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56" r:id="rId2"/>
    <p:sldId id="285" r:id="rId3"/>
    <p:sldId id="282" r:id="rId4"/>
    <p:sldId id="283" r:id="rId5"/>
    <p:sldId id="293" r:id="rId6"/>
    <p:sldId id="265" r:id="rId7"/>
    <p:sldId id="266" r:id="rId8"/>
    <p:sldId id="290" r:id="rId9"/>
    <p:sldId id="268" r:id="rId10"/>
    <p:sldId id="291" r:id="rId11"/>
    <p:sldId id="28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A02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73882" autoAdjust="0"/>
  </p:normalViewPr>
  <p:slideViewPr>
    <p:cSldViewPr snapToGrid="0">
      <p:cViewPr varScale="1">
        <p:scale>
          <a:sx n="84" d="100"/>
          <a:sy n="84" d="100"/>
        </p:scale>
        <p:origin x="1572" y="84"/>
      </p:cViewPr>
      <p:guideLst/>
    </p:cSldViewPr>
  </p:slideViewPr>
  <p:outlineViewPr>
    <p:cViewPr>
      <p:scale>
        <a:sx n="33" d="100"/>
        <a:sy n="33" d="100"/>
      </p:scale>
      <p:origin x="0" y="-16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6B25C-68EA-48D4-B57D-28C34AEBC36F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90666-CD9F-40E9-9C30-8B2E85B9FD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56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33DAD-1A1C-49E8-A40A-A9D2F4A9198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57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33DAD-1A1C-49E8-A40A-A9D2F4A9198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957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914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563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78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45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429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034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90666-CD9F-40E9-9C30-8B2E85B9FD1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226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72382C-06EF-E03A-C4D1-49CDEADD4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8C748A-1A8B-2075-B0F4-258206F27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0B4413-6F5B-0BCA-7BE7-86852CAF1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85AF-DF04-4DBE-A7FC-963102232500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D224C0-49E7-E473-E8C6-64B5B76C5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9EC0A1-25B6-9574-B730-6B2B56722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64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7621B-F75C-0838-7903-E26048813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046B04-4621-E408-DCA3-1DAF76A91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BB4139-E083-362E-3619-B39854ED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C5BE-9239-4D3B-83A3-326AB537FD4D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9E6C7C-D97E-AD27-4C28-E9E4810ED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60579F-BC7A-3CE3-67E7-E14B844B8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30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A4834A6-6E2A-60C6-C98D-AAF15D1466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AA6B0B-0F3C-54D1-0032-2208A120E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D2FF9C-B4F5-79F4-829F-5633DC5F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5C35-DDD9-40AB-960B-095495E8A534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0C6582-70F9-DAB1-589E-DD16FFF49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717646-D790-964E-57C6-4DB92F8C7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6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CDF11-F57A-C176-53E8-507A5E62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6791"/>
          </a:xfrm>
        </p:spPr>
        <p:txBody>
          <a:bodyPr/>
          <a:lstStyle>
            <a:lvl1pPr>
              <a:defRPr b="1">
                <a:latin typeface="+mn-ea"/>
                <a:ea typeface="+mn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60172C-C2D3-5B36-FB9A-E2FBD93C6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137"/>
            <a:ext cx="10515600" cy="4600826"/>
          </a:xfrm>
        </p:spPr>
        <p:txBody>
          <a:bodyPr/>
          <a:lstStyle>
            <a:lvl1pPr>
              <a:defRPr baseline="0">
                <a:ea typeface="Yu Gothic Medium" panose="020B0400000000000000" pitchFamily="34" charset="-128"/>
              </a:defRPr>
            </a:lvl1pPr>
            <a:lvl2pPr>
              <a:defRPr baseline="0">
                <a:ea typeface="Yu Gothic Medium" panose="020B0400000000000000" pitchFamily="34" charset="-128"/>
              </a:defRPr>
            </a:lvl2pPr>
            <a:lvl3pPr>
              <a:defRPr sz="2200" baseline="0">
                <a:ea typeface="Yu Gothic Medium" panose="020B0400000000000000" pitchFamily="34" charset="-128"/>
              </a:defRPr>
            </a:lvl3pPr>
            <a:lvl4pPr>
              <a:defRPr baseline="0">
                <a:ea typeface="Yu Gothic Medium" panose="020B0400000000000000" pitchFamily="34" charset="-128"/>
              </a:defRPr>
            </a:lvl4pPr>
            <a:lvl5pPr>
              <a:defRPr baseline="0">
                <a:ea typeface="Yu Gothic Medium" panose="020B0400000000000000" pitchFamily="34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55AEFD-D5E9-842D-DB7F-083B3B69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2F-1890-4BAD-AC7B-64CF544D99BC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66FFF0-1E49-B391-91A9-736BD41ED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A3C633-0840-21A4-E698-768ACC0E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75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9F23FC-B0E8-1F28-950B-7C3511C7F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E0EE68-F64F-9336-19C8-769BB7CFA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F35E92-77E4-82F7-B921-4C5BDA32D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444A-59D9-44CF-A8FF-AF4A7A85B2CA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09BEFC-41D6-3B56-4793-303F2166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708ED4-141F-1BED-3E3D-B5A90AA5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34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1E0167-CE6D-4A19-5B47-F8D07F22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B82E3B-332B-88F7-7AF0-D841A8377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1FC1E4-9FC0-F2AD-4D79-77A431603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1166B-F51B-7EA2-775D-97641BD13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4AD5-2B40-480A-84E3-EFFCF185081A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B1F62D-FF90-2CE6-EDD7-4D2142669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2724BF-E28B-9712-CCEC-B89008E4F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97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FDA2FD-72E5-3660-75CC-1BEA1597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24A29D-3AE6-9367-17E3-F49ED2E1D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72F67E-7288-2ACB-848C-C76F9B457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C95B1B-5EE9-3B35-5D83-62A007A52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A3934F2-2D74-0D5B-9C30-9646CE9B9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7274D1E-44DC-0422-D1B6-7275AC66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F07-ED70-49CB-9993-EACFD82AEF42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089BBD-95BD-0E9E-AB1D-D7DDF5B91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ABE62F-90FA-CF81-5693-09CB460D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74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DDC0F-B422-396F-AAF7-1E9976CBC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334B034-DF23-052E-33E0-B21EEA94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86C-FD87-4040-B967-480AAB69B6B2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85D75F-29E0-6172-F16D-7FD0FFC2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832567-868F-60F7-1DCB-B0BFE4FDD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35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BFC24EF-1826-EC01-688A-4DB7ED8EA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BD20-4AE3-42C0-825B-4C35B3796C9D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53C6A9-853C-EAD8-63A5-9EA2A258C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F2CE51-0CD5-4876-E032-9E28AADD8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18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508C96-8429-2D66-0B50-D908549D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D8149F-A42A-DD2B-D458-0C3F90A76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DF4045-6DA6-0F43-785F-805E7DF8D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EF33AF-2389-89EE-848C-ABAF0D24F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DD7D-F7F1-4368-AB60-0B3FDC160F01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CA51F4-2535-53B0-F5B6-0E0E25C71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BB2E39-509A-B1E1-0DCE-E5256DD4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862F92-6C82-A6E3-7257-A89D730D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A9B3E0A-997B-CDEF-2838-5C6F308D2B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491464-908A-908F-4CD1-CF532BAFF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FD9960-7DAD-80A7-9971-35A17361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9B98D-445C-442C-BD7B-B341641FB46F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D939A6-BF49-95A6-3A5C-20D73C10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B5943D-EFE8-ACEC-2F1A-89D972697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61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D085EF-18A8-C4EE-88F2-B6F4399E5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3DE02F-6FCB-C15E-6BA5-9E95A51A0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A0062C-963A-C2C4-018B-1714C9406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3292-F539-4A37-A94C-9BC8C0C5A047}" type="datetime1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83A9BC-C938-C692-29BD-650FAB84E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476A69-3020-A9BB-A255-D7253A58C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87594-7CE7-4E98-ACDD-6565BDA76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5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pcpilloixa1.blogspot.com/2010/03/msi-actividad-19-cuentas-de-usuario-en.html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xpixel.net/Avatar-Grey-Account-User-Person-Operating-System-1699635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pixabay.com/en/person-user-avatar-man-suit-tie-311134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FBC42E-084C-7BD7-E860-BA881ADF46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VM</a:t>
            </a:r>
            <a:r>
              <a:rPr kumimoji="1" lang="ja-JP" altLang="en-US" dirty="0"/>
              <a:t>内で動作する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</a:t>
            </a:r>
            <a:r>
              <a:rPr kumimoji="1" lang="en-US" altLang="ja-JP" dirty="0"/>
              <a:t>AMD SEV</a:t>
            </a:r>
            <a:r>
              <a:rPr kumimoji="1" lang="ja-JP" altLang="en-US" dirty="0"/>
              <a:t>を用いた保護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A4DF4C-6912-F184-8778-422B7E4C5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9490"/>
            <a:ext cx="9144000" cy="1018309"/>
          </a:xfrm>
        </p:spPr>
        <p:txBody>
          <a:bodyPr/>
          <a:lstStyle/>
          <a:p>
            <a:r>
              <a:rPr kumimoji="1" lang="ja-JP" altLang="en-US" dirty="0"/>
              <a:t>九州工業大学 情報工学部 情報・通信工学科</a:t>
            </a:r>
            <a:endParaRPr kumimoji="1" lang="en-US" altLang="ja-JP" dirty="0"/>
          </a:p>
          <a:p>
            <a:r>
              <a:rPr lang="ja-JP" altLang="en-US" dirty="0"/>
              <a:t>光來研究室 </a:t>
            </a:r>
            <a:r>
              <a:rPr lang="en-US" altLang="ja-JP" dirty="0"/>
              <a:t>21222008 </a:t>
            </a:r>
            <a:r>
              <a:rPr lang="ja-JP" altLang="en-US" dirty="0"/>
              <a:t>瀧口和樹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C1920E-0250-BB81-153D-10E9DEDA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999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F55132-7F29-4CEE-FD44-4066C71D5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実験</a:t>
            </a:r>
            <a:r>
              <a:rPr lang="en-US" altLang="ja-JP" dirty="0"/>
              <a:t>2</a:t>
            </a:r>
            <a:r>
              <a:rPr lang="ja-JP" altLang="en-US" dirty="0"/>
              <a:t>：性能への影響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3883A3-2C0E-932E-69C9-EF2C0B6B2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Apache HTTP Server</a:t>
            </a:r>
            <a:r>
              <a:rPr lang="ja-JP" altLang="en-US" dirty="0"/>
              <a:t>の性能を測定</a:t>
            </a:r>
            <a:endParaRPr lang="en-US" altLang="ja-JP" dirty="0"/>
          </a:p>
          <a:p>
            <a:pPr lvl="1"/>
            <a:r>
              <a:rPr lang="en-US" altLang="ja-JP" dirty="0"/>
              <a:t>1000</a:t>
            </a:r>
            <a:r>
              <a:rPr lang="ja-JP" altLang="en-US" dirty="0"/>
              <a:t>並列でリクエストを送信</a:t>
            </a:r>
            <a:endParaRPr lang="en-US" altLang="ja-JP" dirty="0"/>
          </a:p>
          <a:p>
            <a:r>
              <a:rPr lang="en-US" altLang="ja-JP" dirty="0"/>
              <a:t>Nested SEV</a:t>
            </a:r>
            <a:r>
              <a:rPr lang="ja-JP" altLang="en-US" dirty="0"/>
              <a:t>により性能が低下</a:t>
            </a:r>
            <a:endParaRPr lang="en-US" altLang="ja-JP" dirty="0"/>
          </a:p>
          <a:p>
            <a:pPr lvl="1"/>
            <a:r>
              <a:rPr lang="en-US" altLang="ja-JP" dirty="0"/>
              <a:t>KVM</a:t>
            </a:r>
            <a:r>
              <a:rPr lang="ja-JP" altLang="en-US" dirty="0"/>
              <a:t>では</a:t>
            </a:r>
            <a:r>
              <a:rPr lang="en-US" altLang="ja-JP" dirty="0"/>
              <a:t>3〜5% (SEV</a:t>
            </a:r>
            <a:r>
              <a:rPr lang="ja-JP" altLang="en-US" dirty="0"/>
              <a:t>仮想化では</a:t>
            </a:r>
            <a:r>
              <a:rPr lang="en-US" altLang="ja-JP" dirty="0"/>
              <a:t>15%)</a:t>
            </a:r>
            <a:r>
              <a:rPr lang="ja-JP" altLang="en-US" dirty="0"/>
              <a:t>、</a:t>
            </a:r>
            <a:r>
              <a:rPr lang="en-US" altLang="ja-JP" dirty="0"/>
              <a:t>BitVisor</a:t>
            </a:r>
            <a:r>
              <a:rPr lang="ja-JP" altLang="en-US" dirty="0"/>
              <a:t>では</a:t>
            </a:r>
            <a:r>
              <a:rPr lang="en-US" altLang="ja-JP" dirty="0"/>
              <a:t>8%</a:t>
            </a:r>
            <a:r>
              <a:rPr lang="ja-JP" altLang="en-US" dirty="0"/>
              <a:t>、</a:t>
            </a:r>
            <a:r>
              <a:rPr lang="en-US" altLang="ja-JP" dirty="0"/>
              <a:t>Xen</a:t>
            </a:r>
            <a:r>
              <a:rPr lang="ja-JP" altLang="en-US" dirty="0"/>
              <a:t>では</a:t>
            </a:r>
            <a:r>
              <a:rPr lang="en-US" altLang="ja-JP" dirty="0"/>
              <a:t>0%</a:t>
            </a:r>
          </a:p>
          <a:p>
            <a:pPr lvl="1"/>
            <a:r>
              <a:rPr lang="en-US" altLang="ja-JP" dirty="0"/>
              <a:t>SEV-ES</a:t>
            </a:r>
            <a:r>
              <a:rPr lang="ja-JP" altLang="en-US" dirty="0"/>
              <a:t>を用いた場合は</a:t>
            </a:r>
            <a:r>
              <a:rPr lang="en-US" altLang="ja-JP" dirty="0"/>
              <a:t>17%</a:t>
            </a:r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62FC52-1546-DC00-78EF-8E4670F4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10</a:t>
            </a:fld>
            <a:endParaRPr lang="ja-JP" altLang="en-US"/>
          </a:p>
        </p:txBody>
      </p:sp>
      <p:pic>
        <p:nvPicPr>
          <p:cNvPr id="217" name="グラフィックス 216">
            <a:extLst>
              <a:ext uri="{FF2B5EF4-FFF2-40B4-BE49-F238E27FC236}">
                <a16:creationId xmlns:a16="http://schemas.microsoft.com/office/drawing/2014/main" id="{C87AA4FA-3970-96CB-84FF-04B8D0F188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67540" y="3887966"/>
            <a:ext cx="9656919" cy="3013129"/>
          </a:xfrm>
          <a:prstGeom prst="rect">
            <a:avLst/>
          </a:prstGeom>
        </p:spPr>
      </p:pic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FFF6DBC3-C7E5-A1BC-9DDE-C2866F6C5A0C}"/>
              </a:ext>
            </a:extLst>
          </p:cNvPr>
          <p:cNvCxnSpPr>
            <a:cxnSpLocks/>
          </p:cNvCxnSpPr>
          <p:nvPr/>
        </p:nvCxnSpPr>
        <p:spPr>
          <a:xfrm>
            <a:off x="3711486" y="4406128"/>
            <a:ext cx="243681" cy="1210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6D62E01-A28B-8A11-8CC2-5ED6257E1CB2}"/>
              </a:ext>
            </a:extLst>
          </p:cNvPr>
          <p:cNvCxnSpPr>
            <a:cxnSpLocks/>
          </p:cNvCxnSpPr>
          <p:nvPr/>
        </p:nvCxnSpPr>
        <p:spPr>
          <a:xfrm>
            <a:off x="4760549" y="4406128"/>
            <a:ext cx="478677" cy="3448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EF0A4D5-1F7F-6165-35BA-91B689C8422C}"/>
              </a:ext>
            </a:extLst>
          </p:cNvPr>
          <p:cNvCxnSpPr>
            <a:cxnSpLocks/>
          </p:cNvCxnSpPr>
          <p:nvPr/>
        </p:nvCxnSpPr>
        <p:spPr>
          <a:xfrm>
            <a:off x="6851994" y="4187626"/>
            <a:ext cx="225425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テキスト ボックス 222">
            <a:extLst>
              <a:ext uri="{FF2B5EF4-FFF2-40B4-BE49-F238E27FC236}">
                <a16:creationId xmlns:a16="http://schemas.microsoft.com/office/drawing/2014/main" id="{B01CE391-BAE6-356C-1436-DB2A72FF39CB}"/>
              </a:ext>
            </a:extLst>
          </p:cNvPr>
          <p:cNvSpPr txBox="1"/>
          <p:nvPr/>
        </p:nvSpPr>
        <p:spPr>
          <a:xfrm>
            <a:off x="3260365" y="4079160"/>
            <a:ext cx="1145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3〜5%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24" name="テキスト ボックス 223">
            <a:extLst>
              <a:ext uri="{FF2B5EF4-FFF2-40B4-BE49-F238E27FC236}">
                <a16:creationId xmlns:a16="http://schemas.microsoft.com/office/drawing/2014/main" id="{2791F0E2-7930-48A8-EC8B-E54C9465EF76}"/>
              </a:ext>
            </a:extLst>
          </p:cNvPr>
          <p:cNvSpPr txBox="1"/>
          <p:nvPr/>
        </p:nvSpPr>
        <p:spPr>
          <a:xfrm>
            <a:off x="4719350" y="4042075"/>
            <a:ext cx="1145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17%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25" name="テキスト ボックス 224">
            <a:extLst>
              <a:ext uri="{FF2B5EF4-FFF2-40B4-BE49-F238E27FC236}">
                <a16:creationId xmlns:a16="http://schemas.microsoft.com/office/drawing/2014/main" id="{721129E0-BD0C-2B87-A2BC-7585B2751736}"/>
              </a:ext>
            </a:extLst>
          </p:cNvPr>
          <p:cNvSpPr txBox="1"/>
          <p:nvPr/>
        </p:nvSpPr>
        <p:spPr>
          <a:xfrm>
            <a:off x="6610678" y="3818294"/>
            <a:ext cx="650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8%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27" name="直線矢印コネクタ 226">
            <a:extLst>
              <a:ext uri="{FF2B5EF4-FFF2-40B4-BE49-F238E27FC236}">
                <a16:creationId xmlns:a16="http://schemas.microsoft.com/office/drawing/2014/main" id="{551E4C1A-D4AB-5FD2-8FD3-5459484CB229}"/>
              </a:ext>
            </a:extLst>
          </p:cNvPr>
          <p:cNvCxnSpPr>
            <a:cxnSpLocks/>
          </p:cNvCxnSpPr>
          <p:nvPr/>
        </p:nvCxnSpPr>
        <p:spPr>
          <a:xfrm>
            <a:off x="5800927" y="4398051"/>
            <a:ext cx="295072" cy="314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E3EEB3DF-A9E6-A9F4-9CBB-98E9E9F3823F}"/>
              </a:ext>
            </a:extLst>
          </p:cNvPr>
          <p:cNvSpPr txBox="1"/>
          <p:nvPr/>
        </p:nvSpPr>
        <p:spPr>
          <a:xfrm>
            <a:off x="5700367" y="4042075"/>
            <a:ext cx="1145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kumimoji="1" lang="en-US" altLang="ja-JP" dirty="0">
                <a:solidFill>
                  <a:srgbClr val="FF0000"/>
                </a:solidFill>
              </a:rPr>
              <a:t>5%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EC7E219-2393-75B8-5F8B-B0CFEF15F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738249"/>
              </p:ext>
            </p:extLst>
          </p:nvPr>
        </p:nvGraphicFramePr>
        <p:xfrm>
          <a:off x="7445719" y="365125"/>
          <a:ext cx="4352581" cy="219456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291881">
                  <a:extLst>
                    <a:ext uri="{9D8B030D-6E8A-4147-A177-3AD203B41FA5}">
                      <a16:colId xmlns:a16="http://schemas.microsoft.com/office/drawing/2014/main" val="214317240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1453697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789542320"/>
                    </a:ext>
                  </a:extLst>
                </a:gridCol>
              </a:tblGrid>
              <a:tr h="31913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VM (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</a:rPr>
                        <a:t>内側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仮想</a:t>
                      </a:r>
                      <a:r>
                        <a:rPr kumimoji="1" lang="en-US" altLang="ja-JP" sz="1800" dirty="0"/>
                        <a:t>CPU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6</a:t>
                      </a:r>
                      <a:endParaRPr kumimoji="1"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688990"/>
                  </a:ext>
                </a:extLst>
              </a:tr>
              <a:tr h="319133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メモリ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/>
                        <a:t>8 GiB</a:t>
                      </a:r>
                      <a:endParaRPr kumimoji="1"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209954"/>
                  </a:ext>
                </a:extLst>
              </a:tr>
              <a:tr h="319133">
                <a:tc rowSpan="2"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VM (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外側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) 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仮想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CPU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22542"/>
                  </a:ext>
                </a:extLst>
              </a:tr>
              <a:tr h="319133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メモリ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16 GiB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914319"/>
                  </a:ext>
                </a:extLst>
              </a:tr>
              <a:tr h="319133">
                <a:tc rowSpan="2"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ホスト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CPU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EPYC 7443P×1 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922418"/>
                  </a:ext>
                </a:extLst>
              </a:tr>
              <a:tr h="319133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/>
                        <a:t>メモリ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128 GiB RDIMM</a:t>
                      </a:r>
                      <a:endParaRPr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072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17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5AA0E-7AC4-8389-7C3A-B5B2EFD1F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880325-7F43-EF7D-25C1-FA135F845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ネストした仮想化に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を組み合わせた</a:t>
            </a:r>
            <a:r>
              <a:rPr kumimoji="1" lang="en-US" altLang="ja-JP" dirty="0"/>
              <a:t>Nested SEV</a:t>
            </a:r>
            <a:r>
              <a:rPr kumimoji="1" lang="ja-JP" altLang="en-US" dirty="0"/>
              <a:t>を提案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内側と外側の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で暗号鍵</a:t>
            </a:r>
            <a:r>
              <a:rPr lang="ja-JP" altLang="en-US" dirty="0"/>
              <a:t>が同一の場合と異なる場合の</a:t>
            </a:r>
            <a:r>
              <a:rPr kumimoji="1" lang="ja-JP" altLang="en-US" dirty="0"/>
              <a:t>構成を示した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透過的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、</a:t>
            </a:r>
            <a:r>
              <a:rPr kumimoji="1" lang="en-US" altLang="ja-JP" dirty="0"/>
              <a:t>SEV</a:t>
            </a:r>
            <a:r>
              <a:rPr kumimoji="1" lang="ja-JP" altLang="en-US" dirty="0"/>
              <a:t>パススルー</a:t>
            </a:r>
            <a:r>
              <a:rPr lang="ja-JP" altLang="en-US" dirty="0"/>
              <a:t>、</a:t>
            </a:r>
            <a:r>
              <a:rPr kumimoji="1" lang="en-US" altLang="ja-JP" dirty="0"/>
              <a:t>SEV</a:t>
            </a:r>
            <a:r>
              <a:rPr kumimoji="1" lang="ja-JP" altLang="en-US" dirty="0"/>
              <a:t>仮想化の</a:t>
            </a:r>
            <a:r>
              <a:rPr kumimoji="1" lang="en-US" altLang="ja-JP" dirty="0"/>
              <a:t>3</a:t>
            </a:r>
            <a:r>
              <a:rPr kumimoji="1" lang="ja-JP" altLang="en-US" dirty="0"/>
              <a:t>つの方式を提供</a:t>
            </a:r>
            <a:endParaRPr lang="en-US" altLang="ja-JP" dirty="0"/>
          </a:p>
          <a:p>
            <a:pPr lvl="1"/>
            <a:r>
              <a:rPr kumimoji="1" lang="en-US" altLang="ja-JP"/>
              <a:t>3</a:t>
            </a:r>
            <a:r>
              <a:rPr kumimoji="1" lang="ja-JP" altLang="en-US"/>
              <a:t>種類</a:t>
            </a:r>
            <a:r>
              <a:rPr kumimoji="1" lang="ja-JP" altLang="en-US" dirty="0"/>
              <a:t>のハイパーバイザ</a:t>
            </a:r>
            <a:r>
              <a:rPr kumimoji="1" lang="en-US" altLang="ja-JP" dirty="0"/>
              <a:t>KVM, BitVisor, Xen</a:t>
            </a:r>
            <a:r>
              <a:rPr kumimoji="1" lang="ja-JP" altLang="en-US" dirty="0"/>
              <a:t>に実装</a:t>
            </a:r>
            <a:endParaRPr kumimoji="1" lang="en-US" altLang="ja-JP" dirty="0"/>
          </a:p>
          <a:p>
            <a:pPr lvl="1"/>
            <a:r>
              <a:rPr lang="en-US" altLang="ja-JP" dirty="0"/>
              <a:t>Nested SEV</a:t>
            </a:r>
            <a:r>
              <a:rPr lang="ja-JP" altLang="en-US" dirty="0"/>
              <a:t>による性能への影響を調べた</a:t>
            </a:r>
            <a:endParaRPr kumimoji="1" lang="en-US" altLang="ja-JP" dirty="0"/>
          </a:p>
          <a:p>
            <a:r>
              <a:rPr lang="ja-JP" altLang="en-US" dirty="0"/>
              <a:t>今後の課題</a:t>
            </a:r>
            <a:endParaRPr lang="en-US" altLang="ja-JP" dirty="0"/>
          </a:p>
          <a:p>
            <a:pPr lvl="1"/>
            <a:r>
              <a:rPr lang="ja-JP" altLang="en-US" dirty="0"/>
              <a:t>よりセキュリティを高めた拡張である</a:t>
            </a:r>
            <a:r>
              <a:rPr kumimoji="1" lang="en-US" altLang="ja-JP" dirty="0"/>
              <a:t>SEV-SNP</a:t>
            </a:r>
            <a:r>
              <a:rPr kumimoji="1" lang="ja-JP" altLang="en-US" dirty="0"/>
              <a:t>への対応</a:t>
            </a:r>
          </a:p>
          <a:p>
            <a:pPr lvl="1"/>
            <a:r>
              <a:rPr kumimoji="1" lang="en-US" altLang="ja-JP" dirty="0"/>
              <a:t>Nested SEV</a:t>
            </a:r>
            <a:r>
              <a:rPr kumimoji="1" lang="ja-JP" altLang="en-US" dirty="0"/>
              <a:t>の性能改善</a:t>
            </a:r>
          </a:p>
          <a:p>
            <a:pPr lvl="1"/>
            <a:r>
              <a:rPr kumimoji="1" lang="ja-JP" altLang="en-US" dirty="0"/>
              <a:t>未実装の</a:t>
            </a:r>
            <a:r>
              <a:rPr kumimoji="1" lang="en-US" altLang="ja-JP" dirty="0"/>
              <a:t>SEV</a:t>
            </a:r>
            <a:r>
              <a:rPr kumimoji="1" lang="ja-JP" altLang="en-US" dirty="0"/>
              <a:t>適用方式の実装</a:t>
            </a:r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02C6E5-619C-18C9-A035-BDC004F0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71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6CBC4-9E10-D61D-B892-8AF7F83C3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パブリッククラウドでの機密情報の盗聴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BF0E-6032-8FC8-A85C-80986BE18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パブリッククラウドにおける仮想マシン</a:t>
            </a:r>
            <a:r>
              <a:rPr lang="en-US" altLang="ja-JP" dirty="0"/>
              <a:t>(VM)</a:t>
            </a:r>
            <a:r>
              <a:rPr lang="ja-JP" altLang="en-US" dirty="0"/>
              <a:t>の利用が増加</a:t>
            </a:r>
            <a:endParaRPr lang="en-US" altLang="ja-JP" dirty="0"/>
          </a:p>
          <a:p>
            <a:pPr lvl="1"/>
            <a:r>
              <a:rPr lang="ja-JP" altLang="en-JP" dirty="0"/>
              <a:t>ユーザ</a:t>
            </a:r>
            <a:r>
              <a:rPr lang="ja-JP" altLang="en-US" dirty="0"/>
              <a:t>は</a:t>
            </a:r>
            <a:r>
              <a:rPr lang="en-US" altLang="ja-JP" dirty="0"/>
              <a:t>VM</a:t>
            </a:r>
            <a:r>
              <a:rPr lang="ja-JP" altLang="en-US" dirty="0"/>
              <a:t>内に</a:t>
            </a:r>
            <a:r>
              <a:rPr lang="en-US" altLang="ja-JP" dirty="0"/>
              <a:t>OS</a:t>
            </a:r>
            <a:r>
              <a:rPr lang="ja-JP" altLang="en-US" dirty="0"/>
              <a:t>等をインストールしてシステムを構築</a:t>
            </a:r>
            <a:endParaRPr lang="en-US" altLang="ja-JP" dirty="0"/>
          </a:p>
          <a:p>
            <a:pPr lvl="1"/>
            <a:r>
              <a:rPr lang="ja-JP" altLang="en-US" dirty="0"/>
              <a:t>パブリッククラウドでも重要なデータが扱われるようになっている</a:t>
            </a:r>
            <a:endParaRPr lang="en-US" altLang="ja-JP" dirty="0"/>
          </a:p>
          <a:p>
            <a:r>
              <a:rPr lang="en-JP" dirty="0"/>
              <a:t>クラウドの内部犯にVM</a:t>
            </a:r>
            <a:r>
              <a:rPr lang="ja-JP" altLang="en-US" dirty="0"/>
              <a:t>内の機密情報が</a:t>
            </a:r>
            <a:r>
              <a:rPr lang="en-JP" dirty="0"/>
              <a:t>盗聴</a:t>
            </a:r>
            <a:r>
              <a:rPr lang="ja-JP" altLang="en-US" dirty="0"/>
              <a:t>される可能性</a:t>
            </a:r>
            <a:endParaRPr lang="en-JP" dirty="0"/>
          </a:p>
          <a:p>
            <a:pPr lvl="1"/>
            <a:r>
              <a:rPr lang="ja-JP" altLang="en-US" dirty="0"/>
              <a:t>パブリッククラウドの管理者が信頼できるとは限らない</a:t>
            </a:r>
          </a:p>
          <a:p>
            <a:pPr lvl="1"/>
            <a:r>
              <a:rPr lang="ja-JP" altLang="en-US" dirty="0"/>
              <a:t>管理者は</a:t>
            </a:r>
            <a:r>
              <a:rPr lang="en-US" altLang="ja-JP" dirty="0"/>
              <a:t>VM</a:t>
            </a:r>
            <a:r>
              <a:rPr lang="ja-JP" altLang="en-US" dirty="0"/>
              <a:t>のメモリ等に自由にアクセスしてデータを盗める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60D0C-560B-8C61-142A-30838E1F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F7D-7D9A-497D-80D9-9140E6A739A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A05911CF-D66F-6445-321D-3EB3E088091D}"/>
              </a:ext>
            </a:extLst>
          </p:cNvPr>
          <p:cNvSpPr/>
          <p:nvPr/>
        </p:nvSpPr>
        <p:spPr>
          <a:xfrm>
            <a:off x="4084498" y="4909030"/>
            <a:ext cx="4661404" cy="1397286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正方形/長方形 22">
            <a:extLst>
              <a:ext uri="{FF2B5EF4-FFF2-40B4-BE49-F238E27FC236}">
                <a16:creationId xmlns:a16="http://schemas.microsoft.com/office/drawing/2014/main" id="{DC42975E-7EA4-2430-DADE-A85888061269}"/>
              </a:ext>
            </a:extLst>
          </p:cNvPr>
          <p:cNvSpPr/>
          <p:nvPr/>
        </p:nvSpPr>
        <p:spPr>
          <a:xfrm>
            <a:off x="4828917" y="4590531"/>
            <a:ext cx="1951891" cy="9126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kumimoji="1" lang="en-US" altLang="ja-JP" sz="1600" dirty="0">
                <a:ea typeface="游ゴシック Medium" panose="020B0500000000000000" pitchFamily="50" charset="-128"/>
              </a:rPr>
              <a:t>VM</a:t>
            </a:r>
            <a:endParaRPr kumimoji="1" lang="ja-JP" altLang="en-US" sz="1600" dirty="0">
              <a:ea typeface="游ゴシック Medium" panose="020B0500000000000000" pitchFamily="50" charset="-128"/>
            </a:endParaRPr>
          </a:p>
        </p:txBody>
      </p:sp>
      <p:pic>
        <p:nvPicPr>
          <p:cNvPr id="8" name="Picture 39" descr="F:\EndUser.pct">
            <a:extLst>
              <a:ext uri="{FF2B5EF4-FFF2-40B4-BE49-F238E27FC236}">
                <a16:creationId xmlns:a16="http://schemas.microsoft.com/office/drawing/2014/main" id="{04CFD5C2-831B-B317-535C-52B9F9519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761" y="4767517"/>
            <a:ext cx="903014" cy="119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822">
            <a:extLst>
              <a:ext uri="{FF2B5EF4-FFF2-40B4-BE49-F238E27FC236}">
                <a16:creationId xmlns:a16="http://schemas.microsoft.com/office/drawing/2014/main" id="{23832BF2-9DD8-1DD6-8016-3DAB7D5E157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177589" y="4590531"/>
            <a:ext cx="668614" cy="912616"/>
            <a:chOff x="6777" y="1528"/>
            <a:chExt cx="719" cy="1064"/>
          </a:xfrm>
        </p:grpSpPr>
        <p:sp>
          <p:nvSpPr>
            <p:cNvPr id="11" name="Freeform 2823">
              <a:extLst>
                <a:ext uri="{FF2B5EF4-FFF2-40B4-BE49-F238E27FC236}">
                  <a16:creationId xmlns:a16="http://schemas.microsoft.com/office/drawing/2014/main" id="{288E3063-E4E6-6004-54FC-0F3B2840C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2" name="Freeform 2824">
              <a:extLst>
                <a:ext uri="{FF2B5EF4-FFF2-40B4-BE49-F238E27FC236}">
                  <a16:creationId xmlns:a16="http://schemas.microsoft.com/office/drawing/2014/main" id="{8E5B268F-C610-7B16-DC05-4A4BDE8BC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3" name="Freeform 2825">
              <a:extLst>
                <a:ext uri="{FF2B5EF4-FFF2-40B4-BE49-F238E27FC236}">
                  <a16:creationId xmlns:a16="http://schemas.microsoft.com/office/drawing/2014/main" id="{6FBAA764-7551-C59C-290D-6BC483C5A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5C8DC5F-172F-DF90-979D-34BE74D20928}"/>
              </a:ext>
            </a:extLst>
          </p:cNvPr>
          <p:cNvSpPr txBox="1"/>
          <p:nvPr/>
        </p:nvSpPr>
        <p:spPr>
          <a:xfrm>
            <a:off x="7019843" y="555984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内部犯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D445D8-719E-6931-1015-FD0BD87A1445}"/>
              </a:ext>
            </a:extLst>
          </p:cNvPr>
          <p:cNvSpPr txBox="1"/>
          <p:nvPr/>
        </p:nvSpPr>
        <p:spPr>
          <a:xfrm>
            <a:off x="2282612" y="598701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ユーザ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72E5F6-CB3F-C644-BDA5-EBDF7216567F}"/>
              </a:ext>
            </a:extLst>
          </p:cNvPr>
          <p:cNvSpPr/>
          <p:nvPr/>
        </p:nvSpPr>
        <p:spPr>
          <a:xfrm>
            <a:off x="5171936" y="4767517"/>
            <a:ext cx="1291719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機密情報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74AB1-A034-6173-9ABC-492D4690EFE0}"/>
              </a:ext>
            </a:extLst>
          </p:cNvPr>
          <p:cNvSpPr/>
          <p:nvPr/>
        </p:nvSpPr>
        <p:spPr>
          <a:xfrm>
            <a:off x="4828917" y="5609790"/>
            <a:ext cx="1951892" cy="407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ハイパーバイザ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C45C3C-49CA-6C97-7DDB-0D5FC1C3F8A7}"/>
              </a:ext>
            </a:extLst>
          </p:cNvPr>
          <p:cNvSpPr txBox="1"/>
          <p:nvPr/>
        </p:nvSpPr>
        <p:spPr>
          <a:xfrm>
            <a:off x="7902669" y="606087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パブリッククラウド</a:t>
            </a:r>
          </a:p>
        </p:txBody>
      </p:sp>
    </p:spTree>
    <p:extLst>
      <p:ext uri="{BB962C8B-B14F-4D97-AF65-F5344CB8AC3E}">
        <p14:creationId xmlns:p14="http://schemas.microsoft.com/office/powerpoint/2010/main" val="6791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74EFAE-EF27-134E-6D87-950A0E805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AMD SEV</a:t>
            </a:r>
            <a:r>
              <a:rPr lang="ja-JP" altLang="en-US" dirty="0"/>
              <a:t>による</a:t>
            </a:r>
            <a:r>
              <a:rPr lang="en-US" altLang="ja-JP" dirty="0"/>
              <a:t>VM</a:t>
            </a:r>
            <a:r>
              <a:rPr lang="ja-JP" altLang="en-US" dirty="0"/>
              <a:t>の保護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010677-D632-8F7A-9F1D-2BED52549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AMD</a:t>
            </a:r>
            <a:r>
              <a:rPr kumimoji="1" lang="ja-JP" altLang="en-US" dirty="0"/>
              <a:t>の</a:t>
            </a:r>
            <a:r>
              <a:rPr kumimoji="1" lang="en-US" altLang="ja-JP" dirty="0"/>
              <a:t>CPU</a:t>
            </a:r>
            <a:r>
              <a:rPr lang="ja-JP" altLang="en-US" dirty="0"/>
              <a:t>が提供する</a:t>
            </a:r>
            <a:r>
              <a:rPr kumimoji="1" lang="en-US" altLang="ja-JP" dirty="0"/>
              <a:t>SEV</a:t>
            </a:r>
            <a:r>
              <a:rPr lang="ja-JP" altLang="en-US" dirty="0"/>
              <a:t>が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の保護に用いられている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VM</a:t>
            </a:r>
            <a:r>
              <a:rPr kumimoji="1" lang="ja-JP" altLang="en-US" dirty="0"/>
              <a:t>のメモリを別々の</a:t>
            </a:r>
            <a:r>
              <a:rPr lang="ja-JP" altLang="en-US" dirty="0"/>
              <a:t>鍵で透過的に暗号化</a:t>
            </a:r>
            <a:endParaRPr kumimoji="1"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内でデータが書き込まれる際に暗号化、読み込まれる際に復号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の拡張である</a:t>
            </a:r>
            <a:r>
              <a:rPr lang="en-US" altLang="ja-JP" dirty="0"/>
              <a:t>SEV-ES</a:t>
            </a:r>
            <a:r>
              <a:rPr lang="ja-JP" altLang="en-US" dirty="0"/>
              <a:t>はさらに</a:t>
            </a:r>
            <a:r>
              <a:rPr lang="en-US" altLang="ja-JP" dirty="0"/>
              <a:t>VM</a:t>
            </a:r>
            <a:r>
              <a:rPr lang="ja-JP" altLang="en-US" dirty="0"/>
              <a:t>の</a:t>
            </a:r>
            <a:r>
              <a:rPr lang="en-US" altLang="ja-JP" dirty="0"/>
              <a:t>CPU</a:t>
            </a:r>
            <a:r>
              <a:rPr lang="ja-JP" altLang="en-US" dirty="0"/>
              <a:t>レジスタも暗号化</a:t>
            </a:r>
            <a:endParaRPr lang="en-US" altLang="ja-JP" dirty="0"/>
          </a:p>
          <a:p>
            <a:r>
              <a:rPr lang="ja-JP" altLang="en-US" dirty="0"/>
              <a:t>内部犯でさえ</a:t>
            </a:r>
            <a:r>
              <a:rPr lang="en-US" altLang="ja-JP" dirty="0"/>
              <a:t>VM</a:t>
            </a:r>
            <a:r>
              <a:rPr lang="ja-JP" altLang="en-US" dirty="0"/>
              <a:t>のメモリやレジスタを盗聴できない</a:t>
            </a:r>
            <a:endParaRPr lang="en-US" altLang="ja-JP" dirty="0"/>
          </a:p>
          <a:p>
            <a:pPr lvl="1"/>
            <a:r>
              <a:rPr lang="en-US" altLang="ja-JP" dirty="0"/>
              <a:t>AMD</a:t>
            </a:r>
            <a:r>
              <a:rPr lang="ja-JP" altLang="en-US" dirty="0"/>
              <a:t>セキュアプロセッサ内にある暗号鍵は取り出せない</a:t>
            </a:r>
            <a:endParaRPr lang="en-US" altLang="ja-JP" dirty="0"/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06FACE41-1D87-33C9-D149-E799F4DF3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F7D-7D9A-497D-80D9-9140E6A739AD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56B9D23D-1DE1-1304-11C0-95BA1B802F77}"/>
              </a:ext>
            </a:extLst>
          </p:cNvPr>
          <p:cNvCxnSpPr>
            <a:cxnSpLocks/>
            <a:stCxn id="22" idx="3"/>
            <a:endCxn id="35" idx="1"/>
          </p:cNvCxnSpPr>
          <p:nvPr/>
        </p:nvCxnSpPr>
        <p:spPr>
          <a:xfrm flipV="1">
            <a:off x="4494919" y="5545662"/>
            <a:ext cx="793166" cy="52450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FE46A00-6828-9DC6-04DD-DAB1530EB111}"/>
              </a:ext>
            </a:extLst>
          </p:cNvPr>
          <p:cNvSpPr/>
          <p:nvPr/>
        </p:nvSpPr>
        <p:spPr>
          <a:xfrm>
            <a:off x="897705" y="5879155"/>
            <a:ext cx="3597214" cy="3820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ハイパーバイザ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ED9271B-C2D3-4832-E1D1-E18E4C8769A4}"/>
              </a:ext>
            </a:extLst>
          </p:cNvPr>
          <p:cNvSpPr/>
          <p:nvPr/>
        </p:nvSpPr>
        <p:spPr>
          <a:xfrm>
            <a:off x="897705" y="4502696"/>
            <a:ext cx="1120171" cy="1197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en-US" altLang="ja-JP" dirty="0">
                <a:ea typeface="游ゴシック Medium" panose="020B0500000000000000" pitchFamily="50" charset="-128"/>
              </a:rPr>
              <a:t>VM</a:t>
            </a:r>
            <a:endParaRPr kumimoji="1" lang="ja-JP" altLang="en-US" dirty="0">
              <a:ea typeface="游ゴシック Medium" panose="020B05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718C102-4173-EEBA-5042-85C1671D55C0}"/>
              </a:ext>
            </a:extLst>
          </p:cNvPr>
          <p:cNvSpPr/>
          <p:nvPr/>
        </p:nvSpPr>
        <p:spPr>
          <a:xfrm>
            <a:off x="7505377" y="4991481"/>
            <a:ext cx="3597214" cy="852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メモリーコントローラ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56BC641-A45B-792E-CC74-64B19D147762}"/>
              </a:ext>
            </a:extLst>
          </p:cNvPr>
          <p:cNvSpPr/>
          <p:nvPr/>
        </p:nvSpPr>
        <p:spPr>
          <a:xfrm>
            <a:off x="2136227" y="4502696"/>
            <a:ext cx="1120171" cy="1197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en-US" altLang="ja-JP" dirty="0">
                <a:ea typeface="游ゴシック Medium" panose="020B0500000000000000" pitchFamily="50" charset="-128"/>
              </a:rPr>
              <a:t>VM</a:t>
            </a:r>
            <a:endParaRPr kumimoji="1" lang="ja-JP" altLang="en-US" dirty="0">
              <a:ea typeface="游ゴシック Medium" panose="020B05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A56B170-4447-83AA-B201-33D523D94E0F}"/>
              </a:ext>
            </a:extLst>
          </p:cNvPr>
          <p:cNvSpPr/>
          <p:nvPr/>
        </p:nvSpPr>
        <p:spPr>
          <a:xfrm>
            <a:off x="3374749" y="4502696"/>
            <a:ext cx="1120171" cy="1197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en-US" altLang="ja-JP" dirty="0">
                <a:ea typeface="游ゴシック Medium" panose="020B0500000000000000" pitchFamily="50" charset="-128"/>
              </a:rPr>
              <a:t>VM</a:t>
            </a:r>
            <a:endParaRPr kumimoji="1" lang="ja-JP" altLang="en-US" dirty="0">
              <a:ea typeface="游ゴシック Medium" panose="020B05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84AF063-AD00-B043-C031-2DFEF4E0D84F}"/>
              </a:ext>
            </a:extLst>
          </p:cNvPr>
          <p:cNvSpPr/>
          <p:nvPr/>
        </p:nvSpPr>
        <p:spPr>
          <a:xfrm>
            <a:off x="7505377" y="5979728"/>
            <a:ext cx="3594813" cy="3148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ea typeface="游ゴシック Medium" panose="020B0500000000000000" pitchFamily="50" charset="-128"/>
              </a:rPr>
              <a:t>DRAM</a:t>
            </a:r>
            <a:endParaRPr kumimoji="1" lang="ja-JP" altLang="en-US" dirty="0">
              <a:ea typeface="游ゴシック Medium" panose="020B05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B17AFC5-AB15-7D33-FCDB-17BD4D0A91F1}"/>
              </a:ext>
            </a:extLst>
          </p:cNvPr>
          <p:cNvSpPr/>
          <p:nvPr/>
        </p:nvSpPr>
        <p:spPr>
          <a:xfrm>
            <a:off x="7615139" y="5488009"/>
            <a:ext cx="3394785" cy="2811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ea typeface="游ゴシック Medium" panose="020B0500000000000000" pitchFamily="50" charset="-128"/>
              </a:rPr>
              <a:t>AES-128</a:t>
            </a:r>
            <a:endParaRPr kumimoji="1" lang="ja-JP" altLang="en-US" dirty="0">
              <a:ea typeface="游ゴシック Medium" panose="020B0500000000000000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905A5CC-FD95-635F-93BE-66A2755B5A14}"/>
              </a:ext>
            </a:extLst>
          </p:cNvPr>
          <p:cNvSpPr/>
          <p:nvPr/>
        </p:nvSpPr>
        <p:spPr>
          <a:xfrm>
            <a:off x="7615139" y="5186207"/>
            <a:ext cx="917742" cy="2550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暗号鍵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02976AD-6D7D-CB5E-C184-FED80EE7F7D4}"/>
              </a:ext>
            </a:extLst>
          </p:cNvPr>
          <p:cNvSpPr/>
          <p:nvPr/>
        </p:nvSpPr>
        <p:spPr>
          <a:xfrm>
            <a:off x="8853660" y="5186207"/>
            <a:ext cx="917742" cy="2550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暗号鍵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B9DCBA4-2E84-EA75-F877-8BA43560ED2A}"/>
              </a:ext>
            </a:extLst>
          </p:cNvPr>
          <p:cNvSpPr/>
          <p:nvPr/>
        </p:nvSpPr>
        <p:spPr>
          <a:xfrm>
            <a:off x="10092182" y="5186207"/>
            <a:ext cx="917742" cy="2550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暗号鍵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EA8888B-A331-09A8-C4C0-9036EBB92902}"/>
              </a:ext>
            </a:extLst>
          </p:cNvPr>
          <p:cNvSpPr/>
          <p:nvPr/>
        </p:nvSpPr>
        <p:spPr>
          <a:xfrm>
            <a:off x="5288085" y="5125189"/>
            <a:ext cx="1523524" cy="84094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ea typeface="游ゴシック Medium" panose="020B0500000000000000" pitchFamily="50" charset="-128"/>
              </a:rPr>
              <a:t>AMD-SP</a:t>
            </a:r>
            <a:endParaRPr kumimoji="1" lang="ja-JP" altLang="en-US" dirty="0">
              <a:solidFill>
                <a:schemeClr val="bg1"/>
              </a:solidFill>
              <a:ea typeface="游ゴシック Medium" panose="020B05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0B710C-B304-B8C8-E1B0-498A32868ED6}"/>
              </a:ext>
            </a:extLst>
          </p:cNvPr>
          <p:cNvSpPr/>
          <p:nvPr/>
        </p:nvSpPr>
        <p:spPr>
          <a:xfrm>
            <a:off x="5409722" y="5545663"/>
            <a:ext cx="357870" cy="345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鍵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AE344D-F26A-00D2-6418-1B265A34F99E}"/>
              </a:ext>
            </a:extLst>
          </p:cNvPr>
          <p:cNvSpPr/>
          <p:nvPr/>
        </p:nvSpPr>
        <p:spPr>
          <a:xfrm>
            <a:off x="5868041" y="5545663"/>
            <a:ext cx="355478" cy="345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鍵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E4E9531-B121-0D25-0591-741799C608FC}"/>
              </a:ext>
            </a:extLst>
          </p:cNvPr>
          <p:cNvSpPr/>
          <p:nvPr/>
        </p:nvSpPr>
        <p:spPr>
          <a:xfrm>
            <a:off x="6316116" y="5543241"/>
            <a:ext cx="355478" cy="345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鍵</a:t>
            </a:r>
          </a:p>
        </p:txBody>
      </p:sp>
      <p:cxnSp>
        <p:nvCxnSpPr>
          <p:cNvPr id="18" name="コネクタ: カギ線 17">
            <a:extLst>
              <a:ext uri="{FF2B5EF4-FFF2-40B4-BE49-F238E27FC236}">
                <a16:creationId xmlns:a16="http://schemas.microsoft.com/office/drawing/2014/main" id="{1E64E0AC-DC31-9C4C-9C93-54770AFB1D7B}"/>
              </a:ext>
            </a:extLst>
          </p:cNvPr>
          <p:cNvCxnSpPr>
            <a:cxnSpLocks/>
            <a:stCxn id="35" idx="3"/>
          </p:cNvCxnSpPr>
          <p:nvPr/>
        </p:nvCxnSpPr>
        <p:spPr>
          <a:xfrm flipV="1">
            <a:off x="6811609" y="5068615"/>
            <a:ext cx="3749236" cy="477047"/>
          </a:xfrm>
          <a:prstGeom prst="bentConnector3">
            <a:avLst>
              <a:gd name="adj1" fmla="val 882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BC9729F-193A-B6FF-6E25-272AA280B51C}"/>
              </a:ext>
            </a:extLst>
          </p:cNvPr>
          <p:cNvCxnSpPr>
            <a:cxnSpLocks/>
          </p:cNvCxnSpPr>
          <p:nvPr/>
        </p:nvCxnSpPr>
        <p:spPr>
          <a:xfrm flipV="1">
            <a:off x="10552336" y="5055394"/>
            <a:ext cx="0" cy="125171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B7A73225-115A-E614-3539-B90BECD57F66}"/>
              </a:ext>
            </a:extLst>
          </p:cNvPr>
          <p:cNvCxnSpPr>
            <a:cxnSpLocks/>
          </p:cNvCxnSpPr>
          <p:nvPr/>
        </p:nvCxnSpPr>
        <p:spPr>
          <a:xfrm flipV="1">
            <a:off x="8073670" y="5068615"/>
            <a:ext cx="0" cy="11195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EB93E47-D417-E210-4F39-9F02C60F7B3E}"/>
              </a:ext>
            </a:extLst>
          </p:cNvPr>
          <p:cNvCxnSpPr>
            <a:cxnSpLocks/>
          </p:cNvCxnSpPr>
          <p:nvPr/>
        </p:nvCxnSpPr>
        <p:spPr>
          <a:xfrm flipV="1">
            <a:off x="9290274" y="5064919"/>
            <a:ext cx="0" cy="115646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2470FF-9801-47CD-A92D-E2B6A2BAEA70}"/>
              </a:ext>
            </a:extLst>
          </p:cNvPr>
          <p:cNvSpPr/>
          <p:nvPr/>
        </p:nvSpPr>
        <p:spPr>
          <a:xfrm>
            <a:off x="7502976" y="4990560"/>
            <a:ext cx="3597214" cy="85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endParaRPr kumimoji="1" lang="ja-JP" altLang="en-US" sz="1200" dirty="0">
              <a:ln w="12700">
                <a:solidFill>
                  <a:schemeClr val="bg1"/>
                </a:solidFill>
              </a:ln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70895D9-BE27-F1E0-6B3D-0CBC22F2A891}"/>
              </a:ext>
            </a:extLst>
          </p:cNvPr>
          <p:cNvSpPr/>
          <p:nvPr/>
        </p:nvSpPr>
        <p:spPr>
          <a:xfrm>
            <a:off x="7513924" y="4695246"/>
            <a:ext cx="3597214" cy="212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メモリコントローラ</a:t>
            </a:r>
          </a:p>
        </p:txBody>
      </p:sp>
    </p:spTree>
    <p:extLst>
      <p:ext uri="{BB962C8B-B14F-4D97-AF65-F5344CB8AC3E}">
        <p14:creationId xmlns:p14="http://schemas.microsoft.com/office/powerpoint/2010/main" val="69119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2F2C4-D492-AD60-67D9-6690725FF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ネスト</a:t>
            </a:r>
            <a:r>
              <a:rPr lang="ja-JP" altLang="en-US" dirty="0"/>
              <a:t>した仮想化での</a:t>
            </a:r>
            <a:r>
              <a:rPr lang="en-US" altLang="ja-JP" dirty="0"/>
              <a:t>SEV</a:t>
            </a:r>
            <a:r>
              <a:rPr lang="ja-JP" altLang="en-US" dirty="0"/>
              <a:t>利用の現状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6AF819-B276-50B7-EC37-16FD6872B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クラウドにおいてネストした仮想化を用いたシステムが提案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ネストした仮想化は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の内部で</a:t>
            </a:r>
            <a:r>
              <a:rPr kumimoji="1" lang="en-US" altLang="ja-JP" dirty="0"/>
              <a:t>VM</a:t>
            </a:r>
            <a:r>
              <a:rPr kumimoji="1" lang="ja-JP" altLang="en-US" dirty="0"/>
              <a:t>を動作させるための</a:t>
            </a:r>
            <a:r>
              <a:rPr lang="ja-JP" altLang="en-US" dirty="0"/>
              <a:t>技術</a:t>
            </a:r>
            <a:endParaRPr lang="en-US" altLang="ja-JP" dirty="0"/>
          </a:p>
          <a:p>
            <a:pPr lvl="1"/>
            <a:r>
              <a:rPr kumimoji="1" lang="ja-JP" altLang="en-US" dirty="0"/>
              <a:t>例：仮想クラウドの実現</a:t>
            </a:r>
            <a:r>
              <a:rPr kumimoji="1" lang="en-US" altLang="ja-JP" dirty="0"/>
              <a:t> </a:t>
            </a:r>
            <a:r>
              <a:rPr kumimoji="1" lang="en-US" altLang="ja-JP" sz="2000" dirty="0"/>
              <a:t>[Williams+, EuroSys'12][Liu+, HotCloud'13]</a:t>
            </a:r>
            <a:endParaRPr lang="en-US" altLang="ja-JP" sz="2000" dirty="0"/>
          </a:p>
          <a:p>
            <a:pPr lvl="1"/>
            <a:r>
              <a:rPr lang="ja-JP" altLang="en-US" dirty="0"/>
              <a:t>例：</a:t>
            </a:r>
            <a:r>
              <a:rPr lang="en-US" altLang="ja-JP" dirty="0"/>
              <a:t>VM</a:t>
            </a:r>
            <a:r>
              <a:rPr lang="ja-JP" altLang="en-US" dirty="0"/>
              <a:t>内での監視対象システムの隔離</a:t>
            </a:r>
            <a:r>
              <a:rPr lang="en-US" altLang="ja-JP" dirty="0"/>
              <a:t> </a:t>
            </a:r>
            <a:r>
              <a:rPr lang="en-US" altLang="ja-JP" sz="2000" dirty="0"/>
              <a:t>[</a:t>
            </a:r>
            <a:r>
              <a:rPr lang="ja-JP" altLang="en-US" sz="2000" dirty="0"/>
              <a:t>能野</a:t>
            </a:r>
            <a:r>
              <a:rPr lang="en-US" altLang="ja-JP" sz="2000" dirty="0"/>
              <a:t>+, CSS'22]</a:t>
            </a:r>
            <a:endParaRPr kumimoji="1" lang="en-US" altLang="ja-JP" dirty="0"/>
          </a:p>
          <a:p>
            <a:r>
              <a:rPr lang="ja-JP" altLang="en-US" dirty="0"/>
              <a:t>ネストした仮想化を用いるシステムには</a:t>
            </a:r>
            <a:r>
              <a:rPr lang="en-US" altLang="ja-JP" dirty="0"/>
              <a:t>SEV</a:t>
            </a:r>
            <a:r>
              <a:rPr lang="ja-JP" altLang="en-US" dirty="0"/>
              <a:t>を適用できない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を適用するにはシステムソフトウェアの対応が必要になるため</a:t>
            </a:r>
            <a:endParaRPr lang="en-US" altLang="ja-JP" dirty="0"/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00544191-C844-4179-DAB2-54D8B48C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7" name="Cloud 16">
            <a:extLst>
              <a:ext uri="{FF2B5EF4-FFF2-40B4-BE49-F238E27FC236}">
                <a16:creationId xmlns:a16="http://schemas.microsoft.com/office/drawing/2014/main" id="{D7BF35F5-4BB3-E2CE-8137-3F66FEFB2D83}"/>
              </a:ext>
            </a:extLst>
          </p:cNvPr>
          <p:cNvSpPr/>
          <p:nvPr/>
        </p:nvSpPr>
        <p:spPr>
          <a:xfrm>
            <a:off x="3072213" y="5736247"/>
            <a:ext cx="6018754" cy="722696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AC4409-0F67-74E1-BD18-11968A8713CD}"/>
              </a:ext>
            </a:extLst>
          </p:cNvPr>
          <p:cNvSpPr txBox="1"/>
          <p:nvPr/>
        </p:nvSpPr>
        <p:spPr>
          <a:xfrm>
            <a:off x="838874" y="6176963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パブリッククラウド</a:t>
            </a: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BDACE020-46C2-1784-FFAE-0A24EB68924E}"/>
              </a:ext>
            </a:extLst>
          </p:cNvPr>
          <p:cNvSpPr/>
          <p:nvPr/>
        </p:nvSpPr>
        <p:spPr>
          <a:xfrm>
            <a:off x="3957453" y="4428393"/>
            <a:ext cx="4277093" cy="17700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endParaRPr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554101-4B44-8113-0C4E-21232F68A715}"/>
              </a:ext>
            </a:extLst>
          </p:cNvPr>
          <p:cNvSpPr txBox="1"/>
          <p:nvPr/>
        </p:nvSpPr>
        <p:spPr>
          <a:xfrm>
            <a:off x="4062626" y="5675368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altLang="ja-JP" dirty="0">
                <a:solidFill>
                  <a:schemeClr val="tx1"/>
                </a:solidFill>
              </a:rPr>
              <a:t>VM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(</a:t>
            </a:r>
            <a:r>
              <a:rPr lang="ja-JP" altLang="en-US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外側</a:t>
            </a:r>
            <a:r>
              <a:rPr lang="en-US" altLang="ja-JP" dirty="0">
                <a:solidFill>
                  <a:schemeClr val="tx1"/>
                </a:solidFill>
              </a:rPr>
              <a:t>)</a:t>
            </a:r>
            <a:endParaRPr lang="en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正方形/長方形 10">
            <a:extLst>
              <a:ext uri="{FF2B5EF4-FFF2-40B4-BE49-F238E27FC236}">
                <a16:creationId xmlns:a16="http://schemas.microsoft.com/office/drawing/2014/main" id="{6D256072-C1F3-BD5B-B954-413AF43C4388}"/>
              </a:ext>
            </a:extLst>
          </p:cNvPr>
          <p:cNvSpPr/>
          <p:nvPr/>
        </p:nvSpPr>
        <p:spPr>
          <a:xfrm>
            <a:off x="5420064" y="5644319"/>
            <a:ext cx="2517597" cy="4278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ハイパーバイザ</a:t>
            </a:r>
          </a:p>
        </p:txBody>
      </p:sp>
      <p:sp>
        <p:nvSpPr>
          <p:cNvPr id="21" name="Cloud 20">
            <a:extLst>
              <a:ext uri="{FF2B5EF4-FFF2-40B4-BE49-F238E27FC236}">
                <a16:creationId xmlns:a16="http://schemas.microsoft.com/office/drawing/2014/main" id="{FAC4F0AE-18F5-5526-E1E3-91610A15680C}"/>
              </a:ext>
            </a:extLst>
          </p:cNvPr>
          <p:cNvSpPr/>
          <p:nvPr/>
        </p:nvSpPr>
        <p:spPr>
          <a:xfrm>
            <a:off x="3427689" y="4875659"/>
            <a:ext cx="5182911" cy="722696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正方形/長方形 5">
            <a:extLst>
              <a:ext uri="{FF2B5EF4-FFF2-40B4-BE49-F238E27FC236}">
                <a16:creationId xmlns:a16="http://schemas.microsoft.com/office/drawing/2014/main" id="{1EE5F1FE-ED5B-449A-A746-0D90E4FEFF2D}"/>
              </a:ext>
            </a:extLst>
          </p:cNvPr>
          <p:cNvSpPr/>
          <p:nvPr/>
        </p:nvSpPr>
        <p:spPr>
          <a:xfrm>
            <a:off x="5420064" y="4597761"/>
            <a:ext cx="2517599" cy="8038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endParaRPr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6FAF6D-EDD9-2BA5-13C9-393D24351BC0}"/>
              </a:ext>
            </a:extLst>
          </p:cNvPr>
          <p:cNvSpPr txBox="1"/>
          <p:nvPr/>
        </p:nvSpPr>
        <p:spPr>
          <a:xfrm>
            <a:off x="6052729" y="4815009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tx1"/>
                </a:solidFill>
                <a:ea typeface="游ゴシック Medium" panose="020B0500000000000000" pitchFamily="50" charset="-128"/>
              </a:rPr>
              <a:t>VM (</a:t>
            </a:r>
            <a:r>
              <a:rPr lang="ja-JP" altLang="en-US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内側</a:t>
            </a:r>
            <a:r>
              <a:rPr lang="en-US" altLang="ja-JP" dirty="0">
                <a:solidFill>
                  <a:schemeClr val="tx1"/>
                </a:solidFill>
                <a:ea typeface="游ゴシック Medium" panose="020B0500000000000000" pitchFamily="50" charset="-128"/>
              </a:rPr>
              <a:t>)</a:t>
            </a:r>
            <a:endParaRPr kumimoji="1" lang="ja-JP" altLang="en-US" dirty="0">
              <a:solidFill>
                <a:schemeClr val="tx1"/>
              </a:solidFill>
              <a:ea typeface="游ゴシック Medium" panose="020B0500000000000000" pitchFamily="50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E07793-4C2C-A3C1-9157-718060BFAF5E}"/>
              </a:ext>
            </a:extLst>
          </p:cNvPr>
          <p:cNvSpPr txBox="1"/>
          <p:nvPr/>
        </p:nvSpPr>
        <p:spPr>
          <a:xfrm>
            <a:off x="2221466" y="4673649"/>
            <a:ext cx="156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仮想クラウド</a:t>
            </a:r>
          </a:p>
        </p:txBody>
      </p:sp>
    </p:spTree>
    <p:extLst>
      <p:ext uri="{BB962C8B-B14F-4D97-AF65-F5344CB8AC3E}">
        <p14:creationId xmlns:p14="http://schemas.microsoft.com/office/powerpoint/2010/main" val="241344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8622F-51CC-A68D-108A-DD0CA2A27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提案：</a:t>
            </a:r>
            <a:r>
              <a:rPr lang="en-US" altLang="ja-JP" dirty="0"/>
              <a:t>Nested SEV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197774-794D-34E5-8C2E-03675C4F7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ネストした仮想化に</a:t>
            </a:r>
            <a:r>
              <a:rPr lang="en-US" altLang="ja-JP" dirty="0"/>
              <a:t>SEV</a:t>
            </a:r>
            <a:r>
              <a:rPr lang="ja-JP" altLang="en-US" dirty="0"/>
              <a:t>を組み合わせることを可能にする</a:t>
            </a:r>
          </a:p>
          <a:p>
            <a:pPr lvl="1"/>
            <a:r>
              <a:rPr lang="ja-JP" altLang="en-US" dirty="0"/>
              <a:t>構成</a:t>
            </a:r>
            <a:r>
              <a:rPr lang="en-US" altLang="ja-JP" dirty="0"/>
              <a:t>1</a:t>
            </a:r>
            <a:r>
              <a:rPr lang="ja-JP" altLang="en-US" dirty="0"/>
              <a:t>：外側の</a:t>
            </a:r>
            <a:r>
              <a:rPr lang="en-US" altLang="ja-JP" dirty="0"/>
              <a:t>VM</a:t>
            </a:r>
            <a:r>
              <a:rPr lang="ja-JP" altLang="en-US" dirty="0"/>
              <a:t>と内側の</a:t>
            </a:r>
            <a:r>
              <a:rPr lang="en-US" altLang="ja-JP" dirty="0"/>
              <a:t>VM</a:t>
            </a:r>
            <a:r>
              <a:rPr lang="ja-JP" altLang="en-US" dirty="0"/>
              <a:t>の両方のメモリを同じ鍵で暗号化</a:t>
            </a:r>
            <a:endParaRPr lang="en-US" altLang="ja-JP" dirty="0"/>
          </a:p>
          <a:p>
            <a:pPr lvl="1"/>
            <a:r>
              <a:rPr lang="ja-JP" altLang="en-US" dirty="0"/>
              <a:t>構成</a:t>
            </a:r>
            <a:r>
              <a:rPr lang="en-US" altLang="ja-JP" dirty="0"/>
              <a:t>2</a:t>
            </a:r>
            <a:r>
              <a:rPr lang="ja-JP" altLang="en-US" dirty="0"/>
              <a:t>：外側の</a:t>
            </a:r>
            <a:r>
              <a:rPr lang="en-US" altLang="ja-JP" dirty="0"/>
              <a:t>VM</a:t>
            </a:r>
            <a:r>
              <a:rPr lang="ja-JP" altLang="en-US" dirty="0"/>
              <a:t>と内側の</a:t>
            </a:r>
            <a:r>
              <a:rPr lang="en-US" altLang="ja-JP" dirty="0"/>
              <a:t>VM</a:t>
            </a:r>
            <a:r>
              <a:rPr lang="ja-JP" altLang="en-US" dirty="0"/>
              <a:t>それぞれのメモリを異なる鍵で暗号化</a:t>
            </a:r>
            <a:endParaRPr lang="en-US" altLang="ja-JP" dirty="0"/>
          </a:p>
          <a:p>
            <a:r>
              <a:rPr lang="en-JP" dirty="0"/>
              <a:t>内側のVMにSEVを適用するために３つの方式を提供</a:t>
            </a:r>
          </a:p>
          <a:p>
            <a:pPr lvl="1"/>
            <a:r>
              <a:rPr lang="ja-JP" altLang="en-US" dirty="0"/>
              <a:t>構成</a:t>
            </a:r>
            <a:r>
              <a:rPr lang="en-US" altLang="ja-JP" dirty="0"/>
              <a:t>1</a:t>
            </a:r>
            <a:r>
              <a:rPr lang="ja-JP" altLang="en-US" dirty="0"/>
              <a:t>を実現する透過的</a:t>
            </a:r>
            <a:r>
              <a:rPr lang="en-US" altLang="ja-JP" dirty="0"/>
              <a:t>SEV</a:t>
            </a:r>
            <a:r>
              <a:rPr lang="ja-JP" altLang="en-US" dirty="0"/>
              <a:t>、</a:t>
            </a:r>
            <a:r>
              <a:rPr lang="en-US" altLang="ja-JP" dirty="0"/>
              <a:t>SEV</a:t>
            </a:r>
            <a:r>
              <a:rPr lang="ja-JP" altLang="en-US" dirty="0"/>
              <a:t>パススルー</a:t>
            </a:r>
            <a:endParaRPr lang="en-US" altLang="ja-JP" dirty="0"/>
          </a:p>
          <a:p>
            <a:pPr lvl="1"/>
            <a:r>
              <a:rPr lang="ja-JP" altLang="en-US" dirty="0"/>
              <a:t>構成</a:t>
            </a:r>
            <a:r>
              <a:rPr lang="en-US" altLang="ja-JP" dirty="0"/>
              <a:t>2</a:t>
            </a:r>
            <a:r>
              <a:rPr lang="ja-JP" altLang="en-US" dirty="0"/>
              <a:t>を実現する</a:t>
            </a:r>
            <a:r>
              <a:rPr lang="en-US" altLang="ja-JP" dirty="0"/>
              <a:t>SEV</a:t>
            </a:r>
            <a:r>
              <a:rPr lang="ja-JP" altLang="en-US" dirty="0"/>
              <a:t>仮想化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65CBE4-D6AA-FEC4-5E4F-DCA677B8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4610C57C-2FB8-9CA6-782A-49C8D7202C45}"/>
              </a:ext>
            </a:extLst>
          </p:cNvPr>
          <p:cNvSpPr/>
          <p:nvPr/>
        </p:nvSpPr>
        <p:spPr>
          <a:xfrm>
            <a:off x="1722036" y="5618303"/>
            <a:ext cx="3827170" cy="598672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2B792D-475F-1C91-4C67-782980AF6110}"/>
              </a:ext>
            </a:extLst>
          </p:cNvPr>
          <p:cNvSpPr txBox="1"/>
          <p:nvPr/>
        </p:nvSpPr>
        <p:spPr>
          <a:xfrm>
            <a:off x="593546" y="625110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パブリッククラウド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F909DB-8C80-FE98-E826-54C07D15EBD7}"/>
              </a:ext>
            </a:extLst>
          </p:cNvPr>
          <p:cNvSpPr txBox="1"/>
          <p:nvPr/>
        </p:nvSpPr>
        <p:spPr>
          <a:xfrm>
            <a:off x="436616" y="4398621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仮想プライベート</a:t>
            </a:r>
          </a:p>
          <a:p>
            <a:pPr algn="ctr"/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クラウド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1F9A0B8-DFD5-D83A-817E-4471AF973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940051" y="5400252"/>
            <a:ext cx="414515" cy="690859"/>
          </a:xfrm>
          <a:prstGeom prst="rect">
            <a:avLst/>
          </a:prstGeom>
        </p:spPr>
      </p:pic>
      <p:sp>
        <p:nvSpPr>
          <p:cNvPr id="23" name="Cloud 12">
            <a:extLst>
              <a:ext uri="{FF2B5EF4-FFF2-40B4-BE49-F238E27FC236}">
                <a16:creationId xmlns:a16="http://schemas.microsoft.com/office/drawing/2014/main" id="{AA9B41B0-E89E-06CF-4E47-0210F46AE6C3}"/>
              </a:ext>
            </a:extLst>
          </p:cNvPr>
          <p:cNvSpPr/>
          <p:nvPr/>
        </p:nvSpPr>
        <p:spPr>
          <a:xfrm>
            <a:off x="7188816" y="5618303"/>
            <a:ext cx="3827170" cy="598672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4" name="TextBox 15">
            <a:extLst>
              <a:ext uri="{FF2B5EF4-FFF2-40B4-BE49-F238E27FC236}">
                <a16:creationId xmlns:a16="http://schemas.microsoft.com/office/drawing/2014/main" id="{D5932B10-FDC0-D076-9441-C1680F168DDD}"/>
              </a:ext>
            </a:extLst>
          </p:cNvPr>
          <p:cNvSpPr txBox="1"/>
          <p:nvPr/>
        </p:nvSpPr>
        <p:spPr>
          <a:xfrm>
            <a:off x="6060326" y="625110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パブリッククラウド</a:t>
            </a:r>
          </a:p>
        </p:txBody>
      </p:sp>
      <p:pic>
        <p:nvPicPr>
          <p:cNvPr id="25" name="Picture 56">
            <a:extLst>
              <a:ext uri="{FF2B5EF4-FFF2-40B4-BE49-F238E27FC236}">
                <a16:creationId xmlns:a16="http://schemas.microsoft.com/office/drawing/2014/main" id="{E9724D87-EAB3-9258-BAC4-3ACC75B3F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406831" y="5400252"/>
            <a:ext cx="414515" cy="690859"/>
          </a:xfrm>
          <a:prstGeom prst="rect">
            <a:avLst/>
          </a:prstGeom>
        </p:spPr>
      </p:pic>
      <p:sp>
        <p:nvSpPr>
          <p:cNvPr id="27" name="TextBox 8">
            <a:extLst>
              <a:ext uri="{FF2B5EF4-FFF2-40B4-BE49-F238E27FC236}">
                <a16:creationId xmlns:a16="http://schemas.microsoft.com/office/drawing/2014/main" id="{B9203465-BA06-5417-3DAD-53AAD8C5B5C1}"/>
              </a:ext>
            </a:extLst>
          </p:cNvPr>
          <p:cNvSpPr txBox="1"/>
          <p:nvPr/>
        </p:nvSpPr>
        <p:spPr>
          <a:xfrm>
            <a:off x="6119800" y="4402356"/>
            <a:ext cx="1800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仮想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パブリック</a:t>
            </a:r>
            <a:endParaRPr lang="en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クラウド</a:t>
            </a:r>
          </a:p>
        </p:txBody>
      </p:sp>
      <p:sp>
        <p:nvSpPr>
          <p:cNvPr id="35" name="正方形/長方形 3">
            <a:extLst>
              <a:ext uri="{FF2B5EF4-FFF2-40B4-BE49-F238E27FC236}">
                <a16:creationId xmlns:a16="http://schemas.microsoft.com/office/drawing/2014/main" id="{673DD217-79D2-9C20-805E-6BBE3852AA11}"/>
              </a:ext>
            </a:extLst>
          </p:cNvPr>
          <p:cNvSpPr/>
          <p:nvPr/>
        </p:nvSpPr>
        <p:spPr>
          <a:xfrm>
            <a:off x="2486025" y="4266029"/>
            <a:ext cx="2517159" cy="17283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JP" altLang="ja-JP" dirty="0">
                <a:solidFill>
                  <a:schemeClr val="tx1"/>
                </a:solidFill>
              </a:rPr>
              <a:t>VM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(</a:t>
            </a:r>
            <a:r>
              <a:rPr lang="ja-JP" altLang="en-US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外側</a:t>
            </a:r>
            <a:r>
              <a:rPr lang="en-US" altLang="ja-JP" dirty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6" name="正方形/長方形 3">
            <a:extLst>
              <a:ext uri="{FF2B5EF4-FFF2-40B4-BE49-F238E27FC236}">
                <a16:creationId xmlns:a16="http://schemas.microsoft.com/office/drawing/2014/main" id="{B08706E1-6A09-5DB4-A4BF-809C310F2C04}"/>
              </a:ext>
            </a:extLst>
          </p:cNvPr>
          <p:cNvSpPr/>
          <p:nvPr/>
        </p:nvSpPr>
        <p:spPr>
          <a:xfrm>
            <a:off x="7947801" y="4266028"/>
            <a:ext cx="2517159" cy="17283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JP" altLang="ja-JP" dirty="0">
                <a:solidFill>
                  <a:schemeClr val="tx1"/>
                </a:solidFill>
              </a:rPr>
              <a:t>VM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(</a:t>
            </a:r>
            <a:r>
              <a:rPr lang="ja-JP" altLang="en-US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外側</a:t>
            </a:r>
            <a:r>
              <a:rPr lang="en-US" altLang="ja-JP" dirty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143B12B0-CD4D-A94E-E1FD-F6BB4FDFF8BE}"/>
              </a:ext>
            </a:extLst>
          </p:cNvPr>
          <p:cNvSpPr/>
          <p:nvPr/>
        </p:nvSpPr>
        <p:spPr>
          <a:xfrm>
            <a:off x="2158045" y="4657807"/>
            <a:ext cx="3138373" cy="874926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4" name="正方形/長方形 3">
            <a:extLst>
              <a:ext uri="{FF2B5EF4-FFF2-40B4-BE49-F238E27FC236}">
                <a16:creationId xmlns:a16="http://schemas.microsoft.com/office/drawing/2014/main" id="{CE4CF509-5364-C076-C51A-F905CD552CDA}"/>
              </a:ext>
            </a:extLst>
          </p:cNvPr>
          <p:cNvSpPr/>
          <p:nvPr/>
        </p:nvSpPr>
        <p:spPr>
          <a:xfrm>
            <a:off x="2684956" y="4521456"/>
            <a:ext cx="2100213" cy="4438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ea typeface="游ゴシック Medium" panose="020B0500000000000000" pitchFamily="50" charset="-128"/>
              </a:rPr>
              <a:t>VM (</a:t>
            </a:r>
            <a:r>
              <a:rPr lang="ja-JP" altLang="en-US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内側</a:t>
            </a:r>
            <a:r>
              <a:rPr lang="en-US" altLang="ja-JP" dirty="0">
                <a:solidFill>
                  <a:schemeClr val="tx1"/>
                </a:solidFill>
                <a:ea typeface="游ゴシック Medium" panose="020B0500000000000000" pitchFamily="50" charset="-128"/>
              </a:rPr>
              <a:t>)</a:t>
            </a:r>
            <a:endParaRPr kumimoji="1" lang="ja-JP" altLang="en-US" dirty="0">
              <a:solidFill>
                <a:schemeClr val="tx1"/>
              </a:solidFill>
              <a:ea typeface="游ゴシック Medium" panose="020B0500000000000000" pitchFamily="50" charset="-128"/>
            </a:endParaRPr>
          </a:p>
        </p:txBody>
      </p:sp>
      <p:sp>
        <p:nvSpPr>
          <p:cNvPr id="15" name="正方形/長方形 4">
            <a:extLst>
              <a:ext uri="{FF2B5EF4-FFF2-40B4-BE49-F238E27FC236}">
                <a16:creationId xmlns:a16="http://schemas.microsoft.com/office/drawing/2014/main" id="{CAC9AFBB-DEFA-B6CB-D699-D3408542C575}"/>
              </a:ext>
            </a:extLst>
          </p:cNvPr>
          <p:cNvSpPr/>
          <p:nvPr/>
        </p:nvSpPr>
        <p:spPr>
          <a:xfrm>
            <a:off x="2684956" y="5100277"/>
            <a:ext cx="2100213" cy="4438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ハイパーバイザ</a:t>
            </a:r>
            <a:endParaRPr kumimoji="1" lang="ja-JP" altLang="en-US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E0D357A-BAB5-6C17-6A0F-DF968AEE87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521587" y="4717777"/>
            <a:ext cx="492237" cy="690859"/>
          </a:xfrm>
          <a:prstGeom prst="rect">
            <a:avLst/>
          </a:prstGeom>
        </p:spPr>
      </p:pic>
      <p:sp>
        <p:nvSpPr>
          <p:cNvPr id="26" name="Cloud 25">
            <a:extLst>
              <a:ext uri="{FF2B5EF4-FFF2-40B4-BE49-F238E27FC236}">
                <a16:creationId xmlns:a16="http://schemas.microsoft.com/office/drawing/2014/main" id="{2918E154-8700-FAFF-6287-8C195D545610}"/>
              </a:ext>
            </a:extLst>
          </p:cNvPr>
          <p:cNvSpPr/>
          <p:nvPr/>
        </p:nvSpPr>
        <p:spPr>
          <a:xfrm>
            <a:off x="7559796" y="4657807"/>
            <a:ext cx="3085210" cy="742445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0" name="正方形/長方形 27">
            <a:extLst>
              <a:ext uri="{FF2B5EF4-FFF2-40B4-BE49-F238E27FC236}">
                <a16:creationId xmlns:a16="http://schemas.microsoft.com/office/drawing/2014/main" id="{6B680E0D-A5A2-A050-DBCE-F5457D0F49F6}"/>
              </a:ext>
            </a:extLst>
          </p:cNvPr>
          <p:cNvSpPr/>
          <p:nvPr/>
        </p:nvSpPr>
        <p:spPr>
          <a:xfrm>
            <a:off x="8151736" y="4521456"/>
            <a:ext cx="2100213" cy="4438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dirty="0">
                <a:solidFill>
                  <a:schemeClr val="tx1"/>
                </a:solidFill>
                <a:ea typeface="游ゴシック Medium" panose="020B0500000000000000" pitchFamily="50" charset="-128"/>
              </a:rPr>
              <a:t>VM (</a:t>
            </a:r>
            <a:r>
              <a:rPr lang="ja-JP" altLang="en-US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内側</a:t>
            </a:r>
            <a:r>
              <a:rPr lang="en-US" altLang="ja-JP" dirty="0">
                <a:solidFill>
                  <a:schemeClr val="tx1"/>
                </a:solidFill>
                <a:ea typeface="游ゴシック Medium" panose="020B0500000000000000" pitchFamily="50" charset="-128"/>
              </a:rPr>
              <a:t>)</a:t>
            </a:r>
            <a:endParaRPr kumimoji="1" lang="ja-JP" altLang="en-US" dirty="0">
              <a:solidFill>
                <a:schemeClr val="tx1"/>
              </a:solidFill>
              <a:ea typeface="游ゴシック Medium" panose="020B0500000000000000" pitchFamily="50" charset="-128"/>
            </a:endParaRPr>
          </a:p>
        </p:txBody>
      </p:sp>
      <p:sp>
        <p:nvSpPr>
          <p:cNvPr id="31" name="正方形/長方形 31">
            <a:extLst>
              <a:ext uri="{FF2B5EF4-FFF2-40B4-BE49-F238E27FC236}">
                <a16:creationId xmlns:a16="http://schemas.microsoft.com/office/drawing/2014/main" id="{111EDF69-E4D9-22C5-A717-568AA69FA490}"/>
              </a:ext>
            </a:extLst>
          </p:cNvPr>
          <p:cNvSpPr/>
          <p:nvPr/>
        </p:nvSpPr>
        <p:spPr>
          <a:xfrm>
            <a:off x="8151736" y="5100277"/>
            <a:ext cx="2100213" cy="4438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ハイパーバイザ</a:t>
            </a:r>
            <a:endParaRPr kumimoji="1" lang="ja-JP" altLang="en-US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33" name="Picture 46" descr="1º PCPI IES Lloixa: [MSI] Actividad 19. Cuentas de usuario en Windows XP">
            <a:extLst>
              <a:ext uri="{FF2B5EF4-FFF2-40B4-BE49-F238E27FC236}">
                <a16:creationId xmlns:a16="http://schemas.microsoft.com/office/drawing/2014/main" id="{509A9BC8-D22D-6BB4-B36F-A32C496675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777518" y="4129170"/>
            <a:ext cx="769455" cy="769455"/>
          </a:xfrm>
          <a:prstGeom prst="rect">
            <a:avLst/>
          </a:prstGeom>
        </p:spPr>
      </p:pic>
      <p:pic>
        <p:nvPicPr>
          <p:cNvPr id="28" name="Picture 40">
            <a:extLst>
              <a:ext uri="{FF2B5EF4-FFF2-40B4-BE49-F238E27FC236}">
                <a16:creationId xmlns:a16="http://schemas.microsoft.com/office/drawing/2014/main" id="{5FC0A1DB-EA89-EE87-EAFD-3550F9097D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978874" y="5147897"/>
            <a:ext cx="492237" cy="690859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35B5AEF5-5595-F8E2-400F-0559D1FEC11D}"/>
              </a:ext>
            </a:extLst>
          </p:cNvPr>
          <p:cNvSpPr txBox="1"/>
          <p:nvPr/>
        </p:nvSpPr>
        <p:spPr>
          <a:xfrm>
            <a:off x="3194115" y="635635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構成</a:t>
            </a:r>
            <a:r>
              <a:rPr lang="en-JP" dirty="0"/>
              <a:t>1</a:t>
            </a:r>
            <a:endParaRPr lang="en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5D87B30-D076-0527-18C2-2ED34233861D}"/>
              </a:ext>
            </a:extLst>
          </p:cNvPr>
          <p:cNvSpPr txBox="1"/>
          <p:nvPr/>
        </p:nvSpPr>
        <p:spPr>
          <a:xfrm>
            <a:off x="8715115" y="634261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構成</a:t>
            </a:r>
            <a:r>
              <a:rPr lang="en-JP" dirty="0">
                <a:ea typeface="游ゴシック Medium" panose="020B0500000000000000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26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35F5A-27DE-B3EF-116F-20125ACF6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方式</a:t>
            </a:r>
            <a:r>
              <a:rPr lang="en-US" altLang="ja-JP" dirty="0"/>
              <a:t>1</a:t>
            </a:r>
            <a:r>
              <a:rPr lang="ja-JP" altLang="en-US" dirty="0"/>
              <a:t>：透過的</a:t>
            </a:r>
            <a:r>
              <a:rPr lang="en-US" altLang="ja-JP" dirty="0"/>
              <a:t>SEV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EB85F3-CC77-A238-B664-70C713652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外側の</a:t>
            </a:r>
            <a:r>
              <a:rPr lang="en-US" altLang="ja-JP" dirty="0"/>
              <a:t>VM</a:t>
            </a:r>
            <a:r>
              <a:rPr lang="ja-JP" altLang="en-US" dirty="0"/>
              <a:t>に適用されている</a:t>
            </a:r>
            <a:r>
              <a:rPr lang="en-US" altLang="ja-JP" dirty="0"/>
              <a:t>SEV</a:t>
            </a:r>
            <a:r>
              <a:rPr lang="ja-JP" altLang="en-US" dirty="0"/>
              <a:t>の機能を用いて内側の</a:t>
            </a:r>
            <a:r>
              <a:rPr lang="en-US" altLang="ja-JP" dirty="0"/>
              <a:t>VM</a:t>
            </a:r>
            <a:r>
              <a:rPr lang="ja-JP" altLang="en-US" dirty="0"/>
              <a:t>のメモリを透過的に暗号化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のメモリ全体を無条件に暗号化</a:t>
            </a:r>
            <a:endParaRPr lang="en-JP" altLang="ja-JP" dirty="0"/>
          </a:p>
          <a:p>
            <a:pPr lvl="1"/>
            <a:r>
              <a:rPr lang="ja-JP" altLang="en-US" dirty="0"/>
              <a:t>外側の</a:t>
            </a:r>
            <a:r>
              <a:rPr lang="en-US" altLang="ja-JP" dirty="0"/>
              <a:t>VM</a:t>
            </a:r>
            <a:r>
              <a:rPr lang="ja-JP" altLang="en-US" dirty="0"/>
              <a:t>と同じ暗号鍵が用いられる</a:t>
            </a:r>
            <a:endParaRPr lang="en-US" altLang="ja-JP" dirty="0"/>
          </a:p>
          <a:p>
            <a:pPr lvl="1"/>
            <a:r>
              <a:rPr lang="ja-JP" altLang="en-US" dirty="0"/>
              <a:t>内側の</a:t>
            </a:r>
            <a:r>
              <a:rPr lang="en-US" altLang="ja-JP" dirty="0"/>
              <a:t>VM</a:t>
            </a:r>
            <a:r>
              <a:rPr lang="ja-JP" altLang="en-US" dirty="0"/>
              <a:t>に対しては</a:t>
            </a:r>
            <a:r>
              <a:rPr lang="en-US" altLang="ja-JP" dirty="0"/>
              <a:t>SEV</a:t>
            </a:r>
            <a:r>
              <a:rPr lang="ja-JP" altLang="en-US" dirty="0"/>
              <a:t>が有効になっていることを隠す</a:t>
            </a:r>
            <a:endParaRPr lang="en-US" altLang="ja-JP" dirty="0"/>
          </a:p>
          <a:p>
            <a:r>
              <a:rPr lang="ja-JP" altLang="en-US" dirty="0"/>
              <a:t>内側の</a:t>
            </a:r>
            <a:r>
              <a:rPr lang="en-US" altLang="ja-JP" dirty="0"/>
              <a:t>VM</a:t>
            </a:r>
            <a:r>
              <a:rPr lang="ja-JP" altLang="en-US" dirty="0"/>
              <a:t>内で既存の</a:t>
            </a:r>
            <a:r>
              <a:rPr lang="en-US" altLang="ja-JP" dirty="0"/>
              <a:t>OS</a:t>
            </a:r>
            <a:r>
              <a:rPr lang="ja-JP" altLang="en-US" dirty="0"/>
              <a:t>が利用可能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対応が不要</a:t>
            </a: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BA3CB9-C4D1-5F63-585B-8F79688D4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6</a:t>
            </a:fld>
            <a:endParaRPr lang="ja-JP" altLang="en-US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B7F7ADF-9405-A9BE-AAF9-0A185097782B}"/>
              </a:ext>
            </a:extLst>
          </p:cNvPr>
          <p:cNvGrpSpPr/>
          <p:nvPr/>
        </p:nvGrpSpPr>
        <p:grpSpPr>
          <a:xfrm>
            <a:off x="6983358" y="3744913"/>
            <a:ext cx="4058955" cy="2747962"/>
            <a:chOff x="6983358" y="3744913"/>
            <a:chExt cx="4058955" cy="274796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60902F9-3FC3-438C-29B7-2E3FE86711EA}"/>
                </a:ext>
              </a:extLst>
            </p:cNvPr>
            <p:cNvSpPr/>
            <p:nvPr/>
          </p:nvSpPr>
          <p:spPr>
            <a:xfrm>
              <a:off x="8610600" y="3744913"/>
              <a:ext cx="2431713" cy="21720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JP" altLang="ja-JP" dirty="0">
                  <a:solidFill>
                    <a:schemeClr val="tx1"/>
                  </a:solidFill>
                </a:rPr>
                <a:t>VM</a:t>
              </a:r>
              <a:r>
                <a:rPr lang="ja-JP" altLang="en-US" dirty="0">
                  <a:solidFill>
                    <a:schemeClr val="tx1"/>
                  </a:solidFill>
                </a:rPr>
                <a:t> </a:t>
              </a:r>
              <a:r>
                <a:rPr lang="en-US" altLang="ja-JP" dirty="0">
                  <a:solidFill>
                    <a:schemeClr val="tx1"/>
                  </a:solidFill>
                </a:rPr>
                <a:t>(</a:t>
              </a:r>
              <a:r>
                <a:rPr lang="ja-JP" altLang="en-US" dirty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外側</a:t>
              </a:r>
              <a:r>
                <a:rPr lang="en-US" altLang="ja-JP" dirty="0">
                  <a:solidFill>
                    <a:schemeClr val="tx1"/>
                  </a:solidFill>
                </a:rPr>
                <a:t>)</a:t>
              </a:r>
              <a:endParaRPr lang="en-JP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A091D1B-F533-0498-89A6-10C73807CBDB}"/>
                </a:ext>
              </a:extLst>
            </p:cNvPr>
            <p:cNvSpPr/>
            <p:nvPr/>
          </p:nvSpPr>
          <p:spPr>
            <a:xfrm>
              <a:off x="8750211" y="5019130"/>
              <a:ext cx="2135238" cy="4460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ハイパーバイザ</a:t>
              </a:r>
            </a:p>
          </p:txBody>
        </p:sp>
        <p:cxnSp>
          <p:nvCxnSpPr>
            <p:cNvPr id="18" name="Elbow Connector 17">
              <a:extLst>
                <a:ext uri="{FF2B5EF4-FFF2-40B4-BE49-F238E27FC236}">
                  <a16:creationId xmlns:a16="http://schemas.microsoft.com/office/drawing/2014/main" id="{BA92E7AF-6D8E-6ABB-B0A5-09EA399571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86519" y="5694523"/>
              <a:ext cx="724081" cy="354468"/>
            </a:xfrm>
            <a:prstGeom prst="bentConnector3">
              <a:avLst>
                <a:gd name="adj1" fmla="val 718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>
              <a:extLst>
                <a:ext uri="{FF2B5EF4-FFF2-40B4-BE49-F238E27FC236}">
                  <a16:creationId xmlns:a16="http://schemas.microsoft.com/office/drawing/2014/main" id="{3478F2EA-11DF-0C13-E569-6B3A16D96D1A}"/>
                </a:ext>
              </a:extLst>
            </p:cNvPr>
            <p:cNvCxnSpPr>
              <a:cxnSpLocks/>
              <a:endCxn id="30" idx="1"/>
            </p:cNvCxnSpPr>
            <p:nvPr/>
          </p:nvCxnSpPr>
          <p:spPr>
            <a:xfrm rot="5400000" flipH="1" flipV="1">
              <a:off x="7478104" y="4462644"/>
              <a:ext cx="1712450" cy="1504850"/>
            </a:xfrm>
            <a:prstGeom prst="bentConnector2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45CB891-10E9-F114-453E-2E7B538EEA33}"/>
                </a:ext>
              </a:extLst>
            </p:cNvPr>
            <p:cNvSpPr/>
            <p:nvPr/>
          </p:nvSpPr>
          <p:spPr>
            <a:xfrm>
              <a:off x="7384711" y="6048991"/>
              <a:ext cx="691376" cy="4438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bg1"/>
                  </a:solidFill>
                </a:rPr>
                <a:t>SEV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83ECFA4-7684-17BD-24CC-2FA9809790DD}"/>
                </a:ext>
              </a:extLst>
            </p:cNvPr>
            <p:cNvSpPr txBox="1"/>
            <p:nvPr/>
          </p:nvSpPr>
          <p:spPr>
            <a:xfrm>
              <a:off x="7906687" y="5332623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適用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7D4083-ECD3-0F6A-4B6E-663CC46C3E17}"/>
                </a:ext>
              </a:extLst>
            </p:cNvPr>
            <p:cNvSpPr txBox="1"/>
            <p:nvPr/>
          </p:nvSpPr>
          <p:spPr>
            <a:xfrm>
              <a:off x="6983358" y="3947402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透過的暗号化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6587ED1-6F0B-E06A-EA97-950B28816067}"/>
                </a:ext>
              </a:extLst>
            </p:cNvPr>
            <p:cNvSpPr/>
            <p:nvPr/>
          </p:nvSpPr>
          <p:spPr>
            <a:xfrm>
              <a:off x="9086754" y="3868737"/>
              <a:ext cx="1322537" cy="980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  <a:ea typeface="游ゴシック Medium" panose="020B0500000000000000" pitchFamily="50" charset="-128"/>
                </a:rPr>
                <a:t>VM (</a:t>
              </a:r>
              <a:r>
                <a:rPr lang="ja-JP" altLang="en-US" dirty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内側</a:t>
              </a:r>
              <a:r>
                <a:rPr lang="en-US" altLang="ja-JP" dirty="0">
                  <a:solidFill>
                    <a:schemeClr val="tx1"/>
                  </a:solidFill>
                  <a:ea typeface="游ゴシック Medium" panose="020B0500000000000000" pitchFamily="50" charset="-128"/>
                </a:rPr>
                <a:t>)</a:t>
              </a:r>
              <a:endParaRPr kumimoji="1" lang="ja-JP" altLang="en-US" dirty="0">
                <a:solidFill>
                  <a:schemeClr val="tx1"/>
                </a:solidFill>
                <a:ea typeface="游ゴシック Medium" panose="020B0500000000000000" pitchFamily="50" charset="-128"/>
              </a:endParaRPr>
            </a:p>
          </p:txBody>
        </p:sp>
        <p:sp>
          <p:nvSpPr>
            <p:cNvPr id="10" name="Rectangle 15">
              <a:extLst>
                <a:ext uri="{FF2B5EF4-FFF2-40B4-BE49-F238E27FC236}">
                  <a16:creationId xmlns:a16="http://schemas.microsoft.com/office/drawing/2014/main" id="{D06352A0-0D01-1D18-2278-A1D39B2829BE}"/>
                </a:ext>
              </a:extLst>
            </p:cNvPr>
            <p:cNvSpPr/>
            <p:nvPr/>
          </p:nvSpPr>
          <p:spPr>
            <a:xfrm>
              <a:off x="9177185" y="4093709"/>
              <a:ext cx="1128865" cy="3495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OS</a:t>
              </a:r>
              <a:endParaRPr lang="en-JP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443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B346A9-4717-C6F7-6E37-8D82EE3D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方式</a:t>
            </a:r>
            <a:r>
              <a:rPr lang="en-US" altLang="ja-JP" dirty="0"/>
              <a:t>2</a:t>
            </a:r>
            <a:r>
              <a:rPr lang="ja-JP" altLang="en-US" dirty="0"/>
              <a:t>：</a:t>
            </a:r>
            <a:r>
              <a:rPr lang="en-US" altLang="ja-JP" dirty="0"/>
              <a:t>SEV</a:t>
            </a:r>
            <a:r>
              <a:rPr lang="ja-JP" altLang="en-US" dirty="0"/>
              <a:t>パススルー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E0DDF3-6204-453C-FDD6-12C9F4A62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JP" dirty="0"/>
              <a:t>外側</a:t>
            </a:r>
            <a:r>
              <a:rPr lang="ja-JP" altLang="en-US" dirty="0"/>
              <a:t>の</a:t>
            </a:r>
            <a:r>
              <a:rPr lang="en-US" altLang="ja-JP" dirty="0"/>
              <a:t>VM</a:t>
            </a:r>
            <a:r>
              <a:rPr lang="ja-JP" altLang="en-US" dirty="0"/>
              <a:t>に適用されている</a:t>
            </a:r>
            <a:r>
              <a:rPr lang="en-US" altLang="ja-JP" dirty="0"/>
              <a:t>SEV</a:t>
            </a:r>
            <a:r>
              <a:rPr lang="ja-JP" altLang="en-US" dirty="0"/>
              <a:t>をそのまま内側の</a:t>
            </a:r>
            <a:r>
              <a:rPr lang="en-US" altLang="ja-JP" dirty="0"/>
              <a:t>VM</a:t>
            </a:r>
            <a:r>
              <a:rPr lang="ja-JP" altLang="en-US" dirty="0"/>
              <a:t>にも適用</a:t>
            </a:r>
            <a:endParaRPr lang="en-US" altLang="ja-JP" dirty="0"/>
          </a:p>
          <a:p>
            <a:pPr lvl="1"/>
            <a:r>
              <a:rPr lang="ja-JP" altLang="en-US" dirty="0"/>
              <a:t>外側の</a:t>
            </a:r>
            <a:r>
              <a:rPr lang="en-US" altLang="ja-JP" dirty="0"/>
              <a:t>VM</a:t>
            </a:r>
            <a:r>
              <a:rPr lang="ja-JP" altLang="en-US" dirty="0"/>
              <a:t>と同じ暗号鍵が用いられる</a:t>
            </a:r>
            <a:endParaRPr lang="en-US" altLang="ja-JP" dirty="0"/>
          </a:p>
          <a:p>
            <a:pPr lvl="1"/>
            <a:r>
              <a:rPr lang="ja-JP" altLang="en-US" dirty="0"/>
              <a:t>どのメモリを暗号化するかを内側の</a:t>
            </a:r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が制御可能</a:t>
            </a:r>
            <a:endParaRPr lang="en-US" altLang="ja-JP" dirty="0"/>
          </a:p>
          <a:p>
            <a:r>
              <a:rPr lang="ja-JP" altLang="en-US" dirty="0"/>
              <a:t>透過的</a:t>
            </a:r>
            <a:r>
              <a:rPr lang="en-US" altLang="ja-JP" dirty="0"/>
              <a:t>SEV(</a:t>
            </a:r>
            <a:r>
              <a:rPr lang="ja-JP" altLang="en-US" dirty="0"/>
              <a:t>方式</a:t>
            </a:r>
            <a:r>
              <a:rPr lang="en-US" altLang="ja-JP" dirty="0"/>
              <a:t>1)</a:t>
            </a:r>
            <a:r>
              <a:rPr lang="ja-JP" altLang="en-US" dirty="0"/>
              <a:t>との違い</a:t>
            </a:r>
            <a:endParaRPr lang="en-US" altLang="ja-JP" dirty="0"/>
          </a:p>
          <a:p>
            <a:pPr lvl="1"/>
            <a:r>
              <a:rPr lang="ja-JP" altLang="en-US" dirty="0"/>
              <a:t>内側の</a:t>
            </a:r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に</a:t>
            </a:r>
            <a:r>
              <a:rPr lang="en-US" altLang="ja-JP" dirty="0"/>
              <a:t>SEV</a:t>
            </a:r>
            <a:r>
              <a:rPr lang="ja-JP" altLang="en-US" dirty="0"/>
              <a:t>対応が必要</a:t>
            </a:r>
            <a:endParaRPr lang="en-US" altLang="ja-JP" dirty="0"/>
          </a:p>
          <a:p>
            <a:pPr lvl="1"/>
            <a:r>
              <a:rPr lang="ja-JP" altLang="en-US" dirty="0"/>
              <a:t>外側の</a:t>
            </a:r>
            <a:r>
              <a:rPr lang="en-US" altLang="ja-JP" dirty="0"/>
              <a:t>VM</a:t>
            </a:r>
            <a:r>
              <a:rPr lang="ja-JP" altLang="en-US" dirty="0"/>
              <a:t>の仮想デバイスへの直接アクセスによる高速化が可能</a:t>
            </a:r>
            <a:endParaRPr lang="en-US" altLang="ja-JP" dirty="0"/>
          </a:p>
          <a:p>
            <a:pPr lvl="1"/>
            <a:r>
              <a:rPr lang="en-US" altLang="ja-JP" dirty="0"/>
              <a:t>SEV-ES</a:t>
            </a:r>
            <a:r>
              <a:rPr lang="ja-JP" altLang="en-US" dirty="0"/>
              <a:t>を用いる場合や</a:t>
            </a:r>
            <a:r>
              <a:rPr lang="en-US" altLang="ja-JP" dirty="0"/>
              <a:t>CPU</a:t>
            </a:r>
            <a:r>
              <a:rPr lang="ja-JP" altLang="en-US" dirty="0"/>
              <a:t>の仮想化支援を用いない場合でも利用可</a:t>
            </a:r>
            <a:endParaRPr lang="en-US" altLang="ja-JP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333A0A-F55D-01EE-C1AB-68FC3930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7</a:t>
            </a:fld>
            <a:endParaRPr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F8DF0E0-5B2E-40D0-5AF4-69F61A1C1A84}"/>
              </a:ext>
            </a:extLst>
          </p:cNvPr>
          <p:cNvGrpSpPr/>
          <p:nvPr/>
        </p:nvGrpSpPr>
        <p:grpSpPr>
          <a:xfrm>
            <a:off x="3581401" y="4562784"/>
            <a:ext cx="5368717" cy="2158691"/>
            <a:chOff x="3581401" y="4562784"/>
            <a:chExt cx="5368717" cy="2158691"/>
          </a:xfrm>
        </p:grpSpPr>
        <p:sp>
          <p:nvSpPr>
            <p:cNvPr id="52" name="Rectangle 21">
              <a:extLst>
                <a:ext uri="{FF2B5EF4-FFF2-40B4-BE49-F238E27FC236}">
                  <a16:creationId xmlns:a16="http://schemas.microsoft.com/office/drawing/2014/main" id="{070E1E7B-9120-9735-FC87-16941AC3520A}"/>
                </a:ext>
              </a:extLst>
            </p:cNvPr>
            <p:cNvSpPr/>
            <p:nvPr/>
          </p:nvSpPr>
          <p:spPr>
            <a:xfrm>
              <a:off x="7271551" y="6277591"/>
              <a:ext cx="1678567" cy="443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仮想デバイス</a:t>
              </a:r>
            </a:p>
          </p:txBody>
        </p:sp>
        <p:sp>
          <p:nvSpPr>
            <p:cNvPr id="53" name="Rectangle 23">
              <a:extLst>
                <a:ext uri="{FF2B5EF4-FFF2-40B4-BE49-F238E27FC236}">
                  <a16:creationId xmlns:a16="http://schemas.microsoft.com/office/drawing/2014/main" id="{7E8C8F05-873B-2C3D-A1D4-0B2961F3B328}"/>
                </a:ext>
              </a:extLst>
            </p:cNvPr>
            <p:cNvSpPr/>
            <p:nvPr/>
          </p:nvSpPr>
          <p:spPr>
            <a:xfrm>
              <a:off x="4807290" y="4562784"/>
              <a:ext cx="2274849" cy="189069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ea typeface="游ゴシック Medium" panose="020B0500000000000000" pitchFamily="50" charset="-128"/>
                </a:rPr>
                <a:t>VM</a:t>
              </a:r>
            </a:p>
          </p:txBody>
        </p:sp>
        <p:cxnSp>
          <p:nvCxnSpPr>
            <p:cNvPr id="55" name="Elbow Connector 25">
              <a:extLst>
                <a:ext uri="{FF2B5EF4-FFF2-40B4-BE49-F238E27FC236}">
                  <a16:creationId xmlns:a16="http://schemas.microsoft.com/office/drawing/2014/main" id="{55FC8546-0F1D-ABFE-52E9-DC5E099A42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83209" y="5823638"/>
              <a:ext cx="724081" cy="354468"/>
            </a:xfrm>
            <a:prstGeom prst="bentConnector3">
              <a:avLst>
                <a:gd name="adj1" fmla="val 718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Elbow Connector 26">
              <a:extLst>
                <a:ext uri="{FF2B5EF4-FFF2-40B4-BE49-F238E27FC236}">
                  <a16:creationId xmlns:a16="http://schemas.microsoft.com/office/drawing/2014/main" id="{C9EF1B07-E8C5-BB3F-1243-5FC1D150FE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78594" y="5281923"/>
              <a:ext cx="1504851" cy="896183"/>
            </a:xfrm>
            <a:prstGeom prst="bentConnector3">
              <a:avLst>
                <a:gd name="adj1" fmla="val -389"/>
              </a:avLst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27">
              <a:extLst>
                <a:ext uri="{FF2B5EF4-FFF2-40B4-BE49-F238E27FC236}">
                  <a16:creationId xmlns:a16="http://schemas.microsoft.com/office/drawing/2014/main" id="{E0ECACCD-1021-6756-09EC-94C43E4050F9}"/>
                </a:ext>
              </a:extLst>
            </p:cNvPr>
            <p:cNvSpPr/>
            <p:nvPr/>
          </p:nvSpPr>
          <p:spPr>
            <a:xfrm>
              <a:off x="3581401" y="6178106"/>
              <a:ext cx="691376" cy="4438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bg1"/>
                  </a:solidFill>
                  <a:ea typeface="游ゴシック Medium" panose="020B0500000000000000" pitchFamily="50" charset="-128"/>
                </a:rPr>
                <a:t>SEV</a:t>
              </a:r>
            </a:p>
          </p:txBody>
        </p:sp>
        <p:sp>
          <p:nvSpPr>
            <p:cNvPr id="58" name="TextBox 28">
              <a:extLst>
                <a:ext uri="{FF2B5EF4-FFF2-40B4-BE49-F238E27FC236}">
                  <a16:creationId xmlns:a16="http://schemas.microsoft.com/office/drawing/2014/main" id="{21C8B82A-C97C-EFED-8C7F-9BBA4E59BF9E}"/>
                </a:ext>
              </a:extLst>
            </p:cNvPr>
            <p:cNvSpPr txBox="1"/>
            <p:nvPr/>
          </p:nvSpPr>
          <p:spPr>
            <a:xfrm>
              <a:off x="4103377" y="5461738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適用</a:t>
              </a:r>
            </a:p>
          </p:txBody>
        </p:sp>
        <p:sp>
          <p:nvSpPr>
            <p:cNvPr id="59" name="TextBox 29">
              <a:extLst>
                <a:ext uri="{FF2B5EF4-FFF2-40B4-BE49-F238E27FC236}">
                  <a16:creationId xmlns:a16="http://schemas.microsoft.com/office/drawing/2014/main" id="{1A4C967B-DC68-7FBA-9A41-3279D6CC45BB}"/>
                </a:ext>
              </a:extLst>
            </p:cNvPr>
            <p:cNvSpPr txBox="1"/>
            <p:nvPr/>
          </p:nvSpPr>
          <p:spPr>
            <a:xfrm>
              <a:off x="3922881" y="491145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適用</a:t>
              </a:r>
            </a:p>
          </p:txBody>
        </p:sp>
        <p:cxnSp>
          <p:nvCxnSpPr>
            <p:cNvPr id="60" name="Elbow Connector 30">
              <a:extLst>
                <a:ext uri="{FF2B5EF4-FFF2-40B4-BE49-F238E27FC236}">
                  <a16:creationId xmlns:a16="http://schemas.microsoft.com/office/drawing/2014/main" id="{B2354071-C8D6-42A9-90BF-B6BC906A274A}"/>
                </a:ext>
              </a:extLst>
            </p:cNvPr>
            <p:cNvCxnSpPr>
              <a:cxnSpLocks/>
              <a:endCxn id="52" idx="0"/>
            </p:cNvCxnSpPr>
            <p:nvPr/>
          </p:nvCxnSpPr>
          <p:spPr>
            <a:xfrm>
              <a:off x="6605982" y="5280788"/>
              <a:ext cx="1504853" cy="996803"/>
            </a:xfrm>
            <a:prstGeom prst="bentConnector2">
              <a:avLst/>
            </a:prstGeom>
            <a:ln w="28575">
              <a:solidFill>
                <a:schemeClr val="accent5">
                  <a:lumMod val="75000"/>
                </a:schemeClr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35">
              <a:extLst>
                <a:ext uri="{FF2B5EF4-FFF2-40B4-BE49-F238E27FC236}">
                  <a16:creationId xmlns:a16="http://schemas.microsoft.com/office/drawing/2014/main" id="{06DE22F4-05AC-DBF9-AA09-0BDE48B7D684}"/>
                </a:ext>
              </a:extLst>
            </p:cNvPr>
            <p:cNvSpPr txBox="1"/>
            <p:nvPr/>
          </p:nvSpPr>
          <p:spPr>
            <a:xfrm>
              <a:off x="7172308" y="4861992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直接アクセス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B21BC20-5062-065B-C6AA-09DBBC761680}"/>
                </a:ext>
              </a:extLst>
            </p:cNvPr>
            <p:cNvSpPr/>
            <p:nvPr/>
          </p:nvSpPr>
          <p:spPr>
            <a:xfrm>
              <a:off x="5074491" y="5598725"/>
              <a:ext cx="1834066" cy="4460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ハイパーバイザ</a:t>
              </a:r>
            </a:p>
          </p:txBody>
        </p:sp>
        <p:sp>
          <p:nvSpPr>
            <p:cNvPr id="6" name="Rectangle 29">
              <a:extLst>
                <a:ext uri="{FF2B5EF4-FFF2-40B4-BE49-F238E27FC236}">
                  <a16:creationId xmlns:a16="http://schemas.microsoft.com/office/drawing/2014/main" id="{1D858DBB-4B17-B1A4-5773-2673B1B09C99}"/>
                </a:ext>
              </a:extLst>
            </p:cNvPr>
            <p:cNvSpPr/>
            <p:nvPr/>
          </p:nvSpPr>
          <p:spPr>
            <a:xfrm>
              <a:off x="5283445" y="4696133"/>
              <a:ext cx="1322537" cy="7729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  <a:ea typeface="游ゴシック Medium" panose="020B0500000000000000" pitchFamily="50" charset="-128"/>
                </a:rPr>
                <a:t>VM (</a:t>
              </a:r>
              <a:r>
                <a:rPr lang="ja-JP" altLang="en-US" dirty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内側</a:t>
              </a:r>
              <a:r>
                <a:rPr lang="en-US" altLang="ja-JP" dirty="0">
                  <a:solidFill>
                    <a:schemeClr val="tx1"/>
                  </a:solidFill>
                  <a:ea typeface="游ゴシック Medium" panose="020B0500000000000000" pitchFamily="50" charset="-128"/>
                </a:rPr>
                <a:t>)</a:t>
              </a:r>
              <a:endParaRPr kumimoji="1" lang="ja-JP" altLang="en-US" dirty="0">
                <a:solidFill>
                  <a:schemeClr val="tx1"/>
                </a:solidFill>
                <a:ea typeface="游ゴシック Medium" panose="020B0500000000000000" pitchFamily="50" charset="-128"/>
              </a:endParaRPr>
            </a:p>
          </p:txBody>
        </p:sp>
        <p:sp>
          <p:nvSpPr>
            <p:cNvPr id="8" name="Rectangle 15">
              <a:extLst>
                <a:ext uri="{FF2B5EF4-FFF2-40B4-BE49-F238E27FC236}">
                  <a16:creationId xmlns:a16="http://schemas.microsoft.com/office/drawing/2014/main" id="{4CCB8E78-363D-4B64-B8BE-F02BD067FC36}"/>
                </a:ext>
              </a:extLst>
            </p:cNvPr>
            <p:cNvSpPr/>
            <p:nvPr/>
          </p:nvSpPr>
          <p:spPr>
            <a:xfrm>
              <a:off x="5380280" y="4804173"/>
              <a:ext cx="1128865" cy="3495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ea typeface="游ゴシック Medium" panose="020B0500000000000000" pitchFamily="50" charset="-128"/>
                </a:rPr>
                <a:t>OS</a:t>
              </a:r>
              <a:endParaRPr lang="en-JP" dirty="0">
                <a:solidFill>
                  <a:schemeClr val="tx1"/>
                </a:solidFill>
                <a:ea typeface="游ゴシック Medium" panose="020B05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1388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77500-5B7B-D530-9247-A97DC9FBD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方式</a:t>
            </a:r>
            <a:r>
              <a:rPr lang="en-US" altLang="ja-JP" dirty="0"/>
              <a:t>3</a:t>
            </a:r>
            <a:r>
              <a:rPr lang="ja-JP" altLang="en-US" dirty="0"/>
              <a:t>：</a:t>
            </a:r>
            <a:r>
              <a:rPr lang="en-US" altLang="ja-JP" dirty="0"/>
              <a:t>SEV</a:t>
            </a:r>
            <a:r>
              <a:rPr lang="ja-JP" altLang="en-US" dirty="0"/>
              <a:t>仮想化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438B1C-F9AB-4FD9-A7BD-B959D9812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 dirty="0"/>
              <a:t>を仮想化し、仮想</a:t>
            </a:r>
            <a:r>
              <a:rPr lang="en-US" altLang="ja-JP" dirty="0"/>
              <a:t>SEV</a:t>
            </a:r>
            <a:r>
              <a:rPr lang="ja-JP" altLang="en-US" dirty="0"/>
              <a:t>を内側の</a:t>
            </a:r>
            <a:r>
              <a:rPr lang="en-US" altLang="ja-JP" dirty="0"/>
              <a:t>VM</a:t>
            </a:r>
            <a:r>
              <a:rPr lang="ja-JP" altLang="en-US" dirty="0"/>
              <a:t>に適用</a:t>
            </a:r>
            <a:endParaRPr lang="en-US" altLang="ja-JP" dirty="0"/>
          </a:p>
          <a:p>
            <a:pPr lvl="1"/>
            <a:r>
              <a:rPr lang="ja-JP" altLang="en-US" dirty="0"/>
              <a:t>外側の</a:t>
            </a:r>
            <a:r>
              <a:rPr lang="en-US" altLang="ja-JP" dirty="0"/>
              <a:t>VM</a:t>
            </a:r>
            <a:r>
              <a:rPr lang="ja-JP" altLang="en-US" dirty="0"/>
              <a:t>とは異なる暗号鍵を用いる</a:t>
            </a:r>
            <a:r>
              <a:rPr lang="ja-JP" altLang="en-JP" dirty="0"/>
              <a:t>ことが</a:t>
            </a:r>
            <a:r>
              <a:rPr lang="ja-JP" altLang="en-US" dirty="0"/>
              <a:t>できる</a:t>
            </a:r>
            <a:endParaRPr lang="en-US" altLang="ja-JP" dirty="0"/>
          </a:p>
          <a:p>
            <a:pPr lvl="1"/>
            <a:r>
              <a:rPr lang="ja-JP" altLang="en-US" dirty="0"/>
              <a:t>内側の</a:t>
            </a:r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がメモリ暗号化を制御可能</a:t>
            </a:r>
            <a:endParaRPr lang="en-US" altLang="ja-JP" dirty="0"/>
          </a:p>
          <a:p>
            <a:pPr lvl="1"/>
            <a:r>
              <a:rPr lang="ja-JP" altLang="en-US" dirty="0"/>
              <a:t>内側と外側の</a:t>
            </a:r>
            <a:r>
              <a:rPr lang="en-US" altLang="ja-JP" dirty="0"/>
              <a:t>VM</a:t>
            </a:r>
            <a:r>
              <a:rPr lang="ja-JP" altLang="en-US" dirty="0"/>
              <a:t>間でメモリを共有する場合は暗号化しないように設定</a:t>
            </a:r>
            <a:endParaRPr lang="en-US" altLang="ja-JP" dirty="0"/>
          </a:p>
          <a:p>
            <a:r>
              <a:rPr lang="ja-JP" altLang="en-US" dirty="0"/>
              <a:t>暗号鍵を除いて、</a:t>
            </a:r>
            <a:r>
              <a:rPr lang="en-US" altLang="ja-JP" dirty="0"/>
              <a:t>SEV</a:t>
            </a:r>
            <a:r>
              <a:rPr lang="ja-JP" altLang="en-US" dirty="0"/>
              <a:t>パススルー</a:t>
            </a:r>
            <a:r>
              <a:rPr lang="en-US" altLang="ja-JP" dirty="0"/>
              <a:t>(</a:t>
            </a:r>
            <a:r>
              <a:rPr lang="ja-JP" altLang="en-US" dirty="0"/>
              <a:t>方式</a:t>
            </a:r>
            <a:r>
              <a:rPr lang="en-US" altLang="ja-JP" dirty="0"/>
              <a:t>2)</a:t>
            </a:r>
            <a:r>
              <a:rPr lang="ja-JP" altLang="en-US" dirty="0"/>
              <a:t>とほぼ同じ特徴を持つ</a:t>
            </a:r>
            <a:endParaRPr lang="en-US" altLang="ja-JP" dirty="0"/>
          </a:p>
          <a:p>
            <a:pPr lvl="1"/>
            <a:r>
              <a:rPr lang="ja-JP" altLang="en-US" dirty="0"/>
              <a:t>ただし、</a:t>
            </a:r>
            <a:r>
              <a:rPr lang="en-US" altLang="ja-JP" dirty="0"/>
              <a:t>CPU</a:t>
            </a:r>
            <a:r>
              <a:rPr lang="ja-JP" altLang="en-US" dirty="0"/>
              <a:t>の仮想化支援を用いることが必要</a:t>
            </a:r>
            <a:endParaRPr lang="en-US" altLang="ja-JP" dirty="0"/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1EBC96F7-D2B6-E540-46C5-1D6232421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D3E8DAE7-03D7-FC5B-20A1-16C4D7246D6C}"/>
              </a:ext>
            </a:extLst>
          </p:cNvPr>
          <p:cNvGrpSpPr/>
          <p:nvPr/>
        </p:nvGrpSpPr>
        <p:grpSpPr>
          <a:xfrm>
            <a:off x="3160667" y="4505985"/>
            <a:ext cx="6101498" cy="1760672"/>
            <a:chOff x="3160667" y="4505985"/>
            <a:chExt cx="6101498" cy="176067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B11AEE-EFA9-E970-7EB8-EAABF3AE4072}"/>
                </a:ext>
              </a:extLst>
            </p:cNvPr>
            <p:cNvSpPr/>
            <p:nvPr/>
          </p:nvSpPr>
          <p:spPr>
            <a:xfrm>
              <a:off x="6803133" y="5822773"/>
              <a:ext cx="1673720" cy="443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仮想デバイス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63472B-DC90-D8D2-0680-4F6FDBCA3089}"/>
                </a:ext>
              </a:extLst>
            </p:cNvPr>
            <p:cNvSpPr/>
            <p:nvPr/>
          </p:nvSpPr>
          <p:spPr>
            <a:xfrm>
              <a:off x="4386556" y="4506659"/>
              <a:ext cx="3284567" cy="118411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JP" dirty="0">
                  <a:solidFill>
                    <a:schemeClr val="tx1"/>
                  </a:solidFill>
                </a:rPr>
                <a:t>VM</a:t>
              </a:r>
              <a:r>
                <a:rPr lang="ja-JP" altLang="en-US" dirty="0">
                  <a:solidFill>
                    <a:schemeClr val="tx1"/>
                  </a:solidFill>
                </a:rPr>
                <a:t> </a:t>
              </a:r>
              <a:r>
                <a:rPr lang="en-US" altLang="ja-JP" dirty="0">
                  <a:solidFill>
                    <a:schemeClr val="tx1"/>
                  </a:solidFill>
                </a:rPr>
                <a:t>(</a:t>
              </a:r>
              <a:r>
                <a:rPr lang="ja-JP" altLang="en-US" dirty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外側</a:t>
              </a:r>
              <a:r>
                <a:rPr lang="en-US" altLang="ja-JP" dirty="0">
                  <a:solidFill>
                    <a:schemeClr val="tx1"/>
                  </a:solidFill>
                </a:rPr>
                <a:t>)</a:t>
              </a:r>
              <a:endParaRPr lang="en-JP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Elbow Connector 6">
              <a:extLst>
                <a:ext uri="{FF2B5EF4-FFF2-40B4-BE49-F238E27FC236}">
                  <a16:creationId xmlns:a16="http://schemas.microsoft.com/office/drawing/2014/main" id="{B81354FF-2443-4F31-900A-51965F3337DB}"/>
                </a:ext>
              </a:extLst>
            </p:cNvPr>
            <p:cNvCxnSpPr>
              <a:cxnSpLocks/>
              <a:stCxn id="9" idx="0"/>
            </p:cNvCxnSpPr>
            <p:nvPr/>
          </p:nvCxnSpPr>
          <p:spPr>
            <a:xfrm rot="5400000" flipH="1" flipV="1">
              <a:off x="3769221" y="5205439"/>
              <a:ext cx="354468" cy="880200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Elbow Connector 7">
              <a:extLst>
                <a:ext uri="{FF2B5EF4-FFF2-40B4-BE49-F238E27FC236}">
                  <a16:creationId xmlns:a16="http://schemas.microsoft.com/office/drawing/2014/main" id="{A9AC9D90-920E-AA63-319C-A2CFAD7CD577}"/>
                </a:ext>
              </a:extLst>
            </p:cNvPr>
            <p:cNvCxnSpPr>
              <a:cxnSpLocks/>
              <a:stCxn id="14" idx="3"/>
            </p:cNvCxnSpPr>
            <p:nvPr/>
          </p:nvCxnSpPr>
          <p:spPr>
            <a:xfrm flipV="1">
              <a:off x="5307367" y="4931464"/>
              <a:ext cx="834436" cy="263075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C66493C-67A0-A57A-3D33-CCAA96137BF3}"/>
                </a:ext>
              </a:extLst>
            </p:cNvPr>
            <p:cNvSpPr/>
            <p:nvPr/>
          </p:nvSpPr>
          <p:spPr>
            <a:xfrm>
              <a:off x="3160667" y="5822773"/>
              <a:ext cx="691376" cy="4438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/>
                <a:t>SEV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D043B6-F0E0-5FF7-FC19-7046E1310519}"/>
                </a:ext>
              </a:extLst>
            </p:cNvPr>
            <p:cNvSpPr txBox="1"/>
            <p:nvPr/>
          </p:nvSpPr>
          <p:spPr>
            <a:xfrm>
              <a:off x="3682643" y="510640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適用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EABC14C-D0B3-D868-18D2-45A3BB376D36}"/>
                </a:ext>
              </a:extLst>
            </p:cNvPr>
            <p:cNvSpPr txBox="1"/>
            <p:nvPr/>
          </p:nvSpPr>
          <p:spPr>
            <a:xfrm>
              <a:off x="5401589" y="455822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適用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D5F1545-DDBE-1302-75A8-1CAFD5EAEFDD}"/>
                </a:ext>
              </a:extLst>
            </p:cNvPr>
            <p:cNvSpPr/>
            <p:nvPr/>
          </p:nvSpPr>
          <p:spPr>
            <a:xfrm>
              <a:off x="4615991" y="4880705"/>
              <a:ext cx="691376" cy="62766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bg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仮想</a:t>
              </a:r>
            </a:p>
            <a:p>
              <a:pPr algn="ctr"/>
              <a:r>
                <a:rPr lang="en-JP" dirty="0"/>
                <a:t>SEV</a:t>
              </a:r>
              <a:endParaRPr lang="en-JP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cxnSp>
          <p:nvCxnSpPr>
            <p:cNvPr id="19" name="Elbow Connector 18">
              <a:extLst>
                <a:ext uri="{FF2B5EF4-FFF2-40B4-BE49-F238E27FC236}">
                  <a16:creationId xmlns:a16="http://schemas.microsoft.com/office/drawing/2014/main" id="{B1796002-063A-3D3F-60F6-66F3B8288C17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7341436" y="5054432"/>
              <a:ext cx="891630" cy="633675"/>
            </a:xfrm>
            <a:prstGeom prst="bentConnector3">
              <a:avLst>
                <a:gd name="adj1" fmla="val -1277"/>
              </a:avLst>
            </a:prstGeom>
            <a:ln w="28575">
              <a:solidFill>
                <a:schemeClr val="accent5">
                  <a:lumMod val="75000"/>
                </a:schemeClr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95BA1D1-1D12-1747-8C13-35F5CA35B2BC}"/>
                </a:ext>
              </a:extLst>
            </p:cNvPr>
            <p:cNvSpPr txBox="1"/>
            <p:nvPr/>
          </p:nvSpPr>
          <p:spPr>
            <a:xfrm>
              <a:off x="7692505" y="4505985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JP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直接アクセス</a:t>
              </a:r>
            </a:p>
          </p:txBody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663768D7-2D46-7AD7-2AAC-9DE3582F21DE}"/>
                </a:ext>
              </a:extLst>
            </p:cNvPr>
            <p:cNvSpPr/>
            <p:nvPr/>
          </p:nvSpPr>
          <p:spPr>
            <a:xfrm>
              <a:off x="6141803" y="4576246"/>
              <a:ext cx="1322537" cy="77291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  <a:ea typeface="游ゴシック Medium" panose="020B0500000000000000" pitchFamily="50" charset="-128"/>
                </a:rPr>
                <a:t>VM (</a:t>
              </a:r>
              <a:r>
                <a:rPr lang="ja-JP" altLang="en-US" dirty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内側</a:t>
              </a:r>
              <a:r>
                <a:rPr lang="en-US" altLang="ja-JP" dirty="0">
                  <a:solidFill>
                    <a:schemeClr val="tx1"/>
                  </a:solidFill>
                  <a:ea typeface="游ゴシック Medium" panose="020B0500000000000000" pitchFamily="50" charset="-128"/>
                </a:rPr>
                <a:t>)</a:t>
              </a:r>
              <a:endParaRPr kumimoji="1" lang="ja-JP" altLang="en-US" dirty="0">
                <a:solidFill>
                  <a:schemeClr val="tx1"/>
                </a:solidFill>
                <a:ea typeface="游ゴシック Medium" panose="020B0500000000000000" pitchFamily="50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43F1083-AC13-3324-0738-37A656D0D232}"/>
                </a:ext>
              </a:extLst>
            </p:cNvPr>
            <p:cNvSpPr/>
            <p:nvPr/>
          </p:nvSpPr>
          <p:spPr>
            <a:xfrm>
              <a:off x="6238638" y="4684286"/>
              <a:ext cx="1128865" cy="34954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ea typeface="游ゴシック Medium" panose="020B0500000000000000" pitchFamily="50" charset="-128"/>
                </a:rPr>
                <a:t>OS</a:t>
              </a:r>
              <a:endParaRPr lang="en-JP" dirty="0">
                <a:solidFill>
                  <a:schemeClr val="tx1"/>
                </a:solidFill>
                <a:ea typeface="游ゴシック Medium" panose="020B05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403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C2D501-22FD-2639-7682-8CF4F4A4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実験</a:t>
            </a:r>
            <a:r>
              <a:rPr lang="en-US" altLang="ja-JP" dirty="0"/>
              <a:t>1</a:t>
            </a:r>
            <a:r>
              <a:rPr lang="ja-JP" altLang="en-US" dirty="0"/>
              <a:t>：動作確認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AE7CB1-D1E3-10C8-26DD-3729A71EF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Nested SEV</a:t>
            </a:r>
            <a:r>
              <a:rPr lang="ja-JP" altLang="en-US" dirty="0"/>
              <a:t>を適用した</a:t>
            </a:r>
            <a:r>
              <a:rPr lang="en-US" altLang="ja-JP" dirty="0"/>
              <a:t>VM</a:t>
            </a:r>
            <a:r>
              <a:rPr lang="ja-JP" altLang="en-US" dirty="0"/>
              <a:t>を起動</a:t>
            </a:r>
            <a:endParaRPr lang="en-US" altLang="ja-JP" dirty="0"/>
          </a:p>
          <a:p>
            <a:pPr lvl="1"/>
            <a:r>
              <a:rPr lang="en-US" altLang="ja-JP" dirty="0"/>
              <a:t>KVM</a:t>
            </a:r>
            <a:r>
              <a:rPr lang="ja-JP" altLang="en-US" dirty="0"/>
              <a:t>上の</a:t>
            </a:r>
            <a:r>
              <a:rPr lang="en-US" altLang="ja-JP" dirty="0"/>
              <a:t>VM</a:t>
            </a:r>
            <a:r>
              <a:rPr lang="ja-JP" altLang="en-US" dirty="0"/>
              <a:t>内で</a:t>
            </a:r>
            <a:r>
              <a:rPr lang="en-US" altLang="ja-JP" dirty="0"/>
              <a:t>SEV</a:t>
            </a:r>
            <a:r>
              <a:rPr lang="ja-JP" altLang="en-US" dirty="0"/>
              <a:t>対応を行ったハイパー</a:t>
            </a:r>
            <a:br>
              <a:rPr lang="en-US" altLang="ja-JP" dirty="0"/>
            </a:br>
            <a:r>
              <a:rPr lang="ja-JP" altLang="en-US" dirty="0"/>
              <a:t>バイザを起動</a:t>
            </a:r>
            <a:endParaRPr lang="en-US" altLang="ja-JP" dirty="0"/>
          </a:p>
          <a:p>
            <a:pPr lvl="1"/>
            <a:r>
              <a:rPr lang="ja-JP" altLang="en-US" dirty="0"/>
              <a:t>その上に作成した</a:t>
            </a:r>
            <a:r>
              <a:rPr lang="en-US" altLang="ja-JP" dirty="0"/>
              <a:t>VM</a:t>
            </a:r>
            <a:r>
              <a:rPr lang="ja-JP" altLang="en-US" dirty="0"/>
              <a:t>内で</a:t>
            </a:r>
            <a:r>
              <a:rPr lang="en-US" altLang="ja-JP" dirty="0"/>
              <a:t>Linux</a:t>
            </a:r>
            <a:r>
              <a:rPr lang="ja-JP" altLang="en-US" dirty="0"/>
              <a:t>を起動</a:t>
            </a:r>
            <a:endParaRPr lang="en-US" altLang="ja-JP" dirty="0"/>
          </a:p>
          <a:p>
            <a:r>
              <a:rPr lang="ja-JP" altLang="en-US" dirty="0"/>
              <a:t>以下のハイパーバイザと適用方式の組み合わせで動作を確認</a:t>
            </a:r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3E63B8-B98B-049B-C869-8B33CBCD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7594-7CE7-4E98-ACDD-6565BDA76A6B}" type="slidenum">
              <a:rPr lang="ja-JP" altLang="en-US" smtClean="0"/>
              <a:pPr/>
              <a:t>9</a:t>
            </a:fld>
            <a:endParaRPr lang="ja-JP" altLang="en-US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7DF56E7-6068-17F5-B2C0-735265578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69966"/>
              </p:ext>
            </p:extLst>
          </p:nvPr>
        </p:nvGraphicFramePr>
        <p:xfrm>
          <a:off x="1168400" y="3949241"/>
          <a:ext cx="9664700" cy="2377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758412988"/>
                    </a:ext>
                  </a:extLst>
                </a:gridCol>
                <a:gridCol w="1187241">
                  <a:extLst>
                    <a:ext uri="{9D8B030D-6E8A-4147-A177-3AD203B41FA5}">
                      <a16:colId xmlns:a16="http://schemas.microsoft.com/office/drawing/2014/main" val="3106509219"/>
                    </a:ext>
                  </a:extLst>
                </a:gridCol>
                <a:gridCol w="1149559">
                  <a:extLst>
                    <a:ext uri="{9D8B030D-6E8A-4147-A177-3AD203B41FA5}">
                      <a16:colId xmlns:a16="http://schemas.microsoft.com/office/drawing/2014/main" val="187891463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30420733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57550821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675729233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33497492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bg1"/>
                          </a:solidFill>
                        </a:rPr>
                        <a:t>ハイパーバイザ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透過的</a:t>
                      </a:r>
                      <a:r>
                        <a:rPr kumimoji="1" lang="en-US" altLang="ja-JP" sz="2000" dirty="0"/>
                        <a:t>SEV</a:t>
                      </a:r>
                      <a:endParaRPr kumimoji="1" lang="ja-JP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SEV</a:t>
                      </a:r>
                      <a:r>
                        <a:rPr kumimoji="1" lang="ja-JP" altLang="en-US" sz="2000" dirty="0"/>
                        <a:t>パススルー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SEV</a:t>
                      </a:r>
                      <a:r>
                        <a:rPr kumimoji="1" lang="ja-JP" altLang="en-US" sz="2000" dirty="0"/>
                        <a:t>仮想化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6920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bg1"/>
                          </a:solidFill>
                        </a:rPr>
                        <a:t>SEV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bg1"/>
                          </a:solidFill>
                        </a:rPr>
                        <a:t>SEV-ES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bg1"/>
                          </a:solidFill>
                        </a:rPr>
                        <a:t>SEV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bg1"/>
                          </a:solidFill>
                        </a:rPr>
                        <a:t>SEV-ES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bg1"/>
                          </a:solidFill>
                        </a:rPr>
                        <a:t>SEV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bg1"/>
                          </a:solidFill>
                        </a:rPr>
                        <a:t>SEV-ES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260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KVM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○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不可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未実装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52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BitVisor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不可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未実装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未実装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0516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Xen (PV)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不可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未実装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不可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>
                          <a:solidFill>
                            <a:srgbClr val="FF0000"/>
                          </a:solidFill>
                        </a:rPr>
                        <a:t>不可</a:t>
                      </a:r>
                      <a:endParaRPr kumimoji="1" lang="ja-JP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832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Xen (HVM/PVH)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○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未実装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solidFill>
                            <a:schemeClr val="tx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未実装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3029750"/>
                  </a:ext>
                </a:extLst>
              </a:tr>
            </a:tbl>
          </a:graphicData>
        </a:graphic>
      </p:graphicFrame>
      <p:graphicFrame>
        <p:nvGraphicFramePr>
          <p:cNvPr id="7" name="表 104">
            <a:extLst>
              <a:ext uri="{FF2B5EF4-FFF2-40B4-BE49-F238E27FC236}">
                <a16:creationId xmlns:a16="http://schemas.microsoft.com/office/drawing/2014/main" id="{8A8A255C-0A34-EF54-823F-5211577B7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212384"/>
              </p:ext>
            </p:extLst>
          </p:nvPr>
        </p:nvGraphicFramePr>
        <p:xfrm>
          <a:off x="8382000" y="365125"/>
          <a:ext cx="3378200" cy="2199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3822032431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114940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VM (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</a:rPr>
                        <a:t>内側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Linux 6.0.0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565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VM (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</a:rPr>
                        <a:t>外側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Xen 4.16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Linux/KVM 6.0.0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QEMU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7.1.0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BitVisor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829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>
                          <a:solidFill>
                            <a:schemeClr val="tx1"/>
                          </a:solidFill>
                        </a:rPr>
                        <a:t>ホスト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Linux/KVM 6.0.0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QEMU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7.1.0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62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676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1041</Words>
  <Application>Microsoft Office PowerPoint</Application>
  <PresentationFormat>ワイド画面</PresentationFormat>
  <Paragraphs>220</Paragraphs>
  <Slides>11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游ゴシック</vt:lpstr>
      <vt:lpstr>游ゴシック Light</vt:lpstr>
      <vt:lpstr>游ゴシック Medium</vt:lpstr>
      <vt:lpstr>游ゴシック Medium</vt:lpstr>
      <vt:lpstr>Arial</vt:lpstr>
      <vt:lpstr>Office テーマ</vt:lpstr>
      <vt:lpstr>VM内で動作するVMのAMD SEVを用いた保護</vt:lpstr>
      <vt:lpstr>パブリッククラウドでの機密情報の盗聴</vt:lpstr>
      <vt:lpstr>AMD SEVによるVMの保護</vt:lpstr>
      <vt:lpstr>ネストした仮想化でのSEV利用の現状</vt:lpstr>
      <vt:lpstr>提案：Nested SEV</vt:lpstr>
      <vt:lpstr>方式1：透過的SEV</vt:lpstr>
      <vt:lpstr>方式2：SEVパススルー</vt:lpstr>
      <vt:lpstr>方式3：SEV仮想化</vt:lpstr>
      <vt:lpstr>実験1：動作確認</vt:lpstr>
      <vt:lpstr>実験2：性能への影響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2022-12-14T02:37:53Z</dcterms:created>
  <dcterms:modified xsi:type="dcterms:W3CDTF">2023-02-24T02:10:07Z</dcterms:modified>
</cp:coreProperties>
</file>