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256" r:id="rId2"/>
    <p:sldId id="292" r:id="rId3"/>
    <p:sldId id="282" r:id="rId4"/>
    <p:sldId id="283" r:id="rId5"/>
    <p:sldId id="260"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0E"/>
    <a:srgbClr val="2CA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5" autoAdjust="0"/>
    <p:restoredTop sz="82450" autoAdjust="0"/>
  </p:normalViewPr>
  <p:slideViewPr>
    <p:cSldViewPr snapToGrid="0">
      <p:cViewPr>
        <p:scale>
          <a:sx n="100" d="100"/>
          <a:sy n="100" d="100"/>
        </p:scale>
        <p:origin x="654" y="-186"/>
      </p:cViewPr>
      <p:guideLst/>
    </p:cSldViewPr>
  </p:slideViewPr>
  <p:outlineViewPr>
    <p:cViewPr>
      <p:scale>
        <a:sx n="33" d="100"/>
        <a:sy n="33" d="100"/>
      </p:scale>
      <p:origin x="0" y="-7146"/>
    </p:cViewPr>
  </p:outlineViewPr>
  <p:notesTextViewPr>
    <p:cViewPr>
      <p:scale>
        <a:sx n="204" d="100"/>
        <a:sy n="204"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6B25C-68EA-48D4-B57D-28C34AEBC36F}" type="datetimeFigureOut">
              <a:rPr kumimoji="1" lang="ja-JP" altLang="en-US" smtClean="0"/>
              <a:t>2023/5/14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90666-CD9F-40E9-9C30-8B2E85B9FD1A}" type="slidenum">
              <a:rPr kumimoji="1" lang="ja-JP" altLang="en-US" smtClean="0"/>
              <a:t>‹#›</a:t>
            </a:fld>
            <a:endParaRPr kumimoji="1" lang="ja-JP" altLang="en-US"/>
          </a:p>
        </p:txBody>
      </p:sp>
    </p:spTree>
    <p:extLst>
      <p:ext uri="{BB962C8B-B14F-4D97-AF65-F5344CB8AC3E}">
        <p14:creationId xmlns:p14="http://schemas.microsoft.com/office/powerpoint/2010/main" val="30055655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1</a:t>
            </a:fld>
            <a:endParaRPr kumimoji="1" lang="ja-JP" altLang="en-US"/>
          </a:p>
        </p:txBody>
      </p:sp>
    </p:spTree>
    <p:extLst>
      <p:ext uri="{BB962C8B-B14F-4D97-AF65-F5344CB8AC3E}">
        <p14:creationId xmlns:p14="http://schemas.microsoft.com/office/powerpoint/2010/main" val="412647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12</a:t>
            </a:fld>
            <a:endParaRPr kumimoji="1" lang="ja-JP" altLang="en-US"/>
          </a:p>
        </p:txBody>
      </p:sp>
    </p:spTree>
    <p:extLst>
      <p:ext uri="{BB962C8B-B14F-4D97-AF65-F5344CB8AC3E}">
        <p14:creationId xmlns:p14="http://schemas.microsoft.com/office/powerpoint/2010/main" val="239909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13</a:t>
            </a:fld>
            <a:endParaRPr kumimoji="1" lang="ja-JP" altLang="en-US"/>
          </a:p>
        </p:txBody>
      </p:sp>
    </p:spTree>
    <p:extLst>
      <p:ext uri="{BB962C8B-B14F-4D97-AF65-F5344CB8AC3E}">
        <p14:creationId xmlns:p14="http://schemas.microsoft.com/office/powerpoint/2010/main" val="896882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14</a:t>
            </a:fld>
            <a:endParaRPr kumimoji="1" lang="ja-JP" altLang="en-US"/>
          </a:p>
        </p:txBody>
      </p:sp>
    </p:spTree>
    <p:extLst>
      <p:ext uri="{BB962C8B-B14F-4D97-AF65-F5344CB8AC3E}">
        <p14:creationId xmlns:p14="http://schemas.microsoft.com/office/powerpoint/2010/main" val="71471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15</a:t>
            </a:fld>
            <a:endParaRPr kumimoji="1" lang="ja-JP" altLang="en-US"/>
          </a:p>
        </p:txBody>
      </p:sp>
    </p:spTree>
    <p:extLst>
      <p:ext uri="{BB962C8B-B14F-4D97-AF65-F5344CB8AC3E}">
        <p14:creationId xmlns:p14="http://schemas.microsoft.com/office/powerpoint/2010/main" val="73298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16</a:t>
            </a:fld>
            <a:endParaRPr kumimoji="1" lang="ja-JP" altLang="en-US"/>
          </a:p>
        </p:txBody>
      </p:sp>
    </p:spTree>
    <p:extLst>
      <p:ext uri="{BB962C8B-B14F-4D97-AF65-F5344CB8AC3E}">
        <p14:creationId xmlns:p14="http://schemas.microsoft.com/office/powerpoint/2010/main" val="369140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17</a:t>
            </a:fld>
            <a:endParaRPr kumimoji="1" lang="ja-JP" altLang="en-US"/>
          </a:p>
        </p:txBody>
      </p:sp>
    </p:spTree>
    <p:extLst>
      <p:ext uri="{BB962C8B-B14F-4D97-AF65-F5344CB8AC3E}">
        <p14:creationId xmlns:p14="http://schemas.microsoft.com/office/powerpoint/2010/main" val="3825584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18</a:t>
            </a:fld>
            <a:endParaRPr kumimoji="1" lang="ja-JP" altLang="en-US"/>
          </a:p>
        </p:txBody>
      </p:sp>
    </p:spTree>
    <p:extLst>
      <p:ext uri="{BB962C8B-B14F-4D97-AF65-F5344CB8AC3E}">
        <p14:creationId xmlns:p14="http://schemas.microsoft.com/office/powerpoint/2010/main" val="2551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19</a:t>
            </a:fld>
            <a:endParaRPr kumimoji="1" lang="ja-JP" altLang="en-US"/>
          </a:p>
        </p:txBody>
      </p:sp>
    </p:spTree>
    <p:extLst>
      <p:ext uri="{BB962C8B-B14F-4D97-AF65-F5344CB8AC3E}">
        <p14:creationId xmlns:p14="http://schemas.microsoft.com/office/powerpoint/2010/main" val="165670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31133DAD-1A1C-49E8-A40A-A9D2F4A91984}" type="slidenum">
              <a:rPr kumimoji="1" lang="ja-JP" altLang="en-US" smtClean="0"/>
              <a:t>2</a:t>
            </a:fld>
            <a:endParaRPr kumimoji="1" lang="ja-JP" altLang="en-US"/>
          </a:p>
        </p:txBody>
      </p:sp>
    </p:spTree>
    <p:extLst>
      <p:ext uri="{BB962C8B-B14F-4D97-AF65-F5344CB8AC3E}">
        <p14:creationId xmlns:p14="http://schemas.microsoft.com/office/powerpoint/2010/main" val="54225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133DAD-1A1C-49E8-A40A-A9D2F4A91984}" type="slidenum">
              <a:rPr kumimoji="1" lang="ja-JP" altLang="en-US" smtClean="0"/>
              <a:t>3</a:t>
            </a:fld>
            <a:endParaRPr kumimoji="1" lang="ja-JP" altLang="en-US"/>
          </a:p>
        </p:txBody>
      </p:sp>
    </p:spTree>
    <p:extLst>
      <p:ext uri="{BB962C8B-B14F-4D97-AF65-F5344CB8AC3E}">
        <p14:creationId xmlns:p14="http://schemas.microsoft.com/office/powerpoint/2010/main" val="229395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21890666-CD9F-40E9-9C30-8B2E85B9FD1A}" type="slidenum">
              <a:rPr kumimoji="1" lang="ja-JP" altLang="en-US" smtClean="0"/>
              <a:t>4</a:t>
            </a:fld>
            <a:endParaRPr kumimoji="1" lang="ja-JP" altLang="en-US"/>
          </a:p>
        </p:txBody>
      </p:sp>
    </p:spTree>
    <p:extLst>
      <p:ext uri="{BB962C8B-B14F-4D97-AF65-F5344CB8AC3E}">
        <p14:creationId xmlns:p14="http://schemas.microsoft.com/office/powerpoint/2010/main" val="4029914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6</a:t>
            </a:fld>
            <a:endParaRPr kumimoji="1" lang="ja-JP" altLang="en-US"/>
          </a:p>
        </p:txBody>
      </p:sp>
    </p:spTree>
    <p:extLst>
      <p:ext uri="{BB962C8B-B14F-4D97-AF65-F5344CB8AC3E}">
        <p14:creationId xmlns:p14="http://schemas.microsoft.com/office/powerpoint/2010/main" val="387952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8</a:t>
            </a:fld>
            <a:endParaRPr kumimoji="1" lang="ja-JP" altLang="en-US"/>
          </a:p>
        </p:txBody>
      </p:sp>
    </p:spTree>
    <p:extLst>
      <p:ext uri="{BB962C8B-B14F-4D97-AF65-F5344CB8AC3E}">
        <p14:creationId xmlns:p14="http://schemas.microsoft.com/office/powerpoint/2010/main" val="148445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9</a:t>
            </a:fld>
            <a:endParaRPr kumimoji="1" lang="ja-JP" altLang="en-US"/>
          </a:p>
        </p:txBody>
      </p:sp>
    </p:spTree>
    <p:extLst>
      <p:ext uri="{BB962C8B-B14F-4D97-AF65-F5344CB8AC3E}">
        <p14:creationId xmlns:p14="http://schemas.microsoft.com/office/powerpoint/2010/main" val="2258432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10</a:t>
            </a:fld>
            <a:endParaRPr kumimoji="1" lang="ja-JP" altLang="en-US"/>
          </a:p>
        </p:txBody>
      </p:sp>
    </p:spTree>
    <p:extLst>
      <p:ext uri="{BB962C8B-B14F-4D97-AF65-F5344CB8AC3E}">
        <p14:creationId xmlns:p14="http://schemas.microsoft.com/office/powerpoint/2010/main" val="228590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890666-CD9F-40E9-9C30-8B2E85B9FD1A}" type="slidenum">
              <a:rPr kumimoji="1" lang="ja-JP" altLang="en-US" smtClean="0"/>
              <a:t>11</a:t>
            </a:fld>
            <a:endParaRPr kumimoji="1" lang="ja-JP" altLang="en-US"/>
          </a:p>
        </p:txBody>
      </p:sp>
    </p:spTree>
    <p:extLst>
      <p:ext uri="{BB962C8B-B14F-4D97-AF65-F5344CB8AC3E}">
        <p14:creationId xmlns:p14="http://schemas.microsoft.com/office/powerpoint/2010/main" val="128414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72382C-06EF-E03A-C4D1-49CDEADD4B01}"/>
              </a:ext>
            </a:extLst>
          </p:cNvPr>
          <p:cNvSpPr>
            <a:spLocks noGrp="1"/>
          </p:cNvSpPr>
          <p:nvPr>
            <p:ph type="ctrTitle"/>
          </p:nvPr>
        </p:nvSpPr>
        <p:spPr>
          <a:xfrm>
            <a:off x="1524000" y="1122363"/>
            <a:ext cx="9144000" cy="2387600"/>
          </a:xfrm>
        </p:spPr>
        <p:txBody>
          <a:bodyPr anchor="b"/>
          <a:lstStyle>
            <a:lvl1pPr algn="ctr">
              <a:defRPr sz="6000" b="1">
                <a:latin typeface="+mn-ea"/>
                <a:ea typeface="+mn-ea"/>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8C748A-1A8B-2075-B0F4-258206F27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E0B4413-6F5B-0BCA-7BE7-86852CAF1E7C}"/>
              </a:ext>
            </a:extLst>
          </p:cNvPr>
          <p:cNvSpPr>
            <a:spLocks noGrp="1"/>
          </p:cNvSpPr>
          <p:nvPr>
            <p:ph type="dt" sz="half" idx="10"/>
          </p:nvPr>
        </p:nvSpPr>
        <p:spPr/>
        <p:txBody>
          <a:bodyPr/>
          <a:lstStyle/>
          <a:p>
            <a:fld id="{865985AF-DF04-4DBE-A7FC-963102232500}" type="datetime1">
              <a:rPr kumimoji="1" lang="ja-JP" altLang="en-US" smtClean="0"/>
              <a:t>2023/5/14</a:t>
            </a:fld>
            <a:endParaRPr kumimoji="1" lang="ja-JP" altLang="en-US"/>
          </a:p>
        </p:txBody>
      </p:sp>
      <p:sp>
        <p:nvSpPr>
          <p:cNvPr id="5" name="フッター プレースホルダー 4">
            <a:extLst>
              <a:ext uri="{FF2B5EF4-FFF2-40B4-BE49-F238E27FC236}">
                <a16:creationId xmlns:a16="http://schemas.microsoft.com/office/drawing/2014/main" id="{EAD224C0-49E7-E473-E8C6-64B5B76C5D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9EC0A1-25B6-9574-B730-6B2B5672216C}"/>
              </a:ext>
            </a:extLst>
          </p:cNvPr>
          <p:cNvSpPr>
            <a:spLocks noGrp="1"/>
          </p:cNvSpPr>
          <p:nvPr>
            <p:ph type="sldNum" sz="quarter" idx="12"/>
          </p:nvPr>
        </p:nvSpPr>
        <p:spPr/>
        <p:txBody>
          <a:bodyPr/>
          <a:lstStyle/>
          <a:p>
            <a:fld id="{DF887594-7CE7-4E98-ACDD-6565BDA76A6B}" type="slidenum">
              <a:rPr kumimoji="1" lang="ja-JP" altLang="en-US" smtClean="0"/>
              <a:t>‹#›</a:t>
            </a:fld>
            <a:endParaRPr kumimoji="1" lang="ja-JP" altLang="en-US"/>
          </a:p>
        </p:txBody>
      </p:sp>
    </p:spTree>
    <p:extLst>
      <p:ext uri="{BB962C8B-B14F-4D97-AF65-F5344CB8AC3E}">
        <p14:creationId xmlns:p14="http://schemas.microsoft.com/office/powerpoint/2010/main" val="63164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07621B-F75C-0838-7903-E260488139A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B046B04-4621-E408-DCA3-1DAF76A911B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BB4139-E083-362E-3619-B39854ED3AE9}"/>
              </a:ext>
            </a:extLst>
          </p:cNvPr>
          <p:cNvSpPr>
            <a:spLocks noGrp="1"/>
          </p:cNvSpPr>
          <p:nvPr>
            <p:ph type="dt" sz="half" idx="10"/>
          </p:nvPr>
        </p:nvSpPr>
        <p:spPr/>
        <p:txBody>
          <a:bodyPr/>
          <a:lstStyle/>
          <a:p>
            <a:fld id="{5613C5BE-9239-4D3B-83A3-326AB537FD4D}" type="datetime1">
              <a:rPr kumimoji="1" lang="ja-JP" altLang="en-US" smtClean="0"/>
              <a:t>2023/5/14</a:t>
            </a:fld>
            <a:endParaRPr kumimoji="1" lang="ja-JP" altLang="en-US"/>
          </a:p>
        </p:txBody>
      </p:sp>
      <p:sp>
        <p:nvSpPr>
          <p:cNvPr id="5" name="フッター プレースホルダー 4">
            <a:extLst>
              <a:ext uri="{FF2B5EF4-FFF2-40B4-BE49-F238E27FC236}">
                <a16:creationId xmlns:a16="http://schemas.microsoft.com/office/drawing/2014/main" id="{979E6C7C-D97E-AD27-4C28-E9E4810ED2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60579F-BC7A-3CE3-67E7-E14B844B898B}"/>
              </a:ext>
            </a:extLst>
          </p:cNvPr>
          <p:cNvSpPr>
            <a:spLocks noGrp="1"/>
          </p:cNvSpPr>
          <p:nvPr>
            <p:ph type="sldNum" sz="quarter" idx="12"/>
          </p:nvPr>
        </p:nvSpPr>
        <p:spPr/>
        <p:txBody>
          <a:bodyPr/>
          <a:lstStyle/>
          <a:p>
            <a:fld id="{DF887594-7CE7-4E98-ACDD-6565BDA76A6B}" type="slidenum">
              <a:rPr kumimoji="1" lang="ja-JP" altLang="en-US" smtClean="0"/>
              <a:t>‹#›</a:t>
            </a:fld>
            <a:endParaRPr kumimoji="1" lang="ja-JP" altLang="en-US"/>
          </a:p>
        </p:txBody>
      </p:sp>
    </p:spTree>
    <p:extLst>
      <p:ext uri="{BB962C8B-B14F-4D97-AF65-F5344CB8AC3E}">
        <p14:creationId xmlns:p14="http://schemas.microsoft.com/office/powerpoint/2010/main" val="23253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A4834A6-6E2A-60C6-C98D-AAF15D14668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1AA6B0B-0F3C-54D1-0032-2208A120ED1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D2FF9C-B4F5-79F4-829F-5633DC5F519A}"/>
              </a:ext>
            </a:extLst>
          </p:cNvPr>
          <p:cNvSpPr>
            <a:spLocks noGrp="1"/>
          </p:cNvSpPr>
          <p:nvPr>
            <p:ph type="dt" sz="half" idx="10"/>
          </p:nvPr>
        </p:nvSpPr>
        <p:spPr/>
        <p:txBody>
          <a:bodyPr/>
          <a:lstStyle/>
          <a:p>
            <a:fld id="{FA855C35-DDD9-40AB-960B-095495E8A534}" type="datetime1">
              <a:rPr kumimoji="1" lang="ja-JP" altLang="en-US" smtClean="0"/>
              <a:t>2023/5/14</a:t>
            </a:fld>
            <a:endParaRPr kumimoji="1" lang="ja-JP" altLang="en-US"/>
          </a:p>
        </p:txBody>
      </p:sp>
      <p:sp>
        <p:nvSpPr>
          <p:cNvPr id="5" name="フッター プレースホルダー 4">
            <a:extLst>
              <a:ext uri="{FF2B5EF4-FFF2-40B4-BE49-F238E27FC236}">
                <a16:creationId xmlns:a16="http://schemas.microsoft.com/office/drawing/2014/main" id="{F80C6582-70F9-DAB1-589E-DD16FFF49F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717646-D790-964E-57C6-4DB92F8C7072}"/>
              </a:ext>
            </a:extLst>
          </p:cNvPr>
          <p:cNvSpPr>
            <a:spLocks noGrp="1"/>
          </p:cNvSpPr>
          <p:nvPr>
            <p:ph type="sldNum" sz="quarter" idx="12"/>
          </p:nvPr>
        </p:nvSpPr>
        <p:spPr/>
        <p:txBody>
          <a:bodyPr/>
          <a:lstStyle/>
          <a:p>
            <a:fld id="{DF887594-7CE7-4E98-ACDD-6565BDA76A6B}" type="slidenum">
              <a:rPr kumimoji="1" lang="ja-JP" altLang="en-US" smtClean="0"/>
              <a:t>‹#›</a:t>
            </a:fld>
            <a:endParaRPr kumimoji="1" lang="ja-JP" altLang="en-US"/>
          </a:p>
        </p:txBody>
      </p:sp>
    </p:spTree>
    <p:extLst>
      <p:ext uri="{BB962C8B-B14F-4D97-AF65-F5344CB8AC3E}">
        <p14:creationId xmlns:p14="http://schemas.microsoft.com/office/powerpoint/2010/main" val="58968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1CDF11-F57A-C176-53E8-507A5E62081D}"/>
              </a:ext>
            </a:extLst>
          </p:cNvPr>
          <p:cNvSpPr>
            <a:spLocks noGrp="1"/>
          </p:cNvSpPr>
          <p:nvPr>
            <p:ph type="title"/>
          </p:nvPr>
        </p:nvSpPr>
        <p:spPr>
          <a:xfrm>
            <a:off x="838200" y="365125"/>
            <a:ext cx="10515600" cy="1126791"/>
          </a:xfrm>
        </p:spPr>
        <p:txBody>
          <a:bodyPr/>
          <a:lstStyle>
            <a:lvl1pPr>
              <a:defRPr b="1">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A360172C-C2D3-5B36-FB9A-E2FBD93C63D9}"/>
              </a:ext>
            </a:extLst>
          </p:cNvPr>
          <p:cNvSpPr>
            <a:spLocks noGrp="1"/>
          </p:cNvSpPr>
          <p:nvPr>
            <p:ph idx="1"/>
          </p:nvPr>
        </p:nvSpPr>
        <p:spPr>
          <a:xfrm>
            <a:off x="838200" y="1576137"/>
            <a:ext cx="10515600" cy="4600826"/>
          </a:xfrm>
        </p:spPr>
        <p:txBody>
          <a:bodyPr/>
          <a:lstStyle>
            <a:lvl3pPr>
              <a:defRPr sz="2200"/>
            </a:lvl3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0D55AEFD-D5E9-842D-DB7F-083B3B691D77}"/>
              </a:ext>
            </a:extLst>
          </p:cNvPr>
          <p:cNvSpPr>
            <a:spLocks noGrp="1"/>
          </p:cNvSpPr>
          <p:nvPr>
            <p:ph type="dt" sz="half" idx="10"/>
          </p:nvPr>
        </p:nvSpPr>
        <p:spPr/>
        <p:txBody>
          <a:bodyPr/>
          <a:lstStyle/>
          <a:p>
            <a:fld id="{85C70D2F-1890-4BAD-AC7B-64CF544D99BC}" type="datetime1">
              <a:rPr kumimoji="1" lang="ja-JP" altLang="en-US" smtClean="0"/>
              <a:t>2023/5/14</a:t>
            </a:fld>
            <a:endParaRPr kumimoji="1" lang="ja-JP" altLang="en-US"/>
          </a:p>
        </p:txBody>
      </p:sp>
      <p:sp>
        <p:nvSpPr>
          <p:cNvPr id="5" name="フッター プレースホルダー 4">
            <a:extLst>
              <a:ext uri="{FF2B5EF4-FFF2-40B4-BE49-F238E27FC236}">
                <a16:creationId xmlns:a16="http://schemas.microsoft.com/office/drawing/2014/main" id="{8D66FFF0-1E49-B391-91A9-736BD41EDC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A3C633-0840-21A4-E698-768ACC0E95BF}"/>
              </a:ext>
            </a:extLst>
          </p:cNvPr>
          <p:cNvSpPr>
            <a:spLocks noGrp="1"/>
          </p:cNvSpPr>
          <p:nvPr>
            <p:ph type="sldNum" sz="quarter" idx="12"/>
          </p:nvPr>
        </p:nvSpPr>
        <p:spPr/>
        <p:txBody>
          <a:bodyPr/>
          <a:lstStyle/>
          <a:p>
            <a:fld id="{DF887594-7CE7-4E98-ACDD-6565BDA76A6B}" type="slidenum">
              <a:rPr kumimoji="1" lang="ja-JP" altLang="en-US" smtClean="0"/>
              <a:t>‹#›</a:t>
            </a:fld>
            <a:endParaRPr kumimoji="1" lang="ja-JP" altLang="en-US"/>
          </a:p>
        </p:txBody>
      </p:sp>
    </p:spTree>
    <p:extLst>
      <p:ext uri="{BB962C8B-B14F-4D97-AF65-F5344CB8AC3E}">
        <p14:creationId xmlns:p14="http://schemas.microsoft.com/office/powerpoint/2010/main" val="417075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9F23FC-B0E8-1F28-950B-7C3511C7F6D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E0EE68-F64F-9336-19C8-769BB7CFA9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CF35E92-77E4-82F7-B921-4C5BDA32DB60}"/>
              </a:ext>
            </a:extLst>
          </p:cNvPr>
          <p:cNvSpPr>
            <a:spLocks noGrp="1"/>
          </p:cNvSpPr>
          <p:nvPr>
            <p:ph type="dt" sz="half" idx="10"/>
          </p:nvPr>
        </p:nvSpPr>
        <p:spPr/>
        <p:txBody>
          <a:bodyPr/>
          <a:lstStyle/>
          <a:p>
            <a:fld id="{838B444A-59D9-44CF-A8FF-AF4A7A85B2CA}" type="datetime1">
              <a:rPr kumimoji="1" lang="ja-JP" altLang="en-US" smtClean="0"/>
              <a:t>2023/5/14</a:t>
            </a:fld>
            <a:endParaRPr kumimoji="1" lang="ja-JP" altLang="en-US"/>
          </a:p>
        </p:txBody>
      </p:sp>
      <p:sp>
        <p:nvSpPr>
          <p:cNvPr id="5" name="フッター プレースホルダー 4">
            <a:extLst>
              <a:ext uri="{FF2B5EF4-FFF2-40B4-BE49-F238E27FC236}">
                <a16:creationId xmlns:a16="http://schemas.microsoft.com/office/drawing/2014/main" id="{3809BEFC-41D6-3B56-4793-303F21667A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708ED4-141F-1BED-3E3D-B5A90AA5004F}"/>
              </a:ext>
            </a:extLst>
          </p:cNvPr>
          <p:cNvSpPr>
            <a:spLocks noGrp="1"/>
          </p:cNvSpPr>
          <p:nvPr>
            <p:ph type="sldNum" sz="quarter" idx="12"/>
          </p:nvPr>
        </p:nvSpPr>
        <p:spPr/>
        <p:txBody>
          <a:bodyPr/>
          <a:lstStyle/>
          <a:p>
            <a:fld id="{DF887594-7CE7-4E98-ACDD-6565BDA76A6B}" type="slidenum">
              <a:rPr kumimoji="1" lang="ja-JP" altLang="en-US" smtClean="0"/>
              <a:t>‹#›</a:t>
            </a:fld>
            <a:endParaRPr kumimoji="1" lang="ja-JP" altLang="en-US"/>
          </a:p>
        </p:txBody>
      </p:sp>
    </p:spTree>
    <p:extLst>
      <p:ext uri="{BB962C8B-B14F-4D97-AF65-F5344CB8AC3E}">
        <p14:creationId xmlns:p14="http://schemas.microsoft.com/office/powerpoint/2010/main" val="371134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E0167-CE6D-4A19-5B47-F8D07F2264F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B82E3B-332B-88F7-7AF0-D841A8377DD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1FC1E4-9FC0-F2AD-4D79-77A431603F6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231166B-F51B-7EA2-775D-97641BD13B56}"/>
              </a:ext>
            </a:extLst>
          </p:cNvPr>
          <p:cNvSpPr>
            <a:spLocks noGrp="1"/>
          </p:cNvSpPr>
          <p:nvPr>
            <p:ph type="dt" sz="half" idx="10"/>
          </p:nvPr>
        </p:nvSpPr>
        <p:spPr/>
        <p:txBody>
          <a:bodyPr/>
          <a:lstStyle/>
          <a:p>
            <a:fld id="{5EA84AD5-2B40-480A-84E3-EFFCF185081A}" type="datetime1">
              <a:rPr kumimoji="1" lang="ja-JP" altLang="en-US" smtClean="0"/>
              <a:t>2023/5/14</a:t>
            </a:fld>
            <a:endParaRPr kumimoji="1" lang="ja-JP" altLang="en-US"/>
          </a:p>
        </p:txBody>
      </p:sp>
      <p:sp>
        <p:nvSpPr>
          <p:cNvPr id="6" name="フッター プレースホルダー 5">
            <a:extLst>
              <a:ext uri="{FF2B5EF4-FFF2-40B4-BE49-F238E27FC236}">
                <a16:creationId xmlns:a16="http://schemas.microsoft.com/office/drawing/2014/main" id="{1AB1F62D-FF90-2CE6-EDD7-4D2142669EB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2724BF-E28B-9712-CCEC-B89008E4FA08}"/>
              </a:ext>
            </a:extLst>
          </p:cNvPr>
          <p:cNvSpPr>
            <a:spLocks noGrp="1"/>
          </p:cNvSpPr>
          <p:nvPr>
            <p:ph type="sldNum" sz="quarter" idx="12"/>
          </p:nvPr>
        </p:nvSpPr>
        <p:spPr/>
        <p:txBody>
          <a:bodyPr/>
          <a:lstStyle/>
          <a:p>
            <a:fld id="{DF887594-7CE7-4E98-ACDD-6565BDA76A6B}" type="slidenum">
              <a:rPr kumimoji="1" lang="ja-JP" altLang="en-US" smtClean="0"/>
              <a:t>‹#›</a:t>
            </a:fld>
            <a:endParaRPr kumimoji="1" lang="ja-JP" altLang="en-US"/>
          </a:p>
        </p:txBody>
      </p:sp>
    </p:spTree>
    <p:extLst>
      <p:ext uri="{BB962C8B-B14F-4D97-AF65-F5344CB8AC3E}">
        <p14:creationId xmlns:p14="http://schemas.microsoft.com/office/powerpoint/2010/main" val="192697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FDA2FD-72E5-3660-75CC-1BEA1597557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24A29D-3AE6-9367-17E3-F49ED2E1DA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E72F67E-7288-2ACB-848C-C76F9B45749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1C95B1B-5EE9-3B35-5D83-62A007A52E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A3934F2-2D74-0D5B-9C30-9646CE9B905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7274D1E-44DC-0422-D1B6-7275AC663994}"/>
              </a:ext>
            </a:extLst>
          </p:cNvPr>
          <p:cNvSpPr>
            <a:spLocks noGrp="1"/>
          </p:cNvSpPr>
          <p:nvPr>
            <p:ph type="dt" sz="half" idx="10"/>
          </p:nvPr>
        </p:nvSpPr>
        <p:spPr/>
        <p:txBody>
          <a:bodyPr/>
          <a:lstStyle/>
          <a:p>
            <a:fld id="{552E2F07-ED70-49CB-9993-EACFD82AEF42}" type="datetime1">
              <a:rPr kumimoji="1" lang="ja-JP" altLang="en-US" smtClean="0"/>
              <a:t>2023/5/14</a:t>
            </a:fld>
            <a:endParaRPr kumimoji="1" lang="ja-JP" altLang="en-US"/>
          </a:p>
        </p:txBody>
      </p:sp>
      <p:sp>
        <p:nvSpPr>
          <p:cNvPr id="8" name="フッター プレースホルダー 7">
            <a:extLst>
              <a:ext uri="{FF2B5EF4-FFF2-40B4-BE49-F238E27FC236}">
                <a16:creationId xmlns:a16="http://schemas.microsoft.com/office/drawing/2014/main" id="{21089BBD-95BD-0E9E-AB1D-D7DDF5B9197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CABE62F-90FA-CF81-5693-09CB460DC9A2}"/>
              </a:ext>
            </a:extLst>
          </p:cNvPr>
          <p:cNvSpPr>
            <a:spLocks noGrp="1"/>
          </p:cNvSpPr>
          <p:nvPr>
            <p:ph type="sldNum" sz="quarter" idx="12"/>
          </p:nvPr>
        </p:nvSpPr>
        <p:spPr/>
        <p:txBody>
          <a:bodyPr/>
          <a:lstStyle/>
          <a:p>
            <a:fld id="{DF887594-7CE7-4E98-ACDD-6565BDA76A6B}" type="slidenum">
              <a:rPr kumimoji="1" lang="ja-JP" altLang="en-US" smtClean="0"/>
              <a:t>‹#›</a:t>
            </a:fld>
            <a:endParaRPr kumimoji="1" lang="ja-JP" altLang="en-US"/>
          </a:p>
        </p:txBody>
      </p:sp>
    </p:spTree>
    <p:extLst>
      <p:ext uri="{BB962C8B-B14F-4D97-AF65-F5344CB8AC3E}">
        <p14:creationId xmlns:p14="http://schemas.microsoft.com/office/powerpoint/2010/main" val="153774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ADDC0F-B422-396F-AAF7-1E9976CBC89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334B034-DF23-052E-33E0-B21EEA94A0F5}"/>
              </a:ext>
            </a:extLst>
          </p:cNvPr>
          <p:cNvSpPr>
            <a:spLocks noGrp="1"/>
          </p:cNvSpPr>
          <p:nvPr>
            <p:ph type="dt" sz="half" idx="10"/>
          </p:nvPr>
        </p:nvSpPr>
        <p:spPr/>
        <p:txBody>
          <a:bodyPr/>
          <a:lstStyle/>
          <a:p>
            <a:fld id="{32EDD86C-FD87-4040-B967-480AAB69B6B2}" type="datetime1">
              <a:rPr kumimoji="1" lang="ja-JP" altLang="en-US" smtClean="0"/>
              <a:t>2023/5/14</a:t>
            </a:fld>
            <a:endParaRPr kumimoji="1" lang="ja-JP" altLang="en-US"/>
          </a:p>
        </p:txBody>
      </p:sp>
      <p:sp>
        <p:nvSpPr>
          <p:cNvPr id="4" name="フッター プレースホルダー 3">
            <a:extLst>
              <a:ext uri="{FF2B5EF4-FFF2-40B4-BE49-F238E27FC236}">
                <a16:creationId xmlns:a16="http://schemas.microsoft.com/office/drawing/2014/main" id="{0A85D75F-29E0-6172-F16D-7FD0FFC2610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9832567-868F-60F7-1DCB-B0BFE4FDDF04}"/>
              </a:ext>
            </a:extLst>
          </p:cNvPr>
          <p:cNvSpPr>
            <a:spLocks noGrp="1"/>
          </p:cNvSpPr>
          <p:nvPr>
            <p:ph type="sldNum" sz="quarter" idx="12"/>
          </p:nvPr>
        </p:nvSpPr>
        <p:spPr/>
        <p:txBody>
          <a:bodyPr/>
          <a:lstStyle/>
          <a:p>
            <a:fld id="{DF887594-7CE7-4E98-ACDD-6565BDA76A6B}" type="slidenum">
              <a:rPr kumimoji="1" lang="ja-JP" altLang="en-US" smtClean="0"/>
              <a:t>‹#›</a:t>
            </a:fld>
            <a:endParaRPr kumimoji="1" lang="ja-JP" altLang="en-US"/>
          </a:p>
        </p:txBody>
      </p:sp>
    </p:spTree>
    <p:extLst>
      <p:ext uri="{BB962C8B-B14F-4D97-AF65-F5344CB8AC3E}">
        <p14:creationId xmlns:p14="http://schemas.microsoft.com/office/powerpoint/2010/main" val="354735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FC24EF-1826-EC01-688A-4DB7ED8EA1C1}"/>
              </a:ext>
            </a:extLst>
          </p:cNvPr>
          <p:cNvSpPr>
            <a:spLocks noGrp="1"/>
          </p:cNvSpPr>
          <p:nvPr>
            <p:ph type="dt" sz="half" idx="10"/>
          </p:nvPr>
        </p:nvSpPr>
        <p:spPr/>
        <p:txBody>
          <a:bodyPr/>
          <a:lstStyle/>
          <a:p>
            <a:fld id="{BEEABD20-4AE3-42C0-825B-4C35B3796C9D}" type="datetime1">
              <a:rPr kumimoji="1" lang="ja-JP" altLang="en-US" smtClean="0"/>
              <a:t>2023/5/14</a:t>
            </a:fld>
            <a:endParaRPr kumimoji="1" lang="ja-JP" altLang="en-US"/>
          </a:p>
        </p:txBody>
      </p:sp>
      <p:sp>
        <p:nvSpPr>
          <p:cNvPr id="3" name="フッター プレースホルダー 2">
            <a:extLst>
              <a:ext uri="{FF2B5EF4-FFF2-40B4-BE49-F238E27FC236}">
                <a16:creationId xmlns:a16="http://schemas.microsoft.com/office/drawing/2014/main" id="{D253C6A9-853C-EAD8-63A5-9EA2A258CF6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BF2CE51-0CD5-4876-E032-9E28AADD84F9}"/>
              </a:ext>
            </a:extLst>
          </p:cNvPr>
          <p:cNvSpPr>
            <a:spLocks noGrp="1"/>
          </p:cNvSpPr>
          <p:nvPr>
            <p:ph type="sldNum" sz="quarter" idx="12"/>
          </p:nvPr>
        </p:nvSpPr>
        <p:spPr/>
        <p:txBody>
          <a:bodyPr/>
          <a:lstStyle/>
          <a:p>
            <a:fld id="{DF887594-7CE7-4E98-ACDD-6565BDA76A6B}" type="slidenum">
              <a:rPr kumimoji="1" lang="ja-JP" altLang="en-US" smtClean="0"/>
              <a:t>‹#›</a:t>
            </a:fld>
            <a:endParaRPr kumimoji="1" lang="ja-JP" altLang="en-US"/>
          </a:p>
        </p:txBody>
      </p:sp>
    </p:spTree>
    <p:extLst>
      <p:ext uri="{BB962C8B-B14F-4D97-AF65-F5344CB8AC3E}">
        <p14:creationId xmlns:p14="http://schemas.microsoft.com/office/powerpoint/2010/main" val="140718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508C96-8429-2D66-0B50-D908549D1C5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D8149F-A42A-DD2B-D458-0C3F90A76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DF4045-6DA6-0F43-785F-805E7DF8D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1EF33AF-2389-89EE-848C-ABAF0D24F50D}"/>
              </a:ext>
            </a:extLst>
          </p:cNvPr>
          <p:cNvSpPr>
            <a:spLocks noGrp="1"/>
          </p:cNvSpPr>
          <p:nvPr>
            <p:ph type="dt" sz="half" idx="10"/>
          </p:nvPr>
        </p:nvSpPr>
        <p:spPr/>
        <p:txBody>
          <a:bodyPr/>
          <a:lstStyle/>
          <a:p>
            <a:fld id="{1A55DD7D-F7F1-4368-AB60-0B3FDC160F01}" type="datetime1">
              <a:rPr kumimoji="1" lang="ja-JP" altLang="en-US" smtClean="0"/>
              <a:t>2023/5/14</a:t>
            </a:fld>
            <a:endParaRPr kumimoji="1" lang="ja-JP" altLang="en-US"/>
          </a:p>
        </p:txBody>
      </p:sp>
      <p:sp>
        <p:nvSpPr>
          <p:cNvPr id="6" name="フッター プレースホルダー 5">
            <a:extLst>
              <a:ext uri="{FF2B5EF4-FFF2-40B4-BE49-F238E27FC236}">
                <a16:creationId xmlns:a16="http://schemas.microsoft.com/office/drawing/2014/main" id="{36CA51F4-2535-53B0-F5B6-0E0E25C712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BB2E39-509A-B1E1-0DCE-E5256DD4EC94}"/>
              </a:ext>
            </a:extLst>
          </p:cNvPr>
          <p:cNvSpPr>
            <a:spLocks noGrp="1"/>
          </p:cNvSpPr>
          <p:nvPr>
            <p:ph type="sldNum" sz="quarter" idx="12"/>
          </p:nvPr>
        </p:nvSpPr>
        <p:spPr/>
        <p:txBody>
          <a:bodyPr/>
          <a:lstStyle/>
          <a:p>
            <a:fld id="{DF887594-7CE7-4E98-ACDD-6565BDA76A6B}" type="slidenum">
              <a:rPr kumimoji="1" lang="ja-JP" altLang="en-US" smtClean="0"/>
              <a:t>‹#›</a:t>
            </a:fld>
            <a:endParaRPr kumimoji="1" lang="ja-JP" altLang="en-US"/>
          </a:p>
        </p:txBody>
      </p:sp>
    </p:spTree>
    <p:extLst>
      <p:ext uri="{BB962C8B-B14F-4D97-AF65-F5344CB8AC3E}">
        <p14:creationId xmlns:p14="http://schemas.microsoft.com/office/powerpoint/2010/main" val="41508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862F92-6C82-A6E3-7257-A89D730DC86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A9B3E0A-997B-CDEF-2838-5C6F308D2B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0491464-908A-908F-4CD1-CF532BAFF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7FD9960-7DAD-80A7-9971-35A17361BC88}"/>
              </a:ext>
            </a:extLst>
          </p:cNvPr>
          <p:cNvSpPr>
            <a:spLocks noGrp="1"/>
          </p:cNvSpPr>
          <p:nvPr>
            <p:ph type="dt" sz="half" idx="10"/>
          </p:nvPr>
        </p:nvSpPr>
        <p:spPr/>
        <p:txBody>
          <a:bodyPr/>
          <a:lstStyle/>
          <a:p>
            <a:fld id="{8129B98D-445C-442C-BD7B-B341641FB46F}" type="datetime1">
              <a:rPr kumimoji="1" lang="ja-JP" altLang="en-US" smtClean="0"/>
              <a:t>2023/5/14</a:t>
            </a:fld>
            <a:endParaRPr kumimoji="1" lang="ja-JP" altLang="en-US"/>
          </a:p>
        </p:txBody>
      </p:sp>
      <p:sp>
        <p:nvSpPr>
          <p:cNvPr id="6" name="フッター プレースホルダー 5">
            <a:extLst>
              <a:ext uri="{FF2B5EF4-FFF2-40B4-BE49-F238E27FC236}">
                <a16:creationId xmlns:a16="http://schemas.microsoft.com/office/drawing/2014/main" id="{7CD939A6-BF49-95A6-3A5C-20D73C1019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9B5943D-EFE8-ACEC-2F1A-89D972697D0B}"/>
              </a:ext>
            </a:extLst>
          </p:cNvPr>
          <p:cNvSpPr>
            <a:spLocks noGrp="1"/>
          </p:cNvSpPr>
          <p:nvPr>
            <p:ph type="sldNum" sz="quarter" idx="12"/>
          </p:nvPr>
        </p:nvSpPr>
        <p:spPr/>
        <p:txBody>
          <a:bodyPr/>
          <a:lstStyle/>
          <a:p>
            <a:fld id="{DF887594-7CE7-4E98-ACDD-6565BDA76A6B}" type="slidenum">
              <a:rPr kumimoji="1" lang="ja-JP" altLang="en-US" smtClean="0"/>
              <a:t>‹#›</a:t>
            </a:fld>
            <a:endParaRPr kumimoji="1" lang="ja-JP" altLang="en-US"/>
          </a:p>
        </p:txBody>
      </p:sp>
    </p:spTree>
    <p:extLst>
      <p:ext uri="{BB962C8B-B14F-4D97-AF65-F5344CB8AC3E}">
        <p14:creationId xmlns:p14="http://schemas.microsoft.com/office/powerpoint/2010/main" val="211961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4D085EF-18A8-C4EE-88F2-B6F4399E56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3DE02F-6FCB-C15E-6BA5-9E95A51A05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A0062C-963A-C2C4-018B-1714C9406F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93292-F539-4A37-A94C-9BC8C0C5A047}" type="datetime1">
              <a:rPr kumimoji="1" lang="ja-JP" altLang="en-US" smtClean="0"/>
              <a:t>2023/5/14</a:t>
            </a:fld>
            <a:endParaRPr kumimoji="1" lang="ja-JP" altLang="en-US"/>
          </a:p>
        </p:txBody>
      </p:sp>
      <p:sp>
        <p:nvSpPr>
          <p:cNvPr id="5" name="フッター プレースホルダー 4">
            <a:extLst>
              <a:ext uri="{FF2B5EF4-FFF2-40B4-BE49-F238E27FC236}">
                <a16:creationId xmlns:a16="http://schemas.microsoft.com/office/drawing/2014/main" id="{3883A9BC-C938-C692-29BD-650FAB84E0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3476A69-3020-A9BB-A255-D7253A58C4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87594-7CE7-4E98-ACDD-6565BDA76A6B}" type="slidenum">
              <a:rPr kumimoji="1" lang="ja-JP" altLang="en-US" smtClean="0"/>
              <a:t>‹#›</a:t>
            </a:fld>
            <a:endParaRPr kumimoji="1" lang="ja-JP" altLang="en-US"/>
          </a:p>
        </p:txBody>
      </p:sp>
    </p:spTree>
    <p:extLst>
      <p:ext uri="{BB962C8B-B14F-4D97-AF65-F5344CB8AC3E}">
        <p14:creationId xmlns:p14="http://schemas.microsoft.com/office/powerpoint/2010/main" val="77558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person-user-avatar-man-suit-tie-311134/" TargetMode="External"/><Relationship Id="rId7" Type="http://schemas.openxmlformats.org/officeDocument/2006/relationships/hyperlink" Target="http://pcpilloixa1.blogspot.com/2010/03/msi-actividad-19-cuentas-de-usuario-en.htm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maxpixel.net/Avatar-Grey-Account-User-Person-Operating-System-1699635"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FBC42E-084C-7BD7-E860-BA881ADF46B6}"/>
              </a:ext>
            </a:extLst>
          </p:cNvPr>
          <p:cNvSpPr>
            <a:spLocks noGrp="1"/>
          </p:cNvSpPr>
          <p:nvPr>
            <p:ph type="ctrTitle"/>
          </p:nvPr>
        </p:nvSpPr>
        <p:spPr/>
        <p:txBody>
          <a:bodyPr>
            <a:normAutofit/>
          </a:bodyPr>
          <a:lstStyle/>
          <a:p>
            <a:r>
              <a:rPr lang="en-US" altLang="ja-JP" dirty="0"/>
              <a:t>AMD SEV-ES</a:t>
            </a:r>
            <a:r>
              <a:rPr lang="ja-JP" altLang="en-US" dirty="0"/>
              <a:t>による</a:t>
            </a:r>
            <a:br>
              <a:rPr lang="en-US" altLang="ja-JP" dirty="0"/>
            </a:br>
            <a:r>
              <a:rPr lang="ja-JP" altLang="en-US" dirty="0"/>
              <a:t>ネストした</a:t>
            </a:r>
            <a:r>
              <a:rPr lang="en-JP" altLang="ja-JP" dirty="0"/>
              <a:t>VM</a:t>
            </a:r>
            <a:r>
              <a:rPr lang="ja-JP" altLang="en-JP" dirty="0"/>
              <a:t>の</a:t>
            </a:r>
            <a:r>
              <a:rPr lang="ja-JP" altLang="en-US" dirty="0"/>
              <a:t>保護</a:t>
            </a:r>
          </a:p>
        </p:txBody>
      </p:sp>
      <p:sp>
        <p:nvSpPr>
          <p:cNvPr id="3" name="字幕 2">
            <a:extLst>
              <a:ext uri="{FF2B5EF4-FFF2-40B4-BE49-F238E27FC236}">
                <a16:creationId xmlns:a16="http://schemas.microsoft.com/office/drawing/2014/main" id="{DAA4DF4C-6912-F184-8778-422B7E4C5E36}"/>
              </a:ext>
            </a:extLst>
          </p:cNvPr>
          <p:cNvSpPr>
            <a:spLocks noGrp="1"/>
          </p:cNvSpPr>
          <p:nvPr>
            <p:ph type="subTitle" idx="1"/>
          </p:nvPr>
        </p:nvSpPr>
        <p:spPr>
          <a:xfrm>
            <a:off x="1524000" y="4239490"/>
            <a:ext cx="9144000" cy="1018309"/>
          </a:xfrm>
        </p:spPr>
        <p:txBody>
          <a:bodyPr/>
          <a:lstStyle/>
          <a:p>
            <a:r>
              <a:rPr kumimoji="1" lang="ja-JP" altLang="en-US" dirty="0"/>
              <a:t>九州工業大学</a:t>
            </a:r>
            <a:endParaRPr kumimoji="1" lang="en-US" altLang="ja-JP" dirty="0"/>
          </a:p>
          <a:p>
            <a:r>
              <a:rPr lang="ja-JP" altLang="en-US" dirty="0"/>
              <a:t>瀧口和樹　光来健一</a:t>
            </a:r>
            <a:endParaRPr kumimoji="1" lang="ja-JP" altLang="en-US" dirty="0"/>
          </a:p>
        </p:txBody>
      </p:sp>
      <p:sp>
        <p:nvSpPr>
          <p:cNvPr id="4" name="スライド番号プレースホルダー 3">
            <a:extLst>
              <a:ext uri="{FF2B5EF4-FFF2-40B4-BE49-F238E27FC236}">
                <a16:creationId xmlns:a16="http://schemas.microsoft.com/office/drawing/2014/main" id="{92C1920E-0250-BB81-153D-10E9DEDAADCF}"/>
              </a:ext>
            </a:extLst>
          </p:cNvPr>
          <p:cNvSpPr>
            <a:spLocks noGrp="1"/>
          </p:cNvSpPr>
          <p:nvPr>
            <p:ph type="sldNum" sz="quarter" idx="12"/>
          </p:nvPr>
        </p:nvSpPr>
        <p:spPr/>
        <p:txBody>
          <a:bodyPr/>
          <a:lstStyle/>
          <a:p>
            <a:fld id="{DF887594-7CE7-4E98-ACDD-6565BDA76A6B}" type="slidenum">
              <a:rPr kumimoji="1" lang="ja-JP" altLang="en-US" smtClean="0"/>
              <a:t>1</a:t>
            </a:fld>
            <a:endParaRPr kumimoji="1" lang="ja-JP" altLang="en-US"/>
          </a:p>
        </p:txBody>
      </p:sp>
    </p:spTree>
    <p:extLst>
      <p:ext uri="{BB962C8B-B14F-4D97-AF65-F5344CB8AC3E}">
        <p14:creationId xmlns:p14="http://schemas.microsoft.com/office/powerpoint/2010/main" val="3898999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144B86-A684-CD56-B66F-1BF5524527B9}"/>
              </a:ext>
            </a:extLst>
          </p:cNvPr>
          <p:cNvSpPr>
            <a:spLocks noGrp="1"/>
          </p:cNvSpPr>
          <p:nvPr>
            <p:ph type="title"/>
          </p:nvPr>
        </p:nvSpPr>
        <p:spPr/>
        <p:txBody>
          <a:bodyPr/>
          <a:lstStyle/>
          <a:p>
            <a:r>
              <a:rPr lang="en-US" altLang="ja-JP" dirty="0"/>
              <a:t>VMSA</a:t>
            </a:r>
            <a:r>
              <a:rPr lang="ja-JP" altLang="en-US" dirty="0"/>
              <a:t>書き換えの問題</a:t>
            </a:r>
          </a:p>
        </p:txBody>
      </p:sp>
      <p:sp>
        <p:nvSpPr>
          <p:cNvPr id="3" name="コンテンツ プレースホルダー 2">
            <a:extLst>
              <a:ext uri="{FF2B5EF4-FFF2-40B4-BE49-F238E27FC236}">
                <a16:creationId xmlns:a16="http://schemas.microsoft.com/office/drawing/2014/main" id="{EB3D93F3-BD33-FD2F-CA7A-398FB277C750}"/>
              </a:ext>
            </a:extLst>
          </p:cNvPr>
          <p:cNvSpPr>
            <a:spLocks noGrp="1"/>
          </p:cNvSpPr>
          <p:nvPr>
            <p:ph idx="1"/>
          </p:nvPr>
        </p:nvSpPr>
        <p:spPr/>
        <p:txBody>
          <a:bodyPr/>
          <a:lstStyle/>
          <a:p>
            <a:r>
              <a:rPr lang="en-US" altLang="ja-JP" dirty="0"/>
              <a:t>SEV-ES</a:t>
            </a:r>
            <a:r>
              <a:rPr lang="ja-JP" altLang="en-US" dirty="0"/>
              <a:t>は</a:t>
            </a:r>
            <a:r>
              <a:rPr lang="en-US" altLang="ja-JP" dirty="0"/>
              <a:t>VM Exit</a:t>
            </a:r>
            <a:r>
              <a:rPr lang="ja-JP" altLang="en-US" dirty="0"/>
              <a:t>発生時に</a:t>
            </a:r>
            <a:r>
              <a:rPr lang="en-US" altLang="ja-JP" dirty="0"/>
              <a:t>VMSA</a:t>
            </a:r>
            <a:r>
              <a:rPr lang="ja-JP" altLang="en-US" dirty="0"/>
              <a:t>のチェックサムを計算</a:t>
            </a:r>
            <a:endParaRPr lang="en-US" altLang="ja-JP" dirty="0"/>
          </a:p>
          <a:p>
            <a:pPr lvl="1"/>
            <a:r>
              <a:rPr lang="ja-JP" altLang="en-US" dirty="0"/>
              <a:t>通常の方法では読み書きができない特殊なメモリ領域</a:t>
            </a:r>
            <a:r>
              <a:rPr lang="en-US" altLang="ja-JP" dirty="0"/>
              <a:t>(TMR)</a:t>
            </a:r>
            <a:r>
              <a:rPr lang="ja-JP" altLang="en-US" dirty="0"/>
              <a:t>に格納</a:t>
            </a:r>
            <a:endParaRPr lang="en-US" altLang="ja-JP" dirty="0"/>
          </a:p>
          <a:p>
            <a:pPr lvl="1"/>
            <a:r>
              <a:rPr lang="en-US" altLang="ja-JP" dirty="0"/>
              <a:t>VM</a:t>
            </a:r>
            <a:r>
              <a:rPr lang="ja-JP" altLang="en-US" dirty="0"/>
              <a:t>復帰時に</a:t>
            </a:r>
            <a:r>
              <a:rPr lang="en-US" altLang="ja-JP" dirty="0"/>
              <a:t>VMSA</a:t>
            </a:r>
            <a:r>
              <a:rPr lang="ja-JP" altLang="en-US" dirty="0"/>
              <a:t>のチェックサムが</a:t>
            </a:r>
            <a:r>
              <a:rPr lang="en-US" altLang="ja-JP" dirty="0"/>
              <a:t>TMR</a:t>
            </a:r>
            <a:r>
              <a:rPr lang="ja-JP" altLang="en-US" dirty="0"/>
              <a:t>と同一であることを確認</a:t>
            </a:r>
            <a:endParaRPr lang="en-US" altLang="ja-JP" dirty="0"/>
          </a:p>
          <a:p>
            <a:pPr lvl="1"/>
            <a:r>
              <a:rPr lang="ja-JP" altLang="en-US" dirty="0"/>
              <a:t>ハイパーバイザによるレジスタの破壊やロールバックを防止</a:t>
            </a:r>
            <a:endParaRPr lang="en-US" altLang="ja-JP" dirty="0"/>
          </a:p>
          <a:p>
            <a:r>
              <a:rPr lang="en-US" altLang="ja-JP" dirty="0"/>
              <a:t>VMSA</a:t>
            </a:r>
            <a:r>
              <a:rPr lang="ja-JP" altLang="en-US" dirty="0"/>
              <a:t>を書き換えるとチェックサムが</a:t>
            </a:r>
            <a:r>
              <a:rPr lang="en-US" altLang="ja-JP" dirty="0"/>
              <a:t>TMR</a:t>
            </a:r>
            <a:r>
              <a:rPr lang="ja-JP" altLang="en-US" dirty="0"/>
              <a:t>と一致しなくなる</a:t>
            </a:r>
            <a:endParaRPr lang="en-US" altLang="ja-JP" dirty="0"/>
          </a:p>
          <a:p>
            <a:pPr lvl="1"/>
            <a:r>
              <a:rPr lang="en-US" altLang="ja-JP" dirty="0"/>
              <a:t>L2 VM</a:t>
            </a:r>
            <a:r>
              <a:rPr lang="ja-JP" altLang="en-US" dirty="0"/>
              <a:t>の起動ができない</a:t>
            </a:r>
            <a:endParaRPr lang="en-US" altLang="ja-JP" dirty="0"/>
          </a:p>
          <a:p>
            <a:endParaRPr lang="en-US" altLang="ja-JP" dirty="0"/>
          </a:p>
          <a:p>
            <a:pPr lvl="1"/>
            <a:endParaRPr lang="en-US" altLang="ja-JP" dirty="0"/>
          </a:p>
          <a:p>
            <a:endParaRPr lang="ja-JP" altLang="en-US" dirty="0"/>
          </a:p>
        </p:txBody>
      </p:sp>
      <p:sp>
        <p:nvSpPr>
          <p:cNvPr id="4" name="スライド番号プレースホルダー 3">
            <a:extLst>
              <a:ext uri="{FF2B5EF4-FFF2-40B4-BE49-F238E27FC236}">
                <a16:creationId xmlns:a16="http://schemas.microsoft.com/office/drawing/2014/main" id="{B93E4700-7E0F-5DA6-D1EB-0D2CA67901E6}"/>
              </a:ext>
            </a:extLst>
          </p:cNvPr>
          <p:cNvSpPr>
            <a:spLocks noGrp="1"/>
          </p:cNvSpPr>
          <p:nvPr>
            <p:ph type="sldNum" sz="quarter" idx="12"/>
          </p:nvPr>
        </p:nvSpPr>
        <p:spPr/>
        <p:txBody>
          <a:bodyPr/>
          <a:lstStyle/>
          <a:p>
            <a:fld id="{DF887594-7CE7-4E98-ACDD-6565BDA76A6B}" type="slidenum">
              <a:rPr kumimoji="1" lang="ja-JP" altLang="en-US" smtClean="0"/>
              <a:t>10</a:t>
            </a:fld>
            <a:endParaRPr kumimoji="1" lang="ja-JP" altLang="en-US"/>
          </a:p>
        </p:txBody>
      </p:sp>
      <p:sp>
        <p:nvSpPr>
          <p:cNvPr id="5" name="正方形/長方形 10">
            <a:extLst>
              <a:ext uri="{FF2B5EF4-FFF2-40B4-BE49-F238E27FC236}">
                <a16:creationId xmlns:a16="http://schemas.microsoft.com/office/drawing/2014/main" id="{4A67AF5F-B05B-F782-A7A9-119517883BA0}"/>
              </a:ext>
            </a:extLst>
          </p:cNvPr>
          <p:cNvSpPr/>
          <p:nvPr/>
        </p:nvSpPr>
        <p:spPr>
          <a:xfrm>
            <a:off x="665203" y="5498875"/>
            <a:ext cx="2988584" cy="796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solidFill>
                  <a:schemeClr val="tx1"/>
                </a:solidFill>
              </a:rPr>
              <a:t> </a:t>
            </a:r>
            <a:r>
              <a:rPr kumimoji="1" lang="ja-JP" altLang="en-US">
                <a:solidFill>
                  <a:schemeClr val="tx1"/>
                </a:solidFill>
              </a:rPr>
              <a:t>ハイパーバイザ</a:t>
            </a:r>
            <a:endParaRPr kumimoji="1" lang="ja-JP" altLang="en-US" dirty="0">
              <a:solidFill>
                <a:schemeClr val="tx1"/>
              </a:solidFill>
            </a:endParaRPr>
          </a:p>
        </p:txBody>
      </p:sp>
      <p:sp>
        <p:nvSpPr>
          <p:cNvPr id="9" name="正方形/長方形 11">
            <a:extLst>
              <a:ext uri="{FF2B5EF4-FFF2-40B4-BE49-F238E27FC236}">
                <a16:creationId xmlns:a16="http://schemas.microsoft.com/office/drawing/2014/main" id="{A027CEF3-C217-13FA-67A3-FE8D59FA2FD8}"/>
              </a:ext>
            </a:extLst>
          </p:cNvPr>
          <p:cNvSpPr/>
          <p:nvPr/>
        </p:nvSpPr>
        <p:spPr>
          <a:xfrm>
            <a:off x="665202" y="4448430"/>
            <a:ext cx="2988584" cy="607494"/>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lIns="90000" rtlCol="0" anchor="ctr" anchorCtr="0"/>
          <a:lstStyle/>
          <a:p>
            <a:pPr algn="ctr"/>
            <a:r>
              <a:rPr kumimoji="1" lang="en-US" altLang="ja-JP" dirty="0">
                <a:solidFill>
                  <a:schemeClr val="tx1"/>
                </a:solidFill>
              </a:rPr>
              <a:t>VM</a:t>
            </a:r>
            <a:endParaRPr kumimoji="1" lang="ja-JP" altLang="en-US" dirty="0">
              <a:solidFill>
                <a:schemeClr val="tx1"/>
              </a:solidFill>
            </a:endParaRPr>
          </a:p>
        </p:txBody>
      </p:sp>
      <p:sp>
        <p:nvSpPr>
          <p:cNvPr id="11" name="正方形/長方形 14">
            <a:extLst>
              <a:ext uri="{FF2B5EF4-FFF2-40B4-BE49-F238E27FC236}">
                <a16:creationId xmlns:a16="http://schemas.microsoft.com/office/drawing/2014/main" id="{1EC9A712-0F3F-02A0-0296-E951C16369BB}"/>
              </a:ext>
            </a:extLst>
          </p:cNvPr>
          <p:cNvSpPr/>
          <p:nvPr/>
        </p:nvSpPr>
        <p:spPr>
          <a:xfrm>
            <a:off x="2644343" y="5688551"/>
            <a:ext cx="895143" cy="404049"/>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VMSA</a:t>
            </a:r>
            <a:endParaRPr kumimoji="1" lang="ja-JP" altLang="en-US" dirty="0">
              <a:solidFill>
                <a:schemeClr val="tx1"/>
              </a:solidFill>
            </a:endParaRPr>
          </a:p>
        </p:txBody>
      </p:sp>
      <p:sp>
        <p:nvSpPr>
          <p:cNvPr id="13" name="テキスト ボックス 15">
            <a:extLst>
              <a:ext uri="{FF2B5EF4-FFF2-40B4-BE49-F238E27FC236}">
                <a16:creationId xmlns:a16="http://schemas.microsoft.com/office/drawing/2014/main" id="{DF37B3DC-60F3-184C-5589-9DF31D029AEF}"/>
              </a:ext>
            </a:extLst>
          </p:cNvPr>
          <p:cNvSpPr txBox="1"/>
          <p:nvPr/>
        </p:nvSpPr>
        <p:spPr>
          <a:xfrm>
            <a:off x="3601272" y="5467669"/>
            <a:ext cx="646331" cy="923330"/>
          </a:xfrm>
          <a:prstGeom prst="rect">
            <a:avLst/>
          </a:prstGeom>
          <a:noFill/>
        </p:spPr>
        <p:txBody>
          <a:bodyPr wrap="none" rtlCol="0">
            <a:spAutoFit/>
          </a:bodyPr>
          <a:lstStyle/>
          <a:p>
            <a:r>
              <a:rPr kumimoji="1" lang="ja-JP" altLang="en-US" dirty="0"/>
              <a:t>計算</a:t>
            </a:r>
            <a:endParaRPr kumimoji="1" lang="en-US" altLang="ja-JP" dirty="0"/>
          </a:p>
          <a:p>
            <a:endParaRPr lang="en-US" altLang="ja-JP" dirty="0"/>
          </a:p>
          <a:p>
            <a:r>
              <a:rPr kumimoji="1" lang="ja-JP" altLang="en-US" dirty="0"/>
              <a:t>格納</a:t>
            </a:r>
          </a:p>
        </p:txBody>
      </p:sp>
      <p:grpSp>
        <p:nvGrpSpPr>
          <p:cNvPr id="14" name="グループ化 9">
            <a:extLst>
              <a:ext uri="{FF2B5EF4-FFF2-40B4-BE49-F238E27FC236}">
                <a16:creationId xmlns:a16="http://schemas.microsoft.com/office/drawing/2014/main" id="{56CF15B8-273A-2640-FCDD-7D13511765D1}"/>
              </a:ext>
            </a:extLst>
          </p:cNvPr>
          <p:cNvGrpSpPr/>
          <p:nvPr/>
        </p:nvGrpSpPr>
        <p:grpSpPr>
          <a:xfrm>
            <a:off x="4193836" y="5358734"/>
            <a:ext cx="1710939" cy="853222"/>
            <a:chOff x="6032500" y="4104858"/>
            <a:chExt cx="1710939" cy="853222"/>
          </a:xfrm>
          <a:solidFill>
            <a:schemeClr val="accent3">
              <a:lumMod val="40000"/>
              <a:lumOff val="60000"/>
            </a:schemeClr>
          </a:solidFill>
        </p:grpSpPr>
        <p:sp>
          <p:nvSpPr>
            <p:cNvPr id="15" name="正方形/長方形 6">
              <a:extLst>
                <a:ext uri="{FF2B5EF4-FFF2-40B4-BE49-F238E27FC236}">
                  <a16:creationId xmlns:a16="http://schemas.microsoft.com/office/drawing/2014/main" id="{4AB348F7-0681-8A07-4123-7E4814F94CE0}"/>
                </a:ext>
              </a:extLst>
            </p:cNvPr>
            <p:cNvSpPr/>
            <p:nvPr/>
          </p:nvSpPr>
          <p:spPr>
            <a:xfrm>
              <a:off x="6032500" y="4104858"/>
              <a:ext cx="1710939" cy="853222"/>
            </a:xfrm>
            <a:prstGeom prst="rect">
              <a:avLst/>
            </a:prstGeom>
            <a:grpFill/>
            <a:ln/>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dirty="0">
                  <a:solidFill>
                    <a:schemeClr val="tx1"/>
                  </a:solidFill>
                </a:rPr>
                <a:t>TMR</a:t>
              </a:r>
              <a:endParaRPr kumimoji="1" lang="ja-JP" altLang="en-US" dirty="0">
                <a:solidFill>
                  <a:schemeClr val="tx1"/>
                </a:solidFill>
              </a:endParaRPr>
            </a:p>
          </p:txBody>
        </p:sp>
        <p:sp>
          <p:nvSpPr>
            <p:cNvPr id="18" name="正方形/長方形 7">
              <a:extLst>
                <a:ext uri="{FF2B5EF4-FFF2-40B4-BE49-F238E27FC236}">
                  <a16:creationId xmlns:a16="http://schemas.microsoft.com/office/drawing/2014/main" id="{D4A989B3-F344-B3A9-2F11-1BEF006B97ED}"/>
                </a:ext>
              </a:extLst>
            </p:cNvPr>
            <p:cNvSpPr/>
            <p:nvPr/>
          </p:nvSpPr>
          <p:spPr>
            <a:xfrm>
              <a:off x="6096000" y="4411914"/>
              <a:ext cx="1566716" cy="460374"/>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チェックサム</a:t>
              </a:r>
            </a:p>
          </p:txBody>
        </p:sp>
      </p:grpSp>
      <p:cxnSp>
        <p:nvCxnSpPr>
          <p:cNvPr id="19" name="直線矢印コネクタ 11">
            <a:extLst>
              <a:ext uri="{FF2B5EF4-FFF2-40B4-BE49-F238E27FC236}">
                <a16:creationId xmlns:a16="http://schemas.microsoft.com/office/drawing/2014/main" id="{1CC600AC-1DBF-9010-B896-CD7EC5EB68F6}"/>
              </a:ext>
            </a:extLst>
          </p:cNvPr>
          <p:cNvCxnSpPr>
            <a:cxnSpLocks/>
            <a:stCxn id="11" idx="3"/>
          </p:cNvCxnSpPr>
          <p:nvPr/>
        </p:nvCxnSpPr>
        <p:spPr>
          <a:xfrm>
            <a:off x="3539486" y="5890576"/>
            <a:ext cx="70811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1">
            <a:extLst>
              <a:ext uri="{FF2B5EF4-FFF2-40B4-BE49-F238E27FC236}">
                <a16:creationId xmlns:a16="http://schemas.microsoft.com/office/drawing/2014/main" id="{FD04CB7D-54DC-737D-00F3-6142B52CF6AD}"/>
              </a:ext>
            </a:extLst>
          </p:cNvPr>
          <p:cNvCxnSpPr>
            <a:cxnSpLocks/>
            <a:stCxn id="9" idx="2"/>
            <a:endCxn id="5" idx="0"/>
          </p:cNvCxnSpPr>
          <p:nvPr/>
        </p:nvCxnSpPr>
        <p:spPr>
          <a:xfrm>
            <a:off x="2159494" y="5055924"/>
            <a:ext cx="1" cy="4429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5B28D98-5EE7-7EAE-719C-B6A525F7CA25}"/>
              </a:ext>
            </a:extLst>
          </p:cNvPr>
          <p:cNvSpPr txBox="1"/>
          <p:nvPr/>
        </p:nvSpPr>
        <p:spPr>
          <a:xfrm>
            <a:off x="1089725" y="5101583"/>
            <a:ext cx="1008609" cy="369332"/>
          </a:xfrm>
          <a:prstGeom prst="rect">
            <a:avLst/>
          </a:prstGeom>
          <a:noFill/>
        </p:spPr>
        <p:txBody>
          <a:bodyPr wrap="none" rtlCol="0">
            <a:spAutoFit/>
          </a:bodyPr>
          <a:lstStyle/>
          <a:p>
            <a:r>
              <a:rPr lang="en-JP" dirty="0"/>
              <a:t>VM Exit</a:t>
            </a:r>
          </a:p>
        </p:txBody>
      </p:sp>
      <p:sp>
        <p:nvSpPr>
          <p:cNvPr id="22" name="正方形/長方形 10">
            <a:extLst>
              <a:ext uri="{FF2B5EF4-FFF2-40B4-BE49-F238E27FC236}">
                <a16:creationId xmlns:a16="http://schemas.microsoft.com/office/drawing/2014/main" id="{0415393D-7D89-30C0-1E52-21BDB6AFE5BB}"/>
              </a:ext>
            </a:extLst>
          </p:cNvPr>
          <p:cNvSpPr/>
          <p:nvPr/>
        </p:nvSpPr>
        <p:spPr>
          <a:xfrm>
            <a:off x="6444825" y="5498875"/>
            <a:ext cx="2988584" cy="796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solidFill>
                  <a:schemeClr val="tx1"/>
                </a:solidFill>
              </a:rPr>
              <a:t> </a:t>
            </a:r>
            <a:r>
              <a:rPr kumimoji="1" lang="ja-JP" altLang="en-US" dirty="0">
                <a:solidFill>
                  <a:schemeClr val="tx1"/>
                </a:solidFill>
              </a:rPr>
              <a:t>ハイパーバイザ</a:t>
            </a:r>
          </a:p>
        </p:txBody>
      </p:sp>
      <p:sp>
        <p:nvSpPr>
          <p:cNvPr id="23" name="正方形/長方形 11">
            <a:extLst>
              <a:ext uri="{FF2B5EF4-FFF2-40B4-BE49-F238E27FC236}">
                <a16:creationId xmlns:a16="http://schemas.microsoft.com/office/drawing/2014/main" id="{C91519F1-B8E0-F8C9-08AA-5EED23C14EFB}"/>
              </a:ext>
            </a:extLst>
          </p:cNvPr>
          <p:cNvSpPr/>
          <p:nvPr/>
        </p:nvSpPr>
        <p:spPr>
          <a:xfrm>
            <a:off x="6444824" y="4448430"/>
            <a:ext cx="2988584" cy="607493"/>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lIns="90000" rtlCol="0" anchor="ctr" anchorCtr="0"/>
          <a:lstStyle/>
          <a:p>
            <a:pPr algn="ctr"/>
            <a:r>
              <a:rPr kumimoji="1" lang="en-US" altLang="ja-JP" dirty="0">
                <a:solidFill>
                  <a:schemeClr val="tx1"/>
                </a:solidFill>
              </a:rPr>
              <a:t>VM</a:t>
            </a:r>
            <a:endParaRPr kumimoji="1" lang="ja-JP" altLang="en-US" dirty="0">
              <a:solidFill>
                <a:schemeClr val="tx1"/>
              </a:solidFill>
            </a:endParaRPr>
          </a:p>
        </p:txBody>
      </p:sp>
      <p:sp>
        <p:nvSpPr>
          <p:cNvPr id="24" name="正方形/長方形 14">
            <a:extLst>
              <a:ext uri="{FF2B5EF4-FFF2-40B4-BE49-F238E27FC236}">
                <a16:creationId xmlns:a16="http://schemas.microsoft.com/office/drawing/2014/main" id="{A988EB75-D36B-E136-21BF-172E0171520C}"/>
              </a:ext>
            </a:extLst>
          </p:cNvPr>
          <p:cNvSpPr/>
          <p:nvPr/>
        </p:nvSpPr>
        <p:spPr>
          <a:xfrm>
            <a:off x="8423965" y="5688551"/>
            <a:ext cx="895143" cy="404049"/>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VMSA</a:t>
            </a:r>
            <a:endParaRPr kumimoji="1" lang="ja-JP" altLang="en-US" dirty="0">
              <a:solidFill>
                <a:schemeClr val="tx1"/>
              </a:solidFill>
            </a:endParaRPr>
          </a:p>
        </p:txBody>
      </p:sp>
      <p:sp>
        <p:nvSpPr>
          <p:cNvPr id="25" name="テキスト ボックス 15">
            <a:extLst>
              <a:ext uri="{FF2B5EF4-FFF2-40B4-BE49-F238E27FC236}">
                <a16:creationId xmlns:a16="http://schemas.microsoft.com/office/drawing/2014/main" id="{5AA1026D-C940-E32D-FC04-F1742ACBA4FD}"/>
              </a:ext>
            </a:extLst>
          </p:cNvPr>
          <p:cNvSpPr txBox="1"/>
          <p:nvPr/>
        </p:nvSpPr>
        <p:spPr>
          <a:xfrm>
            <a:off x="9380894" y="5467669"/>
            <a:ext cx="646331" cy="369332"/>
          </a:xfrm>
          <a:prstGeom prst="rect">
            <a:avLst/>
          </a:prstGeom>
          <a:noFill/>
        </p:spPr>
        <p:txBody>
          <a:bodyPr wrap="none" rtlCol="0">
            <a:spAutoFit/>
          </a:bodyPr>
          <a:lstStyle/>
          <a:p>
            <a:r>
              <a:rPr kumimoji="1" lang="ja-JP" altLang="en-US"/>
              <a:t>比較</a:t>
            </a:r>
            <a:endParaRPr kumimoji="1" lang="ja-JP" altLang="en-US" dirty="0"/>
          </a:p>
        </p:txBody>
      </p:sp>
      <p:grpSp>
        <p:nvGrpSpPr>
          <p:cNvPr id="26" name="グループ化 9">
            <a:extLst>
              <a:ext uri="{FF2B5EF4-FFF2-40B4-BE49-F238E27FC236}">
                <a16:creationId xmlns:a16="http://schemas.microsoft.com/office/drawing/2014/main" id="{FEE0FC7D-6BE2-4957-696E-8146DFF26CE0}"/>
              </a:ext>
            </a:extLst>
          </p:cNvPr>
          <p:cNvGrpSpPr/>
          <p:nvPr/>
        </p:nvGrpSpPr>
        <p:grpSpPr>
          <a:xfrm>
            <a:off x="9973458" y="5358734"/>
            <a:ext cx="1710939" cy="853222"/>
            <a:chOff x="6032500" y="4104858"/>
            <a:chExt cx="1710939" cy="853222"/>
          </a:xfrm>
          <a:solidFill>
            <a:schemeClr val="accent3">
              <a:lumMod val="40000"/>
              <a:lumOff val="60000"/>
            </a:schemeClr>
          </a:solidFill>
        </p:grpSpPr>
        <p:sp>
          <p:nvSpPr>
            <p:cNvPr id="27" name="正方形/長方形 6">
              <a:extLst>
                <a:ext uri="{FF2B5EF4-FFF2-40B4-BE49-F238E27FC236}">
                  <a16:creationId xmlns:a16="http://schemas.microsoft.com/office/drawing/2014/main" id="{71DBEADF-BE8E-EEFC-CDDC-34DE302936A6}"/>
                </a:ext>
              </a:extLst>
            </p:cNvPr>
            <p:cNvSpPr/>
            <p:nvPr/>
          </p:nvSpPr>
          <p:spPr>
            <a:xfrm>
              <a:off x="6032500" y="4104858"/>
              <a:ext cx="1710939" cy="853222"/>
            </a:xfrm>
            <a:prstGeom prst="rect">
              <a:avLst/>
            </a:prstGeom>
            <a:grpFill/>
            <a:ln/>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dirty="0">
                  <a:solidFill>
                    <a:schemeClr val="tx1"/>
                  </a:solidFill>
                </a:rPr>
                <a:t>TMR</a:t>
              </a:r>
              <a:endParaRPr kumimoji="1" lang="ja-JP" altLang="en-US" dirty="0">
                <a:solidFill>
                  <a:schemeClr val="tx1"/>
                </a:solidFill>
              </a:endParaRPr>
            </a:p>
          </p:txBody>
        </p:sp>
        <p:sp>
          <p:nvSpPr>
            <p:cNvPr id="28" name="正方形/長方形 7">
              <a:extLst>
                <a:ext uri="{FF2B5EF4-FFF2-40B4-BE49-F238E27FC236}">
                  <a16:creationId xmlns:a16="http://schemas.microsoft.com/office/drawing/2014/main" id="{F41E58B6-27C1-63DC-FF20-A0ED2B103E0E}"/>
                </a:ext>
              </a:extLst>
            </p:cNvPr>
            <p:cNvSpPr/>
            <p:nvPr/>
          </p:nvSpPr>
          <p:spPr>
            <a:xfrm>
              <a:off x="6096000" y="4411914"/>
              <a:ext cx="1566716" cy="460374"/>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チェックサム</a:t>
              </a:r>
            </a:p>
          </p:txBody>
        </p:sp>
      </p:grpSp>
      <p:cxnSp>
        <p:nvCxnSpPr>
          <p:cNvPr id="29" name="直線矢印コネクタ 11">
            <a:extLst>
              <a:ext uri="{FF2B5EF4-FFF2-40B4-BE49-F238E27FC236}">
                <a16:creationId xmlns:a16="http://schemas.microsoft.com/office/drawing/2014/main" id="{71AA419F-3E97-4E12-56A9-7CBADD9384F0}"/>
              </a:ext>
            </a:extLst>
          </p:cNvPr>
          <p:cNvCxnSpPr>
            <a:cxnSpLocks/>
            <a:stCxn id="24" idx="3"/>
          </p:cNvCxnSpPr>
          <p:nvPr/>
        </p:nvCxnSpPr>
        <p:spPr>
          <a:xfrm>
            <a:off x="9319108" y="5890576"/>
            <a:ext cx="708117" cy="0"/>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0" name="直線矢印コネクタ 11">
            <a:extLst>
              <a:ext uri="{FF2B5EF4-FFF2-40B4-BE49-F238E27FC236}">
                <a16:creationId xmlns:a16="http://schemas.microsoft.com/office/drawing/2014/main" id="{2A283E3E-F2BE-4A37-7C14-73426DD756E6}"/>
              </a:ext>
            </a:extLst>
          </p:cNvPr>
          <p:cNvCxnSpPr>
            <a:cxnSpLocks/>
            <a:stCxn id="23" idx="2"/>
            <a:endCxn id="22" idx="0"/>
          </p:cNvCxnSpPr>
          <p:nvPr/>
        </p:nvCxnSpPr>
        <p:spPr>
          <a:xfrm>
            <a:off x="7939116" y="5055923"/>
            <a:ext cx="1" cy="442952"/>
          </a:xfrm>
          <a:prstGeom prst="straightConnector1">
            <a:avLst/>
          </a:prstGeom>
          <a:ln w="28575">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23FC76B4-5278-59EE-01AB-ABF9F00D72A5}"/>
              </a:ext>
            </a:extLst>
          </p:cNvPr>
          <p:cNvSpPr txBox="1"/>
          <p:nvPr/>
        </p:nvSpPr>
        <p:spPr>
          <a:xfrm>
            <a:off x="6844632" y="5101583"/>
            <a:ext cx="1042273" cy="369332"/>
          </a:xfrm>
          <a:prstGeom prst="rect">
            <a:avLst/>
          </a:prstGeom>
          <a:noFill/>
        </p:spPr>
        <p:txBody>
          <a:bodyPr wrap="none" rtlCol="0">
            <a:spAutoFit/>
          </a:bodyPr>
          <a:lstStyle/>
          <a:p>
            <a:r>
              <a:rPr lang="en-JP" dirty="0"/>
              <a:t>VMRUN</a:t>
            </a:r>
          </a:p>
        </p:txBody>
      </p:sp>
      <p:cxnSp>
        <p:nvCxnSpPr>
          <p:cNvPr id="32" name="Straight Connector 31">
            <a:extLst>
              <a:ext uri="{FF2B5EF4-FFF2-40B4-BE49-F238E27FC236}">
                <a16:creationId xmlns:a16="http://schemas.microsoft.com/office/drawing/2014/main" id="{F77CD9BB-B81E-BE04-8D01-45814AA01964}"/>
              </a:ext>
            </a:extLst>
          </p:cNvPr>
          <p:cNvCxnSpPr>
            <a:cxnSpLocks/>
          </p:cNvCxnSpPr>
          <p:nvPr/>
        </p:nvCxnSpPr>
        <p:spPr>
          <a:xfrm>
            <a:off x="6190735" y="4213652"/>
            <a:ext cx="0" cy="22983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33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ACAFF-5DBA-9C09-5CDA-C7C23608FF1B}"/>
              </a:ext>
            </a:extLst>
          </p:cNvPr>
          <p:cNvSpPr>
            <a:spLocks noGrp="1"/>
          </p:cNvSpPr>
          <p:nvPr>
            <p:ph type="title"/>
          </p:nvPr>
        </p:nvSpPr>
        <p:spPr/>
        <p:txBody>
          <a:bodyPr>
            <a:normAutofit/>
          </a:bodyPr>
          <a:lstStyle/>
          <a:p>
            <a:r>
              <a:rPr kumimoji="1" lang="ja-JP" altLang="en-US" dirty="0"/>
              <a:t>チェックサム</a:t>
            </a:r>
            <a:r>
              <a:rPr lang="ja-JP" altLang="en-US" dirty="0"/>
              <a:t>の</a:t>
            </a:r>
            <a:r>
              <a:rPr kumimoji="1" lang="ja-JP" altLang="en-US" dirty="0"/>
              <a:t>調整</a:t>
            </a:r>
          </a:p>
        </p:txBody>
      </p:sp>
      <p:sp>
        <p:nvSpPr>
          <p:cNvPr id="3" name="コンテンツ プレースホルダー 2">
            <a:extLst>
              <a:ext uri="{FF2B5EF4-FFF2-40B4-BE49-F238E27FC236}">
                <a16:creationId xmlns:a16="http://schemas.microsoft.com/office/drawing/2014/main" id="{7EBC5B49-C8A2-183E-ED75-226546029FD9}"/>
              </a:ext>
            </a:extLst>
          </p:cNvPr>
          <p:cNvSpPr>
            <a:spLocks noGrp="1"/>
          </p:cNvSpPr>
          <p:nvPr>
            <p:ph idx="1"/>
          </p:nvPr>
        </p:nvSpPr>
        <p:spPr/>
        <p:txBody>
          <a:bodyPr/>
          <a:lstStyle/>
          <a:p>
            <a:r>
              <a:rPr lang="en-US" altLang="ja-JP" dirty="0"/>
              <a:t>VMSA</a:t>
            </a:r>
            <a:r>
              <a:rPr lang="ja-JP" altLang="en-US" dirty="0"/>
              <a:t>を書き換える前後でチェックサムの変化を防ぐ</a:t>
            </a:r>
            <a:endParaRPr lang="en-US" altLang="ja-JP" dirty="0"/>
          </a:p>
          <a:p>
            <a:pPr lvl="1"/>
            <a:r>
              <a:rPr lang="ja-JP" altLang="en-US" dirty="0"/>
              <a:t>書き換える前に</a:t>
            </a:r>
            <a:r>
              <a:rPr lang="en-US" altLang="ja-JP" dirty="0"/>
              <a:t>VMSA</a:t>
            </a:r>
            <a:r>
              <a:rPr lang="ja-JP" altLang="en-US" dirty="0"/>
              <a:t>のチェックサムを計算</a:t>
            </a:r>
            <a:endParaRPr lang="en-US" altLang="ja-JP" dirty="0"/>
          </a:p>
          <a:p>
            <a:pPr lvl="1"/>
            <a:r>
              <a:rPr lang="en-US" altLang="ja-JP" dirty="0"/>
              <a:t>VMSA</a:t>
            </a:r>
            <a:r>
              <a:rPr lang="ja-JP" altLang="en-US" dirty="0"/>
              <a:t>の書き換え後、チェックサムが同じになるように</a:t>
            </a:r>
            <a:r>
              <a:rPr lang="en-US" altLang="ja-JP" dirty="0"/>
              <a:t>VMSA</a:t>
            </a:r>
            <a:r>
              <a:rPr lang="ja-JP" altLang="en-US" dirty="0"/>
              <a:t>を調整</a:t>
            </a:r>
            <a:endParaRPr lang="en-US" altLang="ja-JP" dirty="0"/>
          </a:p>
          <a:p>
            <a:pPr lvl="2"/>
            <a:r>
              <a:rPr lang="en-US" altLang="ja-JP" dirty="0"/>
              <a:t>VM Exit</a:t>
            </a:r>
            <a:r>
              <a:rPr lang="ja-JP" altLang="en-US" dirty="0"/>
              <a:t>時にのみ値が格納される領域を利用</a:t>
            </a:r>
            <a:endParaRPr lang="en-US" altLang="ja-JP" dirty="0"/>
          </a:p>
          <a:p>
            <a:r>
              <a:rPr lang="en-US" altLang="ja-JP" dirty="0"/>
              <a:t>AMD-SP</a:t>
            </a:r>
            <a:r>
              <a:rPr lang="ja-JP" altLang="en-US" dirty="0"/>
              <a:t>が用いる</a:t>
            </a:r>
            <a:r>
              <a:rPr lang="en-US" altLang="ja-JP" dirty="0"/>
              <a:t>VMSA</a:t>
            </a:r>
            <a:r>
              <a:rPr lang="ja-JP" altLang="en-US" dirty="0"/>
              <a:t>のチェックサムの計算方法を調査</a:t>
            </a:r>
            <a:endParaRPr lang="en-US" altLang="ja-JP" dirty="0"/>
          </a:p>
          <a:p>
            <a:pPr lvl="1"/>
            <a:r>
              <a:rPr lang="en-US" altLang="ja-JP" dirty="0"/>
              <a:t>CRC-32C</a:t>
            </a:r>
            <a:r>
              <a:rPr lang="ja-JP" altLang="en-US" dirty="0"/>
              <a:t>が使われていることが分かった</a:t>
            </a:r>
            <a:endParaRPr lang="en-US" altLang="ja-JP" dirty="0"/>
          </a:p>
        </p:txBody>
      </p:sp>
      <p:sp>
        <p:nvSpPr>
          <p:cNvPr id="4" name="スライド番号プレースホルダー 3">
            <a:extLst>
              <a:ext uri="{FF2B5EF4-FFF2-40B4-BE49-F238E27FC236}">
                <a16:creationId xmlns:a16="http://schemas.microsoft.com/office/drawing/2014/main" id="{7AD3E6FD-205D-E47A-7391-21B4CE57FB9D}"/>
              </a:ext>
            </a:extLst>
          </p:cNvPr>
          <p:cNvSpPr>
            <a:spLocks noGrp="1"/>
          </p:cNvSpPr>
          <p:nvPr>
            <p:ph type="sldNum" sz="quarter" idx="12"/>
          </p:nvPr>
        </p:nvSpPr>
        <p:spPr/>
        <p:txBody>
          <a:bodyPr/>
          <a:lstStyle/>
          <a:p>
            <a:fld id="{DF887594-7CE7-4E98-ACDD-6565BDA76A6B}" type="slidenum">
              <a:rPr kumimoji="1" lang="ja-JP" altLang="en-US" smtClean="0"/>
              <a:t>11</a:t>
            </a:fld>
            <a:endParaRPr kumimoji="1" lang="ja-JP" altLang="en-US"/>
          </a:p>
        </p:txBody>
      </p:sp>
      <p:pic>
        <p:nvPicPr>
          <p:cNvPr id="9" name="グラフィックス 8">
            <a:extLst>
              <a:ext uri="{FF2B5EF4-FFF2-40B4-BE49-F238E27FC236}">
                <a16:creationId xmlns:a16="http://schemas.microsoft.com/office/drawing/2014/main" id="{D583B537-4D8B-AA42-4B4F-7009E6230E1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8610"/>
          <a:stretch/>
        </p:blipFill>
        <p:spPr>
          <a:xfrm>
            <a:off x="781947" y="4190815"/>
            <a:ext cx="5291505" cy="2438586"/>
          </a:xfrm>
          <a:prstGeom prst="rect">
            <a:avLst/>
          </a:prstGeom>
        </p:spPr>
      </p:pic>
      <p:pic>
        <p:nvPicPr>
          <p:cNvPr id="103" name="グラフィックス 102">
            <a:extLst>
              <a:ext uri="{FF2B5EF4-FFF2-40B4-BE49-F238E27FC236}">
                <a16:creationId xmlns:a16="http://schemas.microsoft.com/office/drawing/2014/main" id="{AC21EC8B-4AE9-E5CA-8C47-082C450AB42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61390"/>
          <a:stretch/>
        </p:blipFill>
        <p:spPr>
          <a:xfrm>
            <a:off x="6505942" y="4699073"/>
            <a:ext cx="5291505" cy="1533707"/>
          </a:xfrm>
          <a:prstGeom prst="rect">
            <a:avLst/>
          </a:prstGeom>
        </p:spPr>
      </p:pic>
      <p:sp>
        <p:nvSpPr>
          <p:cNvPr id="5" name="Right Arrow 4">
            <a:extLst>
              <a:ext uri="{FF2B5EF4-FFF2-40B4-BE49-F238E27FC236}">
                <a16:creationId xmlns:a16="http://schemas.microsoft.com/office/drawing/2014/main" id="{ACB7D863-98F6-3498-05D5-4AEB42240BF8}"/>
              </a:ext>
            </a:extLst>
          </p:cNvPr>
          <p:cNvSpPr/>
          <p:nvPr/>
        </p:nvSpPr>
        <p:spPr>
          <a:xfrm>
            <a:off x="5844746" y="5016843"/>
            <a:ext cx="457200" cy="902043"/>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JP" dirty="0">
              <a:solidFill>
                <a:srgbClr val="FF0000"/>
              </a:solidFill>
            </a:endParaRPr>
          </a:p>
        </p:txBody>
      </p:sp>
      <p:sp>
        <p:nvSpPr>
          <p:cNvPr id="7" name="Rectangle 6">
            <a:extLst>
              <a:ext uri="{FF2B5EF4-FFF2-40B4-BE49-F238E27FC236}">
                <a16:creationId xmlns:a16="http://schemas.microsoft.com/office/drawing/2014/main" id="{72CB4123-0CB0-7B96-6B3E-0D81AFC7307E}"/>
              </a:ext>
            </a:extLst>
          </p:cNvPr>
          <p:cNvSpPr/>
          <p:nvPr/>
        </p:nvSpPr>
        <p:spPr>
          <a:xfrm>
            <a:off x="1890584" y="5306578"/>
            <a:ext cx="3632886" cy="426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rgbClr val="FF0000"/>
              </a:solidFill>
            </a:endParaRPr>
          </a:p>
        </p:txBody>
      </p:sp>
    </p:spTree>
    <p:extLst>
      <p:ext uri="{BB962C8B-B14F-4D97-AF65-F5344CB8AC3E}">
        <p14:creationId xmlns:p14="http://schemas.microsoft.com/office/powerpoint/2010/main" val="334255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AA5723-A992-40FA-8495-7B0D7B65103E}"/>
              </a:ext>
            </a:extLst>
          </p:cNvPr>
          <p:cNvSpPr>
            <a:spLocks noGrp="1"/>
          </p:cNvSpPr>
          <p:nvPr>
            <p:ph type="title"/>
          </p:nvPr>
        </p:nvSpPr>
        <p:spPr/>
        <p:txBody>
          <a:bodyPr/>
          <a:lstStyle/>
          <a:p>
            <a:r>
              <a:rPr kumimoji="1" lang="en-US" altLang="ja-JP" dirty="0"/>
              <a:t>CRC</a:t>
            </a:r>
            <a:r>
              <a:rPr kumimoji="1" lang="ja-JP" altLang="en-US" dirty="0"/>
              <a:t>の高速な逆算</a:t>
            </a:r>
          </a:p>
        </p:txBody>
      </p:sp>
      <p:sp>
        <p:nvSpPr>
          <p:cNvPr id="3" name="コンテンツ プレースホルダー 2">
            <a:extLst>
              <a:ext uri="{FF2B5EF4-FFF2-40B4-BE49-F238E27FC236}">
                <a16:creationId xmlns:a16="http://schemas.microsoft.com/office/drawing/2014/main" id="{C6CE50E9-0229-044A-D1E4-73CE5E8E98F5}"/>
              </a:ext>
            </a:extLst>
          </p:cNvPr>
          <p:cNvSpPr>
            <a:spLocks noGrp="1"/>
          </p:cNvSpPr>
          <p:nvPr>
            <p:ph idx="1"/>
          </p:nvPr>
        </p:nvSpPr>
        <p:spPr/>
        <p:txBody>
          <a:bodyPr>
            <a:normAutofit/>
          </a:bodyPr>
          <a:lstStyle/>
          <a:p>
            <a:r>
              <a:rPr lang="ja-JP" altLang="en-US" dirty="0"/>
              <a:t>調整に使う領域より前方のバイト列は</a:t>
            </a:r>
            <a:r>
              <a:rPr lang="en-US" altLang="ja-JP" dirty="0"/>
              <a:t>CRC32</a:t>
            </a:r>
            <a:r>
              <a:rPr lang="ja-JP" altLang="en-US" dirty="0"/>
              <a:t>命令で高速に計算</a:t>
            </a:r>
            <a:endParaRPr lang="en-US" altLang="ja-JP" dirty="0"/>
          </a:p>
          <a:p>
            <a:pPr lvl="1"/>
            <a:r>
              <a:rPr lang="ja-JP" altLang="en-US" dirty="0"/>
              <a:t>後方のバイト列については生成多項式が異なるため利用できない</a:t>
            </a:r>
            <a:endParaRPr lang="en-US" altLang="ja-JP" dirty="0"/>
          </a:p>
          <a:p>
            <a:r>
              <a:rPr lang="ja-JP" altLang="en-US" dirty="0"/>
              <a:t>後方のバイト列は</a:t>
            </a:r>
            <a:r>
              <a:rPr lang="en-US" altLang="ja-JP" dirty="0"/>
              <a:t>VPCLMULQDQ</a:t>
            </a:r>
            <a:r>
              <a:rPr lang="ja-JP" altLang="en-US" dirty="0"/>
              <a:t>命令を用いて</a:t>
            </a:r>
            <a:r>
              <a:rPr lang="en-US" altLang="ja-JP" dirty="0"/>
              <a:t>CRC</a:t>
            </a:r>
            <a:r>
              <a:rPr lang="ja-JP" altLang="en-US" dirty="0"/>
              <a:t>を逆算</a:t>
            </a:r>
            <a:endParaRPr lang="en-US" altLang="ja-JP" dirty="0"/>
          </a:p>
          <a:p>
            <a:pPr lvl="1"/>
            <a:r>
              <a:rPr kumimoji="1" lang="en-US" altLang="ja-JP" dirty="0"/>
              <a:t>256</a:t>
            </a:r>
            <a:r>
              <a:rPr kumimoji="1" lang="ja-JP" altLang="en-US" dirty="0"/>
              <a:t>ビットの</a:t>
            </a:r>
            <a:r>
              <a:rPr kumimoji="1" lang="en-US" altLang="ja-JP" dirty="0"/>
              <a:t>AVX</a:t>
            </a:r>
            <a:r>
              <a:rPr kumimoji="1" lang="ja-JP" altLang="en-US" dirty="0"/>
              <a:t>レジスタを用いて高速化</a:t>
            </a:r>
            <a:endParaRPr kumimoji="1" lang="en-US" altLang="ja-JP" dirty="0"/>
          </a:p>
          <a:p>
            <a:pPr lvl="1"/>
            <a:r>
              <a:rPr kumimoji="1" lang="ja-JP" altLang="en-US" dirty="0"/>
              <a:t>大きなバイト列</a:t>
            </a:r>
            <a:r>
              <a:rPr lang="ja-JP" altLang="en-US" dirty="0"/>
              <a:t>であれば</a:t>
            </a:r>
            <a:r>
              <a:rPr lang="en-US" altLang="ja-JP" dirty="0"/>
              <a:t>CRC32</a:t>
            </a:r>
            <a:r>
              <a:rPr lang="ja-JP" altLang="en-US" dirty="0"/>
              <a:t>命令の</a:t>
            </a:r>
            <a:r>
              <a:rPr kumimoji="1" lang="ja-JP" altLang="en-US" dirty="0"/>
              <a:t>次に</a:t>
            </a:r>
            <a:r>
              <a:rPr lang="ja-JP" altLang="en-US" dirty="0"/>
              <a:t>高速な手法</a:t>
            </a:r>
            <a:endParaRPr kumimoji="1" lang="en-US" altLang="ja-JP" dirty="0"/>
          </a:p>
          <a:p>
            <a:r>
              <a:rPr kumimoji="1" lang="ja-JP" altLang="en-US" dirty="0"/>
              <a:t>端数についてはテーブルを用いる</a:t>
            </a:r>
            <a:r>
              <a:rPr lang="en-US" altLang="ja-JP" dirty="0"/>
              <a:t>Slicing-by-N </a:t>
            </a:r>
            <a:r>
              <a:rPr lang="en-US" altLang="ja-JP" sz="2000" dirty="0"/>
              <a:t>[</a:t>
            </a:r>
            <a:r>
              <a:rPr lang="en-US" altLang="ja-JP" sz="2000" dirty="0" err="1"/>
              <a:t>Kounavis</a:t>
            </a:r>
            <a:r>
              <a:rPr lang="en-US" altLang="ja-JP" sz="2000" dirty="0"/>
              <a:t>+, ISCC'05]</a:t>
            </a:r>
            <a:r>
              <a:rPr lang="en-US" altLang="ja-JP" dirty="0"/>
              <a:t> </a:t>
            </a:r>
            <a:r>
              <a:rPr lang="ja-JP" altLang="en-US" dirty="0"/>
              <a:t>で逆算</a:t>
            </a:r>
            <a:endParaRPr kumimoji="1" lang="en-US" altLang="ja-JP" dirty="0"/>
          </a:p>
        </p:txBody>
      </p:sp>
      <p:sp>
        <p:nvSpPr>
          <p:cNvPr id="4" name="スライド番号プレースホルダー 3">
            <a:extLst>
              <a:ext uri="{FF2B5EF4-FFF2-40B4-BE49-F238E27FC236}">
                <a16:creationId xmlns:a16="http://schemas.microsoft.com/office/drawing/2014/main" id="{B1BCD4AF-28C4-751D-8883-A0A7F20A5B1F}"/>
              </a:ext>
            </a:extLst>
          </p:cNvPr>
          <p:cNvSpPr>
            <a:spLocks noGrp="1"/>
          </p:cNvSpPr>
          <p:nvPr>
            <p:ph type="sldNum" sz="quarter" idx="12"/>
          </p:nvPr>
        </p:nvSpPr>
        <p:spPr/>
        <p:txBody>
          <a:bodyPr/>
          <a:lstStyle/>
          <a:p>
            <a:fld id="{DF887594-7CE7-4E98-ACDD-6565BDA76A6B}" type="slidenum">
              <a:rPr kumimoji="1" lang="ja-JP" altLang="en-US" smtClean="0"/>
              <a:t>12</a:t>
            </a:fld>
            <a:endParaRPr kumimoji="1" lang="ja-JP" altLang="en-US"/>
          </a:p>
        </p:txBody>
      </p:sp>
      <p:grpSp>
        <p:nvGrpSpPr>
          <p:cNvPr id="5" name="グループ化 4">
            <a:extLst>
              <a:ext uri="{FF2B5EF4-FFF2-40B4-BE49-F238E27FC236}">
                <a16:creationId xmlns:a16="http://schemas.microsoft.com/office/drawing/2014/main" id="{5BA9450B-1E75-28E1-5AB5-C726B79FF1A5}"/>
              </a:ext>
            </a:extLst>
          </p:cNvPr>
          <p:cNvGrpSpPr/>
          <p:nvPr/>
        </p:nvGrpSpPr>
        <p:grpSpPr>
          <a:xfrm>
            <a:off x="2423301" y="4617858"/>
            <a:ext cx="7345398" cy="1747657"/>
            <a:chOff x="1528052" y="4617858"/>
            <a:chExt cx="7345398" cy="1747657"/>
          </a:xfrm>
        </p:grpSpPr>
        <p:sp>
          <p:nvSpPr>
            <p:cNvPr id="6" name="正方形/長方形 5">
              <a:extLst>
                <a:ext uri="{FF2B5EF4-FFF2-40B4-BE49-F238E27FC236}">
                  <a16:creationId xmlns:a16="http://schemas.microsoft.com/office/drawing/2014/main" id="{636D0B00-132E-64D8-C01D-A85497B2D86C}"/>
                </a:ext>
              </a:extLst>
            </p:cNvPr>
            <p:cNvSpPr/>
            <p:nvPr/>
          </p:nvSpPr>
          <p:spPr>
            <a:xfrm>
              <a:off x="1528053" y="5337968"/>
              <a:ext cx="3015575" cy="619125"/>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FF0000"/>
                </a:solidFill>
              </a:endParaRPr>
            </a:p>
          </p:txBody>
        </p:sp>
        <p:sp>
          <p:nvSpPr>
            <p:cNvPr id="7" name="正方形/長方形 6">
              <a:extLst>
                <a:ext uri="{FF2B5EF4-FFF2-40B4-BE49-F238E27FC236}">
                  <a16:creationId xmlns:a16="http://schemas.microsoft.com/office/drawing/2014/main" id="{B39C9058-1408-AD69-C57F-688E63273587}"/>
                </a:ext>
              </a:extLst>
            </p:cNvPr>
            <p:cNvSpPr/>
            <p:nvPr/>
          </p:nvSpPr>
          <p:spPr>
            <a:xfrm>
              <a:off x="4543628" y="5337968"/>
              <a:ext cx="1314247" cy="619125"/>
            </a:xfrm>
            <a:prstGeom prst="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調整用</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A8F58DE8-2A0A-CAED-FAA7-869B125E8775}"/>
                </a:ext>
              </a:extLst>
            </p:cNvPr>
            <p:cNvSpPr/>
            <p:nvPr/>
          </p:nvSpPr>
          <p:spPr>
            <a:xfrm>
              <a:off x="5857875" y="5337968"/>
              <a:ext cx="3015575" cy="619125"/>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FF0000"/>
                </a:solidFill>
              </a:endParaRPr>
            </a:p>
          </p:txBody>
        </p:sp>
        <p:sp>
          <p:nvSpPr>
            <p:cNvPr id="9" name="テキスト ボックス 8">
              <a:extLst>
                <a:ext uri="{FF2B5EF4-FFF2-40B4-BE49-F238E27FC236}">
                  <a16:creationId xmlns:a16="http://schemas.microsoft.com/office/drawing/2014/main" id="{C05F055B-EEB0-ED7F-219D-94EF68008092}"/>
                </a:ext>
              </a:extLst>
            </p:cNvPr>
            <p:cNvSpPr txBox="1"/>
            <p:nvPr/>
          </p:nvSpPr>
          <p:spPr>
            <a:xfrm>
              <a:off x="4698049" y="5996183"/>
              <a:ext cx="1005403" cy="369332"/>
            </a:xfrm>
            <a:prstGeom prst="rect">
              <a:avLst/>
            </a:prstGeom>
            <a:noFill/>
          </p:spPr>
          <p:txBody>
            <a:bodyPr wrap="none" rtlCol="0">
              <a:spAutoFit/>
            </a:bodyPr>
            <a:lstStyle/>
            <a:p>
              <a:r>
                <a:rPr kumimoji="1" lang="en-US" altLang="ja-JP" dirty="0"/>
                <a:t>4</a:t>
              </a:r>
              <a:r>
                <a:rPr kumimoji="1" lang="ja-JP" altLang="en-US" dirty="0"/>
                <a:t>バイト</a:t>
              </a:r>
            </a:p>
          </p:txBody>
        </p:sp>
        <p:sp>
          <p:nvSpPr>
            <p:cNvPr id="10" name="テキスト ボックス 9">
              <a:extLst>
                <a:ext uri="{FF2B5EF4-FFF2-40B4-BE49-F238E27FC236}">
                  <a16:creationId xmlns:a16="http://schemas.microsoft.com/office/drawing/2014/main" id="{16E04C2D-948F-5A7C-B8C3-292662A516F9}"/>
                </a:ext>
              </a:extLst>
            </p:cNvPr>
            <p:cNvSpPr txBox="1"/>
            <p:nvPr/>
          </p:nvSpPr>
          <p:spPr>
            <a:xfrm>
              <a:off x="2418796" y="5996183"/>
              <a:ext cx="1261884" cy="369332"/>
            </a:xfrm>
            <a:prstGeom prst="rect">
              <a:avLst/>
            </a:prstGeom>
            <a:noFill/>
          </p:spPr>
          <p:txBody>
            <a:bodyPr wrap="none" rtlCol="0">
              <a:spAutoFit/>
            </a:bodyPr>
            <a:lstStyle/>
            <a:p>
              <a:r>
                <a:rPr lang="en-US" altLang="ja-JP" dirty="0"/>
                <a:t>304</a:t>
              </a:r>
              <a:r>
                <a:rPr lang="ja-JP" altLang="en-US" dirty="0"/>
                <a:t>バイト</a:t>
              </a:r>
            </a:p>
          </p:txBody>
        </p:sp>
        <p:sp>
          <p:nvSpPr>
            <p:cNvPr id="11" name="テキスト ボックス 10">
              <a:extLst>
                <a:ext uri="{FF2B5EF4-FFF2-40B4-BE49-F238E27FC236}">
                  <a16:creationId xmlns:a16="http://schemas.microsoft.com/office/drawing/2014/main" id="{1D205524-FD82-985D-8615-108E98A0D929}"/>
                </a:ext>
              </a:extLst>
            </p:cNvPr>
            <p:cNvSpPr txBox="1"/>
            <p:nvPr/>
          </p:nvSpPr>
          <p:spPr>
            <a:xfrm>
              <a:off x="6653369" y="5987018"/>
              <a:ext cx="1261884" cy="369332"/>
            </a:xfrm>
            <a:prstGeom prst="rect">
              <a:avLst/>
            </a:prstGeom>
            <a:noFill/>
          </p:spPr>
          <p:txBody>
            <a:bodyPr wrap="none" rtlCol="0">
              <a:spAutoFit/>
            </a:bodyPr>
            <a:lstStyle/>
            <a:p>
              <a:r>
                <a:rPr lang="en-US" altLang="ja-JP" dirty="0"/>
                <a:t>236</a:t>
              </a:r>
              <a:r>
                <a:rPr kumimoji="1" lang="ja-JP" altLang="en-US" dirty="0"/>
                <a:t>バイト</a:t>
              </a:r>
            </a:p>
          </p:txBody>
        </p:sp>
        <p:cxnSp>
          <p:nvCxnSpPr>
            <p:cNvPr id="13" name="直線矢印コネクタ 12">
              <a:extLst>
                <a:ext uri="{FF2B5EF4-FFF2-40B4-BE49-F238E27FC236}">
                  <a16:creationId xmlns:a16="http://schemas.microsoft.com/office/drawing/2014/main" id="{D839A69E-4A28-F64E-B321-BF362167778C}"/>
                </a:ext>
              </a:extLst>
            </p:cNvPr>
            <p:cNvCxnSpPr>
              <a:cxnSpLocks/>
            </p:cNvCxnSpPr>
            <p:nvPr/>
          </p:nvCxnSpPr>
          <p:spPr>
            <a:xfrm>
              <a:off x="1528052" y="5103423"/>
              <a:ext cx="341234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a:extLst>
                <a:ext uri="{FF2B5EF4-FFF2-40B4-BE49-F238E27FC236}">
                  <a16:creationId xmlns:a16="http://schemas.microsoft.com/office/drawing/2014/main" id="{EEE30754-BA7D-BA12-2324-88045530217F}"/>
                </a:ext>
              </a:extLst>
            </p:cNvPr>
            <p:cNvCxnSpPr>
              <a:cxnSpLocks/>
            </p:cNvCxnSpPr>
            <p:nvPr/>
          </p:nvCxnSpPr>
          <p:spPr>
            <a:xfrm>
              <a:off x="5562701" y="5103423"/>
              <a:ext cx="3310749" cy="0"/>
            </a:xfrm>
            <a:prstGeom prst="straightConnector1">
              <a:avLst/>
            </a:prstGeom>
            <a:ln w="28575">
              <a:headEnd type="triangle"/>
              <a:tailEnd type="none"/>
            </a:ln>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EE19AF0D-646A-71F5-3519-9203A3F7773F}"/>
                </a:ext>
              </a:extLst>
            </p:cNvPr>
            <p:cNvSpPr txBox="1"/>
            <p:nvPr/>
          </p:nvSpPr>
          <p:spPr>
            <a:xfrm>
              <a:off x="1528052" y="4617858"/>
              <a:ext cx="3015574" cy="400110"/>
            </a:xfrm>
            <a:prstGeom prst="rect">
              <a:avLst/>
            </a:prstGeom>
            <a:noFill/>
          </p:spPr>
          <p:txBody>
            <a:bodyPr wrap="square" rtlCol="0">
              <a:spAutoFit/>
            </a:bodyPr>
            <a:lstStyle/>
            <a:p>
              <a:pPr algn="ctr"/>
              <a:r>
                <a:rPr kumimoji="1" lang="ja-JP" altLang="en-US" sz="2000" dirty="0"/>
                <a:t>生成多項式</a:t>
              </a:r>
              <a:r>
                <a:rPr kumimoji="1" lang="en-US" altLang="ja-JP" sz="2000" dirty="0"/>
                <a:t>P(x)</a:t>
              </a:r>
              <a:endParaRPr kumimoji="1" lang="ja-JP" altLang="en-US" sz="2000" dirty="0"/>
            </a:p>
          </p:txBody>
        </p:sp>
        <p:sp>
          <p:nvSpPr>
            <p:cNvPr id="17" name="テキスト ボックス 16">
              <a:extLst>
                <a:ext uri="{FF2B5EF4-FFF2-40B4-BE49-F238E27FC236}">
                  <a16:creationId xmlns:a16="http://schemas.microsoft.com/office/drawing/2014/main" id="{610C3EE6-16FB-503C-FEE4-41AA0A19E42C}"/>
                </a:ext>
              </a:extLst>
            </p:cNvPr>
            <p:cNvSpPr txBox="1"/>
            <p:nvPr/>
          </p:nvSpPr>
          <p:spPr>
            <a:xfrm>
              <a:off x="5857875" y="4617858"/>
              <a:ext cx="3015575" cy="400110"/>
            </a:xfrm>
            <a:prstGeom prst="rect">
              <a:avLst/>
            </a:prstGeom>
            <a:noFill/>
          </p:spPr>
          <p:txBody>
            <a:bodyPr wrap="square" rtlCol="0">
              <a:spAutoFit/>
            </a:bodyPr>
            <a:lstStyle/>
            <a:p>
              <a:pPr algn="ctr"/>
              <a:r>
                <a:rPr kumimoji="1" lang="en-US" altLang="ja-JP" sz="2000" dirty="0"/>
                <a:t>x</a:t>
              </a:r>
              <a:r>
                <a:rPr kumimoji="1" lang="en-US" altLang="ja-JP" sz="2000" baseline="30000" dirty="0"/>
                <a:t>32</a:t>
              </a:r>
              <a:r>
                <a:rPr kumimoji="1" lang="en-US" altLang="ja-JP" sz="2000" dirty="0"/>
                <a:t>P(x</a:t>
              </a:r>
              <a:r>
                <a:rPr kumimoji="1" lang="en-US" altLang="ja-JP" sz="2000" baseline="30000" dirty="0"/>
                <a:t>-1</a:t>
              </a:r>
              <a:r>
                <a:rPr kumimoji="1" lang="en-US" altLang="ja-JP" sz="2000" dirty="0"/>
                <a:t>)</a:t>
              </a:r>
              <a:endParaRPr kumimoji="1" lang="ja-JP" altLang="en-US" sz="2000" dirty="0"/>
            </a:p>
          </p:txBody>
        </p:sp>
      </p:grpSp>
      <p:sp>
        <p:nvSpPr>
          <p:cNvPr id="12" name="TextBox 11">
            <a:extLst>
              <a:ext uri="{FF2B5EF4-FFF2-40B4-BE49-F238E27FC236}">
                <a16:creationId xmlns:a16="http://schemas.microsoft.com/office/drawing/2014/main" id="{2671175B-1BAC-5693-D908-E41474F6C9BE}"/>
              </a:ext>
            </a:extLst>
          </p:cNvPr>
          <p:cNvSpPr txBox="1"/>
          <p:nvPr/>
        </p:nvSpPr>
        <p:spPr>
          <a:xfrm>
            <a:off x="1346833" y="5462864"/>
            <a:ext cx="838691" cy="369332"/>
          </a:xfrm>
          <a:prstGeom prst="rect">
            <a:avLst/>
          </a:prstGeom>
          <a:noFill/>
        </p:spPr>
        <p:txBody>
          <a:bodyPr wrap="none" rtlCol="0">
            <a:spAutoFit/>
          </a:bodyPr>
          <a:lstStyle/>
          <a:p>
            <a:r>
              <a:rPr lang="en-JP" dirty="0"/>
              <a:t>VMSA</a:t>
            </a:r>
            <a:endParaRPr lang="en-JP" dirty="0">
              <a:solidFill>
                <a:srgbClr val="FF0000"/>
              </a:solidFill>
            </a:endParaRPr>
          </a:p>
        </p:txBody>
      </p:sp>
    </p:spTree>
    <p:extLst>
      <p:ext uri="{BB962C8B-B14F-4D97-AF65-F5344CB8AC3E}">
        <p14:creationId xmlns:p14="http://schemas.microsoft.com/office/powerpoint/2010/main" val="944426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627848-2C8A-3071-734B-0B797F147F91}"/>
              </a:ext>
            </a:extLst>
          </p:cNvPr>
          <p:cNvSpPr>
            <a:spLocks noGrp="1"/>
          </p:cNvSpPr>
          <p:nvPr>
            <p:ph type="title"/>
          </p:nvPr>
        </p:nvSpPr>
        <p:spPr/>
        <p:txBody>
          <a:bodyPr/>
          <a:lstStyle/>
          <a:p>
            <a:r>
              <a:rPr kumimoji="1" lang="en-US" altLang="ja-JP" dirty="0"/>
              <a:t>SEV-ES</a:t>
            </a:r>
            <a:r>
              <a:rPr kumimoji="1" lang="ja-JP" altLang="en-US" dirty="0"/>
              <a:t>有効時のホスト</a:t>
            </a:r>
            <a:r>
              <a:rPr kumimoji="1" lang="en-US" altLang="ja-JP" dirty="0"/>
              <a:t>-</a:t>
            </a:r>
            <a:r>
              <a:rPr lang="ja-JP" altLang="en-US" dirty="0"/>
              <a:t>ゲスト遷移</a:t>
            </a:r>
            <a:endParaRPr kumimoji="1" lang="ja-JP" altLang="en-US" dirty="0"/>
          </a:p>
        </p:txBody>
      </p:sp>
      <p:sp>
        <p:nvSpPr>
          <p:cNvPr id="3" name="コンテンツ プレースホルダー 2">
            <a:extLst>
              <a:ext uri="{FF2B5EF4-FFF2-40B4-BE49-F238E27FC236}">
                <a16:creationId xmlns:a16="http://schemas.microsoft.com/office/drawing/2014/main" id="{2B116F4C-8C3E-1921-81C8-8FD7D88546A9}"/>
              </a:ext>
            </a:extLst>
          </p:cNvPr>
          <p:cNvSpPr>
            <a:spLocks noGrp="1"/>
          </p:cNvSpPr>
          <p:nvPr>
            <p:ph idx="1"/>
          </p:nvPr>
        </p:nvSpPr>
        <p:spPr/>
        <p:txBody>
          <a:bodyPr/>
          <a:lstStyle/>
          <a:p>
            <a:r>
              <a:rPr lang="en-JP" altLang="ja-JP" dirty="0"/>
              <a:t>VM</a:t>
            </a:r>
            <a:r>
              <a:rPr lang="ja-JP" altLang="en-US" dirty="0"/>
              <a:t>で</a:t>
            </a:r>
            <a:r>
              <a:rPr lang="en-US" altLang="ja-JP" dirty="0"/>
              <a:t>VM Exit</a:t>
            </a:r>
            <a:r>
              <a:rPr lang="ja-JP" altLang="en-US" dirty="0"/>
              <a:t>が発生するとハイパーバイザに遷移</a:t>
            </a:r>
            <a:endParaRPr lang="en-US" altLang="ja-JP" dirty="0"/>
          </a:p>
          <a:p>
            <a:pPr lvl="1"/>
            <a:r>
              <a:rPr lang="en-JP" altLang="ja-JP" dirty="0"/>
              <a:t>VM</a:t>
            </a:r>
            <a:r>
              <a:rPr lang="ja-JP" altLang="en-JP" dirty="0"/>
              <a:t>の</a:t>
            </a:r>
            <a:r>
              <a:rPr lang="ja-JP" altLang="en-US" dirty="0"/>
              <a:t>すべての状態を</a:t>
            </a:r>
            <a:r>
              <a:rPr lang="en-US" altLang="ja-JP" dirty="0"/>
              <a:t>VMSA</a:t>
            </a:r>
            <a:r>
              <a:rPr lang="ja-JP" altLang="en-US" dirty="0"/>
              <a:t>に保存</a:t>
            </a:r>
            <a:endParaRPr lang="en-US" altLang="ja-JP" dirty="0"/>
          </a:p>
          <a:p>
            <a:pPr lvl="1"/>
            <a:r>
              <a:rPr lang="ja-JP" altLang="en-US" dirty="0"/>
              <a:t>ホスト保存領域から最低限の状態をホストに復元</a:t>
            </a:r>
          </a:p>
          <a:p>
            <a:pPr lvl="2"/>
            <a:r>
              <a:rPr lang="ja-JP" altLang="en-US" dirty="0"/>
              <a:t>復元されない状態は初期化されるため、</a:t>
            </a:r>
            <a:r>
              <a:rPr lang="en-US" altLang="ja-JP" dirty="0"/>
              <a:t>VM</a:t>
            </a:r>
            <a:r>
              <a:rPr lang="ja-JP" altLang="en-US" dirty="0"/>
              <a:t>の状態は秘匿される</a:t>
            </a:r>
            <a:endParaRPr lang="en-US" altLang="ja-JP" dirty="0"/>
          </a:p>
          <a:p>
            <a:r>
              <a:rPr lang="ja-JP" altLang="en-US" dirty="0"/>
              <a:t>ハイパーバイザが</a:t>
            </a:r>
            <a:r>
              <a:rPr lang="en-US" altLang="ja-JP" dirty="0"/>
              <a:t>VMRUN</a:t>
            </a:r>
            <a:r>
              <a:rPr lang="ja-JP" altLang="en-US" dirty="0"/>
              <a:t>命令を実行すると</a:t>
            </a:r>
            <a:r>
              <a:rPr lang="en-US" altLang="ja-JP" dirty="0"/>
              <a:t>VM</a:t>
            </a:r>
            <a:r>
              <a:rPr lang="ja-JP" altLang="en-US" dirty="0"/>
              <a:t>に遷移</a:t>
            </a:r>
            <a:endParaRPr lang="en-US" altLang="ja-JP" dirty="0"/>
          </a:p>
          <a:p>
            <a:pPr lvl="1"/>
            <a:r>
              <a:rPr lang="ja-JP" altLang="en-US" dirty="0"/>
              <a:t>ホストの最低限の状態をホスト保存領域に保存</a:t>
            </a:r>
            <a:endParaRPr lang="en-US" altLang="ja-JP" dirty="0"/>
          </a:p>
          <a:p>
            <a:pPr lvl="1"/>
            <a:r>
              <a:rPr lang="en-US" altLang="ja-JP" dirty="0"/>
              <a:t>VMSA</a:t>
            </a:r>
            <a:r>
              <a:rPr lang="ja-JP" altLang="en-US" dirty="0"/>
              <a:t>からすべての状態を</a:t>
            </a:r>
            <a:r>
              <a:rPr lang="en-JP" altLang="ja-JP" dirty="0"/>
              <a:t>VM</a:t>
            </a:r>
            <a:r>
              <a:rPr lang="ja-JP" altLang="en-JP" dirty="0"/>
              <a:t>に</a:t>
            </a:r>
            <a:r>
              <a:rPr lang="ja-JP" altLang="en-US" dirty="0"/>
              <a:t>復元</a:t>
            </a:r>
            <a:endParaRPr lang="en-US" altLang="ja-JP" dirty="0"/>
          </a:p>
        </p:txBody>
      </p:sp>
      <p:sp>
        <p:nvSpPr>
          <p:cNvPr id="4" name="スライド番号プレースホルダー 3">
            <a:extLst>
              <a:ext uri="{FF2B5EF4-FFF2-40B4-BE49-F238E27FC236}">
                <a16:creationId xmlns:a16="http://schemas.microsoft.com/office/drawing/2014/main" id="{6D7069AA-9B3F-D63E-FAAB-7B4A9AB1F09F}"/>
              </a:ext>
            </a:extLst>
          </p:cNvPr>
          <p:cNvSpPr>
            <a:spLocks noGrp="1"/>
          </p:cNvSpPr>
          <p:nvPr>
            <p:ph type="sldNum" sz="quarter" idx="12"/>
          </p:nvPr>
        </p:nvSpPr>
        <p:spPr/>
        <p:txBody>
          <a:bodyPr/>
          <a:lstStyle/>
          <a:p>
            <a:fld id="{DF887594-7CE7-4E98-ACDD-6565BDA76A6B}" type="slidenum">
              <a:rPr kumimoji="1" lang="ja-JP" altLang="en-US" smtClean="0"/>
              <a:t>13</a:t>
            </a:fld>
            <a:endParaRPr kumimoji="1" lang="ja-JP" altLang="en-US"/>
          </a:p>
        </p:txBody>
      </p:sp>
      <p:grpSp>
        <p:nvGrpSpPr>
          <p:cNvPr id="5" name="グループ化 4">
            <a:extLst>
              <a:ext uri="{FF2B5EF4-FFF2-40B4-BE49-F238E27FC236}">
                <a16:creationId xmlns:a16="http://schemas.microsoft.com/office/drawing/2014/main" id="{1F1CE322-BC58-8A73-E588-0ACC5FE8CC9F}"/>
              </a:ext>
            </a:extLst>
          </p:cNvPr>
          <p:cNvGrpSpPr/>
          <p:nvPr/>
        </p:nvGrpSpPr>
        <p:grpSpPr>
          <a:xfrm>
            <a:off x="3652837" y="4695825"/>
            <a:ext cx="4886325" cy="1797049"/>
            <a:chOff x="3467100" y="4695825"/>
            <a:chExt cx="4886325" cy="1797049"/>
          </a:xfrm>
        </p:grpSpPr>
        <p:sp>
          <p:nvSpPr>
            <p:cNvPr id="6" name="正方形/長方形 5">
              <a:extLst>
                <a:ext uri="{FF2B5EF4-FFF2-40B4-BE49-F238E27FC236}">
                  <a16:creationId xmlns:a16="http://schemas.microsoft.com/office/drawing/2014/main" id="{29EECBDB-4032-7FB5-2E2C-21B807CD2B05}"/>
                </a:ext>
              </a:extLst>
            </p:cNvPr>
            <p:cNvSpPr/>
            <p:nvPr/>
          </p:nvSpPr>
          <p:spPr>
            <a:xfrm>
              <a:off x="3467100" y="4695825"/>
              <a:ext cx="4886325" cy="586038"/>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VM</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25F198DC-6845-F3AC-5824-6931B75E2737}"/>
                </a:ext>
              </a:extLst>
            </p:cNvPr>
            <p:cNvSpPr/>
            <p:nvPr/>
          </p:nvSpPr>
          <p:spPr>
            <a:xfrm>
              <a:off x="3467100" y="5745455"/>
              <a:ext cx="4886324" cy="747419"/>
            </a:xfrm>
            <a:prstGeom prst="rect">
              <a:avLst/>
            </a:prstGeom>
            <a:ln/>
          </p:spPr>
          <p:style>
            <a:lnRef idx="2">
              <a:schemeClr val="dk1"/>
            </a:lnRef>
            <a:fillRef idx="1">
              <a:schemeClr val="lt1"/>
            </a:fillRef>
            <a:effectRef idx="0">
              <a:schemeClr val="dk1"/>
            </a:effectRef>
            <a:fontRef idx="minor">
              <a:schemeClr val="dk1"/>
            </a:fontRef>
          </p:style>
          <p:txBody>
            <a:bodyPr rtlCol="0" anchor="b"/>
            <a:lstStyle/>
            <a:p>
              <a:pPr algn="ctr"/>
              <a:r>
                <a:rPr lang="ja-JP" altLang="en-US" dirty="0">
                  <a:solidFill>
                    <a:schemeClr val="tx1"/>
                  </a:solidFill>
                </a:rPr>
                <a:t>ハイパーバイザ</a:t>
              </a:r>
              <a:endParaRPr kumimoji="1" lang="ja-JP" altLang="en-US" dirty="0">
                <a:solidFill>
                  <a:schemeClr val="tx1"/>
                </a:solidFill>
              </a:endParaRPr>
            </a:p>
          </p:txBody>
        </p:sp>
        <p:cxnSp>
          <p:nvCxnSpPr>
            <p:cNvPr id="9" name="直線矢印コネクタ 8">
              <a:extLst>
                <a:ext uri="{FF2B5EF4-FFF2-40B4-BE49-F238E27FC236}">
                  <a16:creationId xmlns:a16="http://schemas.microsoft.com/office/drawing/2014/main" id="{373CFB27-FD37-DBB1-2601-5B3FD640CA82}"/>
                </a:ext>
              </a:extLst>
            </p:cNvPr>
            <p:cNvCxnSpPr/>
            <p:nvPr/>
          </p:nvCxnSpPr>
          <p:spPr>
            <a:xfrm flipV="1">
              <a:off x="7097354" y="5281863"/>
              <a:ext cx="0" cy="4635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9B0F8D60-4830-E1B5-7FFF-B2E1F04FE5E7}"/>
                </a:ext>
              </a:extLst>
            </p:cNvPr>
            <p:cNvSpPr txBox="1"/>
            <p:nvPr/>
          </p:nvSpPr>
          <p:spPr>
            <a:xfrm>
              <a:off x="7183793" y="5376122"/>
              <a:ext cx="1042273" cy="369332"/>
            </a:xfrm>
            <a:prstGeom prst="rect">
              <a:avLst/>
            </a:prstGeom>
            <a:noFill/>
          </p:spPr>
          <p:txBody>
            <a:bodyPr wrap="none" rtlCol="0">
              <a:spAutoFit/>
            </a:bodyPr>
            <a:lstStyle/>
            <a:p>
              <a:r>
                <a:rPr kumimoji="1" lang="en-US" altLang="ja-JP" dirty="0"/>
                <a:t>VMRUN</a:t>
              </a:r>
              <a:endParaRPr kumimoji="1" lang="ja-JP" altLang="en-US" dirty="0"/>
            </a:p>
          </p:txBody>
        </p:sp>
        <p:sp>
          <p:nvSpPr>
            <p:cNvPr id="11" name="正方形/長方形 10">
              <a:extLst>
                <a:ext uri="{FF2B5EF4-FFF2-40B4-BE49-F238E27FC236}">
                  <a16:creationId xmlns:a16="http://schemas.microsoft.com/office/drawing/2014/main" id="{39102720-B518-7BC7-FDCD-EEFA76C68770}"/>
                </a:ext>
              </a:extLst>
            </p:cNvPr>
            <p:cNvSpPr/>
            <p:nvPr/>
          </p:nvSpPr>
          <p:spPr>
            <a:xfrm>
              <a:off x="7015158" y="5826231"/>
              <a:ext cx="1233488" cy="354241"/>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VMSA</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647276D1-12B7-DD8C-8668-D6F42643FABB}"/>
                </a:ext>
              </a:extLst>
            </p:cNvPr>
            <p:cNvSpPr/>
            <p:nvPr/>
          </p:nvSpPr>
          <p:spPr>
            <a:xfrm>
              <a:off x="3633787" y="5826231"/>
              <a:ext cx="1985959" cy="35424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ホスト保存領域</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85FA4009-2219-A962-4D7D-2CA03DCE175C}"/>
                </a:ext>
              </a:extLst>
            </p:cNvPr>
            <p:cNvSpPr txBox="1"/>
            <p:nvPr/>
          </p:nvSpPr>
          <p:spPr>
            <a:xfrm>
              <a:off x="4490799" y="5367621"/>
              <a:ext cx="1008609" cy="369332"/>
            </a:xfrm>
            <a:prstGeom prst="rect">
              <a:avLst/>
            </a:prstGeom>
            <a:noFill/>
          </p:spPr>
          <p:txBody>
            <a:bodyPr wrap="none" rtlCol="0">
              <a:spAutoFit/>
            </a:bodyPr>
            <a:lstStyle/>
            <a:p>
              <a:r>
                <a:rPr kumimoji="1" lang="en-US" altLang="ja-JP" dirty="0"/>
                <a:t>VM</a:t>
              </a:r>
              <a:r>
                <a:rPr kumimoji="1" lang="ja-JP" altLang="en-US" dirty="0"/>
                <a:t> </a:t>
              </a:r>
              <a:r>
                <a:rPr kumimoji="1" lang="en-US" altLang="ja-JP" dirty="0"/>
                <a:t>Exit</a:t>
              </a:r>
              <a:endParaRPr kumimoji="1" lang="ja-JP" altLang="en-US" dirty="0"/>
            </a:p>
          </p:txBody>
        </p:sp>
        <p:cxnSp>
          <p:nvCxnSpPr>
            <p:cNvPr id="15" name="直線矢印コネクタ 14">
              <a:extLst>
                <a:ext uri="{FF2B5EF4-FFF2-40B4-BE49-F238E27FC236}">
                  <a16:creationId xmlns:a16="http://schemas.microsoft.com/office/drawing/2014/main" id="{4A1E3196-6B2F-B3F3-6BB0-854C082AE61F}"/>
                </a:ext>
              </a:extLst>
            </p:cNvPr>
            <p:cNvCxnSpPr/>
            <p:nvPr/>
          </p:nvCxnSpPr>
          <p:spPr>
            <a:xfrm>
              <a:off x="4463176" y="5269851"/>
              <a:ext cx="0" cy="4671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8422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E8245826-8423-C260-23F0-BC470F9D8492}"/>
              </a:ext>
            </a:extLst>
          </p:cNvPr>
          <p:cNvSpPr/>
          <p:nvPr/>
        </p:nvSpPr>
        <p:spPr>
          <a:xfrm>
            <a:off x="6663290" y="6176963"/>
            <a:ext cx="4452188"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L0 </a:t>
            </a:r>
            <a:r>
              <a:rPr kumimoji="1" lang="ja-JP" altLang="en-US" dirty="0">
                <a:solidFill>
                  <a:schemeClr val="tx1"/>
                </a:solidFill>
              </a:rPr>
              <a:t>ハイパーバイザ</a:t>
            </a:r>
          </a:p>
        </p:txBody>
      </p:sp>
      <p:sp>
        <p:nvSpPr>
          <p:cNvPr id="64" name="正方形/長方形 63">
            <a:extLst>
              <a:ext uri="{FF2B5EF4-FFF2-40B4-BE49-F238E27FC236}">
                <a16:creationId xmlns:a16="http://schemas.microsoft.com/office/drawing/2014/main" id="{37E80A11-DACD-A470-BA05-4A2031DD0BC0}"/>
              </a:ext>
            </a:extLst>
          </p:cNvPr>
          <p:cNvSpPr/>
          <p:nvPr/>
        </p:nvSpPr>
        <p:spPr>
          <a:xfrm>
            <a:off x="6663289" y="4076700"/>
            <a:ext cx="4452191" cy="2016041"/>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dirty="0">
                <a:solidFill>
                  <a:schemeClr val="tx1"/>
                </a:solidFill>
              </a:rPr>
              <a:t>L1 VM</a:t>
            </a:r>
            <a:endParaRPr kumimoji="1" lang="ja-JP" altLang="en-US" dirty="0">
              <a:solidFill>
                <a:schemeClr val="tx1"/>
              </a:solidFill>
            </a:endParaRPr>
          </a:p>
        </p:txBody>
      </p:sp>
      <p:sp>
        <p:nvSpPr>
          <p:cNvPr id="65" name="正方形/長方形 64">
            <a:extLst>
              <a:ext uri="{FF2B5EF4-FFF2-40B4-BE49-F238E27FC236}">
                <a16:creationId xmlns:a16="http://schemas.microsoft.com/office/drawing/2014/main" id="{50C964E6-A525-ECB9-8367-359394BAB39C}"/>
              </a:ext>
            </a:extLst>
          </p:cNvPr>
          <p:cNvSpPr/>
          <p:nvPr/>
        </p:nvSpPr>
        <p:spPr>
          <a:xfrm>
            <a:off x="6798262" y="5233276"/>
            <a:ext cx="4237003" cy="457200"/>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L1 </a:t>
            </a:r>
            <a:r>
              <a:rPr kumimoji="1" lang="ja-JP" altLang="en-US" dirty="0">
                <a:solidFill>
                  <a:schemeClr val="tx1"/>
                </a:solidFill>
              </a:rPr>
              <a:t>ハイパーバイザ</a:t>
            </a:r>
          </a:p>
        </p:txBody>
      </p:sp>
      <p:sp>
        <p:nvSpPr>
          <p:cNvPr id="66" name="正方形/長方形 65">
            <a:extLst>
              <a:ext uri="{FF2B5EF4-FFF2-40B4-BE49-F238E27FC236}">
                <a16:creationId xmlns:a16="http://schemas.microsoft.com/office/drawing/2014/main" id="{EEA97A00-8C3D-51B5-D345-F36CE49DB0D8}"/>
              </a:ext>
            </a:extLst>
          </p:cNvPr>
          <p:cNvSpPr/>
          <p:nvPr/>
        </p:nvSpPr>
        <p:spPr>
          <a:xfrm>
            <a:off x="6798262" y="4391398"/>
            <a:ext cx="4237003" cy="457200"/>
          </a:xfrm>
          <a:prstGeom prst="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L2 VM</a:t>
            </a:r>
            <a:endParaRPr kumimoji="1" lang="ja-JP" altLang="en-US" dirty="0">
              <a:solidFill>
                <a:schemeClr val="tx1"/>
              </a:solidFill>
            </a:endParaRPr>
          </a:p>
        </p:txBody>
      </p:sp>
      <p:sp>
        <p:nvSpPr>
          <p:cNvPr id="67" name="正方形/長方形 66">
            <a:extLst>
              <a:ext uri="{FF2B5EF4-FFF2-40B4-BE49-F238E27FC236}">
                <a16:creationId xmlns:a16="http://schemas.microsoft.com/office/drawing/2014/main" id="{1972D321-D8DD-B9E0-E3D4-C53B92CC9E21}"/>
              </a:ext>
            </a:extLst>
          </p:cNvPr>
          <p:cNvSpPr/>
          <p:nvPr/>
        </p:nvSpPr>
        <p:spPr>
          <a:xfrm>
            <a:off x="9895810" y="6209511"/>
            <a:ext cx="1177323" cy="386551"/>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L1VMSA</a:t>
            </a:r>
            <a:endParaRPr kumimoji="1" lang="ja-JP" altLang="en-US" dirty="0">
              <a:solidFill>
                <a:schemeClr val="tx1"/>
              </a:solidFill>
            </a:endParaRPr>
          </a:p>
        </p:txBody>
      </p:sp>
      <p:sp>
        <p:nvSpPr>
          <p:cNvPr id="68" name="正方形/長方形 67">
            <a:extLst>
              <a:ext uri="{FF2B5EF4-FFF2-40B4-BE49-F238E27FC236}">
                <a16:creationId xmlns:a16="http://schemas.microsoft.com/office/drawing/2014/main" id="{BE1A872A-9309-A360-3904-F347E628528D}"/>
              </a:ext>
            </a:extLst>
          </p:cNvPr>
          <p:cNvSpPr/>
          <p:nvPr/>
        </p:nvSpPr>
        <p:spPr>
          <a:xfrm>
            <a:off x="9895811" y="5258845"/>
            <a:ext cx="1095300" cy="408529"/>
          </a:xfrm>
          <a:prstGeom prst="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L2VMSA</a:t>
            </a:r>
            <a:endParaRPr kumimoji="1" lang="ja-JP" altLang="en-US" dirty="0">
              <a:solidFill>
                <a:schemeClr val="tx1"/>
              </a:solidFill>
            </a:endParaRPr>
          </a:p>
        </p:txBody>
      </p:sp>
      <p:sp>
        <p:nvSpPr>
          <p:cNvPr id="2" name="タイトル 1">
            <a:extLst>
              <a:ext uri="{FF2B5EF4-FFF2-40B4-BE49-F238E27FC236}">
                <a16:creationId xmlns:a16="http://schemas.microsoft.com/office/drawing/2014/main" id="{45A34A70-4486-4905-1B8B-115AB6B1BED4}"/>
              </a:ext>
            </a:extLst>
          </p:cNvPr>
          <p:cNvSpPr>
            <a:spLocks noGrp="1"/>
          </p:cNvSpPr>
          <p:nvPr>
            <p:ph type="title"/>
          </p:nvPr>
        </p:nvSpPr>
        <p:spPr/>
        <p:txBody>
          <a:bodyPr/>
          <a:lstStyle/>
          <a:p>
            <a:r>
              <a:rPr kumimoji="1" lang="en-US" altLang="ja-JP" dirty="0"/>
              <a:t>Nested SEV-ES</a:t>
            </a:r>
            <a:r>
              <a:rPr kumimoji="1" lang="ja-JP" altLang="en-US" dirty="0"/>
              <a:t>における</a:t>
            </a:r>
            <a:r>
              <a:rPr kumimoji="1" lang="en-US" altLang="ja-JP" dirty="0"/>
              <a:t>L1-L2</a:t>
            </a:r>
            <a:r>
              <a:rPr lang="ja-JP" altLang="en-US" dirty="0"/>
              <a:t>遷移</a:t>
            </a:r>
            <a:endParaRPr kumimoji="1" lang="ja-JP" altLang="en-US" dirty="0"/>
          </a:p>
        </p:txBody>
      </p:sp>
      <p:sp>
        <p:nvSpPr>
          <p:cNvPr id="3" name="コンテンツ プレースホルダー 2">
            <a:extLst>
              <a:ext uri="{FF2B5EF4-FFF2-40B4-BE49-F238E27FC236}">
                <a16:creationId xmlns:a16="http://schemas.microsoft.com/office/drawing/2014/main" id="{87A601CD-FC77-8B6C-0AA1-19E18AE7E02B}"/>
              </a:ext>
            </a:extLst>
          </p:cNvPr>
          <p:cNvSpPr>
            <a:spLocks noGrp="1"/>
          </p:cNvSpPr>
          <p:nvPr>
            <p:ph idx="1"/>
          </p:nvPr>
        </p:nvSpPr>
        <p:spPr/>
        <p:txBody>
          <a:bodyPr/>
          <a:lstStyle/>
          <a:p>
            <a:r>
              <a:rPr kumimoji="1" lang="en-US" altLang="ja-JP" dirty="0"/>
              <a:t>L1</a:t>
            </a:r>
            <a:r>
              <a:rPr kumimoji="1" lang="ja-JP" altLang="en-US" dirty="0"/>
              <a:t>ハイパーバイザの</a:t>
            </a:r>
            <a:r>
              <a:rPr lang="en-US" altLang="ja-JP" dirty="0"/>
              <a:t>VMRUN</a:t>
            </a:r>
            <a:r>
              <a:rPr lang="ja-JP" altLang="en-US" dirty="0"/>
              <a:t>命令は</a:t>
            </a:r>
            <a:r>
              <a:rPr lang="en-US" altLang="ja-JP" dirty="0"/>
              <a:t>L0</a:t>
            </a:r>
            <a:r>
              <a:rPr lang="ja-JP" altLang="en-US" dirty="0"/>
              <a:t>ハイパーバイザが処理</a:t>
            </a:r>
            <a:endParaRPr lang="en-US" altLang="ja-JP" dirty="0"/>
          </a:p>
          <a:p>
            <a:pPr lvl="1"/>
            <a:r>
              <a:rPr lang="en-US" altLang="ja-JP" dirty="0"/>
              <a:t>VMRUN</a:t>
            </a:r>
            <a:r>
              <a:rPr lang="ja-JP" altLang="en-US" dirty="0"/>
              <a:t>命令で</a:t>
            </a:r>
            <a:r>
              <a:rPr lang="en-US" altLang="ja-JP" dirty="0"/>
              <a:t>#VC</a:t>
            </a:r>
            <a:r>
              <a:rPr lang="ja-JP" altLang="en-US" dirty="0"/>
              <a:t>例外が発生し、</a:t>
            </a:r>
            <a:r>
              <a:rPr lang="en-JP" altLang="ja-JP" dirty="0"/>
              <a:t>GHCB</a:t>
            </a:r>
            <a:r>
              <a:rPr lang="ja-JP" altLang="en-JP" dirty="0"/>
              <a:t>を</a:t>
            </a:r>
            <a:r>
              <a:rPr lang="ja-JP" altLang="en-US" dirty="0"/>
              <a:t>設定してから</a:t>
            </a:r>
            <a:r>
              <a:rPr lang="en-US" altLang="ja-JP" dirty="0"/>
              <a:t>VM Exit</a:t>
            </a:r>
          </a:p>
          <a:p>
            <a:pPr lvl="1"/>
            <a:r>
              <a:rPr lang="ja-JP" altLang="en-US" dirty="0"/>
              <a:t>直接、</a:t>
            </a:r>
            <a:r>
              <a:rPr lang="en-US" altLang="ja-JP" dirty="0"/>
              <a:t>GHCB</a:t>
            </a:r>
            <a:r>
              <a:rPr lang="ja-JP" altLang="en-US" dirty="0"/>
              <a:t>を設定して</a:t>
            </a:r>
            <a:r>
              <a:rPr lang="en-US" altLang="ja-JP" dirty="0"/>
              <a:t>VM Exit</a:t>
            </a:r>
            <a:r>
              <a:rPr lang="ja-JP" altLang="en-US" dirty="0"/>
              <a:t>を発生させることで効率化</a:t>
            </a:r>
          </a:p>
          <a:p>
            <a:r>
              <a:rPr lang="ja-JP" altLang="en-US" dirty="0"/>
              <a:t>ホスト保存領域を使わずに状態の保存・復元をエミュレート</a:t>
            </a:r>
            <a:endParaRPr lang="en-US" altLang="ja-JP" dirty="0"/>
          </a:p>
          <a:p>
            <a:pPr lvl="1"/>
            <a:r>
              <a:rPr lang="en-US" altLang="ja-JP" dirty="0"/>
              <a:t>VMRUN</a:t>
            </a:r>
            <a:r>
              <a:rPr lang="ja-JP" altLang="en-US" dirty="0"/>
              <a:t>実行時に</a:t>
            </a:r>
            <a:r>
              <a:rPr lang="en-US" altLang="ja-JP" dirty="0"/>
              <a:t>L1 VM</a:t>
            </a:r>
            <a:r>
              <a:rPr lang="ja-JP" altLang="en-US" dirty="0"/>
              <a:t>用の</a:t>
            </a:r>
            <a:r>
              <a:rPr lang="en-US" altLang="ja-JP" dirty="0"/>
              <a:t>VMSA</a:t>
            </a:r>
            <a:r>
              <a:rPr lang="ja-JP" altLang="en-US" dirty="0"/>
              <a:t>を</a:t>
            </a:r>
            <a:r>
              <a:rPr lang="en-US" altLang="ja-JP" dirty="0"/>
              <a:t>L2 VM</a:t>
            </a:r>
            <a:r>
              <a:rPr lang="ja-JP" altLang="en-US" dirty="0"/>
              <a:t>用の</a:t>
            </a:r>
            <a:r>
              <a:rPr lang="en-US" altLang="ja-JP" dirty="0"/>
              <a:t>VMSA</a:t>
            </a:r>
            <a:r>
              <a:rPr lang="ja-JP" altLang="en-US" dirty="0"/>
              <a:t>に切り替える</a:t>
            </a:r>
          </a:p>
          <a:p>
            <a:pPr lvl="1"/>
            <a:r>
              <a:rPr lang="en-US" altLang="ja-JP" dirty="0"/>
              <a:t>VM Exit</a:t>
            </a:r>
            <a:r>
              <a:rPr lang="ja-JP" altLang="en-US" dirty="0"/>
              <a:t>発生時に</a:t>
            </a:r>
            <a:r>
              <a:rPr lang="en-US" altLang="ja-JP" dirty="0"/>
              <a:t>L2 VM</a:t>
            </a:r>
            <a:r>
              <a:rPr lang="ja-JP" altLang="en-US" dirty="0"/>
              <a:t>用の</a:t>
            </a:r>
            <a:r>
              <a:rPr lang="en-US" altLang="ja-JP" dirty="0"/>
              <a:t>VMSA</a:t>
            </a:r>
            <a:r>
              <a:rPr lang="ja-JP" altLang="en-US" dirty="0"/>
              <a:t>を</a:t>
            </a:r>
            <a:r>
              <a:rPr lang="en-US" altLang="ja-JP" dirty="0"/>
              <a:t>L1 VM</a:t>
            </a:r>
            <a:r>
              <a:rPr lang="ja-JP" altLang="en-US" dirty="0"/>
              <a:t>用の</a:t>
            </a:r>
            <a:r>
              <a:rPr lang="en-US" altLang="ja-JP" dirty="0"/>
              <a:t>VMSA</a:t>
            </a:r>
            <a:r>
              <a:rPr lang="ja-JP" altLang="en-US" dirty="0"/>
              <a:t>に切り替える</a:t>
            </a:r>
            <a:endParaRPr lang="en-US" altLang="ja-JP" dirty="0"/>
          </a:p>
        </p:txBody>
      </p:sp>
      <p:sp>
        <p:nvSpPr>
          <p:cNvPr id="4" name="スライド番号プレースホルダー 3">
            <a:extLst>
              <a:ext uri="{FF2B5EF4-FFF2-40B4-BE49-F238E27FC236}">
                <a16:creationId xmlns:a16="http://schemas.microsoft.com/office/drawing/2014/main" id="{CDB93D4B-46DD-8FBB-B7D7-321F53981459}"/>
              </a:ext>
            </a:extLst>
          </p:cNvPr>
          <p:cNvSpPr>
            <a:spLocks noGrp="1"/>
          </p:cNvSpPr>
          <p:nvPr>
            <p:ph type="sldNum" sz="quarter" idx="12"/>
          </p:nvPr>
        </p:nvSpPr>
        <p:spPr/>
        <p:txBody>
          <a:bodyPr/>
          <a:lstStyle/>
          <a:p>
            <a:fld id="{DF887594-7CE7-4E98-ACDD-6565BDA76A6B}" type="slidenum">
              <a:rPr kumimoji="1" lang="ja-JP" altLang="en-US" smtClean="0"/>
              <a:t>14</a:t>
            </a:fld>
            <a:endParaRPr kumimoji="1" lang="ja-JP" altLang="en-US"/>
          </a:p>
        </p:txBody>
      </p:sp>
      <p:sp>
        <p:nvSpPr>
          <p:cNvPr id="6" name="正方形/長方形 5">
            <a:extLst>
              <a:ext uri="{FF2B5EF4-FFF2-40B4-BE49-F238E27FC236}">
                <a16:creationId xmlns:a16="http://schemas.microsoft.com/office/drawing/2014/main" id="{8A76B70A-241C-02C6-FB60-88516150B9DB}"/>
              </a:ext>
            </a:extLst>
          </p:cNvPr>
          <p:cNvSpPr/>
          <p:nvPr/>
        </p:nvSpPr>
        <p:spPr>
          <a:xfrm>
            <a:off x="1012257" y="6176963"/>
            <a:ext cx="4452188"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L0 </a:t>
            </a:r>
            <a:r>
              <a:rPr kumimoji="1" lang="ja-JP" altLang="en-US" dirty="0">
                <a:solidFill>
                  <a:schemeClr val="tx1"/>
                </a:solidFill>
              </a:rPr>
              <a:t>ハイパーバイザ</a:t>
            </a:r>
          </a:p>
        </p:txBody>
      </p:sp>
      <p:sp>
        <p:nvSpPr>
          <p:cNvPr id="7" name="正方形/長方形 6">
            <a:extLst>
              <a:ext uri="{FF2B5EF4-FFF2-40B4-BE49-F238E27FC236}">
                <a16:creationId xmlns:a16="http://schemas.microsoft.com/office/drawing/2014/main" id="{63243005-A5A2-3E6B-2017-985562B985A4}"/>
              </a:ext>
            </a:extLst>
          </p:cNvPr>
          <p:cNvSpPr/>
          <p:nvPr/>
        </p:nvSpPr>
        <p:spPr>
          <a:xfrm>
            <a:off x="1012256" y="4076700"/>
            <a:ext cx="4452191" cy="2016041"/>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dirty="0">
                <a:solidFill>
                  <a:schemeClr val="tx1"/>
                </a:solidFill>
              </a:rPr>
              <a:t>L1 VM</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C5ABDF21-12B4-01E6-FDD5-7B2322F2AE14}"/>
              </a:ext>
            </a:extLst>
          </p:cNvPr>
          <p:cNvSpPr/>
          <p:nvPr/>
        </p:nvSpPr>
        <p:spPr>
          <a:xfrm>
            <a:off x="1147229" y="5233276"/>
            <a:ext cx="4237003" cy="457200"/>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L1 </a:t>
            </a:r>
            <a:r>
              <a:rPr kumimoji="1" lang="ja-JP" altLang="en-US" dirty="0">
                <a:solidFill>
                  <a:schemeClr val="tx1"/>
                </a:solidFill>
              </a:rPr>
              <a:t>ハイパーバイザ</a:t>
            </a:r>
          </a:p>
        </p:txBody>
      </p:sp>
      <p:sp>
        <p:nvSpPr>
          <p:cNvPr id="9" name="正方形/長方形 8">
            <a:extLst>
              <a:ext uri="{FF2B5EF4-FFF2-40B4-BE49-F238E27FC236}">
                <a16:creationId xmlns:a16="http://schemas.microsoft.com/office/drawing/2014/main" id="{9AC71E5D-7437-17AF-18F5-04BD0D95E782}"/>
              </a:ext>
            </a:extLst>
          </p:cNvPr>
          <p:cNvSpPr/>
          <p:nvPr/>
        </p:nvSpPr>
        <p:spPr>
          <a:xfrm>
            <a:off x="1147229" y="4391398"/>
            <a:ext cx="4237003" cy="457200"/>
          </a:xfrm>
          <a:prstGeom prst="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L2 VM</a:t>
            </a:r>
            <a:endParaRPr kumimoji="1" lang="ja-JP" altLang="en-US" dirty="0">
              <a:solidFill>
                <a:schemeClr val="tx1"/>
              </a:solidFill>
            </a:endParaRPr>
          </a:p>
        </p:txBody>
      </p:sp>
      <p:cxnSp>
        <p:nvCxnSpPr>
          <p:cNvPr id="10" name="直線矢印コネクタ 9">
            <a:extLst>
              <a:ext uri="{FF2B5EF4-FFF2-40B4-BE49-F238E27FC236}">
                <a16:creationId xmlns:a16="http://schemas.microsoft.com/office/drawing/2014/main" id="{E101A37E-DE1E-9E45-33FF-1F643B8405E4}"/>
              </a:ext>
            </a:extLst>
          </p:cNvPr>
          <p:cNvCxnSpPr>
            <a:cxnSpLocks/>
          </p:cNvCxnSpPr>
          <p:nvPr/>
        </p:nvCxnSpPr>
        <p:spPr>
          <a:xfrm>
            <a:off x="2308118" y="5687904"/>
            <a:ext cx="0" cy="4864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9703767A-0BA3-C70E-F668-5C35E3C85325}"/>
              </a:ext>
            </a:extLst>
          </p:cNvPr>
          <p:cNvCxnSpPr>
            <a:cxnSpLocks/>
          </p:cNvCxnSpPr>
          <p:nvPr/>
        </p:nvCxnSpPr>
        <p:spPr>
          <a:xfrm flipV="1">
            <a:off x="3489218" y="4848598"/>
            <a:ext cx="0" cy="13257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2CC221B4-E985-280B-06BE-3D5DF035C1BE}"/>
              </a:ext>
            </a:extLst>
          </p:cNvPr>
          <p:cNvSpPr txBox="1"/>
          <p:nvPr/>
        </p:nvSpPr>
        <p:spPr>
          <a:xfrm>
            <a:off x="1147229" y="5716046"/>
            <a:ext cx="1196161" cy="369332"/>
          </a:xfrm>
          <a:prstGeom prst="rect">
            <a:avLst/>
          </a:prstGeom>
          <a:noFill/>
        </p:spPr>
        <p:txBody>
          <a:bodyPr wrap="none" rtlCol="0">
            <a:spAutoFit/>
          </a:bodyPr>
          <a:lstStyle/>
          <a:p>
            <a:r>
              <a:rPr kumimoji="1" lang="en-US" altLang="ja-JP" dirty="0"/>
              <a:t>1.VM Exit</a:t>
            </a:r>
            <a:endParaRPr kumimoji="1" lang="ja-JP" altLang="en-US" dirty="0"/>
          </a:p>
        </p:txBody>
      </p:sp>
      <p:sp>
        <p:nvSpPr>
          <p:cNvPr id="18" name="テキスト ボックス 17">
            <a:extLst>
              <a:ext uri="{FF2B5EF4-FFF2-40B4-BE49-F238E27FC236}">
                <a16:creationId xmlns:a16="http://schemas.microsoft.com/office/drawing/2014/main" id="{0E5456AC-ECB3-1814-35AD-08831C7EB5D1}"/>
              </a:ext>
            </a:extLst>
          </p:cNvPr>
          <p:cNvSpPr txBox="1"/>
          <p:nvPr/>
        </p:nvSpPr>
        <p:spPr>
          <a:xfrm>
            <a:off x="3566990" y="5723024"/>
            <a:ext cx="1229824" cy="369332"/>
          </a:xfrm>
          <a:prstGeom prst="rect">
            <a:avLst/>
          </a:prstGeom>
          <a:noFill/>
        </p:spPr>
        <p:txBody>
          <a:bodyPr wrap="none" rtlCol="0">
            <a:spAutoFit/>
          </a:bodyPr>
          <a:lstStyle/>
          <a:p>
            <a:r>
              <a:rPr kumimoji="1" lang="en-US" altLang="ja-JP" dirty="0"/>
              <a:t>2.VMRUN</a:t>
            </a:r>
            <a:endParaRPr kumimoji="1" lang="ja-JP" altLang="en-US" dirty="0"/>
          </a:p>
        </p:txBody>
      </p:sp>
      <p:cxnSp>
        <p:nvCxnSpPr>
          <p:cNvPr id="39" name="直線矢印コネクタ 38">
            <a:extLst>
              <a:ext uri="{FF2B5EF4-FFF2-40B4-BE49-F238E27FC236}">
                <a16:creationId xmlns:a16="http://schemas.microsoft.com/office/drawing/2014/main" id="{BA2C4FA9-52EF-BE48-9844-F5CF4D573F83}"/>
              </a:ext>
            </a:extLst>
          </p:cNvPr>
          <p:cNvCxnSpPr>
            <a:cxnSpLocks/>
          </p:cNvCxnSpPr>
          <p:nvPr/>
        </p:nvCxnSpPr>
        <p:spPr>
          <a:xfrm flipV="1">
            <a:off x="1603268" y="4831011"/>
            <a:ext cx="0" cy="402265"/>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
        <p:nvSpPr>
          <p:cNvPr id="41" name="テキスト ボックス 40">
            <a:extLst>
              <a:ext uri="{FF2B5EF4-FFF2-40B4-BE49-F238E27FC236}">
                <a16:creationId xmlns:a16="http://schemas.microsoft.com/office/drawing/2014/main" id="{9278038E-33DB-1EA1-5D44-C33B3437A8AA}"/>
              </a:ext>
            </a:extLst>
          </p:cNvPr>
          <p:cNvSpPr txBox="1"/>
          <p:nvPr/>
        </p:nvSpPr>
        <p:spPr>
          <a:xfrm>
            <a:off x="439581" y="4889514"/>
            <a:ext cx="1042273" cy="369332"/>
          </a:xfrm>
          <a:prstGeom prst="rect">
            <a:avLst/>
          </a:prstGeom>
          <a:noFill/>
        </p:spPr>
        <p:txBody>
          <a:bodyPr wrap="none" rtlCol="0">
            <a:spAutoFit/>
          </a:bodyPr>
          <a:lstStyle/>
          <a:p>
            <a:r>
              <a:rPr kumimoji="1" lang="en-US" altLang="ja-JP" dirty="0"/>
              <a:t>VMRUN</a:t>
            </a:r>
            <a:endParaRPr kumimoji="1" lang="ja-JP" altLang="en-US" dirty="0"/>
          </a:p>
        </p:txBody>
      </p:sp>
      <p:cxnSp>
        <p:nvCxnSpPr>
          <p:cNvPr id="47" name="直線矢印コネクタ 46">
            <a:extLst>
              <a:ext uri="{FF2B5EF4-FFF2-40B4-BE49-F238E27FC236}">
                <a16:creationId xmlns:a16="http://schemas.microsoft.com/office/drawing/2014/main" id="{F064F793-411A-F13D-711E-09739AFDE726}"/>
              </a:ext>
            </a:extLst>
          </p:cNvPr>
          <p:cNvCxnSpPr>
            <a:cxnSpLocks/>
          </p:cNvCxnSpPr>
          <p:nvPr/>
        </p:nvCxnSpPr>
        <p:spPr>
          <a:xfrm>
            <a:off x="8210448" y="4848598"/>
            <a:ext cx="0" cy="13257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id="{D52D4D72-CFC8-62C1-D8D7-1BC23463F285}"/>
              </a:ext>
            </a:extLst>
          </p:cNvPr>
          <p:cNvCxnSpPr>
            <a:cxnSpLocks/>
          </p:cNvCxnSpPr>
          <p:nvPr/>
        </p:nvCxnSpPr>
        <p:spPr>
          <a:xfrm flipV="1">
            <a:off x="9279788" y="5687904"/>
            <a:ext cx="0" cy="4864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9" name="テキスト ボックス 48">
            <a:extLst>
              <a:ext uri="{FF2B5EF4-FFF2-40B4-BE49-F238E27FC236}">
                <a16:creationId xmlns:a16="http://schemas.microsoft.com/office/drawing/2014/main" id="{CB6DF445-0D16-BF80-A623-1EBA8D3A4374}"/>
              </a:ext>
            </a:extLst>
          </p:cNvPr>
          <p:cNvSpPr txBox="1"/>
          <p:nvPr/>
        </p:nvSpPr>
        <p:spPr>
          <a:xfrm>
            <a:off x="6937799" y="5716046"/>
            <a:ext cx="1196161" cy="369332"/>
          </a:xfrm>
          <a:prstGeom prst="rect">
            <a:avLst/>
          </a:prstGeom>
          <a:noFill/>
        </p:spPr>
        <p:txBody>
          <a:bodyPr wrap="square" rtlCol="0">
            <a:spAutoFit/>
          </a:bodyPr>
          <a:lstStyle/>
          <a:p>
            <a:r>
              <a:rPr kumimoji="1" lang="en-US" altLang="ja-JP" dirty="0"/>
              <a:t>1.VM Exit</a:t>
            </a:r>
            <a:endParaRPr kumimoji="1" lang="ja-JP" altLang="en-US" dirty="0"/>
          </a:p>
        </p:txBody>
      </p:sp>
      <p:cxnSp>
        <p:nvCxnSpPr>
          <p:cNvPr id="50" name="直線矢印コネクタ 49">
            <a:extLst>
              <a:ext uri="{FF2B5EF4-FFF2-40B4-BE49-F238E27FC236}">
                <a16:creationId xmlns:a16="http://schemas.microsoft.com/office/drawing/2014/main" id="{87CB8C40-4F23-4691-8416-CDFFEB51D662}"/>
              </a:ext>
            </a:extLst>
          </p:cNvPr>
          <p:cNvCxnSpPr>
            <a:cxnSpLocks/>
          </p:cNvCxnSpPr>
          <p:nvPr/>
        </p:nvCxnSpPr>
        <p:spPr>
          <a:xfrm flipV="1">
            <a:off x="7393838" y="4831011"/>
            <a:ext cx="0" cy="402265"/>
          </a:xfrm>
          <a:prstGeom prst="straightConnector1">
            <a:avLst/>
          </a:prstGeom>
          <a:ln w="28575">
            <a:prstDash val="sysDot"/>
            <a:headEnd type="triangle"/>
            <a:tailEnd type="none"/>
          </a:ln>
        </p:spPr>
        <p:style>
          <a:lnRef idx="1">
            <a:schemeClr val="dk1"/>
          </a:lnRef>
          <a:fillRef idx="0">
            <a:schemeClr val="dk1"/>
          </a:fillRef>
          <a:effectRef idx="0">
            <a:schemeClr val="dk1"/>
          </a:effectRef>
          <a:fontRef idx="minor">
            <a:schemeClr val="tx1"/>
          </a:fontRef>
        </p:style>
      </p:cxnSp>
      <p:sp>
        <p:nvSpPr>
          <p:cNvPr id="51" name="テキスト ボックス 50">
            <a:extLst>
              <a:ext uri="{FF2B5EF4-FFF2-40B4-BE49-F238E27FC236}">
                <a16:creationId xmlns:a16="http://schemas.microsoft.com/office/drawing/2014/main" id="{72E7F6CC-91A0-E4DD-070E-52849CCA647B}"/>
              </a:ext>
            </a:extLst>
          </p:cNvPr>
          <p:cNvSpPr txBox="1"/>
          <p:nvPr/>
        </p:nvSpPr>
        <p:spPr>
          <a:xfrm>
            <a:off x="6235219" y="4875132"/>
            <a:ext cx="1008609" cy="369332"/>
          </a:xfrm>
          <a:prstGeom prst="rect">
            <a:avLst/>
          </a:prstGeom>
          <a:noFill/>
        </p:spPr>
        <p:txBody>
          <a:bodyPr wrap="none" rtlCol="0">
            <a:spAutoFit/>
          </a:bodyPr>
          <a:lstStyle/>
          <a:p>
            <a:r>
              <a:rPr kumimoji="1" lang="en-US" altLang="ja-JP" dirty="0"/>
              <a:t>VM Exit</a:t>
            </a:r>
            <a:endParaRPr kumimoji="1" lang="ja-JP" altLang="en-US" dirty="0"/>
          </a:p>
        </p:txBody>
      </p:sp>
      <p:sp>
        <p:nvSpPr>
          <p:cNvPr id="55" name="テキスト ボックス 54">
            <a:extLst>
              <a:ext uri="{FF2B5EF4-FFF2-40B4-BE49-F238E27FC236}">
                <a16:creationId xmlns:a16="http://schemas.microsoft.com/office/drawing/2014/main" id="{996932FD-D256-64B0-B10F-AF188835D7AF}"/>
              </a:ext>
            </a:extLst>
          </p:cNvPr>
          <p:cNvSpPr txBox="1"/>
          <p:nvPr/>
        </p:nvSpPr>
        <p:spPr>
          <a:xfrm>
            <a:off x="9350909" y="5723024"/>
            <a:ext cx="1229824" cy="369332"/>
          </a:xfrm>
          <a:prstGeom prst="rect">
            <a:avLst/>
          </a:prstGeom>
          <a:noFill/>
        </p:spPr>
        <p:txBody>
          <a:bodyPr wrap="none" rtlCol="0">
            <a:spAutoFit/>
          </a:bodyPr>
          <a:lstStyle/>
          <a:p>
            <a:r>
              <a:rPr kumimoji="1" lang="en-US" altLang="ja-JP" dirty="0"/>
              <a:t>2.VMRUN</a:t>
            </a:r>
            <a:endParaRPr kumimoji="1" lang="ja-JP" altLang="en-US" dirty="0"/>
          </a:p>
        </p:txBody>
      </p:sp>
      <p:sp>
        <p:nvSpPr>
          <p:cNvPr id="56" name="正方形/長方形 55">
            <a:extLst>
              <a:ext uri="{FF2B5EF4-FFF2-40B4-BE49-F238E27FC236}">
                <a16:creationId xmlns:a16="http://schemas.microsoft.com/office/drawing/2014/main" id="{F37EDB59-0E8E-59FB-E104-704F74FB066A}"/>
              </a:ext>
            </a:extLst>
          </p:cNvPr>
          <p:cNvSpPr/>
          <p:nvPr/>
        </p:nvSpPr>
        <p:spPr>
          <a:xfrm>
            <a:off x="4244777" y="6209511"/>
            <a:ext cx="1177323" cy="386551"/>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L1VMSA</a:t>
            </a:r>
            <a:endParaRPr kumimoji="1" lang="ja-JP" altLang="en-US" dirty="0">
              <a:solidFill>
                <a:schemeClr val="tx1"/>
              </a:solidFill>
            </a:endParaRPr>
          </a:p>
        </p:txBody>
      </p:sp>
      <p:sp>
        <p:nvSpPr>
          <p:cNvPr id="57" name="正方形/長方形 56">
            <a:extLst>
              <a:ext uri="{FF2B5EF4-FFF2-40B4-BE49-F238E27FC236}">
                <a16:creationId xmlns:a16="http://schemas.microsoft.com/office/drawing/2014/main" id="{6F7AD3AA-4D57-C27D-0C9C-A6CB150CC80B}"/>
              </a:ext>
            </a:extLst>
          </p:cNvPr>
          <p:cNvSpPr/>
          <p:nvPr/>
        </p:nvSpPr>
        <p:spPr>
          <a:xfrm>
            <a:off x="4244778" y="5258845"/>
            <a:ext cx="1095300" cy="408529"/>
          </a:xfrm>
          <a:prstGeom prst="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L2VMSA</a:t>
            </a:r>
            <a:endParaRPr kumimoji="1" lang="ja-JP" altLang="en-US" dirty="0">
              <a:solidFill>
                <a:schemeClr val="tx1"/>
              </a:solidFill>
            </a:endParaRPr>
          </a:p>
        </p:txBody>
      </p:sp>
      <p:cxnSp>
        <p:nvCxnSpPr>
          <p:cNvPr id="5" name="Straight Connector 4">
            <a:extLst>
              <a:ext uri="{FF2B5EF4-FFF2-40B4-BE49-F238E27FC236}">
                <a16:creationId xmlns:a16="http://schemas.microsoft.com/office/drawing/2014/main" id="{9EBB7669-ED5B-F9A3-CFE5-F8DAE478B704}"/>
              </a:ext>
            </a:extLst>
          </p:cNvPr>
          <p:cNvCxnSpPr>
            <a:cxnSpLocks/>
          </p:cNvCxnSpPr>
          <p:nvPr/>
        </p:nvCxnSpPr>
        <p:spPr>
          <a:xfrm>
            <a:off x="6116596" y="4057991"/>
            <a:ext cx="0" cy="26634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6B946D79-7630-5C5C-88F5-E9945D4D9F6E}"/>
              </a:ext>
            </a:extLst>
          </p:cNvPr>
          <p:cNvCxnSpPr>
            <a:cxnSpLocks/>
            <a:stCxn id="56" idx="3"/>
            <a:endCxn id="57" idx="3"/>
          </p:cNvCxnSpPr>
          <p:nvPr/>
        </p:nvCxnSpPr>
        <p:spPr>
          <a:xfrm flipH="1" flipV="1">
            <a:off x="5340078" y="5463110"/>
            <a:ext cx="82022" cy="939677"/>
          </a:xfrm>
          <a:prstGeom prst="bentConnector3">
            <a:avLst>
              <a:gd name="adj1" fmla="val -278706"/>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Elbow Connector 15">
            <a:extLst>
              <a:ext uri="{FF2B5EF4-FFF2-40B4-BE49-F238E27FC236}">
                <a16:creationId xmlns:a16="http://schemas.microsoft.com/office/drawing/2014/main" id="{8C698862-DD0F-A3C2-5D65-60E7FFDE31CF}"/>
              </a:ext>
            </a:extLst>
          </p:cNvPr>
          <p:cNvCxnSpPr/>
          <p:nvPr/>
        </p:nvCxnSpPr>
        <p:spPr>
          <a:xfrm flipH="1" flipV="1">
            <a:off x="10980635" y="5463109"/>
            <a:ext cx="82022" cy="939677"/>
          </a:xfrm>
          <a:prstGeom prst="bentConnector3">
            <a:avLst>
              <a:gd name="adj1" fmla="val -278706"/>
            </a:avLst>
          </a:prstGeom>
          <a:ln w="28575">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93148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F1B200-2366-7E5D-BFC7-A07472291589}"/>
              </a:ext>
            </a:extLst>
          </p:cNvPr>
          <p:cNvSpPr>
            <a:spLocks noGrp="1"/>
          </p:cNvSpPr>
          <p:nvPr>
            <p:ph type="title"/>
          </p:nvPr>
        </p:nvSpPr>
        <p:spPr/>
        <p:txBody>
          <a:bodyPr/>
          <a:lstStyle/>
          <a:p>
            <a:r>
              <a:rPr kumimoji="1" lang="en-US" altLang="ja-JP" dirty="0"/>
              <a:t>NPT</a:t>
            </a:r>
            <a:r>
              <a:rPr kumimoji="1" lang="ja-JP" altLang="en-US"/>
              <a:t>仮想化</a:t>
            </a:r>
            <a:endParaRPr kumimoji="1" lang="ja-JP" altLang="en-US" dirty="0"/>
          </a:p>
        </p:txBody>
      </p:sp>
      <p:sp>
        <p:nvSpPr>
          <p:cNvPr id="3" name="コンテンツ プレースホルダー 2">
            <a:extLst>
              <a:ext uri="{FF2B5EF4-FFF2-40B4-BE49-F238E27FC236}">
                <a16:creationId xmlns:a16="http://schemas.microsoft.com/office/drawing/2014/main" id="{9BAF633D-1D2C-3473-DF3A-1C7AE1F05FFA}"/>
              </a:ext>
            </a:extLst>
          </p:cNvPr>
          <p:cNvSpPr>
            <a:spLocks noGrp="1"/>
          </p:cNvSpPr>
          <p:nvPr>
            <p:ph idx="1"/>
          </p:nvPr>
        </p:nvSpPr>
        <p:spPr/>
        <p:txBody>
          <a:bodyPr/>
          <a:lstStyle/>
          <a:p>
            <a:r>
              <a:rPr kumimoji="1" lang="ja-JP" altLang="en-US" dirty="0"/>
              <a:t>ネストした仮想化では</a:t>
            </a:r>
            <a:r>
              <a:rPr kumimoji="1" lang="en-US" altLang="ja-JP" dirty="0"/>
              <a:t>Nested Page Tables (NPT)</a:t>
            </a:r>
            <a:r>
              <a:rPr kumimoji="1" lang="ja-JP" altLang="en-US" dirty="0"/>
              <a:t>も仮想化</a:t>
            </a:r>
            <a:endParaRPr kumimoji="1" lang="en-US" altLang="ja-JP" dirty="0"/>
          </a:p>
          <a:p>
            <a:pPr lvl="1"/>
            <a:r>
              <a:rPr lang="en-US" altLang="ja-JP" dirty="0"/>
              <a:t>L2</a:t>
            </a:r>
            <a:r>
              <a:rPr lang="ja-JP" altLang="en-US" dirty="0"/>
              <a:t>物理アドレスを</a:t>
            </a:r>
            <a:r>
              <a:rPr lang="en-US" altLang="ja-JP" dirty="0"/>
              <a:t>L1</a:t>
            </a:r>
            <a:r>
              <a:rPr lang="ja-JP" altLang="en-US" dirty="0"/>
              <a:t>物理アドレスに変換する仮想的な</a:t>
            </a:r>
            <a:r>
              <a:rPr lang="en-US" altLang="ja-JP" dirty="0"/>
              <a:t>NPT</a:t>
            </a:r>
            <a:r>
              <a:rPr lang="en-US" altLang="ja-JP" baseline="-25000" dirty="0"/>
              <a:t>1</a:t>
            </a:r>
            <a:r>
              <a:rPr lang="ja-JP" altLang="en-US" baseline="-25000" dirty="0"/>
              <a:t>→</a:t>
            </a:r>
            <a:r>
              <a:rPr lang="en-US" altLang="ja-JP" baseline="-25000" dirty="0"/>
              <a:t>2</a:t>
            </a:r>
          </a:p>
          <a:p>
            <a:pPr lvl="1"/>
            <a:r>
              <a:rPr lang="en-US" altLang="ja-JP" dirty="0"/>
              <a:t>L1</a:t>
            </a:r>
            <a:r>
              <a:rPr lang="ja-JP" altLang="en-US" dirty="0"/>
              <a:t>物理アドレスを</a:t>
            </a:r>
            <a:r>
              <a:rPr lang="en-US" altLang="ja-JP" dirty="0"/>
              <a:t>L0</a:t>
            </a:r>
            <a:r>
              <a:rPr lang="ja-JP" altLang="en-US" dirty="0"/>
              <a:t>物理アドレスに変換する</a:t>
            </a:r>
            <a:r>
              <a:rPr lang="en-US" altLang="ja-JP" dirty="0"/>
              <a:t>NPT</a:t>
            </a:r>
            <a:r>
              <a:rPr lang="en-US" altLang="ja-JP" baseline="-25000" dirty="0"/>
              <a:t>0</a:t>
            </a:r>
            <a:r>
              <a:rPr lang="ja-JP" altLang="en-US" baseline="-25000" dirty="0"/>
              <a:t>→</a:t>
            </a:r>
            <a:r>
              <a:rPr lang="en-US" altLang="ja-JP" baseline="-25000" dirty="0"/>
              <a:t>1</a:t>
            </a:r>
            <a:endParaRPr kumimoji="1" lang="en-US" altLang="ja-JP" baseline="-25000" dirty="0"/>
          </a:p>
          <a:p>
            <a:r>
              <a:rPr lang="ja-JP" altLang="en-US" dirty="0"/>
              <a:t>これらから</a:t>
            </a:r>
            <a:r>
              <a:rPr kumimoji="1" lang="ja-JP" altLang="en-US" dirty="0"/>
              <a:t>シャドウページテーブルの手法</a:t>
            </a:r>
            <a:r>
              <a:rPr lang="ja-JP" altLang="en-US" dirty="0"/>
              <a:t>で</a:t>
            </a:r>
            <a:r>
              <a:rPr lang="en-US" altLang="ja-JP" dirty="0"/>
              <a:t>NPT</a:t>
            </a:r>
            <a:r>
              <a:rPr lang="en-US" altLang="ja-JP" baseline="-25000" dirty="0"/>
              <a:t>0</a:t>
            </a:r>
            <a:r>
              <a:rPr lang="ja-JP" altLang="en-US" baseline="-25000" dirty="0"/>
              <a:t>→</a:t>
            </a:r>
            <a:r>
              <a:rPr lang="en-US" altLang="ja-JP" baseline="-25000" dirty="0"/>
              <a:t>2</a:t>
            </a:r>
            <a:r>
              <a:rPr lang="ja-JP" altLang="en-US" dirty="0"/>
              <a:t>を構築</a:t>
            </a:r>
          </a:p>
          <a:p>
            <a:pPr lvl="1"/>
            <a:r>
              <a:rPr lang="en-US" altLang="ja-JP" dirty="0"/>
              <a:t>L2</a:t>
            </a:r>
            <a:r>
              <a:rPr lang="ja-JP" altLang="en-US" dirty="0"/>
              <a:t>物理アドレスを</a:t>
            </a:r>
            <a:r>
              <a:rPr lang="en-US" altLang="ja-JP" dirty="0"/>
              <a:t>L0</a:t>
            </a:r>
            <a:r>
              <a:rPr lang="ja-JP" altLang="en-US" dirty="0"/>
              <a:t>物理アドレスに変換</a:t>
            </a:r>
            <a:endParaRPr lang="en-US" altLang="ja-JP" dirty="0"/>
          </a:p>
          <a:p>
            <a:pPr lvl="1"/>
            <a:r>
              <a:rPr lang="en-US" altLang="ja-JP" dirty="0"/>
              <a:t>NPT</a:t>
            </a:r>
            <a:r>
              <a:rPr lang="en-US" altLang="ja-JP" baseline="-25000" dirty="0"/>
              <a:t>1</a:t>
            </a:r>
            <a:r>
              <a:rPr lang="ja-JP" altLang="en-US" baseline="-25000" dirty="0"/>
              <a:t>→</a:t>
            </a:r>
            <a:r>
              <a:rPr lang="en-US" altLang="ja-JP" baseline="-25000" dirty="0"/>
              <a:t>2</a:t>
            </a:r>
            <a:r>
              <a:rPr lang="ja-JP" altLang="en-US" dirty="0"/>
              <a:t>と</a:t>
            </a:r>
            <a:r>
              <a:rPr lang="en-US" altLang="ja-JP" dirty="0"/>
              <a:t>NPT</a:t>
            </a:r>
            <a:r>
              <a:rPr lang="en-US" altLang="ja-JP" baseline="-25000" dirty="0"/>
              <a:t>0</a:t>
            </a:r>
            <a:r>
              <a:rPr lang="ja-JP" altLang="en-US" baseline="-25000" dirty="0"/>
              <a:t>→</a:t>
            </a:r>
            <a:r>
              <a:rPr lang="en-US" altLang="ja-JP" baseline="-25000" dirty="0"/>
              <a:t>2</a:t>
            </a:r>
            <a:r>
              <a:rPr lang="ja-JP" altLang="en-US" dirty="0"/>
              <a:t>の間で同期を取る</a:t>
            </a:r>
            <a:endParaRPr lang="en-US" altLang="ja-JP" baseline="-25000" dirty="0"/>
          </a:p>
        </p:txBody>
      </p:sp>
      <p:sp>
        <p:nvSpPr>
          <p:cNvPr id="4" name="スライド番号プレースホルダー 3">
            <a:extLst>
              <a:ext uri="{FF2B5EF4-FFF2-40B4-BE49-F238E27FC236}">
                <a16:creationId xmlns:a16="http://schemas.microsoft.com/office/drawing/2014/main" id="{87DD24FC-47DA-0219-D7EA-3654D7B5D96B}"/>
              </a:ext>
            </a:extLst>
          </p:cNvPr>
          <p:cNvSpPr>
            <a:spLocks noGrp="1"/>
          </p:cNvSpPr>
          <p:nvPr>
            <p:ph type="sldNum" sz="quarter" idx="12"/>
          </p:nvPr>
        </p:nvSpPr>
        <p:spPr/>
        <p:txBody>
          <a:bodyPr/>
          <a:lstStyle/>
          <a:p>
            <a:fld id="{DF887594-7CE7-4E98-ACDD-6565BDA76A6B}" type="slidenum">
              <a:rPr kumimoji="1" lang="ja-JP" altLang="en-US" smtClean="0"/>
              <a:t>15</a:t>
            </a:fld>
            <a:endParaRPr kumimoji="1" lang="ja-JP" altLang="en-US"/>
          </a:p>
        </p:txBody>
      </p:sp>
      <p:grpSp>
        <p:nvGrpSpPr>
          <p:cNvPr id="5" name="グループ化 4">
            <a:extLst>
              <a:ext uri="{FF2B5EF4-FFF2-40B4-BE49-F238E27FC236}">
                <a16:creationId xmlns:a16="http://schemas.microsoft.com/office/drawing/2014/main" id="{C663CBF3-9721-F32E-8D61-930D895DBD3E}"/>
              </a:ext>
            </a:extLst>
          </p:cNvPr>
          <p:cNvGrpSpPr/>
          <p:nvPr/>
        </p:nvGrpSpPr>
        <p:grpSpPr>
          <a:xfrm>
            <a:off x="3705225" y="4124325"/>
            <a:ext cx="4781550" cy="2509838"/>
            <a:chOff x="3048000" y="4124325"/>
            <a:chExt cx="4781550" cy="2509838"/>
          </a:xfrm>
        </p:grpSpPr>
        <p:sp>
          <p:nvSpPr>
            <p:cNvPr id="6" name="正方形/長方形 5">
              <a:extLst>
                <a:ext uri="{FF2B5EF4-FFF2-40B4-BE49-F238E27FC236}">
                  <a16:creationId xmlns:a16="http://schemas.microsoft.com/office/drawing/2014/main" id="{174DD011-7192-6F5B-228F-0FAD940BC444}"/>
                </a:ext>
              </a:extLst>
            </p:cNvPr>
            <p:cNvSpPr/>
            <p:nvPr/>
          </p:nvSpPr>
          <p:spPr>
            <a:xfrm>
              <a:off x="3048000" y="5738541"/>
              <a:ext cx="4781550" cy="895622"/>
            </a:xfrm>
            <a:prstGeom prst="rect">
              <a:avLst/>
            </a:prstGeom>
            <a:ln/>
          </p:spPr>
          <p:style>
            <a:lnRef idx="2">
              <a:schemeClr val="dk1"/>
            </a:lnRef>
            <a:fillRef idx="1">
              <a:schemeClr val="lt1"/>
            </a:fillRef>
            <a:effectRef idx="0">
              <a:schemeClr val="dk1"/>
            </a:effectRef>
            <a:fontRef idx="minor">
              <a:schemeClr val="dk1"/>
            </a:fontRef>
          </p:style>
          <p:txBody>
            <a:bodyPr rtlCol="0" anchor="b"/>
            <a:lstStyle/>
            <a:p>
              <a:pPr algn="ctr"/>
              <a:r>
                <a:rPr kumimoji="1" lang="en-US" altLang="ja-JP" dirty="0">
                  <a:solidFill>
                    <a:schemeClr val="tx1"/>
                  </a:solidFill>
                </a:rPr>
                <a:t>L0 </a:t>
              </a:r>
              <a:r>
                <a:rPr kumimoji="1" lang="ja-JP" altLang="en-US" dirty="0">
                  <a:solidFill>
                    <a:schemeClr val="tx1"/>
                  </a:solidFill>
                </a:rPr>
                <a:t>ハイパーバイザ</a:t>
              </a:r>
            </a:p>
          </p:txBody>
        </p:sp>
        <p:sp>
          <p:nvSpPr>
            <p:cNvPr id="7" name="正方形/長方形 6">
              <a:extLst>
                <a:ext uri="{FF2B5EF4-FFF2-40B4-BE49-F238E27FC236}">
                  <a16:creationId xmlns:a16="http://schemas.microsoft.com/office/drawing/2014/main" id="{E5164712-55AF-E166-02FA-3D1ACAACB512}"/>
                </a:ext>
              </a:extLst>
            </p:cNvPr>
            <p:cNvSpPr/>
            <p:nvPr/>
          </p:nvSpPr>
          <p:spPr>
            <a:xfrm>
              <a:off x="3048000" y="4124325"/>
              <a:ext cx="4781550" cy="1552575"/>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b"/>
            <a:lstStyle/>
            <a:p>
              <a:pPr algn="ctr"/>
              <a:r>
                <a:rPr kumimoji="1" lang="en-US" altLang="ja-JP" dirty="0">
                  <a:solidFill>
                    <a:schemeClr val="tx1"/>
                  </a:solidFill>
                </a:rPr>
                <a:t>L1 VM</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AE72FD74-E36D-3432-134C-4DE48655F149}"/>
                </a:ext>
              </a:extLst>
            </p:cNvPr>
            <p:cNvSpPr/>
            <p:nvPr/>
          </p:nvSpPr>
          <p:spPr>
            <a:xfrm>
              <a:off x="3162300" y="4763022"/>
              <a:ext cx="4552950" cy="518841"/>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L1 </a:t>
              </a:r>
              <a:r>
                <a:rPr kumimoji="1" lang="ja-JP" altLang="en-US" dirty="0">
                  <a:solidFill>
                    <a:schemeClr val="tx1"/>
                  </a:solidFill>
                </a:rPr>
                <a:t>ハイパーバイザ</a:t>
              </a:r>
            </a:p>
          </p:txBody>
        </p:sp>
        <p:sp>
          <p:nvSpPr>
            <p:cNvPr id="9" name="正方形/長方形 8">
              <a:extLst>
                <a:ext uri="{FF2B5EF4-FFF2-40B4-BE49-F238E27FC236}">
                  <a16:creationId xmlns:a16="http://schemas.microsoft.com/office/drawing/2014/main" id="{A1C968E7-A49B-6DA0-64FE-359E1735FDCE}"/>
                </a:ext>
              </a:extLst>
            </p:cNvPr>
            <p:cNvSpPr/>
            <p:nvPr/>
          </p:nvSpPr>
          <p:spPr>
            <a:xfrm>
              <a:off x="3162300" y="4221601"/>
              <a:ext cx="4552950" cy="457200"/>
            </a:xfrm>
            <a:prstGeom prst="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L2 VM</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D52C1BB6-7789-9CC3-44C2-B35E3402113C}"/>
                </a:ext>
              </a:extLst>
            </p:cNvPr>
            <p:cNvSpPr/>
            <p:nvPr/>
          </p:nvSpPr>
          <p:spPr>
            <a:xfrm>
              <a:off x="3276600" y="4824663"/>
              <a:ext cx="1114425" cy="37598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NPT</a:t>
              </a:r>
              <a:r>
                <a:rPr lang="en-US" altLang="ja-JP" baseline="-25000" dirty="0"/>
                <a:t>1</a:t>
              </a:r>
              <a:r>
                <a:rPr lang="ja-JP" altLang="en-US" baseline="-25000" dirty="0"/>
                <a:t>→</a:t>
              </a:r>
              <a:r>
                <a:rPr lang="en-US" altLang="ja-JP" baseline="-25000" dirty="0"/>
                <a:t>2</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178EC447-35B6-82CD-E54E-EB506D8C303E}"/>
                </a:ext>
              </a:extLst>
            </p:cNvPr>
            <p:cNvSpPr/>
            <p:nvPr/>
          </p:nvSpPr>
          <p:spPr>
            <a:xfrm>
              <a:off x="3276599" y="5817039"/>
              <a:ext cx="1114425"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NPT</a:t>
              </a:r>
              <a:r>
                <a:rPr lang="en-US" altLang="ja-JP" baseline="-25000" dirty="0"/>
                <a:t>0</a:t>
              </a:r>
              <a:r>
                <a:rPr lang="ja-JP" altLang="en-US" baseline="-25000" dirty="0"/>
                <a:t>→</a:t>
              </a:r>
              <a:r>
                <a:rPr lang="en-US" altLang="ja-JP" baseline="-25000" dirty="0"/>
                <a:t>1</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9C662FC2-CDEA-9471-DD25-6525FF6EE2F2}"/>
                </a:ext>
              </a:extLst>
            </p:cNvPr>
            <p:cNvSpPr/>
            <p:nvPr/>
          </p:nvSpPr>
          <p:spPr>
            <a:xfrm>
              <a:off x="4619623" y="5817039"/>
              <a:ext cx="1114425"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NPT</a:t>
              </a:r>
              <a:r>
                <a:rPr lang="en-US" altLang="ja-JP" baseline="-25000" dirty="0"/>
                <a:t>0</a:t>
              </a:r>
              <a:r>
                <a:rPr lang="ja-JP" altLang="en-US" baseline="-25000" dirty="0"/>
                <a:t>→</a:t>
              </a:r>
              <a:r>
                <a:rPr lang="en-US" altLang="ja-JP" baseline="-25000" dirty="0"/>
                <a:t>2</a:t>
              </a:r>
              <a:endParaRPr kumimoji="1" lang="ja-JP" altLang="en-US" dirty="0">
                <a:solidFill>
                  <a:schemeClr val="tx1"/>
                </a:solidFill>
              </a:endParaRPr>
            </a:p>
          </p:txBody>
        </p:sp>
      </p:grpSp>
    </p:spTree>
    <p:extLst>
      <p:ext uri="{BB962C8B-B14F-4D97-AF65-F5344CB8AC3E}">
        <p14:creationId xmlns:p14="http://schemas.microsoft.com/office/powerpoint/2010/main" val="3516981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ED68C-67CB-5A06-278C-58AAAA1E504A}"/>
              </a:ext>
            </a:extLst>
          </p:cNvPr>
          <p:cNvSpPr>
            <a:spLocks noGrp="1"/>
          </p:cNvSpPr>
          <p:nvPr>
            <p:ph type="title"/>
          </p:nvPr>
        </p:nvSpPr>
        <p:spPr/>
        <p:txBody>
          <a:bodyPr/>
          <a:lstStyle/>
          <a:p>
            <a:r>
              <a:rPr lang="en-US" altLang="ja-JP" dirty="0"/>
              <a:t>Nested SEV-ES</a:t>
            </a:r>
            <a:r>
              <a:rPr lang="ja-JP" altLang="en-US" dirty="0"/>
              <a:t>における</a:t>
            </a:r>
            <a:r>
              <a:rPr lang="en-US" altLang="ja-JP" dirty="0"/>
              <a:t>NPT</a:t>
            </a:r>
            <a:r>
              <a:rPr lang="ja-JP" altLang="en-US" dirty="0"/>
              <a:t>仮想化</a:t>
            </a:r>
          </a:p>
        </p:txBody>
      </p:sp>
      <p:sp>
        <p:nvSpPr>
          <p:cNvPr id="3" name="コンテンツ プレースホルダー 2">
            <a:extLst>
              <a:ext uri="{FF2B5EF4-FFF2-40B4-BE49-F238E27FC236}">
                <a16:creationId xmlns:a16="http://schemas.microsoft.com/office/drawing/2014/main" id="{1F0CA02E-EE9D-F7DB-3BFB-ED6221372ECA}"/>
              </a:ext>
            </a:extLst>
          </p:cNvPr>
          <p:cNvSpPr>
            <a:spLocks noGrp="1"/>
          </p:cNvSpPr>
          <p:nvPr>
            <p:ph idx="1"/>
          </p:nvPr>
        </p:nvSpPr>
        <p:spPr/>
        <p:txBody>
          <a:bodyPr>
            <a:normAutofit/>
          </a:bodyPr>
          <a:lstStyle/>
          <a:p>
            <a:r>
              <a:rPr lang="en-US" altLang="ja-JP" dirty="0"/>
              <a:t>SEV-ES</a:t>
            </a:r>
            <a:r>
              <a:rPr lang="ja-JP" altLang="en-US" dirty="0"/>
              <a:t>では命令エミュレーションによる同期はできない</a:t>
            </a:r>
            <a:endParaRPr lang="en-US" altLang="ja-JP" dirty="0"/>
          </a:p>
          <a:p>
            <a:pPr lvl="1"/>
            <a:r>
              <a:rPr lang="en-US" altLang="ja-JP" dirty="0"/>
              <a:t>NPT</a:t>
            </a:r>
            <a:r>
              <a:rPr lang="en-US" altLang="ja-JP" baseline="-25000" dirty="0"/>
              <a:t>1</a:t>
            </a:r>
            <a:r>
              <a:rPr lang="ja-JP" altLang="en-US" baseline="-25000" dirty="0"/>
              <a:t>→</a:t>
            </a:r>
            <a:r>
              <a:rPr lang="en-US" altLang="ja-JP" baseline="-25000" dirty="0"/>
              <a:t>2</a:t>
            </a:r>
            <a:r>
              <a:rPr lang="ja-JP" altLang="en-US" dirty="0"/>
              <a:t>への書き込みで</a:t>
            </a:r>
            <a:r>
              <a:rPr lang="en-US" altLang="ja-JP" dirty="0"/>
              <a:t>VM Exit</a:t>
            </a:r>
            <a:r>
              <a:rPr lang="ja-JP" altLang="en-US" dirty="0"/>
              <a:t>を発生させ、</a:t>
            </a:r>
            <a:r>
              <a:rPr lang="en-US" altLang="ja-JP" dirty="0"/>
              <a:t>NPT</a:t>
            </a:r>
            <a:r>
              <a:rPr lang="en-US" altLang="ja-JP" baseline="-25000" dirty="0"/>
              <a:t>0</a:t>
            </a:r>
            <a:r>
              <a:rPr lang="ja-JP" altLang="en-US" baseline="-25000" dirty="0"/>
              <a:t>→</a:t>
            </a:r>
            <a:r>
              <a:rPr lang="en-US" altLang="ja-JP" baseline="-25000" dirty="0"/>
              <a:t>2</a:t>
            </a:r>
            <a:r>
              <a:rPr lang="ja-JP" altLang="en-US" dirty="0"/>
              <a:t>に反映する手法</a:t>
            </a:r>
            <a:endParaRPr lang="en-US" altLang="ja-JP" dirty="0"/>
          </a:p>
          <a:p>
            <a:pPr lvl="1"/>
            <a:r>
              <a:rPr lang="ja-JP" altLang="en-US" dirty="0"/>
              <a:t>命令エミュレーションには</a:t>
            </a:r>
            <a:r>
              <a:rPr lang="en-US" altLang="ja-JP" dirty="0"/>
              <a:t>L1 VM</a:t>
            </a:r>
            <a:r>
              <a:rPr lang="ja-JP" altLang="en-US" dirty="0"/>
              <a:t>のレジスタ</a:t>
            </a:r>
            <a:r>
              <a:rPr lang="ja-JP" altLang="en-JP" dirty="0"/>
              <a:t>へ</a:t>
            </a:r>
            <a:r>
              <a:rPr lang="ja-JP" altLang="en-US" dirty="0"/>
              <a:t>のアクセスが必要</a:t>
            </a:r>
            <a:endParaRPr lang="en-US" altLang="ja-JP" dirty="0"/>
          </a:p>
          <a:p>
            <a:r>
              <a:rPr lang="en-US" altLang="ja-JP" dirty="0"/>
              <a:t>TLB</a:t>
            </a:r>
            <a:r>
              <a:rPr lang="ja-JP" altLang="en-US" dirty="0"/>
              <a:t>フラッシュまで同期を遅延する手法を用いる</a:t>
            </a:r>
            <a:endParaRPr lang="en-US" altLang="ja-JP" dirty="0"/>
          </a:p>
          <a:p>
            <a:pPr lvl="1"/>
            <a:r>
              <a:rPr lang="en-US" altLang="ja-JP" dirty="0"/>
              <a:t>NPT</a:t>
            </a:r>
            <a:r>
              <a:rPr lang="en-US" altLang="ja-JP" baseline="-25000" dirty="0"/>
              <a:t>1</a:t>
            </a:r>
            <a:r>
              <a:rPr lang="ja-JP" altLang="en-US" baseline="-25000" dirty="0"/>
              <a:t>→</a:t>
            </a:r>
            <a:r>
              <a:rPr lang="en-US" altLang="ja-JP" baseline="-25000" dirty="0"/>
              <a:t>2</a:t>
            </a:r>
            <a:r>
              <a:rPr lang="ja-JP" altLang="en-US" dirty="0"/>
              <a:t>への書き込みで</a:t>
            </a:r>
            <a:r>
              <a:rPr lang="en-US" altLang="ja-JP" dirty="0"/>
              <a:t>VM Exit</a:t>
            </a:r>
            <a:r>
              <a:rPr lang="ja-JP" altLang="en-US" dirty="0"/>
              <a:t>を発生させ、書き込み保護を解除</a:t>
            </a:r>
            <a:endParaRPr lang="en-US" altLang="ja-JP" dirty="0"/>
          </a:p>
          <a:p>
            <a:pPr lvl="1"/>
            <a:r>
              <a:rPr lang="ja-JP" altLang="en-US" dirty="0"/>
              <a:t>同期が取れていないエントリをまとめて書き換え、書き込み保護</a:t>
            </a:r>
            <a:endParaRPr lang="en-US" altLang="ja-JP" dirty="0"/>
          </a:p>
        </p:txBody>
      </p:sp>
      <p:sp>
        <p:nvSpPr>
          <p:cNvPr id="4" name="スライド番号プレースホルダー 3">
            <a:extLst>
              <a:ext uri="{FF2B5EF4-FFF2-40B4-BE49-F238E27FC236}">
                <a16:creationId xmlns:a16="http://schemas.microsoft.com/office/drawing/2014/main" id="{3875419D-70CD-AA43-994E-C6A3E753FB21}"/>
              </a:ext>
            </a:extLst>
          </p:cNvPr>
          <p:cNvSpPr>
            <a:spLocks noGrp="1"/>
          </p:cNvSpPr>
          <p:nvPr>
            <p:ph type="sldNum" sz="quarter" idx="12"/>
          </p:nvPr>
        </p:nvSpPr>
        <p:spPr/>
        <p:txBody>
          <a:bodyPr/>
          <a:lstStyle/>
          <a:p>
            <a:fld id="{DF887594-7CE7-4E98-ACDD-6565BDA76A6B}" type="slidenum">
              <a:rPr kumimoji="1" lang="ja-JP" altLang="en-US" smtClean="0"/>
              <a:t>16</a:t>
            </a:fld>
            <a:endParaRPr kumimoji="1" lang="ja-JP" altLang="en-US"/>
          </a:p>
        </p:txBody>
      </p:sp>
      <p:grpSp>
        <p:nvGrpSpPr>
          <p:cNvPr id="5" name="グループ化 4">
            <a:extLst>
              <a:ext uri="{FF2B5EF4-FFF2-40B4-BE49-F238E27FC236}">
                <a16:creationId xmlns:a16="http://schemas.microsoft.com/office/drawing/2014/main" id="{9BC7061F-2371-B3F2-F045-A9723E555A9D}"/>
              </a:ext>
            </a:extLst>
          </p:cNvPr>
          <p:cNvGrpSpPr/>
          <p:nvPr/>
        </p:nvGrpSpPr>
        <p:grpSpPr>
          <a:xfrm>
            <a:off x="1764506" y="4826901"/>
            <a:ext cx="8662988" cy="959837"/>
            <a:chOff x="1419225" y="4116988"/>
            <a:chExt cx="8662988" cy="959837"/>
          </a:xfrm>
        </p:grpSpPr>
        <p:sp>
          <p:nvSpPr>
            <p:cNvPr id="6" name="正方形/長方形 5">
              <a:extLst>
                <a:ext uri="{FF2B5EF4-FFF2-40B4-BE49-F238E27FC236}">
                  <a16:creationId xmlns:a16="http://schemas.microsoft.com/office/drawing/2014/main" id="{CCFE5578-D366-5FF0-9739-54FBFDB8F431}"/>
                </a:ext>
              </a:extLst>
            </p:cNvPr>
            <p:cNvSpPr/>
            <p:nvPr/>
          </p:nvSpPr>
          <p:spPr>
            <a:xfrm>
              <a:off x="1419225" y="4524375"/>
              <a:ext cx="847725" cy="552450"/>
            </a:xfrm>
            <a:prstGeom prst="rect">
              <a:avLst/>
            </a:prstGeom>
            <a:solidFill>
              <a:schemeClr val="bg2"/>
            </a:solidFill>
            <a:ln/>
          </p:spPr>
          <p:style>
            <a:lnRef idx="2">
              <a:schemeClr val="dk1"/>
            </a:lnRef>
            <a:fillRef idx="1">
              <a:schemeClr val="lt1"/>
            </a:fillRef>
            <a:effectRef idx="0">
              <a:schemeClr val="dk1"/>
            </a:effectRef>
            <a:fontRef idx="minor">
              <a:schemeClr val="dk1"/>
            </a:fontRef>
          </p:style>
          <p:txBody>
            <a:bodyPr lIns="46800" rIns="46800" rtlCol="0" anchor="ctr"/>
            <a:lstStyle/>
            <a:p>
              <a:pPr algn="ctr"/>
              <a:r>
                <a:rPr kumimoji="1" lang="ja-JP" altLang="en-US" dirty="0">
                  <a:solidFill>
                    <a:schemeClr val="tx1"/>
                  </a:solidFill>
                </a:rPr>
                <a:t>未同期</a:t>
              </a:r>
            </a:p>
          </p:txBody>
        </p:sp>
        <p:sp>
          <p:nvSpPr>
            <p:cNvPr id="7" name="正方形/長方形 6">
              <a:extLst>
                <a:ext uri="{FF2B5EF4-FFF2-40B4-BE49-F238E27FC236}">
                  <a16:creationId xmlns:a16="http://schemas.microsoft.com/office/drawing/2014/main" id="{76D50FD6-5B59-B41E-710F-A0C985CB2631}"/>
                </a:ext>
              </a:extLst>
            </p:cNvPr>
            <p:cNvSpPr/>
            <p:nvPr/>
          </p:nvSpPr>
          <p:spPr>
            <a:xfrm>
              <a:off x="2266950" y="4524375"/>
              <a:ext cx="847725" cy="552450"/>
            </a:xfrm>
            <a:prstGeom prst="rect">
              <a:avLst/>
            </a:prstGeom>
            <a:ln/>
          </p:spPr>
          <p:style>
            <a:lnRef idx="2">
              <a:schemeClr val="dk1"/>
            </a:lnRef>
            <a:fillRef idx="1">
              <a:schemeClr val="lt1"/>
            </a:fillRef>
            <a:effectRef idx="0">
              <a:schemeClr val="dk1"/>
            </a:effectRef>
            <a:fontRef idx="minor">
              <a:schemeClr val="dk1"/>
            </a:fontRef>
          </p:style>
          <p:txBody>
            <a:bodyPr lIns="46800" rIns="46800" rtlCol="0" anchor="ctr"/>
            <a:lstStyle/>
            <a:p>
              <a:pPr algn="ctr"/>
              <a:r>
                <a:rPr kumimoji="1" lang="ja-JP" altLang="en-US" dirty="0">
                  <a:solidFill>
                    <a:schemeClr val="tx1"/>
                  </a:solidFill>
                </a:rPr>
                <a:t>同期済</a:t>
              </a:r>
            </a:p>
          </p:txBody>
        </p:sp>
        <p:sp>
          <p:nvSpPr>
            <p:cNvPr id="8" name="正方形/長方形 7">
              <a:extLst>
                <a:ext uri="{FF2B5EF4-FFF2-40B4-BE49-F238E27FC236}">
                  <a16:creationId xmlns:a16="http://schemas.microsoft.com/office/drawing/2014/main" id="{510BD893-CED0-5A3D-D9D4-7F572D9B75A4}"/>
                </a:ext>
              </a:extLst>
            </p:cNvPr>
            <p:cNvSpPr/>
            <p:nvPr/>
          </p:nvSpPr>
          <p:spPr>
            <a:xfrm>
              <a:off x="3114675" y="4524375"/>
              <a:ext cx="847725" cy="552450"/>
            </a:xfrm>
            <a:prstGeom prst="rect">
              <a:avLst/>
            </a:prstGeom>
            <a:ln/>
          </p:spPr>
          <p:style>
            <a:lnRef idx="2">
              <a:schemeClr val="dk1"/>
            </a:lnRef>
            <a:fillRef idx="1">
              <a:schemeClr val="lt1"/>
            </a:fillRef>
            <a:effectRef idx="0">
              <a:schemeClr val="dk1"/>
            </a:effectRef>
            <a:fontRef idx="minor">
              <a:schemeClr val="dk1"/>
            </a:fontRef>
          </p:style>
          <p:txBody>
            <a:bodyPr lIns="46800" rIns="46800" rtlCol="0" anchor="ctr"/>
            <a:lstStyle/>
            <a:p>
              <a:pPr algn="ctr"/>
              <a:r>
                <a:rPr kumimoji="1" lang="ja-JP" altLang="en-US">
                  <a:solidFill>
                    <a:schemeClr val="tx1"/>
                  </a:solidFill>
                </a:rPr>
                <a:t>同期済</a:t>
              </a:r>
              <a:endParaRPr kumimoji="1" lang="ja-JP" altLang="en-US" dirty="0">
                <a:solidFill>
                  <a:schemeClr val="tx1"/>
                </a:solidFill>
              </a:endParaRPr>
            </a:p>
          </p:txBody>
        </p:sp>
        <p:sp>
          <p:nvSpPr>
            <p:cNvPr id="9" name="正方形/長方形 8">
              <a:extLst>
                <a:ext uri="{FF2B5EF4-FFF2-40B4-BE49-F238E27FC236}">
                  <a16:creationId xmlns:a16="http://schemas.microsoft.com/office/drawing/2014/main" id="{F151DA71-510F-1A60-8EB9-885B505BD950}"/>
                </a:ext>
              </a:extLst>
            </p:cNvPr>
            <p:cNvSpPr/>
            <p:nvPr/>
          </p:nvSpPr>
          <p:spPr>
            <a:xfrm>
              <a:off x="3962400" y="4524375"/>
              <a:ext cx="847725" cy="552450"/>
            </a:xfrm>
            <a:prstGeom prst="rect">
              <a:avLst/>
            </a:prstGeom>
            <a:solidFill>
              <a:schemeClr val="bg2"/>
            </a:solidFill>
            <a:ln/>
          </p:spPr>
          <p:style>
            <a:lnRef idx="2">
              <a:schemeClr val="dk1"/>
            </a:lnRef>
            <a:fillRef idx="1">
              <a:schemeClr val="lt1"/>
            </a:fillRef>
            <a:effectRef idx="0">
              <a:schemeClr val="dk1"/>
            </a:effectRef>
            <a:fontRef idx="minor">
              <a:schemeClr val="dk1"/>
            </a:fontRef>
          </p:style>
          <p:txBody>
            <a:bodyPr lIns="46800" rIns="46800" rtlCol="0" anchor="ctr"/>
            <a:lstStyle/>
            <a:p>
              <a:pPr algn="ctr"/>
              <a:r>
                <a:rPr kumimoji="1" lang="ja-JP" altLang="en-US" dirty="0">
                  <a:solidFill>
                    <a:schemeClr val="tx1"/>
                  </a:solidFill>
                </a:rPr>
                <a:t>未同期</a:t>
              </a:r>
            </a:p>
          </p:txBody>
        </p:sp>
        <p:sp>
          <p:nvSpPr>
            <p:cNvPr id="10" name="正方形/長方形 9">
              <a:extLst>
                <a:ext uri="{FF2B5EF4-FFF2-40B4-BE49-F238E27FC236}">
                  <a16:creationId xmlns:a16="http://schemas.microsoft.com/office/drawing/2014/main" id="{5C67D0A0-422C-1E7A-8D94-8CE4A88832DF}"/>
                </a:ext>
              </a:extLst>
            </p:cNvPr>
            <p:cNvSpPr/>
            <p:nvPr/>
          </p:nvSpPr>
          <p:spPr>
            <a:xfrm>
              <a:off x="6691313" y="4524375"/>
              <a:ext cx="847725" cy="55245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lIns="46800" rIns="46800" rtlCol="0" anchor="ctr"/>
            <a:lstStyle/>
            <a:p>
              <a:pPr algn="ctr"/>
              <a:r>
                <a:rPr kumimoji="1" lang="ja-JP" altLang="en-US" dirty="0">
                  <a:solidFill>
                    <a:schemeClr val="tx1"/>
                  </a:solidFill>
                </a:rPr>
                <a:t>同期済</a:t>
              </a:r>
            </a:p>
          </p:txBody>
        </p:sp>
        <p:sp>
          <p:nvSpPr>
            <p:cNvPr id="11" name="正方形/長方形 10">
              <a:extLst>
                <a:ext uri="{FF2B5EF4-FFF2-40B4-BE49-F238E27FC236}">
                  <a16:creationId xmlns:a16="http://schemas.microsoft.com/office/drawing/2014/main" id="{316E711C-DD9B-E203-1C75-C5DEBBA8DFE5}"/>
                </a:ext>
              </a:extLst>
            </p:cNvPr>
            <p:cNvSpPr/>
            <p:nvPr/>
          </p:nvSpPr>
          <p:spPr>
            <a:xfrm>
              <a:off x="7539038" y="4524375"/>
              <a:ext cx="847725" cy="552450"/>
            </a:xfrm>
            <a:prstGeom prst="rect">
              <a:avLst/>
            </a:prstGeom>
            <a:ln/>
          </p:spPr>
          <p:style>
            <a:lnRef idx="2">
              <a:schemeClr val="dk1"/>
            </a:lnRef>
            <a:fillRef idx="1">
              <a:schemeClr val="lt1"/>
            </a:fillRef>
            <a:effectRef idx="0">
              <a:schemeClr val="dk1"/>
            </a:effectRef>
            <a:fontRef idx="minor">
              <a:schemeClr val="dk1"/>
            </a:fontRef>
          </p:style>
          <p:txBody>
            <a:bodyPr lIns="46800" rIns="46800" rtlCol="0" anchor="ctr"/>
            <a:lstStyle/>
            <a:p>
              <a:pPr algn="ctr"/>
              <a:r>
                <a:rPr kumimoji="1" lang="ja-JP" altLang="en-US" dirty="0">
                  <a:solidFill>
                    <a:schemeClr val="tx1"/>
                  </a:solidFill>
                </a:rPr>
                <a:t>同期済</a:t>
              </a:r>
            </a:p>
          </p:txBody>
        </p:sp>
        <p:sp>
          <p:nvSpPr>
            <p:cNvPr id="12" name="正方形/長方形 11">
              <a:extLst>
                <a:ext uri="{FF2B5EF4-FFF2-40B4-BE49-F238E27FC236}">
                  <a16:creationId xmlns:a16="http://schemas.microsoft.com/office/drawing/2014/main" id="{0CC5361F-348D-DB42-0556-4CFF8488C8C8}"/>
                </a:ext>
              </a:extLst>
            </p:cNvPr>
            <p:cNvSpPr/>
            <p:nvPr/>
          </p:nvSpPr>
          <p:spPr>
            <a:xfrm>
              <a:off x="8386763" y="4524375"/>
              <a:ext cx="847725" cy="552450"/>
            </a:xfrm>
            <a:prstGeom prst="rect">
              <a:avLst/>
            </a:prstGeom>
            <a:ln/>
          </p:spPr>
          <p:style>
            <a:lnRef idx="2">
              <a:schemeClr val="dk1"/>
            </a:lnRef>
            <a:fillRef idx="1">
              <a:schemeClr val="lt1"/>
            </a:fillRef>
            <a:effectRef idx="0">
              <a:schemeClr val="dk1"/>
            </a:effectRef>
            <a:fontRef idx="minor">
              <a:schemeClr val="dk1"/>
            </a:fontRef>
          </p:style>
          <p:txBody>
            <a:bodyPr lIns="46800" rIns="46800" rtlCol="0" anchor="ctr"/>
            <a:lstStyle/>
            <a:p>
              <a:pPr algn="ctr"/>
              <a:r>
                <a:rPr kumimoji="1" lang="ja-JP" altLang="en-US" dirty="0">
                  <a:solidFill>
                    <a:schemeClr val="tx1"/>
                  </a:solidFill>
                </a:rPr>
                <a:t>同期済</a:t>
              </a:r>
            </a:p>
          </p:txBody>
        </p:sp>
        <p:sp>
          <p:nvSpPr>
            <p:cNvPr id="13" name="正方形/長方形 12">
              <a:extLst>
                <a:ext uri="{FF2B5EF4-FFF2-40B4-BE49-F238E27FC236}">
                  <a16:creationId xmlns:a16="http://schemas.microsoft.com/office/drawing/2014/main" id="{988918DD-3702-9650-EFEA-A310DE33D2C0}"/>
                </a:ext>
              </a:extLst>
            </p:cNvPr>
            <p:cNvSpPr/>
            <p:nvPr/>
          </p:nvSpPr>
          <p:spPr>
            <a:xfrm>
              <a:off x="9234488" y="4524375"/>
              <a:ext cx="847725" cy="55245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lIns="46800" rIns="46800" rtlCol="0" anchor="ctr"/>
            <a:lstStyle/>
            <a:p>
              <a:pPr algn="ctr"/>
              <a:r>
                <a:rPr kumimoji="1" lang="ja-JP" altLang="en-US" dirty="0">
                  <a:solidFill>
                    <a:schemeClr val="tx1"/>
                  </a:solidFill>
                </a:rPr>
                <a:t>同期済</a:t>
              </a:r>
            </a:p>
          </p:txBody>
        </p:sp>
        <p:cxnSp>
          <p:nvCxnSpPr>
            <p:cNvPr id="15" name="直線矢印コネクタ 14">
              <a:extLst>
                <a:ext uri="{FF2B5EF4-FFF2-40B4-BE49-F238E27FC236}">
                  <a16:creationId xmlns:a16="http://schemas.microsoft.com/office/drawing/2014/main" id="{013A4324-1858-22F7-C59D-6A7BF2180D1E}"/>
                </a:ext>
              </a:extLst>
            </p:cNvPr>
            <p:cNvCxnSpPr>
              <a:cxnSpLocks/>
            </p:cNvCxnSpPr>
            <p:nvPr/>
          </p:nvCxnSpPr>
          <p:spPr>
            <a:xfrm>
              <a:off x="5048250" y="4777539"/>
              <a:ext cx="1524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0145BEB5-45C1-3215-31C8-252CF6A056F9}"/>
                </a:ext>
              </a:extLst>
            </p:cNvPr>
            <p:cNvSpPr txBox="1"/>
            <p:nvPr/>
          </p:nvSpPr>
          <p:spPr>
            <a:xfrm>
              <a:off x="4693445" y="4131208"/>
              <a:ext cx="2124074" cy="646331"/>
            </a:xfrm>
            <a:prstGeom prst="rect">
              <a:avLst/>
            </a:prstGeom>
            <a:noFill/>
          </p:spPr>
          <p:txBody>
            <a:bodyPr wrap="square" rtlCol="0">
              <a:spAutoFit/>
            </a:bodyPr>
            <a:lstStyle/>
            <a:p>
              <a:pPr algn="ctr"/>
              <a:r>
                <a:rPr kumimoji="1" lang="en-US" altLang="ja-JP" dirty="0"/>
                <a:t>TLB</a:t>
              </a:r>
              <a:r>
                <a:rPr kumimoji="1" lang="ja-JP" altLang="en-US" dirty="0"/>
                <a:t>フラッシュ</a:t>
              </a:r>
              <a:br>
                <a:rPr kumimoji="1" lang="en-US" altLang="ja-JP" dirty="0"/>
              </a:br>
              <a:r>
                <a:rPr kumimoji="1" lang="en-US" altLang="ja-JP" dirty="0"/>
                <a:t>(L2</a:t>
              </a:r>
              <a:r>
                <a:rPr kumimoji="1" lang="ja-JP" altLang="en-US" dirty="0"/>
                <a:t>への</a:t>
              </a:r>
              <a:r>
                <a:rPr kumimoji="1" lang="en-US" altLang="ja-JP" dirty="0"/>
                <a:t>VMRUN)</a:t>
              </a:r>
              <a:endParaRPr kumimoji="1" lang="ja-JP" altLang="en-US" dirty="0"/>
            </a:p>
          </p:txBody>
        </p:sp>
        <p:sp>
          <p:nvSpPr>
            <p:cNvPr id="18" name="テキスト ボックス 17">
              <a:extLst>
                <a:ext uri="{FF2B5EF4-FFF2-40B4-BE49-F238E27FC236}">
                  <a16:creationId xmlns:a16="http://schemas.microsoft.com/office/drawing/2014/main" id="{75931389-0365-19C5-A8F2-6FAB7988A3F9}"/>
                </a:ext>
              </a:extLst>
            </p:cNvPr>
            <p:cNvSpPr txBox="1"/>
            <p:nvPr/>
          </p:nvSpPr>
          <p:spPr>
            <a:xfrm>
              <a:off x="1419225" y="4116988"/>
              <a:ext cx="3390899" cy="369332"/>
            </a:xfrm>
            <a:prstGeom prst="rect">
              <a:avLst/>
            </a:prstGeom>
            <a:noFill/>
          </p:spPr>
          <p:txBody>
            <a:bodyPr wrap="square" rtlCol="0">
              <a:spAutoFit/>
            </a:bodyPr>
            <a:lstStyle/>
            <a:p>
              <a:pPr algn="ctr"/>
              <a:r>
                <a:rPr lang="en-US" altLang="ja-JP" dirty="0"/>
                <a:t>NPT</a:t>
              </a:r>
              <a:r>
                <a:rPr lang="en-US" altLang="ja-JP" baseline="-25000" dirty="0"/>
                <a:t>0</a:t>
              </a:r>
              <a:r>
                <a:rPr lang="ja-JP" altLang="en-US" baseline="-25000" dirty="0"/>
                <a:t>→</a:t>
              </a:r>
              <a:r>
                <a:rPr lang="en-US" altLang="ja-JP" baseline="-25000" dirty="0"/>
                <a:t>2</a:t>
              </a:r>
              <a:endParaRPr kumimoji="1" lang="ja-JP" altLang="en-US" dirty="0"/>
            </a:p>
          </p:txBody>
        </p:sp>
        <p:sp>
          <p:nvSpPr>
            <p:cNvPr id="19" name="テキスト ボックス 18">
              <a:extLst>
                <a:ext uri="{FF2B5EF4-FFF2-40B4-BE49-F238E27FC236}">
                  <a16:creationId xmlns:a16="http://schemas.microsoft.com/office/drawing/2014/main" id="{8412A2E2-4078-2AC7-9674-3FDCB5F482F1}"/>
                </a:ext>
              </a:extLst>
            </p:cNvPr>
            <p:cNvSpPr txBox="1"/>
            <p:nvPr/>
          </p:nvSpPr>
          <p:spPr>
            <a:xfrm>
              <a:off x="6691313" y="4116988"/>
              <a:ext cx="3390899" cy="369332"/>
            </a:xfrm>
            <a:prstGeom prst="rect">
              <a:avLst/>
            </a:prstGeom>
            <a:noFill/>
          </p:spPr>
          <p:txBody>
            <a:bodyPr wrap="square" rtlCol="0">
              <a:spAutoFit/>
            </a:bodyPr>
            <a:lstStyle/>
            <a:p>
              <a:pPr algn="ctr"/>
              <a:r>
                <a:rPr lang="en-US" altLang="ja-JP" dirty="0"/>
                <a:t>NPT</a:t>
              </a:r>
              <a:r>
                <a:rPr lang="en-US" altLang="ja-JP" baseline="-25000" dirty="0"/>
                <a:t>0</a:t>
              </a:r>
              <a:r>
                <a:rPr lang="ja-JP" altLang="en-US" baseline="-25000" dirty="0"/>
                <a:t>→</a:t>
              </a:r>
              <a:r>
                <a:rPr lang="en-US" altLang="ja-JP" baseline="-25000" dirty="0"/>
                <a:t>2</a:t>
              </a:r>
              <a:endParaRPr kumimoji="1" lang="ja-JP" altLang="en-US" dirty="0"/>
            </a:p>
          </p:txBody>
        </p:sp>
      </p:grpSp>
    </p:spTree>
    <p:extLst>
      <p:ext uri="{BB962C8B-B14F-4D97-AF65-F5344CB8AC3E}">
        <p14:creationId xmlns:p14="http://schemas.microsoft.com/office/powerpoint/2010/main" val="35827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A57114-C02E-BFA3-D3CB-C7566EF617D1}"/>
              </a:ext>
            </a:extLst>
          </p:cNvPr>
          <p:cNvSpPr>
            <a:spLocks noGrp="1"/>
          </p:cNvSpPr>
          <p:nvPr>
            <p:ph type="title"/>
          </p:nvPr>
        </p:nvSpPr>
        <p:spPr/>
        <p:txBody>
          <a:bodyPr/>
          <a:lstStyle/>
          <a:p>
            <a:r>
              <a:rPr lang="en-US" altLang="ja-JP" dirty="0"/>
              <a:t>SEV-ES</a:t>
            </a:r>
            <a:r>
              <a:rPr lang="ja-JP" altLang="en-US" dirty="0"/>
              <a:t>有効時の</a:t>
            </a:r>
            <a:r>
              <a:rPr lang="en-US" altLang="ja-JP" dirty="0"/>
              <a:t>MMIO</a:t>
            </a:r>
            <a:r>
              <a:rPr lang="ja-JP" altLang="en-US" dirty="0"/>
              <a:t>仮想化</a:t>
            </a:r>
          </a:p>
        </p:txBody>
      </p:sp>
      <p:sp>
        <p:nvSpPr>
          <p:cNvPr id="3" name="コンテンツ プレースホルダー 2">
            <a:extLst>
              <a:ext uri="{FF2B5EF4-FFF2-40B4-BE49-F238E27FC236}">
                <a16:creationId xmlns:a16="http://schemas.microsoft.com/office/drawing/2014/main" id="{5E330ABF-9CA3-0F2F-CC0C-5C293C52F25C}"/>
              </a:ext>
            </a:extLst>
          </p:cNvPr>
          <p:cNvSpPr>
            <a:spLocks noGrp="1"/>
          </p:cNvSpPr>
          <p:nvPr>
            <p:ph idx="1"/>
          </p:nvPr>
        </p:nvSpPr>
        <p:spPr/>
        <p:txBody>
          <a:bodyPr/>
          <a:lstStyle/>
          <a:p>
            <a:r>
              <a:rPr lang="ja-JP" altLang="en-US" dirty="0"/>
              <a:t>メモリマップド</a:t>
            </a:r>
            <a:r>
              <a:rPr lang="en-US" altLang="ja-JP" dirty="0"/>
              <a:t>I/O (MMIO)</a:t>
            </a:r>
            <a:r>
              <a:rPr lang="ja-JP" altLang="en-US" dirty="0"/>
              <a:t>領域へのアクセスで</a:t>
            </a:r>
            <a:r>
              <a:rPr lang="en-US" altLang="ja-JP" dirty="0"/>
              <a:t>#VC</a:t>
            </a:r>
            <a:r>
              <a:rPr lang="ja-JP" altLang="en-US" dirty="0"/>
              <a:t>例外が発生</a:t>
            </a:r>
            <a:endParaRPr lang="en-US" altLang="ja-JP" dirty="0"/>
          </a:p>
          <a:p>
            <a:pPr lvl="1"/>
            <a:r>
              <a:rPr lang="ja-JP" altLang="en-US" dirty="0"/>
              <a:t>ゲスト</a:t>
            </a:r>
            <a:r>
              <a:rPr lang="en-US" altLang="ja-JP" dirty="0"/>
              <a:t>OS</a:t>
            </a:r>
            <a:r>
              <a:rPr lang="ja-JP" altLang="en-US" dirty="0"/>
              <a:t>の</a:t>
            </a:r>
            <a:r>
              <a:rPr lang="en-US" altLang="ja-JP" dirty="0"/>
              <a:t>#VC</a:t>
            </a:r>
            <a:r>
              <a:rPr lang="ja-JP" altLang="en-US" dirty="0"/>
              <a:t>例外ハンドラで命令をデコード</a:t>
            </a:r>
            <a:endParaRPr lang="en-US" altLang="ja-JP" dirty="0"/>
          </a:p>
          <a:p>
            <a:pPr lvl="1"/>
            <a:r>
              <a:rPr lang="ja-JP" altLang="en-US" dirty="0"/>
              <a:t>アクセス先アドレスを</a:t>
            </a:r>
            <a:r>
              <a:rPr lang="en-US" altLang="ja-JP" dirty="0"/>
              <a:t>GHCB</a:t>
            </a:r>
            <a:r>
              <a:rPr lang="ja-JP" altLang="en-US" dirty="0"/>
              <a:t>に格納して</a:t>
            </a:r>
            <a:r>
              <a:rPr lang="en-US" altLang="ja-JP" dirty="0"/>
              <a:t>VM Exit</a:t>
            </a:r>
            <a:r>
              <a:rPr lang="ja-JP" altLang="en-US" dirty="0"/>
              <a:t>を発生させる</a:t>
            </a:r>
            <a:endParaRPr lang="en-US" altLang="ja-JP" dirty="0"/>
          </a:p>
          <a:p>
            <a:pPr lvl="1"/>
            <a:r>
              <a:rPr lang="ja-JP" altLang="en-US" dirty="0"/>
              <a:t>ハイパーバイザが</a:t>
            </a:r>
            <a:r>
              <a:rPr lang="en-US" altLang="ja-JP" dirty="0"/>
              <a:t>GHCB</a:t>
            </a:r>
            <a:r>
              <a:rPr lang="ja-JP" altLang="en-US" dirty="0"/>
              <a:t>を参照して</a:t>
            </a:r>
            <a:r>
              <a:rPr lang="en-US" altLang="ja-JP" dirty="0"/>
              <a:t>MMIO</a:t>
            </a:r>
            <a:r>
              <a:rPr lang="ja-JP" altLang="en-US" dirty="0"/>
              <a:t>をエミュレート</a:t>
            </a:r>
            <a:endParaRPr lang="en-US" altLang="ja-JP" dirty="0"/>
          </a:p>
          <a:p>
            <a:r>
              <a:rPr lang="ja-JP" altLang="en-US" dirty="0"/>
              <a:t>すべてのページに対して</a:t>
            </a:r>
            <a:r>
              <a:rPr lang="en-US" altLang="ja-JP" dirty="0"/>
              <a:t>#VC</a:t>
            </a:r>
            <a:r>
              <a:rPr lang="ja-JP" altLang="en-US" dirty="0"/>
              <a:t>例外が発生するとデマンドページングが行えない</a:t>
            </a:r>
            <a:endParaRPr lang="en-US" altLang="ja-JP" dirty="0"/>
          </a:p>
          <a:p>
            <a:pPr lvl="1"/>
            <a:r>
              <a:rPr lang="en-US" altLang="ja-JP" dirty="0"/>
              <a:t>NPT</a:t>
            </a:r>
            <a:r>
              <a:rPr lang="ja-JP" altLang="en-US" dirty="0"/>
              <a:t>に予約ビットが立っているページのみ</a:t>
            </a:r>
            <a:r>
              <a:rPr lang="en-US" altLang="ja-JP" dirty="0"/>
              <a:t>#VC</a:t>
            </a:r>
            <a:r>
              <a:rPr lang="ja-JP" altLang="en-US" dirty="0"/>
              <a:t>例外を発生させる</a:t>
            </a:r>
            <a:endParaRPr lang="en-US" altLang="ja-JP" dirty="0"/>
          </a:p>
        </p:txBody>
      </p:sp>
      <p:sp>
        <p:nvSpPr>
          <p:cNvPr id="4" name="スライド番号プレースホルダー 3">
            <a:extLst>
              <a:ext uri="{FF2B5EF4-FFF2-40B4-BE49-F238E27FC236}">
                <a16:creationId xmlns:a16="http://schemas.microsoft.com/office/drawing/2014/main" id="{174E3B87-1985-F1A5-512D-C6E0415A3251}"/>
              </a:ext>
            </a:extLst>
          </p:cNvPr>
          <p:cNvSpPr>
            <a:spLocks noGrp="1"/>
          </p:cNvSpPr>
          <p:nvPr>
            <p:ph type="sldNum" sz="quarter" idx="12"/>
          </p:nvPr>
        </p:nvSpPr>
        <p:spPr/>
        <p:txBody>
          <a:bodyPr/>
          <a:lstStyle/>
          <a:p>
            <a:fld id="{DF887594-7CE7-4E98-ACDD-6565BDA76A6B}" type="slidenum">
              <a:rPr kumimoji="1" lang="ja-JP" altLang="en-US" smtClean="0"/>
              <a:t>17</a:t>
            </a:fld>
            <a:endParaRPr kumimoji="1" lang="ja-JP" altLang="en-US" dirty="0"/>
          </a:p>
        </p:txBody>
      </p:sp>
      <p:grpSp>
        <p:nvGrpSpPr>
          <p:cNvPr id="9" name="グループ化 8">
            <a:extLst>
              <a:ext uri="{FF2B5EF4-FFF2-40B4-BE49-F238E27FC236}">
                <a16:creationId xmlns:a16="http://schemas.microsoft.com/office/drawing/2014/main" id="{A47BFD8D-7AF0-CD40-8C1E-2218B4D95A3A}"/>
              </a:ext>
            </a:extLst>
          </p:cNvPr>
          <p:cNvGrpSpPr/>
          <p:nvPr/>
        </p:nvGrpSpPr>
        <p:grpSpPr>
          <a:xfrm>
            <a:off x="3843337" y="4590257"/>
            <a:ext cx="4505325" cy="1766093"/>
            <a:chOff x="2809875" y="4238626"/>
            <a:chExt cx="4505325" cy="1766093"/>
          </a:xfrm>
        </p:grpSpPr>
        <p:sp>
          <p:nvSpPr>
            <p:cNvPr id="5" name="正方形/長方形 4">
              <a:extLst>
                <a:ext uri="{FF2B5EF4-FFF2-40B4-BE49-F238E27FC236}">
                  <a16:creationId xmlns:a16="http://schemas.microsoft.com/office/drawing/2014/main" id="{A8F686D9-8E7D-0134-328C-146A509D3418}"/>
                </a:ext>
              </a:extLst>
            </p:cNvPr>
            <p:cNvSpPr/>
            <p:nvPr/>
          </p:nvSpPr>
          <p:spPr>
            <a:xfrm>
              <a:off x="2809875" y="5480844"/>
              <a:ext cx="4505325" cy="5238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ハイパーバイザ</a:t>
              </a:r>
            </a:p>
          </p:txBody>
        </p:sp>
        <p:sp>
          <p:nvSpPr>
            <p:cNvPr id="6" name="正方形/長方形 5">
              <a:extLst>
                <a:ext uri="{FF2B5EF4-FFF2-40B4-BE49-F238E27FC236}">
                  <a16:creationId xmlns:a16="http://schemas.microsoft.com/office/drawing/2014/main" id="{73FA9821-2852-4942-A974-B5C0C20B4E02}"/>
                </a:ext>
              </a:extLst>
            </p:cNvPr>
            <p:cNvSpPr/>
            <p:nvPr/>
          </p:nvSpPr>
          <p:spPr>
            <a:xfrm>
              <a:off x="2809875" y="4238626"/>
              <a:ext cx="4505325" cy="915152"/>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b"/>
            <a:lstStyle/>
            <a:p>
              <a:pPr algn="ctr"/>
              <a:r>
                <a:rPr kumimoji="1" lang="en-US" altLang="ja-JP" dirty="0">
                  <a:solidFill>
                    <a:schemeClr val="tx1"/>
                  </a:solidFill>
                </a:rPr>
                <a:t>VM</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1B52523-D901-AC70-D0F2-A72A2E5C8DB3}"/>
                </a:ext>
              </a:extLst>
            </p:cNvPr>
            <p:cNvSpPr/>
            <p:nvPr/>
          </p:nvSpPr>
          <p:spPr>
            <a:xfrm>
              <a:off x="3080982" y="4325478"/>
              <a:ext cx="1209675" cy="455697"/>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ドライバ</a:t>
              </a:r>
            </a:p>
          </p:txBody>
        </p:sp>
        <p:sp>
          <p:nvSpPr>
            <p:cNvPr id="8" name="正方形/長方形 7">
              <a:extLst>
                <a:ext uri="{FF2B5EF4-FFF2-40B4-BE49-F238E27FC236}">
                  <a16:creationId xmlns:a16="http://schemas.microsoft.com/office/drawing/2014/main" id="{AE3DBCEF-AE27-18A7-3150-097D167DDF80}"/>
                </a:ext>
              </a:extLst>
            </p:cNvPr>
            <p:cNvSpPr/>
            <p:nvPr/>
          </p:nvSpPr>
          <p:spPr>
            <a:xfrm>
              <a:off x="5397938" y="4325478"/>
              <a:ext cx="1639010" cy="455697"/>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例外</a:t>
              </a:r>
              <a:r>
                <a:rPr kumimoji="1" lang="ja-JP" altLang="en-US" dirty="0">
                  <a:solidFill>
                    <a:schemeClr val="tx1"/>
                  </a:solidFill>
                </a:rPr>
                <a:t>ハンドラ</a:t>
              </a:r>
            </a:p>
          </p:txBody>
        </p:sp>
        <p:sp>
          <p:nvSpPr>
            <p:cNvPr id="12" name="テキスト ボックス 11">
              <a:extLst>
                <a:ext uri="{FF2B5EF4-FFF2-40B4-BE49-F238E27FC236}">
                  <a16:creationId xmlns:a16="http://schemas.microsoft.com/office/drawing/2014/main" id="{66B664B2-C4D7-6DCC-E967-31B85C6C5A46}"/>
                </a:ext>
              </a:extLst>
            </p:cNvPr>
            <p:cNvSpPr txBox="1"/>
            <p:nvPr/>
          </p:nvSpPr>
          <p:spPr>
            <a:xfrm>
              <a:off x="4284943" y="4238626"/>
              <a:ext cx="1087157" cy="369332"/>
            </a:xfrm>
            <a:prstGeom prst="rect">
              <a:avLst/>
            </a:prstGeom>
            <a:noFill/>
          </p:spPr>
          <p:txBody>
            <a:bodyPr wrap="none" rtlCol="0">
              <a:spAutoFit/>
            </a:bodyPr>
            <a:lstStyle/>
            <a:p>
              <a:r>
                <a:rPr kumimoji="1" lang="en-US" altLang="ja-JP" dirty="0"/>
                <a:t>#VC</a:t>
              </a:r>
              <a:r>
                <a:rPr kumimoji="1" lang="ja-JP" altLang="en-US" dirty="0"/>
                <a:t>例外</a:t>
              </a:r>
            </a:p>
          </p:txBody>
        </p:sp>
        <p:cxnSp>
          <p:nvCxnSpPr>
            <p:cNvPr id="11" name="直線矢印コネクタ 10">
              <a:extLst>
                <a:ext uri="{FF2B5EF4-FFF2-40B4-BE49-F238E27FC236}">
                  <a16:creationId xmlns:a16="http://schemas.microsoft.com/office/drawing/2014/main" id="{5BF5B88E-FCF4-6AF4-48CC-C88E44006D04}"/>
                </a:ext>
              </a:extLst>
            </p:cNvPr>
            <p:cNvCxnSpPr>
              <a:endCxn id="8" idx="1"/>
            </p:cNvCxnSpPr>
            <p:nvPr/>
          </p:nvCxnSpPr>
          <p:spPr>
            <a:xfrm>
              <a:off x="4290657" y="4553326"/>
              <a:ext cx="10814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a:extLst>
                <a:ext uri="{FF2B5EF4-FFF2-40B4-BE49-F238E27FC236}">
                  <a16:creationId xmlns:a16="http://schemas.microsoft.com/office/drawing/2014/main" id="{49B8209B-D1A5-698B-21C1-3632D6A60E6E}"/>
                </a:ext>
              </a:extLst>
            </p:cNvPr>
            <p:cNvCxnSpPr>
              <a:stCxn id="8" idx="2"/>
            </p:cNvCxnSpPr>
            <p:nvPr/>
          </p:nvCxnSpPr>
          <p:spPr>
            <a:xfrm>
              <a:off x="6217443" y="4781175"/>
              <a:ext cx="0" cy="69966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303173A-31DD-5DAF-D770-1ACAA08BEAF3}"/>
                </a:ext>
              </a:extLst>
            </p:cNvPr>
            <p:cNvSpPr txBox="1"/>
            <p:nvPr/>
          </p:nvSpPr>
          <p:spPr>
            <a:xfrm>
              <a:off x="6217443" y="4858446"/>
              <a:ext cx="1008609" cy="369332"/>
            </a:xfrm>
            <a:prstGeom prst="rect">
              <a:avLst/>
            </a:prstGeom>
            <a:noFill/>
          </p:spPr>
          <p:txBody>
            <a:bodyPr wrap="none" rtlCol="0">
              <a:spAutoFit/>
            </a:bodyPr>
            <a:lstStyle/>
            <a:p>
              <a:r>
                <a:rPr kumimoji="1" lang="en-US" altLang="ja-JP" dirty="0"/>
                <a:t>VM Exit</a:t>
              </a:r>
              <a:endParaRPr kumimoji="1" lang="ja-JP" altLang="en-US" dirty="0"/>
            </a:p>
          </p:txBody>
        </p:sp>
      </p:grpSp>
    </p:spTree>
    <p:extLst>
      <p:ext uri="{BB962C8B-B14F-4D97-AF65-F5344CB8AC3E}">
        <p14:creationId xmlns:p14="http://schemas.microsoft.com/office/powerpoint/2010/main" val="241148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0AA0EF-CDB7-C797-F481-BF79E31AB066}"/>
              </a:ext>
            </a:extLst>
          </p:cNvPr>
          <p:cNvSpPr>
            <a:spLocks noGrp="1"/>
          </p:cNvSpPr>
          <p:nvPr>
            <p:ph type="title"/>
          </p:nvPr>
        </p:nvSpPr>
        <p:spPr/>
        <p:txBody>
          <a:bodyPr/>
          <a:lstStyle/>
          <a:p>
            <a:r>
              <a:rPr lang="en-US" altLang="ja-JP" dirty="0"/>
              <a:t>Nested SEV-ES</a:t>
            </a:r>
            <a:r>
              <a:rPr lang="ja-JP" altLang="en-US" dirty="0"/>
              <a:t>における</a:t>
            </a:r>
            <a:r>
              <a:rPr lang="en-US" altLang="ja-JP" dirty="0"/>
              <a:t>MMIO</a:t>
            </a:r>
            <a:r>
              <a:rPr lang="ja-JP" altLang="en-US" dirty="0"/>
              <a:t>仮想化</a:t>
            </a:r>
          </a:p>
        </p:txBody>
      </p:sp>
      <p:sp>
        <p:nvSpPr>
          <p:cNvPr id="3" name="コンテンツ プレースホルダー 2">
            <a:extLst>
              <a:ext uri="{FF2B5EF4-FFF2-40B4-BE49-F238E27FC236}">
                <a16:creationId xmlns:a16="http://schemas.microsoft.com/office/drawing/2014/main" id="{03E5D77F-E47B-0F57-E6CE-E12FB59C8C41}"/>
              </a:ext>
            </a:extLst>
          </p:cNvPr>
          <p:cNvSpPr>
            <a:spLocks noGrp="1"/>
          </p:cNvSpPr>
          <p:nvPr>
            <p:ph idx="1"/>
          </p:nvPr>
        </p:nvSpPr>
        <p:spPr/>
        <p:txBody>
          <a:bodyPr/>
          <a:lstStyle/>
          <a:p>
            <a:r>
              <a:rPr kumimoji="1" lang="en-US" altLang="ja-JP" dirty="0"/>
              <a:t>NPT</a:t>
            </a:r>
            <a:r>
              <a:rPr lang="en-US" altLang="ja-JP" baseline="-25000" dirty="0"/>
              <a:t>1</a:t>
            </a:r>
            <a:r>
              <a:rPr lang="ja-JP" altLang="en-US" baseline="-25000" dirty="0"/>
              <a:t>→</a:t>
            </a:r>
            <a:r>
              <a:rPr lang="en-US" altLang="ja-JP" baseline="-25000" dirty="0"/>
              <a:t>2</a:t>
            </a:r>
            <a:r>
              <a:rPr lang="ja-JP" altLang="en-US" dirty="0"/>
              <a:t>に設定された</a:t>
            </a:r>
            <a:r>
              <a:rPr kumimoji="1" lang="ja-JP" altLang="en-US" dirty="0"/>
              <a:t>予約ビットを</a:t>
            </a:r>
            <a:r>
              <a:rPr lang="en-US" altLang="ja-JP" dirty="0"/>
              <a:t>NPT</a:t>
            </a:r>
            <a:r>
              <a:rPr lang="en-US" altLang="ja-JP" baseline="-25000" dirty="0"/>
              <a:t>0</a:t>
            </a:r>
            <a:r>
              <a:rPr lang="ja-JP" altLang="en-US" baseline="-25000" dirty="0"/>
              <a:t>→</a:t>
            </a:r>
            <a:r>
              <a:rPr lang="en-US" altLang="ja-JP" baseline="-25000" dirty="0"/>
              <a:t>2</a:t>
            </a:r>
            <a:r>
              <a:rPr lang="ja-JP" altLang="en-US" dirty="0"/>
              <a:t>に</a:t>
            </a:r>
            <a:r>
              <a:rPr kumimoji="1" lang="ja-JP" altLang="en-US" dirty="0"/>
              <a:t>反映</a:t>
            </a:r>
            <a:endParaRPr kumimoji="1" lang="en-US" altLang="ja-JP" dirty="0"/>
          </a:p>
          <a:p>
            <a:pPr lvl="1"/>
            <a:r>
              <a:rPr lang="ja-JP" altLang="en-US" dirty="0"/>
              <a:t>予約ビットも同期を取る</a:t>
            </a:r>
            <a:r>
              <a:rPr lang="ja-JP" altLang="en-US"/>
              <a:t>ようにした</a:t>
            </a:r>
            <a:endParaRPr lang="en-US" altLang="ja-JP" dirty="0"/>
          </a:p>
          <a:p>
            <a:r>
              <a:rPr kumimoji="1" lang="en-US" altLang="ja-JP" dirty="0"/>
              <a:t>SEV-ES</a:t>
            </a:r>
            <a:r>
              <a:rPr kumimoji="1" lang="ja-JP" altLang="en-US" dirty="0"/>
              <a:t>パススルーの場合は命令エミュレーション</a:t>
            </a:r>
            <a:r>
              <a:rPr lang="ja-JP" altLang="en-US" dirty="0"/>
              <a:t>を行う</a:t>
            </a:r>
            <a:endParaRPr lang="en-US" altLang="ja-JP" dirty="0"/>
          </a:p>
          <a:p>
            <a:pPr lvl="1"/>
            <a:r>
              <a:rPr lang="en-US" altLang="ja-JP" dirty="0"/>
              <a:t>L1 VM</a:t>
            </a:r>
            <a:r>
              <a:rPr lang="ja-JP" altLang="en-US" dirty="0"/>
              <a:t>と</a:t>
            </a:r>
            <a:r>
              <a:rPr lang="en-US" altLang="ja-JP" dirty="0"/>
              <a:t>L2 VM</a:t>
            </a:r>
            <a:r>
              <a:rPr lang="ja-JP" altLang="en-US" dirty="0"/>
              <a:t>の暗号鍵が同じであるため</a:t>
            </a:r>
            <a:r>
              <a:rPr lang="en-US" altLang="ja-JP" dirty="0"/>
              <a:t>VMSA</a:t>
            </a:r>
            <a:r>
              <a:rPr lang="ja-JP" altLang="en-US" dirty="0"/>
              <a:t>の読み書きが可能</a:t>
            </a:r>
            <a:endParaRPr lang="en-US" altLang="ja-JP" dirty="0"/>
          </a:p>
          <a:p>
            <a:pPr lvl="2"/>
            <a:r>
              <a:rPr lang="ja-JP" altLang="en-US" dirty="0"/>
              <a:t>書き換え時にはチェックサムの調整を行う</a:t>
            </a:r>
            <a:endParaRPr lang="en-US" altLang="ja-JP" dirty="0"/>
          </a:p>
          <a:p>
            <a:pPr lvl="1"/>
            <a:r>
              <a:rPr kumimoji="1" lang="en-US" altLang="ja-JP" dirty="0"/>
              <a:t>NPT</a:t>
            </a:r>
            <a:r>
              <a:rPr kumimoji="1" lang="ja-JP" altLang="en-US" dirty="0"/>
              <a:t>の予約ビットを設定しないことで直接、</a:t>
            </a:r>
            <a:r>
              <a:rPr kumimoji="1" lang="en-US" altLang="ja-JP" dirty="0"/>
              <a:t>VM Exit</a:t>
            </a:r>
            <a:r>
              <a:rPr lang="ja-JP" altLang="en-US" dirty="0"/>
              <a:t>を発生させる</a:t>
            </a:r>
            <a:endParaRPr lang="en-US" altLang="ja-JP" dirty="0"/>
          </a:p>
          <a:p>
            <a:pPr lvl="2"/>
            <a:r>
              <a:rPr kumimoji="1" lang="ja-JP" altLang="en-US" dirty="0"/>
              <a:t>効率よく</a:t>
            </a:r>
            <a:r>
              <a:rPr kumimoji="1" lang="en-US" altLang="ja-JP" dirty="0"/>
              <a:t>MMIO</a:t>
            </a:r>
            <a:r>
              <a:rPr kumimoji="1" lang="ja-JP" altLang="en-US" dirty="0"/>
              <a:t>を仮想化</a:t>
            </a:r>
          </a:p>
          <a:p>
            <a:endParaRPr kumimoji="1" lang="ja-JP" altLang="en-US" dirty="0"/>
          </a:p>
        </p:txBody>
      </p:sp>
      <p:sp>
        <p:nvSpPr>
          <p:cNvPr id="4" name="スライド番号プレースホルダー 3">
            <a:extLst>
              <a:ext uri="{FF2B5EF4-FFF2-40B4-BE49-F238E27FC236}">
                <a16:creationId xmlns:a16="http://schemas.microsoft.com/office/drawing/2014/main" id="{974788FF-DE41-A27C-DF62-CDE252894397}"/>
              </a:ext>
            </a:extLst>
          </p:cNvPr>
          <p:cNvSpPr>
            <a:spLocks noGrp="1"/>
          </p:cNvSpPr>
          <p:nvPr>
            <p:ph type="sldNum" sz="quarter" idx="12"/>
          </p:nvPr>
        </p:nvSpPr>
        <p:spPr/>
        <p:txBody>
          <a:bodyPr/>
          <a:lstStyle/>
          <a:p>
            <a:fld id="{DF887594-7CE7-4E98-ACDD-6565BDA76A6B}" type="slidenum">
              <a:rPr kumimoji="1" lang="ja-JP" altLang="en-US" smtClean="0"/>
              <a:t>18</a:t>
            </a:fld>
            <a:endParaRPr kumimoji="1" lang="ja-JP" altLang="en-US"/>
          </a:p>
        </p:txBody>
      </p:sp>
      <p:sp>
        <p:nvSpPr>
          <p:cNvPr id="6" name="正方形/長方形 5">
            <a:extLst>
              <a:ext uri="{FF2B5EF4-FFF2-40B4-BE49-F238E27FC236}">
                <a16:creationId xmlns:a16="http://schemas.microsoft.com/office/drawing/2014/main" id="{18076D60-CD54-4EAA-4E0E-9A832B0FB099}"/>
              </a:ext>
            </a:extLst>
          </p:cNvPr>
          <p:cNvSpPr/>
          <p:nvPr/>
        </p:nvSpPr>
        <p:spPr>
          <a:xfrm>
            <a:off x="3843337" y="5832475"/>
            <a:ext cx="4505325" cy="523875"/>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L1 </a:t>
            </a:r>
            <a:r>
              <a:rPr kumimoji="1" lang="ja-JP" altLang="en-US" dirty="0">
                <a:solidFill>
                  <a:schemeClr val="tx1"/>
                </a:solidFill>
              </a:rPr>
              <a:t>ハイパーバイザ</a:t>
            </a:r>
          </a:p>
        </p:txBody>
      </p:sp>
      <p:sp>
        <p:nvSpPr>
          <p:cNvPr id="7" name="正方形/長方形 6">
            <a:extLst>
              <a:ext uri="{FF2B5EF4-FFF2-40B4-BE49-F238E27FC236}">
                <a16:creationId xmlns:a16="http://schemas.microsoft.com/office/drawing/2014/main" id="{4D7ADF89-45C8-2E78-7ADA-FC4A7E9DC60B}"/>
              </a:ext>
            </a:extLst>
          </p:cNvPr>
          <p:cNvSpPr/>
          <p:nvPr/>
        </p:nvSpPr>
        <p:spPr>
          <a:xfrm>
            <a:off x="3843337" y="4590257"/>
            <a:ext cx="4505325" cy="915152"/>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b"/>
          <a:lstStyle/>
          <a:p>
            <a:pPr algn="ctr"/>
            <a:r>
              <a:rPr kumimoji="1" lang="en-US" altLang="ja-JP" dirty="0">
                <a:solidFill>
                  <a:schemeClr val="tx1"/>
                </a:solidFill>
              </a:rPr>
              <a:t>L2 VM</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745E48E8-B6C1-73DC-418C-3A770620F48A}"/>
              </a:ext>
            </a:extLst>
          </p:cNvPr>
          <p:cNvSpPr/>
          <p:nvPr/>
        </p:nvSpPr>
        <p:spPr>
          <a:xfrm>
            <a:off x="4114444" y="4677109"/>
            <a:ext cx="1209675" cy="455697"/>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ドライバ</a:t>
            </a:r>
          </a:p>
        </p:txBody>
      </p:sp>
      <p:cxnSp>
        <p:nvCxnSpPr>
          <p:cNvPr id="12" name="直線矢印コネクタ 11">
            <a:extLst>
              <a:ext uri="{FF2B5EF4-FFF2-40B4-BE49-F238E27FC236}">
                <a16:creationId xmlns:a16="http://schemas.microsoft.com/office/drawing/2014/main" id="{6ABFA116-2F3C-34B7-36B6-FD454956252C}"/>
              </a:ext>
            </a:extLst>
          </p:cNvPr>
          <p:cNvCxnSpPr>
            <a:cxnSpLocks/>
          </p:cNvCxnSpPr>
          <p:nvPr/>
        </p:nvCxnSpPr>
        <p:spPr>
          <a:xfrm>
            <a:off x="4649945" y="5132806"/>
            <a:ext cx="0" cy="69966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7DEA30E5-ABE7-C63B-AC59-F97614127292}"/>
              </a:ext>
            </a:extLst>
          </p:cNvPr>
          <p:cNvSpPr txBox="1"/>
          <p:nvPr/>
        </p:nvSpPr>
        <p:spPr>
          <a:xfrm>
            <a:off x="4649945" y="5210077"/>
            <a:ext cx="1008609" cy="369332"/>
          </a:xfrm>
          <a:prstGeom prst="rect">
            <a:avLst/>
          </a:prstGeom>
          <a:noFill/>
        </p:spPr>
        <p:txBody>
          <a:bodyPr wrap="none" rtlCol="0">
            <a:spAutoFit/>
          </a:bodyPr>
          <a:lstStyle/>
          <a:p>
            <a:r>
              <a:rPr kumimoji="1" lang="en-US" altLang="ja-JP" dirty="0"/>
              <a:t>VM Exit</a:t>
            </a:r>
            <a:endParaRPr kumimoji="1" lang="ja-JP" altLang="en-US" dirty="0"/>
          </a:p>
        </p:txBody>
      </p:sp>
    </p:spTree>
    <p:extLst>
      <p:ext uri="{BB962C8B-B14F-4D97-AF65-F5344CB8AC3E}">
        <p14:creationId xmlns:p14="http://schemas.microsoft.com/office/powerpoint/2010/main" val="6248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11D15-511B-F676-F61A-5E225BF047F8}"/>
              </a:ext>
            </a:extLst>
          </p:cNvPr>
          <p:cNvSpPr>
            <a:spLocks noGrp="1"/>
          </p:cNvSpPr>
          <p:nvPr>
            <p:ph type="title"/>
          </p:nvPr>
        </p:nvSpPr>
        <p:spPr/>
        <p:txBody>
          <a:bodyPr/>
          <a:lstStyle/>
          <a:p>
            <a:r>
              <a:rPr kumimoji="1" lang="ja-JP" altLang="en-US" dirty="0"/>
              <a:t>実験</a:t>
            </a:r>
          </a:p>
        </p:txBody>
      </p:sp>
      <p:sp>
        <p:nvSpPr>
          <p:cNvPr id="3" name="コンテンツ プレースホルダー 2">
            <a:extLst>
              <a:ext uri="{FF2B5EF4-FFF2-40B4-BE49-F238E27FC236}">
                <a16:creationId xmlns:a16="http://schemas.microsoft.com/office/drawing/2014/main" id="{E62851EF-8F88-41E5-1B9C-D18DDFCF70F9}"/>
              </a:ext>
            </a:extLst>
          </p:cNvPr>
          <p:cNvSpPr>
            <a:spLocks noGrp="1"/>
          </p:cNvSpPr>
          <p:nvPr>
            <p:ph idx="1"/>
          </p:nvPr>
        </p:nvSpPr>
        <p:spPr/>
        <p:txBody>
          <a:bodyPr/>
          <a:lstStyle/>
          <a:p>
            <a:r>
              <a:rPr lang="en-US" altLang="ja-JP" dirty="0"/>
              <a:t>Nested SEV-ES</a:t>
            </a:r>
            <a:r>
              <a:rPr lang="ja-JP" altLang="en-US" dirty="0"/>
              <a:t>のオーバヘッドを調べた</a:t>
            </a:r>
            <a:endParaRPr lang="en-US" altLang="ja-JP" dirty="0"/>
          </a:p>
          <a:p>
            <a:pPr lvl="1"/>
            <a:r>
              <a:rPr lang="ja-JP" altLang="en-US" dirty="0"/>
              <a:t>カーネルビルド、</a:t>
            </a:r>
            <a:r>
              <a:rPr lang="en-US" altLang="ja-JP" dirty="0"/>
              <a:t>HTTP</a:t>
            </a:r>
            <a:r>
              <a:rPr lang="ja-JP" altLang="en-US" dirty="0"/>
              <a:t>サーバ、</a:t>
            </a:r>
            <a:r>
              <a:rPr lang="en-US" altLang="ja-JP" dirty="0"/>
              <a:t>RAM</a:t>
            </a:r>
            <a:r>
              <a:rPr lang="ja-JP" altLang="en-US" dirty="0"/>
              <a:t>ディスク</a:t>
            </a:r>
            <a:endParaRPr lang="en-US" altLang="ja-JP" dirty="0"/>
          </a:p>
          <a:p>
            <a:r>
              <a:rPr lang="ja-JP" altLang="en-US" dirty="0"/>
              <a:t>比較対象</a:t>
            </a:r>
            <a:endParaRPr lang="en-US" altLang="ja-JP" dirty="0"/>
          </a:p>
          <a:p>
            <a:pPr lvl="1"/>
            <a:r>
              <a:rPr lang="en-US" altLang="ja-JP" dirty="0"/>
              <a:t>Nested SEV (SEV</a:t>
            </a:r>
            <a:r>
              <a:rPr lang="ja-JP" altLang="en-US" dirty="0"/>
              <a:t>仮想化、</a:t>
            </a:r>
            <a:r>
              <a:rPr lang="en-US" altLang="ja-JP" dirty="0"/>
              <a:t>SEV</a:t>
            </a:r>
            <a:r>
              <a:rPr lang="ja-JP" altLang="en-US" dirty="0"/>
              <a:t>パススルー</a:t>
            </a:r>
            <a:r>
              <a:rPr lang="en-US" altLang="ja-JP" dirty="0"/>
              <a:t>)</a:t>
            </a:r>
          </a:p>
          <a:p>
            <a:pPr lvl="1"/>
            <a:r>
              <a:rPr lang="ja-JP" altLang="en-US" dirty="0"/>
              <a:t>ネストした仮想化を用いない場合</a:t>
            </a:r>
            <a:r>
              <a:rPr lang="en-US" altLang="ja-JP" dirty="0"/>
              <a:t> (SEV</a:t>
            </a:r>
            <a:r>
              <a:rPr lang="ja-JP" altLang="en-US" dirty="0"/>
              <a:t>、</a:t>
            </a:r>
            <a:r>
              <a:rPr lang="en-US" altLang="ja-JP" dirty="0"/>
              <a:t>SEV-ES)</a:t>
            </a:r>
          </a:p>
        </p:txBody>
      </p:sp>
      <p:sp>
        <p:nvSpPr>
          <p:cNvPr id="4" name="スライド番号プレースホルダー 3">
            <a:extLst>
              <a:ext uri="{FF2B5EF4-FFF2-40B4-BE49-F238E27FC236}">
                <a16:creationId xmlns:a16="http://schemas.microsoft.com/office/drawing/2014/main" id="{08901D25-3C33-AE88-B0AB-59E3DD29613B}"/>
              </a:ext>
            </a:extLst>
          </p:cNvPr>
          <p:cNvSpPr>
            <a:spLocks noGrp="1"/>
          </p:cNvSpPr>
          <p:nvPr>
            <p:ph type="sldNum" sz="quarter" idx="12"/>
          </p:nvPr>
        </p:nvSpPr>
        <p:spPr/>
        <p:txBody>
          <a:bodyPr/>
          <a:lstStyle/>
          <a:p>
            <a:fld id="{DF887594-7CE7-4E98-ACDD-6565BDA76A6B}" type="slidenum">
              <a:rPr kumimoji="1" lang="ja-JP" altLang="en-US" smtClean="0"/>
              <a:t>19</a:t>
            </a:fld>
            <a:endParaRPr kumimoji="1" lang="ja-JP" altLang="en-US"/>
          </a:p>
        </p:txBody>
      </p:sp>
      <p:graphicFrame>
        <p:nvGraphicFramePr>
          <p:cNvPr id="10" name="表 104">
            <a:extLst>
              <a:ext uri="{FF2B5EF4-FFF2-40B4-BE49-F238E27FC236}">
                <a16:creationId xmlns:a16="http://schemas.microsoft.com/office/drawing/2014/main" id="{39948F38-43B4-28E1-B5F2-90CEC3D40673}"/>
              </a:ext>
            </a:extLst>
          </p:cNvPr>
          <p:cNvGraphicFramePr>
            <a:graphicFrameLocks noGrp="1"/>
          </p:cNvGraphicFramePr>
          <p:nvPr>
            <p:extLst>
              <p:ext uri="{D42A27DB-BD31-4B8C-83A1-F6EECF244321}">
                <p14:modId xmlns:p14="http://schemas.microsoft.com/office/powerpoint/2010/main" val="1943537258"/>
              </p:ext>
            </p:extLst>
          </p:nvPr>
        </p:nvGraphicFramePr>
        <p:xfrm>
          <a:off x="7453668" y="3850640"/>
          <a:ext cx="4216400" cy="1798320"/>
        </p:xfrm>
        <a:graphic>
          <a:graphicData uri="http://schemas.openxmlformats.org/drawingml/2006/table">
            <a:tbl>
              <a:tblPr bandRow="1">
                <a:tableStyleId>{073A0DAA-6AF3-43AB-8588-CEC1D06C72B9}</a:tableStyleId>
              </a:tblPr>
              <a:tblGrid>
                <a:gridCol w="482600">
                  <a:extLst>
                    <a:ext uri="{9D8B030D-6E8A-4147-A177-3AD203B41FA5}">
                      <a16:colId xmlns:a16="http://schemas.microsoft.com/office/drawing/2014/main" val="3822032431"/>
                    </a:ext>
                  </a:extLst>
                </a:gridCol>
                <a:gridCol w="3733800">
                  <a:extLst>
                    <a:ext uri="{9D8B030D-6E8A-4147-A177-3AD203B41FA5}">
                      <a16:colId xmlns:a16="http://schemas.microsoft.com/office/drawing/2014/main" val="2114940200"/>
                    </a:ext>
                  </a:extLst>
                </a:gridCol>
              </a:tblGrid>
              <a:tr h="370840">
                <a:tc>
                  <a:txBody>
                    <a:bodyPr/>
                    <a:lstStyle/>
                    <a:p>
                      <a:r>
                        <a:rPr kumimoji="1" lang="en-US" altLang="ja-JP" sz="2000" dirty="0">
                          <a:solidFill>
                            <a:schemeClr val="tx1"/>
                          </a:solidFill>
                        </a:rPr>
                        <a:t>L2</a:t>
                      </a:r>
                      <a:endParaRPr kumimoji="1" lang="ja-JP" altLang="en-US" sz="20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rPr>
                        <a:t>Linux 6.0.0</a:t>
                      </a:r>
                      <a:endParaRPr kumimoji="1" lang="ja-JP" altLang="en-US" sz="2000" dirty="0">
                        <a:solidFill>
                          <a:schemeClr val="tx1"/>
                        </a:solidFill>
                      </a:endParaRPr>
                    </a:p>
                  </a:txBody>
                  <a:tcPr/>
                </a:tc>
                <a:extLst>
                  <a:ext uri="{0D108BD9-81ED-4DB2-BD59-A6C34878D82A}">
                    <a16:rowId xmlns:a16="http://schemas.microsoft.com/office/drawing/2014/main" val="2532565857"/>
                  </a:ext>
                </a:extLst>
              </a:tr>
              <a:tr h="370840">
                <a:tc>
                  <a:txBody>
                    <a:bodyPr/>
                    <a:lstStyle/>
                    <a:p>
                      <a:r>
                        <a:rPr kumimoji="1" lang="en-US" altLang="ja-JP" sz="2000" dirty="0">
                          <a:solidFill>
                            <a:schemeClr val="tx1"/>
                          </a:solidFill>
                        </a:rPr>
                        <a:t>L1</a:t>
                      </a:r>
                      <a:endParaRPr kumimoji="1" lang="ja-JP" altLang="en-US" sz="20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schemeClr val="tx1"/>
                          </a:solidFill>
                        </a:rPr>
                        <a:t>Linux/KVM 6.0.0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schemeClr val="tx1"/>
                          </a:solidFill>
                        </a:rPr>
                        <a:t>QEMU</a:t>
                      </a:r>
                      <a:r>
                        <a:rPr lang="ja-JP" altLang="en-US" sz="2000" dirty="0">
                          <a:solidFill>
                            <a:schemeClr val="tx1"/>
                          </a:solidFill>
                        </a:rPr>
                        <a:t> </a:t>
                      </a:r>
                      <a:r>
                        <a:rPr lang="en-US" altLang="ja-JP" sz="2000" dirty="0">
                          <a:solidFill>
                            <a:schemeClr val="tx1"/>
                          </a:solidFill>
                        </a:rPr>
                        <a:t>6.2.0</a:t>
                      </a:r>
                    </a:p>
                  </a:txBody>
                  <a:tcPr/>
                </a:tc>
                <a:extLst>
                  <a:ext uri="{0D108BD9-81ED-4DB2-BD59-A6C34878D82A}">
                    <a16:rowId xmlns:a16="http://schemas.microsoft.com/office/drawing/2014/main" val="3345829810"/>
                  </a:ext>
                </a:extLst>
              </a:tr>
              <a:tr h="370840">
                <a:tc>
                  <a:txBody>
                    <a:bodyPr/>
                    <a:lstStyle/>
                    <a:p>
                      <a:r>
                        <a:rPr kumimoji="1" lang="en-US" altLang="ja-JP" sz="2000" dirty="0">
                          <a:solidFill>
                            <a:schemeClr val="tx1"/>
                          </a:solidFill>
                        </a:rPr>
                        <a:t>L0</a:t>
                      </a:r>
                      <a:endParaRPr kumimoji="1" lang="ja-JP" altLang="en-US" sz="20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schemeClr val="tx1"/>
                          </a:solidFill>
                        </a:rPr>
                        <a:t>Linux/KVM 6.0.0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schemeClr val="tx1"/>
                          </a:solidFill>
                        </a:rPr>
                        <a:t>QEMU</a:t>
                      </a:r>
                      <a:r>
                        <a:rPr lang="ja-JP" altLang="en-US" sz="2000" dirty="0">
                          <a:solidFill>
                            <a:schemeClr val="tx1"/>
                          </a:solidFill>
                        </a:rPr>
                        <a:t> </a:t>
                      </a:r>
                      <a:r>
                        <a:rPr lang="en-US" altLang="ja-JP" sz="2000" dirty="0">
                          <a:solidFill>
                            <a:schemeClr val="tx1"/>
                          </a:solidFill>
                        </a:rPr>
                        <a:t>7.1.0</a:t>
                      </a:r>
                    </a:p>
                  </a:txBody>
                  <a:tcPr/>
                </a:tc>
                <a:extLst>
                  <a:ext uri="{0D108BD9-81ED-4DB2-BD59-A6C34878D82A}">
                    <a16:rowId xmlns:a16="http://schemas.microsoft.com/office/drawing/2014/main" val="121762702"/>
                  </a:ext>
                </a:extLst>
              </a:tr>
            </a:tbl>
          </a:graphicData>
        </a:graphic>
      </p:graphicFrame>
      <p:graphicFrame>
        <p:nvGraphicFramePr>
          <p:cNvPr id="11" name="表 5">
            <a:extLst>
              <a:ext uri="{FF2B5EF4-FFF2-40B4-BE49-F238E27FC236}">
                <a16:creationId xmlns:a16="http://schemas.microsoft.com/office/drawing/2014/main" id="{52B5F445-DB28-03BF-80DF-58EAFF7CCCAB}"/>
              </a:ext>
            </a:extLst>
          </p:cNvPr>
          <p:cNvGraphicFramePr>
            <a:graphicFrameLocks noGrp="1"/>
          </p:cNvGraphicFramePr>
          <p:nvPr>
            <p:extLst>
              <p:ext uri="{D42A27DB-BD31-4B8C-83A1-F6EECF244321}">
                <p14:modId xmlns:p14="http://schemas.microsoft.com/office/powerpoint/2010/main" val="2520907224"/>
              </p:ext>
            </p:extLst>
          </p:nvPr>
        </p:nvGraphicFramePr>
        <p:xfrm>
          <a:off x="838200" y="3823970"/>
          <a:ext cx="5515100" cy="2987040"/>
        </p:xfrm>
        <a:graphic>
          <a:graphicData uri="http://schemas.openxmlformats.org/drawingml/2006/table">
            <a:tbl>
              <a:tblPr bandRow="1">
                <a:tableStyleId>{073A0DAA-6AF3-43AB-8588-CEC1D06C72B9}</a:tableStyleId>
              </a:tblPr>
              <a:tblGrid>
                <a:gridCol w="1073727">
                  <a:extLst>
                    <a:ext uri="{9D8B030D-6E8A-4147-A177-3AD203B41FA5}">
                      <a16:colId xmlns:a16="http://schemas.microsoft.com/office/drawing/2014/main" val="2143172407"/>
                    </a:ext>
                  </a:extLst>
                </a:gridCol>
                <a:gridCol w="1330037">
                  <a:extLst>
                    <a:ext uri="{9D8B030D-6E8A-4147-A177-3AD203B41FA5}">
                      <a16:colId xmlns:a16="http://schemas.microsoft.com/office/drawing/2014/main" val="251453697"/>
                    </a:ext>
                  </a:extLst>
                </a:gridCol>
                <a:gridCol w="593436">
                  <a:extLst>
                    <a:ext uri="{9D8B030D-6E8A-4147-A177-3AD203B41FA5}">
                      <a16:colId xmlns:a16="http://schemas.microsoft.com/office/drawing/2014/main" val="2789542320"/>
                    </a:ext>
                  </a:extLst>
                </a:gridCol>
                <a:gridCol w="2517900">
                  <a:extLst>
                    <a:ext uri="{9D8B030D-6E8A-4147-A177-3AD203B41FA5}">
                      <a16:colId xmlns:a16="http://schemas.microsoft.com/office/drawing/2014/main" val="3703943050"/>
                    </a:ext>
                  </a:extLst>
                </a:gridCol>
              </a:tblGrid>
              <a:tr h="3191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rPr>
                        <a:t>L2 VM</a:t>
                      </a:r>
                      <a:endParaRPr kumimoji="1" lang="ja-JP" altLang="en-US" sz="2000" dirty="0">
                        <a:solidFill>
                          <a:schemeClr val="tx1"/>
                        </a:solidFill>
                      </a:endParaRPr>
                    </a:p>
                  </a:txBody>
                  <a:tcPr anchor="ctr"/>
                </a:tc>
                <a:tc>
                  <a:txBody>
                    <a:bodyPr/>
                    <a:lstStyle/>
                    <a:p>
                      <a:r>
                        <a:rPr kumimoji="1" lang="ja-JP" altLang="en-US" sz="2000" dirty="0"/>
                        <a:t>仮想</a:t>
                      </a:r>
                      <a:r>
                        <a:rPr kumimoji="1" lang="en-US" altLang="ja-JP" sz="2000" dirty="0"/>
                        <a:t>CPU</a:t>
                      </a:r>
                      <a:endParaRPr kumimoji="1" lang="ja-JP" altLang="en-US" sz="2000" dirty="0"/>
                    </a:p>
                  </a:txBody>
                  <a:tcPr/>
                </a:tc>
                <a:tc gridSpan="2">
                  <a:txBody>
                    <a:bodyPr/>
                    <a:lstStyle/>
                    <a:p>
                      <a:r>
                        <a:rPr kumimoji="1" lang="en-US" altLang="ja-JP" sz="2000" dirty="0"/>
                        <a:t>6</a:t>
                      </a:r>
                      <a:endParaRPr kumimoji="1" lang="ja-JP" altLang="en-US" sz="2000" dirty="0"/>
                    </a:p>
                  </a:txBody>
                  <a:tcPr/>
                </a:tc>
                <a:tc hMerge="1">
                  <a:txBody>
                    <a:bodyPr/>
                    <a:lstStyle/>
                    <a:p>
                      <a:endParaRPr kumimoji="1" lang="ja-JP" altLang="en-US"/>
                    </a:p>
                  </a:txBody>
                  <a:tcPr/>
                </a:tc>
                <a:extLst>
                  <a:ext uri="{0D108BD9-81ED-4DB2-BD59-A6C34878D82A}">
                    <a16:rowId xmlns:a16="http://schemas.microsoft.com/office/drawing/2014/main" val="2153688990"/>
                  </a:ext>
                </a:extLst>
              </a:tr>
              <a:tr h="319133">
                <a:tc vMerge="1">
                  <a:txBody>
                    <a:bodyPr/>
                    <a:lstStyle/>
                    <a:p>
                      <a:endParaRPr kumimoji="1" lang="ja-JP" altLang="en-US" sz="2000" dirty="0"/>
                    </a:p>
                  </a:txBody>
                  <a:tcPr/>
                </a:tc>
                <a:tc>
                  <a:txBody>
                    <a:bodyPr/>
                    <a:lstStyle/>
                    <a:p>
                      <a:r>
                        <a:rPr kumimoji="1" lang="ja-JP" altLang="en-US" sz="2000" dirty="0">
                          <a:solidFill>
                            <a:schemeClr val="tx1"/>
                          </a:solidFill>
                        </a:rPr>
                        <a:t>メモリ</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8 GiB</a:t>
                      </a:r>
                      <a:endParaRPr kumimoji="1" lang="ja-JP" altLang="en-US" sz="2000" dirty="0"/>
                    </a:p>
                  </a:txBody>
                  <a:tcPr/>
                </a:tc>
                <a:tc hMerge="1">
                  <a:txBody>
                    <a:bodyPr/>
                    <a:lstStyle/>
                    <a:p>
                      <a:endParaRPr kumimoji="1" lang="ja-JP" altLang="en-US"/>
                    </a:p>
                  </a:txBody>
                  <a:tcPr/>
                </a:tc>
                <a:extLst>
                  <a:ext uri="{0D108BD9-81ED-4DB2-BD59-A6C34878D82A}">
                    <a16:rowId xmlns:a16="http://schemas.microsoft.com/office/drawing/2014/main" val="1741209954"/>
                  </a:ext>
                </a:extLst>
              </a:tr>
              <a:tr h="319133">
                <a:tc rowSpan="2">
                  <a:txBody>
                    <a:bodyPr/>
                    <a:lstStyle/>
                    <a:p>
                      <a:r>
                        <a:rPr kumimoji="1" lang="en-US" altLang="ja-JP" sz="2000" dirty="0">
                          <a:solidFill>
                            <a:schemeClr val="tx1"/>
                          </a:solidFill>
                        </a:rPr>
                        <a:t>L1 VM </a:t>
                      </a:r>
                      <a:endParaRPr kumimoji="1" lang="ja-JP" altLang="en-US" sz="2000" dirty="0">
                        <a:solidFill>
                          <a:schemeClr val="tx1"/>
                        </a:solidFill>
                      </a:endParaRPr>
                    </a:p>
                  </a:txBody>
                  <a:tcPr anchor="ctr"/>
                </a:tc>
                <a:tc>
                  <a:txBody>
                    <a:bodyPr/>
                    <a:lstStyle/>
                    <a:p>
                      <a:r>
                        <a:rPr kumimoji="1" lang="ja-JP" altLang="en-US" sz="2000" dirty="0">
                          <a:solidFill>
                            <a:schemeClr val="tx1"/>
                          </a:solidFill>
                        </a:rPr>
                        <a:t>仮想</a:t>
                      </a:r>
                      <a:r>
                        <a:rPr kumimoji="1" lang="en-US" altLang="ja-JP" sz="2000" dirty="0">
                          <a:solidFill>
                            <a:schemeClr val="tx1"/>
                          </a:solidFill>
                        </a:rPr>
                        <a:t>CPU</a:t>
                      </a:r>
                      <a:endParaRPr kumimoji="1" lang="ja-JP" altLang="en-US" sz="2000" dirty="0">
                        <a:solidFill>
                          <a:schemeClr val="tx1"/>
                        </a:solidFill>
                      </a:endParaRPr>
                    </a:p>
                  </a:txBody>
                  <a:tcPr/>
                </a:tc>
                <a:tc>
                  <a:txBody>
                    <a:bodyPr/>
                    <a:lstStyle/>
                    <a:p>
                      <a:pPr algn="l"/>
                      <a:r>
                        <a:rPr kumimoji="1" lang="en-US" altLang="ja-JP" sz="2000" dirty="0">
                          <a:solidFill>
                            <a:schemeClr val="tx1"/>
                          </a:solidFill>
                        </a:rPr>
                        <a:t>12</a:t>
                      </a:r>
                      <a:endParaRPr kumimoji="1" lang="ja-JP" altLang="en-US" sz="2000" dirty="0">
                        <a:solidFill>
                          <a:schemeClr val="tx1"/>
                        </a:solidFill>
                      </a:endParaRPr>
                    </a:p>
                  </a:txBody>
                  <a:tcPr>
                    <a:lnR w="12700" cap="flat" cmpd="sng" algn="ctr">
                      <a:solidFill>
                        <a:srgbClr val="000000">
                          <a:alpha val="0"/>
                        </a:srgbClr>
                      </a:solidFill>
                      <a:prstDash val="solid"/>
                      <a:round/>
                      <a:headEnd type="none" w="med" len="med"/>
                      <a:tailEnd type="none" w="med" len="med"/>
                    </a:lnR>
                  </a:tcPr>
                </a:tc>
                <a:tc>
                  <a:txBody>
                    <a:bodyPr/>
                    <a:lstStyle/>
                    <a:p>
                      <a:pPr algn="r"/>
                      <a:r>
                        <a:rPr lang="ja-JP" altLang="en-US" sz="2000" dirty="0"/>
                        <a:t>ネストしない場合</a:t>
                      </a:r>
                      <a:r>
                        <a:rPr lang="en-US" altLang="ja-JP" sz="2000" dirty="0"/>
                        <a:t>6</a:t>
                      </a:r>
                      <a:endParaRPr kumimoji="1" lang="ja-JP" altLang="en-US" sz="2000" dirty="0">
                        <a:solidFill>
                          <a:schemeClr val="tx1"/>
                        </a:solidFill>
                      </a:endParaRPr>
                    </a:p>
                  </a:txBody>
                  <a:tcPr>
                    <a:lnL w="12700" cap="flat" cmpd="sng" algn="ctr">
                      <a:solidFill>
                        <a:srgbClr val="000000">
                          <a:alpha val="0"/>
                        </a:srgbClr>
                      </a:solidFill>
                      <a:prstDash val="solid"/>
                      <a:round/>
                      <a:headEnd type="none" w="med" len="med"/>
                      <a:tailEnd type="none" w="med" len="med"/>
                    </a:lnL>
                  </a:tcPr>
                </a:tc>
                <a:extLst>
                  <a:ext uri="{0D108BD9-81ED-4DB2-BD59-A6C34878D82A}">
                    <a16:rowId xmlns:a16="http://schemas.microsoft.com/office/drawing/2014/main" val="380522542"/>
                  </a:ext>
                </a:extLst>
              </a:tr>
              <a:tr h="319133">
                <a:tc vMerge="1">
                  <a:txBody>
                    <a:bodyPr/>
                    <a:lstStyle/>
                    <a:p>
                      <a:endParaRPr kumimoji="1" lang="ja-JP" altLang="en-US" sz="2000" dirty="0"/>
                    </a:p>
                  </a:txBody>
                  <a:tcPr/>
                </a:tc>
                <a:tc>
                  <a:txBody>
                    <a:bodyPr/>
                    <a:lstStyle/>
                    <a:p>
                      <a:r>
                        <a:rPr kumimoji="1" lang="ja-JP" altLang="en-US" sz="2000" dirty="0">
                          <a:solidFill>
                            <a:schemeClr val="tx1"/>
                          </a:solidFill>
                        </a:rPr>
                        <a:t>メモリ</a:t>
                      </a:r>
                    </a:p>
                  </a:txBody>
                  <a:tcPr/>
                </a:tc>
                <a:tc gridSpan="2">
                  <a:txBody>
                    <a:bodyPr/>
                    <a:lstStyle/>
                    <a:p>
                      <a:r>
                        <a:rPr kumimoji="1" lang="en-US" altLang="ja-JP" sz="2000" dirty="0">
                          <a:solidFill>
                            <a:schemeClr val="tx1"/>
                          </a:solidFill>
                        </a:rPr>
                        <a:t>16 GiB</a:t>
                      </a:r>
                      <a:br>
                        <a:rPr kumimoji="1" lang="en-US" altLang="ja-JP" sz="2000" dirty="0">
                          <a:solidFill>
                            <a:schemeClr val="tx1"/>
                          </a:solidFill>
                        </a:rPr>
                      </a:br>
                      <a:r>
                        <a:rPr lang="ja-JP" altLang="en-US" sz="2000" dirty="0"/>
                        <a:t>ネストしない場合</a:t>
                      </a:r>
                      <a:r>
                        <a:rPr lang="en-US" altLang="ja-JP" sz="2000" dirty="0"/>
                        <a:t>8 GiB</a:t>
                      </a:r>
                      <a:endParaRPr kumimoji="1" lang="ja-JP" altLang="en-US" sz="2000" dirty="0">
                        <a:solidFill>
                          <a:schemeClr val="tx1"/>
                        </a:solidFill>
                      </a:endParaRPr>
                    </a:p>
                  </a:txBody>
                  <a:tcPr/>
                </a:tc>
                <a:tc hMerge="1">
                  <a:txBody>
                    <a:bodyPr/>
                    <a:lstStyle/>
                    <a:p>
                      <a:endParaRPr kumimoji="1" lang="ja-JP" altLang="en-US"/>
                    </a:p>
                  </a:txBody>
                  <a:tcPr/>
                </a:tc>
                <a:extLst>
                  <a:ext uri="{0D108BD9-81ED-4DB2-BD59-A6C34878D82A}">
                    <a16:rowId xmlns:a16="http://schemas.microsoft.com/office/drawing/2014/main" val="3799914319"/>
                  </a:ext>
                </a:extLst>
              </a:tr>
              <a:tr h="319133">
                <a:tc rowSpan="2">
                  <a:txBody>
                    <a:bodyPr/>
                    <a:lstStyle/>
                    <a:p>
                      <a:r>
                        <a:rPr kumimoji="1" lang="ja-JP" altLang="en-US" sz="2000" dirty="0">
                          <a:solidFill>
                            <a:schemeClr val="tx1"/>
                          </a:solidFill>
                        </a:rPr>
                        <a:t>ホスト</a:t>
                      </a:r>
                    </a:p>
                  </a:txBody>
                  <a:tcPr anchor="ctr"/>
                </a:tc>
                <a:tc>
                  <a:txBody>
                    <a:bodyPr/>
                    <a:lstStyle/>
                    <a:p>
                      <a:r>
                        <a:rPr kumimoji="1" lang="en-US" altLang="ja-JP" sz="2000" dirty="0">
                          <a:solidFill>
                            <a:schemeClr val="tx1"/>
                          </a:solidFill>
                        </a:rPr>
                        <a:t>CPU</a:t>
                      </a:r>
                      <a:endParaRPr kumimoji="1" lang="ja-JP" altLang="en-US" sz="2000" dirty="0">
                        <a:solidFill>
                          <a:schemeClr val="tx1"/>
                        </a:solidFill>
                      </a:endParaRPr>
                    </a:p>
                  </a:txBody>
                  <a:tcPr/>
                </a:tc>
                <a:tc gridSpan="2">
                  <a:txBody>
                    <a:bodyPr/>
                    <a:lstStyle/>
                    <a:p>
                      <a:r>
                        <a:rPr kumimoji="1" lang="en-US" altLang="ja-JP" sz="2000" dirty="0"/>
                        <a:t>EPYC 7443P×1 (24</a:t>
                      </a:r>
                      <a:r>
                        <a:rPr kumimoji="1" lang="ja-JP" altLang="en-US" sz="2000" dirty="0"/>
                        <a:t>コア</a:t>
                      </a:r>
                      <a:r>
                        <a:rPr kumimoji="1" lang="en-US" altLang="ja-JP" sz="2000" dirty="0"/>
                        <a:t>)</a:t>
                      </a:r>
                      <a:endParaRPr kumimoji="1" lang="ja-JP" altLang="en-US" sz="2000" dirty="0">
                        <a:solidFill>
                          <a:schemeClr val="tx1"/>
                        </a:solidFill>
                      </a:endParaRPr>
                    </a:p>
                  </a:txBody>
                  <a:tcPr/>
                </a:tc>
                <a:tc hMerge="1">
                  <a:txBody>
                    <a:bodyPr/>
                    <a:lstStyle/>
                    <a:p>
                      <a:endParaRPr kumimoji="1" lang="ja-JP" altLang="en-US"/>
                    </a:p>
                  </a:txBody>
                  <a:tcPr/>
                </a:tc>
                <a:extLst>
                  <a:ext uri="{0D108BD9-81ED-4DB2-BD59-A6C34878D82A}">
                    <a16:rowId xmlns:a16="http://schemas.microsoft.com/office/drawing/2014/main" val="1620922418"/>
                  </a:ext>
                </a:extLst>
              </a:tr>
              <a:tr h="319133">
                <a:tc vMerge="1">
                  <a:txBody>
                    <a:bodyPr/>
                    <a:lstStyle/>
                    <a:p>
                      <a:endParaRPr kumimoji="1" lang="ja-JP" altLang="en-US" sz="2000" dirty="0"/>
                    </a:p>
                  </a:txBody>
                  <a:tcPr/>
                </a:tc>
                <a:tc>
                  <a:txBody>
                    <a:bodyPr/>
                    <a:lstStyle/>
                    <a:p>
                      <a:r>
                        <a:rPr kumimoji="1" lang="ja-JP" altLang="en-US" sz="2000"/>
                        <a:t>メモリ</a:t>
                      </a:r>
                      <a:endParaRPr kumimoji="1" lang="ja-JP" altLang="en-US" sz="20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rPr>
                        <a:t>128 GiB</a:t>
                      </a:r>
                      <a:endParaRPr lang="en-US" altLang="ja-JP" sz="2000" dirty="0">
                        <a:solidFill>
                          <a:schemeClr val="tx1"/>
                        </a:solidFill>
                      </a:endParaRPr>
                    </a:p>
                    <a:p>
                      <a:r>
                        <a:rPr lang="en-US" altLang="ja-JP" sz="2000" dirty="0">
                          <a:solidFill>
                            <a:schemeClr val="tx1"/>
                          </a:solidFill>
                        </a:rPr>
                        <a:t>DDR4-3200 RDIMM</a:t>
                      </a:r>
                      <a:endParaRPr kumimoji="1" lang="ja-JP" altLang="en-US" sz="2000" dirty="0"/>
                    </a:p>
                  </a:txBody>
                  <a:tcPr/>
                </a:tc>
                <a:tc hMerge="1">
                  <a:txBody>
                    <a:bodyPr/>
                    <a:lstStyle/>
                    <a:p>
                      <a:endParaRPr kumimoji="1" lang="ja-JP" altLang="en-US"/>
                    </a:p>
                  </a:txBody>
                  <a:tcPr/>
                </a:tc>
                <a:extLst>
                  <a:ext uri="{0D108BD9-81ED-4DB2-BD59-A6C34878D82A}">
                    <a16:rowId xmlns:a16="http://schemas.microsoft.com/office/drawing/2014/main" val="732072631"/>
                  </a:ext>
                </a:extLst>
              </a:tr>
            </a:tbl>
          </a:graphicData>
        </a:graphic>
      </p:graphicFrame>
    </p:spTree>
    <p:extLst>
      <p:ext uri="{BB962C8B-B14F-4D97-AF65-F5344CB8AC3E}">
        <p14:creationId xmlns:p14="http://schemas.microsoft.com/office/powerpoint/2010/main" val="10099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CBC4-9E10-D61D-B892-8AF7F83C3677}"/>
              </a:ext>
            </a:extLst>
          </p:cNvPr>
          <p:cNvSpPr>
            <a:spLocks noGrp="1"/>
          </p:cNvSpPr>
          <p:nvPr>
            <p:ph type="title"/>
          </p:nvPr>
        </p:nvSpPr>
        <p:spPr/>
        <p:txBody>
          <a:bodyPr>
            <a:normAutofit/>
          </a:bodyPr>
          <a:lstStyle/>
          <a:p>
            <a:r>
              <a:rPr lang="ja-JP" altLang="en-US" dirty="0"/>
              <a:t>パブリッククラウドでの機密情報の盗聴</a:t>
            </a:r>
            <a:endParaRPr lang="en-JP" dirty="0"/>
          </a:p>
        </p:txBody>
      </p:sp>
      <p:sp>
        <p:nvSpPr>
          <p:cNvPr id="3" name="Content Placeholder 2">
            <a:extLst>
              <a:ext uri="{FF2B5EF4-FFF2-40B4-BE49-F238E27FC236}">
                <a16:creationId xmlns:a16="http://schemas.microsoft.com/office/drawing/2014/main" id="{A97CBF0E-6032-8FC8-A85C-80986BE18F50}"/>
              </a:ext>
            </a:extLst>
          </p:cNvPr>
          <p:cNvSpPr>
            <a:spLocks noGrp="1"/>
          </p:cNvSpPr>
          <p:nvPr>
            <p:ph idx="1"/>
          </p:nvPr>
        </p:nvSpPr>
        <p:spPr/>
        <p:txBody>
          <a:bodyPr/>
          <a:lstStyle/>
          <a:p>
            <a:r>
              <a:rPr lang="ja-JP" altLang="en-US" dirty="0"/>
              <a:t>パブリッククラウドにおける仮想マシン</a:t>
            </a:r>
            <a:r>
              <a:rPr lang="en-US" altLang="ja-JP" dirty="0"/>
              <a:t>(VM)</a:t>
            </a:r>
            <a:r>
              <a:rPr lang="ja-JP" altLang="en-US" dirty="0"/>
              <a:t>の利用が増加</a:t>
            </a:r>
            <a:endParaRPr lang="en-US" altLang="ja-JP" dirty="0"/>
          </a:p>
          <a:p>
            <a:pPr lvl="1"/>
            <a:r>
              <a:rPr lang="ja-JP" altLang="en-JP" dirty="0"/>
              <a:t>ユーザ</a:t>
            </a:r>
            <a:r>
              <a:rPr lang="ja-JP" altLang="en-US" dirty="0"/>
              <a:t>は</a:t>
            </a:r>
            <a:r>
              <a:rPr lang="en-US" altLang="ja-JP" dirty="0"/>
              <a:t>VM</a:t>
            </a:r>
            <a:r>
              <a:rPr lang="ja-JP" altLang="en-US" dirty="0"/>
              <a:t>内に</a:t>
            </a:r>
            <a:r>
              <a:rPr lang="en-US" altLang="ja-JP" dirty="0"/>
              <a:t>OS</a:t>
            </a:r>
            <a:r>
              <a:rPr lang="ja-JP" altLang="en-US" dirty="0"/>
              <a:t>等をインストールしてシステムを構築</a:t>
            </a:r>
            <a:endParaRPr lang="en-US" altLang="ja-JP" dirty="0"/>
          </a:p>
          <a:p>
            <a:pPr lvl="1"/>
            <a:r>
              <a:rPr lang="ja-JP" altLang="en-US" dirty="0"/>
              <a:t>パブリッククラウドでも重要なデータが扱われるようになっている</a:t>
            </a:r>
            <a:endParaRPr lang="en-US" altLang="ja-JP" dirty="0"/>
          </a:p>
          <a:p>
            <a:r>
              <a:rPr lang="en-JP" dirty="0"/>
              <a:t>クラウドの内部犯にVM</a:t>
            </a:r>
            <a:r>
              <a:rPr lang="ja-JP" altLang="en-US" dirty="0"/>
              <a:t>内の機密情報が</a:t>
            </a:r>
            <a:r>
              <a:rPr lang="en-JP" dirty="0"/>
              <a:t>盗聴</a:t>
            </a:r>
            <a:r>
              <a:rPr lang="ja-JP" altLang="en-US" dirty="0"/>
              <a:t>される可能性</a:t>
            </a:r>
            <a:endParaRPr lang="en-JP" dirty="0"/>
          </a:p>
          <a:p>
            <a:pPr lvl="1"/>
            <a:r>
              <a:rPr lang="ja-JP" altLang="en-US" dirty="0"/>
              <a:t>パブリッククラウドの管理者が信頼できるとは限らない</a:t>
            </a:r>
          </a:p>
          <a:p>
            <a:pPr lvl="1"/>
            <a:r>
              <a:rPr lang="ja-JP" altLang="en-US" dirty="0"/>
              <a:t>管理者は</a:t>
            </a:r>
            <a:r>
              <a:rPr lang="en-US" altLang="ja-JP" dirty="0"/>
              <a:t>VM</a:t>
            </a:r>
            <a:r>
              <a:rPr lang="ja-JP" altLang="en-US" dirty="0"/>
              <a:t>のメモリ等に自由にアクセスしてデータを盗める</a:t>
            </a:r>
            <a:endParaRPr lang="en-US" altLang="ja-JP" dirty="0"/>
          </a:p>
        </p:txBody>
      </p:sp>
      <p:sp>
        <p:nvSpPr>
          <p:cNvPr id="4" name="Slide Number Placeholder 3">
            <a:extLst>
              <a:ext uri="{FF2B5EF4-FFF2-40B4-BE49-F238E27FC236}">
                <a16:creationId xmlns:a16="http://schemas.microsoft.com/office/drawing/2014/main" id="{71160D0C-560B-8C61-142A-30838E1FA010}"/>
              </a:ext>
            </a:extLst>
          </p:cNvPr>
          <p:cNvSpPr>
            <a:spLocks noGrp="1"/>
          </p:cNvSpPr>
          <p:nvPr>
            <p:ph type="sldNum" sz="quarter" idx="12"/>
          </p:nvPr>
        </p:nvSpPr>
        <p:spPr/>
        <p:txBody>
          <a:bodyPr/>
          <a:lstStyle/>
          <a:p>
            <a:fld id="{66724F7D-7D9A-497D-80D9-9140E6A739AD}" type="slidenum">
              <a:rPr kumimoji="1" lang="ja-JP" altLang="en-US" smtClean="0"/>
              <a:t>2</a:t>
            </a:fld>
            <a:endParaRPr kumimoji="1" lang="ja-JP" altLang="en-US"/>
          </a:p>
        </p:txBody>
      </p:sp>
      <p:sp>
        <p:nvSpPr>
          <p:cNvPr id="6" name="Cloud 5">
            <a:extLst>
              <a:ext uri="{FF2B5EF4-FFF2-40B4-BE49-F238E27FC236}">
                <a16:creationId xmlns:a16="http://schemas.microsoft.com/office/drawing/2014/main" id="{A05911CF-D66F-6445-321D-3EB3E088091D}"/>
              </a:ext>
            </a:extLst>
          </p:cNvPr>
          <p:cNvSpPr/>
          <p:nvPr/>
        </p:nvSpPr>
        <p:spPr>
          <a:xfrm>
            <a:off x="4084498" y="4909030"/>
            <a:ext cx="4661404" cy="139728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solidFill>
                <a:srgbClr val="FF0000"/>
              </a:solidFill>
              <a:latin typeface="游ゴシック Medium" panose="020B0500000000000000" pitchFamily="50" charset="-128"/>
              <a:ea typeface="游ゴシック Medium" panose="020B0500000000000000" pitchFamily="50" charset="-128"/>
            </a:endParaRPr>
          </a:p>
        </p:txBody>
      </p:sp>
      <p:sp>
        <p:nvSpPr>
          <p:cNvPr id="7" name="正方形/長方形 22">
            <a:extLst>
              <a:ext uri="{FF2B5EF4-FFF2-40B4-BE49-F238E27FC236}">
                <a16:creationId xmlns:a16="http://schemas.microsoft.com/office/drawing/2014/main" id="{DC42975E-7EA4-2430-DADE-A85888061269}"/>
              </a:ext>
            </a:extLst>
          </p:cNvPr>
          <p:cNvSpPr/>
          <p:nvPr/>
        </p:nvSpPr>
        <p:spPr>
          <a:xfrm>
            <a:off x="4828917" y="4590531"/>
            <a:ext cx="1951891" cy="91261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b" anchorCtr="0"/>
          <a:lstStyle/>
          <a:p>
            <a:pPr algn="ctr"/>
            <a:r>
              <a:rPr kumimoji="1" lang="en-US" altLang="ja-JP" sz="1600" dirty="0">
                <a:ea typeface="游ゴシック Medium" panose="020B0500000000000000" pitchFamily="50" charset="-128"/>
              </a:rPr>
              <a:t>VM</a:t>
            </a:r>
            <a:endParaRPr kumimoji="1" lang="ja-JP" altLang="en-US" sz="1600" dirty="0">
              <a:ea typeface="游ゴシック Medium" panose="020B0500000000000000" pitchFamily="50" charset="-128"/>
            </a:endParaRPr>
          </a:p>
        </p:txBody>
      </p:sp>
      <p:pic>
        <p:nvPicPr>
          <p:cNvPr id="8" name="Picture 39" descr="F:\EndUser.pct">
            <a:extLst>
              <a:ext uri="{FF2B5EF4-FFF2-40B4-BE49-F238E27FC236}">
                <a16:creationId xmlns:a16="http://schemas.microsoft.com/office/drawing/2014/main" id="{04CFD5C2-831B-B317-535C-52B9F9519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761" y="4767517"/>
            <a:ext cx="903014" cy="11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822">
            <a:extLst>
              <a:ext uri="{FF2B5EF4-FFF2-40B4-BE49-F238E27FC236}">
                <a16:creationId xmlns:a16="http://schemas.microsoft.com/office/drawing/2014/main" id="{23832BF2-9DD8-1DD6-8016-3DAB7D5E157D}"/>
              </a:ext>
            </a:extLst>
          </p:cNvPr>
          <p:cNvGrpSpPr>
            <a:grpSpLocks/>
          </p:cNvGrpSpPr>
          <p:nvPr/>
        </p:nvGrpSpPr>
        <p:grpSpPr bwMode="auto">
          <a:xfrm flipH="1">
            <a:off x="7177589" y="4590531"/>
            <a:ext cx="668614" cy="912616"/>
            <a:chOff x="6777" y="1528"/>
            <a:chExt cx="719" cy="1064"/>
          </a:xfrm>
        </p:grpSpPr>
        <p:sp>
          <p:nvSpPr>
            <p:cNvPr id="11" name="Freeform 2823">
              <a:extLst>
                <a:ext uri="{FF2B5EF4-FFF2-40B4-BE49-F238E27FC236}">
                  <a16:creationId xmlns:a16="http://schemas.microsoft.com/office/drawing/2014/main" id="{288E3063-E4E6-6004-54FC-0F3B2840CCAF}"/>
                </a:ext>
              </a:extLst>
            </p:cNvPr>
            <p:cNvSpPr>
              <a:spLocks/>
            </p:cNvSpPr>
            <p:nvPr/>
          </p:nvSpPr>
          <p:spPr bwMode="auto">
            <a:xfrm>
              <a:off x="6892" y="2046"/>
              <a:ext cx="604" cy="546"/>
            </a:xfrm>
            <a:custGeom>
              <a:avLst/>
              <a:gdLst>
                <a:gd name="T0" fmla="*/ 192 w 604"/>
                <a:gd name="T1" fmla="*/ 10 h 546"/>
                <a:gd name="T2" fmla="*/ 332 w 604"/>
                <a:gd name="T3" fmla="*/ 26 h 546"/>
                <a:gd name="T4" fmla="*/ 460 w 604"/>
                <a:gd name="T5" fmla="*/ 30 h 546"/>
                <a:gd name="T6" fmla="*/ 484 w 604"/>
                <a:gd name="T7" fmla="*/ 66 h 546"/>
                <a:gd name="T8" fmla="*/ 504 w 604"/>
                <a:gd name="T9" fmla="*/ 198 h 546"/>
                <a:gd name="T10" fmla="*/ 520 w 604"/>
                <a:gd name="T11" fmla="*/ 298 h 546"/>
                <a:gd name="T12" fmla="*/ 536 w 604"/>
                <a:gd name="T13" fmla="*/ 342 h 546"/>
                <a:gd name="T14" fmla="*/ 556 w 604"/>
                <a:gd name="T15" fmla="*/ 378 h 546"/>
                <a:gd name="T16" fmla="*/ 524 w 604"/>
                <a:gd name="T17" fmla="*/ 398 h 546"/>
                <a:gd name="T18" fmla="*/ 580 w 604"/>
                <a:gd name="T19" fmla="*/ 422 h 546"/>
                <a:gd name="T20" fmla="*/ 604 w 604"/>
                <a:gd name="T21" fmla="*/ 430 h 546"/>
                <a:gd name="T22" fmla="*/ 552 w 604"/>
                <a:gd name="T23" fmla="*/ 458 h 546"/>
                <a:gd name="T24" fmla="*/ 528 w 604"/>
                <a:gd name="T25" fmla="*/ 466 h 546"/>
                <a:gd name="T26" fmla="*/ 464 w 604"/>
                <a:gd name="T27" fmla="*/ 450 h 546"/>
                <a:gd name="T28" fmla="*/ 436 w 604"/>
                <a:gd name="T29" fmla="*/ 410 h 546"/>
                <a:gd name="T30" fmla="*/ 440 w 604"/>
                <a:gd name="T31" fmla="*/ 422 h 546"/>
                <a:gd name="T32" fmla="*/ 444 w 604"/>
                <a:gd name="T33" fmla="*/ 406 h 546"/>
                <a:gd name="T34" fmla="*/ 432 w 604"/>
                <a:gd name="T35" fmla="*/ 302 h 546"/>
                <a:gd name="T36" fmla="*/ 424 w 604"/>
                <a:gd name="T37" fmla="*/ 270 h 546"/>
                <a:gd name="T38" fmla="*/ 420 w 604"/>
                <a:gd name="T39" fmla="*/ 194 h 546"/>
                <a:gd name="T40" fmla="*/ 408 w 604"/>
                <a:gd name="T41" fmla="*/ 182 h 546"/>
                <a:gd name="T42" fmla="*/ 336 w 604"/>
                <a:gd name="T43" fmla="*/ 146 h 546"/>
                <a:gd name="T44" fmla="*/ 332 w 604"/>
                <a:gd name="T45" fmla="*/ 190 h 546"/>
                <a:gd name="T46" fmla="*/ 324 w 604"/>
                <a:gd name="T47" fmla="*/ 214 h 546"/>
                <a:gd name="T48" fmla="*/ 332 w 604"/>
                <a:gd name="T49" fmla="*/ 246 h 546"/>
                <a:gd name="T50" fmla="*/ 312 w 604"/>
                <a:gd name="T51" fmla="*/ 346 h 546"/>
                <a:gd name="T52" fmla="*/ 308 w 604"/>
                <a:gd name="T53" fmla="*/ 430 h 546"/>
                <a:gd name="T54" fmla="*/ 312 w 604"/>
                <a:gd name="T55" fmla="*/ 442 h 546"/>
                <a:gd name="T56" fmla="*/ 324 w 604"/>
                <a:gd name="T57" fmla="*/ 450 h 546"/>
                <a:gd name="T58" fmla="*/ 316 w 604"/>
                <a:gd name="T59" fmla="*/ 474 h 546"/>
                <a:gd name="T60" fmla="*/ 332 w 604"/>
                <a:gd name="T61" fmla="*/ 510 h 546"/>
                <a:gd name="T62" fmla="*/ 264 w 604"/>
                <a:gd name="T63" fmla="*/ 546 h 546"/>
                <a:gd name="T64" fmla="*/ 212 w 604"/>
                <a:gd name="T65" fmla="*/ 534 h 546"/>
                <a:gd name="T66" fmla="*/ 220 w 604"/>
                <a:gd name="T67" fmla="*/ 494 h 546"/>
                <a:gd name="T68" fmla="*/ 228 w 604"/>
                <a:gd name="T69" fmla="*/ 470 h 546"/>
                <a:gd name="T70" fmla="*/ 224 w 604"/>
                <a:gd name="T71" fmla="*/ 450 h 546"/>
                <a:gd name="T72" fmla="*/ 200 w 604"/>
                <a:gd name="T73" fmla="*/ 442 h 546"/>
                <a:gd name="T74" fmla="*/ 208 w 604"/>
                <a:gd name="T75" fmla="*/ 418 h 546"/>
                <a:gd name="T76" fmla="*/ 212 w 604"/>
                <a:gd name="T77" fmla="*/ 406 h 546"/>
                <a:gd name="T78" fmla="*/ 200 w 604"/>
                <a:gd name="T79" fmla="*/ 346 h 546"/>
                <a:gd name="T80" fmla="*/ 208 w 604"/>
                <a:gd name="T81" fmla="*/ 306 h 546"/>
                <a:gd name="T82" fmla="*/ 212 w 604"/>
                <a:gd name="T83" fmla="*/ 286 h 546"/>
                <a:gd name="T84" fmla="*/ 208 w 604"/>
                <a:gd name="T85" fmla="*/ 190 h 546"/>
                <a:gd name="T86" fmla="*/ 164 w 604"/>
                <a:gd name="T87" fmla="*/ 174 h 546"/>
                <a:gd name="T88" fmla="*/ 52 w 604"/>
                <a:gd name="T89" fmla="*/ 130 h 546"/>
                <a:gd name="T90" fmla="*/ 8 w 604"/>
                <a:gd name="T91" fmla="*/ 94 h 546"/>
                <a:gd name="T92" fmla="*/ 0 w 604"/>
                <a:gd name="T93" fmla="*/ 82 h 546"/>
                <a:gd name="T94" fmla="*/ 0 w 604"/>
                <a:gd name="T95" fmla="*/ 38 h 546"/>
                <a:gd name="T96" fmla="*/ 192 w 604"/>
                <a:gd name="T97" fmla="*/ 10 h 5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4"/>
                <a:gd name="T148" fmla="*/ 0 h 546"/>
                <a:gd name="T149" fmla="*/ 604 w 604"/>
                <a:gd name="T150" fmla="*/ 546 h 5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4" h="546">
                  <a:moveTo>
                    <a:pt x="192" y="10"/>
                  </a:moveTo>
                  <a:cubicBezTo>
                    <a:pt x="242" y="0"/>
                    <a:pt x="285" y="14"/>
                    <a:pt x="332" y="26"/>
                  </a:cubicBezTo>
                  <a:cubicBezTo>
                    <a:pt x="377" y="21"/>
                    <a:pt x="414" y="27"/>
                    <a:pt x="460" y="30"/>
                  </a:cubicBezTo>
                  <a:cubicBezTo>
                    <a:pt x="472" y="42"/>
                    <a:pt x="479" y="50"/>
                    <a:pt x="484" y="66"/>
                  </a:cubicBezTo>
                  <a:cubicBezTo>
                    <a:pt x="487" y="113"/>
                    <a:pt x="499" y="152"/>
                    <a:pt x="504" y="198"/>
                  </a:cubicBezTo>
                  <a:cubicBezTo>
                    <a:pt x="507" y="226"/>
                    <a:pt x="507" y="271"/>
                    <a:pt x="520" y="298"/>
                  </a:cubicBezTo>
                  <a:cubicBezTo>
                    <a:pt x="527" y="312"/>
                    <a:pt x="529" y="329"/>
                    <a:pt x="536" y="342"/>
                  </a:cubicBezTo>
                  <a:cubicBezTo>
                    <a:pt x="559" y="383"/>
                    <a:pt x="547" y="351"/>
                    <a:pt x="556" y="378"/>
                  </a:cubicBezTo>
                  <a:cubicBezTo>
                    <a:pt x="548" y="383"/>
                    <a:pt x="524" y="397"/>
                    <a:pt x="524" y="398"/>
                  </a:cubicBezTo>
                  <a:cubicBezTo>
                    <a:pt x="524" y="411"/>
                    <a:pt x="570" y="419"/>
                    <a:pt x="580" y="422"/>
                  </a:cubicBezTo>
                  <a:cubicBezTo>
                    <a:pt x="588" y="424"/>
                    <a:pt x="604" y="430"/>
                    <a:pt x="604" y="430"/>
                  </a:cubicBezTo>
                  <a:cubicBezTo>
                    <a:pt x="587" y="447"/>
                    <a:pt x="575" y="451"/>
                    <a:pt x="552" y="458"/>
                  </a:cubicBezTo>
                  <a:cubicBezTo>
                    <a:pt x="544" y="460"/>
                    <a:pt x="528" y="466"/>
                    <a:pt x="528" y="466"/>
                  </a:cubicBezTo>
                  <a:cubicBezTo>
                    <a:pt x="506" y="462"/>
                    <a:pt x="483" y="463"/>
                    <a:pt x="464" y="450"/>
                  </a:cubicBezTo>
                  <a:cubicBezTo>
                    <a:pt x="452" y="433"/>
                    <a:pt x="456" y="417"/>
                    <a:pt x="436" y="410"/>
                  </a:cubicBezTo>
                  <a:cubicBezTo>
                    <a:pt x="437" y="414"/>
                    <a:pt x="436" y="424"/>
                    <a:pt x="440" y="422"/>
                  </a:cubicBezTo>
                  <a:cubicBezTo>
                    <a:pt x="445" y="420"/>
                    <a:pt x="444" y="411"/>
                    <a:pt x="444" y="406"/>
                  </a:cubicBezTo>
                  <a:cubicBezTo>
                    <a:pt x="444" y="371"/>
                    <a:pt x="440" y="336"/>
                    <a:pt x="432" y="302"/>
                  </a:cubicBezTo>
                  <a:cubicBezTo>
                    <a:pt x="430" y="291"/>
                    <a:pt x="424" y="270"/>
                    <a:pt x="424" y="270"/>
                  </a:cubicBezTo>
                  <a:cubicBezTo>
                    <a:pt x="423" y="245"/>
                    <a:pt x="425" y="219"/>
                    <a:pt x="420" y="194"/>
                  </a:cubicBezTo>
                  <a:cubicBezTo>
                    <a:pt x="419" y="188"/>
                    <a:pt x="411" y="187"/>
                    <a:pt x="408" y="182"/>
                  </a:cubicBezTo>
                  <a:cubicBezTo>
                    <a:pt x="384" y="146"/>
                    <a:pt x="384" y="152"/>
                    <a:pt x="336" y="146"/>
                  </a:cubicBezTo>
                  <a:cubicBezTo>
                    <a:pt x="332" y="164"/>
                    <a:pt x="337" y="172"/>
                    <a:pt x="332" y="190"/>
                  </a:cubicBezTo>
                  <a:cubicBezTo>
                    <a:pt x="330" y="198"/>
                    <a:pt x="324" y="214"/>
                    <a:pt x="324" y="214"/>
                  </a:cubicBezTo>
                  <a:cubicBezTo>
                    <a:pt x="326" y="225"/>
                    <a:pt x="333" y="235"/>
                    <a:pt x="332" y="246"/>
                  </a:cubicBezTo>
                  <a:cubicBezTo>
                    <a:pt x="330" y="279"/>
                    <a:pt x="317" y="313"/>
                    <a:pt x="312" y="346"/>
                  </a:cubicBezTo>
                  <a:cubicBezTo>
                    <a:pt x="315" y="377"/>
                    <a:pt x="314" y="399"/>
                    <a:pt x="308" y="430"/>
                  </a:cubicBezTo>
                  <a:cubicBezTo>
                    <a:pt x="309" y="434"/>
                    <a:pt x="309" y="439"/>
                    <a:pt x="312" y="442"/>
                  </a:cubicBezTo>
                  <a:cubicBezTo>
                    <a:pt x="315" y="446"/>
                    <a:pt x="323" y="445"/>
                    <a:pt x="324" y="450"/>
                  </a:cubicBezTo>
                  <a:cubicBezTo>
                    <a:pt x="325" y="458"/>
                    <a:pt x="316" y="474"/>
                    <a:pt x="316" y="474"/>
                  </a:cubicBezTo>
                  <a:cubicBezTo>
                    <a:pt x="326" y="503"/>
                    <a:pt x="319" y="491"/>
                    <a:pt x="332" y="510"/>
                  </a:cubicBezTo>
                  <a:cubicBezTo>
                    <a:pt x="324" y="541"/>
                    <a:pt x="291" y="537"/>
                    <a:pt x="264" y="546"/>
                  </a:cubicBezTo>
                  <a:cubicBezTo>
                    <a:pt x="244" y="544"/>
                    <a:pt x="213" y="545"/>
                    <a:pt x="212" y="534"/>
                  </a:cubicBezTo>
                  <a:cubicBezTo>
                    <a:pt x="211" y="520"/>
                    <a:pt x="216" y="507"/>
                    <a:pt x="220" y="494"/>
                  </a:cubicBezTo>
                  <a:cubicBezTo>
                    <a:pt x="223" y="486"/>
                    <a:pt x="228" y="470"/>
                    <a:pt x="228" y="470"/>
                  </a:cubicBezTo>
                  <a:cubicBezTo>
                    <a:pt x="227" y="463"/>
                    <a:pt x="229" y="455"/>
                    <a:pt x="224" y="450"/>
                  </a:cubicBezTo>
                  <a:cubicBezTo>
                    <a:pt x="218" y="444"/>
                    <a:pt x="200" y="442"/>
                    <a:pt x="200" y="442"/>
                  </a:cubicBezTo>
                  <a:cubicBezTo>
                    <a:pt x="203" y="434"/>
                    <a:pt x="205" y="426"/>
                    <a:pt x="208" y="418"/>
                  </a:cubicBezTo>
                  <a:cubicBezTo>
                    <a:pt x="209" y="414"/>
                    <a:pt x="212" y="406"/>
                    <a:pt x="212" y="406"/>
                  </a:cubicBezTo>
                  <a:cubicBezTo>
                    <a:pt x="207" y="385"/>
                    <a:pt x="203" y="369"/>
                    <a:pt x="200" y="346"/>
                  </a:cubicBezTo>
                  <a:cubicBezTo>
                    <a:pt x="203" y="333"/>
                    <a:pt x="205" y="319"/>
                    <a:pt x="208" y="306"/>
                  </a:cubicBezTo>
                  <a:cubicBezTo>
                    <a:pt x="209" y="299"/>
                    <a:pt x="212" y="286"/>
                    <a:pt x="212" y="286"/>
                  </a:cubicBezTo>
                  <a:cubicBezTo>
                    <a:pt x="214" y="262"/>
                    <a:pt x="218" y="215"/>
                    <a:pt x="208" y="190"/>
                  </a:cubicBezTo>
                  <a:cubicBezTo>
                    <a:pt x="206" y="184"/>
                    <a:pt x="170" y="176"/>
                    <a:pt x="164" y="174"/>
                  </a:cubicBezTo>
                  <a:cubicBezTo>
                    <a:pt x="136" y="146"/>
                    <a:pt x="90" y="134"/>
                    <a:pt x="52" y="130"/>
                  </a:cubicBezTo>
                  <a:cubicBezTo>
                    <a:pt x="26" y="123"/>
                    <a:pt x="24" y="118"/>
                    <a:pt x="8" y="94"/>
                  </a:cubicBezTo>
                  <a:cubicBezTo>
                    <a:pt x="5" y="90"/>
                    <a:pt x="0" y="82"/>
                    <a:pt x="0" y="82"/>
                  </a:cubicBezTo>
                  <a:cubicBezTo>
                    <a:pt x="5" y="66"/>
                    <a:pt x="0" y="55"/>
                    <a:pt x="0" y="38"/>
                  </a:cubicBezTo>
                  <a:lnTo>
                    <a:pt x="192" y="10"/>
                  </a:lnTo>
                  <a:close/>
                </a:path>
              </a:pathLst>
            </a:custGeom>
            <a:solidFill>
              <a:schemeClr val="tx1"/>
            </a:solidFill>
            <a:ln w="9525">
              <a:solidFill>
                <a:schemeClr val="tx1"/>
              </a:solidFill>
              <a:round/>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endParaRPr lang="ja-JP" altLang="en-US" b="1">
                <a:latin typeface="游ゴシック Medium" panose="020B0500000000000000" pitchFamily="50" charset="-128"/>
                <a:ea typeface="游ゴシック Medium" panose="020B0500000000000000" pitchFamily="50" charset="-128"/>
              </a:endParaRPr>
            </a:p>
          </p:txBody>
        </p:sp>
        <p:sp>
          <p:nvSpPr>
            <p:cNvPr id="12" name="Freeform 2824">
              <a:extLst>
                <a:ext uri="{FF2B5EF4-FFF2-40B4-BE49-F238E27FC236}">
                  <a16:creationId xmlns:a16="http://schemas.microsoft.com/office/drawing/2014/main" id="{8E5B268F-C610-7B16-DC05-4A4BDE8BC1D0}"/>
                </a:ext>
              </a:extLst>
            </p:cNvPr>
            <p:cNvSpPr>
              <a:spLocks/>
            </p:cNvSpPr>
            <p:nvPr/>
          </p:nvSpPr>
          <p:spPr bwMode="auto">
            <a:xfrm>
              <a:off x="6855" y="1528"/>
              <a:ext cx="217" cy="243"/>
            </a:xfrm>
            <a:custGeom>
              <a:avLst/>
              <a:gdLst>
                <a:gd name="T0" fmla="*/ 89 w 217"/>
                <a:gd name="T1" fmla="*/ 24 h 243"/>
                <a:gd name="T2" fmla="*/ 113 w 217"/>
                <a:gd name="T3" fmla="*/ 0 h 243"/>
                <a:gd name="T4" fmla="*/ 149 w 217"/>
                <a:gd name="T5" fmla="*/ 12 h 243"/>
                <a:gd name="T6" fmla="*/ 217 w 217"/>
                <a:gd name="T7" fmla="*/ 56 h 243"/>
                <a:gd name="T8" fmla="*/ 213 w 217"/>
                <a:gd name="T9" fmla="*/ 72 h 243"/>
                <a:gd name="T10" fmla="*/ 201 w 217"/>
                <a:gd name="T11" fmla="*/ 80 h 243"/>
                <a:gd name="T12" fmla="*/ 217 w 217"/>
                <a:gd name="T13" fmla="*/ 104 h 243"/>
                <a:gd name="T14" fmla="*/ 169 w 217"/>
                <a:gd name="T15" fmla="*/ 200 h 243"/>
                <a:gd name="T16" fmla="*/ 141 w 217"/>
                <a:gd name="T17" fmla="*/ 228 h 243"/>
                <a:gd name="T18" fmla="*/ 133 w 217"/>
                <a:gd name="T19" fmla="*/ 240 h 243"/>
                <a:gd name="T20" fmla="*/ 69 w 217"/>
                <a:gd name="T21" fmla="*/ 212 h 243"/>
                <a:gd name="T22" fmla="*/ 41 w 217"/>
                <a:gd name="T23" fmla="*/ 160 h 243"/>
                <a:gd name="T24" fmla="*/ 17 w 217"/>
                <a:gd name="T25" fmla="*/ 152 h 243"/>
                <a:gd name="T26" fmla="*/ 21 w 217"/>
                <a:gd name="T27" fmla="*/ 108 h 243"/>
                <a:gd name="T28" fmla="*/ 29 w 217"/>
                <a:gd name="T29" fmla="*/ 96 h 243"/>
                <a:gd name="T30" fmla="*/ 21 w 217"/>
                <a:gd name="T31" fmla="*/ 72 h 243"/>
                <a:gd name="T32" fmla="*/ 49 w 217"/>
                <a:gd name="T33" fmla="*/ 32 h 243"/>
                <a:gd name="T34" fmla="*/ 89 w 217"/>
                <a:gd name="T35" fmla="*/ 24 h 2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243"/>
                <a:gd name="T56" fmla="*/ 217 w 217"/>
                <a:gd name="T57" fmla="*/ 243 h 2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243">
                  <a:moveTo>
                    <a:pt x="89" y="24"/>
                  </a:moveTo>
                  <a:cubicBezTo>
                    <a:pt x="82" y="4"/>
                    <a:pt x="96" y="6"/>
                    <a:pt x="113" y="0"/>
                  </a:cubicBezTo>
                  <a:cubicBezTo>
                    <a:pt x="138" y="8"/>
                    <a:pt x="120" y="19"/>
                    <a:pt x="149" y="12"/>
                  </a:cubicBezTo>
                  <a:cubicBezTo>
                    <a:pt x="181" y="34"/>
                    <a:pt x="191" y="17"/>
                    <a:pt x="217" y="56"/>
                  </a:cubicBezTo>
                  <a:cubicBezTo>
                    <a:pt x="216" y="61"/>
                    <a:pt x="216" y="67"/>
                    <a:pt x="213" y="72"/>
                  </a:cubicBezTo>
                  <a:cubicBezTo>
                    <a:pt x="210" y="76"/>
                    <a:pt x="200" y="75"/>
                    <a:pt x="201" y="80"/>
                  </a:cubicBezTo>
                  <a:cubicBezTo>
                    <a:pt x="202" y="90"/>
                    <a:pt x="217" y="104"/>
                    <a:pt x="217" y="104"/>
                  </a:cubicBezTo>
                  <a:cubicBezTo>
                    <a:pt x="187" y="124"/>
                    <a:pt x="179" y="167"/>
                    <a:pt x="169" y="200"/>
                  </a:cubicBezTo>
                  <a:cubicBezTo>
                    <a:pt x="165" y="213"/>
                    <a:pt x="141" y="228"/>
                    <a:pt x="141" y="228"/>
                  </a:cubicBezTo>
                  <a:cubicBezTo>
                    <a:pt x="138" y="232"/>
                    <a:pt x="138" y="238"/>
                    <a:pt x="133" y="240"/>
                  </a:cubicBezTo>
                  <a:cubicBezTo>
                    <a:pt x="123" y="243"/>
                    <a:pt x="78" y="218"/>
                    <a:pt x="69" y="212"/>
                  </a:cubicBezTo>
                  <a:cubicBezTo>
                    <a:pt x="61" y="200"/>
                    <a:pt x="53" y="168"/>
                    <a:pt x="41" y="160"/>
                  </a:cubicBezTo>
                  <a:cubicBezTo>
                    <a:pt x="34" y="156"/>
                    <a:pt x="17" y="152"/>
                    <a:pt x="17" y="152"/>
                  </a:cubicBezTo>
                  <a:cubicBezTo>
                    <a:pt x="4" y="133"/>
                    <a:pt x="0" y="122"/>
                    <a:pt x="21" y="108"/>
                  </a:cubicBezTo>
                  <a:cubicBezTo>
                    <a:pt x="24" y="104"/>
                    <a:pt x="29" y="101"/>
                    <a:pt x="29" y="96"/>
                  </a:cubicBezTo>
                  <a:cubicBezTo>
                    <a:pt x="29" y="88"/>
                    <a:pt x="21" y="72"/>
                    <a:pt x="21" y="72"/>
                  </a:cubicBezTo>
                  <a:cubicBezTo>
                    <a:pt x="28" y="51"/>
                    <a:pt x="28" y="39"/>
                    <a:pt x="49" y="32"/>
                  </a:cubicBezTo>
                  <a:cubicBezTo>
                    <a:pt x="57" y="9"/>
                    <a:pt x="70" y="18"/>
                    <a:pt x="89" y="24"/>
                  </a:cubicBezTo>
                  <a:close/>
                </a:path>
              </a:pathLst>
            </a:custGeom>
            <a:solidFill>
              <a:schemeClr val="tx1"/>
            </a:solidFill>
            <a:ln w="9525">
              <a:solidFill>
                <a:schemeClr val="tx1"/>
              </a:solidFill>
              <a:round/>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endParaRPr lang="ja-JP" altLang="en-US" b="1">
                <a:latin typeface="游ゴシック Medium" panose="020B0500000000000000" pitchFamily="50" charset="-128"/>
                <a:ea typeface="游ゴシック Medium" panose="020B0500000000000000" pitchFamily="50" charset="-128"/>
              </a:endParaRPr>
            </a:p>
          </p:txBody>
        </p:sp>
        <p:sp>
          <p:nvSpPr>
            <p:cNvPr id="13" name="Freeform 2825">
              <a:extLst>
                <a:ext uri="{FF2B5EF4-FFF2-40B4-BE49-F238E27FC236}">
                  <a16:creationId xmlns:a16="http://schemas.microsoft.com/office/drawing/2014/main" id="{6FBAA764-7551-C59C-290D-6BC483C5AB5C}"/>
                </a:ext>
              </a:extLst>
            </p:cNvPr>
            <p:cNvSpPr>
              <a:spLocks/>
            </p:cNvSpPr>
            <p:nvPr/>
          </p:nvSpPr>
          <p:spPr bwMode="auto">
            <a:xfrm>
              <a:off x="6777" y="1680"/>
              <a:ext cx="351" cy="468"/>
            </a:xfrm>
            <a:custGeom>
              <a:avLst/>
              <a:gdLst>
                <a:gd name="T0" fmla="*/ 131 w 351"/>
                <a:gd name="T1" fmla="*/ 0 h 468"/>
                <a:gd name="T2" fmla="*/ 115 w 351"/>
                <a:gd name="T3" fmla="*/ 32 h 468"/>
                <a:gd name="T4" fmla="*/ 99 w 351"/>
                <a:gd name="T5" fmla="*/ 56 h 468"/>
                <a:gd name="T6" fmla="*/ 47 w 351"/>
                <a:gd name="T7" fmla="*/ 120 h 468"/>
                <a:gd name="T8" fmla="*/ 19 w 351"/>
                <a:gd name="T9" fmla="*/ 156 h 468"/>
                <a:gd name="T10" fmla="*/ 11 w 351"/>
                <a:gd name="T11" fmla="*/ 196 h 468"/>
                <a:gd name="T12" fmla="*/ 23 w 351"/>
                <a:gd name="T13" fmla="*/ 376 h 468"/>
                <a:gd name="T14" fmla="*/ 83 w 351"/>
                <a:gd name="T15" fmla="*/ 424 h 468"/>
                <a:gd name="T16" fmla="*/ 123 w 351"/>
                <a:gd name="T17" fmla="*/ 460 h 468"/>
                <a:gd name="T18" fmla="*/ 155 w 351"/>
                <a:gd name="T19" fmla="*/ 468 h 468"/>
                <a:gd name="T20" fmla="*/ 315 w 351"/>
                <a:gd name="T21" fmla="*/ 428 h 468"/>
                <a:gd name="T22" fmla="*/ 343 w 351"/>
                <a:gd name="T23" fmla="*/ 396 h 468"/>
                <a:gd name="T24" fmla="*/ 339 w 351"/>
                <a:gd name="T25" fmla="*/ 356 h 468"/>
                <a:gd name="T26" fmla="*/ 327 w 351"/>
                <a:gd name="T27" fmla="*/ 352 h 468"/>
                <a:gd name="T28" fmla="*/ 303 w 351"/>
                <a:gd name="T29" fmla="*/ 300 h 468"/>
                <a:gd name="T30" fmla="*/ 323 w 351"/>
                <a:gd name="T31" fmla="*/ 264 h 468"/>
                <a:gd name="T32" fmla="*/ 343 w 351"/>
                <a:gd name="T33" fmla="*/ 160 h 468"/>
                <a:gd name="T34" fmla="*/ 291 w 351"/>
                <a:gd name="T35" fmla="*/ 84 h 468"/>
                <a:gd name="T36" fmla="*/ 239 w 351"/>
                <a:gd name="T37" fmla="*/ 60 h 468"/>
                <a:gd name="T38" fmla="*/ 131 w 351"/>
                <a:gd name="T39" fmla="*/ 0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1"/>
                <a:gd name="T61" fmla="*/ 0 h 468"/>
                <a:gd name="T62" fmla="*/ 351 w 351"/>
                <a:gd name="T63" fmla="*/ 468 h 4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1" h="468">
                  <a:moveTo>
                    <a:pt x="131" y="0"/>
                  </a:moveTo>
                  <a:cubicBezTo>
                    <a:pt x="126" y="11"/>
                    <a:pt x="122" y="22"/>
                    <a:pt x="115" y="32"/>
                  </a:cubicBezTo>
                  <a:cubicBezTo>
                    <a:pt x="110" y="40"/>
                    <a:pt x="99" y="56"/>
                    <a:pt x="99" y="56"/>
                  </a:cubicBezTo>
                  <a:cubicBezTo>
                    <a:pt x="92" y="84"/>
                    <a:pt x="76" y="110"/>
                    <a:pt x="47" y="120"/>
                  </a:cubicBezTo>
                  <a:cubicBezTo>
                    <a:pt x="20" y="147"/>
                    <a:pt x="27" y="133"/>
                    <a:pt x="19" y="156"/>
                  </a:cubicBezTo>
                  <a:cubicBezTo>
                    <a:pt x="25" y="173"/>
                    <a:pt x="16" y="180"/>
                    <a:pt x="11" y="196"/>
                  </a:cubicBezTo>
                  <a:cubicBezTo>
                    <a:pt x="7" y="272"/>
                    <a:pt x="0" y="306"/>
                    <a:pt x="23" y="376"/>
                  </a:cubicBezTo>
                  <a:cubicBezTo>
                    <a:pt x="32" y="403"/>
                    <a:pt x="63" y="410"/>
                    <a:pt x="83" y="424"/>
                  </a:cubicBezTo>
                  <a:cubicBezTo>
                    <a:pt x="98" y="434"/>
                    <a:pt x="123" y="460"/>
                    <a:pt x="123" y="460"/>
                  </a:cubicBezTo>
                  <a:cubicBezTo>
                    <a:pt x="146" y="452"/>
                    <a:pt x="148" y="441"/>
                    <a:pt x="155" y="468"/>
                  </a:cubicBezTo>
                  <a:cubicBezTo>
                    <a:pt x="209" y="455"/>
                    <a:pt x="261" y="441"/>
                    <a:pt x="315" y="428"/>
                  </a:cubicBezTo>
                  <a:cubicBezTo>
                    <a:pt x="351" y="406"/>
                    <a:pt x="351" y="420"/>
                    <a:pt x="343" y="396"/>
                  </a:cubicBezTo>
                  <a:cubicBezTo>
                    <a:pt x="342" y="383"/>
                    <a:pt x="344" y="369"/>
                    <a:pt x="339" y="356"/>
                  </a:cubicBezTo>
                  <a:cubicBezTo>
                    <a:pt x="338" y="352"/>
                    <a:pt x="330" y="355"/>
                    <a:pt x="327" y="352"/>
                  </a:cubicBezTo>
                  <a:cubicBezTo>
                    <a:pt x="322" y="347"/>
                    <a:pt x="306" y="309"/>
                    <a:pt x="303" y="300"/>
                  </a:cubicBezTo>
                  <a:cubicBezTo>
                    <a:pt x="311" y="288"/>
                    <a:pt x="315" y="276"/>
                    <a:pt x="323" y="264"/>
                  </a:cubicBezTo>
                  <a:cubicBezTo>
                    <a:pt x="318" y="214"/>
                    <a:pt x="328" y="205"/>
                    <a:pt x="343" y="160"/>
                  </a:cubicBezTo>
                  <a:cubicBezTo>
                    <a:pt x="337" y="105"/>
                    <a:pt x="342" y="97"/>
                    <a:pt x="291" y="84"/>
                  </a:cubicBezTo>
                  <a:cubicBezTo>
                    <a:pt x="285" y="80"/>
                    <a:pt x="247" y="60"/>
                    <a:pt x="239" y="60"/>
                  </a:cubicBezTo>
                  <a:lnTo>
                    <a:pt x="131" y="0"/>
                  </a:lnTo>
                  <a:close/>
                </a:path>
              </a:pathLst>
            </a:custGeom>
            <a:solidFill>
              <a:schemeClr val="tx1"/>
            </a:solidFill>
            <a:ln w="9525">
              <a:solidFill>
                <a:schemeClr val="tx1"/>
              </a:solidFill>
              <a:round/>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endParaRPr lang="ja-JP" altLang="en-US" b="1">
                <a:latin typeface="游ゴシック Medium" panose="020B0500000000000000" pitchFamily="50" charset="-128"/>
                <a:ea typeface="游ゴシック Medium" panose="020B0500000000000000" pitchFamily="50" charset="-128"/>
              </a:endParaRPr>
            </a:p>
          </p:txBody>
        </p:sp>
      </p:grpSp>
      <p:sp>
        <p:nvSpPr>
          <p:cNvPr id="14" name="TextBox 13">
            <a:extLst>
              <a:ext uri="{FF2B5EF4-FFF2-40B4-BE49-F238E27FC236}">
                <a16:creationId xmlns:a16="http://schemas.microsoft.com/office/drawing/2014/main" id="{15C8DC5F-172F-DF90-979D-34BE74D20928}"/>
              </a:ext>
            </a:extLst>
          </p:cNvPr>
          <p:cNvSpPr txBox="1"/>
          <p:nvPr/>
        </p:nvSpPr>
        <p:spPr>
          <a:xfrm>
            <a:off x="7019843" y="5559849"/>
            <a:ext cx="877163" cy="369332"/>
          </a:xfrm>
          <a:prstGeom prst="rect">
            <a:avLst/>
          </a:prstGeom>
          <a:noFill/>
        </p:spPr>
        <p:txBody>
          <a:bodyPr wrap="none" rtlCol="0">
            <a:spAutoFit/>
          </a:bodyPr>
          <a:lstStyle/>
          <a:p>
            <a:r>
              <a:rPr lang="en-JP" dirty="0">
                <a:latin typeface="游ゴシック Medium" panose="020B0500000000000000" pitchFamily="50" charset="-128"/>
                <a:ea typeface="游ゴシック Medium" panose="020B0500000000000000" pitchFamily="50" charset="-128"/>
              </a:rPr>
              <a:t>内部犯</a:t>
            </a:r>
          </a:p>
        </p:txBody>
      </p:sp>
      <p:sp>
        <p:nvSpPr>
          <p:cNvPr id="15" name="TextBox 14">
            <a:extLst>
              <a:ext uri="{FF2B5EF4-FFF2-40B4-BE49-F238E27FC236}">
                <a16:creationId xmlns:a16="http://schemas.microsoft.com/office/drawing/2014/main" id="{36D445D8-719E-6931-1015-FD0BD87A1445}"/>
              </a:ext>
            </a:extLst>
          </p:cNvPr>
          <p:cNvSpPr txBox="1"/>
          <p:nvPr/>
        </p:nvSpPr>
        <p:spPr>
          <a:xfrm>
            <a:off x="2282612" y="5987018"/>
            <a:ext cx="877163" cy="369332"/>
          </a:xfrm>
          <a:prstGeom prst="rect">
            <a:avLst/>
          </a:prstGeom>
          <a:noFill/>
        </p:spPr>
        <p:txBody>
          <a:bodyPr wrap="none" rtlCol="0">
            <a:spAutoFit/>
          </a:bodyPr>
          <a:lstStyle/>
          <a:p>
            <a:r>
              <a:rPr lang="en-JP" dirty="0">
                <a:latin typeface="游ゴシック Medium" panose="020B0500000000000000" pitchFamily="50" charset="-128"/>
                <a:ea typeface="游ゴシック Medium" panose="020B0500000000000000" pitchFamily="50" charset="-128"/>
              </a:rPr>
              <a:t>ユーザ</a:t>
            </a:r>
          </a:p>
        </p:txBody>
      </p:sp>
      <p:sp>
        <p:nvSpPr>
          <p:cNvPr id="16" name="Rectangle 15">
            <a:extLst>
              <a:ext uri="{FF2B5EF4-FFF2-40B4-BE49-F238E27FC236}">
                <a16:creationId xmlns:a16="http://schemas.microsoft.com/office/drawing/2014/main" id="{5072E5F6-CB3F-C644-BDA5-EBDF7216567F}"/>
              </a:ext>
            </a:extLst>
          </p:cNvPr>
          <p:cNvSpPr/>
          <p:nvPr/>
        </p:nvSpPr>
        <p:spPr>
          <a:xfrm>
            <a:off x="5171936" y="4767517"/>
            <a:ext cx="1291719" cy="365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latin typeface="游ゴシック Medium" panose="020B0500000000000000" pitchFamily="50" charset="-128"/>
                <a:ea typeface="游ゴシック Medium" panose="020B0500000000000000" pitchFamily="50" charset="-128"/>
              </a:rPr>
              <a:t>機密情報</a:t>
            </a:r>
          </a:p>
        </p:txBody>
      </p:sp>
      <p:sp>
        <p:nvSpPr>
          <p:cNvPr id="5" name="Rectangle 4">
            <a:extLst>
              <a:ext uri="{FF2B5EF4-FFF2-40B4-BE49-F238E27FC236}">
                <a16:creationId xmlns:a16="http://schemas.microsoft.com/office/drawing/2014/main" id="{03F74AB1-A034-6173-9ABC-492D4690EFE0}"/>
              </a:ext>
            </a:extLst>
          </p:cNvPr>
          <p:cNvSpPr/>
          <p:nvPr/>
        </p:nvSpPr>
        <p:spPr>
          <a:xfrm>
            <a:off x="4828917" y="5609790"/>
            <a:ext cx="1951892" cy="407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latin typeface="游ゴシック Medium" panose="020B0500000000000000" pitchFamily="50" charset="-128"/>
                <a:ea typeface="游ゴシック Medium" panose="020B0500000000000000" pitchFamily="50" charset="-128"/>
              </a:rPr>
              <a:t>ハイパーバイザ</a:t>
            </a:r>
          </a:p>
        </p:txBody>
      </p:sp>
      <p:sp>
        <p:nvSpPr>
          <p:cNvPr id="9" name="TextBox 8">
            <a:extLst>
              <a:ext uri="{FF2B5EF4-FFF2-40B4-BE49-F238E27FC236}">
                <a16:creationId xmlns:a16="http://schemas.microsoft.com/office/drawing/2014/main" id="{4DC45C3C-49CA-6C97-7DDB-0D5FC1C3F8A7}"/>
              </a:ext>
            </a:extLst>
          </p:cNvPr>
          <p:cNvSpPr txBox="1"/>
          <p:nvPr/>
        </p:nvSpPr>
        <p:spPr>
          <a:xfrm>
            <a:off x="7902669" y="6060875"/>
            <a:ext cx="2262158" cy="369332"/>
          </a:xfrm>
          <a:prstGeom prst="rect">
            <a:avLst/>
          </a:prstGeom>
          <a:noFill/>
        </p:spPr>
        <p:txBody>
          <a:bodyPr wrap="none" rtlCol="0">
            <a:spAutoFit/>
          </a:bodyPr>
          <a:lstStyle/>
          <a:p>
            <a:r>
              <a:rPr lang="en-JP" dirty="0">
                <a:latin typeface="游ゴシック Medium" panose="020B0500000000000000" pitchFamily="50" charset="-128"/>
                <a:ea typeface="游ゴシック Medium" panose="020B0500000000000000" pitchFamily="50" charset="-128"/>
              </a:rPr>
              <a:t>パブリッククラウド</a:t>
            </a:r>
          </a:p>
        </p:txBody>
      </p:sp>
    </p:spTree>
    <p:extLst>
      <p:ext uri="{BB962C8B-B14F-4D97-AF65-F5344CB8AC3E}">
        <p14:creationId xmlns:p14="http://schemas.microsoft.com/office/powerpoint/2010/main" val="351153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91BF72-5673-E1F7-B204-AA2BF3AD6CEF}"/>
              </a:ext>
            </a:extLst>
          </p:cNvPr>
          <p:cNvSpPr>
            <a:spLocks noGrp="1"/>
          </p:cNvSpPr>
          <p:nvPr>
            <p:ph type="title"/>
          </p:nvPr>
        </p:nvSpPr>
        <p:spPr/>
        <p:txBody>
          <a:bodyPr/>
          <a:lstStyle/>
          <a:p>
            <a:r>
              <a:rPr lang="ja-JP" altLang="en-US" dirty="0"/>
              <a:t>カーネルビルド時間</a:t>
            </a:r>
          </a:p>
        </p:txBody>
      </p:sp>
      <p:pic>
        <p:nvPicPr>
          <p:cNvPr id="87" name="コンテンツ プレースホルダー 86">
            <a:extLst>
              <a:ext uri="{FF2B5EF4-FFF2-40B4-BE49-F238E27FC236}">
                <a16:creationId xmlns:a16="http://schemas.microsoft.com/office/drawing/2014/main" id="{084F1FCA-90E0-C5D6-2191-E745BA7A7DCE}"/>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78182" y="3346113"/>
            <a:ext cx="4914024" cy="3268800"/>
          </a:xfrm>
        </p:spPr>
      </p:pic>
      <p:sp>
        <p:nvSpPr>
          <p:cNvPr id="4" name="スライド番号プレースホルダー 3">
            <a:extLst>
              <a:ext uri="{FF2B5EF4-FFF2-40B4-BE49-F238E27FC236}">
                <a16:creationId xmlns:a16="http://schemas.microsoft.com/office/drawing/2014/main" id="{14DDF807-3ECD-FF78-974C-3EFA901EBE40}"/>
              </a:ext>
            </a:extLst>
          </p:cNvPr>
          <p:cNvSpPr>
            <a:spLocks noGrp="1"/>
          </p:cNvSpPr>
          <p:nvPr>
            <p:ph type="sldNum" sz="quarter" idx="12"/>
          </p:nvPr>
        </p:nvSpPr>
        <p:spPr/>
        <p:txBody>
          <a:bodyPr/>
          <a:lstStyle/>
          <a:p>
            <a:fld id="{DF887594-7CE7-4E98-ACDD-6565BDA76A6B}" type="slidenum">
              <a:rPr kumimoji="1" lang="ja-JP" altLang="en-US" smtClean="0"/>
              <a:t>20</a:t>
            </a:fld>
            <a:endParaRPr kumimoji="1" lang="ja-JP" altLang="en-US"/>
          </a:p>
        </p:txBody>
      </p:sp>
      <p:sp>
        <p:nvSpPr>
          <p:cNvPr id="3" name="コンテンツ プレースホルダー 2">
            <a:extLst>
              <a:ext uri="{FF2B5EF4-FFF2-40B4-BE49-F238E27FC236}">
                <a16:creationId xmlns:a16="http://schemas.microsoft.com/office/drawing/2014/main" id="{98FF31DB-FF7C-C6C2-0000-5DB534EB8CE3}"/>
              </a:ext>
            </a:extLst>
          </p:cNvPr>
          <p:cNvSpPr txBox="1">
            <a:spLocks/>
          </p:cNvSpPr>
          <p:nvPr/>
        </p:nvSpPr>
        <p:spPr>
          <a:xfrm>
            <a:off x="838200" y="1576137"/>
            <a:ext cx="10515600" cy="4600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Linux</a:t>
            </a:r>
            <a:r>
              <a:rPr lang="ja-JP" altLang="en-US" dirty="0"/>
              <a:t>カーネル</a:t>
            </a:r>
            <a:r>
              <a:rPr lang="en-US" altLang="ja-JP" dirty="0"/>
              <a:t>6.1.0</a:t>
            </a:r>
            <a:r>
              <a:rPr lang="ja-JP" altLang="en-US" dirty="0"/>
              <a:t>のビルドにかかる時間を測定</a:t>
            </a:r>
            <a:endParaRPr lang="en-US" altLang="ja-JP" dirty="0"/>
          </a:p>
          <a:p>
            <a:pPr lvl="1"/>
            <a:r>
              <a:rPr lang="en-US" altLang="ja-JP" dirty="0"/>
              <a:t>SEV</a:t>
            </a:r>
            <a:r>
              <a:rPr lang="ja-JP" altLang="en-US" dirty="0"/>
              <a:t>仮想化では</a:t>
            </a:r>
            <a:r>
              <a:rPr lang="en-US" altLang="ja-JP" dirty="0"/>
              <a:t>1.8%</a:t>
            </a:r>
            <a:r>
              <a:rPr lang="ja-JP" altLang="en-US" dirty="0"/>
              <a:t>、</a:t>
            </a:r>
            <a:r>
              <a:rPr lang="en-US" altLang="ja-JP" dirty="0"/>
              <a:t>SEV-ES</a:t>
            </a:r>
            <a:r>
              <a:rPr lang="ja-JP" altLang="en-US" dirty="0"/>
              <a:t>仮想化では</a:t>
            </a:r>
            <a:r>
              <a:rPr lang="en-US" altLang="ja-JP" dirty="0"/>
              <a:t>7.3%</a:t>
            </a:r>
            <a:r>
              <a:rPr lang="ja-JP" altLang="en-US" dirty="0"/>
              <a:t>増加</a:t>
            </a:r>
            <a:endParaRPr lang="en-US" altLang="ja-JP" dirty="0"/>
          </a:p>
          <a:p>
            <a:pPr lvl="1"/>
            <a:r>
              <a:rPr lang="en-US" altLang="ja-JP" dirty="0"/>
              <a:t>SEV</a:t>
            </a:r>
            <a:r>
              <a:rPr lang="ja-JP" altLang="en-US" dirty="0"/>
              <a:t>パススルーでは</a:t>
            </a:r>
            <a:r>
              <a:rPr lang="en-US" altLang="ja-JP" dirty="0"/>
              <a:t>2.1%</a:t>
            </a:r>
            <a:r>
              <a:rPr lang="ja-JP" altLang="en-US" dirty="0"/>
              <a:t>、</a:t>
            </a:r>
            <a:r>
              <a:rPr lang="en-US" altLang="ja-JP" dirty="0"/>
              <a:t>SEV-ES</a:t>
            </a:r>
            <a:r>
              <a:rPr lang="ja-JP" altLang="en-US" dirty="0"/>
              <a:t>パススルーでは</a:t>
            </a:r>
            <a:r>
              <a:rPr lang="en-US" altLang="ja-JP" dirty="0"/>
              <a:t>6.8%</a:t>
            </a:r>
            <a:r>
              <a:rPr lang="ja-JP" altLang="en-US" dirty="0"/>
              <a:t>増加</a:t>
            </a:r>
            <a:endParaRPr lang="en-US" altLang="ja-JP" dirty="0"/>
          </a:p>
          <a:p>
            <a:pPr lvl="1"/>
            <a:r>
              <a:rPr lang="en-US" altLang="ja-JP" dirty="0"/>
              <a:t>Nested SEV</a:t>
            </a:r>
            <a:r>
              <a:rPr lang="ja-JP" altLang="en-US" dirty="0"/>
              <a:t>より</a:t>
            </a:r>
            <a:r>
              <a:rPr lang="en-US" altLang="ja-JP" dirty="0"/>
              <a:t>Nested SEV-ES</a:t>
            </a:r>
            <a:r>
              <a:rPr lang="ja-JP" altLang="en-US" dirty="0"/>
              <a:t>の方が少しオーバヘッドが大きい</a:t>
            </a:r>
            <a:endParaRPr lang="en-US" altLang="ja-JP" dirty="0"/>
          </a:p>
        </p:txBody>
      </p:sp>
      <p:cxnSp>
        <p:nvCxnSpPr>
          <p:cNvPr id="117" name="直線矢印コネクタ 116">
            <a:extLst>
              <a:ext uri="{FF2B5EF4-FFF2-40B4-BE49-F238E27FC236}">
                <a16:creationId xmlns:a16="http://schemas.microsoft.com/office/drawing/2014/main" id="{40A978C6-D217-27D5-1646-918052D08317}"/>
              </a:ext>
            </a:extLst>
          </p:cNvPr>
          <p:cNvCxnSpPr>
            <a:cxnSpLocks/>
          </p:cNvCxnSpPr>
          <p:nvPr/>
        </p:nvCxnSpPr>
        <p:spPr>
          <a:xfrm flipV="1">
            <a:off x="5879953" y="4076700"/>
            <a:ext cx="706585" cy="1626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38B1B7B5-E993-362C-164B-D4F7F3D2AA9B}"/>
              </a:ext>
            </a:extLst>
          </p:cNvPr>
          <p:cNvCxnSpPr>
            <a:cxnSpLocks/>
          </p:cNvCxnSpPr>
          <p:nvPr/>
        </p:nvCxnSpPr>
        <p:spPr>
          <a:xfrm flipV="1">
            <a:off x="5879953" y="4192642"/>
            <a:ext cx="355241" cy="402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9" name="テキスト ボックス 118">
            <a:extLst>
              <a:ext uri="{FF2B5EF4-FFF2-40B4-BE49-F238E27FC236}">
                <a16:creationId xmlns:a16="http://schemas.microsoft.com/office/drawing/2014/main" id="{1D4B6464-F79F-DD53-4360-D39A4FD4A8A4}"/>
              </a:ext>
            </a:extLst>
          </p:cNvPr>
          <p:cNvSpPr txBox="1"/>
          <p:nvPr/>
        </p:nvSpPr>
        <p:spPr>
          <a:xfrm>
            <a:off x="6189720" y="3565501"/>
            <a:ext cx="851515" cy="369332"/>
          </a:xfrm>
          <a:prstGeom prst="rect">
            <a:avLst/>
          </a:prstGeom>
          <a:noFill/>
        </p:spPr>
        <p:txBody>
          <a:bodyPr wrap="none" rtlCol="0">
            <a:spAutoFit/>
          </a:bodyPr>
          <a:lstStyle/>
          <a:p>
            <a:r>
              <a:rPr lang="en-US" altLang="ja-JP" dirty="0">
                <a:solidFill>
                  <a:srgbClr val="2CA02C"/>
                </a:solidFill>
              </a:rPr>
              <a:t>+7.3</a:t>
            </a:r>
            <a:r>
              <a:rPr kumimoji="1" lang="en-US" altLang="ja-JP" dirty="0">
                <a:solidFill>
                  <a:srgbClr val="2CA02C"/>
                </a:solidFill>
              </a:rPr>
              <a:t>%</a:t>
            </a:r>
            <a:endParaRPr kumimoji="1" lang="ja-JP" altLang="en-US" dirty="0">
              <a:solidFill>
                <a:srgbClr val="2CA02C"/>
              </a:solidFill>
            </a:endParaRPr>
          </a:p>
        </p:txBody>
      </p:sp>
      <p:sp>
        <p:nvSpPr>
          <p:cNvPr id="120" name="テキスト ボックス 119">
            <a:extLst>
              <a:ext uri="{FF2B5EF4-FFF2-40B4-BE49-F238E27FC236}">
                <a16:creationId xmlns:a16="http://schemas.microsoft.com/office/drawing/2014/main" id="{CFE4AC15-02CB-66BA-51E6-88B1869D5E64}"/>
              </a:ext>
            </a:extLst>
          </p:cNvPr>
          <p:cNvSpPr txBox="1"/>
          <p:nvPr/>
        </p:nvSpPr>
        <p:spPr>
          <a:xfrm>
            <a:off x="5670242" y="3765339"/>
            <a:ext cx="851515" cy="369332"/>
          </a:xfrm>
          <a:prstGeom prst="rect">
            <a:avLst/>
          </a:prstGeom>
          <a:noFill/>
        </p:spPr>
        <p:txBody>
          <a:bodyPr wrap="none" rtlCol="0">
            <a:spAutoFit/>
          </a:bodyPr>
          <a:lstStyle/>
          <a:p>
            <a:r>
              <a:rPr kumimoji="1" lang="en-US" altLang="ja-JP" dirty="0">
                <a:solidFill>
                  <a:srgbClr val="FF7F0E"/>
                </a:solidFill>
              </a:rPr>
              <a:t>+1.8%</a:t>
            </a:r>
            <a:endParaRPr kumimoji="1" lang="ja-JP" altLang="en-US" dirty="0">
              <a:solidFill>
                <a:srgbClr val="FF7F0E"/>
              </a:solidFill>
            </a:endParaRPr>
          </a:p>
        </p:txBody>
      </p:sp>
      <p:cxnSp>
        <p:nvCxnSpPr>
          <p:cNvPr id="121" name="直線矢印コネクタ 120">
            <a:extLst>
              <a:ext uri="{FF2B5EF4-FFF2-40B4-BE49-F238E27FC236}">
                <a16:creationId xmlns:a16="http://schemas.microsoft.com/office/drawing/2014/main" id="{0C61C89C-6ED0-497C-7441-6B4CB25741E9}"/>
              </a:ext>
            </a:extLst>
          </p:cNvPr>
          <p:cNvCxnSpPr>
            <a:cxnSpLocks/>
          </p:cNvCxnSpPr>
          <p:nvPr/>
        </p:nvCxnSpPr>
        <p:spPr>
          <a:xfrm flipV="1">
            <a:off x="7055649" y="4192642"/>
            <a:ext cx="350657" cy="504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74E71C23-721A-1EDF-88CD-F949FDD63FBD}"/>
              </a:ext>
            </a:extLst>
          </p:cNvPr>
          <p:cNvCxnSpPr>
            <a:cxnSpLocks/>
          </p:cNvCxnSpPr>
          <p:nvPr/>
        </p:nvCxnSpPr>
        <p:spPr>
          <a:xfrm flipV="1">
            <a:off x="7055453" y="4084924"/>
            <a:ext cx="701707" cy="1544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16A58FF9-124E-3E22-33EC-D7C4EBC3E8D4}"/>
              </a:ext>
            </a:extLst>
          </p:cNvPr>
          <p:cNvSpPr txBox="1"/>
          <p:nvPr/>
        </p:nvSpPr>
        <p:spPr>
          <a:xfrm>
            <a:off x="7331402" y="3565501"/>
            <a:ext cx="851515" cy="369332"/>
          </a:xfrm>
          <a:prstGeom prst="rect">
            <a:avLst/>
          </a:prstGeom>
          <a:noFill/>
        </p:spPr>
        <p:txBody>
          <a:bodyPr wrap="none" rtlCol="0">
            <a:spAutoFit/>
          </a:bodyPr>
          <a:lstStyle/>
          <a:p>
            <a:r>
              <a:rPr kumimoji="1" lang="en-US" altLang="ja-JP" dirty="0">
                <a:solidFill>
                  <a:srgbClr val="2CA02C"/>
                </a:solidFill>
              </a:rPr>
              <a:t>+6.8%</a:t>
            </a:r>
            <a:endParaRPr kumimoji="1" lang="ja-JP" altLang="en-US" dirty="0">
              <a:solidFill>
                <a:srgbClr val="2CA02C"/>
              </a:solidFill>
            </a:endParaRPr>
          </a:p>
        </p:txBody>
      </p:sp>
      <p:sp>
        <p:nvSpPr>
          <p:cNvPr id="124" name="テキスト ボックス 123">
            <a:extLst>
              <a:ext uri="{FF2B5EF4-FFF2-40B4-BE49-F238E27FC236}">
                <a16:creationId xmlns:a16="http://schemas.microsoft.com/office/drawing/2014/main" id="{F2EB146C-15B2-6009-34CB-BE8D777E435A}"/>
              </a:ext>
            </a:extLst>
          </p:cNvPr>
          <p:cNvSpPr txBox="1"/>
          <p:nvPr/>
        </p:nvSpPr>
        <p:spPr>
          <a:xfrm>
            <a:off x="6765799" y="3775023"/>
            <a:ext cx="851515" cy="369332"/>
          </a:xfrm>
          <a:prstGeom prst="rect">
            <a:avLst/>
          </a:prstGeom>
          <a:noFill/>
        </p:spPr>
        <p:txBody>
          <a:bodyPr wrap="none" rtlCol="0">
            <a:spAutoFit/>
          </a:bodyPr>
          <a:lstStyle/>
          <a:p>
            <a:r>
              <a:rPr kumimoji="1" lang="en-US" altLang="ja-JP" dirty="0">
                <a:solidFill>
                  <a:srgbClr val="FF7F0E"/>
                </a:solidFill>
              </a:rPr>
              <a:t>+2.1%</a:t>
            </a:r>
            <a:endParaRPr kumimoji="1" lang="ja-JP" altLang="en-US" dirty="0">
              <a:solidFill>
                <a:srgbClr val="FF7F0E"/>
              </a:solidFill>
            </a:endParaRPr>
          </a:p>
        </p:txBody>
      </p:sp>
    </p:spTree>
    <p:extLst>
      <p:ext uri="{BB962C8B-B14F-4D97-AF65-F5344CB8AC3E}">
        <p14:creationId xmlns:p14="http://schemas.microsoft.com/office/powerpoint/2010/main" val="292566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C5D13A-0826-C5B1-A3B3-0E66513D5F40}"/>
              </a:ext>
            </a:extLst>
          </p:cNvPr>
          <p:cNvSpPr>
            <a:spLocks noGrp="1"/>
          </p:cNvSpPr>
          <p:nvPr>
            <p:ph type="title"/>
          </p:nvPr>
        </p:nvSpPr>
        <p:spPr/>
        <p:txBody>
          <a:bodyPr/>
          <a:lstStyle/>
          <a:p>
            <a:r>
              <a:rPr lang="en-US" altLang="ja-JP" dirty="0"/>
              <a:t>HTTP</a:t>
            </a:r>
            <a:r>
              <a:rPr lang="ja-JP" altLang="en-US" dirty="0"/>
              <a:t>サーバの性能</a:t>
            </a:r>
          </a:p>
        </p:txBody>
      </p:sp>
      <p:pic>
        <p:nvPicPr>
          <p:cNvPr id="6" name="コンテンツ プレースホルダー 5">
            <a:extLst>
              <a:ext uri="{FF2B5EF4-FFF2-40B4-BE49-F238E27FC236}">
                <a16:creationId xmlns:a16="http://schemas.microsoft.com/office/drawing/2014/main" id="{C352AED7-6036-291E-FA28-F0CA7A7BBFB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6485" y="3590924"/>
            <a:ext cx="4911431" cy="3267075"/>
          </a:xfrm>
        </p:spPr>
      </p:pic>
      <p:sp>
        <p:nvSpPr>
          <p:cNvPr id="4" name="スライド番号プレースホルダー 3">
            <a:extLst>
              <a:ext uri="{FF2B5EF4-FFF2-40B4-BE49-F238E27FC236}">
                <a16:creationId xmlns:a16="http://schemas.microsoft.com/office/drawing/2014/main" id="{67B49BC7-7D1E-F45B-662E-DE33022850EC}"/>
              </a:ext>
            </a:extLst>
          </p:cNvPr>
          <p:cNvSpPr>
            <a:spLocks noGrp="1"/>
          </p:cNvSpPr>
          <p:nvPr>
            <p:ph type="sldNum" sz="quarter" idx="12"/>
          </p:nvPr>
        </p:nvSpPr>
        <p:spPr/>
        <p:txBody>
          <a:bodyPr/>
          <a:lstStyle/>
          <a:p>
            <a:fld id="{DF887594-7CE7-4E98-ACDD-6565BDA76A6B}" type="slidenum">
              <a:rPr kumimoji="1" lang="ja-JP" altLang="en-US" smtClean="0"/>
              <a:t>21</a:t>
            </a:fld>
            <a:endParaRPr kumimoji="1" lang="ja-JP" altLang="en-US"/>
          </a:p>
        </p:txBody>
      </p:sp>
      <p:pic>
        <p:nvPicPr>
          <p:cNvPr id="8" name="グラフィックス 7">
            <a:extLst>
              <a:ext uri="{FF2B5EF4-FFF2-40B4-BE49-F238E27FC236}">
                <a16:creationId xmlns:a16="http://schemas.microsoft.com/office/drawing/2014/main" id="{FFBA320F-9EC3-1682-894F-645214FC1C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462261" y="3642182"/>
            <a:ext cx="4914023" cy="3268800"/>
          </a:xfrm>
          <a:prstGeom prst="rect">
            <a:avLst/>
          </a:prstGeom>
        </p:spPr>
      </p:pic>
      <p:sp>
        <p:nvSpPr>
          <p:cNvPr id="3" name="コンテンツ プレースホルダー 2">
            <a:extLst>
              <a:ext uri="{FF2B5EF4-FFF2-40B4-BE49-F238E27FC236}">
                <a16:creationId xmlns:a16="http://schemas.microsoft.com/office/drawing/2014/main" id="{75671975-140B-3DEC-236A-4A0134FABCBD}"/>
              </a:ext>
            </a:extLst>
          </p:cNvPr>
          <p:cNvSpPr txBox="1">
            <a:spLocks/>
          </p:cNvSpPr>
          <p:nvPr/>
        </p:nvSpPr>
        <p:spPr>
          <a:xfrm>
            <a:off x="838200" y="1576137"/>
            <a:ext cx="10515600" cy="4600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VM</a:t>
            </a:r>
            <a:r>
              <a:rPr lang="ja-JP" altLang="en-US" dirty="0"/>
              <a:t>内で</a:t>
            </a:r>
            <a:r>
              <a:rPr lang="en-US" altLang="ja-JP" dirty="0"/>
              <a:t>HTTP</a:t>
            </a:r>
            <a:r>
              <a:rPr lang="ja-JP" altLang="en-US" dirty="0"/>
              <a:t>サーバにリクエストを送信して性能を測定</a:t>
            </a:r>
            <a:endParaRPr lang="en-US" altLang="ja-JP" dirty="0"/>
          </a:p>
          <a:p>
            <a:pPr lvl="1"/>
            <a:r>
              <a:rPr lang="en-US" altLang="ja-JP" dirty="0"/>
              <a:t>1</a:t>
            </a:r>
            <a:r>
              <a:rPr lang="ja-JP" altLang="en-US" dirty="0"/>
              <a:t>並列：</a:t>
            </a:r>
            <a:r>
              <a:rPr lang="en-US" altLang="ja-JP" dirty="0"/>
              <a:t>SEV-ES</a:t>
            </a:r>
            <a:r>
              <a:rPr lang="ja-JP" altLang="en-US" dirty="0"/>
              <a:t>仮想化では</a:t>
            </a:r>
            <a:r>
              <a:rPr lang="en-US" altLang="ja-JP" dirty="0"/>
              <a:t>36%</a:t>
            </a:r>
            <a:r>
              <a:rPr lang="ja-JP" altLang="en-US" dirty="0"/>
              <a:t>、</a:t>
            </a:r>
            <a:r>
              <a:rPr lang="en-US" altLang="ja-JP" dirty="0"/>
              <a:t>SEV-ES</a:t>
            </a:r>
            <a:r>
              <a:rPr lang="ja-JP" altLang="en-US" dirty="0"/>
              <a:t>パススルーでは</a:t>
            </a:r>
            <a:r>
              <a:rPr lang="en-US" altLang="ja-JP" dirty="0"/>
              <a:t>43%</a:t>
            </a:r>
            <a:r>
              <a:rPr lang="ja-JP" altLang="en-US" dirty="0"/>
              <a:t>低下</a:t>
            </a:r>
            <a:endParaRPr lang="en-US" altLang="ja-JP" dirty="0"/>
          </a:p>
          <a:p>
            <a:pPr lvl="1"/>
            <a:r>
              <a:rPr lang="en-US" altLang="ja-JP" dirty="0"/>
              <a:t>1000</a:t>
            </a:r>
            <a:r>
              <a:rPr lang="ja-JP" altLang="en-US" dirty="0"/>
              <a:t>並列：</a:t>
            </a:r>
            <a:r>
              <a:rPr lang="en-US" altLang="ja-JP" dirty="0"/>
              <a:t>SEV-ES</a:t>
            </a:r>
            <a:r>
              <a:rPr lang="ja-JP" altLang="en-US" dirty="0"/>
              <a:t>仮想化では</a:t>
            </a:r>
            <a:r>
              <a:rPr lang="en-US" altLang="ja-JP" dirty="0"/>
              <a:t>16%</a:t>
            </a:r>
            <a:r>
              <a:rPr lang="ja-JP" altLang="en-US" dirty="0"/>
              <a:t>、</a:t>
            </a:r>
            <a:r>
              <a:rPr lang="en-US" altLang="ja-JP" dirty="0"/>
              <a:t>SEV-ES</a:t>
            </a:r>
            <a:r>
              <a:rPr lang="ja-JP" altLang="en-US" dirty="0"/>
              <a:t>パススルーでは</a:t>
            </a:r>
            <a:r>
              <a:rPr lang="en-US" altLang="ja-JP" dirty="0"/>
              <a:t>17%</a:t>
            </a:r>
            <a:r>
              <a:rPr lang="ja-JP" altLang="en-US" dirty="0"/>
              <a:t>低下</a:t>
            </a:r>
            <a:endParaRPr lang="en-US" altLang="ja-JP" dirty="0"/>
          </a:p>
          <a:p>
            <a:r>
              <a:rPr lang="en-US" altLang="ja-JP" dirty="0"/>
              <a:t>VM Exit</a:t>
            </a:r>
            <a:r>
              <a:rPr lang="ja-JP" altLang="en-US" dirty="0"/>
              <a:t>のコストが大きいことが性能低下の原因</a:t>
            </a:r>
            <a:endParaRPr lang="en-US" altLang="ja-JP" dirty="0"/>
          </a:p>
          <a:p>
            <a:pPr lvl="1"/>
            <a:r>
              <a:rPr lang="en-US" altLang="ja-JP" dirty="0"/>
              <a:t>SEV</a:t>
            </a:r>
            <a:r>
              <a:rPr lang="ja-JP" altLang="en-US" dirty="0"/>
              <a:t>では一部の仮想化支援が使えず、</a:t>
            </a:r>
            <a:r>
              <a:rPr lang="en-US" altLang="ja-JP" dirty="0"/>
              <a:t>SEV-ES</a:t>
            </a:r>
            <a:r>
              <a:rPr lang="ja-JP" altLang="en-US" dirty="0"/>
              <a:t>は全レジスタを復元</a:t>
            </a:r>
            <a:endParaRPr lang="en-US" altLang="ja-JP" dirty="0"/>
          </a:p>
        </p:txBody>
      </p:sp>
      <p:cxnSp>
        <p:nvCxnSpPr>
          <p:cNvPr id="7" name="直線矢印コネクタ 6">
            <a:extLst>
              <a:ext uri="{FF2B5EF4-FFF2-40B4-BE49-F238E27FC236}">
                <a16:creationId xmlns:a16="http://schemas.microsoft.com/office/drawing/2014/main" id="{4B114F8E-C3AC-F34E-DC04-9B325EBD4130}"/>
              </a:ext>
            </a:extLst>
          </p:cNvPr>
          <p:cNvCxnSpPr>
            <a:cxnSpLocks/>
          </p:cNvCxnSpPr>
          <p:nvPr/>
        </p:nvCxnSpPr>
        <p:spPr>
          <a:xfrm>
            <a:off x="3220720" y="5171440"/>
            <a:ext cx="375920" cy="3962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C827EC50-3A69-FEB9-D49F-D15EF050803D}"/>
              </a:ext>
            </a:extLst>
          </p:cNvPr>
          <p:cNvCxnSpPr>
            <a:cxnSpLocks/>
          </p:cNvCxnSpPr>
          <p:nvPr/>
        </p:nvCxnSpPr>
        <p:spPr>
          <a:xfrm>
            <a:off x="3220720" y="5171440"/>
            <a:ext cx="770255" cy="5027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C436654E-5966-52BA-38AA-2E88C9E1BC8A}"/>
              </a:ext>
            </a:extLst>
          </p:cNvPr>
          <p:cNvCxnSpPr>
            <a:cxnSpLocks/>
          </p:cNvCxnSpPr>
          <p:nvPr/>
        </p:nvCxnSpPr>
        <p:spPr>
          <a:xfrm>
            <a:off x="4395320" y="5171440"/>
            <a:ext cx="374324" cy="3459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679F2A4F-DD65-DB75-A48C-A56D2DF3DFFF}"/>
              </a:ext>
            </a:extLst>
          </p:cNvPr>
          <p:cNvCxnSpPr>
            <a:cxnSpLocks/>
          </p:cNvCxnSpPr>
          <p:nvPr/>
        </p:nvCxnSpPr>
        <p:spPr>
          <a:xfrm>
            <a:off x="4395320" y="5171440"/>
            <a:ext cx="717700" cy="6045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D7003991-9EBB-6231-6FFC-8C64FFB75A3A}"/>
              </a:ext>
            </a:extLst>
          </p:cNvPr>
          <p:cNvCxnSpPr>
            <a:cxnSpLocks/>
          </p:cNvCxnSpPr>
          <p:nvPr/>
        </p:nvCxnSpPr>
        <p:spPr>
          <a:xfrm>
            <a:off x="9721591" y="4502944"/>
            <a:ext cx="751147" cy="3400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16D1594C-72EF-7117-1847-C79D7E1D14AC}"/>
              </a:ext>
            </a:extLst>
          </p:cNvPr>
          <p:cNvSpPr txBox="1"/>
          <p:nvPr/>
        </p:nvSpPr>
        <p:spPr>
          <a:xfrm>
            <a:off x="3324225" y="5038725"/>
            <a:ext cx="184731" cy="369332"/>
          </a:xfrm>
          <a:prstGeom prst="rect">
            <a:avLst/>
          </a:prstGeom>
          <a:noFill/>
        </p:spPr>
        <p:txBody>
          <a:bodyPr wrap="none" rtlCol="0">
            <a:spAutoFit/>
          </a:bodyPr>
          <a:lstStyle/>
          <a:p>
            <a:endParaRPr kumimoji="1" lang="ja-JP" altLang="en-US" dirty="0"/>
          </a:p>
        </p:txBody>
      </p:sp>
      <p:sp>
        <p:nvSpPr>
          <p:cNvPr id="25" name="テキスト ボックス 24">
            <a:extLst>
              <a:ext uri="{FF2B5EF4-FFF2-40B4-BE49-F238E27FC236}">
                <a16:creationId xmlns:a16="http://schemas.microsoft.com/office/drawing/2014/main" id="{C78A5EB5-0716-A13A-C462-2E03A6D28346}"/>
              </a:ext>
            </a:extLst>
          </p:cNvPr>
          <p:cNvSpPr txBox="1"/>
          <p:nvPr/>
        </p:nvSpPr>
        <p:spPr>
          <a:xfrm>
            <a:off x="3612461" y="5091916"/>
            <a:ext cx="726481" cy="369332"/>
          </a:xfrm>
          <a:prstGeom prst="rect">
            <a:avLst/>
          </a:prstGeom>
          <a:noFill/>
        </p:spPr>
        <p:txBody>
          <a:bodyPr wrap="none" rtlCol="0">
            <a:spAutoFit/>
          </a:bodyPr>
          <a:lstStyle/>
          <a:p>
            <a:r>
              <a:rPr kumimoji="1" lang="en-US" altLang="ja-JP" dirty="0">
                <a:solidFill>
                  <a:srgbClr val="2CA02C"/>
                </a:solidFill>
              </a:rPr>
              <a:t>-36%</a:t>
            </a:r>
            <a:endParaRPr kumimoji="1" lang="ja-JP" altLang="en-US" dirty="0">
              <a:solidFill>
                <a:srgbClr val="2CA02C"/>
              </a:solidFill>
            </a:endParaRPr>
          </a:p>
        </p:txBody>
      </p:sp>
      <p:sp>
        <p:nvSpPr>
          <p:cNvPr id="107" name="テキスト ボックス 106">
            <a:extLst>
              <a:ext uri="{FF2B5EF4-FFF2-40B4-BE49-F238E27FC236}">
                <a16:creationId xmlns:a16="http://schemas.microsoft.com/office/drawing/2014/main" id="{0042282C-0019-F5B3-8949-53EB0539414E}"/>
              </a:ext>
            </a:extLst>
          </p:cNvPr>
          <p:cNvSpPr txBox="1"/>
          <p:nvPr/>
        </p:nvSpPr>
        <p:spPr>
          <a:xfrm>
            <a:off x="3327033" y="4773821"/>
            <a:ext cx="726481" cy="369332"/>
          </a:xfrm>
          <a:prstGeom prst="rect">
            <a:avLst/>
          </a:prstGeom>
          <a:noFill/>
        </p:spPr>
        <p:txBody>
          <a:bodyPr wrap="none" rtlCol="0">
            <a:spAutoFit/>
          </a:bodyPr>
          <a:lstStyle/>
          <a:p>
            <a:r>
              <a:rPr lang="en-US" altLang="ja-JP" dirty="0">
                <a:solidFill>
                  <a:srgbClr val="FF7F0E"/>
                </a:solidFill>
              </a:rPr>
              <a:t>-29</a:t>
            </a:r>
            <a:r>
              <a:rPr kumimoji="1" lang="en-US" altLang="ja-JP" dirty="0">
                <a:solidFill>
                  <a:srgbClr val="FF7F0E"/>
                </a:solidFill>
              </a:rPr>
              <a:t>%</a:t>
            </a:r>
            <a:endParaRPr kumimoji="1" lang="ja-JP" altLang="en-US" dirty="0">
              <a:solidFill>
                <a:srgbClr val="FF7F0E"/>
              </a:solidFill>
            </a:endParaRPr>
          </a:p>
        </p:txBody>
      </p:sp>
      <p:sp>
        <p:nvSpPr>
          <p:cNvPr id="109" name="テキスト ボックス 108">
            <a:extLst>
              <a:ext uri="{FF2B5EF4-FFF2-40B4-BE49-F238E27FC236}">
                <a16:creationId xmlns:a16="http://schemas.microsoft.com/office/drawing/2014/main" id="{427ECF5F-2272-6019-B775-29D8FD95969B}"/>
              </a:ext>
            </a:extLst>
          </p:cNvPr>
          <p:cNvSpPr txBox="1"/>
          <p:nvPr/>
        </p:nvSpPr>
        <p:spPr>
          <a:xfrm>
            <a:off x="4842395" y="5102359"/>
            <a:ext cx="726481" cy="369332"/>
          </a:xfrm>
          <a:prstGeom prst="rect">
            <a:avLst/>
          </a:prstGeom>
          <a:noFill/>
        </p:spPr>
        <p:txBody>
          <a:bodyPr wrap="none" rtlCol="0">
            <a:spAutoFit/>
          </a:bodyPr>
          <a:lstStyle/>
          <a:p>
            <a:r>
              <a:rPr kumimoji="1" lang="en-US" altLang="ja-JP" dirty="0">
                <a:solidFill>
                  <a:srgbClr val="2CA02C"/>
                </a:solidFill>
              </a:rPr>
              <a:t>-43%</a:t>
            </a:r>
            <a:endParaRPr kumimoji="1" lang="ja-JP" altLang="en-US" dirty="0">
              <a:solidFill>
                <a:srgbClr val="2CA02C"/>
              </a:solidFill>
            </a:endParaRPr>
          </a:p>
        </p:txBody>
      </p:sp>
      <p:sp>
        <p:nvSpPr>
          <p:cNvPr id="110" name="テキスト ボックス 109">
            <a:extLst>
              <a:ext uri="{FF2B5EF4-FFF2-40B4-BE49-F238E27FC236}">
                <a16:creationId xmlns:a16="http://schemas.microsoft.com/office/drawing/2014/main" id="{920FCBE3-F05F-ADAF-C8B5-C32996904E64}"/>
              </a:ext>
            </a:extLst>
          </p:cNvPr>
          <p:cNvSpPr txBox="1"/>
          <p:nvPr/>
        </p:nvSpPr>
        <p:spPr>
          <a:xfrm>
            <a:off x="4625622" y="4773821"/>
            <a:ext cx="726481" cy="369332"/>
          </a:xfrm>
          <a:prstGeom prst="rect">
            <a:avLst/>
          </a:prstGeom>
          <a:noFill/>
        </p:spPr>
        <p:txBody>
          <a:bodyPr wrap="none" rtlCol="0">
            <a:spAutoFit/>
          </a:bodyPr>
          <a:lstStyle/>
          <a:p>
            <a:r>
              <a:rPr lang="en-US" altLang="ja-JP" dirty="0">
                <a:solidFill>
                  <a:srgbClr val="FF7F0E"/>
                </a:solidFill>
              </a:rPr>
              <a:t>-24</a:t>
            </a:r>
            <a:r>
              <a:rPr kumimoji="1" lang="en-US" altLang="ja-JP" dirty="0">
                <a:solidFill>
                  <a:srgbClr val="FF7F0E"/>
                </a:solidFill>
              </a:rPr>
              <a:t>%</a:t>
            </a:r>
            <a:endParaRPr kumimoji="1" lang="ja-JP" altLang="en-US" dirty="0">
              <a:solidFill>
                <a:srgbClr val="FF7F0E"/>
              </a:solidFill>
            </a:endParaRPr>
          </a:p>
        </p:txBody>
      </p:sp>
      <p:cxnSp>
        <p:nvCxnSpPr>
          <p:cNvPr id="111" name="直線矢印コネクタ 110">
            <a:extLst>
              <a:ext uri="{FF2B5EF4-FFF2-40B4-BE49-F238E27FC236}">
                <a16:creationId xmlns:a16="http://schemas.microsoft.com/office/drawing/2014/main" id="{367B821C-A0D4-9F79-C35E-5FE2DD50E967}"/>
              </a:ext>
            </a:extLst>
          </p:cNvPr>
          <p:cNvCxnSpPr>
            <a:cxnSpLocks/>
          </p:cNvCxnSpPr>
          <p:nvPr/>
        </p:nvCxnSpPr>
        <p:spPr>
          <a:xfrm>
            <a:off x="9721591" y="4502944"/>
            <a:ext cx="386815" cy="500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68786C9E-73AA-69D8-F563-6CA8196BBA71}"/>
              </a:ext>
            </a:extLst>
          </p:cNvPr>
          <p:cNvCxnSpPr>
            <a:cxnSpLocks/>
          </p:cNvCxnSpPr>
          <p:nvPr/>
        </p:nvCxnSpPr>
        <p:spPr>
          <a:xfrm>
            <a:off x="8570921" y="4493419"/>
            <a:ext cx="373054" cy="3071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84B4432F-5366-8607-4448-E659B6C7663A}"/>
              </a:ext>
            </a:extLst>
          </p:cNvPr>
          <p:cNvCxnSpPr>
            <a:cxnSpLocks/>
          </p:cNvCxnSpPr>
          <p:nvPr/>
        </p:nvCxnSpPr>
        <p:spPr>
          <a:xfrm>
            <a:off x="8570921" y="4493418"/>
            <a:ext cx="720717" cy="3309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9" name="テキスト ボックス 118">
            <a:extLst>
              <a:ext uri="{FF2B5EF4-FFF2-40B4-BE49-F238E27FC236}">
                <a16:creationId xmlns:a16="http://schemas.microsoft.com/office/drawing/2014/main" id="{76C81CAE-97FB-EA17-8AA2-AC37A7B3A480}"/>
              </a:ext>
            </a:extLst>
          </p:cNvPr>
          <p:cNvSpPr txBox="1"/>
          <p:nvPr/>
        </p:nvSpPr>
        <p:spPr>
          <a:xfrm>
            <a:off x="8886723" y="4277454"/>
            <a:ext cx="726481" cy="369332"/>
          </a:xfrm>
          <a:prstGeom prst="rect">
            <a:avLst/>
          </a:prstGeom>
          <a:noFill/>
        </p:spPr>
        <p:txBody>
          <a:bodyPr wrap="none" rtlCol="0">
            <a:spAutoFit/>
          </a:bodyPr>
          <a:lstStyle/>
          <a:p>
            <a:r>
              <a:rPr kumimoji="1" lang="en-US" altLang="ja-JP" dirty="0">
                <a:solidFill>
                  <a:srgbClr val="2CA02C"/>
                </a:solidFill>
              </a:rPr>
              <a:t>-16%</a:t>
            </a:r>
            <a:endParaRPr kumimoji="1" lang="ja-JP" altLang="en-US" dirty="0">
              <a:solidFill>
                <a:srgbClr val="2CA02C"/>
              </a:solidFill>
            </a:endParaRPr>
          </a:p>
        </p:txBody>
      </p:sp>
      <p:sp>
        <p:nvSpPr>
          <p:cNvPr id="120" name="テキスト ボックス 119">
            <a:extLst>
              <a:ext uri="{FF2B5EF4-FFF2-40B4-BE49-F238E27FC236}">
                <a16:creationId xmlns:a16="http://schemas.microsoft.com/office/drawing/2014/main" id="{282AD6A8-3EED-F45C-BE1D-D8F3D8EFAD75}"/>
              </a:ext>
            </a:extLst>
          </p:cNvPr>
          <p:cNvSpPr txBox="1"/>
          <p:nvPr/>
        </p:nvSpPr>
        <p:spPr>
          <a:xfrm>
            <a:off x="8581649" y="3962927"/>
            <a:ext cx="726481" cy="369332"/>
          </a:xfrm>
          <a:prstGeom prst="rect">
            <a:avLst/>
          </a:prstGeom>
          <a:noFill/>
        </p:spPr>
        <p:txBody>
          <a:bodyPr wrap="none" rtlCol="0">
            <a:spAutoFit/>
          </a:bodyPr>
          <a:lstStyle/>
          <a:p>
            <a:r>
              <a:rPr lang="en-US" altLang="ja-JP" dirty="0">
                <a:solidFill>
                  <a:srgbClr val="FF7F0E"/>
                </a:solidFill>
              </a:rPr>
              <a:t>-15</a:t>
            </a:r>
            <a:r>
              <a:rPr kumimoji="1" lang="en-US" altLang="ja-JP" dirty="0">
                <a:solidFill>
                  <a:srgbClr val="FF7F0E"/>
                </a:solidFill>
              </a:rPr>
              <a:t>%</a:t>
            </a:r>
            <a:endParaRPr kumimoji="1" lang="ja-JP" altLang="en-US" dirty="0">
              <a:solidFill>
                <a:srgbClr val="FF7F0E"/>
              </a:solidFill>
            </a:endParaRPr>
          </a:p>
        </p:txBody>
      </p:sp>
      <p:sp>
        <p:nvSpPr>
          <p:cNvPr id="121" name="テキスト ボックス 120">
            <a:extLst>
              <a:ext uri="{FF2B5EF4-FFF2-40B4-BE49-F238E27FC236}">
                <a16:creationId xmlns:a16="http://schemas.microsoft.com/office/drawing/2014/main" id="{9919D7F3-B5B9-5750-1F8D-CEA56586034B}"/>
              </a:ext>
            </a:extLst>
          </p:cNvPr>
          <p:cNvSpPr txBox="1"/>
          <p:nvPr/>
        </p:nvSpPr>
        <p:spPr>
          <a:xfrm>
            <a:off x="10067268" y="4288356"/>
            <a:ext cx="726481" cy="369332"/>
          </a:xfrm>
          <a:prstGeom prst="rect">
            <a:avLst/>
          </a:prstGeom>
          <a:noFill/>
        </p:spPr>
        <p:txBody>
          <a:bodyPr wrap="none" rtlCol="0">
            <a:spAutoFit/>
          </a:bodyPr>
          <a:lstStyle/>
          <a:p>
            <a:r>
              <a:rPr kumimoji="1" lang="en-US" altLang="ja-JP" dirty="0">
                <a:solidFill>
                  <a:srgbClr val="2CA02C"/>
                </a:solidFill>
              </a:rPr>
              <a:t>-17%</a:t>
            </a:r>
            <a:endParaRPr kumimoji="1" lang="ja-JP" altLang="en-US" dirty="0">
              <a:solidFill>
                <a:srgbClr val="2CA02C"/>
              </a:solidFill>
            </a:endParaRPr>
          </a:p>
        </p:txBody>
      </p:sp>
      <p:sp>
        <p:nvSpPr>
          <p:cNvPr id="122" name="テキスト ボックス 121">
            <a:extLst>
              <a:ext uri="{FF2B5EF4-FFF2-40B4-BE49-F238E27FC236}">
                <a16:creationId xmlns:a16="http://schemas.microsoft.com/office/drawing/2014/main" id="{B98E6FF9-240E-081C-E298-9177104319A1}"/>
              </a:ext>
            </a:extLst>
          </p:cNvPr>
          <p:cNvSpPr txBox="1"/>
          <p:nvPr/>
        </p:nvSpPr>
        <p:spPr>
          <a:xfrm>
            <a:off x="9850495" y="3959818"/>
            <a:ext cx="785793" cy="369332"/>
          </a:xfrm>
          <a:prstGeom prst="rect">
            <a:avLst/>
          </a:prstGeom>
          <a:noFill/>
        </p:spPr>
        <p:txBody>
          <a:bodyPr wrap="none" rtlCol="0">
            <a:spAutoFit/>
          </a:bodyPr>
          <a:lstStyle/>
          <a:p>
            <a:r>
              <a:rPr lang="en-US" altLang="ja-JP" dirty="0">
                <a:solidFill>
                  <a:srgbClr val="FF7F0E"/>
                </a:solidFill>
              </a:rPr>
              <a:t>-2.7</a:t>
            </a:r>
            <a:r>
              <a:rPr kumimoji="1" lang="en-US" altLang="ja-JP" dirty="0">
                <a:solidFill>
                  <a:srgbClr val="FF7F0E"/>
                </a:solidFill>
              </a:rPr>
              <a:t>%</a:t>
            </a:r>
            <a:endParaRPr kumimoji="1" lang="ja-JP" altLang="en-US" dirty="0">
              <a:solidFill>
                <a:srgbClr val="FF7F0E"/>
              </a:solidFill>
            </a:endParaRPr>
          </a:p>
        </p:txBody>
      </p:sp>
    </p:spTree>
    <p:extLst>
      <p:ext uri="{BB962C8B-B14F-4D97-AF65-F5344CB8AC3E}">
        <p14:creationId xmlns:p14="http://schemas.microsoft.com/office/powerpoint/2010/main" val="3336916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D97A4B-AC7D-598B-E632-A6E8740DE080}"/>
              </a:ext>
            </a:extLst>
          </p:cNvPr>
          <p:cNvSpPr>
            <a:spLocks noGrp="1"/>
          </p:cNvSpPr>
          <p:nvPr>
            <p:ph type="title"/>
          </p:nvPr>
        </p:nvSpPr>
        <p:spPr/>
        <p:txBody>
          <a:bodyPr/>
          <a:lstStyle/>
          <a:p>
            <a:r>
              <a:rPr lang="en-US" altLang="ja-JP" dirty="0"/>
              <a:t>RAM</a:t>
            </a:r>
            <a:r>
              <a:rPr lang="ja-JP" altLang="en-US" dirty="0"/>
              <a:t>ディスクの性能</a:t>
            </a:r>
          </a:p>
        </p:txBody>
      </p:sp>
      <p:pic>
        <p:nvPicPr>
          <p:cNvPr id="501" name="コンテンツ プレースホルダー 500">
            <a:extLst>
              <a:ext uri="{FF2B5EF4-FFF2-40B4-BE49-F238E27FC236}">
                <a16:creationId xmlns:a16="http://schemas.microsoft.com/office/drawing/2014/main" id="{3882A713-A284-D3FC-8D53-C1C625845A7C}"/>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05187" y="3589200"/>
            <a:ext cx="4914024" cy="3268800"/>
          </a:xfrm>
        </p:spPr>
      </p:pic>
      <p:sp>
        <p:nvSpPr>
          <p:cNvPr id="4" name="スライド番号プレースホルダー 3">
            <a:extLst>
              <a:ext uri="{FF2B5EF4-FFF2-40B4-BE49-F238E27FC236}">
                <a16:creationId xmlns:a16="http://schemas.microsoft.com/office/drawing/2014/main" id="{B1556137-AB7F-FF18-CD9C-2893312CBBF5}"/>
              </a:ext>
            </a:extLst>
          </p:cNvPr>
          <p:cNvSpPr>
            <a:spLocks noGrp="1"/>
          </p:cNvSpPr>
          <p:nvPr>
            <p:ph type="sldNum" sz="quarter" idx="12"/>
          </p:nvPr>
        </p:nvSpPr>
        <p:spPr/>
        <p:txBody>
          <a:bodyPr/>
          <a:lstStyle/>
          <a:p>
            <a:fld id="{DF887594-7CE7-4E98-ACDD-6565BDA76A6B}" type="slidenum">
              <a:rPr kumimoji="1" lang="ja-JP" altLang="en-US" smtClean="0"/>
              <a:t>22</a:t>
            </a:fld>
            <a:endParaRPr kumimoji="1" lang="ja-JP" altLang="en-US"/>
          </a:p>
        </p:txBody>
      </p:sp>
      <p:sp>
        <p:nvSpPr>
          <p:cNvPr id="3" name="コンテンツ プレースホルダー 2">
            <a:extLst>
              <a:ext uri="{FF2B5EF4-FFF2-40B4-BE49-F238E27FC236}">
                <a16:creationId xmlns:a16="http://schemas.microsoft.com/office/drawing/2014/main" id="{11E6E030-3F59-A3D9-8DC7-7685A6B590BB}"/>
              </a:ext>
            </a:extLst>
          </p:cNvPr>
          <p:cNvSpPr txBox="1">
            <a:spLocks/>
          </p:cNvSpPr>
          <p:nvPr/>
        </p:nvSpPr>
        <p:spPr>
          <a:xfrm>
            <a:off x="838200" y="1576137"/>
            <a:ext cx="10515600" cy="4600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10 GiB</a:t>
            </a:r>
            <a:r>
              <a:rPr lang="ja-JP" altLang="en-US" dirty="0"/>
              <a:t>の</a:t>
            </a:r>
            <a:r>
              <a:rPr lang="en-US" altLang="ja-JP" dirty="0"/>
              <a:t>RAM</a:t>
            </a:r>
            <a:r>
              <a:rPr lang="ja-JP" altLang="en-US" dirty="0"/>
              <a:t>ディスクの読み出しスループットを測定</a:t>
            </a:r>
            <a:endParaRPr lang="en-US" altLang="ja-JP" dirty="0"/>
          </a:p>
          <a:p>
            <a:pPr lvl="1"/>
            <a:r>
              <a:rPr lang="en-US" altLang="ja-JP" dirty="0"/>
              <a:t>SEV</a:t>
            </a:r>
            <a:r>
              <a:rPr lang="ja-JP" altLang="en-US" dirty="0"/>
              <a:t>仮想化では</a:t>
            </a:r>
            <a:r>
              <a:rPr lang="en-US" altLang="ja-JP" dirty="0"/>
              <a:t>46%</a:t>
            </a:r>
            <a:r>
              <a:rPr lang="ja-JP" altLang="en-US" dirty="0"/>
              <a:t>、</a:t>
            </a:r>
            <a:r>
              <a:rPr lang="en-US" altLang="ja-JP" dirty="0"/>
              <a:t>SEV-ES</a:t>
            </a:r>
            <a:r>
              <a:rPr lang="ja-JP" altLang="en-US" dirty="0"/>
              <a:t>仮想化では</a:t>
            </a:r>
            <a:r>
              <a:rPr lang="en-US" altLang="ja-JP" dirty="0"/>
              <a:t>48%</a:t>
            </a:r>
            <a:r>
              <a:rPr lang="ja-JP" altLang="en-US" dirty="0"/>
              <a:t>低下</a:t>
            </a:r>
            <a:endParaRPr lang="en-US" altLang="ja-JP" dirty="0"/>
          </a:p>
          <a:p>
            <a:pPr lvl="1"/>
            <a:r>
              <a:rPr lang="en-US" altLang="ja-JP" dirty="0"/>
              <a:t>SEV</a:t>
            </a:r>
            <a:r>
              <a:rPr lang="ja-JP" altLang="en-US" dirty="0"/>
              <a:t>パススルーでは</a:t>
            </a:r>
            <a:r>
              <a:rPr lang="en-US" altLang="ja-JP" dirty="0"/>
              <a:t>28%</a:t>
            </a:r>
            <a:r>
              <a:rPr lang="ja-JP" altLang="en-US" dirty="0"/>
              <a:t>、</a:t>
            </a:r>
            <a:r>
              <a:rPr lang="en-US" altLang="ja-JP" dirty="0"/>
              <a:t>SEV-ES</a:t>
            </a:r>
            <a:r>
              <a:rPr lang="ja-JP" altLang="en-US" dirty="0"/>
              <a:t>パススルーでは</a:t>
            </a:r>
            <a:r>
              <a:rPr lang="en-US" altLang="ja-JP" dirty="0"/>
              <a:t>32%</a:t>
            </a:r>
            <a:r>
              <a:rPr lang="ja-JP" altLang="en-US" dirty="0"/>
              <a:t>低下</a:t>
            </a:r>
            <a:endParaRPr lang="en-US" altLang="ja-JP" dirty="0"/>
          </a:p>
          <a:p>
            <a:r>
              <a:rPr lang="en-US" altLang="ja-JP" dirty="0"/>
              <a:t>SEV-ES</a:t>
            </a:r>
            <a:r>
              <a:rPr lang="ja-JP" altLang="en-US" dirty="0"/>
              <a:t>特有のオーバヘッドは小さい</a:t>
            </a:r>
            <a:endParaRPr lang="en-US" altLang="ja-JP" dirty="0"/>
          </a:p>
          <a:p>
            <a:pPr lvl="1"/>
            <a:r>
              <a:rPr lang="en-US" altLang="ja-JP" dirty="0"/>
              <a:t>SEV</a:t>
            </a:r>
            <a:r>
              <a:rPr lang="ja-JP" altLang="en-US" dirty="0"/>
              <a:t>で必要となる</a:t>
            </a:r>
            <a:r>
              <a:rPr lang="en-US" altLang="ja-JP" dirty="0"/>
              <a:t>DMA</a:t>
            </a:r>
            <a:r>
              <a:rPr lang="ja-JP" altLang="en-US" dirty="0"/>
              <a:t>バウンスバッファのオーバヘッドが大きい</a:t>
            </a:r>
            <a:endParaRPr lang="en-US" altLang="ja-JP" dirty="0"/>
          </a:p>
        </p:txBody>
      </p:sp>
      <p:sp>
        <p:nvSpPr>
          <p:cNvPr id="5" name="テキスト ボックス 4">
            <a:extLst>
              <a:ext uri="{FF2B5EF4-FFF2-40B4-BE49-F238E27FC236}">
                <a16:creationId xmlns:a16="http://schemas.microsoft.com/office/drawing/2014/main" id="{F1376FA3-E1DE-0E93-4379-AC001963968A}"/>
              </a:ext>
            </a:extLst>
          </p:cNvPr>
          <p:cNvSpPr txBox="1"/>
          <p:nvPr/>
        </p:nvSpPr>
        <p:spPr>
          <a:xfrm>
            <a:off x="5785062" y="4549131"/>
            <a:ext cx="726481" cy="369332"/>
          </a:xfrm>
          <a:prstGeom prst="rect">
            <a:avLst/>
          </a:prstGeom>
          <a:noFill/>
        </p:spPr>
        <p:txBody>
          <a:bodyPr wrap="square" rtlCol="0">
            <a:spAutoFit/>
          </a:bodyPr>
          <a:lstStyle/>
          <a:p>
            <a:r>
              <a:rPr kumimoji="1" lang="en-US" altLang="ja-JP" dirty="0">
                <a:solidFill>
                  <a:srgbClr val="2CA02C"/>
                </a:solidFill>
              </a:rPr>
              <a:t>-48%</a:t>
            </a:r>
            <a:endParaRPr kumimoji="1" lang="ja-JP" altLang="en-US" dirty="0">
              <a:solidFill>
                <a:srgbClr val="2CA02C"/>
              </a:solidFill>
            </a:endParaRPr>
          </a:p>
        </p:txBody>
      </p:sp>
      <p:cxnSp>
        <p:nvCxnSpPr>
          <p:cNvPr id="9" name="直線矢印コネクタ 8">
            <a:extLst>
              <a:ext uri="{FF2B5EF4-FFF2-40B4-BE49-F238E27FC236}">
                <a16:creationId xmlns:a16="http://schemas.microsoft.com/office/drawing/2014/main" id="{8E912310-B557-4C25-BA3A-A5B21F1B43B1}"/>
              </a:ext>
            </a:extLst>
          </p:cNvPr>
          <p:cNvCxnSpPr>
            <a:cxnSpLocks/>
          </p:cNvCxnSpPr>
          <p:nvPr/>
        </p:nvCxnSpPr>
        <p:spPr>
          <a:xfrm>
            <a:off x="5404722" y="4139415"/>
            <a:ext cx="373458" cy="11017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A344145F-6804-7ACD-FF8A-DB5417A5D05E}"/>
              </a:ext>
            </a:extLst>
          </p:cNvPr>
          <p:cNvCxnSpPr>
            <a:cxnSpLocks/>
          </p:cNvCxnSpPr>
          <p:nvPr/>
        </p:nvCxnSpPr>
        <p:spPr>
          <a:xfrm>
            <a:off x="5404722" y="4139414"/>
            <a:ext cx="720717" cy="11687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E66FEA6B-BD52-241B-F442-AD291CAF622F}"/>
              </a:ext>
            </a:extLst>
          </p:cNvPr>
          <p:cNvSpPr txBox="1"/>
          <p:nvPr/>
        </p:nvSpPr>
        <p:spPr>
          <a:xfrm>
            <a:off x="5505941" y="4159408"/>
            <a:ext cx="726481" cy="369332"/>
          </a:xfrm>
          <a:prstGeom prst="rect">
            <a:avLst/>
          </a:prstGeom>
          <a:noFill/>
        </p:spPr>
        <p:txBody>
          <a:bodyPr wrap="none" rtlCol="0">
            <a:spAutoFit/>
          </a:bodyPr>
          <a:lstStyle/>
          <a:p>
            <a:r>
              <a:rPr lang="en-US" altLang="ja-JP" dirty="0">
                <a:solidFill>
                  <a:srgbClr val="FF7F0E"/>
                </a:solidFill>
              </a:rPr>
              <a:t>-46</a:t>
            </a:r>
            <a:r>
              <a:rPr kumimoji="1" lang="en-US" altLang="ja-JP" dirty="0">
                <a:solidFill>
                  <a:srgbClr val="FF7F0E"/>
                </a:solidFill>
              </a:rPr>
              <a:t>%</a:t>
            </a:r>
            <a:endParaRPr kumimoji="1" lang="ja-JP" altLang="en-US" dirty="0">
              <a:solidFill>
                <a:srgbClr val="FF7F0E"/>
              </a:solidFill>
            </a:endParaRPr>
          </a:p>
        </p:txBody>
      </p:sp>
      <p:sp>
        <p:nvSpPr>
          <p:cNvPr id="7" name="テキスト ボックス 6">
            <a:extLst>
              <a:ext uri="{FF2B5EF4-FFF2-40B4-BE49-F238E27FC236}">
                <a16:creationId xmlns:a16="http://schemas.microsoft.com/office/drawing/2014/main" id="{B8DD16CB-5A03-5210-ABD4-0FC812E286D5}"/>
              </a:ext>
            </a:extLst>
          </p:cNvPr>
          <p:cNvSpPr txBox="1"/>
          <p:nvPr/>
        </p:nvSpPr>
        <p:spPr>
          <a:xfrm>
            <a:off x="6966252" y="4401074"/>
            <a:ext cx="726481" cy="369332"/>
          </a:xfrm>
          <a:prstGeom prst="rect">
            <a:avLst/>
          </a:prstGeom>
          <a:noFill/>
        </p:spPr>
        <p:txBody>
          <a:bodyPr wrap="none" rtlCol="0">
            <a:spAutoFit/>
          </a:bodyPr>
          <a:lstStyle/>
          <a:p>
            <a:r>
              <a:rPr kumimoji="1" lang="en-US" altLang="ja-JP" dirty="0">
                <a:solidFill>
                  <a:srgbClr val="2CA02C"/>
                </a:solidFill>
              </a:rPr>
              <a:t>-32%</a:t>
            </a:r>
            <a:endParaRPr kumimoji="1" lang="ja-JP" altLang="en-US" dirty="0">
              <a:solidFill>
                <a:srgbClr val="2CA02C"/>
              </a:solidFill>
            </a:endParaRPr>
          </a:p>
        </p:txBody>
      </p:sp>
      <p:cxnSp>
        <p:nvCxnSpPr>
          <p:cNvPr id="11" name="直線矢印コネクタ 10">
            <a:extLst>
              <a:ext uri="{FF2B5EF4-FFF2-40B4-BE49-F238E27FC236}">
                <a16:creationId xmlns:a16="http://schemas.microsoft.com/office/drawing/2014/main" id="{86785DA2-4889-8F8D-5F75-F75FA1DF2D64}"/>
              </a:ext>
            </a:extLst>
          </p:cNvPr>
          <p:cNvCxnSpPr>
            <a:cxnSpLocks/>
          </p:cNvCxnSpPr>
          <p:nvPr/>
        </p:nvCxnSpPr>
        <p:spPr>
          <a:xfrm>
            <a:off x="6588313" y="4140200"/>
            <a:ext cx="351740" cy="660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CCA0DB96-876B-FDAD-7069-8615C75857D2}"/>
              </a:ext>
            </a:extLst>
          </p:cNvPr>
          <p:cNvCxnSpPr>
            <a:cxnSpLocks/>
          </p:cNvCxnSpPr>
          <p:nvPr/>
        </p:nvCxnSpPr>
        <p:spPr>
          <a:xfrm>
            <a:off x="6588313" y="4140200"/>
            <a:ext cx="714981" cy="7770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E13FB2D7-1349-8702-E300-A32212D533A6}"/>
              </a:ext>
            </a:extLst>
          </p:cNvPr>
          <p:cNvSpPr txBox="1"/>
          <p:nvPr/>
        </p:nvSpPr>
        <p:spPr>
          <a:xfrm>
            <a:off x="6653583" y="4031742"/>
            <a:ext cx="726481" cy="369332"/>
          </a:xfrm>
          <a:prstGeom prst="rect">
            <a:avLst/>
          </a:prstGeom>
          <a:noFill/>
        </p:spPr>
        <p:txBody>
          <a:bodyPr wrap="none" rtlCol="0">
            <a:spAutoFit/>
          </a:bodyPr>
          <a:lstStyle/>
          <a:p>
            <a:r>
              <a:rPr lang="en-US" altLang="ja-JP" dirty="0">
                <a:solidFill>
                  <a:srgbClr val="FF7F0E"/>
                </a:solidFill>
              </a:rPr>
              <a:t>-28</a:t>
            </a:r>
            <a:r>
              <a:rPr kumimoji="1" lang="en-US" altLang="ja-JP" dirty="0">
                <a:solidFill>
                  <a:srgbClr val="FF7F0E"/>
                </a:solidFill>
              </a:rPr>
              <a:t>%</a:t>
            </a:r>
            <a:endParaRPr kumimoji="1" lang="ja-JP" altLang="en-US" dirty="0">
              <a:solidFill>
                <a:srgbClr val="FF7F0E"/>
              </a:solidFill>
            </a:endParaRPr>
          </a:p>
        </p:txBody>
      </p:sp>
    </p:spTree>
    <p:extLst>
      <p:ext uri="{BB962C8B-B14F-4D97-AF65-F5344CB8AC3E}">
        <p14:creationId xmlns:p14="http://schemas.microsoft.com/office/powerpoint/2010/main" val="3741785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54EC-D90B-C3D8-6A8D-DF54EB06D371}"/>
              </a:ext>
            </a:extLst>
          </p:cNvPr>
          <p:cNvSpPr>
            <a:spLocks noGrp="1"/>
          </p:cNvSpPr>
          <p:nvPr>
            <p:ph type="title"/>
          </p:nvPr>
        </p:nvSpPr>
        <p:spPr/>
        <p:txBody>
          <a:bodyPr/>
          <a:lstStyle/>
          <a:p>
            <a:r>
              <a:rPr lang="en-JP" dirty="0"/>
              <a:t>関連研究</a:t>
            </a:r>
          </a:p>
        </p:txBody>
      </p:sp>
      <p:sp>
        <p:nvSpPr>
          <p:cNvPr id="3" name="Content Placeholder 2">
            <a:extLst>
              <a:ext uri="{FF2B5EF4-FFF2-40B4-BE49-F238E27FC236}">
                <a16:creationId xmlns:a16="http://schemas.microsoft.com/office/drawing/2014/main" id="{1E731C22-6E55-6CDA-0DD1-A3EE82001507}"/>
              </a:ext>
            </a:extLst>
          </p:cNvPr>
          <p:cNvSpPr>
            <a:spLocks noGrp="1"/>
          </p:cNvSpPr>
          <p:nvPr>
            <p:ph idx="1"/>
          </p:nvPr>
        </p:nvSpPr>
        <p:spPr/>
        <p:txBody>
          <a:bodyPr/>
          <a:lstStyle/>
          <a:p>
            <a:r>
              <a:rPr kumimoji="1" lang="ja-JP" altLang="en-US" dirty="0"/>
              <a:t>ネストしたエンクレイヴ </a:t>
            </a:r>
            <a:r>
              <a:rPr kumimoji="1" lang="en-US" altLang="ja-JP" sz="2400" dirty="0"/>
              <a:t>[Park+, ISCA'20]</a:t>
            </a:r>
            <a:endParaRPr kumimoji="1" lang="en-US" altLang="ja-JP" dirty="0"/>
          </a:p>
          <a:p>
            <a:pPr lvl="1"/>
            <a:r>
              <a:rPr lang="en-US" altLang="ja-JP" dirty="0"/>
              <a:t>SGX</a:t>
            </a:r>
            <a:r>
              <a:rPr lang="ja-JP" altLang="en-US" dirty="0"/>
              <a:t>ハードウェアの拡張によりエンクレイヴ内でエンクレイヴを動作</a:t>
            </a:r>
            <a:endParaRPr lang="en-US" altLang="ja-JP" dirty="0"/>
          </a:p>
          <a:p>
            <a:pPr lvl="1"/>
            <a:r>
              <a:rPr lang="ja-JP" altLang="en-US" dirty="0"/>
              <a:t>内側のエンクレイヴは外側のエンクレイヴのメモリにアクセス可能</a:t>
            </a:r>
            <a:endParaRPr lang="en-US" altLang="ja-JP" dirty="0"/>
          </a:p>
          <a:p>
            <a:r>
              <a:rPr kumimoji="1" lang="en-US" altLang="ja-JP" dirty="0" err="1"/>
              <a:t>Ryoan</a:t>
            </a:r>
            <a:r>
              <a:rPr kumimoji="1" lang="en-US" altLang="ja-JP" dirty="0"/>
              <a:t> </a:t>
            </a:r>
            <a:r>
              <a:rPr kumimoji="1" lang="en-US" altLang="ja-JP" sz="2400" dirty="0"/>
              <a:t>[Hunt+, OSDI'16]</a:t>
            </a:r>
            <a:r>
              <a:rPr kumimoji="1" lang="en-US" altLang="ja-JP" dirty="0"/>
              <a:t>, </a:t>
            </a:r>
            <a:r>
              <a:rPr kumimoji="1" lang="en-US" altLang="ja-JP" dirty="0" err="1"/>
              <a:t>AccTEE</a:t>
            </a:r>
            <a:r>
              <a:rPr lang="en-US" altLang="ja-JP" dirty="0"/>
              <a:t> </a:t>
            </a:r>
            <a:r>
              <a:rPr lang="en-US" altLang="ja-JP" sz="2400" dirty="0"/>
              <a:t>[</a:t>
            </a:r>
            <a:r>
              <a:rPr lang="en-US" altLang="ja-JP" sz="2400" dirty="0" err="1"/>
              <a:t>Goltzsche</a:t>
            </a:r>
            <a:r>
              <a:rPr lang="en-US" altLang="ja-JP" sz="2400" dirty="0"/>
              <a:t>+, Middleware'19]</a:t>
            </a:r>
            <a:endParaRPr lang="en-US" altLang="ja-JP" dirty="0"/>
          </a:p>
          <a:p>
            <a:pPr lvl="1"/>
            <a:r>
              <a:rPr kumimoji="1" lang="en-US" altLang="ja-JP" dirty="0"/>
              <a:t>SGX</a:t>
            </a:r>
            <a:r>
              <a:rPr kumimoji="1" lang="ja-JP" altLang="en-US" dirty="0"/>
              <a:t>エンクレイヴ内にサンドボックスを作成</a:t>
            </a:r>
            <a:endParaRPr kumimoji="1" lang="en-US" altLang="ja-JP" dirty="0"/>
          </a:p>
          <a:p>
            <a:pPr lvl="1"/>
            <a:r>
              <a:rPr kumimoji="1" lang="ja-JP" altLang="en-US" dirty="0"/>
              <a:t>サンドボックスは</a:t>
            </a:r>
            <a:r>
              <a:rPr kumimoji="1" lang="en-US" altLang="ja-JP" dirty="0"/>
              <a:t>Google NaCl</a:t>
            </a:r>
            <a:r>
              <a:rPr kumimoji="1" lang="ja-JP" altLang="en-US" dirty="0"/>
              <a:t>や</a:t>
            </a:r>
            <a:r>
              <a:rPr kumimoji="1" lang="en-US" altLang="ja-JP" dirty="0" err="1"/>
              <a:t>WebAssmbly</a:t>
            </a:r>
            <a:r>
              <a:rPr kumimoji="1" lang="ja-JP" altLang="en-US" dirty="0"/>
              <a:t>を用いて</a:t>
            </a:r>
            <a:r>
              <a:rPr lang="ja-JP" altLang="en-US" dirty="0"/>
              <a:t>構築</a:t>
            </a:r>
            <a:endParaRPr lang="en-US" altLang="ja-JP" dirty="0"/>
          </a:p>
          <a:p>
            <a:r>
              <a:rPr lang="en-JP" dirty="0"/>
              <a:t>Hyper-V上のL2 VMにSEV-SNPを適用するパッチ (2023)</a:t>
            </a:r>
          </a:p>
          <a:p>
            <a:pPr lvl="1"/>
            <a:r>
              <a:rPr lang="en-JP" dirty="0"/>
              <a:t>L1 VMにはSEV-SNPを適用できない</a:t>
            </a:r>
          </a:p>
          <a:p>
            <a:pPr lvl="1"/>
            <a:r>
              <a:rPr lang="en-JP" dirty="0"/>
              <a:t>L1 VMとL2 VMが同じ暗号鍵を用いる構成はサポートしていない</a:t>
            </a:r>
          </a:p>
        </p:txBody>
      </p:sp>
      <p:sp>
        <p:nvSpPr>
          <p:cNvPr id="4" name="Slide Number Placeholder 3">
            <a:extLst>
              <a:ext uri="{FF2B5EF4-FFF2-40B4-BE49-F238E27FC236}">
                <a16:creationId xmlns:a16="http://schemas.microsoft.com/office/drawing/2014/main" id="{563F2EA8-3542-2768-AD7A-7B88BF6803C0}"/>
              </a:ext>
            </a:extLst>
          </p:cNvPr>
          <p:cNvSpPr>
            <a:spLocks noGrp="1"/>
          </p:cNvSpPr>
          <p:nvPr>
            <p:ph type="sldNum" sz="quarter" idx="12"/>
          </p:nvPr>
        </p:nvSpPr>
        <p:spPr/>
        <p:txBody>
          <a:bodyPr/>
          <a:lstStyle/>
          <a:p>
            <a:fld id="{DF887594-7CE7-4E98-ACDD-6565BDA76A6B}" type="slidenum">
              <a:rPr kumimoji="1" lang="ja-JP" altLang="en-US" smtClean="0"/>
              <a:t>23</a:t>
            </a:fld>
            <a:endParaRPr kumimoji="1" lang="ja-JP" altLang="en-US"/>
          </a:p>
        </p:txBody>
      </p:sp>
    </p:spTree>
    <p:extLst>
      <p:ext uri="{BB962C8B-B14F-4D97-AF65-F5344CB8AC3E}">
        <p14:creationId xmlns:p14="http://schemas.microsoft.com/office/powerpoint/2010/main" val="3211448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861B-55E8-6695-F7A0-99ABDEFEC931}"/>
              </a:ext>
            </a:extLst>
          </p:cNvPr>
          <p:cNvSpPr>
            <a:spLocks noGrp="1"/>
          </p:cNvSpPr>
          <p:nvPr>
            <p:ph type="title"/>
          </p:nvPr>
        </p:nvSpPr>
        <p:spPr/>
        <p:txBody>
          <a:bodyPr/>
          <a:lstStyle/>
          <a:p>
            <a:r>
              <a:rPr lang="en-JP" dirty="0"/>
              <a:t>まとめ</a:t>
            </a:r>
          </a:p>
        </p:txBody>
      </p:sp>
      <p:sp>
        <p:nvSpPr>
          <p:cNvPr id="3" name="Content Placeholder 2">
            <a:extLst>
              <a:ext uri="{FF2B5EF4-FFF2-40B4-BE49-F238E27FC236}">
                <a16:creationId xmlns:a16="http://schemas.microsoft.com/office/drawing/2014/main" id="{B022FD92-6B33-E89B-C0B0-62F029CDFBF8}"/>
              </a:ext>
            </a:extLst>
          </p:cNvPr>
          <p:cNvSpPr>
            <a:spLocks noGrp="1"/>
          </p:cNvSpPr>
          <p:nvPr>
            <p:ph idx="1"/>
          </p:nvPr>
        </p:nvSpPr>
        <p:spPr/>
        <p:txBody>
          <a:bodyPr/>
          <a:lstStyle/>
          <a:p>
            <a:r>
              <a:rPr lang="en-US" altLang="ja-JP" dirty="0"/>
              <a:t>Nested SEV</a:t>
            </a:r>
            <a:r>
              <a:rPr lang="ja-JP" altLang="en-US" dirty="0"/>
              <a:t>を拡張して</a:t>
            </a:r>
            <a:r>
              <a:rPr lang="en-US" altLang="ja-JP" dirty="0"/>
              <a:t>SEV-ES</a:t>
            </a:r>
            <a:r>
              <a:rPr lang="ja-JP" altLang="en-US" dirty="0"/>
              <a:t>に対応させた</a:t>
            </a:r>
            <a:r>
              <a:rPr lang="en-US" altLang="ja-JP" dirty="0"/>
              <a:t>Nested SEV-ES</a:t>
            </a:r>
            <a:r>
              <a:rPr lang="ja-JP" altLang="en-US" dirty="0"/>
              <a:t>を提案</a:t>
            </a:r>
            <a:endParaRPr lang="en-US" altLang="ja-JP" dirty="0"/>
          </a:p>
          <a:p>
            <a:pPr lvl="1"/>
            <a:r>
              <a:rPr lang="en-US" altLang="ja-JP" dirty="0"/>
              <a:t>SEV-ES</a:t>
            </a:r>
            <a:r>
              <a:rPr lang="ja-JP" altLang="en-US" dirty="0"/>
              <a:t>を適用した</a:t>
            </a:r>
            <a:r>
              <a:rPr lang="en-US" altLang="ja-JP" dirty="0"/>
              <a:t>L1 VM</a:t>
            </a:r>
            <a:r>
              <a:rPr lang="ja-JP" altLang="en-US" dirty="0"/>
              <a:t>の中で</a:t>
            </a:r>
            <a:r>
              <a:rPr lang="en-US" altLang="ja-JP" dirty="0"/>
              <a:t>SEV-ES</a:t>
            </a:r>
            <a:r>
              <a:rPr lang="ja-JP" altLang="en-US" dirty="0"/>
              <a:t>を適用した</a:t>
            </a:r>
            <a:r>
              <a:rPr lang="en-US" altLang="ja-JP" dirty="0"/>
              <a:t>L2 VM</a:t>
            </a:r>
            <a:r>
              <a:rPr lang="ja-JP" altLang="en-US" dirty="0"/>
              <a:t>が動作</a:t>
            </a:r>
            <a:endParaRPr lang="en-US" altLang="ja-JP" dirty="0"/>
          </a:p>
          <a:p>
            <a:pPr lvl="1"/>
            <a:r>
              <a:rPr lang="en-US" altLang="ja-JP" dirty="0"/>
              <a:t>SEV-ES</a:t>
            </a:r>
            <a:r>
              <a:rPr lang="ja-JP" altLang="en-US" dirty="0"/>
              <a:t>仮想化、</a:t>
            </a:r>
            <a:r>
              <a:rPr lang="en-US" altLang="ja-JP" dirty="0"/>
              <a:t>SEV-ES</a:t>
            </a:r>
            <a:r>
              <a:rPr lang="ja-JP" altLang="en-US" dirty="0"/>
              <a:t>パススルーの</a:t>
            </a:r>
            <a:r>
              <a:rPr lang="en-US" altLang="ja-JP" dirty="0"/>
              <a:t>2</a:t>
            </a:r>
            <a:r>
              <a:rPr lang="ja-JP" altLang="en-US" dirty="0"/>
              <a:t>つの方式を提供</a:t>
            </a:r>
            <a:endParaRPr lang="en-US" altLang="ja-JP" dirty="0"/>
          </a:p>
          <a:p>
            <a:pPr lvl="1"/>
            <a:r>
              <a:rPr lang="en-US" altLang="ja-JP" dirty="0"/>
              <a:t>KVM</a:t>
            </a:r>
            <a:r>
              <a:rPr lang="ja-JP" altLang="en-US" dirty="0"/>
              <a:t>に実装し、</a:t>
            </a:r>
            <a:r>
              <a:rPr lang="en-US" altLang="ja-JP" dirty="0"/>
              <a:t>Nested SEV-ES</a:t>
            </a:r>
            <a:r>
              <a:rPr lang="ja-JP" altLang="en-US" dirty="0"/>
              <a:t>のオーバヘッドを測定</a:t>
            </a:r>
            <a:endParaRPr lang="en-US" altLang="ja-JP" dirty="0"/>
          </a:p>
          <a:p>
            <a:r>
              <a:rPr lang="en-JP" dirty="0"/>
              <a:t>今後の課題</a:t>
            </a:r>
          </a:p>
          <a:p>
            <a:pPr lvl="1"/>
            <a:r>
              <a:rPr lang="ja-JP" altLang="en-US" dirty="0"/>
              <a:t>よりセキュリティを高めた拡張である</a:t>
            </a:r>
            <a:r>
              <a:rPr lang="en-US" altLang="ja-JP" dirty="0"/>
              <a:t>SEV-SNP</a:t>
            </a:r>
            <a:r>
              <a:rPr lang="ja-JP" altLang="en-US" dirty="0"/>
              <a:t>への対応</a:t>
            </a:r>
          </a:p>
          <a:p>
            <a:pPr lvl="1"/>
            <a:r>
              <a:rPr lang="en-US" altLang="ja-JP" dirty="0"/>
              <a:t>KVM</a:t>
            </a:r>
            <a:r>
              <a:rPr lang="ja-JP" altLang="en-US" dirty="0"/>
              <a:t>以外のハイパーバイザへの実装</a:t>
            </a:r>
            <a:endParaRPr lang="en-JP" dirty="0"/>
          </a:p>
        </p:txBody>
      </p:sp>
      <p:sp>
        <p:nvSpPr>
          <p:cNvPr id="4" name="Slide Number Placeholder 3">
            <a:extLst>
              <a:ext uri="{FF2B5EF4-FFF2-40B4-BE49-F238E27FC236}">
                <a16:creationId xmlns:a16="http://schemas.microsoft.com/office/drawing/2014/main" id="{B544A720-0D43-7BDC-F23C-BED442FEF7F8}"/>
              </a:ext>
            </a:extLst>
          </p:cNvPr>
          <p:cNvSpPr>
            <a:spLocks noGrp="1"/>
          </p:cNvSpPr>
          <p:nvPr>
            <p:ph type="sldNum" sz="quarter" idx="12"/>
          </p:nvPr>
        </p:nvSpPr>
        <p:spPr/>
        <p:txBody>
          <a:bodyPr/>
          <a:lstStyle/>
          <a:p>
            <a:fld id="{DF887594-7CE7-4E98-ACDD-6565BDA76A6B}" type="slidenum">
              <a:rPr kumimoji="1" lang="ja-JP" altLang="en-US" smtClean="0"/>
              <a:t>24</a:t>
            </a:fld>
            <a:endParaRPr kumimoji="1" lang="ja-JP" altLang="en-US"/>
          </a:p>
        </p:txBody>
      </p:sp>
    </p:spTree>
    <p:extLst>
      <p:ext uri="{BB962C8B-B14F-4D97-AF65-F5344CB8AC3E}">
        <p14:creationId xmlns:p14="http://schemas.microsoft.com/office/powerpoint/2010/main" val="3286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74EFAE-EF27-134E-6D87-950A0E8056BB}"/>
              </a:ext>
            </a:extLst>
          </p:cNvPr>
          <p:cNvSpPr>
            <a:spLocks noGrp="1"/>
          </p:cNvSpPr>
          <p:nvPr>
            <p:ph type="title"/>
          </p:nvPr>
        </p:nvSpPr>
        <p:spPr/>
        <p:txBody>
          <a:bodyPr/>
          <a:lstStyle/>
          <a:p>
            <a:r>
              <a:rPr lang="en-US" altLang="ja-JP" dirty="0"/>
              <a:t>AMD SEV</a:t>
            </a:r>
            <a:r>
              <a:rPr lang="ja-JP" altLang="en-US" dirty="0"/>
              <a:t>による</a:t>
            </a:r>
            <a:r>
              <a:rPr lang="en-US" altLang="ja-JP" dirty="0"/>
              <a:t>VM</a:t>
            </a:r>
            <a:r>
              <a:rPr lang="ja-JP" altLang="en-US" dirty="0"/>
              <a:t>の保護</a:t>
            </a:r>
          </a:p>
        </p:txBody>
      </p:sp>
      <p:sp>
        <p:nvSpPr>
          <p:cNvPr id="3" name="コンテンツ プレースホルダー 2">
            <a:extLst>
              <a:ext uri="{FF2B5EF4-FFF2-40B4-BE49-F238E27FC236}">
                <a16:creationId xmlns:a16="http://schemas.microsoft.com/office/drawing/2014/main" id="{63010677-D632-8F7A-9F1D-2BED5254937B}"/>
              </a:ext>
            </a:extLst>
          </p:cNvPr>
          <p:cNvSpPr>
            <a:spLocks noGrp="1"/>
          </p:cNvSpPr>
          <p:nvPr>
            <p:ph idx="1"/>
          </p:nvPr>
        </p:nvSpPr>
        <p:spPr/>
        <p:txBody>
          <a:bodyPr>
            <a:normAutofit/>
          </a:bodyPr>
          <a:lstStyle/>
          <a:p>
            <a:r>
              <a:rPr kumimoji="1" lang="en-US" altLang="ja-JP" dirty="0"/>
              <a:t>AMD</a:t>
            </a:r>
            <a:r>
              <a:rPr kumimoji="1" lang="ja-JP" altLang="en-US" dirty="0"/>
              <a:t>の</a:t>
            </a:r>
            <a:r>
              <a:rPr kumimoji="1" lang="en-US" altLang="ja-JP" dirty="0"/>
              <a:t>CPU</a:t>
            </a:r>
            <a:r>
              <a:rPr kumimoji="1" lang="ja-JP" altLang="en-US" dirty="0"/>
              <a:t>は</a:t>
            </a:r>
            <a:r>
              <a:rPr kumimoji="1" lang="en-US" altLang="ja-JP" dirty="0"/>
              <a:t>Secure Encrypted Virtualization (SEV) </a:t>
            </a:r>
            <a:r>
              <a:rPr kumimoji="1" lang="ja-JP" altLang="en-US" dirty="0"/>
              <a:t>を提供</a:t>
            </a:r>
            <a:endParaRPr kumimoji="1" lang="en-US" altLang="ja-JP" dirty="0"/>
          </a:p>
          <a:p>
            <a:pPr lvl="1"/>
            <a:r>
              <a:rPr kumimoji="1" lang="en-US" altLang="ja-JP" dirty="0"/>
              <a:t>VM</a:t>
            </a:r>
            <a:r>
              <a:rPr kumimoji="1" lang="ja-JP" altLang="en-US" dirty="0"/>
              <a:t>のメモリを別々の</a:t>
            </a:r>
            <a:r>
              <a:rPr lang="ja-JP" altLang="en-US" dirty="0"/>
              <a:t>鍵で透過的に暗号化</a:t>
            </a:r>
            <a:endParaRPr kumimoji="1" lang="en-US" altLang="ja-JP" dirty="0"/>
          </a:p>
          <a:p>
            <a:pPr lvl="1"/>
            <a:r>
              <a:rPr lang="en-US" altLang="ja-JP" dirty="0"/>
              <a:t>VM</a:t>
            </a:r>
            <a:r>
              <a:rPr lang="ja-JP" altLang="en-US" dirty="0"/>
              <a:t>内でデータが書き込まれる際に暗号化、読み込まれる際に復号</a:t>
            </a:r>
            <a:endParaRPr lang="en-US" altLang="ja-JP" dirty="0"/>
          </a:p>
          <a:p>
            <a:pPr lvl="1"/>
            <a:r>
              <a:rPr lang="en-US" altLang="ja-JP" dirty="0"/>
              <a:t>Google Cloud</a:t>
            </a:r>
            <a:r>
              <a:rPr lang="ja-JP" altLang="en-US" dirty="0"/>
              <a:t>や</a:t>
            </a:r>
            <a:r>
              <a:rPr lang="en-US" altLang="ja-JP" dirty="0"/>
              <a:t>Microsoft Azure</a:t>
            </a:r>
            <a:r>
              <a:rPr lang="ja-JP" altLang="en-US" dirty="0"/>
              <a:t>は</a:t>
            </a:r>
            <a:r>
              <a:rPr lang="en-US" altLang="ja-JP" dirty="0"/>
              <a:t>Confidential VM</a:t>
            </a:r>
            <a:r>
              <a:rPr lang="ja-JP" altLang="en-US" dirty="0"/>
              <a:t>で利用</a:t>
            </a:r>
            <a:endParaRPr lang="en-US" altLang="ja-JP" dirty="0"/>
          </a:p>
          <a:p>
            <a:r>
              <a:rPr lang="ja-JP" altLang="en-US" dirty="0"/>
              <a:t>内部犯でさえ</a:t>
            </a:r>
            <a:r>
              <a:rPr lang="en-US" altLang="ja-JP" dirty="0"/>
              <a:t>VM</a:t>
            </a:r>
            <a:r>
              <a:rPr lang="ja-JP" altLang="en-US" dirty="0"/>
              <a:t>のメモリを盗聴することはできない</a:t>
            </a:r>
            <a:endParaRPr lang="en-US" altLang="ja-JP" dirty="0"/>
          </a:p>
          <a:p>
            <a:pPr lvl="1"/>
            <a:r>
              <a:rPr lang="en-US" altLang="ja-JP" dirty="0"/>
              <a:t>AMD Secure Processor (AMD-SP) </a:t>
            </a:r>
            <a:r>
              <a:rPr lang="ja-JP" altLang="en-US" dirty="0"/>
              <a:t>内にある暗号鍵は取り出せない</a:t>
            </a:r>
            <a:endParaRPr lang="en-US" altLang="ja-JP" dirty="0"/>
          </a:p>
        </p:txBody>
      </p:sp>
      <p:sp>
        <p:nvSpPr>
          <p:cNvPr id="12" name="スライド番号プレースホルダー 11">
            <a:extLst>
              <a:ext uri="{FF2B5EF4-FFF2-40B4-BE49-F238E27FC236}">
                <a16:creationId xmlns:a16="http://schemas.microsoft.com/office/drawing/2014/main" id="{06FACE41-1D87-33C9-D149-E799F4DF3529}"/>
              </a:ext>
            </a:extLst>
          </p:cNvPr>
          <p:cNvSpPr>
            <a:spLocks noGrp="1"/>
          </p:cNvSpPr>
          <p:nvPr>
            <p:ph type="sldNum" sz="quarter" idx="12"/>
          </p:nvPr>
        </p:nvSpPr>
        <p:spPr/>
        <p:txBody>
          <a:bodyPr/>
          <a:lstStyle/>
          <a:p>
            <a:fld id="{66724F7D-7D9A-497D-80D9-9140E6A739AD}" type="slidenum">
              <a:rPr kumimoji="1" lang="ja-JP" altLang="en-US" smtClean="0"/>
              <a:t>3</a:t>
            </a:fld>
            <a:endParaRPr kumimoji="1" lang="ja-JP" altLang="en-US" dirty="0"/>
          </a:p>
        </p:txBody>
      </p:sp>
      <p:cxnSp>
        <p:nvCxnSpPr>
          <p:cNvPr id="17" name="直線矢印コネクタ 16">
            <a:extLst>
              <a:ext uri="{FF2B5EF4-FFF2-40B4-BE49-F238E27FC236}">
                <a16:creationId xmlns:a16="http://schemas.microsoft.com/office/drawing/2014/main" id="{56B9D23D-1DE1-1304-11C0-95BA1B802F77}"/>
              </a:ext>
            </a:extLst>
          </p:cNvPr>
          <p:cNvCxnSpPr>
            <a:cxnSpLocks/>
            <a:stCxn id="22" idx="3"/>
            <a:endCxn id="35" idx="1"/>
          </p:cNvCxnSpPr>
          <p:nvPr/>
        </p:nvCxnSpPr>
        <p:spPr>
          <a:xfrm flipV="1">
            <a:off x="4494919" y="5545662"/>
            <a:ext cx="793166" cy="524508"/>
          </a:xfrm>
          <a:prstGeom prst="bentConnector3">
            <a:avLst>
              <a:gd name="adj1" fmla="val 50000"/>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22" name="正方形/長方形 21">
            <a:extLst>
              <a:ext uri="{FF2B5EF4-FFF2-40B4-BE49-F238E27FC236}">
                <a16:creationId xmlns:a16="http://schemas.microsoft.com/office/drawing/2014/main" id="{DFE46A00-6828-9DC6-04DD-DAB1530EB111}"/>
              </a:ext>
            </a:extLst>
          </p:cNvPr>
          <p:cNvSpPr/>
          <p:nvPr/>
        </p:nvSpPr>
        <p:spPr>
          <a:xfrm>
            <a:off x="897705" y="5879155"/>
            <a:ext cx="3597214" cy="3820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ハイパーバイザ</a:t>
            </a:r>
          </a:p>
        </p:txBody>
      </p:sp>
      <p:sp>
        <p:nvSpPr>
          <p:cNvPr id="23" name="正方形/長方形 22">
            <a:extLst>
              <a:ext uri="{FF2B5EF4-FFF2-40B4-BE49-F238E27FC236}">
                <a16:creationId xmlns:a16="http://schemas.microsoft.com/office/drawing/2014/main" id="{2ED9271B-C2D3-4832-E1D1-E18E4C8769A4}"/>
              </a:ext>
            </a:extLst>
          </p:cNvPr>
          <p:cNvSpPr/>
          <p:nvPr/>
        </p:nvSpPr>
        <p:spPr>
          <a:xfrm>
            <a:off x="897705" y="4502696"/>
            <a:ext cx="1120171" cy="1197072"/>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nchorCtr="0"/>
          <a:lstStyle/>
          <a:p>
            <a:pPr algn="ctr"/>
            <a:r>
              <a:rPr kumimoji="1" lang="en-US" altLang="ja-JP" dirty="0"/>
              <a:t>VM</a:t>
            </a:r>
            <a:endParaRPr kumimoji="1" lang="ja-JP" altLang="en-US" dirty="0"/>
          </a:p>
        </p:txBody>
      </p:sp>
      <p:sp>
        <p:nvSpPr>
          <p:cNvPr id="25" name="正方形/長方形 24">
            <a:extLst>
              <a:ext uri="{FF2B5EF4-FFF2-40B4-BE49-F238E27FC236}">
                <a16:creationId xmlns:a16="http://schemas.microsoft.com/office/drawing/2014/main" id="{4718C102-4173-EEBA-5042-85C1671D55C0}"/>
              </a:ext>
            </a:extLst>
          </p:cNvPr>
          <p:cNvSpPr/>
          <p:nvPr/>
        </p:nvSpPr>
        <p:spPr>
          <a:xfrm>
            <a:off x="7505377" y="4991481"/>
            <a:ext cx="3597214" cy="852967"/>
          </a:xfrm>
          <a:prstGeom prst="rect">
            <a:avLst/>
          </a:prstGeom>
        </p:spPr>
        <p:style>
          <a:lnRef idx="2">
            <a:schemeClr val="dk1"/>
          </a:lnRef>
          <a:fillRef idx="1">
            <a:schemeClr val="lt1"/>
          </a:fillRef>
          <a:effectRef idx="0">
            <a:schemeClr val="dk1"/>
          </a:effectRef>
          <a:fontRef idx="minor">
            <a:schemeClr val="dk1"/>
          </a:fontRef>
        </p:style>
        <p:txBody>
          <a:bodyPr tIns="0" rtlCol="0" anchor="t" anchorCtr="0"/>
          <a:lstStyle/>
          <a:p>
            <a:pPr algn="ctr"/>
            <a:r>
              <a:rPr kumimoji="1" lang="ja-JP" altLang="en-US" sz="1200" dirty="0">
                <a:solidFill>
                  <a:schemeClr val="bg1"/>
                </a:solidFill>
              </a:rPr>
              <a:t>メモリーコントローラ</a:t>
            </a:r>
          </a:p>
        </p:txBody>
      </p:sp>
      <p:sp>
        <p:nvSpPr>
          <p:cNvPr id="26" name="正方形/長方形 25">
            <a:extLst>
              <a:ext uri="{FF2B5EF4-FFF2-40B4-BE49-F238E27FC236}">
                <a16:creationId xmlns:a16="http://schemas.microsoft.com/office/drawing/2014/main" id="{B56BC641-A45B-792E-CC74-64B19D147762}"/>
              </a:ext>
            </a:extLst>
          </p:cNvPr>
          <p:cNvSpPr/>
          <p:nvPr/>
        </p:nvSpPr>
        <p:spPr>
          <a:xfrm>
            <a:off x="2136227" y="4502696"/>
            <a:ext cx="1120171" cy="1197072"/>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nchorCtr="0"/>
          <a:lstStyle/>
          <a:p>
            <a:pPr algn="ctr"/>
            <a:r>
              <a:rPr kumimoji="1" lang="en-US" altLang="ja-JP" dirty="0"/>
              <a:t>VM</a:t>
            </a:r>
            <a:endParaRPr kumimoji="1" lang="ja-JP" altLang="en-US" dirty="0"/>
          </a:p>
        </p:txBody>
      </p:sp>
      <p:sp>
        <p:nvSpPr>
          <p:cNvPr id="28" name="正方形/長方形 27">
            <a:extLst>
              <a:ext uri="{FF2B5EF4-FFF2-40B4-BE49-F238E27FC236}">
                <a16:creationId xmlns:a16="http://schemas.microsoft.com/office/drawing/2014/main" id="{AA56B170-4447-83AA-B201-33D523D94E0F}"/>
              </a:ext>
            </a:extLst>
          </p:cNvPr>
          <p:cNvSpPr/>
          <p:nvPr/>
        </p:nvSpPr>
        <p:spPr>
          <a:xfrm>
            <a:off x="3374749" y="4502696"/>
            <a:ext cx="1120171" cy="1197072"/>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nchorCtr="0"/>
          <a:lstStyle/>
          <a:p>
            <a:pPr algn="ctr"/>
            <a:r>
              <a:rPr kumimoji="1" lang="en-US" altLang="ja-JP" dirty="0"/>
              <a:t>VM</a:t>
            </a:r>
            <a:endParaRPr kumimoji="1" lang="ja-JP" altLang="en-US" dirty="0"/>
          </a:p>
        </p:txBody>
      </p:sp>
      <p:sp>
        <p:nvSpPr>
          <p:cNvPr id="30" name="正方形/長方形 29">
            <a:extLst>
              <a:ext uri="{FF2B5EF4-FFF2-40B4-BE49-F238E27FC236}">
                <a16:creationId xmlns:a16="http://schemas.microsoft.com/office/drawing/2014/main" id="{384AF063-AD00-B043-C031-2DFEF4E0D84F}"/>
              </a:ext>
            </a:extLst>
          </p:cNvPr>
          <p:cNvSpPr/>
          <p:nvPr/>
        </p:nvSpPr>
        <p:spPr>
          <a:xfrm>
            <a:off x="7505377" y="5979728"/>
            <a:ext cx="3594813" cy="3148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DRAM</a:t>
            </a:r>
            <a:endParaRPr kumimoji="1" lang="ja-JP" altLang="en-US" dirty="0"/>
          </a:p>
        </p:txBody>
      </p:sp>
      <p:sp>
        <p:nvSpPr>
          <p:cNvPr id="31" name="正方形/長方形 30">
            <a:extLst>
              <a:ext uri="{FF2B5EF4-FFF2-40B4-BE49-F238E27FC236}">
                <a16:creationId xmlns:a16="http://schemas.microsoft.com/office/drawing/2014/main" id="{DB17AFC5-AB15-7D33-FCDB-17BD4D0A91F1}"/>
              </a:ext>
            </a:extLst>
          </p:cNvPr>
          <p:cNvSpPr/>
          <p:nvPr/>
        </p:nvSpPr>
        <p:spPr>
          <a:xfrm>
            <a:off x="7615139" y="5488009"/>
            <a:ext cx="3394785" cy="2811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AES-128</a:t>
            </a:r>
            <a:endParaRPr kumimoji="1" lang="ja-JP" altLang="en-US" dirty="0"/>
          </a:p>
        </p:txBody>
      </p:sp>
      <p:sp>
        <p:nvSpPr>
          <p:cNvPr id="32" name="正方形/長方形 31">
            <a:extLst>
              <a:ext uri="{FF2B5EF4-FFF2-40B4-BE49-F238E27FC236}">
                <a16:creationId xmlns:a16="http://schemas.microsoft.com/office/drawing/2014/main" id="{1905A5CC-FD95-635F-93BE-66A2755B5A14}"/>
              </a:ext>
            </a:extLst>
          </p:cNvPr>
          <p:cNvSpPr/>
          <p:nvPr/>
        </p:nvSpPr>
        <p:spPr>
          <a:xfrm>
            <a:off x="7615139" y="5186207"/>
            <a:ext cx="917742" cy="255039"/>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暗号鍵</a:t>
            </a:r>
          </a:p>
        </p:txBody>
      </p:sp>
      <p:sp>
        <p:nvSpPr>
          <p:cNvPr id="33" name="正方形/長方形 32">
            <a:extLst>
              <a:ext uri="{FF2B5EF4-FFF2-40B4-BE49-F238E27FC236}">
                <a16:creationId xmlns:a16="http://schemas.microsoft.com/office/drawing/2014/main" id="{D02976AD-6D7D-CB5E-C184-FED80EE7F7D4}"/>
              </a:ext>
            </a:extLst>
          </p:cNvPr>
          <p:cNvSpPr/>
          <p:nvPr/>
        </p:nvSpPr>
        <p:spPr>
          <a:xfrm>
            <a:off x="8853660" y="5186207"/>
            <a:ext cx="917742" cy="255039"/>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暗号鍵</a:t>
            </a:r>
          </a:p>
        </p:txBody>
      </p:sp>
      <p:sp>
        <p:nvSpPr>
          <p:cNvPr id="34" name="正方形/長方形 33">
            <a:extLst>
              <a:ext uri="{FF2B5EF4-FFF2-40B4-BE49-F238E27FC236}">
                <a16:creationId xmlns:a16="http://schemas.microsoft.com/office/drawing/2014/main" id="{8B9DCBA4-2E84-EA75-F877-8BA43560ED2A}"/>
              </a:ext>
            </a:extLst>
          </p:cNvPr>
          <p:cNvSpPr/>
          <p:nvPr/>
        </p:nvSpPr>
        <p:spPr>
          <a:xfrm>
            <a:off x="10092182" y="5186207"/>
            <a:ext cx="917742" cy="25503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暗号鍵</a:t>
            </a:r>
          </a:p>
        </p:txBody>
      </p:sp>
      <p:sp>
        <p:nvSpPr>
          <p:cNvPr id="35" name="正方形/長方形 34">
            <a:extLst>
              <a:ext uri="{FF2B5EF4-FFF2-40B4-BE49-F238E27FC236}">
                <a16:creationId xmlns:a16="http://schemas.microsoft.com/office/drawing/2014/main" id="{FEA8888B-A331-09A8-C4C0-9036EBB92902}"/>
              </a:ext>
            </a:extLst>
          </p:cNvPr>
          <p:cNvSpPr/>
          <p:nvPr/>
        </p:nvSpPr>
        <p:spPr>
          <a:xfrm>
            <a:off x="5288085" y="5125189"/>
            <a:ext cx="1523524" cy="840946"/>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t" anchorCtr="0"/>
          <a:lstStyle/>
          <a:p>
            <a:pPr algn="ctr"/>
            <a:r>
              <a:rPr kumimoji="1" lang="en-US" altLang="ja-JP" dirty="0">
                <a:solidFill>
                  <a:schemeClr val="bg1"/>
                </a:solidFill>
              </a:rPr>
              <a:t>AMD-SP</a:t>
            </a:r>
            <a:endParaRPr kumimoji="1" lang="ja-JP" altLang="en-US" dirty="0">
              <a:solidFill>
                <a:schemeClr val="bg1"/>
              </a:solidFill>
            </a:endParaRPr>
          </a:p>
        </p:txBody>
      </p:sp>
      <p:sp>
        <p:nvSpPr>
          <p:cNvPr id="6" name="正方形/長方形 5">
            <a:extLst>
              <a:ext uri="{FF2B5EF4-FFF2-40B4-BE49-F238E27FC236}">
                <a16:creationId xmlns:a16="http://schemas.microsoft.com/office/drawing/2014/main" id="{BD0B710C-B304-B8C8-E1B0-498A32868ED6}"/>
              </a:ext>
            </a:extLst>
          </p:cNvPr>
          <p:cNvSpPr/>
          <p:nvPr/>
        </p:nvSpPr>
        <p:spPr>
          <a:xfrm>
            <a:off x="5409722" y="5545663"/>
            <a:ext cx="357870" cy="345220"/>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鍵</a:t>
            </a:r>
          </a:p>
        </p:txBody>
      </p:sp>
      <p:sp>
        <p:nvSpPr>
          <p:cNvPr id="7" name="正方形/長方形 6">
            <a:extLst>
              <a:ext uri="{FF2B5EF4-FFF2-40B4-BE49-F238E27FC236}">
                <a16:creationId xmlns:a16="http://schemas.microsoft.com/office/drawing/2014/main" id="{BAAE344D-F26A-00D2-6418-1B265A34F99E}"/>
              </a:ext>
            </a:extLst>
          </p:cNvPr>
          <p:cNvSpPr/>
          <p:nvPr/>
        </p:nvSpPr>
        <p:spPr>
          <a:xfrm>
            <a:off x="5868041" y="5545663"/>
            <a:ext cx="355478" cy="34522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鍵</a:t>
            </a:r>
          </a:p>
        </p:txBody>
      </p:sp>
      <p:sp>
        <p:nvSpPr>
          <p:cNvPr id="8" name="正方形/長方形 7">
            <a:extLst>
              <a:ext uri="{FF2B5EF4-FFF2-40B4-BE49-F238E27FC236}">
                <a16:creationId xmlns:a16="http://schemas.microsoft.com/office/drawing/2014/main" id="{BE4E9531-B121-0D25-0591-741799C608FC}"/>
              </a:ext>
            </a:extLst>
          </p:cNvPr>
          <p:cNvSpPr/>
          <p:nvPr/>
        </p:nvSpPr>
        <p:spPr>
          <a:xfrm>
            <a:off x="6316116" y="5543241"/>
            <a:ext cx="355478" cy="345221"/>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鍵</a:t>
            </a:r>
          </a:p>
        </p:txBody>
      </p:sp>
      <p:cxnSp>
        <p:nvCxnSpPr>
          <p:cNvPr id="18" name="コネクタ: カギ線 17">
            <a:extLst>
              <a:ext uri="{FF2B5EF4-FFF2-40B4-BE49-F238E27FC236}">
                <a16:creationId xmlns:a16="http://schemas.microsoft.com/office/drawing/2014/main" id="{1E64E0AC-DC31-9C4C-9C93-54770AFB1D7B}"/>
              </a:ext>
            </a:extLst>
          </p:cNvPr>
          <p:cNvCxnSpPr>
            <a:cxnSpLocks/>
            <a:stCxn id="35" idx="3"/>
          </p:cNvCxnSpPr>
          <p:nvPr/>
        </p:nvCxnSpPr>
        <p:spPr>
          <a:xfrm flipV="1">
            <a:off x="6811609" y="5068615"/>
            <a:ext cx="3749236" cy="477047"/>
          </a:xfrm>
          <a:prstGeom prst="bentConnector3">
            <a:avLst>
              <a:gd name="adj1" fmla="val 8824"/>
            </a:avLst>
          </a:prstGeom>
          <a:ln w="28575">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直線矢印コネクタ 18">
            <a:extLst>
              <a:ext uri="{FF2B5EF4-FFF2-40B4-BE49-F238E27FC236}">
                <a16:creationId xmlns:a16="http://schemas.microsoft.com/office/drawing/2014/main" id="{2BC9729F-193A-B6FF-6E25-272AA280B51C}"/>
              </a:ext>
            </a:extLst>
          </p:cNvPr>
          <p:cNvCxnSpPr>
            <a:cxnSpLocks/>
          </p:cNvCxnSpPr>
          <p:nvPr/>
        </p:nvCxnSpPr>
        <p:spPr>
          <a:xfrm flipV="1">
            <a:off x="10552336" y="5055394"/>
            <a:ext cx="0" cy="125171"/>
          </a:xfrm>
          <a:prstGeom prst="straightConnector1">
            <a:avLst/>
          </a:prstGeom>
          <a:ln w="28575">
            <a:solidFill>
              <a:schemeClr val="tx1"/>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1" name="直線矢印コネクタ 20">
            <a:extLst>
              <a:ext uri="{FF2B5EF4-FFF2-40B4-BE49-F238E27FC236}">
                <a16:creationId xmlns:a16="http://schemas.microsoft.com/office/drawing/2014/main" id="{B7A73225-115A-E614-3539-B90BECD57F66}"/>
              </a:ext>
            </a:extLst>
          </p:cNvPr>
          <p:cNvCxnSpPr>
            <a:cxnSpLocks/>
          </p:cNvCxnSpPr>
          <p:nvPr/>
        </p:nvCxnSpPr>
        <p:spPr>
          <a:xfrm flipV="1">
            <a:off x="8073670" y="5068615"/>
            <a:ext cx="0" cy="111950"/>
          </a:xfrm>
          <a:prstGeom prst="straightConnector1">
            <a:avLst/>
          </a:prstGeom>
          <a:ln w="28575">
            <a:solidFill>
              <a:schemeClr val="tx1"/>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40" name="直線矢印コネクタ 39">
            <a:extLst>
              <a:ext uri="{FF2B5EF4-FFF2-40B4-BE49-F238E27FC236}">
                <a16:creationId xmlns:a16="http://schemas.microsoft.com/office/drawing/2014/main" id="{1EB93E47-D417-E210-4F39-9F02C60F7B3E}"/>
              </a:ext>
            </a:extLst>
          </p:cNvPr>
          <p:cNvCxnSpPr>
            <a:cxnSpLocks/>
          </p:cNvCxnSpPr>
          <p:nvPr/>
        </p:nvCxnSpPr>
        <p:spPr>
          <a:xfrm flipV="1">
            <a:off x="9290274" y="5064919"/>
            <a:ext cx="0" cy="115646"/>
          </a:xfrm>
          <a:prstGeom prst="straightConnector1">
            <a:avLst/>
          </a:prstGeom>
          <a:ln w="28575">
            <a:solidFill>
              <a:schemeClr val="tx1"/>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sp>
        <p:nvSpPr>
          <p:cNvPr id="5" name="正方形/長方形 4">
            <a:extLst>
              <a:ext uri="{FF2B5EF4-FFF2-40B4-BE49-F238E27FC236}">
                <a16:creationId xmlns:a16="http://schemas.microsoft.com/office/drawing/2014/main" id="{8C2470FF-9801-47CD-A92D-E2B6A2BAEA70}"/>
              </a:ext>
            </a:extLst>
          </p:cNvPr>
          <p:cNvSpPr/>
          <p:nvPr/>
        </p:nvSpPr>
        <p:spPr>
          <a:xfrm>
            <a:off x="7502976" y="4990560"/>
            <a:ext cx="3597214" cy="852967"/>
          </a:xfrm>
          <a:prstGeom prst="rect">
            <a:avLst/>
          </a:prstGeom>
          <a:noFill/>
          <a:ln>
            <a:noFill/>
          </a:ln>
        </p:spPr>
        <p:style>
          <a:lnRef idx="2">
            <a:schemeClr val="dk1"/>
          </a:lnRef>
          <a:fillRef idx="1">
            <a:schemeClr val="lt1"/>
          </a:fillRef>
          <a:effectRef idx="0">
            <a:schemeClr val="dk1"/>
          </a:effectRef>
          <a:fontRef idx="minor">
            <a:schemeClr val="dk1"/>
          </a:fontRef>
        </p:style>
        <p:txBody>
          <a:bodyPr tIns="0" rtlCol="0" anchor="t" anchorCtr="0"/>
          <a:lstStyle/>
          <a:p>
            <a:pPr algn="ctr"/>
            <a:endParaRPr kumimoji="1" lang="ja-JP" altLang="en-US" sz="1200" dirty="0">
              <a:ln w="12700">
                <a:solidFill>
                  <a:schemeClr val="bg1"/>
                </a:solidFill>
              </a:ln>
            </a:endParaRPr>
          </a:p>
        </p:txBody>
      </p:sp>
      <p:sp>
        <p:nvSpPr>
          <p:cNvPr id="37" name="正方形/長方形 36">
            <a:extLst>
              <a:ext uri="{FF2B5EF4-FFF2-40B4-BE49-F238E27FC236}">
                <a16:creationId xmlns:a16="http://schemas.microsoft.com/office/drawing/2014/main" id="{470895D9-BE27-F1E0-6B3D-0CBC22F2A891}"/>
              </a:ext>
            </a:extLst>
          </p:cNvPr>
          <p:cNvSpPr/>
          <p:nvPr/>
        </p:nvSpPr>
        <p:spPr>
          <a:xfrm>
            <a:off x="7513924" y="4695246"/>
            <a:ext cx="3597214" cy="212285"/>
          </a:xfrm>
          <a:prstGeom prst="rect">
            <a:avLst/>
          </a:prstGeom>
          <a:noFill/>
          <a:ln>
            <a:noFill/>
          </a:ln>
        </p:spPr>
        <p:style>
          <a:lnRef idx="2">
            <a:schemeClr val="dk1"/>
          </a:lnRef>
          <a:fillRef idx="1">
            <a:schemeClr val="lt1"/>
          </a:fillRef>
          <a:effectRef idx="0">
            <a:schemeClr val="dk1"/>
          </a:effectRef>
          <a:fontRef idx="minor">
            <a:schemeClr val="dk1"/>
          </a:fontRef>
        </p:style>
        <p:txBody>
          <a:bodyPr tIns="0" rtlCol="0" anchor="t" anchorCtr="0"/>
          <a:lstStyle/>
          <a:p>
            <a:pPr algn="ctr"/>
            <a:r>
              <a:rPr kumimoji="1" lang="ja-JP" altLang="en-US" dirty="0"/>
              <a:t>メモリコントローラ</a:t>
            </a:r>
          </a:p>
        </p:txBody>
      </p:sp>
    </p:spTree>
    <p:extLst>
      <p:ext uri="{BB962C8B-B14F-4D97-AF65-F5344CB8AC3E}">
        <p14:creationId xmlns:p14="http://schemas.microsoft.com/office/powerpoint/2010/main" val="69119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2F2C4-D492-AD60-67D9-6690725FF7DA}"/>
              </a:ext>
            </a:extLst>
          </p:cNvPr>
          <p:cNvSpPr>
            <a:spLocks noGrp="1"/>
          </p:cNvSpPr>
          <p:nvPr>
            <p:ph type="title"/>
          </p:nvPr>
        </p:nvSpPr>
        <p:spPr/>
        <p:txBody>
          <a:bodyPr/>
          <a:lstStyle/>
          <a:p>
            <a:r>
              <a:rPr kumimoji="1" lang="ja-JP" altLang="en-US" dirty="0"/>
              <a:t>クラウドでのネスト</a:t>
            </a:r>
            <a:r>
              <a:rPr lang="ja-JP" altLang="en-US" dirty="0"/>
              <a:t>した仮想化の利用</a:t>
            </a:r>
            <a:endParaRPr kumimoji="1" lang="ja-JP" altLang="en-US" dirty="0"/>
          </a:p>
        </p:txBody>
      </p:sp>
      <p:sp>
        <p:nvSpPr>
          <p:cNvPr id="3" name="コンテンツ プレースホルダー 2">
            <a:extLst>
              <a:ext uri="{FF2B5EF4-FFF2-40B4-BE49-F238E27FC236}">
                <a16:creationId xmlns:a16="http://schemas.microsoft.com/office/drawing/2014/main" id="{486AF819-B276-50B7-EC37-16FD6872B529}"/>
              </a:ext>
            </a:extLst>
          </p:cNvPr>
          <p:cNvSpPr>
            <a:spLocks noGrp="1"/>
          </p:cNvSpPr>
          <p:nvPr>
            <p:ph idx="1"/>
          </p:nvPr>
        </p:nvSpPr>
        <p:spPr/>
        <p:txBody>
          <a:bodyPr/>
          <a:lstStyle/>
          <a:p>
            <a:r>
              <a:rPr kumimoji="1" lang="ja-JP" altLang="en-US" dirty="0"/>
              <a:t>クラウドにおいてネストした仮想化を用いたシステムが提案</a:t>
            </a:r>
            <a:endParaRPr kumimoji="1" lang="en-US" altLang="ja-JP" dirty="0"/>
          </a:p>
          <a:p>
            <a:pPr lvl="1"/>
            <a:r>
              <a:rPr kumimoji="1" lang="ja-JP" altLang="en-US" dirty="0"/>
              <a:t>例：仮想クラウドの提供</a:t>
            </a:r>
            <a:r>
              <a:rPr kumimoji="1" lang="en-US" altLang="ja-JP" dirty="0"/>
              <a:t> </a:t>
            </a:r>
            <a:r>
              <a:rPr kumimoji="1" lang="en-US" altLang="ja-JP" sz="2000" dirty="0"/>
              <a:t>[Williams+, EuroSys'12][Liu+, HotCloud'13]</a:t>
            </a:r>
            <a:endParaRPr kumimoji="1" lang="en-US" altLang="ja-JP" dirty="0"/>
          </a:p>
          <a:p>
            <a:r>
              <a:rPr kumimoji="1" lang="ja-JP" altLang="en-US" dirty="0"/>
              <a:t>ネストした仮想化は</a:t>
            </a:r>
            <a:r>
              <a:rPr kumimoji="1" lang="en-US" altLang="ja-JP" dirty="0"/>
              <a:t>VM</a:t>
            </a:r>
            <a:r>
              <a:rPr kumimoji="1" lang="ja-JP" altLang="en-US" dirty="0"/>
              <a:t>の中でさらに</a:t>
            </a:r>
            <a:r>
              <a:rPr kumimoji="1" lang="en-US" altLang="ja-JP" dirty="0"/>
              <a:t>VM</a:t>
            </a:r>
            <a:r>
              <a:rPr kumimoji="1" lang="ja-JP" altLang="en-US" dirty="0"/>
              <a:t>を</a:t>
            </a:r>
            <a:r>
              <a:rPr lang="ja-JP" altLang="en-US" dirty="0"/>
              <a:t>動かす技術</a:t>
            </a:r>
            <a:endParaRPr lang="en-US" altLang="ja-JP" dirty="0"/>
          </a:p>
          <a:p>
            <a:pPr lvl="1"/>
            <a:r>
              <a:rPr lang="en-US" altLang="ja-JP" dirty="0"/>
              <a:t>(</a:t>
            </a:r>
            <a:r>
              <a:rPr lang="ja-JP" altLang="en-US" dirty="0"/>
              <a:t>従来の</a:t>
            </a:r>
            <a:r>
              <a:rPr lang="en-US" altLang="ja-JP" dirty="0"/>
              <a:t>) L0</a:t>
            </a:r>
            <a:r>
              <a:rPr lang="ja-JP" altLang="en-US" dirty="0"/>
              <a:t>ハイパーバイザの上で</a:t>
            </a:r>
            <a:r>
              <a:rPr lang="en-US" altLang="ja-JP" dirty="0"/>
              <a:t> (</a:t>
            </a:r>
            <a:r>
              <a:rPr lang="ja-JP" altLang="en-US" dirty="0"/>
              <a:t>従来の</a:t>
            </a:r>
            <a:r>
              <a:rPr lang="en-US" altLang="ja-JP" dirty="0"/>
              <a:t>) L1 VM</a:t>
            </a:r>
            <a:r>
              <a:rPr lang="ja-JP" altLang="en-US" dirty="0"/>
              <a:t>が動作</a:t>
            </a:r>
            <a:endParaRPr lang="en-US" altLang="ja-JP" dirty="0"/>
          </a:p>
          <a:p>
            <a:pPr lvl="1"/>
            <a:r>
              <a:rPr kumimoji="1" lang="en-JP" altLang="ja-JP" dirty="0"/>
              <a:t>L1</a:t>
            </a:r>
            <a:r>
              <a:rPr kumimoji="1" lang="ja-JP" altLang="en-US" dirty="0"/>
              <a:t> </a:t>
            </a:r>
            <a:r>
              <a:rPr kumimoji="1" lang="en-US" altLang="ja-JP" dirty="0"/>
              <a:t>VM</a:t>
            </a:r>
            <a:r>
              <a:rPr kumimoji="1" lang="ja-JP" altLang="en-US" dirty="0"/>
              <a:t>内で</a:t>
            </a:r>
            <a:r>
              <a:rPr kumimoji="1" lang="en-US" altLang="ja-JP" dirty="0"/>
              <a:t>L1</a:t>
            </a:r>
            <a:r>
              <a:rPr kumimoji="1" lang="ja-JP" altLang="en-US" dirty="0"/>
              <a:t>ハイパーバイザが動作</a:t>
            </a:r>
            <a:endParaRPr kumimoji="1" lang="en-US" altLang="ja-JP" dirty="0"/>
          </a:p>
          <a:p>
            <a:pPr lvl="1"/>
            <a:r>
              <a:rPr kumimoji="1" lang="ja-JP" altLang="en-US" dirty="0"/>
              <a:t>その上で</a:t>
            </a:r>
            <a:r>
              <a:rPr kumimoji="1" lang="en-US" altLang="ja-JP" dirty="0"/>
              <a:t>L2 VM</a:t>
            </a:r>
            <a:r>
              <a:rPr kumimoji="1" lang="ja-JP" altLang="en-US" dirty="0"/>
              <a:t>が動作</a:t>
            </a:r>
            <a:endParaRPr kumimoji="1" lang="en-JP" altLang="ja-JP" dirty="0"/>
          </a:p>
        </p:txBody>
      </p:sp>
      <p:sp>
        <p:nvSpPr>
          <p:cNvPr id="5" name="正方形/長方形 3">
            <a:extLst>
              <a:ext uri="{FF2B5EF4-FFF2-40B4-BE49-F238E27FC236}">
                <a16:creationId xmlns:a16="http://schemas.microsoft.com/office/drawing/2014/main" id="{4C9FA7BC-EB48-F0EE-1AA3-1896FCEF85AC}"/>
              </a:ext>
            </a:extLst>
          </p:cNvPr>
          <p:cNvSpPr/>
          <p:nvPr/>
        </p:nvSpPr>
        <p:spPr>
          <a:xfrm>
            <a:off x="6064099" y="6029505"/>
            <a:ext cx="4277092" cy="4278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L0</a:t>
            </a:r>
            <a:r>
              <a:rPr lang="ja-JP" altLang="en-US" dirty="0"/>
              <a:t>ハイパーバイザ</a:t>
            </a:r>
          </a:p>
        </p:txBody>
      </p:sp>
      <p:sp>
        <p:nvSpPr>
          <p:cNvPr id="6" name="正方形/長方形 4">
            <a:extLst>
              <a:ext uri="{FF2B5EF4-FFF2-40B4-BE49-F238E27FC236}">
                <a16:creationId xmlns:a16="http://schemas.microsoft.com/office/drawing/2014/main" id="{BDACE020-46C2-1784-FFAE-0A24EB68924E}"/>
              </a:ext>
            </a:extLst>
          </p:cNvPr>
          <p:cNvSpPr/>
          <p:nvPr/>
        </p:nvSpPr>
        <p:spPr>
          <a:xfrm>
            <a:off x="6064098" y="4014442"/>
            <a:ext cx="4277093" cy="1770001"/>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b" anchorCtr="0"/>
          <a:lstStyle/>
          <a:p>
            <a:pPr algn="ctr"/>
            <a:endParaRPr lang="ja-JP" altLang="en-US" dirty="0"/>
          </a:p>
        </p:txBody>
      </p:sp>
      <p:sp>
        <p:nvSpPr>
          <p:cNvPr id="7" name="正方形/長方形 5">
            <a:extLst>
              <a:ext uri="{FF2B5EF4-FFF2-40B4-BE49-F238E27FC236}">
                <a16:creationId xmlns:a16="http://schemas.microsoft.com/office/drawing/2014/main" id="{1EE5F1FE-ED5B-449A-A746-0D90E4FEFF2D}"/>
              </a:ext>
            </a:extLst>
          </p:cNvPr>
          <p:cNvSpPr/>
          <p:nvPr/>
        </p:nvSpPr>
        <p:spPr>
          <a:xfrm>
            <a:off x="7301107" y="4183810"/>
            <a:ext cx="2743201" cy="803828"/>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b" anchorCtr="0"/>
          <a:lstStyle/>
          <a:p>
            <a:pPr algn="ctr"/>
            <a:endParaRPr lang="ja-JP" altLang="en-US" dirty="0"/>
          </a:p>
        </p:txBody>
      </p:sp>
      <p:sp>
        <p:nvSpPr>
          <p:cNvPr id="8" name="正方形/長方形 10">
            <a:extLst>
              <a:ext uri="{FF2B5EF4-FFF2-40B4-BE49-F238E27FC236}">
                <a16:creationId xmlns:a16="http://schemas.microsoft.com/office/drawing/2014/main" id="{6D256072-C1F3-BD5B-B954-413AF43C4388}"/>
              </a:ext>
            </a:extLst>
          </p:cNvPr>
          <p:cNvSpPr/>
          <p:nvPr/>
        </p:nvSpPr>
        <p:spPr>
          <a:xfrm>
            <a:off x="7301107" y="5230368"/>
            <a:ext cx="2743200" cy="427839"/>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L1</a:t>
            </a:r>
            <a:r>
              <a:rPr kumimoji="1" lang="ja-JP" altLang="en-US" dirty="0">
                <a:solidFill>
                  <a:schemeClr val="tx1"/>
                </a:solidFill>
              </a:rPr>
              <a:t>ハイパーバイザ</a:t>
            </a:r>
          </a:p>
        </p:txBody>
      </p:sp>
      <p:sp>
        <p:nvSpPr>
          <p:cNvPr id="9" name="正方形/長方形 11">
            <a:extLst>
              <a:ext uri="{FF2B5EF4-FFF2-40B4-BE49-F238E27FC236}">
                <a16:creationId xmlns:a16="http://schemas.microsoft.com/office/drawing/2014/main" id="{E698BC1E-58E2-ABFF-32EC-0D909A7BEF4C}"/>
              </a:ext>
            </a:extLst>
          </p:cNvPr>
          <p:cNvSpPr/>
          <p:nvPr/>
        </p:nvSpPr>
        <p:spPr>
          <a:xfrm>
            <a:off x="8486560" y="4334321"/>
            <a:ext cx="1326842" cy="510395"/>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L2 OS</a:t>
            </a:r>
            <a:endParaRPr kumimoji="1" lang="ja-JP" altLang="en-US" dirty="0"/>
          </a:p>
        </p:txBody>
      </p:sp>
      <p:sp>
        <p:nvSpPr>
          <p:cNvPr id="10" name="TextBox 6">
            <a:extLst>
              <a:ext uri="{FF2B5EF4-FFF2-40B4-BE49-F238E27FC236}">
                <a16:creationId xmlns:a16="http://schemas.microsoft.com/office/drawing/2014/main" id="{D7D5E797-1957-41EF-F64B-C445AF98CD23}"/>
              </a:ext>
            </a:extLst>
          </p:cNvPr>
          <p:cNvSpPr txBox="1"/>
          <p:nvPr/>
        </p:nvSpPr>
        <p:spPr>
          <a:xfrm>
            <a:off x="5263598" y="6062606"/>
            <a:ext cx="450764" cy="369332"/>
          </a:xfrm>
          <a:prstGeom prst="rect">
            <a:avLst/>
          </a:prstGeom>
          <a:noFill/>
        </p:spPr>
        <p:txBody>
          <a:bodyPr wrap="none" rtlCol="0">
            <a:spAutoFit/>
          </a:bodyPr>
          <a:lstStyle/>
          <a:p>
            <a:r>
              <a:rPr lang="en-US" dirty="0"/>
              <a:t>L0</a:t>
            </a:r>
            <a:endParaRPr lang="en-JP" dirty="0"/>
          </a:p>
        </p:txBody>
      </p:sp>
      <p:sp>
        <p:nvSpPr>
          <p:cNvPr id="11" name="TextBox 7">
            <a:extLst>
              <a:ext uri="{FF2B5EF4-FFF2-40B4-BE49-F238E27FC236}">
                <a16:creationId xmlns:a16="http://schemas.microsoft.com/office/drawing/2014/main" id="{A7A54BCA-C1A8-8B71-8A0A-D953F3D22715}"/>
              </a:ext>
            </a:extLst>
          </p:cNvPr>
          <p:cNvSpPr txBox="1"/>
          <p:nvPr/>
        </p:nvSpPr>
        <p:spPr>
          <a:xfrm>
            <a:off x="5263598" y="5302946"/>
            <a:ext cx="450764" cy="369332"/>
          </a:xfrm>
          <a:prstGeom prst="rect">
            <a:avLst/>
          </a:prstGeom>
          <a:noFill/>
        </p:spPr>
        <p:txBody>
          <a:bodyPr wrap="none" rtlCol="0">
            <a:spAutoFit/>
          </a:bodyPr>
          <a:lstStyle/>
          <a:p>
            <a:r>
              <a:rPr lang="en-US" dirty="0"/>
              <a:t>L1</a:t>
            </a:r>
            <a:endParaRPr lang="en-JP" dirty="0"/>
          </a:p>
        </p:txBody>
      </p:sp>
      <p:sp>
        <p:nvSpPr>
          <p:cNvPr id="12" name="TextBox 8">
            <a:extLst>
              <a:ext uri="{FF2B5EF4-FFF2-40B4-BE49-F238E27FC236}">
                <a16:creationId xmlns:a16="http://schemas.microsoft.com/office/drawing/2014/main" id="{449765E7-5D76-051B-A206-6966804F080A}"/>
              </a:ext>
            </a:extLst>
          </p:cNvPr>
          <p:cNvSpPr txBox="1"/>
          <p:nvPr/>
        </p:nvSpPr>
        <p:spPr>
          <a:xfrm>
            <a:off x="5263598" y="4395682"/>
            <a:ext cx="450764" cy="369332"/>
          </a:xfrm>
          <a:prstGeom prst="rect">
            <a:avLst/>
          </a:prstGeom>
          <a:noFill/>
        </p:spPr>
        <p:txBody>
          <a:bodyPr wrap="none" rtlCol="0">
            <a:spAutoFit/>
          </a:bodyPr>
          <a:lstStyle/>
          <a:p>
            <a:r>
              <a:rPr lang="en-US" dirty="0"/>
              <a:t>L2</a:t>
            </a:r>
            <a:endParaRPr lang="en-JP" dirty="0"/>
          </a:p>
        </p:txBody>
      </p:sp>
      <p:sp>
        <p:nvSpPr>
          <p:cNvPr id="14" name="スライド番号プレースホルダー 13">
            <a:extLst>
              <a:ext uri="{FF2B5EF4-FFF2-40B4-BE49-F238E27FC236}">
                <a16:creationId xmlns:a16="http://schemas.microsoft.com/office/drawing/2014/main" id="{00544191-C844-4179-DAB2-54D8B48C5353}"/>
              </a:ext>
            </a:extLst>
          </p:cNvPr>
          <p:cNvSpPr>
            <a:spLocks noGrp="1"/>
          </p:cNvSpPr>
          <p:nvPr>
            <p:ph type="sldNum" sz="quarter" idx="12"/>
          </p:nvPr>
        </p:nvSpPr>
        <p:spPr/>
        <p:txBody>
          <a:bodyPr/>
          <a:lstStyle/>
          <a:p>
            <a:fld id="{DF887594-7CE7-4E98-ACDD-6565BDA76A6B}" type="slidenum">
              <a:rPr kumimoji="1" lang="ja-JP" altLang="en-US" smtClean="0"/>
              <a:t>4</a:t>
            </a:fld>
            <a:endParaRPr kumimoji="1" lang="ja-JP" altLang="en-US"/>
          </a:p>
        </p:txBody>
      </p:sp>
      <p:sp>
        <p:nvSpPr>
          <p:cNvPr id="15" name="TextBox 14">
            <a:extLst>
              <a:ext uri="{FF2B5EF4-FFF2-40B4-BE49-F238E27FC236}">
                <a16:creationId xmlns:a16="http://schemas.microsoft.com/office/drawing/2014/main" id="{A1554101-4B44-8113-0C4E-21232F68A715}"/>
              </a:ext>
            </a:extLst>
          </p:cNvPr>
          <p:cNvSpPr txBox="1"/>
          <p:nvPr/>
        </p:nvSpPr>
        <p:spPr>
          <a:xfrm>
            <a:off x="6244021" y="5262476"/>
            <a:ext cx="877163" cy="369332"/>
          </a:xfrm>
          <a:prstGeom prst="rect">
            <a:avLst/>
          </a:prstGeom>
          <a:noFill/>
        </p:spPr>
        <p:txBody>
          <a:bodyPr wrap="none" rtlCol="0">
            <a:spAutoFit/>
          </a:bodyPr>
          <a:lstStyle/>
          <a:p>
            <a:r>
              <a:rPr lang="en-JP" dirty="0"/>
              <a:t>L1 VM</a:t>
            </a:r>
          </a:p>
        </p:txBody>
      </p:sp>
      <p:sp>
        <p:nvSpPr>
          <p:cNvPr id="16" name="TextBox 15">
            <a:extLst>
              <a:ext uri="{FF2B5EF4-FFF2-40B4-BE49-F238E27FC236}">
                <a16:creationId xmlns:a16="http://schemas.microsoft.com/office/drawing/2014/main" id="{9E6FAF6D-EDD9-2BA5-13C9-393D24351BC0}"/>
              </a:ext>
            </a:extLst>
          </p:cNvPr>
          <p:cNvSpPr txBox="1"/>
          <p:nvPr/>
        </p:nvSpPr>
        <p:spPr>
          <a:xfrm>
            <a:off x="7455252" y="4401904"/>
            <a:ext cx="877163" cy="369332"/>
          </a:xfrm>
          <a:prstGeom prst="rect">
            <a:avLst/>
          </a:prstGeom>
          <a:noFill/>
        </p:spPr>
        <p:txBody>
          <a:bodyPr wrap="none" rtlCol="0">
            <a:spAutoFit/>
          </a:bodyPr>
          <a:lstStyle/>
          <a:p>
            <a:r>
              <a:rPr lang="en-JP" dirty="0"/>
              <a:t>L2 VM</a:t>
            </a:r>
          </a:p>
        </p:txBody>
      </p:sp>
      <p:cxnSp>
        <p:nvCxnSpPr>
          <p:cNvPr id="18" name="Straight Connector 17">
            <a:extLst>
              <a:ext uri="{FF2B5EF4-FFF2-40B4-BE49-F238E27FC236}">
                <a16:creationId xmlns:a16="http://schemas.microsoft.com/office/drawing/2014/main" id="{3BA037D9-3593-5F59-63F8-68169B8A2C7F}"/>
              </a:ext>
            </a:extLst>
          </p:cNvPr>
          <p:cNvCxnSpPr>
            <a:cxnSpLocks/>
          </p:cNvCxnSpPr>
          <p:nvPr/>
        </p:nvCxnSpPr>
        <p:spPr>
          <a:xfrm>
            <a:off x="5051502" y="5108562"/>
            <a:ext cx="5758487"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5671B60-8B4B-3600-6FEF-4F217675E73A}"/>
              </a:ext>
            </a:extLst>
          </p:cNvPr>
          <p:cNvCxnSpPr>
            <a:cxnSpLocks/>
          </p:cNvCxnSpPr>
          <p:nvPr/>
        </p:nvCxnSpPr>
        <p:spPr>
          <a:xfrm>
            <a:off x="5051502" y="5910197"/>
            <a:ext cx="5758487"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17" name="Cloud 16">
            <a:extLst>
              <a:ext uri="{FF2B5EF4-FFF2-40B4-BE49-F238E27FC236}">
                <a16:creationId xmlns:a16="http://schemas.microsoft.com/office/drawing/2014/main" id="{D7BF35F5-4BB3-E2CE-8137-3F66FEFB2D83}"/>
              </a:ext>
            </a:extLst>
          </p:cNvPr>
          <p:cNvSpPr/>
          <p:nvPr/>
        </p:nvSpPr>
        <p:spPr>
          <a:xfrm>
            <a:off x="810557" y="5691660"/>
            <a:ext cx="3827170" cy="59867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パブリッククラウド</a:t>
            </a:r>
          </a:p>
        </p:txBody>
      </p:sp>
      <p:sp>
        <p:nvSpPr>
          <p:cNvPr id="20" name="Cloud 19">
            <a:extLst>
              <a:ext uri="{FF2B5EF4-FFF2-40B4-BE49-F238E27FC236}">
                <a16:creationId xmlns:a16="http://schemas.microsoft.com/office/drawing/2014/main" id="{CBB458E2-63B6-B71A-5036-718901FBDA07}"/>
              </a:ext>
            </a:extLst>
          </p:cNvPr>
          <p:cNvSpPr/>
          <p:nvPr/>
        </p:nvSpPr>
        <p:spPr>
          <a:xfrm>
            <a:off x="1385338" y="4795775"/>
            <a:ext cx="2754351" cy="598672"/>
          </a:xfrm>
          <a:prstGeom prst="cloud">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仮想クラウド</a:t>
            </a:r>
          </a:p>
        </p:txBody>
      </p:sp>
    </p:spTree>
    <p:extLst>
      <p:ext uri="{BB962C8B-B14F-4D97-AF65-F5344CB8AC3E}">
        <p14:creationId xmlns:p14="http://schemas.microsoft.com/office/powerpoint/2010/main" val="241344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8622F-51CC-A68D-108A-DD0CA2A27032}"/>
              </a:ext>
            </a:extLst>
          </p:cNvPr>
          <p:cNvSpPr>
            <a:spLocks noGrp="1"/>
          </p:cNvSpPr>
          <p:nvPr>
            <p:ph type="title"/>
          </p:nvPr>
        </p:nvSpPr>
        <p:spPr/>
        <p:txBody>
          <a:bodyPr/>
          <a:lstStyle/>
          <a:p>
            <a:r>
              <a:rPr lang="en-US" altLang="ja-JP" dirty="0"/>
              <a:t>Nested SEV </a:t>
            </a:r>
            <a:r>
              <a:rPr lang="en-US" altLang="ja-JP" sz="2800" dirty="0"/>
              <a:t>[</a:t>
            </a:r>
            <a:r>
              <a:rPr lang="ja-JP" altLang="en-US" sz="2800" dirty="0"/>
              <a:t>瀧口</a:t>
            </a:r>
            <a:r>
              <a:rPr lang="en-US" altLang="ja-JP" sz="2800" dirty="0"/>
              <a:t>+, ComSys'22]</a:t>
            </a:r>
            <a:endParaRPr lang="ja-JP" altLang="en-US" dirty="0"/>
          </a:p>
        </p:txBody>
      </p:sp>
      <p:sp>
        <p:nvSpPr>
          <p:cNvPr id="3" name="コンテンツ プレースホルダー 2">
            <a:extLst>
              <a:ext uri="{FF2B5EF4-FFF2-40B4-BE49-F238E27FC236}">
                <a16:creationId xmlns:a16="http://schemas.microsoft.com/office/drawing/2014/main" id="{9A197774-794D-34E5-8C2E-03675C4F789B}"/>
              </a:ext>
            </a:extLst>
          </p:cNvPr>
          <p:cNvSpPr>
            <a:spLocks noGrp="1"/>
          </p:cNvSpPr>
          <p:nvPr>
            <p:ph idx="1"/>
          </p:nvPr>
        </p:nvSpPr>
        <p:spPr/>
        <p:txBody>
          <a:bodyPr/>
          <a:lstStyle/>
          <a:p>
            <a:r>
              <a:rPr kumimoji="1" lang="ja-JP" altLang="en-US" dirty="0"/>
              <a:t>ネストした仮想化と</a:t>
            </a:r>
            <a:r>
              <a:rPr kumimoji="1" lang="en-US" altLang="ja-JP" dirty="0"/>
              <a:t>SEV</a:t>
            </a:r>
            <a:r>
              <a:rPr kumimoji="1" lang="ja-JP" altLang="en-US" dirty="0"/>
              <a:t>を組み合わせることを提案している</a:t>
            </a:r>
            <a:endParaRPr kumimoji="1" lang="en-US" altLang="ja-JP" dirty="0"/>
          </a:p>
          <a:p>
            <a:pPr lvl="1"/>
            <a:r>
              <a:rPr kumimoji="1" lang="en-US" altLang="ja-JP" dirty="0"/>
              <a:t>L1 VM</a:t>
            </a:r>
            <a:r>
              <a:rPr kumimoji="1" lang="ja-JP" altLang="en-US" dirty="0"/>
              <a:t>と</a:t>
            </a:r>
            <a:r>
              <a:rPr kumimoji="1" lang="en-US" altLang="ja-JP" dirty="0"/>
              <a:t>L2 VM</a:t>
            </a:r>
            <a:r>
              <a:rPr kumimoji="1" lang="ja-JP" altLang="en-US" dirty="0"/>
              <a:t>のメモリ暗号鍵</a:t>
            </a:r>
            <a:r>
              <a:rPr lang="ja-JP" altLang="en-US" dirty="0"/>
              <a:t>が異なる構成</a:t>
            </a:r>
            <a:endParaRPr lang="en-US" altLang="ja-JP" dirty="0"/>
          </a:p>
          <a:p>
            <a:pPr lvl="2"/>
            <a:r>
              <a:rPr kumimoji="1" lang="ja-JP" altLang="en-US" dirty="0"/>
              <a:t>第三者に</a:t>
            </a:r>
            <a:r>
              <a:rPr kumimoji="1" lang="en-US" altLang="ja-JP" dirty="0"/>
              <a:t>L2 VM</a:t>
            </a:r>
            <a:r>
              <a:rPr kumimoji="1" lang="ja-JP" altLang="en-US" dirty="0"/>
              <a:t>を提供する仮想パブリッククラウド</a:t>
            </a:r>
            <a:endParaRPr kumimoji="1" lang="en-US" altLang="ja-JP" dirty="0"/>
          </a:p>
          <a:p>
            <a:pPr lvl="2"/>
            <a:r>
              <a:rPr lang="ja-JP" altLang="en-US" dirty="0"/>
              <a:t>ユーザの</a:t>
            </a:r>
            <a:r>
              <a:rPr lang="en-US" altLang="ja-JP" dirty="0"/>
              <a:t>L1</a:t>
            </a:r>
            <a:r>
              <a:rPr lang="ja-JP" altLang="en-US" dirty="0"/>
              <a:t>ハイパーバイザとクラウド</a:t>
            </a:r>
            <a:r>
              <a:rPr lang="en-US" altLang="ja-JP" dirty="0"/>
              <a:t>(L0, L2)</a:t>
            </a:r>
            <a:r>
              <a:rPr lang="ja-JP" altLang="en-US" dirty="0"/>
              <a:t>の相互保護</a:t>
            </a:r>
            <a:r>
              <a:rPr lang="en-US" altLang="ja-JP" dirty="0"/>
              <a:t> </a:t>
            </a:r>
            <a:r>
              <a:rPr lang="en-US" altLang="ja-JP" sz="1800" dirty="0"/>
              <a:t>[</a:t>
            </a:r>
            <a:r>
              <a:rPr lang="ja-JP" altLang="en-US" sz="1800" dirty="0"/>
              <a:t>安東</a:t>
            </a:r>
            <a:r>
              <a:rPr lang="en-US" altLang="ja-JP" sz="1800" dirty="0"/>
              <a:t>+, OS</a:t>
            </a:r>
            <a:r>
              <a:rPr lang="ja-JP" altLang="en-US" sz="1800" dirty="0"/>
              <a:t>研</a:t>
            </a:r>
            <a:r>
              <a:rPr lang="en-US" altLang="ja-JP" sz="1800" dirty="0"/>
              <a:t>'22]</a:t>
            </a:r>
            <a:endParaRPr lang="en-US" altLang="ja-JP" dirty="0"/>
          </a:p>
          <a:p>
            <a:pPr lvl="1"/>
            <a:r>
              <a:rPr kumimoji="1" lang="en-US" altLang="ja-JP" dirty="0"/>
              <a:t>L1 VM</a:t>
            </a:r>
            <a:r>
              <a:rPr kumimoji="1" lang="ja-JP" altLang="en-US" dirty="0"/>
              <a:t>と</a:t>
            </a:r>
            <a:r>
              <a:rPr kumimoji="1" lang="en-US" altLang="ja-JP" dirty="0"/>
              <a:t>L2 VM</a:t>
            </a:r>
            <a:r>
              <a:rPr kumimoji="1" lang="ja-JP" altLang="en-US" dirty="0"/>
              <a:t>のメモリ暗号鍵が同一の構成</a:t>
            </a:r>
            <a:endParaRPr kumimoji="1" lang="en-US" altLang="ja-JP" dirty="0"/>
          </a:p>
          <a:p>
            <a:pPr lvl="2"/>
            <a:r>
              <a:rPr kumimoji="1" lang="ja-JP" altLang="en-US" dirty="0"/>
              <a:t>ユーザが</a:t>
            </a:r>
            <a:r>
              <a:rPr kumimoji="1" lang="en-US" altLang="ja-JP" dirty="0"/>
              <a:t>L2 VM</a:t>
            </a:r>
            <a:r>
              <a:rPr lang="ja-JP" altLang="en-US" dirty="0"/>
              <a:t>も</a:t>
            </a:r>
            <a:r>
              <a:rPr kumimoji="1" lang="ja-JP" altLang="en-US" dirty="0"/>
              <a:t>利用する仮想プライベートクラウド</a:t>
            </a:r>
            <a:endParaRPr lang="en-US" altLang="ja-JP" dirty="0"/>
          </a:p>
          <a:p>
            <a:pPr lvl="2"/>
            <a:r>
              <a:rPr lang="en-US" altLang="ja-JP" dirty="0"/>
              <a:t>L2 VM</a:t>
            </a:r>
            <a:r>
              <a:rPr lang="ja-JP" altLang="en-US" dirty="0"/>
              <a:t>に隔離した監視対象システムの安全な監視</a:t>
            </a:r>
            <a:r>
              <a:rPr lang="en-US" altLang="ja-JP" dirty="0"/>
              <a:t> </a:t>
            </a:r>
            <a:r>
              <a:rPr lang="en-US" altLang="ja-JP" sz="1800" dirty="0"/>
              <a:t>[</a:t>
            </a:r>
            <a:r>
              <a:rPr lang="ja-JP" altLang="en-US" sz="1800" dirty="0"/>
              <a:t>能野</a:t>
            </a:r>
            <a:r>
              <a:rPr lang="en-US" altLang="ja-JP" sz="1800" dirty="0"/>
              <a:t>+, CSS’22]</a:t>
            </a:r>
          </a:p>
          <a:p>
            <a:pPr lvl="1"/>
            <a:endParaRPr kumimoji="1" lang="en-US" altLang="ja-JP" dirty="0"/>
          </a:p>
        </p:txBody>
      </p:sp>
      <p:sp>
        <p:nvSpPr>
          <p:cNvPr id="5" name="スライド番号プレースホルダー 4">
            <a:extLst>
              <a:ext uri="{FF2B5EF4-FFF2-40B4-BE49-F238E27FC236}">
                <a16:creationId xmlns:a16="http://schemas.microsoft.com/office/drawing/2014/main" id="{E265CBE4-D6AA-FEC4-5E4F-DCA677B8DDA4}"/>
              </a:ext>
            </a:extLst>
          </p:cNvPr>
          <p:cNvSpPr>
            <a:spLocks noGrp="1"/>
          </p:cNvSpPr>
          <p:nvPr>
            <p:ph type="sldNum" sz="quarter" idx="12"/>
          </p:nvPr>
        </p:nvSpPr>
        <p:spPr/>
        <p:txBody>
          <a:bodyPr/>
          <a:lstStyle/>
          <a:p>
            <a:fld id="{DF887594-7CE7-4E98-ACDD-6565BDA76A6B}" type="slidenum">
              <a:rPr kumimoji="1" lang="ja-JP" altLang="en-US" smtClean="0"/>
              <a:t>5</a:t>
            </a:fld>
            <a:endParaRPr kumimoji="1" lang="ja-JP" altLang="en-US"/>
          </a:p>
        </p:txBody>
      </p:sp>
      <p:sp>
        <p:nvSpPr>
          <p:cNvPr id="4" name="Cloud 12">
            <a:extLst>
              <a:ext uri="{FF2B5EF4-FFF2-40B4-BE49-F238E27FC236}">
                <a16:creationId xmlns:a16="http://schemas.microsoft.com/office/drawing/2014/main" id="{244F70D3-0B04-7B4C-5C2C-6AA4A303AB39}"/>
              </a:ext>
            </a:extLst>
          </p:cNvPr>
          <p:cNvSpPr/>
          <p:nvPr/>
        </p:nvSpPr>
        <p:spPr>
          <a:xfrm>
            <a:off x="1714124" y="5713134"/>
            <a:ext cx="3827170" cy="59867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rgbClr val="FF0000"/>
              </a:solidFill>
            </a:endParaRPr>
          </a:p>
        </p:txBody>
      </p:sp>
      <p:sp>
        <p:nvSpPr>
          <p:cNvPr id="6" name="TextBox 15">
            <a:extLst>
              <a:ext uri="{FF2B5EF4-FFF2-40B4-BE49-F238E27FC236}">
                <a16:creationId xmlns:a16="http://schemas.microsoft.com/office/drawing/2014/main" id="{BEA7350C-16FE-BD1C-3929-FFDCF483D607}"/>
              </a:ext>
            </a:extLst>
          </p:cNvPr>
          <p:cNvSpPr txBox="1"/>
          <p:nvPr/>
        </p:nvSpPr>
        <p:spPr>
          <a:xfrm>
            <a:off x="585634" y="6345936"/>
            <a:ext cx="2262158" cy="369332"/>
          </a:xfrm>
          <a:prstGeom prst="rect">
            <a:avLst/>
          </a:prstGeom>
          <a:noFill/>
        </p:spPr>
        <p:txBody>
          <a:bodyPr wrap="none" rtlCol="0">
            <a:spAutoFit/>
          </a:bodyPr>
          <a:lstStyle/>
          <a:p>
            <a:pPr algn="ctr"/>
            <a:r>
              <a:rPr lang="en-JP" dirty="0"/>
              <a:t>パブリッククラウド</a:t>
            </a:r>
          </a:p>
        </p:txBody>
      </p:sp>
      <p:pic>
        <p:nvPicPr>
          <p:cNvPr id="7" name="Picture 56">
            <a:extLst>
              <a:ext uri="{FF2B5EF4-FFF2-40B4-BE49-F238E27FC236}">
                <a16:creationId xmlns:a16="http://schemas.microsoft.com/office/drawing/2014/main" id="{9CFF2C60-2210-1D71-6DD8-4BDACF9F93A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32139" y="5495083"/>
            <a:ext cx="414515" cy="690859"/>
          </a:xfrm>
          <a:prstGeom prst="rect">
            <a:avLst/>
          </a:prstGeom>
        </p:spPr>
      </p:pic>
      <p:sp>
        <p:nvSpPr>
          <p:cNvPr id="8" name="Cloud 7">
            <a:extLst>
              <a:ext uri="{FF2B5EF4-FFF2-40B4-BE49-F238E27FC236}">
                <a16:creationId xmlns:a16="http://schemas.microsoft.com/office/drawing/2014/main" id="{3EEF3AC5-6CCF-6D64-9786-E033F39D7BE6}"/>
              </a:ext>
            </a:extLst>
          </p:cNvPr>
          <p:cNvSpPr/>
          <p:nvPr/>
        </p:nvSpPr>
        <p:spPr>
          <a:xfrm>
            <a:off x="2127953" y="5119868"/>
            <a:ext cx="3085210" cy="598672"/>
          </a:xfrm>
          <a:prstGeom prst="cloud">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rgbClr val="FF0000"/>
              </a:solidFill>
            </a:endParaRPr>
          </a:p>
        </p:txBody>
      </p:sp>
      <p:sp>
        <p:nvSpPr>
          <p:cNvPr id="9" name="TextBox 8">
            <a:extLst>
              <a:ext uri="{FF2B5EF4-FFF2-40B4-BE49-F238E27FC236}">
                <a16:creationId xmlns:a16="http://schemas.microsoft.com/office/drawing/2014/main" id="{F96BE13F-B4C0-9A77-5DFF-9D91C88A8223}"/>
              </a:ext>
            </a:extLst>
          </p:cNvPr>
          <p:cNvSpPr txBox="1"/>
          <p:nvPr/>
        </p:nvSpPr>
        <p:spPr>
          <a:xfrm>
            <a:off x="732988" y="4751568"/>
            <a:ext cx="1800494" cy="646331"/>
          </a:xfrm>
          <a:prstGeom prst="rect">
            <a:avLst/>
          </a:prstGeom>
          <a:noFill/>
        </p:spPr>
        <p:txBody>
          <a:bodyPr wrap="none" rtlCol="0">
            <a:spAutoFit/>
          </a:bodyPr>
          <a:lstStyle/>
          <a:p>
            <a:pPr algn="ctr"/>
            <a:r>
              <a:rPr lang="en-JP" dirty="0"/>
              <a:t>仮想</a:t>
            </a:r>
            <a:r>
              <a:rPr lang="ja-JP" altLang="en-US" dirty="0"/>
              <a:t>パブリック</a:t>
            </a:r>
            <a:endParaRPr lang="en-JP" dirty="0"/>
          </a:p>
          <a:p>
            <a:pPr algn="ctr"/>
            <a:r>
              <a:rPr lang="en-JP" dirty="0"/>
              <a:t>クラウド</a:t>
            </a:r>
          </a:p>
        </p:txBody>
      </p:sp>
      <p:pic>
        <p:nvPicPr>
          <p:cNvPr id="10" name="Picture 40">
            <a:extLst>
              <a:ext uri="{FF2B5EF4-FFF2-40B4-BE49-F238E27FC236}">
                <a16:creationId xmlns:a16="http://schemas.microsoft.com/office/drawing/2014/main" id="{23311B3F-2127-C397-78C8-EB8AFEBEA61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895809" y="5035647"/>
            <a:ext cx="492237" cy="690859"/>
          </a:xfrm>
          <a:prstGeom prst="rect">
            <a:avLst/>
          </a:prstGeom>
        </p:spPr>
      </p:pic>
      <p:grpSp>
        <p:nvGrpSpPr>
          <p:cNvPr id="11" name="グループ化 26">
            <a:extLst>
              <a:ext uri="{FF2B5EF4-FFF2-40B4-BE49-F238E27FC236}">
                <a16:creationId xmlns:a16="http://schemas.microsoft.com/office/drawing/2014/main" id="{A2156C7F-7CD6-BCB3-80E7-9294A8F8FF5B}"/>
              </a:ext>
            </a:extLst>
          </p:cNvPr>
          <p:cNvGrpSpPr/>
          <p:nvPr/>
        </p:nvGrpSpPr>
        <p:grpSpPr>
          <a:xfrm>
            <a:off x="2677044" y="4616287"/>
            <a:ext cx="2100213" cy="1575340"/>
            <a:chOff x="7590407" y="2272683"/>
            <a:chExt cx="2100213" cy="1575340"/>
          </a:xfrm>
        </p:grpSpPr>
        <p:sp>
          <p:nvSpPr>
            <p:cNvPr id="12" name="正方形/長方形 27">
              <a:extLst>
                <a:ext uri="{FF2B5EF4-FFF2-40B4-BE49-F238E27FC236}">
                  <a16:creationId xmlns:a16="http://schemas.microsoft.com/office/drawing/2014/main" id="{EA6A7E50-3245-E791-15A0-BFDF551F8702}"/>
                </a:ext>
              </a:extLst>
            </p:cNvPr>
            <p:cNvSpPr/>
            <p:nvPr/>
          </p:nvSpPr>
          <p:spPr>
            <a:xfrm>
              <a:off x="7590407" y="2272683"/>
              <a:ext cx="2100213" cy="44388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L2</a:t>
              </a:r>
              <a:r>
                <a:rPr lang="en-US" altLang="ja-JP" dirty="0">
                  <a:solidFill>
                    <a:schemeClr val="tx1"/>
                  </a:solidFill>
                </a:rPr>
                <a:t> VM</a:t>
              </a:r>
              <a:endParaRPr kumimoji="1" lang="ja-JP" altLang="en-US" dirty="0">
                <a:solidFill>
                  <a:schemeClr val="tx1"/>
                </a:solidFill>
              </a:endParaRPr>
            </a:p>
          </p:txBody>
        </p:sp>
        <p:sp>
          <p:nvSpPr>
            <p:cNvPr id="13" name="正方形/長方形 31">
              <a:extLst>
                <a:ext uri="{FF2B5EF4-FFF2-40B4-BE49-F238E27FC236}">
                  <a16:creationId xmlns:a16="http://schemas.microsoft.com/office/drawing/2014/main" id="{747B5D11-6E0A-D414-528B-A665AB78B83F}"/>
                </a:ext>
              </a:extLst>
            </p:cNvPr>
            <p:cNvSpPr/>
            <p:nvPr/>
          </p:nvSpPr>
          <p:spPr>
            <a:xfrm>
              <a:off x="7590407" y="2851504"/>
              <a:ext cx="2100213" cy="44388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L1</a:t>
              </a:r>
              <a:r>
                <a:rPr kumimoji="1" lang="ja-JP" altLang="en-US" dirty="0">
                  <a:solidFill>
                    <a:schemeClr val="tx1"/>
                  </a:solidFill>
                </a:rPr>
                <a:t>ハイパーバイザ</a:t>
              </a:r>
            </a:p>
          </p:txBody>
        </p:sp>
        <p:sp>
          <p:nvSpPr>
            <p:cNvPr id="14" name="正方形/長方形 32">
              <a:extLst>
                <a:ext uri="{FF2B5EF4-FFF2-40B4-BE49-F238E27FC236}">
                  <a16:creationId xmlns:a16="http://schemas.microsoft.com/office/drawing/2014/main" id="{0A027DA3-EA1E-F27F-9E77-82539F2CB155}"/>
                </a:ext>
              </a:extLst>
            </p:cNvPr>
            <p:cNvSpPr/>
            <p:nvPr/>
          </p:nvSpPr>
          <p:spPr>
            <a:xfrm>
              <a:off x="7590407" y="3404139"/>
              <a:ext cx="2100213" cy="4438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L0</a:t>
              </a:r>
              <a:r>
                <a:rPr kumimoji="1" lang="ja-JP" altLang="en-US" dirty="0">
                  <a:solidFill>
                    <a:schemeClr val="tx1"/>
                  </a:solidFill>
                </a:rPr>
                <a:t>ハイパーバイザ</a:t>
              </a:r>
            </a:p>
          </p:txBody>
        </p:sp>
      </p:grpSp>
      <p:pic>
        <p:nvPicPr>
          <p:cNvPr id="15" name="Picture 46" descr="1º PCPI IES Lloixa: [MSI] Actividad 19. Cuentas de usuario en Windows XP">
            <a:extLst>
              <a:ext uri="{FF2B5EF4-FFF2-40B4-BE49-F238E27FC236}">
                <a16:creationId xmlns:a16="http://schemas.microsoft.com/office/drawing/2014/main" id="{CC71A4B5-6E4A-0E7C-40F3-D37A53486C2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137709" y="4276271"/>
            <a:ext cx="769455" cy="769455"/>
          </a:xfrm>
          <a:prstGeom prst="rect">
            <a:avLst/>
          </a:prstGeom>
        </p:spPr>
      </p:pic>
      <p:sp>
        <p:nvSpPr>
          <p:cNvPr id="16" name="Cloud 15">
            <a:extLst>
              <a:ext uri="{FF2B5EF4-FFF2-40B4-BE49-F238E27FC236}">
                <a16:creationId xmlns:a16="http://schemas.microsoft.com/office/drawing/2014/main" id="{7F7BA107-8C8A-744A-131A-9D3AF91A008D}"/>
              </a:ext>
            </a:extLst>
          </p:cNvPr>
          <p:cNvSpPr/>
          <p:nvPr/>
        </p:nvSpPr>
        <p:spPr>
          <a:xfrm>
            <a:off x="7300009" y="5678525"/>
            <a:ext cx="3827170" cy="59867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rgbClr val="FF0000"/>
              </a:solidFill>
            </a:endParaRPr>
          </a:p>
        </p:txBody>
      </p:sp>
      <p:sp>
        <p:nvSpPr>
          <p:cNvPr id="17" name="Cloud 16">
            <a:extLst>
              <a:ext uri="{FF2B5EF4-FFF2-40B4-BE49-F238E27FC236}">
                <a16:creationId xmlns:a16="http://schemas.microsoft.com/office/drawing/2014/main" id="{DCC9E27B-B633-0510-CE26-87E8EC37FBBB}"/>
              </a:ext>
            </a:extLst>
          </p:cNvPr>
          <p:cNvSpPr/>
          <p:nvPr/>
        </p:nvSpPr>
        <p:spPr>
          <a:xfrm>
            <a:off x="7736018" y="4718029"/>
            <a:ext cx="3138373" cy="874926"/>
          </a:xfrm>
          <a:prstGeom prst="cloud">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solidFill>
                <a:srgbClr val="FF0000"/>
              </a:solidFill>
            </a:endParaRPr>
          </a:p>
        </p:txBody>
      </p:sp>
      <p:grpSp>
        <p:nvGrpSpPr>
          <p:cNvPr id="18" name="グループ化 7">
            <a:extLst>
              <a:ext uri="{FF2B5EF4-FFF2-40B4-BE49-F238E27FC236}">
                <a16:creationId xmlns:a16="http://schemas.microsoft.com/office/drawing/2014/main" id="{E2C1672D-0EEC-5FFB-D69F-9213A2D48407}"/>
              </a:ext>
            </a:extLst>
          </p:cNvPr>
          <p:cNvGrpSpPr/>
          <p:nvPr/>
        </p:nvGrpSpPr>
        <p:grpSpPr>
          <a:xfrm>
            <a:off x="8262929" y="4581678"/>
            <a:ext cx="2100213" cy="1575340"/>
            <a:chOff x="7590407" y="2272683"/>
            <a:chExt cx="2100213" cy="1575340"/>
          </a:xfrm>
        </p:grpSpPr>
        <p:sp>
          <p:nvSpPr>
            <p:cNvPr id="19" name="正方形/長方形 3">
              <a:extLst>
                <a:ext uri="{FF2B5EF4-FFF2-40B4-BE49-F238E27FC236}">
                  <a16:creationId xmlns:a16="http://schemas.microsoft.com/office/drawing/2014/main" id="{EE0AE489-EEA9-038C-2C16-1A0F68349491}"/>
                </a:ext>
              </a:extLst>
            </p:cNvPr>
            <p:cNvSpPr/>
            <p:nvPr/>
          </p:nvSpPr>
          <p:spPr>
            <a:xfrm>
              <a:off x="7590407" y="2272683"/>
              <a:ext cx="2100213" cy="44388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L2</a:t>
              </a:r>
              <a:r>
                <a:rPr lang="en-US" altLang="ja-JP" dirty="0">
                  <a:solidFill>
                    <a:schemeClr val="tx1"/>
                  </a:solidFill>
                </a:rPr>
                <a:t> VM</a:t>
              </a:r>
              <a:endParaRPr kumimoji="1" lang="ja-JP" altLang="en-US" dirty="0">
                <a:solidFill>
                  <a:schemeClr val="tx1"/>
                </a:solidFill>
              </a:endParaRPr>
            </a:p>
          </p:txBody>
        </p:sp>
        <p:sp>
          <p:nvSpPr>
            <p:cNvPr id="20" name="正方形/長方形 4">
              <a:extLst>
                <a:ext uri="{FF2B5EF4-FFF2-40B4-BE49-F238E27FC236}">
                  <a16:creationId xmlns:a16="http://schemas.microsoft.com/office/drawing/2014/main" id="{3C051925-B5FB-DD90-F666-84CA8D0F8DC3}"/>
                </a:ext>
              </a:extLst>
            </p:cNvPr>
            <p:cNvSpPr/>
            <p:nvPr/>
          </p:nvSpPr>
          <p:spPr>
            <a:xfrm>
              <a:off x="7590407" y="2851504"/>
              <a:ext cx="2100213" cy="44388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L1</a:t>
              </a:r>
              <a:r>
                <a:rPr kumimoji="1" lang="ja-JP" altLang="en-US" dirty="0">
                  <a:solidFill>
                    <a:schemeClr val="tx1"/>
                  </a:solidFill>
                </a:rPr>
                <a:t>ハイパーバイザ</a:t>
              </a:r>
            </a:p>
          </p:txBody>
        </p:sp>
        <p:sp>
          <p:nvSpPr>
            <p:cNvPr id="21" name="正方形/長方形 5">
              <a:extLst>
                <a:ext uri="{FF2B5EF4-FFF2-40B4-BE49-F238E27FC236}">
                  <a16:creationId xmlns:a16="http://schemas.microsoft.com/office/drawing/2014/main" id="{F94D1886-7838-992C-C287-29D77ADF31BE}"/>
                </a:ext>
              </a:extLst>
            </p:cNvPr>
            <p:cNvSpPr/>
            <p:nvPr/>
          </p:nvSpPr>
          <p:spPr>
            <a:xfrm>
              <a:off x="7590407" y="3404139"/>
              <a:ext cx="2100213" cy="4438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L0</a:t>
              </a:r>
              <a:r>
                <a:rPr kumimoji="1" lang="ja-JP" altLang="en-US" dirty="0">
                  <a:solidFill>
                    <a:schemeClr val="tx1"/>
                  </a:solidFill>
                </a:rPr>
                <a:t>ハイパーバイザ</a:t>
              </a:r>
            </a:p>
          </p:txBody>
        </p:sp>
      </p:grpSp>
      <p:sp>
        <p:nvSpPr>
          <p:cNvPr id="22" name="TextBox 21">
            <a:extLst>
              <a:ext uri="{FF2B5EF4-FFF2-40B4-BE49-F238E27FC236}">
                <a16:creationId xmlns:a16="http://schemas.microsoft.com/office/drawing/2014/main" id="{0799741F-B74F-A90B-65B7-7C1A88E8EB43}"/>
              </a:ext>
            </a:extLst>
          </p:cNvPr>
          <p:cNvSpPr txBox="1"/>
          <p:nvPr/>
        </p:nvSpPr>
        <p:spPr>
          <a:xfrm>
            <a:off x="6171519" y="6311327"/>
            <a:ext cx="2262158" cy="369332"/>
          </a:xfrm>
          <a:prstGeom prst="rect">
            <a:avLst/>
          </a:prstGeom>
          <a:noFill/>
        </p:spPr>
        <p:txBody>
          <a:bodyPr wrap="none" rtlCol="0">
            <a:spAutoFit/>
          </a:bodyPr>
          <a:lstStyle/>
          <a:p>
            <a:pPr algn="ctr"/>
            <a:r>
              <a:rPr lang="en-JP" dirty="0"/>
              <a:t>パブリッククラウド</a:t>
            </a:r>
          </a:p>
        </p:txBody>
      </p:sp>
      <p:sp>
        <p:nvSpPr>
          <p:cNvPr id="23" name="TextBox 22">
            <a:extLst>
              <a:ext uri="{FF2B5EF4-FFF2-40B4-BE49-F238E27FC236}">
                <a16:creationId xmlns:a16="http://schemas.microsoft.com/office/drawing/2014/main" id="{2256C23E-2AA0-DF9C-06BF-60735814F65A}"/>
              </a:ext>
            </a:extLst>
          </p:cNvPr>
          <p:cNvSpPr txBox="1"/>
          <p:nvPr/>
        </p:nvSpPr>
        <p:spPr>
          <a:xfrm>
            <a:off x="6171519" y="4446971"/>
            <a:ext cx="2031325" cy="646331"/>
          </a:xfrm>
          <a:prstGeom prst="rect">
            <a:avLst/>
          </a:prstGeom>
          <a:noFill/>
        </p:spPr>
        <p:txBody>
          <a:bodyPr wrap="none" rtlCol="0">
            <a:spAutoFit/>
          </a:bodyPr>
          <a:lstStyle/>
          <a:p>
            <a:pPr algn="ctr"/>
            <a:r>
              <a:rPr lang="en-JP" dirty="0"/>
              <a:t>仮想プライベート</a:t>
            </a:r>
          </a:p>
          <a:p>
            <a:pPr algn="ctr"/>
            <a:r>
              <a:rPr lang="en-JP" dirty="0"/>
              <a:t>クラウド</a:t>
            </a:r>
          </a:p>
        </p:txBody>
      </p:sp>
      <p:pic>
        <p:nvPicPr>
          <p:cNvPr id="24" name="Picture 23">
            <a:extLst>
              <a:ext uri="{FF2B5EF4-FFF2-40B4-BE49-F238E27FC236}">
                <a16:creationId xmlns:a16="http://schemas.microsoft.com/office/drawing/2014/main" id="{C6460894-0CF0-BEBE-731A-DAD515AE0FD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495102" y="4521693"/>
            <a:ext cx="492237" cy="690859"/>
          </a:xfrm>
          <a:prstGeom prst="rect">
            <a:avLst/>
          </a:prstGeom>
        </p:spPr>
      </p:pic>
      <p:pic>
        <p:nvPicPr>
          <p:cNvPr id="25" name="Picture 24">
            <a:extLst>
              <a:ext uri="{FF2B5EF4-FFF2-40B4-BE49-F238E27FC236}">
                <a16:creationId xmlns:a16="http://schemas.microsoft.com/office/drawing/2014/main" id="{E52B0E7B-C765-32E4-1592-265E75545C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18024" y="5460474"/>
            <a:ext cx="414515" cy="690859"/>
          </a:xfrm>
          <a:prstGeom prst="rect">
            <a:avLst/>
          </a:prstGeom>
        </p:spPr>
      </p:pic>
    </p:spTree>
    <p:extLst>
      <p:ext uri="{BB962C8B-B14F-4D97-AF65-F5344CB8AC3E}">
        <p14:creationId xmlns:p14="http://schemas.microsoft.com/office/powerpoint/2010/main" val="258799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C7D22D-76CF-D192-7A82-B9712806107E}"/>
              </a:ext>
            </a:extLst>
          </p:cNvPr>
          <p:cNvSpPr>
            <a:spLocks noGrp="1"/>
          </p:cNvSpPr>
          <p:nvPr>
            <p:ph type="title"/>
          </p:nvPr>
        </p:nvSpPr>
        <p:spPr/>
        <p:txBody>
          <a:bodyPr/>
          <a:lstStyle/>
          <a:p>
            <a:r>
              <a:rPr lang="en-US" altLang="ja-JP" dirty="0"/>
              <a:t>SEV-ES</a:t>
            </a:r>
            <a:r>
              <a:rPr lang="ja-JP" altLang="en-US" dirty="0"/>
              <a:t>への対応</a:t>
            </a:r>
          </a:p>
        </p:txBody>
      </p:sp>
      <p:sp>
        <p:nvSpPr>
          <p:cNvPr id="3" name="コンテンツ プレースホルダー 2">
            <a:extLst>
              <a:ext uri="{FF2B5EF4-FFF2-40B4-BE49-F238E27FC236}">
                <a16:creationId xmlns:a16="http://schemas.microsoft.com/office/drawing/2014/main" id="{A15B6C44-4F44-FA31-95AB-A5EA2B22D5D4}"/>
              </a:ext>
            </a:extLst>
          </p:cNvPr>
          <p:cNvSpPr>
            <a:spLocks noGrp="1"/>
          </p:cNvSpPr>
          <p:nvPr>
            <p:ph idx="1"/>
          </p:nvPr>
        </p:nvSpPr>
        <p:spPr/>
        <p:txBody>
          <a:bodyPr>
            <a:normAutofit/>
          </a:bodyPr>
          <a:lstStyle/>
          <a:p>
            <a:r>
              <a:rPr lang="en-US" altLang="ja-JP" dirty="0"/>
              <a:t>SEV-ES</a:t>
            </a:r>
            <a:r>
              <a:rPr lang="ja-JP" altLang="en-US" dirty="0"/>
              <a:t>は</a:t>
            </a:r>
            <a:r>
              <a:rPr lang="en-US" altLang="ja-JP" dirty="0"/>
              <a:t>VM</a:t>
            </a:r>
            <a:r>
              <a:rPr lang="ja-JP" altLang="en-US" dirty="0"/>
              <a:t>の仮想</a:t>
            </a:r>
            <a:r>
              <a:rPr lang="en-US" altLang="ja-JP" dirty="0"/>
              <a:t>CPU</a:t>
            </a:r>
            <a:r>
              <a:rPr lang="ja-JP" altLang="en-US" dirty="0"/>
              <a:t>レジスタも暗号化する</a:t>
            </a:r>
            <a:r>
              <a:rPr lang="en-JP" altLang="ja-JP" dirty="0"/>
              <a:t>SEV</a:t>
            </a:r>
            <a:r>
              <a:rPr lang="ja-JP" altLang="en-JP" dirty="0"/>
              <a:t>の</a:t>
            </a:r>
            <a:r>
              <a:rPr lang="ja-JP" altLang="en-US" dirty="0"/>
              <a:t>拡張</a:t>
            </a:r>
            <a:endParaRPr lang="en-US" altLang="ja-JP" dirty="0"/>
          </a:p>
          <a:p>
            <a:pPr lvl="1"/>
            <a:r>
              <a:rPr lang="en-US" altLang="ja-JP" dirty="0"/>
              <a:t>VM Exit</a:t>
            </a:r>
            <a:r>
              <a:rPr lang="ja-JP" altLang="en-US" dirty="0"/>
              <a:t>時にレジスタ値は</a:t>
            </a:r>
            <a:r>
              <a:rPr lang="en-US" altLang="ja-JP" dirty="0"/>
              <a:t>VMSA</a:t>
            </a:r>
            <a:r>
              <a:rPr lang="ja-JP" altLang="en-US" dirty="0"/>
              <a:t>と呼ばれる領域に暗号化されて保存</a:t>
            </a:r>
            <a:endParaRPr lang="en-US" altLang="ja-JP" dirty="0"/>
          </a:p>
          <a:p>
            <a:pPr lvl="1"/>
            <a:r>
              <a:rPr lang="en-US" altLang="ja-JP" dirty="0"/>
              <a:t>I/O</a:t>
            </a:r>
            <a:r>
              <a:rPr lang="ja-JP" altLang="en-US" dirty="0"/>
              <a:t>仮想化などの際にハイパーバイザはレジスタを読み書きできない</a:t>
            </a:r>
            <a:endParaRPr lang="en-US" altLang="ja-JP" dirty="0"/>
          </a:p>
          <a:p>
            <a:r>
              <a:rPr lang="en-US" altLang="ja-JP" dirty="0"/>
              <a:t>VM</a:t>
            </a:r>
            <a:r>
              <a:rPr lang="ja-JP" altLang="en-US" dirty="0"/>
              <a:t>内で</a:t>
            </a:r>
            <a:r>
              <a:rPr lang="en-US" altLang="ja-JP" dirty="0"/>
              <a:t>I/O</a:t>
            </a:r>
            <a:r>
              <a:rPr lang="ja-JP" altLang="en-US" dirty="0"/>
              <a:t>を行うと</a:t>
            </a:r>
            <a:r>
              <a:rPr lang="en-US" altLang="ja-JP" dirty="0"/>
              <a:t>VM Exit</a:t>
            </a:r>
            <a:r>
              <a:rPr lang="ja-JP" altLang="en-US" dirty="0"/>
              <a:t>ではなく</a:t>
            </a:r>
            <a:r>
              <a:rPr lang="en-US" altLang="ja-JP" dirty="0"/>
              <a:t>#VC</a:t>
            </a:r>
            <a:r>
              <a:rPr lang="ja-JP" altLang="en-US" dirty="0"/>
              <a:t>例外が発生</a:t>
            </a:r>
            <a:endParaRPr lang="en-US" altLang="ja-JP" dirty="0"/>
          </a:p>
          <a:p>
            <a:pPr lvl="1"/>
            <a:r>
              <a:rPr lang="ja-JP" altLang="en-US" dirty="0"/>
              <a:t>ゲスト</a:t>
            </a:r>
            <a:r>
              <a:rPr lang="en-US" altLang="ja-JP" dirty="0"/>
              <a:t>OS</a:t>
            </a:r>
            <a:r>
              <a:rPr lang="ja-JP" altLang="en-US" dirty="0"/>
              <a:t>が共有領域</a:t>
            </a:r>
            <a:r>
              <a:rPr lang="en-US" altLang="ja-JP" dirty="0"/>
              <a:t>(GHCB)</a:t>
            </a:r>
            <a:r>
              <a:rPr lang="ja-JP" altLang="en-US" dirty="0"/>
              <a:t>に情報を格納し、</a:t>
            </a:r>
            <a:r>
              <a:rPr lang="en-US" altLang="ja-JP" dirty="0"/>
              <a:t>VM Exit</a:t>
            </a:r>
            <a:r>
              <a:rPr lang="ja-JP" altLang="en-US" dirty="0"/>
              <a:t>を発生させる</a:t>
            </a:r>
            <a:endParaRPr lang="en-US" altLang="ja-JP" dirty="0"/>
          </a:p>
          <a:p>
            <a:pPr lvl="1"/>
            <a:r>
              <a:rPr lang="ja-JP" altLang="en-US" dirty="0"/>
              <a:t>ハイパーバイザが</a:t>
            </a:r>
            <a:r>
              <a:rPr lang="en-US" altLang="ja-JP" dirty="0"/>
              <a:t>GHCB</a:t>
            </a:r>
            <a:r>
              <a:rPr lang="ja-JP" altLang="en-US" dirty="0"/>
              <a:t>を参照して</a:t>
            </a:r>
            <a:r>
              <a:rPr lang="en-US" altLang="ja-JP" dirty="0"/>
              <a:t>I/O</a:t>
            </a:r>
            <a:r>
              <a:rPr lang="ja-JP" altLang="en-US" dirty="0"/>
              <a:t>をエミュレート</a:t>
            </a:r>
            <a:endParaRPr lang="en-US" altLang="ja-JP" dirty="0"/>
          </a:p>
          <a:p>
            <a:r>
              <a:rPr lang="en-US" altLang="ja-JP" dirty="0"/>
              <a:t>Nested SEV</a:t>
            </a:r>
            <a:r>
              <a:rPr lang="ja-JP" altLang="en-US" dirty="0"/>
              <a:t>は</a:t>
            </a:r>
            <a:r>
              <a:rPr lang="en-US" altLang="ja-JP" dirty="0"/>
              <a:t>SEV-ES</a:t>
            </a:r>
            <a:r>
              <a:rPr lang="ja-JP" altLang="en-US" dirty="0"/>
              <a:t>に対応していない</a:t>
            </a:r>
            <a:endParaRPr lang="en-US" altLang="ja-JP" dirty="0"/>
          </a:p>
        </p:txBody>
      </p:sp>
      <p:sp>
        <p:nvSpPr>
          <p:cNvPr id="4" name="スライド番号プレースホルダー 3">
            <a:extLst>
              <a:ext uri="{FF2B5EF4-FFF2-40B4-BE49-F238E27FC236}">
                <a16:creationId xmlns:a16="http://schemas.microsoft.com/office/drawing/2014/main" id="{52C12826-24F8-8206-6318-645142984A24}"/>
              </a:ext>
            </a:extLst>
          </p:cNvPr>
          <p:cNvSpPr>
            <a:spLocks noGrp="1"/>
          </p:cNvSpPr>
          <p:nvPr>
            <p:ph type="sldNum" sz="quarter" idx="12"/>
          </p:nvPr>
        </p:nvSpPr>
        <p:spPr/>
        <p:txBody>
          <a:bodyPr/>
          <a:lstStyle/>
          <a:p>
            <a:fld id="{DF887594-7CE7-4E98-ACDD-6565BDA76A6B}" type="slidenum">
              <a:rPr kumimoji="1" lang="ja-JP" altLang="en-US" smtClean="0"/>
              <a:t>6</a:t>
            </a:fld>
            <a:endParaRPr kumimoji="1" lang="ja-JP" altLang="en-US"/>
          </a:p>
        </p:txBody>
      </p:sp>
      <p:sp>
        <p:nvSpPr>
          <p:cNvPr id="6" name="正方形/長方形 5">
            <a:extLst>
              <a:ext uri="{FF2B5EF4-FFF2-40B4-BE49-F238E27FC236}">
                <a16:creationId xmlns:a16="http://schemas.microsoft.com/office/drawing/2014/main" id="{51B3FABA-1844-9656-14FF-FABE136ABAB2}"/>
              </a:ext>
            </a:extLst>
          </p:cNvPr>
          <p:cNvSpPr/>
          <p:nvPr/>
        </p:nvSpPr>
        <p:spPr>
          <a:xfrm>
            <a:off x="3843337" y="6044957"/>
            <a:ext cx="4505325" cy="58770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ハイパーバイザ</a:t>
            </a:r>
          </a:p>
        </p:txBody>
      </p:sp>
      <p:sp>
        <p:nvSpPr>
          <p:cNvPr id="7" name="正方形/長方形 6">
            <a:extLst>
              <a:ext uri="{FF2B5EF4-FFF2-40B4-BE49-F238E27FC236}">
                <a16:creationId xmlns:a16="http://schemas.microsoft.com/office/drawing/2014/main" id="{7E5F8023-B6F0-4E74-7656-05BC3AF9DC83}"/>
              </a:ext>
            </a:extLst>
          </p:cNvPr>
          <p:cNvSpPr/>
          <p:nvPr/>
        </p:nvSpPr>
        <p:spPr>
          <a:xfrm>
            <a:off x="3843337" y="4590256"/>
            <a:ext cx="4505325" cy="1275313"/>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b"/>
          <a:lstStyle/>
          <a:p>
            <a:pPr algn="ctr"/>
            <a:r>
              <a:rPr kumimoji="1" lang="en-US" altLang="ja-JP" dirty="0">
                <a:solidFill>
                  <a:schemeClr val="tx1"/>
                </a:solidFill>
              </a:rPr>
              <a:t>VM</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3A6E6571-FC63-F450-C967-E2AE01678FA2}"/>
              </a:ext>
            </a:extLst>
          </p:cNvPr>
          <p:cNvSpPr/>
          <p:nvPr/>
        </p:nvSpPr>
        <p:spPr>
          <a:xfrm>
            <a:off x="4023003" y="4730771"/>
            <a:ext cx="1209675" cy="455697"/>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ドライバ</a:t>
            </a:r>
          </a:p>
        </p:txBody>
      </p:sp>
      <p:sp>
        <p:nvSpPr>
          <p:cNvPr id="9" name="正方形/長方形 8">
            <a:extLst>
              <a:ext uri="{FF2B5EF4-FFF2-40B4-BE49-F238E27FC236}">
                <a16:creationId xmlns:a16="http://schemas.microsoft.com/office/drawing/2014/main" id="{BADE5DD6-C740-3A14-3E26-8A7CE1A8C170}"/>
              </a:ext>
            </a:extLst>
          </p:cNvPr>
          <p:cNvSpPr/>
          <p:nvPr/>
        </p:nvSpPr>
        <p:spPr>
          <a:xfrm>
            <a:off x="6431400" y="4730771"/>
            <a:ext cx="1639010" cy="455697"/>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例外</a:t>
            </a:r>
            <a:r>
              <a:rPr kumimoji="1" lang="ja-JP" altLang="en-US" dirty="0">
                <a:solidFill>
                  <a:schemeClr val="tx1"/>
                </a:solidFill>
              </a:rPr>
              <a:t>ハンドラ</a:t>
            </a:r>
          </a:p>
        </p:txBody>
      </p:sp>
      <p:cxnSp>
        <p:nvCxnSpPr>
          <p:cNvPr id="10" name="直線矢印コネクタ 9">
            <a:extLst>
              <a:ext uri="{FF2B5EF4-FFF2-40B4-BE49-F238E27FC236}">
                <a16:creationId xmlns:a16="http://schemas.microsoft.com/office/drawing/2014/main" id="{2DF85F38-AF9D-DD06-5EB1-C27262F6126D}"/>
              </a:ext>
            </a:extLst>
          </p:cNvPr>
          <p:cNvCxnSpPr>
            <a:cxnSpLocks/>
            <a:stCxn id="8" idx="3"/>
            <a:endCxn id="9" idx="1"/>
          </p:cNvCxnSpPr>
          <p:nvPr/>
        </p:nvCxnSpPr>
        <p:spPr>
          <a:xfrm>
            <a:off x="5232678" y="4958620"/>
            <a:ext cx="119872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EDF5236F-2427-435F-B77F-F63A60F3818C}"/>
              </a:ext>
            </a:extLst>
          </p:cNvPr>
          <p:cNvSpPr txBox="1"/>
          <p:nvPr/>
        </p:nvSpPr>
        <p:spPr>
          <a:xfrm>
            <a:off x="5232679" y="4641220"/>
            <a:ext cx="1172884" cy="369332"/>
          </a:xfrm>
          <a:prstGeom prst="rect">
            <a:avLst/>
          </a:prstGeom>
          <a:noFill/>
        </p:spPr>
        <p:txBody>
          <a:bodyPr wrap="square" rtlCol="0">
            <a:spAutoFit/>
          </a:bodyPr>
          <a:lstStyle/>
          <a:p>
            <a:r>
              <a:rPr kumimoji="1" lang="en-US" altLang="ja-JP" dirty="0"/>
              <a:t>#VC</a:t>
            </a:r>
            <a:r>
              <a:rPr kumimoji="1" lang="ja-JP" altLang="en-US" dirty="0"/>
              <a:t>例外</a:t>
            </a:r>
          </a:p>
        </p:txBody>
      </p:sp>
      <p:cxnSp>
        <p:nvCxnSpPr>
          <p:cNvPr id="12" name="直線矢印コネクタ 11">
            <a:extLst>
              <a:ext uri="{FF2B5EF4-FFF2-40B4-BE49-F238E27FC236}">
                <a16:creationId xmlns:a16="http://schemas.microsoft.com/office/drawing/2014/main" id="{CCF27B4D-E022-9742-96BD-F4594E427B41}"/>
              </a:ext>
            </a:extLst>
          </p:cNvPr>
          <p:cNvCxnSpPr>
            <a:cxnSpLocks/>
            <a:stCxn id="9" idx="2"/>
          </p:cNvCxnSpPr>
          <p:nvPr/>
        </p:nvCxnSpPr>
        <p:spPr>
          <a:xfrm>
            <a:off x="7250905" y="5186468"/>
            <a:ext cx="0" cy="8523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66780999-15E2-41F5-E4ED-5E742566155C}"/>
              </a:ext>
            </a:extLst>
          </p:cNvPr>
          <p:cNvSpPr txBox="1"/>
          <p:nvPr/>
        </p:nvSpPr>
        <p:spPr>
          <a:xfrm>
            <a:off x="7250905" y="5203280"/>
            <a:ext cx="1008609" cy="369332"/>
          </a:xfrm>
          <a:prstGeom prst="rect">
            <a:avLst/>
          </a:prstGeom>
          <a:noFill/>
        </p:spPr>
        <p:txBody>
          <a:bodyPr wrap="none" rtlCol="0">
            <a:spAutoFit/>
          </a:bodyPr>
          <a:lstStyle/>
          <a:p>
            <a:r>
              <a:rPr kumimoji="1" lang="en-US" altLang="ja-JP" dirty="0"/>
              <a:t>VM Exit</a:t>
            </a:r>
            <a:endParaRPr kumimoji="1" lang="ja-JP" altLang="en-US" dirty="0"/>
          </a:p>
        </p:txBody>
      </p:sp>
      <p:sp>
        <p:nvSpPr>
          <p:cNvPr id="5" name="正方形/長方形 4">
            <a:extLst>
              <a:ext uri="{FF2B5EF4-FFF2-40B4-BE49-F238E27FC236}">
                <a16:creationId xmlns:a16="http://schemas.microsoft.com/office/drawing/2014/main" id="{C0F6B78E-2D3E-6088-D56E-02CC230AE057}"/>
              </a:ext>
            </a:extLst>
          </p:cNvPr>
          <p:cNvSpPr/>
          <p:nvPr/>
        </p:nvSpPr>
        <p:spPr>
          <a:xfrm>
            <a:off x="4023003" y="5281863"/>
            <a:ext cx="1209675" cy="455697"/>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GHCB</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B271EC0D-7D98-B425-F7F2-8DE44E916D1C}"/>
              </a:ext>
            </a:extLst>
          </p:cNvPr>
          <p:cNvSpPr/>
          <p:nvPr/>
        </p:nvSpPr>
        <p:spPr>
          <a:xfrm>
            <a:off x="4023004" y="6110959"/>
            <a:ext cx="1209675" cy="455697"/>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VMSA</a:t>
            </a:r>
            <a:endParaRPr kumimoji="1" lang="ja-JP" altLang="en-US" dirty="0">
              <a:solidFill>
                <a:schemeClr val="tx1"/>
              </a:solidFill>
            </a:endParaRPr>
          </a:p>
        </p:txBody>
      </p:sp>
    </p:spTree>
    <p:extLst>
      <p:ext uri="{BB962C8B-B14F-4D97-AF65-F5344CB8AC3E}">
        <p14:creationId xmlns:p14="http://schemas.microsoft.com/office/powerpoint/2010/main" val="355108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C7D22D-76CF-D192-7A82-B9712806107E}"/>
              </a:ext>
            </a:extLst>
          </p:cNvPr>
          <p:cNvSpPr>
            <a:spLocks noGrp="1"/>
          </p:cNvSpPr>
          <p:nvPr>
            <p:ph type="title"/>
          </p:nvPr>
        </p:nvSpPr>
        <p:spPr/>
        <p:txBody>
          <a:bodyPr/>
          <a:lstStyle/>
          <a:p>
            <a:r>
              <a:rPr lang="ja-JP" altLang="en-US" dirty="0"/>
              <a:t>提案：</a:t>
            </a:r>
            <a:r>
              <a:rPr lang="en-US" altLang="ja-JP" dirty="0"/>
              <a:t>Nested SEV-ES</a:t>
            </a:r>
            <a:endParaRPr lang="ja-JP" altLang="en-US" dirty="0"/>
          </a:p>
        </p:txBody>
      </p:sp>
      <p:sp>
        <p:nvSpPr>
          <p:cNvPr id="3" name="コンテンツ プレースホルダー 2">
            <a:extLst>
              <a:ext uri="{FF2B5EF4-FFF2-40B4-BE49-F238E27FC236}">
                <a16:creationId xmlns:a16="http://schemas.microsoft.com/office/drawing/2014/main" id="{A15B6C44-4F44-FA31-95AB-A5EA2B22D5D4}"/>
              </a:ext>
            </a:extLst>
          </p:cNvPr>
          <p:cNvSpPr>
            <a:spLocks noGrp="1"/>
          </p:cNvSpPr>
          <p:nvPr>
            <p:ph idx="1"/>
          </p:nvPr>
        </p:nvSpPr>
        <p:spPr/>
        <p:txBody>
          <a:bodyPr/>
          <a:lstStyle/>
          <a:p>
            <a:r>
              <a:rPr lang="en-US" altLang="ja-JP" dirty="0"/>
              <a:t>Nested SEV</a:t>
            </a:r>
            <a:r>
              <a:rPr lang="ja-JP" altLang="en-US" dirty="0"/>
              <a:t>を拡張して</a:t>
            </a:r>
            <a:r>
              <a:rPr lang="en-US" altLang="ja-JP" dirty="0"/>
              <a:t>SEV-ES</a:t>
            </a:r>
            <a:r>
              <a:rPr lang="ja-JP" altLang="en-US" dirty="0"/>
              <a:t>に対応</a:t>
            </a:r>
            <a:endParaRPr lang="en-US" altLang="ja-JP" dirty="0"/>
          </a:p>
          <a:p>
            <a:pPr lvl="1"/>
            <a:r>
              <a:rPr lang="en-US" altLang="ja-JP" dirty="0"/>
              <a:t>SEV-ES</a:t>
            </a:r>
            <a:r>
              <a:rPr lang="ja-JP" altLang="en-US" dirty="0"/>
              <a:t>を適用した</a:t>
            </a:r>
            <a:r>
              <a:rPr lang="en-US" altLang="ja-JP" dirty="0"/>
              <a:t>L1 VM</a:t>
            </a:r>
            <a:r>
              <a:rPr lang="ja-JP" altLang="en-US" dirty="0"/>
              <a:t>内で</a:t>
            </a:r>
            <a:r>
              <a:rPr lang="en-US" altLang="ja-JP" dirty="0"/>
              <a:t>SEV-ES</a:t>
            </a:r>
            <a:r>
              <a:rPr lang="ja-JP" altLang="en-US" dirty="0"/>
              <a:t>を適用した</a:t>
            </a:r>
            <a:r>
              <a:rPr lang="en-US" altLang="ja-JP" dirty="0"/>
              <a:t>L2 VM</a:t>
            </a:r>
            <a:r>
              <a:rPr lang="ja-JP" altLang="en-US" dirty="0"/>
              <a:t>が動作可能</a:t>
            </a:r>
            <a:endParaRPr lang="en-US" altLang="ja-JP" dirty="0"/>
          </a:p>
          <a:p>
            <a:r>
              <a:rPr lang="ja-JP" altLang="en-US" dirty="0"/>
              <a:t>用途に応じて２つの方式を提供</a:t>
            </a:r>
            <a:endParaRPr lang="en-US" altLang="ja-JP" dirty="0"/>
          </a:p>
          <a:p>
            <a:pPr lvl="1"/>
            <a:r>
              <a:rPr lang="en-US" altLang="ja-JP" dirty="0"/>
              <a:t>SEV-ES</a:t>
            </a:r>
            <a:r>
              <a:rPr lang="ja-JP" altLang="en-US" dirty="0"/>
              <a:t>仮想化</a:t>
            </a:r>
            <a:endParaRPr lang="en-US" altLang="ja-JP" dirty="0"/>
          </a:p>
          <a:p>
            <a:pPr lvl="2"/>
            <a:r>
              <a:rPr lang="ja-JP" altLang="en-US" dirty="0"/>
              <a:t>仮想</a:t>
            </a:r>
            <a:r>
              <a:rPr lang="en-US" altLang="ja-JP" dirty="0"/>
              <a:t>SEV-ES</a:t>
            </a:r>
            <a:r>
              <a:rPr lang="ja-JP" altLang="en-US" dirty="0"/>
              <a:t>を</a:t>
            </a:r>
            <a:r>
              <a:rPr lang="en-US" altLang="ja-JP" dirty="0"/>
              <a:t>L2 VM</a:t>
            </a:r>
            <a:r>
              <a:rPr lang="ja-JP" altLang="en-US" dirty="0"/>
              <a:t>に適用</a:t>
            </a:r>
            <a:endParaRPr lang="en-US" altLang="ja-JP" dirty="0"/>
          </a:p>
          <a:p>
            <a:pPr lvl="2"/>
            <a:r>
              <a:rPr lang="en-US" altLang="ja-JP" dirty="0"/>
              <a:t>L1 VM</a:t>
            </a:r>
            <a:r>
              <a:rPr lang="ja-JP" altLang="en-US" dirty="0"/>
              <a:t>と</a:t>
            </a:r>
            <a:r>
              <a:rPr lang="en-US" altLang="ja-JP" dirty="0"/>
              <a:t>L2 VM</a:t>
            </a:r>
            <a:r>
              <a:rPr lang="ja-JP" altLang="en-US" dirty="0"/>
              <a:t>を異なる鍵で暗号化</a:t>
            </a:r>
            <a:endParaRPr lang="en-US" altLang="ja-JP" dirty="0"/>
          </a:p>
          <a:p>
            <a:pPr lvl="1"/>
            <a:r>
              <a:rPr lang="en-US" altLang="ja-JP" dirty="0"/>
              <a:t>SEV-ES</a:t>
            </a:r>
            <a:r>
              <a:rPr lang="ja-JP" altLang="en-US" dirty="0"/>
              <a:t>パススルー</a:t>
            </a:r>
            <a:endParaRPr lang="en-US" altLang="ja-JP" dirty="0"/>
          </a:p>
          <a:p>
            <a:pPr lvl="2"/>
            <a:r>
              <a:rPr lang="en-US" altLang="ja-JP" dirty="0"/>
              <a:t>L1 VM</a:t>
            </a:r>
            <a:r>
              <a:rPr lang="ja-JP" altLang="en-US" dirty="0"/>
              <a:t>の</a:t>
            </a:r>
            <a:r>
              <a:rPr lang="en-US" altLang="ja-JP" dirty="0"/>
              <a:t>SEV-ES</a:t>
            </a:r>
            <a:r>
              <a:rPr lang="ja-JP" altLang="en-US" dirty="0"/>
              <a:t>を</a:t>
            </a:r>
            <a:r>
              <a:rPr lang="en-US" altLang="ja-JP" dirty="0"/>
              <a:t>L2 VM</a:t>
            </a:r>
            <a:r>
              <a:rPr lang="ja-JP" altLang="en-US" dirty="0"/>
              <a:t>にも適用</a:t>
            </a:r>
            <a:endParaRPr lang="en-US" altLang="ja-JP" dirty="0"/>
          </a:p>
          <a:p>
            <a:pPr lvl="2"/>
            <a:r>
              <a:rPr lang="en-US" altLang="ja-JP" dirty="0"/>
              <a:t>L1 VM</a:t>
            </a:r>
            <a:r>
              <a:rPr lang="ja-JP" altLang="en-US" dirty="0"/>
              <a:t>と</a:t>
            </a:r>
            <a:r>
              <a:rPr lang="en-US" altLang="ja-JP" dirty="0"/>
              <a:t>L2 VM</a:t>
            </a:r>
            <a:r>
              <a:rPr lang="ja-JP" altLang="en-US" dirty="0"/>
              <a:t>を同一の鍵で暗号化</a:t>
            </a:r>
          </a:p>
        </p:txBody>
      </p:sp>
      <p:sp>
        <p:nvSpPr>
          <p:cNvPr id="4" name="スライド番号プレースホルダー 3">
            <a:extLst>
              <a:ext uri="{FF2B5EF4-FFF2-40B4-BE49-F238E27FC236}">
                <a16:creationId xmlns:a16="http://schemas.microsoft.com/office/drawing/2014/main" id="{52C12826-24F8-8206-6318-645142984A24}"/>
              </a:ext>
            </a:extLst>
          </p:cNvPr>
          <p:cNvSpPr>
            <a:spLocks noGrp="1"/>
          </p:cNvSpPr>
          <p:nvPr>
            <p:ph type="sldNum" sz="quarter" idx="12"/>
          </p:nvPr>
        </p:nvSpPr>
        <p:spPr/>
        <p:txBody>
          <a:bodyPr/>
          <a:lstStyle/>
          <a:p>
            <a:fld id="{DF887594-7CE7-4E98-ACDD-6565BDA76A6B}" type="slidenum">
              <a:rPr kumimoji="1" lang="ja-JP" altLang="en-US" smtClean="0"/>
              <a:t>7</a:t>
            </a:fld>
            <a:endParaRPr kumimoji="1" lang="ja-JP" altLang="en-US"/>
          </a:p>
        </p:txBody>
      </p:sp>
      <p:grpSp>
        <p:nvGrpSpPr>
          <p:cNvPr id="5" name="グループ化 11">
            <a:extLst>
              <a:ext uri="{FF2B5EF4-FFF2-40B4-BE49-F238E27FC236}">
                <a16:creationId xmlns:a16="http://schemas.microsoft.com/office/drawing/2014/main" id="{FA0CE1FB-AD79-E117-7582-219209623258}"/>
              </a:ext>
            </a:extLst>
          </p:cNvPr>
          <p:cNvGrpSpPr/>
          <p:nvPr/>
        </p:nvGrpSpPr>
        <p:grpSpPr>
          <a:xfrm>
            <a:off x="7128730" y="2535254"/>
            <a:ext cx="4510456" cy="1881710"/>
            <a:chOff x="5926104" y="4383518"/>
            <a:chExt cx="4510456" cy="1881710"/>
          </a:xfrm>
        </p:grpSpPr>
        <p:sp>
          <p:nvSpPr>
            <p:cNvPr id="6" name="Rectangle 5">
              <a:extLst>
                <a:ext uri="{FF2B5EF4-FFF2-40B4-BE49-F238E27FC236}">
                  <a16:creationId xmlns:a16="http://schemas.microsoft.com/office/drawing/2014/main" id="{6F011C1B-A921-0AFE-B95E-E1E0B7AC7614}"/>
                </a:ext>
              </a:extLst>
            </p:cNvPr>
            <p:cNvSpPr/>
            <p:nvPr/>
          </p:nvSpPr>
          <p:spPr>
            <a:xfrm>
              <a:off x="7151994" y="5699631"/>
              <a:ext cx="3284566" cy="565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L0ハイパーバイザ</a:t>
              </a:r>
            </a:p>
          </p:txBody>
        </p:sp>
        <p:sp>
          <p:nvSpPr>
            <p:cNvPr id="7" name="Rectangle 6">
              <a:extLst>
                <a:ext uri="{FF2B5EF4-FFF2-40B4-BE49-F238E27FC236}">
                  <a16:creationId xmlns:a16="http://schemas.microsoft.com/office/drawing/2014/main" id="{70B4F35A-CF54-2DDF-A86A-6231427D77F6}"/>
                </a:ext>
              </a:extLst>
            </p:cNvPr>
            <p:cNvSpPr/>
            <p:nvPr/>
          </p:nvSpPr>
          <p:spPr>
            <a:xfrm>
              <a:off x="7151993" y="4383518"/>
              <a:ext cx="3284567" cy="118411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JP" dirty="0">
                  <a:solidFill>
                    <a:schemeClr val="tx1"/>
                  </a:solidFill>
                </a:rPr>
                <a:t>L1 VM</a:t>
              </a:r>
            </a:p>
          </p:txBody>
        </p:sp>
        <p:sp>
          <p:nvSpPr>
            <p:cNvPr id="8" name="Rectangle 7">
              <a:extLst>
                <a:ext uri="{FF2B5EF4-FFF2-40B4-BE49-F238E27FC236}">
                  <a16:creationId xmlns:a16="http://schemas.microsoft.com/office/drawing/2014/main" id="{97DA99E9-EF13-6B56-5D83-6D1010512B16}"/>
                </a:ext>
              </a:extLst>
            </p:cNvPr>
            <p:cNvSpPr/>
            <p:nvPr/>
          </p:nvSpPr>
          <p:spPr>
            <a:xfrm>
              <a:off x="8907240" y="4585298"/>
              <a:ext cx="1322537" cy="44605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L2 VM</a:t>
              </a:r>
            </a:p>
          </p:txBody>
        </p:sp>
        <p:cxnSp>
          <p:nvCxnSpPr>
            <p:cNvPr id="9" name="Elbow Connector 8">
              <a:extLst>
                <a:ext uri="{FF2B5EF4-FFF2-40B4-BE49-F238E27FC236}">
                  <a16:creationId xmlns:a16="http://schemas.microsoft.com/office/drawing/2014/main" id="{8965CBB7-7044-CC67-B328-2C7B404D4810}"/>
                </a:ext>
              </a:extLst>
            </p:cNvPr>
            <p:cNvCxnSpPr>
              <a:cxnSpLocks/>
              <a:stCxn id="11" idx="0"/>
            </p:cNvCxnSpPr>
            <p:nvPr/>
          </p:nvCxnSpPr>
          <p:spPr>
            <a:xfrm rot="5400000" flipH="1" flipV="1">
              <a:off x="6553211" y="5100854"/>
              <a:ext cx="354466" cy="84309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8DB037A0-CB0D-D9D1-10F4-46F2872A1BDB}"/>
                </a:ext>
              </a:extLst>
            </p:cNvPr>
            <p:cNvCxnSpPr>
              <a:cxnSpLocks/>
              <a:stCxn id="14" idx="3"/>
              <a:endCxn id="8" idx="1"/>
            </p:cNvCxnSpPr>
            <p:nvPr/>
          </p:nvCxnSpPr>
          <p:spPr>
            <a:xfrm flipV="1">
              <a:off x="8072804" y="4808323"/>
              <a:ext cx="834436" cy="176942"/>
            </a:xfrm>
            <a:prstGeom prst="bentConnector3">
              <a:avLst>
                <a:gd name="adj1" fmla="val 50000"/>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A8C057A-EF63-2995-8F7C-041B53E3DE28}"/>
                </a:ext>
              </a:extLst>
            </p:cNvPr>
            <p:cNvSpPr/>
            <p:nvPr/>
          </p:nvSpPr>
          <p:spPr>
            <a:xfrm>
              <a:off x="5926104" y="5699632"/>
              <a:ext cx="765590" cy="54914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dirty="0">
                  <a:solidFill>
                    <a:schemeClr val="bg1"/>
                  </a:solidFill>
                </a:rPr>
                <a:t>SEV-ES</a:t>
              </a:r>
            </a:p>
          </p:txBody>
        </p:sp>
        <p:sp>
          <p:nvSpPr>
            <p:cNvPr id="12" name="TextBox 11">
              <a:extLst>
                <a:ext uri="{FF2B5EF4-FFF2-40B4-BE49-F238E27FC236}">
                  <a16:creationId xmlns:a16="http://schemas.microsoft.com/office/drawing/2014/main" id="{13F261CA-76BF-18BF-B7CD-6BE2A7E3D798}"/>
                </a:ext>
              </a:extLst>
            </p:cNvPr>
            <p:cNvSpPr txBox="1"/>
            <p:nvPr/>
          </p:nvSpPr>
          <p:spPr>
            <a:xfrm>
              <a:off x="6448080" y="4983264"/>
              <a:ext cx="646331" cy="369332"/>
            </a:xfrm>
            <a:prstGeom prst="rect">
              <a:avLst/>
            </a:prstGeom>
            <a:noFill/>
          </p:spPr>
          <p:txBody>
            <a:bodyPr wrap="none" rtlCol="0">
              <a:spAutoFit/>
            </a:bodyPr>
            <a:lstStyle/>
            <a:p>
              <a:r>
                <a:rPr lang="en-JP" dirty="0"/>
                <a:t>適用</a:t>
              </a:r>
            </a:p>
          </p:txBody>
        </p:sp>
        <p:sp>
          <p:nvSpPr>
            <p:cNvPr id="13" name="TextBox 12">
              <a:extLst>
                <a:ext uri="{FF2B5EF4-FFF2-40B4-BE49-F238E27FC236}">
                  <a16:creationId xmlns:a16="http://schemas.microsoft.com/office/drawing/2014/main" id="{55E0E87D-BAD0-8F66-2B34-26395DDCE1A6}"/>
                </a:ext>
              </a:extLst>
            </p:cNvPr>
            <p:cNvSpPr txBox="1"/>
            <p:nvPr/>
          </p:nvSpPr>
          <p:spPr>
            <a:xfrm>
              <a:off x="8167026" y="4435084"/>
              <a:ext cx="646331" cy="369332"/>
            </a:xfrm>
            <a:prstGeom prst="rect">
              <a:avLst/>
            </a:prstGeom>
            <a:noFill/>
          </p:spPr>
          <p:txBody>
            <a:bodyPr wrap="none" rtlCol="0">
              <a:spAutoFit/>
            </a:bodyPr>
            <a:lstStyle/>
            <a:p>
              <a:r>
                <a:rPr lang="en-JP" dirty="0"/>
                <a:t>適用</a:t>
              </a:r>
            </a:p>
          </p:txBody>
        </p:sp>
        <p:sp>
          <p:nvSpPr>
            <p:cNvPr id="14" name="Rectangle 13">
              <a:extLst>
                <a:ext uri="{FF2B5EF4-FFF2-40B4-BE49-F238E27FC236}">
                  <a16:creationId xmlns:a16="http://schemas.microsoft.com/office/drawing/2014/main" id="{93C884E0-1FC6-AF6D-808F-37A679E1CAD6}"/>
                </a:ext>
              </a:extLst>
            </p:cNvPr>
            <p:cNvSpPr/>
            <p:nvPr/>
          </p:nvSpPr>
          <p:spPr>
            <a:xfrm>
              <a:off x="7291170" y="4585298"/>
              <a:ext cx="781634" cy="79993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dirty="0">
                  <a:solidFill>
                    <a:schemeClr val="bg1"/>
                  </a:solidFill>
                </a:rPr>
                <a:t>仮想</a:t>
              </a:r>
            </a:p>
            <a:p>
              <a:pPr algn="ctr"/>
              <a:r>
                <a:rPr lang="en-JP" dirty="0">
                  <a:solidFill>
                    <a:schemeClr val="bg1"/>
                  </a:solidFill>
                </a:rPr>
                <a:t>SEV</a:t>
              </a:r>
              <a:r>
                <a:rPr lang="en-US" dirty="0">
                  <a:solidFill>
                    <a:schemeClr val="bg1"/>
                  </a:solidFill>
                </a:rPr>
                <a:t>-</a:t>
              </a:r>
              <a:r>
                <a:rPr lang="en-JP" dirty="0">
                  <a:solidFill>
                    <a:schemeClr val="bg1"/>
                  </a:solidFill>
                </a:rPr>
                <a:t>ES</a:t>
              </a:r>
            </a:p>
          </p:txBody>
        </p:sp>
      </p:grpSp>
      <p:grpSp>
        <p:nvGrpSpPr>
          <p:cNvPr id="17" name="グループ化 50">
            <a:extLst>
              <a:ext uri="{FF2B5EF4-FFF2-40B4-BE49-F238E27FC236}">
                <a16:creationId xmlns:a16="http://schemas.microsoft.com/office/drawing/2014/main" id="{77563C72-D44A-6112-5A57-A2748E88D177}"/>
              </a:ext>
            </a:extLst>
          </p:cNvPr>
          <p:cNvGrpSpPr/>
          <p:nvPr/>
        </p:nvGrpSpPr>
        <p:grpSpPr>
          <a:xfrm>
            <a:off x="7128730" y="4632476"/>
            <a:ext cx="4510454" cy="1891522"/>
            <a:chOff x="5575615" y="4635001"/>
            <a:chExt cx="4510454" cy="1891522"/>
          </a:xfrm>
        </p:grpSpPr>
        <p:sp>
          <p:nvSpPr>
            <p:cNvPr id="18" name="Rectangle 21">
              <a:extLst>
                <a:ext uri="{FF2B5EF4-FFF2-40B4-BE49-F238E27FC236}">
                  <a16:creationId xmlns:a16="http://schemas.microsoft.com/office/drawing/2014/main" id="{FD42946A-78C7-5FBA-6FCB-712FBBB9EDC0}"/>
                </a:ext>
              </a:extLst>
            </p:cNvPr>
            <p:cNvSpPr/>
            <p:nvPr/>
          </p:nvSpPr>
          <p:spPr>
            <a:xfrm>
              <a:off x="6801504" y="5951114"/>
              <a:ext cx="3284565" cy="5417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L0ハイパーバイザ</a:t>
              </a:r>
            </a:p>
          </p:txBody>
        </p:sp>
        <p:sp>
          <p:nvSpPr>
            <p:cNvPr id="19" name="Rectangle 23">
              <a:extLst>
                <a:ext uri="{FF2B5EF4-FFF2-40B4-BE49-F238E27FC236}">
                  <a16:creationId xmlns:a16="http://schemas.microsoft.com/office/drawing/2014/main" id="{72088C6C-B6DB-D1F7-0F11-E35DA9C42709}"/>
                </a:ext>
              </a:extLst>
            </p:cNvPr>
            <p:cNvSpPr/>
            <p:nvPr/>
          </p:nvSpPr>
          <p:spPr>
            <a:xfrm>
              <a:off x="6801504" y="4635001"/>
              <a:ext cx="3284565" cy="118411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JP" dirty="0">
                  <a:solidFill>
                    <a:schemeClr val="tx1"/>
                  </a:solidFill>
                </a:rPr>
                <a:t>L1 VM</a:t>
              </a:r>
            </a:p>
          </p:txBody>
        </p:sp>
        <p:sp>
          <p:nvSpPr>
            <p:cNvPr id="20" name="Rectangle 24">
              <a:extLst>
                <a:ext uri="{FF2B5EF4-FFF2-40B4-BE49-F238E27FC236}">
                  <a16:creationId xmlns:a16="http://schemas.microsoft.com/office/drawing/2014/main" id="{EE702AEC-1ECA-1EFA-10E2-6B7AD3DA29F4}"/>
                </a:ext>
              </a:extLst>
            </p:cNvPr>
            <p:cNvSpPr/>
            <p:nvPr/>
          </p:nvSpPr>
          <p:spPr>
            <a:xfrm>
              <a:off x="7277659" y="4831907"/>
              <a:ext cx="1322537" cy="446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L2 VM</a:t>
              </a:r>
            </a:p>
          </p:txBody>
        </p:sp>
        <p:cxnSp>
          <p:nvCxnSpPr>
            <p:cNvPr id="21" name="Elbow Connector 25">
              <a:extLst>
                <a:ext uri="{FF2B5EF4-FFF2-40B4-BE49-F238E27FC236}">
                  <a16:creationId xmlns:a16="http://schemas.microsoft.com/office/drawing/2014/main" id="{D09FAD0F-0309-2180-517B-384B869B3E19}"/>
                </a:ext>
              </a:extLst>
            </p:cNvPr>
            <p:cNvCxnSpPr>
              <a:cxnSpLocks/>
            </p:cNvCxnSpPr>
            <p:nvPr/>
          </p:nvCxnSpPr>
          <p:spPr>
            <a:xfrm flipV="1">
              <a:off x="6077423" y="5596647"/>
              <a:ext cx="724081" cy="354468"/>
            </a:xfrm>
            <a:prstGeom prst="bentConnector3">
              <a:avLst>
                <a:gd name="adj1" fmla="val 71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6">
              <a:extLst>
                <a:ext uri="{FF2B5EF4-FFF2-40B4-BE49-F238E27FC236}">
                  <a16:creationId xmlns:a16="http://schemas.microsoft.com/office/drawing/2014/main" id="{24A389BC-5CC8-1EED-7749-AE7B1710FDF3}"/>
                </a:ext>
              </a:extLst>
            </p:cNvPr>
            <p:cNvCxnSpPr>
              <a:cxnSpLocks/>
              <a:endCxn id="20" idx="1"/>
            </p:cNvCxnSpPr>
            <p:nvPr/>
          </p:nvCxnSpPr>
          <p:spPr>
            <a:xfrm flipV="1">
              <a:off x="5772808" y="5054932"/>
              <a:ext cx="1504851" cy="896183"/>
            </a:xfrm>
            <a:prstGeom prst="bentConnector3">
              <a:avLst>
                <a:gd name="adj1" fmla="val -389"/>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Rectangle 27">
              <a:extLst>
                <a:ext uri="{FF2B5EF4-FFF2-40B4-BE49-F238E27FC236}">
                  <a16:creationId xmlns:a16="http://schemas.microsoft.com/office/drawing/2014/main" id="{D1CF51D8-9F0D-EB68-5C17-CF0E4206DC02}"/>
                </a:ext>
              </a:extLst>
            </p:cNvPr>
            <p:cNvSpPr/>
            <p:nvPr/>
          </p:nvSpPr>
          <p:spPr>
            <a:xfrm>
              <a:off x="5575615" y="5951114"/>
              <a:ext cx="765590" cy="57540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dirty="0">
                  <a:solidFill>
                    <a:schemeClr val="bg1"/>
                  </a:solidFill>
                </a:rPr>
                <a:t>SEV</a:t>
              </a:r>
              <a:r>
                <a:rPr lang="en-US" dirty="0">
                  <a:solidFill>
                    <a:schemeClr val="bg1"/>
                  </a:solidFill>
                </a:rPr>
                <a:t>-</a:t>
              </a:r>
              <a:r>
                <a:rPr lang="en-JP" dirty="0">
                  <a:solidFill>
                    <a:schemeClr val="bg1"/>
                  </a:solidFill>
                </a:rPr>
                <a:t>ES</a:t>
              </a:r>
            </a:p>
          </p:txBody>
        </p:sp>
        <p:sp>
          <p:nvSpPr>
            <p:cNvPr id="24" name="TextBox 28">
              <a:extLst>
                <a:ext uri="{FF2B5EF4-FFF2-40B4-BE49-F238E27FC236}">
                  <a16:creationId xmlns:a16="http://schemas.microsoft.com/office/drawing/2014/main" id="{80DAAC07-B202-1A26-8B2E-011F2AEFB1C6}"/>
                </a:ext>
              </a:extLst>
            </p:cNvPr>
            <p:cNvSpPr txBox="1"/>
            <p:nvPr/>
          </p:nvSpPr>
          <p:spPr>
            <a:xfrm>
              <a:off x="6097591" y="5234747"/>
              <a:ext cx="646331" cy="369332"/>
            </a:xfrm>
            <a:prstGeom prst="rect">
              <a:avLst/>
            </a:prstGeom>
            <a:noFill/>
          </p:spPr>
          <p:txBody>
            <a:bodyPr wrap="none" rtlCol="0">
              <a:spAutoFit/>
            </a:bodyPr>
            <a:lstStyle/>
            <a:p>
              <a:r>
                <a:rPr lang="en-JP" dirty="0"/>
                <a:t>適用</a:t>
              </a:r>
            </a:p>
          </p:txBody>
        </p:sp>
        <p:sp>
          <p:nvSpPr>
            <p:cNvPr id="25" name="TextBox 29">
              <a:extLst>
                <a:ext uri="{FF2B5EF4-FFF2-40B4-BE49-F238E27FC236}">
                  <a16:creationId xmlns:a16="http://schemas.microsoft.com/office/drawing/2014/main" id="{2DFCE0AE-0BC7-590D-F5E2-5CFEC753EC60}"/>
                </a:ext>
              </a:extLst>
            </p:cNvPr>
            <p:cNvSpPr txBox="1"/>
            <p:nvPr/>
          </p:nvSpPr>
          <p:spPr>
            <a:xfrm>
              <a:off x="5917095" y="4684465"/>
              <a:ext cx="646331" cy="369332"/>
            </a:xfrm>
            <a:prstGeom prst="rect">
              <a:avLst/>
            </a:prstGeom>
            <a:noFill/>
          </p:spPr>
          <p:txBody>
            <a:bodyPr wrap="none" rtlCol="0">
              <a:spAutoFit/>
            </a:bodyPr>
            <a:lstStyle/>
            <a:p>
              <a:r>
                <a:rPr lang="en-JP" dirty="0"/>
                <a:t>適用</a:t>
              </a:r>
            </a:p>
          </p:txBody>
        </p:sp>
      </p:grpSp>
      <p:cxnSp>
        <p:nvCxnSpPr>
          <p:cNvPr id="16" name="Straight Connector 15">
            <a:extLst>
              <a:ext uri="{FF2B5EF4-FFF2-40B4-BE49-F238E27FC236}">
                <a16:creationId xmlns:a16="http://schemas.microsoft.com/office/drawing/2014/main" id="{56049B24-57D5-12C2-CE9B-E96CAD9E3D3B}"/>
              </a:ext>
            </a:extLst>
          </p:cNvPr>
          <p:cNvCxnSpPr>
            <a:cxnSpLocks/>
          </p:cNvCxnSpPr>
          <p:nvPr/>
        </p:nvCxnSpPr>
        <p:spPr>
          <a:xfrm>
            <a:off x="6796216" y="4522573"/>
            <a:ext cx="51651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62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9209EF-2E54-B93B-AB06-D686B4CFFF19}"/>
              </a:ext>
            </a:extLst>
          </p:cNvPr>
          <p:cNvSpPr>
            <a:spLocks noGrp="1"/>
          </p:cNvSpPr>
          <p:nvPr>
            <p:ph type="title"/>
          </p:nvPr>
        </p:nvSpPr>
        <p:spPr/>
        <p:txBody>
          <a:bodyPr/>
          <a:lstStyle/>
          <a:p>
            <a:r>
              <a:rPr kumimoji="1" lang="en-US" altLang="ja-JP" dirty="0"/>
              <a:t>SEV-ES</a:t>
            </a:r>
            <a:r>
              <a:rPr kumimoji="1" lang="ja-JP" altLang="en-US" dirty="0"/>
              <a:t>仮想化</a:t>
            </a:r>
          </a:p>
        </p:txBody>
      </p:sp>
      <p:sp>
        <p:nvSpPr>
          <p:cNvPr id="3" name="コンテンツ プレースホルダー 2">
            <a:extLst>
              <a:ext uri="{FF2B5EF4-FFF2-40B4-BE49-F238E27FC236}">
                <a16:creationId xmlns:a16="http://schemas.microsoft.com/office/drawing/2014/main" id="{1268C961-8F5E-9E9E-7BE6-BE9D68A03AB0}"/>
              </a:ext>
            </a:extLst>
          </p:cNvPr>
          <p:cNvSpPr>
            <a:spLocks noGrp="1"/>
          </p:cNvSpPr>
          <p:nvPr>
            <p:ph idx="1"/>
          </p:nvPr>
        </p:nvSpPr>
        <p:spPr/>
        <p:txBody>
          <a:bodyPr/>
          <a:lstStyle/>
          <a:p>
            <a:r>
              <a:rPr lang="en-US" altLang="ja-JP" dirty="0"/>
              <a:t>L1</a:t>
            </a:r>
            <a:r>
              <a:rPr lang="ja-JP" altLang="en-US" dirty="0"/>
              <a:t> </a:t>
            </a:r>
            <a:r>
              <a:rPr lang="en-US" altLang="ja-JP" dirty="0"/>
              <a:t>VM</a:t>
            </a:r>
            <a:r>
              <a:rPr lang="ja-JP" altLang="en-US" dirty="0"/>
              <a:t>に仮想</a:t>
            </a:r>
            <a:r>
              <a:rPr lang="en-US" altLang="ja-JP" dirty="0"/>
              <a:t>AMD-SP</a:t>
            </a:r>
            <a:r>
              <a:rPr lang="ja-JP" altLang="en-US" dirty="0"/>
              <a:t>を提供し、</a:t>
            </a:r>
            <a:r>
              <a:rPr lang="en-US" altLang="ja-JP" dirty="0"/>
              <a:t>L2 VM</a:t>
            </a:r>
            <a:r>
              <a:rPr lang="ja-JP" altLang="en-US" dirty="0"/>
              <a:t>に仮想</a:t>
            </a:r>
            <a:r>
              <a:rPr lang="en-US" altLang="ja-JP" dirty="0"/>
              <a:t>SEV-ES</a:t>
            </a:r>
            <a:r>
              <a:rPr lang="ja-JP" altLang="en-US" dirty="0"/>
              <a:t>を適用</a:t>
            </a:r>
            <a:endParaRPr lang="en-US" altLang="ja-JP" dirty="0"/>
          </a:p>
          <a:p>
            <a:pPr lvl="1"/>
            <a:r>
              <a:rPr lang="en-US" altLang="ja-JP" dirty="0"/>
              <a:t>L1</a:t>
            </a:r>
            <a:r>
              <a:rPr lang="ja-JP" altLang="en-US" dirty="0"/>
              <a:t>ハイパーバイザが実行したコマンドを物理的な</a:t>
            </a:r>
            <a:r>
              <a:rPr lang="en-US" altLang="ja-JP" dirty="0"/>
              <a:t>AMD-SP</a:t>
            </a:r>
            <a:r>
              <a:rPr lang="ja-JP" altLang="en-US" dirty="0"/>
              <a:t>に転送</a:t>
            </a:r>
            <a:endParaRPr lang="en-US" altLang="ja-JP" dirty="0"/>
          </a:p>
          <a:p>
            <a:pPr lvl="1"/>
            <a:r>
              <a:rPr lang="en-US" altLang="ja-JP" dirty="0"/>
              <a:t>L0</a:t>
            </a:r>
            <a:r>
              <a:rPr lang="ja-JP" altLang="en-US" dirty="0"/>
              <a:t>ハイパーバイザにコマンドを改ざんされても検出可能</a:t>
            </a:r>
            <a:endParaRPr lang="en-US" altLang="ja-JP" dirty="0"/>
          </a:p>
          <a:p>
            <a:r>
              <a:rPr lang="ja-JP" altLang="en-US" dirty="0"/>
              <a:t>仮想</a:t>
            </a:r>
            <a:r>
              <a:rPr lang="en-US" altLang="ja-JP" dirty="0"/>
              <a:t>AMD-SP</a:t>
            </a:r>
            <a:r>
              <a:rPr lang="ja-JP" altLang="en-US" dirty="0"/>
              <a:t>を用いて</a:t>
            </a:r>
            <a:r>
              <a:rPr lang="en-US" altLang="ja-JP" dirty="0"/>
              <a:t>L2 VM</a:t>
            </a:r>
            <a:r>
              <a:rPr lang="ja-JP" altLang="en-US" dirty="0"/>
              <a:t>用の</a:t>
            </a:r>
            <a:r>
              <a:rPr lang="en-US" altLang="ja-JP" dirty="0"/>
              <a:t>VMSA</a:t>
            </a:r>
            <a:r>
              <a:rPr lang="ja-JP" altLang="en-US" dirty="0"/>
              <a:t>を管理可能</a:t>
            </a:r>
          </a:p>
          <a:p>
            <a:pPr lvl="1"/>
            <a:r>
              <a:rPr lang="en-US" altLang="ja-JP" dirty="0"/>
              <a:t>L2 VM</a:t>
            </a:r>
            <a:r>
              <a:rPr lang="ja-JP" altLang="en-US" dirty="0"/>
              <a:t>の起動時に</a:t>
            </a:r>
            <a:r>
              <a:rPr lang="en-US" altLang="ja-JP" dirty="0"/>
              <a:t>VMSA</a:t>
            </a:r>
            <a:r>
              <a:rPr lang="ja-JP" altLang="en-US" dirty="0"/>
              <a:t>を確保し、レジスタの初期値を格納</a:t>
            </a:r>
            <a:endParaRPr lang="en-US" altLang="ja-JP" dirty="0"/>
          </a:p>
          <a:p>
            <a:pPr lvl="1"/>
            <a:r>
              <a:rPr lang="ja-JP" altLang="en-US" dirty="0"/>
              <a:t>仮想</a:t>
            </a:r>
            <a:r>
              <a:rPr lang="en-US" altLang="ja-JP" dirty="0"/>
              <a:t>AMD-SP</a:t>
            </a:r>
            <a:r>
              <a:rPr lang="ja-JP" altLang="en-US" dirty="0"/>
              <a:t>の</a:t>
            </a:r>
            <a:r>
              <a:rPr lang="ja-JP" altLang="en-JP" dirty="0"/>
              <a:t>コマンド</a:t>
            </a:r>
            <a:r>
              <a:rPr lang="ja-JP" altLang="en-US" dirty="0"/>
              <a:t>を実行して</a:t>
            </a:r>
            <a:r>
              <a:rPr lang="en-US" altLang="ja-JP" dirty="0"/>
              <a:t>VMSA</a:t>
            </a:r>
            <a:r>
              <a:rPr lang="ja-JP" altLang="en-US" dirty="0"/>
              <a:t>を暗号化</a:t>
            </a:r>
            <a:endParaRPr lang="en-US" altLang="ja-JP" dirty="0"/>
          </a:p>
        </p:txBody>
      </p:sp>
      <p:sp>
        <p:nvSpPr>
          <p:cNvPr id="4" name="スライド番号プレースホルダー 3">
            <a:extLst>
              <a:ext uri="{FF2B5EF4-FFF2-40B4-BE49-F238E27FC236}">
                <a16:creationId xmlns:a16="http://schemas.microsoft.com/office/drawing/2014/main" id="{49789EAD-5B75-CE10-A8CC-10566A68983D}"/>
              </a:ext>
            </a:extLst>
          </p:cNvPr>
          <p:cNvSpPr>
            <a:spLocks noGrp="1"/>
          </p:cNvSpPr>
          <p:nvPr>
            <p:ph type="sldNum" sz="quarter" idx="12"/>
          </p:nvPr>
        </p:nvSpPr>
        <p:spPr/>
        <p:txBody>
          <a:bodyPr/>
          <a:lstStyle/>
          <a:p>
            <a:fld id="{DF887594-7CE7-4E98-ACDD-6565BDA76A6B}" type="slidenum">
              <a:rPr kumimoji="1" lang="ja-JP" altLang="en-US" smtClean="0"/>
              <a:t>8</a:t>
            </a:fld>
            <a:endParaRPr kumimoji="1" lang="ja-JP" altLang="en-US"/>
          </a:p>
        </p:txBody>
      </p:sp>
      <p:sp>
        <p:nvSpPr>
          <p:cNvPr id="6" name="正方形/長方形 5">
            <a:extLst>
              <a:ext uri="{FF2B5EF4-FFF2-40B4-BE49-F238E27FC236}">
                <a16:creationId xmlns:a16="http://schemas.microsoft.com/office/drawing/2014/main" id="{B0119F1F-6094-B99B-CD04-5DD0D8480FB6}"/>
              </a:ext>
            </a:extLst>
          </p:cNvPr>
          <p:cNvSpPr/>
          <p:nvPr/>
        </p:nvSpPr>
        <p:spPr>
          <a:xfrm>
            <a:off x="3444240" y="5899150"/>
            <a:ext cx="4781550" cy="796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L0 </a:t>
            </a:r>
            <a:r>
              <a:rPr kumimoji="1" lang="ja-JP" altLang="en-US" dirty="0">
                <a:solidFill>
                  <a:schemeClr val="tx1"/>
                </a:solidFill>
              </a:rPr>
              <a:t>ハイパーバイザ</a:t>
            </a:r>
          </a:p>
        </p:txBody>
      </p:sp>
      <p:sp>
        <p:nvSpPr>
          <p:cNvPr id="7" name="正方形/長方形 6">
            <a:extLst>
              <a:ext uri="{FF2B5EF4-FFF2-40B4-BE49-F238E27FC236}">
                <a16:creationId xmlns:a16="http://schemas.microsoft.com/office/drawing/2014/main" id="{C03F8968-2139-2089-B27D-9ABFBE41B8E0}"/>
              </a:ext>
            </a:extLst>
          </p:cNvPr>
          <p:cNvSpPr/>
          <p:nvPr/>
        </p:nvSpPr>
        <p:spPr>
          <a:xfrm>
            <a:off x="3444240" y="4198992"/>
            <a:ext cx="4781550" cy="1615936"/>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b"/>
          <a:lstStyle/>
          <a:p>
            <a:pPr algn="ctr"/>
            <a:r>
              <a:rPr kumimoji="1" lang="en-US" altLang="ja-JP" dirty="0">
                <a:solidFill>
                  <a:schemeClr val="tx1"/>
                </a:solidFill>
              </a:rPr>
              <a:t>L1 VM</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86627FD4-8E29-F5A1-68DC-1061D7208D57}"/>
              </a:ext>
            </a:extLst>
          </p:cNvPr>
          <p:cNvSpPr/>
          <p:nvPr/>
        </p:nvSpPr>
        <p:spPr>
          <a:xfrm>
            <a:off x="3558540" y="4955463"/>
            <a:ext cx="4552950" cy="457200"/>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L1 </a:t>
            </a:r>
            <a:r>
              <a:rPr kumimoji="1" lang="ja-JP" altLang="en-US" dirty="0">
                <a:solidFill>
                  <a:schemeClr val="tx1"/>
                </a:solidFill>
              </a:rPr>
              <a:t>ハイパーバイザ</a:t>
            </a:r>
          </a:p>
        </p:txBody>
      </p:sp>
      <p:sp>
        <p:nvSpPr>
          <p:cNvPr id="9" name="正方形/長方形 8">
            <a:extLst>
              <a:ext uri="{FF2B5EF4-FFF2-40B4-BE49-F238E27FC236}">
                <a16:creationId xmlns:a16="http://schemas.microsoft.com/office/drawing/2014/main" id="{4BD15C21-63B2-0D97-E1C8-056EBF5F6B8B}"/>
              </a:ext>
            </a:extLst>
          </p:cNvPr>
          <p:cNvSpPr/>
          <p:nvPr/>
        </p:nvSpPr>
        <p:spPr>
          <a:xfrm>
            <a:off x="3558540" y="4324598"/>
            <a:ext cx="4552950" cy="457200"/>
          </a:xfrm>
          <a:prstGeom prst="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L2 VM</a:t>
            </a:r>
            <a:endParaRPr kumimoji="1" lang="ja-JP" altLang="en-US" dirty="0">
              <a:solidFill>
                <a:schemeClr val="tx1"/>
              </a:solidFill>
            </a:endParaRPr>
          </a:p>
        </p:txBody>
      </p:sp>
      <p:sp>
        <p:nvSpPr>
          <p:cNvPr id="18" name="正方形/長方形 17">
            <a:extLst>
              <a:ext uri="{FF2B5EF4-FFF2-40B4-BE49-F238E27FC236}">
                <a16:creationId xmlns:a16="http://schemas.microsoft.com/office/drawing/2014/main" id="{F21B1AED-1450-553D-E283-0A4FA759A30B}"/>
              </a:ext>
            </a:extLst>
          </p:cNvPr>
          <p:cNvSpPr/>
          <p:nvPr/>
        </p:nvSpPr>
        <p:spPr>
          <a:xfrm>
            <a:off x="8430736" y="5895291"/>
            <a:ext cx="1292225" cy="796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AMD-SP</a:t>
            </a:r>
            <a:endParaRPr kumimoji="1" lang="ja-JP" altLang="en-US" dirty="0">
              <a:solidFill>
                <a:schemeClr val="tx1"/>
              </a:solidFill>
            </a:endParaRPr>
          </a:p>
        </p:txBody>
      </p:sp>
      <p:sp>
        <p:nvSpPr>
          <p:cNvPr id="19" name="正方形/長方形 18">
            <a:extLst>
              <a:ext uri="{FF2B5EF4-FFF2-40B4-BE49-F238E27FC236}">
                <a16:creationId xmlns:a16="http://schemas.microsoft.com/office/drawing/2014/main" id="{8E05D1E1-793C-0D74-6622-0424A633D5C3}"/>
              </a:ext>
            </a:extLst>
          </p:cNvPr>
          <p:cNvSpPr/>
          <p:nvPr/>
        </p:nvSpPr>
        <p:spPr>
          <a:xfrm>
            <a:off x="6820535" y="5940534"/>
            <a:ext cx="1292225" cy="7142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仮想</a:t>
            </a:r>
            <a:r>
              <a:rPr kumimoji="1" lang="en-US" altLang="ja-JP" dirty="0">
                <a:solidFill>
                  <a:schemeClr val="tx1"/>
                </a:solidFill>
              </a:rPr>
              <a:t>AMD</a:t>
            </a:r>
            <a:r>
              <a:rPr kumimoji="1" lang="ja-JP" altLang="en-US" dirty="0">
                <a:solidFill>
                  <a:schemeClr val="tx1"/>
                </a:solidFill>
              </a:rPr>
              <a:t> </a:t>
            </a:r>
            <a:r>
              <a:rPr kumimoji="1" lang="en-US" altLang="ja-JP" dirty="0">
                <a:solidFill>
                  <a:schemeClr val="tx1"/>
                </a:solidFill>
              </a:rPr>
              <a:t>SP</a:t>
            </a:r>
            <a:endParaRPr kumimoji="1" lang="ja-JP" altLang="en-US" dirty="0">
              <a:solidFill>
                <a:schemeClr val="tx1"/>
              </a:solidFill>
            </a:endParaRPr>
          </a:p>
        </p:txBody>
      </p:sp>
      <p:cxnSp>
        <p:nvCxnSpPr>
          <p:cNvPr id="20" name="直線矢印コネクタ 19">
            <a:extLst>
              <a:ext uri="{FF2B5EF4-FFF2-40B4-BE49-F238E27FC236}">
                <a16:creationId xmlns:a16="http://schemas.microsoft.com/office/drawing/2014/main" id="{BC01E752-160F-3982-95EB-04468FCE3D0E}"/>
              </a:ext>
            </a:extLst>
          </p:cNvPr>
          <p:cNvCxnSpPr>
            <a:cxnSpLocks/>
          </p:cNvCxnSpPr>
          <p:nvPr/>
        </p:nvCxnSpPr>
        <p:spPr>
          <a:xfrm>
            <a:off x="8111490" y="6266026"/>
            <a:ext cx="32051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直線矢印コネクタ 29">
            <a:extLst>
              <a:ext uri="{FF2B5EF4-FFF2-40B4-BE49-F238E27FC236}">
                <a16:creationId xmlns:a16="http://schemas.microsoft.com/office/drawing/2014/main" id="{F887CBDF-947F-247A-C714-199C61ED5024}"/>
              </a:ext>
            </a:extLst>
          </p:cNvPr>
          <p:cNvCxnSpPr>
            <a:cxnSpLocks/>
            <a:endCxn id="19" idx="0"/>
          </p:cNvCxnSpPr>
          <p:nvPr/>
        </p:nvCxnSpPr>
        <p:spPr>
          <a:xfrm>
            <a:off x="7466647" y="5412663"/>
            <a:ext cx="1" cy="5278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4" name="正方形/長方形 33">
            <a:extLst>
              <a:ext uri="{FF2B5EF4-FFF2-40B4-BE49-F238E27FC236}">
                <a16:creationId xmlns:a16="http://schemas.microsoft.com/office/drawing/2014/main" id="{8652A0C4-8E5F-6977-DCF2-0E8FF4E82C0A}"/>
              </a:ext>
            </a:extLst>
          </p:cNvPr>
          <p:cNvSpPr/>
          <p:nvPr/>
        </p:nvSpPr>
        <p:spPr>
          <a:xfrm>
            <a:off x="6868953" y="4982038"/>
            <a:ext cx="1195388" cy="404049"/>
          </a:xfrm>
          <a:prstGeom prst="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L2</a:t>
            </a:r>
            <a:r>
              <a:rPr kumimoji="1" lang="ja-JP" altLang="en-US" dirty="0">
                <a:solidFill>
                  <a:schemeClr val="tx1"/>
                </a:solidFill>
              </a:rPr>
              <a:t> </a:t>
            </a:r>
            <a:r>
              <a:rPr kumimoji="1" lang="en-US" altLang="ja-JP" dirty="0">
                <a:solidFill>
                  <a:schemeClr val="tx1"/>
                </a:solidFill>
              </a:rPr>
              <a:t>VMSA</a:t>
            </a:r>
            <a:endParaRPr kumimoji="1" lang="ja-JP" altLang="en-US" dirty="0">
              <a:solidFill>
                <a:schemeClr val="tx1"/>
              </a:solidFill>
            </a:endParaRPr>
          </a:p>
        </p:txBody>
      </p:sp>
      <p:cxnSp>
        <p:nvCxnSpPr>
          <p:cNvPr id="38" name="コネクタ: カギ線 37">
            <a:extLst>
              <a:ext uri="{FF2B5EF4-FFF2-40B4-BE49-F238E27FC236}">
                <a16:creationId xmlns:a16="http://schemas.microsoft.com/office/drawing/2014/main" id="{F4D6474A-94C3-4E76-5478-46955DF40865}"/>
              </a:ext>
            </a:extLst>
          </p:cNvPr>
          <p:cNvCxnSpPr>
            <a:cxnSpLocks/>
            <a:stCxn id="18" idx="3"/>
            <a:endCxn id="34" idx="3"/>
          </p:cNvCxnSpPr>
          <p:nvPr/>
        </p:nvCxnSpPr>
        <p:spPr>
          <a:xfrm flipH="1" flipV="1">
            <a:off x="8064341" y="5184063"/>
            <a:ext cx="1658620" cy="1109373"/>
          </a:xfrm>
          <a:prstGeom prst="bentConnector3">
            <a:avLst>
              <a:gd name="adj1" fmla="val -13783"/>
            </a:avLst>
          </a:prstGeom>
          <a:ln w="28575">
            <a:tailEnd type="triangle"/>
          </a:ln>
        </p:spPr>
        <p:style>
          <a:lnRef idx="1">
            <a:schemeClr val="dk1"/>
          </a:lnRef>
          <a:fillRef idx="0">
            <a:schemeClr val="dk1"/>
          </a:fillRef>
          <a:effectRef idx="0">
            <a:schemeClr val="dk1"/>
          </a:effectRef>
          <a:fontRef idx="minor">
            <a:schemeClr val="tx1"/>
          </a:fontRef>
        </p:style>
      </p:cxnSp>
      <p:sp>
        <p:nvSpPr>
          <p:cNvPr id="41" name="テキスト ボックス 40">
            <a:extLst>
              <a:ext uri="{FF2B5EF4-FFF2-40B4-BE49-F238E27FC236}">
                <a16:creationId xmlns:a16="http://schemas.microsoft.com/office/drawing/2014/main" id="{461BA438-3DB6-8771-4A2A-466F92BD837A}"/>
              </a:ext>
            </a:extLst>
          </p:cNvPr>
          <p:cNvSpPr txBox="1"/>
          <p:nvPr/>
        </p:nvSpPr>
        <p:spPr>
          <a:xfrm>
            <a:off x="7542326" y="5487235"/>
            <a:ext cx="1107996" cy="369332"/>
          </a:xfrm>
          <a:prstGeom prst="rect">
            <a:avLst/>
          </a:prstGeom>
          <a:noFill/>
        </p:spPr>
        <p:txBody>
          <a:bodyPr wrap="none" rtlCol="0">
            <a:spAutoFit/>
          </a:bodyPr>
          <a:lstStyle/>
          <a:p>
            <a:r>
              <a:rPr kumimoji="1" lang="ja-JP" altLang="en-US" dirty="0"/>
              <a:t>コマンド</a:t>
            </a:r>
          </a:p>
        </p:txBody>
      </p:sp>
      <p:sp>
        <p:nvSpPr>
          <p:cNvPr id="11" name="テキスト ボックス 10">
            <a:extLst>
              <a:ext uri="{FF2B5EF4-FFF2-40B4-BE49-F238E27FC236}">
                <a16:creationId xmlns:a16="http://schemas.microsoft.com/office/drawing/2014/main" id="{5CC447EC-063B-9418-AFFD-06FB1538B213}"/>
              </a:ext>
            </a:extLst>
          </p:cNvPr>
          <p:cNvSpPr txBox="1"/>
          <p:nvPr/>
        </p:nvSpPr>
        <p:spPr>
          <a:xfrm>
            <a:off x="9857651" y="5787941"/>
            <a:ext cx="2121093" cy="646331"/>
          </a:xfrm>
          <a:prstGeom prst="rect">
            <a:avLst/>
          </a:prstGeom>
          <a:noFill/>
        </p:spPr>
        <p:txBody>
          <a:bodyPr wrap="none" rtlCol="0">
            <a:spAutoFit/>
          </a:bodyPr>
          <a:lstStyle/>
          <a:p>
            <a:pPr algn="ctr"/>
            <a:r>
              <a:rPr kumimoji="1" lang="en-US" altLang="ja-JP" dirty="0"/>
              <a:t>L2 VMSA</a:t>
            </a:r>
            <a:r>
              <a:rPr kumimoji="1" lang="ja-JP" altLang="en-US" dirty="0"/>
              <a:t>を暗号化</a:t>
            </a:r>
            <a:br>
              <a:rPr kumimoji="1" lang="en-US" altLang="ja-JP" dirty="0"/>
            </a:br>
            <a:r>
              <a:rPr kumimoji="1" lang="en-US" altLang="ja-JP" dirty="0"/>
              <a:t>(L2 VM</a:t>
            </a:r>
            <a:r>
              <a:rPr kumimoji="1" lang="ja-JP" altLang="en-US" dirty="0"/>
              <a:t>起動前</a:t>
            </a:r>
            <a:r>
              <a:rPr kumimoji="1" lang="en-US" altLang="ja-JP" dirty="0"/>
              <a:t>)</a:t>
            </a:r>
            <a:endParaRPr kumimoji="1" lang="ja-JP" altLang="en-US" dirty="0"/>
          </a:p>
        </p:txBody>
      </p:sp>
    </p:spTree>
    <p:extLst>
      <p:ext uri="{BB962C8B-B14F-4D97-AF65-F5344CB8AC3E}">
        <p14:creationId xmlns:p14="http://schemas.microsoft.com/office/powerpoint/2010/main" val="3918018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E642E-1C19-1D1E-9A07-26AB17292B3D}"/>
              </a:ext>
            </a:extLst>
          </p:cNvPr>
          <p:cNvSpPr>
            <a:spLocks noGrp="1"/>
          </p:cNvSpPr>
          <p:nvPr>
            <p:ph type="title"/>
          </p:nvPr>
        </p:nvSpPr>
        <p:spPr/>
        <p:txBody>
          <a:bodyPr/>
          <a:lstStyle/>
          <a:p>
            <a:r>
              <a:rPr kumimoji="1" lang="en-US" altLang="ja-JP" dirty="0"/>
              <a:t>SEV-ES</a:t>
            </a:r>
            <a:r>
              <a:rPr kumimoji="1" lang="ja-JP" altLang="en-US" dirty="0"/>
              <a:t>パススルー</a:t>
            </a:r>
          </a:p>
        </p:txBody>
      </p:sp>
      <p:sp>
        <p:nvSpPr>
          <p:cNvPr id="3" name="コンテンツ プレースホルダー 2">
            <a:extLst>
              <a:ext uri="{FF2B5EF4-FFF2-40B4-BE49-F238E27FC236}">
                <a16:creationId xmlns:a16="http://schemas.microsoft.com/office/drawing/2014/main" id="{F6A031E8-9021-F806-0A61-976AAC80C181}"/>
              </a:ext>
            </a:extLst>
          </p:cNvPr>
          <p:cNvSpPr>
            <a:spLocks noGrp="1"/>
          </p:cNvSpPr>
          <p:nvPr>
            <p:ph idx="1"/>
          </p:nvPr>
        </p:nvSpPr>
        <p:spPr/>
        <p:txBody>
          <a:bodyPr/>
          <a:lstStyle/>
          <a:p>
            <a:r>
              <a:rPr lang="en-US" altLang="ja-JP" dirty="0"/>
              <a:t>L1 VM</a:t>
            </a:r>
            <a:r>
              <a:rPr lang="ja-JP" altLang="en-US" dirty="0"/>
              <a:t>に適用されている</a:t>
            </a:r>
            <a:r>
              <a:rPr lang="en-US" altLang="ja-JP" dirty="0"/>
              <a:t>SEV-ES</a:t>
            </a:r>
            <a:r>
              <a:rPr lang="ja-JP" altLang="en-US" dirty="0"/>
              <a:t>をそのまま</a:t>
            </a:r>
            <a:r>
              <a:rPr lang="en-US" altLang="ja-JP" dirty="0"/>
              <a:t>L2 VM</a:t>
            </a:r>
            <a:r>
              <a:rPr lang="ja-JP" altLang="en-US" dirty="0"/>
              <a:t>にも適用</a:t>
            </a:r>
            <a:endParaRPr lang="en-US" altLang="ja-JP" dirty="0"/>
          </a:p>
          <a:p>
            <a:pPr lvl="1"/>
            <a:r>
              <a:rPr lang="en-US" altLang="ja-JP" dirty="0"/>
              <a:t>L2 VM</a:t>
            </a:r>
            <a:r>
              <a:rPr lang="ja-JP" altLang="en-US" dirty="0"/>
              <a:t>の起動時に</a:t>
            </a:r>
            <a:r>
              <a:rPr lang="en-JP" altLang="ja-JP" dirty="0"/>
              <a:t>VMSA</a:t>
            </a:r>
            <a:r>
              <a:rPr lang="ja-JP" altLang="en-JP" dirty="0"/>
              <a:t>を</a:t>
            </a:r>
            <a:r>
              <a:rPr lang="ja-JP" altLang="en-US" dirty="0"/>
              <a:t>初期化・暗号化することはできない</a:t>
            </a:r>
            <a:endParaRPr lang="en-US" altLang="ja-JP" dirty="0"/>
          </a:p>
          <a:p>
            <a:pPr lvl="1"/>
            <a:r>
              <a:rPr lang="en-US" altLang="ja-JP" dirty="0"/>
              <a:t>VMSA</a:t>
            </a:r>
            <a:r>
              <a:rPr lang="ja-JP" altLang="en-US" dirty="0"/>
              <a:t>の改ざんを防ぐために</a:t>
            </a:r>
            <a:r>
              <a:rPr lang="en-US" altLang="ja-JP" dirty="0"/>
              <a:t>L1 VM</a:t>
            </a:r>
            <a:r>
              <a:rPr lang="ja-JP" altLang="en-US" dirty="0"/>
              <a:t>の起動前にしか行えないため</a:t>
            </a:r>
            <a:endParaRPr lang="en-US" altLang="ja-JP" dirty="0"/>
          </a:p>
          <a:p>
            <a:r>
              <a:rPr lang="en-US" altLang="ja-JP" dirty="0"/>
              <a:t>L0</a:t>
            </a:r>
            <a:r>
              <a:rPr lang="ja-JP" altLang="en-US" dirty="0"/>
              <a:t>ハイパーバイザが</a:t>
            </a:r>
            <a:r>
              <a:rPr lang="en-US" altLang="ja-JP" dirty="0"/>
              <a:t>L2 VM</a:t>
            </a:r>
            <a:r>
              <a:rPr lang="ja-JP" altLang="en-US" dirty="0"/>
              <a:t>用の</a:t>
            </a:r>
            <a:r>
              <a:rPr lang="en-US" altLang="ja-JP" dirty="0"/>
              <a:t>VMSA</a:t>
            </a:r>
            <a:r>
              <a:rPr lang="ja-JP" altLang="en-US" dirty="0"/>
              <a:t>も事前に初期化・暗号化</a:t>
            </a:r>
            <a:endParaRPr lang="en-US" altLang="ja-JP" dirty="0"/>
          </a:p>
          <a:p>
            <a:pPr lvl="1"/>
            <a:r>
              <a:rPr lang="en-US" altLang="ja-JP" dirty="0"/>
              <a:t>L1</a:t>
            </a:r>
            <a:r>
              <a:rPr lang="ja-JP" altLang="en-US" dirty="0"/>
              <a:t>ハイパーバイザが</a:t>
            </a:r>
            <a:r>
              <a:rPr lang="en-US" altLang="ja-JP" dirty="0"/>
              <a:t>L2 VM</a:t>
            </a:r>
            <a:r>
              <a:rPr lang="ja-JP" altLang="en-US" dirty="0"/>
              <a:t>の起動時にその</a:t>
            </a:r>
            <a:r>
              <a:rPr lang="en-US" altLang="ja-JP" dirty="0"/>
              <a:t>VMSA</a:t>
            </a:r>
            <a:r>
              <a:rPr lang="ja-JP" altLang="en-US" dirty="0"/>
              <a:t>を書き換える</a:t>
            </a:r>
            <a:endParaRPr lang="en-US" altLang="ja-JP" dirty="0"/>
          </a:p>
          <a:p>
            <a:pPr lvl="1"/>
            <a:r>
              <a:rPr lang="en-US" altLang="ja-JP" dirty="0"/>
              <a:t>L1 VM</a:t>
            </a:r>
            <a:r>
              <a:rPr lang="ja-JP" altLang="en-US" dirty="0"/>
              <a:t>と</a:t>
            </a:r>
            <a:r>
              <a:rPr lang="en-US" altLang="ja-JP" dirty="0"/>
              <a:t>L2 VM</a:t>
            </a:r>
            <a:r>
              <a:rPr lang="ja-JP" altLang="en-US" dirty="0"/>
              <a:t>の暗号鍵が同じであるため書き換えが可能</a:t>
            </a:r>
            <a:endParaRPr lang="en-US" altLang="ja-JP" dirty="0"/>
          </a:p>
        </p:txBody>
      </p:sp>
      <p:sp>
        <p:nvSpPr>
          <p:cNvPr id="4" name="スライド番号プレースホルダー 3">
            <a:extLst>
              <a:ext uri="{FF2B5EF4-FFF2-40B4-BE49-F238E27FC236}">
                <a16:creationId xmlns:a16="http://schemas.microsoft.com/office/drawing/2014/main" id="{2492DDCD-C7C6-E08F-544C-CF85E6A8F49E}"/>
              </a:ext>
            </a:extLst>
          </p:cNvPr>
          <p:cNvSpPr>
            <a:spLocks noGrp="1"/>
          </p:cNvSpPr>
          <p:nvPr>
            <p:ph type="sldNum" sz="quarter" idx="12"/>
          </p:nvPr>
        </p:nvSpPr>
        <p:spPr/>
        <p:txBody>
          <a:bodyPr/>
          <a:lstStyle/>
          <a:p>
            <a:fld id="{DF887594-7CE7-4E98-ACDD-6565BDA76A6B}" type="slidenum">
              <a:rPr kumimoji="1" lang="ja-JP" altLang="en-US" smtClean="0"/>
              <a:t>9</a:t>
            </a:fld>
            <a:endParaRPr kumimoji="1" lang="ja-JP" altLang="en-US"/>
          </a:p>
        </p:txBody>
      </p:sp>
      <p:sp>
        <p:nvSpPr>
          <p:cNvPr id="11" name="正方形/長方形 10">
            <a:extLst>
              <a:ext uri="{FF2B5EF4-FFF2-40B4-BE49-F238E27FC236}">
                <a16:creationId xmlns:a16="http://schemas.microsoft.com/office/drawing/2014/main" id="{EAEE6732-7579-346F-C5EE-A7DB047C8CC7}"/>
              </a:ext>
            </a:extLst>
          </p:cNvPr>
          <p:cNvSpPr/>
          <p:nvPr/>
        </p:nvSpPr>
        <p:spPr>
          <a:xfrm>
            <a:off x="3444240" y="5899150"/>
            <a:ext cx="4781550" cy="796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L0 </a:t>
            </a:r>
            <a:r>
              <a:rPr kumimoji="1" lang="ja-JP" altLang="en-US" dirty="0">
                <a:solidFill>
                  <a:schemeClr val="tx1"/>
                </a:solidFill>
              </a:rPr>
              <a:t>ハイパーバイザ</a:t>
            </a:r>
          </a:p>
        </p:txBody>
      </p:sp>
      <p:sp>
        <p:nvSpPr>
          <p:cNvPr id="12" name="正方形/長方形 11">
            <a:extLst>
              <a:ext uri="{FF2B5EF4-FFF2-40B4-BE49-F238E27FC236}">
                <a16:creationId xmlns:a16="http://schemas.microsoft.com/office/drawing/2014/main" id="{FC23896C-C274-8750-D5AB-EB869077FD3D}"/>
              </a:ext>
            </a:extLst>
          </p:cNvPr>
          <p:cNvSpPr/>
          <p:nvPr/>
        </p:nvSpPr>
        <p:spPr>
          <a:xfrm>
            <a:off x="3444240" y="4198992"/>
            <a:ext cx="4781550" cy="1615936"/>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b"/>
          <a:lstStyle/>
          <a:p>
            <a:pPr algn="ctr"/>
            <a:r>
              <a:rPr kumimoji="1" lang="en-US" altLang="ja-JP" dirty="0">
                <a:solidFill>
                  <a:schemeClr val="tx1"/>
                </a:solidFill>
              </a:rPr>
              <a:t>L1 VM</a:t>
            </a: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2B39C78-4248-C72B-4769-76910648EFF9}"/>
              </a:ext>
            </a:extLst>
          </p:cNvPr>
          <p:cNvSpPr/>
          <p:nvPr/>
        </p:nvSpPr>
        <p:spPr>
          <a:xfrm>
            <a:off x="3558540" y="4955463"/>
            <a:ext cx="4552950" cy="457200"/>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L1 </a:t>
            </a:r>
            <a:r>
              <a:rPr kumimoji="1" lang="ja-JP" altLang="en-US" dirty="0">
                <a:solidFill>
                  <a:schemeClr val="tx1"/>
                </a:solidFill>
              </a:rPr>
              <a:t>ハイパーバイザ</a:t>
            </a:r>
          </a:p>
        </p:txBody>
      </p:sp>
      <p:sp>
        <p:nvSpPr>
          <p:cNvPr id="14" name="正方形/長方形 13">
            <a:extLst>
              <a:ext uri="{FF2B5EF4-FFF2-40B4-BE49-F238E27FC236}">
                <a16:creationId xmlns:a16="http://schemas.microsoft.com/office/drawing/2014/main" id="{D90E8300-B66B-2B58-60DE-CEDC5CF09683}"/>
              </a:ext>
            </a:extLst>
          </p:cNvPr>
          <p:cNvSpPr/>
          <p:nvPr/>
        </p:nvSpPr>
        <p:spPr>
          <a:xfrm>
            <a:off x="3558540" y="4324598"/>
            <a:ext cx="4552950" cy="457200"/>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L2 VM</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57849248-36E7-C5F8-6570-C0D9AC21B1D0}"/>
              </a:ext>
            </a:extLst>
          </p:cNvPr>
          <p:cNvSpPr/>
          <p:nvPr/>
        </p:nvSpPr>
        <p:spPr>
          <a:xfrm>
            <a:off x="6916102" y="6088826"/>
            <a:ext cx="1195388" cy="404049"/>
          </a:xfrm>
          <a:prstGeom prst="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L2</a:t>
            </a:r>
            <a:r>
              <a:rPr kumimoji="1" lang="ja-JP" altLang="en-US" dirty="0">
                <a:solidFill>
                  <a:schemeClr val="tx1"/>
                </a:solidFill>
              </a:rPr>
              <a:t> </a:t>
            </a:r>
            <a:r>
              <a:rPr kumimoji="1" lang="en-US" altLang="ja-JP" dirty="0">
                <a:solidFill>
                  <a:schemeClr val="tx1"/>
                </a:solidFill>
              </a:rPr>
              <a:t>VMSA</a:t>
            </a:r>
            <a:endParaRPr kumimoji="1" lang="ja-JP" altLang="en-US" dirty="0">
              <a:solidFill>
                <a:schemeClr val="tx1"/>
              </a:solidFill>
            </a:endParaRPr>
          </a:p>
        </p:txBody>
      </p:sp>
      <p:sp>
        <p:nvSpPr>
          <p:cNvPr id="16" name="正方形/長方形 15">
            <a:extLst>
              <a:ext uri="{FF2B5EF4-FFF2-40B4-BE49-F238E27FC236}">
                <a16:creationId xmlns:a16="http://schemas.microsoft.com/office/drawing/2014/main" id="{881E5446-8728-D940-BE7C-BD3B203C9E61}"/>
              </a:ext>
            </a:extLst>
          </p:cNvPr>
          <p:cNvSpPr/>
          <p:nvPr/>
        </p:nvSpPr>
        <p:spPr>
          <a:xfrm>
            <a:off x="8430736" y="5895291"/>
            <a:ext cx="1292225" cy="796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tx1"/>
                </a:solidFill>
              </a:rPr>
              <a:t>AMD-SP</a:t>
            </a:r>
            <a:endParaRPr kumimoji="1" lang="ja-JP" altLang="en-US" dirty="0">
              <a:solidFill>
                <a:schemeClr val="tx1"/>
              </a:solidFill>
            </a:endParaRPr>
          </a:p>
        </p:txBody>
      </p:sp>
      <p:cxnSp>
        <p:nvCxnSpPr>
          <p:cNvPr id="17" name="直線矢印コネクタ 16">
            <a:extLst>
              <a:ext uri="{FF2B5EF4-FFF2-40B4-BE49-F238E27FC236}">
                <a16:creationId xmlns:a16="http://schemas.microsoft.com/office/drawing/2014/main" id="{10517DAF-F9F9-8161-8748-9B267F8AB848}"/>
              </a:ext>
            </a:extLst>
          </p:cNvPr>
          <p:cNvCxnSpPr>
            <a:cxnSpLocks/>
          </p:cNvCxnSpPr>
          <p:nvPr/>
        </p:nvCxnSpPr>
        <p:spPr>
          <a:xfrm>
            <a:off x="8225790" y="6083592"/>
            <a:ext cx="20494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a:extLst>
              <a:ext uri="{FF2B5EF4-FFF2-40B4-BE49-F238E27FC236}">
                <a16:creationId xmlns:a16="http://schemas.microsoft.com/office/drawing/2014/main" id="{5FC15791-7476-A297-E3D1-6B2991C6A6F3}"/>
              </a:ext>
            </a:extLst>
          </p:cNvPr>
          <p:cNvCxnSpPr>
            <a:cxnSpLocks/>
          </p:cNvCxnSpPr>
          <p:nvPr/>
        </p:nvCxnSpPr>
        <p:spPr>
          <a:xfrm>
            <a:off x="8114030" y="6356350"/>
            <a:ext cx="316706" cy="0"/>
          </a:xfrm>
          <a:prstGeom prst="straightConnector1">
            <a:avLst/>
          </a:prstGeom>
          <a:ln w="28575">
            <a:headEnd type="triangle"/>
            <a:tailEnd type="none"/>
          </a:ln>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25B20A63-1EAD-6E97-2CFF-63366FA771A7}"/>
              </a:ext>
            </a:extLst>
          </p:cNvPr>
          <p:cNvSpPr txBox="1"/>
          <p:nvPr/>
        </p:nvSpPr>
        <p:spPr>
          <a:xfrm>
            <a:off x="9857651" y="5787941"/>
            <a:ext cx="2121093" cy="646331"/>
          </a:xfrm>
          <a:prstGeom prst="rect">
            <a:avLst/>
          </a:prstGeom>
          <a:noFill/>
        </p:spPr>
        <p:txBody>
          <a:bodyPr wrap="none" rtlCol="0">
            <a:spAutoFit/>
          </a:bodyPr>
          <a:lstStyle/>
          <a:p>
            <a:pPr algn="ctr"/>
            <a:r>
              <a:rPr kumimoji="1" lang="en-US" altLang="ja-JP" dirty="0"/>
              <a:t>L2 VMSA</a:t>
            </a:r>
            <a:r>
              <a:rPr kumimoji="1" lang="ja-JP" altLang="en-US" dirty="0"/>
              <a:t>を暗号化</a:t>
            </a:r>
            <a:br>
              <a:rPr kumimoji="1" lang="en-US" altLang="ja-JP" dirty="0"/>
            </a:br>
            <a:r>
              <a:rPr kumimoji="1" lang="en-US" altLang="ja-JP" dirty="0"/>
              <a:t>(L1 VM</a:t>
            </a:r>
            <a:r>
              <a:rPr kumimoji="1" lang="ja-JP" altLang="en-US" dirty="0"/>
              <a:t>起動前</a:t>
            </a:r>
            <a:r>
              <a:rPr kumimoji="1" lang="en-US" altLang="ja-JP" dirty="0"/>
              <a:t>)</a:t>
            </a:r>
            <a:endParaRPr kumimoji="1" lang="ja-JP" altLang="en-US" dirty="0"/>
          </a:p>
        </p:txBody>
      </p:sp>
      <p:sp>
        <p:nvSpPr>
          <p:cNvPr id="5" name="テキスト ボックス 4">
            <a:extLst>
              <a:ext uri="{FF2B5EF4-FFF2-40B4-BE49-F238E27FC236}">
                <a16:creationId xmlns:a16="http://schemas.microsoft.com/office/drawing/2014/main" id="{D5547BCB-5D6B-C7B7-00FC-25CB9BCB3F60}"/>
              </a:ext>
            </a:extLst>
          </p:cNvPr>
          <p:cNvSpPr txBox="1"/>
          <p:nvPr/>
        </p:nvSpPr>
        <p:spPr>
          <a:xfrm>
            <a:off x="7542326" y="5487235"/>
            <a:ext cx="1107996" cy="369332"/>
          </a:xfrm>
          <a:prstGeom prst="rect">
            <a:avLst/>
          </a:prstGeom>
          <a:noFill/>
        </p:spPr>
        <p:txBody>
          <a:bodyPr wrap="none" rtlCol="0">
            <a:spAutoFit/>
          </a:bodyPr>
          <a:lstStyle/>
          <a:p>
            <a:r>
              <a:rPr kumimoji="1" lang="ja-JP" altLang="en-US" dirty="0"/>
              <a:t>コマンド</a:t>
            </a:r>
          </a:p>
        </p:txBody>
      </p:sp>
    </p:spTree>
    <p:extLst>
      <p:ext uri="{BB962C8B-B14F-4D97-AF65-F5344CB8AC3E}">
        <p14:creationId xmlns:p14="http://schemas.microsoft.com/office/powerpoint/2010/main" val="23568939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FF0000"/>
          </a:solidFill>
        </a:ln>
      </a:spPr>
      <a:bodyPr rtlCol="0" anchor="ctr"/>
      <a:lstStyle>
        <a:defPPr algn="ctr">
          <a:defRPr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2236</Words>
  <Application>Microsoft Office PowerPoint</Application>
  <PresentationFormat>ワイド画面</PresentationFormat>
  <Paragraphs>410</Paragraphs>
  <Slides>24</Slides>
  <Notes>17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游ゴシック</vt:lpstr>
      <vt:lpstr>游ゴシック Light</vt:lpstr>
      <vt:lpstr>游ゴシック Medium</vt:lpstr>
      <vt:lpstr>Arial</vt:lpstr>
      <vt:lpstr>Office テーマ</vt:lpstr>
      <vt:lpstr>AMD SEV-ESによる ネストしたVMの保護</vt:lpstr>
      <vt:lpstr>パブリッククラウドでの機密情報の盗聴</vt:lpstr>
      <vt:lpstr>AMD SEVによるVMの保護</vt:lpstr>
      <vt:lpstr>クラウドでのネストした仮想化の利用</vt:lpstr>
      <vt:lpstr>Nested SEV [瀧口+, ComSys'22]</vt:lpstr>
      <vt:lpstr>SEV-ESへの対応</vt:lpstr>
      <vt:lpstr>提案：Nested SEV-ES</vt:lpstr>
      <vt:lpstr>SEV-ES仮想化</vt:lpstr>
      <vt:lpstr>SEV-ESパススルー</vt:lpstr>
      <vt:lpstr>VMSA書き換えの問題</vt:lpstr>
      <vt:lpstr>チェックサムの調整</vt:lpstr>
      <vt:lpstr>CRCの高速な逆算</vt:lpstr>
      <vt:lpstr>SEV-ES有効時のホスト-ゲスト遷移</vt:lpstr>
      <vt:lpstr>Nested SEV-ESにおけるL1-L2遷移</vt:lpstr>
      <vt:lpstr>NPT仮想化</vt:lpstr>
      <vt:lpstr>Nested SEV-ESにおけるNPT仮想化</vt:lpstr>
      <vt:lpstr>SEV-ES有効時のMMIO仮想化</vt:lpstr>
      <vt:lpstr>Nested SEV-ESにおけるMMIO仮想化</vt:lpstr>
      <vt:lpstr>実験</vt:lpstr>
      <vt:lpstr>カーネルビルド時間</vt:lpstr>
      <vt:lpstr>HTTPサーバの性能</vt:lpstr>
      <vt:lpstr>RAMディスクの性能</vt:lpstr>
      <vt:lpstr>関連研究</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2023-05-12T14:37:53Z</dcterms:created>
  <dcterms:modified xsi:type="dcterms:W3CDTF">2023-05-14T11:35:12Z</dcterms:modified>
</cp:coreProperties>
</file>