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9" r:id="rId4"/>
    <p:sldId id="269" r:id="rId5"/>
    <p:sldId id="271" r:id="rId6"/>
    <p:sldId id="272" r:id="rId7"/>
    <p:sldId id="275" r:id="rId8"/>
    <p:sldId id="291" r:id="rId9"/>
    <p:sldId id="273" r:id="rId10"/>
    <p:sldId id="274" r:id="rId11"/>
    <p:sldId id="289" r:id="rId12"/>
    <p:sldId id="287" r:id="rId13"/>
    <p:sldId id="276" r:id="rId14"/>
    <p:sldId id="278" r:id="rId15"/>
    <p:sldId id="288" r:id="rId16"/>
    <p:sldId id="268" r:id="rId17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7FF"/>
    <a:srgbClr val="AC1F79"/>
    <a:srgbClr val="D7A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1"/>
    <p:restoredTop sz="87349"/>
  </p:normalViewPr>
  <p:slideViewPr>
    <p:cSldViewPr snapToGrid="0" snapToObjects="1">
      <p:cViewPr varScale="1">
        <p:scale>
          <a:sx n="112" d="100"/>
          <a:sy n="112" d="100"/>
        </p:scale>
        <p:origin x="22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9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232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2.38</c:v>
                </c:pt>
                <c:pt idx="1">
                  <c:v>4.6399999999999997</c:v>
                </c:pt>
                <c:pt idx="2">
                  <c:v>9.2100000000000009</c:v>
                </c:pt>
                <c:pt idx="3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B-4040-9F0B-DB369BBC8B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nested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2.44</c:v>
                </c:pt>
                <c:pt idx="1">
                  <c:v>4.76</c:v>
                </c:pt>
                <c:pt idx="2">
                  <c:v>9.35</c:v>
                </c:pt>
                <c:pt idx="3">
                  <c:v>18.62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9B-4040-9F0B-DB369BBC8B4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SDmigrate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2.87</c:v>
                </c:pt>
                <c:pt idx="1">
                  <c:v>4.79</c:v>
                </c:pt>
                <c:pt idx="2">
                  <c:v>9.36</c:v>
                </c:pt>
                <c:pt idx="3">
                  <c:v>18.71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21-CB43-8EA0-B16E8CE21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802304"/>
        <c:axId val="2146804080"/>
      </c:barChart>
      <c:catAx>
        <c:axId val="214680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4080"/>
        <c:crosses val="autoZero"/>
        <c:auto val="1"/>
        <c:lblAlgn val="ctr"/>
        <c:lblOffset val="100"/>
        <c:noMultiLvlLbl val="0"/>
      </c:catAx>
      <c:valAx>
        <c:axId val="214680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2220995008292122"/>
          <c:y val="0.14746649430430794"/>
          <c:w val="0.26134986181201253"/>
          <c:h val="0.3561827893343687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+mn-lt"/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8.4600000000000009</c:v>
                </c:pt>
                <c:pt idx="1">
                  <c:v>11.06</c:v>
                </c:pt>
                <c:pt idx="2">
                  <c:v>15.33</c:v>
                </c:pt>
                <c:pt idx="3">
                  <c:v>24.61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B-4040-9F0B-DB369BBC8B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nested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18.84</c:v>
                </c:pt>
                <c:pt idx="1">
                  <c:v>31.06</c:v>
                </c:pt>
                <c:pt idx="2">
                  <c:v>57.72</c:v>
                </c:pt>
                <c:pt idx="3">
                  <c:v>107.69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9B-4040-9F0B-DB369BBC8B4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SDmigrate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21.74</c:v>
                </c:pt>
                <c:pt idx="1">
                  <c:v>32.159999999999997</c:v>
                </c:pt>
                <c:pt idx="2">
                  <c:v>59.52</c:v>
                </c:pt>
                <c:pt idx="3">
                  <c:v>110.01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2-3341-9814-A61AB3634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802304"/>
        <c:axId val="2146804080"/>
      </c:barChart>
      <c:catAx>
        <c:axId val="214680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4080"/>
        <c:crosses val="autoZero"/>
        <c:auto val="1"/>
        <c:lblAlgn val="ctr"/>
        <c:lblOffset val="100"/>
        <c:noMultiLvlLbl val="0"/>
      </c:catAx>
      <c:valAx>
        <c:axId val="214680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23280309123062001"/>
          <c:y val="0.14883852709103798"/>
          <c:w val="0.26134986181201253"/>
          <c:h val="0.3561827893343687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+mn-lt"/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10054642816137"/>
          <c:y val="6.6324999016222033E-2"/>
          <c:w val="0.5706985481048984"/>
          <c:h val="0.77173765171261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313</c:v>
                </c:pt>
                <c:pt idx="1">
                  <c:v>298</c:v>
                </c:pt>
                <c:pt idx="2">
                  <c:v>327</c:v>
                </c:pt>
                <c:pt idx="3">
                  <c:v>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E3-174F-A5B9-E4D453ECF9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nested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323</c:v>
                </c:pt>
                <c:pt idx="1">
                  <c:v>337</c:v>
                </c:pt>
                <c:pt idx="2">
                  <c:v>358</c:v>
                </c:pt>
                <c:pt idx="3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E3-174F-A5B9-E4D453ECF91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SDmigrate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389</c:v>
                </c:pt>
                <c:pt idx="1">
                  <c:v>347</c:v>
                </c:pt>
                <c:pt idx="2">
                  <c:v>359</c:v>
                </c:pt>
                <c:pt idx="3">
                  <c:v>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96-1D49-B5DF-30A26CA6F3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802304"/>
        <c:axId val="2146804080"/>
      </c:barChart>
      <c:catAx>
        <c:axId val="214680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4080"/>
        <c:crosses val="autoZero"/>
        <c:auto val="1"/>
        <c:lblAlgn val="ctr"/>
        <c:lblOffset val="100"/>
        <c:noMultiLvlLbl val="0"/>
      </c:catAx>
      <c:valAx>
        <c:axId val="214680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downtime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29555747473089"/>
          <c:y val="0.13800159305748591"/>
          <c:w val="0.20824284995974943"/>
          <c:h val="0.33828357915290158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+mn-lt"/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752</c:v>
                </c:pt>
                <c:pt idx="1">
                  <c:v>745</c:v>
                </c:pt>
                <c:pt idx="2">
                  <c:v>736</c:v>
                </c:pt>
                <c:pt idx="3">
                  <c:v>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E3-174F-A5B9-E4D453ECF9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nested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649</c:v>
                </c:pt>
                <c:pt idx="1">
                  <c:v>665</c:v>
                </c:pt>
                <c:pt idx="2">
                  <c:v>790</c:v>
                </c:pt>
                <c:pt idx="3">
                  <c:v>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E3-174F-A5B9-E4D453ECF91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SDmigrate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256 MB</c:v>
                </c:pt>
                <c:pt idx="1">
                  <c:v>512 MB</c:v>
                </c:pt>
                <c:pt idx="2">
                  <c:v>1 GB</c:v>
                </c:pt>
                <c:pt idx="3">
                  <c:v>2 GB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824</c:v>
                </c:pt>
                <c:pt idx="1">
                  <c:v>747</c:v>
                </c:pt>
                <c:pt idx="2">
                  <c:v>724</c:v>
                </c:pt>
                <c:pt idx="3">
                  <c:v>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5A-3F41-A110-1EFF2E83AE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802304"/>
        <c:axId val="2146804080"/>
      </c:barChart>
      <c:catAx>
        <c:axId val="214680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4080"/>
        <c:crosses val="autoZero"/>
        <c:auto val="1"/>
        <c:lblAlgn val="ctr"/>
        <c:lblOffset val="100"/>
        <c:noMultiLvlLbl val="0"/>
      </c:catAx>
      <c:valAx>
        <c:axId val="214680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downtime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14680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+mn-lt"/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I’m Kenichi Kourai from Kyushu Institute of Technology.</a:t>
            </a:r>
          </a:p>
          <a:p>
            <a:r>
              <a:rPr lang="en-US" altLang="ja-JP" dirty="0"/>
              <a:t>I’m </a:t>
            </a:r>
            <a:r>
              <a:rPr lang="en-US" altLang="ja-JP" dirty="0" err="1"/>
              <a:t>gonna</a:t>
            </a:r>
            <a:r>
              <a:rPr lang="en-US" altLang="ja-JP" dirty="0"/>
              <a:t> talk about VM Migration Support for Secure Out-of-band VNC with Shadow Devices.</a:t>
            </a:r>
          </a:p>
          <a:p>
            <a:r>
              <a:rPr lang="en-US" altLang="ja-JP" dirty="0"/>
              <a:t>This is joint work with my student.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SDmigrate</a:t>
            </a:r>
            <a:r>
              <a:rPr lang="en-US" dirty="0"/>
              <a:t> performs more secure and efficient communication with shared memory between fake and shadow devices.</a:t>
            </a:r>
          </a:p>
          <a:p>
            <a:r>
              <a:rPr lang="en-US" dirty="0"/>
              <a:t>First, a fake device directly invokes the cloud hypervisor underlying the cloud VM running the virtualized system.</a:t>
            </a:r>
          </a:p>
          <a:p>
            <a:r>
              <a:rPr lang="en-US" dirty="0"/>
              <a:t>Since the control is directly transferred to the cloud hypervisor by causing a VM exit, </a:t>
            </a:r>
          </a:p>
          <a:p>
            <a:r>
              <a:rPr lang="en-US" dirty="0"/>
              <a:t>this invocation completely bypasses the virtualized system.</a:t>
            </a:r>
          </a:p>
          <a:p>
            <a:r>
              <a:rPr lang="en-US" dirty="0"/>
              <a:t>After that, the cloud hypervisor invokes the corresponding shadow device.</a:t>
            </a:r>
          </a:p>
          <a:p>
            <a:endParaRPr lang="en-US" dirty="0"/>
          </a:p>
          <a:p>
            <a:r>
              <a:rPr lang="en-US" dirty="0"/>
              <a:t>Next, the shadow device shares the memory of the fake device using the function of the cloud hypervisor.</a:t>
            </a:r>
          </a:p>
          <a:p>
            <a:r>
              <a:rPr lang="en-US" dirty="0"/>
              <a:t>Since the communication data is stored in the memory of the fake device, the shadow device can prevent various attacks by cloud operators.</a:t>
            </a:r>
          </a:p>
          <a:p>
            <a:r>
              <a:rPr lang="en-US" dirty="0"/>
              <a:t>In addition, when the shadow device writes its state to the shared memory, it encrypts the state by itself.</a:t>
            </a:r>
          </a:p>
          <a:p>
            <a:r>
              <a:rPr lang="en-US" dirty="0"/>
              <a:t>This prevents information leakage from the states of shadow devices to cloud operators.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025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shadow video card uses the video memory allocated in the memory of a user VM as its external state.</a:t>
            </a:r>
          </a:p>
          <a:p>
            <a:r>
              <a:rPr lang="en-US" dirty="0"/>
              <a:t>To access this VRAM, a shadow video card shares the VRAM with the user VM.</a:t>
            </a:r>
          </a:p>
          <a:p>
            <a:r>
              <a:rPr lang="en-US" dirty="0"/>
              <a:t>The address of VRAM in the VM's memory is identified by trapping memory-mapped I/O executed by the VM at the boot time of the VM.</a:t>
            </a:r>
          </a:p>
          <a:p>
            <a:r>
              <a:rPr lang="en-US" dirty="0"/>
              <a:t>However, such memory-mapped I/O is not executed by the VM at migration time.</a:t>
            </a:r>
          </a:p>
          <a:p>
            <a:r>
              <a:rPr lang="en-US" dirty="0"/>
              <a:t>As a result, the shadow video card at the destination host cannot identify the location of the VRAM.</a:t>
            </a:r>
          </a:p>
          <a:p>
            <a:endParaRPr lang="en-US" dirty="0"/>
          </a:p>
          <a:p>
            <a:r>
              <a:rPr lang="en-US" dirty="0"/>
              <a:t>So, </a:t>
            </a:r>
            <a:r>
              <a:rPr lang="en-US" dirty="0" err="1"/>
              <a:t>SDmigrate</a:t>
            </a:r>
            <a:r>
              <a:rPr lang="en-US" dirty="0"/>
              <a:t> simply transfers the address of the VRAM in a user VM to the destination host as an extra state of a shadow video card.</a:t>
            </a:r>
          </a:p>
          <a:p>
            <a:r>
              <a:rPr lang="en-US" dirty="0"/>
              <a:t>Then, it translates the transferred address in the user VM into the address in the cloud VM.</a:t>
            </a:r>
          </a:p>
          <a:p>
            <a:r>
              <a:rPr lang="en-US" dirty="0"/>
              <a:t>This address translation needs to identify the extended page tables used for the user 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295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identify the EPT used for a user VM, the cloud hypervisor traps EPT configuration done by the virtualized system.</a:t>
            </a:r>
          </a:p>
          <a:p>
            <a:r>
              <a:rPr lang="en-US" dirty="0"/>
              <a:t>For EPT configuration, the virtualized system writes a new EPT address to the data structure used by Intel VT.</a:t>
            </a:r>
          </a:p>
          <a:p>
            <a:r>
              <a:rPr lang="en-US" dirty="0"/>
              <a:t>This is done at both the boot time of a new VM and the resume time of a migrated VM.</a:t>
            </a:r>
          </a:p>
          <a:p>
            <a:r>
              <a:rPr lang="en-US" dirty="0"/>
              <a:t>It should be noted that </a:t>
            </a:r>
            <a:r>
              <a:rPr lang="en-US" dirty="0" err="1"/>
              <a:t>VSBypass</a:t>
            </a:r>
            <a:r>
              <a:rPr lang="en-US" dirty="0"/>
              <a:t> relied on the method applicable only to the boot time.</a:t>
            </a:r>
          </a:p>
          <a:p>
            <a:endParaRPr lang="en-US" dirty="0"/>
          </a:p>
          <a:p>
            <a:r>
              <a:rPr lang="en-US" dirty="0"/>
              <a:t>When we use KVM as a virtualized system, we need to slightly modify the virtualized system to identify the EPT.</a:t>
            </a:r>
          </a:p>
          <a:p>
            <a:r>
              <a:rPr lang="en-US" dirty="0"/>
              <a:t>In KVM, EPT entries are not created until a VM accesses VRAM.</a:t>
            </a:r>
          </a:p>
          <a:p>
            <a:r>
              <a:rPr lang="en-US" dirty="0"/>
              <a:t>So, we modified the virtualized system so that it pre-allocates EPT entries for VRAM.</a:t>
            </a:r>
          </a:p>
          <a:p>
            <a:r>
              <a:rPr lang="en-US" dirty="0"/>
              <a:t>Then, a shadow video card can perform address translation using that EPT.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03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implemented </a:t>
            </a:r>
            <a:r>
              <a:rPr lang="en-US" dirty="0" err="1"/>
              <a:t>SDmigrate</a:t>
            </a:r>
            <a:r>
              <a:rPr lang="en-US" dirty="0"/>
              <a:t> by extending VSBypass, which is based on Xen.</a:t>
            </a:r>
          </a:p>
          <a:p>
            <a:r>
              <a:rPr lang="en-US" dirty="0" err="1"/>
              <a:t>SDmigrate</a:t>
            </a:r>
            <a:r>
              <a:rPr lang="en-US" dirty="0"/>
              <a:t> supports secure out-of-band VNC via shadow keyboards, mice, and video cards.</a:t>
            </a:r>
          </a:p>
          <a:p>
            <a:r>
              <a:rPr lang="en-US" dirty="0"/>
              <a:t>As a virtualized system running in a VM, </a:t>
            </a:r>
            <a:r>
              <a:rPr lang="en-US" dirty="0" err="1"/>
              <a:t>SDmigrate</a:t>
            </a:r>
            <a:r>
              <a:rPr lang="en-US" dirty="0"/>
              <a:t> supports KVM and Xen.</a:t>
            </a:r>
          </a:p>
          <a:p>
            <a:endParaRPr lang="en-US" dirty="0"/>
          </a:p>
          <a:p>
            <a:r>
              <a:rPr lang="en-US" dirty="0"/>
              <a:t>We conducted several experiments to show the effectiveness of </a:t>
            </a:r>
            <a:r>
              <a:rPr lang="en-US" dirty="0" err="1"/>
              <a:t>SDmigrate</a:t>
            </a:r>
            <a:r>
              <a:rPr lang="en-US" dirty="0"/>
              <a:t>.</a:t>
            </a:r>
          </a:p>
          <a:p>
            <a:r>
              <a:rPr lang="en-US" dirty="0"/>
              <a:t>For comparison, we used a system using traditional single-level virtualization and a system using nested virtualization, which runs the virtualized system in a VM.</a:t>
            </a:r>
          </a:p>
          <a:p>
            <a:r>
              <a:rPr lang="en-US" dirty="0"/>
              <a:t>The experimental setup is like this.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629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we measured the time taken for VM migration.</a:t>
            </a:r>
          </a:p>
          <a:p>
            <a:r>
              <a:rPr lang="en-US" dirty="0" err="1"/>
              <a:t>SDmigrate</a:t>
            </a:r>
            <a:r>
              <a:rPr lang="en-US" dirty="0"/>
              <a:t> saved and restored three shadow devices during VM migration.</a:t>
            </a:r>
          </a:p>
          <a:p>
            <a:endParaRPr lang="en-US" dirty="0"/>
          </a:p>
          <a:p>
            <a:r>
              <a:rPr lang="en-US" dirty="0"/>
              <a:t>The left-hand side figure shows the migration time when we used KVM as a virtualized system, while the right-hand side one is when we used Xen.</a:t>
            </a:r>
          </a:p>
          <a:p>
            <a:r>
              <a:rPr lang="en-US" dirty="0"/>
              <a:t>The migration time in </a:t>
            </a:r>
            <a:r>
              <a:rPr lang="en-US" dirty="0" err="1"/>
              <a:t>SDmigrate</a:t>
            </a:r>
            <a:r>
              <a:rPr lang="en-US" dirty="0"/>
              <a:t> was slightly longer than nested virtualization.</a:t>
            </a:r>
          </a:p>
          <a:p>
            <a:r>
              <a:rPr lang="en-US" dirty="0"/>
              <a:t>For a VM with more than 512 MB of memory, the increase was up to 0.6% in KVM and up to 3.5% in Xen.</a:t>
            </a:r>
          </a:p>
          <a:p>
            <a:r>
              <a:rPr lang="en-US" dirty="0"/>
              <a:t>For a small VM with 256 MB of memory, the increase was larger.</a:t>
            </a:r>
          </a:p>
          <a:p>
            <a:endParaRPr lang="en-US" dirty="0"/>
          </a:p>
          <a:p>
            <a:r>
              <a:rPr lang="en-US" dirty="0"/>
              <a:t>In KVM, the migration time in </a:t>
            </a:r>
            <a:r>
              <a:rPr lang="en-US" dirty="0" err="1"/>
              <a:t>SDmigrate</a:t>
            </a:r>
            <a:r>
              <a:rPr lang="en-US" dirty="0"/>
              <a:t> was comparable to even traditional virtualization.</a:t>
            </a:r>
          </a:p>
          <a:p>
            <a:r>
              <a:rPr lang="en-US" dirty="0"/>
              <a:t>The increase was 1.6-21%.</a:t>
            </a:r>
          </a:p>
          <a:p>
            <a:r>
              <a:rPr lang="en-US" dirty="0"/>
              <a:t>In contrast, the migration time was 4.5 times longer at maximum in Xen.</a:t>
            </a:r>
          </a:p>
          <a:p>
            <a:r>
              <a:rPr lang="en-US" dirty="0"/>
              <a:t>The difference came from the difference of the overhead of nested virtualization.</a:t>
            </a:r>
          </a:p>
          <a:p>
            <a:r>
              <a:rPr lang="en-US" dirty="0"/>
              <a:t>The overhead in Xen was much larger than that in KVM.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37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Next, we measured the time for which a VM temporarily stops in the final phase of the migration.</a:t>
            </a:r>
          </a:p>
          <a:p>
            <a:r>
              <a:rPr lang="en-US" dirty="0"/>
              <a:t>The left-hand side figure shows the downtime when we used KVM as a virtualized system, while the right-hand side one is when we used Xen.</a:t>
            </a:r>
          </a:p>
          <a:p>
            <a:r>
              <a:rPr lang="en-US" dirty="0"/>
              <a:t>The downtime was usually longer than nested virtualization.</a:t>
            </a:r>
          </a:p>
          <a:p>
            <a:r>
              <a:rPr lang="en-US" dirty="0"/>
              <a:t>The increase was up to 66 </a:t>
            </a:r>
            <a:r>
              <a:rPr lang="en-US" dirty="0" err="1"/>
              <a:t>ms</a:t>
            </a:r>
            <a:r>
              <a:rPr lang="en-US" dirty="0"/>
              <a:t> in KVM and up to 175 </a:t>
            </a:r>
            <a:r>
              <a:rPr lang="en-US" dirty="0" err="1"/>
              <a:t>ms</a:t>
            </a:r>
            <a:r>
              <a:rPr lang="en-US" dirty="0"/>
              <a:t> in Xen.</a:t>
            </a:r>
          </a:p>
          <a:p>
            <a:r>
              <a:rPr lang="en-US" dirty="0"/>
              <a:t>This is because </a:t>
            </a:r>
            <a:r>
              <a:rPr lang="en-US" dirty="0" err="1"/>
              <a:t>SDmigrate</a:t>
            </a:r>
            <a:r>
              <a:rPr lang="en-US" dirty="0"/>
              <a:t> handled the extra states of shadow devices.</a:t>
            </a:r>
          </a:p>
          <a:p>
            <a:endParaRPr lang="en-US" dirty="0"/>
          </a:p>
          <a:p>
            <a:r>
              <a:rPr lang="en-US" dirty="0"/>
              <a:t>Surprisingly, the downtime in Xen was comparable to traditional virtualization.</a:t>
            </a:r>
          </a:p>
          <a:p>
            <a:r>
              <a:rPr lang="en-US" dirty="0"/>
              <a:t>It was sometimes longer but sometimes shorter.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1082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SDmigrate</a:t>
            </a:r>
            <a:r>
              <a:rPr lang="en-US" dirty="0"/>
              <a:t> for continuing secure out-of-band VNC after VM migration.</a:t>
            </a:r>
          </a:p>
          <a:p>
            <a:r>
              <a:rPr lang="en-US" dirty="0" err="1"/>
              <a:t>SDmigrate</a:t>
            </a:r>
            <a:r>
              <a:rPr lang="en-US" dirty="0"/>
              <a:t> transparently and securely saves and restores the states of shadow devices via fake devices running inside the virtualized system.</a:t>
            </a:r>
          </a:p>
          <a:p>
            <a:r>
              <a:rPr lang="en-US" dirty="0"/>
              <a:t>It can handle both the internal and external states of shadow devices.</a:t>
            </a:r>
          </a:p>
          <a:p>
            <a:r>
              <a:rPr lang="en-US" dirty="0"/>
              <a:t>Our experiments showed the degradation of migration performance was negligible.</a:t>
            </a:r>
          </a:p>
          <a:p>
            <a:endParaRPr lang="en-US" dirty="0"/>
          </a:p>
          <a:p>
            <a:r>
              <a:rPr lang="en-US" dirty="0"/>
              <a:t>One of our future work is to support various virtualized systems.</a:t>
            </a:r>
          </a:p>
          <a:p>
            <a:r>
              <a:rPr lang="en-US" dirty="0"/>
              <a:t>Currently, </a:t>
            </a:r>
            <a:r>
              <a:rPr lang="en-US" dirty="0" err="1"/>
              <a:t>SDmigrate</a:t>
            </a:r>
            <a:r>
              <a:rPr lang="en-US" dirty="0"/>
              <a:t> supports KVM and Xen as virtualized systems.</a:t>
            </a:r>
          </a:p>
          <a:p>
            <a:r>
              <a:rPr lang="en-US" dirty="0"/>
              <a:t>Both use QEMU as a device emulator.</a:t>
            </a:r>
          </a:p>
          <a:p>
            <a:r>
              <a:rPr lang="en-US" dirty="0"/>
              <a:t>We need to show that </a:t>
            </a:r>
            <a:r>
              <a:rPr lang="en-US" dirty="0" err="1"/>
              <a:t>SDmigrate</a:t>
            </a:r>
            <a:r>
              <a:rPr lang="en-US" dirty="0"/>
              <a:t> can be applied to other types of virtualized systems without using QEMU, for example, Hyper-V.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781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Infrastructure-as-a-Service clouds provide virtual machines to users.</a:t>
            </a:r>
          </a:p>
          <a:p>
            <a:r>
              <a:rPr lang="en-US" dirty="0"/>
              <a:t>To manage the systems in VMs, users often run VNC servers inside VMs and remotely access VMs using VNC clients.</a:t>
            </a:r>
          </a:p>
          <a:p>
            <a:r>
              <a:rPr lang="en-US" dirty="0"/>
              <a:t>However, this method relies heavily on the target systems in VMs.</a:t>
            </a:r>
          </a:p>
          <a:p>
            <a:r>
              <a:rPr lang="en-US" dirty="0"/>
              <a:t>It is largely affected by the states of the target systems.</a:t>
            </a:r>
          </a:p>
          <a:p>
            <a:endParaRPr lang="en-US" dirty="0"/>
          </a:p>
          <a:p>
            <a:r>
              <a:rPr lang="en-US" dirty="0"/>
              <a:t>So, clouds provide the other method called out-of-band VNC.</a:t>
            </a:r>
          </a:p>
          <a:p>
            <a:r>
              <a:rPr lang="en-US" dirty="0"/>
              <a:t>In this method, VNC servers run outside VMs and access virtual devices used for VMs to indirectly manage the systems in VMs.</a:t>
            </a:r>
          </a:p>
          <a:p>
            <a:r>
              <a:rPr lang="en-US" dirty="0"/>
              <a:t>As virtual devices used for out-of-band VNC, virtual keyboards, mice, and video cards are used.</a:t>
            </a:r>
          </a:p>
          <a:p>
            <a:r>
              <a:rPr lang="en-US" dirty="0"/>
              <a:t>This method can be used to manage the systems before VNC servers start at boot time.</a:t>
            </a:r>
          </a:p>
          <a:p>
            <a:r>
              <a:rPr lang="en-US" dirty="0"/>
              <a:t>In addition, users could manage their systems even on system failures.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62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virtual devices are not sufficiently protected in current clouds.</a:t>
            </a:r>
          </a:p>
          <a:p>
            <a:r>
              <a:rPr lang="en-US" dirty="0"/>
              <a:t>For example, they are accessible to all the cloud operators.</a:t>
            </a:r>
          </a:p>
          <a:p>
            <a:r>
              <a:rPr lang="en-US" dirty="0"/>
              <a:t>Cloud operators are responsible for daily management of the entire virtualized systems, including VMs and virtual devices.</a:t>
            </a:r>
          </a:p>
          <a:p>
            <a:r>
              <a:rPr lang="en-US" dirty="0"/>
              <a:t>They can obtain sensitive information included in the inputs and outputs of out-of-band VNC from virtual devices.</a:t>
            </a:r>
          </a:p>
          <a:p>
            <a:r>
              <a:rPr lang="en-US" dirty="0"/>
              <a:t>For example, the inputs may include passwords typed by remote users.</a:t>
            </a:r>
          </a:p>
          <a:p>
            <a:r>
              <a:rPr lang="en-US" dirty="0"/>
              <a:t>The outputs may include confidential data displayed by a VM.</a:t>
            </a:r>
          </a:p>
          <a:p>
            <a:endParaRPr lang="en-US" dirty="0"/>
          </a:p>
          <a:p>
            <a:r>
              <a:rPr lang="en-US" dirty="0"/>
              <a:t>Unfortunately, not all the cloud operators are always trusted.</a:t>
            </a:r>
          </a:p>
          <a:p>
            <a:r>
              <a:rPr lang="en-US" dirty="0"/>
              <a:t>In fact, it is reported that 28% of cybercrimes are insider attacks.</a:t>
            </a:r>
          </a:p>
          <a:p>
            <a:r>
              <a:rPr lang="en-US" dirty="0"/>
              <a:t>Also, it is revealed that 35% of system administrators have accessed sensitive information without authorization.</a:t>
            </a:r>
          </a:p>
          <a:p>
            <a:r>
              <a:rPr lang="en-US" dirty="0"/>
              <a:t>Cloud operators may not be malicious, but they may be honest but curious.</a:t>
            </a:r>
            <a:endParaRPr lang="en-JP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84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such clouds, a system called VSBypass has been proposed to achieve secure out-of-band VNC.</a:t>
            </a:r>
          </a:p>
          <a:p>
            <a:r>
              <a:rPr lang="en-US" dirty="0"/>
              <a:t>It offloads virtual devices to the outside of the virtualized system.</a:t>
            </a:r>
          </a:p>
          <a:p>
            <a:r>
              <a:rPr lang="en-US" dirty="0"/>
              <a:t>Those offloaded virtual devices are called shadow devices.</a:t>
            </a:r>
          </a:p>
          <a:p>
            <a:r>
              <a:rPr lang="en-US" dirty="0"/>
              <a:t>To enable this offloading, VSBypass runs the entire virtualized system in an outer VM called the cloud VM using nested virtualization.</a:t>
            </a:r>
          </a:p>
          <a:p>
            <a:r>
              <a:rPr lang="en-US" dirty="0"/>
              <a:t>Nested virtualization is a technique for further virtualizing the virtualized system and running VMs inside a VM.</a:t>
            </a:r>
          </a:p>
          <a:p>
            <a:endParaRPr lang="en-US" dirty="0"/>
          </a:p>
          <a:p>
            <a:r>
              <a:rPr lang="en-US" dirty="0" err="1"/>
              <a:t>VSBypass</a:t>
            </a:r>
            <a:r>
              <a:rPr lang="en-US" dirty="0"/>
              <a:t> uses shadow devices for out-of-band VNC, instead of virtual devices.</a:t>
            </a:r>
          </a:p>
          <a:p>
            <a:r>
              <a:rPr lang="en-US" dirty="0"/>
              <a:t>Remote users can access their VMs via shadow devices in a similar manner to the traditional out-of-band VNC.</a:t>
            </a:r>
          </a:p>
          <a:p>
            <a:r>
              <a:rPr lang="en-US" dirty="0"/>
              <a:t>They send inputs to shadow devices and receive outputs from the shadow devices.</a:t>
            </a:r>
          </a:p>
          <a:p>
            <a:r>
              <a:rPr lang="en-US" dirty="0" err="1"/>
              <a:t>VSBypass</a:t>
            </a:r>
            <a:r>
              <a:rPr lang="en-US" dirty="0"/>
              <a:t> confines cloud operators in the virtualized system.</a:t>
            </a:r>
          </a:p>
          <a:p>
            <a:r>
              <a:rPr lang="en-US" dirty="0"/>
              <a:t>This prevents them from accessing shadow devices outside it.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930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this secure out-of-band VNC cannot be continued after VM migration.</a:t>
            </a:r>
          </a:p>
          <a:p>
            <a:r>
              <a:rPr lang="en-US" dirty="0"/>
              <a:t>Usually, to migrate a VM, the migration utility transfers the state of the VM from a source to destination host.</a:t>
            </a:r>
          </a:p>
          <a:p>
            <a:r>
              <a:rPr lang="en-US" dirty="0"/>
              <a:t>When secure out-of-band VNC is used, the migration utility needs to transfer the states of shadow devices, but it cannot handle them.</a:t>
            </a:r>
          </a:p>
          <a:p>
            <a:r>
              <a:rPr lang="en-US" dirty="0"/>
              <a:t>The migration utility runs inside the virtualized system, while shadow devices run outside it.</a:t>
            </a:r>
          </a:p>
          <a:p>
            <a:r>
              <a:rPr lang="en-US" dirty="0"/>
              <a:t>Since the migration utility can access only the inside of the virtualized system, it cannot save the states of shadow devices.</a:t>
            </a:r>
          </a:p>
          <a:p>
            <a:r>
              <a:rPr lang="en-US" dirty="0"/>
              <a:t>As a result, the states cannot be restored at the destination host and are lost. </a:t>
            </a:r>
          </a:p>
          <a:p>
            <a:endParaRPr lang="en-US" dirty="0"/>
          </a:p>
          <a:p>
            <a:r>
              <a:rPr lang="en-US" dirty="0"/>
              <a:t>In addition, a shadow video card has an external state, specifically, the video memory allocated in a VM's memory.</a:t>
            </a:r>
          </a:p>
          <a:p>
            <a:r>
              <a:rPr lang="en-US" dirty="0"/>
              <a:t>The VRAM can be transferred together with the memory of a VM, but the shadow video card at the destination host cannot identify the VRAM.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321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this migration issue, we propose </a:t>
            </a:r>
            <a:r>
              <a:rPr lang="en-US" dirty="0" err="1"/>
              <a:t>SDmigrate</a:t>
            </a:r>
            <a:r>
              <a:rPr lang="en-US" dirty="0"/>
              <a:t> for enabling the secure out-of-band VNC after VM migration.</a:t>
            </a:r>
          </a:p>
          <a:p>
            <a:r>
              <a:rPr lang="en-US" dirty="0"/>
              <a:t>In </a:t>
            </a:r>
            <a:r>
              <a:rPr lang="en-US" dirty="0" err="1"/>
              <a:t>SDmigrate</a:t>
            </a:r>
            <a:r>
              <a:rPr lang="en-US" dirty="0"/>
              <a:t>, the migration utility inside the virtualized system can handle the states of shadow devices outside it.</a:t>
            </a:r>
          </a:p>
          <a:p>
            <a:r>
              <a:rPr lang="en-US" dirty="0"/>
              <a:t>It can transfer both the internal and external states of shadow devices and identify the external states.</a:t>
            </a:r>
          </a:p>
          <a:p>
            <a:r>
              <a:rPr lang="en-US" dirty="0"/>
              <a:t>To do this, modifications to the migration utility are not necessary.</a:t>
            </a:r>
          </a:p>
          <a:p>
            <a:r>
              <a:rPr lang="en-US" dirty="0"/>
              <a:t>Information leakage from the transferred states is prevented.</a:t>
            </a:r>
          </a:p>
          <a:p>
            <a:endParaRPr lang="en-US" dirty="0"/>
          </a:p>
          <a:p>
            <a:r>
              <a:rPr lang="en-US" dirty="0"/>
              <a:t>The simple overview of </a:t>
            </a:r>
            <a:r>
              <a:rPr lang="en-US" dirty="0" err="1"/>
              <a:t>SDmigrate</a:t>
            </a:r>
            <a:r>
              <a:rPr lang="en-US" dirty="0"/>
              <a:t> is as follows.</a:t>
            </a:r>
          </a:p>
          <a:p>
            <a:r>
              <a:rPr lang="en-US" dirty="0"/>
              <a:t>At the source host, the migration utility saves the states of shadow devices outside the virtualized system.</a:t>
            </a:r>
          </a:p>
          <a:p>
            <a:r>
              <a:rPr lang="en-US" dirty="0"/>
              <a:t>Then, it transfers the saved states to the migration utility at the destination host.</a:t>
            </a:r>
          </a:p>
          <a:p>
            <a:r>
              <a:rPr lang="en-US" dirty="0"/>
              <a:t>When the migration utility receives the states at the destination host, it restores the states of new shadow devices using them.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893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naive design of </a:t>
            </a:r>
            <a:r>
              <a:rPr lang="en-US" dirty="0" err="1"/>
              <a:t>SDmigrate</a:t>
            </a:r>
            <a:r>
              <a:rPr lang="en-US" dirty="0"/>
              <a:t> is that the migration utility directly saves and restores the states of shadow devices.</a:t>
            </a:r>
          </a:p>
          <a:p>
            <a:r>
              <a:rPr lang="en-US" dirty="0"/>
              <a:t>However, this design is not acceptable because the migration utility needs to be modified.</a:t>
            </a:r>
          </a:p>
          <a:p>
            <a:r>
              <a:rPr lang="en-US" dirty="0"/>
              <a:t>Since there are various migration utilities, for example, command-line and GUI tools, it is desirable to use existing migration utilities as they are.</a:t>
            </a:r>
          </a:p>
          <a:p>
            <a:endParaRPr lang="en-US" dirty="0"/>
          </a:p>
          <a:p>
            <a:r>
              <a:rPr lang="en-US" dirty="0"/>
              <a:t>So, </a:t>
            </a:r>
            <a:r>
              <a:rPr lang="en-US" dirty="0" err="1"/>
              <a:t>SDmigrate</a:t>
            </a:r>
            <a:r>
              <a:rPr lang="en-US" dirty="0"/>
              <a:t> introduces special devices called fake devices and additionally runs them inside the virtualized system.</a:t>
            </a:r>
          </a:p>
          <a:p>
            <a:r>
              <a:rPr lang="en-US" dirty="0"/>
              <a:t>Fake devices are used to transparently save and restore the states of shadow devices.</a:t>
            </a:r>
          </a:p>
          <a:p>
            <a:r>
              <a:rPr lang="en-US" dirty="0"/>
              <a:t>Using fake devices, the migration utility can access the states of shadow devices as those of fake devices.</a:t>
            </a:r>
          </a:p>
          <a:p>
            <a:r>
              <a:rPr lang="en-US" dirty="0"/>
              <a:t>As a result, it is not necessary to modify the migration utility.</a:t>
            </a:r>
          </a:p>
          <a:p>
            <a:r>
              <a:rPr lang="en-US" dirty="0"/>
              <a:t>Fake devices are created as virtual devices of a user 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805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VM migration, the migration utility attempts to save the state of a fake device like a normal virtual device at the source host.</a:t>
            </a:r>
          </a:p>
          <a:p>
            <a:r>
              <a:rPr lang="en-US" dirty="0"/>
              <a:t>At this time, the fake device sends a request to the corresponding shadow device.</a:t>
            </a:r>
          </a:p>
          <a:p>
            <a:r>
              <a:rPr lang="en-US" dirty="0"/>
              <a:t>The shadow device returns its internal state to the fake device.</a:t>
            </a:r>
          </a:p>
          <a:p>
            <a:r>
              <a:rPr lang="en-US" dirty="0"/>
              <a:t>When the fake device receives the state of the shadow device, it returns the state to the migration utility as if the state is that of the fake device.</a:t>
            </a:r>
          </a:p>
          <a:p>
            <a:r>
              <a:rPr lang="en-US" dirty="0"/>
              <a:t>Then, the migration utility transfers the state to the destination host as usual.</a:t>
            </a:r>
          </a:p>
          <a:p>
            <a:endParaRPr lang="en-US" dirty="0"/>
          </a:p>
          <a:p>
            <a:r>
              <a:rPr lang="en-US" dirty="0"/>
              <a:t>At the destination host, similarly, the migration utility attempts to restore the state of a fake device.</a:t>
            </a:r>
          </a:p>
          <a:p>
            <a:r>
              <a:rPr lang="en-US" dirty="0"/>
              <a:t>At this time, the fake device sends a request with the received state to the corresponding shadow device.</a:t>
            </a:r>
          </a:p>
          <a:p>
            <a:r>
              <a:rPr lang="en-US" dirty="0"/>
              <a:t>The shadow device restores its internal state.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41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not easy to securely and efficiently communicate between fake and shadow devices.</a:t>
            </a:r>
          </a:p>
          <a:p>
            <a:r>
              <a:rPr lang="en-US" dirty="0"/>
              <a:t>Traditionally, inter-process communication is used to save and restore the state of virtual devices.</a:t>
            </a:r>
          </a:p>
          <a:p>
            <a:r>
              <a:rPr lang="en-US" dirty="0"/>
              <a:t>But it cannot be used because fake and shadow devices run in different execution environments.</a:t>
            </a:r>
          </a:p>
          <a:p>
            <a:endParaRPr lang="en-US" dirty="0"/>
          </a:p>
          <a:p>
            <a:r>
              <a:rPr lang="en-US" dirty="0"/>
              <a:t>In such a situation, communication with a virtual network is possible.</a:t>
            </a:r>
          </a:p>
          <a:p>
            <a:r>
              <a:rPr lang="en-US" dirty="0"/>
              <a:t>But it is necessary to permit access to shadow devices via the virtual network.</a:t>
            </a:r>
          </a:p>
          <a:p>
            <a:r>
              <a:rPr lang="en-US" dirty="0"/>
              <a:t>This means that shadow devices need to permit access to untrusted cloud operators as well.</a:t>
            </a:r>
          </a:p>
          <a:p>
            <a:r>
              <a:rPr lang="en-US" dirty="0"/>
              <a:t>For example, cloud operators could mount the buffer overflow attack.</a:t>
            </a:r>
          </a:p>
          <a:p>
            <a:r>
              <a:rPr lang="en-US" dirty="0"/>
              <a:t>For efficiency, the overhead of the virtual network can affect the performance of saving and restoring the states of shadow devices.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61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1108523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0992899" cy="4967235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11/14/23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VM Migration Support for Secure Out-of-band VNC with Shadow Devices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Tomoya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Unoki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  <a:p>
            <a:pPr algn="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1"/>
    </mc:Choice>
    <mc:Fallback xmlns="">
      <p:transition spd="slow" advTm="1172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FCD12-4727-7645-A66C-BEFFFE23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Secure Communication with 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25AD9-7E71-124C-8CBB-1275B4A4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fake device directly invokes the cloud hypervisor</a:t>
            </a:r>
          </a:p>
          <a:p>
            <a:pPr lvl="1"/>
            <a:r>
              <a:rPr lang="en-JP" dirty="0"/>
              <a:t>Completely bypass the virtualized system</a:t>
            </a:r>
          </a:p>
          <a:p>
            <a:pPr lvl="1"/>
            <a:r>
              <a:rPr lang="en-JP" dirty="0"/>
              <a:t>The cloud hypervisor invokes the corresponding shadow device</a:t>
            </a:r>
          </a:p>
          <a:p>
            <a:r>
              <a:rPr lang="en-JP" dirty="0"/>
              <a:t>The shadow device shares the memory of the fake device</a:t>
            </a:r>
          </a:p>
          <a:p>
            <a:pPr lvl="1"/>
            <a:r>
              <a:rPr lang="en-JP" dirty="0"/>
              <a:t>Can avoid active attacks from cloud operators</a:t>
            </a:r>
          </a:p>
          <a:p>
            <a:pPr lvl="1"/>
            <a:r>
              <a:rPr lang="en-JP" dirty="0"/>
              <a:t>Encrypt its state before writing it to the shared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BA442-3645-764D-B7D6-20FA0A8C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6882B4-6238-A94F-9627-0F016BCEDB74}"/>
              </a:ext>
            </a:extLst>
          </p:cNvPr>
          <p:cNvSpPr/>
          <p:nvPr/>
        </p:nvSpPr>
        <p:spPr>
          <a:xfrm>
            <a:off x="4990011" y="4609629"/>
            <a:ext cx="3542714" cy="126865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7A9258-90D2-B245-85B0-D253232A68B8}"/>
              </a:ext>
            </a:extLst>
          </p:cNvPr>
          <p:cNvSpPr/>
          <p:nvPr/>
        </p:nvSpPr>
        <p:spPr>
          <a:xfrm>
            <a:off x="2581357" y="4834622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7BFBF8-0573-3342-84F1-859457917E21}"/>
              </a:ext>
            </a:extLst>
          </p:cNvPr>
          <p:cNvSpPr txBox="1"/>
          <p:nvPr/>
        </p:nvSpPr>
        <p:spPr>
          <a:xfrm>
            <a:off x="8608538" y="4675589"/>
            <a:ext cx="130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virtualized</a:t>
            </a:r>
          </a:p>
          <a:p>
            <a:pPr algn="ctr"/>
            <a:r>
              <a:rPr lang="en-US" altLang="ja-JP" dirty="0"/>
              <a:t>system</a:t>
            </a:r>
          </a:p>
          <a:p>
            <a:pPr algn="ctr"/>
            <a:r>
              <a:rPr lang="en-US" altLang="ja-JP" dirty="0"/>
              <a:t>(cloud VM)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AB5C65-3919-9E4B-A17A-22964E53E72E}"/>
              </a:ext>
            </a:extLst>
          </p:cNvPr>
          <p:cNvSpPr/>
          <p:nvPr/>
        </p:nvSpPr>
        <p:spPr>
          <a:xfrm>
            <a:off x="6699921" y="4834622"/>
            <a:ext cx="1023687" cy="764297"/>
          </a:xfrm>
          <a:prstGeom prst="rect">
            <a:avLst/>
          </a:prstGeom>
          <a:solidFill>
            <a:srgbClr val="D7ACD6"/>
          </a:solidFill>
          <a:ln>
            <a:solidFill>
              <a:srgbClr val="AC1F7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fake</a:t>
            </a:r>
          </a:p>
          <a:p>
            <a:pPr algn="ctr"/>
            <a:r>
              <a:rPr lang="en-US" altLang="ja-JP" dirty="0"/>
              <a:t>devices</a:t>
            </a:r>
            <a:endParaRPr kumimoji="1" lang="ja-JP" alt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ACA8FD0-FDA2-3B47-BD76-95AE0E7D1FF5}"/>
              </a:ext>
            </a:extLst>
          </p:cNvPr>
          <p:cNvSpPr/>
          <p:nvPr/>
        </p:nvSpPr>
        <p:spPr>
          <a:xfrm>
            <a:off x="5434585" y="4834622"/>
            <a:ext cx="1113821" cy="764297"/>
          </a:xfrm>
          <a:prstGeom prst="roundRect">
            <a:avLst/>
          </a:prstGeom>
          <a:solidFill>
            <a:srgbClr val="B3D7FF"/>
          </a:solidFill>
          <a:ln>
            <a:solidFill>
              <a:srgbClr val="0070C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shared</a:t>
            </a:r>
          </a:p>
          <a:p>
            <a:pPr algn="ctr"/>
            <a:r>
              <a:rPr lang="en-JP" dirty="0"/>
              <a:t>memory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885B19-9192-2447-A376-2F09AFD984F8}"/>
              </a:ext>
            </a:extLst>
          </p:cNvPr>
          <p:cNvSpPr/>
          <p:nvPr/>
        </p:nvSpPr>
        <p:spPr>
          <a:xfrm>
            <a:off x="2581356" y="6113048"/>
            <a:ext cx="5951368" cy="37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cloud hypervisor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7166AFF-564B-3144-988C-A10C765DC28C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7211764" y="5598919"/>
            <a:ext cx="1" cy="514129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169F9EF-660F-A44B-8554-6BBAD928999A}"/>
              </a:ext>
            </a:extLst>
          </p:cNvPr>
          <p:cNvCxnSpPr/>
          <p:nvPr/>
        </p:nvCxnSpPr>
        <p:spPr>
          <a:xfrm>
            <a:off x="3695178" y="5055325"/>
            <a:ext cx="1739407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BDCAB3B-6913-1B47-9CB3-7A0F69717D3B}"/>
              </a:ext>
            </a:extLst>
          </p:cNvPr>
          <p:cNvCxnSpPr/>
          <p:nvPr/>
        </p:nvCxnSpPr>
        <p:spPr>
          <a:xfrm>
            <a:off x="3695178" y="5351417"/>
            <a:ext cx="1739407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2C3572F-BECA-A147-9F59-16D71F706EE4}"/>
              </a:ext>
            </a:extLst>
          </p:cNvPr>
          <p:cNvCxnSpPr>
            <a:cxnSpLocks/>
          </p:cNvCxnSpPr>
          <p:nvPr/>
        </p:nvCxnSpPr>
        <p:spPr>
          <a:xfrm flipH="1">
            <a:off x="3138267" y="5598919"/>
            <a:ext cx="1" cy="514129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75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766"/>
    </mc:Choice>
    <mc:Fallback xmlns="">
      <p:transition spd="slow" advTm="5776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60A0F-0305-1749-B809-36B7C6A38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Restoring External States (VRAM)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B99C8-91C7-5E42-8E9A-D6C62E271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The address of VRAM is identified by trapping memory-mapped I/O at the boot time of a VM</a:t>
            </a:r>
          </a:p>
          <a:p>
            <a:pPr lvl="1"/>
            <a:r>
              <a:rPr lang="en-JP" dirty="0"/>
              <a:t>Such I/O is not executed by the VM at migration time</a:t>
            </a:r>
          </a:p>
          <a:p>
            <a:r>
              <a:rPr lang="en-JP" dirty="0"/>
              <a:t>Transfer the address of VRAM to the destination host</a:t>
            </a:r>
          </a:p>
          <a:p>
            <a:pPr lvl="1"/>
            <a:r>
              <a:rPr lang="en-JP" dirty="0"/>
              <a:t>Translate the address in a user VM into that in the cloud VM</a:t>
            </a:r>
          </a:p>
          <a:p>
            <a:pPr lvl="1"/>
            <a:r>
              <a:rPr lang="en-JP" dirty="0"/>
              <a:t>Need the extended page tables (EPT) used for the user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E81412-0D09-0A46-8F44-3459BC47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028CF5-1D13-9347-9A2B-722A7D4FF5B0}"/>
              </a:ext>
            </a:extLst>
          </p:cNvPr>
          <p:cNvSpPr/>
          <p:nvPr/>
        </p:nvSpPr>
        <p:spPr>
          <a:xfrm>
            <a:off x="5206540" y="4622691"/>
            <a:ext cx="3159882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5D4DA0-CFE1-BB4D-8624-F8094F45E8A7}"/>
              </a:ext>
            </a:extLst>
          </p:cNvPr>
          <p:cNvSpPr/>
          <p:nvPr/>
        </p:nvSpPr>
        <p:spPr>
          <a:xfrm>
            <a:off x="5514180" y="4852148"/>
            <a:ext cx="1186147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591B8B-078E-1B4A-937C-C11AC331D66F}"/>
              </a:ext>
            </a:extLst>
          </p:cNvPr>
          <p:cNvSpPr txBox="1"/>
          <p:nvPr/>
        </p:nvSpPr>
        <p:spPr>
          <a:xfrm>
            <a:off x="8441837" y="4658794"/>
            <a:ext cx="130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virtualized</a:t>
            </a:r>
          </a:p>
          <a:p>
            <a:pPr algn="ctr"/>
            <a:r>
              <a:rPr lang="en-US" altLang="ja-JP" dirty="0"/>
              <a:t>system</a:t>
            </a:r>
          </a:p>
          <a:p>
            <a:pPr algn="ctr"/>
            <a:r>
              <a:rPr lang="en-US" altLang="ja-JP" dirty="0"/>
              <a:t>(cloud VM)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AA1845-3891-7A43-827C-0A7A1DBABACB}"/>
              </a:ext>
            </a:extLst>
          </p:cNvPr>
          <p:cNvSpPr txBox="1"/>
          <p:nvPr/>
        </p:nvSpPr>
        <p:spPr>
          <a:xfrm>
            <a:off x="6718590" y="4709267"/>
            <a:ext cx="63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user</a:t>
            </a:r>
          </a:p>
          <a:p>
            <a:pPr algn="ctr"/>
            <a:r>
              <a:rPr lang="en-JP" dirty="0"/>
              <a:t>VM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3245AA3-6E04-A844-93C1-D637338BF7FB}"/>
              </a:ext>
            </a:extLst>
          </p:cNvPr>
          <p:cNvSpPr/>
          <p:nvPr/>
        </p:nvSpPr>
        <p:spPr>
          <a:xfrm>
            <a:off x="5655379" y="5127410"/>
            <a:ext cx="903747" cy="43930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VRAM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A2A745-A7A6-1843-83D7-0000D44417C0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4092719" y="5347062"/>
            <a:ext cx="15626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D2431F6-ACC2-E045-8FF0-988C6551C09B}"/>
              </a:ext>
            </a:extLst>
          </p:cNvPr>
          <p:cNvSpPr txBox="1"/>
          <p:nvPr/>
        </p:nvSpPr>
        <p:spPr>
          <a:xfrm>
            <a:off x="4230563" y="49427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access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AE40C-2CC9-8D4B-A0A9-7C50039FB595}"/>
              </a:ext>
            </a:extLst>
          </p:cNvPr>
          <p:cNvSpPr/>
          <p:nvPr/>
        </p:nvSpPr>
        <p:spPr>
          <a:xfrm>
            <a:off x="7357144" y="5387762"/>
            <a:ext cx="705395" cy="45421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EPT</a:t>
            </a:r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0A120239-78AB-4F48-8E8B-5493FBEB8328}"/>
              </a:ext>
            </a:extLst>
          </p:cNvPr>
          <p:cNvCxnSpPr>
            <a:cxnSpLocks/>
            <a:stCxn id="17" idx="2"/>
            <a:endCxn id="21" idx="2"/>
          </p:cNvCxnSpPr>
          <p:nvPr/>
        </p:nvCxnSpPr>
        <p:spPr>
          <a:xfrm rot="5400000" flipH="1">
            <a:off x="5505909" y="3638040"/>
            <a:ext cx="115984" cy="4291882"/>
          </a:xfrm>
          <a:prstGeom prst="bentConnector3">
            <a:avLst>
              <a:gd name="adj1" fmla="val -377299"/>
            </a:avLst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24FCD9FC-4A35-7741-9C09-325CB3D95B99}"/>
              </a:ext>
            </a:extLst>
          </p:cNvPr>
          <p:cNvSpPr/>
          <p:nvPr/>
        </p:nvSpPr>
        <p:spPr>
          <a:xfrm>
            <a:off x="2743200" y="4968133"/>
            <a:ext cx="1349519" cy="7578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shadow</a:t>
            </a:r>
          </a:p>
          <a:p>
            <a:pPr algn="ctr"/>
            <a:r>
              <a:rPr lang="en-US" altLang="ja-JP" dirty="0"/>
              <a:t>video card</a:t>
            </a:r>
            <a:endParaRPr kumimoji="1" lang="ja-JP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7B6B28-1EBB-8A44-B8AA-020ADE99F615}"/>
              </a:ext>
            </a:extLst>
          </p:cNvPr>
          <p:cNvSpPr txBox="1"/>
          <p:nvPr/>
        </p:nvSpPr>
        <p:spPr>
          <a:xfrm>
            <a:off x="2121674" y="5772328"/>
            <a:ext cx="124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i="1" dirty="0">
                <a:solidFill>
                  <a:srgbClr val="FF0000"/>
                </a:solidFill>
              </a:rPr>
              <a:t>address</a:t>
            </a:r>
          </a:p>
          <a:p>
            <a:pPr algn="ctr"/>
            <a:r>
              <a:rPr lang="en-JP" i="1" dirty="0">
                <a:solidFill>
                  <a:srgbClr val="FF0000"/>
                </a:solidFill>
              </a:rPr>
              <a:t>translation</a:t>
            </a:r>
          </a:p>
        </p:txBody>
      </p:sp>
    </p:spTree>
    <p:extLst>
      <p:ext uri="{BB962C8B-B14F-4D97-AF65-F5344CB8AC3E}">
        <p14:creationId xmlns:p14="http://schemas.microsoft.com/office/powerpoint/2010/main" val="384203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873"/>
    </mc:Choice>
    <mc:Fallback xmlns="">
      <p:transition spd="slow" advTm="5887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42769-A68B-8642-974F-F4F3BF26A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Identifying 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AF8C1-C26C-E346-BC52-FA7E08F7A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Trap EPT configuration done by the virtualized system</a:t>
            </a:r>
          </a:p>
          <a:p>
            <a:pPr lvl="1"/>
            <a:r>
              <a:rPr lang="en-JP" dirty="0"/>
              <a:t>At both boot time and resume time</a:t>
            </a:r>
          </a:p>
          <a:p>
            <a:pPr lvl="1"/>
            <a:r>
              <a:rPr lang="en-JP" dirty="0"/>
              <a:t>VSBypass relied on the method applicable only to boot time</a:t>
            </a:r>
          </a:p>
          <a:p>
            <a:r>
              <a:rPr lang="en-JP" dirty="0"/>
              <a:t>Need to slightly modify the virtualized system for KVM</a:t>
            </a:r>
          </a:p>
          <a:p>
            <a:pPr lvl="1"/>
            <a:r>
              <a:rPr lang="en-JP" dirty="0"/>
              <a:t>EPT entries are not created until a VM accesses VRAM in KVM</a:t>
            </a:r>
          </a:p>
          <a:p>
            <a:pPr lvl="1"/>
            <a:r>
              <a:rPr lang="en-JP" dirty="0"/>
              <a:t>Modified to pre-allocate EPT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18A3E-0D13-7F4D-BA03-2C3FFDD4C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F1DB12-DA7A-0A47-B8AA-2661691B99FC}"/>
              </a:ext>
            </a:extLst>
          </p:cNvPr>
          <p:cNvSpPr/>
          <p:nvPr/>
        </p:nvSpPr>
        <p:spPr>
          <a:xfrm>
            <a:off x="5154288" y="4506883"/>
            <a:ext cx="3159882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285CF2-A720-2643-8A76-E4AF4A11EFE6}"/>
              </a:ext>
            </a:extLst>
          </p:cNvPr>
          <p:cNvSpPr/>
          <p:nvPr/>
        </p:nvSpPr>
        <p:spPr>
          <a:xfrm>
            <a:off x="5461928" y="4736340"/>
            <a:ext cx="1186147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CC38ED-0FE5-4049-8A49-99094B37D001}"/>
              </a:ext>
            </a:extLst>
          </p:cNvPr>
          <p:cNvSpPr/>
          <p:nvPr/>
        </p:nvSpPr>
        <p:spPr>
          <a:xfrm>
            <a:off x="2690948" y="4852325"/>
            <a:ext cx="1349519" cy="7578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shadow</a:t>
            </a:r>
          </a:p>
          <a:p>
            <a:pPr algn="ctr"/>
            <a:r>
              <a:rPr lang="en-US" altLang="ja-JP" dirty="0"/>
              <a:t>video card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D91A55-8F5D-8149-8732-265687ABD713}"/>
              </a:ext>
            </a:extLst>
          </p:cNvPr>
          <p:cNvSpPr txBox="1"/>
          <p:nvPr/>
        </p:nvSpPr>
        <p:spPr>
          <a:xfrm>
            <a:off x="8403873" y="4527575"/>
            <a:ext cx="130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virtualized</a:t>
            </a:r>
          </a:p>
          <a:p>
            <a:pPr algn="ctr"/>
            <a:r>
              <a:rPr lang="en-US" altLang="ja-JP" dirty="0"/>
              <a:t>system</a:t>
            </a:r>
          </a:p>
          <a:p>
            <a:pPr algn="ctr"/>
            <a:r>
              <a:rPr lang="en-US" altLang="ja-JP" dirty="0"/>
              <a:t>(cloud VM)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3DCBE9-B047-C942-9FE1-EFD903C50DF0}"/>
              </a:ext>
            </a:extLst>
          </p:cNvPr>
          <p:cNvSpPr txBox="1"/>
          <p:nvPr/>
        </p:nvSpPr>
        <p:spPr>
          <a:xfrm>
            <a:off x="6683444" y="4607751"/>
            <a:ext cx="63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user</a:t>
            </a:r>
          </a:p>
          <a:p>
            <a:pPr algn="ctr"/>
            <a:r>
              <a:rPr lang="en-JP" dirty="0"/>
              <a:t>VM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8254EA5-5633-6848-95C8-5B8F5F7DA310}"/>
              </a:ext>
            </a:extLst>
          </p:cNvPr>
          <p:cNvSpPr/>
          <p:nvPr/>
        </p:nvSpPr>
        <p:spPr>
          <a:xfrm>
            <a:off x="5603127" y="5011602"/>
            <a:ext cx="903747" cy="43930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VRAM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8BC91D-F95A-B146-919F-3D48BE6B8148}"/>
              </a:ext>
            </a:extLst>
          </p:cNvPr>
          <p:cNvSpPr/>
          <p:nvPr/>
        </p:nvSpPr>
        <p:spPr>
          <a:xfrm>
            <a:off x="7304892" y="5271954"/>
            <a:ext cx="705395" cy="45421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EPT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CF1E09-A7EE-544B-BADD-D3F2C4108B19}"/>
              </a:ext>
            </a:extLst>
          </p:cNvPr>
          <p:cNvSpPr/>
          <p:nvPr/>
        </p:nvSpPr>
        <p:spPr>
          <a:xfrm>
            <a:off x="2690948" y="6113048"/>
            <a:ext cx="5623222" cy="37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cloud hypervisor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1D3E8F-1856-9342-8FC3-F09B33909751}"/>
              </a:ext>
            </a:extLst>
          </p:cNvPr>
          <p:cNvCxnSpPr>
            <a:cxnSpLocks/>
          </p:cNvCxnSpPr>
          <p:nvPr/>
        </p:nvCxnSpPr>
        <p:spPr>
          <a:xfrm>
            <a:off x="7654833" y="5726165"/>
            <a:ext cx="0" cy="386883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2DF0E16-5494-6946-BDCF-5A7B9B6787F0}"/>
              </a:ext>
            </a:extLst>
          </p:cNvPr>
          <p:cNvSpPr txBox="1"/>
          <p:nvPr/>
        </p:nvSpPr>
        <p:spPr>
          <a:xfrm>
            <a:off x="7693396" y="573494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trap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07DCB51-4C82-A140-B43F-16525EA32F40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3365708" y="5610181"/>
            <a:ext cx="0" cy="502867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36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879"/>
    </mc:Choice>
    <mc:Fallback xmlns="">
      <p:transition spd="slow" advTm="5487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DABF-8E93-154F-95B4-8D9228775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B0E74-7625-2047-AEC6-BA9502EF0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have implemented SDmigrate in Xen 4.8</a:t>
            </a:r>
          </a:p>
          <a:p>
            <a:pPr lvl="1"/>
            <a:r>
              <a:rPr lang="en-JP" dirty="0"/>
              <a:t>Support secure out-of-band VNC and VM migration</a:t>
            </a:r>
          </a:p>
          <a:p>
            <a:pPr lvl="1"/>
            <a:r>
              <a:rPr lang="en-JP" dirty="0"/>
              <a:t>Support KVM and Xen as a virtualized system in the cloud VM</a:t>
            </a:r>
          </a:p>
          <a:p>
            <a:r>
              <a:rPr lang="en-JP" dirty="0"/>
              <a:t>We conducted several experiments using SDmigrate</a:t>
            </a:r>
          </a:p>
          <a:p>
            <a:pPr lvl="1"/>
            <a:r>
              <a:rPr lang="en-JP" dirty="0"/>
              <a:t>Compared with traditional and nested virtualization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BDDF5-4F58-2C4F-8E78-F4A4CBEE2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639C56-F567-EA4F-A7F1-AFE65620AB7C}"/>
              </a:ext>
            </a:extLst>
          </p:cNvPr>
          <p:cNvSpPr txBox="1"/>
          <p:nvPr/>
        </p:nvSpPr>
        <p:spPr>
          <a:xfrm>
            <a:off x="7607204" y="5804980"/>
            <a:ext cx="25827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CPU: Xeon E3-1226 v3</a:t>
            </a:r>
          </a:p>
          <a:p>
            <a:r>
              <a:rPr lang="en-US" altLang="ja-JP" dirty="0"/>
              <a:t>Memory: 8 GB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9E0E08-D251-F145-B1A1-53CEEC5C3C31}"/>
              </a:ext>
            </a:extLst>
          </p:cNvPr>
          <p:cNvSpPr txBox="1"/>
          <p:nvPr/>
        </p:nvSpPr>
        <p:spPr>
          <a:xfrm>
            <a:off x="6560088" y="4889318"/>
            <a:ext cx="16722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vCPU: 2</a:t>
            </a:r>
          </a:p>
          <a:p>
            <a:r>
              <a:rPr lang="en-US" altLang="ja-JP" dirty="0"/>
              <a:t>Memory: 3 GB</a:t>
            </a:r>
            <a:endParaRPr kumimoji="1" lang="ja-JP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4609D-2C1B-4848-8CA8-E15CB040D340}"/>
              </a:ext>
            </a:extLst>
          </p:cNvPr>
          <p:cNvSpPr txBox="1"/>
          <p:nvPr/>
        </p:nvSpPr>
        <p:spPr>
          <a:xfrm>
            <a:off x="8654927" y="4889318"/>
            <a:ext cx="27879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vCPU: 2</a:t>
            </a:r>
          </a:p>
          <a:p>
            <a:r>
              <a:rPr lang="en-US" altLang="ja-JP" dirty="0"/>
              <a:t>Memory: 256 MB to 2 GB</a:t>
            </a:r>
            <a:endParaRPr kumimoji="1" lang="ja-JP" alt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0A5A019-E1C5-EC4D-8B3C-C9C8BEE27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19" y="4713741"/>
            <a:ext cx="865472" cy="85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図 22">
            <a:extLst>
              <a:ext uri="{FF2B5EF4-FFF2-40B4-BE49-F238E27FC236}">
                <a16:creationId xmlns:a16="http://schemas.microsoft.com/office/drawing/2014/main" id="{84B47CC9-E944-1740-B0E3-4EDFA4D2AD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904" y="464547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AE8EC93-5816-F34B-A36F-167CF10239E0}"/>
              </a:ext>
            </a:extLst>
          </p:cNvPr>
          <p:cNvSpPr txBox="1"/>
          <p:nvPr/>
        </p:nvSpPr>
        <p:spPr>
          <a:xfrm>
            <a:off x="6354903" y="4217610"/>
            <a:ext cx="2082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VM for the</a:t>
            </a:r>
          </a:p>
          <a:p>
            <a:pPr algn="ctr"/>
            <a:r>
              <a:rPr lang="en-US" altLang="ja-JP" dirty="0"/>
              <a:t>virtualized system</a:t>
            </a:r>
            <a:endParaRPr kumimoji="1" lang="ja-JP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D6AEDF-4E75-5B46-860B-8D6016F313E7}"/>
              </a:ext>
            </a:extLst>
          </p:cNvPr>
          <p:cNvSpPr txBox="1"/>
          <p:nvPr/>
        </p:nvSpPr>
        <p:spPr>
          <a:xfrm>
            <a:off x="9456428" y="4494609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target VM</a:t>
            </a:r>
            <a:endParaRPr kumimoji="1" lang="ja-JP" alt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88E4E61-2F63-5042-9D6B-3CBB1BECD6B6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1827491" y="5141045"/>
            <a:ext cx="1460413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17330D5-DD0A-C54A-A4ED-C7A933A3190D}"/>
              </a:ext>
            </a:extLst>
          </p:cNvPr>
          <p:cNvSpPr txBox="1"/>
          <p:nvPr/>
        </p:nvSpPr>
        <p:spPr>
          <a:xfrm>
            <a:off x="2000675" y="4419332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Gigabit</a:t>
            </a:r>
          </a:p>
          <a:p>
            <a:pPr algn="ctr"/>
            <a:r>
              <a:rPr kumimoji="1" lang="en-US" altLang="ja-JP" dirty="0"/>
              <a:t>Ethernet</a:t>
            </a:r>
            <a:endParaRPr kumimoji="1" lang="ja-JP" altLang="en-US" dirty="0"/>
          </a:p>
        </p:txBody>
      </p:sp>
      <p:pic>
        <p:nvPicPr>
          <p:cNvPr id="15" name="図 22">
            <a:extLst>
              <a:ext uri="{FF2B5EF4-FFF2-40B4-BE49-F238E27FC236}">
                <a16:creationId xmlns:a16="http://schemas.microsoft.com/office/drawing/2014/main" id="{E89DECA4-8AFB-214F-87FB-F7C9D0675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493" y="465274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480A14B-8198-8849-A4EE-684D32B037D6}"/>
              </a:ext>
            </a:extLst>
          </p:cNvPr>
          <p:cNvCxnSpPr>
            <a:cxnSpLocks/>
          </p:cNvCxnSpPr>
          <p:nvPr/>
        </p:nvCxnSpPr>
        <p:spPr>
          <a:xfrm>
            <a:off x="3999170" y="5146346"/>
            <a:ext cx="985677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6AA5199-8CCB-0D41-B9AB-4E8EC53C1826}"/>
              </a:ext>
            </a:extLst>
          </p:cNvPr>
          <p:cNvSpPr txBox="1"/>
          <p:nvPr/>
        </p:nvSpPr>
        <p:spPr>
          <a:xfrm>
            <a:off x="3204955" y="568472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source</a:t>
            </a:r>
          </a:p>
          <a:p>
            <a:pPr algn="ctr"/>
            <a:r>
              <a:rPr lang="en-JP" dirty="0"/>
              <a:t>host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1D3E42-7FAD-A144-97B1-855545ACAF80}"/>
              </a:ext>
            </a:extLst>
          </p:cNvPr>
          <p:cNvSpPr txBox="1"/>
          <p:nvPr/>
        </p:nvSpPr>
        <p:spPr>
          <a:xfrm>
            <a:off x="4632745" y="5689414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destination</a:t>
            </a:r>
          </a:p>
          <a:p>
            <a:pPr algn="ctr"/>
            <a:r>
              <a:rPr lang="en-JP" dirty="0"/>
              <a:t>host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4CF5FA-66B8-CF48-B3EB-6DC36D9EAD9F}"/>
              </a:ext>
            </a:extLst>
          </p:cNvPr>
          <p:cNvSpPr txBox="1"/>
          <p:nvPr/>
        </p:nvSpPr>
        <p:spPr>
          <a:xfrm>
            <a:off x="948687" y="5636611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remote</a:t>
            </a:r>
          </a:p>
          <a:p>
            <a:pPr algn="ctr"/>
            <a:r>
              <a:rPr lang="en-JP" dirty="0"/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314305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65"/>
    </mc:Choice>
    <mc:Fallback xmlns="">
      <p:transition spd="slow" advTm="40065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21C53-26C1-9147-BA87-C0FE3F65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Migration Time in SDmigrate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54666-2C92-0C44-AB40-4BC363E71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measured the time taken for VM migration</a:t>
            </a:r>
          </a:p>
          <a:p>
            <a:pPr lvl="1"/>
            <a:r>
              <a:rPr lang="en-JP" dirty="0"/>
              <a:t>Slightly longer than nested virtualization for a VM with 512 MB+</a:t>
            </a:r>
          </a:p>
          <a:p>
            <a:pPr lvl="2"/>
            <a:r>
              <a:rPr lang="en-JP" dirty="0"/>
              <a:t>0.1-0.6% (KVM) and 2.2-3.5% (Xen)</a:t>
            </a:r>
          </a:p>
          <a:p>
            <a:pPr lvl="1"/>
            <a:r>
              <a:rPr lang="en-JP" dirty="0"/>
              <a:t>Comparable to even traditional virtualization in KVM</a:t>
            </a:r>
          </a:p>
          <a:p>
            <a:pPr lvl="2"/>
            <a:r>
              <a:rPr lang="en-JP" dirty="0"/>
              <a:t>1.6-21% (KVM) but 2.6-4.5 times (Xen)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2C662-0A34-6748-83D4-9C48910F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23687C0-BB06-2A40-801C-A1D845FB68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4530073"/>
              </p:ext>
            </p:extLst>
          </p:nvPr>
        </p:nvGraphicFramePr>
        <p:xfrm>
          <a:off x="996079" y="4101737"/>
          <a:ext cx="4746071" cy="2534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3AF718E-D2BE-AF4D-8CF1-9C788B2733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4916067"/>
              </p:ext>
            </p:extLst>
          </p:nvPr>
        </p:nvGraphicFramePr>
        <p:xfrm>
          <a:off x="6264087" y="4101737"/>
          <a:ext cx="4746071" cy="2534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2495093-0865-C542-A21B-E3AA0603BEFE}"/>
              </a:ext>
            </a:extLst>
          </p:cNvPr>
          <p:cNvSpPr txBox="1"/>
          <p:nvPr/>
        </p:nvSpPr>
        <p:spPr>
          <a:xfrm>
            <a:off x="3638010" y="4244238"/>
            <a:ext cx="68480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JP" u="sng" dirty="0"/>
              <a:t>KVM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FD0BF3-3A2A-7746-843A-B2703B0797CC}"/>
              </a:ext>
            </a:extLst>
          </p:cNvPr>
          <p:cNvSpPr txBox="1"/>
          <p:nvPr/>
        </p:nvSpPr>
        <p:spPr>
          <a:xfrm>
            <a:off x="8947918" y="4247012"/>
            <a:ext cx="59503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JP" u="sng" dirty="0"/>
              <a:t>Xen</a:t>
            </a:r>
          </a:p>
        </p:txBody>
      </p:sp>
    </p:spTree>
    <p:extLst>
      <p:ext uri="{BB962C8B-B14F-4D97-AF65-F5344CB8AC3E}">
        <p14:creationId xmlns:p14="http://schemas.microsoft.com/office/powerpoint/2010/main" val="393598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776"/>
    </mc:Choice>
    <mc:Fallback xmlns="">
      <p:transition spd="slow" advTm="6077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C3F5-32CF-C746-8C38-2452BE38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Downtime in SDmigrate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7AD01-5404-3A4A-BF73-14CFE5F5E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measured the time</a:t>
            </a:r>
            <a:r>
              <a:rPr lang="en-US" dirty="0"/>
              <a:t> for which a VM temporarily stops</a:t>
            </a:r>
          </a:p>
          <a:p>
            <a:pPr lvl="1"/>
            <a:r>
              <a:rPr lang="en-JP" dirty="0"/>
              <a:t>Usually longer than nested virtualization due to handling extra states</a:t>
            </a:r>
          </a:p>
          <a:p>
            <a:pPr lvl="2"/>
            <a:r>
              <a:rPr lang="en-JP" dirty="0"/>
              <a:t>1-66 ms (KVM) and 61-175 ms (Xen)</a:t>
            </a:r>
          </a:p>
          <a:p>
            <a:pPr lvl="1"/>
            <a:r>
              <a:rPr lang="en-JP" dirty="0"/>
              <a:t>Comparable to traditional virtualization in Xen</a:t>
            </a:r>
          </a:p>
          <a:p>
            <a:pPr lvl="2"/>
            <a:r>
              <a:rPr lang="en-JP" dirty="0"/>
              <a:t>The reason is unclear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FB8AF-A742-7843-8D68-67883C693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88691E1-16DA-3146-88D7-D83D872268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3273262"/>
              </p:ext>
            </p:extLst>
          </p:nvPr>
        </p:nvGraphicFramePr>
        <p:xfrm>
          <a:off x="609600" y="3999857"/>
          <a:ext cx="6171210" cy="2668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8CB4D28-0D53-E449-A276-EE3A7039245B}"/>
              </a:ext>
            </a:extLst>
          </p:cNvPr>
          <p:cNvSpPr txBox="1"/>
          <p:nvPr/>
        </p:nvSpPr>
        <p:spPr>
          <a:xfrm>
            <a:off x="3024680" y="4073086"/>
            <a:ext cx="68480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JP" u="sng" dirty="0"/>
              <a:t>KVM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8C26A06-7245-BA4C-A677-C60E86596D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1886701"/>
              </p:ext>
            </p:extLst>
          </p:nvPr>
        </p:nvGraphicFramePr>
        <p:xfrm>
          <a:off x="6566034" y="3999856"/>
          <a:ext cx="4746071" cy="2668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8E8CD2C-1E16-C54C-9668-2788A4A3602D}"/>
              </a:ext>
            </a:extLst>
          </p:cNvPr>
          <p:cNvSpPr txBox="1"/>
          <p:nvPr/>
        </p:nvSpPr>
        <p:spPr>
          <a:xfrm>
            <a:off x="9058949" y="4073086"/>
            <a:ext cx="59503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JP" u="sng" dirty="0"/>
              <a:t>Xen</a:t>
            </a:r>
          </a:p>
        </p:txBody>
      </p:sp>
    </p:spTree>
    <p:extLst>
      <p:ext uri="{BB962C8B-B14F-4D97-AF65-F5344CB8AC3E}">
        <p14:creationId xmlns:p14="http://schemas.microsoft.com/office/powerpoint/2010/main" val="17536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138"/>
    </mc:Choice>
    <mc:Fallback xmlns="">
      <p:transition spd="slow" advTm="4413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7F415-13A7-0E48-B3A8-BADE57B5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42BF9-D9FD-574B-B72B-CD9FA4CD6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SDmigrate enables secure OOB-VNC after VM migration</a:t>
            </a:r>
          </a:p>
          <a:p>
            <a:pPr lvl="1"/>
            <a:r>
              <a:rPr lang="en-JP" dirty="0"/>
              <a:t>Transparently and securely save/restore the states of shadow devices </a:t>
            </a:r>
          </a:p>
          <a:p>
            <a:pPr lvl="2"/>
            <a:r>
              <a:rPr lang="en-JP" dirty="0"/>
              <a:t>Via </a:t>
            </a:r>
            <a:r>
              <a:rPr lang="en-US" dirty="0"/>
              <a:t>fake device</a:t>
            </a:r>
            <a:r>
              <a:rPr lang="en-JP" dirty="0"/>
              <a:t>s inside the virtualized system</a:t>
            </a:r>
          </a:p>
          <a:p>
            <a:pPr lvl="1"/>
            <a:r>
              <a:rPr lang="en-JP" dirty="0"/>
              <a:t>Handle both the internal and external states of shadow devices</a:t>
            </a:r>
          </a:p>
          <a:p>
            <a:pPr lvl="1"/>
            <a:r>
              <a:rPr lang="en-JP" dirty="0"/>
              <a:t>The degradation of migration performance was negligible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Support various virtualized systems</a:t>
            </a:r>
          </a:p>
          <a:p>
            <a:pPr lvl="2"/>
            <a:r>
              <a:rPr lang="en-JP" dirty="0"/>
              <a:t>E.g., Hyper-V, which does not use QEMU as a device emulator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B7276-9ADB-5C41-9C01-453C9550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0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085"/>
    </mc:Choice>
    <mc:Fallback xmlns="">
      <p:transition spd="slow" advTm="5308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ACFF-F9A8-BF46-945C-71C97A0F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Out-of-band VNC (OOB-VNC)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BBA14-4DC3-D948-BCFE-CF7FE47F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Cloud users manage virtual machines (VMs) remotely</a:t>
            </a:r>
          </a:p>
          <a:p>
            <a:pPr lvl="1"/>
            <a:r>
              <a:rPr lang="en-JP" dirty="0"/>
              <a:t>Often run VNC servers inside VMs</a:t>
            </a:r>
          </a:p>
          <a:p>
            <a:pPr lvl="1"/>
            <a:r>
              <a:rPr lang="en-JP" dirty="0"/>
              <a:t>This method relies heavily on the target systems in VMs</a:t>
            </a:r>
          </a:p>
          <a:p>
            <a:r>
              <a:rPr lang="en-JP" dirty="0"/>
              <a:t>Clouds provide the other method called out-of-band VNC</a:t>
            </a:r>
          </a:p>
          <a:p>
            <a:pPr lvl="1"/>
            <a:r>
              <a:rPr lang="en-JP" dirty="0"/>
              <a:t>Users access the systems in VMs indirectly via the virtual devices</a:t>
            </a:r>
          </a:p>
          <a:p>
            <a:pPr lvl="1"/>
            <a:r>
              <a:rPr lang="en-JP" dirty="0"/>
              <a:t>They can manage their systems at boot time or on system failures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06950-27D9-9348-B482-44B5595E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B9C623-8443-FE42-9D12-70F24A95E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83" y="4791306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53276F-7514-1E49-A910-73C1740871B2}"/>
              </a:ext>
            </a:extLst>
          </p:cNvPr>
          <p:cNvSpPr txBox="1"/>
          <p:nvPr/>
        </p:nvSpPr>
        <p:spPr>
          <a:xfrm>
            <a:off x="1763607" y="576330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user</a:t>
            </a:r>
            <a:endParaRPr kumimoji="1" lang="ja-JP" alt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2354B16B-D6DE-4840-A35F-16255F957583}"/>
              </a:ext>
            </a:extLst>
          </p:cNvPr>
          <p:cNvSpPr/>
          <p:nvPr/>
        </p:nvSpPr>
        <p:spPr>
          <a:xfrm>
            <a:off x="3425780" y="5511829"/>
            <a:ext cx="6659785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4120F3-DDCA-624C-9874-BC9A5D1E4D43}"/>
              </a:ext>
            </a:extLst>
          </p:cNvPr>
          <p:cNvSpPr/>
          <p:nvPr/>
        </p:nvSpPr>
        <p:spPr>
          <a:xfrm>
            <a:off x="4187456" y="4548438"/>
            <a:ext cx="5158590" cy="15459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09DC72-A5A0-F540-83B3-B2CE8F67B022}"/>
              </a:ext>
            </a:extLst>
          </p:cNvPr>
          <p:cNvSpPr/>
          <p:nvPr/>
        </p:nvSpPr>
        <p:spPr>
          <a:xfrm>
            <a:off x="7698325" y="4791305"/>
            <a:ext cx="1338469" cy="10690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9456B6-D6AB-A646-83F6-AE86D7AA0F40}"/>
              </a:ext>
            </a:extLst>
          </p:cNvPr>
          <p:cNvSpPr/>
          <p:nvPr/>
        </p:nvSpPr>
        <p:spPr>
          <a:xfrm>
            <a:off x="5962573" y="4791305"/>
            <a:ext cx="1113821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virtual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F69A9D-E7FC-124D-AE4A-AD52D2B9642B}"/>
              </a:ext>
            </a:extLst>
          </p:cNvPr>
          <p:cNvSpPr txBox="1"/>
          <p:nvPr/>
        </p:nvSpPr>
        <p:spPr>
          <a:xfrm>
            <a:off x="9403573" y="4571889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virtualized</a:t>
            </a:r>
          </a:p>
          <a:p>
            <a:pPr algn="ctr"/>
            <a:r>
              <a:rPr lang="en-US" altLang="ja-JP" dirty="0"/>
              <a:t>system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33C882-C66B-A042-B21A-1571D7B35E30}"/>
              </a:ext>
            </a:extLst>
          </p:cNvPr>
          <p:cNvSpPr txBox="1"/>
          <p:nvPr/>
        </p:nvSpPr>
        <p:spPr>
          <a:xfrm>
            <a:off x="9781421" y="609904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cloud</a:t>
            </a:r>
            <a:endParaRPr kumimoji="1" lang="ja-JP" alt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086C38-7B5F-714C-A300-63885DAB992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2572539" y="5173453"/>
            <a:ext cx="1847937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E7CF098-8C8B-4040-8F17-353B6FD575A3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7076394" y="5173454"/>
            <a:ext cx="621931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「ビデオカード」の画像検索結果">
            <a:extLst>
              <a:ext uri="{FF2B5EF4-FFF2-40B4-BE49-F238E27FC236}">
                <a16:creationId xmlns:a16="http://schemas.microsoft.com/office/drawing/2014/main" id="{A802498A-DB29-1D4E-987B-E01703393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486" y="5608652"/>
            <a:ext cx="96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「キーボード」の画像検索結果">
            <a:extLst>
              <a:ext uri="{FF2B5EF4-FFF2-40B4-BE49-F238E27FC236}">
                <a16:creationId xmlns:a16="http://schemas.microsoft.com/office/drawing/2014/main" id="{60271D16-6D93-5442-9E48-34740CAF5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922" y="5626403"/>
            <a:ext cx="1175441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A24E19FE-A3F5-BA4A-B627-4D2769E70515}"/>
              </a:ext>
            </a:extLst>
          </p:cNvPr>
          <p:cNvCxnSpPr>
            <a:cxnSpLocks/>
            <a:stCxn id="6" idx="2"/>
            <a:endCxn id="19" idx="2"/>
          </p:cNvCxnSpPr>
          <p:nvPr/>
        </p:nvCxnSpPr>
        <p:spPr>
          <a:xfrm rot="5400000" flipH="1" flipV="1">
            <a:off x="5023208" y="2790369"/>
            <a:ext cx="399422" cy="6285116"/>
          </a:xfrm>
          <a:prstGeom prst="bentConnector3">
            <a:avLst>
              <a:gd name="adj1" fmla="val -57233"/>
            </a:avLst>
          </a:prstGeom>
          <a:ln w="28575" cmpd="sng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E19C1B0-C5DF-2DAA-4725-DE2553E62946}"/>
              </a:ext>
            </a:extLst>
          </p:cNvPr>
          <p:cNvSpPr/>
          <p:nvPr/>
        </p:nvSpPr>
        <p:spPr>
          <a:xfrm>
            <a:off x="7906551" y="5160574"/>
            <a:ext cx="917852" cy="5726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VNC</a:t>
            </a:r>
          </a:p>
          <a:p>
            <a:pPr algn="ctr"/>
            <a:r>
              <a:rPr lang="en-JP" dirty="0"/>
              <a:t>server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126E2E-4797-AE2D-E6A8-35BAACA01C96}"/>
              </a:ext>
            </a:extLst>
          </p:cNvPr>
          <p:cNvSpPr/>
          <p:nvPr/>
        </p:nvSpPr>
        <p:spPr>
          <a:xfrm>
            <a:off x="1299874" y="4645578"/>
            <a:ext cx="917852" cy="5726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VNC</a:t>
            </a:r>
          </a:p>
          <a:p>
            <a:pPr algn="ctr"/>
            <a:r>
              <a:rPr lang="en-JP" dirty="0"/>
              <a:t>client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72316CF-1F6E-3DE3-4A1C-F9646EEBB241}"/>
              </a:ext>
            </a:extLst>
          </p:cNvPr>
          <p:cNvSpPr/>
          <p:nvPr/>
        </p:nvSpPr>
        <p:spPr>
          <a:xfrm>
            <a:off x="4420476" y="4887132"/>
            <a:ext cx="917852" cy="5726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VNC</a:t>
            </a:r>
          </a:p>
          <a:p>
            <a:pPr algn="ctr"/>
            <a:r>
              <a:rPr lang="en-JP" dirty="0"/>
              <a:t>server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F38DCF4-89FD-C088-9BBC-40DF91D59B02}"/>
              </a:ext>
            </a:extLst>
          </p:cNvPr>
          <p:cNvCxnSpPr>
            <a:cxnSpLocks/>
            <a:stCxn id="22" idx="3"/>
            <a:endCxn id="10" idx="1"/>
          </p:cNvCxnSpPr>
          <p:nvPr/>
        </p:nvCxnSpPr>
        <p:spPr>
          <a:xfrm>
            <a:off x="5338328" y="5173453"/>
            <a:ext cx="624245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7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419"/>
    </mc:Choice>
    <mc:Fallback xmlns="">
      <p:transition spd="slow" advTm="5741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11C6-1463-4D48-BC79-7CB8A343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Information Leakage in OOB-VNC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FF6C2-9782-A447-A4DC-C04D8AB7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Virtual devices are not sufficiently protected</a:t>
            </a:r>
          </a:p>
          <a:p>
            <a:pPr lvl="1"/>
            <a:r>
              <a:rPr lang="en-JP" dirty="0"/>
              <a:t>Cloud operators can easily access virtual devices</a:t>
            </a:r>
          </a:p>
          <a:p>
            <a:pPr lvl="1"/>
            <a:r>
              <a:rPr lang="en-JP" dirty="0"/>
              <a:t>They can obtain the inputs and outputs of OOB-VNC</a:t>
            </a:r>
          </a:p>
          <a:p>
            <a:r>
              <a:rPr lang="en-JP" dirty="0"/>
              <a:t>Not all the cloud operators are always trusted</a:t>
            </a:r>
          </a:p>
          <a:p>
            <a:pPr lvl="1"/>
            <a:r>
              <a:rPr lang="en-JP" dirty="0"/>
              <a:t>28% of cybercrimes are insider attacks </a:t>
            </a:r>
            <a:r>
              <a:rPr lang="en-JP" sz="2000" dirty="0"/>
              <a:t>[PwC’14]</a:t>
            </a:r>
            <a:endParaRPr lang="en-JP" dirty="0"/>
          </a:p>
          <a:p>
            <a:pPr lvl="1"/>
            <a:r>
              <a:rPr lang="en-JP" dirty="0"/>
              <a:t>35% of system admins have stolen sensitive information </a:t>
            </a:r>
            <a:r>
              <a:rPr lang="en-JP" sz="2000" dirty="0"/>
              <a:t>[Cyberark’09]</a:t>
            </a:r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C7E98-C3F6-C344-B073-A70AA916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07C7006-DD32-C249-9E25-8BBF6E5DC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315" y="5175173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5EC994-B5E2-FD45-BF4A-70E9BC4DD192}"/>
              </a:ext>
            </a:extLst>
          </p:cNvPr>
          <p:cNvSpPr txBox="1"/>
          <p:nvPr/>
        </p:nvSpPr>
        <p:spPr>
          <a:xfrm>
            <a:off x="1931739" y="6147173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B0C3AF3C-6BA5-F845-86D2-DD8A29B3C15C}"/>
              </a:ext>
            </a:extLst>
          </p:cNvPr>
          <p:cNvSpPr/>
          <p:nvPr/>
        </p:nvSpPr>
        <p:spPr>
          <a:xfrm>
            <a:off x="4250700" y="5708224"/>
            <a:ext cx="5615353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52AE53-33D7-9543-B398-51987F4E8EAA}"/>
              </a:ext>
            </a:extLst>
          </p:cNvPr>
          <p:cNvSpPr/>
          <p:nvPr/>
        </p:nvSpPr>
        <p:spPr>
          <a:xfrm>
            <a:off x="5239195" y="4538141"/>
            <a:ext cx="3887339" cy="189790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78A8DF-4F97-3244-918B-6095231B9D4C}"/>
              </a:ext>
            </a:extLst>
          </p:cNvPr>
          <p:cNvSpPr/>
          <p:nvPr/>
        </p:nvSpPr>
        <p:spPr>
          <a:xfrm>
            <a:off x="7478814" y="5132949"/>
            <a:ext cx="1338469" cy="10690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A9B3EA-502A-F943-A90A-44C9824BF887}"/>
              </a:ext>
            </a:extLst>
          </p:cNvPr>
          <p:cNvSpPr/>
          <p:nvPr/>
        </p:nvSpPr>
        <p:spPr>
          <a:xfrm>
            <a:off x="5537786" y="5437750"/>
            <a:ext cx="1113821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virtual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8CB3B4-E271-044F-98E1-5C383A5E4A12}"/>
              </a:ext>
            </a:extLst>
          </p:cNvPr>
          <p:cNvSpPr txBox="1"/>
          <p:nvPr/>
        </p:nvSpPr>
        <p:spPr>
          <a:xfrm>
            <a:off x="9254347" y="4538141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virtualized</a:t>
            </a:r>
          </a:p>
          <a:p>
            <a:pPr algn="ctr"/>
            <a:r>
              <a:rPr lang="en-US" altLang="ja-JP" dirty="0"/>
              <a:t>system</a:t>
            </a:r>
            <a:endParaRPr kumimoji="1" lang="ja-JP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A2F3B59-5725-DC49-BD31-AACEEA80A052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2763230" y="5819899"/>
            <a:ext cx="2774556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62C3B4F-D5B8-B444-9419-E5E9808C91AF}"/>
              </a:ext>
            </a:extLst>
          </p:cNvPr>
          <p:cNvSpPr txBox="1"/>
          <p:nvPr/>
        </p:nvSpPr>
        <p:spPr>
          <a:xfrm>
            <a:off x="3301356" y="5123183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password,</a:t>
            </a:r>
          </a:p>
          <a:p>
            <a:pPr algn="ctr"/>
            <a:r>
              <a:rPr lang="en-US" altLang="ja-JP" dirty="0"/>
              <a:t>screen, etc.</a:t>
            </a:r>
            <a:endParaRPr kumimoji="1" lang="ja-JP" alt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3F80BEB-1A24-AF4D-BA5F-4ADFDACBCE38}"/>
              </a:ext>
            </a:extLst>
          </p:cNvPr>
          <p:cNvCxnSpPr/>
          <p:nvPr/>
        </p:nvCxnSpPr>
        <p:spPr>
          <a:xfrm flipV="1">
            <a:off x="6651607" y="5853473"/>
            <a:ext cx="827207" cy="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16F33B7-98D8-1441-A39C-136DB38A31DD}"/>
              </a:ext>
            </a:extLst>
          </p:cNvPr>
          <p:cNvSpPr txBox="1"/>
          <p:nvPr/>
        </p:nvSpPr>
        <p:spPr>
          <a:xfrm>
            <a:off x="5636757" y="4644372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cloud</a:t>
            </a:r>
          </a:p>
          <a:p>
            <a:pPr algn="ctr"/>
            <a:r>
              <a:rPr kumimoji="1" lang="en-US" altLang="ja-JP" dirty="0"/>
              <a:t>operators</a:t>
            </a:r>
            <a:endParaRPr kumimoji="1" lang="ja-JP" altLang="en-US"/>
          </a:p>
        </p:txBody>
      </p:sp>
      <p:cxnSp>
        <p:nvCxnSpPr>
          <p:cNvPr id="16" name="直線矢印コネクタ 10">
            <a:extLst>
              <a:ext uri="{FF2B5EF4-FFF2-40B4-BE49-F238E27FC236}">
                <a16:creationId xmlns:a16="http://schemas.microsoft.com/office/drawing/2014/main" id="{E647A635-24BD-0140-A48E-2A54AAE69C3A}"/>
              </a:ext>
            </a:extLst>
          </p:cNvPr>
          <p:cNvCxnSpPr/>
          <p:nvPr/>
        </p:nvCxnSpPr>
        <p:spPr bwMode="auto">
          <a:xfrm flipH="1">
            <a:off x="6654500" y="5328534"/>
            <a:ext cx="315719" cy="32876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7" name="図 10" descr="point-query-user-icone-6173-128.png">
            <a:extLst>
              <a:ext uri="{FF2B5EF4-FFF2-40B4-BE49-F238E27FC236}">
                <a16:creationId xmlns:a16="http://schemas.microsoft.com/office/drawing/2014/main" id="{A83DB1F7-0D95-784C-B034-9C108058F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309" y="4664004"/>
            <a:ext cx="610358" cy="60689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E8D044E-4597-25B2-F9AD-C49B95BE0E28}"/>
              </a:ext>
            </a:extLst>
          </p:cNvPr>
          <p:cNvSpPr/>
          <p:nvPr/>
        </p:nvSpPr>
        <p:spPr>
          <a:xfrm>
            <a:off x="1472813" y="4962551"/>
            <a:ext cx="917852" cy="5726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VNC</a:t>
            </a:r>
          </a:p>
          <a:p>
            <a:pPr algn="ctr"/>
            <a:r>
              <a:rPr lang="en-JP" dirty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405219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73"/>
    </mc:Choice>
    <mc:Fallback xmlns="">
      <p:transition spd="slow" advTm="4757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0E0C6-5978-2848-A169-67B1D00D1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VSBypass </a:t>
            </a:r>
            <a:r>
              <a:rPr lang="en-JP" sz="2800" dirty="0"/>
              <a:t>[Futagami+, ACSAC'18]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74B53-9E02-5346-8026-1C6B4C14B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Achieve secure OOB-VNC by providing </a:t>
            </a:r>
            <a:r>
              <a:rPr lang="en-JP" dirty="0">
                <a:solidFill>
                  <a:schemeClr val="tx2"/>
                </a:solidFill>
              </a:rPr>
              <a:t>shadow devices</a:t>
            </a:r>
          </a:p>
          <a:p>
            <a:pPr lvl="1"/>
            <a:r>
              <a:rPr lang="en-JP" dirty="0"/>
              <a:t>Run shadow devices outside the virtualized system</a:t>
            </a:r>
          </a:p>
          <a:p>
            <a:pPr lvl="2"/>
            <a:r>
              <a:rPr lang="en-JP" dirty="0"/>
              <a:t>Run the virtualized system in an outer VM using </a:t>
            </a:r>
            <a:r>
              <a:rPr lang="en-JP" dirty="0">
                <a:solidFill>
                  <a:schemeClr val="tx2"/>
                </a:solidFill>
              </a:rPr>
              <a:t>nested virtualization</a:t>
            </a:r>
          </a:p>
          <a:p>
            <a:pPr lvl="1"/>
            <a:r>
              <a:rPr lang="en-JP" dirty="0"/>
              <a:t>Access shadow devices instead of virtual devices</a:t>
            </a:r>
          </a:p>
          <a:p>
            <a:r>
              <a:rPr lang="en-JP" dirty="0"/>
              <a:t>Prevent information leakage to cloud operators</a:t>
            </a:r>
          </a:p>
          <a:p>
            <a:pPr lvl="1"/>
            <a:r>
              <a:rPr lang="en-JP" dirty="0"/>
              <a:t>Cloud operators are confined in the virtualized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547AE-E7A8-4041-9CFB-FA3487B48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EE6E7B2-39B9-CB44-B005-FD3E3D0DC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158" y="4790720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639342-3CA5-9346-A5D2-CE9296E32E07}"/>
              </a:ext>
            </a:extLst>
          </p:cNvPr>
          <p:cNvSpPr txBox="1"/>
          <p:nvPr/>
        </p:nvSpPr>
        <p:spPr>
          <a:xfrm>
            <a:off x="1206862" y="577553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remote host</a:t>
            </a:r>
            <a:endParaRPr kumimoji="1" lang="ja-JP" alt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17275D5C-727D-A445-96EB-CD33CF2A854E}"/>
              </a:ext>
            </a:extLst>
          </p:cNvPr>
          <p:cNvSpPr/>
          <p:nvPr/>
        </p:nvSpPr>
        <p:spPr>
          <a:xfrm>
            <a:off x="3744399" y="5511243"/>
            <a:ext cx="6276623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191EC0-C31E-784D-B5DC-48E42BE94654}"/>
              </a:ext>
            </a:extLst>
          </p:cNvPr>
          <p:cNvSpPr/>
          <p:nvPr/>
        </p:nvSpPr>
        <p:spPr>
          <a:xfrm>
            <a:off x="5857636" y="4530027"/>
            <a:ext cx="3647571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18992D-912E-6449-82DA-1770F9D10FD6}"/>
              </a:ext>
            </a:extLst>
          </p:cNvPr>
          <p:cNvSpPr/>
          <p:nvPr/>
        </p:nvSpPr>
        <p:spPr>
          <a:xfrm>
            <a:off x="7920554" y="4753571"/>
            <a:ext cx="1338469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user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48DC57-08B6-2A44-9AE2-7996C25E5859}"/>
              </a:ext>
            </a:extLst>
          </p:cNvPr>
          <p:cNvSpPr/>
          <p:nvPr/>
        </p:nvSpPr>
        <p:spPr>
          <a:xfrm>
            <a:off x="6142560" y="4772894"/>
            <a:ext cx="1113821" cy="764297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>
                    <a:lumMod val="65000"/>
                    <a:lumOff val="35000"/>
                  </a:schemeClr>
                </a:solidFill>
              </a:rPr>
              <a:t>virtual</a:t>
            </a:r>
          </a:p>
          <a:p>
            <a:pPr algn="ctr"/>
            <a:r>
              <a:rPr lang="en-US" altLang="ja-JP">
                <a:solidFill>
                  <a:schemeClr val="tx1">
                    <a:lumMod val="65000"/>
                    <a:lumOff val="35000"/>
                  </a:schemeClr>
                </a:solidFill>
              </a:rPr>
              <a:t>devices</a:t>
            </a:r>
            <a:endParaRPr kumimoji="1" lang="ja-JP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7B8A98-561D-9748-9CB2-4ED9920E3456}"/>
              </a:ext>
            </a:extLst>
          </p:cNvPr>
          <p:cNvSpPr txBox="1"/>
          <p:nvPr/>
        </p:nvSpPr>
        <p:spPr>
          <a:xfrm>
            <a:off x="9588576" y="4525353"/>
            <a:ext cx="130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virtualized</a:t>
            </a:r>
          </a:p>
          <a:p>
            <a:pPr algn="ctr"/>
            <a:r>
              <a:rPr lang="en-US" altLang="ja-JP" dirty="0"/>
              <a:t>system</a:t>
            </a:r>
          </a:p>
          <a:p>
            <a:pPr algn="ctr"/>
            <a:r>
              <a:rPr lang="en-US" altLang="ja-JP" dirty="0"/>
              <a:t>(cloud VM)</a:t>
            </a:r>
            <a:endParaRPr kumimoji="1" lang="ja-JP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A3839EF-6734-C04F-B7F6-E01EE5BB824E}"/>
              </a:ext>
            </a:extLst>
          </p:cNvPr>
          <p:cNvCxnSpPr>
            <a:endCxn id="14" idx="1"/>
          </p:cNvCxnSpPr>
          <p:nvPr/>
        </p:nvCxnSpPr>
        <p:spPr>
          <a:xfrm>
            <a:off x="2400514" y="5155043"/>
            <a:ext cx="1807861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9DEF495-72E1-2B45-979E-62B4DEA4D5C8}"/>
              </a:ext>
            </a:extLst>
          </p:cNvPr>
          <p:cNvSpPr txBox="1"/>
          <p:nvPr/>
        </p:nvSpPr>
        <p:spPr>
          <a:xfrm>
            <a:off x="2650523" y="472781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input/output</a:t>
            </a:r>
            <a:endParaRPr kumimoji="1"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2F54AD-2444-6743-ABE1-9F9D9FA504C5}"/>
              </a:ext>
            </a:extLst>
          </p:cNvPr>
          <p:cNvSpPr/>
          <p:nvPr/>
        </p:nvSpPr>
        <p:spPr>
          <a:xfrm>
            <a:off x="4208375" y="477289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535A8B49-96C0-964D-93EB-4563568C0E54}"/>
              </a:ext>
            </a:extLst>
          </p:cNvPr>
          <p:cNvCxnSpPr>
            <a:stCxn id="14" idx="2"/>
            <a:endCxn id="9" idx="2"/>
          </p:cNvCxnSpPr>
          <p:nvPr/>
        </p:nvCxnSpPr>
        <p:spPr>
          <a:xfrm rot="16200000" flipH="1">
            <a:off x="6574434" y="3728042"/>
            <a:ext cx="206206" cy="3824503"/>
          </a:xfrm>
          <a:prstGeom prst="bentConnector3">
            <a:avLst>
              <a:gd name="adj1" fmla="val 301822"/>
            </a:avLst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B09BED-0384-D247-B4A6-70230E3F5CF5}"/>
              </a:ext>
            </a:extLst>
          </p:cNvPr>
          <p:cNvCxnSpPr/>
          <p:nvPr/>
        </p:nvCxnSpPr>
        <p:spPr>
          <a:xfrm>
            <a:off x="7256381" y="5142226"/>
            <a:ext cx="664173" cy="0"/>
          </a:xfrm>
          <a:prstGeom prst="straightConnector1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図 10" descr="point-query-user-icone-6173-128.png">
            <a:extLst>
              <a:ext uri="{FF2B5EF4-FFF2-40B4-BE49-F238E27FC236}">
                <a16:creationId xmlns:a16="http://schemas.microsoft.com/office/drawing/2014/main" id="{82F88883-C2A0-8742-BA36-B967CBBFD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126" y="5318950"/>
            <a:ext cx="610358" cy="60689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44A1FA4F-327E-3C94-872C-76C9DD60D9FB}"/>
              </a:ext>
            </a:extLst>
          </p:cNvPr>
          <p:cNvSpPr/>
          <p:nvPr/>
        </p:nvSpPr>
        <p:spPr>
          <a:xfrm>
            <a:off x="1227492" y="4606328"/>
            <a:ext cx="917852" cy="5726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VNC</a:t>
            </a:r>
          </a:p>
          <a:p>
            <a:pPr algn="ctr"/>
            <a:r>
              <a:rPr lang="en-JP" dirty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66242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176"/>
    </mc:Choice>
    <mc:Fallback xmlns="">
      <p:transition spd="slow" advTm="5517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C58A-E6E5-2042-A7E5-69745FF02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Migration Issue in Secure OOB-VNC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15C88-4ED7-E843-BE33-1732A4E4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Secure OOB-VNC cannot be continued after VM migration</a:t>
            </a:r>
          </a:p>
          <a:p>
            <a:pPr lvl="1"/>
            <a:r>
              <a:rPr lang="en-JP" dirty="0"/>
              <a:t>The </a:t>
            </a:r>
            <a:r>
              <a:rPr lang="en-JP" dirty="0">
                <a:solidFill>
                  <a:schemeClr val="tx2"/>
                </a:solidFill>
              </a:rPr>
              <a:t>internal states</a:t>
            </a:r>
            <a:r>
              <a:rPr lang="en-JP" dirty="0"/>
              <a:t> of shadow devices are not transferred</a:t>
            </a:r>
          </a:p>
          <a:p>
            <a:pPr lvl="2"/>
            <a:r>
              <a:rPr lang="en-JP" dirty="0"/>
              <a:t>The migration utility handles only states inside the virtualized system</a:t>
            </a:r>
          </a:p>
          <a:p>
            <a:pPr lvl="1"/>
            <a:r>
              <a:rPr lang="en-JP" dirty="0"/>
              <a:t>The </a:t>
            </a:r>
            <a:r>
              <a:rPr lang="en-JP" dirty="0">
                <a:solidFill>
                  <a:schemeClr val="tx2"/>
                </a:solidFill>
              </a:rPr>
              <a:t>external state</a:t>
            </a:r>
            <a:r>
              <a:rPr lang="en-JP" dirty="0"/>
              <a:t> of a shadow video card cannot be identified </a:t>
            </a:r>
          </a:p>
          <a:p>
            <a:pPr lvl="2"/>
            <a:r>
              <a:rPr lang="en-JP" dirty="0"/>
              <a:t>The video memory (VRAM) in a VM's memory is transferred, but...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19367-C346-BF45-A2FC-4B76A3EB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2B1D4D1-4A88-7C4C-9715-252CBF3D3A95}"/>
              </a:ext>
            </a:extLst>
          </p:cNvPr>
          <p:cNvSpPr/>
          <p:nvPr/>
        </p:nvSpPr>
        <p:spPr>
          <a:xfrm>
            <a:off x="589501" y="4057191"/>
            <a:ext cx="4921207" cy="216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0B9A9A1-97E4-5C48-8009-E3C955F5769D}"/>
              </a:ext>
            </a:extLst>
          </p:cNvPr>
          <p:cNvSpPr/>
          <p:nvPr/>
        </p:nvSpPr>
        <p:spPr>
          <a:xfrm>
            <a:off x="6599422" y="4057190"/>
            <a:ext cx="4921207" cy="216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D038E4-C38A-0844-80A7-A6CC0E43CB36}"/>
              </a:ext>
            </a:extLst>
          </p:cNvPr>
          <p:cNvSpPr/>
          <p:nvPr/>
        </p:nvSpPr>
        <p:spPr>
          <a:xfrm>
            <a:off x="2150020" y="4557489"/>
            <a:ext cx="3156179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68774B-B6AB-8545-BA7C-F2C9822CF6B6}"/>
              </a:ext>
            </a:extLst>
          </p:cNvPr>
          <p:cNvSpPr/>
          <p:nvPr/>
        </p:nvSpPr>
        <p:spPr>
          <a:xfrm>
            <a:off x="2453959" y="4783989"/>
            <a:ext cx="819386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user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CDB854-DC48-3E40-955A-B015BFCE0592}"/>
              </a:ext>
            </a:extLst>
          </p:cNvPr>
          <p:cNvSpPr/>
          <p:nvPr/>
        </p:nvSpPr>
        <p:spPr>
          <a:xfrm>
            <a:off x="811550" y="489675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9B047D2-2E4B-AB4C-A4BD-C598FD0393A3}"/>
              </a:ext>
            </a:extLst>
          </p:cNvPr>
          <p:cNvSpPr/>
          <p:nvPr/>
        </p:nvSpPr>
        <p:spPr>
          <a:xfrm>
            <a:off x="3754257" y="4870707"/>
            <a:ext cx="1280160" cy="8163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migration</a:t>
            </a:r>
          </a:p>
          <a:p>
            <a:pPr algn="ctr"/>
            <a:r>
              <a:rPr lang="en-JP" dirty="0"/>
              <a:t>utility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F9E6DB-7236-FC4B-9033-4CDC28FE413B}"/>
              </a:ext>
            </a:extLst>
          </p:cNvPr>
          <p:cNvCxnSpPr>
            <a:cxnSpLocks/>
          </p:cNvCxnSpPr>
          <p:nvPr/>
        </p:nvCxnSpPr>
        <p:spPr>
          <a:xfrm>
            <a:off x="3273345" y="5278902"/>
            <a:ext cx="480912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5A4022-21FF-734C-854A-49EBA21E289B}"/>
              </a:ext>
            </a:extLst>
          </p:cNvPr>
          <p:cNvSpPr/>
          <p:nvPr/>
        </p:nvSpPr>
        <p:spPr>
          <a:xfrm>
            <a:off x="6803931" y="4557489"/>
            <a:ext cx="3156179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1977420-D5BE-8844-AB27-810F01EC90D6}"/>
              </a:ext>
            </a:extLst>
          </p:cNvPr>
          <p:cNvSpPr/>
          <p:nvPr/>
        </p:nvSpPr>
        <p:spPr>
          <a:xfrm>
            <a:off x="7101860" y="4870707"/>
            <a:ext cx="1280160" cy="8163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migration</a:t>
            </a:r>
          </a:p>
          <a:p>
            <a:pPr algn="ctr"/>
            <a:r>
              <a:rPr lang="en-JP" dirty="0"/>
              <a:t>utility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167603-B7D0-734F-8628-7AB97DD21A33}"/>
              </a:ext>
            </a:extLst>
          </p:cNvPr>
          <p:cNvSpPr/>
          <p:nvPr/>
        </p:nvSpPr>
        <p:spPr>
          <a:xfrm>
            <a:off x="8862932" y="4783989"/>
            <a:ext cx="819386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user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856D98D-D005-F842-AC3B-3927CF513EE7}"/>
              </a:ext>
            </a:extLst>
          </p:cNvPr>
          <p:cNvCxnSpPr>
            <a:cxnSpLocks/>
          </p:cNvCxnSpPr>
          <p:nvPr/>
        </p:nvCxnSpPr>
        <p:spPr>
          <a:xfrm flipV="1">
            <a:off x="8382020" y="5278902"/>
            <a:ext cx="480912" cy="2957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7BCEF26-4CA8-D547-9270-045AA9E7EA41}"/>
              </a:ext>
            </a:extLst>
          </p:cNvPr>
          <p:cNvCxnSpPr>
            <a:cxnSpLocks/>
          </p:cNvCxnSpPr>
          <p:nvPr/>
        </p:nvCxnSpPr>
        <p:spPr>
          <a:xfrm>
            <a:off x="5034417" y="5275944"/>
            <a:ext cx="2067443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D1E9071-E8B2-754F-8817-1FBA573F8EF0}"/>
              </a:ext>
            </a:extLst>
          </p:cNvPr>
          <p:cNvSpPr/>
          <p:nvPr/>
        </p:nvSpPr>
        <p:spPr>
          <a:xfrm>
            <a:off x="10186830" y="489675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2B8064F-6A08-694A-A72F-A826162BCA82}"/>
              </a:ext>
            </a:extLst>
          </p:cNvPr>
          <p:cNvSpPr txBox="1"/>
          <p:nvPr/>
        </p:nvSpPr>
        <p:spPr>
          <a:xfrm>
            <a:off x="2128953" y="4164602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 </a:t>
            </a:r>
            <a:r>
              <a:rPr lang="en-US" altLang="ja-JP" dirty="0"/>
              <a:t>system (cloud VM)</a:t>
            </a:r>
            <a:endParaRPr kumimoji="1" lang="ja-JP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7259392-5C1F-6543-A00C-6A4347C83739}"/>
              </a:ext>
            </a:extLst>
          </p:cNvPr>
          <p:cNvSpPr txBox="1"/>
          <p:nvPr/>
        </p:nvSpPr>
        <p:spPr>
          <a:xfrm>
            <a:off x="6782864" y="4157870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 </a:t>
            </a:r>
            <a:r>
              <a:rPr lang="en-US" altLang="ja-JP" dirty="0"/>
              <a:t>system (cloud VM)</a:t>
            </a:r>
            <a:endParaRPr kumimoji="1" lang="ja-JP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8402A6-0633-6F41-96CF-D633CD83A668}"/>
              </a:ext>
            </a:extLst>
          </p:cNvPr>
          <p:cNvSpPr txBox="1"/>
          <p:nvPr/>
        </p:nvSpPr>
        <p:spPr>
          <a:xfrm>
            <a:off x="2361454" y="627273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833C638-44AB-B34A-9626-AB94291B61B4}"/>
              </a:ext>
            </a:extLst>
          </p:cNvPr>
          <p:cNvSpPr txBox="1"/>
          <p:nvPr/>
        </p:nvSpPr>
        <p:spPr>
          <a:xfrm>
            <a:off x="8274945" y="627273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destination host</a:t>
            </a:r>
            <a:endParaRPr kumimoji="1" lang="ja-JP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33C5BE-E5A8-F24C-BC53-854A71A3DCE1}"/>
              </a:ext>
            </a:extLst>
          </p:cNvPr>
          <p:cNvSpPr txBox="1"/>
          <p:nvPr/>
        </p:nvSpPr>
        <p:spPr>
          <a:xfrm>
            <a:off x="5604128" y="4874613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transfer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2DEEEEA-02D3-AD45-91DE-77DBD0DCEDD8}"/>
              </a:ext>
            </a:extLst>
          </p:cNvPr>
          <p:cNvSpPr/>
          <p:nvPr/>
        </p:nvSpPr>
        <p:spPr>
          <a:xfrm>
            <a:off x="675762" y="4567246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4E8D1E3-A6E5-5C47-A91B-F5E4FA16369F}"/>
              </a:ext>
            </a:extLst>
          </p:cNvPr>
          <p:cNvSpPr/>
          <p:nvPr/>
        </p:nvSpPr>
        <p:spPr>
          <a:xfrm>
            <a:off x="10546792" y="4567245"/>
            <a:ext cx="881526" cy="444009"/>
          </a:xfrm>
          <a:prstGeom prst="ellipse">
            <a:avLst/>
          </a:prstGeom>
          <a:solidFill>
            <a:schemeClr val="bg1"/>
          </a:solidFill>
          <a:ln w="28575"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en-JP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294FF2-B49D-3B90-5AF0-2BAE8B344A57}"/>
              </a:ext>
            </a:extLst>
          </p:cNvPr>
          <p:cNvSpPr/>
          <p:nvPr/>
        </p:nvSpPr>
        <p:spPr>
          <a:xfrm>
            <a:off x="2216182" y="4576558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B658E00-3CFD-F42F-BFCE-E401CF4242DF}"/>
              </a:ext>
            </a:extLst>
          </p:cNvPr>
          <p:cNvSpPr/>
          <p:nvPr/>
        </p:nvSpPr>
        <p:spPr>
          <a:xfrm>
            <a:off x="8585140" y="5556306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225797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271"/>
    </mc:Choice>
    <mc:Fallback xmlns="">
      <p:transition spd="slow" advTm="5427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6970-9A12-6741-9296-62B2D0AD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SDmigrate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07F0F-6218-AD47-A5FA-D63D16CAB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Enable continuing secure OOB-VNC after VM migration</a:t>
            </a:r>
          </a:p>
          <a:p>
            <a:pPr lvl="1"/>
            <a:r>
              <a:rPr lang="en-JP" dirty="0"/>
              <a:t>The migration utility can handle the states of shadow devices</a:t>
            </a:r>
          </a:p>
          <a:p>
            <a:pPr lvl="2"/>
            <a:r>
              <a:rPr lang="en-JP" dirty="0"/>
              <a:t>Both the internal and external states</a:t>
            </a:r>
          </a:p>
          <a:p>
            <a:pPr lvl="1"/>
            <a:r>
              <a:rPr lang="en-JP" dirty="0"/>
              <a:t>Modifications to the </a:t>
            </a:r>
            <a:r>
              <a:rPr lang="en-US" dirty="0"/>
              <a:t>migration utility are not necessary</a:t>
            </a:r>
            <a:endParaRPr lang="en-JP" dirty="0"/>
          </a:p>
          <a:p>
            <a:pPr lvl="1"/>
            <a:r>
              <a:rPr lang="en-JP" dirty="0"/>
              <a:t>Information leakage from the transferred states is prevented</a:t>
            </a:r>
          </a:p>
          <a:p>
            <a:pPr lvl="2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A1929-3035-4841-9F13-C2F04D1F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951CF0-55FC-664C-B8E2-59A3ACF770F6}"/>
              </a:ext>
            </a:extLst>
          </p:cNvPr>
          <p:cNvSpPr/>
          <p:nvPr/>
        </p:nvSpPr>
        <p:spPr>
          <a:xfrm>
            <a:off x="589501" y="4057191"/>
            <a:ext cx="4921207" cy="216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31E04C-6829-BC4B-979A-D6CB41237CB8}"/>
              </a:ext>
            </a:extLst>
          </p:cNvPr>
          <p:cNvSpPr/>
          <p:nvPr/>
        </p:nvSpPr>
        <p:spPr>
          <a:xfrm>
            <a:off x="6599422" y="4057190"/>
            <a:ext cx="4921207" cy="216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0DE0A-AC20-8940-B278-B8E49C68A9C7}"/>
              </a:ext>
            </a:extLst>
          </p:cNvPr>
          <p:cNvSpPr/>
          <p:nvPr/>
        </p:nvSpPr>
        <p:spPr>
          <a:xfrm>
            <a:off x="2150020" y="4557489"/>
            <a:ext cx="3156179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DB9DE0-174C-294B-BB96-8DEE47F8D1D7}"/>
              </a:ext>
            </a:extLst>
          </p:cNvPr>
          <p:cNvSpPr/>
          <p:nvPr/>
        </p:nvSpPr>
        <p:spPr>
          <a:xfrm>
            <a:off x="2453959" y="4783989"/>
            <a:ext cx="819386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user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78FB25-5B6C-734B-A863-C88CEDB726D6}"/>
              </a:ext>
            </a:extLst>
          </p:cNvPr>
          <p:cNvSpPr/>
          <p:nvPr/>
        </p:nvSpPr>
        <p:spPr>
          <a:xfrm>
            <a:off x="811550" y="489675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1413742-BD1D-A14E-B4CF-6C5719D7158F}"/>
              </a:ext>
            </a:extLst>
          </p:cNvPr>
          <p:cNvSpPr/>
          <p:nvPr/>
        </p:nvSpPr>
        <p:spPr>
          <a:xfrm>
            <a:off x="3754257" y="4870707"/>
            <a:ext cx="1280160" cy="8163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migration</a:t>
            </a:r>
          </a:p>
          <a:p>
            <a:pPr algn="ctr"/>
            <a:r>
              <a:rPr lang="en-JP" dirty="0"/>
              <a:t>utility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D2E8572-9653-4C48-B5D9-46FAE76BCF70}"/>
              </a:ext>
            </a:extLst>
          </p:cNvPr>
          <p:cNvCxnSpPr>
            <a:cxnSpLocks/>
          </p:cNvCxnSpPr>
          <p:nvPr/>
        </p:nvCxnSpPr>
        <p:spPr>
          <a:xfrm>
            <a:off x="3273345" y="5278902"/>
            <a:ext cx="480912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36D8A0F-FAFE-124C-A173-C8C0EDABC5D3}"/>
              </a:ext>
            </a:extLst>
          </p:cNvPr>
          <p:cNvSpPr/>
          <p:nvPr/>
        </p:nvSpPr>
        <p:spPr>
          <a:xfrm>
            <a:off x="6803931" y="4557489"/>
            <a:ext cx="3156179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B0B48FF-641D-7849-B4B2-740C1AD9AAD2}"/>
              </a:ext>
            </a:extLst>
          </p:cNvPr>
          <p:cNvSpPr/>
          <p:nvPr/>
        </p:nvSpPr>
        <p:spPr>
          <a:xfrm>
            <a:off x="7101860" y="4870707"/>
            <a:ext cx="1280160" cy="8163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migration</a:t>
            </a:r>
          </a:p>
          <a:p>
            <a:pPr algn="ctr"/>
            <a:r>
              <a:rPr lang="en-JP" dirty="0"/>
              <a:t>utility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AF59EF-1B65-5A4A-A8F4-65F0824E72FB}"/>
              </a:ext>
            </a:extLst>
          </p:cNvPr>
          <p:cNvSpPr/>
          <p:nvPr/>
        </p:nvSpPr>
        <p:spPr>
          <a:xfrm>
            <a:off x="8862932" y="4783989"/>
            <a:ext cx="819386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user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361021C-A6C4-8E44-AB4B-82AEFA848879}"/>
              </a:ext>
            </a:extLst>
          </p:cNvPr>
          <p:cNvCxnSpPr>
            <a:cxnSpLocks/>
          </p:cNvCxnSpPr>
          <p:nvPr/>
        </p:nvCxnSpPr>
        <p:spPr>
          <a:xfrm flipV="1">
            <a:off x="8382020" y="5278902"/>
            <a:ext cx="480912" cy="2957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786B9B5-41FA-6745-99D1-398885CF60B6}"/>
              </a:ext>
            </a:extLst>
          </p:cNvPr>
          <p:cNvCxnSpPr>
            <a:cxnSpLocks/>
          </p:cNvCxnSpPr>
          <p:nvPr/>
        </p:nvCxnSpPr>
        <p:spPr>
          <a:xfrm>
            <a:off x="5034417" y="5275944"/>
            <a:ext cx="2067443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1A3ADE9-BCFC-9B4F-9E69-C5D4B4C332CC}"/>
              </a:ext>
            </a:extLst>
          </p:cNvPr>
          <p:cNvSpPr/>
          <p:nvPr/>
        </p:nvSpPr>
        <p:spPr>
          <a:xfrm>
            <a:off x="10186830" y="489675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3570B0-73CB-924A-BB49-D2DE8251369F}"/>
              </a:ext>
            </a:extLst>
          </p:cNvPr>
          <p:cNvSpPr txBox="1"/>
          <p:nvPr/>
        </p:nvSpPr>
        <p:spPr>
          <a:xfrm>
            <a:off x="2139598" y="4149046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 </a:t>
            </a:r>
            <a:r>
              <a:rPr lang="en-US" altLang="ja-JP" dirty="0"/>
              <a:t>system (cloud VM)</a:t>
            </a:r>
            <a:endParaRPr kumimoji="1" lang="ja-JP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313A0A-1D01-6043-9EEA-A41C30A7FE15}"/>
              </a:ext>
            </a:extLst>
          </p:cNvPr>
          <p:cNvSpPr txBox="1"/>
          <p:nvPr/>
        </p:nvSpPr>
        <p:spPr>
          <a:xfrm>
            <a:off x="6675789" y="4153429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 </a:t>
            </a:r>
            <a:r>
              <a:rPr lang="en-US" altLang="ja-JP" dirty="0"/>
              <a:t>system (cloud VM)</a:t>
            </a:r>
            <a:endParaRPr kumimoji="1" lang="ja-JP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872668-CBBD-2C43-8670-1C526D7A370B}"/>
              </a:ext>
            </a:extLst>
          </p:cNvPr>
          <p:cNvSpPr txBox="1"/>
          <p:nvPr/>
        </p:nvSpPr>
        <p:spPr>
          <a:xfrm>
            <a:off x="2361454" y="627273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13FF533-2F13-DB48-B751-3A5EFFE4B219}"/>
              </a:ext>
            </a:extLst>
          </p:cNvPr>
          <p:cNvSpPr txBox="1"/>
          <p:nvPr/>
        </p:nvSpPr>
        <p:spPr>
          <a:xfrm>
            <a:off x="8274945" y="627273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destination host</a:t>
            </a:r>
            <a:endParaRPr kumimoji="1" lang="ja-JP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71C3D0-59A7-F24F-B3A1-A855DE24972B}"/>
              </a:ext>
            </a:extLst>
          </p:cNvPr>
          <p:cNvSpPr txBox="1"/>
          <p:nvPr/>
        </p:nvSpPr>
        <p:spPr>
          <a:xfrm>
            <a:off x="5604128" y="4874613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transfer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12AF41E-9F03-2743-BBBA-02D3901FAF5B}"/>
              </a:ext>
            </a:extLst>
          </p:cNvPr>
          <p:cNvSpPr/>
          <p:nvPr/>
        </p:nvSpPr>
        <p:spPr>
          <a:xfrm>
            <a:off x="675762" y="4567246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FC07A12F-4291-D940-B250-023F05AC761E}"/>
              </a:ext>
            </a:extLst>
          </p:cNvPr>
          <p:cNvCxnSpPr>
            <a:cxnSpLocks/>
            <a:stCxn id="9" idx="2"/>
            <a:endCxn id="10" idx="2"/>
          </p:cNvCxnSpPr>
          <p:nvPr/>
        </p:nvCxnSpPr>
        <p:spPr>
          <a:xfrm rot="16200000" flipH="1">
            <a:off x="2868376" y="4161136"/>
            <a:ext cx="26046" cy="3025876"/>
          </a:xfrm>
          <a:prstGeom prst="bentConnector3">
            <a:avLst>
              <a:gd name="adj1" fmla="val 1723704"/>
            </a:avLst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115F7CC5-4BA8-E843-B312-8BC16DA6A4CC}"/>
              </a:ext>
            </a:extLst>
          </p:cNvPr>
          <p:cNvCxnSpPr>
            <a:cxnSpLocks/>
            <a:stCxn id="13" idx="2"/>
            <a:endCxn id="17" idx="2"/>
          </p:cNvCxnSpPr>
          <p:nvPr/>
        </p:nvCxnSpPr>
        <p:spPr>
          <a:xfrm rot="5400000" flipH="1" flipV="1">
            <a:off x="9229817" y="4173173"/>
            <a:ext cx="26046" cy="3001801"/>
          </a:xfrm>
          <a:prstGeom prst="bentConnector3">
            <a:avLst>
              <a:gd name="adj1" fmla="val -1623712"/>
            </a:avLst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5E387F77-AD13-794F-9131-A058DEA41EE8}"/>
              </a:ext>
            </a:extLst>
          </p:cNvPr>
          <p:cNvSpPr/>
          <p:nvPr/>
        </p:nvSpPr>
        <p:spPr>
          <a:xfrm>
            <a:off x="10536452" y="4577622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5A252D1-609B-1448-8AB9-133624B1294C}"/>
              </a:ext>
            </a:extLst>
          </p:cNvPr>
          <p:cNvSpPr txBox="1"/>
          <p:nvPr/>
        </p:nvSpPr>
        <p:spPr>
          <a:xfrm>
            <a:off x="4432885" y="569289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save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7A320B4-2581-8F48-8BE5-30F36527B962}"/>
              </a:ext>
            </a:extLst>
          </p:cNvPr>
          <p:cNvSpPr txBox="1"/>
          <p:nvPr/>
        </p:nvSpPr>
        <p:spPr>
          <a:xfrm>
            <a:off x="6800581" y="568881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restore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7FD0184-04E1-579B-BC49-2004A0A1A1DA}"/>
              </a:ext>
            </a:extLst>
          </p:cNvPr>
          <p:cNvSpPr/>
          <p:nvPr/>
        </p:nvSpPr>
        <p:spPr>
          <a:xfrm>
            <a:off x="2214704" y="4574471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66D4889-8F0E-A0DA-8944-F7B9C96BE588}"/>
              </a:ext>
            </a:extLst>
          </p:cNvPr>
          <p:cNvSpPr/>
          <p:nvPr/>
        </p:nvSpPr>
        <p:spPr>
          <a:xfrm>
            <a:off x="8589208" y="4578472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44429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253"/>
    </mc:Choice>
    <mc:Fallback xmlns="">
      <p:transition spd="slow" advTm="5425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88C9F-AF67-9243-9946-49C5BD69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Fake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749F2-F2B4-C344-A7B1-205697FEC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naive design is that the migration utility directly saves and restores the states of shadow devices</a:t>
            </a:r>
          </a:p>
          <a:p>
            <a:pPr lvl="1"/>
            <a:r>
              <a:rPr lang="en-JP" dirty="0"/>
              <a:t>Not acceptable because the migration utility needs to be modified</a:t>
            </a:r>
          </a:p>
          <a:p>
            <a:r>
              <a:rPr lang="en-JP" dirty="0"/>
              <a:t>Introduce fake devices inside the virtualized system</a:t>
            </a:r>
          </a:p>
          <a:p>
            <a:pPr lvl="1"/>
            <a:r>
              <a:rPr lang="en-JP" dirty="0"/>
              <a:t>Use to transparently save and restore the states of shadow devices</a:t>
            </a:r>
          </a:p>
          <a:p>
            <a:pPr lvl="1"/>
            <a:r>
              <a:rPr lang="en-JP" dirty="0"/>
              <a:t>Created as virtual devices of a user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8CBF7-C895-2748-BB2E-20BD9BE5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4C3F16-5E1E-BB46-BF79-D9436A292FBC}"/>
              </a:ext>
            </a:extLst>
          </p:cNvPr>
          <p:cNvSpPr/>
          <p:nvPr/>
        </p:nvSpPr>
        <p:spPr>
          <a:xfrm>
            <a:off x="4609567" y="4862002"/>
            <a:ext cx="4392585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9CC44E-EE37-3C4B-989F-48B6E5F9C852}"/>
              </a:ext>
            </a:extLst>
          </p:cNvPr>
          <p:cNvSpPr/>
          <p:nvPr/>
        </p:nvSpPr>
        <p:spPr>
          <a:xfrm>
            <a:off x="3271097" y="5201268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2FB2E36-E832-4A4F-82C4-50FA1F0AB7CC}"/>
              </a:ext>
            </a:extLst>
          </p:cNvPr>
          <p:cNvSpPr/>
          <p:nvPr/>
        </p:nvSpPr>
        <p:spPr>
          <a:xfrm>
            <a:off x="6213804" y="5175221"/>
            <a:ext cx="1280160" cy="8163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migration</a:t>
            </a:r>
          </a:p>
          <a:p>
            <a:pPr algn="ctr"/>
            <a:r>
              <a:rPr lang="en-JP" dirty="0"/>
              <a:t>utility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496834-530F-B047-846B-E018225E8257}"/>
              </a:ext>
            </a:extLst>
          </p:cNvPr>
          <p:cNvCxnSpPr>
            <a:cxnSpLocks/>
          </p:cNvCxnSpPr>
          <p:nvPr/>
        </p:nvCxnSpPr>
        <p:spPr>
          <a:xfrm>
            <a:off x="5877027" y="5583416"/>
            <a:ext cx="336777" cy="2958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B4E14F8-B56A-ED49-852D-83275F9FE670}"/>
              </a:ext>
            </a:extLst>
          </p:cNvPr>
          <p:cNvSpPr txBox="1"/>
          <p:nvPr/>
        </p:nvSpPr>
        <p:spPr>
          <a:xfrm>
            <a:off x="5254728" y="4464614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 </a:t>
            </a:r>
            <a:r>
              <a:rPr lang="en-US" altLang="ja-JP" dirty="0"/>
              <a:t>system (cloud VM)</a:t>
            </a:r>
            <a:endParaRPr kumimoji="1" lang="ja-JP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C21C18-43A4-D148-A89B-EF4492EBDC84}"/>
              </a:ext>
            </a:extLst>
          </p:cNvPr>
          <p:cNvSpPr/>
          <p:nvPr/>
        </p:nvSpPr>
        <p:spPr>
          <a:xfrm>
            <a:off x="4853340" y="5201268"/>
            <a:ext cx="1023687" cy="764297"/>
          </a:xfrm>
          <a:prstGeom prst="rect">
            <a:avLst/>
          </a:prstGeom>
          <a:solidFill>
            <a:srgbClr val="D7ACD6"/>
          </a:solidFill>
          <a:ln>
            <a:solidFill>
              <a:srgbClr val="AC1F7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fake</a:t>
            </a:r>
          </a:p>
          <a:p>
            <a:pPr algn="ctr"/>
            <a:r>
              <a:rPr lang="en-US" altLang="ja-JP" dirty="0"/>
              <a:t>devices</a:t>
            </a:r>
            <a:endParaRPr kumimoji="1" lang="ja-JP" alt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D09175-426D-CB47-9D99-C575B6CC711D}"/>
              </a:ext>
            </a:extLst>
          </p:cNvPr>
          <p:cNvCxnSpPr>
            <a:cxnSpLocks/>
          </p:cNvCxnSpPr>
          <p:nvPr/>
        </p:nvCxnSpPr>
        <p:spPr>
          <a:xfrm>
            <a:off x="4384918" y="5583415"/>
            <a:ext cx="468422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4BAF1492-60ED-69CC-B340-E16605B484A6}"/>
              </a:ext>
            </a:extLst>
          </p:cNvPr>
          <p:cNvCxnSpPr>
            <a:stCxn id="9" idx="2"/>
            <a:endCxn id="10" idx="2"/>
          </p:cNvCxnSpPr>
          <p:nvPr/>
        </p:nvCxnSpPr>
        <p:spPr>
          <a:xfrm rot="16200000" flipH="1">
            <a:off x="5327923" y="4465650"/>
            <a:ext cx="26046" cy="3025876"/>
          </a:xfrm>
          <a:prstGeom prst="bentConnector3">
            <a:avLst>
              <a:gd name="adj1" fmla="val 2001636"/>
            </a:avLst>
          </a:prstGeom>
          <a:ln w="28575" cmpd="sng">
            <a:solidFill>
              <a:srgbClr val="FF0000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7AB43B6-64F5-FA49-2CAC-0F1A78CB8B82}"/>
              </a:ext>
            </a:extLst>
          </p:cNvPr>
          <p:cNvSpPr/>
          <p:nvPr/>
        </p:nvSpPr>
        <p:spPr>
          <a:xfrm>
            <a:off x="7877571" y="5175221"/>
            <a:ext cx="819386" cy="8033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user</a:t>
            </a:r>
          </a:p>
          <a:p>
            <a:pPr algn="ctr"/>
            <a:r>
              <a:rPr kumimoji="1" lang="en-US" altLang="ja-JP" dirty="0"/>
              <a:t>VM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2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3"/>
    </mc:Choice>
    <mc:Fallback xmlns="">
      <p:transition spd="slow" advTm="4384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88C9F-AF67-9243-9946-49C5BD69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Save/Restore with Fake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749F2-F2B4-C344-A7B1-205697FEC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The migration utility saves the state of a fake device</a:t>
            </a:r>
          </a:p>
          <a:p>
            <a:pPr lvl="1"/>
            <a:r>
              <a:rPr lang="en-JP" dirty="0"/>
              <a:t>The fake device sends a request to the corresponding shadow device</a:t>
            </a:r>
          </a:p>
          <a:p>
            <a:pPr lvl="1"/>
            <a:r>
              <a:rPr lang="en-JP" dirty="0"/>
              <a:t>It receives the state of the shadow device</a:t>
            </a:r>
          </a:p>
          <a:p>
            <a:r>
              <a:rPr lang="en-JP" dirty="0"/>
              <a:t>The migration utility restores the state of a fake device</a:t>
            </a:r>
          </a:p>
          <a:p>
            <a:pPr lvl="1"/>
            <a:r>
              <a:rPr lang="en-JP" dirty="0"/>
              <a:t>The fake device sends the state to the corresponding shadow device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8CBF7-C895-2748-BB2E-20BD9BE5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7910F0-CD0E-6345-A330-C7A88C818322}"/>
              </a:ext>
            </a:extLst>
          </p:cNvPr>
          <p:cNvSpPr/>
          <p:nvPr/>
        </p:nvSpPr>
        <p:spPr>
          <a:xfrm>
            <a:off x="589501" y="4082591"/>
            <a:ext cx="4921207" cy="216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BDA009-56A9-1C4B-9A4F-4E2F416A1D23}"/>
              </a:ext>
            </a:extLst>
          </p:cNvPr>
          <p:cNvSpPr/>
          <p:nvPr/>
        </p:nvSpPr>
        <p:spPr>
          <a:xfrm>
            <a:off x="6599422" y="4082590"/>
            <a:ext cx="4921207" cy="216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4C3F16-5E1E-BB46-BF79-D9436A292FBC}"/>
              </a:ext>
            </a:extLst>
          </p:cNvPr>
          <p:cNvSpPr/>
          <p:nvPr/>
        </p:nvSpPr>
        <p:spPr>
          <a:xfrm>
            <a:off x="2150020" y="4582889"/>
            <a:ext cx="3156179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9CC44E-EE37-3C4B-989F-48B6E5F9C852}"/>
              </a:ext>
            </a:extLst>
          </p:cNvPr>
          <p:cNvSpPr/>
          <p:nvPr/>
        </p:nvSpPr>
        <p:spPr>
          <a:xfrm>
            <a:off x="811550" y="4922155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2FB2E36-E832-4A4F-82C4-50FA1F0AB7CC}"/>
              </a:ext>
            </a:extLst>
          </p:cNvPr>
          <p:cNvSpPr/>
          <p:nvPr/>
        </p:nvSpPr>
        <p:spPr>
          <a:xfrm>
            <a:off x="3754257" y="4896108"/>
            <a:ext cx="1280160" cy="8163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migration</a:t>
            </a:r>
          </a:p>
          <a:p>
            <a:pPr algn="ctr"/>
            <a:r>
              <a:rPr lang="en-JP" dirty="0"/>
              <a:t>utility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496834-530F-B047-846B-E018225E8257}"/>
              </a:ext>
            </a:extLst>
          </p:cNvPr>
          <p:cNvCxnSpPr>
            <a:cxnSpLocks/>
          </p:cNvCxnSpPr>
          <p:nvPr/>
        </p:nvCxnSpPr>
        <p:spPr>
          <a:xfrm>
            <a:off x="3417480" y="5304303"/>
            <a:ext cx="336777" cy="2958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A8349A2-DFC4-194B-BA5D-806486DCDBBD}"/>
              </a:ext>
            </a:extLst>
          </p:cNvPr>
          <p:cNvSpPr/>
          <p:nvPr/>
        </p:nvSpPr>
        <p:spPr>
          <a:xfrm>
            <a:off x="6803931" y="4582889"/>
            <a:ext cx="3156179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3C61BEE-68AF-874F-B240-9B7F922FE91C}"/>
              </a:ext>
            </a:extLst>
          </p:cNvPr>
          <p:cNvSpPr/>
          <p:nvPr/>
        </p:nvSpPr>
        <p:spPr>
          <a:xfrm>
            <a:off x="7101860" y="4896108"/>
            <a:ext cx="1280160" cy="8163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migration</a:t>
            </a:r>
          </a:p>
          <a:p>
            <a:pPr algn="ctr"/>
            <a:r>
              <a:rPr lang="en-JP" dirty="0"/>
              <a:t>utility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747121-6560-7C48-BBAA-2E0A5CAE183A}"/>
              </a:ext>
            </a:extLst>
          </p:cNvPr>
          <p:cNvCxnSpPr>
            <a:cxnSpLocks/>
          </p:cNvCxnSpPr>
          <p:nvPr/>
        </p:nvCxnSpPr>
        <p:spPr>
          <a:xfrm>
            <a:off x="8382020" y="5303158"/>
            <a:ext cx="338372" cy="5249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ABA7D04-0EB4-194A-B4EC-316FAFD895FB}"/>
              </a:ext>
            </a:extLst>
          </p:cNvPr>
          <p:cNvCxnSpPr>
            <a:cxnSpLocks/>
          </p:cNvCxnSpPr>
          <p:nvPr/>
        </p:nvCxnSpPr>
        <p:spPr>
          <a:xfrm>
            <a:off x="5034417" y="5304303"/>
            <a:ext cx="2067443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211307B-EE8E-4C40-847D-C535A9ACFA74}"/>
              </a:ext>
            </a:extLst>
          </p:cNvPr>
          <p:cNvSpPr/>
          <p:nvPr/>
        </p:nvSpPr>
        <p:spPr>
          <a:xfrm>
            <a:off x="10186830" y="4922155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4E14F8-B56A-ED49-852D-83275F9FE670}"/>
              </a:ext>
            </a:extLst>
          </p:cNvPr>
          <p:cNvSpPr txBox="1"/>
          <p:nvPr/>
        </p:nvSpPr>
        <p:spPr>
          <a:xfrm>
            <a:off x="2139598" y="4190002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 </a:t>
            </a:r>
            <a:r>
              <a:rPr lang="en-US" altLang="ja-JP" dirty="0"/>
              <a:t>system (cloud VM)</a:t>
            </a:r>
            <a:endParaRPr kumimoji="1" lang="ja-JP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B0AEB3-9E73-1E4B-B295-844788E86511}"/>
              </a:ext>
            </a:extLst>
          </p:cNvPr>
          <p:cNvSpPr txBox="1"/>
          <p:nvPr/>
        </p:nvSpPr>
        <p:spPr>
          <a:xfrm>
            <a:off x="6782864" y="4181598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 </a:t>
            </a:r>
            <a:r>
              <a:rPr lang="en-US" altLang="ja-JP" dirty="0"/>
              <a:t>system (cloud VM)</a:t>
            </a:r>
            <a:endParaRPr kumimoji="1" lang="ja-JP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1C443F-27E2-5F4C-A916-2D7B44D528C6}"/>
              </a:ext>
            </a:extLst>
          </p:cNvPr>
          <p:cNvSpPr txBox="1"/>
          <p:nvPr/>
        </p:nvSpPr>
        <p:spPr>
          <a:xfrm>
            <a:off x="2361454" y="629813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DD6F64-A488-3A42-9336-C7EB0DE690F0}"/>
              </a:ext>
            </a:extLst>
          </p:cNvPr>
          <p:cNvSpPr txBox="1"/>
          <p:nvPr/>
        </p:nvSpPr>
        <p:spPr>
          <a:xfrm>
            <a:off x="8274945" y="629813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destination host</a:t>
            </a:r>
            <a:endParaRPr kumimoji="1" lang="ja-JP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9F346B-E2C3-D449-B6AB-48BD4D0024E0}"/>
              </a:ext>
            </a:extLst>
          </p:cNvPr>
          <p:cNvSpPr txBox="1"/>
          <p:nvPr/>
        </p:nvSpPr>
        <p:spPr>
          <a:xfrm>
            <a:off x="5604128" y="4900013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transfer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339F959-B1B1-EC4E-9ADF-F96EC18F5EE7}"/>
              </a:ext>
            </a:extLst>
          </p:cNvPr>
          <p:cNvSpPr/>
          <p:nvPr/>
        </p:nvSpPr>
        <p:spPr>
          <a:xfrm>
            <a:off x="675762" y="4592646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A20588A-9E76-9A47-8429-980AA284FAC7}"/>
              </a:ext>
            </a:extLst>
          </p:cNvPr>
          <p:cNvSpPr/>
          <p:nvPr/>
        </p:nvSpPr>
        <p:spPr>
          <a:xfrm>
            <a:off x="10536452" y="4603022"/>
            <a:ext cx="881526" cy="44400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JP" dirty="0"/>
              <a:t>state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48C743-EBCF-6C49-9F25-764EB1A75F29}"/>
              </a:ext>
            </a:extLst>
          </p:cNvPr>
          <p:cNvSpPr txBox="1"/>
          <p:nvPr/>
        </p:nvSpPr>
        <p:spPr>
          <a:xfrm>
            <a:off x="3256266" y="566674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save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FCFD06-3897-B44D-BDEE-1EC5D2A3C708}"/>
              </a:ext>
            </a:extLst>
          </p:cNvPr>
          <p:cNvSpPr txBox="1"/>
          <p:nvPr/>
        </p:nvSpPr>
        <p:spPr>
          <a:xfrm>
            <a:off x="8099800" y="5717747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restore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C21C18-43A4-D148-A89B-EF4492EBDC84}"/>
              </a:ext>
            </a:extLst>
          </p:cNvPr>
          <p:cNvSpPr/>
          <p:nvPr/>
        </p:nvSpPr>
        <p:spPr>
          <a:xfrm>
            <a:off x="2393793" y="4922155"/>
            <a:ext cx="1023687" cy="764297"/>
          </a:xfrm>
          <a:prstGeom prst="rect">
            <a:avLst/>
          </a:prstGeom>
          <a:solidFill>
            <a:srgbClr val="D7ACD6"/>
          </a:solidFill>
          <a:ln>
            <a:solidFill>
              <a:srgbClr val="AC1F7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fake</a:t>
            </a:r>
          </a:p>
          <a:p>
            <a:pPr algn="ctr"/>
            <a:r>
              <a:rPr lang="en-US" altLang="ja-JP" dirty="0"/>
              <a:t>devices</a:t>
            </a:r>
            <a:endParaRPr kumimoji="1" lang="ja-JP" alt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D09175-426D-CB47-9D99-C575B6CC711D}"/>
              </a:ext>
            </a:extLst>
          </p:cNvPr>
          <p:cNvCxnSpPr>
            <a:cxnSpLocks/>
          </p:cNvCxnSpPr>
          <p:nvPr/>
        </p:nvCxnSpPr>
        <p:spPr>
          <a:xfrm>
            <a:off x="1925371" y="5304302"/>
            <a:ext cx="468422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5B581891-50C6-AD46-8366-A2ACF9B67E84}"/>
              </a:ext>
            </a:extLst>
          </p:cNvPr>
          <p:cNvSpPr/>
          <p:nvPr/>
        </p:nvSpPr>
        <p:spPr>
          <a:xfrm>
            <a:off x="8720392" y="4922155"/>
            <a:ext cx="1023687" cy="764297"/>
          </a:xfrm>
          <a:prstGeom prst="rect">
            <a:avLst/>
          </a:prstGeom>
          <a:solidFill>
            <a:srgbClr val="D7ACD6"/>
          </a:solidFill>
          <a:ln>
            <a:solidFill>
              <a:srgbClr val="AC1F7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fake</a:t>
            </a:r>
          </a:p>
          <a:p>
            <a:pPr algn="ctr"/>
            <a:r>
              <a:rPr lang="en-US" altLang="ja-JP" dirty="0"/>
              <a:t>devices</a:t>
            </a:r>
            <a:endParaRPr kumimoji="1" lang="ja-JP" alt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306596A-6885-F540-9E8B-E3C5CA87F51D}"/>
              </a:ext>
            </a:extLst>
          </p:cNvPr>
          <p:cNvCxnSpPr>
            <a:cxnSpLocks/>
          </p:cNvCxnSpPr>
          <p:nvPr/>
        </p:nvCxnSpPr>
        <p:spPr>
          <a:xfrm>
            <a:off x="9744079" y="5304303"/>
            <a:ext cx="442751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52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3"/>
    </mc:Choice>
    <mc:Fallback xmlns="">
      <p:transition spd="slow" advTm="4384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2B4E-F1CF-9C46-B8E3-1C8011B93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Communication between Fake/Shadow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85D78-3FC7-CF48-997A-ACCDAC7AF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Not easy to securely and efficiently communicate between fake and shadow devices</a:t>
            </a:r>
          </a:p>
          <a:p>
            <a:pPr lvl="1"/>
            <a:r>
              <a:rPr lang="en-JP" dirty="0"/>
              <a:t>Inter-process communication cannot be used</a:t>
            </a:r>
          </a:p>
          <a:p>
            <a:r>
              <a:rPr lang="en-JP" dirty="0"/>
              <a:t>The virtual network affects security and performance</a:t>
            </a:r>
          </a:p>
          <a:p>
            <a:pPr lvl="1"/>
            <a:r>
              <a:rPr lang="en-JP" dirty="0"/>
              <a:t>Shadow devices need to permit access to cloud operators as well</a:t>
            </a:r>
          </a:p>
          <a:p>
            <a:pPr lvl="1"/>
            <a:r>
              <a:rPr lang="en-JP" dirty="0"/>
              <a:t>Impose communication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B7E70-C274-9F42-A90C-3E1E1A953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4A5051-72B3-4D48-B038-9847CE17B648}"/>
              </a:ext>
            </a:extLst>
          </p:cNvPr>
          <p:cNvSpPr/>
          <p:nvPr/>
        </p:nvSpPr>
        <p:spPr>
          <a:xfrm>
            <a:off x="4519480" y="4609628"/>
            <a:ext cx="3122291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6D97BF-0823-E74E-A5D4-EE2CFD922E45}"/>
              </a:ext>
            </a:extLst>
          </p:cNvPr>
          <p:cNvSpPr/>
          <p:nvPr/>
        </p:nvSpPr>
        <p:spPr>
          <a:xfrm>
            <a:off x="2512997" y="494889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8EABC2-D6E3-2241-A71E-171D78D212F7}"/>
              </a:ext>
            </a:extLst>
          </p:cNvPr>
          <p:cNvSpPr txBox="1"/>
          <p:nvPr/>
        </p:nvSpPr>
        <p:spPr>
          <a:xfrm>
            <a:off x="7695921" y="4657694"/>
            <a:ext cx="130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virtualized</a:t>
            </a:r>
          </a:p>
          <a:p>
            <a:pPr algn="ctr"/>
            <a:r>
              <a:rPr lang="en-US" altLang="ja-JP" dirty="0"/>
              <a:t>system</a:t>
            </a:r>
          </a:p>
          <a:p>
            <a:pPr algn="ctr"/>
            <a:r>
              <a:rPr kumimoji="1" lang="en-US" altLang="ja-JP" dirty="0"/>
              <a:t>(cloud VM)</a:t>
            </a:r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077D69-B2B6-0B43-BCC1-67B2EC8460C5}"/>
              </a:ext>
            </a:extLst>
          </p:cNvPr>
          <p:cNvSpPr/>
          <p:nvPr/>
        </p:nvSpPr>
        <p:spPr>
          <a:xfrm>
            <a:off x="5986079" y="4948894"/>
            <a:ext cx="1023687" cy="764297"/>
          </a:xfrm>
          <a:prstGeom prst="rect">
            <a:avLst/>
          </a:prstGeom>
          <a:solidFill>
            <a:srgbClr val="D7ACD6"/>
          </a:solidFill>
          <a:ln>
            <a:solidFill>
              <a:srgbClr val="AC1F7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fake</a:t>
            </a:r>
          </a:p>
          <a:p>
            <a:pPr algn="ctr"/>
            <a:r>
              <a:rPr lang="en-US" altLang="ja-JP" dirty="0"/>
              <a:t>devices</a:t>
            </a:r>
            <a:endParaRPr kumimoji="1" lang="ja-JP" alt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5B5BC6-7DD2-3E46-A583-2715F2010EB4}"/>
              </a:ext>
            </a:extLst>
          </p:cNvPr>
          <p:cNvCxnSpPr>
            <a:cxnSpLocks/>
          </p:cNvCxnSpPr>
          <p:nvPr/>
        </p:nvCxnSpPr>
        <p:spPr>
          <a:xfrm>
            <a:off x="2359133" y="6373670"/>
            <a:ext cx="5073632" cy="0"/>
          </a:xfrm>
          <a:prstGeom prst="line">
            <a:avLst/>
          </a:prstGeom>
          <a:ln w="762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EF28BB-99C7-6443-B0DC-8F06BBB6873B}"/>
              </a:ext>
            </a:extLst>
          </p:cNvPr>
          <p:cNvCxnSpPr>
            <a:stCxn id="8" idx="2"/>
          </p:cNvCxnSpPr>
          <p:nvPr/>
        </p:nvCxnSpPr>
        <p:spPr>
          <a:xfrm>
            <a:off x="6497923" y="5713191"/>
            <a:ext cx="7380" cy="661483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A954EA1-FAF1-5947-B29A-A89D0176D89D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3069907" y="5713191"/>
            <a:ext cx="1" cy="660479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6085C03-6766-EB41-82D2-4463F2BB59F1}"/>
              </a:ext>
            </a:extLst>
          </p:cNvPr>
          <p:cNvSpPr txBox="1"/>
          <p:nvPr/>
        </p:nvSpPr>
        <p:spPr>
          <a:xfrm>
            <a:off x="7461456" y="6179797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virtual network</a:t>
            </a:r>
          </a:p>
        </p:txBody>
      </p:sp>
      <p:sp>
        <p:nvSpPr>
          <p:cNvPr id="23" name="Explosion 2 22">
            <a:extLst>
              <a:ext uri="{FF2B5EF4-FFF2-40B4-BE49-F238E27FC236}">
                <a16:creationId xmlns:a16="http://schemas.microsoft.com/office/drawing/2014/main" id="{06F0EF57-9F88-A441-B111-B82A5A4E6731}"/>
              </a:ext>
            </a:extLst>
          </p:cNvPr>
          <p:cNvSpPr/>
          <p:nvPr/>
        </p:nvSpPr>
        <p:spPr>
          <a:xfrm>
            <a:off x="3275055" y="5550823"/>
            <a:ext cx="545859" cy="397718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pic>
        <p:nvPicPr>
          <p:cNvPr id="24" name="図 10" descr="point-query-user-icone-6173-128.png">
            <a:extLst>
              <a:ext uri="{FF2B5EF4-FFF2-40B4-BE49-F238E27FC236}">
                <a16:creationId xmlns:a16="http://schemas.microsoft.com/office/drawing/2014/main" id="{31D3797D-7756-BF4E-AC2A-A8A0B0DDB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539" y="5304025"/>
            <a:ext cx="610358" cy="606896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6038FEE-3EB1-084E-A9DA-8843E13505FC}"/>
              </a:ext>
            </a:extLst>
          </p:cNvPr>
          <p:cNvCxnSpPr>
            <a:cxnSpLocks/>
          </p:cNvCxnSpPr>
          <p:nvPr/>
        </p:nvCxnSpPr>
        <p:spPr>
          <a:xfrm flipH="1">
            <a:off x="3547984" y="6179797"/>
            <a:ext cx="1621734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A62A255-C950-E04F-BFAC-A6A5FD7BFBC1}"/>
              </a:ext>
            </a:extLst>
          </p:cNvPr>
          <p:cNvCxnSpPr/>
          <p:nvPr/>
        </p:nvCxnSpPr>
        <p:spPr>
          <a:xfrm flipV="1">
            <a:off x="3547984" y="5948541"/>
            <a:ext cx="0" cy="231256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7167B95-9B74-194A-8691-DF0FFBD8DE2B}"/>
              </a:ext>
            </a:extLst>
          </p:cNvPr>
          <p:cNvCxnSpPr>
            <a:cxnSpLocks/>
            <a:endCxn id="24" idx="2"/>
          </p:cNvCxnSpPr>
          <p:nvPr/>
        </p:nvCxnSpPr>
        <p:spPr>
          <a:xfrm flipV="1">
            <a:off x="5169718" y="5910921"/>
            <a:ext cx="0" cy="268876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5641A8F-85FC-55C0-41F8-87F1BE76ABA4}"/>
              </a:ext>
            </a:extLst>
          </p:cNvPr>
          <p:cNvSpPr txBox="1"/>
          <p:nvPr/>
        </p:nvSpPr>
        <p:spPr>
          <a:xfrm>
            <a:off x="4590072" y="4625728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cloud</a:t>
            </a:r>
          </a:p>
          <a:p>
            <a:pPr algn="ctr"/>
            <a:r>
              <a:rPr lang="en-JP" dirty="0"/>
              <a:t>operators</a:t>
            </a:r>
          </a:p>
        </p:txBody>
      </p:sp>
    </p:spTree>
    <p:extLst>
      <p:ext uri="{BB962C8B-B14F-4D97-AF65-F5344CB8AC3E}">
        <p14:creationId xmlns:p14="http://schemas.microsoft.com/office/powerpoint/2010/main" val="333005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493"/>
    </mc:Choice>
    <mc:Fallback xmlns="">
      <p:transition spd="slow" advTm="58493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headEnd type="none" w="med" len="med"/>
          <a:tailEnd type="arrow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134615</TotalTime>
  <Words>3268</Words>
  <Application>Microsoft Macintosh PowerPoint</Application>
  <PresentationFormat>Widescreen</PresentationFormat>
  <Paragraphs>457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エッセンシャル</vt:lpstr>
      <vt:lpstr>VM Migration Support for Secure Out-of-band VNC with Shadow Devices</vt:lpstr>
      <vt:lpstr>Out-of-band VNC (OOB-VNC)</vt:lpstr>
      <vt:lpstr>Information Leakage in OOB-VNC</vt:lpstr>
      <vt:lpstr>VSBypass [Futagami+, ACSAC'18]</vt:lpstr>
      <vt:lpstr>Migration Issue in Secure OOB-VNC</vt:lpstr>
      <vt:lpstr>SDmigrate</vt:lpstr>
      <vt:lpstr>Fake Devices</vt:lpstr>
      <vt:lpstr>Save/Restore with Fake Devices</vt:lpstr>
      <vt:lpstr>Communication between Fake/Shadow Devices</vt:lpstr>
      <vt:lpstr>Secure Communication with Shared Memory</vt:lpstr>
      <vt:lpstr>Restoring External States (VRAM)</vt:lpstr>
      <vt:lpstr>Identifying EPT</vt:lpstr>
      <vt:lpstr>Experiments</vt:lpstr>
      <vt:lpstr>Migration Time in SDmigrate</vt:lpstr>
      <vt:lpstr>Downtime in SDmigrate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2160</cp:revision>
  <cp:lastPrinted>2019-08-17T14:50:09Z</cp:lastPrinted>
  <dcterms:created xsi:type="dcterms:W3CDTF">2014-07-04T01:06:17Z</dcterms:created>
  <dcterms:modified xsi:type="dcterms:W3CDTF">2023-11-15T07:16:33Z</dcterms:modified>
</cp:coreProperties>
</file>