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1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22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23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24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57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76" r:id="rId6"/>
    <p:sldId id="260" r:id="rId7"/>
    <p:sldId id="261" r:id="rId8"/>
    <p:sldId id="262" r:id="rId9"/>
    <p:sldId id="263" r:id="rId10"/>
    <p:sldId id="264" r:id="rId11"/>
    <p:sldId id="266" r:id="rId12"/>
    <p:sldId id="280" r:id="rId13"/>
    <p:sldId id="274" r:id="rId14"/>
    <p:sldId id="275" r:id="rId15"/>
    <p:sldId id="279" r:id="rId16"/>
    <p:sldId id="281" r:id="rId17"/>
    <p:sldId id="265" r:id="rId18"/>
    <p:sldId id="267" r:id="rId19"/>
    <p:sldId id="268" r:id="rId20"/>
    <p:sldId id="269" r:id="rId21"/>
    <p:sldId id="270" r:id="rId22"/>
    <p:sldId id="278" r:id="rId23"/>
    <p:sldId id="271" r:id="rId24"/>
    <p:sldId id="272" r:id="rId25"/>
    <p:sldId id="277" r:id="rId26"/>
    <p:sldId id="273" r:id="rId27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00"/>
    <p:restoredTop sz="78687"/>
  </p:normalViewPr>
  <p:slideViewPr>
    <p:cSldViewPr snapToGrid="0" snapToObjects="1">
      <p:cViewPr varScale="1">
        <p:scale>
          <a:sx n="95" d="100"/>
          <a:sy n="95" d="100"/>
        </p:scale>
        <p:origin x="928" y="1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 snapToObjects="1">
      <p:cViewPr>
        <p:scale>
          <a:sx n="160" d="100"/>
          <a:sy n="160" d="100"/>
        </p:scale>
        <p:origin x="1768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1" u="sng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i="1" u="sng" dirty="0"/>
              <a:t>migration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1" u="sng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low load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Sheet1!$B$3</c:f>
                <c:numCache>
                  <c:formatCode>General</c:formatCode>
                  <c:ptCount val="1"/>
                  <c:pt idx="0">
                    <c:v>12.1</c:v>
                  </c:pt>
                </c:numCache>
              </c:numRef>
            </c:plus>
            <c:minus>
              <c:numRef>
                <c:f>Sheet1!$B$3</c:f>
                <c:numCache>
                  <c:formatCode>General</c:formatCode>
                  <c:ptCount val="1"/>
                  <c:pt idx="0">
                    <c:v>12.1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B9-804C-82A5-12B82AB01DA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high load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Sheet1!$C$3</c:f>
                <c:numCache>
                  <c:formatCode>General</c:formatCode>
                  <c:ptCount val="1"/>
                  <c:pt idx="0">
                    <c:v>37</c:v>
                  </c:pt>
                </c:numCache>
              </c:numRef>
            </c:plus>
            <c:minus>
              <c:numRef>
                <c:f>Sheet1!$C$3</c:f>
                <c:numCache>
                  <c:formatCode>General</c:formatCode>
                  <c:ptCount val="1"/>
                  <c:pt idx="0">
                    <c:v>37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B9-804C-82A5-12B82AB01D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50372480"/>
        <c:axId val="1050450384"/>
      </c:barChart>
      <c:catAx>
        <c:axId val="10503724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50450384"/>
        <c:crosses val="autoZero"/>
        <c:auto val="1"/>
        <c:lblAlgn val="ctr"/>
        <c:lblOffset val="100"/>
        <c:noMultiLvlLbl val="0"/>
      </c:catAx>
      <c:valAx>
        <c:axId val="1050450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save 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050372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CRIU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Sheet1!$D$2:$D$7</c:f>
                <c:numCache>
                  <c:formatCode>General</c:formatCode>
                  <c:ptCount val="6"/>
                  <c:pt idx="0">
                    <c:v>10.3</c:v>
                  </c:pt>
                  <c:pt idx="1">
                    <c:v>1.7</c:v>
                  </c:pt>
                  <c:pt idx="2">
                    <c:v>0</c:v>
                  </c:pt>
                  <c:pt idx="3">
                    <c:v>0</c:v>
                  </c:pt>
                  <c:pt idx="4">
                    <c:v>37</c:v>
                  </c:pt>
                  <c:pt idx="5">
                    <c:v>5.0999999999999996</c:v>
                  </c:pt>
                </c:numCache>
              </c:numRef>
            </c:plus>
            <c:minus>
              <c:numRef>
                <c:f>Sheet1!$D$2:$D$7</c:f>
                <c:numCache>
                  <c:formatCode>General</c:formatCode>
                  <c:ptCount val="6"/>
                  <c:pt idx="0">
                    <c:v>10.3</c:v>
                  </c:pt>
                  <c:pt idx="1">
                    <c:v>1.7</c:v>
                  </c:pt>
                  <c:pt idx="2">
                    <c:v>0</c:v>
                  </c:pt>
                  <c:pt idx="3">
                    <c:v>0</c:v>
                  </c:pt>
                  <c:pt idx="4">
                    <c:v>37</c:v>
                  </c:pt>
                  <c:pt idx="5">
                    <c:v>5.0999999999999996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Sheet1!$A$2:$A$7</c:f>
              <c:strCache>
                <c:ptCount val="6"/>
                <c:pt idx="0">
                  <c:v>cpu</c:v>
                </c:pt>
                <c:pt idx="1">
                  <c:v>pipe</c:v>
                </c:pt>
                <c:pt idx="2">
                  <c:v>memory</c:v>
                </c:pt>
                <c:pt idx="3">
                  <c:v>io</c:v>
                </c:pt>
                <c:pt idx="4">
                  <c:v>filesystem</c:v>
                </c:pt>
                <c:pt idx="5">
                  <c:v>device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91.2</c:v>
                </c:pt>
                <c:pt idx="1">
                  <c:v>228.5</c:v>
                </c:pt>
                <c:pt idx="2">
                  <c:v>0</c:v>
                </c:pt>
                <c:pt idx="3">
                  <c:v>0</c:v>
                </c:pt>
                <c:pt idx="4">
                  <c:v>313.2</c:v>
                </c:pt>
                <c:pt idx="5">
                  <c:v>46.1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55-9843-8FD7-EDEF13D2729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Ovmigrate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Sheet1!$E$2:$E$7</c:f>
                <c:numCache>
                  <c:formatCode>General</c:formatCode>
                  <c:ptCount val="6"/>
                  <c:pt idx="0">
                    <c:v>1</c:v>
                  </c:pt>
                  <c:pt idx="1">
                    <c:v>3.3</c:v>
                  </c:pt>
                  <c:pt idx="2">
                    <c:v>43.5</c:v>
                  </c:pt>
                  <c:pt idx="3">
                    <c:v>70.5</c:v>
                  </c:pt>
                  <c:pt idx="4">
                    <c:v>23.3</c:v>
                  </c:pt>
                  <c:pt idx="5">
                    <c:v>12.4</c:v>
                  </c:pt>
                </c:numCache>
              </c:numRef>
            </c:plus>
            <c:minus>
              <c:numRef>
                <c:f>Sheet1!$E$2:$E$7</c:f>
              </c:numRef>
            </c:minus>
            <c:spPr>
              <a:noFill/>
              <a:ln w="1905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Sheet1!$A$2:$A$7</c:f>
              <c:strCache>
                <c:ptCount val="6"/>
                <c:pt idx="0">
                  <c:v>cpu</c:v>
                </c:pt>
                <c:pt idx="1">
                  <c:v>pipe</c:v>
                </c:pt>
                <c:pt idx="2">
                  <c:v>memory</c:v>
                </c:pt>
                <c:pt idx="3">
                  <c:v>io</c:v>
                </c:pt>
                <c:pt idx="4">
                  <c:v>filesystem</c:v>
                </c:pt>
                <c:pt idx="5">
                  <c:v>device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35</c:v>
                </c:pt>
                <c:pt idx="1">
                  <c:v>31.1</c:v>
                </c:pt>
                <c:pt idx="2">
                  <c:v>108.5</c:v>
                </c:pt>
                <c:pt idx="3">
                  <c:v>409.5</c:v>
                </c:pt>
                <c:pt idx="4">
                  <c:v>408.8</c:v>
                </c:pt>
                <c:pt idx="5">
                  <c:v>69.8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55-9843-8FD7-EDEF13D272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50372480"/>
        <c:axId val="1050450384"/>
      </c:barChart>
      <c:catAx>
        <c:axId val="1050372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050450384"/>
        <c:crosses val="autoZero"/>
        <c:auto val="1"/>
        <c:lblAlgn val="ctr"/>
        <c:lblOffset val="100"/>
        <c:noMultiLvlLbl val="0"/>
      </c:catAx>
      <c:valAx>
        <c:axId val="1050450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save 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050372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15955073818568705"/>
          <c:y val="0.11544615951216798"/>
          <c:w val="0.16974128072812333"/>
          <c:h val="0.23090459538830715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saving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Sheet1!$B$3</c:f>
                <c:numCache>
                  <c:formatCode>General</c:formatCode>
                  <c:ptCount val="1"/>
                  <c:pt idx="0">
                    <c:v>0.5</c:v>
                  </c:pt>
                </c:numCache>
              </c:numRef>
            </c:plus>
            <c:minus>
              <c:numRef>
                <c:f>Sheet1!$B$3</c:f>
                <c:numCache>
                  <c:formatCode>General</c:formatCode>
                  <c:ptCount val="1"/>
                  <c:pt idx="0">
                    <c:v>0.5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151.5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00-BB46-9FF7-30C602C24F0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CRIU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Sheet1!$C$3</c:f>
                <c:numCache>
                  <c:formatCode>General</c:formatCode>
                  <c:ptCount val="1"/>
                  <c:pt idx="0">
                    <c:v>38.4</c:v>
                  </c:pt>
                </c:numCache>
              </c:numRef>
            </c:plus>
            <c:minus>
              <c:numRef>
                <c:f>Sheet1!$C$3</c:f>
                <c:numCache>
                  <c:formatCode>General</c:formatCode>
                  <c:ptCount val="1"/>
                  <c:pt idx="0">
                    <c:v>38.4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300.2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00-BB46-9FF7-30C602C24F0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OVmigrate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151.80000000000001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00-BB46-9FF7-30C602C24F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50372480"/>
        <c:axId val="1050450384"/>
      </c:barChart>
      <c:catAx>
        <c:axId val="10503724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50450384"/>
        <c:crosses val="autoZero"/>
        <c:auto val="1"/>
        <c:lblAlgn val="ctr"/>
        <c:lblOffset val="100"/>
        <c:noMultiLvlLbl val="0"/>
      </c:catAx>
      <c:valAx>
        <c:axId val="1050450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execution</a:t>
                </a:r>
                <a:r>
                  <a:rPr lang="en-US" baseline="0" dirty="0"/>
                  <a:t> time (sec</a:t>
                </a:r>
                <a:r>
                  <a:rPr lang="en-US" dirty="0"/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050372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1" u="sng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i="1" u="sng" dirty="0"/>
              <a:t>container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1" u="sng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normal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Sheet1!$B$3</c:f>
                <c:numCache>
                  <c:formatCode>General</c:formatCode>
                  <c:ptCount val="1"/>
                  <c:pt idx="0">
                    <c:v>0.5</c:v>
                  </c:pt>
                </c:numCache>
              </c:numRef>
            </c:plus>
            <c:minus>
              <c:numRef>
                <c:f>Sheet1!$B$3</c:f>
                <c:numCache>
                  <c:formatCode>General</c:formatCode>
                  <c:ptCount val="1"/>
                  <c:pt idx="0">
                    <c:v>0.5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151.5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B9-804C-82A5-12B82AB01DA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migration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Sheet1!$C$3</c:f>
                <c:numCache>
                  <c:formatCode>General</c:formatCode>
                  <c:ptCount val="1"/>
                  <c:pt idx="0">
                    <c:v>38.4</c:v>
                  </c:pt>
                </c:numCache>
              </c:numRef>
            </c:plus>
            <c:minus>
              <c:numRef>
                <c:f>Sheet1!$C$3</c:f>
                <c:numCache>
                  <c:formatCode>General</c:formatCode>
                  <c:ptCount val="1"/>
                  <c:pt idx="0">
                    <c:v>38.4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300.2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B9-804C-82A5-12B82AB01D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50372480"/>
        <c:axId val="1050450384"/>
      </c:barChart>
      <c:catAx>
        <c:axId val="10503724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50450384"/>
        <c:crosses val="autoZero"/>
        <c:auto val="1"/>
        <c:lblAlgn val="ctr"/>
        <c:lblOffset val="100"/>
        <c:noMultiLvlLbl val="0"/>
      </c:catAx>
      <c:valAx>
        <c:axId val="1050450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execution</a:t>
                </a:r>
                <a:r>
                  <a:rPr lang="en-US" baseline="0" dirty="0"/>
                  <a:t> time (sec</a:t>
                </a:r>
                <a:r>
                  <a:rPr lang="en-US" dirty="0"/>
                  <a:t>)</a:t>
                </a:r>
              </a:p>
            </c:rich>
          </c:tx>
          <c:layout>
            <c:manualLayout>
              <c:xMode val="edge"/>
              <c:yMode val="edge"/>
              <c:x val="3.9513584102697986E-2"/>
              <c:y val="0.1535049145383491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050372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host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Sheet1!$B$3</c:f>
                <c:numCache>
                  <c:formatCode>General</c:formatCode>
                  <c:ptCount val="1"/>
                  <c:pt idx="0">
                    <c:v>1</c:v>
                  </c:pt>
                </c:numCache>
              </c:numRef>
            </c:plus>
            <c:minus>
              <c:numRef>
                <c:f>Sheet1!$B$3</c:f>
                <c:numCache>
                  <c:formatCode>General</c:formatCode>
                  <c:ptCount val="1"/>
                  <c:pt idx="0">
                    <c:v>1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47-364C-BA11-261D759C6E7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Sheet1!$C$3</c:f>
                <c:numCache>
                  <c:formatCode>General</c:formatCode>
                  <c:ptCount val="1"/>
                  <c:pt idx="0">
                    <c:v>5</c:v>
                  </c:pt>
                </c:numCache>
              </c:numRef>
            </c:plus>
            <c:minus>
              <c:numRef>
                <c:f>Sheet1!$C$3</c:f>
                <c:numCache>
                  <c:formatCode>General</c:formatCode>
                  <c:ptCount val="1"/>
                  <c:pt idx="0">
                    <c:v>5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47-364C-BA11-261D759C6E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50372480"/>
        <c:axId val="1050450384"/>
      </c:barChart>
      <c:catAx>
        <c:axId val="10503724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50450384"/>
        <c:crosses val="autoZero"/>
        <c:auto val="1"/>
        <c:lblAlgn val="ctr"/>
        <c:lblOffset val="100"/>
        <c:noMultiLvlLbl val="0"/>
      </c:catAx>
      <c:valAx>
        <c:axId val="1050450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save 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050372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CRIU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Sheet1!$B$4:$B$5</c:f>
                <c:numCache>
                  <c:formatCode>General</c:formatCode>
                  <c:ptCount val="2"/>
                  <c:pt idx="0">
                    <c:v>12.1</c:v>
                  </c:pt>
                  <c:pt idx="1">
                    <c:v>15.2</c:v>
                  </c:pt>
                </c:numCache>
              </c:numRef>
            </c:plus>
            <c:minus>
              <c:numRef>
                <c:f>Sheet1!$B$4:$B$5</c:f>
                <c:numCache>
                  <c:formatCode>General</c:formatCode>
                  <c:ptCount val="2"/>
                  <c:pt idx="0">
                    <c:v>12.1</c:v>
                  </c:pt>
                  <c:pt idx="1">
                    <c:v>15.2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10 GB</c:v>
                </c:pt>
                <c:pt idx="1">
                  <c:v>20 GB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51.7</c:v>
                </c:pt>
                <c:pt idx="1">
                  <c:v>124.7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37-5E4C-8623-376042386D4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Ovmigrate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Sheet1!$C$4:$C$5</c:f>
                <c:numCache>
                  <c:formatCode>General</c:formatCode>
                  <c:ptCount val="2"/>
                  <c:pt idx="0">
                    <c:v>2.7</c:v>
                  </c:pt>
                  <c:pt idx="1">
                    <c:v>5.5</c:v>
                  </c:pt>
                </c:numCache>
              </c:numRef>
            </c:plus>
            <c:minus>
              <c:numRef>
                <c:f>Sheet1!$C$4:$C$5</c:f>
                <c:numCache>
                  <c:formatCode>General</c:formatCode>
                  <c:ptCount val="2"/>
                  <c:pt idx="0">
                    <c:v>2.7</c:v>
                  </c:pt>
                  <c:pt idx="1">
                    <c:v>5.5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10 GB</c:v>
                </c:pt>
                <c:pt idx="1">
                  <c:v>20 GB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31.5</c:v>
                </c:pt>
                <c:pt idx="1">
                  <c:v>94.8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37-5E4C-8623-376042386D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50372480"/>
        <c:axId val="1050450384"/>
      </c:barChart>
      <c:catAx>
        <c:axId val="105037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process memory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050450384"/>
        <c:crosses val="autoZero"/>
        <c:auto val="1"/>
        <c:lblAlgn val="ctr"/>
        <c:lblOffset val="100"/>
        <c:noMultiLvlLbl val="0"/>
      </c:catAx>
      <c:valAx>
        <c:axId val="1050450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save 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050372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23058482033961172"/>
          <c:y val="8.8908407171180981E-2"/>
          <c:w val="0.25210610961279006"/>
          <c:h val="0.23090459538830715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419349433284403"/>
          <c:y val="5.6931616075278635E-2"/>
          <c:w val="0.76179472227249267"/>
          <c:h val="0.692694722239698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CRIU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Sheet1!$B$3</c:f>
                <c:numCache>
                  <c:formatCode>General</c:formatCode>
                  <c:ptCount val="1"/>
                  <c:pt idx="0">
                    <c:v>2.4</c:v>
                  </c:pt>
                </c:numCache>
              </c:numRef>
            </c:plus>
            <c:minus>
              <c:numRef>
                <c:f>Sheet1!$B$3</c:f>
                <c:numCache>
                  <c:formatCode>General</c:formatCode>
                  <c:ptCount val="1"/>
                  <c:pt idx="0">
                    <c:v>2.4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0 GB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F2-3349-8945-2BA4DAEE8B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Ovmigrate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Sheet1!$C$3</c:f>
                <c:numCache>
                  <c:formatCode>General</c:formatCode>
                  <c:ptCount val="1"/>
                  <c:pt idx="0">
                    <c:v>15.8</c:v>
                  </c:pt>
                </c:numCache>
              </c:numRef>
            </c:plus>
            <c:minus>
              <c:numRef>
                <c:f>Sheet1!$C$3</c:f>
                <c:numCache>
                  <c:formatCode>General</c:formatCode>
                  <c:ptCount val="1"/>
                  <c:pt idx="0">
                    <c:v>15.8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0 GB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51.7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F2-3349-8945-2BA4DAEE8B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50372480"/>
        <c:axId val="1050450384"/>
      </c:barChart>
      <c:catAx>
        <c:axId val="105037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process memory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050450384"/>
        <c:crosses val="autoZero"/>
        <c:auto val="1"/>
        <c:lblAlgn val="ctr"/>
        <c:lblOffset val="100"/>
        <c:noMultiLvlLbl val="0"/>
      </c:catAx>
      <c:valAx>
        <c:axId val="1050450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save time (ms)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05037248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23427470626769259"/>
          <c:y val="8.4336286309250691E-2"/>
          <c:w val="0.29759667518216409"/>
          <c:h val="0.23281654975992044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low load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Sheet1!$B$4:$B$5</c:f>
                <c:numCache>
                  <c:formatCode>General</c:formatCode>
                  <c:ptCount val="2"/>
                  <c:pt idx="0">
                    <c:v>12.1</c:v>
                  </c:pt>
                  <c:pt idx="1">
                    <c:v>2.7</c:v>
                  </c:pt>
                </c:numCache>
              </c:numRef>
            </c:plus>
            <c:minus>
              <c:numRef>
                <c:f>Sheet1!$B$4:$B$5</c:f>
                <c:numCache>
                  <c:formatCode>General</c:formatCode>
                  <c:ptCount val="2"/>
                  <c:pt idx="0">
                    <c:v>12.1</c:v>
                  </c:pt>
                  <c:pt idx="1">
                    <c:v>2.7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CRIU</c:v>
                </c:pt>
                <c:pt idx="1">
                  <c:v>OVmigrate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51.7</c:v>
                </c:pt>
                <c:pt idx="1">
                  <c:v>31.5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52-7C45-93CD-48749C41DA2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high load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Sheet1!$C$4:$C$5</c:f>
                <c:numCache>
                  <c:formatCode>General</c:formatCode>
                  <c:ptCount val="2"/>
                  <c:pt idx="0">
                    <c:v>10.3</c:v>
                  </c:pt>
                  <c:pt idx="1">
                    <c:v>1</c:v>
                  </c:pt>
                </c:numCache>
              </c:numRef>
            </c:plus>
            <c:minus>
              <c:numRef>
                <c:f>Sheet1!$C$4:$C$5</c:f>
                <c:numCache>
                  <c:formatCode>General</c:formatCode>
                  <c:ptCount val="2"/>
                  <c:pt idx="0">
                    <c:v>10.3</c:v>
                  </c:pt>
                  <c:pt idx="1">
                    <c:v>1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CRIU</c:v>
                </c:pt>
                <c:pt idx="1">
                  <c:v>OVmigrate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91.2</c:v>
                </c:pt>
                <c:pt idx="1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52-7C45-93CD-48749C41DA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50372480"/>
        <c:axId val="1050450384"/>
      </c:barChart>
      <c:catAx>
        <c:axId val="1050372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050450384"/>
        <c:crosses val="autoZero"/>
        <c:auto val="1"/>
        <c:lblAlgn val="ctr"/>
        <c:lblOffset val="100"/>
        <c:noMultiLvlLbl val="0"/>
      </c:catAx>
      <c:valAx>
        <c:axId val="1050450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save 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050372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65996725655539867"/>
          <c:y val="7.6468703903691926E-2"/>
          <c:w val="0.24651560537982456"/>
          <c:h val="0.22642372253882881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CRIU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Sheet1!$B$4:$B$5</c:f>
                <c:numCache>
                  <c:formatCode>General</c:formatCode>
                  <c:ptCount val="2"/>
                  <c:pt idx="0">
                    <c:v>10.3</c:v>
                  </c:pt>
                  <c:pt idx="1">
                    <c:v>13.8</c:v>
                  </c:pt>
                </c:numCache>
              </c:numRef>
            </c:plus>
            <c:minus>
              <c:numRef>
                <c:f>Sheet1!$B$4:$B$5</c:f>
                <c:numCache>
                  <c:formatCode>General</c:formatCode>
                  <c:ptCount val="2"/>
                  <c:pt idx="0">
                    <c:v>10.3</c:v>
                  </c:pt>
                  <c:pt idx="1">
                    <c:v>13.8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10 GB</c:v>
                </c:pt>
                <c:pt idx="1">
                  <c:v>20 GB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91.2</c:v>
                </c:pt>
                <c:pt idx="1">
                  <c:v>188.9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53-FA4E-A776-B537860F9F4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Ovmigrate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Sheet1!$C$4:$C$5</c:f>
                <c:numCache>
                  <c:formatCode>General</c:formatCode>
                  <c:ptCount val="2"/>
                  <c:pt idx="0">
                    <c:v>1</c:v>
                  </c:pt>
                  <c:pt idx="1">
                    <c:v>4.3</c:v>
                  </c:pt>
                </c:numCache>
              </c:numRef>
            </c:plus>
            <c:minus>
              <c:numRef>
                <c:f>Sheet1!$C$4:$C$5</c:f>
                <c:numCache>
                  <c:formatCode>General</c:formatCode>
                  <c:ptCount val="2"/>
                  <c:pt idx="0">
                    <c:v>1</c:v>
                  </c:pt>
                  <c:pt idx="1">
                    <c:v>4.3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10 GB</c:v>
                </c:pt>
                <c:pt idx="1">
                  <c:v>20 GB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35</c:v>
                </c:pt>
                <c:pt idx="1">
                  <c:v>96.1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53-FA4E-A776-B537860F9F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50372480"/>
        <c:axId val="1050450384"/>
      </c:barChart>
      <c:catAx>
        <c:axId val="105037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process memory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050450384"/>
        <c:crosses val="autoZero"/>
        <c:auto val="1"/>
        <c:lblAlgn val="ctr"/>
        <c:lblOffset val="100"/>
        <c:noMultiLvlLbl val="0"/>
      </c:catAx>
      <c:valAx>
        <c:axId val="1050450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save 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050372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25558790685992222"/>
          <c:y val="6.6724340001572902E-2"/>
          <c:w val="0.27786214086190397"/>
          <c:h val="0.218836727726852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Low load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CRIU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Sheet1!$B$6:$B$9</c:f>
                <c:numCache>
                  <c:formatCode>General</c:formatCode>
                  <c:ptCount val="4"/>
                  <c:pt idx="0">
                    <c:v>5</c:v>
                  </c:pt>
                  <c:pt idx="1">
                    <c:v>7.4</c:v>
                  </c:pt>
                  <c:pt idx="2">
                    <c:v>21</c:v>
                  </c:pt>
                  <c:pt idx="3">
                    <c:v>27.4</c:v>
                  </c:pt>
                </c:numCache>
              </c:numRef>
            </c:plus>
            <c:minus>
              <c:numRef>
                <c:f>Sheet1!$B$6:$B$9</c:f>
                <c:numCache>
                  <c:formatCode>General</c:formatCode>
                  <c:ptCount val="4"/>
                  <c:pt idx="0">
                    <c:v>5</c:v>
                  </c:pt>
                  <c:pt idx="1">
                    <c:v>7.4</c:v>
                  </c:pt>
                  <c:pt idx="2">
                    <c:v>21</c:v>
                  </c:pt>
                  <c:pt idx="3">
                    <c:v>27.4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Sheet1!$A$2:$A$5</c:f>
              <c:strCache>
                <c:ptCount val="4"/>
                <c:pt idx="0">
                  <c:v>10 GB</c:v>
                </c:pt>
                <c:pt idx="1">
                  <c:v>20 GB</c:v>
                </c:pt>
                <c:pt idx="2">
                  <c:v>30 GB</c:v>
                </c:pt>
                <c:pt idx="3">
                  <c:v>40 GB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21.6</c:v>
                </c:pt>
                <c:pt idx="1">
                  <c:v>100.9</c:v>
                </c:pt>
                <c:pt idx="2">
                  <c:v>220.1</c:v>
                </c:pt>
                <c:pt idx="3">
                  <c:v>330.4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DA-914A-8A92-1C3CBC02C03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Ovmigrate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Sheet1!$C$6:$C$9</c:f>
                <c:numCache>
                  <c:formatCode>General</c:formatCode>
                  <c:ptCount val="4"/>
                  <c:pt idx="0">
                    <c:v>6.1</c:v>
                  </c:pt>
                  <c:pt idx="1">
                    <c:v>4.5</c:v>
                  </c:pt>
                  <c:pt idx="2">
                    <c:v>11.2</c:v>
                  </c:pt>
                  <c:pt idx="3">
                    <c:v>16.399999999999999</c:v>
                  </c:pt>
                </c:numCache>
              </c:numRef>
            </c:plus>
            <c:minus>
              <c:numRef>
                <c:f>Sheet1!$C$6:$C$9</c:f>
                <c:numCache>
                  <c:formatCode>General</c:formatCode>
                  <c:ptCount val="4"/>
                  <c:pt idx="0">
                    <c:v>6.1</c:v>
                  </c:pt>
                  <c:pt idx="1">
                    <c:v>4.5</c:v>
                  </c:pt>
                  <c:pt idx="2">
                    <c:v>11.2</c:v>
                  </c:pt>
                  <c:pt idx="3">
                    <c:v>16.399999999999999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Sheet1!$A$2:$A$5</c:f>
              <c:strCache>
                <c:ptCount val="4"/>
                <c:pt idx="0">
                  <c:v>10 GB</c:v>
                </c:pt>
                <c:pt idx="1">
                  <c:v>20 GB</c:v>
                </c:pt>
                <c:pt idx="2">
                  <c:v>30 GB</c:v>
                </c:pt>
                <c:pt idx="3">
                  <c:v>40 GB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62.3</c:v>
                </c:pt>
                <c:pt idx="1">
                  <c:v>103.9</c:v>
                </c:pt>
                <c:pt idx="2">
                  <c:v>190.1</c:v>
                </c:pt>
                <c:pt idx="3">
                  <c:v>251.7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DA-914A-8A92-1C3CBC02C0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50372480"/>
        <c:axId val="1050450384"/>
      </c:barChart>
      <c:catAx>
        <c:axId val="105037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process memory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050450384"/>
        <c:crosses val="autoZero"/>
        <c:auto val="1"/>
        <c:lblAlgn val="ctr"/>
        <c:lblOffset val="100"/>
        <c:noMultiLvlLbl val="0"/>
      </c:catAx>
      <c:valAx>
        <c:axId val="1050450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save 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050372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20878695223579002"/>
          <c:y val="0.18365670682700105"/>
          <c:w val="0.26046454970452537"/>
          <c:h val="0.23616808644094781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High load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CRIU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Sheet1!$B$6:$B$9</c:f>
                <c:numCache>
                  <c:formatCode>General</c:formatCode>
                  <c:ptCount val="4"/>
                  <c:pt idx="0">
                    <c:v>13.6</c:v>
                  </c:pt>
                  <c:pt idx="1">
                    <c:v>15.8</c:v>
                  </c:pt>
                  <c:pt idx="2">
                    <c:v>21.8</c:v>
                  </c:pt>
                  <c:pt idx="3">
                    <c:v>19.7</c:v>
                  </c:pt>
                </c:numCache>
              </c:numRef>
            </c:plus>
            <c:minus>
              <c:numRef>
                <c:f>Sheet1!$B$6:$B$9</c:f>
                <c:numCache>
                  <c:formatCode>General</c:formatCode>
                  <c:ptCount val="4"/>
                  <c:pt idx="0">
                    <c:v>13.6</c:v>
                  </c:pt>
                  <c:pt idx="1">
                    <c:v>15.8</c:v>
                  </c:pt>
                  <c:pt idx="2">
                    <c:v>21.8</c:v>
                  </c:pt>
                  <c:pt idx="3">
                    <c:v>19.7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Sheet1!$A$2:$A$5</c:f>
              <c:strCache>
                <c:ptCount val="4"/>
                <c:pt idx="0">
                  <c:v>10 GB</c:v>
                </c:pt>
                <c:pt idx="1">
                  <c:v>20 GB</c:v>
                </c:pt>
                <c:pt idx="2">
                  <c:v>30 GB</c:v>
                </c:pt>
                <c:pt idx="3">
                  <c:v>40 GB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87.1</c:v>
                </c:pt>
                <c:pt idx="1">
                  <c:v>167.6</c:v>
                </c:pt>
                <c:pt idx="2">
                  <c:v>280</c:v>
                </c:pt>
                <c:pt idx="3">
                  <c:v>420.5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DA-914A-8A92-1C3CBC02C03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Ovmigrate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Sheet1!$C$6:$C$9</c:f>
                <c:numCache>
                  <c:formatCode>General</c:formatCode>
                  <c:ptCount val="4"/>
                  <c:pt idx="0">
                    <c:v>9.3000000000000007</c:v>
                  </c:pt>
                  <c:pt idx="1">
                    <c:v>9.4</c:v>
                  </c:pt>
                  <c:pt idx="2">
                    <c:v>11.2</c:v>
                  </c:pt>
                  <c:pt idx="3">
                    <c:v>21</c:v>
                  </c:pt>
                </c:numCache>
              </c:numRef>
            </c:plus>
            <c:minus>
              <c:numRef>
                <c:f>Sheet1!$C$6:$C$9</c:f>
                <c:numCache>
                  <c:formatCode>General</c:formatCode>
                  <c:ptCount val="4"/>
                  <c:pt idx="0">
                    <c:v>9.3000000000000007</c:v>
                  </c:pt>
                  <c:pt idx="1">
                    <c:v>9.4</c:v>
                  </c:pt>
                  <c:pt idx="2">
                    <c:v>11.2</c:v>
                  </c:pt>
                  <c:pt idx="3">
                    <c:v>21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Sheet1!$A$2:$A$5</c:f>
              <c:strCache>
                <c:ptCount val="4"/>
                <c:pt idx="0">
                  <c:v>10 GB</c:v>
                </c:pt>
                <c:pt idx="1">
                  <c:v>20 GB</c:v>
                </c:pt>
                <c:pt idx="2">
                  <c:v>30 GB</c:v>
                </c:pt>
                <c:pt idx="3">
                  <c:v>40 GB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59.7</c:v>
                </c:pt>
                <c:pt idx="1">
                  <c:v>117.2</c:v>
                </c:pt>
                <c:pt idx="2">
                  <c:v>190.1</c:v>
                </c:pt>
                <c:pt idx="3">
                  <c:v>220.1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DA-914A-8A92-1C3CBC02C0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50372480"/>
        <c:axId val="1050450384"/>
      </c:barChart>
      <c:catAx>
        <c:axId val="105037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process memory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050450384"/>
        <c:crosses val="autoZero"/>
        <c:auto val="1"/>
        <c:lblAlgn val="ctr"/>
        <c:lblOffset val="100"/>
        <c:noMultiLvlLbl val="0"/>
      </c:catAx>
      <c:valAx>
        <c:axId val="1050450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save 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050372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20878695223579002"/>
          <c:y val="0.18852888877806059"/>
          <c:w val="0.2578644962703564"/>
          <c:h val="0.21180717668565027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56EED-7446-B449-95F5-54A40F559C28}" type="datetimeFigureOut">
              <a:rPr kumimoji="1" lang="ja-JP" altLang="en-US" smtClean="0"/>
              <a:t>2024/12/8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1FF87-A0FA-744E-99AC-2A2702910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4159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9D9B7-1707-9149-8299-9DC14D42B111}" type="datetimeFigureOut">
              <a:rPr kumimoji="1" lang="ja-JP" altLang="en-US" smtClean="0"/>
              <a:t>2024/12/8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1B9D0-55A2-ED4B-88D2-EABFA36E4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9617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I’m Kenichi Kourai from Kyushu Institute of Technology.</a:t>
            </a:r>
          </a:p>
          <a:p>
            <a:r>
              <a:rPr kumimoji="1" lang="en-US" altLang="ja-JP" dirty="0"/>
              <a:t>I’m </a:t>
            </a:r>
            <a:r>
              <a:rPr kumimoji="1" lang="en-US" altLang="ja-JP" dirty="0" err="1"/>
              <a:t>gonna</a:t>
            </a:r>
            <a:r>
              <a:rPr kumimoji="1" lang="en-US" altLang="ja-JP" dirty="0"/>
              <a:t> talk about </a:t>
            </a:r>
            <a:r>
              <a:rPr lang="en-US" altLang="ja-JP" sz="1200" dirty="0"/>
              <a:t>An Efficient State-Saving Mechanism for Out-of-band Container Migration.</a:t>
            </a:r>
            <a:endParaRPr kumimoji="1" lang="en-US" altLang="ja-JP" dirty="0"/>
          </a:p>
          <a:p>
            <a:r>
              <a:rPr kumimoji="1" lang="en-US" altLang="ja-JP" dirty="0"/>
              <a:t>This is joint work with my student.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590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OVmigrate</a:t>
            </a:r>
            <a:r>
              <a:rPr lang="en-US" dirty="0"/>
              <a:t> obtains the states of a process using VM introspection (VMI).</a:t>
            </a:r>
          </a:p>
          <a:p>
            <a:r>
              <a:rPr lang="en-US" dirty="0"/>
              <a:t>VMI is a technique for obtaining information on the system inside a VM from the outside of the VM.</a:t>
            </a:r>
          </a:p>
          <a:p>
            <a:r>
              <a:rPr lang="en-US" dirty="0"/>
              <a:t>First, </a:t>
            </a:r>
            <a:r>
              <a:rPr lang="en-US" dirty="0" err="1"/>
              <a:t>OVmigrate</a:t>
            </a:r>
            <a:r>
              <a:rPr lang="en-US" dirty="0"/>
              <a:t> pauses the process by mimicking to send the STOP signal from the outside of the VM using extended VMI.</a:t>
            </a:r>
          </a:p>
          <a:p>
            <a:r>
              <a:rPr lang="en-US" dirty="0"/>
              <a:t>This enables the migration mechanism to consistently save the states of the process</a:t>
            </a:r>
          </a:p>
          <a:p>
            <a:r>
              <a:rPr lang="en-US" dirty="0"/>
              <a:t>without any updates from the process itself.</a:t>
            </a:r>
          </a:p>
          <a:p>
            <a:endParaRPr lang="en-US" dirty="0"/>
          </a:p>
          <a:p>
            <a:r>
              <a:rPr lang="en-US" dirty="0"/>
              <a:t>Next, </a:t>
            </a:r>
            <a:r>
              <a:rPr lang="en-US" dirty="0" err="1"/>
              <a:t>OVmigrate</a:t>
            </a:r>
            <a:r>
              <a:rPr lang="en-US" dirty="0"/>
              <a:t> analyzes the memory of the VM and obtains OS data using VMI.</a:t>
            </a:r>
          </a:p>
          <a:p>
            <a:r>
              <a:rPr lang="en-US" dirty="0"/>
              <a:t>The migration mechanism independently runs outside a VM without running a helper process or modifying the guest OS in the VM.</a:t>
            </a:r>
          </a:p>
          <a:p>
            <a:r>
              <a:rPr lang="en-US" dirty="0"/>
              <a:t>It traverses kernel data structures from the target process ID.</a:t>
            </a:r>
          </a:p>
          <a:p>
            <a:r>
              <a:rPr lang="en-US" dirty="0"/>
              <a:t>Finally, </a:t>
            </a:r>
            <a:r>
              <a:rPr lang="en-US" dirty="0" err="1"/>
              <a:t>OVmigrate</a:t>
            </a:r>
            <a:r>
              <a:rPr lang="en-US" dirty="0"/>
              <a:t> terminates the process by mimicking the KILL signal outside the VM.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6589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information on memory used by a process, </a:t>
            </a:r>
            <a:r>
              <a:rPr lang="en-US" dirty="0" err="1"/>
              <a:t>OVmigrate</a:t>
            </a:r>
            <a:r>
              <a:rPr lang="en-US" dirty="0"/>
              <a:t> saves the layout of process memory.</a:t>
            </a:r>
          </a:p>
          <a:p>
            <a:r>
              <a:rPr lang="en-US" dirty="0"/>
              <a:t>First, </a:t>
            </a:r>
            <a:r>
              <a:rPr lang="en-US" dirty="0" err="1"/>
              <a:t>OVmigrate</a:t>
            </a:r>
            <a:r>
              <a:rPr lang="en-US" dirty="0"/>
              <a:t> traverses the process list from the kernel variable in the memory of a VM and finds the process object corresponding to the specified process ID.</a:t>
            </a:r>
          </a:p>
          <a:p>
            <a:r>
              <a:rPr lang="en-US" dirty="0"/>
              <a:t>Next, it follows the pointer in that object and finds the memory object, which contains information on the entire process memory.</a:t>
            </a:r>
          </a:p>
          <a:p>
            <a:r>
              <a:rPr lang="en-US" dirty="0"/>
              <a:t>Then, it obtains the start and end addresses of the code, data, and heap areas, etc.</a:t>
            </a:r>
          </a:p>
          <a:p>
            <a:endParaRPr lang="en-US" dirty="0"/>
          </a:p>
          <a:p>
            <a:r>
              <a:rPr lang="en-US" dirty="0"/>
              <a:t>As information on virtual memory, </a:t>
            </a:r>
            <a:r>
              <a:rPr lang="en-US" dirty="0" err="1"/>
              <a:t>OVmigrate</a:t>
            </a:r>
            <a:r>
              <a:rPr lang="en-US" dirty="0"/>
              <a:t> saves information on all the virtual memory areas allocated to the process.</a:t>
            </a:r>
          </a:p>
          <a:p>
            <a:r>
              <a:rPr lang="en-US" dirty="0"/>
              <a:t>For this purpose, it finds the list of the virtual memory area objects from the memory object.</a:t>
            </a:r>
          </a:p>
          <a:p>
            <a:r>
              <a:rPr lang="en-US" dirty="0"/>
              <a:t>Then, it obtains the start and end addresses of virtual memory areas, access rights, etc.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7837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actual memory data, </a:t>
            </a:r>
            <a:r>
              <a:rPr lang="en-US" dirty="0" err="1"/>
              <a:t>OVmigrate</a:t>
            </a:r>
            <a:r>
              <a:rPr lang="en-US" dirty="0"/>
              <a:t> saves the contents of the memory assigned to the process.</a:t>
            </a:r>
          </a:p>
          <a:p>
            <a:r>
              <a:rPr lang="en-US" dirty="0"/>
              <a:t>Since physical memory is not assigned to all the virtual memory areas, </a:t>
            </a:r>
            <a:r>
              <a:rPr lang="en-US" dirty="0" err="1"/>
              <a:t>OVmigrate</a:t>
            </a:r>
            <a:r>
              <a:rPr lang="en-US" dirty="0"/>
              <a:t> checks whether physical memory is assigned or not for all the memory pages managed by the virtual memory area objects.</a:t>
            </a:r>
          </a:p>
          <a:p>
            <a:r>
              <a:rPr lang="en-US" dirty="0"/>
              <a:t>To do this, it examines the process's page tables obtained from the memory object.</a:t>
            </a:r>
          </a:p>
          <a:p>
            <a:r>
              <a:rPr lang="en-US" dirty="0"/>
              <a:t>If there is no page table entry or the present bit in the corresponding page table entry is zero, </a:t>
            </a:r>
            <a:r>
              <a:rPr lang="en-US" dirty="0" err="1"/>
              <a:t>OVmigrate</a:t>
            </a:r>
            <a:r>
              <a:rPr lang="en-US" dirty="0"/>
              <a:t> does not save that memory page.</a:t>
            </a:r>
          </a:p>
          <a:p>
            <a:endParaRPr lang="en-US" dirty="0"/>
          </a:p>
          <a:p>
            <a:r>
              <a:rPr lang="en-US" dirty="0"/>
              <a:t>For an existent memory page, it obtains the 4-KB data of the memory using its physical address and saves it.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5076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the files opened by the process, </a:t>
            </a:r>
            <a:r>
              <a:rPr lang="en-US" dirty="0" err="1"/>
              <a:t>OVmigrate</a:t>
            </a:r>
            <a:r>
              <a:rPr lang="en-US" dirty="0"/>
              <a:t> saves information on their file descriptors.</a:t>
            </a:r>
          </a:p>
          <a:p>
            <a:r>
              <a:rPr lang="en-US" dirty="0"/>
              <a:t>First, it finds the file table object from the process object.</a:t>
            </a:r>
          </a:p>
          <a:p>
            <a:r>
              <a:rPr lang="en-US" dirty="0"/>
              <a:t>This object has an array of the file objects.</a:t>
            </a:r>
          </a:p>
          <a:p>
            <a:r>
              <a:rPr lang="en-US" dirty="0" err="1"/>
              <a:t>OVmigrate</a:t>
            </a:r>
            <a:r>
              <a:rPr lang="en-US" dirty="0"/>
              <a:t> obtains the file descriptor number from the index in that array.</a:t>
            </a:r>
          </a:p>
          <a:p>
            <a:r>
              <a:rPr lang="en-US" dirty="0"/>
              <a:t>It also obtains the file type, the value of the file pointer, etc. from the file object.</a:t>
            </a:r>
          </a:p>
          <a:p>
            <a:endParaRPr lang="en-US" dirty="0"/>
          </a:p>
          <a:p>
            <a:r>
              <a:rPr lang="en-US" dirty="0"/>
              <a:t>Furthermore, </a:t>
            </a:r>
            <a:r>
              <a:rPr lang="en-US" dirty="0" err="1"/>
              <a:t>OVmigrate</a:t>
            </a:r>
            <a:r>
              <a:rPr lang="en-US" dirty="0"/>
              <a:t> saves detailed information for each file type.</a:t>
            </a:r>
          </a:p>
          <a:p>
            <a:r>
              <a:rPr lang="en-US" dirty="0"/>
              <a:t>In the case of files mapped onto the process address space, it finds the file object from the virtual memory area object.</a:t>
            </a:r>
          </a:p>
          <a:p>
            <a:r>
              <a:rPr lang="en-US" dirty="0"/>
              <a:t>Then, it obtains the path name of the file.</a:t>
            </a:r>
          </a:p>
          <a:p>
            <a:r>
              <a:rPr lang="en-US" dirty="0"/>
              <a:t>In the case of terminal devices such as standard I/O, </a:t>
            </a:r>
            <a:r>
              <a:rPr lang="en-US" dirty="0" err="1"/>
              <a:t>OVmigrate</a:t>
            </a:r>
            <a:r>
              <a:rPr lang="en-US" dirty="0"/>
              <a:t> saves detailed information on the devices.</a:t>
            </a:r>
          </a:p>
          <a:p>
            <a:r>
              <a:rPr lang="en-US" dirty="0"/>
              <a:t>It first finds the </a:t>
            </a:r>
            <a:r>
              <a:rPr lang="en-US" dirty="0" err="1"/>
              <a:t>tty</a:t>
            </a:r>
            <a:r>
              <a:rPr lang="en-US" dirty="0"/>
              <a:t> object from the file object.</a:t>
            </a:r>
          </a:p>
          <a:p>
            <a:r>
              <a:rPr lang="en-US" dirty="0"/>
              <a:t>From this object, it obtains the I/O modes and speed, etc.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0043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the information of the control group, </a:t>
            </a:r>
            <a:r>
              <a:rPr lang="en-US" dirty="0" err="1"/>
              <a:t>OVmigrate</a:t>
            </a:r>
            <a:r>
              <a:rPr lang="en-US" dirty="0"/>
              <a:t> saves the names and paths of its subsystems.</a:t>
            </a:r>
          </a:p>
          <a:p>
            <a:r>
              <a:rPr lang="en-US" dirty="0" err="1"/>
              <a:t>Cgroup</a:t>
            </a:r>
            <a:r>
              <a:rPr lang="en-US" dirty="0"/>
              <a:t> is a mechanism for assigning and limiting resources to a process group.</a:t>
            </a:r>
          </a:p>
          <a:p>
            <a:r>
              <a:rPr lang="en-US" dirty="0"/>
              <a:t>It is used to isolate a process from the other containers.</a:t>
            </a:r>
          </a:p>
          <a:p>
            <a:r>
              <a:rPr lang="en-US" dirty="0"/>
              <a:t>In </a:t>
            </a:r>
            <a:r>
              <a:rPr lang="en-US" dirty="0" err="1"/>
              <a:t>cgroup</a:t>
            </a:r>
            <a:r>
              <a:rPr lang="en-US" dirty="0"/>
              <a:t>, subsystems exist for each resource such as CPUs and memory.</a:t>
            </a:r>
          </a:p>
          <a:p>
            <a:r>
              <a:rPr lang="en-US" dirty="0" err="1"/>
              <a:t>OVmigrate</a:t>
            </a:r>
            <a:r>
              <a:rPr lang="en-US" dirty="0"/>
              <a:t> finds the </a:t>
            </a:r>
            <a:r>
              <a:rPr lang="en-US" dirty="0" err="1"/>
              <a:t>cgroup</a:t>
            </a:r>
            <a:r>
              <a:rPr lang="en-US" dirty="0"/>
              <a:t> object from the process object.</a:t>
            </a:r>
          </a:p>
          <a:p>
            <a:r>
              <a:rPr lang="en-US" dirty="0"/>
              <a:t>Then, it obtains the hierarchy of subsystems.</a:t>
            </a:r>
          </a:p>
          <a:p>
            <a:endParaRPr lang="en-US" dirty="0"/>
          </a:p>
          <a:p>
            <a:r>
              <a:rPr lang="en-US" dirty="0"/>
              <a:t>Also, </a:t>
            </a:r>
            <a:r>
              <a:rPr lang="en-US" dirty="0" err="1"/>
              <a:t>OVmigrate</a:t>
            </a:r>
            <a:r>
              <a:rPr lang="en-US" dirty="0"/>
              <a:t> saves the parameters and their values for each subsystem.</a:t>
            </a:r>
          </a:p>
          <a:p>
            <a:r>
              <a:rPr lang="en-US" dirty="0"/>
              <a:t>For example, the maximum size of available memory is set to the </a:t>
            </a:r>
            <a:r>
              <a:rPr lang="en-US" dirty="0" err="1"/>
              <a:t>limit_in_bytes</a:t>
            </a:r>
            <a:r>
              <a:rPr lang="en-US" dirty="0"/>
              <a:t> parameter in the memory subsystem.</a:t>
            </a:r>
          </a:p>
          <a:p>
            <a:r>
              <a:rPr lang="en-JP" dirty="0"/>
              <a:t>OVmigrate finds the subsystem's common object from the cgroup </a:t>
            </a:r>
            <a:r>
              <a:rPr lang="en-US" dirty="0"/>
              <a:t>object</a:t>
            </a:r>
            <a:r>
              <a:rPr lang="en-JP" dirty="0"/>
              <a:t>.</a:t>
            </a:r>
          </a:p>
          <a:p>
            <a:r>
              <a:rPr lang="en-JP" dirty="0"/>
              <a:t>Then, it finds a subsystem-specific </a:t>
            </a:r>
            <a:r>
              <a:rPr lang="en-US" dirty="0"/>
              <a:t>object</a:t>
            </a:r>
            <a:r>
              <a:rPr lang="en-JP" dirty="0"/>
              <a:t>.</a:t>
            </a:r>
          </a:p>
          <a:p>
            <a:r>
              <a:rPr lang="en-JP" dirty="0"/>
              <a:t>For example, for the memory subsystem, it obtains the value of the maximum size of available memory.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8788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OVmigrate</a:t>
            </a:r>
            <a:r>
              <a:rPr lang="en-US" dirty="0"/>
              <a:t> saves the states of a process in the same format as used in CRIU.</a:t>
            </a:r>
          </a:p>
          <a:p>
            <a:r>
              <a:rPr lang="en-US" dirty="0"/>
              <a:t>CRIU is a de-facto standard utility to save and restore process states in Linux.</a:t>
            </a:r>
          </a:p>
          <a:p>
            <a:r>
              <a:rPr lang="en-US" dirty="0"/>
              <a:t>This compatibility allows CRIU to restore the process whose states are saved by </a:t>
            </a:r>
            <a:r>
              <a:rPr lang="en-US" dirty="0" err="1"/>
              <a:t>OVmigrate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Like CRIU, </a:t>
            </a:r>
            <a:r>
              <a:rPr lang="en-US" dirty="0" err="1"/>
              <a:t>OVmigrate</a:t>
            </a:r>
            <a:r>
              <a:rPr lang="en-US" dirty="0"/>
              <a:t> serializes the states of a process using Protocol Buffers.</a:t>
            </a:r>
          </a:p>
          <a:p>
            <a:r>
              <a:rPr lang="en-US" dirty="0"/>
              <a:t>Protocol Buffers are language-neutral, platform-neutral extensible mechanisms for serializing structured data, which was developed by Google.</a:t>
            </a:r>
          </a:p>
          <a:p>
            <a:r>
              <a:rPr lang="en-US" dirty="0" err="1"/>
              <a:t>OVmigrate</a:t>
            </a:r>
            <a:r>
              <a:rPr lang="en-US" dirty="0"/>
              <a:t> defines the states in the proto files.</a:t>
            </a:r>
          </a:p>
          <a:p>
            <a:r>
              <a:rPr lang="en-US" dirty="0"/>
              <a:t>A proto file defines a message for each type of the state and defines each state in each field of the message.</a:t>
            </a:r>
          </a:p>
          <a:p>
            <a:r>
              <a:rPr lang="en-US" dirty="0" err="1"/>
              <a:t>OVmigrate</a:t>
            </a:r>
            <a:r>
              <a:rPr lang="en-US" dirty="0"/>
              <a:t> uses the same proto files as CRIU and writes process states to image files.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7885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OVmigrate</a:t>
            </a:r>
            <a:r>
              <a:rPr lang="en-US" dirty="0"/>
              <a:t> analyzes OS data in the memory of a VM with the </a:t>
            </a:r>
            <a:r>
              <a:rPr lang="en-US" dirty="0" err="1"/>
              <a:t>LLView</a:t>
            </a:r>
            <a:r>
              <a:rPr lang="en-US" dirty="0"/>
              <a:t> framework.</a:t>
            </a:r>
          </a:p>
          <a:p>
            <a:r>
              <a:rPr lang="en-US" dirty="0"/>
              <a:t>It is not an easy task to analyze OS data using VMI because developers need to find necessary data using low-level information.</a:t>
            </a:r>
          </a:p>
          <a:p>
            <a:r>
              <a:rPr lang="en-US" dirty="0" err="1"/>
              <a:t>LLView</a:t>
            </a:r>
            <a:r>
              <a:rPr lang="en-US" dirty="0"/>
              <a:t> enables developers to write high-level programs like kernel modules.</a:t>
            </a:r>
          </a:p>
          <a:p>
            <a:r>
              <a:rPr lang="en-US" dirty="0"/>
              <a:t>They can use kernel data structures and global variables defined in the header files of the Linux kernel.</a:t>
            </a:r>
          </a:p>
          <a:p>
            <a:r>
              <a:rPr lang="en-US" dirty="0" err="1"/>
              <a:t>LLView</a:t>
            </a:r>
            <a:r>
              <a:rPr lang="en-US" dirty="0"/>
              <a:t> compiles developed programs and converts generated LLVM intermediate code to embed code for accessing the memory of a VM.</a:t>
            </a:r>
          </a:p>
          <a:p>
            <a:endParaRPr lang="en-US" dirty="0"/>
          </a:p>
          <a:p>
            <a:r>
              <a:rPr lang="en-US" dirty="0" err="1"/>
              <a:t>OVmigrate</a:t>
            </a:r>
            <a:r>
              <a:rPr lang="en-US" dirty="0"/>
              <a:t> accesses the memory of a VM with </a:t>
            </a:r>
            <a:r>
              <a:rPr lang="en-US" dirty="0" err="1"/>
              <a:t>KVMonitor</a:t>
            </a:r>
            <a:r>
              <a:rPr lang="en-US" dirty="0"/>
              <a:t>.</a:t>
            </a:r>
          </a:p>
          <a:p>
            <a:r>
              <a:rPr lang="en-US" dirty="0"/>
              <a:t>It communicates with QEMU-KVM and obtains the address of the page tables in the VM.</a:t>
            </a:r>
          </a:p>
          <a:p>
            <a:r>
              <a:rPr lang="en-US" dirty="0"/>
              <a:t>Using the obtained page tables, it translates the virtual addresses of OS data into physical ones.</a:t>
            </a:r>
          </a:p>
          <a:p>
            <a:r>
              <a:rPr lang="en-US" dirty="0"/>
              <a:t>Then, it accesses the memory of the VM using those addresses.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8714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pause and terminate the processes from the outside of a VM, </a:t>
            </a:r>
            <a:r>
              <a:rPr lang="en-US" dirty="0" err="1"/>
              <a:t>OVmigrate</a:t>
            </a:r>
            <a:r>
              <a:rPr lang="en-US" dirty="0"/>
              <a:t> sends signals to processes in a VM using pseudo signal sending provided by </a:t>
            </a:r>
            <a:r>
              <a:rPr lang="en-US" dirty="0" err="1"/>
              <a:t>VMMfas</a:t>
            </a:r>
            <a:r>
              <a:rPr lang="en-US" dirty="0"/>
              <a:t>.</a:t>
            </a:r>
          </a:p>
          <a:p>
            <a:r>
              <a:rPr lang="en-US" dirty="0"/>
              <a:t>This technique not only reads but also rewrites kernel data objects in the memory of the VM by using extended VMI.</a:t>
            </a:r>
          </a:p>
          <a:p>
            <a:r>
              <a:rPr lang="en-US" dirty="0" err="1"/>
              <a:t>OVmigrate</a:t>
            </a:r>
            <a:r>
              <a:rPr lang="en-US" dirty="0"/>
              <a:t> finds the signal object from the process object and sets the signal bitmap in the object.</a:t>
            </a:r>
          </a:p>
          <a:p>
            <a:r>
              <a:rPr lang="en-US" dirty="0"/>
              <a:t>When the kernel schedules this process, it delivers signals to the process if the bits of the signal bitmap are set.</a:t>
            </a:r>
          </a:p>
          <a:p>
            <a:endParaRPr lang="en-US" dirty="0"/>
          </a:p>
          <a:p>
            <a:r>
              <a:rPr lang="en-US" dirty="0"/>
              <a:t>Since only this mechanism cannot deliver a signal to a paused process, </a:t>
            </a:r>
            <a:r>
              <a:rPr lang="en-US" dirty="0" err="1"/>
              <a:t>OVmigrate</a:t>
            </a:r>
            <a:r>
              <a:rPr lang="en-US" dirty="0"/>
              <a:t> resumes the process using pseudo process scheduling.</a:t>
            </a:r>
          </a:p>
          <a:p>
            <a:r>
              <a:rPr lang="en-US" dirty="0" err="1"/>
              <a:t>OVmigrate</a:t>
            </a:r>
            <a:r>
              <a:rPr lang="en-US" dirty="0"/>
              <a:t> finds the run queue object and adds the process to the run queue of the scheduler.</a:t>
            </a:r>
          </a:p>
          <a:p>
            <a:r>
              <a:rPr lang="en-US" dirty="0"/>
              <a:t>When the kernel performs process scheduling, it schedules this process soon.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3407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conducted several experiments to examine the effectiveness of </a:t>
            </a:r>
            <a:r>
              <a:rPr lang="en-US" dirty="0" err="1"/>
              <a:t>OVmigrate</a:t>
            </a:r>
            <a:r>
              <a:rPr lang="en-US" dirty="0"/>
              <a:t>.</a:t>
            </a:r>
          </a:p>
          <a:p>
            <a:r>
              <a:rPr lang="en-US" dirty="0"/>
              <a:t>First, we confirmed that </a:t>
            </a:r>
            <a:r>
              <a:rPr lang="en-US" dirty="0" err="1"/>
              <a:t>OVmigrate</a:t>
            </a:r>
            <a:r>
              <a:rPr lang="en-US" dirty="0"/>
              <a:t> could save the states of a process outside a VM.</a:t>
            </a:r>
          </a:p>
          <a:p>
            <a:r>
              <a:rPr lang="en-US" dirty="0"/>
              <a:t>Then, we measured the time needed to save the states under various loads.</a:t>
            </a:r>
          </a:p>
          <a:p>
            <a:r>
              <a:rPr lang="en-US" dirty="0"/>
              <a:t>In addition, we examined the performance impact on another process inside the VM by state saving.</a:t>
            </a:r>
          </a:p>
          <a:p>
            <a:endParaRPr lang="en-US" dirty="0"/>
          </a:p>
          <a:p>
            <a:r>
              <a:rPr lang="en-US" dirty="0"/>
              <a:t>For comparison, we measured the time to save the states inside a VM using CRIU.</a:t>
            </a:r>
          </a:p>
          <a:p>
            <a:r>
              <a:rPr lang="en-US" dirty="0"/>
              <a:t>We used a PC as in this specification and created a VM with 30 GB of memory by default.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3673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confirm the capabilities of </a:t>
            </a:r>
            <a:r>
              <a:rPr lang="en-US" dirty="0" err="1"/>
              <a:t>OVmigrate</a:t>
            </a:r>
            <a:r>
              <a:rPr lang="en-US" dirty="0"/>
              <a:t>, we saved the states of a process outside a VM.</a:t>
            </a:r>
          </a:p>
          <a:p>
            <a:r>
              <a:rPr lang="en-US" dirty="0"/>
              <a:t>As a process, we executed a program that increased a counter value every second and showed the value.</a:t>
            </a:r>
          </a:p>
          <a:p>
            <a:r>
              <a:rPr lang="en-US" dirty="0"/>
              <a:t>This program used an interval timer, the ALRM signal, and the standard output.</a:t>
            </a:r>
          </a:p>
          <a:p>
            <a:r>
              <a:rPr lang="en-US" dirty="0"/>
              <a:t>When </a:t>
            </a:r>
            <a:r>
              <a:rPr lang="en-US" dirty="0" err="1"/>
              <a:t>OVmigrate</a:t>
            </a:r>
            <a:r>
              <a:rPr lang="en-US" dirty="0"/>
              <a:t> completed saving the states, the process was terminated.</a:t>
            </a:r>
          </a:p>
          <a:p>
            <a:r>
              <a:rPr lang="en-US" dirty="0"/>
              <a:t>After that, we transferred the saved states to the inside of the VM and restored the process using CRIU.</a:t>
            </a:r>
          </a:p>
          <a:p>
            <a:endParaRPr lang="en-US" dirty="0"/>
          </a:p>
          <a:p>
            <a:r>
              <a:rPr lang="en-US" dirty="0"/>
              <a:t>As a result, the process was restored correctly and continued to show the counter value.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200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Recently, clouds providing containers are widely used, for example, Amazon ECS and EKS, Google's GKE, and Microsoft AKS.</a:t>
            </a:r>
          </a:p>
          <a:p>
            <a:r>
              <a:rPr lang="en-US" dirty="0"/>
              <a:t>A container is a lightweight virtualization environment provided by the operating system (OS).</a:t>
            </a:r>
          </a:p>
          <a:p>
            <a:r>
              <a:rPr lang="en-US" dirty="0"/>
              <a:t>Unlike traditional virtualization using virtual machines (VMs), containers share the underlying OS kernel.</a:t>
            </a:r>
          </a:p>
          <a:p>
            <a:r>
              <a:rPr lang="en-US" dirty="0"/>
              <a:t>A container runs several processes on top of the OS and provides an execution environment such as filesystems and network interfaces.</a:t>
            </a:r>
          </a:p>
          <a:p>
            <a:r>
              <a:rPr lang="en-US" dirty="0"/>
              <a:t>Since a container consists of a smaller amount of resources, it can boot and</a:t>
            </a:r>
          </a:p>
          <a:p>
            <a:r>
              <a:rPr lang="en-US" dirty="0"/>
              <a:t>run faster than a VM.</a:t>
            </a:r>
          </a:p>
          <a:p>
            <a:endParaRPr lang="en-US" dirty="0"/>
          </a:p>
          <a:p>
            <a:r>
              <a:rPr lang="en-US" dirty="0"/>
              <a:t>In clouds, containers often run in VMs.</a:t>
            </a:r>
          </a:p>
          <a:p>
            <a:r>
              <a:rPr lang="en-US" dirty="0"/>
              <a:t>This is because it is more flexible to manage VMs than physical hosts.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52792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Next, we measured the time needed to save the states of a process under a low load.</a:t>
            </a:r>
          </a:p>
          <a:p>
            <a:r>
              <a:rPr lang="en-US" dirty="0"/>
              <a:t>In this experiment, we ran a process using a large amount of memory in the VM.</a:t>
            </a:r>
          </a:p>
          <a:p>
            <a:r>
              <a:rPr lang="en-US" dirty="0"/>
              <a:t>The left-hand side figure shows the save time in </a:t>
            </a:r>
            <a:r>
              <a:rPr lang="en-US" dirty="0" err="1"/>
              <a:t>OVmigrate</a:t>
            </a:r>
            <a:r>
              <a:rPr lang="en-US" dirty="0"/>
              <a:t> and CRIU.</a:t>
            </a:r>
          </a:p>
          <a:p>
            <a:r>
              <a:rPr lang="en-US" dirty="0"/>
              <a:t>When the process allocated 10 and 20 GB of memory, </a:t>
            </a:r>
            <a:r>
              <a:rPr lang="en-US" dirty="0" err="1"/>
              <a:t>OVmigrate</a:t>
            </a:r>
            <a:r>
              <a:rPr lang="en-US" dirty="0"/>
              <a:t> was 60% and 30% faster than CRIU, respectively.</a:t>
            </a:r>
          </a:p>
          <a:p>
            <a:r>
              <a:rPr lang="en-US" dirty="0"/>
              <a:t>This is because </a:t>
            </a:r>
            <a:r>
              <a:rPr lang="en-US" dirty="0" err="1"/>
              <a:t>OVmigrate</a:t>
            </a:r>
            <a:r>
              <a:rPr lang="en-US" dirty="0"/>
              <a:t> was not affected by the virtualization overhead of the VM.</a:t>
            </a:r>
          </a:p>
          <a:p>
            <a:endParaRPr lang="en-US" dirty="0"/>
          </a:p>
          <a:p>
            <a:r>
              <a:rPr lang="en-US" dirty="0"/>
              <a:t>In contrast, </a:t>
            </a:r>
            <a:r>
              <a:rPr lang="en-US" dirty="0" err="1"/>
              <a:t>OVmigrate</a:t>
            </a:r>
            <a:r>
              <a:rPr lang="en-US" dirty="0"/>
              <a:t> was 4.5x slower when the process used a minimum amount of memory, as shown in the right-hand side figure.</a:t>
            </a:r>
          </a:p>
          <a:p>
            <a:r>
              <a:rPr lang="en-US" dirty="0"/>
              <a:t>This is due to the overhead of analyzing the complex data structures of the OS using VMI.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7030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measured the time needed to save the states of a process under a high CPU load.</a:t>
            </a:r>
          </a:p>
          <a:p>
            <a:r>
              <a:rPr lang="en-US" dirty="0"/>
              <a:t>We ran stress-ng inside the VM.</a:t>
            </a:r>
          </a:p>
          <a:p>
            <a:r>
              <a:rPr lang="en-US" dirty="0"/>
              <a:t>First, we ran a process with large memory in the VM and compared the save time between low and high loads.</a:t>
            </a:r>
          </a:p>
          <a:p>
            <a:r>
              <a:rPr lang="en-US" dirty="0"/>
              <a:t>As shown in the left-hand side figure, CRIU became 1.8x slower under a high CPU load.</a:t>
            </a:r>
          </a:p>
          <a:p>
            <a:r>
              <a:rPr lang="en-US" dirty="0"/>
              <a:t>In contrast, </a:t>
            </a:r>
            <a:r>
              <a:rPr lang="en-US" dirty="0" err="1"/>
              <a:t>OVmigrate</a:t>
            </a:r>
            <a:r>
              <a:rPr lang="en-US" dirty="0"/>
              <a:t> was only 11% slower.</a:t>
            </a:r>
          </a:p>
          <a:p>
            <a:r>
              <a:rPr lang="en-US" dirty="0"/>
              <a:t>This is because the CPU load inside the VM almost did not affect the migration mechanism running outside the VM.</a:t>
            </a:r>
          </a:p>
          <a:p>
            <a:endParaRPr lang="en-JP" dirty="0"/>
          </a:p>
          <a:p>
            <a:r>
              <a:rPr lang="en-US" dirty="0"/>
              <a:t>Next, we compared the save time between </a:t>
            </a:r>
            <a:r>
              <a:rPr lang="en-US" dirty="0" err="1"/>
              <a:t>OVmigrate</a:t>
            </a:r>
            <a:r>
              <a:rPr lang="en-US" dirty="0"/>
              <a:t> and CRIU.</a:t>
            </a:r>
          </a:p>
          <a:p>
            <a:r>
              <a:rPr lang="en-US" dirty="0"/>
              <a:t>As shown in the right-hand side figure, </a:t>
            </a:r>
            <a:r>
              <a:rPr lang="en-US" dirty="0" err="1"/>
              <a:t>OVmigrate</a:t>
            </a:r>
            <a:r>
              <a:rPr lang="en-US" dirty="0"/>
              <a:t> was 2.6x and 2x faster than CRIU, respectively.</a:t>
            </a:r>
          </a:p>
          <a:p>
            <a:r>
              <a:rPr lang="en-US" dirty="0"/>
              <a:t>This performance improvement is much larger than under a low load.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256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examined the performance when the amount of free memory was smaller at the host level.</a:t>
            </a:r>
          </a:p>
          <a:p>
            <a:r>
              <a:rPr lang="en-US" dirty="0"/>
              <a:t>We assigned 50 GB of memory to the VM, so that the host-level free memory was only 11 GB.</a:t>
            </a:r>
          </a:p>
          <a:p>
            <a:r>
              <a:rPr lang="en-US" dirty="0"/>
              <a:t>As shown in the left-hand side figure, when the process used 10 GB of memory, </a:t>
            </a:r>
            <a:r>
              <a:rPr lang="en-US" dirty="0" err="1"/>
              <a:t>OVmigrate</a:t>
            </a:r>
            <a:r>
              <a:rPr lang="en-US" dirty="0"/>
              <a:t> was slower than CRIU.</a:t>
            </a:r>
          </a:p>
          <a:p>
            <a:r>
              <a:rPr lang="en-US" dirty="0"/>
              <a:t>This is because the host-level page cache overflowed to save the process memory to the image file.</a:t>
            </a:r>
          </a:p>
          <a:p>
            <a:r>
              <a:rPr lang="en-US" dirty="0"/>
              <a:t>In contrast, </a:t>
            </a:r>
            <a:r>
              <a:rPr lang="en-US" dirty="0" err="1"/>
              <a:t>OVmigrate</a:t>
            </a:r>
            <a:r>
              <a:rPr lang="en-US" dirty="0"/>
              <a:t> became faster than CRIU when the process allocated more memory.</a:t>
            </a:r>
          </a:p>
          <a:p>
            <a:r>
              <a:rPr lang="en-US" dirty="0"/>
              <a:t>This is because the guest-level page cache also overflowed due to state saving.</a:t>
            </a:r>
          </a:p>
          <a:p>
            <a:endParaRPr lang="en-JP" dirty="0"/>
          </a:p>
          <a:p>
            <a:r>
              <a:rPr lang="en-US" dirty="0"/>
              <a:t>Unlike under a low load, </a:t>
            </a:r>
            <a:r>
              <a:rPr lang="en-US" dirty="0" err="1"/>
              <a:t>OVmigrate</a:t>
            </a:r>
            <a:r>
              <a:rPr lang="en-US" dirty="0"/>
              <a:t> was always faster under a high load, as shown in the right-hand side figure.</a:t>
            </a:r>
          </a:p>
          <a:p>
            <a:r>
              <a:rPr lang="en-US" dirty="0"/>
              <a:t>As the amount of memory used by the process increased, the performance improvement became larger.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5794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measured the time for saving the states of a process under various loads.</a:t>
            </a:r>
          </a:p>
          <a:p>
            <a:r>
              <a:rPr lang="en-US" dirty="0"/>
              <a:t>We generated a high load on CPUs, pipe, memory, I/O, the filesystem, and the device by running stress-ng inside the VM.</a:t>
            </a:r>
          </a:p>
          <a:p>
            <a:r>
              <a:rPr lang="en-US" dirty="0"/>
              <a:t>This figure shows the save time in </a:t>
            </a:r>
            <a:r>
              <a:rPr lang="en-US" dirty="0" err="1"/>
              <a:t>OVmigrate</a:t>
            </a:r>
            <a:r>
              <a:rPr lang="en-US" dirty="0"/>
              <a:t> and CRIU.</a:t>
            </a:r>
          </a:p>
          <a:p>
            <a:r>
              <a:rPr lang="en-US" dirty="0"/>
              <a:t>CRIU was affected by all but the device load.</a:t>
            </a:r>
          </a:p>
          <a:p>
            <a:r>
              <a:rPr lang="en-US" dirty="0"/>
              <a:t>Compared with under a low load, the save time was 4.4x and 6.1x longer under the pipe and filesystem loads, respectively.</a:t>
            </a:r>
          </a:p>
          <a:p>
            <a:r>
              <a:rPr lang="en-US" dirty="0"/>
              <a:t>Especially, CRIU failed to save the states for the loads on memory and I/O.</a:t>
            </a:r>
          </a:p>
          <a:p>
            <a:endParaRPr lang="en-US" dirty="0"/>
          </a:p>
          <a:p>
            <a:r>
              <a:rPr lang="en-US" dirty="0"/>
              <a:t>In contrast, </a:t>
            </a:r>
            <a:r>
              <a:rPr lang="en-US" dirty="0" err="1"/>
              <a:t>OVmigrate</a:t>
            </a:r>
            <a:r>
              <a:rPr lang="en-US" dirty="0"/>
              <a:t> always succeeded.</a:t>
            </a:r>
          </a:p>
          <a:p>
            <a:r>
              <a:rPr lang="en-US" dirty="0"/>
              <a:t>For the pipe load, </a:t>
            </a:r>
            <a:r>
              <a:rPr lang="en-US" dirty="0" err="1"/>
              <a:t>OVmigrate</a:t>
            </a:r>
            <a:r>
              <a:rPr lang="en-US" dirty="0"/>
              <a:t> was 7.4x faster than CRIU.</a:t>
            </a:r>
          </a:p>
          <a:p>
            <a:r>
              <a:rPr lang="en-US" dirty="0"/>
              <a:t>However, it was largely affected by the loads on I/O and the filesystem.</a:t>
            </a:r>
          </a:p>
          <a:p>
            <a:r>
              <a:rPr lang="en-US" dirty="0"/>
              <a:t>This is because we did not explicitly limit the amount of resources assigned to the VM.</a:t>
            </a:r>
          </a:p>
          <a:p>
            <a:r>
              <a:rPr lang="en-US" dirty="0"/>
              <a:t>If we limit the usage of such shared I/O, the performance would be improved.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0525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Finally, to examine the impact on another process inside a VM by state saving, we measured the execution time needed to store data in an in-memory database.</a:t>
            </a:r>
          </a:p>
          <a:p>
            <a:r>
              <a:rPr lang="en-US" dirty="0"/>
              <a:t>In addition to a process with large memory, we ran </a:t>
            </a:r>
            <a:r>
              <a:rPr lang="en-US" dirty="0" err="1"/>
              <a:t>memcached</a:t>
            </a:r>
            <a:r>
              <a:rPr lang="en-US" dirty="0"/>
              <a:t> in the VM and stored data of 1 GB during state saving.</a:t>
            </a:r>
          </a:p>
          <a:p>
            <a:r>
              <a:rPr lang="en-US" dirty="0"/>
              <a:t>As a baseline, we measured the execution time when we did not save the states of the process.</a:t>
            </a:r>
          </a:p>
          <a:p>
            <a:endParaRPr lang="en-US" dirty="0"/>
          </a:p>
          <a:p>
            <a:r>
              <a:rPr lang="en-US" dirty="0"/>
              <a:t>As shown in this figure, </a:t>
            </a:r>
            <a:r>
              <a:rPr lang="en-US" dirty="0" err="1"/>
              <a:t>OVmigrate</a:t>
            </a:r>
            <a:r>
              <a:rPr lang="en-US" dirty="0"/>
              <a:t> did not affect the performance of </a:t>
            </a:r>
            <a:r>
              <a:rPr lang="en-US" dirty="0" err="1"/>
              <a:t>memcached</a:t>
            </a:r>
            <a:r>
              <a:rPr lang="en-US" dirty="0"/>
              <a:t> at all.</a:t>
            </a:r>
          </a:p>
          <a:p>
            <a:r>
              <a:rPr lang="en-US" dirty="0"/>
              <a:t>In contrast, CRIU slowed down </a:t>
            </a:r>
            <a:r>
              <a:rPr lang="en-US" dirty="0" err="1"/>
              <a:t>memcached</a:t>
            </a:r>
            <a:r>
              <a:rPr lang="en-US" dirty="0"/>
              <a:t> by 2x due to resource contention in the VM.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27415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Portkey enables containers in VMs to be efficiently migrated by bypassing network processing in VMs.  </a:t>
            </a:r>
          </a:p>
          <a:p>
            <a:r>
              <a:rPr lang="en-US" dirty="0"/>
              <a:t>To directly pass and receive the states of containers to and from the hypervisor, Portkey needs to modify the guest OS.</a:t>
            </a:r>
          </a:p>
          <a:p>
            <a:r>
              <a:rPr lang="en-US" dirty="0"/>
              <a:t>In contrast, </a:t>
            </a:r>
            <a:r>
              <a:rPr lang="en-US" dirty="0" err="1"/>
              <a:t>OVmigrate</a:t>
            </a:r>
            <a:r>
              <a:rPr lang="en-US" dirty="0"/>
              <a:t> can efficiently migrate containers without any help of the guest OS.</a:t>
            </a:r>
          </a:p>
          <a:p>
            <a:endParaRPr lang="en-JP" dirty="0"/>
          </a:p>
          <a:p>
            <a:r>
              <a:rPr lang="en-US" dirty="0" err="1"/>
              <a:t>mWarp</a:t>
            </a:r>
            <a:r>
              <a:rPr lang="en-US" dirty="0"/>
              <a:t> relocates process memory between VMs for container migration.</a:t>
            </a:r>
          </a:p>
          <a:p>
            <a:r>
              <a:rPr lang="en-US" dirty="0"/>
              <a:t>It does not perform the time-consuming copy or transfer of the memory data of containers.</a:t>
            </a:r>
          </a:p>
          <a:p>
            <a:r>
              <a:rPr lang="en-US" dirty="0"/>
              <a:t>However, </a:t>
            </a:r>
            <a:r>
              <a:rPr lang="en-US" dirty="0" err="1"/>
              <a:t>mWarp</a:t>
            </a:r>
            <a:r>
              <a:rPr lang="en-US" dirty="0"/>
              <a:t> is applicable only to container migration between VMs in the same host.</a:t>
            </a:r>
          </a:p>
          <a:p>
            <a:endParaRPr lang="en-JP" dirty="0"/>
          </a:p>
          <a:p>
            <a:r>
              <a:rPr lang="en-US" dirty="0"/>
              <a:t>Sledge enables efficient live migration of Docker containers.</a:t>
            </a:r>
          </a:p>
          <a:p>
            <a:r>
              <a:rPr lang="en-US" dirty="0"/>
              <a:t>It does not transfer redundant layers in the hierarchical image used by a container.</a:t>
            </a:r>
          </a:p>
          <a:p>
            <a:r>
              <a:rPr lang="en-US" dirty="0"/>
              <a:t>It does not perform the time-consuming reload of the Docker daemon.</a:t>
            </a:r>
          </a:p>
          <a:p>
            <a:r>
              <a:rPr lang="en-US" dirty="0" err="1"/>
              <a:t>OVmigrate</a:t>
            </a:r>
            <a:r>
              <a:rPr lang="en-US" dirty="0"/>
              <a:t> can use some of these optimization techniques.</a:t>
            </a:r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55805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conclusion, we proposed </a:t>
            </a:r>
            <a:r>
              <a:rPr lang="en-US" dirty="0" err="1"/>
              <a:t>OVmigrate</a:t>
            </a:r>
            <a:r>
              <a:rPr lang="en-US" dirty="0"/>
              <a:t> to enable out-of-band container migration.</a:t>
            </a:r>
          </a:p>
          <a:p>
            <a:r>
              <a:rPr lang="en-US" dirty="0" err="1"/>
              <a:t>OVmigrate</a:t>
            </a:r>
            <a:r>
              <a:rPr lang="en-US" dirty="0"/>
              <a:t> analyzes the memory of a VM using VMI and saves the states of a container running inside the VM from the outside of the VM.</a:t>
            </a:r>
          </a:p>
          <a:p>
            <a:r>
              <a:rPr lang="en-US" dirty="0"/>
              <a:t>It can minimize the impact of the load and virtualization overhead of VMs on the performance of container migration.</a:t>
            </a:r>
          </a:p>
          <a:p>
            <a:r>
              <a:rPr lang="en-US" dirty="0"/>
              <a:t>Also, it can minimize the impact of the load of container migration on the performance of containers.</a:t>
            </a:r>
          </a:p>
          <a:p>
            <a:r>
              <a:rPr lang="en-US" dirty="0"/>
              <a:t>Our experiments showed that </a:t>
            </a:r>
            <a:r>
              <a:rPr lang="en-US" dirty="0" err="1"/>
              <a:t>OVmigrate</a:t>
            </a:r>
            <a:r>
              <a:rPr lang="en-US" dirty="0"/>
              <a:t> could save the states of a process much faster.</a:t>
            </a:r>
          </a:p>
          <a:p>
            <a:endParaRPr lang="en-US" dirty="0"/>
          </a:p>
          <a:p>
            <a:r>
              <a:rPr lang="en-US" dirty="0"/>
              <a:t>Our future work is to support state saving for various containers.</a:t>
            </a:r>
          </a:p>
          <a:p>
            <a:r>
              <a:rPr lang="en-US" dirty="0"/>
              <a:t>For example, </a:t>
            </a:r>
            <a:r>
              <a:rPr lang="en-US" dirty="0" err="1"/>
              <a:t>OVmigrate</a:t>
            </a:r>
            <a:r>
              <a:rPr lang="en-US" dirty="0"/>
              <a:t> needs to save the states managed by a container engine like Docker.</a:t>
            </a:r>
          </a:p>
          <a:p>
            <a:r>
              <a:rPr lang="en-US" dirty="0"/>
              <a:t>Currently, we are developing a mechanism for state restoring outside VMs and will integrate it with state saving.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338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Like VM migration, a container running in a VM can be moved to another VM using a similar technique.</a:t>
            </a:r>
          </a:p>
          <a:p>
            <a:r>
              <a:rPr lang="en-US" dirty="0"/>
              <a:t>This figure illustrates traditional container migration.</a:t>
            </a:r>
          </a:p>
          <a:p>
            <a:r>
              <a:rPr lang="en-US" dirty="0"/>
              <a:t>First, the migration mechanism in the source VM saves the states of the running processes and the execution environment of a container.</a:t>
            </a:r>
          </a:p>
          <a:p>
            <a:r>
              <a:rPr lang="en-US" dirty="0"/>
              <a:t>Then, it transfers the saved states to the destination VM via the virtual network.</a:t>
            </a:r>
          </a:p>
          <a:p>
            <a:r>
              <a:rPr lang="en-US" dirty="0"/>
              <a:t>The migration mechanism in the destination VM restores the container from the received states.</a:t>
            </a:r>
          </a:p>
          <a:p>
            <a:endParaRPr lang="en-US" dirty="0"/>
          </a:p>
          <a:p>
            <a:r>
              <a:rPr lang="en-US" dirty="0"/>
              <a:t>Container migration can be used for various purposes.</a:t>
            </a:r>
          </a:p>
          <a:p>
            <a:r>
              <a:rPr lang="en-US" dirty="0"/>
              <a:t>For example, load balancing can be achieved between VMs by migrating containers from overutilized VMs to underutilized VMs at the same or different hosts.</a:t>
            </a:r>
          </a:p>
          <a:p>
            <a:r>
              <a:rPr lang="en-US" dirty="0"/>
              <a:t>When administrators update the OS in a VM and reboot the VM, they can continue to run containers by migrating them to other VMs in advance.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468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Containers are often migrated when the load of a VM is high.</a:t>
            </a:r>
          </a:p>
          <a:p>
            <a:r>
              <a:rPr lang="en-US" dirty="0"/>
              <a:t>For example, load balancing with container migration is performed when a high VM load is detected.</a:t>
            </a:r>
          </a:p>
          <a:p>
            <a:r>
              <a:rPr lang="en-US" dirty="0"/>
              <a:t>The load of a VM can further increase while a container in the VM is being migrated.</a:t>
            </a:r>
          </a:p>
          <a:p>
            <a:endParaRPr lang="en-US" dirty="0"/>
          </a:p>
          <a:p>
            <a:r>
              <a:rPr lang="en-US" dirty="0"/>
              <a:t>In such cases, container migration can be largely affected by the load of the VM.</a:t>
            </a:r>
          </a:p>
          <a:p>
            <a:r>
              <a:rPr lang="en-US" dirty="0"/>
              <a:t>This leads to large performance degradation of container migration.</a:t>
            </a:r>
          </a:p>
          <a:p>
            <a:r>
              <a:rPr lang="en-US" dirty="0"/>
              <a:t>The middle figure shows the impact of a high load inside a VM on saving the states of a process.</a:t>
            </a:r>
          </a:p>
          <a:p>
            <a:r>
              <a:rPr lang="en-US" dirty="0"/>
              <a:t>Compared with under a low load, the save time is 6.1x longer and more unstable.</a:t>
            </a:r>
          </a:p>
          <a:p>
            <a:r>
              <a:rPr lang="en-US" dirty="0"/>
              <a:t>Conversely, the load of container migration can affect the performance of containers running in the same VM.</a:t>
            </a:r>
          </a:p>
          <a:p>
            <a:r>
              <a:rPr lang="en-US" dirty="0"/>
              <a:t>The right-hand side figure shows that state saving degrades the performance of an application by 2x.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833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terms of VMs, loads in VM migration has been considered.</a:t>
            </a:r>
          </a:p>
          <a:p>
            <a:r>
              <a:rPr lang="en-US" dirty="0"/>
              <a:t>For example, Wood et al. recommend performing VM migration when the utilization of CPUs or networks exceeds 75%.</a:t>
            </a:r>
          </a:p>
          <a:p>
            <a:r>
              <a:rPr lang="en-US" dirty="0"/>
              <a:t>This threshold is determined to accommodate the overhead of VM migration because VM migration degrades server and network performance by 50% and 20%, respectively.</a:t>
            </a:r>
          </a:p>
          <a:p>
            <a:r>
              <a:rPr lang="en-US" dirty="0"/>
              <a:t>However, such low resource utilization results in an increase in the cost of clouds.</a:t>
            </a:r>
          </a:p>
          <a:p>
            <a:endParaRPr lang="en-US" dirty="0"/>
          </a:p>
          <a:p>
            <a:r>
              <a:rPr lang="en-US" dirty="0"/>
              <a:t>Also, it is reported that Google's GCE adjusts the speed of VM migration when the load of the source host is high.</a:t>
            </a:r>
          </a:p>
          <a:p>
            <a:r>
              <a:rPr lang="en-US" dirty="0"/>
              <a:t>This method can reduce the load of the migration mechanism.</a:t>
            </a:r>
          </a:p>
          <a:p>
            <a:r>
              <a:rPr lang="en-US" dirty="0"/>
              <a:t>However, using this method, load balancing cannot be completed rapidly.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6736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addition, container migration is affected by the virtualization overhead of VMs because the migration mechanism runs inside VMs.</a:t>
            </a:r>
          </a:p>
          <a:p>
            <a:r>
              <a:rPr lang="en-US" dirty="0"/>
              <a:t>In fact, it is reported that network virtualization is the root cause of performance degradation and increases CPU utilization by 70% and more than 100% in the source and destination VMs, respectively.</a:t>
            </a:r>
          </a:p>
          <a:p>
            <a:r>
              <a:rPr lang="en-US" dirty="0"/>
              <a:t>Prakash et al. bypass the virtual network to transfer the states in container migration.</a:t>
            </a:r>
          </a:p>
          <a:p>
            <a:r>
              <a:rPr lang="en-US" dirty="0"/>
              <a:t>This method can suppress CPU utilization but cannot reduce the migration time. </a:t>
            </a:r>
          </a:p>
          <a:p>
            <a:endParaRPr lang="en-US" dirty="0"/>
          </a:p>
          <a:p>
            <a:r>
              <a:rPr lang="en-US" dirty="0"/>
              <a:t>According to our experiment, the performance of container migration is also degraded due to inter-process communication and disk I/O by the migration mechanism in the source VM.</a:t>
            </a:r>
          </a:p>
          <a:p>
            <a:r>
              <a:rPr lang="en-US" dirty="0"/>
              <a:t>The right-hand side figure shows that virtualization increases the time for state saving by 80% and becomes more unstable.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8807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So, we propose </a:t>
            </a:r>
            <a:r>
              <a:rPr lang="en-US" dirty="0" err="1"/>
              <a:t>OVmigrate</a:t>
            </a:r>
            <a:r>
              <a:rPr lang="en-US" dirty="0"/>
              <a:t> to enable out-of-band container migration, which migrates containers outside VMs for lightweight migration.</a:t>
            </a:r>
          </a:p>
          <a:p>
            <a:r>
              <a:rPr lang="en-US" dirty="0"/>
              <a:t>This figure illustrates out-of-band container migration with </a:t>
            </a:r>
            <a:r>
              <a:rPr lang="en-US" dirty="0" err="1"/>
              <a:t>OVmigrate</a:t>
            </a:r>
            <a:r>
              <a:rPr lang="en-US" dirty="0"/>
              <a:t>.</a:t>
            </a:r>
          </a:p>
          <a:p>
            <a:r>
              <a:rPr lang="en-US" dirty="0"/>
              <a:t>Unlike the traditional container migration, </a:t>
            </a:r>
            <a:r>
              <a:rPr lang="en-US" dirty="0" err="1"/>
              <a:t>OVmigrate</a:t>
            </a:r>
            <a:r>
              <a:rPr lang="en-US" dirty="0"/>
              <a:t> runs the migration mechanism in the same host but outside VMs.</a:t>
            </a:r>
          </a:p>
          <a:p>
            <a:endParaRPr lang="en-US" dirty="0"/>
          </a:p>
          <a:p>
            <a:r>
              <a:rPr lang="en-US" dirty="0"/>
              <a:t>At the source host, the migration mechanism outside the VM saves the states of a container running inside the VM.</a:t>
            </a:r>
          </a:p>
          <a:p>
            <a:r>
              <a:rPr lang="en-US" dirty="0"/>
              <a:t>Then, it transfers the saved states to the destination host using the physical network, not the virtual one.</a:t>
            </a:r>
          </a:p>
          <a:p>
            <a:r>
              <a:rPr lang="en-US" dirty="0"/>
              <a:t>At the destination host, the migration mechanism outside the VM restores that container inside the VM using the received states.</a:t>
            </a:r>
          </a:p>
          <a:p>
            <a:r>
              <a:rPr lang="en-US" dirty="0"/>
              <a:t>Since the source VM tends to be overutilized, we focus on saving the states of a container outside the source VM in our paper.</a:t>
            </a:r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9653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Since </a:t>
            </a:r>
            <a:r>
              <a:rPr lang="en-US" dirty="0" err="1"/>
              <a:t>OVmigrate</a:t>
            </a:r>
            <a:r>
              <a:rPr lang="en-US" dirty="0"/>
              <a:t> performs the state saving of a container outside a VM, it can easily protect the migration mechanism from the load of the VM.</a:t>
            </a:r>
          </a:p>
          <a:p>
            <a:r>
              <a:rPr lang="en-US" dirty="0"/>
              <a:t>It can assign a fixed amount of resources such as CPUs and memory to the VM and prevent the VM from using extra resources.</a:t>
            </a:r>
          </a:p>
          <a:p>
            <a:r>
              <a:rPr lang="en-US" dirty="0"/>
              <a:t>It can limit the I/O bandwidth to the VM and suppress the load of the VM even when the VM submits a large amount of I/O.</a:t>
            </a:r>
          </a:p>
          <a:p>
            <a:endParaRPr lang="en-US" dirty="0"/>
          </a:p>
          <a:p>
            <a:r>
              <a:rPr lang="en-US" dirty="0"/>
              <a:t>Conversely, </a:t>
            </a:r>
            <a:r>
              <a:rPr lang="en-US" dirty="0" err="1"/>
              <a:t>OVmigrate</a:t>
            </a:r>
            <a:r>
              <a:rPr lang="en-US" dirty="0"/>
              <a:t> can also protect containers from the load of the migration mechanism.</a:t>
            </a:r>
          </a:p>
          <a:p>
            <a:r>
              <a:rPr lang="en-US" dirty="0"/>
              <a:t>It assigns surplus resources to the migration mechanism so that the mechanism does not affect the performance of containers running inside the VM.</a:t>
            </a:r>
          </a:p>
          <a:p>
            <a:endParaRPr lang="en-US" dirty="0"/>
          </a:p>
          <a:p>
            <a:r>
              <a:rPr lang="en-US" dirty="0"/>
              <a:t>In addition, </a:t>
            </a:r>
            <a:r>
              <a:rPr lang="en-US" dirty="0" err="1"/>
              <a:t>OVmigrate</a:t>
            </a:r>
            <a:r>
              <a:rPr lang="en-US" dirty="0"/>
              <a:t> can avoid virtualization overhead introduced by VMs because the migration mechanism does not run inside the VM.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9848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OVmigrate</a:t>
            </a:r>
            <a:r>
              <a:rPr lang="en-US" dirty="0"/>
              <a:t> mainly saves the states of processes as the states of a container.</a:t>
            </a:r>
          </a:p>
          <a:p>
            <a:r>
              <a:rPr lang="en-US" dirty="0"/>
              <a:t>A container consists of running processes and their execution environment, but most of the states are the states of the processes.</a:t>
            </a:r>
          </a:p>
          <a:p>
            <a:r>
              <a:rPr lang="en-US" dirty="0"/>
              <a:t>The states of a process consist of information on the memory assigned to the process, files used by the process, threads created in the process, etc.</a:t>
            </a:r>
          </a:p>
          <a:p>
            <a:endParaRPr lang="en-US" dirty="0"/>
          </a:p>
          <a:p>
            <a:r>
              <a:rPr lang="en-US" dirty="0"/>
              <a:t>In addition, most of the information on the execution environment of a container is included in the states of processes.</a:t>
            </a:r>
          </a:p>
          <a:p>
            <a:r>
              <a:rPr lang="en-US" dirty="0"/>
              <a:t>The states of an execution environment consist of the resource assignment and limitation to a process group, etc.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6141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599" y="228601"/>
            <a:ext cx="10993967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3600" cap="none" spc="-80" baseline="0">
                <a:solidFill>
                  <a:schemeClr val="tx1"/>
                </a:solidFill>
                <a:latin typeface="Tahoma" charset="0"/>
                <a:ea typeface="MS PGothic" charset="-128"/>
                <a:cs typeface="Tahoma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10993965" cy="1371601"/>
          </a:xfrm>
        </p:spPr>
        <p:txBody>
          <a:bodyPr>
            <a:normAutofit/>
          </a:bodyPr>
          <a:lstStyle>
            <a:lvl1pPr marL="0" indent="0" algn="l">
              <a:buNone/>
              <a:defRPr sz="2400" b="0" cap="none" spc="120" baseline="0">
                <a:solidFill>
                  <a:srgbClr val="C00000"/>
                </a:solidFill>
                <a:latin typeface="Tahoma" charset="0"/>
                <a:ea typeface="MS PGothic" charset="-128"/>
                <a:cs typeface="Tahom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B4D39169-43CC-354D-B33E-6809D8D3D472}" type="datetime1">
              <a:rPr kumimoji="1" lang="en-US" altLang="ja-JP" smtClean="0"/>
              <a:t>12/8/24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12054116" y="4846320"/>
            <a:ext cx="147600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2054232" y="0"/>
            <a:ext cx="147600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26B80597-8588-E24B-8D6F-BA0818DFC19A}" type="datetime1">
              <a:rPr kumimoji="1" lang="en-US" altLang="ja-JP" smtClean="0"/>
              <a:t>12/8/24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00327C5A-2C66-EB4C-938C-B2F6D2764303}" type="datetime1">
              <a:rPr kumimoji="1" lang="en-US" altLang="ja-JP" smtClean="0"/>
              <a:t>12/8/24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5780"/>
            <a:ext cx="10992899" cy="790222"/>
          </a:xfrm>
        </p:spPr>
        <p:txBody>
          <a:bodyPr>
            <a:noAutofit/>
          </a:bodyPr>
          <a:lstStyle>
            <a:lvl1pPr>
              <a:defRPr sz="4000" b="0" cap="none" baseline="0">
                <a:solidFill>
                  <a:srgbClr val="C00000"/>
                </a:solidFill>
                <a:latin typeface="Tahoma" charset="0"/>
                <a:ea typeface="MS PGothic" charset="-128"/>
                <a:cs typeface="MS PGothic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5705"/>
            <a:ext cx="10992899" cy="5315532"/>
          </a:xfrm>
        </p:spPr>
        <p:txBody>
          <a:bodyPr lIns="108000" rIns="108000"/>
          <a:lstStyle>
            <a:lvl1pPr marL="276225" indent="-277813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130000"/>
              <a:buFont typeface="Arial"/>
              <a:buChar char="•"/>
              <a:defRPr sz="2800">
                <a:latin typeface="Tahoma" charset="0"/>
                <a:ea typeface="MS PGothic" charset="-128"/>
                <a:cs typeface="MS PGothic" charset="-128"/>
              </a:defRPr>
            </a:lvl1pPr>
            <a:lvl2pPr marL="622300" indent="-260350">
              <a:buClr>
                <a:schemeClr val="tx2"/>
              </a:buClr>
              <a:buSzPct val="130000"/>
              <a:buFont typeface="Arial"/>
              <a:buChar char="•"/>
              <a:defRPr sz="2600">
                <a:latin typeface="Tahoma" charset="0"/>
                <a:ea typeface="MS PGothic" charset="-128"/>
                <a:cs typeface="MS PGothic" charset="-128"/>
              </a:defRPr>
            </a:lvl2pPr>
            <a:lvl3pPr marL="984250" indent="-261938">
              <a:buClr>
                <a:schemeClr val="tx2"/>
              </a:buClr>
              <a:buSzPct val="130000"/>
              <a:buFont typeface="Arial"/>
              <a:buChar char="•"/>
              <a:defRPr sz="2400">
                <a:latin typeface="Tahoma" charset="0"/>
                <a:ea typeface="MS PGothic" charset="-128"/>
                <a:cs typeface="MS PGothic" charset="-128"/>
              </a:defRPr>
            </a:lvl3pPr>
            <a:lvl4pPr marL="1344613" indent="-247650">
              <a:buClr>
                <a:schemeClr val="tx2"/>
              </a:buClr>
              <a:buSzPct val="130000"/>
              <a:buFont typeface="Arial"/>
              <a:buChar char="•"/>
              <a:defRPr sz="2200">
                <a:latin typeface="Tahoma" charset="0"/>
                <a:ea typeface="MS PGothic" charset="-128"/>
                <a:cs typeface="MS PGothic" charset="-128"/>
              </a:defRPr>
            </a:lvl4pPr>
            <a:lvl5pPr marL="1792288" indent="-260350">
              <a:buClr>
                <a:schemeClr val="tx2"/>
              </a:buClr>
              <a:buSzPct val="130000"/>
              <a:buFont typeface="Arial"/>
              <a:buChar char="•"/>
              <a:tabLst>
                <a:tab pos="1792288" algn="l"/>
              </a:tabLst>
              <a:defRPr sz="2000">
                <a:latin typeface="Tahoma" charset="0"/>
                <a:ea typeface="MS PGothic" charset="-128"/>
                <a:cs typeface="MS PGothic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47801"/>
            <a:ext cx="10993967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4800" b="0" cap="none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05FE8C84-541C-3D44-B9FE-2AF890D7F35E}" type="datetime1">
              <a:rPr kumimoji="1" lang="en-US" altLang="ja-JP" smtClean="0"/>
              <a:t>12/8/24</a:t>
            </a:fld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EAAF463E-FBB7-B04E-A671-4BEF2652EC21}" type="datetime1">
              <a:rPr kumimoji="1" lang="en-US" altLang="ja-JP" smtClean="0"/>
              <a:t>12/8/24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AF0D4B2B-C88E-7444-A00C-F80CD9119F05}" type="datetime1">
              <a:rPr kumimoji="1" lang="en-US" altLang="ja-JP" smtClean="0"/>
              <a:t>12/8/24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B41709F7-5939-B84F-8A8E-17CF51F38FB0}" type="datetime1">
              <a:rPr kumimoji="1" lang="en-US" altLang="ja-JP" smtClean="0"/>
              <a:t>12/8/24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7101A9B3-1295-5247-8BE8-AA52927A28E9}" type="datetime1">
              <a:rPr kumimoji="1" lang="en-US" altLang="ja-JP" smtClean="0"/>
              <a:t>12/8/24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D1357784-8B35-DB4F-AB5D-63C2CCF9BD3F}" type="datetime1">
              <a:rPr kumimoji="1" lang="en-US" altLang="ja-JP" smtClean="0"/>
              <a:t>12/8/24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1552B714-0073-CB4B-9192-BD9D6D8133DA}" type="datetime1">
              <a:rPr kumimoji="1" lang="en-US" altLang="ja-JP" smtClean="0"/>
              <a:t>12/8/24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152718"/>
            <a:ext cx="11100079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11100077" cy="47687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16162" y="66077"/>
            <a:ext cx="9178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2"/>
                </a:solidFill>
              </a:defRPr>
            </a:lvl1pPr>
          </a:lstStyle>
          <a:p>
            <a:fld id="{D6F57A23-CB21-D340-80A0-623F78F268E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12057864" y="0"/>
            <a:ext cx="144000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57864" y="1371600"/>
            <a:ext cx="144000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kumimoji="1"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4400" dirty="0"/>
              <a:t>An Efficient State-Saving Mechanism</a:t>
            </a:r>
            <a:br>
              <a:rPr lang="en-US" altLang="ja-JP" sz="4400" dirty="0"/>
            </a:br>
            <a:r>
              <a:rPr lang="en-US" altLang="ja-JP" sz="4400" dirty="0"/>
              <a:t>for Out-of-band Container Migration</a:t>
            </a:r>
            <a:endParaRPr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Yuki </a:t>
            </a:r>
            <a:r>
              <a:rPr lang="en-US" altLang="ja-JP" dirty="0" err="1">
                <a:solidFill>
                  <a:schemeClr val="tx1"/>
                </a:solidFill>
                <a:latin typeface="Tahoma"/>
                <a:cs typeface="Tahoma"/>
              </a:rPr>
              <a:t>Asakura</a:t>
            </a:r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 and </a:t>
            </a:r>
            <a:r>
              <a:rPr lang="en-US" altLang="ja-JP" u="sng" dirty="0">
                <a:solidFill>
                  <a:schemeClr val="tx1"/>
                </a:solidFill>
                <a:latin typeface="Tahoma"/>
                <a:cs typeface="Tahoma"/>
              </a:rPr>
              <a:t>Kenichi Kourai</a:t>
            </a:r>
            <a:endParaRPr lang="en-US" altLang="ja-JP" dirty="0">
              <a:solidFill>
                <a:schemeClr val="tx1"/>
              </a:solidFill>
              <a:latin typeface="Tahoma"/>
              <a:cs typeface="Tahoma"/>
            </a:endParaRPr>
          </a:p>
          <a:p>
            <a:pPr algn="r"/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Kyushu Institute of Technology, Japan</a:t>
            </a:r>
          </a:p>
        </p:txBody>
      </p:sp>
    </p:spTree>
    <p:extLst>
      <p:ext uri="{BB962C8B-B14F-4D97-AF65-F5344CB8AC3E}">
        <p14:creationId xmlns:p14="http://schemas.microsoft.com/office/powerpoint/2010/main" val="185599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308"/>
    </mc:Choice>
    <mc:Fallback xmlns="">
      <p:transition spd="slow" advTm="11308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E89A5-1D9F-0A71-FA33-24FACDEFC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State Saving with VM Introspection (VMI)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93219-BD69-FF0A-5EA7-E473B6EE3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Obtain process states outside a VM using VMI</a:t>
            </a:r>
          </a:p>
          <a:p>
            <a:pPr lvl="1"/>
            <a:r>
              <a:rPr lang="en-JP" dirty="0"/>
              <a:t>Pause the process by the STOP signal to consistently save the states</a:t>
            </a:r>
          </a:p>
          <a:p>
            <a:pPr lvl="1"/>
            <a:r>
              <a:rPr lang="en-JP" dirty="0"/>
              <a:t>Obtain OS data in the VM's memory</a:t>
            </a:r>
          </a:p>
          <a:p>
            <a:pPr lvl="2"/>
            <a:r>
              <a:rPr lang="en-JP" dirty="0"/>
              <a:t>Without running a helper process or modifying the OS in the VM</a:t>
            </a:r>
          </a:p>
          <a:p>
            <a:pPr lvl="2"/>
            <a:r>
              <a:rPr lang="en-JP" dirty="0"/>
              <a:t>Traverse kernel data structures from the target process ID</a:t>
            </a:r>
          </a:p>
          <a:p>
            <a:pPr lvl="1"/>
            <a:r>
              <a:rPr lang="en-JP" dirty="0"/>
              <a:t>Terminate the process by the KILL signal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52EE68-9440-3763-0D15-8F2374F0D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A3B049-01E4-157E-5777-FBB432BF00DE}"/>
              </a:ext>
            </a:extLst>
          </p:cNvPr>
          <p:cNvSpPr/>
          <p:nvPr/>
        </p:nvSpPr>
        <p:spPr>
          <a:xfrm>
            <a:off x="6116393" y="4582209"/>
            <a:ext cx="2904935" cy="17415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177684-ACE4-AF06-E259-0AD0E7097C3A}"/>
              </a:ext>
            </a:extLst>
          </p:cNvPr>
          <p:cNvSpPr txBox="1"/>
          <p:nvPr/>
        </p:nvSpPr>
        <p:spPr>
          <a:xfrm>
            <a:off x="7303391" y="415339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VM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43C63583-3C03-2BD9-4356-ADB78498C068}"/>
              </a:ext>
            </a:extLst>
          </p:cNvPr>
          <p:cNvSpPr/>
          <p:nvPr/>
        </p:nvSpPr>
        <p:spPr>
          <a:xfrm>
            <a:off x="2533308" y="4698120"/>
            <a:ext cx="1753688" cy="145983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migration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mechanism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2E19133F-FE41-C47B-8A0D-2F840756B678}"/>
              </a:ext>
            </a:extLst>
          </p:cNvPr>
          <p:cNvSpPr/>
          <p:nvPr/>
        </p:nvSpPr>
        <p:spPr>
          <a:xfrm>
            <a:off x="6975219" y="4889776"/>
            <a:ext cx="1187260" cy="57986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process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87F7C7E-03E2-1254-D044-2780C0EEBAB1}"/>
              </a:ext>
            </a:extLst>
          </p:cNvPr>
          <p:cNvCxnSpPr>
            <a:cxnSpLocks/>
          </p:cNvCxnSpPr>
          <p:nvPr/>
        </p:nvCxnSpPr>
        <p:spPr>
          <a:xfrm>
            <a:off x="4286995" y="4999202"/>
            <a:ext cx="2688224" cy="52669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2423A85-9E1F-22F7-AD1E-7FC4104929A0}"/>
              </a:ext>
            </a:extLst>
          </p:cNvPr>
          <p:cNvSpPr txBox="1"/>
          <p:nvPr/>
        </p:nvSpPr>
        <p:spPr>
          <a:xfrm>
            <a:off x="4431585" y="4600003"/>
            <a:ext cx="1552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(1) SIGSTOP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F27CBD4-D002-11B0-558E-0F1BB11FE801}"/>
              </a:ext>
            </a:extLst>
          </p:cNvPr>
          <p:cNvSpPr/>
          <p:nvPr/>
        </p:nvSpPr>
        <p:spPr>
          <a:xfrm>
            <a:off x="6395180" y="5779757"/>
            <a:ext cx="2347376" cy="3700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OS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0A910A6-83DE-8F67-7DA4-F3169C8E0854}"/>
              </a:ext>
            </a:extLst>
          </p:cNvPr>
          <p:cNvCxnSpPr>
            <a:cxnSpLocks/>
            <a:stCxn id="18" idx="1"/>
          </p:cNvCxnSpPr>
          <p:nvPr/>
        </p:nvCxnSpPr>
        <p:spPr>
          <a:xfrm flipH="1" flipV="1">
            <a:off x="4286995" y="5708375"/>
            <a:ext cx="2108185" cy="256398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A675FBE-4092-79D5-10AB-8B093F5D9C61}"/>
              </a:ext>
            </a:extLst>
          </p:cNvPr>
          <p:cNvSpPr txBox="1"/>
          <p:nvPr/>
        </p:nvSpPr>
        <p:spPr>
          <a:xfrm>
            <a:off x="4431585" y="5907065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(2) OS data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31AE6E1-E5D4-4EA1-A500-2FE25AAEE203}"/>
              </a:ext>
            </a:extLst>
          </p:cNvPr>
          <p:cNvCxnSpPr>
            <a:cxnSpLocks/>
          </p:cNvCxnSpPr>
          <p:nvPr/>
        </p:nvCxnSpPr>
        <p:spPr>
          <a:xfrm flipV="1">
            <a:off x="4286995" y="5315539"/>
            <a:ext cx="2688224" cy="254082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A36C5588-622B-158B-1C5B-755A347712B7}"/>
              </a:ext>
            </a:extLst>
          </p:cNvPr>
          <p:cNvSpPr txBox="1"/>
          <p:nvPr/>
        </p:nvSpPr>
        <p:spPr>
          <a:xfrm>
            <a:off x="4369477" y="5086405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(3) SIGKILL</a:t>
            </a:r>
          </a:p>
        </p:txBody>
      </p:sp>
    </p:spTree>
    <p:extLst>
      <p:ext uri="{BB962C8B-B14F-4D97-AF65-F5344CB8AC3E}">
        <p14:creationId xmlns:p14="http://schemas.microsoft.com/office/powerpoint/2010/main" val="2035645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2861B-C873-DC1E-7CC4-E427EF12D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Saving the Memory State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197BF-3105-2D40-CF77-6D8414C13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Save the memory layout of a process</a:t>
            </a:r>
          </a:p>
          <a:p>
            <a:pPr lvl="1"/>
            <a:r>
              <a:rPr lang="en-JP" dirty="0"/>
              <a:t>Find the memory object from the process object in a VM’s memory</a:t>
            </a:r>
          </a:p>
          <a:p>
            <a:pPr lvl="1"/>
            <a:r>
              <a:rPr lang="en-JP" dirty="0"/>
              <a:t>Obtain the addresses of the code, data, and stack areas, etc.</a:t>
            </a:r>
          </a:p>
          <a:p>
            <a:r>
              <a:rPr lang="en-JP" dirty="0"/>
              <a:t>Save information on all the virtual memory areas</a:t>
            </a:r>
          </a:p>
          <a:p>
            <a:pPr lvl="1"/>
            <a:r>
              <a:rPr lang="en-JP" dirty="0"/>
              <a:t>Traverse the list of virtual memory areas in the memory object</a:t>
            </a:r>
          </a:p>
          <a:p>
            <a:pPr lvl="1"/>
            <a:r>
              <a:rPr lang="en-JP" dirty="0"/>
              <a:t>Obtain the addresses of allocated virtual memory areas,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BDCAFC-B8A4-695F-D7DA-8B7CB5F61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38C560-D283-3B53-B890-6B89392943D5}"/>
              </a:ext>
            </a:extLst>
          </p:cNvPr>
          <p:cNvSpPr txBox="1"/>
          <p:nvPr/>
        </p:nvSpPr>
        <p:spPr>
          <a:xfrm>
            <a:off x="1672466" y="4142378"/>
            <a:ext cx="1890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process memory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A2E7965-EFDC-0A68-A4BF-57ADA0BB378A}"/>
              </a:ext>
            </a:extLst>
          </p:cNvPr>
          <p:cNvSpPr/>
          <p:nvPr/>
        </p:nvSpPr>
        <p:spPr>
          <a:xfrm>
            <a:off x="1929284" y="4521758"/>
            <a:ext cx="1376624" cy="196947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570839F-C057-42F3-FE11-048699744A12}"/>
              </a:ext>
            </a:extLst>
          </p:cNvPr>
          <p:cNvSpPr/>
          <p:nvPr/>
        </p:nvSpPr>
        <p:spPr>
          <a:xfrm>
            <a:off x="1929284" y="6121904"/>
            <a:ext cx="1376624" cy="36933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stack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508DBE-CD0A-B0CD-697D-28E968D27921}"/>
              </a:ext>
            </a:extLst>
          </p:cNvPr>
          <p:cNvSpPr/>
          <p:nvPr/>
        </p:nvSpPr>
        <p:spPr>
          <a:xfrm>
            <a:off x="1929285" y="4521759"/>
            <a:ext cx="137662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code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9BB8B2-436C-5C2F-0785-59B157349133}"/>
              </a:ext>
            </a:extLst>
          </p:cNvPr>
          <p:cNvSpPr/>
          <p:nvPr/>
        </p:nvSpPr>
        <p:spPr>
          <a:xfrm>
            <a:off x="1929284" y="4891091"/>
            <a:ext cx="1376624" cy="58526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25F22C-E7A6-F01B-EA3F-64881571203D}"/>
              </a:ext>
            </a:extLst>
          </p:cNvPr>
          <p:cNvSpPr/>
          <p:nvPr/>
        </p:nvSpPr>
        <p:spPr>
          <a:xfrm>
            <a:off x="6739096" y="4557212"/>
            <a:ext cx="3892062" cy="18985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1EE0F82-BA38-B41A-51FD-F14A68B77DA2}"/>
              </a:ext>
            </a:extLst>
          </p:cNvPr>
          <p:cNvSpPr txBox="1"/>
          <p:nvPr/>
        </p:nvSpPr>
        <p:spPr>
          <a:xfrm>
            <a:off x="8419669" y="4177832"/>
            <a:ext cx="530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JP" dirty="0"/>
              <a:t>VM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484EFAC5-8FFB-218D-C8F0-DD3E6F46C863}"/>
              </a:ext>
            </a:extLst>
          </p:cNvPr>
          <p:cNvSpPr/>
          <p:nvPr/>
        </p:nvSpPr>
        <p:spPr>
          <a:xfrm>
            <a:off x="6968534" y="4908616"/>
            <a:ext cx="1045029" cy="3717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process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7CC21D8E-04D8-E88E-C5E2-6C32238A5D3E}"/>
              </a:ext>
            </a:extLst>
          </p:cNvPr>
          <p:cNvSpPr/>
          <p:nvPr/>
        </p:nvSpPr>
        <p:spPr>
          <a:xfrm>
            <a:off x="8305802" y="4908616"/>
            <a:ext cx="1045029" cy="3717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0F693193-458F-A0CD-BE32-A5711C1498E9}"/>
              </a:ext>
            </a:extLst>
          </p:cNvPr>
          <p:cNvSpPr/>
          <p:nvPr/>
        </p:nvSpPr>
        <p:spPr>
          <a:xfrm>
            <a:off x="9643910" y="4908615"/>
            <a:ext cx="705058" cy="3717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vma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5926E52-9760-11F4-78CA-FBAE2E9CA8F3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>
          <a:xfrm>
            <a:off x="8013563" y="5094511"/>
            <a:ext cx="292239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5072992-D0AC-867D-2197-267355784CB0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>
          <a:xfrm flipV="1">
            <a:off x="9350831" y="5094510"/>
            <a:ext cx="293079" cy="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B58C9B5-5838-5AB6-5A85-DEF30D56942B}"/>
              </a:ext>
            </a:extLst>
          </p:cNvPr>
          <p:cNvCxnSpPr>
            <a:cxnSpLocks/>
            <a:stCxn id="31" idx="3"/>
            <a:endCxn id="12" idx="1"/>
          </p:cNvCxnSpPr>
          <p:nvPr/>
        </p:nvCxnSpPr>
        <p:spPr>
          <a:xfrm flipV="1">
            <a:off x="6268916" y="5094511"/>
            <a:ext cx="699618" cy="246183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D37346D8-587A-1D04-6864-971E042140E2}"/>
              </a:ext>
            </a:extLst>
          </p:cNvPr>
          <p:cNvSpPr/>
          <p:nvPr/>
        </p:nvSpPr>
        <p:spPr>
          <a:xfrm>
            <a:off x="4816926" y="4995738"/>
            <a:ext cx="1451990" cy="68991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migration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mechanism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2F4276E5-83A6-14B2-08ED-1B50F1C5467B}"/>
              </a:ext>
            </a:extLst>
          </p:cNvPr>
          <p:cNvSpPr/>
          <p:nvPr/>
        </p:nvSpPr>
        <p:spPr>
          <a:xfrm>
            <a:off x="9643910" y="5564129"/>
            <a:ext cx="705058" cy="3717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vma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B7DAA35-4AE9-FE55-A231-7A3A35D86004}"/>
              </a:ext>
            </a:extLst>
          </p:cNvPr>
          <p:cNvCxnSpPr>
            <a:cxnSpLocks/>
            <a:stCxn id="14" idx="2"/>
            <a:endCxn id="33" idx="0"/>
          </p:cNvCxnSpPr>
          <p:nvPr/>
        </p:nvCxnSpPr>
        <p:spPr>
          <a:xfrm>
            <a:off x="9996439" y="5280404"/>
            <a:ext cx="0" cy="283725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A6D0115-3EB9-7CC5-3AB5-8AC0F4495BF9}"/>
              </a:ext>
            </a:extLst>
          </p:cNvPr>
          <p:cNvCxnSpPr>
            <a:cxnSpLocks/>
          </p:cNvCxnSpPr>
          <p:nvPr/>
        </p:nvCxnSpPr>
        <p:spPr>
          <a:xfrm>
            <a:off x="9996439" y="5929800"/>
            <a:ext cx="0" cy="283725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7479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7E742-FBAB-A4BD-659E-40D3BB6EA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Saving the Memory State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14995-80FF-32D6-169D-F39757461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Save the contents of the process memory</a:t>
            </a:r>
          </a:p>
          <a:p>
            <a:pPr lvl="1"/>
            <a:r>
              <a:rPr lang="en-JP" dirty="0"/>
              <a:t>Identify the virtual memory areas with physical memory assigned</a:t>
            </a:r>
          </a:p>
          <a:p>
            <a:pPr lvl="2"/>
            <a:r>
              <a:rPr lang="en-JP" dirty="0"/>
              <a:t>Physical memory is not assigned to all the areas</a:t>
            </a:r>
          </a:p>
          <a:p>
            <a:pPr lvl="2"/>
            <a:r>
              <a:rPr lang="en-JP" dirty="0"/>
              <a:t>Obtain the process's page tables from the memory object</a:t>
            </a:r>
          </a:p>
          <a:p>
            <a:pPr lvl="2"/>
            <a:r>
              <a:rPr lang="en-JP" dirty="0"/>
              <a:t>Check whether a page table entry exists and its present bit is set</a:t>
            </a:r>
          </a:p>
          <a:p>
            <a:pPr lvl="1"/>
            <a:r>
              <a:rPr lang="en-JP" dirty="0"/>
              <a:t>Obtain memory data using the physical addresses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5AABB7-972D-E870-772E-4FD4260E7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1E322-DBA4-B787-E9BA-B6B02658354D}"/>
              </a:ext>
            </a:extLst>
          </p:cNvPr>
          <p:cNvSpPr txBox="1"/>
          <p:nvPr/>
        </p:nvSpPr>
        <p:spPr>
          <a:xfrm>
            <a:off x="1236083" y="4102186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virtual memory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739A81-36E4-CCEA-E26F-5DC3538124B6}"/>
              </a:ext>
            </a:extLst>
          </p:cNvPr>
          <p:cNvSpPr/>
          <p:nvPr/>
        </p:nvSpPr>
        <p:spPr>
          <a:xfrm>
            <a:off x="1396722" y="4481566"/>
            <a:ext cx="1376624" cy="196947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9C5356-4F93-FB18-51E7-CFBCBA1AE807}"/>
              </a:ext>
            </a:extLst>
          </p:cNvPr>
          <p:cNvSpPr/>
          <p:nvPr/>
        </p:nvSpPr>
        <p:spPr>
          <a:xfrm>
            <a:off x="1396722" y="6081712"/>
            <a:ext cx="1376624" cy="36933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stack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8E47409-DC85-F7A4-0C7F-7AB637079148}"/>
              </a:ext>
            </a:extLst>
          </p:cNvPr>
          <p:cNvSpPr/>
          <p:nvPr/>
        </p:nvSpPr>
        <p:spPr>
          <a:xfrm>
            <a:off x="1396723" y="4481567"/>
            <a:ext cx="137662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code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1C902D3-CA3B-EA4A-6AFB-D8372C6CD3B8}"/>
              </a:ext>
            </a:extLst>
          </p:cNvPr>
          <p:cNvSpPr/>
          <p:nvPr/>
        </p:nvSpPr>
        <p:spPr>
          <a:xfrm>
            <a:off x="1396722" y="4850899"/>
            <a:ext cx="1376624" cy="58526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B453200-32F5-8564-9F37-7E6B02E4BBAA}"/>
              </a:ext>
            </a:extLst>
          </p:cNvPr>
          <p:cNvSpPr/>
          <p:nvPr/>
        </p:nvSpPr>
        <p:spPr>
          <a:xfrm>
            <a:off x="3799953" y="4481566"/>
            <a:ext cx="1376624" cy="196947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20F156-0292-57B6-B035-0C9614EB18F5}"/>
              </a:ext>
            </a:extLst>
          </p:cNvPr>
          <p:cNvSpPr txBox="1"/>
          <p:nvPr/>
        </p:nvSpPr>
        <p:spPr>
          <a:xfrm>
            <a:off x="3530310" y="4102186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physical memory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26E8E16-23F2-C44F-51AA-B0AAA3E47508}"/>
              </a:ext>
            </a:extLst>
          </p:cNvPr>
          <p:cNvSpPr/>
          <p:nvPr/>
        </p:nvSpPr>
        <p:spPr>
          <a:xfrm>
            <a:off x="3799953" y="4774197"/>
            <a:ext cx="1376624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B0F79A-E71F-6E08-ACCD-8E40901466CD}"/>
              </a:ext>
            </a:extLst>
          </p:cNvPr>
          <p:cNvSpPr/>
          <p:nvPr/>
        </p:nvSpPr>
        <p:spPr>
          <a:xfrm>
            <a:off x="3799953" y="5143530"/>
            <a:ext cx="1376624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9899563-2A22-3966-F2C3-671D9DF683BE}"/>
              </a:ext>
            </a:extLst>
          </p:cNvPr>
          <p:cNvSpPr/>
          <p:nvPr/>
        </p:nvSpPr>
        <p:spPr>
          <a:xfrm>
            <a:off x="3799953" y="5512862"/>
            <a:ext cx="1376624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F5D9D20-0DFB-42E3-AA02-70713FA7FAC4}"/>
              </a:ext>
            </a:extLst>
          </p:cNvPr>
          <p:cNvCxnSpPr/>
          <p:nvPr/>
        </p:nvCxnSpPr>
        <p:spPr>
          <a:xfrm>
            <a:off x="2773346" y="4481566"/>
            <a:ext cx="1026607" cy="292631"/>
          </a:xfrm>
          <a:prstGeom prst="line">
            <a:avLst/>
          </a:prstGeom>
          <a:ln w="12700" cmpd="sng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AFE0EC6-C146-863E-D441-846DE283DF52}"/>
              </a:ext>
            </a:extLst>
          </p:cNvPr>
          <p:cNvCxnSpPr>
            <a:cxnSpLocks/>
          </p:cNvCxnSpPr>
          <p:nvPr/>
        </p:nvCxnSpPr>
        <p:spPr>
          <a:xfrm>
            <a:off x="2773345" y="4850899"/>
            <a:ext cx="1026607" cy="292630"/>
          </a:xfrm>
          <a:prstGeom prst="line">
            <a:avLst/>
          </a:prstGeom>
          <a:ln w="12700" cmpd="sng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4F96BF4-0923-5E7E-6C81-4A67B364F1F9}"/>
              </a:ext>
            </a:extLst>
          </p:cNvPr>
          <p:cNvCxnSpPr>
            <a:cxnSpLocks/>
          </p:cNvCxnSpPr>
          <p:nvPr/>
        </p:nvCxnSpPr>
        <p:spPr>
          <a:xfrm>
            <a:off x="2773344" y="5220232"/>
            <a:ext cx="1026607" cy="292630"/>
          </a:xfrm>
          <a:prstGeom prst="line">
            <a:avLst/>
          </a:prstGeom>
          <a:ln w="12700" cmpd="sng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0013711-3743-0C5C-78AD-18E99179FD29}"/>
              </a:ext>
            </a:extLst>
          </p:cNvPr>
          <p:cNvCxnSpPr>
            <a:cxnSpLocks/>
          </p:cNvCxnSpPr>
          <p:nvPr/>
        </p:nvCxnSpPr>
        <p:spPr>
          <a:xfrm flipV="1">
            <a:off x="2773342" y="5511857"/>
            <a:ext cx="1026607" cy="569855"/>
          </a:xfrm>
          <a:prstGeom prst="line">
            <a:avLst/>
          </a:prstGeom>
          <a:ln w="12700" cmpd="sng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484D7A2-10DB-ED09-3D7D-CB8B14829BE3}"/>
              </a:ext>
            </a:extLst>
          </p:cNvPr>
          <p:cNvCxnSpPr>
            <a:cxnSpLocks/>
          </p:cNvCxnSpPr>
          <p:nvPr/>
        </p:nvCxnSpPr>
        <p:spPr>
          <a:xfrm flipV="1">
            <a:off x="2773340" y="5881190"/>
            <a:ext cx="1026609" cy="569854"/>
          </a:xfrm>
          <a:prstGeom prst="line">
            <a:avLst/>
          </a:prstGeom>
          <a:ln w="12700" cmpd="sng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93A6EAC9-464A-213D-C8D1-23CB77CB3568}"/>
              </a:ext>
            </a:extLst>
          </p:cNvPr>
          <p:cNvSpPr/>
          <p:nvPr/>
        </p:nvSpPr>
        <p:spPr>
          <a:xfrm>
            <a:off x="8209774" y="4471518"/>
            <a:ext cx="2739851" cy="18985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119998-7BF6-2B7E-56E3-1552C19D12F4}"/>
              </a:ext>
            </a:extLst>
          </p:cNvPr>
          <p:cNvSpPr txBox="1"/>
          <p:nvPr/>
        </p:nvSpPr>
        <p:spPr>
          <a:xfrm>
            <a:off x="9218783" y="4102186"/>
            <a:ext cx="530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JP" dirty="0"/>
              <a:t>VM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34CAD110-4159-9D82-2C95-E1F246DE656F}"/>
              </a:ext>
            </a:extLst>
          </p:cNvPr>
          <p:cNvSpPr/>
          <p:nvPr/>
        </p:nvSpPr>
        <p:spPr>
          <a:xfrm>
            <a:off x="8439212" y="4822921"/>
            <a:ext cx="1045029" cy="3717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memory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FCCAA12-B0E8-A2CD-30C2-DAA28775E991}"/>
              </a:ext>
            </a:extLst>
          </p:cNvPr>
          <p:cNvCxnSpPr>
            <a:cxnSpLocks/>
            <a:stCxn id="30" idx="3"/>
          </p:cNvCxnSpPr>
          <p:nvPr/>
        </p:nvCxnSpPr>
        <p:spPr>
          <a:xfrm flipV="1">
            <a:off x="9484241" y="5008814"/>
            <a:ext cx="325320" cy="2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4AA9F86-4E16-3017-017F-2E354EB5D000}"/>
              </a:ext>
            </a:extLst>
          </p:cNvPr>
          <p:cNvCxnSpPr>
            <a:cxnSpLocks/>
          </p:cNvCxnSpPr>
          <p:nvPr/>
        </p:nvCxnSpPr>
        <p:spPr>
          <a:xfrm flipV="1">
            <a:off x="7739594" y="5008817"/>
            <a:ext cx="699618" cy="119586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8089EC14-48B1-64B2-B25D-3591673375D1}"/>
              </a:ext>
            </a:extLst>
          </p:cNvPr>
          <p:cNvSpPr/>
          <p:nvPr/>
        </p:nvSpPr>
        <p:spPr>
          <a:xfrm>
            <a:off x="6287604" y="4910044"/>
            <a:ext cx="1451990" cy="68991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migration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mechanism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15B7B8FD-A168-BDEB-3AF3-C3C95977D8F8}"/>
              </a:ext>
            </a:extLst>
          </p:cNvPr>
          <p:cNvSpPr/>
          <p:nvPr/>
        </p:nvSpPr>
        <p:spPr>
          <a:xfrm>
            <a:off x="9809561" y="4695575"/>
            <a:ext cx="904347" cy="60327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page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tables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B048E5D-ADE6-88D1-4B7B-B39D3251422A}"/>
              </a:ext>
            </a:extLst>
          </p:cNvPr>
          <p:cNvSpPr/>
          <p:nvPr/>
        </p:nvSpPr>
        <p:spPr>
          <a:xfrm>
            <a:off x="9075739" y="5507949"/>
            <a:ext cx="1139505" cy="6032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process memory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06B097AB-DB0E-5B3D-0996-A49E04903AC8}"/>
              </a:ext>
            </a:extLst>
          </p:cNvPr>
          <p:cNvCxnSpPr>
            <a:cxnSpLocks/>
            <a:stCxn id="47" idx="1"/>
          </p:cNvCxnSpPr>
          <p:nvPr/>
        </p:nvCxnSpPr>
        <p:spPr>
          <a:xfrm flipH="1" flipV="1">
            <a:off x="7739594" y="5436160"/>
            <a:ext cx="1336145" cy="373428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0442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5986F-A51F-7F56-B81F-A9B189FE3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Saving the File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C5A6C-9911-0AA7-BC0E-BE13FBC03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Save information on the files opened by a process</a:t>
            </a:r>
          </a:p>
          <a:p>
            <a:pPr lvl="1"/>
            <a:r>
              <a:rPr lang="en-JP" dirty="0"/>
              <a:t>Find the file table object from the process object</a:t>
            </a:r>
          </a:p>
          <a:p>
            <a:pPr lvl="1"/>
            <a:r>
              <a:rPr lang="en-JP" dirty="0"/>
              <a:t>Obtain the file types, the file pointers, etc. from the file objects</a:t>
            </a:r>
          </a:p>
          <a:p>
            <a:r>
              <a:rPr lang="en-JP" dirty="0"/>
              <a:t>Save detailed information for each file type</a:t>
            </a:r>
          </a:p>
          <a:p>
            <a:pPr lvl="1"/>
            <a:r>
              <a:rPr lang="en-JP" dirty="0"/>
              <a:t>Obtain the path name for an executable file and shared libraries</a:t>
            </a:r>
          </a:p>
          <a:p>
            <a:pPr lvl="1"/>
            <a:r>
              <a:rPr lang="en-JP" dirty="0"/>
              <a:t>Obtain the I/O mode and speed, etc. for terminal devices (tty)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E8394C-C495-091E-7F05-6B8AB50CA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5C8DCB-EDAF-D6F2-1D2B-46276F18D14E}"/>
              </a:ext>
            </a:extLst>
          </p:cNvPr>
          <p:cNvSpPr/>
          <p:nvPr/>
        </p:nvSpPr>
        <p:spPr>
          <a:xfrm>
            <a:off x="4160288" y="4582048"/>
            <a:ext cx="4621971" cy="17484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9C21BC-5432-75A4-B6E7-95CCB64260E2}"/>
              </a:ext>
            </a:extLst>
          </p:cNvPr>
          <p:cNvSpPr txBox="1"/>
          <p:nvPr/>
        </p:nvSpPr>
        <p:spPr>
          <a:xfrm>
            <a:off x="6205815" y="4212716"/>
            <a:ext cx="530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JP" dirty="0"/>
              <a:t>VM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74E3BC69-9B73-6CBB-D198-9D036F0E8895}"/>
              </a:ext>
            </a:extLst>
          </p:cNvPr>
          <p:cNvSpPr/>
          <p:nvPr/>
        </p:nvSpPr>
        <p:spPr>
          <a:xfrm>
            <a:off x="4389726" y="4933451"/>
            <a:ext cx="1045029" cy="3717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process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95CA718-CC58-BC23-5B1F-5492D09D0466}"/>
              </a:ext>
            </a:extLst>
          </p:cNvPr>
          <p:cNvCxnSpPr>
            <a:cxnSpLocks/>
            <a:stCxn id="7" idx="3"/>
          </p:cNvCxnSpPr>
          <p:nvPr/>
        </p:nvCxnSpPr>
        <p:spPr>
          <a:xfrm flipV="1">
            <a:off x="5434755" y="5119344"/>
            <a:ext cx="325320" cy="2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7D67DCE-7948-990D-3400-4F67E1731BA0}"/>
              </a:ext>
            </a:extLst>
          </p:cNvPr>
          <p:cNvCxnSpPr>
            <a:cxnSpLocks/>
          </p:cNvCxnSpPr>
          <p:nvPr/>
        </p:nvCxnSpPr>
        <p:spPr>
          <a:xfrm flipV="1">
            <a:off x="3690108" y="5119347"/>
            <a:ext cx="699618" cy="119586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FDE49B41-AEA1-349E-988D-2DE642CDA219}"/>
              </a:ext>
            </a:extLst>
          </p:cNvPr>
          <p:cNvSpPr/>
          <p:nvPr/>
        </p:nvSpPr>
        <p:spPr>
          <a:xfrm>
            <a:off x="2238118" y="5020574"/>
            <a:ext cx="1451990" cy="68991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migration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mechanism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0B1E61F1-0997-84F4-900C-FB796F02CE33}"/>
              </a:ext>
            </a:extLst>
          </p:cNvPr>
          <p:cNvSpPr/>
          <p:nvPr/>
        </p:nvSpPr>
        <p:spPr>
          <a:xfrm>
            <a:off x="5760075" y="4820153"/>
            <a:ext cx="841692" cy="59838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file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table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C7ABE373-6581-20EC-B6AE-2F96D6EA8B95}"/>
              </a:ext>
            </a:extLst>
          </p:cNvPr>
          <p:cNvSpPr/>
          <p:nvPr/>
        </p:nvSpPr>
        <p:spPr>
          <a:xfrm>
            <a:off x="6934343" y="4933451"/>
            <a:ext cx="604714" cy="3717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file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060C7698-A6E1-3031-0E1A-24C5EED71B2E}"/>
              </a:ext>
            </a:extLst>
          </p:cNvPr>
          <p:cNvSpPr/>
          <p:nvPr/>
        </p:nvSpPr>
        <p:spPr>
          <a:xfrm>
            <a:off x="6934343" y="5305240"/>
            <a:ext cx="604714" cy="3717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file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58F925C0-F403-20CC-C5DE-06E5C95467E4}"/>
              </a:ext>
            </a:extLst>
          </p:cNvPr>
          <p:cNvSpPr/>
          <p:nvPr/>
        </p:nvSpPr>
        <p:spPr>
          <a:xfrm>
            <a:off x="6934343" y="5677029"/>
            <a:ext cx="604714" cy="3717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file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8E4BEF3-6E69-CAE1-2536-DFAEE7262036}"/>
              </a:ext>
            </a:extLst>
          </p:cNvPr>
          <p:cNvCxnSpPr>
            <a:cxnSpLocks/>
          </p:cNvCxnSpPr>
          <p:nvPr/>
        </p:nvCxnSpPr>
        <p:spPr>
          <a:xfrm flipV="1">
            <a:off x="6601767" y="5119055"/>
            <a:ext cx="325320" cy="2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B3C7CD3D-BCB8-A60F-BB81-DE05E7996244}"/>
              </a:ext>
            </a:extLst>
          </p:cNvPr>
          <p:cNvSpPr/>
          <p:nvPr/>
        </p:nvSpPr>
        <p:spPr>
          <a:xfrm>
            <a:off x="7865039" y="4943211"/>
            <a:ext cx="732335" cy="3717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path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BEBCA021-74FD-8F7A-2AD1-35D1032CBBF9}"/>
              </a:ext>
            </a:extLst>
          </p:cNvPr>
          <p:cNvSpPr/>
          <p:nvPr/>
        </p:nvSpPr>
        <p:spPr>
          <a:xfrm>
            <a:off x="7865038" y="5677028"/>
            <a:ext cx="732335" cy="3717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tty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DC6F303-7BF4-7087-C915-F4CF7B812329}"/>
              </a:ext>
            </a:extLst>
          </p:cNvPr>
          <p:cNvCxnSpPr>
            <a:cxnSpLocks/>
          </p:cNvCxnSpPr>
          <p:nvPr/>
        </p:nvCxnSpPr>
        <p:spPr>
          <a:xfrm flipV="1">
            <a:off x="7546313" y="5119053"/>
            <a:ext cx="325320" cy="2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A47094A-D71E-41AE-D406-AF0F91659832}"/>
              </a:ext>
            </a:extLst>
          </p:cNvPr>
          <p:cNvCxnSpPr>
            <a:cxnSpLocks/>
          </p:cNvCxnSpPr>
          <p:nvPr/>
        </p:nvCxnSpPr>
        <p:spPr>
          <a:xfrm flipV="1">
            <a:off x="7546313" y="5862922"/>
            <a:ext cx="325320" cy="2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4692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83208-C1F8-691F-0393-C1911F31B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Saving the Cgroup State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7E7CF-42FD-E2E4-0434-75CA280B8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Save the names and paths of the cgroup subsystems</a:t>
            </a:r>
          </a:p>
          <a:p>
            <a:pPr lvl="1"/>
            <a:r>
              <a:rPr lang="en-JP" dirty="0"/>
              <a:t>Cgroup is used to assign and limit resources to a process group</a:t>
            </a:r>
          </a:p>
          <a:p>
            <a:pPr lvl="1"/>
            <a:r>
              <a:rPr lang="en-JP" dirty="0"/>
              <a:t>Obtain the hierarchy of subsystems from the cgroup object</a:t>
            </a:r>
          </a:p>
          <a:p>
            <a:r>
              <a:rPr lang="en-JP" dirty="0"/>
              <a:t>Save the parameters and values for each subsystem</a:t>
            </a:r>
          </a:p>
          <a:p>
            <a:pPr lvl="1"/>
            <a:r>
              <a:rPr lang="en-JP" dirty="0"/>
              <a:t>Find a subsystem-specific object from the subsystem object</a:t>
            </a:r>
          </a:p>
          <a:p>
            <a:pPr lvl="1"/>
            <a:r>
              <a:rPr lang="en-JP" dirty="0"/>
              <a:t>E.g., obtain the maximum memory size for the memory subsystem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8B1251-91A6-F7BE-BDC9-D98CA1C95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55650D-6041-3446-95E8-7D953A1DDE57}"/>
              </a:ext>
            </a:extLst>
          </p:cNvPr>
          <p:cNvSpPr/>
          <p:nvPr/>
        </p:nvSpPr>
        <p:spPr>
          <a:xfrm>
            <a:off x="6481458" y="4541853"/>
            <a:ext cx="4849734" cy="18790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39C851-9C66-3819-C5CA-EE87EA92C141}"/>
              </a:ext>
            </a:extLst>
          </p:cNvPr>
          <p:cNvSpPr txBox="1"/>
          <p:nvPr/>
        </p:nvSpPr>
        <p:spPr>
          <a:xfrm>
            <a:off x="8526985" y="4172522"/>
            <a:ext cx="530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JP" dirty="0"/>
              <a:t>VM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0FE7219E-6B2D-9A5F-DB69-935D1EC490C8}"/>
              </a:ext>
            </a:extLst>
          </p:cNvPr>
          <p:cNvSpPr/>
          <p:nvPr/>
        </p:nvSpPr>
        <p:spPr>
          <a:xfrm>
            <a:off x="6710896" y="4893257"/>
            <a:ext cx="1045029" cy="3717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process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1EA2936-6736-DDF4-4FDA-E0A4355CC28B}"/>
              </a:ext>
            </a:extLst>
          </p:cNvPr>
          <p:cNvCxnSpPr>
            <a:cxnSpLocks/>
            <a:stCxn id="7" idx="3"/>
          </p:cNvCxnSpPr>
          <p:nvPr/>
        </p:nvCxnSpPr>
        <p:spPr>
          <a:xfrm flipV="1">
            <a:off x="7755925" y="5079150"/>
            <a:ext cx="325320" cy="2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BD4E5B7-A0B0-0635-4CB1-BD7756C574AD}"/>
              </a:ext>
            </a:extLst>
          </p:cNvPr>
          <p:cNvCxnSpPr>
            <a:cxnSpLocks/>
          </p:cNvCxnSpPr>
          <p:nvPr/>
        </p:nvCxnSpPr>
        <p:spPr>
          <a:xfrm flipV="1">
            <a:off x="6011278" y="5079153"/>
            <a:ext cx="699618" cy="119586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68E1C608-3D0A-11E8-5B3F-3B3175482E2D}"/>
              </a:ext>
            </a:extLst>
          </p:cNvPr>
          <p:cNvSpPr/>
          <p:nvPr/>
        </p:nvSpPr>
        <p:spPr>
          <a:xfrm>
            <a:off x="4559288" y="4980380"/>
            <a:ext cx="1451990" cy="68991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migration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mechanism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EEE73D77-82E0-EF6B-FFC8-442752873F07}"/>
              </a:ext>
            </a:extLst>
          </p:cNvPr>
          <p:cNvSpPr/>
          <p:nvPr/>
        </p:nvSpPr>
        <p:spPr>
          <a:xfrm>
            <a:off x="1216407" y="4943209"/>
            <a:ext cx="1045029" cy="3717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CPU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FE349ED6-F960-40B0-9DE6-C60DB9312F48}"/>
              </a:ext>
            </a:extLst>
          </p:cNvPr>
          <p:cNvSpPr/>
          <p:nvPr/>
        </p:nvSpPr>
        <p:spPr>
          <a:xfrm>
            <a:off x="2490874" y="4943209"/>
            <a:ext cx="1045029" cy="3717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4959C62-3DEB-E8A7-335F-D8B634166D87}"/>
              </a:ext>
            </a:extLst>
          </p:cNvPr>
          <p:cNvSpPr txBox="1"/>
          <p:nvPr/>
        </p:nvSpPr>
        <p:spPr>
          <a:xfrm>
            <a:off x="3589699" y="4888194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...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A6D03EF-E974-FD77-7167-8FD2A8051015}"/>
              </a:ext>
            </a:extLst>
          </p:cNvPr>
          <p:cNvSpPr/>
          <p:nvPr/>
        </p:nvSpPr>
        <p:spPr>
          <a:xfrm>
            <a:off x="1229247" y="5601919"/>
            <a:ext cx="325570" cy="32557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>
              <a:solidFill>
                <a:schemeClr val="tx1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16C46810-FB0F-2EC0-51EA-EF4DFBAE48B1}"/>
              </a:ext>
            </a:extLst>
          </p:cNvPr>
          <p:cNvSpPr/>
          <p:nvPr/>
        </p:nvSpPr>
        <p:spPr>
          <a:xfrm>
            <a:off x="1862212" y="5601919"/>
            <a:ext cx="325570" cy="32557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>
              <a:solidFill>
                <a:schemeClr val="tx1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EF4A480-F9E4-F106-54ED-9D6B9CA79707}"/>
              </a:ext>
            </a:extLst>
          </p:cNvPr>
          <p:cNvSpPr/>
          <p:nvPr/>
        </p:nvSpPr>
        <p:spPr>
          <a:xfrm>
            <a:off x="981385" y="6175250"/>
            <a:ext cx="325570" cy="32557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>
              <a:solidFill>
                <a:schemeClr val="tx1"/>
              </a:solidFill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A080E85-FBAB-CCFC-0E25-CD0EF2347AE1}"/>
              </a:ext>
            </a:extLst>
          </p:cNvPr>
          <p:cNvSpPr/>
          <p:nvPr/>
        </p:nvSpPr>
        <p:spPr>
          <a:xfrm>
            <a:off x="2583433" y="5601919"/>
            <a:ext cx="325570" cy="32557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>
              <a:solidFill>
                <a:schemeClr val="tx1"/>
              </a:solidFill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DDC65E7-4B03-51F8-569A-B54F70D7C700}"/>
              </a:ext>
            </a:extLst>
          </p:cNvPr>
          <p:cNvSpPr/>
          <p:nvPr/>
        </p:nvSpPr>
        <p:spPr>
          <a:xfrm>
            <a:off x="3140074" y="5601919"/>
            <a:ext cx="325570" cy="32557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>
              <a:solidFill>
                <a:schemeClr val="tx1"/>
              </a:solidFill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EC4AA79-8F6E-F036-5B37-984CF0C425DA}"/>
              </a:ext>
            </a:extLst>
          </p:cNvPr>
          <p:cNvSpPr/>
          <p:nvPr/>
        </p:nvSpPr>
        <p:spPr>
          <a:xfrm>
            <a:off x="1433447" y="6175250"/>
            <a:ext cx="325570" cy="32557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>
              <a:solidFill>
                <a:schemeClr val="tx1"/>
              </a:solidFill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D1BC2DC-81BB-FB75-6875-F9DBC5C3C0A7}"/>
              </a:ext>
            </a:extLst>
          </p:cNvPr>
          <p:cNvCxnSpPr>
            <a:cxnSpLocks/>
            <a:stCxn id="21" idx="2"/>
            <a:endCxn id="25" idx="0"/>
          </p:cNvCxnSpPr>
          <p:nvPr/>
        </p:nvCxnSpPr>
        <p:spPr>
          <a:xfrm flipH="1">
            <a:off x="1392032" y="5314998"/>
            <a:ext cx="346890" cy="286921"/>
          </a:xfrm>
          <a:prstGeom prst="line">
            <a:avLst/>
          </a:prstGeom>
          <a:ln w="28575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ED685F0-D963-0BC3-A073-2A3D09B351B9}"/>
              </a:ext>
            </a:extLst>
          </p:cNvPr>
          <p:cNvCxnSpPr>
            <a:cxnSpLocks/>
            <a:stCxn id="21" idx="2"/>
            <a:endCxn id="26" idx="0"/>
          </p:cNvCxnSpPr>
          <p:nvPr/>
        </p:nvCxnSpPr>
        <p:spPr>
          <a:xfrm>
            <a:off x="1738922" y="5314998"/>
            <a:ext cx="286075" cy="286921"/>
          </a:xfrm>
          <a:prstGeom prst="line">
            <a:avLst/>
          </a:prstGeom>
          <a:ln w="28575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DD0FA20-B49F-4166-6A72-363C87A74CD2}"/>
              </a:ext>
            </a:extLst>
          </p:cNvPr>
          <p:cNvCxnSpPr>
            <a:cxnSpLocks/>
            <a:stCxn id="25" idx="4"/>
            <a:endCxn id="30" idx="0"/>
          </p:cNvCxnSpPr>
          <p:nvPr/>
        </p:nvCxnSpPr>
        <p:spPr>
          <a:xfrm>
            <a:off x="1392032" y="5927489"/>
            <a:ext cx="204200" cy="247761"/>
          </a:xfrm>
          <a:prstGeom prst="line">
            <a:avLst/>
          </a:prstGeom>
          <a:ln w="28575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61489033-4DEF-26D7-8F2A-81CA814019E7}"/>
              </a:ext>
            </a:extLst>
          </p:cNvPr>
          <p:cNvCxnSpPr>
            <a:cxnSpLocks/>
            <a:stCxn id="25" idx="4"/>
            <a:endCxn id="27" idx="0"/>
          </p:cNvCxnSpPr>
          <p:nvPr/>
        </p:nvCxnSpPr>
        <p:spPr>
          <a:xfrm flipH="1">
            <a:off x="1144170" y="5927489"/>
            <a:ext cx="247862" cy="247761"/>
          </a:xfrm>
          <a:prstGeom prst="line">
            <a:avLst/>
          </a:prstGeom>
          <a:ln w="28575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A3AD440-A2D7-4838-2640-50274C97D0A1}"/>
              </a:ext>
            </a:extLst>
          </p:cNvPr>
          <p:cNvCxnSpPr>
            <a:cxnSpLocks/>
            <a:stCxn id="22" idx="2"/>
            <a:endCxn id="28" idx="0"/>
          </p:cNvCxnSpPr>
          <p:nvPr/>
        </p:nvCxnSpPr>
        <p:spPr>
          <a:xfrm flipH="1">
            <a:off x="2746218" y="5314998"/>
            <a:ext cx="267171" cy="286921"/>
          </a:xfrm>
          <a:prstGeom prst="line">
            <a:avLst/>
          </a:prstGeom>
          <a:ln w="28575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43EDDFC-5453-A6DE-0B5B-B7B06985BAC0}"/>
              </a:ext>
            </a:extLst>
          </p:cNvPr>
          <p:cNvCxnSpPr>
            <a:cxnSpLocks/>
            <a:stCxn id="22" idx="2"/>
            <a:endCxn id="29" idx="0"/>
          </p:cNvCxnSpPr>
          <p:nvPr/>
        </p:nvCxnSpPr>
        <p:spPr>
          <a:xfrm>
            <a:off x="3013389" y="5314998"/>
            <a:ext cx="289470" cy="286921"/>
          </a:xfrm>
          <a:prstGeom prst="line">
            <a:avLst/>
          </a:prstGeom>
          <a:ln w="28575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08DA3301-BBE0-A04B-C20D-8E17869D5DA9}"/>
              </a:ext>
            </a:extLst>
          </p:cNvPr>
          <p:cNvSpPr/>
          <p:nvPr/>
        </p:nvSpPr>
        <p:spPr>
          <a:xfrm>
            <a:off x="2223703" y="4258800"/>
            <a:ext cx="1045029" cy="3717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cgroup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20520C5-7CA2-821B-772B-114D5DF65615}"/>
              </a:ext>
            </a:extLst>
          </p:cNvPr>
          <p:cNvCxnSpPr>
            <a:cxnSpLocks/>
            <a:stCxn id="51" idx="2"/>
            <a:endCxn id="21" idx="0"/>
          </p:cNvCxnSpPr>
          <p:nvPr/>
        </p:nvCxnSpPr>
        <p:spPr>
          <a:xfrm flipH="1">
            <a:off x="1738922" y="4630589"/>
            <a:ext cx="1007296" cy="312620"/>
          </a:xfrm>
          <a:prstGeom prst="line">
            <a:avLst/>
          </a:prstGeom>
          <a:ln w="28575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5ACB02FE-97C9-51E5-0FB2-A01E9ADDF205}"/>
              </a:ext>
            </a:extLst>
          </p:cNvPr>
          <p:cNvCxnSpPr>
            <a:cxnSpLocks/>
            <a:stCxn id="51" idx="2"/>
            <a:endCxn id="22" idx="0"/>
          </p:cNvCxnSpPr>
          <p:nvPr/>
        </p:nvCxnSpPr>
        <p:spPr>
          <a:xfrm>
            <a:off x="2746218" y="4630589"/>
            <a:ext cx="267171" cy="312620"/>
          </a:xfrm>
          <a:prstGeom prst="line">
            <a:avLst/>
          </a:prstGeom>
          <a:ln w="28575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2D0F9A6E-8723-D8E5-D303-93FB2DBDCDBE}"/>
              </a:ext>
            </a:extLst>
          </p:cNvPr>
          <p:cNvSpPr/>
          <p:nvPr/>
        </p:nvSpPr>
        <p:spPr>
          <a:xfrm>
            <a:off x="8082122" y="4885737"/>
            <a:ext cx="975778" cy="3717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cgroup</a:t>
            </a:r>
          </a:p>
        </p:txBody>
      </p:sp>
      <p:sp>
        <p:nvSpPr>
          <p:cNvPr id="59" name="Rounded Rectangle 58">
            <a:extLst>
              <a:ext uri="{FF2B5EF4-FFF2-40B4-BE49-F238E27FC236}">
                <a16:creationId xmlns:a16="http://schemas.microsoft.com/office/drawing/2014/main" id="{E5AFEB9D-B6AE-4ED8-15AF-E920307AB743}"/>
              </a:ext>
            </a:extLst>
          </p:cNvPr>
          <p:cNvSpPr/>
          <p:nvPr/>
        </p:nvSpPr>
        <p:spPr>
          <a:xfrm>
            <a:off x="9372086" y="4895959"/>
            <a:ext cx="1316063" cy="3717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subsystem</a:t>
            </a:r>
          </a:p>
        </p:txBody>
      </p:sp>
      <p:sp>
        <p:nvSpPr>
          <p:cNvPr id="60" name="Rounded Rectangle 59">
            <a:extLst>
              <a:ext uri="{FF2B5EF4-FFF2-40B4-BE49-F238E27FC236}">
                <a16:creationId xmlns:a16="http://schemas.microsoft.com/office/drawing/2014/main" id="{32BDAB2F-42F3-8302-7E00-2E5E68C00453}"/>
              </a:ext>
            </a:extLst>
          </p:cNvPr>
          <p:cNvSpPr/>
          <p:nvPr/>
        </p:nvSpPr>
        <p:spPr>
          <a:xfrm>
            <a:off x="10105394" y="5578809"/>
            <a:ext cx="986291" cy="59638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mem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subsys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85427CA9-4997-6628-F463-7FAAD234F1EC}"/>
              </a:ext>
            </a:extLst>
          </p:cNvPr>
          <p:cNvCxnSpPr>
            <a:cxnSpLocks/>
          </p:cNvCxnSpPr>
          <p:nvPr/>
        </p:nvCxnSpPr>
        <p:spPr>
          <a:xfrm flipV="1">
            <a:off x="9046766" y="5079150"/>
            <a:ext cx="325320" cy="2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CE10755-E126-B3EC-6FCE-7825588DAF42}"/>
              </a:ext>
            </a:extLst>
          </p:cNvPr>
          <p:cNvCxnSpPr>
            <a:cxnSpLocks/>
            <a:stCxn id="59" idx="2"/>
            <a:endCxn id="60" idx="0"/>
          </p:cNvCxnSpPr>
          <p:nvPr/>
        </p:nvCxnSpPr>
        <p:spPr>
          <a:xfrm>
            <a:off x="10030118" y="5267748"/>
            <a:ext cx="568422" cy="31106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A39F0FB8-62C4-582F-3F76-7A9AA6D472A0}"/>
              </a:ext>
            </a:extLst>
          </p:cNvPr>
          <p:cNvSpPr/>
          <p:nvPr/>
        </p:nvSpPr>
        <p:spPr>
          <a:xfrm>
            <a:off x="8969510" y="5578809"/>
            <a:ext cx="986291" cy="59638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cpu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subsys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68DDCDE9-992F-561C-B9CD-1742E4C37FC4}"/>
              </a:ext>
            </a:extLst>
          </p:cNvPr>
          <p:cNvCxnSpPr>
            <a:cxnSpLocks/>
            <a:stCxn id="59" idx="2"/>
            <a:endCxn id="68" idx="0"/>
          </p:cNvCxnSpPr>
          <p:nvPr/>
        </p:nvCxnSpPr>
        <p:spPr>
          <a:xfrm flipH="1">
            <a:off x="9462656" y="5267748"/>
            <a:ext cx="567462" cy="31106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2755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2AD6B-0130-DF83-CA5A-E394D37D7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Serialization with Protocol Buffers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1ACB4-FF17-0847-3C0C-CC1AB1E17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Save process states in the same format as used in CRIU</a:t>
            </a:r>
          </a:p>
          <a:p>
            <a:pPr lvl="1"/>
            <a:r>
              <a:rPr lang="en-JP" dirty="0"/>
              <a:t>CRIU is a utility to save and restore process states in Linux</a:t>
            </a:r>
          </a:p>
          <a:p>
            <a:r>
              <a:rPr lang="en-JP" dirty="0"/>
              <a:t>Serialize process states using Protocol Buffers</a:t>
            </a:r>
          </a:p>
          <a:p>
            <a:pPr lvl="1"/>
            <a:r>
              <a:rPr lang="en-JP" dirty="0"/>
              <a:t>Define the states in proto files</a:t>
            </a:r>
          </a:p>
          <a:p>
            <a:pPr lvl="2"/>
            <a:r>
              <a:rPr lang="en-JP" dirty="0"/>
              <a:t>A message for each type of the states and a field for each state</a:t>
            </a:r>
          </a:p>
          <a:p>
            <a:pPr lvl="1"/>
            <a:r>
              <a:rPr lang="en-JP" dirty="0"/>
              <a:t>Write them to image files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5E9966-23B2-FD69-F35E-25DBFE6EA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D0C6BC-AF17-C216-A40E-DD5EF27AC350}"/>
              </a:ext>
            </a:extLst>
          </p:cNvPr>
          <p:cNvSpPr txBox="1"/>
          <p:nvPr/>
        </p:nvSpPr>
        <p:spPr>
          <a:xfrm>
            <a:off x="1747462" y="4604090"/>
            <a:ext cx="2929007" cy="147732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JP" dirty="0"/>
              <a:t>message pagemap_entry {</a:t>
            </a:r>
          </a:p>
          <a:p>
            <a:r>
              <a:rPr lang="en-JP" dirty="0"/>
              <a:t>    uint64 vaddr = 1;</a:t>
            </a:r>
          </a:p>
          <a:p>
            <a:r>
              <a:rPr lang="en-JP" dirty="0"/>
              <a:t>    uint32 nr_pages = 2;</a:t>
            </a:r>
          </a:p>
          <a:p>
            <a:r>
              <a:rPr lang="en-JP" dirty="0"/>
              <a:t>    uint32 flags = 3;</a:t>
            </a:r>
          </a:p>
          <a:p>
            <a:r>
              <a:rPr lang="en-JP" dirty="0"/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A594E7-B7B6-EFED-E95A-CF95ADEF55CF}"/>
              </a:ext>
            </a:extLst>
          </p:cNvPr>
          <p:cNvSpPr txBox="1"/>
          <p:nvPr/>
        </p:nvSpPr>
        <p:spPr>
          <a:xfrm>
            <a:off x="2343778" y="4194271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pagemap.proto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D7F2E042-97D1-149A-8D0F-F656CF7B064A}"/>
              </a:ext>
            </a:extLst>
          </p:cNvPr>
          <p:cNvSpPr/>
          <p:nvPr/>
        </p:nvSpPr>
        <p:spPr>
          <a:xfrm>
            <a:off x="6438329" y="4935518"/>
            <a:ext cx="1451990" cy="68991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migration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mechanism</a:t>
            </a:r>
          </a:p>
        </p:txBody>
      </p:sp>
      <p:sp>
        <p:nvSpPr>
          <p:cNvPr id="8" name="Folded Corner 7">
            <a:extLst>
              <a:ext uri="{FF2B5EF4-FFF2-40B4-BE49-F238E27FC236}">
                <a16:creationId xmlns:a16="http://schemas.microsoft.com/office/drawing/2014/main" id="{D486610C-6265-46F7-C341-266D19242462}"/>
              </a:ext>
            </a:extLst>
          </p:cNvPr>
          <p:cNvSpPr/>
          <p:nvPr/>
        </p:nvSpPr>
        <p:spPr>
          <a:xfrm>
            <a:off x="9023419" y="5617027"/>
            <a:ext cx="462224" cy="482321"/>
          </a:xfrm>
          <a:prstGeom prst="foldedCorner">
            <a:avLst>
              <a:gd name="adj" fmla="val 29710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5CCEE5-5449-31F0-23ED-9F0E50888EC7}"/>
              </a:ext>
            </a:extLst>
          </p:cNvPr>
          <p:cNvSpPr txBox="1"/>
          <p:nvPr/>
        </p:nvSpPr>
        <p:spPr>
          <a:xfrm>
            <a:off x="8463289" y="6109395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pagemap.img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45CF163-E21A-02C1-FAAC-892B7102F8E5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7890319" y="5462240"/>
            <a:ext cx="1133100" cy="395948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776BD201-F8FA-954E-D479-0222E07C4782}"/>
              </a:ext>
            </a:extLst>
          </p:cNvPr>
          <p:cNvSpPr/>
          <p:nvPr/>
        </p:nvSpPr>
        <p:spPr>
          <a:xfrm>
            <a:off x="8811204" y="4432287"/>
            <a:ext cx="886654" cy="68991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VM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F192E91-B1FA-7361-2860-2A9381485294}"/>
              </a:ext>
            </a:extLst>
          </p:cNvPr>
          <p:cNvCxnSpPr>
            <a:cxnSpLocks/>
            <a:stCxn id="12" idx="1"/>
          </p:cNvCxnSpPr>
          <p:nvPr/>
        </p:nvCxnSpPr>
        <p:spPr>
          <a:xfrm flipH="1">
            <a:off x="7890319" y="4777243"/>
            <a:ext cx="920885" cy="34004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ight Arrow 21">
            <a:extLst>
              <a:ext uri="{FF2B5EF4-FFF2-40B4-BE49-F238E27FC236}">
                <a16:creationId xmlns:a16="http://schemas.microsoft.com/office/drawing/2014/main" id="{85545CCB-B9F6-91E0-DC2B-F7F03E54B0AB}"/>
              </a:ext>
            </a:extLst>
          </p:cNvPr>
          <p:cNvSpPr/>
          <p:nvPr/>
        </p:nvSpPr>
        <p:spPr>
          <a:xfrm>
            <a:off x="5379410" y="4918125"/>
            <a:ext cx="492369" cy="724696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>
              <a:solidFill>
                <a:schemeClr val="tx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590E47C-713F-4279-13AA-E7665CBD0FAE}"/>
              </a:ext>
            </a:extLst>
          </p:cNvPr>
          <p:cNvSpPr txBox="1"/>
          <p:nvPr/>
        </p:nvSpPr>
        <p:spPr>
          <a:xfrm>
            <a:off x="7977786" y="5095807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states</a:t>
            </a:r>
          </a:p>
        </p:txBody>
      </p:sp>
    </p:spTree>
    <p:extLst>
      <p:ext uri="{BB962C8B-B14F-4D97-AF65-F5344CB8AC3E}">
        <p14:creationId xmlns:p14="http://schemas.microsoft.com/office/powerpoint/2010/main" val="185584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8BC50-AED6-03C9-8212-699F6C508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Migration Mechanism with VMI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1911E-1211-DFBC-DF13-A3D9BF892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Analyze OS data in a VM with LLView </a:t>
            </a:r>
            <a:r>
              <a:rPr lang="en-JP" sz="2000" dirty="0"/>
              <a:t>[Ozaki+, APSys'19]</a:t>
            </a:r>
            <a:endParaRPr lang="en-JP" dirty="0"/>
          </a:p>
          <a:p>
            <a:pPr lvl="1"/>
            <a:r>
              <a:rPr lang="en-JP" dirty="0"/>
              <a:t>LLView enables writing high-level programs like kernel modules</a:t>
            </a:r>
          </a:p>
          <a:p>
            <a:pPr lvl="1"/>
            <a:r>
              <a:rPr lang="en-JP" dirty="0"/>
              <a:t>Embed code for accessing a VM's memory into them at compile time</a:t>
            </a:r>
          </a:p>
          <a:p>
            <a:r>
              <a:rPr lang="en-JP" dirty="0"/>
              <a:t>Access a VM's memory with KVMonitor </a:t>
            </a:r>
            <a:r>
              <a:rPr lang="en-JP" sz="2000" dirty="0"/>
              <a:t>[Kourai+, PRDC'14]</a:t>
            </a:r>
            <a:endParaRPr lang="en-JP" dirty="0"/>
          </a:p>
          <a:p>
            <a:pPr lvl="1"/>
            <a:r>
              <a:rPr lang="en-JP" dirty="0"/>
              <a:t>Obtain the address of the page tables from QEMU-KVM</a:t>
            </a:r>
          </a:p>
          <a:p>
            <a:pPr lvl="1"/>
            <a:r>
              <a:rPr lang="en-JP" dirty="0"/>
              <a:t>Translate the virtual addresses of OS data into physical ones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C42A83-A9B4-7EEB-B8D7-5AC96ABD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4D48E6-287E-3912-4046-4C30186E2434}"/>
              </a:ext>
            </a:extLst>
          </p:cNvPr>
          <p:cNvSpPr/>
          <p:nvPr/>
        </p:nvSpPr>
        <p:spPr>
          <a:xfrm>
            <a:off x="7368806" y="4648917"/>
            <a:ext cx="3342735" cy="11147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BFBF06-9575-8D7F-FDE8-943C0D2B50FC}"/>
              </a:ext>
            </a:extLst>
          </p:cNvPr>
          <p:cNvSpPr txBox="1"/>
          <p:nvPr/>
        </p:nvSpPr>
        <p:spPr>
          <a:xfrm>
            <a:off x="8774715" y="426953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VM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877D398-8891-8321-78AD-8E0203D6316C}"/>
              </a:ext>
            </a:extLst>
          </p:cNvPr>
          <p:cNvSpPr/>
          <p:nvPr/>
        </p:nvSpPr>
        <p:spPr>
          <a:xfrm>
            <a:off x="7368806" y="5923965"/>
            <a:ext cx="3342735" cy="35439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QEMU-KVM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C8AE8326-323C-07CB-8333-DAA78D0394DE}"/>
              </a:ext>
            </a:extLst>
          </p:cNvPr>
          <p:cNvSpPr/>
          <p:nvPr/>
        </p:nvSpPr>
        <p:spPr>
          <a:xfrm>
            <a:off x="5287911" y="4956284"/>
            <a:ext cx="1451990" cy="68991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migration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mechanism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55978C-C1D0-A826-ADE1-0B27522CF1C9}"/>
              </a:ext>
            </a:extLst>
          </p:cNvPr>
          <p:cNvSpPr txBox="1"/>
          <p:nvPr/>
        </p:nvSpPr>
        <p:spPr>
          <a:xfrm>
            <a:off x="1359733" y="4562575"/>
            <a:ext cx="2557110" cy="147732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JP" dirty="0"/>
              <a:t>find_process(int pid) {</a:t>
            </a:r>
          </a:p>
          <a:p>
            <a:r>
              <a:rPr lang="en-JP" dirty="0"/>
              <a:t>  for_each_process(p)  </a:t>
            </a:r>
          </a:p>
          <a:p>
            <a:r>
              <a:rPr lang="en-JP" dirty="0"/>
              <a:t>    if (p-&gt;pid == pid)</a:t>
            </a:r>
          </a:p>
          <a:p>
            <a:r>
              <a:rPr lang="en-JP" dirty="0"/>
              <a:t>      break;</a:t>
            </a:r>
          </a:p>
          <a:p>
            <a:r>
              <a:rPr lang="en-JP" dirty="0"/>
              <a:t>}</a:t>
            </a:r>
          </a:p>
        </p:txBody>
      </p:sp>
      <p:sp>
        <p:nvSpPr>
          <p:cNvPr id="11" name="Right Arrow 10">
            <a:extLst>
              <a:ext uri="{FF2B5EF4-FFF2-40B4-BE49-F238E27FC236}">
                <a16:creationId xmlns:a16="http://schemas.microsoft.com/office/drawing/2014/main" id="{CD4B445E-868B-1DF8-7405-1CB4FE47F0C6}"/>
              </a:ext>
            </a:extLst>
          </p:cNvPr>
          <p:cNvSpPr/>
          <p:nvPr/>
        </p:nvSpPr>
        <p:spPr>
          <a:xfrm>
            <a:off x="4267120" y="4956284"/>
            <a:ext cx="674776" cy="724696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76089E-E1F7-486D-F8C2-1D1EFBCD9554}"/>
              </a:ext>
            </a:extLst>
          </p:cNvPr>
          <p:cNvSpPr txBox="1"/>
          <p:nvPr/>
        </p:nvSpPr>
        <p:spPr>
          <a:xfrm>
            <a:off x="4144510" y="4544656"/>
            <a:ext cx="919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LLView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40A7F2EB-B988-EA6F-C2E8-8E7562C406EE}"/>
              </a:ext>
            </a:extLst>
          </p:cNvPr>
          <p:cNvSpPr/>
          <p:nvPr/>
        </p:nvSpPr>
        <p:spPr>
          <a:xfrm>
            <a:off x="7649089" y="4964230"/>
            <a:ext cx="1045029" cy="3717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process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9BB5E95B-D326-CA9D-D51D-E149F99A3BE0}"/>
              </a:ext>
            </a:extLst>
          </p:cNvPr>
          <p:cNvSpPr/>
          <p:nvPr/>
        </p:nvSpPr>
        <p:spPr>
          <a:xfrm>
            <a:off x="9014593" y="4961611"/>
            <a:ext cx="1045029" cy="3717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process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9997E77-5B50-70AC-1708-9ABC27A0AD4A}"/>
              </a:ext>
            </a:extLst>
          </p:cNvPr>
          <p:cNvCxnSpPr>
            <a:cxnSpLocks/>
          </p:cNvCxnSpPr>
          <p:nvPr/>
        </p:nvCxnSpPr>
        <p:spPr>
          <a:xfrm flipV="1">
            <a:off x="8702519" y="5147506"/>
            <a:ext cx="325320" cy="2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CB77C0F-F5D4-5F62-475F-134595AD8EB5}"/>
              </a:ext>
            </a:extLst>
          </p:cNvPr>
          <p:cNvCxnSpPr>
            <a:cxnSpLocks/>
          </p:cNvCxnSpPr>
          <p:nvPr/>
        </p:nvCxnSpPr>
        <p:spPr>
          <a:xfrm flipV="1">
            <a:off x="10059622" y="5147505"/>
            <a:ext cx="325320" cy="2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1C5E7266-2700-2D6A-9FE5-C73ABD72F266}"/>
              </a:ext>
            </a:extLst>
          </p:cNvPr>
          <p:cNvSpPr/>
          <p:nvPr/>
        </p:nvSpPr>
        <p:spPr>
          <a:xfrm>
            <a:off x="5287912" y="5929975"/>
            <a:ext cx="1451990" cy="35439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KVMonitor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318C909-A086-A2D3-8D22-AA26F692EDC2}"/>
              </a:ext>
            </a:extLst>
          </p:cNvPr>
          <p:cNvCxnSpPr>
            <a:cxnSpLocks/>
            <a:stCxn id="9" idx="3"/>
            <a:endCxn id="13" idx="1"/>
          </p:cNvCxnSpPr>
          <p:nvPr/>
        </p:nvCxnSpPr>
        <p:spPr>
          <a:xfrm flipV="1">
            <a:off x="6739901" y="5150125"/>
            <a:ext cx="909188" cy="151115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8CB23BD-9ADD-190A-42E5-C86AAA8BDE0C}"/>
              </a:ext>
            </a:extLst>
          </p:cNvPr>
          <p:cNvCxnSpPr>
            <a:cxnSpLocks/>
            <a:stCxn id="8" idx="1"/>
            <a:endCxn id="19" idx="3"/>
          </p:cNvCxnSpPr>
          <p:nvPr/>
        </p:nvCxnSpPr>
        <p:spPr>
          <a:xfrm flipH="1">
            <a:off x="6739902" y="6101164"/>
            <a:ext cx="628904" cy="601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6B8813C-3FE3-532F-CC66-2EF4C2F562B4}"/>
              </a:ext>
            </a:extLst>
          </p:cNvPr>
          <p:cNvCxnSpPr>
            <a:cxnSpLocks/>
            <a:stCxn id="19" idx="0"/>
            <a:endCxn id="9" idx="2"/>
          </p:cNvCxnSpPr>
          <p:nvPr/>
        </p:nvCxnSpPr>
        <p:spPr>
          <a:xfrm flipH="1" flipV="1">
            <a:off x="6013906" y="5646195"/>
            <a:ext cx="1" cy="28378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01210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CDB6C-7F50-E616-30AA-678BF6FBD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Controlling Saved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4C7CB-7A63-588E-E62F-9A3D0AD6B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Perform pseudo signal sending with VMMfas </a:t>
            </a:r>
            <a:r>
              <a:rPr lang="en-JP" sz="2000" dirty="0"/>
              <a:t>[Kimura+, UCC’23]</a:t>
            </a:r>
            <a:endParaRPr lang="en-JP" dirty="0"/>
          </a:p>
          <a:p>
            <a:pPr lvl="1"/>
            <a:r>
              <a:rPr lang="en-JP" dirty="0"/>
              <a:t>Rewrite kernel data objects in a VM’s memory by extended VMI</a:t>
            </a:r>
          </a:p>
          <a:p>
            <a:pPr lvl="1"/>
            <a:r>
              <a:rPr lang="en-JP" dirty="0"/>
              <a:t>Set the signal bitmap in the signal object</a:t>
            </a:r>
          </a:p>
          <a:p>
            <a:r>
              <a:rPr lang="en-JP" dirty="0"/>
              <a:t>Perform pseudo process scheduling</a:t>
            </a:r>
          </a:p>
          <a:p>
            <a:pPr lvl="1"/>
            <a:r>
              <a:rPr lang="en-JP" dirty="0"/>
              <a:t>Deliver a signal immediately by resuming a paused process</a:t>
            </a:r>
          </a:p>
          <a:p>
            <a:pPr lvl="1"/>
            <a:r>
              <a:rPr lang="en-JP" dirty="0"/>
              <a:t>Add the process to the run queue of the scheduler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D9433C-D2B3-270F-EEC5-6BA70050D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532DC2-CA83-EEFF-668D-C002011648A3}"/>
              </a:ext>
            </a:extLst>
          </p:cNvPr>
          <p:cNvSpPr/>
          <p:nvPr/>
        </p:nvSpPr>
        <p:spPr>
          <a:xfrm>
            <a:off x="4759573" y="4518287"/>
            <a:ext cx="4364331" cy="190260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8C8C9B-FBE7-7AA1-8E99-92ED7C73E9E1}"/>
              </a:ext>
            </a:extLst>
          </p:cNvPr>
          <p:cNvSpPr txBox="1"/>
          <p:nvPr/>
        </p:nvSpPr>
        <p:spPr>
          <a:xfrm>
            <a:off x="6676280" y="4148955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VM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4844B9F6-1BAC-347F-16AA-C52E80CB3651}"/>
              </a:ext>
            </a:extLst>
          </p:cNvPr>
          <p:cNvSpPr/>
          <p:nvPr/>
        </p:nvSpPr>
        <p:spPr>
          <a:xfrm>
            <a:off x="2461427" y="5064606"/>
            <a:ext cx="1451990" cy="68991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migration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mechanism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0713D5B6-4749-EA9A-FD9B-0762352C4331}"/>
              </a:ext>
            </a:extLst>
          </p:cNvPr>
          <p:cNvSpPr/>
          <p:nvPr/>
        </p:nvSpPr>
        <p:spPr>
          <a:xfrm>
            <a:off x="6430939" y="4896085"/>
            <a:ext cx="1045029" cy="3717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signal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5F0DE5AB-F23C-B5FE-907D-F7900F411237}"/>
              </a:ext>
            </a:extLst>
          </p:cNvPr>
          <p:cNvSpPr/>
          <p:nvPr/>
        </p:nvSpPr>
        <p:spPr>
          <a:xfrm>
            <a:off x="5050117" y="4894816"/>
            <a:ext cx="1045029" cy="3717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process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141B2EE-2386-E825-D54D-EE59FEADE849}"/>
              </a:ext>
            </a:extLst>
          </p:cNvPr>
          <p:cNvCxnSpPr>
            <a:cxnSpLocks/>
          </p:cNvCxnSpPr>
          <p:nvPr/>
        </p:nvCxnSpPr>
        <p:spPr>
          <a:xfrm flipV="1">
            <a:off x="6095146" y="5080707"/>
            <a:ext cx="325320" cy="2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7BCDE40-F0A8-9E2A-4A49-61887A65BE69}"/>
              </a:ext>
            </a:extLst>
          </p:cNvPr>
          <p:cNvCxnSpPr>
            <a:cxnSpLocks/>
            <a:endCxn id="9" idx="1"/>
          </p:cNvCxnSpPr>
          <p:nvPr/>
        </p:nvCxnSpPr>
        <p:spPr>
          <a:xfrm flipV="1">
            <a:off x="3913417" y="5080711"/>
            <a:ext cx="1136700" cy="157708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8040F21A-29CD-3382-D1B8-1F2827F840A1}"/>
              </a:ext>
            </a:extLst>
          </p:cNvPr>
          <p:cNvSpPr/>
          <p:nvPr/>
        </p:nvSpPr>
        <p:spPr>
          <a:xfrm>
            <a:off x="7801288" y="4751852"/>
            <a:ext cx="1045029" cy="65771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signal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bitmap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7C82AB7-3BE7-33B7-0D31-0CCD61E87CDF}"/>
              </a:ext>
            </a:extLst>
          </p:cNvPr>
          <p:cNvCxnSpPr>
            <a:cxnSpLocks/>
          </p:cNvCxnSpPr>
          <p:nvPr/>
        </p:nvCxnSpPr>
        <p:spPr>
          <a:xfrm flipV="1">
            <a:off x="7475968" y="5088671"/>
            <a:ext cx="325320" cy="2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E901FCF9-C551-D3B3-47A7-712729CD6885}"/>
              </a:ext>
            </a:extLst>
          </p:cNvPr>
          <p:cNvSpPr/>
          <p:nvPr/>
        </p:nvSpPr>
        <p:spPr>
          <a:xfrm>
            <a:off x="5050117" y="5643793"/>
            <a:ext cx="1270297" cy="37172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run queue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2E8C9AB-3D47-91C6-15BA-790753A09C68}"/>
              </a:ext>
            </a:extLst>
          </p:cNvPr>
          <p:cNvCxnSpPr>
            <a:cxnSpLocks/>
            <a:endCxn id="17" idx="1"/>
          </p:cNvCxnSpPr>
          <p:nvPr/>
        </p:nvCxnSpPr>
        <p:spPr>
          <a:xfrm>
            <a:off x="3923890" y="5573452"/>
            <a:ext cx="1126227" cy="256206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95489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C7C59-ADCE-6D85-DF02-F87C3A706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Experiments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809DA-9237-7BD9-4E9C-7C0D5EDFF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examined the effectiveness of OVmigrate</a:t>
            </a:r>
          </a:p>
          <a:p>
            <a:pPr lvl="1"/>
            <a:r>
              <a:rPr lang="en-JP" dirty="0"/>
              <a:t>Confirmed that OVmigrate could save process states outside a VM</a:t>
            </a:r>
          </a:p>
          <a:p>
            <a:pPr lvl="1"/>
            <a:r>
              <a:rPr lang="en-JP" dirty="0"/>
              <a:t>Measured the save time under various loads</a:t>
            </a:r>
          </a:p>
          <a:p>
            <a:pPr lvl="1"/>
            <a:r>
              <a:rPr lang="en-JP" dirty="0"/>
              <a:t>Examined the performance impact on another process</a:t>
            </a:r>
          </a:p>
          <a:p>
            <a:r>
              <a:rPr lang="en-JP" dirty="0"/>
              <a:t>Comparison</a:t>
            </a:r>
          </a:p>
          <a:p>
            <a:pPr lvl="1"/>
            <a:r>
              <a:rPr lang="en-JP" dirty="0"/>
              <a:t>Run CRIU inside a VM to save process states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5283B3-0699-88B3-1E11-B949328AA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18</a:t>
            </a:fld>
            <a:endParaRPr kumimoji="1" lang="ja-JP" alt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0DCFDC5-8A81-7517-FF31-A982B0B1FC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408670"/>
              </p:ext>
            </p:extLst>
          </p:nvPr>
        </p:nvGraphicFramePr>
        <p:xfrm>
          <a:off x="2042049" y="4302773"/>
          <a:ext cx="8127999" cy="2225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20699775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03481225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441956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host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VM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108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CPU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Intel Core i7-10700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3036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memory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64 GB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30 GB (default)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183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disk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SATA HDD 2 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50 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965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Linux 5.11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Linux 5.4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030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virtualization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QEMU-KVM 4.2.0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951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6142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64D5A-4783-D69C-90EC-39BAC2931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Correctness of State Saving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CD2AB-5274-8CF7-9716-A2536D44C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saved process states outside a VM using OVmigrate</a:t>
            </a:r>
          </a:p>
          <a:p>
            <a:pPr lvl="1"/>
            <a:r>
              <a:rPr lang="en-JP" dirty="0"/>
              <a:t>Used a program that increased a counter value and showed it</a:t>
            </a:r>
          </a:p>
          <a:p>
            <a:pPr lvl="1"/>
            <a:r>
              <a:rPr lang="en-JP" dirty="0"/>
              <a:t>Used an interval timer, the ALRM signal, and the standard output</a:t>
            </a:r>
          </a:p>
          <a:p>
            <a:r>
              <a:rPr lang="en-JP" dirty="0"/>
              <a:t>The process was correctly restored using CRIU inside a VM</a:t>
            </a:r>
          </a:p>
          <a:p>
            <a:pPr lvl="1"/>
            <a:r>
              <a:rPr lang="en-JP" dirty="0"/>
              <a:t>Continued to show the counter value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2945A0-BA49-2872-C3CA-0473E38FF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19</a:t>
            </a:fld>
            <a:endParaRPr kumimoji="1" lang="ja-JP" altLang="en-US"/>
          </a:p>
        </p:txBody>
      </p:sp>
      <p:pic>
        <p:nvPicPr>
          <p:cNvPr id="5" name="図 7" descr="図形&#10;&#10;中程度の精度で自動的に生成された説明">
            <a:extLst>
              <a:ext uri="{FF2B5EF4-FFF2-40B4-BE49-F238E27FC236}">
                <a16:creationId xmlns:a16="http://schemas.microsoft.com/office/drawing/2014/main" id="{29F478BA-D085-C9D1-30AE-3400FFDEEDB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32187"/>
          <a:stretch/>
        </p:blipFill>
        <p:spPr>
          <a:xfrm>
            <a:off x="6659324" y="3938330"/>
            <a:ext cx="4188793" cy="847653"/>
          </a:xfrm>
          <a:prstGeom prst="rect">
            <a:avLst/>
          </a:prstGeom>
        </p:spPr>
      </p:pic>
      <p:pic>
        <p:nvPicPr>
          <p:cNvPr id="6" name="図 10" descr="テキスト&#10;&#10;自動的に生成された説明">
            <a:extLst>
              <a:ext uri="{FF2B5EF4-FFF2-40B4-BE49-F238E27FC236}">
                <a16:creationId xmlns:a16="http://schemas.microsoft.com/office/drawing/2014/main" id="{F839D25E-E21D-33C9-3E19-58C4B8DECFA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8242" b="8929"/>
          <a:stretch/>
        </p:blipFill>
        <p:spPr>
          <a:xfrm>
            <a:off x="6659324" y="5485403"/>
            <a:ext cx="4444975" cy="951974"/>
          </a:xfrm>
          <a:prstGeom prst="rect">
            <a:avLst/>
          </a:prstGeom>
        </p:spPr>
      </p:pic>
      <p:sp>
        <p:nvSpPr>
          <p:cNvPr id="7" name="Down Arrow 6">
            <a:extLst>
              <a:ext uri="{FF2B5EF4-FFF2-40B4-BE49-F238E27FC236}">
                <a16:creationId xmlns:a16="http://schemas.microsoft.com/office/drawing/2014/main" id="{1A050B7F-D12A-66B6-3E74-9E4F92A1BFE4}"/>
              </a:ext>
            </a:extLst>
          </p:cNvPr>
          <p:cNvSpPr/>
          <p:nvPr/>
        </p:nvSpPr>
        <p:spPr>
          <a:xfrm>
            <a:off x="8322716" y="4949952"/>
            <a:ext cx="1036320" cy="341376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6E4EF2-E9A8-53AC-7237-78DF9212F398}"/>
              </a:ext>
            </a:extLst>
          </p:cNvPr>
          <p:cNvSpPr txBox="1"/>
          <p:nvPr/>
        </p:nvSpPr>
        <p:spPr>
          <a:xfrm>
            <a:off x="9382651" y="4915602"/>
            <a:ext cx="14654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sz="2000" dirty="0"/>
              <a:t>criu restore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34C478-D3A1-F1BA-B72B-12AEA6F5C498}"/>
              </a:ext>
            </a:extLst>
          </p:cNvPr>
          <p:cNvSpPr/>
          <p:nvPr/>
        </p:nvSpPr>
        <p:spPr>
          <a:xfrm>
            <a:off x="1915679" y="4127735"/>
            <a:ext cx="2943923" cy="169248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246CE0FB-9D65-7160-A834-EA3ABAE74B4D}"/>
              </a:ext>
            </a:extLst>
          </p:cNvPr>
          <p:cNvSpPr/>
          <p:nvPr/>
        </p:nvSpPr>
        <p:spPr>
          <a:xfrm>
            <a:off x="2110521" y="5175751"/>
            <a:ext cx="2545243" cy="41703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CRIU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C87F08A8-2D90-7F6F-85F1-5DC864E0794C}"/>
              </a:ext>
            </a:extLst>
          </p:cNvPr>
          <p:cNvSpPr/>
          <p:nvPr/>
        </p:nvSpPr>
        <p:spPr>
          <a:xfrm>
            <a:off x="1915679" y="6028876"/>
            <a:ext cx="2943923" cy="41703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migration mechanism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FE134D14-9131-24E4-02DC-357FB2FEB0F5}"/>
              </a:ext>
            </a:extLst>
          </p:cNvPr>
          <p:cNvSpPr/>
          <p:nvPr/>
        </p:nvSpPr>
        <p:spPr>
          <a:xfrm>
            <a:off x="2110521" y="4348063"/>
            <a:ext cx="1187260" cy="406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process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B1D3BE9-36C7-467C-AB27-6F2FFC4CF1CD}"/>
              </a:ext>
            </a:extLst>
          </p:cNvPr>
          <p:cNvSpPr txBox="1"/>
          <p:nvPr/>
        </p:nvSpPr>
        <p:spPr>
          <a:xfrm>
            <a:off x="3117686" y="3713079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VM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57F879FE-5709-6CF7-D2A4-9BA28C50C542}"/>
              </a:ext>
            </a:extLst>
          </p:cNvPr>
          <p:cNvSpPr/>
          <p:nvPr/>
        </p:nvSpPr>
        <p:spPr>
          <a:xfrm>
            <a:off x="3492623" y="4348063"/>
            <a:ext cx="1187260" cy="406400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EA41A2E-82F3-FD86-FFA1-A27F22F1291B}"/>
              </a:ext>
            </a:extLst>
          </p:cNvPr>
          <p:cNvCxnSpPr>
            <a:cxnSpLocks/>
            <a:endCxn id="14" idx="2"/>
          </p:cNvCxnSpPr>
          <p:nvPr/>
        </p:nvCxnSpPr>
        <p:spPr>
          <a:xfrm flipV="1">
            <a:off x="4086253" y="4754463"/>
            <a:ext cx="0" cy="421288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>
            <a:extLst>
              <a:ext uri="{FF2B5EF4-FFF2-40B4-BE49-F238E27FC236}">
                <a16:creationId xmlns:a16="http://schemas.microsoft.com/office/drawing/2014/main" id="{F208D9EF-8208-8696-84E6-C3A097B8B2B0}"/>
              </a:ext>
            </a:extLst>
          </p:cNvPr>
          <p:cNvCxnSpPr>
            <a:cxnSpLocks/>
            <a:stCxn id="12" idx="1"/>
            <a:endCxn id="11" idx="1"/>
          </p:cNvCxnSpPr>
          <p:nvPr/>
        </p:nvCxnSpPr>
        <p:spPr>
          <a:xfrm rot="10800000" flipV="1">
            <a:off x="1915679" y="4551263"/>
            <a:ext cx="194842" cy="1686132"/>
          </a:xfrm>
          <a:prstGeom prst="bentConnector3">
            <a:avLst>
              <a:gd name="adj1" fmla="val 217326"/>
            </a:avLst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>
            <a:extLst>
              <a:ext uri="{FF2B5EF4-FFF2-40B4-BE49-F238E27FC236}">
                <a16:creationId xmlns:a16="http://schemas.microsoft.com/office/drawing/2014/main" id="{51F82181-15E3-179B-F0DD-9DA7D5C2B5D7}"/>
              </a:ext>
            </a:extLst>
          </p:cNvPr>
          <p:cNvCxnSpPr>
            <a:cxnSpLocks/>
            <a:stCxn id="11" idx="3"/>
            <a:endCxn id="10" idx="3"/>
          </p:cNvCxnSpPr>
          <p:nvPr/>
        </p:nvCxnSpPr>
        <p:spPr>
          <a:xfrm flipH="1" flipV="1">
            <a:off x="4655764" y="5384270"/>
            <a:ext cx="203838" cy="853125"/>
          </a:xfrm>
          <a:prstGeom prst="bentConnector3">
            <a:avLst>
              <a:gd name="adj1" fmla="val -112148"/>
            </a:avLst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F2AD1490-7A6E-B426-3EDB-291337852CF1}"/>
              </a:ext>
            </a:extLst>
          </p:cNvPr>
          <p:cNvSpPr txBox="1"/>
          <p:nvPr/>
        </p:nvSpPr>
        <p:spPr>
          <a:xfrm>
            <a:off x="984678" y="5198071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i="1" dirty="0"/>
              <a:t>save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8B4125F-F068-D624-32AC-730F7A019CE9}"/>
              </a:ext>
            </a:extLst>
          </p:cNvPr>
          <p:cNvSpPr txBox="1"/>
          <p:nvPr/>
        </p:nvSpPr>
        <p:spPr>
          <a:xfrm>
            <a:off x="3125519" y="4761095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i="1" dirty="0"/>
              <a:t>restore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6E50F4D-4D5C-1944-57D6-DC3DD7F4EC54}"/>
              </a:ext>
            </a:extLst>
          </p:cNvPr>
          <p:cNvSpPr txBox="1"/>
          <p:nvPr/>
        </p:nvSpPr>
        <p:spPr>
          <a:xfrm>
            <a:off x="5118624" y="5592058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states</a:t>
            </a:r>
          </a:p>
        </p:txBody>
      </p:sp>
    </p:spTree>
    <p:extLst>
      <p:ext uri="{BB962C8B-B14F-4D97-AF65-F5344CB8AC3E}">
        <p14:creationId xmlns:p14="http://schemas.microsoft.com/office/powerpoint/2010/main" val="527990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1F76A-016B-7B19-B851-EEF264E02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Containers in Clouds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1BA4C-94A5-D1A3-C1A8-350B7E1BF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Recent clouds provide containers</a:t>
            </a:r>
          </a:p>
          <a:p>
            <a:pPr lvl="1"/>
            <a:r>
              <a:rPr lang="en-JP" dirty="0"/>
              <a:t>E.g., Amazon ECS/EKS, Google GKE, and Microsoft AKS</a:t>
            </a:r>
          </a:p>
          <a:p>
            <a:pPr lvl="1"/>
            <a:r>
              <a:rPr lang="en-JP" dirty="0"/>
              <a:t>A container is a lightweight virtualization environment</a:t>
            </a:r>
          </a:p>
          <a:p>
            <a:pPr lvl="2"/>
            <a:r>
              <a:rPr lang="en-JP" dirty="0"/>
              <a:t>Run several processes on top of the shared OS</a:t>
            </a:r>
          </a:p>
          <a:p>
            <a:r>
              <a:rPr lang="en-JP" dirty="0"/>
              <a:t>Clouds often run containers in virtual machines (VMs)</a:t>
            </a:r>
          </a:p>
          <a:p>
            <a:pPr lvl="1"/>
            <a:r>
              <a:rPr lang="en-JP" dirty="0"/>
              <a:t>More flexible to manage VMs than physical hosts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AC5415-51A2-AE2B-8BAA-A773B320D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A10487-DE6F-20F3-CD3D-78292902D69D}"/>
              </a:ext>
            </a:extLst>
          </p:cNvPr>
          <p:cNvSpPr/>
          <p:nvPr/>
        </p:nvSpPr>
        <p:spPr>
          <a:xfrm>
            <a:off x="6724045" y="4560849"/>
            <a:ext cx="3233992" cy="19416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B54B0F-0D9F-AE14-E518-A7781FECA220}"/>
              </a:ext>
            </a:extLst>
          </p:cNvPr>
          <p:cNvSpPr txBox="1"/>
          <p:nvPr/>
        </p:nvSpPr>
        <p:spPr>
          <a:xfrm>
            <a:off x="8030699" y="417936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host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549C6C-0989-0E4C-EA93-3713A7109ACE}"/>
              </a:ext>
            </a:extLst>
          </p:cNvPr>
          <p:cNvSpPr/>
          <p:nvPr/>
        </p:nvSpPr>
        <p:spPr>
          <a:xfrm>
            <a:off x="6953266" y="5006389"/>
            <a:ext cx="2179582" cy="13004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5BEE1C-6F61-548E-E978-69D80AAF714A}"/>
              </a:ext>
            </a:extLst>
          </p:cNvPr>
          <p:cNvSpPr/>
          <p:nvPr/>
        </p:nvSpPr>
        <p:spPr>
          <a:xfrm>
            <a:off x="1857583" y="4629345"/>
            <a:ext cx="2849586" cy="130089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0BEC385-030B-A46E-0474-55F969E52890}"/>
              </a:ext>
            </a:extLst>
          </p:cNvPr>
          <p:cNvSpPr/>
          <p:nvPr/>
        </p:nvSpPr>
        <p:spPr>
          <a:xfrm>
            <a:off x="1857583" y="6087752"/>
            <a:ext cx="3343386" cy="3700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OS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CA38C45E-C90C-3C4A-3D3E-0A756737EEC5}"/>
              </a:ext>
            </a:extLst>
          </p:cNvPr>
          <p:cNvSpPr/>
          <p:nvPr/>
        </p:nvSpPr>
        <p:spPr>
          <a:xfrm>
            <a:off x="2015946" y="4801267"/>
            <a:ext cx="1187260" cy="406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process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789229-2E24-8F81-3AEA-349AA424DE80}"/>
              </a:ext>
            </a:extLst>
          </p:cNvPr>
          <p:cNvSpPr txBox="1"/>
          <p:nvPr/>
        </p:nvSpPr>
        <p:spPr>
          <a:xfrm>
            <a:off x="2715554" y="4226560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container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CA8F6DA-166D-524B-73AA-305AF1734A15}"/>
              </a:ext>
            </a:extLst>
          </p:cNvPr>
          <p:cNvSpPr/>
          <p:nvPr/>
        </p:nvSpPr>
        <p:spPr>
          <a:xfrm>
            <a:off x="2015946" y="5383937"/>
            <a:ext cx="2532860" cy="370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execution environment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0C3D857A-9381-DE96-053B-BD5AD29DF74C}"/>
              </a:ext>
            </a:extLst>
          </p:cNvPr>
          <p:cNvSpPr/>
          <p:nvPr/>
        </p:nvSpPr>
        <p:spPr>
          <a:xfrm>
            <a:off x="3361557" y="4801267"/>
            <a:ext cx="1187260" cy="406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process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BDF0B6D-4338-368D-A2D4-C062C59AB443}"/>
              </a:ext>
            </a:extLst>
          </p:cNvPr>
          <p:cNvSpPr txBox="1"/>
          <p:nvPr/>
        </p:nvSpPr>
        <p:spPr>
          <a:xfrm>
            <a:off x="7777441" y="4646049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VM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FB0725-C9A3-5BB8-CEE8-46ABE27ABA86}"/>
              </a:ext>
            </a:extLst>
          </p:cNvPr>
          <p:cNvSpPr/>
          <p:nvPr/>
        </p:nvSpPr>
        <p:spPr>
          <a:xfrm>
            <a:off x="7146393" y="5196516"/>
            <a:ext cx="1260512" cy="44820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container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206D094-02D2-FFAA-B20E-B7F7ADC4BF94}"/>
              </a:ext>
            </a:extLst>
          </p:cNvPr>
          <p:cNvSpPr txBox="1"/>
          <p:nvPr/>
        </p:nvSpPr>
        <p:spPr>
          <a:xfrm>
            <a:off x="4804706" y="4992836"/>
            <a:ext cx="396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sz="2000" dirty="0"/>
              <a:t>...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B8B17B9-19BF-6387-8DAC-AA456D0AD1FA}"/>
              </a:ext>
            </a:extLst>
          </p:cNvPr>
          <p:cNvSpPr/>
          <p:nvPr/>
        </p:nvSpPr>
        <p:spPr>
          <a:xfrm>
            <a:off x="7149686" y="5790406"/>
            <a:ext cx="1786427" cy="3700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OS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8209B0F-9CFD-F09D-538F-C9F4A48D8B53}"/>
              </a:ext>
            </a:extLst>
          </p:cNvPr>
          <p:cNvSpPr txBox="1"/>
          <p:nvPr/>
        </p:nvSpPr>
        <p:spPr>
          <a:xfrm>
            <a:off x="8494549" y="5148442"/>
            <a:ext cx="396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sz="2000" dirty="0"/>
              <a:t>...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5023B7C-99AE-46A4-6451-1BD9F8C5D463}"/>
              </a:ext>
            </a:extLst>
          </p:cNvPr>
          <p:cNvSpPr txBox="1"/>
          <p:nvPr/>
        </p:nvSpPr>
        <p:spPr>
          <a:xfrm>
            <a:off x="9213329" y="5290943"/>
            <a:ext cx="396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sz="2000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3268280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36E6C-968C-2D95-2AAA-D91A9E32E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State Saving under a Low Load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D5188-AA01-1ABD-AE86-0440EB7B4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saved the states of a process with large memory</a:t>
            </a:r>
          </a:p>
          <a:p>
            <a:pPr lvl="1"/>
            <a:r>
              <a:rPr lang="en-JP" dirty="0"/>
              <a:t>OVmigrate was 1.3-1.6x faster than in-VM CRIU</a:t>
            </a:r>
          </a:p>
          <a:p>
            <a:pPr lvl="1"/>
            <a:r>
              <a:rPr lang="en-JP" dirty="0"/>
              <a:t>Because of no virtualization overhead</a:t>
            </a:r>
          </a:p>
          <a:p>
            <a:r>
              <a:rPr lang="en-JP" dirty="0"/>
              <a:t>We saved the states of a process with minimum memory</a:t>
            </a:r>
          </a:p>
          <a:p>
            <a:pPr lvl="1"/>
            <a:r>
              <a:rPr lang="en-JP" dirty="0"/>
              <a:t>OVmigrate was 4.5x slower due to the overhead of VMI</a:t>
            </a:r>
          </a:p>
          <a:p>
            <a:endParaRPr lang="en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14FC58-C0D3-D86C-8B57-1CFDA1193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20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A9FEFB8-55BB-6F70-C98D-1E25D98EAB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6077701"/>
              </p:ext>
            </p:extLst>
          </p:nvPr>
        </p:nvGraphicFramePr>
        <p:xfrm>
          <a:off x="1146047" y="3883069"/>
          <a:ext cx="5079389" cy="2871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A9357FA-1462-9E6F-7C30-83E4E597DE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9248528"/>
              </p:ext>
            </p:extLst>
          </p:nvPr>
        </p:nvGraphicFramePr>
        <p:xfrm>
          <a:off x="6761883" y="3883069"/>
          <a:ext cx="4219841" cy="2871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A206204-6631-6540-0077-69AFA27939E4}"/>
              </a:ext>
            </a:extLst>
          </p:cNvPr>
          <p:cNvCxnSpPr>
            <a:cxnSpLocks/>
          </p:cNvCxnSpPr>
          <p:nvPr/>
        </p:nvCxnSpPr>
        <p:spPr>
          <a:xfrm>
            <a:off x="3086100" y="5236210"/>
            <a:ext cx="317500" cy="23749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17680CA-D211-1009-632D-A16329256C71}"/>
              </a:ext>
            </a:extLst>
          </p:cNvPr>
          <p:cNvCxnSpPr>
            <a:cxnSpLocks/>
          </p:cNvCxnSpPr>
          <p:nvPr/>
        </p:nvCxnSpPr>
        <p:spPr>
          <a:xfrm>
            <a:off x="5041900" y="4254500"/>
            <a:ext cx="355600" cy="30480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A4D0E10E-725A-EF9C-9ED0-C3099D39DCA6}"/>
              </a:ext>
            </a:extLst>
          </p:cNvPr>
          <p:cNvSpPr txBox="1"/>
          <p:nvPr/>
        </p:nvSpPr>
        <p:spPr>
          <a:xfrm>
            <a:off x="3403600" y="4849544"/>
            <a:ext cx="761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1.6x</a:t>
            </a:r>
          </a:p>
          <a:p>
            <a:r>
              <a:rPr lang="en-JP" dirty="0">
                <a:solidFill>
                  <a:srgbClr val="FF0000"/>
                </a:solidFill>
              </a:rPr>
              <a:t>faster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11EC9F-5A9C-0536-D999-BFA9811A3505}"/>
              </a:ext>
            </a:extLst>
          </p:cNvPr>
          <p:cNvSpPr txBox="1"/>
          <p:nvPr/>
        </p:nvSpPr>
        <p:spPr>
          <a:xfrm>
            <a:off x="5219700" y="3833471"/>
            <a:ext cx="761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>
                <a:solidFill>
                  <a:srgbClr val="FF0000"/>
                </a:solidFill>
              </a:rPr>
              <a:t>1.3x</a:t>
            </a:r>
          </a:p>
          <a:p>
            <a:pPr algn="l"/>
            <a:r>
              <a:rPr lang="en-JP" dirty="0">
                <a:solidFill>
                  <a:srgbClr val="FF0000"/>
                </a:solidFill>
              </a:rPr>
              <a:t>faster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E2ECFD7-190A-48A7-BA6C-CBC32CDC7E31}"/>
              </a:ext>
            </a:extLst>
          </p:cNvPr>
          <p:cNvCxnSpPr>
            <a:cxnSpLocks/>
          </p:cNvCxnSpPr>
          <p:nvPr/>
        </p:nvCxnSpPr>
        <p:spPr>
          <a:xfrm flipV="1">
            <a:off x="8793330" y="4849544"/>
            <a:ext cx="388770" cy="64633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292BBD1-03E4-1BA4-841B-599E8DA2A7A6}"/>
              </a:ext>
            </a:extLst>
          </p:cNvPr>
          <p:cNvSpPr txBox="1"/>
          <p:nvPr/>
        </p:nvSpPr>
        <p:spPr>
          <a:xfrm>
            <a:off x="8294983" y="4949428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>
                <a:solidFill>
                  <a:srgbClr val="FF0000"/>
                </a:solidFill>
              </a:rPr>
              <a:t>4.5x</a:t>
            </a:r>
          </a:p>
        </p:txBody>
      </p:sp>
    </p:spTree>
    <p:extLst>
      <p:ext uri="{BB962C8B-B14F-4D97-AF65-F5344CB8AC3E}">
        <p14:creationId xmlns:p14="http://schemas.microsoft.com/office/powerpoint/2010/main" val="9031707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4B671-0E24-0F58-57DA-FDAFE34B7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State Saving under a High CPU Load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155FF-A892-2BDF-BF96-0813DDF43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compared the save time between low and high loads</a:t>
            </a:r>
          </a:p>
          <a:p>
            <a:pPr lvl="1"/>
            <a:r>
              <a:rPr lang="en-JP" dirty="0"/>
              <a:t>We ran stress-ng inside a VM to generate a high CPU load</a:t>
            </a:r>
          </a:p>
          <a:p>
            <a:pPr lvl="1"/>
            <a:r>
              <a:rPr lang="en-JP" dirty="0"/>
              <a:t>CRIU was 1.8x slower, but OVmigrate was only 11% slower</a:t>
            </a:r>
          </a:p>
          <a:p>
            <a:r>
              <a:rPr lang="en-JP" dirty="0"/>
              <a:t>OVmigrate was 2.0-2.6x faster than CRIU</a:t>
            </a:r>
          </a:p>
          <a:p>
            <a:pPr lvl="1"/>
            <a:r>
              <a:rPr lang="en-JP" dirty="0"/>
              <a:t>This improvement is much larger than under a low load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7B8FBE-858D-ABDF-2053-839B64B81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21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B332D22-9B80-58F8-673E-8243DB1B93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7526509"/>
              </p:ext>
            </p:extLst>
          </p:nvPr>
        </p:nvGraphicFramePr>
        <p:xfrm>
          <a:off x="880995" y="3895596"/>
          <a:ext cx="4880977" cy="2809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FCB1E0C-E625-8964-B3BD-7849CD9870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4242167"/>
              </p:ext>
            </p:extLst>
          </p:nvPr>
        </p:nvGraphicFramePr>
        <p:xfrm>
          <a:off x="6296415" y="3895596"/>
          <a:ext cx="4880978" cy="2962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14DB6E4-062C-66BA-2CD0-ED6A4C31A5F8}"/>
              </a:ext>
            </a:extLst>
          </p:cNvPr>
          <p:cNvCxnSpPr>
            <a:cxnSpLocks/>
          </p:cNvCxnSpPr>
          <p:nvPr/>
        </p:nvCxnSpPr>
        <p:spPr>
          <a:xfrm>
            <a:off x="8255000" y="5247774"/>
            <a:ext cx="317500" cy="43452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BB5E5D0-08EC-3D81-11F6-4431047959DE}"/>
              </a:ext>
            </a:extLst>
          </p:cNvPr>
          <p:cNvSpPr txBox="1"/>
          <p:nvPr/>
        </p:nvSpPr>
        <p:spPr>
          <a:xfrm>
            <a:off x="8470900" y="4906411"/>
            <a:ext cx="761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2.6x</a:t>
            </a:r>
          </a:p>
          <a:p>
            <a:r>
              <a:rPr lang="en-JP" dirty="0">
                <a:solidFill>
                  <a:srgbClr val="FF0000"/>
                </a:solidFill>
              </a:rPr>
              <a:t>faster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08337EC-99DD-26E8-6A5F-F97AE21725EF}"/>
              </a:ext>
            </a:extLst>
          </p:cNvPr>
          <p:cNvCxnSpPr>
            <a:cxnSpLocks/>
          </p:cNvCxnSpPr>
          <p:nvPr/>
        </p:nvCxnSpPr>
        <p:spPr>
          <a:xfrm>
            <a:off x="10136246" y="4559552"/>
            <a:ext cx="279400" cy="57676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23BDCA0-1640-0702-5EEA-C51D6F5EE4F5}"/>
              </a:ext>
            </a:extLst>
          </p:cNvPr>
          <p:cNvSpPr txBox="1"/>
          <p:nvPr/>
        </p:nvSpPr>
        <p:spPr>
          <a:xfrm>
            <a:off x="10354415" y="4334596"/>
            <a:ext cx="761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2x</a:t>
            </a:r>
          </a:p>
          <a:p>
            <a:r>
              <a:rPr lang="en-JP" dirty="0">
                <a:solidFill>
                  <a:srgbClr val="FF0000"/>
                </a:solidFill>
              </a:rPr>
              <a:t>faster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18DE014-36BC-FB4F-03E0-0935616CB83E}"/>
              </a:ext>
            </a:extLst>
          </p:cNvPr>
          <p:cNvCxnSpPr>
            <a:cxnSpLocks/>
          </p:cNvCxnSpPr>
          <p:nvPr/>
        </p:nvCxnSpPr>
        <p:spPr>
          <a:xfrm flipV="1">
            <a:off x="2489200" y="4559552"/>
            <a:ext cx="241300" cy="421375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F674DD0-2CAC-287F-9F29-6C662160A3F3}"/>
              </a:ext>
            </a:extLst>
          </p:cNvPr>
          <p:cNvSpPr txBox="1"/>
          <p:nvPr/>
        </p:nvSpPr>
        <p:spPr>
          <a:xfrm>
            <a:off x="1986629" y="4470275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1.8x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BEF6932-CCC1-7BD7-4F28-0D4A83580E4D}"/>
              </a:ext>
            </a:extLst>
          </p:cNvPr>
          <p:cNvCxnSpPr>
            <a:cxnSpLocks/>
          </p:cNvCxnSpPr>
          <p:nvPr/>
        </p:nvCxnSpPr>
        <p:spPr>
          <a:xfrm flipV="1">
            <a:off x="4415169" y="5403296"/>
            <a:ext cx="378335" cy="14132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55A1640-8D6F-C938-1388-FC45EE9D3350}"/>
              </a:ext>
            </a:extLst>
          </p:cNvPr>
          <p:cNvSpPr txBox="1"/>
          <p:nvPr/>
        </p:nvSpPr>
        <p:spPr>
          <a:xfrm>
            <a:off x="4061894" y="5104624"/>
            <a:ext cx="629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11%</a:t>
            </a:r>
          </a:p>
        </p:txBody>
      </p:sp>
    </p:spTree>
    <p:extLst>
      <p:ext uri="{BB962C8B-B14F-4D97-AF65-F5344CB8AC3E}">
        <p14:creationId xmlns:p14="http://schemas.microsoft.com/office/powerpoint/2010/main" val="12358726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E28D5-BAEC-8ABA-B384-61563FF65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Under Less Host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66458-D92A-28CD-7C61-A5C80BA94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saved process states under less host free memory</a:t>
            </a:r>
          </a:p>
          <a:p>
            <a:pPr lvl="1"/>
            <a:r>
              <a:rPr lang="en-JP" dirty="0"/>
              <a:t>50 GB for a VM and only 11 GB for the host free memory</a:t>
            </a:r>
          </a:p>
          <a:p>
            <a:r>
              <a:rPr lang="en-JP" dirty="0"/>
              <a:t>OVmigrate was always 1.5-1.9x faster under a high load</a:t>
            </a:r>
          </a:p>
          <a:p>
            <a:pPr lvl="1"/>
            <a:r>
              <a:rPr lang="en-JP" dirty="0"/>
              <a:t>Slower for a process with smaller memory under a low load</a:t>
            </a:r>
          </a:p>
          <a:p>
            <a:pPr lvl="2"/>
            <a:r>
              <a:rPr lang="en-JP" dirty="0"/>
              <a:t>Because the page cache overflowed only at host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1E83D-1D15-01C0-BD93-86E13906C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22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82DD477-14CD-3F1B-BB5C-23054FAC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3950269"/>
              </p:ext>
            </p:extLst>
          </p:nvPr>
        </p:nvGraphicFramePr>
        <p:xfrm>
          <a:off x="516349" y="3832964"/>
          <a:ext cx="5335811" cy="3040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A46B25E-076A-741D-0D29-CE9A96FCCE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792687"/>
              </p:ext>
            </p:extLst>
          </p:nvPr>
        </p:nvGraphicFramePr>
        <p:xfrm>
          <a:off x="6106049" y="3832965"/>
          <a:ext cx="5335811" cy="30250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F54D3C0-3031-4D21-5E2F-F30D652EC45E}"/>
              </a:ext>
            </a:extLst>
          </p:cNvPr>
          <p:cNvCxnSpPr>
            <a:cxnSpLocks/>
          </p:cNvCxnSpPr>
          <p:nvPr/>
        </p:nvCxnSpPr>
        <p:spPr>
          <a:xfrm flipV="1">
            <a:off x="1841500" y="5682295"/>
            <a:ext cx="203200" cy="210687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79A2BFF-5768-4937-D966-6DB9E09A93E8}"/>
              </a:ext>
            </a:extLst>
          </p:cNvPr>
          <p:cNvCxnSpPr>
            <a:cxnSpLocks/>
          </p:cNvCxnSpPr>
          <p:nvPr/>
        </p:nvCxnSpPr>
        <p:spPr>
          <a:xfrm>
            <a:off x="4051300" y="5003982"/>
            <a:ext cx="241300" cy="152218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4EF0443-2F48-7791-1954-D604E6C9F2AC}"/>
              </a:ext>
            </a:extLst>
          </p:cNvPr>
          <p:cNvCxnSpPr>
            <a:cxnSpLocks/>
          </p:cNvCxnSpPr>
          <p:nvPr/>
        </p:nvCxnSpPr>
        <p:spPr>
          <a:xfrm>
            <a:off x="5181600" y="4554269"/>
            <a:ext cx="215900" cy="29713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AA1F062-4ADC-EFA7-B1A0-E32C166AA656}"/>
              </a:ext>
            </a:extLst>
          </p:cNvPr>
          <p:cNvCxnSpPr>
            <a:cxnSpLocks/>
          </p:cNvCxnSpPr>
          <p:nvPr/>
        </p:nvCxnSpPr>
        <p:spPr>
          <a:xfrm>
            <a:off x="7514590" y="5635420"/>
            <a:ext cx="245110" cy="152218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A417078-4035-77D8-C6F8-79349C36884A}"/>
              </a:ext>
            </a:extLst>
          </p:cNvPr>
          <p:cNvCxnSpPr>
            <a:cxnSpLocks/>
          </p:cNvCxnSpPr>
          <p:nvPr/>
        </p:nvCxnSpPr>
        <p:spPr>
          <a:xfrm>
            <a:off x="10820400" y="4554269"/>
            <a:ext cx="152400" cy="60193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1D3570C-838C-27C6-7887-E48D83C24185}"/>
              </a:ext>
            </a:extLst>
          </p:cNvPr>
          <p:cNvCxnSpPr>
            <a:cxnSpLocks/>
          </p:cNvCxnSpPr>
          <p:nvPr/>
        </p:nvCxnSpPr>
        <p:spPr>
          <a:xfrm>
            <a:off x="8651399" y="5366079"/>
            <a:ext cx="225901" cy="17112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A60FFD8-9CDD-71E1-AC5D-B2DDD5F4A635}"/>
              </a:ext>
            </a:extLst>
          </p:cNvPr>
          <p:cNvCxnSpPr>
            <a:cxnSpLocks/>
          </p:cNvCxnSpPr>
          <p:nvPr/>
        </p:nvCxnSpPr>
        <p:spPr>
          <a:xfrm>
            <a:off x="9737408" y="5004898"/>
            <a:ext cx="206692" cy="340585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B85B996-8403-09C1-570B-0CDCE565210D}"/>
              </a:ext>
            </a:extLst>
          </p:cNvPr>
          <p:cNvCxnSpPr>
            <a:cxnSpLocks/>
          </p:cNvCxnSpPr>
          <p:nvPr/>
        </p:nvCxnSpPr>
        <p:spPr>
          <a:xfrm>
            <a:off x="2895600" y="5499100"/>
            <a:ext cx="326754" cy="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B5E4BF0-E38F-1370-835E-1D98AD1C0418}"/>
              </a:ext>
            </a:extLst>
          </p:cNvPr>
          <p:cNvSpPr txBox="1"/>
          <p:nvPr/>
        </p:nvSpPr>
        <p:spPr>
          <a:xfrm>
            <a:off x="10862388" y="4091205"/>
            <a:ext cx="761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>
                <a:solidFill>
                  <a:srgbClr val="FF0000"/>
                </a:solidFill>
              </a:rPr>
              <a:t>1.9x</a:t>
            </a:r>
          </a:p>
          <a:p>
            <a:pPr algn="l"/>
            <a:r>
              <a:rPr lang="en-JP" dirty="0">
                <a:solidFill>
                  <a:srgbClr val="FF0000"/>
                </a:solidFill>
              </a:rPr>
              <a:t>faster</a:t>
            </a:r>
          </a:p>
        </p:txBody>
      </p:sp>
    </p:spTree>
    <p:extLst>
      <p:ext uri="{BB962C8B-B14F-4D97-AF65-F5344CB8AC3E}">
        <p14:creationId xmlns:p14="http://schemas.microsoft.com/office/powerpoint/2010/main" val="38981863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03915-9A6D-2993-2A38-5705B50DC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State Saving under Various Loads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1DDC9-CC08-6D08-BD3D-47E2BC04A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examined the impact of the types of loads</a:t>
            </a:r>
          </a:p>
          <a:p>
            <a:pPr lvl="1"/>
            <a:r>
              <a:rPr lang="en-JP" dirty="0"/>
              <a:t>We ran stress-ng inside a VM to generate various loads</a:t>
            </a:r>
          </a:p>
          <a:p>
            <a:r>
              <a:rPr lang="en-JP" dirty="0"/>
              <a:t>OVmigrate was 7.4x faster than CRIU under the pipe load</a:t>
            </a:r>
          </a:p>
          <a:p>
            <a:pPr lvl="1"/>
            <a:r>
              <a:rPr lang="en-JP" dirty="0"/>
              <a:t>CRIU failed under the memory and I/O loads</a:t>
            </a:r>
          </a:p>
          <a:p>
            <a:pPr lvl="1"/>
            <a:r>
              <a:rPr lang="en-JP" dirty="0"/>
              <a:t>OVmigrated was largely affected by the I/O and filesystem loads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1C318F-E38F-9714-DA0D-1CD1C7C5F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23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8DA8726-6245-64E1-EB6E-0F9DCF4697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9962138"/>
              </p:ext>
            </p:extLst>
          </p:nvPr>
        </p:nvGraphicFramePr>
        <p:xfrm>
          <a:off x="1315234" y="3792564"/>
          <a:ext cx="7677820" cy="2809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F9FA266-3F1C-5A33-74D6-5FB99A8422ED}"/>
              </a:ext>
            </a:extLst>
          </p:cNvPr>
          <p:cNvSpPr txBox="1"/>
          <p:nvPr/>
        </p:nvSpPr>
        <p:spPr>
          <a:xfrm>
            <a:off x="4573648" y="5834781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sz="1400" dirty="0">
                <a:solidFill>
                  <a:srgbClr val="0070C0"/>
                </a:solidFill>
              </a:rPr>
              <a:t>N/A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BC8B27-B047-AA5E-1BA8-D69F953C30DA}"/>
              </a:ext>
            </a:extLst>
          </p:cNvPr>
          <p:cNvSpPr txBox="1"/>
          <p:nvPr/>
        </p:nvSpPr>
        <p:spPr>
          <a:xfrm>
            <a:off x="5646640" y="5834781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sz="1400" dirty="0">
                <a:solidFill>
                  <a:srgbClr val="0070C0"/>
                </a:solidFill>
              </a:rPr>
              <a:t>N/A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BDBE67-2BA1-E70E-386D-1BD5DD68BEE7}"/>
              </a:ext>
            </a:extLst>
          </p:cNvPr>
          <p:cNvSpPr txBox="1"/>
          <p:nvPr/>
        </p:nvSpPr>
        <p:spPr>
          <a:xfrm>
            <a:off x="9314533" y="4837206"/>
            <a:ext cx="199285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JP" dirty="0"/>
              <a:t>a process with</a:t>
            </a:r>
          </a:p>
          <a:p>
            <a:r>
              <a:rPr lang="en-JP" dirty="0"/>
              <a:t>10 GB of memory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F3D4340-F0F1-70E0-363A-1279EB69FE40}"/>
              </a:ext>
            </a:extLst>
          </p:cNvPr>
          <p:cNvCxnSpPr>
            <a:cxnSpLocks/>
          </p:cNvCxnSpPr>
          <p:nvPr/>
        </p:nvCxnSpPr>
        <p:spPr>
          <a:xfrm>
            <a:off x="2795895" y="5733272"/>
            <a:ext cx="241300" cy="229997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C74DBE0-6610-1E0E-B2AA-FAB0ABCF66F9}"/>
              </a:ext>
            </a:extLst>
          </p:cNvPr>
          <p:cNvCxnSpPr>
            <a:cxnSpLocks/>
          </p:cNvCxnSpPr>
          <p:nvPr/>
        </p:nvCxnSpPr>
        <p:spPr>
          <a:xfrm>
            <a:off x="3919293" y="5307168"/>
            <a:ext cx="220907" cy="68150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3B41B03-068E-B517-43A3-D09951AFBB46}"/>
              </a:ext>
            </a:extLst>
          </p:cNvPr>
          <p:cNvCxnSpPr>
            <a:cxnSpLocks/>
          </p:cNvCxnSpPr>
          <p:nvPr/>
        </p:nvCxnSpPr>
        <p:spPr>
          <a:xfrm flipV="1">
            <a:off x="7024995" y="4532909"/>
            <a:ext cx="201305" cy="264765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0E64E61-18F7-4D0E-150F-43348CD5741B}"/>
              </a:ext>
            </a:extLst>
          </p:cNvPr>
          <p:cNvCxnSpPr>
            <a:cxnSpLocks/>
          </p:cNvCxnSpPr>
          <p:nvPr/>
        </p:nvCxnSpPr>
        <p:spPr>
          <a:xfrm flipV="1">
            <a:off x="8115185" y="5733272"/>
            <a:ext cx="304915" cy="153044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7A05030C-3237-0D88-BC64-74E413CC98A1}"/>
              </a:ext>
            </a:extLst>
          </p:cNvPr>
          <p:cNvSpPr txBox="1"/>
          <p:nvPr/>
        </p:nvSpPr>
        <p:spPr>
          <a:xfrm>
            <a:off x="4029746" y="4904151"/>
            <a:ext cx="761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>
                <a:solidFill>
                  <a:srgbClr val="FF0000"/>
                </a:solidFill>
              </a:rPr>
              <a:t>7.4x</a:t>
            </a:r>
          </a:p>
          <a:p>
            <a:pPr algn="l"/>
            <a:r>
              <a:rPr lang="en-JP" dirty="0">
                <a:solidFill>
                  <a:srgbClr val="FF0000"/>
                </a:solidFill>
              </a:rPr>
              <a:t>faster</a:t>
            </a:r>
          </a:p>
        </p:txBody>
      </p:sp>
    </p:spTree>
    <p:extLst>
      <p:ext uri="{BB962C8B-B14F-4D97-AF65-F5344CB8AC3E}">
        <p14:creationId xmlns:p14="http://schemas.microsoft.com/office/powerpoint/2010/main" val="23311115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2DE5A-A4A9-D401-BA29-6607B9828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Performance Impact of State Saving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7BE11-150A-EF86-2F70-D6716FD32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examined the impact on another process in a VM</a:t>
            </a:r>
          </a:p>
          <a:p>
            <a:pPr lvl="1"/>
            <a:r>
              <a:rPr lang="en-JP" dirty="0"/>
              <a:t>Measured the time to store data of 1 GB in memcached</a:t>
            </a:r>
          </a:p>
          <a:p>
            <a:pPr lvl="1"/>
            <a:r>
              <a:rPr lang="en-JP" dirty="0"/>
              <a:t>Compared with when we did not save process states</a:t>
            </a:r>
          </a:p>
          <a:p>
            <a:r>
              <a:rPr lang="en-JP" dirty="0"/>
              <a:t>OVmigrate did not affect the performance of memcached</a:t>
            </a:r>
          </a:p>
          <a:p>
            <a:pPr lvl="1"/>
            <a:r>
              <a:rPr lang="en-JP" dirty="0"/>
              <a:t>CRIU slowed down memcached by 2x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CD4C25-376B-4CF6-F31B-222458B0F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24</a:t>
            </a:fld>
            <a:endParaRPr kumimoji="1" lang="ja-JP" alt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B5C3C6D-C506-CC51-5AB3-A8426A27D1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9028117"/>
              </p:ext>
            </p:extLst>
          </p:nvPr>
        </p:nvGraphicFramePr>
        <p:xfrm>
          <a:off x="3394553" y="3883068"/>
          <a:ext cx="4960307" cy="2788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BC59322-80C3-91AF-48E3-59D3BF6679EE}"/>
              </a:ext>
            </a:extLst>
          </p:cNvPr>
          <p:cNvCxnSpPr>
            <a:cxnSpLocks/>
          </p:cNvCxnSpPr>
          <p:nvPr/>
        </p:nvCxnSpPr>
        <p:spPr>
          <a:xfrm>
            <a:off x="6781800" y="4584700"/>
            <a:ext cx="393700" cy="57150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78DE2A04-D0AB-7021-10A6-4EA9DEB6BCC3}"/>
              </a:ext>
            </a:extLst>
          </p:cNvPr>
          <p:cNvSpPr txBox="1"/>
          <p:nvPr/>
        </p:nvSpPr>
        <p:spPr>
          <a:xfrm>
            <a:off x="6977674" y="4220320"/>
            <a:ext cx="761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>
                <a:solidFill>
                  <a:srgbClr val="FF0000"/>
                </a:solidFill>
              </a:rPr>
              <a:t>2x</a:t>
            </a:r>
          </a:p>
          <a:p>
            <a:pPr algn="l"/>
            <a:r>
              <a:rPr lang="en-JP" dirty="0">
                <a:solidFill>
                  <a:srgbClr val="FF0000"/>
                </a:solidFill>
              </a:rPr>
              <a:t>faster</a:t>
            </a:r>
          </a:p>
        </p:txBody>
      </p:sp>
    </p:spTree>
    <p:extLst>
      <p:ext uri="{BB962C8B-B14F-4D97-AF65-F5344CB8AC3E}">
        <p14:creationId xmlns:p14="http://schemas.microsoft.com/office/powerpoint/2010/main" val="3672221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13C3E-1CF9-B725-3C59-450BEB032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Related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A1955-4971-7083-1BEC-77B59C0F3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Portkey [</a:t>
            </a:r>
            <a:r>
              <a:rPr lang="en-US" dirty="0"/>
              <a:t>Prakash+, VEE'22]</a:t>
            </a:r>
          </a:p>
          <a:p>
            <a:pPr lvl="1"/>
            <a:r>
              <a:rPr lang="en-US" dirty="0"/>
              <a:t>Bypass network transfers for container migration between VMs</a:t>
            </a:r>
          </a:p>
          <a:p>
            <a:pPr lvl="1"/>
            <a:r>
              <a:rPr lang="en-US" dirty="0"/>
              <a:t>Need to modify the guest OS in VMs</a:t>
            </a:r>
          </a:p>
          <a:p>
            <a:r>
              <a:rPr lang="en-JP" dirty="0"/>
              <a:t>mWarp [Sinha+, INFOCOM WS'18]</a:t>
            </a:r>
          </a:p>
          <a:p>
            <a:pPr lvl="1"/>
            <a:r>
              <a:rPr lang="en-JP" dirty="0"/>
              <a:t>Relocate process memory between VMs for container migration</a:t>
            </a:r>
          </a:p>
          <a:p>
            <a:pPr lvl="1"/>
            <a:r>
              <a:rPr lang="en-JP" dirty="0"/>
              <a:t>Applicable only for the migration within the same host</a:t>
            </a:r>
          </a:p>
          <a:p>
            <a:r>
              <a:rPr lang="en-JP" dirty="0"/>
              <a:t>Sledge [Xu+, CLOUD'20]</a:t>
            </a:r>
          </a:p>
          <a:p>
            <a:pPr lvl="1"/>
            <a:r>
              <a:rPr lang="en-JP" dirty="0"/>
              <a:t>Enable efficient container migration by several optimizations</a:t>
            </a:r>
          </a:p>
          <a:p>
            <a:pPr lvl="1"/>
            <a:r>
              <a:rPr lang="en-JP" dirty="0"/>
              <a:t>Transfer no redundant layers, reload no Docker daemon, etc.</a:t>
            </a:r>
          </a:p>
          <a:p>
            <a:pPr lvl="1"/>
            <a:endParaRPr lang="en-JP" dirty="0"/>
          </a:p>
          <a:p>
            <a:pPr lvl="1"/>
            <a:endParaRPr lang="en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6816F-ED97-43B9-441D-0F78A47D7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64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5E84F-D5DB-31BE-7544-A384ED019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0DB98-7CA4-BB56-B96C-3BFE8D6E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proposed OVmigrate to enable out-of-band container migration</a:t>
            </a:r>
          </a:p>
          <a:p>
            <a:pPr lvl="1"/>
            <a:r>
              <a:rPr lang="en-JP" dirty="0"/>
              <a:t>Save the states of a container outside a VM using VM introspection</a:t>
            </a:r>
          </a:p>
          <a:p>
            <a:pPr lvl="1"/>
            <a:r>
              <a:rPr lang="en-JP" dirty="0"/>
              <a:t>Minimize the impact of the load and virtualization overhead of VMs</a:t>
            </a:r>
          </a:p>
          <a:p>
            <a:pPr lvl="1"/>
            <a:r>
              <a:rPr lang="en-JP" dirty="0"/>
              <a:t>Minimize the impact of container migration</a:t>
            </a:r>
          </a:p>
          <a:p>
            <a:r>
              <a:rPr lang="en-JP" dirty="0"/>
              <a:t>Future work</a:t>
            </a:r>
          </a:p>
          <a:p>
            <a:pPr lvl="1"/>
            <a:r>
              <a:rPr lang="en-JP" dirty="0"/>
              <a:t>Support state saving for various containers</a:t>
            </a:r>
          </a:p>
          <a:p>
            <a:pPr lvl="2"/>
            <a:r>
              <a:rPr lang="en-JP" dirty="0"/>
              <a:t>E.g., the states managed by a container engine</a:t>
            </a:r>
          </a:p>
          <a:p>
            <a:pPr lvl="1"/>
            <a:r>
              <a:rPr lang="en-JP" dirty="0"/>
              <a:t>Integrate state restoring that we are currently developing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F34527-9340-06AB-1398-E6FEC80FC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919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B2394-66C9-7631-620A-A40F050D1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Container Migration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2F421-0147-DC24-5A08-6213D55D8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A container in a VM can be moved to another VM</a:t>
            </a:r>
          </a:p>
          <a:p>
            <a:pPr lvl="1"/>
            <a:r>
              <a:rPr lang="en-JP" dirty="0"/>
              <a:t>Save the states of a container at the source VM</a:t>
            </a:r>
          </a:p>
          <a:p>
            <a:pPr lvl="1"/>
            <a:r>
              <a:rPr lang="en-JP" dirty="0"/>
              <a:t>Transfer the saved states to the destination VM</a:t>
            </a:r>
          </a:p>
          <a:p>
            <a:pPr lvl="1"/>
            <a:r>
              <a:rPr lang="en-JP" dirty="0"/>
              <a:t>Restore the container from the received states</a:t>
            </a:r>
          </a:p>
          <a:p>
            <a:r>
              <a:rPr lang="en-JP" dirty="0"/>
              <a:t>Container migration can be used for various purposes</a:t>
            </a:r>
          </a:p>
          <a:p>
            <a:pPr lvl="1"/>
            <a:r>
              <a:rPr lang="en-JP" dirty="0"/>
              <a:t>E.g., load balancing between VMs and OS updates in a VM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82E3FB-5482-72A2-AC4C-37596AAA8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DB7B60-8417-5BDC-EA25-A02299D15EAB}"/>
              </a:ext>
            </a:extLst>
          </p:cNvPr>
          <p:cNvSpPr/>
          <p:nvPr/>
        </p:nvSpPr>
        <p:spPr>
          <a:xfrm>
            <a:off x="1789726" y="4561993"/>
            <a:ext cx="2904935" cy="19292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33DE14-AE39-CFDB-3BD9-EFAAE9742D72}"/>
              </a:ext>
            </a:extLst>
          </p:cNvPr>
          <p:cNvSpPr/>
          <p:nvPr/>
        </p:nvSpPr>
        <p:spPr>
          <a:xfrm>
            <a:off x="1986148" y="4784958"/>
            <a:ext cx="1180792" cy="71120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container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41B3B7-8865-21BA-8F1C-A094609FB812}"/>
              </a:ext>
            </a:extLst>
          </p:cNvPr>
          <p:cNvSpPr txBox="1"/>
          <p:nvPr/>
        </p:nvSpPr>
        <p:spPr>
          <a:xfrm>
            <a:off x="2598097" y="4171342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source VM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4EEB3A-2B12-0CE8-507A-13827D0A2774}"/>
              </a:ext>
            </a:extLst>
          </p:cNvPr>
          <p:cNvSpPr/>
          <p:nvPr/>
        </p:nvSpPr>
        <p:spPr>
          <a:xfrm>
            <a:off x="3316785" y="4784958"/>
            <a:ext cx="1180793" cy="71120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container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9331E94-1AAC-BC60-5BA4-6E0D26DBCADC}"/>
              </a:ext>
            </a:extLst>
          </p:cNvPr>
          <p:cNvSpPr/>
          <p:nvPr/>
        </p:nvSpPr>
        <p:spPr>
          <a:xfrm>
            <a:off x="7073589" y="4561993"/>
            <a:ext cx="2904935" cy="19292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D85F9BB-ADC7-CFFC-3D66-B713E3D30F29}"/>
              </a:ext>
            </a:extLst>
          </p:cNvPr>
          <p:cNvSpPr txBox="1"/>
          <p:nvPr/>
        </p:nvSpPr>
        <p:spPr>
          <a:xfrm>
            <a:off x="7670693" y="4172145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destination VM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B02765EA-2E31-26D7-E802-0557DDA4E59C}"/>
              </a:ext>
            </a:extLst>
          </p:cNvPr>
          <p:cNvSpPr/>
          <p:nvPr/>
        </p:nvSpPr>
        <p:spPr>
          <a:xfrm>
            <a:off x="1986148" y="5879204"/>
            <a:ext cx="2511430" cy="41703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migration mechanism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20E365A-F5B1-4E38-8D23-CD25AA216C9F}"/>
              </a:ext>
            </a:extLst>
          </p:cNvPr>
          <p:cNvSpPr txBox="1"/>
          <p:nvPr/>
        </p:nvSpPr>
        <p:spPr>
          <a:xfrm>
            <a:off x="5480298" y="5694538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states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587A1C5-9B95-8E2D-5020-A1DAEF0481BB}"/>
              </a:ext>
            </a:extLst>
          </p:cNvPr>
          <p:cNvSpPr/>
          <p:nvPr/>
        </p:nvSpPr>
        <p:spPr>
          <a:xfrm>
            <a:off x="7255647" y="4782559"/>
            <a:ext cx="1180793" cy="711206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28" name="Explosion 2 27">
            <a:extLst>
              <a:ext uri="{FF2B5EF4-FFF2-40B4-BE49-F238E27FC236}">
                <a16:creationId xmlns:a16="http://schemas.microsoft.com/office/drawing/2014/main" id="{54CA2AC6-8CE0-24F2-ECFD-7C2305671BF3}"/>
              </a:ext>
            </a:extLst>
          </p:cNvPr>
          <p:cNvSpPr/>
          <p:nvPr/>
        </p:nvSpPr>
        <p:spPr>
          <a:xfrm>
            <a:off x="1837389" y="4637406"/>
            <a:ext cx="479502" cy="390293"/>
          </a:xfrm>
          <a:prstGeom prst="irregularSeal2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A638D475-C073-3A8B-274D-439EC17E5384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3907182" y="5496164"/>
            <a:ext cx="0" cy="38304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C79DF2D1-BA4B-1992-DC8F-57CC4E0EF1C8}"/>
              </a:ext>
            </a:extLst>
          </p:cNvPr>
          <p:cNvSpPr/>
          <p:nvPr/>
        </p:nvSpPr>
        <p:spPr>
          <a:xfrm>
            <a:off x="7255647" y="5904130"/>
            <a:ext cx="2511430" cy="41703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migration mechanism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F7A5B6F-F89E-DA21-4596-D5015DE97697}"/>
              </a:ext>
            </a:extLst>
          </p:cNvPr>
          <p:cNvCxnSpPr>
            <a:cxnSpLocks/>
            <a:stCxn id="16" idx="3"/>
            <a:endCxn id="34" idx="1"/>
          </p:cNvCxnSpPr>
          <p:nvPr/>
        </p:nvCxnSpPr>
        <p:spPr>
          <a:xfrm>
            <a:off x="4497578" y="6087723"/>
            <a:ext cx="2758069" cy="24926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AF77B4E-88B0-D55D-4C98-74827480AFCD}"/>
              </a:ext>
            </a:extLst>
          </p:cNvPr>
          <p:cNvCxnSpPr>
            <a:cxnSpLocks/>
            <a:endCxn id="27" idx="2"/>
          </p:cNvCxnSpPr>
          <p:nvPr/>
        </p:nvCxnSpPr>
        <p:spPr>
          <a:xfrm flipV="1">
            <a:off x="7846044" y="5493765"/>
            <a:ext cx="0" cy="410365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7BCB6AC3-6643-48AC-7AE6-E9FA2DA594E7}"/>
              </a:ext>
            </a:extLst>
          </p:cNvPr>
          <p:cNvSpPr txBox="1"/>
          <p:nvPr/>
        </p:nvSpPr>
        <p:spPr>
          <a:xfrm>
            <a:off x="3192883" y="5489979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i="1" dirty="0"/>
              <a:t>save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A6D1AA1-4C21-C6BC-E821-14D004779D0E}"/>
              </a:ext>
            </a:extLst>
          </p:cNvPr>
          <p:cNvSpPr txBox="1"/>
          <p:nvPr/>
        </p:nvSpPr>
        <p:spPr>
          <a:xfrm>
            <a:off x="7914670" y="5509872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i="1" dirty="0"/>
              <a:t>restore</a:t>
            </a:r>
          </a:p>
        </p:txBody>
      </p:sp>
    </p:spTree>
    <p:extLst>
      <p:ext uri="{BB962C8B-B14F-4D97-AF65-F5344CB8AC3E}">
        <p14:creationId xmlns:p14="http://schemas.microsoft.com/office/powerpoint/2010/main" val="3054121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3A3AD-2CE3-DAAB-86C8-3820BC3D3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Impact of High Loads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9C4FF-D193-63CF-4ABE-F5C5F9B31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Containers are often migrated from overutilized VMs</a:t>
            </a:r>
          </a:p>
          <a:p>
            <a:pPr lvl="1"/>
            <a:r>
              <a:rPr lang="en-JP" dirty="0"/>
              <a:t>Load balancing is performed when a VM’s high load is detected</a:t>
            </a:r>
          </a:p>
          <a:p>
            <a:pPr lvl="1"/>
            <a:r>
              <a:rPr lang="en-JP" dirty="0"/>
              <a:t>A VM’s load can increase while containers are being migrated</a:t>
            </a:r>
          </a:p>
          <a:p>
            <a:r>
              <a:rPr lang="en-JP" dirty="0"/>
              <a:t>Container migration and VMs can be affected each other</a:t>
            </a:r>
          </a:p>
          <a:p>
            <a:pPr lvl="1"/>
            <a:r>
              <a:rPr lang="en-JP" dirty="0"/>
              <a:t>VMs’ loads degrade migration performance</a:t>
            </a:r>
          </a:p>
          <a:p>
            <a:pPr lvl="1"/>
            <a:r>
              <a:rPr lang="en-JP" dirty="0"/>
              <a:t>Migration’s load degrades container performance</a:t>
            </a:r>
          </a:p>
          <a:p>
            <a:pPr lvl="1"/>
            <a:endParaRPr lang="en-JP" dirty="0"/>
          </a:p>
          <a:p>
            <a:pPr lvl="1"/>
            <a:endParaRPr lang="en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114F12-7650-DD48-F162-18E0C57C7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4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5BA20BE-78C0-9BD3-0E55-DDEB01E480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7133291"/>
              </p:ext>
            </p:extLst>
          </p:nvPr>
        </p:nvGraphicFramePr>
        <p:xfrm>
          <a:off x="4377556" y="4160544"/>
          <a:ext cx="3535492" cy="253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D096904-E6B4-7748-4197-B57F513836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2953762"/>
              </p:ext>
            </p:extLst>
          </p:nvPr>
        </p:nvGraphicFramePr>
        <p:xfrm>
          <a:off x="7988470" y="4160545"/>
          <a:ext cx="3535493" cy="253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B6E263F-A4E0-91EA-D474-693B082A3277}"/>
              </a:ext>
            </a:extLst>
          </p:cNvPr>
          <p:cNvSpPr/>
          <p:nvPr/>
        </p:nvSpPr>
        <p:spPr>
          <a:xfrm>
            <a:off x="892097" y="4668884"/>
            <a:ext cx="2943923" cy="169248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7FEB3E-8D9B-334E-4670-FA04A3440713}"/>
              </a:ext>
            </a:extLst>
          </p:cNvPr>
          <p:cNvSpPr txBox="1"/>
          <p:nvPr/>
        </p:nvSpPr>
        <p:spPr>
          <a:xfrm>
            <a:off x="2077199" y="429479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VM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2C492DF-A012-DC91-6488-449F0C932B37}"/>
              </a:ext>
            </a:extLst>
          </p:cNvPr>
          <p:cNvSpPr/>
          <p:nvPr/>
        </p:nvSpPr>
        <p:spPr>
          <a:xfrm>
            <a:off x="1103247" y="4906690"/>
            <a:ext cx="1180793" cy="71120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container</a:t>
            </a:r>
          </a:p>
        </p:txBody>
      </p:sp>
      <p:sp>
        <p:nvSpPr>
          <p:cNvPr id="14" name="Explosion 2 13">
            <a:extLst>
              <a:ext uri="{FF2B5EF4-FFF2-40B4-BE49-F238E27FC236}">
                <a16:creationId xmlns:a16="http://schemas.microsoft.com/office/drawing/2014/main" id="{E8B8E35A-EBAD-F3E6-F94B-EBB5162E5C14}"/>
              </a:ext>
            </a:extLst>
          </p:cNvPr>
          <p:cNvSpPr/>
          <p:nvPr/>
        </p:nvSpPr>
        <p:spPr>
          <a:xfrm>
            <a:off x="734687" y="4506886"/>
            <a:ext cx="479502" cy="390293"/>
          </a:xfrm>
          <a:prstGeom prst="irregularSeal2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A375D83-6B5E-2755-EB21-234BEA7645E4}"/>
              </a:ext>
            </a:extLst>
          </p:cNvPr>
          <p:cNvCxnSpPr>
            <a:cxnSpLocks/>
          </p:cNvCxnSpPr>
          <p:nvPr/>
        </p:nvCxnSpPr>
        <p:spPr>
          <a:xfrm flipV="1">
            <a:off x="6194779" y="5011797"/>
            <a:ext cx="339836" cy="775686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FE7D3E9-966F-227E-5686-E254C9161099}"/>
              </a:ext>
            </a:extLst>
          </p:cNvPr>
          <p:cNvSpPr txBox="1"/>
          <p:nvPr/>
        </p:nvSpPr>
        <p:spPr>
          <a:xfrm>
            <a:off x="5661854" y="5111175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sz="2000" dirty="0">
                <a:solidFill>
                  <a:srgbClr val="FF0000"/>
                </a:solidFill>
              </a:rPr>
              <a:t>6.1x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99FF9C0-F13C-7CF2-B83B-954C9345B862}"/>
              </a:ext>
            </a:extLst>
          </p:cNvPr>
          <p:cNvCxnSpPr>
            <a:cxnSpLocks/>
          </p:cNvCxnSpPr>
          <p:nvPr/>
        </p:nvCxnSpPr>
        <p:spPr>
          <a:xfrm flipV="1">
            <a:off x="9812433" y="5011797"/>
            <a:ext cx="301723" cy="438873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B602167-12E5-9CE7-4177-536A0E0E50A9}"/>
              </a:ext>
            </a:extLst>
          </p:cNvPr>
          <p:cNvSpPr txBox="1"/>
          <p:nvPr/>
        </p:nvSpPr>
        <p:spPr>
          <a:xfrm>
            <a:off x="9502484" y="4911120"/>
            <a:ext cx="455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sz="2000" dirty="0">
                <a:solidFill>
                  <a:srgbClr val="FF0000"/>
                </a:solidFill>
              </a:rPr>
              <a:t>2x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60AC5B1D-D67E-CC02-0C5F-D75637555235}"/>
              </a:ext>
            </a:extLst>
          </p:cNvPr>
          <p:cNvSpPr/>
          <p:nvPr/>
        </p:nvSpPr>
        <p:spPr>
          <a:xfrm>
            <a:off x="1086941" y="5776332"/>
            <a:ext cx="2545243" cy="41703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migration mechanism</a:t>
            </a:r>
          </a:p>
        </p:txBody>
      </p:sp>
      <p:sp>
        <p:nvSpPr>
          <p:cNvPr id="15" name="Explosion 2 14">
            <a:extLst>
              <a:ext uri="{FF2B5EF4-FFF2-40B4-BE49-F238E27FC236}">
                <a16:creationId xmlns:a16="http://schemas.microsoft.com/office/drawing/2014/main" id="{60687B38-8423-560D-B250-D1669EDC106A}"/>
              </a:ext>
            </a:extLst>
          </p:cNvPr>
          <p:cNvSpPr/>
          <p:nvPr/>
        </p:nvSpPr>
        <p:spPr>
          <a:xfrm>
            <a:off x="3387535" y="5601513"/>
            <a:ext cx="479502" cy="390293"/>
          </a:xfrm>
          <a:prstGeom prst="irregularSeal2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9" name="Explosion 2 28">
            <a:extLst>
              <a:ext uri="{FF2B5EF4-FFF2-40B4-BE49-F238E27FC236}">
                <a16:creationId xmlns:a16="http://schemas.microsoft.com/office/drawing/2014/main" id="{43DAA36E-11D0-8912-BD2D-843C925DC403}"/>
              </a:ext>
            </a:extLst>
          </p:cNvPr>
          <p:cNvSpPr/>
          <p:nvPr/>
        </p:nvSpPr>
        <p:spPr>
          <a:xfrm>
            <a:off x="1938913" y="4738691"/>
            <a:ext cx="479502" cy="390293"/>
          </a:xfrm>
          <a:prstGeom prst="irregularSeal2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A652EF4-315D-B266-893D-E1E2709A7CDB}"/>
              </a:ext>
            </a:extLst>
          </p:cNvPr>
          <p:cNvSpPr/>
          <p:nvPr/>
        </p:nvSpPr>
        <p:spPr>
          <a:xfrm>
            <a:off x="2451392" y="4911039"/>
            <a:ext cx="1180793" cy="71120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container</a:t>
            </a:r>
          </a:p>
        </p:txBody>
      </p:sp>
    </p:spTree>
    <p:extLst>
      <p:ext uri="{BB962C8B-B14F-4D97-AF65-F5344CB8AC3E}">
        <p14:creationId xmlns:p14="http://schemas.microsoft.com/office/powerpoint/2010/main" val="3855798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56640-1B12-7295-86EA-855124060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Considering Loads in VM Migration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0F657-9E87-DCFC-C93D-E6D601AB9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Perform VM migration before hosts become overutilized</a:t>
            </a:r>
          </a:p>
          <a:p>
            <a:pPr lvl="1"/>
            <a:r>
              <a:rPr lang="en-JP" dirty="0"/>
              <a:t>When CPU or network utilization exceeds 75% </a:t>
            </a:r>
            <a:r>
              <a:rPr lang="en-JP" sz="2400" dirty="0"/>
              <a:t>[Wood+, NSDI’07]</a:t>
            </a:r>
            <a:endParaRPr lang="en-JP" dirty="0"/>
          </a:p>
          <a:p>
            <a:pPr lvl="1"/>
            <a:r>
              <a:rPr lang="en-JP" dirty="0"/>
              <a:t>Low resource utilization increases the cost of clouds</a:t>
            </a:r>
          </a:p>
          <a:p>
            <a:r>
              <a:rPr lang="en-JP" dirty="0"/>
              <a:t>Adjust the speed of VM migration </a:t>
            </a:r>
            <a:r>
              <a:rPr lang="en-JP" sz="2400" dirty="0"/>
              <a:t>[Ruprecht+, VEE’18]</a:t>
            </a:r>
            <a:endParaRPr lang="en-JP" dirty="0"/>
          </a:p>
          <a:p>
            <a:pPr lvl="1"/>
            <a:r>
              <a:rPr lang="en-JP" dirty="0"/>
              <a:t>Reduce the load of the migration mechanism</a:t>
            </a:r>
          </a:p>
          <a:p>
            <a:pPr lvl="1"/>
            <a:r>
              <a:rPr lang="en-JP" dirty="0"/>
              <a:t>Load balancing cannot be completed rapidly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99BBF5-E384-3E59-FE1A-F89276C01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B8847F-D009-44AE-FA91-593C6044BF7F}"/>
              </a:ext>
            </a:extLst>
          </p:cNvPr>
          <p:cNvSpPr/>
          <p:nvPr/>
        </p:nvSpPr>
        <p:spPr>
          <a:xfrm>
            <a:off x="1899230" y="4529564"/>
            <a:ext cx="1073476" cy="19443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5D91123-E29E-0BBF-4932-9D1B43DD5E7C}"/>
              </a:ext>
            </a:extLst>
          </p:cNvPr>
          <p:cNvSpPr/>
          <p:nvPr/>
        </p:nvSpPr>
        <p:spPr>
          <a:xfrm>
            <a:off x="2088446" y="4677465"/>
            <a:ext cx="683289" cy="426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VM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829259C-1BA0-FD31-08E2-F46B60024C35}"/>
              </a:ext>
            </a:extLst>
          </p:cNvPr>
          <p:cNvSpPr/>
          <p:nvPr/>
        </p:nvSpPr>
        <p:spPr>
          <a:xfrm>
            <a:off x="2088444" y="5272929"/>
            <a:ext cx="683289" cy="426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VM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DD0FFC0-C006-BD9F-54BA-E3C9EDA4EFF3}"/>
              </a:ext>
            </a:extLst>
          </p:cNvPr>
          <p:cNvSpPr/>
          <p:nvPr/>
        </p:nvSpPr>
        <p:spPr>
          <a:xfrm>
            <a:off x="2088444" y="5868665"/>
            <a:ext cx="683289" cy="426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VM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FA6E38D-7087-471E-D56C-6F3D23BDA511}"/>
              </a:ext>
            </a:extLst>
          </p:cNvPr>
          <p:cNvSpPr txBox="1"/>
          <p:nvPr/>
        </p:nvSpPr>
        <p:spPr>
          <a:xfrm>
            <a:off x="2119745" y="4146186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host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9937E38-B30F-D7B5-5EA4-42DAD22413BC}"/>
              </a:ext>
            </a:extLst>
          </p:cNvPr>
          <p:cNvSpPr/>
          <p:nvPr/>
        </p:nvSpPr>
        <p:spPr>
          <a:xfrm>
            <a:off x="4052918" y="4529564"/>
            <a:ext cx="1073476" cy="19443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22823DA-27DA-2334-1391-69233D2F026A}"/>
              </a:ext>
            </a:extLst>
          </p:cNvPr>
          <p:cNvSpPr/>
          <p:nvPr/>
        </p:nvSpPr>
        <p:spPr>
          <a:xfrm>
            <a:off x="4242129" y="5872978"/>
            <a:ext cx="683289" cy="426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VM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F7FA065-1826-0347-EA77-5C69FC57C482}"/>
              </a:ext>
            </a:extLst>
          </p:cNvPr>
          <p:cNvSpPr txBox="1"/>
          <p:nvPr/>
        </p:nvSpPr>
        <p:spPr>
          <a:xfrm>
            <a:off x="4273433" y="4146186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host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433B3BC-B82B-BBA9-26C4-50B1F79A4BA8}"/>
              </a:ext>
            </a:extLst>
          </p:cNvPr>
          <p:cNvSpPr/>
          <p:nvPr/>
        </p:nvSpPr>
        <p:spPr>
          <a:xfrm>
            <a:off x="4253896" y="5267169"/>
            <a:ext cx="683289" cy="426028"/>
          </a:xfrm>
          <a:prstGeom prst="rect">
            <a:avLst/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0C56294-F81E-B764-8796-4BD178BABE3F}"/>
              </a:ext>
            </a:extLst>
          </p:cNvPr>
          <p:cNvSpPr txBox="1"/>
          <p:nvPr/>
        </p:nvSpPr>
        <p:spPr>
          <a:xfrm>
            <a:off x="3068941" y="5349995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i="1" dirty="0"/>
              <a:t>migrate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178621-8357-AC4D-53AD-284B227571DE}"/>
              </a:ext>
            </a:extLst>
          </p:cNvPr>
          <p:cNvCxnSpPr>
            <a:cxnSpLocks/>
          </p:cNvCxnSpPr>
          <p:nvPr/>
        </p:nvCxnSpPr>
        <p:spPr>
          <a:xfrm>
            <a:off x="1572767" y="5023786"/>
            <a:ext cx="3913632" cy="0"/>
          </a:xfrm>
          <a:prstGeom prst="line">
            <a:avLst/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E77527D-C994-C87D-E191-8F342E6B7F6E}"/>
              </a:ext>
            </a:extLst>
          </p:cNvPr>
          <p:cNvCxnSpPr>
            <a:stCxn id="12" idx="3"/>
            <a:endCxn id="23" idx="1"/>
          </p:cNvCxnSpPr>
          <p:nvPr/>
        </p:nvCxnSpPr>
        <p:spPr>
          <a:xfrm>
            <a:off x="2771735" y="4890479"/>
            <a:ext cx="1482161" cy="589704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751624C-DF42-897F-8448-AAD664F819FA}"/>
              </a:ext>
            </a:extLst>
          </p:cNvPr>
          <p:cNvSpPr txBox="1"/>
          <p:nvPr/>
        </p:nvSpPr>
        <p:spPr>
          <a:xfrm>
            <a:off x="926436" y="483912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>
                <a:solidFill>
                  <a:srgbClr val="FF0000"/>
                </a:solidFill>
              </a:rPr>
              <a:t>75%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B563563-08C1-EF7D-7A71-9602C70EAB2B}"/>
              </a:ext>
            </a:extLst>
          </p:cNvPr>
          <p:cNvSpPr/>
          <p:nvPr/>
        </p:nvSpPr>
        <p:spPr>
          <a:xfrm>
            <a:off x="6705603" y="4529564"/>
            <a:ext cx="2943923" cy="19071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4FDF886F-8F38-D657-C440-5E9D9F5DF0DA}"/>
              </a:ext>
            </a:extLst>
          </p:cNvPr>
          <p:cNvSpPr/>
          <p:nvPr/>
        </p:nvSpPr>
        <p:spPr>
          <a:xfrm>
            <a:off x="6900447" y="5637013"/>
            <a:ext cx="2545243" cy="62042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migration mechanism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B5B61AB-559F-7052-F42D-94ECC3FD87D6}"/>
              </a:ext>
            </a:extLst>
          </p:cNvPr>
          <p:cNvSpPr/>
          <p:nvPr/>
        </p:nvSpPr>
        <p:spPr>
          <a:xfrm>
            <a:off x="6900448" y="4748973"/>
            <a:ext cx="1157590" cy="7005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VM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87AAE2B-B7FA-9CA6-2AF9-98BB1FA1271D}"/>
              </a:ext>
            </a:extLst>
          </p:cNvPr>
          <p:cNvSpPr/>
          <p:nvPr/>
        </p:nvSpPr>
        <p:spPr>
          <a:xfrm>
            <a:off x="8288100" y="4748973"/>
            <a:ext cx="1157590" cy="7005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VM</a:t>
            </a:r>
          </a:p>
        </p:txBody>
      </p:sp>
      <p:sp>
        <p:nvSpPr>
          <p:cNvPr id="30" name="Right Arrow 29">
            <a:extLst>
              <a:ext uri="{FF2B5EF4-FFF2-40B4-BE49-F238E27FC236}">
                <a16:creationId xmlns:a16="http://schemas.microsoft.com/office/drawing/2014/main" id="{DDF957C4-558D-B454-E8B2-ECB4B98D43EE}"/>
              </a:ext>
            </a:extLst>
          </p:cNvPr>
          <p:cNvSpPr/>
          <p:nvPr/>
        </p:nvSpPr>
        <p:spPr>
          <a:xfrm>
            <a:off x="9524436" y="5759275"/>
            <a:ext cx="1109472" cy="194395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>
              <a:solidFill>
                <a:schemeClr val="tx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E24BE8E-8C2B-C985-4BA1-6073BC63A784}"/>
              </a:ext>
            </a:extLst>
          </p:cNvPr>
          <p:cNvSpPr txBox="1"/>
          <p:nvPr/>
        </p:nvSpPr>
        <p:spPr>
          <a:xfrm>
            <a:off x="7867222" y="4146186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host</a:t>
            </a:r>
          </a:p>
        </p:txBody>
      </p:sp>
      <p:sp>
        <p:nvSpPr>
          <p:cNvPr id="32" name="Right Arrow 31">
            <a:extLst>
              <a:ext uri="{FF2B5EF4-FFF2-40B4-BE49-F238E27FC236}">
                <a16:creationId xmlns:a16="http://schemas.microsoft.com/office/drawing/2014/main" id="{0AED24CB-0F01-6F5E-C03F-81604F73B68F}"/>
              </a:ext>
            </a:extLst>
          </p:cNvPr>
          <p:cNvSpPr/>
          <p:nvPr/>
        </p:nvSpPr>
        <p:spPr>
          <a:xfrm>
            <a:off x="9524436" y="6004069"/>
            <a:ext cx="554736" cy="194395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>
              <a:solidFill>
                <a:schemeClr val="tx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5497B6F-1042-55CE-F715-D55700177BA7}"/>
              </a:ext>
            </a:extLst>
          </p:cNvPr>
          <p:cNvSpPr txBox="1"/>
          <p:nvPr/>
        </p:nvSpPr>
        <p:spPr>
          <a:xfrm>
            <a:off x="10633908" y="5659614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>
                <a:solidFill>
                  <a:srgbClr val="FF0000"/>
                </a:solidFill>
              </a:rPr>
              <a:t>fast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AD8470C-A7DC-2A4D-2A81-6E4324BAF479}"/>
              </a:ext>
            </a:extLst>
          </p:cNvPr>
          <p:cNvSpPr txBox="1"/>
          <p:nvPr/>
        </p:nvSpPr>
        <p:spPr>
          <a:xfrm>
            <a:off x="10047394" y="592879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>
                <a:solidFill>
                  <a:srgbClr val="0070C0"/>
                </a:solidFill>
              </a:rPr>
              <a:t>slow</a:t>
            </a:r>
          </a:p>
        </p:txBody>
      </p:sp>
    </p:spTree>
    <p:extLst>
      <p:ext uri="{BB962C8B-B14F-4D97-AF65-F5344CB8AC3E}">
        <p14:creationId xmlns:p14="http://schemas.microsoft.com/office/powerpoint/2010/main" val="99857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3C034-1A46-68FF-26D1-3A0CB03A4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Impact of Virtualization Overhead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820658-2406-12BC-696D-BB71A7326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Container migration is affected by virtualization overhead</a:t>
            </a:r>
          </a:p>
          <a:p>
            <a:pPr lvl="1"/>
            <a:r>
              <a:rPr lang="en-JP" dirty="0"/>
              <a:t>The migration mechanism runs in VMs</a:t>
            </a:r>
          </a:p>
          <a:p>
            <a:r>
              <a:rPr lang="en-JP" dirty="0"/>
              <a:t>Migration performance is degraded due to vaious causes</a:t>
            </a:r>
          </a:p>
          <a:p>
            <a:pPr lvl="1"/>
            <a:r>
              <a:rPr lang="en-JP" dirty="0"/>
              <a:t>Network virtualization is a root cause </a:t>
            </a:r>
            <a:r>
              <a:rPr lang="en-JP" sz="2400" dirty="0"/>
              <a:t>[Prakash+, VEE’22]</a:t>
            </a:r>
            <a:endParaRPr lang="en-JP" dirty="0"/>
          </a:p>
          <a:p>
            <a:pPr lvl="2"/>
            <a:r>
              <a:rPr lang="en-JP" dirty="0"/>
              <a:t>Bypassing the virtual network is proposed</a:t>
            </a:r>
          </a:p>
          <a:p>
            <a:pPr lvl="1"/>
            <a:r>
              <a:rPr lang="en-JP" dirty="0"/>
              <a:t>Our experiment shows that IPC and disk I/O are affected largely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B0EE86-0B25-C527-51E1-2A7DA0735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6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2A3793D-403D-A026-2280-F8947A0865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6838745"/>
              </p:ext>
            </p:extLst>
          </p:nvPr>
        </p:nvGraphicFramePr>
        <p:xfrm>
          <a:off x="6672913" y="4285103"/>
          <a:ext cx="3535492" cy="2420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7A95F7C-E6B2-A0C9-D023-843DAD424545}"/>
              </a:ext>
            </a:extLst>
          </p:cNvPr>
          <p:cNvCxnSpPr>
            <a:cxnSpLocks/>
          </p:cNvCxnSpPr>
          <p:nvPr/>
        </p:nvCxnSpPr>
        <p:spPr>
          <a:xfrm flipV="1">
            <a:off x="8396229" y="4895385"/>
            <a:ext cx="301724" cy="399168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109ADAD0-87D9-7BB7-4788-F919DA633456}"/>
              </a:ext>
            </a:extLst>
          </p:cNvPr>
          <p:cNvSpPr txBox="1"/>
          <p:nvPr/>
        </p:nvSpPr>
        <p:spPr>
          <a:xfrm>
            <a:off x="7882916" y="4767957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sz="2000" dirty="0">
                <a:solidFill>
                  <a:srgbClr val="FF0000"/>
                </a:solidFill>
              </a:rPr>
              <a:t>1.8x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BA25AA3-F376-19E1-1221-A0392C1D73A1}"/>
              </a:ext>
            </a:extLst>
          </p:cNvPr>
          <p:cNvSpPr/>
          <p:nvPr/>
        </p:nvSpPr>
        <p:spPr>
          <a:xfrm>
            <a:off x="1983595" y="4493942"/>
            <a:ext cx="2900639" cy="15207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DF31C50-312D-DF6E-F523-4D3E609C1964}"/>
              </a:ext>
            </a:extLst>
          </p:cNvPr>
          <p:cNvSpPr txBox="1"/>
          <p:nvPr/>
        </p:nvSpPr>
        <p:spPr>
          <a:xfrm>
            <a:off x="3218702" y="412461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VM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7DD24E1-FA66-64E3-3166-556FA1F8143D}"/>
              </a:ext>
            </a:extLst>
          </p:cNvPr>
          <p:cNvSpPr/>
          <p:nvPr/>
        </p:nvSpPr>
        <p:spPr>
          <a:xfrm>
            <a:off x="2194745" y="4676052"/>
            <a:ext cx="1180793" cy="64321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container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AB21BA9-59A4-8300-E4B3-C34A5AD63C80}"/>
              </a:ext>
            </a:extLst>
          </p:cNvPr>
          <p:cNvSpPr/>
          <p:nvPr/>
        </p:nvSpPr>
        <p:spPr>
          <a:xfrm>
            <a:off x="3563014" y="6184352"/>
            <a:ext cx="1304300" cy="37003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virtual NIC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CA19786-E6C6-7313-8190-6B3C460DF5D6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4215164" y="5875496"/>
            <a:ext cx="0" cy="308856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325540AA-CF97-3681-5285-8E1BA63333DD}"/>
              </a:ext>
            </a:extLst>
          </p:cNvPr>
          <p:cNvSpPr/>
          <p:nvPr/>
        </p:nvSpPr>
        <p:spPr>
          <a:xfrm>
            <a:off x="2026690" y="6184352"/>
            <a:ext cx="1357111" cy="37003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virtual disk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5722137B-9F5B-7E8A-E0B4-3670DFAA07E2}"/>
              </a:ext>
            </a:extLst>
          </p:cNvPr>
          <p:cNvSpPr/>
          <p:nvPr/>
        </p:nvSpPr>
        <p:spPr>
          <a:xfrm>
            <a:off x="2194745" y="5458459"/>
            <a:ext cx="2511430" cy="41703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migration mechanism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7086A51-FD14-96D6-DAAD-1EDB3D7A5C12}"/>
              </a:ext>
            </a:extLst>
          </p:cNvPr>
          <p:cNvCxnSpPr>
            <a:cxnSpLocks/>
            <a:endCxn id="19" idx="0"/>
          </p:cNvCxnSpPr>
          <p:nvPr/>
        </p:nvCxnSpPr>
        <p:spPr>
          <a:xfrm>
            <a:off x="2705245" y="5880044"/>
            <a:ext cx="1" cy="304308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94766CD2-C089-AA5C-596F-6817F431065F}"/>
              </a:ext>
            </a:extLst>
          </p:cNvPr>
          <p:cNvSpPr/>
          <p:nvPr/>
        </p:nvSpPr>
        <p:spPr>
          <a:xfrm>
            <a:off x="3525382" y="4676051"/>
            <a:ext cx="1180793" cy="64321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container</a:t>
            </a:r>
          </a:p>
        </p:txBody>
      </p:sp>
    </p:spTree>
    <p:extLst>
      <p:ext uri="{BB962C8B-B14F-4D97-AF65-F5344CB8AC3E}">
        <p14:creationId xmlns:p14="http://schemas.microsoft.com/office/powerpoint/2010/main" val="2432186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10C47-97EE-CA7A-5B6A-139864BA8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OVmigrate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F49B7-99E7-DBE3-79C3-8D230380C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Enable out-of-band container migration</a:t>
            </a:r>
          </a:p>
          <a:p>
            <a:pPr lvl="1"/>
            <a:r>
              <a:rPr lang="en-JP" dirty="0"/>
              <a:t>Migrate containers outside VMs for lightweight migration</a:t>
            </a:r>
          </a:p>
          <a:p>
            <a:pPr lvl="1"/>
            <a:r>
              <a:rPr lang="en-JP" dirty="0"/>
              <a:t>Run the migration mechanism outside VMs</a:t>
            </a:r>
          </a:p>
          <a:p>
            <a:r>
              <a:rPr lang="en-JP" dirty="0"/>
              <a:t>Save the states of a container running inside a VM</a:t>
            </a:r>
          </a:p>
          <a:p>
            <a:pPr lvl="1"/>
            <a:r>
              <a:rPr lang="en-JP" dirty="0"/>
              <a:t>Transfer them to the destination VM and restore the container</a:t>
            </a:r>
          </a:p>
          <a:p>
            <a:pPr lvl="1"/>
            <a:r>
              <a:rPr lang="en-JP" dirty="0"/>
              <a:t>Focus on the state saving of a container in our paper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75DBE9-42D6-DE2D-514F-ACF4193E6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BB6D47B-86DA-676F-468F-1B6587406938}"/>
              </a:ext>
            </a:extLst>
          </p:cNvPr>
          <p:cNvSpPr/>
          <p:nvPr/>
        </p:nvSpPr>
        <p:spPr>
          <a:xfrm>
            <a:off x="1845481" y="4550841"/>
            <a:ext cx="2904935" cy="13909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A02E964-E079-4BBE-DE59-119098A6222E}"/>
              </a:ext>
            </a:extLst>
          </p:cNvPr>
          <p:cNvSpPr/>
          <p:nvPr/>
        </p:nvSpPr>
        <p:spPr>
          <a:xfrm>
            <a:off x="2041903" y="4773807"/>
            <a:ext cx="1180792" cy="71120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container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74E11C6-862D-A1EC-DA0B-D57A05EC21D3}"/>
              </a:ext>
            </a:extLst>
          </p:cNvPr>
          <p:cNvSpPr txBox="1"/>
          <p:nvPr/>
        </p:nvSpPr>
        <p:spPr>
          <a:xfrm>
            <a:off x="2653852" y="4160191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source VM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61AB61-7BB8-DF95-2AA8-8A79682FA2FC}"/>
              </a:ext>
            </a:extLst>
          </p:cNvPr>
          <p:cNvSpPr/>
          <p:nvPr/>
        </p:nvSpPr>
        <p:spPr>
          <a:xfrm>
            <a:off x="3372540" y="4773807"/>
            <a:ext cx="1180793" cy="71120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container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9A9AF44-A450-D12E-0BAC-918BA6DB5443}"/>
              </a:ext>
            </a:extLst>
          </p:cNvPr>
          <p:cNvSpPr/>
          <p:nvPr/>
        </p:nvSpPr>
        <p:spPr>
          <a:xfrm>
            <a:off x="7129344" y="4550842"/>
            <a:ext cx="2904935" cy="13909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950B0E1-A3A0-1425-914C-0CCB2DDB867C}"/>
              </a:ext>
            </a:extLst>
          </p:cNvPr>
          <p:cNvSpPr txBox="1"/>
          <p:nvPr/>
        </p:nvSpPr>
        <p:spPr>
          <a:xfrm>
            <a:off x="7726448" y="4160994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destination VM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D1B604D4-F77A-C146-62F6-1DF4EDD5857C}"/>
              </a:ext>
            </a:extLst>
          </p:cNvPr>
          <p:cNvSpPr/>
          <p:nvPr/>
        </p:nvSpPr>
        <p:spPr>
          <a:xfrm>
            <a:off x="1845480" y="6130359"/>
            <a:ext cx="2904917" cy="41703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migration mechanism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457A938-6496-793C-B40C-A3F5A2023E9F}"/>
              </a:ext>
            </a:extLst>
          </p:cNvPr>
          <p:cNvSpPr txBox="1"/>
          <p:nvPr/>
        </p:nvSpPr>
        <p:spPr>
          <a:xfrm>
            <a:off x="5541647" y="5931268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states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568D046-735E-7880-1749-A7BB19AF504B}"/>
              </a:ext>
            </a:extLst>
          </p:cNvPr>
          <p:cNvSpPr/>
          <p:nvPr/>
        </p:nvSpPr>
        <p:spPr>
          <a:xfrm>
            <a:off x="7311402" y="4771408"/>
            <a:ext cx="1180793" cy="711206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395F80E-445D-D6AF-C951-4E8957B73201}"/>
              </a:ext>
            </a:extLst>
          </p:cNvPr>
          <p:cNvCxnSpPr>
            <a:cxnSpLocks/>
            <a:stCxn id="27" idx="2"/>
          </p:cNvCxnSpPr>
          <p:nvPr/>
        </p:nvCxnSpPr>
        <p:spPr>
          <a:xfrm>
            <a:off x="3962937" y="5485013"/>
            <a:ext cx="0" cy="645346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899D3C3-2E31-7256-439B-B44755904948}"/>
              </a:ext>
            </a:extLst>
          </p:cNvPr>
          <p:cNvCxnSpPr>
            <a:cxnSpLocks/>
            <a:stCxn id="30" idx="3"/>
            <a:endCxn id="43" idx="1"/>
          </p:cNvCxnSpPr>
          <p:nvPr/>
        </p:nvCxnSpPr>
        <p:spPr>
          <a:xfrm flipV="1">
            <a:off x="4750397" y="6338877"/>
            <a:ext cx="2378947" cy="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55A47D3-BDF6-56FA-9952-027AD1F4448F}"/>
              </a:ext>
            </a:extLst>
          </p:cNvPr>
          <p:cNvCxnSpPr>
            <a:cxnSpLocks/>
            <a:endCxn id="32" idx="2"/>
          </p:cNvCxnSpPr>
          <p:nvPr/>
        </p:nvCxnSpPr>
        <p:spPr>
          <a:xfrm flipV="1">
            <a:off x="7901799" y="5482614"/>
            <a:ext cx="0" cy="647744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7ADDA5FC-E1CD-CFC7-EB91-0C24CC16DDFD}"/>
              </a:ext>
            </a:extLst>
          </p:cNvPr>
          <p:cNvSpPr txBox="1"/>
          <p:nvPr/>
        </p:nvSpPr>
        <p:spPr>
          <a:xfrm>
            <a:off x="3269405" y="5523313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i="1" dirty="0"/>
              <a:t>save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FCB5D67-ECB9-19B4-5027-76A4CB071385}"/>
              </a:ext>
            </a:extLst>
          </p:cNvPr>
          <p:cNvSpPr txBox="1"/>
          <p:nvPr/>
        </p:nvSpPr>
        <p:spPr>
          <a:xfrm>
            <a:off x="7969941" y="5528892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i="1" dirty="0"/>
              <a:t>restore</a:t>
            </a: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E125487E-6284-5A38-D14B-3F63E74545B4}"/>
              </a:ext>
            </a:extLst>
          </p:cNvPr>
          <p:cNvSpPr/>
          <p:nvPr/>
        </p:nvSpPr>
        <p:spPr>
          <a:xfrm>
            <a:off x="7129344" y="6130358"/>
            <a:ext cx="2904917" cy="41703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migration mechanism</a:t>
            </a:r>
          </a:p>
        </p:txBody>
      </p:sp>
    </p:spTree>
    <p:extLst>
      <p:ext uri="{BB962C8B-B14F-4D97-AF65-F5344CB8AC3E}">
        <p14:creationId xmlns:p14="http://schemas.microsoft.com/office/powerpoint/2010/main" val="2027205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4D739-D58B-6C07-32D7-E03DCC2FC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Performance Improvement by OVmigrate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AE5C6-9B8F-0985-0079-9CD2BF6FC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Protect the migration mechanism from a VM’s load</a:t>
            </a:r>
          </a:p>
          <a:p>
            <a:pPr lvl="1"/>
            <a:r>
              <a:rPr lang="en-JP" dirty="0"/>
              <a:t>Assign only a fixed amount of resources to the VM</a:t>
            </a:r>
          </a:p>
          <a:p>
            <a:r>
              <a:rPr lang="en-JP" dirty="0"/>
              <a:t>Protect containers from the migration mechanism’s load</a:t>
            </a:r>
          </a:p>
          <a:p>
            <a:pPr lvl="1"/>
            <a:r>
              <a:rPr lang="en-JP" dirty="0"/>
              <a:t>Assign surplus resources to the migration mechanism</a:t>
            </a:r>
          </a:p>
          <a:p>
            <a:r>
              <a:rPr lang="en-JP" dirty="0"/>
              <a:t>Avoid virtualization overhead</a:t>
            </a:r>
          </a:p>
          <a:p>
            <a:pPr lvl="1"/>
            <a:r>
              <a:rPr lang="en-JP" dirty="0"/>
              <a:t>Not run the migration mechanism inside a VM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0E1116-7093-BCFB-A46A-C12A7E40B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BB34F2-8F39-93A2-93F0-6C022A305C62}"/>
              </a:ext>
            </a:extLst>
          </p:cNvPr>
          <p:cNvSpPr/>
          <p:nvPr/>
        </p:nvSpPr>
        <p:spPr>
          <a:xfrm>
            <a:off x="6841223" y="4573059"/>
            <a:ext cx="2904935" cy="9449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1316DC-7B65-1406-2EFA-B9436278C2A0}"/>
              </a:ext>
            </a:extLst>
          </p:cNvPr>
          <p:cNvSpPr/>
          <p:nvPr/>
        </p:nvSpPr>
        <p:spPr>
          <a:xfrm>
            <a:off x="7037645" y="4770598"/>
            <a:ext cx="1180792" cy="5225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container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BA8AB2-4DFA-C508-CA5B-A58FD3E6D35E}"/>
              </a:ext>
            </a:extLst>
          </p:cNvPr>
          <p:cNvSpPr txBox="1"/>
          <p:nvPr/>
        </p:nvSpPr>
        <p:spPr>
          <a:xfrm>
            <a:off x="8028232" y="420372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VM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02834F7-3729-BE13-EC78-0ED77F04F0AB}"/>
              </a:ext>
            </a:extLst>
          </p:cNvPr>
          <p:cNvSpPr/>
          <p:nvPr/>
        </p:nvSpPr>
        <p:spPr>
          <a:xfrm>
            <a:off x="8368282" y="4770598"/>
            <a:ext cx="1180793" cy="5225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container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8F9A3E1E-84B3-FF8A-A579-64638926CA51}"/>
              </a:ext>
            </a:extLst>
          </p:cNvPr>
          <p:cNvSpPr/>
          <p:nvPr/>
        </p:nvSpPr>
        <p:spPr>
          <a:xfrm>
            <a:off x="6841241" y="5730233"/>
            <a:ext cx="2904917" cy="41703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migration mechanism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5984E0D-7D38-8CC2-987E-E664619D7EA0}"/>
              </a:ext>
            </a:extLst>
          </p:cNvPr>
          <p:cNvSpPr/>
          <p:nvPr/>
        </p:nvSpPr>
        <p:spPr>
          <a:xfrm>
            <a:off x="2226184" y="4581954"/>
            <a:ext cx="2904935" cy="15653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2776B0-8428-30C8-A30C-58FC5E250DD8}"/>
              </a:ext>
            </a:extLst>
          </p:cNvPr>
          <p:cNvSpPr/>
          <p:nvPr/>
        </p:nvSpPr>
        <p:spPr>
          <a:xfrm>
            <a:off x="2422606" y="4770600"/>
            <a:ext cx="1180792" cy="54387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container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10C0A0-F40D-D8D1-3135-C5D880AB60BB}"/>
              </a:ext>
            </a:extLst>
          </p:cNvPr>
          <p:cNvSpPr txBox="1"/>
          <p:nvPr/>
        </p:nvSpPr>
        <p:spPr>
          <a:xfrm>
            <a:off x="3412863" y="420372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VM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965BDD4-D99F-6A9A-BF5C-6B5478722D41}"/>
              </a:ext>
            </a:extLst>
          </p:cNvPr>
          <p:cNvSpPr/>
          <p:nvPr/>
        </p:nvSpPr>
        <p:spPr>
          <a:xfrm>
            <a:off x="3753243" y="4770598"/>
            <a:ext cx="1180793" cy="54387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container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68A37863-34A1-C298-105D-0A8AFC53E223}"/>
              </a:ext>
            </a:extLst>
          </p:cNvPr>
          <p:cNvSpPr/>
          <p:nvPr/>
        </p:nvSpPr>
        <p:spPr>
          <a:xfrm>
            <a:off x="2422606" y="5524292"/>
            <a:ext cx="2511430" cy="41703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migration mechanism</a:t>
            </a:r>
          </a:p>
        </p:txBody>
      </p:sp>
      <p:sp>
        <p:nvSpPr>
          <p:cNvPr id="17" name="Explosion 2 16">
            <a:extLst>
              <a:ext uri="{FF2B5EF4-FFF2-40B4-BE49-F238E27FC236}">
                <a16:creationId xmlns:a16="http://schemas.microsoft.com/office/drawing/2014/main" id="{DE7A6EBE-49AF-CB6F-8BBE-0D01B302747C}"/>
              </a:ext>
            </a:extLst>
          </p:cNvPr>
          <p:cNvSpPr/>
          <p:nvPr/>
        </p:nvSpPr>
        <p:spPr>
          <a:xfrm>
            <a:off x="2076339" y="4388393"/>
            <a:ext cx="479502" cy="390293"/>
          </a:xfrm>
          <a:prstGeom prst="irregularSeal2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0" name="Right Arrow 19">
            <a:extLst>
              <a:ext uri="{FF2B5EF4-FFF2-40B4-BE49-F238E27FC236}">
                <a16:creationId xmlns:a16="http://schemas.microsoft.com/office/drawing/2014/main" id="{AB15972C-E975-000F-BB22-D64EF80215B7}"/>
              </a:ext>
            </a:extLst>
          </p:cNvPr>
          <p:cNvSpPr/>
          <p:nvPr/>
        </p:nvSpPr>
        <p:spPr>
          <a:xfrm>
            <a:off x="5763147" y="4919176"/>
            <a:ext cx="446048" cy="851505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1" name="Explosion 2 20">
            <a:extLst>
              <a:ext uri="{FF2B5EF4-FFF2-40B4-BE49-F238E27FC236}">
                <a16:creationId xmlns:a16="http://schemas.microsoft.com/office/drawing/2014/main" id="{509E7ED3-12D4-6797-53D3-1E991DE513B8}"/>
              </a:ext>
            </a:extLst>
          </p:cNvPr>
          <p:cNvSpPr/>
          <p:nvPr/>
        </p:nvSpPr>
        <p:spPr>
          <a:xfrm>
            <a:off x="6679809" y="4388393"/>
            <a:ext cx="479502" cy="390293"/>
          </a:xfrm>
          <a:prstGeom prst="irregularSeal2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2" name="Explosion 2 21">
            <a:extLst>
              <a:ext uri="{FF2B5EF4-FFF2-40B4-BE49-F238E27FC236}">
                <a16:creationId xmlns:a16="http://schemas.microsoft.com/office/drawing/2014/main" id="{A6FD848E-A0A9-3E57-469B-5E943B69F7CB}"/>
              </a:ext>
            </a:extLst>
          </p:cNvPr>
          <p:cNvSpPr/>
          <p:nvPr/>
        </p:nvSpPr>
        <p:spPr>
          <a:xfrm>
            <a:off x="6679809" y="5613406"/>
            <a:ext cx="479502" cy="390293"/>
          </a:xfrm>
          <a:prstGeom prst="irregularSeal2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3" name="Explosion 2 22">
            <a:extLst>
              <a:ext uri="{FF2B5EF4-FFF2-40B4-BE49-F238E27FC236}">
                <a16:creationId xmlns:a16="http://schemas.microsoft.com/office/drawing/2014/main" id="{484AE781-CD6F-4D15-A899-144575016D65}"/>
              </a:ext>
            </a:extLst>
          </p:cNvPr>
          <p:cNvSpPr/>
          <p:nvPr/>
        </p:nvSpPr>
        <p:spPr>
          <a:xfrm>
            <a:off x="2225523" y="5358844"/>
            <a:ext cx="479502" cy="390293"/>
          </a:xfrm>
          <a:prstGeom prst="irregularSeal2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D9E023A-CA2D-9EE4-54A8-4F4A198B5ACA}"/>
              </a:ext>
            </a:extLst>
          </p:cNvPr>
          <p:cNvSpPr txBox="1"/>
          <p:nvPr/>
        </p:nvSpPr>
        <p:spPr>
          <a:xfrm>
            <a:off x="3085850" y="6269267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traditional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D40415-D080-6FAB-9C7D-DFE6B46226E3}"/>
              </a:ext>
            </a:extLst>
          </p:cNvPr>
          <p:cNvSpPr txBox="1"/>
          <p:nvPr/>
        </p:nvSpPr>
        <p:spPr>
          <a:xfrm>
            <a:off x="7649923" y="6275377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OVmigrate</a:t>
            </a:r>
          </a:p>
        </p:txBody>
      </p:sp>
    </p:spTree>
    <p:extLst>
      <p:ext uri="{BB962C8B-B14F-4D97-AF65-F5344CB8AC3E}">
        <p14:creationId xmlns:p14="http://schemas.microsoft.com/office/powerpoint/2010/main" val="200078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8CBAF-D084-268B-D946-1C4EFCC19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Saved States of Containers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C8F3A-857A-727F-B534-C076BA4BB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Mainly save the states of the processes in a container</a:t>
            </a:r>
          </a:p>
          <a:p>
            <a:pPr lvl="1"/>
            <a:r>
              <a:rPr lang="en-JP" dirty="0"/>
              <a:t>A container consists of processes and their execution environment</a:t>
            </a:r>
          </a:p>
          <a:p>
            <a:pPr lvl="1"/>
            <a:r>
              <a:rPr lang="en-JP" dirty="0"/>
              <a:t>Most of the states of a container are those of the processes</a:t>
            </a:r>
          </a:p>
          <a:p>
            <a:pPr lvl="2"/>
            <a:r>
              <a:rPr lang="en-JP" dirty="0"/>
              <a:t>E.g., process memory, files used by processes, and threads</a:t>
            </a:r>
          </a:p>
          <a:p>
            <a:pPr lvl="1"/>
            <a:r>
              <a:rPr lang="en-JP" dirty="0"/>
              <a:t>Most of the execution environment is included in the process states</a:t>
            </a:r>
          </a:p>
          <a:p>
            <a:pPr lvl="2"/>
            <a:r>
              <a:rPr lang="en-JP" dirty="0"/>
              <a:t>E.g., resource assignment and limitation to a process group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2AC866-6971-46A0-B6FC-57EB2B44B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47C285-720D-E4ED-88E5-FDB44A939312}"/>
              </a:ext>
            </a:extLst>
          </p:cNvPr>
          <p:cNvSpPr/>
          <p:nvPr/>
        </p:nvSpPr>
        <p:spPr>
          <a:xfrm>
            <a:off x="4083271" y="4641281"/>
            <a:ext cx="3669811" cy="160497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72F4C273-5D27-8BC2-349D-7B906EFDD85F}"/>
              </a:ext>
            </a:extLst>
          </p:cNvPr>
          <p:cNvSpPr/>
          <p:nvPr/>
        </p:nvSpPr>
        <p:spPr>
          <a:xfrm>
            <a:off x="4241634" y="4813204"/>
            <a:ext cx="1571029" cy="406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process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0C3A0E-AE5F-A720-D596-1480FBAD68FE}"/>
              </a:ext>
            </a:extLst>
          </p:cNvPr>
          <p:cNvSpPr txBox="1"/>
          <p:nvPr/>
        </p:nvSpPr>
        <p:spPr>
          <a:xfrm>
            <a:off x="5351354" y="4217856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JP" dirty="0"/>
              <a:t>container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C8B5FD-3688-7C46-1921-563B71294A6F}"/>
              </a:ext>
            </a:extLst>
          </p:cNvPr>
          <p:cNvSpPr/>
          <p:nvPr/>
        </p:nvSpPr>
        <p:spPr>
          <a:xfrm>
            <a:off x="4241635" y="5395873"/>
            <a:ext cx="1571030" cy="6571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execution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environment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512936A4-6966-6DD2-9825-EC831F5BBA6D}"/>
              </a:ext>
            </a:extLst>
          </p:cNvPr>
          <p:cNvSpPr/>
          <p:nvPr/>
        </p:nvSpPr>
        <p:spPr>
          <a:xfrm>
            <a:off x="6006036" y="4813204"/>
            <a:ext cx="1571029" cy="406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process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A958789-E89F-54CD-C3F0-8804B3ACC117}"/>
              </a:ext>
            </a:extLst>
          </p:cNvPr>
          <p:cNvSpPr/>
          <p:nvPr/>
        </p:nvSpPr>
        <p:spPr>
          <a:xfrm>
            <a:off x="6006037" y="5395873"/>
            <a:ext cx="1571030" cy="6571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execution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environment</a:t>
            </a:r>
          </a:p>
        </p:txBody>
      </p:sp>
    </p:spTree>
    <p:extLst>
      <p:ext uri="{BB962C8B-B14F-4D97-AF65-F5344CB8AC3E}">
        <p14:creationId xmlns:p14="http://schemas.microsoft.com/office/powerpoint/2010/main" val="25475958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ッセンシャル">
  <a:themeElements>
    <a:clrScheme name="エッセンシャル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エッセンシャル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エッセンシャル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>
    <a:spDef>
      <a:spPr>
        <a:solidFill>
          <a:schemeClr val="bg1"/>
        </a:solidFill>
      </a:spPr>
      <a:bodyPr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 cmpd="sng">
          <a:solidFill>
            <a:schemeClr val="tx1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エッセンシャル.thmx</Template>
  <TotalTime>167332</TotalTime>
  <Words>5358</Words>
  <Application>Microsoft Macintosh PowerPoint</Application>
  <PresentationFormat>Widescreen</PresentationFormat>
  <Paragraphs>679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Arial Black</vt:lpstr>
      <vt:lpstr>Calibri</vt:lpstr>
      <vt:lpstr>Tahoma</vt:lpstr>
      <vt:lpstr>エッセンシャル</vt:lpstr>
      <vt:lpstr>An Efficient State-Saving Mechanism for Out-of-band Container Migration</vt:lpstr>
      <vt:lpstr>Containers in Clouds</vt:lpstr>
      <vt:lpstr>Container Migration</vt:lpstr>
      <vt:lpstr>Impact of High Loads</vt:lpstr>
      <vt:lpstr>Considering Loads in VM Migration</vt:lpstr>
      <vt:lpstr>Impact of Virtualization Overhead</vt:lpstr>
      <vt:lpstr>OVmigrate</vt:lpstr>
      <vt:lpstr>Performance Improvement by OVmigrate</vt:lpstr>
      <vt:lpstr>Saved States of Containers</vt:lpstr>
      <vt:lpstr>State Saving with VM Introspection (VMI)</vt:lpstr>
      <vt:lpstr>Saving the Memory State (1/2)</vt:lpstr>
      <vt:lpstr>Saving the Memory State (2/2)</vt:lpstr>
      <vt:lpstr>Saving the File State</vt:lpstr>
      <vt:lpstr>Saving the Cgroup State </vt:lpstr>
      <vt:lpstr>Serialization with Protocol Buffers</vt:lpstr>
      <vt:lpstr>Migration Mechanism with VMI</vt:lpstr>
      <vt:lpstr>Controlling Saved Processes</vt:lpstr>
      <vt:lpstr>Experiments</vt:lpstr>
      <vt:lpstr>Correctness of State Saving</vt:lpstr>
      <vt:lpstr>State Saving under a Low Load</vt:lpstr>
      <vt:lpstr>State Saving under a High CPU Load</vt:lpstr>
      <vt:lpstr>Under Less Host Resources</vt:lpstr>
      <vt:lpstr>State Saving under Various Loads</vt:lpstr>
      <vt:lpstr>Performance Impact of State Saving</vt:lpstr>
      <vt:lpstr>Related Work</vt:lpstr>
      <vt:lpstr>Conclusion</vt:lpstr>
    </vt:vector>
  </TitlesOfParts>
  <Company>Kyushu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クラウドにおける 仮想マシン・セキュリティ</dc:title>
  <dc:creator>Kourai Kenichi</dc:creator>
  <cp:lastModifiedBy>Kenchi Kourai</cp:lastModifiedBy>
  <cp:revision>2803</cp:revision>
  <cp:lastPrinted>2019-08-17T14:50:09Z</cp:lastPrinted>
  <dcterms:created xsi:type="dcterms:W3CDTF">2014-07-04T01:06:17Z</dcterms:created>
  <dcterms:modified xsi:type="dcterms:W3CDTF">2024-12-10T05:01:56Z</dcterms:modified>
</cp:coreProperties>
</file>