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385" r:id="rId3"/>
    <p:sldId id="353" r:id="rId4"/>
    <p:sldId id="409" r:id="rId5"/>
    <p:sldId id="410" r:id="rId6"/>
    <p:sldId id="386" r:id="rId7"/>
    <p:sldId id="373" r:id="rId8"/>
    <p:sldId id="369" r:id="rId9"/>
    <p:sldId id="395" r:id="rId10"/>
    <p:sldId id="408" r:id="rId11"/>
    <p:sldId id="412" r:id="rId12"/>
    <p:sldId id="389" r:id="rId13"/>
    <p:sldId id="413" r:id="rId14"/>
    <p:sldId id="406" r:id="rId15"/>
    <p:sldId id="411" r:id="rId16"/>
    <p:sldId id="392" r:id="rId17"/>
  </p:sldIdLst>
  <p:sldSz cx="12192000" cy="6858000"/>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4F81B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837" autoAdjust="0"/>
    <p:restoredTop sz="94762"/>
  </p:normalViewPr>
  <p:slideViewPr>
    <p:cSldViewPr snapToGrid="0" snapToObjects="1">
      <p:cViewPr varScale="1">
        <p:scale>
          <a:sx n="104" d="100"/>
          <a:sy n="104" d="100"/>
        </p:scale>
        <p:origin x="132" y="252"/>
      </p:cViewPr>
      <p:guideLst>
        <p:guide orient="horz" pos="2160"/>
        <p:guide pos="3840"/>
      </p:guideLst>
    </p:cSldViewPr>
  </p:slideViewPr>
  <p:notesTextViewPr>
    <p:cViewPr>
      <p:scale>
        <a:sx n="3" d="2"/>
        <a:sy n="3" d="2"/>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sz="1800" dirty="0">
                <a:solidFill>
                  <a:schemeClr val="tx1"/>
                </a:solidFill>
              </a:rPr>
              <a:t>状態保存処理のコンテナ性能への影響</a:t>
            </a:r>
            <a:endParaRPr lang="ja-JP" sz="1800" dirty="0">
              <a:solidFill>
                <a:schemeClr val="tx1"/>
              </a:solidFill>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Sheet2!$F$281</c:f>
              <c:strCache>
                <c:ptCount val="1"/>
                <c:pt idx="0">
                  <c:v>通常時</c:v>
                </c:pt>
              </c:strCache>
            </c:strRef>
          </c:tx>
          <c:spPr>
            <a:solidFill>
              <a:schemeClr val="accent1"/>
            </a:solidFill>
            <a:ln>
              <a:noFill/>
            </a:ln>
            <a:effectLst/>
          </c:spPr>
          <c:invertIfNegative val="0"/>
          <c:val>
            <c:numRef>
              <c:f>Sheet2!$G$281</c:f>
              <c:numCache>
                <c:formatCode>General</c:formatCode>
                <c:ptCount val="1"/>
                <c:pt idx="0">
                  <c:v>151.5</c:v>
                </c:pt>
              </c:numCache>
            </c:numRef>
          </c:val>
          <c:extLst>
            <c:ext xmlns:c16="http://schemas.microsoft.com/office/drawing/2014/chart" uri="{C3380CC4-5D6E-409C-BE32-E72D297353CC}">
              <c16:uniqueId val="{00000000-912C-4F8A-9B38-7CB78DB7110F}"/>
            </c:ext>
          </c:extLst>
        </c:ser>
        <c:ser>
          <c:idx val="1"/>
          <c:order val="1"/>
          <c:tx>
            <c:strRef>
              <c:f>Sheet2!$F$282</c:f>
              <c:strCache>
                <c:ptCount val="1"/>
                <c:pt idx="0">
                  <c:v>状態保存処理中</c:v>
                </c:pt>
              </c:strCache>
            </c:strRef>
          </c:tx>
          <c:spPr>
            <a:solidFill>
              <a:schemeClr val="accent2"/>
            </a:solidFill>
            <a:ln>
              <a:noFill/>
            </a:ln>
            <a:effectLst/>
          </c:spPr>
          <c:invertIfNegative val="0"/>
          <c:val>
            <c:numRef>
              <c:f>Sheet2!$G$282</c:f>
              <c:numCache>
                <c:formatCode>General</c:formatCode>
                <c:ptCount val="1"/>
                <c:pt idx="0">
                  <c:v>300.2</c:v>
                </c:pt>
              </c:numCache>
            </c:numRef>
          </c:val>
          <c:extLst>
            <c:ext xmlns:c16="http://schemas.microsoft.com/office/drawing/2014/chart" uri="{C3380CC4-5D6E-409C-BE32-E72D297353CC}">
              <c16:uniqueId val="{00000001-912C-4F8A-9B38-7CB78DB7110F}"/>
            </c:ext>
          </c:extLst>
        </c:ser>
        <c:dLbls>
          <c:showLegendKey val="0"/>
          <c:showVal val="0"/>
          <c:showCatName val="0"/>
          <c:showSerName val="0"/>
          <c:showPercent val="0"/>
          <c:showBubbleSize val="0"/>
        </c:dLbls>
        <c:gapWidth val="219"/>
        <c:overlap val="-27"/>
        <c:axId val="396567007"/>
        <c:axId val="796652047"/>
      </c:barChart>
      <c:catAx>
        <c:axId val="396567007"/>
        <c:scaling>
          <c:orientation val="minMax"/>
        </c:scaling>
        <c:delete val="1"/>
        <c:axPos val="b"/>
        <c:numFmt formatCode="General" sourceLinked="1"/>
        <c:majorTickMark val="none"/>
        <c:minorTickMark val="none"/>
        <c:tickLblPos val="nextTo"/>
        <c:crossAx val="796652047"/>
        <c:crosses val="autoZero"/>
        <c:auto val="1"/>
        <c:lblAlgn val="ctr"/>
        <c:lblOffset val="100"/>
        <c:noMultiLvlLbl val="0"/>
      </c:catAx>
      <c:valAx>
        <c:axId val="7966520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en-US" sz="1800" dirty="0"/>
                  <a:t>データ処理時間</a:t>
                </a:r>
                <a:r>
                  <a:rPr lang="en-US" sz="1800" dirty="0"/>
                  <a:t>[s]</a:t>
                </a:r>
                <a:endParaRPr lang="ja-JP" sz="1800" dirty="0"/>
              </a:p>
            </c:rich>
          </c:tx>
          <c:layout>
            <c:manualLayout>
              <c:xMode val="edge"/>
              <c:yMode val="edge"/>
              <c:x val="2.7116236680236831E-2"/>
              <c:y val="0.21270815106445029"/>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3965670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sz="1800" dirty="0"/>
              <a:t>状態保存処理へのホストの負荷の影響</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Sheet2!$C$297</c:f>
              <c:strCache>
                <c:ptCount val="1"/>
                <c:pt idx="0">
                  <c:v>低負荷</c:v>
                </c:pt>
              </c:strCache>
            </c:strRef>
          </c:tx>
          <c:spPr>
            <a:solidFill>
              <a:schemeClr val="accent1"/>
            </a:solidFill>
            <a:ln>
              <a:noFill/>
            </a:ln>
            <a:effectLst/>
          </c:spPr>
          <c:invertIfNegative val="0"/>
          <c:val>
            <c:numRef>
              <c:f>Sheet2!$D$297</c:f>
              <c:numCache>
                <c:formatCode>General</c:formatCode>
                <c:ptCount val="1"/>
                <c:pt idx="0">
                  <c:v>21.63901111111111</c:v>
                </c:pt>
              </c:numCache>
            </c:numRef>
          </c:val>
          <c:extLst>
            <c:ext xmlns:c16="http://schemas.microsoft.com/office/drawing/2014/chart" uri="{C3380CC4-5D6E-409C-BE32-E72D297353CC}">
              <c16:uniqueId val="{00000000-B8DB-419E-B9D6-762AE5BBF1C0}"/>
            </c:ext>
          </c:extLst>
        </c:ser>
        <c:ser>
          <c:idx val="1"/>
          <c:order val="1"/>
          <c:tx>
            <c:strRef>
              <c:f>Sheet2!$C$298</c:f>
              <c:strCache>
                <c:ptCount val="1"/>
                <c:pt idx="0">
                  <c:v>高負荷</c:v>
                </c:pt>
              </c:strCache>
            </c:strRef>
          </c:tx>
          <c:spPr>
            <a:solidFill>
              <a:schemeClr val="accent2"/>
            </a:solidFill>
            <a:ln>
              <a:noFill/>
            </a:ln>
            <a:effectLst/>
          </c:spPr>
          <c:invertIfNegative val="0"/>
          <c:val>
            <c:numRef>
              <c:f>Sheet2!$D$298</c:f>
              <c:numCache>
                <c:formatCode>General</c:formatCode>
                <c:ptCount val="1"/>
                <c:pt idx="0">
                  <c:v>228.54489999999998</c:v>
                </c:pt>
              </c:numCache>
            </c:numRef>
          </c:val>
          <c:extLst>
            <c:ext xmlns:c16="http://schemas.microsoft.com/office/drawing/2014/chart" uri="{C3380CC4-5D6E-409C-BE32-E72D297353CC}">
              <c16:uniqueId val="{00000001-B8DB-419E-B9D6-762AE5BBF1C0}"/>
            </c:ext>
          </c:extLst>
        </c:ser>
        <c:dLbls>
          <c:showLegendKey val="0"/>
          <c:showVal val="0"/>
          <c:showCatName val="0"/>
          <c:showSerName val="0"/>
          <c:showPercent val="0"/>
          <c:showBubbleSize val="0"/>
        </c:dLbls>
        <c:gapWidth val="219"/>
        <c:overlap val="-27"/>
        <c:axId val="2137185039"/>
        <c:axId val="482089615"/>
      </c:barChart>
      <c:catAx>
        <c:axId val="2137185039"/>
        <c:scaling>
          <c:orientation val="minMax"/>
        </c:scaling>
        <c:delete val="1"/>
        <c:axPos val="b"/>
        <c:numFmt formatCode="General" sourceLinked="1"/>
        <c:majorTickMark val="none"/>
        <c:minorTickMark val="none"/>
        <c:tickLblPos val="nextTo"/>
        <c:crossAx val="482089615"/>
        <c:crosses val="autoZero"/>
        <c:auto val="1"/>
        <c:lblAlgn val="ctr"/>
        <c:lblOffset val="100"/>
        <c:noMultiLvlLbl val="0"/>
      </c:catAx>
      <c:valAx>
        <c:axId val="482089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sz="1800" dirty="0"/>
                  <a:t>保存時間</a:t>
                </a:r>
                <a:r>
                  <a:rPr lang="en-US" sz="1800" dirty="0"/>
                  <a:t>[s]</a:t>
                </a:r>
                <a:endParaRPr lang="ja-JP" sz="1800" dirty="0"/>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21371850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sz="1800" dirty="0"/>
              <a:t>状態保存時間</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Sheet2!$J$281</c:f>
              <c:strCache>
                <c:ptCount val="1"/>
                <c:pt idx="0">
                  <c:v>ホスト</c:v>
                </c:pt>
              </c:strCache>
            </c:strRef>
          </c:tx>
          <c:spPr>
            <a:solidFill>
              <a:schemeClr val="accent1"/>
            </a:solidFill>
            <a:ln>
              <a:noFill/>
            </a:ln>
            <a:effectLst/>
          </c:spPr>
          <c:invertIfNegative val="0"/>
          <c:val>
            <c:numRef>
              <c:f>Sheet2!$K$281</c:f>
              <c:numCache>
                <c:formatCode>General</c:formatCode>
                <c:ptCount val="1"/>
                <c:pt idx="0">
                  <c:v>12.242222222222221</c:v>
                </c:pt>
              </c:numCache>
            </c:numRef>
          </c:val>
          <c:extLst>
            <c:ext xmlns:c16="http://schemas.microsoft.com/office/drawing/2014/chart" uri="{C3380CC4-5D6E-409C-BE32-E72D297353CC}">
              <c16:uniqueId val="{00000000-2B12-4115-8BA3-41ECA49E6C32}"/>
            </c:ext>
          </c:extLst>
        </c:ser>
        <c:ser>
          <c:idx val="1"/>
          <c:order val="1"/>
          <c:tx>
            <c:strRef>
              <c:f>Sheet2!$J$282</c:f>
              <c:strCache>
                <c:ptCount val="1"/>
                <c:pt idx="0">
                  <c:v>VM内</c:v>
                </c:pt>
              </c:strCache>
            </c:strRef>
          </c:tx>
          <c:spPr>
            <a:solidFill>
              <a:schemeClr val="accent2"/>
            </a:solidFill>
            <a:ln>
              <a:noFill/>
            </a:ln>
            <a:effectLst/>
          </c:spPr>
          <c:invertIfNegative val="0"/>
          <c:val>
            <c:numRef>
              <c:f>Sheet2!$K$282</c:f>
              <c:numCache>
                <c:formatCode>General</c:formatCode>
                <c:ptCount val="1"/>
                <c:pt idx="0">
                  <c:v>21.63901111111111</c:v>
                </c:pt>
              </c:numCache>
            </c:numRef>
          </c:val>
          <c:extLst>
            <c:ext xmlns:c16="http://schemas.microsoft.com/office/drawing/2014/chart" uri="{C3380CC4-5D6E-409C-BE32-E72D297353CC}">
              <c16:uniqueId val="{00000001-2B12-4115-8BA3-41ECA49E6C32}"/>
            </c:ext>
          </c:extLst>
        </c:ser>
        <c:dLbls>
          <c:showLegendKey val="0"/>
          <c:showVal val="0"/>
          <c:showCatName val="0"/>
          <c:showSerName val="0"/>
          <c:showPercent val="0"/>
          <c:showBubbleSize val="0"/>
        </c:dLbls>
        <c:gapWidth val="219"/>
        <c:overlap val="-27"/>
        <c:axId val="384882415"/>
        <c:axId val="787668607"/>
      </c:barChart>
      <c:catAx>
        <c:axId val="384882415"/>
        <c:scaling>
          <c:orientation val="minMax"/>
        </c:scaling>
        <c:delete val="1"/>
        <c:axPos val="b"/>
        <c:numFmt formatCode="General" sourceLinked="1"/>
        <c:majorTickMark val="none"/>
        <c:minorTickMark val="none"/>
        <c:tickLblPos val="nextTo"/>
        <c:crossAx val="787668607"/>
        <c:crosses val="autoZero"/>
        <c:auto val="1"/>
        <c:lblAlgn val="ctr"/>
        <c:lblOffset val="100"/>
        <c:noMultiLvlLbl val="0"/>
      </c:catAx>
      <c:valAx>
        <c:axId val="7876686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sz="1800" dirty="0"/>
                  <a:t>保存時間</a:t>
                </a:r>
                <a:r>
                  <a:rPr lang="en-US" sz="1800" dirty="0"/>
                  <a:t>[s]</a:t>
                </a:r>
                <a:endParaRPr lang="ja-JP" sz="1800" dirty="0"/>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384882415"/>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Entry>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baseline="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sz="1800" dirty="0"/>
              <a:t>状態保存時間</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Sheet2!$G$329</c:f>
              <c:strCache>
                <c:ptCount val="1"/>
                <c:pt idx="0">
                  <c:v>CRIU</c:v>
                </c:pt>
              </c:strCache>
            </c:strRef>
          </c:tx>
          <c:spPr>
            <a:solidFill>
              <a:schemeClr val="accent1"/>
            </a:solidFill>
            <a:ln>
              <a:noFill/>
            </a:ln>
            <a:effectLst/>
          </c:spPr>
          <c:invertIfNegative val="0"/>
          <c:cat>
            <c:strRef>
              <c:f>Sheet2!$H$328</c:f>
              <c:strCache>
                <c:ptCount val="1"/>
                <c:pt idx="0">
                  <c:v>10GB</c:v>
                </c:pt>
              </c:strCache>
            </c:strRef>
          </c:cat>
          <c:val>
            <c:numRef>
              <c:f>Sheet2!$H$329</c:f>
              <c:numCache>
                <c:formatCode>General</c:formatCode>
                <c:ptCount val="1"/>
                <c:pt idx="0">
                  <c:v>51.733392000000002</c:v>
                </c:pt>
              </c:numCache>
            </c:numRef>
          </c:val>
          <c:extLst>
            <c:ext xmlns:c16="http://schemas.microsoft.com/office/drawing/2014/chart" uri="{C3380CC4-5D6E-409C-BE32-E72D297353CC}">
              <c16:uniqueId val="{00000000-2B01-45F4-9F56-CC01362A505E}"/>
            </c:ext>
          </c:extLst>
        </c:ser>
        <c:ser>
          <c:idx val="1"/>
          <c:order val="1"/>
          <c:tx>
            <c:strRef>
              <c:f>Sheet2!$G$330</c:f>
              <c:strCache>
                <c:ptCount val="1"/>
                <c:pt idx="0">
                  <c:v>Ovmigrate</c:v>
                </c:pt>
              </c:strCache>
            </c:strRef>
          </c:tx>
          <c:spPr>
            <a:solidFill>
              <a:schemeClr val="accent2"/>
            </a:solidFill>
            <a:ln>
              <a:noFill/>
            </a:ln>
            <a:effectLst/>
          </c:spPr>
          <c:invertIfNegative val="0"/>
          <c:cat>
            <c:strRef>
              <c:f>Sheet2!$H$328</c:f>
              <c:strCache>
                <c:ptCount val="1"/>
                <c:pt idx="0">
                  <c:v>10GB</c:v>
                </c:pt>
              </c:strCache>
            </c:strRef>
          </c:cat>
          <c:val>
            <c:numRef>
              <c:f>Sheet2!$H$330</c:f>
              <c:numCache>
                <c:formatCode>General</c:formatCode>
                <c:ptCount val="1"/>
                <c:pt idx="0">
                  <c:v>31.489960000000004</c:v>
                </c:pt>
              </c:numCache>
            </c:numRef>
          </c:val>
          <c:extLst>
            <c:ext xmlns:c16="http://schemas.microsoft.com/office/drawing/2014/chart" uri="{C3380CC4-5D6E-409C-BE32-E72D297353CC}">
              <c16:uniqueId val="{00000001-2B01-45F4-9F56-CC01362A505E}"/>
            </c:ext>
          </c:extLst>
        </c:ser>
        <c:dLbls>
          <c:showLegendKey val="0"/>
          <c:showVal val="0"/>
          <c:showCatName val="0"/>
          <c:showSerName val="0"/>
          <c:showPercent val="0"/>
          <c:showBubbleSize val="0"/>
        </c:dLbls>
        <c:gapWidth val="219"/>
        <c:overlap val="-27"/>
        <c:axId val="396566047"/>
        <c:axId val="787667615"/>
      </c:barChart>
      <c:catAx>
        <c:axId val="396566047"/>
        <c:scaling>
          <c:orientation val="minMax"/>
        </c:scaling>
        <c:delete val="1"/>
        <c:axPos val="b"/>
        <c:numFmt formatCode="General" sourceLinked="1"/>
        <c:majorTickMark val="none"/>
        <c:minorTickMark val="none"/>
        <c:tickLblPos val="nextTo"/>
        <c:crossAx val="787667615"/>
        <c:crosses val="autoZero"/>
        <c:auto val="1"/>
        <c:lblAlgn val="ctr"/>
        <c:lblOffset val="100"/>
        <c:noMultiLvlLbl val="0"/>
      </c:catAx>
      <c:valAx>
        <c:axId val="787667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sz="1800" dirty="0"/>
                  <a:t>保存時間</a:t>
                </a:r>
                <a:r>
                  <a:rPr lang="en-US" sz="1800" dirty="0"/>
                  <a:t>[s]</a:t>
                </a:r>
                <a:endParaRPr lang="ja-JP" sz="1800" dirty="0"/>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396566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sz="1800" dirty="0">
                <a:solidFill>
                  <a:schemeClr val="tx1"/>
                </a:solidFill>
              </a:rPr>
              <a:t>ホストの空きメモリが少ない場合</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3400784086997448"/>
          <c:y val="0.1624362591615657"/>
          <c:w val="0.73081425639277175"/>
          <c:h val="0.55156684167606318"/>
        </c:manualLayout>
      </c:layout>
      <c:lineChart>
        <c:grouping val="standard"/>
        <c:varyColors val="0"/>
        <c:ser>
          <c:idx val="0"/>
          <c:order val="0"/>
          <c:tx>
            <c:strRef>
              <c:f>Sheet2!$K$329</c:f>
              <c:strCache>
                <c:ptCount val="1"/>
                <c:pt idx="0">
                  <c:v>CRIU</c:v>
                </c:pt>
              </c:strCache>
            </c:strRef>
          </c:tx>
          <c:spPr>
            <a:ln w="28575" cap="rnd">
              <a:solidFill>
                <a:schemeClr val="accent1"/>
              </a:solidFill>
              <a:round/>
            </a:ln>
            <a:effectLst/>
          </c:spPr>
          <c:marker>
            <c:symbol val="circle"/>
            <c:size val="7"/>
            <c:spPr>
              <a:solidFill>
                <a:schemeClr val="accent1"/>
              </a:solidFill>
              <a:ln w="9525">
                <a:solidFill>
                  <a:schemeClr val="accent1"/>
                </a:solidFill>
              </a:ln>
              <a:effectLst/>
            </c:spPr>
          </c:marker>
          <c:cat>
            <c:strRef>
              <c:f>Sheet2!$L$328:$O$328</c:f>
              <c:strCache>
                <c:ptCount val="4"/>
                <c:pt idx="0">
                  <c:v>10GB</c:v>
                </c:pt>
                <c:pt idx="1">
                  <c:v>20GB</c:v>
                </c:pt>
                <c:pt idx="2">
                  <c:v>30GB</c:v>
                </c:pt>
                <c:pt idx="3">
                  <c:v>40GB</c:v>
                </c:pt>
              </c:strCache>
            </c:strRef>
          </c:cat>
          <c:val>
            <c:numRef>
              <c:f>Sheet2!$L$329:$O$329</c:f>
              <c:numCache>
                <c:formatCode>General</c:formatCode>
                <c:ptCount val="4"/>
                <c:pt idx="0">
                  <c:v>21.63901111111111</c:v>
                </c:pt>
                <c:pt idx="1">
                  <c:v>100.85707222222221</c:v>
                </c:pt>
                <c:pt idx="2">
                  <c:v>220.09757777777779</c:v>
                </c:pt>
                <c:pt idx="3">
                  <c:v>330.43920000000003</c:v>
                </c:pt>
              </c:numCache>
            </c:numRef>
          </c:val>
          <c:smooth val="0"/>
          <c:extLst>
            <c:ext xmlns:c16="http://schemas.microsoft.com/office/drawing/2014/chart" uri="{C3380CC4-5D6E-409C-BE32-E72D297353CC}">
              <c16:uniqueId val="{00000000-1444-4F7D-8687-87114B525B07}"/>
            </c:ext>
          </c:extLst>
        </c:ser>
        <c:ser>
          <c:idx val="1"/>
          <c:order val="1"/>
          <c:tx>
            <c:strRef>
              <c:f>Sheet2!$K$330</c:f>
              <c:strCache>
                <c:ptCount val="1"/>
                <c:pt idx="0">
                  <c:v>OVmigrate</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cat>
            <c:strRef>
              <c:f>Sheet2!$L$328:$O$328</c:f>
              <c:strCache>
                <c:ptCount val="4"/>
                <c:pt idx="0">
                  <c:v>10GB</c:v>
                </c:pt>
                <c:pt idx="1">
                  <c:v>20GB</c:v>
                </c:pt>
                <c:pt idx="2">
                  <c:v>30GB</c:v>
                </c:pt>
                <c:pt idx="3">
                  <c:v>40GB</c:v>
                </c:pt>
              </c:strCache>
            </c:strRef>
          </c:cat>
          <c:val>
            <c:numRef>
              <c:f>Sheet2!$L$330:$O$330</c:f>
              <c:numCache>
                <c:formatCode>General</c:formatCode>
                <c:ptCount val="4"/>
                <c:pt idx="0">
                  <c:v>62.252322222222219</c:v>
                </c:pt>
                <c:pt idx="1">
                  <c:v>103.93046666666667</c:v>
                </c:pt>
                <c:pt idx="2">
                  <c:v>190.07753333333332</c:v>
                </c:pt>
                <c:pt idx="3">
                  <c:v>251.68982222222223</c:v>
                </c:pt>
              </c:numCache>
            </c:numRef>
          </c:val>
          <c:smooth val="0"/>
          <c:extLst>
            <c:ext xmlns:c16="http://schemas.microsoft.com/office/drawing/2014/chart" uri="{C3380CC4-5D6E-409C-BE32-E72D297353CC}">
              <c16:uniqueId val="{00000001-1444-4F7D-8687-87114B525B07}"/>
            </c:ext>
          </c:extLst>
        </c:ser>
        <c:dLbls>
          <c:showLegendKey val="0"/>
          <c:showVal val="0"/>
          <c:showCatName val="0"/>
          <c:showSerName val="0"/>
          <c:showPercent val="0"/>
          <c:showBubbleSize val="0"/>
        </c:dLbls>
        <c:marker val="1"/>
        <c:smooth val="0"/>
        <c:axId val="655066959"/>
        <c:axId val="799052335"/>
      </c:lineChart>
      <c:catAx>
        <c:axId val="655066959"/>
        <c:scaling>
          <c:orientation val="minMax"/>
        </c:scaling>
        <c:delete val="0"/>
        <c:axPos val="b"/>
        <c:title>
          <c:tx>
            <c:rich>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r>
                  <a:rPr lang="ja-JP" altLang="en-US" sz="1400" baseline="0" dirty="0">
                    <a:solidFill>
                      <a:schemeClr val="tx1"/>
                    </a:solidFill>
                  </a:rPr>
                  <a:t>プロセスの使用メモリ量</a:t>
                </a:r>
              </a:p>
            </c:rich>
          </c:tx>
          <c:layout>
            <c:manualLayout>
              <c:xMode val="edge"/>
              <c:yMode val="edge"/>
              <c:x val="0.37721061138792061"/>
              <c:y val="0.8322004067095905"/>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799052335"/>
        <c:crosses val="autoZero"/>
        <c:auto val="1"/>
        <c:lblAlgn val="ctr"/>
        <c:lblOffset val="100"/>
        <c:noMultiLvlLbl val="0"/>
      </c:catAx>
      <c:valAx>
        <c:axId val="7990523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ja-JP" sz="1800" b="0" i="0" u="none" strike="noStrike" kern="1200" baseline="0" dirty="0">
                    <a:solidFill>
                      <a:prstClr val="black"/>
                    </a:solidFill>
                  </a:rPr>
                  <a:t>保存時間</a:t>
                </a:r>
                <a:r>
                  <a:rPr lang="en-US" altLang="ja-JP" sz="1800" b="0" i="0" u="none" strike="noStrike" kern="1200" baseline="0" dirty="0">
                    <a:solidFill>
                      <a:prstClr val="black"/>
                    </a:solidFill>
                  </a:rPr>
                  <a:t>[s]</a:t>
                </a:r>
                <a:endParaRPr lang="ja-JP" altLang="ja-JP" sz="1800" b="0" i="0" u="none" strike="noStrike" kern="1200" baseline="0" dirty="0">
                  <a:solidFill>
                    <a:prstClr val="black"/>
                  </a:solidFill>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655066959"/>
        <c:crosses val="autoZero"/>
        <c:crossBetween val="between"/>
      </c:valAx>
      <c:spPr>
        <a:noFill/>
        <a:ln>
          <a:noFill/>
        </a:ln>
        <a:effectLst/>
      </c:spPr>
    </c:plotArea>
    <c:legend>
      <c:legendPos val="b"/>
      <c:layout>
        <c:manualLayout>
          <c:xMode val="edge"/>
          <c:yMode val="edge"/>
          <c:x val="0.21268907493195457"/>
          <c:y val="0.8950079930977749"/>
          <c:w val="0.57462185013609091"/>
          <c:h val="0.10499200690222511"/>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sz="1800" dirty="0">
                <a:solidFill>
                  <a:schemeClr val="tx1"/>
                </a:solidFill>
              </a:rPr>
              <a:t>状態保存処理の影響</a:t>
            </a:r>
            <a:endParaRPr lang="ja-JP" sz="1800" dirty="0">
              <a:solidFill>
                <a:schemeClr val="tx1"/>
              </a:solidFill>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Sheet2!$R$328</c:f>
              <c:strCache>
                <c:ptCount val="1"/>
                <c:pt idx="0">
                  <c:v>通常時</c:v>
                </c:pt>
              </c:strCache>
            </c:strRef>
          </c:tx>
          <c:spPr>
            <a:solidFill>
              <a:srgbClr val="9BBB59"/>
            </a:solidFill>
            <a:ln>
              <a:noFill/>
            </a:ln>
            <a:effectLst/>
          </c:spPr>
          <c:invertIfNegative val="0"/>
          <c:val>
            <c:numRef>
              <c:f>Sheet2!$S$328</c:f>
              <c:numCache>
                <c:formatCode>General</c:formatCode>
                <c:ptCount val="1"/>
                <c:pt idx="0">
                  <c:v>151.5</c:v>
                </c:pt>
              </c:numCache>
            </c:numRef>
          </c:val>
          <c:extLst>
            <c:ext xmlns:c16="http://schemas.microsoft.com/office/drawing/2014/chart" uri="{C3380CC4-5D6E-409C-BE32-E72D297353CC}">
              <c16:uniqueId val="{00000000-3F8F-4834-BB05-50AAA14C4295}"/>
            </c:ext>
          </c:extLst>
        </c:ser>
        <c:ser>
          <c:idx val="1"/>
          <c:order val="1"/>
          <c:tx>
            <c:strRef>
              <c:f>Sheet2!$R$329</c:f>
              <c:strCache>
                <c:ptCount val="1"/>
                <c:pt idx="0">
                  <c:v>CRIU</c:v>
                </c:pt>
              </c:strCache>
            </c:strRef>
          </c:tx>
          <c:spPr>
            <a:solidFill>
              <a:srgbClr val="4F81BD"/>
            </a:solidFill>
            <a:ln>
              <a:noFill/>
            </a:ln>
            <a:effectLst/>
          </c:spPr>
          <c:invertIfNegative val="0"/>
          <c:val>
            <c:numRef>
              <c:f>Sheet2!$S$329</c:f>
              <c:numCache>
                <c:formatCode>General</c:formatCode>
                <c:ptCount val="1"/>
                <c:pt idx="0">
                  <c:v>300.2</c:v>
                </c:pt>
              </c:numCache>
            </c:numRef>
          </c:val>
          <c:extLst>
            <c:ext xmlns:c16="http://schemas.microsoft.com/office/drawing/2014/chart" uri="{C3380CC4-5D6E-409C-BE32-E72D297353CC}">
              <c16:uniqueId val="{00000001-3F8F-4834-BB05-50AAA14C4295}"/>
            </c:ext>
          </c:extLst>
        </c:ser>
        <c:ser>
          <c:idx val="2"/>
          <c:order val="2"/>
          <c:tx>
            <c:strRef>
              <c:f>Sheet2!$R$330</c:f>
              <c:strCache>
                <c:ptCount val="1"/>
                <c:pt idx="0">
                  <c:v>OVmigrate</c:v>
                </c:pt>
              </c:strCache>
            </c:strRef>
          </c:tx>
          <c:spPr>
            <a:solidFill>
              <a:srgbClr val="C0504D"/>
            </a:solidFill>
            <a:ln>
              <a:noFill/>
            </a:ln>
            <a:effectLst/>
          </c:spPr>
          <c:invertIfNegative val="0"/>
          <c:val>
            <c:numRef>
              <c:f>Sheet2!$S$330</c:f>
              <c:numCache>
                <c:formatCode>General</c:formatCode>
                <c:ptCount val="1"/>
                <c:pt idx="0">
                  <c:v>151.80000000000001</c:v>
                </c:pt>
              </c:numCache>
            </c:numRef>
          </c:val>
          <c:extLst>
            <c:ext xmlns:c16="http://schemas.microsoft.com/office/drawing/2014/chart" uri="{C3380CC4-5D6E-409C-BE32-E72D297353CC}">
              <c16:uniqueId val="{00000002-3F8F-4834-BB05-50AAA14C4295}"/>
            </c:ext>
          </c:extLst>
        </c:ser>
        <c:dLbls>
          <c:showLegendKey val="0"/>
          <c:showVal val="0"/>
          <c:showCatName val="0"/>
          <c:showSerName val="0"/>
          <c:showPercent val="0"/>
          <c:showBubbleSize val="0"/>
        </c:dLbls>
        <c:gapWidth val="219"/>
        <c:overlap val="-27"/>
        <c:axId val="937396863"/>
        <c:axId val="799055807"/>
      </c:barChart>
      <c:catAx>
        <c:axId val="937396863"/>
        <c:scaling>
          <c:orientation val="minMax"/>
        </c:scaling>
        <c:delete val="1"/>
        <c:axPos val="b"/>
        <c:numFmt formatCode="General" sourceLinked="1"/>
        <c:majorTickMark val="none"/>
        <c:minorTickMark val="none"/>
        <c:tickLblPos val="nextTo"/>
        <c:crossAx val="799055807"/>
        <c:crosses val="autoZero"/>
        <c:auto val="1"/>
        <c:lblAlgn val="ctr"/>
        <c:lblOffset val="100"/>
        <c:noMultiLvlLbl val="0"/>
      </c:catAx>
      <c:valAx>
        <c:axId val="7990558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sz="1800" dirty="0"/>
                  <a:t>格納時間</a:t>
                </a:r>
                <a:r>
                  <a:rPr lang="en-US" sz="1800" dirty="0"/>
                  <a:t>[s]</a:t>
                </a:r>
                <a:endParaRPr lang="ja-JP" sz="1800" dirty="0"/>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9373968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sz="1800" dirty="0"/>
              <a:t>様々な</a:t>
            </a:r>
            <a:r>
              <a:rPr lang="ja-JP" altLang="en-US" sz="1800" dirty="0">
                <a:solidFill>
                  <a:schemeClr val="tx1"/>
                </a:solidFill>
              </a:rPr>
              <a:t>負荷の</a:t>
            </a:r>
            <a:r>
              <a:rPr lang="ja-JP" altLang="en-US" sz="1800" dirty="0"/>
              <a:t>影響</a:t>
            </a:r>
            <a:endParaRPr lang="ja-JP" sz="1800"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Sheet2!$K$341</c:f>
              <c:strCache>
                <c:ptCount val="1"/>
                <c:pt idx="0">
                  <c:v>CRIU</c:v>
                </c:pt>
              </c:strCache>
            </c:strRef>
          </c:tx>
          <c:spPr>
            <a:solidFill>
              <a:schemeClr val="accent1"/>
            </a:solidFill>
            <a:ln>
              <a:noFill/>
            </a:ln>
            <a:effectLst/>
          </c:spPr>
          <c:invertIfNegative val="0"/>
          <c:cat>
            <c:strRef>
              <c:f>Sheet2!$L$340:$R$340</c:f>
              <c:strCache>
                <c:ptCount val="7"/>
                <c:pt idx="0">
                  <c:v>低負荷</c:v>
                </c:pt>
                <c:pt idx="1">
                  <c:v>cpu</c:v>
                </c:pt>
                <c:pt idx="2">
                  <c:v>pipe</c:v>
                </c:pt>
                <c:pt idx="3">
                  <c:v>memory</c:v>
                </c:pt>
                <c:pt idx="4">
                  <c:v>io</c:v>
                </c:pt>
                <c:pt idx="5">
                  <c:v>filesystem</c:v>
                </c:pt>
                <c:pt idx="6">
                  <c:v>device</c:v>
                </c:pt>
              </c:strCache>
            </c:strRef>
          </c:cat>
          <c:val>
            <c:numRef>
              <c:f>Sheet2!$L$341:$R$341</c:f>
              <c:numCache>
                <c:formatCode>General</c:formatCode>
                <c:ptCount val="7"/>
                <c:pt idx="0">
                  <c:v>51.733391999999995</c:v>
                </c:pt>
                <c:pt idx="1">
                  <c:v>91.210220000000007</c:v>
                </c:pt>
                <c:pt idx="2">
                  <c:v>228.54489999999998</c:v>
                </c:pt>
                <c:pt idx="3">
                  <c:v>0</c:v>
                </c:pt>
                <c:pt idx="4">
                  <c:v>0</c:v>
                </c:pt>
                <c:pt idx="5">
                  <c:v>313.24578888888891</c:v>
                </c:pt>
                <c:pt idx="6">
                  <c:v>46.073433333333334</c:v>
                </c:pt>
              </c:numCache>
            </c:numRef>
          </c:val>
          <c:extLst>
            <c:ext xmlns:c16="http://schemas.microsoft.com/office/drawing/2014/chart" uri="{C3380CC4-5D6E-409C-BE32-E72D297353CC}">
              <c16:uniqueId val="{00000000-B5D2-4C8F-A763-E8626570C68B}"/>
            </c:ext>
          </c:extLst>
        </c:ser>
        <c:ser>
          <c:idx val="1"/>
          <c:order val="1"/>
          <c:tx>
            <c:strRef>
              <c:f>Sheet2!$K$342</c:f>
              <c:strCache>
                <c:ptCount val="1"/>
                <c:pt idx="0">
                  <c:v>Ovmigrate</c:v>
                </c:pt>
              </c:strCache>
            </c:strRef>
          </c:tx>
          <c:spPr>
            <a:solidFill>
              <a:schemeClr val="accent2"/>
            </a:solidFill>
            <a:ln>
              <a:noFill/>
            </a:ln>
            <a:effectLst/>
          </c:spPr>
          <c:invertIfNegative val="0"/>
          <c:cat>
            <c:strRef>
              <c:f>Sheet2!$L$340:$R$340</c:f>
              <c:strCache>
                <c:ptCount val="7"/>
                <c:pt idx="0">
                  <c:v>低負荷</c:v>
                </c:pt>
                <c:pt idx="1">
                  <c:v>cpu</c:v>
                </c:pt>
                <c:pt idx="2">
                  <c:v>pipe</c:v>
                </c:pt>
                <c:pt idx="3">
                  <c:v>memory</c:v>
                </c:pt>
                <c:pt idx="4">
                  <c:v>io</c:v>
                </c:pt>
                <c:pt idx="5">
                  <c:v>filesystem</c:v>
                </c:pt>
                <c:pt idx="6">
                  <c:v>device</c:v>
                </c:pt>
              </c:strCache>
            </c:strRef>
          </c:cat>
          <c:val>
            <c:numRef>
              <c:f>Sheet2!$L$342:$R$342</c:f>
              <c:numCache>
                <c:formatCode>General</c:formatCode>
                <c:ptCount val="7"/>
                <c:pt idx="0">
                  <c:v>31.489960000000004</c:v>
                </c:pt>
                <c:pt idx="1">
                  <c:v>35.001300000000001</c:v>
                </c:pt>
                <c:pt idx="2">
                  <c:v>31.064866666666664</c:v>
                </c:pt>
                <c:pt idx="3">
                  <c:v>108.48473333333334</c:v>
                </c:pt>
                <c:pt idx="4">
                  <c:v>409.54490000000004</c:v>
                </c:pt>
                <c:pt idx="5">
                  <c:v>408.80520000000001</c:v>
                </c:pt>
                <c:pt idx="6">
                  <c:v>69.805333333333337</c:v>
                </c:pt>
              </c:numCache>
            </c:numRef>
          </c:val>
          <c:extLst>
            <c:ext xmlns:c16="http://schemas.microsoft.com/office/drawing/2014/chart" uri="{C3380CC4-5D6E-409C-BE32-E72D297353CC}">
              <c16:uniqueId val="{00000001-B5D2-4C8F-A763-E8626570C68B}"/>
            </c:ext>
          </c:extLst>
        </c:ser>
        <c:dLbls>
          <c:showLegendKey val="0"/>
          <c:showVal val="0"/>
          <c:showCatName val="0"/>
          <c:showSerName val="0"/>
          <c:showPercent val="0"/>
          <c:showBubbleSize val="0"/>
        </c:dLbls>
        <c:gapWidth val="219"/>
        <c:overlap val="-27"/>
        <c:axId val="933049391"/>
        <c:axId val="787679023"/>
      </c:barChart>
      <c:catAx>
        <c:axId val="933049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787679023"/>
        <c:crosses val="autoZero"/>
        <c:auto val="1"/>
        <c:lblAlgn val="ctr"/>
        <c:lblOffset val="100"/>
        <c:noMultiLvlLbl val="0"/>
      </c:catAx>
      <c:valAx>
        <c:axId val="7876790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ja-JP" sz="1800" b="0" i="0" u="none" strike="noStrike" kern="1200" baseline="0" dirty="0">
                    <a:solidFill>
                      <a:prstClr val="black"/>
                    </a:solidFill>
                  </a:rPr>
                  <a:t>保存時間</a:t>
                </a:r>
                <a:r>
                  <a:rPr lang="en-US" altLang="ja-JP" sz="1800" b="0" i="0" u="none" strike="noStrike" kern="1200" baseline="0" dirty="0">
                    <a:solidFill>
                      <a:prstClr val="black"/>
                    </a:solidFill>
                  </a:rPr>
                  <a:t>[s]</a:t>
                </a:r>
                <a:endParaRPr lang="ja-JP" altLang="ja-JP" sz="1800" b="0" i="0" u="none" strike="noStrike" kern="1200" baseline="0" dirty="0">
                  <a:solidFill>
                    <a:prstClr val="black"/>
                  </a:solidFill>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933049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en-US" altLang="ja-JP" sz="1800" dirty="0"/>
              <a:t>CPU</a:t>
            </a:r>
            <a:r>
              <a:rPr lang="ja-JP" altLang="en-US" sz="1800" dirty="0"/>
              <a:t>負荷の影響</a:t>
            </a:r>
            <a:endParaRPr lang="ja-JP" sz="1800" dirty="0"/>
          </a:p>
        </c:rich>
      </c:tx>
      <c:layout>
        <c:manualLayout>
          <c:xMode val="edge"/>
          <c:yMode val="edge"/>
          <c:x val="0.33422501460156462"/>
          <c:y val="3.0642725127517166E-2"/>
        </c:manualLayout>
      </c:layout>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Sheet2!$Z$328</c:f>
              <c:strCache>
                <c:ptCount val="1"/>
                <c:pt idx="0">
                  <c:v>CRIU</c:v>
                </c:pt>
              </c:strCache>
            </c:strRef>
          </c:tx>
          <c:spPr>
            <a:solidFill>
              <a:schemeClr val="accent1"/>
            </a:solidFill>
            <a:ln>
              <a:noFill/>
            </a:ln>
            <a:effectLst/>
          </c:spPr>
          <c:invertIfNegative val="0"/>
          <c:cat>
            <c:strRef>
              <c:f>Sheet2!$AA$327:$AB$327</c:f>
              <c:strCache>
                <c:ptCount val="2"/>
                <c:pt idx="0">
                  <c:v>低負荷</c:v>
                </c:pt>
                <c:pt idx="1">
                  <c:v>高負荷</c:v>
                </c:pt>
              </c:strCache>
            </c:strRef>
          </c:cat>
          <c:val>
            <c:numRef>
              <c:f>Sheet2!$AA$328:$AB$328</c:f>
              <c:numCache>
                <c:formatCode>General</c:formatCode>
                <c:ptCount val="2"/>
                <c:pt idx="0">
                  <c:v>51.733392000000002</c:v>
                </c:pt>
                <c:pt idx="1">
                  <c:v>91.210220000000007</c:v>
                </c:pt>
              </c:numCache>
            </c:numRef>
          </c:val>
          <c:extLst>
            <c:ext xmlns:c16="http://schemas.microsoft.com/office/drawing/2014/chart" uri="{C3380CC4-5D6E-409C-BE32-E72D297353CC}">
              <c16:uniqueId val="{00000000-3A28-4EDA-82A3-FB2FBB3AB21E}"/>
            </c:ext>
          </c:extLst>
        </c:ser>
        <c:ser>
          <c:idx val="1"/>
          <c:order val="1"/>
          <c:tx>
            <c:strRef>
              <c:f>Sheet2!$Z$329</c:f>
              <c:strCache>
                <c:ptCount val="1"/>
                <c:pt idx="0">
                  <c:v>OVmigrate</c:v>
                </c:pt>
              </c:strCache>
            </c:strRef>
          </c:tx>
          <c:spPr>
            <a:solidFill>
              <a:schemeClr val="accent2"/>
            </a:solidFill>
            <a:ln>
              <a:noFill/>
            </a:ln>
            <a:effectLst/>
          </c:spPr>
          <c:invertIfNegative val="0"/>
          <c:cat>
            <c:strRef>
              <c:f>Sheet2!$AA$327:$AB$327</c:f>
              <c:strCache>
                <c:ptCount val="2"/>
                <c:pt idx="0">
                  <c:v>低負荷</c:v>
                </c:pt>
                <c:pt idx="1">
                  <c:v>高負荷</c:v>
                </c:pt>
              </c:strCache>
            </c:strRef>
          </c:cat>
          <c:val>
            <c:numRef>
              <c:f>Sheet2!$AA$329:$AB$329</c:f>
              <c:numCache>
                <c:formatCode>General</c:formatCode>
                <c:ptCount val="2"/>
                <c:pt idx="0">
                  <c:v>31.489960000000004</c:v>
                </c:pt>
                <c:pt idx="1">
                  <c:v>35.001300000000001</c:v>
                </c:pt>
              </c:numCache>
            </c:numRef>
          </c:val>
          <c:extLst>
            <c:ext xmlns:c16="http://schemas.microsoft.com/office/drawing/2014/chart" uri="{C3380CC4-5D6E-409C-BE32-E72D297353CC}">
              <c16:uniqueId val="{00000001-3A28-4EDA-82A3-FB2FBB3AB21E}"/>
            </c:ext>
          </c:extLst>
        </c:ser>
        <c:dLbls>
          <c:showLegendKey val="0"/>
          <c:showVal val="0"/>
          <c:showCatName val="0"/>
          <c:showSerName val="0"/>
          <c:showPercent val="0"/>
          <c:showBubbleSize val="0"/>
        </c:dLbls>
        <c:gapWidth val="219"/>
        <c:overlap val="-27"/>
        <c:axId val="587119552"/>
        <c:axId val="1907225583"/>
      </c:barChart>
      <c:catAx>
        <c:axId val="587119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907225583"/>
        <c:crosses val="autoZero"/>
        <c:auto val="1"/>
        <c:lblAlgn val="ctr"/>
        <c:lblOffset val="100"/>
        <c:noMultiLvlLbl val="0"/>
      </c:catAx>
      <c:valAx>
        <c:axId val="19072255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800" dirty="0"/>
                  <a:t>保存時間</a:t>
                </a:r>
                <a:r>
                  <a:rPr lang="en-US" altLang="ja-JP" sz="1800" dirty="0"/>
                  <a:t>[s]</a:t>
                </a:r>
                <a:endParaRPr lang="ja-JP" altLang="en-US" sz="1800" dirty="0"/>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587119552"/>
        <c:crosses val="autoZero"/>
        <c:crossBetween val="between"/>
      </c:valAx>
      <c:spPr>
        <a:noFill/>
        <a:ln>
          <a:noFill/>
        </a:ln>
        <a:effectLst/>
      </c:spPr>
    </c:plotArea>
    <c:legend>
      <c:legendPos val="b"/>
      <c:layout>
        <c:manualLayout>
          <c:xMode val="edge"/>
          <c:yMode val="edge"/>
          <c:x val="0.31681152616234959"/>
          <c:y val="0.83400846139051099"/>
          <c:w val="0.37686468019321756"/>
          <c:h val="0.10032855619338076"/>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D4F0F-5F70-413A-BCA2-EEAD7CE0D5B6}" type="datetimeFigureOut">
              <a:rPr kumimoji="1" lang="ja-JP" altLang="en-US" smtClean="0"/>
              <a:t>2024/2/28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9C4EE-966E-4C47-A641-FFA53FFE0D61}" type="slidenum">
              <a:rPr kumimoji="1" lang="ja-JP" altLang="en-US" smtClean="0"/>
              <a:t>‹#›</a:t>
            </a:fld>
            <a:endParaRPr kumimoji="1" lang="ja-JP" altLang="en-US"/>
          </a:p>
        </p:txBody>
      </p:sp>
    </p:spTree>
    <p:extLst>
      <p:ext uri="{BB962C8B-B14F-4D97-AF65-F5344CB8AC3E}">
        <p14:creationId xmlns:p14="http://schemas.microsoft.com/office/powerpoint/2010/main" val="3247943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0AE00-CB7B-F08E-0549-78B7BBF3CC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A3729-2EFE-6977-E8A5-9C2B447DB6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9AD642-FD91-A952-518F-5F1617DF69F3}"/>
              </a:ext>
            </a:extLst>
          </p:cNvPr>
          <p:cNvSpPr>
            <a:spLocks noGrp="1"/>
          </p:cNvSpPr>
          <p:nvPr>
            <p:ph type="body" idx="1"/>
          </p:nvPr>
        </p:nvSpPr>
        <p:spPr/>
        <p:txBody>
          <a:bodyPr/>
          <a:lstStyle/>
          <a:p>
            <a:endParaRPr lang="en-JP" dirty="0"/>
          </a:p>
        </p:txBody>
      </p:sp>
      <p:sp>
        <p:nvSpPr>
          <p:cNvPr id="4" name="Slide Number Placeholder 3">
            <a:extLst>
              <a:ext uri="{FF2B5EF4-FFF2-40B4-BE49-F238E27FC236}">
                <a16:creationId xmlns:a16="http://schemas.microsoft.com/office/drawing/2014/main" id="{155549E0-210E-6225-38D8-AC33B1DBFA65}"/>
              </a:ext>
            </a:extLst>
          </p:cNvPr>
          <p:cNvSpPr>
            <a:spLocks noGrp="1"/>
          </p:cNvSpPr>
          <p:nvPr>
            <p:ph type="sldNum" sz="quarter" idx="5"/>
          </p:nvPr>
        </p:nvSpPr>
        <p:spPr/>
        <p:txBody>
          <a:bodyPr/>
          <a:lstStyle/>
          <a:p>
            <a:fld id="{11F9C4EE-966E-4C47-A641-FFA53FFE0D61}" type="slidenum">
              <a:rPr kumimoji="1" lang="ja-JP" altLang="en-US" smtClean="0"/>
              <a:t>4</a:t>
            </a:fld>
            <a:endParaRPr kumimoji="1" lang="ja-JP" altLang="en-US"/>
          </a:p>
        </p:txBody>
      </p:sp>
    </p:spTree>
    <p:extLst>
      <p:ext uri="{BB962C8B-B14F-4D97-AF65-F5344CB8AC3E}">
        <p14:creationId xmlns:p14="http://schemas.microsoft.com/office/powerpoint/2010/main" val="3244867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4AEFC-C58F-018F-E1E3-AE7567E510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AEDA8F-D92F-1280-BFFE-97106AE513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353725-55B6-D5EA-293B-AF68B9992A8B}"/>
              </a:ext>
            </a:extLst>
          </p:cNvPr>
          <p:cNvSpPr>
            <a:spLocks noGrp="1"/>
          </p:cNvSpPr>
          <p:nvPr>
            <p:ph type="body" idx="1"/>
          </p:nvPr>
        </p:nvSpPr>
        <p:spPr/>
        <p:txBody>
          <a:bodyPr/>
          <a:lstStyle/>
          <a:p>
            <a:endParaRPr lang="en-JP" dirty="0"/>
          </a:p>
        </p:txBody>
      </p:sp>
      <p:sp>
        <p:nvSpPr>
          <p:cNvPr id="4" name="Slide Number Placeholder 3">
            <a:extLst>
              <a:ext uri="{FF2B5EF4-FFF2-40B4-BE49-F238E27FC236}">
                <a16:creationId xmlns:a16="http://schemas.microsoft.com/office/drawing/2014/main" id="{1E3921E1-520C-5276-955C-9C1526E0A498}"/>
              </a:ext>
            </a:extLst>
          </p:cNvPr>
          <p:cNvSpPr>
            <a:spLocks noGrp="1"/>
          </p:cNvSpPr>
          <p:nvPr>
            <p:ph type="sldNum" sz="quarter" idx="5"/>
          </p:nvPr>
        </p:nvSpPr>
        <p:spPr/>
        <p:txBody>
          <a:bodyPr/>
          <a:lstStyle/>
          <a:p>
            <a:fld id="{11F9C4EE-966E-4C47-A641-FFA53FFE0D61}" type="slidenum">
              <a:rPr kumimoji="1" lang="ja-JP" altLang="en-US" smtClean="0"/>
              <a:t>5</a:t>
            </a:fld>
            <a:endParaRPr kumimoji="1" lang="ja-JP" altLang="en-US"/>
          </a:p>
        </p:txBody>
      </p:sp>
    </p:spTree>
    <p:extLst>
      <p:ext uri="{BB962C8B-B14F-4D97-AF65-F5344CB8AC3E}">
        <p14:creationId xmlns:p14="http://schemas.microsoft.com/office/powerpoint/2010/main" val="412041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6</a:t>
            </a:fld>
            <a:endParaRPr kumimoji="1" lang="ja-JP" altLang="en-US"/>
          </a:p>
        </p:txBody>
      </p:sp>
    </p:spTree>
    <p:extLst>
      <p:ext uri="{BB962C8B-B14F-4D97-AF65-F5344CB8AC3E}">
        <p14:creationId xmlns:p14="http://schemas.microsoft.com/office/powerpoint/2010/main" val="1491312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7</a:t>
            </a:fld>
            <a:endParaRPr kumimoji="1" lang="ja-JP" altLang="en-US"/>
          </a:p>
        </p:txBody>
      </p:sp>
    </p:spTree>
    <p:extLst>
      <p:ext uri="{BB962C8B-B14F-4D97-AF65-F5344CB8AC3E}">
        <p14:creationId xmlns:p14="http://schemas.microsoft.com/office/powerpoint/2010/main" val="1549078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8</a:t>
            </a:fld>
            <a:endParaRPr kumimoji="1" lang="ja-JP" altLang="en-US"/>
          </a:p>
        </p:txBody>
      </p:sp>
    </p:spTree>
    <p:extLst>
      <p:ext uri="{BB962C8B-B14F-4D97-AF65-F5344CB8AC3E}">
        <p14:creationId xmlns:p14="http://schemas.microsoft.com/office/powerpoint/2010/main" val="131306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10</a:t>
            </a:fld>
            <a:endParaRPr kumimoji="1" lang="ja-JP" altLang="en-US"/>
          </a:p>
        </p:txBody>
      </p:sp>
    </p:spTree>
    <p:extLst>
      <p:ext uri="{BB962C8B-B14F-4D97-AF65-F5344CB8AC3E}">
        <p14:creationId xmlns:p14="http://schemas.microsoft.com/office/powerpoint/2010/main" val="1873706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3D084-DDFF-75B0-2E57-51A665A5A8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55ECFB-FA15-7C89-C6A3-BC77F430B7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54C8F2-0F40-D10A-B37C-59DF2F9915FC}"/>
              </a:ext>
            </a:extLst>
          </p:cNvPr>
          <p:cNvSpPr>
            <a:spLocks noGrp="1"/>
          </p:cNvSpPr>
          <p:nvPr>
            <p:ph type="body" idx="1"/>
          </p:nvPr>
        </p:nvSpPr>
        <p:spPr/>
        <p:txBody>
          <a:bodyPr/>
          <a:lstStyle/>
          <a:p>
            <a:endParaRPr lang="en-JP" dirty="0"/>
          </a:p>
        </p:txBody>
      </p:sp>
      <p:sp>
        <p:nvSpPr>
          <p:cNvPr id="4" name="Slide Number Placeholder 3">
            <a:extLst>
              <a:ext uri="{FF2B5EF4-FFF2-40B4-BE49-F238E27FC236}">
                <a16:creationId xmlns:a16="http://schemas.microsoft.com/office/drawing/2014/main" id="{FB5EC252-C726-7FAC-5465-65E3731A69CD}"/>
              </a:ext>
            </a:extLst>
          </p:cNvPr>
          <p:cNvSpPr>
            <a:spLocks noGrp="1"/>
          </p:cNvSpPr>
          <p:nvPr>
            <p:ph type="sldNum" sz="quarter" idx="5"/>
          </p:nvPr>
        </p:nvSpPr>
        <p:spPr/>
        <p:txBody>
          <a:bodyPr/>
          <a:lstStyle/>
          <a:p>
            <a:fld id="{11F9C4EE-966E-4C47-A641-FFA53FFE0D61}" type="slidenum">
              <a:rPr kumimoji="1" lang="ja-JP" altLang="en-US" smtClean="0"/>
              <a:t>11</a:t>
            </a:fld>
            <a:endParaRPr kumimoji="1" lang="ja-JP" altLang="en-US"/>
          </a:p>
        </p:txBody>
      </p:sp>
    </p:spTree>
    <p:extLst>
      <p:ext uri="{BB962C8B-B14F-4D97-AF65-F5344CB8AC3E}">
        <p14:creationId xmlns:p14="http://schemas.microsoft.com/office/powerpoint/2010/main" val="1543077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15</a:t>
            </a:fld>
            <a:endParaRPr kumimoji="1" lang="ja-JP" altLang="en-US"/>
          </a:p>
        </p:txBody>
      </p:sp>
    </p:spTree>
    <p:extLst>
      <p:ext uri="{BB962C8B-B14F-4D97-AF65-F5344CB8AC3E}">
        <p14:creationId xmlns:p14="http://schemas.microsoft.com/office/powerpoint/2010/main" val="3514204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9C4EE-966E-4C47-A641-FFA53FFE0D61}" type="slidenum">
              <a:rPr kumimoji="1" lang="ja-JP" altLang="en-US" smtClean="0"/>
              <a:t>16</a:t>
            </a:fld>
            <a:endParaRPr kumimoji="1" lang="ja-JP" altLang="en-US"/>
          </a:p>
        </p:txBody>
      </p:sp>
    </p:spTree>
    <p:extLst>
      <p:ext uri="{BB962C8B-B14F-4D97-AF65-F5344CB8AC3E}">
        <p14:creationId xmlns:p14="http://schemas.microsoft.com/office/powerpoint/2010/main" val="370478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3F91F3-6B6A-4B41-B4E3-D86D0E67E1DB}"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272396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448DBC-8416-4B16-882B-85813BF1A7DC}"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29508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AE62C-7B6E-4F46-AF26-E906A04D2B7D}"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9483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948234"/>
          </a:xfrm>
        </p:spPr>
        <p:txBody>
          <a:bodyPr/>
          <a:lstStyle>
            <a:lvl1pPr>
              <a:defRPr baseline="0">
                <a:ea typeface="MS PGothic" panose="020B0600070205080204" pitchFamily="34"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609600" y="1330960"/>
            <a:ext cx="10972800" cy="4651984"/>
          </a:xfrm>
        </p:spPr>
        <p:txBody>
          <a:bodyPr/>
          <a:lstStyle>
            <a:lvl1pPr>
              <a:buClr>
                <a:schemeClr val="tx1"/>
              </a:buClr>
              <a:defRPr baseline="0">
                <a:ea typeface="MS PGothic" panose="020B0600070205080204" pitchFamily="34" charset="-128"/>
              </a:defRPr>
            </a:lvl1pPr>
            <a:lvl2pPr>
              <a:defRPr baseline="0">
                <a:ea typeface="MS PGothic" panose="020B0600070205080204" pitchFamily="34" charset="-128"/>
              </a:defRPr>
            </a:lvl2pPr>
            <a:lvl3pPr>
              <a:defRPr sz="2200" baseline="0">
                <a:ea typeface="MS PGothic" panose="020B0600070205080204" pitchFamily="34" charset="-128"/>
              </a:defRPr>
            </a:lvl3pPr>
            <a:lvl4pPr>
              <a:defRPr sz="2200" baseline="0">
                <a:ea typeface="MS PGothic" panose="020B0600070205080204" pitchFamily="34" charset="-128"/>
              </a:defRPr>
            </a:lvl4pPr>
            <a:lvl5pPr>
              <a:defRPr sz="2200" baseline="0">
                <a:ea typeface="MS PGothic" panose="020B0600070205080204" pitchFamily="34"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69343A8-25EF-41A7-9D33-047ABD0AA85E}"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884075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2EB4E44-A09F-4C8B-8926-FAF36EA927B3}"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93410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9A9B21A-00B5-4054-A598-BCBB79459E86}" type="datetime1">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6450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AD8A0F-A225-4325-A6F4-5327FDAFA014}" type="datetime1">
              <a:rPr kumimoji="1" lang="ja-JP" altLang="en-US" smtClean="0"/>
              <a:t>2024/2/28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51768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1F085-0FE7-4425-B379-FCF52037043F}" type="datetime1">
              <a:rPr kumimoji="1" lang="ja-JP" altLang="en-US" smtClean="0"/>
              <a:t>2024/2/28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9892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68A385-EFA5-43AF-95F9-BDEF579874BD}" type="datetime1">
              <a:rPr kumimoji="1" lang="ja-JP" altLang="en-US" smtClean="0"/>
              <a:t>2024/2/28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335652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FA17A-A408-48C3-B98A-34E6DC9595C5}" type="datetime1">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14594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F3D95-A4B9-4637-9110-D23C733D0A12}" type="datetime1">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84950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24013"/>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620CF-3F45-4DCF-A685-0BE1D67E7D13}" type="datetime1">
              <a:rPr kumimoji="1" lang="ja-JP" altLang="en-US" smtClean="0"/>
              <a:t>2024/2/28</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A2DAF6EC-2C59-9941-AA93-00E19ED16896}" type="slidenum">
              <a:rPr lang="ja-JP" altLang="en-US" smtClean="0"/>
              <a:pPr/>
              <a:t>‹#›</a:t>
            </a:fld>
            <a:endParaRPr lang="ja-JP" altLang="en-US" dirty="0"/>
          </a:p>
        </p:txBody>
      </p:sp>
    </p:spTree>
    <p:extLst>
      <p:ext uri="{BB962C8B-B14F-4D97-AF65-F5344CB8AC3E}">
        <p14:creationId xmlns:p14="http://schemas.microsoft.com/office/powerpoint/2010/main" val="275886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343" y="2130426"/>
            <a:ext cx="10733314" cy="1470025"/>
          </a:xfrm>
        </p:spPr>
        <p:txBody>
          <a:bodyPr/>
          <a:lstStyle/>
          <a:p>
            <a:r>
              <a:rPr lang="ja-JP" altLang="en-US" dirty="0"/>
              <a:t>軽量な</a:t>
            </a:r>
            <a:r>
              <a:rPr lang="ja-JP" altLang="en-US" dirty="0">
                <a:solidFill>
                  <a:schemeClr val="tx1"/>
                </a:solidFill>
              </a:rPr>
              <a:t>コンテナマイグレーションのための</a:t>
            </a:r>
            <a:br>
              <a:rPr lang="en-US" altLang="ja-JP" dirty="0">
                <a:solidFill>
                  <a:schemeClr val="tx1"/>
                </a:solidFill>
              </a:rPr>
            </a:br>
            <a:r>
              <a:rPr lang="en-US" altLang="ja-JP" dirty="0">
                <a:solidFill>
                  <a:schemeClr val="tx1"/>
                </a:solidFill>
              </a:rPr>
              <a:t>VM</a:t>
            </a:r>
            <a:r>
              <a:rPr lang="ja-JP" altLang="en-US" dirty="0">
                <a:solidFill>
                  <a:schemeClr val="tx1"/>
                </a:solidFill>
              </a:rPr>
              <a:t>外状態保存機構</a:t>
            </a:r>
            <a:endParaRPr lang="ja-JP" altLang="en-US" strike="sngStrike" dirty="0">
              <a:solidFill>
                <a:srgbClr val="FF0000"/>
              </a:solidFill>
            </a:endParaRPr>
          </a:p>
        </p:txBody>
      </p:sp>
      <p:sp>
        <p:nvSpPr>
          <p:cNvPr id="3" name="サブタイトル 2"/>
          <p:cNvSpPr>
            <a:spLocks noGrp="1"/>
          </p:cNvSpPr>
          <p:nvPr>
            <p:ph type="subTitle" idx="1"/>
          </p:nvPr>
        </p:nvSpPr>
        <p:spPr>
          <a:xfrm>
            <a:off x="1828800" y="3886199"/>
            <a:ext cx="8534400" cy="2198511"/>
          </a:xfrm>
        </p:spPr>
        <p:txBody>
          <a:bodyPr>
            <a:normAutofit/>
          </a:bodyPr>
          <a:lstStyle/>
          <a:p>
            <a:r>
              <a:rPr lang="ja-JP" altLang="en-US" dirty="0">
                <a:solidFill>
                  <a:schemeClr val="tx1"/>
                </a:solidFill>
              </a:rPr>
              <a:t>九州工業大学 大学院情報工学府</a:t>
            </a:r>
            <a:endParaRPr lang="en-US" altLang="ja-JP" dirty="0">
              <a:solidFill>
                <a:schemeClr val="tx1"/>
              </a:solidFill>
            </a:endParaRPr>
          </a:p>
          <a:p>
            <a:r>
              <a:rPr lang="ja-JP" altLang="en-US" dirty="0">
                <a:solidFill>
                  <a:schemeClr val="tx1"/>
                </a:solidFill>
              </a:rPr>
              <a:t>情報創成工学専攻 光来研究室 </a:t>
            </a:r>
            <a:r>
              <a:rPr lang="en-US" altLang="ja-JP" dirty="0">
                <a:solidFill>
                  <a:schemeClr val="tx1"/>
                </a:solidFill>
              </a:rPr>
              <a:t>M2</a:t>
            </a:r>
          </a:p>
          <a:p>
            <a:r>
              <a:rPr lang="ja-JP" altLang="en-US" dirty="0">
                <a:solidFill>
                  <a:schemeClr val="tx1"/>
                </a:solidFill>
              </a:rPr>
              <a:t>朝倉優輝</a:t>
            </a:r>
            <a:endParaRPr lang="en-US" altLang="ja-JP" dirty="0">
              <a:solidFill>
                <a:schemeClr val="tx1"/>
              </a:solidFill>
            </a:endParaRPr>
          </a:p>
          <a:p>
            <a:r>
              <a:rPr lang="en-US" altLang="ja-JP" dirty="0">
                <a:solidFill>
                  <a:schemeClr val="tx1"/>
                </a:solidFill>
              </a:rPr>
              <a:t>2024</a:t>
            </a:r>
            <a:r>
              <a:rPr lang="ja-JP" altLang="en-US" dirty="0">
                <a:solidFill>
                  <a:schemeClr val="tx1"/>
                </a:solidFill>
              </a:rPr>
              <a:t>年</a:t>
            </a:r>
            <a:r>
              <a:rPr lang="en-US" altLang="ja-JP" dirty="0">
                <a:solidFill>
                  <a:schemeClr val="tx1"/>
                </a:solidFill>
              </a:rPr>
              <a:t>2</a:t>
            </a:r>
            <a:r>
              <a:rPr lang="ja-JP" altLang="en-US" dirty="0">
                <a:solidFill>
                  <a:schemeClr val="tx1"/>
                </a:solidFill>
              </a:rPr>
              <a:t>月</a:t>
            </a:r>
            <a:r>
              <a:rPr lang="en-US" altLang="ja-JP" dirty="0">
                <a:solidFill>
                  <a:schemeClr val="tx1"/>
                </a:solidFill>
              </a:rPr>
              <a:t>15</a:t>
            </a:r>
            <a:r>
              <a:rPr lang="ja-JP" altLang="en-US" dirty="0">
                <a:solidFill>
                  <a:schemeClr val="tx1"/>
                </a:solidFill>
              </a:rPr>
              <a:t>日</a:t>
            </a:r>
            <a:endParaRPr lang="en-US" altLang="ja-JP" dirty="0">
              <a:solidFill>
                <a:schemeClr val="tx1"/>
              </a:solidFill>
            </a:endParaRPr>
          </a:p>
          <a:p>
            <a:endParaRPr lang="en-US" altLang="ja-JP" dirty="0">
              <a:solidFill>
                <a:schemeClr val="tx1"/>
              </a:solidFill>
            </a:endParaRPr>
          </a:p>
        </p:txBody>
      </p:sp>
      <p:sp>
        <p:nvSpPr>
          <p:cNvPr id="8" name="スライド番号プレースホルダー 7">
            <a:extLst>
              <a:ext uri="{FF2B5EF4-FFF2-40B4-BE49-F238E27FC236}">
                <a16:creationId xmlns:a16="http://schemas.microsoft.com/office/drawing/2014/main" id="{600E69B1-4658-4E72-9CE9-AA69075B88E2}"/>
              </a:ext>
            </a:extLst>
          </p:cNvPr>
          <p:cNvSpPr>
            <a:spLocks noGrp="1"/>
          </p:cNvSpPr>
          <p:nvPr>
            <p:ph type="sldNum" sz="quarter" idx="12"/>
          </p:nvPr>
        </p:nvSpPr>
        <p:spPr/>
        <p:txBody>
          <a:bodyPr/>
          <a:lstStyle/>
          <a:p>
            <a:fld id="{A2DAF6EC-2C59-9941-AA93-00E19ED16896}" type="slidenum">
              <a:rPr kumimoji="1" lang="ja-JP" altLang="en-US" smtClean="0"/>
              <a:t>1</a:t>
            </a:fld>
            <a:endParaRPr kumimoji="1" lang="ja-JP" altLang="en-US"/>
          </a:p>
        </p:txBody>
      </p:sp>
    </p:spTree>
    <p:extLst>
      <p:ext uri="{BB962C8B-B14F-4D97-AF65-F5344CB8AC3E}">
        <p14:creationId xmlns:p14="http://schemas.microsoft.com/office/powerpoint/2010/main" val="172857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127B2-E7F6-3E35-3BDF-D1A5BB1D5BD3}"/>
              </a:ext>
            </a:extLst>
          </p:cNvPr>
          <p:cNvSpPr>
            <a:spLocks noGrp="1"/>
          </p:cNvSpPr>
          <p:nvPr>
            <p:ph type="title"/>
          </p:nvPr>
        </p:nvSpPr>
        <p:spPr/>
        <p:txBody>
          <a:bodyPr/>
          <a:lstStyle/>
          <a:p>
            <a:r>
              <a:rPr lang="en-JP" dirty="0"/>
              <a:t>ファイル情報の保存</a:t>
            </a:r>
          </a:p>
        </p:txBody>
      </p:sp>
      <p:sp>
        <p:nvSpPr>
          <p:cNvPr id="3" name="Content Placeholder 2">
            <a:extLst>
              <a:ext uri="{FF2B5EF4-FFF2-40B4-BE49-F238E27FC236}">
                <a16:creationId xmlns:a16="http://schemas.microsoft.com/office/drawing/2014/main" id="{7D8AC572-9F1C-84D4-5343-638DB7E95FCF}"/>
              </a:ext>
            </a:extLst>
          </p:cNvPr>
          <p:cNvSpPr>
            <a:spLocks noGrp="1"/>
          </p:cNvSpPr>
          <p:nvPr>
            <p:ph idx="1"/>
          </p:nvPr>
        </p:nvSpPr>
        <p:spPr/>
        <p:txBody>
          <a:bodyPr/>
          <a:lstStyle/>
          <a:p>
            <a:r>
              <a:rPr lang="ja-JP" altLang="en-US" dirty="0"/>
              <a:t>プロセスがオープンしているファイルの情報を保存</a:t>
            </a:r>
            <a:endParaRPr lang="en-US" altLang="ja-JP" dirty="0"/>
          </a:p>
          <a:p>
            <a:pPr lvl="1"/>
            <a:r>
              <a:rPr lang="ja-JP" altLang="en-US" dirty="0"/>
              <a:t>ファイル構造体を探索し、ファイルの種類やファイルポインタなどを取得</a:t>
            </a:r>
            <a:endParaRPr lang="en-US" altLang="ja-JP" dirty="0"/>
          </a:p>
          <a:p>
            <a:pPr lvl="1"/>
            <a:r>
              <a:rPr lang="ja-JP" altLang="en-US" dirty="0"/>
              <a:t>デバイス番号や</a:t>
            </a:r>
            <a:r>
              <a:rPr lang="en-US" altLang="ja-JP" dirty="0" err="1"/>
              <a:t>inode</a:t>
            </a:r>
            <a:r>
              <a:rPr lang="ja-JP" altLang="en-US" dirty="0"/>
              <a:t>番号から</a:t>
            </a:r>
            <a:r>
              <a:rPr lang="en-US" altLang="ja-JP" dirty="0"/>
              <a:t>ID</a:t>
            </a:r>
            <a:r>
              <a:rPr lang="ja-JP" altLang="en-US" dirty="0"/>
              <a:t>を算出</a:t>
            </a:r>
            <a:endParaRPr lang="en-US" altLang="ja-JP" dirty="0"/>
          </a:p>
          <a:p>
            <a:r>
              <a:rPr lang="ja-JP" altLang="en-US" dirty="0"/>
              <a:t>ファイルの種類ごとに詳細情報を保存</a:t>
            </a:r>
            <a:endParaRPr lang="en-US" altLang="ja-JP" dirty="0"/>
          </a:p>
          <a:p>
            <a:pPr lvl="1"/>
            <a:r>
              <a:rPr lang="ja-JP" altLang="en-US" dirty="0"/>
              <a:t>標準入出力等については、端末デバイス構造体からモードなどを取得</a:t>
            </a:r>
            <a:endParaRPr lang="en-US" altLang="ja-JP" dirty="0"/>
          </a:p>
          <a:p>
            <a:pPr lvl="1"/>
            <a:r>
              <a:rPr lang="ja-JP" altLang="en-US" dirty="0"/>
              <a:t>共有ライブラリ等については、仮想メモリ領域構造体からパスやサイズを取得</a:t>
            </a:r>
            <a:endParaRPr lang="en-US" altLang="ja-JP" dirty="0"/>
          </a:p>
        </p:txBody>
      </p:sp>
      <p:sp>
        <p:nvSpPr>
          <p:cNvPr id="4" name="Slide Number Placeholder 3">
            <a:extLst>
              <a:ext uri="{FF2B5EF4-FFF2-40B4-BE49-F238E27FC236}">
                <a16:creationId xmlns:a16="http://schemas.microsoft.com/office/drawing/2014/main" id="{784B0C57-8C0C-B48A-43FF-5DE5B16F596C}"/>
              </a:ext>
            </a:extLst>
          </p:cNvPr>
          <p:cNvSpPr>
            <a:spLocks noGrp="1"/>
          </p:cNvSpPr>
          <p:nvPr>
            <p:ph type="sldNum" sz="quarter" idx="12"/>
          </p:nvPr>
        </p:nvSpPr>
        <p:spPr/>
        <p:txBody>
          <a:bodyPr/>
          <a:lstStyle/>
          <a:p>
            <a:fld id="{A2DAF6EC-2C59-9941-AA93-00E19ED16896}" type="slidenum">
              <a:rPr kumimoji="1" lang="ja-JP" altLang="en-US" smtClean="0"/>
              <a:t>10</a:t>
            </a:fld>
            <a:endParaRPr kumimoji="1" lang="ja-JP" altLang="en-US"/>
          </a:p>
        </p:txBody>
      </p:sp>
      <p:sp>
        <p:nvSpPr>
          <p:cNvPr id="5" name="Rounded Rectangle 7">
            <a:extLst>
              <a:ext uri="{FF2B5EF4-FFF2-40B4-BE49-F238E27FC236}">
                <a16:creationId xmlns:a16="http://schemas.microsoft.com/office/drawing/2014/main" id="{4B85C0BA-52C8-0B44-5A8B-FB1D37E2524A}"/>
              </a:ext>
            </a:extLst>
          </p:cNvPr>
          <p:cNvSpPr/>
          <p:nvPr/>
        </p:nvSpPr>
        <p:spPr>
          <a:xfrm>
            <a:off x="591810" y="4325148"/>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プロセス</a:t>
            </a:r>
          </a:p>
          <a:p>
            <a:pPr algn="ctr"/>
            <a:r>
              <a:rPr lang="en-JP" dirty="0">
                <a:solidFill>
                  <a:schemeClr val="tx1"/>
                </a:solidFill>
              </a:rPr>
              <a:t>構造体</a:t>
            </a:r>
          </a:p>
        </p:txBody>
      </p:sp>
      <p:sp>
        <p:nvSpPr>
          <p:cNvPr id="6" name="Rounded Rectangle 8">
            <a:extLst>
              <a:ext uri="{FF2B5EF4-FFF2-40B4-BE49-F238E27FC236}">
                <a16:creationId xmlns:a16="http://schemas.microsoft.com/office/drawing/2014/main" id="{F5D35371-58EC-52B2-9B95-125D7A2F1226}"/>
              </a:ext>
            </a:extLst>
          </p:cNvPr>
          <p:cNvSpPr/>
          <p:nvPr/>
        </p:nvSpPr>
        <p:spPr>
          <a:xfrm>
            <a:off x="2582509" y="4325147"/>
            <a:ext cx="2021236"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ファイルテーブル</a:t>
            </a:r>
            <a:endParaRPr lang="en-US" altLang="ja-JP" dirty="0">
              <a:solidFill>
                <a:schemeClr val="tx1"/>
              </a:solidFill>
            </a:endParaRPr>
          </a:p>
          <a:p>
            <a:pPr algn="ctr"/>
            <a:r>
              <a:rPr lang="ja-JP" altLang="en-US" dirty="0">
                <a:solidFill>
                  <a:schemeClr val="tx1"/>
                </a:solidFill>
              </a:rPr>
              <a:t>構造体</a:t>
            </a:r>
            <a:endParaRPr lang="en-JP" dirty="0">
              <a:solidFill>
                <a:schemeClr val="tx1"/>
              </a:solidFill>
            </a:endParaRPr>
          </a:p>
        </p:txBody>
      </p:sp>
      <p:cxnSp>
        <p:nvCxnSpPr>
          <p:cNvPr id="7" name="Straight Arrow Connector 10">
            <a:extLst>
              <a:ext uri="{FF2B5EF4-FFF2-40B4-BE49-F238E27FC236}">
                <a16:creationId xmlns:a16="http://schemas.microsoft.com/office/drawing/2014/main" id="{798E50DC-65A0-0F12-08D4-0580692260B2}"/>
              </a:ext>
            </a:extLst>
          </p:cNvPr>
          <p:cNvCxnSpPr>
            <a:cxnSpLocks/>
            <a:stCxn id="5" idx="3"/>
            <a:endCxn id="6" idx="1"/>
          </p:cNvCxnSpPr>
          <p:nvPr/>
        </p:nvCxnSpPr>
        <p:spPr>
          <a:xfrm flipV="1">
            <a:off x="2124040" y="4862923"/>
            <a:ext cx="458469"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8" name="Rounded Rectangle 8">
            <a:extLst>
              <a:ext uri="{FF2B5EF4-FFF2-40B4-BE49-F238E27FC236}">
                <a16:creationId xmlns:a16="http://schemas.microsoft.com/office/drawing/2014/main" id="{D2EEFCBF-75BD-115B-C5F3-A2CE31819984}"/>
              </a:ext>
            </a:extLst>
          </p:cNvPr>
          <p:cNvSpPr/>
          <p:nvPr/>
        </p:nvSpPr>
        <p:spPr>
          <a:xfrm>
            <a:off x="5160684" y="4322117"/>
            <a:ext cx="1870631"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ファイル構造体</a:t>
            </a:r>
            <a:endParaRPr lang="en-JP" dirty="0">
              <a:solidFill>
                <a:schemeClr val="tx1"/>
              </a:solidFill>
            </a:endParaRPr>
          </a:p>
        </p:txBody>
      </p:sp>
      <p:cxnSp>
        <p:nvCxnSpPr>
          <p:cNvPr id="9" name="Straight Arrow Connector 10">
            <a:extLst>
              <a:ext uri="{FF2B5EF4-FFF2-40B4-BE49-F238E27FC236}">
                <a16:creationId xmlns:a16="http://schemas.microsoft.com/office/drawing/2014/main" id="{8D16D10D-E628-98E5-56BE-84B3A5552BA9}"/>
              </a:ext>
            </a:extLst>
          </p:cNvPr>
          <p:cNvCxnSpPr>
            <a:cxnSpLocks/>
            <a:stCxn id="6" idx="3"/>
            <a:endCxn id="8" idx="1"/>
          </p:cNvCxnSpPr>
          <p:nvPr/>
        </p:nvCxnSpPr>
        <p:spPr>
          <a:xfrm flipV="1">
            <a:off x="4603745" y="4859893"/>
            <a:ext cx="556939" cy="303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0" name="Rounded Rectangle 8">
            <a:extLst>
              <a:ext uri="{FF2B5EF4-FFF2-40B4-BE49-F238E27FC236}">
                <a16:creationId xmlns:a16="http://schemas.microsoft.com/office/drawing/2014/main" id="{F165622D-80F1-05B0-D711-E28EDF24FF96}"/>
              </a:ext>
            </a:extLst>
          </p:cNvPr>
          <p:cNvSpPr/>
          <p:nvPr/>
        </p:nvSpPr>
        <p:spPr>
          <a:xfrm>
            <a:off x="2648825" y="5577148"/>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仮想メモリ領域構造体</a:t>
            </a:r>
            <a:endParaRPr lang="en-JP" dirty="0">
              <a:solidFill>
                <a:schemeClr val="tx1"/>
              </a:solidFill>
            </a:endParaRPr>
          </a:p>
        </p:txBody>
      </p:sp>
      <p:cxnSp>
        <p:nvCxnSpPr>
          <p:cNvPr id="11" name="Elbow Connector 6">
            <a:extLst>
              <a:ext uri="{FF2B5EF4-FFF2-40B4-BE49-F238E27FC236}">
                <a16:creationId xmlns:a16="http://schemas.microsoft.com/office/drawing/2014/main" id="{7454461B-3C27-9726-054D-224DF146A412}"/>
              </a:ext>
            </a:extLst>
          </p:cNvPr>
          <p:cNvCxnSpPr>
            <a:cxnSpLocks/>
            <a:stCxn id="5" idx="2"/>
            <a:endCxn id="10" idx="1"/>
          </p:cNvCxnSpPr>
          <p:nvPr/>
        </p:nvCxnSpPr>
        <p:spPr>
          <a:xfrm rot="16200000" flipH="1">
            <a:off x="1737518" y="5021107"/>
            <a:ext cx="531715" cy="1290900"/>
          </a:xfrm>
          <a:prstGeom prst="bentConnector2">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5" name="テキスト ボックス 26">
            <a:extLst>
              <a:ext uri="{FF2B5EF4-FFF2-40B4-BE49-F238E27FC236}">
                <a16:creationId xmlns:a16="http://schemas.microsoft.com/office/drawing/2014/main" id="{1309FB7D-A88D-3B30-DD05-21C7BA28D4E5}"/>
              </a:ext>
            </a:extLst>
          </p:cNvPr>
          <p:cNvSpPr txBox="1"/>
          <p:nvPr/>
        </p:nvSpPr>
        <p:spPr>
          <a:xfrm>
            <a:off x="8315751" y="4081571"/>
            <a:ext cx="1676408" cy="400110"/>
          </a:xfrm>
          <a:prstGeom prst="rect">
            <a:avLst/>
          </a:prstGeom>
          <a:noFill/>
        </p:spPr>
        <p:txBody>
          <a:bodyPr wrap="square" rtlCol="0">
            <a:spAutoFit/>
          </a:bodyPr>
          <a:lstStyle/>
          <a:p>
            <a:pPr algn="ctr"/>
            <a:r>
              <a:rPr lang="ja-JP" altLang="en-US" sz="2000" dirty="0"/>
              <a:t>ファイル情報</a:t>
            </a:r>
            <a:endParaRPr kumimoji="1" lang="ja-JP" altLang="en-US" sz="2000" dirty="0"/>
          </a:p>
        </p:txBody>
      </p:sp>
      <p:sp>
        <p:nvSpPr>
          <p:cNvPr id="26" name="Rectangle 5">
            <a:extLst>
              <a:ext uri="{FF2B5EF4-FFF2-40B4-BE49-F238E27FC236}">
                <a16:creationId xmlns:a16="http://schemas.microsoft.com/office/drawing/2014/main" id="{6ACADC28-C95E-E529-D8CB-D50D8E800C43}"/>
              </a:ext>
            </a:extLst>
          </p:cNvPr>
          <p:cNvSpPr/>
          <p:nvPr/>
        </p:nvSpPr>
        <p:spPr>
          <a:xfrm>
            <a:off x="7734505" y="4475029"/>
            <a:ext cx="2838902" cy="2183386"/>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chemeClr val="tx1"/>
              </a:solidFill>
            </a:endParaRPr>
          </a:p>
        </p:txBody>
      </p:sp>
      <p:sp>
        <p:nvSpPr>
          <p:cNvPr id="27" name="Rounded Rectangle 8">
            <a:extLst>
              <a:ext uri="{FF2B5EF4-FFF2-40B4-BE49-F238E27FC236}">
                <a16:creationId xmlns:a16="http://schemas.microsoft.com/office/drawing/2014/main" id="{574AE6F9-9B14-08B3-3EAF-509D2A74A204}"/>
              </a:ext>
            </a:extLst>
          </p:cNvPr>
          <p:cNvSpPr/>
          <p:nvPr/>
        </p:nvSpPr>
        <p:spPr>
          <a:xfrm>
            <a:off x="7821723" y="4676850"/>
            <a:ext cx="2664465" cy="761369"/>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rPr>
              <a:t>標準入力</a:t>
            </a:r>
            <a:endParaRPr lang="en-US" altLang="ja-JP" dirty="0">
              <a:solidFill>
                <a:schemeClr val="tx1"/>
              </a:solidFill>
            </a:endParaRPr>
          </a:p>
          <a:p>
            <a:r>
              <a:rPr lang="ja-JP" altLang="en-US" sz="1400" dirty="0">
                <a:solidFill>
                  <a:schemeClr val="tx1"/>
                </a:solidFill>
              </a:rPr>
              <a:t>種類</a:t>
            </a:r>
            <a:r>
              <a:rPr lang="en-US" altLang="ja-JP" sz="1400" dirty="0">
                <a:solidFill>
                  <a:schemeClr val="tx1"/>
                </a:solidFill>
              </a:rPr>
              <a:t>:</a:t>
            </a:r>
            <a:r>
              <a:rPr lang="en-US" altLang="ja-JP" sz="1400" dirty="0" err="1">
                <a:solidFill>
                  <a:schemeClr val="tx1"/>
                </a:solidFill>
              </a:rPr>
              <a:t>tty</a:t>
            </a:r>
            <a:endParaRPr lang="en-US" altLang="ja-JP" sz="1400" dirty="0">
              <a:solidFill>
                <a:schemeClr val="tx1"/>
              </a:solidFill>
            </a:endParaRPr>
          </a:p>
          <a:p>
            <a:r>
              <a:rPr lang="ja-JP" altLang="en-US" sz="1400" dirty="0">
                <a:solidFill>
                  <a:schemeClr val="tx1"/>
                </a:solidFill>
              </a:rPr>
              <a:t>モード：</a:t>
            </a:r>
            <a:r>
              <a:rPr lang="en-US" altLang="ja-JP" sz="1400" dirty="0">
                <a:solidFill>
                  <a:schemeClr val="tx1"/>
                </a:solidFill>
              </a:rPr>
              <a:t>...</a:t>
            </a:r>
          </a:p>
        </p:txBody>
      </p:sp>
      <p:sp>
        <p:nvSpPr>
          <p:cNvPr id="29" name="Rounded Rectangle 8">
            <a:extLst>
              <a:ext uri="{FF2B5EF4-FFF2-40B4-BE49-F238E27FC236}">
                <a16:creationId xmlns:a16="http://schemas.microsoft.com/office/drawing/2014/main" id="{E00D6939-DA0B-2907-A89F-CD6FFD022037}"/>
              </a:ext>
            </a:extLst>
          </p:cNvPr>
          <p:cNvSpPr/>
          <p:nvPr/>
        </p:nvSpPr>
        <p:spPr>
          <a:xfrm>
            <a:off x="7828424" y="5577148"/>
            <a:ext cx="2651064" cy="943153"/>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rPr>
              <a:t>共有ライブラリ</a:t>
            </a:r>
            <a:endParaRPr lang="en-US" altLang="ja-JP" dirty="0">
              <a:solidFill>
                <a:schemeClr val="tx1"/>
              </a:solidFill>
            </a:endParaRPr>
          </a:p>
          <a:p>
            <a:r>
              <a:rPr lang="ja-JP" altLang="en-US" sz="1400" dirty="0">
                <a:solidFill>
                  <a:schemeClr val="tx1"/>
                </a:solidFill>
              </a:rPr>
              <a:t>種類：</a:t>
            </a:r>
            <a:r>
              <a:rPr lang="en-US" altLang="ja-JP" sz="1400" dirty="0">
                <a:solidFill>
                  <a:schemeClr val="tx1"/>
                </a:solidFill>
              </a:rPr>
              <a:t>reg</a:t>
            </a:r>
          </a:p>
          <a:p>
            <a:r>
              <a:rPr lang="ja-JP" altLang="en-US" sz="1400" dirty="0">
                <a:solidFill>
                  <a:schemeClr val="tx1"/>
                </a:solidFill>
              </a:rPr>
              <a:t>パス</a:t>
            </a:r>
            <a:r>
              <a:rPr lang="en-US" altLang="ja-JP" sz="1400" dirty="0">
                <a:solidFill>
                  <a:schemeClr val="tx1"/>
                </a:solidFill>
              </a:rPr>
              <a:t>:/usr/lib/libc-2.31.so</a:t>
            </a:r>
          </a:p>
          <a:p>
            <a:r>
              <a:rPr lang="ja-JP" altLang="en-US" sz="1400" dirty="0">
                <a:solidFill>
                  <a:schemeClr val="tx1"/>
                </a:solidFill>
              </a:rPr>
              <a:t>サイズ</a:t>
            </a:r>
            <a:r>
              <a:rPr lang="en-US" altLang="ja-JP" sz="1400" dirty="0">
                <a:solidFill>
                  <a:schemeClr val="tx1"/>
                </a:solidFill>
              </a:rPr>
              <a:t>:2029592</a:t>
            </a:r>
          </a:p>
        </p:txBody>
      </p:sp>
      <p:sp>
        <p:nvSpPr>
          <p:cNvPr id="12" name="Rounded Rectangle 8">
            <a:extLst>
              <a:ext uri="{FF2B5EF4-FFF2-40B4-BE49-F238E27FC236}">
                <a16:creationId xmlns:a16="http://schemas.microsoft.com/office/drawing/2014/main" id="{D5A7BCE5-F4EC-ACDC-9063-92AF0906F50F}"/>
              </a:ext>
            </a:extLst>
          </p:cNvPr>
          <p:cNvSpPr/>
          <p:nvPr/>
        </p:nvSpPr>
        <p:spPr>
          <a:xfrm>
            <a:off x="5160684" y="5755893"/>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端末デバイス</a:t>
            </a:r>
            <a:endParaRPr lang="en-US" altLang="ja-JP" dirty="0">
              <a:solidFill>
                <a:schemeClr val="tx1"/>
              </a:solidFill>
            </a:endParaRPr>
          </a:p>
          <a:p>
            <a:pPr algn="ctr"/>
            <a:r>
              <a:rPr lang="ja-JP" altLang="en-US" dirty="0">
                <a:solidFill>
                  <a:schemeClr val="tx1"/>
                </a:solidFill>
              </a:rPr>
              <a:t>構造体</a:t>
            </a:r>
            <a:endParaRPr lang="en-JP" dirty="0">
              <a:solidFill>
                <a:schemeClr val="tx1"/>
              </a:solidFill>
            </a:endParaRPr>
          </a:p>
        </p:txBody>
      </p:sp>
      <p:cxnSp>
        <p:nvCxnSpPr>
          <p:cNvPr id="13" name="Straight Arrow Connector 10">
            <a:extLst>
              <a:ext uri="{FF2B5EF4-FFF2-40B4-BE49-F238E27FC236}">
                <a16:creationId xmlns:a16="http://schemas.microsoft.com/office/drawing/2014/main" id="{A49A561F-1511-E03D-96B2-129385AA1D7B}"/>
              </a:ext>
            </a:extLst>
          </p:cNvPr>
          <p:cNvCxnSpPr>
            <a:cxnSpLocks/>
            <a:stCxn id="8" idx="2"/>
            <a:endCxn id="12" idx="0"/>
          </p:cNvCxnSpPr>
          <p:nvPr/>
        </p:nvCxnSpPr>
        <p:spPr>
          <a:xfrm>
            <a:off x="6096000" y="5397669"/>
            <a:ext cx="0" cy="358224"/>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0681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B777C-0955-C2E3-3EE2-0F9840E7E9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CAB345-E0E7-6973-E753-273E9A718BE3}"/>
              </a:ext>
            </a:extLst>
          </p:cNvPr>
          <p:cNvSpPr>
            <a:spLocks noGrp="1"/>
          </p:cNvSpPr>
          <p:nvPr>
            <p:ph type="title"/>
          </p:nvPr>
        </p:nvSpPr>
        <p:spPr/>
        <p:txBody>
          <a:bodyPr/>
          <a:lstStyle/>
          <a:p>
            <a:r>
              <a:rPr lang="en-US" altLang="ja-JP" dirty="0" err="1"/>
              <a:t>Cgroup</a:t>
            </a:r>
            <a:r>
              <a:rPr lang="ja-JP" altLang="en-US" dirty="0"/>
              <a:t>の情報の保存</a:t>
            </a:r>
            <a:endParaRPr lang="en-JP" dirty="0"/>
          </a:p>
        </p:txBody>
      </p:sp>
      <p:sp>
        <p:nvSpPr>
          <p:cNvPr id="3" name="Content Placeholder 2">
            <a:extLst>
              <a:ext uri="{FF2B5EF4-FFF2-40B4-BE49-F238E27FC236}">
                <a16:creationId xmlns:a16="http://schemas.microsoft.com/office/drawing/2014/main" id="{7CC1EC6F-945C-A415-0B1C-C0CC16C459F2}"/>
              </a:ext>
            </a:extLst>
          </p:cNvPr>
          <p:cNvSpPr>
            <a:spLocks noGrp="1"/>
          </p:cNvSpPr>
          <p:nvPr>
            <p:ph idx="1"/>
          </p:nvPr>
        </p:nvSpPr>
        <p:spPr/>
        <p:txBody>
          <a:bodyPr/>
          <a:lstStyle/>
          <a:p>
            <a:r>
              <a:rPr lang="ja-JP" altLang="en-US" dirty="0"/>
              <a:t>コンテナ内のプロセスのリソース制限に使われる</a:t>
            </a:r>
            <a:r>
              <a:rPr lang="en-US" altLang="ja-JP" dirty="0" err="1"/>
              <a:t>Cgroup</a:t>
            </a:r>
            <a:r>
              <a:rPr lang="ja-JP" altLang="en-US" dirty="0"/>
              <a:t>の情報を保存</a:t>
            </a:r>
            <a:endParaRPr lang="en-US" altLang="ja-JP" dirty="0"/>
          </a:p>
          <a:p>
            <a:pPr lvl="1"/>
            <a:r>
              <a:rPr lang="en-JP" altLang="ja-JP" dirty="0"/>
              <a:t>CPU</a:t>
            </a:r>
            <a:r>
              <a:rPr lang="ja-JP" altLang="en-JP" dirty="0"/>
              <a:t>や</a:t>
            </a:r>
            <a:r>
              <a:rPr lang="ja-JP" altLang="en-US" dirty="0"/>
              <a:t>メモリ等のリソースごとにサブシステムが存在</a:t>
            </a:r>
            <a:endParaRPr lang="en-US" altLang="ja-JP" dirty="0"/>
          </a:p>
          <a:p>
            <a:pPr lvl="1"/>
            <a:r>
              <a:rPr lang="en-US" altLang="ja-JP" dirty="0" err="1"/>
              <a:t>Cgroup</a:t>
            </a:r>
            <a:r>
              <a:rPr lang="ja-JP" altLang="en-US" dirty="0"/>
              <a:t>構造体からサブシステムの階層を表すパスを取得</a:t>
            </a:r>
            <a:endParaRPr lang="en-US" altLang="ja-JP" dirty="0"/>
          </a:p>
          <a:p>
            <a:r>
              <a:rPr lang="ja-JP" altLang="en-US" dirty="0"/>
              <a:t>サブシステムごとにパラメータと設定値を保存</a:t>
            </a:r>
            <a:endParaRPr lang="en-US" altLang="ja-JP" dirty="0"/>
          </a:p>
          <a:p>
            <a:pPr lvl="1"/>
            <a:r>
              <a:rPr lang="en-US" altLang="ja-JP" dirty="0" err="1"/>
              <a:t>Cgroup</a:t>
            </a:r>
            <a:r>
              <a:rPr lang="ja-JP" altLang="en-US" dirty="0"/>
              <a:t>サブシステム構造体を探索し、サブシステムごとの構造体を特定</a:t>
            </a:r>
            <a:endParaRPr lang="en-US" altLang="ja-JP" dirty="0"/>
          </a:p>
          <a:p>
            <a:pPr lvl="1"/>
            <a:r>
              <a:rPr lang="en-US" altLang="ja-JP" dirty="0"/>
              <a:t>CPU</a:t>
            </a:r>
            <a:r>
              <a:rPr lang="ja-JP" altLang="en-US" dirty="0"/>
              <a:t>数やメモリの制限等の値を取得</a:t>
            </a:r>
            <a:endParaRPr lang="en-US" altLang="ja-JP" dirty="0"/>
          </a:p>
          <a:p>
            <a:endParaRPr lang="en-US" altLang="ja-JP" dirty="0"/>
          </a:p>
          <a:p>
            <a:endParaRPr lang="ja-JP" altLang="en-US" dirty="0"/>
          </a:p>
        </p:txBody>
      </p:sp>
      <p:sp>
        <p:nvSpPr>
          <p:cNvPr id="4" name="Slide Number Placeholder 3">
            <a:extLst>
              <a:ext uri="{FF2B5EF4-FFF2-40B4-BE49-F238E27FC236}">
                <a16:creationId xmlns:a16="http://schemas.microsoft.com/office/drawing/2014/main" id="{DD06CEB1-D8BE-78AD-A7AC-C6C4AA06AEB7}"/>
              </a:ext>
            </a:extLst>
          </p:cNvPr>
          <p:cNvSpPr>
            <a:spLocks noGrp="1"/>
          </p:cNvSpPr>
          <p:nvPr>
            <p:ph type="sldNum" sz="quarter" idx="12"/>
          </p:nvPr>
        </p:nvSpPr>
        <p:spPr/>
        <p:txBody>
          <a:bodyPr/>
          <a:lstStyle/>
          <a:p>
            <a:fld id="{A2DAF6EC-2C59-9941-AA93-00E19ED16896}" type="slidenum">
              <a:rPr kumimoji="1" lang="ja-JP" altLang="en-US" smtClean="0"/>
              <a:t>11</a:t>
            </a:fld>
            <a:endParaRPr kumimoji="1" lang="ja-JP" altLang="en-US"/>
          </a:p>
        </p:txBody>
      </p:sp>
      <p:grpSp>
        <p:nvGrpSpPr>
          <p:cNvPr id="48" name="グループ化 47">
            <a:extLst>
              <a:ext uri="{FF2B5EF4-FFF2-40B4-BE49-F238E27FC236}">
                <a16:creationId xmlns:a16="http://schemas.microsoft.com/office/drawing/2014/main" id="{56E6D201-8D2F-8A01-3E78-E9452E1939D4}"/>
              </a:ext>
            </a:extLst>
          </p:cNvPr>
          <p:cNvGrpSpPr/>
          <p:nvPr/>
        </p:nvGrpSpPr>
        <p:grpSpPr>
          <a:xfrm>
            <a:off x="600671" y="4883854"/>
            <a:ext cx="6089300" cy="1335301"/>
            <a:chOff x="621219" y="4894128"/>
            <a:chExt cx="6089300" cy="1335301"/>
          </a:xfrm>
        </p:grpSpPr>
        <p:sp>
          <p:nvSpPr>
            <p:cNvPr id="20" name="Rounded Rectangle 7">
              <a:extLst>
                <a:ext uri="{FF2B5EF4-FFF2-40B4-BE49-F238E27FC236}">
                  <a16:creationId xmlns:a16="http://schemas.microsoft.com/office/drawing/2014/main" id="{A9BBE76C-6096-B7D1-B538-A221B128547E}"/>
                </a:ext>
              </a:extLst>
            </p:cNvPr>
            <p:cNvSpPr/>
            <p:nvPr/>
          </p:nvSpPr>
          <p:spPr>
            <a:xfrm>
              <a:off x="621219" y="5030761"/>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プロセス</a:t>
              </a:r>
            </a:p>
            <a:p>
              <a:pPr algn="ctr"/>
              <a:r>
                <a:rPr lang="en-JP" dirty="0">
                  <a:solidFill>
                    <a:schemeClr val="tx1"/>
                  </a:solidFill>
                </a:rPr>
                <a:t>構造体</a:t>
              </a:r>
            </a:p>
          </p:txBody>
        </p:sp>
        <p:sp>
          <p:nvSpPr>
            <p:cNvPr id="21" name="Rounded Rectangle 8">
              <a:extLst>
                <a:ext uri="{FF2B5EF4-FFF2-40B4-BE49-F238E27FC236}">
                  <a16:creationId xmlns:a16="http://schemas.microsoft.com/office/drawing/2014/main" id="{909AE69C-000C-E420-13B5-9F1D199C62EB}"/>
                </a:ext>
              </a:extLst>
            </p:cNvPr>
            <p:cNvSpPr/>
            <p:nvPr/>
          </p:nvSpPr>
          <p:spPr>
            <a:xfrm>
              <a:off x="2711308" y="5030760"/>
              <a:ext cx="1591529"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rPr>
                <a:t>Cgroup</a:t>
              </a:r>
              <a:endParaRPr lang="en-US" altLang="ja-JP" dirty="0">
                <a:solidFill>
                  <a:schemeClr val="tx1"/>
                </a:solidFill>
              </a:endParaRPr>
            </a:p>
            <a:p>
              <a:pPr algn="ctr"/>
              <a:r>
                <a:rPr lang="ja-JP" altLang="en-US" dirty="0">
                  <a:solidFill>
                    <a:schemeClr val="tx1"/>
                  </a:solidFill>
                </a:rPr>
                <a:t>サブシステム</a:t>
              </a:r>
              <a:endParaRPr lang="en-US" altLang="ja-JP" dirty="0">
                <a:solidFill>
                  <a:schemeClr val="tx1"/>
                </a:solidFill>
              </a:endParaRPr>
            </a:p>
            <a:p>
              <a:pPr algn="ctr"/>
              <a:r>
                <a:rPr lang="ja-JP" altLang="en-US" dirty="0">
                  <a:solidFill>
                    <a:schemeClr val="tx1"/>
                  </a:solidFill>
                </a:rPr>
                <a:t>構造体</a:t>
              </a:r>
              <a:endParaRPr lang="en-JP" dirty="0">
                <a:solidFill>
                  <a:schemeClr val="tx1"/>
                </a:solidFill>
              </a:endParaRPr>
            </a:p>
          </p:txBody>
        </p:sp>
        <p:cxnSp>
          <p:nvCxnSpPr>
            <p:cNvPr id="22" name="Straight Arrow Connector 10">
              <a:extLst>
                <a:ext uri="{FF2B5EF4-FFF2-40B4-BE49-F238E27FC236}">
                  <a16:creationId xmlns:a16="http://schemas.microsoft.com/office/drawing/2014/main" id="{2C113719-1002-8139-80DF-A8A7FAF3C2E6}"/>
                </a:ext>
              </a:extLst>
            </p:cNvPr>
            <p:cNvCxnSpPr>
              <a:cxnSpLocks/>
              <a:stCxn id="20" idx="3"/>
              <a:endCxn id="21" idx="1"/>
            </p:cNvCxnSpPr>
            <p:nvPr/>
          </p:nvCxnSpPr>
          <p:spPr>
            <a:xfrm flipV="1">
              <a:off x="2153449" y="5568536"/>
              <a:ext cx="557859"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10">
              <a:extLst>
                <a:ext uri="{FF2B5EF4-FFF2-40B4-BE49-F238E27FC236}">
                  <a16:creationId xmlns:a16="http://schemas.microsoft.com/office/drawing/2014/main" id="{B124F68C-6850-8450-3548-28379298AA8D}"/>
                </a:ext>
              </a:extLst>
            </p:cNvPr>
            <p:cNvCxnSpPr>
              <a:cxnSpLocks/>
              <a:endCxn id="8" idx="1"/>
            </p:cNvCxnSpPr>
            <p:nvPr/>
          </p:nvCxnSpPr>
          <p:spPr>
            <a:xfrm flipV="1">
              <a:off x="4302837" y="5199660"/>
              <a:ext cx="694629" cy="17222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8" name="Rounded Rectangle 8">
              <a:extLst>
                <a:ext uri="{FF2B5EF4-FFF2-40B4-BE49-F238E27FC236}">
                  <a16:creationId xmlns:a16="http://schemas.microsoft.com/office/drawing/2014/main" id="{DC84E974-3276-4BFA-8CD9-47F5A83FDB8A}"/>
                </a:ext>
              </a:extLst>
            </p:cNvPr>
            <p:cNvSpPr/>
            <p:nvPr/>
          </p:nvSpPr>
          <p:spPr>
            <a:xfrm>
              <a:off x="4997466" y="4894128"/>
              <a:ext cx="1713053" cy="61106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メモリ</a:t>
              </a:r>
              <a:r>
                <a:rPr lang="en-US" altLang="ja-JP" dirty="0" err="1">
                  <a:solidFill>
                    <a:schemeClr val="tx1"/>
                  </a:solidFill>
                </a:rPr>
                <a:t>Cgroup</a:t>
              </a:r>
              <a:endParaRPr lang="en-US" altLang="ja-JP" dirty="0">
                <a:solidFill>
                  <a:schemeClr val="tx1"/>
                </a:solidFill>
              </a:endParaRPr>
            </a:p>
            <a:p>
              <a:pPr algn="ctr"/>
              <a:r>
                <a:rPr lang="ja-JP" altLang="en-US" dirty="0">
                  <a:solidFill>
                    <a:schemeClr val="tx1"/>
                  </a:solidFill>
                </a:rPr>
                <a:t>構造体</a:t>
              </a:r>
              <a:endParaRPr lang="en-JP" dirty="0">
                <a:solidFill>
                  <a:schemeClr val="tx1"/>
                </a:solidFill>
              </a:endParaRPr>
            </a:p>
          </p:txBody>
        </p:sp>
        <p:sp>
          <p:nvSpPr>
            <p:cNvPr id="26" name="Rounded Rectangle 8">
              <a:extLst>
                <a:ext uri="{FF2B5EF4-FFF2-40B4-BE49-F238E27FC236}">
                  <a16:creationId xmlns:a16="http://schemas.microsoft.com/office/drawing/2014/main" id="{83C27C7A-A2AF-A632-2706-BBE442745252}"/>
                </a:ext>
              </a:extLst>
            </p:cNvPr>
            <p:cNvSpPr/>
            <p:nvPr/>
          </p:nvSpPr>
          <p:spPr>
            <a:xfrm>
              <a:off x="4997466" y="5618365"/>
              <a:ext cx="1713053" cy="61106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タスクグループ</a:t>
              </a:r>
              <a:endParaRPr lang="en-US" altLang="ja-JP" dirty="0">
                <a:solidFill>
                  <a:schemeClr val="tx1"/>
                </a:solidFill>
              </a:endParaRPr>
            </a:p>
            <a:p>
              <a:pPr algn="ctr"/>
              <a:r>
                <a:rPr lang="ja-JP" altLang="en-US" dirty="0">
                  <a:solidFill>
                    <a:schemeClr val="tx1"/>
                  </a:solidFill>
                </a:rPr>
                <a:t>構造体</a:t>
              </a:r>
              <a:endParaRPr lang="en-JP" dirty="0">
                <a:solidFill>
                  <a:schemeClr val="tx1"/>
                </a:solidFill>
              </a:endParaRPr>
            </a:p>
          </p:txBody>
        </p:sp>
        <p:cxnSp>
          <p:nvCxnSpPr>
            <p:cNvPr id="40" name="Straight Arrow Connector 10">
              <a:extLst>
                <a:ext uri="{FF2B5EF4-FFF2-40B4-BE49-F238E27FC236}">
                  <a16:creationId xmlns:a16="http://schemas.microsoft.com/office/drawing/2014/main" id="{D1530E6E-A8C6-56E9-A69D-290214326F3E}"/>
                </a:ext>
              </a:extLst>
            </p:cNvPr>
            <p:cNvCxnSpPr>
              <a:cxnSpLocks/>
              <a:endCxn id="26" idx="1"/>
            </p:cNvCxnSpPr>
            <p:nvPr/>
          </p:nvCxnSpPr>
          <p:spPr>
            <a:xfrm>
              <a:off x="4302837" y="5674092"/>
              <a:ext cx="694629" cy="249805"/>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grpSp>
      <p:sp>
        <p:nvSpPr>
          <p:cNvPr id="46" name="テキスト ボックス 26">
            <a:extLst>
              <a:ext uri="{FF2B5EF4-FFF2-40B4-BE49-F238E27FC236}">
                <a16:creationId xmlns:a16="http://schemas.microsoft.com/office/drawing/2014/main" id="{FBFBEC83-B59E-D7F1-AC12-AC73C8313CD1}"/>
              </a:ext>
            </a:extLst>
          </p:cNvPr>
          <p:cNvSpPr txBox="1"/>
          <p:nvPr/>
        </p:nvSpPr>
        <p:spPr>
          <a:xfrm>
            <a:off x="8427959" y="4043987"/>
            <a:ext cx="2077772" cy="400110"/>
          </a:xfrm>
          <a:prstGeom prst="rect">
            <a:avLst/>
          </a:prstGeom>
          <a:noFill/>
        </p:spPr>
        <p:txBody>
          <a:bodyPr wrap="square" rtlCol="0">
            <a:spAutoFit/>
          </a:bodyPr>
          <a:lstStyle/>
          <a:p>
            <a:r>
              <a:rPr lang="en-US" altLang="ja-JP" sz="2000" dirty="0" err="1"/>
              <a:t>Cgroup</a:t>
            </a:r>
            <a:r>
              <a:rPr lang="ja-JP" altLang="en-US" sz="2000" dirty="0"/>
              <a:t>情報</a:t>
            </a:r>
            <a:endParaRPr kumimoji="1" lang="ja-JP" altLang="en-US" sz="2000" dirty="0"/>
          </a:p>
        </p:txBody>
      </p:sp>
      <p:sp>
        <p:nvSpPr>
          <p:cNvPr id="47" name="Rectangle 5">
            <a:extLst>
              <a:ext uri="{FF2B5EF4-FFF2-40B4-BE49-F238E27FC236}">
                <a16:creationId xmlns:a16="http://schemas.microsoft.com/office/drawing/2014/main" id="{6C99F789-6A27-D9EB-BC91-B425D1EFDC5E}"/>
              </a:ext>
            </a:extLst>
          </p:cNvPr>
          <p:cNvSpPr/>
          <p:nvPr/>
        </p:nvSpPr>
        <p:spPr>
          <a:xfrm>
            <a:off x="7660932" y="4402057"/>
            <a:ext cx="2844799" cy="2196131"/>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chemeClr val="tx1"/>
              </a:solidFill>
            </a:endParaRPr>
          </a:p>
        </p:txBody>
      </p:sp>
      <p:sp>
        <p:nvSpPr>
          <p:cNvPr id="49" name="Rounded Rectangle 8">
            <a:extLst>
              <a:ext uri="{FF2B5EF4-FFF2-40B4-BE49-F238E27FC236}">
                <a16:creationId xmlns:a16="http://schemas.microsoft.com/office/drawing/2014/main" id="{341BEA76-335E-F072-666A-29E7F66868C2}"/>
              </a:ext>
            </a:extLst>
          </p:cNvPr>
          <p:cNvSpPr/>
          <p:nvPr/>
        </p:nvSpPr>
        <p:spPr>
          <a:xfrm>
            <a:off x="7811230" y="4501091"/>
            <a:ext cx="2574547" cy="810039"/>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altLang="ja-JP" dirty="0">
                <a:solidFill>
                  <a:schemeClr val="tx1"/>
                </a:solidFill>
              </a:rPr>
              <a:t>CPU</a:t>
            </a:r>
            <a:r>
              <a:rPr lang="ja-JP" altLang="en-US" dirty="0">
                <a:solidFill>
                  <a:schemeClr val="tx1"/>
                </a:solidFill>
              </a:rPr>
              <a:t>サブシステム</a:t>
            </a:r>
          </a:p>
          <a:p>
            <a:r>
              <a:rPr lang="ja-JP" altLang="en-US" sz="1600" b="1" dirty="0">
                <a:solidFill>
                  <a:schemeClr val="tx1"/>
                </a:solidFill>
                <a:latin typeface="Arial" panose="020B0604020202020204" pitchFamily="34" charset="0"/>
              </a:rPr>
              <a:t>パス</a:t>
            </a:r>
            <a:r>
              <a:rPr lang="en-US" altLang="ja-JP" sz="1600" b="1" dirty="0">
                <a:solidFill>
                  <a:schemeClr val="tx1"/>
                </a:solidFill>
                <a:latin typeface="Arial" panose="020B0604020202020204" pitchFamily="34" charset="0"/>
              </a:rPr>
              <a:t>:</a:t>
            </a:r>
            <a:r>
              <a:rPr lang="en-US" altLang="ja-JP" sz="1400" b="1" dirty="0">
                <a:solidFill>
                  <a:schemeClr val="tx1"/>
                </a:solidFill>
                <a:latin typeface="Arial" panose="020B0604020202020204" pitchFamily="34" charset="0"/>
              </a:rPr>
              <a:t>/</a:t>
            </a:r>
            <a:r>
              <a:rPr lang="en-US" altLang="ja-JP" sz="1400" b="1" dirty="0" err="1">
                <a:solidFill>
                  <a:schemeClr val="tx1"/>
                </a:solidFill>
                <a:latin typeface="Arial" panose="020B0604020202020204" pitchFamily="34" charset="0"/>
              </a:rPr>
              <a:t>user.slice</a:t>
            </a:r>
            <a:r>
              <a:rPr lang="en-US" altLang="ja-JP" sz="1400" b="1" dirty="0">
                <a:solidFill>
                  <a:schemeClr val="tx1"/>
                </a:solidFill>
                <a:latin typeface="Arial" panose="020B0604020202020204" pitchFamily="34" charset="0"/>
              </a:rPr>
              <a:t>/session-32</a:t>
            </a:r>
            <a:endParaRPr lang="en-US" altLang="ja-JP" sz="1400" dirty="0">
              <a:solidFill>
                <a:schemeClr val="tx1"/>
              </a:solidFill>
            </a:endParaRPr>
          </a:p>
          <a:p>
            <a:r>
              <a:rPr lang="en-US" altLang="ja-JP" sz="1400" b="1" i="0" dirty="0">
                <a:solidFill>
                  <a:schemeClr val="tx1"/>
                </a:solidFill>
                <a:effectLst/>
                <a:latin typeface="Arial" panose="020B0604020202020204" pitchFamily="34" charset="0"/>
              </a:rPr>
              <a:t>CPU:0-4</a:t>
            </a:r>
          </a:p>
        </p:txBody>
      </p:sp>
      <p:sp>
        <p:nvSpPr>
          <p:cNvPr id="51" name="Rounded Rectangle 8">
            <a:extLst>
              <a:ext uri="{FF2B5EF4-FFF2-40B4-BE49-F238E27FC236}">
                <a16:creationId xmlns:a16="http://schemas.microsoft.com/office/drawing/2014/main" id="{9EF496FC-ACE7-3564-3B1B-EDBDF0E366AB}"/>
              </a:ext>
            </a:extLst>
          </p:cNvPr>
          <p:cNvSpPr/>
          <p:nvPr/>
        </p:nvSpPr>
        <p:spPr>
          <a:xfrm>
            <a:off x="7820935" y="5462346"/>
            <a:ext cx="2564842" cy="577591"/>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rPr>
              <a:t>メモリ</a:t>
            </a:r>
            <a:r>
              <a:rPr lang="ja-JP" altLang="en-JP" dirty="0">
                <a:solidFill>
                  <a:schemeClr val="tx1"/>
                </a:solidFill>
              </a:rPr>
              <a:t>サブ</a:t>
            </a:r>
            <a:r>
              <a:rPr lang="ja-JP" altLang="en-US" dirty="0">
                <a:solidFill>
                  <a:schemeClr val="tx1"/>
                </a:solidFill>
              </a:rPr>
              <a:t>システム</a:t>
            </a:r>
            <a:endParaRPr lang="en-US" altLang="ja-JP" dirty="0">
              <a:solidFill>
                <a:schemeClr val="tx1"/>
              </a:solidFill>
            </a:endParaRPr>
          </a:p>
          <a:p>
            <a:r>
              <a:rPr lang="ja-JP" altLang="en-US" dirty="0">
                <a:solidFill>
                  <a:schemeClr val="tx1"/>
                </a:solidFill>
              </a:rPr>
              <a:t>最大</a:t>
            </a:r>
            <a:r>
              <a:rPr lang="en-US" altLang="ja-JP" dirty="0">
                <a:solidFill>
                  <a:schemeClr val="tx1"/>
                </a:solidFill>
              </a:rPr>
              <a:t>:4294967296</a:t>
            </a:r>
          </a:p>
        </p:txBody>
      </p:sp>
      <p:sp>
        <p:nvSpPr>
          <p:cNvPr id="55" name="テキスト ボックス 26">
            <a:extLst>
              <a:ext uri="{FF2B5EF4-FFF2-40B4-BE49-F238E27FC236}">
                <a16:creationId xmlns:a16="http://schemas.microsoft.com/office/drawing/2014/main" id="{F67A6B4E-4611-A2F0-4779-88FA0033CD00}"/>
              </a:ext>
            </a:extLst>
          </p:cNvPr>
          <p:cNvSpPr txBox="1"/>
          <p:nvPr/>
        </p:nvSpPr>
        <p:spPr>
          <a:xfrm>
            <a:off x="8657667" y="6119664"/>
            <a:ext cx="492443" cy="585416"/>
          </a:xfrm>
          <a:prstGeom prst="rect">
            <a:avLst/>
          </a:prstGeom>
          <a:noFill/>
        </p:spPr>
        <p:txBody>
          <a:bodyPr vert="eaVert" wrap="square" rtlCol="0">
            <a:spAutoFit/>
          </a:bodyPr>
          <a:lstStyle/>
          <a:p>
            <a:r>
              <a:rPr kumimoji="1" lang="ja-JP" altLang="en-US" sz="2000" dirty="0"/>
              <a:t>・・・</a:t>
            </a:r>
          </a:p>
        </p:txBody>
      </p:sp>
    </p:spTree>
    <p:extLst>
      <p:ext uri="{BB962C8B-B14F-4D97-AF65-F5344CB8AC3E}">
        <p14:creationId xmlns:p14="http://schemas.microsoft.com/office/powerpoint/2010/main" val="1551811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F5C1-EAC1-904C-B45E-6BE9F2163B5A}"/>
              </a:ext>
            </a:extLst>
          </p:cNvPr>
          <p:cNvSpPr>
            <a:spLocks noGrp="1"/>
          </p:cNvSpPr>
          <p:nvPr>
            <p:ph type="title"/>
          </p:nvPr>
        </p:nvSpPr>
        <p:spPr/>
        <p:txBody>
          <a:bodyPr/>
          <a:lstStyle/>
          <a:p>
            <a:r>
              <a:rPr lang="ja-JP" altLang="en-US" dirty="0"/>
              <a:t>実験</a:t>
            </a:r>
            <a:endParaRPr lang="en-JP" dirty="0"/>
          </a:p>
        </p:txBody>
      </p:sp>
      <p:sp>
        <p:nvSpPr>
          <p:cNvPr id="3" name="Content Placeholder 2">
            <a:extLst>
              <a:ext uri="{FF2B5EF4-FFF2-40B4-BE49-F238E27FC236}">
                <a16:creationId xmlns:a16="http://schemas.microsoft.com/office/drawing/2014/main" id="{D3B747FF-C531-FC41-A24C-BD72D1BD7706}"/>
              </a:ext>
            </a:extLst>
          </p:cNvPr>
          <p:cNvSpPr>
            <a:spLocks noGrp="1"/>
          </p:cNvSpPr>
          <p:nvPr>
            <p:ph idx="1"/>
          </p:nvPr>
        </p:nvSpPr>
        <p:spPr/>
        <p:txBody>
          <a:bodyPr/>
          <a:lstStyle/>
          <a:p>
            <a:r>
              <a:rPr lang="en-US" altLang="ja-JP" dirty="0" err="1"/>
              <a:t>OVmigrate</a:t>
            </a:r>
            <a:r>
              <a:rPr lang="ja-JP" altLang="en-US" dirty="0"/>
              <a:t>の有効性を調べる実験を行った</a:t>
            </a:r>
            <a:endParaRPr lang="en-US" altLang="ja-JP" dirty="0"/>
          </a:p>
          <a:p>
            <a:pPr lvl="1"/>
            <a:r>
              <a:rPr lang="en-US" altLang="ja-JP" dirty="0"/>
              <a:t>VM</a:t>
            </a:r>
            <a:r>
              <a:rPr lang="ja-JP" altLang="en-US" dirty="0"/>
              <a:t>外からプロセスのすべての状態が正常に保存できることを確認</a:t>
            </a:r>
            <a:endParaRPr lang="en-US" altLang="ja-JP" dirty="0"/>
          </a:p>
          <a:p>
            <a:pPr lvl="1"/>
            <a:r>
              <a:rPr lang="ja-JP" altLang="en-US" dirty="0"/>
              <a:t>プロセスの状態保存性能と状態保存処理が他のプロセスに及ぼす影響を測定</a:t>
            </a:r>
            <a:endParaRPr lang="en-US" altLang="ja-JP" dirty="0"/>
          </a:p>
          <a:p>
            <a:pPr lvl="2"/>
            <a:r>
              <a:rPr lang="en-US" altLang="ja-JP" dirty="0"/>
              <a:t>VM</a:t>
            </a:r>
            <a:r>
              <a:rPr lang="ja-JP" altLang="en-US" dirty="0"/>
              <a:t>が低負荷の時と高負荷の時について</a:t>
            </a:r>
            <a:endParaRPr lang="en-US" altLang="ja-JP" dirty="0"/>
          </a:p>
          <a:p>
            <a:r>
              <a:rPr lang="ja-JP" altLang="en-US" dirty="0"/>
              <a:t>比較対象</a:t>
            </a:r>
            <a:endParaRPr lang="en-US" altLang="ja-JP" dirty="0"/>
          </a:p>
          <a:p>
            <a:pPr lvl="1"/>
            <a:r>
              <a:rPr lang="en-US" altLang="ja-JP" dirty="0"/>
              <a:t>VM</a:t>
            </a:r>
            <a:r>
              <a:rPr lang="ja-JP" altLang="en-US" dirty="0"/>
              <a:t>内で既存ツールの</a:t>
            </a:r>
            <a:r>
              <a:rPr lang="en-US" altLang="ja-JP" dirty="0"/>
              <a:t>CRIU</a:t>
            </a:r>
            <a:r>
              <a:rPr lang="ja-JP" altLang="en-US" dirty="0"/>
              <a:t>を動作させてプロセスの状態を保存</a:t>
            </a:r>
            <a:endParaRPr lang="en-US" altLang="ja-JP" dirty="0"/>
          </a:p>
        </p:txBody>
      </p:sp>
      <p:sp>
        <p:nvSpPr>
          <p:cNvPr id="4" name="Slide Number Placeholder 3">
            <a:extLst>
              <a:ext uri="{FF2B5EF4-FFF2-40B4-BE49-F238E27FC236}">
                <a16:creationId xmlns:a16="http://schemas.microsoft.com/office/drawing/2014/main" id="{7F63B884-7F16-8A4B-9C1B-F47173F43EDF}"/>
              </a:ext>
            </a:extLst>
          </p:cNvPr>
          <p:cNvSpPr>
            <a:spLocks noGrp="1"/>
          </p:cNvSpPr>
          <p:nvPr>
            <p:ph type="sldNum" sz="quarter" idx="12"/>
          </p:nvPr>
        </p:nvSpPr>
        <p:spPr/>
        <p:txBody>
          <a:bodyPr/>
          <a:lstStyle/>
          <a:p>
            <a:fld id="{A2DAF6EC-2C59-9941-AA93-00E19ED16896}" type="slidenum">
              <a:rPr kumimoji="1" lang="ja-JP" altLang="en-US" smtClean="0"/>
              <a:t>12</a:t>
            </a:fld>
            <a:endParaRPr kumimoji="1" lang="ja-JP" altLang="en-US"/>
          </a:p>
        </p:txBody>
      </p:sp>
      <p:graphicFrame>
        <p:nvGraphicFramePr>
          <p:cNvPr id="7" name="表 14">
            <a:extLst>
              <a:ext uri="{FF2B5EF4-FFF2-40B4-BE49-F238E27FC236}">
                <a16:creationId xmlns:a16="http://schemas.microsoft.com/office/drawing/2014/main" id="{49809AFC-42BB-194E-B4CB-A890B9098279}"/>
              </a:ext>
            </a:extLst>
          </p:cNvPr>
          <p:cNvGraphicFramePr>
            <a:graphicFrameLocks noGrp="1"/>
          </p:cNvGraphicFramePr>
          <p:nvPr>
            <p:extLst>
              <p:ext uri="{D42A27DB-BD31-4B8C-83A1-F6EECF244321}">
                <p14:modId xmlns:p14="http://schemas.microsoft.com/office/powerpoint/2010/main" val="3963461596"/>
              </p:ext>
            </p:extLst>
          </p:nvPr>
        </p:nvGraphicFramePr>
        <p:xfrm>
          <a:off x="2733180" y="4315448"/>
          <a:ext cx="6004420" cy="2123440"/>
        </p:xfrm>
        <a:graphic>
          <a:graphicData uri="http://schemas.openxmlformats.org/drawingml/2006/table">
            <a:tbl>
              <a:tblPr firstRow="1" bandRow="1">
                <a:tableStyleId>{5C22544A-7EE6-4342-B048-85BDC9FD1C3A}</a:tableStyleId>
              </a:tblPr>
              <a:tblGrid>
                <a:gridCol w="2107581">
                  <a:extLst>
                    <a:ext uri="{9D8B030D-6E8A-4147-A177-3AD203B41FA5}">
                      <a16:colId xmlns:a16="http://schemas.microsoft.com/office/drawing/2014/main" val="2541460748"/>
                    </a:ext>
                  </a:extLst>
                </a:gridCol>
                <a:gridCol w="2129882">
                  <a:extLst>
                    <a:ext uri="{9D8B030D-6E8A-4147-A177-3AD203B41FA5}">
                      <a16:colId xmlns:a16="http://schemas.microsoft.com/office/drawing/2014/main" val="3531492522"/>
                    </a:ext>
                  </a:extLst>
                </a:gridCol>
                <a:gridCol w="1766957">
                  <a:extLst>
                    <a:ext uri="{9D8B030D-6E8A-4147-A177-3AD203B41FA5}">
                      <a16:colId xmlns:a16="http://schemas.microsoft.com/office/drawing/2014/main" val="22231298"/>
                    </a:ext>
                  </a:extLst>
                </a:gridCol>
              </a:tblGrid>
              <a:tr h="370840">
                <a:tc>
                  <a:txBody>
                    <a:bodyPr/>
                    <a:lstStyle/>
                    <a:p>
                      <a:endParaRPr kumimoji="1" lang="ja-JP" altLang="en-US" dirty="0"/>
                    </a:p>
                  </a:txBody>
                  <a:tcPr/>
                </a:tc>
                <a:tc>
                  <a:txBody>
                    <a:bodyPr/>
                    <a:lstStyle/>
                    <a:p>
                      <a:pPr algn="ctr"/>
                      <a:r>
                        <a:rPr kumimoji="1" lang="ja-JP" altLang="en-US" dirty="0"/>
                        <a:t>ホスト</a:t>
                      </a:r>
                    </a:p>
                  </a:txBody>
                  <a:tcPr/>
                </a:tc>
                <a:tc>
                  <a:txBody>
                    <a:bodyPr/>
                    <a:lstStyle/>
                    <a:p>
                      <a:pPr algn="ctr"/>
                      <a:r>
                        <a:rPr kumimoji="1" lang="en-US" altLang="ja-JP" dirty="0"/>
                        <a:t>VM</a:t>
                      </a:r>
                      <a:endParaRPr kumimoji="1" lang="ja-JP" altLang="en-US" dirty="0"/>
                    </a:p>
                  </a:txBody>
                  <a:tcPr/>
                </a:tc>
                <a:extLst>
                  <a:ext uri="{0D108BD9-81ED-4DB2-BD59-A6C34878D82A}">
                    <a16:rowId xmlns:a16="http://schemas.microsoft.com/office/drawing/2014/main" val="1273152440"/>
                  </a:ext>
                </a:extLst>
              </a:tr>
              <a:tr h="370840">
                <a:tc>
                  <a:txBody>
                    <a:bodyPr/>
                    <a:lstStyle/>
                    <a:p>
                      <a:pPr algn="ctr"/>
                      <a:r>
                        <a:rPr kumimoji="1" lang="en-US" altLang="ja-JP" dirty="0"/>
                        <a:t>CPU</a:t>
                      </a:r>
                      <a:endParaRPr kumimoji="1" lang="ja-JP" altLang="en-US" strike="sngStrike" dirty="0">
                        <a:solidFill>
                          <a:srgbClr val="FF0000"/>
                        </a:solidFill>
                      </a:endParaRPr>
                    </a:p>
                  </a:txBody>
                  <a:tcPr/>
                </a:tc>
                <a:tc>
                  <a:txBody>
                    <a:bodyPr/>
                    <a:lstStyle/>
                    <a:p>
                      <a:pPr algn="ctr"/>
                      <a:r>
                        <a:rPr kumimoji="1" lang="en-US" altLang="ja-JP" dirty="0">
                          <a:solidFill>
                            <a:schemeClr val="tx1"/>
                          </a:solidFill>
                        </a:rPr>
                        <a:t>Intel Core i7-10700 (8</a:t>
                      </a:r>
                      <a:r>
                        <a:rPr kumimoji="1" lang="ja-JP" altLang="en-US" dirty="0">
                          <a:solidFill>
                            <a:schemeClr val="tx1"/>
                          </a:solidFill>
                        </a:rPr>
                        <a:t>コア</a:t>
                      </a:r>
                      <a:r>
                        <a:rPr kumimoji="1" lang="en-US" altLang="ja-JP" dirty="0">
                          <a:solidFill>
                            <a:schemeClr val="tx1"/>
                          </a:solidFill>
                        </a:rPr>
                        <a:t>)</a:t>
                      </a:r>
                      <a:endParaRPr kumimoji="1" lang="ja-JP" altLang="en-US" dirty="0">
                        <a:solidFill>
                          <a:schemeClr val="tx1"/>
                        </a:solidFill>
                      </a:endParaRPr>
                    </a:p>
                  </a:txBody>
                  <a:tcPr/>
                </a:tc>
                <a:tc>
                  <a:txBody>
                    <a:bodyPr/>
                    <a:lstStyle/>
                    <a:p>
                      <a:pPr algn="ctr"/>
                      <a:r>
                        <a:rPr kumimoji="1" lang="en-US" altLang="ja-JP" dirty="0">
                          <a:solidFill>
                            <a:schemeClr val="tx1"/>
                          </a:solidFill>
                        </a:rPr>
                        <a:t>2</a:t>
                      </a:r>
                      <a:endParaRPr kumimoji="1" lang="ja-JP" altLang="en-US" dirty="0">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dirty="0"/>
                        <a:t>メモリ</a:t>
                      </a:r>
                    </a:p>
                  </a:txBody>
                  <a:tcPr/>
                </a:tc>
                <a:tc>
                  <a:txBody>
                    <a:bodyPr/>
                    <a:lstStyle/>
                    <a:p>
                      <a:pPr algn="ctr"/>
                      <a:r>
                        <a:rPr kumimoji="1" lang="en-US" altLang="ja-JP" dirty="0"/>
                        <a:t>64GB</a:t>
                      </a:r>
                      <a:endParaRPr kumimoji="1" lang="ja-JP" altLang="en-US" dirty="0"/>
                    </a:p>
                  </a:txBody>
                  <a:tcPr/>
                </a:tc>
                <a:tc>
                  <a:txBody>
                    <a:bodyPr/>
                    <a:lstStyle/>
                    <a:p>
                      <a:pPr algn="ctr"/>
                      <a:r>
                        <a:rPr kumimoji="1" lang="en-US" altLang="ja-JP" dirty="0">
                          <a:solidFill>
                            <a:schemeClr val="tx1"/>
                          </a:solidFill>
                        </a:rPr>
                        <a:t>30GB</a:t>
                      </a:r>
                      <a:endParaRPr kumimoji="1" lang="ja-JP" altLang="en-US" dirty="0">
                        <a:solidFill>
                          <a:schemeClr val="tx1"/>
                        </a:solidFill>
                      </a:endParaRPr>
                    </a:p>
                  </a:txBody>
                  <a:tcPr/>
                </a:tc>
                <a:extLst>
                  <a:ext uri="{0D108BD9-81ED-4DB2-BD59-A6C34878D82A}">
                    <a16:rowId xmlns:a16="http://schemas.microsoft.com/office/drawing/2014/main" val="427729779"/>
                  </a:ext>
                </a:extLst>
              </a:tr>
              <a:tr h="370840">
                <a:tc>
                  <a:txBody>
                    <a:bodyPr/>
                    <a:lstStyle/>
                    <a:p>
                      <a:pPr algn="ctr"/>
                      <a:r>
                        <a:rPr kumimoji="1" lang="en-US" altLang="ja-JP" dirty="0">
                          <a:solidFill>
                            <a:schemeClr val="tx1"/>
                          </a:solidFill>
                        </a:rPr>
                        <a:t>OS</a:t>
                      </a:r>
                      <a:endParaRPr kumimoji="1" lang="ja-JP" altLang="en-US" dirty="0">
                        <a:solidFill>
                          <a:schemeClr val="tx1"/>
                        </a:solidFill>
                      </a:endParaRPr>
                    </a:p>
                  </a:txBody>
                  <a:tcPr/>
                </a:tc>
                <a:tc>
                  <a:txBody>
                    <a:bodyPr/>
                    <a:lstStyle/>
                    <a:p>
                      <a:pPr algn="ctr"/>
                      <a:r>
                        <a:rPr kumimoji="1" lang="en-US" altLang="ja-JP" dirty="0"/>
                        <a:t>Linux 5.11</a:t>
                      </a:r>
                      <a:endParaRPr kumimoji="1" lang="ja-JP" altLang="en-US" dirty="0"/>
                    </a:p>
                  </a:txBody>
                  <a:tcPr/>
                </a:tc>
                <a:tc>
                  <a:txBody>
                    <a:bodyPr/>
                    <a:lstStyle/>
                    <a:p>
                      <a:pPr algn="ctr"/>
                      <a:r>
                        <a:rPr kumimoji="1" lang="en-US" altLang="ja-JP" dirty="0"/>
                        <a:t>Linux 5.4</a:t>
                      </a:r>
                      <a:endParaRPr kumimoji="1" lang="ja-JP" altLang="en-US" dirty="0"/>
                    </a:p>
                  </a:txBody>
                  <a:tcPr/>
                </a:tc>
                <a:extLst>
                  <a:ext uri="{0D108BD9-81ED-4DB2-BD59-A6C34878D82A}">
                    <a16:rowId xmlns:a16="http://schemas.microsoft.com/office/drawing/2014/main" val="1383050256"/>
                  </a:ext>
                </a:extLst>
              </a:tr>
              <a:tr h="370840">
                <a:tc>
                  <a:txBody>
                    <a:bodyPr/>
                    <a:lstStyle/>
                    <a:p>
                      <a:pPr algn="ctr"/>
                      <a:r>
                        <a:rPr kumimoji="1" lang="ja-JP" altLang="en-US" dirty="0">
                          <a:solidFill>
                            <a:schemeClr val="tx1"/>
                          </a:solidFill>
                        </a:rPr>
                        <a:t>仮想化ソフトウェア</a:t>
                      </a:r>
                    </a:p>
                  </a:txBody>
                  <a:tcPr/>
                </a:tc>
                <a:tc>
                  <a:txBody>
                    <a:bodyPr/>
                    <a:lstStyle/>
                    <a:p>
                      <a:pPr algn="ctr"/>
                      <a:r>
                        <a:rPr kumimoji="1" lang="en-US" altLang="ja-JP" dirty="0"/>
                        <a:t>QEMU-KVM 4.2.0</a:t>
                      </a:r>
                      <a:endParaRPr kumimoji="1" lang="ja-JP" altLang="en-US" dirty="0"/>
                    </a:p>
                  </a:txBody>
                  <a:tcPr/>
                </a:tc>
                <a:tc>
                  <a:txBody>
                    <a:bodyPr/>
                    <a:lstStyle/>
                    <a:p>
                      <a:pPr algn="ctr"/>
                      <a:r>
                        <a:rPr kumimoji="1" lang="en-US" altLang="ja-JP" dirty="0"/>
                        <a:t>-</a:t>
                      </a:r>
                      <a:endParaRPr kumimoji="1" lang="ja-JP" altLang="en-US" dirty="0"/>
                    </a:p>
                  </a:txBody>
                  <a:tcPr/>
                </a:tc>
                <a:extLst>
                  <a:ext uri="{0D108BD9-81ED-4DB2-BD59-A6C34878D82A}">
                    <a16:rowId xmlns:a16="http://schemas.microsoft.com/office/drawing/2014/main" val="2270479662"/>
                  </a:ext>
                </a:extLst>
              </a:tr>
            </a:tbl>
          </a:graphicData>
        </a:graphic>
      </p:graphicFrame>
    </p:spTree>
    <p:extLst>
      <p:ext uri="{BB962C8B-B14F-4D97-AF65-F5344CB8AC3E}">
        <p14:creationId xmlns:p14="http://schemas.microsoft.com/office/powerpoint/2010/main" val="80331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7FB4E-6E70-3439-8FE4-BCD61097AE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496A9D-3BFD-9443-8AAA-3D227A5B7CC5}"/>
              </a:ext>
            </a:extLst>
          </p:cNvPr>
          <p:cNvSpPr>
            <a:spLocks noGrp="1"/>
          </p:cNvSpPr>
          <p:nvPr>
            <p:ph type="title"/>
          </p:nvPr>
        </p:nvSpPr>
        <p:spPr/>
        <p:txBody>
          <a:bodyPr/>
          <a:lstStyle/>
          <a:p>
            <a:r>
              <a:rPr lang="ja-JP" altLang="en-US" dirty="0"/>
              <a:t>プロセスの状態保存の確認</a:t>
            </a:r>
            <a:endParaRPr lang="en-JP" dirty="0"/>
          </a:p>
        </p:txBody>
      </p:sp>
      <p:sp>
        <p:nvSpPr>
          <p:cNvPr id="3" name="Content Placeholder 2">
            <a:extLst>
              <a:ext uri="{FF2B5EF4-FFF2-40B4-BE49-F238E27FC236}">
                <a16:creationId xmlns:a16="http://schemas.microsoft.com/office/drawing/2014/main" id="{5F5A64CA-7FB7-D43F-ED5A-8EA0EB755075}"/>
              </a:ext>
            </a:extLst>
          </p:cNvPr>
          <p:cNvSpPr>
            <a:spLocks noGrp="1"/>
          </p:cNvSpPr>
          <p:nvPr>
            <p:ph idx="1"/>
          </p:nvPr>
        </p:nvSpPr>
        <p:spPr/>
        <p:txBody>
          <a:bodyPr/>
          <a:lstStyle/>
          <a:p>
            <a:r>
              <a:rPr lang="en-US" altLang="ja-JP" dirty="0"/>
              <a:t>VM</a:t>
            </a:r>
            <a:r>
              <a:rPr lang="ja-JP" altLang="en-US" dirty="0"/>
              <a:t>内で</a:t>
            </a:r>
            <a:r>
              <a:rPr lang="en-US" altLang="ja-JP" dirty="0"/>
              <a:t>1</a:t>
            </a:r>
            <a:r>
              <a:rPr lang="ja-JP" altLang="en-US" dirty="0"/>
              <a:t>秒ごとにカウンタ値を増加させるプロセスの状態を保存</a:t>
            </a:r>
            <a:endParaRPr lang="en-US" altLang="ja-JP" dirty="0"/>
          </a:p>
          <a:p>
            <a:pPr lvl="1"/>
            <a:r>
              <a:rPr lang="en-US" altLang="ja-JP" dirty="0" err="1"/>
              <a:t>OVmigrate</a:t>
            </a:r>
            <a:r>
              <a:rPr lang="ja-JP" altLang="en-US" dirty="0"/>
              <a:t>を用いて</a:t>
            </a:r>
            <a:r>
              <a:rPr lang="en-US" altLang="ja-JP" dirty="0"/>
              <a:t>VM</a:t>
            </a:r>
            <a:r>
              <a:rPr lang="ja-JP" altLang="en-US" dirty="0"/>
              <a:t>内のプロセスのすべての状態を保存</a:t>
            </a:r>
            <a:endParaRPr lang="en-US" altLang="ja-JP" dirty="0"/>
          </a:p>
          <a:p>
            <a:pPr lvl="1"/>
            <a:r>
              <a:rPr lang="ja-JP" altLang="en-US" dirty="0"/>
              <a:t>プロセスの状態を別の</a:t>
            </a:r>
            <a:r>
              <a:rPr lang="en-US" altLang="ja-JP" dirty="0"/>
              <a:t>VM</a:t>
            </a:r>
            <a:r>
              <a:rPr lang="ja-JP" altLang="en-US" dirty="0"/>
              <a:t>へ転送</a:t>
            </a:r>
            <a:endParaRPr lang="en-US" altLang="ja-JP" dirty="0"/>
          </a:p>
          <a:p>
            <a:r>
              <a:rPr lang="en-US" altLang="ja-JP" dirty="0"/>
              <a:t>VM</a:t>
            </a:r>
            <a:r>
              <a:rPr lang="ja-JP" altLang="en-US" dirty="0"/>
              <a:t>内で</a:t>
            </a:r>
            <a:r>
              <a:rPr lang="en-US" altLang="ja-JP" dirty="0"/>
              <a:t>CRIU</a:t>
            </a:r>
            <a:r>
              <a:rPr lang="ja-JP" altLang="en-US" dirty="0"/>
              <a:t>を用い、保存した状態からプロセスを復元</a:t>
            </a:r>
            <a:endParaRPr lang="en-US" altLang="ja-JP" dirty="0"/>
          </a:p>
          <a:p>
            <a:pPr lvl="1"/>
            <a:r>
              <a:rPr lang="ja-JP" altLang="en-US" dirty="0"/>
              <a:t>復元処理が正常に完了し、カウントが再開されたことを確認</a:t>
            </a:r>
          </a:p>
        </p:txBody>
      </p:sp>
      <p:sp>
        <p:nvSpPr>
          <p:cNvPr id="4" name="Slide Number Placeholder 3">
            <a:extLst>
              <a:ext uri="{FF2B5EF4-FFF2-40B4-BE49-F238E27FC236}">
                <a16:creationId xmlns:a16="http://schemas.microsoft.com/office/drawing/2014/main" id="{3830AFAF-CCD5-BA5D-BA48-645FAA25832F}"/>
              </a:ext>
            </a:extLst>
          </p:cNvPr>
          <p:cNvSpPr>
            <a:spLocks noGrp="1"/>
          </p:cNvSpPr>
          <p:nvPr>
            <p:ph type="sldNum" sz="quarter" idx="12"/>
          </p:nvPr>
        </p:nvSpPr>
        <p:spPr/>
        <p:txBody>
          <a:bodyPr/>
          <a:lstStyle/>
          <a:p>
            <a:fld id="{A2DAF6EC-2C59-9941-AA93-00E19ED16896}" type="slidenum">
              <a:rPr kumimoji="1" lang="ja-JP" altLang="en-US" smtClean="0"/>
              <a:t>13</a:t>
            </a:fld>
            <a:endParaRPr kumimoji="1" lang="ja-JP" altLang="en-US"/>
          </a:p>
        </p:txBody>
      </p:sp>
      <p:pic>
        <p:nvPicPr>
          <p:cNvPr id="8" name="図 7" descr="図形&#10;&#10;中程度の精度で自動的に生成された説明">
            <a:extLst>
              <a:ext uri="{FF2B5EF4-FFF2-40B4-BE49-F238E27FC236}">
                <a16:creationId xmlns:a16="http://schemas.microsoft.com/office/drawing/2014/main" id="{5D39BF66-BDC5-38A2-FDEC-354A97257DD0}"/>
              </a:ext>
            </a:extLst>
          </p:cNvPr>
          <p:cNvPicPr>
            <a:picLocks noChangeAspect="1"/>
          </p:cNvPicPr>
          <p:nvPr/>
        </p:nvPicPr>
        <p:blipFill>
          <a:blip r:embed="rId3"/>
          <a:stretch>
            <a:fillRect/>
          </a:stretch>
        </p:blipFill>
        <p:spPr>
          <a:xfrm>
            <a:off x="6542831" y="4258895"/>
            <a:ext cx="3534042" cy="1054603"/>
          </a:xfrm>
          <a:prstGeom prst="rect">
            <a:avLst/>
          </a:prstGeom>
        </p:spPr>
      </p:pic>
      <p:pic>
        <p:nvPicPr>
          <p:cNvPr id="11" name="図 10" descr="テキスト&#10;&#10;自動的に生成された説明">
            <a:extLst>
              <a:ext uri="{FF2B5EF4-FFF2-40B4-BE49-F238E27FC236}">
                <a16:creationId xmlns:a16="http://schemas.microsoft.com/office/drawing/2014/main" id="{3964C560-4F31-6006-249D-A5FE2B21533C}"/>
              </a:ext>
            </a:extLst>
          </p:cNvPr>
          <p:cNvPicPr>
            <a:picLocks noChangeAspect="1"/>
          </p:cNvPicPr>
          <p:nvPr/>
        </p:nvPicPr>
        <p:blipFill>
          <a:blip r:embed="rId4"/>
          <a:stretch>
            <a:fillRect/>
          </a:stretch>
        </p:blipFill>
        <p:spPr>
          <a:xfrm>
            <a:off x="6537462" y="5435505"/>
            <a:ext cx="4444975" cy="1149323"/>
          </a:xfrm>
          <a:prstGeom prst="rect">
            <a:avLst/>
          </a:prstGeom>
        </p:spPr>
      </p:pic>
      <p:sp>
        <p:nvSpPr>
          <p:cNvPr id="7" name="正方形/長方形 41">
            <a:extLst>
              <a:ext uri="{FF2B5EF4-FFF2-40B4-BE49-F238E27FC236}">
                <a16:creationId xmlns:a16="http://schemas.microsoft.com/office/drawing/2014/main" id="{2B34A510-439D-D990-F2E4-8A5521A28885}"/>
              </a:ext>
            </a:extLst>
          </p:cNvPr>
          <p:cNvSpPr/>
          <p:nvPr/>
        </p:nvSpPr>
        <p:spPr>
          <a:xfrm>
            <a:off x="1032095" y="4255129"/>
            <a:ext cx="5142368" cy="232823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B7044A72-80BA-CF73-263E-6220EAFC654C}"/>
              </a:ext>
            </a:extLst>
          </p:cNvPr>
          <p:cNvSpPr txBox="1"/>
          <p:nvPr/>
        </p:nvSpPr>
        <p:spPr>
          <a:xfrm>
            <a:off x="3173794" y="3880429"/>
            <a:ext cx="858969" cy="400110"/>
          </a:xfrm>
          <a:prstGeom prst="rect">
            <a:avLst/>
          </a:prstGeom>
          <a:noFill/>
        </p:spPr>
        <p:txBody>
          <a:bodyPr wrap="square" rtlCol="0">
            <a:spAutoFit/>
          </a:bodyPr>
          <a:lstStyle/>
          <a:p>
            <a:pPr algn="ctr"/>
            <a:r>
              <a:rPr lang="ja-JP" altLang="en-US" sz="2000" dirty="0"/>
              <a:t>ホスト</a:t>
            </a:r>
            <a:endParaRPr kumimoji="1" lang="ja-JP" altLang="en-US" sz="2000" dirty="0"/>
          </a:p>
        </p:txBody>
      </p:sp>
      <p:sp>
        <p:nvSpPr>
          <p:cNvPr id="14" name="正方形/長方形 13">
            <a:extLst>
              <a:ext uri="{FF2B5EF4-FFF2-40B4-BE49-F238E27FC236}">
                <a16:creationId xmlns:a16="http://schemas.microsoft.com/office/drawing/2014/main" id="{3C5B0E6C-A71D-D68D-CBDE-343E637FA613}"/>
              </a:ext>
            </a:extLst>
          </p:cNvPr>
          <p:cNvSpPr/>
          <p:nvPr/>
        </p:nvSpPr>
        <p:spPr>
          <a:xfrm>
            <a:off x="1235331" y="4655239"/>
            <a:ext cx="2129597" cy="1248707"/>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0196F692-2727-237D-5E24-90068A9DC8CC}"/>
              </a:ext>
            </a:extLst>
          </p:cNvPr>
          <p:cNvSpPr txBox="1"/>
          <p:nvPr/>
        </p:nvSpPr>
        <p:spPr>
          <a:xfrm>
            <a:off x="1924866" y="4322002"/>
            <a:ext cx="750524" cy="400110"/>
          </a:xfrm>
          <a:prstGeom prst="rect">
            <a:avLst/>
          </a:prstGeom>
          <a:noFill/>
        </p:spPr>
        <p:txBody>
          <a:bodyPr wrap="square" rtlCol="0">
            <a:spAutoFit/>
          </a:bodyPr>
          <a:lstStyle/>
          <a:p>
            <a:pPr algn="ctr"/>
            <a:r>
              <a:rPr kumimoji="1" lang="en-US" altLang="ja-JP" sz="2000" dirty="0"/>
              <a:t>VM1</a:t>
            </a:r>
            <a:endParaRPr kumimoji="1" lang="ja-JP" altLang="en-US" sz="2000" dirty="0"/>
          </a:p>
        </p:txBody>
      </p:sp>
      <p:sp>
        <p:nvSpPr>
          <p:cNvPr id="17" name="楕円 16">
            <a:extLst>
              <a:ext uri="{FF2B5EF4-FFF2-40B4-BE49-F238E27FC236}">
                <a16:creationId xmlns:a16="http://schemas.microsoft.com/office/drawing/2014/main" id="{A24C572A-BEA7-F14E-84AA-4F6125C9E4C4}"/>
              </a:ext>
            </a:extLst>
          </p:cNvPr>
          <p:cNvSpPr/>
          <p:nvPr/>
        </p:nvSpPr>
        <p:spPr>
          <a:xfrm>
            <a:off x="1451839" y="4723452"/>
            <a:ext cx="1696577" cy="712661"/>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a:t>
            </a:r>
            <a:endParaRPr kumimoji="1" lang="ja-JP" altLang="en-US" dirty="0">
              <a:solidFill>
                <a:schemeClr val="tx1"/>
              </a:solidFill>
            </a:endParaRPr>
          </a:p>
        </p:txBody>
      </p:sp>
      <p:sp>
        <p:nvSpPr>
          <p:cNvPr id="18" name="Rounded Rectangle 3">
            <a:extLst>
              <a:ext uri="{FF2B5EF4-FFF2-40B4-BE49-F238E27FC236}">
                <a16:creationId xmlns:a16="http://schemas.microsoft.com/office/drawing/2014/main" id="{E26E9354-06B9-A0E7-76B6-1877DD3E7622}"/>
              </a:ext>
            </a:extLst>
          </p:cNvPr>
          <p:cNvSpPr/>
          <p:nvPr/>
        </p:nvSpPr>
        <p:spPr>
          <a:xfrm>
            <a:off x="2675390" y="6171252"/>
            <a:ext cx="1801499" cy="30312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OVmigrate</a:t>
            </a:r>
            <a:endParaRPr lang="en-JP" dirty="0">
              <a:solidFill>
                <a:schemeClr val="tx1"/>
              </a:solidFill>
            </a:endParaRPr>
          </a:p>
        </p:txBody>
      </p:sp>
      <p:sp>
        <p:nvSpPr>
          <p:cNvPr id="37" name="正方形/長方形 36">
            <a:extLst>
              <a:ext uri="{FF2B5EF4-FFF2-40B4-BE49-F238E27FC236}">
                <a16:creationId xmlns:a16="http://schemas.microsoft.com/office/drawing/2014/main" id="{E59B8A6E-26D1-A768-107A-72180D68E925}"/>
              </a:ext>
            </a:extLst>
          </p:cNvPr>
          <p:cNvSpPr/>
          <p:nvPr/>
        </p:nvSpPr>
        <p:spPr>
          <a:xfrm>
            <a:off x="3749698" y="4655239"/>
            <a:ext cx="2129597" cy="1248707"/>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FFE51564-B821-E5F2-D802-E978FB233709}"/>
              </a:ext>
            </a:extLst>
          </p:cNvPr>
          <p:cNvSpPr txBox="1"/>
          <p:nvPr/>
        </p:nvSpPr>
        <p:spPr>
          <a:xfrm>
            <a:off x="4439233" y="4338771"/>
            <a:ext cx="750523" cy="400110"/>
          </a:xfrm>
          <a:prstGeom prst="rect">
            <a:avLst/>
          </a:prstGeom>
          <a:noFill/>
        </p:spPr>
        <p:txBody>
          <a:bodyPr wrap="square" rtlCol="0">
            <a:spAutoFit/>
          </a:bodyPr>
          <a:lstStyle/>
          <a:p>
            <a:pPr algn="ctr"/>
            <a:r>
              <a:rPr kumimoji="1" lang="en-US" altLang="ja-JP" sz="2000" dirty="0"/>
              <a:t>VM2</a:t>
            </a:r>
            <a:endParaRPr kumimoji="1" lang="ja-JP" altLang="en-US" sz="2000" dirty="0"/>
          </a:p>
        </p:txBody>
      </p:sp>
      <p:sp>
        <p:nvSpPr>
          <p:cNvPr id="39" name="楕円 38">
            <a:extLst>
              <a:ext uri="{FF2B5EF4-FFF2-40B4-BE49-F238E27FC236}">
                <a16:creationId xmlns:a16="http://schemas.microsoft.com/office/drawing/2014/main" id="{CE1A5AF0-49DF-366E-074E-8483D0BE9A03}"/>
              </a:ext>
            </a:extLst>
          </p:cNvPr>
          <p:cNvSpPr/>
          <p:nvPr/>
        </p:nvSpPr>
        <p:spPr>
          <a:xfrm>
            <a:off x="3966207" y="4722844"/>
            <a:ext cx="1696577" cy="712661"/>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a:t>
            </a:r>
            <a:endParaRPr kumimoji="1" lang="ja-JP" altLang="en-US" dirty="0">
              <a:solidFill>
                <a:schemeClr val="tx1"/>
              </a:solidFill>
            </a:endParaRPr>
          </a:p>
        </p:txBody>
      </p:sp>
      <p:sp>
        <p:nvSpPr>
          <p:cNvPr id="40" name="Rounded Rectangle 3">
            <a:extLst>
              <a:ext uri="{FF2B5EF4-FFF2-40B4-BE49-F238E27FC236}">
                <a16:creationId xmlns:a16="http://schemas.microsoft.com/office/drawing/2014/main" id="{B1C222CF-D43B-45A0-2FAA-392FCDDF5A4B}"/>
              </a:ext>
            </a:extLst>
          </p:cNvPr>
          <p:cNvSpPr/>
          <p:nvPr/>
        </p:nvSpPr>
        <p:spPr>
          <a:xfrm>
            <a:off x="4112698" y="5551869"/>
            <a:ext cx="1403591" cy="235712"/>
          </a:xfrm>
          <a:prstGeom prst="roundRect">
            <a:avLst/>
          </a:prstGeom>
          <a:solidFill>
            <a:srgbClr val="FFFF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CRIU</a:t>
            </a:r>
            <a:endParaRPr lang="en-JP" dirty="0">
              <a:solidFill>
                <a:schemeClr val="tx1"/>
              </a:solidFill>
            </a:endParaRPr>
          </a:p>
        </p:txBody>
      </p:sp>
      <p:sp>
        <p:nvSpPr>
          <p:cNvPr id="32" name="Rectangle 5">
            <a:extLst>
              <a:ext uri="{FF2B5EF4-FFF2-40B4-BE49-F238E27FC236}">
                <a16:creationId xmlns:a16="http://schemas.microsoft.com/office/drawing/2014/main" id="{0186DEBD-59FB-8B0A-FB40-DBF30AC9DAD2}"/>
              </a:ext>
            </a:extLst>
          </p:cNvPr>
          <p:cNvSpPr/>
          <p:nvPr/>
        </p:nvSpPr>
        <p:spPr>
          <a:xfrm>
            <a:off x="1735740" y="5355288"/>
            <a:ext cx="1520932" cy="240648"/>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dirty="0">
                <a:solidFill>
                  <a:schemeClr val="tx1"/>
                </a:solidFill>
              </a:rPr>
              <a:t>プロセスの状態</a:t>
            </a:r>
            <a:endParaRPr lang="en-JP" sz="1600" dirty="0">
              <a:solidFill>
                <a:schemeClr val="tx1"/>
              </a:solidFill>
            </a:endParaRPr>
          </a:p>
        </p:txBody>
      </p:sp>
    </p:spTree>
    <p:custDataLst>
      <p:tags r:id="rId1"/>
    </p:custDataLst>
    <p:extLst>
      <p:ext uri="{BB962C8B-B14F-4D97-AF65-F5344CB8AC3E}">
        <p14:creationId xmlns:p14="http://schemas.microsoft.com/office/powerpoint/2010/main" val="3102461358"/>
      </p:ext>
    </p:extLst>
  </p:cSld>
  <p:clrMapOvr>
    <a:masterClrMapping/>
  </p:clrMapOvr>
  <mc:AlternateContent xmlns:mc="http://schemas.openxmlformats.org/markup-compatibility/2006" xmlns:p14="http://schemas.microsoft.com/office/powerpoint/2010/main">
    <mc:Choice Requires="p14">
      <p:transition spd="slow" p14:dur="2000" advTm="5407"/>
    </mc:Choice>
    <mc:Fallback xmlns="">
      <p:transition spd="slow" advTm="54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42" presetClass="path" presetSubtype="0" accel="50000" decel="50000" fill="hold" grpId="0" nodeType="withEffect">
                                  <p:stCondLst>
                                    <p:cond delay="0"/>
                                  </p:stCondLst>
                                  <p:childTnLst>
                                    <p:animMotion origin="layout" path="M -0.00664 -0.0287 L 0.07135 0.10972 " pathEditMode="relative" rAng="0" ptsTypes="AA">
                                      <p:cBhvr>
                                        <p:cTn id="9" dur="2000" fill="hold"/>
                                        <p:tgtEl>
                                          <p:spTgt spid="32"/>
                                        </p:tgtEl>
                                        <p:attrNameLst>
                                          <p:attrName>ppt_x</p:attrName>
                                          <p:attrName>ppt_y</p:attrName>
                                        </p:attrNameLst>
                                      </p:cBhvr>
                                      <p:rCtr x="3893" y="6921"/>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7135 0.10972 L 0.19062 0.01111 " pathEditMode="relative" rAng="0" ptsTypes="AA">
                                      <p:cBhvr>
                                        <p:cTn id="13" dur="2000" fill="hold"/>
                                        <p:tgtEl>
                                          <p:spTgt spid="32"/>
                                        </p:tgtEl>
                                        <p:attrNameLst>
                                          <p:attrName>ppt_x</p:attrName>
                                          <p:attrName>ppt_y</p:attrName>
                                        </p:attrNameLst>
                                      </p:cBhvr>
                                      <p:rCtr x="5599" y="-5463"/>
                                    </p:animMotion>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3" nodeType="clickEffect">
                                  <p:stCondLst>
                                    <p:cond delay="0"/>
                                  </p:stCondLst>
                                  <p:childTnLst>
                                    <p:animMotion origin="layout" path="M 0.19062 0.01111 L 0.19232 -0.06366 " pathEditMode="relative" rAng="0" ptsTypes="AA">
                                      <p:cBhvr>
                                        <p:cTn id="17" dur="2000" fill="hold"/>
                                        <p:tgtEl>
                                          <p:spTgt spid="32"/>
                                        </p:tgtEl>
                                        <p:attrNameLst>
                                          <p:attrName>ppt_x</p:attrName>
                                          <p:attrName>ppt_y</p:attrName>
                                        </p:attrNameLst>
                                      </p:cBhvr>
                                      <p:rCtr x="39" y="-4074"/>
                                    </p:animMotion>
                                  </p:childTnLst>
                                </p:cTn>
                              </p:par>
                              <p:par>
                                <p:cTn id="18" presetID="10" presetClass="exit" presetSubtype="0" fill="hold" grpId="4" nodeType="withEffect">
                                  <p:stCondLst>
                                    <p:cond delay="500"/>
                                  </p:stCondLst>
                                  <p:childTnLst>
                                    <p:animEffect transition="out" filter="fade">
                                      <p:cBhvr>
                                        <p:cTn id="19" dur="500"/>
                                        <p:tgtEl>
                                          <p:spTgt spid="32"/>
                                        </p:tgtEl>
                                      </p:cBhvr>
                                    </p:animEffect>
                                    <p:set>
                                      <p:cBhvr>
                                        <p:cTn id="20" dur="1" fill="hold">
                                          <p:stCondLst>
                                            <p:cond delay="499"/>
                                          </p:stCondLst>
                                        </p:cTn>
                                        <p:tgtEl>
                                          <p:spTgt spid="32"/>
                                        </p:tgtEl>
                                        <p:attrNameLst>
                                          <p:attrName>style.visibility</p:attrName>
                                        </p:attrNameLst>
                                      </p:cBhvr>
                                      <p:to>
                                        <p:strVal val="hidden"/>
                                      </p:to>
                                    </p:set>
                                  </p:childTnLst>
                                </p:cTn>
                              </p:par>
                              <p:par>
                                <p:cTn id="21" presetID="10" presetClass="entr" presetSubtype="0" fill="hold" grpId="0" nodeType="withEffect">
                                  <p:stCondLst>
                                    <p:cond delay="50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2" grpId="0" animBg="1"/>
      <p:bldP spid="32" grpId="1" animBg="1"/>
      <p:bldP spid="32" grpId="2" animBg="1"/>
      <p:bldP spid="32" grpId="3" animBg="1"/>
      <p:bldP spid="32" grpId="4"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6F00-0319-CE25-269B-329AF7386980}"/>
              </a:ext>
            </a:extLst>
          </p:cNvPr>
          <p:cNvSpPr>
            <a:spLocks noGrp="1"/>
          </p:cNvSpPr>
          <p:nvPr>
            <p:ph type="title"/>
          </p:nvPr>
        </p:nvSpPr>
        <p:spPr/>
        <p:txBody>
          <a:bodyPr/>
          <a:lstStyle/>
          <a:p>
            <a:r>
              <a:rPr lang="en-JP" dirty="0"/>
              <a:t>状態保存の性能と影響</a:t>
            </a:r>
          </a:p>
        </p:txBody>
      </p:sp>
      <p:sp>
        <p:nvSpPr>
          <p:cNvPr id="3" name="Content Placeholder 2">
            <a:extLst>
              <a:ext uri="{FF2B5EF4-FFF2-40B4-BE49-F238E27FC236}">
                <a16:creationId xmlns:a16="http://schemas.microsoft.com/office/drawing/2014/main" id="{E8BD9E1B-5FE7-124F-7B28-5014C96AEF54}"/>
              </a:ext>
            </a:extLst>
          </p:cNvPr>
          <p:cNvSpPr>
            <a:spLocks noGrp="1"/>
          </p:cNvSpPr>
          <p:nvPr>
            <p:ph idx="1"/>
          </p:nvPr>
        </p:nvSpPr>
        <p:spPr/>
        <p:txBody>
          <a:bodyPr/>
          <a:lstStyle/>
          <a:p>
            <a:r>
              <a:rPr lang="en-US" altLang="ja-JP" dirty="0"/>
              <a:t>10GB</a:t>
            </a:r>
            <a:r>
              <a:rPr lang="ja-JP" altLang="en-US" dirty="0"/>
              <a:t>のメモリを使用するプロセスの状態保存時間を測定</a:t>
            </a:r>
            <a:endParaRPr lang="en-US" altLang="ja-JP" dirty="0"/>
          </a:p>
          <a:p>
            <a:pPr lvl="1"/>
            <a:r>
              <a:rPr lang="en-JP" dirty="0"/>
              <a:t>OVmigrateはVMによる仮想化の影響を受けず、VM内のCRIUより高速</a:t>
            </a:r>
          </a:p>
          <a:p>
            <a:pPr lvl="1"/>
            <a:r>
              <a:rPr lang="en-JP" dirty="0"/>
              <a:t>ホストの空きメモリが少ない場合にはOVmigrateの方が遅くなることもあった</a:t>
            </a:r>
          </a:p>
          <a:p>
            <a:r>
              <a:rPr lang="en-JP" dirty="0"/>
              <a:t>状態保存中にVM内でデータベースにデータを格納する時間を測定</a:t>
            </a:r>
          </a:p>
          <a:p>
            <a:pPr lvl="1"/>
            <a:r>
              <a:rPr lang="en-JP" dirty="0"/>
              <a:t>OVmigrateの状態保存処理はデータベースの性能に影響を及ぼさなかった</a:t>
            </a:r>
          </a:p>
        </p:txBody>
      </p:sp>
      <p:sp>
        <p:nvSpPr>
          <p:cNvPr id="4" name="Slide Number Placeholder 3">
            <a:extLst>
              <a:ext uri="{FF2B5EF4-FFF2-40B4-BE49-F238E27FC236}">
                <a16:creationId xmlns:a16="http://schemas.microsoft.com/office/drawing/2014/main" id="{CE5A9762-DC0A-2DDF-C4A4-70CF65C2B1D4}"/>
              </a:ext>
            </a:extLst>
          </p:cNvPr>
          <p:cNvSpPr>
            <a:spLocks noGrp="1"/>
          </p:cNvSpPr>
          <p:nvPr>
            <p:ph type="sldNum" sz="quarter" idx="12"/>
          </p:nvPr>
        </p:nvSpPr>
        <p:spPr/>
        <p:txBody>
          <a:bodyPr/>
          <a:lstStyle/>
          <a:p>
            <a:fld id="{A2DAF6EC-2C59-9941-AA93-00E19ED16896}" type="slidenum">
              <a:rPr kumimoji="1" lang="ja-JP" altLang="en-US" smtClean="0"/>
              <a:t>14</a:t>
            </a:fld>
            <a:endParaRPr kumimoji="1" lang="ja-JP" altLang="en-US"/>
          </a:p>
        </p:txBody>
      </p:sp>
      <p:graphicFrame>
        <p:nvGraphicFramePr>
          <p:cNvPr id="8" name="グラフ 7">
            <a:extLst>
              <a:ext uri="{FF2B5EF4-FFF2-40B4-BE49-F238E27FC236}">
                <a16:creationId xmlns:a16="http://schemas.microsoft.com/office/drawing/2014/main" id="{9ABB7E56-D2FB-B3EC-0542-9514E4CB5827}"/>
              </a:ext>
            </a:extLst>
          </p:cNvPr>
          <p:cNvGraphicFramePr>
            <a:graphicFrameLocks/>
          </p:cNvGraphicFramePr>
          <p:nvPr>
            <p:extLst>
              <p:ext uri="{D42A27DB-BD31-4B8C-83A1-F6EECF244321}">
                <p14:modId xmlns:p14="http://schemas.microsoft.com/office/powerpoint/2010/main" val="1598179334"/>
              </p:ext>
            </p:extLst>
          </p:nvPr>
        </p:nvGraphicFramePr>
        <p:xfrm>
          <a:off x="202325" y="3656952"/>
          <a:ext cx="3026979" cy="28950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3F003055-C92A-CD91-9B5D-743F8F7F83DC}"/>
              </a:ext>
            </a:extLst>
          </p:cNvPr>
          <p:cNvGraphicFramePr>
            <a:graphicFrameLocks/>
          </p:cNvGraphicFramePr>
          <p:nvPr>
            <p:extLst>
              <p:ext uri="{D42A27DB-BD31-4B8C-83A1-F6EECF244321}">
                <p14:modId xmlns:p14="http://schemas.microsoft.com/office/powerpoint/2010/main" val="3032583778"/>
              </p:ext>
            </p:extLst>
          </p:nvPr>
        </p:nvGraphicFramePr>
        <p:xfrm>
          <a:off x="3454401" y="3679502"/>
          <a:ext cx="3971243" cy="30419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847F0DD3-012B-197D-D216-15930E39B4B7}"/>
              </a:ext>
            </a:extLst>
          </p:cNvPr>
          <p:cNvGraphicFramePr>
            <a:graphicFrameLocks/>
          </p:cNvGraphicFramePr>
          <p:nvPr>
            <p:extLst>
              <p:ext uri="{D42A27DB-BD31-4B8C-83A1-F6EECF244321}">
                <p14:modId xmlns:p14="http://schemas.microsoft.com/office/powerpoint/2010/main" val="1755237962"/>
              </p:ext>
            </p:extLst>
          </p:nvPr>
        </p:nvGraphicFramePr>
        <p:xfrm>
          <a:off x="7239396" y="3840162"/>
          <a:ext cx="4572000" cy="2743200"/>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Arrow Connector 5">
            <a:extLst>
              <a:ext uri="{FF2B5EF4-FFF2-40B4-BE49-F238E27FC236}">
                <a16:creationId xmlns:a16="http://schemas.microsoft.com/office/drawing/2014/main" id="{A0DDB04B-36CF-8021-BC2E-05457F7D34D9}"/>
              </a:ext>
            </a:extLst>
          </p:cNvPr>
          <p:cNvCxnSpPr/>
          <p:nvPr/>
        </p:nvCxnSpPr>
        <p:spPr>
          <a:xfrm flipV="1">
            <a:off x="9144000" y="4922729"/>
            <a:ext cx="363255" cy="363255"/>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1B84F203-BF83-B7A3-0CA8-140C9B345D94}"/>
              </a:ext>
            </a:extLst>
          </p:cNvPr>
          <p:cNvCxnSpPr>
            <a:cxnSpLocks/>
          </p:cNvCxnSpPr>
          <p:nvPr/>
        </p:nvCxnSpPr>
        <p:spPr>
          <a:xfrm>
            <a:off x="9507255" y="5438384"/>
            <a:ext cx="851770" cy="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86A85142-531A-E7BF-3985-6E26D571BCFC}"/>
              </a:ext>
            </a:extLst>
          </p:cNvPr>
          <p:cNvCxnSpPr>
            <a:cxnSpLocks/>
          </p:cNvCxnSpPr>
          <p:nvPr/>
        </p:nvCxnSpPr>
        <p:spPr>
          <a:xfrm flipV="1">
            <a:off x="4585044" y="5473773"/>
            <a:ext cx="0" cy="319209"/>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26D6C925-53F4-BD2A-5399-D09961C45529}"/>
              </a:ext>
            </a:extLst>
          </p:cNvPr>
          <p:cNvCxnSpPr>
            <a:cxnSpLocks/>
          </p:cNvCxnSpPr>
          <p:nvPr/>
        </p:nvCxnSpPr>
        <p:spPr>
          <a:xfrm>
            <a:off x="7050481" y="4370875"/>
            <a:ext cx="0" cy="470472"/>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22E0629C-38AD-71CB-6058-131B7D39C171}"/>
              </a:ext>
            </a:extLst>
          </p:cNvPr>
          <p:cNvCxnSpPr>
            <a:cxnSpLocks/>
          </p:cNvCxnSpPr>
          <p:nvPr/>
        </p:nvCxnSpPr>
        <p:spPr>
          <a:xfrm>
            <a:off x="2156799" y="4349103"/>
            <a:ext cx="310828" cy="423313"/>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A1A25D7C-585E-D00A-63E7-7C38F8983FA0}"/>
              </a:ext>
            </a:extLst>
          </p:cNvPr>
          <p:cNvSpPr txBox="1"/>
          <p:nvPr/>
        </p:nvSpPr>
        <p:spPr>
          <a:xfrm>
            <a:off x="8737600" y="4801043"/>
            <a:ext cx="532518" cy="369332"/>
          </a:xfrm>
          <a:prstGeom prst="rect">
            <a:avLst/>
          </a:prstGeom>
          <a:noFill/>
        </p:spPr>
        <p:txBody>
          <a:bodyPr wrap="none" rtlCol="0">
            <a:spAutoFit/>
          </a:bodyPr>
          <a:lstStyle/>
          <a:p>
            <a:r>
              <a:rPr lang="en-US" dirty="0">
                <a:solidFill>
                  <a:srgbClr val="FF0000"/>
                </a:solidFill>
              </a:rPr>
              <a:t>2</a:t>
            </a:r>
            <a:r>
              <a:rPr lang="en-JP" dirty="0">
                <a:solidFill>
                  <a:srgbClr val="FF0000"/>
                </a:solidFill>
              </a:rPr>
              <a:t>倍</a:t>
            </a:r>
          </a:p>
        </p:txBody>
      </p:sp>
      <p:sp>
        <p:nvSpPr>
          <p:cNvPr id="13" name="TextBox 12">
            <a:extLst>
              <a:ext uri="{FF2B5EF4-FFF2-40B4-BE49-F238E27FC236}">
                <a16:creationId xmlns:a16="http://schemas.microsoft.com/office/drawing/2014/main" id="{2086DC85-403A-185F-1010-FAB5EEB09836}"/>
              </a:ext>
            </a:extLst>
          </p:cNvPr>
          <p:cNvSpPr txBox="1"/>
          <p:nvPr/>
        </p:nvSpPr>
        <p:spPr>
          <a:xfrm>
            <a:off x="2356931" y="4262216"/>
            <a:ext cx="1168910" cy="369332"/>
          </a:xfrm>
          <a:prstGeom prst="rect">
            <a:avLst/>
          </a:prstGeom>
          <a:noFill/>
        </p:spPr>
        <p:txBody>
          <a:bodyPr wrap="none" rtlCol="0">
            <a:spAutoFit/>
          </a:bodyPr>
          <a:lstStyle/>
          <a:p>
            <a:r>
              <a:rPr lang="en-US" dirty="0">
                <a:solidFill>
                  <a:srgbClr val="FF0000"/>
                </a:solidFill>
              </a:rPr>
              <a:t>1.6</a:t>
            </a:r>
            <a:r>
              <a:rPr lang="ja-JP" altLang="en-US" dirty="0">
                <a:solidFill>
                  <a:srgbClr val="FF0000"/>
                </a:solidFill>
              </a:rPr>
              <a:t>倍</a:t>
            </a:r>
            <a:r>
              <a:rPr lang="en-JP" dirty="0">
                <a:solidFill>
                  <a:srgbClr val="FF0000"/>
                </a:solidFill>
              </a:rPr>
              <a:t>高速</a:t>
            </a:r>
          </a:p>
        </p:txBody>
      </p:sp>
    </p:spTree>
    <p:extLst>
      <p:ext uri="{BB962C8B-B14F-4D97-AF65-F5344CB8AC3E}">
        <p14:creationId xmlns:p14="http://schemas.microsoft.com/office/powerpoint/2010/main" val="1630017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0AC96-708D-CC16-E248-DF1E9B4141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0F0006-184C-3FC7-EA8C-F059204194AF}"/>
              </a:ext>
            </a:extLst>
          </p:cNvPr>
          <p:cNvSpPr>
            <a:spLocks noGrp="1"/>
          </p:cNvSpPr>
          <p:nvPr>
            <p:ph type="title"/>
          </p:nvPr>
        </p:nvSpPr>
        <p:spPr/>
        <p:txBody>
          <a:bodyPr/>
          <a:lstStyle/>
          <a:p>
            <a:r>
              <a:rPr lang="en-JP" dirty="0"/>
              <a:t>高負荷時の状態保存性能</a:t>
            </a:r>
          </a:p>
        </p:txBody>
      </p:sp>
      <p:sp>
        <p:nvSpPr>
          <p:cNvPr id="3" name="Content Placeholder 2">
            <a:extLst>
              <a:ext uri="{FF2B5EF4-FFF2-40B4-BE49-F238E27FC236}">
                <a16:creationId xmlns:a16="http://schemas.microsoft.com/office/drawing/2014/main" id="{8EB7D2F8-76DB-95CA-E362-3406B5C987FB}"/>
              </a:ext>
            </a:extLst>
          </p:cNvPr>
          <p:cNvSpPr>
            <a:spLocks noGrp="1"/>
          </p:cNvSpPr>
          <p:nvPr>
            <p:ph idx="1"/>
          </p:nvPr>
        </p:nvSpPr>
        <p:spPr/>
        <p:txBody>
          <a:bodyPr/>
          <a:lstStyle/>
          <a:p>
            <a:r>
              <a:rPr lang="en-JP" dirty="0"/>
              <a:t>VM内でCPUに負荷をかけた時のプロセスの状態保存時間を測定</a:t>
            </a:r>
          </a:p>
          <a:p>
            <a:pPr lvl="1"/>
            <a:r>
              <a:rPr lang="en-JP" dirty="0"/>
              <a:t>VM内のCRIUは低負荷時の</a:t>
            </a:r>
            <a:r>
              <a:rPr lang="en-US" dirty="0"/>
              <a:t>1.7</a:t>
            </a:r>
            <a:r>
              <a:rPr lang="en-JP" dirty="0"/>
              <a:t>倍の時間がかかった</a:t>
            </a:r>
          </a:p>
          <a:p>
            <a:pPr lvl="1"/>
            <a:r>
              <a:rPr lang="en-JP" dirty="0"/>
              <a:t>OVmigrateはVM内の負荷の影響を受けなかった</a:t>
            </a:r>
          </a:p>
          <a:p>
            <a:r>
              <a:rPr lang="en-JP" dirty="0"/>
              <a:t>VM内で様々な負荷をかけた時の状態保存時間を測定</a:t>
            </a:r>
          </a:p>
          <a:p>
            <a:pPr lvl="1"/>
            <a:r>
              <a:rPr lang="en-JP" dirty="0"/>
              <a:t>VM内のCRIUは負荷の影響を大きく受け、状態保存に失敗することもあった</a:t>
            </a:r>
          </a:p>
          <a:p>
            <a:pPr lvl="1"/>
            <a:r>
              <a:rPr lang="en-JP" dirty="0"/>
              <a:t>OVmigrateは常に状態保存に成功したが、負荷の影響を受ける場合もあった</a:t>
            </a:r>
          </a:p>
        </p:txBody>
      </p:sp>
      <p:sp>
        <p:nvSpPr>
          <p:cNvPr id="4" name="Slide Number Placeholder 3">
            <a:extLst>
              <a:ext uri="{FF2B5EF4-FFF2-40B4-BE49-F238E27FC236}">
                <a16:creationId xmlns:a16="http://schemas.microsoft.com/office/drawing/2014/main" id="{C93F214F-B786-1C0B-AF98-E18381F63EF6}"/>
              </a:ext>
            </a:extLst>
          </p:cNvPr>
          <p:cNvSpPr>
            <a:spLocks noGrp="1"/>
          </p:cNvSpPr>
          <p:nvPr>
            <p:ph type="sldNum" sz="quarter" idx="12"/>
          </p:nvPr>
        </p:nvSpPr>
        <p:spPr/>
        <p:txBody>
          <a:bodyPr/>
          <a:lstStyle/>
          <a:p>
            <a:fld id="{A2DAF6EC-2C59-9941-AA93-00E19ED16896}" type="slidenum">
              <a:rPr kumimoji="1" lang="ja-JP" altLang="en-US" smtClean="0"/>
              <a:t>15</a:t>
            </a:fld>
            <a:endParaRPr kumimoji="1" lang="ja-JP" altLang="en-US"/>
          </a:p>
        </p:txBody>
      </p:sp>
      <p:graphicFrame>
        <p:nvGraphicFramePr>
          <p:cNvPr id="8" name="グラフ 7">
            <a:extLst>
              <a:ext uri="{FF2B5EF4-FFF2-40B4-BE49-F238E27FC236}">
                <a16:creationId xmlns:a16="http://schemas.microsoft.com/office/drawing/2014/main" id="{EC0C24A9-2A11-8B6E-7538-A6B7F2EEEE1A}"/>
              </a:ext>
            </a:extLst>
          </p:cNvPr>
          <p:cNvGraphicFramePr>
            <a:graphicFrameLocks/>
          </p:cNvGraphicFramePr>
          <p:nvPr>
            <p:extLst>
              <p:ext uri="{D42A27DB-BD31-4B8C-83A1-F6EECF244321}">
                <p14:modId xmlns:p14="http://schemas.microsoft.com/office/powerpoint/2010/main" val="1970689358"/>
              </p:ext>
            </p:extLst>
          </p:nvPr>
        </p:nvGraphicFramePr>
        <p:xfrm>
          <a:off x="4548742" y="4116279"/>
          <a:ext cx="693907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a:extLst>
              <a:ext uri="{FF2B5EF4-FFF2-40B4-BE49-F238E27FC236}">
                <a16:creationId xmlns:a16="http://schemas.microsoft.com/office/drawing/2014/main" id="{C821A8C4-1127-DF6B-F48E-628517555B4C}"/>
              </a:ext>
            </a:extLst>
          </p:cNvPr>
          <p:cNvSpPr txBox="1"/>
          <p:nvPr/>
        </p:nvSpPr>
        <p:spPr>
          <a:xfrm>
            <a:off x="7784188" y="5797471"/>
            <a:ext cx="858969" cy="338554"/>
          </a:xfrm>
          <a:prstGeom prst="rect">
            <a:avLst/>
          </a:prstGeom>
          <a:noFill/>
        </p:spPr>
        <p:txBody>
          <a:bodyPr wrap="square" rtlCol="0">
            <a:spAutoFit/>
          </a:bodyPr>
          <a:lstStyle/>
          <a:p>
            <a:pPr algn="ctr"/>
            <a:r>
              <a:rPr kumimoji="1" lang="ja-JP" altLang="en-US" sz="1600" dirty="0">
                <a:solidFill>
                  <a:srgbClr val="FF0000"/>
                </a:solidFill>
              </a:rPr>
              <a:t>失敗</a:t>
            </a:r>
          </a:p>
        </p:txBody>
      </p:sp>
      <p:sp>
        <p:nvSpPr>
          <p:cNvPr id="10" name="テキスト ボックス 9">
            <a:extLst>
              <a:ext uri="{FF2B5EF4-FFF2-40B4-BE49-F238E27FC236}">
                <a16:creationId xmlns:a16="http://schemas.microsoft.com/office/drawing/2014/main" id="{44931820-E61D-C0D7-8E2A-ED363AD9A51F}"/>
              </a:ext>
            </a:extLst>
          </p:cNvPr>
          <p:cNvSpPr txBox="1"/>
          <p:nvPr/>
        </p:nvSpPr>
        <p:spPr>
          <a:xfrm>
            <a:off x="8632648" y="5783834"/>
            <a:ext cx="858969" cy="338554"/>
          </a:xfrm>
          <a:prstGeom prst="rect">
            <a:avLst/>
          </a:prstGeom>
          <a:noFill/>
        </p:spPr>
        <p:txBody>
          <a:bodyPr wrap="square" rtlCol="0">
            <a:spAutoFit/>
          </a:bodyPr>
          <a:lstStyle/>
          <a:p>
            <a:pPr algn="ctr"/>
            <a:r>
              <a:rPr kumimoji="1" lang="ja-JP" altLang="en-US" sz="1600" dirty="0">
                <a:solidFill>
                  <a:srgbClr val="FF0000"/>
                </a:solidFill>
              </a:rPr>
              <a:t>失敗</a:t>
            </a:r>
          </a:p>
        </p:txBody>
      </p:sp>
      <p:sp>
        <p:nvSpPr>
          <p:cNvPr id="19" name="Oval 18">
            <a:extLst>
              <a:ext uri="{FF2B5EF4-FFF2-40B4-BE49-F238E27FC236}">
                <a16:creationId xmlns:a16="http://schemas.microsoft.com/office/drawing/2014/main" id="{900290BA-8DFB-233E-5604-B076CAC2A222}"/>
              </a:ext>
            </a:extLst>
          </p:cNvPr>
          <p:cNvSpPr/>
          <p:nvPr/>
        </p:nvSpPr>
        <p:spPr>
          <a:xfrm>
            <a:off x="8868427" y="4764186"/>
            <a:ext cx="1565754" cy="338554"/>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cxnSp>
        <p:nvCxnSpPr>
          <p:cNvPr id="20" name="Straight Arrow Connector 19">
            <a:extLst>
              <a:ext uri="{FF2B5EF4-FFF2-40B4-BE49-F238E27FC236}">
                <a16:creationId xmlns:a16="http://schemas.microsoft.com/office/drawing/2014/main" id="{89D61076-C50B-DCC7-42DC-FC32A3EE6573}"/>
              </a:ext>
            </a:extLst>
          </p:cNvPr>
          <p:cNvCxnSpPr>
            <a:cxnSpLocks/>
          </p:cNvCxnSpPr>
          <p:nvPr/>
        </p:nvCxnSpPr>
        <p:spPr>
          <a:xfrm flipV="1">
            <a:off x="5728797" y="5285984"/>
            <a:ext cx="1398513" cy="474038"/>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graphicFrame>
        <p:nvGraphicFramePr>
          <p:cNvPr id="12" name="グラフ 11">
            <a:extLst>
              <a:ext uri="{FF2B5EF4-FFF2-40B4-BE49-F238E27FC236}">
                <a16:creationId xmlns:a16="http://schemas.microsoft.com/office/drawing/2014/main" id="{45E38422-061F-BD3F-A074-35E8352E859E}"/>
              </a:ext>
            </a:extLst>
          </p:cNvPr>
          <p:cNvGraphicFramePr>
            <a:graphicFrameLocks/>
          </p:cNvGraphicFramePr>
          <p:nvPr>
            <p:extLst>
              <p:ext uri="{D42A27DB-BD31-4B8C-83A1-F6EECF244321}">
                <p14:modId xmlns:p14="http://schemas.microsoft.com/office/powerpoint/2010/main" val="287027034"/>
              </p:ext>
            </p:extLst>
          </p:nvPr>
        </p:nvGraphicFramePr>
        <p:xfrm>
          <a:off x="-62196" y="4037290"/>
          <a:ext cx="4843659" cy="2901178"/>
        </p:xfrm>
        <a:graphic>
          <a:graphicData uri="http://schemas.openxmlformats.org/drawingml/2006/chart">
            <c:chart xmlns:c="http://schemas.openxmlformats.org/drawingml/2006/chart" xmlns:r="http://schemas.openxmlformats.org/officeDocument/2006/relationships" r:id="rId4"/>
          </a:graphicData>
        </a:graphic>
      </p:graphicFrame>
      <p:cxnSp>
        <p:nvCxnSpPr>
          <p:cNvPr id="11" name="Straight Arrow Connector 10">
            <a:extLst>
              <a:ext uri="{FF2B5EF4-FFF2-40B4-BE49-F238E27FC236}">
                <a16:creationId xmlns:a16="http://schemas.microsoft.com/office/drawing/2014/main" id="{E2AB477C-1B06-F331-5FFE-65E11D33EEB3}"/>
              </a:ext>
            </a:extLst>
          </p:cNvPr>
          <p:cNvCxnSpPr>
            <a:cxnSpLocks/>
          </p:cNvCxnSpPr>
          <p:nvPr/>
        </p:nvCxnSpPr>
        <p:spPr>
          <a:xfrm flipV="1">
            <a:off x="1919121" y="4718493"/>
            <a:ext cx="1294517" cy="643963"/>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3170514F-D65E-57F3-3DDF-FFD5F122E864}"/>
              </a:ext>
            </a:extLst>
          </p:cNvPr>
          <p:cNvCxnSpPr>
            <a:cxnSpLocks/>
          </p:cNvCxnSpPr>
          <p:nvPr/>
        </p:nvCxnSpPr>
        <p:spPr>
          <a:xfrm flipV="1">
            <a:off x="2318327" y="5555560"/>
            <a:ext cx="1586431" cy="57359"/>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948FD6BE-6260-C914-A8AF-1EDD3A22ED77}"/>
              </a:ext>
            </a:extLst>
          </p:cNvPr>
          <p:cNvSpPr txBox="1"/>
          <p:nvPr/>
        </p:nvSpPr>
        <p:spPr>
          <a:xfrm>
            <a:off x="1919121" y="4718493"/>
            <a:ext cx="707245" cy="369332"/>
          </a:xfrm>
          <a:prstGeom prst="rect">
            <a:avLst/>
          </a:prstGeom>
          <a:noFill/>
        </p:spPr>
        <p:txBody>
          <a:bodyPr wrap="none" rtlCol="0">
            <a:spAutoFit/>
          </a:bodyPr>
          <a:lstStyle/>
          <a:p>
            <a:r>
              <a:rPr lang="en-JP" dirty="0">
                <a:solidFill>
                  <a:srgbClr val="FF0000"/>
                </a:solidFill>
              </a:rPr>
              <a:t>1.7倍</a:t>
            </a:r>
          </a:p>
        </p:txBody>
      </p:sp>
    </p:spTree>
    <p:extLst>
      <p:ext uri="{BB962C8B-B14F-4D97-AF65-F5344CB8AC3E}">
        <p14:creationId xmlns:p14="http://schemas.microsoft.com/office/powerpoint/2010/main" val="643765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5A667-7A57-5444-A591-A4DF40678C4D}"/>
              </a:ext>
            </a:extLst>
          </p:cNvPr>
          <p:cNvSpPr>
            <a:spLocks noGrp="1"/>
          </p:cNvSpPr>
          <p:nvPr>
            <p:ph type="title"/>
          </p:nvPr>
        </p:nvSpPr>
        <p:spPr/>
        <p:txBody>
          <a:bodyPr/>
          <a:lstStyle/>
          <a:p>
            <a:r>
              <a:rPr lang="en-JP" dirty="0"/>
              <a:t>まとめ</a:t>
            </a:r>
          </a:p>
        </p:txBody>
      </p:sp>
      <p:sp>
        <p:nvSpPr>
          <p:cNvPr id="3" name="Content Placeholder 2">
            <a:extLst>
              <a:ext uri="{FF2B5EF4-FFF2-40B4-BE49-F238E27FC236}">
                <a16:creationId xmlns:a16="http://schemas.microsoft.com/office/drawing/2014/main" id="{CD91B297-EFB1-B94C-8C8B-A95874AE12D7}"/>
              </a:ext>
            </a:extLst>
          </p:cNvPr>
          <p:cNvSpPr>
            <a:spLocks noGrp="1"/>
          </p:cNvSpPr>
          <p:nvPr>
            <p:ph idx="1"/>
          </p:nvPr>
        </p:nvSpPr>
        <p:spPr/>
        <p:txBody>
          <a:bodyPr/>
          <a:lstStyle/>
          <a:p>
            <a:r>
              <a:rPr lang="ja-JP" altLang="en-US" dirty="0"/>
              <a:t>軽量なコンテナマイグレーションを実現するために、</a:t>
            </a:r>
            <a:r>
              <a:rPr lang="en-US" altLang="ja-JP" dirty="0"/>
              <a:t>VM</a:t>
            </a:r>
            <a:r>
              <a:rPr lang="ja-JP" altLang="en-US" dirty="0"/>
              <a:t>外からコンテナの状態を保存するシステム</a:t>
            </a:r>
            <a:r>
              <a:rPr lang="en-US" altLang="ja-JP" dirty="0" err="1"/>
              <a:t>OVmigrate</a:t>
            </a:r>
            <a:r>
              <a:rPr lang="ja-JP" altLang="en-US" dirty="0"/>
              <a:t>を提案</a:t>
            </a:r>
            <a:endParaRPr lang="en-US" altLang="ja-JP" dirty="0"/>
          </a:p>
          <a:p>
            <a:pPr lvl="1"/>
            <a:r>
              <a:rPr lang="en-JP" altLang="ja-JP" dirty="0"/>
              <a:t>VM</a:t>
            </a:r>
            <a:r>
              <a:rPr lang="ja-JP" altLang="en-JP" dirty="0"/>
              <a:t>の</a:t>
            </a:r>
            <a:r>
              <a:rPr lang="ja-JP" altLang="en-US" dirty="0"/>
              <a:t>メモリ上の</a:t>
            </a:r>
            <a:r>
              <a:rPr lang="en-US" altLang="ja-JP" dirty="0"/>
              <a:t>OS</a:t>
            </a:r>
            <a:r>
              <a:rPr lang="ja-JP" altLang="en-US" dirty="0"/>
              <a:t>データを解析することでプロセスの状態を保存</a:t>
            </a:r>
            <a:endParaRPr lang="en-US" altLang="ja-JP" dirty="0"/>
          </a:p>
          <a:p>
            <a:pPr lvl="1"/>
            <a:r>
              <a:rPr lang="en-US" altLang="ja-JP" dirty="0"/>
              <a:t>VM</a:t>
            </a:r>
            <a:r>
              <a:rPr lang="ja-JP" altLang="en-US" dirty="0"/>
              <a:t>による仮想化や</a:t>
            </a:r>
            <a:r>
              <a:rPr lang="en-JP" altLang="ja-JP" dirty="0"/>
              <a:t>VM</a:t>
            </a:r>
            <a:r>
              <a:rPr lang="ja-JP" altLang="en-JP" dirty="0"/>
              <a:t>内</a:t>
            </a:r>
            <a:r>
              <a:rPr lang="ja-JP" altLang="en-US" dirty="0"/>
              <a:t>の負荷の影響を受けない</a:t>
            </a:r>
            <a:endParaRPr lang="en-US" altLang="ja-JP" dirty="0"/>
          </a:p>
          <a:p>
            <a:pPr lvl="1"/>
            <a:r>
              <a:rPr lang="ja-JP" altLang="en-US" dirty="0"/>
              <a:t>状態保存処理がコンテナ性能に影響を及ぼさない</a:t>
            </a:r>
            <a:endParaRPr lang="en-US" altLang="ja-JP" dirty="0"/>
          </a:p>
          <a:p>
            <a:pPr lvl="1">
              <a:tabLst>
                <a:tab pos="658813" algn="l"/>
              </a:tabLst>
            </a:pPr>
            <a:r>
              <a:rPr lang="en-US" altLang="ja-JP" dirty="0"/>
              <a:t>VM</a:t>
            </a:r>
            <a:r>
              <a:rPr lang="ja-JP" altLang="en-US" dirty="0"/>
              <a:t>内で従来ツールを用いるより最大</a:t>
            </a:r>
            <a:r>
              <a:rPr lang="en-US" altLang="ja-JP" dirty="0"/>
              <a:t>7.3</a:t>
            </a:r>
            <a:r>
              <a:rPr lang="ja-JP" altLang="en-US" dirty="0"/>
              <a:t>倍高速に状態を保存できた</a:t>
            </a:r>
            <a:endParaRPr lang="en-US" altLang="ja-JP" dirty="0"/>
          </a:p>
          <a:p>
            <a:r>
              <a:rPr lang="ja-JP" altLang="en-US" dirty="0"/>
              <a:t>今後の課題</a:t>
            </a:r>
            <a:endParaRPr lang="en-US" altLang="ja-JP" dirty="0"/>
          </a:p>
          <a:p>
            <a:pPr lvl="1">
              <a:tabLst>
                <a:tab pos="396875" algn="l"/>
              </a:tabLst>
            </a:pPr>
            <a:r>
              <a:rPr lang="ja-JP" altLang="en-US" dirty="0"/>
              <a:t>コンテナマイグレーションに必要なすべての状態を保存できるようにする</a:t>
            </a:r>
            <a:endParaRPr lang="en-US" altLang="ja-JP" dirty="0"/>
          </a:p>
          <a:p>
            <a:pPr lvl="1">
              <a:tabLst>
                <a:tab pos="396875" algn="l"/>
              </a:tabLst>
            </a:pPr>
            <a:r>
              <a:rPr lang="ja-JP" altLang="en-US" dirty="0"/>
              <a:t>コンテナをほぼ停止させずに行うライブマイグレーションに対応する</a:t>
            </a:r>
            <a:endParaRPr lang="en-US" altLang="ja-JP" dirty="0"/>
          </a:p>
        </p:txBody>
      </p:sp>
      <p:sp>
        <p:nvSpPr>
          <p:cNvPr id="4" name="Slide Number Placeholder 3">
            <a:extLst>
              <a:ext uri="{FF2B5EF4-FFF2-40B4-BE49-F238E27FC236}">
                <a16:creationId xmlns:a16="http://schemas.microsoft.com/office/drawing/2014/main" id="{5AF7FB33-84C8-F149-BEF1-72D5BA2DF27E}"/>
              </a:ext>
            </a:extLst>
          </p:cNvPr>
          <p:cNvSpPr>
            <a:spLocks noGrp="1"/>
          </p:cNvSpPr>
          <p:nvPr>
            <p:ph type="sldNum" sz="quarter" idx="12"/>
          </p:nvPr>
        </p:nvSpPr>
        <p:spPr/>
        <p:txBody>
          <a:bodyPr/>
          <a:lstStyle/>
          <a:p>
            <a:fld id="{A2DAF6EC-2C59-9941-AA93-00E19ED16896}" type="slidenum">
              <a:rPr kumimoji="1" lang="ja-JP" altLang="en-US" smtClean="0"/>
              <a:t>16</a:t>
            </a:fld>
            <a:endParaRPr kumimoji="1" lang="ja-JP" altLang="en-US"/>
          </a:p>
        </p:txBody>
      </p:sp>
      <p:sp>
        <p:nvSpPr>
          <p:cNvPr id="5" name="テキスト ボックス 26">
            <a:extLst>
              <a:ext uri="{FF2B5EF4-FFF2-40B4-BE49-F238E27FC236}">
                <a16:creationId xmlns:a16="http://schemas.microsoft.com/office/drawing/2014/main" id="{F67A6B4E-4611-A2F0-4779-88FA0033CD00}"/>
              </a:ext>
            </a:extLst>
          </p:cNvPr>
          <p:cNvSpPr txBox="1"/>
          <p:nvPr/>
        </p:nvSpPr>
        <p:spPr>
          <a:xfrm>
            <a:off x="5849779" y="3136292"/>
            <a:ext cx="492443" cy="585416"/>
          </a:xfrm>
          <a:prstGeom prst="rect">
            <a:avLst/>
          </a:prstGeom>
          <a:noFill/>
        </p:spPr>
        <p:txBody>
          <a:bodyPr vert="eaVert"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2000" dirty="0"/>
              <a:t>・・・</a:t>
            </a:r>
          </a:p>
        </p:txBody>
      </p:sp>
    </p:spTree>
    <p:extLst>
      <p:ext uri="{BB962C8B-B14F-4D97-AF65-F5344CB8AC3E}">
        <p14:creationId xmlns:p14="http://schemas.microsoft.com/office/powerpoint/2010/main" val="4057917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12">
            <a:extLst>
              <a:ext uri="{FF2B5EF4-FFF2-40B4-BE49-F238E27FC236}">
                <a16:creationId xmlns:a16="http://schemas.microsoft.com/office/drawing/2014/main" id="{217531D8-6B47-D944-89D8-B3FA5E704360}"/>
              </a:ext>
            </a:extLst>
          </p:cNvPr>
          <p:cNvSpPr/>
          <p:nvPr/>
        </p:nvSpPr>
        <p:spPr>
          <a:xfrm>
            <a:off x="1898523" y="4500319"/>
            <a:ext cx="1864034" cy="1471274"/>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2" name="正方形/長方形 12">
            <a:extLst>
              <a:ext uri="{FF2B5EF4-FFF2-40B4-BE49-F238E27FC236}">
                <a16:creationId xmlns:a16="http://schemas.microsoft.com/office/drawing/2014/main" id="{D2E5B401-2690-654D-B8A6-B2627889111C}"/>
              </a:ext>
            </a:extLst>
          </p:cNvPr>
          <p:cNvSpPr/>
          <p:nvPr/>
        </p:nvSpPr>
        <p:spPr>
          <a:xfrm>
            <a:off x="3847547" y="4500319"/>
            <a:ext cx="1871766" cy="1476029"/>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3" name="正方形/長方形 12">
            <a:extLst>
              <a:ext uri="{FF2B5EF4-FFF2-40B4-BE49-F238E27FC236}">
                <a16:creationId xmlns:a16="http://schemas.microsoft.com/office/drawing/2014/main" id="{71C4607E-A0FF-544D-9A52-7A416F2D4109}"/>
              </a:ext>
            </a:extLst>
          </p:cNvPr>
          <p:cNvSpPr/>
          <p:nvPr/>
        </p:nvSpPr>
        <p:spPr>
          <a:xfrm>
            <a:off x="6377926" y="4500319"/>
            <a:ext cx="1666926" cy="939440"/>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4" name="正方形/長方形 12">
            <a:extLst>
              <a:ext uri="{FF2B5EF4-FFF2-40B4-BE49-F238E27FC236}">
                <a16:creationId xmlns:a16="http://schemas.microsoft.com/office/drawing/2014/main" id="{41B779DF-8462-8147-A10C-C979A629C377}"/>
              </a:ext>
            </a:extLst>
          </p:cNvPr>
          <p:cNvSpPr/>
          <p:nvPr/>
        </p:nvSpPr>
        <p:spPr>
          <a:xfrm>
            <a:off x="8137573" y="4500319"/>
            <a:ext cx="1666926" cy="930750"/>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2" name="Title 1">
            <a:extLst>
              <a:ext uri="{FF2B5EF4-FFF2-40B4-BE49-F238E27FC236}">
                <a16:creationId xmlns:a16="http://schemas.microsoft.com/office/drawing/2014/main" id="{1A0791A6-E2A0-9E4C-B932-C843B09A947D}"/>
              </a:ext>
            </a:extLst>
          </p:cNvPr>
          <p:cNvSpPr>
            <a:spLocks noGrp="1"/>
          </p:cNvSpPr>
          <p:nvPr>
            <p:ph type="title"/>
          </p:nvPr>
        </p:nvSpPr>
        <p:spPr/>
        <p:txBody>
          <a:bodyPr/>
          <a:lstStyle/>
          <a:p>
            <a:r>
              <a:rPr lang="en-JP" dirty="0"/>
              <a:t>コンテナ型仮想化</a:t>
            </a:r>
          </a:p>
        </p:txBody>
      </p:sp>
      <p:sp>
        <p:nvSpPr>
          <p:cNvPr id="3" name="Content Placeholder 2">
            <a:extLst>
              <a:ext uri="{FF2B5EF4-FFF2-40B4-BE49-F238E27FC236}">
                <a16:creationId xmlns:a16="http://schemas.microsoft.com/office/drawing/2014/main" id="{D1CD044D-F607-FF4F-BDEB-009524BA6B2A}"/>
              </a:ext>
            </a:extLst>
          </p:cNvPr>
          <p:cNvSpPr>
            <a:spLocks noGrp="1"/>
          </p:cNvSpPr>
          <p:nvPr>
            <p:ph idx="1"/>
          </p:nvPr>
        </p:nvSpPr>
        <p:spPr/>
        <p:txBody>
          <a:bodyPr/>
          <a:lstStyle/>
          <a:p>
            <a:r>
              <a:rPr lang="ja-JP" altLang="en-US" dirty="0"/>
              <a:t>コンテナは仮想マシン（</a:t>
            </a:r>
            <a:r>
              <a:rPr lang="en-US" altLang="ja-JP" dirty="0"/>
              <a:t>VM</a:t>
            </a:r>
            <a:r>
              <a:rPr lang="ja-JP" altLang="en-US" dirty="0"/>
              <a:t>）より軽量な仮想環境</a:t>
            </a:r>
            <a:endParaRPr lang="en-JP" dirty="0"/>
          </a:p>
          <a:p>
            <a:pPr lvl="1"/>
            <a:r>
              <a:rPr lang="en-US" altLang="ja-JP" dirty="0"/>
              <a:t>OS</a:t>
            </a:r>
            <a:r>
              <a:rPr lang="ja-JP" altLang="en-US" dirty="0"/>
              <a:t>によって提供され、プロセスとその実行環境によって構成</a:t>
            </a:r>
            <a:endParaRPr lang="en-US" altLang="ja-JP" strike="sngStrike" dirty="0"/>
          </a:p>
          <a:p>
            <a:pPr lvl="1"/>
            <a:r>
              <a:rPr lang="ja-JP" altLang="en-US" dirty="0"/>
              <a:t>少ないリソースで構成され、高速に起動や実行を行うことができる</a:t>
            </a:r>
          </a:p>
          <a:p>
            <a:r>
              <a:rPr lang="ja-JP" altLang="en-US" dirty="0"/>
              <a:t>コンテナを提供するクラウドも普及</a:t>
            </a:r>
            <a:endParaRPr lang="en-US" altLang="ja-JP" dirty="0"/>
          </a:p>
          <a:p>
            <a:pPr lvl="1"/>
            <a:r>
              <a:rPr lang="ja-JP" altLang="en-US" dirty="0"/>
              <a:t>例：</a:t>
            </a:r>
            <a:r>
              <a:rPr lang="en-US" altLang="ja-JP" dirty="0"/>
              <a:t>Amazon ECS/EKS</a:t>
            </a:r>
            <a:r>
              <a:rPr lang="ja-JP" altLang="en-US" dirty="0"/>
              <a:t>、</a:t>
            </a:r>
            <a:r>
              <a:rPr lang="en-US" altLang="ja-JP" dirty="0"/>
              <a:t>Google GKE</a:t>
            </a:r>
            <a:r>
              <a:rPr lang="ja-JP" altLang="en-US" dirty="0"/>
              <a:t>、</a:t>
            </a:r>
            <a:r>
              <a:rPr lang="en-US" altLang="ja-JP" dirty="0"/>
              <a:t>Microsoft AKS</a:t>
            </a:r>
          </a:p>
          <a:p>
            <a:pPr lvl="1"/>
            <a:r>
              <a:rPr lang="ja-JP" altLang="en-US" dirty="0"/>
              <a:t>１台のホストに多数のコンテナを集約</a:t>
            </a:r>
            <a:endParaRPr lang="en-US" altLang="ja-JP" dirty="0"/>
          </a:p>
        </p:txBody>
      </p:sp>
      <p:sp>
        <p:nvSpPr>
          <p:cNvPr id="4" name="Slide Number Placeholder 3">
            <a:extLst>
              <a:ext uri="{FF2B5EF4-FFF2-40B4-BE49-F238E27FC236}">
                <a16:creationId xmlns:a16="http://schemas.microsoft.com/office/drawing/2014/main" id="{30AF0D59-0CA9-DF48-99F5-B34F63D6CED8}"/>
              </a:ext>
            </a:extLst>
          </p:cNvPr>
          <p:cNvSpPr>
            <a:spLocks noGrp="1"/>
          </p:cNvSpPr>
          <p:nvPr>
            <p:ph type="sldNum" sz="quarter" idx="12"/>
          </p:nvPr>
        </p:nvSpPr>
        <p:spPr/>
        <p:txBody>
          <a:bodyPr/>
          <a:lstStyle/>
          <a:p>
            <a:fld id="{A2DAF6EC-2C59-9941-AA93-00E19ED16896}" type="slidenum">
              <a:rPr kumimoji="1" lang="ja-JP" altLang="en-US" smtClean="0"/>
              <a:t>2</a:t>
            </a:fld>
            <a:endParaRPr kumimoji="1" lang="ja-JP" altLang="en-US" dirty="0"/>
          </a:p>
        </p:txBody>
      </p:sp>
      <p:sp>
        <p:nvSpPr>
          <p:cNvPr id="38" name="正方形/長方形 7">
            <a:extLst>
              <a:ext uri="{FF2B5EF4-FFF2-40B4-BE49-F238E27FC236}">
                <a16:creationId xmlns:a16="http://schemas.microsoft.com/office/drawing/2014/main" id="{1D290432-96E8-6141-B728-F4C11FE0F4A0}"/>
              </a:ext>
            </a:extLst>
          </p:cNvPr>
          <p:cNvSpPr/>
          <p:nvPr/>
        </p:nvSpPr>
        <p:spPr>
          <a:xfrm>
            <a:off x="1992702" y="5431069"/>
            <a:ext cx="1677133" cy="428633"/>
          </a:xfrm>
          <a:prstGeom prst="rect">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rPr>
              <a:t>OS</a:t>
            </a:r>
            <a:endParaRPr kumimoji="1" lang="ja-JP" altLang="en-US" sz="2000" dirty="0">
              <a:solidFill>
                <a:schemeClr val="tx1"/>
              </a:solidFill>
            </a:endParaRPr>
          </a:p>
        </p:txBody>
      </p:sp>
      <p:sp>
        <p:nvSpPr>
          <p:cNvPr id="39" name="正方形/長方形 8">
            <a:extLst>
              <a:ext uri="{FF2B5EF4-FFF2-40B4-BE49-F238E27FC236}">
                <a16:creationId xmlns:a16="http://schemas.microsoft.com/office/drawing/2014/main" id="{FB04C67B-584B-F34B-B533-495ADBD24649}"/>
              </a:ext>
            </a:extLst>
          </p:cNvPr>
          <p:cNvSpPr/>
          <p:nvPr/>
        </p:nvSpPr>
        <p:spPr>
          <a:xfrm>
            <a:off x="3957289" y="5431069"/>
            <a:ext cx="1667134" cy="428633"/>
          </a:xfrm>
          <a:prstGeom prst="rect">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rPr>
              <a:t>OS</a:t>
            </a:r>
            <a:endParaRPr kumimoji="1" lang="ja-JP" altLang="en-US" sz="2000" dirty="0">
              <a:solidFill>
                <a:schemeClr val="tx1"/>
              </a:solidFill>
            </a:endParaRPr>
          </a:p>
        </p:txBody>
      </p:sp>
      <p:sp>
        <p:nvSpPr>
          <p:cNvPr id="41" name="正方形/長方形 10">
            <a:extLst>
              <a:ext uri="{FF2B5EF4-FFF2-40B4-BE49-F238E27FC236}">
                <a16:creationId xmlns:a16="http://schemas.microsoft.com/office/drawing/2014/main" id="{3A52C4EF-3121-DD43-8F9C-037F082F13EF}"/>
              </a:ext>
            </a:extLst>
          </p:cNvPr>
          <p:cNvSpPr/>
          <p:nvPr/>
        </p:nvSpPr>
        <p:spPr>
          <a:xfrm>
            <a:off x="2105806" y="4779660"/>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プロセス</a:t>
            </a:r>
          </a:p>
        </p:txBody>
      </p:sp>
      <p:sp>
        <p:nvSpPr>
          <p:cNvPr id="43" name="正方形/長方形 12">
            <a:extLst>
              <a:ext uri="{FF2B5EF4-FFF2-40B4-BE49-F238E27FC236}">
                <a16:creationId xmlns:a16="http://schemas.microsoft.com/office/drawing/2014/main" id="{9604A5A1-D96F-3640-9CA7-665748E02B3F}"/>
              </a:ext>
            </a:extLst>
          </p:cNvPr>
          <p:cNvSpPr/>
          <p:nvPr/>
        </p:nvSpPr>
        <p:spPr>
          <a:xfrm>
            <a:off x="4059708" y="4779660"/>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プロセス</a:t>
            </a:r>
          </a:p>
        </p:txBody>
      </p:sp>
      <p:sp>
        <p:nvSpPr>
          <p:cNvPr id="44" name="正方形/長方形 13">
            <a:extLst>
              <a:ext uri="{FF2B5EF4-FFF2-40B4-BE49-F238E27FC236}">
                <a16:creationId xmlns:a16="http://schemas.microsoft.com/office/drawing/2014/main" id="{25B0EF1B-1AAD-A549-9C82-281DB9C2D4EF}"/>
              </a:ext>
            </a:extLst>
          </p:cNvPr>
          <p:cNvSpPr/>
          <p:nvPr/>
        </p:nvSpPr>
        <p:spPr>
          <a:xfrm>
            <a:off x="1898523" y="6154157"/>
            <a:ext cx="3820790" cy="428632"/>
          </a:xfrm>
          <a:prstGeom prst="rect">
            <a:avLst/>
          </a:prstGeom>
          <a:solidFill>
            <a:schemeClr val="accent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ハイパーバイザ</a:t>
            </a:r>
            <a:endParaRPr kumimoji="1" lang="ja-JP" altLang="en-US" sz="2000" dirty="0">
              <a:solidFill>
                <a:schemeClr val="tx1"/>
              </a:solidFill>
            </a:endParaRPr>
          </a:p>
        </p:txBody>
      </p:sp>
      <p:sp>
        <p:nvSpPr>
          <p:cNvPr id="45" name="正方形/長方形 15">
            <a:extLst>
              <a:ext uri="{FF2B5EF4-FFF2-40B4-BE49-F238E27FC236}">
                <a16:creationId xmlns:a16="http://schemas.microsoft.com/office/drawing/2014/main" id="{BC48202C-3EF4-2443-9FA6-4F6A832076E5}"/>
              </a:ext>
            </a:extLst>
          </p:cNvPr>
          <p:cNvSpPr/>
          <p:nvPr/>
        </p:nvSpPr>
        <p:spPr>
          <a:xfrm>
            <a:off x="6377923" y="6170028"/>
            <a:ext cx="3426576" cy="428632"/>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a:solidFill>
                  <a:schemeClr val="tx1"/>
                </a:solidFill>
              </a:rPr>
              <a:t>OS</a:t>
            </a:r>
            <a:endParaRPr kumimoji="1" lang="ja-JP" altLang="en-US" sz="2000" dirty="0">
              <a:solidFill>
                <a:schemeClr val="tx1"/>
              </a:solidFill>
            </a:endParaRPr>
          </a:p>
        </p:txBody>
      </p:sp>
      <p:sp>
        <p:nvSpPr>
          <p:cNvPr id="48" name="正方形/長方形 18">
            <a:extLst>
              <a:ext uri="{FF2B5EF4-FFF2-40B4-BE49-F238E27FC236}">
                <a16:creationId xmlns:a16="http://schemas.microsoft.com/office/drawing/2014/main" id="{F6B8DE11-3639-4C45-98E4-39190C6E2984}"/>
              </a:ext>
            </a:extLst>
          </p:cNvPr>
          <p:cNvSpPr/>
          <p:nvPr/>
        </p:nvSpPr>
        <p:spPr>
          <a:xfrm>
            <a:off x="6479693" y="4774996"/>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49" name="正方形/長方形 19">
            <a:extLst>
              <a:ext uri="{FF2B5EF4-FFF2-40B4-BE49-F238E27FC236}">
                <a16:creationId xmlns:a16="http://schemas.microsoft.com/office/drawing/2014/main" id="{FB3547B1-33F2-2345-A0A6-329203B47B62}"/>
              </a:ext>
            </a:extLst>
          </p:cNvPr>
          <p:cNvSpPr/>
          <p:nvPr/>
        </p:nvSpPr>
        <p:spPr>
          <a:xfrm>
            <a:off x="8264336" y="4777848"/>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50" name="正方形/長方形 20">
            <a:extLst>
              <a:ext uri="{FF2B5EF4-FFF2-40B4-BE49-F238E27FC236}">
                <a16:creationId xmlns:a16="http://schemas.microsoft.com/office/drawing/2014/main" id="{D6583AEC-0F31-5D46-A6B9-A2D0FFF1C69B}"/>
              </a:ext>
            </a:extLst>
          </p:cNvPr>
          <p:cNvSpPr/>
          <p:nvPr/>
        </p:nvSpPr>
        <p:spPr>
          <a:xfrm>
            <a:off x="6377923" y="5558833"/>
            <a:ext cx="3426576" cy="428632"/>
          </a:xfrm>
          <a:prstGeom prst="rect">
            <a:avLst/>
          </a:prstGeom>
          <a:solidFill>
            <a:schemeClr val="accent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コンテナ管理ソフトウェア</a:t>
            </a:r>
            <a:endParaRPr kumimoji="1" lang="ja-JP" altLang="en-US" sz="2000" dirty="0">
              <a:solidFill>
                <a:schemeClr val="tx1"/>
              </a:solidFill>
            </a:endParaRPr>
          </a:p>
        </p:txBody>
      </p:sp>
      <p:sp>
        <p:nvSpPr>
          <p:cNvPr id="55" name="TextBox 54">
            <a:extLst>
              <a:ext uri="{FF2B5EF4-FFF2-40B4-BE49-F238E27FC236}">
                <a16:creationId xmlns:a16="http://schemas.microsoft.com/office/drawing/2014/main" id="{B31BEBEB-DDAB-1645-8D9E-8BD3B8CE15BA}"/>
              </a:ext>
            </a:extLst>
          </p:cNvPr>
          <p:cNvSpPr txBox="1"/>
          <p:nvPr/>
        </p:nvSpPr>
        <p:spPr>
          <a:xfrm>
            <a:off x="2554452" y="4156590"/>
            <a:ext cx="550151" cy="400110"/>
          </a:xfrm>
          <a:prstGeom prst="rect">
            <a:avLst/>
          </a:prstGeom>
          <a:noFill/>
        </p:spPr>
        <p:txBody>
          <a:bodyPr wrap="none" rtlCol="0">
            <a:spAutoFit/>
          </a:bodyPr>
          <a:lstStyle/>
          <a:p>
            <a:r>
              <a:rPr lang="en-JP" sz="2000" dirty="0"/>
              <a:t>VM</a:t>
            </a:r>
          </a:p>
        </p:txBody>
      </p:sp>
      <p:sp>
        <p:nvSpPr>
          <p:cNvPr id="57" name="TextBox 56">
            <a:extLst>
              <a:ext uri="{FF2B5EF4-FFF2-40B4-BE49-F238E27FC236}">
                <a16:creationId xmlns:a16="http://schemas.microsoft.com/office/drawing/2014/main" id="{DFD2BDEC-6D51-324B-A0FB-3C9EEB6BA820}"/>
              </a:ext>
            </a:extLst>
          </p:cNvPr>
          <p:cNvSpPr txBox="1"/>
          <p:nvPr/>
        </p:nvSpPr>
        <p:spPr>
          <a:xfrm>
            <a:off x="6606095" y="4156590"/>
            <a:ext cx="1210588" cy="400110"/>
          </a:xfrm>
          <a:prstGeom prst="rect">
            <a:avLst/>
          </a:prstGeom>
          <a:noFill/>
        </p:spPr>
        <p:txBody>
          <a:bodyPr wrap="square" rtlCol="0">
            <a:spAutoFit/>
          </a:bodyPr>
          <a:lstStyle/>
          <a:p>
            <a:r>
              <a:rPr lang="en-JP" sz="2000" dirty="0"/>
              <a:t>コンテナ</a:t>
            </a:r>
          </a:p>
        </p:txBody>
      </p:sp>
      <p:sp>
        <p:nvSpPr>
          <p:cNvPr id="58" name="TextBox 57">
            <a:extLst>
              <a:ext uri="{FF2B5EF4-FFF2-40B4-BE49-F238E27FC236}">
                <a16:creationId xmlns:a16="http://schemas.microsoft.com/office/drawing/2014/main" id="{0284F1AC-EC69-E54E-BA1C-351ADCC7C813}"/>
              </a:ext>
            </a:extLst>
          </p:cNvPr>
          <p:cNvSpPr txBox="1"/>
          <p:nvPr/>
        </p:nvSpPr>
        <p:spPr>
          <a:xfrm>
            <a:off x="8365742" y="4164313"/>
            <a:ext cx="1210588" cy="400110"/>
          </a:xfrm>
          <a:prstGeom prst="rect">
            <a:avLst/>
          </a:prstGeom>
          <a:noFill/>
        </p:spPr>
        <p:txBody>
          <a:bodyPr wrap="none" rtlCol="0">
            <a:spAutoFit/>
          </a:bodyPr>
          <a:lstStyle/>
          <a:p>
            <a:r>
              <a:rPr lang="en-JP" sz="2000" dirty="0"/>
              <a:t>コンテナ</a:t>
            </a:r>
          </a:p>
        </p:txBody>
      </p:sp>
      <p:sp>
        <p:nvSpPr>
          <p:cNvPr id="22" name="TextBox 54">
            <a:extLst>
              <a:ext uri="{FF2B5EF4-FFF2-40B4-BE49-F238E27FC236}">
                <a16:creationId xmlns:a16="http://schemas.microsoft.com/office/drawing/2014/main" id="{A43E17C1-46C7-4D3D-8F22-8FD27F2C7F38}"/>
              </a:ext>
            </a:extLst>
          </p:cNvPr>
          <p:cNvSpPr txBox="1"/>
          <p:nvPr/>
        </p:nvSpPr>
        <p:spPr>
          <a:xfrm>
            <a:off x="4508354" y="4156590"/>
            <a:ext cx="550151" cy="400110"/>
          </a:xfrm>
          <a:prstGeom prst="rect">
            <a:avLst/>
          </a:prstGeom>
          <a:noFill/>
        </p:spPr>
        <p:txBody>
          <a:bodyPr wrap="none" rtlCol="0">
            <a:spAutoFit/>
          </a:bodyPr>
          <a:lstStyle/>
          <a:p>
            <a:r>
              <a:rPr lang="en-JP" sz="2000" dirty="0"/>
              <a:t>VM</a:t>
            </a:r>
          </a:p>
        </p:txBody>
      </p:sp>
    </p:spTree>
    <p:extLst>
      <p:ext uri="{BB962C8B-B14F-4D97-AF65-F5344CB8AC3E}">
        <p14:creationId xmlns:p14="http://schemas.microsoft.com/office/powerpoint/2010/main" val="3132796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8">
            <a:extLst>
              <a:ext uri="{FF2B5EF4-FFF2-40B4-BE49-F238E27FC236}">
                <a16:creationId xmlns:a16="http://schemas.microsoft.com/office/drawing/2014/main" id="{50E6775D-F085-C045-AD33-0C11B7E1A70A}"/>
              </a:ext>
            </a:extLst>
          </p:cNvPr>
          <p:cNvSpPr/>
          <p:nvPr/>
        </p:nvSpPr>
        <p:spPr>
          <a:xfrm>
            <a:off x="6219130" y="4648262"/>
            <a:ext cx="3559870" cy="212520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 name="Rounded Rectangle 10">
            <a:extLst>
              <a:ext uri="{FF2B5EF4-FFF2-40B4-BE49-F238E27FC236}">
                <a16:creationId xmlns:a16="http://schemas.microsoft.com/office/drawing/2014/main" id="{F32773CA-E781-5C4A-BBDE-CA86E1B61586}"/>
              </a:ext>
            </a:extLst>
          </p:cNvPr>
          <p:cNvSpPr/>
          <p:nvPr/>
        </p:nvSpPr>
        <p:spPr>
          <a:xfrm>
            <a:off x="6626432" y="6138300"/>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2" name="Title 1">
            <a:extLst>
              <a:ext uri="{FF2B5EF4-FFF2-40B4-BE49-F238E27FC236}">
                <a16:creationId xmlns:a16="http://schemas.microsoft.com/office/drawing/2014/main" id="{8E83A8E2-E5E6-8A4C-B643-C39324901098}"/>
              </a:ext>
            </a:extLst>
          </p:cNvPr>
          <p:cNvSpPr>
            <a:spLocks noGrp="1"/>
          </p:cNvSpPr>
          <p:nvPr>
            <p:ph type="title"/>
          </p:nvPr>
        </p:nvSpPr>
        <p:spPr/>
        <p:txBody>
          <a:bodyPr/>
          <a:lstStyle/>
          <a:p>
            <a:r>
              <a:rPr lang="en-JP" dirty="0"/>
              <a:t>コンテナマイグレーション</a:t>
            </a:r>
          </a:p>
        </p:txBody>
      </p:sp>
      <p:sp>
        <p:nvSpPr>
          <p:cNvPr id="3" name="Content Placeholder 2">
            <a:extLst>
              <a:ext uri="{FF2B5EF4-FFF2-40B4-BE49-F238E27FC236}">
                <a16:creationId xmlns:a16="http://schemas.microsoft.com/office/drawing/2014/main" id="{0297D82F-10FE-A545-8353-A6FDECA99FD2}"/>
              </a:ext>
            </a:extLst>
          </p:cNvPr>
          <p:cNvSpPr>
            <a:spLocks noGrp="1"/>
          </p:cNvSpPr>
          <p:nvPr>
            <p:ph idx="1"/>
          </p:nvPr>
        </p:nvSpPr>
        <p:spPr/>
        <p:txBody>
          <a:bodyPr/>
          <a:lstStyle/>
          <a:p>
            <a:r>
              <a:rPr lang="ja-JP" altLang="en-US" dirty="0"/>
              <a:t>コンテナは別のホストに自由に移動させることができる</a:t>
            </a:r>
            <a:endParaRPr lang="en-US" altLang="ja-JP" dirty="0"/>
          </a:p>
          <a:p>
            <a:pPr lvl="1"/>
            <a:r>
              <a:rPr lang="ja-JP" altLang="en-US" dirty="0"/>
              <a:t>例：負荷が高いホストから負荷が低いホストに移動させて負荷分散</a:t>
            </a:r>
            <a:endParaRPr lang="en-US" altLang="ja-JP" dirty="0"/>
          </a:p>
          <a:p>
            <a:pPr lvl="1"/>
            <a:r>
              <a:rPr lang="ja-JP" altLang="en-US" dirty="0"/>
              <a:t>例：コンテナを移動させてからホストのメンテナンスを行う</a:t>
            </a:r>
            <a:endParaRPr lang="en-US" altLang="ja-JP" dirty="0"/>
          </a:p>
          <a:p>
            <a:r>
              <a:rPr lang="ja-JP" altLang="en-US" dirty="0"/>
              <a:t>コンテナマイグレーションの流れ</a:t>
            </a:r>
            <a:endParaRPr lang="en-US" altLang="ja-JP" dirty="0"/>
          </a:p>
          <a:p>
            <a:pPr lvl="1"/>
            <a:r>
              <a:rPr lang="ja-JP" altLang="en-US" dirty="0"/>
              <a:t>移送元ホストでコンテナの状態を保存し、移送先ホストに転送</a:t>
            </a:r>
            <a:endParaRPr lang="en-US" altLang="ja-JP" dirty="0"/>
          </a:p>
          <a:p>
            <a:pPr lvl="1"/>
            <a:r>
              <a:rPr lang="ja-JP" altLang="en-US" dirty="0"/>
              <a:t>移送先ホストでコンテナを作成し、元のコンテナの状態を復元</a:t>
            </a:r>
            <a:endParaRPr lang="en-US" altLang="ja-JP" dirty="0"/>
          </a:p>
        </p:txBody>
      </p:sp>
      <p:sp>
        <p:nvSpPr>
          <p:cNvPr id="4" name="Slide Number Placeholder 3">
            <a:extLst>
              <a:ext uri="{FF2B5EF4-FFF2-40B4-BE49-F238E27FC236}">
                <a16:creationId xmlns:a16="http://schemas.microsoft.com/office/drawing/2014/main" id="{5903CB15-D8DD-CF43-B480-1E410328DCE7}"/>
              </a:ext>
            </a:extLst>
          </p:cNvPr>
          <p:cNvSpPr>
            <a:spLocks noGrp="1"/>
          </p:cNvSpPr>
          <p:nvPr>
            <p:ph type="sldNum" sz="quarter" idx="12"/>
          </p:nvPr>
        </p:nvSpPr>
        <p:spPr/>
        <p:txBody>
          <a:bodyPr/>
          <a:lstStyle/>
          <a:p>
            <a:fld id="{A2DAF6EC-2C59-9941-AA93-00E19ED16896}" type="slidenum">
              <a:rPr kumimoji="1" lang="ja-JP" altLang="en-US" smtClean="0"/>
              <a:t>3</a:t>
            </a:fld>
            <a:endParaRPr kumimoji="1" lang="ja-JP" altLang="en-US"/>
          </a:p>
        </p:txBody>
      </p:sp>
      <p:sp>
        <p:nvSpPr>
          <p:cNvPr id="6" name="テキスト ボックス 19">
            <a:extLst>
              <a:ext uri="{FF2B5EF4-FFF2-40B4-BE49-F238E27FC236}">
                <a16:creationId xmlns:a16="http://schemas.microsoft.com/office/drawing/2014/main" id="{9E9B14CF-DC06-EA47-9D39-852C76757605}"/>
              </a:ext>
            </a:extLst>
          </p:cNvPr>
          <p:cNvSpPr txBox="1"/>
          <p:nvPr/>
        </p:nvSpPr>
        <p:spPr>
          <a:xfrm>
            <a:off x="7169616" y="4225080"/>
            <a:ext cx="1642252" cy="400110"/>
          </a:xfrm>
          <a:prstGeom prst="rect">
            <a:avLst/>
          </a:prstGeom>
          <a:noFill/>
        </p:spPr>
        <p:txBody>
          <a:bodyPr wrap="square" rtlCol="0">
            <a:spAutoFit/>
          </a:bodyPr>
          <a:lstStyle/>
          <a:p>
            <a:r>
              <a:rPr lang="ja-JP" altLang="en-US" sz="2000" dirty="0"/>
              <a:t>移送先ホスト</a:t>
            </a:r>
            <a:endParaRPr kumimoji="1" lang="ja-JP" altLang="en-US" sz="2000" dirty="0"/>
          </a:p>
        </p:txBody>
      </p:sp>
      <p:sp>
        <p:nvSpPr>
          <p:cNvPr id="7" name="正方形/長方形 25">
            <a:extLst>
              <a:ext uri="{FF2B5EF4-FFF2-40B4-BE49-F238E27FC236}">
                <a16:creationId xmlns:a16="http://schemas.microsoft.com/office/drawing/2014/main" id="{9A336E3B-F926-3C4C-84F9-D1518B4B29E0}"/>
              </a:ext>
            </a:extLst>
          </p:cNvPr>
          <p:cNvSpPr/>
          <p:nvPr/>
        </p:nvSpPr>
        <p:spPr>
          <a:xfrm>
            <a:off x="1603002" y="4648262"/>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テキスト ボックス 26">
            <a:extLst>
              <a:ext uri="{FF2B5EF4-FFF2-40B4-BE49-F238E27FC236}">
                <a16:creationId xmlns:a16="http://schemas.microsoft.com/office/drawing/2014/main" id="{E0D2BA82-223C-F84B-9F05-4A10BEE409EA}"/>
              </a:ext>
            </a:extLst>
          </p:cNvPr>
          <p:cNvSpPr txBox="1"/>
          <p:nvPr/>
        </p:nvSpPr>
        <p:spPr>
          <a:xfrm>
            <a:off x="2559008" y="4248152"/>
            <a:ext cx="1642252" cy="400110"/>
          </a:xfrm>
          <a:prstGeom prst="rect">
            <a:avLst/>
          </a:prstGeom>
          <a:noFill/>
        </p:spPr>
        <p:txBody>
          <a:bodyPr wrap="square" rtlCol="0">
            <a:spAutoFit/>
          </a:bodyPr>
          <a:lstStyle/>
          <a:p>
            <a:r>
              <a:rPr kumimoji="1" lang="ja-JP" altLang="en-US" sz="2000" dirty="0"/>
              <a:t>移送元ホスト</a:t>
            </a:r>
          </a:p>
        </p:txBody>
      </p:sp>
      <p:sp>
        <p:nvSpPr>
          <p:cNvPr id="10" name="Rounded Rectangle 9">
            <a:extLst>
              <a:ext uri="{FF2B5EF4-FFF2-40B4-BE49-F238E27FC236}">
                <a16:creationId xmlns:a16="http://schemas.microsoft.com/office/drawing/2014/main" id="{0D5095D0-5625-B648-90D1-B61121FD422B}"/>
              </a:ext>
            </a:extLst>
          </p:cNvPr>
          <p:cNvSpPr/>
          <p:nvPr/>
        </p:nvSpPr>
        <p:spPr>
          <a:xfrm>
            <a:off x="1974513" y="6141334"/>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2" name="楕円 8">
            <a:extLst>
              <a:ext uri="{FF2B5EF4-FFF2-40B4-BE49-F238E27FC236}">
                <a16:creationId xmlns:a16="http://schemas.microsoft.com/office/drawing/2014/main" id="{9CCE3484-F3B0-7840-9AE9-DEA1C2D7EB96}"/>
              </a:ext>
            </a:extLst>
          </p:cNvPr>
          <p:cNvSpPr/>
          <p:nvPr/>
        </p:nvSpPr>
        <p:spPr>
          <a:xfrm>
            <a:off x="1760215" y="4837442"/>
            <a:ext cx="3239842" cy="115741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コンテナ</a:t>
            </a:r>
          </a:p>
        </p:txBody>
      </p:sp>
      <p:sp>
        <p:nvSpPr>
          <p:cNvPr id="14" name="楕円 8">
            <a:extLst>
              <a:ext uri="{FF2B5EF4-FFF2-40B4-BE49-F238E27FC236}">
                <a16:creationId xmlns:a16="http://schemas.microsoft.com/office/drawing/2014/main" id="{28E8DF2D-287E-4D18-A519-74C3E3F3DB83}"/>
              </a:ext>
            </a:extLst>
          </p:cNvPr>
          <p:cNvSpPr/>
          <p:nvPr/>
        </p:nvSpPr>
        <p:spPr>
          <a:xfrm>
            <a:off x="6269529" y="4807939"/>
            <a:ext cx="3454370" cy="123456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コンテナ</a:t>
            </a:r>
          </a:p>
        </p:txBody>
      </p:sp>
      <p:sp>
        <p:nvSpPr>
          <p:cNvPr id="13" name="正方形/長方形 25">
            <a:extLst>
              <a:ext uri="{FF2B5EF4-FFF2-40B4-BE49-F238E27FC236}">
                <a16:creationId xmlns:a16="http://schemas.microsoft.com/office/drawing/2014/main" id="{6B4CAC70-F00D-4550-B159-9E993A906C84}"/>
              </a:ext>
            </a:extLst>
          </p:cNvPr>
          <p:cNvSpPr/>
          <p:nvPr/>
        </p:nvSpPr>
        <p:spPr>
          <a:xfrm>
            <a:off x="2494708" y="5047083"/>
            <a:ext cx="1770852"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状態</a:t>
            </a:r>
            <a:endParaRPr kumimoji="1" lang="ja-JP" altLang="en-US" sz="2000" dirty="0">
              <a:solidFill>
                <a:schemeClr val="tx1"/>
              </a:solidFill>
            </a:endParaRPr>
          </a:p>
        </p:txBody>
      </p:sp>
      <p:sp>
        <p:nvSpPr>
          <p:cNvPr id="15" name="テキスト ボックス 14">
            <a:extLst>
              <a:ext uri="{FF2B5EF4-FFF2-40B4-BE49-F238E27FC236}">
                <a16:creationId xmlns:a16="http://schemas.microsoft.com/office/drawing/2014/main" id="{F8C887DD-FFDE-EA22-086D-3CDBA28D9E3C}"/>
              </a:ext>
            </a:extLst>
          </p:cNvPr>
          <p:cNvSpPr txBox="1"/>
          <p:nvPr/>
        </p:nvSpPr>
        <p:spPr>
          <a:xfrm>
            <a:off x="13369636" y="1343891"/>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59902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13"/>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1 L 0.36615 0.18865 " pathEditMode="relative" rAng="0" ptsTypes="AA">
                                      <p:cBhvr>
                                        <p:cTn id="13" dur="2000" fill="hold"/>
                                        <p:tgtEl>
                                          <p:spTgt spid="13"/>
                                        </p:tgtEl>
                                        <p:attrNameLst>
                                          <p:attrName>ppt_x</p:attrName>
                                          <p:attrName>ppt_y</p:attrName>
                                        </p:attrNameLst>
                                      </p:cBhvr>
                                      <p:rCtr x="18385" y="162"/>
                                    </p:animMotion>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3" nodeType="click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xit" presetSubtype="0" fill="hold" grpId="0" nodeType="withEffect">
                                  <p:stCondLst>
                                    <p:cond delay="0"/>
                                  </p:stCondLst>
                                  <p:childTnLst>
                                    <p:animEffect transition="out" filter="fade">
                                      <p:cBhvr>
                                        <p:cTn id="23" dur="500"/>
                                        <p:tgtEl>
                                          <p:spTgt spid="12"/>
                                        </p:tgtEl>
                                      </p:cBhvr>
                                    </p:animEffect>
                                    <p:set>
                                      <p:cBhvr>
                                        <p:cTn id="24"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3" grpId="0" animBg="1"/>
      <p:bldP spid="13" grpId="1" animBg="1"/>
      <p:bldP spid="13" grpId="2" animBg="1"/>
      <p:bldP spid="13" grpId="3"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F17DF-0C7C-B4E4-758E-3B03BB7B1D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96EA0D-B4B5-D4BF-59A8-FDC277F921D6}"/>
              </a:ext>
            </a:extLst>
          </p:cNvPr>
          <p:cNvSpPr>
            <a:spLocks noGrp="1"/>
          </p:cNvSpPr>
          <p:nvPr>
            <p:ph type="title"/>
          </p:nvPr>
        </p:nvSpPr>
        <p:spPr/>
        <p:txBody>
          <a:bodyPr/>
          <a:lstStyle/>
          <a:p>
            <a:r>
              <a:rPr lang="ja-JP" altLang="en-US" dirty="0"/>
              <a:t>負荷の影響</a:t>
            </a:r>
            <a:endParaRPr lang="en-JP" dirty="0"/>
          </a:p>
        </p:txBody>
      </p:sp>
      <p:sp>
        <p:nvSpPr>
          <p:cNvPr id="3" name="Content Placeholder 2">
            <a:extLst>
              <a:ext uri="{FF2B5EF4-FFF2-40B4-BE49-F238E27FC236}">
                <a16:creationId xmlns:a16="http://schemas.microsoft.com/office/drawing/2014/main" id="{3055BC8E-B9E9-4139-54D2-A6B30E7977FF}"/>
              </a:ext>
            </a:extLst>
          </p:cNvPr>
          <p:cNvSpPr>
            <a:spLocks noGrp="1"/>
          </p:cNvSpPr>
          <p:nvPr>
            <p:ph idx="1"/>
          </p:nvPr>
        </p:nvSpPr>
        <p:spPr/>
        <p:txBody>
          <a:bodyPr/>
          <a:lstStyle/>
          <a:p>
            <a:r>
              <a:rPr lang="ja-JP" altLang="en-US" dirty="0"/>
              <a:t>ホストの負荷が高い時にマイグレーションせざるを得ないことも多い</a:t>
            </a:r>
            <a:endParaRPr lang="en-US" altLang="ja-JP" dirty="0"/>
          </a:p>
          <a:p>
            <a:pPr lvl="1"/>
            <a:r>
              <a:rPr lang="ja-JP" altLang="en-US" dirty="0"/>
              <a:t>負荷分散はホストの負荷が高くなったことを検出した時に行われる</a:t>
            </a:r>
            <a:endParaRPr lang="en-US" altLang="ja-JP" dirty="0"/>
          </a:p>
          <a:p>
            <a:pPr lvl="1"/>
            <a:r>
              <a:rPr lang="en-JP" dirty="0"/>
              <a:t>マイグレーション中にホストの負荷が高くなることもある</a:t>
            </a:r>
          </a:p>
          <a:p>
            <a:r>
              <a:rPr lang="ja-JP" altLang="en-US" dirty="0"/>
              <a:t>コンテナマイグレーションとコンテナの双方に影響が出る</a:t>
            </a:r>
            <a:endParaRPr lang="en-US" altLang="ja-JP" dirty="0"/>
          </a:p>
          <a:p>
            <a:pPr lvl="1"/>
            <a:r>
              <a:rPr lang="ja-JP" altLang="en-US" dirty="0"/>
              <a:t>コンテナマイグレーションがホストの負荷の影響を受ける</a:t>
            </a:r>
            <a:endParaRPr lang="en-JP" dirty="0"/>
          </a:p>
          <a:p>
            <a:pPr lvl="1"/>
            <a:r>
              <a:rPr lang="ja-JP" altLang="en-US" dirty="0"/>
              <a:t>コンテナマイグレーションによる負荷が他のコンテナの性能に影響を与える</a:t>
            </a:r>
            <a:endParaRPr lang="en-US" altLang="ja-JP" dirty="0"/>
          </a:p>
        </p:txBody>
      </p:sp>
      <p:sp>
        <p:nvSpPr>
          <p:cNvPr id="4" name="Slide Number Placeholder 3">
            <a:extLst>
              <a:ext uri="{FF2B5EF4-FFF2-40B4-BE49-F238E27FC236}">
                <a16:creationId xmlns:a16="http://schemas.microsoft.com/office/drawing/2014/main" id="{F6D04051-457C-35F5-757E-4AD931B36A1B}"/>
              </a:ext>
            </a:extLst>
          </p:cNvPr>
          <p:cNvSpPr>
            <a:spLocks noGrp="1"/>
          </p:cNvSpPr>
          <p:nvPr>
            <p:ph type="sldNum" sz="quarter" idx="12"/>
          </p:nvPr>
        </p:nvSpPr>
        <p:spPr/>
        <p:txBody>
          <a:bodyPr/>
          <a:lstStyle/>
          <a:p>
            <a:fld id="{A2DAF6EC-2C59-9941-AA93-00E19ED16896}" type="slidenum">
              <a:rPr kumimoji="1" lang="ja-JP" altLang="en-US" smtClean="0"/>
              <a:t>4</a:t>
            </a:fld>
            <a:endParaRPr kumimoji="1" lang="ja-JP" altLang="en-US"/>
          </a:p>
        </p:txBody>
      </p:sp>
      <p:graphicFrame>
        <p:nvGraphicFramePr>
          <p:cNvPr id="8" name="グラフ 7">
            <a:extLst>
              <a:ext uri="{FF2B5EF4-FFF2-40B4-BE49-F238E27FC236}">
                <a16:creationId xmlns:a16="http://schemas.microsoft.com/office/drawing/2014/main" id="{BFF4AF81-1462-EC12-CC63-90081C981D12}"/>
              </a:ext>
            </a:extLst>
          </p:cNvPr>
          <p:cNvGraphicFramePr>
            <a:graphicFrameLocks/>
          </p:cNvGraphicFramePr>
          <p:nvPr>
            <p:extLst>
              <p:ext uri="{D42A27DB-BD31-4B8C-83A1-F6EECF244321}">
                <p14:modId xmlns:p14="http://schemas.microsoft.com/office/powerpoint/2010/main" val="377472169"/>
              </p:ext>
            </p:extLst>
          </p:nvPr>
        </p:nvGraphicFramePr>
        <p:xfrm>
          <a:off x="5631982" y="4155440"/>
          <a:ext cx="6088603" cy="2566036"/>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Straight Arrow Connector 12">
            <a:extLst>
              <a:ext uri="{FF2B5EF4-FFF2-40B4-BE49-F238E27FC236}">
                <a16:creationId xmlns:a16="http://schemas.microsoft.com/office/drawing/2014/main" id="{DDEC9EA3-436B-D59E-E403-01F6F7424B34}"/>
              </a:ext>
            </a:extLst>
          </p:cNvPr>
          <p:cNvCxnSpPr>
            <a:cxnSpLocks/>
          </p:cNvCxnSpPr>
          <p:nvPr/>
        </p:nvCxnSpPr>
        <p:spPr>
          <a:xfrm flipV="1">
            <a:off x="8245855" y="4951054"/>
            <a:ext cx="737993" cy="563046"/>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15" name="TextBox 14">
            <a:extLst>
              <a:ext uri="{FF2B5EF4-FFF2-40B4-BE49-F238E27FC236}">
                <a16:creationId xmlns:a16="http://schemas.microsoft.com/office/drawing/2014/main" id="{CFF98CE7-4E7D-2DC2-5A9F-844CF91A0D2B}"/>
              </a:ext>
            </a:extLst>
          </p:cNvPr>
          <p:cNvSpPr txBox="1"/>
          <p:nvPr/>
        </p:nvSpPr>
        <p:spPr>
          <a:xfrm>
            <a:off x="8072715" y="4885266"/>
            <a:ext cx="532518" cy="369332"/>
          </a:xfrm>
          <a:prstGeom prst="rect">
            <a:avLst/>
          </a:prstGeom>
          <a:noFill/>
        </p:spPr>
        <p:txBody>
          <a:bodyPr wrap="none" rtlCol="0">
            <a:spAutoFit/>
          </a:bodyPr>
          <a:lstStyle/>
          <a:p>
            <a:r>
              <a:rPr lang="en-US" dirty="0">
                <a:solidFill>
                  <a:srgbClr val="FF0000"/>
                </a:solidFill>
              </a:rPr>
              <a:t>2</a:t>
            </a:r>
            <a:r>
              <a:rPr lang="en-JP" dirty="0">
                <a:solidFill>
                  <a:srgbClr val="FF0000"/>
                </a:solidFill>
              </a:rPr>
              <a:t>倍</a:t>
            </a:r>
          </a:p>
        </p:txBody>
      </p:sp>
      <p:graphicFrame>
        <p:nvGraphicFramePr>
          <p:cNvPr id="9" name="グラフ 8">
            <a:extLst>
              <a:ext uri="{FF2B5EF4-FFF2-40B4-BE49-F238E27FC236}">
                <a16:creationId xmlns:a16="http://schemas.microsoft.com/office/drawing/2014/main" id="{C1181549-C3DC-0800-B5B1-CC57A1F03D92}"/>
              </a:ext>
            </a:extLst>
          </p:cNvPr>
          <p:cNvGraphicFramePr>
            <a:graphicFrameLocks/>
          </p:cNvGraphicFramePr>
          <p:nvPr>
            <p:extLst>
              <p:ext uri="{D42A27DB-BD31-4B8C-83A1-F6EECF244321}">
                <p14:modId xmlns:p14="http://schemas.microsoft.com/office/powerpoint/2010/main" val="3837296579"/>
              </p:ext>
            </p:extLst>
          </p:nvPr>
        </p:nvGraphicFramePr>
        <p:xfrm>
          <a:off x="835124" y="4155440"/>
          <a:ext cx="4884197" cy="2566036"/>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Arrow Connector 9">
            <a:extLst>
              <a:ext uri="{FF2B5EF4-FFF2-40B4-BE49-F238E27FC236}">
                <a16:creationId xmlns:a16="http://schemas.microsoft.com/office/drawing/2014/main" id="{B79FEC6E-75BE-FE7D-38BB-48C5422B5F5C}"/>
              </a:ext>
            </a:extLst>
          </p:cNvPr>
          <p:cNvCxnSpPr>
            <a:cxnSpLocks/>
          </p:cNvCxnSpPr>
          <p:nvPr/>
        </p:nvCxnSpPr>
        <p:spPr>
          <a:xfrm flipV="1">
            <a:off x="3026225" y="5232577"/>
            <a:ext cx="592665" cy="750366"/>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12" name="TextBox 11">
            <a:extLst>
              <a:ext uri="{FF2B5EF4-FFF2-40B4-BE49-F238E27FC236}">
                <a16:creationId xmlns:a16="http://schemas.microsoft.com/office/drawing/2014/main" id="{821829FE-97AC-80A8-C6C4-AC5F4BD33D16}"/>
              </a:ext>
            </a:extLst>
          </p:cNvPr>
          <p:cNvSpPr txBox="1"/>
          <p:nvPr/>
        </p:nvSpPr>
        <p:spPr>
          <a:xfrm>
            <a:off x="2868860" y="5129416"/>
            <a:ext cx="649537" cy="369332"/>
          </a:xfrm>
          <a:prstGeom prst="rect">
            <a:avLst/>
          </a:prstGeom>
          <a:noFill/>
        </p:spPr>
        <p:txBody>
          <a:bodyPr wrap="none" rtlCol="0">
            <a:spAutoFit/>
          </a:bodyPr>
          <a:lstStyle/>
          <a:p>
            <a:r>
              <a:rPr lang="en-US" dirty="0">
                <a:solidFill>
                  <a:srgbClr val="FF0000"/>
                </a:solidFill>
              </a:rPr>
              <a:t>10</a:t>
            </a:r>
            <a:r>
              <a:rPr lang="en-JP" dirty="0">
                <a:solidFill>
                  <a:srgbClr val="FF0000"/>
                </a:solidFill>
              </a:rPr>
              <a:t>倍</a:t>
            </a:r>
          </a:p>
        </p:txBody>
      </p:sp>
    </p:spTree>
    <p:extLst>
      <p:ext uri="{BB962C8B-B14F-4D97-AF65-F5344CB8AC3E}">
        <p14:creationId xmlns:p14="http://schemas.microsoft.com/office/powerpoint/2010/main" val="178356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535C6-7982-6A74-CCB1-715653EECA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4DBFCB-1843-94B5-3218-B4FFBFA24368}"/>
              </a:ext>
            </a:extLst>
          </p:cNvPr>
          <p:cNvSpPr>
            <a:spLocks noGrp="1"/>
          </p:cNvSpPr>
          <p:nvPr>
            <p:ph type="title"/>
          </p:nvPr>
        </p:nvSpPr>
        <p:spPr/>
        <p:txBody>
          <a:bodyPr/>
          <a:lstStyle/>
          <a:p>
            <a:r>
              <a:rPr lang="ja-JP" altLang="en-US" dirty="0"/>
              <a:t>仮想化</a:t>
            </a:r>
            <a:r>
              <a:rPr lang="en-JP" dirty="0"/>
              <a:t>の影響</a:t>
            </a:r>
          </a:p>
        </p:txBody>
      </p:sp>
      <p:sp>
        <p:nvSpPr>
          <p:cNvPr id="3" name="Content Placeholder 2">
            <a:extLst>
              <a:ext uri="{FF2B5EF4-FFF2-40B4-BE49-F238E27FC236}">
                <a16:creationId xmlns:a16="http://schemas.microsoft.com/office/drawing/2014/main" id="{FD2955DF-A932-BABD-FC6E-7D0075D4AF25}"/>
              </a:ext>
            </a:extLst>
          </p:cNvPr>
          <p:cNvSpPr>
            <a:spLocks noGrp="1"/>
          </p:cNvSpPr>
          <p:nvPr>
            <p:ph idx="1"/>
          </p:nvPr>
        </p:nvSpPr>
        <p:spPr/>
        <p:txBody>
          <a:bodyPr/>
          <a:lstStyle/>
          <a:p>
            <a:r>
              <a:rPr lang="ja-JP" altLang="en-US" dirty="0"/>
              <a:t>クラウドではコンテナを</a:t>
            </a:r>
            <a:r>
              <a:rPr lang="en-US" altLang="ja-JP" dirty="0"/>
              <a:t>VM</a:t>
            </a:r>
            <a:r>
              <a:rPr lang="ja-JP" altLang="en-US" dirty="0"/>
              <a:t>内で動かすことが多い</a:t>
            </a:r>
            <a:endParaRPr lang="en-US" altLang="ja-JP" dirty="0"/>
          </a:p>
          <a:p>
            <a:pPr lvl="1"/>
            <a:r>
              <a:rPr lang="ja-JP" altLang="en-US" dirty="0"/>
              <a:t>物理マシンより柔軟に管理を行えるようにするため</a:t>
            </a:r>
            <a:endParaRPr lang="en-US" altLang="ja-JP" dirty="0"/>
          </a:p>
          <a:p>
            <a:r>
              <a:rPr lang="ja-JP" altLang="en-US" dirty="0"/>
              <a:t>コンテナマイグレーションの処理が仮想化の影響を大きく受ける</a:t>
            </a:r>
            <a:endParaRPr lang="en-US" altLang="ja-JP" dirty="0"/>
          </a:p>
          <a:p>
            <a:pPr lvl="1"/>
            <a:r>
              <a:rPr lang="ja-JP" altLang="en-US" dirty="0"/>
              <a:t>ネットワーク仮想化がオーバヘッドの主な原因と報告</a:t>
            </a:r>
            <a:r>
              <a:rPr lang="en-US" altLang="ja-JP" dirty="0"/>
              <a:t> [Prakash+, VEE‘22]</a:t>
            </a:r>
          </a:p>
          <a:p>
            <a:pPr lvl="1"/>
            <a:r>
              <a:rPr lang="ja-JP" altLang="en-US" dirty="0"/>
              <a:t>コンテナの状態を保存する時間も大幅に増加</a:t>
            </a:r>
            <a:endParaRPr lang="en-US" altLang="ja-JP" dirty="0"/>
          </a:p>
        </p:txBody>
      </p:sp>
      <p:sp>
        <p:nvSpPr>
          <p:cNvPr id="4" name="Slide Number Placeholder 3">
            <a:extLst>
              <a:ext uri="{FF2B5EF4-FFF2-40B4-BE49-F238E27FC236}">
                <a16:creationId xmlns:a16="http://schemas.microsoft.com/office/drawing/2014/main" id="{4C1234B4-8E18-7544-D419-229CFCA65799}"/>
              </a:ext>
            </a:extLst>
          </p:cNvPr>
          <p:cNvSpPr>
            <a:spLocks noGrp="1"/>
          </p:cNvSpPr>
          <p:nvPr>
            <p:ph type="sldNum" sz="quarter" idx="12"/>
          </p:nvPr>
        </p:nvSpPr>
        <p:spPr/>
        <p:txBody>
          <a:bodyPr/>
          <a:lstStyle/>
          <a:p>
            <a:fld id="{A2DAF6EC-2C59-9941-AA93-00E19ED16896}" type="slidenum">
              <a:rPr kumimoji="1" lang="ja-JP" altLang="en-US" smtClean="0"/>
              <a:t>5</a:t>
            </a:fld>
            <a:endParaRPr kumimoji="1" lang="ja-JP" altLang="en-US"/>
          </a:p>
        </p:txBody>
      </p:sp>
      <p:grpSp>
        <p:nvGrpSpPr>
          <p:cNvPr id="5" name="グループ化 4">
            <a:extLst>
              <a:ext uri="{FF2B5EF4-FFF2-40B4-BE49-F238E27FC236}">
                <a16:creationId xmlns:a16="http://schemas.microsoft.com/office/drawing/2014/main" id="{71615C64-527F-FD87-FED7-F3745C9A80D5}"/>
              </a:ext>
            </a:extLst>
          </p:cNvPr>
          <p:cNvGrpSpPr/>
          <p:nvPr/>
        </p:nvGrpSpPr>
        <p:grpSpPr>
          <a:xfrm>
            <a:off x="1625425" y="3862106"/>
            <a:ext cx="3444803" cy="2561526"/>
            <a:chOff x="1648413" y="4064285"/>
            <a:chExt cx="3444803" cy="2561526"/>
          </a:xfrm>
        </p:grpSpPr>
        <p:sp>
          <p:nvSpPr>
            <p:cNvPr id="13" name="正方形/長方形 25">
              <a:extLst>
                <a:ext uri="{FF2B5EF4-FFF2-40B4-BE49-F238E27FC236}">
                  <a16:creationId xmlns:a16="http://schemas.microsoft.com/office/drawing/2014/main" id="{35CA1116-2CE0-C536-B406-E3B933083194}"/>
                </a:ext>
              </a:extLst>
            </p:cNvPr>
            <p:cNvSpPr/>
            <p:nvPr/>
          </p:nvSpPr>
          <p:spPr>
            <a:xfrm>
              <a:off x="1648413" y="4428268"/>
              <a:ext cx="3444803" cy="219754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6" name="テキスト ボックス 5">
              <a:extLst>
                <a:ext uri="{FF2B5EF4-FFF2-40B4-BE49-F238E27FC236}">
                  <a16:creationId xmlns:a16="http://schemas.microsoft.com/office/drawing/2014/main" id="{075264A1-22FC-70F2-B5D4-597EF163D2B3}"/>
                </a:ext>
              </a:extLst>
            </p:cNvPr>
            <p:cNvSpPr txBox="1"/>
            <p:nvPr/>
          </p:nvSpPr>
          <p:spPr>
            <a:xfrm>
              <a:off x="3107188" y="4533352"/>
              <a:ext cx="599978" cy="400110"/>
            </a:xfrm>
            <a:prstGeom prst="rect">
              <a:avLst/>
            </a:prstGeom>
            <a:noFill/>
          </p:spPr>
          <p:txBody>
            <a:bodyPr wrap="square" rtlCol="0">
              <a:spAutoFit/>
            </a:bodyPr>
            <a:lstStyle/>
            <a:p>
              <a:r>
                <a:rPr lang="en-US" altLang="ja-JP" sz="2000" dirty="0"/>
                <a:t>VM</a:t>
              </a:r>
              <a:endParaRPr kumimoji="1" lang="ja-JP" altLang="en-US" sz="2000" dirty="0"/>
            </a:p>
          </p:txBody>
        </p:sp>
        <p:sp>
          <p:nvSpPr>
            <p:cNvPr id="14" name="正方形/長方形 25">
              <a:extLst>
                <a:ext uri="{FF2B5EF4-FFF2-40B4-BE49-F238E27FC236}">
                  <a16:creationId xmlns:a16="http://schemas.microsoft.com/office/drawing/2014/main" id="{2E15670A-09A8-408C-48AC-CB1973E35934}"/>
                </a:ext>
              </a:extLst>
            </p:cNvPr>
            <p:cNvSpPr/>
            <p:nvPr/>
          </p:nvSpPr>
          <p:spPr>
            <a:xfrm>
              <a:off x="1964099" y="4843048"/>
              <a:ext cx="2862942" cy="155403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5" name="Rounded Rectangle 9">
              <a:extLst>
                <a:ext uri="{FF2B5EF4-FFF2-40B4-BE49-F238E27FC236}">
                  <a16:creationId xmlns:a16="http://schemas.microsoft.com/office/drawing/2014/main" id="{2B601BF1-32F9-03C2-4F3D-6E9C644BCB5B}"/>
                </a:ext>
              </a:extLst>
            </p:cNvPr>
            <p:cNvSpPr/>
            <p:nvPr/>
          </p:nvSpPr>
          <p:spPr>
            <a:xfrm>
              <a:off x="2147700" y="6010734"/>
              <a:ext cx="2518955" cy="230781"/>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6" name="楕円 8">
              <a:extLst>
                <a:ext uri="{FF2B5EF4-FFF2-40B4-BE49-F238E27FC236}">
                  <a16:creationId xmlns:a16="http://schemas.microsoft.com/office/drawing/2014/main" id="{A600BBBF-824E-7283-E46F-BEC5524A6CD4}"/>
                </a:ext>
              </a:extLst>
            </p:cNvPr>
            <p:cNvSpPr/>
            <p:nvPr/>
          </p:nvSpPr>
          <p:spPr>
            <a:xfrm>
              <a:off x="2331410" y="5095511"/>
              <a:ext cx="2077728" cy="690764"/>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a:t>
              </a:r>
            </a:p>
          </p:txBody>
        </p:sp>
        <p:sp>
          <p:nvSpPr>
            <p:cNvPr id="18" name="テキスト ボックス 5">
              <a:extLst>
                <a:ext uri="{FF2B5EF4-FFF2-40B4-BE49-F238E27FC236}">
                  <a16:creationId xmlns:a16="http://schemas.microsoft.com/office/drawing/2014/main" id="{5F09DB98-9C10-5112-EE22-80C45B62D1D1}"/>
                </a:ext>
              </a:extLst>
            </p:cNvPr>
            <p:cNvSpPr txBox="1"/>
            <p:nvPr/>
          </p:nvSpPr>
          <p:spPr>
            <a:xfrm>
              <a:off x="3039227" y="4064285"/>
              <a:ext cx="823455" cy="400110"/>
            </a:xfrm>
            <a:prstGeom prst="rect">
              <a:avLst/>
            </a:prstGeom>
            <a:noFill/>
          </p:spPr>
          <p:txBody>
            <a:bodyPr wrap="square" rtlCol="0">
              <a:spAutoFit/>
            </a:bodyPr>
            <a:lstStyle/>
            <a:p>
              <a:r>
                <a:rPr lang="ja-JP" altLang="en-US" sz="2000" dirty="0"/>
                <a:t>ホスト</a:t>
              </a:r>
              <a:endParaRPr kumimoji="1" lang="ja-JP" altLang="en-US" sz="2000" dirty="0"/>
            </a:p>
          </p:txBody>
        </p:sp>
      </p:grpSp>
      <p:graphicFrame>
        <p:nvGraphicFramePr>
          <p:cNvPr id="8" name="グラフ 7">
            <a:extLst>
              <a:ext uri="{FF2B5EF4-FFF2-40B4-BE49-F238E27FC236}">
                <a16:creationId xmlns:a16="http://schemas.microsoft.com/office/drawing/2014/main" id="{78484D06-D6AC-4D73-552F-30389A913781}"/>
              </a:ext>
            </a:extLst>
          </p:cNvPr>
          <p:cNvGraphicFramePr>
            <a:graphicFrameLocks/>
          </p:cNvGraphicFramePr>
          <p:nvPr>
            <p:extLst>
              <p:ext uri="{D42A27DB-BD31-4B8C-83A1-F6EECF244321}">
                <p14:modId xmlns:p14="http://schemas.microsoft.com/office/powerpoint/2010/main" val="2555428583"/>
              </p:ext>
            </p:extLst>
          </p:nvPr>
        </p:nvGraphicFramePr>
        <p:xfrm>
          <a:off x="5805553" y="3862106"/>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a:extLst>
              <a:ext uri="{FF2B5EF4-FFF2-40B4-BE49-F238E27FC236}">
                <a16:creationId xmlns:a16="http://schemas.microsoft.com/office/drawing/2014/main" id="{7C95C38E-F98D-1CAC-2730-0C55373A57C8}"/>
              </a:ext>
            </a:extLst>
          </p:cNvPr>
          <p:cNvCxnSpPr>
            <a:cxnSpLocks/>
          </p:cNvCxnSpPr>
          <p:nvPr/>
        </p:nvCxnSpPr>
        <p:spPr>
          <a:xfrm flipV="1">
            <a:off x="7779706" y="4661617"/>
            <a:ext cx="602423" cy="482940"/>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7" name="TextBox 6">
            <a:extLst>
              <a:ext uri="{FF2B5EF4-FFF2-40B4-BE49-F238E27FC236}">
                <a16:creationId xmlns:a16="http://schemas.microsoft.com/office/drawing/2014/main" id="{F2B3BFF8-2871-D942-1EBA-E2483B88C230}"/>
              </a:ext>
            </a:extLst>
          </p:cNvPr>
          <p:cNvSpPr txBox="1"/>
          <p:nvPr/>
        </p:nvSpPr>
        <p:spPr>
          <a:xfrm>
            <a:off x="7426083" y="4507530"/>
            <a:ext cx="707245" cy="369332"/>
          </a:xfrm>
          <a:prstGeom prst="rect">
            <a:avLst/>
          </a:prstGeom>
          <a:noFill/>
        </p:spPr>
        <p:txBody>
          <a:bodyPr wrap="none" rtlCol="0">
            <a:spAutoFit/>
          </a:bodyPr>
          <a:lstStyle/>
          <a:p>
            <a:r>
              <a:rPr lang="en-US" dirty="0">
                <a:solidFill>
                  <a:srgbClr val="FF0000"/>
                </a:solidFill>
              </a:rPr>
              <a:t>1.7</a:t>
            </a:r>
            <a:r>
              <a:rPr lang="en-JP" dirty="0">
                <a:solidFill>
                  <a:srgbClr val="FF0000"/>
                </a:solidFill>
              </a:rPr>
              <a:t>倍</a:t>
            </a:r>
          </a:p>
        </p:txBody>
      </p:sp>
    </p:spTree>
    <p:extLst>
      <p:ext uri="{BB962C8B-B14F-4D97-AF65-F5344CB8AC3E}">
        <p14:creationId xmlns:p14="http://schemas.microsoft.com/office/powerpoint/2010/main" val="33013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1692417" y="4039307"/>
            <a:ext cx="3788690" cy="266165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609600" y="274638"/>
            <a:ext cx="10972800" cy="948234"/>
          </a:xfrm>
        </p:spPr>
        <p:txBody>
          <a:bodyPr>
            <a:normAutofit/>
          </a:bodyPr>
          <a:lstStyle/>
          <a:p>
            <a:r>
              <a:rPr lang="ja-JP" altLang="en-US" dirty="0"/>
              <a:t>提案：</a:t>
            </a:r>
            <a:r>
              <a:rPr lang="en-US" altLang="ja-JP" dirty="0" err="1"/>
              <a:t>OVmigrate</a:t>
            </a:r>
            <a:endParaRPr lang="ja-JP" altLang="en-US" dirty="0"/>
          </a:p>
        </p:txBody>
      </p:sp>
      <p:sp>
        <p:nvSpPr>
          <p:cNvPr id="3" name="コンテンツ プレースホルダー 2"/>
          <p:cNvSpPr>
            <a:spLocks noGrp="1"/>
          </p:cNvSpPr>
          <p:nvPr>
            <p:ph idx="1"/>
          </p:nvPr>
        </p:nvSpPr>
        <p:spPr>
          <a:xfrm>
            <a:off x="609600" y="1330960"/>
            <a:ext cx="10972800" cy="4651984"/>
          </a:xfrm>
        </p:spPr>
        <p:txBody>
          <a:bodyPr>
            <a:normAutofit/>
          </a:bodyPr>
          <a:lstStyle/>
          <a:p>
            <a:r>
              <a:rPr lang="en-JP" altLang="ja-JP" dirty="0"/>
              <a:t>VM</a:t>
            </a:r>
            <a:r>
              <a:rPr lang="ja-JP" altLang="en-JP" dirty="0"/>
              <a:t>内</a:t>
            </a:r>
            <a:r>
              <a:rPr lang="ja-JP" altLang="en-US" dirty="0"/>
              <a:t>で動作しているコンテナの軽量なマイグレーションを実現するために、</a:t>
            </a:r>
            <a:r>
              <a:rPr lang="en-US" altLang="ja-JP" dirty="0"/>
              <a:t>VM</a:t>
            </a:r>
            <a:r>
              <a:rPr lang="ja-JP" altLang="en-US" dirty="0"/>
              <a:t>外でコンテナの状態を保存</a:t>
            </a:r>
            <a:endParaRPr lang="en-US" altLang="ja-JP" dirty="0"/>
          </a:p>
          <a:p>
            <a:pPr lvl="1"/>
            <a:r>
              <a:rPr lang="ja-JP" altLang="en-US" dirty="0"/>
              <a:t>移送元ホストのマイグレーション機構を</a:t>
            </a:r>
            <a:r>
              <a:rPr lang="en-US" altLang="ja-JP" dirty="0"/>
              <a:t>VM</a:t>
            </a:r>
            <a:r>
              <a:rPr lang="ja-JP" altLang="en-US" dirty="0"/>
              <a:t>の外部で動作させる</a:t>
            </a:r>
            <a:endParaRPr lang="en-US" altLang="ja-JP" dirty="0"/>
          </a:p>
          <a:p>
            <a:pPr lvl="1"/>
            <a:r>
              <a:rPr lang="en-US" altLang="ja-JP" dirty="0"/>
              <a:t>VM</a:t>
            </a:r>
            <a:r>
              <a:rPr lang="ja-JP" altLang="en-US" dirty="0"/>
              <a:t>外で保存したコンテナの状態を移送先ホストの</a:t>
            </a:r>
            <a:r>
              <a:rPr lang="en-US" altLang="ja-JP" dirty="0"/>
              <a:t>VM</a:t>
            </a:r>
            <a:r>
              <a:rPr lang="ja-JP" altLang="en-US" dirty="0"/>
              <a:t>に転送</a:t>
            </a:r>
            <a:endParaRPr lang="en-US" altLang="ja-JP" dirty="0"/>
          </a:p>
          <a:p>
            <a:pPr lvl="1"/>
            <a:r>
              <a:rPr lang="ja-JP" altLang="en-US" dirty="0"/>
              <a:t>移送先ホストの</a:t>
            </a:r>
            <a:r>
              <a:rPr lang="en-US" altLang="ja-JP" dirty="0"/>
              <a:t>VM</a:t>
            </a:r>
            <a:r>
              <a:rPr lang="ja-JP" altLang="en-US" dirty="0"/>
              <a:t>内にコンテナを作成し、コンテナの状態を復元</a:t>
            </a:r>
            <a:endParaRPr lang="en-US" altLang="ja-JP" dirty="0"/>
          </a:p>
          <a:p>
            <a:endParaRPr lang="en-US" altLang="ja-JP" dirty="0"/>
          </a:p>
          <a:p>
            <a:endParaRPr lang="en-US" altLang="ja-JP" dirty="0"/>
          </a:p>
          <a:p>
            <a:pPr lvl="1"/>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a:xfrm>
            <a:off x="8737600" y="6356351"/>
            <a:ext cx="2844800" cy="365125"/>
          </a:xfrm>
        </p:spPr>
        <p:txBody>
          <a:bodyPr/>
          <a:lstStyle/>
          <a:p>
            <a:fld id="{A2DAF6EC-2C59-9941-AA93-00E19ED16896}" type="slidenum">
              <a:rPr lang="ja-JP" altLang="en-US" smtClean="0"/>
              <a:pPr/>
              <a:t>6</a:t>
            </a:fld>
            <a:endParaRPr lang="ja-JP" altLang="en-US" dirty="0"/>
          </a:p>
        </p:txBody>
      </p:sp>
      <p:sp>
        <p:nvSpPr>
          <p:cNvPr id="5" name="正方形/長方形 4"/>
          <p:cNvSpPr/>
          <p:nvPr/>
        </p:nvSpPr>
        <p:spPr>
          <a:xfrm>
            <a:off x="1970842" y="4428939"/>
            <a:ext cx="3286315" cy="1609153"/>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2878941" y="4073195"/>
            <a:ext cx="1367448" cy="400110"/>
          </a:xfrm>
          <a:prstGeom prst="rect">
            <a:avLst/>
          </a:prstGeom>
          <a:noFill/>
        </p:spPr>
        <p:txBody>
          <a:bodyPr wrap="square" rtlCol="0">
            <a:spAutoFit/>
          </a:bodyPr>
          <a:lstStyle/>
          <a:p>
            <a:pPr algn="ctr"/>
            <a:r>
              <a:rPr kumimoji="1" lang="ja-JP" altLang="en-US" sz="2000" dirty="0"/>
              <a:t>移送元</a:t>
            </a:r>
            <a:r>
              <a:rPr kumimoji="1" lang="en-US" altLang="ja-JP" sz="2000" dirty="0"/>
              <a:t>VM</a:t>
            </a:r>
            <a:endParaRPr kumimoji="1" lang="ja-JP" altLang="en-US" sz="2000" dirty="0"/>
          </a:p>
        </p:txBody>
      </p:sp>
      <p:sp>
        <p:nvSpPr>
          <p:cNvPr id="7" name="楕円 6"/>
          <p:cNvSpPr/>
          <p:nvPr/>
        </p:nvSpPr>
        <p:spPr>
          <a:xfrm>
            <a:off x="2054737" y="5252569"/>
            <a:ext cx="1740301" cy="730375"/>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コンテナ２</a:t>
            </a:r>
            <a:endParaRPr lang="en-US" altLang="ja-JP" dirty="0">
              <a:solidFill>
                <a:schemeClr val="tx1"/>
              </a:solidFill>
            </a:endParaRPr>
          </a:p>
        </p:txBody>
      </p:sp>
      <p:sp>
        <p:nvSpPr>
          <p:cNvPr id="9" name="楕円 8"/>
          <p:cNvSpPr/>
          <p:nvPr/>
        </p:nvSpPr>
        <p:spPr>
          <a:xfrm>
            <a:off x="3443338" y="4696202"/>
            <a:ext cx="1644999" cy="730375"/>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1970841" y="6200699"/>
            <a:ext cx="3286317"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7" name="Explosion 2 16">
            <a:extLst>
              <a:ext uri="{FF2B5EF4-FFF2-40B4-BE49-F238E27FC236}">
                <a16:creationId xmlns:a16="http://schemas.microsoft.com/office/drawing/2014/main" id="{968883FC-A804-2243-BB14-DEFA7F81206C}"/>
              </a:ext>
            </a:extLst>
          </p:cNvPr>
          <p:cNvSpPr/>
          <p:nvPr/>
        </p:nvSpPr>
        <p:spPr>
          <a:xfrm>
            <a:off x="2141238" y="4437195"/>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2682728" y="3639197"/>
            <a:ext cx="1759876" cy="400110"/>
          </a:xfrm>
          <a:prstGeom prst="rect">
            <a:avLst/>
          </a:prstGeom>
          <a:noFill/>
        </p:spPr>
        <p:txBody>
          <a:bodyPr wrap="square" rtlCol="0">
            <a:spAutoFit/>
          </a:bodyPr>
          <a:lstStyle/>
          <a:p>
            <a:pPr algn="ctr"/>
            <a:r>
              <a:rPr lang="ja-JP" altLang="en-US" sz="2000" dirty="0"/>
              <a:t>移送元ホスト</a:t>
            </a:r>
            <a:endParaRPr kumimoji="1" lang="ja-JP" altLang="en-US" sz="2000" dirty="0"/>
          </a:p>
        </p:txBody>
      </p:sp>
      <p:sp>
        <p:nvSpPr>
          <p:cNvPr id="46" name="正方形/長方形 41">
            <a:extLst>
              <a:ext uri="{FF2B5EF4-FFF2-40B4-BE49-F238E27FC236}">
                <a16:creationId xmlns:a16="http://schemas.microsoft.com/office/drawing/2014/main" id="{9F4945B0-368D-5887-06E6-A4A1B419F554}"/>
              </a:ext>
            </a:extLst>
          </p:cNvPr>
          <p:cNvSpPr/>
          <p:nvPr/>
        </p:nvSpPr>
        <p:spPr>
          <a:xfrm>
            <a:off x="6301732" y="4038253"/>
            <a:ext cx="3552482" cy="266270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7" name="正方形/長方形 46">
            <a:extLst>
              <a:ext uri="{FF2B5EF4-FFF2-40B4-BE49-F238E27FC236}">
                <a16:creationId xmlns:a16="http://schemas.microsoft.com/office/drawing/2014/main" id="{BAB863FA-3A25-1F90-D8CE-B46AEE1137BA}"/>
              </a:ext>
            </a:extLst>
          </p:cNvPr>
          <p:cNvSpPr/>
          <p:nvPr/>
        </p:nvSpPr>
        <p:spPr>
          <a:xfrm>
            <a:off x="6510995" y="4473875"/>
            <a:ext cx="3085766" cy="1882475"/>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58BC53B8-B6D1-0A72-3A53-45EFF595AF4C}"/>
              </a:ext>
            </a:extLst>
          </p:cNvPr>
          <p:cNvSpPr txBox="1"/>
          <p:nvPr/>
        </p:nvSpPr>
        <p:spPr>
          <a:xfrm>
            <a:off x="7292604" y="4091522"/>
            <a:ext cx="1367450" cy="400110"/>
          </a:xfrm>
          <a:prstGeom prst="rect">
            <a:avLst/>
          </a:prstGeom>
          <a:noFill/>
        </p:spPr>
        <p:txBody>
          <a:bodyPr wrap="square" rtlCol="0">
            <a:spAutoFit/>
          </a:bodyPr>
          <a:lstStyle/>
          <a:p>
            <a:pPr algn="ctr"/>
            <a:r>
              <a:rPr lang="ja-JP" altLang="en-US" sz="2000" dirty="0"/>
              <a:t>移送先</a:t>
            </a:r>
            <a:r>
              <a:rPr lang="en-US" altLang="ja-JP" sz="2000" dirty="0"/>
              <a:t>VM</a:t>
            </a:r>
            <a:endParaRPr kumimoji="1" lang="ja-JP" altLang="en-US" sz="2000" dirty="0"/>
          </a:p>
        </p:txBody>
      </p:sp>
      <p:sp>
        <p:nvSpPr>
          <p:cNvPr id="51" name="Rounded Rectangle 3">
            <a:extLst>
              <a:ext uri="{FF2B5EF4-FFF2-40B4-BE49-F238E27FC236}">
                <a16:creationId xmlns:a16="http://schemas.microsoft.com/office/drawing/2014/main" id="{7223295C-3AF0-9802-CC52-900E5041A2C6}"/>
              </a:ext>
            </a:extLst>
          </p:cNvPr>
          <p:cNvSpPr/>
          <p:nvPr/>
        </p:nvSpPr>
        <p:spPr>
          <a:xfrm>
            <a:off x="6608651" y="5738358"/>
            <a:ext cx="2890456"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56" name="テキスト ボックス 55">
            <a:extLst>
              <a:ext uri="{FF2B5EF4-FFF2-40B4-BE49-F238E27FC236}">
                <a16:creationId xmlns:a16="http://schemas.microsoft.com/office/drawing/2014/main" id="{9C1A2E17-A459-74A5-2624-30F6532DDD3B}"/>
              </a:ext>
            </a:extLst>
          </p:cNvPr>
          <p:cNvSpPr txBox="1"/>
          <p:nvPr/>
        </p:nvSpPr>
        <p:spPr>
          <a:xfrm>
            <a:off x="7242428" y="3669251"/>
            <a:ext cx="1622898" cy="400110"/>
          </a:xfrm>
          <a:prstGeom prst="rect">
            <a:avLst/>
          </a:prstGeom>
          <a:noFill/>
        </p:spPr>
        <p:txBody>
          <a:bodyPr wrap="square" rtlCol="0">
            <a:spAutoFit/>
          </a:bodyPr>
          <a:lstStyle/>
          <a:p>
            <a:pPr algn="ctr"/>
            <a:r>
              <a:rPr kumimoji="1" lang="ja-JP" altLang="en-US" sz="2000" dirty="0"/>
              <a:t>移送先ホスト</a:t>
            </a:r>
          </a:p>
        </p:txBody>
      </p:sp>
      <p:sp>
        <p:nvSpPr>
          <p:cNvPr id="50" name="楕円 49">
            <a:extLst>
              <a:ext uri="{FF2B5EF4-FFF2-40B4-BE49-F238E27FC236}">
                <a16:creationId xmlns:a16="http://schemas.microsoft.com/office/drawing/2014/main" id="{8D43AF1B-F77D-C699-8EE2-AA0A79EA0D59}"/>
              </a:ext>
            </a:extLst>
          </p:cNvPr>
          <p:cNvSpPr/>
          <p:nvPr/>
        </p:nvSpPr>
        <p:spPr>
          <a:xfrm>
            <a:off x="7242424" y="4633778"/>
            <a:ext cx="1622902" cy="711866"/>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24" name="正方形/長方形 25">
            <a:extLst>
              <a:ext uri="{FF2B5EF4-FFF2-40B4-BE49-F238E27FC236}">
                <a16:creationId xmlns:a16="http://schemas.microsoft.com/office/drawing/2014/main" id="{3BF44ED6-8671-699D-9EFF-C5A11EBF51EE}"/>
              </a:ext>
            </a:extLst>
          </p:cNvPr>
          <p:cNvSpPr/>
          <p:nvPr/>
        </p:nvSpPr>
        <p:spPr>
          <a:xfrm>
            <a:off x="4148363" y="5000825"/>
            <a:ext cx="995466"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状態</a:t>
            </a:r>
            <a:endParaRPr kumimoji="1" lang="ja-JP" altLang="en-US" sz="2000" dirty="0">
              <a:solidFill>
                <a:schemeClr val="tx1"/>
              </a:solidFill>
            </a:endParaRPr>
          </a:p>
        </p:txBody>
      </p:sp>
    </p:spTree>
    <p:extLst>
      <p:ext uri="{BB962C8B-B14F-4D97-AF65-F5344CB8AC3E}">
        <p14:creationId xmlns:p14="http://schemas.microsoft.com/office/powerpoint/2010/main" val="223894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24"/>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2 L 0.27721 0.10833 " pathEditMode="relative" rAng="0" ptsTypes="AA">
                                      <p:cBhvr>
                                        <p:cTn id="13" dur="2000" fill="hold"/>
                                        <p:tgtEl>
                                          <p:spTgt spid="24"/>
                                        </p:tgtEl>
                                        <p:attrNameLst>
                                          <p:attrName>ppt_x</p:attrName>
                                          <p:attrName>ppt_y</p:attrName>
                                        </p:attrNameLst>
                                      </p:cBhvr>
                                      <p:rCtr x="13984" y="-4051"/>
                                    </p:animMotion>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4" nodeType="clickEffect">
                                  <p:stCondLst>
                                    <p:cond delay="0"/>
                                  </p:stCondLst>
                                  <p:childTnLst>
                                    <p:animMotion origin="layout" path="M 0.27721 0.10834 L 0.27799 0.04283 " pathEditMode="relative" rAng="0" ptsTypes="AA">
                                      <p:cBhvr>
                                        <p:cTn id="17" dur="2000" fill="hold"/>
                                        <p:tgtEl>
                                          <p:spTgt spid="24"/>
                                        </p:tgtEl>
                                        <p:attrNameLst>
                                          <p:attrName>ppt_x</p:attrName>
                                          <p:attrName>ppt_y</p:attrName>
                                        </p:attrNameLst>
                                      </p:cBhvr>
                                      <p:rCtr x="39" y="-3287"/>
                                    </p:animMotion>
                                  </p:childTnLst>
                                </p:cTn>
                              </p:par>
                              <p:par>
                                <p:cTn id="18" presetID="10" presetClass="exit" presetSubtype="0" fill="hold" grpId="3" nodeType="withEffect">
                                  <p:stCondLst>
                                    <p:cond delay="700"/>
                                  </p:stCondLst>
                                  <p:childTnLst>
                                    <p:animEffect transition="out" filter="fade">
                                      <p:cBhvr>
                                        <p:cTn id="19" dur="500"/>
                                        <p:tgtEl>
                                          <p:spTgt spid="24"/>
                                        </p:tgtEl>
                                      </p:cBhvr>
                                    </p:animEffect>
                                    <p:set>
                                      <p:cBhvr>
                                        <p:cTn id="20" dur="1" fill="hold">
                                          <p:stCondLst>
                                            <p:cond delay="499"/>
                                          </p:stCondLst>
                                        </p:cTn>
                                        <p:tgtEl>
                                          <p:spTgt spid="24"/>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Effect transition="in" filter="fade">
                                      <p:cBhvr>
                                        <p:cTn id="23" dur="500"/>
                                        <p:tgtEl>
                                          <p:spTgt spid="50"/>
                                        </p:tgtEl>
                                      </p:cBhvr>
                                    </p:animEffect>
                                  </p:childTnLst>
                                </p:cTn>
                              </p:par>
                              <p:par>
                                <p:cTn id="24" presetID="10" presetClass="exit" presetSubtype="0" fill="hold" grpId="0" nodeType="withEffect">
                                  <p:stCondLst>
                                    <p:cond delay="0"/>
                                  </p:stCondLst>
                                  <p:childTnLst>
                                    <p:animEffect transition="out" filter="fade">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P spid="50" grpId="0" animBg="1"/>
      <p:bldP spid="24" grpId="0" animBg="1"/>
      <p:bldP spid="24" grpId="1" animBg="1"/>
      <p:bldP spid="24" grpId="2" animBg="1"/>
      <p:bldP spid="24" grpId="3" animBg="1"/>
      <p:bldP spid="24" grpId="4"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3744091" y="4411094"/>
            <a:ext cx="3788690" cy="222184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609600" y="274638"/>
            <a:ext cx="10972800" cy="948234"/>
          </a:xfrm>
        </p:spPr>
        <p:txBody>
          <a:bodyPr>
            <a:normAutofit/>
          </a:bodyPr>
          <a:lstStyle/>
          <a:p>
            <a:r>
              <a:rPr lang="ja-JP" altLang="en-US" dirty="0"/>
              <a:t>コンテナマイグレーション時の性能改善</a:t>
            </a:r>
          </a:p>
        </p:txBody>
      </p:sp>
      <p:sp>
        <p:nvSpPr>
          <p:cNvPr id="3" name="コンテンツ プレースホルダー 2"/>
          <p:cNvSpPr>
            <a:spLocks noGrp="1"/>
          </p:cNvSpPr>
          <p:nvPr>
            <p:ph idx="1"/>
          </p:nvPr>
        </p:nvSpPr>
        <p:spPr>
          <a:xfrm>
            <a:off x="609600" y="1330960"/>
            <a:ext cx="10972800" cy="4651984"/>
          </a:xfrm>
        </p:spPr>
        <p:txBody>
          <a:bodyPr>
            <a:normAutofit/>
          </a:bodyPr>
          <a:lstStyle/>
          <a:p>
            <a:r>
              <a:rPr lang="ja-JP" altLang="en-US" dirty="0"/>
              <a:t>コンテナの状態保存を迅速に実行可能</a:t>
            </a:r>
            <a:endParaRPr lang="en-US" altLang="ja-JP" dirty="0"/>
          </a:p>
          <a:p>
            <a:pPr lvl="1"/>
            <a:r>
              <a:rPr lang="en-US" altLang="ja-JP" dirty="0"/>
              <a:t>VM</a:t>
            </a:r>
            <a:r>
              <a:rPr lang="ja-JP" altLang="en-US" dirty="0"/>
              <a:t>外で実行するため、</a:t>
            </a:r>
            <a:r>
              <a:rPr lang="en-US" altLang="ja-JP" dirty="0"/>
              <a:t>VM</a:t>
            </a:r>
            <a:r>
              <a:rPr lang="ja-JP" altLang="en-US" dirty="0"/>
              <a:t>による仮想化の影響を受けない</a:t>
            </a:r>
            <a:endParaRPr lang="en-US" altLang="ja-JP" dirty="0"/>
          </a:p>
          <a:p>
            <a:pPr lvl="1"/>
            <a:r>
              <a:rPr lang="en-US" altLang="ja-JP" dirty="0"/>
              <a:t>VM</a:t>
            </a:r>
            <a:r>
              <a:rPr lang="ja-JP" altLang="en-US" dirty="0"/>
              <a:t>の負荷の影響も受けない</a:t>
            </a:r>
            <a:endParaRPr lang="en-US" altLang="ja-JP" dirty="0"/>
          </a:p>
          <a:p>
            <a:pPr lvl="2"/>
            <a:r>
              <a:rPr lang="en-US" altLang="ja-JP" dirty="0"/>
              <a:t>VM</a:t>
            </a:r>
            <a:r>
              <a:rPr lang="ja-JP" altLang="en-US" dirty="0"/>
              <a:t>は負荷が高くなっても、割り当てられた量以上のリソースを使うことはない</a:t>
            </a:r>
            <a:endParaRPr lang="en-US" altLang="ja-JP" dirty="0"/>
          </a:p>
          <a:p>
            <a:r>
              <a:rPr lang="ja-JP" altLang="en-US" dirty="0"/>
              <a:t>コンテナの状態保存処理がコンテナの性能に影響を与えない</a:t>
            </a:r>
            <a:endParaRPr lang="en-US" altLang="ja-JP" dirty="0"/>
          </a:p>
          <a:p>
            <a:pPr lvl="1"/>
            <a:r>
              <a:rPr lang="ja-JP" altLang="en-US" dirty="0"/>
              <a:t>負荷の低い</a:t>
            </a:r>
            <a:r>
              <a:rPr lang="en-US" altLang="ja-JP" dirty="0"/>
              <a:t>VM</a:t>
            </a:r>
            <a:r>
              <a:rPr lang="ja-JP" altLang="en-US" dirty="0"/>
              <a:t>もあるため、ホスト全体ではリソースが余っていることが多い</a:t>
            </a:r>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a:xfrm>
            <a:off x="8737600" y="6356351"/>
            <a:ext cx="2844800" cy="365125"/>
          </a:xfrm>
        </p:spPr>
        <p:txBody>
          <a:bodyPr/>
          <a:lstStyle/>
          <a:p>
            <a:fld id="{A2DAF6EC-2C59-9941-AA93-00E19ED16896}" type="slidenum">
              <a:rPr lang="ja-JP" altLang="en-US" smtClean="0"/>
              <a:pPr/>
              <a:t>7</a:t>
            </a:fld>
            <a:endParaRPr lang="ja-JP" altLang="en-US" dirty="0"/>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5295512" y="4065719"/>
            <a:ext cx="858969" cy="400110"/>
          </a:xfrm>
          <a:prstGeom prst="rect">
            <a:avLst/>
          </a:prstGeom>
          <a:noFill/>
        </p:spPr>
        <p:txBody>
          <a:bodyPr wrap="square" rtlCol="0">
            <a:spAutoFit/>
          </a:bodyPr>
          <a:lstStyle/>
          <a:p>
            <a:r>
              <a:rPr lang="ja-JP" altLang="en-US" sz="2000" dirty="0"/>
              <a:t>ホスト</a:t>
            </a:r>
            <a:endParaRPr kumimoji="1" lang="ja-JP" altLang="en-US" sz="2000" dirty="0"/>
          </a:p>
        </p:txBody>
      </p:sp>
      <p:grpSp>
        <p:nvGrpSpPr>
          <p:cNvPr id="10" name="グループ化 9"/>
          <p:cNvGrpSpPr/>
          <p:nvPr/>
        </p:nvGrpSpPr>
        <p:grpSpPr>
          <a:xfrm>
            <a:off x="3940125" y="4340832"/>
            <a:ext cx="3388982" cy="2132495"/>
            <a:chOff x="4045869" y="4421565"/>
            <a:chExt cx="3388982" cy="2132495"/>
          </a:xfrm>
        </p:grpSpPr>
        <p:sp>
          <p:nvSpPr>
            <p:cNvPr id="5" name="正方形/長方形 4"/>
            <p:cNvSpPr/>
            <p:nvPr/>
          </p:nvSpPr>
          <p:spPr>
            <a:xfrm>
              <a:off x="4045869" y="4732722"/>
              <a:ext cx="3388982" cy="14187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5501365" y="4421565"/>
              <a:ext cx="546906" cy="400110"/>
            </a:xfrm>
            <a:prstGeom prst="rect">
              <a:avLst/>
            </a:prstGeom>
            <a:noFill/>
          </p:spPr>
          <p:txBody>
            <a:bodyPr wrap="square" rtlCol="0">
              <a:spAutoFit/>
            </a:bodyPr>
            <a:lstStyle/>
            <a:p>
              <a:r>
                <a:rPr kumimoji="1" lang="en-US" altLang="ja-JP" sz="2000" dirty="0"/>
                <a:t>VM</a:t>
              </a:r>
              <a:endParaRPr kumimoji="1" lang="ja-JP" altLang="en-US" sz="2000" dirty="0"/>
            </a:p>
          </p:txBody>
        </p:sp>
        <p:sp>
          <p:nvSpPr>
            <p:cNvPr id="7" name="楕円 6"/>
            <p:cNvSpPr/>
            <p:nvPr/>
          </p:nvSpPr>
          <p:spPr>
            <a:xfrm>
              <a:off x="4087308" y="5535551"/>
              <a:ext cx="1693680" cy="554019"/>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コンテナ２</a:t>
              </a:r>
              <a:endParaRPr lang="en-US" altLang="ja-JP" dirty="0">
                <a:solidFill>
                  <a:schemeClr val="tx1"/>
                </a:solidFill>
              </a:endParaRPr>
            </a:p>
          </p:txBody>
        </p:sp>
        <p:sp>
          <p:nvSpPr>
            <p:cNvPr id="9" name="楕円 8"/>
            <p:cNvSpPr/>
            <p:nvPr/>
          </p:nvSpPr>
          <p:spPr>
            <a:xfrm>
              <a:off x="5265857" y="4787457"/>
              <a:ext cx="2127556" cy="872525"/>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4045869" y="6250932"/>
              <a:ext cx="3388982" cy="30312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7" name="Explosion 2 16">
              <a:extLst>
                <a:ext uri="{FF2B5EF4-FFF2-40B4-BE49-F238E27FC236}">
                  <a16:creationId xmlns:a16="http://schemas.microsoft.com/office/drawing/2014/main" id="{968883FC-A804-2243-BB14-DEFA7F81206C}"/>
                </a:ext>
              </a:extLst>
            </p:cNvPr>
            <p:cNvSpPr/>
            <p:nvPr/>
          </p:nvSpPr>
          <p:spPr>
            <a:xfrm>
              <a:off x="4066700" y="4688062"/>
              <a:ext cx="1199157" cy="661330"/>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grpSp>
    </p:spTree>
    <p:extLst>
      <p:ext uri="{BB962C8B-B14F-4D97-AF65-F5344CB8AC3E}">
        <p14:creationId xmlns:p14="http://schemas.microsoft.com/office/powerpoint/2010/main" val="124993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四角形: 角を丸くする 14">
            <a:extLst>
              <a:ext uri="{FF2B5EF4-FFF2-40B4-BE49-F238E27FC236}">
                <a16:creationId xmlns:a16="http://schemas.microsoft.com/office/drawing/2014/main" id="{61FE2EFD-D561-E2EC-82AD-95842DBA0190}"/>
              </a:ext>
            </a:extLst>
          </p:cNvPr>
          <p:cNvSpPr/>
          <p:nvPr/>
        </p:nvSpPr>
        <p:spPr>
          <a:xfrm>
            <a:off x="3810321" y="4211574"/>
            <a:ext cx="7162474" cy="2371788"/>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 name="Title 1">
            <a:extLst>
              <a:ext uri="{FF2B5EF4-FFF2-40B4-BE49-F238E27FC236}">
                <a16:creationId xmlns:a16="http://schemas.microsoft.com/office/drawing/2014/main" id="{3FCD7742-8E59-6346-BE70-424FE8B44EC0}"/>
              </a:ext>
            </a:extLst>
          </p:cNvPr>
          <p:cNvSpPr>
            <a:spLocks noGrp="1"/>
          </p:cNvSpPr>
          <p:nvPr>
            <p:ph type="title"/>
          </p:nvPr>
        </p:nvSpPr>
        <p:spPr/>
        <p:txBody>
          <a:bodyPr/>
          <a:lstStyle/>
          <a:p>
            <a:r>
              <a:rPr lang="ja-JP" altLang="en-US" dirty="0"/>
              <a:t>コンテナの状態保存</a:t>
            </a:r>
            <a:endParaRPr lang="en-JP" dirty="0"/>
          </a:p>
        </p:txBody>
      </p:sp>
      <p:sp>
        <p:nvSpPr>
          <p:cNvPr id="3" name="Content Placeholder 2">
            <a:extLst>
              <a:ext uri="{FF2B5EF4-FFF2-40B4-BE49-F238E27FC236}">
                <a16:creationId xmlns:a16="http://schemas.microsoft.com/office/drawing/2014/main" id="{38AA1620-9AA6-E848-B079-4EB9365579AA}"/>
              </a:ext>
            </a:extLst>
          </p:cNvPr>
          <p:cNvSpPr>
            <a:spLocks noGrp="1"/>
          </p:cNvSpPr>
          <p:nvPr>
            <p:ph idx="1"/>
          </p:nvPr>
        </p:nvSpPr>
        <p:spPr/>
        <p:txBody>
          <a:bodyPr/>
          <a:lstStyle/>
          <a:p>
            <a:r>
              <a:rPr lang="ja-JP" altLang="en-US" dirty="0"/>
              <a:t>コンテナの状態として主にプロセスの状態を保存</a:t>
            </a:r>
            <a:endParaRPr lang="en-US" altLang="ja-JP" dirty="0"/>
          </a:p>
          <a:p>
            <a:pPr lvl="1"/>
            <a:r>
              <a:rPr lang="ja-JP" altLang="en-US" dirty="0"/>
              <a:t>コンテナの状態の大部分は内部で動作しているプロセスの状態</a:t>
            </a:r>
            <a:endParaRPr lang="en-US" altLang="ja-JP" dirty="0"/>
          </a:p>
          <a:p>
            <a:r>
              <a:rPr lang="en-US" altLang="ja-JP" dirty="0"/>
              <a:t>VM</a:t>
            </a:r>
            <a:r>
              <a:rPr lang="ja-JP" altLang="en-US" dirty="0"/>
              <a:t>外から</a:t>
            </a:r>
            <a:r>
              <a:rPr lang="en-US" altLang="ja-JP" dirty="0"/>
              <a:t>VM</a:t>
            </a:r>
            <a:r>
              <a:rPr lang="ja-JP" altLang="en-US" dirty="0"/>
              <a:t>のメモリ上の</a:t>
            </a:r>
            <a:r>
              <a:rPr lang="en-US" altLang="ja-JP" dirty="0"/>
              <a:t>OS</a:t>
            </a:r>
            <a:r>
              <a:rPr lang="ja-JP" altLang="en-US" dirty="0"/>
              <a:t>データを解析してプロセスの状態を取得</a:t>
            </a:r>
          </a:p>
          <a:p>
            <a:pPr lvl="1"/>
            <a:r>
              <a:rPr lang="ja-JP" altLang="en-US" dirty="0"/>
              <a:t>プロセスに</a:t>
            </a:r>
            <a:r>
              <a:rPr lang="en-US" altLang="ja-JP" dirty="0"/>
              <a:t>VM</a:t>
            </a:r>
            <a:r>
              <a:rPr lang="ja-JP" altLang="en-US" dirty="0"/>
              <a:t>外から疑似的にシグナルを送信して一時停止</a:t>
            </a:r>
            <a:r>
              <a:rPr lang="en-US" altLang="ja-JP" sz="2000" dirty="0"/>
              <a:t> [Kimura+, UCC'23] </a:t>
            </a:r>
          </a:p>
          <a:p>
            <a:pPr lvl="1"/>
            <a:r>
              <a:rPr lang="ja-JP" altLang="en-US" dirty="0"/>
              <a:t>プロセスの</a:t>
            </a:r>
            <a:r>
              <a:rPr lang="en-US" altLang="ja-JP" dirty="0"/>
              <a:t>ID</a:t>
            </a:r>
            <a:r>
              <a:rPr lang="ja-JP" altLang="en-US" dirty="0"/>
              <a:t>から</a:t>
            </a:r>
            <a:r>
              <a:rPr lang="en-US" altLang="ja-JP" dirty="0"/>
              <a:t>OS</a:t>
            </a:r>
            <a:r>
              <a:rPr lang="ja-JP" altLang="en-US" dirty="0"/>
              <a:t>のメモリ上にあるプロセス構造体を探索</a:t>
            </a:r>
            <a:endParaRPr lang="en-US" altLang="ja-JP" dirty="0"/>
          </a:p>
          <a:p>
            <a:pPr lvl="1"/>
            <a:r>
              <a:rPr lang="ja-JP" altLang="en-US" dirty="0"/>
              <a:t>プロセス構造体からポインタをたどって様々な情報を取得</a:t>
            </a:r>
            <a:endParaRPr lang="en-US" altLang="ja-JP" dirty="0">
              <a:solidFill>
                <a:srgbClr val="FF0000"/>
              </a:solidFill>
            </a:endParaRPr>
          </a:p>
        </p:txBody>
      </p:sp>
      <p:sp>
        <p:nvSpPr>
          <p:cNvPr id="4" name="Slide Number Placeholder 3">
            <a:extLst>
              <a:ext uri="{FF2B5EF4-FFF2-40B4-BE49-F238E27FC236}">
                <a16:creationId xmlns:a16="http://schemas.microsoft.com/office/drawing/2014/main" id="{5BC8D2DC-D5BD-C449-A584-4AB42F18231F}"/>
              </a:ext>
            </a:extLst>
          </p:cNvPr>
          <p:cNvSpPr>
            <a:spLocks noGrp="1"/>
          </p:cNvSpPr>
          <p:nvPr>
            <p:ph type="sldNum" sz="quarter" idx="12"/>
          </p:nvPr>
        </p:nvSpPr>
        <p:spPr/>
        <p:txBody>
          <a:bodyPr/>
          <a:lstStyle/>
          <a:p>
            <a:fld id="{A2DAF6EC-2C59-9941-AA93-00E19ED16896}" type="slidenum">
              <a:rPr kumimoji="1" lang="ja-JP" altLang="en-US" smtClean="0"/>
              <a:t>8</a:t>
            </a:fld>
            <a:endParaRPr kumimoji="1" lang="ja-JP" altLang="en-US"/>
          </a:p>
        </p:txBody>
      </p:sp>
      <p:sp>
        <p:nvSpPr>
          <p:cNvPr id="7" name="正方形/長方形 18">
            <a:extLst>
              <a:ext uri="{FF2B5EF4-FFF2-40B4-BE49-F238E27FC236}">
                <a16:creationId xmlns:a16="http://schemas.microsoft.com/office/drawing/2014/main" id="{B32D9B1D-63D0-BA57-EACC-8C8A2B34D743}"/>
              </a:ext>
            </a:extLst>
          </p:cNvPr>
          <p:cNvSpPr/>
          <p:nvPr/>
        </p:nvSpPr>
        <p:spPr>
          <a:xfrm>
            <a:off x="4562046" y="4593416"/>
            <a:ext cx="1447442"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10" name="正方形/長方形 12">
            <a:extLst>
              <a:ext uri="{FF2B5EF4-FFF2-40B4-BE49-F238E27FC236}">
                <a16:creationId xmlns:a16="http://schemas.microsoft.com/office/drawing/2014/main" id="{44F4B314-7F63-889E-4185-3007E166FDDD}"/>
              </a:ext>
            </a:extLst>
          </p:cNvPr>
          <p:cNvSpPr/>
          <p:nvPr/>
        </p:nvSpPr>
        <p:spPr>
          <a:xfrm>
            <a:off x="4145987" y="4593415"/>
            <a:ext cx="6398545" cy="1762935"/>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12" name="TextBox 56">
            <a:extLst>
              <a:ext uri="{FF2B5EF4-FFF2-40B4-BE49-F238E27FC236}">
                <a16:creationId xmlns:a16="http://schemas.microsoft.com/office/drawing/2014/main" id="{757BEA57-518E-43B6-3F3D-F7C70F7868E9}"/>
              </a:ext>
            </a:extLst>
          </p:cNvPr>
          <p:cNvSpPr txBox="1"/>
          <p:nvPr/>
        </p:nvSpPr>
        <p:spPr>
          <a:xfrm>
            <a:off x="9371045" y="4234852"/>
            <a:ext cx="1210588" cy="369332"/>
          </a:xfrm>
          <a:prstGeom prst="rect">
            <a:avLst/>
          </a:prstGeom>
          <a:noFill/>
        </p:spPr>
        <p:txBody>
          <a:bodyPr wrap="square" rtlCol="0">
            <a:spAutoFit/>
          </a:bodyPr>
          <a:lstStyle/>
          <a:p>
            <a:r>
              <a:rPr lang="en-JP" dirty="0"/>
              <a:t>コンテナ</a:t>
            </a:r>
          </a:p>
        </p:txBody>
      </p:sp>
      <p:sp>
        <p:nvSpPr>
          <p:cNvPr id="15" name="Oval 24">
            <a:extLst>
              <a:ext uri="{FF2B5EF4-FFF2-40B4-BE49-F238E27FC236}">
                <a16:creationId xmlns:a16="http://schemas.microsoft.com/office/drawing/2014/main" id="{9393B471-D18D-D348-BCAE-B58BA548F78A}"/>
              </a:ext>
            </a:extLst>
          </p:cNvPr>
          <p:cNvSpPr/>
          <p:nvPr/>
        </p:nvSpPr>
        <p:spPr>
          <a:xfrm>
            <a:off x="9707985" y="5413978"/>
            <a:ext cx="337457" cy="337457"/>
          </a:xfrm>
          <a:prstGeom prst="ellipse">
            <a:avLst/>
          </a:prstGeom>
          <a:solidFill>
            <a:schemeClr val="accent6">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2" name="TextBox 28">
            <a:extLst>
              <a:ext uri="{FF2B5EF4-FFF2-40B4-BE49-F238E27FC236}">
                <a16:creationId xmlns:a16="http://schemas.microsoft.com/office/drawing/2014/main" id="{E6917BED-EA9D-5246-B380-0DDC5C126F09}"/>
              </a:ext>
            </a:extLst>
          </p:cNvPr>
          <p:cNvSpPr txBox="1"/>
          <p:nvPr/>
        </p:nvSpPr>
        <p:spPr>
          <a:xfrm>
            <a:off x="8935033" y="4990602"/>
            <a:ext cx="1107996" cy="369332"/>
          </a:xfrm>
          <a:prstGeom prst="rect">
            <a:avLst/>
          </a:prstGeom>
          <a:noFill/>
        </p:spPr>
        <p:txBody>
          <a:bodyPr wrap="none" rtlCol="0">
            <a:spAutoFit/>
          </a:bodyPr>
          <a:lstStyle/>
          <a:p>
            <a:r>
              <a:rPr lang="en-JP" dirty="0"/>
              <a:t>プロセス</a:t>
            </a:r>
            <a:endParaRPr lang="en-JP" strike="sngStrike" dirty="0">
              <a:solidFill>
                <a:srgbClr val="FF0000"/>
              </a:solidFill>
            </a:endParaRPr>
          </a:p>
        </p:txBody>
      </p:sp>
      <p:sp>
        <p:nvSpPr>
          <p:cNvPr id="14" name="Oval 21">
            <a:extLst>
              <a:ext uri="{FF2B5EF4-FFF2-40B4-BE49-F238E27FC236}">
                <a16:creationId xmlns:a16="http://schemas.microsoft.com/office/drawing/2014/main" id="{84267566-F289-5D43-8ED2-DB971446B360}"/>
              </a:ext>
            </a:extLst>
          </p:cNvPr>
          <p:cNvSpPr/>
          <p:nvPr/>
        </p:nvSpPr>
        <p:spPr>
          <a:xfrm>
            <a:off x="8979857" y="5413978"/>
            <a:ext cx="337457" cy="337457"/>
          </a:xfrm>
          <a:prstGeom prst="ellipse">
            <a:avLst/>
          </a:prstGeom>
          <a:solidFill>
            <a:schemeClr val="accent6">
              <a:lumMod val="60000"/>
              <a:lumOff val="4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8" name="Rounded Rectangle 7">
            <a:extLst>
              <a:ext uri="{FF2B5EF4-FFF2-40B4-BE49-F238E27FC236}">
                <a16:creationId xmlns:a16="http://schemas.microsoft.com/office/drawing/2014/main" id="{7E7C7FE3-A2AA-519C-C734-6CBADB61B4EC}"/>
              </a:ext>
            </a:extLst>
          </p:cNvPr>
          <p:cNvSpPr/>
          <p:nvPr/>
        </p:nvSpPr>
        <p:spPr>
          <a:xfrm>
            <a:off x="4425780" y="4752996"/>
            <a:ext cx="1695937" cy="428633"/>
          </a:xfrm>
          <a:prstGeom prst="roundRect">
            <a:avLst/>
          </a:prstGeom>
          <a:solidFill>
            <a:schemeClr val="accent1">
              <a:lumMod val="20000"/>
              <a:lumOff val="80000"/>
            </a:schemeClr>
          </a:solidFill>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メモリ情報</a:t>
            </a:r>
          </a:p>
        </p:txBody>
      </p:sp>
      <p:sp>
        <p:nvSpPr>
          <p:cNvPr id="9" name="Rounded Rectangle 8">
            <a:extLst>
              <a:ext uri="{FF2B5EF4-FFF2-40B4-BE49-F238E27FC236}">
                <a16:creationId xmlns:a16="http://schemas.microsoft.com/office/drawing/2014/main" id="{4F8690BD-D90C-30F4-CD36-E01B8DEB603D}"/>
              </a:ext>
            </a:extLst>
          </p:cNvPr>
          <p:cNvSpPr/>
          <p:nvPr/>
        </p:nvSpPr>
        <p:spPr>
          <a:xfrm>
            <a:off x="4425780" y="5233202"/>
            <a:ext cx="1695938" cy="428633"/>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ファイル情報</a:t>
            </a:r>
          </a:p>
        </p:txBody>
      </p:sp>
      <p:sp>
        <p:nvSpPr>
          <p:cNvPr id="11" name="Rounded Rectangle 10">
            <a:extLst>
              <a:ext uri="{FF2B5EF4-FFF2-40B4-BE49-F238E27FC236}">
                <a16:creationId xmlns:a16="http://schemas.microsoft.com/office/drawing/2014/main" id="{413831AB-C3BE-F86C-8137-B0A412244092}"/>
              </a:ext>
            </a:extLst>
          </p:cNvPr>
          <p:cNvSpPr/>
          <p:nvPr/>
        </p:nvSpPr>
        <p:spPr>
          <a:xfrm>
            <a:off x="4425779" y="5738947"/>
            <a:ext cx="1695937" cy="428633"/>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スレッド情報</a:t>
            </a:r>
          </a:p>
        </p:txBody>
      </p:sp>
      <p:sp>
        <p:nvSpPr>
          <p:cNvPr id="20" name="Rounded Rectangle 19">
            <a:extLst>
              <a:ext uri="{FF2B5EF4-FFF2-40B4-BE49-F238E27FC236}">
                <a16:creationId xmlns:a16="http://schemas.microsoft.com/office/drawing/2014/main" id="{F251402D-9B06-C22A-4CD3-6DDFFE1FBDAC}"/>
              </a:ext>
            </a:extLst>
          </p:cNvPr>
          <p:cNvSpPr/>
          <p:nvPr/>
        </p:nvSpPr>
        <p:spPr>
          <a:xfrm>
            <a:off x="6363898" y="4752996"/>
            <a:ext cx="2155067" cy="428633"/>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時刻情報</a:t>
            </a:r>
          </a:p>
        </p:txBody>
      </p:sp>
      <p:sp>
        <p:nvSpPr>
          <p:cNvPr id="21" name="Rounded Rectangle 20">
            <a:extLst>
              <a:ext uri="{FF2B5EF4-FFF2-40B4-BE49-F238E27FC236}">
                <a16:creationId xmlns:a16="http://schemas.microsoft.com/office/drawing/2014/main" id="{FAB806F6-354E-1CEF-511C-3AE4E8B3AD02}"/>
              </a:ext>
            </a:extLst>
          </p:cNvPr>
          <p:cNvSpPr/>
          <p:nvPr/>
        </p:nvSpPr>
        <p:spPr>
          <a:xfrm>
            <a:off x="6364675" y="5246222"/>
            <a:ext cx="2155067" cy="428633"/>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プロセス木の情報</a:t>
            </a:r>
          </a:p>
        </p:txBody>
      </p:sp>
      <p:sp>
        <p:nvSpPr>
          <p:cNvPr id="23" name="Rounded Rectangle 22">
            <a:extLst>
              <a:ext uri="{FF2B5EF4-FFF2-40B4-BE49-F238E27FC236}">
                <a16:creationId xmlns:a16="http://schemas.microsoft.com/office/drawing/2014/main" id="{B39D6352-8B0B-CFE2-219A-D8AFE2A72065}"/>
              </a:ext>
            </a:extLst>
          </p:cNvPr>
          <p:cNvSpPr/>
          <p:nvPr/>
        </p:nvSpPr>
        <p:spPr>
          <a:xfrm>
            <a:off x="6363898" y="5723081"/>
            <a:ext cx="2155067" cy="428633"/>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C</a:t>
            </a:r>
            <a:r>
              <a:rPr lang="en-JP" dirty="0">
                <a:solidFill>
                  <a:schemeClr val="tx1"/>
                </a:solidFill>
              </a:rPr>
              <a:t>group情報</a:t>
            </a:r>
          </a:p>
        </p:txBody>
      </p:sp>
      <p:sp>
        <p:nvSpPr>
          <p:cNvPr id="28" name="テキスト ボックス 26">
            <a:extLst>
              <a:ext uri="{FF2B5EF4-FFF2-40B4-BE49-F238E27FC236}">
                <a16:creationId xmlns:a16="http://schemas.microsoft.com/office/drawing/2014/main" id="{F956D76B-7389-0545-3EE5-9E89C2E64749}"/>
              </a:ext>
            </a:extLst>
          </p:cNvPr>
          <p:cNvSpPr txBox="1"/>
          <p:nvPr/>
        </p:nvSpPr>
        <p:spPr>
          <a:xfrm>
            <a:off x="10811542" y="4038125"/>
            <a:ext cx="554333" cy="400110"/>
          </a:xfrm>
          <a:prstGeom prst="rect">
            <a:avLst/>
          </a:prstGeom>
          <a:noFill/>
        </p:spPr>
        <p:txBody>
          <a:bodyPr wrap="square" rtlCol="0">
            <a:spAutoFit/>
          </a:bodyPr>
          <a:lstStyle/>
          <a:p>
            <a:r>
              <a:rPr kumimoji="1" lang="en-US" altLang="ja-JP" sz="2000" dirty="0"/>
              <a:t>VM</a:t>
            </a:r>
            <a:endParaRPr kumimoji="1" lang="ja-JP" altLang="en-US" sz="2000" dirty="0"/>
          </a:p>
        </p:txBody>
      </p:sp>
      <p:sp>
        <p:nvSpPr>
          <p:cNvPr id="29" name="四角形: 角を丸くする 15">
            <a:extLst>
              <a:ext uri="{FF2B5EF4-FFF2-40B4-BE49-F238E27FC236}">
                <a16:creationId xmlns:a16="http://schemas.microsoft.com/office/drawing/2014/main" id="{DDE10067-F4D3-6733-5A22-69C612092A6E}"/>
              </a:ext>
            </a:extLst>
          </p:cNvPr>
          <p:cNvSpPr/>
          <p:nvPr/>
        </p:nvSpPr>
        <p:spPr>
          <a:xfrm>
            <a:off x="1084612" y="4758520"/>
            <a:ext cx="1651530" cy="1174346"/>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0" name="Rectangle 5">
            <a:extLst>
              <a:ext uri="{FF2B5EF4-FFF2-40B4-BE49-F238E27FC236}">
                <a16:creationId xmlns:a16="http://schemas.microsoft.com/office/drawing/2014/main" id="{753589DB-3660-957B-EB15-F33C20FF0006}"/>
              </a:ext>
            </a:extLst>
          </p:cNvPr>
          <p:cNvSpPr/>
          <p:nvPr/>
        </p:nvSpPr>
        <p:spPr>
          <a:xfrm>
            <a:off x="1290707" y="5079833"/>
            <a:ext cx="1238307" cy="562135"/>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プロセスの状態</a:t>
            </a:r>
            <a:endParaRPr lang="en-JP" dirty="0">
              <a:solidFill>
                <a:schemeClr val="tx1"/>
              </a:solidFill>
            </a:endParaRPr>
          </a:p>
        </p:txBody>
      </p:sp>
      <p:sp>
        <p:nvSpPr>
          <p:cNvPr id="31" name="テキスト ボックス 26">
            <a:extLst>
              <a:ext uri="{FF2B5EF4-FFF2-40B4-BE49-F238E27FC236}">
                <a16:creationId xmlns:a16="http://schemas.microsoft.com/office/drawing/2014/main" id="{C64F8C42-0F46-E681-B5A9-1CC52C061511}"/>
              </a:ext>
            </a:extLst>
          </p:cNvPr>
          <p:cNvSpPr txBox="1"/>
          <p:nvPr/>
        </p:nvSpPr>
        <p:spPr>
          <a:xfrm>
            <a:off x="663009" y="4403679"/>
            <a:ext cx="2493701" cy="400110"/>
          </a:xfrm>
          <a:prstGeom prst="rect">
            <a:avLst/>
          </a:prstGeom>
          <a:noFill/>
        </p:spPr>
        <p:txBody>
          <a:bodyPr wrap="square" rtlCol="0">
            <a:spAutoFit/>
          </a:bodyPr>
          <a:lstStyle/>
          <a:p>
            <a:r>
              <a:rPr kumimoji="1" lang="ja-JP" altLang="en-US" sz="2000" dirty="0"/>
              <a:t>マイグレーション機構</a:t>
            </a:r>
          </a:p>
        </p:txBody>
      </p:sp>
      <p:cxnSp>
        <p:nvCxnSpPr>
          <p:cNvPr id="32" name="Straight Arrow Connector 24">
            <a:extLst>
              <a:ext uri="{FF2B5EF4-FFF2-40B4-BE49-F238E27FC236}">
                <a16:creationId xmlns:a16="http://schemas.microsoft.com/office/drawing/2014/main" id="{22BDD627-314B-FF70-E09E-F7DB4559C031}"/>
              </a:ext>
            </a:extLst>
          </p:cNvPr>
          <p:cNvCxnSpPr>
            <a:cxnSpLocks/>
          </p:cNvCxnSpPr>
          <p:nvPr/>
        </p:nvCxnSpPr>
        <p:spPr>
          <a:xfrm>
            <a:off x="2736142" y="5268419"/>
            <a:ext cx="1589345" cy="13400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24">
            <a:extLst>
              <a:ext uri="{FF2B5EF4-FFF2-40B4-BE49-F238E27FC236}">
                <a16:creationId xmlns:a16="http://schemas.microsoft.com/office/drawing/2014/main" id="{DFD6B72E-156D-7FB6-CA8C-C40DDA8FDD8A}"/>
              </a:ext>
            </a:extLst>
          </p:cNvPr>
          <p:cNvCxnSpPr>
            <a:cxnSpLocks/>
          </p:cNvCxnSpPr>
          <p:nvPr/>
        </p:nvCxnSpPr>
        <p:spPr>
          <a:xfrm flipH="1" flipV="1">
            <a:off x="2529014" y="5451408"/>
            <a:ext cx="1796473" cy="1948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4" name="テキスト ボックス 26">
            <a:extLst>
              <a:ext uri="{FF2B5EF4-FFF2-40B4-BE49-F238E27FC236}">
                <a16:creationId xmlns:a16="http://schemas.microsoft.com/office/drawing/2014/main" id="{ED5CD1DB-B709-D370-B6DE-9FE67B9D7E06}"/>
              </a:ext>
            </a:extLst>
          </p:cNvPr>
          <p:cNvSpPr txBox="1"/>
          <p:nvPr/>
        </p:nvSpPr>
        <p:spPr>
          <a:xfrm>
            <a:off x="3040971" y="4878403"/>
            <a:ext cx="688948" cy="369332"/>
          </a:xfrm>
          <a:prstGeom prst="rect">
            <a:avLst/>
          </a:prstGeom>
          <a:noFill/>
        </p:spPr>
        <p:txBody>
          <a:bodyPr wrap="square" rtlCol="0">
            <a:spAutoFit/>
          </a:bodyPr>
          <a:lstStyle/>
          <a:p>
            <a:r>
              <a:rPr lang="ja-JP" altLang="en-US" dirty="0"/>
              <a:t>解析</a:t>
            </a:r>
            <a:endParaRPr kumimoji="1" lang="ja-JP" altLang="en-US" dirty="0"/>
          </a:p>
        </p:txBody>
      </p:sp>
      <p:sp>
        <p:nvSpPr>
          <p:cNvPr id="35" name="テキスト ボックス 26">
            <a:extLst>
              <a:ext uri="{FF2B5EF4-FFF2-40B4-BE49-F238E27FC236}">
                <a16:creationId xmlns:a16="http://schemas.microsoft.com/office/drawing/2014/main" id="{AB26AD31-9A33-BBE4-B1C8-74F33634017A}"/>
              </a:ext>
            </a:extLst>
          </p:cNvPr>
          <p:cNvSpPr txBox="1"/>
          <p:nvPr/>
        </p:nvSpPr>
        <p:spPr>
          <a:xfrm>
            <a:off x="2728820" y="5698676"/>
            <a:ext cx="1353951" cy="369332"/>
          </a:xfrm>
          <a:prstGeom prst="rect">
            <a:avLst/>
          </a:prstGeom>
          <a:noFill/>
        </p:spPr>
        <p:txBody>
          <a:bodyPr wrap="square" rtlCol="0">
            <a:spAutoFit/>
          </a:bodyPr>
          <a:lstStyle/>
          <a:p>
            <a:r>
              <a:rPr lang="ja-JP" altLang="en-US"/>
              <a:t>情報取得</a:t>
            </a:r>
            <a:endParaRPr kumimoji="1" lang="ja-JP" altLang="en-US" dirty="0"/>
          </a:p>
        </p:txBody>
      </p:sp>
    </p:spTree>
    <p:extLst>
      <p:ext uri="{BB962C8B-B14F-4D97-AF65-F5344CB8AC3E}">
        <p14:creationId xmlns:p14="http://schemas.microsoft.com/office/powerpoint/2010/main" val="3337966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メモリ情報の保存</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ja-JP" altLang="en-US" dirty="0"/>
              <a:t>プロセスに割り当てられているメモリに関する情報を保存</a:t>
            </a:r>
            <a:endParaRPr lang="en-JP" dirty="0"/>
          </a:p>
          <a:p>
            <a:pPr lvl="1"/>
            <a:r>
              <a:rPr lang="ja-JP" altLang="en-US" dirty="0"/>
              <a:t>メモリ構造体を探索し、コード領域等のアドレスを取得</a:t>
            </a:r>
            <a:endParaRPr lang="en-US" altLang="ja-JP" dirty="0"/>
          </a:p>
          <a:p>
            <a:pPr lvl="1"/>
            <a:r>
              <a:rPr lang="ja-JP" altLang="en-US" dirty="0"/>
              <a:t>仮想メモリ領域構造体のリストを探索し、仮想メモリ領域のアドレス等を取得</a:t>
            </a:r>
            <a:endParaRPr lang="en-US" altLang="ja-JP" dirty="0"/>
          </a:p>
          <a:p>
            <a:r>
              <a:rPr lang="ja-JP" altLang="en-US" dirty="0"/>
              <a:t>プロセスに割り当てられているメモリの内容を保存</a:t>
            </a:r>
            <a:endParaRPr lang="en-US" altLang="ja-JP" dirty="0"/>
          </a:p>
          <a:p>
            <a:pPr lvl="1"/>
            <a:r>
              <a:rPr lang="ja-JP" altLang="en-US" dirty="0"/>
              <a:t>メモリ構造体からプロセスのページテーブルのアドレスを取得</a:t>
            </a:r>
            <a:endParaRPr lang="en-US" altLang="ja-JP" dirty="0"/>
          </a:p>
          <a:p>
            <a:pPr lvl="1"/>
            <a:r>
              <a:rPr lang="ja-JP" altLang="en-US" dirty="0"/>
              <a:t>ページテーブルを用いて割り当てられているメモリを特定し、そのデータを取得</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9</a:t>
            </a:fld>
            <a:endParaRPr kumimoji="1" lang="ja-JP" altLang="en-US"/>
          </a:p>
        </p:txBody>
      </p:sp>
      <p:sp>
        <p:nvSpPr>
          <p:cNvPr id="14" name="TextBox 8">
            <a:extLst>
              <a:ext uri="{FF2B5EF4-FFF2-40B4-BE49-F238E27FC236}">
                <a16:creationId xmlns:a16="http://schemas.microsoft.com/office/drawing/2014/main" id="{C4B028D2-4D53-BAF8-52CC-02B4607C6444}"/>
              </a:ext>
            </a:extLst>
          </p:cNvPr>
          <p:cNvSpPr txBox="1"/>
          <p:nvPr/>
        </p:nvSpPr>
        <p:spPr>
          <a:xfrm>
            <a:off x="7860352" y="6193070"/>
            <a:ext cx="2576850" cy="369332"/>
          </a:xfrm>
          <a:prstGeom prst="rect">
            <a:avLst/>
          </a:prstGeom>
          <a:noFill/>
        </p:spPr>
        <p:txBody>
          <a:bodyPr wrap="square" rtlCol="0">
            <a:spAutoFit/>
          </a:bodyPr>
          <a:lstStyle/>
          <a:p>
            <a:r>
              <a:rPr lang="ja-JP" altLang="en-US" dirty="0"/>
              <a:t>プロセスの仮想メモリ</a:t>
            </a:r>
            <a:endParaRPr lang="en-JP" dirty="0"/>
          </a:p>
        </p:txBody>
      </p:sp>
      <p:grpSp>
        <p:nvGrpSpPr>
          <p:cNvPr id="16" name="グループ化 15">
            <a:extLst>
              <a:ext uri="{FF2B5EF4-FFF2-40B4-BE49-F238E27FC236}">
                <a16:creationId xmlns:a16="http://schemas.microsoft.com/office/drawing/2014/main" id="{FD634B29-EAC2-5B86-4DCA-094B2A6AFEA8}"/>
              </a:ext>
            </a:extLst>
          </p:cNvPr>
          <p:cNvGrpSpPr/>
          <p:nvPr/>
        </p:nvGrpSpPr>
        <p:grpSpPr>
          <a:xfrm>
            <a:off x="7058836" y="5092554"/>
            <a:ext cx="4385956" cy="991882"/>
            <a:chOff x="3889601" y="5424955"/>
            <a:chExt cx="3760399" cy="1202190"/>
          </a:xfrm>
        </p:grpSpPr>
        <p:sp>
          <p:nvSpPr>
            <p:cNvPr id="17" name="Rectangle 4">
              <a:extLst>
                <a:ext uri="{FF2B5EF4-FFF2-40B4-BE49-F238E27FC236}">
                  <a16:creationId xmlns:a16="http://schemas.microsoft.com/office/drawing/2014/main" id="{1F7B068B-E4D3-5362-5AC3-13BA39784362}"/>
                </a:ext>
              </a:extLst>
            </p:cNvPr>
            <p:cNvSpPr/>
            <p:nvPr/>
          </p:nvSpPr>
          <p:spPr>
            <a:xfrm rot="5400000">
              <a:off x="5169382" y="4146526"/>
              <a:ext cx="1200838" cy="3760399"/>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8" name="Rectangle 5">
              <a:extLst>
                <a:ext uri="{FF2B5EF4-FFF2-40B4-BE49-F238E27FC236}">
                  <a16:creationId xmlns:a16="http://schemas.microsoft.com/office/drawing/2014/main" id="{F07EF00F-08EE-32CF-8D77-D73255338629}"/>
                </a:ext>
              </a:extLst>
            </p:cNvPr>
            <p:cNvSpPr/>
            <p:nvPr/>
          </p:nvSpPr>
          <p:spPr>
            <a:xfrm rot="5400000">
              <a:off x="5525642" y="5573772"/>
              <a:ext cx="1200838" cy="905908"/>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9" name="Rectangle 6">
              <a:extLst>
                <a:ext uri="{FF2B5EF4-FFF2-40B4-BE49-F238E27FC236}">
                  <a16:creationId xmlns:a16="http://schemas.microsoft.com/office/drawing/2014/main" id="{3896CD5A-0B77-E651-B5D0-304804EE099E}"/>
                </a:ext>
              </a:extLst>
            </p:cNvPr>
            <p:cNvSpPr/>
            <p:nvPr/>
          </p:nvSpPr>
          <p:spPr>
            <a:xfrm rot="5400000">
              <a:off x="4571293" y="5838089"/>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4" name="Rectangle 7">
              <a:extLst>
                <a:ext uri="{FF2B5EF4-FFF2-40B4-BE49-F238E27FC236}">
                  <a16:creationId xmlns:a16="http://schemas.microsoft.com/office/drawing/2014/main" id="{C57AB645-6F6E-A2B7-A9FD-22B6EA215442}"/>
                </a:ext>
              </a:extLst>
            </p:cNvPr>
            <p:cNvSpPr/>
            <p:nvPr/>
          </p:nvSpPr>
          <p:spPr>
            <a:xfrm rot="5400000">
              <a:off x="3789094" y="5838088"/>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grpSp>
      <p:sp>
        <p:nvSpPr>
          <p:cNvPr id="29" name="右大かっこ 28">
            <a:extLst>
              <a:ext uri="{FF2B5EF4-FFF2-40B4-BE49-F238E27FC236}">
                <a16:creationId xmlns:a16="http://schemas.microsoft.com/office/drawing/2014/main" id="{B8914F71-D81B-C198-DD09-87C297E6A8C1}"/>
              </a:ext>
            </a:extLst>
          </p:cNvPr>
          <p:cNvSpPr/>
          <p:nvPr/>
        </p:nvSpPr>
        <p:spPr>
          <a:xfrm rot="16200000">
            <a:off x="8570100" y="3929946"/>
            <a:ext cx="165200" cy="2021582"/>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30" name="直線コネクタ 29">
            <a:extLst>
              <a:ext uri="{FF2B5EF4-FFF2-40B4-BE49-F238E27FC236}">
                <a16:creationId xmlns:a16="http://schemas.microsoft.com/office/drawing/2014/main" id="{451A9B3F-2F1F-D00F-5A0F-C4C3BE0A8888}"/>
              </a:ext>
            </a:extLst>
          </p:cNvPr>
          <p:cNvCxnSpPr>
            <a:cxnSpLocks/>
          </p:cNvCxnSpPr>
          <p:nvPr/>
        </p:nvCxnSpPr>
        <p:spPr>
          <a:xfrm>
            <a:off x="8559086" y="4858136"/>
            <a:ext cx="0" cy="165201"/>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直線コネクタ 30">
            <a:extLst>
              <a:ext uri="{FF2B5EF4-FFF2-40B4-BE49-F238E27FC236}">
                <a16:creationId xmlns:a16="http://schemas.microsoft.com/office/drawing/2014/main" id="{B4499974-0FE8-7EBC-AD49-65AF8034816F}"/>
              </a:ext>
            </a:extLst>
          </p:cNvPr>
          <p:cNvCxnSpPr>
            <a:cxnSpLocks/>
          </p:cNvCxnSpPr>
          <p:nvPr/>
        </p:nvCxnSpPr>
        <p:spPr>
          <a:xfrm>
            <a:off x="8662006" y="4692935"/>
            <a:ext cx="0" cy="165201"/>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8">
            <a:extLst>
              <a:ext uri="{FF2B5EF4-FFF2-40B4-BE49-F238E27FC236}">
                <a16:creationId xmlns:a16="http://schemas.microsoft.com/office/drawing/2014/main" id="{88B22072-5682-C290-E295-816B11E591E9}"/>
              </a:ext>
            </a:extLst>
          </p:cNvPr>
          <p:cNvSpPr txBox="1"/>
          <p:nvPr/>
        </p:nvSpPr>
        <p:spPr>
          <a:xfrm>
            <a:off x="7860353" y="4343068"/>
            <a:ext cx="1695772" cy="369332"/>
          </a:xfrm>
          <a:prstGeom prst="rect">
            <a:avLst/>
          </a:prstGeom>
          <a:noFill/>
        </p:spPr>
        <p:txBody>
          <a:bodyPr wrap="square" rtlCol="0">
            <a:spAutoFit/>
          </a:bodyPr>
          <a:lstStyle/>
          <a:p>
            <a:r>
              <a:rPr lang="ja-JP" altLang="en-US" dirty="0"/>
              <a:t>仮想メモリ領域</a:t>
            </a:r>
            <a:endParaRPr lang="en-JP" dirty="0"/>
          </a:p>
        </p:txBody>
      </p:sp>
      <p:sp>
        <p:nvSpPr>
          <p:cNvPr id="20" name="Rounded Rectangle 7">
            <a:extLst>
              <a:ext uri="{FF2B5EF4-FFF2-40B4-BE49-F238E27FC236}">
                <a16:creationId xmlns:a16="http://schemas.microsoft.com/office/drawing/2014/main" id="{F7A091DF-5DB9-F725-DBC5-4D016D7129B6}"/>
              </a:ext>
            </a:extLst>
          </p:cNvPr>
          <p:cNvSpPr/>
          <p:nvPr/>
        </p:nvSpPr>
        <p:spPr>
          <a:xfrm>
            <a:off x="591810" y="4538090"/>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プロセス</a:t>
            </a:r>
          </a:p>
          <a:p>
            <a:pPr algn="ctr"/>
            <a:r>
              <a:rPr lang="en-JP" dirty="0">
                <a:solidFill>
                  <a:schemeClr val="tx1"/>
                </a:solidFill>
              </a:rPr>
              <a:t>構造体</a:t>
            </a:r>
          </a:p>
        </p:txBody>
      </p:sp>
      <p:sp>
        <p:nvSpPr>
          <p:cNvPr id="21" name="Rounded Rectangle 8">
            <a:extLst>
              <a:ext uri="{FF2B5EF4-FFF2-40B4-BE49-F238E27FC236}">
                <a16:creationId xmlns:a16="http://schemas.microsoft.com/office/drawing/2014/main" id="{AA663233-ACFB-1B4E-0AF2-5BC397164A1B}"/>
              </a:ext>
            </a:extLst>
          </p:cNvPr>
          <p:cNvSpPr/>
          <p:nvPr/>
        </p:nvSpPr>
        <p:spPr>
          <a:xfrm>
            <a:off x="2582510" y="4538089"/>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メモリ</a:t>
            </a:r>
            <a:endParaRPr lang="en-US" altLang="ja-JP" dirty="0">
              <a:solidFill>
                <a:schemeClr val="tx1"/>
              </a:solidFill>
            </a:endParaRPr>
          </a:p>
          <a:p>
            <a:pPr algn="ctr"/>
            <a:r>
              <a:rPr lang="ja-JP" altLang="en-US" dirty="0">
                <a:solidFill>
                  <a:schemeClr val="tx1"/>
                </a:solidFill>
              </a:rPr>
              <a:t>構造体</a:t>
            </a:r>
            <a:endParaRPr lang="en-JP" dirty="0">
              <a:solidFill>
                <a:schemeClr val="tx1"/>
              </a:solidFill>
            </a:endParaRPr>
          </a:p>
        </p:txBody>
      </p:sp>
      <p:cxnSp>
        <p:nvCxnSpPr>
          <p:cNvPr id="22" name="Straight Arrow Connector 10">
            <a:extLst>
              <a:ext uri="{FF2B5EF4-FFF2-40B4-BE49-F238E27FC236}">
                <a16:creationId xmlns:a16="http://schemas.microsoft.com/office/drawing/2014/main" id="{CB923083-CDF6-3C0F-F7E2-D972DAF10886}"/>
              </a:ext>
            </a:extLst>
          </p:cNvPr>
          <p:cNvCxnSpPr>
            <a:cxnSpLocks/>
            <a:stCxn id="20" idx="3"/>
            <a:endCxn id="21" idx="1"/>
          </p:cNvCxnSpPr>
          <p:nvPr/>
        </p:nvCxnSpPr>
        <p:spPr>
          <a:xfrm flipV="1">
            <a:off x="2124040" y="5075865"/>
            <a:ext cx="458470"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37" name="Rounded Rectangle 8">
            <a:extLst>
              <a:ext uri="{FF2B5EF4-FFF2-40B4-BE49-F238E27FC236}">
                <a16:creationId xmlns:a16="http://schemas.microsoft.com/office/drawing/2014/main" id="{54073E1D-69D3-2E3D-FF4D-6F0C0E7433C4}"/>
              </a:ext>
            </a:extLst>
          </p:cNvPr>
          <p:cNvSpPr/>
          <p:nvPr/>
        </p:nvSpPr>
        <p:spPr>
          <a:xfrm>
            <a:off x="4603745" y="4535059"/>
            <a:ext cx="1870631"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仮想メモリ領域</a:t>
            </a:r>
            <a:br>
              <a:rPr lang="en-US" altLang="ja-JP" dirty="0">
                <a:solidFill>
                  <a:schemeClr val="tx1"/>
                </a:solidFill>
              </a:rPr>
            </a:br>
            <a:r>
              <a:rPr lang="ja-JP" altLang="en-US" dirty="0">
                <a:solidFill>
                  <a:schemeClr val="tx1"/>
                </a:solidFill>
              </a:rPr>
              <a:t>構造体</a:t>
            </a:r>
            <a:endParaRPr lang="en-JP" dirty="0">
              <a:solidFill>
                <a:schemeClr val="tx1"/>
              </a:solidFill>
            </a:endParaRPr>
          </a:p>
        </p:txBody>
      </p:sp>
      <p:cxnSp>
        <p:nvCxnSpPr>
          <p:cNvPr id="38" name="Straight Arrow Connector 10">
            <a:extLst>
              <a:ext uri="{FF2B5EF4-FFF2-40B4-BE49-F238E27FC236}">
                <a16:creationId xmlns:a16="http://schemas.microsoft.com/office/drawing/2014/main" id="{43A27882-AB50-C53D-AD63-62ECE32781E2}"/>
              </a:ext>
            </a:extLst>
          </p:cNvPr>
          <p:cNvCxnSpPr>
            <a:cxnSpLocks/>
            <a:stCxn id="21" idx="3"/>
            <a:endCxn id="37" idx="1"/>
          </p:cNvCxnSpPr>
          <p:nvPr/>
        </p:nvCxnSpPr>
        <p:spPr>
          <a:xfrm flipV="1">
            <a:off x="4114740" y="5072835"/>
            <a:ext cx="489005" cy="303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5" name="Rounded Rectangle 8">
            <a:extLst>
              <a:ext uri="{FF2B5EF4-FFF2-40B4-BE49-F238E27FC236}">
                <a16:creationId xmlns:a16="http://schemas.microsoft.com/office/drawing/2014/main" id="{1B3DC656-7457-0E11-2566-8B9FFD9741D6}"/>
              </a:ext>
            </a:extLst>
          </p:cNvPr>
          <p:cNvSpPr/>
          <p:nvPr/>
        </p:nvSpPr>
        <p:spPr>
          <a:xfrm>
            <a:off x="4603745" y="5790090"/>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ページテーブル</a:t>
            </a:r>
            <a:endParaRPr lang="en-JP" dirty="0">
              <a:solidFill>
                <a:schemeClr val="tx1"/>
              </a:solidFill>
            </a:endParaRPr>
          </a:p>
        </p:txBody>
      </p:sp>
      <p:cxnSp>
        <p:nvCxnSpPr>
          <p:cNvPr id="7" name="Elbow Connector 6">
            <a:extLst>
              <a:ext uri="{FF2B5EF4-FFF2-40B4-BE49-F238E27FC236}">
                <a16:creationId xmlns:a16="http://schemas.microsoft.com/office/drawing/2014/main" id="{AA366970-15A2-A296-0324-EC1E466880CF}"/>
              </a:ext>
            </a:extLst>
          </p:cNvPr>
          <p:cNvCxnSpPr>
            <a:stCxn id="21" idx="2"/>
            <a:endCxn id="5" idx="1"/>
          </p:cNvCxnSpPr>
          <p:nvPr/>
        </p:nvCxnSpPr>
        <p:spPr>
          <a:xfrm rot="16200000" flipH="1">
            <a:off x="3710327" y="5251939"/>
            <a:ext cx="531716" cy="1255120"/>
          </a:xfrm>
          <a:prstGeom prst="bentConnector2">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6" name="テキスト ボックス 26">
            <a:extLst>
              <a:ext uri="{FF2B5EF4-FFF2-40B4-BE49-F238E27FC236}">
                <a16:creationId xmlns:a16="http://schemas.microsoft.com/office/drawing/2014/main" id="{841A8431-2CEB-AF41-F199-3934D62D1590}"/>
              </a:ext>
            </a:extLst>
          </p:cNvPr>
          <p:cNvSpPr txBox="1"/>
          <p:nvPr/>
        </p:nvSpPr>
        <p:spPr>
          <a:xfrm>
            <a:off x="7375546" y="5196035"/>
            <a:ext cx="492443" cy="830753"/>
          </a:xfrm>
          <a:prstGeom prst="rect">
            <a:avLst/>
          </a:prstGeom>
          <a:noFill/>
        </p:spPr>
        <p:txBody>
          <a:bodyPr vert="eaVert" wrap="square" rtlCol="0">
            <a:spAutoFit/>
          </a:bodyPr>
          <a:lstStyle/>
          <a:p>
            <a:r>
              <a:rPr kumimoji="1" lang="ja-JP" altLang="en-US" sz="2000" dirty="0">
                <a:solidFill>
                  <a:schemeClr val="bg1"/>
                </a:solidFill>
              </a:rPr>
              <a:t>コード</a:t>
            </a:r>
          </a:p>
        </p:txBody>
      </p:sp>
    </p:spTree>
    <p:extLst>
      <p:ext uri="{BB962C8B-B14F-4D97-AF65-F5344CB8AC3E}">
        <p14:creationId xmlns:p14="http://schemas.microsoft.com/office/powerpoint/2010/main" val="12048258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9|1.3"/>
</p:tagLst>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lgn="ctr">
          <a:defRPr dirty="0" smtClean="0">
            <a:solidFill>
              <a:srgbClr val="FF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15139</TotalTime>
  <Words>1418</Words>
  <Application>Microsoft Office PowerPoint</Application>
  <PresentationFormat>ワイド画面</PresentationFormat>
  <Paragraphs>277</Paragraphs>
  <Slides>16</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MS PGothic</vt:lpstr>
      <vt:lpstr>游ゴシック</vt:lpstr>
      <vt:lpstr>Arial</vt:lpstr>
      <vt:lpstr>Calibri</vt:lpstr>
      <vt:lpstr>ホワイト</vt:lpstr>
      <vt:lpstr>軽量なコンテナマイグレーションのための VM外状態保存機構</vt:lpstr>
      <vt:lpstr>コンテナ型仮想化</vt:lpstr>
      <vt:lpstr>コンテナマイグレーション</vt:lpstr>
      <vt:lpstr>負荷の影響</vt:lpstr>
      <vt:lpstr>仮想化の影響</vt:lpstr>
      <vt:lpstr>提案：OVmigrate</vt:lpstr>
      <vt:lpstr>コンテナマイグレーション時の性能改善</vt:lpstr>
      <vt:lpstr>コンテナの状態保存</vt:lpstr>
      <vt:lpstr>メモリ情報の保存</vt:lpstr>
      <vt:lpstr>ファイル情報の保存</vt:lpstr>
      <vt:lpstr>Cgroupの情報の保存</vt:lpstr>
      <vt:lpstr>実験</vt:lpstr>
      <vt:lpstr>プロセスの状態保存の確認</vt:lpstr>
      <vt:lpstr>状態保存の性能と影響</vt:lpstr>
      <vt:lpstr>高負荷時の状態保存性能</vt:lpstr>
      <vt:lpstr>まとめ</vt:lpstr>
    </vt:vector>
  </TitlesOfParts>
  <Company>Kyushu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Kourai Kenichi</dc:creator>
  <cp:lastModifiedBy>ASAKURA Yuuki</cp:lastModifiedBy>
  <cp:revision>1822</cp:revision>
  <dcterms:created xsi:type="dcterms:W3CDTF">2013-05-21T11:13:18Z</dcterms:created>
  <dcterms:modified xsi:type="dcterms:W3CDTF">2024-02-27T21:57:48Z</dcterms:modified>
</cp:coreProperties>
</file>