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385" r:id="rId3"/>
    <p:sldId id="353" r:id="rId4"/>
    <p:sldId id="409" r:id="rId5"/>
    <p:sldId id="410" r:id="rId6"/>
    <p:sldId id="386" r:id="rId7"/>
    <p:sldId id="373" r:id="rId8"/>
    <p:sldId id="369" r:id="rId9"/>
    <p:sldId id="414" r:id="rId10"/>
    <p:sldId id="395" r:id="rId11"/>
    <p:sldId id="408" r:id="rId12"/>
    <p:sldId id="420" r:id="rId13"/>
    <p:sldId id="412" r:id="rId14"/>
    <p:sldId id="419" r:id="rId15"/>
    <p:sldId id="389" r:id="rId16"/>
    <p:sldId id="413" r:id="rId17"/>
    <p:sldId id="406" r:id="rId18"/>
    <p:sldId id="422" r:id="rId19"/>
    <p:sldId id="411" r:id="rId20"/>
    <p:sldId id="418" r:id="rId21"/>
    <p:sldId id="415" r:id="rId22"/>
    <p:sldId id="384" r:id="rId23"/>
    <p:sldId id="392" r:id="rId24"/>
  </p:sldIdLst>
  <p:sldSz cx="12192000" cy="6858000"/>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4F81B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993" autoAdjust="0"/>
    <p:restoredTop sz="94762"/>
  </p:normalViewPr>
  <p:slideViewPr>
    <p:cSldViewPr snapToGrid="0" snapToObjects="1">
      <p:cViewPr varScale="1">
        <p:scale>
          <a:sx n="102" d="100"/>
          <a:sy n="102" d="100"/>
        </p:scale>
        <p:origin x="72" y="246"/>
      </p:cViewPr>
      <p:guideLst>
        <p:guide orient="horz" pos="2160"/>
        <p:guide pos="3840"/>
      </p:guideLst>
    </p:cSldViewPr>
  </p:slideViewPr>
  <p:notesTextViewPr>
    <p:cViewPr>
      <p:scale>
        <a:sx n="3" d="2"/>
        <a:sy n="3" d="2"/>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altLang="en-US" sz="1800" b="0" i="0" dirty="0">
                <a:solidFill>
                  <a:schemeClr val="tx1"/>
                </a:solidFill>
                <a:latin typeface="MS PGothic" panose="020B0600070205080204" pitchFamily="34" charset="-128"/>
              </a:rPr>
              <a:t>状態保存処理のコンテナ性能への影響</a:t>
            </a:r>
            <a:endParaRPr lang="ja-JP" sz="1800" b="0" i="0" dirty="0">
              <a:solidFill>
                <a:schemeClr val="tx1"/>
              </a:solidFill>
              <a:latin typeface="MS PGothic" panose="020B0600070205080204" pitchFamily="34" charset="-128"/>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Sheet2!$F$281</c:f>
              <c:strCache>
                <c:ptCount val="1"/>
                <c:pt idx="0">
                  <c:v>通常時</c:v>
                </c:pt>
              </c:strCache>
            </c:strRef>
          </c:tx>
          <c:spPr>
            <a:solidFill>
              <a:schemeClr val="accent1"/>
            </a:solidFill>
            <a:ln>
              <a:noFill/>
            </a:ln>
            <a:effectLst/>
          </c:spPr>
          <c:invertIfNegative val="0"/>
          <c:val>
            <c:numRef>
              <c:f>Sheet2!$G$281</c:f>
              <c:numCache>
                <c:formatCode>General</c:formatCode>
                <c:ptCount val="1"/>
                <c:pt idx="0">
                  <c:v>151.5</c:v>
                </c:pt>
              </c:numCache>
            </c:numRef>
          </c:val>
          <c:extLst>
            <c:ext xmlns:c16="http://schemas.microsoft.com/office/drawing/2014/chart" uri="{C3380CC4-5D6E-409C-BE32-E72D297353CC}">
              <c16:uniqueId val="{00000000-912C-4F8A-9B38-7CB78DB7110F}"/>
            </c:ext>
          </c:extLst>
        </c:ser>
        <c:ser>
          <c:idx val="1"/>
          <c:order val="1"/>
          <c:tx>
            <c:strRef>
              <c:f>Sheet2!$F$282</c:f>
              <c:strCache>
                <c:ptCount val="1"/>
                <c:pt idx="0">
                  <c:v>状態保存処理中</c:v>
                </c:pt>
              </c:strCache>
            </c:strRef>
          </c:tx>
          <c:spPr>
            <a:solidFill>
              <a:schemeClr val="accent2"/>
            </a:solidFill>
            <a:ln>
              <a:noFill/>
            </a:ln>
            <a:effectLst/>
          </c:spPr>
          <c:invertIfNegative val="0"/>
          <c:val>
            <c:numRef>
              <c:f>Sheet2!$G$282</c:f>
              <c:numCache>
                <c:formatCode>General</c:formatCode>
                <c:ptCount val="1"/>
                <c:pt idx="0">
                  <c:v>300.2</c:v>
                </c:pt>
              </c:numCache>
            </c:numRef>
          </c:val>
          <c:extLst>
            <c:ext xmlns:c16="http://schemas.microsoft.com/office/drawing/2014/chart" uri="{C3380CC4-5D6E-409C-BE32-E72D297353CC}">
              <c16:uniqueId val="{00000001-912C-4F8A-9B38-7CB78DB7110F}"/>
            </c:ext>
          </c:extLst>
        </c:ser>
        <c:dLbls>
          <c:showLegendKey val="0"/>
          <c:showVal val="0"/>
          <c:showCatName val="0"/>
          <c:showSerName val="0"/>
          <c:showPercent val="0"/>
          <c:showBubbleSize val="0"/>
        </c:dLbls>
        <c:gapWidth val="219"/>
        <c:overlap val="-27"/>
        <c:axId val="396567007"/>
        <c:axId val="796652047"/>
      </c:barChart>
      <c:catAx>
        <c:axId val="396567007"/>
        <c:scaling>
          <c:orientation val="minMax"/>
        </c:scaling>
        <c:delete val="1"/>
        <c:axPos val="b"/>
        <c:numFmt formatCode="General" sourceLinked="1"/>
        <c:majorTickMark val="none"/>
        <c:minorTickMark val="none"/>
        <c:tickLblPos val="nextTo"/>
        <c:crossAx val="796652047"/>
        <c:crosses val="autoZero"/>
        <c:auto val="1"/>
        <c:lblAlgn val="ctr"/>
        <c:lblOffset val="100"/>
        <c:noMultiLvlLbl val="0"/>
      </c:catAx>
      <c:valAx>
        <c:axId val="79665204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ltLang="en-US" sz="1800" b="0" i="0" dirty="0">
                    <a:latin typeface="MS PGothic" panose="020B0600070205080204" pitchFamily="34" charset="-128"/>
                  </a:rPr>
                  <a:t>データ処理時間</a:t>
                </a:r>
                <a:r>
                  <a:rPr lang="en-US" sz="1800" b="0" i="0" dirty="0">
                    <a:latin typeface="MS PGothic" panose="020B0600070205080204" pitchFamily="34" charset="-128"/>
                  </a:rPr>
                  <a:t>[s]</a:t>
                </a:r>
                <a:endParaRPr lang="ja-JP" sz="1800" b="0" i="0" dirty="0">
                  <a:latin typeface="MS PGothic" panose="020B0600070205080204" pitchFamily="34" charset="-128"/>
                </a:endParaRPr>
              </a:p>
            </c:rich>
          </c:tx>
          <c:layout>
            <c:manualLayout>
              <c:xMode val="edge"/>
              <c:yMode val="edge"/>
              <c:x val="2.7116236680236831E-2"/>
              <c:y val="0.21270815106445029"/>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3965670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altLang="en-US" sz="1800" b="0" i="0" dirty="0">
                <a:solidFill>
                  <a:schemeClr val="tx1"/>
                </a:solidFill>
                <a:latin typeface="MS PGothic" panose="020B0600070205080204" pitchFamily="34" charset="-128"/>
              </a:rPr>
              <a:t>状態保存処理の影響</a:t>
            </a:r>
            <a:endParaRPr lang="ja-JP" sz="1800" b="0" i="0" dirty="0">
              <a:solidFill>
                <a:schemeClr val="tx1"/>
              </a:solidFill>
              <a:latin typeface="MS PGothic" panose="020B0600070205080204" pitchFamily="34" charset="-128"/>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Sheet2!$R$328</c:f>
              <c:strCache>
                <c:ptCount val="1"/>
                <c:pt idx="0">
                  <c:v>通常時</c:v>
                </c:pt>
              </c:strCache>
            </c:strRef>
          </c:tx>
          <c:spPr>
            <a:solidFill>
              <a:srgbClr val="9BBB59"/>
            </a:solidFill>
            <a:ln>
              <a:noFill/>
            </a:ln>
            <a:effectLst/>
          </c:spPr>
          <c:invertIfNegative val="0"/>
          <c:val>
            <c:numRef>
              <c:f>Sheet2!$S$328</c:f>
              <c:numCache>
                <c:formatCode>General</c:formatCode>
                <c:ptCount val="1"/>
                <c:pt idx="0">
                  <c:v>151.5</c:v>
                </c:pt>
              </c:numCache>
            </c:numRef>
          </c:val>
          <c:extLst>
            <c:ext xmlns:c16="http://schemas.microsoft.com/office/drawing/2014/chart" uri="{C3380CC4-5D6E-409C-BE32-E72D297353CC}">
              <c16:uniqueId val="{00000000-3F8F-4834-BB05-50AAA14C4295}"/>
            </c:ext>
          </c:extLst>
        </c:ser>
        <c:ser>
          <c:idx val="1"/>
          <c:order val="1"/>
          <c:tx>
            <c:strRef>
              <c:f>Sheet2!$R$329</c:f>
              <c:strCache>
                <c:ptCount val="1"/>
                <c:pt idx="0">
                  <c:v>CRIU</c:v>
                </c:pt>
              </c:strCache>
            </c:strRef>
          </c:tx>
          <c:spPr>
            <a:solidFill>
              <a:srgbClr val="4F81BD"/>
            </a:solidFill>
            <a:ln>
              <a:noFill/>
            </a:ln>
            <a:effectLst/>
          </c:spPr>
          <c:invertIfNegative val="0"/>
          <c:val>
            <c:numRef>
              <c:f>Sheet2!$S$329</c:f>
              <c:numCache>
                <c:formatCode>General</c:formatCode>
                <c:ptCount val="1"/>
                <c:pt idx="0">
                  <c:v>300.2</c:v>
                </c:pt>
              </c:numCache>
            </c:numRef>
          </c:val>
          <c:extLst>
            <c:ext xmlns:c16="http://schemas.microsoft.com/office/drawing/2014/chart" uri="{C3380CC4-5D6E-409C-BE32-E72D297353CC}">
              <c16:uniqueId val="{00000001-3F8F-4834-BB05-50AAA14C4295}"/>
            </c:ext>
          </c:extLst>
        </c:ser>
        <c:ser>
          <c:idx val="2"/>
          <c:order val="2"/>
          <c:tx>
            <c:strRef>
              <c:f>Sheet2!$R$330</c:f>
              <c:strCache>
                <c:ptCount val="1"/>
                <c:pt idx="0">
                  <c:v>OVmigrate</c:v>
                </c:pt>
              </c:strCache>
            </c:strRef>
          </c:tx>
          <c:spPr>
            <a:solidFill>
              <a:srgbClr val="C0504D"/>
            </a:solidFill>
            <a:ln>
              <a:noFill/>
            </a:ln>
            <a:effectLst/>
          </c:spPr>
          <c:invertIfNegative val="0"/>
          <c:val>
            <c:numRef>
              <c:f>Sheet2!$S$330</c:f>
              <c:numCache>
                <c:formatCode>General</c:formatCode>
                <c:ptCount val="1"/>
                <c:pt idx="0">
                  <c:v>151.80000000000001</c:v>
                </c:pt>
              </c:numCache>
            </c:numRef>
          </c:val>
          <c:extLst>
            <c:ext xmlns:c16="http://schemas.microsoft.com/office/drawing/2014/chart" uri="{C3380CC4-5D6E-409C-BE32-E72D297353CC}">
              <c16:uniqueId val="{00000002-3F8F-4834-BB05-50AAA14C4295}"/>
            </c:ext>
          </c:extLst>
        </c:ser>
        <c:dLbls>
          <c:showLegendKey val="0"/>
          <c:showVal val="0"/>
          <c:showCatName val="0"/>
          <c:showSerName val="0"/>
          <c:showPercent val="0"/>
          <c:showBubbleSize val="0"/>
        </c:dLbls>
        <c:gapWidth val="219"/>
        <c:overlap val="-27"/>
        <c:axId val="937396863"/>
        <c:axId val="799055807"/>
      </c:barChart>
      <c:catAx>
        <c:axId val="937396863"/>
        <c:scaling>
          <c:orientation val="minMax"/>
        </c:scaling>
        <c:delete val="1"/>
        <c:axPos val="b"/>
        <c:numFmt formatCode="General" sourceLinked="1"/>
        <c:majorTickMark val="none"/>
        <c:minorTickMark val="none"/>
        <c:tickLblPos val="nextTo"/>
        <c:crossAx val="799055807"/>
        <c:crosses val="autoZero"/>
        <c:auto val="1"/>
        <c:lblAlgn val="ctr"/>
        <c:lblOffset val="100"/>
        <c:noMultiLvlLbl val="0"/>
      </c:catAx>
      <c:valAx>
        <c:axId val="7990558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sz="1800" b="0" i="0" dirty="0">
                    <a:latin typeface="MS PGothic" panose="020B0600070205080204" pitchFamily="34" charset="-128"/>
                  </a:rPr>
                  <a:t>格納時間</a:t>
                </a:r>
                <a:r>
                  <a:rPr lang="en-US" sz="1800" b="0" i="0" dirty="0">
                    <a:latin typeface="MS PGothic" panose="020B0600070205080204" pitchFamily="34" charset="-128"/>
                  </a:rPr>
                  <a:t>[s]</a:t>
                </a:r>
                <a:endParaRPr lang="ja-JP" sz="1800" b="0" i="0" dirty="0">
                  <a:latin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9373968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sz="1800" b="0" i="0" dirty="0">
                <a:latin typeface="MS PGothic" panose="020B0600070205080204" pitchFamily="34" charset="-128"/>
              </a:rPr>
              <a:t>状態保存処理へのホストの負荷の影響</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Sheet2!$C$297</c:f>
              <c:strCache>
                <c:ptCount val="1"/>
                <c:pt idx="0">
                  <c:v>低負荷</c:v>
                </c:pt>
              </c:strCache>
            </c:strRef>
          </c:tx>
          <c:spPr>
            <a:solidFill>
              <a:schemeClr val="accent1"/>
            </a:solidFill>
            <a:ln>
              <a:noFill/>
            </a:ln>
            <a:effectLst/>
          </c:spPr>
          <c:invertIfNegative val="0"/>
          <c:val>
            <c:numRef>
              <c:f>Sheet2!$D$297</c:f>
              <c:numCache>
                <c:formatCode>General</c:formatCode>
                <c:ptCount val="1"/>
                <c:pt idx="0">
                  <c:v>21.63901111111111</c:v>
                </c:pt>
              </c:numCache>
            </c:numRef>
          </c:val>
          <c:extLst>
            <c:ext xmlns:c16="http://schemas.microsoft.com/office/drawing/2014/chart" uri="{C3380CC4-5D6E-409C-BE32-E72D297353CC}">
              <c16:uniqueId val="{00000000-B8DB-419E-B9D6-762AE5BBF1C0}"/>
            </c:ext>
          </c:extLst>
        </c:ser>
        <c:ser>
          <c:idx val="1"/>
          <c:order val="1"/>
          <c:tx>
            <c:strRef>
              <c:f>Sheet2!$C$298</c:f>
              <c:strCache>
                <c:ptCount val="1"/>
                <c:pt idx="0">
                  <c:v>高負荷</c:v>
                </c:pt>
              </c:strCache>
            </c:strRef>
          </c:tx>
          <c:spPr>
            <a:solidFill>
              <a:schemeClr val="accent2"/>
            </a:solidFill>
            <a:ln>
              <a:noFill/>
            </a:ln>
            <a:effectLst/>
          </c:spPr>
          <c:invertIfNegative val="0"/>
          <c:val>
            <c:numRef>
              <c:f>Sheet2!$D$298</c:f>
              <c:numCache>
                <c:formatCode>General</c:formatCode>
                <c:ptCount val="1"/>
                <c:pt idx="0">
                  <c:v>228.54489999999998</c:v>
                </c:pt>
              </c:numCache>
            </c:numRef>
          </c:val>
          <c:extLst>
            <c:ext xmlns:c16="http://schemas.microsoft.com/office/drawing/2014/chart" uri="{C3380CC4-5D6E-409C-BE32-E72D297353CC}">
              <c16:uniqueId val="{00000001-B8DB-419E-B9D6-762AE5BBF1C0}"/>
            </c:ext>
          </c:extLst>
        </c:ser>
        <c:dLbls>
          <c:showLegendKey val="0"/>
          <c:showVal val="0"/>
          <c:showCatName val="0"/>
          <c:showSerName val="0"/>
          <c:showPercent val="0"/>
          <c:showBubbleSize val="0"/>
        </c:dLbls>
        <c:gapWidth val="219"/>
        <c:overlap val="-27"/>
        <c:axId val="2137185039"/>
        <c:axId val="482089615"/>
      </c:barChart>
      <c:catAx>
        <c:axId val="2137185039"/>
        <c:scaling>
          <c:orientation val="minMax"/>
        </c:scaling>
        <c:delete val="1"/>
        <c:axPos val="b"/>
        <c:numFmt formatCode="General" sourceLinked="1"/>
        <c:majorTickMark val="none"/>
        <c:minorTickMark val="none"/>
        <c:tickLblPos val="nextTo"/>
        <c:crossAx val="482089615"/>
        <c:crosses val="autoZero"/>
        <c:auto val="1"/>
        <c:lblAlgn val="ctr"/>
        <c:lblOffset val="100"/>
        <c:noMultiLvlLbl val="0"/>
      </c:catAx>
      <c:valAx>
        <c:axId val="482089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sz="1800" b="0" i="0" dirty="0">
                    <a:latin typeface="MS PGothic" panose="020B0600070205080204" pitchFamily="34" charset="-128"/>
                  </a:rPr>
                  <a:t>保存時間</a:t>
                </a:r>
                <a:r>
                  <a:rPr lang="en-US" sz="1800" b="0" i="0" dirty="0">
                    <a:latin typeface="MS PGothic" panose="020B0600070205080204" pitchFamily="34" charset="-128"/>
                  </a:rPr>
                  <a:t>[s]</a:t>
                </a:r>
                <a:endParaRPr lang="ja-JP" sz="1800" b="0" i="0" dirty="0">
                  <a:latin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213718503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r>
              <a:rPr lang="ja-JP" sz="1800" b="0" i="0" dirty="0">
                <a:latin typeface="MS PGothic" panose="020B0600070205080204" pitchFamily="34" charset="-128"/>
              </a:rPr>
              <a:t>状態保存時間</a:t>
            </a:r>
          </a:p>
        </c:rich>
      </c:tx>
      <c:overlay val="0"/>
      <c:spPr>
        <a:noFill/>
        <a:ln>
          <a:noFill/>
        </a:ln>
        <a:effectLst/>
      </c:spPr>
      <c:txPr>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Sheet2!$J$281</c:f>
              <c:strCache>
                <c:ptCount val="1"/>
                <c:pt idx="0">
                  <c:v>ホスト</c:v>
                </c:pt>
              </c:strCache>
            </c:strRef>
          </c:tx>
          <c:spPr>
            <a:solidFill>
              <a:schemeClr val="accent1"/>
            </a:solidFill>
            <a:ln>
              <a:noFill/>
            </a:ln>
            <a:effectLst/>
          </c:spPr>
          <c:invertIfNegative val="0"/>
          <c:val>
            <c:numRef>
              <c:f>Sheet2!$K$281</c:f>
              <c:numCache>
                <c:formatCode>General</c:formatCode>
                <c:ptCount val="1"/>
                <c:pt idx="0">
                  <c:v>12.242222222222221</c:v>
                </c:pt>
              </c:numCache>
            </c:numRef>
          </c:val>
          <c:extLst>
            <c:ext xmlns:c16="http://schemas.microsoft.com/office/drawing/2014/chart" uri="{C3380CC4-5D6E-409C-BE32-E72D297353CC}">
              <c16:uniqueId val="{00000000-2B12-4115-8BA3-41ECA49E6C32}"/>
            </c:ext>
          </c:extLst>
        </c:ser>
        <c:ser>
          <c:idx val="1"/>
          <c:order val="1"/>
          <c:tx>
            <c:strRef>
              <c:f>Sheet2!$J$282</c:f>
              <c:strCache>
                <c:ptCount val="1"/>
                <c:pt idx="0">
                  <c:v>VM内</c:v>
                </c:pt>
              </c:strCache>
            </c:strRef>
          </c:tx>
          <c:spPr>
            <a:solidFill>
              <a:schemeClr val="accent2"/>
            </a:solidFill>
            <a:ln>
              <a:noFill/>
            </a:ln>
            <a:effectLst/>
          </c:spPr>
          <c:invertIfNegative val="0"/>
          <c:val>
            <c:numRef>
              <c:f>Sheet2!$K$282</c:f>
              <c:numCache>
                <c:formatCode>General</c:formatCode>
                <c:ptCount val="1"/>
                <c:pt idx="0">
                  <c:v>21.63901111111111</c:v>
                </c:pt>
              </c:numCache>
            </c:numRef>
          </c:val>
          <c:extLst>
            <c:ext xmlns:c16="http://schemas.microsoft.com/office/drawing/2014/chart" uri="{C3380CC4-5D6E-409C-BE32-E72D297353CC}">
              <c16:uniqueId val="{00000001-2B12-4115-8BA3-41ECA49E6C32}"/>
            </c:ext>
          </c:extLst>
        </c:ser>
        <c:dLbls>
          <c:showLegendKey val="0"/>
          <c:showVal val="0"/>
          <c:showCatName val="0"/>
          <c:showSerName val="0"/>
          <c:showPercent val="0"/>
          <c:showBubbleSize val="0"/>
        </c:dLbls>
        <c:gapWidth val="219"/>
        <c:overlap val="-27"/>
        <c:axId val="384882415"/>
        <c:axId val="787668607"/>
      </c:barChart>
      <c:catAx>
        <c:axId val="384882415"/>
        <c:scaling>
          <c:orientation val="minMax"/>
        </c:scaling>
        <c:delete val="1"/>
        <c:axPos val="b"/>
        <c:numFmt formatCode="General" sourceLinked="1"/>
        <c:majorTickMark val="none"/>
        <c:minorTickMark val="none"/>
        <c:tickLblPos val="nextTo"/>
        <c:crossAx val="787668607"/>
        <c:crosses val="autoZero"/>
        <c:auto val="1"/>
        <c:lblAlgn val="ctr"/>
        <c:lblOffset val="100"/>
        <c:noMultiLvlLbl val="0"/>
      </c:catAx>
      <c:valAx>
        <c:axId val="7876686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r>
                  <a:rPr lang="ja-JP" sz="1800" b="0" i="0" dirty="0">
                    <a:latin typeface="MS PGothic" panose="020B0600070205080204" pitchFamily="34" charset="-128"/>
                  </a:rPr>
                  <a:t>保存時間</a:t>
                </a:r>
                <a:r>
                  <a:rPr lang="en-US" sz="1800" b="0" i="0" dirty="0">
                    <a:latin typeface="MS PGothic" panose="020B0600070205080204" pitchFamily="34" charset="-128"/>
                  </a:rPr>
                  <a:t>[s]</a:t>
                </a:r>
                <a:endParaRPr lang="ja-JP" sz="1800" b="0" i="0" dirty="0">
                  <a:latin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384882415"/>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Entry>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200" baseline="0">
          <a:solidFill>
            <a:schemeClr val="tx1"/>
          </a:solidFil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ja-JP" altLang="ja-JP" sz="1800" b="0" i="0" u="none" strike="noStrike" kern="1200" spc="0" baseline="0" dirty="0">
                <a:solidFill>
                  <a:prstClr val="black"/>
                </a:solidFill>
              </a:rPr>
              <a:t>メモリが最小限のプロセスの保存時間</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Sheet2!$C$430</c:f>
              <c:strCache>
                <c:ptCount val="1"/>
                <c:pt idx="0">
                  <c:v>CRIU</c:v>
                </c:pt>
              </c:strCache>
            </c:strRef>
          </c:tx>
          <c:spPr>
            <a:solidFill>
              <a:schemeClr val="accent1"/>
            </a:solidFill>
            <a:ln>
              <a:noFill/>
            </a:ln>
            <a:effectLst/>
          </c:spPr>
          <c:invertIfNegative val="0"/>
          <c:cat>
            <c:strRef>
              <c:f>Sheet2!$D$429</c:f>
              <c:strCache>
                <c:ptCount val="1"/>
                <c:pt idx="0">
                  <c:v>0GB</c:v>
                </c:pt>
              </c:strCache>
            </c:strRef>
          </c:cat>
          <c:val>
            <c:numRef>
              <c:f>Sheet2!$D$430</c:f>
              <c:numCache>
                <c:formatCode>General</c:formatCode>
                <c:ptCount val="1"/>
                <c:pt idx="0">
                  <c:v>1.1299999999999999E-2</c:v>
                </c:pt>
              </c:numCache>
            </c:numRef>
          </c:val>
          <c:extLst>
            <c:ext xmlns:c16="http://schemas.microsoft.com/office/drawing/2014/chart" uri="{C3380CC4-5D6E-409C-BE32-E72D297353CC}">
              <c16:uniqueId val="{00000000-AED9-4D91-9DD9-0317B5288AB9}"/>
            </c:ext>
          </c:extLst>
        </c:ser>
        <c:ser>
          <c:idx val="1"/>
          <c:order val="1"/>
          <c:tx>
            <c:strRef>
              <c:f>Sheet2!$C$431</c:f>
              <c:strCache>
                <c:ptCount val="1"/>
                <c:pt idx="0">
                  <c:v>Ovmigrate</c:v>
                </c:pt>
              </c:strCache>
            </c:strRef>
          </c:tx>
          <c:spPr>
            <a:solidFill>
              <a:schemeClr val="accent2"/>
            </a:solidFill>
            <a:ln>
              <a:noFill/>
            </a:ln>
            <a:effectLst/>
          </c:spPr>
          <c:invertIfNegative val="0"/>
          <c:cat>
            <c:strRef>
              <c:f>Sheet2!$D$429</c:f>
              <c:strCache>
                <c:ptCount val="1"/>
                <c:pt idx="0">
                  <c:v>0GB</c:v>
                </c:pt>
              </c:strCache>
            </c:strRef>
          </c:cat>
          <c:val>
            <c:numRef>
              <c:f>Sheet2!$D$431</c:f>
              <c:numCache>
                <c:formatCode>General</c:formatCode>
                <c:ptCount val="1"/>
                <c:pt idx="0">
                  <c:v>5.16625E-2</c:v>
                </c:pt>
              </c:numCache>
            </c:numRef>
          </c:val>
          <c:extLst>
            <c:ext xmlns:c16="http://schemas.microsoft.com/office/drawing/2014/chart" uri="{C3380CC4-5D6E-409C-BE32-E72D297353CC}">
              <c16:uniqueId val="{00000001-AED9-4D91-9DD9-0317B5288AB9}"/>
            </c:ext>
          </c:extLst>
        </c:ser>
        <c:dLbls>
          <c:showLegendKey val="0"/>
          <c:showVal val="0"/>
          <c:showCatName val="0"/>
          <c:showSerName val="0"/>
          <c:showPercent val="0"/>
          <c:showBubbleSize val="0"/>
        </c:dLbls>
        <c:gapWidth val="219"/>
        <c:overlap val="-27"/>
        <c:axId val="257253919"/>
        <c:axId val="1126184111"/>
      </c:barChart>
      <c:catAx>
        <c:axId val="257253919"/>
        <c:scaling>
          <c:orientation val="minMax"/>
        </c:scaling>
        <c:delete val="1"/>
        <c:axPos val="b"/>
        <c:numFmt formatCode="General" sourceLinked="1"/>
        <c:majorTickMark val="none"/>
        <c:minorTickMark val="none"/>
        <c:tickLblPos val="nextTo"/>
        <c:crossAx val="1126184111"/>
        <c:crosses val="autoZero"/>
        <c:auto val="1"/>
        <c:lblAlgn val="ctr"/>
        <c:lblOffset val="100"/>
        <c:noMultiLvlLbl val="0"/>
      </c:catAx>
      <c:valAx>
        <c:axId val="11261841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ja-JP" altLang="ja-JP" sz="1800" b="0" i="0" u="none" strike="noStrike" kern="1200" baseline="0" dirty="0">
                    <a:solidFill>
                      <a:prstClr val="black"/>
                    </a:solidFill>
                  </a:rPr>
                  <a:t>保存時間</a:t>
                </a:r>
                <a:r>
                  <a:rPr lang="en-US" altLang="ja-JP" sz="1800" b="0" i="0" u="none" strike="noStrike" kern="1200" baseline="0" dirty="0">
                    <a:solidFill>
                      <a:prstClr val="black"/>
                    </a:solidFill>
                  </a:rPr>
                  <a:t>[s]</a:t>
                </a:r>
                <a:endParaRPr lang="ja-JP" altLang="ja-JP" sz="1800" b="0" i="0" u="none" strike="noStrike" kern="1200" baseline="0" dirty="0">
                  <a:solidFill>
                    <a:prstClr val="black"/>
                  </a:solidFill>
                </a:endParaRP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2572539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800" b="0" i="0" u="none" strike="noStrike" kern="1200" spc="0" baseline="0">
                <a:solidFill>
                  <a:schemeClr val="tx1"/>
                </a:solidFill>
                <a:latin typeface="+mn-lt"/>
                <a:ea typeface="+mn-ea"/>
                <a:cs typeface="+mn-cs"/>
              </a:defRPr>
            </a:pPr>
            <a:r>
              <a:rPr lang="ja-JP" sz="1800"/>
              <a:t>状態保存時間</a:t>
            </a:r>
          </a:p>
        </c:rich>
      </c:tx>
      <c:overlay val="0"/>
      <c:spPr>
        <a:noFill/>
        <a:ln>
          <a:noFill/>
        </a:ln>
        <a:effectLst/>
      </c:spPr>
      <c:txPr>
        <a:bodyPr rot="0" spcFirstLastPara="1" vertOverflow="ellipsis" vert="horz" wrap="square" anchor="ctr" anchorCtr="1"/>
        <a:lstStyle/>
        <a:p>
          <a:pPr>
            <a:defRPr lang="ja-JP" sz="18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Sheet2!$E$384</c:f>
              <c:strCache>
                <c:ptCount val="1"/>
                <c:pt idx="0">
                  <c:v>CRIU</c:v>
                </c:pt>
              </c:strCache>
            </c:strRef>
          </c:tx>
          <c:spPr>
            <a:solidFill>
              <a:schemeClr val="accent1"/>
            </a:solidFill>
            <a:ln>
              <a:noFill/>
            </a:ln>
            <a:effectLst/>
          </c:spPr>
          <c:invertIfNegative val="0"/>
          <c:cat>
            <c:strRef>
              <c:f>Sheet2!$F$383:$G$383</c:f>
              <c:strCache>
                <c:ptCount val="2"/>
                <c:pt idx="0">
                  <c:v>10GB</c:v>
                </c:pt>
                <c:pt idx="1">
                  <c:v>20GB</c:v>
                </c:pt>
              </c:strCache>
            </c:strRef>
          </c:cat>
          <c:val>
            <c:numRef>
              <c:f>Sheet2!$F$384:$G$384</c:f>
              <c:numCache>
                <c:formatCode>General</c:formatCode>
                <c:ptCount val="2"/>
                <c:pt idx="0">
                  <c:v>51.733392000000002</c:v>
                </c:pt>
                <c:pt idx="1">
                  <c:v>124.732663</c:v>
                </c:pt>
              </c:numCache>
            </c:numRef>
          </c:val>
          <c:extLst>
            <c:ext xmlns:c16="http://schemas.microsoft.com/office/drawing/2014/chart" uri="{C3380CC4-5D6E-409C-BE32-E72D297353CC}">
              <c16:uniqueId val="{00000000-1715-4D37-8A49-881497F71745}"/>
            </c:ext>
          </c:extLst>
        </c:ser>
        <c:ser>
          <c:idx val="1"/>
          <c:order val="1"/>
          <c:tx>
            <c:strRef>
              <c:f>Sheet2!$E$385</c:f>
              <c:strCache>
                <c:ptCount val="1"/>
                <c:pt idx="0">
                  <c:v>OVmigrate</c:v>
                </c:pt>
              </c:strCache>
            </c:strRef>
          </c:tx>
          <c:spPr>
            <a:solidFill>
              <a:schemeClr val="accent2"/>
            </a:solidFill>
            <a:ln>
              <a:noFill/>
            </a:ln>
            <a:effectLst/>
          </c:spPr>
          <c:invertIfNegative val="0"/>
          <c:cat>
            <c:strRef>
              <c:f>Sheet2!$F$383:$G$383</c:f>
              <c:strCache>
                <c:ptCount val="2"/>
                <c:pt idx="0">
                  <c:v>10GB</c:v>
                </c:pt>
                <c:pt idx="1">
                  <c:v>20GB</c:v>
                </c:pt>
              </c:strCache>
            </c:strRef>
          </c:cat>
          <c:val>
            <c:numRef>
              <c:f>Sheet2!$F$385:$G$385</c:f>
              <c:numCache>
                <c:formatCode>General</c:formatCode>
                <c:ptCount val="2"/>
                <c:pt idx="0">
                  <c:v>31.489960000000004</c:v>
                </c:pt>
                <c:pt idx="1">
                  <c:v>94.779589999999999</c:v>
                </c:pt>
              </c:numCache>
            </c:numRef>
          </c:val>
          <c:extLst>
            <c:ext xmlns:c16="http://schemas.microsoft.com/office/drawing/2014/chart" uri="{C3380CC4-5D6E-409C-BE32-E72D297353CC}">
              <c16:uniqueId val="{00000001-1715-4D37-8A49-881497F71745}"/>
            </c:ext>
          </c:extLst>
        </c:ser>
        <c:dLbls>
          <c:showLegendKey val="0"/>
          <c:showVal val="0"/>
          <c:showCatName val="0"/>
          <c:showSerName val="0"/>
          <c:showPercent val="0"/>
          <c:showBubbleSize val="0"/>
        </c:dLbls>
        <c:gapWidth val="219"/>
        <c:overlap val="-27"/>
        <c:axId val="1062105184"/>
        <c:axId val="1540335776"/>
      </c:barChart>
      <c:catAx>
        <c:axId val="1062105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1540335776"/>
        <c:crosses val="autoZero"/>
        <c:auto val="1"/>
        <c:lblAlgn val="ctr"/>
        <c:lblOffset val="100"/>
        <c:noMultiLvlLbl val="0"/>
      </c:catAx>
      <c:valAx>
        <c:axId val="15403357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sz="1800" dirty="0"/>
                  <a:t>保存時間</a:t>
                </a:r>
                <a:r>
                  <a:rPr lang="en-US" sz="1800" dirty="0"/>
                  <a:t>[s]</a:t>
                </a:r>
                <a:endParaRPr lang="ja-JP" sz="1800" dirty="0"/>
              </a:p>
            </c:rich>
          </c:tx>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062105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14663553678528"/>
          <c:y val="0.20800465600175572"/>
          <c:w val="0.80245820123652223"/>
          <c:h val="0.4876456910453919"/>
        </c:manualLayout>
      </c:layout>
      <c:barChart>
        <c:barDir val="col"/>
        <c:grouping val="clustered"/>
        <c:varyColors val="0"/>
        <c:ser>
          <c:idx val="0"/>
          <c:order val="0"/>
          <c:tx>
            <c:strRef>
              <c:f>Sheet2!$K$329</c:f>
              <c:strCache>
                <c:ptCount val="1"/>
                <c:pt idx="0">
                  <c:v>CRIU</c:v>
                </c:pt>
              </c:strCache>
            </c:strRef>
          </c:tx>
          <c:spPr>
            <a:solidFill>
              <a:schemeClr val="accent1"/>
            </a:solidFill>
            <a:ln>
              <a:noFill/>
            </a:ln>
            <a:effectLst/>
          </c:spPr>
          <c:invertIfNegative val="0"/>
          <c:cat>
            <c:strRef>
              <c:f>Sheet2!$L$328:$O$328</c:f>
              <c:strCache>
                <c:ptCount val="4"/>
                <c:pt idx="0">
                  <c:v>10GB</c:v>
                </c:pt>
                <c:pt idx="1">
                  <c:v>20GB</c:v>
                </c:pt>
                <c:pt idx="2">
                  <c:v>30GB</c:v>
                </c:pt>
                <c:pt idx="3">
                  <c:v>40GB</c:v>
                </c:pt>
              </c:strCache>
            </c:strRef>
          </c:cat>
          <c:val>
            <c:numRef>
              <c:f>Sheet2!$L$329:$O$329</c:f>
              <c:numCache>
                <c:formatCode>General</c:formatCode>
                <c:ptCount val="4"/>
                <c:pt idx="0">
                  <c:v>21.63901111111111</c:v>
                </c:pt>
                <c:pt idx="1">
                  <c:v>100.85707222222221</c:v>
                </c:pt>
                <c:pt idx="2">
                  <c:v>220.09757777777779</c:v>
                </c:pt>
                <c:pt idx="3">
                  <c:v>330.43920000000003</c:v>
                </c:pt>
              </c:numCache>
            </c:numRef>
          </c:val>
          <c:extLst>
            <c:ext xmlns:c16="http://schemas.microsoft.com/office/drawing/2014/chart" uri="{C3380CC4-5D6E-409C-BE32-E72D297353CC}">
              <c16:uniqueId val="{00000000-2229-4053-867F-BDAB10D316A9}"/>
            </c:ext>
          </c:extLst>
        </c:ser>
        <c:ser>
          <c:idx val="1"/>
          <c:order val="1"/>
          <c:tx>
            <c:strRef>
              <c:f>Sheet2!$K$330</c:f>
              <c:strCache>
                <c:ptCount val="1"/>
                <c:pt idx="0">
                  <c:v>OVmigrate</c:v>
                </c:pt>
              </c:strCache>
            </c:strRef>
          </c:tx>
          <c:spPr>
            <a:solidFill>
              <a:schemeClr val="accent2"/>
            </a:solidFill>
            <a:ln>
              <a:noFill/>
            </a:ln>
            <a:effectLst/>
          </c:spPr>
          <c:invertIfNegative val="0"/>
          <c:cat>
            <c:strRef>
              <c:f>Sheet2!$L$328:$O$328</c:f>
              <c:strCache>
                <c:ptCount val="4"/>
                <c:pt idx="0">
                  <c:v>10GB</c:v>
                </c:pt>
                <c:pt idx="1">
                  <c:v>20GB</c:v>
                </c:pt>
                <c:pt idx="2">
                  <c:v>30GB</c:v>
                </c:pt>
                <c:pt idx="3">
                  <c:v>40GB</c:v>
                </c:pt>
              </c:strCache>
            </c:strRef>
          </c:cat>
          <c:val>
            <c:numRef>
              <c:f>Sheet2!$L$330:$O$330</c:f>
              <c:numCache>
                <c:formatCode>General</c:formatCode>
                <c:ptCount val="4"/>
                <c:pt idx="0">
                  <c:v>62.252322222222219</c:v>
                </c:pt>
                <c:pt idx="1">
                  <c:v>103.93046666666667</c:v>
                </c:pt>
                <c:pt idx="2">
                  <c:v>190.07753333333332</c:v>
                </c:pt>
                <c:pt idx="3">
                  <c:v>251.68982222222223</c:v>
                </c:pt>
              </c:numCache>
            </c:numRef>
          </c:val>
          <c:extLst>
            <c:ext xmlns:c16="http://schemas.microsoft.com/office/drawing/2014/chart" uri="{C3380CC4-5D6E-409C-BE32-E72D297353CC}">
              <c16:uniqueId val="{00000001-2229-4053-867F-BDAB10D316A9}"/>
            </c:ext>
          </c:extLst>
        </c:ser>
        <c:dLbls>
          <c:showLegendKey val="0"/>
          <c:showVal val="0"/>
          <c:showCatName val="0"/>
          <c:showSerName val="0"/>
          <c:showPercent val="0"/>
          <c:showBubbleSize val="0"/>
        </c:dLbls>
        <c:gapWidth val="150"/>
        <c:axId val="655066959"/>
        <c:axId val="799052335"/>
      </c:barChart>
      <c:catAx>
        <c:axId val="655066959"/>
        <c:scaling>
          <c:orientation val="minMax"/>
        </c:scaling>
        <c:delete val="0"/>
        <c:axPos val="b"/>
        <c:title>
          <c:tx>
            <c:rich>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r>
                  <a:rPr lang="ja-JP" altLang="en-US" sz="1400" b="0" i="0" u="none" strike="noStrike" kern="1200" baseline="0" dirty="0">
                    <a:solidFill>
                      <a:schemeClr val="tx1"/>
                    </a:solidFill>
                    <a:latin typeface="MS PGothic" panose="020B0600070205080204" pitchFamily="34" charset="-128"/>
                  </a:rPr>
                  <a:t>プロセスの使用メモリ量</a:t>
                </a:r>
              </a:p>
            </c:rich>
          </c:tx>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799052335"/>
        <c:crosses val="autoZero"/>
        <c:auto val="1"/>
        <c:lblAlgn val="ctr"/>
        <c:lblOffset val="100"/>
        <c:noMultiLvlLbl val="0"/>
      </c:catAx>
      <c:valAx>
        <c:axId val="79905233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ltLang="ja-JP" sz="1800" b="0" i="0" u="none" strike="noStrike" kern="1200" baseline="0" dirty="0">
                    <a:solidFill>
                      <a:prstClr val="black"/>
                    </a:solidFill>
                    <a:latin typeface="MS PGothic" panose="020B0600070205080204" pitchFamily="34" charset="-128"/>
                  </a:rPr>
                  <a:t>保存時間</a:t>
                </a:r>
                <a:r>
                  <a:rPr lang="en-US" altLang="ja-JP" sz="1800" b="0" i="0" u="none" strike="noStrike" kern="1200" baseline="0" dirty="0">
                    <a:solidFill>
                      <a:prstClr val="black"/>
                    </a:solidFill>
                    <a:latin typeface="MS PGothic" panose="020B0600070205080204" pitchFamily="34" charset="-128"/>
                  </a:rPr>
                  <a:t>[s]</a:t>
                </a:r>
                <a:endParaRPr lang="ja-JP" altLang="ja-JP" sz="1800" b="0" i="0" u="none" strike="noStrike" kern="1200" baseline="0" dirty="0">
                  <a:solidFill>
                    <a:prstClr val="black"/>
                  </a:solidFill>
                  <a:latin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655066959"/>
        <c:crosses val="autoZero"/>
        <c:crossBetween val="between"/>
      </c:valAx>
      <c:spPr>
        <a:noFill/>
        <a:ln>
          <a:noFill/>
        </a:ln>
        <a:effectLst/>
      </c:spPr>
    </c:plotArea>
    <c:legend>
      <c:legendPos val="b"/>
      <c:layout>
        <c:manualLayout>
          <c:xMode val="edge"/>
          <c:yMode val="edge"/>
          <c:x val="0.31784906955240899"/>
          <c:y val="0.87945025287145562"/>
          <c:w val="0.3643016862698189"/>
          <c:h val="0.11172945740633478"/>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rgbClr val="FF0000"/>
                </a:solidFill>
                <a:latin typeface="+mn-lt"/>
                <a:ea typeface="+mn-ea"/>
                <a:cs typeface="+mn-cs"/>
              </a:defRPr>
            </a:pPr>
            <a:r>
              <a:rPr lang="ja-JP" altLang="en-US" sz="1800" b="0" i="0" dirty="0">
                <a:solidFill>
                  <a:schemeClr val="tx1"/>
                </a:solidFill>
                <a:latin typeface="MS PGothic" panose="020B0600070205080204" pitchFamily="34" charset="-128"/>
              </a:rPr>
              <a:t>低負荷時との比較</a:t>
            </a:r>
            <a:endParaRPr lang="ja-JP" sz="1800" b="0" i="0" dirty="0">
              <a:solidFill>
                <a:schemeClr val="tx1"/>
              </a:solidFill>
              <a:latin typeface="MS PGothic" panose="020B0600070205080204" pitchFamily="34" charset="-128"/>
            </a:endParaRPr>
          </a:p>
        </c:rich>
      </c:tx>
      <c:layout>
        <c:manualLayout>
          <c:xMode val="edge"/>
          <c:yMode val="edge"/>
          <c:x val="0.33422501460156462"/>
          <c:y val="3.0642725127517166E-2"/>
        </c:manualLayout>
      </c:layout>
      <c:overlay val="0"/>
      <c:spPr>
        <a:noFill/>
        <a:ln>
          <a:noFill/>
        </a:ln>
        <a:effectLst/>
      </c:spPr>
      <c:txPr>
        <a:bodyPr rot="0" spcFirstLastPara="1" vertOverflow="ellipsis" vert="horz" wrap="square" anchor="ctr" anchorCtr="1"/>
        <a:lstStyle/>
        <a:p>
          <a:pPr>
            <a:defRPr lang="ja-JP" sz="1400" b="0" i="0" u="none" strike="noStrike" kern="1200" spc="0" baseline="0">
              <a:solidFill>
                <a:srgbClr val="FF0000"/>
              </a:solidFill>
              <a:latin typeface="+mn-lt"/>
              <a:ea typeface="+mn-ea"/>
              <a:cs typeface="+mn-cs"/>
            </a:defRPr>
          </a:pPr>
          <a:endParaRPr lang="ja-JP"/>
        </a:p>
      </c:txPr>
    </c:title>
    <c:autoTitleDeleted val="0"/>
    <c:plotArea>
      <c:layout/>
      <c:barChart>
        <c:barDir val="col"/>
        <c:grouping val="clustered"/>
        <c:varyColors val="0"/>
        <c:ser>
          <c:idx val="0"/>
          <c:order val="0"/>
          <c:tx>
            <c:strRef>
              <c:f>Sheet2!$Z$328</c:f>
              <c:strCache>
                <c:ptCount val="1"/>
                <c:pt idx="0">
                  <c:v>CRIU</c:v>
                </c:pt>
              </c:strCache>
            </c:strRef>
          </c:tx>
          <c:spPr>
            <a:solidFill>
              <a:schemeClr val="accent1"/>
            </a:solidFill>
            <a:ln>
              <a:noFill/>
            </a:ln>
            <a:effectLst/>
          </c:spPr>
          <c:invertIfNegative val="0"/>
          <c:cat>
            <c:strRef>
              <c:f>Sheet2!$AA$327:$AB$327</c:f>
              <c:strCache>
                <c:ptCount val="2"/>
                <c:pt idx="0">
                  <c:v>低負荷</c:v>
                </c:pt>
                <c:pt idx="1">
                  <c:v>高負荷</c:v>
                </c:pt>
              </c:strCache>
            </c:strRef>
          </c:cat>
          <c:val>
            <c:numRef>
              <c:f>Sheet2!$AA$328:$AB$328</c:f>
              <c:numCache>
                <c:formatCode>General</c:formatCode>
                <c:ptCount val="2"/>
                <c:pt idx="0">
                  <c:v>51.733392000000002</c:v>
                </c:pt>
                <c:pt idx="1">
                  <c:v>91.210220000000007</c:v>
                </c:pt>
              </c:numCache>
            </c:numRef>
          </c:val>
          <c:extLst>
            <c:ext xmlns:c16="http://schemas.microsoft.com/office/drawing/2014/chart" uri="{C3380CC4-5D6E-409C-BE32-E72D297353CC}">
              <c16:uniqueId val="{00000000-3A28-4EDA-82A3-FB2FBB3AB21E}"/>
            </c:ext>
          </c:extLst>
        </c:ser>
        <c:ser>
          <c:idx val="1"/>
          <c:order val="1"/>
          <c:tx>
            <c:strRef>
              <c:f>Sheet2!$Z$329</c:f>
              <c:strCache>
                <c:ptCount val="1"/>
                <c:pt idx="0">
                  <c:v>OVmigrate</c:v>
                </c:pt>
              </c:strCache>
            </c:strRef>
          </c:tx>
          <c:spPr>
            <a:solidFill>
              <a:schemeClr val="accent2"/>
            </a:solidFill>
            <a:ln>
              <a:noFill/>
            </a:ln>
            <a:effectLst/>
          </c:spPr>
          <c:invertIfNegative val="0"/>
          <c:cat>
            <c:strRef>
              <c:f>Sheet2!$AA$327:$AB$327</c:f>
              <c:strCache>
                <c:ptCount val="2"/>
                <c:pt idx="0">
                  <c:v>低負荷</c:v>
                </c:pt>
                <c:pt idx="1">
                  <c:v>高負荷</c:v>
                </c:pt>
              </c:strCache>
            </c:strRef>
          </c:cat>
          <c:val>
            <c:numRef>
              <c:f>Sheet2!$AA$329:$AB$329</c:f>
              <c:numCache>
                <c:formatCode>General</c:formatCode>
                <c:ptCount val="2"/>
                <c:pt idx="0">
                  <c:v>31.489960000000004</c:v>
                </c:pt>
                <c:pt idx="1">
                  <c:v>35.001300000000001</c:v>
                </c:pt>
              </c:numCache>
            </c:numRef>
          </c:val>
          <c:extLst>
            <c:ext xmlns:c16="http://schemas.microsoft.com/office/drawing/2014/chart" uri="{C3380CC4-5D6E-409C-BE32-E72D297353CC}">
              <c16:uniqueId val="{00000001-3A28-4EDA-82A3-FB2FBB3AB21E}"/>
            </c:ext>
          </c:extLst>
        </c:ser>
        <c:dLbls>
          <c:showLegendKey val="0"/>
          <c:showVal val="0"/>
          <c:showCatName val="0"/>
          <c:showSerName val="0"/>
          <c:showPercent val="0"/>
          <c:showBubbleSize val="0"/>
        </c:dLbls>
        <c:gapWidth val="219"/>
        <c:overlap val="-27"/>
        <c:axId val="587119552"/>
        <c:axId val="1907225583"/>
      </c:barChart>
      <c:catAx>
        <c:axId val="587119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1907225583"/>
        <c:crosses val="autoZero"/>
        <c:auto val="1"/>
        <c:lblAlgn val="ctr"/>
        <c:lblOffset val="100"/>
        <c:noMultiLvlLbl val="0"/>
      </c:catAx>
      <c:valAx>
        <c:axId val="19072255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en-US" sz="1800" b="0" i="0" dirty="0">
                    <a:latin typeface="MS PGothic" panose="020B0600070205080204" pitchFamily="34" charset="-128"/>
                  </a:rPr>
                  <a:t>保存時間</a:t>
                </a:r>
                <a:r>
                  <a:rPr lang="en-US" altLang="ja-JP" sz="1800" b="0" i="0" dirty="0">
                    <a:latin typeface="MS PGothic" panose="020B0600070205080204" pitchFamily="34" charset="-128"/>
                  </a:rPr>
                  <a:t>[s]</a:t>
                </a:r>
                <a:endParaRPr lang="ja-JP" altLang="en-US" sz="1800" b="0" i="0" dirty="0">
                  <a:latin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587119552"/>
        <c:crosses val="autoZero"/>
        <c:crossBetween val="between"/>
      </c:valAx>
      <c:spPr>
        <a:noFill/>
        <a:ln>
          <a:noFill/>
        </a:ln>
        <a:effectLst/>
      </c:spPr>
    </c:plotArea>
    <c:legend>
      <c:legendPos val="b"/>
      <c:layout>
        <c:manualLayout>
          <c:xMode val="edge"/>
          <c:yMode val="edge"/>
          <c:x val="0.31681152616234959"/>
          <c:y val="0.83400846139051099"/>
          <c:w val="0.37686468019321756"/>
          <c:h val="0.10032855619338076"/>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altLang="ja-JP" sz="1800" b="0" i="0" u="none" strike="noStrike" kern="1200" spc="0" baseline="0" dirty="0">
                <a:solidFill>
                  <a:prstClr val="black"/>
                </a:solidFill>
              </a:rPr>
              <a:t>ホストの空きメモリが少ない場合</a:t>
            </a:r>
          </a:p>
        </c:rich>
      </c:tx>
      <c:layout>
        <c:manualLayout>
          <c:xMode val="edge"/>
          <c:yMode val="edge"/>
          <c:x val="0.19947854249182637"/>
          <c:y val="2.5748775750465303E-2"/>
        </c:manualLayout>
      </c:layout>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7695307754500175"/>
          <c:y val="0.16025639292766958"/>
          <c:w val="0.79644594136054592"/>
          <c:h val="0.56003181764730536"/>
        </c:manualLayout>
      </c:layout>
      <c:barChart>
        <c:barDir val="col"/>
        <c:grouping val="clustered"/>
        <c:varyColors val="0"/>
        <c:ser>
          <c:idx val="0"/>
          <c:order val="0"/>
          <c:tx>
            <c:strRef>
              <c:f>Sheet2!$M$385</c:f>
              <c:strCache>
                <c:ptCount val="1"/>
                <c:pt idx="0">
                  <c:v>CRIU</c:v>
                </c:pt>
              </c:strCache>
            </c:strRef>
          </c:tx>
          <c:spPr>
            <a:solidFill>
              <a:schemeClr val="accent1"/>
            </a:solidFill>
            <a:ln>
              <a:noFill/>
            </a:ln>
            <a:effectLst/>
          </c:spPr>
          <c:invertIfNegative val="0"/>
          <c:cat>
            <c:strRef>
              <c:f>Sheet2!$N$384:$Q$384</c:f>
              <c:strCache>
                <c:ptCount val="4"/>
                <c:pt idx="0">
                  <c:v>10GB</c:v>
                </c:pt>
                <c:pt idx="1">
                  <c:v>20GB</c:v>
                </c:pt>
                <c:pt idx="2">
                  <c:v>30GB</c:v>
                </c:pt>
                <c:pt idx="3">
                  <c:v>40GB</c:v>
                </c:pt>
              </c:strCache>
            </c:strRef>
          </c:cat>
          <c:val>
            <c:numRef>
              <c:f>Sheet2!$N$385:$Q$385</c:f>
              <c:numCache>
                <c:formatCode>General</c:formatCode>
                <c:ptCount val="4"/>
                <c:pt idx="0">
                  <c:v>87.139420000000001</c:v>
                </c:pt>
                <c:pt idx="1">
                  <c:v>167.63288</c:v>
                </c:pt>
                <c:pt idx="2">
                  <c:v>280.03484000000003</c:v>
                </c:pt>
                <c:pt idx="3">
                  <c:v>420.51769000000002</c:v>
                </c:pt>
              </c:numCache>
            </c:numRef>
          </c:val>
          <c:extLst>
            <c:ext xmlns:c16="http://schemas.microsoft.com/office/drawing/2014/chart" uri="{C3380CC4-5D6E-409C-BE32-E72D297353CC}">
              <c16:uniqueId val="{00000000-4446-4D89-8DD4-B67B5D34BACC}"/>
            </c:ext>
          </c:extLst>
        </c:ser>
        <c:ser>
          <c:idx val="1"/>
          <c:order val="1"/>
          <c:tx>
            <c:strRef>
              <c:f>Sheet2!$M$386</c:f>
              <c:strCache>
                <c:ptCount val="1"/>
                <c:pt idx="0">
                  <c:v>Ovmigrate</c:v>
                </c:pt>
              </c:strCache>
            </c:strRef>
          </c:tx>
          <c:spPr>
            <a:solidFill>
              <a:schemeClr val="accent2"/>
            </a:solidFill>
            <a:ln>
              <a:noFill/>
            </a:ln>
            <a:effectLst/>
          </c:spPr>
          <c:invertIfNegative val="0"/>
          <c:cat>
            <c:strRef>
              <c:f>Sheet2!$N$384:$Q$384</c:f>
              <c:strCache>
                <c:ptCount val="4"/>
                <c:pt idx="0">
                  <c:v>10GB</c:v>
                </c:pt>
                <c:pt idx="1">
                  <c:v>20GB</c:v>
                </c:pt>
                <c:pt idx="2">
                  <c:v>30GB</c:v>
                </c:pt>
                <c:pt idx="3">
                  <c:v>40GB</c:v>
                </c:pt>
              </c:strCache>
            </c:strRef>
          </c:cat>
          <c:val>
            <c:numRef>
              <c:f>Sheet2!$N$386:$Q$386</c:f>
              <c:numCache>
                <c:formatCode>General</c:formatCode>
                <c:ptCount val="4"/>
                <c:pt idx="0">
                  <c:v>59.695179999999993</c:v>
                </c:pt>
                <c:pt idx="1">
                  <c:v>117.23974999999999</c:v>
                </c:pt>
                <c:pt idx="2">
                  <c:v>190.07753333333332</c:v>
                </c:pt>
                <c:pt idx="3">
                  <c:v>220.09757777777779</c:v>
                </c:pt>
              </c:numCache>
            </c:numRef>
          </c:val>
          <c:extLst>
            <c:ext xmlns:c16="http://schemas.microsoft.com/office/drawing/2014/chart" uri="{C3380CC4-5D6E-409C-BE32-E72D297353CC}">
              <c16:uniqueId val="{00000001-4446-4D89-8DD4-B67B5D34BACC}"/>
            </c:ext>
          </c:extLst>
        </c:ser>
        <c:dLbls>
          <c:showLegendKey val="0"/>
          <c:showVal val="0"/>
          <c:showCatName val="0"/>
          <c:showSerName val="0"/>
          <c:showPercent val="0"/>
          <c:showBubbleSize val="0"/>
        </c:dLbls>
        <c:gapWidth val="219"/>
        <c:overlap val="-27"/>
        <c:axId val="1062080704"/>
        <c:axId val="1252318592"/>
      </c:barChart>
      <c:catAx>
        <c:axId val="1062080704"/>
        <c:scaling>
          <c:orientation val="minMax"/>
        </c:scaling>
        <c:delete val="0"/>
        <c:axPos val="b"/>
        <c:title>
          <c:tx>
            <c:rich>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r>
                  <a:rPr lang="ja-JP" sz="1400"/>
                  <a:t>プロセスの使用メモリ量</a:t>
                </a:r>
              </a:p>
            </c:rich>
          </c:tx>
          <c:layout>
            <c:manualLayout>
              <c:xMode val="edge"/>
              <c:yMode val="edge"/>
              <c:x val="0.39989367224163819"/>
              <c:y val="0.81817552094513912"/>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1252318592"/>
        <c:crosses val="autoZero"/>
        <c:auto val="1"/>
        <c:lblAlgn val="ctr"/>
        <c:lblOffset val="100"/>
        <c:noMultiLvlLbl val="0"/>
      </c:catAx>
      <c:valAx>
        <c:axId val="1252318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sz="1800" dirty="0"/>
                  <a:t>保存時間</a:t>
                </a:r>
                <a:r>
                  <a:rPr lang="en-US" sz="1800" dirty="0"/>
                  <a:t>[s]</a:t>
                </a:r>
                <a:endParaRPr lang="ja-JP" sz="1800" dirty="0"/>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1062080704"/>
        <c:crosses val="autoZero"/>
        <c:crossBetween val="between"/>
      </c:valAx>
      <c:spPr>
        <a:noFill/>
        <a:ln>
          <a:noFill/>
        </a:ln>
        <a:effectLst/>
      </c:spPr>
    </c:plotArea>
    <c:legend>
      <c:legendPos val="b"/>
      <c:layout>
        <c:manualLayout>
          <c:xMode val="edge"/>
          <c:yMode val="edge"/>
          <c:x val="0.32855829537409509"/>
          <c:y val="0.88712106612092279"/>
          <c:w val="0.34288321883676975"/>
          <c:h val="9.981372649205697E-2"/>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Sheet2!$K$341</c:f>
              <c:strCache>
                <c:ptCount val="1"/>
                <c:pt idx="0">
                  <c:v>CRIU</c:v>
                </c:pt>
              </c:strCache>
            </c:strRef>
          </c:tx>
          <c:spPr>
            <a:solidFill>
              <a:schemeClr val="accent1"/>
            </a:solidFill>
            <a:ln>
              <a:noFill/>
            </a:ln>
            <a:effectLst/>
          </c:spPr>
          <c:invertIfNegative val="0"/>
          <c:cat>
            <c:strRef>
              <c:f>Sheet2!$L$340:$R$340</c:f>
              <c:strCache>
                <c:ptCount val="7"/>
                <c:pt idx="0">
                  <c:v>低負荷</c:v>
                </c:pt>
                <c:pt idx="1">
                  <c:v>cpu</c:v>
                </c:pt>
                <c:pt idx="2">
                  <c:v>pipe</c:v>
                </c:pt>
                <c:pt idx="3">
                  <c:v>memory</c:v>
                </c:pt>
                <c:pt idx="4">
                  <c:v>io</c:v>
                </c:pt>
                <c:pt idx="5">
                  <c:v>filesystem</c:v>
                </c:pt>
                <c:pt idx="6">
                  <c:v>device</c:v>
                </c:pt>
              </c:strCache>
            </c:strRef>
          </c:cat>
          <c:val>
            <c:numRef>
              <c:f>Sheet2!$L$341:$R$341</c:f>
              <c:numCache>
                <c:formatCode>General</c:formatCode>
                <c:ptCount val="7"/>
                <c:pt idx="0">
                  <c:v>51.733391999999995</c:v>
                </c:pt>
                <c:pt idx="1">
                  <c:v>91.210220000000007</c:v>
                </c:pt>
                <c:pt idx="2">
                  <c:v>228.54489999999998</c:v>
                </c:pt>
                <c:pt idx="3">
                  <c:v>0</c:v>
                </c:pt>
                <c:pt idx="4">
                  <c:v>0</c:v>
                </c:pt>
                <c:pt idx="5">
                  <c:v>313.24578888888891</c:v>
                </c:pt>
                <c:pt idx="6">
                  <c:v>46.073433333333334</c:v>
                </c:pt>
              </c:numCache>
            </c:numRef>
          </c:val>
          <c:extLst>
            <c:ext xmlns:c16="http://schemas.microsoft.com/office/drawing/2014/chart" uri="{C3380CC4-5D6E-409C-BE32-E72D297353CC}">
              <c16:uniqueId val="{00000000-B5D2-4C8F-A763-E8626570C68B}"/>
            </c:ext>
          </c:extLst>
        </c:ser>
        <c:ser>
          <c:idx val="1"/>
          <c:order val="1"/>
          <c:tx>
            <c:strRef>
              <c:f>Sheet2!$K$342</c:f>
              <c:strCache>
                <c:ptCount val="1"/>
                <c:pt idx="0">
                  <c:v>Ovmigrate</c:v>
                </c:pt>
              </c:strCache>
            </c:strRef>
          </c:tx>
          <c:spPr>
            <a:solidFill>
              <a:schemeClr val="accent2"/>
            </a:solidFill>
            <a:ln>
              <a:noFill/>
            </a:ln>
            <a:effectLst/>
          </c:spPr>
          <c:invertIfNegative val="0"/>
          <c:cat>
            <c:strRef>
              <c:f>Sheet2!$L$340:$R$340</c:f>
              <c:strCache>
                <c:ptCount val="7"/>
                <c:pt idx="0">
                  <c:v>低負荷</c:v>
                </c:pt>
                <c:pt idx="1">
                  <c:v>cpu</c:v>
                </c:pt>
                <c:pt idx="2">
                  <c:v>pipe</c:v>
                </c:pt>
                <c:pt idx="3">
                  <c:v>memory</c:v>
                </c:pt>
                <c:pt idx="4">
                  <c:v>io</c:v>
                </c:pt>
                <c:pt idx="5">
                  <c:v>filesystem</c:v>
                </c:pt>
                <c:pt idx="6">
                  <c:v>device</c:v>
                </c:pt>
              </c:strCache>
            </c:strRef>
          </c:cat>
          <c:val>
            <c:numRef>
              <c:f>Sheet2!$L$342:$R$342</c:f>
              <c:numCache>
                <c:formatCode>General</c:formatCode>
                <c:ptCount val="7"/>
                <c:pt idx="0">
                  <c:v>31.489960000000004</c:v>
                </c:pt>
                <c:pt idx="1">
                  <c:v>35.001300000000001</c:v>
                </c:pt>
                <c:pt idx="2">
                  <c:v>31.064866666666664</c:v>
                </c:pt>
                <c:pt idx="3">
                  <c:v>108.48473333333334</c:v>
                </c:pt>
                <c:pt idx="4">
                  <c:v>409.54490000000004</c:v>
                </c:pt>
                <c:pt idx="5">
                  <c:v>408.80520000000001</c:v>
                </c:pt>
                <c:pt idx="6">
                  <c:v>69.805333333333337</c:v>
                </c:pt>
              </c:numCache>
            </c:numRef>
          </c:val>
          <c:extLst>
            <c:ext xmlns:c16="http://schemas.microsoft.com/office/drawing/2014/chart" uri="{C3380CC4-5D6E-409C-BE32-E72D297353CC}">
              <c16:uniqueId val="{00000001-B5D2-4C8F-A763-E8626570C68B}"/>
            </c:ext>
          </c:extLst>
        </c:ser>
        <c:dLbls>
          <c:showLegendKey val="0"/>
          <c:showVal val="0"/>
          <c:showCatName val="0"/>
          <c:showSerName val="0"/>
          <c:showPercent val="0"/>
          <c:showBubbleSize val="0"/>
        </c:dLbls>
        <c:gapWidth val="219"/>
        <c:overlap val="-27"/>
        <c:axId val="933049391"/>
        <c:axId val="787679023"/>
      </c:barChart>
      <c:catAx>
        <c:axId val="9330493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787679023"/>
        <c:crosses val="autoZero"/>
        <c:auto val="1"/>
        <c:lblAlgn val="ctr"/>
        <c:lblOffset val="100"/>
        <c:noMultiLvlLbl val="0"/>
      </c:catAx>
      <c:valAx>
        <c:axId val="7876790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ja-JP" sz="1800" b="0" i="0" u="none" strike="noStrike" kern="1200" baseline="0" dirty="0">
                    <a:solidFill>
                      <a:prstClr val="black"/>
                    </a:solidFill>
                    <a:latin typeface="MS PGothic" panose="020B0600070205080204" pitchFamily="34" charset="-128"/>
                  </a:rPr>
                  <a:t>保存時間</a:t>
                </a:r>
                <a:r>
                  <a:rPr lang="en-US" altLang="ja-JP" sz="1800" b="0" i="0" u="none" strike="noStrike" kern="1200" baseline="0" dirty="0">
                    <a:solidFill>
                      <a:prstClr val="black"/>
                    </a:solidFill>
                    <a:latin typeface="MS PGothic" panose="020B0600070205080204" pitchFamily="34" charset="-128"/>
                  </a:rPr>
                  <a:t>[s]</a:t>
                </a:r>
                <a:endParaRPr lang="ja-JP" altLang="ja-JP" sz="1800" b="0" i="0" u="none" strike="noStrike" kern="1200" baseline="0" dirty="0">
                  <a:solidFill>
                    <a:prstClr val="black"/>
                  </a:solidFill>
                  <a:latin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9330493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D4F0F-5F70-413A-BCA2-EEAD7CE0D5B6}" type="datetimeFigureOut">
              <a:rPr kumimoji="1" lang="ja-JP" altLang="en-US" smtClean="0"/>
              <a:t>2024/2/28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9C4EE-966E-4C47-A641-FFA53FFE0D61}" type="slidenum">
              <a:rPr kumimoji="1" lang="ja-JP" altLang="en-US" smtClean="0"/>
              <a:t>‹#›</a:t>
            </a:fld>
            <a:endParaRPr kumimoji="1" lang="ja-JP" altLang="en-US"/>
          </a:p>
        </p:txBody>
      </p:sp>
    </p:spTree>
    <p:extLst>
      <p:ext uri="{BB962C8B-B14F-4D97-AF65-F5344CB8AC3E}">
        <p14:creationId xmlns:p14="http://schemas.microsoft.com/office/powerpoint/2010/main" val="32479438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0AE00-CB7B-F08E-0549-78B7BBF3CC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A3729-2EFE-6977-E8A5-9C2B447DB6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9AD642-FD91-A952-518F-5F1617DF69F3}"/>
              </a:ext>
            </a:extLst>
          </p:cNvPr>
          <p:cNvSpPr>
            <a:spLocks noGrp="1"/>
          </p:cNvSpPr>
          <p:nvPr>
            <p:ph type="body" idx="1"/>
          </p:nvPr>
        </p:nvSpPr>
        <p:spPr/>
        <p:txBody>
          <a:bodyPr/>
          <a:lstStyle/>
          <a:p>
            <a:endParaRPr lang="en-JP" dirty="0"/>
          </a:p>
        </p:txBody>
      </p:sp>
      <p:sp>
        <p:nvSpPr>
          <p:cNvPr id="4" name="Slide Number Placeholder 3">
            <a:extLst>
              <a:ext uri="{FF2B5EF4-FFF2-40B4-BE49-F238E27FC236}">
                <a16:creationId xmlns:a16="http://schemas.microsoft.com/office/drawing/2014/main" id="{155549E0-210E-6225-38D8-AC33B1DBFA65}"/>
              </a:ext>
            </a:extLst>
          </p:cNvPr>
          <p:cNvSpPr>
            <a:spLocks noGrp="1"/>
          </p:cNvSpPr>
          <p:nvPr>
            <p:ph type="sldNum" sz="quarter" idx="5"/>
          </p:nvPr>
        </p:nvSpPr>
        <p:spPr/>
        <p:txBody>
          <a:bodyPr/>
          <a:lstStyle/>
          <a:p>
            <a:fld id="{11F9C4EE-966E-4C47-A641-FFA53FFE0D61}" type="slidenum">
              <a:rPr kumimoji="1" lang="ja-JP" altLang="en-US" smtClean="0"/>
              <a:t>4</a:t>
            </a:fld>
            <a:endParaRPr kumimoji="1" lang="ja-JP" altLang="en-US"/>
          </a:p>
        </p:txBody>
      </p:sp>
    </p:spTree>
    <p:extLst>
      <p:ext uri="{BB962C8B-B14F-4D97-AF65-F5344CB8AC3E}">
        <p14:creationId xmlns:p14="http://schemas.microsoft.com/office/powerpoint/2010/main" val="3244867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926A4-6A00-D962-F2EE-D260DB3089E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085D2B-2B51-0475-599D-2D577C45F64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5075C78-A241-03B3-F889-3312BFC597BC}"/>
              </a:ext>
            </a:extLst>
          </p:cNvPr>
          <p:cNvSpPr>
            <a:spLocks noGrp="1"/>
          </p:cNvSpPr>
          <p:nvPr>
            <p:ph type="body" idx="1"/>
          </p:nvPr>
        </p:nvSpPr>
        <p:spPr/>
        <p:txBody>
          <a:bodyPr/>
          <a:lstStyle/>
          <a:p>
            <a:endParaRPr kumimoji="1" lang="en-US" altLang="ja-JP" dirty="0"/>
          </a:p>
        </p:txBody>
      </p:sp>
      <p:sp>
        <p:nvSpPr>
          <p:cNvPr id="4" name="スライド番号プレースホルダー 3">
            <a:extLst>
              <a:ext uri="{FF2B5EF4-FFF2-40B4-BE49-F238E27FC236}">
                <a16:creationId xmlns:a16="http://schemas.microsoft.com/office/drawing/2014/main" id="{DA68617C-FF12-35E0-AB15-C3CE8F978DF1}"/>
              </a:ext>
            </a:extLst>
          </p:cNvPr>
          <p:cNvSpPr>
            <a:spLocks noGrp="1"/>
          </p:cNvSpPr>
          <p:nvPr>
            <p:ph type="sldNum" sz="quarter" idx="5"/>
          </p:nvPr>
        </p:nvSpPr>
        <p:spPr/>
        <p:txBody>
          <a:bodyPr/>
          <a:lstStyle/>
          <a:p>
            <a:fld id="{11F9C4EE-966E-4C47-A641-FFA53FFE0D61}" type="slidenum">
              <a:rPr kumimoji="1" lang="ja-JP" altLang="en-US" smtClean="0"/>
              <a:t>14</a:t>
            </a:fld>
            <a:endParaRPr kumimoji="1" lang="ja-JP" altLang="en-US"/>
          </a:p>
        </p:txBody>
      </p:sp>
    </p:spTree>
    <p:extLst>
      <p:ext uri="{BB962C8B-B14F-4D97-AF65-F5344CB8AC3E}">
        <p14:creationId xmlns:p14="http://schemas.microsoft.com/office/powerpoint/2010/main" val="3397415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17</a:t>
            </a:fld>
            <a:endParaRPr kumimoji="1" lang="ja-JP" altLang="en-US"/>
          </a:p>
        </p:txBody>
      </p:sp>
    </p:spTree>
    <p:extLst>
      <p:ext uri="{BB962C8B-B14F-4D97-AF65-F5344CB8AC3E}">
        <p14:creationId xmlns:p14="http://schemas.microsoft.com/office/powerpoint/2010/main" val="3521502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19</a:t>
            </a:fld>
            <a:endParaRPr kumimoji="1" lang="ja-JP" altLang="en-US"/>
          </a:p>
        </p:txBody>
      </p:sp>
    </p:spTree>
    <p:extLst>
      <p:ext uri="{BB962C8B-B14F-4D97-AF65-F5344CB8AC3E}">
        <p14:creationId xmlns:p14="http://schemas.microsoft.com/office/powerpoint/2010/main" val="3514204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9F40E-1A5B-98FF-F102-E55796CC617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B3DBBC0-1FC4-5169-1C3F-A755EA527B6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58685A7-F745-F722-D53F-42C95C41E37B}"/>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F006626-341A-AE67-C609-7B8198228947}"/>
              </a:ext>
            </a:extLst>
          </p:cNvPr>
          <p:cNvSpPr>
            <a:spLocks noGrp="1"/>
          </p:cNvSpPr>
          <p:nvPr>
            <p:ph type="sldNum" sz="quarter" idx="5"/>
          </p:nvPr>
        </p:nvSpPr>
        <p:spPr/>
        <p:txBody>
          <a:bodyPr/>
          <a:lstStyle/>
          <a:p>
            <a:fld id="{11F9C4EE-966E-4C47-A641-FFA53FFE0D61}" type="slidenum">
              <a:rPr kumimoji="1" lang="ja-JP" altLang="en-US" smtClean="0"/>
              <a:t>20</a:t>
            </a:fld>
            <a:endParaRPr kumimoji="1" lang="ja-JP" altLang="en-US"/>
          </a:p>
        </p:txBody>
      </p:sp>
    </p:spTree>
    <p:extLst>
      <p:ext uri="{BB962C8B-B14F-4D97-AF65-F5344CB8AC3E}">
        <p14:creationId xmlns:p14="http://schemas.microsoft.com/office/powerpoint/2010/main" val="3965535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9C4EE-966E-4C47-A641-FFA53FFE0D61}" type="slidenum">
              <a:rPr kumimoji="1" lang="ja-JP" altLang="en-US" smtClean="0"/>
              <a:t>23</a:t>
            </a:fld>
            <a:endParaRPr kumimoji="1" lang="ja-JP" altLang="en-US"/>
          </a:p>
        </p:txBody>
      </p:sp>
    </p:spTree>
    <p:extLst>
      <p:ext uri="{BB962C8B-B14F-4D97-AF65-F5344CB8AC3E}">
        <p14:creationId xmlns:p14="http://schemas.microsoft.com/office/powerpoint/2010/main" val="3704781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4AEFC-C58F-018F-E1E3-AE7567E510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AEDA8F-D92F-1280-BFFE-97106AE513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353725-55B6-D5EA-293B-AF68B9992A8B}"/>
              </a:ext>
            </a:extLst>
          </p:cNvPr>
          <p:cNvSpPr>
            <a:spLocks noGrp="1"/>
          </p:cNvSpPr>
          <p:nvPr>
            <p:ph type="body" idx="1"/>
          </p:nvPr>
        </p:nvSpPr>
        <p:spPr/>
        <p:txBody>
          <a:bodyPr/>
          <a:lstStyle/>
          <a:p>
            <a:endParaRPr lang="en-JP" dirty="0"/>
          </a:p>
        </p:txBody>
      </p:sp>
      <p:sp>
        <p:nvSpPr>
          <p:cNvPr id="4" name="Slide Number Placeholder 3">
            <a:extLst>
              <a:ext uri="{FF2B5EF4-FFF2-40B4-BE49-F238E27FC236}">
                <a16:creationId xmlns:a16="http://schemas.microsoft.com/office/drawing/2014/main" id="{1E3921E1-520C-5276-955C-9C1526E0A498}"/>
              </a:ext>
            </a:extLst>
          </p:cNvPr>
          <p:cNvSpPr>
            <a:spLocks noGrp="1"/>
          </p:cNvSpPr>
          <p:nvPr>
            <p:ph type="sldNum" sz="quarter" idx="5"/>
          </p:nvPr>
        </p:nvSpPr>
        <p:spPr/>
        <p:txBody>
          <a:bodyPr/>
          <a:lstStyle/>
          <a:p>
            <a:fld id="{11F9C4EE-966E-4C47-A641-FFA53FFE0D61}" type="slidenum">
              <a:rPr kumimoji="1" lang="ja-JP" altLang="en-US" smtClean="0"/>
              <a:t>5</a:t>
            </a:fld>
            <a:endParaRPr kumimoji="1" lang="ja-JP" altLang="en-US"/>
          </a:p>
        </p:txBody>
      </p:sp>
    </p:spTree>
    <p:extLst>
      <p:ext uri="{BB962C8B-B14F-4D97-AF65-F5344CB8AC3E}">
        <p14:creationId xmlns:p14="http://schemas.microsoft.com/office/powerpoint/2010/main" val="412041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6</a:t>
            </a:fld>
            <a:endParaRPr kumimoji="1" lang="ja-JP" altLang="en-US"/>
          </a:p>
        </p:txBody>
      </p:sp>
    </p:spTree>
    <p:extLst>
      <p:ext uri="{BB962C8B-B14F-4D97-AF65-F5344CB8AC3E}">
        <p14:creationId xmlns:p14="http://schemas.microsoft.com/office/powerpoint/2010/main" val="1491312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7</a:t>
            </a:fld>
            <a:endParaRPr kumimoji="1" lang="ja-JP" altLang="en-US"/>
          </a:p>
        </p:txBody>
      </p:sp>
    </p:spTree>
    <p:extLst>
      <p:ext uri="{BB962C8B-B14F-4D97-AF65-F5344CB8AC3E}">
        <p14:creationId xmlns:p14="http://schemas.microsoft.com/office/powerpoint/2010/main" val="1549078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8</a:t>
            </a:fld>
            <a:endParaRPr kumimoji="1" lang="ja-JP" altLang="en-US"/>
          </a:p>
        </p:txBody>
      </p:sp>
    </p:spTree>
    <p:extLst>
      <p:ext uri="{BB962C8B-B14F-4D97-AF65-F5344CB8AC3E}">
        <p14:creationId xmlns:p14="http://schemas.microsoft.com/office/powerpoint/2010/main" val="1313064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BC8F87-EDC2-A640-1778-586153D4466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849AFE1-BB14-A695-9685-A64709D7616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8DE3012-C3E5-A896-2DF4-C6B7D0D7CF5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61F6B754-30FE-B587-749F-53B187E7AF3F}"/>
              </a:ext>
            </a:extLst>
          </p:cNvPr>
          <p:cNvSpPr>
            <a:spLocks noGrp="1"/>
          </p:cNvSpPr>
          <p:nvPr>
            <p:ph type="sldNum" sz="quarter" idx="5"/>
          </p:nvPr>
        </p:nvSpPr>
        <p:spPr/>
        <p:txBody>
          <a:bodyPr/>
          <a:lstStyle/>
          <a:p>
            <a:fld id="{11F9C4EE-966E-4C47-A641-FFA53FFE0D61}" type="slidenum">
              <a:rPr kumimoji="1" lang="ja-JP" altLang="en-US" smtClean="0"/>
              <a:t>9</a:t>
            </a:fld>
            <a:endParaRPr kumimoji="1" lang="ja-JP" altLang="en-US"/>
          </a:p>
        </p:txBody>
      </p:sp>
    </p:spTree>
    <p:extLst>
      <p:ext uri="{BB962C8B-B14F-4D97-AF65-F5344CB8AC3E}">
        <p14:creationId xmlns:p14="http://schemas.microsoft.com/office/powerpoint/2010/main" val="3339808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11</a:t>
            </a:fld>
            <a:endParaRPr kumimoji="1" lang="ja-JP" altLang="en-US"/>
          </a:p>
        </p:txBody>
      </p:sp>
    </p:spTree>
    <p:extLst>
      <p:ext uri="{BB962C8B-B14F-4D97-AF65-F5344CB8AC3E}">
        <p14:creationId xmlns:p14="http://schemas.microsoft.com/office/powerpoint/2010/main" val="1873706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CC8EB-C4B9-8D39-B94E-F5723D80022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19A10B4-2736-70A3-C6E5-041DDD599C9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6ACEE7B-F369-A958-C4AA-EBCCAE958F6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7A5F5D8-5C42-D802-8A20-7AD995B738CB}"/>
              </a:ext>
            </a:extLst>
          </p:cNvPr>
          <p:cNvSpPr>
            <a:spLocks noGrp="1"/>
          </p:cNvSpPr>
          <p:nvPr>
            <p:ph type="sldNum" sz="quarter" idx="5"/>
          </p:nvPr>
        </p:nvSpPr>
        <p:spPr/>
        <p:txBody>
          <a:bodyPr/>
          <a:lstStyle/>
          <a:p>
            <a:fld id="{11F9C4EE-966E-4C47-A641-FFA53FFE0D61}" type="slidenum">
              <a:rPr kumimoji="1" lang="ja-JP" altLang="en-US" smtClean="0"/>
              <a:t>12</a:t>
            </a:fld>
            <a:endParaRPr kumimoji="1" lang="ja-JP" altLang="en-US"/>
          </a:p>
        </p:txBody>
      </p:sp>
    </p:spTree>
    <p:extLst>
      <p:ext uri="{BB962C8B-B14F-4D97-AF65-F5344CB8AC3E}">
        <p14:creationId xmlns:p14="http://schemas.microsoft.com/office/powerpoint/2010/main" val="1740912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3D084-DDFF-75B0-2E57-51A665A5A8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55ECFB-FA15-7C89-C6A3-BC77F430B7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54C8F2-0F40-D10A-B37C-59DF2F9915FC}"/>
              </a:ext>
            </a:extLst>
          </p:cNvPr>
          <p:cNvSpPr>
            <a:spLocks noGrp="1"/>
          </p:cNvSpPr>
          <p:nvPr>
            <p:ph type="body" idx="1"/>
          </p:nvPr>
        </p:nvSpPr>
        <p:spPr/>
        <p:txBody>
          <a:bodyPr/>
          <a:lstStyle/>
          <a:p>
            <a:endParaRPr lang="en-JP" dirty="0"/>
          </a:p>
        </p:txBody>
      </p:sp>
      <p:sp>
        <p:nvSpPr>
          <p:cNvPr id="4" name="Slide Number Placeholder 3">
            <a:extLst>
              <a:ext uri="{FF2B5EF4-FFF2-40B4-BE49-F238E27FC236}">
                <a16:creationId xmlns:a16="http://schemas.microsoft.com/office/drawing/2014/main" id="{FB5EC252-C726-7FAC-5465-65E3731A69CD}"/>
              </a:ext>
            </a:extLst>
          </p:cNvPr>
          <p:cNvSpPr>
            <a:spLocks noGrp="1"/>
          </p:cNvSpPr>
          <p:nvPr>
            <p:ph type="sldNum" sz="quarter" idx="5"/>
          </p:nvPr>
        </p:nvSpPr>
        <p:spPr/>
        <p:txBody>
          <a:bodyPr/>
          <a:lstStyle/>
          <a:p>
            <a:fld id="{11F9C4EE-966E-4C47-A641-FFA53FFE0D61}" type="slidenum">
              <a:rPr kumimoji="1" lang="ja-JP" altLang="en-US" smtClean="0"/>
              <a:t>13</a:t>
            </a:fld>
            <a:endParaRPr kumimoji="1" lang="ja-JP" altLang="en-US"/>
          </a:p>
        </p:txBody>
      </p:sp>
    </p:spTree>
    <p:extLst>
      <p:ext uri="{BB962C8B-B14F-4D97-AF65-F5344CB8AC3E}">
        <p14:creationId xmlns:p14="http://schemas.microsoft.com/office/powerpoint/2010/main" val="1543077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dirty="0"/>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3F91F3-6B6A-4B41-B4E3-D86D0E67E1DB}"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272396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448DBC-8416-4B16-882B-85813BF1A7DC}"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29508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3AE62C-7B6E-4F46-AF26-E906A04D2B7D}"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94831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948234"/>
          </a:xfrm>
        </p:spPr>
        <p:txBody>
          <a:bodyPr/>
          <a:lstStyle>
            <a:lvl1pPr>
              <a:defRPr baseline="0">
                <a:ea typeface="MS PGothic" panose="020B0600070205080204" pitchFamily="34"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a:xfrm>
            <a:off x="609600" y="1330960"/>
            <a:ext cx="10972800" cy="4651984"/>
          </a:xfrm>
        </p:spPr>
        <p:txBody>
          <a:bodyPr/>
          <a:lstStyle>
            <a:lvl1pPr>
              <a:buClr>
                <a:schemeClr val="tx1"/>
              </a:buClr>
              <a:defRPr baseline="0">
                <a:ea typeface="MS PGothic" panose="020B0600070205080204" pitchFamily="34" charset="-128"/>
              </a:defRPr>
            </a:lvl1pPr>
            <a:lvl2pPr>
              <a:defRPr baseline="0">
                <a:ea typeface="MS PGothic" panose="020B0600070205080204" pitchFamily="34" charset="-128"/>
              </a:defRPr>
            </a:lvl2pPr>
            <a:lvl3pPr>
              <a:defRPr sz="2200" baseline="0">
                <a:ea typeface="MS PGothic" panose="020B0600070205080204" pitchFamily="34" charset="-128"/>
              </a:defRPr>
            </a:lvl3pPr>
            <a:lvl4pPr>
              <a:defRPr sz="2200" baseline="0">
                <a:ea typeface="MS PGothic" panose="020B0600070205080204" pitchFamily="34" charset="-128"/>
              </a:defRPr>
            </a:lvl4pPr>
            <a:lvl5pPr>
              <a:defRPr sz="2200" baseline="0">
                <a:ea typeface="MS PGothic" panose="020B0600070205080204" pitchFamily="34"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69343A8-25EF-41A7-9D33-047ABD0AA85E}"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884075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2EB4E44-A09F-4C8B-8926-FAF36EA927B3}" type="datetime1">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93410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9A9B21A-00B5-4054-A598-BCBB79459E86}" type="datetime1">
              <a:rPr kumimoji="1" lang="ja-JP" altLang="en-US" smtClean="0"/>
              <a:t>2024/2/28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46450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7AD8A0F-A225-4325-A6F4-5327FDAFA014}" type="datetime1">
              <a:rPr kumimoji="1" lang="ja-JP" altLang="en-US" smtClean="0"/>
              <a:t>2024/2/28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51768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1F085-0FE7-4425-B379-FCF52037043F}" type="datetime1">
              <a:rPr kumimoji="1" lang="ja-JP" altLang="en-US" smtClean="0"/>
              <a:t>2024/2/28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98924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168A385-EFA5-43AF-95F9-BDEF579874BD}" type="datetime1">
              <a:rPr kumimoji="1" lang="ja-JP" altLang="en-US" smtClean="0"/>
              <a:t>2024/2/28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335652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FA17A-A408-48C3-B98A-34E6DC9595C5}" type="datetime1">
              <a:rPr kumimoji="1" lang="ja-JP" altLang="en-US" smtClean="0"/>
              <a:t>2024/2/28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414594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97F3D95-A4B9-4637-9110-D23C733D0A12}" type="datetime1">
              <a:rPr kumimoji="1" lang="ja-JP" altLang="en-US" smtClean="0"/>
              <a:t>2024/2/28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849503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24013"/>
            <a:ext cx="109728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b="0" i="0">
                <a:solidFill>
                  <a:schemeClr val="tx1">
                    <a:tint val="75000"/>
                  </a:schemeClr>
                </a:solidFill>
                <a:latin typeface="MS PGothic" panose="020B0600070205080204" pitchFamily="34" charset="-128"/>
              </a:defRPr>
            </a:lvl1pPr>
          </a:lstStyle>
          <a:p>
            <a:fld id="{F13620CF-3F45-4DCF-A685-0BE1D67E7D13}" type="datetime1">
              <a:rPr lang="ja-JP" altLang="en-US" smtClean="0"/>
              <a:pPr/>
              <a:t>2024/2/28</a:t>
            </a:fld>
            <a:endParaRPr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b="0" i="0">
                <a:solidFill>
                  <a:schemeClr val="tx1">
                    <a:tint val="75000"/>
                  </a:schemeClr>
                </a:solidFill>
                <a:latin typeface="MS PGothic" panose="020B0600070205080204" pitchFamily="34" charset="-128"/>
              </a:defRPr>
            </a:lvl1pPr>
          </a:lstStyle>
          <a:p>
            <a:endParaRPr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000" b="0" i="0">
                <a:solidFill>
                  <a:schemeClr val="tx1">
                    <a:tint val="75000"/>
                  </a:schemeClr>
                </a:solidFill>
                <a:latin typeface="MS PGothic" panose="020B0600070205080204" pitchFamily="34" charset="-128"/>
              </a:defRPr>
            </a:lvl1pPr>
          </a:lstStyle>
          <a:p>
            <a:fld id="{A2DAF6EC-2C59-9941-AA93-00E19ED16896}" type="slidenum">
              <a:rPr lang="ja-JP" altLang="en-US" smtClean="0"/>
              <a:pPr/>
              <a:t>‹#›</a:t>
            </a:fld>
            <a:endParaRPr lang="ja-JP" altLang="en-US" dirty="0"/>
          </a:p>
        </p:txBody>
      </p:sp>
    </p:spTree>
    <p:extLst>
      <p:ext uri="{BB962C8B-B14F-4D97-AF65-F5344CB8AC3E}">
        <p14:creationId xmlns:p14="http://schemas.microsoft.com/office/powerpoint/2010/main" val="275886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kumimoji="1" sz="4400" b="0" i="0" kern="1200">
          <a:solidFill>
            <a:schemeClr val="tx1"/>
          </a:solidFill>
          <a:latin typeface="MS PGothic" panose="020B0600070205080204" pitchFamily="34" charset="-128"/>
          <a:ea typeface="+mj-ea"/>
          <a:cs typeface="+mj-cs"/>
        </a:defRPr>
      </a:lvl1pPr>
    </p:titleStyle>
    <p:bodyStyle>
      <a:lvl1pPr marL="342900" indent="-342900" algn="l" defTabSz="457200" rtl="0" eaLnBrk="1" latinLnBrk="0" hangingPunct="1">
        <a:spcBef>
          <a:spcPct val="20000"/>
        </a:spcBef>
        <a:buFont typeface="Arial"/>
        <a:buChar char="•"/>
        <a:defRPr kumimoji="1" sz="2800" b="0" i="0" kern="1200">
          <a:solidFill>
            <a:schemeClr val="tx1"/>
          </a:solidFill>
          <a:latin typeface="MS PGothic" panose="020B0600070205080204" pitchFamily="34" charset="-128"/>
          <a:ea typeface="+mn-ea"/>
          <a:cs typeface="+mn-cs"/>
        </a:defRPr>
      </a:lvl1pPr>
      <a:lvl2pPr marL="742950" indent="-285750" algn="l" defTabSz="457200" rtl="0" eaLnBrk="1" latinLnBrk="0" hangingPunct="1">
        <a:spcBef>
          <a:spcPct val="20000"/>
        </a:spcBef>
        <a:buFont typeface="Arial"/>
        <a:buChar char="–"/>
        <a:defRPr kumimoji="1" sz="2400" b="0" i="0" kern="1200">
          <a:solidFill>
            <a:schemeClr val="tx1"/>
          </a:solidFill>
          <a:latin typeface="MS PGothic" panose="020B0600070205080204" pitchFamily="34" charset="-128"/>
          <a:ea typeface="+mn-ea"/>
          <a:cs typeface="+mn-cs"/>
        </a:defRPr>
      </a:lvl2pPr>
      <a:lvl3pPr marL="1143000" indent="-228600" algn="l" defTabSz="457200" rtl="0" eaLnBrk="1" latinLnBrk="0" hangingPunct="1">
        <a:spcBef>
          <a:spcPct val="20000"/>
        </a:spcBef>
        <a:buFont typeface="Arial"/>
        <a:buChar char="•"/>
        <a:defRPr kumimoji="1" sz="2000" b="0" i="0" kern="1200">
          <a:solidFill>
            <a:schemeClr val="tx1"/>
          </a:solidFill>
          <a:latin typeface="MS PGothic" panose="020B0600070205080204" pitchFamily="34" charset="-128"/>
          <a:ea typeface="+mn-ea"/>
          <a:cs typeface="+mn-cs"/>
        </a:defRPr>
      </a:lvl3pPr>
      <a:lvl4pPr marL="1600200" indent="-228600" algn="l" defTabSz="457200" rtl="0" eaLnBrk="1" latinLnBrk="0" hangingPunct="1">
        <a:spcBef>
          <a:spcPct val="20000"/>
        </a:spcBef>
        <a:buFont typeface="Arial"/>
        <a:buChar char="–"/>
        <a:defRPr kumimoji="1" sz="1800" b="0" i="0" kern="1200">
          <a:solidFill>
            <a:schemeClr val="tx1"/>
          </a:solidFill>
          <a:latin typeface="MS PGothic" panose="020B0600070205080204" pitchFamily="34" charset="-128"/>
          <a:ea typeface="+mn-ea"/>
          <a:cs typeface="+mn-cs"/>
        </a:defRPr>
      </a:lvl4pPr>
      <a:lvl5pPr marL="2057400" indent="-228600" algn="l" defTabSz="457200" rtl="0" eaLnBrk="1" latinLnBrk="0" hangingPunct="1">
        <a:spcBef>
          <a:spcPct val="20000"/>
        </a:spcBef>
        <a:buFont typeface="Arial"/>
        <a:buChar char="»"/>
        <a:defRPr kumimoji="1" sz="1800" b="0" i="0" kern="1200">
          <a:solidFill>
            <a:schemeClr val="tx1"/>
          </a:solidFill>
          <a:latin typeface="MS PGothic" panose="020B0600070205080204" pitchFamily="34" charset="-128"/>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343" y="2130426"/>
            <a:ext cx="10733314" cy="1470025"/>
          </a:xfrm>
        </p:spPr>
        <p:txBody>
          <a:bodyPr>
            <a:normAutofit/>
          </a:bodyPr>
          <a:lstStyle/>
          <a:p>
            <a:r>
              <a:rPr lang="en-US" altLang="ja-JP" dirty="0">
                <a:solidFill>
                  <a:schemeClr val="tx1"/>
                </a:solidFill>
              </a:rPr>
              <a:t>VM</a:t>
            </a:r>
            <a:r>
              <a:rPr lang="ja-JP" altLang="en-US" dirty="0">
                <a:solidFill>
                  <a:schemeClr val="tx1"/>
                </a:solidFill>
              </a:rPr>
              <a:t>外でのコンテナマイグレーションのための</a:t>
            </a:r>
            <a:br>
              <a:rPr lang="en-US" altLang="ja-JP" dirty="0">
                <a:solidFill>
                  <a:schemeClr val="tx1"/>
                </a:solidFill>
              </a:rPr>
            </a:br>
            <a:r>
              <a:rPr lang="ja-JP" altLang="en-US" dirty="0">
                <a:solidFill>
                  <a:schemeClr val="tx1"/>
                </a:solidFill>
              </a:rPr>
              <a:t>状態保存機構</a:t>
            </a:r>
            <a:endParaRPr lang="ja-JP" altLang="en-US" strike="sngStrike" dirty="0">
              <a:solidFill>
                <a:srgbClr val="FF0000"/>
              </a:solidFill>
            </a:endParaRPr>
          </a:p>
        </p:txBody>
      </p:sp>
      <p:sp>
        <p:nvSpPr>
          <p:cNvPr id="3" name="サブタイトル 2"/>
          <p:cNvSpPr>
            <a:spLocks noGrp="1"/>
          </p:cNvSpPr>
          <p:nvPr>
            <p:ph type="subTitle" idx="1"/>
          </p:nvPr>
        </p:nvSpPr>
        <p:spPr>
          <a:xfrm>
            <a:off x="1828800" y="3886199"/>
            <a:ext cx="8534400" cy="2198511"/>
          </a:xfrm>
        </p:spPr>
        <p:txBody>
          <a:bodyPr>
            <a:normAutofit/>
          </a:bodyPr>
          <a:lstStyle/>
          <a:p>
            <a:r>
              <a:rPr lang="ja-JP" altLang="en-US" dirty="0">
                <a:solidFill>
                  <a:schemeClr val="tx1"/>
                </a:solidFill>
              </a:rPr>
              <a:t>九州工業大学</a:t>
            </a:r>
            <a:endParaRPr lang="en-US" altLang="ja-JP" dirty="0">
              <a:solidFill>
                <a:schemeClr val="tx1"/>
              </a:solidFill>
            </a:endParaRPr>
          </a:p>
          <a:p>
            <a:r>
              <a:rPr lang="ja-JP" altLang="en-US" dirty="0">
                <a:solidFill>
                  <a:schemeClr val="tx1"/>
                </a:solidFill>
              </a:rPr>
              <a:t>朝倉優輝　光来健一</a:t>
            </a:r>
            <a:endParaRPr lang="en-US" altLang="ja-JP" dirty="0">
              <a:solidFill>
                <a:schemeClr val="tx1"/>
              </a:solidFill>
            </a:endParaRPr>
          </a:p>
          <a:p>
            <a:r>
              <a:rPr lang="en-US" altLang="ja-JP" dirty="0">
                <a:solidFill>
                  <a:schemeClr val="tx1"/>
                </a:solidFill>
              </a:rPr>
              <a:t>2024</a:t>
            </a:r>
            <a:r>
              <a:rPr lang="ja-JP" altLang="en-US" dirty="0">
                <a:solidFill>
                  <a:schemeClr val="tx1"/>
                </a:solidFill>
              </a:rPr>
              <a:t>年</a:t>
            </a:r>
            <a:r>
              <a:rPr lang="en-US" altLang="ja-JP" dirty="0">
                <a:solidFill>
                  <a:schemeClr val="tx1"/>
                </a:solidFill>
              </a:rPr>
              <a:t>2</a:t>
            </a:r>
            <a:r>
              <a:rPr lang="ja-JP" altLang="en-US" dirty="0">
                <a:solidFill>
                  <a:schemeClr val="tx1"/>
                </a:solidFill>
              </a:rPr>
              <a:t>月</a:t>
            </a:r>
            <a:r>
              <a:rPr lang="en-US" altLang="ja-JP" dirty="0">
                <a:solidFill>
                  <a:schemeClr val="tx1"/>
                </a:solidFill>
              </a:rPr>
              <a:t>19</a:t>
            </a:r>
            <a:r>
              <a:rPr lang="ja-JP" altLang="en-US" dirty="0">
                <a:solidFill>
                  <a:schemeClr val="tx1"/>
                </a:solidFill>
              </a:rPr>
              <a:t>日</a:t>
            </a:r>
            <a:endParaRPr lang="en-US" altLang="ja-JP" dirty="0">
              <a:solidFill>
                <a:schemeClr val="tx1"/>
              </a:solidFill>
            </a:endParaRPr>
          </a:p>
          <a:p>
            <a:endParaRPr lang="en-US" altLang="ja-JP" dirty="0">
              <a:solidFill>
                <a:schemeClr val="tx1"/>
              </a:solidFill>
            </a:endParaRPr>
          </a:p>
        </p:txBody>
      </p:sp>
      <p:sp>
        <p:nvSpPr>
          <p:cNvPr id="8" name="スライド番号プレースホルダー 7">
            <a:extLst>
              <a:ext uri="{FF2B5EF4-FFF2-40B4-BE49-F238E27FC236}">
                <a16:creationId xmlns:a16="http://schemas.microsoft.com/office/drawing/2014/main" id="{600E69B1-4658-4E72-9CE9-AA69075B88E2}"/>
              </a:ext>
            </a:extLst>
          </p:cNvPr>
          <p:cNvSpPr>
            <a:spLocks noGrp="1"/>
          </p:cNvSpPr>
          <p:nvPr>
            <p:ph type="sldNum" sz="quarter" idx="12"/>
          </p:nvPr>
        </p:nvSpPr>
        <p:spPr/>
        <p:txBody>
          <a:bodyPr/>
          <a:lstStyle/>
          <a:p>
            <a:fld id="{A2DAF6EC-2C59-9941-AA93-00E19ED16896}" type="slidenum">
              <a:rPr kumimoji="1" lang="ja-JP" altLang="en-US" smtClean="0"/>
              <a:t>1</a:t>
            </a:fld>
            <a:endParaRPr kumimoji="1" lang="ja-JP" altLang="en-US"/>
          </a:p>
        </p:txBody>
      </p:sp>
    </p:spTree>
    <p:extLst>
      <p:ext uri="{BB962C8B-B14F-4D97-AF65-F5344CB8AC3E}">
        <p14:creationId xmlns:p14="http://schemas.microsoft.com/office/powerpoint/2010/main" val="1728572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ja-JP" altLang="en-US" dirty="0"/>
              <a:t>メモリ情報の保存</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ja-JP" altLang="en-US" dirty="0"/>
              <a:t>プロセスに割り当てられているメモリに関する情報を保存</a:t>
            </a:r>
            <a:endParaRPr lang="en-JP" dirty="0"/>
          </a:p>
          <a:p>
            <a:pPr lvl="1"/>
            <a:r>
              <a:rPr lang="ja-JP" altLang="en-US" dirty="0"/>
              <a:t>メモリ構造体を探索し、コード領域等のアドレスを取得</a:t>
            </a:r>
            <a:endParaRPr lang="en-US" altLang="ja-JP" dirty="0"/>
          </a:p>
          <a:p>
            <a:pPr lvl="1"/>
            <a:r>
              <a:rPr lang="ja-JP" altLang="en-US" dirty="0"/>
              <a:t>仮想メモリ領域構造体のリストを探索し、仮想メモリ領域のアドレス等を取得</a:t>
            </a:r>
            <a:endParaRPr lang="en-US" altLang="ja-JP" dirty="0"/>
          </a:p>
          <a:p>
            <a:r>
              <a:rPr lang="ja-JP" altLang="en-US" dirty="0"/>
              <a:t>プロセスに割り当てられているメモリの内容を保存</a:t>
            </a:r>
            <a:endParaRPr lang="en-US" altLang="ja-JP" dirty="0"/>
          </a:p>
          <a:p>
            <a:pPr lvl="1"/>
            <a:r>
              <a:rPr lang="ja-JP" altLang="en-US" dirty="0"/>
              <a:t>メモリ構造体からプロセスのページテーブルのアドレスを取得</a:t>
            </a:r>
            <a:endParaRPr lang="en-US" altLang="ja-JP" dirty="0"/>
          </a:p>
          <a:p>
            <a:pPr lvl="1"/>
            <a:r>
              <a:rPr lang="ja-JP" altLang="en-US" dirty="0"/>
              <a:t>ページテーブルを用いて割り当てられているメモリを特定し、そのデータを取得</a:t>
            </a:r>
            <a:endParaRPr lang="en-US" altLang="ja-JP"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10</a:t>
            </a:fld>
            <a:endParaRPr kumimoji="1" lang="ja-JP" altLang="en-US"/>
          </a:p>
        </p:txBody>
      </p:sp>
      <p:sp>
        <p:nvSpPr>
          <p:cNvPr id="14" name="TextBox 8">
            <a:extLst>
              <a:ext uri="{FF2B5EF4-FFF2-40B4-BE49-F238E27FC236}">
                <a16:creationId xmlns:a16="http://schemas.microsoft.com/office/drawing/2014/main" id="{C4B028D2-4D53-BAF8-52CC-02B4607C6444}"/>
              </a:ext>
            </a:extLst>
          </p:cNvPr>
          <p:cNvSpPr txBox="1"/>
          <p:nvPr/>
        </p:nvSpPr>
        <p:spPr>
          <a:xfrm>
            <a:off x="7860352" y="6193070"/>
            <a:ext cx="2576850" cy="369332"/>
          </a:xfrm>
          <a:prstGeom prst="rect">
            <a:avLst/>
          </a:prstGeom>
          <a:noFill/>
        </p:spPr>
        <p:txBody>
          <a:bodyPr wrap="square" rtlCol="0">
            <a:spAutoFit/>
          </a:bodyPr>
          <a:lstStyle/>
          <a:p>
            <a:r>
              <a:rPr lang="ja-JP" altLang="en-US" dirty="0">
                <a:latin typeface="MS PGothic" panose="020B0600070205080204" pitchFamily="34" charset="-128"/>
              </a:rPr>
              <a:t>プロセスの仮想メモリ</a:t>
            </a:r>
            <a:endParaRPr lang="en-JP" dirty="0">
              <a:latin typeface="MS PGothic" panose="020B0600070205080204" pitchFamily="34" charset="-128"/>
            </a:endParaRPr>
          </a:p>
        </p:txBody>
      </p:sp>
      <p:grpSp>
        <p:nvGrpSpPr>
          <p:cNvPr id="16" name="グループ化 15">
            <a:extLst>
              <a:ext uri="{FF2B5EF4-FFF2-40B4-BE49-F238E27FC236}">
                <a16:creationId xmlns:a16="http://schemas.microsoft.com/office/drawing/2014/main" id="{FD634B29-EAC2-5B86-4DCA-094B2A6AFEA8}"/>
              </a:ext>
            </a:extLst>
          </p:cNvPr>
          <p:cNvGrpSpPr/>
          <p:nvPr/>
        </p:nvGrpSpPr>
        <p:grpSpPr>
          <a:xfrm>
            <a:off x="7058836" y="5092554"/>
            <a:ext cx="4385956" cy="991882"/>
            <a:chOff x="3889601" y="5424955"/>
            <a:chExt cx="3760399" cy="1202190"/>
          </a:xfrm>
        </p:grpSpPr>
        <p:sp>
          <p:nvSpPr>
            <p:cNvPr id="17" name="Rectangle 4">
              <a:extLst>
                <a:ext uri="{FF2B5EF4-FFF2-40B4-BE49-F238E27FC236}">
                  <a16:creationId xmlns:a16="http://schemas.microsoft.com/office/drawing/2014/main" id="{1F7B068B-E4D3-5362-5AC3-13BA39784362}"/>
                </a:ext>
              </a:extLst>
            </p:cNvPr>
            <p:cNvSpPr/>
            <p:nvPr/>
          </p:nvSpPr>
          <p:spPr>
            <a:xfrm rot="5400000">
              <a:off x="5169382" y="4146526"/>
              <a:ext cx="1200838" cy="3760399"/>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latin typeface="MS PGothic" panose="020B0600070205080204" pitchFamily="34" charset="-128"/>
              </a:endParaRPr>
            </a:p>
          </p:txBody>
        </p:sp>
        <p:sp>
          <p:nvSpPr>
            <p:cNvPr id="18" name="Rectangle 5">
              <a:extLst>
                <a:ext uri="{FF2B5EF4-FFF2-40B4-BE49-F238E27FC236}">
                  <a16:creationId xmlns:a16="http://schemas.microsoft.com/office/drawing/2014/main" id="{F07EF00F-08EE-32CF-8D77-D73255338629}"/>
                </a:ext>
              </a:extLst>
            </p:cNvPr>
            <p:cNvSpPr/>
            <p:nvPr/>
          </p:nvSpPr>
          <p:spPr>
            <a:xfrm rot="5400000">
              <a:off x="5525642" y="5573772"/>
              <a:ext cx="1200838" cy="905908"/>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latin typeface="MS PGothic" panose="020B0600070205080204" pitchFamily="34" charset="-128"/>
              </a:endParaRPr>
            </a:p>
          </p:txBody>
        </p:sp>
        <p:sp>
          <p:nvSpPr>
            <p:cNvPr id="19" name="Rectangle 6">
              <a:extLst>
                <a:ext uri="{FF2B5EF4-FFF2-40B4-BE49-F238E27FC236}">
                  <a16:creationId xmlns:a16="http://schemas.microsoft.com/office/drawing/2014/main" id="{3896CD5A-0B77-E651-B5D0-304804EE099E}"/>
                </a:ext>
              </a:extLst>
            </p:cNvPr>
            <p:cNvSpPr/>
            <p:nvPr/>
          </p:nvSpPr>
          <p:spPr>
            <a:xfrm rot="5400000">
              <a:off x="4571293" y="5838089"/>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latin typeface="MS PGothic" panose="020B0600070205080204" pitchFamily="34" charset="-128"/>
              </a:endParaRPr>
            </a:p>
          </p:txBody>
        </p:sp>
        <p:sp>
          <p:nvSpPr>
            <p:cNvPr id="24" name="Rectangle 7">
              <a:extLst>
                <a:ext uri="{FF2B5EF4-FFF2-40B4-BE49-F238E27FC236}">
                  <a16:creationId xmlns:a16="http://schemas.microsoft.com/office/drawing/2014/main" id="{C57AB645-6F6E-A2B7-A9FD-22B6EA215442}"/>
                </a:ext>
              </a:extLst>
            </p:cNvPr>
            <p:cNvSpPr/>
            <p:nvPr/>
          </p:nvSpPr>
          <p:spPr>
            <a:xfrm rot="5400000">
              <a:off x="3789094" y="5838088"/>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latin typeface="MS PGothic" panose="020B0600070205080204" pitchFamily="34" charset="-128"/>
              </a:endParaRPr>
            </a:p>
          </p:txBody>
        </p:sp>
      </p:grpSp>
      <p:sp>
        <p:nvSpPr>
          <p:cNvPr id="29" name="右大かっこ 28">
            <a:extLst>
              <a:ext uri="{FF2B5EF4-FFF2-40B4-BE49-F238E27FC236}">
                <a16:creationId xmlns:a16="http://schemas.microsoft.com/office/drawing/2014/main" id="{B8914F71-D81B-C198-DD09-87C297E6A8C1}"/>
              </a:ext>
            </a:extLst>
          </p:cNvPr>
          <p:cNvSpPr/>
          <p:nvPr/>
        </p:nvSpPr>
        <p:spPr>
          <a:xfrm rot="16200000">
            <a:off x="8570100" y="3929946"/>
            <a:ext cx="165200" cy="2021582"/>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S PGothic" panose="020B0600070205080204" pitchFamily="34" charset="-128"/>
            </a:endParaRPr>
          </a:p>
        </p:txBody>
      </p:sp>
      <p:cxnSp>
        <p:nvCxnSpPr>
          <p:cNvPr id="30" name="直線コネクタ 29">
            <a:extLst>
              <a:ext uri="{FF2B5EF4-FFF2-40B4-BE49-F238E27FC236}">
                <a16:creationId xmlns:a16="http://schemas.microsoft.com/office/drawing/2014/main" id="{451A9B3F-2F1F-D00F-5A0F-C4C3BE0A8888}"/>
              </a:ext>
            </a:extLst>
          </p:cNvPr>
          <p:cNvCxnSpPr>
            <a:cxnSpLocks/>
          </p:cNvCxnSpPr>
          <p:nvPr/>
        </p:nvCxnSpPr>
        <p:spPr>
          <a:xfrm>
            <a:off x="8559086" y="4858136"/>
            <a:ext cx="0" cy="165201"/>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直線コネクタ 30">
            <a:extLst>
              <a:ext uri="{FF2B5EF4-FFF2-40B4-BE49-F238E27FC236}">
                <a16:creationId xmlns:a16="http://schemas.microsoft.com/office/drawing/2014/main" id="{B4499974-0FE8-7EBC-AD49-65AF8034816F}"/>
              </a:ext>
            </a:extLst>
          </p:cNvPr>
          <p:cNvCxnSpPr>
            <a:cxnSpLocks/>
          </p:cNvCxnSpPr>
          <p:nvPr/>
        </p:nvCxnSpPr>
        <p:spPr>
          <a:xfrm>
            <a:off x="8662006" y="4692935"/>
            <a:ext cx="0" cy="165201"/>
          </a:xfrm>
          <a:prstGeom prst="line">
            <a:avLst/>
          </a:prstGeom>
        </p:spPr>
        <p:style>
          <a:lnRef idx="2">
            <a:schemeClr val="accent1"/>
          </a:lnRef>
          <a:fillRef idx="0">
            <a:schemeClr val="accent1"/>
          </a:fillRef>
          <a:effectRef idx="1">
            <a:schemeClr val="accent1"/>
          </a:effectRef>
          <a:fontRef idx="minor">
            <a:schemeClr val="tx1"/>
          </a:fontRef>
        </p:style>
      </p:cxnSp>
      <p:sp>
        <p:nvSpPr>
          <p:cNvPr id="32" name="TextBox 8">
            <a:extLst>
              <a:ext uri="{FF2B5EF4-FFF2-40B4-BE49-F238E27FC236}">
                <a16:creationId xmlns:a16="http://schemas.microsoft.com/office/drawing/2014/main" id="{88B22072-5682-C290-E295-816B11E591E9}"/>
              </a:ext>
            </a:extLst>
          </p:cNvPr>
          <p:cNvSpPr txBox="1"/>
          <p:nvPr/>
        </p:nvSpPr>
        <p:spPr>
          <a:xfrm>
            <a:off x="7860353" y="4343068"/>
            <a:ext cx="1695772" cy="369332"/>
          </a:xfrm>
          <a:prstGeom prst="rect">
            <a:avLst/>
          </a:prstGeom>
          <a:noFill/>
        </p:spPr>
        <p:txBody>
          <a:bodyPr wrap="square" rtlCol="0">
            <a:spAutoFit/>
          </a:bodyPr>
          <a:lstStyle/>
          <a:p>
            <a:r>
              <a:rPr lang="ja-JP" altLang="en-US" dirty="0">
                <a:latin typeface="MS PGothic" panose="020B0600070205080204" pitchFamily="34" charset="-128"/>
              </a:rPr>
              <a:t>仮想メモリ領域</a:t>
            </a:r>
            <a:endParaRPr lang="en-JP" dirty="0">
              <a:latin typeface="MS PGothic" panose="020B0600070205080204" pitchFamily="34" charset="-128"/>
            </a:endParaRPr>
          </a:p>
        </p:txBody>
      </p:sp>
      <p:sp>
        <p:nvSpPr>
          <p:cNvPr id="20" name="Rounded Rectangle 7">
            <a:extLst>
              <a:ext uri="{FF2B5EF4-FFF2-40B4-BE49-F238E27FC236}">
                <a16:creationId xmlns:a16="http://schemas.microsoft.com/office/drawing/2014/main" id="{F7A091DF-5DB9-F725-DBC5-4D016D7129B6}"/>
              </a:ext>
            </a:extLst>
          </p:cNvPr>
          <p:cNvSpPr/>
          <p:nvPr/>
        </p:nvSpPr>
        <p:spPr>
          <a:xfrm>
            <a:off x="591810" y="4538090"/>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latin typeface="MS PGothic" panose="020B0600070205080204" pitchFamily="34" charset="-128"/>
              </a:rPr>
              <a:t>プロセス</a:t>
            </a:r>
          </a:p>
          <a:p>
            <a:pPr algn="ctr"/>
            <a:r>
              <a:rPr lang="en-JP" dirty="0">
                <a:solidFill>
                  <a:schemeClr val="tx1"/>
                </a:solidFill>
                <a:latin typeface="MS PGothic" panose="020B0600070205080204" pitchFamily="34" charset="-128"/>
              </a:rPr>
              <a:t>構造体</a:t>
            </a:r>
          </a:p>
        </p:txBody>
      </p:sp>
      <p:sp>
        <p:nvSpPr>
          <p:cNvPr id="21" name="Rounded Rectangle 8">
            <a:extLst>
              <a:ext uri="{FF2B5EF4-FFF2-40B4-BE49-F238E27FC236}">
                <a16:creationId xmlns:a16="http://schemas.microsoft.com/office/drawing/2014/main" id="{AA663233-ACFB-1B4E-0AF2-5BC397164A1B}"/>
              </a:ext>
            </a:extLst>
          </p:cNvPr>
          <p:cNvSpPr/>
          <p:nvPr/>
        </p:nvSpPr>
        <p:spPr>
          <a:xfrm>
            <a:off x="2582510" y="4538089"/>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メモリ</a:t>
            </a:r>
            <a:endParaRPr lang="en-US" altLang="ja-JP" dirty="0">
              <a:solidFill>
                <a:schemeClr val="tx1"/>
              </a:solidFill>
              <a:latin typeface="MS PGothic" panose="020B0600070205080204" pitchFamily="34" charset="-128"/>
            </a:endParaRPr>
          </a:p>
          <a:p>
            <a:pPr algn="ctr"/>
            <a:r>
              <a:rPr lang="ja-JP" altLang="en-US" dirty="0">
                <a:solidFill>
                  <a:schemeClr val="tx1"/>
                </a:solidFill>
                <a:latin typeface="MS PGothic" panose="020B0600070205080204" pitchFamily="34" charset="-128"/>
              </a:rPr>
              <a:t>構造体</a:t>
            </a:r>
            <a:endParaRPr lang="en-JP" dirty="0">
              <a:solidFill>
                <a:schemeClr val="tx1"/>
              </a:solidFill>
              <a:latin typeface="MS PGothic" panose="020B0600070205080204" pitchFamily="34" charset="-128"/>
            </a:endParaRPr>
          </a:p>
        </p:txBody>
      </p:sp>
      <p:cxnSp>
        <p:nvCxnSpPr>
          <p:cNvPr id="22" name="Straight Arrow Connector 10">
            <a:extLst>
              <a:ext uri="{FF2B5EF4-FFF2-40B4-BE49-F238E27FC236}">
                <a16:creationId xmlns:a16="http://schemas.microsoft.com/office/drawing/2014/main" id="{CB923083-CDF6-3C0F-F7E2-D972DAF10886}"/>
              </a:ext>
            </a:extLst>
          </p:cNvPr>
          <p:cNvCxnSpPr>
            <a:cxnSpLocks/>
            <a:stCxn id="20" idx="3"/>
            <a:endCxn id="21" idx="1"/>
          </p:cNvCxnSpPr>
          <p:nvPr/>
        </p:nvCxnSpPr>
        <p:spPr>
          <a:xfrm flipV="1">
            <a:off x="2124040" y="5075865"/>
            <a:ext cx="458470"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37" name="Rounded Rectangle 8">
            <a:extLst>
              <a:ext uri="{FF2B5EF4-FFF2-40B4-BE49-F238E27FC236}">
                <a16:creationId xmlns:a16="http://schemas.microsoft.com/office/drawing/2014/main" id="{54073E1D-69D3-2E3D-FF4D-6F0C0E7433C4}"/>
              </a:ext>
            </a:extLst>
          </p:cNvPr>
          <p:cNvSpPr/>
          <p:nvPr/>
        </p:nvSpPr>
        <p:spPr>
          <a:xfrm>
            <a:off x="4603745" y="4535059"/>
            <a:ext cx="1870631"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仮想メモリ領域</a:t>
            </a:r>
            <a:br>
              <a:rPr lang="en-US" altLang="ja-JP" dirty="0">
                <a:solidFill>
                  <a:schemeClr val="tx1"/>
                </a:solidFill>
                <a:latin typeface="MS PGothic" panose="020B0600070205080204" pitchFamily="34" charset="-128"/>
              </a:rPr>
            </a:br>
            <a:r>
              <a:rPr lang="ja-JP" altLang="en-US" dirty="0">
                <a:solidFill>
                  <a:schemeClr val="tx1"/>
                </a:solidFill>
                <a:latin typeface="MS PGothic" panose="020B0600070205080204" pitchFamily="34" charset="-128"/>
              </a:rPr>
              <a:t>構造体</a:t>
            </a:r>
            <a:endParaRPr lang="en-JP" dirty="0">
              <a:solidFill>
                <a:schemeClr val="tx1"/>
              </a:solidFill>
              <a:latin typeface="MS PGothic" panose="020B0600070205080204" pitchFamily="34" charset="-128"/>
            </a:endParaRPr>
          </a:p>
        </p:txBody>
      </p:sp>
      <p:cxnSp>
        <p:nvCxnSpPr>
          <p:cNvPr id="38" name="Straight Arrow Connector 10">
            <a:extLst>
              <a:ext uri="{FF2B5EF4-FFF2-40B4-BE49-F238E27FC236}">
                <a16:creationId xmlns:a16="http://schemas.microsoft.com/office/drawing/2014/main" id="{43A27882-AB50-C53D-AD63-62ECE32781E2}"/>
              </a:ext>
            </a:extLst>
          </p:cNvPr>
          <p:cNvCxnSpPr>
            <a:cxnSpLocks/>
            <a:stCxn id="21" idx="3"/>
            <a:endCxn id="37" idx="1"/>
          </p:cNvCxnSpPr>
          <p:nvPr/>
        </p:nvCxnSpPr>
        <p:spPr>
          <a:xfrm flipV="1">
            <a:off x="4114740" y="5072835"/>
            <a:ext cx="489005" cy="303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5" name="Rounded Rectangle 8">
            <a:extLst>
              <a:ext uri="{FF2B5EF4-FFF2-40B4-BE49-F238E27FC236}">
                <a16:creationId xmlns:a16="http://schemas.microsoft.com/office/drawing/2014/main" id="{1B3DC656-7457-0E11-2566-8B9FFD9741D6}"/>
              </a:ext>
            </a:extLst>
          </p:cNvPr>
          <p:cNvSpPr/>
          <p:nvPr/>
        </p:nvSpPr>
        <p:spPr>
          <a:xfrm>
            <a:off x="4603745" y="5790090"/>
            <a:ext cx="1870631" cy="71053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ページテーブル</a:t>
            </a:r>
            <a:endParaRPr lang="en-JP" dirty="0">
              <a:solidFill>
                <a:schemeClr val="tx1"/>
              </a:solidFill>
              <a:latin typeface="MS PGothic" panose="020B0600070205080204" pitchFamily="34" charset="-128"/>
            </a:endParaRPr>
          </a:p>
        </p:txBody>
      </p:sp>
      <p:cxnSp>
        <p:nvCxnSpPr>
          <p:cNvPr id="7" name="Elbow Connector 6">
            <a:extLst>
              <a:ext uri="{FF2B5EF4-FFF2-40B4-BE49-F238E27FC236}">
                <a16:creationId xmlns:a16="http://schemas.microsoft.com/office/drawing/2014/main" id="{AA366970-15A2-A296-0324-EC1E466880CF}"/>
              </a:ext>
            </a:extLst>
          </p:cNvPr>
          <p:cNvCxnSpPr>
            <a:stCxn id="21" idx="2"/>
            <a:endCxn id="5" idx="1"/>
          </p:cNvCxnSpPr>
          <p:nvPr/>
        </p:nvCxnSpPr>
        <p:spPr>
          <a:xfrm rot="16200000" flipH="1">
            <a:off x="3710327" y="5251939"/>
            <a:ext cx="531716" cy="1255120"/>
          </a:xfrm>
          <a:prstGeom prst="bentConnector2">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6" name="テキスト ボックス 26">
            <a:extLst>
              <a:ext uri="{FF2B5EF4-FFF2-40B4-BE49-F238E27FC236}">
                <a16:creationId xmlns:a16="http://schemas.microsoft.com/office/drawing/2014/main" id="{841A8431-2CEB-AF41-F199-3934D62D1590}"/>
              </a:ext>
            </a:extLst>
          </p:cNvPr>
          <p:cNvSpPr txBox="1"/>
          <p:nvPr/>
        </p:nvSpPr>
        <p:spPr>
          <a:xfrm>
            <a:off x="7375547" y="5196035"/>
            <a:ext cx="492443" cy="830753"/>
          </a:xfrm>
          <a:prstGeom prst="rect">
            <a:avLst/>
          </a:prstGeom>
          <a:noFill/>
        </p:spPr>
        <p:txBody>
          <a:bodyPr vert="eaVert" wrap="square" rtlCol="0">
            <a:spAutoFit/>
          </a:bodyPr>
          <a:lstStyle/>
          <a:p>
            <a:r>
              <a:rPr kumimoji="1" lang="ja-JP" altLang="en-US" sz="2000" dirty="0">
                <a:solidFill>
                  <a:schemeClr val="bg1"/>
                </a:solidFill>
                <a:latin typeface="MS PGothic" panose="020B0600070205080204" pitchFamily="34" charset="-128"/>
              </a:rPr>
              <a:t>コード</a:t>
            </a:r>
          </a:p>
        </p:txBody>
      </p:sp>
    </p:spTree>
    <p:extLst>
      <p:ext uri="{BB962C8B-B14F-4D97-AF65-F5344CB8AC3E}">
        <p14:creationId xmlns:p14="http://schemas.microsoft.com/office/powerpoint/2010/main" val="1204825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127B2-E7F6-3E35-3BDF-D1A5BB1D5BD3}"/>
              </a:ext>
            </a:extLst>
          </p:cNvPr>
          <p:cNvSpPr>
            <a:spLocks noGrp="1"/>
          </p:cNvSpPr>
          <p:nvPr>
            <p:ph type="title"/>
          </p:nvPr>
        </p:nvSpPr>
        <p:spPr/>
        <p:txBody>
          <a:bodyPr/>
          <a:lstStyle/>
          <a:p>
            <a:r>
              <a:rPr lang="en-JP" dirty="0"/>
              <a:t>ファイル情報の保存</a:t>
            </a:r>
          </a:p>
        </p:txBody>
      </p:sp>
      <p:sp>
        <p:nvSpPr>
          <p:cNvPr id="3" name="Content Placeholder 2">
            <a:extLst>
              <a:ext uri="{FF2B5EF4-FFF2-40B4-BE49-F238E27FC236}">
                <a16:creationId xmlns:a16="http://schemas.microsoft.com/office/drawing/2014/main" id="{7D8AC572-9F1C-84D4-5343-638DB7E95FCF}"/>
              </a:ext>
            </a:extLst>
          </p:cNvPr>
          <p:cNvSpPr>
            <a:spLocks noGrp="1"/>
          </p:cNvSpPr>
          <p:nvPr>
            <p:ph idx="1"/>
          </p:nvPr>
        </p:nvSpPr>
        <p:spPr/>
        <p:txBody>
          <a:bodyPr/>
          <a:lstStyle/>
          <a:p>
            <a:r>
              <a:rPr lang="ja-JP" altLang="en-US" dirty="0"/>
              <a:t>プロセスがオープンしているファイルの情報を保存</a:t>
            </a:r>
            <a:endParaRPr lang="en-US" altLang="ja-JP" dirty="0"/>
          </a:p>
          <a:p>
            <a:pPr lvl="1"/>
            <a:r>
              <a:rPr lang="ja-JP" altLang="en-US" dirty="0"/>
              <a:t>ファイル構造体を探索し、ファイルの種類やファイルポインタなどを取得</a:t>
            </a:r>
            <a:endParaRPr lang="en-US" altLang="ja-JP" dirty="0"/>
          </a:p>
          <a:p>
            <a:pPr lvl="1"/>
            <a:r>
              <a:rPr lang="ja-JP" altLang="en-US" dirty="0"/>
              <a:t>デバイス番号や</a:t>
            </a:r>
            <a:r>
              <a:rPr lang="en-US" altLang="ja-JP" dirty="0" err="1"/>
              <a:t>inode</a:t>
            </a:r>
            <a:r>
              <a:rPr lang="ja-JP" altLang="en-US" dirty="0"/>
              <a:t>番号から</a:t>
            </a:r>
            <a:r>
              <a:rPr lang="en-US" altLang="ja-JP" dirty="0"/>
              <a:t>ID</a:t>
            </a:r>
            <a:r>
              <a:rPr lang="ja-JP" altLang="en-US" dirty="0"/>
              <a:t>を算出</a:t>
            </a:r>
            <a:endParaRPr lang="en-US" altLang="ja-JP" dirty="0"/>
          </a:p>
          <a:p>
            <a:r>
              <a:rPr lang="ja-JP" altLang="en-US" dirty="0"/>
              <a:t>ファイルの種類ごとに詳細情報を保存</a:t>
            </a:r>
            <a:endParaRPr lang="en-US" altLang="ja-JP" dirty="0"/>
          </a:p>
          <a:p>
            <a:pPr lvl="1"/>
            <a:r>
              <a:rPr lang="ja-JP" altLang="en-US" dirty="0"/>
              <a:t>標準入出力等については、端末デバイス構造体からモードなどを取得</a:t>
            </a:r>
            <a:endParaRPr lang="en-US" altLang="ja-JP" dirty="0"/>
          </a:p>
          <a:p>
            <a:pPr lvl="1"/>
            <a:r>
              <a:rPr lang="ja-JP" altLang="en-US" dirty="0"/>
              <a:t>共有ライブラリ等については、仮想メモリ領域構造体からパスやサイズを取得</a:t>
            </a:r>
            <a:endParaRPr lang="en-US" altLang="ja-JP" dirty="0"/>
          </a:p>
        </p:txBody>
      </p:sp>
      <p:sp>
        <p:nvSpPr>
          <p:cNvPr id="4" name="Slide Number Placeholder 3">
            <a:extLst>
              <a:ext uri="{FF2B5EF4-FFF2-40B4-BE49-F238E27FC236}">
                <a16:creationId xmlns:a16="http://schemas.microsoft.com/office/drawing/2014/main" id="{784B0C57-8C0C-B48A-43FF-5DE5B16F596C}"/>
              </a:ext>
            </a:extLst>
          </p:cNvPr>
          <p:cNvSpPr>
            <a:spLocks noGrp="1"/>
          </p:cNvSpPr>
          <p:nvPr>
            <p:ph type="sldNum" sz="quarter" idx="12"/>
          </p:nvPr>
        </p:nvSpPr>
        <p:spPr/>
        <p:txBody>
          <a:bodyPr/>
          <a:lstStyle/>
          <a:p>
            <a:fld id="{A2DAF6EC-2C59-9941-AA93-00E19ED16896}" type="slidenum">
              <a:rPr kumimoji="1" lang="ja-JP" altLang="en-US" smtClean="0"/>
              <a:t>11</a:t>
            </a:fld>
            <a:endParaRPr kumimoji="1" lang="ja-JP" altLang="en-US"/>
          </a:p>
        </p:txBody>
      </p:sp>
      <p:sp>
        <p:nvSpPr>
          <p:cNvPr id="5" name="Rounded Rectangle 7">
            <a:extLst>
              <a:ext uri="{FF2B5EF4-FFF2-40B4-BE49-F238E27FC236}">
                <a16:creationId xmlns:a16="http://schemas.microsoft.com/office/drawing/2014/main" id="{4B85C0BA-52C8-0B44-5A8B-FB1D37E2524A}"/>
              </a:ext>
            </a:extLst>
          </p:cNvPr>
          <p:cNvSpPr/>
          <p:nvPr/>
        </p:nvSpPr>
        <p:spPr>
          <a:xfrm>
            <a:off x="591810" y="4325148"/>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latin typeface="MS PGothic" panose="020B0600070205080204" pitchFamily="34" charset="-128"/>
              </a:rPr>
              <a:t>プロセス</a:t>
            </a:r>
          </a:p>
          <a:p>
            <a:pPr algn="ctr"/>
            <a:r>
              <a:rPr lang="en-JP" dirty="0">
                <a:solidFill>
                  <a:schemeClr val="tx1"/>
                </a:solidFill>
                <a:latin typeface="MS PGothic" panose="020B0600070205080204" pitchFamily="34" charset="-128"/>
              </a:rPr>
              <a:t>構造体</a:t>
            </a:r>
          </a:p>
        </p:txBody>
      </p:sp>
      <p:sp>
        <p:nvSpPr>
          <p:cNvPr id="6" name="Rounded Rectangle 8">
            <a:extLst>
              <a:ext uri="{FF2B5EF4-FFF2-40B4-BE49-F238E27FC236}">
                <a16:creationId xmlns:a16="http://schemas.microsoft.com/office/drawing/2014/main" id="{F5D35371-58EC-52B2-9B95-125D7A2F1226}"/>
              </a:ext>
            </a:extLst>
          </p:cNvPr>
          <p:cNvSpPr/>
          <p:nvPr/>
        </p:nvSpPr>
        <p:spPr>
          <a:xfrm>
            <a:off x="2582509" y="4325147"/>
            <a:ext cx="2021236"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ファイルテーブル</a:t>
            </a:r>
            <a:endParaRPr lang="en-US" altLang="ja-JP" dirty="0">
              <a:solidFill>
                <a:schemeClr val="tx1"/>
              </a:solidFill>
              <a:latin typeface="MS PGothic" panose="020B0600070205080204" pitchFamily="34" charset="-128"/>
            </a:endParaRPr>
          </a:p>
          <a:p>
            <a:pPr algn="ctr"/>
            <a:r>
              <a:rPr lang="ja-JP" altLang="en-US" dirty="0">
                <a:solidFill>
                  <a:schemeClr val="tx1"/>
                </a:solidFill>
                <a:latin typeface="MS PGothic" panose="020B0600070205080204" pitchFamily="34" charset="-128"/>
              </a:rPr>
              <a:t>構造体</a:t>
            </a:r>
            <a:endParaRPr lang="en-JP" dirty="0">
              <a:solidFill>
                <a:schemeClr val="tx1"/>
              </a:solidFill>
              <a:latin typeface="MS PGothic" panose="020B0600070205080204" pitchFamily="34" charset="-128"/>
            </a:endParaRPr>
          </a:p>
        </p:txBody>
      </p:sp>
      <p:cxnSp>
        <p:nvCxnSpPr>
          <p:cNvPr id="7" name="Straight Arrow Connector 10">
            <a:extLst>
              <a:ext uri="{FF2B5EF4-FFF2-40B4-BE49-F238E27FC236}">
                <a16:creationId xmlns:a16="http://schemas.microsoft.com/office/drawing/2014/main" id="{798E50DC-65A0-0F12-08D4-0580692260B2}"/>
              </a:ext>
            </a:extLst>
          </p:cNvPr>
          <p:cNvCxnSpPr>
            <a:cxnSpLocks/>
            <a:stCxn id="5" idx="3"/>
            <a:endCxn id="6" idx="1"/>
          </p:cNvCxnSpPr>
          <p:nvPr/>
        </p:nvCxnSpPr>
        <p:spPr>
          <a:xfrm flipV="1">
            <a:off x="2124040" y="4862923"/>
            <a:ext cx="458469"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8" name="Rounded Rectangle 8">
            <a:extLst>
              <a:ext uri="{FF2B5EF4-FFF2-40B4-BE49-F238E27FC236}">
                <a16:creationId xmlns:a16="http://schemas.microsoft.com/office/drawing/2014/main" id="{D2EEFCBF-75BD-115B-C5F3-A2CE31819984}"/>
              </a:ext>
            </a:extLst>
          </p:cNvPr>
          <p:cNvSpPr/>
          <p:nvPr/>
        </p:nvSpPr>
        <p:spPr>
          <a:xfrm>
            <a:off x="5160684" y="4322117"/>
            <a:ext cx="1870631"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ファイル構造体</a:t>
            </a:r>
            <a:endParaRPr lang="en-JP" dirty="0">
              <a:solidFill>
                <a:schemeClr val="tx1"/>
              </a:solidFill>
              <a:latin typeface="MS PGothic" panose="020B0600070205080204" pitchFamily="34" charset="-128"/>
            </a:endParaRPr>
          </a:p>
        </p:txBody>
      </p:sp>
      <p:cxnSp>
        <p:nvCxnSpPr>
          <p:cNvPr id="9" name="Straight Arrow Connector 10">
            <a:extLst>
              <a:ext uri="{FF2B5EF4-FFF2-40B4-BE49-F238E27FC236}">
                <a16:creationId xmlns:a16="http://schemas.microsoft.com/office/drawing/2014/main" id="{8D16D10D-E628-98E5-56BE-84B3A5552BA9}"/>
              </a:ext>
            </a:extLst>
          </p:cNvPr>
          <p:cNvCxnSpPr>
            <a:cxnSpLocks/>
            <a:stCxn id="6" idx="3"/>
            <a:endCxn id="8" idx="1"/>
          </p:cNvCxnSpPr>
          <p:nvPr/>
        </p:nvCxnSpPr>
        <p:spPr>
          <a:xfrm flipV="1">
            <a:off x="4603745" y="4859893"/>
            <a:ext cx="556939" cy="303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0" name="Rounded Rectangle 8">
            <a:extLst>
              <a:ext uri="{FF2B5EF4-FFF2-40B4-BE49-F238E27FC236}">
                <a16:creationId xmlns:a16="http://schemas.microsoft.com/office/drawing/2014/main" id="{F165622D-80F1-05B0-D711-E28EDF24FF96}"/>
              </a:ext>
            </a:extLst>
          </p:cNvPr>
          <p:cNvSpPr/>
          <p:nvPr/>
        </p:nvSpPr>
        <p:spPr>
          <a:xfrm>
            <a:off x="2648825" y="5577148"/>
            <a:ext cx="1870631" cy="71053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仮想メモリ領域構造体</a:t>
            </a:r>
            <a:endParaRPr lang="en-JP" dirty="0">
              <a:solidFill>
                <a:schemeClr val="tx1"/>
              </a:solidFill>
              <a:latin typeface="MS PGothic" panose="020B0600070205080204" pitchFamily="34" charset="-128"/>
            </a:endParaRPr>
          </a:p>
        </p:txBody>
      </p:sp>
      <p:cxnSp>
        <p:nvCxnSpPr>
          <p:cNvPr id="11" name="Elbow Connector 6">
            <a:extLst>
              <a:ext uri="{FF2B5EF4-FFF2-40B4-BE49-F238E27FC236}">
                <a16:creationId xmlns:a16="http://schemas.microsoft.com/office/drawing/2014/main" id="{7454461B-3C27-9726-054D-224DF146A412}"/>
              </a:ext>
            </a:extLst>
          </p:cNvPr>
          <p:cNvCxnSpPr>
            <a:cxnSpLocks/>
            <a:stCxn id="5" idx="2"/>
            <a:endCxn id="10" idx="1"/>
          </p:cNvCxnSpPr>
          <p:nvPr/>
        </p:nvCxnSpPr>
        <p:spPr>
          <a:xfrm rot="16200000" flipH="1">
            <a:off x="1737518" y="5021107"/>
            <a:ext cx="531715" cy="1290900"/>
          </a:xfrm>
          <a:prstGeom prst="bentConnector2">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25" name="テキスト ボックス 26">
            <a:extLst>
              <a:ext uri="{FF2B5EF4-FFF2-40B4-BE49-F238E27FC236}">
                <a16:creationId xmlns:a16="http://schemas.microsoft.com/office/drawing/2014/main" id="{1309FB7D-A88D-3B30-DD05-21C7BA28D4E5}"/>
              </a:ext>
            </a:extLst>
          </p:cNvPr>
          <p:cNvSpPr txBox="1"/>
          <p:nvPr/>
        </p:nvSpPr>
        <p:spPr>
          <a:xfrm>
            <a:off x="8315751" y="4081571"/>
            <a:ext cx="1676408" cy="400110"/>
          </a:xfrm>
          <a:prstGeom prst="rect">
            <a:avLst/>
          </a:prstGeom>
          <a:noFill/>
        </p:spPr>
        <p:txBody>
          <a:bodyPr wrap="square" rtlCol="0">
            <a:spAutoFit/>
          </a:bodyPr>
          <a:lstStyle/>
          <a:p>
            <a:pPr algn="ctr"/>
            <a:r>
              <a:rPr lang="ja-JP" altLang="en-US" sz="2000" dirty="0">
                <a:latin typeface="MS PGothic" panose="020B0600070205080204" pitchFamily="34" charset="-128"/>
              </a:rPr>
              <a:t>ファイル情報</a:t>
            </a:r>
            <a:endParaRPr kumimoji="1" lang="ja-JP" altLang="en-US" sz="2000" dirty="0">
              <a:latin typeface="MS PGothic" panose="020B0600070205080204" pitchFamily="34" charset="-128"/>
            </a:endParaRPr>
          </a:p>
        </p:txBody>
      </p:sp>
      <p:sp>
        <p:nvSpPr>
          <p:cNvPr id="26" name="Rectangle 5">
            <a:extLst>
              <a:ext uri="{FF2B5EF4-FFF2-40B4-BE49-F238E27FC236}">
                <a16:creationId xmlns:a16="http://schemas.microsoft.com/office/drawing/2014/main" id="{6ACADC28-C95E-E529-D8CB-D50D8E800C43}"/>
              </a:ext>
            </a:extLst>
          </p:cNvPr>
          <p:cNvSpPr/>
          <p:nvPr/>
        </p:nvSpPr>
        <p:spPr>
          <a:xfrm>
            <a:off x="7734505" y="4475029"/>
            <a:ext cx="2838902" cy="2183386"/>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chemeClr val="tx1"/>
              </a:solidFill>
              <a:latin typeface="MS PGothic" panose="020B0600070205080204" pitchFamily="34" charset="-128"/>
            </a:endParaRPr>
          </a:p>
        </p:txBody>
      </p:sp>
      <p:sp>
        <p:nvSpPr>
          <p:cNvPr id="27" name="Rounded Rectangle 8">
            <a:extLst>
              <a:ext uri="{FF2B5EF4-FFF2-40B4-BE49-F238E27FC236}">
                <a16:creationId xmlns:a16="http://schemas.microsoft.com/office/drawing/2014/main" id="{574AE6F9-9B14-08B3-3EAF-509D2A74A204}"/>
              </a:ext>
            </a:extLst>
          </p:cNvPr>
          <p:cNvSpPr/>
          <p:nvPr/>
        </p:nvSpPr>
        <p:spPr>
          <a:xfrm>
            <a:off x="7821723" y="4676850"/>
            <a:ext cx="2664465" cy="761369"/>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dirty="0">
                <a:solidFill>
                  <a:schemeClr val="tx1"/>
                </a:solidFill>
                <a:latin typeface="MS PGothic" panose="020B0600070205080204" pitchFamily="34" charset="-128"/>
              </a:rPr>
              <a:t>標準入力</a:t>
            </a:r>
            <a:endParaRPr lang="en-US" altLang="ja-JP" dirty="0">
              <a:solidFill>
                <a:schemeClr val="tx1"/>
              </a:solidFill>
              <a:latin typeface="MS PGothic" panose="020B0600070205080204" pitchFamily="34" charset="-128"/>
            </a:endParaRPr>
          </a:p>
          <a:p>
            <a:r>
              <a:rPr lang="ja-JP" altLang="en-US" sz="1400" dirty="0">
                <a:solidFill>
                  <a:schemeClr val="tx1"/>
                </a:solidFill>
                <a:latin typeface="MS PGothic" panose="020B0600070205080204" pitchFamily="34" charset="-128"/>
              </a:rPr>
              <a:t>種類</a:t>
            </a:r>
            <a:r>
              <a:rPr lang="en-US" altLang="ja-JP" sz="1400" dirty="0">
                <a:solidFill>
                  <a:schemeClr val="tx1"/>
                </a:solidFill>
                <a:latin typeface="MS PGothic" panose="020B0600070205080204" pitchFamily="34" charset="-128"/>
              </a:rPr>
              <a:t>:</a:t>
            </a:r>
            <a:r>
              <a:rPr lang="en-US" altLang="ja-JP" sz="1400" dirty="0" err="1">
                <a:solidFill>
                  <a:schemeClr val="tx1"/>
                </a:solidFill>
                <a:latin typeface="MS PGothic" panose="020B0600070205080204" pitchFamily="34" charset="-128"/>
              </a:rPr>
              <a:t>tty</a:t>
            </a:r>
            <a:endParaRPr lang="en-US" altLang="ja-JP" sz="1400" dirty="0">
              <a:solidFill>
                <a:schemeClr val="tx1"/>
              </a:solidFill>
              <a:latin typeface="MS PGothic" panose="020B0600070205080204" pitchFamily="34" charset="-128"/>
            </a:endParaRPr>
          </a:p>
          <a:p>
            <a:r>
              <a:rPr lang="ja-JP" altLang="en-US" sz="1400" dirty="0">
                <a:solidFill>
                  <a:schemeClr val="tx1"/>
                </a:solidFill>
                <a:latin typeface="MS PGothic" panose="020B0600070205080204" pitchFamily="34" charset="-128"/>
              </a:rPr>
              <a:t>モード：</a:t>
            </a:r>
            <a:r>
              <a:rPr lang="en-US" altLang="ja-JP" sz="1400" dirty="0">
                <a:solidFill>
                  <a:schemeClr val="tx1"/>
                </a:solidFill>
                <a:latin typeface="MS PGothic" panose="020B0600070205080204" pitchFamily="34" charset="-128"/>
              </a:rPr>
              <a:t>...</a:t>
            </a:r>
          </a:p>
        </p:txBody>
      </p:sp>
      <p:sp>
        <p:nvSpPr>
          <p:cNvPr id="29" name="Rounded Rectangle 8">
            <a:extLst>
              <a:ext uri="{FF2B5EF4-FFF2-40B4-BE49-F238E27FC236}">
                <a16:creationId xmlns:a16="http://schemas.microsoft.com/office/drawing/2014/main" id="{E00D6939-DA0B-2907-A89F-CD6FFD022037}"/>
              </a:ext>
            </a:extLst>
          </p:cNvPr>
          <p:cNvSpPr/>
          <p:nvPr/>
        </p:nvSpPr>
        <p:spPr>
          <a:xfrm>
            <a:off x="7828424" y="5577148"/>
            <a:ext cx="2651064" cy="943153"/>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dirty="0">
                <a:solidFill>
                  <a:schemeClr val="tx1"/>
                </a:solidFill>
                <a:latin typeface="MS PGothic" panose="020B0600070205080204" pitchFamily="34" charset="-128"/>
              </a:rPr>
              <a:t>共有ライブラリ</a:t>
            </a:r>
            <a:endParaRPr lang="en-US" altLang="ja-JP" dirty="0">
              <a:solidFill>
                <a:schemeClr val="tx1"/>
              </a:solidFill>
              <a:latin typeface="MS PGothic" panose="020B0600070205080204" pitchFamily="34" charset="-128"/>
            </a:endParaRPr>
          </a:p>
          <a:p>
            <a:r>
              <a:rPr lang="ja-JP" altLang="en-US" sz="1400" dirty="0">
                <a:solidFill>
                  <a:schemeClr val="tx1"/>
                </a:solidFill>
                <a:latin typeface="MS PGothic" panose="020B0600070205080204" pitchFamily="34" charset="-128"/>
              </a:rPr>
              <a:t>種類：</a:t>
            </a:r>
            <a:r>
              <a:rPr lang="en-US" altLang="ja-JP" sz="1400" dirty="0">
                <a:solidFill>
                  <a:schemeClr val="tx1"/>
                </a:solidFill>
                <a:latin typeface="MS PGothic" panose="020B0600070205080204" pitchFamily="34" charset="-128"/>
              </a:rPr>
              <a:t>reg</a:t>
            </a:r>
          </a:p>
          <a:p>
            <a:r>
              <a:rPr lang="ja-JP" altLang="en-US" sz="1400" dirty="0">
                <a:solidFill>
                  <a:schemeClr val="tx1"/>
                </a:solidFill>
                <a:latin typeface="MS PGothic" panose="020B0600070205080204" pitchFamily="34" charset="-128"/>
              </a:rPr>
              <a:t>パス</a:t>
            </a:r>
            <a:r>
              <a:rPr lang="en-US" altLang="ja-JP" sz="1400" dirty="0">
                <a:solidFill>
                  <a:schemeClr val="tx1"/>
                </a:solidFill>
                <a:latin typeface="MS PGothic" panose="020B0600070205080204" pitchFamily="34" charset="-128"/>
              </a:rPr>
              <a:t>:/usr/lib/libc-2.31.so</a:t>
            </a:r>
          </a:p>
          <a:p>
            <a:r>
              <a:rPr lang="ja-JP" altLang="en-US" sz="1400" dirty="0">
                <a:solidFill>
                  <a:schemeClr val="tx1"/>
                </a:solidFill>
                <a:latin typeface="MS PGothic" panose="020B0600070205080204" pitchFamily="34" charset="-128"/>
              </a:rPr>
              <a:t>サイズ</a:t>
            </a:r>
            <a:r>
              <a:rPr lang="en-US" altLang="ja-JP" sz="1400" dirty="0">
                <a:solidFill>
                  <a:schemeClr val="tx1"/>
                </a:solidFill>
                <a:latin typeface="MS PGothic" panose="020B0600070205080204" pitchFamily="34" charset="-128"/>
              </a:rPr>
              <a:t>:2029592</a:t>
            </a:r>
          </a:p>
        </p:txBody>
      </p:sp>
      <p:sp>
        <p:nvSpPr>
          <p:cNvPr id="12" name="Rounded Rectangle 8">
            <a:extLst>
              <a:ext uri="{FF2B5EF4-FFF2-40B4-BE49-F238E27FC236}">
                <a16:creationId xmlns:a16="http://schemas.microsoft.com/office/drawing/2014/main" id="{D5A7BCE5-F4EC-ACDC-9063-92AF0906F50F}"/>
              </a:ext>
            </a:extLst>
          </p:cNvPr>
          <p:cNvSpPr/>
          <p:nvPr/>
        </p:nvSpPr>
        <p:spPr>
          <a:xfrm>
            <a:off x="5160684" y="5755893"/>
            <a:ext cx="1870631" cy="71053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端末デバイス</a:t>
            </a:r>
            <a:endParaRPr lang="en-US" altLang="ja-JP" dirty="0">
              <a:solidFill>
                <a:schemeClr val="tx1"/>
              </a:solidFill>
              <a:latin typeface="MS PGothic" panose="020B0600070205080204" pitchFamily="34" charset="-128"/>
            </a:endParaRPr>
          </a:p>
          <a:p>
            <a:pPr algn="ctr"/>
            <a:r>
              <a:rPr lang="ja-JP" altLang="en-US" dirty="0">
                <a:solidFill>
                  <a:schemeClr val="tx1"/>
                </a:solidFill>
                <a:latin typeface="MS PGothic" panose="020B0600070205080204" pitchFamily="34" charset="-128"/>
              </a:rPr>
              <a:t>構造体</a:t>
            </a:r>
            <a:endParaRPr lang="en-JP" dirty="0">
              <a:solidFill>
                <a:schemeClr val="tx1"/>
              </a:solidFill>
              <a:latin typeface="MS PGothic" panose="020B0600070205080204" pitchFamily="34" charset="-128"/>
            </a:endParaRPr>
          </a:p>
        </p:txBody>
      </p:sp>
      <p:cxnSp>
        <p:nvCxnSpPr>
          <p:cNvPr id="13" name="Straight Arrow Connector 10">
            <a:extLst>
              <a:ext uri="{FF2B5EF4-FFF2-40B4-BE49-F238E27FC236}">
                <a16:creationId xmlns:a16="http://schemas.microsoft.com/office/drawing/2014/main" id="{A49A561F-1511-E03D-96B2-129385AA1D7B}"/>
              </a:ext>
            </a:extLst>
          </p:cNvPr>
          <p:cNvCxnSpPr>
            <a:cxnSpLocks/>
            <a:stCxn id="8" idx="2"/>
            <a:endCxn id="12" idx="0"/>
          </p:cNvCxnSpPr>
          <p:nvPr/>
        </p:nvCxnSpPr>
        <p:spPr>
          <a:xfrm>
            <a:off x="6096000" y="5397669"/>
            <a:ext cx="0" cy="358224"/>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20681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103901-59B5-C71F-8A8B-A2D37C4D05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AB8F1B-B88C-4E14-DD01-B8C3AADE9AE3}"/>
              </a:ext>
            </a:extLst>
          </p:cNvPr>
          <p:cNvSpPr>
            <a:spLocks noGrp="1"/>
          </p:cNvSpPr>
          <p:nvPr>
            <p:ph type="title"/>
          </p:nvPr>
        </p:nvSpPr>
        <p:spPr/>
        <p:txBody>
          <a:bodyPr/>
          <a:lstStyle/>
          <a:p>
            <a:r>
              <a:rPr lang="ja-JP" altLang="en-US" dirty="0"/>
              <a:t>スレッド</a:t>
            </a:r>
            <a:r>
              <a:rPr lang="en-JP" dirty="0"/>
              <a:t>情報の保存</a:t>
            </a:r>
          </a:p>
        </p:txBody>
      </p:sp>
      <p:sp>
        <p:nvSpPr>
          <p:cNvPr id="3" name="Content Placeholder 2">
            <a:extLst>
              <a:ext uri="{FF2B5EF4-FFF2-40B4-BE49-F238E27FC236}">
                <a16:creationId xmlns:a16="http://schemas.microsoft.com/office/drawing/2014/main" id="{67941A54-0644-850A-5179-BF14E4F9577F}"/>
              </a:ext>
            </a:extLst>
          </p:cNvPr>
          <p:cNvSpPr>
            <a:spLocks noGrp="1"/>
          </p:cNvSpPr>
          <p:nvPr>
            <p:ph idx="1"/>
          </p:nvPr>
        </p:nvSpPr>
        <p:spPr/>
        <p:txBody>
          <a:bodyPr/>
          <a:lstStyle/>
          <a:p>
            <a:r>
              <a:rPr lang="ja-JP" altLang="en-US" dirty="0"/>
              <a:t>プロセス内のスレッドに関する情報を保存</a:t>
            </a:r>
            <a:endParaRPr lang="en-US" altLang="ja-JP" dirty="0"/>
          </a:p>
          <a:p>
            <a:pPr lvl="1"/>
            <a:r>
              <a:rPr lang="ja-JP" altLang="en-US" dirty="0"/>
              <a:t>プロセス構造体からカーネルスタックのアドレスを取得</a:t>
            </a:r>
            <a:endParaRPr lang="en-US" altLang="ja-JP" dirty="0"/>
          </a:p>
          <a:p>
            <a:pPr lvl="2"/>
            <a:r>
              <a:rPr lang="ja-JP" altLang="en-US" dirty="0"/>
              <a:t>カーネルスタックに退避されているレジスタの値を取得</a:t>
            </a:r>
            <a:endParaRPr lang="en-US" altLang="ja-JP" dirty="0"/>
          </a:p>
          <a:p>
            <a:pPr lvl="1"/>
            <a:r>
              <a:rPr lang="ja-JP" altLang="en-US" dirty="0"/>
              <a:t>スレッド構造体を探索し、特殊なレジスタの値を取得</a:t>
            </a:r>
            <a:endParaRPr lang="en-US" altLang="ja-JP" dirty="0"/>
          </a:p>
          <a:p>
            <a:pPr lvl="2"/>
            <a:r>
              <a:rPr lang="en-US" altLang="ja-JP" dirty="0"/>
              <a:t>FSBASE</a:t>
            </a:r>
            <a:r>
              <a:rPr lang="ja-JP" altLang="en-US" dirty="0"/>
              <a:t>、</a:t>
            </a:r>
            <a:r>
              <a:rPr lang="en-US" altLang="ja-JP" dirty="0"/>
              <a:t>GSBASE</a:t>
            </a:r>
            <a:r>
              <a:rPr lang="ja-JP" altLang="en-US" dirty="0"/>
              <a:t>、</a:t>
            </a:r>
            <a:r>
              <a:rPr lang="en-US" altLang="ja-JP" dirty="0"/>
              <a:t>XMM</a:t>
            </a:r>
            <a:r>
              <a:rPr lang="ja-JP" altLang="en-US" dirty="0"/>
              <a:t>など</a:t>
            </a:r>
            <a:endParaRPr lang="en-US" altLang="ja-JP" dirty="0"/>
          </a:p>
          <a:p>
            <a:pPr lvl="1"/>
            <a:r>
              <a:rPr lang="ja-JP" altLang="en-US" dirty="0"/>
              <a:t>スレッドローカルストレージ</a:t>
            </a:r>
            <a:r>
              <a:rPr lang="en-US" altLang="ja-JP" dirty="0"/>
              <a:t>(TLS)</a:t>
            </a:r>
            <a:r>
              <a:rPr lang="ja-JP" altLang="en-US" dirty="0"/>
              <a:t>の情報も取得</a:t>
            </a:r>
            <a:endParaRPr lang="en-US" altLang="ja-JP" dirty="0"/>
          </a:p>
        </p:txBody>
      </p:sp>
      <p:sp>
        <p:nvSpPr>
          <p:cNvPr id="4" name="Slide Number Placeholder 3">
            <a:extLst>
              <a:ext uri="{FF2B5EF4-FFF2-40B4-BE49-F238E27FC236}">
                <a16:creationId xmlns:a16="http://schemas.microsoft.com/office/drawing/2014/main" id="{D43AFA83-9D1D-7425-D44B-C58C655CDDA4}"/>
              </a:ext>
            </a:extLst>
          </p:cNvPr>
          <p:cNvSpPr>
            <a:spLocks noGrp="1"/>
          </p:cNvSpPr>
          <p:nvPr>
            <p:ph type="sldNum" sz="quarter" idx="12"/>
          </p:nvPr>
        </p:nvSpPr>
        <p:spPr/>
        <p:txBody>
          <a:bodyPr/>
          <a:lstStyle/>
          <a:p>
            <a:fld id="{A2DAF6EC-2C59-9941-AA93-00E19ED16896}" type="slidenum">
              <a:rPr kumimoji="1" lang="ja-JP" altLang="en-US" smtClean="0"/>
              <a:t>12</a:t>
            </a:fld>
            <a:endParaRPr kumimoji="1" lang="ja-JP" altLang="en-US"/>
          </a:p>
        </p:txBody>
      </p:sp>
      <p:cxnSp>
        <p:nvCxnSpPr>
          <p:cNvPr id="9" name="Straight Arrow Connector 10">
            <a:extLst>
              <a:ext uri="{FF2B5EF4-FFF2-40B4-BE49-F238E27FC236}">
                <a16:creationId xmlns:a16="http://schemas.microsoft.com/office/drawing/2014/main" id="{425D2765-46F9-BE7F-A468-A697FDA24E6D}"/>
              </a:ext>
            </a:extLst>
          </p:cNvPr>
          <p:cNvCxnSpPr>
            <a:cxnSpLocks/>
            <a:stCxn id="6" idx="3"/>
            <a:endCxn id="15" idx="1"/>
          </p:cNvCxnSpPr>
          <p:nvPr/>
        </p:nvCxnSpPr>
        <p:spPr>
          <a:xfrm flipV="1">
            <a:off x="3716170" y="4943486"/>
            <a:ext cx="1022558" cy="6628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0" name="Rounded Rectangle 8">
            <a:extLst>
              <a:ext uri="{FF2B5EF4-FFF2-40B4-BE49-F238E27FC236}">
                <a16:creationId xmlns:a16="http://schemas.microsoft.com/office/drawing/2014/main" id="{18375202-73A7-89D4-7EFA-D46D1841D026}"/>
              </a:ext>
            </a:extLst>
          </p:cNvPr>
          <p:cNvSpPr/>
          <p:nvPr/>
        </p:nvSpPr>
        <p:spPr>
          <a:xfrm>
            <a:off x="3905547" y="5733681"/>
            <a:ext cx="1870631" cy="71053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スレッド構造体</a:t>
            </a:r>
            <a:endParaRPr lang="en-JP" dirty="0">
              <a:solidFill>
                <a:schemeClr val="tx1"/>
              </a:solidFill>
              <a:latin typeface="MS PGothic" panose="020B0600070205080204" pitchFamily="34" charset="-128"/>
            </a:endParaRPr>
          </a:p>
        </p:txBody>
      </p:sp>
      <p:cxnSp>
        <p:nvCxnSpPr>
          <p:cNvPr id="11" name="Elbow Connector 6">
            <a:extLst>
              <a:ext uri="{FF2B5EF4-FFF2-40B4-BE49-F238E27FC236}">
                <a16:creationId xmlns:a16="http://schemas.microsoft.com/office/drawing/2014/main" id="{FEECE779-8833-2430-70C4-883B563FF5C5}"/>
              </a:ext>
            </a:extLst>
          </p:cNvPr>
          <p:cNvCxnSpPr>
            <a:cxnSpLocks/>
            <a:endCxn id="10" idx="1"/>
          </p:cNvCxnSpPr>
          <p:nvPr/>
        </p:nvCxnSpPr>
        <p:spPr>
          <a:xfrm rot="16200000" flipH="1">
            <a:off x="3149030" y="5332430"/>
            <a:ext cx="531715" cy="981320"/>
          </a:xfrm>
          <a:prstGeom prst="bentConnector2">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25" name="テキスト ボックス 26">
            <a:extLst>
              <a:ext uri="{FF2B5EF4-FFF2-40B4-BE49-F238E27FC236}">
                <a16:creationId xmlns:a16="http://schemas.microsoft.com/office/drawing/2014/main" id="{6499EA73-F07F-BB5F-6CEA-FAA7AC7982CD}"/>
              </a:ext>
            </a:extLst>
          </p:cNvPr>
          <p:cNvSpPr txBox="1"/>
          <p:nvPr/>
        </p:nvSpPr>
        <p:spPr>
          <a:xfrm>
            <a:off x="8315751" y="4081571"/>
            <a:ext cx="1676408" cy="400110"/>
          </a:xfrm>
          <a:prstGeom prst="rect">
            <a:avLst/>
          </a:prstGeom>
          <a:noFill/>
        </p:spPr>
        <p:txBody>
          <a:bodyPr wrap="square" rtlCol="0">
            <a:spAutoFit/>
          </a:bodyPr>
          <a:lstStyle/>
          <a:p>
            <a:pPr algn="ctr"/>
            <a:r>
              <a:rPr lang="ja-JP" altLang="en-US" sz="2000" dirty="0">
                <a:latin typeface="MS PGothic" panose="020B0600070205080204" pitchFamily="34" charset="-128"/>
              </a:rPr>
              <a:t>スレッド情報</a:t>
            </a:r>
            <a:endParaRPr kumimoji="1" lang="ja-JP" altLang="en-US" sz="2000" dirty="0">
              <a:latin typeface="MS PGothic" panose="020B0600070205080204" pitchFamily="34" charset="-128"/>
            </a:endParaRPr>
          </a:p>
        </p:txBody>
      </p:sp>
      <p:sp>
        <p:nvSpPr>
          <p:cNvPr id="26" name="Rectangle 5">
            <a:extLst>
              <a:ext uri="{FF2B5EF4-FFF2-40B4-BE49-F238E27FC236}">
                <a16:creationId xmlns:a16="http://schemas.microsoft.com/office/drawing/2014/main" id="{70FF6E7E-A846-EAD2-AF58-921FC3E260A9}"/>
              </a:ext>
            </a:extLst>
          </p:cNvPr>
          <p:cNvSpPr/>
          <p:nvPr/>
        </p:nvSpPr>
        <p:spPr>
          <a:xfrm>
            <a:off x="7734505" y="4475029"/>
            <a:ext cx="2838902" cy="2183386"/>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chemeClr val="tx1"/>
              </a:solidFill>
              <a:latin typeface="MS PGothic" panose="020B0600070205080204" pitchFamily="34" charset="-128"/>
            </a:endParaRPr>
          </a:p>
        </p:txBody>
      </p:sp>
      <p:sp>
        <p:nvSpPr>
          <p:cNvPr id="27" name="Rounded Rectangle 8">
            <a:extLst>
              <a:ext uri="{FF2B5EF4-FFF2-40B4-BE49-F238E27FC236}">
                <a16:creationId xmlns:a16="http://schemas.microsoft.com/office/drawing/2014/main" id="{105B18B4-C932-0422-2FB8-4AED6702E20B}"/>
              </a:ext>
            </a:extLst>
          </p:cNvPr>
          <p:cNvSpPr/>
          <p:nvPr/>
        </p:nvSpPr>
        <p:spPr>
          <a:xfrm>
            <a:off x="7821723" y="4676850"/>
            <a:ext cx="2664465" cy="761369"/>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dirty="0">
                <a:solidFill>
                  <a:schemeClr val="tx1"/>
                </a:solidFill>
                <a:latin typeface="MS PGothic" panose="020B0600070205080204" pitchFamily="34" charset="-128"/>
              </a:rPr>
              <a:t>レジスタ</a:t>
            </a:r>
            <a:endParaRPr lang="en-US" altLang="ja-JP" dirty="0">
              <a:solidFill>
                <a:schemeClr val="tx1"/>
              </a:solidFill>
              <a:latin typeface="MS PGothic" panose="020B0600070205080204" pitchFamily="34" charset="-128"/>
            </a:endParaRPr>
          </a:p>
          <a:p>
            <a:r>
              <a:rPr lang="en-US" altLang="ja-JP" sz="1400" dirty="0">
                <a:solidFill>
                  <a:schemeClr val="tx1"/>
                </a:solidFill>
                <a:latin typeface="MS PGothic" panose="020B0600070205080204" pitchFamily="34" charset="-128"/>
              </a:rPr>
              <a:t>ax</a:t>
            </a:r>
            <a:r>
              <a:rPr lang="ja-JP" altLang="en-US" sz="1400" dirty="0">
                <a:solidFill>
                  <a:schemeClr val="tx1"/>
                </a:solidFill>
                <a:latin typeface="MS PGothic" panose="020B0600070205080204" pitchFamily="34" charset="-128"/>
              </a:rPr>
              <a:t>：</a:t>
            </a:r>
            <a:r>
              <a:rPr lang="en-US" altLang="ja-JP" sz="1400" dirty="0">
                <a:solidFill>
                  <a:schemeClr val="tx1"/>
                </a:solidFill>
                <a:latin typeface="MS PGothic" panose="020B0600070205080204" pitchFamily="34" charset="-128"/>
              </a:rPr>
              <a:t>…</a:t>
            </a:r>
          </a:p>
          <a:p>
            <a:r>
              <a:rPr lang="en-US" altLang="ja-JP" sz="1400" dirty="0">
                <a:solidFill>
                  <a:schemeClr val="tx1"/>
                </a:solidFill>
                <a:latin typeface="MS PGothic" panose="020B0600070205080204" pitchFamily="34" charset="-128"/>
              </a:rPr>
              <a:t>r15</a:t>
            </a:r>
            <a:r>
              <a:rPr lang="ja-JP" altLang="en-US" sz="1400" dirty="0">
                <a:solidFill>
                  <a:schemeClr val="tx1"/>
                </a:solidFill>
                <a:latin typeface="MS PGothic" panose="020B0600070205080204" pitchFamily="34" charset="-128"/>
              </a:rPr>
              <a:t>：</a:t>
            </a:r>
            <a:r>
              <a:rPr lang="en-US" altLang="ja-JP" sz="1400" dirty="0">
                <a:solidFill>
                  <a:schemeClr val="tx1"/>
                </a:solidFill>
                <a:latin typeface="MS PGothic" panose="020B0600070205080204" pitchFamily="34" charset="-128"/>
              </a:rPr>
              <a:t>…</a:t>
            </a:r>
          </a:p>
        </p:txBody>
      </p:sp>
      <p:sp>
        <p:nvSpPr>
          <p:cNvPr id="29" name="Rounded Rectangle 8">
            <a:extLst>
              <a:ext uri="{FF2B5EF4-FFF2-40B4-BE49-F238E27FC236}">
                <a16:creationId xmlns:a16="http://schemas.microsoft.com/office/drawing/2014/main" id="{309F7ABC-EA5A-B7C5-62FC-6765C26E167C}"/>
              </a:ext>
            </a:extLst>
          </p:cNvPr>
          <p:cNvSpPr/>
          <p:nvPr/>
        </p:nvSpPr>
        <p:spPr>
          <a:xfrm>
            <a:off x="7828424" y="5577149"/>
            <a:ext cx="2651064" cy="761368"/>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altLang="ja-JP" dirty="0">
                <a:solidFill>
                  <a:schemeClr val="tx1"/>
                </a:solidFill>
                <a:latin typeface="MS PGothic" panose="020B0600070205080204" pitchFamily="34" charset="-128"/>
              </a:rPr>
              <a:t>TLS</a:t>
            </a:r>
          </a:p>
          <a:p>
            <a:r>
              <a:rPr lang="ja-JP" altLang="en-US" sz="1400" dirty="0">
                <a:solidFill>
                  <a:schemeClr val="tx1"/>
                </a:solidFill>
                <a:latin typeface="MS PGothic" panose="020B0600070205080204" pitchFamily="34" charset="-128"/>
              </a:rPr>
              <a:t>アクセス権限：</a:t>
            </a:r>
            <a:r>
              <a:rPr lang="en-US" altLang="ja-JP" sz="1400" dirty="0">
                <a:solidFill>
                  <a:schemeClr val="tx1"/>
                </a:solidFill>
                <a:latin typeface="MS PGothic" panose="020B0600070205080204" pitchFamily="34" charset="-128"/>
              </a:rPr>
              <a:t>1</a:t>
            </a:r>
          </a:p>
          <a:p>
            <a:r>
              <a:rPr lang="ja-JP" altLang="en-US" sz="1400" dirty="0">
                <a:solidFill>
                  <a:schemeClr val="tx1"/>
                </a:solidFill>
                <a:latin typeface="MS PGothic" panose="020B0600070205080204" pitchFamily="34" charset="-128"/>
              </a:rPr>
              <a:t>ページ制限：</a:t>
            </a:r>
            <a:r>
              <a:rPr lang="en-US" altLang="ja-JP" sz="1400" dirty="0">
                <a:solidFill>
                  <a:schemeClr val="tx1"/>
                </a:solidFill>
                <a:latin typeface="MS PGothic" panose="020B0600070205080204" pitchFamily="34" charset="-128"/>
              </a:rPr>
              <a:t>0</a:t>
            </a:r>
          </a:p>
        </p:txBody>
      </p:sp>
      <p:sp>
        <p:nvSpPr>
          <p:cNvPr id="15" name="Rectangle 5">
            <a:extLst>
              <a:ext uri="{FF2B5EF4-FFF2-40B4-BE49-F238E27FC236}">
                <a16:creationId xmlns:a16="http://schemas.microsoft.com/office/drawing/2014/main" id="{D1B2E20B-93D7-D305-4304-3F9DFFB5D666}"/>
              </a:ext>
            </a:extLst>
          </p:cNvPr>
          <p:cNvSpPr/>
          <p:nvPr/>
        </p:nvSpPr>
        <p:spPr>
          <a:xfrm>
            <a:off x="4738728" y="4508863"/>
            <a:ext cx="1219521" cy="869245"/>
          </a:xfrm>
          <a:prstGeom prst="rect">
            <a:avLst/>
          </a:prstGeom>
          <a:solidFill>
            <a:schemeClr val="accent2">
              <a:lumMod val="20000"/>
              <a:lumOff val="80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endParaRPr lang="en-JP" sz="1400" dirty="0">
              <a:solidFill>
                <a:schemeClr val="tx1"/>
              </a:solidFill>
              <a:latin typeface="MS PGothic" panose="020B0600070205080204" pitchFamily="34" charset="-128"/>
            </a:endParaRPr>
          </a:p>
        </p:txBody>
      </p:sp>
      <p:sp>
        <p:nvSpPr>
          <p:cNvPr id="14" name="TextBox 13">
            <a:extLst>
              <a:ext uri="{FF2B5EF4-FFF2-40B4-BE49-F238E27FC236}">
                <a16:creationId xmlns:a16="http://schemas.microsoft.com/office/drawing/2014/main" id="{354A85BC-F6EA-55CF-C2E9-D8A8567F1216}"/>
              </a:ext>
            </a:extLst>
          </p:cNvPr>
          <p:cNvSpPr txBox="1"/>
          <p:nvPr/>
        </p:nvSpPr>
        <p:spPr>
          <a:xfrm>
            <a:off x="4581168" y="4112349"/>
            <a:ext cx="1782860" cy="369332"/>
          </a:xfrm>
          <a:prstGeom prst="rect">
            <a:avLst/>
          </a:prstGeom>
          <a:noFill/>
        </p:spPr>
        <p:txBody>
          <a:bodyPr wrap="none" rtlCol="0">
            <a:spAutoFit/>
          </a:bodyPr>
          <a:lstStyle/>
          <a:p>
            <a:r>
              <a:rPr lang="en-JP" dirty="0">
                <a:latin typeface="MS PGothic" panose="020B0600070205080204" pitchFamily="34" charset="-128"/>
                <a:ea typeface="MS PGothic" panose="020B0600070205080204" pitchFamily="34" charset="-128"/>
              </a:rPr>
              <a:t>カーネルスタック</a:t>
            </a:r>
          </a:p>
        </p:txBody>
      </p:sp>
      <p:sp>
        <p:nvSpPr>
          <p:cNvPr id="16" name="Rectangle 5">
            <a:extLst>
              <a:ext uri="{FF2B5EF4-FFF2-40B4-BE49-F238E27FC236}">
                <a16:creationId xmlns:a16="http://schemas.microsoft.com/office/drawing/2014/main" id="{4F947383-81C8-7BF6-8481-01B996A85452}"/>
              </a:ext>
            </a:extLst>
          </p:cNvPr>
          <p:cNvSpPr/>
          <p:nvPr/>
        </p:nvSpPr>
        <p:spPr>
          <a:xfrm>
            <a:off x="4738727" y="4932992"/>
            <a:ext cx="1219521" cy="472298"/>
          </a:xfrm>
          <a:prstGeom prst="rect">
            <a:avLst/>
          </a:prstGeom>
          <a:solidFill>
            <a:schemeClr val="accent2">
              <a:lumMod val="60000"/>
              <a:lumOff val="40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en-JP" sz="1600" dirty="0">
                <a:solidFill>
                  <a:schemeClr val="tx1"/>
                </a:solidFill>
                <a:latin typeface="MS PGothic" panose="020B0600070205080204" pitchFamily="34" charset="-128"/>
              </a:rPr>
              <a:t>レジスタ</a:t>
            </a:r>
          </a:p>
        </p:txBody>
      </p:sp>
      <p:sp>
        <p:nvSpPr>
          <p:cNvPr id="6" name="Rounded Rectangle 7">
            <a:extLst>
              <a:ext uri="{FF2B5EF4-FFF2-40B4-BE49-F238E27FC236}">
                <a16:creationId xmlns:a16="http://schemas.microsoft.com/office/drawing/2014/main" id="{0630868E-2A7E-98D4-33B3-D8C09F3C4F1A}"/>
              </a:ext>
            </a:extLst>
          </p:cNvPr>
          <p:cNvSpPr/>
          <p:nvPr/>
        </p:nvSpPr>
        <p:spPr>
          <a:xfrm>
            <a:off x="2183940" y="4471991"/>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latin typeface="MS PGothic" panose="020B0600070205080204" pitchFamily="34" charset="-128"/>
              </a:rPr>
              <a:t>プロセス</a:t>
            </a:r>
          </a:p>
          <a:p>
            <a:pPr algn="ctr"/>
            <a:r>
              <a:rPr lang="en-JP" dirty="0">
                <a:solidFill>
                  <a:schemeClr val="tx1"/>
                </a:solidFill>
                <a:latin typeface="MS PGothic" panose="020B0600070205080204" pitchFamily="34" charset="-128"/>
              </a:rPr>
              <a:t>構造体</a:t>
            </a:r>
          </a:p>
        </p:txBody>
      </p:sp>
    </p:spTree>
    <p:extLst>
      <p:ext uri="{BB962C8B-B14F-4D97-AF65-F5344CB8AC3E}">
        <p14:creationId xmlns:p14="http://schemas.microsoft.com/office/powerpoint/2010/main" val="753699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4B777C-0955-C2E3-3EE2-0F9840E7E9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CAB345-E0E7-6973-E753-273E9A718BE3}"/>
              </a:ext>
            </a:extLst>
          </p:cNvPr>
          <p:cNvSpPr>
            <a:spLocks noGrp="1"/>
          </p:cNvSpPr>
          <p:nvPr>
            <p:ph type="title"/>
          </p:nvPr>
        </p:nvSpPr>
        <p:spPr/>
        <p:txBody>
          <a:bodyPr/>
          <a:lstStyle/>
          <a:p>
            <a:r>
              <a:rPr lang="en-US" altLang="ja-JP" dirty="0" err="1"/>
              <a:t>Cgroup</a:t>
            </a:r>
            <a:r>
              <a:rPr lang="ja-JP" altLang="en-US" dirty="0"/>
              <a:t>の情報の保存</a:t>
            </a:r>
            <a:endParaRPr lang="en-JP" dirty="0"/>
          </a:p>
        </p:txBody>
      </p:sp>
      <p:sp>
        <p:nvSpPr>
          <p:cNvPr id="3" name="Content Placeholder 2">
            <a:extLst>
              <a:ext uri="{FF2B5EF4-FFF2-40B4-BE49-F238E27FC236}">
                <a16:creationId xmlns:a16="http://schemas.microsoft.com/office/drawing/2014/main" id="{7CC1EC6F-945C-A415-0B1C-C0CC16C459F2}"/>
              </a:ext>
            </a:extLst>
          </p:cNvPr>
          <p:cNvSpPr>
            <a:spLocks noGrp="1"/>
          </p:cNvSpPr>
          <p:nvPr>
            <p:ph idx="1"/>
          </p:nvPr>
        </p:nvSpPr>
        <p:spPr/>
        <p:txBody>
          <a:bodyPr/>
          <a:lstStyle/>
          <a:p>
            <a:r>
              <a:rPr lang="ja-JP" altLang="en-US" dirty="0"/>
              <a:t>コンテナ内のプロセスのリソース制限に使われる</a:t>
            </a:r>
            <a:r>
              <a:rPr lang="en-US" altLang="ja-JP" dirty="0" err="1"/>
              <a:t>Cgroup</a:t>
            </a:r>
            <a:r>
              <a:rPr lang="ja-JP" altLang="en-US" dirty="0"/>
              <a:t>の情報を保存</a:t>
            </a:r>
            <a:endParaRPr lang="en-US" altLang="ja-JP" dirty="0"/>
          </a:p>
          <a:p>
            <a:pPr lvl="1"/>
            <a:r>
              <a:rPr lang="en-JP" altLang="ja-JP" dirty="0"/>
              <a:t>CPU</a:t>
            </a:r>
            <a:r>
              <a:rPr lang="ja-JP" altLang="en-JP" dirty="0"/>
              <a:t>や</a:t>
            </a:r>
            <a:r>
              <a:rPr lang="ja-JP" altLang="en-US" dirty="0"/>
              <a:t>メモリ等のリソースごとにサブシステムが存在</a:t>
            </a:r>
            <a:endParaRPr lang="en-US" altLang="ja-JP" dirty="0"/>
          </a:p>
          <a:p>
            <a:pPr lvl="1"/>
            <a:r>
              <a:rPr lang="en-US" altLang="ja-JP" dirty="0" err="1"/>
              <a:t>Cgroup</a:t>
            </a:r>
            <a:r>
              <a:rPr lang="ja-JP" altLang="en-US" dirty="0"/>
              <a:t>構造体からサブシステムの階層を表すパスを取得</a:t>
            </a:r>
            <a:endParaRPr lang="en-US" altLang="ja-JP" dirty="0"/>
          </a:p>
          <a:p>
            <a:r>
              <a:rPr lang="ja-JP" altLang="en-US" dirty="0"/>
              <a:t>サブシステムごとにパラメータと設定値を保存</a:t>
            </a:r>
            <a:endParaRPr lang="en-US" altLang="ja-JP" dirty="0"/>
          </a:p>
          <a:p>
            <a:pPr lvl="1"/>
            <a:r>
              <a:rPr lang="en-US" altLang="ja-JP" dirty="0" err="1"/>
              <a:t>Cgroup</a:t>
            </a:r>
            <a:r>
              <a:rPr lang="ja-JP" altLang="en-US" dirty="0"/>
              <a:t>サブシステム構造体を探索し、サブシステムごとの構造体を特定</a:t>
            </a:r>
            <a:endParaRPr lang="en-US" altLang="ja-JP" dirty="0"/>
          </a:p>
          <a:p>
            <a:pPr lvl="1"/>
            <a:r>
              <a:rPr lang="en-US" altLang="ja-JP" dirty="0"/>
              <a:t>CPU</a:t>
            </a:r>
            <a:r>
              <a:rPr lang="ja-JP" altLang="en-US" dirty="0"/>
              <a:t>数やメモリの制限等の値を取得</a:t>
            </a:r>
            <a:endParaRPr lang="en-US" altLang="ja-JP" dirty="0"/>
          </a:p>
          <a:p>
            <a:endParaRPr lang="en-US" altLang="ja-JP" dirty="0"/>
          </a:p>
          <a:p>
            <a:endParaRPr lang="ja-JP" altLang="en-US" dirty="0"/>
          </a:p>
        </p:txBody>
      </p:sp>
      <p:sp>
        <p:nvSpPr>
          <p:cNvPr id="4" name="Slide Number Placeholder 3">
            <a:extLst>
              <a:ext uri="{FF2B5EF4-FFF2-40B4-BE49-F238E27FC236}">
                <a16:creationId xmlns:a16="http://schemas.microsoft.com/office/drawing/2014/main" id="{DD06CEB1-D8BE-78AD-A7AC-C6C4AA06AEB7}"/>
              </a:ext>
            </a:extLst>
          </p:cNvPr>
          <p:cNvSpPr>
            <a:spLocks noGrp="1"/>
          </p:cNvSpPr>
          <p:nvPr>
            <p:ph type="sldNum" sz="quarter" idx="12"/>
          </p:nvPr>
        </p:nvSpPr>
        <p:spPr/>
        <p:txBody>
          <a:bodyPr/>
          <a:lstStyle/>
          <a:p>
            <a:fld id="{A2DAF6EC-2C59-9941-AA93-00E19ED16896}" type="slidenum">
              <a:rPr kumimoji="1" lang="ja-JP" altLang="en-US" smtClean="0"/>
              <a:t>13</a:t>
            </a:fld>
            <a:endParaRPr kumimoji="1" lang="ja-JP" altLang="en-US"/>
          </a:p>
        </p:txBody>
      </p:sp>
      <p:grpSp>
        <p:nvGrpSpPr>
          <p:cNvPr id="48" name="グループ化 47">
            <a:extLst>
              <a:ext uri="{FF2B5EF4-FFF2-40B4-BE49-F238E27FC236}">
                <a16:creationId xmlns:a16="http://schemas.microsoft.com/office/drawing/2014/main" id="{56E6D201-8D2F-8A01-3E78-E9452E1939D4}"/>
              </a:ext>
            </a:extLst>
          </p:cNvPr>
          <p:cNvGrpSpPr/>
          <p:nvPr/>
        </p:nvGrpSpPr>
        <p:grpSpPr>
          <a:xfrm>
            <a:off x="600671" y="4883854"/>
            <a:ext cx="6089300" cy="1335301"/>
            <a:chOff x="621219" y="4894128"/>
            <a:chExt cx="6089300" cy="1335301"/>
          </a:xfrm>
        </p:grpSpPr>
        <p:sp>
          <p:nvSpPr>
            <p:cNvPr id="20" name="Rounded Rectangle 7">
              <a:extLst>
                <a:ext uri="{FF2B5EF4-FFF2-40B4-BE49-F238E27FC236}">
                  <a16:creationId xmlns:a16="http://schemas.microsoft.com/office/drawing/2014/main" id="{A9BBE76C-6096-B7D1-B538-A221B128547E}"/>
                </a:ext>
              </a:extLst>
            </p:cNvPr>
            <p:cNvSpPr/>
            <p:nvPr/>
          </p:nvSpPr>
          <p:spPr>
            <a:xfrm>
              <a:off x="621219" y="5030761"/>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latin typeface="MS PGothic" panose="020B0600070205080204" pitchFamily="34" charset="-128"/>
                </a:rPr>
                <a:t>プロセス</a:t>
              </a:r>
            </a:p>
            <a:p>
              <a:pPr algn="ctr"/>
              <a:r>
                <a:rPr lang="en-JP" dirty="0">
                  <a:solidFill>
                    <a:schemeClr val="tx1"/>
                  </a:solidFill>
                  <a:latin typeface="MS PGothic" panose="020B0600070205080204" pitchFamily="34" charset="-128"/>
                </a:rPr>
                <a:t>構造体</a:t>
              </a:r>
            </a:p>
          </p:txBody>
        </p:sp>
        <p:sp>
          <p:nvSpPr>
            <p:cNvPr id="21" name="Rounded Rectangle 8">
              <a:extLst>
                <a:ext uri="{FF2B5EF4-FFF2-40B4-BE49-F238E27FC236}">
                  <a16:creationId xmlns:a16="http://schemas.microsoft.com/office/drawing/2014/main" id="{909AE69C-000C-E420-13B5-9F1D199C62EB}"/>
                </a:ext>
              </a:extLst>
            </p:cNvPr>
            <p:cNvSpPr/>
            <p:nvPr/>
          </p:nvSpPr>
          <p:spPr>
            <a:xfrm>
              <a:off x="2711308" y="5030760"/>
              <a:ext cx="1591529"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a:solidFill>
                    <a:schemeClr val="tx1"/>
                  </a:solidFill>
                  <a:latin typeface="MS PGothic" panose="020B0600070205080204" pitchFamily="34" charset="-128"/>
                </a:rPr>
                <a:t>Cgroup</a:t>
              </a:r>
              <a:endParaRPr lang="en-US" altLang="ja-JP" dirty="0">
                <a:solidFill>
                  <a:schemeClr val="tx1"/>
                </a:solidFill>
                <a:latin typeface="MS PGothic" panose="020B0600070205080204" pitchFamily="34" charset="-128"/>
              </a:endParaRPr>
            </a:p>
            <a:p>
              <a:pPr algn="ctr"/>
              <a:r>
                <a:rPr lang="ja-JP" altLang="en-US" dirty="0">
                  <a:solidFill>
                    <a:schemeClr val="tx1"/>
                  </a:solidFill>
                  <a:latin typeface="MS PGothic" panose="020B0600070205080204" pitchFamily="34" charset="-128"/>
                </a:rPr>
                <a:t>サブシステム</a:t>
              </a:r>
              <a:endParaRPr lang="en-US" altLang="ja-JP" dirty="0">
                <a:solidFill>
                  <a:schemeClr val="tx1"/>
                </a:solidFill>
                <a:latin typeface="MS PGothic" panose="020B0600070205080204" pitchFamily="34" charset="-128"/>
              </a:endParaRPr>
            </a:p>
            <a:p>
              <a:pPr algn="ctr"/>
              <a:r>
                <a:rPr lang="ja-JP" altLang="en-US" dirty="0">
                  <a:solidFill>
                    <a:schemeClr val="tx1"/>
                  </a:solidFill>
                  <a:latin typeface="MS PGothic" panose="020B0600070205080204" pitchFamily="34" charset="-128"/>
                </a:rPr>
                <a:t>構造体</a:t>
              </a:r>
              <a:endParaRPr lang="en-JP" dirty="0">
                <a:solidFill>
                  <a:schemeClr val="tx1"/>
                </a:solidFill>
                <a:latin typeface="MS PGothic" panose="020B0600070205080204" pitchFamily="34" charset="-128"/>
              </a:endParaRPr>
            </a:p>
          </p:txBody>
        </p:sp>
        <p:cxnSp>
          <p:nvCxnSpPr>
            <p:cNvPr id="22" name="Straight Arrow Connector 10">
              <a:extLst>
                <a:ext uri="{FF2B5EF4-FFF2-40B4-BE49-F238E27FC236}">
                  <a16:creationId xmlns:a16="http://schemas.microsoft.com/office/drawing/2014/main" id="{2C113719-1002-8139-80DF-A8A7FAF3C2E6}"/>
                </a:ext>
              </a:extLst>
            </p:cNvPr>
            <p:cNvCxnSpPr>
              <a:cxnSpLocks/>
              <a:stCxn id="20" idx="3"/>
              <a:endCxn id="21" idx="1"/>
            </p:cNvCxnSpPr>
            <p:nvPr/>
          </p:nvCxnSpPr>
          <p:spPr>
            <a:xfrm flipV="1">
              <a:off x="2153449" y="5568536"/>
              <a:ext cx="557859"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10">
              <a:extLst>
                <a:ext uri="{FF2B5EF4-FFF2-40B4-BE49-F238E27FC236}">
                  <a16:creationId xmlns:a16="http://schemas.microsoft.com/office/drawing/2014/main" id="{B124F68C-6850-8450-3548-28379298AA8D}"/>
                </a:ext>
              </a:extLst>
            </p:cNvPr>
            <p:cNvCxnSpPr>
              <a:cxnSpLocks/>
              <a:endCxn id="8" idx="1"/>
            </p:cNvCxnSpPr>
            <p:nvPr/>
          </p:nvCxnSpPr>
          <p:spPr>
            <a:xfrm flipV="1">
              <a:off x="4302837" y="5199660"/>
              <a:ext cx="694629" cy="17222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8" name="Rounded Rectangle 8">
              <a:extLst>
                <a:ext uri="{FF2B5EF4-FFF2-40B4-BE49-F238E27FC236}">
                  <a16:creationId xmlns:a16="http://schemas.microsoft.com/office/drawing/2014/main" id="{DC84E974-3276-4BFA-8CD9-47F5A83FDB8A}"/>
                </a:ext>
              </a:extLst>
            </p:cNvPr>
            <p:cNvSpPr/>
            <p:nvPr/>
          </p:nvSpPr>
          <p:spPr>
            <a:xfrm>
              <a:off x="4997466" y="4894128"/>
              <a:ext cx="1713053" cy="61106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メモリ</a:t>
              </a:r>
              <a:r>
                <a:rPr lang="en-US" altLang="ja-JP" dirty="0" err="1">
                  <a:solidFill>
                    <a:schemeClr val="tx1"/>
                  </a:solidFill>
                  <a:latin typeface="MS PGothic" panose="020B0600070205080204" pitchFamily="34" charset="-128"/>
                </a:rPr>
                <a:t>Cgroup</a:t>
              </a:r>
              <a:endParaRPr lang="en-US" altLang="ja-JP" dirty="0">
                <a:solidFill>
                  <a:schemeClr val="tx1"/>
                </a:solidFill>
                <a:latin typeface="MS PGothic" panose="020B0600070205080204" pitchFamily="34" charset="-128"/>
              </a:endParaRPr>
            </a:p>
            <a:p>
              <a:pPr algn="ctr"/>
              <a:r>
                <a:rPr lang="ja-JP" altLang="en-US" dirty="0">
                  <a:solidFill>
                    <a:schemeClr val="tx1"/>
                  </a:solidFill>
                  <a:latin typeface="MS PGothic" panose="020B0600070205080204" pitchFamily="34" charset="-128"/>
                </a:rPr>
                <a:t>構造体</a:t>
              </a:r>
              <a:endParaRPr lang="en-JP" dirty="0">
                <a:solidFill>
                  <a:schemeClr val="tx1"/>
                </a:solidFill>
                <a:latin typeface="MS PGothic" panose="020B0600070205080204" pitchFamily="34" charset="-128"/>
              </a:endParaRPr>
            </a:p>
          </p:txBody>
        </p:sp>
        <p:sp>
          <p:nvSpPr>
            <p:cNvPr id="26" name="Rounded Rectangle 8">
              <a:extLst>
                <a:ext uri="{FF2B5EF4-FFF2-40B4-BE49-F238E27FC236}">
                  <a16:creationId xmlns:a16="http://schemas.microsoft.com/office/drawing/2014/main" id="{83C27C7A-A2AF-A632-2706-BBE442745252}"/>
                </a:ext>
              </a:extLst>
            </p:cNvPr>
            <p:cNvSpPr/>
            <p:nvPr/>
          </p:nvSpPr>
          <p:spPr>
            <a:xfrm>
              <a:off x="4997466" y="5618365"/>
              <a:ext cx="1713053" cy="611064"/>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タスクグループ</a:t>
              </a:r>
              <a:endParaRPr lang="en-US" altLang="ja-JP" dirty="0">
                <a:solidFill>
                  <a:schemeClr val="tx1"/>
                </a:solidFill>
                <a:latin typeface="MS PGothic" panose="020B0600070205080204" pitchFamily="34" charset="-128"/>
              </a:endParaRPr>
            </a:p>
            <a:p>
              <a:pPr algn="ctr"/>
              <a:r>
                <a:rPr lang="ja-JP" altLang="en-US" dirty="0">
                  <a:solidFill>
                    <a:schemeClr val="tx1"/>
                  </a:solidFill>
                  <a:latin typeface="MS PGothic" panose="020B0600070205080204" pitchFamily="34" charset="-128"/>
                </a:rPr>
                <a:t>構造体</a:t>
              </a:r>
              <a:endParaRPr lang="en-JP" dirty="0">
                <a:solidFill>
                  <a:schemeClr val="tx1"/>
                </a:solidFill>
                <a:latin typeface="MS PGothic" panose="020B0600070205080204" pitchFamily="34" charset="-128"/>
              </a:endParaRPr>
            </a:p>
          </p:txBody>
        </p:sp>
        <p:cxnSp>
          <p:nvCxnSpPr>
            <p:cNvPr id="40" name="Straight Arrow Connector 10">
              <a:extLst>
                <a:ext uri="{FF2B5EF4-FFF2-40B4-BE49-F238E27FC236}">
                  <a16:creationId xmlns:a16="http://schemas.microsoft.com/office/drawing/2014/main" id="{D1530E6E-A8C6-56E9-A69D-290214326F3E}"/>
                </a:ext>
              </a:extLst>
            </p:cNvPr>
            <p:cNvCxnSpPr>
              <a:cxnSpLocks/>
              <a:endCxn id="26" idx="1"/>
            </p:cNvCxnSpPr>
            <p:nvPr/>
          </p:nvCxnSpPr>
          <p:spPr>
            <a:xfrm>
              <a:off x="4302837" y="5674092"/>
              <a:ext cx="694629" cy="249805"/>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grpSp>
      <p:sp>
        <p:nvSpPr>
          <p:cNvPr id="46" name="テキスト ボックス 26">
            <a:extLst>
              <a:ext uri="{FF2B5EF4-FFF2-40B4-BE49-F238E27FC236}">
                <a16:creationId xmlns:a16="http://schemas.microsoft.com/office/drawing/2014/main" id="{FBFBEC83-B59E-D7F1-AC12-AC73C8313CD1}"/>
              </a:ext>
            </a:extLst>
          </p:cNvPr>
          <p:cNvSpPr txBox="1"/>
          <p:nvPr/>
        </p:nvSpPr>
        <p:spPr>
          <a:xfrm>
            <a:off x="8427959" y="4043987"/>
            <a:ext cx="2077772" cy="400110"/>
          </a:xfrm>
          <a:prstGeom prst="rect">
            <a:avLst/>
          </a:prstGeom>
          <a:noFill/>
        </p:spPr>
        <p:txBody>
          <a:bodyPr wrap="square" rtlCol="0">
            <a:spAutoFit/>
          </a:bodyPr>
          <a:lstStyle/>
          <a:p>
            <a:r>
              <a:rPr lang="en-US" altLang="ja-JP" sz="2000" dirty="0" err="1">
                <a:latin typeface="MS PGothic" panose="020B0600070205080204" pitchFamily="34" charset="-128"/>
              </a:rPr>
              <a:t>Cgroup</a:t>
            </a:r>
            <a:r>
              <a:rPr lang="ja-JP" altLang="en-US" sz="2000" dirty="0">
                <a:latin typeface="MS PGothic" panose="020B0600070205080204" pitchFamily="34" charset="-128"/>
              </a:rPr>
              <a:t>情報</a:t>
            </a:r>
            <a:endParaRPr kumimoji="1" lang="ja-JP" altLang="en-US" sz="2000" dirty="0">
              <a:latin typeface="MS PGothic" panose="020B0600070205080204" pitchFamily="34" charset="-128"/>
            </a:endParaRPr>
          </a:p>
        </p:txBody>
      </p:sp>
      <p:sp>
        <p:nvSpPr>
          <p:cNvPr id="47" name="Rectangle 5">
            <a:extLst>
              <a:ext uri="{FF2B5EF4-FFF2-40B4-BE49-F238E27FC236}">
                <a16:creationId xmlns:a16="http://schemas.microsoft.com/office/drawing/2014/main" id="{6C99F789-6A27-D9EB-BC91-B425D1EFDC5E}"/>
              </a:ext>
            </a:extLst>
          </p:cNvPr>
          <p:cNvSpPr/>
          <p:nvPr/>
        </p:nvSpPr>
        <p:spPr>
          <a:xfrm>
            <a:off x="7660932" y="4402057"/>
            <a:ext cx="2844799" cy="2196131"/>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chemeClr val="tx1"/>
              </a:solidFill>
              <a:latin typeface="MS PGothic" panose="020B0600070205080204" pitchFamily="34" charset="-128"/>
            </a:endParaRPr>
          </a:p>
        </p:txBody>
      </p:sp>
      <p:sp>
        <p:nvSpPr>
          <p:cNvPr id="49" name="Rounded Rectangle 8">
            <a:extLst>
              <a:ext uri="{FF2B5EF4-FFF2-40B4-BE49-F238E27FC236}">
                <a16:creationId xmlns:a16="http://schemas.microsoft.com/office/drawing/2014/main" id="{341BEA76-335E-F072-666A-29E7F66868C2}"/>
              </a:ext>
            </a:extLst>
          </p:cNvPr>
          <p:cNvSpPr/>
          <p:nvPr/>
        </p:nvSpPr>
        <p:spPr>
          <a:xfrm>
            <a:off x="7811230" y="4501091"/>
            <a:ext cx="2574547" cy="810039"/>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altLang="ja-JP" dirty="0">
                <a:solidFill>
                  <a:schemeClr val="tx1"/>
                </a:solidFill>
                <a:latin typeface="MS PGothic" panose="020B0600070205080204" pitchFamily="34" charset="-128"/>
              </a:rPr>
              <a:t>CPU</a:t>
            </a:r>
            <a:r>
              <a:rPr lang="ja-JP" altLang="en-US" dirty="0">
                <a:solidFill>
                  <a:schemeClr val="tx1"/>
                </a:solidFill>
                <a:latin typeface="MS PGothic" panose="020B0600070205080204" pitchFamily="34" charset="-128"/>
              </a:rPr>
              <a:t>サブシステム</a:t>
            </a:r>
          </a:p>
          <a:p>
            <a:r>
              <a:rPr lang="ja-JP" altLang="en-US" sz="1600" b="1" dirty="0">
                <a:solidFill>
                  <a:schemeClr val="tx1"/>
                </a:solidFill>
                <a:latin typeface="Arial" panose="020B0604020202020204" pitchFamily="34" charset="0"/>
              </a:rPr>
              <a:t>パス</a:t>
            </a:r>
            <a:r>
              <a:rPr lang="en-US" altLang="ja-JP" sz="1600" b="1" dirty="0">
                <a:solidFill>
                  <a:schemeClr val="tx1"/>
                </a:solidFill>
                <a:latin typeface="Arial" panose="020B0604020202020204" pitchFamily="34" charset="0"/>
              </a:rPr>
              <a:t>:</a:t>
            </a:r>
            <a:r>
              <a:rPr lang="en-US" altLang="ja-JP" sz="1400" b="1" dirty="0">
                <a:solidFill>
                  <a:schemeClr val="tx1"/>
                </a:solidFill>
                <a:latin typeface="Arial" panose="020B0604020202020204" pitchFamily="34" charset="0"/>
              </a:rPr>
              <a:t>/</a:t>
            </a:r>
            <a:r>
              <a:rPr lang="en-US" altLang="ja-JP" sz="1400" b="1" dirty="0" err="1">
                <a:solidFill>
                  <a:schemeClr val="tx1"/>
                </a:solidFill>
                <a:latin typeface="Arial" panose="020B0604020202020204" pitchFamily="34" charset="0"/>
              </a:rPr>
              <a:t>user.slice</a:t>
            </a:r>
            <a:r>
              <a:rPr lang="en-US" altLang="ja-JP" sz="1400" b="1" dirty="0">
                <a:solidFill>
                  <a:schemeClr val="tx1"/>
                </a:solidFill>
                <a:latin typeface="Arial" panose="020B0604020202020204" pitchFamily="34" charset="0"/>
              </a:rPr>
              <a:t>/session-32</a:t>
            </a:r>
            <a:endParaRPr lang="en-US" altLang="ja-JP" sz="1400" dirty="0">
              <a:solidFill>
                <a:schemeClr val="tx1"/>
              </a:solidFill>
              <a:latin typeface="MS PGothic" panose="020B0600070205080204" pitchFamily="34" charset="-128"/>
            </a:endParaRPr>
          </a:p>
          <a:p>
            <a:r>
              <a:rPr lang="en-US" altLang="ja-JP" sz="1400" b="1" i="0" dirty="0">
                <a:solidFill>
                  <a:schemeClr val="tx1"/>
                </a:solidFill>
                <a:effectLst/>
                <a:latin typeface="Arial" panose="020B0604020202020204" pitchFamily="34" charset="0"/>
              </a:rPr>
              <a:t>CPU:</a:t>
            </a:r>
            <a:r>
              <a:rPr lang="en-US" altLang="ja-JP" sz="1400" b="1" i="0" dirty="0">
                <a:solidFill>
                  <a:schemeClr val="tx1"/>
                </a:solidFill>
                <a:effectLst/>
                <a:latin typeface="+mn-ea"/>
              </a:rPr>
              <a:t>0-4</a:t>
            </a:r>
          </a:p>
        </p:txBody>
      </p:sp>
      <p:sp>
        <p:nvSpPr>
          <p:cNvPr id="51" name="Rounded Rectangle 8">
            <a:extLst>
              <a:ext uri="{FF2B5EF4-FFF2-40B4-BE49-F238E27FC236}">
                <a16:creationId xmlns:a16="http://schemas.microsoft.com/office/drawing/2014/main" id="{9EF496FC-ACE7-3564-3B1B-EDBDF0E366AB}"/>
              </a:ext>
            </a:extLst>
          </p:cNvPr>
          <p:cNvSpPr/>
          <p:nvPr/>
        </p:nvSpPr>
        <p:spPr>
          <a:xfrm>
            <a:off x="7820935" y="5462346"/>
            <a:ext cx="2564842" cy="577591"/>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dirty="0">
                <a:solidFill>
                  <a:schemeClr val="tx1"/>
                </a:solidFill>
                <a:latin typeface="MS PGothic" panose="020B0600070205080204" pitchFamily="34" charset="-128"/>
              </a:rPr>
              <a:t>メモリ</a:t>
            </a:r>
            <a:r>
              <a:rPr lang="ja-JP" altLang="en-JP" dirty="0">
                <a:solidFill>
                  <a:schemeClr val="tx1"/>
                </a:solidFill>
                <a:latin typeface="MS PGothic" panose="020B0600070205080204" pitchFamily="34" charset="-128"/>
              </a:rPr>
              <a:t>サブ</a:t>
            </a:r>
            <a:r>
              <a:rPr lang="ja-JP" altLang="en-US" dirty="0">
                <a:solidFill>
                  <a:schemeClr val="tx1"/>
                </a:solidFill>
                <a:latin typeface="MS PGothic" panose="020B0600070205080204" pitchFamily="34" charset="-128"/>
              </a:rPr>
              <a:t>システム</a:t>
            </a:r>
            <a:endParaRPr lang="en-US" altLang="ja-JP" dirty="0">
              <a:solidFill>
                <a:schemeClr val="tx1"/>
              </a:solidFill>
              <a:latin typeface="MS PGothic" panose="020B0600070205080204" pitchFamily="34" charset="-128"/>
            </a:endParaRPr>
          </a:p>
          <a:p>
            <a:r>
              <a:rPr lang="ja-JP" altLang="en-US" dirty="0">
                <a:solidFill>
                  <a:schemeClr val="tx1"/>
                </a:solidFill>
                <a:latin typeface="MS PGothic" panose="020B0600070205080204" pitchFamily="34" charset="-128"/>
              </a:rPr>
              <a:t>最大</a:t>
            </a:r>
            <a:r>
              <a:rPr lang="en-US" altLang="ja-JP" dirty="0">
                <a:solidFill>
                  <a:schemeClr val="tx1"/>
                </a:solidFill>
                <a:latin typeface="MS PGothic" panose="020B0600070205080204" pitchFamily="34" charset="-128"/>
              </a:rPr>
              <a:t>:4294967296</a:t>
            </a:r>
          </a:p>
        </p:txBody>
      </p:sp>
      <p:sp>
        <p:nvSpPr>
          <p:cNvPr id="55" name="テキスト ボックス 26">
            <a:extLst>
              <a:ext uri="{FF2B5EF4-FFF2-40B4-BE49-F238E27FC236}">
                <a16:creationId xmlns:a16="http://schemas.microsoft.com/office/drawing/2014/main" id="{F67A6B4E-4611-A2F0-4779-88FA0033CD00}"/>
              </a:ext>
            </a:extLst>
          </p:cNvPr>
          <p:cNvSpPr txBox="1"/>
          <p:nvPr/>
        </p:nvSpPr>
        <p:spPr>
          <a:xfrm>
            <a:off x="8657667" y="6119664"/>
            <a:ext cx="492443" cy="585416"/>
          </a:xfrm>
          <a:prstGeom prst="rect">
            <a:avLst/>
          </a:prstGeom>
          <a:noFill/>
        </p:spPr>
        <p:txBody>
          <a:bodyPr vert="eaVert" wrap="square" rtlCol="0">
            <a:spAutoFit/>
          </a:bodyPr>
          <a:lstStyle/>
          <a:p>
            <a:r>
              <a:rPr kumimoji="1" lang="ja-JP" altLang="en-US" sz="2000" dirty="0">
                <a:latin typeface="MS PGothic" panose="020B0600070205080204" pitchFamily="34" charset="-128"/>
              </a:rPr>
              <a:t>・・・</a:t>
            </a:r>
          </a:p>
        </p:txBody>
      </p:sp>
    </p:spTree>
    <p:extLst>
      <p:ext uri="{BB962C8B-B14F-4D97-AF65-F5344CB8AC3E}">
        <p14:creationId xmlns:p14="http://schemas.microsoft.com/office/powerpoint/2010/main" val="1551811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0D21A-FB21-A438-30BB-A29B937710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6ACB1F-7886-57B3-8B78-113985E97A4A}"/>
              </a:ext>
            </a:extLst>
          </p:cNvPr>
          <p:cNvSpPr>
            <a:spLocks noGrp="1"/>
          </p:cNvSpPr>
          <p:nvPr>
            <p:ph type="title"/>
          </p:nvPr>
        </p:nvSpPr>
        <p:spPr/>
        <p:txBody>
          <a:bodyPr>
            <a:normAutofit/>
          </a:bodyPr>
          <a:lstStyle/>
          <a:p>
            <a:r>
              <a:rPr lang="en-US" altLang="ja-JP" dirty="0"/>
              <a:t>VM</a:t>
            </a:r>
            <a:r>
              <a:rPr lang="ja-JP" altLang="en-US" dirty="0"/>
              <a:t>外からのプロセスの制御</a:t>
            </a:r>
            <a:endParaRPr lang="en-JP" dirty="0"/>
          </a:p>
        </p:txBody>
      </p:sp>
      <p:sp>
        <p:nvSpPr>
          <p:cNvPr id="3" name="Content Placeholder 2">
            <a:extLst>
              <a:ext uri="{FF2B5EF4-FFF2-40B4-BE49-F238E27FC236}">
                <a16:creationId xmlns:a16="http://schemas.microsoft.com/office/drawing/2014/main" id="{897E8F89-8DC9-A1C1-D238-DD34AC7AF4AA}"/>
              </a:ext>
            </a:extLst>
          </p:cNvPr>
          <p:cNvSpPr>
            <a:spLocks noGrp="1"/>
          </p:cNvSpPr>
          <p:nvPr>
            <p:ph idx="1"/>
          </p:nvPr>
        </p:nvSpPr>
        <p:spPr/>
        <p:txBody>
          <a:bodyPr/>
          <a:lstStyle/>
          <a:p>
            <a:r>
              <a:rPr lang="en-US" altLang="ja-JP" dirty="0" err="1"/>
              <a:t>VMMfas</a:t>
            </a:r>
            <a:r>
              <a:rPr lang="ja-JP" altLang="en-US" dirty="0"/>
              <a:t>を用いて</a:t>
            </a:r>
            <a:r>
              <a:rPr lang="en-US" altLang="ja-JP" dirty="0"/>
              <a:t>VM</a:t>
            </a:r>
            <a:r>
              <a:rPr lang="ja-JP" altLang="en-US" dirty="0"/>
              <a:t>内のプロセスに疑似的にシグナルを送信</a:t>
            </a:r>
            <a:endParaRPr lang="en-US" altLang="ja-JP" dirty="0"/>
          </a:p>
          <a:p>
            <a:pPr lvl="1"/>
            <a:r>
              <a:rPr lang="ja-JP" altLang="en-US" dirty="0"/>
              <a:t>未処理シグナル構造体を探索し、シグナルビットマップの対応するビットをセット</a:t>
            </a:r>
            <a:endParaRPr lang="en-US" altLang="ja-JP" sz="2000" dirty="0"/>
          </a:p>
          <a:p>
            <a:pPr lvl="1"/>
            <a:r>
              <a:rPr lang="ja-JP" altLang="en-US" dirty="0"/>
              <a:t>スレッド情報構造体を探索し、シグナルの未処理フラグをセット</a:t>
            </a:r>
            <a:endParaRPr lang="en-US" altLang="ja-JP" dirty="0"/>
          </a:p>
          <a:p>
            <a:r>
              <a:rPr lang="ja-JP" altLang="en-US" dirty="0"/>
              <a:t>シグナルを処理させるためにプロセスを疑似的にスケジューリング</a:t>
            </a:r>
            <a:endParaRPr lang="en-US" altLang="ja-JP" dirty="0"/>
          </a:p>
          <a:p>
            <a:pPr lvl="1"/>
            <a:r>
              <a:rPr lang="ja-JP" altLang="en-US" dirty="0"/>
              <a:t>スケジューラのデータ構造を書き換えてプロセスを実行キューに追加</a:t>
            </a:r>
            <a:endParaRPr lang="en-US" altLang="ja-JP" dirty="0"/>
          </a:p>
          <a:p>
            <a:pPr lvl="1"/>
            <a:r>
              <a:rPr lang="ja-JP" altLang="en-US" dirty="0"/>
              <a:t>プロセスを実行可能状態に変更</a:t>
            </a:r>
            <a:endParaRPr lang="en-US" altLang="ja-JP" dirty="0"/>
          </a:p>
        </p:txBody>
      </p:sp>
      <p:sp>
        <p:nvSpPr>
          <p:cNvPr id="4" name="Slide Number Placeholder 3">
            <a:extLst>
              <a:ext uri="{FF2B5EF4-FFF2-40B4-BE49-F238E27FC236}">
                <a16:creationId xmlns:a16="http://schemas.microsoft.com/office/drawing/2014/main" id="{1E528128-D19C-D54F-45C5-6D8162939E59}"/>
              </a:ext>
            </a:extLst>
          </p:cNvPr>
          <p:cNvSpPr>
            <a:spLocks noGrp="1"/>
          </p:cNvSpPr>
          <p:nvPr>
            <p:ph type="sldNum" sz="quarter" idx="12"/>
          </p:nvPr>
        </p:nvSpPr>
        <p:spPr/>
        <p:txBody>
          <a:bodyPr/>
          <a:lstStyle/>
          <a:p>
            <a:fld id="{A2DAF6EC-2C59-9941-AA93-00E19ED16896}" type="slidenum">
              <a:rPr kumimoji="1" lang="ja-JP" altLang="en-US" smtClean="0"/>
              <a:t>14</a:t>
            </a:fld>
            <a:endParaRPr kumimoji="1" lang="ja-JP" altLang="en-US"/>
          </a:p>
        </p:txBody>
      </p:sp>
      <p:sp>
        <p:nvSpPr>
          <p:cNvPr id="5" name="四角形: 角を丸くする 4">
            <a:extLst>
              <a:ext uri="{FF2B5EF4-FFF2-40B4-BE49-F238E27FC236}">
                <a16:creationId xmlns:a16="http://schemas.microsoft.com/office/drawing/2014/main" id="{4BD22324-4E71-A463-61B7-B1FD2930013B}"/>
              </a:ext>
            </a:extLst>
          </p:cNvPr>
          <p:cNvSpPr/>
          <p:nvPr/>
        </p:nvSpPr>
        <p:spPr>
          <a:xfrm>
            <a:off x="5935929" y="4370842"/>
            <a:ext cx="4547344" cy="2426884"/>
          </a:xfrm>
          <a:prstGeom prst="round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endParaRPr kumimoji="1" lang="ja-JP" altLang="en-US" dirty="0">
              <a:solidFill>
                <a:srgbClr val="FF0000"/>
              </a:solidFill>
              <a:latin typeface="MS PGothic" panose="020B0600070205080204" pitchFamily="34" charset="-128"/>
            </a:endParaRPr>
          </a:p>
        </p:txBody>
      </p:sp>
      <p:sp>
        <p:nvSpPr>
          <p:cNvPr id="13" name="Rectangle 5">
            <a:extLst>
              <a:ext uri="{FF2B5EF4-FFF2-40B4-BE49-F238E27FC236}">
                <a16:creationId xmlns:a16="http://schemas.microsoft.com/office/drawing/2014/main" id="{9CA8D88F-64DA-CA65-98DF-854584E2A723}"/>
              </a:ext>
            </a:extLst>
          </p:cNvPr>
          <p:cNvSpPr/>
          <p:nvPr/>
        </p:nvSpPr>
        <p:spPr>
          <a:xfrm>
            <a:off x="6281495" y="4441733"/>
            <a:ext cx="1088607" cy="421290"/>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ja-JP" altLang="en-US" dirty="0">
                <a:solidFill>
                  <a:schemeClr val="tx1"/>
                </a:solidFill>
                <a:latin typeface="MS PGothic" panose="020B0600070205080204" pitchFamily="34" charset="-128"/>
              </a:rPr>
              <a:t>プロセス</a:t>
            </a:r>
            <a:endParaRPr lang="en-JP" dirty="0">
              <a:solidFill>
                <a:schemeClr val="tx1"/>
              </a:solidFill>
              <a:latin typeface="MS PGothic" panose="020B0600070205080204" pitchFamily="34" charset="-128"/>
            </a:endParaRPr>
          </a:p>
        </p:txBody>
      </p:sp>
      <p:sp>
        <p:nvSpPr>
          <p:cNvPr id="17" name="テキスト ボックス 26">
            <a:extLst>
              <a:ext uri="{FF2B5EF4-FFF2-40B4-BE49-F238E27FC236}">
                <a16:creationId xmlns:a16="http://schemas.microsoft.com/office/drawing/2014/main" id="{730DE3AC-72AF-A306-B726-431C030E7F02}"/>
              </a:ext>
            </a:extLst>
          </p:cNvPr>
          <p:cNvSpPr txBox="1"/>
          <p:nvPr/>
        </p:nvSpPr>
        <p:spPr>
          <a:xfrm>
            <a:off x="7850063" y="4026148"/>
            <a:ext cx="554333" cy="400110"/>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a:r>
              <a:rPr kumimoji="1" lang="en-US" altLang="ja-JP" sz="2000" dirty="0">
                <a:latin typeface="MS PGothic" panose="020B0600070205080204" pitchFamily="34" charset="-128"/>
              </a:rPr>
              <a:t>VM</a:t>
            </a:r>
            <a:endParaRPr kumimoji="1" lang="ja-JP" altLang="en-US" sz="2000" dirty="0">
              <a:latin typeface="MS PGothic" panose="020B0600070205080204" pitchFamily="34" charset="-128"/>
            </a:endParaRPr>
          </a:p>
        </p:txBody>
      </p:sp>
      <p:sp>
        <p:nvSpPr>
          <p:cNvPr id="24" name="Rectangle 5">
            <a:extLst>
              <a:ext uri="{FF2B5EF4-FFF2-40B4-BE49-F238E27FC236}">
                <a16:creationId xmlns:a16="http://schemas.microsoft.com/office/drawing/2014/main" id="{B39BBCC5-45F7-E16C-3C2A-075A2149DB5A}"/>
              </a:ext>
            </a:extLst>
          </p:cNvPr>
          <p:cNvSpPr/>
          <p:nvPr/>
        </p:nvSpPr>
        <p:spPr>
          <a:xfrm>
            <a:off x="6168121" y="5292567"/>
            <a:ext cx="3982642" cy="1386214"/>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r"/>
            <a:r>
              <a:rPr lang="en-US" altLang="ja-JP" dirty="0">
                <a:solidFill>
                  <a:schemeClr val="tx1"/>
                </a:solidFill>
                <a:latin typeface="MS PGothic" panose="020B0600070205080204" pitchFamily="34" charset="-128"/>
              </a:rPr>
              <a:t> OS</a:t>
            </a:r>
            <a:endParaRPr lang="en-JP" dirty="0">
              <a:solidFill>
                <a:schemeClr val="tx1"/>
              </a:solidFill>
              <a:latin typeface="MS PGothic" panose="020B0600070205080204" pitchFamily="34" charset="-128"/>
            </a:endParaRPr>
          </a:p>
        </p:txBody>
      </p:sp>
      <p:sp>
        <p:nvSpPr>
          <p:cNvPr id="36" name="テキスト ボックス 26">
            <a:extLst>
              <a:ext uri="{FF2B5EF4-FFF2-40B4-BE49-F238E27FC236}">
                <a16:creationId xmlns:a16="http://schemas.microsoft.com/office/drawing/2014/main" id="{2C1FABAB-E910-E0C1-7D49-D1E4C7B921AC}"/>
              </a:ext>
            </a:extLst>
          </p:cNvPr>
          <p:cNvSpPr txBox="1"/>
          <p:nvPr/>
        </p:nvSpPr>
        <p:spPr>
          <a:xfrm>
            <a:off x="4146725" y="5567914"/>
            <a:ext cx="1505709" cy="3693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dirty="0">
                <a:latin typeface="MS PGothic" panose="020B0600070205080204" pitchFamily="34" charset="-128"/>
              </a:rPr>
              <a:t>シグナル番号</a:t>
            </a:r>
          </a:p>
        </p:txBody>
      </p:sp>
      <p:sp>
        <p:nvSpPr>
          <p:cNvPr id="37" name="テキスト ボックス 26">
            <a:extLst>
              <a:ext uri="{FF2B5EF4-FFF2-40B4-BE49-F238E27FC236}">
                <a16:creationId xmlns:a16="http://schemas.microsoft.com/office/drawing/2014/main" id="{F819FB6A-E7D3-2538-C82F-327BDC585023}"/>
              </a:ext>
            </a:extLst>
          </p:cNvPr>
          <p:cNvSpPr txBox="1"/>
          <p:nvPr/>
        </p:nvSpPr>
        <p:spPr>
          <a:xfrm>
            <a:off x="4138213" y="6342599"/>
            <a:ext cx="1482939" cy="3693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dirty="0">
                <a:latin typeface="MS PGothic" panose="020B0600070205080204" pitchFamily="34" charset="-128"/>
              </a:rPr>
              <a:t>未処理フラグ</a:t>
            </a:r>
            <a:endParaRPr kumimoji="1" lang="ja-JP" altLang="en-US" dirty="0">
              <a:latin typeface="MS PGothic" panose="020B0600070205080204" pitchFamily="34" charset="-128"/>
            </a:endParaRPr>
          </a:p>
        </p:txBody>
      </p:sp>
      <p:sp>
        <p:nvSpPr>
          <p:cNvPr id="38" name="Rounded Rectangle 7">
            <a:extLst>
              <a:ext uri="{FF2B5EF4-FFF2-40B4-BE49-F238E27FC236}">
                <a16:creationId xmlns:a16="http://schemas.microsoft.com/office/drawing/2014/main" id="{25778842-1794-D0DE-E7EB-AB261A78F0EE}"/>
              </a:ext>
            </a:extLst>
          </p:cNvPr>
          <p:cNvSpPr/>
          <p:nvPr/>
        </p:nvSpPr>
        <p:spPr>
          <a:xfrm>
            <a:off x="6281495" y="5379537"/>
            <a:ext cx="3388978" cy="1193811"/>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r"/>
            <a:r>
              <a:rPr lang="en-JP" dirty="0">
                <a:solidFill>
                  <a:schemeClr val="tx1"/>
                </a:solidFill>
                <a:latin typeface="MS PGothic" panose="020B0600070205080204" pitchFamily="34" charset="-128"/>
              </a:rPr>
              <a:t>プロセス</a:t>
            </a:r>
            <a:endParaRPr lang="en-US" dirty="0">
              <a:solidFill>
                <a:schemeClr val="tx1"/>
              </a:solidFill>
              <a:latin typeface="MS PGothic" panose="020B0600070205080204" pitchFamily="34" charset="-128"/>
            </a:endParaRPr>
          </a:p>
          <a:p>
            <a:pPr algn="r"/>
            <a:r>
              <a:rPr lang="en-JP" dirty="0">
                <a:solidFill>
                  <a:schemeClr val="tx1"/>
                </a:solidFill>
                <a:latin typeface="MS PGothic" panose="020B0600070205080204" pitchFamily="34" charset="-128"/>
              </a:rPr>
              <a:t>構造体</a:t>
            </a:r>
          </a:p>
        </p:txBody>
      </p:sp>
      <p:sp>
        <p:nvSpPr>
          <p:cNvPr id="7" name="Rounded Rectangle 3">
            <a:extLst>
              <a:ext uri="{FF2B5EF4-FFF2-40B4-BE49-F238E27FC236}">
                <a16:creationId xmlns:a16="http://schemas.microsoft.com/office/drawing/2014/main" id="{ECD300B3-4ABB-6011-38EA-0EE4EE76531F}"/>
              </a:ext>
            </a:extLst>
          </p:cNvPr>
          <p:cNvSpPr/>
          <p:nvPr/>
        </p:nvSpPr>
        <p:spPr>
          <a:xfrm>
            <a:off x="1433629" y="5875674"/>
            <a:ext cx="2601159" cy="503189"/>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latin typeface="MS PGothic" panose="020B0600070205080204" pitchFamily="34" charset="-128"/>
              </a:rPr>
              <a:t>マイグレーション機構</a:t>
            </a:r>
          </a:p>
        </p:txBody>
      </p:sp>
      <p:sp>
        <p:nvSpPr>
          <p:cNvPr id="11" name="Rectangle 5">
            <a:extLst>
              <a:ext uri="{FF2B5EF4-FFF2-40B4-BE49-F238E27FC236}">
                <a16:creationId xmlns:a16="http://schemas.microsoft.com/office/drawing/2014/main" id="{E7222746-0D20-F6AB-1A32-3D52CD8E855D}"/>
              </a:ext>
            </a:extLst>
          </p:cNvPr>
          <p:cNvSpPr/>
          <p:nvPr/>
        </p:nvSpPr>
        <p:spPr>
          <a:xfrm>
            <a:off x="6439592" y="5581987"/>
            <a:ext cx="2094808" cy="529024"/>
          </a:xfrm>
          <a:prstGeom prst="rect">
            <a:avLst/>
          </a:prstGeom>
          <a:solidFill>
            <a:schemeClr val="accent2">
              <a:lumMod val="20000"/>
              <a:lumOff val="80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ja-JP" altLang="en-US" dirty="0">
                <a:solidFill>
                  <a:schemeClr val="tx1"/>
                </a:solidFill>
                <a:latin typeface="MS PGothic" panose="020B0600070205080204" pitchFamily="34" charset="-128"/>
              </a:rPr>
              <a:t>　　未処理シグナル</a:t>
            </a:r>
            <a:endParaRPr lang="en-US" altLang="ja-JP" dirty="0">
              <a:solidFill>
                <a:schemeClr val="tx1"/>
              </a:solidFill>
              <a:latin typeface="MS PGothic" panose="020B0600070205080204" pitchFamily="34" charset="-128"/>
            </a:endParaRPr>
          </a:p>
          <a:p>
            <a:pPr algn="ctr"/>
            <a:r>
              <a:rPr lang="ja-JP" altLang="en-US" dirty="0">
                <a:solidFill>
                  <a:schemeClr val="tx1"/>
                </a:solidFill>
                <a:latin typeface="MS PGothic" panose="020B0600070205080204" pitchFamily="34" charset="-128"/>
              </a:rPr>
              <a:t>　　　構造体</a:t>
            </a:r>
            <a:endParaRPr lang="en-JP" dirty="0">
              <a:solidFill>
                <a:schemeClr val="tx1"/>
              </a:solidFill>
              <a:latin typeface="MS PGothic" panose="020B0600070205080204" pitchFamily="34" charset="-128"/>
            </a:endParaRPr>
          </a:p>
        </p:txBody>
      </p:sp>
      <p:sp>
        <p:nvSpPr>
          <p:cNvPr id="12" name="Rectangle 5">
            <a:extLst>
              <a:ext uri="{FF2B5EF4-FFF2-40B4-BE49-F238E27FC236}">
                <a16:creationId xmlns:a16="http://schemas.microsoft.com/office/drawing/2014/main" id="{211CE38D-8E79-A5FD-0306-25A72A4D189A}"/>
              </a:ext>
            </a:extLst>
          </p:cNvPr>
          <p:cNvSpPr/>
          <p:nvPr/>
        </p:nvSpPr>
        <p:spPr>
          <a:xfrm>
            <a:off x="6439592" y="6188611"/>
            <a:ext cx="2094808" cy="296140"/>
          </a:xfrm>
          <a:prstGeom prst="rect">
            <a:avLst/>
          </a:prstGeom>
          <a:solidFill>
            <a:schemeClr val="accent2">
              <a:lumMod val="20000"/>
              <a:lumOff val="80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r"/>
            <a:r>
              <a:rPr lang="ja-JP" altLang="en-US" dirty="0">
                <a:solidFill>
                  <a:schemeClr val="tx1"/>
                </a:solidFill>
                <a:latin typeface="MS PGothic" panose="020B0600070205080204" pitchFamily="34" charset="-128"/>
              </a:rPr>
              <a:t>スレッド情報構造体</a:t>
            </a:r>
            <a:endParaRPr lang="en-JP" dirty="0">
              <a:solidFill>
                <a:schemeClr val="tx1"/>
              </a:solidFill>
              <a:latin typeface="MS PGothic" panose="020B0600070205080204" pitchFamily="34" charset="-128"/>
            </a:endParaRPr>
          </a:p>
        </p:txBody>
      </p:sp>
      <p:sp>
        <p:nvSpPr>
          <p:cNvPr id="14" name="Rectangle 5">
            <a:extLst>
              <a:ext uri="{FF2B5EF4-FFF2-40B4-BE49-F238E27FC236}">
                <a16:creationId xmlns:a16="http://schemas.microsoft.com/office/drawing/2014/main" id="{6ED00C18-3961-2B25-7FBA-7BC4CE9D9C97}"/>
              </a:ext>
            </a:extLst>
          </p:cNvPr>
          <p:cNvSpPr/>
          <p:nvPr/>
        </p:nvSpPr>
        <p:spPr>
          <a:xfrm>
            <a:off x="6440876" y="5581987"/>
            <a:ext cx="384923" cy="529025"/>
          </a:xfrm>
          <a:prstGeom prst="rect">
            <a:avLst/>
          </a:prstGeom>
          <a:solidFill>
            <a:schemeClr val="accent2">
              <a:lumMod val="20000"/>
              <a:lumOff val="80000"/>
            </a:schemeClr>
          </a:solidFill>
          <a:ln>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en-US" dirty="0">
                <a:solidFill>
                  <a:schemeClr val="tx1"/>
                </a:solidFill>
                <a:latin typeface="MS PGothic" panose="020B0600070205080204" pitchFamily="34" charset="-128"/>
              </a:rPr>
              <a:t>1</a:t>
            </a:r>
          </a:p>
        </p:txBody>
      </p:sp>
      <p:cxnSp>
        <p:nvCxnSpPr>
          <p:cNvPr id="25" name="Straight Arrow Connector 24">
            <a:extLst>
              <a:ext uri="{FF2B5EF4-FFF2-40B4-BE49-F238E27FC236}">
                <a16:creationId xmlns:a16="http://schemas.microsoft.com/office/drawing/2014/main" id="{BB432D6C-3D89-9083-398E-761FC5937A0C}"/>
              </a:ext>
            </a:extLst>
          </p:cNvPr>
          <p:cNvCxnSpPr>
            <a:cxnSpLocks/>
            <a:endCxn id="14" idx="1"/>
          </p:cNvCxnSpPr>
          <p:nvPr/>
        </p:nvCxnSpPr>
        <p:spPr>
          <a:xfrm flipV="1">
            <a:off x="4034788" y="5846500"/>
            <a:ext cx="2406088" cy="1461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4">
            <a:extLst>
              <a:ext uri="{FF2B5EF4-FFF2-40B4-BE49-F238E27FC236}">
                <a16:creationId xmlns:a16="http://schemas.microsoft.com/office/drawing/2014/main" id="{3DFF37E9-674F-971E-25F6-BB61989A388A}"/>
              </a:ext>
            </a:extLst>
          </p:cNvPr>
          <p:cNvCxnSpPr>
            <a:cxnSpLocks/>
            <a:endCxn id="13" idx="2"/>
          </p:cNvCxnSpPr>
          <p:nvPr/>
        </p:nvCxnSpPr>
        <p:spPr>
          <a:xfrm flipV="1">
            <a:off x="6825799" y="4863023"/>
            <a:ext cx="0" cy="4235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4">
            <a:extLst>
              <a:ext uri="{FF2B5EF4-FFF2-40B4-BE49-F238E27FC236}">
                <a16:creationId xmlns:a16="http://schemas.microsoft.com/office/drawing/2014/main" id="{8D31B1F2-2156-15E1-72BC-659BAD2150C8}"/>
              </a:ext>
            </a:extLst>
          </p:cNvPr>
          <p:cNvCxnSpPr>
            <a:cxnSpLocks/>
            <a:endCxn id="12" idx="1"/>
          </p:cNvCxnSpPr>
          <p:nvPr/>
        </p:nvCxnSpPr>
        <p:spPr>
          <a:xfrm>
            <a:off x="4034788" y="6259081"/>
            <a:ext cx="2404804" cy="776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9" name="テキスト ボックス 26">
            <a:extLst>
              <a:ext uri="{FF2B5EF4-FFF2-40B4-BE49-F238E27FC236}">
                <a16:creationId xmlns:a16="http://schemas.microsoft.com/office/drawing/2014/main" id="{BDA14682-3B78-38AC-416E-396A2FDC4044}"/>
              </a:ext>
            </a:extLst>
          </p:cNvPr>
          <p:cNvSpPr txBox="1"/>
          <p:nvPr/>
        </p:nvSpPr>
        <p:spPr>
          <a:xfrm>
            <a:off x="6742053" y="4892747"/>
            <a:ext cx="668090" cy="3693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dirty="0">
                <a:latin typeface="MS PGothic" panose="020B0600070205080204" pitchFamily="34" charset="-128"/>
              </a:rPr>
              <a:t>処理</a:t>
            </a:r>
          </a:p>
        </p:txBody>
      </p:sp>
    </p:spTree>
    <p:extLst>
      <p:ext uri="{BB962C8B-B14F-4D97-AF65-F5344CB8AC3E}">
        <p14:creationId xmlns:p14="http://schemas.microsoft.com/office/powerpoint/2010/main" val="2217706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AF5C1-EAC1-904C-B45E-6BE9F2163B5A}"/>
              </a:ext>
            </a:extLst>
          </p:cNvPr>
          <p:cNvSpPr>
            <a:spLocks noGrp="1"/>
          </p:cNvSpPr>
          <p:nvPr>
            <p:ph type="title"/>
          </p:nvPr>
        </p:nvSpPr>
        <p:spPr/>
        <p:txBody>
          <a:bodyPr/>
          <a:lstStyle/>
          <a:p>
            <a:r>
              <a:rPr lang="ja-JP" altLang="en-US" dirty="0"/>
              <a:t>実験</a:t>
            </a:r>
            <a:endParaRPr lang="en-JP" dirty="0"/>
          </a:p>
        </p:txBody>
      </p:sp>
      <p:sp>
        <p:nvSpPr>
          <p:cNvPr id="3" name="Content Placeholder 2">
            <a:extLst>
              <a:ext uri="{FF2B5EF4-FFF2-40B4-BE49-F238E27FC236}">
                <a16:creationId xmlns:a16="http://schemas.microsoft.com/office/drawing/2014/main" id="{D3B747FF-C531-FC41-A24C-BD72D1BD7706}"/>
              </a:ext>
            </a:extLst>
          </p:cNvPr>
          <p:cNvSpPr>
            <a:spLocks noGrp="1"/>
          </p:cNvSpPr>
          <p:nvPr>
            <p:ph idx="1"/>
          </p:nvPr>
        </p:nvSpPr>
        <p:spPr/>
        <p:txBody>
          <a:bodyPr/>
          <a:lstStyle/>
          <a:p>
            <a:r>
              <a:rPr lang="en-US" altLang="ja-JP" dirty="0" err="1"/>
              <a:t>OVmigrate</a:t>
            </a:r>
            <a:r>
              <a:rPr lang="ja-JP" altLang="en-US" dirty="0"/>
              <a:t>の有効性を調べる実験を行った</a:t>
            </a:r>
            <a:endParaRPr lang="en-US" altLang="ja-JP" dirty="0"/>
          </a:p>
          <a:p>
            <a:pPr lvl="1"/>
            <a:r>
              <a:rPr lang="en-US" altLang="ja-JP" dirty="0"/>
              <a:t>VM</a:t>
            </a:r>
            <a:r>
              <a:rPr lang="ja-JP" altLang="en-US" dirty="0"/>
              <a:t>外からプロセスのすべての状態が正常に保存できることを確認</a:t>
            </a:r>
            <a:endParaRPr lang="en-US" altLang="ja-JP" dirty="0"/>
          </a:p>
          <a:p>
            <a:pPr lvl="1"/>
            <a:r>
              <a:rPr lang="ja-JP" altLang="en-US" dirty="0"/>
              <a:t>プロセスの状態保存性能と状態保存処理が他のプロセスに及ぼす影響を測定</a:t>
            </a:r>
            <a:endParaRPr lang="en-US" altLang="ja-JP" dirty="0"/>
          </a:p>
          <a:p>
            <a:pPr lvl="2"/>
            <a:r>
              <a:rPr lang="en-US" altLang="ja-JP" dirty="0"/>
              <a:t>VM</a:t>
            </a:r>
            <a:r>
              <a:rPr lang="ja-JP" altLang="en-US" dirty="0"/>
              <a:t>が低負荷の時と高負荷の時について</a:t>
            </a:r>
            <a:endParaRPr lang="en-US" altLang="ja-JP" dirty="0"/>
          </a:p>
          <a:p>
            <a:r>
              <a:rPr lang="ja-JP" altLang="en-US" dirty="0"/>
              <a:t>比較対象</a:t>
            </a:r>
            <a:endParaRPr lang="en-US" altLang="ja-JP" dirty="0"/>
          </a:p>
          <a:p>
            <a:pPr lvl="1"/>
            <a:r>
              <a:rPr lang="en-US" altLang="ja-JP" dirty="0"/>
              <a:t>VM</a:t>
            </a:r>
            <a:r>
              <a:rPr lang="ja-JP" altLang="en-US" dirty="0"/>
              <a:t>内で既存ツールの</a:t>
            </a:r>
            <a:r>
              <a:rPr lang="en-US" altLang="ja-JP" dirty="0"/>
              <a:t>CRIU</a:t>
            </a:r>
            <a:r>
              <a:rPr lang="ja-JP" altLang="en-US" dirty="0"/>
              <a:t>を動作させてプロセスの状態を保存</a:t>
            </a:r>
            <a:endParaRPr lang="en-US" altLang="ja-JP" dirty="0"/>
          </a:p>
        </p:txBody>
      </p:sp>
      <p:sp>
        <p:nvSpPr>
          <p:cNvPr id="4" name="Slide Number Placeholder 3">
            <a:extLst>
              <a:ext uri="{FF2B5EF4-FFF2-40B4-BE49-F238E27FC236}">
                <a16:creationId xmlns:a16="http://schemas.microsoft.com/office/drawing/2014/main" id="{7F63B884-7F16-8A4B-9C1B-F47173F43EDF}"/>
              </a:ext>
            </a:extLst>
          </p:cNvPr>
          <p:cNvSpPr>
            <a:spLocks noGrp="1"/>
          </p:cNvSpPr>
          <p:nvPr>
            <p:ph type="sldNum" sz="quarter" idx="12"/>
          </p:nvPr>
        </p:nvSpPr>
        <p:spPr/>
        <p:txBody>
          <a:bodyPr/>
          <a:lstStyle/>
          <a:p>
            <a:fld id="{A2DAF6EC-2C59-9941-AA93-00E19ED16896}" type="slidenum">
              <a:rPr kumimoji="1" lang="ja-JP" altLang="en-US" smtClean="0"/>
              <a:t>15</a:t>
            </a:fld>
            <a:endParaRPr kumimoji="1" lang="ja-JP" altLang="en-US"/>
          </a:p>
        </p:txBody>
      </p:sp>
      <p:graphicFrame>
        <p:nvGraphicFramePr>
          <p:cNvPr id="7" name="表 14">
            <a:extLst>
              <a:ext uri="{FF2B5EF4-FFF2-40B4-BE49-F238E27FC236}">
                <a16:creationId xmlns:a16="http://schemas.microsoft.com/office/drawing/2014/main" id="{49809AFC-42BB-194E-B4CB-A890B9098279}"/>
              </a:ext>
            </a:extLst>
          </p:cNvPr>
          <p:cNvGraphicFramePr>
            <a:graphicFrameLocks noGrp="1"/>
          </p:cNvGraphicFramePr>
          <p:nvPr>
            <p:extLst>
              <p:ext uri="{D42A27DB-BD31-4B8C-83A1-F6EECF244321}">
                <p14:modId xmlns:p14="http://schemas.microsoft.com/office/powerpoint/2010/main" val="3963461596"/>
              </p:ext>
            </p:extLst>
          </p:nvPr>
        </p:nvGraphicFramePr>
        <p:xfrm>
          <a:off x="2733180" y="4315448"/>
          <a:ext cx="6004420" cy="2123440"/>
        </p:xfrm>
        <a:graphic>
          <a:graphicData uri="http://schemas.openxmlformats.org/drawingml/2006/table">
            <a:tbl>
              <a:tblPr firstRow="1" bandRow="1">
                <a:tableStyleId>{5C22544A-7EE6-4342-B048-85BDC9FD1C3A}</a:tableStyleId>
              </a:tblPr>
              <a:tblGrid>
                <a:gridCol w="2107581">
                  <a:extLst>
                    <a:ext uri="{9D8B030D-6E8A-4147-A177-3AD203B41FA5}">
                      <a16:colId xmlns:a16="http://schemas.microsoft.com/office/drawing/2014/main" val="2541460748"/>
                    </a:ext>
                  </a:extLst>
                </a:gridCol>
                <a:gridCol w="2129882">
                  <a:extLst>
                    <a:ext uri="{9D8B030D-6E8A-4147-A177-3AD203B41FA5}">
                      <a16:colId xmlns:a16="http://schemas.microsoft.com/office/drawing/2014/main" val="3531492522"/>
                    </a:ext>
                  </a:extLst>
                </a:gridCol>
                <a:gridCol w="1766957">
                  <a:extLst>
                    <a:ext uri="{9D8B030D-6E8A-4147-A177-3AD203B41FA5}">
                      <a16:colId xmlns:a16="http://schemas.microsoft.com/office/drawing/2014/main" val="22231298"/>
                    </a:ext>
                  </a:extLst>
                </a:gridCol>
              </a:tblGrid>
              <a:tr h="370840">
                <a:tc>
                  <a:txBody>
                    <a:bodyPr/>
                    <a:lstStyle/>
                    <a:p>
                      <a:endParaRPr kumimoji="1" lang="ja-JP" altLang="en-US" b="0" i="0" dirty="0">
                        <a:latin typeface="MS PGothic" panose="020B0600070205080204" pitchFamily="34" charset="-128"/>
                      </a:endParaRPr>
                    </a:p>
                  </a:txBody>
                  <a:tcPr/>
                </a:tc>
                <a:tc>
                  <a:txBody>
                    <a:bodyPr/>
                    <a:lstStyle/>
                    <a:p>
                      <a:pPr algn="ctr"/>
                      <a:r>
                        <a:rPr kumimoji="1" lang="ja-JP" altLang="en-US" b="0" i="0" dirty="0">
                          <a:latin typeface="MS PGothic" panose="020B0600070205080204" pitchFamily="34" charset="-128"/>
                        </a:rPr>
                        <a:t>ホスト</a:t>
                      </a:r>
                    </a:p>
                  </a:txBody>
                  <a:tcPr/>
                </a:tc>
                <a:tc>
                  <a:txBody>
                    <a:bodyPr/>
                    <a:lstStyle/>
                    <a:p>
                      <a:pPr algn="ctr"/>
                      <a:r>
                        <a:rPr kumimoji="1" lang="en-US" altLang="ja-JP" b="0" i="0" dirty="0">
                          <a:latin typeface="MS PGothic" panose="020B0600070205080204" pitchFamily="34" charset="-128"/>
                        </a:rPr>
                        <a:t>VM</a:t>
                      </a:r>
                      <a:endParaRPr kumimoji="1" lang="ja-JP" altLang="en-US" dirty="0"/>
                    </a:p>
                  </a:txBody>
                  <a:tcPr/>
                </a:tc>
                <a:extLst>
                  <a:ext uri="{0D108BD9-81ED-4DB2-BD59-A6C34878D82A}">
                    <a16:rowId xmlns:a16="http://schemas.microsoft.com/office/drawing/2014/main" val="1273152440"/>
                  </a:ext>
                </a:extLst>
              </a:tr>
              <a:tr h="370840">
                <a:tc>
                  <a:txBody>
                    <a:bodyPr/>
                    <a:lstStyle/>
                    <a:p>
                      <a:pPr algn="ctr"/>
                      <a:r>
                        <a:rPr kumimoji="1" lang="en-US" altLang="ja-JP" b="0" i="0" dirty="0">
                          <a:latin typeface="MS PGothic" panose="020B0600070205080204" pitchFamily="34" charset="-128"/>
                        </a:rPr>
                        <a:t>CPU</a:t>
                      </a:r>
                      <a:endParaRPr kumimoji="1" lang="ja-JP" altLang="en-US" strike="sngStrike" dirty="0">
                        <a:solidFill>
                          <a:srgbClr val="FF0000"/>
                        </a:solidFill>
                      </a:endParaRPr>
                    </a:p>
                  </a:txBody>
                  <a:tcPr/>
                </a:tc>
                <a:tc>
                  <a:txBody>
                    <a:bodyPr/>
                    <a:lstStyle/>
                    <a:p>
                      <a:pPr algn="ctr"/>
                      <a:r>
                        <a:rPr kumimoji="1" lang="en-US" altLang="ja-JP" b="0" i="0" dirty="0">
                          <a:solidFill>
                            <a:schemeClr val="tx1"/>
                          </a:solidFill>
                          <a:latin typeface="MS PGothic" panose="020B0600070205080204" pitchFamily="34" charset="-128"/>
                        </a:rPr>
                        <a:t>Intel Core i7-10700 (8</a:t>
                      </a:r>
                      <a:r>
                        <a:rPr kumimoji="1" lang="ja-JP" altLang="en-US" dirty="0">
                          <a:solidFill>
                            <a:schemeClr val="tx1"/>
                          </a:solidFill>
                        </a:rPr>
                        <a:t>コア</a:t>
                      </a:r>
                      <a:r>
                        <a:rPr kumimoji="1" lang="en-US" altLang="ja-JP" dirty="0">
                          <a:solidFill>
                            <a:schemeClr val="tx1"/>
                          </a:solidFill>
                        </a:rPr>
                        <a:t>)</a:t>
                      </a:r>
                      <a:endParaRPr kumimoji="1" lang="ja-JP" altLang="en-US" dirty="0">
                        <a:solidFill>
                          <a:schemeClr val="tx1"/>
                        </a:solidFill>
                      </a:endParaRPr>
                    </a:p>
                  </a:txBody>
                  <a:tcPr/>
                </a:tc>
                <a:tc>
                  <a:txBody>
                    <a:bodyPr/>
                    <a:lstStyle/>
                    <a:p>
                      <a:pPr algn="ctr"/>
                      <a:r>
                        <a:rPr kumimoji="1" lang="en-US" altLang="ja-JP" b="0" i="0" dirty="0">
                          <a:solidFill>
                            <a:schemeClr val="tx1"/>
                          </a:solidFill>
                          <a:latin typeface="MS PGothic" panose="020B0600070205080204" pitchFamily="34" charset="-128"/>
                        </a:rPr>
                        <a:t>2</a:t>
                      </a:r>
                      <a:endParaRPr kumimoji="1" lang="ja-JP" altLang="en-US" dirty="0">
                        <a:solidFill>
                          <a:schemeClr val="tx1"/>
                        </a:solidFill>
                      </a:endParaRPr>
                    </a:p>
                  </a:txBody>
                  <a:tcPr/>
                </a:tc>
                <a:extLst>
                  <a:ext uri="{0D108BD9-81ED-4DB2-BD59-A6C34878D82A}">
                    <a16:rowId xmlns:a16="http://schemas.microsoft.com/office/drawing/2014/main" val="3811909890"/>
                  </a:ext>
                </a:extLst>
              </a:tr>
              <a:tr h="370840">
                <a:tc>
                  <a:txBody>
                    <a:bodyPr/>
                    <a:lstStyle/>
                    <a:p>
                      <a:pPr algn="ctr"/>
                      <a:r>
                        <a:rPr kumimoji="1" lang="ja-JP" altLang="en-US" b="0" i="0" dirty="0">
                          <a:latin typeface="MS PGothic" panose="020B0600070205080204" pitchFamily="34" charset="-128"/>
                        </a:rPr>
                        <a:t>メモリ</a:t>
                      </a:r>
                    </a:p>
                  </a:txBody>
                  <a:tcPr/>
                </a:tc>
                <a:tc>
                  <a:txBody>
                    <a:bodyPr/>
                    <a:lstStyle/>
                    <a:p>
                      <a:pPr algn="ctr"/>
                      <a:r>
                        <a:rPr kumimoji="1" lang="en-US" altLang="ja-JP" b="0" i="0" dirty="0">
                          <a:latin typeface="MS PGothic" panose="020B0600070205080204" pitchFamily="34" charset="-128"/>
                        </a:rPr>
                        <a:t>64GB</a:t>
                      </a:r>
                      <a:endParaRPr kumimoji="1" lang="ja-JP" altLang="en-US" dirty="0"/>
                    </a:p>
                  </a:txBody>
                  <a:tcPr/>
                </a:tc>
                <a:tc>
                  <a:txBody>
                    <a:bodyPr/>
                    <a:lstStyle/>
                    <a:p>
                      <a:pPr algn="ctr"/>
                      <a:r>
                        <a:rPr kumimoji="1" lang="en-US" altLang="ja-JP" b="0" i="0" dirty="0">
                          <a:solidFill>
                            <a:schemeClr val="tx1"/>
                          </a:solidFill>
                          <a:latin typeface="MS PGothic" panose="020B0600070205080204" pitchFamily="34" charset="-128"/>
                        </a:rPr>
                        <a:t>30GB</a:t>
                      </a:r>
                      <a:endParaRPr kumimoji="1" lang="ja-JP" altLang="en-US" dirty="0">
                        <a:solidFill>
                          <a:schemeClr val="tx1"/>
                        </a:solidFill>
                      </a:endParaRPr>
                    </a:p>
                  </a:txBody>
                  <a:tcPr/>
                </a:tc>
                <a:extLst>
                  <a:ext uri="{0D108BD9-81ED-4DB2-BD59-A6C34878D82A}">
                    <a16:rowId xmlns:a16="http://schemas.microsoft.com/office/drawing/2014/main" val="427729779"/>
                  </a:ext>
                </a:extLst>
              </a:tr>
              <a:tr h="370840">
                <a:tc>
                  <a:txBody>
                    <a:bodyPr/>
                    <a:lstStyle/>
                    <a:p>
                      <a:pPr algn="ctr"/>
                      <a:r>
                        <a:rPr kumimoji="1" lang="en-US" altLang="ja-JP" b="0" i="0" dirty="0">
                          <a:solidFill>
                            <a:schemeClr val="tx1"/>
                          </a:solidFill>
                          <a:latin typeface="MS PGothic" panose="020B0600070205080204" pitchFamily="34" charset="-128"/>
                        </a:rPr>
                        <a:t>OS</a:t>
                      </a:r>
                      <a:endParaRPr kumimoji="1" lang="ja-JP" altLang="en-US" dirty="0">
                        <a:solidFill>
                          <a:schemeClr val="tx1"/>
                        </a:solidFill>
                      </a:endParaRPr>
                    </a:p>
                  </a:txBody>
                  <a:tcPr/>
                </a:tc>
                <a:tc>
                  <a:txBody>
                    <a:bodyPr/>
                    <a:lstStyle/>
                    <a:p>
                      <a:pPr algn="ctr"/>
                      <a:r>
                        <a:rPr kumimoji="1" lang="en-US" altLang="ja-JP" b="0" i="0" dirty="0">
                          <a:latin typeface="MS PGothic" panose="020B0600070205080204" pitchFamily="34" charset="-128"/>
                        </a:rPr>
                        <a:t>Linux 5.11</a:t>
                      </a:r>
                      <a:endParaRPr kumimoji="1" lang="ja-JP" altLang="en-US" dirty="0"/>
                    </a:p>
                  </a:txBody>
                  <a:tcPr/>
                </a:tc>
                <a:tc>
                  <a:txBody>
                    <a:bodyPr/>
                    <a:lstStyle/>
                    <a:p>
                      <a:pPr algn="ctr"/>
                      <a:r>
                        <a:rPr kumimoji="1" lang="en-US" altLang="ja-JP" b="0" i="0" dirty="0">
                          <a:latin typeface="MS PGothic" panose="020B0600070205080204" pitchFamily="34" charset="-128"/>
                        </a:rPr>
                        <a:t>Linux 5.4</a:t>
                      </a:r>
                      <a:endParaRPr kumimoji="1" lang="ja-JP" altLang="en-US" dirty="0"/>
                    </a:p>
                  </a:txBody>
                  <a:tcPr/>
                </a:tc>
                <a:extLst>
                  <a:ext uri="{0D108BD9-81ED-4DB2-BD59-A6C34878D82A}">
                    <a16:rowId xmlns:a16="http://schemas.microsoft.com/office/drawing/2014/main" val="1383050256"/>
                  </a:ext>
                </a:extLst>
              </a:tr>
              <a:tr h="370840">
                <a:tc>
                  <a:txBody>
                    <a:bodyPr/>
                    <a:lstStyle/>
                    <a:p>
                      <a:pPr algn="ctr"/>
                      <a:r>
                        <a:rPr kumimoji="1" lang="ja-JP" altLang="en-US" b="0" i="0" dirty="0">
                          <a:solidFill>
                            <a:schemeClr val="tx1"/>
                          </a:solidFill>
                          <a:latin typeface="MS PGothic" panose="020B0600070205080204" pitchFamily="34" charset="-128"/>
                        </a:rPr>
                        <a:t>仮想化ソフトウェア</a:t>
                      </a:r>
                    </a:p>
                  </a:txBody>
                  <a:tcPr/>
                </a:tc>
                <a:tc>
                  <a:txBody>
                    <a:bodyPr/>
                    <a:lstStyle/>
                    <a:p>
                      <a:pPr algn="ctr"/>
                      <a:r>
                        <a:rPr kumimoji="1" lang="en-US" altLang="ja-JP" b="0" i="0" dirty="0">
                          <a:latin typeface="MS PGothic" panose="020B0600070205080204" pitchFamily="34" charset="-128"/>
                        </a:rPr>
                        <a:t>QEMU-KVM 4.2.0</a:t>
                      </a:r>
                      <a:endParaRPr kumimoji="1" lang="ja-JP" altLang="en-US" dirty="0"/>
                    </a:p>
                  </a:txBody>
                  <a:tcPr/>
                </a:tc>
                <a:tc>
                  <a:txBody>
                    <a:bodyPr/>
                    <a:lstStyle/>
                    <a:p>
                      <a:pPr algn="ctr"/>
                      <a:r>
                        <a:rPr kumimoji="1" lang="en-US" altLang="ja-JP" b="0" i="0" dirty="0">
                          <a:latin typeface="MS PGothic" panose="020B0600070205080204" pitchFamily="34" charset="-128"/>
                        </a:rPr>
                        <a:t>-</a:t>
                      </a:r>
                      <a:endParaRPr kumimoji="1" lang="ja-JP" altLang="en-US" dirty="0"/>
                    </a:p>
                  </a:txBody>
                  <a:tcPr/>
                </a:tc>
                <a:extLst>
                  <a:ext uri="{0D108BD9-81ED-4DB2-BD59-A6C34878D82A}">
                    <a16:rowId xmlns:a16="http://schemas.microsoft.com/office/drawing/2014/main" val="2270479662"/>
                  </a:ext>
                </a:extLst>
              </a:tr>
            </a:tbl>
          </a:graphicData>
        </a:graphic>
      </p:graphicFrame>
    </p:spTree>
    <p:extLst>
      <p:ext uri="{BB962C8B-B14F-4D97-AF65-F5344CB8AC3E}">
        <p14:creationId xmlns:p14="http://schemas.microsoft.com/office/powerpoint/2010/main" val="803316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7FB4E-6E70-3439-8FE4-BCD61097AE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496A9D-3BFD-9443-8AAA-3D227A5B7CC5}"/>
              </a:ext>
            </a:extLst>
          </p:cNvPr>
          <p:cNvSpPr>
            <a:spLocks noGrp="1"/>
          </p:cNvSpPr>
          <p:nvPr>
            <p:ph type="title"/>
          </p:nvPr>
        </p:nvSpPr>
        <p:spPr/>
        <p:txBody>
          <a:bodyPr/>
          <a:lstStyle/>
          <a:p>
            <a:r>
              <a:rPr lang="ja-JP" altLang="en-US" dirty="0"/>
              <a:t>プロセスの状態保存の確認</a:t>
            </a:r>
            <a:endParaRPr lang="en-JP" dirty="0"/>
          </a:p>
        </p:txBody>
      </p:sp>
      <p:sp>
        <p:nvSpPr>
          <p:cNvPr id="3" name="Content Placeholder 2">
            <a:extLst>
              <a:ext uri="{FF2B5EF4-FFF2-40B4-BE49-F238E27FC236}">
                <a16:creationId xmlns:a16="http://schemas.microsoft.com/office/drawing/2014/main" id="{5F5A64CA-7FB7-D43F-ED5A-8EA0EB755075}"/>
              </a:ext>
            </a:extLst>
          </p:cNvPr>
          <p:cNvSpPr>
            <a:spLocks noGrp="1"/>
          </p:cNvSpPr>
          <p:nvPr>
            <p:ph idx="1"/>
          </p:nvPr>
        </p:nvSpPr>
        <p:spPr/>
        <p:txBody>
          <a:bodyPr/>
          <a:lstStyle/>
          <a:p>
            <a:r>
              <a:rPr lang="en-US" altLang="ja-JP" dirty="0"/>
              <a:t>VM</a:t>
            </a:r>
            <a:r>
              <a:rPr lang="ja-JP" altLang="en-US" dirty="0"/>
              <a:t>内で</a:t>
            </a:r>
            <a:r>
              <a:rPr lang="en-US" altLang="ja-JP" dirty="0"/>
              <a:t>1</a:t>
            </a:r>
            <a:r>
              <a:rPr lang="ja-JP" altLang="en-US" dirty="0"/>
              <a:t>秒ごとにカウンタ値を増加させるプロセスの状態を保存</a:t>
            </a:r>
            <a:endParaRPr lang="en-US" altLang="ja-JP" dirty="0"/>
          </a:p>
          <a:p>
            <a:pPr lvl="1"/>
            <a:r>
              <a:rPr lang="en-US" altLang="ja-JP" dirty="0" err="1"/>
              <a:t>OVmigrate</a:t>
            </a:r>
            <a:r>
              <a:rPr lang="ja-JP" altLang="en-US" dirty="0"/>
              <a:t>を用いて</a:t>
            </a:r>
            <a:r>
              <a:rPr lang="en-US" altLang="ja-JP" dirty="0"/>
              <a:t>VM</a:t>
            </a:r>
            <a:r>
              <a:rPr lang="ja-JP" altLang="en-US" dirty="0"/>
              <a:t>内のプロセスのすべての状態を保存</a:t>
            </a:r>
            <a:endParaRPr lang="en-US" altLang="ja-JP" dirty="0"/>
          </a:p>
          <a:p>
            <a:pPr lvl="1"/>
            <a:r>
              <a:rPr lang="ja-JP" altLang="en-US" dirty="0"/>
              <a:t>プロセスの状態を別の</a:t>
            </a:r>
            <a:r>
              <a:rPr lang="en-US" altLang="ja-JP" dirty="0"/>
              <a:t>VM</a:t>
            </a:r>
            <a:r>
              <a:rPr lang="ja-JP" altLang="en-US" dirty="0"/>
              <a:t>へ転送</a:t>
            </a:r>
            <a:endParaRPr lang="en-US" altLang="ja-JP" dirty="0"/>
          </a:p>
          <a:p>
            <a:r>
              <a:rPr lang="en-US" altLang="ja-JP" dirty="0"/>
              <a:t>VM</a:t>
            </a:r>
            <a:r>
              <a:rPr lang="ja-JP" altLang="en-US" dirty="0"/>
              <a:t>内で</a:t>
            </a:r>
            <a:r>
              <a:rPr lang="en-US" altLang="ja-JP" dirty="0"/>
              <a:t>CRIU</a:t>
            </a:r>
            <a:r>
              <a:rPr lang="ja-JP" altLang="en-US" dirty="0"/>
              <a:t>を用い、保存した状態からプロセスを復元</a:t>
            </a:r>
            <a:endParaRPr lang="en-US" altLang="ja-JP" dirty="0"/>
          </a:p>
          <a:p>
            <a:pPr lvl="1"/>
            <a:r>
              <a:rPr lang="ja-JP" altLang="en-US" dirty="0"/>
              <a:t>復元処理が正常に完了し、カウントが再開されたことを確認</a:t>
            </a:r>
          </a:p>
        </p:txBody>
      </p:sp>
      <p:sp>
        <p:nvSpPr>
          <p:cNvPr id="4" name="Slide Number Placeholder 3">
            <a:extLst>
              <a:ext uri="{FF2B5EF4-FFF2-40B4-BE49-F238E27FC236}">
                <a16:creationId xmlns:a16="http://schemas.microsoft.com/office/drawing/2014/main" id="{3830AFAF-CCD5-BA5D-BA48-645FAA25832F}"/>
              </a:ext>
            </a:extLst>
          </p:cNvPr>
          <p:cNvSpPr>
            <a:spLocks noGrp="1"/>
          </p:cNvSpPr>
          <p:nvPr>
            <p:ph type="sldNum" sz="quarter" idx="12"/>
          </p:nvPr>
        </p:nvSpPr>
        <p:spPr/>
        <p:txBody>
          <a:bodyPr/>
          <a:lstStyle/>
          <a:p>
            <a:fld id="{A2DAF6EC-2C59-9941-AA93-00E19ED16896}" type="slidenum">
              <a:rPr kumimoji="1" lang="ja-JP" altLang="en-US" smtClean="0"/>
              <a:t>16</a:t>
            </a:fld>
            <a:endParaRPr kumimoji="1" lang="ja-JP" altLang="en-US"/>
          </a:p>
        </p:txBody>
      </p:sp>
      <p:pic>
        <p:nvPicPr>
          <p:cNvPr id="8" name="図 7" descr="図形&#10;&#10;中程度の精度で自動的に生成された説明">
            <a:extLst>
              <a:ext uri="{FF2B5EF4-FFF2-40B4-BE49-F238E27FC236}">
                <a16:creationId xmlns:a16="http://schemas.microsoft.com/office/drawing/2014/main" id="{5D39BF66-BDC5-38A2-FDEC-354A97257DD0}"/>
              </a:ext>
            </a:extLst>
          </p:cNvPr>
          <p:cNvPicPr>
            <a:picLocks noChangeAspect="1"/>
          </p:cNvPicPr>
          <p:nvPr/>
        </p:nvPicPr>
        <p:blipFill>
          <a:blip r:embed="rId3"/>
          <a:stretch>
            <a:fillRect/>
          </a:stretch>
        </p:blipFill>
        <p:spPr>
          <a:xfrm>
            <a:off x="6542831" y="4258895"/>
            <a:ext cx="3534042" cy="1054603"/>
          </a:xfrm>
          <a:prstGeom prst="rect">
            <a:avLst/>
          </a:prstGeom>
        </p:spPr>
      </p:pic>
      <p:pic>
        <p:nvPicPr>
          <p:cNvPr id="11" name="図 10" descr="テキスト&#10;&#10;自動的に生成された説明">
            <a:extLst>
              <a:ext uri="{FF2B5EF4-FFF2-40B4-BE49-F238E27FC236}">
                <a16:creationId xmlns:a16="http://schemas.microsoft.com/office/drawing/2014/main" id="{3964C560-4F31-6006-249D-A5FE2B21533C}"/>
              </a:ext>
            </a:extLst>
          </p:cNvPr>
          <p:cNvPicPr>
            <a:picLocks noChangeAspect="1"/>
          </p:cNvPicPr>
          <p:nvPr/>
        </p:nvPicPr>
        <p:blipFill>
          <a:blip r:embed="rId4"/>
          <a:stretch>
            <a:fillRect/>
          </a:stretch>
        </p:blipFill>
        <p:spPr>
          <a:xfrm>
            <a:off x="6537462" y="5435505"/>
            <a:ext cx="4444975" cy="1149323"/>
          </a:xfrm>
          <a:prstGeom prst="rect">
            <a:avLst/>
          </a:prstGeom>
        </p:spPr>
      </p:pic>
      <p:sp>
        <p:nvSpPr>
          <p:cNvPr id="7" name="正方形/長方形 41">
            <a:extLst>
              <a:ext uri="{FF2B5EF4-FFF2-40B4-BE49-F238E27FC236}">
                <a16:creationId xmlns:a16="http://schemas.microsoft.com/office/drawing/2014/main" id="{2B34A510-439D-D990-F2E4-8A5521A28885}"/>
              </a:ext>
            </a:extLst>
          </p:cNvPr>
          <p:cNvSpPr/>
          <p:nvPr/>
        </p:nvSpPr>
        <p:spPr>
          <a:xfrm>
            <a:off x="1032095" y="4255129"/>
            <a:ext cx="5142368" cy="232823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9" name="テキスト ボックス 8">
            <a:extLst>
              <a:ext uri="{FF2B5EF4-FFF2-40B4-BE49-F238E27FC236}">
                <a16:creationId xmlns:a16="http://schemas.microsoft.com/office/drawing/2014/main" id="{B7044A72-80BA-CF73-263E-6220EAFC654C}"/>
              </a:ext>
            </a:extLst>
          </p:cNvPr>
          <p:cNvSpPr txBox="1"/>
          <p:nvPr/>
        </p:nvSpPr>
        <p:spPr>
          <a:xfrm>
            <a:off x="3173794" y="3880429"/>
            <a:ext cx="858969" cy="400110"/>
          </a:xfrm>
          <a:prstGeom prst="rect">
            <a:avLst/>
          </a:prstGeom>
          <a:noFill/>
        </p:spPr>
        <p:txBody>
          <a:bodyPr wrap="square" rtlCol="0">
            <a:spAutoFit/>
          </a:bodyPr>
          <a:lstStyle/>
          <a:p>
            <a:pPr algn="ctr"/>
            <a:r>
              <a:rPr lang="ja-JP" altLang="en-US" sz="2000" dirty="0">
                <a:latin typeface="MS PGothic" panose="020B0600070205080204" pitchFamily="34" charset="-128"/>
              </a:rPr>
              <a:t>ホスト</a:t>
            </a:r>
            <a:endParaRPr kumimoji="1" lang="ja-JP" altLang="en-US" sz="2000" dirty="0">
              <a:latin typeface="MS PGothic" panose="020B0600070205080204" pitchFamily="34" charset="-128"/>
            </a:endParaRPr>
          </a:p>
        </p:txBody>
      </p:sp>
      <p:sp>
        <p:nvSpPr>
          <p:cNvPr id="14" name="正方形/長方形 13">
            <a:extLst>
              <a:ext uri="{FF2B5EF4-FFF2-40B4-BE49-F238E27FC236}">
                <a16:creationId xmlns:a16="http://schemas.microsoft.com/office/drawing/2014/main" id="{3C5B0E6C-A71D-D68D-CBDE-343E637FA613}"/>
              </a:ext>
            </a:extLst>
          </p:cNvPr>
          <p:cNvSpPr/>
          <p:nvPr/>
        </p:nvSpPr>
        <p:spPr>
          <a:xfrm>
            <a:off x="1235331" y="4655239"/>
            <a:ext cx="2129597" cy="1248707"/>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15" name="テキスト ボックス 14">
            <a:extLst>
              <a:ext uri="{FF2B5EF4-FFF2-40B4-BE49-F238E27FC236}">
                <a16:creationId xmlns:a16="http://schemas.microsoft.com/office/drawing/2014/main" id="{0196F692-2727-237D-5E24-90068A9DC8CC}"/>
              </a:ext>
            </a:extLst>
          </p:cNvPr>
          <p:cNvSpPr txBox="1"/>
          <p:nvPr/>
        </p:nvSpPr>
        <p:spPr>
          <a:xfrm>
            <a:off x="1924866" y="4322002"/>
            <a:ext cx="750524" cy="400110"/>
          </a:xfrm>
          <a:prstGeom prst="rect">
            <a:avLst/>
          </a:prstGeom>
          <a:noFill/>
        </p:spPr>
        <p:txBody>
          <a:bodyPr wrap="square" rtlCol="0">
            <a:spAutoFit/>
          </a:bodyPr>
          <a:lstStyle/>
          <a:p>
            <a:pPr algn="ctr"/>
            <a:r>
              <a:rPr kumimoji="1" lang="en-US" altLang="ja-JP" sz="2000" dirty="0">
                <a:latin typeface="MS PGothic" panose="020B0600070205080204" pitchFamily="34" charset="-128"/>
              </a:rPr>
              <a:t>VM1</a:t>
            </a:r>
            <a:endParaRPr kumimoji="1" lang="ja-JP" altLang="en-US" sz="2000" dirty="0">
              <a:latin typeface="MS PGothic" panose="020B0600070205080204" pitchFamily="34" charset="-128"/>
            </a:endParaRPr>
          </a:p>
        </p:txBody>
      </p:sp>
      <p:sp>
        <p:nvSpPr>
          <p:cNvPr id="17" name="楕円 16">
            <a:extLst>
              <a:ext uri="{FF2B5EF4-FFF2-40B4-BE49-F238E27FC236}">
                <a16:creationId xmlns:a16="http://schemas.microsoft.com/office/drawing/2014/main" id="{A24C572A-BEA7-F14E-84AA-4F6125C9E4C4}"/>
              </a:ext>
            </a:extLst>
          </p:cNvPr>
          <p:cNvSpPr/>
          <p:nvPr/>
        </p:nvSpPr>
        <p:spPr>
          <a:xfrm>
            <a:off x="1451839" y="4723452"/>
            <a:ext cx="1696577" cy="712661"/>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プロセス</a:t>
            </a:r>
            <a:endParaRPr kumimoji="1" lang="ja-JP" altLang="en-US" dirty="0">
              <a:solidFill>
                <a:schemeClr val="tx1"/>
              </a:solidFill>
              <a:latin typeface="MS PGothic" panose="020B0600070205080204" pitchFamily="34" charset="-128"/>
            </a:endParaRPr>
          </a:p>
        </p:txBody>
      </p:sp>
      <p:sp>
        <p:nvSpPr>
          <p:cNvPr id="18" name="Rounded Rectangle 3">
            <a:extLst>
              <a:ext uri="{FF2B5EF4-FFF2-40B4-BE49-F238E27FC236}">
                <a16:creationId xmlns:a16="http://schemas.microsoft.com/office/drawing/2014/main" id="{E26E9354-06B9-A0E7-76B6-1877DD3E7622}"/>
              </a:ext>
            </a:extLst>
          </p:cNvPr>
          <p:cNvSpPr/>
          <p:nvPr/>
        </p:nvSpPr>
        <p:spPr>
          <a:xfrm>
            <a:off x="2675390" y="6171252"/>
            <a:ext cx="1801499" cy="30312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latin typeface="MS PGothic" panose="020B0600070205080204" pitchFamily="34" charset="-128"/>
              </a:rPr>
              <a:t>OVmigrate</a:t>
            </a:r>
            <a:endParaRPr lang="en-JP" dirty="0">
              <a:solidFill>
                <a:schemeClr val="tx1"/>
              </a:solidFill>
              <a:latin typeface="MS PGothic" panose="020B0600070205080204" pitchFamily="34" charset="-128"/>
            </a:endParaRPr>
          </a:p>
        </p:txBody>
      </p:sp>
      <p:sp>
        <p:nvSpPr>
          <p:cNvPr id="37" name="正方形/長方形 36">
            <a:extLst>
              <a:ext uri="{FF2B5EF4-FFF2-40B4-BE49-F238E27FC236}">
                <a16:creationId xmlns:a16="http://schemas.microsoft.com/office/drawing/2014/main" id="{E59B8A6E-26D1-A768-107A-72180D68E925}"/>
              </a:ext>
            </a:extLst>
          </p:cNvPr>
          <p:cNvSpPr/>
          <p:nvPr/>
        </p:nvSpPr>
        <p:spPr>
          <a:xfrm>
            <a:off x="3749698" y="4655239"/>
            <a:ext cx="2129597" cy="1248707"/>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38" name="テキスト ボックス 37">
            <a:extLst>
              <a:ext uri="{FF2B5EF4-FFF2-40B4-BE49-F238E27FC236}">
                <a16:creationId xmlns:a16="http://schemas.microsoft.com/office/drawing/2014/main" id="{FFE51564-B821-E5F2-D802-E978FB233709}"/>
              </a:ext>
            </a:extLst>
          </p:cNvPr>
          <p:cNvSpPr txBox="1"/>
          <p:nvPr/>
        </p:nvSpPr>
        <p:spPr>
          <a:xfrm>
            <a:off x="4439233" y="4338771"/>
            <a:ext cx="750523" cy="400110"/>
          </a:xfrm>
          <a:prstGeom prst="rect">
            <a:avLst/>
          </a:prstGeom>
          <a:noFill/>
        </p:spPr>
        <p:txBody>
          <a:bodyPr wrap="square" rtlCol="0">
            <a:spAutoFit/>
          </a:bodyPr>
          <a:lstStyle/>
          <a:p>
            <a:pPr algn="ctr"/>
            <a:r>
              <a:rPr kumimoji="1" lang="en-US" altLang="ja-JP" sz="2000" dirty="0">
                <a:latin typeface="MS PGothic" panose="020B0600070205080204" pitchFamily="34" charset="-128"/>
              </a:rPr>
              <a:t>VM2</a:t>
            </a:r>
            <a:endParaRPr kumimoji="1" lang="ja-JP" altLang="en-US" sz="2000" dirty="0">
              <a:latin typeface="MS PGothic" panose="020B0600070205080204" pitchFamily="34" charset="-128"/>
            </a:endParaRPr>
          </a:p>
        </p:txBody>
      </p:sp>
      <p:sp>
        <p:nvSpPr>
          <p:cNvPr id="39" name="楕円 38">
            <a:extLst>
              <a:ext uri="{FF2B5EF4-FFF2-40B4-BE49-F238E27FC236}">
                <a16:creationId xmlns:a16="http://schemas.microsoft.com/office/drawing/2014/main" id="{CE1A5AF0-49DF-366E-074E-8483D0BE9A03}"/>
              </a:ext>
            </a:extLst>
          </p:cNvPr>
          <p:cNvSpPr/>
          <p:nvPr/>
        </p:nvSpPr>
        <p:spPr>
          <a:xfrm>
            <a:off x="3966207" y="4722844"/>
            <a:ext cx="1696577" cy="712661"/>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プロセス</a:t>
            </a:r>
            <a:endParaRPr kumimoji="1" lang="ja-JP" altLang="en-US" dirty="0">
              <a:solidFill>
                <a:schemeClr val="tx1"/>
              </a:solidFill>
              <a:latin typeface="MS PGothic" panose="020B0600070205080204" pitchFamily="34" charset="-128"/>
            </a:endParaRPr>
          </a:p>
        </p:txBody>
      </p:sp>
      <p:sp>
        <p:nvSpPr>
          <p:cNvPr id="40" name="Rounded Rectangle 3">
            <a:extLst>
              <a:ext uri="{FF2B5EF4-FFF2-40B4-BE49-F238E27FC236}">
                <a16:creationId xmlns:a16="http://schemas.microsoft.com/office/drawing/2014/main" id="{B1C222CF-D43B-45A0-2FAA-392FCDDF5A4B}"/>
              </a:ext>
            </a:extLst>
          </p:cNvPr>
          <p:cNvSpPr/>
          <p:nvPr/>
        </p:nvSpPr>
        <p:spPr>
          <a:xfrm>
            <a:off x="4112698" y="5551869"/>
            <a:ext cx="1403591" cy="235712"/>
          </a:xfrm>
          <a:prstGeom prst="roundRect">
            <a:avLst/>
          </a:prstGeom>
          <a:solidFill>
            <a:srgbClr val="FFFF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rPr>
              <a:t>CRIU</a:t>
            </a:r>
            <a:endParaRPr lang="en-JP" dirty="0">
              <a:solidFill>
                <a:schemeClr val="tx1"/>
              </a:solidFill>
              <a:latin typeface="MS PGothic" panose="020B0600070205080204" pitchFamily="34" charset="-128"/>
            </a:endParaRPr>
          </a:p>
        </p:txBody>
      </p:sp>
      <p:sp>
        <p:nvSpPr>
          <p:cNvPr id="32" name="Rectangle 5">
            <a:extLst>
              <a:ext uri="{FF2B5EF4-FFF2-40B4-BE49-F238E27FC236}">
                <a16:creationId xmlns:a16="http://schemas.microsoft.com/office/drawing/2014/main" id="{0186DEBD-59FB-8B0A-FB40-DBF30AC9DAD2}"/>
              </a:ext>
            </a:extLst>
          </p:cNvPr>
          <p:cNvSpPr/>
          <p:nvPr/>
        </p:nvSpPr>
        <p:spPr>
          <a:xfrm>
            <a:off x="1735740" y="5355288"/>
            <a:ext cx="1520932" cy="240648"/>
          </a:xfrm>
          <a:prstGeom prst="rect">
            <a:avLst/>
          </a:prstGeom>
          <a:solidFill>
            <a:schemeClr val="accent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600" dirty="0">
                <a:solidFill>
                  <a:schemeClr val="tx1"/>
                </a:solidFill>
                <a:latin typeface="MS PGothic" panose="020B0600070205080204" pitchFamily="34" charset="-128"/>
              </a:rPr>
              <a:t>プロセスの状態</a:t>
            </a:r>
            <a:endParaRPr lang="en-JP" sz="1600" dirty="0">
              <a:solidFill>
                <a:schemeClr val="tx1"/>
              </a:solidFill>
              <a:latin typeface="MS PGothic" panose="020B0600070205080204" pitchFamily="34" charset="-128"/>
            </a:endParaRPr>
          </a:p>
        </p:txBody>
      </p:sp>
    </p:spTree>
    <p:custDataLst>
      <p:tags r:id="rId1"/>
    </p:custDataLst>
    <p:extLst>
      <p:ext uri="{BB962C8B-B14F-4D97-AF65-F5344CB8AC3E}">
        <p14:creationId xmlns:p14="http://schemas.microsoft.com/office/powerpoint/2010/main" val="3102461358"/>
      </p:ext>
    </p:extLst>
  </p:cSld>
  <p:clrMapOvr>
    <a:masterClrMapping/>
  </p:clrMapOvr>
  <mc:AlternateContent xmlns:mc="http://schemas.openxmlformats.org/markup-compatibility/2006" xmlns:p14="http://schemas.microsoft.com/office/powerpoint/2010/main">
    <mc:Choice Requires="p14">
      <p:transition spd="slow" p14:dur="2000" advTm="5407"/>
    </mc:Choice>
    <mc:Fallback xmlns="">
      <p:transition spd="slow" advTm="54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42" presetClass="path" presetSubtype="0" accel="50000" decel="50000" fill="hold" grpId="0" nodeType="withEffect">
                                  <p:stCondLst>
                                    <p:cond delay="0"/>
                                  </p:stCondLst>
                                  <p:childTnLst>
                                    <p:animMotion origin="layout" path="M -0.00664 -0.0287 L 0.07135 0.10972 " pathEditMode="relative" rAng="0" ptsTypes="AA">
                                      <p:cBhvr>
                                        <p:cTn id="9" dur="2000" fill="hold"/>
                                        <p:tgtEl>
                                          <p:spTgt spid="32"/>
                                        </p:tgtEl>
                                        <p:attrNameLst>
                                          <p:attrName>ppt_x</p:attrName>
                                          <p:attrName>ppt_y</p:attrName>
                                        </p:attrNameLst>
                                      </p:cBhvr>
                                      <p:rCtr x="3893" y="6921"/>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7135 0.10972 L 0.19062 0.01111 " pathEditMode="relative" rAng="0" ptsTypes="AA">
                                      <p:cBhvr>
                                        <p:cTn id="13" dur="2000" fill="hold"/>
                                        <p:tgtEl>
                                          <p:spTgt spid="32"/>
                                        </p:tgtEl>
                                        <p:attrNameLst>
                                          <p:attrName>ppt_x</p:attrName>
                                          <p:attrName>ppt_y</p:attrName>
                                        </p:attrNameLst>
                                      </p:cBhvr>
                                      <p:rCtr x="5599" y="-5463"/>
                                    </p:animMotion>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grpId="3" nodeType="clickEffect">
                                  <p:stCondLst>
                                    <p:cond delay="0"/>
                                  </p:stCondLst>
                                  <p:childTnLst>
                                    <p:animMotion origin="layout" path="M 0.19062 0.01111 L 0.19232 -0.06366 " pathEditMode="relative" rAng="0" ptsTypes="AA">
                                      <p:cBhvr>
                                        <p:cTn id="17" dur="2000" fill="hold"/>
                                        <p:tgtEl>
                                          <p:spTgt spid="32"/>
                                        </p:tgtEl>
                                        <p:attrNameLst>
                                          <p:attrName>ppt_x</p:attrName>
                                          <p:attrName>ppt_y</p:attrName>
                                        </p:attrNameLst>
                                      </p:cBhvr>
                                      <p:rCtr x="39" y="-4074"/>
                                    </p:animMotion>
                                  </p:childTnLst>
                                </p:cTn>
                              </p:par>
                              <p:par>
                                <p:cTn id="18" presetID="10" presetClass="exit" presetSubtype="0" fill="hold" grpId="4" nodeType="withEffect">
                                  <p:stCondLst>
                                    <p:cond delay="500"/>
                                  </p:stCondLst>
                                  <p:childTnLst>
                                    <p:animEffect transition="out" filter="fade">
                                      <p:cBhvr>
                                        <p:cTn id="19" dur="500"/>
                                        <p:tgtEl>
                                          <p:spTgt spid="32"/>
                                        </p:tgtEl>
                                      </p:cBhvr>
                                    </p:animEffect>
                                    <p:set>
                                      <p:cBhvr>
                                        <p:cTn id="20" dur="1" fill="hold">
                                          <p:stCondLst>
                                            <p:cond delay="499"/>
                                          </p:stCondLst>
                                        </p:cTn>
                                        <p:tgtEl>
                                          <p:spTgt spid="32"/>
                                        </p:tgtEl>
                                        <p:attrNameLst>
                                          <p:attrName>style.visibility</p:attrName>
                                        </p:attrNameLst>
                                      </p:cBhvr>
                                      <p:to>
                                        <p:strVal val="hidden"/>
                                      </p:to>
                                    </p:set>
                                  </p:childTnLst>
                                </p:cTn>
                              </p:par>
                              <p:par>
                                <p:cTn id="21" presetID="10" presetClass="entr" presetSubtype="0" fill="hold" grpId="0" nodeType="withEffect">
                                  <p:stCondLst>
                                    <p:cond delay="50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2" grpId="0" animBg="1"/>
      <p:bldP spid="32" grpId="1" animBg="1"/>
      <p:bldP spid="32" grpId="2" animBg="1"/>
      <p:bldP spid="32" grpId="3" animBg="1"/>
      <p:bldP spid="32" grpId="4"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8C82D81C-E9F2-47D1-AE40-5EE4B45BF4A1}"/>
              </a:ext>
            </a:extLst>
          </p:cNvPr>
          <p:cNvGraphicFramePr>
            <a:graphicFrameLocks/>
          </p:cNvGraphicFramePr>
          <p:nvPr>
            <p:extLst>
              <p:ext uri="{D42A27DB-BD31-4B8C-83A1-F6EECF244321}">
                <p14:modId xmlns:p14="http://schemas.microsoft.com/office/powerpoint/2010/main" val="3369661602"/>
              </p:ext>
            </p:extLst>
          </p:nvPr>
        </p:nvGraphicFramePr>
        <p:xfrm>
          <a:off x="6438109" y="3693878"/>
          <a:ext cx="4881283"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C5346F00-0319-CE25-269B-329AF7386980}"/>
              </a:ext>
            </a:extLst>
          </p:cNvPr>
          <p:cNvSpPr>
            <a:spLocks noGrp="1"/>
          </p:cNvSpPr>
          <p:nvPr>
            <p:ph type="title"/>
          </p:nvPr>
        </p:nvSpPr>
        <p:spPr/>
        <p:txBody>
          <a:bodyPr/>
          <a:lstStyle/>
          <a:p>
            <a:r>
              <a:rPr lang="ja-JP" altLang="en-US" dirty="0"/>
              <a:t>低負荷時の</a:t>
            </a:r>
            <a:r>
              <a:rPr lang="en-JP" dirty="0"/>
              <a:t>状態保存性能</a:t>
            </a:r>
          </a:p>
        </p:txBody>
      </p:sp>
      <p:sp>
        <p:nvSpPr>
          <p:cNvPr id="3" name="Content Placeholder 2">
            <a:extLst>
              <a:ext uri="{FF2B5EF4-FFF2-40B4-BE49-F238E27FC236}">
                <a16:creationId xmlns:a16="http://schemas.microsoft.com/office/drawing/2014/main" id="{E8BD9E1B-5FE7-124F-7B28-5014C96AEF54}"/>
              </a:ext>
            </a:extLst>
          </p:cNvPr>
          <p:cNvSpPr>
            <a:spLocks noGrp="1"/>
          </p:cNvSpPr>
          <p:nvPr>
            <p:ph idx="1"/>
          </p:nvPr>
        </p:nvSpPr>
        <p:spPr/>
        <p:txBody>
          <a:bodyPr/>
          <a:lstStyle/>
          <a:p>
            <a:r>
              <a:rPr lang="en-US" altLang="ja-JP" dirty="0"/>
              <a:t>10〜20GB</a:t>
            </a:r>
            <a:r>
              <a:rPr lang="ja-JP" altLang="en-US" dirty="0"/>
              <a:t>のメモリを使用するプロセスの状態保存時間を測定</a:t>
            </a:r>
            <a:endParaRPr lang="en-US" altLang="ja-JP" dirty="0"/>
          </a:p>
          <a:p>
            <a:pPr lvl="1"/>
            <a:r>
              <a:rPr lang="en-JP" dirty="0"/>
              <a:t>OVmigrateはVMによる仮想化の影響を受けず、VM内のCRIUより高速</a:t>
            </a:r>
            <a:endParaRPr lang="en-US" dirty="0"/>
          </a:p>
          <a:p>
            <a:r>
              <a:rPr lang="ja-JP" altLang="en-US" dirty="0"/>
              <a:t>最小限のメモリのみを使用するプロセスの状態保存時間を測定</a:t>
            </a:r>
            <a:endParaRPr lang="en-US" altLang="ja-JP" dirty="0"/>
          </a:p>
          <a:p>
            <a:pPr lvl="1"/>
            <a:r>
              <a:rPr lang="en-US" altLang="ja-JP" dirty="0" err="1"/>
              <a:t>OVmigrate</a:t>
            </a:r>
            <a:r>
              <a:rPr lang="ja-JP" altLang="en-US" dirty="0"/>
              <a:t>は</a:t>
            </a:r>
            <a:r>
              <a:rPr lang="en-US" altLang="ja-JP" dirty="0"/>
              <a:t>VM</a:t>
            </a:r>
            <a:r>
              <a:rPr lang="ja-JP" altLang="en-US" dirty="0"/>
              <a:t>内の</a:t>
            </a:r>
            <a:r>
              <a:rPr lang="en-US" altLang="ja-JP" dirty="0"/>
              <a:t>CRIU</a:t>
            </a:r>
            <a:r>
              <a:rPr lang="ja-JP" altLang="en-US" dirty="0"/>
              <a:t>の</a:t>
            </a:r>
            <a:r>
              <a:rPr lang="en-US" altLang="ja-JP" dirty="0"/>
              <a:t>4.5</a:t>
            </a:r>
            <a:r>
              <a:rPr lang="ja-JP" altLang="en-US" dirty="0"/>
              <a:t>倍の時間がかかった</a:t>
            </a:r>
            <a:endParaRPr lang="en-US" altLang="ja-JP" dirty="0"/>
          </a:p>
          <a:p>
            <a:pPr lvl="1"/>
            <a:r>
              <a:rPr lang="ja-JP" altLang="en-US" dirty="0"/>
              <a:t>複雑な</a:t>
            </a:r>
            <a:r>
              <a:rPr lang="en-US" altLang="ja-JP" dirty="0"/>
              <a:t>OS</a:t>
            </a:r>
            <a:r>
              <a:rPr lang="ja-JP" altLang="en-US" dirty="0"/>
              <a:t>のデータ構造を解析するオーバヘッドのため</a:t>
            </a:r>
            <a:endParaRPr lang="en-US" altLang="ja-JP" dirty="0"/>
          </a:p>
        </p:txBody>
      </p:sp>
      <p:sp>
        <p:nvSpPr>
          <p:cNvPr id="4" name="Slide Number Placeholder 3">
            <a:extLst>
              <a:ext uri="{FF2B5EF4-FFF2-40B4-BE49-F238E27FC236}">
                <a16:creationId xmlns:a16="http://schemas.microsoft.com/office/drawing/2014/main" id="{CE5A9762-DC0A-2DDF-C4A4-70CF65C2B1D4}"/>
              </a:ext>
            </a:extLst>
          </p:cNvPr>
          <p:cNvSpPr>
            <a:spLocks noGrp="1"/>
          </p:cNvSpPr>
          <p:nvPr>
            <p:ph type="sldNum" sz="quarter" idx="12"/>
          </p:nvPr>
        </p:nvSpPr>
        <p:spPr/>
        <p:txBody>
          <a:bodyPr/>
          <a:lstStyle/>
          <a:p>
            <a:fld id="{A2DAF6EC-2C59-9941-AA93-00E19ED16896}" type="slidenum">
              <a:rPr kumimoji="1" lang="ja-JP" altLang="en-US" smtClean="0"/>
              <a:t>17</a:t>
            </a:fld>
            <a:endParaRPr kumimoji="1" lang="ja-JP" altLang="en-US"/>
          </a:p>
        </p:txBody>
      </p:sp>
      <p:graphicFrame>
        <p:nvGraphicFramePr>
          <p:cNvPr id="6" name="グラフ 5">
            <a:extLst>
              <a:ext uri="{FF2B5EF4-FFF2-40B4-BE49-F238E27FC236}">
                <a16:creationId xmlns:a16="http://schemas.microsoft.com/office/drawing/2014/main" id="{B1619A4F-CE78-2825-225D-B372B9C2A2F0}"/>
              </a:ext>
            </a:extLst>
          </p:cNvPr>
          <p:cNvGraphicFramePr>
            <a:graphicFrameLocks/>
          </p:cNvGraphicFramePr>
          <p:nvPr>
            <p:extLst>
              <p:ext uri="{D42A27DB-BD31-4B8C-83A1-F6EECF244321}">
                <p14:modId xmlns:p14="http://schemas.microsoft.com/office/powerpoint/2010/main" val="3236418870"/>
              </p:ext>
            </p:extLst>
          </p:nvPr>
        </p:nvGraphicFramePr>
        <p:xfrm>
          <a:off x="783772" y="3856532"/>
          <a:ext cx="5685246" cy="2743200"/>
        </p:xfrm>
        <a:graphic>
          <a:graphicData uri="http://schemas.openxmlformats.org/drawingml/2006/chart">
            <c:chart xmlns:c="http://schemas.openxmlformats.org/drawingml/2006/chart" xmlns:r="http://schemas.openxmlformats.org/officeDocument/2006/relationships" r:id="rId4"/>
          </a:graphicData>
        </a:graphic>
      </p:graphicFrame>
      <p:cxnSp>
        <p:nvCxnSpPr>
          <p:cNvPr id="20" name="Straight Arrow Connector 19">
            <a:extLst>
              <a:ext uri="{FF2B5EF4-FFF2-40B4-BE49-F238E27FC236}">
                <a16:creationId xmlns:a16="http://schemas.microsoft.com/office/drawing/2014/main" id="{22E0629C-38AD-71CB-6058-131B7D39C171}"/>
              </a:ext>
            </a:extLst>
          </p:cNvPr>
          <p:cNvCxnSpPr>
            <a:cxnSpLocks/>
          </p:cNvCxnSpPr>
          <p:nvPr/>
        </p:nvCxnSpPr>
        <p:spPr>
          <a:xfrm>
            <a:off x="2826847" y="5225143"/>
            <a:ext cx="310828" cy="223924"/>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2086DC85-403A-185F-1010-FAB5EEB09836}"/>
              </a:ext>
            </a:extLst>
          </p:cNvPr>
          <p:cNvSpPr txBox="1"/>
          <p:nvPr/>
        </p:nvSpPr>
        <p:spPr>
          <a:xfrm>
            <a:off x="2862094" y="4986433"/>
            <a:ext cx="1168910" cy="369332"/>
          </a:xfrm>
          <a:prstGeom prst="rect">
            <a:avLst/>
          </a:prstGeom>
          <a:noFill/>
        </p:spPr>
        <p:txBody>
          <a:bodyPr wrap="square" rtlCol="0">
            <a:spAutoFit/>
          </a:bodyPr>
          <a:lstStyle/>
          <a:p>
            <a:r>
              <a:rPr lang="en-US" dirty="0">
                <a:solidFill>
                  <a:srgbClr val="FF0000"/>
                </a:solidFill>
                <a:latin typeface="MS PGothic" panose="020B0600070205080204" pitchFamily="34" charset="-128"/>
              </a:rPr>
              <a:t>1.6</a:t>
            </a:r>
            <a:r>
              <a:rPr lang="ja-JP" altLang="en-US" dirty="0">
                <a:solidFill>
                  <a:srgbClr val="FF0000"/>
                </a:solidFill>
                <a:latin typeface="MS PGothic" panose="020B0600070205080204" pitchFamily="34" charset="-128"/>
              </a:rPr>
              <a:t>倍</a:t>
            </a:r>
            <a:r>
              <a:rPr lang="en-JP" dirty="0">
                <a:solidFill>
                  <a:srgbClr val="FF0000"/>
                </a:solidFill>
                <a:latin typeface="MS PGothic" panose="020B0600070205080204" pitchFamily="34" charset="-128"/>
              </a:rPr>
              <a:t>高速</a:t>
            </a:r>
          </a:p>
        </p:txBody>
      </p:sp>
      <p:cxnSp>
        <p:nvCxnSpPr>
          <p:cNvPr id="12" name="Straight Arrow Connector 19">
            <a:extLst>
              <a:ext uri="{FF2B5EF4-FFF2-40B4-BE49-F238E27FC236}">
                <a16:creationId xmlns:a16="http://schemas.microsoft.com/office/drawing/2014/main" id="{D9300CA1-92F2-A3F0-A14F-11DDCEA73152}"/>
              </a:ext>
            </a:extLst>
          </p:cNvPr>
          <p:cNvCxnSpPr>
            <a:cxnSpLocks/>
          </p:cNvCxnSpPr>
          <p:nvPr/>
        </p:nvCxnSpPr>
        <p:spPr>
          <a:xfrm>
            <a:off x="5080190" y="4561114"/>
            <a:ext cx="310828" cy="327054"/>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4" name="TextBox 12">
            <a:extLst>
              <a:ext uri="{FF2B5EF4-FFF2-40B4-BE49-F238E27FC236}">
                <a16:creationId xmlns:a16="http://schemas.microsoft.com/office/drawing/2014/main" id="{82329103-24CC-EBD9-82E9-CB403480DA66}"/>
              </a:ext>
            </a:extLst>
          </p:cNvPr>
          <p:cNvSpPr txBox="1"/>
          <p:nvPr/>
        </p:nvSpPr>
        <p:spPr>
          <a:xfrm>
            <a:off x="5115437" y="4387334"/>
            <a:ext cx="1168910" cy="369332"/>
          </a:xfrm>
          <a:prstGeom prst="rect">
            <a:avLst/>
          </a:prstGeom>
          <a:noFill/>
        </p:spPr>
        <p:txBody>
          <a:bodyPr wrap="square" rtlCol="0">
            <a:spAutoFit/>
          </a:bodyPr>
          <a:lstStyle/>
          <a:p>
            <a:r>
              <a:rPr lang="en-US" dirty="0">
                <a:solidFill>
                  <a:srgbClr val="FF0000"/>
                </a:solidFill>
                <a:latin typeface="MS PGothic" panose="020B0600070205080204" pitchFamily="34" charset="-128"/>
              </a:rPr>
              <a:t>1.</a:t>
            </a:r>
            <a:r>
              <a:rPr lang="en-US" altLang="ja-JP" dirty="0">
                <a:solidFill>
                  <a:srgbClr val="FF0000"/>
                </a:solidFill>
                <a:latin typeface="MS PGothic" panose="020B0600070205080204" pitchFamily="34" charset="-128"/>
              </a:rPr>
              <a:t>3</a:t>
            </a:r>
            <a:r>
              <a:rPr lang="ja-JP" altLang="en-US" dirty="0">
                <a:solidFill>
                  <a:srgbClr val="FF0000"/>
                </a:solidFill>
                <a:latin typeface="MS PGothic" panose="020B0600070205080204" pitchFamily="34" charset="-128"/>
              </a:rPr>
              <a:t>倍</a:t>
            </a:r>
            <a:r>
              <a:rPr lang="en-JP" dirty="0">
                <a:solidFill>
                  <a:srgbClr val="FF0000"/>
                </a:solidFill>
                <a:latin typeface="MS PGothic" panose="020B0600070205080204" pitchFamily="34" charset="-128"/>
              </a:rPr>
              <a:t>高速</a:t>
            </a:r>
          </a:p>
        </p:txBody>
      </p:sp>
      <p:cxnSp>
        <p:nvCxnSpPr>
          <p:cNvPr id="19" name="Straight Arrow Connector 5">
            <a:extLst>
              <a:ext uri="{FF2B5EF4-FFF2-40B4-BE49-F238E27FC236}">
                <a16:creationId xmlns:a16="http://schemas.microsoft.com/office/drawing/2014/main" id="{BA2D6115-5C48-EADB-785A-FC2EF0FE8E64}"/>
              </a:ext>
            </a:extLst>
          </p:cNvPr>
          <p:cNvCxnSpPr>
            <a:cxnSpLocks/>
          </p:cNvCxnSpPr>
          <p:nvPr/>
        </p:nvCxnSpPr>
        <p:spPr>
          <a:xfrm flipV="1">
            <a:off x="8876123" y="4477732"/>
            <a:ext cx="489030" cy="971335"/>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21" name="TextBox 11">
            <a:extLst>
              <a:ext uri="{FF2B5EF4-FFF2-40B4-BE49-F238E27FC236}">
                <a16:creationId xmlns:a16="http://schemas.microsoft.com/office/drawing/2014/main" id="{F72E25C9-D7DF-3D81-85AE-293A51950540}"/>
              </a:ext>
            </a:extLst>
          </p:cNvPr>
          <p:cNvSpPr txBox="1"/>
          <p:nvPr/>
        </p:nvSpPr>
        <p:spPr>
          <a:xfrm>
            <a:off x="8457430" y="4696146"/>
            <a:ext cx="692818" cy="369332"/>
          </a:xfrm>
          <a:prstGeom prst="rect">
            <a:avLst/>
          </a:prstGeom>
          <a:noFill/>
        </p:spPr>
        <p:txBody>
          <a:bodyPr wrap="none" rtlCol="0">
            <a:spAutoFit/>
          </a:bodyPr>
          <a:lstStyle/>
          <a:p>
            <a:pPr algn="ctr"/>
            <a:r>
              <a:rPr lang="en-US" dirty="0">
                <a:solidFill>
                  <a:srgbClr val="FF0000"/>
                </a:solidFill>
                <a:latin typeface="MS PGothic" panose="020B0600070205080204" pitchFamily="34" charset="-128"/>
              </a:rPr>
              <a:t>4.5</a:t>
            </a:r>
            <a:r>
              <a:rPr lang="en-JP" dirty="0">
                <a:solidFill>
                  <a:srgbClr val="FF0000"/>
                </a:solidFill>
                <a:latin typeface="MS PGothic" panose="020B0600070205080204" pitchFamily="34" charset="-128"/>
              </a:rPr>
              <a:t>倍</a:t>
            </a:r>
          </a:p>
        </p:txBody>
      </p:sp>
    </p:spTree>
    <p:extLst>
      <p:ext uri="{BB962C8B-B14F-4D97-AF65-F5344CB8AC3E}">
        <p14:creationId xmlns:p14="http://schemas.microsoft.com/office/powerpoint/2010/main" val="1630017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4757E-16CE-7448-F2B3-D8F57E81C1CC}"/>
              </a:ext>
            </a:extLst>
          </p:cNvPr>
          <p:cNvSpPr>
            <a:spLocks noGrp="1"/>
          </p:cNvSpPr>
          <p:nvPr>
            <p:ph type="title"/>
          </p:nvPr>
        </p:nvSpPr>
        <p:spPr/>
        <p:txBody>
          <a:bodyPr/>
          <a:lstStyle/>
          <a:p>
            <a:r>
              <a:rPr lang="en-JP" dirty="0"/>
              <a:t>ホストのリソースが少ない時の状態保存性能</a:t>
            </a:r>
          </a:p>
        </p:txBody>
      </p:sp>
      <p:sp>
        <p:nvSpPr>
          <p:cNvPr id="3" name="Content Placeholder 2">
            <a:extLst>
              <a:ext uri="{FF2B5EF4-FFF2-40B4-BE49-F238E27FC236}">
                <a16:creationId xmlns:a16="http://schemas.microsoft.com/office/drawing/2014/main" id="{FBA6D471-5523-1AE7-5C93-9948436718C8}"/>
              </a:ext>
            </a:extLst>
          </p:cNvPr>
          <p:cNvSpPr>
            <a:spLocks noGrp="1"/>
          </p:cNvSpPr>
          <p:nvPr>
            <p:ph idx="1"/>
          </p:nvPr>
        </p:nvSpPr>
        <p:spPr/>
        <p:txBody>
          <a:bodyPr/>
          <a:lstStyle/>
          <a:p>
            <a:r>
              <a:rPr lang="en-US" dirty="0"/>
              <a:t>VMに50GBを割り当て、ホストの空きメモリを11GBにして</a:t>
            </a:r>
            <a:r>
              <a:rPr lang="ja-JP" altLang="en-US" dirty="0"/>
              <a:t>測定</a:t>
            </a:r>
            <a:endParaRPr lang="en-JP" dirty="0"/>
          </a:p>
          <a:p>
            <a:pPr lvl="1"/>
            <a:r>
              <a:rPr lang="ja-JP" altLang="en-US" dirty="0"/>
              <a:t>プロセスが</a:t>
            </a:r>
            <a:r>
              <a:rPr lang="en-US" altLang="ja-JP" dirty="0"/>
              <a:t>10GB</a:t>
            </a:r>
            <a:r>
              <a:rPr lang="ja-JP" altLang="en-US" dirty="0"/>
              <a:t>のメモリを使用した場合、</a:t>
            </a:r>
            <a:r>
              <a:rPr lang="en-US" altLang="ja-JP" dirty="0" err="1"/>
              <a:t>OVmigrate</a:t>
            </a:r>
            <a:r>
              <a:rPr lang="ja-JP" altLang="en-US" dirty="0"/>
              <a:t>は</a:t>
            </a:r>
            <a:r>
              <a:rPr lang="en-US" altLang="ja-JP" dirty="0"/>
              <a:t>2.9</a:t>
            </a:r>
            <a:r>
              <a:rPr lang="ja-JP" altLang="en-US" dirty="0"/>
              <a:t>倍の時間がかかった</a:t>
            </a:r>
            <a:endParaRPr lang="en-US" altLang="ja-JP" dirty="0"/>
          </a:p>
          <a:p>
            <a:pPr lvl="2"/>
            <a:r>
              <a:rPr lang="ja-JP" altLang="en-US" dirty="0"/>
              <a:t>ホストのページキャッシュが不足してディスクアクセスが増えたため</a:t>
            </a:r>
            <a:endParaRPr lang="en-US" altLang="ja-JP" dirty="0"/>
          </a:p>
          <a:p>
            <a:pPr lvl="1"/>
            <a:r>
              <a:rPr lang="ja-JP" altLang="en-US" dirty="0"/>
              <a:t>プロセスが</a:t>
            </a:r>
            <a:r>
              <a:rPr lang="en-US" altLang="ja-JP" dirty="0"/>
              <a:t>20GB</a:t>
            </a:r>
            <a:r>
              <a:rPr lang="ja-JP" altLang="en-US" dirty="0"/>
              <a:t>を超えるメモリを使用した場合、</a:t>
            </a:r>
            <a:r>
              <a:rPr lang="en-US" altLang="ja-JP" dirty="0" err="1"/>
              <a:t>OVmigrate</a:t>
            </a:r>
            <a:r>
              <a:rPr lang="ja-JP" altLang="en-US" dirty="0"/>
              <a:t>の方が高速</a:t>
            </a:r>
            <a:endParaRPr lang="en-US" altLang="ja-JP" dirty="0"/>
          </a:p>
          <a:p>
            <a:pPr lvl="2"/>
            <a:r>
              <a:rPr lang="en-US" dirty="0"/>
              <a:t>VM</a:t>
            </a:r>
            <a:r>
              <a:rPr lang="ja-JP" altLang="en-US" dirty="0"/>
              <a:t>内でもページキャッシュが不足したため</a:t>
            </a:r>
            <a:endParaRPr lang="en-US" dirty="0"/>
          </a:p>
        </p:txBody>
      </p:sp>
      <p:sp>
        <p:nvSpPr>
          <p:cNvPr id="4" name="Slide Number Placeholder 3">
            <a:extLst>
              <a:ext uri="{FF2B5EF4-FFF2-40B4-BE49-F238E27FC236}">
                <a16:creationId xmlns:a16="http://schemas.microsoft.com/office/drawing/2014/main" id="{EBF77338-9C07-D8B4-BAEF-98D57D7D5D70}"/>
              </a:ext>
            </a:extLst>
          </p:cNvPr>
          <p:cNvSpPr>
            <a:spLocks noGrp="1"/>
          </p:cNvSpPr>
          <p:nvPr>
            <p:ph type="sldNum" sz="quarter" idx="12"/>
          </p:nvPr>
        </p:nvSpPr>
        <p:spPr/>
        <p:txBody>
          <a:bodyPr/>
          <a:lstStyle/>
          <a:p>
            <a:fld id="{A2DAF6EC-2C59-9941-AA93-00E19ED16896}" type="slidenum">
              <a:rPr kumimoji="1" lang="ja-JP" altLang="en-US" smtClean="0"/>
              <a:t>18</a:t>
            </a:fld>
            <a:endParaRPr kumimoji="1" lang="ja-JP" altLang="en-US"/>
          </a:p>
        </p:txBody>
      </p:sp>
      <p:graphicFrame>
        <p:nvGraphicFramePr>
          <p:cNvPr id="5" name="グラフ 4">
            <a:extLst>
              <a:ext uri="{FF2B5EF4-FFF2-40B4-BE49-F238E27FC236}">
                <a16:creationId xmlns:a16="http://schemas.microsoft.com/office/drawing/2014/main" id="{8E1D93A9-A088-422E-B471-22DD8A7957EE}"/>
              </a:ext>
            </a:extLst>
          </p:cNvPr>
          <p:cNvGraphicFramePr>
            <a:graphicFrameLocks/>
          </p:cNvGraphicFramePr>
          <p:nvPr>
            <p:extLst>
              <p:ext uri="{D42A27DB-BD31-4B8C-83A1-F6EECF244321}">
                <p14:modId xmlns:p14="http://schemas.microsoft.com/office/powerpoint/2010/main" val="731494136"/>
              </p:ext>
            </p:extLst>
          </p:nvPr>
        </p:nvGraphicFramePr>
        <p:xfrm>
          <a:off x="2560305" y="3639126"/>
          <a:ext cx="6288132" cy="3255818"/>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Straight Arrow Connector 6">
            <a:extLst>
              <a:ext uri="{FF2B5EF4-FFF2-40B4-BE49-F238E27FC236}">
                <a16:creationId xmlns:a16="http://schemas.microsoft.com/office/drawing/2014/main" id="{0E7E02C7-9314-A114-C040-DE611A63076A}"/>
              </a:ext>
            </a:extLst>
          </p:cNvPr>
          <p:cNvCxnSpPr>
            <a:cxnSpLocks/>
          </p:cNvCxnSpPr>
          <p:nvPr/>
        </p:nvCxnSpPr>
        <p:spPr>
          <a:xfrm flipV="1">
            <a:off x="4086877" y="5487501"/>
            <a:ext cx="261458" cy="238840"/>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0A0E216F-F1E2-E3E2-53A3-2F6BC4A0035E}"/>
              </a:ext>
            </a:extLst>
          </p:cNvPr>
          <p:cNvCxnSpPr>
            <a:cxnSpLocks/>
          </p:cNvCxnSpPr>
          <p:nvPr/>
        </p:nvCxnSpPr>
        <p:spPr>
          <a:xfrm>
            <a:off x="8050787" y="4328923"/>
            <a:ext cx="236634" cy="346695"/>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A79D96ED-2622-151E-B776-C244AB9CF90F}"/>
              </a:ext>
            </a:extLst>
          </p:cNvPr>
          <p:cNvSpPr txBox="1"/>
          <p:nvPr/>
        </p:nvSpPr>
        <p:spPr>
          <a:xfrm>
            <a:off x="3715679" y="5155877"/>
            <a:ext cx="707245" cy="369332"/>
          </a:xfrm>
          <a:prstGeom prst="rect">
            <a:avLst/>
          </a:prstGeom>
          <a:noFill/>
        </p:spPr>
        <p:txBody>
          <a:bodyPr wrap="none" rtlCol="0">
            <a:spAutoFit/>
          </a:bodyPr>
          <a:lstStyle/>
          <a:p>
            <a:pPr algn="ctr"/>
            <a:r>
              <a:rPr lang="en-JP" dirty="0">
                <a:solidFill>
                  <a:srgbClr val="FF0000"/>
                </a:solidFill>
              </a:rPr>
              <a:t>2.9倍</a:t>
            </a:r>
          </a:p>
        </p:txBody>
      </p:sp>
      <p:sp>
        <p:nvSpPr>
          <p:cNvPr id="10" name="TextBox 9">
            <a:extLst>
              <a:ext uri="{FF2B5EF4-FFF2-40B4-BE49-F238E27FC236}">
                <a16:creationId xmlns:a16="http://schemas.microsoft.com/office/drawing/2014/main" id="{35C56ABE-CF60-DCBB-7604-0FF3832632DE}"/>
              </a:ext>
            </a:extLst>
          </p:cNvPr>
          <p:cNvSpPr txBox="1"/>
          <p:nvPr/>
        </p:nvSpPr>
        <p:spPr>
          <a:xfrm>
            <a:off x="8079761" y="3935986"/>
            <a:ext cx="707245" cy="646331"/>
          </a:xfrm>
          <a:prstGeom prst="rect">
            <a:avLst/>
          </a:prstGeom>
          <a:noFill/>
        </p:spPr>
        <p:txBody>
          <a:bodyPr wrap="none" rtlCol="0">
            <a:spAutoFit/>
          </a:bodyPr>
          <a:lstStyle/>
          <a:p>
            <a:pPr algn="ctr"/>
            <a:r>
              <a:rPr lang="en-JP" dirty="0">
                <a:solidFill>
                  <a:srgbClr val="FF0000"/>
                </a:solidFill>
              </a:rPr>
              <a:t>1.3倍</a:t>
            </a:r>
          </a:p>
          <a:p>
            <a:pPr algn="ctr"/>
            <a:r>
              <a:rPr lang="en-JP" dirty="0">
                <a:solidFill>
                  <a:srgbClr val="FF0000"/>
                </a:solidFill>
              </a:rPr>
              <a:t>高速</a:t>
            </a:r>
          </a:p>
        </p:txBody>
      </p:sp>
    </p:spTree>
    <p:extLst>
      <p:ext uri="{BB962C8B-B14F-4D97-AF65-F5344CB8AC3E}">
        <p14:creationId xmlns:p14="http://schemas.microsoft.com/office/powerpoint/2010/main" val="2628537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0AC96-708D-CC16-E248-DF1E9B4141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0F0006-184C-3FC7-EA8C-F059204194AF}"/>
              </a:ext>
            </a:extLst>
          </p:cNvPr>
          <p:cNvSpPr>
            <a:spLocks noGrp="1"/>
          </p:cNvSpPr>
          <p:nvPr>
            <p:ph type="title"/>
          </p:nvPr>
        </p:nvSpPr>
        <p:spPr/>
        <p:txBody>
          <a:bodyPr/>
          <a:lstStyle/>
          <a:p>
            <a:r>
              <a:rPr lang="en-JP" dirty="0"/>
              <a:t>高負荷時の状態保存性能</a:t>
            </a:r>
          </a:p>
        </p:txBody>
      </p:sp>
      <p:sp>
        <p:nvSpPr>
          <p:cNvPr id="3" name="Content Placeholder 2">
            <a:extLst>
              <a:ext uri="{FF2B5EF4-FFF2-40B4-BE49-F238E27FC236}">
                <a16:creationId xmlns:a16="http://schemas.microsoft.com/office/drawing/2014/main" id="{8EB7D2F8-76DB-95CA-E362-3406B5C987FB}"/>
              </a:ext>
            </a:extLst>
          </p:cNvPr>
          <p:cNvSpPr>
            <a:spLocks noGrp="1"/>
          </p:cNvSpPr>
          <p:nvPr>
            <p:ph idx="1"/>
          </p:nvPr>
        </p:nvSpPr>
        <p:spPr/>
        <p:txBody>
          <a:bodyPr/>
          <a:lstStyle/>
          <a:p>
            <a:r>
              <a:rPr lang="en-JP" dirty="0"/>
              <a:t>VM内で負荷をかけた時のプロセスの状態保存時間を測定</a:t>
            </a:r>
          </a:p>
          <a:p>
            <a:pPr lvl="1"/>
            <a:r>
              <a:rPr lang="en-US" dirty="0"/>
              <a:t>stress-ng</a:t>
            </a:r>
            <a:r>
              <a:rPr lang="ja-JP" altLang="en-US" dirty="0"/>
              <a:t>を用いて負荷の対象を</a:t>
            </a:r>
            <a:r>
              <a:rPr lang="en-US" altLang="ja-JP" dirty="0"/>
              <a:t>CPU</a:t>
            </a:r>
            <a:r>
              <a:rPr lang="ja-JP" altLang="en-US" dirty="0"/>
              <a:t>に指定</a:t>
            </a:r>
            <a:endParaRPr lang="en-US" dirty="0"/>
          </a:p>
          <a:p>
            <a:r>
              <a:rPr lang="en-US" dirty="0" err="1"/>
              <a:t>Ovmigrate</a:t>
            </a:r>
            <a:r>
              <a:rPr lang="ja-JP" altLang="en-US" dirty="0"/>
              <a:t>は</a:t>
            </a:r>
            <a:r>
              <a:rPr lang="en-US" altLang="ja-JP" dirty="0"/>
              <a:t>VM</a:t>
            </a:r>
            <a:r>
              <a:rPr lang="ja-JP" altLang="en-US" dirty="0"/>
              <a:t>内の</a:t>
            </a:r>
            <a:r>
              <a:rPr lang="en-US" altLang="ja-JP" dirty="0"/>
              <a:t>CPU</a:t>
            </a:r>
            <a:r>
              <a:rPr lang="ja-JP" altLang="en-US" dirty="0"/>
              <a:t>の負荷の影響をほぼ受けずに保存可能</a:t>
            </a:r>
            <a:endParaRPr lang="en-US" dirty="0"/>
          </a:p>
          <a:p>
            <a:pPr lvl="1"/>
            <a:r>
              <a:rPr lang="en-JP" dirty="0"/>
              <a:t>VM内のCRIUは低負荷時の</a:t>
            </a:r>
            <a:r>
              <a:rPr lang="en-US" dirty="0"/>
              <a:t>1.7</a:t>
            </a:r>
            <a:r>
              <a:rPr lang="en-JP" dirty="0"/>
              <a:t>倍、OVmigrateの2.6倍の時間がかかった</a:t>
            </a:r>
          </a:p>
          <a:p>
            <a:pPr lvl="1"/>
            <a:r>
              <a:rPr lang="en-JP" dirty="0"/>
              <a:t>OVmigrateはホストの空きメモリが少ない時も常にVM内のCRIUより高速</a:t>
            </a:r>
          </a:p>
        </p:txBody>
      </p:sp>
      <p:sp>
        <p:nvSpPr>
          <p:cNvPr id="4" name="Slide Number Placeholder 3">
            <a:extLst>
              <a:ext uri="{FF2B5EF4-FFF2-40B4-BE49-F238E27FC236}">
                <a16:creationId xmlns:a16="http://schemas.microsoft.com/office/drawing/2014/main" id="{C93F214F-B786-1C0B-AF98-E18381F63EF6}"/>
              </a:ext>
            </a:extLst>
          </p:cNvPr>
          <p:cNvSpPr>
            <a:spLocks noGrp="1"/>
          </p:cNvSpPr>
          <p:nvPr>
            <p:ph type="sldNum" sz="quarter" idx="12"/>
          </p:nvPr>
        </p:nvSpPr>
        <p:spPr/>
        <p:txBody>
          <a:bodyPr/>
          <a:lstStyle/>
          <a:p>
            <a:fld id="{A2DAF6EC-2C59-9941-AA93-00E19ED16896}" type="slidenum">
              <a:rPr kumimoji="1" lang="ja-JP" altLang="en-US" smtClean="0"/>
              <a:t>19</a:t>
            </a:fld>
            <a:endParaRPr kumimoji="1" lang="ja-JP" altLang="en-US"/>
          </a:p>
        </p:txBody>
      </p:sp>
      <p:graphicFrame>
        <p:nvGraphicFramePr>
          <p:cNvPr id="12" name="グラフ 11">
            <a:extLst>
              <a:ext uri="{FF2B5EF4-FFF2-40B4-BE49-F238E27FC236}">
                <a16:creationId xmlns:a16="http://schemas.microsoft.com/office/drawing/2014/main" id="{45E38422-061F-BD3F-A074-35E8352E859E}"/>
              </a:ext>
            </a:extLst>
          </p:cNvPr>
          <p:cNvGraphicFramePr>
            <a:graphicFrameLocks/>
          </p:cNvGraphicFramePr>
          <p:nvPr>
            <p:extLst>
              <p:ext uri="{D42A27DB-BD31-4B8C-83A1-F6EECF244321}">
                <p14:modId xmlns:p14="http://schemas.microsoft.com/office/powerpoint/2010/main" val="369420518"/>
              </p:ext>
            </p:extLst>
          </p:nvPr>
        </p:nvGraphicFramePr>
        <p:xfrm>
          <a:off x="609600" y="3762112"/>
          <a:ext cx="4843659" cy="2901178"/>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Straight Arrow Connector 10">
            <a:extLst>
              <a:ext uri="{FF2B5EF4-FFF2-40B4-BE49-F238E27FC236}">
                <a16:creationId xmlns:a16="http://schemas.microsoft.com/office/drawing/2014/main" id="{E2AB477C-1B06-F331-5FFE-65E11D33EEB3}"/>
              </a:ext>
            </a:extLst>
          </p:cNvPr>
          <p:cNvCxnSpPr>
            <a:cxnSpLocks/>
          </p:cNvCxnSpPr>
          <p:nvPr/>
        </p:nvCxnSpPr>
        <p:spPr>
          <a:xfrm flipV="1">
            <a:off x="2590917" y="4443315"/>
            <a:ext cx="1294517" cy="643963"/>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3170514F-D65E-57F3-3DDF-FFD5F122E864}"/>
              </a:ext>
            </a:extLst>
          </p:cNvPr>
          <p:cNvCxnSpPr>
            <a:cxnSpLocks/>
          </p:cNvCxnSpPr>
          <p:nvPr/>
        </p:nvCxnSpPr>
        <p:spPr>
          <a:xfrm flipV="1">
            <a:off x="2990123" y="5280382"/>
            <a:ext cx="1586431" cy="57359"/>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948FD6BE-6260-C914-A8AF-1EDD3A22ED77}"/>
              </a:ext>
            </a:extLst>
          </p:cNvPr>
          <p:cNvSpPr txBox="1"/>
          <p:nvPr/>
        </p:nvSpPr>
        <p:spPr>
          <a:xfrm>
            <a:off x="2590917" y="4443315"/>
            <a:ext cx="707245" cy="369332"/>
          </a:xfrm>
          <a:prstGeom prst="rect">
            <a:avLst/>
          </a:prstGeom>
          <a:noFill/>
        </p:spPr>
        <p:txBody>
          <a:bodyPr wrap="none" rtlCol="0">
            <a:spAutoFit/>
          </a:bodyPr>
          <a:lstStyle/>
          <a:p>
            <a:r>
              <a:rPr lang="en-JP" dirty="0">
                <a:solidFill>
                  <a:srgbClr val="FF0000"/>
                </a:solidFill>
                <a:latin typeface="MS PGothic" panose="020B0600070205080204" pitchFamily="34" charset="-128"/>
              </a:rPr>
              <a:t>1.7倍</a:t>
            </a:r>
          </a:p>
        </p:txBody>
      </p:sp>
      <p:graphicFrame>
        <p:nvGraphicFramePr>
          <p:cNvPr id="7" name="グラフ 6">
            <a:extLst>
              <a:ext uri="{FF2B5EF4-FFF2-40B4-BE49-F238E27FC236}">
                <a16:creationId xmlns:a16="http://schemas.microsoft.com/office/drawing/2014/main" id="{CF48E6EC-49EE-11F9-DA47-84638CB4BDEE}"/>
              </a:ext>
            </a:extLst>
          </p:cNvPr>
          <p:cNvGraphicFramePr>
            <a:graphicFrameLocks/>
          </p:cNvGraphicFramePr>
          <p:nvPr>
            <p:extLst>
              <p:ext uri="{D42A27DB-BD31-4B8C-83A1-F6EECF244321}">
                <p14:modId xmlns:p14="http://schemas.microsoft.com/office/powerpoint/2010/main" val="525784882"/>
              </p:ext>
            </p:extLst>
          </p:nvPr>
        </p:nvGraphicFramePr>
        <p:xfrm>
          <a:off x="5493963" y="3762112"/>
          <a:ext cx="5488079" cy="2959364"/>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Straight Arrow Connector 6">
            <a:extLst>
              <a:ext uri="{FF2B5EF4-FFF2-40B4-BE49-F238E27FC236}">
                <a16:creationId xmlns:a16="http://schemas.microsoft.com/office/drawing/2014/main" id="{47A04C31-3C54-7A8F-A79D-FCE41C3CECA4}"/>
              </a:ext>
            </a:extLst>
          </p:cNvPr>
          <p:cNvCxnSpPr>
            <a:cxnSpLocks/>
          </p:cNvCxnSpPr>
          <p:nvPr/>
        </p:nvCxnSpPr>
        <p:spPr>
          <a:xfrm>
            <a:off x="6900236" y="5503026"/>
            <a:ext cx="261458" cy="168102"/>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7">
            <a:extLst>
              <a:ext uri="{FF2B5EF4-FFF2-40B4-BE49-F238E27FC236}">
                <a16:creationId xmlns:a16="http://schemas.microsoft.com/office/drawing/2014/main" id="{39D76874-9F6B-A29B-B60C-FE60F8E349EA}"/>
              </a:ext>
            </a:extLst>
          </p:cNvPr>
          <p:cNvCxnSpPr>
            <a:cxnSpLocks/>
          </p:cNvCxnSpPr>
          <p:nvPr/>
        </p:nvCxnSpPr>
        <p:spPr>
          <a:xfrm>
            <a:off x="10238714" y="4385410"/>
            <a:ext cx="289430" cy="701868"/>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1D44685D-41A7-FD70-0FA6-11772DFBDC4D}"/>
              </a:ext>
            </a:extLst>
          </p:cNvPr>
          <p:cNvSpPr txBox="1"/>
          <p:nvPr/>
        </p:nvSpPr>
        <p:spPr>
          <a:xfrm>
            <a:off x="3124746" y="4920735"/>
            <a:ext cx="707245" cy="369332"/>
          </a:xfrm>
          <a:prstGeom prst="rect">
            <a:avLst/>
          </a:prstGeom>
          <a:noFill/>
        </p:spPr>
        <p:txBody>
          <a:bodyPr wrap="none" rtlCol="0">
            <a:spAutoFit/>
          </a:bodyPr>
          <a:lstStyle/>
          <a:p>
            <a:r>
              <a:rPr lang="en-JP" dirty="0">
                <a:solidFill>
                  <a:srgbClr val="FF0000"/>
                </a:solidFill>
              </a:rPr>
              <a:t>1.1倍</a:t>
            </a:r>
          </a:p>
        </p:txBody>
      </p:sp>
      <p:sp>
        <p:nvSpPr>
          <p:cNvPr id="19" name="TextBox 18">
            <a:extLst>
              <a:ext uri="{FF2B5EF4-FFF2-40B4-BE49-F238E27FC236}">
                <a16:creationId xmlns:a16="http://schemas.microsoft.com/office/drawing/2014/main" id="{A7C64CF6-86D5-36D1-FA32-2B287E61CDCD}"/>
              </a:ext>
            </a:extLst>
          </p:cNvPr>
          <p:cNvSpPr txBox="1"/>
          <p:nvPr/>
        </p:nvSpPr>
        <p:spPr>
          <a:xfrm>
            <a:off x="10439244" y="4274404"/>
            <a:ext cx="707245" cy="646331"/>
          </a:xfrm>
          <a:prstGeom prst="rect">
            <a:avLst/>
          </a:prstGeom>
          <a:noFill/>
        </p:spPr>
        <p:txBody>
          <a:bodyPr wrap="none" rtlCol="0">
            <a:spAutoFit/>
          </a:bodyPr>
          <a:lstStyle/>
          <a:p>
            <a:pPr algn="ctr"/>
            <a:r>
              <a:rPr lang="en-JP" dirty="0">
                <a:solidFill>
                  <a:srgbClr val="FF0000"/>
                </a:solidFill>
              </a:rPr>
              <a:t>1.9倍</a:t>
            </a:r>
          </a:p>
          <a:p>
            <a:pPr algn="ctr"/>
            <a:r>
              <a:rPr lang="en-JP" dirty="0">
                <a:solidFill>
                  <a:srgbClr val="FF0000"/>
                </a:solidFill>
              </a:rPr>
              <a:t>高速</a:t>
            </a:r>
          </a:p>
        </p:txBody>
      </p:sp>
      <p:sp>
        <p:nvSpPr>
          <p:cNvPr id="20" name="TextBox 19">
            <a:extLst>
              <a:ext uri="{FF2B5EF4-FFF2-40B4-BE49-F238E27FC236}">
                <a16:creationId xmlns:a16="http://schemas.microsoft.com/office/drawing/2014/main" id="{973E237C-CC5E-C905-0B78-808DEB709C4D}"/>
              </a:ext>
            </a:extLst>
          </p:cNvPr>
          <p:cNvSpPr txBox="1"/>
          <p:nvPr/>
        </p:nvSpPr>
        <p:spPr>
          <a:xfrm>
            <a:off x="6900236" y="4868044"/>
            <a:ext cx="707246" cy="646331"/>
          </a:xfrm>
          <a:prstGeom prst="rect">
            <a:avLst/>
          </a:prstGeom>
          <a:noFill/>
        </p:spPr>
        <p:txBody>
          <a:bodyPr wrap="none" rtlCol="0">
            <a:spAutoFit/>
          </a:bodyPr>
          <a:lstStyle/>
          <a:p>
            <a:pPr algn="ctr"/>
            <a:r>
              <a:rPr lang="en-JP" dirty="0">
                <a:solidFill>
                  <a:srgbClr val="FF0000"/>
                </a:solidFill>
              </a:rPr>
              <a:t>1.5倍</a:t>
            </a:r>
          </a:p>
          <a:p>
            <a:pPr algn="ctr"/>
            <a:r>
              <a:rPr lang="en-JP" dirty="0">
                <a:solidFill>
                  <a:srgbClr val="FF0000"/>
                </a:solidFill>
              </a:rPr>
              <a:t>高速</a:t>
            </a:r>
          </a:p>
        </p:txBody>
      </p:sp>
    </p:spTree>
    <p:extLst>
      <p:ext uri="{BB962C8B-B14F-4D97-AF65-F5344CB8AC3E}">
        <p14:creationId xmlns:p14="http://schemas.microsoft.com/office/powerpoint/2010/main" val="64376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12">
            <a:extLst>
              <a:ext uri="{FF2B5EF4-FFF2-40B4-BE49-F238E27FC236}">
                <a16:creationId xmlns:a16="http://schemas.microsoft.com/office/drawing/2014/main" id="{217531D8-6B47-D944-89D8-B3FA5E704360}"/>
              </a:ext>
            </a:extLst>
          </p:cNvPr>
          <p:cNvSpPr/>
          <p:nvPr/>
        </p:nvSpPr>
        <p:spPr>
          <a:xfrm>
            <a:off x="1898523" y="4500319"/>
            <a:ext cx="1864034" cy="1471274"/>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latin typeface="MS PGothic" panose="020B0600070205080204" pitchFamily="34" charset="-128"/>
            </a:endParaRPr>
          </a:p>
        </p:txBody>
      </p:sp>
      <p:sp>
        <p:nvSpPr>
          <p:cNvPr id="52" name="正方形/長方形 12">
            <a:extLst>
              <a:ext uri="{FF2B5EF4-FFF2-40B4-BE49-F238E27FC236}">
                <a16:creationId xmlns:a16="http://schemas.microsoft.com/office/drawing/2014/main" id="{D2E5B401-2690-654D-B8A6-B2627889111C}"/>
              </a:ext>
            </a:extLst>
          </p:cNvPr>
          <p:cNvSpPr/>
          <p:nvPr/>
        </p:nvSpPr>
        <p:spPr>
          <a:xfrm>
            <a:off x="3847547" y="4500319"/>
            <a:ext cx="1871766" cy="1476029"/>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latin typeface="MS PGothic" panose="020B0600070205080204" pitchFamily="34" charset="-128"/>
            </a:endParaRPr>
          </a:p>
        </p:txBody>
      </p:sp>
      <p:sp>
        <p:nvSpPr>
          <p:cNvPr id="53" name="正方形/長方形 12">
            <a:extLst>
              <a:ext uri="{FF2B5EF4-FFF2-40B4-BE49-F238E27FC236}">
                <a16:creationId xmlns:a16="http://schemas.microsoft.com/office/drawing/2014/main" id="{71C4607E-A0FF-544D-9A52-7A416F2D4109}"/>
              </a:ext>
            </a:extLst>
          </p:cNvPr>
          <p:cNvSpPr/>
          <p:nvPr/>
        </p:nvSpPr>
        <p:spPr>
          <a:xfrm>
            <a:off x="6377926" y="4500319"/>
            <a:ext cx="1666926" cy="939440"/>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latin typeface="MS PGothic" panose="020B0600070205080204" pitchFamily="34" charset="-128"/>
            </a:endParaRPr>
          </a:p>
        </p:txBody>
      </p:sp>
      <p:sp>
        <p:nvSpPr>
          <p:cNvPr id="54" name="正方形/長方形 12">
            <a:extLst>
              <a:ext uri="{FF2B5EF4-FFF2-40B4-BE49-F238E27FC236}">
                <a16:creationId xmlns:a16="http://schemas.microsoft.com/office/drawing/2014/main" id="{41B779DF-8462-8147-A10C-C979A629C377}"/>
              </a:ext>
            </a:extLst>
          </p:cNvPr>
          <p:cNvSpPr/>
          <p:nvPr/>
        </p:nvSpPr>
        <p:spPr>
          <a:xfrm>
            <a:off x="8137573" y="4500319"/>
            <a:ext cx="1666926" cy="930750"/>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latin typeface="MS PGothic" panose="020B0600070205080204" pitchFamily="34" charset="-128"/>
            </a:endParaRPr>
          </a:p>
        </p:txBody>
      </p:sp>
      <p:sp>
        <p:nvSpPr>
          <p:cNvPr id="2" name="Title 1">
            <a:extLst>
              <a:ext uri="{FF2B5EF4-FFF2-40B4-BE49-F238E27FC236}">
                <a16:creationId xmlns:a16="http://schemas.microsoft.com/office/drawing/2014/main" id="{1A0791A6-E2A0-9E4C-B932-C843B09A947D}"/>
              </a:ext>
            </a:extLst>
          </p:cNvPr>
          <p:cNvSpPr>
            <a:spLocks noGrp="1"/>
          </p:cNvSpPr>
          <p:nvPr>
            <p:ph type="title"/>
          </p:nvPr>
        </p:nvSpPr>
        <p:spPr/>
        <p:txBody>
          <a:bodyPr/>
          <a:lstStyle/>
          <a:p>
            <a:r>
              <a:rPr lang="en-JP" dirty="0"/>
              <a:t>コンテナ型仮想化</a:t>
            </a:r>
          </a:p>
        </p:txBody>
      </p:sp>
      <p:sp>
        <p:nvSpPr>
          <p:cNvPr id="3" name="Content Placeholder 2">
            <a:extLst>
              <a:ext uri="{FF2B5EF4-FFF2-40B4-BE49-F238E27FC236}">
                <a16:creationId xmlns:a16="http://schemas.microsoft.com/office/drawing/2014/main" id="{D1CD044D-F607-FF4F-BDEB-009524BA6B2A}"/>
              </a:ext>
            </a:extLst>
          </p:cNvPr>
          <p:cNvSpPr>
            <a:spLocks noGrp="1"/>
          </p:cNvSpPr>
          <p:nvPr>
            <p:ph idx="1"/>
          </p:nvPr>
        </p:nvSpPr>
        <p:spPr/>
        <p:txBody>
          <a:bodyPr/>
          <a:lstStyle/>
          <a:p>
            <a:r>
              <a:rPr lang="ja-JP" altLang="en-US" dirty="0"/>
              <a:t>コンテナは仮想マシン（</a:t>
            </a:r>
            <a:r>
              <a:rPr lang="en-US" altLang="ja-JP" dirty="0"/>
              <a:t>VM</a:t>
            </a:r>
            <a:r>
              <a:rPr lang="ja-JP" altLang="en-US" dirty="0"/>
              <a:t>）より軽量な仮想環境</a:t>
            </a:r>
            <a:endParaRPr lang="en-JP" dirty="0"/>
          </a:p>
          <a:p>
            <a:pPr lvl="1"/>
            <a:r>
              <a:rPr lang="en-US" altLang="ja-JP" dirty="0"/>
              <a:t>OS</a:t>
            </a:r>
            <a:r>
              <a:rPr lang="ja-JP" altLang="en-US" dirty="0"/>
              <a:t>によって提供され、プロセスとその実行環境によって構成</a:t>
            </a:r>
            <a:endParaRPr lang="en-US" altLang="ja-JP" strike="sngStrike" dirty="0"/>
          </a:p>
          <a:p>
            <a:pPr lvl="1"/>
            <a:r>
              <a:rPr lang="ja-JP" altLang="en-US" dirty="0"/>
              <a:t>少ないリソースで構成され、高速に起動や実行を行うことができる</a:t>
            </a:r>
          </a:p>
          <a:p>
            <a:r>
              <a:rPr lang="ja-JP" altLang="en-US" dirty="0"/>
              <a:t>コンテナを提供するクラウドも普及</a:t>
            </a:r>
            <a:endParaRPr lang="en-US" altLang="ja-JP" dirty="0"/>
          </a:p>
          <a:p>
            <a:pPr lvl="1"/>
            <a:r>
              <a:rPr lang="ja-JP" altLang="en-US" dirty="0"/>
              <a:t>例：</a:t>
            </a:r>
            <a:r>
              <a:rPr lang="en-US" altLang="ja-JP" dirty="0"/>
              <a:t>Amazon ECS/EKS</a:t>
            </a:r>
            <a:r>
              <a:rPr lang="ja-JP" altLang="en-US" dirty="0"/>
              <a:t>、</a:t>
            </a:r>
            <a:r>
              <a:rPr lang="en-US" altLang="ja-JP" dirty="0"/>
              <a:t>Google GKE</a:t>
            </a:r>
            <a:r>
              <a:rPr lang="ja-JP" altLang="en-US" dirty="0"/>
              <a:t>、</a:t>
            </a:r>
            <a:r>
              <a:rPr lang="en-US" altLang="ja-JP" dirty="0"/>
              <a:t>Microsoft AKS</a:t>
            </a:r>
          </a:p>
          <a:p>
            <a:pPr lvl="1"/>
            <a:r>
              <a:rPr lang="ja-JP" altLang="en-US" dirty="0"/>
              <a:t>１台のホストに多数のコンテナを集約</a:t>
            </a:r>
            <a:endParaRPr lang="en-US" altLang="ja-JP" dirty="0"/>
          </a:p>
        </p:txBody>
      </p:sp>
      <p:sp>
        <p:nvSpPr>
          <p:cNvPr id="4" name="Slide Number Placeholder 3">
            <a:extLst>
              <a:ext uri="{FF2B5EF4-FFF2-40B4-BE49-F238E27FC236}">
                <a16:creationId xmlns:a16="http://schemas.microsoft.com/office/drawing/2014/main" id="{30AF0D59-0CA9-DF48-99F5-B34F63D6CED8}"/>
              </a:ext>
            </a:extLst>
          </p:cNvPr>
          <p:cNvSpPr>
            <a:spLocks noGrp="1"/>
          </p:cNvSpPr>
          <p:nvPr>
            <p:ph type="sldNum" sz="quarter" idx="12"/>
          </p:nvPr>
        </p:nvSpPr>
        <p:spPr/>
        <p:txBody>
          <a:bodyPr/>
          <a:lstStyle/>
          <a:p>
            <a:fld id="{A2DAF6EC-2C59-9941-AA93-00E19ED16896}" type="slidenum">
              <a:rPr kumimoji="1" lang="ja-JP" altLang="en-US" smtClean="0"/>
              <a:t>2</a:t>
            </a:fld>
            <a:endParaRPr kumimoji="1" lang="ja-JP" altLang="en-US" dirty="0"/>
          </a:p>
        </p:txBody>
      </p:sp>
      <p:sp>
        <p:nvSpPr>
          <p:cNvPr id="38" name="正方形/長方形 7">
            <a:extLst>
              <a:ext uri="{FF2B5EF4-FFF2-40B4-BE49-F238E27FC236}">
                <a16:creationId xmlns:a16="http://schemas.microsoft.com/office/drawing/2014/main" id="{1D290432-96E8-6141-B728-F4C11FE0F4A0}"/>
              </a:ext>
            </a:extLst>
          </p:cNvPr>
          <p:cNvSpPr/>
          <p:nvPr/>
        </p:nvSpPr>
        <p:spPr>
          <a:xfrm>
            <a:off x="1992702" y="5431069"/>
            <a:ext cx="1677133" cy="428633"/>
          </a:xfrm>
          <a:prstGeom prst="rect">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000" dirty="0">
                <a:solidFill>
                  <a:schemeClr val="tx1"/>
                </a:solidFill>
                <a:latin typeface="MS PGothic" panose="020B0600070205080204" pitchFamily="34" charset="-128"/>
              </a:rPr>
              <a:t>OS</a:t>
            </a:r>
            <a:endParaRPr kumimoji="1" lang="ja-JP" altLang="en-US" sz="2000" dirty="0">
              <a:solidFill>
                <a:schemeClr val="tx1"/>
              </a:solidFill>
              <a:latin typeface="MS PGothic" panose="020B0600070205080204" pitchFamily="34" charset="-128"/>
            </a:endParaRPr>
          </a:p>
        </p:txBody>
      </p:sp>
      <p:sp>
        <p:nvSpPr>
          <p:cNvPr id="39" name="正方形/長方形 8">
            <a:extLst>
              <a:ext uri="{FF2B5EF4-FFF2-40B4-BE49-F238E27FC236}">
                <a16:creationId xmlns:a16="http://schemas.microsoft.com/office/drawing/2014/main" id="{FB04C67B-584B-F34B-B533-495ADBD24649}"/>
              </a:ext>
            </a:extLst>
          </p:cNvPr>
          <p:cNvSpPr/>
          <p:nvPr/>
        </p:nvSpPr>
        <p:spPr>
          <a:xfrm>
            <a:off x="3957289" y="5431069"/>
            <a:ext cx="1667134" cy="428633"/>
          </a:xfrm>
          <a:prstGeom prst="rect">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000" dirty="0">
                <a:solidFill>
                  <a:schemeClr val="tx1"/>
                </a:solidFill>
                <a:latin typeface="MS PGothic" panose="020B0600070205080204" pitchFamily="34" charset="-128"/>
              </a:rPr>
              <a:t>OS</a:t>
            </a:r>
            <a:endParaRPr kumimoji="1" lang="ja-JP" altLang="en-US" sz="2000" dirty="0">
              <a:solidFill>
                <a:schemeClr val="tx1"/>
              </a:solidFill>
              <a:latin typeface="MS PGothic" panose="020B0600070205080204" pitchFamily="34" charset="-128"/>
            </a:endParaRPr>
          </a:p>
        </p:txBody>
      </p:sp>
      <p:sp>
        <p:nvSpPr>
          <p:cNvPr id="41" name="正方形/長方形 10">
            <a:extLst>
              <a:ext uri="{FF2B5EF4-FFF2-40B4-BE49-F238E27FC236}">
                <a16:creationId xmlns:a16="http://schemas.microsoft.com/office/drawing/2014/main" id="{3A52C4EF-3121-DD43-8F9C-037F082F13EF}"/>
              </a:ext>
            </a:extLst>
          </p:cNvPr>
          <p:cNvSpPr/>
          <p:nvPr/>
        </p:nvSpPr>
        <p:spPr>
          <a:xfrm>
            <a:off x="2105806" y="4779660"/>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latin typeface="MS PGothic" panose="020B0600070205080204" pitchFamily="34" charset="-128"/>
              </a:rPr>
              <a:t>プロセス</a:t>
            </a:r>
          </a:p>
        </p:txBody>
      </p:sp>
      <p:sp>
        <p:nvSpPr>
          <p:cNvPr id="43" name="正方形/長方形 12">
            <a:extLst>
              <a:ext uri="{FF2B5EF4-FFF2-40B4-BE49-F238E27FC236}">
                <a16:creationId xmlns:a16="http://schemas.microsoft.com/office/drawing/2014/main" id="{9604A5A1-D96F-3640-9CA7-665748E02B3F}"/>
              </a:ext>
            </a:extLst>
          </p:cNvPr>
          <p:cNvSpPr/>
          <p:nvPr/>
        </p:nvSpPr>
        <p:spPr>
          <a:xfrm>
            <a:off x="4059708" y="4779660"/>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latin typeface="MS PGothic" panose="020B0600070205080204" pitchFamily="34" charset="-128"/>
              </a:rPr>
              <a:t>プロセス</a:t>
            </a:r>
          </a:p>
        </p:txBody>
      </p:sp>
      <p:sp>
        <p:nvSpPr>
          <p:cNvPr id="44" name="正方形/長方形 13">
            <a:extLst>
              <a:ext uri="{FF2B5EF4-FFF2-40B4-BE49-F238E27FC236}">
                <a16:creationId xmlns:a16="http://schemas.microsoft.com/office/drawing/2014/main" id="{25B0EF1B-1AAD-A549-9C82-281DB9C2D4EF}"/>
              </a:ext>
            </a:extLst>
          </p:cNvPr>
          <p:cNvSpPr/>
          <p:nvPr/>
        </p:nvSpPr>
        <p:spPr>
          <a:xfrm>
            <a:off x="1898523" y="6154157"/>
            <a:ext cx="3820790" cy="428632"/>
          </a:xfrm>
          <a:prstGeom prst="rect">
            <a:avLst/>
          </a:prstGeom>
          <a:solidFill>
            <a:schemeClr val="accent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latin typeface="MS PGothic" panose="020B0600070205080204" pitchFamily="34" charset="-128"/>
              </a:rPr>
              <a:t>ハイパーバイザ</a:t>
            </a:r>
            <a:endParaRPr kumimoji="1" lang="ja-JP" altLang="en-US" sz="2000" dirty="0">
              <a:solidFill>
                <a:schemeClr val="tx1"/>
              </a:solidFill>
              <a:latin typeface="MS PGothic" panose="020B0600070205080204" pitchFamily="34" charset="-128"/>
            </a:endParaRPr>
          </a:p>
        </p:txBody>
      </p:sp>
      <p:sp>
        <p:nvSpPr>
          <p:cNvPr id="45" name="正方形/長方形 15">
            <a:extLst>
              <a:ext uri="{FF2B5EF4-FFF2-40B4-BE49-F238E27FC236}">
                <a16:creationId xmlns:a16="http://schemas.microsoft.com/office/drawing/2014/main" id="{BC48202C-3EF4-2443-9FA6-4F6A832076E5}"/>
              </a:ext>
            </a:extLst>
          </p:cNvPr>
          <p:cNvSpPr/>
          <p:nvPr/>
        </p:nvSpPr>
        <p:spPr>
          <a:xfrm>
            <a:off x="6377923" y="6170028"/>
            <a:ext cx="3426576" cy="428632"/>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a:solidFill>
                  <a:schemeClr val="tx1"/>
                </a:solidFill>
                <a:latin typeface="MS PGothic" panose="020B0600070205080204" pitchFamily="34" charset="-128"/>
              </a:rPr>
              <a:t>OS</a:t>
            </a:r>
            <a:endParaRPr kumimoji="1" lang="ja-JP" altLang="en-US" sz="2000" dirty="0">
              <a:solidFill>
                <a:schemeClr val="tx1"/>
              </a:solidFill>
              <a:latin typeface="MS PGothic" panose="020B0600070205080204" pitchFamily="34" charset="-128"/>
            </a:endParaRPr>
          </a:p>
        </p:txBody>
      </p:sp>
      <p:sp>
        <p:nvSpPr>
          <p:cNvPr id="48" name="正方形/長方形 18">
            <a:extLst>
              <a:ext uri="{FF2B5EF4-FFF2-40B4-BE49-F238E27FC236}">
                <a16:creationId xmlns:a16="http://schemas.microsoft.com/office/drawing/2014/main" id="{F6B8DE11-3639-4C45-98E4-39190C6E2984}"/>
              </a:ext>
            </a:extLst>
          </p:cNvPr>
          <p:cNvSpPr/>
          <p:nvPr/>
        </p:nvSpPr>
        <p:spPr>
          <a:xfrm>
            <a:off x="6479693" y="4774996"/>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latin typeface="MS PGothic" panose="020B0600070205080204" pitchFamily="34" charset="-128"/>
              </a:rPr>
              <a:t>プロセス</a:t>
            </a:r>
          </a:p>
        </p:txBody>
      </p:sp>
      <p:sp>
        <p:nvSpPr>
          <p:cNvPr id="49" name="正方形/長方形 19">
            <a:extLst>
              <a:ext uri="{FF2B5EF4-FFF2-40B4-BE49-F238E27FC236}">
                <a16:creationId xmlns:a16="http://schemas.microsoft.com/office/drawing/2014/main" id="{FB3547B1-33F2-2345-A0A6-329203B47B62}"/>
              </a:ext>
            </a:extLst>
          </p:cNvPr>
          <p:cNvSpPr/>
          <p:nvPr/>
        </p:nvSpPr>
        <p:spPr>
          <a:xfrm>
            <a:off x="8264336" y="4777848"/>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latin typeface="MS PGothic" panose="020B0600070205080204" pitchFamily="34" charset="-128"/>
              </a:rPr>
              <a:t>プロセス</a:t>
            </a:r>
          </a:p>
        </p:txBody>
      </p:sp>
      <p:sp>
        <p:nvSpPr>
          <p:cNvPr id="50" name="正方形/長方形 20">
            <a:extLst>
              <a:ext uri="{FF2B5EF4-FFF2-40B4-BE49-F238E27FC236}">
                <a16:creationId xmlns:a16="http://schemas.microsoft.com/office/drawing/2014/main" id="{D6583AEC-0F31-5D46-A6B9-A2D0FFF1C69B}"/>
              </a:ext>
            </a:extLst>
          </p:cNvPr>
          <p:cNvSpPr/>
          <p:nvPr/>
        </p:nvSpPr>
        <p:spPr>
          <a:xfrm>
            <a:off x="6377923" y="5558833"/>
            <a:ext cx="3426576" cy="428632"/>
          </a:xfrm>
          <a:prstGeom prst="rect">
            <a:avLst/>
          </a:prstGeom>
          <a:solidFill>
            <a:schemeClr val="accent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latin typeface="MS PGothic" panose="020B0600070205080204" pitchFamily="34" charset="-128"/>
              </a:rPr>
              <a:t>コンテナ管理ソフトウェア</a:t>
            </a:r>
            <a:endParaRPr kumimoji="1" lang="ja-JP" altLang="en-US" sz="2000" dirty="0">
              <a:solidFill>
                <a:schemeClr val="tx1"/>
              </a:solidFill>
              <a:latin typeface="MS PGothic" panose="020B0600070205080204" pitchFamily="34" charset="-128"/>
            </a:endParaRPr>
          </a:p>
        </p:txBody>
      </p:sp>
      <p:sp>
        <p:nvSpPr>
          <p:cNvPr id="55" name="TextBox 54">
            <a:extLst>
              <a:ext uri="{FF2B5EF4-FFF2-40B4-BE49-F238E27FC236}">
                <a16:creationId xmlns:a16="http://schemas.microsoft.com/office/drawing/2014/main" id="{B31BEBEB-DDAB-1645-8D9E-8BD3B8CE15BA}"/>
              </a:ext>
            </a:extLst>
          </p:cNvPr>
          <p:cNvSpPr txBox="1"/>
          <p:nvPr/>
        </p:nvSpPr>
        <p:spPr>
          <a:xfrm>
            <a:off x="2554452" y="4156590"/>
            <a:ext cx="550151" cy="400110"/>
          </a:xfrm>
          <a:prstGeom prst="rect">
            <a:avLst/>
          </a:prstGeom>
          <a:noFill/>
        </p:spPr>
        <p:txBody>
          <a:bodyPr wrap="none" rtlCol="0">
            <a:spAutoFit/>
          </a:bodyPr>
          <a:lstStyle/>
          <a:p>
            <a:r>
              <a:rPr lang="en-JP" sz="2000" dirty="0">
                <a:latin typeface="MS PGothic" panose="020B0600070205080204" pitchFamily="34" charset="-128"/>
              </a:rPr>
              <a:t>VM</a:t>
            </a:r>
          </a:p>
        </p:txBody>
      </p:sp>
      <p:sp>
        <p:nvSpPr>
          <p:cNvPr id="57" name="TextBox 56">
            <a:extLst>
              <a:ext uri="{FF2B5EF4-FFF2-40B4-BE49-F238E27FC236}">
                <a16:creationId xmlns:a16="http://schemas.microsoft.com/office/drawing/2014/main" id="{DFD2BDEC-6D51-324B-A0FB-3C9EEB6BA820}"/>
              </a:ext>
            </a:extLst>
          </p:cNvPr>
          <p:cNvSpPr txBox="1"/>
          <p:nvPr/>
        </p:nvSpPr>
        <p:spPr>
          <a:xfrm>
            <a:off x="6606095" y="4156590"/>
            <a:ext cx="1210588" cy="400110"/>
          </a:xfrm>
          <a:prstGeom prst="rect">
            <a:avLst/>
          </a:prstGeom>
          <a:noFill/>
        </p:spPr>
        <p:txBody>
          <a:bodyPr wrap="square" rtlCol="0">
            <a:spAutoFit/>
          </a:bodyPr>
          <a:lstStyle/>
          <a:p>
            <a:r>
              <a:rPr lang="en-JP" sz="2000" dirty="0">
                <a:latin typeface="MS PGothic" panose="020B0600070205080204" pitchFamily="34" charset="-128"/>
              </a:rPr>
              <a:t>コンテナ</a:t>
            </a:r>
          </a:p>
        </p:txBody>
      </p:sp>
      <p:sp>
        <p:nvSpPr>
          <p:cNvPr id="58" name="TextBox 57">
            <a:extLst>
              <a:ext uri="{FF2B5EF4-FFF2-40B4-BE49-F238E27FC236}">
                <a16:creationId xmlns:a16="http://schemas.microsoft.com/office/drawing/2014/main" id="{0284F1AC-EC69-E54E-BA1C-351ADCC7C813}"/>
              </a:ext>
            </a:extLst>
          </p:cNvPr>
          <p:cNvSpPr txBox="1"/>
          <p:nvPr/>
        </p:nvSpPr>
        <p:spPr>
          <a:xfrm>
            <a:off x="8365742" y="4164313"/>
            <a:ext cx="1080745" cy="400110"/>
          </a:xfrm>
          <a:prstGeom prst="rect">
            <a:avLst/>
          </a:prstGeom>
          <a:noFill/>
        </p:spPr>
        <p:txBody>
          <a:bodyPr wrap="none" rtlCol="0">
            <a:spAutoFit/>
          </a:bodyPr>
          <a:lstStyle/>
          <a:p>
            <a:r>
              <a:rPr lang="en-JP" sz="2000" dirty="0">
                <a:latin typeface="MS PGothic" panose="020B0600070205080204" pitchFamily="34" charset="-128"/>
              </a:rPr>
              <a:t>コンテナ</a:t>
            </a:r>
          </a:p>
        </p:txBody>
      </p:sp>
      <p:sp>
        <p:nvSpPr>
          <p:cNvPr id="22" name="TextBox 54">
            <a:extLst>
              <a:ext uri="{FF2B5EF4-FFF2-40B4-BE49-F238E27FC236}">
                <a16:creationId xmlns:a16="http://schemas.microsoft.com/office/drawing/2014/main" id="{A43E17C1-46C7-4D3D-8F22-8FD27F2C7F38}"/>
              </a:ext>
            </a:extLst>
          </p:cNvPr>
          <p:cNvSpPr txBox="1"/>
          <p:nvPr/>
        </p:nvSpPr>
        <p:spPr>
          <a:xfrm>
            <a:off x="4508354" y="4156590"/>
            <a:ext cx="550151" cy="400110"/>
          </a:xfrm>
          <a:prstGeom prst="rect">
            <a:avLst/>
          </a:prstGeom>
          <a:noFill/>
        </p:spPr>
        <p:txBody>
          <a:bodyPr wrap="none" rtlCol="0">
            <a:spAutoFit/>
          </a:bodyPr>
          <a:lstStyle/>
          <a:p>
            <a:r>
              <a:rPr lang="en-JP" sz="2000" dirty="0">
                <a:latin typeface="MS PGothic" panose="020B0600070205080204" pitchFamily="34" charset="-128"/>
              </a:rPr>
              <a:t>VM</a:t>
            </a:r>
          </a:p>
        </p:txBody>
      </p:sp>
    </p:spTree>
    <p:extLst>
      <p:ext uri="{BB962C8B-B14F-4D97-AF65-F5344CB8AC3E}">
        <p14:creationId xmlns:p14="http://schemas.microsoft.com/office/powerpoint/2010/main" val="3132796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9A95A-442B-73C5-E1B3-C2C28F4E67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340173-CC39-EEDC-DAB4-3E5311CF404C}"/>
              </a:ext>
            </a:extLst>
          </p:cNvPr>
          <p:cNvSpPr>
            <a:spLocks noGrp="1"/>
          </p:cNvSpPr>
          <p:nvPr>
            <p:ph type="title"/>
          </p:nvPr>
        </p:nvSpPr>
        <p:spPr/>
        <p:txBody>
          <a:bodyPr/>
          <a:lstStyle/>
          <a:p>
            <a:r>
              <a:rPr lang="ja-JP" altLang="en-US" dirty="0"/>
              <a:t>様々な</a:t>
            </a:r>
            <a:r>
              <a:rPr lang="en-JP" dirty="0"/>
              <a:t>負荷</a:t>
            </a:r>
            <a:r>
              <a:rPr lang="ja-JP" altLang="en-US" dirty="0"/>
              <a:t>の</a:t>
            </a:r>
            <a:r>
              <a:rPr lang="en-JP" dirty="0"/>
              <a:t>状態保存性能</a:t>
            </a:r>
            <a:r>
              <a:rPr lang="ja-JP" altLang="en-US" dirty="0"/>
              <a:t>への影響</a:t>
            </a:r>
            <a:endParaRPr lang="en-JP" dirty="0"/>
          </a:p>
        </p:txBody>
      </p:sp>
      <p:sp>
        <p:nvSpPr>
          <p:cNvPr id="3" name="Content Placeholder 2">
            <a:extLst>
              <a:ext uri="{FF2B5EF4-FFF2-40B4-BE49-F238E27FC236}">
                <a16:creationId xmlns:a16="http://schemas.microsoft.com/office/drawing/2014/main" id="{6A7E94D6-958B-B24C-E66B-82823E281623}"/>
              </a:ext>
            </a:extLst>
          </p:cNvPr>
          <p:cNvSpPr>
            <a:spLocks noGrp="1"/>
          </p:cNvSpPr>
          <p:nvPr>
            <p:ph idx="1"/>
          </p:nvPr>
        </p:nvSpPr>
        <p:spPr/>
        <p:txBody>
          <a:bodyPr/>
          <a:lstStyle/>
          <a:p>
            <a:r>
              <a:rPr lang="en-JP" dirty="0"/>
              <a:t>VM内で様々な負荷をかけた時のプロセスの状態保存時間を測定</a:t>
            </a:r>
            <a:endParaRPr lang="en-US" dirty="0"/>
          </a:p>
          <a:p>
            <a:pPr lvl="1"/>
            <a:r>
              <a:rPr lang="en-JP" dirty="0"/>
              <a:t>VM内のCRIUはdevice以外のすべての負荷の影響を受け、</a:t>
            </a:r>
            <a:r>
              <a:rPr lang="en-US" dirty="0"/>
              <a:t>memory</a:t>
            </a:r>
            <a:r>
              <a:rPr lang="ja-JP" altLang="en-US" dirty="0"/>
              <a:t>と</a:t>
            </a:r>
            <a:r>
              <a:rPr lang="en-US" altLang="ja-JP" dirty="0"/>
              <a:t>io</a:t>
            </a:r>
            <a:r>
              <a:rPr lang="ja-JP" altLang="en-US" dirty="0"/>
              <a:t>では保存処理が途中で終了</a:t>
            </a:r>
            <a:endParaRPr lang="en-US" dirty="0"/>
          </a:p>
          <a:p>
            <a:pPr lvl="1"/>
            <a:r>
              <a:rPr lang="en-JP" dirty="0"/>
              <a:t>OVmigrateは常に</a:t>
            </a:r>
            <a:r>
              <a:rPr lang="ja-JP" altLang="en-US" dirty="0"/>
              <a:t>状態を保存できたが</a:t>
            </a:r>
            <a:r>
              <a:rPr lang="en-JP" dirty="0"/>
              <a:t>、</a:t>
            </a:r>
            <a:r>
              <a:rPr lang="en-US" dirty="0"/>
              <a:t>io</a:t>
            </a:r>
            <a:r>
              <a:rPr lang="ja-JP" altLang="en-US" dirty="0"/>
              <a:t>と</a:t>
            </a:r>
            <a:r>
              <a:rPr lang="en-US" altLang="ja-JP" dirty="0"/>
              <a:t>filesystem</a:t>
            </a:r>
            <a:r>
              <a:rPr lang="ja-JP" altLang="en-US" dirty="0"/>
              <a:t>では</a:t>
            </a:r>
            <a:r>
              <a:rPr lang="en-JP" dirty="0"/>
              <a:t>負荷の影響を受けた</a:t>
            </a:r>
          </a:p>
          <a:p>
            <a:pPr lvl="1"/>
            <a:r>
              <a:rPr lang="en-US" dirty="0"/>
              <a:t>filesystem</a:t>
            </a:r>
            <a:r>
              <a:rPr lang="ja-JP" altLang="en-US" dirty="0"/>
              <a:t>と</a:t>
            </a:r>
            <a:r>
              <a:rPr lang="en-US" altLang="ja-JP" dirty="0"/>
              <a:t>device</a:t>
            </a:r>
            <a:r>
              <a:rPr lang="ja-JP" altLang="en-US" dirty="0"/>
              <a:t>では</a:t>
            </a:r>
            <a:r>
              <a:rPr lang="en-US" altLang="ja-JP" dirty="0" err="1"/>
              <a:t>OVmigrate</a:t>
            </a:r>
            <a:r>
              <a:rPr lang="ja-JP" altLang="en-US" dirty="0"/>
              <a:t>の方が時間がかかった</a:t>
            </a:r>
            <a:endParaRPr lang="en-JP" dirty="0"/>
          </a:p>
        </p:txBody>
      </p:sp>
      <p:sp>
        <p:nvSpPr>
          <p:cNvPr id="4" name="Slide Number Placeholder 3">
            <a:extLst>
              <a:ext uri="{FF2B5EF4-FFF2-40B4-BE49-F238E27FC236}">
                <a16:creationId xmlns:a16="http://schemas.microsoft.com/office/drawing/2014/main" id="{2D55B356-6C02-FCAD-1219-CCE47BE3E55B}"/>
              </a:ext>
            </a:extLst>
          </p:cNvPr>
          <p:cNvSpPr>
            <a:spLocks noGrp="1"/>
          </p:cNvSpPr>
          <p:nvPr>
            <p:ph type="sldNum" sz="quarter" idx="12"/>
          </p:nvPr>
        </p:nvSpPr>
        <p:spPr/>
        <p:txBody>
          <a:bodyPr/>
          <a:lstStyle/>
          <a:p>
            <a:fld id="{A2DAF6EC-2C59-9941-AA93-00E19ED16896}" type="slidenum">
              <a:rPr kumimoji="1" lang="ja-JP" altLang="en-US" smtClean="0"/>
              <a:t>20</a:t>
            </a:fld>
            <a:endParaRPr kumimoji="1" lang="ja-JP" altLang="en-US"/>
          </a:p>
        </p:txBody>
      </p:sp>
      <p:graphicFrame>
        <p:nvGraphicFramePr>
          <p:cNvPr id="8" name="グラフ 7">
            <a:extLst>
              <a:ext uri="{FF2B5EF4-FFF2-40B4-BE49-F238E27FC236}">
                <a16:creationId xmlns:a16="http://schemas.microsoft.com/office/drawing/2014/main" id="{2202071F-958D-0031-5D2C-2CDC5DBC593F}"/>
              </a:ext>
            </a:extLst>
          </p:cNvPr>
          <p:cNvGraphicFramePr>
            <a:graphicFrameLocks/>
          </p:cNvGraphicFramePr>
          <p:nvPr>
            <p:extLst>
              <p:ext uri="{D42A27DB-BD31-4B8C-83A1-F6EECF244321}">
                <p14:modId xmlns:p14="http://schemas.microsoft.com/office/powerpoint/2010/main" val="1929960202"/>
              </p:ext>
            </p:extLst>
          </p:nvPr>
        </p:nvGraphicFramePr>
        <p:xfrm>
          <a:off x="1117601" y="3999345"/>
          <a:ext cx="9742310" cy="2722131"/>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a:extLst>
              <a:ext uri="{FF2B5EF4-FFF2-40B4-BE49-F238E27FC236}">
                <a16:creationId xmlns:a16="http://schemas.microsoft.com/office/drawing/2014/main" id="{DFE27D6D-FC40-FFAF-2267-3FC933786D93}"/>
              </a:ext>
            </a:extLst>
          </p:cNvPr>
          <p:cNvSpPr txBox="1"/>
          <p:nvPr/>
        </p:nvSpPr>
        <p:spPr>
          <a:xfrm>
            <a:off x="5778784" y="5639257"/>
            <a:ext cx="858969" cy="338554"/>
          </a:xfrm>
          <a:prstGeom prst="rect">
            <a:avLst/>
          </a:prstGeom>
          <a:noFill/>
        </p:spPr>
        <p:txBody>
          <a:bodyPr wrap="square" rtlCol="0">
            <a:spAutoFit/>
          </a:bodyPr>
          <a:lstStyle/>
          <a:p>
            <a:pPr algn="ctr"/>
            <a:r>
              <a:rPr kumimoji="1" lang="ja-JP" altLang="en-US" sz="1600" dirty="0">
                <a:solidFill>
                  <a:srgbClr val="FF0000"/>
                </a:solidFill>
                <a:latin typeface="MS PGothic" panose="020B0600070205080204" pitchFamily="34" charset="-128"/>
              </a:rPr>
              <a:t>失敗</a:t>
            </a:r>
          </a:p>
        </p:txBody>
      </p:sp>
      <p:sp>
        <p:nvSpPr>
          <p:cNvPr id="10" name="テキスト ボックス 9">
            <a:extLst>
              <a:ext uri="{FF2B5EF4-FFF2-40B4-BE49-F238E27FC236}">
                <a16:creationId xmlns:a16="http://schemas.microsoft.com/office/drawing/2014/main" id="{D70A610D-4D01-7C72-8691-B190276EA9BE}"/>
              </a:ext>
            </a:extLst>
          </p:cNvPr>
          <p:cNvSpPr txBox="1"/>
          <p:nvPr/>
        </p:nvSpPr>
        <p:spPr>
          <a:xfrm>
            <a:off x="7017224" y="5625622"/>
            <a:ext cx="858969" cy="338554"/>
          </a:xfrm>
          <a:prstGeom prst="rect">
            <a:avLst/>
          </a:prstGeom>
          <a:noFill/>
        </p:spPr>
        <p:txBody>
          <a:bodyPr wrap="square" rtlCol="0">
            <a:spAutoFit/>
          </a:bodyPr>
          <a:lstStyle/>
          <a:p>
            <a:pPr algn="ctr"/>
            <a:r>
              <a:rPr kumimoji="1" lang="ja-JP" altLang="en-US" sz="1600" dirty="0">
                <a:solidFill>
                  <a:srgbClr val="FF0000"/>
                </a:solidFill>
                <a:latin typeface="MS PGothic" panose="020B0600070205080204" pitchFamily="34" charset="-128"/>
              </a:rPr>
              <a:t>失敗</a:t>
            </a:r>
          </a:p>
        </p:txBody>
      </p:sp>
      <p:sp>
        <p:nvSpPr>
          <p:cNvPr id="19" name="Oval 18">
            <a:extLst>
              <a:ext uri="{FF2B5EF4-FFF2-40B4-BE49-F238E27FC236}">
                <a16:creationId xmlns:a16="http://schemas.microsoft.com/office/drawing/2014/main" id="{C17F5D9F-75B1-4641-4919-5B42F3A9CA41}"/>
              </a:ext>
            </a:extLst>
          </p:cNvPr>
          <p:cNvSpPr/>
          <p:nvPr/>
        </p:nvSpPr>
        <p:spPr>
          <a:xfrm>
            <a:off x="7476644" y="4391665"/>
            <a:ext cx="1915712" cy="338554"/>
          </a:xfrm>
          <a:prstGeom prst="ellipse">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latin typeface="MS PGothic" panose="020B0600070205080204" pitchFamily="34" charset="-128"/>
            </a:endParaRPr>
          </a:p>
        </p:txBody>
      </p:sp>
      <p:cxnSp>
        <p:nvCxnSpPr>
          <p:cNvPr id="20" name="Straight Arrow Connector 19">
            <a:extLst>
              <a:ext uri="{FF2B5EF4-FFF2-40B4-BE49-F238E27FC236}">
                <a16:creationId xmlns:a16="http://schemas.microsoft.com/office/drawing/2014/main" id="{D8C6F58A-B09D-4E19-E814-71B0D878440C}"/>
              </a:ext>
            </a:extLst>
          </p:cNvPr>
          <p:cNvCxnSpPr>
            <a:cxnSpLocks/>
          </p:cNvCxnSpPr>
          <p:nvPr/>
        </p:nvCxnSpPr>
        <p:spPr>
          <a:xfrm flipV="1">
            <a:off x="2607739" y="5009522"/>
            <a:ext cx="2394099" cy="532974"/>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00648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C3F98-B763-561A-6E0D-9573A36A10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59A51A-A936-A00B-1CF6-15A74F68FAA0}"/>
              </a:ext>
            </a:extLst>
          </p:cNvPr>
          <p:cNvSpPr>
            <a:spLocks noGrp="1"/>
          </p:cNvSpPr>
          <p:nvPr>
            <p:ph type="title"/>
          </p:nvPr>
        </p:nvSpPr>
        <p:spPr/>
        <p:txBody>
          <a:bodyPr/>
          <a:lstStyle/>
          <a:p>
            <a:r>
              <a:rPr lang="en-JP" dirty="0"/>
              <a:t>状態保存</a:t>
            </a:r>
            <a:r>
              <a:rPr lang="ja-JP" altLang="en-US" dirty="0"/>
              <a:t>処理の他プロセスへの</a:t>
            </a:r>
            <a:r>
              <a:rPr lang="en-JP" dirty="0"/>
              <a:t>影響</a:t>
            </a:r>
          </a:p>
        </p:txBody>
      </p:sp>
      <p:sp>
        <p:nvSpPr>
          <p:cNvPr id="3" name="Content Placeholder 2">
            <a:extLst>
              <a:ext uri="{FF2B5EF4-FFF2-40B4-BE49-F238E27FC236}">
                <a16:creationId xmlns:a16="http://schemas.microsoft.com/office/drawing/2014/main" id="{CC88E6BD-69E3-88E6-15DF-9399EC6F045F}"/>
              </a:ext>
            </a:extLst>
          </p:cNvPr>
          <p:cNvSpPr>
            <a:spLocks noGrp="1"/>
          </p:cNvSpPr>
          <p:nvPr>
            <p:ph idx="1"/>
          </p:nvPr>
        </p:nvSpPr>
        <p:spPr/>
        <p:txBody>
          <a:bodyPr/>
          <a:lstStyle/>
          <a:p>
            <a:r>
              <a:rPr lang="en-JP" dirty="0"/>
              <a:t>状態保存中にVM内でmemcachedの性能を測定</a:t>
            </a:r>
            <a:endParaRPr lang="en-US" dirty="0"/>
          </a:p>
          <a:p>
            <a:pPr lvl="1"/>
            <a:r>
              <a:rPr lang="en-US" altLang="ja-JP" dirty="0"/>
              <a:t>30GB</a:t>
            </a:r>
            <a:r>
              <a:rPr lang="ja-JP" altLang="en-US" dirty="0"/>
              <a:t>を使用するプロセスの状態保存中に</a:t>
            </a:r>
            <a:r>
              <a:rPr lang="en-US" altLang="ja-JP" dirty="0" err="1"/>
              <a:t>memcached</a:t>
            </a:r>
            <a:r>
              <a:rPr lang="ja-JP" altLang="en-US" dirty="0"/>
              <a:t>に</a:t>
            </a:r>
            <a:r>
              <a:rPr lang="en-US" altLang="ja-JP" dirty="0"/>
              <a:t>1GB</a:t>
            </a:r>
            <a:r>
              <a:rPr lang="ja-JP" altLang="en-US" dirty="0"/>
              <a:t>のデータを格納</a:t>
            </a:r>
            <a:endParaRPr lang="en-US" dirty="0"/>
          </a:p>
          <a:p>
            <a:r>
              <a:rPr lang="en-JP" dirty="0"/>
              <a:t>OVmigrateの処理はmemcachedの性能に影響を及ぼさなかった</a:t>
            </a:r>
          </a:p>
          <a:p>
            <a:pPr lvl="1"/>
            <a:r>
              <a:rPr lang="en-US" dirty="0"/>
              <a:t>VM</a:t>
            </a:r>
            <a:r>
              <a:rPr lang="ja-JP" altLang="en-US" dirty="0"/>
              <a:t>内の</a:t>
            </a:r>
            <a:r>
              <a:rPr lang="en-US" altLang="ja-JP" dirty="0"/>
              <a:t>CRIU</a:t>
            </a:r>
            <a:r>
              <a:rPr lang="ja-JP" altLang="en-US" dirty="0"/>
              <a:t>の実行中はデータの格納に</a:t>
            </a:r>
            <a:r>
              <a:rPr lang="en-US" altLang="ja-JP" dirty="0"/>
              <a:t>2</a:t>
            </a:r>
            <a:r>
              <a:rPr lang="ja-JP" altLang="en-US" dirty="0"/>
              <a:t>倍の時間がかかった</a:t>
            </a:r>
            <a:endParaRPr lang="en-US" altLang="ja-JP" dirty="0"/>
          </a:p>
          <a:p>
            <a:pPr lvl="1"/>
            <a:r>
              <a:rPr lang="en-US" dirty="0"/>
              <a:t>CPU</a:t>
            </a:r>
            <a:r>
              <a:rPr lang="ja-JP" altLang="en-US" dirty="0"/>
              <a:t>とメモリが競合したためと考えられる</a:t>
            </a:r>
            <a:endParaRPr lang="en-JP" dirty="0"/>
          </a:p>
        </p:txBody>
      </p:sp>
      <p:sp>
        <p:nvSpPr>
          <p:cNvPr id="4" name="Slide Number Placeholder 3">
            <a:extLst>
              <a:ext uri="{FF2B5EF4-FFF2-40B4-BE49-F238E27FC236}">
                <a16:creationId xmlns:a16="http://schemas.microsoft.com/office/drawing/2014/main" id="{F99C9D04-7020-76F2-EDED-E72FEA617750}"/>
              </a:ext>
            </a:extLst>
          </p:cNvPr>
          <p:cNvSpPr>
            <a:spLocks noGrp="1"/>
          </p:cNvSpPr>
          <p:nvPr>
            <p:ph type="sldNum" sz="quarter" idx="12"/>
          </p:nvPr>
        </p:nvSpPr>
        <p:spPr/>
        <p:txBody>
          <a:bodyPr/>
          <a:lstStyle/>
          <a:p>
            <a:fld id="{A2DAF6EC-2C59-9941-AA93-00E19ED16896}" type="slidenum">
              <a:rPr kumimoji="1" lang="ja-JP" altLang="en-US" smtClean="0"/>
              <a:t>21</a:t>
            </a:fld>
            <a:endParaRPr kumimoji="1" lang="ja-JP" altLang="en-US"/>
          </a:p>
        </p:txBody>
      </p:sp>
      <p:graphicFrame>
        <p:nvGraphicFramePr>
          <p:cNvPr id="11" name="グラフ 10">
            <a:extLst>
              <a:ext uri="{FF2B5EF4-FFF2-40B4-BE49-F238E27FC236}">
                <a16:creationId xmlns:a16="http://schemas.microsoft.com/office/drawing/2014/main" id="{13E2EF52-3A38-214E-77E4-E0EA3EC3EE90}"/>
              </a:ext>
            </a:extLst>
          </p:cNvPr>
          <p:cNvGraphicFramePr>
            <a:graphicFrameLocks/>
          </p:cNvGraphicFramePr>
          <p:nvPr>
            <p:extLst>
              <p:ext uri="{D42A27DB-BD31-4B8C-83A1-F6EECF244321}">
                <p14:modId xmlns:p14="http://schemas.microsoft.com/office/powerpoint/2010/main" val="4046525683"/>
              </p:ext>
            </p:extLst>
          </p:nvPr>
        </p:nvGraphicFramePr>
        <p:xfrm>
          <a:off x="3276996" y="3798775"/>
          <a:ext cx="5787982" cy="2743200"/>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Arrow Connector 5">
            <a:extLst>
              <a:ext uri="{FF2B5EF4-FFF2-40B4-BE49-F238E27FC236}">
                <a16:creationId xmlns:a16="http://schemas.microsoft.com/office/drawing/2014/main" id="{23CBC126-7D4C-490F-555A-62E68F48FE45}"/>
              </a:ext>
            </a:extLst>
          </p:cNvPr>
          <p:cNvCxnSpPr>
            <a:cxnSpLocks/>
          </p:cNvCxnSpPr>
          <p:nvPr/>
        </p:nvCxnSpPr>
        <p:spPr>
          <a:xfrm flipV="1">
            <a:off x="5453468" y="4944322"/>
            <a:ext cx="542943" cy="297619"/>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70466402-381D-F1AD-9A69-6F0817C8ED7C}"/>
              </a:ext>
            </a:extLst>
          </p:cNvPr>
          <p:cNvCxnSpPr>
            <a:cxnSpLocks/>
          </p:cNvCxnSpPr>
          <p:nvPr/>
        </p:nvCxnSpPr>
        <p:spPr>
          <a:xfrm>
            <a:off x="5996411" y="5396997"/>
            <a:ext cx="1149456" cy="0"/>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5B7EB37D-3297-E64D-BD7D-A819B2550078}"/>
              </a:ext>
            </a:extLst>
          </p:cNvPr>
          <p:cNvSpPr txBox="1"/>
          <p:nvPr/>
        </p:nvSpPr>
        <p:spPr>
          <a:xfrm>
            <a:off x="5148200" y="4759656"/>
            <a:ext cx="532518" cy="369332"/>
          </a:xfrm>
          <a:prstGeom prst="rect">
            <a:avLst/>
          </a:prstGeom>
          <a:noFill/>
        </p:spPr>
        <p:txBody>
          <a:bodyPr wrap="none" rtlCol="0">
            <a:spAutoFit/>
          </a:bodyPr>
          <a:lstStyle/>
          <a:p>
            <a:r>
              <a:rPr lang="en-US" dirty="0">
                <a:solidFill>
                  <a:srgbClr val="FF0000"/>
                </a:solidFill>
                <a:latin typeface="MS PGothic" panose="020B0600070205080204" pitchFamily="34" charset="-128"/>
              </a:rPr>
              <a:t>2</a:t>
            </a:r>
            <a:r>
              <a:rPr lang="en-JP" dirty="0">
                <a:solidFill>
                  <a:srgbClr val="FF0000"/>
                </a:solidFill>
                <a:latin typeface="MS PGothic" panose="020B0600070205080204" pitchFamily="34" charset="-128"/>
              </a:rPr>
              <a:t>倍</a:t>
            </a:r>
          </a:p>
        </p:txBody>
      </p:sp>
    </p:spTree>
    <p:extLst>
      <p:ext uri="{BB962C8B-B14F-4D97-AF65-F5344CB8AC3E}">
        <p14:creationId xmlns:p14="http://schemas.microsoft.com/office/powerpoint/2010/main" val="3781135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392C-5A89-174A-9971-007D2F19499D}"/>
              </a:ext>
            </a:extLst>
          </p:cNvPr>
          <p:cNvSpPr>
            <a:spLocks noGrp="1"/>
          </p:cNvSpPr>
          <p:nvPr>
            <p:ph type="title"/>
          </p:nvPr>
        </p:nvSpPr>
        <p:spPr/>
        <p:txBody>
          <a:bodyPr/>
          <a:lstStyle/>
          <a:p>
            <a:r>
              <a:rPr lang="ja-JP" altLang="en-US" dirty="0"/>
              <a:t>関連研究</a:t>
            </a:r>
            <a:endParaRPr lang="en-JP" dirty="0"/>
          </a:p>
        </p:txBody>
      </p:sp>
      <p:sp>
        <p:nvSpPr>
          <p:cNvPr id="3" name="Content Placeholder 2">
            <a:extLst>
              <a:ext uri="{FF2B5EF4-FFF2-40B4-BE49-F238E27FC236}">
                <a16:creationId xmlns:a16="http://schemas.microsoft.com/office/drawing/2014/main" id="{1271E599-ABEB-8D47-BEE1-1F88DF9F62B7}"/>
              </a:ext>
            </a:extLst>
          </p:cNvPr>
          <p:cNvSpPr>
            <a:spLocks noGrp="1"/>
          </p:cNvSpPr>
          <p:nvPr>
            <p:ph idx="1"/>
          </p:nvPr>
        </p:nvSpPr>
        <p:spPr/>
        <p:txBody>
          <a:bodyPr/>
          <a:lstStyle/>
          <a:p>
            <a:r>
              <a:rPr lang="en-US" altLang="ja-JP" dirty="0"/>
              <a:t>Portkey [Prakash+, VEE'22]</a:t>
            </a:r>
          </a:p>
          <a:p>
            <a:pPr lvl="1"/>
            <a:r>
              <a:rPr lang="en-US" altLang="ja-JP" dirty="0"/>
              <a:t>VM</a:t>
            </a:r>
            <a:r>
              <a:rPr lang="ja-JP" altLang="en-US" dirty="0"/>
              <a:t>内のコンテナの状態をゲスト</a:t>
            </a:r>
            <a:r>
              <a:rPr lang="en-JP" altLang="ja-JP" dirty="0"/>
              <a:t>OS</a:t>
            </a:r>
            <a:r>
              <a:rPr lang="ja-JP" altLang="en-US" dirty="0"/>
              <a:t>のネットワーク処理</a:t>
            </a:r>
            <a:r>
              <a:rPr lang="ja-JP" altLang="en-JP" dirty="0"/>
              <a:t>を</a:t>
            </a:r>
            <a:r>
              <a:rPr lang="ja-JP" altLang="en-US" dirty="0"/>
              <a:t>バイパスして転送</a:t>
            </a:r>
            <a:endParaRPr lang="en-US" altLang="ja-JP" dirty="0"/>
          </a:p>
          <a:p>
            <a:pPr lvl="1"/>
            <a:r>
              <a:rPr lang="en-US" altLang="ja-JP" dirty="0"/>
              <a:t>CPU</a:t>
            </a:r>
            <a:r>
              <a:rPr lang="ja-JP" altLang="en-US" dirty="0"/>
              <a:t>使用率は抑えられるが、マイグレーションは高速化されていない</a:t>
            </a:r>
            <a:endParaRPr lang="en-US" altLang="ja-JP" dirty="0"/>
          </a:p>
          <a:p>
            <a:r>
              <a:rPr lang="en-US" altLang="ja-JP" dirty="0" err="1"/>
              <a:t>mWarp</a:t>
            </a:r>
            <a:r>
              <a:rPr lang="en-US" altLang="ja-JP" dirty="0"/>
              <a:t> [Sinha+, INFOCOM WS'19]</a:t>
            </a:r>
          </a:p>
          <a:p>
            <a:pPr lvl="1"/>
            <a:r>
              <a:rPr lang="en-US" altLang="ja-JP" dirty="0"/>
              <a:t>VM</a:t>
            </a:r>
            <a:r>
              <a:rPr lang="ja-JP" altLang="en-US" dirty="0"/>
              <a:t>間でメモリを再配置することで</a:t>
            </a:r>
            <a:r>
              <a:rPr lang="en-JP" altLang="ja-JP" dirty="0"/>
              <a:t>VM</a:t>
            </a:r>
            <a:r>
              <a:rPr lang="ja-JP" altLang="en-JP" dirty="0"/>
              <a:t>内の</a:t>
            </a:r>
            <a:r>
              <a:rPr lang="ja-JP" altLang="en-US" dirty="0"/>
              <a:t>コンテナを高速にマイグレーション</a:t>
            </a:r>
            <a:endParaRPr lang="en-US" altLang="ja-JP" dirty="0"/>
          </a:p>
          <a:p>
            <a:pPr lvl="1"/>
            <a:r>
              <a:rPr lang="ja-JP" altLang="en-US" dirty="0"/>
              <a:t>同一ホスト内の</a:t>
            </a:r>
            <a:r>
              <a:rPr lang="en-US" altLang="ja-JP" dirty="0"/>
              <a:t>VM</a:t>
            </a:r>
            <a:r>
              <a:rPr lang="ja-JP" altLang="en-US" dirty="0"/>
              <a:t>間でのみ利用可能</a:t>
            </a:r>
            <a:endParaRPr lang="en-US" altLang="ja-JP" dirty="0"/>
          </a:p>
          <a:p>
            <a:r>
              <a:rPr lang="en-US" altLang="ja-JP" dirty="0"/>
              <a:t>Sledge [Xu+, CLOUD'20]</a:t>
            </a:r>
          </a:p>
          <a:p>
            <a:pPr lvl="1"/>
            <a:r>
              <a:rPr lang="en-US" altLang="ja-JP" dirty="0"/>
              <a:t>Docker</a:t>
            </a:r>
            <a:r>
              <a:rPr lang="ja-JP" altLang="en-US" dirty="0"/>
              <a:t>コンテナの効率のよいライブマイグレーションを実現</a:t>
            </a:r>
            <a:endParaRPr lang="en-US" altLang="ja-JP" dirty="0"/>
          </a:p>
          <a:p>
            <a:pPr lvl="1"/>
            <a:r>
              <a:rPr lang="ja-JP" altLang="en-US" dirty="0"/>
              <a:t>イメージの冗長なレイヤは転送せず、</a:t>
            </a:r>
            <a:r>
              <a:rPr lang="en-US" altLang="ja-JP" dirty="0"/>
              <a:t>Docker</a:t>
            </a:r>
            <a:r>
              <a:rPr lang="ja-JP" altLang="en-US" dirty="0"/>
              <a:t>デーモン</a:t>
            </a:r>
            <a:r>
              <a:rPr lang="ja-JP" altLang="en-US"/>
              <a:t>の再ロードも行わない</a:t>
            </a:r>
            <a:endParaRPr lang="en-US" altLang="ja-JP" dirty="0"/>
          </a:p>
        </p:txBody>
      </p:sp>
      <p:sp>
        <p:nvSpPr>
          <p:cNvPr id="4" name="Slide Number Placeholder 3">
            <a:extLst>
              <a:ext uri="{FF2B5EF4-FFF2-40B4-BE49-F238E27FC236}">
                <a16:creationId xmlns:a16="http://schemas.microsoft.com/office/drawing/2014/main" id="{9542FF61-8560-0242-A246-1BA02D0368E8}"/>
              </a:ext>
            </a:extLst>
          </p:cNvPr>
          <p:cNvSpPr>
            <a:spLocks noGrp="1"/>
          </p:cNvSpPr>
          <p:nvPr>
            <p:ph type="sldNum" sz="quarter" idx="12"/>
          </p:nvPr>
        </p:nvSpPr>
        <p:spPr/>
        <p:txBody>
          <a:bodyPr/>
          <a:lstStyle/>
          <a:p>
            <a:fld id="{A2DAF6EC-2C59-9941-AA93-00E19ED16896}" type="slidenum">
              <a:rPr kumimoji="1" lang="ja-JP" altLang="en-US" smtClean="0"/>
              <a:t>22</a:t>
            </a:fld>
            <a:endParaRPr kumimoji="1" lang="ja-JP" altLang="en-US"/>
          </a:p>
        </p:txBody>
      </p:sp>
    </p:spTree>
    <p:extLst>
      <p:ext uri="{BB962C8B-B14F-4D97-AF65-F5344CB8AC3E}">
        <p14:creationId xmlns:p14="http://schemas.microsoft.com/office/powerpoint/2010/main" val="3742461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5A667-7A57-5444-A591-A4DF40678C4D}"/>
              </a:ext>
            </a:extLst>
          </p:cNvPr>
          <p:cNvSpPr>
            <a:spLocks noGrp="1"/>
          </p:cNvSpPr>
          <p:nvPr>
            <p:ph type="title"/>
          </p:nvPr>
        </p:nvSpPr>
        <p:spPr/>
        <p:txBody>
          <a:bodyPr/>
          <a:lstStyle/>
          <a:p>
            <a:r>
              <a:rPr lang="en-JP" dirty="0"/>
              <a:t>まとめ</a:t>
            </a:r>
          </a:p>
        </p:txBody>
      </p:sp>
      <p:sp>
        <p:nvSpPr>
          <p:cNvPr id="3" name="Content Placeholder 2">
            <a:extLst>
              <a:ext uri="{FF2B5EF4-FFF2-40B4-BE49-F238E27FC236}">
                <a16:creationId xmlns:a16="http://schemas.microsoft.com/office/drawing/2014/main" id="{CD91B297-EFB1-B94C-8C8B-A95874AE12D7}"/>
              </a:ext>
            </a:extLst>
          </p:cNvPr>
          <p:cNvSpPr>
            <a:spLocks noGrp="1"/>
          </p:cNvSpPr>
          <p:nvPr>
            <p:ph idx="1"/>
          </p:nvPr>
        </p:nvSpPr>
        <p:spPr/>
        <p:txBody>
          <a:bodyPr/>
          <a:lstStyle/>
          <a:p>
            <a:r>
              <a:rPr lang="ja-JP" altLang="en-US" dirty="0"/>
              <a:t>軽量なコンテナマイグレーションを実現するために、</a:t>
            </a:r>
            <a:r>
              <a:rPr lang="en-US" altLang="ja-JP" dirty="0"/>
              <a:t>VM</a:t>
            </a:r>
            <a:r>
              <a:rPr lang="ja-JP" altLang="en-US" dirty="0"/>
              <a:t>外からコンテナの状態を保存するシステム</a:t>
            </a:r>
            <a:r>
              <a:rPr lang="en-US" altLang="ja-JP" dirty="0" err="1"/>
              <a:t>OVmigrate</a:t>
            </a:r>
            <a:r>
              <a:rPr lang="ja-JP" altLang="en-US" dirty="0"/>
              <a:t>を提案</a:t>
            </a:r>
            <a:endParaRPr lang="en-US" altLang="ja-JP" dirty="0"/>
          </a:p>
          <a:p>
            <a:pPr lvl="1"/>
            <a:r>
              <a:rPr lang="en-JP" altLang="ja-JP" dirty="0"/>
              <a:t>VM</a:t>
            </a:r>
            <a:r>
              <a:rPr lang="ja-JP" altLang="en-JP" dirty="0"/>
              <a:t>の</a:t>
            </a:r>
            <a:r>
              <a:rPr lang="ja-JP" altLang="en-US" dirty="0"/>
              <a:t>メモリ上の</a:t>
            </a:r>
            <a:r>
              <a:rPr lang="en-US" altLang="ja-JP" dirty="0"/>
              <a:t>OS</a:t>
            </a:r>
            <a:r>
              <a:rPr lang="ja-JP" altLang="en-US" dirty="0"/>
              <a:t>データを解析することでプロセスの状態を保存</a:t>
            </a:r>
            <a:endParaRPr lang="en-US" altLang="ja-JP" dirty="0"/>
          </a:p>
          <a:p>
            <a:pPr lvl="1"/>
            <a:r>
              <a:rPr lang="en-US" altLang="ja-JP" dirty="0"/>
              <a:t>VM</a:t>
            </a:r>
            <a:r>
              <a:rPr lang="ja-JP" altLang="en-US" dirty="0"/>
              <a:t>による仮想化や</a:t>
            </a:r>
            <a:r>
              <a:rPr lang="en-JP" altLang="ja-JP" dirty="0"/>
              <a:t>VM</a:t>
            </a:r>
            <a:r>
              <a:rPr lang="ja-JP" altLang="en-JP" dirty="0"/>
              <a:t>内</a:t>
            </a:r>
            <a:r>
              <a:rPr lang="ja-JP" altLang="en-US" dirty="0"/>
              <a:t>の負荷の影響を受けない</a:t>
            </a:r>
            <a:endParaRPr lang="en-US" altLang="ja-JP" dirty="0"/>
          </a:p>
          <a:p>
            <a:pPr lvl="1"/>
            <a:r>
              <a:rPr lang="ja-JP" altLang="en-US" dirty="0"/>
              <a:t>状態保存処理がコンテナ性能に影響を及ぼさない</a:t>
            </a:r>
            <a:endParaRPr lang="en-US" altLang="ja-JP" dirty="0"/>
          </a:p>
          <a:p>
            <a:pPr lvl="1">
              <a:tabLst>
                <a:tab pos="658813" algn="l"/>
              </a:tabLst>
            </a:pPr>
            <a:r>
              <a:rPr lang="en-US" altLang="ja-JP" dirty="0"/>
              <a:t>VM</a:t>
            </a:r>
            <a:r>
              <a:rPr lang="ja-JP" altLang="en-US" dirty="0"/>
              <a:t>内で従来ツールを用いるより最大</a:t>
            </a:r>
            <a:r>
              <a:rPr lang="en-US" altLang="ja-JP" dirty="0"/>
              <a:t>7.3</a:t>
            </a:r>
            <a:r>
              <a:rPr lang="ja-JP" altLang="en-US" dirty="0"/>
              <a:t>倍高速に状態を保存できた</a:t>
            </a:r>
            <a:endParaRPr lang="en-US" altLang="ja-JP" dirty="0"/>
          </a:p>
          <a:p>
            <a:r>
              <a:rPr lang="ja-JP" altLang="en-US" dirty="0"/>
              <a:t>今後の課題</a:t>
            </a:r>
            <a:endParaRPr lang="en-US" altLang="ja-JP" dirty="0"/>
          </a:p>
          <a:p>
            <a:pPr lvl="1">
              <a:tabLst>
                <a:tab pos="396875" algn="l"/>
              </a:tabLst>
            </a:pPr>
            <a:r>
              <a:rPr lang="ja-JP" altLang="en-US" dirty="0"/>
              <a:t>コンテナマイグレーションに必要なすべての状態を保存できるようにする</a:t>
            </a:r>
            <a:endParaRPr lang="en-US" altLang="ja-JP" dirty="0"/>
          </a:p>
          <a:p>
            <a:pPr lvl="1">
              <a:tabLst>
                <a:tab pos="396875" algn="l"/>
              </a:tabLst>
            </a:pPr>
            <a:r>
              <a:rPr lang="ja-JP" altLang="en-US" dirty="0"/>
              <a:t>コンテナをほぼ停止させずに行うライブマイグレーションに対応する</a:t>
            </a:r>
            <a:endParaRPr lang="en-US" altLang="ja-JP" dirty="0"/>
          </a:p>
        </p:txBody>
      </p:sp>
      <p:sp>
        <p:nvSpPr>
          <p:cNvPr id="4" name="Slide Number Placeholder 3">
            <a:extLst>
              <a:ext uri="{FF2B5EF4-FFF2-40B4-BE49-F238E27FC236}">
                <a16:creationId xmlns:a16="http://schemas.microsoft.com/office/drawing/2014/main" id="{5AF7FB33-84C8-F149-BEF1-72D5BA2DF27E}"/>
              </a:ext>
            </a:extLst>
          </p:cNvPr>
          <p:cNvSpPr>
            <a:spLocks noGrp="1"/>
          </p:cNvSpPr>
          <p:nvPr>
            <p:ph type="sldNum" sz="quarter" idx="12"/>
          </p:nvPr>
        </p:nvSpPr>
        <p:spPr/>
        <p:txBody>
          <a:bodyPr/>
          <a:lstStyle/>
          <a:p>
            <a:fld id="{A2DAF6EC-2C59-9941-AA93-00E19ED16896}" type="slidenum">
              <a:rPr kumimoji="1" lang="ja-JP" altLang="en-US" smtClean="0"/>
              <a:t>23</a:t>
            </a:fld>
            <a:endParaRPr kumimoji="1" lang="ja-JP" altLang="en-US"/>
          </a:p>
        </p:txBody>
      </p:sp>
    </p:spTree>
    <p:extLst>
      <p:ext uri="{BB962C8B-B14F-4D97-AF65-F5344CB8AC3E}">
        <p14:creationId xmlns:p14="http://schemas.microsoft.com/office/powerpoint/2010/main" val="4057917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18">
            <a:extLst>
              <a:ext uri="{FF2B5EF4-FFF2-40B4-BE49-F238E27FC236}">
                <a16:creationId xmlns:a16="http://schemas.microsoft.com/office/drawing/2014/main" id="{50E6775D-F085-C045-AD33-0C11B7E1A70A}"/>
              </a:ext>
            </a:extLst>
          </p:cNvPr>
          <p:cNvSpPr/>
          <p:nvPr/>
        </p:nvSpPr>
        <p:spPr>
          <a:xfrm>
            <a:off x="6219130" y="4648262"/>
            <a:ext cx="3559870" cy="212520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11" name="Rounded Rectangle 10">
            <a:extLst>
              <a:ext uri="{FF2B5EF4-FFF2-40B4-BE49-F238E27FC236}">
                <a16:creationId xmlns:a16="http://schemas.microsoft.com/office/drawing/2014/main" id="{F32773CA-E781-5C4A-BBDE-CA86E1B61586}"/>
              </a:ext>
            </a:extLst>
          </p:cNvPr>
          <p:cNvSpPr/>
          <p:nvPr/>
        </p:nvSpPr>
        <p:spPr>
          <a:xfrm>
            <a:off x="6626432" y="6138300"/>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latin typeface="MS PGothic" panose="020B0600070205080204" pitchFamily="34" charset="-128"/>
              </a:rPr>
              <a:t>マイグレーション機構</a:t>
            </a:r>
          </a:p>
        </p:txBody>
      </p:sp>
      <p:sp>
        <p:nvSpPr>
          <p:cNvPr id="2" name="Title 1">
            <a:extLst>
              <a:ext uri="{FF2B5EF4-FFF2-40B4-BE49-F238E27FC236}">
                <a16:creationId xmlns:a16="http://schemas.microsoft.com/office/drawing/2014/main" id="{8E83A8E2-E5E6-8A4C-B643-C39324901098}"/>
              </a:ext>
            </a:extLst>
          </p:cNvPr>
          <p:cNvSpPr>
            <a:spLocks noGrp="1"/>
          </p:cNvSpPr>
          <p:nvPr>
            <p:ph type="title"/>
          </p:nvPr>
        </p:nvSpPr>
        <p:spPr/>
        <p:txBody>
          <a:bodyPr/>
          <a:lstStyle/>
          <a:p>
            <a:r>
              <a:rPr lang="en-JP" dirty="0"/>
              <a:t>コンテナマイグレーション</a:t>
            </a:r>
          </a:p>
        </p:txBody>
      </p:sp>
      <p:sp>
        <p:nvSpPr>
          <p:cNvPr id="3" name="Content Placeholder 2">
            <a:extLst>
              <a:ext uri="{FF2B5EF4-FFF2-40B4-BE49-F238E27FC236}">
                <a16:creationId xmlns:a16="http://schemas.microsoft.com/office/drawing/2014/main" id="{0297D82F-10FE-A545-8353-A6FDECA99FD2}"/>
              </a:ext>
            </a:extLst>
          </p:cNvPr>
          <p:cNvSpPr>
            <a:spLocks noGrp="1"/>
          </p:cNvSpPr>
          <p:nvPr>
            <p:ph idx="1"/>
          </p:nvPr>
        </p:nvSpPr>
        <p:spPr/>
        <p:txBody>
          <a:bodyPr/>
          <a:lstStyle/>
          <a:p>
            <a:r>
              <a:rPr lang="ja-JP" altLang="en-US" dirty="0"/>
              <a:t>コンテナは別のホストに自由に移動させることができる</a:t>
            </a:r>
            <a:endParaRPr lang="en-US" altLang="ja-JP" dirty="0"/>
          </a:p>
          <a:p>
            <a:pPr lvl="1"/>
            <a:r>
              <a:rPr lang="ja-JP" altLang="en-US" dirty="0"/>
              <a:t>例：負荷が高いホストから負荷が低いホストに移動させて負荷分散</a:t>
            </a:r>
            <a:endParaRPr lang="en-US" altLang="ja-JP" dirty="0"/>
          </a:p>
          <a:p>
            <a:pPr lvl="1"/>
            <a:r>
              <a:rPr lang="ja-JP" altLang="en-US" dirty="0"/>
              <a:t>例：コンテナを移動させてからホストのメンテナンスを行う</a:t>
            </a:r>
            <a:endParaRPr lang="en-US" altLang="ja-JP" dirty="0"/>
          </a:p>
          <a:p>
            <a:r>
              <a:rPr lang="ja-JP" altLang="en-US" dirty="0"/>
              <a:t>コンテナマイグレーションの流れ</a:t>
            </a:r>
            <a:endParaRPr lang="en-US" altLang="ja-JP" dirty="0"/>
          </a:p>
          <a:p>
            <a:pPr lvl="1"/>
            <a:r>
              <a:rPr lang="ja-JP" altLang="en-US" dirty="0"/>
              <a:t>移送元ホストでコンテナの状態を保存し、移送先ホストに転送</a:t>
            </a:r>
            <a:endParaRPr lang="en-US" altLang="ja-JP" dirty="0"/>
          </a:p>
          <a:p>
            <a:pPr lvl="1"/>
            <a:r>
              <a:rPr lang="ja-JP" altLang="en-US" dirty="0"/>
              <a:t>移送先ホストでコンテナを作成し、元のコンテナの状態を復元</a:t>
            </a:r>
            <a:endParaRPr lang="en-US" altLang="ja-JP" dirty="0"/>
          </a:p>
        </p:txBody>
      </p:sp>
      <p:sp>
        <p:nvSpPr>
          <p:cNvPr id="4" name="Slide Number Placeholder 3">
            <a:extLst>
              <a:ext uri="{FF2B5EF4-FFF2-40B4-BE49-F238E27FC236}">
                <a16:creationId xmlns:a16="http://schemas.microsoft.com/office/drawing/2014/main" id="{5903CB15-D8DD-CF43-B480-1E410328DCE7}"/>
              </a:ext>
            </a:extLst>
          </p:cNvPr>
          <p:cNvSpPr>
            <a:spLocks noGrp="1"/>
          </p:cNvSpPr>
          <p:nvPr>
            <p:ph type="sldNum" sz="quarter" idx="12"/>
          </p:nvPr>
        </p:nvSpPr>
        <p:spPr/>
        <p:txBody>
          <a:bodyPr/>
          <a:lstStyle/>
          <a:p>
            <a:fld id="{A2DAF6EC-2C59-9941-AA93-00E19ED16896}" type="slidenum">
              <a:rPr kumimoji="1" lang="ja-JP" altLang="en-US" smtClean="0"/>
              <a:t>3</a:t>
            </a:fld>
            <a:endParaRPr kumimoji="1" lang="ja-JP" altLang="en-US"/>
          </a:p>
        </p:txBody>
      </p:sp>
      <p:sp>
        <p:nvSpPr>
          <p:cNvPr id="6" name="テキスト ボックス 19">
            <a:extLst>
              <a:ext uri="{FF2B5EF4-FFF2-40B4-BE49-F238E27FC236}">
                <a16:creationId xmlns:a16="http://schemas.microsoft.com/office/drawing/2014/main" id="{9E9B14CF-DC06-EA47-9D39-852C76757605}"/>
              </a:ext>
            </a:extLst>
          </p:cNvPr>
          <p:cNvSpPr txBox="1"/>
          <p:nvPr/>
        </p:nvSpPr>
        <p:spPr>
          <a:xfrm>
            <a:off x="7169616" y="4225080"/>
            <a:ext cx="1642252" cy="400110"/>
          </a:xfrm>
          <a:prstGeom prst="rect">
            <a:avLst/>
          </a:prstGeom>
          <a:noFill/>
        </p:spPr>
        <p:txBody>
          <a:bodyPr wrap="square" rtlCol="0">
            <a:spAutoFit/>
          </a:bodyPr>
          <a:lstStyle/>
          <a:p>
            <a:r>
              <a:rPr lang="ja-JP" altLang="en-US" sz="2000" dirty="0">
                <a:latin typeface="MS PGothic" panose="020B0600070205080204" pitchFamily="34" charset="-128"/>
              </a:rPr>
              <a:t>移送先ホスト</a:t>
            </a:r>
            <a:endParaRPr kumimoji="1" lang="ja-JP" altLang="en-US" sz="2000" dirty="0">
              <a:latin typeface="MS PGothic" panose="020B0600070205080204" pitchFamily="34" charset="-128"/>
            </a:endParaRPr>
          </a:p>
        </p:txBody>
      </p:sp>
      <p:sp>
        <p:nvSpPr>
          <p:cNvPr id="7" name="正方形/長方形 25">
            <a:extLst>
              <a:ext uri="{FF2B5EF4-FFF2-40B4-BE49-F238E27FC236}">
                <a16:creationId xmlns:a16="http://schemas.microsoft.com/office/drawing/2014/main" id="{9A336E3B-F926-3C4C-84F9-D1518B4B29E0}"/>
              </a:ext>
            </a:extLst>
          </p:cNvPr>
          <p:cNvSpPr/>
          <p:nvPr/>
        </p:nvSpPr>
        <p:spPr>
          <a:xfrm>
            <a:off x="1603002" y="4648262"/>
            <a:ext cx="3565898" cy="21252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8" name="テキスト ボックス 26">
            <a:extLst>
              <a:ext uri="{FF2B5EF4-FFF2-40B4-BE49-F238E27FC236}">
                <a16:creationId xmlns:a16="http://schemas.microsoft.com/office/drawing/2014/main" id="{E0D2BA82-223C-F84B-9F05-4A10BEE409EA}"/>
              </a:ext>
            </a:extLst>
          </p:cNvPr>
          <p:cNvSpPr txBox="1"/>
          <p:nvPr/>
        </p:nvSpPr>
        <p:spPr>
          <a:xfrm>
            <a:off x="2559008" y="4248152"/>
            <a:ext cx="1642252" cy="400110"/>
          </a:xfrm>
          <a:prstGeom prst="rect">
            <a:avLst/>
          </a:prstGeom>
          <a:noFill/>
        </p:spPr>
        <p:txBody>
          <a:bodyPr wrap="square" rtlCol="0">
            <a:spAutoFit/>
          </a:bodyPr>
          <a:lstStyle/>
          <a:p>
            <a:r>
              <a:rPr kumimoji="1" lang="ja-JP" altLang="en-US" sz="2000" dirty="0">
                <a:latin typeface="MS PGothic" panose="020B0600070205080204" pitchFamily="34" charset="-128"/>
              </a:rPr>
              <a:t>移送元ホスト</a:t>
            </a:r>
          </a:p>
        </p:txBody>
      </p:sp>
      <p:sp>
        <p:nvSpPr>
          <p:cNvPr id="10" name="Rounded Rectangle 9">
            <a:extLst>
              <a:ext uri="{FF2B5EF4-FFF2-40B4-BE49-F238E27FC236}">
                <a16:creationId xmlns:a16="http://schemas.microsoft.com/office/drawing/2014/main" id="{0D5095D0-5625-B648-90D1-B61121FD422B}"/>
              </a:ext>
            </a:extLst>
          </p:cNvPr>
          <p:cNvSpPr/>
          <p:nvPr/>
        </p:nvSpPr>
        <p:spPr>
          <a:xfrm>
            <a:off x="1974513" y="6141334"/>
            <a:ext cx="281124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latin typeface="MS PGothic" panose="020B0600070205080204" pitchFamily="34" charset="-128"/>
              </a:rPr>
              <a:t>マイグレーション機構</a:t>
            </a:r>
          </a:p>
        </p:txBody>
      </p:sp>
      <p:sp>
        <p:nvSpPr>
          <p:cNvPr id="12" name="楕円 8">
            <a:extLst>
              <a:ext uri="{FF2B5EF4-FFF2-40B4-BE49-F238E27FC236}">
                <a16:creationId xmlns:a16="http://schemas.microsoft.com/office/drawing/2014/main" id="{9CCE3484-F3B0-7840-9AE9-DEA1C2D7EB96}"/>
              </a:ext>
            </a:extLst>
          </p:cNvPr>
          <p:cNvSpPr/>
          <p:nvPr/>
        </p:nvSpPr>
        <p:spPr>
          <a:xfrm>
            <a:off x="1760215" y="4837442"/>
            <a:ext cx="3239842" cy="1157418"/>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latin typeface="MS PGothic" panose="020B0600070205080204" pitchFamily="34" charset="-128"/>
              </a:rPr>
              <a:t>コンテナ</a:t>
            </a:r>
          </a:p>
        </p:txBody>
      </p:sp>
      <p:sp>
        <p:nvSpPr>
          <p:cNvPr id="14" name="楕円 8">
            <a:extLst>
              <a:ext uri="{FF2B5EF4-FFF2-40B4-BE49-F238E27FC236}">
                <a16:creationId xmlns:a16="http://schemas.microsoft.com/office/drawing/2014/main" id="{28E8DF2D-287E-4D18-A519-74C3E3F3DB83}"/>
              </a:ext>
            </a:extLst>
          </p:cNvPr>
          <p:cNvSpPr/>
          <p:nvPr/>
        </p:nvSpPr>
        <p:spPr>
          <a:xfrm>
            <a:off x="6269529" y="4807939"/>
            <a:ext cx="3454370" cy="1234568"/>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latin typeface="MS PGothic" panose="020B0600070205080204" pitchFamily="34" charset="-128"/>
              </a:rPr>
              <a:t>コンテナ</a:t>
            </a:r>
          </a:p>
        </p:txBody>
      </p:sp>
      <p:sp>
        <p:nvSpPr>
          <p:cNvPr id="13" name="正方形/長方形 25">
            <a:extLst>
              <a:ext uri="{FF2B5EF4-FFF2-40B4-BE49-F238E27FC236}">
                <a16:creationId xmlns:a16="http://schemas.microsoft.com/office/drawing/2014/main" id="{6B4CAC70-F00D-4550-B159-9E993A906C84}"/>
              </a:ext>
            </a:extLst>
          </p:cNvPr>
          <p:cNvSpPr/>
          <p:nvPr/>
        </p:nvSpPr>
        <p:spPr>
          <a:xfrm>
            <a:off x="2494708" y="5047083"/>
            <a:ext cx="1770852" cy="359112"/>
          </a:xfrm>
          <a:prstGeom prst="rect">
            <a:avLst/>
          </a:prstGeom>
          <a:solidFill>
            <a:schemeClr val="accent2">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latin typeface="MS PGothic" panose="020B0600070205080204" pitchFamily="34" charset="-128"/>
              </a:rPr>
              <a:t>状態</a:t>
            </a:r>
            <a:endParaRPr kumimoji="1" lang="ja-JP" altLang="en-US" sz="2000" dirty="0">
              <a:solidFill>
                <a:schemeClr val="tx1"/>
              </a:solidFill>
              <a:latin typeface="MS PGothic" panose="020B0600070205080204" pitchFamily="34" charset="-128"/>
            </a:endParaRPr>
          </a:p>
        </p:txBody>
      </p:sp>
      <p:sp>
        <p:nvSpPr>
          <p:cNvPr id="15" name="テキスト ボックス 14">
            <a:extLst>
              <a:ext uri="{FF2B5EF4-FFF2-40B4-BE49-F238E27FC236}">
                <a16:creationId xmlns:a16="http://schemas.microsoft.com/office/drawing/2014/main" id="{F8C887DD-FFDE-EA22-086D-3CDBA28D9E3C}"/>
              </a:ext>
            </a:extLst>
          </p:cNvPr>
          <p:cNvSpPr txBox="1"/>
          <p:nvPr/>
        </p:nvSpPr>
        <p:spPr>
          <a:xfrm>
            <a:off x="13369636" y="1343891"/>
            <a:ext cx="184731" cy="369332"/>
          </a:xfrm>
          <a:prstGeom prst="rect">
            <a:avLst/>
          </a:prstGeom>
          <a:noFill/>
        </p:spPr>
        <p:txBody>
          <a:bodyPr wrap="none" rtlCol="0">
            <a:spAutoFit/>
          </a:bodyPr>
          <a:lstStyle/>
          <a:p>
            <a:endParaRPr kumimoji="1" lang="ja-JP" altLang="en-US">
              <a:latin typeface="MS PGothic" panose="020B0600070205080204" pitchFamily="34" charset="-128"/>
            </a:endParaRPr>
          </a:p>
        </p:txBody>
      </p:sp>
    </p:spTree>
    <p:extLst>
      <p:ext uri="{BB962C8B-B14F-4D97-AF65-F5344CB8AC3E}">
        <p14:creationId xmlns:p14="http://schemas.microsoft.com/office/powerpoint/2010/main" val="59902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42" presetClass="path" presetSubtype="0" accel="50000" decel="50000" fill="hold" grpId="1" nodeType="withEffect">
                                  <p:stCondLst>
                                    <p:cond delay="0"/>
                                  </p:stCondLst>
                                  <p:childTnLst>
                                    <p:animMotion origin="layout" path="M -3.54167E-6 2.96296E-6 L -0.00169 0.18541 " pathEditMode="relative" rAng="0" ptsTypes="AA">
                                      <p:cBhvr>
                                        <p:cTn id="9" dur="2000" fill="hold"/>
                                        <p:tgtEl>
                                          <p:spTgt spid="13"/>
                                        </p:tgtEl>
                                        <p:attrNameLst>
                                          <p:attrName>ppt_x</p:attrName>
                                          <p:attrName>ppt_y</p:attrName>
                                        </p:attrNameLst>
                                      </p:cBhvr>
                                      <p:rCtr x="-91" y="9259"/>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0169 0.18541 L 0.36615 0.18865 " pathEditMode="relative" rAng="0" ptsTypes="AA">
                                      <p:cBhvr>
                                        <p:cTn id="13" dur="2000" fill="hold"/>
                                        <p:tgtEl>
                                          <p:spTgt spid="13"/>
                                        </p:tgtEl>
                                        <p:attrNameLst>
                                          <p:attrName>ppt_x</p:attrName>
                                          <p:attrName>ppt_y</p:attrName>
                                        </p:attrNameLst>
                                      </p:cBhvr>
                                      <p:rCtr x="18385" y="162"/>
                                    </p:animMotion>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3" nodeType="clickEffect">
                                  <p:stCondLst>
                                    <p:cond delay="0"/>
                                  </p:stCondLst>
                                  <p:childTnLst>
                                    <p:animEffect transition="out" filter="fade">
                                      <p:cBhvr>
                                        <p:cTn id="17" dur="500"/>
                                        <p:tgtEl>
                                          <p:spTgt spid="13"/>
                                        </p:tgtEl>
                                      </p:cBhvr>
                                    </p:animEffect>
                                    <p:set>
                                      <p:cBhvr>
                                        <p:cTn id="18" dur="1" fill="hold">
                                          <p:stCondLst>
                                            <p:cond delay="499"/>
                                          </p:stCondLst>
                                        </p:cTn>
                                        <p:tgtEl>
                                          <p:spTgt spid="13"/>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xit" presetSubtype="0" fill="hold" grpId="0" nodeType="withEffect">
                                  <p:stCondLst>
                                    <p:cond delay="0"/>
                                  </p:stCondLst>
                                  <p:childTnLst>
                                    <p:animEffect transition="out" filter="fade">
                                      <p:cBhvr>
                                        <p:cTn id="23" dur="500"/>
                                        <p:tgtEl>
                                          <p:spTgt spid="12"/>
                                        </p:tgtEl>
                                      </p:cBhvr>
                                    </p:animEffect>
                                    <p:set>
                                      <p:cBhvr>
                                        <p:cTn id="24"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3" grpId="0" animBg="1"/>
      <p:bldP spid="13" grpId="1" animBg="1"/>
      <p:bldP spid="13" grpId="2" animBg="1"/>
      <p:bldP spid="13" grpId="3"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F17DF-0C7C-B4E4-758E-3B03BB7B1D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96EA0D-B4B5-D4BF-59A8-FDC277F921D6}"/>
              </a:ext>
            </a:extLst>
          </p:cNvPr>
          <p:cNvSpPr>
            <a:spLocks noGrp="1"/>
          </p:cNvSpPr>
          <p:nvPr>
            <p:ph type="title"/>
          </p:nvPr>
        </p:nvSpPr>
        <p:spPr/>
        <p:txBody>
          <a:bodyPr/>
          <a:lstStyle/>
          <a:p>
            <a:r>
              <a:rPr lang="ja-JP" altLang="en-US" dirty="0"/>
              <a:t>負荷の影響</a:t>
            </a:r>
            <a:endParaRPr lang="en-JP" dirty="0"/>
          </a:p>
        </p:txBody>
      </p:sp>
      <p:sp>
        <p:nvSpPr>
          <p:cNvPr id="3" name="Content Placeholder 2">
            <a:extLst>
              <a:ext uri="{FF2B5EF4-FFF2-40B4-BE49-F238E27FC236}">
                <a16:creationId xmlns:a16="http://schemas.microsoft.com/office/drawing/2014/main" id="{3055BC8E-B9E9-4139-54D2-A6B30E7977FF}"/>
              </a:ext>
            </a:extLst>
          </p:cNvPr>
          <p:cNvSpPr>
            <a:spLocks noGrp="1"/>
          </p:cNvSpPr>
          <p:nvPr>
            <p:ph idx="1"/>
          </p:nvPr>
        </p:nvSpPr>
        <p:spPr/>
        <p:txBody>
          <a:bodyPr/>
          <a:lstStyle/>
          <a:p>
            <a:r>
              <a:rPr lang="ja-JP" altLang="en-US" dirty="0"/>
              <a:t>ホストの負荷が高い時にマイグレーションせざるを得ないことも多い</a:t>
            </a:r>
            <a:endParaRPr lang="en-US" altLang="ja-JP" dirty="0"/>
          </a:p>
          <a:p>
            <a:pPr lvl="1"/>
            <a:r>
              <a:rPr lang="ja-JP" altLang="en-US" dirty="0"/>
              <a:t>負荷分散はホストの負荷が高くなったことを検出した時に行われる</a:t>
            </a:r>
            <a:endParaRPr lang="en-US" altLang="ja-JP" dirty="0"/>
          </a:p>
          <a:p>
            <a:pPr lvl="1"/>
            <a:r>
              <a:rPr lang="en-JP" dirty="0"/>
              <a:t>マイグレーション中にホストの負荷が高くなることもある</a:t>
            </a:r>
          </a:p>
          <a:p>
            <a:r>
              <a:rPr lang="ja-JP" altLang="en-US" dirty="0"/>
              <a:t>コンテナマイグレーションとコンテナの双方に影響が出る</a:t>
            </a:r>
            <a:endParaRPr lang="en-US" altLang="ja-JP" dirty="0"/>
          </a:p>
          <a:p>
            <a:pPr lvl="1"/>
            <a:r>
              <a:rPr lang="ja-JP" altLang="en-US" dirty="0"/>
              <a:t>コンテナマイグレーションがホストの負荷の影響を受ける</a:t>
            </a:r>
            <a:endParaRPr lang="en-JP" dirty="0"/>
          </a:p>
          <a:p>
            <a:pPr lvl="1"/>
            <a:r>
              <a:rPr lang="ja-JP" altLang="en-US" dirty="0"/>
              <a:t>コンテナマイグレーションによる負荷が他のコンテナの性能に影響を与える</a:t>
            </a:r>
            <a:endParaRPr lang="en-US" altLang="ja-JP" dirty="0"/>
          </a:p>
        </p:txBody>
      </p:sp>
      <p:sp>
        <p:nvSpPr>
          <p:cNvPr id="4" name="Slide Number Placeholder 3">
            <a:extLst>
              <a:ext uri="{FF2B5EF4-FFF2-40B4-BE49-F238E27FC236}">
                <a16:creationId xmlns:a16="http://schemas.microsoft.com/office/drawing/2014/main" id="{F6D04051-457C-35F5-757E-4AD931B36A1B}"/>
              </a:ext>
            </a:extLst>
          </p:cNvPr>
          <p:cNvSpPr>
            <a:spLocks noGrp="1"/>
          </p:cNvSpPr>
          <p:nvPr>
            <p:ph type="sldNum" sz="quarter" idx="12"/>
          </p:nvPr>
        </p:nvSpPr>
        <p:spPr/>
        <p:txBody>
          <a:bodyPr/>
          <a:lstStyle/>
          <a:p>
            <a:fld id="{A2DAF6EC-2C59-9941-AA93-00E19ED16896}" type="slidenum">
              <a:rPr kumimoji="1" lang="ja-JP" altLang="en-US" smtClean="0"/>
              <a:t>4</a:t>
            </a:fld>
            <a:endParaRPr kumimoji="1" lang="ja-JP" altLang="en-US"/>
          </a:p>
        </p:txBody>
      </p:sp>
      <p:graphicFrame>
        <p:nvGraphicFramePr>
          <p:cNvPr id="8" name="グラフ 7">
            <a:extLst>
              <a:ext uri="{FF2B5EF4-FFF2-40B4-BE49-F238E27FC236}">
                <a16:creationId xmlns:a16="http://schemas.microsoft.com/office/drawing/2014/main" id="{BFF4AF81-1462-EC12-CC63-90081C981D12}"/>
              </a:ext>
            </a:extLst>
          </p:cNvPr>
          <p:cNvGraphicFramePr>
            <a:graphicFrameLocks/>
          </p:cNvGraphicFramePr>
          <p:nvPr>
            <p:extLst>
              <p:ext uri="{D42A27DB-BD31-4B8C-83A1-F6EECF244321}">
                <p14:modId xmlns:p14="http://schemas.microsoft.com/office/powerpoint/2010/main" val="377472169"/>
              </p:ext>
            </p:extLst>
          </p:nvPr>
        </p:nvGraphicFramePr>
        <p:xfrm>
          <a:off x="5631982" y="4155440"/>
          <a:ext cx="6088603" cy="2566036"/>
        </p:xfrm>
        <a:graphic>
          <a:graphicData uri="http://schemas.openxmlformats.org/drawingml/2006/chart">
            <c:chart xmlns:c="http://schemas.openxmlformats.org/drawingml/2006/chart" xmlns:r="http://schemas.openxmlformats.org/officeDocument/2006/relationships" r:id="rId3"/>
          </a:graphicData>
        </a:graphic>
      </p:graphicFrame>
      <p:cxnSp>
        <p:nvCxnSpPr>
          <p:cNvPr id="13" name="Straight Arrow Connector 12">
            <a:extLst>
              <a:ext uri="{FF2B5EF4-FFF2-40B4-BE49-F238E27FC236}">
                <a16:creationId xmlns:a16="http://schemas.microsoft.com/office/drawing/2014/main" id="{DDEC9EA3-436B-D59E-E403-01F6F7424B34}"/>
              </a:ext>
            </a:extLst>
          </p:cNvPr>
          <p:cNvCxnSpPr>
            <a:cxnSpLocks/>
          </p:cNvCxnSpPr>
          <p:nvPr/>
        </p:nvCxnSpPr>
        <p:spPr>
          <a:xfrm flipV="1">
            <a:off x="8245855" y="4951054"/>
            <a:ext cx="737993" cy="563046"/>
          </a:xfrm>
          <a:prstGeom prst="straightConnector1">
            <a:avLst/>
          </a:prstGeom>
          <a:ln w="381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
        <p:nvSpPr>
          <p:cNvPr id="15" name="TextBox 14">
            <a:extLst>
              <a:ext uri="{FF2B5EF4-FFF2-40B4-BE49-F238E27FC236}">
                <a16:creationId xmlns:a16="http://schemas.microsoft.com/office/drawing/2014/main" id="{CFF98CE7-4E7D-2DC2-5A9F-844CF91A0D2B}"/>
              </a:ext>
            </a:extLst>
          </p:cNvPr>
          <p:cNvSpPr txBox="1"/>
          <p:nvPr/>
        </p:nvSpPr>
        <p:spPr>
          <a:xfrm>
            <a:off x="8072715" y="4885266"/>
            <a:ext cx="532518" cy="369332"/>
          </a:xfrm>
          <a:prstGeom prst="rect">
            <a:avLst/>
          </a:prstGeom>
          <a:noFill/>
        </p:spPr>
        <p:txBody>
          <a:bodyPr wrap="none" rtlCol="0">
            <a:spAutoFit/>
          </a:bodyPr>
          <a:lstStyle/>
          <a:p>
            <a:r>
              <a:rPr lang="en-US" dirty="0">
                <a:solidFill>
                  <a:srgbClr val="FF0000"/>
                </a:solidFill>
                <a:latin typeface="MS PGothic" panose="020B0600070205080204" pitchFamily="34" charset="-128"/>
              </a:rPr>
              <a:t>2</a:t>
            </a:r>
            <a:r>
              <a:rPr lang="en-JP" dirty="0">
                <a:solidFill>
                  <a:srgbClr val="FF0000"/>
                </a:solidFill>
                <a:latin typeface="MS PGothic" panose="020B0600070205080204" pitchFamily="34" charset="-128"/>
              </a:rPr>
              <a:t>倍</a:t>
            </a:r>
          </a:p>
        </p:txBody>
      </p:sp>
      <p:graphicFrame>
        <p:nvGraphicFramePr>
          <p:cNvPr id="9" name="グラフ 8">
            <a:extLst>
              <a:ext uri="{FF2B5EF4-FFF2-40B4-BE49-F238E27FC236}">
                <a16:creationId xmlns:a16="http://schemas.microsoft.com/office/drawing/2014/main" id="{C1181549-C3DC-0800-B5B1-CC57A1F03D92}"/>
              </a:ext>
            </a:extLst>
          </p:cNvPr>
          <p:cNvGraphicFramePr>
            <a:graphicFrameLocks/>
          </p:cNvGraphicFramePr>
          <p:nvPr>
            <p:extLst>
              <p:ext uri="{D42A27DB-BD31-4B8C-83A1-F6EECF244321}">
                <p14:modId xmlns:p14="http://schemas.microsoft.com/office/powerpoint/2010/main" val="3837296579"/>
              </p:ext>
            </p:extLst>
          </p:nvPr>
        </p:nvGraphicFramePr>
        <p:xfrm>
          <a:off x="835124" y="4155440"/>
          <a:ext cx="4884197" cy="2566036"/>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Straight Arrow Connector 9">
            <a:extLst>
              <a:ext uri="{FF2B5EF4-FFF2-40B4-BE49-F238E27FC236}">
                <a16:creationId xmlns:a16="http://schemas.microsoft.com/office/drawing/2014/main" id="{B79FEC6E-75BE-FE7D-38BB-48C5422B5F5C}"/>
              </a:ext>
            </a:extLst>
          </p:cNvPr>
          <p:cNvCxnSpPr>
            <a:cxnSpLocks/>
          </p:cNvCxnSpPr>
          <p:nvPr/>
        </p:nvCxnSpPr>
        <p:spPr>
          <a:xfrm flipV="1">
            <a:off x="3026225" y="5232577"/>
            <a:ext cx="592665" cy="750366"/>
          </a:xfrm>
          <a:prstGeom prst="straightConnector1">
            <a:avLst/>
          </a:prstGeom>
          <a:ln w="381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
        <p:nvSpPr>
          <p:cNvPr id="12" name="TextBox 11">
            <a:extLst>
              <a:ext uri="{FF2B5EF4-FFF2-40B4-BE49-F238E27FC236}">
                <a16:creationId xmlns:a16="http://schemas.microsoft.com/office/drawing/2014/main" id="{821829FE-97AC-80A8-C6C4-AC5F4BD33D16}"/>
              </a:ext>
            </a:extLst>
          </p:cNvPr>
          <p:cNvSpPr txBox="1"/>
          <p:nvPr/>
        </p:nvSpPr>
        <p:spPr>
          <a:xfrm>
            <a:off x="2868860" y="5129416"/>
            <a:ext cx="649537" cy="369332"/>
          </a:xfrm>
          <a:prstGeom prst="rect">
            <a:avLst/>
          </a:prstGeom>
          <a:noFill/>
        </p:spPr>
        <p:txBody>
          <a:bodyPr wrap="none" rtlCol="0">
            <a:spAutoFit/>
          </a:bodyPr>
          <a:lstStyle/>
          <a:p>
            <a:r>
              <a:rPr lang="en-US" dirty="0">
                <a:solidFill>
                  <a:srgbClr val="FF0000"/>
                </a:solidFill>
                <a:latin typeface="MS PGothic" panose="020B0600070205080204" pitchFamily="34" charset="-128"/>
              </a:rPr>
              <a:t>10</a:t>
            </a:r>
            <a:r>
              <a:rPr lang="en-JP" dirty="0">
                <a:solidFill>
                  <a:srgbClr val="FF0000"/>
                </a:solidFill>
                <a:latin typeface="MS PGothic" panose="020B0600070205080204" pitchFamily="34" charset="-128"/>
              </a:rPr>
              <a:t>倍</a:t>
            </a:r>
          </a:p>
        </p:txBody>
      </p:sp>
    </p:spTree>
    <p:extLst>
      <p:ext uri="{BB962C8B-B14F-4D97-AF65-F5344CB8AC3E}">
        <p14:creationId xmlns:p14="http://schemas.microsoft.com/office/powerpoint/2010/main" val="1783564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4535C6-7982-6A74-CCB1-715653EECA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4DBFCB-1843-94B5-3218-B4FFBFA24368}"/>
              </a:ext>
            </a:extLst>
          </p:cNvPr>
          <p:cNvSpPr>
            <a:spLocks noGrp="1"/>
          </p:cNvSpPr>
          <p:nvPr>
            <p:ph type="title"/>
          </p:nvPr>
        </p:nvSpPr>
        <p:spPr/>
        <p:txBody>
          <a:bodyPr/>
          <a:lstStyle/>
          <a:p>
            <a:r>
              <a:rPr lang="ja-JP" altLang="en-US" dirty="0"/>
              <a:t>仮想化</a:t>
            </a:r>
            <a:r>
              <a:rPr lang="en-JP" dirty="0"/>
              <a:t>の影響</a:t>
            </a:r>
          </a:p>
        </p:txBody>
      </p:sp>
      <p:sp>
        <p:nvSpPr>
          <p:cNvPr id="3" name="Content Placeholder 2">
            <a:extLst>
              <a:ext uri="{FF2B5EF4-FFF2-40B4-BE49-F238E27FC236}">
                <a16:creationId xmlns:a16="http://schemas.microsoft.com/office/drawing/2014/main" id="{FD2955DF-A932-BABD-FC6E-7D0075D4AF25}"/>
              </a:ext>
            </a:extLst>
          </p:cNvPr>
          <p:cNvSpPr>
            <a:spLocks noGrp="1"/>
          </p:cNvSpPr>
          <p:nvPr>
            <p:ph idx="1"/>
          </p:nvPr>
        </p:nvSpPr>
        <p:spPr/>
        <p:txBody>
          <a:bodyPr/>
          <a:lstStyle/>
          <a:p>
            <a:r>
              <a:rPr lang="ja-JP" altLang="en-US" dirty="0"/>
              <a:t>クラウドではコンテナを</a:t>
            </a:r>
            <a:r>
              <a:rPr lang="en-US" altLang="ja-JP" dirty="0"/>
              <a:t>VM</a:t>
            </a:r>
            <a:r>
              <a:rPr lang="ja-JP" altLang="en-US" dirty="0"/>
              <a:t>内で動かすことが多い</a:t>
            </a:r>
            <a:endParaRPr lang="en-US" altLang="ja-JP" dirty="0"/>
          </a:p>
          <a:p>
            <a:pPr lvl="1"/>
            <a:r>
              <a:rPr lang="ja-JP" altLang="en-US" dirty="0"/>
              <a:t>物理マシンより柔軟に管理を行えるようにするため</a:t>
            </a:r>
            <a:endParaRPr lang="en-US" altLang="ja-JP" dirty="0"/>
          </a:p>
          <a:p>
            <a:r>
              <a:rPr lang="ja-JP" altLang="en-US" dirty="0"/>
              <a:t>コンテナマイグレーションの処理が仮想化の影響を大きく受ける</a:t>
            </a:r>
            <a:endParaRPr lang="en-US" altLang="ja-JP" dirty="0"/>
          </a:p>
          <a:p>
            <a:pPr lvl="1"/>
            <a:r>
              <a:rPr lang="ja-JP" altLang="en-US" dirty="0"/>
              <a:t>ネットワーク仮想化がオーバヘッドの主な原因と報告</a:t>
            </a:r>
            <a:r>
              <a:rPr lang="en-US" altLang="ja-JP" dirty="0"/>
              <a:t> [Prakash+, VEE‘22]</a:t>
            </a:r>
          </a:p>
          <a:p>
            <a:pPr lvl="1"/>
            <a:r>
              <a:rPr lang="ja-JP" altLang="en-US" dirty="0"/>
              <a:t>コンテナの状態を保存する時間も大幅に増加</a:t>
            </a:r>
            <a:endParaRPr lang="en-US" altLang="ja-JP" dirty="0"/>
          </a:p>
        </p:txBody>
      </p:sp>
      <p:sp>
        <p:nvSpPr>
          <p:cNvPr id="4" name="Slide Number Placeholder 3">
            <a:extLst>
              <a:ext uri="{FF2B5EF4-FFF2-40B4-BE49-F238E27FC236}">
                <a16:creationId xmlns:a16="http://schemas.microsoft.com/office/drawing/2014/main" id="{4C1234B4-8E18-7544-D419-229CFCA65799}"/>
              </a:ext>
            </a:extLst>
          </p:cNvPr>
          <p:cNvSpPr>
            <a:spLocks noGrp="1"/>
          </p:cNvSpPr>
          <p:nvPr>
            <p:ph type="sldNum" sz="quarter" idx="12"/>
          </p:nvPr>
        </p:nvSpPr>
        <p:spPr/>
        <p:txBody>
          <a:bodyPr/>
          <a:lstStyle/>
          <a:p>
            <a:fld id="{A2DAF6EC-2C59-9941-AA93-00E19ED16896}" type="slidenum">
              <a:rPr kumimoji="1" lang="ja-JP" altLang="en-US" smtClean="0"/>
              <a:t>5</a:t>
            </a:fld>
            <a:endParaRPr kumimoji="1" lang="ja-JP" altLang="en-US"/>
          </a:p>
        </p:txBody>
      </p:sp>
      <p:grpSp>
        <p:nvGrpSpPr>
          <p:cNvPr id="5" name="グループ化 4">
            <a:extLst>
              <a:ext uri="{FF2B5EF4-FFF2-40B4-BE49-F238E27FC236}">
                <a16:creationId xmlns:a16="http://schemas.microsoft.com/office/drawing/2014/main" id="{71615C64-527F-FD87-FED7-F3745C9A80D5}"/>
              </a:ext>
            </a:extLst>
          </p:cNvPr>
          <p:cNvGrpSpPr/>
          <p:nvPr/>
        </p:nvGrpSpPr>
        <p:grpSpPr>
          <a:xfrm>
            <a:off x="1625425" y="3862106"/>
            <a:ext cx="3444803" cy="2561526"/>
            <a:chOff x="1648413" y="4064285"/>
            <a:chExt cx="3444803" cy="2561526"/>
          </a:xfrm>
        </p:grpSpPr>
        <p:sp>
          <p:nvSpPr>
            <p:cNvPr id="13" name="正方形/長方形 25">
              <a:extLst>
                <a:ext uri="{FF2B5EF4-FFF2-40B4-BE49-F238E27FC236}">
                  <a16:creationId xmlns:a16="http://schemas.microsoft.com/office/drawing/2014/main" id="{35CA1116-2CE0-C536-B406-E3B933083194}"/>
                </a:ext>
              </a:extLst>
            </p:cNvPr>
            <p:cNvSpPr/>
            <p:nvPr/>
          </p:nvSpPr>
          <p:spPr>
            <a:xfrm>
              <a:off x="1648413" y="4428268"/>
              <a:ext cx="3444803" cy="219754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26" name="テキスト ボックス 5">
              <a:extLst>
                <a:ext uri="{FF2B5EF4-FFF2-40B4-BE49-F238E27FC236}">
                  <a16:creationId xmlns:a16="http://schemas.microsoft.com/office/drawing/2014/main" id="{075264A1-22FC-70F2-B5D4-597EF163D2B3}"/>
                </a:ext>
              </a:extLst>
            </p:cNvPr>
            <p:cNvSpPr txBox="1"/>
            <p:nvPr/>
          </p:nvSpPr>
          <p:spPr>
            <a:xfrm>
              <a:off x="3107188" y="4533352"/>
              <a:ext cx="599978" cy="400110"/>
            </a:xfrm>
            <a:prstGeom prst="rect">
              <a:avLst/>
            </a:prstGeom>
            <a:noFill/>
          </p:spPr>
          <p:txBody>
            <a:bodyPr wrap="square" rtlCol="0">
              <a:spAutoFit/>
            </a:bodyPr>
            <a:lstStyle/>
            <a:p>
              <a:r>
                <a:rPr lang="en-US" altLang="ja-JP" sz="2000" dirty="0">
                  <a:latin typeface="MS PGothic" panose="020B0600070205080204" pitchFamily="34" charset="-128"/>
                </a:rPr>
                <a:t>VM</a:t>
              </a:r>
              <a:endParaRPr kumimoji="1" lang="ja-JP" altLang="en-US" sz="2000" dirty="0">
                <a:latin typeface="MS PGothic" panose="020B0600070205080204" pitchFamily="34" charset="-128"/>
              </a:endParaRPr>
            </a:p>
          </p:txBody>
        </p:sp>
        <p:sp>
          <p:nvSpPr>
            <p:cNvPr id="14" name="正方形/長方形 25">
              <a:extLst>
                <a:ext uri="{FF2B5EF4-FFF2-40B4-BE49-F238E27FC236}">
                  <a16:creationId xmlns:a16="http://schemas.microsoft.com/office/drawing/2014/main" id="{2E15670A-09A8-408C-48AC-CB1973E35934}"/>
                </a:ext>
              </a:extLst>
            </p:cNvPr>
            <p:cNvSpPr/>
            <p:nvPr/>
          </p:nvSpPr>
          <p:spPr>
            <a:xfrm>
              <a:off x="1964099" y="4843048"/>
              <a:ext cx="2862942" cy="155403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15" name="Rounded Rectangle 9">
              <a:extLst>
                <a:ext uri="{FF2B5EF4-FFF2-40B4-BE49-F238E27FC236}">
                  <a16:creationId xmlns:a16="http://schemas.microsoft.com/office/drawing/2014/main" id="{2B601BF1-32F9-03C2-4F3D-6E9C644BCB5B}"/>
                </a:ext>
              </a:extLst>
            </p:cNvPr>
            <p:cNvSpPr/>
            <p:nvPr/>
          </p:nvSpPr>
          <p:spPr>
            <a:xfrm>
              <a:off x="2147700" y="6010734"/>
              <a:ext cx="2518955" cy="230781"/>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latin typeface="MS PGothic" panose="020B0600070205080204" pitchFamily="34" charset="-128"/>
                </a:rPr>
                <a:t>マイグレーション機構</a:t>
              </a:r>
            </a:p>
          </p:txBody>
        </p:sp>
        <p:sp>
          <p:nvSpPr>
            <p:cNvPr id="16" name="楕円 8">
              <a:extLst>
                <a:ext uri="{FF2B5EF4-FFF2-40B4-BE49-F238E27FC236}">
                  <a16:creationId xmlns:a16="http://schemas.microsoft.com/office/drawing/2014/main" id="{A600BBBF-824E-7283-E46F-BEC5524A6CD4}"/>
                </a:ext>
              </a:extLst>
            </p:cNvPr>
            <p:cNvSpPr/>
            <p:nvPr/>
          </p:nvSpPr>
          <p:spPr>
            <a:xfrm>
              <a:off x="2331410" y="5095511"/>
              <a:ext cx="2077728" cy="690764"/>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latin typeface="MS PGothic" panose="020B0600070205080204" pitchFamily="34" charset="-128"/>
                </a:rPr>
                <a:t>コンテナ</a:t>
              </a:r>
            </a:p>
          </p:txBody>
        </p:sp>
        <p:sp>
          <p:nvSpPr>
            <p:cNvPr id="18" name="テキスト ボックス 5">
              <a:extLst>
                <a:ext uri="{FF2B5EF4-FFF2-40B4-BE49-F238E27FC236}">
                  <a16:creationId xmlns:a16="http://schemas.microsoft.com/office/drawing/2014/main" id="{5F09DB98-9C10-5112-EE22-80C45B62D1D1}"/>
                </a:ext>
              </a:extLst>
            </p:cNvPr>
            <p:cNvSpPr txBox="1"/>
            <p:nvPr/>
          </p:nvSpPr>
          <p:spPr>
            <a:xfrm>
              <a:off x="3039227" y="4064285"/>
              <a:ext cx="823455" cy="400110"/>
            </a:xfrm>
            <a:prstGeom prst="rect">
              <a:avLst/>
            </a:prstGeom>
            <a:noFill/>
          </p:spPr>
          <p:txBody>
            <a:bodyPr wrap="square" rtlCol="0">
              <a:spAutoFit/>
            </a:bodyPr>
            <a:lstStyle/>
            <a:p>
              <a:r>
                <a:rPr lang="ja-JP" altLang="en-US" sz="2000" dirty="0">
                  <a:latin typeface="MS PGothic" panose="020B0600070205080204" pitchFamily="34" charset="-128"/>
                </a:rPr>
                <a:t>ホスト</a:t>
              </a:r>
              <a:endParaRPr kumimoji="1" lang="ja-JP" altLang="en-US" sz="2000" dirty="0">
                <a:latin typeface="MS PGothic" panose="020B0600070205080204" pitchFamily="34" charset="-128"/>
              </a:endParaRPr>
            </a:p>
          </p:txBody>
        </p:sp>
      </p:grpSp>
      <p:graphicFrame>
        <p:nvGraphicFramePr>
          <p:cNvPr id="8" name="グラフ 7">
            <a:extLst>
              <a:ext uri="{FF2B5EF4-FFF2-40B4-BE49-F238E27FC236}">
                <a16:creationId xmlns:a16="http://schemas.microsoft.com/office/drawing/2014/main" id="{78484D06-D6AC-4D73-552F-30389A913781}"/>
              </a:ext>
            </a:extLst>
          </p:cNvPr>
          <p:cNvGraphicFramePr>
            <a:graphicFrameLocks/>
          </p:cNvGraphicFramePr>
          <p:nvPr>
            <p:extLst>
              <p:ext uri="{D42A27DB-BD31-4B8C-83A1-F6EECF244321}">
                <p14:modId xmlns:p14="http://schemas.microsoft.com/office/powerpoint/2010/main" val="2555428583"/>
              </p:ext>
            </p:extLst>
          </p:nvPr>
        </p:nvGraphicFramePr>
        <p:xfrm>
          <a:off x="5805553" y="3862106"/>
          <a:ext cx="4572000"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Arrow Connector 5">
            <a:extLst>
              <a:ext uri="{FF2B5EF4-FFF2-40B4-BE49-F238E27FC236}">
                <a16:creationId xmlns:a16="http://schemas.microsoft.com/office/drawing/2014/main" id="{7C95C38E-F98D-1CAC-2730-0C55373A57C8}"/>
              </a:ext>
            </a:extLst>
          </p:cNvPr>
          <p:cNvCxnSpPr>
            <a:cxnSpLocks/>
          </p:cNvCxnSpPr>
          <p:nvPr/>
        </p:nvCxnSpPr>
        <p:spPr>
          <a:xfrm flipV="1">
            <a:off x="7779706" y="4661617"/>
            <a:ext cx="602423" cy="482940"/>
          </a:xfrm>
          <a:prstGeom prst="straightConnector1">
            <a:avLst/>
          </a:prstGeom>
          <a:ln w="381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
        <p:nvSpPr>
          <p:cNvPr id="7" name="TextBox 6">
            <a:extLst>
              <a:ext uri="{FF2B5EF4-FFF2-40B4-BE49-F238E27FC236}">
                <a16:creationId xmlns:a16="http://schemas.microsoft.com/office/drawing/2014/main" id="{F2B3BFF8-2871-D942-1EBA-E2483B88C230}"/>
              </a:ext>
            </a:extLst>
          </p:cNvPr>
          <p:cNvSpPr txBox="1"/>
          <p:nvPr/>
        </p:nvSpPr>
        <p:spPr>
          <a:xfrm>
            <a:off x="7426083" y="4507530"/>
            <a:ext cx="707245" cy="369332"/>
          </a:xfrm>
          <a:prstGeom prst="rect">
            <a:avLst/>
          </a:prstGeom>
          <a:noFill/>
        </p:spPr>
        <p:txBody>
          <a:bodyPr wrap="none" rtlCol="0">
            <a:spAutoFit/>
          </a:bodyPr>
          <a:lstStyle/>
          <a:p>
            <a:r>
              <a:rPr lang="en-US" dirty="0">
                <a:solidFill>
                  <a:srgbClr val="FF0000"/>
                </a:solidFill>
                <a:latin typeface="MS PGothic" panose="020B0600070205080204" pitchFamily="34" charset="-128"/>
              </a:rPr>
              <a:t>1.7</a:t>
            </a:r>
            <a:r>
              <a:rPr lang="en-JP" dirty="0">
                <a:solidFill>
                  <a:srgbClr val="FF0000"/>
                </a:solidFill>
                <a:latin typeface="MS PGothic" panose="020B0600070205080204" pitchFamily="34" charset="-128"/>
              </a:rPr>
              <a:t>倍</a:t>
            </a:r>
          </a:p>
        </p:txBody>
      </p:sp>
    </p:spTree>
    <p:extLst>
      <p:ext uri="{BB962C8B-B14F-4D97-AF65-F5344CB8AC3E}">
        <p14:creationId xmlns:p14="http://schemas.microsoft.com/office/powerpoint/2010/main" val="330135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41">
            <a:extLst>
              <a:ext uri="{FF2B5EF4-FFF2-40B4-BE49-F238E27FC236}">
                <a16:creationId xmlns:a16="http://schemas.microsoft.com/office/drawing/2014/main" id="{56B3F6FC-967D-C440-8BF9-8D1907426CD3}"/>
              </a:ext>
            </a:extLst>
          </p:cNvPr>
          <p:cNvSpPr/>
          <p:nvPr/>
        </p:nvSpPr>
        <p:spPr>
          <a:xfrm>
            <a:off x="1692417" y="4039307"/>
            <a:ext cx="3788690" cy="266165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2" name="タイトル 1"/>
          <p:cNvSpPr>
            <a:spLocks noGrp="1"/>
          </p:cNvSpPr>
          <p:nvPr>
            <p:ph type="title"/>
          </p:nvPr>
        </p:nvSpPr>
        <p:spPr>
          <a:xfrm>
            <a:off x="609600" y="274638"/>
            <a:ext cx="10972800" cy="948234"/>
          </a:xfrm>
        </p:spPr>
        <p:txBody>
          <a:bodyPr>
            <a:normAutofit/>
          </a:bodyPr>
          <a:lstStyle/>
          <a:p>
            <a:r>
              <a:rPr lang="ja-JP" altLang="en-US" dirty="0"/>
              <a:t>提案：</a:t>
            </a:r>
            <a:r>
              <a:rPr lang="en-US" altLang="ja-JP" dirty="0" err="1"/>
              <a:t>OVmigrate</a:t>
            </a:r>
            <a:endParaRPr lang="ja-JP" altLang="en-US" dirty="0"/>
          </a:p>
        </p:txBody>
      </p:sp>
      <p:sp>
        <p:nvSpPr>
          <p:cNvPr id="3" name="コンテンツ プレースホルダー 2"/>
          <p:cNvSpPr>
            <a:spLocks noGrp="1"/>
          </p:cNvSpPr>
          <p:nvPr>
            <p:ph idx="1"/>
          </p:nvPr>
        </p:nvSpPr>
        <p:spPr>
          <a:xfrm>
            <a:off x="609600" y="1330960"/>
            <a:ext cx="10972800" cy="4651984"/>
          </a:xfrm>
        </p:spPr>
        <p:txBody>
          <a:bodyPr>
            <a:normAutofit/>
          </a:bodyPr>
          <a:lstStyle/>
          <a:p>
            <a:r>
              <a:rPr lang="en-JP" altLang="ja-JP" dirty="0"/>
              <a:t>VM</a:t>
            </a:r>
            <a:r>
              <a:rPr lang="ja-JP" altLang="en-JP" dirty="0"/>
              <a:t>内</a:t>
            </a:r>
            <a:r>
              <a:rPr lang="ja-JP" altLang="en-US" dirty="0"/>
              <a:t>で動作しているコンテナの軽量なマイグレーションを実現するために、</a:t>
            </a:r>
            <a:r>
              <a:rPr lang="en-US" altLang="ja-JP" dirty="0"/>
              <a:t>VM</a:t>
            </a:r>
            <a:r>
              <a:rPr lang="ja-JP" altLang="en-US" dirty="0"/>
              <a:t>外でコンテナの状態を保存</a:t>
            </a:r>
            <a:endParaRPr lang="en-US" altLang="ja-JP" dirty="0"/>
          </a:p>
          <a:p>
            <a:pPr lvl="1"/>
            <a:r>
              <a:rPr lang="ja-JP" altLang="en-US" dirty="0"/>
              <a:t>移送元ホストのマイグレーション機構を</a:t>
            </a:r>
            <a:r>
              <a:rPr lang="en-US" altLang="ja-JP" dirty="0"/>
              <a:t>VM</a:t>
            </a:r>
            <a:r>
              <a:rPr lang="ja-JP" altLang="en-US" dirty="0"/>
              <a:t>の外部で動作させる</a:t>
            </a:r>
            <a:endParaRPr lang="en-US" altLang="ja-JP" dirty="0"/>
          </a:p>
          <a:p>
            <a:pPr lvl="1"/>
            <a:r>
              <a:rPr lang="en-US" altLang="ja-JP" dirty="0"/>
              <a:t>VM</a:t>
            </a:r>
            <a:r>
              <a:rPr lang="ja-JP" altLang="en-US" dirty="0"/>
              <a:t>外で保存したコンテナの状態を移送先ホストの</a:t>
            </a:r>
            <a:r>
              <a:rPr lang="en-US" altLang="ja-JP" dirty="0"/>
              <a:t>VM</a:t>
            </a:r>
            <a:r>
              <a:rPr lang="ja-JP" altLang="en-US" dirty="0"/>
              <a:t>に転送</a:t>
            </a:r>
            <a:endParaRPr lang="en-US" altLang="ja-JP" dirty="0"/>
          </a:p>
          <a:p>
            <a:pPr lvl="1"/>
            <a:r>
              <a:rPr lang="ja-JP" altLang="en-US" dirty="0"/>
              <a:t>移送先ホストの</a:t>
            </a:r>
            <a:r>
              <a:rPr lang="en-US" altLang="ja-JP" dirty="0"/>
              <a:t>VM</a:t>
            </a:r>
            <a:r>
              <a:rPr lang="ja-JP" altLang="en-US" dirty="0"/>
              <a:t>内にコンテナを作成し、コンテナの状態を復元</a:t>
            </a:r>
            <a:endParaRPr lang="en-US" altLang="ja-JP" dirty="0"/>
          </a:p>
          <a:p>
            <a:endParaRPr lang="en-US" altLang="ja-JP" dirty="0"/>
          </a:p>
          <a:p>
            <a:endParaRPr lang="en-US" altLang="ja-JP" dirty="0"/>
          </a:p>
          <a:p>
            <a:pPr lvl="1"/>
            <a:endParaRPr lang="en-US" altLang="ja-JP" dirty="0"/>
          </a:p>
        </p:txBody>
      </p:sp>
      <p:sp>
        <p:nvSpPr>
          <p:cNvPr id="8" name="スライド番号プレースホルダー 7">
            <a:extLst>
              <a:ext uri="{FF2B5EF4-FFF2-40B4-BE49-F238E27FC236}">
                <a16:creationId xmlns:a16="http://schemas.microsoft.com/office/drawing/2014/main" id="{5E172A0B-0D35-46E8-A441-D9C1253C36A9}"/>
              </a:ext>
            </a:extLst>
          </p:cNvPr>
          <p:cNvSpPr>
            <a:spLocks noGrp="1"/>
          </p:cNvSpPr>
          <p:nvPr>
            <p:ph type="sldNum" sz="quarter" idx="12"/>
          </p:nvPr>
        </p:nvSpPr>
        <p:spPr>
          <a:xfrm>
            <a:off x="8737600" y="6356351"/>
            <a:ext cx="2844800" cy="365125"/>
          </a:xfrm>
        </p:spPr>
        <p:txBody>
          <a:bodyPr/>
          <a:lstStyle/>
          <a:p>
            <a:fld id="{A2DAF6EC-2C59-9941-AA93-00E19ED16896}" type="slidenum">
              <a:rPr lang="ja-JP" altLang="en-US" smtClean="0"/>
              <a:pPr/>
              <a:t>6</a:t>
            </a:fld>
            <a:endParaRPr lang="ja-JP" altLang="en-US" dirty="0"/>
          </a:p>
        </p:txBody>
      </p:sp>
      <p:sp>
        <p:nvSpPr>
          <p:cNvPr id="5" name="正方形/長方形 4"/>
          <p:cNvSpPr/>
          <p:nvPr/>
        </p:nvSpPr>
        <p:spPr>
          <a:xfrm>
            <a:off x="1970842" y="4428939"/>
            <a:ext cx="3286315" cy="1609153"/>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6" name="テキスト ボックス 5"/>
          <p:cNvSpPr txBox="1"/>
          <p:nvPr/>
        </p:nvSpPr>
        <p:spPr>
          <a:xfrm>
            <a:off x="2878941" y="4073195"/>
            <a:ext cx="1367448" cy="400110"/>
          </a:xfrm>
          <a:prstGeom prst="rect">
            <a:avLst/>
          </a:prstGeom>
          <a:noFill/>
        </p:spPr>
        <p:txBody>
          <a:bodyPr wrap="square" rtlCol="0">
            <a:spAutoFit/>
          </a:bodyPr>
          <a:lstStyle/>
          <a:p>
            <a:pPr algn="ctr"/>
            <a:r>
              <a:rPr kumimoji="1" lang="ja-JP" altLang="en-US" sz="2000" dirty="0">
                <a:latin typeface="MS PGothic" panose="020B0600070205080204" pitchFamily="34" charset="-128"/>
              </a:rPr>
              <a:t>移送元</a:t>
            </a:r>
            <a:r>
              <a:rPr kumimoji="1" lang="en-US" altLang="ja-JP" sz="2000" dirty="0">
                <a:latin typeface="MS PGothic" panose="020B0600070205080204" pitchFamily="34" charset="-128"/>
              </a:rPr>
              <a:t>VM</a:t>
            </a:r>
            <a:endParaRPr kumimoji="1" lang="ja-JP" altLang="en-US" sz="2000" dirty="0">
              <a:latin typeface="MS PGothic" panose="020B0600070205080204" pitchFamily="34" charset="-128"/>
            </a:endParaRPr>
          </a:p>
        </p:txBody>
      </p:sp>
      <p:sp>
        <p:nvSpPr>
          <p:cNvPr id="7" name="楕円 6"/>
          <p:cNvSpPr/>
          <p:nvPr/>
        </p:nvSpPr>
        <p:spPr>
          <a:xfrm>
            <a:off x="2054737" y="5252569"/>
            <a:ext cx="1740301" cy="730375"/>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コンテナ２</a:t>
            </a:r>
            <a:endParaRPr lang="en-US" altLang="ja-JP" dirty="0">
              <a:solidFill>
                <a:schemeClr val="tx1"/>
              </a:solidFill>
              <a:latin typeface="MS PGothic" panose="020B0600070205080204" pitchFamily="34" charset="-128"/>
            </a:endParaRPr>
          </a:p>
        </p:txBody>
      </p:sp>
      <p:sp>
        <p:nvSpPr>
          <p:cNvPr id="9" name="楕円 8"/>
          <p:cNvSpPr/>
          <p:nvPr/>
        </p:nvSpPr>
        <p:spPr>
          <a:xfrm>
            <a:off x="3443338" y="4696202"/>
            <a:ext cx="1644999" cy="730375"/>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latin typeface="MS PGothic" panose="020B0600070205080204" pitchFamily="34" charset="-128"/>
              </a:rPr>
              <a:t>コンテナ１</a:t>
            </a:r>
          </a:p>
        </p:txBody>
      </p:sp>
      <p:sp>
        <p:nvSpPr>
          <p:cNvPr id="4" name="Rounded Rectangle 3">
            <a:extLst>
              <a:ext uri="{FF2B5EF4-FFF2-40B4-BE49-F238E27FC236}">
                <a16:creationId xmlns:a16="http://schemas.microsoft.com/office/drawing/2014/main" id="{E00F8D46-E1AE-AB4D-BA3D-C1F3678F9B42}"/>
              </a:ext>
            </a:extLst>
          </p:cNvPr>
          <p:cNvSpPr/>
          <p:nvPr/>
        </p:nvSpPr>
        <p:spPr>
          <a:xfrm>
            <a:off x="1970841" y="6200699"/>
            <a:ext cx="3286317"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latin typeface="MS PGothic" panose="020B0600070205080204" pitchFamily="34" charset="-128"/>
              </a:rPr>
              <a:t>マイグレーション機構</a:t>
            </a:r>
          </a:p>
        </p:txBody>
      </p:sp>
      <p:sp>
        <p:nvSpPr>
          <p:cNvPr id="17" name="Explosion 2 16">
            <a:extLst>
              <a:ext uri="{FF2B5EF4-FFF2-40B4-BE49-F238E27FC236}">
                <a16:creationId xmlns:a16="http://schemas.microsoft.com/office/drawing/2014/main" id="{968883FC-A804-2243-BB14-DEFA7F81206C}"/>
              </a:ext>
            </a:extLst>
          </p:cNvPr>
          <p:cNvSpPr/>
          <p:nvPr/>
        </p:nvSpPr>
        <p:spPr>
          <a:xfrm>
            <a:off x="2141238" y="4437195"/>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dirty="0">
                <a:solidFill>
                  <a:srgbClr val="FF0000"/>
                </a:solidFill>
                <a:latin typeface="MS PGothic" panose="020B0600070205080204" pitchFamily="34" charset="-128"/>
              </a:rPr>
              <a:t>高負荷</a:t>
            </a:r>
          </a:p>
        </p:txBody>
      </p:sp>
      <p:sp>
        <p:nvSpPr>
          <p:cNvPr id="23" name="テキスト ボックス 22">
            <a:extLst>
              <a:ext uri="{FF2B5EF4-FFF2-40B4-BE49-F238E27FC236}">
                <a16:creationId xmlns:a16="http://schemas.microsoft.com/office/drawing/2014/main" id="{6A437338-2CCE-45D5-BC48-327E23D168F5}"/>
              </a:ext>
            </a:extLst>
          </p:cNvPr>
          <p:cNvSpPr txBox="1"/>
          <p:nvPr/>
        </p:nvSpPr>
        <p:spPr>
          <a:xfrm>
            <a:off x="2682728" y="3639197"/>
            <a:ext cx="1759876" cy="400110"/>
          </a:xfrm>
          <a:prstGeom prst="rect">
            <a:avLst/>
          </a:prstGeom>
          <a:noFill/>
        </p:spPr>
        <p:txBody>
          <a:bodyPr wrap="square" rtlCol="0">
            <a:spAutoFit/>
          </a:bodyPr>
          <a:lstStyle/>
          <a:p>
            <a:pPr algn="ctr"/>
            <a:r>
              <a:rPr lang="ja-JP" altLang="en-US" sz="2000" dirty="0">
                <a:latin typeface="MS PGothic" panose="020B0600070205080204" pitchFamily="34" charset="-128"/>
              </a:rPr>
              <a:t>移送元ホスト</a:t>
            </a:r>
            <a:endParaRPr kumimoji="1" lang="ja-JP" altLang="en-US" sz="2000" dirty="0">
              <a:latin typeface="MS PGothic" panose="020B0600070205080204" pitchFamily="34" charset="-128"/>
            </a:endParaRPr>
          </a:p>
        </p:txBody>
      </p:sp>
      <p:sp>
        <p:nvSpPr>
          <p:cNvPr id="46" name="正方形/長方形 41">
            <a:extLst>
              <a:ext uri="{FF2B5EF4-FFF2-40B4-BE49-F238E27FC236}">
                <a16:creationId xmlns:a16="http://schemas.microsoft.com/office/drawing/2014/main" id="{9F4945B0-368D-5887-06E6-A4A1B419F554}"/>
              </a:ext>
            </a:extLst>
          </p:cNvPr>
          <p:cNvSpPr/>
          <p:nvPr/>
        </p:nvSpPr>
        <p:spPr>
          <a:xfrm>
            <a:off x="6301732" y="4038253"/>
            <a:ext cx="3552482" cy="266270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47" name="正方形/長方形 46">
            <a:extLst>
              <a:ext uri="{FF2B5EF4-FFF2-40B4-BE49-F238E27FC236}">
                <a16:creationId xmlns:a16="http://schemas.microsoft.com/office/drawing/2014/main" id="{BAB863FA-3A25-1F90-D8CE-B46AEE1137BA}"/>
              </a:ext>
            </a:extLst>
          </p:cNvPr>
          <p:cNvSpPr/>
          <p:nvPr/>
        </p:nvSpPr>
        <p:spPr>
          <a:xfrm>
            <a:off x="6510995" y="4473875"/>
            <a:ext cx="3085766" cy="1882475"/>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48" name="テキスト ボックス 47">
            <a:extLst>
              <a:ext uri="{FF2B5EF4-FFF2-40B4-BE49-F238E27FC236}">
                <a16:creationId xmlns:a16="http://schemas.microsoft.com/office/drawing/2014/main" id="{58BC53B8-B6D1-0A72-3A53-45EFF595AF4C}"/>
              </a:ext>
            </a:extLst>
          </p:cNvPr>
          <p:cNvSpPr txBox="1"/>
          <p:nvPr/>
        </p:nvSpPr>
        <p:spPr>
          <a:xfrm>
            <a:off x="7292604" y="4091522"/>
            <a:ext cx="1367450" cy="400110"/>
          </a:xfrm>
          <a:prstGeom prst="rect">
            <a:avLst/>
          </a:prstGeom>
          <a:noFill/>
        </p:spPr>
        <p:txBody>
          <a:bodyPr wrap="square" rtlCol="0">
            <a:spAutoFit/>
          </a:bodyPr>
          <a:lstStyle/>
          <a:p>
            <a:pPr algn="ctr"/>
            <a:r>
              <a:rPr lang="ja-JP" altLang="en-US" sz="2000" dirty="0">
                <a:latin typeface="MS PGothic" panose="020B0600070205080204" pitchFamily="34" charset="-128"/>
              </a:rPr>
              <a:t>移送先</a:t>
            </a:r>
            <a:r>
              <a:rPr lang="en-US" altLang="ja-JP" sz="2000" dirty="0">
                <a:latin typeface="MS PGothic" panose="020B0600070205080204" pitchFamily="34" charset="-128"/>
              </a:rPr>
              <a:t>VM</a:t>
            </a:r>
            <a:endParaRPr kumimoji="1" lang="ja-JP" altLang="en-US" sz="2000" dirty="0">
              <a:latin typeface="MS PGothic" panose="020B0600070205080204" pitchFamily="34" charset="-128"/>
            </a:endParaRPr>
          </a:p>
        </p:txBody>
      </p:sp>
      <p:sp>
        <p:nvSpPr>
          <p:cNvPr id="51" name="Rounded Rectangle 3">
            <a:extLst>
              <a:ext uri="{FF2B5EF4-FFF2-40B4-BE49-F238E27FC236}">
                <a16:creationId xmlns:a16="http://schemas.microsoft.com/office/drawing/2014/main" id="{7223295C-3AF0-9802-CC52-900E5041A2C6}"/>
              </a:ext>
            </a:extLst>
          </p:cNvPr>
          <p:cNvSpPr/>
          <p:nvPr/>
        </p:nvSpPr>
        <p:spPr>
          <a:xfrm>
            <a:off x="6608651" y="5738358"/>
            <a:ext cx="2890456"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latin typeface="MS PGothic" panose="020B0600070205080204" pitchFamily="34" charset="-128"/>
              </a:rPr>
              <a:t>マイグレーション機構</a:t>
            </a:r>
          </a:p>
        </p:txBody>
      </p:sp>
      <p:sp>
        <p:nvSpPr>
          <p:cNvPr id="56" name="テキスト ボックス 55">
            <a:extLst>
              <a:ext uri="{FF2B5EF4-FFF2-40B4-BE49-F238E27FC236}">
                <a16:creationId xmlns:a16="http://schemas.microsoft.com/office/drawing/2014/main" id="{9C1A2E17-A459-74A5-2624-30F6532DDD3B}"/>
              </a:ext>
            </a:extLst>
          </p:cNvPr>
          <p:cNvSpPr txBox="1"/>
          <p:nvPr/>
        </p:nvSpPr>
        <p:spPr>
          <a:xfrm>
            <a:off x="7242428" y="3669251"/>
            <a:ext cx="1622898" cy="400110"/>
          </a:xfrm>
          <a:prstGeom prst="rect">
            <a:avLst/>
          </a:prstGeom>
          <a:noFill/>
        </p:spPr>
        <p:txBody>
          <a:bodyPr wrap="square" rtlCol="0">
            <a:spAutoFit/>
          </a:bodyPr>
          <a:lstStyle/>
          <a:p>
            <a:pPr algn="ctr"/>
            <a:r>
              <a:rPr kumimoji="1" lang="ja-JP" altLang="en-US" sz="2000" dirty="0">
                <a:latin typeface="MS PGothic" panose="020B0600070205080204" pitchFamily="34" charset="-128"/>
              </a:rPr>
              <a:t>移送先ホスト</a:t>
            </a:r>
          </a:p>
        </p:txBody>
      </p:sp>
      <p:sp>
        <p:nvSpPr>
          <p:cNvPr id="50" name="楕円 49">
            <a:extLst>
              <a:ext uri="{FF2B5EF4-FFF2-40B4-BE49-F238E27FC236}">
                <a16:creationId xmlns:a16="http://schemas.microsoft.com/office/drawing/2014/main" id="{8D43AF1B-F77D-C699-8EE2-AA0A79EA0D59}"/>
              </a:ext>
            </a:extLst>
          </p:cNvPr>
          <p:cNvSpPr/>
          <p:nvPr/>
        </p:nvSpPr>
        <p:spPr>
          <a:xfrm>
            <a:off x="7242424" y="4633778"/>
            <a:ext cx="1622902" cy="711866"/>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latin typeface="MS PGothic" panose="020B0600070205080204" pitchFamily="34" charset="-128"/>
              </a:rPr>
              <a:t>コンテナ１</a:t>
            </a:r>
          </a:p>
        </p:txBody>
      </p:sp>
      <p:sp>
        <p:nvSpPr>
          <p:cNvPr id="24" name="正方形/長方形 25">
            <a:extLst>
              <a:ext uri="{FF2B5EF4-FFF2-40B4-BE49-F238E27FC236}">
                <a16:creationId xmlns:a16="http://schemas.microsoft.com/office/drawing/2014/main" id="{3BF44ED6-8671-699D-9EFF-C5A11EBF51EE}"/>
              </a:ext>
            </a:extLst>
          </p:cNvPr>
          <p:cNvSpPr/>
          <p:nvPr/>
        </p:nvSpPr>
        <p:spPr>
          <a:xfrm>
            <a:off x="4148363" y="5000825"/>
            <a:ext cx="995466" cy="359112"/>
          </a:xfrm>
          <a:prstGeom prst="rect">
            <a:avLst/>
          </a:prstGeom>
          <a:solidFill>
            <a:schemeClr val="accent2">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latin typeface="MS PGothic" panose="020B0600070205080204" pitchFamily="34" charset="-128"/>
              </a:rPr>
              <a:t>状態</a:t>
            </a:r>
            <a:endParaRPr kumimoji="1" lang="ja-JP" altLang="en-US" sz="2000" dirty="0">
              <a:solidFill>
                <a:schemeClr val="tx1"/>
              </a:solidFill>
              <a:latin typeface="MS PGothic" panose="020B0600070205080204" pitchFamily="34" charset="-128"/>
            </a:endParaRPr>
          </a:p>
        </p:txBody>
      </p:sp>
    </p:spTree>
    <p:extLst>
      <p:ext uri="{BB962C8B-B14F-4D97-AF65-F5344CB8AC3E}">
        <p14:creationId xmlns:p14="http://schemas.microsoft.com/office/powerpoint/2010/main" val="2238944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42" presetClass="path" presetSubtype="0" accel="50000" decel="50000" fill="hold" grpId="1" nodeType="withEffect">
                                  <p:stCondLst>
                                    <p:cond delay="0"/>
                                  </p:stCondLst>
                                  <p:childTnLst>
                                    <p:animMotion origin="layout" path="M -3.54167E-6 2.96296E-6 L -0.00169 0.18541 " pathEditMode="relative" rAng="0" ptsTypes="AA">
                                      <p:cBhvr>
                                        <p:cTn id="9" dur="2000" fill="hold"/>
                                        <p:tgtEl>
                                          <p:spTgt spid="24"/>
                                        </p:tgtEl>
                                        <p:attrNameLst>
                                          <p:attrName>ppt_x</p:attrName>
                                          <p:attrName>ppt_y</p:attrName>
                                        </p:attrNameLst>
                                      </p:cBhvr>
                                      <p:rCtr x="-91" y="9259"/>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0169 0.18542 L 0.27721 0.10833 " pathEditMode="relative" rAng="0" ptsTypes="AA">
                                      <p:cBhvr>
                                        <p:cTn id="13" dur="2000" fill="hold"/>
                                        <p:tgtEl>
                                          <p:spTgt spid="24"/>
                                        </p:tgtEl>
                                        <p:attrNameLst>
                                          <p:attrName>ppt_x</p:attrName>
                                          <p:attrName>ppt_y</p:attrName>
                                        </p:attrNameLst>
                                      </p:cBhvr>
                                      <p:rCtr x="13984" y="-4051"/>
                                    </p:animMotion>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grpId="4" nodeType="clickEffect">
                                  <p:stCondLst>
                                    <p:cond delay="0"/>
                                  </p:stCondLst>
                                  <p:childTnLst>
                                    <p:animMotion origin="layout" path="M 0.27721 0.10834 L 0.27799 0.04283 " pathEditMode="relative" rAng="0" ptsTypes="AA">
                                      <p:cBhvr>
                                        <p:cTn id="17" dur="2000" fill="hold"/>
                                        <p:tgtEl>
                                          <p:spTgt spid="24"/>
                                        </p:tgtEl>
                                        <p:attrNameLst>
                                          <p:attrName>ppt_x</p:attrName>
                                          <p:attrName>ppt_y</p:attrName>
                                        </p:attrNameLst>
                                      </p:cBhvr>
                                      <p:rCtr x="39" y="-3287"/>
                                    </p:animMotion>
                                  </p:childTnLst>
                                </p:cTn>
                              </p:par>
                              <p:par>
                                <p:cTn id="18" presetID="10" presetClass="exit" presetSubtype="0" fill="hold" grpId="3" nodeType="withEffect">
                                  <p:stCondLst>
                                    <p:cond delay="700"/>
                                  </p:stCondLst>
                                  <p:childTnLst>
                                    <p:animEffect transition="out" filter="fade">
                                      <p:cBhvr>
                                        <p:cTn id="19" dur="500"/>
                                        <p:tgtEl>
                                          <p:spTgt spid="24"/>
                                        </p:tgtEl>
                                      </p:cBhvr>
                                    </p:animEffect>
                                    <p:set>
                                      <p:cBhvr>
                                        <p:cTn id="20" dur="1" fill="hold">
                                          <p:stCondLst>
                                            <p:cond delay="499"/>
                                          </p:stCondLst>
                                        </p:cTn>
                                        <p:tgtEl>
                                          <p:spTgt spid="24"/>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animEffect transition="in" filter="fade">
                                      <p:cBhvr>
                                        <p:cTn id="23" dur="500"/>
                                        <p:tgtEl>
                                          <p:spTgt spid="50"/>
                                        </p:tgtEl>
                                      </p:cBhvr>
                                    </p:animEffect>
                                  </p:childTnLst>
                                </p:cTn>
                              </p:par>
                              <p:par>
                                <p:cTn id="24" presetID="10" presetClass="exit" presetSubtype="0" fill="hold" grpId="0" nodeType="withEffect">
                                  <p:stCondLst>
                                    <p:cond delay="0"/>
                                  </p:stCondLst>
                                  <p:childTnLst>
                                    <p:animEffect transition="out" filter="fade">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500"/>
                                        <p:tgtEl>
                                          <p:spTgt spid="17"/>
                                        </p:tgtEl>
                                      </p:cBhvr>
                                    </p:animEffect>
                                    <p:set>
                                      <p:cBhvr>
                                        <p:cTn id="29"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animBg="1"/>
      <p:bldP spid="50" grpId="0" animBg="1"/>
      <p:bldP spid="24" grpId="0" animBg="1"/>
      <p:bldP spid="24" grpId="1" animBg="1"/>
      <p:bldP spid="24" grpId="2" animBg="1"/>
      <p:bldP spid="24" grpId="3" animBg="1"/>
      <p:bldP spid="24" grpId="4"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41">
            <a:extLst>
              <a:ext uri="{FF2B5EF4-FFF2-40B4-BE49-F238E27FC236}">
                <a16:creationId xmlns:a16="http://schemas.microsoft.com/office/drawing/2014/main" id="{56B3F6FC-967D-C440-8BF9-8D1907426CD3}"/>
              </a:ext>
            </a:extLst>
          </p:cNvPr>
          <p:cNvSpPr/>
          <p:nvPr/>
        </p:nvSpPr>
        <p:spPr>
          <a:xfrm>
            <a:off x="3744091" y="4411094"/>
            <a:ext cx="3788690" cy="222184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2" name="タイトル 1"/>
          <p:cNvSpPr>
            <a:spLocks noGrp="1"/>
          </p:cNvSpPr>
          <p:nvPr>
            <p:ph type="title"/>
          </p:nvPr>
        </p:nvSpPr>
        <p:spPr>
          <a:xfrm>
            <a:off x="609600" y="274638"/>
            <a:ext cx="10972800" cy="948234"/>
          </a:xfrm>
        </p:spPr>
        <p:txBody>
          <a:bodyPr>
            <a:normAutofit/>
          </a:bodyPr>
          <a:lstStyle/>
          <a:p>
            <a:r>
              <a:rPr lang="ja-JP" altLang="en-US" dirty="0"/>
              <a:t>コンテナマイグレーション時の性能改善</a:t>
            </a:r>
          </a:p>
        </p:txBody>
      </p:sp>
      <p:sp>
        <p:nvSpPr>
          <p:cNvPr id="3" name="コンテンツ プレースホルダー 2"/>
          <p:cNvSpPr>
            <a:spLocks noGrp="1"/>
          </p:cNvSpPr>
          <p:nvPr>
            <p:ph idx="1"/>
          </p:nvPr>
        </p:nvSpPr>
        <p:spPr>
          <a:xfrm>
            <a:off x="609600" y="1330960"/>
            <a:ext cx="10972800" cy="4651984"/>
          </a:xfrm>
        </p:spPr>
        <p:txBody>
          <a:bodyPr>
            <a:normAutofit/>
          </a:bodyPr>
          <a:lstStyle/>
          <a:p>
            <a:r>
              <a:rPr lang="ja-JP" altLang="en-US" dirty="0"/>
              <a:t>コンテナの状態保存を迅速に実行可能</a:t>
            </a:r>
            <a:endParaRPr lang="en-US" altLang="ja-JP" dirty="0"/>
          </a:p>
          <a:p>
            <a:pPr lvl="1"/>
            <a:r>
              <a:rPr lang="en-US" altLang="ja-JP" dirty="0"/>
              <a:t>VM</a:t>
            </a:r>
            <a:r>
              <a:rPr lang="ja-JP" altLang="en-US" dirty="0"/>
              <a:t>外で実行するため、</a:t>
            </a:r>
            <a:r>
              <a:rPr lang="en-US" altLang="ja-JP" dirty="0"/>
              <a:t>VM</a:t>
            </a:r>
            <a:r>
              <a:rPr lang="ja-JP" altLang="en-US" dirty="0"/>
              <a:t>による仮想化の影響を受けない</a:t>
            </a:r>
            <a:endParaRPr lang="en-US" altLang="ja-JP" dirty="0"/>
          </a:p>
          <a:p>
            <a:pPr lvl="1"/>
            <a:r>
              <a:rPr lang="en-US" altLang="ja-JP" dirty="0"/>
              <a:t>VM</a:t>
            </a:r>
            <a:r>
              <a:rPr lang="ja-JP" altLang="en-US" dirty="0"/>
              <a:t>の負荷の影響も受けない</a:t>
            </a:r>
            <a:endParaRPr lang="en-US" altLang="ja-JP" dirty="0"/>
          </a:p>
          <a:p>
            <a:pPr lvl="2"/>
            <a:r>
              <a:rPr lang="en-US" altLang="ja-JP" dirty="0"/>
              <a:t>VM</a:t>
            </a:r>
            <a:r>
              <a:rPr lang="ja-JP" altLang="en-US" dirty="0"/>
              <a:t>は負荷が高くなっても、割り当てられた量以上のリソースを使うことはない</a:t>
            </a:r>
            <a:endParaRPr lang="en-US" altLang="ja-JP" dirty="0"/>
          </a:p>
          <a:p>
            <a:r>
              <a:rPr lang="ja-JP" altLang="en-US" dirty="0"/>
              <a:t>コンテナの状態保存処理がコンテナの性能に影響を与えない</a:t>
            </a:r>
            <a:endParaRPr lang="en-US" altLang="ja-JP" dirty="0"/>
          </a:p>
          <a:p>
            <a:pPr lvl="1"/>
            <a:r>
              <a:rPr lang="ja-JP" altLang="en-US" dirty="0"/>
              <a:t>負荷の低い</a:t>
            </a:r>
            <a:r>
              <a:rPr lang="en-US" altLang="ja-JP" dirty="0"/>
              <a:t>VM</a:t>
            </a:r>
            <a:r>
              <a:rPr lang="ja-JP" altLang="en-US" dirty="0"/>
              <a:t>もあるため、ホスト全体ではリソースが余っていることが多い</a:t>
            </a:r>
            <a:endParaRPr lang="en-US" altLang="ja-JP" dirty="0"/>
          </a:p>
        </p:txBody>
      </p:sp>
      <p:sp>
        <p:nvSpPr>
          <p:cNvPr id="8" name="スライド番号プレースホルダー 7">
            <a:extLst>
              <a:ext uri="{FF2B5EF4-FFF2-40B4-BE49-F238E27FC236}">
                <a16:creationId xmlns:a16="http://schemas.microsoft.com/office/drawing/2014/main" id="{5E172A0B-0D35-46E8-A441-D9C1253C36A9}"/>
              </a:ext>
            </a:extLst>
          </p:cNvPr>
          <p:cNvSpPr>
            <a:spLocks noGrp="1"/>
          </p:cNvSpPr>
          <p:nvPr>
            <p:ph type="sldNum" sz="quarter" idx="12"/>
          </p:nvPr>
        </p:nvSpPr>
        <p:spPr>
          <a:xfrm>
            <a:off x="8737600" y="6356351"/>
            <a:ext cx="2844800" cy="365125"/>
          </a:xfrm>
        </p:spPr>
        <p:txBody>
          <a:bodyPr/>
          <a:lstStyle/>
          <a:p>
            <a:fld id="{A2DAF6EC-2C59-9941-AA93-00E19ED16896}" type="slidenum">
              <a:rPr lang="ja-JP" altLang="en-US" smtClean="0"/>
              <a:pPr/>
              <a:t>7</a:t>
            </a:fld>
            <a:endParaRPr lang="ja-JP" altLang="en-US" dirty="0"/>
          </a:p>
        </p:txBody>
      </p:sp>
      <p:sp>
        <p:nvSpPr>
          <p:cNvPr id="23" name="テキスト ボックス 22">
            <a:extLst>
              <a:ext uri="{FF2B5EF4-FFF2-40B4-BE49-F238E27FC236}">
                <a16:creationId xmlns:a16="http://schemas.microsoft.com/office/drawing/2014/main" id="{6A437338-2CCE-45D5-BC48-327E23D168F5}"/>
              </a:ext>
            </a:extLst>
          </p:cNvPr>
          <p:cNvSpPr txBox="1"/>
          <p:nvPr/>
        </p:nvSpPr>
        <p:spPr>
          <a:xfrm>
            <a:off x="5295512" y="4065719"/>
            <a:ext cx="858969" cy="400110"/>
          </a:xfrm>
          <a:prstGeom prst="rect">
            <a:avLst/>
          </a:prstGeom>
          <a:noFill/>
        </p:spPr>
        <p:txBody>
          <a:bodyPr wrap="square" rtlCol="0">
            <a:spAutoFit/>
          </a:bodyPr>
          <a:lstStyle/>
          <a:p>
            <a:r>
              <a:rPr lang="ja-JP" altLang="en-US" sz="2000" dirty="0">
                <a:latin typeface="MS PGothic" panose="020B0600070205080204" pitchFamily="34" charset="-128"/>
              </a:rPr>
              <a:t>ホスト</a:t>
            </a:r>
            <a:endParaRPr kumimoji="1" lang="ja-JP" altLang="en-US" sz="2000" dirty="0">
              <a:latin typeface="MS PGothic" panose="020B0600070205080204" pitchFamily="34" charset="-128"/>
            </a:endParaRPr>
          </a:p>
        </p:txBody>
      </p:sp>
      <p:grpSp>
        <p:nvGrpSpPr>
          <p:cNvPr id="10" name="グループ化 9"/>
          <p:cNvGrpSpPr/>
          <p:nvPr/>
        </p:nvGrpSpPr>
        <p:grpSpPr>
          <a:xfrm>
            <a:off x="3940125" y="4340832"/>
            <a:ext cx="3388982" cy="2132495"/>
            <a:chOff x="4045869" y="4421565"/>
            <a:chExt cx="3388982" cy="2132495"/>
          </a:xfrm>
        </p:grpSpPr>
        <p:sp>
          <p:nvSpPr>
            <p:cNvPr id="5" name="正方形/長方形 4"/>
            <p:cNvSpPr/>
            <p:nvPr/>
          </p:nvSpPr>
          <p:spPr>
            <a:xfrm>
              <a:off x="4045869" y="4732722"/>
              <a:ext cx="3388982" cy="141870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MS PGothic" panose="020B0600070205080204" pitchFamily="34" charset="-128"/>
              </a:endParaRPr>
            </a:p>
          </p:txBody>
        </p:sp>
        <p:sp>
          <p:nvSpPr>
            <p:cNvPr id="6" name="テキスト ボックス 5"/>
            <p:cNvSpPr txBox="1"/>
            <p:nvPr/>
          </p:nvSpPr>
          <p:spPr>
            <a:xfrm>
              <a:off x="5501365" y="4421565"/>
              <a:ext cx="546906" cy="400110"/>
            </a:xfrm>
            <a:prstGeom prst="rect">
              <a:avLst/>
            </a:prstGeom>
            <a:noFill/>
          </p:spPr>
          <p:txBody>
            <a:bodyPr wrap="square" rtlCol="0">
              <a:spAutoFit/>
            </a:bodyPr>
            <a:lstStyle/>
            <a:p>
              <a:r>
                <a:rPr kumimoji="1" lang="en-US" altLang="ja-JP" sz="2000" dirty="0">
                  <a:latin typeface="MS PGothic" panose="020B0600070205080204" pitchFamily="34" charset="-128"/>
                </a:rPr>
                <a:t>VM</a:t>
              </a:r>
              <a:endParaRPr kumimoji="1" lang="ja-JP" altLang="en-US" sz="2000" dirty="0">
                <a:latin typeface="MS PGothic" panose="020B0600070205080204" pitchFamily="34" charset="-128"/>
              </a:endParaRPr>
            </a:p>
          </p:txBody>
        </p:sp>
        <p:sp>
          <p:nvSpPr>
            <p:cNvPr id="7" name="楕円 6"/>
            <p:cNvSpPr/>
            <p:nvPr/>
          </p:nvSpPr>
          <p:spPr>
            <a:xfrm>
              <a:off x="4087308" y="5535551"/>
              <a:ext cx="1693680" cy="554019"/>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MS PGothic" panose="020B0600070205080204" pitchFamily="34" charset="-128"/>
                </a:rPr>
                <a:t>コンテナ２</a:t>
              </a:r>
              <a:endParaRPr lang="en-US" altLang="ja-JP" dirty="0">
                <a:solidFill>
                  <a:schemeClr val="tx1"/>
                </a:solidFill>
                <a:latin typeface="MS PGothic" panose="020B0600070205080204" pitchFamily="34" charset="-128"/>
              </a:endParaRPr>
            </a:p>
          </p:txBody>
        </p:sp>
        <p:sp>
          <p:nvSpPr>
            <p:cNvPr id="9" name="楕円 8"/>
            <p:cNvSpPr/>
            <p:nvPr/>
          </p:nvSpPr>
          <p:spPr>
            <a:xfrm>
              <a:off x="5265857" y="4787457"/>
              <a:ext cx="2127556" cy="872525"/>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latin typeface="MS PGothic" panose="020B0600070205080204" pitchFamily="34" charset="-128"/>
                </a:rPr>
                <a:t>コンテナ１</a:t>
              </a:r>
            </a:p>
          </p:txBody>
        </p:sp>
        <p:sp>
          <p:nvSpPr>
            <p:cNvPr id="4" name="Rounded Rectangle 3">
              <a:extLst>
                <a:ext uri="{FF2B5EF4-FFF2-40B4-BE49-F238E27FC236}">
                  <a16:creationId xmlns:a16="http://schemas.microsoft.com/office/drawing/2014/main" id="{E00F8D46-E1AE-AB4D-BA3D-C1F3678F9B42}"/>
                </a:ext>
              </a:extLst>
            </p:cNvPr>
            <p:cNvSpPr/>
            <p:nvPr/>
          </p:nvSpPr>
          <p:spPr>
            <a:xfrm>
              <a:off x="4045869" y="6250932"/>
              <a:ext cx="3388982" cy="30312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latin typeface="MS PGothic" panose="020B0600070205080204" pitchFamily="34" charset="-128"/>
                </a:rPr>
                <a:t>マイグレーション機構</a:t>
              </a:r>
            </a:p>
          </p:txBody>
        </p:sp>
        <p:sp>
          <p:nvSpPr>
            <p:cNvPr id="17" name="Explosion 2 16">
              <a:extLst>
                <a:ext uri="{FF2B5EF4-FFF2-40B4-BE49-F238E27FC236}">
                  <a16:creationId xmlns:a16="http://schemas.microsoft.com/office/drawing/2014/main" id="{968883FC-A804-2243-BB14-DEFA7F81206C}"/>
                </a:ext>
              </a:extLst>
            </p:cNvPr>
            <p:cNvSpPr/>
            <p:nvPr/>
          </p:nvSpPr>
          <p:spPr>
            <a:xfrm>
              <a:off x="4066700" y="4688062"/>
              <a:ext cx="1199157" cy="661330"/>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dirty="0">
                  <a:solidFill>
                    <a:srgbClr val="FF0000"/>
                  </a:solidFill>
                  <a:latin typeface="MS PGothic" panose="020B0600070205080204" pitchFamily="34" charset="-128"/>
                </a:rPr>
                <a:t>高負荷</a:t>
              </a:r>
            </a:p>
          </p:txBody>
        </p:sp>
      </p:grpSp>
    </p:spTree>
    <p:extLst>
      <p:ext uri="{BB962C8B-B14F-4D97-AF65-F5344CB8AC3E}">
        <p14:creationId xmlns:p14="http://schemas.microsoft.com/office/powerpoint/2010/main" val="1249933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四角形: 角を丸くする 14">
            <a:extLst>
              <a:ext uri="{FF2B5EF4-FFF2-40B4-BE49-F238E27FC236}">
                <a16:creationId xmlns:a16="http://schemas.microsoft.com/office/drawing/2014/main" id="{61FE2EFD-D561-E2EC-82AD-95842DBA0190}"/>
              </a:ext>
            </a:extLst>
          </p:cNvPr>
          <p:cNvSpPr/>
          <p:nvPr/>
        </p:nvSpPr>
        <p:spPr>
          <a:xfrm>
            <a:off x="2154840" y="4389869"/>
            <a:ext cx="7162474" cy="2216770"/>
          </a:xfrm>
          <a:prstGeom prst="round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FF0000"/>
              </a:solidFill>
              <a:latin typeface="MS PGothic" panose="020B0600070205080204" pitchFamily="34" charset="-128"/>
            </a:endParaRPr>
          </a:p>
        </p:txBody>
      </p:sp>
      <p:sp>
        <p:nvSpPr>
          <p:cNvPr id="2" name="Title 1">
            <a:extLst>
              <a:ext uri="{FF2B5EF4-FFF2-40B4-BE49-F238E27FC236}">
                <a16:creationId xmlns:a16="http://schemas.microsoft.com/office/drawing/2014/main" id="{3FCD7742-8E59-6346-BE70-424FE8B44EC0}"/>
              </a:ext>
            </a:extLst>
          </p:cNvPr>
          <p:cNvSpPr>
            <a:spLocks noGrp="1"/>
          </p:cNvSpPr>
          <p:nvPr>
            <p:ph type="title"/>
          </p:nvPr>
        </p:nvSpPr>
        <p:spPr/>
        <p:txBody>
          <a:bodyPr/>
          <a:lstStyle/>
          <a:p>
            <a:r>
              <a:rPr lang="ja-JP" altLang="en-US" dirty="0"/>
              <a:t>コンテナの状態保存</a:t>
            </a:r>
            <a:endParaRPr lang="en-JP" dirty="0"/>
          </a:p>
        </p:txBody>
      </p:sp>
      <p:sp>
        <p:nvSpPr>
          <p:cNvPr id="3" name="Content Placeholder 2">
            <a:extLst>
              <a:ext uri="{FF2B5EF4-FFF2-40B4-BE49-F238E27FC236}">
                <a16:creationId xmlns:a16="http://schemas.microsoft.com/office/drawing/2014/main" id="{38AA1620-9AA6-E848-B079-4EB9365579AA}"/>
              </a:ext>
            </a:extLst>
          </p:cNvPr>
          <p:cNvSpPr>
            <a:spLocks noGrp="1"/>
          </p:cNvSpPr>
          <p:nvPr>
            <p:ph idx="1"/>
          </p:nvPr>
        </p:nvSpPr>
        <p:spPr/>
        <p:txBody>
          <a:bodyPr/>
          <a:lstStyle/>
          <a:p>
            <a:r>
              <a:rPr lang="ja-JP" altLang="en-US" dirty="0"/>
              <a:t>コンテナの状態として主にプロセスの状態を保存</a:t>
            </a:r>
            <a:endParaRPr lang="en-US" altLang="ja-JP" dirty="0"/>
          </a:p>
          <a:p>
            <a:pPr lvl="1"/>
            <a:r>
              <a:rPr lang="ja-JP" altLang="en-US" dirty="0"/>
              <a:t>コンテナの状態の大部分は内部で動作しているプロセスの状態</a:t>
            </a:r>
            <a:endParaRPr lang="en-US" altLang="ja-JP" dirty="0"/>
          </a:p>
          <a:p>
            <a:pPr lvl="1"/>
            <a:r>
              <a:rPr lang="ja-JP" altLang="en-US" dirty="0"/>
              <a:t>コンテナの実行環境に関する情報の多くもプロセスの状態に含まれる</a:t>
            </a:r>
            <a:endParaRPr lang="en-US" altLang="ja-JP" dirty="0"/>
          </a:p>
          <a:p>
            <a:r>
              <a:rPr lang="ja-JP" altLang="en-US" dirty="0"/>
              <a:t>コンテナの状態の例</a:t>
            </a:r>
            <a:endParaRPr lang="en-US" altLang="ja-JP" dirty="0"/>
          </a:p>
          <a:p>
            <a:pPr lvl="1"/>
            <a:r>
              <a:rPr lang="ja-JP" altLang="en-US" dirty="0"/>
              <a:t>プロセスのメモリ、オープンしているファイル、スレッドの状態</a:t>
            </a:r>
            <a:endParaRPr lang="en-US" altLang="ja-JP" dirty="0"/>
          </a:p>
          <a:p>
            <a:pPr lvl="1"/>
            <a:r>
              <a:rPr lang="en-US" altLang="ja-JP" dirty="0"/>
              <a:t>CPU</a:t>
            </a:r>
            <a:r>
              <a:rPr lang="ja-JP" altLang="en-US" dirty="0"/>
              <a:t>やメモリなどのリソース制限</a:t>
            </a:r>
            <a:endParaRPr lang="en-US" altLang="ja-JP" dirty="0"/>
          </a:p>
        </p:txBody>
      </p:sp>
      <p:sp>
        <p:nvSpPr>
          <p:cNvPr id="4" name="Slide Number Placeholder 3">
            <a:extLst>
              <a:ext uri="{FF2B5EF4-FFF2-40B4-BE49-F238E27FC236}">
                <a16:creationId xmlns:a16="http://schemas.microsoft.com/office/drawing/2014/main" id="{5BC8D2DC-D5BD-C449-A584-4AB42F18231F}"/>
              </a:ext>
            </a:extLst>
          </p:cNvPr>
          <p:cNvSpPr>
            <a:spLocks noGrp="1"/>
          </p:cNvSpPr>
          <p:nvPr>
            <p:ph type="sldNum" sz="quarter" idx="12"/>
          </p:nvPr>
        </p:nvSpPr>
        <p:spPr/>
        <p:txBody>
          <a:bodyPr/>
          <a:lstStyle/>
          <a:p>
            <a:fld id="{A2DAF6EC-2C59-9941-AA93-00E19ED16896}" type="slidenum">
              <a:rPr kumimoji="1" lang="ja-JP" altLang="en-US" smtClean="0"/>
              <a:t>8</a:t>
            </a:fld>
            <a:endParaRPr kumimoji="1" lang="ja-JP" altLang="en-US"/>
          </a:p>
        </p:txBody>
      </p:sp>
      <p:sp>
        <p:nvSpPr>
          <p:cNvPr id="10" name="正方形/長方形 12">
            <a:extLst>
              <a:ext uri="{FF2B5EF4-FFF2-40B4-BE49-F238E27FC236}">
                <a16:creationId xmlns:a16="http://schemas.microsoft.com/office/drawing/2014/main" id="{44F4B314-7F63-889E-4185-3007E166FDDD}"/>
              </a:ext>
            </a:extLst>
          </p:cNvPr>
          <p:cNvSpPr/>
          <p:nvPr/>
        </p:nvSpPr>
        <p:spPr>
          <a:xfrm>
            <a:off x="2490506" y="4793546"/>
            <a:ext cx="6398545" cy="1669206"/>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latin typeface="MS PGothic" panose="020B0600070205080204" pitchFamily="34" charset="-128"/>
            </a:endParaRPr>
          </a:p>
        </p:txBody>
      </p:sp>
      <p:sp>
        <p:nvSpPr>
          <p:cNvPr id="12" name="TextBox 56">
            <a:extLst>
              <a:ext uri="{FF2B5EF4-FFF2-40B4-BE49-F238E27FC236}">
                <a16:creationId xmlns:a16="http://schemas.microsoft.com/office/drawing/2014/main" id="{757BEA57-518E-43B6-3F3D-F7C70F7868E9}"/>
              </a:ext>
            </a:extLst>
          </p:cNvPr>
          <p:cNvSpPr txBox="1"/>
          <p:nvPr/>
        </p:nvSpPr>
        <p:spPr>
          <a:xfrm>
            <a:off x="5169000" y="4470394"/>
            <a:ext cx="1132366" cy="369332"/>
          </a:xfrm>
          <a:prstGeom prst="rect">
            <a:avLst/>
          </a:prstGeom>
          <a:noFill/>
        </p:spPr>
        <p:txBody>
          <a:bodyPr wrap="square" rtlCol="0">
            <a:spAutoFit/>
          </a:bodyPr>
          <a:lstStyle/>
          <a:p>
            <a:pPr algn="ctr"/>
            <a:r>
              <a:rPr lang="en-JP" dirty="0">
                <a:latin typeface="MS PGothic" panose="020B0600070205080204" pitchFamily="34" charset="-128"/>
              </a:rPr>
              <a:t>コンテナ</a:t>
            </a:r>
          </a:p>
        </p:txBody>
      </p:sp>
      <p:sp>
        <p:nvSpPr>
          <p:cNvPr id="15" name="Oval 24">
            <a:extLst>
              <a:ext uri="{FF2B5EF4-FFF2-40B4-BE49-F238E27FC236}">
                <a16:creationId xmlns:a16="http://schemas.microsoft.com/office/drawing/2014/main" id="{9393B471-D18D-D348-BCAE-B58BA548F78A}"/>
              </a:ext>
            </a:extLst>
          </p:cNvPr>
          <p:cNvSpPr/>
          <p:nvPr/>
        </p:nvSpPr>
        <p:spPr>
          <a:xfrm>
            <a:off x="8052504" y="5437256"/>
            <a:ext cx="337457" cy="337457"/>
          </a:xfrm>
          <a:prstGeom prst="ellipse">
            <a:avLst/>
          </a:prstGeom>
          <a:solidFill>
            <a:schemeClr val="accent6">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latin typeface="MS PGothic" panose="020B0600070205080204" pitchFamily="34" charset="-128"/>
            </a:endParaRPr>
          </a:p>
        </p:txBody>
      </p:sp>
      <p:sp>
        <p:nvSpPr>
          <p:cNvPr id="22" name="TextBox 28">
            <a:extLst>
              <a:ext uri="{FF2B5EF4-FFF2-40B4-BE49-F238E27FC236}">
                <a16:creationId xmlns:a16="http://schemas.microsoft.com/office/drawing/2014/main" id="{E6917BED-EA9D-5246-B380-0DDC5C126F09}"/>
              </a:ext>
            </a:extLst>
          </p:cNvPr>
          <p:cNvSpPr txBox="1"/>
          <p:nvPr/>
        </p:nvSpPr>
        <p:spPr>
          <a:xfrm>
            <a:off x="7279552" y="5013880"/>
            <a:ext cx="1007007" cy="369332"/>
          </a:xfrm>
          <a:prstGeom prst="rect">
            <a:avLst/>
          </a:prstGeom>
          <a:noFill/>
        </p:spPr>
        <p:txBody>
          <a:bodyPr wrap="none" rtlCol="0">
            <a:spAutoFit/>
          </a:bodyPr>
          <a:lstStyle/>
          <a:p>
            <a:r>
              <a:rPr lang="en-JP" dirty="0">
                <a:latin typeface="MS PGothic" panose="020B0600070205080204" pitchFamily="34" charset="-128"/>
              </a:rPr>
              <a:t>プロセス</a:t>
            </a:r>
            <a:endParaRPr lang="en-JP" strike="sngStrike" dirty="0">
              <a:solidFill>
                <a:srgbClr val="FF0000"/>
              </a:solidFill>
              <a:latin typeface="MS PGothic" panose="020B0600070205080204" pitchFamily="34" charset="-128"/>
            </a:endParaRPr>
          </a:p>
        </p:txBody>
      </p:sp>
      <p:sp>
        <p:nvSpPr>
          <p:cNvPr id="14" name="Oval 21">
            <a:extLst>
              <a:ext uri="{FF2B5EF4-FFF2-40B4-BE49-F238E27FC236}">
                <a16:creationId xmlns:a16="http://schemas.microsoft.com/office/drawing/2014/main" id="{84267566-F289-5D43-8ED2-DB971446B360}"/>
              </a:ext>
            </a:extLst>
          </p:cNvPr>
          <p:cNvSpPr/>
          <p:nvPr/>
        </p:nvSpPr>
        <p:spPr>
          <a:xfrm>
            <a:off x="7324376" y="5437256"/>
            <a:ext cx="337457" cy="337457"/>
          </a:xfrm>
          <a:prstGeom prst="ellipse">
            <a:avLst/>
          </a:prstGeom>
          <a:solidFill>
            <a:schemeClr val="accent6">
              <a:lumMod val="60000"/>
              <a:lumOff val="4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latin typeface="MS PGothic" panose="020B0600070205080204" pitchFamily="34" charset="-128"/>
            </a:endParaRPr>
          </a:p>
        </p:txBody>
      </p:sp>
      <p:sp>
        <p:nvSpPr>
          <p:cNvPr id="8" name="Rounded Rectangle 7">
            <a:extLst>
              <a:ext uri="{FF2B5EF4-FFF2-40B4-BE49-F238E27FC236}">
                <a16:creationId xmlns:a16="http://schemas.microsoft.com/office/drawing/2014/main" id="{7E7C7FE3-A2AA-519C-C734-6CBADB61B4EC}"/>
              </a:ext>
            </a:extLst>
          </p:cNvPr>
          <p:cNvSpPr/>
          <p:nvPr/>
        </p:nvSpPr>
        <p:spPr>
          <a:xfrm>
            <a:off x="2770300" y="4970782"/>
            <a:ext cx="1628704" cy="369332"/>
          </a:xfrm>
          <a:prstGeom prst="roundRect">
            <a:avLst/>
          </a:prstGeom>
          <a:solidFill>
            <a:schemeClr val="accent1">
              <a:lumMod val="20000"/>
              <a:lumOff val="80000"/>
            </a:schemeClr>
          </a:solidFill>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latin typeface="MS PGothic" panose="020B0600070205080204" pitchFamily="34" charset="-128"/>
              </a:rPr>
              <a:t>メモリ情報</a:t>
            </a:r>
          </a:p>
        </p:txBody>
      </p:sp>
      <p:sp>
        <p:nvSpPr>
          <p:cNvPr id="9" name="Rounded Rectangle 8">
            <a:extLst>
              <a:ext uri="{FF2B5EF4-FFF2-40B4-BE49-F238E27FC236}">
                <a16:creationId xmlns:a16="http://schemas.microsoft.com/office/drawing/2014/main" id="{4F8690BD-D90C-30F4-CD36-E01B8DEB603D}"/>
              </a:ext>
            </a:extLst>
          </p:cNvPr>
          <p:cNvSpPr/>
          <p:nvPr/>
        </p:nvSpPr>
        <p:spPr>
          <a:xfrm>
            <a:off x="2770299" y="5452692"/>
            <a:ext cx="1628705" cy="369332"/>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latin typeface="MS PGothic" panose="020B0600070205080204" pitchFamily="34" charset="-128"/>
              </a:rPr>
              <a:t>ファイル情報</a:t>
            </a:r>
          </a:p>
        </p:txBody>
      </p:sp>
      <p:sp>
        <p:nvSpPr>
          <p:cNvPr id="11" name="Rounded Rectangle 10">
            <a:extLst>
              <a:ext uri="{FF2B5EF4-FFF2-40B4-BE49-F238E27FC236}">
                <a16:creationId xmlns:a16="http://schemas.microsoft.com/office/drawing/2014/main" id="{413831AB-C3BE-F86C-8137-B0A412244092}"/>
              </a:ext>
            </a:extLst>
          </p:cNvPr>
          <p:cNvSpPr/>
          <p:nvPr/>
        </p:nvSpPr>
        <p:spPr>
          <a:xfrm>
            <a:off x="2770299" y="5927603"/>
            <a:ext cx="1628704" cy="369332"/>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latin typeface="MS PGothic" panose="020B0600070205080204" pitchFamily="34" charset="-128"/>
              </a:rPr>
              <a:t>スレッド情報</a:t>
            </a:r>
          </a:p>
        </p:txBody>
      </p:sp>
      <p:sp>
        <p:nvSpPr>
          <p:cNvPr id="20" name="Rounded Rectangle 19">
            <a:extLst>
              <a:ext uri="{FF2B5EF4-FFF2-40B4-BE49-F238E27FC236}">
                <a16:creationId xmlns:a16="http://schemas.microsoft.com/office/drawing/2014/main" id="{F251402D-9B06-C22A-4CD3-6DDFFE1FBDAC}"/>
              </a:ext>
            </a:extLst>
          </p:cNvPr>
          <p:cNvSpPr/>
          <p:nvPr/>
        </p:nvSpPr>
        <p:spPr>
          <a:xfrm>
            <a:off x="4700367" y="4970781"/>
            <a:ext cx="2069632" cy="371481"/>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latin typeface="MS PGothic" panose="020B0600070205080204" pitchFamily="34" charset="-128"/>
              </a:rPr>
              <a:t>時刻情報</a:t>
            </a:r>
          </a:p>
        </p:txBody>
      </p:sp>
      <p:sp>
        <p:nvSpPr>
          <p:cNvPr id="21" name="Rounded Rectangle 20">
            <a:extLst>
              <a:ext uri="{FF2B5EF4-FFF2-40B4-BE49-F238E27FC236}">
                <a16:creationId xmlns:a16="http://schemas.microsoft.com/office/drawing/2014/main" id="{FAB806F6-354E-1CEF-511C-3AE4E8B3AD02}"/>
              </a:ext>
            </a:extLst>
          </p:cNvPr>
          <p:cNvSpPr/>
          <p:nvPr/>
        </p:nvSpPr>
        <p:spPr>
          <a:xfrm>
            <a:off x="4709195" y="5450350"/>
            <a:ext cx="2069632" cy="398251"/>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latin typeface="MS PGothic" panose="020B0600070205080204" pitchFamily="34" charset="-128"/>
              </a:rPr>
              <a:t>プロセス木の情報</a:t>
            </a:r>
          </a:p>
        </p:txBody>
      </p:sp>
      <p:sp>
        <p:nvSpPr>
          <p:cNvPr id="23" name="Rounded Rectangle 22">
            <a:extLst>
              <a:ext uri="{FF2B5EF4-FFF2-40B4-BE49-F238E27FC236}">
                <a16:creationId xmlns:a16="http://schemas.microsoft.com/office/drawing/2014/main" id="{B39D6352-8B0B-CFE2-219A-D8AFE2A72065}"/>
              </a:ext>
            </a:extLst>
          </p:cNvPr>
          <p:cNvSpPr/>
          <p:nvPr/>
        </p:nvSpPr>
        <p:spPr>
          <a:xfrm>
            <a:off x="4708418" y="5913152"/>
            <a:ext cx="2069632" cy="371480"/>
          </a:xfrm>
          <a:prstGeom prst="roundRect">
            <a:avLst/>
          </a:prstGeom>
          <a:solidFill>
            <a:schemeClr val="accent1">
              <a:lumMod val="20000"/>
              <a:lumOff val="8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MS PGothic" panose="020B0600070205080204" pitchFamily="34" charset="-128"/>
              </a:rPr>
              <a:t>C</a:t>
            </a:r>
            <a:r>
              <a:rPr lang="en-JP" dirty="0">
                <a:solidFill>
                  <a:schemeClr val="tx1"/>
                </a:solidFill>
                <a:latin typeface="MS PGothic" panose="020B0600070205080204" pitchFamily="34" charset="-128"/>
              </a:rPr>
              <a:t>group情報</a:t>
            </a:r>
          </a:p>
        </p:txBody>
      </p:sp>
      <p:sp>
        <p:nvSpPr>
          <p:cNvPr id="28" name="テキスト ボックス 26">
            <a:extLst>
              <a:ext uri="{FF2B5EF4-FFF2-40B4-BE49-F238E27FC236}">
                <a16:creationId xmlns:a16="http://schemas.microsoft.com/office/drawing/2014/main" id="{F956D76B-7389-0545-3EE5-9E89C2E64749}"/>
              </a:ext>
            </a:extLst>
          </p:cNvPr>
          <p:cNvSpPr txBox="1"/>
          <p:nvPr/>
        </p:nvSpPr>
        <p:spPr>
          <a:xfrm>
            <a:off x="5466067" y="4054411"/>
            <a:ext cx="554333" cy="400110"/>
          </a:xfrm>
          <a:prstGeom prst="rect">
            <a:avLst/>
          </a:prstGeom>
          <a:noFill/>
        </p:spPr>
        <p:txBody>
          <a:bodyPr wrap="square" rtlCol="0">
            <a:spAutoFit/>
          </a:bodyPr>
          <a:lstStyle/>
          <a:p>
            <a:pPr algn="ctr"/>
            <a:r>
              <a:rPr kumimoji="1" lang="en-US" altLang="ja-JP" sz="2000" dirty="0">
                <a:latin typeface="MS PGothic" panose="020B0600070205080204" pitchFamily="34" charset="-128"/>
              </a:rPr>
              <a:t>VM</a:t>
            </a:r>
            <a:endParaRPr kumimoji="1" lang="ja-JP" altLang="en-US" sz="2000" dirty="0">
              <a:latin typeface="MS PGothic" panose="020B0600070205080204" pitchFamily="34" charset="-128"/>
            </a:endParaRPr>
          </a:p>
        </p:txBody>
      </p:sp>
    </p:spTree>
    <p:extLst>
      <p:ext uri="{BB962C8B-B14F-4D97-AF65-F5344CB8AC3E}">
        <p14:creationId xmlns:p14="http://schemas.microsoft.com/office/powerpoint/2010/main" val="3337966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60A7D8-BF15-B24F-1F89-F2D43984B9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3E5C32-EAA0-095F-29A6-12308D7B2D3B}"/>
              </a:ext>
            </a:extLst>
          </p:cNvPr>
          <p:cNvSpPr>
            <a:spLocks noGrp="1"/>
          </p:cNvSpPr>
          <p:nvPr>
            <p:ph type="title"/>
          </p:nvPr>
        </p:nvSpPr>
        <p:spPr/>
        <p:txBody>
          <a:bodyPr>
            <a:normAutofit/>
          </a:bodyPr>
          <a:lstStyle/>
          <a:p>
            <a:r>
              <a:rPr lang="en-US" altLang="ja-JP" dirty="0"/>
              <a:t>VM</a:t>
            </a:r>
            <a:r>
              <a:rPr lang="ja-JP" altLang="en-US" dirty="0"/>
              <a:t>イントロスペクションを用いた状態保存</a:t>
            </a:r>
            <a:endParaRPr lang="en-JP" dirty="0"/>
          </a:p>
        </p:txBody>
      </p:sp>
      <p:sp>
        <p:nvSpPr>
          <p:cNvPr id="3" name="Content Placeholder 2">
            <a:extLst>
              <a:ext uri="{FF2B5EF4-FFF2-40B4-BE49-F238E27FC236}">
                <a16:creationId xmlns:a16="http://schemas.microsoft.com/office/drawing/2014/main" id="{6A012589-B1B7-5428-23AA-C37D1B1963AB}"/>
              </a:ext>
            </a:extLst>
          </p:cNvPr>
          <p:cNvSpPr>
            <a:spLocks noGrp="1"/>
          </p:cNvSpPr>
          <p:nvPr>
            <p:ph idx="1"/>
          </p:nvPr>
        </p:nvSpPr>
        <p:spPr/>
        <p:txBody>
          <a:bodyPr/>
          <a:lstStyle/>
          <a:p>
            <a:r>
              <a:rPr lang="en-US" altLang="ja-JP" dirty="0"/>
              <a:t>VM</a:t>
            </a:r>
            <a:r>
              <a:rPr lang="ja-JP" altLang="en-US" dirty="0"/>
              <a:t>外から</a:t>
            </a:r>
            <a:r>
              <a:rPr lang="en-US" altLang="ja-JP" dirty="0"/>
              <a:t>VM</a:t>
            </a:r>
            <a:r>
              <a:rPr lang="ja-JP" altLang="en-US" dirty="0"/>
              <a:t>のメモリ上の</a:t>
            </a:r>
            <a:r>
              <a:rPr lang="en-US" altLang="ja-JP" dirty="0"/>
              <a:t>OS</a:t>
            </a:r>
            <a:r>
              <a:rPr lang="ja-JP" altLang="en-US" dirty="0"/>
              <a:t>データを解析してプロセスの状態を取得</a:t>
            </a:r>
          </a:p>
          <a:p>
            <a:pPr lvl="1"/>
            <a:r>
              <a:rPr lang="en-US" altLang="ja-JP" dirty="0" err="1"/>
              <a:t>VMMfas</a:t>
            </a:r>
            <a:r>
              <a:rPr lang="en-US" altLang="ja-JP" sz="2000" dirty="0"/>
              <a:t> [Kimura+, UCC‘23] </a:t>
            </a:r>
            <a:r>
              <a:rPr lang="ja-JP" altLang="en-US" dirty="0"/>
              <a:t>を用いて</a:t>
            </a:r>
            <a:r>
              <a:rPr lang="en-US" altLang="ja-JP" dirty="0"/>
              <a:t>VM</a:t>
            </a:r>
            <a:r>
              <a:rPr lang="ja-JP" altLang="en-US" dirty="0"/>
              <a:t>外からプロセスを一時停止</a:t>
            </a:r>
            <a:endParaRPr lang="en-US" altLang="ja-JP" sz="2000" dirty="0"/>
          </a:p>
          <a:p>
            <a:pPr lvl="1"/>
            <a:r>
              <a:rPr lang="en-US" altLang="ja-JP" dirty="0" err="1"/>
              <a:t>LLView</a:t>
            </a:r>
            <a:r>
              <a:rPr lang="ja-JP" altLang="en-US" dirty="0"/>
              <a:t> </a:t>
            </a:r>
            <a:r>
              <a:rPr lang="en-JP" altLang="ja-JP" sz="2000" dirty="0"/>
              <a:t>[Ozaki+, APSys'19]</a:t>
            </a:r>
            <a:r>
              <a:rPr lang="en-JP" altLang="ja-JP" dirty="0"/>
              <a:t> </a:t>
            </a:r>
            <a:r>
              <a:rPr lang="ja-JP" altLang="en-US" dirty="0"/>
              <a:t>を用いて</a:t>
            </a:r>
            <a:r>
              <a:rPr lang="en-US" altLang="ja-JP" dirty="0"/>
              <a:t>OS</a:t>
            </a:r>
            <a:r>
              <a:rPr lang="ja-JP" altLang="en-US" dirty="0"/>
              <a:t>のソースコードを基に</a:t>
            </a:r>
            <a:r>
              <a:rPr lang="en-US" altLang="ja-JP" dirty="0"/>
              <a:t>VM</a:t>
            </a:r>
            <a:r>
              <a:rPr lang="ja-JP" altLang="en-US" dirty="0"/>
              <a:t>のメモリを解析</a:t>
            </a:r>
            <a:endParaRPr lang="en-US" altLang="ja-JP" dirty="0"/>
          </a:p>
          <a:p>
            <a:pPr lvl="2"/>
            <a:r>
              <a:rPr lang="ja-JP" altLang="en-US" dirty="0"/>
              <a:t>プロセス</a:t>
            </a:r>
            <a:r>
              <a:rPr lang="en-US" altLang="ja-JP" dirty="0"/>
              <a:t>ID</a:t>
            </a:r>
            <a:r>
              <a:rPr lang="ja-JP" altLang="en-US" dirty="0"/>
              <a:t>から</a:t>
            </a:r>
            <a:r>
              <a:rPr lang="en-US" altLang="ja-JP" dirty="0"/>
              <a:t>OS</a:t>
            </a:r>
            <a:r>
              <a:rPr lang="ja-JP" altLang="en-US" dirty="0"/>
              <a:t>のメモリ上にある構造体を探索</a:t>
            </a:r>
            <a:endParaRPr lang="en-US" altLang="ja-JP" dirty="0"/>
          </a:p>
          <a:p>
            <a:pPr lvl="2"/>
            <a:r>
              <a:rPr lang="en-US" altLang="ja-JP" dirty="0" err="1"/>
              <a:t>KVMonitor</a:t>
            </a:r>
            <a:r>
              <a:rPr lang="en-JP" altLang="ja-JP" sz="2400" dirty="0"/>
              <a:t> </a:t>
            </a:r>
            <a:r>
              <a:rPr lang="en-JP" altLang="ja-JP" sz="2000" dirty="0"/>
              <a:t>[</a:t>
            </a:r>
            <a:r>
              <a:rPr lang="en-US" altLang="ja-JP" sz="2000" dirty="0"/>
              <a:t>Kourai+, PRDC</a:t>
            </a:r>
            <a:r>
              <a:rPr lang="en-JP" altLang="ja-JP" sz="2000" dirty="0"/>
              <a:t>'1</a:t>
            </a:r>
            <a:r>
              <a:rPr lang="en-US" altLang="ja-JP" sz="2000" dirty="0"/>
              <a:t>4</a:t>
            </a:r>
            <a:r>
              <a:rPr lang="en-JP" altLang="ja-JP" sz="2000" dirty="0"/>
              <a:t>]</a:t>
            </a:r>
            <a:r>
              <a:rPr lang="en-US" altLang="ja-JP" sz="2000" dirty="0"/>
              <a:t> </a:t>
            </a:r>
            <a:r>
              <a:rPr lang="ja-JP" altLang="en-US" dirty="0"/>
              <a:t>を用いて</a:t>
            </a:r>
            <a:r>
              <a:rPr lang="en-US" altLang="ja-JP" dirty="0"/>
              <a:t>VM</a:t>
            </a:r>
            <a:r>
              <a:rPr lang="ja-JP" altLang="en-US" dirty="0"/>
              <a:t>のメモリにアクセス</a:t>
            </a:r>
            <a:endParaRPr lang="en-US" altLang="ja-JP" dirty="0"/>
          </a:p>
          <a:p>
            <a:pPr lvl="1"/>
            <a:r>
              <a:rPr lang="en-US" altLang="ja-JP" dirty="0" err="1"/>
              <a:t>VMMfas</a:t>
            </a:r>
            <a:r>
              <a:rPr lang="ja-JP" altLang="en-US" dirty="0"/>
              <a:t>を用いて</a:t>
            </a:r>
            <a:r>
              <a:rPr lang="en-US" altLang="ja-JP" dirty="0"/>
              <a:t>VM</a:t>
            </a:r>
            <a:r>
              <a:rPr lang="ja-JP" altLang="en-US" dirty="0"/>
              <a:t>外からプロセスを強制終了</a:t>
            </a:r>
            <a:endParaRPr lang="en-US" altLang="ja-JP" dirty="0"/>
          </a:p>
        </p:txBody>
      </p:sp>
      <p:sp>
        <p:nvSpPr>
          <p:cNvPr id="4" name="Slide Number Placeholder 3">
            <a:extLst>
              <a:ext uri="{FF2B5EF4-FFF2-40B4-BE49-F238E27FC236}">
                <a16:creationId xmlns:a16="http://schemas.microsoft.com/office/drawing/2014/main" id="{95B4E84D-F212-64A1-FADA-D1C78EA8A880}"/>
              </a:ext>
            </a:extLst>
          </p:cNvPr>
          <p:cNvSpPr>
            <a:spLocks noGrp="1"/>
          </p:cNvSpPr>
          <p:nvPr>
            <p:ph type="sldNum" sz="quarter" idx="12"/>
          </p:nvPr>
        </p:nvSpPr>
        <p:spPr/>
        <p:txBody>
          <a:bodyPr/>
          <a:lstStyle/>
          <a:p>
            <a:fld id="{A2DAF6EC-2C59-9941-AA93-00E19ED16896}" type="slidenum">
              <a:rPr kumimoji="1" lang="ja-JP" altLang="en-US" smtClean="0"/>
              <a:t>9</a:t>
            </a:fld>
            <a:endParaRPr kumimoji="1" lang="ja-JP" altLang="en-US"/>
          </a:p>
        </p:txBody>
      </p:sp>
      <p:sp>
        <p:nvSpPr>
          <p:cNvPr id="5" name="四角形: 角を丸くする 4">
            <a:extLst>
              <a:ext uri="{FF2B5EF4-FFF2-40B4-BE49-F238E27FC236}">
                <a16:creationId xmlns:a16="http://schemas.microsoft.com/office/drawing/2014/main" id="{117C3718-5D5B-A9FD-9EDA-0883B8BA3796}"/>
              </a:ext>
            </a:extLst>
          </p:cNvPr>
          <p:cNvSpPr/>
          <p:nvPr/>
        </p:nvSpPr>
        <p:spPr>
          <a:xfrm>
            <a:off x="5103570" y="4536205"/>
            <a:ext cx="1843744" cy="1307521"/>
          </a:xfrm>
          <a:prstGeom prst="round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endParaRPr kumimoji="1" lang="ja-JP" altLang="en-US" dirty="0">
              <a:solidFill>
                <a:srgbClr val="FF0000"/>
              </a:solidFill>
              <a:latin typeface="MS PGothic" panose="020B0600070205080204" pitchFamily="34" charset="-128"/>
            </a:endParaRPr>
          </a:p>
        </p:txBody>
      </p:sp>
      <p:sp>
        <p:nvSpPr>
          <p:cNvPr id="6" name="四角形: 角を丸くする 5">
            <a:extLst>
              <a:ext uri="{FF2B5EF4-FFF2-40B4-BE49-F238E27FC236}">
                <a16:creationId xmlns:a16="http://schemas.microsoft.com/office/drawing/2014/main" id="{B139D2FA-4351-4698-3F5A-B70B81640783}"/>
              </a:ext>
            </a:extLst>
          </p:cNvPr>
          <p:cNvSpPr/>
          <p:nvPr/>
        </p:nvSpPr>
        <p:spPr>
          <a:xfrm>
            <a:off x="1549846" y="4898368"/>
            <a:ext cx="1651530" cy="1174346"/>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endParaRPr kumimoji="1" lang="ja-JP" altLang="en-US" dirty="0">
              <a:solidFill>
                <a:schemeClr val="tx1"/>
              </a:solidFill>
              <a:latin typeface="MS PGothic" panose="020B0600070205080204" pitchFamily="34" charset="-128"/>
            </a:endParaRPr>
          </a:p>
        </p:txBody>
      </p:sp>
      <p:sp>
        <p:nvSpPr>
          <p:cNvPr id="13" name="Rectangle 5">
            <a:extLst>
              <a:ext uri="{FF2B5EF4-FFF2-40B4-BE49-F238E27FC236}">
                <a16:creationId xmlns:a16="http://schemas.microsoft.com/office/drawing/2014/main" id="{B907E658-91A9-BEF7-DA17-BF23D0304108}"/>
              </a:ext>
            </a:extLst>
          </p:cNvPr>
          <p:cNvSpPr/>
          <p:nvPr/>
        </p:nvSpPr>
        <p:spPr>
          <a:xfrm>
            <a:off x="5492903" y="4745641"/>
            <a:ext cx="1065075" cy="421290"/>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ja-JP" altLang="en-US" dirty="0">
                <a:solidFill>
                  <a:schemeClr val="tx1"/>
                </a:solidFill>
                <a:latin typeface="MS PGothic" panose="020B0600070205080204" pitchFamily="34" charset="-128"/>
              </a:rPr>
              <a:t>プロセス</a:t>
            </a:r>
            <a:endParaRPr lang="en-JP" dirty="0">
              <a:solidFill>
                <a:schemeClr val="tx1"/>
              </a:solidFill>
              <a:latin typeface="MS PGothic" panose="020B0600070205080204" pitchFamily="34" charset="-128"/>
            </a:endParaRPr>
          </a:p>
        </p:txBody>
      </p:sp>
      <p:sp>
        <p:nvSpPr>
          <p:cNvPr id="16" name="Rectangle 5">
            <a:extLst>
              <a:ext uri="{FF2B5EF4-FFF2-40B4-BE49-F238E27FC236}">
                <a16:creationId xmlns:a16="http://schemas.microsoft.com/office/drawing/2014/main" id="{682B6813-3BA1-8449-F15D-329C35ACF47D}"/>
              </a:ext>
            </a:extLst>
          </p:cNvPr>
          <p:cNvSpPr/>
          <p:nvPr/>
        </p:nvSpPr>
        <p:spPr>
          <a:xfrm>
            <a:off x="1755941" y="5219681"/>
            <a:ext cx="1238307" cy="562135"/>
          </a:xfrm>
          <a:prstGeom prst="rect">
            <a:avLst/>
          </a:prstGeom>
          <a:solidFill>
            <a:schemeClr val="accent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ja-JP" altLang="en-US" dirty="0">
                <a:solidFill>
                  <a:schemeClr val="tx1"/>
                </a:solidFill>
                <a:latin typeface="MS PGothic" panose="020B0600070205080204" pitchFamily="34" charset="-128"/>
              </a:rPr>
              <a:t>プロセスの状態</a:t>
            </a:r>
            <a:endParaRPr lang="en-JP" dirty="0">
              <a:solidFill>
                <a:schemeClr val="tx1"/>
              </a:solidFill>
              <a:latin typeface="MS PGothic" panose="020B0600070205080204" pitchFamily="34" charset="-128"/>
            </a:endParaRPr>
          </a:p>
        </p:txBody>
      </p:sp>
      <p:sp>
        <p:nvSpPr>
          <p:cNvPr id="17" name="テキスト ボックス 26">
            <a:extLst>
              <a:ext uri="{FF2B5EF4-FFF2-40B4-BE49-F238E27FC236}">
                <a16:creationId xmlns:a16="http://schemas.microsoft.com/office/drawing/2014/main" id="{8012140E-B371-4287-33B9-99CC78EBE980}"/>
              </a:ext>
            </a:extLst>
          </p:cNvPr>
          <p:cNvSpPr txBox="1"/>
          <p:nvPr/>
        </p:nvSpPr>
        <p:spPr>
          <a:xfrm>
            <a:off x="5765181" y="4218621"/>
            <a:ext cx="554333" cy="400110"/>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en-US" altLang="ja-JP" sz="2000" dirty="0">
                <a:latin typeface="MS PGothic" panose="020B0600070205080204" pitchFamily="34" charset="-128"/>
              </a:rPr>
              <a:t>VM</a:t>
            </a:r>
            <a:endParaRPr kumimoji="1" lang="ja-JP" altLang="en-US" sz="2000" dirty="0">
              <a:latin typeface="MS PGothic" panose="020B0600070205080204" pitchFamily="34" charset="-128"/>
            </a:endParaRPr>
          </a:p>
        </p:txBody>
      </p:sp>
      <p:sp>
        <p:nvSpPr>
          <p:cNvPr id="18" name="テキスト ボックス 26">
            <a:extLst>
              <a:ext uri="{FF2B5EF4-FFF2-40B4-BE49-F238E27FC236}">
                <a16:creationId xmlns:a16="http://schemas.microsoft.com/office/drawing/2014/main" id="{9589AFE1-4132-CD4B-99A2-BB4E3619EB94}"/>
              </a:ext>
            </a:extLst>
          </p:cNvPr>
          <p:cNvSpPr txBox="1"/>
          <p:nvPr/>
        </p:nvSpPr>
        <p:spPr>
          <a:xfrm>
            <a:off x="1128243" y="4543527"/>
            <a:ext cx="2493701" cy="400110"/>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2000" dirty="0">
                <a:latin typeface="MS PGothic" panose="020B0600070205080204" pitchFamily="34" charset="-128"/>
              </a:rPr>
              <a:t>マイグレーション機構</a:t>
            </a:r>
          </a:p>
        </p:txBody>
      </p:sp>
      <p:sp>
        <p:nvSpPr>
          <p:cNvPr id="19" name="Rectangle 5">
            <a:extLst>
              <a:ext uri="{FF2B5EF4-FFF2-40B4-BE49-F238E27FC236}">
                <a16:creationId xmlns:a16="http://schemas.microsoft.com/office/drawing/2014/main" id="{39532D5B-C6D4-87BA-BBF9-238392A2EC45}"/>
              </a:ext>
            </a:extLst>
          </p:cNvPr>
          <p:cNvSpPr/>
          <p:nvPr/>
        </p:nvSpPr>
        <p:spPr>
          <a:xfrm>
            <a:off x="5239787" y="5928718"/>
            <a:ext cx="1546158" cy="421290"/>
          </a:xfrm>
          <a:prstGeom prst="rect">
            <a:avLst/>
          </a:prstGeom>
          <a:solidFill>
            <a:schemeClr val="tx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en-US" altLang="ja-JP" dirty="0">
                <a:solidFill>
                  <a:schemeClr val="tx1"/>
                </a:solidFill>
                <a:latin typeface="MS PGothic" panose="020B0600070205080204" pitchFamily="34" charset="-128"/>
              </a:rPr>
              <a:t>VM</a:t>
            </a:r>
            <a:r>
              <a:rPr lang="ja-JP" altLang="en-US" dirty="0">
                <a:solidFill>
                  <a:schemeClr val="tx1"/>
                </a:solidFill>
                <a:latin typeface="MS PGothic" panose="020B0600070205080204" pitchFamily="34" charset="-128"/>
              </a:rPr>
              <a:t>のメモリ</a:t>
            </a:r>
            <a:endParaRPr lang="en-JP" dirty="0">
              <a:solidFill>
                <a:schemeClr val="tx1"/>
              </a:solidFill>
              <a:latin typeface="MS PGothic" panose="020B0600070205080204" pitchFamily="34" charset="-128"/>
            </a:endParaRPr>
          </a:p>
        </p:txBody>
      </p:sp>
      <p:sp>
        <p:nvSpPr>
          <p:cNvPr id="24" name="Rectangle 5">
            <a:extLst>
              <a:ext uri="{FF2B5EF4-FFF2-40B4-BE49-F238E27FC236}">
                <a16:creationId xmlns:a16="http://schemas.microsoft.com/office/drawing/2014/main" id="{E2D503BD-BA6C-6D3B-A146-92FB89E30867}"/>
              </a:ext>
            </a:extLst>
          </p:cNvPr>
          <p:cNvSpPr/>
          <p:nvPr/>
        </p:nvSpPr>
        <p:spPr>
          <a:xfrm>
            <a:off x="5269269" y="5286239"/>
            <a:ext cx="1546158" cy="421290"/>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en-US" altLang="ja-JP" dirty="0">
                <a:solidFill>
                  <a:schemeClr val="tx1"/>
                </a:solidFill>
                <a:latin typeface="MS PGothic" panose="020B0600070205080204" pitchFamily="34" charset="-128"/>
              </a:rPr>
              <a:t>OS</a:t>
            </a:r>
            <a:endParaRPr lang="en-JP" dirty="0">
              <a:solidFill>
                <a:schemeClr val="tx1"/>
              </a:solidFill>
              <a:latin typeface="MS PGothic" panose="020B0600070205080204" pitchFamily="34" charset="-128"/>
            </a:endParaRPr>
          </a:p>
        </p:txBody>
      </p:sp>
      <p:cxnSp>
        <p:nvCxnSpPr>
          <p:cNvPr id="25" name="Straight Arrow Connector 24">
            <a:extLst>
              <a:ext uri="{FF2B5EF4-FFF2-40B4-BE49-F238E27FC236}">
                <a16:creationId xmlns:a16="http://schemas.microsoft.com/office/drawing/2014/main" id="{A83EF109-2F17-55F3-C6F7-8F08AA9E8B3A}"/>
              </a:ext>
            </a:extLst>
          </p:cNvPr>
          <p:cNvCxnSpPr>
            <a:cxnSpLocks/>
          </p:cNvCxnSpPr>
          <p:nvPr/>
        </p:nvCxnSpPr>
        <p:spPr>
          <a:xfrm>
            <a:off x="3201376" y="5408267"/>
            <a:ext cx="2038411" cy="6538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4">
            <a:extLst>
              <a:ext uri="{FF2B5EF4-FFF2-40B4-BE49-F238E27FC236}">
                <a16:creationId xmlns:a16="http://schemas.microsoft.com/office/drawing/2014/main" id="{683B41D5-AA30-92BC-44C2-A513FB673276}"/>
              </a:ext>
            </a:extLst>
          </p:cNvPr>
          <p:cNvCxnSpPr>
            <a:cxnSpLocks/>
          </p:cNvCxnSpPr>
          <p:nvPr/>
        </p:nvCxnSpPr>
        <p:spPr>
          <a:xfrm flipH="1" flipV="1">
            <a:off x="2994248" y="5591256"/>
            <a:ext cx="2245539" cy="66859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6" name="テキスト ボックス 26">
            <a:extLst>
              <a:ext uri="{FF2B5EF4-FFF2-40B4-BE49-F238E27FC236}">
                <a16:creationId xmlns:a16="http://schemas.microsoft.com/office/drawing/2014/main" id="{8B96000D-49C8-727D-E91B-634A5158832D}"/>
              </a:ext>
            </a:extLst>
          </p:cNvPr>
          <p:cNvSpPr txBox="1"/>
          <p:nvPr/>
        </p:nvSpPr>
        <p:spPr>
          <a:xfrm>
            <a:off x="3772543" y="5286239"/>
            <a:ext cx="688948" cy="3693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dirty="0">
                <a:latin typeface="MS PGothic" panose="020B0600070205080204" pitchFamily="34" charset="-128"/>
              </a:rPr>
              <a:t>解析</a:t>
            </a:r>
            <a:endParaRPr kumimoji="1" lang="ja-JP" altLang="en-US" dirty="0">
              <a:latin typeface="MS PGothic" panose="020B0600070205080204" pitchFamily="34" charset="-128"/>
            </a:endParaRPr>
          </a:p>
        </p:txBody>
      </p:sp>
      <p:sp>
        <p:nvSpPr>
          <p:cNvPr id="37" name="テキスト ボックス 26">
            <a:extLst>
              <a:ext uri="{FF2B5EF4-FFF2-40B4-BE49-F238E27FC236}">
                <a16:creationId xmlns:a16="http://schemas.microsoft.com/office/drawing/2014/main" id="{7ED00B11-703C-01F9-DB3C-17FEBBCD889E}"/>
              </a:ext>
            </a:extLst>
          </p:cNvPr>
          <p:cNvSpPr txBox="1"/>
          <p:nvPr/>
        </p:nvSpPr>
        <p:spPr>
          <a:xfrm>
            <a:off x="3440042" y="6049116"/>
            <a:ext cx="1353951" cy="369332"/>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dirty="0">
                <a:latin typeface="MS PGothic" panose="020B0600070205080204" pitchFamily="34" charset="-128"/>
              </a:rPr>
              <a:t>情報を取得</a:t>
            </a:r>
            <a:endParaRPr kumimoji="1" lang="ja-JP" altLang="en-US" dirty="0">
              <a:latin typeface="MS PGothic" panose="020B0600070205080204" pitchFamily="34" charset="-128"/>
            </a:endParaRPr>
          </a:p>
        </p:txBody>
      </p:sp>
      <p:sp>
        <p:nvSpPr>
          <p:cNvPr id="38" name="Rounded Rectangle 7">
            <a:extLst>
              <a:ext uri="{FF2B5EF4-FFF2-40B4-BE49-F238E27FC236}">
                <a16:creationId xmlns:a16="http://schemas.microsoft.com/office/drawing/2014/main" id="{AA04F46F-AC34-6026-7D51-6241B7CC926B}"/>
              </a:ext>
            </a:extLst>
          </p:cNvPr>
          <p:cNvSpPr/>
          <p:nvPr/>
        </p:nvSpPr>
        <p:spPr>
          <a:xfrm>
            <a:off x="7163799" y="5781816"/>
            <a:ext cx="1198754" cy="690358"/>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en-JP" dirty="0">
                <a:solidFill>
                  <a:schemeClr val="tx1"/>
                </a:solidFill>
                <a:latin typeface="MS PGothic" panose="020B0600070205080204" pitchFamily="34" charset="-128"/>
              </a:rPr>
              <a:t>プロセス</a:t>
            </a:r>
          </a:p>
          <a:p>
            <a:pPr algn="ctr"/>
            <a:r>
              <a:rPr lang="en-JP" dirty="0">
                <a:solidFill>
                  <a:schemeClr val="tx1"/>
                </a:solidFill>
                <a:latin typeface="MS PGothic" panose="020B0600070205080204" pitchFamily="34" charset="-128"/>
              </a:rPr>
              <a:t>構造体</a:t>
            </a:r>
          </a:p>
        </p:txBody>
      </p:sp>
      <p:sp>
        <p:nvSpPr>
          <p:cNvPr id="39" name="Rounded Rectangle 7">
            <a:extLst>
              <a:ext uri="{FF2B5EF4-FFF2-40B4-BE49-F238E27FC236}">
                <a16:creationId xmlns:a16="http://schemas.microsoft.com/office/drawing/2014/main" id="{AFC2CFB6-8FE5-66E4-14CF-425E35ECEB10}"/>
              </a:ext>
            </a:extLst>
          </p:cNvPr>
          <p:cNvSpPr/>
          <p:nvPr/>
        </p:nvSpPr>
        <p:spPr>
          <a:xfrm>
            <a:off x="8740407" y="5781816"/>
            <a:ext cx="1198754" cy="690358"/>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en-JP" dirty="0">
                <a:solidFill>
                  <a:schemeClr val="tx1"/>
                </a:solidFill>
                <a:latin typeface="MS PGothic" panose="020B0600070205080204" pitchFamily="34" charset="-128"/>
              </a:rPr>
              <a:t>プロセス</a:t>
            </a:r>
          </a:p>
          <a:p>
            <a:pPr algn="ctr"/>
            <a:r>
              <a:rPr lang="en-JP" dirty="0">
                <a:solidFill>
                  <a:schemeClr val="tx1"/>
                </a:solidFill>
                <a:latin typeface="MS PGothic" panose="020B0600070205080204" pitchFamily="34" charset="-128"/>
              </a:rPr>
              <a:t>構造体</a:t>
            </a:r>
          </a:p>
        </p:txBody>
      </p:sp>
      <p:cxnSp>
        <p:nvCxnSpPr>
          <p:cNvPr id="40" name="Straight Arrow Connector 8">
            <a:extLst>
              <a:ext uri="{FF2B5EF4-FFF2-40B4-BE49-F238E27FC236}">
                <a16:creationId xmlns:a16="http://schemas.microsoft.com/office/drawing/2014/main" id="{0C42F482-5C8F-76DD-DFDA-D0C1B0BDBB57}"/>
              </a:ext>
            </a:extLst>
          </p:cNvPr>
          <p:cNvCxnSpPr>
            <a:stCxn id="38" idx="3"/>
            <a:endCxn id="39" idx="1"/>
          </p:cNvCxnSpPr>
          <p:nvPr/>
        </p:nvCxnSpPr>
        <p:spPr>
          <a:xfrm>
            <a:off x="8362553" y="6126995"/>
            <a:ext cx="37785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10">
            <a:extLst>
              <a:ext uri="{FF2B5EF4-FFF2-40B4-BE49-F238E27FC236}">
                <a16:creationId xmlns:a16="http://schemas.microsoft.com/office/drawing/2014/main" id="{E9F36696-82AE-03D0-685C-F771D79E8344}"/>
              </a:ext>
            </a:extLst>
          </p:cNvPr>
          <p:cNvCxnSpPr>
            <a:cxnSpLocks/>
          </p:cNvCxnSpPr>
          <p:nvPr/>
        </p:nvCxnSpPr>
        <p:spPr>
          <a:xfrm>
            <a:off x="9929433" y="6126995"/>
            <a:ext cx="37785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2" name="TextBox 11">
            <a:extLst>
              <a:ext uri="{FF2B5EF4-FFF2-40B4-BE49-F238E27FC236}">
                <a16:creationId xmlns:a16="http://schemas.microsoft.com/office/drawing/2014/main" id="{69580D8F-13C8-C74C-F781-26DC69085CA7}"/>
              </a:ext>
            </a:extLst>
          </p:cNvPr>
          <p:cNvSpPr txBox="1"/>
          <p:nvPr/>
        </p:nvSpPr>
        <p:spPr>
          <a:xfrm>
            <a:off x="10374569" y="5912471"/>
            <a:ext cx="324128" cy="369332"/>
          </a:xfrm>
          <a:prstGeom prst="rect">
            <a:avLst/>
          </a:prstGeom>
          <a:noFill/>
        </p:spPr>
        <p:txBody>
          <a:bodyPr wrap="non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JP" dirty="0">
                <a:latin typeface="MS PGothic" panose="020B0600070205080204" pitchFamily="34" charset="-128"/>
              </a:rPr>
              <a:t>...</a:t>
            </a:r>
          </a:p>
        </p:txBody>
      </p:sp>
      <p:sp>
        <p:nvSpPr>
          <p:cNvPr id="43" name="TextBox 13">
            <a:extLst>
              <a:ext uri="{FF2B5EF4-FFF2-40B4-BE49-F238E27FC236}">
                <a16:creationId xmlns:a16="http://schemas.microsoft.com/office/drawing/2014/main" id="{06B7207A-A7EE-0ED0-FD61-4FBDB499F197}"/>
              </a:ext>
            </a:extLst>
          </p:cNvPr>
          <p:cNvSpPr txBox="1"/>
          <p:nvPr/>
        </p:nvSpPr>
        <p:spPr>
          <a:xfrm>
            <a:off x="7454437" y="5407049"/>
            <a:ext cx="617477" cy="369332"/>
          </a:xfrm>
          <a:prstGeom prst="rect">
            <a:avLst/>
          </a:prstGeom>
          <a:noFill/>
        </p:spPr>
        <p:txBody>
          <a:bodyPr wrap="non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JP" dirty="0">
                <a:latin typeface="MS PGothic" panose="020B0600070205080204" pitchFamily="34" charset="-128"/>
              </a:rPr>
              <a:t>ID: 1</a:t>
            </a:r>
          </a:p>
        </p:txBody>
      </p:sp>
      <p:sp>
        <p:nvSpPr>
          <p:cNvPr id="44" name="TextBox 23">
            <a:extLst>
              <a:ext uri="{FF2B5EF4-FFF2-40B4-BE49-F238E27FC236}">
                <a16:creationId xmlns:a16="http://schemas.microsoft.com/office/drawing/2014/main" id="{2BB019A7-6924-E233-0C81-48435B22ECF9}"/>
              </a:ext>
            </a:extLst>
          </p:cNvPr>
          <p:cNvSpPr txBox="1"/>
          <p:nvPr/>
        </p:nvSpPr>
        <p:spPr>
          <a:xfrm>
            <a:off x="9031045" y="5382626"/>
            <a:ext cx="617477" cy="369332"/>
          </a:xfrm>
          <a:prstGeom prst="rect">
            <a:avLst/>
          </a:prstGeom>
          <a:noFill/>
        </p:spPr>
        <p:txBody>
          <a:bodyPr wrap="non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JP" dirty="0">
                <a:latin typeface="MS PGothic" panose="020B0600070205080204" pitchFamily="34" charset="-128"/>
              </a:rPr>
              <a:t>ID: 2</a:t>
            </a:r>
          </a:p>
        </p:txBody>
      </p:sp>
    </p:spTree>
    <p:extLst>
      <p:ext uri="{BB962C8B-B14F-4D97-AF65-F5344CB8AC3E}">
        <p14:creationId xmlns:p14="http://schemas.microsoft.com/office/powerpoint/2010/main" val="33050502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9|1.3"/>
</p:tagLst>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FF0000"/>
          </a:solidFill>
        </a:ln>
      </a:spPr>
      <a:bodyPr rtlCol="0" anchor="ctr"/>
      <a:lstStyle>
        <a:defPPr algn="ctr">
          <a:defRPr dirty="0" smtClean="0">
            <a:solidFill>
              <a:srgbClr val="FF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15902</TotalTime>
  <Words>2049</Words>
  <Application>Microsoft Office PowerPoint</Application>
  <PresentationFormat>ワイド画面</PresentationFormat>
  <Paragraphs>382</Paragraphs>
  <Slides>23</Slides>
  <Notes>14</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23</vt:i4>
      </vt:variant>
    </vt:vector>
  </HeadingPairs>
  <TitlesOfParts>
    <vt:vector size="27" baseType="lpstr">
      <vt:lpstr>MS PGothic</vt:lpstr>
      <vt:lpstr>游ゴシック</vt:lpstr>
      <vt:lpstr>Arial</vt:lpstr>
      <vt:lpstr>ホワイト</vt:lpstr>
      <vt:lpstr>VM外でのコンテナマイグレーションのための 状態保存機構</vt:lpstr>
      <vt:lpstr>コンテナ型仮想化</vt:lpstr>
      <vt:lpstr>コンテナマイグレーション</vt:lpstr>
      <vt:lpstr>負荷の影響</vt:lpstr>
      <vt:lpstr>仮想化の影響</vt:lpstr>
      <vt:lpstr>提案：OVmigrate</vt:lpstr>
      <vt:lpstr>コンテナマイグレーション時の性能改善</vt:lpstr>
      <vt:lpstr>コンテナの状態保存</vt:lpstr>
      <vt:lpstr>VMイントロスペクションを用いた状態保存</vt:lpstr>
      <vt:lpstr>メモリ情報の保存</vt:lpstr>
      <vt:lpstr>ファイル情報の保存</vt:lpstr>
      <vt:lpstr>スレッド情報の保存</vt:lpstr>
      <vt:lpstr>Cgroupの情報の保存</vt:lpstr>
      <vt:lpstr>VM外からのプロセスの制御</vt:lpstr>
      <vt:lpstr>実験</vt:lpstr>
      <vt:lpstr>プロセスの状態保存の確認</vt:lpstr>
      <vt:lpstr>低負荷時の状態保存性能</vt:lpstr>
      <vt:lpstr>ホストのリソースが少ない時の状態保存性能</vt:lpstr>
      <vt:lpstr>高負荷時の状態保存性能</vt:lpstr>
      <vt:lpstr>様々な負荷の状態保存性能への影響</vt:lpstr>
      <vt:lpstr>状態保存処理の他プロセスへの影響</vt:lpstr>
      <vt:lpstr>関連研究</vt:lpstr>
      <vt:lpstr>まとめ</vt:lpstr>
    </vt:vector>
  </TitlesOfParts>
  <Company>Kyushu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Kourai Kenichi</dc:creator>
  <cp:lastModifiedBy>ASAKURA Yuuki</cp:lastModifiedBy>
  <cp:revision>1929</cp:revision>
  <dcterms:created xsi:type="dcterms:W3CDTF">2013-05-21T11:13:18Z</dcterms:created>
  <dcterms:modified xsi:type="dcterms:W3CDTF">2024-02-27T21:58:56Z</dcterms:modified>
</cp:coreProperties>
</file>