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9.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42"/>
  </p:notesMasterIdLst>
  <p:sldIdLst>
    <p:sldId id="256" r:id="rId2"/>
    <p:sldId id="257" r:id="rId3"/>
    <p:sldId id="534" r:id="rId4"/>
    <p:sldId id="510" r:id="rId5"/>
    <p:sldId id="535" r:id="rId6"/>
    <p:sldId id="538" r:id="rId7"/>
    <p:sldId id="514" r:id="rId8"/>
    <p:sldId id="542" r:id="rId9"/>
    <p:sldId id="516" r:id="rId10"/>
    <p:sldId id="561" r:id="rId11"/>
    <p:sldId id="566" r:id="rId12"/>
    <p:sldId id="524" r:id="rId13"/>
    <p:sldId id="549" r:id="rId14"/>
    <p:sldId id="527" r:id="rId15"/>
    <p:sldId id="573" r:id="rId16"/>
    <p:sldId id="541" r:id="rId17"/>
    <p:sldId id="556" r:id="rId18"/>
    <p:sldId id="557" r:id="rId19"/>
    <p:sldId id="558" r:id="rId20"/>
    <p:sldId id="543" r:id="rId21"/>
    <p:sldId id="523" r:id="rId22"/>
    <p:sldId id="544" r:id="rId23"/>
    <p:sldId id="554" r:id="rId24"/>
    <p:sldId id="560" r:id="rId25"/>
    <p:sldId id="559" r:id="rId26"/>
    <p:sldId id="555" r:id="rId27"/>
    <p:sldId id="562" r:id="rId28"/>
    <p:sldId id="563" r:id="rId29"/>
    <p:sldId id="564" r:id="rId30"/>
    <p:sldId id="565" r:id="rId31"/>
    <p:sldId id="574" r:id="rId32"/>
    <p:sldId id="575" r:id="rId33"/>
    <p:sldId id="576" r:id="rId34"/>
    <p:sldId id="577" r:id="rId35"/>
    <p:sldId id="578" r:id="rId36"/>
    <p:sldId id="579" r:id="rId37"/>
    <p:sldId id="580" r:id="rId38"/>
    <p:sldId id="581" r:id="rId39"/>
    <p:sldId id="582" r:id="rId40"/>
    <p:sldId id="567" r:id="rId4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97" autoAdjust="0"/>
    <p:restoredTop sz="93546" autoAdjust="0"/>
  </p:normalViewPr>
  <p:slideViewPr>
    <p:cSldViewPr snapToGrid="0">
      <p:cViewPr varScale="1">
        <p:scale>
          <a:sx n="62" d="100"/>
          <a:sy n="62" d="100"/>
        </p:scale>
        <p:origin x="444" y="48"/>
      </p:cViewPr>
      <p:guideLst/>
    </p:cSldViewPr>
  </p:slideViewPr>
  <p:notesTextViewPr>
    <p:cViewPr>
      <p:scale>
        <a:sx n="3" d="2"/>
        <a:sy n="3" d="2"/>
      </p:scale>
      <p:origin x="0" y="-360"/>
    </p:cViewPr>
  </p:notesTextViewPr>
  <p:sorterViewPr>
    <p:cViewPr varScale="1">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M2\swopp,&#35611;&#31350;\image\a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M2\swopp,&#35611;&#31350;\image\a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M2\csn-m-thesis\jikkendata\graph.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sz="1920">
                <a:solidFill>
                  <a:schemeClr val="tx1"/>
                </a:solidFill>
              </a:rPr>
              <a:t>リングバッファ</a:t>
            </a:r>
            <a:endParaRPr lang="ja-JP" sz="1920" dirty="0">
              <a:solidFill>
                <a:schemeClr val="tx1"/>
              </a:solidFill>
            </a:endParaRP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sheet1発表!$H$14</c:f>
              <c:strCache>
                <c:ptCount val="1"/>
                <c:pt idx="0">
                  <c:v>従来(VM)</c:v>
                </c:pt>
              </c:strCache>
            </c:strRef>
          </c:tx>
          <c:spPr>
            <a:solidFill>
              <a:schemeClr val="accent1"/>
            </a:solidFill>
            <a:ln>
              <a:noFill/>
            </a:ln>
            <a:effectLst/>
          </c:spPr>
          <c:invertIfNegative val="0"/>
          <c:cat>
            <c:strRef>
              <c:f>sheet1発表!$G$15</c:f>
              <c:strCache>
                <c:ptCount val="1"/>
                <c:pt idx="0">
                  <c:v>リングバッファ</c:v>
                </c:pt>
              </c:strCache>
            </c:strRef>
          </c:cat>
          <c:val>
            <c:numRef>
              <c:f>sheet1発表!$H$15</c:f>
              <c:numCache>
                <c:formatCode>General</c:formatCode>
                <c:ptCount val="1"/>
                <c:pt idx="0">
                  <c:v>0.54830000000000001</c:v>
                </c:pt>
              </c:numCache>
            </c:numRef>
          </c:val>
          <c:extLst>
            <c:ext xmlns:c16="http://schemas.microsoft.com/office/drawing/2014/chart" uri="{C3380CC4-5D6E-409C-BE32-E72D297353CC}">
              <c16:uniqueId val="{00000000-747E-4C2D-B7DE-DDDDCF579EA2}"/>
            </c:ext>
          </c:extLst>
        </c:ser>
        <c:ser>
          <c:idx val="1"/>
          <c:order val="1"/>
          <c:tx>
            <c:strRef>
              <c:f>sheet1発表!$I$14</c:f>
              <c:strCache>
                <c:ptCount val="1"/>
                <c:pt idx="0">
                  <c:v>TeleBPF(Vsock)</c:v>
                </c:pt>
              </c:strCache>
            </c:strRef>
          </c:tx>
          <c:spPr>
            <a:solidFill>
              <a:schemeClr val="accent2"/>
            </a:solidFill>
            <a:ln>
              <a:noFill/>
            </a:ln>
            <a:effectLst/>
          </c:spPr>
          <c:invertIfNegative val="0"/>
          <c:cat>
            <c:strRef>
              <c:f>sheet1発表!$G$15</c:f>
              <c:strCache>
                <c:ptCount val="1"/>
                <c:pt idx="0">
                  <c:v>リングバッファ</c:v>
                </c:pt>
              </c:strCache>
            </c:strRef>
          </c:cat>
          <c:val>
            <c:numRef>
              <c:f>sheet1発表!$I$15</c:f>
              <c:numCache>
                <c:formatCode>General</c:formatCode>
                <c:ptCount val="1"/>
                <c:pt idx="0">
                  <c:v>0.30380000000000001</c:v>
                </c:pt>
              </c:numCache>
            </c:numRef>
          </c:val>
          <c:extLst>
            <c:ext xmlns:c16="http://schemas.microsoft.com/office/drawing/2014/chart" uri="{C3380CC4-5D6E-409C-BE32-E72D297353CC}">
              <c16:uniqueId val="{00000001-747E-4C2D-B7DE-DDDDCF579EA2}"/>
            </c:ext>
          </c:extLst>
        </c:ser>
        <c:ser>
          <c:idx val="2"/>
          <c:order val="2"/>
          <c:tx>
            <c:strRef>
              <c:f>sheet1発表!$J$14</c:f>
              <c:strCache>
                <c:ptCount val="1"/>
                <c:pt idx="0">
                  <c:v>TeleBPF(TCP)</c:v>
                </c:pt>
              </c:strCache>
            </c:strRef>
          </c:tx>
          <c:spPr>
            <a:solidFill>
              <a:schemeClr val="accent3"/>
            </a:solidFill>
            <a:ln>
              <a:noFill/>
            </a:ln>
            <a:effectLst/>
          </c:spPr>
          <c:invertIfNegative val="0"/>
          <c:cat>
            <c:strRef>
              <c:f>sheet1発表!$G$15</c:f>
              <c:strCache>
                <c:ptCount val="1"/>
                <c:pt idx="0">
                  <c:v>リングバッファ</c:v>
                </c:pt>
              </c:strCache>
            </c:strRef>
          </c:cat>
          <c:val>
            <c:numRef>
              <c:f>sheet1発表!$J$15</c:f>
              <c:numCache>
                <c:formatCode>General</c:formatCode>
                <c:ptCount val="1"/>
                <c:pt idx="0">
                  <c:v>0.34910000000000002</c:v>
                </c:pt>
              </c:numCache>
            </c:numRef>
          </c:val>
          <c:extLst>
            <c:ext xmlns:c16="http://schemas.microsoft.com/office/drawing/2014/chart" uri="{C3380CC4-5D6E-409C-BE32-E72D297353CC}">
              <c16:uniqueId val="{00000002-747E-4C2D-B7DE-DDDDCF579EA2}"/>
            </c:ext>
          </c:extLst>
        </c:ser>
        <c:dLbls>
          <c:showLegendKey val="0"/>
          <c:showVal val="0"/>
          <c:showCatName val="0"/>
          <c:showSerName val="0"/>
          <c:showPercent val="0"/>
          <c:showBubbleSize val="0"/>
        </c:dLbls>
        <c:gapWidth val="219"/>
        <c:overlap val="-27"/>
        <c:axId val="198148063"/>
        <c:axId val="196916911"/>
      </c:barChart>
      <c:catAx>
        <c:axId val="198148063"/>
        <c:scaling>
          <c:orientation val="minMax"/>
        </c:scaling>
        <c:delete val="1"/>
        <c:axPos val="b"/>
        <c:numFmt formatCode="General" sourceLinked="1"/>
        <c:majorTickMark val="none"/>
        <c:minorTickMark val="none"/>
        <c:tickLblPos val="nextTo"/>
        <c:crossAx val="196916911"/>
        <c:crosses val="autoZero"/>
        <c:auto val="1"/>
        <c:lblAlgn val="ctr"/>
        <c:lblOffset val="100"/>
        <c:noMultiLvlLbl val="0"/>
      </c:catAx>
      <c:valAx>
        <c:axId val="19691691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981480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r>
              <a:rPr lang="ja-JP"/>
              <a:t>情報取得性能</a:t>
            </a:r>
          </a:p>
        </c:rich>
      </c:tx>
      <c:overlay val="0"/>
      <c:spPr>
        <a:noFill/>
        <a:ln>
          <a:noFill/>
        </a:ln>
        <a:effectLst/>
      </c:spPr>
      <c:txPr>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sheet1発表!$B$8</c:f>
              <c:strCache>
                <c:ptCount val="1"/>
                <c:pt idx="0">
                  <c:v>システムコール</c:v>
                </c:pt>
              </c:strCache>
            </c:strRef>
          </c:tx>
          <c:spPr>
            <a:solidFill>
              <a:schemeClr val="accent1"/>
            </a:solidFill>
            <a:ln>
              <a:noFill/>
            </a:ln>
            <a:effectLst/>
          </c:spPr>
          <c:invertIfNegative val="0"/>
          <c:cat>
            <c:strRef>
              <c:f>sheet1発表!$C$7:$F$7</c:f>
              <c:strCache>
                <c:ptCount val="4"/>
                <c:pt idx="0">
                  <c:v>従来(ホスト)</c:v>
                </c:pt>
                <c:pt idx="1">
                  <c:v>従来(VM)</c:v>
                </c:pt>
                <c:pt idx="2">
                  <c:v>TeleBPF(TCP)</c:v>
                </c:pt>
                <c:pt idx="3">
                  <c:v>TeleBPF(vsock)</c:v>
                </c:pt>
              </c:strCache>
            </c:strRef>
          </c:cat>
          <c:val>
            <c:numRef>
              <c:f>sheet1発表!$C$8:$F$8</c:f>
              <c:numCache>
                <c:formatCode>General</c:formatCode>
                <c:ptCount val="4"/>
                <c:pt idx="0">
                  <c:v>5.6628999999999996</c:v>
                </c:pt>
                <c:pt idx="1">
                  <c:v>11.036799999999999</c:v>
                </c:pt>
                <c:pt idx="2">
                  <c:v>1057.0930000000001</c:v>
                </c:pt>
                <c:pt idx="3">
                  <c:v>209.96689999999998</c:v>
                </c:pt>
              </c:numCache>
            </c:numRef>
          </c:val>
          <c:extLst>
            <c:ext xmlns:c16="http://schemas.microsoft.com/office/drawing/2014/chart" uri="{C3380CC4-5D6E-409C-BE32-E72D297353CC}">
              <c16:uniqueId val="{00000000-8307-41FD-95D5-5294B25F1A67}"/>
            </c:ext>
          </c:extLst>
        </c:ser>
        <c:ser>
          <c:idx val="1"/>
          <c:order val="1"/>
          <c:tx>
            <c:strRef>
              <c:f>sheet1発表!$B$9</c:f>
              <c:strCache>
                <c:ptCount val="1"/>
                <c:pt idx="0">
                  <c:v>リングバッファ</c:v>
                </c:pt>
              </c:strCache>
            </c:strRef>
          </c:tx>
          <c:spPr>
            <a:solidFill>
              <a:schemeClr val="accent2"/>
            </a:solidFill>
            <a:ln>
              <a:noFill/>
            </a:ln>
            <a:effectLst/>
          </c:spPr>
          <c:invertIfNegative val="0"/>
          <c:cat>
            <c:strRef>
              <c:f>sheet1発表!$C$7:$F$7</c:f>
              <c:strCache>
                <c:ptCount val="4"/>
                <c:pt idx="0">
                  <c:v>従来(ホスト)</c:v>
                </c:pt>
                <c:pt idx="1">
                  <c:v>従来(VM)</c:v>
                </c:pt>
                <c:pt idx="2">
                  <c:v>TeleBPF(TCP)</c:v>
                </c:pt>
                <c:pt idx="3">
                  <c:v>TeleBPF(vsock)</c:v>
                </c:pt>
              </c:strCache>
            </c:strRef>
          </c:cat>
          <c:val>
            <c:numRef>
              <c:f>sheet1発表!$C$9:$F$9</c:f>
              <c:numCache>
                <c:formatCode>General</c:formatCode>
                <c:ptCount val="4"/>
                <c:pt idx="0">
                  <c:v>0.35449999999999998</c:v>
                </c:pt>
                <c:pt idx="1">
                  <c:v>0.54830000000000001</c:v>
                </c:pt>
                <c:pt idx="2">
                  <c:v>0.34910000000000002</c:v>
                </c:pt>
                <c:pt idx="3">
                  <c:v>0.30380000000000001</c:v>
                </c:pt>
              </c:numCache>
            </c:numRef>
          </c:val>
          <c:extLst>
            <c:ext xmlns:c16="http://schemas.microsoft.com/office/drawing/2014/chart" uri="{C3380CC4-5D6E-409C-BE32-E72D297353CC}">
              <c16:uniqueId val="{00000001-8307-41FD-95D5-5294B25F1A67}"/>
            </c:ext>
          </c:extLst>
        </c:ser>
        <c:dLbls>
          <c:showLegendKey val="0"/>
          <c:showVal val="0"/>
          <c:showCatName val="0"/>
          <c:showSerName val="0"/>
          <c:showPercent val="0"/>
          <c:showBubbleSize val="0"/>
        </c:dLbls>
        <c:gapWidth val="219"/>
        <c:overlap val="-27"/>
        <c:axId val="809460127"/>
        <c:axId val="32652768"/>
      </c:barChart>
      <c:catAx>
        <c:axId val="809460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32652768"/>
        <c:crosses val="autoZero"/>
        <c:auto val="1"/>
        <c:lblAlgn val="ctr"/>
        <c:lblOffset val="100"/>
        <c:noMultiLvlLbl val="0"/>
      </c:catAx>
      <c:valAx>
        <c:axId val="32652768"/>
        <c:scaling>
          <c:orientation val="minMax"/>
          <c:max val="12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809460127"/>
        <c:crosses val="autoZero"/>
        <c:crossBetween val="between"/>
        <c:majorUnit val="40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200">
          <a:solidFill>
            <a:schemeClr val="tx1"/>
          </a:solidFill>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363920574505128"/>
          <c:y val="9.7514452225520395E-2"/>
          <c:w val="0.67636079425494877"/>
          <c:h val="0.66625850790393926"/>
        </c:manualLayout>
      </c:layout>
      <c:barChart>
        <c:barDir val="col"/>
        <c:grouping val="clustered"/>
        <c:varyColors val="0"/>
        <c:ser>
          <c:idx val="0"/>
          <c:order val="0"/>
          <c:tx>
            <c:strRef>
              <c:f>sheet1発表!$C$13</c:f>
              <c:strCache>
                <c:ptCount val="1"/>
                <c:pt idx="0">
                  <c:v>従来(VM)</c:v>
                </c:pt>
              </c:strCache>
            </c:strRef>
          </c:tx>
          <c:spPr>
            <a:solidFill>
              <a:schemeClr val="accent1"/>
            </a:solidFill>
            <a:ln>
              <a:noFill/>
            </a:ln>
            <a:effectLst/>
          </c:spPr>
          <c:invertIfNegative val="0"/>
          <c:cat>
            <c:strRef>
              <c:f>sheet1発表!$B$14</c:f>
              <c:strCache>
                <c:ptCount val="1"/>
                <c:pt idx="0">
                  <c:v>システムコール</c:v>
                </c:pt>
              </c:strCache>
              <c:extLst/>
            </c:strRef>
          </c:cat>
          <c:val>
            <c:numRef>
              <c:f>sheet1発表!$C$14</c:f>
              <c:numCache>
                <c:formatCode>General</c:formatCode>
                <c:ptCount val="1"/>
                <c:pt idx="0">
                  <c:v>11.036799999999999</c:v>
                </c:pt>
              </c:numCache>
              <c:extLst/>
            </c:numRef>
          </c:val>
          <c:extLst>
            <c:ext xmlns:c16="http://schemas.microsoft.com/office/drawing/2014/chart" uri="{C3380CC4-5D6E-409C-BE32-E72D297353CC}">
              <c16:uniqueId val="{00000000-75D2-4E4D-B91C-F5BC52BF046A}"/>
            </c:ext>
          </c:extLst>
        </c:ser>
        <c:ser>
          <c:idx val="2"/>
          <c:order val="1"/>
          <c:tx>
            <c:strRef>
              <c:f>sheet1発表!$E$13</c:f>
              <c:strCache>
                <c:ptCount val="1"/>
                <c:pt idx="0">
                  <c:v>TeleBPF</c:v>
                </c:pt>
              </c:strCache>
            </c:strRef>
          </c:tx>
          <c:spPr>
            <a:solidFill>
              <a:schemeClr val="accent2"/>
            </a:solidFill>
            <a:ln>
              <a:noFill/>
            </a:ln>
            <a:effectLst/>
          </c:spPr>
          <c:invertIfNegative val="0"/>
          <c:cat>
            <c:strRef>
              <c:f>sheet1発表!$B$14</c:f>
              <c:strCache>
                <c:ptCount val="1"/>
                <c:pt idx="0">
                  <c:v>システムコール</c:v>
                </c:pt>
              </c:strCache>
              <c:extLst/>
            </c:strRef>
          </c:cat>
          <c:val>
            <c:numRef>
              <c:f>sheet1発表!$E$14</c:f>
              <c:numCache>
                <c:formatCode>General</c:formatCode>
                <c:ptCount val="1"/>
                <c:pt idx="0">
                  <c:v>209.96689999999998</c:v>
                </c:pt>
              </c:numCache>
              <c:extLst/>
            </c:numRef>
          </c:val>
          <c:extLst>
            <c:ext xmlns:c16="http://schemas.microsoft.com/office/drawing/2014/chart" uri="{C3380CC4-5D6E-409C-BE32-E72D297353CC}">
              <c16:uniqueId val="{00000001-75D2-4E4D-B91C-F5BC52BF046A}"/>
            </c:ext>
          </c:extLst>
        </c:ser>
        <c:ser>
          <c:idx val="1"/>
          <c:order val="2"/>
          <c:tx>
            <c:strRef>
              <c:f>sheet1発表!$D$13</c:f>
              <c:strCache>
                <c:ptCount val="1"/>
                <c:pt idx="0">
                  <c:v>TeleBPF(TCP)</c:v>
                </c:pt>
              </c:strCache>
            </c:strRef>
          </c:tx>
          <c:spPr>
            <a:solidFill>
              <a:schemeClr val="accent3"/>
            </a:solidFill>
            <a:ln>
              <a:noFill/>
            </a:ln>
            <a:effectLst/>
          </c:spPr>
          <c:invertIfNegative val="0"/>
          <c:cat>
            <c:strRef>
              <c:f>sheet1発表!$B$14</c:f>
              <c:strCache>
                <c:ptCount val="1"/>
                <c:pt idx="0">
                  <c:v>システムコール</c:v>
                </c:pt>
              </c:strCache>
              <c:extLst/>
            </c:strRef>
          </c:cat>
          <c:val>
            <c:numRef>
              <c:f>sheet1発表!$D$14</c:f>
              <c:numCache>
                <c:formatCode>General</c:formatCode>
                <c:ptCount val="1"/>
                <c:pt idx="0">
                  <c:v>1057.0930000000001</c:v>
                </c:pt>
              </c:numCache>
              <c:extLst/>
            </c:numRef>
          </c:val>
          <c:extLst>
            <c:ext xmlns:c16="http://schemas.microsoft.com/office/drawing/2014/chart" uri="{C3380CC4-5D6E-409C-BE32-E72D297353CC}">
              <c16:uniqueId val="{00000002-75D2-4E4D-B91C-F5BC52BF046A}"/>
            </c:ext>
          </c:extLst>
        </c:ser>
        <c:dLbls>
          <c:showLegendKey val="0"/>
          <c:showVal val="0"/>
          <c:showCatName val="0"/>
          <c:showSerName val="0"/>
          <c:showPercent val="0"/>
          <c:showBubbleSize val="0"/>
        </c:dLbls>
        <c:gapWidth val="219"/>
        <c:overlap val="-27"/>
        <c:axId val="287746207"/>
        <c:axId val="950331408"/>
      </c:barChart>
      <c:catAx>
        <c:axId val="2877462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950331408"/>
        <c:crosses val="autoZero"/>
        <c:auto val="1"/>
        <c:lblAlgn val="ctr"/>
        <c:lblOffset val="100"/>
        <c:noMultiLvlLbl val="0"/>
      </c:catAx>
      <c:valAx>
        <c:axId val="9503314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87746207"/>
        <c:crosses val="autoZero"/>
        <c:crossBetween val="between"/>
      </c:valAx>
      <c:spPr>
        <a:noFill/>
        <a:ln>
          <a:noFill/>
        </a:ln>
        <a:effectLst/>
      </c:spPr>
    </c:plotArea>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46284501061571E-3"/>
          <c:y val="9.7776946415739932E-2"/>
          <c:w val="0.73871181102362204"/>
          <c:h val="0.6665955437506399"/>
        </c:manualLayout>
      </c:layout>
      <c:barChart>
        <c:barDir val="col"/>
        <c:grouping val="clustered"/>
        <c:varyColors val="0"/>
        <c:ser>
          <c:idx val="0"/>
          <c:order val="0"/>
          <c:tx>
            <c:strRef>
              <c:f>sheet1発表!$C$13</c:f>
              <c:strCache>
                <c:ptCount val="1"/>
                <c:pt idx="0">
                  <c:v>従来(VM)</c:v>
                </c:pt>
              </c:strCache>
            </c:strRef>
          </c:tx>
          <c:spPr>
            <a:solidFill>
              <a:schemeClr val="accent1"/>
            </a:solidFill>
            <a:ln>
              <a:noFill/>
            </a:ln>
            <a:effectLst/>
          </c:spPr>
          <c:invertIfNegative val="0"/>
          <c:cat>
            <c:strRef>
              <c:f>sheet1発表!$B$15</c:f>
              <c:strCache>
                <c:ptCount val="1"/>
                <c:pt idx="0">
                  <c:v>リングバッファ</c:v>
                </c:pt>
              </c:strCache>
              <c:extLst/>
            </c:strRef>
          </c:cat>
          <c:val>
            <c:numRef>
              <c:f>sheet1発表!$C$15</c:f>
              <c:numCache>
                <c:formatCode>General</c:formatCode>
                <c:ptCount val="1"/>
                <c:pt idx="0">
                  <c:v>0.54830000000000001</c:v>
                </c:pt>
              </c:numCache>
              <c:extLst/>
            </c:numRef>
          </c:val>
          <c:extLst>
            <c:ext xmlns:c16="http://schemas.microsoft.com/office/drawing/2014/chart" uri="{C3380CC4-5D6E-409C-BE32-E72D297353CC}">
              <c16:uniqueId val="{00000000-8E95-4C81-815A-5BF6836CBF6B}"/>
            </c:ext>
          </c:extLst>
        </c:ser>
        <c:ser>
          <c:idx val="2"/>
          <c:order val="1"/>
          <c:tx>
            <c:strRef>
              <c:f>sheet1発表!$E$13</c:f>
              <c:strCache>
                <c:ptCount val="1"/>
                <c:pt idx="0">
                  <c:v>TeleBPF</c:v>
                </c:pt>
              </c:strCache>
            </c:strRef>
          </c:tx>
          <c:spPr>
            <a:solidFill>
              <a:schemeClr val="accent2"/>
            </a:solidFill>
            <a:ln>
              <a:noFill/>
            </a:ln>
            <a:effectLst/>
          </c:spPr>
          <c:invertIfNegative val="0"/>
          <c:cat>
            <c:strRef>
              <c:f>sheet1発表!$B$15</c:f>
              <c:strCache>
                <c:ptCount val="1"/>
                <c:pt idx="0">
                  <c:v>リングバッファ</c:v>
                </c:pt>
              </c:strCache>
              <c:extLst/>
            </c:strRef>
          </c:cat>
          <c:val>
            <c:numRef>
              <c:f>sheet1発表!$E$15</c:f>
              <c:numCache>
                <c:formatCode>General</c:formatCode>
                <c:ptCount val="1"/>
                <c:pt idx="0">
                  <c:v>0.30380000000000001</c:v>
                </c:pt>
              </c:numCache>
              <c:extLst/>
            </c:numRef>
          </c:val>
          <c:extLst>
            <c:ext xmlns:c16="http://schemas.microsoft.com/office/drawing/2014/chart" uri="{C3380CC4-5D6E-409C-BE32-E72D297353CC}">
              <c16:uniqueId val="{00000001-8E95-4C81-815A-5BF6836CBF6B}"/>
            </c:ext>
          </c:extLst>
        </c:ser>
        <c:ser>
          <c:idx val="1"/>
          <c:order val="2"/>
          <c:tx>
            <c:strRef>
              <c:f>sheet1発表!$D$13</c:f>
              <c:strCache>
                <c:ptCount val="1"/>
                <c:pt idx="0">
                  <c:v>TeleBPF(TCP)</c:v>
                </c:pt>
              </c:strCache>
            </c:strRef>
          </c:tx>
          <c:spPr>
            <a:solidFill>
              <a:schemeClr val="accent3"/>
            </a:solidFill>
            <a:ln>
              <a:noFill/>
            </a:ln>
            <a:effectLst/>
          </c:spPr>
          <c:invertIfNegative val="0"/>
          <c:cat>
            <c:strRef>
              <c:f>sheet1発表!$B$15</c:f>
              <c:strCache>
                <c:ptCount val="1"/>
                <c:pt idx="0">
                  <c:v>リングバッファ</c:v>
                </c:pt>
              </c:strCache>
              <c:extLst/>
            </c:strRef>
          </c:cat>
          <c:val>
            <c:numRef>
              <c:f>sheet1発表!$D$15</c:f>
              <c:numCache>
                <c:formatCode>General</c:formatCode>
                <c:ptCount val="1"/>
                <c:pt idx="0">
                  <c:v>0.34910000000000002</c:v>
                </c:pt>
              </c:numCache>
              <c:extLst/>
            </c:numRef>
          </c:val>
          <c:extLst>
            <c:ext xmlns:c16="http://schemas.microsoft.com/office/drawing/2014/chart" uri="{C3380CC4-5D6E-409C-BE32-E72D297353CC}">
              <c16:uniqueId val="{00000002-8E95-4C81-815A-5BF6836CBF6B}"/>
            </c:ext>
          </c:extLst>
        </c:ser>
        <c:dLbls>
          <c:showLegendKey val="0"/>
          <c:showVal val="0"/>
          <c:showCatName val="0"/>
          <c:showSerName val="0"/>
          <c:showPercent val="0"/>
          <c:showBubbleSize val="0"/>
        </c:dLbls>
        <c:gapWidth val="219"/>
        <c:overlap val="-27"/>
        <c:axId val="1907185871"/>
        <c:axId val="285300095"/>
      </c:barChart>
      <c:catAx>
        <c:axId val="1907185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85300095"/>
        <c:crosses val="autoZero"/>
        <c:auto val="1"/>
        <c:lblAlgn val="ctr"/>
        <c:lblOffset val="100"/>
        <c:noMultiLvlLbl val="0"/>
      </c:catAx>
      <c:valAx>
        <c:axId val="28530009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layout>
            <c:manualLayout>
              <c:xMode val="edge"/>
              <c:yMode val="edge"/>
              <c:x val="0.88089984251968501"/>
              <c:y val="0.2379937022730948"/>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high"/>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907185871"/>
        <c:crosses val="autoZero"/>
        <c:crossBetween val="between"/>
      </c:valAx>
      <c:spPr>
        <a:noFill/>
        <a:ln>
          <a:noFill/>
        </a:ln>
        <a:effectLst/>
      </c:spPr>
    </c:plotArea>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600" b="0" i="0" u="none" strike="noStrike" kern="1200" spc="0" baseline="0">
                <a:solidFill>
                  <a:schemeClr val="tx1"/>
                </a:solidFill>
                <a:latin typeface="+mn-lt"/>
                <a:ea typeface="+mn-ea"/>
                <a:cs typeface="+mn-cs"/>
              </a:defRPr>
            </a:pPr>
            <a:r>
              <a:rPr lang="en-US" sz="1600"/>
              <a:t>perf</a:t>
            </a:r>
            <a:r>
              <a:rPr lang="ja-JP" sz="1600"/>
              <a:t>におけるオーバヘッド</a:t>
            </a:r>
          </a:p>
        </c:rich>
      </c:tx>
      <c:overlay val="0"/>
      <c:spPr>
        <a:noFill/>
        <a:ln>
          <a:noFill/>
        </a:ln>
        <a:effectLst/>
      </c:spPr>
      <c:txPr>
        <a:bodyPr rot="0" spcFirstLastPara="1" vertOverflow="ellipsis" vert="horz" wrap="square" anchor="ctr" anchorCtr="1"/>
        <a:lstStyle/>
        <a:p>
          <a:pPr>
            <a:defRPr lang="ja-JP" sz="16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2698959872373975"/>
          <c:y val="0.16700240594925633"/>
          <c:w val="0.74628454106991826"/>
          <c:h val="0.46479257801108192"/>
        </c:manualLayout>
      </c:layout>
      <c:barChart>
        <c:barDir val="col"/>
        <c:grouping val="clustered"/>
        <c:varyColors val="0"/>
        <c:ser>
          <c:idx val="0"/>
          <c:order val="0"/>
          <c:tx>
            <c:strRef>
              <c:f>Sheet2!$AP$34</c:f>
              <c:strCache>
                <c:ptCount val="1"/>
                <c:pt idx="0">
                  <c:v>従来(VM)</c:v>
                </c:pt>
              </c:strCache>
            </c:strRef>
          </c:tx>
          <c:spPr>
            <a:solidFill>
              <a:schemeClr val="accent1"/>
            </a:solidFill>
            <a:ln>
              <a:noFill/>
            </a:ln>
            <a:effectLst/>
          </c:spPr>
          <c:invertIfNegative val="0"/>
          <c:cat>
            <c:strRef>
              <c:f>Sheet2!$AO$35:$AO$38</c:f>
              <c:strCache>
                <c:ptCount val="4"/>
                <c:pt idx="0">
                  <c:v>PROG
LOAD</c:v>
                </c:pt>
                <c:pt idx="1">
                  <c:v>MAP
CREATE</c:v>
                </c:pt>
                <c:pt idx="2">
                  <c:v>mmap</c:v>
                </c:pt>
                <c:pt idx="3">
                  <c:v>MAP
LOOKUP</c:v>
                </c:pt>
              </c:strCache>
            </c:strRef>
          </c:cat>
          <c:val>
            <c:numRef>
              <c:f>Sheet2!$AP$35:$AP$38</c:f>
              <c:numCache>
                <c:formatCode>General</c:formatCode>
                <c:ptCount val="4"/>
                <c:pt idx="0">
                  <c:v>162.31800000000001</c:v>
                </c:pt>
                <c:pt idx="1">
                  <c:v>27.930900000000001</c:v>
                </c:pt>
                <c:pt idx="2">
                  <c:v>100.717</c:v>
                </c:pt>
                <c:pt idx="3">
                  <c:v>11.036799999999999</c:v>
                </c:pt>
              </c:numCache>
            </c:numRef>
          </c:val>
          <c:extLst>
            <c:ext xmlns:c16="http://schemas.microsoft.com/office/drawing/2014/chart" uri="{C3380CC4-5D6E-409C-BE32-E72D297353CC}">
              <c16:uniqueId val="{00000000-24FD-4939-8B4E-F72F519B03AE}"/>
            </c:ext>
          </c:extLst>
        </c:ser>
        <c:ser>
          <c:idx val="1"/>
          <c:order val="1"/>
          <c:tx>
            <c:strRef>
              <c:f>Sheet2!$AQ$34</c:f>
              <c:strCache>
                <c:ptCount val="1"/>
                <c:pt idx="0">
                  <c:v>TeleBPF</c:v>
                </c:pt>
              </c:strCache>
            </c:strRef>
          </c:tx>
          <c:spPr>
            <a:solidFill>
              <a:schemeClr val="accent2"/>
            </a:solidFill>
            <a:ln>
              <a:noFill/>
            </a:ln>
            <a:effectLst/>
          </c:spPr>
          <c:invertIfNegative val="0"/>
          <c:cat>
            <c:strRef>
              <c:f>Sheet2!$AO$35:$AO$38</c:f>
              <c:strCache>
                <c:ptCount val="4"/>
                <c:pt idx="0">
                  <c:v>PROG
LOAD</c:v>
                </c:pt>
                <c:pt idx="1">
                  <c:v>MAP
CREATE</c:v>
                </c:pt>
                <c:pt idx="2">
                  <c:v>mmap</c:v>
                </c:pt>
                <c:pt idx="3">
                  <c:v>MAP
LOOKUP</c:v>
                </c:pt>
              </c:strCache>
            </c:strRef>
          </c:cat>
          <c:val>
            <c:numRef>
              <c:f>Sheet2!$AQ$35:$AQ$38</c:f>
              <c:numCache>
                <c:formatCode>General</c:formatCode>
                <c:ptCount val="4"/>
                <c:pt idx="0">
                  <c:v>498.30030769230768</c:v>
                </c:pt>
                <c:pt idx="1">
                  <c:v>268.32534999999996</c:v>
                </c:pt>
                <c:pt idx="2">
                  <c:v>316.02850000000001</c:v>
                </c:pt>
                <c:pt idx="3">
                  <c:v>209.96689999999998</c:v>
                </c:pt>
              </c:numCache>
            </c:numRef>
          </c:val>
          <c:extLst>
            <c:ext xmlns:c16="http://schemas.microsoft.com/office/drawing/2014/chart" uri="{C3380CC4-5D6E-409C-BE32-E72D297353CC}">
              <c16:uniqueId val="{00000001-24FD-4939-8B4E-F72F519B03AE}"/>
            </c:ext>
          </c:extLst>
        </c:ser>
        <c:ser>
          <c:idx val="2"/>
          <c:order val="2"/>
          <c:tx>
            <c:strRef>
              <c:f>Sheet2!$AR$34</c:f>
              <c:strCache>
                <c:ptCount val="1"/>
                <c:pt idx="0">
                  <c:v>TeleBPF(TCP)</c:v>
                </c:pt>
              </c:strCache>
            </c:strRef>
          </c:tx>
          <c:spPr>
            <a:solidFill>
              <a:schemeClr val="accent3"/>
            </a:solidFill>
            <a:ln>
              <a:noFill/>
            </a:ln>
            <a:effectLst/>
          </c:spPr>
          <c:invertIfNegative val="0"/>
          <c:cat>
            <c:strRef>
              <c:f>Sheet2!$AO$35:$AO$38</c:f>
              <c:strCache>
                <c:ptCount val="4"/>
                <c:pt idx="0">
                  <c:v>PROG
LOAD</c:v>
                </c:pt>
                <c:pt idx="1">
                  <c:v>MAP
CREATE</c:v>
                </c:pt>
                <c:pt idx="2">
                  <c:v>mmap</c:v>
                </c:pt>
                <c:pt idx="3">
                  <c:v>MAP
LOOKUP</c:v>
                </c:pt>
              </c:strCache>
            </c:strRef>
          </c:cat>
          <c:val>
            <c:numRef>
              <c:f>Sheet2!$AR$35:$AR$38</c:f>
              <c:numCache>
                <c:formatCode>General</c:formatCode>
                <c:ptCount val="4"/>
                <c:pt idx="0">
                  <c:v>1391.163575</c:v>
                </c:pt>
                <c:pt idx="1">
                  <c:v>350.65484210526313</c:v>
                </c:pt>
                <c:pt idx="2">
                  <c:v>454.48359999999997</c:v>
                </c:pt>
                <c:pt idx="3">
                  <c:v>1057.0930000000001</c:v>
                </c:pt>
              </c:numCache>
            </c:numRef>
          </c:val>
          <c:extLst>
            <c:ext xmlns:c16="http://schemas.microsoft.com/office/drawing/2014/chart" uri="{C3380CC4-5D6E-409C-BE32-E72D297353CC}">
              <c16:uniqueId val="{00000002-24FD-4939-8B4E-F72F519B03AE}"/>
            </c:ext>
          </c:extLst>
        </c:ser>
        <c:dLbls>
          <c:showLegendKey val="0"/>
          <c:showVal val="0"/>
          <c:showCatName val="0"/>
          <c:showSerName val="0"/>
          <c:showPercent val="0"/>
          <c:showBubbleSize val="0"/>
        </c:dLbls>
        <c:gapWidth val="219"/>
        <c:overlap val="-27"/>
        <c:axId val="287754367"/>
        <c:axId val="950332896"/>
      </c:barChart>
      <c:catAx>
        <c:axId val="287754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crossAx val="950332896"/>
        <c:crosses val="autoZero"/>
        <c:auto val="1"/>
        <c:lblAlgn val="ctr"/>
        <c:lblOffset val="100"/>
        <c:noMultiLvlLbl val="0"/>
      </c:catAx>
      <c:valAx>
        <c:axId val="9503328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87754367"/>
        <c:crosses val="autoZero"/>
        <c:crossBetween val="between"/>
        <c:majorUnit val="500"/>
      </c:valAx>
      <c:spPr>
        <a:noFill/>
        <a:ln>
          <a:noFill/>
        </a:ln>
        <a:effectLst/>
      </c:spPr>
    </c:plotArea>
    <c:legend>
      <c:legendPos val="b"/>
      <c:layout>
        <c:manualLayout>
          <c:xMode val="edge"/>
          <c:yMode val="edge"/>
          <c:x val="6.1855922552015469E-2"/>
          <c:y val="0.86856918926800819"/>
          <c:w val="0.86171041296523709"/>
          <c:h val="0.12217155147273258"/>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solidFill>
                <a:latin typeface="+mn-lt"/>
                <a:ea typeface="+mn-ea"/>
                <a:cs typeface="+mn-cs"/>
              </a:defRPr>
            </a:pPr>
            <a:r>
              <a:rPr lang="en-JP"/>
              <a:t>システムコール (抜粋)</a:t>
            </a:r>
            <a:endParaRPr lang="ja-JP"/>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'Sheet2 (2)'!$AP$34</c:f>
              <c:strCache>
                <c:ptCount val="1"/>
                <c:pt idx="0">
                  <c:v>従来(VM)</c:v>
                </c:pt>
              </c:strCache>
            </c:strRef>
          </c:tx>
          <c:spPr>
            <a:solidFill>
              <a:schemeClr val="accent1"/>
            </a:solidFill>
            <a:ln>
              <a:noFill/>
            </a:ln>
            <a:effectLst/>
          </c:spPr>
          <c:invertIfNegative val="0"/>
          <c:cat>
            <c:strRef>
              <c:f>'Sheet2 (2)'!$AO$35:$AO$38</c:f>
              <c:strCache>
                <c:ptCount val="4"/>
                <c:pt idx="0">
                  <c:v>PROG
LOAD</c:v>
                </c:pt>
                <c:pt idx="1">
                  <c:v>MAP
CREATE</c:v>
                </c:pt>
                <c:pt idx="2">
                  <c:v>MAP
LOOKUP</c:v>
                </c:pt>
                <c:pt idx="3">
                  <c:v>mmap</c:v>
                </c:pt>
              </c:strCache>
            </c:strRef>
          </c:cat>
          <c:val>
            <c:numRef>
              <c:f>'Sheet2 (2)'!$AP$35:$AP$38</c:f>
              <c:numCache>
                <c:formatCode>General</c:formatCode>
                <c:ptCount val="4"/>
                <c:pt idx="0">
                  <c:v>162.31800000000001</c:v>
                </c:pt>
                <c:pt idx="1">
                  <c:v>27.930900000000001</c:v>
                </c:pt>
                <c:pt idx="2">
                  <c:v>11.036799999999999</c:v>
                </c:pt>
                <c:pt idx="3">
                  <c:v>100.717</c:v>
                </c:pt>
              </c:numCache>
            </c:numRef>
          </c:val>
          <c:extLst>
            <c:ext xmlns:c16="http://schemas.microsoft.com/office/drawing/2014/chart" uri="{C3380CC4-5D6E-409C-BE32-E72D297353CC}">
              <c16:uniqueId val="{00000000-AA59-45BE-971E-43F2FAD09DAC}"/>
            </c:ext>
          </c:extLst>
        </c:ser>
        <c:ser>
          <c:idx val="1"/>
          <c:order val="1"/>
          <c:tx>
            <c:strRef>
              <c:f>'Sheet2 (2)'!$AQ$34</c:f>
              <c:strCache>
                <c:ptCount val="1"/>
                <c:pt idx="0">
                  <c:v>TeleBPF(Vsock)</c:v>
                </c:pt>
              </c:strCache>
            </c:strRef>
          </c:tx>
          <c:spPr>
            <a:solidFill>
              <a:schemeClr val="accent2"/>
            </a:solidFill>
            <a:ln>
              <a:noFill/>
            </a:ln>
            <a:effectLst/>
          </c:spPr>
          <c:invertIfNegative val="0"/>
          <c:cat>
            <c:strRef>
              <c:f>'Sheet2 (2)'!$AO$35:$AO$38</c:f>
              <c:strCache>
                <c:ptCount val="4"/>
                <c:pt idx="0">
                  <c:v>PROG
LOAD</c:v>
                </c:pt>
                <c:pt idx="1">
                  <c:v>MAP
CREATE</c:v>
                </c:pt>
                <c:pt idx="2">
                  <c:v>MAP
LOOKUP</c:v>
                </c:pt>
                <c:pt idx="3">
                  <c:v>mmap</c:v>
                </c:pt>
              </c:strCache>
            </c:strRef>
          </c:cat>
          <c:val>
            <c:numRef>
              <c:f>'Sheet2 (2)'!$AQ$35:$AQ$38</c:f>
              <c:numCache>
                <c:formatCode>General</c:formatCode>
                <c:ptCount val="4"/>
                <c:pt idx="0">
                  <c:v>435.72137500000002</c:v>
                </c:pt>
                <c:pt idx="1">
                  <c:v>268.32534999999996</c:v>
                </c:pt>
                <c:pt idx="2">
                  <c:v>209.96689999999998</c:v>
                </c:pt>
                <c:pt idx="3">
                  <c:v>316.02850000000001</c:v>
                </c:pt>
              </c:numCache>
            </c:numRef>
          </c:val>
          <c:extLst>
            <c:ext xmlns:c16="http://schemas.microsoft.com/office/drawing/2014/chart" uri="{C3380CC4-5D6E-409C-BE32-E72D297353CC}">
              <c16:uniqueId val="{00000001-AA59-45BE-971E-43F2FAD09DAC}"/>
            </c:ext>
          </c:extLst>
        </c:ser>
        <c:ser>
          <c:idx val="2"/>
          <c:order val="2"/>
          <c:tx>
            <c:strRef>
              <c:f>'Sheet2 (2)'!$AR$34</c:f>
              <c:strCache>
                <c:ptCount val="1"/>
                <c:pt idx="0">
                  <c:v>TeleBPF(TCP)</c:v>
                </c:pt>
              </c:strCache>
            </c:strRef>
          </c:tx>
          <c:spPr>
            <a:solidFill>
              <a:schemeClr val="accent3"/>
            </a:solidFill>
            <a:ln>
              <a:noFill/>
            </a:ln>
            <a:effectLst/>
          </c:spPr>
          <c:invertIfNegative val="0"/>
          <c:cat>
            <c:strRef>
              <c:f>'Sheet2 (2)'!$AO$35:$AO$38</c:f>
              <c:strCache>
                <c:ptCount val="4"/>
                <c:pt idx="0">
                  <c:v>PROG
LOAD</c:v>
                </c:pt>
                <c:pt idx="1">
                  <c:v>MAP
CREATE</c:v>
                </c:pt>
                <c:pt idx="2">
                  <c:v>MAP
LOOKUP</c:v>
                </c:pt>
                <c:pt idx="3">
                  <c:v>mmap</c:v>
                </c:pt>
              </c:strCache>
            </c:strRef>
          </c:cat>
          <c:val>
            <c:numRef>
              <c:f>'Sheet2 (2)'!$AR$35:$AR$38</c:f>
              <c:numCache>
                <c:formatCode>General</c:formatCode>
                <c:ptCount val="4"/>
                <c:pt idx="0">
                  <c:v>499.3947</c:v>
                </c:pt>
                <c:pt idx="1">
                  <c:v>350.65484210526313</c:v>
                </c:pt>
                <c:pt idx="2">
                  <c:v>1057.0930000000001</c:v>
                </c:pt>
                <c:pt idx="3">
                  <c:v>454.48359999999997</c:v>
                </c:pt>
              </c:numCache>
            </c:numRef>
          </c:val>
          <c:extLst>
            <c:ext xmlns:c16="http://schemas.microsoft.com/office/drawing/2014/chart" uri="{C3380CC4-5D6E-409C-BE32-E72D297353CC}">
              <c16:uniqueId val="{00000002-AA59-45BE-971E-43F2FAD09DAC}"/>
            </c:ext>
          </c:extLst>
        </c:ser>
        <c:dLbls>
          <c:showLegendKey val="0"/>
          <c:showVal val="0"/>
          <c:showCatName val="0"/>
          <c:showSerName val="0"/>
          <c:showPercent val="0"/>
          <c:showBubbleSize val="0"/>
        </c:dLbls>
        <c:gapWidth val="219"/>
        <c:overlap val="-27"/>
        <c:axId val="287754367"/>
        <c:axId val="950332896"/>
      </c:barChart>
      <c:catAx>
        <c:axId val="287754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950332896"/>
        <c:crosses val="autoZero"/>
        <c:auto val="1"/>
        <c:lblAlgn val="ctr"/>
        <c:lblOffset val="100"/>
        <c:noMultiLvlLbl val="0"/>
      </c:catAx>
      <c:valAx>
        <c:axId val="9503328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287754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a:t>ロード</a:t>
            </a: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19398151653466558"/>
          <c:y val="0.21338900954612944"/>
          <c:w val="0.78077416745709505"/>
          <c:h val="0.5950166227084136"/>
        </c:manualLayout>
      </c:layout>
      <c:barChart>
        <c:barDir val="col"/>
        <c:grouping val="clustered"/>
        <c:varyColors val="0"/>
        <c:ser>
          <c:idx val="1"/>
          <c:order val="1"/>
          <c:tx>
            <c:strRef>
              <c:f>'sheet7-2'!$L$3</c:f>
              <c:strCache>
                <c:ptCount val="1"/>
                <c:pt idx="0">
                  <c:v>従来(VM)</c:v>
                </c:pt>
              </c:strCache>
            </c:strRef>
          </c:tx>
          <c:spPr>
            <a:solidFill>
              <a:schemeClr val="accent1"/>
            </a:solidFill>
            <a:ln>
              <a:noFill/>
            </a:ln>
            <a:effectLst/>
          </c:spPr>
          <c:invertIfNegative val="0"/>
          <c:cat>
            <c:strRef>
              <c:f>'sheet7-2'!$J$4</c:f>
              <c:strCache>
                <c:ptCount val="1"/>
                <c:pt idx="0">
                  <c:v>ロード時間</c:v>
                </c:pt>
              </c:strCache>
            </c:strRef>
          </c:cat>
          <c:val>
            <c:numRef>
              <c:f>'sheet7-2'!$L$4</c:f>
              <c:numCache>
                <c:formatCode>General</c:formatCode>
                <c:ptCount val="1"/>
                <c:pt idx="0">
                  <c:v>270.86287750000002</c:v>
                </c:pt>
              </c:numCache>
            </c:numRef>
          </c:val>
          <c:extLst>
            <c:ext xmlns:c16="http://schemas.microsoft.com/office/drawing/2014/chart" uri="{C3380CC4-5D6E-409C-BE32-E72D297353CC}">
              <c16:uniqueId val="{00000000-E038-4746-B924-C9B5B90355F6}"/>
            </c:ext>
          </c:extLst>
        </c:ser>
        <c:ser>
          <c:idx val="2"/>
          <c:order val="2"/>
          <c:tx>
            <c:strRef>
              <c:f>'sheet7-2'!$M$3</c:f>
              <c:strCache>
                <c:ptCount val="1"/>
                <c:pt idx="0">
                  <c:v>TeleBPF(Vsock)</c:v>
                </c:pt>
              </c:strCache>
            </c:strRef>
          </c:tx>
          <c:spPr>
            <a:solidFill>
              <a:schemeClr val="accent2"/>
            </a:solidFill>
            <a:ln>
              <a:noFill/>
            </a:ln>
            <a:effectLst/>
          </c:spPr>
          <c:invertIfNegative val="0"/>
          <c:cat>
            <c:strRef>
              <c:f>'sheet7-2'!$J$4</c:f>
              <c:strCache>
                <c:ptCount val="1"/>
                <c:pt idx="0">
                  <c:v>ロード時間</c:v>
                </c:pt>
              </c:strCache>
            </c:strRef>
          </c:cat>
          <c:val>
            <c:numRef>
              <c:f>'sheet7-2'!$M$4</c:f>
              <c:numCache>
                <c:formatCode>General</c:formatCode>
                <c:ptCount val="1"/>
                <c:pt idx="0">
                  <c:v>158.7629417</c:v>
                </c:pt>
              </c:numCache>
            </c:numRef>
          </c:val>
          <c:extLst>
            <c:ext xmlns:c16="http://schemas.microsoft.com/office/drawing/2014/chart" uri="{C3380CC4-5D6E-409C-BE32-E72D297353CC}">
              <c16:uniqueId val="{00000001-E038-4746-B924-C9B5B90355F6}"/>
            </c:ext>
          </c:extLst>
        </c:ser>
        <c:ser>
          <c:idx val="3"/>
          <c:order val="3"/>
          <c:tx>
            <c:strRef>
              <c:f>'sheet7-2'!$N$3</c:f>
              <c:strCache>
                <c:ptCount val="1"/>
                <c:pt idx="0">
                  <c:v>TeleBPF(TCP)</c:v>
                </c:pt>
              </c:strCache>
            </c:strRef>
          </c:tx>
          <c:spPr>
            <a:solidFill>
              <a:schemeClr val="accent3"/>
            </a:solidFill>
            <a:ln>
              <a:noFill/>
            </a:ln>
            <a:effectLst/>
          </c:spPr>
          <c:invertIfNegative val="0"/>
          <c:cat>
            <c:strRef>
              <c:f>'sheet7-2'!$J$4</c:f>
              <c:strCache>
                <c:ptCount val="1"/>
                <c:pt idx="0">
                  <c:v>ロード時間</c:v>
                </c:pt>
              </c:strCache>
            </c:strRef>
          </c:cat>
          <c:val>
            <c:numRef>
              <c:f>'sheet7-2'!$N$4</c:f>
              <c:numCache>
                <c:formatCode>General</c:formatCode>
                <c:ptCount val="1"/>
                <c:pt idx="0">
                  <c:v>253.8173626</c:v>
                </c:pt>
              </c:numCache>
            </c:numRef>
          </c:val>
          <c:extLst>
            <c:ext xmlns:c16="http://schemas.microsoft.com/office/drawing/2014/chart" uri="{C3380CC4-5D6E-409C-BE32-E72D297353CC}">
              <c16:uniqueId val="{00000002-E038-4746-B924-C9B5B90355F6}"/>
            </c:ext>
          </c:extLst>
        </c:ser>
        <c:dLbls>
          <c:showLegendKey val="0"/>
          <c:showVal val="0"/>
          <c:showCatName val="0"/>
          <c:showSerName val="0"/>
          <c:showPercent val="0"/>
          <c:showBubbleSize val="0"/>
        </c:dLbls>
        <c:gapWidth val="219"/>
        <c:overlap val="-27"/>
        <c:axId val="1438656672"/>
        <c:axId val="2036385440"/>
        <c:extLst>
          <c:ext xmlns:c15="http://schemas.microsoft.com/office/drawing/2012/chart" uri="{02D57815-91ED-43cb-92C2-25804820EDAC}">
            <c15:filteredBarSeries>
              <c15:ser>
                <c:idx val="0"/>
                <c:order val="0"/>
                <c:tx>
                  <c:strRef>
                    <c:extLst>
                      <c:ext uri="{02D57815-91ED-43cb-92C2-25804820EDAC}">
                        <c15:formulaRef>
                          <c15:sqref>'sheet7-2'!$K$3</c15:sqref>
                        </c15:formulaRef>
                      </c:ext>
                    </c:extLst>
                    <c:strCache>
                      <c:ptCount val="1"/>
                      <c:pt idx="0">
                        <c:v>従来(ホスト)</c:v>
                      </c:pt>
                    </c:strCache>
                  </c:strRef>
                </c:tx>
                <c:spPr>
                  <a:solidFill>
                    <a:schemeClr val="accent1"/>
                  </a:solidFill>
                  <a:ln>
                    <a:noFill/>
                  </a:ln>
                  <a:effectLst/>
                </c:spPr>
                <c:invertIfNegative val="0"/>
                <c:cat>
                  <c:strRef>
                    <c:extLst>
                      <c:ext uri="{02D57815-91ED-43cb-92C2-25804820EDAC}">
                        <c15:formulaRef>
                          <c15:sqref>'sheet7-2'!$J$4</c15:sqref>
                        </c15:formulaRef>
                      </c:ext>
                    </c:extLst>
                    <c:strCache>
                      <c:ptCount val="1"/>
                      <c:pt idx="0">
                        <c:v>ロード時間</c:v>
                      </c:pt>
                    </c:strCache>
                  </c:strRef>
                </c:cat>
                <c:val>
                  <c:numRef>
                    <c:extLst>
                      <c:ext uri="{02D57815-91ED-43cb-92C2-25804820EDAC}">
                        <c15:formulaRef>
                          <c15:sqref>'sheet7-2'!$K$4</c15:sqref>
                        </c15:formulaRef>
                      </c:ext>
                    </c:extLst>
                    <c:numCache>
                      <c:formatCode>General</c:formatCode>
                      <c:ptCount val="1"/>
                      <c:pt idx="0">
                        <c:v>180.78296689999999</c:v>
                      </c:pt>
                    </c:numCache>
                  </c:numRef>
                </c:val>
                <c:extLst>
                  <c:ext xmlns:c16="http://schemas.microsoft.com/office/drawing/2014/chart" uri="{C3380CC4-5D6E-409C-BE32-E72D297353CC}">
                    <c16:uniqueId val="{00000000-3F43-4160-B5C3-7D5BB7BB49C7}"/>
                  </c:ext>
                </c:extLst>
              </c15:ser>
            </c15:filteredBarSeries>
          </c:ext>
        </c:extLst>
      </c:barChart>
      <c:catAx>
        <c:axId val="1438656672"/>
        <c:scaling>
          <c:orientation val="minMax"/>
        </c:scaling>
        <c:delete val="1"/>
        <c:axPos val="b"/>
        <c:numFmt formatCode="General" sourceLinked="1"/>
        <c:majorTickMark val="none"/>
        <c:minorTickMark val="none"/>
        <c:tickLblPos val="nextTo"/>
        <c:crossAx val="2036385440"/>
        <c:crosses val="autoZero"/>
        <c:auto val="1"/>
        <c:lblAlgn val="ctr"/>
        <c:lblOffset val="100"/>
        <c:noMultiLvlLbl val="0"/>
      </c:catAx>
      <c:valAx>
        <c:axId val="20363854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(ms)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438656672"/>
        <c:crosses val="autoZero"/>
        <c:crossBetween val="between"/>
      </c:valAx>
      <c:spPr>
        <a:noFill/>
        <a:ln>
          <a:noFill/>
        </a:ln>
        <a:effectLst/>
      </c:spPr>
    </c:plotArea>
    <c:legend>
      <c:legendPos val="b"/>
      <c:layout>
        <c:manualLayout>
          <c:xMode val="edge"/>
          <c:yMode val="edge"/>
          <c:x val="3.6162256802096317E-2"/>
          <c:y val="0.84497107985319408"/>
          <c:w val="0.93456011914883463"/>
          <c:h val="0.12858803963078538"/>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a:t>情報取得</a:t>
            </a: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Sheet7!$D$19</c:f>
              <c:strCache>
                <c:ptCount val="1"/>
                <c:pt idx="0">
                  <c:v>従来(VM)</c:v>
                </c:pt>
              </c:strCache>
            </c:strRef>
          </c:tx>
          <c:spPr>
            <a:solidFill>
              <a:schemeClr val="accent1"/>
            </a:solidFill>
            <a:ln>
              <a:noFill/>
            </a:ln>
            <a:effectLst/>
          </c:spPr>
          <c:invertIfNegative val="0"/>
          <c:val>
            <c:numRef>
              <c:f>Sheet7!$D$20</c:f>
              <c:numCache>
                <c:formatCode>General</c:formatCode>
                <c:ptCount val="1"/>
                <c:pt idx="0">
                  <c:v>1.036</c:v>
                </c:pt>
              </c:numCache>
            </c:numRef>
          </c:val>
          <c:extLst>
            <c:ext xmlns:c16="http://schemas.microsoft.com/office/drawing/2014/chart" uri="{C3380CC4-5D6E-409C-BE32-E72D297353CC}">
              <c16:uniqueId val="{00000000-F2E9-48B7-AB5E-2BA83B8F2500}"/>
            </c:ext>
          </c:extLst>
        </c:ser>
        <c:ser>
          <c:idx val="1"/>
          <c:order val="1"/>
          <c:tx>
            <c:strRef>
              <c:f>Sheet7!$E$19</c:f>
              <c:strCache>
                <c:ptCount val="1"/>
                <c:pt idx="0">
                  <c:v>TeleBPF(Vsock)</c:v>
                </c:pt>
              </c:strCache>
            </c:strRef>
          </c:tx>
          <c:spPr>
            <a:solidFill>
              <a:schemeClr val="accent2"/>
            </a:solidFill>
            <a:ln>
              <a:noFill/>
            </a:ln>
            <a:effectLst/>
          </c:spPr>
          <c:invertIfNegative val="0"/>
          <c:val>
            <c:numRef>
              <c:f>Sheet7!$E$20</c:f>
              <c:numCache>
                <c:formatCode>General</c:formatCode>
                <c:ptCount val="1"/>
                <c:pt idx="0">
                  <c:v>0.9002</c:v>
                </c:pt>
              </c:numCache>
            </c:numRef>
          </c:val>
          <c:extLst>
            <c:ext xmlns:c16="http://schemas.microsoft.com/office/drawing/2014/chart" uri="{C3380CC4-5D6E-409C-BE32-E72D297353CC}">
              <c16:uniqueId val="{00000000-B82F-45F7-9DE7-0A42F50D8234}"/>
            </c:ext>
          </c:extLst>
        </c:ser>
        <c:ser>
          <c:idx val="2"/>
          <c:order val="2"/>
          <c:tx>
            <c:strRef>
              <c:f>Sheet7!$F$19</c:f>
              <c:strCache>
                <c:ptCount val="1"/>
                <c:pt idx="0">
                  <c:v>TeleBPF(TCP)</c:v>
                </c:pt>
              </c:strCache>
            </c:strRef>
          </c:tx>
          <c:spPr>
            <a:solidFill>
              <a:schemeClr val="accent3"/>
            </a:solidFill>
            <a:ln>
              <a:noFill/>
            </a:ln>
            <a:effectLst/>
          </c:spPr>
          <c:invertIfNegative val="0"/>
          <c:val>
            <c:numRef>
              <c:f>Sheet7!$F$20</c:f>
              <c:numCache>
                <c:formatCode>General</c:formatCode>
                <c:ptCount val="1"/>
                <c:pt idx="0">
                  <c:v>0.94589999999999996</c:v>
                </c:pt>
              </c:numCache>
            </c:numRef>
          </c:val>
          <c:extLst>
            <c:ext xmlns:c16="http://schemas.microsoft.com/office/drawing/2014/chart" uri="{C3380CC4-5D6E-409C-BE32-E72D297353CC}">
              <c16:uniqueId val="{00000001-B82F-45F7-9DE7-0A42F50D8234}"/>
            </c:ext>
          </c:extLst>
        </c:ser>
        <c:dLbls>
          <c:showLegendKey val="0"/>
          <c:showVal val="0"/>
          <c:showCatName val="0"/>
          <c:showSerName val="0"/>
          <c:showPercent val="0"/>
          <c:showBubbleSize val="0"/>
        </c:dLbls>
        <c:gapWidth val="219"/>
        <c:overlap val="-27"/>
        <c:axId val="198156703"/>
        <c:axId val="312040735"/>
      </c:barChart>
      <c:catAx>
        <c:axId val="198156703"/>
        <c:scaling>
          <c:orientation val="minMax"/>
        </c:scaling>
        <c:delete val="1"/>
        <c:axPos val="b"/>
        <c:numFmt formatCode="General" sourceLinked="1"/>
        <c:majorTickMark val="none"/>
        <c:minorTickMark val="none"/>
        <c:tickLblPos val="nextTo"/>
        <c:crossAx val="312040735"/>
        <c:crosses val="autoZero"/>
        <c:auto val="1"/>
        <c:lblAlgn val="ctr"/>
        <c:lblOffset val="100"/>
        <c:noMultiLvlLbl val="0"/>
      </c:catAx>
      <c:valAx>
        <c:axId val="312040735"/>
        <c:scaling>
          <c:orientation val="minMax"/>
          <c:max val="1.2"/>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98156703"/>
        <c:crosses val="autoZero"/>
        <c:crossBetween val="between"/>
        <c:majorUnit val="0.4"/>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'202309 (2)'!$F$8</c:f>
              <c:strCache>
                <c:ptCount val="1"/>
                <c:pt idx="0">
                  <c:v>ロード</c:v>
                </c:pt>
              </c:strCache>
            </c:strRef>
          </c:tx>
          <c:spPr>
            <a:solidFill>
              <a:schemeClr val="accent2">
                <a:lumMod val="60000"/>
                <a:lumOff val="40000"/>
              </a:schemeClr>
            </a:solidFill>
            <a:ln>
              <a:noFill/>
            </a:ln>
            <a:effectLst/>
          </c:spPr>
          <c:invertIfNegative val="0"/>
          <c:cat>
            <c:strRef>
              <c:f>'202309 (2)'!$E$9:$E$10</c:f>
              <c:strCache>
                <c:ptCount val="2"/>
                <c:pt idx="0">
                  <c:v>従来</c:v>
                </c:pt>
                <c:pt idx="1">
                  <c:v>TeleBPF</c:v>
                </c:pt>
              </c:strCache>
            </c:strRef>
          </c:cat>
          <c:val>
            <c:numRef>
              <c:f>'202309 (2)'!$F$9:$F$10</c:f>
              <c:numCache>
                <c:formatCode>General</c:formatCode>
                <c:ptCount val="2"/>
                <c:pt idx="0">
                  <c:v>761.99045181274391</c:v>
                </c:pt>
                <c:pt idx="1">
                  <c:v>773.2242107391354</c:v>
                </c:pt>
              </c:numCache>
            </c:numRef>
          </c:val>
          <c:extLst>
            <c:ext xmlns:c16="http://schemas.microsoft.com/office/drawing/2014/chart" uri="{C3380CC4-5D6E-409C-BE32-E72D297353CC}">
              <c16:uniqueId val="{00000000-F514-4AC6-A322-42F27396B4A2}"/>
            </c:ext>
          </c:extLst>
        </c:ser>
        <c:dLbls>
          <c:showLegendKey val="0"/>
          <c:showVal val="0"/>
          <c:showCatName val="0"/>
          <c:showSerName val="0"/>
          <c:showPercent val="0"/>
          <c:showBubbleSize val="0"/>
        </c:dLbls>
        <c:gapWidth val="219"/>
        <c:overlap val="-27"/>
        <c:axId val="1581020112"/>
        <c:axId val="1449886768"/>
      </c:barChart>
      <c:catAx>
        <c:axId val="1581020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449886768"/>
        <c:crosses val="autoZero"/>
        <c:auto val="1"/>
        <c:lblAlgn val="ctr"/>
        <c:lblOffset val="100"/>
        <c:noMultiLvlLbl val="0"/>
      </c:catAx>
      <c:valAx>
        <c:axId val="1449886768"/>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dirty="0"/>
                  <a:t>時間</a:t>
                </a:r>
                <a:r>
                  <a:rPr lang="en-US" dirty="0"/>
                  <a:t>(</a:t>
                </a:r>
                <a:r>
                  <a:rPr lang="en-US" dirty="0" err="1"/>
                  <a:t>ms</a:t>
                </a:r>
                <a:r>
                  <a:rPr lang="en-US" dirty="0"/>
                  <a:t>)</a:t>
                </a:r>
                <a:endParaRPr lang="ja-JP" dirty="0"/>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581020112"/>
        <c:crosses val="autoZero"/>
        <c:crossBetween val="between"/>
      </c:valAx>
      <c:spPr>
        <a:noFill/>
        <a:ln>
          <a:noFill/>
        </a:ln>
        <a:effectLst/>
      </c:spPr>
    </c:plotArea>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'202309 (2)'!$R$8</c:f>
              <c:strCache>
                <c:ptCount val="1"/>
                <c:pt idx="0">
                  <c:v>情報取得</c:v>
                </c:pt>
              </c:strCache>
            </c:strRef>
          </c:tx>
          <c:spPr>
            <a:solidFill>
              <a:schemeClr val="accent2">
                <a:lumMod val="60000"/>
                <a:lumOff val="40000"/>
              </a:schemeClr>
            </a:solidFill>
            <a:ln>
              <a:noFill/>
            </a:ln>
            <a:effectLst/>
          </c:spPr>
          <c:invertIfNegative val="0"/>
          <c:cat>
            <c:strRef>
              <c:f>'202309 (2)'!$Q$9:$Q$10</c:f>
              <c:strCache>
                <c:ptCount val="2"/>
                <c:pt idx="0">
                  <c:v>従来</c:v>
                </c:pt>
                <c:pt idx="1">
                  <c:v>TeleBPF</c:v>
                </c:pt>
              </c:strCache>
            </c:strRef>
          </c:cat>
          <c:val>
            <c:numRef>
              <c:f>'202309 (2)'!$R$9:$R$10</c:f>
              <c:numCache>
                <c:formatCode>General</c:formatCode>
                <c:ptCount val="2"/>
                <c:pt idx="0">
                  <c:v>2.2616386413574179</c:v>
                </c:pt>
                <c:pt idx="1">
                  <c:v>20.48826217651364</c:v>
                </c:pt>
              </c:numCache>
            </c:numRef>
          </c:val>
          <c:extLst>
            <c:ext xmlns:c16="http://schemas.microsoft.com/office/drawing/2014/chart" uri="{C3380CC4-5D6E-409C-BE32-E72D297353CC}">
              <c16:uniqueId val="{00000000-00F3-4433-B7ED-842608E6EF75}"/>
            </c:ext>
          </c:extLst>
        </c:ser>
        <c:dLbls>
          <c:showLegendKey val="0"/>
          <c:showVal val="0"/>
          <c:showCatName val="0"/>
          <c:showSerName val="0"/>
          <c:showPercent val="0"/>
          <c:showBubbleSize val="0"/>
        </c:dLbls>
        <c:gapWidth val="219"/>
        <c:overlap val="-27"/>
        <c:axId val="2018285952"/>
        <c:axId val="2010429088"/>
      </c:barChart>
      <c:catAx>
        <c:axId val="2018285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010429088"/>
        <c:crosses val="autoZero"/>
        <c:auto val="1"/>
        <c:lblAlgn val="ctr"/>
        <c:lblOffset val="100"/>
        <c:noMultiLvlLbl val="0"/>
      </c:catAx>
      <c:valAx>
        <c:axId val="20104290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ltLang="ja-JP" sz="1600" b="0" i="0" u="none" strike="noStrike" kern="1200" baseline="0" dirty="0">
                    <a:solidFill>
                      <a:prstClr val="black"/>
                    </a:solidFill>
                  </a:rPr>
                  <a:t>時間</a:t>
                </a:r>
                <a:r>
                  <a:rPr lang="en-US" altLang="ja-JP" sz="1600" b="0" i="0" u="none" strike="noStrike" kern="1200" baseline="0" dirty="0">
                    <a:solidFill>
                      <a:prstClr val="black"/>
                    </a:solidFill>
                  </a:rPr>
                  <a:t>(</a:t>
                </a:r>
                <a:r>
                  <a:rPr lang="en-US" altLang="ja-JP" sz="1600" b="0" i="0" u="none" strike="noStrike" baseline="0" dirty="0">
                    <a:effectLst/>
                  </a:rPr>
                  <a:t>µ</a:t>
                </a:r>
                <a:r>
                  <a:rPr lang="en-US" altLang="ja-JP" sz="1600" b="0" i="0" u="none" strike="noStrike" kern="1200" baseline="0" dirty="0">
                    <a:solidFill>
                      <a:prstClr val="black"/>
                    </a:solidFill>
                  </a:rPr>
                  <a:t>s)</a:t>
                </a:r>
                <a:endParaRPr lang="ja-JP" altLang="ja-JP" sz="1600" b="0" i="0" u="none" strike="noStrike" kern="1200" baseline="0" dirty="0">
                  <a:solidFill>
                    <a:prstClr val="black"/>
                  </a:solidFill>
                </a:endParaRPr>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2018285952"/>
        <c:crosses val="autoZero"/>
        <c:crossBetween val="between"/>
      </c:valAx>
      <c:spPr>
        <a:noFill/>
        <a:ln>
          <a:noFill/>
        </a:ln>
        <a:effectLst/>
      </c:spPr>
    </c:plotArea>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r>
              <a:rPr lang="ja-JP"/>
              <a:t>ロード</a:t>
            </a:r>
          </a:p>
        </c:rich>
      </c:tx>
      <c:overlay val="0"/>
      <c:spPr>
        <a:noFill/>
        <a:ln>
          <a:noFill/>
        </a:ln>
        <a:effectLst/>
      </c:spPr>
      <c:txPr>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'sheet7-2'!$J$4</c:f>
              <c:strCache>
                <c:ptCount val="1"/>
                <c:pt idx="0">
                  <c:v>ロード時間</c:v>
                </c:pt>
              </c:strCache>
            </c:strRef>
          </c:tx>
          <c:spPr>
            <a:solidFill>
              <a:schemeClr val="accent1"/>
            </a:solidFill>
            <a:ln>
              <a:noFill/>
            </a:ln>
            <a:effectLst/>
          </c:spPr>
          <c:invertIfNegative val="0"/>
          <c:cat>
            <c:strRef>
              <c:f>'sheet7-2'!$K$3:$N$3</c:f>
              <c:strCache>
                <c:ptCount val="4"/>
                <c:pt idx="0">
                  <c:v>従来(ホスト)</c:v>
                </c:pt>
                <c:pt idx="1">
                  <c:v>従来(VM)</c:v>
                </c:pt>
                <c:pt idx="2">
                  <c:v>TeleBPF(TCP)</c:v>
                </c:pt>
                <c:pt idx="3">
                  <c:v>TeleBPF(Vsock)</c:v>
                </c:pt>
              </c:strCache>
            </c:strRef>
          </c:cat>
          <c:val>
            <c:numRef>
              <c:f>'sheet7-2'!$K$4:$N$4</c:f>
              <c:numCache>
                <c:formatCode>General</c:formatCode>
                <c:ptCount val="4"/>
                <c:pt idx="0">
                  <c:v>180.78296689999999</c:v>
                </c:pt>
                <c:pt idx="1">
                  <c:v>270.86287750000002</c:v>
                </c:pt>
                <c:pt idx="2">
                  <c:v>253.8173626</c:v>
                </c:pt>
                <c:pt idx="3">
                  <c:v>158.7629417</c:v>
                </c:pt>
              </c:numCache>
            </c:numRef>
          </c:val>
          <c:extLst>
            <c:ext xmlns:c16="http://schemas.microsoft.com/office/drawing/2014/chart" uri="{C3380CC4-5D6E-409C-BE32-E72D297353CC}">
              <c16:uniqueId val="{00000000-3F43-4160-B5C3-7D5BB7BB49C7}"/>
            </c:ext>
          </c:extLst>
        </c:ser>
        <c:dLbls>
          <c:showLegendKey val="0"/>
          <c:showVal val="0"/>
          <c:showCatName val="0"/>
          <c:showSerName val="0"/>
          <c:showPercent val="0"/>
          <c:showBubbleSize val="0"/>
        </c:dLbls>
        <c:gapWidth val="219"/>
        <c:overlap val="-27"/>
        <c:axId val="1438656672"/>
        <c:axId val="2036385440"/>
      </c:barChart>
      <c:catAx>
        <c:axId val="1438656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2036385440"/>
        <c:crosses val="autoZero"/>
        <c:auto val="1"/>
        <c:lblAlgn val="ctr"/>
        <c:lblOffset val="100"/>
        <c:noMultiLvlLbl val="0"/>
      </c:catAx>
      <c:valAx>
        <c:axId val="20363854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r>
                  <a:rPr lang="ja-JP"/>
                  <a:t>時間</a:t>
                </a:r>
                <a:r>
                  <a:rPr lang="en-US"/>
                  <a:t>(ms)</a:t>
                </a:r>
                <a:endParaRPr lang="ja-JP"/>
              </a:p>
            </c:rich>
          </c:tx>
          <c:overlay val="0"/>
          <c:spPr>
            <a:noFill/>
            <a:ln>
              <a:noFill/>
            </a:ln>
            <a:effectLst/>
          </c:spPr>
          <c:txPr>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438656672"/>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chemeClr val="tx1"/>
          </a:solidFill>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r>
              <a:rPr lang="ja-JP"/>
              <a:t>プロセス監視</a:t>
            </a:r>
          </a:p>
        </c:rich>
      </c:tx>
      <c:overlay val="0"/>
      <c:spPr>
        <a:noFill/>
        <a:ln>
          <a:noFill/>
        </a:ln>
        <a:effectLst/>
      </c:spPr>
      <c:txPr>
        <a:bodyPr rot="0" spcFirstLastPara="1" vertOverflow="ellipsis" vert="horz" wrap="square" anchor="ctr" anchorCtr="1"/>
        <a:lstStyle/>
        <a:p>
          <a:pPr>
            <a:defRPr lang="ja-JP" sz="144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Sheet7!$J$10</c:f>
              <c:strCache>
                <c:ptCount val="1"/>
                <c:pt idx="0">
                  <c:v>プロセス監視時間</c:v>
                </c:pt>
              </c:strCache>
            </c:strRef>
          </c:tx>
          <c:spPr>
            <a:solidFill>
              <a:schemeClr val="accent1"/>
            </a:solidFill>
            <a:ln>
              <a:noFill/>
            </a:ln>
            <a:effectLst/>
          </c:spPr>
          <c:invertIfNegative val="0"/>
          <c:cat>
            <c:strRef>
              <c:f>Sheet7!$I$11:$I$14</c:f>
              <c:strCache>
                <c:ptCount val="4"/>
                <c:pt idx="0">
                  <c:v>従来(ホスト)</c:v>
                </c:pt>
                <c:pt idx="1">
                  <c:v>従来(VM)</c:v>
                </c:pt>
                <c:pt idx="2">
                  <c:v>TeleBPF(TCP)</c:v>
                </c:pt>
                <c:pt idx="3">
                  <c:v>TeleBPF(Vsock)</c:v>
                </c:pt>
              </c:strCache>
            </c:strRef>
          </c:cat>
          <c:val>
            <c:numRef>
              <c:f>Sheet7!$J$11:$J$14</c:f>
              <c:numCache>
                <c:formatCode>General</c:formatCode>
                <c:ptCount val="4"/>
                <c:pt idx="0">
                  <c:v>847.7</c:v>
                </c:pt>
                <c:pt idx="1">
                  <c:v>1036</c:v>
                </c:pt>
                <c:pt idx="2">
                  <c:v>945.9</c:v>
                </c:pt>
                <c:pt idx="3">
                  <c:v>900.2</c:v>
                </c:pt>
              </c:numCache>
            </c:numRef>
          </c:val>
          <c:extLst>
            <c:ext xmlns:c16="http://schemas.microsoft.com/office/drawing/2014/chart" uri="{C3380CC4-5D6E-409C-BE32-E72D297353CC}">
              <c16:uniqueId val="{00000000-E8B6-4F61-9827-B8E510360477}"/>
            </c:ext>
          </c:extLst>
        </c:ser>
        <c:dLbls>
          <c:showLegendKey val="0"/>
          <c:showVal val="0"/>
          <c:showCatName val="0"/>
          <c:showSerName val="0"/>
          <c:showPercent val="0"/>
          <c:showBubbleSize val="0"/>
        </c:dLbls>
        <c:gapWidth val="219"/>
        <c:overlap val="-27"/>
        <c:axId val="134715567"/>
        <c:axId val="133490207"/>
      </c:barChart>
      <c:catAx>
        <c:axId val="1347155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33490207"/>
        <c:crosses val="autoZero"/>
        <c:auto val="1"/>
        <c:lblAlgn val="ctr"/>
        <c:lblOffset val="100"/>
        <c:noMultiLvlLbl val="0"/>
      </c:catAx>
      <c:valAx>
        <c:axId val="1334902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r>
                  <a:rPr lang="ja-JP"/>
                  <a:t>時間</a:t>
                </a:r>
                <a:r>
                  <a:rPr lang="en-US"/>
                  <a:t>(ns)</a:t>
                </a:r>
                <a:endParaRPr lang="ja-JP"/>
              </a:p>
            </c:rich>
          </c:tx>
          <c:overlay val="0"/>
          <c:spPr>
            <a:noFill/>
            <a:ln>
              <a:noFill/>
            </a:ln>
            <a:effectLst/>
          </c:spPr>
          <c:txPr>
            <a:bodyPr rot="-54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34715567"/>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chemeClr val="tx1"/>
          </a:solidFill>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r>
              <a:rPr lang="ja-JP" altLang="en-US" dirty="0"/>
              <a:t>情報取得性能</a:t>
            </a:r>
          </a:p>
        </c:rich>
      </c:tx>
      <c:overlay val="0"/>
      <c:spPr>
        <a:noFill/>
        <a:ln>
          <a:noFill/>
        </a:ln>
        <a:effectLst/>
      </c:spPr>
      <c:txPr>
        <a:bodyPr rot="0" spcFirstLastPara="1" vertOverflow="ellipsis" vert="horz" wrap="square" anchor="ctr" anchorCtr="1"/>
        <a:lstStyle/>
        <a:p>
          <a:pPr>
            <a:defRPr lang="ja-JP" sz="192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Sheet1!$C$14</c:f>
              <c:strCache>
                <c:ptCount val="1"/>
                <c:pt idx="0">
                  <c:v>システムコール</c:v>
                </c:pt>
              </c:strCache>
            </c:strRef>
          </c:tx>
          <c:spPr>
            <a:solidFill>
              <a:schemeClr val="accent1"/>
            </a:solidFill>
            <a:ln>
              <a:noFill/>
            </a:ln>
            <a:effectLst/>
          </c:spPr>
          <c:invertIfNegative val="0"/>
          <c:cat>
            <c:strRef>
              <c:f>Sheet1!$D$13:$G$13</c:f>
              <c:strCache>
                <c:ptCount val="4"/>
                <c:pt idx="0">
                  <c:v>従来(ホスト)</c:v>
                </c:pt>
                <c:pt idx="1">
                  <c:v>従来(VM)</c:v>
                </c:pt>
                <c:pt idx="2">
                  <c:v>TeleBPF(TCP)</c:v>
                </c:pt>
                <c:pt idx="3">
                  <c:v>TeleBPF(vsock)</c:v>
                </c:pt>
              </c:strCache>
            </c:strRef>
          </c:cat>
          <c:val>
            <c:numRef>
              <c:f>Sheet1!$D$14:$G$14</c:f>
              <c:numCache>
                <c:formatCode>General</c:formatCode>
                <c:ptCount val="4"/>
                <c:pt idx="0">
                  <c:v>4.9558</c:v>
                </c:pt>
                <c:pt idx="1">
                  <c:v>65.825999999999993</c:v>
                </c:pt>
                <c:pt idx="2">
                  <c:v>1157.5538000000001</c:v>
                </c:pt>
                <c:pt idx="3">
                  <c:v>235.744</c:v>
                </c:pt>
              </c:numCache>
            </c:numRef>
          </c:val>
          <c:extLst>
            <c:ext xmlns:c16="http://schemas.microsoft.com/office/drawing/2014/chart" uri="{C3380CC4-5D6E-409C-BE32-E72D297353CC}">
              <c16:uniqueId val="{00000000-E5D8-48F4-90BF-EA6C9D065ADE}"/>
            </c:ext>
          </c:extLst>
        </c:ser>
        <c:ser>
          <c:idx val="1"/>
          <c:order val="1"/>
          <c:tx>
            <c:strRef>
              <c:f>Sheet1!$C$15</c:f>
              <c:strCache>
                <c:ptCount val="1"/>
                <c:pt idx="0">
                  <c:v>リングバッファ</c:v>
                </c:pt>
              </c:strCache>
            </c:strRef>
          </c:tx>
          <c:spPr>
            <a:solidFill>
              <a:schemeClr val="accent2"/>
            </a:solidFill>
            <a:ln>
              <a:noFill/>
            </a:ln>
            <a:effectLst/>
          </c:spPr>
          <c:invertIfNegative val="0"/>
          <c:cat>
            <c:strRef>
              <c:f>Sheet1!$D$13:$G$13</c:f>
              <c:strCache>
                <c:ptCount val="4"/>
                <c:pt idx="0">
                  <c:v>従来(ホスト)</c:v>
                </c:pt>
                <c:pt idx="1">
                  <c:v>従来(VM)</c:v>
                </c:pt>
                <c:pt idx="2">
                  <c:v>TeleBPF(TCP)</c:v>
                </c:pt>
                <c:pt idx="3">
                  <c:v>TeleBPF(vsock)</c:v>
                </c:pt>
              </c:strCache>
            </c:strRef>
          </c:cat>
          <c:val>
            <c:numRef>
              <c:f>Sheet1!$D$15:$G$15</c:f>
              <c:numCache>
                <c:formatCode>General</c:formatCode>
                <c:ptCount val="4"/>
                <c:pt idx="0">
                  <c:v>8.031600000000001</c:v>
                </c:pt>
                <c:pt idx="1">
                  <c:v>796.36940000000004</c:v>
                </c:pt>
                <c:pt idx="2">
                  <c:v>20.227400000000003</c:v>
                </c:pt>
                <c:pt idx="3">
                  <c:v>16.48</c:v>
                </c:pt>
              </c:numCache>
            </c:numRef>
          </c:val>
          <c:extLst>
            <c:ext xmlns:c16="http://schemas.microsoft.com/office/drawing/2014/chart" uri="{C3380CC4-5D6E-409C-BE32-E72D297353CC}">
              <c16:uniqueId val="{00000001-E5D8-48F4-90BF-EA6C9D065ADE}"/>
            </c:ext>
          </c:extLst>
        </c:ser>
        <c:dLbls>
          <c:showLegendKey val="0"/>
          <c:showVal val="0"/>
          <c:showCatName val="0"/>
          <c:showSerName val="0"/>
          <c:showPercent val="0"/>
          <c:showBubbleSize val="0"/>
        </c:dLbls>
        <c:gapWidth val="219"/>
        <c:overlap val="-27"/>
        <c:axId val="1919375567"/>
        <c:axId val="969402335"/>
      </c:barChart>
      <c:catAx>
        <c:axId val="19193755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969402335"/>
        <c:crosses val="autoZero"/>
        <c:auto val="1"/>
        <c:lblAlgn val="ctr"/>
        <c:lblOffset val="100"/>
        <c:noMultiLvlLbl val="0"/>
      </c:catAx>
      <c:valAx>
        <c:axId val="969402335"/>
        <c:scaling>
          <c:orientation val="minMax"/>
          <c:max val="12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t>時間</a:t>
                </a:r>
                <a:r>
                  <a:rPr lang="en-US"/>
                  <a:t>(µs)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9193755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P"/>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178345-B409-5A4D-B349-F4FEA7BB579B}" type="datetimeFigureOut">
              <a:rPr lang="en-JP" smtClean="0"/>
              <a:t>02/15/2024</a:t>
            </a:fld>
            <a:endParaRPr lang="en-JP"/>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P"/>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P"/>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6E1C1D-F4A9-2B46-8894-79AE3994FA0D}" type="slidenum">
              <a:rPr lang="en-JP" smtClean="0"/>
              <a:t>‹#›</a:t>
            </a:fld>
            <a:endParaRPr lang="en-JP"/>
          </a:p>
        </p:txBody>
      </p:sp>
    </p:spTree>
    <p:extLst>
      <p:ext uri="{BB962C8B-B14F-4D97-AF65-F5344CB8AC3E}">
        <p14:creationId xmlns:p14="http://schemas.microsoft.com/office/powerpoint/2010/main" val="1616300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a:t>
            </a:fld>
            <a:endParaRPr lang="en-JP"/>
          </a:p>
        </p:txBody>
      </p:sp>
    </p:spTree>
    <p:extLst>
      <p:ext uri="{BB962C8B-B14F-4D97-AF65-F5344CB8AC3E}">
        <p14:creationId xmlns:p14="http://schemas.microsoft.com/office/powerpoint/2010/main" val="4199816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endParaRPr kumimoji="1" lang="en-US" altLang="ja-JP" dirty="0"/>
          </a:p>
          <a:p>
            <a:r>
              <a:rPr lang="ja-JP" altLang="en-US" dirty="0"/>
              <a:t>トレースポイント：</a:t>
            </a:r>
            <a:r>
              <a:rPr lang="en-US" altLang="ja-JP" dirty="0" err="1"/>
              <a:t>eBPF</a:t>
            </a:r>
            <a:r>
              <a:rPr lang="ja-JP" altLang="en-US" dirty="0"/>
              <a:t>プログラムを呼び出すために設定しているポイント</a:t>
            </a:r>
            <a:endParaRPr lang="en-US" altLang="ja-JP" dirty="0"/>
          </a:p>
          <a:p>
            <a:r>
              <a:rPr kumimoji="1" lang="ja-JP" altLang="en-US" dirty="0"/>
              <a:t>これらは一般的に使用されるシステムコールであり，全ての</a:t>
            </a:r>
            <a:r>
              <a:rPr kumimoji="1" lang="en-US" altLang="ja-JP" dirty="0"/>
              <a:t>open</a:t>
            </a:r>
            <a:r>
              <a:rPr kumimoji="1" lang="ja-JP" altLang="en-US" dirty="0"/>
              <a:t>や</a:t>
            </a:r>
            <a:r>
              <a:rPr kumimoji="1" lang="en-US" altLang="ja-JP" dirty="0"/>
              <a:t>read</a:t>
            </a:r>
            <a:r>
              <a:rPr kumimoji="1" lang="ja-JP" altLang="en-US" dirty="0"/>
              <a:t>システムコールを横取りするとクラウド側で</a:t>
            </a:r>
            <a:r>
              <a:rPr kumimoji="1" lang="en-US" altLang="ja-JP" dirty="0"/>
              <a:t>open</a:t>
            </a:r>
            <a:r>
              <a:rPr kumimoji="1" lang="ja-JP" altLang="en-US" dirty="0"/>
              <a:t>システムコールを実行できなくなってしまうため，ファイル名やファイル記述子で判別を行っている．具体的には，下の図で</a:t>
            </a:r>
            <a:r>
              <a:rPr kumimoji="1" lang="en-US" altLang="ja-JP" dirty="0" err="1"/>
              <a:t>open,read</a:t>
            </a:r>
            <a:r>
              <a:rPr kumimoji="1" lang="ja-JP" altLang="en-US" dirty="0"/>
              <a:t>を用いて説明します．</a:t>
            </a:r>
            <a:endParaRPr kumimoji="1" lang="en-US" altLang="ja-JP" dirty="0"/>
          </a:p>
          <a:p>
            <a:r>
              <a:rPr kumimoji="1" lang="en-US" altLang="ja-JP" dirty="0"/>
              <a:t>1:open</a:t>
            </a:r>
            <a:r>
              <a:rPr kumimoji="1" lang="ja-JP" altLang="en-US" dirty="0"/>
              <a:t>をファイル名で判別し，横取りして引数を転送</a:t>
            </a:r>
            <a:endParaRPr kumimoji="1" lang="en-US" altLang="ja-JP" dirty="0"/>
          </a:p>
          <a:p>
            <a:r>
              <a:rPr kumimoji="1" lang="ja-JP" altLang="en-US" dirty="0"/>
              <a:t>２：代わりにじっこうしファイル記述し５を得ます</a:t>
            </a:r>
            <a:endParaRPr kumimoji="1" lang="en-US" altLang="ja-JP" dirty="0"/>
          </a:p>
          <a:p>
            <a:r>
              <a:rPr kumimoji="1" lang="ja-JP" altLang="en-US" dirty="0"/>
              <a:t>３：ここで一定の値１００を加えた複製を作成し返送します</a:t>
            </a:r>
            <a:endParaRPr kumimoji="1" lang="en-US" altLang="ja-JP" dirty="0"/>
          </a:p>
          <a:p>
            <a:r>
              <a:rPr kumimoji="1" lang="ja-JP" altLang="en-US" dirty="0"/>
              <a:t>４：次に</a:t>
            </a:r>
            <a:r>
              <a:rPr kumimoji="1" lang="en-US" altLang="ja-JP" dirty="0"/>
              <a:t>read</a:t>
            </a:r>
            <a:r>
              <a:rPr kumimoji="1" lang="ja-JP" altLang="en-US" dirty="0"/>
              <a:t>システムコールが実行されると，同様に横取りし転送しますが，このときに先ほどの１０５を引数として判別し，横取りして転送します</a:t>
            </a:r>
            <a:endParaRPr kumimoji="1" lang="en-US" altLang="ja-JP" dirty="0"/>
          </a:p>
          <a:p>
            <a:r>
              <a:rPr kumimoji="1" lang="ja-JP" altLang="en-US" dirty="0"/>
              <a:t>以下の流れで区別を行っています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10</a:t>
            </a:fld>
            <a:endParaRPr lang="en-JP"/>
          </a:p>
        </p:txBody>
      </p:sp>
    </p:spTree>
    <p:extLst>
      <p:ext uri="{BB962C8B-B14F-4D97-AF65-F5344CB8AC3E}">
        <p14:creationId xmlns:p14="http://schemas.microsoft.com/office/powerpoint/2010/main" val="3399196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err="1"/>
              <a:t>mmap</a:t>
            </a:r>
            <a:r>
              <a:rPr kumimoji="1" lang="ja-JP" altLang="en-US" sz="800" b="1" dirty="0"/>
              <a:t>も一般的に使用されるシステムコールなので，</a:t>
            </a:r>
            <a:r>
              <a:rPr lang="en-JP" altLang="ja-JP" sz="1200" dirty="0"/>
              <a:t>リングバッファに対応するファイル記述子が指定された場合のみ</a:t>
            </a:r>
            <a:r>
              <a:rPr lang="ja-JP" altLang="en-US" sz="1200"/>
              <a:t>このような形で</a:t>
            </a:r>
            <a:r>
              <a:rPr lang="en-JP" altLang="ja-JP" sz="1200"/>
              <a:t>転送</a:t>
            </a:r>
            <a:endParaRPr kumimoji="1" lang="en-US" altLang="ja-JP" sz="800" b="1" dirty="0"/>
          </a:p>
          <a:p>
            <a:r>
              <a:rPr kumimoji="1" lang="ja-JP" altLang="en-US" sz="800" b="1" dirty="0"/>
              <a:t>１：プロキシが代わりに</a:t>
            </a:r>
            <a:r>
              <a:rPr kumimoji="1" lang="en-US" altLang="ja-JP" sz="800" b="1" dirty="0" err="1"/>
              <a:t>mmap</a:t>
            </a:r>
            <a:r>
              <a:rPr kumimoji="1" lang="ja-JP" altLang="en-US" sz="800" b="1" dirty="0"/>
              <a:t>を実行すると，返り値としてリングバッファのアドレスを得ます．</a:t>
            </a:r>
            <a:endParaRPr kumimoji="1" lang="en-US" altLang="ja-JP" sz="800" b="1" dirty="0"/>
          </a:p>
          <a:p>
            <a:r>
              <a:rPr kumimoji="1" lang="ja-JP" altLang="en-US" sz="800" b="1" dirty="0"/>
              <a:t>２：それを返送します</a:t>
            </a:r>
            <a:endParaRPr kumimoji="1" lang="en-US" altLang="ja-JP" sz="800" b="1" dirty="0"/>
          </a:p>
          <a:p>
            <a:r>
              <a:rPr kumimoji="1" lang="ja-JP" altLang="en-US" sz="800" b="1" dirty="0"/>
              <a:t>３：受け取った側はそのアドレスに対応する</a:t>
            </a:r>
            <a:r>
              <a:rPr kumimoji="1" lang="en-US" altLang="ja-JP" sz="800" b="1" dirty="0"/>
              <a:t>VM</a:t>
            </a:r>
            <a:r>
              <a:rPr kumimoji="1" lang="ja-JP" altLang="en-US" sz="800" b="1" dirty="0"/>
              <a:t>のメモリをマップすることにより，このように情報を取得できます</a:t>
            </a:r>
            <a:endParaRPr kumimoji="1" lang="en-US" altLang="ja-JP" sz="800" b="1" dirty="0"/>
          </a:p>
          <a:p>
            <a:r>
              <a:rPr kumimoji="1" lang="ja-JP" altLang="en-US" sz="800" b="1" dirty="0"/>
              <a:t>そのため、こういった</a:t>
            </a:r>
            <a:r>
              <a:rPr kumimoji="1" lang="en-US" altLang="ja-JP" sz="800" b="1" dirty="0" err="1"/>
              <a:t>eBPF</a:t>
            </a:r>
            <a:r>
              <a:rPr kumimoji="1" lang="ja-JP" altLang="en-US" sz="800" b="1" dirty="0"/>
              <a:t>アプリケーションに対応するためには、</a:t>
            </a:r>
            <a:r>
              <a:rPr kumimoji="1" lang="ja-JP" altLang="en-US" sz="800" dirty="0"/>
              <a:t>・・・</a:t>
            </a:r>
            <a:endParaRPr kumimoji="1" lang="en-US" altLang="ja-JP" sz="800" dirty="0"/>
          </a:p>
          <a:p>
            <a:r>
              <a:rPr lang="en-JP" altLang="ja-JP" sz="800" dirty="0"/>
              <a:t>KVMonitor</a:t>
            </a:r>
            <a:r>
              <a:rPr kumimoji="1" lang="ja-JP" altLang="en-US" sz="800" dirty="0"/>
              <a:t>：</a:t>
            </a:r>
            <a:r>
              <a:rPr kumimoji="1" lang="en-US" altLang="ja-JP" sz="800" dirty="0"/>
              <a:t>KVM</a:t>
            </a:r>
            <a:r>
              <a:rPr kumimoji="1" lang="ja-JP" altLang="en-US" sz="800" dirty="0"/>
              <a:t>（仮想化ソフトウェア）において既存の監視システム</a:t>
            </a:r>
            <a:r>
              <a:rPr kumimoji="1" lang="en-US" altLang="ja-JP" sz="800" dirty="0"/>
              <a:t>IDS</a:t>
            </a:r>
            <a:r>
              <a:rPr kumimoji="1" lang="ja-JP" altLang="en-US" sz="800" dirty="0"/>
              <a:t>をホスト</a:t>
            </a:r>
            <a:r>
              <a:rPr kumimoji="1" lang="en-US" altLang="ja-JP" sz="800" dirty="0"/>
              <a:t>OS</a:t>
            </a:r>
            <a:r>
              <a:rPr kumimoji="1" lang="ja-JP" altLang="en-US" sz="800" dirty="0"/>
              <a:t>にオフロードする</a:t>
            </a:r>
            <a:r>
              <a:rPr kumimoji="1" lang="ja-JP" altLang="en-US" sz="1200" dirty="0"/>
              <a:t>システム</a:t>
            </a:r>
            <a:endParaRPr kumimoji="1" lang="en-US" altLang="ja-JP" sz="1200" dirty="0"/>
          </a:p>
          <a:p>
            <a:r>
              <a:rPr kumimoji="1" lang="en-US" altLang="ja-JP" sz="1200" dirty="0"/>
              <a:t>+100</a:t>
            </a:r>
            <a:r>
              <a:rPr kumimoji="1" lang="ja-JP" altLang="en-US" sz="1200" dirty="0"/>
              <a:t>はほとんどのシステムコールに追加する</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11</a:t>
            </a:fld>
            <a:endParaRPr lang="en-JP"/>
          </a:p>
        </p:txBody>
      </p:sp>
    </p:spTree>
    <p:extLst>
      <p:ext uri="{BB962C8B-B14F-4D97-AF65-F5344CB8AC3E}">
        <p14:creationId xmlns:p14="http://schemas.microsoft.com/office/powerpoint/2010/main" val="1923238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0" i="0" dirty="0">
              <a:solidFill>
                <a:srgbClr val="040C28"/>
              </a:solidFill>
              <a:effectLst/>
              <a:latin typeface="Google Sans"/>
            </a:endParaRPr>
          </a:p>
          <a:p>
            <a:r>
              <a:rPr lang="en-US" altLang="ja-JP" b="0" i="0" dirty="0">
                <a:solidFill>
                  <a:srgbClr val="040C28"/>
                </a:solidFill>
                <a:effectLst/>
                <a:latin typeface="Google Sans"/>
              </a:rPr>
              <a:t>BCC</a:t>
            </a:r>
            <a:r>
              <a:rPr lang="ja-JP" altLang="en-US" b="0" i="0" dirty="0">
                <a:solidFill>
                  <a:srgbClr val="040C28"/>
                </a:solidFill>
                <a:effectLst/>
                <a:latin typeface="Google Sans"/>
              </a:rPr>
              <a:t>：</a:t>
            </a:r>
            <a:r>
              <a:rPr lang="en-US" altLang="ja-JP" b="0" i="0" dirty="0">
                <a:solidFill>
                  <a:srgbClr val="040C28"/>
                </a:solidFill>
                <a:effectLst/>
                <a:latin typeface="Google Sans"/>
              </a:rPr>
              <a:t>BPF</a:t>
            </a:r>
            <a:r>
              <a:rPr lang="ja-JP" altLang="en-US" b="0" i="0" dirty="0">
                <a:solidFill>
                  <a:srgbClr val="040C28"/>
                </a:solidFill>
                <a:effectLst/>
                <a:latin typeface="Google Sans"/>
              </a:rPr>
              <a:t>によるプログラム作成を支援するためのライブラリ</a:t>
            </a:r>
            <a:endParaRPr lang="en-US" altLang="ja-JP" b="0" i="0" dirty="0">
              <a:solidFill>
                <a:srgbClr val="040C28"/>
              </a:solidFill>
              <a:effectLst/>
              <a:latin typeface="Google Sans"/>
            </a:endParaRPr>
          </a:p>
          <a:p>
            <a:r>
              <a:rPr lang="ja-JP" altLang="en-US" b="1" i="0" dirty="0">
                <a:solidFill>
                  <a:srgbClr val="1D1C1D"/>
                </a:solidFill>
                <a:effectLst/>
                <a:latin typeface="NotoSansJP"/>
              </a:rPr>
              <a:t>システムコールを転送しない場合</a:t>
            </a:r>
            <a:endParaRPr kumimoji="1" lang="en-US" altLang="ja-JP" b="1" dirty="0"/>
          </a:p>
          <a:p>
            <a:endParaRPr kumimoji="1" lang="en-US" altLang="ja-JP" dirty="0"/>
          </a:p>
          <a:p>
            <a:r>
              <a:rPr kumimoji="1" lang="ja-JP" altLang="en-US" dirty="0"/>
              <a:t>ここで</a:t>
            </a:r>
            <a:r>
              <a:rPr kumimoji="1" lang="en-US" altLang="ja-JP" dirty="0" err="1"/>
              <a:t>TeleBPF</a:t>
            </a:r>
            <a:r>
              <a:rPr kumimoji="1" lang="ja-JP" altLang="en-US" dirty="0"/>
              <a:t>についての実験を行いました．</a:t>
            </a:r>
            <a:endParaRPr kumimoji="1" lang="en-US" altLang="ja-JP" dirty="0"/>
          </a:p>
          <a:p>
            <a:r>
              <a:rPr kumimoji="1" lang="ja-JP" altLang="en-US" dirty="0"/>
              <a:t>今回・・</a:t>
            </a:r>
            <a:endParaRPr kumimoji="1" lang="en-US" altLang="ja-JP" dirty="0"/>
          </a:p>
          <a:p>
            <a:r>
              <a:rPr kumimoji="1" lang="ja-JP" altLang="en-US" dirty="0"/>
              <a:t>・・</a:t>
            </a:r>
            <a:endParaRPr kumimoji="1" lang="en-US" altLang="ja-JP" dirty="0"/>
          </a:p>
          <a:p>
            <a:r>
              <a:rPr kumimoji="1" lang="ja-JP" altLang="en-US" dirty="0"/>
              <a:t>そして．．</a:t>
            </a:r>
            <a:endParaRPr kumimoji="1" lang="en-US" altLang="ja-JP" dirty="0"/>
          </a:p>
          <a:p>
            <a:r>
              <a:rPr kumimoji="1" lang="ja-JP" altLang="en-US" dirty="0"/>
              <a:t>まず，・・</a:t>
            </a:r>
            <a:endParaRPr kumimoji="1" lang="en-US" altLang="ja-JP" dirty="0"/>
          </a:p>
          <a:p>
            <a:r>
              <a:rPr kumimoji="1" lang="ja-JP" altLang="en-US" dirty="0"/>
              <a:t>そして・・</a:t>
            </a:r>
            <a:endParaRPr kumimoji="1" lang="en-US" altLang="ja-JP" dirty="0"/>
          </a:p>
          <a:p>
            <a:r>
              <a:rPr kumimoji="1" lang="ja-JP" altLang="en-US" b="1" dirty="0"/>
              <a:t>実験に使用したマシンなどの性能は次のようになっています．</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12</a:t>
            </a:fld>
            <a:endParaRPr lang="en-JP"/>
          </a:p>
        </p:txBody>
      </p:sp>
    </p:spTree>
    <p:extLst>
      <p:ext uri="{BB962C8B-B14F-4D97-AF65-F5344CB8AC3E}">
        <p14:creationId xmlns:p14="http://schemas.microsoft.com/office/powerpoint/2010/main" val="3238568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lat</a:t>
            </a:r>
            <a:r>
              <a:rPr lang="en-US" altLang="ja-JP" dirty="0"/>
              <a:t>=</a:t>
            </a:r>
            <a:r>
              <a:rPr lang="ja-JP" altLang="en-US" dirty="0"/>
              <a:t>継続時間　</a:t>
            </a:r>
            <a:r>
              <a:rPr lang="en-US" altLang="ja-JP" dirty="0"/>
              <a:t>T=</a:t>
            </a:r>
            <a:r>
              <a:rPr lang="ja-JP" altLang="en-US" dirty="0"/>
              <a:t>形（書込みか読み込みか）　</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13</a:t>
            </a:fld>
            <a:endParaRPr lang="en-JP"/>
          </a:p>
        </p:txBody>
      </p:sp>
    </p:spTree>
    <p:extLst>
      <p:ext uri="{BB962C8B-B14F-4D97-AF65-F5344CB8AC3E}">
        <p14:creationId xmlns:p14="http://schemas.microsoft.com/office/powerpoint/2010/main" val="2357113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solidFill>
                  <a:srgbClr val="FF0000"/>
                </a:solidFill>
              </a:rPr>
              <a:t>VM</a:t>
            </a:r>
            <a:r>
              <a:rPr lang="ja-JP" altLang="en-US" dirty="0">
                <a:solidFill>
                  <a:srgbClr val="FF0000"/>
                </a:solidFill>
              </a:rPr>
              <a:t>内部で実行する場合と比べ，</a:t>
            </a:r>
            <a:r>
              <a:rPr lang="en-US" altLang="ja-JP" dirty="0" err="1">
                <a:solidFill>
                  <a:srgbClr val="FF0000"/>
                </a:solidFill>
              </a:rPr>
              <a:t>Vsock</a:t>
            </a:r>
            <a:r>
              <a:rPr lang="ja-JP" altLang="en-US" dirty="0">
                <a:solidFill>
                  <a:srgbClr val="FF0000"/>
                </a:solidFill>
              </a:rPr>
              <a:t>での</a:t>
            </a:r>
            <a:r>
              <a:rPr lang="en-US" altLang="ja-JP" dirty="0" err="1">
                <a:solidFill>
                  <a:srgbClr val="FF0000"/>
                </a:solidFill>
              </a:rPr>
              <a:t>TeleBPF</a:t>
            </a:r>
            <a:r>
              <a:rPr lang="ja-JP" altLang="en-US" dirty="0">
                <a:solidFill>
                  <a:srgbClr val="FF0000"/>
                </a:solidFill>
              </a:rPr>
              <a:t>は・・・，</a:t>
            </a:r>
            <a:r>
              <a:rPr lang="en-US" altLang="ja-JP" dirty="0">
                <a:solidFill>
                  <a:srgbClr val="FF0000"/>
                </a:solidFill>
              </a:rPr>
              <a:t>TCP</a:t>
            </a:r>
            <a:r>
              <a:rPr lang="ja-JP" altLang="en-US" dirty="0">
                <a:solidFill>
                  <a:srgbClr val="FF0000"/>
                </a:solidFill>
              </a:rPr>
              <a:t>と比べ</a:t>
            </a:r>
            <a:r>
              <a:rPr lang="en-US" altLang="ja-JP" dirty="0" err="1">
                <a:solidFill>
                  <a:srgbClr val="FF0000"/>
                </a:solidFill>
              </a:rPr>
              <a:t>Vsock</a:t>
            </a:r>
            <a:r>
              <a:rPr lang="ja-JP" altLang="en-US" dirty="0">
                <a:solidFill>
                  <a:srgbClr val="FF0000"/>
                </a:solidFill>
              </a:rPr>
              <a:t>では・・・</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dirty="0">
                <a:solidFill>
                  <a:srgbClr val="FF0000"/>
                </a:solidFill>
              </a:rPr>
              <a:t>TCPでも高速化するのはなぜ？</a:t>
            </a:r>
            <a:r>
              <a:rPr lang="ja-JP" altLang="en-US" dirty="0">
                <a:solidFill>
                  <a:srgbClr val="FF0000"/>
                </a:solidFill>
              </a:rPr>
              <a:t>→リングバッファには通信がないため，通信がない分仮想化によるオーバヘッドが大きく共有メモリの使用では仮想化によるオーバヘッドの影響が大きいため</a:t>
            </a:r>
            <a:endParaRPr lang="en-JP" altLang="ja-JP" dirty="0">
              <a:solidFill>
                <a:srgbClr val="FF0000"/>
              </a:solidFill>
            </a:endParaRPr>
          </a:p>
          <a:p>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14</a:t>
            </a:fld>
            <a:endParaRPr lang="en-JP"/>
          </a:p>
        </p:txBody>
      </p:sp>
    </p:spTree>
    <p:extLst>
      <p:ext uri="{BB962C8B-B14F-4D97-AF65-F5344CB8AC3E}">
        <p14:creationId xmlns:p14="http://schemas.microsoft.com/office/powerpoint/2010/main" val="22047342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F3641F-B3A3-981C-86A7-C1539965F91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387F09E-5879-5ACB-96F0-189CA73AC9D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D88D8EB-6A00-E563-C552-5935C429FE5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続いて，先ほどの</a:t>
            </a:r>
            <a:r>
              <a:rPr lang="en-US" altLang="ja-JP" dirty="0">
                <a:solidFill>
                  <a:srgbClr val="FF0000"/>
                </a:solidFill>
              </a:rPr>
              <a:t>Sysmon for Linux</a:t>
            </a:r>
            <a:r>
              <a:rPr lang="ja-JP" altLang="en-US" dirty="0">
                <a:solidFill>
                  <a:srgbClr val="FF0000"/>
                </a:solidFill>
              </a:rPr>
              <a:t>を用いた際のオーバヘッドの測定です</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solidFill>
                  <a:srgbClr val="FF0000"/>
                </a:solidFill>
              </a:rPr>
              <a:t>VM</a:t>
            </a:r>
            <a:r>
              <a:rPr lang="ja-JP" altLang="en-US" dirty="0">
                <a:solidFill>
                  <a:srgbClr val="FF0000"/>
                </a:solidFill>
              </a:rPr>
              <a:t>内部で実行する場合と比べ，</a:t>
            </a:r>
            <a:r>
              <a:rPr lang="en-US" altLang="ja-JP" dirty="0" err="1">
                <a:solidFill>
                  <a:srgbClr val="FF0000"/>
                </a:solidFill>
              </a:rPr>
              <a:t>Vsock</a:t>
            </a:r>
            <a:r>
              <a:rPr lang="ja-JP" altLang="en-US" dirty="0">
                <a:solidFill>
                  <a:srgbClr val="FF0000"/>
                </a:solidFill>
              </a:rPr>
              <a:t>での</a:t>
            </a:r>
            <a:r>
              <a:rPr lang="en-US" altLang="ja-JP" dirty="0" err="1">
                <a:solidFill>
                  <a:srgbClr val="FF0000"/>
                </a:solidFill>
              </a:rPr>
              <a:t>TeleBPF</a:t>
            </a:r>
            <a:r>
              <a:rPr lang="ja-JP" altLang="en-US" dirty="0">
                <a:solidFill>
                  <a:srgbClr val="FF0000"/>
                </a:solidFill>
              </a:rPr>
              <a:t>は・・・，</a:t>
            </a:r>
            <a:r>
              <a:rPr lang="en-US" altLang="ja-JP" dirty="0">
                <a:solidFill>
                  <a:srgbClr val="FF0000"/>
                </a:solidFill>
              </a:rPr>
              <a:t>TCP</a:t>
            </a:r>
            <a:r>
              <a:rPr lang="ja-JP" altLang="en-US" dirty="0">
                <a:solidFill>
                  <a:srgbClr val="FF0000"/>
                </a:solidFill>
              </a:rPr>
              <a:t>と比べ</a:t>
            </a:r>
            <a:r>
              <a:rPr lang="en-US" altLang="ja-JP" dirty="0" err="1">
                <a:solidFill>
                  <a:srgbClr val="FF0000"/>
                </a:solidFill>
              </a:rPr>
              <a:t>Vsock</a:t>
            </a:r>
            <a:r>
              <a:rPr lang="ja-JP" altLang="en-US" dirty="0">
                <a:solidFill>
                  <a:srgbClr val="FF0000"/>
                </a:solidFill>
              </a:rPr>
              <a:t>では・・・</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dirty="0">
                <a:solidFill>
                  <a:srgbClr val="FF0000"/>
                </a:solidFill>
              </a:rPr>
              <a:t>前のスライドより高速化が小さいのはなぜ？</a:t>
            </a:r>
            <a:r>
              <a:rPr lang="ja-JP" altLang="en-US" dirty="0">
                <a:solidFill>
                  <a:srgbClr val="FF0000"/>
                </a:solidFill>
              </a:rPr>
              <a:t>→元々のオーバヘッドが少なく，通信が占める時間の割合が小さい，つまり</a:t>
            </a:r>
            <a:r>
              <a:rPr lang="en-US" altLang="ja-JP" dirty="0" err="1">
                <a:solidFill>
                  <a:srgbClr val="FF0000"/>
                </a:solidFill>
              </a:rPr>
              <a:t>TeleBPF</a:t>
            </a:r>
            <a:r>
              <a:rPr lang="ja-JP" altLang="en-US" dirty="0">
                <a:solidFill>
                  <a:srgbClr val="FF0000"/>
                </a:solidFill>
              </a:rPr>
              <a:t>を使っても使わなくても時間がかかる動作に差があまり見られないため</a:t>
            </a:r>
            <a:endParaRPr lang="en-US" altLang="ja-JP" b="0" i="0" dirty="0">
              <a:solidFill>
                <a:srgbClr val="1D1C1D"/>
              </a:solidFill>
              <a:effectLst/>
              <a:latin typeface="NotoSansJP"/>
            </a:endParaRPr>
          </a:p>
          <a:p>
            <a:r>
              <a:rPr lang="en-US" altLang="ja-JP" b="0" i="0" dirty="0">
                <a:solidFill>
                  <a:srgbClr val="1D1C1D"/>
                </a:solidFill>
                <a:effectLst/>
                <a:latin typeface="NotoSansJP"/>
              </a:rPr>
              <a:t>VM</a:t>
            </a:r>
            <a:r>
              <a:rPr lang="ja-JP" altLang="en-US" b="0" i="0" dirty="0">
                <a:solidFill>
                  <a:srgbClr val="1D1C1D"/>
                </a:solidFill>
                <a:effectLst/>
                <a:latin typeface="NotoSansJP"/>
              </a:rPr>
              <a:t>の</a:t>
            </a:r>
            <a:r>
              <a:rPr lang="en-US" altLang="ja-JP" b="0" i="0" dirty="0">
                <a:solidFill>
                  <a:srgbClr val="1D1C1D"/>
                </a:solidFill>
                <a:effectLst/>
                <a:latin typeface="NotoSansJP"/>
              </a:rPr>
              <a:t>CPU</a:t>
            </a:r>
            <a:r>
              <a:rPr lang="ja-JP" altLang="en-US" b="0" i="0" dirty="0">
                <a:solidFill>
                  <a:srgbClr val="1D1C1D"/>
                </a:solidFill>
                <a:effectLst/>
                <a:latin typeface="NotoSansJP"/>
              </a:rPr>
              <a:t>数によって</a:t>
            </a:r>
            <a:r>
              <a:rPr lang="en-US" altLang="ja-JP" b="0" i="0" dirty="0" err="1">
                <a:solidFill>
                  <a:srgbClr val="1D1C1D"/>
                </a:solidFill>
                <a:effectLst/>
                <a:latin typeface="NotoSansJP"/>
              </a:rPr>
              <a:t>mmap</a:t>
            </a:r>
            <a:r>
              <a:rPr lang="ja-JP" altLang="en-US" b="0" i="0" dirty="0">
                <a:solidFill>
                  <a:srgbClr val="1D1C1D"/>
                </a:solidFill>
                <a:effectLst/>
                <a:latin typeface="NotoSansJP"/>
              </a:rPr>
              <a:t>の使用回数が変わるため</a:t>
            </a:r>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2870A862-F6DE-F0F6-3A81-AAA7933B173E}"/>
              </a:ext>
            </a:extLst>
          </p:cNvPr>
          <p:cNvSpPr>
            <a:spLocks noGrp="1"/>
          </p:cNvSpPr>
          <p:nvPr>
            <p:ph type="sldNum" sz="quarter" idx="5"/>
          </p:nvPr>
        </p:nvSpPr>
        <p:spPr/>
        <p:txBody>
          <a:bodyPr/>
          <a:lstStyle/>
          <a:p>
            <a:fld id="{016E1C1D-F4A9-2B46-8894-79AE3994FA0D}" type="slidenum">
              <a:rPr lang="en-JP" smtClean="0"/>
              <a:t>15</a:t>
            </a:fld>
            <a:endParaRPr lang="en-JP"/>
          </a:p>
        </p:txBody>
      </p:sp>
    </p:spTree>
    <p:extLst>
      <p:ext uri="{BB962C8B-B14F-4D97-AF65-F5344CB8AC3E}">
        <p14:creationId xmlns:p14="http://schemas.microsoft.com/office/powerpoint/2010/main" val="13435186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まとめです。今回私は・・しました。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これは・・します．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具体的には・・</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このシステムでは・・です．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このうえで既存の</a:t>
            </a:r>
            <a:r>
              <a:rPr kumimoji="1" lang="en-US" altLang="ja-JP" dirty="0" err="1"/>
              <a:t>eBPF</a:t>
            </a:r>
            <a:r>
              <a:rPr kumimoji="1" lang="ja-JP" altLang="en-US" dirty="0"/>
              <a:t>アプリケーションが実行できることを確認し，オーバヘッドを測定しました．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今後の課題は次の２つです．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そして・・</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現時点ではクラウド側がアプリケーションを作成し実行することで</a:t>
            </a:r>
            <a:r>
              <a:rPr kumimoji="1" lang="en-US" altLang="ja-JP" dirty="0"/>
              <a:t>VM</a:t>
            </a:r>
            <a:r>
              <a:rPr kumimoji="1" lang="ja-JP" altLang="en-US" dirty="0"/>
              <a:t>内のあらゆる情報をとってくることができます．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そのため・・</a:t>
            </a: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16</a:t>
            </a:fld>
            <a:endParaRPr lang="en-JP"/>
          </a:p>
        </p:txBody>
      </p:sp>
    </p:spTree>
    <p:extLst>
      <p:ext uri="{BB962C8B-B14F-4D97-AF65-F5344CB8AC3E}">
        <p14:creationId xmlns:p14="http://schemas.microsoft.com/office/powerpoint/2010/main" val="3220007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solidFill>
                  <a:srgbClr val="FF0000"/>
                </a:solidFill>
              </a:rPr>
              <a:t>TeleBPF</a:t>
            </a:r>
            <a:r>
              <a:rPr lang="ja-JP" altLang="en-US" dirty="0">
                <a:solidFill>
                  <a:srgbClr val="FF0000"/>
                </a:solidFill>
              </a:rPr>
              <a:t>ではアプリケーションと</a:t>
            </a:r>
            <a:r>
              <a:rPr lang="en-US" altLang="ja-JP" dirty="0" err="1">
                <a:solidFill>
                  <a:srgbClr val="FF0000"/>
                </a:solidFill>
              </a:rPr>
              <a:t>TeleBPF</a:t>
            </a:r>
            <a:r>
              <a:rPr lang="ja-JP" altLang="en-US" dirty="0">
                <a:solidFill>
                  <a:srgbClr val="FF0000"/>
                </a:solidFill>
              </a:rPr>
              <a:t>プロキシ間で共用体や構造体の要素を転送しています．これらは</a:t>
            </a:r>
            <a:r>
              <a:rPr lang="ja-JP" altLang="en-US" b="1" dirty="0">
                <a:solidFill>
                  <a:srgbClr val="FF0000"/>
                </a:solidFill>
              </a:rPr>
              <a:t>データ構造が複雑であり</a:t>
            </a:r>
            <a:r>
              <a:rPr lang="ja-JP" altLang="en-US" dirty="0">
                <a:solidFill>
                  <a:srgbClr val="FF0000"/>
                </a:solidFill>
              </a:rPr>
              <a:t>これらを転送するためにプロトコルバッファを用いて転送しています．プロトコルバッファであれば</a:t>
            </a:r>
            <a:r>
              <a:rPr lang="ja-JP" altLang="en-US" dirty="0">
                <a:effectLst/>
              </a:rPr>
              <a:t>共用体や構造体を容易かつ効率よく転送することが可能です．</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プロトコルバッファを用いたデータ転送の流れは次のようになります．まず，・・を定義します．</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solidFill>
                  <a:srgbClr val="FF0000"/>
                </a:solidFill>
              </a:rPr>
              <a:t>定義は右のようになっており，</a:t>
            </a:r>
            <a:r>
              <a:rPr lang="en-US" altLang="ja-JP" b="1" dirty="0">
                <a:solidFill>
                  <a:srgbClr val="FF0000"/>
                </a:solidFill>
              </a:rPr>
              <a:t>bytes</a:t>
            </a:r>
            <a:r>
              <a:rPr lang="ja-JP" altLang="en-US" b="1" dirty="0">
                <a:solidFill>
                  <a:srgbClr val="FF0000"/>
                </a:solidFill>
              </a:rPr>
              <a:t>はバイト配列，</a:t>
            </a:r>
            <a:r>
              <a:rPr lang="en-US" altLang="ja-JP" b="1" dirty="0">
                <a:solidFill>
                  <a:srgbClr val="FF0000"/>
                </a:solidFill>
              </a:rPr>
              <a:t>string</a:t>
            </a:r>
            <a:r>
              <a:rPr lang="ja-JP" altLang="en-US" b="1" dirty="0">
                <a:solidFill>
                  <a:srgbClr val="FF0000"/>
                </a:solidFill>
              </a:rPr>
              <a:t>は文字列を表しています．</a:t>
            </a:r>
            <a:r>
              <a:rPr lang="ja-JP" altLang="en-US" b="1" dirty="0">
                <a:effectLst/>
              </a:rPr>
              <a:t>各フィールドの右の数値はフィールドを識別するため</a:t>
            </a:r>
            <a:r>
              <a:rPr lang="ja-JP" altLang="en-US" dirty="0">
                <a:effectLst/>
              </a:rPr>
              <a:t>の番号です．この定義を・・（ごと）に行います．そしてこれを・・します．プロキシ側ではそれらを・・します．</a:t>
            </a:r>
            <a:endParaRPr lang="en-JP" altLang="ja-JP" dirty="0">
              <a:solidFill>
                <a:srgbClr val="FF0000"/>
              </a:solidFill>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21</a:t>
            </a:fld>
            <a:endParaRPr lang="en-JP"/>
          </a:p>
        </p:txBody>
      </p:sp>
    </p:spTree>
    <p:extLst>
      <p:ext uri="{BB962C8B-B14F-4D97-AF65-F5344CB8AC3E}">
        <p14:creationId xmlns:p14="http://schemas.microsoft.com/office/powerpoint/2010/main" val="1773581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今から</a:t>
            </a:r>
            <a:r>
              <a:rPr lang="en-US" altLang="ja-JP" sz="1200" b="1" dirty="0" err="1">
                <a:latin typeface="+mn-ea"/>
                <a:ea typeface="+mn-ea"/>
              </a:rPr>
              <a:t>eBPF</a:t>
            </a:r>
            <a:r>
              <a:rPr lang="ja-JP" altLang="en-US" sz="1200" b="1" dirty="0">
                <a:latin typeface="+mn-ea"/>
                <a:ea typeface="+mn-ea"/>
              </a:rPr>
              <a:t>プログラムを送り込むことによる</a:t>
            </a:r>
            <a:r>
              <a:rPr lang="en-US" altLang="ja-JP" sz="1200" b="1" dirty="0">
                <a:latin typeface="+mn-ea"/>
                <a:ea typeface="+mn-ea"/>
              </a:rPr>
              <a:t>VM</a:t>
            </a:r>
            <a:r>
              <a:rPr lang="ja-JP" altLang="en-US" sz="1200" b="1" dirty="0">
                <a:latin typeface="+mn-ea"/>
                <a:ea typeface="+mn-ea"/>
              </a:rPr>
              <a:t>内のシステム監視　と題して</a:t>
            </a:r>
            <a:r>
              <a:rPr kumimoji="1" lang="ja-JP" altLang="en-US" dirty="0"/>
              <a:t>九州工業大学の堀恭介が発表します。</a:t>
            </a:r>
          </a:p>
          <a:p>
            <a:endParaRPr kumimoji="1" lang="en-US" altLang="ja-JP" dirty="0"/>
          </a:p>
          <a:p>
            <a:r>
              <a:rPr kumimoji="1" lang="en-US" altLang="ja-JP" dirty="0" err="1"/>
              <a:t>Telebpf</a:t>
            </a:r>
            <a:r>
              <a:rPr kumimoji="1" lang="ja-JP" altLang="en-US" dirty="0"/>
              <a:t>についてゆっくり</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26</a:t>
            </a:fld>
            <a:endParaRPr lang="en-JP"/>
          </a:p>
        </p:txBody>
      </p:sp>
    </p:spTree>
    <p:extLst>
      <p:ext uri="{BB962C8B-B14F-4D97-AF65-F5344CB8AC3E}">
        <p14:creationId xmlns:p14="http://schemas.microsoft.com/office/powerpoint/2010/main" val="18531169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例：変なメモリにアクセスしない（危険をもちいるなら</a:t>
            </a:r>
            <a:r>
              <a:rPr kumimoji="1" lang="en-US" altLang="ja-JP" dirty="0"/>
              <a:t>,OS</a:t>
            </a:r>
            <a:r>
              <a:rPr kumimoji="1" lang="ja-JP" altLang="en-US" dirty="0"/>
              <a:t>を破壊してしまう可能性がある）</a:t>
            </a:r>
            <a:endParaRPr kumimoji="1" lang="en-US" altLang="ja-JP" dirty="0"/>
          </a:p>
          <a:p>
            <a:r>
              <a:rPr kumimoji="1" lang="ja-JP" altLang="en-US" dirty="0"/>
              <a:t>　　　無限ループしてシステムが応答しなくならないようにするために・・・</a:t>
            </a:r>
            <a:endParaRPr kumimoji="1" lang="en-US" altLang="ja-JP" dirty="0"/>
          </a:p>
          <a:p>
            <a:endParaRPr kumimoji="1" lang="en-US" altLang="ja-JP" dirty="0"/>
          </a:p>
          <a:p>
            <a:r>
              <a:rPr kumimoji="1" lang="ja-JP" altLang="en-US" dirty="0"/>
              <a:t>この方法はエージェント方式と比べて様々な利点を持っています．</a:t>
            </a:r>
            <a:endParaRPr kumimoji="1" lang="en-US" altLang="ja-JP" dirty="0"/>
          </a:p>
          <a:p>
            <a:r>
              <a:rPr kumimoji="1" lang="ja-JP" altLang="en-US" dirty="0"/>
              <a:t>まず・・・ありません．</a:t>
            </a:r>
            <a:endParaRPr kumimoji="1" lang="en-US" altLang="ja-JP" dirty="0"/>
          </a:p>
          <a:p>
            <a:r>
              <a:rPr kumimoji="1" lang="ja-JP" altLang="en-US" dirty="0"/>
              <a:t>これは下のようにエージェントをインストールするわけでは無く・・・仕組みとなっているためです．</a:t>
            </a:r>
            <a:endParaRPr kumimoji="1" lang="en-US" altLang="ja-JP" dirty="0"/>
          </a:p>
          <a:p>
            <a:r>
              <a:rPr kumimoji="1" lang="ja-JP" altLang="en-US" dirty="0"/>
              <a:t>また，先ほどのプロセスとカーネルモジュールの一長一短の問題も</a:t>
            </a:r>
            <a:r>
              <a:rPr kumimoji="1" lang="en-US" altLang="ja-JP" dirty="0" err="1"/>
              <a:t>TeleBPF</a:t>
            </a:r>
            <a:r>
              <a:rPr kumimoji="1" lang="ja-JP" altLang="en-US" dirty="0"/>
              <a:t>であれば解決されます．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effectLst/>
              </a:rPr>
              <a:t>eBPF</a:t>
            </a:r>
            <a:r>
              <a:rPr lang="ja-JP" altLang="en-US" dirty="0">
                <a:effectLst/>
              </a:rPr>
              <a:t>プログラムは</a:t>
            </a:r>
            <a:r>
              <a:rPr lang="en-US" altLang="ja-JP" dirty="0">
                <a:effectLst/>
              </a:rPr>
              <a:t>OS</a:t>
            </a:r>
            <a:r>
              <a:rPr lang="ja-JP" altLang="en-US" dirty="0">
                <a:effectLst/>
              </a:rPr>
              <a:t>内で実行されるため，プロセスとして実行した場合と異なり・・・</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kumimoji="1" lang="en-US" altLang="ja-JP" dirty="0" err="1"/>
              <a:t>eBPF</a:t>
            </a:r>
            <a:r>
              <a:rPr kumimoji="1" lang="ja-JP" altLang="en-US" dirty="0"/>
              <a:t>には検査器という機能があり，プログラムのロード時にプログラムの安全性が検査される</a:t>
            </a:r>
            <a:r>
              <a:rPr lang="ja-JP" altLang="en-US" dirty="0">
                <a:effectLst/>
              </a:rPr>
              <a:t>ため，カーネルモジュールとして実行した場合と異なりシステムが不安定にはなりません．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27</a:t>
            </a:fld>
            <a:endParaRPr lang="en-JP"/>
          </a:p>
        </p:txBody>
      </p:sp>
    </p:spTree>
    <p:extLst>
      <p:ext uri="{BB962C8B-B14F-4D97-AF65-F5344CB8AC3E}">
        <p14:creationId xmlns:p14="http://schemas.microsoft.com/office/powerpoint/2010/main" val="4264334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t>オートスケールを説明に入れる</a:t>
            </a:r>
            <a:endParaRPr kumimoji="1"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この研究の背景に</a:t>
            </a:r>
            <a:r>
              <a:rPr kumimoji="1" lang="en-JP" altLang="ja-JP" dirty="0"/>
              <a:t>VM</a:t>
            </a:r>
            <a:r>
              <a:rPr kumimoji="1" lang="ja-JP" altLang="en-US" dirty="0"/>
              <a:t>内のシステムの監視に対する需要の増加が挙げられます。</a:t>
            </a:r>
            <a:r>
              <a:rPr kumimoji="1" lang="en-US" altLang="ja-JP" dirty="0"/>
              <a:t>IaaS</a:t>
            </a:r>
            <a:r>
              <a:rPr kumimoji="1" lang="ja-JP" altLang="en-US" dirty="0"/>
              <a:t>型クラウドは仮想マシン（</a:t>
            </a:r>
            <a:r>
              <a:rPr kumimoji="1" lang="en-US" altLang="ja-JP" dirty="0"/>
              <a:t>VM</a:t>
            </a:r>
            <a:r>
              <a:rPr kumimoji="1" lang="ja-JP" altLang="en-US" dirty="0"/>
              <a:t>）を提供する形になっています。このクラウドではユーザが</a:t>
            </a:r>
            <a:r>
              <a:rPr kumimoji="1" lang="en-US" altLang="ja-JP" dirty="0"/>
              <a:t>VM</a:t>
            </a:r>
            <a:r>
              <a:rPr kumimoji="1" lang="ja-JP" altLang="en-US" dirty="0"/>
              <a:t>内のシステムを自由に管理することが可能です。このシステムの中でクラウドは</a:t>
            </a:r>
            <a:r>
              <a:rPr kumimoji="1" lang="en-US" altLang="ja-JP" dirty="0"/>
              <a:t>VM</a:t>
            </a:r>
            <a:r>
              <a:rPr kumimoji="1" lang="ja-JP" altLang="en-US" dirty="0"/>
              <a:t>内の情報を取得して活用しています。例として</a:t>
            </a:r>
            <a:r>
              <a:rPr kumimoji="1" lang="en-US" altLang="ja-JP" dirty="0"/>
              <a:t>VM</a:t>
            </a:r>
            <a:r>
              <a:rPr kumimoji="1" lang="ja-JP" altLang="en-US" dirty="0"/>
              <a:t>の性能を監視</a:t>
            </a:r>
            <a:r>
              <a:rPr lang="ja-JP" altLang="en-US" dirty="0"/>
              <a:t>することでオートスケールするかどうかを判断しています．これは</a:t>
            </a:r>
            <a:r>
              <a:rPr kumimoji="1" lang="en-US" altLang="ja-JP" dirty="0"/>
              <a:t>VM</a:t>
            </a:r>
            <a:r>
              <a:rPr lang="ja-JP" altLang="en-US" dirty="0"/>
              <a:t>内の情報を用いることでより的確なスケールアウトが可能であるためです．また，攻撃者の</a:t>
            </a:r>
            <a:r>
              <a:rPr kumimoji="1" lang="en-US" altLang="ja-JP" dirty="0"/>
              <a:t>VM</a:t>
            </a:r>
            <a:r>
              <a:rPr lang="ja-JP" altLang="en-US" dirty="0"/>
              <a:t>への侵入を安全に検知するというものもあります．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a:t>
            </a:fld>
            <a:endParaRPr lang="en-JP"/>
          </a:p>
        </p:txBody>
      </p:sp>
    </p:spTree>
    <p:extLst>
      <p:ext uri="{BB962C8B-B14F-4D97-AF65-F5344CB8AC3E}">
        <p14:creationId xmlns:p14="http://schemas.microsoft.com/office/powerpoint/2010/main" val="598050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ffectLst/>
              </a:rPr>
              <a:t>続いてイントロスペクション方式と比べた際の利点です．</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effectLst/>
              </a:rPr>
              <a:t>まず，下のように（アニメーション）・・・</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effectLst/>
              </a:rPr>
              <a:t>これは</a:t>
            </a:r>
            <a:r>
              <a:rPr lang="en-US" altLang="ja-JP" b="1" dirty="0" err="1">
                <a:effectLst/>
              </a:rPr>
              <a:t>eBPF</a:t>
            </a:r>
            <a:r>
              <a:rPr lang="ja-JP" altLang="en-US" b="1" dirty="0">
                <a:effectLst/>
              </a:rPr>
              <a:t>プログラムは</a:t>
            </a:r>
            <a:r>
              <a:rPr lang="en-US" altLang="ja-JP" b="1" dirty="0">
                <a:effectLst/>
              </a:rPr>
              <a:t>VM</a:t>
            </a:r>
            <a:r>
              <a:rPr lang="ja-JP" altLang="en-US" b="1" dirty="0">
                <a:effectLst/>
              </a:rPr>
              <a:t>内で実行されるため、</a:t>
            </a:r>
            <a:r>
              <a:rPr lang="en-US" altLang="ja-JP" b="1" dirty="0">
                <a:effectLst/>
              </a:rPr>
              <a:t>CPU</a:t>
            </a:r>
            <a:r>
              <a:rPr lang="ja-JP" altLang="en-US" b="1" dirty="0">
                <a:effectLst/>
              </a:rPr>
              <a:t>によって復号されたメモリ上のデータにアクセスすることが</a:t>
            </a:r>
            <a:r>
              <a:rPr lang="ja-JP" altLang="en-US" b="1" dirty="0"/>
              <a:t>可能であるためです．</a:t>
            </a:r>
            <a:endParaRPr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t>また，・・・</a:t>
            </a:r>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t>これは・・・</a:t>
            </a:r>
            <a:endParaRPr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t>また，</a:t>
            </a:r>
            <a:r>
              <a:rPr lang="en-US" altLang="ja-JP" b="0" dirty="0" err="1"/>
              <a:t>eBPF</a:t>
            </a:r>
            <a:r>
              <a:rPr lang="ja-JP" altLang="en-US" b="0" dirty="0"/>
              <a:t>では</a:t>
            </a:r>
            <a:r>
              <a:rPr lang="en-US" altLang="ja-JP" dirty="0">
                <a:effectLst/>
              </a:rPr>
              <a:t>OS</a:t>
            </a:r>
            <a:r>
              <a:rPr lang="ja-JP" altLang="en-US" dirty="0">
                <a:effectLst/>
              </a:rPr>
              <a:t>のデータ構造がある程度抽象化されているため，・・・です．</a:t>
            </a:r>
            <a:endParaRPr lang="en-US" altLang="ja-JP" b="0"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28</a:t>
            </a:fld>
            <a:endParaRPr lang="en-JP"/>
          </a:p>
        </p:txBody>
      </p:sp>
    </p:spTree>
    <p:extLst>
      <p:ext uri="{BB962C8B-B14F-4D97-AF65-F5344CB8AC3E}">
        <p14:creationId xmlns:p14="http://schemas.microsoft.com/office/powerpoint/2010/main" val="30158002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29</a:t>
            </a:fld>
            <a:endParaRPr lang="en-JP"/>
          </a:p>
        </p:txBody>
      </p:sp>
    </p:spTree>
    <p:extLst>
      <p:ext uri="{BB962C8B-B14F-4D97-AF65-F5344CB8AC3E}">
        <p14:creationId xmlns:p14="http://schemas.microsoft.com/office/powerpoint/2010/main" val="15001521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8DA47-55B4-FA13-55C2-A31623F042F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A015B9F-EA8F-FDEA-6F6D-85B1DFF5110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E7175FF-C3F0-FFD6-3882-ADFC3C447D5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a:extLst>
              <a:ext uri="{FF2B5EF4-FFF2-40B4-BE49-F238E27FC236}">
                <a16:creationId xmlns:a16="http://schemas.microsoft.com/office/drawing/2014/main" id="{A89ABD15-9033-1A79-2A1A-CC33A82F9A0E}"/>
              </a:ext>
            </a:extLst>
          </p:cNvPr>
          <p:cNvSpPr>
            <a:spLocks noGrp="1"/>
          </p:cNvSpPr>
          <p:nvPr>
            <p:ph type="sldNum" sz="quarter" idx="5"/>
          </p:nvPr>
        </p:nvSpPr>
        <p:spPr/>
        <p:txBody>
          <a:bodyPr/>
          <a:lstStyle/>
          <a:p>
            <a:fld id="{016E1C1D-F4A9-2B46-8894-79AE3994FA0D}" type="slidenum">
              <a:rPr lang="en-JP" smtClean="0"/>
              <a:t>31</a:t>
            </a:fld>
            <a:endParaRPr lang="en-JP"/>
          </a:p>
        </p:txBody>
      </p:sp>
    </p:spTree>
    <p:extLst>
      <p:ext uri="{BB962C8B-B14F-4D97-AF65-F5344CB8AC3E}">
        <p14:creationId xmlns:p14="http://schemas.microsoft.com/office/powerpoint/2010/main" val="17823546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7E1809-9008-08FD-A343-2A336366786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C10DC5D-5E94-00D4-1C3D-FF43BF27222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A8EC745-E79A-A877-7EC0-FD3C4FF79D79}"/>
              </a:ext>
            </a:extLst>
          </p:cNvPr>
          <p:cNvSpPr>
            <a:spLocks noGrp="1"/>
          </p:cNvSpPr>
          <p:nvPr>
            <p:ph type="body" idx="1"/>
          </p:nvPr>
        </p:nvSpPr>
        <p:spPr/>
        <p:txBody>
          <a:bodyPr/>
          <a:lstStyle/>
          <a:p>
            <a:r>
              <a:rPr lang="en-US" altLang="ja-JP" b="0" i="0" dirty="0">
                <a:solidFill>
                  <a:srgbClr val="1D1C1D"/>
                </a:solidFill>
                <a:effectLst/>
                <a:latin typeface="NotoSansJP"/>
              </a:rPr>
              <a:t>VM</a:t>
            </a:r>
            <a:r>
              <a:rPr lang="ja-JP" altLang="en-US" b="0" i="0" dirty="0">
                <a:solidFill>
                  <a:srgbClr val="1D1C1D"/>
                </a:solidFill>
                <a:effectLst/>
                <a:latin typeface="NotoSansJP"/>
              </a:rPr>
              <a:t>の</a:t>
            </a:r>
            <a:r>
              <a:rPr lang="en-US" altLang="ja-JP" b="0" i="0" dirty="0">
                <a:solidFill>
                  <a:srgbClr val="1D1C1D"/>
                </a:solidFill>
                <a:effectLst/>
                <a:latin typeface="NotoSansJP"/>
              </a:rPr>
              <a:t>CPU</a:t>
            </a:r>
            <a:r>
              <a:rPr lang="ja-JP" altLang="en-US" b="0" i="0" dirty="0">
                <a:solidFill>
                  <a:srgbClr val="1D1C1D"/>
                </a:solidFill>
                <a:effectLst/>
                <a:latin typeface="NotoSansJP"/>
              </a:rPr>
              <a:t>数によって</a:t>
            </a:r>
            <a:r>
              <a:rPr lang="en-US" altLang="ja-JP" b="0" i="0" dirty="0" err="1">
                <a:solidFill>
                  <a:srgbClr val="1D1C1D"/>
                </a:solidFill>
                <a:effectLst/>
                <a:latin typeface="NotoSansJP"/>
              </a:rPr>
              <a:t>mmap</a:t>
            </a:r>
            <a:r>
              <a:rPr lang="ja-JP" altLang="en-US" b="0" i="0" dirty="0">
                <a:solidFill>
                  <a:srgbClr val="1D1C1D"/>
                </a:solidFill>
                <a:effectLst/>
                <a:latin typeface="NotoSansJP"/>
              </a:rPr>
              <a:t>の使用回数が変わるため</a:t>
            </a:r>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4BF881A4-DAE6-B493-0E04-EE343D2AD7AF}"/>
              </a:ext>
            </a:extLst>
          </p:cNvPr>
          <p:cNvSpPr>
            <a:spLocks noGrp="1"/>
          </p:cNvSpPr>
          <p:nvPr>
            <p:ph type="sldNum" sz="quarter" idx="5"/>
          </p:nvPr>
        </p:nvSpPr>
        <p:spPr/>
        <p:txBody>
          <a:bodyPr/>
          <a:lstStyle/>
          <a:p>
            <a:fld id="{016E1C1D-F4A9-2B46-8894-79AE3994FA0D}" type="slidenum">
              <a:rPr lang="en-JP" smtClean="0"/>
              <a:t>32</a:t>
            </a:fld>
            <a:endParaRPr lang="en-JP"/>
          </a:p>
        </p:txBody>
      </p:sp>
    </p:spTree>
    <p:extLst>
      <p:ext uri="{BB962C8B-B14F-4D97-AF65-F5344CB8AC3E}">
        <p14:creationId xmlns:p14="http://schemas.microsoft.com/office/powerpoint/2010/main" val="21970470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5795C-D174-8BA2-C5A3-E0A36BD55DE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E5F493E-3CEE-7F74-02EA-FAF43C48C6E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D2D134D-05B8-E153-EB6F-13FEF5C8A435}"/>
              </a:ext>
            </a:extLst>
          </p:cNvPr>
          <p:cNvSpPr>
            <a:spLocks noGrp="1"/>
          </p:cNvSpPr>
          <p:nvPr>
            <p:ph type="body" idx="1"/>
          </p:nvPr>
        </p:nvSpPr>
        <p:spPr/>
        <p:txBody>
          <a:bodyPr/>
          <a:lstStyle/>
          <a:p>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052B6DC4-00BC-B336-061D-0E28CD817AC6}"/>
              </a:ext>
            </a:extLst>
          </p:cNvPr>
          <p:cNvSpPr>
            <a:spLocks noGrp="1"/>
          </p:cNvSpPr>
          <p:nvPr>
            <p:ph type="sldNum" sz="quarter" idx="5"/>
          </p:nvPr>
        </p:nvSpPr>
        <p:spPr/>
        <p:txBody>
          <a:bodyPr/>
          <a:lstStyle/>
          <a:p>
            <a:fld id="{016E1C1D-F4A9-2B46-8894-79AE3994FA0D}" type="slidenum">
              <a:rPr lang="en-JP" smtClean="0"/>
              <a:t>33</a:t>
            </a:fld>
            <a:endParaRPr lang="en-JP"/>
          </a:p>
        </p:txBody>
      </p:sp>
    </p:spTree>
    <p:extLst>
      <p:ext uri="{BB962C8B-B14F-4D97-AF65-F5344CB8AC3E}">
        <p14:creationId xmlns:p14="http://schemas.microsoft.com/office/powerpoint/2010/main" val="41566311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ED7817-5565-C864-3B8F-3880B756148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95E2D17-7479-FB54-F23D-08AE9ADA249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E70684B-48CF-D5EF-F149-2781DA35580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a:extLst>
              <a:ext uri="{FF2B5EF4-FFF2-40B4-BE49-F238E27FC236}">
                <a16:creationId xmlns:a16="http://schemas.microsoft.com/office/drawing/2014/main" id="{5C749641-A087-B298-91D9-668483774ABA}"/>
              </a:ext>
            </a:extLst>
          </p:cNvPr>
          <p:cNvSpPr>
            <a:spLocks noGrp="1"/>
          </p:cNvSpPr>
          <p:nvPr>
            <p:ph type="sldNum" sz="quarter" idx="5"/>
          </p:nvPr>
        </p:nvSpPr>
        <p:spPr/>
        <p:txBody>
          <a:bodyPr/>
          <a:lstStyle/>
          <a:p>
            <a:fld id="{016E1C1D-F4A9-2B46-8894-79AE3994FA0D}" type="slidenum">
              <a:rPr lang="en-JP" smtClean="0"/>
              <a:t>34</a:t>
            </a:fld>
            <a:endParaRPr lang="en-JP"/>
          </a:p>
        </p:txBody>
      </p:sp>
    </p:spTree>
    <p:extLst>
      <p:ext uri="{BB962C8B-B14F-4D97-AF65-F5344CB8AC3E}">
        <p14:creationId xmlns:p14="http://schemas.microsoft.com/office/powerpoint/2010/main" val="40117336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5BAD8-7D91-01DA-0F51-3289AF14DC7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9A6941F-FB42-B567-DEEF-82F7D4631B6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DE62551-0F90-60B1-2555-4A404C8D7F2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a:extLst>
              <a:ext uri="{FF2B5EF4-FFF2-40B4-BE49-F238E27FC236}">
                <a16:creationId xmlns:a16="http://schemas.microsoft.com/office/drawing/2014/main" id="{53B7EF73-E876-2CCC-E223-9FBF16071650}"/>
              </a:ext>
            </a:extLst>
          </p:cNvPr>
          <p:cNvSpPr>
            <a:spLocks noGrp="1"/>
          </p:cNvSpPr>
          <p:nvPr>
            <p:ph type="sldNum" sz="quarter" idx="5"/>
          </p:nvPr>
        </p:nvSpPr>
        <p:spPr/>
        <p:txBody>
          <a:bodyPr/>
          <a:lstStyle/>
          <a:p>
            <a:fld id="{016E1C1D-F4A9-2B46-8894-79AE3994FA0D}" type="slidenum">
              <a:rPr lang="en-JP" smtClean="0"/>
              <a:t>35</a:t>
            </a:fld>
            <a:endParaRPr lang="en-JP"/>
          </a:p>
        </p:txBody>
      </p:sp>
    </p:spTree>
    <p:extLst>
      <p:ext uri="{BB962C8B-B14F-4D97-AF65-F5344CB8AC3E}">
        <p14:creationId xmlns:p14="http://schemas.microsoft.com/office/powerpoint/2010/main" val="28455560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0563-C75C-3BFD-7EB2-C0B8ABB9978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468ACAF-524C-3993-5012-513E6F66E57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B21F45D-B148-2B76-0524-1D7EBDB24F8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a:extLst>
              <a:ext uri="{FF2B5EF4-FFF2-40B4-BE49-F238E27FC236}">
                <a16:creationId xmlns:a16="http://schemas.microsoft.com/office/drawing/2014/main" id="{3A5E33A4-74EE-EBC3-3057-C3DD00703E37}"/>
              </a:ext>
            </a:extLst>
          </p:cNvPr>
          <p:cNvSpPr>
            <a:spLocks noGrp="1"/>
          </p:cNvSpPr>
          <p:nvPr>
            <p:ph type="sldNum" sz="quarter" idx="5"/>
          </p:nvPr>
        </p:nvSpPr>
        <p:spPr/>
        <p:txBody>
          <a:bodyPr/>
          <a:lstStyle/>
          <a:p>
            <a:fld id="{016E1C1D-F4A9-2B46-8894-79AE3994FA0D}" type="slidenum">
              <a:rPr lang="en-JP" smtClean="0"/>
              <a:t>36</a:t>
            </a:fld>
            <a:endParaRPr lang="en-JP"/>
          </a:p>
        </p:txBody>
      </p:sp>
    </p:spTree>
    <p:extLst>
      <p:ext uri="{BB962C8B-B14F-4D97-AF65-F5344CB8AC3E}">
        <p14:creationId xmlns:p14="http://schemas.microsoft.com/office/powerpoint/2010/main" val="31328603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D7A22A-BC61-9C52-25FA-205C7FBFB74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A227925-3E68-7D33-9C58-67574F5CE4D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60133B-02D7-9216-A90D-0F57A3D76B35}"/>
              </a:ext>
            </a:extLst>
          </p:cNvPr>
          <p:cNvSpPr>
            <a:spLocks noGrp="1"/>
          </p:cNvSpPr>
          <p:nvPr>
            <p:ph type="body" idx="1"/>
          </p:nvPr>
        </p:nvSpPr>
        <p:spPr/>
        <p:txBody>
          <a:bodyPr/>
          <a:lstStyle/>
          <a:p>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4738D0CD-0520-E7E5-AC4E-5F597570FF4A}"/>
              </a:ext>
            </a:extLst>
          </p:cNvPr>
          <p:cNvSpPr>
            <a:spLocks noGrp="1"/>
          </p:cNvSpPr>
          <p:nvPr>
            <p:ph type="sldNum" sz="quarter" idx="5"/>
          </p:nvPr>
        </p:nvSpPr>
        <p:spPr/>
        <p:txBody>
          <a:bodyPr/>
          <a:lstStyle/>
          <a:p>
            <a:fld id="{016E1C1D-F4A9-2B46-8894-79AE3994FA0D}" type="slidenum">
              <a:rPr lang="en-JP" smtClean="0"/>
              <a:t>37</a:t>
            </a:fld>
            <a:endParaRPr lang="en-JP"/>
          </a:p>
        </p:txBody>
      </p:sp>
    </p:spTree>
    <p:extLst>
      <p:ext uri="{BB962C8B-B14F-4D97-AF65-F5344CB8AC3E}">
        <p14:creationId xmlns:p14="http://schemas.microsoft.com/office/powerpoint/2010/main" val="11358989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69D9F-C4B0-9674-B770-A9BBFB1C61C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ED7AC0F-D9BF-4721-DB68-216BFF83AE1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C40B540-D825-23B1-2148-1AB73CAB2F17}"/>
              </a:ext>
            </a:extLst>
          </p:cNvPr>
          <p:cNvSpPr>
            <a:spLocks noGrp="1"/>
          </p:cNvSpPr>
          <p:nvPr>
            <p:ph type="body" idx="1"/>
          </p:nvPr>
        </p:nvSpPr>
        <p:spPr/>
        <p:txBody>
          <a:bodyPr/>
          <a:lstStyle/>
          <a:p>
            <a:endParaRPr kumimoji="1" lang="en-US" altLang="ja-JP" b="1" dirty="0"/>
          </a:p>
          <a:p>
            <a:r>
              <a:rPr kumimoji="1" lang="ja-JP" altLang="en-US" b="1" dirty="0"/>
              <a:t>＊今回、情報取得部分につきましては、先ほどの動作確認にあった２つのプログラムを用いてそれぞれオーバーヘッドを計測しました。</a:t>
            </a:r>
            <a:endParaRPr kumimoji="1" lang="en-US" altLang="ja-JP" b="1" dirty="0"/>
          </a:p>
          <a:p>
            <a:r>
              <a:rPr kumimoji="1" lang="ja-JP" altLang="en-US" dirty="0"/>
              <a:t>次にアプリケーションの実行時間をロード部分と情報取得部分に分けて計測しました．</a:t>
            </a:r>
            <a:endParaRPr kumimoji="1" lang="en-US" altLang="ja-JP" dirty="0"/>
          </a:p>
          <a:p>
            <a:r>
              <a:rPr kumimoji="1" lang="ja-JP" altLang="en-US" dirty="0"/>
              <a:t>ロード部分は左下であり，結果約</a:t>
            </a:r>
            <a:r>
              <a:rPr kumimoji="1" lang="en-US" altLang="ja-JP" dirty="0"/>
              <a:t>90</a:t>
            </a:r>
            <a:r>
              <a:rPr kumimoji="1" lang="ja-JP" altLang="en-US" dirty="0"/>
              <a:t>ミリ秒増加しました．しかしこれはアプリケーションの</a:t>
            </a:r>
            <a:r>
              <a:rPr lang="ja-JP" altLang="en-US" dirty="0">
                <a:effectLst/>
              </a:rPr>
              <a:t>実行開始時にのみ行われる</a:t>
            </a:r>
            <a:r>
              <a:rPr lang="ja-JP" altLang="en-US" dirty="0"/>
              <a:t>ため影響は小さいと考えられます．</a:t>
            </a:r>
            <a:endParaRPr lang="en-US" altLang="ja-JP" dirty="0"/>
          </a:p>
          <a:p>
            <a:r>
              <a:rPr kumimoji="1" lang="ja-JP" altLang="en-US" dirty="0"/>
              <a:t>一方，情報取得部分は→下であり，結果約</a:t>
            </a:r>
            <a:r>
              <a:rPr kumimoji="1" lang="en-US" altLang="ja-JP" dirty="0"/>
              <a:t>0.4</a:t>
            </a:r>
            <a:r>
              <a:rPr kumimoji="1" lang="ja-JP" altLang="en-US" dirty="0"/>
              <a:t>ミリ秒増加しました．これはロード部分と違いアプリケーションの情報取得の動作毎に繰り返し頻繁に</a:t>
            </a:r>
            <a:r>
              <a:rPr lang="ja-JP" altLang="en-US" dirty="0">
                <a:effectLst/>
              </a:rPr>
              <a:t>行われる</a:t>
            </a:r>
            <a:r>
              <a:rPr lang="ja-JP" altLang="en-US" dirty="0"/>
              <a:t>ためより改善するべき部分であると考えられます．</a:t>
            </a:r>
            <a:endParaRPr lang="en-US" altLang="ja-JP" dirty="0"/>
          </a:p>
          <a:p>
            <a:r>
              <a:rPr lang="ja-JP" altLang="en-US" dirty="0"/>
              <a:t>また・・でした．このため性能において</a:t>
            </a:r>
            <a:r>
              <a:rPr lang="en-US" altLang="ja-JP" dirty="0" err="1"/>
              <a:t>TeleBPF</a:t>
            </a:r>
            <a:r>
              <a:rPr lang="ja-JP" altLang="en-US" dirty="0"/>
              <a:t>が劣っているわけではないと考えられます．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83E4401E-9242-027A-0B6A-D85CC42A4BBD}"/>
              </a:ext>
            </a:extLst>
          </p:cNvPr>
          <p:cNvSpPr>
            <a:spLocks noGrp="1"/>
          </p:cNvSpPr>
          <p:nvPr>
            <p:ph type="sldNum" sz="quarter" idx="5"/>
          </p:nvPr>
        </p:nvSpPr>
        <p:spPr/>
        <p:txBody>
          <a:bodyPr/>
          <a:lstStyle/>
          <a:p>
            <a:fld id="{016E1C1D-F4A9-2B46-8894-79AE3994FA0D}" type="slidenum">
              <a:rPr lang="en-JP" smtClean="0"/>
              <a:t>38</a:t>
            </a:fld>
            <a:endParaRPr lang="en-JP"/>
          </a:p>
        </p:txBody>
      </p:sp>
    </p:spTree>
    <p:extLst>
      <p:ext uri="{BB962C8B-B14F-4D97-AF65-F5344CB8AC3E}">
        <p14:creationId xmlns:p14="http://schemas.microsoft.com/office/powerpoint/2010/main" val="1354576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1" strike="noStrike" dirty="0">
              <a:solidFill>
                <a:srgbClr val="FF00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strike="noStrike" dirty="0">
                <a:solidFill>
                  <a:srgbClr val="FF0000"/>
                </a:solidFill>
                <a:effectLst/>
              </a:rPr>
              <a:t>クラウドによる</a:t>
            </a:r>
            <a:r>
              <a:rPr lang="en-US" altLang="ja-JP" b="1" strike="noStrike" dirty="0">
                <a:solidFill>
                  <a:srgbClr val="FF0000"/>
                </a:solidFill>
                <a:effectLst/>
              </a:rPr>
              <a:t>VM</a:t>
            </a:r>
            <a:r>
              <a:rPr lang="ja-JP" altLang="en-US" b="1" strike="noStrike" dirty="0">
                <a:solidFill>
                  <a:srgbClr val="FF0000"/>
                </a:solidFill>
                <a:effectLst/>
              </a:rPr>
              <a:t>の監視手法としてはエージェント方式が一般的とされています．</a:t>
            </a:r>
            <a:endParaRPr lang="en-US" altLang="ja-JP" b="1" strike="noStrike" dirty="0">
              <a:solidFill>
                <a:srgbClr val="FF00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strike="noStrike" dirty="0">
                <a:solidFill>
                  <a:srgbClr val="FF0000"/>
                </a:solidFill>
                <a:effectLst/>
              </a:rPr>
              <a:t>前者後者は使わない</a:t>
            </a:r>
            <a:endParaRPr lang="en-US" altLang="ja-JP" b="1" strike="noStrike" dirty="0">
              <a:solidFill>
                <a:srgbClr val="FF0000"/>
              </a:solidFill>
              <a:effectLst/>
            </a:endParaRPr>
          </a:p>
          <a:p>
            <a:r>
              <a:rPr kumimoji="1" lang="ja-JP" altLang="en-US" dirty="0"/>
              <a:t>これは</a:t>
            </a:r>
            <a:r>
              <a:rPr kumimoji="1" lang="en-US" altLang="ja-JP" dirty="0"/>
              <a:t>VM</a:t>
            </a:r>
            <a:r>
              <a:rPr kumimoji="1" lang="ja-JP" altLang="en-US" dirty="0"/>
              <a:t>内にエージェントと呼ばれるソフトウェアを組み込み、クラウド側と通信して情報を取得する方法です。</a:t>
            </a:r>
          </a:p>
          <a:p>
            <a:r>
              <a:rPr kumimoji="1" lang="ja-JP" altLang="en-US" dirty="0"/>
              <a:t>エージェントはプロセスで実行する場合とカーネルモジュールとして実行する場合があります。プロセスの例が</a:t>
            </a:r>
            <a:r>
              <a:rPr kumimoji="1" lang="en-US" altLang="ja-JP" dirty="0"/>
              <a:t>Amazon CloudWatch</a:t>
            </a:r>
            <a:r>
              <a:rPr kumimoji="1" lang="ja-JP" altLang="en-US" dirty="0"/>
              <a:t>エージェントであり、</a:t>
            </a:r>
          </a:p>
          <a:p>
            <a:r>
              <a:rPr kumimoji="1" lang="ja-JP" altLang="en-US" dirty="0"/>
              <a:t>ログやメトリクスの収集、ログやトレースの分析などを行います。一方、カーネルモジュールの例が</a:t>
            </a:r>
            <a:r>
              <a:rPr lang="en-US" altLang="ja-JP" dirty="0">
                <a:effectLst/>
              </a:rPr>
              <a:t>IBM Cloud</a:t>
            </a:r>
            <a:r>
              <a:rPr lang="ja-JP" altLang="en-US" dirty="0">
                <a:effectLst/>
              </a:rPr>
              <a:t>のモニタリング・エージェント</a:t>
            </a:r>
            <a:r>
              <a:rPr kumimoji="1" lang="ja-JP" altLang="en-US" dirty="0"/>
              <a:t>であり、</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この方法であれば</a:t>
            </a:r>
            <a:r>
              <a:rPr lang="en-US" altLang="ja-JP" dirty="0">
                <a:effectLst/>
              </a:rPr>
              <a:t>VM</a:t>
            </a:r>
            <a:r>
              <a:rPr lang="ja-JP" altLang="en-US" dirty="0">
                <a:effectLst/>
              </a:rPr>
              <a:t>内で実行されたシステムコールに関する情報の収集も可能です</a:t>
            </a:r>
            <a:r>
              <a:rPr kumimoji="1" lang="ja-JP" alt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strike="noStrike" dirty="0">
              <a:solidFill>
                <a:srgbClr val="FF00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trike="noStrike" dirty="0">
              <a:solidFill>
                <a:srgbClr val="FF0000"/>
              </a:solidFill>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3</a:t>
            </a:fld>
            <a:endParaRPr lang="en-JP"/>
          </a:p>
        </p:txBody>
      </p:sp>
    </p:spTree>
    <p:extLst>
      <p:ext uri="{BB962C8B-B14F-4D97-AF65-F5344CB8AC3E}">
        <p14:creationId xmlns:p14="http://schemas.microsoft.com/office/powerpoint/2010/main" val="40303485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23628-5068-81C8-2C07-E16FE5D9316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63E7A78-C754-B88B-0C1A-1CB07E17E14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E89C343-6358-B383-8F3C-CDC9F6E71CC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2</a:t>
            </a:r>
            <a:r>
              <a:rPr lang="ja-JP" altLang="en-US" dirty="0"/>
              <a:t>つの環境変数を指定（</a:t>
            </a:r>
            <a:r>
              <a:rPr kumimoji="1" lang="en-US" altLang="ja-JP" dirty="0"/>
              <a:t>LIBZPHOOK</a:t>
            </a:r>
            <a:r>
              <a:rPr kumimoji="1" lang="ja-JP" altLang="en-US" dirty="0"/>
              <a:t>＝フック（特定の箇所で処理を追加）、</a:t>
            </a:r>
            <a:r>
              <a:rPr kumimoji="1" lang="en-US" altLang="ja-JP" dirty="0"/>
              <a:t>LD_PRELOAD</a:t>
            </a:r>
            <a:r>
              <a:rPr kumimoji="1" lang="ja-JP" altLang="en-US" dirty="0"/>
              <a:t>＝ラップ（機能やデータを別の形、形式にする）</a:t>
            </a:r>
            <a:r>
              <a:rPr lang="ja-JP" altLang="en-US" dirty="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send?open</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まず，動作確認として・・</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結果下の写真のようになり，・・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また・・しました．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結果は右の通りであり，・・</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a:t>
            </a:r>
            <a:r>
              <a:rPr lang="en-US" altLang="ja-JP" dirty="0" err="1"/>
              <a:t>kfuncs</a:t>
            </a:r>
            <a:r>
              <a:rPr lang="ja-JP" altLang="en-US" dirty="0"/>
              <a:t>等は・・</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それ以外のイベントには対応しました．</a:t>
            </a:r>
            <a:endParaRPr lang="en-JP" altLang="ja-JP" dirty="0"/>
          </a:p>
        </p:txBody>
      </p:sp>
      <p:sp>
        <p:nvSpPr>
          <p:cNvPr id="4" name="スライド番号プレースホルダー 3">
            <a:extLst>
              <a:ext uri="{FF2B5EF4-FFF2-40B4-BE49-F238E27FC236}">
                <a16:creationId xmlns:a16="http://schemas.microsoft.com/office/drawing/2014/main" id="{8A678C85-AA1C-0874-5C58-17B355A48FDA}"/>
              </a:ext>
            </a:extLst>
          </p:cNvPr>
          <p:cNvSpPr>
            <a:spLocks noGrp="1"/>
          </p:cNvSpPr>
          <p:nvPr>
            <p:ph type="sldNum" sz="quarter" idx="5"/>
          </p:nvPr>
        </p:nvSpPr>
        <p:spPr/>
        <p:txBody>
          <a:bodyPr/>
          <a:lstStyle/>
          <a:p>
            <a:fld id="{016E1C1D-F4A9-2B46-8894-79AE3994FA0D}" type="slidenum">
              <a:rPr lang="en-JP" smtClean="0"/>
              <a:t>39</a:t>
            </a:fld>
            <a:endParaRPr lang="en-JP"/>
          </a:p>
        </p:txBody>
      </p:sp>
    </p:spTree>
    <p:extLst>
      <p:ext uri="{BB962C8B-B14F-4D97-AF65-F5344CB8AC3E}">
        <p14:creationId xmlns:p14="http://schemas.microsoft.com/office/powerpoint/2010/main" val="2391423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ja-JP" altLang="en-US" dirty="0"/>
              <a:t>より多くの情報を取得できます．一方で，</a:t>
            </a:r>
            <a:endParaRPr kumimoji="1" lang="en-US" altLang="ja-JP" dirty="0"/>
          </a:p>
          <a:p>
            <a:r>
              <a:rPr kumimoji="1" lang="ja-JP" altLang="en-US" dirty="0"/>
              <a:t>プロセス→システムが不安定になることはない</a:t>
            </a:r>
            <a:endParaRPr kumimoji="1" lang="en-US" altLang="ja-JP" dirty="0"/>
          </a:p>
          <a:p>
            <a:r>
              <a:rPr kumimoji="1" lang="ja-JP" altLang="en-US" dirty="0"/>
              <a:t>カーネルモジュール→たくさんの情報を取得できる</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一方，</a:t>
            </a:r>
            <a:r>
              <a:rPr lang="en-JP" altLang="ja-JP" dirty="0"/>
              <a:t>エージェント方式</a:t>
            </a:r>
            <a:r>
              <a:rPr lang="ja-JP" altLang="en-US" dirty="0"/>
              <a:t>には</a:t>
            </a:r>
            <a:r>
              <a:rPr lang="en-JP" altLang="ja-JP" dirty="0"/>
              <a:t>問題点</a:t>
            </a:r>
            <a:r>
              <a:rPr lang="ja-JP" altLang="en-US" dirty="0"/>
              <a:t>も存在します．まず、</a:t>
            </a:r>
            <a:r>
              <a:rPr lang="ja-JP" altLang="en-US" dirty="0">
                <a:latin typeface="+mn-ea"/>
              </a:rPr>
              <a:t>エージェントの保守や管理を</a:t>
            </a:r>
            <a:r>
              <a:rPr lang="en-US" altLang="ja-JP" dirty="0">
                <a:latin typeface="+mn-ea"/>
              </a:rPr>
              <a:t>VM</a:t>
            </a:r>
            <a:r>
              <a:rPr lang="ja-JP" altLang="en-US" dirty="0">
                <a:latin typeface="+mn-ea"/>
              </a:rPr>
              <a:t>の利用者が行う必要があります．ここでいう保守や管理とは、インストール、バージョンアップなどであり、まず導入時にインストール作業が必要になります。また、これらの作業を怠ると</a:t>
            </a:r>
            <a:r>
              <a:rPr lang="en-US" altLang="ja-JP" dirty="0">
                <a:latin typeface="+mn-ea"/>
              </a:rPr>
              <a:t>VM</a:t>
            </a:r>
            <a:r>
              <a:rPr lang="ja-JP" altLang="en-US" dirty="0">
                <a:latin typeface="+mn-ea"/>
              </a:rPr>
              <a:t>自体が堅牢であってもシステムの脆弱性となる可能性があります．また、エージェントを実行するプロセスとカーネルモジュールは一長一短であります．プロセスは</a:t>
            </a:r>
            <a:r>
              <a:rPr lang="en-US" altLang="ja-JP" dirty="0">
                <a:latin typeface="+mn-ea"/>
              </a:rPr>
              <a:t>OS</a:t>
            </a:r>
            <a:r>
              <a:rPr lang="ja-JP" altLang="en-US" dirty="0">
                <a:latin typeface="+mn-ea"/>
              </a:rPr>
              <a:t>内にないため取得できない情報が存在します．また、カーネルモジュールとして実行するとシステムが不安定になる可能性があります。</a:t>
            </a:r>
            <a:endParaRPr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mn-ea"/>
              </a:rPr>
              <a:t>また、カーネル内なので</a:t>
            </a:r>
            <a:r>
              <a:rPr lang="en-US" altLang="ja-JP" dirty="0">
                <a:latin typeface="+mn-ea"/>
              </a:rPr>
              <a:t>OS</a:t>
            </a:r>
            <a:r>
              <a:rPr lang="ja-JP" altLang="en-US" dirty="0">
                <a:latin typeface="+mn-ea"/>
              </a:rPr>
              <a:t>のバージョンに合わせてバージョンアップし対応する必要があります。そうしないと動かなくなる可能性があります。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4</a:t>
            </a:fld>
            <a:endParaRPr lang="en-JP"/>
          </a:p>
        </p:txBody>
      </p:sp>
    </p:spTree>
    <p:extLst>
      <p:ext uri="{BB962C8B-B14F-4D97-AF65-F5344CB8AC3E}">
        <p14:creationId xmlns:p14="http://schemas.microsoft.com/office/powerpoint/2010/main" val="1517873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effectLst/>
            </a:endParaRPr>
          </a:p>
          <a:p>
            <a:r>
              <a:rPr lang="ja-JP" altLang="en-US" dirty="0">
                <a:effectLst/>
              </a:rPr>
              <a:t>この問題を解決するために，イントロスペクション方式が提案されています．</a:t>
            </a:r>
            <a:endParaRPr lang="en-US" altLang="ja-JP" dirty="0">
              <a:effectLst/>
            </a:endParaRPr>
          </a:p>
          <a:p>
            <a:r>
              <a:rPr kumimoji="1" lang="ja-JP" altLang="en-US" dirty="0"/>
              <a:t>この方法は・・・ものです．</a:t>
            </a:r>
            <a:endParaRPr kumimoji="1" lang="en-US" altLang="ja-JP" dirty="0"/>
          </a:p>
          <a:p>
            <a:r>
              <a:rPr kumimoji="1" lang="ja-JP" altLang="en-US" dirty="0"/>
              <a:t>取得例として・・・ことで</a:t>
            </a:r>
            <a:endParaRPr kumimoji="1" lang="en-US" altLang="ja-JP" dirty="0"/>
          </a:p>
          <a:p>
            <a:r>
              <a:rPr kumimoji="1" lang="ja-JP" altLang="en-US" dirty="0"/>
              <a:t>・・</a:t>
            </a:r>
            <a:endParaRPr kumimoji="1" lang="en-US" altLang="ja-JP" dirty="0"/>
          </a:p>
          <a:p>
            <a:r>
              <a:rPr kumimoji="1" lang="ja-JP" altLang="en-US" dirty="0"/>
              <a:t>また，・・・ことで</a:t>
            </a:r>
            <a:endParaRPr kumimoji="1" lang="en-US" altLang="ja-JP" dirty="0"/>
          </a:p>
          <a:p>
            <a:r>
              <a:rPr kumimoji="1" lang="ja-JP" altLang="en-US" dirty="0"/>
              <a:t>・・・</a:t>
            </a:r>
            <a:endParaRPr kumimoji="1" lang="en-US" altLang="ja-JP" dirty="0"/>
          </a:p>
          <a:p>
            <a:r>
              <a:rPr kumimoji="1" lang="ja-JP" altLang="en-US" dirty="0"/>
              <a:t>この方法であれば・・です．</a:t>
            </a: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5</a:t>
            </a:fld>
            <a:endParaRPr lang="en-JP"/>
          </a:p>
        </p:txBody>
      </p:sp>
    </p:spTree>
    <p:extLst>
      <p:ext uri="{BB962C8B-B14F-4D97-AF65-F5344CB8AC3E}">
        <p14:creationId xmlns:p14="http://schemas.microsoft.com/office/powerpoint/2010/main" val="757077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仕組み</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そこで本研究の提案として</a:t>
            </a:r>
            <a:r>
              <a:rPr kumimoji="1" lang="en-US" altLang="ja-JP" dirty="0" err="1"/>
              <a:t>TeleBPF</a:t>
            </a:r>
            <a:r>
              <a:rPr kumimoji="1" lang="ja-JP" altLang="en-US" dirty="0">
                <a:latin typeface="+mn-ea"/>
              </a:rPr>
              <a:t>を挙げます。</a:t>
            </a:r>
            <a:r>
              <a:rPr kumimoji="1" lang="en-US" altLang="ja-JP" dirty="0" err="1">
                <a:latin typeface="+mn-ea"/>
              </a:rPr>
              <a:t>TeleBPF</a:t>
            </a:r>
            <a:r>
              <a:rPr kumimoji="1" lang="ja-JP" altLang="en-US" dirty="0">
                <a:latin typeface="+mn-ea"/>
              </a:rPr>
              <a:t>は</a:t>
            </a:r>
            <a:r>
              <a:rPr kumimoji="1" lang="en-US" altLang="ja-JP" dirty="0"/>
              <a:t>VM</a:t>
            </a:r>
            <a:r>
              <a:rPr kumimoji="1" lang="ja-JP" altLang="en-US" dirty="0"/>
              <a:t>に</a:t>
            </a:r>
            <a:r>
              <a:rPr kumimoji="1" lang="en-US" altLang="ja-JP" dirty="0" err="1"/>
              <a:t>eBPF</a:t>
            </a:r>
            <a:r>
              <a:rPr kumimoji="1" lang="ja-JP" altLang="en-US" dirty="0"/>
              <a:t>プログラムを送り込んで実行することで安全に監視するシステムです．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mn-ea"/>
              </a:rPr>
              <a:t>ここでの</a:t>
            </a:r>
            <a:r>
              <a:rPr lang="en-US" altLang="ja-JP" dirty="0" err="1">
                <a:latin typeface="+mn-ea"/>
              </a:rPr>
              <a:t>eBPF</a:t>
            </a:r>
            <a:r>
              <a:rPr lang="ja-JP" altLang="en-US" dirty="0">
                <a:latin typeface="+mn-ea"/>
              </a:rPr>
              <a:t>は拡張バークレーパケットフィルタ（</a:t>
            </a:r>
            <a:r>
              <a:rPr lang="en-US" altLang="ja-JP" b="1" i="0" dirty="0">
                <a:solidFill>
                  <a:srgbClr val="666666"/>
                </a:solidFill>
                <a:effectLst/>
                <a:latin typeface="Roboto" panose="02000000000000000000" pitchFamily="2" charset="0"/>
              </a:rPr>
              <a:t>extended Berkeley Packet Filter </a:t>
            </a:r>
            <a:r>
              <a:rPr lang="ja-JP" altLang="en-US" b="1" i="0" dirty="0">
                <a:solidFill>
                  <a:srgbClr val="666666"/>
                </a:solidFill>
                <a:effectLst/>
                <a:latin typeface="Roboto" panose="02000000000000000000" pitchFamily="2" charset="0"/>
              </a:rPr>
              <a:t>の略</a:t>
            </a:r>
            <a:r>
              <a:rPr lang="ja-JP" altLang="en-US" dirty="0">
                <a:latin typeface="+mn-ea"/>
              </a:rPr>
              <a:t>）であり、</a:t>
            </a:r>
            <a:r>
              <a:rPr lang="ja-JP" altLang="en-US" b="0" i="0" dirty="0">
                <a:effectLst/>
                <a:latin typeface="-apple-system"/>
              </a:rPr>
              <a:t>作成したプログラムを</a:t>
            </a:r>
            <a:r>
              <a:rPr lang="en-US" altLang="ja-JP" b="0" i="0" dirty="0">
                <a:effectLst/>
                <a:latin typeface="-apple-system"/>
              </a:rPr>
              <a:t>OS</a:t>
            </a:r>
            <a:r>
              <a:rPr lang="ja-JP" altLang="en-US" b="0" i="0" dirty="0">
                <a:effectLst/>
                <a:latin typeface="-apple-system"/>
              </a:rPr>
              <a:t>内で安全に</a:t>
            </a:r>
            <a:r>
              <a:rPr lang="ja-JP" altLang="en-US" dirty="0">
                <a:latin typeface="+mn-ea"/>
              </a:rPr>
              <a:t>実行することで</a:t>
            </a:r>
            <a:r>
              <a:rPr lang="ja-JP" altLang="en-US" dirty="0"/>
              <a:t>性能等を監視するために用いられる</a:t>
            </a:r>
            <a:r>
              <a:rPr lang="en-US" altLang="ja-JP" dirty="0"/>
              <a:t>Linux</a:t>
            </a:r>
            <a:r>
              <a:rPr lang="ja-JP" altLang="en-US" dirty="0"/>
              <a:t>の機構</a:t>
            </a:r>
            <a:r>
              <a:rPr lang="ja-JP" altLang="en-US" dirty="0">
                <a:latin typeface="+mn-ea"/>
              </a:rPr>
              <a:t>です。</a:t>
            </a:r>
            <a:endParaRPr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mn-ea"/>
              </a:rPr>
              <a:t>流れとしてはクラウド側</a:t>
            </a:r>
            <a:r>
              <a:rPr kumimoji="1" lang="ja-JP" altLang="en-US" dirty="0">
                <a:latin typeface="+mn-ea"/>
              </a:rPr>
              <a:t>で既存の</a:t>
            </a:r>
            <a:r>
              <a:rPr kumimoji="1" lang="en-US" altLang="ja-JP" dirty="0" err="1">
                <a:latin typeface="+mn-ea"/>
              </a:rPr>
              <a:t>eBPF</a:t>
            </a:r>
            <a:r>
              <a:rPr kumimoji="1" lang="ja-JP" altLang="en-US" dirty="0">
                <a:latin typeface="+mn-ea"/>
              </a:rPr>
              <a:t>アプリケーションを実行し、</a:t>
            </a:r>
            <a:r>
              <a:rPr kumimoji="1" lang="en-US" altLang="ja-JP" dirty="0">
                <a:latin typeface="+mn-ea"/>
              </a:rPr>
              <a:t>VM</a:t>
            </a:r>
            <a:r>
              <a:rPr kumimoji="1" lang="ja-JP" altLang="en-US" dirty="0">
                <a:latin typeface="+mn-ea"/>
              </a:rPr>
              <a:t>内の</a:t>
            </a:r>
            <a:r>
              <a:rPr kumimoji="1" lang="en-US" altLang="ja-JP" dirty="0" err="1">
                <a:latin typeface="+mn-ea"/>
              </a:rPr>
              <a:t>TeleBPF</a:t>
            </a:r>
            <a:r>
              <a:rPr kumimoji="1" lang="ja-JP" altLang="en-US" dirty="0">
                <a:latin typeface="+mn-ea"/>
              </a:rPr>
              <a:t>プロキシ経由で</a:t>
            </a:r>
            <a:r>
              <a:rPr lang="en-US" altLang="ja-JP" dirty="0" err="1"/>
              <a:t>eBPF</a:t>
            </a:r>
            <a:r>
              <a:rPr lang="ja-JP" altLang="en-US" dirty="0"/>
              <a:t>プログラムを</a:t>
            </a:r>
            <a:r>
              <a:rPr lang="en-US" altLang="ja-JP" dirty="0"/>
              <a:t>VM</a:t>
            </a:r>
            <a:r>
              <a:rPr lang="ja-JP" altLang="en-US" dirty="0"/>
              <a:t>内の</a:t>
            </a:r>
            <a:r>
              <a:rPr lang="en-US" altLang="ja-JP" dirty="0"/>
              <a:t>OS</a:t>
            </a:r>
            <a:r>
              <a:rPr lang="ja-JP" altLang="en-US" dirty="0"/>
              <a:t>にロード</a:t>
            </a:r>
            <a:r>
              <a:rPr kumimoji="1" lang="ja-JP" altLang="en-US" dirty="0">
                <a:latin typeface="+mn-ea"/>
              </a:rPr>
              <a:t>します。</a:t>
            </a:r>
            <a:endParaRPr kumimoji="1" lang="en-US" altLang="ja-JP"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そして</a:t>
            </a:r>
            <a:r>
              <a:rPr lang="en-US" altLang="ja-JP" dirty="0" err="1"/>
              <a:t>eBPF</a:t>
            </a:r>
            <a:r>
              <a:rPr lang="ja-JP" altLang="en-US" dirty="0"/>
              <a:t>プログラムが取得した情報は</a:t>
            </a:r>
            <a:r>
              <a:rPr lang="en-US" altLang="ja-JP" dirty="0" err="1"/>
              <a:t>TeleBPF</a:t>
            </a:r>
            <a:r>
              <a:rPr lang="ja-JP" altLang="en-US" dirty="0"/>
              <a:t>プロキシ経由で返されます．この方法であれば既存の</a:t>
            </a:r>
            <a:r>
              <a:rPr lang="en-US" altLang="ja-JP" dirty="0" err="1"/>
              <a:t>eBPF</a:t>
            </a:r>
            <a:r>
              <a:rPr lang="ja-JP" altLang="en-US" dirty="0"/>
              <a:t>アプリケーションを実行可能です．</a:t>
            </a:r>
            <a:endParaRPr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6</a:t>
            </a:fld>
            <a:endParaRPr lang="en-JP"/>
          </a:p>
        </p:txBody>
      </p:sp>
    </p:spTree>
    <p:extLst>
      <p:ext uri="{BB962C8B-B14F-4D97-AF65-F5344CB8AC3E}">
        <p14:creationId xmlns:p14="http://schemas.microsoft.com/office/powerpoint/2010/main" val="1458913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ja-JP" altLang="en-US" dirty="0"/>
              <a:t>比較対象：エージェント、主にカーネルモジュールとして実行する場合のエージェント、イントロスペクション</a:t>
            </a:r>
            <a:endParaRPr kumimoji="1" lang="en-US" altLang="ja-JP" dirty="0"/>
          </a:p>
          <a:p>
            <a:r>
              <a:rPr kumimoji="1" lang="ja-JP" altLang="en-US" dirty="0"/>
              <a:t>例：変なメモリにアクセスしない（危険をもちいるなら</a:t>
            </a:r>
            <a:r>
              <a:rPr kumimoji="1" lang="en-US" altLang="ja-JP" dirty="0"/>
              <a:t>,OS</a:t>
            </a:r>
            <a:r>
              <a:rPr kumimoji="1" lang="ja-JP" altLang="en-US" dirty="0"/>
              <a:t>を破壊してしまう可能性がある）</a:t>
            </a:r>
            <a:endParaRPr kumimoji="1" lang="en-US" altLang="ja-JP" dirty="0"/>
          </a:p>
          <a:p>
            <a:r>
              <a:rPr kumimoji="1" lang="ja-JP" altLang="en-US" dirty="0"/>
              <a:t>　　　無限ループしてシステムが応答しなくならないようにするために・・・</a:t>
            </a:r>
            <a:endParaRPr kumimoji="1" lang="en-US" altLang="ja-JP" dirty="0"/>
          </a:p>
          <a:p>
            <a:endParaRPr kumimoji="1" lang="en-US" altLang="ja-JP" dirty="0"/>
          </a:p>
          <a:p>
            <a:r>
              <a:rPr kumimoji="1" lang="ja-JP" altLang="en-US" dirty="0"/>
              <a:t>この方法はエージェント方式と比べて様々な利点を持っています．</a:t>
            </a:r>
            <a:endParaRPr kumimoji="1" lang="en-US" altLang="ja-JP" dirty="0"/>
          </a:p>
          <a:p>
            <a:r>
              <a:rPr kumimoji="1" lang="ja-JP" altLang="en-US" dirty="0"/>
              <a:t>まず・・・ありません．</a:t>
            </a:r>
            <a:endParaRPr kumimoji="1" lang="en-US" altLang="ja-JP" dirty="0"/>
          </a:p>
          <a:p>
            <a:r>
              <a:rPr kumimoji="1" lang="ja-JP" altLang="en-US" dirty="0"/>
              <a:t>これは下のようにエージェントをインストールするわけでは無く・・・仕組みとなっているためです．</a:t>
            </a:r>
            <a:endParaRPr kumimoji="1" lang="en-US" altLang="ja-JP" dirty="0"/>
          </a:p>
          <a:p>
            <a:r>
              <a:rPr kumimoji="1" lang="ja-JP" altLang="en-US" dirty="0"/>
              <a:t>また，先ほどのプロセスとカーネルモジュールの一長一短の問題も</a:t>
            </a:r>
            <a:r>
              <a:rPr kumimoji="1" lang="en-US" altLang="ja-JP" dirty="0" err="1"/>
              <a:t>TeleBPF</a:t>
            </a:r>
            <a:r>
              <a:rPr kumimoji="1" lang="ja-JP" altLang="en-US" dirty="0"/>
              <a:t>であれば解決されます．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effectLst/>
              </a:rPr>
              <a:t>eBPF</a:t>
            </a:r>
            <a:r>
              <a:rPr lang="ja-JP" altLang="en-US" dirty="0">
                <a:effectLst/>
              </a:rPr>
              <a:t>プログラムは</a:t>
            </a:r>
            <a:r>
              <a:rPr lang="en-US" altLang="ja-JP" dirty="0">
                <a:effectLst/>
              </a:rPr>
              <a:t>OS</a:t>
            </a:r>
            <a:r>
              <a:rPr lang="ja-JP" altLang="en-US" dirty="0">
                <a:effectLst/>
              </a:rPr>
              <a:t>内で実行されるため，プロセスとして実行した場合と異なり・・・</a:t>
            </a:r>
            <a:endParaRPr lang="en-US" altLang="ja-JP"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kumimoji="1" lang="en-US" altLang="ja-JP" dirty="0" err="1"/>
              <a:t>eBPF</a:t>
            </a:r>
            <a:r>
              <a:rPr kumimoji="1" lang="ja-JP" altLang="en-US" dirty="0"/>
              <a:t>には検査器という機能があり，プログラムのロード時にプログラムの安全性が検査される</a:t>
            </a:r>
            <a:r>
              <a:rPr lang="ja-JP" altLang="en-US" dirty="0">
                <a:effectLst/>
              </a:rPr>
              <a:t>ため，カーネルモジュールとして実行した場合と異なりシステムが不安定にはなりません．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7</a:t>
            </a:fld>
            <a:endParaRPr lang="en-JP"/>
          </a:p>
        </p:txBody>
      </p:sp>
    </p:spTree>
    <p:extLst>
      <p:ext uri="{BB962C8B-B14F-4D97-AF65-F5344CB8AC3E}">
        <p14:creationId xmlns:p14="http://schemas.microsoft.com/office/powerpoint/2010/main" val="2859236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i="0" dirty="0">
              <a:solidFill>
                <a:srgbClr val="1D1C1D"/>
              </a:solidFill>
              <a:effectLst/>
              <a:latin typeface="NotoSansJP"/>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1D1C1D"/>
                </a:solidFill>
                <a:effectLst/>
                <a:latin typeface="NotoSansJP"/>
              </a:rPr>
              <a:t>・・・，加えて</a:t>
            </a:r>
            <a:r>
              <a:rPr lang="en-US" altLang="ja-JP" b="0" i="0" dirty="0" err="1">
                <a:solidFill>
                  <a:srgbClr val="1D1C1D"/>
                </a:solidFill>
                <a:effectLst/>
                <a:latin typeface="NotoSansJP"/>
              </a:rPr>
              <a:t>eBPF</a:t>
            </a:r>
            <a:r>
              <a:rPr lang="ja-JP" altLang="en-US" b="0" i="0" dirty="0">
                <a:solidFill>
                  <a:srgbClr val="1D1C1D"/>
                </a:solidFill>
                <a:effectLst/>
                <a:latin typeface="NotoSansJP"/>
              </a:rPr>
              <a:t>用の様々なフレーム・・・</a:t>
            </a:r>
            <a:endParaRPr lang="en-US" altLang="ja-JP" b="0" i="0" dirty="0">
              <a:solidFill>
                <a:srgbClr val="1D1C1D"/>
              </a:solidFill>
              <a:effectLst/>
              <a:latin typeface="NotoSansJP"/>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1D1C1D"/>
                </a:solidFill>
                <a:effectLst/>
                <a:latin typeface="NotoSansJP"/>
              </a:rPr>
              <a:t>システムイベントの例：</a:t>
            </a:r>
            <a:r>
              <a:rPr lang="ja-JP" altLang="en-US" b="1" i="0" dirty="0">
                <a:solidFill>
                  <a:srgbClr val="1D1C1D"/>
                </a:solidFill>
                <a:effectLst/>
                <a:latin typeface="NotoSansJP"/>
              </a:rPr>
              <a:t>ディスクの読み書き，プログラム実行</a:t>
            </a:r>
            <a:r>
              <a:rPr lang="ja-JP" altLang="en-US" b="1" i="0" dirty="0">
                <a:solidFill>
                  <a:srgbClr val="363636"/>
                </a:solidFill>
                <a:effectLst/>
                <a:latin typeface="ヒラギノ角ゴ Pro W3"/>
              </a:rPr>
              <a:t>など</a:t>
            </a:r>
            <a:endParaRPr lang="en-US" altLang="ja-JP" b="1" i="0" dirty="0">
              <a:solidFill>
                <a:srgbClr val="1D1C1D"/>
              </a:solidFill>
              <a:effectLst/>
              <a:latin typeface="NotoSansJP"/>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1D1C1D"/>
                </a:solidFill>
                <a:effectLst/>
                <a:latin typeface="NotoSansJP"/>
              </a:rPr>
              <a:t>一般的な</a:t>
            </a:r>
            <a:r>
              <a:rPr lang="en-US" altLang="ja-JP" b="0" i="0" dirty="0" err="1">
                <a:solidFill>
                  <a:srgbClr val="1D1C1D"/>
                </a:solidFill>
                <a:effectLst/>
                <a:latin typeface="NotoSansJP"/>
              </a:rPr>
              <a:t>eBPF</a:t>
            </a:r>
            <a:r>
              <a:rPr lang="ja-JP" altLang="en-US" b="0" i="0" dirty="0">
                <a:solidFill>
                  <a:srgbClr val="1D1C1D"/>
                </a:solidFill>
                <a:effectLst/>
                <a:latin typeface="NotoSansJP"/>
              </a:rPr>
              <a:t>の話をするので、クラウドの</a:t>
            </a:r>
            <a:r>
              <a:rPr lang="en-US" altLang="ja-JP" b="0" i="0" dirty="0">
                <a:solidFill>
                  <a:srgbClr val="1D1C1D"/>
                </a:solidFill>
                <a:effectLst/>
                <a:latin typeface="NotoSansJP"/>
              </a:rPr>
              <a:t>OS</a:t>
            </a:r>
            <a:r>
              <a:rPr lang="ja-JP" altLang="en-US" b="0" i="0" dirty="0">
                <a:solidFill>
                  <a:srgbClr val="1D1C1D"/>
                </a:solidFill>
                <a:effectLst/>
                <a:latin typeface="NotoSansJP"/>
              </a:rPr>
              <a:t>とは言わない</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dirty="0">
                <a:solidFill>
                  <a:srgbClr val="FF0000"/>
                </a:solidFill>
              </a:rPr>
              <a:t>このことから横取りの話につなげる</a:t>
            </a:r>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8</a:t>
            </a:fld>
            <a:endParaRPr lang="en-JP"/>
          </a:p>
        </p:txBody>
      </p:sp>
    </p:spTree>
    <p:extLst>
      <p:ext uri="{BB962C8B-B14F-4D97-AF65-F5344CB8AC3E}">
        <p14:creationId xmlns:p14="http://schemas.microsoft.com/office/powerpoint/2010/main" val="1124995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solidFill>
                  <a:srgbClr val="FF0000"/>
                </a:solidFill>
              </a:rPr>
              <a:t>Zpoline</a:t>
            </a:r>
            <a:r>
              <a:rPr lang="ja-JP" altLang="en-US" dirty="0">
                <a:solidFill>
                  <a:srgbClr val="FF0000"/>
                </a:solidFill>
              </a:rPr>
              <a:t>というツール（ものは使わない）</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JP" altLang="ja-JP" dirty="0">
                <a:solidFill>
                  <a:srgbClr val="FF0000"/>
                </a:solidFill>
              </a:rPr>
              <a:t>このことからプロトコルバッファの話につなげる</a:t>
            </a:r>
            <a:r>
              <a:rPr lang="ja-JP" altLang="en-US" dirty="0">
                <a:solidFill>
                  <a:srgbClr val="FF0000"/>
                </a:solidFill>
              </a:rPr>
              <a:t>（引数から）</a:t>
            </a:r>
            <a:endParaRPr lang="en-JP"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1" dirty="0" err="1">
                <a:effectLst/>
              </a:rPr>
              <a:t>eBPF</a:t>
            </a:r>
            <a:r>
              <a:rPr lang="ja-JP" altLang="en-US" b="1" dirty="0">
                <a:effectLst/>
              </a:rPr>
              <a:t>アプリケーションが</a:t>
            </a:r>
            <a:r>
              <a:rPr lang="en-US" altLang="ja-JP" b="1" dirty="0" err="1">
                <a:effectLst/>
              </a:rPr>
              <a:t>eBPF</a:t>
            </a:r>
            <a:r>
              <a:rPr lang="ja-JP" altLang="en-US" b="1" dirty="0">
                <a:effectLst/>
              </a:rPr>
              <a:t>プログラムを透過的に</a:t>
            </a:r>
            <a:r>
              <a:rPr lang="en-US" altLang="ja-JP" b="1" dirty="0">
                <a:effectLst/>
              </a:rPr>
              <a:t>VM</a:t>
            </a:r>
            <a:r>
              <a:rPr lang="ja-JP" altLang="en-US" b="1" dirty="0">
                <a:effectLst/>
              </a:rPr>
              <a:t>内に送り込んでアクセスできるようにするために</a:t>
            </a:r>
            <a:r>
              <a:rPr lang="ja-JP" altLang="en-US" dirty="0">
                <a:effectLst/>
              </a:rPr>
              <a:t>，</a:t>
            </a:r>
            <a:r>
              <a:rPr lang="en-US" altLang="ja-JP" dirty="0" err="1">
                <a:effectLst/>
              </a:rPr>
              <a:t>TeleBPF</a:t>
            </a:r>
            <a:r>
              <a:rPr lang="ja-JP" altLang="en-US" dirty="0">
                <a:effectLst/>
              </a:rPr>
              <a:t>では</a:t>
            </a:r>
            <a:r>
              <a:rPr lang="en-US" altLang="ja-JP" dirty="0" err="1">
                <a:effectLst/>
              </a:rPr>
              <a:t>eBPF</a:t>
            </a:r>
            <a:r>
              <a:rPr lang="ja-JP" altLang="en-US" dirty="0">
                <a:effectLst/>
              </a:rPr>
              <a:t>制御システムコールの転送を行います．このシステムコールの例として・・や・・があります．そして，・・．流れとしてはまずアプリケーションが・・します．そして・・します．</a:t>
            </a:r>
            <a:endParaRPr lang="en-JP" altLang="ja-JP" dirty="0">
              <a:solidFill>
                <a:srgbClr val="FF0000"/>
              </a:solidFill>
            </a:endParaRP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9</a:t>
            </a:fld>
            <a:endParaRPr lang="en-JP"/>
          </a:p>
        </p:txBody>
      </p:sp>
    </p:spTree>
    <p:extLst>
      <p:ext uri="{BB962C8B-B14F-4D97-AF65-F5344CB8AC3E}">
        <p14:creationId xmlns:p14="http://schemas.microsoft.com/office/powerpoint/2010/main" val="2255051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19C48F-3E5F-4460-B5A4-BB42B203C12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4B76E2-F4B6-4439-85CB-E797C4B230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1CEECE7-E36C-4559-BB5B-8C1034491348}"/>
              </a:ext>
            </a:extLst>
          </p:cNvPr>
          <p:cNvSpPr>
            <a:spLocks noGrp="1"/>
          </p:cNvSpPr>
          <p:nvPr>
            <p:ph type="dt" sz="half" idx="10"/>
          </p:nvPr>
        </p:nvSpPr>
        <p:spPr/>
        <p:txBody>
          <a:bodyPr/>
          <a:lstStyle/>
          <a:p>
            <a:fld id="{9DDBA6D2-AC38-41DF-B147-3D28B408527B}" type="datetime1">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D9710047-933F-4FC1-8755-3670426A00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C065F2-50E5-4DB9-96AF-7B1C48CC914D}"/>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989515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FC08B1-4CEE-49D6-8C37-1A130BCA4F4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8BEE05A-A476-4311-B5E9-7570BC42DDBA}"/>
              </a:ext>
            </a:extLst>
          </p:cNvPr>
          <p:cNvSpPr>
            <a:spLocks noGrp="1"/>
          </p:cNvSpPr>
          <p:nvPr>
            <p:ph type="body" orient="vert" idx="1"/>
          </p:nvPr>
        </p:nvSpPr>
        <p:spPr/>
        <p:txBody>
          <a:bodyPr vert="eaVert"/>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3495599-CC21-4F0F-9471-25A773ADBA0A}"/>
              </a:ext>
            </a:extLst>
          </p:cNvPr>
          <p:cNvSpPr>
            <a:spLocks noGrp="1"/>
          </p:cNvSpPr>
          <p:nvPr>
            <p:ph type="dt" sz="half" idx="10"/>
          </p:nvPr>
        </p:nvSpPr>
        <p:spPr/>
        <p:txBody>
          <a:bodyPr/>
          <a:lstStyle/>
          <a:p>
            <a:fld id="{D7F818DA-A774-4532-9161-F147DBAD5395}" type="datetime1">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E4913CD9-FBFE-4E10-A0B4-E5ACBF5909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08A98EA-10A7-45FE-9366-50E916F7FF35}"/>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409917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2E678EE-97C0-4B2E-A699-5EFF09A2F9E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9ED3C4D-4F38-4C23-829B-9C5463509BA1}"/>
              </a:ext>
            </a:extLst>
          </p:cNvPr>
          <p:cNvSpPr>
            <a:spLocks noGrp="1"/>
          </p:cNvSpPr>
          <p:nvPr>
            <p:ph type="body" orient="vert" idx="1"/>
          </p:nvPr>
        </p:nvSpPr>
        <p:spPr>
          <a:xfrm>
            <a:off x="838200" y="365125"/>
            <a:ext cx="7734300" cy="5811838"/>
          </a:xfrm>
        </p:spPr>
        <p:txBody>
          <a:bodyPr vert="eaVert"/>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B8A0F5EB-4099-468D-B7D4-8ED3FC4B0C22}"/>
              </a:ext>
            </a:extLst>
          </p:cNvPr>
          <p:cNvSpPr>
            <a:spLocks noGrp="1"/>
          </p:cNvSpPr>
          <p:nvPr>
            <p:ph type="dt" sz="half" idx="10"/>
          </p:nvPr>
        </p:nvSpPr>
        <p:spPr/>
        <p:txBody>
          <a:bodyPr/>
          <a:lstStyle/>
          <a:p>
            <a:fld id="{74688EAE-0424-4770-8996-CEDB74ECACD8}" type="datetime1">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11428761-72AB-45A2-B2CA-A3913B7C72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128F92-2E58-4888-A8AF-B79B05BF5CFB}"/>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348863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38F516-C093-4791-AD8D-0431FDA09A31}"/>
              </a:ext>
            </a:extLst>
          </p:cNvPr>
          <p:cNvSpPr>
            <a:spLocks noGrp="1"/>
          </p:cNvSpPr>
          <p:nvPr>
            <p:ph type="title"/>
          </p:nvPr>
        </p:nvSpPr>
        <p:spPr>
          <a:xfrm>
            <a:off x="847725" y="256382"/>
            <a:ext cx="10515600" cy="1325563"/>
          </a:xfrm>
        </p:spPr>
        <p:txBody>
          <a:bodyPr/>
          <a:lstStyle>
            <a:lvl1pPr>
              <a:defRPr b="1" baseline="0">
                <a:latin typeface="Yu Gothic" panose="020B0400000000000000" pitchFamily="34" charset="-128"/>
                <a:ea typeface="Yu Gothic" panose="020B0400000000000000" pitchFamily="34" charset="-128"/>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83FFB9C-2426-40D6-B456-D524FCA4FAD0}"/>
              </a:ext>
            </a:extLst>
          </p:cNvPr>
          <p:cNvSpPr>
            <a:spLocks noGrp="1"/>
          </p:cNvSpPr>
          <p:nvPr>
            <p:ph idx="1"/>
          </p:nvPr>
        </p:nvSpPr>
        <p:spPr>
          <a:xfrm>
            <a:off x="838200" y="1581945"/>
            <a:ext cx="10515600" cy="4351338"/>
          </a:xfrm>
        </p:spPr>
        <p:txBody>
          <a:bodyPr/>
          <a:lstStyle>
            <a:lvl1pPr>
              <a:defRPr>
                <a:latin typeface="游ゴシック Medium" panose="020B0500000000000000" pitchFamily="50" charset="-128"/>
                <a:ea typeface="游ゴシック Medium" panose="020B0500000000000000" pitchFamily="50" charset="-128"/>
              </a:defRPr>
            </a:lvl1pPr>
            <a:lvl2pPr>
              <a:defRPr>
                <a:latin typeface="游ゴシック Medium" panose="020B0500000000000000" pitchFamily="50" charset="-128"/>
                <a:ea typeface="游ゴシック Medium" panose="020B0500000000000000" pitchFamily="50" charset="-128"/>
              </a:defRPr>
            </a:lvl2pPr>
            <a:lvl3pPr>
              <a:defRPr sz="2200">
                <a:latin typeface="游ゴシック Medium" panose="020B0500000000000000" pitchFamily="50" charset="-128"/>
                <a:ea typeface="游ゴシック Medium" panose="020B0500000000000000" pitchFamily="50" charset="-128"/>
              </a:defRPr>
            </a:lvl3pPr>
            <a:lvl4pPr>
              <a:defRPr>
                <a:latin typeface="游ゴシック Medium" panose="020B0500000000000000" pitchFamily="50" charset="-128"/>
                <a:ea typeface="游ゴシック Medium" panose="020B0500000000000000" pitchFamily="50" charset="-128"/>
              </a:defRPr>
            </a:lvl4pPr>
            <a:lvl5pPr>
              <a:defRPr>
                <a:latin typeface="游ゴシック Medium" panose="020B0500000000000000" pitchFamily="50" charset="-128"/>
                <a:ea typeface="游ゴシック Medium" panose="020B05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B03669B1-F938-4B7B-A8B5-F52991D01EB5}"/>
              </a:ext>
            </a:extLst>
          </p:cNvPr>
          <p:cNvSpPr>
            <a:spLocks noGrp="1"/>
          </p:cNvSpPr>
          <p:nvPr>
            <p:ph type="dt" sz="half" idx="10"/>
          </p:nvPr>
        </p:nvSpPr>
        <p:spPr/>
        <p:txBody>
          <a:bodyPr/>
          <a:lstStyle/>
          <a:p>
            <a:fld id="{2C4F5951-AEB8-4014-A3EF-EA711BD7F95D}" type="datetime1">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EA54ADE2-BB1D-47B5-85A9-5AC2C5739C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87805F-95B2-4F29-A41D-31E78896983E}"/>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769597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9B8376-8B2C-44CB-8CC1-C89224163A9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FD0EE5-0FD2-4BD3-B343-6C24E13268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40F0005-97AF-4569-A785-24F465487275}"/>
              </a:ext>
            </a:extLst>
          </p:cNvPr>
          <p:cNvSpPr>
            <a:spLocks noGrp="1"/>
          </p:cNvSpPr>
          <p:nvPr>
            <p:ph type="dt" sz="half" idx="10"/>
          </p:nvPr>
        </p:nvSpPr>
        <p:spPr/>
        <p:txBody>
          <a:bodyPr/>
          <a:lstStyle/>
          <a:p>
            <a:fld id="{96A9CEF2-E3C6-40E6-B1E4-CD8ECAB9E838}" type="datetime1">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DFBE0511-1FE5-4BF8-8782-535350D4B3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4AFCA6-AA0F-411D-8345-ECBE1316E000}"/>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71630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85BDBB-D9F0-41CF-8454-C0EEE2A7755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17799C-9D0B-4126-9C3A-E2CC731765B5}"/>
              </a:ext>
            </a:extLst>
          </p:cNvPr>
          <p:cNvSpPr>
            <a:spLocks noGrp="1"/>
          </p:cNvSpPr>
          <p:nvPr>
            <p:ph sz="half" idx="1"/>
          </p:nvPr>
        </p:nvSpPr>
        <p:spPr>
          <a:xfrm>
            <a:off x="838200" y="1825625"/>
            <a:ext cx="5181600" cy="435133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a:extLst>
              <a:ext uri="{FF2B5EF4-FFF2-40B4-BE49-F238E27FC236}">
                <a16:creationId xmlns:a16="http://schemas.microsoft.com/office/drawing/2014/main" id="{E998FFE1-C3AB-451F-A918-D2CD3FDE8C1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8D03956-8895-4261-A31F-41A2177705FA}"/>
              </a:ext>
            </a:extLst>
          </p:cNvPr>
          <p:cNvSpPr>
            <a:spLocks noGrp="1"/>
          </p:cNvSpPr>
          <p:nvPr>
            <p:ph type="dt" sz="half" idx="10"/>
          </p:nvPr>
        </p:nvSpPr>
        <p:spPr/>
        <p:txBody>
          <a:bodyPr/>
          <a:lstStyle/>
          <a:p>
            <a:fld id="{829B6AE6-6F0D-4642-9502-188D844A1DA1}" type="datetime1">
              <a:rPr kumimoji="1" lang="ja-JP" altLang="en-US" smtClean="0"/>
              <a:t>2024/2/15</a:t>
            </a:fld>
            <a:endParaRPr kumimoji="1" lang="ja-JP" altLang="en-US"/>
          </a:p>
        </p:txBody>
      </p:sp>
      <p:sp>
        <p:nvSpPr>
          <p:cNvPr id="6" name="フッター プレースホルダー 5">
            <a:extLst>
              <a:ext uri="{FF2B5EF4-FFF2-40B4-BE49-F238E27FC236}">
                <a16:creationId xmlns:a16="http://schemas.microsoft.com/office/drawing/2014/main" id="{CABD5513-57D1-4A79-BD0C-D9A60B3CB29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D2FC131-F1AC-44B9-B0B2-8C7C1294D7E8}"/>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098472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DF3F41-94F1-48B9-BEA4-A720AFCE91F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ED65197-F804-41CA-A7CC-078EEA14F1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B98D047-6E8C-4E00-A78A-15C33826E9DD}"/>
              </a:ext>
            </a:extLst>
          </p:cNvPr>
          <p:cNvSpPr>
            <a:spLocks noGrp="1"/>
          </p:cNvSpPr>
          <p:nvPr>
            <p:ph sz="half" idx="2"/>
          </p:nvPr>
        </p:nvSpPr>
        <p:spPr>
          <a:xfrm>
            <a:off x="839788" y="2505075"/>
            <a:ext cx="5157787" cy="368458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a:extLst>
              <a:ext uri="{FF2B5EF4-FFF2-40B4-BE49-F238E27FC236}">
                <a16:creationId xmlns:a16="http://schemas.microsoft.com/office/drawing/2014/main" id="{829ADA58-8383-4E42-98C4-7BB0872B29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F4D8503-D779-4A11-B171-A02305DE9045}"/>
              </a:ext>
            </a:extLst>
          </p:cNvPr>
          <p:cNvSpPr>
            <a:spLocks noGrp="1"/>
          </p:cNvSpPr>
          <p:nvPr>
            <p:ph sz="quarter" idx="4"/>
          </p:nvPr>
        </p:nvSpPr>
        <p:spPr>
          <a:xfrm>
            <a:off x="6172200" y="2505075"/>
            <a:ext cx="5183188" cy="368458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日付プレースホルダー 6">
            <a:extLst>
              <a:ext uri="{FF2B5EF4-FFF2-40B4-BE49-F238E27FC236}">
                <a16:creationId xmlns:a16="http://schemas.microsoft.com/office/drawing/2014/main" id="{58BEAF93-D440-4439-AA3E-EED8B6A69113}"/>
              </a:ext>
            </a:extLst>
          </p:cNvPr>
          <p:cNvSpPr>
            <a:spLocks noGrp="1"/>
          </p:cNvSpPr>
          <p:nvPr>
            <p:ph type="dt" sz="half" idx="10"/>
          </p:nvPr>
        </p:nvSpPr>
        <p:spPr/>
        <p:txBody>
          <a:bodyPr/>
          <a:lstStyle/>
          <a:p>
            <a:fld id="{B84D53F0-EBF1-4036-83FB-4C26A9B1B552}" type="datetime1">
              <a:rPr kumimoji="1" lang="ja-JP" altLang="en-US" smtClean="0"/>
              <a:t>2024/2/15</a:t>
            </a:fld>
            <a:endParaRPr kumimoji="1" lang="ja-JP" altLang="en-US"/>
          </a:p>
        </p:txBody>
      </p:sp>
      <p:sp>
        <p:nvSpPr>
          <p:cNvPr id="8" name="フッター プレースホルダー 7">
            <a:extLst>
              <a:ext uri="{FF2B5EF4-FFF2-40B4-BE49-F238E27FC236}">
                <a16:creationId xmlns:a16="http://schemas.microsoft.com/office/drawing/2014/main" id="{E8963DCE-D887-4CEB-B0FD-64391A89DB8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2359BB-C603-4CBB-ACB1-10D19C7778F3}"/>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838246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FC4F44-966E-4713-8629-2D9B92A439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5AC4F7C-566A-4A62-AB80-2C10A4F4A275}"/>
              </a:ext>
            </a:extLst>
          </p:cNvPr>
          <p:cNvSpPr>
            <a:spLocks noGrp="1"/>
          </p:cNvSpPr>
          <p:nvPr>
            <p:ph type="dt" sz="half" idx="10"/>
          </p:nvPr>
        </p:nvSpPr>
        <p:spPr/>
        <p:txBody>
          <a:bodyPr/>
          <a:lstStyle/>
          <a:p>
            <a:fld id="{68EF11E8-B097-4A22-9DDF-E0DF4F6A6FCB}" type="datetime1">
              <a:rPr kumimoji="1" lang="ja-JP" altLang="en-US" smtClean="0"/>
              <a:t>2024/2/15</a:t>
            </a:fld>
            <a:endParaRPr kumimoji="1" lang="ja-JP" altLang="en-US"/>
          </a:p>
        </p:txBody>
      </p:sp>
      <p:sp>
        <p:nvSpPr>
          <p:cNvPr id="4" name="フッター プレースホルダー 3">
            <a:extLst>
              <a:ext uri="{FF2B5EF4-FFF2-40B4-BE49-F238E27FC236}">
                <a16:creationId xmlns:a16="http://schemas.microsoft.com/office/drawing/2014/main" id="{478DA6DF-2723-4A45-BAE2-CF3010FCF50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834442D-45B8-418E-8A32-4EFE7D28867F}"/>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034005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15D072D-28C4-4452-A27A-38587632E357}"/>
              </a:ext>
            </a:extLst>
          </p:cNvPr>
          <p:cNvSpPr>
            <a:spLocks noGrp="1"/>
          </p:cNvSpPr>
          <p:nvPr>
            <p:ph type="dt" sz="half" idx="10"/>
          </p:nvPr>
        </p:nvSpPr>
        <p:spPr/>
        <p:txBody>
          <a:bodyPr/>
          <a:lstStyle/>
          <a:p>
            <a:fld id="{C11A26A8-0774-4CCE-BB2B-1A3635BB4602}" type="datetime1">
              <a:rPr kumimoji="1" lang="ja-JP" altLang="en-US" smtClean="0"/>
              <a:t>2024/2/15</a:t>
            </a:fld>
            <a:endParaRPr kumimoji="1" lang="ja-JP" altLang="en-US"/>
          </a:p>
        </p:txBody>
      </p:sp>
      <p:sp>
        <p:nvSpPr>
          <p:cNvPr id="3" name="フッター プレースホルダー 2">
            <a:extLst>
              <a:ext uri="{FF2B5EF4-FFF2-40B4-BE49-F238E27FC236}">
                <a16:creationId xmlns:a16="http://schemas.microsoft.com/office/drawing/2014/main" id="{F04B11B3-852B-47A4-A5C8-5526AA01D86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65EE386-F492-462D-A1E2-27B9B7578593}"/>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22748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0D227B-3CA3-4397-91E0-4D045B93B6A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18453A-248E-4AF9-B1B8-A24004C7D51E}"/>
              </a:ext>
            </a:extLst>
          </p:cNvPr>
          <p:cNvSpPr>
            <a:spLocks noGrp="1"/>
          </p:cNvSpPr>
          <p:nvPr>
            <p:ph idx="1"/>
          </p:nvPr>
        </p:nvSpPr>
        <p:spPr>
          <a:xfrm>
            <a:off x="5183188" y="987425"/>
            <a:ext cx="6172200" cy="4873625"/>
          </a:xfrm>
        </p:spPr>
        <p:txBody>
          <a:bodyPr/>
          <a:lstStyle>
            <a:lvl1pPr>
              <a:defRPr sz="3200"/>
            </a:lvl1pPr>
            <a:lvl2pPr>
              <a:defRPr sz="28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テキスト プレースホルダー 3">
            <a:extLst>
              <a:ext uri="{FF2B5EF4-FFF2-40B4-BE49-F238E27FC236}">
                <a16:creationId xmlns:a16="http://schemas.microsoft.com/office/drawing/2014/main" id="{F530853A-1636-4E1B-A822-FD12633B95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5627ACB-881E-4C6B-A1B0-7C41408239DC}"/>
              </a:ext>
            </a:extLst>
          </p:cNvPr>
          <p:cNvSpPr>
            <a:spLocks noGrp="1"/>
          </p:cNvSpPr>
          <p:nvPr>
            <p:ph type="dt" sz="half" idx="10"/>
          </p:nvPr>
        </p:nvSpPr>
        <p:spPr/>
        <p:txBody>
          <a:bodyPr/>
          <a:lstStyle/>
          <a:p>
            <a:fld id="{EA555A53-9842-46A7-A74F-E83B177FCBB1}" type="datetime1">
              <a:rPr kumimoji="1" lang="ja-JP" altLang="en-US" smtClean="0"/>
              <a:t>2024/2/15</a:t>
            </a:fld>
            <a:endParaRPr kumimoji="1" lang="ja-JP" altLang="en-US"/>
          </a:p>
        </p:txBody>
      </p:sp>
      <p:sp>
        <p:nvSpPr>
          <p:cNvPr id="6" name="フッター プレースホルダー 5">
            <a:extLst>
              <a:ext uri="{FF2B5EF4-FFF2-40B4-BE49-F238E27FC236}">
                <a16:creationId xmlns:a16="http://schemas.microsoft.com/office/drawing/2014/main" id="{9250C84C-A074-44D6-9DE7-9C6B8E9EEFA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E7C126F-F51C-46EA-B996-1DA2B3226360}"/>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65962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C20F7A-A4A4-448E-867A-3DE80A84319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A32DBCF-387E-44BD-9D68-E4A853E509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DA7DDDE-DF36-4F62-978D-C68D1564FF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2FCEE08-BF83-464A-BC9B-8F0B0C4729CB}"/>
              </a:ext>
            </a:extLst>
          </p:cNvPr>
          <p:cNvSpPr>
            <a:spLocks noGrp="1"/>
          </p:cNvSpPr>
          <p:nvPr>
            <p:ph type="dt" sz="half" idx="10"/>
          </p:nvPr>
        </p:nvSpPr>
        <p:spPr/>
        <p:txBody>
          <a:bodyPr/>
          <a:lstStyle/>
          <a:p>
            <a:fld id="{D50D4117-AAF1-4677-9B51-E2C927BEC168}" type="datetime1">
              <a:rPr kumimoji="1" lang="ja-JP" altLang="en-US" smtClean="0"/>
              <a:t>2024/2/15</a:t>
            </a:fld>
            <a:endParaRPr kumimoji="1" lang="ja-JP" altLang="en-US"/>
          </a:p>
        </p:txBody>
      </p:sp>
      <p:sp>
        <p:nvSpPr>
          <p:cNvPr id="6" name="フッター プレースホルダー 5">
            <a:extLst>
              <a:ext uri="{FF2B5EF4-FFF2-40B4-BE49-F238E27FC236}">
                <a16:creationId xmlns:a16="http://schemas.microsoft.com/office/drawing/2014/main" id="{ED902995-CA6C-4D21-914C-8E9BD7AF55D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B4EEE53-BE21-4DCB-BF82-01AB5BA1EC4C}"/>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641323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FDD2270-60C9-4560-AED6-C7E237D78D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899900E-8195-4E6D-9BA5-1D3AF53A20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720508-F5BF-4633-B4B0-A00E157686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CA227-2E6A-4AC7-8D4A-CDD9415AAA57}" type="datetime1">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DF41CF83-1183-4D48-869C-81DDBE95CD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AC3BE18-513C-46AF-8836-1DA87605ED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66756191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3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chart" Target="../charts/chart13.xml"/><Relationship Id="rId5" Type="http://schemas.openxmlformats.org/officeDocument/2006/relationships/image" Target="../media/image10.png"/><Relationship Id="rId4" Type="http://schemas.openxmlformats.org/officeDocument/2006/relationships/chart" Target="../charts/chart12.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988B2A-4F1D-4D2F-9EC1-1B8C84A316F5}"/>
              </a:ext>
            </a:extLst>
          </p:cNvPr>
          <p:cNvSpPr>
            <a:spLocks noGrp="1"/>
          </p:cNvSpPr>
          <p:nvPr>
            <p:ph type="ctrTitle"/>
          </p:nvPr>
        </p:nvSpPr>
        <p:spPr>
          <a:xfrm>
            <a:off x="927279" y="1122363"/>
            <a:ext cx="10303098" cy="2387600"/>
          </a:xfrm>
        </p:spPr>
        <p:txBody>
          <a:bodyPr>
            <a:noAutofit/>
          </a:bodyPr>
          <a:lstStyle/>
          <a:p>
            <a:r>
              <a:rPr lang="en-US" altLang="ja-JP" sz="5400" b="1">
                <a:latin typeface="+mn-ea"/>
                <a:ea typeface="+mn-ea"/>
              </a:rPr>
              <a:t>eBPF</a:t>
            </a:r>
            <a:r>
              <a:rPr lang="ja-JP" altLang="en-US" sz="5400" b="1">
                <a:latin typeface="+mn-ea"/>
                <a:ea typeface="+mn-ea"/>
              </a:rPr>
              <a:t>フレームワークを用いた</a:t>
            </a:r>
            <a:r>
              <a:rPr lang="en-US" altLang="ja-JP" sz="5400" b="1">
                <a:latin typeface="+mn-ea"/>
                <a:ea typeface="+mn-ea"/>
              </a:rPr>
              <a:t>VM</a:t>
            </a:r>
            <a:r>
              <a:rPr lang="ja-JP" altLang="en-US" sz="5400" b="1">
                <a:latin typeface="+mn-ea"/>
                <a:ea typeface="+mn-ea"/>
              </a:rPr>
              <a:t>内の透過的なシステム監視</a:t>
            </a:r>
            <a:endParaRPr kumimoji="1" lang="ja-JP" altLang="en-US" sz="5400" dirty="0">
              <a:latin typeface="+mn-ea"/>
              <a:ea typeface="+mn-ea"/>
            </a:endParaRPr>
          </a:p>
        </p:txBody>
      </p:sp>
      <p:sp>
        <p:nvSpPr>
          <p:cNvPr id="3" name="字幕 2">
            <a:extLst>
              <a:ext uri="{FF2B5EF4-FFF2-40B4-BE49-F238E27FC236}">
                <a16:creationId xmlns:a16="http://schemas.microsoft.com/office/drawing/2014/main" id="{3C35B833-E98F-494B-8822-FA9DBBD7F096}"/>
              </a:ext>
            </a:extLst>
          </p:cNvPr>
          <p:cNvSpPr>
            <a:spLocks noGrp="1"/>
          </p:cNvSpPr>
          <p:nvPr>
            <p:ph type="subTitle" idx="1"/>
          </p:nvPr>
        </p:nvSpPr>
        <p:spPr>
          <a:xfrm>
            <a:off x="1524000" y="3745876"/>
            <a:ext cx="9144000" cy="1655762"/>
          </a:xfrm>
        </p:spPr>
        <p:txBody>
          <a:bodyPr>
            <a:normAutofit lnSpcReduction="10000"/>
          </a:bodyPr>
          <a:lstStyle/>
          <a:p>
            <a:r>
              <a:rPr kumimoji="1" lang="ja-JP" altLang="en-US" b="1"/>
              <a:t>九州工業大学　大学院情報工学府　情報創成工学専攻</a:t>
            </a:r>
            <a:endParaRPr kumimoji="1" lang="en-US" altLang="ja-JP" b="1" strike="sngStrike">
              <a:solidFill>
                <a:srgbClr val="FF0000"/>
              </a:solidFill>
            </a:endParaRPr>
          </a:p>
          <a:p>
            <a:r>
              <a:rPr kumimoji="1" lang="ja-JP" altLang="en-US" b="1"/>
              <a:t>光来研究室　</a:t>
            </a:r>
            <a:r>
              <a:rPr kumimoji="1" lang="en-US" altLang="ja-JP" b="1"/>
              <a:t>M2</a:t>
            </a:r>
          </a:p>
          <a:p>
            <a:r>
              <a:rPr kumimoji="1" lang="ja-JP" altLang="en-US" b="1"/>
              <a:t>堀　恭介</a:t>
            </a:r>
            <a:endParaRPr kumimoji="1" lang="en-US" altLang="ja-JP" b="1"/>
          </a:p>
          <a:p>
            <a:r>
              <a:rPr lang="en-US" altLang="ja-JP" b="1"/>
              <a:t>2024/2/15</a:t>
            </a:r>
            <a:endParaRPr kumimoji="1" lang="ja-JP" altLang="en-US" b="1"/>
          </a:p>
          <a:p>
            <a:endParaRPr kumimoji="1" lang="ja-JP" altLang="en-US" dirty="0"/>
          </a:p>
        </p:txBody>
      </p:sp>
      <p:sp>
        <p:nvSpPr>
          <p:cNvPr id="4" name="スライド番号プレースホルダー 3">
            <a:extLst>
              <a:ext uri="{FF2B5EF4-FFF2-40B4-BE49-F238E27FC236}">
                <a16:creationId xmlns:a16="http://schemas.microsoft.com/office/drawing/2014/main" id="{9FBE60D1-E6BB-4F01-AE18-82E297B169FF}"/>
              </a:ext>
            </a:extLst>
          </p:cNvPr>
          <p:cNvSpPr>
            <a:spLocks noGrp="1"/>
          </p:cNvSpPr>
          <p:nvPr>
            <p:ph type="sldNum" sz="quarter" idx="12"/>
          </p:nvPr>
        </p:nvSpPr>
        <p:spPr/>
        <p:txBody>
          <a:bodyPr/>
          <a:lstStyle/>
          <a:p>
            <a:fld id="{BE494F7D-EF94-4F03-B604-12C7245D12BF}" type="slidenum">
              <a:rPr kumimoji="1" lang="ja-JP" altLang="en-US" smtClean="0"/>
              <a:t>1</a:t>
            </a:fld>
            <a:endParaRPr kumimoji="1" lang="ja-JP" altLang="en-US"/>
          </a:p>
        </p:txBody>
      </p:sp>
    </p:spTree>
    <p:extLst>
      <p:ext uri="{BB962C8B-B14F-4D97-AF65-F5344CB8AC3E}">
        <p14:creationId xmlns:p14="http://schemas.microsoft.com/office/powerpoint/2010/main" val="3811867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7">
            <a:extLst>
              <a:ext uri="{FF2B5EF4-FFF2-40B4-BE49-F238E27FC236}">
                <a16:creationId xmlns:a16="http://schemas.microsoft.com/office/drawing/2014/main" id="{8C4091EB-35F2-AEDE-CB3C-032FBBCC4A42}"/>
              </a:ext>
            </a:extLst>
          </p:cNvPr>
          <p:cNvSpPr/>
          <p:nvPr/>
        </p:nvSpPr>
        <p:spPr>
          <a:xfrm>
            <a:off x="8149096" y="4372615"/>
            <a:ext cx="2840330" cy="1842857"/>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 name="タイトル 1">
            <a:extLst>
              <a:ext uri="{FF2B5EF4-FFF2-40B4-BE49-F238E27FC236}">
                <a16:creationId xmlns:a16="http://schemas.microsoft.com/office/drawing/2014/main" id="{D1F65285-8D62-B987-1CDD-FF38F35FEEB9}"/>
              </a:ext>
            </a:extLst>
          </p:cNvPr>
          <p:cNvSpPr>
            <a:spLocks noGrp="1"/>
          </p:cNvSpPr>
          <p:nvPr>
            <p:ph type="title"/>
          </p:nvPr>
        </p:nvSpPr>
        <p:spPr>
          <a:xfrm>
            <a:off x="847725" y="256382"/>
            <a:ext cx="10515600" cy="1325563"/>
          </a:xfrm>
        </p:spPr>
        <p:txBody>
          <a:bodyPr/>
          <a:lstStyle/>
          <a:p>
            <a:r>
              <a:rPr lang="ja-JP" altLang="en-US" dirty="0"/>
              <a:t>特殊ファイルへのアクセスの転送</a:t>
            </a:r>
          </a:p>
        </p:txBody>
      </p:sp>
      <p:sp>
        <p:nvSpPr>
          <p:cNvPr id="3" name="コンテンツ プレースホルダー 2">
            <a:extLst>
              <a:ext uri="{FF2B5EF4-FFF2-40B4-BE49-F238E27FC236}">
                <a16:creationId xmlns:a16="http://schemas.microsoft.com/office/drawing/2014/main" id="{59F09F9A-20CF-A1E1-F16F-75F00FD294F6}"/>
              </a:ext>
            </a:extLst>
          </p:cNvPr>
          <p:cNvSpPr>
            <a:spLocks noGrp="1"/>
          </p:cNvSpPr>
          <p:nvPr>
            <p:ph idx="1"/>
          </p:nvPr>
        </p:nvSpPr>
        <p:spPr>
          <a:xfrm>
            <a:off x="838200" y="1581945"/>
            <a:ext cx="10515600" cy="4351338"/>
          </a:xfrm>
        </p:spPr>
        <p:txBody>
          <a:bodyPr/>
          <a:lstStyle/>
          <a:p>
            <a:r>
              <a:rPr lang="en-US" altLang="ja-JP" dirty="0" err="1"/>
              <a:t>eBPF</a:t>
            </a:r>
            <a:r>
              <a:rPr lang="ja-JP" altLang="en-US" dirty="0"/>
              <a:t>のために用いられる特殊ファイルのアクセスも</a:t>
            </a:r>
            <a:r>
              <a:rPr lang="en-US" altLang="ja-JP" dirty="0"/>
              <a:t>VM</a:t>
            </a:r>
            <a:r>
              <a:rPr lang="ja-JP" altLang="en-US" dirty="0"/>
              <a:t>に転送</a:t>
            </a:r>
            <a:endParaRPr lang="en-US" altLang="ja-JP" dirty="0"/>
          </a:p>
          <a:p>
            <a:pPr lvl="1"/>
            <a:r>
              <a:rPr lang="ja-JP" altLang="en-US" dirty="0"/>
              <a:t>例：トレースポイントの情報や</a:t>
            </a:r>
            <a:r>
              <a:rPr lang="en-US" altLang="ja-JP" dirty="0" err="1"/>
              <a:t>eBPF</a:t>
            </a:r>
            <a:r>
              <a:rPr lang="ja-JP" altLang="en-US" dirty="0"/>
              <a:t>プログラムによるログ出力の取得</a:t>
            </a:r>
            <a:endParaRPr lang="en-US" altLang="ja-JP" dirty="0"/>
          </a:p>
          <a:p>
            <a:r>
              <a:rPr lang="ja-JP" altLang="en-US" dirty="0"/>
              <a:t>一般的なファイル関連システムコールを横取り</a:t>
            </a:r>
            <a:endParaRPr lang="en-US" altLang="ja-JP" dirty="0"/>
          </a:p>
          <a:p>
            <a:pPr lvl="1"/>
            <a:r>
              <a:rPr lang="en-US" altLang="ja-JP" dirty="0"/>
              <a:t>open</a:t>
            </a:r>
            <a:r>
              <a:rPr lang="ja-JP" altLang="en-US" dirty="0"/>
              <a:t>システムコールなどはファイル名で判別して転送</a:t>
            </a:r>
            <a:endParaRPr lang="en-US" altLang="ja-JP" dirty="0"/>
          </a:p>
          <a:p>
            <a:pPr lvl="2"/>
            <a:r>
              <a:rPr lang="ja-JP" altLang="en-US" dirty="0"/>
              <a:t>返り値のファイル記述子は一定の値を加えた複製を作成して返送</a:t>
            </a:r>
            <a:endParaRPr lang="en-US" altLang="ja-JP" dirty="0"/>
          </a:p>
          <a:p>
            <a:pPr lvl="1"/>
            <a:r>
              <a:rPr lang="ja-JP" altLang="en-US" dirty="0"/>
              <a:t>ファイル記述子を引数にとるシステムコールは値で判別して転送</a:t>
            </a: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FFA7B253-EE02-A403-5869-B4CBAB661C85}"/>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10</a:t>
            </a:fld>
            <a:endParaRPr lang="ja-JP" altLang="en-US" dirty="0"/>
          </a:p>
        </p:txBody>
      </p:sp>
      <p:sp>
        <p:nvSpPr>
          <p:cNvPr id="5" name="Rectangle 6">
            <a:extLst>
              <a:ext uri="{FF2B5EF4-FFF2-40B4-BE49-F238E27FC236}">
                <a16:creationId xmlns:a16="http://schemas.microsoft.com/office/drawing/2014/main" id="{06507EF3-AF7C-441C-4A41-2EC34CDBC46A}"/>
              </a:ext>
            </a:extLst>
          </p:cNvPr>
          <p:cNvSpPr/>
          <p:nvPr/>
        </p:nvSpPr>
        <p:spPr>
          <a:xfrm>
            <a:off x="547747" y="4372615"/>
            <a:ext cx="5256714" cy="52671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cxnSp>
        <p:nvCxnSpPr>
          <p:cNvPr id="6" name="直線矢印コネクタ 15">
            <a:extLst>
              <a:ext uri="{FF2B5EF4-FFF2-40B4-BE49-F238E27FC236}">
                <a16:creationId xmlns:a16="http://schemas.microsoft.com/office/drawing/2014/main" id="{555EEB37-425E-220E-55D0-3A7605812635}"/>
              </a:ext>
            </a:extLst>
          </p:cNvPr>
          <p:cNvCxnSpPr>
            <a:cxnSpLocks/>
          </p:cNvCxnSpPr>
          <p:nvPr/>
        </p:nvCxnSpPr>
        <p:spPr>
          <a:xfrm>
            <a:off x="3017042" y="4924852"/>
            <a:ext cx="0" cy="745962"/>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7" name="Rectangle 4">
            <a:extLst>
              <a:ext uri="{FF2B5EF4-FFF2-40B4-BE49-F238E27FC236}">
                <a16:creationId xmlns:a16="http://schemas.microsoft.com/office/drawing/2014/main" id="{3853835C-3157-7956-2C77-D32DC4069591}"/>
              </a:ext>
            </a:extLst>
          </p:cNvPr>
          <p:cNvSpPr/>
          <p:nvPr/>
        </p:nvSpPr>
        <p:spPr>
          <a:xfrm>
            <a:off x="2474809" y="5635003"/>
            <a:ext cx="3329652" cy="525938"/>
          </a:xfrm>
          <a:prstGeom prst="rect">
            <a:avLst/>
          </a:prstGeom>
          <a:solidFill>
            <a:schemeClr val="accent6">
              <a:lumMod val="60000"/>
              <a:lumOff val="40000"/>
            </a:schemeClr>
          </a:solid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err="1">
                <a:solidFill>
                  <a:schemeClr val="tx1"/>
                </a:solidFill>
              </a:rPr>
              <a:t>TeleBPF</a:t>
            </a:r>
            <a:r>
              <a:rPr lang="ja-JP" altLang="en-US" sz="2200" dirty="0">
                <a:solidFill>
                  <a:schemeClr val="tx1"/>
                </a:solidFill>
              </a:rPr>
              <a:t>共有ライブラリ</a:t>
            </a:r>
            <a:endParaRPr lang="en-JP" sz="2200" dirty="0">
              <a:solidFill>
                <a:schemeClr val="tx1"/>
              </a:solidFill>
            </a:endParaRPr>
          </a:p>
        </p:txBody>
      </p:sp>
      <p:sp>
        <p:nvSpPr>
          <p:cNvPr id="8" name="テキスト ボックス 11">
            <a:extLst>
              <a:ext uri="{FF2B5EF4-FFF2-40B4-BE49-F238E27FC236}">
                <a16:creationId xmlns:a16="http://schemas.microsoft.com/office/drawing/2014/main" id="{881C32EF-0331-CD62-F7F2-0D00E0A0D4D7}"/>
              </a:ext>
            </a:extLst>
          </p:cNvPr>
          <p:cNvSpPr txBox="1"/>
          <p:nvPr/>
        </p:nvSpPr>
        <p:spPr>
          <a:xfrm>
            <a:off x="3072598" y="5096394"/>
            <a:ext cx="1972811" cy="430887"/>
          </a:xfrm>
          <a:prstGeom prst="rect">
            <a:avLst/>
          </a:prstGeom>
          <a:noFill/>
          <a:ln w="19050">
            <a:noFill/>
          </a:ln>
        </p:spPr>
        <p:txBody>
          <a:bodyPr wrap="square" rtlCol="0">
            <a:spAutoFit/>
          </a:bodyPr>
          <a:lstStyle/>
          <a:p>
            <a:r>
              <a:rPr kumimoji="1" lang="en-US" altLang="ja-JP" sz="2200" dirty="0"/>
              <a:t>open, read, ...</a:t>
            </a:r>
            <a:endParaRPr kumimoji="1" lang="ja-JP" altLang="en-US" sz="2200" dirty="0"/>
          </a:p>
        </p:txBody>
      </p:sp>
      <p:cxnSp>
        <p:nvCxnSpPr>
          <p:cNvPr id="9" name="直線矢印コネクタ 15">
            <a:extLst>
              <a:ext uri="{FF2B5EF4-FFF2-40B4-BE49-F238E27FC236}">
                <a16:creationId xmlns:a16="http://schemas.microsoft.com/office/drawing/2014/main" id="{431A63F0-CBA7-3A60-ED91-90E410850424}"/>
              </a:ext>
            </a:extLst>
          </p:cNvPr>
          <p:cNvCxnSpPr>
            <a:cxnSpLocks/>
            <a:stCxn id="7" idx="3"/>
            <a:endCxn id="18" idx="1"/>
          </p:cNvCxnSpPr>
          <p:nvPr/>
        </p:nvCxnSpPr>
        <p:spPr>
          <a:xfrm flipV="1">
            <a:off x="5804461" y="5040921"/>
            <a:ext cx="2469503" cy="85705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0" name="テキスト ボックス 11">
            <a:extLst>
              <a:ext uri="{FF2B5EF4-FFF2-40B4-BE49-F238E27FC236}">
                <a16:creationId xmlns:a16="http://schemas.microsoft.com/office/drawing/2014/main" id="{46A17FB8-36A4-F12F-E787-325D18271922}"/>
              </a:ext>
            </a:extLst>
          </p:cNvPr>
          <p:cNvSpPr txBox="1"/>
          <p:nvPr/>
        </p:nvSpPr>
        <p:spPr>
          <a:xfrm>
            <a:off x="6091842" y="5735281"/>
            <a:ext cx="1951788" cy="830997"/>
          </a:xfrm>
          <a:prstGeom prst="rect">
            <a:avLst/>
          </a:prstGeom>
          <a:noFill/>
          <a:ln w="19050">
            <a:noFill/>
          </a:ln>
        </p:spPr>
        <p:txBody>
          <a:bodyPr wrap="square" rtlCol="0">
            <a:spAutoFit/>
          </a:bodyPr>
          <a:lstStyle/>
          <a:p>
            <a:pPr algn="ctr"/>
            <a:r>
              <a:rPr lang="en-JP" altLang="ja-JP" sz="2400" dirty="0"/>
              <a:t>readの引数（fd=105)</a:t>
            </a:r>
            <a:endParaRPr kumimoji="1" lang="ja-JP" altLang="en-US" sz="2200" dirty="0"/>
          </a:p>
        </p:txBody>
      </p:sp>
      <p:sp>
        <p:nvSpPr>
          <p:cNvPr id="17" name="TextBox 8">
            <a:extLst>
              <a:ext uri="{FF2B5EF4-FFF2-40B4-BE49-F238E27FC236}">
                <a16:creationId xmlns:a16="http://schemas.microsoft.com/office/drawing/2014/main" id="{08BE2537-F1B7-E701-9894-2750DB6A2CE5}"/>
              </a:ext>
            </a:extLst>
          </p:cNvPr>
          <p:cNvSpPr txBox="1"/>
          <p:nvPr/>
        </p:nvSpPr>
        <p:spPr>
          <a:xfrm>
            <a:off x="8322662" y="4475096"/>
            <a:ext cx="730753" cy="430887"/>
          </a:xfrm>
          <a:prstGeom prst="rect">
            <a:avLst/>
          </a:prstGeom>
          <a:noFill/>
          <a:ln w="19050">
            <a:noFill/>
          </a:ln>
        </p:spPr>
        <p:txBody>
          <a:bodyPr wrap="square" rtlCol="0">
            <a:spAutoFit/>
          </a:bodyPr>
          <a:lstStyle/>
          <a:p>
            <a:r>
              <a:rPr lang="en-JP" sz="2200" dirty="0"/>
              <a:t>VM</a:t>
            </a:r>
          </a:p>
        </p:txBody>
      </p:sp>
      <p:sp>
        <p:nvSpPr>
          <p:cNvPr id="18" name="Rectangle 9">
            <a:extLst>
              <a:ext uri="{FF2B5EF4-FFF2-40B4-BE49-F238E27FC236}">
                <a16:creationId xmlns:a16="http://schemas.microsoft.com/office/drawing/2014/main" id="{703838A5-D00E-90E7-37CC-80CCEA21F9E3}"/>
              </a:ext>
            </a:extLst>
          </p:cNvPr>
          <p:cNvSpPr/>
          <p:nvPr/>
        </p:nvSpPr>
        <p:spPr>
          <a:xfrm>
            <a:off x="8273964" y="4825477"/>
            <a:ext cx="2478663" cy="430887"/>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sp>
        <p:nvSpPr>
          <p:cNvPr id="21" name="正方形/長方形 36">
            <a:extLst>
              <a:ext uri="{FF2B5EF4-FFF2-40B4-BE49-F238E27FC236}">
                <a16:creationId xmlns:a16="http://schemas.microsoft.com/office/drawing/2014/main" id="{11CFBF25-F90F-EE2C-3CB8-404FE2A69290}"/>
              </a:ext>
            </a:extLst>
          </p:cNvPr>
          <p:cNvSpPr/>
          <p:nvPr/>
        </p:nvSpPr>
        <p:spPr>
          <a:xfrm>
            <a:off x="8358354" y="5628766"/>
            <a:ext cx="2302601" cy="392468"/>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200" dirty="0">
                <a:solidFill>
                  <a:schemeClr val="tx1"/>
                </a:solidFill>
              </a:rPr>
              <a:t>特殊ファイル</a:t>
            </a:r>
          </a:p>
        </p:txBody>
      </p:sp>
      <p:cxnSp>
        <p:nvCxnSpPr>
          <p:cNvPr id="22" name="直線矢印コネクタ 15">
            <a:extLst>
              <a:ext uri="{FF2B5EF4-FFF2-40B4-BE49-F238E27FC236}">
                <a16:creationId xmlns:a16="http://schemas.microsoft.com/office/drawing/2014/main" id="{CF9EC153-DD96-E0A5-5634-A0FB10FE463F}"/>
              </a:ext>
            </a:extLst>
          </p:cNvPr>
          <p:cNvCxnSpPr>
            <a:cxnSpLocks/>
          </p:cNvCxnSpPr>
          <p:nvPr/>
        </p:nvCxnSpPr>
        <p:spPr>
          <a:xfrm flipH="1">
            <a:off x="9273691" y="5255304"/>
            <a:ext cx="3641" cy="372402"/>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26" name="テキスト ボックス 11">
            <a:extLst>
              <a:ext uri="{FF2B5EF4-FFF2-40B4-BE49-F238E27FC236}">
                <a16:creationId xmlns:a16="http://schemas.microsoft.com/office/drawing/2014/main" id="{8C3DC6F6-24E0-DE19-DCFD-D3B970854A59}"/>
              </a:ext>
            </a:extLst>
          </p:cNvPr>
          <p:cNvSpPr txBox="1"/>
          <p:nvPr/>
        </p:nvSpPr>
        <p:spPr>
          <a:xfrm>
            <a:off x="8289171" y="5203844"/>
            <a:ext cx="1418992" cy="430887"/>
          </a:xfrm>
          <a:prstGeom prst="rect">
            <a:avLst/>
          </a:prstGeom>
          <a:noFill/>
          <a:ln w="19050">
            <a:noFill/>
          </a:ln>
        </p:spPr>
        <p:txBody>
          <a:bodyPr wrap="square" rtlCol="0">
            <a:spAutoFit/>
          </a:bodyPr>
          <a:lstStyle/>
          <a:p>
            <a:r>
              <a:rPr kumimoji="1" lang="en-US" altLang="ja-JP" sz="2200" dirty="0"/>
              <a:t>open</a:t>
            </a:r>
            <a:endParaRPr kumimoji="1" lang="ja-JP" altLang="en-US" sz="2200" dirty="0"/>
          </a:p>
        </p:txBody>
      </p:sp>
      <p:cxnSp>
        <p:nvCxnSpPr>
          <p:cNvPr id="32" name="直線矢印コネクタ 15">
            <a:extLst>
              <a:ext uri="{FF2B5EF4-FFF2-40B4-BE49-F238E27FC236}">
                <a16:creationId xmlns:a16="http://schemas.microsoft.com/office/drawing/2014/main" id="{7F8BF48C-6E12-49E2-0BE4-81B7B0678800}"/>
              </a:ext>
            </a:extLst>
          </p:cNvPr>
          <p:cNvCxnSpPr>
            <a:cxnSpLocks/>
            <a:stCxn id="18" idx="1"/>
            <a:endCxn id="7" idx="3"/>
          </p:cNvCxnSpPr>
          <p:nvPr/>
        </p:nvCxnSpPr>
        <p:spPr>
          <a:xfrm flipH="1">
            <a:off x="5804461" y="5040921"/>
            <a:ext cx="2469503" cy="85705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5" name="テキスト ボックス 11">
            <a:extLst>
              <a:ext uri="{FF2B5EF4-FFF2-40B4-BE49-F238E27FC236}">
                <a16:creationId xmlns:a16="http://schemas.microsoft.com/office/drawing/2014/main" id="{119B75D1-7E11-86F3-F45A-1109B43D6EDE}"/>
              </a:ext>
            </a:extLst>
          </p:cNvPr>
          <p:cNvSpPr txBox="1"/>
          <p:nvPr/>
        </p:nvSpPr>
        <p:spPr>
          <a:xfrm>
            <a:off x="5898618" y="4409978"/>
            <a:ext cx="2217370" cy="830997"/>
          </a:xfrm>
          <a:prstGeom prst="rect">
            <a:avLst/>
          </a:prstGeom>
          <a:noFill/>
          <a:ln w="19050">
            <a:noFill/>
          </a:ln>
        </p:spPr>
        <p:txBody>
          <a:bodyPr wrap="square" rtlCol="0">
            <a:spAutoFit/>
          </a:bodyPr>
          <a:lstStyle/>
          <a:p>
            <a:pPr algn="ctr"/>
            <a:r>
              <a:rPr lang="en-JP" altLang="ja-JP" sz="2400" dirty="0"/>
              <a:t>openの返り値（fd=105）</a:t>
            </a:r>
            <a:endParaRPr kumimoji="1" lang="ja-JP" altLang="en-US" sz="2200" dirty="0"/>
          </a:p>
        </p:txBody>
      </p:sp>
      <p:cxnSp>
        <p:nvCxnSpPr>
          <p:cNvPr id="16" name="直線矢印コネクタ 15">
            <a:extLst>
              <a:ext uri="{FF2B5EF4-FFF2-40B4-BE49-F238E27FC236}">
                <a16:creationId xmlns:a16="http://schemas.microsoft.com/office/drawing/2014/main" id="{5B485788-57C3-F697-B7EF-E44E3886896B}"/>
              </a:ext>
            </a:extLst>
          </p:cNvPr>
          <p:cNvCxnSpPr>
            <a:cxnSpLocks/>
          </p:cNvCxnSpPr>
          <p:nvPr/>
        </p:nvCxnSpPr>
        <p:spPr>
          <a:xfrm flipV="1">
            <a:off x="9808104" y="5238869"/>
            <a:ext cx="0" cy="388837"/>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4" name="テキスト ボックス 11">
            <a:extLst>
              <a:ext uri="{FF2B5EF4-FFF2-40B4-BE49-F238E27FC236}">
                <a16:creationId xmlns:a16="http://schemas.microsoft.com/office/drawing/2014/main" id="{3AE03EA0-A665-9FE9-FE38-39643F6328FA}"/>
              </a:ext>
            </a:extLst>
          </p:cNvPr>
          <p:cNvSpPr txBox="1"/>
          <p:nvPr/>
        </p:nvSpPr>
        <p:spPr>
          <a:xfrm>
            <a:off x="9879503" y="5271384"/>
            <a:ext cx="932342" cy="430887"/>
          </a:xfrm>
          <a:prstGeom prst="rect">
            <a:avLst/>
          </a:prstGeom>
          <a:noFill/>
          <a:ln w="19050">
            <a:noFill/>
          </a:ln>
        </p:spPr>
        <p:txBody>
          <a:bodyPr wrap="square" rtlCol="0">
            <a:spAutoFit/>
          </a:bodyPr>
          <a:lstStyle/>
          <a:p>
            <a:r>
              <a:rPr lang="en-US" altLang="ja-JP" sz="2200" dirty="0" err="1"/>
              <a:t>fd</a:t>
            </a:r>
            <a:r>
              <a:rPr lang="en-US" altLang="ja-JP" sz="2200" dirty="0"/>
              <a:t>=5</a:t>
            </a:r>
            <a:endParaRPr kumimoji="1" lang="ja-JP" altLang="en-US" sz="2200" dirty="0"/>
          </a:p>
        </p:txBody>
      </p:sp>
      <p:sp>
        <p:nvSpPr>
          <p:cNvPr id="12" name="テキスト ボックス 11">
            <a:extLst>
              <a:ext uri="{FF2B5EF4-FFF2-40B4-BE49-F238E27FC236}">
                <a16:creationId xmlns:a16="http://schemas.microsoft.com/office/drawing/2014/main" id="{7A104467-0736-31C0-AB69-8F93D3E508C0}"/>
              </a:ext>
            </a:extLst>
          </p:cNvPr>
          <p:cNvSpPr txBox="1"/>
          <p:nvPr/>
        </p:nvSpPr>
        <p:spPr>
          <a:xfrm>
            <a:off x="8081639" y="5256364"/>
            <a:ext cx="1418992" cy="430887"/>
          </a:xfrm>
          <a:prstGeom prst="rect">
            <a:avLst/>
          </a:prstGeom>
          <a:noFill/>
          <a:ln w="19050">
            <a:noFill/>
          </a:ln>
        </p:spPr>
        <p:txBody>
          <a:bodyPr wrap="square" rtlCol="0">
            <a:spAutoFit/>
          </a:bodyPr>
          <a:lstStyle/>
          <a:p>
            <a:r>
              <a:rPr lang="ja-JP" altLang="en-US" sz="2200" dirty="0"/>
              <a:t>アクセス</a:t>
            </a:r>
            <a:endParaRPr kumimoji="1" lang="ja-JP" altLang="en-US" sz="2200" dirty="0"/>
          </a:p>
        </p:txBody>
      </p:sp>
      <p:sp>
        <p:nvSpPr>
          <p:cNvPr id="13" name="テキスト ボックス 12">
            <a:extLst>
              <a:ext uri="{FF2B5EF4-FFF2-40B4-BE49-F238E27FC236}">
                <a16:creationId xmlns:a16="http://schemas.microsoft.com/office/drawing/2014/main" id="{24CB70A9-E011-B3CF-CD9B-04DAFB66E5E8}"/>
              </a:ext>
            </a:extLst>
          </p:cNvPr>
          <p:cNvSpPr txBox="1"/>
          <p:nvPr/>
        </p:nvSpPr>
        <p:spPr>
          <a:xfrm>
            <a:off x="389771" y="3960110"/>
            <a:ext cx="1842436" cy="430887"/>
          </a:xfrm>
          <a:prstGeom prst="rect">
            <a:avLst/>
          </a:prstGeom>
          <a:noFill/>
        </p:spPr>
        <p:txBody>
          <a:bodyPr wrap="square" rtlCol="0">
            <a:spAutoFit/>
          </a:bodyPr>
          <a:lstStyle/>
          <a:p>
            <a:r>
              <a:rPr kumimoji="1" lang="ja-JP" altLang="en-US" sz="2200" dirty="0"/>
              <a:t>クラウド側</a:t>
            </a:r>
          </a:p>
        </p:txBody>
      </p:sp>
      <p:cxnSp>
        <p:nvCxnSpPr>
          <p:cNvPr id="14" name="直線矢印コネクタ 21">
            <a:extLst>
              <a:ext uri="{FF2B5EF4-FFF2-40B4-BE49-F238E27FC236}">
                <a16:creationId xmlns:a16="http://schemas.microsoft.com/office/drawing/2014/main" id="{B304C210-A770-0493-8957-5E3D85D3B2F1}"/>
              </a:ext>
            </a:extLst>
          </p:cNvPr>
          <p:cNvCxnSpPr>
            <a:cxnSpLocks/>
            <a:stCxn id="7" idx="3"/>
            <a:endCxn id="18" idx="1"/>
          </p:cNvCxnSpPr>
          <p:nvPr/>
        </p:nvCxnSpPr>
        <p:spPr>
          <a:xfrm flipV="1">
            <a:off x="5804461" y="5040921"/>
            <a:ext cx="2469503" cy="85705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6120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par>
                                <p:cTn id="14" presetID="10" presetClass="exit" presetSubtype="0" fill="hold" grpId="0" nodeType="withEffect">
                                  <p:stCondLst>
                                    <p:cond delay="0"/>
                                  </p:stCondLst>
                                  <p:childTnLst>
                                    <p:animEffect transition="out" filter="fade">
                                      <p:cBhvr>
                                        <p:cTn id="15" dur="500"/>
                                        <p:tgtEl>
                                          <p:spTgt spid="12"/>
                                        </p:tgtEl>
                                      </p:cBhvr>
                                    </p:animEffect>
                                    <p:set>
                                      <p:cBhvr>
                                        <p:cTn id="16" dur="1" fill="hold">
                                          <p:stCondLst>
                                            <p:cond delay="499"/>
                                          </p:stCondLst>
                                        </p:cTn>
                                        <p:tgtEl>
                                          <p:spTgt spid="1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14"/>
                                        </p:tgtEl>
                                      </p:cBhvr>
                                    </p:animEffect>
                                    <p:set>
                                      <p:cBhvr>
                                        <p:cTn id="21" dur="1" fill="hold">
                                          <p:stCondLst>
                                            <p:cond delay="499"/>
                                          </p:stCondLst>
                                        </p:cTn>
                                        <p:tgtEl>
                                          <p:spTgt spid="14"/>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fade">
                                      <p:cBhvr>
                                        <p:cTn id="26" dur="500"/>
                                        <p:tgtEl>
                                          <p:spTgt spid="3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500"/>
                                        <p:tgtEl>
                                          <p:spTgt spid="3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nodeType="clickEffect">
                                  <p:stCondLst>
                                    <p:cond delay="0"/>
                                  </p:stCondLst>
                                  <p:childTnLst>
                                    <p:animEffect transition="out" filter="fade">
                                      <p:cBhvr>
                                        <p:cTn id="33" dur="500"/>
                                        <p:tgtEl>
                                          <p:spTgt spid="32"/>
                                        </p:tgtEl>
                                      </p:cBhvr>
                                    </p:animEffect>
                                    <p:set>
                                      <p:cBhvr>
                                        <p:cTn id="34" dur="1" fill="hold">
                                          <p:stCondLst>
                                            <p:cond delay="499"/>
                                          </p:stCondLst>
                                        </p:cTn>
                                        <p:tgtEl>
                                          <p:spTgt spid="32"/>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35"/>
                                        </p:tgtEl>
                                      </p:cBhvr>
                                    </p:animEffect>
                                    <p:set>
                                      <p:cBhvr>
                                        <p:cTn id="37" dur="1" fill="hold">
                                          <p:stCondLst>
                                            <p:cond delay="499"/>
                                          </p:stCondLst>
                                        </p:cTn>
                                        <p:tgtEl>
                                          <p:spTgt spid="35"/>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6" grpId="0"/>
      <p:bldP spid="35" grpId="0"/>
      <p:bldP spid="35" grpId="1"/>
      <p:bldP spid="24"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56D1-23E1-7627-08A2-7E6F4A71FBB9}"/>
              </a:ext>
            </a:extLst>
          </p:cNvPr>
          <p:cNvSpPr>
            <a:spLocks noGrp="1"/>
          </p:cNvSpPr>
          <p:nvPr>
            <p:ph type="title"/>
          </p:nvPr>
        </p:nvSpPr>
        <p:spPr>
          <a:xfrm>
            <a:off x="847725" y="256382"/>
            <a:ext cx="10515600" cy="1325563"/>
          </a:xfrm>
        </p:spPr>
        <p:txBody>
          <a:bodyPr/>
          <a:lstStyle/>
          <a:p>
            <a:r>
              <a:rPr lang="en-JP" dirty="0"/>
              <a:t>VM内外でのリングバッファの共有</a:t>
            </a:r>
          </a:p>
        </p:txBody>
      </p:sp>
      <p:sp>
        <p:nvSpPr>
          <p:cNvPr id="3" name="Content Placeholder 2">
            <a:extLst>
              <a:ext uri="{FF2B5EF4-FFF2-40B4-BE49-F238E27FC236}">
                <a16:creationId xmlns:a16="http://schemas.microsoft.com/office/drawing/2014/main" id="{89AAA85E-C436-7906-62A1-E64346B440C8}"/>
              </a:ext>
            </a:extLst>
          </p:cNvPr>
          <p:cNvSpPr>
            <a:spLocks noGrp="1"/>
          </p:cNvSpPr>
          <p:nvPr>
            <p:ph idx="1"/>
          </p:nvPr>
        </p:nvSpPr>
        <p:spPr>
          <a:xfrm>
            <a:off x="838200" y="1581945"/>
            <a:ext cx="10515600" cy="4351338"/>
          </a:xfrm>
        </p:spPr>
        <p:txBody>
          <a:bodyPr/>
          <a:lstStyle/>
          <a:p>
            <a:r>
              <a:rPr lang="en-JP" altLang="ja-JP" dirty="0"/>
              <a:t>情報取得のためにVM内に作成されるリングバッファを共有</a:t>
            </a:r>
          </a:p>
          <a:p>
            <a:pPr lvl="1"/>
            <a:r>
              <a:rPr lang="en-JP" altLang="ja-JP" dirty="0"/>
              <a:t>VM内のeBPFプログラムがリングバッファに情報を格納</a:t>
            </a:r>
          </a:p>
          <a:p>
            <a:pPr lvl="1"/>
            <a:r>
              <a:rPr lang="en-JP" altLang="ja-JP" dirty="0"/>
              <a:t>VM外のeBPFアプリケーションはリングバッファから情報を取得</a:t>
            </a:r>
          </a:p>
          <a:p>
            <a:r>
              <a:rPr lang="en-JP" altLang="ja-JP" dirty="0"/>
              <a:t>リングバッファ共有に使われるmmapシステムコールを横取り</a:t>
            </a:r>
          </a:p>
          <a:p>
            <a:pPr lvl="1"/>
            <a:r>
              <a:rPr lang="en-JP" altLang="ja-JP" dirty="0"/>
              <a:t>リングバッファに対応するファイル記述子が指定された場合のみ転送</a:t>
            </a:r>
          </a:p>
          <a:p>
            <a:pPr lvl="1"/>
            <a:r>
              <a:rPr lang="en-JP" altLang="ja-JP" dirty="0"/>
              <a:t>返り値のリングバッファのアドレスに対応するVMのメモリをマップ</a:t>
            </a:r>
          </a:p>
        </p:txBody>
      </p:sp>
      <p:sp>
        <p:nvSpPr>
          <p:cNvPr id="4" name="Slide Number Placeholder 3">
            <a:extLst>
              <a:ext uri="{FF2B5EF4-FFF2-40B4-BE49-F238E27FC236}">
                <a16:creationId xmlns:a16="http://schemas.microsoft.com/office/drawing/2014/main" id="{7D409248-8B76-36AD-AEB6-36C5D389CD05}"/>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11</a:t>
            </a:fld>
            <a:endParaRPr lang="ja-JP" altLang="en-US"/>
          </a:p>
        </p:txBody>
      </p:sp>
      <p:sp>
        <p:nvSpPr>
          <p:cNvPr id="22" name="Rectangle 7">
            <a:extLst>
              <a:ext uri="{FF2B5EF4-FFF2-40B4-BE49-F238E27FC236}">
                <a16:creationId xmlns:a16="http://schemas.microsoft.com/office/drawing/2014/main" id="{0B5C8C0E-608C-CF58-8F70-F18BC8DC4553}"/>
              </a:ext>
            </a:extLst>
          </p:cNvPr>
          <p:cNvSpPr/>
          <p:nvPr/>
        </p:nvSpPr>
        <p:spPr>
          <a:xfrm>
            <a:off x="8024148" y="4474483"/>
            <a:ext cx="3329652" cy="1842857"/>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3" name="Rectangle 6">
            <a:extLst>
              <a:ext uri="{FF2B5EF4-FFF2-40B4-BE49-F238E27FC236}">
                <a16:creationId xmlns:a16="http://schemas.microsoft.com/office/drawing/2014/main" id="{21FDCC4D-15A6-602F-1257-6E76A117038B}"/>
              </a:ext>
            </a:extLst>
          </p:cNvPr>
          <p:cNvSpPr/>
          <p:nvPr/>
        </p:nvSpPr>
        <p:spPr>
          <a:xfrm>
            <a:off x="937499" y="4419129"/>
            <a:ext cx="5256714" cy="52671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cxnSp>
        <p:nvCxnSpPr>
          <p:cNvPr id="24" name="直線矢印コネクタ 15">
            <a:extLst>
              <a:ext uri="{FF2B5EF4-FFF2-40B4-BE49-F238E27FC236}">
                <a16:creationId xmlns:a16="http://schemas.microsoft.com/office/drawing/2014/main" id="{B61B58EF-A2B9-0E41-5271-D8043A1EA173}"/>
              </a:ext>
            </a:extLst>
          </p:cNvPr>
          <p:cNvCxnSpPr>
            <a:cxnSpLocks/>
          </p:cNvCxnSpPr>
          <p:nvPr/>
        </p:nvCxnSpPr>
        <p:spPr>
          <a:xfrm>
            <a:off x="3406794" y="4971366"/>
            <a:ext cx="0" cy="745962"/>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25" name="Rectangle 4">
            <a:extLst>
              <a:ext uri="{FF2B5EF4-FFF2-40B4-BE49-F238E27FC236}">
                <a16:creationId xmlns:a16="http://schemas.microsoft.com/office/drawing/2014/main" id="{EBFA2617-7E37-F2DE-C73D-1EC828778E24}"/>
              </a:ext>
            </a:extLst>
          </p:cNvPr>
          <p:cNvSpPr/>
          <p:nvPr/>
        </p:nvSpPr>
        <p:spPr>
          <a:xfrm>
            <a:off x="2864561" y="5681517"/>
            <a:ext cx="3329652" cy="525938"/>
          </a:xfrm>
          <a:prstGeom prst="rect">
            <a:avLst/>
          </a:prstGeom>
          <a:solidFill>
            <a:schemeClr val="accent6">
              <a:lumMod val="60000"/>
              <a:lumOff val="40000"/>
            </a:schemeClr>
          </a:solid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err="1">
                <a:solidFill>
                  <a:schemeClr val="tx1"/>
                </a:solidFill>
              </a:rPr>
              <a:t>TeleBPF</a:t>
            </a:r>
            <a:r>
              <a:rPr lang="ja-JP" altLang="en-US" sz="2200" dirty="0">
                <a:solidFill>
                  <a:schemeClr val="tx1"/>
                </a:solidFill>
              </a:rPr>
              <a:t>共有ライブラリ</a:t>
            </a:r>
            <a:endParaRPr lang="en-JP" sz="2200" dirty="0">
              <a:solidFill>
                <a:schemeClr val="tx1"/>
              </a:solidFill>
            </a:endParaRPr>
          </a:p>
        </p:txBody>
      </p:sp>
      <p:sp>
        <p:nvSpPr>
          <p:cNvPr id="26" name="テキスト ボックス 11">
            <a:extLst>
              <a:ext uri="{FF2B5EF4-FFF2-40B4-BE49-F238E27FC236}">
                <a16:creationId xmlns:a16="http://schemas.microsoft.com/office/drawing/2014/main" id="{4DC53137-7049-4C9B-8D62-915B87D362DB}"/>
              </a:ext>
            </a:extLst>
          </p:cNvPr>
          <p:cNvSpPr txBox="1"/>
          <p:nvPr/>
        </p:nvSpPr>
        <p:spPr>
          <a:xfrm>
            <a:off x="3462350" y="5142908"/>
            <a:ext cx="3699670" cy="430887"/>
          </a:xfrm>
          <a:prstGeom prst="rect">
            <a:avLst/>
          </a:prstGeom>
          <a:noFill/>
          <a:ln w="19050">
            <a:noFill/>
          </a:ln>
        </p:spPr>
        <p:txBody>
          <a:bodyPr wrap="square" rtlCol="0">
            <a:spAutoFit/>
          </a:bodyPr>
          <a:lstStyle/>
          <a:p>
            <a:r>
              <a:rPr kumimoji="1" lang="en-US" altLang="ja-JP" sz="2200" dirty="0" err="1"/>
              <a:t>mmap</a:t>
            </a:r>
            <a:endParaRPr kumimoji="1" lang="ja-JP" altLang="en-US" sz="2200" dirty="0"/>
          </a:p>
        </p:txBody>
      </p:sp>
      <p:cxnSp>
        <p:nvCxnSpPr>
          <p:cNvPr id="27" name="直線矢印コネクタ 15">
            <a:extLst>
              <a:ext uri="{FF2B5EF4-FFF2-40B4-BE49-F238E27FC236}">
                <a16:creationId xmlns:a16="http://schemas.microsoft.com/office/drawing/2014/main" id="{128B88BA-F465-9D4C-95BE-CDA03DE0E599}"/>
              </a:ext>
            </a:extLst>
          </p:cNvPr>
          <p:cNvCxnSpPr>
            <a:cxnSpLocks/>
            <a:stCxn id="25" idx="3"/>
            <a:endCxn id="32" idx="1"/>
          </p:cNvCxnSpPr>
          <p:nvPr/>
        </p:nvCxnSpPr>
        <p:spPr>
          <a:xfrm flipV="1">
            <a:off x="6194213" y="5067989"/>
            <a:ext cx="2620626" cy="876497"/>
          </a:xfrm>
          <a:prstGeom prst="straightConnector1">
            <a:avLst/>
          </a:prstGeom>
          <a:ln w="19050">
            <a:solidFill>
              <a:schemeClr val="tx1"/>
            </a:solidFill>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31" name="TextBox 8">
            <a:extLst>
              <a:ext uri="{FF2B5EF4-FFF2-40B4-BE49-F238E27FC236}">
                <a16:creationId xmlns:a16="http://schemas.microsoft.com/office/drawing/2014/main" id="{73C24C8C-B817-D6BB-946D-1FA771555F80}"/>
              </a:ext>
            </a:extLst>
          </p:cNvPr>
          <p:cNvSpPr txBox="1"/>
          <p:nvPr/>
        </p:nvSpPr>
        <p:spPr>
          <a:xfrm>
            <a:off x="8201050" y="4536822"/>
            <a:ext cx="730753" cy="430887"/>
          </a:xfrm>
          <a:prstGeom prst="rect">
            <a:avLst/>
          </a:prstGeom>
          <a:noFill/>
          <a:ln w="19050">
            <a:noFill/>
          </a:ln>
        </p:spPr>
        <p:txBody>
          <a:bodyPr wrap="square" rtlCol="0">
            <a:spAutoFit/>
          </a:bodyPr>
          <a:lstStyle/>
          <a:p>
            <a:r>
              <a:rPr lang="en-JP" sz="2200" dirty="0"/>
              <a:t>VM</a:t>
            </a:r>
          </a:p>
        </p:txBody>
      </p:sp>
      <p:sp>
        <p:nvSpPr>
          <p:cNvPr id="32" name="Rectangle 9">
            <a:extLst>
              <a:ext uri="{FF2B5EF4-FFF2-40B4-BE49-F238E27FC236}">
                <a16:creationId xmlns:a16="http://schemas.microsoft.com/office/drawing/2014/main" id="{A35ADC97-B6B2-B29C-3E69-783FA52AD3EB}"/>
              </a:ext>
            </a:extLst>
          </p:cNvPr>
          <p:cNvSpPr/>
          <p:nvPr/>
        </p:nvSpPr>
        <p:spPr>
          <a:xfrm>
            <a:off x="8814839" y="4852545"/>
            <a:ext cx="2478663" cy="430887"/>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cxnSp>
        <p:nvCxnSpPr>
          <p:cNvPr id="34" name="直線矢印コネクタ 15">
            <a:extLst>
              <a:ext uri="{FF2B5EF4-FFF2-40B4-BE49-F238E27FC236}">
                <a16:creationId xmlns:a16="http://schemas.microsoft.com/office/drawing/2014/main" id="{6D5FC0E3-AD18-522D-97C0-6A697FE967BE}"/>
              </a:ext>
            </a:extLst>
          </p:cNvPr>
          <p:cNvCxnSpPr>
            <a:cxnSpLocks/>
            <a:stCxn id="32" idx="2"/>
          </p:cNvCxnSpPr>
          <p:nvPr/>
        </p:nvCxnSpPr>
        <p:spPr>
          <a:xfrm>
            <a:off x="10054171" y="5283432"/>
            <a:ext cx="0" cy="43389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5" name="テキスト ボックス 11">
            <a:extLst>
              <a:ext uri="{FF2B5EF4-FFF2-40B4-BE49-F238E27FC236}">
                <a16:creationId xmlns:a16="http://schemas.microsoft.com/office/drawing/2014/main" id="{4BAA1FEB-9154-9911-D62F-9B1136E176B4}"/>
              </a:ext>
            </a:extLst>
          </p:cNvPr>
          <p:cNvSpPr txBox="1"/>
          <p:nvPr/>
        </p:nvSpPr>
        <p:spPr>
          <a:xfrm>
            <a:off x="8902870" y="5338163"/>
            <a:ext cx="2191205" cy="430887"/>
          </a:xfrm>
          <a:prstGeom prst="rect">
            <a:avLst/>
          </a:prstGeom>
          <a:noFill/>
          <a:ln w="19050">
            <a:noFill/>
          </a:ln>
        </p:spPr>
        <p:txBody>
          <a:bodyPr wrap="square" rtlCol="0">
            <a:spAutoFit/>
          </a:bodyPr>
          <a:lstStyle/>
          <a:p>
            <a:r>
              <a:rPr lang="en-US" altLang="ja-JP" sz="2200" dirty="0" err="1"/>
              <a:t>mmap</a:t>
            </a:r>
            <a:endParaRPr lang="en-US" altLang="ja-JP" sz="2200" dirty="0"/>
          </a:p>
        </p:txBody>
      </p:sp>
      <p:sp>
        <p:nvSpPr>
          <p:cNvPr id="37" name="テキスト ボックス 36">
            <a:extLst>
              <a:ext uri="{FF2B5EF4-FFF2-40B4-BE49-F238E27FC236}">
                <a16:creationId xmlns:a16="http://schemas.microsoft.com/office/drawing/2014/main" id="{74667C51-0E03-E584-1DD4-4B4102ED6F11}"/>
              </a:ext>
            </a:extLst>
          </p:cNvPr>
          <p:cNvSpPr txBox="1"/>
          <p:nvPr/>
        </p:nvSpPr>
        <p:spPr>
          <a:xfrm>
            <a:off x="448739" y="4020893"/>
            <a:ext cx="1842436" cy="430887"/>
          </a:xfrm>
          <a:prstGeom prst="rect">
            <a:avLst/>
          </a:prstGeom>
          <a:noFill/>
        </p:spPr>
        <p:txBody>
          <a:bodyPr wrap="square" rtlCol="0">
            <a:spAutoFit/>
          </a:bodyPr>
          <a:lstStyle/>
          <a:p>
            <a:r>
              <a:rPr kumimoji="1" lang="ja-JP" altLang="en-US" sz="2200" dirty="0"/>
              <a:t>クラウド側</a:t>
            </a:r>
          </a:p>
        </p:txBody>
      </p:sp>
      <p:sp>
        <p:nvSpPr>
          <p:cNvPr id="38" name="テキスト ボックス 37">
            <a:extLst>
              <a:ext uri="{FF2B5EF4-FFF2-40B4-BE49-F238E27FC236}">
                <a16:creationId xmlns:a16="http://schemas.microsoft.com/office/drawing/2014/main" id="{6CC27679-8657-9F13-A729-19FFD21D5DFD}"/>
              </a:ext>
            </a:extLst>
          </p:cNvPr>
          <p:cNvSpPr txBox="1"/>
          <p:nvPr/>
        </p:nvSpPr>
        <p:spPr>
          <a:xfrm>
            <a:off x="6628761" y="5769050"/>
            <a:ext cx="1368020" cy="430887"/>
          </a:xfrm>
          <a:prstGeom prst="rect">
            <a:avLst/>
          </a:prstGeom>
          <a:noFill/>
        </p:spPr>
        <p:txBody>
          <a:bodyPr wrap="square" rtlCol="0">
            <a:spAutoFit/>
          </a:bodyPr>
          <a:lstStyle/>
          <a:p>
            <a:r>
              <a:rPr lang="ja-JP" altLang="en-US" sz="2200"/>
              <a:t>アドレス</a:t>
            </a:r>
            <a:endParaRPr kumimoji="1" lang="ja-JP" altLang="en-US" sz="2200" dirty="0"/>
          </a:p>
        </p:txBody>
      </p:sp>
      <p:cxnSp>
        <p:nvCxnSpPr>
          <p:cNvPr id="5" name="コネクタ: カギ線 4">
            <a:extLst>
              <a:ext uri="{FF2B5EF4-FFF2-40B4-BE49-F238E27FC236}">
                <a16:creationId xmlns:a16="http://schemas.microsoft.com/office/drawing/2014/main" id="{72D0212C-57E6-022B-8FC2-2435F0EB5468}"/>
              </a:ext>
            </a:extLst>
          </p:cNvPr>
          <p:cNvCxnSpPr>
            <a:cxnSpLocks/>
            <a:stCxn id="33" idx="2"/>
            <a:endCxn id="23" idx="1"/>
          </p:cNvCxnSpPr>
          <p:nvPr/>
        </p:nvCxnSpPr>
        <p:spPr>
          <a:xfrm rot="5400000" flipH="1">
            <a:off x="4702732" y="917255"/>
            <a:ext cx="1586206" cy="9116672"/>
          </a:xfrm>
          <a:prstGeom prst="bentConnector4">
            <a:avLst>
              <a:gd name="adj1" fmla="val -14412"/>
              <a:gd name="adj2" fmla="val 102507"/>
            </a:avLst>
          </a:prstGeom>
          <a:ln w="19050">
            <a:tailEnd type="triangle"/>
          </a:ln>
        </p:spPr>
        <p:style>
          <a:lnRef idx="1">
            <a:schemeClr val="dk1"/>
          </a:lnRef>
          <a:fillRef idx="0">
            <a:schemeClr val="dk1"/>
          </a:fillRef>
          <a:effectRef idx="0">
            <a:schemeClr val="dk1"/>
          </a:effectRef>
          <a:fontRef idx="minor">
            <a:schemeClr val="tx1"/>
          </a:fontRef>
        </p:style>
      </p:cxnSp>
      <p:sp>
        <p:nvSpPr>
          <p:cNvPr id="12" name="テキスト ボックス 11">
            <a:extLst>
              <a:ext uri="{FF2B5EF4-FFF2-40B4-BE49-F238E27FC236}">
                <a16:creationId xmlns:a16="http://schemas.microsoft.com/office/drawing/2014/main" id="{DA2DE8DC-4CDC-3B50-0813-E8BC729EF196}"/>
              </a:ext>
            </a:extLst>
          </p:cNvPr>
          <p:cNvSpPr txBox="1"/>
          <p:nvPr/>
        </p:nvSpPr>
        <p:spPr>
          <a:xfrm>
            <a:off x="686139" y="5130041"/>
            <a:ext cx="748923" cy="430887"/>
          </a:xfrm>
          <a:prstGeom prst="rect">
            <a:avLst/>
          </a:prstGeom>
          <a:noFill/>
        </p:spPr>
        <p:txBody>
          <a:bodyPr wrap="none" rtlCol="0">
            <a:spAutoFit/>
          </a:bodyPr>
          <a:lstStyle/>
          <a:p>
            <a:r>
              <a:rPr kumimoji="1" lang="ja-JP" altLang="en-US" sz="2200" dirty="0"/>
              <a:t>情報</a:t>
            </a:r>
          </a:p>
        </p:txBody>
      </p:sp>
      <p:sp>
        <p:nvSpPr>
          <p:cNvPr id="7" name="Rectangle 12">
            <a:extLst>
              <a:ext uri="{FF2B5EF4-FFF2-40B4-BE49-F238E27FC236}">
                <a16:creationId xmlns:a16="http://schemas.microsoft.com/office/drawing/2014/main" id="{AEF6A08D-F430-1588-BF7D-F71C710433D9}"/>
              </a:ext>
            </a:extLst>
          </p:cNvPr>
          <p:cNvSpPr/>
          <p:nvPr/>
        </p:nvSpPr>
        <p:spPr>
          <a:xfrm>
            <a:off x="8201050" y="5747953"/>
            <a:ext cx="3180526" cy="559823"/>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r>
              <a:rPr lang="en-US" sz="2200" dirty="0">
                <a:solidFill>
                  <a:schemeClr val="tx1"/>
                </a:solidFill>
              </a:rPr>
              <a:t>OS</a:t>
            </a:r>
            <a:endParaRPr lang="en-JP" sz="2200" dirty="0">
              <a:solidFill>
                <a:schemeClr val="tx1"/>
              </a:solidFill>
            </a:endParaRPr>
          </a:p>
        </p:txBody>
      </p:sp>
      <p:sp>
        <p:nvSpPr>
          <p:cNvPr id="33" name="正方形/長方形 36">
            <a:extLst>
              <a:ext uri="{FF2B5EF4-FFF2-40B4-BE49-F238E27FC236}">
                <a16:creationId xmlns:a16="http://schemas.microsoft.com/office/drawing/2014/main" id="{90346AFB-A6AB-26EA-4E0A-7AD896203CA2}"/>
              </a:ext>
            </a:extLst>
          </p:cNvPr>
          <p:cNvSpPr/>
          <p:nvPr/>
        </p:nvSpPr>
        <p:spPr>
          <a:xfrm>
            <a:off x="8902870" y="5876226"/>
            <a:ext cx="2302601" cy="392468"/>
          </a:xfrm>
          <a:prstGeom prst="rect">
            <a:avLst/>
          </a:prstGeom>
          <a:solidFill>
            <a:schemeClr val="accent6">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200" dirty="0">
                <a:solidFill>
                  <a:schemeClr val="tx1"/>
                </a:solidFill>
              </a:rPr>
              <a:t>リングバッファ</a:t>
            </a:r>
          </a:p>
        </p:txBody>
      </p:sp>
      <p:cxnSp>
        <p:nvCxnSpPr>
          <p:cNvPr id="8" name="直線矢印コネクタ 15">
            <a:extLst>
              <a:ext uri="{FF2B5EF4-FFF2-40B4-BE49-F238E27FC236}">
                <a16:creationId xmlns:a16="http://schemas.microsoft.com/office/drawing/2014/main" id="{9349BD0D-28A7-9220-C057-984B21484F5F}"/>
              </a:ext>
            </a:extLst>
          </p:cNvPr>
          <p:cNvCxnSpPr>
            <a:cxnSpLocks/>
          </p:cNvCxnSpPr>
          <p:nvPr/>
        </p:nvCxnSpPr>
        <p:spPr>
          <a:xfrm flipV="1">
            <a:off x="6194213" y="5067989"/>
            <a:ext cx="2620626" cy="876497"/>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7541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nodeType="clickEffect">
                                  <p:stCondLst>
                                    <p:cond delay="0"/>
                                  </p:stCondLst>
                                  <p:childTnLst>
                                    <p:animEffect transition="out" filter="fade">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par>
                                <p:cTn id="19" presetID="10" presetClass="entr" presetSubtype="0"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500"/>
                                        <p:tgtEl>
                                          <p:spTgt spid="2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fade">
                                      <p:cBhvr>
                                        <p:cTn id="24" dur="500"/>
                                        <p:tgtEl>
                                          <p:spTgt spid="3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8" grpId="0"/>
      <p:bldP spid="12" grpId="0"/>
      <p:bldP spid="3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1A8011-91ED-3182-D739-BCF72E0895D8}"/>
              </a:ext>
            </a:extLst>
          </p:cNvPr>
          <p:cNvSpPr>
            <a:spLocks noGrp="1"/>
          </p:cNvSpPr>
          <p:nvPr>
            <p:ph type="title"/>
          </p:nvPr>
        </p:nvSpPr>
        <p:spPr>
          <a:xfrm>
            <a:off x="847725" y="256382"/>
            <a:ext cx="10515600" cy="1325563"/>
          </a:xfrm>
        </p:spPr>
        <p:txBody>
          <a:bodyPr/>
          <a:lstStyle/>
          <a:p>
            <a:r>
              <a:rPr lang="ja-JP" altLang="en-US" dirty="0"/>
              <a:t>実験</a:t>
            </a:r>
          </a:p>
        </p:txBody>
      </p:sp>
      <p:sp>
        <p:nvSpPr>
          <p:cNvPr id="3" name="コンテンツ プレースホルダー 2">
            <a:extLst>
              <a:ext uri="{FF2B5EF4-FFF2-40B4-BE49-F238E27FC236}">
                <a16:creationId xmlns:a16="http://schemas.microsoft.com/office/drawing/2014/main" id="{ACE77AAB-29DE-E611-AD4B-39F41F5BAAAC}"/>
              </a:ext>
            </a:extLst>
          </p:cNvPr>
          <p:cNvSpPr>
            <a:spLocks noGrp="1"/>
          </p:cNvSpPr>
          <p:nvPr>
            <p:ph idx="1"/>
          </p:nvPr>
        </p:nvSpPr>
        <p:spPr>
          <a:xfrm>
            <a:off x="838200" y="1581945"/>
            <a:ext cx="10515600" cy="4351338"/>
          </a:xfrm>
        </p:spPr>
        <p:txBody>
          <a:bodyPr/>
          <a:lstStyle/>
          <a:p>
            <a:r>
              <a:rPr lang="en-US" altLang="ja-JP" dirty="0" err="1"/>
              <a:t>TeleBPF</a:t>
            </a:r>
            <a:r>
              <a:rPr lang="ja-JP" altLang="en-US" dirty="0"/>
              <a:t>の有効性を確認する実験を行った</a:t>
            </a:r>
            <a:endParaRPr lang="en-US" altLang="ja-JP" dirty="0"/>
          </a:p>
          <a:p>
            <a:pPr lvl="1"/>
            <a:r>
              <a:rPr lang="en-US" altLang="ja-JP" dirty="0" err="1"/>
              <a:t>TeleBPF</a:t>
            </a:r>
            <a:r>
              <a:rPr lang="ja-JP" altLang="en-US" dirty="0"/>
              <a:t>を用いて既存の</a:t>
            </a:r>
            <a:r>
              <a:rPr lang="en-US" altLang="ja-JP" dirty="0" err="1"/>
              <a:t>eBPF</a:t>
            </a:r>
            <a:r>
              <a:rPr lang="ja-JP" altLang="en-US" dirty="0"/>
              <a:t>アプリケーションの動作を確認</a:t>
            </a:r>
            <a:endParaRPr lang="en-US" altLang="ja-JP" dirty="0"/>
          </a:p>
          <a:p>
            <a:pPr lvl="1"/>
            <a:r>
              <a:rPr lang="en-US" altLang="ja-JP" dirty="0" err="1"/>
              <a:t>eBPF</a:t>
            </a:r>
            <a:r>
              <a:rPr lang="ja-JP" altLang="en-US" dirty="0"/>
              <a:t>アプリケーションの実行にかかる時間を測定</a:t>
            </a:r>
            <a:endParaRPr lang="en-US" altLang="ja-JP" dirty="0"/>
          </a:p>
          <a:p>
            <a:r>
              <a:rPr lang="ja-JP" altLang="en-US" dirty="0"/>
              <a:t>比較対象</a:t>
            </a:r>
            <a:endParaRPr lang="en-JP" altLang="ja-JP" dirty="0"/>
          </a:p>
          <a:p>
            <a:pPr lvl="1"/>
            <a:r>
              <a:rPr lang="en-JP" altLang="ja-JP" dirty="0"/>
              <a:t>VM</a:t>
            </a:r>
            <a:r>
              <a:rPr lang="ja-JP" altLang="en-JP" dirty="0"/>
              <a:t>内</a:t>
            </a:r>
            <a:r>
              <a:rPr lang="ja-JP" altLang="en-US" dirty="0"/>
              <a:t>で実行した場合</a:t>
            </a:r>
            <a:endParaRPr lang="en-US" altLang="ja-JP" dirty="0"/>
          </a:p>
          <a:p>
            <a:pPr lvl="1"/>
            <a:r>
              <a:rPr lang="en-US" altLang="ja-JP" dirty="0" err="1"/>
              <a:t>TeleBPF</a:t>
            </a:r>
            <a:r>
              <a:rPr lang="ja-JP" altLang="en-US" dirty="0"/>
              <a:t>プロキシとの通信に</a:t>
            </a:r>
            <a:r>
              <a:rPr lang="en-US" altLang="ja-JP" dirty="0"/>
              <a:t>TCP/IP</a:t>
            </a:r>
            <a:r>
              <a:rPr lang="ja-JP" altLang="en-US" dirty="0"/>
              <a:t>を用いた場合</a:t>
            </a:r>
            <a:endParaRPr lang="en-US" altLang="ja-JP" dirty="0"/>
          </a:p>
          <a:p>
            <a:endParaRPr lang="en-US" altLang="ja-JP" dirty="0"/>
          </a:p>
          <a:p>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D60A7EBC-6F6F-3E79-13E2-D5EA65C20218}"/>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12</a:t>
            </a:fld>
            <a:endParaRPr lang="ja-JP" altLang="en-US"/>
          </a:p>
        </p:txBody>
      </p:sp>
      <p:graphicFrame>
        <p:nvGraphicFramePr>
          <p:cNvPr id="5" name="表 5">
            <a:extLst>
              <a:ext uri="{FF2B5EF4-FFF2-40B4-BE49-F238E27FC236}">
                <a16:creationId xmlns:a16="http://schemas.microsoft.com/office/drawing/2014/main" id="{E018FB47-AFF9-AFF5-BE23-67387167E956}"/>
              </a:ext>
            </a:extLst>
          </p:cNvPr>
          <p:cNvGraphicFramePr>
            <a:graphicFrameLocks noGrp="1"/>
          </p:cNvGraphicFramePr>
          <p:nvPr>
            <p:extLst>
              <p:ext uri="{D42A27DB-BD31-4B8C-83A1-F6EECF244321}">
                <p14:modId xmlns:p14="http://schemas.microsoft.com/office/powerpoint/2010/main" val="2233098367"/>
              </p:ext>
            </p:extLst>
          </p:nvPr>
        </p:nvGraphicFramePr>
        <p:xfrm>
          <a:off x="2032000" y="4334763"/>
          <a:ext cx="8127999" cy="18542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341583014"/>
                    </a:ext>
                  </a:extLst>
                </a:gridCol>
                <a:gridCol w="2709333">
                  <a:extLst>
                    <a:ext uri="{9D8B030D-6E8A-4147-A177-3AD203B41FA5}">
                      <a16:colId xmlns:a16="http://schemas.microsoft.com/office/drawing/2014/main" val="3545857717"/>
                    </a:ext>
                  </a:extLst>
                </a:gridCol>
                <a:gridCol w="2709333">
                  <a:extLst>
                    <a:ext uri="{9D8B030D-6E8A-4147-A177-3AD203B41FA5}">
                      <a16:colId xmlns:a16="http://schemas.microsoft.com/office/drawing/2014/main" val="2208903271"/>
                    </a:ext>
                  </a:extLst>
                </a:gridCol>
              </a:tblGrid>
              <a:tr h="370840">
                <a:tc>
                  <a:txBody>
                    <a:bodyPr/>
                    <a:lstStyle/>
                    <a:p>
                      <a:endParaRPr kumimoji="1" lang="ja-JP" altLang="en-US" dirty="0"/>
                    </a:p>
                  </a:txBody>
                  <a:tcPr/>
                </a:tc>
                <a:tc>
                  <a:txBody>
                    <a:bodyPr/>
                    <a:lstStyle/>
                    <a:p>
                      <a:r>
                        <a:rPr lang="ja-JP" altLang="en-US" dirty="0">
                          <a:effectLst/>
                        </a:rPr>
                        <a:t>ホスト</a:t>
                      </a:r>
                      <a:endParaRPr kumimoji="1" lang="ja-JP" altLang="en-US" dirty="0"/>
                    </a:p>
                  </a:txBody>
                  <a:tcPr/>
                </a:tc>
                <a:tc>
                  <a:txBody>
                    <a:bodyPr/>
                    <a:lstStyle/>
                    <a:p>
                      <a:r>
                        <a:rPr lang="en-US" altLang="ja-JP" dirty="0">
                          <a:effectLst/>
                        </a:rPr>
                        <a:t>VM</a:t>
                      </a:r>
                      <a:endParaRPr kumimoji="1" lang="ja-JP" altLang="en-US" dirty="0"/>
                    </a:p>
                  </a:txBody>
                  <a:tcPr/>
                </a:tc>
                <a:extLst>
                  <a:ext uri="{0D108BD9-81ED-4DB2-BD59-A6C34878D82A}">
                    <a16:rowId xmlns:a16="http://schemas.microsoft.com/office/drawing/2014/main" val="1166180788"/>
                  </a:ext>
                </a:extLst>
              </a:tr>
              <a:tr h="370840">
                <a:tc>
                  <a:txBody>
                    <a:bodyPr/>
                    <a:lstStyle/>
                    <a:p>
                      <a:r>
                        <a:rPr lang="en-US" altLang="ja-JP" dirty="0">
                          <a:effectLst/>
                        </a:rPr>
                        <a:t>CPU</a:t>
                      </a:r>
                      <a:endParaRPr kumimoji="1" lang="ja-JP" altLang="en-US" dirty="0"/>
                    </a:p>
                  </a:txBody>
                  <a:tcPr/>
                </a:tc>
                <a:tc>
                  <a:txBody>
                    <a:bodyPr/>
                    <a:lstStyle/>
                    <a:p>
                      <a:r>
                        <a:rPr lang="en-US" altLang="ja-JP" dirty="0">
                          <a:effectLst/>
                        </a:rPr>
                        <a:t>Intel Core i7-10700 </a:t>
                      </a:r>
                      <a:endParaRPr kumimoji="1" lang="ja-JP" altLang="en-US" dirty="0"/>
                    </a:p>
                  </a:txBody>
                  <a:tcPr/>
                </a:tc>
                <a:tc>
                  <a:txBody>
                    <a:bodyPr/>
                    <a:lstStyle/>
                    <a:p>
                      <a:r>
                        <a:rPr kumimoji="1" lang="en-US" altLang="ja-JP" dirty="0"/>
                        <a:t>1</a:t>
                      </a:r>
                      <a:endParaRPr kumimoji="1" lang="ja-JP" altLang="en-US" dirty="0"/>
                    </a:p>
                  </a:txBody>
                  <a:tcPr/>
                </a:tc>
                <a:extLst>
                  <a:ext uri="{0D108BD9-81ED-4DB2-BD59-A6C34878D82A}">
                    <a16:rowId xmlns:a16="http://schemas.microsoft.com/office/drawing/2014/main" val="2679359009"/>
                  </a:ext>
                </a:extLst>
              </a:tr>
              <a:tr h="370840">
                <a:tc>
                  <a:txBody>
                    <a:bodyPr/>
                    <a:lstStyle/>
                    <a:p>
                      <a:r>
                        <a:rPr lang="ja-JP" altLang="en-US" dirty="0">
                          <a:effectLst/>
                        </a:rPr>
                        <a:t>メモリ</a:t>
                      </a:r>
                      <a:endParaRPr kumimoji="1" lang="ja-JP" altLang="en-US" dirty="0"/>
                    </a:p>
                  </a:txBody>
                  <a:tcPr/>
                </a:tc>
                <a:tc>
                  <a:txBody>
                    <a:bodyPr/>
                    <a:lstStyle/>
                    <a:p>
                      <a:r>
                        <a:rPr lang="en-US" altLang="ja-JP" dirty="0">
                          <a:effectLst/>
                        </a:rPr>
                        <a:t>64GB</a:t>
                      </a:r>
                      <a:endParaRPr kumimoji="1" lang="ja-JP" altLang="en-US" dirty="0"/>
                    </a:p>
                  </a:txBody>
                  <a:tcPr/>
                </a:tc>
                <a:tc>
                  <a:txBody>
                    <a:bodyPr/>
                    <a:lstStyle/>
                    <a:p>
                      <a:r>
                        <a:rPr lang="en-US" altLang="ja-JP" dirty="0">
                          <a:effectLst/>
                        </a:rPr>
                        <a:t>1GB</a:t>
                      </a:r>
                      <a:endParaRPr kumimoji="1" lang="ja-JP" altLang="en-US" dirty="0"/>
                    </a:p>
                  </a:txBody>
                  <a:tcPr/>
                </a:tc>
                <a:extLst>
                  <a:ext uri="{0D108BD9-81ED-4DB2-BD59-A6C34878D82A}">
                    <a16:rowId xmlns:a16="http://schemas.microsoft.com/office/drawing/2014/main" val="732145160"/>
                  </a:ext>
                </a:extLst>
              </a:tr>
              <a:tr h="370840">
                <a:tc>
                  <a:txBody>
                    <a:bodyPr/>
                    <a:lstStyle/>
                    <a:p>
                      <a:r>
                        <a:rPr lang="en-US" altLang="ja-JP" dirty="0">
                          <a:effectLst/>
                        </a:rPr>
                        <a:t>OS</a:t>
                      </a:r>
                      <a:endParaRPr kumimoji="1" lang="ja-JP" altLang="en-US" dirty="0"/>
                    </a:p>
                  </a:txBody>
                  <a:tcPr/>
                </a:tc>
                <a:tc>
                  <a:txBody>
                    <a:bodyPr/>
                    <a:lstStyle/>
                    <a:p>
                      <a:r>
                        <a:rPr lang="en-US" altLang="ja-JP" dirty="0">
                          <a:effectLst/>
                        </a:rPr>
                        <a:t>Linux 5.15.0-89 </a:t>
                      </a:r>
                      <a:endParaRPr kumimoji="1" lang="ja-JP" altLang="en-US" dirty="0"/>
                    </a:p>
                  </a:txBody>
                  <a:tcPr/>
                </a:tc>
                <a:tc>
                  <a:txBody>
                    <a:bodyPr/>
                    <a:lstStyle/>
                    <a:p>
                      <a:r>
                        <a:rPr lang="en-US" altLang="ja-JP" dirty="0">
                          <a:effectLst/>
                        </a:rPr>
                        <a:t>Linux 5.15.0-89</a:t>
                      </a:r>
                      <a:endParaRPr kumimoji="1" lang="ja-JP" altLang="en-US" dirty="0"/>
                    </a:p>
                  </a:txBody>
                  <a:tcPr/>
                </a:tc>
                <a:extLst>
                  <a:ext uri="{0D108BD9-81ED-4DB2-BD59-A6C34878D82A}">
                    <a16:rowId xmlns:a16="http://schemas.microsoft.com/office/drawing/2014/main" val="3715810707"/>
                  </a:ext>
                </a:extLst>
              </a:tr>
              <a:tr h="370840">
                <a:tc>
                  <a:txBody>
                    <a:bodyPr/>
                    <a:lstStyle/>
                    <a:p>
                      <a:r>
                        <a:rPr lang="ja-JP" altLang="en-US" dirty="0">
                          <a:effectLst/>
                        </a:rPr>
                        <a:t>仮想化ソフトウェア </a:t>
                      </a:r>
                      <a:endParaRPr kumimoji="1" lang="ja-JP" altLang="en-US" dirty="0"/>
                    </a:p>
                  </a:txBody>
                  <a:tcPr/>
                </a:tc>
                <a:tc>
                  <a:txBody>
                    <a:bodyPr/>
                    <a:lstStyle/>
                    <a:p>
                      <a:r>
                        <a:rPr lang="en-US" altLang="ja-JP">
                          <a:solidFill>
                            <a:schemeClr val="tx1"/>
                          </a:solidFill>
                          <a:effectLst/>
                        </a:rPr>
                        <a:t>QEMU-KVM</a:t>
                      </a:r>
                      <a:r>
                        <a:rPr lang="en-US" altLang="ja-JP">
                          <a:effectLst/>
                        </a:rPr>
                        <a:t> 8.0.0 </a:t>
                      </a:r>
                      <a:endParaRPr kumimoji="1" lang="ja-JP" altLang="en-US" dirty="0"/>
                    </a:p>
                  </a:txBody>
                  <a:tcPr/>
                </a:tc>
                <a:tc>
                  <a:txBody>
                    <a:bodyPr/>
                    <a:lstStyle/>
                    <a:p>
                      <a:r>
                        <a:rPr kumimoji="1" lang="en-US" altLang="ja-JP" dirty="0"/>
                        <a:t>-</a:t>
                      </a:r>
                      <a:endParaRPr kumimoji="1" lang="ja-JP" altLang="en-US" dirty="0"/>
                    </a:p>
                  </a:txBody>
                  <a:tcPr/>
                </a:tc>
                <a:extLst>
                  <a:ext uri="{0D108BD9-81ED-4DB2-BD59-A6C34878D82A}">
                    <a16:rowId xmlns:a16="http://schemas.microsoft.com/office/drawing/2014/main" val="555252935"/>
                  </a:ext>
                </a:extLst>
              </a:tr>
            </a:tbl>
          </a:graphicData>
        </a:graphic>
      </p:graphicFrame>
    </p:spTree>
    <p:extLst>
      <p:ext uri="{BB962C8B-B14F-4D97-AF65-F5344CB8AC3E}">
        <p14:creationId xmlns:p14="http://schemas.microsoft.com/office/powerpoint/2010/main" val="1255503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AB9255-F6E6-85A0-DEAD-C3E720976A49}"/>
              </a:ext>
            </a:extLst>
          </p:cNvPr>
          <p:cNvSpPr>
            <a:spLocks noGrp="1"/>
          </p:cNvSpPr>
          <p:nvPr>
            <p:ph type="title"/>
          </p:nvPr>
        </p:nvSpPr>
        <p:spPr>
          <a:xfrm>
            <a:off x="847725" y="256382"/>
            <a:ext cx="10515600" cy="1325563"/>
          </a:xfrm>
        </p:spPr>
        <p:txBody>
          <a:bodyPr/>
          <a:lstStyle/>
          <a:p>
            <a:r>
              <a:rPr lang="ja-JP" altLang="en-US" dirty="0"/>
              <a:t>動作確認</a:t>
            </a:r>
          </a:p>
        </p:txBody>
      </p:sp>
      <p:sp>
        <p:nvSpPr>
          <p:cNvPr id="3" name="コンテンツ プレースホルダー 2">
            <a:extLst>
              <a:ext uri="{FF2B5EF4-FFF2-40B4-BE49-F238E27FC236}">
                <a16:creationId xmlns:a16="http://schemas.microsoft.com/office/drawing/2014/main" id="{9ABDBEB0-F5A3-240E-2B29-4A5D014A9BBC}"/>
              </a:ext>
            </a:extLst>
          </p:cNvPr>
          <p:cNvSpPr>
            <a:spLocks noGrp="1"/>
          </p:cNvSpPr>
          <p:nvPr>
            <p:ph idx="1"/>
          </p:nvPr>
        </p:nvSpPr>
        <p:spPr>
          <a:xfrm>
            <a:off x="838200" y="1581945"/>
            <a:ext cx="10515600" cy="4351338"/>
          </a:xfrm>
        </p:spPr>
        <p:txBody>
          <a:bodyPr/>
          <a:lstStyle/>
          <a:p>
            <a:r>
              <a:rPr lang="ja-JP" altLang="en-US" dirty="0"/>
              <a:t>システムの挙動を監視する</a:t>
            </a:r>
            <a:r>
              <a:rPr lang="en-US" altLang="ja-JP" dirty="0"/>
              <a:t>Microsoft Sysmon for Linux</a:t>
            </a:r>
            <a:r>
              <a:rPr lang="ja-JP" altLang="en-US" dirty="0"/>
              <a:t>を実行</a:t>
            </a:r>
            <a:endParaRPr lang="en-US" altLang="ja-JP" dirty="0"/>
          </a:p>
          <a:p>
            <a:pPr lvl="1"/>
            <a:r>
              <a:rPr lang="en-US" altLang="ja-JP" dirty="0" err="1"/>
              <a:t>libbpf</a:t>
            </a:r>
            <a:r>
              <a:rPr lang="ja-JP" altLang="en-US" dirty="0"/>
              <a:t>を用いて</a:t>
            </a:r>
            <a:r>
              <a:rPr lang="en-US" altLang="ja-JP" dirty="0"/>
              <a:t>C</a:t>
            </a:r>
            <a:r>
              <a:rPr lang="ja-JP" altLang="en-US" dirty="0"/>
              <a:t>言語で記述</a:t>
            </a:r>
            <a:endParaRPr lang="en-US" altLang="ja-JP" dirty="0"/>
          </a:p>
          <a:p>
            <a:pPr lvl="1"/>
            <a:r>
              <a:rPr lang="en-US" altLang="ja-JP" dirty="0"/>
              <a:t>VM</a:t>
            </a:r>
            <a:r>
              <a:rPr lang="ja-JP" altLang="en-US" dirty="0"/>
              <a:t>内でのプロセスの実行・終了時にログが出力されることを確認</a:t>
            </a:r>
            <a:endParaRPr lang="en-US" altLang="ja-JP" dirty="0"/>
          </a:p>
          <a:p>
            <a:r>
              <a:rPr lang="ja-JP" altLang="en-US" dirty="0"/>
              <a:t>ディスクアクセスのレイテンシを監視するプログラムを実行</a:t>
            </a:r>
            <a:endParaRPr lang="en-US" altLang="ja-JP" dirty="0"/>
          </a:p>
          <a:p>
            <a:pPr lvl="1"/>
            <a:r>
              <a:rPr lang="en-US" altLang="ja-JP" dirty="0"/>
              <a:t>BPF Compiler Collection (BCC) </a:t>
            </a:r>
            <a:r>
              <a:rPr lang="ja-JP" altLang="en-US" dirty="0"/>
              <a:t>を用いて</a:t>
            </a:r>
            <a:r>
              <a:rPr lang="en-US" altLang="ja-JP" dirty="0"/>
              <a:t>Python</a:t>
            </a:r>
            <a:r>
              <a:rPr lang="ja-JP" altLang="en-US" dirty="0"/>
              <a:t>で記述</a:t>
            </a:r>
            <a:endParaRPr lang="en-US" altLang="ja-JP" dirty="0"/>
          </a:p>
          <a:p>
            <a:pPr lvl="1"/>
            <a:r>
              <a:rPr lang="en-US" altLang="ja-JP" dirty="0"/>
              <a:t>VM</a:t>
            </a:r>
            <a:r>
              <a:rPr lang="ja-JP" altLang="en-US" dirty="0"/>
              <a:t>内のディスクアクセスの詳細情報が取得できること</a:t>
            </a:r>
            <a:r>
              <a:rPr lang="ja-JP" altLang="en-US"/>
              <a:t>を確認</a:t>
            </a:r>
            <a:endParaRPr lang="en-US" altLang="ja-JP" dirty="0"/>
          </a:p>
        </p:txBody>
      </p:sp>
      <p:sp>
        <p:nvSpPr>
          <p:cNvPr id="4" name="スライド番号プレースホルダー 3">
            <a:extLst>
              <a:ext uri="{FF2B5EF4-FFF2-40B4-BE49-F238E27FC236}">
                <a16:creationId xmlns:a16="http://schemas.microsoft.com/office/drawing/2014/main" id="{6957458A-0328-4C44-C42C-1405A7462C10}"/>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13</a:t>
            </a:fld>
            <a:endParaRPr lang="ja-JP" altLang="en-US"/>
          </a:p>
        </p:txBody>
      </p:sp>
      <p:pic>
        <p:nvPicPr>
          <p:cNvPr id="10" name="図 9" descr="テーブル&#10;&#10;低い精度で自動的に生成された説明">
            <a:extLst>
              <a:ext uri="{FF2B5EF4-FFF2-40B4-BE49-F238E27FC236}">
                <a16:creationId xmlns:a16="http://schemas.microsoft.com/office/drawing/2014/main" id="{E7BA71D7-3B96-9FD7-BC51-3AFD65208E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1658" y="4318811"/>
            <a:ext cx="5704814" cy="1897575"/>
          </a:xfrm>
          <a:prstGeom prst="rect">
            <a:avLst/>
          </a:prstGeom>
        </p:spPr>
      </p:pic>
      <p:pic>
        <p:nvPicPr>
          <p:cNvPr id="8" name="図 7">
            <a:extLst>
              <a:ext uri="{FF2B5EF4-FFF2-40B4-BE49-F238E27FC236}">
                <a16:creationId xmlns:a16="http://schemas.microsoft.com/office/drawing/2014/main" id="{447CC121-7BC2-A949-8FDB-D90028A8C206}"/>
              </a:ext>
            </a:extLst>
          </p:cNvPr>
          <p:cNvPicPr>
            <a:picLocks noChangeAspect="1"/>
          </p:cNvPicPr>
          <p:nvPr/>
        </p:nvPicPr>
        <p:blipFill rotWithShape="1">
          <a:blip r:embed="rId4"/>
          <a:srcRect r="38810"/>
          <a:stretch/>
        </p:blipFill>
        <p:spPr>
          <a:xfrm>
            <a:off x="470639" y="4318811"/>
            <a:ext cx="5354428" cy="1897575"/>
          </a:xfrm>
          <a:prstGeom prst="rect">
            <a:avLst/>
          </a:prstGeom>
        </p:spPr>
      </p:pic>
      <p:sp>
        <p:nvSpPr>
          <p:cNvPr id="5" name="TextBox 4">
            <a:extLst>
              <a:ext uri="{FF2B5EF4-FFF2-40B4-BE49-F238E27FC236}">
                <a16:creationId xmlns:a16="http://schemas.microsoft.com/office/drawing/2014/main" id="{08EFA3BF-6975-861C-C779-F317E0246CF3}"/>
              </a:ext>
            </a:extLst>
          </p:cNvPr>
          <p:cNvSpPr txBox="1"/>
          <p:nvPr/>
        </p:nvSpPr>
        <p:spPr>
          <a:xfrm>
            <a:off x="2149963" y="6232286"/>
            <a:ext cx="1715534" cy="369332"/>
          </a:xfrm>
          <a:prstGeom prst="rect">
            <a:avLst/>
          </a:prstGeom>
          <a:noFill/>
        </p:spPr>
        <p:txBody>
          <a:bodyPr wrap="none" rtlCol="0">
            <a:spAutoFit/>
          </a:bodyPr>
          <a:lstStyle/>
          <a:p>
            <a:r>
              <a:rPr lang="en-JP" dirty="0"/>
              <a:t>Sysmonのログ</a:t>
            </a:r>
          </a:p>
        </p:txBody>
      </p:sp>
      <p:sp>
        <p:nvSpPr>
          <p:cNvPr id="6" name="TextBox 5">
            <a:extLst>
              <a:ext uri="{FF2B5EF4-FFF2-40B4-BE49-F238E27FC236}">
                <a16:creationId xmlns:a16="http://schemas.microsoft.com/office/drawing/2014/main" id="{A4FB4EFA-15BD-3D2B-9324-82140A5EA6DC}"/>
              </a:ext>
            </a:extLst>
          </p:cNvPr>
          <p:cNvSpPr txBox="1"/>
          <p:nvPr/>
        </p:nvSpPr>
        <p:spPr>
          <a:xfrm>
            <a:off x="7305244" y="6216386"/>
            <a:ext cx="3416320" cy="369332"/>
          </a:xfrm>
          <a:prstGeom prst="rect">
            <a:avLst/>
          </a:prstGeom>
          <a:noFill/>
        </p:spPr>
        <p:txBody>
          <a:bodyPr wrap="none" rtlCol="0">
            <a:spAutoFit/>
          </a:bodyPr>
          <a:lstStyle/>
          <a:p>
            <a:r>
              <a:rPr lang="en-JP" dirty="0"/>
              <a:t>ディスクアクセスのレイテンシ</a:t>
            </a:r>
          </a:p>
        </p:txBody>
      </p:sp>
    </p:spTree>
    <p:extLst>
      <p:ext uri="{BB962C8B-B14F-4D97-AF65-F5344CB8AC3E}">
        <p14:creationId xmlns:p14="http://schemas.microsoft.com/office/powerpoint/2010/main" val="1892231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714C91-9455-EF64-6FAB-1F69A5CE488D}"/>
              </a:ext>
            </a:extLst>
          </p:cNvPr>
          <p:cNvSpPr>
            <a:spLocks noGrp="1"/>
          </p:cNvSpPr>
          <p:nvPr>
            <p:ph type="title"/>
          </p:nvPr>
        </p:nvSpPr>
        <p:spPr>
          <a:xfrm>
            <a:off x="847725" y="256382"/>
            <a:ext cx="10515600" cy="1325563"/>
          </a:xfrm>
        </p:spPr>
        <p:txBody>
          <a:bodyPr/>
          <a:lstStyle/>
          <a:p>
            <a:r>
              <a:rPr lang="en-JP" altLang="ja-JP" dirty="0"/>
              <a:t>TeleBPF</a:t>
            </a:r>
            <a:r>
              <a:rPr lang="ja-JP" altLang="en-JP" dirty="0"/>
              <a:t>の</a:t>
            </a:r>
            <a:r>
              <a:rPr lang="ja-JP" altLang="en-US" dirty="0"/>
              <a:t>詳細な性能</a:t>
            </a:r>
          </a:p>
        </p:txBody>
      </p:sp>
      <p:sp>
        <p:nvSpPr>
          <p:cNvPr id="3" name="コンテンツ プレースホルダー 2">
            <a:extLst>
              <a:ext uri="{FF2B5EF4-FFF2-40B4-BE49-F238E27FC236}">
                <a16:creationId xmlns:a16="http://schemas.microsoft.com/office/drawing/2014/main" id="{F1635475-5E8F-A12C-E45A-DC2CD096188B}"/>
              </a:ext>
            </a:extLst>
          </p:cNvPr>
          <p:cNvSpPr>
            <a:spLocks noGrp="1"/>
          </p:cNvSpPr>
          <p:nvPr>
            <p:ph idx="1"/>
          </p:nvPr>
        </p:nvSpPr>
        <p:spPr>
          <a:xfrm>
            <a:off x="838199" y="1581945"/>
            <a:ext cx="10884613" cy="4351338"/>
          </a:xfrm>
        </p:spPr>
        <p:txBody>
          <a:bodyPr/>
          <a:lstStyle/>
          <a:p>
            <a:r>
              <a:rPr lang="en-US" altLang="ja-JP" dirty="0" err="1"/>
              <a:t>TeleBPF</a:t>
            </a:r>
            <a:r>
              <a:rPr lang="ja-JP" altLang="en-US" dirty="0"/>
              <a:t>が転送するシステムコールの実行時間を測定</a:t>
            </a:r>
            <a:endParaRPr lang="en-US" altLang="ja-JP" dirty="0"/>
          </a:p>
          <a:p>
            <a:pPr lvl="1"/>
            <a:r>
              <a:rPr lang="en-US" altLang="ja-JP" dirty="0" err="1"/>
              <a:t>TeleBPF</a:t>
            </a:r>
            <a:r>
              <a:rPr lang="ja-JP" altLang="en-US" dirty="0"/>
              <a:t>を用いると</a:t>
            </a:r>
            <a:r>
              <a:rPr lang="en-US" altLang="ja-JP" dirty="0"/>
              <a:t>2.2〜91</a:t>
            </a:r>
            <a:r>
              <a:rPr lang="ja-JP" altLang="en-US" dirty="0"/>
              <a:t>倍の時間がかかる</a:t>
            </a:r>
            <a:r>
              <a:rPr lang="en-US" altLang="ja-JP" dirty="0"/>
              <a:t> (190〜777μs</a:t>
            </a:r>
            <a:r>
              <a:rPr lang="ja-JP" altLang="en-US" dirty="0"/>
              <a:t>の増加</a:t>
            </a:r>
            <a:r>
              <a:rPr lang="en-US" altLang="ja-JP" dirty="0"/>
              <a:t>)</a:t>
            </a:r>
          </a:p>
          <a:p>
            <a:pPr lvl="1"/>
            <a:r>
              <a:rPr lang="en-US" altLang="ja-JP" dirty="0" err="1"/>
              <a:t>Vsock</a:t>
            </a:r>
            <a:r>
              <a:rPr lang="ja-JP" altLang="en-US" dirty="0"/>
              <a:t>により</a:t>
            </a:r>
            <a:r>
              <a:rPr lang="en-US" altLang="ja-JP" dirty="0"/>
              <a:t>1.1〜6.0</a:t>
            </a:r>
            <a:r>
              <a:rPr lang="ja-JP" altLang="en-US" dirty="0"/>
              <a:t>倍の高速化</a:t>
            </a:r>
            <a:r>
              <a:rPr lang="en-US" altLang="ja-JP" dirty="0"/>
              <a:t> (41μs〜1.8ms</a:t>
            </a:r>
            <a:r>
              <a:rPr lang="ja-JP" altLang="en-US" dirty="0"/>
              <a:t>の削減</a:t>
            </a:r>
            <a:r>
              <a:rPr lang="en-US" altLang="ja-JP" dirty="0"/>
              <a:t>)</a:t>
            </a:r>
          </a:p>
          <a:p>
            <a:r>
              <a:rPr lang="ja-JP" altLang="en-US" dirty="0"/>
              <a:t>リングバッファから情報を取得するのにかかる時間を測定</a:t>
            </a:r>
            <a:endParaRPr lang="en-US" altLang="ja-JP" dirty="0"/>
          </a:p>
          <a:p>
            <a:pPr lvl="1"/>
            <a:r>
              <a:rPr lang="en-US" altLang="ja-JP" dirty="0"/>
              <a:t>VM</a:t>
            </a:r>
            <a:r>
              <a:rPr lang="ja-JP" altLang="en-US" dirty="0"/>
              <a:t>による仮想化オーバヘッドの削減により</a:t>
            </a:r>
            <a:r>
              <a:rPr lang="en-US" altLang="ja-JP" dirty="0"/>
              <a:t>1.8</a:t>
            </a:r>
            <a:r>
              <a:rPr lang="ja-JP" altLang="en-US" dirty="0"/>
              <a:t>倍の高速化</a:t>
            </a: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0C757773-F4B9-7192-817F-F62EE7C3117A}"/>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14</a:t>
            </a:fld>
            <a:endParaRPr lang="ja-JP" altLang="en-US"/>
          </a:p>
        </p:txBody>
      </p:sp>
      <p:graphicFrame>
        <p:nvGraphicFramePr>
          <p:cNvPr id="7" name="グラフ 6">
            <a:extLst>
              <a:ext uri="{FF2B5EF4-FFF2-40B4-BE49-F238E27FC236}">
                <a16:creationId xmlns:a16="http://schemas.microsoft.com/office/drawing/2014/main" id="{7A9B5F58-95B7-1878-DEBB-43647E668F4C}"/>
              </a:ext>
            </a:extLst>
          </p:cNvPr>
          <p:cNvGraphicFramePr>
            <a:graphicFrameLocks/>
          </p:cNvGraphicFramePr>
          <p:nvPr>
            <p:extLst>
              <p:ext uri="{D42A27DB-BD31-4B8C-83A1-F6EECF244321}">
                <p14:modId xmlns:p14="http://schemas.microsoft.com/office/powerpoint/2010/main" val="2437422396"/>
              </p:ext>
            </p:extLst>
          </p:nvPr>
        </p:nvGraphicFramePr>
        <p:xfrm>
          <a:off x="6368692" y="3773624"/>
          <a:ext cx="4892212" cy="2861353"/>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Arrow Connector 9">
            <a:extLst>
              <a:ext uri="{FF2B5EF4-FFF2-40B4-BE49-F238E27FC236}">
                <a16:creationId xmlns:a16="http://schemas.microsoft.com/office/drawing/2014/main" id="{5C53E8EE-D4F7-19BB-DC5C-0932802DBCE3}"/>
              </a:ext>
            </a:extLst>
          </p:cNvPr>
          <p:cNvCxnSpPr>
            <a:cxnSpLocks/>
          </p:cNvCxnSpPr>
          <p:nvPr/>
        </p:nvCxnSpPr>
        <p:spPr>
          <a:xfrm>
            <a:off x="8814798" y="4708924"/>
            <a:ext cx="401121" cy="4953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グラフ 4">
            <a:extLst>
              <a:ext uri="{FF2B5EF4-FFF2-40B4-BE49-F238E27FC236}">
                <a16:creationId xmlns:a16="http://schemas.microsoft.com/office/drawing/2014/main" id="{F99E3DDF-9E25-457F-AE9D-BDDC484B0519}"/>
              </a:ext>
            </a:extLst>
          </p:cNvPr>
          <p:cNvGraphicFramePr>
            <a:graphicFrameLocks/>
          </p:cNvGraphicFramePr>
          <p:nvPr>
            <p:extLst>
              <p:ext uri="{D42A27DB-BD31-4B8C-83A1-F6EECF244321}">
                <p14:modId xmlns:p14="http://schemas.microsoft.com/office/powerpoint/2010/main" val="2931234194"/>
              </p:ext>
            </p:extLst>
          </p:nvPr>
        </p:nvGraphicFramePr>
        <p:xfrm>
          <a:off x="962773" y="3634090"/>
          <a:ext cx="5405919" cy="308738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82492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C24D1E-BAF4-851D-3C39-57C3A2C09DE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A3B747D-6194-B016-E247-4621119E478A}"/>
              </a:ext>
            </a:extLst>
          </p:cNvPr>
          <p:cNvSpPr>
            <a:spLocks noGrp="1"/>
          </p:cNvSpPr>
          <p:nvPr>
            <p:ph type="title"/>
          </p:nvPr>
        </p:nvSpPr>
        <p:spPr>
          <a:xfrm>
            <a:off x="847725" y="256382"/>
            <a:ext cx="10515600" cy="1325563"/>
          </a:xfrm>
        </p:spPr>
        <p:txBody>
          <a:bodyPr/>
          <a:lstStyle/>
          <a:p>
            <a:r>
              <a:rPr lang="en-US" altLang="ja-JP" dirty="0"/>
              <a:t>Sysmon</a:t>
            </a:r>
            <a:r>
              <a:rPr lang="ja-JP" altLang="en-US" dirty="0"/>
              <a:t>の性能</a:t>
            </a:r>
          </a:p>
        </p:txBody>
      </p:sp>
      <p:sp>
        <p:nvSpPr>
          <p:cNvPr id="3" name="コンテンツ プレースホルダー 2">
            <a:extLst>
              <a:ext uri="{FF2B5EF4-FFF2-40B4-BE49-F238E27FC236}">
                <a16:creationId xmlns:a16="http://schemas.microsoft.com/office/drawing/2014/main" id="{88FD819C-B1D3-7C41-778D-660A32E372FC}"/>
              </a:ext>
            </a:extLst>
          </p:cNvPr>
          <p:cNvSpPr>
            <a:spLocks noGrp="1"/>
          </p:cNvSpPr>
          <p:nvPr>
            <p:ph idx="1"/>
          </p:nvPr>
        </p:nvSpPr>
        <p:spPr>
          <a:xfrm>
            <a:off x="838200" y="1581945"/>
            <a:ext cx="10515600" cy="4351338"/>
          </a:xfrm>
        </p:spPr>
        <p:txBody>
          <a:bodyPr/>
          <a:lstStyle/>
          <a:p>
            <a:r>
              <a:rPr lang="en-US" altLang="ja-JP" dirty="0" err="1"/>
              <a:t>eBPF</a:t>
            </a:r>
            <a:r>
              <a:rPr lang="ja-JP" altLang="en-US" dirty="0"/>
              <a:t>プログラムをロードする処理全体にかかる時間を測定</a:t>
            </a:r>
            <a:endParaRPr lang="en-US" altLang="ja-JP" dirty="0"/>
          </a:p>
          <a:p>
            <a:pPr lvl="1"/>
            <a:r>
              <a:rPr lang="en-US" altLang="ja-JP" dirty="0" err="1"/>
              <a:t>TeleBPF</a:t>
            </a:r>
            <a:r>
              <a:rPr lang="ja-JP" altLang="en-US" dirty="0"/>
              <a:t>を用いると</a:t>
            </a:r>
            <a:r>
              <a:rPr lang="en-US" altLang="ja-JP" dirty="0"/>
              <a:t>VM</a:t>
            </a:r>
            <a:r>
              <a:rPr lang="ja-JP" altLang="en-US" dirty="0"/>
              <a:t>内で実行するより</a:t>
            </a:r>
            <a:r>
              <a:rPr lang="en-US" altLang="ja-JP" dirty="0"/>
              <a:t>70%</a:t>
            </a:r>
            <a:r>
              <a:rPr lang="ja-JP" altLang="en-US" dirty="0"/>
              <a:t>高速</a:t>
            </a:r>
            <a:endParaRPr lang="en-US" altLang="ja-JP" dirty="0"/>
          </a:p>
          <a:p>
            <a:pPr lvl="2"/>
            <a:r>
              <a:rPr lang="ja-JP" altLang="en-US" dirty="0"/>
              <a:t>通信オーバヘッドは増えたが、仮想化オーバヘッドが減ったため</a:t>
            </a:r>
            <a:endParaRPr lang="en-US" altLang="ja-JP" dirty="0"/>
          </a:p>
          <a:p>
            <a:pPr lvl="1"/>
            <a:r>
              <a:rPr lang="en-US" altLang="ja-JP" dirty="0" err="1"/>
              <a:t>Vsock</a:t>
            </a:r>
            <a:r>
              <a:rPr lang="ja-JP" altLang="en-US" dirty="0"/>
              <a:t>を用いると</a:t>
            </a:r>
            <a:r>
              <a:rPr lang="en-US" altLang="ja-JP" dirty="0"/>
              <a:t>TCP/IP</a:t>
            </a:r>
            <a:r>
              <a:rPr lang="ja-JP" altLang="en-US" dirty="0"/>
              <a:t>通信を用いるより</a:t>
            </a:r>
            <a:r>
              <a:rPr lang="en-US" altLang="ja-JP" dirty="0"/>
              <a:t>60%</a:t>
            </a:r>
            <a:r>
              <a:rPr lang="ja-JP" altLang="en-US" dirty="0"/>
              <a:t>高速</a:t>
            </a:r>
            <a:endParaRPr lang="en-US" altLang="ja-JP" dirty="0"/>
          </a:p>
          <a:p>
            <a:r>
              <a:rPr lang="en-US" altLang="ja-JP" dirty="0" err="1"/>
              <a:t>eBPF</a:t>
            </a:r>
            <a:r>
              <a:rPr lang="ja-JP" altLang="en-US" dirty="0"/>
              <a:t>プログラムから情報を取得するのにかかる時間を測定</a:t>
            </a:r>
            <a:endParaRPr lang="en-US" altLang="ja-JP" dirty="0"/>
          </a:p>
          <a:p>
            <a:pPr lvl="1"/>
            <a:r>
              <a:rPr lang="ja-JP" altLang="en-US" dirty="0"/>
              <a:t>リングバッファからの情報取得時間が</a:t>
            </a:r>
            <a:r>
              <a:rPr lang="en-US" altLang="ja-JP" dirty="0"/>
              <a:t>13%</a:t>
            </a:r>
            <a:r>
              <a:rPr lang="ja-JP" altLang="en-US" dirty="0"/>
              <a:t>減少</a:t>
            </a:r>
            <a:endParaRPr lang="en-US" altLang="ja-JP" dirty="0"/>
          </a:p>
        </p:txBody>
      </p:sp>
      <p:sp>
        <p:nvSpPr>
          <p:cNvPr id="4" name="スライド番号プレースホルダー 3">
            <a:extLst>
              <a:ext uri="{FF2B5EF4-FFF2-40B4-BE49-F238E27FC236}">
                <a16:creationId xmlns:a16="http://schemas.microsoft.com/office/drawing/2014/main" id="{15B5C4F7-0F55-CB97-AA61-BEDA3AF64DAF}"/>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15</a:t>
            </a:fld>
            <a:endParaRPr lang="ja-JP" altLang="en-US"/>
          </a:p>
        </p:txBody>
      </p:sp>
      <p:graphicFrame>
        <p:nvGraphicFramePr>
          <p:cNvPr id="5" name="グラフ 4">
            <a:extLst>
              <a:ext uri="{FF2B5EF4-FFF2-40B4-BE49-F238E27FC236}">
                <a16:creationId xmlns:a16="http://schemas.microsoft.com/office/drawing/2014/main" id="{7D18C598-CC72-FFE0-952F-0E9ECA67F5C4}"/>
              </a:ext>
            </a:extLst>
          </p:cNvPr>
          <p:cNvGraphicFramePr>
            <a:graphicFrameLocks/>
          </p:cNvGraphicFramePr>
          <p:nvPr>
            <p:extLst>
              <p:ext uri="{D42A27DB-BD31-4B8C-83A1-F6EECF244321}">
                <p14:modId xmlns:p14="http://schemas.microsoft.com/office/powerpoint/2010/main" val="3125420311"/>
              </p:ext>
            </p:extLst>
          </p:nvPr>
        </p:nvGraphicFramePr>
        <p:xfrm>
          <a:off x="421239" y="3883436"/>
          <a:ext cx="5533919" cy="28819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a:extLst>
              <a:ext uri="{FF2B5EF4-FFF2-40B4-BE49-F238E27FC236}">
                <a16:creationId xmlns:a16="http://schemas.microsoft.com/office/drawing/2014/main" id="{36D199C3-5AF3-634C-71BE-25B26AD3CF0C}"/>
              </a:ext>
            </a:extLst>
          </p:cNvPr>
          <p:cNvGraphicFramePr>
            <a:graphicFrameLocks/>
          </p:cNvGraphicFramePr>
          <p:nvPr>
            <p:extLst>
              <p:ext uri="{D42A27DB-BD31-4B8C-83A1-F6EECF244321}">
                <p14:modId xmlns:p14="http://schemas.microsoft.com/office/powerpoint/2010/main" val="2535303263"/>
              </p:ext>
            </p:extLst>
          </p:nvPr>
        </p:nvGraphicFramePr>
        <p:xfrm>
          <a:off x="5668336" y="3932238"/>
          <a:ext cx="5273641" cy="2789237"/>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Straight Arrow Connector 9">
            <a:extLst>
              <a:ext uri="{FF2B5EF4-FFF2-40B4-BE49-F238E27FC236}">
                <a16:creationId xmlns:a16="http://schemas.microsoft.com/office/drawing/2014/main" id="{B3A8C2FD-FCEE-5BBC-1676-C1ACF07FB64E}"/>
              </a:ext>
            </a:extLst>
          </p:cNvPr>
          <p:cNvCxnSpPr>
            <a:cxnSpLocks/>
          </p:cNvCxnSpPr>
          <p:nvPr/>
        </p:nvCxnSpPr>
        <p:spPr>
          <a:xfrm>
            <a:off x="8248112" y="4915463"/>
            <a:ext cx="474648" cy="8805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C6948C5-890D-98E7-2FC4-019AB2D4A96D}"/>
              </a:ext>
            </a:extLst>
          </p:cNvPr>
          <p:cNvCxnSpPr>
            <a:cxnSpLocks/>
          </p:cNvCxnSpPr>
          <p:nvPr/>
        </p:nvCxnSpPr>
        <p:spPr>
          <a:xfrm>
            <a:off x="3188198" y="4705564"/>
            <a:ext cx="479676" cy="5696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4352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C494A8-6A2A-443F-85CD-4C296E35D3A1}"/>
              </a:ext>
            </a:extLst>
          </p:cNvPr>
          <p:cNvSpPr>
            <a:spLocks noGrp="1"/>
          </p:cNvSpPr>
          <p:nvPr>
            <p:ph type="title"/>
          </p:nvPr>
        </p:nvSpPr>
        <p:spPr>
          <a:xfrm>
            <a:off x="847725" y="256382"/>
            <a:ext cx="10515600" cy="1325563"/>
          </a:xfrm>
        </p:spPr>
        <p:txBody>
          <a:bodyPr/>
          <a:lstStyle/>
          <a:p>
            <a:r>
              <a:rPr lang="ja-JP" altLang="en-US" dirty="0"/>
              <a:t>まとめ</a:t>
            </a:r>
          </a:p>
        </p:txBody>
      </p:sp>
      <p:sp>
        <p:nvSpPr>
          <p:cNvPr id="3" name="コンテンツ プレースホルダー 2">
            <a:extLst>
              <a:ext uri="{FF2B5EF4-FFF2-40B4-BE49-F238E27FC236}">
                <a16:creationId xmlns:a16="http://schemas.microsoft.com/office/drawing/2014/main" id="{9C88A2CF-5ADF-42CE-9F54-3815D79AC17C}"/>
              </a:ext>
            </a:extLst>
          </p:cNvPr>
          <p:cNvSpPr>
            <a:spLocks noGrp="1"/>
          </p:cNvSpPr>
          <p:nvPr>
            <p:ph idx="1"/>
          </p:nvPr>
        </p:nvSpPr>
        <p:spPr>
          <a:xfrm>
            <a:off x="838200" y="1581945"/>
            <a:ext cx="10515600" cy="4351338"/>
          </a:xfrm>
        </p:spPr>
        <p:txBody>
          <a:bodyPr>
            <a:normAutofit/>
          </a:bodyPr>
          <a:lstStyle/>
          <a:p>
            <a:r>
              <a:rPr lang="en-US" altLang="ja-JP" dirty="0" err="1"/>
              <a:t>eBPF</a:t>
            </a:r>
            <a:r>
              <a:rPr lang="ja-JP" altLang="en-US" dirty="0"/>
              <a:t>プログラムを動的に</a:t>
            </a:r>
            <a:r>
              <a:rPr lang="en-US" altLang="ja-JP" dirty="0"/>
              <a:t>VM</a:t>
            </a:r>
            <a:r>
              <a:rPr lang="ja-JP" altLang="en-US" dirty="0"/>
              <a:t>に送り込み、</a:t>
            </a:r>
            <a:r>
              <a:rPr lang="en-JP" altLang="ja-JP" dirty="0"/>
              <a:t>VM</a:t>
            </a:r>
            <a:r>
              <a:rPr lang="ja-JP" altLang="en-JP" dirty="0"/>
              <a:t>内の</a:t>
            </a:r>
            <a:r>
              <a:rPr lang="ja-JP" altLang="en-US" dirty="0"/>
              <a:t>システムの情報を安全に取得する</a:t>
            </a:r>
            <a:r>
              <a:rPr lang="en-US" altLang="ja-JP" dirty="0" err="1"/>
              <a:t>TeleBPF</a:t>
            </a:r>
            <a:r>
              <a:rPr lang="ja-JP" altLang="en-US" dirty="0"/>
              <a:t>を提案</a:t>
            </a:r>
          </a:p>
          <a:p>
            <a:pPr lvl="1"/>
            <a:r>
              <a:rPr lang="en-US" altLang="ja-JP" dirty="0" err="1"/>
              <a:t>Zpoline</a:t>
            </a:r>
            <a:r>
              <a:rPr lang="ja-JP" altLang="en-US" dirty="0"/>
              <a:t>を用いてシステムコールの呼び出しを高速に横取り</a:t>
            </a:r>
            <a:endParaRPr lang="en-US" altLang="ja-JP" dirty="0"/>
          </a:p>
          <a:p>
            <a:pPr lvl="1"/>
            <a:r>
              <a:rPr lang="en-US" altLang="ja-JP" dirty="0" err="1"/>
              <a:t>Vsock</a:t>
            </a:r>
            <a:r>
              <a:rPr lang="ja-JP" altLang="en-US" dirty="0"/>
              <a:t>を用いてシステムコールを</a:t>
            </a:r>
            <a:r>
              <a:rPr lang="en-US" altLang="ja-JP" dirty="0"/>
              <a:t>VM</a:t>
            </a:r>
            <a:r>
              <a:rPr lang="ja-JP" altLang="en-US" dirty="0"/>
              <a:t>に高速転送して代理で実行</a:t>
            </a:r>
            <a:endParaRPr lang="en-US" altLang="ja-JP" dirty="0"/>
          </a:p>
          <a:p>
            <a:pPr lvl="1"/>
            <a:r>
              <a:rPr lang="en-US" altLang="ja-JP" dirty="0"/>
              <a:t>VM</a:t>
            </a:r>
            <a:r>
              <a:rPr lang="ja-JP" altLang="en-US" dirty="0"/>
              <a:t>のメモリを共有することでリングバッファからの情報取得を実現</a:t>
            </a:r>
            <a:endParaRPr lang="en-US" altLang="ja-JP" dirty="0"/>
          </a:p>
          <a:p>
            <a:pPr lvl="1"/>
            <a:r>
              <a:rPr lang="en-US" altLang="ja-JP" dirty="0" err="1"/>
              <a:t>TeleBPF</a:t>
            </a:r>
            <a:r>
              <a:rPr lang="ja-JP" altLang="en-US" dirty="0"/>
              <a:t>を用いることで</a:t>
            </a:r>
            <a:r>
              <a:rPr lang="en-US" altLang="ja-JP" dirty="0"/>
              <a:t>VM</a:t>
            </a:r>
            <a:r>
              <a:rPr lang="ja-JP" altLang="en-US" dirty="0"/>
              <a:t>内で実行するより高速化できた</a:t>
            </a:r>
            <a:endParaRPr lang="en-US" altLang="ja-JP" dirty="0"/>
          </a:p>
          <a:p>
            <a:r>
              <a:rPr lang="ja-JP" altLang="en-US" dirty="0"/>
              <a:t>今後の課題</a:t>
            </a:r>
            <a:endParaRPr lang="en-US" altLang="ja-JP" dirty="0"/>
          </a:p>
          <a:p>
            <a:pPr lvl="1"/>
            <a:r>
              <a:rPr lang="ja-JP" altLang="en-US" dirty="0"/>
              <a:t>より多くの</a:t>
            </a:r>
            <a:r>
              <a:rPr lang="en-US" altLang="ja-JP" dirty="0" err="1"/>
              <a:t>eBPF</a:t>
            </a:r>
            <a:r>
              <a:rPr lang="ja-JP" altLang="en-US" dirty="0"/>
              <a:t>アプリケーションを実行できるようにする</a:t>
            </a:r>
            <a:endParaRPr lang="en-US" altLang="ja-JP" dirty="0"/>
          </a:p>
          <a:p>
            <a:pPr lvl="2"/>
            <a:r>
              <a:rPr lang="ja-JP" altLang="en-US" dirty="0"/>
              <a:t>様々なシステムコールや特殊ファイルなどに対応する必要</a:t>
            </a:r>
            <a:endParaRPr lang="en-US" altLang="ja-JP" dirty="0"/>
          </a:p>
          <a:p>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44AE3A73-7340-4239-9A28-5F0587735321}"/>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16</a:t>
            </a:fld>
            <a:endParaRPr lang="ja-JP" altLang="en-US"/>
          </a:p>
        </p:txBody>
      </p:sp>
    </p:spTree>
    <p:extLst>
      <p:ext uri="{BB962C8B-B14F-4D97-AF65-F5344CB8AC3E}">
        <p14:creationId xmlns:p14="http://schemas.microsoft.com/office/powerpoint/2010/main" val="841954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タイトル 11">
            <a:extLst>
              <a:ext uri="{FF2B5EF4-FFF2-40B4-BE49-F238E27FC236}">
                <a16:creationId xmlns:a16="http://schemas.microsoft.com/office/drawing/2014/main" id="{5DA9E037-3BDA-1D98-78BB-FE9758E53644}"/>
              </a:ext>
            </a:extLst>
          </p:cNvPr>
          <p:cNvSpPr>
            <a:spLocks noGrp="1"/>
          </p:cNvSpPr>
          <p:nvPr>
            <p:ph type="title"/>
          </p:nvPr>
        </p:nvSpPr>
        <p:spPr/>
        <p:txBody>
          <a:bodyPr/>
          <a:lstStyle/>
          <a:p>
            <a:endParaRPr lang="ja-JP" altLang="en-US"/>
          </a:p>
        </p:txBody>
      </p:sp>
      <p:sp>
        <p:nvSpPr>
          <p:cNvPr id="13" name="コンテンツ プレースホルダー 12">
            <a:extLst>
              <a:ext uri="{FF2B5EF4-FFF2-40B4-BE49-F238E27FC236}">
                <a16:creationId xmlns:a16="http://schemas.microsoft.com/office/drawing/2014/main" id="{7D4A629E-2814-BBEA-989F-6200B8BF47CB}"/>
              </a:ext>
            </a:extLst>
          </p:cNvPr>
          <p:cNvSpPr>
            <a:spLocks noGrp="1"/>
          </p:cNvSpPr>
          <p:nvPr>
            <p:ph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2F7E6584-813F-BE37-2861-EC61BE23F408}"/>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17</a:t>
            </a:fld>
            <a:endParaRPr lang="ja-JP" altLang="en-US"/>
          </a:p>
        </p:txBody>
      </p:sp>
    </p:spTree>
    <p:extLst>
      <p:ext uri="{BB962C8B-B14F-4D97-AF65-F5344CB8AC3E}">
        <p14:creationId xmlns:p14="http://schemas.microsoft.com/office/powerpoint/2010/main" val="3319123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タイトル 11">
            <a:extLst>
              <a:ext uri="{FF2B5EF4-FFF2-40B4-BE49-F238E27FC236}">
                <a16:creationId xmlns:a16="http://schemas.microsoft.com/office/drawing/2014/main" id="{26EE7B2B-7B35-BB01-9FA7-F1DC644C39D0}"/>
              </a:ext>
            </a:extLst>
          </p:cNvPr>
          <p:cNvSpPr>
            <a:spLocks noGrp="1"/>
          </p:cNvSpPr>
          <p:nvPr>
            <p:ph type="title"/>
          </p:nvPr>
        </p:nvSpPr>
        <p:spPr/>
        <p:txBody>
          <a:bodyPr/>
          <a:lstStyle/>
          <a:p>
            <a:endParaRPr lang="ja-JP" altLang="en-US"/>
          </a:p>
        </p:txBody>
      </p:sp>
      <p:sp>
        <p:nvSpPr>
          <p:cNvPr id="13" name="コンテンツ プレースホルダー 12">
            <a:extLst>
              <a:ext uri="{FF2B5EF4-FFF2-40B4-BE49-F238E27FC236}">
                <a16:creationId xmlns:a16="http://schemas.microsoft.com/office/drawing/2014/main" id="{24F7F0A2-3D80-56E5-AA68-284350B4BBFD}"/>
              </a:ext>
            </a:extLst>
          </p:cNvPr>
          <p:cNvSpPr>
            <a:spLocks noGrp="1"/>
          </p:cNvSpPr>
          <p:nvPr>
            <p:ph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DFE10659-64FF-BAC9-7820-220BF51FCF8C}"/>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18</a:t>
            </a:fld>
            <a:endParaRPr lang="ja-JP" altLang="en-US"/>
          </a:p>
        </p:txBody>
      </p:sp>
    </p:spTree>
    <p:extLst>
      <p:ext uri="{BB962C8B-B14F-4D97-AF65-F5344CB8AC3E}">
        <p14:creationId xmlns:p14="http://schemas.microsoft.com/office/powerpoint/2010/main" val="3654564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0D3D65-D75C-54F3-F156-07EB1A3BDF8C}"/>
              </a:ext>
            </a:extLst>
          </p:cNvPr>
          <p:cNvSpPr>
            <a:spLocks noGrp="1"/>
          </p:cNvSpPr>
          <p:nvPr>
            <p:ph type="title"/>
          </p:nvPr>
        </p:nvSpPr>
        <p:spPr/>
        <p:txBody>
          <a:bodyPr/>
          <a:lstStyle/>
          <a:p>
            <a:r>
              <a:rPr kumimoji="1" lang="ja-JP" altLang="en-US" dirty="0"/>
              <a:t>質問（</a:t>
            </a:r>
            <a:r>
              <a:rPr kumimoji="1" lang="en-US" altLang="ja-JP" dirty="0"/>
              <a:t>2023/12/13</a:t>
            </a:r>
            <a:r>
              <a:rPr kumimoji="1" lang="ja-JP" altLang="en-US" dirty="0"/>
              <a:t>）</a:t>
            </a:r>
          </a:p>
        </p:txBody>
      </p:sp>
      <p:sp>
        <p:nvSpPr>
          <p:cNvPr id="3" name="コンテンツ プレースホルダー 2">
            <a:extLst>
              <a:ext uri="{FF2B5EF4-FFF2-40B4-BE49-F238E27FC236}">
                <a16:creationId xmlns:a16="http://schemas.microsoft.com/office/drawing/2014/main" id="{3CEC39C4-88A0-B312-F99B-C657AFC21853}"/>
              </a:ext>
            </a:extLst>
          </p:cNvPr>
          <p:cNvSpPr>
            <a:spLocks noGrp="1"/>
          </p:cNvSpPr>
          <p:nvPr>
            <p:ph idx="1"/>
          </p:nvPr>
        </p:nvSpPr>
        <p:spPr/>
        <p:txBody>
          <a:bodyPr>
            <a:normAutofit fontScale="92500" lnSpcReduction="10000"/>
          </a:bodyPr>
          <a:lstStyle/>
          <a:p>
            <a:r>
              <a:rPr kumimoji="1" lang="en-US" altLang="ja-JP" dirty="0" err="1"/>
              <a:t>TeleBPF</a:t>
            </a:r>
            <a:r>
              <a:rPr kumimoji="1" lang="ja-JP" altLang="en-US" dirty="0"/>
              <a:t>プロキシとエージェントとの比較</a:t>
            </a:r>
            <a:r>
              <a:rPr lang="ja-JP" altLang="en-US" dirty="0"/>
              <a:t>、</a:t>
            </a:r>
            <a:r>
              <a:rPr kumimoji="1" lang="ja-JP" altLang="en-US" dirty="0"/>
              <a:t>優位点</a:t>
            </a:r>
            <a:endParaRPr kumimoji="1" lang="en-US" altLang="ja-JP" dirty="0"/>
          </a:p>
          <a:p>
            <a:pPr lvl="1"/>
            <a:r>
              <a:rPr lang="ja-JP" altLang="en-US" dirty="0"/>
              <a:t>バージョンアップが少ないとしているが・・・</a:t>
            </a:r>
            <a:endParaRPr lang="en-US" altLang="ja-JP" dirty="0"/>
          </a:p>
          <a:p>
            <a:pPr lvl="1"/>
            <a:r>
              <a:rPr kumimoji="1" lang="en-US" altLang="ja-JP" dirty="0" err="1"/>
              <a:t>eBPF</a:t>
            </a:r>
            <a:r>
              <a:rPr kumimoji="1" lang="ja-JP" altLang="en-US" dirty="0"/>
              <a:t>の機能追加による増加しかない（監視先の影響が少ない）</a:t>
            </a:r>
            <a:endParaRPr kumimoji="1" lang="en-US" altLang="ja-JP" dirty="0"/>
          </a:p>
          <a:p>
            <a:r>
              <a:rPr lang="en-US" altLang="ja-JP" dirty="0" err="1"/>
              <a:t>eBPF</a:t>
            </a:r>
            <a:r>
              <a:rPr lang="ja-JP" altLang="en-US" dirty="0"/>
              <a:t>プログラムが動いているかどうかの確認→これは関係ない部分？（</a:t>
            </a:r>
            <a:r>
              <a:rPr lang="en-US" altLang="ja-JP" dirty="0" err="1"/>
              <a:t>eBPF</a:t>
            </a:r>
            <a:r>
              <a:rPr lang="ja-JP" altLang="en-US" dirty="0"/>
              <a:t>の既存プログラムとして実装されているので）</a:t>
            </a:r>
            <a:endParaRPr lang="en-US" altLang="ja-JP" dirty="0"/>
          </a:p>
          <a:p>
            <a:pPr lvl="1"/>
            <a:r>
              <a:rPr lang="ja-JP" altLang="en-US" dirty="0"/>
              <a:t>何かした時にログが出るということで証明可能</a:t>
            </a:r>
            <a:endParaRPr lang="en-US" altLang="ja-JP" dirty="0"/>
          </a:p>
          <a:p>
            <a:endParaRPr lang="en-US" altLang="ja-JP" dirty="0"/>
          </a:p>
          <a:p>
            <a:r>
              <a:rPr kumimoji="1" lang="ja-JP" altLang="en-US" dirty="0"/>
              <a:t>追加検証：</a:t>
            </a:r>
            <a:r>
              <a:rPr lang="en-US" altLang="ja-JP" dirty="0" err="1">
                <a:effectLst/>
              </a:rPr>
              <a:t>eBPF</a:t>
            </a:r>
            <a:r>
              <a:rPr lang="ja-JP" altLang="en-US" dirty="0">
                <a:effectLst/>
              </a:rPr>
              <a:t>プログラムはロード時に検査器を用いて安全性が検査され</a:t>
            </a:r>
            <a:r>
              <a:rPr lang="ja-JP" altLang="en-US" dirty="0"/>
              <a:t>る→他と比較できる</a:t>
            </a:r>
            <a:endParaRPr lang="en-US" altLang="ja-JP" dirty="0"/>
          </a:p>
          <a:p>
            <a:pPr lvl="1"/>
            <a:r>
              <a:rPr lang="en-US" altLang="ja-JP" dirty="0" err="1">
                <a:effectLst/>
              </a:rPr>
              <a:t>eBPF</a:t>
            </a:r>
            <a:r>
              <a:rPr lang="ja-JP" altLang="en-US" dirty="0">
                <a:effectLst/>
              </a:rPr>
              <a:t>が動作していれば大丈夫</a:t>
            </a:r>
            <a:endParaRPr lang="en-US" altLang="ja-JP" dirty="0">
              <a:effectLst/>
            </a:endParaRPr>
          </a:p>
          <a:p>
            <a:pPr lvl="1"/>
            <a:r>
              <a:rPr lang="ja-JP" altLang="en-US"/>
              <a:t>カーネルモジュールとしてと比較も一応可能（難しい）</a:t>
            </a:r>
            <a:endParaRPr lang="en-US" altLang="ja-JP" dirty="0">
              <a:effectLst/>
            </a:endParaRPr>
          </a:p>
          <a:p>
            <a:endParaRPr kumimoji="1" lang="en-US" altLang="ja-JP" dirty="0"/>
          </a:p>
        </p:txBody>
      </p:sp>
      <p:sp>
        <p:nvSpPr>
          <p:cNvPr id="4" name="スライド番号プレースホルダー 3">
            <a:extLst>
              <a:ext uri="{FF2B5EF4-FFF2-40B4-BE49-F238E27FC236}">
                <a16:creationId xmlns:a16="http://schemas.microsoft.com/office/drawing/2014/main" id="{0C031EB7-8C9C-1D21-9709-DCBFBB39A069}"/>
              </a:ext>
            </a:extLst>
          </p:cNvPr>
          <p:cNvSpPr>
            <a:spLocks noGrp="1"/>
          </p:cNvSpPr>
          <p:nvPr>
            <p:ph type="sldNum" sz="quarter" idx="12"/>
          </p:nvPr>
        </p:nvSpPr>
        <p:spPr/>
        <p:txBody>
          <a:bodyPr/>
          <a:lstStyle/>
          <a:p>
            <a:fld id="{BE494F7D-EF94-4F03-B604-12C7245D12BF}" type="slidenum">
              <a:rPr kumimoji="1" lang="ja-JP" altLang="en-US" smtClean="0"/>
              <a:t>19</a:t>
            </a:fld>
            <a:endParaRPr kumimoji="1" lang="ja-JP" altLang="en-US"/>
          </a:p>
        </p:txBody>
      </p:sp>
    </p:spTree>
    <p:extLst>
      <p:ext uri="{BB962C8B-B14F-4D97-AF65-F5344CB8AC3E}">
        <p14:creationId xmlns:p14="http://schemas.microsoft.com/office/powerpoint/2010/main" val="1726901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loud 5">
            <a:extLst>
              <a:ext uri="{FF2B5EF4-FFF2-40B4-BE49-F238E27FC236}">
                <a16:creationId xmlns:a16="http://schemas.microsoft.com/office/drawing/2014/main" id="{F80BEE2D-472B-4521-B258-7FA7AFEEF0BE}"/>
              </a:ext>
            </a:extLst>
          </p:cNvPr>
          <p:cNvSpPr/>
          <p:nvPr/>
        </p:nvSpPr>
        <p:spPr>
          <a:xfrm>
            <a:off x="1032950" y="4518067"/>
            <a:ext cx="10515600" cy="1497088"/>
          </a:xfrm>
          <a:prstGeom prst="cloud">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JP">
              <a:solidFill>
                <a:srgbClr val="FF0000"/>
              </a:solidFill>
            </a:endParaRPr>
          </a:p>
        </p:txBody>
      </p:sp>
      <p:sp>
        <p:nvSpPr>
          <p:cNvPr id="2" name="タイトル 1">
            <a:extLst>
              <a:ext uri="{FF2B5EF4-FFF2-40B4-BE49-F238E27FC236}">
                <a16:creationId xmlns:a16="http://schemas.microsoft.com/office/drawing/2014/main" id="{B85D485A-D3CC-409C-AD80-5EC6D286470E}"/>
              </a:ext>
            </a:extLst>
          </p:cNvPr>
          <p:cNvSpPr>
            <a:spLocks noGrp="1"/>
          </p:cNvSpPr>
          <p:nvPr>
            <p:ph type="title"/>
          </p:nvPr>
        </p:nvSpPr>
        <p:spPr>
          <a:xfrm>
            <a:off x="847725" y="256382"/>
            <a:ext cx="10515600" cy="1325563"/>
          </a:xfrm>
        </p:spPr>
        <p:txBody>
          <a:bodyPr/>
          <a:lstStyle/>
          <a:p>
            <a:r>
              <a:rPr lang="en-US" altLang="ja-JP" dirty="0"/>
              <a:t>VM</a:t>
            </a:r>
            <a:r>
              <a:rPr lang="ja-JP" altLang="en-US" dirty="0"/>
              <a:t>内のシステムの監視</a:t>
            </a:r>
          </a:p>
        </p:txBody>
      </p:sp>
      <p:sp>
        <p:nvSpPr>
          <p:cNvPr id="3" name="コンテンツ プレースホルダー 2">
            <a:extLst>
              <a:ext uri="{FF2B5EF4-FFF2-40B4-BE49-F238E27FC236}">
                <a16:creationId xmlns:a16="http://schemas.microsoft.com/office/drawing/2014/main" id="{9B775E32-394A-4834-B417-B1CE6BE41716}"/>
              </a:ext>
            </a:extLst>
          </p:cNvPr>
          <p:cNvSpPr>
            <a:spLocks noGrp="1"/>
          </p:cNvSpPr>
          <p:nvPr>
            <p:ph idx="1"/>
          </p:nvPr>
        </p:nvSpPr>
        <p:spPr>
          <a:xfrm>
            <a:off x="838200" y="1581945"/>
            <a:ext cx="10515600" cy="4351338"/>
          </a:xfrm>
        </p:spPr>
        <p:txBody>
          <a:bodyPr/>
          <a:lstStyle/>
          <a:p>
            <a:r>
              <a:rPr lang="en-US" altLang="ja-JP" dirty="0"/>
              <a:t>IaaS</a:t>
            </a:r>
            <a:r>
              <a:rPr lang="ja-JP" altLang="en-US" dirty="0"/>
              <a:t>型クラウドは仮想マシン</a:t>
            </a:r>
            <a:r>
              <a:rPr lang="en-US" altLang="ja-JP" dirty="0"/>
              <a:t> (VM) </a:t>
            </a:r>
            <a:r>
              <a:rPr lang="ja-JP" altLang="en-US" dirty="0"/>
              <a:t>を提供</a:t>
            </a:r>
            <a:endParaRPr lang="en-US" altLang="ja-JP" dirty="0"/>
          </a:p>
          <a:p>
            <a:pPr lvl="1"/>
            <a:r>
              <a:rPr lang="ja-JP" altLang="en-US" dirty="0"/>
              <a:t>利用者は</a:t>
            </a:r>
            <a:r>
              <a:rPr lang="en-US" altLang="ja-JP" dirty="0"/>
              <a:t>VM</a:t>
            </a:r>
            <a:r>
              <a:rPr lang="ja-JP" altLang="en-US" dirty="0"/>
              <a:t>内のシステムを自由に管理</a:t>
            </a:r>
          </a:p>
          <a:p>
            <a:r>
              <a:rPr lang="en-US" altLang="ja-JP" dirty="0"/>
              <a:t>VM</a:t>
            </a:r>
            <a:r>
              <a:rPr lang="ja-JP" altLang="en-US" dirty="0"/>
              <a:t>内の情報を活用</a:t>
            </a:r>
            <a:r>
              <a:rPr lang="ja-JP" altLang="en-JP" dirty="0"/>
              <a:t>す</a:t>
            </a:r>
            <a:r>
              <a:rPr lang="ja-JP" altLang="en-US" dirty="0"/>
              <a:t>ることで高度なサービスを提供</a:t>
            </a:r>
            <a:endParaRPr lang="en-US" altLang="ja-JP" dirty="0"/>
          </a:p>
          <a:p>
            <a:pPr lvl="1"/>
            <a:r>
              <a:rPr lang="ja-JP" altLang="en-US" dirty="0"/>
              <a:t>例：</a:t>
            </a:r>
            <a:r>
              <a:rPr lang="en-US" altLang="ja-JP" dirty="0"/>
              <a:t>VM</a:t>
            </a:r>
            <a:r>
              <a:rPr lang="ja-JP" altLang="en-US" dirty="0"/>
              <a:t>の性能を監視することで</a:t>
            </a:r>
            <a:r>
              <a:rPr lang="en-US" altLang="ja-JP" dirty="0"/>
              <a:t>VM</a:t>
            </a:r>
            <a:r>
              <a:rPr lang="ja-JP" altLang="en-US" dirty="0"/>
              <a:t>の数を自動的に増減</a:t>
            </a:r>
            <a:endParaRPr lang="en-US" altLang="ja-JP" dirty="0"/>
          </a:p>
          <a:p>
            <a:pPr lvl="2"/>
            <a:r>
              <a:rPr lang="en-US" altLang="ja-JP" dirty="0"/>
              <a:t>VM</a:t>
            </a:r>
            <a:r>
              <a:rPr lang="ja-JP" altLang="en-US" dirty="0"/>
              <a:t>内の情報を用いることでより的確な増減が可能</a:t>
            </a:r>
            <a:endParaRPr lang="en-US" altLang="ja-JP" dirty="0"/>
          </a:p>
          <a:p>
            <a:pPr lvl="1"/>
            <a:r>
              <a:rPr lang="ja-JP" altLang="en-US" dirty="0"/>
              <a:t>例：</a:t>
            </a:r>
            <a:r>
              <a:rPr lang="en-US" altLang="ja-JP" dirty="0"/>
              <a:t>VM</a:t>
            </a:r>
            <a:r>
              <a:rPr lang="ja-JP" altLang="en-US" dirty="0"/>
              <a:t>への攻撃者の侵入を安全に検知</a:t>
            </a:r>
            <a:endParaRPr lang="en-US" altLang="ja-JP" dirty="0"/>
          </a:p>
        </p:txBody>
      </p:sp>
      <p:sp>
        <p:nvSpPr>
          <p:cNvPr id="5" name="スライド番号プレースホルダー 3">
            <a:extLst>
              <a:ext uri="{FF2B5EF4-FFF2-40B4-BE49-F238E27FC236}">
                <a16:creationId xmlns:a16="http://schemas.microsoft.com/office/drawing/2014/main" id="{99BEEA1E-7FA4-4958-AD26-B046696A07E6}"/>
              </a:ext>
            </a:extLst>
          </p:cNvPr>
          <p:cNvSpPr>
            <a:spLocks noGrp="1"/>
          </p:cNvSpPr>
          <p:nvPr>
            <p:ph type="sldNum" sz="quarter" idx="12"/>
          </p:nvPr>
        </p:nvSpPr>
        <p:spPr>
          <a:xfrm>
            <a:off x="8610600" y="6356350"/>
            <a:ext cx="2743200" cy="365125"/>
          </a:xfrm>
        </p:spPr>
        <p:txBody>
          <a:bodyPr/>
          <a:lstStyle/>
          <a:p>
            <a:fld id="{C46D51C0-E31F-4225-9A5F-60C4A0B74FC4}" type="slidenum">
              <a:rPr lang="ja-JP" altLang="en-US" smtClean="0"/>
              <a:pPr/>
              <a:t>2</a:t>
            </a:fld>
            <a:endParaRPr lang="ja-JP" altLang="en-US"/>
          </a:p>
        </p:txBody>
      </p:sp>
      <p:cxnSp>
        <p:nvCxnSpPr>
          <p:cNvPr id="12" name="直線矢印コネクタ 11">
            <a:extLst>
              <a:ext uri="{FF2B5EF4-FFF2-40B4-BE49-F238E27FC236}">
                <a16:creationId xmlns:a16="http://schemas.microsoft.com/office/drawing/2014/main" id="{C8B81DC5-3360-4E94-B700-5E1CD72C93DD}"/>
              </a:ext>
            </a:extLst>
          </p:cNvPr>
          <p:cNvCxnSpPr>
            <a:cxnSpLocks/>
            <a:stCxn id="13" idx="1"/>
            <a:endCxn id="19" idx="3"/>
          </p:cNvCxnSpPr>
          <p:nvPr/>
        </p:nvCxnSpPr>
        <p:spPr>
          <a:xfrm flipH="1" flipV="1">
            <a:off x="4231337" y="5224386"/>
            <a:ext cx="3231982" cy="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9C8F3E99-2B6F-4A88-8462-6C8B4104E536}"/>
              </a:ext>
            </a:extLst>
          </p:cNvPr>
          <p:cNvSpPr txBox="1"/>
          <p:nvPr/>
        </p:nvSpPr>
        <p:spPr>
          <a:xfrm>
            <a:off x="5242034" y="5266714"/>
            <a:ext cx="1210588" cy="400110"/>
          </a:xfrm>
          <a:prstGeom prst="rect">
            <a:avLst/>
          </a:prstGeom>
          <a:noFill/>
          <a:ln w="19050">
            <a:solidFill>
              <a:schemeClr val="bg1"/>
            </a:solidFill>
          </a:ln>
        </p:spPr>
        <p:txBody>
          <a:bodyPr wrap="none" rtlCol="0">
            <a:spAutoFit/>
          </a:bodyPr>
          <a:lstStyle/>
          <a:p>
            <a:r>
              <a:rPr kumimoji="1" lang="ja-JP" altLang="en-US" sz="2000" dirty="0">
                <a:latin typeface="+mn-ea"/>
              </a:rPr>
              <a:t>情報取得</a:t>
            </a:r>
          </a:p>
        </p:txBody>
      </p:sp>
      <p:sp>
        <p:nvSpPr>
          <p:cNvPr id="13" name="正方形/長方形 12">
            <a:extLst>
              <a:ext uri="{FF2B5EF4-FFF2-40B4-BE49-F238E27FC236}">
                <a16:creationId xmlns:a16="http://schemas.microsoft.com/office/drawing/2014/main" id="{ADB90075-0945-4EBB-A918-8BBB33B720B2}"/>
              </a:ext>
            </a:extLst>
          </p:cNvPr>
          <p:cNvSpPr/>
          <p:nvPr/>
        </p:nvSpPr>
        <p:spPr>
          <a:xfrm>
            <a:off x="7463319" y="4802429"/>
            <a:ext cx="2294562" cy="843915"/>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2000" dirty="0">
                <a:solidFill>
                  <a:schemeClr val="tx1"/>
                </a:solidFill>
                <a:latin typeface="+mn-ea"/>
              </a:rPr>
              <a:t>VM</a:t>
            </a:r>
            <a:endParaRPr kumimoji="1" lang="ja-JP" altLang="en-US" sz="2000" dirty="0">
              <a:solidFill>
                <a:schemeClr val="tx1"/>
              </a:solidFill>
              <a:latin typeface="+mn-ea"/>
            </a:endParaRPr>
          </a:p>
        </p:txBody>
      </p:sp>
      <p:sp>
        <p:nvSpPr>
          <p:cNvPr id="19" name="正方形/長方形 18">
            <a:extLst>
              <a:ext uri="{FF2B5EF4-FFF2-40B4-BE49-F238E27FC236}">
                <a16:creationId xmlns:a16="http://schemas.microsoft.com/office/drawing/2014/main" id="{3D43426B-2B3A-4D2C-B09C-E057C5CEC3AA}"/>
              </a:ext>
            </a:extLst>
          </p:cNvPr>
          <p:cNvSpPr/>
          <p:nvPr/>
        </p:nvSpPr>
        <p:spPr>
          <a:xfrm>
            <a:off x="2169459" y="4864168"/>
            <a:ext cx="2061878" cy="720436"/>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a:latin typeface="+mn-ea"/>
              </a:rPr>
              <a:t>監視システム</a:t>
            </a:r>
          </a:p>
        </p:txBody>
      </p:sp>
      <p:sp>
        <p:nvSpPr>
          <p:cNvPr id="20" name="TextBox 25">
            <a:extLst>
              <a:ext uri="{FF2B5EF4-FFF2-40B4-BE49-F238E27FC236}">
                <a16:creationId xmlns:a16="http://schemas.microsoft.com/office/drawing/2014/main" id="{36A58A79-D6EC-46D8-8BC8-DD94E3B839E6}"/>
              </a:ext>
            </a:extLst>
          </p:cNvPr>
          <p:cNvSpPr txBox="1"/>
          <p:nvPr/>
        </p:nvSpPr>
        <p:spPr>
          <a:xfrm>
            <a:off x="1476849" y="4323577"/>
            <a:ext cx="1723549" cy="400110"/>
          </a:xfrm>
          <a:prstGeom prst="rect">
            <a:avLst/>
          </a:prstGeom>
          <a:noFill/>
        </p:spPr>
        <p:txBody>
          <a:bodyPr wrap="square" rtlCol="0">
            <a:spAutoFit/>
          </a:bodyPr>
          <a:lstStyle/>
          <a:p>
            <a:r>
              <a:rPr lang="en-JP" sz="2000" dirty="0"/>
              <a:t>クラウド</a:t>
            </a:r>
            <a:endParaRPr lang="en-JP" sz="2000" strike="sngStrike" dirty="0">
              <a:solidFill>
                <a:srgbClr val="FF0000"/>
              </a:solidFill>
            </a:endParaRPr>
          </a:p>
        </p:txBody>
      </p:sp>
    </p:spTree>
    <p:extLst>
      <p:ext uri="{BB962C8B-B14F-4D97-AF65-F5344CB8AC3E}">
        <p14:creationId xmlns:p14="http://schemas.microsoft.com/office/powerpoint/2010/main" val="133421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657AA62-BFB9-2C5E-E685-27054C1101AD}"/>
              </a:ext>
            </a:extLst>
          </p:cNvPr>
          <p:cNvSpPr>
            <a:spLocks noGrp="1"/>
          </p:cNvSpPr>
          <p:nvPr>
            <p:ph idx="1"/>
          </p:nvPr>
        </p:nvSpPr>
        <p:spPr>
          <a:xfrm>
            <a:off x="838200" y="328773"/>
            <a:ext cx="10515600" cy="5848190"/>
          </a:xfrm>
        </p:spPr>
        <p:txBody>
          <a:bodyPr/>
          <a:lstStyle/>
          <a:p>
            <a:r>
              <a:rPr lang="ja-JP" altLang="en-US" dirty="0"/>
              <a:t>「</a:t>
            </a:r>
            <a:r>
              <a:rPr lang="en-US" altLang="ja-JP" dirty="0"/>
              <a:t>open</a:t>
            </a:r>
            <a:r>
              <a:rPr lang="ja-JP" altLang="en-US" dirty="0"/>
              <a:t>システムコールは</a:t>
            </a:r>
            <a:r>
              <a:rPr lang="en-US" altLang="ja-JP" dirty="0"/>
              <a:t>open</a:t>
            </a:r>
            <a:r>
              <a:rPr lang="ja-JP" altLang="en-US" dirty="0"/>
              <a:t>関数、</a:t>
            </a:r>
            <a:r>
              <a:rPr lang="en-US" altLang="ja-JP" dirty="0" err="1"/>
              <a:t>fopen</a:t>
            </a:r>
            <a:r>
              <a:rPr lang="ja-JP" altLang="en-US" dirty="0"/>
              <a:t>関数、</a:t>
            </a:r>
            <a:r>
              <a:rPr lang="en-US" altLang="ja-JP" dirty="0"/>
              <a:t>...</a:t>
            </a:r>
            <a:r>
              <a:rPr lang="ja-JP" altLang="en-US" dirty="0"/>
              <a:t>などで実行」</a:t>
            </a:r>
            <a:endParaRPr lang="en-US" altLang="ja-JP" dirty="0"/>
          </a:p>
          <a:p>
            <a:pPr lvl="1"/>
            <a:r>
              <a:rPr lang="en-US" altLang="ja-JP" dirty="0"/>
              <a:t>open</a:t>
            </a:r>
            <a:r>
              <a:rPr lang="ja-JP" altLang="en-US" dirty="0"/>
              <a:t>システムコールは</a:t>
            </a:r>
            <a:r>
              <a:rPr lang="en-US" altLang="ja-JP" dirty="0"/>
              <a:t>open</a:t>
            </a:r>
            <a:r>
              <a:rPr lang="ja-JP" altLang="en-US" dirty="0"/>
              <a:t>関数、</a:t>
            </a:r>
            <a:r>
              <a:rPr lang="en-US" altLang="ja-JP" dirty="0" err="1"/>
              <a:t>fopen</a:t>
            </a:r>
            <a:r>
              <a:rPr lang="ja-JP" altLang="en-US" dirty="0"/>
              <a:t>関数など様々なものに使用されているため完璧に対応することは現実的に不可能</a:t>
            </a:r>
            <a:endParaRPr lang="en-US" altLang="ja-JP" dirty="0"/>
          </a:p>
          <a:p>
            <a:pPr lvl="1"/>
            <a:r>
              <a:rPr lang="ja-JP" altLang="en-US"/>
              <a:t>なのでシステムコール呼び出し自体をフックすることで一個一個対応していく</a:t>
            </a:r>
            <a:endParaRPr lang="en-US" altLang="ja-JP" dirty="0"/>
          </a:p>
          <a:p>
            <a:pPr lvl="1"/>
            <a:endParaRPr kumimoji="1" lang="ja-JP" altLang="en-US" dirty="0"/>
          </a:p>
        </p:txBody>
      </p:sp>
      <p:sp>
        <p:nvSpPr>
          <p:cNvPr id="4" name="スライド番号プレースホルダー 3">
            <a:extLst>
              <a:ext uri="{FF2B5EF4-FFF2-40B4-BE49-F238E27FC236}">
                <a16:creationId xmlns:a16="http://schemas.microsoft.com/office/drawing/2014/main" id="{2FA1FD02-2B34-5A7D-5AD7-2EE38D8ECE8F}"/>
              </a:ext>
            </a:extLst>
          </p:cNvPr>
          <p:cNvSpPr>
            <a:spLocks noGrp="1"/>
          </p:cNvSpPr>
          <p:nvPr>
            <p:ph type="sldNum" sz="quarter" idx="12"/>
          </p:nvPr>
        </p:nvSpPr>
        <p:spPr/>
        <p:txBody>
          <a:bodyPr/>
          <a:lstStyle/>
          <a:p>
            <a:fld id="{BE494F7D-EF94-4F03-B604-12C7245D12BF}" type="slidenum">
              <a:rPr kumimoji="1" lang="ja-JP" altLang="en-US" smtClean="0"/>
              <a:t>20</a:t>
            </a:fld>
            <a:endParaRPr kumimoji="1" lang="ja-JP" altLang="en-US"/>
          </a:p>
        </p:txBody>
      </p:sp>
      <p:sp>
        <p:nvSpPr>
          <p:cNvPr id="5" name="楕円 4">
            <a:extLst>
              <a:ext uri="{FF2B5EF4-FFF2-40B4-BE49-F238E27FC236}">
                <a16:creationId xmlns:a16="http://schemas.microsoft.com/office/drawing/2014/main" id="{69EE83C1-48A0-3A40-DE22-0692A1215080}"/>
              </a:ext>
            </a:extLst>
          </p:cNvPr>
          <p:cNvSpPr/>
          <p:nvPr/>
        </p:nvSpPr>
        <p:spPr>
          <a:xfrm>
            <a:off x="2034282" y="2804845"/>
            <a:ext cx="5222791" cy="3164048"/>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6" name="テキスト ボックス 5">
            <a:extLst>
              <a:ext uri="{FF2B5EF4-FFF2-40B4-BE49-F238E27FC236}">
                <a16:creationId xmlns:a16="http://schemas.microsoft.com/office/drawing/2014/main" id="{62884D5B-1FD6-1CCA-A2C6-09119DCBD016}"/>
              </a:ext>
            </a:extLst>
          </p:cNvPr>
          <p:cNvSpPr txBox="1"/>
          <p:nvPr/>
        </p:nvSpPr>
        <p:spPr>
          <a:xfrm>
            <a:off x="4890721" y="4107432"/>
            <a:ext cx="2366353" cy="369332"/>
          </a:xfrm>
          <a:prstGeom prst="rect">
            <a:avLst/>
          </a:prstGeom>
          <a:noFill/>
        </p:spPr>
        <p:txBody>
          <a:bodyPr wrap="none" rtlCol="0">
            <a:spAutoFit/>
          </a:bodyPr>
          <a:lstStyle/>
          <a:p>
            <a:r>
              <a:rPr kumimoji="1" lang="en-US" altLang="ja-JP" dirty="0"/>
              <a:t>Open</a:t>
            </a:r>
            <a:r>
              <a:rPr kumimoji="1" lang="ja-JP" altLang="en-US" dirty="0"/>
              <a:t>システムコール</a:t>
            </a:r>
          </a:p>
        </p:txBody>
      </p:sp>
      <p:sp>
        <p:nvSpPr>
          <p:cNvPr id="7" name="テキスト ボックス 6">
            <a:extLst>
              <a:ext uri="{FF2B5EF4-FFF2-40B4-BE49-F238E27FC236}">
                <a16:creationId xmlns:a16="http://schemas.microsoft.com/office/drawing/2014/main" id="{85964F26-2AAF-6B68-A43F-17C357060035}"/>
              </a:ext>
            </a:extLst>
          </p:cNvPr>
          <p:cNvSpPr txBox="1"/>
          <p:nvPr/>
        </p:nvSpPr>
        <p:spPr>
          <a:xfrm>
            <a:off x="3306567" y="2449362"/>
            <a:ext cx="1212191" cy="369332"/>
          </a:xfrm>
          <a:prstGeom prst="rect">
            <a:avLst/>
          </a:prstGeom>
          <a:noFill/>
        </p:spPr>
        <p:txBody>
          <a:bodyPr wrap="none" rtlCol="0">
            <a:spAutoFit/>
          </a:bodyPr>
          <a:lstStyle/>
          <a:p>
            <a:r>
              <a:rPr kumimoji="1" lang="en-US" altLang="ja-JP" dirty="0"/>
              <a:t>Open</a:t>
            </a:r>
            <a:r>
              <a:rPr kumimoji="1" lang="ja-JP" altLang="en-US" dirty="0"/>
              <a:t>関数</a:t>
            </a:r>
          </a:p>
        </p:txBody>
      </p:sp>
      <p:sp>
        <p:nvSpPr>
          <p:cNvPr id="8" name="テキスト ボックス 7">
            <a:extLst>
              <a:ext uri="{FF2B5EF4-FFF2-40B4-BE49-F238E27FC236}">
                <a16:creationId xmlns:a16="http://schemas.microsoft.com/office/drawing/2014/main" id="{D4C27BFC-9F67-F9CF-B3E1-507D3E7C25D8}"/>
              </a:ext>
            </a:extLst>
          </p:cNvPr>
          <p:cNvSpPr txBox="1"/>
          <p:nvPr/>
        </p:nvSpPr>
        <p:spPr>
          <a:xfrm>
            <a:off x="6681499" y="2419564"/>
            <a:ext cx="1292341" cy="369332"/>
          </a:xfrm>
          <a:prstGeom prst="rect">
            <a:avLst/>
          </a:prstGeom>
          <a:noFill/>
        </p:spPr>
        <p:txBody>
          <a:bodyPr wrap="none" rtlCol="0">
            <a:spAutoFit/>
          </a:bodyPr>
          <a:lstStyle/>
          <a:p>
            <a:r>
              <a:rPr kumimoji="1" lang="en-US" altLang="ja-JP" dirty="0" err="1"/>
              <a:t>fOpen</a:t>
            </a:r>
            <a:r>
              <a:rPr kumimoji="1" lang="ja-JP" altLang="en-US" dirty="0"/>
              <a:t>関数</a:t>
            </a:r>
          </a:p>
        </p:txBody>
      </p:sp>
      <p:sp>
        <p:nvSpPr>
          <p:cNvPr id="9" name="楕円 8">
            <a:extLst>
              <a:ext uri="{FF2B5EF4-FFF2-40B4-BE49-F238E27FC236}">
                <a16:creationId xmlns:a16="http://schemas.microsoft.com/office/drawing/2014/main" id="{F332E4F0-9FEA-CF0D-BF89-5F85A019A9CA}"/>
              </a:ext>
            </a:extLst>
          </p:cNvPr>
          <p:cNvSpPr/>
          <p:nvPr/>
        </p:nvSpPr>
        <p:spPr>
          <a:xfrm>
            <a:off x="4654193" y="2788896"/>
            <a:ext cx="4508644" cy="3164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1" name="テキスト ボックス 10">
            <a:extLst>
              <a:ext uri="{FF2B5EF4-FFF2-40B4-BE49-F238E27FC236}">
                <a16:creationId xmlns:a16="http://schemas.microsoft.com/office/drawing/2014/main" id="{08A34DF8-50AE-46D4-5564-2E48818D362E}"/>
              </a:ext>
            </a:extLst>
          </p:cNvPr>
          <p:cNvSpPr txBox="1"/>
          <p:nvPr/>
        </p:nvSpPr>
        <p:spPr>
          <a:xfrm>
            <a:off x="7357650" y="4158667"/>
            <a:ext cx="1957587" cy="369332"/>
          </a:xfrm>
          <a:prstGeom prst="rect">
            <a:avLst/>
          </a:prstGeom>
          <a:noFill/>
        </p:spPr>
        <p:txBody>
          <a:bodyPr wrap="none" rtlCol="0">
            <a:spAutoFit/>
          </a:bodyPr>
          <a:lstStyle/>
          <a:p>
            <a:r>
              <a:rPr kumimoji="1" lang="ja-JP" altLang="en-US" dirty="0"/>
              <a:t>システムコール</a:t>
            </a:r>
            <a:r>
              <a:rPr kumimoji="1" lang="en-US" altLang="ja-JP" dirty="0"/>
              <a:t>B</a:t>
            </a:r>
            <a:endParaRPr kumimoji="1" lang="ja-JP" altLang="en-US" dirty="0"/>
          </a:p>
        </p:txBody>
      </p:sp>
      <p:sp>
        <p:nvSpPr>
          <p:cNvPr id="12" name="楕円 11">
            <a:extLst>
              <a:ext uri="{FF2B5EF4-FFF2-40B4-BE49-F238E27FC236}">
                <a16:creationId xmlns:a16="http://schemas.microsoft.com/office/drawing/2014/main" id="{DBD46203-A4D4-4692-2951-B83633DC6214}"/>
              </a:ext>
            </a:extLst>
          </p:cNvPr>
          <p:cNvSpPr/>
          <p:nvPr/>
        </p:nvSpPr>
        <p:spPr>
          <a:xfrm>
            <a:off x="3493542" y="3636652"/>
            <a:ext cx="4508644" cy="3164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テキスト ボックス 12">
            <a:extLst>
              <a:ext uri="{FF2B5EF4-FFF2-40B4-BE49-F238E27FC236}">
                <a16:creationId xmlns:a16="http://schemas.microsoft.com/office/drawing/2014/main" id="{96CFF075-0885-F7D9-55BD-1E513E502FD0}"/>
              </a:ext>
            </a:extLst>
          </p:cNvPr>
          <p:cNvSpPr txBox="1"/>
          <p:nvPr/>
        </p:nvSpPr>
        <p:spPr>
          <a:xfrm>
            <a:off x="2887446" y="6374111"/>
            <a:ext cx="1007007" cy="369332"/>
          </a:xfrm>
          <a:prstGeom prst="rect">
            <a:avLst/>
          </a:prstGeom>
          <a:noFill/>
        </p:spPr>
        <p:txBody>
          <a:bodyPr wrap="none" rtlCol="0">
            <a:spAutoFit/>
          </a:bodyPr>
          <a:lstStyle/>
          <a:p>
            <a:r>
              <a:rPr kumimoji="1" lang="ja-JP" altLang="en-US" dirty="0"/>
              <a:t>関数</a:t>
            </a:r>
            <a:r>
              <a:rPr kumimoji="1" lang="en-US" altLang="ja-JP" dirty="0"/>
              <a:t>???</a:t>
            </a:r>
            <a:endParaRPr kumimoji="1" lang="ja-JP" altLang="en-US" dirty="0"/>
          </a:p>
        </p:txBody>
      </p:sp>
    </p:spTree>
    <p:extLst>
      <p:ext uri="{BB962C8B-B14F-4D97-AF65-F5344CB8AC3E}">
        <p14:creationId xmlns:p14="http://schemas.microsoft.com/office/powerpoint/2010/main" val="1260023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 name="Rectangle 7">
            <a:extLst>
              <a:ext uri="{FF2B5EF4-FFF2-40B4-BE49-F238E27FC236}">
                <a16:creationId xmlns:a16="http://schemas.microsoft.com/office/drawing/2014/main" id="{B7BEF3D7-B9A0-02C7-E9F7-6F964CA44026}"/>
              </a:ext>
            </a:extLst>
          </p:cNvPr>
          <p:cNvSpPr/>
          <p:nvPr/>
        </p:nvSpPr>
        <p:spPr>
          <a:xfrm>
            <a:off x="5066807" y="4356244"/>
            <a:ext cx="3008518" cy="2136631"/>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 name="タイトル 1">
            <a:extLst>
              <a:ext uri="{FF2B5EF4-FFF2-40B4-BE49-F238E27FC236}">
                <a16:creationId xmlns:a16="http://schemas.microsoft.com/office/drawing/2014/main" id="{37D9B5FD-1735-9DF5-5E96-D7C4F36F4DBD}"/>
              </a:ext>
            </a:extLst>
          </p:cNvPr>
          <p:cNvSpPr>
            <a:spLocks noGrp="1"/>
          </p:cNvSpPr>
          <p:nvPr>
            <p:ph type="title"/>
          </p:nvPr>
        </p:nvSpPr>
        <p:spPr/>
        <p:txBody>
          <a:bodyPr/>
          <a:lstStyle/>
          <a:p>
            <a:r>
              <a:rPr kumimoji="1" lang="ja-JP" altLang="en-US" dirty="0"/>
              <a:t>プロトコルバッファを用いたデータ転送</a:t>
            </a:r>
          </a:p>
        </p:txBody>
      </p:sp>
      <p:sp>
        <p:nvSpPr>
          <p:cNvPr id="3" name="コンテンツ プレースホルダー 2">
            <a:extLst>
              <a:ext uri="{FF2B5EF4-FFF2-40B4-BE49-F238E27FC236}">
                <a16:creationId xmlns:a16="http://schemas.microsoft.com/office/drawing/2014/main" id="{BCCB0114-CAEB-863E-B7C6-9FA9D5FAA14D}"/>
              </a:ext>
            </a:extLst>
          </p:cNvPr>
          <p:cNvSpPr>
            <a:spLocks noGrp="1"/>
          </p:cNvSpPr>
          <p:nvPr>
            <p:ph idx="1"/>
          </p:nvPr>
        </p:nvSpPr>
        <p:spPr/>
        <p:txBody>
          <a:bodyPr>
            <a:normAutofit/>
          </a:bodyPr>
          <a:lstStyle/>
          <a:p>
            <a:r>
              <a:rPr lang="ja-JP" altLang="en-US" dirty="0">
                <a:effectLst/>
              </a:rPr>
              <a:t>プロトコルバッファを用いてシステムコールの引数を転送</a:t>
            </a:r>
            <a:endParaRPr lang="en-US" altLang="ja-JP" dirty="0">
              <a:effectLst/>
            </a:endParaRPr>
          </a:p>
          <a:p>
            <a:pPr lvl="1"/>
            <a:r>
              <a:rPr lang="ja-JP" altLang="en-US" dirty="0">
                <a:effectLst/>
              </a:rPr>
              <a:t>構造体やポインタなどの複雑なデータ構造を容易かつ効率よく転送</a:t>
            </a:r>
            <a:endParaRPr lang="en-US" altLang="ja-JP" dirty="0">
              <a:effectLst/>
            </a:endParaRPr>
          </a:p>
          <a:p>
            <a:r>
              <a:rPr lang="ja-JP" altLang="en-US" dirty="0">
                <a:effectLst/>
              </a:rPr>
              <a:t>プロトコル定義ファイルに転送するデータ構造を定義</a:t>
            </a:r>
            <a:endParaRPr lang="en-US" altLang="ja-JP" dirty="0">
              <a:effectLst/>
            </a:endParaRPr>
          </a:p>
          <a:p>
            <a:pPr lvl="1"/>
            <a:r>
              <a:rPr lang="ja-JP" altLang="en-US" dirty="0">
                <a:effectLst/>
              </a:rPr>
              <a:t>送信時にはバイト列に変換して転送</a:t>
            </a:r>
            <a:endParaRPr lang="en-US" altLang="ja-JP" dirty="0">
              <a:effectLst/>
            </a:endParaRPr>
          </a:p>
          <a:p>
            <a:pPr lvl="1"/>
            <a:r>
              <a:rPr lang="ja-JP" altLang="en-US" dirty="0">
                <a:effectLst/>
              </a:rPr>
              <a:t>受信時に元のデータ構造を復元</a:t>
            </a:r>
            <a:endParaRPr lang="en-US" altLang="ja-JP" dirty="0">
              <a:effectLst/>
            </a:endParaRPr>
          </a:p>
        </p:txBody>
      </p:sp>
      <p:sp>
        <p:nvSpPr>
          <p:cNvPr id="4" name="スライド番号プレースホルダー 3">
            <a:extLst>
              <a:ext uri="{FF2B5EF4-FFF2-40B4-BE49-F238E27FC236}">
                <a16:creationId xmlns:a16="http://schemas.microsoft.com/office/drawing/2014/main" id="{7090F051-6785-FB11-4BF7-345B56CEA94D}"/>
              </a:ext>
            </a:extLst>
          </p:cNvPr>
          <p:cNvSpPr>
            <a:spLocks noGrp="1"/>
          </p:cNvSpPr>
          <p:nvPr>
            <p:ph type="sldNum" sz="quarter" idx="12"/>
          </p:nvPr>
        </p:nvSpPr>
        <p:spPr/>
        <p:txBody>
          <a:bodyPr/>
          <a:lstStyle/>
          <a:p>
            <a:fld id="{BE494F7D-EF94-4F03-B604-12C7245D12BF}" type="slidenum">
              <a:rPr kumimoji="1" lang="ja-JP" altLang="en-US" smtClean="0"/>
              <a:t>21</a:t>
            </a:fld>
            <a:endParaRPr kumimoji="1" lang="ja-JP" altLang="en-US"/>
          </a:p>
        </p:txBody>
      </p:sp>
      <p:sp>
        <p:nvSpPr>
          <p:cNvPr id="6" name="テキスト ボックス 5">
            <a:extLst>
              <a:ext uri="{FF2B5EF4-FFF2-40B4-BE49-F238E27FC236}">
                <a16:creationId xmlns:a16="http://schemas.microsoft.com/office/drawing/2014/main" id="{D5456677-C0A4-7CB8-6B31-35F74184E32F}"/>
              </a:ext>
            </a:extLst>
          </p:cNvPr>
          <p:cNvSpPr txBox="1"/>
          <p:nvPr/>
        </p:nvSpPr>
        <p:spPr>
          <a:xfrm>
            <a:off x="8463518" y="3865800"/>
            <a:ext cx="3297148" cy="2031325"/>
          </a:xfrm>
          <a:prstGeom prst="rect">
            <a:avLst/>
          </a:prstGeom>
          <a:noFill/>
          <a:ln w="28575">
            <a:solidFill>
              <a:schemeClr val="tx1"/>
            </a:solidFill>
          </a:ln>
        </p:spPr>
        <p:txBody>
          <a:bodyPr wrap="square">
            <a:spAutoFit/>
          </a:bodyPr>
          <a:lstStyle/>
          <a:p>
            <a:pPr algn="l"/>
            <a:r>
              <a:rPr lang="en-US" altLang="ja-JP" sz="1800" b="1" i="0" u="none" strike="noStrike" baseline="0" dirty="0"/>
              <a:t>message </a:t>
            </a:r>
            <a:r>
              <a:rPr lang="en-US" altLang="ja-JP" sz="1800" b="1" i="0" u="none" strike="noStrike" baseline="0" dirty="0" err="1"/>
              <a:t>BpfProgLoad</a:t>
            </a:r>
            <a:r>
              <a:rPr lang="en-US" altLang="ja-JP" sz="1800" b="1" i="0" u="none" strike="noStrike" baseline="0" dirty="0"/>
              <a:t>{</a:t>
            </a:r>
          </a:p>
          <a:p>
            <a:pPr algn="l"/>
            <a:r>
              <a:rPr lang="en-US" altLang="ja-JP" sz="1800" b="1" i="0" u="none" strike="noStrike" baseline="0" dirty="0"/>
              <a:t>  int32 </a:t>
            </a:r>
            <a:r>
              <a:rPr lang="en-US" altLang="ja-JP" sz="1800" b="1" i="0" u="none" strike="noStrike" baseline="0" dirty="0" err="1"/>
              <a:t>prog_type</a:t>
            </a:r>
            <a:r>
              <a:rPr lang="en-US" altLang="ja-JP" sz="1800" b="1" i="0" u="none" strike="noStrike" baseline="0" dirty="0"/>
              <a:t> = 1;</a:t>
            </a:r>
          </a:p>
          <a:p>
            <a:pPr algn="l"/>
            <a:r>
              <a:rPr lang="en-US" altLang="ja-JP" sz="1800" b="1" i="0" u="none" strike="noStrike" baseline="0" dirty="0"/>
              <a:t>    :</a:t>
            </a:r>
          </a:p>
          <a:p>
            <a:pPr algn="l"/>
            <a:r>
              <a:rPr lang="en-US" altLang="ja-JP" sz="1800" b="1" i="0" u="none" strike="noStrike" baseline="0" dirty="0"/>
              <a:t>  bytes </a:t>
            </a:r>
            <a:r>
              <a:rPr lang="en-US" altLang="ja-JP" sz="1800" b="1" i="0" u="none" strike="noStrike" baseline="0" dirty="0" err="1"/>
              <a:t>insns</a:t>
            </a:r>
            <a:r>
              <a:rPr lang="en-US" altLang="ja-JP" sz="1800" b="1" i="0" u="none" strike="noStrike" baseline="0" dirty="0"/>
              <a:t> = 3;</a:t>
            </a:r>
          </a:p>
          <a:p>
            <a:pPr algn="l"/>
            <a:r>
              <a:rPr lang="en-US" altLang="ja-JP" sz="1800" b="1" i="0" u="none" strike="noStrike" baseline="0" dirty="0"/>
              <a:t>  string license = 4;</a:t>
            </a:r>
          </a:p>
          <a:p>
            <a:pPr algn="l"/>
            <a:r>
              <a:rPr lang="en-US" altLang="ja-JP" sz="1800" b="1" i="0" u="none" strike="noStrike" baseline="0" dirty="0"/>
              <a:t>    :</a:t>
            </a:r>
          </a:p>
          <a:p>
            <a:pPr algn="l"/>
            <a:r>
              <a:rPr lang="en-US" altLang="ja-JP" sz="1800" b="1" i="0" u="none" strike="noStrike" baseline="0" dirty="0"/>
              <a:t>}</a:t>
            </a:r>
            <a:endParaRPr lang="ja-JP" altLang="en-US" b="1" dirty="0"/>
          </a:p>
        </p:txBody>
      </p:sp>
      <p:sp>
        <p:nvSpPr>
          <p:cNvPr id="11" name="Rectangle 5">
            <a:extLst>
              <a:ext uri="{FF2B5EF4-FFF2-40B4-BE49-F238E27FC236}">
                <a16:creationId xmlns:a16="http://schemas.microsoft.com/office/drawing/2014/main" id="{6BF02EDA-0D84-D692-3C99-95CD5A5E8255}"/>
              </a:ext>
            </a:extLst>
          </p:cNvPr>
          <p:cNvSpPr/>
          <p:nvPr/>
        </p:nvSpPr>
        <p:spPr>
          <a:xfrm>
            <a:off x="1068453" y="5677627"/>
            <a:ext cx="1527120" cy="678723"/>
          </a:xfrm>
          <a:prstGeom prst="rect">
            <a:avLst/>
          </a:prstGeom>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JP" sz="2200" dirty="0">
                <a:solidFill>
                  <a:schemeClr val="tx1"/>
                </a:solidFill>
              </a:rPr>
              <a:t>バッファ</a:t>
            </a:r>
          </a:p>
        </p:txBody>
      </p:sp>
      <p:cxnSp>
        <p:nvCxnSpPr>
          <p:cNvPr id="12" name="Straight Arrow Connector 7">
            <a:extLst>
              <a:ext uri="{FF2B5EF4-FFF2-40B4-BE49-F238E27FC236}">
                <a16:creationId xmlns:a16="http://schemas.microsoft.com/office/drawing/2014/main" id="{D29E52AE-97BF-104F-8313-2647A1A19304}"/>
              </a:ext>
            </a:extLst>
          </p:cNvPr>
          <p:cNvCxnSpPr>
            <a:cxnSpLocks/>
            <a:stCxn id="25" idx="2"/>
            <a:endCxn id="11" idx="0"/>
          </p:cNvCxnSpPr>
          <p:nvPr/>
        </p:nvCxnSpPr>
        <p:spPr>
          <a:xfrm>
            <a:off x="1832013" y="5172265"/>
            <a:ext cx="0" cy="505362"/>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3" name="TextBox 9">
            <a:extLst>
              <a:ext uri="{FF2B5EF4-FFF2-40B4-BE49-F238E27FC236}">
                <a16:creationId xmlns:a16="http://schemas.microsoft.com/office/drawing/2014/main" id="{27338F11-F27F-65DC-480D-5BD84461CF73}"/>
              </a:ext>
            </a:extLst>
          </p:cNvPr>
          <p:cNvSpPr txBox="1"/>
          <p:nvPr/>
        </p:nvSpPr>
        <p:spPr>
          <a:xfrm>
            <a:off x="1855383" y="5187491"/>
            <a:ext cx="897755" cy="430887"/>
          </a:xfrm>
          <a:prstGeom prst="rect">
            <a:avLst/>
          </a:prstGeom>
          <a:noFill/>
          <a:ln>
            <a:noFill/>
          </a:ln>
        </p:spPr>
        <p:txBody>
          <a:bodyPr wrap="square" rtlCol="0">
            <a:spAutoFit/>
          </a:bodyPr>
          <a:lstStyle/>
          <a:p>
            <a:r>
              <a:rPr lang="en-JP" sz="2200" dirty="0"/>
              <a:t>変換</a:t>
            </a:r>
          </a:p>
        </p:txBody>
      </p:sp>
      <p:cxnSp>
        <p:nvCxnSpPr>
          <p:cNvPr id="14" name="Straight Arrow Connector 11">
            <a:extLst>
              <a:ext uri="{FF2B5EF4-FFF2-40B4-BE49-F238E27FC236}">
                <a16:creationId xmlns:a16="http://schemas.microsoft.com/office/drawing/2014/main" id="{6B55DD15-AF6C-9DA3-6A34-6C3A12071EE6}"/>
              </a:ext>
            </a:extLst>
          </p:cNvPr>
          <p:cNvCxnSpPr>
            <a:cxnSpLocks/>
            <a:stCxn id="11" idx="3"/>
            <a:endCxn id="16" idx="1"/>
          </p:cNvCxnSpPr>
          <p:nvPr/>
        </p:nvCxnSpPr>
        <p:spPr>
          <a:xfrm flipV="1">
            <a:off x="2595573" y="5063573"/>
            <a:ext cx="3556855" cy="953416"/>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61DC079D-0205-B0FC-15C4-061D3D96C609}"/>
              </a:ext>
            </a:extLst>
          </p:cNvPr>
          <p:cNvSpPr txBox="1"/>
          <p:nvPr/>
        </p:nvSpPr>
        <p:spPr>
          <a:xfrm>
            <a:off x="3861569" y="5675521"/>
            <a:ext cx="1003622" cy="430887"/>
          </a:xfrm>
          <a:prstGeom prst="rect">
            <a:avLst/>
          </a:prstGeom>
          <a:noFill/>
          <a:ln>
            <a:noFill/>
          </a:ln>
        </p:spPr>
        <p:txBody>
          <a:bodyPr wrap="square" rtlCol="0">
            <a:spAutoFit/>
          </a:bodyPr>
          <a:lstStyle/>
          <a:p>
            <a:r>
              <a:rPr lang="en-JP" sz="2200" dirty="0"/>
              <a:t>転送</a:t>
            </a:r>
          </a:p>
        </p:txBody>
      </p:sp>
      <p:sp>
        <p:nvSpPr>
          <p:cNvPr id="16" name="Rectangle 19">
            <a:extLst>
              <a:ext uri="{FF2B5EF4-FFF2-40B4-BE49-F238E27FC236}">
                <a16:creationId xmlns:a16="http://schemas.microsoft.com/office/drawing/2014/main" id="{25C404A4-6216-0B2E-3F65-7A1C7D06CA89}"/>
              </a:ext>
            </a:extLst>
          </p:cNvPr>
          <p:cNvSpPr/>
          <p:nvPr/>
        </p:nvSpPr>
        <p:spPr>
          <a:xfrm>
            <a:off x="6152428" y="4724211"/>
            <a:ext cx="1527120" cy="678723"/>
          </a:xfrm>
          <a:prstGeom prst="rect">
            <a:avLst/>
          </a:prstGeom>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JP" sz="2200" dirty="0">
                <a:solidFill>
                  <a:schemeClr val="tx1"/>
                </a:solidFill>
              </a:rPr>
              <a:t>バッファ</a:t>
            </a:r>
          </a:p>
        </p:txBody>
      </p:sp>
      <p:cxnSp>
        <p:nvCxnSpPr>
          <p:cNvPr id="17" name="Straight Arrow Connector 20">
            <a:extLst>
              <a:ext uri="{FF2B5EF4-FFF2-40B4-BE49-F238E27FC236}">
                <a16:creationId xmlns:a16="http://schemas.microsoft.com/office/drawing/2014/main" id="{A21EE05B-9BFE-42E6-7E06-FE2DE8D48EDD}"/>
              </a:ext>
            </a:extLst>
          </p:cNvPr>
          <p:cNvCxnSpPr>
            <a:cxnSpLocks/>
            <a:stCxn id="16" idx="2"/>
            <a:endCxn id="19" idx="0"/>
          </p:cNvCxnSpPr>
          <p:nvPr/>
        </p:nvCxnSpPr>
        <p:spPr>
          <a:xfrm>
            <a:off x="6915988" y="5402934"/>
            <a:ext cx="12062" cy="364112"/>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8" name="TextBox 21">
            <a:extLst>
              <a:ext uri="{FF2B5EF4-FFF2-40B4-BE49-F238E27FC236}">
                <a16:creationId xmlns:a16="http://schemas.microsoft.com/office/drawing/2014/main" id="{A6F9A364-22A9-C0B9-DDBD-4B20A756DE17}"/>
              </a:ext>
            </a:extLst>
          </p:cNvPr>
          <p:cNvSpPr txBox="1"/>
          <p:nvPr/>
        </p:nvSpPr>
        <p:spPr>
          <a:xfrm>
            <a:off x="6027511" y="5376751"/>
            <a:ext cx="834299" cy="430887"/>
          </a:xfrm>
          <a:prstGeom prst="rect">
            <a:avLst/>
          </a:prstGeom>
          <a:noFill/>
          <a:ln>
            <a:noFill/>
          </a:ln>
        </p:spPr>
        <p:txBody>
          <a:bodyPr wrap="square" rtlCol="0">
            <a:spAutoFit/>
          </a:bodyPr>
          <a:lstStyle/>
          <a:p>
            <a:r>
              <a:rPr lang="en-JP" sz="2200" dirty="0"/>
              <a:t>復元</a:t>
            </a:r>
          </a:p>
        </p:txBody>
      </p:sp>
      <p:sp>
        <p:nvSpPr>
          <p:cNvPr id="19" name="Rectangle 23">
            <a:extLst>
              <a:ext uri="{FF2B5EF4-FFF2-40B4-BE49-F238E27FC236}">
                <a16:creationId xmlns:a16="http://schemas.microsoft.com/office/drawing/2014/main" id="{8D2AFA72-2B1E-9B84-425A-2DD5ED582649}"/>
              </a:ext>
            </a:extLst>
          </p:cNvPr>
          <p:cNvSpPr/>
          <p:nvPr/>
        </p:nvSpPr>
        <p:spPr>
          <a:xfrm>
            <a:off x="6164490" y="5767046"/>
            <a:ext cx="1527120" cy="678723"/>
          </a:xfrm>
          <a:prstGeom prst="rect">
            <a:avLst/>
          </a:prstGeom>
          <a:solidFill>
            <a:schemeClr val="accent4"/>
          </a:solidFill>
          <a:ln w="19050"/>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JP" sz="2200" dirty="0">
                <a:solidFill>
                  <a:schemeClr val="tx1"/>
                </a:solidFill>
              </a:rPr>
              <a:t>struct bpf_attr</a:t>
            </a:r>
          </a:p>
        </p:txBody>
      </p:sp>
      <p:sp>
        <p:nvSpPr>
          <p:cNvPr id="20" name="TextBox 25">
            <a:extLst>
              <a:ext uri="{FF2B5EF4-FFF2-40B4-BE49-F238E27FC236}">
                <a16:creationId xmlns:a16="http://schemas.microsoft.com/office/drawing/2014/main" id="{F880DB70-C884-B9BE-D629-C0325324B41E}"/>
              </a:ext>
            </a:extLst>
          </p:cNvPr>
          <p:cNvSpPr txBox="1"/>
          <p:nvPr/>
        </p:nvSpPr>
        <p:spPr>
          <a:xfrm>
            <a:off x="7421540" y="4366767"/>
            <a:ext cx="840362" cy="430887"/>
          </a:xfrm>
          <a:prstGeom prst="rect">
            <a:avLst/>
          </a:prstGeom>
          <a:noFill/>
          <a:ln>
            <a:noFill/>
          </a:ln>
        </p:spPr>
        <p:txBody>
          <a:bodyPr wrap="square" rtlCol="0">
            <a:spAutoFit/>
          </a:bodyPr>
          <a:lstStyle/>
          <a:p>
            <a:r>
              <a:rPr lang="en-JP" sz="2200" dirty="0"/>
              <a:t>VM</a:t>
            </a:r>
          </a:p>
        </p:txBody>
      </p:sp>
      <p:sp>
        <p:nvSpPr>
          <p:cNvPr id="23" name="テキスト ボックス 6">
            <a:extLst>
              <a:ext uri="{FF2B5EF4-FFF2-40B4-BE49-F238E27FC236}">
                <a16:creationId xmlns:a16="http://schemas.microsoft.com/office/drawing/2014/main" id="{E0A6F0BA-4EB6-7942-856C-AB5555A4DD78}"/>
              </a:ext>
            </a:extLst>
          </p:cNvPr>
          <p:cNvSpPr txBox="1"/>
          <p:nvPr/>
        </p:nvSpPr>
        <p:spPr>
          <a:xfrm>
            <a:off x="349495" y="4120436"/>
            <a:ext cx="1031051" cy="430887"/>
          </a:xfrm>
          <a:prstGeom prst="rect">
            <a:avLst/>
          </a:prstGeom>
          <a:noFill/>
        </p:spPr>
        <p:txBody>
          <a:bodyPr wrap="none" rtlCol="0">
            <a:spAutoFit/>
          </a:bodyPr>
          <a:lstStyle/>
          <a:p>
            <a:r>
              <a:rPr kumimoji="1" lang="ja-JP" altLang="en-US" sz="2200" dirty="0"/>
              <a:t>構造体</a:t>
            </a:r>
          </a:p>
        </p:txBody>
      </p:sp>
      <p:sp>
        <p:nvSpPr>
          <p:cNvPr id="25" name="Rectangle 23">
            <a:extLst>
              <a:ext uri="{FF2B5EF4-FFF2-40B4-BE49-F238E27FC236}">
                <a16:creationId xmlns:a16="http://schemas.microsoft.com/office/drawing/2014/main" id="{126F5C74-0A18-DF4C-5796-E5870B0FEF66}"/>
              </a:ext>
            </a:extLst>
          </p:cNvPr>
          <p:cNvSpPr/>
          <p:nvPr/>
        </p:nvSpPr>
        <p:spPr>
          <a:xfrm>
            <a:off x="1068453" y="4493542"/>
            <a:ext cx="1527120" cy="678723"/>
          </a:xfrm>
          <a:prstGeom prst="rect">
            <a:avLst/>
          </a:prstGeom>
          <a:solidFill>
            <a:schemeClr val="accent4"/>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JP" sz="2200" dirty="0">
                <a:solidFill>
                  <a:schemeClr val="tx1"/>
                </a:solidFill>
              </a:rPr>
              <a:t>struct bpf_attr</a:t>
            </a:r>
          </a:p>
        </p:txBody>
      </p:sp>
      <p:sp>
        <p:nvSpPr>
          <p:cNvPr id="5" name="TextBox 4">
            <a:extLst>
              <a:ext uri="{FF2B5EF4-FFF2-40B4-BE49-F238E27FC236}">
                <a16:creationId xmlns:a16="http://schemas.microsoft.com/office/drawing/2014/main" id="{61E05434-1C30-798E-0219-5C44B2DFA3EE}"/>
              </a:ext>
            </a:extLst>
          </p:cNvPr>
          <p:cNvSpPr txBox="1"/>
          <p:nvPr/>
        </p:nvSpPr>
        <p:spPr>
          <a:xfrm>
            <a:off x="8463518" y="3429000"/>
            <a:ext cx="2723823" cy="369332"/>
          </a:xfrm>
          <a:prstGeom prst="rect">
            <a:avLst/>
          </a:prstGeom>
          <a:noFill/>
        </p:spPr>
        <p:txBody>
          <a:bodyPr wrap="none" rtlCol="0">
            <a:spAutoFit/>
          </a:bodyPr>
          <a:lstStyle/>
          <a:p>
            <a:r>
              <a:rPr lang="en-JP" dirty="0"/>
              <a:t>プロトコル定義ファイル</a:t>
            </a:r>
          </a:p>
        </p:txBody>
      </p:sp>
    </p:spTree>
    <p:extLst>
      <p:ext uri="{BB962C8B-B14F-4D97-AF65-F5344CB8AC3E}">
        <p14:creationId xmlns:p14="http://schemas.microsoft.com/office/powerpoint/2010/main" val="325238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746214-B951-889E-E12D-0540E788D4FE}"/>
              </a:ext>
            </a:extLst>
          </p:cNvPr>
          <p:cNvSpPr>
            <a:spLocks noGrp="1"/>
          </p:cNvSpPr>
          <p:nvPr>
            <p:ph type="title"/>
          </p:nvPr>
        </p:nvSpPr>
        <p:spPr/>
        <p:txBody>
          <a:bodyPr/>
          <a:lstStyle/>
          <a:p>
            <a:r>
              <a:rPr kumimoji="1" lang="ja-JP" altLang="en-US" dirty="0"/>
              <a:t>質問</a:t>
            </a:r>
          </a:p>
        </p:txBody>
      </p:sp>
      <p:sp>
        <p:nvSpPr>
          <p:cNvPr id="3" name="コンテンツ プレースホルダー 2">
            <a:extLst>
              <a:ext uri="{FF2B5EF4-FFF2-40B4-BE49-F238E27FC236}">
                <a16:creationId xmlns:a16="http://schemas.microsoft.com/office/drawing/2014/main" id="{B511FD4C-CAE6-1704-F80E-FDC4538A64E8}"/>
              </a:ext>
            </a:extLst>
          </p:cNvPr>
          <p:cNvSpPr>
            <a:spLocks noGrp="1"/>
          </p:cNvSpPr>
          <p:nvPr>
            <p:ph idx="1"/>
          </p:nvPr>
        </p:nvSpPr>
        <p:spPr/>
        <p:txBody>
          <a:bodyPr>
            <a:normAutofit lnSpcReduction="10000"/>
          </a:bodyPr>
          <a:lstStyle/>
          <a:p>
            <a:r>
              <a:rPr kumimoji="1" lang="en-US" altLang="ja-JP" dirty="0" err="1"/>
              <a:t>eBPF</a:t>
            </a:r>
            <a:r>
              <a:rPr kumimoji="1" lang="ja-JP" altLang="en-US" dirty="0"/>
              <a:t>プログラムが</a:t>
            </a:r>
            <a:r>
              <a:rPr kumimoji="1" lang="en-US" altLang="ja-JP" dirty="0"/>
              <a:t>VM</a:t>
            </a:r>
            <a:r>
              <a:rPr kumimoji="1" lang="ja-JP" altLang="en-US" dirty="0"/>
              <a:t>の</a:t>
            </a:r>
            <a:r>
              <a:rPr kumimoji="1" lang="en-US" altLang="ja-JP" dirty="0"/>
              <a:t>OS</a:t>
            </a:r>
            <a:r>
              <a:rPr kumimoji="1" lang="ja-JP" altLang="en-US" dirty="0"/>
              <a:t>内に送り込まれる際，どんな形になる？</a:t>
            </a:r>
            <a:endParaRPr kumimoji="1" lang="en-US" altLang="ja-JP" dirty="0"/>
          </a:p>
          <a:p>
            <a:pPr lvl="1"/>
            <a:r>
              <a:rPr kumimoji="1" lang="ja-JP" altLang="en-US" dirty="0"/>
              <a:t>その部分は盲点</a:t>
            </a:r>
            <a:endParaRPr kumimoji="1" lang="en-US" altLang="ja-JP" dirty="0"/>
          </a:p>
          <a:p>
            <a:pPr lvl="1"/>
            <a:r>
              <a:rPr kumimoji="1" lang="en-US" altLang="ja-JP" dirty="0"/>
              <a:t>C</a:t>
            </a:r>
            <a:r>
              <a:rPr kumimoji="1" lang="ja-JP" altLang="en-US" dirty="0"/>
              <a:t>をコンパイルしてバイトコードにしてカーネルにロード（</a:t>
            </a:r>
            <a:r>
              <a:rPr kumimoji="1" lang="en-US" altLang="ja-JP" dirty="0" err="1"/>
              <a:t>eBPF</a:t>
            </a:r>
            <a:r>
              <a:rPr kumimoji="1" lang="ja-JP" altLang="en-US" dirty="0"/>
              <a:t>共通）</a:t>
            </a:r>
            <a:endParaRPr kumimoji="1" lang="en-US" altLang="ja-JP" dirty="0"/>
          </a:p>
          <a:p>
            <a:pPr lvl="1"/>
            <a:r>
              <a:rPr lang="en-US" altLang="ja-JP" dirty="0"/>
              <a:t>java</a:t>
            </a:r>
            <a:r>
              <a:rPr lang="ja-JP" altLang="en-US" dirty="0"/>
              <a:t>のバイトコードは・・・？（調査）</a:t>
            </a:r>
            <a:endParaRPr lang="en-US" altLang="ja-JP" dirty="0"/>
          </a:p>
          <a:p>
            <a:pPr lvl="1"/>
            <a:r>
              <a:rPr kumimoji="1" lang="ja-JP" altLang="en-US" dirty="0"/>
              <a:t>→ソースコードと機械語の中間，実行時にコンピュータに合わせて変換される</a:t>
            </a:r>
            <a:endParaRPr kumimoji="1" lang="en-US" altLang="ja-JP" dirty="0"/>
          </a:p>
          <a:p>
            <a:r>
              <a:rPr lang="en-US" altLang="ja-JP" dirty="0" err="1"/>
              <a:t>eBPF</a:t>
            </a:r>
            <a:r>
              <a:rPr lang="ja-JP" altLang="en-US" dirty="0"/>
              <a:t>プログラム，アプリケーションの役割について</a:t>
            </a:r>
            <a:endParaRPr lang="en-US" altLang="ja-JP" dirty="0"/>
          </a:p>
          <a:p>
            <a:pPr lvl="1"/>
            <a:r>
              <a:rPr kumimoji="1" lang="ja-JP" altLang="en-US" dirty="0"/>
              <a:t>アプリケーションとプログラムは別のプログラム</a:t>
            </a:r>
            <a:endParaRPr kumimoji="1" lang="en-US" altLang="ja-JP" dirty="0"/>
          </a:p>
          <a:p>
            <a:pPr lvl="1"/>
            <a:r>
              <a:rPr kumimoji="1" lang="ja-JP" altLang="en-US" dirty="0"/>
              <a:t>アプリがシステムコール実行</a:t>
            </a:r>
            <a:endParaRPr kumimoji="1" lang="en-US" altLang="ja-JP" dirty="0"/>
          </a:p>
          <a:p>
            <a:pPr lvl="1"/>
            <a:r>
              <a:rPr kumimoji="1" lang="ja-JP" altLang="en-US" dirty="0"/>
              <a:t>システムコールは実際にはカーネル内で動作する</a:t>
            </a:r>
            <a:endParaRPr kumimoji="1"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579D6AF5-7DA9-C710-002C-1057B752EC77}"/>
              </a:ext>
            </a:extLst>
          </p:cNvPr>
          <p:cNvSpPr>
            <a:spLocks noGrp="1"/>
          </p:cNvSpPr>
          <p:nvPr>
            <p:ph type="sldNum" sz="quarter" idx="12"/>
          </p:nvPr>
        </p:nvSpPr>
        <p:spPr/>
        <p:txBody>
          <a:bodyPr/>
          <a:lstStyle/>
          <a:p>
            <a:fld id="{BE494F7D-EF94-4F03-B604-12C7245D12BF}" type="slidenum">
              <a:rPr kumimoji="1" lang="ja-JP" altLang="en-US" smtClean="0"/>
              <a:t>22</a:t>
            </a:fld>
            <a:endParaRPr kumimoji="1" lang="ja-JP" altLang="en-US"/>
          </a:p>
        </p:txBody>
      </p:sp>
    </p:spTree>
    <p:extLst>
      <p:ext uri="{BB962C8B-B14F-4D97-AF65-F5344CB8AC3E}">
        <p14:creationId xmlns:p14="http://schemas.microsoft.com/office/powerpoint/2010/main" val="2139790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B94624-3F15-2B61-6447-6B28A43BEF84}"/>
              </a:ext>
            </a:extLst>
          </p:cNvPr>
          <p:cNvSpPr>
            <a:spLocks noGrp="1"/>
          </p:cNvSpPr>
          <p:nvPr>
            <p:ph type="title"/>
          </p:nvPr>
        </p:nvSpPr>
        <p:spPr/>
        <p:txBody>
          <a:bodyPr/>
          <a:lstStyle/>
          <a:p>
            <a:r>
              <a:rPr kumimoji="1" lang="ja-JP" altLang="en-US" dirty="0"/>
              <a:t>質問（</a:t>
            </a:r>
            <a:r>
              <a:rPr kumimoji="1" lang="en-US" altLang="ja-JP" dirty="0"/>
              <a:t>2023/07/26</a:t>
            </a:r>
            <a:r>
              <a:rPr kumimoji="1" lang="ja-JP" altLang="en-US" dirty="0"/>
              <a:t>）</a:t>
            </a:r>
          </a:p>
        </p:txBody>
      </p:sp>
      <p:sp>
        <p:nvSpPr>
          <p:cNvPr id="3" name="コンテンツ プレースホルダー 2">
            <a:extLst>
              <a:ext uri="{FF2B5EF4-FFF2-40B4-BE49-F238E27FC236}">
                <a16:creationId xmlns:a16="http://schemas.microsoft.com/office/drawing/2014/main" id="{4513D736-69B6-6C5E-6379-50FB5C1E33F3}"/>
              </a:ext>
            </a:extLst>
          </p:cNvPr>
          <p:cNvSpPr>
            <a:spLocks noGrp="1"/>
          </p:cNvSpPr>
          <p:nvPr>
            <p:ph idx="1"/>
          </p:nvPr>
        </p:nvSpPr>
        <p:spPr/>
        <p:txBody>
          <a:bodyPr/>
          <a:lstStyle/>
          <a:p>
            <a:r>
              <a:rPr kumimoji="1" lang="en-US" altLang="ja-JP" dirty="0" err="1"/>
              <a:t>eBPF</a:t>
            </a:r>
            <a:r>
              <a:rPr kumimoji="1" lang="ja-JP" altLang="en-US" dirty="0"/>
              <a:t>プログラムのサイズについて（</a:t>
            </a:r>
            <a:r>
              <a:rPr kumimoji="1" lang="en-US" altLang="ja-JP" dirty="0" err="1"/>
              <a:t>kb,mb</a:t>
            </a:r>
            <a:r>
              <a:rPr kumimoji="1" lang="ja-JP" altLang="en-US" dirty="0"/>
              <a:t>など）</a:t>
            </a:r>
            <a:endParaRPr kumimoji="1" lang="en-US" altLang="ja-JP" dirty="0"/>
          </a:p>
          <a:p>
            <a:pPr lvl="1"/>
            <a:r>
              <a:rPr kumimoji="1" lang="ja-JP" altLang="en-US" dirty="0"/>
              <a:t>少しの情報を取得するために大きなプログラムが必要？</a:t>
            </a:r>
            <a:endParaRPr kumimoji="1" lang="en-US" altLang="ja-JP" dirty="0"/>
          </a:p>
          <a:p>
            <a:pPr lvl="1"/>
            <a:r>
              <a:rPr lang="en-US" altLang="ja-JP" dirty="0"/>
              <a:t>40</a:t>
            </a:r>
            <a:r>
              <a:rPr lang="ja-JP" altLang="en-US" dirty="0"/>
              <a:t>バイト</a:t>
            </a:r>
            <a:endParaRPr lang="en-US" altLang="ja-JP" dirty="0"/>
          </a:p>
          <a:p>
            <a:pPr lvl="1"/>
            <a:r>
              <a:rPr kumimoji="1" lang="en-US" altLang="ja-JP" dirty="0" err="1"/>
              <a:t>zpoline</a:t>
            </a:r>
            <a:r>
              <a:rPr kumimoji="1" lang="ja-JP" altLang="en-US" dirty="0"/>
              <a:t>は</a:t>
            </a:r>
            <a:r>
              <a:rPr kumimoji="1" lang="en-US" altLang="ja-JP" dirty="0"/>
              <a:t>20mb</a:t>
            </a:r>
            <a:r>
              <a:rPr kumimoji="1" lang="ja-JP" altLang="en-US" dirty="0"/>
              <a:t>ぐらい，他はもっと少ない</a:t>
            </a:r>
            <a:endParaRPr kumimoji="1" lang="en-US" altLang="ja-JP" dirty="0"/>
          </a:p>
          <a:p>
            <a:r>
              <a:rPr lang="en-US" altLang="ja-JP" dirty="0" err="1"/>
              <a:t>Zpoline</a:t>
            </a:r>
            <a:r>
              <a:rPr lang="ja-JP" altLang="en-US" dirty="0"/>
              <a:t>の高速（</a:t>
            </a:r>
            <a:r>
              <a:rPr lang="en-US" altLang="ja-JP" dirty="0" err="1"/>
              <a:t>Ptrace</a:t>
            </a:r>
            <a:r>
              <a:rPr lang="ja-JP" altLang="en-US" dirty="0"/>
              <a:t>の</a:t>
            </a:r>
            <a:r>
              <a:rPr lang="en-US" altLang="ja-JP" dirty="0"/>
              <a:t>100</a:t>
            </a:r>
            <a:r>
              <a:rPr lang="ja-JP" altLang="en-US" dirty="0"/>
              <a:t>倍）について</a:t>
            </a:r>
            <a:endParaRPr lang="en-US" altLang="ja-JP" dirty="0"/>
          </a:p>
          <a:p>
            <a:pPr lvl="1"/>
            <a:r>
              <a:rPr kumimoji="1" lang="en-US" altLang="ja-JP" b="1" dirty="0" err="1"/>
              <a:t>ptrace</a:t>
            </a:r>
            <a:r>
              <a:rPr kumimoji="1" lang="ja-JP" altLang="en-US" b="1" dirty="0"/>
              <a:t>はプロセスの制御</a:t>
            </a:r>
            <a:endParaRPr kumimoji="1" lang="en-US" altLang="ja-JP" b="1" dirty="0"/>
          </a:p>
          <a:p>
            <a:pPr lvl="1"/>
            <a:r>
              <a:rPr kumimoji="1" lang="en-US" altLang="ja-JP" dirty="0"/>
              <a:t>dispatch</a:t>
            </a:r>
            <a:r>
              <a:rPr kumimoji="1" lang="ja-JP" altLang="en-US" dirty="0"/>
              <a:t>はユーザ空間のアドレスのフィルタ</a:t>
            </a:r>
            <a:endParaRPr kumimoji="1" lang="en-US" altLang="ja-JP" dirty="0"/>
          </a:p>
          <a:p>
            <a:pPr lvl="1"/>
            <a:r>
              <a:rPr lang="en-US" altLang="ja-JP" dirty="0" err="1"/>
              <a:t>zpoline</a:t>
            </a:r>
            <a:r>
              <a:rPr lang="ja-JP" altLang="en-US" dirty="0"/>
              <a:t>はバイナリの書き換え</a:t>
            </a:r>
            <a:endParaRPr kumimoji="1" lang="ja-JP" altLang="en-US" dirty="0"/>
          </a:p>
        </p:txBody>
      </p:sp>
      <p:sp>
        <p:nvSpPr>
          <p:cNvPr id="4" name="スライド番号プレースホルダー 3">
            <a:extLst>
              <a:ext uri="{FF2B5EF4-FFF2-40B4-BE49-F238E27FC236}">
                <a16:creationId xmlns:a16="http://schemas.microsoft.com/office/drawing/2014/main" id="{970E99A4-BEB2-9923-CBA2-DB4D8084D3E2}"/>
              </a:ext>
            </a:extLst>
          </p:cNvPr>
          <p:cNvSpPr>
            <a:spLocks noGrp="1"/>
          </p:cNvSpPr>
          <p:nvPr>
            <p:ph type="sldNum" sz="quarter" idx="12"/>
          </p:nvPr>
        </p:nvSpPr>
        <p:spPr/>
        <p:txBody>
          <a:bodyPr/>
          <a:lstStyle/>
          <a:p>
            <a:fld id="{BE494F7D-EF94-4F03-B604-12C7245D12BF}" type="slidenum">
              <a:rPr kumimoji="1" lang="ja-JP" altLang="en-US" smtClean="0"/>
              <a:t>23</a:t>
            </a:fld>
            <a:endParaRPr kumimoji="1" lang="ja-JP" altLang="en-US"/>
          </a:p>
        </p:txBody>
      </p:sp>
    </p:spTree>
    <p:extLst>
      <p:ext uri="{BB962C8B-B14F-4D97-AF65-F5344CB8AC3E}">
        <p14:creationId xmlns:p14="http://schemas.microsoft.com/office/powerpoint/2010/main" val="634688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B94624-3F15-2B61-6447-6B28A43BEF84}"/>
              </a:ext>
            </a:extLst>
          </p:cNvPr>
          <p:cNvSpPr>
            <a:spLocks noGrp="1"/>
          </p:cNvSpPr>
          <p:nvPr>
            <p:ph type="title"/>
          </p:nvPr>
        </p:nvSpPr>
        <p:spPr/>
        <p:txBody>
          <a:bodyPr/>
          <a:lstStyle/>
          <a:p>
            <a:r>
              <a:rPr kumimoji="1" lang="ja-JP" altLang="en-US" dirty="0"/>
              <a:t>質問（</a:t>
            </a:r>
            <a:r>
              <a:rPr kumimoji="1" lang="en-US" altLang="ja-JP" dirty="0"/>
              <a:t>2023/09/25</a:t>
            </a:r>
            <a:r>
              <a:rPr kumimoji="1" lang="ja-JP" altLang="en-US" dirty="0"/>
              <a:t>）</a:t>
            </a:r>
          </a:p>
        </p:txBody>
      </p:sp>
      <p:sp>
        <p:nvSpPr>
          <p:cNvPr id="3" name="コンテンツ プレースホルダー 2">
            <a:extLst>
              <a:ext uri="{FF2B5EF4-FFF2-40B4-BE49-F238E27FC236}">
                <a16:creationId xmlns:a16="http://schemas.microsoft.com/office/drawing/2014/main" id="{4513D736-69B6-6C5E-6379-50FB5C1E33F3}"/>
              </a:ext>
            </a:extLst>
          </p:cNvPr>
          <p:cNvSpPr>
            <a:spLocks noGrp="1"/>
          </p:cNvSpPr>
          <p:nvPr>
            <p:ph idx="1"/>
          </p:nvPr>
        </p:nvSpPr>
        <p:spPr/>
        <p:txBody>
          <a:bodyPr/>
          <a:lstStyle/>
          <a:p>
            <a:r>
              <a:rPr lang="en-US" altLang="ja-JP" dirty="0">
                <a:effectLst/>
              </a:rPr>
              <a:t>OS</a:t>
            </a:r>
            <a:r>
              <a:rPr lang="ja-JP" altLang="en-US" dirty="0">
                <a:effectLst/>
              </a:rPr>
              <a:t>バージョンの違いの影響も受けにくい</a:t>
            </a:r>
            <a:endParaRPr lang="en-US" altLang="ja-JP" dirty="0">
              <a:effectLst/>
            </a:endParaRPr>
          </a:p>
          <a:p>
            <a:pPr lvl="1"/>
            <a:r>
              <a:rPr lang="en-US" altLang="ja-JP" dirty="0" err="1">
                <a:effectLst/>
              </a:rPr>
              <a:t>eBPF</a:t>
            </a:r>
            <a:r>
              <a:rPr lang="ja-JP" altLang="en-US" dirty="0">
                <a:effectLst/>
              </a:rPr>
              <a:t>では</a:t>
            </a:r>
            <a:r>
              <a:rPr lang="en-US" altLang="ja-JP" dirty="0">
                <a:effectLst/>
              </a:rPr>
              <a:t>OS</a:t>
            </a:r>
            <a:r>
              <a:rPr lang="ja-JP" altLang="en-US" dirty="0">
                <a:effectLst/>
              </a:rPr>
              <a:t>のデータ構造がある程度抽象化されているため</a:t>
            </a:r>
            <a:endParaRPr lang="en-US" altLang="ja-JP" dirty="0">
              <a:effectLst/>
            </a:endParaRPr>
          </a:p>
          <a:p>
            <a:r>
              <a:rPr lang="ja-JP" altLang="en-US" dirty="0"/>
              <a:t>↑（イントロとの比較）の仕組みを具体的に（カーネルモジュールの書き換えと比べてどのくらい？）</a:t>
            </a:r>
            <a:endParaRPr lang="en-US" altLang="ja-JP" dirty="0"/>
          </a:p>
          <a:p>
            <a:pPr lvl="1"/>
            <a:r>
              <a:rPr lang="ja-JP" altLang="en-US" dirty="0"/>
              <a:t>カーネルソースコードの変更，モジュールのロードが不要</a:t>
            </a:r>
            <a:endParaRPr lang="en-US" altLang="ja-JP" dirty="0"/>
          </a:p>
          <a:p>
            <a:endParaRPr lang="en-US" altLang="ja-JP" dirty="0"/>
          </a:p>
          <a:p>
            <a:r>
              <a:rPr kumimoji="1" lang="ja-JP" altLang="en-US" dirty="0"/>
              <a:t>エージェント方式，イントロスペクションとの比較がわかりにくい？</a:t>
            </a:r>
            <a:endParaRPr kumimoji="1" lang="en-US" altLang="ja-JP" dirty="0"/>
          </a:p>
          <a:p>
            <a:pPr lvl="1"/>
            <a:r>
              <a:rPr kumimoji="1" lang="ja-JP" altLang="en-US" dirty="0"/>
              <a:t>表で示す？</a:t>
            </a:r>
            <a:endParaRPr kumimoji="1" lang="en-US" altLang="ja-JP" dirty="0"/>
          </a:p>
        </p:txBody>
      </p:sp>
      <p:sp>
        <p:nvSpPr>
          <p:cNvPr id="4" name="スライド番号プレースホルダー 3">
            <a:extLst>
              <a:ext uri="{FF2B5EF4-FFF2-40B4-BE49-F238E27FC236}">
                <a16:creationId xmlns:a16="http://schemas.microsoft.com/office/drawing/2014/main" id="{970E99A4-BEB2-9923-CBA2-DB4D8084D3E2}"/>
              </a:ext>
            </a:extLst>
          </p:cNvPr>
          <p:cNvSpPr>
            <a:spLocks noGrp="1"/>
          </p:cNvSpPr>
          <p:nvPr>
            <p:ph type="sldNum" sz="quarter" idx="12"/>
          </p:nvPr>
        </p:nvSpPr>
        <p:spPr/>
        <p:txBody>
          <a:bodyPr/>
          <a:lstStyle/>
          <a:p>
            <a:fld id="{BE494F7D-EF94-4F03-B604-12C7245D12BF}" type="slidenum">
              <a:rPr kumimoji="1" lang="ja-JP" altLang="en-US" smtClean="0"/>
              <a:t>24</a:t>
            </a:fld>
            <a:endParaRPr kumimoji="1" lang="ja-JP" altLang="en-US"/>
          </a:p>
        </p:txBody>
      </p:sp>
    </p:spTree>
    <p:extLst>
      <p:ext uri="{BB962C8B-B14F-4D97-AF65-F5344CB8AC3E}">
        <p14:creationId xmlns:p14="http://schemas.microsoft.com/office/powerpoint/2010/main" val="2777118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A538E83F-A918-AB4D-BDC9-4BF1632CB063}"/>
              </a:ext>
            </a:extLst>
          </p:cNvPr>
          <p:cNvSpPr>
            <a:spLocks noGrp="1"/>
          </p:cNvSpPr>
          <p:nvPr>
            <p:ph type="sldNum" sz="quarter" idx="12"/>
          </p:nvPr>
        </p:nvSpPr>
        <p:spPr/>
        <p:txBody>
          <a:bodyPr/>
          <a:lstStyle/>
          <a:p>
            <a:fld id="{BE494F7D-EF94-4F03-B604-12C7245D12BF}" type="slidenum">
              <a:rPr kumimoji="1" lang="ja-JP" altLang="en-US" smtClean="0"/>
              <a:t>25</a:t>
            </a:fld>
            <a:endParaRPr kumimoji="1" lang="ja-JP" altLang="en-US"/>
          </a:p>
        </p:txBody>
      </p:sp>
      <p:pic>
        <p:nvPicPr>
          <p:cNvPr id="6" name="図 5">
            <a:extLst>
              <a:ext uri="{FF2B5EF4-FFF2-40B4-BE49-F238E27FC236}">
                <a16:creationId xmlns:a16="http://schemas.microsoft.com/office/drawing/2014/main" id="{0B77C0BE-40FC-1F5A-8F69-4919FF007418}"/>
              </a:ext>
            </a:extLst>
          </p:cNvPr>
          <p:cNvPicPr>
            <a:picLocks noChangeAspect="1"/>
          </p:cNvPicPr>
          <p:nvPr/>
        </p:nvPicPr>
        <p:blipFill>
          <a:blip r:embed="rId2"/>
          <a:stretch>
            <a:fillRect/>
          </a:stretch>
        </p:blipFill>
        <p:spPr>
          <a:xfrm>
            <a:off x="1395412" y="695325"/>
            <a:ext cx="9401175" cy="5467350"/>
          </a:xfrm>
          <a:prstGeom prst="rect">
            <a:avLst/>
          </a:prstGeom>
        </p:spPr>
      </p:pic>
    </p:spTree>
    <p:extLst>
      <p:ext uri="{BB962C8B-B14F-4D97-AF65-F5344CB8AC3E}">
        <p14:creationId xmlns:p14="http://schemas.microsoft.com/office/powerpoint/2010/main" val="32047690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A8FE24-A260-E285-B501-7A7D7ECD13E4}"/>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790CCFE-91D1-2EC8-23D7-C58D72D2FA8D}"/>
              </a:ext>
            </a:extLst>
          </p:cNvPr>
          <p:cNvSpPr>
            <a:spLocks noGrp="1"/>
          </p:cNvSpPr>
          <p:nvPr>
            <p:ph idx="1"/>
          </p:nvPr>
        </p:nvSpPr>
        <p:spPr/>
        <p:txBody>
          <a:bodyPr>
            <a:normAutofit fontScale="55000" lnSpcReduction="20000"/>
          </a:bodyPr>
          <a:lstStyle/>
          <a:p>
            <a:r>
              <a:rPr kumimoji="1" lang="ja-JP" altLang="en-US" dirty="0"/>
              <a:t>・デバッグ出力を転送するための出力先ファイル操作の横取り</a:t>
            </a:r>
          </a:p>
          <a:p>
            <a:endParaRPr kumimoji="1" lang="ja-JP" altLang="en-US" dirty="0"/>
          </a:p>
          <a:p>
            <a:endParaRPr kumimoji="1" lang="ja-JP" altLang="en-US" dirty="0"/>
          </a:p>
          <a:p>
            <a:r>
              <a:rPr kumimoji="1" lang="en-US" altLang="ja-JP" dirty="0" err="1"/>
              <a:t>eBPF</a:t>
            </a:r>
            <a:r>
              <a:rPr kumimoji="1" lang="ja-JP" altLang="en-US" dirty="0"/>
              <a:t>アプリケーションは</a:t>
            </a:r>
            <a:r>
              <a:rPr kumimoji="1" lang="en-US" altLang="ja-JP" dirty="0" err="1"/>
              <a:t>eBPF</a:t>
            </a:r>
            <a:r>
              <a:rPr kumimoji="1" lang="ja-JP" altLang="en-US" dirty="0"/>
              <a:t>プログラムのデバッグ出力を特殊なファイルから取得する。そこで、このファイルに対する</a:t>
            </a:r>
            <a:r>
              <a:rPr kumimoji="1" lang="en-US" altLang="ja-JP" dirty="0"/>
              <a:t>open</a:t>
            </a:r>
            <a:r>
              <a:rPr kumimoji="1" lang="ja-JP" altLang="en-US" dirty="0"/>
              <a:t>や</a:t>
            </a:r>
            <a:r>
              <a:rPr kumimoji="1" lang="en-US" altLang="ja-JP" dirty="0"/>
              <a:t>read</a:t>
            </a:r>
            <a:r>
              <a:rPr kumimoji="1" lang="ja-JP" altLang="en-US" dirty="0"/>
              <a:t>といったシステムコールを横取りできるようにしているが、現時点ではまだうまく実装できていない。</a:t>
            </a:r>
          </a:p>
          <a:p>
            <a:endParaRPr kumimoji="1" lang="ja-JP" altLang="en-US" dirty="0"/>
          </a:p>
          <a:p>
            <a:endParaRPr kumimoji="1" lang="ja-JP" altLang="en-US" dirty="0"/>
          </a:p>
          <a:p>
            <a:endParaRPr kumimoji="1" lang="ja-JP" altLang="en-US" dirty="0"/>
          </a:p>
          <a:p>
            <a:r>
              <a:rPr kumimoji="1" lang="ja-JP" altLang="en-US" dirty="0"/>
              <a:t>・様々な種類の</a:t>
            </a:r>
            <a:r>
              <a:rPr kumimoji="1" lang="en-US" altLang="ja-JP" dirty="0" err="1"/>
              <a:t>eBPF</a:t>
            </a:r>
            <a:r>
              <a:rPr kumimoji="1" lang="ja-JP" altLang="en-US" dirty="0"/>
              <a:t>アプリケーションに対応するためのシステムのアップグレード</a:t>
            </a:r>
          </a:p>
          <a:p>
            <a:endParaRPr kumimoji="1" lang="ja-JP" altLang="en-US" dirty="0"/>
          </a:p>
          <a:p>
            <a:endParaRPr kumimoji="1" lang="ja-JP" altLang="en-US" dirty="0"/>
          </a:p>
          <a:p>
            <a:r>
              <a:rPr kumimoji="1" lang="en-US" altLang="ja-JP" dirty="0" err="1"/>
              <a:t>TeleBPF</a:t>
            </a:r>
            <a:r>
              <a:rPr kumimoji="1" lang="ja-JP" altLang="en-US" dirty="0"/>
              <a:t>を用いない場合でも、</a:t>
            </a:r>
            <a:r>
              <a:rPr kumimoji="1" lang="en-US" altLang="ja-JP" dirty="0" err="1"/>
              <a:t>ringbuf</a:t>
            </a:r>
            <a:r>
              <a:rPr kumimoji="1" lang="ja-JP" altLang="en-US" dirty="0"/>
              <a:t>や</a:t>
            </a:r>
            <a:r>
              <a:rPr kumimoji="1" lang="en-US" altLang="ja-JP" dirty="0" err="1"/>
              <a:t>mmap</a:t>
            </a:r>
            <a:r>
              <a:rPr kumimoji="1" lang="ja-JP" altLang="en-US" dirty="0"/>
              <a:t>を使う</a:t>
            </a:r>
            <a:r>
              <a:rPr kumimoji="1" lang="en-US" altLang="ja-JP" dirty="0" err="1"/>
              <a:t>eBPF</a:t>
            </a:r>
            <a:r>
              <a:rPr kumimoji="1" lang="ja-JP" altLang="en-US" dirty="0"/>
              <a:t>アプリケーションが動作していなかった。動作しない原因を調査し、最終的に</a:t>
            </a:r>
            <a:r>
              <a:rPr kumimoji="1" lang="en-US" altLang="ja-JP" dirty="0" err="1"/>
              <a:t>eBPF</a:t>
            </a:r>
            <a:r>
              <a:rPr kumimoji="1" lang="ja-JP" altLang="en-US" dirty="0"/>
              <a:t>アプリケーションのためのライブラリの</a:t>
            </a:r>
            <a:r>
              <a:rPr kumimoji="1" lang="en-US" altLang="ja-JP" dirty="0"/>
              <a:t>BCC</a:t>
            </a:r>
            <a:r>
              <a:rPr kumimoji="1" lang="ja-JP" altLang="en-US" dirty="0"/>
              <a:t>、コンパイラの</a:t>
            </a:r>
            <a:r>
              <a:rPr kumimoji="1" lang="en-US" altLang="ja-JP" dirty="0"/>
              <a:t>LLVM</a:t>
            </a:r>
            <a:r>
              <a:rPr kumimoji="1" lang="ja-JP" altLang="en-US" dirty="0"/>
              <a:t>、</a:t>
            </a:r>
            <a:r>
              <a:rPr kumimoji="1" lang="en-US" altLang="ja-JP" dirty="0"/>
              <a:t>OS</a:t>
            </a:r>
            <a:r>
              <a:rPr kumimoji="1" lang="ja-JP" altLang="en-US" dirty="0"/>
              <a:t>を更新した。その結果、これらの機能を用いる</a:t>
            </a:r>
            <a:r>
              <a:rPr kumimoji="1" lang="en-US" altLang="ja-JP" dirty="0" err="1"/>
              <a:t>eBPF</a:t>
            </a:r>
            <a:r>
              <a:rPr kumimoji="1" lang="ja-JP" altLang="en-US" dirty="0"/>
              <a:t>アプリケーションが動作するようになった。</a:t>
            </a:r>
          </a:p>
        </p:txBody>
      </p:sp>
      <p:sp>
        <p:nvSpPr>
          <p:cNvPr id="4" name="スライド番号プレースホルダー 3">
            <a:extLst>
              <a:ext uri="{FF2B5EF4-FFF2-40B4-BE49-F238E27FC236}">
                <a16:creationId xmlns:a16="http://schemas.microsoft.com/office/drawing/2014/main" id="{0C909C7A-3891-3C4E-1D1B-CCC9B9F6B0CE}"/>
              </a:ext>
            </a:extLst>
          </p:cNvPr>
          <p:cNvSpPr>
            <a:spLocks noGrp="1"/>
          </p:cNvSpPr>
          <p:nvPr>
            <p:ph type="sldNum" sz="quarter" idx="12"/>
          </p:nvPr>
        </p:nvSpPr>
        <p:spPr/>
        <p:txBody>
          <a:bodyPr/>
          <a:lstStyle/>
          <a:p>
            <a:fld id="{BE494F7D-EF94-4F03-B604-12C7245D12BF}" type="slidenum">
              <a:rPr kumimoji="1" lang="ja-JP" altLang="en-US" smtClean="0"/>
              <a:t>26</a:t>
            </a:fld>
            <a:endParaRPr kumimoji="1" lang="ja-JP" altLang="en-US"/>
          </a:p>
        </p:txBody>
      </p:sp>
    </p:spTree>
    <p:extLst>
      <p:ext uri="{BB962C8B-B14F-4D97-AF65-F5344CB8AC3E}">
        <p14:creationId xmlns:p14="http://schemas.microsoft.com/office/powerpoint/2010/main" val="720390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275B87-FF8A-0978-8168-F0D4D21D4FCC}"/>
              </a:ext>
            </a:extLst>
          </p:cNvPr>
          <p:cNvSpPr>
            <a:spLocks noGrp="1"/>
          </p:cNvSpPr>
          <p:nvPr>
            <p:ph type="title"/>
          </p:nvPr>
        </p:nvSpPr>
        <p:spPr/>
        <p:txBody>
          <a:bodyPr/>
          <a:lstStyle/>
          <a:p>
            <a:r>
              <a:rPr kumimoji="1" lang="ja-JP" altLang="en-US" dirty="0"/>
              <a:t>従来のエージェント方式に対する利点</a:t>
            </a:r>
          </a:p>
        </p:txBody>
      </p:sp>
      <p:sp>
        <p:nvSpPr>
          <p:cNvPr id="3" name="コンテンツ プレースホルダー 2">
            <a:extLst>
              <a:ext uri="{FF2B5EF4-FFF2-40B4-BE49-F238E27FC236}">
                <a16:creationId xmlns:a16="http://schemas.microsoft.com/office/drawing/2014/main" id="{C0C4507C-1C8F-8E15-CA21-E34250680A97}"/>
              </a:ext>
            </a:extLst>
          </p:cNvPr>
          <p:cNvSpPr>
            <a:spLocks noGrp="1"/>
          </p:cNvSpPr>
          <p:nvPr>
            <p:ph idx="1"/>
          </p:nvPr>
        </p:nvSpPr>
        <p:spPr/>
        <p:txBody>
          <a:bodyPr/>
          <a:lstStyle/>
          <a:p>
            <a:r>
              <a:rPr kumimoji="1" lang="ja-JP" altLang="en-US" dirty="0"/>
              <a:t>事前のインストールや保守作業を行う必要がない</a:t>
            </a:r>
            <a:endParaRPr kumimoji="1" lang="en-US" altLang="ja-JP" dirty="0"/>
          </a:p>
          <a:p>
            <a:pPr lvl="1"/>
            <a:r>
              <a:rPr lang="ja-JP" altLang="en-US" dirty="0">
                <a:effectLst/>
              </a:rPr>
              <a:t>常に最新の</a:t>
            </a:r>
            <a:r>
              <a:rPr lang="en-US" altLang="ja-JP" dirty="0" err="1">
                <a:effectLst/>
              </a:rPr>
              <a:t>eBPF</a:t>
            </a:r>
            <a:r>
              <a:rPr lang="ja-JP" altLang="en-US" dirty="0">
                <a:effectLst/>
              </a:rPr>
              <a:t>プログラム</a:t>
            </a:r>
            <a:r>
              <a:rPr lang="ja-JP" altLang="en-US" dirty="0"/>
              <a:t>が</a:t>
            </a:r>
            <a:r>
              <a:rPr lang="ja-JP" altLang="en-US" dirty="0">
                <a:effectLst/>
              </a:rPr>
              <a:t>動的に送り込</a:t>
            </a:r>
            <a:r>
              <a:rPr lang="ja-JP" altLang="en-US" dirty="0"/>
              <a:t>まれる</a:t>
            </a:r>
            <a:endParaRPr kumimoji="1" lang="en-US" altLang="ja-JP" strike="sngStrike" dirty="0">
              <a:solidFill>
                <a:srgbClr val="FF0000"/>
              </a:solidFill>
            </a:endParaRPr>
          </a:p>
          <a:p>
            <a:r>
              <a:rPr lang="ja-JP" altLang="en-US" dirty="0"/>
              <a:t>プロセスとして動くエージェントより</a:t>
            </a:r>
            <a:r>
              <a:rPr lang="ja-JP" altLang="en-US" dirty="0">
                <a:effectLst/>
              </a:rPr>
              <a:t>詳細な情報を取得</a:t>
            </a:r>
            <a:r>
              <a:rPr lang="ja-JP" altLang="en-US" dirty="0"/>
              <a:t>できる</a:t>
            </a:r>
            <a:endParaRPr lang="en-US" altLang="ja-JP" dirty="0">
              <a:effectLst/>
            </a:endParaRPr>
          </a:p>
          <a:p>
            <a:pPr lvl="1"/>
            <a:r>
              <a:rPr lang="en-US" altLang="ja-JP" dirty="0" err="1">
                <a:effectLst/>
              </a:rPr>
              <a:t>eBPF</a:t>
            </a:r>
            <a:r>
              <a:rPr lang="ja-JP" altLang="en-US" dirty="0">
                <a:effectLst/>
              </a:rPr>
              <a:t>プログラムは</a:t>
            </a:r>
            <a:r>
              <a:rPr lang="en-US" altLang="ja-JP" dirty="0">
                <a:effectLst/>
              </a:rPr>
              <a:t>OS</a:t>
            </a:r>
            <a:r>
              <a:rPr lang="ja-JP" altLang="en-US" dirty="0">
                <a:effectLst/>
              </a:rPr>
              <a:t>内で実行される</a:t>
            </a:r>
            <a:endParaRPr lang="en-US" altLang="ja-JP" strike="sngStrike" dirty="0">
              <a:solidFill>
                <a:srgbClr val="FF0000"/>
              </a:solidFill>
            </a:endParaRPr>
          </a:p>
          <a:p>
            <a:r>
              <a:rPr lang="en-US" altLang="ja-JP" dirty="0">
                <a:effectLst/>
              </a:rPr>
              <a:t>OS</a:t>
            </a:r>
            <a:r>
              <a:rPr lang="ja-JP" altLang="en-US" dirty="0">
                <a:effectLst/>
              </a:rPr>
              <a:t>内で実行してもシステム</a:t>
            </a:r>
            <a:r>
              <a:rPr lang="ja-JP" altLang="en-US" dirty="0"/>
              <a:t>が不安定になら</a:t>
            </a:r>
            <a:r>
              <a:rPr lang="ja-JP" altLang="en-US" dirty="0">
                <a:effectLst/>
              </a:rPr>
              <a:t>ない</a:t>
            </a:r>
            <a:endParaRPr lang="en-US" altLang="ja-JP" dirty="0">
              <a:effectLst/>
            </a:endParaRPr>
          </a:p>
          <a:p>
            <a:pPr lvl="1"/>
            <a:r>
              <a:rPr lang="en-US" altLang="ja-JP" dirty="0" err="1">
                <a:effectLst/>
              </a:rPr>
              <a:t>eBPF</a:t>
            </a:r>
            <a:r>
              <a:rPr lang="ja-JP" altLang="en-US" dirty="0">
                <a:effectLst/>
              </a:rPr>
              <a:t>プログラムはロード時に検査器を用いて安全性が検査され</a:t>
            </a:r>
            <a:r>
              <a:rPr lang="ja-JP" altLang="en-US" dirty="0"/>
              <a:t>る</a:t>
            </a:r>
          </a:p>
        </p:txBody>
      </p:sp>
      <p:sp>
        <p:nvSpPr>
          <p:cNvPr id="4" name="スライド番号プレースホルダー 3">
            <a:extLst>
              <a:ext uri="{FF2B5EF4-FFF2-40B4-BE49-F238E27FC236}">
                <a16:creationId xmlns:a16="http://schemas.microsoft.com/office/drawing/2014/main" id="{E115B61E-4DEC-B5EF-11F0-72F624CF5072}"/>
              </a:ext>
            </a:extLst>
          </p:cNvPr>
          <p:cNvSpPr>
            <a:spLocks noGrp="1"/>
          </p:cNvSpPr>
          <p:nvPr>
            <p:ph type="sldNum" sz="quarter" idx="12"/>
          </p:nvPr>
        </p:nvSpPr>
        <p:spPr/>
        <p:txBody>
          <a:bodyPr/>
          <a:lstStyle/>
          <a:p>
            <a:fld id="{BE494F7D-EF94-4F03-B604-12C7245D12BF}" type="slidenum">
              <a:rPr kumimoji="1" lang="ja-JP" altLang="en-US" smtClean="0"/>
              <a:t>27</a:t>
            </a:fld>
            <a:endParaRPr kumimoji="1" lang="ja-JP" altLang="en-US"/>
          </a:p>
        </p:txBody>
      </p:sp>
      <p:sp>
        <p:nvSpPr>
          <p:cNvPr id="6" name="Rectangle 7">
            <a:extLst>
              <a:ext uri="{FF2B5EF4-FFF2-40B4-BE49-F238E27FC236}">
                <a16:creationId xmlns:a16="http://schemas.microsoft.com/office/drawing/2014/main" id="{58E7AEB9-3AC5-2B3A-7685-F434A57EC1C2}"/>
              </a:ext>
            </a:extLst>
          </p:cNvPr>
          <p:cNvSpPr/>
          <p:nvPr/>
        </p:nvSpPr>
        <p:spPr>
          <a:xfrm>
            <a:off x="7136426" y="5084062"/>
            <a:ext cx="3445288" cy="1227838"/>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000" dirty="0">
              <a:solidFill>
                <a:schemeClr val="tx1"/>
              </a:solidFill>
            </a:endParaRPr>
          </a:p>
        </p:txBody>
      </p:sp>
      <p:sp>
        <p:nvSpPr>
          <p:cNvPr id="7" name="正方形/長方形 6">
            <a:extLst>
              <a:ext uri="{FF2B5EF4-FFF2-40B4-BE49-F238E27FC236}">
                <a16:creationId xmlns:a16="http://schemas.microsoft.com/office/drawing/2014/main" id="{5203CD46-A67E-3E21-5C0A-73DE0B02DB61}"/>
              </a:ext>
            </a:extLst>
          </p:cNvPr>
          <p:cNvSpPr/>
          <p:nvPr/>
        </p:nvSpPr>
        <p:spPr>
          <a:xfrm>
            <a:off x="7447064" y="5378241"/>
            <a:ext cx="2845943" cy="81659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8" name="正方形/長方形 7">
            <a:extLst>
              <a:ext uri="{FF2B5EF4-FFF2-40B4-BE49-F238E27FC236}">
                <a16:creationId xmlns:a16="http://schemas.microsoft.com/office/drawing/2014/main" id="{AD4D0A52-25BF-41DB-B401-861094BA0035}"/>
              </a:ext>
            </a:extLst>
          </p:cNvPr>
          <p:cNvSpPr/>
          <p:nvPr/>
        </p:nvSpPr>
        <p:spPr>
          <a:xfrm>
            <a:off x="7536035" y="5680980"/>
            <a:ext cx="2611430" cy="377351"/>
          </a:xfrm>
          <a:prstGeom prst="rect">
            <a:avLst/>
          </a:prstGeom>
          <a:solidFill>
            <a:schemeClr val="accent5">
              <a:lumMod val="20000"/>
              <a:lumOff val="80000"/>
            </a:schemeClr>
          </a:solidFill>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a:solidFill>
                  <a:schemeClr val="tx1"/>
                </a:solidFill>
              </a:rPr>
              <a:t>eBPF</a:t>
            </a:r>
            <a:r>
              <a:rPr kumimoji="1" lang="ja-JP" altLang="en-US" sz="2000" dirty="0">
                <a:solidFill>
                  <a:schemeClr val="tx1"/>
                </a:solidFill>
              </a:rPr>
              <a:t>プログラム</a:t>
            </a:r>
          </a:p>
        </p:txBody>
      </p:sp>
      <p:sp>
        <p:nvSpPr>
          <p:cNvPr id="9" name="テキスト ボックス 8">
            <a:extLst>
              <a:ext uri="{FF2B5EF4-FFF2-40B4-BE49-F238E27FC236}">
                <a16:creationId xmlns:a16="http://schemas.microsoft.com/office/drawing/2014/main" id="{CD562B4C-F7F8-253F-19E9-9827E8B75496}"/>
              </a:ext>
            </a:extLst>
          </p:cNvPr>
          <p:cNvSpPr txBox="1"/>
          <p:nvPr/>
        </p:nvSpPr>
        <p:spPr>
          <a:xfrm>
            <a:off x="8525485" y="5337766"/>
            <a:ext cx="533362" cy="400110"/>
          </a:xfrm>
          <a:prstGeom prst="rect">
            <a:avLst/>
          </a:prstGeom>
          <a:noFill/>
          <a:ln w="19050">
            <a:noFill/>
          </a:ln>
        </p:spPr>
        <p:txBody>
          <a:bodyPr wrap="square" rtlCol="0">
            <a:spAutoFit/>
          </a:bodyPr>
          <a:lstStyle/>
          <a:p>
            <a:r>
              <a:rPr kumimoji="1" lang="en-US" altLang="ja-JP" sz="2000" dirty="0"/>
              <a:t>OS</a:t>
            </a:r>
            <a:endParaRPr kumimoji="1" lang="ja-JP" altLang="en-US" sz="2000" strike="sngStrike" dirty="0"/>
          </a:p>
        </p:txBody>
      </p:sp>
      <p:sp>
        <p:nvSpPr>
          <p:cNvPr id="13" name="テキスト ボックス 12">
            <a:extLst>
              <a:ext uri="{FF2B5EF4-FFF2-40B4-BE49-F238E27FC236}">
                <a16:creationId xmlns:a16="http://schemas.microsoft.com/office/drawing/2014/main" id="{446486B1-6E1C-E21A-14C9-404698FFA0C9}"/>
              </a:ext>
            </a:extLst>
          </p:cNvPr>
          <p:cNvSpPr txBox="1"/>
          <p:nvPr/>
        </p:nvSpPr>
        <p:spPr>
          <a:xfrm>
            <a:off x="8508165" y="5017799"/>
            <a:ext cx="667170" cy="400110"/>
          </a:xfrm>
          <a:prstGeom prst="rect">
            <a:avLst/>
          </a:prstGeom>
          <a:noFill/>
        </p:spPr>
        <p:txBody>
          <a:bodyPr wrap="square" rtlCol="0">
            <a:spAutoFit/>
          </a:bodyPr>
          <a:lstStyle/>
          <a:p>
            <a:r>
              <a:rPr kumimoji="1" lang="en-US" altLang="ja-JP" sz="2000" dirty="0"/>
              <a:t>VM</a:t>
            </a:r>
            <a:endParaRPr kumimoji="1" lang="ja-JP" altLang="en-US" sz="2000" dirty="0"/>
          </a:p>
        </p:txBody>
      </p:sp>
      <p:cxnSp>
        <p:nvCxnSpPr>
          <p:cNvPr id="14" name="直線矢印コネクタ 18">
            <a:extLst>
              <a:ext uri="{FF2B5EF4-FFF2-40B4-BE49-F238E27FC236}">
                <a16:creationId xmlns:a16="http://schemas.microsoft.com/office/drawing/2014/main" id="{FF3F2E26-F6D0-7FE8-4298-03A6E6643B5F}"/>
              </a:ext>
            </a:extLst>
          </p:cNvPr>
          <p:cNvCxnSpPr>
            <a:cxnSpLocks/>
          </p:cNvCxnSpPr>
          <p:nvPr/>
        </p:nvCxnSpPr>
        <p:spPr>
          <a:xfrm flipH="1">
            <a:off x="6672104" y="5788587"/>
            <a:ext cx="863931" cy="0"/>
          </a:xfrm>
          <a:prstGeom prst="straightConnector1">
            <a:avLst/>
          </a:prstGeom>
          <a:ln w="28575">
            <a:solidFill>
              <a:schemeClr val="tx1"/>
            </a:solidFill>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7" name="正方形/長方形 3">
            <a:extLst>
              <a:ext uri="{FF2B5EF4-FFF2-40B4-BE49-F238E27FC236}">
                <a16:creationId xmlns:a16="http://schemas.microsoft.com/office/drawing/2014/main" id="{D2D7DF9F-7403-CC9A-CB80-C941501358F3}"/>
              </a:ext>
            </a:extLst>
          </p:cNvPr>
          <p:cNvSpPr/>
          <p:nvPr/>
        </p:nvSpPr>
        <p:spPr>
          <a:xfrm>
            <a:off x="1569974" y="5173947"/>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18" name="正方形/長方形 5">
            <a:extLst>
              <a:ext uri="{FF2B5EF4-FFF2-40B4-BE49-F238E27FC236}">
                <a16:creationId xmlns:a16="http://schemas.microsoft.com/office/drawing/2014/main" id="{A11EA123-CF78-08E3-E841-9941DA3A7F74}"/>
              </a:ext>
            </a:extLst>
          </p:cNvPr>
          <p:cNvSpPr/>
          <p:nvPr/>
        </p:nvSpPr>
        <p:spPr>
          <a:xfrm>
            <a:off x="2092238" y="5259471"/>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19" name="テキスト ボックス 12">
            <a:extLst>
              <a:ext uri="{FF2B5EF4-FFF2-40B4-BE49-F238E27FC236}">
                <a16:creationId xmlns:a16="http://schemas.microsoft.com/office/drawing/2014/main" id="{97E05EA3-3CE8-DBD6-3A86-320C3C9E5AAF}"/>
              </a:ext>
            </a:extLst>
          </p:cNvPr>
          <p:cNvSpPr txBox="1"/>
          <p:nvPr/>
        </p:nvSpPr>
        <p:spPr>
          <a:xfrm>
            <a:off x="4570500" y="5461158"/>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20" name="正方形/長方形 13">
            <a:extLst>
              <a:ext uri="{FF2B5EF4-FFF2-40B4-BE49-F238E27FC236}">
                <a16:creationId xmlns:a16="http://schemas.microsoft.com/office/drawing/2014/main" id="{1111F0A3-DE63-F3ED-AA8D-B4F89C21BB49}"/>
              </a:ext>
            </a:extLst>
          </p:cNvPr>
          <p:cNvSpPr/>
          <p:nvPr/>
        </p:nvSpPr>
        <p:spPr>
          <a:xfrm>
            <a:off x="1637580" y="5861268"/>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21" name="正方形/長方形 5">
            <a:extLst>
              <a:ext uri="{FF2B5EF4-FFF2-40B4-BE49-F238E27FC236}">
                <a16:creationId xmlns:a16="http://schemas.microsoft.com/office/drawing/2014/main" id="{BA9A9981-CE70-934A-3FE7-3CC97983DC5A}"/>
              </a:ext>
            </a:extLst>
          </p:cNvPr>
          <p:cNvSpPr/>
          <p:nvPr/>
        </p:nvSpPr>
        <p:spPr>
          <a:xfrm>
            <a:off x="2196395" y="5914527"/>
            <a:ext cx="2067657" cy="358305"/>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22" name="TextBox 21">
            <a:extLst>
              <a:ext uri="{FF2B5EF4-FFF2-40B4-BE49-F238E27FC236}">
                <a16:creationId xmlns:a16="http://schemas.microsoft.com/office/drawing/2014/main" id="{C4D3EB57-BAE1-7778-655A-BFE78A7D68C9}"/>
              </a:ext>
            </a:extLst>
          </p:cNvPr>
          <p:cNvSpPr txBox="1"/>
          <p:nvPr/>
        </p:nvSpPr>
        <p:spPr>
          <a:xfrm>
            <a:off x="5040185" y="5881471"/>
            <a:ext cx="497252" cy="369332"/>
          </a:xfrm>
          <a:prstGeom prst="rect">
            <a:avLst/>
          </a:prstGeom>
          <a:noFill/>
        </p:spPr>
        <p:txBody>
          <a:bodyPr wrap="none" rtlCol="0">
            <a:spAutoFit/>
          </a:bodyPr>
          <a:lstStyle/>
          <a:p>
            <a:r>
              <a:rPr lang="en-JP" dirty="0"/>
              <a:t>OS</a:t>
            </a:r>
          </a:p>
        </p:txBody>
      </p:sp>
      <p:sp>
        <p:nvSpPr>
          <p:cNvPr id="24" name="TextBox 23">
            <a:extLst>
              <a:ext uri="{FF2B5EF4-FFF2-40B4-BE49-F238E27FC236}">
                <a16:creationId xmlns:a16="http://schemas.microsoft.com/office/drawing/2014/main" id="{8E2BFF01-FE6E-E9E2-76C1-7F26C476CF34}"/>
              </a:ext>
            </a:extLst>
          </p:cNvPr>
          <p:cNvSpPr txBox="1"/>
          <p:nvPr/>
        </p:nvSpPr>
        <p:spPr>
          <a:xfrm>
            <a:off x="1094741" y="4708746"/>
            <a:ext cx="2236510" cy="400110"/>
          </a:xfrm>
          <a:prstGeom prst="rect">
            <a:avLst/>
          </a:prstGeom>
          <a:noFill/>
        </p:spPr>
        <p:txBody>
          <a:bodyPr wrap="none" rtlCol="0">
            <a:spAutoFit/>
          </a:bodyPr>
          <a:lstStyle/>
          <a:p>
            <a:r>
              <a:rPr lang="en-JP" sz="2000" dirty="0"/>
              <a:t>エージェント方式</a:t>
            </a:r>
          </a:p>
        </p:txBody>
      </p:sp>
      <p:sp>
        <p:nvSpPr>
          <p:cNvPr id="25" name="TextBox 24">
            <a:extLst>
              <a:ext uri="{FF2B5EF4-FFF2-40B4-BE49-F238E27FC236}">
                <a16:creationId xmlns:a16="http://schemas.microsoft.com/office/drawing/2014/main" id="{B5F00828-0669-745F-36F9-E0309B7C5701}"/>
              </a:ext>
            </a:extLst>
          </p:cNvPr>
          <p:cNvSpPr txBox="1"/>
          <p:nvPr/>
        </p:nvSpPr>
        <p:spPr>
          <a:xfrm>
            <a:off x="6897875" y="4608924"/>
            <a:ext cx="1199367" cy="400110"/>
          </a:xfrm>
          <a:prstGeom prst="rect">
            <a:avLst/>
          </a:prstGeom>
          <a:noFill/>
        </p:spPr>
        <p:txBody>
          <a:bodyPr wrap="none" rtlCol="0">
            <a:spAutoFit/>
          </a:bodyPr>
          <a:lstStyle/>
          <a:p>
            <a:r>
              <a:rPr lang="en-JP" sz="2000" dirty="0"/>
              <a:t>TeleBPF</a:t>
            </a:r>
          </a:p>
        </p:txBody>
      </p:sp>
    </p:spTree>
    <p:extLst>
      <p:ext uri="{BB962C8B-B14F-4D97-AF65-F5344CB8AC3E}">
        <p14:creationId xmlns:p14="http://schemas.microsoft.com/office/powerpoint/2010/main" val="247448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CB0FBD-B471-8FC9-BC23-99C591C5AFD3}"/>
              </a:ext>
            </a:extLst>
          </p:cNvPr>
          <p:cNvSpPr>
            <a:spLocks noGrp="1"/>
          </p:cNvSpPr>
          <p:nvPr>
            <p:ph type="title"/>
          </p:nvPr>
        </p:nvSpPr>
        <p:spPr/>
        <p:txBody>
          <a:bodyPr/>
          <a:lstStyle/>
          <a:p>
            <a:r>
              <a:rPr kumimoji="1" lang="ja-JP" altLang="en-US" dirty="0"/>
              <a:t>イントロスペクション方式に対する利点</a:t>
            </a:r>
          </a:p>
        </p:txBody>
      </p:sp>
      <p:sp>
        <p:nvSpPr>
          <p:cNvPr id="3" name="コンテンツ プレースホルダー 2">
            <a:extLst>
              <a:ext uri="{FF2B5EF4-FFF2-40B4-BE49-F238E27FC236}">
                <a16:creationId xmlns:a16="http://schemas.microsoft.com/office/drawing/2014/main" id="{CB7CE7C9-26B4-185B-ADCC-58BF2D1A51E3}"/>
              </a:ext>
            </a:extLst>
          </p:cNvPr>
          <p:cNvSpPr>
            <a:spLocks noGrp="1"/>
          </p:cNvSpPr>
          <p:nvPr>
            <p:ph idx="1"/>
          </p:nvPr>
        </p:nvSpPr>
        <p:spPr/>
        <p:txBody>
          <a:bodyPr/>
          <a:lstStyle/>
          <a:p>
            <a:r>
              <a:rPr lang="ja-JP" altLang="en-US" dirty="0">
                <a:effectLst/>
              </a:rPr>
              <a:t>低レベルな</a:t>
            </a:r>
            <a:r>
              <a:rPr lang="en-US" altLang="ja-JP" dirty="0">
                <a:effectLst/>
              </a:rPr>
              <a:t>VM</a:t>
            </a:r>
            <a:r>
              <a:rPr lang="ja-JP" altLang="en-US" dirty="0">
                <a:effectLst/>
              </a:rPr>
              <a:t>のメモリ解析が不要になる</a:t>
            </a:r>
            <a:endParaRPr lang="en-US" altLang="ja-JP" dirty="0">
              <a:effectLst/>
            </a:endParaRPr>
          </a:p>
          <a:p>
            <a:pPr lvl="1"/>
            <a:r>
              <a:rPr lang="en-US" altLang="ja-JP" dirty="0" err="1">
                <a:effectLst/>
              </a:rPr>
              <a:t>eBPF</a:t>
            </a:r>
            <a:r>
              <a:rPr lang="ja-JP" altLang="en-US" dirty="0">
                <a:effectLst/>
              </a:rPr>
              <a:t>プログラムは</a:t>
            </a:r>
            <a:r>
              <a:rPr lang="en-US" altLang="ja-JP" dirty="0">
                <a:effectLst/>
              </a:rPr>
              <a:t>OS</a:t>
            </a:r>
            <a:r>
              <a:rPr lang="ja-JP" altLang="en-US" dirty="0">
                <a:effectLst/>
              </a:rPr>
              <a:t>内</a:t>
            </a:r>
            <a:r>
              <a:rPr lang="ja-JP" altLang="en-US" dirty="0"/>
              <a:t>の</a:t>
            </a:r>
            <a:r>
              <a:rPr lang="ja-JP" altLang="en-US" dirty="0">
                <a:effectLst/>
              </a:rPr>
              <a:t>情報を直接、取得可能</a:t>
            </a:r>
            <a:endParaRPr lang="en-US" altLang="ja-JP" strike="sngStrike" dirty="0">
              <a:effectLst/>
            </a:endParaRPr>
          </a:p>
          <a:p>
            <a:r>
              <a:rPr lang="en-US" altLang="ja-JP" dirty="0">
                <a:effectLst/>
              </a:rPr>
              <a:t>OS</a:t>
            </a:r>
            <a:r>
              <a:rPr lang="ja-JP" altLang="en-US" dirty="0">
                <a:effectLst/>
              </a:rPr>
              <a:t>バージョンの違いの影響も受けにくい</a:t>
            </a:r>
            <a:endParaRPr lang="en-US" altLang="ja-JP" dirty="0">
              <a:effectLst/>
            </a:endParaRPr>
          </a:p>
          <a:p>
            <a:pPr lvl="1"/>
            <a:r>
              <a:rPr lang="en-US" altLang="ja-JP" dirty="0" err="1">
                <a:effectLst/>
              </a:rPr>
              <a:t>eBPF</a:t>
            </a:r>
            <a:r>
              <a:rPr lang="ja-JP" altLang="en-US" dirty="0">
                <a:effectLst/>
              </a:rPr>
              <a:t>では</a:t>
            </a:r>
            <a:r>
              <a:rPr lang="en-US" altLang="ja-JP" dirty="0">
                <a:effectLst/>
              </a:rPr>
              <a:t>OS</a:t>
            </a:r>
            <a:r>
              <a:rPr lang="ja-JP" altLang="en-US" dirty="0">
                <a:effectLst/>
              </a:rPr>
              <a:t>のデータ構造がある程度抽象化されているため</a:t>
            </a:r>
          </a:p>
          <a:p>
            <a:r>
              <a:rPr lang="en-US" altLang="ja-JP" dirty="0">
                <a:effectLst/>
              </a:rPr>
              <a:t>SEV</a:t>
            </a:r>
            <a:r>
              <a:rPr lang="ja-JP" altLang="en-US" dirty="0">
                <a:effectLst/>
              </a:rPr>
              <a:t>などによる</a:t>
            </a:r>
            <a:r>
              <a:rPr lang="en-US" altLang="ja-JP" dirty="0">
                <a:effectLst/>
              </a:rPr>
              <a:t>VM</a:t>
            </a:r>
            <a:r>
              <a:rPr lang="ja-JP" altLang="en-US" dirty="0">
                <a:effectLst/>
              </a:rPr>
              <a:t>のメモリ暗号化の影響を受けない</a:t>
            </a:r>
            <a:endParaRPr lang="en-US" altLang="ja-JP" dirty="0">
              <a:effectLst/>
            </a:endParaRPr>
          </a:p>
          <a:p>
            <a:pPr lvl="1"/>
            <a:r>
              <a:rPr lang="en-US" altLang="ja-JP" dirty="0" err="1">
                <a:effectLst/>
              </a:rPr>
              <a:t>eBPF</a:t>
            </a:r>
            <a:r>
              <a:rPr lang="ja-JP" altLang="en-US" dirty="0">
                <a:effectLst/>
              </a:rPr>
              <a:t>プログラムは</a:t>
            </a:r>
            <a:r>
              <a:rPr lang="en-US" altLang="ja-JP" dirty="0">
                <a:effectLst/>
              </a:rPr>
              <a:t>VM</a:t>
            </a:r>
            <a:r>
              <a:rPr lang="ja-JP" altLang="en-US" dirty="0">
                <a:effectLst/>
              </a:rPr>
              <a:t>内で実行され、復号後のメモリにアクセス可能</a:t>
            </a:r>
            <a:endParaRPr lang="en-US" altLang="ja-JP" strike="sngStrike" dirty="0"/>
          </a:p>
        </p:txBody>
      </p:sp>
      <p:sp>
        <p:nvSpPr>
          <p:cNvPr id="4" name="スライド番号プレースホルダー 3">
            <a:extLst>
              <a:ext uri="{FF2B5EF4-FFF2-40B4-BE49-F238E27FC236}">
                <a16:creationId xmlns:a16="http://schemas.microsoft.com/office/drawing/2014/main" id="{7A443E3A-C0AB-947D-1593-FCE0B43778AA}"/>
              </a:ext>
            </a:extLst>
          </p:cNvPr>
          <p:cNvSpPr>
            <a:spLocks noGrp="1"/>
          </p:cNvSpPr>
          <p:nvPr>
            <p:ph type="sldNum" sz="quarter" idx="12"/>
          </p:nvPr>
        </p:nvSpPr>
        <p:spPr/>
        <p:txBody>
          <a:bodyPr/>
          <a:lstStyle/>
          <a:p>
            <a:fld id="{BE494F7D-EF94-4F03-B604-12C7245D12BF}" type="slidenum">
              <a:rPr kumimoji="1" lang="ja-JP" altLang="en-US" smtClean="0"/>
              <a:t>28</a:t>
            </a:fld>
            <a:endParaRPr kumimoji="1" lang="ja-JP" altLang="en-US"/>
          </a:p>
        </p:txBody>
      </p:sp>
      <p:sp>
        <p:nvSpPr>
          <p:cNvPr id="6" name="Rectangle 7">
            <a:extLst>
              <a:ext uri="{FF2B5EF4-FFF2-40B4-BE49-F238E27FC236}">
                <a16:creationId xmlns:a16="http://schemas.microsoft.com/office/drawing/2014/main" id="{A049A082-A147-CCFE-71F2-8D728AE33847}"/>
              </a:ext>
            </a:extLst>
          </p:cNvPr>
          <p:cNvSpPr/>
          <p:nvPr/>
        </p:nvSpPr>
        <p:spPr>
          <a:xfrm>
            <a:off x="6836115" y="5067832"/>
            <a:ext cx="3548969" cy="1214978"/>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7" name="TextBox 8">
            <a:extLst>
              <a:ext uri="{FF2B5EF4-FFF2-40B4-BE49-F238E27FC236}">
                <a16:creationId xmlns:a16="http://schemas.microsoft.com/office/drawing/2014/main" id="{B3F7E543-5E0F-B275-48DC-849C358A3514}"/>
              </a:ext>
            </a:extLst>
          </p:cNvPr>
          <p:cNvSpPr txBox="1"/>
          <p:nvPr/>
        </p:nvSpPr>
        <p:spPr>
          <a:xfrm>
            <a:off x="9745179" y="5090049"/>
            <a:ext cx="730753" cy="430887"/>
          </a:xfrm>
          <a:prstGeom prst="rect">
            <a:avLst/>
          </a:prstGeom>
          <a:noFill/>
          <a:ln w="19050">
            <a:noFill/>
          </a:ln>
        </p:spPr>
        <p:txBody>
          <a:bodyPr wrap="square" rtlCol="0">
            <a:spAutoFit/>
          </a:bodyPr>
          <a:lstStyle/>
          <a:p>
            <a:r>
              <a:rPr lang="en-JP" sz="2200" dirty="0"/>
              <a:t>VM</a:t>
            </a:r>
          </a:p>
        </p:txBody>
      </p:sp>
      <p:sp>
        <p:nvSpPr>
          <p:cNvPr id="21" name="正方形/長方形 23">
            <a:extLst>
              <a:ext uri="{FF2B5EF4-FFF2-40B4-BE49-F238E27FC236}">
                <a16:creationId xmlns:a16="http://schemas.microsoft.com/office/drawing/2014/main" id="{293B8955-246B-BEFF-5C18-5813ADC526D8}"/>
              </a:ext>
            </a:extLst>
          </p:cNvPr>
          <p:cNvSpPr/>
          <p:nvPr/>
        </p:nvSpPr>
        <p:spPr>
          <a:xfrm>
            <a:off x="1344023" y="5809010"/>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sp>
        <p:nvSpPr>
          <p:cNvPr id="23" name="正方形/長方形 36">
            <a:extLst>
              <a:ext uri="{FF2B5EF4-FFF2-40B4-BE49-F238E27FC236}">
                <a16:creationId xmlns:a16="http://schemas.microsoft.com/office/drawing/2014/main" id="{DFCE668A-E836-DCCA-E2DD-16434CEE5AE7}"/>
              </a:ext>
            </a:extLst>
          </p:cNvPr>
          <p:cNvSpPr/>
          <p:nvPr/>
        </p:nvSpPr>
        <p:spPr>
          <a:xfrm>
            <a:off x="6957780" y="5446205"/>
            <a:ext cx="2302601" cy="381368"/>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200" dirty="0" err="1">
                <a:solidFill>
                  <a:schemeClr val="tx1"/>
                </a:solidFill>
              </a:rPr>
              <a:t>eBPF</a:t>
            </a:r>
            <a:r>
              <a:rPr kumimoji="1" lang="ja-JP" altLang="en-US" sz="2200" dirty="0">
                <a:solidFill>
                  <a:schemeClr val="tx1"/>
                </a:solidFill>
              </a:rPr>
              <a:t>プログラム</a:t>
            </a:r>
          </a:p>
        </p:txBody>
      </p:sp>
      <p:sp>
        <p:nvSpPr>
          <p:cNvPr id="10" name="正方形/長方形 3">
            <a:extLst>
              <a:ext uri="{FF2B5EF4-FFF2-40B4-BE49-F238E27FC236}">
                <a16:creationId xmlns:a16="http://schemas.microsoft.com/office/drawing/2014/main" id="{C0AA84FD-A15D-5FC7-CCBD-4604F4DA697D}"/>
              </a:ext>
            </a:extLst>
          </p:cNvPr>
          <p:cNvSpPr/>
          <p:nvPr/>
        </p:nvSpPr>
        <p:spPr>
          <a:xfrm>
            <a:off x="2083160" y="5129497"/>
            <a:ext cx="3851313"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latin typeface="+mn-ea"/>
            </a:endParaRPr>
          </a:p>
        </p:txBody>
      </p:sp>
      <p:sp>
        <p:nvSpPr>
          <p:cNvPr id="14" name="テキスト ボックス 12">
            <a:extLst>
              <a:ext uri="{FF2B5EF4-FFF2-40B4-BE49-F238E27FC236}">
                <a16:creationId xmlns:a16="http://schemas.microsoft.com/office/drawing/2014/main" id="{E2EB15B8-41E9-1B1D-E034-17B6D8AF71A9}"/>
              </a:ext>
            </a:extLst>
          </p:cNvPr>
          <p:cNvSpPr txBox="1"/>
          <p:nvPr/>
        </p:nvSpPr>
        <p:spPr>
          <a:xfrm>
            <a:off x="4701222" y="5416708"/>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15" name="正方形/長方形 13">
            <a:extLst>
              <a:ext uri="{FF2B5EF4-FFF2-40B4-BE49-F238E27FC236}">
                <a16:creationId xmlns:a16="http://schemas.microsoft.com/office/drawing/2014/main" id="{BE0E044F-9762-315B-1058-C291BE798482}"/>
              </a:ext>
            </a:extLst>
          </p:cNvPr>
          <p:cNvSpPr/>
          <p:nvPr/>
        </p:nvSpPr>
        <p:spPr>
          <a:xfrm>
            <a:off x="2470900" y="5851587"/>
            <a:ext cx="1363164" cy="427037"/>
          </a:xfrm>
          <a:prstGeom prst="rect">
            <a:avLst/>
          </a:prstGeom>
          <a:ln w="1905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latin typeface="+mn-ea"/>
              </a:rPr>
              <a:t>メモリ</a:t>
            </a:r>
          </a:p>
        </p:txBody>
      </p:sp>
      <p:cxnSp>
        <p:nvCxnSpPr>
          <p:cNvPr id="18" name="直線矢印コネクタ 8">
            <a:extLst>
              <a:ext uri="{FF2B5EF4-FFF2-40B4-BE49-F238E27FC236}">
                <a16:creationId xmlns:a16="http://schemas.microsoft.com/office/drawing/2014/main" id="{A079A21B-157E-AD2E-3776-F5F5B1C9C77C}"/>
              </a:ext>
            </a:extLst>
          </p:cNvPr>
          <p:cNvCxnSpPr>
            <a:cxnSpLocks/>
            <a:stCxn id="15" idx="1"/>
          </p:cNvCxnSpPr>
          <p:nvPr/>
        </p:nvCxnSpPr>
        <p:spPr>
          <a:xfrm flipH="1" flipV="1">
            <a:off x="1770262" y="6006683"/>
            <a:ext cx="700638" cy="5842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C3073AB7-EFA3-49DE-05C9-A99A457C62A8}"/>
              </a:ext>
            </a:extLst>
          </p:cNvPr>
          <p:cNvSpPr txBox="1"/>
          <p:nvPr/>
        </p:nvSpPr>
        <p:spPr>
          <a:xfrm>
            <a:off x="1303266" y="4682617"/>
            <a:ext cx="3262432" cy="400110"/>
          </a:xfrm>
          <a:prstGeom prst="rect">
            <a:avLst/>
          </a:prstGeom>
          <a:noFill/>
        </p:spPr>
        <p:txBody>
          <a:bodyPr wrap="none" rtlCol="0">
            <a:spAutoFit/>
          </a:bodyPr>
          <a:lstStyle/>
          <a:p>
            <a:r>
              <a:rPr lang="en-JP" sz="2000" dirty="0"/>
              <a:t>イントロスペクション方式</a:t>
            </a:r>
          </a:p>
        </p:txBody>
      </p:sp>
      <p:sp>
        <p:nvSpPr>
          <p:cNvPr id="24" name="TextBox 23">
            <a:extLst>
              <a:ext uri="{FF2B5EF4-FFF2-40B4-BE49-F238E27FC236}">
                <a16:creationId xmlns:a16="http://schemas.microsoft.com/office/drawing/2014/main" id="{BD2771A1-7007-0FEF-E1B6-A7B7690F2E68}"/>
              </a:ext>
            </a:extLst>
          </p:cNvPr>
          <p:cNvSpPr txBox="1"/>
          <p:nvPr/>
        </p:nvSpPr>
        <p:spPr>
          <a:xfrm>
            <a:off x="5853917" y="4631032"/>
            <a:ext cx="1199367" cy="400110"/>
          </a:xfrm>
          <a:prstGeom prst="rect">
            <a:avLst/>
          </a:prstGeom>
          <a:noFill/>
        </p:spPr>
        <p:txBody>
          <a:bodyPr wrap="none" rtlCol="0">
            <a:spAutoFit/>
          </a:bodyPr>
          <a:lstStyle/>
          <a:p>
            <a:r>
              <a:rPr lang="en-JP" sz="2000" dirty="0"/>
              <a:t>TeleBPF</a:t>
            </a:r>
          </a:p>
        </p:txBody>
      </p:sp>
      <p:sp>
        <p:nvSpPr>
          <p:cNvPr id="16" name="正方形/長方形 15">
            <a:extLst>
              <a:ext uri="{FF2B5EF4-FFF2-40B4-BE49-F238E27FC236}">
                <a16:creationId xmlns:a16="http://schemas.microsoft.com/office/drawing/2014/main" id="{5C96588B-7F43-4FFD-62B9-F4A70D6F0D9C}"/>
              </a:ext>
            </a:extLst>
          </p:cNvPr>
          <p:cNvSpPr/>
          <p:nvPr/>
        </p:nvSpPr>
        <p:spPr>
          <a:xfrm>
            <a:off x="6945545" y="5251004"/>
            <a:ext cx="2845943" cy="81659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17" name="正方形/長方形 16">
            <a:extLst>
              <a:ext uri="{FF2B5EF4-FFF2-40B4-BE49-F238E27FC236}">
                <a16:creationId xmlns:a16="http://schemas.microsoft.com/office/drawing/2014/main" id="{7ADDF835-9CAE-ADB0-9081-CE6BCF12FD41}"/>
              </a:ext>
            </a:extLst>
          </p:cNvPr>
          <p:cNvSpPr/>
          <p:nvPr/>
        </p:nvSpPr>
        <p:spPr>
          <a:xfrm>
            <a:off x="7034516" y="5553743"/>
            <a:ext cx="2611430" cy="377351"/>
          </a:xfrm>
          <a:prstGeom prst="rect">
            <a:avLst/>
          </a:prstGeom>
          <a:solidFill>
            <a:schemeClr val="accent5">
              <a:lumMod val="20000"/>
              <a:lumOff val="80000"/>
            </a:schemeClr>
          </a:solidFill>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a:solidFill>
                  <a:schemeClr val="tx1"/>
                </a:solidFill>
              </a:rPr>
              <a:t>eBPF</a:t>
            </a:r>
            <a:r>
              <a:rPr kumimoji="1" lang="ja-JP" altLang="en-US" sz="2000" dirty="0">
                <a:solidFill>
                  <a:schemeClr val="tx1"/>
                </a:solidFill>
              </a:rPr>
              <a:t>プログラム</a:t>
            </a:r>
          </a:p>
        </p:txBody>
      </p:sp>
      <p:sp>
        <p:nvSpPr>
          <p:cNvPr id="19" name="テキスト ボックス 18">
            <a:extLst>
              <a:ext uri="{FF2B5EF4-FFF2-40B4-BE49-F238E27FC236}">
                <a16:creationId xmlns:a16="http://schemas.microsoft.com/office/drawing/2014/main" id="{23ABF769-08D5-6A68-6C33-2316DB1991F4}"/>
              </a:ext>
            </a:extLst>
          </p:cNvPr>
          <p:cNvSpPr txBox="1"/>
          <p:nvPr/>
        </p:nvSpPr>
        <p:spPr>
          <a:xfrm>
            <a:off x="8023966" y="5210529"/>
            <a:ext cx="533362" cy="400110"/>
          </a:xfrm>
          <a:prstGeom prst="rect">
            <a:avLst/>
          </a:prstGeom>
          <a:noFill/>
          <a:ln w="19050">
            <a:noFill/>
          </a:ln>
        </p:spPr>
        <p:txBody>
          <a:bodyPr wrap="square" rtlCol="0">
            <a:spAutoFit/>
          </a:bodyPr>
          <a:lstStyle/>
          <a:p>
            <a:r>
              <a:rPr kumimoji="1" lang="en-US" altLang="ja-JP" sz="2000" dirty="0"/>
              <a:t>OS</a:t>
            </a:r>
            <a:endParaRPr kumimoji="1" lang="ja-JP" altLang="en-US" sz="2000" strike="sngStrike" dirty="0"/>
          </a:p>
        </p:txBody>
      </p:sp>
      <p:sp>
        <p:nvSpPr>
          <p:cNvPr id="22" name="正方形/長方形 23">
            <a:extLst>
              <a:ext uri="{FF2B5EF4-FFF2-40B4-BE49-F238E27FC236}">
                <a16:creationId xmlns:a16="http://schemas.microsoft.com/office/drawing/2014/main" id="{63D2A85B-834B-B612-2FC7-239CA5F6B502}"/>
              </a:ext>
            </a:extLst>
          </p:cNvPr>
          <p:cNvSpPr/>
          <p:nvPr/>
        </p:nvSpPr>
        <p:spPr>
          <a:xfrm>
            <a:off x="6067940" y="5789922"/>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spTree>
    <p:extLst>
      <p:ext uri="{BB962C8B-B14F-4D97-AF65-F5344CB8AC3E}">
        <p14:creationId xmlns:p14="http://schemas.microsoft.com/office/powerpoint/2010/main" val="269113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714C91-9455-EF64-6FAB-1F69A5CE488D}"/>
              </a:ext>
            </a:extLst>
          </p:cNvPr>
          <p:cNvSpPr>
            <a:spLocks noGrp="1"/>
          </p:cNvSpPr>
          <p:nvPr>
            <p:ph type="title"/>
          </p:nvPr>
        </p:nvSpPr>
        <p:spPr/>
        <p:txBody>
          <a:bodyPr/>
          <a:lstStyle/>
          <a:p>
            <a:r>
              <a:rPr kumimoji="1" lang="en-US" altLang="ja-JP" dirty="0" err="1"/>
              <a:t>TeleBPF</a:t>
            </a:r>
            <a:r>
              <a:rPr kumimoji="1" lang="ja-JP" altLang="en-US"/>
              <a:t>のオーバヘッド</a:t>
            </a:r>
            <a:endParaRPr kumimoji="1" lang="ja-JP" altLang="en-US" dirty="0"/>
          </a:p>
        </p:txBody>
      </p:sp>
      <p:sp>
        <p:nvSpPr>
          <p:cNvPr id="3" name="コンテンツ プレースホルダー 2">
            <a:extLst>
              <a:ext uri="{FF2B5EF4-FFF2-40B4-BE49-F238E27FC236}">
                <a16:creationId xmlns:a16="http://schemas.microsoft.com/office/drawing/2014/main" id="{F1635475-5E8F-A12C-E45A-DC2CD096188B}"/>
              </a:ext>
            </a:extLst>
          </p:cNvPr>
          <p:cNvSpPr>
            <a:spLocks noGrp="1"/>
          </p:cNvSpPr>
          <p:nvPr>
            <p:ph idx="1"/>
          </p:nvPr>
        </p:nvSpPr>
        <p:spPr/>
        <p:txBody>
          <a:bodyPr/>
          <a:lstStyle/>
          <a:p>
            <a:r>
              <a:rPr lang="en-US" altLang="ja-JP" dirty="0" err="1">
                <a:effectLst/>
              </a:rPr>
              <a:t>eBPF</a:t>
            </a:r>
            <a:r>
              <a:rPr lang="ja-JP" altLang="en-US" dirty="0">
                <a:effectLst/>
              </a:rPr>
              <a:t>プログラムをロードする処理にかかる時間を測定</a:t>
            </a:r>
            <a:endParaRPr lang="en-US" altLang="ja-JP" dirty="0">
              <a:effectLst/>
            </a:endParaRPr>
          </a:p>
          <a:p>
            <a:pPr lvl="1"/>
            <a:r>
              <a:rPr lang="en-US" altLang="ja-JP" dirty="0" err="1">
                <a:effectLst/>
              </a:rPr>
              <a:t>TeleBPF</a:t>
            </a:r>
            <a:r>
              <a:rPr lang="ja-JP" altLang="en-US" dirty="0">
                <a:effectLst/>
              </a:rPr>
              <a:t>を用いることにより</a:t>
            </a:r>
            <a:r>
              <a:rPr lang="en-US" altLang="ja-JP" dirty="0"/>
              <a:t>11</a:t>
            </a:r>
            <a:r>
              <a:rPr lang="en-US" altLang="ja-JP" dirty="0">
                <a:effectLst/>
              </a:rPr>
              <a:t>ms</a:t>
            </a:r>
            <a:r>
              <a:rPr lang="ja-JP" altLang="en-US" dirty="0">
                <a:effectLst/>
              </a:rPr>
              <a:t>増加</a:t>
            </a:r>
            <a:endParaRPr lang="en-US" altLang="ja-JP" dirty="0">
              <a:effectLst/>
            </a:endParaRPr>
          </a:p>
          <a:p>
            <a:pPr lvl="1"/>
            <a:r>
              <a:rPr lang="en-US" altLang="ja-JP" dirty="0" err="1"/>
              <a:t>eBPF</a:t>
            </a:r>
            <a:r>
              <a:rPr lang="ja-JP" altLang="en-US" dirty="0"/>
              <a:t>アプリケーションの</a:t>
            </a:r>
            <a:r>
              <a:rPr lang="ja-JP" altLang="en-US" dirty="0">
                <a:effectLst/>
              </a:rPr>
              <a:t>実行開始時にのみ行われる</a:t>
            </a:r>
            <a:r>
              <a:rPr lang="ja-JP" altLang="en-US" dirty="0"/>
              <a:t>ため影響は小さい</a:t>
            </a:r>
            <a:endParaRPr lang="en-US" altLang="ja-JP" dirty="0">
              <a:effectLst/>
            </a:endParaRPr>
          </a:p>
          <a:p>
            <a:r>
              <a:rPr lang="en-US" altLang="ja-JP" dirty="0" err="1"/>
              <a:t>eBPF</a:t>
            </a:r>
            <a:r>
              <a:rPr lang="ja-JP" altLang="en-US" dirty="0"/>
              <a:t>プログラムから情報を</a:t>
            </a:r>
            <a:r>
              <a:rPr lang="ja-JP" altLang="en-US" dirty="0">
                <a:effectLst/>
              </a:rPr>
              <a:t>取得するのにかかる時間を測定</a:t>
            </a:r>
            <a:endParaRPr lang="en-US" altLang="ja-JP" dirty="0">
              <a:effectLst/>
            </a:endParaRPr>
          </a:p>
          <a:p>
            <a:pPr lvl="1"/>
            <a:r>
              <a:rPr lang="en-US" altLang="ja-JP" dirty="0" err="1">
                <a:effectLst/>
              </a:rPr>
              <a:t>TeleBPF</a:t>
            </a:r>
            <a:r>
              <a:rPr lang="ja-JP" altLang="en-US" dirty="0">
                <a:effectLst/>
              </a:rPr>
              <a:t>を用いると</a:t>
            </a:r>
            <a:r>
              <a:rPr lang="en-US" altLang="ja-JP" dirty="0">
                <a:effectLst/>
              </a:rPr>
              <a:t>18µs</a:t>
            </a:r>
            <a:r>
              <a:rPr lang="ja-JP" altLang="en-US" dirty="0">
                <a:effectLst/>
              </a:rPr>
              <a:t>増加したが、一般的な監視では問題ない</a:t>
            </a:r>
            <a:endParaRPr lang="en-US" altLang="ja-JP" dirty="0">
              <a:effectLst/>
            </a:endParaRPr>
          </a:p>
        </p:txBody>
      </p:sp>
      <p:sp>
        <p:nvSpPr>
          <p:cNvPr id="4" name="スライド番号プレースホルダー 3">
            <a:extLst>
              <a:ext uri="{FF2B5EF4-FFF2-40B4-BE49-F238E27FC236}">
                <a16:creationId xmlns:a16="http://schemas.microsoft.com/office/drawing/2014/main" id="{0C757773-F4B9-7192-817F-F62EE7C3117A}"/>
              </a:ext>
            </a:extLst>
          </p:cNvPr>
          <p:cNvSpPr>
            <a:spLocks noGrp="1"/>
          </p:cNvSpPr>
          <p:nvPr>
            <p:ph type="sldNum" sz="quarter" idx="12"/>
          </p:nvPr>
        </p:nvSpPr>
        <p:spPr/>
        <p:txBody>
          <a:bodyPr/>
          <a:lstStyle/>
          <a:p>
            <a:fld id="{BE494F7D-EF94-4F03-B604-12C7245D12BF}" type="slidenum">
              <a:rPr kumimoji="1" lang="ja-JP" altLang="en-US" smtClean="0"/>
              <a:t>29</a:t>
            </a:fld>
            <a:endParaRPr kumimoji="1" lang="ja-JP" altLang="en-US"/>
          </a:p>
        </p:txBody>
      </p:sp>
      <p:graphicFrame>
        <p:nvGraphicFramePr>
          <p:cNvPr id="7" name="グラフ 6">
            <a:extLst>
              <a:ext uri="{FF2B5EF4-FFF2-40B4-BE49-F238E27FC236}">
                <a16:creationId xmlns:a16="http://schemas.microsoft.com/office/drawing/2014/main" id="{B89E9C10-3F55-4120-8BE2-51526B6E8B7D}"/>
              </a:ext>
            </a:extLst>
          </p:cNvPr>
          <p:cNvGraphicFramePr>
            <a:graphicFrameLocks/>
          </p:cNvGraphicFramePr>
          <p:nvPr/>
        </p:nvGraphicFramePr>
        <p:xfrm>
          <a:off x="441789" y="4005876"/>
          <a:ext cx="5517222" cy="27155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7067984A-9909-DB37-D4C1-78F71488BD87}"/>
              </a:ext>
            </a:extLst>
          </p:cNvPr>
          <p:cNvGraphicFramePr>
            <a:graphicFrameLocks/>
          </p:cNvGraphicFramePr>
          <p:nvPr/>
        </p:nvGraphicFramePr>
        <p:xfrm>
          <a:off x="5784351" y="4001294"/>
          <a:ext cx="5260368" cy="27155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56625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loud 16">
            <a:extLst>
              <a:ext uri="{FF2B5EF4-FFF2-40B4-BE49-F238E27FC236}">
                <a16:creationId xmlns:a16="http://schemas.microsoft.com/office/drawing/2014/main" id="{3C9AA207-9DAC-1146-A204-9A7AC8D71AB1}"/>
              </a:ext>
            </a:extLst>
          </p:cNvPr>
          <p:cNvSpPr/>
          <p:nvPr/>
        </p:nvSpPr>
        <p:spPr>
          <a:xfrm>
            <a:off x="914400" y="4487238"/>
            <a:ext cx="10592656" cy="2005637"/>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sp>
        <p:nvSpPr>
          <p:cNvPr id="2" name="タイトル 1">
            <a:extLst>
              <a:ext uri="{FF2B5EF4-FFF2-40B4-BE49-F238E27FC236}">
                <a16:creationId xmlns:a16="http://schemas.microsoft.com/office/drawing/2014/main" id="{86923B1B-6166-47DF-AD85-A2B3D040EB5F}"/>
              </a:ext>
            </a:extLst>
          </p:cNvPr>
          <p:cNvSpPr>
            <a:spLocks noGrp="1"/>
          </p:cNvSpPr>
          <p:nvPr>
            <p:ph type="title"/>
          </p:nvPr>
        </p:nvSpPr>
        <p:spPr>
          <a:xfrm>
            <a:off x="847725" y="256382"/>
            <a:ext cx="10515600" cy="1325563"/>
          </a:xfrm>
        </p:spPr>
        <p:txBody>
          <a:bodyPr/>
          <a:lstStyle/>
          <a:p>
            <a:r>
              <a:rPr lang="ja-JP" altLang="en-US" dirty="0"/>
              <a:t>エージェント方式</a:t>
            </a:r>
          </a:p>
        </p:txBody>
      </p:sp>
      <p:sp>
        <p:nvSpPr>
          <p:cNvPr id="3" name="コンテンツ プレースホルダー 2">
            <a:extLst>
              <a:ext uri="{FF2B5EF4-FFF2-40B4-BE49-F238E27FC236}">
                <a16:creationId xmlns:a16="http://schemas.microsoft.com/office/drawing/2014/main" id="{1F336FE9-32CA-4FE0-9B2C-37F73E8EFCE4}"/>
              </a:ext>
            </a:extLst>
          </p:cNvPr>
          <p:cNvSpPr>
            <a:spLocks noGrp="1"/>
          </p:cNvSpPr>
          <p:nvPr>
            <p:ph idx="1"/>
          </p:nvPr>
        </p:nvSpPr>
        <p:spPr>
          <a:xfrm>
            <a:off x="838200" y="1581945"/>
            <a:ext cx="10515600" cy="4351338"/>
          </a:xfrm>
        </p:spPr>
        <p:txBody>
          <a:bodyPr/>
          <a:lstStyle/>
          <a:p>
            <a:r>
              <a:rPr lang="en-US" altLang="ja-JP" dirty="0"/>
              <a:t>VM</a:t>
            </a:r>
            <a:r>
              <a:rPr lang="ja-JP" altLang="en-US" dirty="0"/>
              <a:t>内にエージェントをインストールし、クラウド側と通信</a:t>
            </a:r>
            <a:endParaRPr lang="en-US" altLang="ja-JP" dirty="0"/>
          </a:p>
          <a:p>
            <a:pPr lvl="1"/>
            <a:r>
              <a:rPr lang="en-US" altLang="ja-JP" dirty="0"/>
              <a:t>OS</a:t>
            </a:r>
            <a:r>
              <a:rPr lang="ja-JP" altLang="en-US" dirty="0"/>
              <a:t>上で動作するプロセスとして実行</a:t>
            </a:r>
            <a:endParaRPr lang="en-US" altLang="ja-JP" dirty="0"/>
          </a:p>
          <a:p>
            <a:pPr lvl="2"/>
            <a:r>
              <a:rPr lang="ja-JP" altLang="en-US" dirty="0"/>
              <a:t>例：</a:t>
            </a:r>
            <a:r>
              <a:rPr lang="en-US" altLang="ja-JP" dirty="0"/>
              <a:t>Amazon CloudWatch</a:t>
            </a:r>
            <a:r>
              <a:rPr lang="ja-JP" altLang="en-US" dirty="0"/>
              <a:t>エージェント</a:t>
            </a:r>
            <a:endParaRPr lang="en-US" altLang="ja-JP" dirty="0"/>
          </a:p>
          <a:p>
            <a:pPr lvl="2"/>
            <a:r>
              <a:rPr lang="en-US" altLang="ja-JP" dirty="0"/>
              <a:t>VM</a:t>
            </a:r>
            <a:r>
              <a:rPr lang="ja-JP" altLang="en-US" dirty="0"/>
              <a:t>内のシステムのログや性能データの収集、ログの分析など</a:t>
            </a:r>
            <a:endParaRPr lang="en-US" altLang="ja-JP" dirty="0"/>
          </a:p>
          <a:p>
            <a:pPr lvl="1"/>
            <a:r>
              <a:rPr lang="en-US" altLang="ja-JP" dirty="0"/>
              <a:t>OS</a:t>
            </a:r>
            <a:r>
              <a:rPr lang="ja-JP" altLang="en-US" dirty="0"/>
              <a:t>内で動作するカーネルモジュールとして実行</a:t>
            </a:r>
            <a:endParaRPr lang="en-US" altLang="ja-JP" dirty="0"/>
          </a:p>
          <a:p>
            <a:pPr lvl="2"/>
            <a:r>
              <a:rPr lang="ja-JP" altLang="en-US" dirty="0"/>
              <a:t>例：</a:t>
            </a:r>
            <a:r>
              <a:rPr lang="en-US" altLang="ja-JP" dirty="0"/>
              <a:t>IBM Cloud</a:t>
            </a:r>
            <a:r>
              <a:rPr lang="ja-JP" altLang="en-US" dirty="0"/>
              <a:t>のモニタリング・エージェント</a:t>
            </a:r>
            <a:endParaRPr lang="en-US" altLang="ja-JP" dirty="0"/>
          </a:p>
          <a:p>
            <a:pPr lvl="2"/>
            <a:r>
              <a:rPr lang="en-US" altLang="ja-JP" dirty="0"/>
              <a:t>VM</a:t>
            </a:r>
            <a:r>
              <a:rPr lang="ja-JP" altLang="en-US" dirty="0"/>
              <a:t>内で実行されたシステムコールに関する情報の収集も可能</a:t>
            </a:r>
            <a:endParaRPr lang="en-US" altLang="ja-JP" dirty="0"/>
          </a:p>
        </p:txBody>
      </p:sp>
      <p:sp>
        <p:nvSpPr>
          <p:cNvPr id="5" name="スライド番号プレースホルダー 4">
            <a:extLst>
              <a:ext uri="{FF2B5EF4-FFF2-40B4-BE49-F238E27FC236}">
                <a16:creationId xmlns:a16="http://schemas.microsoft.com/office/drawing/2014/main" id="{6B06433F-52A2-486E-ACE6-9627E817F08C}"/>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3</a:t>
            </a:fld>
            <a:endParaRPr lang="ja-JP" altLang="en-US"/>
          </a:p>
        </p:txBody>
      </p:sp>
      <p:sp>
        <p:nvSpPr>
          <p:cNvPr id="4" name="正方形/長方形 3">
            <a:extLst>
              <a:ext uri="{FF2B5EF4-FFF2-40B4-BE49-F238E27FC236}">
                <a16:creationId xmlns:a16="http://schemas.microsoft.com/office/drawing/2014/main" id="{87E7F750-F8DB-4B51-8A87-75FB60872FB1}"/>
              </a:ext>
            </a:extLst>
          </p:cNvPr>
          <p:cNvSpPr/>
          <p:nvPr/>
        </p:nvSpPr>
        <p:spPr>
          <a:xfrm>
            <a:off x="5491466" y="4850061"/>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6" name="正方形/長方形 5">
            <a:extLst>
              <a:ext uri="{FF2B5EF4-FFF2-40B4-BE49-F238E27FC236}">
                <a16:creationId xmlns:a16="http://schemas.microsoft.com/office/drawing/2014/main" id="{777AA4D3-88A0-4EAF-B379-66C197B6C391}"/>
              </a:ext>
            </a:extLst>
          </p:cNvPr>
          <p:cNvSpPr/>
          <p:nvPr/>
        </p:nvSpPr>
        <p:spPr>
          <a:xfrm>
            <a:off x="6013730" y="4935585"/>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8" name="正方形/長方形 7">
            <a:extLst>
              <a:ext uri="{FF2B5EF4-FFF2-40B4-BE49-F238E27FC236}">
                <a16:creationId xmlns:a16="http://schemas.microsoft.com/office/drawing/2014/main" id="{779B77B7-361C-49F8-8984-AAA629C6B55A}"/>
              </a:ext>
            </a:extLst>
          </p:cNvPr>
          <p:cNvSpPr/>
          <p:nvPr/>
        </p:nvSpPr>
        <p:spPr>
          <a:xfrm>
            <a:off x="2081098" y="5234128"/>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a:solidFill>
                  <a:schemeClr val="tx1"/>
                </a:solidFill>
                <a:latin typeface="+mn-ea"/>
              </a:rPr>
              <a:t>監視</a:t>
            </a:r>
            <a:r>
              <a:rPr lang="ja-JP" altLang="en-US" sz="2000">
                <a:solidFill>
                  <a:schemeClr val="tx1"/>
                </a:solidFill>
                <a:latin typeface="+mn-ea"/>
              </a:rPr>
              <a:t>システム</a:t>
            </a:r>
            <a:endParaRPr kumimoji="1" lang="ja-JP" altLang="en-US" sz="2000" dirty="0">
              <a:solidFill>
                <a:schemeClr val="tx1"/>
              </a:solidFill>
              <a:latin typeface="+mn-ea"/>
            </a:endParaRPr>
          </a:p>
        </p:txBody>
      </p:sp>
      <p:cxnSp>
        <p:nvCxnSpPr>
          <p:cNvPr id="11" name="直線矢印コネクタ 21">
            <a:extLst>
              <a:ext uri="{FF2B5EF4-FFF2-40B4-BE49-F238E27FC236}">
                <a16:creationId xmlns:a16="http://schemas.microsoft.com/office/drawing/2014/main" id="{76F5C8DA-56E7-45CD-BE1A-FAEB4822A8D7}"/>
              </a:ext>
            </a:extLst>
          </p:cNvPr>
          <p:cNvCxnSpPr>
            <a:cxnSpLocks/>
            <a:stCxn id="6" idx="1"/>
            <a:endCxn id="8" idx="3"/>
          </p:cNvCxnSpPr>
          <p:nvPr/>
        </p:nvCxnSpPr>
        <p:spPr>
          <a:xfrm flipH="1">
            <a:off x="3898133" y="5135640"/>
            <a:ext cx="2115597" cy="42696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 name="TextBox 25">
            <a:extLst>
              <a:ext uri="{FF2B5EF4-FFF2-40B4-BE49-F238E27FC236}">
                <a16:creationId xmlns:a16="http://schemas.microsoft.com/office/drawing/2014/main" id="{5C2B013B-7CF2-4583-B35C-682D40585C90}"/>
              </a:ext>
            </a:extLst>
          </p:cNvPr>
          <p:cNvSpPr txBox="1"/>
          <p:nvPr/>
        </p:nvSpPr>
        <p:spPr>
          <a:xfrm>
            <a:off x="2256081" y="4805473"/>
            <a:ext cx="1467068" cy="400110"/>
          </a:xfrm>
          <a:prstGeom prst="rect">
            <a:avLst/>
          </a:prstGeom>
          <a:noFill/>
        </p:spPr>
        <p:txBody>
          <a:bodyPr wrap="none" rtlCol="0">
            <a:spAutoFit/>
          </a:bodyPr>
          <a:lstStyle/>
          <a:p>
            <a:r>
              <a:rPr lang="en-JP" sz="2000" dirty="0"/>
              <a:t>クラウド</a:t>
            </a:r>
            <a:r>
              <a:rPr lang="ja-JP" altLang="en-US" sz="2000" dirty="0"/>
              <a:t>側</a:t>
            </a:r>
            <a:endParaRPr lang="en-JP" sz="2000" dirty="0"/>
          </a:p>
        </p:txBody>
      </p:sp>
      <p:sp>
        <p:nvSpPr>
          <p:cNvPr id="13" name="テキスト ボックス 12">
            <a:extLst>
              <a:ext uri="{FF2B5EF4-FFF2-40B4-BE49-F238E27FC236}">
                <a16:creationId xmlns:a16="http://schemas.microsoft.com/office/drawing/2014/main" id="{12D078EE-0FCA-4E67-BD8F-0D88A9B3A9C8}"/>
              </a:ext>
            </a:extLst>
          </p:cNvPr>
          <p:cNvSpPr txBox="1"/>
          <p:nvPr/>
        </p:nvSpPr>
        <p:spPr>
          <a:xfrm>
            <a:off x="8491992" y="5137272"/>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18" name="正方形/長方形 13">
            <a:extLst>
              <a:ext uri="{FF2B5EF4-FFF2-40B4-BE49-F238E27FC236}">
                <a16:creationId xmlns:a16="http://schemas.microsoft.com/office/drawing/2014/main" id="{C0BEE4CD-CE13-A844-B8F1-FA75F107BC40}"/>
              </a:ext>
            </a:extLst>
          </p:cNvPr>
          <p:cNvSpPr/>
          <p:nvPr/>
        </p:nvSpPr>
        <p:spPr>
          <a:xfrm>
            <a:off x="5559072" y="5537382"/>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19" name="正方形/長方形 5">
            <a:extLst>
              <a:ext uri="{FF2B5EF4-FFF2-40B4-BE49-F238E27FC236}">
                <a16:creationId xmlns:a16="http://schemas.microsoft.com/office/drawing/2014/main" id="{2F832BC7-5045-494C-8E4B-80920A4957A5}"/>
              </a:ext>
            </a:extLst>
          </p:cNvPr>
          <p:cNvSpPr/>
          <p:nvPr/>
        </p:nvSpPr>
        <p:spPr>
          <a:xfrm>
            <a:off x="6117887" y="5590641"/>
            <a:ext cx="2067657" cy="358305"/>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10" name="TextBox 9">
            <a:extLst>
              <a:ext uri="{FF2B5EF4-FFF2-40B4-BE49-F238E27FC236}">
                <a16:creationId xmlns:a16="http://schemas.microsoft.com/office/drawing/2014/main" id="{2744599C-121C-934C-BD42-50D73E985979}"/>
              </a:ext>
            </a:extLst>
          </p:cNvPr>
          <p:cNvSpPr txBox="1"/>
          <p:nvPr/>
        </p:nvSpPr>
        <p:spPr>
          <a:xfrm>
            <a:off x="8961677" y="5557585"/>
            <a:ext cx="497252" cy="369332"/>
          </a:xfrm>
          <a:prstGeom prst="rect">
            <a:avLst/>
          </a:prstGeom>
          <a:noFill/>
        </p:spPr>
        <p:txBody>
          <a:bodyPr wrap="none" rtlCol="0">
            <a:spAutoFit/>
          </a:bodyPr>
          <a:lstStyle/>
          <a:p>
            <a:r>
              <a:rPr lang="en-JP" dirty="0"/>
              <a:t>OS</a:t>
            </a:r>
          </a:p>
        </p:txBody>
      </p:sp>
      <p:cxnSp>
        <p:nvCxnSpPr>
          <p:cNvPr id="22" name="直線矢印コネクタ 21">
            <a:extLst>
              <a:ext uri="{FF2B5EF4-FFF2-40B4-BE49-F238E27FC236}">
                <a16:creationId xmlns:a16="http://schemas.microsoft.com/office/drawing/2014/main" id="{4D3FD2CA-FF35-9443-8510-5E8410604178}"/>
              </a:ext>
            </a:extLst>
          </p:cNvPr>
          <p:cNvCxnSpPr>
            <a:cxnSpLocks/>
            <a:stCxn id="19" idx="1"/>
          </p:cNvCxnSpPr>
          <p:nvPr/>
        </p:nvCxnSpPr>
        <p:spPr>
          <a:xfrm flipH="1" flipV="1">
            <a:off x="3898133" y="5725521"/>
            <a:ext cx="2219754" cy="4427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38439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0C09F8-9049-E125-E304-873D2ABCF154}"/>
              </a:ext>
            </a:extLst>
          </p:cNvPr>
          <p:cNvSpPr>
            <a:spLocks noGrp="1"/>
          </p:cNvSpPr>
          <p:nvPr>
            <p:ph type="title"/>
          </p:nvPr>
        </p:nvSpPr>
        <p:spPr/>
        <p:txBody>
          <a:bodyPr/>
          <a:lstStyle/>
          <a:p>
            <a:r>
              <a:rPr kumimoji="1" lang="ja-JP" altLang="en-US" dirty="0"/>
              <a:t>今後の計画と進捗</a:t>
            </a:r>
          </a:p>
        </p:txBody>
      </p:sp>
      <p:sp>
        <p:nvSpPr>
          <p:cNvPr id="3" name="コンテンツ プレースホルダー 2">
            <a:extLst>
              <a:ext uri="{FF2B5EF4-FFF2-40B4-BE49-F238E27FC236}">
                <a16:creationId xmlns:a16="http://schemas.microsoft.com/office/drawing/2014/main" id="{E079F98E-9CFC-186E-8B82-62C1C33287DD}"/>
              </a:ext>
            </a:extLst>
          </p:cNvPr>
          <p:cNvSpPr>
            <a:spLocks noGrp="1"/>
          </p:cNvSpPr>
          <p:nvPr>
            <p:ph idx="1"/>
          </p:nvPr>
        </p:nvSpPr>
        <p:spPr/>
        <p:txBody>
          <a:bodyPr>
            <a:normAutofit/>
          </a:bodyPr>
          <a:lstStyle/>
          <a:p>
            <a:r>
              <a:rPr kumimoji="1" lang="en-US" altLang="ja-JP" dirty="0" err="1"/>
              <a:t>eBPF</a:t>
            </a:r>
            <a:r>
              <a:rPr kumimoji="1" lang="ja-JP" altLang="en-US" dirty="0"/>
              <a:t>アプリケーションによる特殊ファイルへのアクセスを</a:t>
            </a:r>
            <a:r>
              <a:rPr kumimoji="1" lang="en-US" altLang="ja-JP" dirty="0"/>
              <a:t>VM</a:t>
            </a:r>
            <a:r>
              <a:rPr kumimoji="1" lang="ja-JP" altLang="en-US" dirty="0"/>
              <a:t>に転送する実装を完了した</a:t>
            </a:r>
            <a:endParaRPr kumimoji="1" lang="en-US" altLang="ja-JP" dirty="0"/>
          </a:p>
          <a:p>
            <a:pPr lvl="1"/>
            <a:endParaRPr kumimoji="1" lang="en-US" altLang="ja-JP" dirty="0"/>
          </a:p>
          <a:p>
            <a:r>
              <a:rPr kumimoji="1" lang="ja-JP" altLang="en-US" dirty="0"/>
              <a:t>リングバッファを用いる</a:t>
            </a:r>
            <a:r>
              <a:rPr kumimoji="1" lang="en-US" altLang="ja-JP" dirty="0" err="1"/>
              <a:t>eBPF</a:t>
            </a:r>
            <a:r>
              <a:rPr kumimoji="1" lang="ja-JP" altLang="en-US" dirty="0"/>
              <a:t>アプリケーションに対応</a:t>
            </a:r>
            <a:endParaRPr kumimoji="1" lang="en-US" altLang="ja-JP" dirty="0"/>
          </a:p>
          <a:p>
            <a:pPr lvl="1"/>
            <a:r>
              <a:rPr lang="ja-JP" altLang="en-US" dirty="0"/>
              <a:t>必要なシステムコールには対応するように実装を完了した</a:t>
            </a:r>
            <a:endParaRPr kumimoji="1" lang="en-US" altLang="ja-JP" dirty="0"/>
          </a:p>
          <a:p>
            <a:pPr lvl="1"/>
            <a:r>
              <a:rPr kumimoji="1" lang="en-JP" altLang="ja-JP" dirty="0"/>
              <a:t>VM</a:t>
            </a:r>
            <a:r>
              <a:rPr kumimoji="1" lang="ja-JP" altLang="en-JP" dirty="0"/>
              <a:t>内の</a:t>
            </a:r>
            <a:r>
              <a:rPr kumimoji="1" lang="en-US" altLang="ja-JP" dirty="0" err="1"/>
              <a:t>eBPF</a:t>
            </a:r>
            <a:r>
              <a:rPr kumimoji="1" lang="ja-JP" altLang="en-US" dirty="0"/>
              <a:t>プログラムとメモリを共有する必要</a:t>
            </a:r>
            <a:endParaRPr kumimoji="1" lang="en-US" altLang="ja-JP" dirty="0"/>
          </a:p>
          <a:p>
            <a:pPr lvl="1"/>
            <a:endParaRPr lang="en-US" altLang="ja-JP" dirty="0"/>
          </a:p>
          <a:p>
            <a:r>
              <a:rPr kumimoji="1" lang="ja-JP" altLang="en-US" dirty="0"/>
              <a:t>より多くの</a:t>
            </a:r>
            <a:r>
              <a:rPr kumimoji="1" lang="en-US" altLang="ja-JP" dirty="0"/>
              <a:t>BPF</a:t>
            </a:r>
            <a:r>
              <a:rPr kumimoji="1" lang="ja-JP" altLang="en-US" dirty="0"/>
              <a:t>関連システムコールに対応</a:t>
            </a:r>
          </a:p>
        </p:txBody>
      </p:sp>
      <p:sp>
        <p:nvSpPr>
          <p:cNvPr id="4" name="スライド番号プレースホルダー 3">
            <a:extLst>
              <a:ext uri="{FF2B5EF4-FFF2-40B4-BE49-F238E27FC236}">
                <a16:creationId xmlns:a16="http://schemas.microsoft.com/office/drawing/2014/main" id="{38CDF96F-8DB1-5353-93E7-2FA4BDC2943E}"/>
              </a:ext>
            </a:extLst>
          </p:cNvPr>
          <p:cNvSpPr>
            <a:spLocks noGrp="1"/>
          </p:cNvSpPr>
          <p:nvPr>
            <p:ph type="sldNum" sz="quarter" idx="12"/>
          </p:nvPr>
        </p:nvSpPr>
        <p:spPr/>
        <p:txBody>
          <a:bodyPr/>
          <a:lstStyle/>
          <a:p>
            <a:fld id="{BE494F7D-EF94-4F03-B604-12C7245D12BF}" type="slidenum">
              <a:rPr kumimoji="1" lang="ja-JP" altLang="en-US" smtClean="0"/>
              <a:t>30</a:t>
            </a:fld>
            <a:endParaRPr kumimoji="1" lang="ja-JP" altLang="en-US"/>
          </a:p>
        </p:txBody>
      </p:sp>
    </p:spTree>
    <p:extLst>
      <p:ext uri="{BB962C8B-B14F-4D97-AF65-F5344CB8AC3E}">
        <p14:creationId xmlns:p14="http://schemas.microsoft.com/office/powerpoint/2010/main" val="18553543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5FA12393-DEF2-CEC0-8EFF-66A55BA6EF8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3A75D63-904A-8D57-E7B0-2E6057C43B53}"/>
              </a:ext>
            </a:extLst>
          </p:cNvPr>
          <p:cNvSpPr>
            <a:spLocks noGrp="1"/>
          </p:cNvSpPr>
          <p:nvPr>
            <p:ph type="title"/>
          </p:nvPr>
        </p:nvSpPr>
        <p:spPr/>
        <p:txBody>
          <a:bodyPr/>
          <a:lstStyle/>
          <a:p>
            <a:r>
              <a:rPr kumimoji="1" lang="ja-JP" altLang="en-US" dirty="0"/>
              <a:t>動作確認</a:t>
            </a:r>
          </a:p>
        </p:txBody>
      </p:sp>
      <p:sp>
        <p:nvSpPr>
          <p:cNvPr id="3" name="コンテンツ プレースホルダー 2">
            <a:extLst>
              <a:ext uri="{FF2B5EF4-FFF2-40B4-BE49-F238E27FC236}">
                <a16:creationId xmlns:a16="http://schemas.microsoft.com/office/drawing/2014/main" id="{76D0790B-C7F6-E0A8-A38F-2E94D6F1CBC1}"/>
              </a:ext>
            </a:extLst>
          </p:cNvPr>
          <p:cNvSpPr>
            <a:spLocks noGrp="1"/>
          </p:cNvSpPr>
          <p:nvPr>
            <p:ph idx="1"/>
          </p:nvPr>
        </p:nvSpPr>
        <p:spPr>
          <a:xfrm>
            <a:off x="838200" y="1825625"/>
            <a:ext cx="4155040" cy="4351338"/>
          </a:xfrm>
        </p:spPr>
        <p:txBody>
          <a:bodyPr/>
          <a:lstStyle/>
          <a:p>
            <a:r>
              <a:rPr lang="en-US" altLang="ja-JP" dirty="0" err="1">
                <a:effectLst/>
              </a:rPr>
              <a:t>SysmonForLinux</a:t>
            </a:r>
            <a:r>
              <a:rPr lang="ja-JP" altLang="en-US" dirty="0">
                <a:effectLst/>
              </a:rPr>
              <a:t>の動作確認</a:t>
            </a:r>
            <a:endParaRPr lang="en-US" altLang="ja-JP" dirty="0">
              <a:effectLst/>
            </a:endParaRPr>
          </a:p>
          <a:p>
            <a:pPr lvl="1"/>
            <a:r>
              <a:rPr lang="ja-JP" altLang="en-US" dirty="0">
                <a:effectLst/>
              </a:rPr>
              <a:t>システムの行動を監視しログという形で記録するツール</a:t>
            </a:r>
            <a:endParaRPr kumimoji="1" lang="en-US" altLang="ja-JP" dirty="0"/>
          </a:p>
          <a:p>
            <a:r>
              <a:rPr lang="ja-JP" altLang="en-US" dirty="0"/>
              <a:t>実行結果</a:t>
            </a:r>
            <a:endParaRPr lang="en-US" altLang="ja-JP" dirty="0"/>
          </a:p>
          <a:p>
            <a:pPr lvl="1"/>
            <a:r>
              <a:rPr lang="ja-JP" altLang="en-US" dirty="0"/>
              <a:t>プロセスが実行されるたびに情報のログが取得できることを確認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A424ED1D-C6C6-8D46-760E-F3AF088DD1D8}"/>
              </a:ext>
            </a:extLst>
          </p:cNvPr>
          <p:cNvSpPr>
            <a:spLocks noGrp="1"/>
          </p:cNvSpPr>
          <p:nvPr>
            <p:ph type="sldNum" sz="quarter" idx="12"/>
          </p:nvPr>
        </p:nvSpPr>
        <p:spPr/>
        <p:txBody>
          <a:bodyPr/>
          <a:lstStyle/>
          <a:p>
            <a:fld id="{BE494F7D-EF94-4F03-B604-12C7245D12BF}" type="slidenum">
              <a:rPr kumimoji="1" lang="ja-JP" altLang="en-US" smtClean="0"/>
              <a:t>31</a:t>
            </a:fld>
            <a:endParaRPr kumimoji="1" lang="ja-JP" altLang="en-US"/>
          </a:p>
        </p:txBody>
      </p:sp>
      <p:pic>
        <p:nvPicPr>
          <p:cNvPr id="6" name="図 5" descr="テキスト&#10;&#10;自動的に生成された説明">
            <a:extLst>
              <a:ext uri="{FF2B5EF4-FFF2-40B4-BE49-F238E27FC236}">
                <a16:creationId xmlns:a16="http://schemas.microsoft.com/office/drawing/2014/main" id="{2295D236-0095-A2F9-954B-AFDFDDFD88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3241" y="0"/>
            <a:ext cx="6893960" cy="6413137"/>
          </a:xfrm>
          <a:prstGeom prst="rect">
            <a:avLst/>
          </a:prstGeom>
        </p:spPr>
      </p:pic>
    </p:spTree>
    <p:extLst>
      <p:ext uri="{BB962C8B-B14F-4D97-AF65-F5344CB8AC3E}">
        <p14:creationId xmlns:p14="http://schemas.microsoft.com/office/powerpoint/2010/main" val="231814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96D10876-F864-FFF4-DEE4-FF64F00B411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A733C7E-1E6C-01E7-A560-E0F9AFEF8E09}"/>
              </a:ext>
            </a:extLst>
          </p:cNvPr>
          <p:cNvSpPr>
            <a:spLocks noGrp="1"/>
          </p:cNvSpPr>
          <p:nvPr>
            <p:ph type="title"/>
          </p:nvPr>
        </p:nvSpPr>
        <p:spPr/>
        <p:txBody>
          <a:bodyPr/>
          <a:lstStyle/>
          <a:p>
            <a:r>
              <a:rPr lang="en-US" altLang="ja-JP" dirty="0">
                <a:effectLst/>
              </a:rPr>
              <a:t>Sysmon</a:t>
            </a:r>
            <a:r>
              <a:rPr lang="ja-JP" altLang="en-US" dirty="0">
                <a:effectLst/>
              </a:rPr>
              <a:t>におけるオーバヘッド</a:t>
            </a:r>
            <a:endParaRPr kumimoji="1" lang="ja-JP" altLang="en-US" dirty="0"/>
          </a:p>
        </p:txBody>
      </p:sp>
      <p:sp>
        <p:nvSpPr>
          <p:cNvPr id="3" name="コンテンツ プレースホルダー 2">
            <a:extLst>
              <a:ext uri="{FF2B5EF4-FFF2-40B4-BE49-F238E27FC236}">
                <a16:creationId xmlns:a16="http://schemas.microsoft.com/office/drawing/2014/main" id="{AB403B48-6266-5B97-A288-5351036EB501}"/>
              </a:ext>
            </a:extLst>
          </p:cNvPr>
          <p:cNvSpPr>
            <a:spLocks noGrp="1"/>
          </p:cNvSpPr>
          <p:nvPr>
            <p:ph idx="1"/>
          </p:nvPr>
        </p:nvSpPr>
        <p:spPr/>
        <p:txBody>
          <a:bodyPr/>
          <a:lstStyle/>
          <a:p>
            <a:r>
              <a:rPr lang="en-US" altLang="ja-JP" dirty="0" err="1">
                <a:effectLst/>
              </a:rPr>
              <a:t>eBPF</a:t>
            </a:r>
            <a:r>
              <a:rPr lang="ja-JP" altLang="en-US" dirty="0">
                <a:effectLst/>
              </a:rPr>
              <a:t>プログラムをロードする処理にかかる時間を測定</a:t>
            </a:r>
            <a:endParaRPr lang="en-US" altLang="ja-JP" dirty="0">
              <a:effectLst/>
            </a:endParaRPr>
          </a:p>
          <a:p>
            <a:pPr lvl="1"/>
            <a:r>
              <a:rPr lang="en-US" altLang="ja-JP" dirty="0" err="1">
                <a:effectLst/>
              </a:rPr>
              <a:t>TeleBPF</a:t>
            </a:r>
            <a:r>
              <a:rPr lang="ja-JP" altLang="en-US" dirty="0">
                <a:effectLst/>
              </a:rPr>
              <a:t>を用いることにより</a:t>
            </a:r>
            <a:r>
              <a:rPr lang="en-US" altLang="ja-JP" dirty="0"/>
              <a:t>11</a:t>
            </a:r>
            <a:r>
              <a:rPr lang="en-US" altLang="ja-JP" dirty="0">
                <a:effectLst/>
              </a:rPr>
              <a:t>ms</a:t>
            </a:r>
            <a:r>
              <a:rPr lang="ja-JP" altLang="en-US" dirty="0">
                <a:effectLst/>
              </a:rPr>
              <a:t>だけ増加</a:t>
            </a:r>
            <a:endParaRPr lang="en-US" altLang="ja-JP" dirty="0">
              <a:effectLst/>
            </a:endParaRPr>
          </a:p>
          <a:p>
            <a:r>
              <a:rPr lang="en-US" altLang="ja-JP" dirty="0" err="1"/>
              <a:t>eBPF</a:t>
            </a:r>
            <a:r>
              <a:rPr lang="ja-JP" altLang="en-US" dirty="0"/>
              <a:t>プログラムから情報を</a:t>
            </a:r>
            <a:r>
              <a:rPr lang="ja-JP" altLang="en-US" dirty="0">
                <a:effectLst/>
              </a:rPr>
              <a:t>取得するのにかかる時間を測定</a:t>
            </a:r>
            <a:endParaRPr lang="en-US" altLang="ja-JP" dirty="0">
              <a:effectLst/>
            </a:endParaRPr>
          </a:p>
          <a:p>
            <a:pPr lvl="1"/>
            <a:r>
              <a:rPr lang="ja-JP" altLang="en-US" dirty="0"/>
              <a:t>プロセスの監視による情報取得は</a:t>
            </a:r>
            <a:r>
              <a:rPr lang="en-US" altLang="ja-JP" dirty="0"/>
              <a:t>24</a:t>
            </a:r>
            <a:r>
              <a:rPr lang="en-US" altLang="ja-JP" dirty="0">
                <a:effectLst/>
              </a:rPr>
              <a:t>µs</a:t>
            </a:r>
            <a:r>
              <a:rPr lang="ja-JP" altLang="en-US" dirty="0">
                <a:effectLst/>
              </a:rPr>
              <a:t>増加</a:t>
            </a:r>
            <a:endParaRPr lang="en-US" altLang="ja-JP" dirty="0"/>
          </a:p>
          <a:p>
            <a:pPr lvl="1"/>
            <a:r>
              <a:rPr lang="ja-JP" altLang="en-US" dirty="0"/>
              <a:t>ログ出力の取得は</a:t>
            </a:r>
            <a:r>
              <a:rPr lang="en-US" altLang="ja-JP" dirty="0"/>
              <a:t>23</a:t>
            </a:r>
            <a:r>
              <a:rPr lang="en-US" altLang="ja-JP" dirty="0">
                <a:effectLst/>
              </a:rPr>
              <a:t>µs</a:t>
            </a:r>
            <a:r>
              <a:rPr lang="ja-JP" altLang="en-US" dirty="0">
                <a:effectLst/>
              </a:rPr>
              <a:t>増加</a:t>
            </a:r>
            <a:endParaRPr lang="en-US" altLang="ja-JP" dirty="0"/>
          </a:p>
        </p:txBody>
      </p:sp>
      <p:sp>
        <p:nvSpPr>
          <p:cNvPr id="4" name="スライド番号プレースホルダー 3">
            <a:extLst>
              <a:ext uri="{FF2B5EF4-FFF2-40B4-BE49-F238E27FC236}">
                <a16:creationId xmlns:a16="http://schemas.microsoft.com/office/drawing/2014/main" id="{2D0AA004-E07E-1AE7-A003-CE3FAA71B88C}"/>
              </a:ext>
            </a:extLst>
          </p:cNvPr>
          <p:cNvSpPr>
            <a:spLocks noGrp="1"/>
          </p:cNvSpPr>
          <p:nvPr>
            <p:ph type="sldNum" sz="quarter" idx="12"/>
          </p:nvPr>
        </p:nvSpPr>
        <p:spPr/>
        <p:txBody>
          <a:bodyPr/>
          <a:lstStyle/>
          <a:p>
            <a:fld id="{BE494F7D-EF94-4F03-B604-12C7245D12BF}" type="slidenum">
              <a:rPr kumimoji="1" lang="ja-JP" altLang="en-US" smtClean="0"/>
              <a:t>32</a:t>
            </a:fld>
            <a:endParaRPr kumimoji="1" lang="ja-JP" altLang="en-US"/>
          </a:p>
        </p:txBody>
      </p:sp>
      <p:graphicFrame>
        <p:nvGraphicFramePr>
          <p:cNvPr id="5" name="グラフ 4">
            <a:extLst>
              <a:ext uri="{FF2B5EF4-FFF2-40B4-BE49-F238E27FC236}">
                <a16:creationId xmlns:a16="http://schemas.microsoft.com/office/drawing/2014/main" id="{EE258BF1-CBB3-6449-2A3F-58C9033C0B80}"/>
              </a:ext>
            </a:extLst>
          </p:cNvPr>
          <p:cNvGraphicFramePr>
            <a:graphicFrameLocks/>
          </p:cNvGraphicFramePr>
          <p:nvPr/>
        </p:nvGraphicFramePr>
        <p:xfrm>
          <a:off x="0" y="3976099"/>
          <a:ext cx="6369978" cy="28819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a:extLst>
              <a:ext uri="{FF2B5EF4-FFF2-40B4-BE49-F238E27FC236}">
                <a16:creationId xmlns:a16="http://schemas.microsoft.com/office/drawing/2014/main" id="{0AF93DAF-6FAF-3831-0D90-C0BF8833388D}"/>
              </a:ext>
            </a:extLst>
          </p:cNvPr>
          <p:cNvGraphicFramePr>
            <a:graphicFrameLocks/>
          </p:cNvGraphicFramePr>
          <p:nvPr/>
        </p:nvGraphicFramePr>
        <p:xfrm>
          <a:off x="6369978" y="3749675"/>
          <a:ext cx="5822022"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59922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4AFD598-1BC3-29FB-A739-5FB348777FD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757DBE9-F82F-17BF-205C-8DBE5ECDFB69}"/>
              </a:ext>
            </a:extLst>
          </p:cNvPr>
          <p:cNvSpPr>
            <a:spLocks noGrp="1"/>
          </p:cNvSpPr>
          <p:nvPr>
            <p:ph type="title"/>
          </p:nvPr>
        </p:nvSpPr>
        <p:spPr/>
        <p:txBody>
          <a:bodyPr/>
          <a:lstStyle/>
          <a:p>
            <a:r>
              <a:rPr lang="ja-JP" altLang="en-US" dirty="0">
                <a:effectLst/>
              </a:rPr>
              <a:t>マップとリングバッファによる情報取得オーバヘッド</a:t>
            </a:r>
            <a:endParaRPr kumimoji="1" lang="ja-JP" altLang="en-US" dirty="0"/>
          </a:p>
        </p:txBody>
      </p:sp>
      <p:sp>
        <p:nvSpPr>
          <p:cNvPr id="3" name="コンテンツ プレースホルダー 2">
            <a:extLst>
              <a:ext uri="{FF2B5EF4-FFF2-40B4-BE49-F238E27FC236}">
                <a16:creationId xmlns:a16="http://schemas.microsoft.com/office/drawing/2014/main" id="{B7116D6F-09BF-0637-0739-00522BD72D3F}"/>
              </a:ext>
            </a:extLst>
          </p:cNvPr>
          <p:cNvSpPr>
            <a:spLocks noGrp="1"/>
          </p:cNvSpPr>
          <p:nvPr>
            <p:ph idx="1"/>
          </p:nvPr>
        </p:nvSpPr>
        <p:spPr/>
        <p:txBody>
          <a:bodyPr/>
          <a:lstStyle/>
          <a:p>
            <a:r>
              <a:rPr lang="ja-JP" altLang="en-US" dirty="0">
                <a:effectLst/>
              </a:rPr>
              <a:t>システムコールを用いた情報取得にかかる時間を測定</a:t>
            </a:r>
            <a:endParaRPr lang="en-US" altLang="ja-JP" dirty="0">
              <a:effectLst/>
            </a:endParaRPr>
          </a:p>
          <a:p>
            <a:pPr lvl="1"/>
            <a:r>
              <a:rPr lang="en-US" altLang="ja-JP" dirty="0" err="1">
                <a:effectLst/>
              </a:rPr>
              <a:t>TeleBPF</a:t>
            </a:r>
            <a:r>
              <a:rPr lang="ja-JP" altLang="en-US" dirty="0">
                <a:effectLst/>
              </a:rPr>
              <a:t>を用いることにより</a:t>
            </a:r>
            <a:r>
              <a:rPr lang="en-US" altLang="ja-JP" dirty="0">
                <a:effectLst/>
              </a:rPr>
              <a:t>0.23~</a:t>
            </a:r>
            <a:r>
              <a:rPr lang="en-US" altLang="ja-JP" dirty="0"/>
              <a:t>1.09</a:t>
            </a:r>
            <a:r>
              <a:rPr lang="en-US" altLang="ja-JP" dirty="0">
                <a:effectLst/>
              </a:rPr>
              <a:t>ms</a:t>
            </a:r>
            <a:r>
              <a:rPr lang="ja-JP" altLang="en-US" dirty="0">
                <a:effectLst/>
              </a:rPr>
              <a:t>だけ増加</a:t>
            </a:r>
            <a:endParaRPr lang="en-US" altLang="ja-JP" dirty="0">
              <a:effectLst/>
            </a:endParaRPr>
          </a:p>
          <a:p>
            <a:r>
              <a:rPr lang="ja-JP" altLang="en-US" dirty="0">
                <a:effectLst/>
              </a:rPr>
              <a:t>リングバッファを用いた情報取得にかかる時間を測定</a:t>
            </a:r>
            <a:endParaRPr lang="en-US" altLang="ja-JP" dirty="0">
              <a:effectLst/>
            </a:endParaRPr>
          </a:p>
          <a:p>
            <a:pPr lvl="1"/>
            <a:r>
              <a:rPr lang="en-US" altLang="ja-JP" dirty="0" err="1"/>
              <a:t>eBPF</a:t>
            </a:r>
            <a:r>
              <a:rPr lang="ja-JP" altLang="en-US" dirty="0"/>
              <a:t>制御システムコールによる情報取得は</a:t>
            </a:r>
            <a:r>
              <a:rPr lang="en-US" altLang="ja-JP" dirty="0"/>
              <a:t>8~12</a:t>
            </a:r>
            <a:r>
              <a:rPr lang="en-US" altLang="ja-JP" dirty="0">
                <a:effectLst/>
              </a:rPr>
              <a:t>µs</a:t>
            </a:r>
            <a:r>
              <a:rPr lang="ja-JP" altLang="en-US" dirty="0">
                <a:effectLst/>
              </a:rPr>
              <a:t>増加</a:t>
            </a:r>
            <a:endParaRPr lang="en-US" altLang="ja-JP" dirty="0"/>
          </a:p>
          <a:p>
            <a:r>
              <a:rPr lang="ja-JP" altLang="en-US" dirty="0">
                <a:effectLst/>
              </a:rPr>
              <a:t>共有メモリを使用することでより効率的に取得することが可能</a:t>
            </a:r>
            <a:endParaRPr lang="en-US" altLang="ja-JP" dirty="0"/>
          </a:p>
        </p:txBody>
      </p:sp>
      <p:sp>
        <p:nvSpPr>
          <p:cNvPr id="4" name="スライド番号プレースホルダー 3">
            <a:extLst>
              <a:ext uri="{FF2B5EF4-FFF2-40B4-BE49-F238E27FC236}">
                <a16:creationId xmlns:a16="http://schemas.microsoft.com/office/drawing/2014/main" id="{1991D766-EED9-9F77-0731-1C580C6BD7B5}"/>
              </a:ext>
            </a:extLst>
          </p:cNvPr>
          <p:cNvSpPr>
            <a:spLocks noGrp="1"/>
          </p:cNvSpPr>
          <p:nvPr>
            <p:ph type="sldNum" sz="quarter" idx="12"/>
          </p:nvPr>
        </p:nvSpPr>
        <p:spPr/>
        <p:txBody>
          <a:bodyPr/>
          <a:lstStyle/>
          <a:p>
            <a:fld id="{BE494F7D-EF94-4F03-B604-12C7245D12BF}" type="slidenum">
              <a:rPr kumimoji="1" lang="ja-JP" altLang="en-US" smtClean="0"/>
              <a:t>33</a:t>
            </a:fld>
            <a:endParaRPr kumimoji="1" lang="ja-JP" altLang="en-US"/>
          </a:p>
        </p:txBody>
      </p:sp>
      <p:graphicFrame>
        <p:nvGraphicFramePr>
          <p:cNvPr id="5" name="グラフ 4">
            <a:extLst>
              <a:ext uri="{FF2B5EF4-FFF2-40B4-BE49-F238E27FC236}">
                <a16:creationId xmlns:a16="http://schemas.microsoft.com/office/drawing/2014/main" id="{384697A6-9A31-A6C5-8B51-437425725F3D}"/>
              </a:ext>
            </a:extLst>
          </p:cNvPr>
          <p:cNvGraphicFramePr>
            <a:graphicFrameLocks/>
          </p:cNvGraphicFramePr>
          <p:nvPr/>
        </p:nvGraphicFramePr>
        <p:xfrm>
          <a:off x="986318" y="3976098"/>
          <a:ext cx="9370033" cy="28819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186248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DAC34149-6C5B-0094-9074-119C9CD8C4A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3FE0D05-1AC3-C7B7-F924-B66714612D43}"/>
              </a:ext>
            </a:extLst>
          </p:cNvPr>
          <p:cNvSpPr>
            <a:spLocks noGrp="1"/>
          </p:cNvSpPr>
          <p:nvPr>
            <p:ph type="title"/>
          </p:nvPr>
        </p:nvSpPr>
        <p:spPr/>
        <p:txBody>
          <a:bodyPr/>
          <a:lstStyle/>
          <a:p>
            <a:r>
              <a:rPr kumimoji="1" lang="en-US" altLang="ja-JP" dirty="0" err="1"/>
              <a:t>TeleBPF</a:t>
            </a:r>
            <a:r>
              <a:rPr kumimoji="1" lang="ja-JP" altLang="en-US" dirty="0"/>
              <a:t>の動作確認</a:t>
            </a:r>
          </a:p>
        </p:txBody>
      </p:sp>
      <p:sp>
        <p:nvSpPr>
          <p:cNvPr id="3" name="コンテンツ プレースホルダー 2">
            <a:extLst>
              <a:ext uri="{FF2B5EF4-FFF2-40B4-BE49-F238E27FC236}">
                <a16:creationId xmlns:a16="http://schemas.microsoft.com/office/drawing/2014/main" id="{D1B3F757-0509-957D-90BA-52A7B778A20F}"/>
              </a:ext>
            </a:extLst>
          </p:cNvPr>
          <p:cNvSpPr>
            <a:spLocks noGrp="1"/>
          </p:cNvSpPr>
          <p:nvPr>
            <p:ph idx="1"/>
          </p:nvPr>
        </p:nvSpPr>
        <p:spPr/>
        <p:txBody>
          <a:bodyPr/>
          <a:lstStyle/>
          <a:p>
            <a:r>
              <a:rPr kumimoji="1" lang="en-US" altLang="ja-JP" dirty="0"/>
              <a:t>VM</a:t>
            </a:r>
            <a:r>
              <a:rPr kumimoji="1" lang="ja-JP" altLang="en-US" dirty="0"/>
              <a:t>内で実行した</a:t>
            </a:r>
            <a:r>
              <a:rPr kumimoji="1" lang="en-US" altLang="ja-JP" dirty="0" err="1"/>
              <a:t>eBPF</a:t>
            </a:r>
            <a:r>
              <a:rPr kumimoji="1" lang="ja-JP" altLang="en-US" dirty="0"/>
              <a:t>プログラムのログ出力を取得</a:t>
            </a:r>
          </a:p>
          <a:p>
            <a:pPr lvl="1"/>
            <a:r>
              <a:rPr lang="en-US" altLang="ja-JP" dirty="0"/>
              <a:t>clone</a:t>
            </a:r>
            <a:r>
              <a:rPr lang="ja-JP" altLang="en-US" dirty="0"/>
              <a:t>システムコールが実行されるたびにログが取得できることを確認</a:t>
            </a:r>
            <a:endParaRPr lang="en-US" altLang="ja-JP" dirty="0"/>
          </a:p>
          <a:p>
            <a:r>
              <a:rPr lang="en-US" altLang="ja-JP" dirty="0">
                <a:effectLst/>
              </a:rPr>
              <a:t>perf</a:t>
            </a:r>
            <a:r>
              <a:rPr lang="ja-JP" altLang="en-US" dirty="0">
                <a:effectLst/>
              </a:rPr>
              <a:t>を用いた</a:t>
            </a:r>
            <a:r>
              <a:rPr lang="en-US" altLang="ja-JP" dirty="0" err="1">
                <a:effectLst/>
              </a:rPr>
              <a:t>eBPF</a:t>
            </a:r>
            <a:r>
              <a:rPr lang="ja-JP" altLang="en-US" dirty="0">
                <a:effectLst/>
              </a:rPr>
              <a:t>プログラムの情報</a:t>
            </a:r>
            <a:r>
              <a:rPr kumimoji="1" lang="ja-JP" altLang="en-US" dirty="0"/>
              <a:t>を取得</a:t>
            </a:r>
            <a:endParaRPr kumimoji="1" lang="en-US" altLang="ja-JP" dirty="0"/>
          </a:p>
          <a:p>
            <a:pPr lvl="1"/>
            <a:r>
              <a:rPr lang="en-US" altLang="ja-JP" dirty="0"/>
              <a:t>VM</a:t>
            </a:r>
            <a:r>
              <a:rPr lang="ja-JP" altLang="en-US" dirty="0"/>
              <a:t>で実行したコマンドの情報が取得できることを確認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18C200DA-F5C5-C550-F330-BE74EA835F5E}"/>
              </a:ext>
            </a:extLst>
          </p:cNvPr>
          <p:cNvSpPr>
            <a:spLocks noGrp="1"/>
          </p:cNvSpPr>
          <p:nvPr>
            <p:ph type="sldNum" sz="quarter" idx="12"/>
          </p:nvPr>
        </p:nvSpPr>
        <p:spPr/>
        <p:txBody>
          <a:bodyPr/>
          <a:lstStyle/>
          <a:p>
            <a:fld id="{BE494F7D-EF94-4F03-B604-12C7245D12BF}" type="slidenum">
              <a:rPr kumimoji="1" lang="ja-JP" altLang="en-US" smtClean="0"/>
              <a:t>34</a:t>
            </a:fld>
            <a:endParaRPr kumimoji="1" lang="ja-JP" altLang="en-US"/>
          </a:p>
        </p:txBody>
      </p:sp>
      <p:pic>
        <p:nvPicPr>
          <p:cNvPr id="9" name="図 8" descr="コンピューターのスクリーンショット">
            <a:extLst>
              <a:ext uri="{FF2B5EF4-FFF2-40B4-BE49-F238E27FC236}">
                <a16:creationId xmlns:a16="http://schemas.microsoft.com/office/drawing/2014/main" id="{A346DA5B-D692-A278-CFE2-BBB730869F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1890" y="4636375"/>
            <a:ext cx="6479740" cy="2221625"/>
          </a:xfrm>
          <a:prstGeom prst="rect">
            <a:avLst/>
          </a:prstGeom>
        </p:spPr>
      </p:pic>
      <p:pic>
        <p:nvPicPr>
          <p:cNvPr id="11" name="図 10">
            <a:extLst>
              <a:ext uri="{FF2B5EF4-FFF2-40B4-BE49-F238E27FC236}">
                <a16:creationId xmlns:a16="http://schemas.microsoft.com/office/drawing/2014/main" id="{BA29ED36-676A-DF0F-322B-598BD5014A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4548" y="3542219"/>
            <a:ext cx="7814425" cy="994164"/>
          </a:xfrm>
          <a:prstGeom prst="rect">
            <a:avLst/>
          </a:prstGeom>
        </p:spPr>
      </p:pic>
    </p:spTree>
    <p:extLst>
      <p:ext uri="{BB962C8B-B14F-4D97-AF65-F5344CB8AC3E}">
        <p14:creationId xmlns:p14="http://schemas.microsoft.com/office/powerpoint/2010/main" val="19553471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87A6FC4F-7C46-1C32-6485-DD6D3F22D12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6615491-A188-925A-CC8F-BF70EC012E20}"/>
              </a:ext>
            </a:extLst>
          </p:cNvPr>
          <p:cNvSpPr>
            <a:spLocks noGrp="1"/>
          </p:cNvSpPr>
          <p:nvPr>
            <p:ph type="title"/>
          </p:nvPr>
        </p:nvSpPr>
        <p:spPr/>
        <p:txBody>
          <a:bodyPr/>
          <a:lstStyle/>
          <a:p>
            <a:r>
              <a:rPr kumimoji="1" lang="ja-JP" altLang="en-US" dirty="0"/>
              <a:t>動作確認</a:t>
            </a:r>
          </a:p>
        </p:txBody>
      </p:sp>
      <p:sp>
        <p:nvSpPr>
          <p:cNvPr id="3" name="コンテンツ プレースホルダー 2">
            <a:extLst>
              <a:ext uri="{FF2B5EF4-FFF2-40B4-BE49-F238E27FC236}">
                <a16:creationId xmlns:a16="http://schemas.microsoft.com/office/drawing/2014/main" id="{12C883DC-D2FF-D473-BD09-60ADEA2E3416}"/>
              </a:ext>
            </a:extLst>
          </p:cNvPr>
          <p:cNvSpPr>
            <a:spLocks noGrp="1"/>
          </p:cNvSpPr>
          <p:nvPr>
            <p:ph idx="1"/>
          </p:nvPr>
        </p:nvSpPr>
        <p:spPr/>
        <p:txBody>
          <a:bodyPr/>
          <a:lstStyle/>
          <a:p>
            <a:r>
              <a:rPr kumimoji="1" lang="en-US" altLang="ja-JP" dirty="0"/>
              <a:t>python</a:t>
            </a:r>
            <a:r>
              <a:rPr kumimoji="1" lang="ja-JP" altLang="en-US" dirty="0"/>
              <a:t>を用いて</a:t>
            </a:r>
            <a:r>
              <a:rPr kumimoji="1" lang="en-US" altLang="ja-JP" dirty="0" err="1"/>
              <a:t>eBPF</a:t>
            </a:r>
            <a:r>
              <a:rPr kumimoji="1" lang="ja-JP" altLang="en-US" dirty="0"/>
              <a:t>プログラムを作成</a:t>
            </a:r>
            <a:endParaRPr kumimoji="1" lang="en-US" altLang="ja-JP" dirty="0"/>
          </a:p>
          <a:p>
            <a:r>
              <a:rPr kumimoji="1" lang="en-US" altLang="ja-JP" dirty="0"/>
              <a:t>VM</a:t>
            </a:r>
            <a:r>
              <a:rPr kumimoji="1" lang="ja-JP" altLang="en-US" dirty="0"/>
              <a:t>内で実行した</a:t>
            </a:r>
            <a:r>
              <a:rPr kumimoji="1" lang="en-US" altLang="ja-JP" dirty="0" err="1"/>
              <a:t>eBPF</a:t>
            </a:r>
            <a:r>
              <a:rPr kumimoji="1" lang="ja-JP" altLang="en-US" dirty="0"/>
              <a:t>プログラムのログ出力を取得</a:t>
            </a:r>
          </a:p>
          <a:p>
            <a:pPr lvl="1"/>
            <a:r>
              <a:rPr lang="en-US" altLang="ja-JP" dirty="0"/>
              <a:t>clone</a:t>
            </a:r>
            <a:r>
              <a:rPr lang="ja-JP" altLang="en-US" dirty="0"/>
              <a:t>システムコールが実行されるたびにログが取得できることを確認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68CE3763-CC89-821D-06F8-E3BF26B378C2}"/>
              </a:ext>
            </a:extLst>
          </p:cNvPr>
          <p:cNvSpPr>
            <a:spLocks noGrp="1"/>
          </p:cNvSpPr>
          <p:nvPr>
            <p:ph type="sldNum" sz="quarter" idx="12"/>
          </p:nvPr>
        </p:nvSpPr>
        <p:spPr/>
        <p:txBody>
          <a:bodyPr/>
          <a:lstStyle/>
          <a:p>
            <a:fld id="{BE494F7D-EF94-4F03-B604-12C7245D12BF}" type="slidenum">
              <a:rPr kumimoji="1" lang="ja-JP" altLang="en-US" smtClean="0"/>
              <a:t>35</a:t>
            </a:fld>
            <a:endParaRPr kumimoji="1" lang="ja-JP" altLang="en-US"/>
          </a:p>
        </p:txBody>
      </p:sp>
      <p:pic>
        <p:nvPicPr>
          <p:cNvPr id="11" name="図 10">
            <a:extLst>
              <a:ext uri="{FF2B5EF4-FFF2-40B4-BE49-F238E27FC236}">
                <a16:creationId xmlns:a16="http://schemas.microsoft.com/office/drawing/2014/main" id="{63FE4053-7F0B-0CF5-6087-3E0ABA2935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537" y="4356049"/>
            <a:ext cx="10419312" cy="1325562"/>
          </a:xfrm>
          <a:prstGeom prst="rect">
            <a:avLst/>
          </a:prstGeom>
        </p:spPr>
      </p:pic>
      <p:pic>
        <p:nvPicPr>
          <p:cNvPr id="5" name="図 4">
            <a:extLst>
              <a:ext uri="{FF2B5EF4-FFF2-40B4-BE49-F238E27FC236}">
                <a16:creationId xmlns:a16="http://schemas.microsoft.com/office/drawing/2014/main" id="{2755C1EB-A87D-5A30-F4B9-5B7E0EE3F0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537" y="3488271"/>
            <a:ext cx="7937292" cy="386077"/>
          </a:xfrm>
          <a:prstGeom prst="rect">
            <a:avLst/>
          </a:prstGeom>
        </p:spPr>
      </p:pic>
    </p:spTree>
    <p:extLst>
      <p:ext uri="{BB962C8B-B14F-4D97-AF65-F5344CB8AC3E}">
        <p14:creationId xmlns:p14="http://schemas.microsoft.com/office/powerpoint/2010/main" val="4871324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4570C72F-5C9A-1F95-0FE4-3C2B8E58D40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1DE6546-191D-9C37-7EB6-682777FC4BC2}"/>
              </a:ext>
            </a:extLst>
          </p:cNvPr>
          <p:cNvSpPr>
            <a:spLocks noGrp="1"/>
          </p:cNvSpPr>
          <p:nvPr>
            <p:ph type="title"/>
          </p:nvPr>
        </p:nvSpPr>
        <p:spPr/>
        <p:txBody>
          <a:bodyPr/>
          <a:lstStyle/>
          <a:p>
            <a:r>
              <a:rPr kumimoji="1" lang="ja-JP" altLang="en-US" dirty="0"/>
              <a:t>動作確認</a:t>
            </a:r>
          </a:p>
        </p:txBody>
      </p:sp>
      <p:sp>
        <p:nvSpPr>
          <p:cNvPr id="3" name="コンテンツ プレースホルダー 2">
            <a:extLst>
              <a:ext uri="{FF2B5EF4-FFF2-40B4-BE49-F238E27FC236}">
                <a16:creationId xmlns:a16="http://schemas.microsoft.com/office/drawing/2014/main" id="{D70244B9-C566-E998-573A-6A6990C50342}"/>
              </a:ext>
            </a:extLst>
          </p:cNvPr>
          <p:cNvSpPr>
            <a:spLocks noGrp="1"/>
          </p:cNvSpPr>
          <p:nvPr>
            <p:ph idx="1"/>
          </p:nvPr>
        </p:nvSpPr>
        <p:spPr/>
        <p:txBody>
          <a:bodyPr/>
          <a:lstStyle/>
          <a:p>
            <a:r>
              <a:rPr kumimoji="1" lang="en-US" altLang="ja-JP" dirty="0"/>
              <a:t>python</a:t>
            </a:r>
            <a:r>
              <a:rPr kumimoji="1" lang="ja-JP" altLang="en-US" dirty="0"/>
              <a:t>を用いて</a:t>
            </a:r>
            <a:r>
              <a:rPr kumimoji="1" lang="en-US" altLang="ja-JP" dirty="0" err="1"/>
              <a:t>eBPF</a:t>
            </a:r>
            <a:r>
              <a:rPr kumimoji="1" lang="ja-JP" altLang="en-US" dirty="0"/>
              <a:t>プログラムを作成</a:t>
            </a:r>
            <a:endParaRPr kumimoji="1" lang="en-US" altLang="ja-JP" dirty="0"/>
          </a:p>
          <a:p>
            <a:pPr lvl="1"/>
            <a:r>
              <a:rPr lang="en-US" altLang="ja-JP" dirty="0"/>
              <a:t>OS</a:t>
            </a:r>
            <a:r>
              <a:rPr lang="ja-JP" altLang="en-US" dirty="0"/>
              <a:t>バージョンはホスト</a:t>
            </a:r>
            <a:r>
              <a:rPr lang="en-US" altLang="ja-JP" dirty="0"/>
              <a:t>VM</a:t>
            </a:r>
            <a:r>
              <a:rPr lang="ja-JP" altLang="en-US" dirty="0"/>
              <a:t>両方とも</a:t>
            </a:r>
            <a:r>
              <a:rPr lang="en-US" altLang="ja-JP" dirty="0">
                <a:effectLst/>
              </a:rPr>
              <a:t>Linux 5.15.0-89</a:t>
            </a:r>
            <a:endParaRPr kumimoji="1" lang="en-US" altLang="ja-JP" dirty="0"/>
          </a:p>
          <a:p>
            <a:r>
              <a:rPr kumimoji="1" lang="en-US" altLang="ja-JP" dirty="0"/>
              <a:t>VM</a:t>
            </a:r>
            <a:r>
              <a:rPr kumimoji="1" lang="ja-JP" altLang="en-US" dirty="0"/>
              <a:t>内で実行した</a:t>
            </a:r>
            <a:r>
              <a:rPr kumimoji="1" lang="en-US" altLang="ja-JP" dirty="0" err="1"/>
              <a:t>eBPF</a:t>
            </a:r>
            <a:r>
              <a:rPr kumimoji="1" lang="ja-JP" altLang="en-US" dirty="0"/>
              <a:t>プログラムのログ出力を取得</a:t>
            </a:r>
          </a:p>
          <a:p>
            <a:pPr lvl="1"/>
            <a:r>
              <a:rPr lang="en-US" altLang="ja-JP" dirty="0"/>
              <a:t>clone</a:t>
            </a:r>
            <a:r>
              <a:rPr lang="ja-JP" altLang="en-US" dirty="0"/>
              <a:t>システムコールが実行されるたびにログが取得できることを確認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9064B1C8-868C-06B8-EF17-8D8652C81F86}"/>
              </a:ext>
            </a:extLst>
          </p:cNvPr>
          <p:cNvSpPr>
            <a:spLocks noGrp="1"/>
          </p:cNvSpPr>
          <p:nvPr>
            <p:ph type="sldNum" sz="quarter" idx="12"/>
          </p:nvPr>
        </p:nvSpPr>
        <p:spPr/>
        <p:txBody>
          <a:bodyPr/>
          <a:lstStyle/>
          <a:p>
            <a:fld id="{BE494F7D-EF94-4F03-B604-12C7245D12BF}" type="slidenum">
              <a:rPr kumimoji="1" lang="ja-JP" altLang="en-US" smtClean="0"/>
              <a:t>36</a:t>
            </a:fld>
            <a:endParaRPr kumimoji="1" lang="ja-JP" altLang="en-US"/>
          </a:p>
        </p:txBody>
      </p:sp>
      <p:pic>
        <p:nvPicPr>
          <p:cNvPr id="7" name="図 6">
            <a:extLst>
              <a:ext uri="{FF2B5EF4-FFF2-40B4-BE49-F238E27FC236}">
                <a16:creationId xmlns:a16="http://schemas.microsoft.com/office/drawing/2014/main" id="{E229E9E9-87E8-CBD7-4108-9DDB26BE96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9477" y="3605447"/>
            <a:ext cx="9148483" cy="329556"/>
          </a:xfrm>
          <a:prstGeom prst="rect">
            <a:avLst/>
          </a:prstGeom>
        </p:spPr>
      </p:pic>
      <p:pic>
        <p:nvPicPr>
          <p:cNvPr id="9" name="図 8" descr="コンピューターのスクリーンショット&#10;&#10;自動的に生成された説明">
            <a:extLst>
              <a:ext uri="{FF2B5EF4-FFF2-40B4-BE49-F238E27FC236}">
                <a16:creationId xmlns:a16="http://schemas.microsoft.com/office/drawing/2014/main" id="{28F728B8-6213-F984-CD5B-83FDC7495F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9478" y="4508707"/>
            <a:ext cx="9593043" cy="1203725"/>
          </a:xfrm>
          <a:prstGeom prst="rect">
            <a:avLst/>
          </a:prstGeom>
        </p:spPr>
      </p:pic>
    </p:spTree>
    <p:extLst>
      <p:ext uri="{BB962C8B-B14F-4D97-AF65-F5344CB8AC3E}">
        <p14:creationId xmlns:p14="http://schemas.microsoft.com/office/powerpoint/2010/main" val="9238897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9EE84649-A53C-CD3F-7CE0-19EFB3E2E4B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86D6E4B-7F12-90ED-1794-EEED0946CB15}"/>
              </a:ext>
            </a:extLst>
          </p:cNvPr>
          <p:cNvSpPr>
            <a:spLocks noGrp="1"/>
          </p:cNvSpPr>
          <p:nvPr>
            <p:ph type="title"/>
          </p:nvPr>
        </p:nvSpPr>
        <p:spPr/>
        <p:txBody>
          <a:bodyPr/>
          <a:lstStyle/>
          <a:p>
            <a:r>
              <a:rPr lang="ja-JP" altLang="en-US" dirty="0">
                <a:effectLst/>
              </a:rPr>
              <a:t>マップとリングバッファによる情報取得オーバヘッド</a:t>
            </a:r>
            <a:endParaRPr kumimoji="1" lang="ja-JP" altLang="en-US" dirty="0"/>
          </a:p>
        </p:txBody>
      </p:sp>
      <p:sp>
        <p:nvSpPr>
          <p:cNvPr id="3" name="コンテンツ プレースホルダー 2">
            <a:extLst>
              <a:ext uri="{FF2B5EF4-FFF2-40B4-BE49-F238E27FC236}">
                <a16:creationId xmlns:a16="http://schemas.microsoft.com/office/drawing/2014/main" id="{63680027-DCED-3322-7CDA-C48C76A3DC39}"/>
              </a:ext>
            </a:extLst>
          </p:cNvPr>
          <p:cNvSpPr>
            <a:spLocks noGrp="1"/>
          </p:cNvSpPr>
          <p:nvPr>
            <p:ph idx="1"/>
          </p:nvPr>
        </p:nvSpPr>
        <p:spPr/>
        <p:txBody>
          <a:bodyPr/>
          <a:lstStyle/>
          <a:p>
            <a:r>
              <a:rPr lang="ja-JP" altLang="en-US" dirty="0">
                <a:effectLst/>
              </a:rPr>
              <a:t>システムコールを用いた情報取得にかかる時間を測定</a:t>
            </a:r>
            <a:endParaRPr lang="en-US" altLang="ja-JP" dirty="0">
              <a:effectLst/>
            </a:endParaRPr>
          </a:p>
          <a:p>
            <a:pPr lvl="1"/>
            <a:r>
              <a:rPr lang="en-US" altLang="ja-JP" dirty="0" err="1">
                <a:effectLst/>
              </a:rPr>
              <a:t>TeleBPF</a:t>
            </a:r>
            <a:r>
              <a:rPr lang="ja-JP" altLang="en-US" dirty="0">
                <a:effectLst/>
              </a:rPr>
              <a:t>を用いることにより</a:t>
            </a:r>
            <a:r>
              <a:rPr lang="en-US" altLang="ja-JP" dirty="0">
                <a:effectLst/>
              </a:rPr>
              <a:t>0.20~</a:t>
            </a:r>
            <a:r>
              <a:rPr lang="en-US" altLang="ja-JP" dirty="0"/>
              <a:t>1.05</a:t>
            </a:r>
            <a:r>
              <a:rPr lang="en-US" altLang="ja-JP" dirty="0">
                <a:effectLst/>
              </a:rPr>
              <a:t>ms</a:t>
            </a:r>
            <a:r>
              <a:rPr lang="ja-JP" altLang="en-US" dirty="0">
                <a:effectLst/>
              </a:rPr>
              <a:t>だけ増加</a:t>
            </a:r>
            <a:endParaRPr lang="en-US" altLang="ja-JP" dirty="0">
              <a:effectLst/>
            </a:endParaRPr>
          </a:p>
          <a:p>
            <a:r>
              <a:rPr lang="ja-JP" altLang="en-US" dirty="0">
                <a:effectLst/>
              </a:rPr>
              <a:t>リングバッファを用いた情報取得にかかる時間を測定</a:t>
            </a:r>
            <a:endParaRPr lang="en-US" altLang="ja-JP" dirty="0">
              <a:effectLst/>
            </a:endParaRPr>
          </a:p>
          <a:p>
            <a:pPr lvl="1"/>
            <a:r>
              <a:rPr lang="en-US" altLang="ja-JP" dirty="0" err="1"/>
              <a:t>eBPF</a:t>
            </a:r>
            <a:r>
              <a:rPr lang="ja-JP" altLang="en-US" dirty="0"/>
              <a:t>制御システムコールによる情報取得には</a:t>
            </a:r>
            <a:r>
              <a:rPr lang="en-US" altLang="ja-JP" dirty="0"/>
              <a:t>0.3~0.35</a:t>
            </a:r>
            <a:r>
              <a:rPr lang="en-US" altLang="ja-JP" dirty="0">
                <a:effectLst/>
              </a:rPr>
              <a:t>µs</a:t>
            </a:r>
            <a:r>
              <a:rPr lang="ja-JP" altLang="en-US" dirty="0">
                <a:effectLst/>
              </a:rPr>
              <a:t>かかる</a:t>
            </a:r>
            <a:endParaRPr lang="en-US" altLang="ja-JP" dirty="0"/>
          </a:p>
          <a:p>
            <a:r>
              <a:rPr lang="ja-JP" altLang="en-US" dirty="0">
                <a:effectLst/>
              </a:rPr>
              <a:t>共有メモリを使用することでより効率的に取得することが可能</a:t>
            </a:r>
            <a:endParaRPr lang="en-US" altLang="ja-JP" dirty="0"/>
          </a:p>
        </p:txBody>
      </p:sp>
      <p:sp>
        <p:nvSpPr>
          <p:cNvPr id="4" name="スライド番号プレースホルダー 3">
            <a:extLst>
              <a:ext uri="{FF2B5EF4-FFF2-40B4-BE49-F238E27FC236}">
                <a16:creationId xmlns:a16="http://schemas.microsoft.com/office/drawing/2014/main" id="{3AF82DB3-D0E8-2DBD-0772-AF69B8A0721D}"/>
              </a:ext>
            </a:extLst>
          </p:cNvPr>
          <p:cNvSpPr>
            <a:spLocks noGrp="1"/>
          </p:cNvSpPr>
          <p:nvPr>
            <p:ph type="sldNum" sz="quarter" idx="12"/>
          </p:nvPr>
        </p:nvSpPr>
        <p:spPr/>
        <p:txBody>
          <a:bodyPr/>
          <a:lstStyle/>
          <a:p>
            <a:fld id="{BE494F7D-EF94-4F03-B604-12C7245D12BF}" type="slidenum">
              <a:rPr kumimoji="1" lang="ja-JP" altLang="en-US" smtClean="0"/>
              <a:t>37</a:t>
            </a:fld>
            <a:endParaRPr kumimoji="1" lang="ja-JP" altLang="en-US"/>
          </a:p>
        </p:txBody>
      </p:sp>
      <p:graphicFrame>
        <p:nvGraphicFramePr>
          <p:cNvPr id="6" name="グラフ 5">
            <a:extLst>
              <a:ext uri="{FF2B5EF4-FFF2-40B4-BE49-F238E27FC236}">
                <a16:creationId xmlns:a16="http://schemas.microsoft.com/office/drawing/2014/main" id="{A2BC66FC-EEE7-8566-DDC1-36A7BC5FF70B}"/>
              </a:ext>
            </a:extLst>
          </p:cNvPr>
          <p:cNvGraphicFramePr>
            <a:graphicFrameLocks/>
          </p:cNvGraphicFramePr>
          <p:nvPr/>
        </p:nvGraphicFramePr>
        <p:xfrm>
          <a:off x="5753528" y="4001294"/>
          <a:ext cx="5753528"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347104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874F8209-AC27-8121-8F1E-640068D0647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C66F42B-B4D5-6F90-2359-27DFF50A89BD}"/>
              </a:ext>
            </a:extLst>
          </p:cNvPr>
          <p:cNvSpPr>
            <a:spLocks noGrp="1"/>
          </p:cNvSpPr>
          <p:nvPr>
            <p:ph type="title"/>
          </p:nvPr>
        </p:nvSpPr>
        <p:spPr/>
        <p:txBody>
          <a:bodyPr/>
          <a:lstStyle/>
          <a:p>
            <a:r>
              <a:rPr lang="ja-JP" altLang="en-US" dirty="0">
                <a:effectLst/>
              </a:rPr>
              <a:t>情報取得オーバヘッド</a:t>
            </a:r>
            <a:endParaRPr kumimoji="1" lang="ja-JP" altLang="en-US" dirty="0"/>
          </a:p>
        </p:txBody>
      </p:sp>
      <p:sp>
        <p:nvSpPr>
          <p:cNvPr id="3" name="コンテンツ プレースホルダー 2">
            <a:extLst>
              <a:ext uri="{FF2B5EF4-FFF2-40B4-BE49-F238E27FC236}">
                <a16:creationId xmlns:a16="http://schemas.microsoft.com/office/drawing/2014/main" id="{93EE0E2E-00D9-BBE8-A3F4-BFFFB2E90C12}"/>
              </a:ext>
            </a:extLst>
          </p:cNvPr>
          <p:cNvSpPr>
            <a:spLocks noGrp="1"/>
          </p:cNvSpPr>
          <p:nvPr>
            <p:ph idx="1"/>
          </p:nvPr>
        </p:nvSpPr>
        <p:spPr/>
        <p:txBody>
          <a:bodyPr/>
          <a:lstStyle/>
          <a:p>
            <a:r>
              <a:rPr lang="ja-JP" altLang="en-US" dirty="0">
                <a:effectLst/>
              </a:rPr>
              <a:t>システムコール全体の時間を測定</a:t>
            </a:r>
            <a:endParaRPr lang="en-US" altLang="ja-JP" dirty="0">
              <a:effectLst/>
            </a:endParaRPr>
          </a:p>
          <a:p>
            <a:pPr lvl="1"/>
            <a:r>
              <a:rPr lang="en-US" altLang="ja-JP" dirty="0" err="1"/>
              <a:t>vsock</a:t>
            </a:r>
            <a:r>
              <a:rPr lang="ja-JP" altLang="en-US" dirty="0"/>
              <a:t>によりオーバヘッドを</a:t>
            </a:r>
            <a:r>
              <a:rPr lang="en-US" altLang="ja-JP" dirty="0"/>
              <a:t>19~74%</a:t>
            </a:r>
            <a:r>
              <a:rPr lang="ja-JP" altLang="en-US" dirty="0"/>
              <a:t>に抑えることができる</a:t>
            </a:r>
            <a:endParaRPr lang="en-US" altLang="ja-JP" dirty="0">
              <a:effectLst/>
            </a:endParaRPr>
          </a:p>
          <a:p>
            <a:r>
              <a:rPr lang="ja-JP" altLang="en-US" dirty="0">
                <a:effectLst/>
              </a:rPr>
              <a:t>システムコールとリングバッファを用いた場合の時間を測定</a:t>
            </a:r>
            <a:endParaRPr lang="en-US" altLang="ja-JP" dirty="0">
              <a:effectLst/>
            </a:endParaRPr>
          </a:p>
          <a:p>
            <a:pPr lvl="1"/>
            <a:r>
              <a:rPr lang="en-US" altLang="ja-JP" dirty="0" err="1">
                <a:effectLst/>
              </a:rPr>
              <a:t>TeleBPF</a:t>
            </a:r>
            <a:r>
              <a:rPr lang="ja-JP" altLang="en-US" dirty="0">
                <a:effectLst/>
              </a:rPr>
              <a:t>によりシステムコールは</a:t>
            </a:r>
            <a:r>
              <a:rPr lang="en-US" altLang="ja-JP" dirty="0">
                <a:effectLst/>
              </a:rPr>
              <a:t>0.20~</a:t>
            </a:r>
            <a:r>
              <a:rPr lang="en-US" altLang="ja-JP" dirty="0"/>
              <a:t>1.05</a:t>
            </a:r>
            <a:r>
              <a:rPr lang="en-US" altLang="ja-JP" dirty="0">
                <a:effectLst/>
              </a:rPr>
              <a:t>ms</a:t>
            </a:r>
            <a:r>
              <a:rPr lang="ja-JP" altLang="en-US" dirty="0">
                <a:effectLst/>
              </a:rPr>
              <a:t>だけ増加</a:t>
            </a:r>
            <a:endParaRPr lang="en-US" altLang="ja-JP" dirty="0">
              <a:effectLst/>
            </a:endParaRPr>
          </a:p>
          <a:p>
            <a:pPr lvl="1"/>
            <a:r>
              <a:rPr lang="ja-JP" altLang="en-US" dirty="0">
                <a:effectLst/>
              </a:rPr>
              <a:t>リングバッファ</a:t>
            </a:r>
            <a:r>
              <a:rPr lang="ja-JP" altLang="en-US" dirty="0"/>
              <a:t>による情報取得には</a:t>
            </a:r>
            <a:r>
              <a:rPr lang="en-US" altLang="ja-JP" dirty="0"/>
              <a:t>0.3~0.55</a:t>
            </a:r>
            <a:r>
              <a:rPr lang="en-US" altLang="ja-JP" dirty="0">
                <a:effectLst/>
              </a:rPr>
              <a:t>µs</a:t>
            </a:r>
            <a:r>
              <a:rPr lang="ja-JP" altLang="en-US" dirty="0">
                <a:effectLst/>
              </a:rPr>
              <a:t>かかる</a:t>
            </a:r>
            <a:endParaRPr lang="en-US" altLang="ja-JP" dirty="0">
              <a:effectLst/>
            </a:endParaRPr>
          </a:p>
        </p:txBody>
      </p:sp>
      <p:sp>
        <p:nvSpPr>
          <p:cNvPr id="4" name="スライド番号プレースホルダー 3">
            <a:extLst>
              <a:ext uri="{FF2B5EF4-FFF2-40B4-BE49-F238E27FC236}">
                <a16:creationId xmlns:a16="http://schemas.microsoft.com/office/drawing/2014/main" id="{D70E5A00-3C66-2788-54C9-AC7E1C64D4DA}"/>
              </a:ext>
            </a:extLst>
          </p:cNvPr>
          <p:cNvSpPr>
            <a:spLocks noGrp="1"/>
          </p:cNvSpPr>
          <p:nvPr>
            <p:ph type="sldNum" sz="quarter" idx="12"/>
          </p:nvPr>
        </p:nvSpPr>
        <p:spPr/>
        <p:txBody>
          <a:bodyPr/>
          <a:lstStyle/>
          <a:p>
            <a:fld id="{BE494F7D-EF94-4F03-B604-12C7245D12BF}" type="slidenum">
              <a:rPr kumimoji="1" lang="ja-JP" altLang="en-US" smtClean="0"/>
              <a:t>38</a:t>
            </a:fld>
            <a:endParaRPr kumimoji="1" lang="ja-JP" altLang="en-US"/>
          </a:p>
        </p:txBody>
      </p:sp>
      <p:sp>
        <p:nvSpPr>
          <p:cNvPr id="9" name="テキスト ボックス 9">
            <a:extLst>
              <a:ext uri="{FF2B5EF4-FFF2-40B4-BE49-F238E27FC236}">
                <a16:creationId xmlns:a16="http://schemas.microsoft.com/office/drawing/2014/main" id="{C9DCD139-911A-60D3-3FAA-E9F0AF9F1655}"/>
              </a:ext>
            </a:extLst>
          </p:cNvPr>
          <p:cNvSpPr txBox="1"/>
          <p:nvPr/>
        </p:nvSpPr>
        <p:spPr>
          <a:xfrm>
            <a:off x="7996769" y="4159820"/>
            <a:ext cx="1415772" cy="338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ja-JP" sz="1600" b="0" i="0" baseline="0" dirty="0">
                <a:solidFill>
                  <a:schemeClr val="tx1"/>
                </a:solidFill>
                <a:effectLst/>
              </a:rPr>
              <a:t>情報取得性能</a:t>
            </a:r>
            <a:endParaRPr lang="ja-JP" altLang="ja-JP" sz="1600" dirty="0">
              <a:effectLst/>
            </a:endParaRPr>
          </a:p>
        </p:txBody>
      </p:sp>
      <p:graphicFrame>
        <p:nvGraphicFramePr>
          <p:cNvPr id="15" name="グラフ 14">
            <a:extLst>
              <a:ext uri="{FF2B5EF4-FFF2-40B4-BE49-F238E27FC236}">
                <a16:creationId xmlns:a16="http://schemas.microsoft.com/office/drawing/2014/main" id="{C342C586-8E71-CA27-A70A-2017233C4EAD}"/>
              </a:ext>
            </a:extLst>
          </p:cNvPr>
          <p:cNvGraphicFramePr>
            <a:graphicFrameLocks/>
          </p:cNvGraphicFramePr>
          <p:nvPr/>
        </p:nvGraphicFramePr>
        <p:xfrm>
          <a:off x="5420474" y="4300062"/>
          <a:ext cx="3466580" cy="20849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a:extLst>
              <a:ext uri="{FF2B5EF4-FFF2-40B4-BE49-F238E27FC236}">
                <a16:creationId xmlns:a16="http://schemas.microsoft.com/office/drawing/2014/main" id="{55157D3A-C0C2-D200-E9FC-3ED0302C6706}"/>
              </a:ext>
            </a:extLst>
          </p:cNvPr>
          <p:cNvGraphicFramePr>
            <a:graphicFrameLocks/>
          </p:cNvGraphicFramePr>
          <p:nvPr/>
        </p:nvGraphicFramePr>
        <p:xfrm>
          <a:off x="8485834" y="4294757"/>
          <a:ext cx="3175000" cy="2090278"/>
        </p:xfrm>
        <a:graphic>
          <a:graphicData uri="http://schemas.openxmlformats.org/drawingml/2006/chart">
            <c:chart xmlns:c="http://schemas.openxmlformats.org/drawingml/2006/chart" xmlns:r="http://schemas.openxmlformats.org/officeDocument/2006/relationships" r:id="rId4"/>
          </a:graphicData>
        </a:graphic>
      </p:graphicFrame>
      <p:pic>
        <p:nvPicPr>
          <p:cNvPr id="18" name="図 17">
            <a:extLst>
              <a:ext uri="{FF2B5EF4-FFF2-40B4-BE49-F238E27FC236}">
                <a16:creationId xmlns:a16="http://schemas.microsoft.com/office/drawing/2014/main" id="{E8B56B90-AC2B-B60D-67AD-C95B45BF48FE}"/>
              </a:ext>
            </a:extLst>
          </p:cNvPr>
          <p:cNvPicPr>
            <a:picLocks noChangeAspect="1"/>
          </p:cNvPicPr>
          <p:nvPr/>
        </p:nvPicPr>
        <p:blipFill>
          <a:blip r:embed="rId5"/>
          <a:stretch>
            <a:fillRect/>
          </a:stretch>
        </p:blipFill>
        <p:spPr>
          <a:xfrm>
            <a:off x="6367619" y="6356350"/>
            <a:ext cx="3996898" cy="449389"/>
          </a:xfrm>
          <a:prstGeom prst="rect">
            <a:avLst/>
          </a:prstGeom>
        </p:spPr>
      </p:pic>
      <p:graphicFrame>
        <p:nvGraphicFramePr>
          <p:cNvPr id="19" name="グラフ 18">
            <a:extLst>
              <a:ext uri="{FF2B5EF4-FFF2-40B4-BE49-F238E27FC236}">
                <a16:creationId xmlns:a16="http://schemas.microsoft.com/office/drawing/2014/main" id="{BCED8DC9-854C-17C9-D72D-24A26862B161}"/>
              </a:ext>
            </a:extLst>
          </p:cNvPr>
          <p:cNvGraphicFramePr>
            <a:graphicFrameLocks/>
          </p:cNvGraphicFramePr>
          <p:nvPr/>
        </p:nvGraphicFramePr>
        <p:xfrm>
          <a:off x="421240" y="4045667"/>
          <a:ext cx="5227147" cy="2743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8042408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EE87A827-914D-0D1D-E3B0-9EC2CC4DD73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19B6109-8CB3-6487-826E-B280189B790D}"/>
              </a:ext>
            </a:extLst>
          </p:cNvPr>
          <p:cNvSpPr>
            <a:spLocks noGrp="1"/>
          </p:cNvSpPr>
          <p:nvPr>
            <p:ph type="title"/>
          </p:nvPr>
        </p:nvSpPr>
        <p:spPr/>
        <p:txBody>
          <a:bodyPr/>
          <a:lstStyle/>
          <a:p>
            <a:r>
              <a:rPr kumimoji="1" lang="ja-JP" altLang="en-US" dirty="0"/>
              <a:t>動作確認</a:t>
            </a:r>
          </a:p>
        </p:txBody>
      </p:sp>
      <p:sp>
        <p:nvSpPr>
          <p:cNvPr id="3" name="コンテンツ プレースホルダー 2">
            <a:extLst>
              <a:ext uri="{FF2B5EF4-FFF2-40B4-BE49-F238E27FC236}">
                <a16:creationId xmlns:a16="http://schemas.microsoft.com/office/drawing/2014/main" id="{5287CACA-A452-9B14-1218-EA29A342D2A6}"/>
              </a:ext>
            </a:extLst>
          </p:cNvPr>
          <p:cNvSpPr>
            <a:spLocks noGrp="1"/>
          </p:cNvSpPr>
          <p:nvPr>
            <p:ph idx="1"/>
          </p:nvPr>
        </p:nvSpPr>
        <p:spPr>
          <a:xfrm>
            <a:off x="838200" y="1825625"/>
            <a:ext cx="4155040" cy="4351338"/>
          </a:xfrm>
        </p:spPr>
        <p:txBody>
          <a:bodyPr/>
          <a:lstStyle/>
          <a:p>
            <a:r>
              <a:rPr lang="en-US" altLang="ja-JP" dirty="0" err="1">
                <a:effectLst/>
              </a:rPr>
              <a:t>SysmonForLinux</a:t>
            </a:r>
            <a:r>
              <a:rPr lang="ja-JP" altLang="en-US" dirty="0">
                <a:effectLst/>
              </a:rPr>
              <a:t>の動作確認</a:t>
            </a:r>
            <a:endParaRPr lang="en-US" altLang="ja-JP" dirty="0">
              <a:effectLst/>
            </a:endParaRPr>
          </a:p>
          <a:p>
            <a:pPr lvl="1"/>
            <a:r>
              <a:rPr lang="ja-JP" altLang="en-US" dirty="0">
                <a:effectLst/>
              </a:rPr>
              <a:t>システムの行動を監視しログという形で記録するツール</a:t>
            </a:r>
            <a:endParaRPr kumimoji="1" lang="en-US" altLang="ja-JP" dirty="0"/>
          </a:p>
          <a:p>
            <a:r>
              <a:rPr lang="ja-JP" altLang="en-US" dirty="0"/>
              <a:t>実行結果</a:t>
            </a:r>
            <a:endParaRPr lang="en-US" altLang="ja-JP" dirty="0"/>
          </a:p>
          <a:p>
            <a:pPr lvl="1"/>
            <a:r>
              <a:rPr lang="ja-JP" altLang="en-US" dirty="0"/>
              <a:t>プロセスが実行されるたびに情報のログが取得できることを確認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98BFAA35-C583-F3FA-8907-1B666594BBE0}"/>
              </a:ext>
            </a:extLst>
          </p:cNvPr>
          <p:cNvSpPr>
            <a:spLocks noGrp="1"/>
          </p:cNvSpPr>
          <p:nvPr>
            <p:ph type="sldNum" sz="quarter" idx="12"/>
          </p:nvPr>
        </p:nvSpPr>
        <p:spPr/>
        <p:txBody>
          <a:bodyPr/>
          <a:lstStyle/>
          <a:p>
            <a:fld id="{BE494F7D-EF94-4F03-B604-12C7245D12BF}" type="slidenum">
              <a:rPr kumimoji="1" lang="ja-JP" altLang="en-US" smtClean="0"/>
              <a:t>39</a:t>
            </a:fld>
            <a:endParaRPr kumimoji="1" lang="ja-JP" altLang="en-US"/>
          </a:p>
        </p:txBody>
      </p:sp>
      <p:pic>
        <p:nvPicPr>
          <p:cNvPr id="7" name="図 6">
            <a:extLst>
              <a:ext uri="{FF2B5EF4-FFF2-40B4-BE49-F238E27FC236}">
                <a16:creationId xmlns:a16="http://schemas.microsoft.com/office/drawing/2014/main" id="{B27AB432-A6DA-59CC-35DD-808D6CC5FAC1}"/>
              </a:ext>
            </a:extLst>
          </p:cNvPr>
          <p:cNvPicPr>
            <a:picLocks noChangeAspect="1"/>
          </p:cNvPicPr>
          <p:nvPr/>
        </p:nvPicPr>
        <p:blipFill>
          <a:blip r:embed="rId3"/>
          <a:stretch>
            <a:fillRect/>
          </a:stretch>
        </p:blipFill>
        <p:spPr>
          <a:xfrm>
            <a:off x="4791725" y="1023288"/>
            <a:ext cx="7146845" cy="328934"/>
          </a:xfrm>
          <a:prstGeom prst="rect">
            <a:avLst/>
          </a:prstGeom>
        </p:spPr>
      </p:pic>
      <p:pic>
        <p:nvPicPr>
          <p:cNvPr id="9" name="図 8">
            <a:extLst>
              <a:ext uri="{FF2B5EF4-FFF2-40B4-BE49-F238E27FC236}">
                <a16:creationId xmlns:a16="http://schemas.microsoft.com/office/drawing/2014/main" id="{2C6A77AC-94A2-10A4-BEF4-947F2F12E2E9}"/>
              </a:ext>
            </a:extLst>
          </p:cNvPr>
          <p:cNvPicPr>
            <a:picLocks noChangeAspect="1"/>
          </p:cNvPicPr>
          <p:nvPr/>
        </p:nvPicPr>
        <p:blipFill>
          <a:blip r:embed="rId4"/>
          <a:stretch>
            <a:fillRect/>
          </a:stretch>
        </p:blipFill>
        <p:spPr>
          <a:xfrm>
            <a:off x="4791726" y="1472089"/>
            <a:ext cx="7236430" cy="4704874"/>
          </a:xfrm>
          <a:prstGeom prst="rect">
            <a:avLst/>
          </a:prstGeom>
        </p:spPr>
      </p:pic>
    </p:spTree>
    <p:extLst>
      <p:ext uri="{BB962C8B-B14F-4D97-AF65-F5344CB8AC3E}">
        <p14:creationId xmlns:p14="http://schemas.microsoft.com/office/powerpoint/2010/main" val="258878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1EC1DA-D3C5-EED4-4C2D-ED7C0E8C3D7B}"/>
              </a:ext>
            </a:extLst>
          </p:cNvPr>
          <p:cNvSpPr>
            <a:spLocks noGrp="1"/>
          </p:cNvSpPr>
          <p:nvPr>
            <p:ph type="title"/>
          </p:nvPr>
        </p:nvSpPr>
        <p:spPr>
          <a:xfrm>
            <a:off x="847725" y="256382"/>
            <a:ext cx="10515600" cy="1325563"/>
          </a:xfrm>
        </p:spPr>
        <p:txBody>
          <a:bodyPr/>
          <a:lstStyle/>
          <a:p>
            <a:r>
              <a:rPr lang="ja-JP" altLang="en-US" dirty="0"/>
              <a:t>エージェント方式の問題点</a:t>
            </a:r>
          </a:p>
        </p:txBody>
      </p:sp>
      <p:sp>
        <p:nvSpPr>
          <p:cNvPr id="3" name="コンテンツ プレースホルダー 2">
            <a:extLst>
              <a:ext uri="{FF2B5EF4-FFF2-40B4-BE49-F238E27FC236}">
                <a16:creationId xmlns:a16="http://schemas.microsoft.com/office/drawing/2014/main" id="{8D67F904-807B-8B98-CEC5-3F2FDC906E30}"/>
              </a:ext>
            </a:extLst>
          </p:cNvPr>
          <p:cNvSpPr>
            <a:spLocks noGrp="1"/>
          </p:cNvSpPr>
          <p:nvPr>
            <p:ph idx="1"/>
          </p:nvPr>
        </p:nvSpPr>
        <p:spPr>
          <a:xfrm>
            <a:off x="838200" y="1581945"/>
            <a:ext cx="10515600" cy="4351338"/>
          </a:xfrm>
        </p:spPr>
        <p:txBody>
          <a:bodyPr/>
          <a:lstStyle/>
          <a:p>
            <a:r>
              <a:rPr lang="en-US" altLang="ja-JP" dirty="0"/>
              <a:t>VM</a:t>
            </a:r>
            <a:r>
              <a:rPr lang="ja-JP" altLang="en-US" dirty="0"/>
              <a:t>の利用者がエージェントの保守・管理を行う必要がある</a:t>
            </a:r>
            <a:endParaRPr lang="en-US" altLang="ja-JP" dirty="0"/>
          </a:p>
          <a:p>
            <a:pPr lvl="1"/>
            <a:r>
              <a:rPr lang="ja-JP" altLang="en-US" dirty="0"/>
              <a:t>保守を怠るとシステムの脆弱性となる可能性がある</a:t>
            </a:r>
          </a:p>
          <a:p>
            <a:r>
              <a:rPr lang="ja-JP" altLang="en-US" dirty="0"/>
              <a:t>プロセスとして実行する場合</a:t>
            </a:r>
            <a:endParaRPr lang="en-US" altLang="ja-JP" dirty="0"/>
          </a:p>
          <a:p>
            <a:pPr lvl="1"/>
            <a:r>
              <a:rPr lang="ja-JP" altLang="en-US" dirty="0"/>
              <a:t>取得できない情報が存在する</a:t>
            </a:r>
          </a:p>
          <a:p>
            <a:r>
              <a:rPr lang="ja-JP" altLang="en-US" dirty="0"/>
              <a:t>カーネルモジュールとして実行する場合</a:t>
            </a:r>
            <a:endParaRPr lang="en-US" altLang="ja-JP" dirty="0"/>
          </a:p>
          <a:p>
            <a:pPr lvl="1"/>
            <a:r>
              <a:rPr lang="ja-JP" altLang="en-US" dirty="0"/>
              <a:t>システムの不安定化につながる可能性がある</a:t>
            </a:r>
            <a:endParaRPr lang="en-US" altLang="ja-JP" dirty="0"/>
          </a:p>
        </p:txBody>
      </p:sp>
      <p:sp>
        <p:nvSpPr>
          <p:cNvPr id="4" name="スライド番号プレースホルダー 3">
            <a:extLst>
              <a:ext uri="{FF2B5EF4-FFF2-40B4-BE49-F238E27FC236}">
                <a16:creationId xmlns:a16="http://schemas.microsoft.com/office/drawing/2014/main" id="{9683FF1A-88E9-1931-1002-D6DF121A06FD}"/>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4</a:t>
            </a:fld>
            <a:endParaRPr lang="ja-JP" altLang="en-US"/>
          </a:p>
        </p:txBody>
      </p:sp>
      <p:sp>
        <p:nvSpPr>
          <p:cNvPr id="5" name="Cloud 16">
            <a:extLst>
              <a:ext uri="{FF2B5EF4-FFF2-40B4-BE49-F238E27FC236}">
                <a16:creationId xmlns:a16="http://schemas.microsoft.com/office/drawing/2014/main" id="{6C038ED8-F884-1E41-9F7E-960412E8C6AA}"/>
              </a:ext>
            </a:extLst>
          </p:cNvPr>
          <p:cNvSpPr/>
          <p:nvPr/>
        </p:nvSpPr>
        <p:spPr>
          <a:xfrm>
            <a:off x="914400" y="4487238"/>
            <a:ext cx="10592656" cy="2005637"/>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sp>
        <p:nvSpPr>
          <p:cNvPr id="6" name="正方形/長方形 5">
            <a:extLst>
              <a:ext uri="{FF2B5EF4-FFF2-40B4-BE49-F238E27FC236}">
                <a16:creationId xmlns:a16="http://schemas.microsoft.com/office/drawing/2014/main" id="{9FA3E346-8718-3C77-B657-525FEA7B1D2F}"/>
              </a:ext>
            </a:extLst>
          </p:cNvPr>
          <p:cNvSpPr/>
          <p:nvPr/>
        </p:nvSpPr>
        <p:spPr>
          <a:xfrm>
            <a:off x="5491466" y="4850061"/>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7" name="正方形/長方形 6">
            <a:extLst>
              <a:ext uri="{FF2B5EF4-FFF2-40B4-BE49-F238E27FC236}">
                <a16:creationId xmlns:a16="http://schemas.microsoft.com/office/drawing/2014/main" id="{1893BC7F-F5EC-FDB9-C715-DBEECB04856B}"/>
              </a:ext>
            </a:extLst>
          </p:cNvPr>
          <p:cNvSpPr/>
          <p:nvPr/>
        </p:nvSpPr>
        <p:spPr>
          <a:xfrm>
            <a:off x="6013730" y="4935585"/>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8" name="正方形/長方形 7">
            <a:extLst>
              <a:ext uri="{FF2B5EF4-FFF2-40B4-BE49-F238E27FC236}">
                <a16:creationId xmlns:a16="http://schemas.microsoft.com/office/drawing/2014/main" id="{F07DA6FF-39E9-8F7F-F5B7-B7DAD1D418C4}"/>
              </a:ext>
            </a:extLst>
          </p:cNvPr>
          <p:cNvSpPr/>
          <p:nvPr/>
        </p:nvSpPr>
        <p:spPr>
          <a:xfrm>
            <a:off x="2081098" y="5234128"/>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a:solidFill>
                  <a:schemeClr val="tx1"/>
                </a:solidFill>
                <a:latin typeface="+mn-ea"/>
              </a:rPr>
              <a:t>監視</a:t>
            </a:r>
            <a:r>
              <a:rPr lang="ja-JP" altLang="en-US" sz="2000">
                <a:solidFill>
                  <a:schemeClr val="tx1"/>
                </a:solidFill>
                <a:latin typeface="+mn-ea"/>
              </a:rPr>
              <a:t>システム</a:t>
            </a:r>
            <a:endParaRPr kumimoji="1" lang="ja-JP" altLang="en-US" sz="2000" dirty="0">
              <a:solidFill>
                <a:schemeClr val="tx1"/>
              </a:solidFill>
              <a:latin typeface="+mn-ea"/>
            </a:endParaRPr>
          </a:p>
        </p:txBody>
      </p:sp>
      <p:cxnSp>
        <p:nvCxnSpPr>
          <p:cNvPr id="9" name="直線矢印コネクタ 21">
            <a:extLst>
              <a:ext uri="{FF2B5EF4-FFF2-40B4-BE49-F238E27FC236}">
                <a16:creationId xmlns:a16="http://schemas.microsoft.com/office/drawing/2014/main" id="{C7F32C76-CC91-F127-7614-7186752A6927}"/>
              </a:ext>
            </a:extLst>
          </p:cNvPr>
          <p:cNvCxnSpPr>
            <a:cxnSpLocks/>
            <a:stCxn id="7" idx="1"/>
            <a:endCxn id="8" idx="3"/>
          </p:cNvCxnSpPr>
          <p:nvPr/>
        </p:nvCxnSpPr>
        <p:spPr>
          <a:xfrm flipH="1">
            <a:off x="3898133" y="5135640"/>
            <a:ext cx="2115597" cy="42696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 name="TextBox 25">
            <a:extLst>
              <a:ext uri="{FF2B5EF4-FFF2-40B4-BE49-F238E27FC236}">
                <a16:creationId xmlns:a16="http://schemas.microsoft.com/office/drawing/2014/main" id="{5E09E4AA-E874-ABD2-6835-C31FEAEA00AB}"/>
              </a:ext>
            </a:extLst>
          </p:cNvPr>
          <p:cNvSpPr txBox="1"/>
          <p:nvPr/>
        </p:nvSpPr>
        <p:spPr>
          <a:xfrm>
            <a:off x="2256081" y="4834018"/>
            <a:ext cx="1467068" cy="400110"/>
          </a:xfrm>
          <a:prstGeom prst="rect">
            <a:avLst/>
          </a:prstGeom>
          <a:noFill/>
        </p:spPr>
        <p:txBody>
          <a:bodyPr wrap="none" rtlCol="0">
            <a:spAutoFit/>
          </a:bodyPr>
          <a:lstStyle/>
          <a:p>
            <a:r>
              <a:rPr lang="en-JP" sz="2000" dirty="0"/>
              <a:t>クラウド</a:t>
            </a:r>
            <a:r>
              <a:rPr lang="ja-JP" altLang="en-US" sz="2000" dirty="0"/>
              <a:t>側</a:t>
            </a:r>
            <a:endParaRPr lang="en-JP" sz="2000" dirty="0"/>
          </a:p>
        </p:txBody>
      </p:sp>
      <p:sp>
        <p:nvSpPr>
          <p:cNvPr id="11" name="テキスト ボックス 10">
            <a:extLst>
              <a:ext uri="{FF2B5EF4-FFF2-40B4-BE49-F238E27FC236}">
                <a16:creationId xmlns:a16="http://schemas.microsoft.com/office/drawing/2014/main" id="{A7162380-5336-1191-E174-8B013480E04A}"/>
              </a:ext>
            </a:extLst>
          </p:cNvPr>
          <p:cNvSpPr txBox="1"/>
          <p:nvPr/>
        </p:nvSpPr>
        <p:spPr>
          <a:xfrm>
            <a:off x="8491992" y="5137272"/>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12" name="正方形/長方形 13">
            <a:extLst>
              <a:ext uri="{FF2B5EF4-FFF2-40B4-BE49-F238E27FC236}">
                <a16:creationId xmlns:a16="http://schemas.microsoft.com/office/drawing/2014/main" id="{DD8EA7AA-3756-D324-BA13-A42CAA1DD6AA}"/>
              </a:ext>
            </a:extLst>
          </p:cNvPr>
          <p:cNvSpPr/>
          <p:nvPr/>
        </p:nvSpPr>
        <p:spPr>
          <a:xfrm>
            <a:off x="5559072" y="5537382"/>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14" name="TextBox 9">
            <a:extLst>
              <a:ext uri="{FF2B5EF4-FFF2-40B4-BE49-F238E27FC236}">
                <a16:creationId xmlns:a16="http://schemas.microsoft.com/office/drawing/2014/main" id="{922E0613-6D9F-FD54-D2AB-6BB770E56DE2}"/>
              </a:ext>
            </a:extLst>
          </p:cNvPr>
          <p:cNvSpPr txBox="1"/>
          <p:nvPr/>
        </p:nvSpPr>
        <p:spPr>
          <a:xfrm>
            <a:off x="8961677" y="5557585"/>
            <a:ext cx="497252" cy="369332"/>
          </a:xfrm>
          <a:prstGeom prst="rect">
            <a:avLst/>
          </a:prstGeom>
          <a:noFill/>
        </p:spPr>
        <p:txBody>
          <a:bodyPr wrap="none" rtlCol="0">
            <a:spAutoFit/>
          </a:bodyPr>
          <a:lstStyle/>
          <a:p>
            <a:r>
              <a:rPr lang="en-JP" dirty="0"/>
              <a:t>OS</a:t>
            </a:r>
          </a:p>
        </p:txBody>
      </p:sp>
      <p:sp>
        <p:nvSpPr>
          <p:cNvPr id="17" name="正方形/長方形 16">
            <a:extLst>
              <a:ext uri="{FF2B5EF4-FFF2-40B4-BE49-F238E27FC236}">
                <a16:creationId xmlns:a16="http://schemas.microsoft.com/office/drawing/2014/main" id="{BEA3757A-4C8C-A6CD-9858-A158A44B9E2B}"/>
              </a:ext>
            </a:extLst>
          </p:cNvPr>
          <p:cNvSpPr/>
          <p:nvPr/>
        </p:nvSpPr>
        <p:spPr>
          <a:xfrm>
            <a:off x="7669028" y="5588250"/>
            <a:ext cx="1307771" cy="313711"/>
          </a:xfrm>
          <a:prstGeom prst="rect">
            <a:avLst/>
          </a:prstGeom>
          <a:solidFill>
            <a:schemeClr val="accent6">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000" dirty="0">
                <a:solidFill>
                  <a:schemeClr val="tx1"/>
                </a:solidFill>
                <a:latin typeface="+mn-ea"/>
              </a:rPr>
              <a:t>情報</a:t>
            </a:r>
            <a:endParaRPr kumimoji="1" lang="ja-JP" altLang="en-US" sz="2000" dirty="0">
              <a:solidFill>
                <a:schemeClr val="tx1"/>
              </a:solidFill>
              <a:latin typeface="+mn-ea"/>
            </a:endParaRPr>
          </a:p>
        </p:txBody>
      </p:sp>
      <p:sp>
        <p:nvSpPr>
          <p:cNvPr id="16" name="正方形/長方形 15">
            <a:extLst>
              <a:ext uri="{FF2B5EF4-FFF2-40B4-BE49-F238E27FC236}">
                <a16:creationId xmlns:a16="http://schemas.microsoft.com/office/drawing/2014/main" id="{640A4657-573E-5B34-CD55-433A9910A16A}"/>
              </a:ext>
            </a:extLst>
          </p:cNvPr>
          <p:cNvSpPr/>
          <p:nvPr/>
        </p:nvSpPr>
        <p:spPr>
          <a:xfrm>
            <a:off x="5682006" y="5598688"/>
            <a:ext cx="1891895" cy="313711"/>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cxnSp>
        <p:nvCxnSpPr>
          <p:cNvPr id="18" name="直線矢印コネクタ 21">
            <a:extLst>
              <a:ext uri="{FF2B5EF4-FFF2-40B4-BE49-F238E27FC236}">
                <a16:creationId xmlns:a16="http://schemas.microsoft.com/office/drawing/2014/main" id="{F220014B-1EC8-772D-08EF-C13A8637F646}"/>
              </a:ext>
            </a:extLst>
          </p:cNvPr>
          <p:cNvCxnSpPr>
            <a:cxnSpLocks/>
            <a:stCxn id="16" idx="1"/>
            <a:endCxn id="8" idx="3"/>
          </p:cNvCxnSpPr>
          <p:nvPr/>
        </p:nvCxnSpPr>
        <p:spPr>
          <a:xfrm flipH="1" flipV="1">
            <a:off x="3898133" y="5562608"/>
            <a:ext cx="1783873" cy="1929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832577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502F93-1552-E641-12B8-230012E3AD92}"/>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8500C9BA-EAD4-F176-746F-5458B2F11304}"/>
              </a:ext>
            </a:extLst>
          </p:cNvPr>
          <p:cNvSpPr>
            <a:spLocks noGrp="1"/>
          </p:cNvSpPr>
          <p:nvPr>
            <p:ph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4498A28-2E87-D278-217D-D7FD6F763CEB}"/>
              </a:ext>
            </a:extLst>
          </p:cNvPr>
          <p:cNvSpPr>
            <a:spLocks noGrp="1"/>
          </p:cNvSpPr>
          <p:nvPr>
            <p:ph type="sldNum" sz="quarter" idx="12"/>
          </p:nvPr>
        </p:nvSpPr>
        <p:spPr/>
        <p:txBody>
          <a:bodyPr/>
          <a:lstStyle/>
          <a:p>
            <a:fld id="{BE494F7D-EF94-4F03-B604-12C7245D12BF}" type="slidenum">
              <a:rPr kumimoji="1" lang="ja-JP" altLang="en-US" smtClean="0"/>
              <a:t>40</a:t>
            </a:fld>
            <a:endParaRPr kumimoji="1" lang="ja-JP" altLang="en-US"/>
          </a:p>
        </p:txBody>
      </p:sp>
    </p:spTree>
    <p:extLst>
      <p:ext uri="{BB962C8B-B14F-4D97-AF65-F5344CB8AC3E}">
        <p14:creationId xmlns:p14="http://schemas.microsoft.com/office/powerpoint/2010/main" val="3389467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7C7C1-6B7B-664E-8754-AA18EA33748B}"/>
              </a:ext>
            </a:extLst>
          </p:cNvPr>
          <p:cNvSpPr>
            <a:spLocks noGrp="1"/>
          </p:cNvSpPr>
          <p:nvPr>
            <p:ph type="title"/>
          </p:nvPr>
        </p:nvSpPr>
        <p:spPr>
          <a:xfrm>
            <a:off x="847725" y="256382"/>
            <a:ext cx="10515600" cy="1325563"/>
          </a:xfrm>
        </p:spPr>
        <p:txBody>
          <a:bodyPr/>
          <a:lstStyle/>
          <a:p>
            <a:r>
              <a:rPr lang="en-JP" dirty="0"/>
              <a:t>イントロスペクション方式</a:t>
            </a:r>
          </a:p>
        </p:txBody>
      </p:sp>
      <p:sp>
        <p:nvSpPr>
          <p:cNvPr id="3" name="Content Placeholder 2">
            <a:extLst>
              <a:ext uri="{FF2B5EF4-FFF2-40B4-BE49-F238E27FC236}">
                <a16:creationId xmlns:a16="http://schemas.microsoft.com/office/drawing/2014/main" id="{66D63857-7055-BF4D-9B7C-5031A913D88D}"/>
              </a:ext>
            </a:extLst>
          </p:cNvPr>
          <p:cNvSpPr>
            <a:spLocks noGrp="1"/>
          </p:cNvSpPr>
          <p:nvPr>
            <p:ph idx="1"/>
          </p:nvPr>
        </p:nvSpPr>
        <p:spPr>
          <a:xfrm>
            <a:off x="838200" y="1581945"/>
            <a:ext cx="10515600" cy="4351338"/>
          </a:xfrm>
        </p:spPr>
        <p:txBody>
          <a:bodyPr>
            <a:normAutofit/>
          </a:bodyPr>
          <a:lstStyle/>
          <a:p>
            <a:r>
              <a:rPr lang="en-US" altLang="ja-JP" dirty="0"/>
              <a:t>VM</a:t>
            </a:r>
            <a:r>
              <a:rPr lang="ja-JP" altLang="en-US" dirty="0"/>
              <a:t>のメモリや仮想ディスクに直接アクセスし、情報を取得</a:t>
            </a:r>
            <a:endParaRPr lang="en-US" altLang="ja-JP" dirty="0"/>
          </a:p>
          <a:p>
            <a:pPr lvl="1"/>
            <a:r>
              <a:rPr lang="ja-JP" altLang="en-US" dirty="0"/>
              <a:t>メモリ上にある</a:t>
            </a:r>
            <a:r>
              <a:rPr lang="en-US" altLang="ja-JP" dirty="0"/>
              <a:t>OS</a:t>
            </a:r>
            <a:r>
              <a:rPr lang="ja-JP" altLang="en-US" dirty="0"/>
              <a:t>のデータ構造やファイルシステムを解析</a:t>
            </a:r>
            <a:endParaRPr lang="en-US" altLang="ja-JP" dirty="0"/>
          </a:p>
          <a:p>
            <a:pPr lvl="1"/>
            <a:r>
              <a:rPr lang="ja-JP" altLang="en-US" dirty="0"/>
              <a:t>エージェント方式の問題を解決できる</a:t>
            </a:r>
            <a:endParaRPr lang="en-US" altLang="ja-JP" dirty="0"/>
          </a:p>
          <a:p>
            <a:r>
              <a:rPr lang="ja-JP" altLang="en-US" dirty="0"/>
              <a:t>様々な問題があるため実際にはあまり用いられていない</a:t>
            </a:r>
            <a:endParaRPr lang="en-US" altLang="ja-JP" dirty="0"/>
          </a:p>
          <a:p>
            <a:pPr lvl="1"/>
            <a:r>
              <a:rPr lang="en-JP" altLang="ja-JP" dirty="0"/>
              <a:t>OS</a:t>
            </a:r>
            <a:r>
              <a:rPr lang="ja-JP" altLang="en-JP" dirty="0"/>
              <a:t>に</a:t>
            </a:r>
            <a:r>
              <a:rPr lang="ja-JP" altLang="en-US" dirty="0"/>
              <a:t>合わせた低レベルな解析が必要となり、開発が難しい</a:t>
            </a:r>
          </a:p>
          <a:p>
            <a:pPr lvl="1"/>
            <a:r>
              <a:rPr lang="en-US" altLang="ja-JP" dirty="0"/>
              <a:t>VM</a:t>
            </a:r>
            <a:r>
              <a:rPr lang="ja-JP" altLang="en-US" dirty="0"/>
              <a:t>のメモリやディスクが暗号化されていると情報を取得できない</a:t>
            </a:r>
          </a:p>
          <a:p>
            <a:pPr lvl="1"/>
            <a:endParaRPr lang="en-US" altLang="ja-JP" dirty="0"/>
          </a:p>
          <a:p>
            <a:pPr lvl="1"/>
            <a:endParaRPr lang="en-US" altLang="ja-JP" dirty="0"/>
          </a:p>
          <a:p>
            <a:pPr lvl="1"/>
            <a:endParaRPr lang="en-US" altLang="ja-JP" dirty="0"/>
          </a:p>
        </p:txBody>
      </p:sp>
      <p:sp>
        <p:nvSpPr>
          <p:cNvPr id="4" name="Slide Number Placeholder 3">
            <a:extLst>
              <a:ext uri="{FF2B5EF4-FFF2-40B4-BE49-F238E27FC236}">
                <a16:creationId xmlns:a16="http://schemas.microsoft.com/office/drawing/2014/main" id="{E1184143-510B-064E-9023-4647C1348A83}"/>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5</a:t>
            </a:fld>
            <a:endParaRPr lang="ja-JP" altLang="en-US"/>
          </a:p>
        </p:txBody>
      </p:sp>
      <p:sp>
        <p:nvSpPr>
          <p:cNvPr id="14" name="TextBox 7">
            <a:extLst>
              <a:ext uri="{FF2B5EF4-FFF2-40B4-BE49-F238E27FC236}">
                <a16:creationId xmlns:a16="http://schemas.microsoft.com/office/drawing/2014/main" id="{6F0939E2-0D0E-0744-95F1-4462BC62FFE6}"/>
              </a:ext>
            </a:extLst>
          </p:cNvPr>
          <p:cNvSpPr txBox="1"/>
          <p:nvPr/>
        </p:nvSpPr>
        <p:spPr>
          <a:xfrm>
            <a:off x="8044090" y="5205078"/>
            <a:ext cx="2031325" cy="400110"/>
          </a:xfrm>
          <a:prstGeom prst="rect">
            <a:avLst/>
          </a:prstGeom>
          <a:noFill/>
        </p:spPr>
        <p:txBody>
          <a:bodyPr wrap="square" rtlCol="0">
            <a:spAutoFit/>
          </a:bodyPr>
          <a:lstStyle/>
          <a:p>
            <a:r>
              <a:rPr lang="en-JP" sz="2000" dirty="0"/>
              <a:t>仮想ディスク</a:t>
            </a:r>
          </a:p>
        </p:txBody>
      </p:sp>
      <p:sp>
        <p:nvSpPr>
          <p:cNvPr id="15" name="Cloud 15">
            <a:extLst>
              <a:ext uri="{FF2B5EF4-FFF2-40B4-BE49-F238E27FC236}">
                <a16:creationId xmlns:a16="http://schemas.microsoft.com/office/drawing/2014/main" id="{ABDDCB30-FA34-BA99-C317-4016748B28B7}"/>
              </a:ext>
            </a:extLst>
          </p:cNvPr>
          <p:cNvSpPr/>
          <p:nvPr/>
        </p:nvSpPr>
        <p:spPr>
          <a:xfrm>
            <a:off x="984178" y="4309202"/>
            <a:ext cx="10223643" cy="2018283"/>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17" name="正方形/長方形 3">
            <a:extLst>
              <a:ext uri="{FF2B5EF4-FFF2-40B4-BE49-F238E27FC236}">
                <a16:creationId xmlns:a16="http://schemas.microsoft.com/office/drawing/2014/main" id="{853413E0-170E-D151-FB55-73B0272C6873}"/>
              </a:ext>
            </a:extLst>
          </p:cNvPr>
          <p:cNvSpPr/>
          <p:nvPr/>
        </p:nvSpPr>
        <p:spPr>
          <a:xfrm>
            <a:off x="5436602" y="4475591"/>
            <a:ext cx="4233778" cy="1337835"/>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latin typeface="+mn-ea"/>
            </a:endParaRPr>
          </a:p>
        </p:txBody>
      </p:sp>
      <p:sp>
        <p:nvSpPr>
          <p:cNvPr id="19" name="正方形/長方形 7">
            <a:extLst>
              <a:ext uri="{FF2B5EF4-FFF2-40B4-BE49-F238E27FC236}">
                <a16:creationId xmlns:a16="http://schemas.microsoft.com/office/drawing/2014/main" id="{0EED06D5-098D-A68A-F7E7-07FE28D022B8}"/>
              </a:ext>
            </a:extLst>
          </p:cNvPr>
          <p:cNvSpPr/>
          <p:nvPr/>
        </p:nvSpPr>
        <p:spPr>
          <a:xfrm>
            <a:off x="2026234" y="5015090"/>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a:solidFill>
                  <a:schemeClr val="tx1"/>
                </a:solidFill>
                <a:latin typeface="+mn-ea"/>
              </a:rPr>
              <a:t>監視システム</a:t>
            </a:r>
            <a:endParaRPr kumimoji="1" lang="ja-JP" altLang="en-US" sz="2000" dirty="0">
              <a:solidFill>
                <a:schemeClr val="tx1"/>
              </a:solidFill>
              <a:latin typeface="+mn-ea"/>
            </a:endParaRPr>
          </a:p>
        </p:txBody>
      </p:sp>
      <p:cxnSp>
        <p:nvCxnSpPr>
          <p:cNvPr id="20" name="直線矢印コネクタ 8">
            <a:extLst>
              <a:ext uri="{FF2B5EF4-FFF2-40B4-BE49-F238E27FC236}">
                <a16:creationId xmlns:a16="http://schemas.microsoft.com/office/drawing/2014/main" id="{B1EB145F-2F09-595D-8B78-59E9538F713E}"/>
              </a:ext>
            </a:extLst>
          </p:cNvPr>
          <p:cNvCxnSpPr>
            <a:cxnSpLocks/>
            <a:stCxn id="23" idx="1"/>
            <a:endCxn id="19" idx="3"/>
          </p:cNvCxnSpPr>
          <p:nvPr/>
        </p:nvCxnSpPr>
        <p:spPr>
          <a:xfrm flipH="1" flipV="1">
            <a:off x="3843269" y="5343570"/>
            <a:ext cx="1991649" cy="20005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1" name="TextBox 25">
            <a:extLst>
              <a:ext uri="{FF2B5EF4-FFF2-40B4-BE49-F238E27FC236}">
                <a16:creationId xmlns:a16="http://schemas.microsoft.com/office/drawing/2014/main" id="{B8F1A57C-7EEB-ACD3-EEB3-7347271D271A}"/>
              </a:ext>
            </a:extLst>
          </p:cNvPr>
          <p:cNvSpPr txBox="1"/>
          <p:nvPr/>
        </p:nvSpPr>
        <p:spPr>
          <a:xfrm>
            <a:off x="2225655" y="4631023"/>
            <a:ext cx="1467068" cy="400110"/>
          </a:xfrm>
          <a:prstGeom prst="rect">
            <a:avLst/>
          </a:prstGeom>
          <a:noFill/>
        </p:spPr>
        <p:txBody>
          <a:bodyPr wrap="none" rtlCol="0">
            <a:spAutoFit/>
          </a:bodyPr>
          <a:lstStyle/>
          <a:p>
            <a:r>
              <a:rPr lang="en-JP" sz="2000" dirty="0"/>
              <a:t>クラウド側</a:t>
            </a:r>
          </a:p>
        </p:txBody>
      </p:sp>
      <p:sp>
        <p:nvSpPr>
          <p:cNvPr id="22" name="テキスト ボックス 12">
            <a:extLst>
              <a:ext uri="{FF2B5EF4-FFF2-40B4-BE49-F238E27FC236}">
                <a16:creationId xmlns:a16="http://schemas.microsoft.com/office/drawing/2014/main" id="{A0138DD3-57FE-4713-C069-52DDC3052CD1}"/>
              </a:ext>
            </a:extLst>
          </p:cNvPr>
          <p:cNvSpPr txBox="1"/>
          <p:nvPr/>
        </p:nvSpPr>
        <p:spPr>
          <a:xfrm>
            <a:off x="9005250" y="4648495"/>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23" name="正方形/長方形 13">
            <a:extLst>
              <a:ext uri="{FF2B5EF4-FFF2-40B4-BE49-F238E27FC236}">
                <a16:creationId xmlns:a16="http://schemas.microsoft.com/office/drawing/2014/main" id="{94092DA4-CD9B-425C-2C05-D45CA3269465}"/>
              </a:ext>
            </a:extLst>
          </p:cNvPr>
          <p:cNvSpPr/>
          <p:nvPr/>
        </p:nvSpPr>
        <p:spPr>
          <a:xfrm>
            <a:off x="5834918" y="5330106"/>
            <a:ext cx="1363164" cy="427037"/>
          </a:xfrm>
          <a:prstGeom prst="rect">
            <a:avLst/>
          </a:prstGeom>
          <a:ln w="1905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latin typeface="+mn-ea"/>
              </a:rPr>
              <a:t>メモリ</a:t>
            </a:r>
          </a:p>
        </p:txBody>
      </p:sp>
      <p:sp>
        <p:nvSpPr>
          <p:cNvPr id="24" name="Can 6">
            <a:extLst>
              <a:ext uri="{FF2B5EF4-FFF2-40B4-BE49-F238E27FC236}">
                <a16:creationId xmlns:a16="http://schemas.microsoft.com/office/drawing/2014/main" id="{8E79FE16-0C14-8585-93F1-1CD0038A91AD}"/>
              </a:ext>
            </a:extLst>
          </p:cNvPr>
          <p:cNvSpPr/>
          <p:nvPr/>
        </p:nvSpPr>
        <p:spPr>
          <a:xfrm>
            <a:off x="7388439" y="5320451"/>
            <a:ext cx="575382" cy="461262"/>
          </a:xfrm>
          <a:prstGeom prst="can">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sz="2000">
              <a:solidFill>
                <a:srgbClr val="00B050"/>
              </a:solidFill>
            </a:endParaRPr>
          </a:p>
        </p:txBody>
      </p:sp>
      <p:sp>
        <p:nvSpPr>
          <p:cNvPr id="25" name="TextBox 7">
            <a:extLst>
              <a:ext uri="{FF2B5EF4-FFF2-40B4-BE49-F238E27FC236}">
                <a16:creationId xmlns:a16="http://schemas.microsoft.com/office/drawing/2014/main" id="{E8142126-5902-77FD-6BEF-4717E57FD143}"/>
              </a:ext>
            </a:extLst>
          </p:cNvPr>
          <p:cNvSpPr txBox="1"/>
          <p:nvPr/>
        </p:nvSpPr>
        <p:spPr>
          <a:xfrm>
            <a:off x="7898111" y="5357033"/>
            <a:ext cx="2031325" cy="400110"/>
          </a:xfrm>
          <a:prstGeom prst="rect">
            <a:avLst/>
          </a:prstGeom>
          <a:noFill/>
        </p:spPr>
        <p:txBody>
          <a:bodyPr wrap="square" rtlCol="0">
            <a:spAutoFit/>
          </a:bodyPr>
          <a:lstStyle/>
          <a:p>
            <a:r>
              <a:rPr lang="en-JP" sz="2000" dirty="0"/>
              <a:t>仮想ディスク</a:t>
            </a:r>
          </a:p>
        </p:txBody>
      </p:sp>
      <p:sp>
        <p:nvSpPr>
          <p:cNvPr id="26" name="正方形/長方形 23">
            <a:extLst>
              <a:ext uri="{FF2B5EF4-FFF2-40B4-BE49-F238E27FC236}">
                <a16:creationId xmlns:a16="http://schemas.microsoft.com/office/drawing/2014/main" id="{A1DE39B9-B8F7-7D9A-DD5B-5BDCBD686AA3}"/>
              </a:ext>
            </a:extLst>
          </p:cNvPr>
          <p:cNvSpPr/>
          <p:nvPr/>
        </p:nvSpPr>
        <p:spPr>
          <a:xfrm>
            <a:off x="4645174" y="5318344"/>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cxnSp>
        <p:nvCxnSpPr>
          <p:cNvPr id="27" name="Elbow Connector 8">
            <a:extLst>
              <a:ext uri="{FF2B5EF4-FFF2-40B4-BE49-F238E27FC236}">
                <a16:creationId xmlns:a16="http://schemas.microsoft.com/office/drawing/2014/main" id="{889212AC-AF32-7133-C04B-7DF6F3216747}"/>
              </a:ext>
            </a:extLst>
          </p:cNvPr>
          <p:cNvCxnSpPr>
            <a:stCxn id="24" idx="3"/>
            <a:endCxn id="19" idx="2"/>
          </p:cNvCxnSpPr>
          <p:nvPr/>
        </p:nvCxnSpPr>
        <p:spPr>
          <a:xfrm rot="5400000" flipH="1">
            <a:off x="5250609" y="3356192"/>
            <a:ext cx="109664" cy="4741378"/>
          </a:xfrm>
          <a:prstGeom prst="bentConnector3">
            <a:avLst>
              <a:gd name="adj1" fmla="val -208455"/>
            </a:avLst>
          </a:prstGeom>
          <a:ln w="28575">
            <a:tailEnd type="triangle"/>
          </a:ln>
        </p:spPr>
        <p:style>
          <a:lnRef idx="1">
            <a:schemeClr val="dk1"/>
          </a:lnRef>
          <a:fillRef idx="0">
            <a:schemeClr val="dk1"/>
          </a:fillRef>
          <a:effectRef idx="0">
            <a:schemeClr val="dk1"/>
          </a:effectRef>
          <a:fontRef idx="minor">
            <a:schemeClr val="tx1"/>
          </a:fontRef>
        </p:style>
      </p:cxnSp>
      <p:sp>
        <p:nvSpPr>
          <p:cNvPr id="28" name="Cross 16">
            <a:extLst>
              <a:ext uri="{FF2B5EF4-FFF2-40B4-BE49-F238E27FC236}">
                <a16:creationId xmlns:a16="http://schemas.microsoft.com/office/drawing/2014/main" id="{AE386CA8-A0F0-73AD-945B-684616BB3800}"/>
              </a:ext>
            </a:extLst>
          </p:cNvPr>
          <p:cNvSpPr/>
          <p:nvPr/>
        </p:nvSpPr>
        <p:spPr>
          <a:xfrm rot="2700000">
            <a:off x="4028097" y="5137512"/>
            <a:ext cx="524473" cy="524473"/>
          </a:xfrm>
          <a:prstGeom prst="plus">
            <a:avLst>
              <a:gd name="adj" fmla="val 4405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9" name="Cross 16">
            <a:extLst>
              <a:ext uri="{FF2B5EF4-FFF2-40B4-BE49-F238E27FC236}">
                <a16:creationId xmlns:a16="http://schemas.microsoft.com/office/drawing/2014/main" id="{A5ECA29E-85DB-D460-120B-E8DEE002AEB0}"/>
              </a:ext>
            </a:extLst>
          </p:cNvPr>
          <p:cNvSpPr/>
          <p:nvPr/>
        </p:nvSpPr>
        <p:spPr>
          <a:xfrm rot="2700000">
            <a:off x="4947716" y="5801702"/>
            <a:ext cx="524473" cy="524473"/>
          </a:xfrm>
          <a:prstGeom prst="plus">
            <a:avLst>
              <a:gd name="adj" fmla="val 4405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30" name="Rectangle 12">
            <a:extLst>
              <a:ext uri="{FF2B5EF4-FFF2-40B4-BE49-F238E27FC236}">
                <a16:creationId xmlns:a16="http://schemas.microsoft.com/office/drawing/2014/main" id="{078324CD-4EF1-663C-3C8D-EF99E67462AE}"/>
              </a:ext>
            </a:extLst>
          </p:cNvPr>
          <p:cNvSpPr/>
          <p:nvPr/>
        </p:nvSpPr>
        <p:spPr>
          <a:xfrm>
            <a:off x="5536706" y="4520359"/>
            <a:ext cx="3322565" cy="461262"/>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cxnSp>
        <p:nvCxnSpPr>
          <p:cNvPr id="31" name="直線矢印コネクタ 8">
            <a:extLst>
              <a:ext uri="{FF2B5EF4-FFF2-40B4-BE49-F238E27FC236}">
                <a16:creationId xmlns:a16="http://schemas.microsoft.com/office/drawing/2014/main" id="{816FA5A0-3B60-0BC7-E128-73F88E7E9F5B}"/>
              </a:ext>
            </a:extLst>
          </p:cNvPr>
          <p:cNvCxnSpPr>
            <a:cxnSpLocks/>
            <a:stCxn id="30" idx="2"/>
            <a:endCxn id="24" idx="1"/>
          </p:cNvCxnSpPr>
          <p:nvPr/>
        </p:nvCxnSpPr>
        <p:spPr>
          <a:xfrm>
            <a:off x="7197989" y="4981621"/>
            <a:ext cx="478141" cy="33883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2" name="TextBox 7">
            <a:extLst>
              <a:ext uri="{FF2B5EF4-FFF2-40B4-BE49-F238E27FC236}">
                <a16:creationId xmlns:a16="http://schemas.microsoft.com/office/drawing/2014/main" id="{FD3BFE18-54F5-9256-D070-669E61792A54}"/>
              </a:ext>
            </a:extLst>
          </p:cNvPr>
          <p:cNvSpPr txBox="1"/>
          <p:nvPr/>
        </p:nvSpPr>
        <p:spPr>
          <a:xfrm>
            <a:off x="7617598" y="4987325"/>
            <a:ext cx="2031325" cy="400110"/>
          </a:xfrm>
          <a:prstGeom prst="rect">
            <a:avLst/>
          </a:prstGeom>
          <a:noFill/>
        </p:spPr>
        <p:txBody>
          <a:bodyPr wrap="square" rtlCol="0">
            <a:spAutoFit/>
          </a:bodyPr>
          <a:lstStyle/>
          <a:p>
            <a:r>
              <a:rPr lang="ja-JP" altLang="en-US" sz="2000" dirty="0"/>
              <a:t>暗号化</a:t>
            </a:r>
            <a:endParaRPr lang="en-JP" sz="2000" dirty="0"/>
          </a:p>
        </p:txBody>
      </p:sp>
    </p:spTree>
    <p:extLst>
      <p:ext uri="{BB962C8B-B14F-4D97-AF65-F5344CB8AC3E}">
        <p14:creationId xmlns:p14="http://schemas.microsoft.com/office/powerpoint/2010/main" val="183983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p:cTn id="13" dur="500" fill="hold"/>
                                        <p:tgtEl>
                                          <p:spTgt spid="28"/>
                                        </p:tgtEl>
                                        <p:attrNameLst>
                                          <p:attrName>ppt_w</p:attrName>
                                        </p:attrNameLst>
                                      </p:cBhvr>
                                      <p:tavLst>
                                        <p:tav tm="0">
                                          <p:val>
                                            <p:fltVal val="0"/>
                                          </p:val>
                                        </p:tav>
                                        <p:tav tm="100000">
                                          <p:val>
                                            <p:strVal val="#ppt_w"/>
                                          </p:val>
                                        </p:tav>
                                      </p:tavLst>
                                    </p:anim>
                                    <p:anim calcmode="lin" valueType="num">
                                      <p:cBhvr>
                                        <p:cTn id="14" dur="500" fill="hold"/>
                                        <p:tgtEl>
                                          <p:spTgt spid="28"/>
                                        </p:tgtEl>
                                        <p:attrNameLst>
                                          <p:attrName>ppt_h</p:attrName>
                                        </p:attrNameLst>
                                      </p:cBhvr>
                                      <p:tavLst>
                                        <p:tav tm="0">
                                          <p:val>
                                            <p:fltVal val="0"/>
                                          </p:val>
                                        </p:tav>
                                        <p:tav tm="100000">
                                          <p:val>
                                            <p:strVal val="#ppt_h"/>
                                          </p:val>
                                        </p:tav>
                                      </p:tavLst>
                                    </p:anim>
                                    <p:animEffect transition="in" filter="fade">
                                      <p:cBhvr>
                                        <p:cTn id="15" dur="5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1"/>
                                        </p:tgtEl>
                                        <p:attrNameLst>
                                          <p:attrName>style.visibility</p:attrName>
                                        </p:attrNameLst>
                                      </p:cBhvr>
                                      <p:to>
                                        <p:strVal val="visible"/>
                                      </p:to>
                                    </p:set>
                                    <p:anim calcmode="lin" valueType="num">
                                      <p:cBhvr additive="base">
                                        <p:cTn id="20" dur="500" fill="hold"/>
                                        <p:tgtEl>
                                          <p:spTgt spid="31"/>
                                        </p:tgtEl>
                                        <p:attrNameLst>
                                          <p:attrName>ppt_x</p:attrName>
                                        </p:attrNameLst>
                                      </p:cBhvr>
                                      <p:tavLst>
                                        <p:tav tm="0">
                                          <p:val>
                                            <p:strVal val="#ppt_x"/>
                                          </p:val>
                                        </p:tav>
                                        <p:tav tm="100000">
                                          <p:val>
                                            <p:strVal val="#ppt_x"/>
                                          </p:val>
                                        </p:tav>
                                      </p:tavLst>
                                    </p:anim>
                                    <p:anim calcmode="lin" valueType="num">
                                      <p:cBhvr additive="base">
                                        <p:cTn id="21" dur="500" fill="hold"/>
                                        <p:tgtEl>
                                          <p:spTgt spid="31"/>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2"/>
                                        </p:tgtEl>
                                        <p:attrNameLst>
                                          <p:attrName>style.visibility</p:attrName>
                                        </p:attrNameLst>
                                      </p:cBhvr>
                                      <p:to>
                                        <p:strVal val="visible"/>
                                      </p:to>
                                    </p:set>
                                    <p:anim calcmode="lin" valueType="num">
                                      <p:cBhvr additive="base">
                                        <p:cTn id="24" dur="500" fill="hold"/>
                                        <p:tgtEl>
                                          <p:spTgt spid="32"/>
                                        </p:tgtEl>
                                        <p:attrNameLst>
                                          <p:attrName>ppt_x</p:attrName>
                                        </p:attrNameLst>
                                      </p:cBhvr>
                                      <p:tavLst>
                                        <p:tav tm="0">
                                          <p:val>
                                            <p:strVal val="#ppt_x"/>
                                          </p:val>
                                        </p:tav>
                                        <p:tav tm="100000">
                                          <p:val>
                                            <p:strVal val="#ppt_x"/>
                                          </p:val>
                                        </p:tav>
                                      </p:tavLst>
                                    </p:anim>
                                    <p:anim calcmode="lin" valueType="num">
                                      <p:cBhvr additive="base">
                                        <p:cTn id="25"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animBg="1"/>
      <p:bldP spid="29" grpId="0" animBg="1"/>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34D86-2BF3-4EBE-8C46-B38A14F47AE3}"/>
              </a:ext>
            </a:extLst>
          </p:cNvPr>
          <p:cNvSpPr>
            <a:spLocks noGrp="1"/>
          </p:cNvSpPr>
          <p:nvPr>
            <p:ph type="title"/>
          </p:nvPr>
        </p:nvSpPr>
        <p:spPr>
          <a:xfrm>
            <a:off x="847725" y="256382"/>
            <a:ext cx="10515600" cy="1325563"/>
          </a:xfrm>
        </p:spPr>
        <p:txBody>
          <a:bodyPr/>
          <a:lstStyle/>
          <a:p>
            <a:r>
              <a:rPr lang="ja-JP" altLang="en-US" dirty="0"/>
              <a:t>提案：</a:t>
            </a:r>
            <a:r>
              <a:rPr lang="en-US" altLang="ja-JP" dirty="0" err="1"/>
              <a:t>TeleBPF</a:t>
            </a:r>
            <a:endParaRPr lang="ja-JP" altLang="en-US" dirty="0"/>
          </a:p>
        </p:txBody>
      </p:sp>
      <p:sp>
        <p:nvSpPr>
          <p:cNvPr id="3" name="コンテンツ プレースホルダー 2">
            <a:extLst>
              <a:ext uri="{FF2B5EF4-FFF2-40B4-BE49-F238E27FC236}">
                <a16:creationId xmlns:a16="http://schemas.microsoft.com/office/drawing/2014/main" id="{518FC964-A247-4AEC-B1EF-1BAB50593FCA}"/>
              </a:ext>
            </a:extLst>
          </p:cNvPr>
          <p:cNvSpPr>
            <a:spLocks noGrp="1"/>
          </p:cNvSpPr>
          <p:nvPr>
            <p:ph idx="1"/>
          </p:nvPr>
        </p:nvSpPr>
        <p:spPr>
          <a:xfrm>
            <a:off x="838200" y="1581945"/>
            <a:ext cx="10515600" cy="4351338"/>
          </a:xfrm>
        </p:spPr>
        <p:txBody>
          <a:bodyPr/>
          <a:lstStyle/>
          <a:p>
            <a:r>
              <a:rPr lang="en-US" altLang="ja-JP" dirty="0"/>
              <a:t>VM</a:t>
            </a:r>
            <a:r>
              <a:rPr lang="ja-JP" altLang="en-US" dirty="0"/>
              <a:t>に</a:t>
            </a:r>
            <a:r>
              <a:rPr lang="en-US" altLang="ja-JP" dirty="0" err="1"/>
              <a:t>eBPF</a:t>
            </a:r>
            <a:r>
              <a:rPr lang="ja-JP" altLang="en-US" dirty="0"/>
              <a:t>プログラムを動的に送り込み、</a:t>
            </a:r>
            <a:r>
              <a:rPr lang="en-JP" altLang="ja-JP" dirty="0"/>
              <a:t>OS</a:t>
            </a:r>
            <a:r>
              <a:rPr lang="ja-JP" altLang="en-JP" dirty="0"/>
              <a:t>内で</a:t>
            </a:r>
            <a:r>
              <a:rPr lang="ja-JP" altLang="en-US" dirty="0"/>
              <a:t>安全に実行</a:t>
            </a:r>
            <a:endParaRPr lang="en-US" altLang="ja-JP" dirty="0"/>
          </a:p>
          <a:p>
            <a:pPr lvl="1"/>
            <a:r>
              <a:rPr lang="en-US" altLang="ja-JP" dirty="0" err="1"/>
              <a:t>eBPF</a:t>
            </a:r>
            <a:r>
              <a:rPr lang="ja-JP" altLang="en-US" dirty="0"/>
              <a:t>：システムを監視するために用いられている</a:t>
            </a:r>
            <a:r>
              <a:rPr lang="en-US" altLang="ja-JP" dirty="0"/>
              <a:t>Linux</a:t>
            </a:r>
            <a:r>
              <a:rPr lang="ja-JP" altLang="en-US" dirty="0"/>
              <a:t>の機構</a:t>
            </a:r>
            <a:endParaRPr lang="en-US" altLang="ja-JP" dirty="0"/>
          </a:p>
          <a:p>
            <a:pPr lvl="1"/>
            <a:r>
              <a:rPr lang="en-US" altLang="ja-JP" dirty="0" err="1"/>
              <a:t>eBPF</a:t>
            </a:r>
            <a:r>
              <a:rPr lang="ja-JP" altLang="en-US" dirty="0"/>
              <a:t>プログラムを安全かつ高機能なエージェントとして利用</a:t>
            </a:r>
            <a:endParaRPr lang="en-US" altLang="ja-JP" dirty="0"/>
          </a:p>
          <a:p>
            <a:r>
              <a:rPr lang="en-US" altLang="ja-JP" dirty="0" err="1"/>
              <a:t>eBPF</a:t>
            </a:r>
            <a:r>
              <a:rPr lang="ja-JP" altLang="en-US" dirty="0"/>
              <a:t>プログラムからの情報を基に</a:t>
            </a:r>
            <a:r>
              <a:rPr lang="en-JP" altLang="ja-JP" dirty="0"/>
              <a:t>VM</a:t>
            </a:r>
            <a:r>
              <a:rPr lang="ja-JP" altLang="en-JP" dirty="0"/>
              <a:t>内の</a:t>
            </a:r>
            <a:r>
              <a:rPr lang="ja-JP" altLang="en-US" dirty="0"/>
              <a:t>システムを監視</a:t>
            </a:r>
            <a:endParaRPr lang="en-US" altLang="ja-JP" dirty="0"/>
          </a:p>
          <a:p>
            <a:pPr lvl="1"/>
            <a:r>
              <a:rPr lang="ja-JP" altLang="en-US" dirty="0"/>
              <a:t>クラウド上で動作する監視システムが</a:t>
            </a:r>
            <a:r>
              <a:rPr lang="en-US" altLang="ja-JP" dirty="0"/>
              <a:t>VM</a:t>
            </a:r>
            <a:r>
              <a:rPr lang="ja-JP" altLang="en-US" dirty="0"/>
              <a:t>内の</a:t>
            </a:r>
            <a:r>
              <a:rPr lang="en-US" altLang="ja-JP" dirty="0" err="1"/>
              <a:t>eBPF</a:t>
            </a:r>
            <a:r>
              <a:rPr lang="ja-JP" altLang="en-US" dirty="0"/>
              <a:t>プログラムと通信</a:t>
            </a:r>
            <a:endParaRPr lang="en-US" altLang="ja-JP" dirty="0"/>
          </a:p>
          <a:p>
            <a:pPr lvl="1"/>
            <a:r>
              <a:rPr lang="en-US" altLang="ja-JP" dirty="0" err="1"/>
              <a:t>eBPF</a:t>
            </a:r>
            <a:r>
              <a:rPr lang="ja-JP" altLang="en-US" dirty="0"/>
              <a:t>プログラムが収集したシステム情報を取得</a:t>
            </a:r>
            <a:endParaRPr lang="en-US" altLang="ja-JP" dirty="0"/>
          </a:p>
        </p:txBody>
      </p:sp>
      <p:sp>
        <p:nvSpPr>
          <p:cNvPr id="4" name="スライド番号プレースホルダー 3">
            <a:extLst>
              <a:ext uri="{FF2B5EF4-FFF2-40B4-BE49-F238E27FC236}">
                <a16:creationId xmlns:a16="http://schemas.microsoft.com/office/drawing/2014/main" id="{7F4B7646-4AE1-4887-8522-8CC4B4B757EE}"/>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6</a:t>
            </a:fld>
            <a:endParaRPr lang="ja-JP" altLang="en-US"/>
          </a:p>
        </p:txBody>
      </p:sp>
      <p:sp>
        <p:nvSpPr>
          <p:cNvPr id="24" name="Rectangle 7">
            <a:extLst>
              <a:ext uri="{FF2B5EF4-FFF2-40B4-BE49-F238E27FC236}">
                <a16:creationId xmlns:a16="http://schemas.microsoft.com/office/drawing/2014/main" id="{5286DB8E-81BE-68B7-7516-064972FFE81C}"/>
              </a:ext>
            </a:extLst>
          </p:cNvPr>
          <p:cNvSpPr/>
          <p:nvPr/>
        </p:nvSpPr>
        <p:spPr>
          <a:xfrm>
            <a:off x="5599999" y="4346632"/>
            <a:ext cx="4120975" cy="1855606"/>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26" name="TextBox 8">
            <a:extLst>
              <a:ext uri="{FF2B5EF4-FFF2-40B4-BE49-F238E27FC236}">
                <a16:creationId xmlns:a16="http://schemas.microsoft.com/office/drawing/2014/main" id="{989EF9D1-7DE1-D48A-F12D-462041B1CDBB}"/>
              </a:ext>
            </a:extLst>
          </p:cNvPr>
          <p:cNvSpPr txBox="1"/>
          <p:nvPr/>
        </p:nvSpPr>
        <p:spPr>
          <a:xfrm>
            <a:off x="8793985" y="4449124"/>
            <a:ext cx="730753" cy="430887"/>
          </a:xfrm>
          <a:prstGeom prst="rect">
            <a:avLst/>
          </a:prstGeom>
          <a:noFill/>
          <a:ln w="19050">
            <a:noFill/>
          </a:ln>
        </p:spPr>
        <p:txBody>
          <a:bodyPr wrap="square" rtlCol="0">
            <a:spAutoFit/>
          </a:bodyPr>
          <a:lstStyle/>
          <a:p>
            <a:r>
              <a:rPr lang="en-JP" sz="2200" dirty="0"/>
              <a:t>VM</a:t>
            </a:r>
          </a:p>
        </p:txBody>
      </p:sp>
      <p:sp>
        <p:nvSpPr>
          <p:cNvPr id="28" name="Rectangle 12">
            <a:extLst>
              <a:ext uri="{FF2B5EF4-FFF2-40B4-BE49-F238E27FC236}">
                <a16:creationId xmlns:a16="http://schemas.microsoft.com/office/drawing/2014/main" id="{60FBEC32-4160-08D4-FFA0-6615D040CC60}"/>
              </a:ext>
            </a:extLst>
          </p:cNvPr>
          <p:cNvSpPr/>
          <p:nvPr/>
        </p:nvSpPr>
        <p:spPr>
          <a:xfrm>
            <a:off x="5969358" y="5013853"/>
            <a:ext cx="3322565" cy="856150"/>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JP" sz="2200" dirty="0">
              <a:solidFill>
                <a:schemeClr val="tx1"/>
              </a:solidFill>
            </a:endParaRPr>
          </a:p>
        </p:txBody>
      </p:sp>
      <p:sp>
        <p:nvSpPr>
          <p:cNvPr id="29" name="正方形/長方形 36">
            <a:extLst>
              <a:ext uri="{FF2B5EF4-FFF2-40B4-BE49-F238E27FC236}">
                <a16:creationId xmlns:a16="http://schemas.microsoft.com/office/drawing/2014/main" id="{6E74CB92-B6EF-BE6E-9DC6-18631A0A6DC9}"/>
              </a:ext>
            </a:extLst>
          </p:cNvPr>
          <p:cNvSpPr/>
          <p:nvPr/>
        </p:nvSpPr>
        <p:spPr>
          <a:xfrm>
            <a:off x="6079717" y="5113447"/>
            <a:ext cx="2302601" cy="699211"/>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200" dirty="0" err="1">
                <a:solidFill>
                  <a:schemeClr val="tx1"/>
                </a:solidFill>
              </a:rPr>
              <a:t>eBPF</a:t>
            </a:r>
            <a:r>
              <a:rPr kumimoji="1" lang="ja-JP" altLang="en-US" sz="2200" dirty="0">
                <a:solidFill>
                  <a:schemeClr val="tx1"/>
                </a:solidFill>
              </a:rPr>
              <a:t>プログラム</a:t>
            </a:r>
          </a:p>
        </p:txBody>
      </p:sp>
      <p:sp>
        <p:nvSpPr>
          <p:cNvPr id="31" name="テキスト ボックス 30">
            <a:extLst>
              <a:ext uri="{FF2B5EF4-FFF2-40B4-BE49-F238E27FC236}">
                <a16:creationId xmlns:a16="http://schemas.microsoft.com/office/drawing/2014/main" id="{BD1F0E90-5D73-9C6E-53EA-3A3793C66BA7}"/>
              </a:ext>
            </a:extLst>
          </p:cNvPr>
          <p:cNvSpPr txBox="1"/>
          <p:nvPr/>
        </p:nvSpPr>
        <p:spPr>
          <a:xfrm>
            <a:off x="1942333" y="4689399"/>
            <a:ext cx="1842436" cy="430887"/>
          </a:xfrm>
          <a:prstGeom prst="rect">
            <a:avLst/>
          </a:prstGeom>
          <a:noFill/>
        </p:spPr>
        <p:txBody>
          <a:bodyPr wrap="square" rtlCol="0">
            <a:spAutoFit/>
          </a:bodyPr>
          <a:lstStyle/>
          <a:p>
            <a:r>
              <a:rPr kumimoji="1" lang="ja-JP" altLang="en-US" sz="2200" dirty="0"/>
              <a:t>クラウド側</a:t>
            </a:r>
          </a:p>
        </p:txBody>
      </p:sp>
      <p:cxnSp>
        <p:nvCxnSpPr>
          <p:cNvPr id="32" name="直線矢印コネクタ 31">
            <a:extLst>
              <a:ext uri="{FF2B5EF4-FFF2-40B4-BE49-F238E27FC236}">
                <a16:creationId xmlns:a16="http://schemas.microsoft.com/office/drawing/2014/main" id="{D84CC0DC-B3D8-4067-03B9-E6E4735DFDA1}"/>
              </a:ext>
            </a:extLst>
          </p:cNvPr>
          <p:cNvCxnSpPr>
            <a:cxnSpLocks/>
            <a:stCxn id="5" idx="3"/>
            <a:endCxn id="29" idx="1"/>
          </p:cNvCxnSpPr>
          <p:nvPr/>
        </p:nvCxnSpPr>
        <p:spPr>
          <a:xfrm>
            <a:off x="3618799" y="5463053"/>
            <a:ext cx="2460918" cy="0"/>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53C9725C-7213-9EDA-55B3-AD5EB42BF557}"/>
              </a:ext>
            </a:extLst>
          </p:cNvPr>
          <p:cNvSpPr txBox="1"/>
          <p:nvPr/>
        </p:nvSpPr>
        <p:spPr>
          <a:xfrm>
            <a:off x="4460544" y="5013853"/>
            <a:ext cx="646331" cy="369332"/>
          </a:xfrm>
          <a:prstGeom prst="rect">
            <a:avLst/>
          </a:prstGeom>
          <a:noFill/>
        </p:spPr>
        <p:txBody>
          <a:bodyPr wrap="none" rtlCol="0">
            <a:spAutoFit/>
          </a:bodyPr>
          <a:lstStyle/>
          <a:p>
            <a:r>
              <a:rPr lang="en-JP" dirty="0"/>
              <a:t>通信</a:t>
            </a:r>
          </a:p>
        </p:txBody>
      </p:sp>
      <p:sp>
        <p:nvSpPr>
          <p:cNvPr id="5" name="正方形/長方形 7">
            <a:extLst>
              <a:ext uri="{FF2B5EF4-FFF2-40B4-BE49-F238E27FC236}">
                <a16:creationId xmlns:a16="http://schemas.microsoft.com/office/drawing/2014/main" id="{90679E22-3A7A-BD56-FAE0-CE683C958180}"/>
              </a:ext>
            </a:extLst>
          </p:cNvPr>
          <p:cNvSpPr/>
          <p:nvPr/>
        </p:nvSpPr>
        <p:spPr>
          <a:xfrm>
            <a:off x="1801764" y="5134573"/>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a:solidFill>
                  <a:schemeClr val="tx1"/>
                </a:solidFill>
                <a:latin typeface="+mn-ea"/>
              </a:rPr>
              <a:t>監視システム</a:t>
            </a:r>
            <a:endParaRPr kumimoji="1" lang="ja-JP" altLang="en-US" sz="2000" dirty="0">
              <a:solidFill>
                <a:schemeClr val="tx1"/>
              </a:solidFill>
              <a:latin typeface="+mn-ea"/>
            </a:endParaRPr>
          </a:p>
        </p:txBody>
      </p:sp>
      <p:sp>
        <p:nvSpPr>
          <p:cNvPr id="6" name="TextBox 5">
            <a:extLst>
              <a:ext uri="{FF2B5EF4-FFF2-40B4-BE49-F238E27FC236}">
                <a16:creationId xmlns:a16="http://schemas.microsoft.com/office/drawing/2014/main" id="{59864496-4C2C-4157-B2B0-510C29839A7E}"/>
              </a:ext>
            </a:extLst>
          </p:cNvPr>
          <p:cNvSpPr txBox="1"/>
          <p:nvPr/>
        </p:nvSpPr>
        <p:spPr>
          <a:xfrm>
            <a:off x="8589974" y="5224118"/>
            <a:ext cx="569387" cy="430887"/>
          </a:xfrm>
          <a:prstGeom prst="rect">
            <a:avLst/>
          </a:prstGeom>
          <a:noFill/>
        </p:spPr>
        <p:txBody>
          <a:bodyPr wrap="none" rtlCol="0">
            <a:spAutoFit/>
          </a:bodyPr>
          <a:lstStyle/>
          <a:p>
            <a:r>
              <a:rPr lang="en-JP" sz="2200" dirty="0"/>
              <a:t>OS</a:t>
            </a:r>
          </a:p>
        </p:txBody>
      </p:sp>
    </p:spTree>
    <p:extLst>
      <p:ext uri="{BB962C8B-B14F-4D97-AF65-F5344CB8AC3E}">
        <p14:creationId xmlns:p14="http://schemas.microsoft.com/office/powerpoint/2010/main" val="3670780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275B87-FF8A-0978-8168-F0D4D21D4FCC}"/>
              </a:ext>
            </a:extLst>
          </p:cNvPr>
          <p:cNvSpPr>
            <a:spLocks noGrp="1"/>
          </p:cNvSpPr>
          <p:nvPr>
            <p:ph type="title"/>
          </p:nvPr>
        </p:nvSpPr>
        <p:spPr>
          <a:xfrm>
            <a:off x="847725" y="256382"/>
            <a:ext cx="10515600" cy="1325563"/>
          </a:xfrm>
        </p:spPr>
        <p:txBody>
          <a:bodyPr/>
          <a:lstStyle/>
          <a:p>
            <a:r>
              <a:rPr lang="ja-JP" altLang="en-US" dirty="0"/>
              <a:t>従来の方式に対する利点</a:t>
            </a:r>
          </a:p>
        </p:txBody>
      </p:sp>
      <p:sp>
        <p:nvSpPr>
          <p:cNvPr id="3" name="コンテンツ プレースホルダー 2">
            <a:extLst>
              <a:ext uri="{FF2B5EF4-FFF2-40B4-BE49-F238E27FC236}">
                <a16:creationId xmlns:a16="http://schemas.microsoft.com/office/drawing/2014/main" id="{C0C4507C-1C8F-8E15-CA21-E34250680A97}"/>
              </a:ext>
            </a:extLst>
          </p:cNvPr>
          <p:cNvSpPr>
            <a:spLocks noGrp="1"/>
          </p:cNvSpPr>
          <p:nvPr>
            <p:ph idx="1"/>
          </p:nvPr>
        </p:nvSpPr>
        <p:spPr>
          <a:xfrm>
            <a:off x="838200" y="1581945"/>
            <a:ext cx="10515600" cy="4351338"/>
          </a:xfrm>
        </p:spPr>
        <p:txBody>
          <a:bodyPr/>
          <a:lstStyle/>
          <a:p>
            <a:r>
              <a:rPr lang="ja-JP" altLang="en-US" dirty="0"/>
              <a:t>事前のインストールや保守作業を行う必要がない</a:t>
            </a:r>
            <a:endParaRPr lang="en-US" altLang="ja-JP" dirty="0"/>
          </a:p>
          <a:p>
            <a:pPr lvl="1"/>
            <a:r>
              <a:rPr lang="ja-JP" altLang="en-US" dirty="0"/>
              <a:t>常に最新の</a:t>
            </a:r>
            <a:r>
              <a:rPr lang="en-US" altLang="ja-JP" dirty="0" err="1"/>
              <a:t>eBPF</a:t>
            </a:r>
            <a:r>
              <a:rPr lang="ja-JP" altLang="en-US" dirty="0"/>
              <a:t>プログラムが動的に送り込まれる</a:t>
            </a:r>
            <a:endParaRPr lang="en-US" altLang="ja-JP" dirty="0"/>
          </a:p>
          <a:p>
            <a:r>
              <a:rPr lang="en-US" altLang="ja-JP" dirty="0"/>
              <a:t>OS</a:t>
            </a:r>
            <a:r>
              <a:rPr lang="ja-JP" altLang="en-US" dirty="0"/>
              <a:t>内の詳細な情報を直接かつ安全に取得可能</a:t>
            </a:r>
            <a:endParaRPr lang="en-US" altLang="ja-JP" dirty="0"/>
          </a:p>
          <a:p>
            <a:pPr lvl="1"/>
            <a:r>
              <a:rPr lang="en-US" altLang="ja-JP" dirty="0" err="1"/>
              <a:t>eBPF</a:t>
            </a:r>
            <a:r>
              <a:rPr lang="ja-JP" altLang="en-US" dirty="0"/>
              <a:t>プログラムはロード時に検査器を用いて安全性が検査される</a:t>
            </a:r>
            <a:endParaRPr lang="en-US" altLang="ja-JP" dirty="0"/>
          </a:p>
          <a:p>
            <a:r>
              <a:rPr lang="en-US" altLang="ja-JP" dirty="0"/>
              <a:t>VM</a:t>
            </a:r>
            <a:r>
              <a:rPr lang="ja-JP" altLang="en-US" dirty="0"/>
              <a:t>のメモリ暗号化の影響を受けない</a:t>
            </a:r>
            <a:endParaRPr lang="en-US" altLang="ja-JP" dirty="0"/>
          </a:p>
          <a:p>
            <a:pPr lvl="1"/>
            <a:r>
              <a:rPr lang="en-US" altLang="ja-JP" dirty="0" err="1"/>
              <a:t>eBPF</a:t>
            </a:r>
            <a:r>
              <a:rPr lang="ja-JP" altLang="en-US" dirty="0"/>
              <a:t>プログラムは</a:t>
            </a:r>
            <a:r>
              <a:rPr lang="en-US" altLang="ja-JP" dirty="0"/>
              <a:t>VM</a:t>
            </a:r>
            <a:r>
              <a:rPr lang="ja-JP" altLang="en-US" dirty="0"/>
              <a:t>内で実行され、復号された情報にアクセス可能</a:t>
            </a:r>
            <a:endParaRPr lang="en-US" altLang="ja-JP" dirty="0"/>
          </a:p>
        </p:txBody>
      </p:sp>
      <p:sp>
        <p:nvSpPr>
          <p:cNvPr id="4" name="スライド番号プレースホルダー 3">
            <a:extLst>
              <a:ext uri="{FF2B5EF4-FFF2-40B4-BE49-F238E27FC236}">
                <a16:creationId xmlns:a16="http://schemas.microsoft.com/office/drawing/2014/main" id="{E115B61E-4DEC-B5EF-11F0-72F624CF5072}"/>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7</a:t>
            </a:fld>
            <a:endParaRPr lang="ja-JP" altLang="en-US"/>
          </a:p>
        </p:txBody>
      </p:sp>
      <p:sp>
        <p:nvSpPr>
          <p:cNvPr id="6" name="Rectangle 7">
            <a:extLst>
              <a:ext uri="{FF2B5EF4-FFF2-40B4-BE49-F238E27FC236}">
                <a16:creationId xmlns:a16="http://schemas.microsoft.com/office/drawing/2014/main" id="{58E7AEB9-3AC5-2B3A-7685-F434A57EC1C2}"/>
              </a:ext>
            </a:extLst>
          </p:cNvPr>
          <p:cNvSpPr/>
          <p:nvPr/>
        </p:nvSpPr>
        <p:spPr>
          <a:xfrm>
            <a:off x="7175369" y="4919676"/>
            <a:ext cx="3445288" cy="1227838"/>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000" dirty="0">
              <a:solidFill>
                <a:schemeClr val="tx1"/>
              </a:solidFill>
            </a:endParaRPr>
          </a:p>
        </p:txBody>
      </p:sp>
      <p:sp>
        <p:nvSpPr>
          <p:cNvPr id="7" name="正方形/長方形 6">
            <a:extLst>
              <a:ext uri="{FF2B5EF4-FFF2-40B4-BE49-F238E27FC236}">
                <a16:creationId xmlns:a16="http://schemas.microsoft.com/office/drawing/2014/main" id="{5203CD46-A67E-3E21-5C0A-73DE0B02DB61}"/>
              </a:ext>
            </a:extLst>
          </p:cNvPr>
          <p:cNvSpPr/>
          <p:nvPr/>
        </p:nvSpPr>
        <p:spPr>
          <a:xfrm>
            <a:off x="7486007" y="5213855"/>
            <a:ext cx="2845943" cy="81659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8" name="正方形/長方形 7">
            <a:extLst>
              <a:ext uri="{FF2B5EF4-FFF2-40B4-BE49-F238E27FC236}">
                <a16:creationId xmlns:a16="http://schemas.microsoft.com/office/drawing/2014/main" id="{AD4D0A52-25BF-41DB-B401-861094BA0035}"/>
              </a:ext>
            </a:extLst>
          </p:cNvPr>
          <p:cNvSpPr/>
          <p:nvPr/>
        </p:nvSpPr>
        <p:spPr>
          <a:xfrm>
            <a:off x="7574978" y="5516594"/>
            <a:ext cx="2611430" cy="377351"/>
          </a:xfrm>
          <a:prstGeom prst="rect">
            <a:avLst/>
          </a:prstGeom>
          <a:solidFill>
            <a:schemeClr val="accent5">
              <a:lumMod val="20000"/>
              <a:lumOff val="80000"/>
            </a:schemeClr>
          </a:solidFill>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a:solidFill>
                  <a:schemeClr val="tx1"/>
                </a:solidFill>
              </a:rPr>
              <a:t>eBPF</a:t>
            </a:r>
            <a:r>
              <a:rPr kumimoji="1" lang="ja-JP" altLang="en-US" sz="2000" dirty="0">
                <a:solidFill>
                  <a:schemeClr val="tx1"/>
                </a:solidFill>
              </a:rPr>
              <a:t>プログラム</a:t>
            </a:r>
          </a:p>
        </p:txBody>
      </p:sp>
      <p:sp>
        <p:nvSpPr>
          <p:cNvPr id="9" name="テキスト ボックス 8">
            <a:extLst>
              <a:ext uri="{FF2B5EF4-FFF2-40B4-BE49-F238E27FC236}">
                <a16:creationId xmlns:a16="http://schemas.microsoft.com/office/drawing/2014/main" id="{CD562B4C-F7F8-253F-19E9-9827E8B75496}"/>
              </a:ext>
            </a:extLst>
          </p:cNvPr>
          <p:cNvSpPr txBox="1"/>
          <p:nvPr/>
        </p:nvSpPr>
        <p:spPr>
          <a:xfrm>
            <a:off x="8564428" y="5173380"/>
            <a:ext cx="533362" cy="400110"/>
          </a:xfrm>
          <a:prstGeom prst="rect">
            <a:avLst/>
          </a:prstGeom>
          <a:noFill/>
          <a:ln w="19050">
            <a:noFill/>
          </a:ln>
        </p:spPr>
        <p:txBody>
          <a:bodyPr wrap="square" rtlCol="0">
            <a:spAutoFit/>
          </a:bodyPr>
          <a:lstStyle/>
          <a:p>
            <a:r>
              <a:rPr kumimoji="1" lang="en-US" altLang="ja-JP" sz="2000" dirty="0"/>
              <a:t>OS</a:t>
            </a:r>
            <a:endParaRPr kumimoji="1" lang="ja-JP" altLang="en-US" sz="2000" strike="sngStrike" dirty="0"/>
          </a:p>
        </p:txBody>
      </p:sp>
      <p:sp>
        <p:nvSpPr>
          <p:cNvPr id="13" name="テキスト ボックス 12">
            <a:extLst>
              <a:ext uri="{FF2B5EF4-FFF2-40B4-BE49-F238E27FC236}">
                <a16:creationId xmlns:a16="http://schemas.microsoft.com/office/drawing/2014/main" id="{446486B1-6E1C-E21A-14C9-404698FFA0C9}"/>
              </a:ext>
            </a:extLst>
          </p:cNvPr>
          <p:cNvSpPr txBox="1"/>
          <p:nvPr/>
        </p:nvSpPr>
        <p:spPr>
          <a:xfrm>
            <a:off x="8547108" y="4853413"/>
            <a:ext cx="667170" cy="400110"/>
          </a:xfrm>
          <a:prstGeom prst="rect">
            <a:avLst/>
          </a:prstGeom>
          <a:noFill/>
        </p:spPr>
        <p:txBody>
          <a:bodyPr wrap="square" rtlCol="0">
            <a:spAutoFit/>
          </a:bodyPr>
          <a:lstStyle/>
          <a:p>
            <a:r>
              <a:rPr kumimoji="1" lang="en-US" altLang="ja-JP" sz="2000" dirty="0"/>
              <a:t>VM</a:t>
            </a:r>
            <a:endParaRPr kumimoji="1" lang="ja-JP" altLang="en-US" sz="2000" dirty="0"/>
          </a:p>
        </p:txBody>
      </p:sp>
      <p:cxnSp>
        <p:nvCxnSpPr>
          <p:cNvPr id="14" name="直線矢印コネクタ 18">
            <a:extLst>
              <a:ext uri="{FF2B5EF4-FFF2-40B4-BE49-F238E27FC236}">
                <a16:creationId xmlns:a16="http://schemas.microsoft.com/office/drawing/2014/main" id="{FF3F2E26-F6D0-7FE8-4298-03A6E6643B5F}"/>
              </a:ext>
            </a:extLst>
          </p:cNvPr>
          <p:cNvCxnSpPr>
            <a:cxnSpLocks/>
          </p:cNvCxnSpPr>
          <p:nvPr/>
        </p:nvCxnSpPr>
        <p:spPr>
          <a:xfrm flipH="1">
            <a:off x="6711047" y="5624201"/>
            <a:ext cx="863931" cy="0"/>
          </a:xfrm>
          <a:prstGeom prst="straightConnector1">
            <a:avLst/>
          </a:prstGeom>
          <a:ln w="28575">
            <a:solidFill>
              <a:schemeClr val="tx1"/>
            </a:solidFill>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17" name="正方形/長方形 3">
            <a:extLst>
              <a:ext uri="{FF2B5EF4-FFF2-40B4-BE49-F238E27FC236}">
                <a16:creationId xmlns:a16="http://schemas.microsoft.com/office/drawing/2014/main" id="{D2D7DF9F-7403-CC9A-CB80-C941501358F3}"/>
              </a:ext>
            </a:extLst>
          </p:cNvPr>
          <p:cNvSpPr/>
          <p:nvPr/>
        </p:nvSpPr>
        <p:spPr>
          <a:xfrm>
            <a:off x="1608917" y="5009561"/>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18" name="正方形/長方形 5">
            <a:extLst>
              <a:ext uri="{FF2B5EF4-FFF2-40B4-BE49-F238E27FC236}">
                <a16:creationId xmlns:a16="http://schemas.microsoft.com/office/drawing/2014/main" id="{A11EA123-CF78-08E3-E841-9941DA3A7F74}"/>
              </a:ext>
            </a:extLst>
          </p:cNvPr>
          <p:cNvSpPr/>
          <p:nvPr/>
        </p:nvSpPr>
        <p:spPr>
          <a:xfrm>
            <a:off x="3095208" y="5144525"/>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19" name="テキスト ボックス 12">
            <a:extLst>
              <a:ext uri="{FF2B5EF4-FFF2-40B4-BE49-F238E27FC236}">
                <a16:creationId xmlns:a16="http://schemas.microsoft.com/office/drawing/2014/main" id="{97E05EA3-3CE8-DBD6-3A86-320C3C9E5AAF}"/>
              </a:ext>
            </a:extLst>
          </p:cNvPr>
          <p:cNvSpPr txBox="1"/>
          <p:nvPr/>
        </p:nvSpPr>
        <p:spPr>
          <a:xfrm>
            <a:off x="5224755" y="5296772"/>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20" name="正方形/長方形 13">
            <a:extLst>
              <a:ext uri="{FF2B5EF4-FFF2-40B4-BE49-F238E27FC236}">
                <a16:creationId xmlns:a16="http://schemas.microsoft.com/office/drawing/2014/main" id="{1111F0A3-DE63-F3ED-AA8D-B4F89C21BB49}"/>
              </a:ext>
            </a:extLst>
          </p:cNvPr>
          <p:cNvSpPr/>
          <p:nvPr/>
        </p:nvSpPr>
        <p:spPr>
          <a:xfrm>
            <a:off x="1676523" y="5696882"/>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21" name="正方形/長方形 5">
            <a:extLst>
              <a:ext uri="{FF2B5EF4-FFF2-40B4-BE49-F238E27FC236}">
                <a16:creationId xmlns:a16="http://schemas.microsoft.com/office/drawing/2014/main" id="{BA9A9981-CE70-934A-3FE7-3CC97983DC5A}"/>
              </a:ext>
            </a:extLst>
          </p:cNvPr>
          <p:cNvSpPr/>
          <p:nvPr/>
        </p:nvSpPr>
        <p:spPr>
          <a:xfrm>
            <a:off x="2235338" y="5750141"/>
            <a:ext cx="2067657" cy="358305"/>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22" name="TextBox 21">
            <a:extLst>
              <a:ext uri="{FF2B5EF4-FFF2-40B4-BE49-F238E27FC236}">
                <a16:creationId xmlns:a16="http://schemas.microsoft.com/office/drawing/2014/main" id="{C4D3EB57-BAE1-7778-655A-BFE78A7D68C9}"/>
              </a:ext>
            </a:extLst>
          </p:cNvPr>
          <p:cNvSpPr txBox="1"/>
          <p:nvPr/>
        </p:nvSpPr>
        <p:spPr>
          <a:xfrm>
            <a:off x="5079128" y="5717085"/>
            <a:ext cx="497252" cy="369332"/>
          </a:xfrm>
          <a:prstGeom prst="rect">
            <a:avLst/>
          </a:prstGeom>
          <a:noFill/>
        </p:spPr>
        <p:txBody>
          <a:bodyPr wrap="none" rtlCol="0">
            <a:spAutoFit/>
          </a:bodyPr>
          <a:lstStyle/>
          <a:p>
            <a:r>
              <a:rPr lang="en-JP" dirty="0"/>
              <a:t>OS</a:t>
            </a:r>
          </a:p>
        </p:txBody>
      </p:sp>
      <p:sp>
        <p:nvSpPr>
          <p:cNvPr id="24" name="TextBox 23">
            <a:extLst>
              <a:ext uri="{FF2B5EF4-FFF2-40B4-BE49-F238E27FC236}">
                <a16:creationId xmlns:a16="http://schemas.microsoft.com/office/drawing/2014/main" id="{8E2BFF01-FE6E-E9E2-76C1-7F26C476CF34}"/>
              </a:ext>
            </a:extLst>
          </p:cNvPr>
          <p:cNvSpPr txBox="1"/>
          <p:nvPr/>
        </p:nvSpPr>
        <p:spPr>
          <a:xfrm>
            <a:off x="1133684" y="4544360"/>
            <a:ext cx="1467068" cy="400110"/>
          </a:xfrm>
          <a:prstGeom prst="rect">
            <a:avLst/>
          </a:prstGeom>
          <a:noFill/>
        </p:spPr>
        <p:txBody>
          <a:bodyPr wrap="none" rtlCol="0">
            <a:spAutoFit/>
          </a:bodyPr>
          <a:lstStyle/>
          <a:p>
            <a:r>
              <a:rPr lang="ja-JP" altLang="en-US" sz="2000" dirty="0"/>
              <a:t>既存の</a:t>
            </a:r>
            <a:r>
              <a:rPr lang="en-JP" sz="2000" dirty="0"/>
              <a:t>方式</a:t>
            </a:r>
          </a:p>
        </p:txBody>
      </p:sp>
      <p:sp>
        <p:nvSpPr>
          <p:cNvPr id="25" name="TextBox 24">
            <a:extLst>
              <a:ext uri="{FF2B5EF4-FFF2-40B4-BE49-F238E27FC236}">
                <a16:creationId xmlns:a16="http://schemas.microsoft.com/office/drawing/2014/main" id="{B5F00828-0669-745F-36F9-E0309B7C5701}"/>
              </a:ext>
            </a:extLst>
          </p:cNvPr>
          <p:cNvSpPr txBox="1"/>
          <p:nvPr/>
        </p:nvSpPr>
        <p:spPr>
          <a:xfrm>
            <a:off x="6936818" y="4444538"/>
            <a:ext cx="1199367" cy="400110"/>
          </a:xfrm>
          <a:prstGeom prst="rect">
            <a:avLst/>
          </a:prstGeom>
          <a:noFill/>
        </p:spPr>
        <p:txBody>
          <a:bodyPr wrap="none" rtlCol="0">
            <a:spAutoFit/>
          </a:bodyPr>
          <a:lstStyle/>
          <a:p>
            <a:r>
              <a:rPr lang="en-JP" sz="2000" dirty="0"/>
              <a:t>TeleBPF</a:t>
            </a:r>
          </a:p>
        </p:txBody>
      </p:sp>
      <p:sp>
        <p:nvSpPr>
          <p:cNvPr id="5" name="正方形/長方形 13">
            <a:extLst>
              <a:ext uri="{FF2B5EF4-FFF2-40B4-BE49-F238E27FC236}">
                <a16:creationId xmlns:a16="http://schemas.microsoft.com/office/drawing/2014/main" id="{6453B586-F45A-0363-0684-B80C5210701A}"/>
              </a:ext>
            </a:extLst>
          </p:cNvPr>
          <p:cNvSpPr/>
          <p:nvPr/>
        </p:nvSpPr>
        <p:spPr>
          <a:xfrm>
            <a:off x="1715070" y="5134908"/>
            <a:ext cx="1132129" cy="427037"/>
          </a:xfrm>
          <a:prstGeom prst="rect">
            <a:avLst/>
          </a:prstGeom>
          <a:ln w="1905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latin typeface="+mn-ea"/>
              </a:rPr>
              <a:t>メモリ</a:t>
            </a:r>
          </a:p>
        </p:txBody>
      </p:sp>
      <p:cxnSp>
        <p:nvCxnSpPr>
          <p:cNvPr id="10" name="直線矢印コネクタ 8">
            <a:extLst>
              <a:ext uri="{FF2B5EF4-FFF2-40B4-BE49-F238E27FC236}">
                <a16:creationId xmlns:a16="http://schemas.microsoft.com/office/drawing/2014/main" id="{049E37E9-3547-A2A4-D50C-565B28D729A0}"/>
              </a:ext>
            </a:extLst>
          </p:cNvPr>
          <p:cNvCxnSpPr>
            <a:cxnSpLocks/>
            <a:stCxn id="5" idx="1"/>
          </p:cNvCxnSpPr>
          <p:nvPr/>
        </p:nvCxnSpPr>
        <p:spPr>
          <a:xfrm flipH="1" flipV="1">
            <a:off x="1014432" y="5290004"/>
            <a:ext cx="700638" cy="5842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 name="正方形/長方形 23">
            <a:extLst>
              <a:ext uri="{FF2B5EF4-FFF2-40B4-BE49-F238E27FC236}">
                <a16:creationId xmlns:a16="http://schemas.microsoft.com/office/drawing/2014/main" id="{FC6536C1-C70D-5135-9EEF-D2271E0D95F7}"/>
              </a:ext>
            </a:extLst>
          </p:cNvPr>
          <p:cNvSpPr/>
          <p:nvPr/>
        </p:nvSpPr>
        <p:spPr>
          <a:xfrm>
            <a:off x="838200" y="5038513"/>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sp>
        <p:nvSpPr>
          <p:cNvPr id="15" name="正方形/長方形 23">
            <a:extLst>
              <a:ext uri="{FF2B5EF4-FFF2-40B4-BE49-F238E27FC236}">
                <a16:creationId xmlns:a16="http://schemas.microsoft.com/office/drawing/2014/main" id="{122EDF99-8761-E950-A730-099BF03D2649}"/>
              </a:ext>
            </a:extLst>
          </p:cNvPr>
          <p:cNvSpPr/>
          <p:nvPr/>
        </p:nvSpPr>
        <p:spPr>
          <a:xfrm>
            <a:off x="6413312" y="4923946"/>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spTree>
    <p:extLst>
      <p:ext uri="{BB962C8B-B14F-4D97-AF65-F5344CB8AC3E}">
        <p14:creationId xmlns:p14="http://schemas.microsoft.com/office/powerpoint/2010/main" val="224137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88C2A-5166-04CA-E396-B8AC41355631}"/>
              </a:ext>
            </a:extLst>
          </p:cNvPr>
          <p:cNvSpPr>
            <a:spLocks noGrp="1"/>
          </p:cNvSpPr>
          <p:nvPr>
            <p:ph type="title"/>
          </p:nvPr>
        </p:nvSpPr>
        <p:spPr>
          <a:xfrm>
            <a:off x="847725" y="256382"/>
            <a:ext cx="10515600" cy="1325563"/>
          </a:xfrm>
        </p:spPr>
        <p:txBody>
          <a:bodyPr/>
          <a:lstStyle/>
          <a:p>
            <a:r>
              <a:rPr lang="en-JP" dirty="0"/>
              <a:t>TeleBPF</a:t>
            </a:r>
            <a:r>
              <a:rPr lang="ja-JP" altLang="en-US" dirty="0"/>
              <a:t>を用いた透過的な監視</a:t>
            </a:r>
            <a:endParaRPr lang="en-JP" dirty="0"/>
          </a:p>
        </p:txBody>
      </p:sp>
      <p:sp>
        <p:nvSpPr>
          <p:cNvPr id="3" name="Content Placeholder 2">
            <a:extLst>
              <a:ext uri="{FF2B5EF4-FFF2-40B4-BE49-F238E27FC236}">
                <a16:creationId xmlns:a16="http://schemas.microsoft.com/office/drawing/2014/main" id="{58989A09-FA31-E6E1-5DE8-7F39F2E1EF76}"/>
              </a:ext>
            </a:extLst>
          </p:cNvPr>
          <p:cNvSpPr>
            <a:spLocks noGrp="1"/>
          </p:cNvSpPr>
          <p:nvPr>
            <p:ph idx="1"/>
          </p:nvPr>
        </p:nvSpPr>
        <p:spPr>
          <a:xfrm>
            <a:off x="838200" y="1581945"/>
            <a:ext cx="10515600" cy="4351338"/>
          </a:xfrm>
        </p:spPr>
        <p:txBody>
          <a:bodyPr/>
          <a:lstStyle/>
          <a:p>
            <a:r>
              <a:rPr lang="en-JP" altLang="ja-JP" dirty="0"/>
              <a:t>既存のeBPFアプリケーションをVM内の情報取得に利用可能</a:t>
            </a:r>
          </a:p>
          <a:p>
            <a:pPr lvl="1"/>
            <a:r>
              <a:rPr lang="en-JP" altLang="ja-JP" dirty="0"/>
              <a:t>eBPF用の様々な</a:t>
            </a:r>
            <a:r>
              <a:rPr lang="ja-JP" altLang="en-US" dirty="0"/>
              <a:t>フレームワーク</a:t>
            </a:r>
            <a:r>
              <a:rPr lang="en-JP" altLang="ja-JP" dirty="0"/>
              <a:t>を利用して</a:t>
            </a:r>
            <a:r>
              <a:rPr lang="ja-JP" altLang="en-US" dirty="0"/>
              <a:t>新規</a:t>
            </a:r>
            <a:r>
              <a:rPr lang="en-JP" altLang="ja-JP" dirty="0"/>
              <a:t>開発することもできる</a:t>
            </a:r>
          </a:p>
          <a:p>
            <a:r>
              <a:rPr lang="en-JP" altLang="ja-JP" dirty="0"/>
              <a:t>一般的なeBPFアプリケーションの実行の流れ</a:t>
            </a:r>
            <a:endParaRPr lang="en-US" altLang="ja-JP" dirty="0"/>
          </a:p>
          <a:p>
            <a:pPr lvl="1"/>
            <a:r>
              <a:rPr lang="en-US" altLang="ja-JP" dirty="0" err="1"/>
              <a:t>eBPF</a:t>
            </a:r>
            <a:r>
              <a:rPr lang="ja-JP" altLang="en-US" dirty="0"/>
              <a:t>プログラムを</a:t>
            </a:r>
            <a:r>
              <a:rPr lang="en-US" altLang="ja-JP" dirty="0"/>
              <a:t>OS</a:t>
            </a:r>
            <a:r>
              <a:rPr lang="ja-JP" altLang="en-US" dirty="0"/>
              <a:t>にロードし、システムイベントに関連づけ</a:t>
            </a:r>
          </a:p>
          <a:p>
            <a:pPr lvl="1"/>
            <a:r>
              <a:rPr lang="ja-JP" altLang="en-US" dirty="0"/>
              <a:t>イベント発生時に</a:t>
            </a:r>
            <a:r>
              <a:rPr lang="en-US" altLang="ja-JP" dirty="0" err="1"/>
              <a:t>eBPF</a:t>
            </a:r>
            <a:r>
              <a:rPr lang="ja-JP" altLang="en-US" dirty="0"/>
              <a:t>プログラムが実行され、</a:t>
            </a:r>
            <a:r>
              <a:rPr lang="en-US" altLang="ja-JP" dirty="0"/>
              <a:t>OS</a:t>
            </a:r>
            <a:r>
              <a:rPr lang="ja-JP" altLang="en-US" dirty="0"/>
              <a:t>内の情報を取得</a:t>
            </a:r>
            <a:endParaRPr lang="en-US" altLang="ja-JP" dirty="0"/>
          </a:p>
          <a:p>
            <a:pPr lvl="1"/>
            <a:r>
              <a:rPr lang="en-JP" altLang="ja-JP" dirty="0"/>
              <a:t>これらの処理をeBPF関連システムコールで制御</a:t>
            </a:r>
            <a:endParaRPr lang="en-US" altLang="ja-JP" dirty="0"/>
          </a:p>
        </p:txBody>
      </p:sp>
      <p:sp>
        <p:nvSpPr>
          <p:cNvPr id="4" name="Slide Number Placeholder 3">
            <a:extLst>
              <a:ext uri="{FF2B5EF4-FFF2-40B4-BE49-F238E27FC236}">
                <a16:creationId xmlns:a16="http://schemas.microsoft.com/office/drawing/2014/main" id="{3704FE6E-D749-6E0C-30B7-92585A715C1B}"/>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8</a:t>
            </a:fld>
            <a:endParaRPr lang="ja-JP" altLang="en-US"/>
          </a:p>
        </p:txBody>
      </p:sp>
      <p:sp>
        <p:nvSpPr>
          <p:cNvPr id="5" name="Rectangle 6">
            <a:extLst>
              <a:ext uri="{FF2B5EF4-FFF2-40B4-BE49-F238E27FC236}">
                <a16:creationId xmlns:a16="http://schemas.microsoft.com/office/drawing/2014/main" id="{CDACC7E2-4689-631F-B8DF-8B77DD67D613}"/>
              </a:ext>
            </a:extLst>
          </p:cNvPr>
          <p:cNvSpPr/>
          <p:nvPr/>
        </p:nvSpPr>
        <p:spPr>
          <a:xfrm>
            <a:off x="2917860" y="4407424"/>
            <a:ext cx="5284342" cy="52671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sp>
        <p:nvSpPr>
          <p:cNvPr id="6" name="Rectangle 12">
            <a:extLst>
              <a:ext uri="{FF2B5EF4-FFF2-40B4-BE49-F238E27FC236}">
                <a16:creationId xmlns:a16="http://schemas.microsoft.com/office/drawing/2014/main" id="{0B1EE648-E760-15FB-E8D9-56A76B3D1F23}"/>
              </a:ext>
            </a:extLst>
          </p:cNvPr>
          <p:cNvSpPr/>
          <p:nvPr/>
        </p:nvSpPr>
        <p:spPr>
          <a:xfrm>
            <a:off x="2917860" y="5723803"/>
            <a:ext cx="5284342" cy="526718"/>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cxnSp>
        <p:nvCxnSpPr>
          <p:cNvPr id="7" name="直線矢印コネクタ 15">
            <a:extLst>
              <a:ext uri="{FF2B5EF4-FFF2-40B4-BE49-F238E27FC236}">
                <a16:creationId xmlns:a16="http://schemas.microsoft.com/office/drawing/2014/main" id="{A1910536-071C-6DF7-264B-44D8E4DC4DFD}"/>
              </a:ext>
            </a:extLst>
          </p:cNvPr>
          <p:cNvCxnSpPr>
            <a:cxnSpLocks/>
            <a:stCxn id="5" idx="2"/>
            <a:endCxn id="6" idx="0"/>
          </p:cNvCxnSpPr>
          <p:nvPr/>
        </p:nvCxnSpPr>
        <p:spPr>
          <a:xfrm>
            <a:off x="5560031" y="4934142"/>
            <a:ext cx="0" cy="78966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8" name="テキスト ボックス 10">
            <a:extLst>
              <a:ext uri="{FF2B5EF4-FFF2-40B4-BE49-F238E27FC236}">
                <a16:creationId xmlns:a16="http://schemas.microsoft.com/office/drawing/2014/main" id="{0C5ADBA8-F4CE-AD8C-D5A3-9F020E3026ED}"/>
              </a:ext>
            </a:extLst>
          </p:cNvPr>
          <p:cNvSpPr txBox="1"/>
          <p:nvPr/>
        </p:nvSpPr>
        <p:spPr>
          <a:xfrm>
            <a:off x="5737280" y="5097888"/>
            <a:ext cx="3536860" cy="430887"/>
          </a:xfrm>
          <a:prstGeom prst="rect">
            <a:avLst/>
          </a:prstGeom>
          <a:noFill/>
          <a:ln w="19050">
            <a:noFill/>
          </a:ln>
        </p:spPr>
        <p:txBody>
          <a:bodyPr wrap="square" rtlCol="0">
            <a:spAutoFit/>
          </a:bodyPr>
          <a:lstStyle/>
          <a:p>
            <a:r>
              <a:rPr kumimoji="1" lang="en-US" altLang="ja-JP" sz="2200" dirty="0" err="1"/>
              <a:t>eBPF</a:t>
            </a:r>
            <a:r>
              <a:rPr kumimoji="1" lang="ja-JP" altLang="en-US" sz="2200" dirty="0"/>
              <a:t>関連システムコール</a:t>
            </a:r>
          </a:p>
        </p:txBody>
      </p:sp>
      <p:sp>
        <p:nvSpPr>
          <p:cNvPr id="11" name="正方形/長方形 16">
            <a:extLst>
              <a:ext uri="{FF2B5EF4-FFF2-40B4-BE49-F238E27FC236}">
                <a16:creationId xmlns:a16="http://schemas.microsoft.com/office/drawing/2014/main" id="{59EBD82C-258C-E21F-810B-7D5E041771A2}"/>
              </a:ext>
            </a:extLst>
          </p:cNvPr>
          <p:cNvSpPr/>
          <p:nvPr/>
        </p:nvSpPr>
        <p:spPr>
          <a:xfrm>
            <a:off x="7334810" y="4470055"/>
            <a:ext cx="2611430" cy="377351"/>
          </a:xfrm>
          <a:prstGeom prst="rect">
            <a:avLst/>
          </a:prstGeom>
          <a:solidFill>
            <a:schemeClr val="accent5">
              <a:lumMod val="20000"/>
              <a:lumOff val="80000"/>
            </a:schemeClr>
          </a:solidFill>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a:solidFill>
                  <a:schemeClr val="tx1"/>
                </a:solidFill>
              </a:rPr>
              <a:t>eBPF</a:t>
            </a:r>
            <a:r>
              <a:rPr kumimoji="1" lang="ja-JP" altLang="en-US" sz="2000" dirty="0">
                <a:solidFill>
                  <a:schemeClr val="tx1"/>
                </a:solidFill>
              </a:rPr>
              <a:t>プログラム</a:t>
            </a:r>
          </a:p>
        </p:txBody>
      </p:sp>
      <p:cxnSp>
        <p:nvCxnSpPr>
          <p:cNvPr id="10" name="コネクタ: カギ線 9">
            <a:extLst>
              <a:ext uri="{FF2B5EF4-FFF2-40B4-BE49-F238E27FC236}">
                <a16:creationId xmlns:a16="http://schemas.microsoft.com/office/drawing/2014/main" id="{F086D4B4-A0B0-B169-DC92-5808989A8BEE}"/>
              </a:ext>
            </a:extLst>
          </p:cNvPr>
          <p:cNvCxnSpPr>
            <a:cxnSpLocks/>
            <a:stCxn id="6" idx="1"/>
            <a:endCxn id="5" idx="1"/>
          </p:cNvCxnSpPr>
          <p:nvPr/>
        </p:nvCxnSpPr>
        <p:spPr>
          <a:xfrm rot="10800000">
            <a:off x="2917860" y="4670784"/>
            <a:ext cx="12700" cy="1316379"/>
          </a:xfrm>
          <a:prstGeom prst="bentConnector3">
            <a:avLst>
              <a:gd name="adj1" fmla="val 5136583"/>
            </a:avLst>
          </a:prstGeom>
          <a:ln w="19050">
            <a:tailEnd type="triangle"/>
          </a:ln>
        </p:spPr>
        <p:style>
          <a:lnRef idx="1">
            <a:schemeClr val="dk1"/>
          </a:lnRef>
          <a:fillRef idx="0">
            <a:schemeClr val="dk1"/>
          </a:fillRef>
          <a:effectRef idx="0">
            <a:schemeClr val="dk1"/>
          </a:effectRef>
          <a:fontRef idx="minor">
            <a:schemeClr val="tx1"/>
          </a:fontRef>
        </p:style>
      </p:cxnSp>
      <p:sp>
        <p:nvSpPr>
          <p:cNvPr id="12" name="テキスト ボックス 10">
            <a:extLst>
              <a:ext uri="{FF2B5EF4-FFF2-40B4-BE49-F238E27FC236}">
                <a16:creationId xmlns:a16="http://schemas.microsoft.com/office/drawing/2014/main" id="{87540EAC-BE44-08F2-6DB6-F3205E5B4782}"/>
              </a:ext>
            </a:extLst>
          </p:cNvPr>
          <p:cNvSpPr txBox="1"/>
          <p:nvPr/>
        </p:nvSpPr>
        <p:spPr>
          <a:xfrm>
            <a:off x="1455940" y="5209360"/>
            <a:ext cx="896298" cy="430887"/>
          </a:xfrm>
          <a:prstGeom prst="rect">
            <a:avLst/>
          </a:prstGeom>
          <a:noFill/>
          <a:ln w="19050">
            <a:noFill/>
          </a:ln>
        </p:spPr>
        <p:txBody>
          <a:bodyPr wrap="square" rtlCol="0">
            <a:spAutoFit/>
          </a:bodyPr>
          <a:lstStyle/>
          <a:p>
            <a:r>
              <a:rPr kumimoji="1" lang="ja-JP" altLang="en-US" sz="2200" dirty="0"/>
              <a:t>情報</a:t>
            </a:r>
          </a:p>
        </p:txBody>
      </p:sp>
    </p:spTree>
    <p:extLst>
      <p:ext uri="{BB962C8B-B14F-4D97-AF65-F5344CB8AC3E}">
        <p14:creationId xmlns:p14="http://schemas.microsoft.com/office/powerpoint/2010/main" val="355326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54167E-6 -3.7037E-7 L -3.54167E-6 0.18912 " pathEditMode="relative" rAng="0" ptsTypes="AA">
                                      <p:cBhvr>
                                        <p:cTn id="6" dur="2000" fill="hold"/>
                                        <p:tgtEl>
                                          <p:spTgt spid="11"/>
                                        </p:tgtEl>
                                        <p:attrNameLst>
                                          <p:attrName>ppt_x</p:attrName>
                                          <p:attrName>ppt_y</p:attrName>
                                        </p:attrNameLst>
                                      </p:cBhvr>
                                      <p:rCtr x="0" y="9444"/>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1E04D2-DA6A-4F4F-7A7C-A45CABD7F2B6}"/>
              </a:ext>
            </a:extLst>
          </p:cNvPr>
          <p:cNvSpPr>
            <a:spLocks noGrp="1"/>
          </p:cNvSpPr>
          <p:nvPr>
            <p:ph type="title"/>
          </p:nvPr>
        </p:nvSpPr>
        <p:spPr>
          <a:xfrm>
            <a:off x="847725" y="256382"/>
            <a:ext cx="10515600" cy="1325563"/>
          </a:xfrm>
        </p:spPr>
        <p:txBody>
          <a:bodyPr/>
          <a:lstStyle/>
          <a:p>
            <a:r>
              <a:rPr lang="en-US" altLang="ja-JP" dirty="0" err="1"/>
              <a:t>eBPF</a:t>
            </a:r>
            <a:r>
              <a:rPr lang="ja-JP" altLang="en-US" dirty="0"/>
              <a:t>関連システムコールの転送</a:t>
            </a:r>
          </a:p>
        </p:txBody>
      </p:sp>
      <p:sp>
        <p:nvSpPr>
          <p:cNvPr id="3" name="コンテンツ プレースホルダー 2">
            <a:extLst>
              <a:ext uri="{FF2B5EF4-FFF2-40B4-BE49-F238E27FC236}">
                <a16:creationId xmlns:a16="http://schemas.microsoft.com/office/drawing/2014/main" id="{C5CA89F9-E917-8FC7-E864-69A09E5A1F8F}"/>
              </a:ext>
            </a:extLst>
          </p:cNvPr>
          <p:cNvSpPr>
            <a:spLocks noGrp="1"/>
          </p:cNvSpPr>
          <p:nvPr>
            <p:ph idx="1"/>
          </p:nvPr>
        </p:nvSpPr>
        <p:spPr>
          <a:xfrm>
            <a:off x="838199" y="1582738"/>
            <a:ext cx="10822969" cy="4351337"/>
          </a:xfrm>
        </p:spPr>
        <p:txBody>
          <a:bodyPr>
            <a:normAutofit/>
          </a:bodyPr>
          <a:lstStyle/>
          <a:p>
            <a:r>
              <a:rPr lang="en-US" altLang="ja-JP" dirty="0" err="1"/>
              <a:t>eBPF</a:t>
            </a:r>
            <a:r>
              <a:rPr lang="ja-JP" altLang="en-US" dirty="0"/>
              <a:t>関連システムコールの呼び出しを高速に横取り</a:t>
            </a:r>
            <a:endParaRPr lang="en-US" altLang="ja-JP" dirty="0"/>
          </a:p>
          <a:p>
            <a:pPr lvl="1"/>
            <a:r>
              <a:rPr lang="en-US" altLang="ja-JP" dirty="0" err="1"/>
              <a:t>Zpoline</a:t>
            </a:r>
            <a:r>
              <a:rPr lang="en-US" altLang="ja-JP" dirty="0"/>
              <a:t> [</a:t>
            </a:r>
            <a:r>
              <a:rPr lang="en-US" altLang="ja-JP" dirty="0" err="1"/>
              <a:t>Yasukata</a:t>
            </a:r>
            <a:r>
              <a:rPr lang="en-US" altLang="ja-JP" dirty="0"/>
              <a:t>+, ATC'23] </a:t>
            </a:r>
            <a:r>
              <a:rPr lang="ja-JP" altLang="en-US" dirty="0"/>
              <a:t>を用いて呼び出し箇所を実行時に書き換え</a:t>
            </a:r>
            <a:endParaRPr lang="en-US" altLang="ja-JP" dirty="0"/>
          </a:p>
          <a:p>
            <a:pPr lvl="1"/>
            <a:r>
              <a:rPr lang="en-US" altLang="ja-JP" dirty="0" err="1"/>
              <a:t>TeleBPF</a:t>
            </a:r>
            <a:r>
              <a:rPr lang="ja-JP" altLang="en-US" dirty="0"/>
              <a:t>共有ライブラリで定義した関数を実行</a:t>
            </a:r>
            <a:endParaRPr lang="en-US" altLang="ja-JP" dirty="0"/>
          </a:p>
          <a:p>
            <a:r>
              <a:rPr lang="ja-JP" altLang="en-US" dirty="0"/>
              <a:t>システムコールを</a:t>
            </a:r>
            <a:r>
              <a:rPr lang="en-US" altLang="ja-JP" dirty="0"/>
              <a:t>VM</a:t>
            </a:r>
            <a:r>
              <a:rPr lang="ja-JP" altLang="en-US" dirty="0"/>
              <a:t>内の</a:t>
            </a:r>
            <a:r>
              <a:rPr lang="en-US" altLang="ja-JP" dirty="0" err="1"/>
              <a:t>TeleBPF</a:t>
            </a:r>
            <a:r>
              <a:rPr lang="ja-JP" altLang="en-US" dirty="0"/>
              <a:t>プロキシに高速に転送</a:t>
            </a:r>
            <a:endParaRPr lang="en-US" altLang="ja-JP" dirty="0"/>
          </a:p>
          <a:p>
            <a:pPr lvl="1"/>
            <a:r>
              <a:rPr lang="en-JP" altLang="ja-JP" dirty="0"/>
              <a:t>VM</a:t>
            </a:r>
            <a:r>
              <a:rPr lang="ja-JP" altLang="en-US" dirty="0"/>
              <a:t>専用の通信機構の</a:t>
            </a:r>
            <a:r>
              <a:rPr lang="en-US" altLang="ja-JP" dirty="0"/>
              <a:t>VM</a:t>
            </a:r>
            <a:r>
              <a:rPr lang="ja-JP" altLang="en-US" dirty="0"/>
              <a:t>ソケット</a:t>
            </a:r>
            <a:r>
              <a:rPr lang="en-US" altLang="ja-JP" dirty="0"/>
              <a:t> (</a:t>
            </a:r>
            <a:r>
              <a:rPr lang="en-US" altLang="ja-JP" dirty="0" err="1"/>
              <a:t>Vsock</a:t>
            </a:r>
            <a:r>
              <a:rPr lang="en-US" altLang="ja-JP" dirty="0"/>
              <a:t>) </a:t>
            </a:r>
            <a:r>
              <a:rPr lang="ja-JP" altLang="en-US" dirty="0"/>
              <a:t>を用いて種類や引数を送信</a:t>
            </a:r>
            <a:endParaRPr lang="en-US" altLang="ja-JP" dirty="0"/>
          </a:p>
          <a:p>
            <a:pPr lvl="1"/>
            <a:r>
              <a:rPr lang="en-JP" altLang="ja-JP" dirty="0"/>
              <a:t>VM</a:t>
            </a:r>
            <a:r>
              <a:rPr lang="ja-JP" altLang="en-JP" dirty="0"/>
              <a:t>内で</a:t>
            </a:r>
            <a:r>
              <a:rPr lang="ja-JP" altLang="en-US" dirty="0"/>
              <a:t>システムコールを代理実行し、実行結果を返送</a:t>
            </a:r>
            <a:endParaRPr lang="en-US" altLang="ja-JP" dirty="0"/>
          </a:p>
        </p:txBody>
      </p:sp>
      <p:sp>
        <p:nvSpPr>
          <p:cNvPr id="4" name="スライド番号プレースホルダー 3">
            <a:extLst>
              <a:ext uri="{FF2B5EF4-FFF2-40B4-BE49-F238E27FC236}">
                <a16:creationId xmlns:a16="http://schemas.microsoft.com/office/drawing/2014/main" id="{7DAF0DBD-D202-5B41-0BCC-75F7B40BF7A9}"/>
              </a:ext>
            </a:extLst>
          </p:cNvPr>
          <p:cNvSpPr>
            <a:spLocks noGrp="1"/>
          </p:cNvSpPr>
          <p:nvPr>
            <p:ph type="sldNum" sz="quarter" idx="12"/>
          </p:nvPr>
        </p:nvSpPr>
        <p:spPr>
          <a:xfrm>
            <a:off x="8610600" y="6356350"/>
            <a:ext cx="2743200" cy="365125"/>
          </a:xfrm>
        </p:spPr>
        <p:txBody>
          <a:bodyPr/>
          <a:lstStyle/>
          <a:p>
            <a:fld id="{BE494F7D-EF94-4F03-B604-12C7245D12BF}" type="slidenum">
              <a:rPr lang="ja-JP" altLang="en-US" smtClean="0"/>
              <a:pPr/>
              <a:t>9</a:t>
            </a:fld>
            <a:endParaRPr lang="ja-JP" altLang="en-US"/>
          </a:p>
        </p:txBody>
      </p:sp>
      <p:sp>
        <p:nvSpPr>
          <p:cNvPr id="13" name="Rectangle 6">
            <a:extLst>
              <a:ext uri="{FF2B5EF4-FFF2-40B4-BE49-F238E27FC236}">
                <a16:creationId xmlns:a16="http://schemas.microsoft.com/office/drawing/2014/main" id="{D89CBC55-7BDB-3B07-4DE1-3B23C5908D39}"/>
              </a:ext>
            </a:extLst>
          </p:cNvPr>
          <p:cNvSpPr/>
          <p:nvPr/>
        </p:nvSpPr>
        <p:spPr>
          <a:xfrm>
            <a:off x="1223356" y="4475537"/>
            <a:ext cx="3176872" cy="525938"/>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200" dirty="0">
                <a:solidFill>
                  <a:schemeClr val="tx1"/>
                </a:solidFill>
              </a:rPr>
              <a:t>eBPFアプリケーション</a:t>
            </a:r>
          </a:p>
        </p:txBody>
      </p:sp>
      <p:sp>
        <p:nvSpPr>
          <p:cNvPr id="16" name="Rectangle 7">
            <a:extLst>
              <a:ext uri="{FF2B5EF4-FFF2-40B4-BE49-F238E27FC236}">
                <a16:creationId xmlns:a16="http://schemas.microsoft.com/office/drawing/2014/main" id="{8C205035-4361-60EA-AC28-74390976DEE6}"/>
              </a:ext>
            </a:extLst>
          </p:cNvPr>
          <p:cNvSpPr/>
          <p:nvPr/>
        </p:nvSpPr>
        <p:spPr>
          <a:xfrm>
            <a:off x="5357601" y="4404740"/>
            <a:ext cx="5584732" cy="1982344"/>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17" name="TextBox 8">
            <a:extLst>
              <a:ext uri="{FF2B5EF4-FFF2-40B4-BE49-F238E27FC236}">
                <a16:creationId xmlns:a16="http://schemas.microsoft.com/office/drawing/2014/main" id="{7539705D-3100-69D3-84A7-87AE1DF46C27}"/>
              </a:ext>
            </a:extLst>
          </p:cNvPr>
          <p:cNvSpPr txBox="1"/>
          <p:nvPr/>
        </p:nvSpPr>
        <p:spPr>
          <a:xfrm>
            <a:off x="5336974" y="4351197"/>
            <a:ext cx="730753" cy="430887"/>
          </a:xfrm>
          <a:prstGeom prst="rect">
            <a:avLst/>
          </a:prstGeom>
          <a:noFill/>
          <a:ln w="19050">
            <a:noFill/>
          </a:ln>
        </p:spPr>
        <p:txBody>
          <a:bodyPr wrap="square" rtlCol="0">
            <a:spAutoFit/>
          </a:bodyPr>
          <a:lstStyle/>
          <a:p>
            <a:r>
              <a:rPr lang="en-JP" sz="2200" dirty="0"/>
              <a:t>VM</a:t>
            </a:r>
          </a:p>
        </p:txBody>
      </p:sp>
      <p:sp>
        <p:nvSpPr>
          <p:cNvPr id="21" name="Rectangle 9">
            <a:extLst>
              <a:ext uri="{FF2B5EF4-FFF2-40B4-BE49-F238E27FC236}">
                <a16:creationId xmlns:a16="http://schemas.microsoft.com/office/drawing/2014/main" id="{77D5604B-9BE3-204A-51B5-BCCA19A83F04}"/>
              </a:ext>
            </a:extLst>
          </p:cNvPr>
          <p:cNvSpPr/>
          <p:nvPr/>
        </p:nvSpPr>
        <p:spPr>
          <a:xfrm>
            <a:off x="6075460" y="4514554"/>
            <a:ext cx="2478663" cy="430887"/>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200" dirty="0" err="1">
                <a:solidFill>
                  <a:schemeClr val="tx1"/>
                </a:solidFill>
              </a:rPr>
              <a:t>TeleBPF</a:t>
            </a:r>
            <a:r>
              <a:rPr lang="en-JP" sz="2200" dirty="0">
                <a:solidFill>
                  <a:schemeClr val="tx1"/>
                </a:solidFill>
              </a:rPr>
              <a:t>プロキシ</a:t>
            </a:r>
          </a:p>
        </p:txBody>
      </p:sp>
      <p:sp>
        <p:nvSpPr>
          <p:cNvPr id="22" name="Rectangle 12">
            <a:extLst>
              <a:ext uri="{FF2B5EF4-FFF2-40B4-BE49-F238E27FC236}">
                <a16:creationId xmlns:a16="http://schemas.microsoft.com/office/drawing/2014/main" id="{3925B9BC-AED1-BE19-7F0D-07C56B8A9A0B}"/>
              </a:ext>
            </a:extLst>
          </p:cNvPr>
          <p:cNvSpPr/>
          <p:nvPr/>
        </p:nvSpPr>
        <p:spPr>
          <a:xfrm>
            <a:off x="5659012" y="5595579"/>
            <a:ext cx="4911001" cy="559823"/>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200" dirty="0">
                <a:solidFill>
                  <a:schemeClr val="tx1"/>
                </a:solidFill>
              </a:rPr>
              <a:t>OS</a:t>
            </a:r>
            <a:endParaRPr lang="en-JP" sz="2200" dirty="0">
              <a:solidFill>
                <a:schemeClr val="tx1"/>
              </a:solidFill>
            </a:endParaRPr>
          </a:p>
        </p:txBody>
      </p:sp>
      <p:sp>
        <p:nvSpPr>
          <p:cNvPr id="23" name="正方形/長方形 36">
            <a:extLst>
              <a:ext uri="{FF2B5EF4-FFF2-40B4-BE49-F238E27FC236}">
                <a16:creationId xmlns:a16="http://schemas.microsoft.com/office/drawing/2014/main" id="{AE3ED096-9F67-08B9-5FBA-60D69804AF71}"/>
              </a:ext>
            </a:extLst>
          </p:cNvPr>
          <p:cNvSpPr/>
          <p:nvPr/>
        </p:nvSpPr>
        <p:spPr>
          <a:xfrm>
            <a:off x="6998666" y="5994616"/>
            <a:ext cx="2302601" cy="392468"/>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200" dirty="0" err="1">
                <a:solidFill>
                  <a:schemeClr val="tx1"/>
                </a:solidFill>
              </a:rPr>
              <a:t>eBPF</a:t>
            </a:r>
            <a:r>
              <a:rPr kumimoji="1" lang="ja-JP" altLang="en-US" sz="2200" dirty="0">
                <a:solidFill>
                  <a:schemeClr val="tx1"/>
                </a:solidFill>
              </a:rPr>
              <a:t>プログラム</a:t>
            </a:r>
          </a:p>
        </p:txBody>
      </p:sp>
      <p:cxnSp>
        <p:nvCxnSpPr>
          <p:cNvPr id="27" name="直線矢印コネクタ 15">
            <a:extLst>
              <a:ext uri="{FF2B5EF4-FFF2-40B4-BE49-F238E27FC236}">
                <a16:creationId xmlns:a16="http://schemas.microsoft.com/office/drawing/2014/main" id="{DA65CD56-A763-82E5-D61C-DBCAA19F741C}"/>
              </a:ext>
            </a:extLst>
          </p:cNvPr>
          <p:cNvCxnSpPr>
            <a:cxnSpLocks/>
            <a:stCxn id="21" idx="2"/>
          </p:cNvCxnSpPr>
          <p:nvPr/>
        </p:nvCxnSpPr>
        <p:spPr>
          <a:xfrm>
            <a:off x="7314792" y="4945441"/>
            <a:ext cx="0" cy="680275"/>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直線矢印コネクタ 15">
            <a:extLst>
              <a:ext uri="{FF2B5EF4-FFF2-40B4-BE49-F238E27FC236}">
                <a16:creationId xmlns:a16="http://schemas.microsoft.com/office/drawing/2014/main" id="{A12B9F7C-8067-D981-61D1-548414F21ACE}"/>
              </a:ext>
            </a:extLst>
          </p:cNvPr>
          <p:cNvCxnSpPr>
            <a:cxnSpLocks/>
            <a:stCxn id="40" idx="3"/>
            <a:endCxn id="21" idx="1"/>
          </p:cNvCxnSpPr>
          <p:nvPr/>
        </p:nvCxnSpPr>
        <p:spPr>
          <a:xfrm flipV="1">
            <a:off x="4473463" y="4729998"/>
            <a:ext cx="1601997" cy="136948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0" name="テキスト ボックス 29">
            <a:extLst>
              <a:ext uri="{FF2B5EF4-FFF2-40B4-BE49-F238E27FC236}">
                <a16:creationId xmlns:a16="http://schemas.microsoft.com/office/drawing/2014/main" id="{1C0E8EEB-EDC4-24D0-804F-76B438C65480}"/>
              </a:ext>
            </a:extLst>
          </p:cNvPr>
          <p:cNvSpPr txBox="1"/>
          <p:nvPr/>
        </p:nvSpPr>
        <p:spPr>
          <a:xfrm>
            <a:off x="630658" y="4080706"/>
            <a:ext cx="1842436" cy="430887"/>
          </a:xfrm>
          <a:prstGeom prst="rect">
            <a:avLst/>
          </a:prstGeom>
          <a:noFill/>
        </p:spPr>
        <p:txBody>
          <a:bodyPr wrap="square" rtlCol="0">
            <a:spAutoFit/>
          </a:bodyPr>
          <a:lstStyle/>
          <a:p>
            <a:r>
              <a:rPr kumimoji="1" lang="ja-JP" altLang="en-US" sz="2200" dirty="0"/>
              <a:t>クラウド側</a:t>
            </a:r>
          </a:p>
        </p:txBody>
      </p:sp>
      <p:cxnSp>
        <p:nvCxnSpPr>
          <p:cNvPr id="31" name="直線矢印コネクタ 15">
            <a:extLst>
              <a:ext uri="{FF2B5EF4-FFF2-40B4-BE49-F238E27FC236}">
                <a16:creationId xmlns:a16="http://schemas.microsoft.com/office/drawing/2014/main" id="{48FA342B-70AE-B619-E32B-570751142199}"/>
              </a:ext>
            </a:extLst>
          </p:cNvPr>
          <p:cNvCxnSpPr>
            <a:cxnSpLocks/>
            <a:stCxn id="13" idx="2"/>
          </p:cNvCxnSpPr>
          <p:nvPr/>
        </p:nvCxnSpPr>
        <p:spPr>
          <a:xfrm flipH="1">
            <a:off x="2808637" y="5001475"/>
            <a:ext cx="3155" cy="815989"/>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2" name="テキスト ボックス 10">
            <a:extLst>
              <a:ext uri="{FF2B5EF4-FFF2-40B4-BE49-F238E27FC236}">
                <a16:creationId xmlns:a16="http://schemas.microsoft.com/office/drawing/2014/main" id="{217B3DDC-E4E4-530D-384D-CB55B90559FB}"/>
              </a:ext>
            </a:extLst>
          </p:cNvPr>
          <p:cNvSpPr txBox="1"/>
          <p:nvPr/>
        </p:nvSpPr>
        <p:spPr>
          <a:xfrm>
            <a:off x="751633" y="5178074"/>
            <a:ext cx="2169980" cy="430887"/>
          </a:xfrm>
          <a:prstGeom prst="rect">
            <a:avLst/>
          </a:prstGeom>
          <a:noFill/>
          <a:ln w="19050">
            <a:noFill/>
          </a:ln>
        </p:spPr>
        <p:txBody>
          <a:bodyPr wrap="square" rtlCol="0">
            <a:spAutoFit/>
          </a:bodyPr>
          <a:lstStyle/>
          <a:p>
            <a:r>
              <a:rPr kumimoji="1" lang="ja-JP" altLang="en-US" sz="2200"/>
              <a:t>システムコール</a:t>
            </a:r>
            <a:endParaRPr kumimoji="1" lang="ja-JP" altLang="en-US" sz="2200" dirty="0"/>
          </a:p>
        </p:txBody>
      </p:sp>
      <p:sp>
        <p:nvSpPr>
          <p:cNvPr id="33" name="テキスト ボックス 10">
            <a:extLst>
              <a:ext uri="{FF2B5EF4-FFF2-40B4-BE49-F238E27FC236}">
                <a16:creationId xmlns:a16="http://schemas.microsoft.com/office/drawing/2014/main" id="{5171CFC1-F346-A01A-985D-1AAB7E925BA6}"/>
              </a:ext>
            </a:extLst>
          </p:cNvPr>
          <p:cNvSpPr txBox="1"/>
          <p:nvPr/>
        </p:nvSpPr>
        <p:spPr>
          <a:xfrm>
            <a:off x="5271009" y="5216778"/>
            <a:ext cx="2169980" cy="430887"/>
          </a:xfrm>
          <a:prstGeom prst="rect">
            <a:avLst/>
          </a:prstGeom>
          <a:noFill/>
          <a:ln w="19050">
            <a:noFill/>
          </a:ln>
        </p:spPr>
        <p:txBody>
          <a:bodyPr wrap="square" rtlCol="0">
            <a:spAutoFit/>
          </a:bodyPr>
          <a:lstStyle/>
          <a:p>
            <a:r>
              <a:rPr kumimoji="1" lang="ja-JP" altLang="en-US" sz="2200"/>
              <a:t>システムコール</a:t>
            </a:r>
            <a:endParaRPr kumimoji="1" lang="ja-JP" altLang="en-US" sz="2200" dirty="0"/>
          </a:p>
        </p:txBody>
      </p:sp>
      <p:sp>
        <p:nvSpPr>
          <p:cNvPr id="34" name="Rectangle 7">
            <a:extLst>
              <a:ext uri="{FF2B5EF4-FFF2-40B4-BE49-F238E27FC236}">
                <a16:creationId xmlns:a16="http://schemas.microsoft.com/office/drawing/2014/main" id="{77F10737-5223-E1D1-E2FC-87A8805BBC06}"/>
              </a:ext>
            </a:extLst>
          </p:cNvPr>
          <p:cNvSpPr/>
          <p:nvPr/>
        </p:nvSpPr>
        <p:spPr>
          <a:xfrm>
            <a:off x="8667135" y="4496955"/>
            <a:ext cx="1902878" cy="1072359"/>
          </a:xfrm>
          <a:prstGeom prst="rect">
            <a:avLst/>
          </a:prstGeom>
          <a:solidFill>
            <a:schemeClr val="accent6">
              <a:lumMod val="40000"/>
              <a:lumOff val="6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36" name="TextBox 8">
            <a:extLst>
              <a:ext uri="{FF2B5EF4-FFF2-40B4-BE49-F238E27FC236}">
                <a16:creationId xmlns:a16="http://schemas.microsoft.com/office/drawing/2014/main" id="{1349A4B8-1DC1-4359-FF7F-1A2EEA6B3204}"/>
              </a:ext>
            </a:extLst>
          </p:cNvPr>
          <p:cNvSpPr txBox="1"/>
          <p:nvPr/>
        </p:nvSpPr>
        <p:spPr>
          <a:xfrm>
            <a:off x="8931608" y="4469555"/>
            <a:ext cx="2010726" cy="430887"/>
          </a:xfrm>
          <a:prstGeom prst="rect">
            <a:avLst/>
          </a:prstGeom>
          <a:noFill/>
          <a:ln w="19050">
            <a:noFill/>
          </a:ln>
        </p:spPr>
        <p:txBody>
          <a:bodyPr wrap="square" rtlCol="0">
            <a:spAutoFit/>
          </a:bodyPr>
          <a:lstStyle/>
          <a:p>
            <a:r>
              <a:rPr lang="ja-JP" altLang="en-US" sz="2200" dirty="0"/>
              <a:t>コンテナ</a:t>
            </a:r>
            <a:endParaRPr lang="en-JP" sz="2200" dirty="0"/>
          </a:p>
        </p:txBody>
      </p:sp>
      <p:sp>
        <p:nvSpPr>
          <p:cNvPr id="37" name="Rectangle 7">
            <a:extLst>
              <a:ext uri="{FF2B5EF4-FFF2-40B4-BE49-F238E27FC236}">
                <a16:creationId xmlns:a16="http://schemas.microsoft.com/office/drawing/2014/main" id="{980FEBDF-3B86-215D-20AF-AB4013BD496A}"/>
              </a:ext>
            </a:extLst>
          </p:cNvPr>
          <p:cNvSpPr/>
          <p:nvPr/>
        </p:nvSpPr>
        <p:spPr>
          <a:xfrm>
            <a:off x="8747153" y="4816914"/>
            <a:ext cx="1822860" cy="684108"/>
          </a:xfrm>
          <a:prstGeom prst="rect">
            <a:avLst/>
          </a:prstGeom>
          <a:solidFill>
            <a:schemeClr val="tx2">
              <a:lumMod val="20000"/>
              <a:lumOff val="8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200" dirty="0">
              <a:solidFill>
                <a:schemeClr val="tx1"/>
              </a:solidFill>
            </a:endParaRPr>
          </a:p>
        </p:txBody>
      </p:sp>
      <p:sp>
        <p:nvSpPr>
          <p:cNvPr id="38" name="TextBox 8">
            <a:extLst>
              <a:ext uri="{FF2B5EF4-FFF2-40B4-BE49-F238E27FC236}">
                <a16:creationId xmlns:a16="http://schemas.microsoft.com/office/drawing/2014/main" id="{D288AB07-4033-07E9-5133-A2E688BE705D}"/>
              </a:ext>
            </a:extLst>
          </p:cNvPr>
          <p:cNvSpPr txBox="1"/>
          <p:nvPr/>
        </p:nvSpPr>
        <p:spPr>
          <a:xfrm>
            <a:off x="8931851" y="4799874"/>
            <a:ext cx="1726003" cy="769441"/>
          </a:xfrm>
          <a:prstGeom prst="rect">
            <a:avLst/>
          </a:prstGeom>
          <a:noFill/>
          <a:ln w="19050">
            <a:noFill/>
          </a:ln>
        </p:spPr>
        <p:txBody>
          <a:bodyPr wrap="square" rtlCol="0">
            <a:spAutoFit/>
          </a:bodyPr>
          <a:lstStyle/>
          <a:p>
            <a:r>
              <a:rPr lang="ja-JP" altLang="en-US" sz="2200" dirty="0"/>
              <a:t>監視対象</a:t>
            </a:r>
            <a:endParaRPr lang="en-US" altLang="ja-JP" sz="2200" dirty="0"/>
          </a:p>
          <a:p>
            <a:r>
              <a:rPr lang="ja-JP" altLang="en-US" sz="2200" dirty="0"/>
              <a:t>システム</a:t>
            </a:r>
            <a:endParaRPr lang="en-JP" sz="2200" dirty="0"/>
          </a:p>
        </p:txBody>
      </p:sp>
      <p:sp>
        <p:nvSpPr>
          <p:cNvPr id="39" name="Explosion 1 27">
            <a:extLst>
              <a:ext uri="{FF2B5EF4-FFF2-40B4-BE49-F238E27FC236}">
                <a16:creationId xmlns:a16="http://schemas.microsoft.com/office/drawing/2014/main" id="{E61B68A1-FBCD-7199-F65C-1BF095B3D5A6}"/>
              </a:ext>
            </a:extLst>
          </p:cNvPr>
          <p:cNvSpPr/>
          <p:nvPr/>
        </p:nvSpPr>
        <p:spPr>
          <a:xfrm>
            <a:off x="2819329" y="5216257"/>
            <a:ext cx="1567542" cy="622311"/>
          </a:xfrm>
          <a:prstGeom prst="irregularSeal1">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rPr>
              <a:t>横取り</a:t>
            </a:r>
          </a:p>
        </p:txBody>
      </p:sp>
      <p:sp>
        <p:nvSpPr>
          <p:cNvPr id="40" name="Rectangle 4">
            <a:extLst>
              <a:ext uri="{FF2B5EF4-FFF2-40B4-BE49-F238E27FC236}">
                <a16:creationId xmlns:a16="http://schemas.microsoft.com/office/drawing/2014/main" id="{11F2C834-1655-6D78-38DA-A35476C351E1}"/>
              </a:ext>
            </a:extLst>
          </p:cNvPr>
          <p:cNvSpPr/>
          <p:nvPr/>
        </p:nvSpPr>
        <p:spPr>
          <a:xfrm>
            <a:off x="1143811" y="5836510"/>
            <a:ext cx="3329652" cy="525938"/>
          </a:xfrm>
          <a:prstGeom prst="rect">
            <a:avLst/>
          </a:prstGeom>
          <a:solidFill>
            <a:schemeClr val="accent6">
              <a:lumMod val="60000"/>
              <a:lumOff val="40000"/>
            </a:schemeClr>
          </a:solid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err="1">
                <a:solidFill>
                  <a:schemeClr val="tx1"/>
                </a:solidFill>
              </a:rPr>
              <a:t>TeleBPF</a:t>
            </a:r>
            <a:r>
              <a:rPr lang="ja-JP" altLang="en-US" sz="2200" dirty="0">
                <a:solidFill>
                  <a:schemeClr val="tx1"/>
                </a:solidFill>
              </a:rPr>
              <a:t>共有ライブラリ</a:t>
            </a:r>
            <a:endParaRPr lang="en-JP" sz="2200" dirty="0">
              <a:solidFill>
                <a:schemeClr val="tx1"/>
              </a:solidFill>
            </a:endParaRPr>
          </a:p>
        </p:txBody>
      </p:sp>
    </p:spTree>
    <p:extLst>
      <p:ext uri="{BB962C8B-B14F-4D97-AF65-F5344CB8AC3E}">
        <p14:creationId xmlns:p14="http://schemas.microsoft.com/office/powerpoint/2010/main" val="184469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fade">
                                      <p:cBhvr>
                                        <p:cTn id="15" dur="500"/>
                                        <p:tgtEl>
                                          <p:spTgt spid="3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fade">
                                      <p:cBhvr>
                                        <p:cTn id="18" dur="5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500"/>
                                        <p:tgtEl>
                                          <p:spTgt spid="2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500"/>
                                        <p:tgtEl>
                                          <p:spTgt spid="2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9" grpId="0" animBg="1"/>
      <p:bldP spid="40"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21463</TotalTime>
  <Words>6244</Words>
  <Application>Microsoft Office PowerPoint</Application>
  <PresentationFormat>ワイド画面</PresentationFormat>
  <Paragraphs>701</Paragraphs>
  <Slides>40</Slides>
  <Notes>30</Notes>
  <HiddenSlides>24</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40</vt:i4>
      </vt:variant>
    </vt:vector>
  </HeadingPairs>
  <TitlesOfParts>
    <vt:vector size="52" baseType="lpstr">
      <vt:lpstr>-apple-system</vt:lpstr>
      <vt:lpstr>Google Sans</vt:lpstr>
      <vt:lpstr>NotoSansJP</vt:lpstr>
      <vt:lpstr>ヒラギノ角ゴ Pro W3</vt:lpstr>
      <vt:lpstr>Yu Gothic</vt:lpstr>
      <vt:lpstr>Yu Gothic</vt:lpstr>
      <vt:lpstr>游ゴシック Light</vt:lpstr>
      <vt:lpstr>游ゴシック Medium</vt:lpstr>
      <vt:lpstr>Arial</vt:lpstr>
      <vt:lpstr>Calibri</vt:lpstr>
      <vt:lpstr>Roboto</vt:lpstr>
      <vt:lpstr>Office テーマ</vt:lpstr>
      <vt:lpstr>eBPFフレームワークを用いたVM内の透過的なシステム監視</vt:lpstr>
      <vt:lpstr>VM内のシステムの監視</vt:lpstr>
      <vt:lpstr>エージェント方式</vt:lpstr>
      <vt:lpstr>エージェント方式の問題点</vt:lpstr>
      <vt:lpstr>イントロスペクション方式</vt:lpstr>
      <vt:lpstr>提案：TeleBPF</vt:lpstr>
      <vt:lpstr>従来の方式に対する利点</vt:lpstr>
      <vt:lpstr>TeleBPFを用いた透過的な監視</vt:lpstr>
      <vt:lpstr>eBPF関連システムコールの転送</vt:lpstr>
      <vt:lpstr>特殊ファイルへのアクセスの転送</vt:lpstr>
      <vt:lpstr>VM内外でのリングバッファの共有</vt:lpstr>
      <vt:lpstr>実験</vt:lpstr>
      <vt:lpstr>動作確認</vt:lpstr>
      <vt:lpstr>TeleBPFの詳細な性能</vt:lpstr>
      <vt:lpstr>Sysmonの性能</vt:lpstr>
      <vt:lpstr>まとめ</vt:lpstr>
      <vt:lpstr>PowerPoint プレゼンテーション</vt:lpstr>
      <vt:lpstr>PowerPoint プレゼンテーション</vt:lpstr>
      <vt:lpstr>質問（2023/12/13）</vt:lpstr>
      <vt:lpstr>PowerPoint プレゼンテーション</vt:lpstr>
      <vt:lpstr>プロトコルバッファを用いたデータ転送</vt:lpstr>
      <vt:lpstr>質問</vt:lpstr>
      <vt:lpstr>質問（2023/07/26）</vt:lpstr>
      <vt:lpstr>質問（2023/09/25）</vt:lpstr>
      <vt:lpstr>PowerPoint プレゼンテーション</vt:lpstr>
      <vt:lpstr>PowerPoint プレゼンテーション</vt:lpstr>
      <vt:lpstr>従来のエージェント方式に対する利点</vt:lpstr>
      <vt:lpstr>イントロスペクション方式に対する利点</vt:lpstr>
      <vt:lpstr>TeleBPFのオーバヘッド</vt:lpstr>
      <vt:lpstr>今後の計画と進捗</vt:lpstr>
      <vt:lpstr>動作確認</vt:lpstr>
      <vt:lpstr>Sysmonにおけるオーバヘッド</vt:lpstr>
      <vt:lpstr>マップとリングバッファによる情報取得オーバヘッド</vt:lpstr>
      <vt:lpstr>TeleBPFの動作確認</vt:lpstr>
      <vt:lpstr>動作確認</vt:lpstr>
      <vt:lpstr>動作確認</vt:lpstr>
      <vt:lpstr>マップとリングバッファによる情報取得オーバヘッド</vt:lpstr>
      <vt:lpstr>情報取得オーバヘッド</vt:lpstr>
      <vt:lpstr>動作確認</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eBPFプログラムによるVM内の情報取得</dc:title>
  <dc:creator>HORI Kyousuke</dc:creator>
  <cp:lastModifiedBy>HORI Kyousuke</cp:lastModifiedBy>
  <cp:revision>673</cp:revision>
  <dcterms:created xsi:type="dcterms:W3CDTF">2021-12-14T05:45:39Z</dcterms:created>
  <dcterms:modified xsi:type="dcterms:W3CDTF">2024-02-15T01:30:55Z</dcterms:modified>
</cp:coreProperties>
</file>