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1"/>
  </p:sldMasterIdLst>
  <p:notesMasterIdLst>
    <p:notesMasterId r:id="rId13"/>
  </p:notesMasterIdLst>
  <p:sldIdLst>
    <p:sldId id="294" r:id="rId2"/>
    <p:sldId id="257" r:id="rId3"/>
    <p:sldId id="304" r:id="rId4"/>
    <p:sldId id="260" r:id="rId5"/>
    <p:sldId id="307" r:id="rId6"/>
    <p:sldId id="308" r:id="rId7"/>
    <p:sldId id="309" r:id="rId8"/>
    <p:sldId id="299" r:id="rId9"/>
    <p:sldId id="303" r:id="rId10"/>
    <p:sldId id="301" r:id="rId11"/>
    <p:sldId id="310" r:id="rId12"/>
  </p:sldIdLst>
  <p:sldSz cx="12192000" cy="6858000"/>
  <p:notesSz cx="6858000" cy="9144000"/>
  <p:embeddedFontLst>
    <p:embeddedFont>
      <p:font typeface="Hiragino Kaku Gothic ProN W3" panose="020B0300000000000000" pitchFamily="34" charset="-128"/>
      <p:regular r:id="rId14"/>
    </p:embeddedFont>
    <p:embeddedFont>
      <p:font typeface="Hiragino Kaku Gothic ProN W6" panose="020B0300000000000000" pitchFamily="34" charset="-128"/>
      <p:regular r:id="rId15"/>
      <p:bold r:id="rId16"/>
    </p:embeddedFont>
    <p:embeddedFont>
      <p:font typeface="Maven Pro" pitchFamily="2" charset="77"/>
      <p:regular r:id="rId17"/>
      <p:bold r:id="rId18"/>
    </p:embeddedFont>
    <p:embeddedFont>
      <p:font typeface="Meslo LG M DZ for Powerline" panose="020B0609030804020204" pitchFamily="49" charset="0"/>
      <p:regular r:id="rId19"/>
      <p:bold r:id="rId20"/>
      <p:italic r:id="rId21"/>
      <p:boldItalic r:id="rId22"/>
    </p:embeddedFont>
    <p:embeddedFont>
      <p:font typeface="Nunito"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24242"/>
    <a:srgbClr val="FB5552"/>
    <a:srgbClr val="71AD47"/>
    <a:srgbClr val="5B9BD5"/>
    <a:srgbClr val="FFC000"/>
    <a:srgbClr val="36343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766"/>
    <p:restoredTop sz="96327"/>
  </p:normalViewPr>
  <p:slideViewPr>
    <p:cSldViewPr snapToGrid="0">
      <p:cViewPr varScale="1">
        <p:scale>
          <a:sx n="47" d="100"/>
          <a:sy n="47" d="100"/>
        </p:scale>
        <p:origin x="208" y="2640"/>
      </p:cViewPr>
      <p:guideLst>
        <p:guide orient="horz" pos="2160"/>
        <p:guide pos="3840"/>
      </p:guideLst>
    </p:cSldViewPr>
  </p:slideViewPr>
  <p:notesTextViewPr>
    <p:cViewPr>
      <p:scale>
        <a:sx n="1" d="1"/>
        <a:sy n="1" d="1"/>
      </p:scale>
      <p:origin x="0" y="0"/>
    </p:cViewPr>
  </p:notesTextViewPr>
  <p:sorterViewPr>
    <p:cViewPr>
      <p:scale>
        <a:sx n="174" d="100"/>
        <a:sy n="1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P4プログラムなし</c:v>
                </c:pt>
              </c:strCache>
            </c:strRef>
          </c:tx>
          <c:spPr>
            <a:solidFill>
              <a:srgbClr val="71AD47"/>
            </a:solidFill>
            <a:ln>
              <a:noFill/>
            </a:ln>
            <a:effectLst/>
          </c:spPr>
          <c:invertIfNegative val="0"/>
          <c:cat>
            <c:numRef>
              <c:f>Sheet1!$A$2</c:f>
              <c:numCache>
                <c:formatCode>General</c:formatCode>
                <c:ptCount val="1"/>
              </c:numCache>
            </c:numRef>
          </c:cat>
          <c:val>
            <c:numRef>
              <c:f>Sheet1!$B$2</c:f>
              <c:numCache>
                <c:formatCode>General</c:formatCode>
                <c:ptCount val="1"/>
                <c:pt idx="0">
                  <c:v>70.490792139999996</c:v>
                </c:pt>
              </c:numCache>
            </c:numRef>
          </c:val>
          <c:extLst>
            <c:ext xmlns:c16="http://schemas.microsoft.com/office/drawing/2014/chart" uri="{C3380CC4-5D6E-409C-BE32-E72D297353CC}">
              <c16:uniqueId val="{00000000-ED04-1043-9B2E-C10839A9A440}"/>
            </c:ext>
          </c:extLst>
        </c:ser>
        <c:ser>
          <c:idx val="1"/>
          <c:order val="1"/>
          <c:tx>
            <c:strRef>
              <c:f>Sheet1!$C$1</c:f>
              <c:strCache>
                <c:ptCount val="1"/>
                <c:pt idx="0">
                  <c:v>パース処理のみ</c:v>
                </c:pt>
              </c:strCache>
            </c:strRef>
          </c:tx>
          <c:spPr>
            <a:solidFill>
              <a:srgbClr val="5B9BD5"/>
            </a:solidFill>
            <a:ln>
              <a:noFill/>
            </a:ln>
            <a:effectLst/>
          </c:spPr>
          <c:invertIfNegative val="0"/>
          <c:cat>
            <c:numRef>
              <c:f>Sheet1!$A$2</c:f>
              <c:numCache>
                <c:formatCode>General</c:formatCode>
                <c:ptCount val="1"/>
              </c:numCache>
            </c:numRef>
          </c:cat>
          <c:val>
            <c:numRef>
              <c:f>Sheet1!$C$2</c:f>
              <c:numCache>
                <c:formatCode>General</c:formatCode>
                <c:ptCount val="1"/>
                <c:pt idx="0">
                  <c:v>74.432452549999994</c:v>
                </c:pt>
              </c:numCache>
            </c:numRef>
          </c:val>
          <c:extLst>
            <c:ext xmlns:c16="http://schemas.microsoft.com/office/drawing/2014/chart" uri="{C3380CC4-5D6E-409C-BE32-E72D297353CC}">
              <c16:uniqueId val="{00000001-ED04-1043-9B2E-C10839A9A440}"/>
            </c:ext>
          </c:extLst>
        </c:ser>
        <c:ser>
          <c:idx val="2"/>
          <c:order val="2"/>
          <c:tx>
            <c:strRef>
              <c:f>Sheet1!$D$1</c:f>
              <c:strCache>
                <c:ptCount val="1"/>
                <c:pt idx="0">
                  <c:v>パース処理＋
VM内情報の参照</c:v>
                </c:pt>
              </c:strCache>
            </c:strRef>
          </c:tx>
          <c:spPr>
            <a:solidFill>
              <a:srgbClr val="FFC000"/>
            </a:solidFill>
            <a:ln>
              <a:noFill/>
            </a:ln>
            <a:effectLst/>
          </c:spPr>
          <c:invertIfNegative val="0"/>
          <c:cat>
            <c:numRef>
              <c:f>Sheet1!$A$2</c:f>
              <c:numCache>
                <c:formatCode>General</c:formatCode>
                <c:ptCount val="1"/>
              </c:numCache>
            </c:numRef>
          </c:cat>
          <c:val>
            <c:numRef>
              <c:f>Sheet1!$D$2</c:f>
              <c:numCache>
                <c:formatCode>General</c:formatCode>
                <c:ptCount val="1"/>
                <c:pt idx="0">
                  <c:v>66.550203809999999</c:v>
                </c:pt>
              </c:numCache>
            </c:numRef>
          </c:val>
          <c:extLst>
            <c:ext xmlns:c16="http://schemas.microsoft.com/office/drawing/2014/chart" uri="{C3380CC4-5D6E-409C-BE32-E72D297353CC}">
              <c16:uniqueId val="{00000002-ED04-1043-9B2E-C10839A9A440}"/>
            </c:ext>
          </c:extLst>
        </c:ser>
        <c:dLbls>
          <c:showLegendKey val="0"/>
          <c:showVal val="0"/>
          <c:showCatName val="0"/>
          <c:showSerName val="0"/>
          <c:showPercent val="0"/>
          <c:showBubbleSize val="0"/>
        </c:dLbls>
        <c:gapWidth val="219"/>
        <c:overlap val="-27"/>
        <c:axId val="604904912"/>
        <c:axId val="604906624"/>
      </c:barChart>
      <c:catAx>
        <c:axId val="604904912"/>
        <c:scaling>
          <c:orientation val="minMax"/>
        </c:scaling>
        <c:delete val="0"/>
        <c:axPos val="b"/>
        <c:numFmt formatCode="General" sourceLinked="1"/>
        <c:majorTickMark val="none"/>
        <c:minorTickMark val="none"/>
        <c:tickLblPos val="nextTo"/>
        <c:spPr>
          <a:noFill/>
          <a:ln w="9525" cap="flat" cmpd="sng" algn="ctr">
            <a:solidFill>
              <a:schemeClr val="bg2">
                <a:lumMod val="20000"/>
                <a:lumOff val="80000"/>
              </a:schemeClr>
            </a:solidFill>
            <a:round/>
          </a:ln>
          <a:effectLst/>
        </c:spPr>
        <c:txPr>
          <a:bodyPr rot="-60000000" spcFirstLastPara="1" vertOverflow="ellipsis" vert="horz" wrap="square" anchor="ctr" anchorCtr="1"/>
          <a:lstStyle/>
          <a:p>
            <a:pPr>
              <a:defRPr lang="ja-JP" sz="105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crossAx val="604906624"/>
        <c:crosses val="autoZero"/>
        <c:auto val="1"/>
        <c:lblAlgn val="ctr"/>
        <c:lblOffset val="100"/>
        <c:noMultiLvlLbl val="0"/>
      </c:catAx>
      <c:valAx>
        <c:axId val="604906624"/>
        <c:scaling>
          <c:orientation val="minMax"/>
          <c:min val="0"/>
        </c:scaling>
        <c:delete val="0"/>
        <c:axPos val="l"/>
        <c:majorGridlines>
          <c:spPr>
            <a:ln w="9525" cap="flat" cmpd="sng" algn="ctr">
              <a:solidFill>
                <a:schemeClr val="bg2">
                  <a:lumMod val="20000"/>
                  <a:lumOff val="80000"/>
                </a:schemeClr>
              </a:solidFill>
              <a:round/>
            </a:ln>
            <a:effectLst/>
          </c:spPr>
        </c:majorGridlines>
        <c:title>
          <c:tx>
            <c:rich>
              <a:bodyPr rot="-540000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r>
                  <a:rPr lang="en-US" sz="1400"/>
                  <a:t>スループット</a:t>
                </a:r>
                <a:r>
                  <a:rPr lang="ja-JP" altLang="en-US" sz="1400"/>
                  <a:t> </a:t>
                </a:r>
                <a:r>
                  <a:rPr lang="en-US" altLang="ja-JP" sz="1400"/>
                  <a:t>[Mbps]</a:t>
                </a:r>
                <a:endParaRPr lang="en-US" sz="1400"/>
              </a:p>
            </c:rich>
          </c:tx>
          <c:overlay val="0"/>
          <c:spPr>
            <a:noFill/>
            <a:ln>
              <a:noFill/>
            </a:ln>
            <a:effectLst/>
          </c:spPr>
          <c:txPr>
            <a:bodyPr rot="-540000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crossAx val="6049049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solidFill>
            <a:srgbClr val="424242"/>
          </a:solidFill>
          <a:latin typeface="Hiragino Kaku Gothic ProN W3" panose="020B0300000000000000" pitchFamily="34" charset="-128"/>
          <a:ea typeface="Hiragino Kaku Gothic ProN W3" panose="020B0300000000000000" pitchFamily="34" charset="-128"/>
        </a:defRPr>
      </a:pPr>
      <a:endParaRPr lang="en-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64</c:v>
                </c:pt>
              </c:strCache>
            </c:strRef>
          </c:tx>
          <c:spPr>
            <a:solidFill>
              <a:srgbClr val="71AD47"/>
            </a:solidFill>
            <a:ln>
              <a:noFill/>
            </a:ln>
            <a:effectLst/>
          </c:spPr>
          <c:invertIfNegative val="0"/>
          <c:cat>
            <c:strRef>
              <c:f>Sheet1!$A$2</c:f>
              <c:strCache>
                <c:ptCount val="1"/>
                <c:pt idx="0">
                  <c:v>スループット [Mbps]</c:v>
                </c:pt>
              </c:strCache>
            </c:strRef>
          </c:cat>
          <c:val>
            <c:numRef>
              <c:f>Sheet1!$B$2</c:f>
              <c:numCache>
                <c:formatCode>General</c:formatCode>
                <c:ptCount val="1"/>
                <c:pt idx="0">
                  <c:v>3.37</c:v>
                </c:pt>
              </c:numCache>
            </c:numRef>
          </c:val>
          <c:extLst>
            <c:ext xmlns:c16="http://schemas.microsoft.com/office/drawing/2014/chart" uri="{C3380CC4-5D6E-409C-BE32-E72D297353CC}">
              <c16:uniqueId val="{00000000-2AF9-E04C-A47F-E321C6C76D1F}"/>
            </c:ext>
          </c:extLst>
        </c:ser>
        <c:ser>
          <c:idx val="1"/>
          <c:order val="1"/>
          <c:tx>
            <c:strRef>
              <c:f>Sheet1!$C$1</c:f>
              <c:strCache>
                <c:ptCount val="1"/>
                <c:pt idx="0">
                  <c:v>512</c:v>
                </c:pt>
              </c:strCache>
            </c:strRef>
          </c:tx>
          <c:spPr>
            <a:solidFill>
              <a:srgbClr val="5B9BD5"/>
            </a:solidFill>
            <a:ln>
              <a:noFill/>
            </a:ln>
            <a:effectLst/>
          </c:spPr>
          <c:invertIfNegative val="0"/>
          <c:cat>
            <c:strRef>
              <c:f>Sheet1!$A$2</c:f>
              <c:strCache>
                <c:ptCount val="1"/>
                <c:pt idx="0">
                  <c:v>スループット [Mbps]</c:v>
                </c:pt>
              </c:strCache>
            </c:strRef>
          </c:cat>
          <c:val>
            <c:numRef>
              <c:f>Sheet1!$C$2</c:f>
              <c:numCache>
                <c:formatCode>General</c:formatCode>
                <c:ptCount val="1"/>
                <c:pt idx="0">
                  <c:v>25.6</c:v>
                </c:pt>
              </c:numCache>
            </c:numRef>
          </c:val>
          <c:extLst>
            <c:ext xmlns:c16="http://schemas.microsoft.com/office/drawing/2014/chart" uri="{C3380CC4-5D6E-409C-BE32-E72D297353CC}">
              <c16:uniqueId val="{00000001-2AF9-E04C-A47F-E321C6C76D1F}"/>
            </c:ext>
          </c:extLst>
        </c:ser>
        <c:ser>
          <c:idx val="2"/>
          <c:order val="2"/>
          <c:tx>
            <c:strRef>
              <c:f>Sheet1!$D$1</c:f>
              <c:strCache>
                <c:ptCount val="1"/>
                <c:pt idx="0">
                  <c:v>1500</c:v>
                </c:pt>
              </c:strCache>
            </c:strRef>
          </c:tx>
          <c:spPr>
            <a:solidFill>
              <a:srgbClr val="FFC000"/>
            </a:solidFill>
            <a:ln>
              <a:noFill/>
            </a:ln>
            <a:effectLst/>
          </c:spPr>
          <c:invertIfNegative val="0"/>
          <c:cat>
            <c:strRef>
              <c:f>Sheet1!$A$2</c:f>
              <c:strCache>
                <c:ptCount val="1"/>
                <c:pt idx="0">
                  <c:v>スループット [Mbps]</c:v>
                </c:pt>
              </c:strCache>
            </c:strRef>
          </c:cat>
          <c:val>
            <c:numRef>
              <c:f>Sheet1!$D$2</c:f>
              <c:numCache>
                <c:formatCode>General</c:formatCode>
                <c:ptCount val="1"/>
                <c:pt idx="0">
                  <c:v>62.5</c:v>
                </c:pt>
              </c:numCache>
            </c:numRef>
          </c:val>
          <c:extLst>
            <c:ext xmlns:c16="http://schemas.microsoft.com/office/drawing/2014/chart" uri="{C3380CC4-5D6E-409C-BE32-E72D297353CC}">
              <c16:uniqueId val="{00000002-2AF9-E04C-A47F-E321C6C76D1F}"/>
            </c:ext>
          </c:extLst>
        </c:ser>
        <c:dLbls>
          <c:showLegendKey val="0"/>
          <c:showVal val="0"/>
          <c:showCatName val="0"/>
          <c:showSerName val="0"/>
          <c:showPercent val="0"/>
          <c:showBubbleSize val="0"/>
        </c:dLbls>
        <c:gapWidth val="219"/>
        <c:overlap val="-27"/>
        <c:axId val="1722061136"/>
        <c:axId val="1722062848"/>
      </c:barChart>
      <c:catAx>
        <c:axId val="1722061136"/>
        <c:scaling>
          <c:orientation val="minMax"/>
        </c:scaling>
        <c:delete val="1"/>
        <c:axPos val="b"/>
        <c:title>
          <c:tx>
            <c:rich>
              <a:bodyPr rot="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r>
                  <a:rPr lang="en-US" sz="1400"/>
                  <a:t>パケットサイズ</a:t>
                </a:r>
                <a:r>
                  <a:rPr lang="ja-JP" altLang="en-US" sz="1400"/>
                  <a:t> </a:t>
                </a:r>
                <a:r>
                  <a:rPr lang="en-US" altLang="ja-JP" sz="1400"/>
                  <a:t>[Bytes]</a:t>
                </a:r>
                <a:endParaRPr lang="en-US" sz="1400"/>
              </a:p>
            </c:rich>
          </c:tx>
          <c:layout>
            <c:manualLayout>
              <c:xMode val="edge"/>
              <c:yMode val="edge"/>
              <c:x val="0.33689566136817872"/>
              <c:y val="0.86925300409101458"/>
            </c:manualLayout>
          </c:layout>
          <c:overlay val="0"/>
          <c:spPr>
            <a:noFill/>
            <a:ln>
              <a:noFill/>
            </a:ln>
            <a:effectLst/>
          </c:spPr>
          <c:txPr>
            <a:bodyPr rot="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title>
        <c:numFmt formatCode="General" sourceLinked="1"/>
        <c:majorTickMark val="none"/>
        <c:minorTickMark val="none"/>
        <c:tickLblPos val="nextTo"/>
        <c:crossAx val="1722062848"/>
        <c:crosses val="autoZero"/>
        <c:auto val="1"/>
        <c:lblAlgn val="ctr"/>
        <c:lblOffset val="100"/>
        <c:noMultiLvlLbl val="0"/>
      </c:catAx>
      <c:valAx>
        <c:axId val="1722062848"/>
        <c:scaling>
          <c:orientation val="minMax"/>
        </c:scaling>
        <c:delete val="0"/>
        <c:axPos val="l"/>
        <c:majorGridlines>
          <c:spPr>
            <a:ln w="9525" cap="flat" cmpd="sng" algn="ctr">
              <a:solidFill>
                <a:schemeClr val="bg2">
                  <a:lumMod val="20000"/>
                  <a:lumOff val="80000"/>
                </a:schemeClr>
              </a:solidFill>
              <a:round/>
            </a:ln>
            <a:effectLst/>
          </c:spPr>
        </c:majorGridlines>
        <c:title>
          <c:tx>
            <c:rich>
              <a:bodyPr rot="-540000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r>
                  <a:rPr lang="en-JP"/>
                  <a:t>スループット</a:t>
                </a:r>
                <a:r>
                  <a:rPr lang="ja-JP" altLang="en-US"/>
                  <a:t> </a:t>
                </a:r>
                <a:r>
                  <a:rPr lang="en-US" altLang="ja-JP"/>
                  <a:t>[Mbps]</a:t>
                </a:r>
                <a:endParaRPr lang="en-US"/>
              </a:p>
            </c:rich>
          </c:tx>
          <c:overlay val="0"/>
          <c:spPr>
            <a:noFill/>
            <a:ln>
              <a:noFill/>
            </a:ln>
            <a:effectLst/>
          </c:spPr>
          <c:txPr>
            <a:bodyPr rot="-540000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2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crossAx val="1722061136"/>
        <c:crosses val="autoZero"/>
        <c:crossBetween val="between"/>
      </c:valAx>
      <c:spPr>
        <a:noFill/>
        <a:ln>
          <a:noFill/>
        </a:ln>
        <a:effectLst/>
      </c:spPr>
    </c:plotArea>
    <c:legend>
      <c:legendPos val="b"/>
      <c:layout>
        <c:manualLayout>
          <c:xMode val="edge"/>
          <c:yMode val="edge"/>
          <c:x val="0.33807983860364754"/>
          <c:y val="0.75687591838735879"/>
          <c:w val="0.45690831717923375"/>
          <c:h val="0.10577154632277341"/>
        </c:manualLayout>
      </c:layout>
      <c:overlay val="0"/>
      <c:spPr>
        <a:noFill/>
        <a:ln>
          <a:noFill/>
        </a:ln>
        <a:effectLst/>
      </c:spPr>
      <c:txPr>
        <a:bodyPr rot="0" spcFirstLastPara="1" vertOverflow="ellipsis" vert="horz" wrap="square" anchor="ctr" anchorCtr="1"/>
        <a:lstStyle/>
        <a:p>
          <a:pPr>
            <a:defRPr lang="ja-JP" sz="1400" b="0" i="0" u="none" strike="noStrike" kern="1200" baseline="0">
              <a:solidFill>
                <a:srgbClr val="424242"/>
              </a:solidFill>
              <a:latin typeface="Hiragino Kaku Gothic ProN W3" panose="020B0300000000000000" pitchFamily="34" charset="-128"/>
              <a:ea typeface="Hiragino Kaku Gothic ProN W3" panose="020B0300000000000000" pitchFamily="34" charset="-128"/>
              <a:cs typeface="+mn-cs"/>
            </a:defRPr>
          </a:pPr>
          <a:endParaRPr lang="en-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424242"/>
          </a:solidFill>
          <a:latin typeface="Hiragino Kaku Gothic ProN W3" panose="020B0300000000000000" pitchFamily="34" charset="-128"/>
          <a:ea typeface="Hiragino Kaku Gothic ProN W3" panose="020B0300000000000000" pitchFamily="34" charset="-128"/>
        </a:defRPr>
      </a:pPr>
      <a:endParaRPr lang="en-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Hiragino Kaku Gothic ProN W3" panose="020B0300000000000000" pitchFamily="34" charset="-128"/>
        <a:ea typeface="Hiragino Kaku Gothic ProN W3" panose="020B0300000000000000" pitchFamily="34" charset="-128"/>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5265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a:p>
        </p:txBody>
      </p:sp>
    </p:spTree>
    <p:extLst>
      <p:ext uri="{BB962C8B-B14F-4D97-AF65-F5344CB8AC3E}">
        <p14:creationId xmlns:p14="http://schemas.microsoft.com/office/powerpoint/2010/main" val="281733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5047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58750" indent="0">
              <a:buNone/>
            </a:pPr>
            <a:r>
              <a:rPr kumimoji="1" lang="en-US" altLang="ja-JP" dirty="0"/>
              <a:t>https://</a:t>
            </a:r>
            <a:r>
              <a:rPr kumimoji="1" lang="en-US" altLang="ja-JP" dirty="0" err="1"/>
              <a:t>www.cisco.com</a:t>
            </a:r>
            <a:r>
              <a:rPr kumimoji="1" lang="en-US" altLang="ja-JP" dirty="0"/>
              <a:t>/c/</a:t>
            </a:r>
            <a:r>
              <a:rPr kumimoji="1" lang="en-US" altLang="ja-JP" dirty="0" err="1"/>
              <a:t>ja_jp</a:t>
            </a:r>
            <a:r>
              <a:rPr kumimoji="1" lang="en-US" altLang="ja-JP" dirty="0"/>
              <a:t>/products/collateral/switches/catalyst-9500-series-switches/nb-06-cat9500-ser-data-sheet-cte-en.html</a:t>
            </a:r>
          </a:p>
          <a:p>
            <a:pPr marL="158750" indent="0">
              <a:buNone/>
            </a:pPr>
            <a:r>
              <a:rPr kumimoji="1" lang="en-US" altLang="ja-JP" dirty="0"/>
              <a:t>https://</a:t>
            </a:r>
            <a:r>
              <a:rPr kumimoji="1" lang="en-US" altLang="ja-JP" dirty="0" err="1"/>
              <a:t>www.hpe.com</a:t>
            </a:r>
            <a:r>
              <a:rPr kumimoji="1" lang="en-US" altLang="ja-JP" dirty="0"/>
              <a:t>/</a:t>
            </a:r>
            <a:r>
              <a:rPr kumimoji="1" lang="en-US" altLang="ja-JP" dirty="0" err="1"/>
              <a:t>jp</a:t>
            </a:r>
            <a:r>
              <a:rPr kumimoji="1" lang="en-US" altLang="ja-JP" dirty="0"/>
              <a:t>/ja/product-catalog/compute/</a:t>
            </a:r>
            <a:r>
              <a:rPr kumimoji="1" lang="en-US" altLang="ja-JP" dirty="0" err="1"/>
              <a:t>proliant</a:t>
            </a:r>
            <a:r>
              <a:rPr kumimoji="1" lang="en-US" altLang="ja-JP" dirty="0"/>
              <a:t>-servers/pip.proliant-dl300-servers.1014689131.html</a:t>
            </a:r>
          </a:p>
          <a:p>
            <a:pPr marL="158750" indent="0">
              <a:buNone/>
            </a:pPr>
            <a:endParaRPr kumimoji="1" lang="en-US" altLang="ja-JP"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JP"/>
              <a:t>気持ち短め</a:t>
            </a:r>
          </a:p>
          <a:p>
            <a:pPr marL="158750" indent="0">
              <a:buNone/>
            </a:pPr>
            <a:endParaRPr kumimoji="1" lang="ja-JP" altLang="en-US"/>
          </a:p>
        </p:txBody>
      </p:sp>
    </p:spTree>
    <p:extLst>
      <p:ext uri="{BB962C8B-B14F-4D97-AF65-F5344CB8AC3E}">
        <p14:creationId xmlns:p14="http://schemas.microsoft.com/office/powerpoint/2010/main" val="1065204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a:t>気持ち短め</a:t>
            </a:r>
          </a:p>
        </p:txBody>
      </p:sp>
    </p:spTree>
    <p:extLst>
      <p:ext uri="{BB962C8B-B14F-4D97-AF65-F5344CB8AC3E}">
        <p14:creationId xmlns:p14="http://schemas.microsoft.com/office/powerpoint/2010/main" val="330221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JP"/>
              <a:t>クラウドで提供される場合には〜</a:t>
            </a:r>
          </a:p>
          <a:p>
            <a:endParaRPr lang="en-JP"/>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JP"/>
              <a:t>気持ち短め</a:t>
            </a:r>
          </a:p>
        </p:txBody>
      </p:sp>
    </p:spTree>
    <p:extLst>
      <p:ext uri="{BB962C8B-B14F-4D97-AF65-F5344CB8AC3E}">
        <p14:creationId xmlns:p14="http://schemas.microsoft.com/office/powerpoint/2010/main" val="191855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448DD-FBEA-093E-F8E9-2227A3022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81531E-0963-6F76-6536-DA2F54647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88288D-8BC5-C46F-7D20-39CBD02C5277}"/>
              </a:ext>
            </a:extLst>
          </p:cNvPr>
          <p:cNvSpPr>
            <a:spLocks noGrp="1"/>
          </p:cNvSpPr>
          <p:nvPr>
            <p:ph type="body" idx="1"/>
          </p:nvPr>
        </p:nvSpPr>
        <p:spPr/>
        <p:txBody>
          <a:bodyPr/>
          <a:lstStyle/>
          <a:p>
            <a:pPr marL="158750" indent="0">
              <a:buNone/>
            </a:pPr>
            <a:r>
              <a:rPr lang="en-US"/>
              <a:t>\sysname </a:t>
            </a:r>
            <a:r>
              <a:rPr lang="ja-JP" altLang="en-US"/>
              <a:t>は図</a:t>
            </a:r>
            <a:r>
              <a:rPr lang="en-US" altLang="ja-JP"/>
              <a:t>\</a:t>
            </a:r>
            <a:r>
              <a:rPr lang="en-US"/>
              <a:t>ref{sysimg}</a:t>
            </a:r>
            <a:r>
              <a:rPr lang="ja-JP" altLang="en-US"/>
              <a:t>のように，ユーザごとに</a:t>
            </a:r>
            <a:r>
              <a:rPr lang="en-US"/>
              <a:t>P4</a:t>
            </a:r>
            <a:r>
              <a:rPr lang="ja-JP" altLang="en-US"/>
              <a:t>プログラムを実行するための</a:t>
            </a:r>
            <a:r>
              <a:rPr lang="en-US"/>
              <a:t>VM (P4 VM) </a:t>
            </a:r>
            <a:r>
              <a:rPr lang="ja-JP" altLang="en-US"/>
              <a:t>を用意し，</a:t>
            </a:r>
            <a:r>
              <a:rPr lang="en-US"/>
              <a:t>AMD SEV</a:t>
            </a:r>
            <a:r>
              <a:rPr lang="ja-JP" altLang="en-US"/>
              <a:t>で</a:t>
            </a:r>
            <a:r>
              <a:rPr lang="en-US"/>
              <a:t>VM</a:t>
            </a:r>
            <a:r>
              <a:rPr lang="ja-JP" altLang="en-US"/>
              <a:t>のメモリを暗号化することにより保護する．</a:t>
            </a:r>
          </a:p>
          <a:p>
            <a:pPr marL="158750" indent="0">
              <a:buNone/>
            </a:pPr>
            <a:r>
              <a:rPr lang="ja-JP" altLang="en-US"/>
              <a:t>これにより，クラウドによる</a:t>
            </a:r>
            <a:r>
              <a:rPr lang="en-US"/>
              <a:t>P4 VM</a:t>
            </a:r>
            <a:r>
              <a:rPr lang="ja-JP" altLang="en-US"/>
              <a:t>への攻撃の多くを防ぐことができる．</a:t>
            </a:r>
          </a:p>
          <a:p>
            <a:pPr marL="158750" indent="0">
              <a:buNone/>
            </a:pPr>
            <a:r>
              <a:rPr lang="ja-JP" altLang="en-US"/>
              <a:t>クラウドは</a:t>
            </a:r>
            <a:r>
              <a:rPr lang="en-US"/>
              <a:t>P4</a:t>
            </a:r>
            <a:r>
              <a:rPr lang="ja-JP" altLang="en-US"/>
              <a:t>プログラムを改ざんすることはできず，</a:t>
            </a:r>
            <a:r>
              <a:rPr lang="en-US"/>
              <a:t>P4</a:t>
            </a:r>
            <a:r>
              <a:rPr lang="ja-JP" altLang="en-US"/>
              <a:t>プログラムが取得した</a:t>
            </a:r>
            <a:r>
              <a:rPr lang="en-US"/>
              <a:t>VM</a:t>
            </a:r>
            <a:r>
              <a:rPr lang="ja-JP" altLang="en-US"/>
              <a:t>内情報を盗聴することもできない．</a:t>
            </a:r>
          </a:p>
          <a:p>
            <a:pPr marL="158750" indent="0">
              <a:buNone/>
            </a:pPr>
            <a:r>
              <a:rPr lang="ja-JP" altLang="en-US"/>
              <a:t>仮想スイッチはユーザの</a:t>
            </a:r>
            <a:r>
              <a:rPr lang="en-US"/>
              <a:t>VM</a:t>
            </a:r>
            <a:r>
              <a:rPr lang="ja-JP" altLang="en-US"/>
              <a:t>が送信元または宛先になっているパケットを対応する</a:t>
            </a:r>
            <a:r>
              <a:rPr lang="en-US"/>
              <a:t>P4 VM</a:t>
            </a:r>
            <a:r>
              <a:rPr lang="ja-JP" altLang="en-US"/>
              <a:t>に転送して</a:t>
            </a:r>
            <a:r>
              <a:rPr lang="en-US"/>
              <a:t>P4</a:t>
            </a:r>
            <a:r>
              <a:rPr lang="ja-JP" altLang="en-US"/>
              <a:t>プログラムを安全に実行し，その実行結果を受け取る．</a:t>
            </a:r>
          </a:p>
          <a:p>
            <a:pPr marL="158750" indent="0">
              <a:buNone/>
            </a:pPr>
            <a:r>
              <a:rPr lang="ja-JP" altLang="en-US"/>
              <a:t>そして，実行結果に基づいてパケットを破棄したり，パケットのデータを更新したりする．</a:t>
            </a:r>
            <a:endParaRPr lang="en-JP"/>
          </a:p>
        </p:txBody>
      </p:sp>
    </p:spTree>
    <p:extLst>
      <p:ext uri="{BB962C8B-B14F-4D97-AF65-F5344CB8AC3E}">
        <p14:creationId xmlns:p14="http://schemas.microsoft.com/office/powerpoint/2010/main" val="526219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a:t>ユーザが利用できる範囲を，eBPF/uBPF内に予め実装されている範囲のみに限定できる</a:t>
            </a:r>
          </a:p>
          <a:p>
            <a:pPr lvl="1"/>
            <a:r>
              <a:rPr lang="en-JP"/>
              <a:t>開発者は，eBPFよりも多くのことをuBPFに実装可能</a:t>
            </a:r>
          </a:p>
          <a:p>
            <a:r>
              <a:rPr lang="en-JP"/>
              <a:t>Just-In-Time，実行時コンパイル．</a:t>
            </a:r>
          </a:p>
          <a:p>
            <a:r>
              <a:rPr lang="en-JP"/>
              <a:t>uBPFはインタプリタに逐次ロードして実行する</a:t>
            </a:r>
            <a:r>
              <a:rPr lang="ja-JP" altLang="en-US"/>
              <a:t> </a:t>
            </a:r>
            <a:r>
              <a:rPr lang="en-US" altLang="ja-JP"/>
              <a:t>or JIT</a:t>
            </a:r>
            <a:r>
              <a:rPr lang="ja-JP" altLang="en-US"/>
              <a:t>コンパイルするのどちらか</a:t>
            </a:r>
            <a:endParaRPr lang="en-US" altLang="ja-JP"/>
          </a:p>
          <a:p>
            <a:pPr lvl="1"/>
            <a:r>
              <a:rPr lang="en-JP"/>
              <a:t>高速処理できるように，後者を選択．</a:t>
            </a:r>
          </a:p>
          <a:p>
            <a:pPr marL="158750" lvl="0" indent="0" algn="l">
              <a:buNone/>
            </a:pPr>
            <a:r>
              <a:rPr lang="en-JP"/>
              <a:t>--</a:t>
            </a:r>
          </a:p>
          <a:p>
            <a:pPr marL="158750" indent="0">
              <a:buNone/>
            </a:pPr>
            <a:r>
              <a:rPr lang="en-US"/>
              <a:t>P4 VM</a:t>
            </a:r>
            <a:r>
              <a:rPr lang="ja-JP" altLang="en-US"/>
              <a:t>はユーザが用意した</a:t>
            </a:r>
            <a:r>
              <a:rPr lang="en-US"/>
              <a:t>P4</a:t>
            </a:r>
            <a:r>
              <a:rPr lang="ja-JP" altLang="en-US"/>
              <a:t>プログラムから生成された</a:t>
            </a:r>
            <a:r>
              <a:rPr lang="en-US"/>
              <a:t>uBPF</a:t>
            </a:r>
            <a:r>
              <a:rPr lang="ja-JP" altLang="en-US"/>
              <a:t>バイトコードを実行する．</a:t>
            </a:r>
          </a:p>
          <a:p>
            <a:pPr marL="158750" indent="0">
              <a:buNone/>
            </a:pPr>
            <a:r>
              <a:rPr lang="en-US"/>
              <a:t>uBPF</a:t>
            </a:r>
            <a:r>
              <a:rPr lang="ja-JP" altLang="en-US"/>
              <a:t>は</a:t>
            </a:r>
            <a:r>
              <a:rPr lang="en-US"/>
              <a:t>OS</a:t>
            </a:r>
            <a:r>
              <a:rPr lang="ja-JP" altLang="en-US"/>
              <a:t>カーネル内で動作する</a:t>
            </a:r>
            <a:r>
              <a:rPr lang="en-US"/>
              <a:t>eBPF</a:t>
            </a:r>
            <a:r>
              <a:rPr lang="ja-JP" altLang="en-US"/>
              <a:t>よりも制約が少ないユーザ空間</a:t>
            </a:r>
            <a:r>
              <a:rPr lang="en-US"/>
              <a:t>BPF</a:t>
            </a:r>
            <a:r>
              <a:rPr lang="ja-JP" altLang="en-US"/>
              <a:t>である．</a:t>
            </a:r>
          </a:p>
          <a:p>
            <a:pPr marL="158750" indent="0">
              <a:buNone/>
            </a:pPr>
            <a:r>
              <a:rPr lang="en-US"/>
              <a:t>uBPF</a:t>
            </a:r>
            <a:r>
              <a:rPr lang="ja-JP" altLang="en-US"/>
              <a:t>を用いることにより，ユーザが複数の</a:t>
            </a:r>
            <a:r>
              <a:rPr lang="en-US"/>
              <a:t>P4</a:t>
            </a:r>
            <a:r>
              <a:rPr lang="ja-JP" altLang="en-US"/>
              <a:t>プログラムをロードした場合でも安全に実行することができる．</a:t>
            </a:r>
          </a:p>
          <a:p>
            <a:pPr marL="158750" indent="0">
              <a:buNone/>
            </a:pPr>
            <a:r>
              <a:rPr lang="en-US"/>
              <a:t>uBPF</a:t>
            </a:r>
            <a:r>
              <a:rPr lang="ja-JP" altLang="en-US"/>
              <a:t>バイトコードは</a:t>
            </a:r>
            <a:r>
              <a:rPr lang="en-US"/>
              <a:t>JIT</a:t>
            </a:r>
            <a:r>
              <a:rPr lang="ja-JP" altLang="en-US"/>
              <a:t>コンパイルすることにより高速に実行される．</a:t>
            </a:r>
          </a:p>
          <a:p>
            <a:pPr marL="158750" indent="0">
              <a:buNone/>
            </a:pPr>
            <a:r>
              <a:rPr lang="en-US"/>
              <a:t>P4 VM</a:t>
            </a:r>
            <a:r>
              <a:rPr lang="ja-JP" altLang="en-US"/>
              <a:t>が仮想スイッチからパケットを受け取ると</a:t>
            </a:r>
            <a:r>
              <a:rPr lang="en-US"/>
              <a:t>P4</a:t>
            </a:r>
            <a:r>
              <a:rPr lang="ja-JP" altLang="en-US"/>
              <a:t>プログラムを実行し，そのパケットの転送の可否や必要に応じて書き換え後のパケットを仮想スイッチに返す．</a:t>
            </a:r>
            <a:endParaRPr lang="en-JP"/>
          </a:p>
          <a:p>
            <a:pPr marL="158750" lvl="0" indent="0" algn="l">
              <a:buNone/>
            </a:pPr>
            <a:endParaRPr lang="en-JP"/>
          </a:p>
        </p:txBody>
      </p:sp>
    </p:spTree>
    <p:extLst>
      <p:ext uri="{BB962C8B-B14F-4D97-AF65-F5344CB8AC3E}">
        <p14:creationId xmlns:p14="http://schemas.microsoft.com/office/powerpoint/2010/main" val="2200540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a:t>2つ目の・に入る前に，「通常のP4は共有メモリにアクセスできないため，」</a:t>
            </a:r>
          </a:p>
        </p:txBody>
      </p:sp>
    </p:spTree>
    <p:extLst>
      <p:ext uri="{BB962C8B-B14F-4D97-AF65-F5344CB8AC3E}">
        <p14:creationId xmlns:p14="http://schemas.microsoft.com/office/powerpoint/2010/main" val="18226812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a:t>UDP</a:t>
            </a:r>
            <a:r>
              <a:rPr lang="ja-JP" altLang="en-US"/>
              <a:t> 宛先がなかったときに</a:t>
            </a:r>
            <a:r>
              <a:rPr lang="en-US" altLang="ja-JP"/>
              <a:t>port unreachable</a:t>
            </a:r>
          </a:p>
          <a:p>
            <a:r>
              <a:rPr lang="en-US"/>
              <a:t>送りつける攻撃が存在する</a:t>
            </a:r>
            <a:endParaRPr lang="en-JP"/>
          </a:p>
        </p:txBody>
      </p:sp>
    </p:spTree>
    <p:extLst>
      <p:ext uri="{BB962C8B-B14F-4D97-AF65-F5344CB8AC3E}">
        <p14:creationId xmlns:p14="http://schemas.microsoft.com/office/powerpoint/2010/main" val="2079866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JP"/>
              <a:t>vsock</a:t>
            </a:r>
          </a:p>
        </p:txBody>
      </p:sp>
    </p:spTree>
    <p:extLst>
      <p:ext uri="{BB962C8B-B14F-4D97-AF65-F5344CB8AC3E}">
        <p14:creationId xmlns:p14="http://schemas.microsoft.com/office/powerpoint/2010/main" val="395379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9790671" y="4546233"/>
            <a:ext cx="2255229" cy="2310064"/>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3" name="Google Shape;13;p2"/>
              <p:cNvSpPr/>
              <p:nvPr/>
            </p:nvSpPr>
            <p:spPr>
              <a:xfrm>
                <a:off x="7343003"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 name="Google Shape;16;p2"/>
              <p:cNvSpPr/>
              <p:nvPr/>
            </p:nvSpPr>
            <p:spPr>
              <a:xfrm>
                <a:off x="7801210"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 name="Google Shape;17;p2"/>
              <p:cNvSpPr/>
              <p:nvPr/>
            </p:nvSpPr>
            <p:spPr>
              <a:xfrm>
                <a:off x="7801210"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 name="Google Shape;20;p2"/>
              <p:cNvSpPr/>
              <p:nvPr/>
            </p:nvSpPr>
            <p:spPr>
              <a:xfrm>
                <a:off x="8259418"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 name="Google Shape;21;p2"/>
              <p:cNvSpPr/>
              <p:nvPr/>
            </p:nvSpPr>
            <p:spPr>
              <a:xfrm>
                <a:off x="8259418"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 name="Google Shape;22;p2"/>
              <p:cNvSpPr/>
              <p:nvPr/>
            </p:nvSpPr>
            <p:spPr>
              <a:xfrm>
                <a:off x="8259418"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 name="Google Shape;25;p2"/>
              <p:cNvSpPr/>
              <p:nvPr/>
            </p:nvSpPr>
            <p:spPr>
              <a:xfrm>
                <a:off x="8717625" y="3757688"/>
                <a:ext cx="316800" cy="1384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 name="Google Shape;26;p2"/>
              <p:cNvSpPr/>
              <p:nvPr/>
            </p:nvSpPr>
            <p:spPr>
              <a:xfrm>
                <a:off x="8717625" y="4105700"/>
                <a:ext cx="316800" cy="1036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7" name="Google Shape;27;p2"/>
              <p:cNvSpPr/>
              <p:nvPr/>
            </p:nvSpPr>
            <p:spPr>
              <a:xfrm>
                <a:off x="8717625" y="3409675"/>
                <a:ext cx="316800" cy="1732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8" name="Google Shape;28;p2"/>
              <p:cNvSpPr/>
              <p:nvPr/>
            </p:nvSpPr>
            <p:spPr>
              <a:xfrm>
                <a:off x="8717625" y="4801723"/>
                <a:ext cx="316800" cy="340500"/>
              </a:xfrm>
              <a:prstGeom prst="round2SameRect">
                <a:avLst>
                  <a:gd name="adj1" fmla="val 50000"/>
                  <a:gd name="adj2" fmla="val 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grpSp>
        <p:nvGrpSpPr>
          <p:cNvPr id="29" name="Google Shape;29;p2"/>
          <p:cNvGrpSpPr/>
          <p:nvPr/>
        </p:nvGrpSpPr>
        <p:grpSpPr>
          <a:xfrm>
            <a:off x="6724671" y="0"/>
            <a:ext cx="5085429" cy="5118803"/>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34" name="Google Shape;34;p2"/>
              <p:cNvSpPr/>
              <p:nvPr/>
            </p:nvSpPr>
            <p:spPr>
              <a:xfrm rot="5400000">
                <a:off x="6725724" y="2701260"/>
                <a:ext cx="1208100" cy="1208100"/>
              </a:xfrm>
              <a:prstGeom prst="pie">
                <a:avLst>
                  <a:gd name="adj1" fmla="val 8244818"/>
                  <a:gd name="adj2" fmla="val 16246175"/>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36" name="Google Shape;36;p2"/>
            <p:cNvSpPr/>
            <p:nvPr/>
          </p:nvSpPr>
          <p:spPr>
            <a:xfrm>
              <a:off x="8460975" y="1817775"/>
              <a:ext cx="396600" cy="396600"/>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39" name="Google Shape;39;p2"/>
              <p:cNvSpPr/>
              <p:nvPr/>
            </p:nvSpPr>
            <p:spPr>
              <a:xfrm rot="-8647347">
                <a:off x="7831319" y="285616"/>
                <a:ext cx="388018" cy="388018"/>
              </a:xfrm>
              <a:prstGeom prst="pie">
                <a:avLst>
                  <a:gd name="adj1" fmla="val 19376841"/>
                  <a:gd name="adj2" fmla="val 12313574"/>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42" name="Google Shape;42;p2"/>
            <p:cNvSpPr/>
            <p:nvPr/>
          </p:nvSpPr>
          <p:spPr>
            <a:xfrm>
              <a:off x="5399795" y="360281"/>
              <a:ext cx="2577000" cy="2577000"/>
            </a:xfrm>
            <a:prstGeom prst="pie">
              <a:avLst>
                <a:gd name="adj1" fmla="val 8801158"/>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44" name="Google Shape;44;p2"/>
            <p:cNvSpPr/>
            <p:nvPr/>
          </p:nvSpPr>
          <p:spPr>
            <a:xfrm>
              <a:off x="5399795" y="356358"/>
              <a:ext cx="2577000" cy="2577000"/>
            </a:xfrm>
            <a:prstGeom prst="pie">
              <a:avLst>
                <a:gd name="adj1" fmla="val 1255410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45" name="Google Shape;45;p2"/>
            <p:cNvSpPr/>
            <p:nvPr/>
          </p:nvSpPr>
          <p:spPr>
            <a:xfrm rot="-9830444">
              <a:off x="6469759" y="3480727"/>
              <a:ext cx="320148" cy="320148"/>
            </a:xfrm>
            <a:prstGeom prst="pie">
              <a:avLst>
                <a:gd name="adj1" fmla="val 19376841"/>
                <a:gd name="adj2" fmla="val 16200000"/>
              </a:avLst>
            </a:prstGeom>
            <a:solidFill>
              <a:schemeClr val="lt1">
                <a:alpha val="94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46" name="Google Shape;46;p2"/>
          <p:cNvSpPr txBox="1">
            <a:spLocks noGrp="1"/>
          </p:cNvSpPr>
          <p:nvPr>
            <p:ph type="ctrTitle"/>
          </p:nvPr>
        </p:nvSpPr>
        <p:spPr>
          <a:xfrm>
            <a:off x="1098667" y="2151751"/>
            <a:ext cx="56740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b="1" i="0">
                <a:solidFill>
                  <a:schemeClr val="lt1"/>
                </a:solidFill>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47" name="Google Shape;47;p2"/>
          <p:cNvSpPr txBox="1">
            <a:spLocks noGrp="1"/>
          </p:cNvSpPr>
          <p:nvPr>
            <p:ph type="subTitle" idx="1"/>
          </p:nvPr>
        </p:nvSpPr>
        <p:spPr>
          <a:xfrm>
            <a:off x="1098667" y="4795067"/>
            <a:ext cx="5674000" cy="927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2133" b="0" i="0">
                <a:solidFill>
                  <a:schemeClr val="lt1"/>
                </a:solidFill>
                <a:latin typeface="Hiragino Kaku Gothic ProN W3" panose="020B0300000000000000" pitchFamily="34" charset="-128"/>
                <a:ea typeface="Hiragino Kaku Gothic ProN W3" panose="020B0300000000000000" pitchFamily="34" charset="-128"/>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48" name="Google Shape;48;p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41"/>
        <p:cNvGrpSpPr/>
        <p:nvPr/>
      </p:nvGrpSpPr>
      <p:grpSpPr>
        <a:xfrm>
          <a:off x="0" y="0"/>
          <a:ext cx="0" cy="0"/>
          <a:chOff x="0" y="0"/>
          <a:chExt cx="0" cy="0"/>
        </a:xfrm>
      </p:grpSpPr>
      <p:grpSp>
        <p:nvGrpSpPr>
          <p:cNvPr id="142" name="Google Shape;142;p11"/>
          <p:cNvGrpSpPr/>
          <p:nvPr/>
        </p:nvGrpSpPr>
        <p:grpSpPr>
          <a:xfrm>
            <a:off x="69" y="5465600"/>
            <a:ext cx="12192048" cy="13924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45" name="Google Shape;145;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46" name="Google Shape;146;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47" name="Google Shape;147;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0" name="Google Shape;150;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1" name="Google Shape;15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2" name="Google Shape;152;p11"/>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3" name="Google Shape;153;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6" name="Google Shape;156;p11"/>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7" name="Google Shape;157;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58" name="Google Shape;158;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1" name="Google Shape;161;p11"/>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2" name="Google Shape;162;p11"/>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5" name="Google Shape;165;p11"/>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6" name="Google Shape;166;p11"/>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7" name="Google Shape;167;p11"/>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68" name="Google Shape;168;p11"/>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1" name="Google Shape;171;p11"/>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2" name="Google Shape;172;p11"/>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3" name="Google Shape;173;p11"/>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6" name="Google Shape;176;p11"/>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77" name="Google Shape;177;p11"/>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0" name="Google Shape;180;p11"/>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1" name="Google Shape;181;p11"/>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2" name="Google Shape;182;p11"/>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3" name="Google Shape;183;p11"/>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6" name="Google Shape;186;p11"/>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7" name="Google Shape;187;p11"/>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88" name="Google Shape;188;p11"/>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91" name="Google Shape;191;p11"/>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92" name="Google Shape;192;p11"/>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93" name="Google Shape;193;p11"/>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96" name="Google Shape;196;p11"/>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97" name="Google Shape;197;p11"/>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0" name="Google Shape;200;p11"/>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1" name="Google Shape;201;p11"/>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2" name="Google Shape;202;p11"/>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5" name="Google Shape;205;p11"/>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6" name="Google Shape;206;p11"/>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07" name="Google Shape;207;p11"/>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0" name="Google Shape;210;p11"/>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1" name="Google Shape;211;p11"/>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2" name="Google Shape;212;p11"/>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3" name="Google Shape;213;p11"/>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6" name="Google Shape;216;p11"/>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7" name="Google Shape;217;p11"/>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18" name="Google Shape;218;p11"/>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1" name="Google Shape;221;p11"/>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2" name="Google Shape;222;p11"/>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5" name="Google Shape;225;p11"/>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6" name="Google Shape;226;p11"/>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27" name="Google Shape;227;p11"/>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0" name="Google Shape;230;p11"/>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1" name="Google Shape;231;p11"/>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2" name="Google Shape;232;p11"/>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3" name="Google Shape;233;p11"/>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6" name="Google Shape;236;p11"/>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7" name="Google Shape;237;p11"/>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38" name="Google Shape;238;p11"/>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1" name="Google Shape;241;p11"/>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2" name="Google Shape;242;p11"/>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5" name="Google Shape;245;p11"/>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6" name="Google Shape;246;p11"/>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7" name="Google Shape;247;p11"/>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48" name="Google Shape;248;p11"/>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1" name="Google Shape;251;p11"/>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2" name="Google Shape;252;p11"/>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3" name="Google Shape;253;p11"/>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6" name="Google Shape;256;p11"/>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7" name="Google Shape;257;p11"/>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58" name="Google Shape;258;p11"/>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1" name="Google Shape;261;p11"/>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2" name="Google Shape;262;p11"/>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5" name="Google Shape;265;p11"/>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6" name="Google Shape;266;p11"/>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267" name="Google Shape;267;p11"/>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sp>
        <p:nvSpPr>
          <p:cNvPr id="268" name="Google Shape;268;p11"/>
          <p:cNvSpPr txBox="1">
            <a:spLocks noGrp="1"/>
          </p:cNvSpPr>
          <p:nvPr>
            <p:ph type="title" hasCustomPrompt="1"/>
          </p:nvPr>
        </p:nvSpPr>
        <p:spPr>
          <a:xfrm>
            <a:off x="1851500" y="1030300"/>
            <a:ext cx="8489200" cy="2484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10666" b="1" i="0">
                <a:solidFill>
                  <a:schemeClr val="lt1"/>
                </a:solidFill>
                <a:latin typeface="Hiragino Kaku Gothic ProN W6" panose="020B0300000000000000" pitchFamily="34" charset="-128"/>
                <a:ea typeface="Hiragino Kaku Gothic ProN W6" panose="020B0300000000000000" pitchFamily="34" charset="-128"/>
              </a:defRPr>
            </a:lvl1pPr>
            <a:lvl2pPr lvl="1" algn="ctr">
              <a:spcBef>
                <a:spcPts val="0"/>
              </a:spcBef>
              <a:spcAft>
                <a:spcPts val="0"/>
              </a:spcAft>
              <a:buClr>
                <a:schemeClr val="lt1"/>
              </a:buClr>
              <a:buSzPts val="8000"/>
              <a:buNone/>
              <a:defRPr sz="10666">
                <a:solidFill>
                  <a:schemeClr val="lt1"/>
                </a:solidFill>
              </a:defRPr>
            </a:lvl2pPr>
            <a:lvl3pPr lvl="2" algn="ctr">
              <a:spcBef>
                <a:spcPts val="0"/>
              </a:spcBef>
              <a:spcAft>
                <a:spcPts val="0"/>
              </a:spcAft>
              <a:buClr>
                <a:schemeClr val="lt1"/>
              </a:buClr>
              <a:buSzPts val="8000"/>
              <a:buNone/>
              <a:defRPr sz="10666">
                <a:solidFill>
                  <a:schemeClr val="lt1"/>
                </a:solidFill>
              </a:defRPr>
            </a:lvl3pPr>
            <a:lvl4pPr lvl="3" algn="ctr">
              <a:spcBef>
                <a:spcPts val="0"/>
              </a:spcBef>
              <a:spcAft>
                <a:spcPts val="0"/>
              </a:spcAft>
              <a:buClr>
                <a:schemeClr val="lt1"/>
              </a:buClr>
              <a:buSzPts val="8000"/>
              <a:buNone/>
              <a:defRPr sz="10666">
                <a:solidFill>
                  <a:schemeClr val="lt1"/>
                </a:solidFill>
              </a:defRPr>
            </a:lvl4pPr>
            <a:lvl5pPr lvl="4" algn="ctr">
              <a:spcBef>
                <a:spcPts val="0"/>
              </a:spcBef>
              <a:spcAft>
                <a:spcPts val="0"/>
              </a:spcAft>
              <a:buClr>
                <a:schemeClr val="lt1"/>
              </a:buClr>
              <a:buSzPts val="8000"/>
              <a:buNone/>
              <a:defRPr sz="10666">
                <a:solidFill>
                  <a:schemeClr val="lt1"/>
                </a:solidFill>
              </a:defRPr>
            </a:lvl5pPr>
            <a:lvl6pPr lvl="5" algn="ctr">
              <a:spcBef>
                <a:spcPts val="0"/>
              </a:spcBef>
              <a:spcAft>
                <a:spcPts val="0"/>
              </a:spcAft>
              <a:buClr>
                <a:schemeClr val="lt1"/>
              </a:buClr>
              <a:buSzPts val="8000"/>
              <a:buNone/>
              <a:defRPr sz="10666">
                <a:solidFill>
                  <a:schemeClr val="lt1"/>
                </a:solidFill>
              </a:defRPr>
            </a:lvl6pPr>
            <a:lvl7pPr lvl="6" algn="ctr">
              <a:spcBef>
                <a:spcPts val="0"/>
              </a:spcBef>
              <a:spcAft>
                <a:spcPts val="0"/>
              </a:spcAft>
              <a:buClr>
                <a:schemeClr val="lt1"/>
              </a:buClr>
              <a:buSzPts val="8000"/>
              <a:buNone/>
              <a:defRPr sz="10666">
                <a:solidFill>
                  <a:schemeClr val="lt1"/>
                </a:solidFill>
              </a:defRPr>
            </a:lvl7pPr>
            <a:lvl8pPr lvl="7" algn="ctr">
              <a:spcBef>
                <a:spcPts val="0"/>
              </a:spcBef>
              <a:spcAft>
                <a:spcPts val="0"/>
              </a:spcAft>
              <a:buClr>
                <a:schemeClr val="lt1"/>
              </a:buClr>
              <a:buSzPts val="8000"/>
              <a:buNone/>
              <a:defRPr sz="10666">
                <a:solidFill>
                  <a:schemeClr val="lt1"/>
                </a:solidFill>
              </a:defRPr>
            </a:lvl8pPr>
            <a:lvl9pPr lvl="8" algn="ctr">
              <a:spcBef>
                <a:spcPts val="0"/>
              </a:spcBef>
              <a:spcAft>
                <a:spcPts val="0"/>
              </a:spcAft>
              <a:buClr>
                <a:schemeClr val="lt1"/>
              </a:buClr>
              <a:buSzPts val="8000"/>
              <a:buNone/>
              <a:defRPr sz="10666">
                <a:solidFill>
                  <a:schemeClr val="lt1"/>
                </a:solidFill>
              </a:defRPr>
            </a:lvl9pPr>
          </a:lstStyle>
          <a:p>
            <a:r>
              <a:rPr dirty="0"/>
              <a:t>xx%</a:t>
            </a:r>
          </a:p>
        </p:txBody>
      </p:sp>
      <p:sp>
        <p:nvSpPr>
          <p:cNvPr id="269" name="Google Shape;269;p11"/>
          <p:cNvSpPr txBox="1">
            <a:spLocks noGrp="1"/>
          </p:cNvSpPr>
          <p:nvPr>
            <p:ph type="body" idx="1"/>
          </p:nvPr>
        </p:nvSpPr>
        <p:spPr>
          <a:xfrm>
            <a:off x="1851500" y="3616400"/>
            <a:ext cx="8489200" cy="1481600"/>
          </a:xfrm>
          <a:prstGeom prst="rect">
            <a:avLst/>
          </a:prstGeom>
        </p:spPr>
        <p:txBody>
          <a:bodyPr spcFirstLastPara="1" wrap="square" lIns="91425" tIns="91425" rIns="91425" bIns="91425" anchor="t" anchorCtr="0">
            <a:normAutofit/>
          </a:bodyPr>
          <a:lstStyle>
            <a:lvl1pPr marL="609585" lvl="0" indent="-414856" algn="ctr">
              <a:spcBef>
                <a:spcPts val="0"/>
              </a:spcBef>
              <a:spcAft>
                <a:spcPts val="0"/>
              </a:spcAft>
              <a:buClr>
                <a:schemeClr val="lt1"/>
              </a:buClr>
              <a:buSzPts val="1300"/>
              <a:buChar char="●"/>
              <a:defRPr b="0" i="0">
                <a:solidFill>
                  <a:schemeClr val="lt1"/>
                </a:solidFill>
                <a:latin typeface="Hiragino Kaku Gothic ProN W3" panose="020B0300000000000000" pitchFamily="34" charset="-128"/>
                <a:ea typeface="Hiragino Kaku Gothic ProN W3" panose="020B0300000000000000" pitchFamily="34" charset="-128"/>
              </a:defRPr>
            </a:lvl1pPr>
            <a:lvl2pPr marL="1219170" lvl="1" indent="-397923" algn="ctr">
              <a:spcBef>
                <a:spcPts val="0"/>
              </a:spcBef>
              <a:spcAft>
                <a:spcPts val="0"/>
              </a:spcAft>
              <a:buClr>
                <a:schemeClr val="lt1"/>
              </a:buClr>
              <a:buSzPts val="1100"/>
              <a:buChar char="○"/>
              <a:defRPr>
                <a:solidFill>
                  <a:schemeClr val="lt1"/>
                </a:solidFill>
              </a:defRPr>
            </a:lvl2pPr>
            <a:lvl3pPr marL="1828754" lvl="2" indent="-397923" algn="ctr">
              <a:spcBef>
                <a:spcPts val="0"/>
              </a:spcBef>
              <a:spcAft>
                <a:spcPts val="0"/>
              </a:spcAft>
              <a:buClr>
                <a:schemeClr val="lt1"/>
              </a:buClr>
              <a:buSzPts val="1100"/>
              <a:buChar char="■"/>
              <a:defRPr>
                <a:solidFill>
                  <a:schemeClr val="lt1"/>
                </a:solidFill>
              </a:defRPr>
            </a:lvl3pPr>
            <a:lvl4pPr marL="2438339" lvl="3" indent="-397923" algn="ctr">
              <a:spcBef>
                <a:spcPts val="0"/>
              </a:spcBef>
              <a:spcAft>
                <a:spcPts val="0"/>
              </a:spcAft>
              <a:buClr>
                <a:schemeClr val="lt1"/>
              </a:buClr>
              <a:buSzPts val="1100"/>
              <a:buChar char="●"/>
              <a:defRPr>
                <a:solidFill>
                  <a:schemeClr val="lt1"/>
                </a:solidFill>
              </a:defRPr>
            </a:lvl4pPr>
            <a:lvl5pPr marL="3047924" lvl="4" indent="-397923" algn="ctr">
              <a:spcBef>
                <a:spcPts val="0"/>
              </a:spcBef>
              <a:spcAft>
                <a:spcPts val="0"/>
              </a:spcAft>
              <a:buClr>
                <a:schemeClr val="lt1"/>
              </a:buClr>
              <a:buSzPts val="1100"/>
              <a:buChar char="○"/>
              <a:defRPr>
                <a:solidFill>
                  <a:schemeClr val="lt1"/>
                </a:solidFill>
              </a:defRPr>
            </a:lvl5pPr>
            <a:lvl6pPr marL="3657509" lvl="5" indent="-397923" algn="ctr">
              <a:spcBef>
                <a:spcPts val="0"/>
              </a:spcBef>
              <a:spcAft>
                <a:spcPts val="0"/>
              </a:spcAft>
              <a:buClr>
                <a:schemeClr val="lt1"/>
              </a:buClr>
              <a:buSzPts val="1100"/>
              <a:buChar char="■"/>
              <a:defRPr>
                <a:solidFill>
                  <a:schemeClr val="lt1"/>
                </a:solidFill>
              </a:defRPr>
            </a:lvl6pPr>
            <a:lvl7pPr marL="4267093" lvl="6" indent="-397923" algn="ctr">
              <a:spcBef>
                <a:spcPts val="0"/>
              </a:spcBef>
              <a:spcAft>
                <a:spcPts val="0"/>
              </a:spcAft>
              <a:buClr>
                <a:schemeClr val="lt1"/>
              </a:buClr>
              <a:buSzPts val="1100"/>
              <a:buChar char="●"/>
              <a:defRPr>
                <a:solidFill>
                  <a:schemeClr val="lt1"/>
                </a:solidFill>
              </a:defRPr>
            </a:lvl7pPr>
            <a:lvl8pPr marL="4876678" lvl="7" indent="-397923" algn="ctr">
              <a:spcBef>
                <a:spcPts val="0"/>
              </a:spcBef>
              <a:spcAft>
                <a:spcPts val="0"/>
              </a:spcAft>
              <a:buClr>
                <a:schemeClr val="lt1"/>
              </a:buClr>
              <a:buSzPts val="1100"/>
              <a:buChar char="○"/>
              <a:defRPr>
                <a:solidFill>
                  <a:schemeClr val="lt1"/>
                </a:solidFill>
              </a:defRPr>
            </a:lvl8pPr>
            <a:lvl9pPr marL="5486263" lvl="8" indent="-397923" algn="ctr">
              <a:spcBef>
                <a:spcPts val="0"/>
              </a:spcBef>
              <a:spcAft>
                <a:spcPts val="0"/>
              </a:spcAft>
              <a:buClr>
                <a:schemeClr val="lt1"/>
              </a:buClr>
              <a:buSzPts val="1100"/>
              <a:buChar char="■"/>
              <a:defRPr>
                <a:solidFill>
                  <a:schemeClr val="lt1"/>
                </a:solidFill>
              </a:defRPr>
            </a:lvl9pPr>
          </a:lstStyle>
          <a:p>
            <a:endParaRPr/>
          </a:p>
        </p:txBody>
      </p:sp>
      <p:sp>
        <p:nvSpPr>
          <p:cNvPr id="270" name="Google Shape;270;p11"/>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1"/>
        <p:cNvGrpSpPr/>
        <p:nvPr/>
      </p:nvGrpSpPr>
      <p:grpSpPr>
        <a:xfrm>
          <a:off x="0" y="0"/>
          <a:ext cx="0" cy="0"/>
          <a:chOff x="0" y="0"/>
          <a:chExt cx="0" cy="0"/>
        </a:xfrm>
      </p:grpSpPr>
      <p:sp>
        <p:nvSpPr>
          <p:cNvPr id="272" name="Google Shape;272;p12"/>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49"/>
        <p:cNvGrpSpPr/>
        <p:nvPr/>
      </p:nvGrpSpPr>
      <p:grpSpPr>
        <a:xfrm>
          <a:off x="0" y="0"/>
          <a:ext cx="0" cy="0"/>
          <a:chOff x="0" y="0"/>
          <a:chExt cx="0" cy="0"/>
        </a:xfrm>
      </p:grpSpPr>
      <p:grpSp>
        <p:nvGrpSpPr>
          <p:cNvPr id="50" name="Google Shape;50;p3"/>
          <p:cNvGrpSpPr/>
          <p:nvPr/>
        </p:nvGrpSpPr>
        <p:grpSpPr>
          <a:xfrm>
            <a:off x="195693" y="4542"/>
            <a:ext cx="1644287" cy="1846047"/>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53" name="Google Shape;53;p3"/>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56" name="Google Shape;56;p3"/>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57" name="Google Shape;57;p3"/>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60" name="Google Shape;60;p3"/>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61" name="Google Shape;61;p3"/>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62" name="Google Shape;62;p3"/>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grpSp>
        <p:nvGrpSpPr>
          <p:cNvPr id="63" name="Google Shape;63;p3"/>
          <p:cNvGrpSpPr/>
          <p:nvPr/>
        </p:nvGrpSpPr>
        <p:grpSpPr>
          <a:xfrm>
            <a:off x="9033445" y="3872011"/>
            <a:ext cx="2914864" cy="29860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66" name="Google Shape;66;p3"/>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69" name="Google Shape;69;p3"/>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0" name="Google Shape;70;p3"/>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3" name="Google Shape;73;p3"/>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4" name="Google Shape;74;p3"/>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5" name="Google Shape;75;p3"/>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8" name="Google Shape;78;p3"/>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79" name="Google Shape;79;p3"/>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80" name="Google Shape;80;p3"/>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81" name="Google Shape;81;p3"/>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sp>
        <p:nvSpPr>
          <p:cNvPr id="82" name="Google Shape;82;p3"/>
          <p:cNvSpPr txBox="1">
            <a:spLocks noGrp="1"/>
          </p:cNvSpPr>
          <p:nvPr>
            <p:ph type="title"/>
          </p:nvPr>
        </p:nvSpPr>
        <p:spPr>
          <a:xfrm>
            <a:off x="1098667" y="2151767"/>
            <a:ext cx="7810400" cy="24972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b="1" i="0">
                <a:solidFill>
                  <a:schemeClr val="lt1"/>
                </a:solidFill>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83" name="Google Shape;83;p3"/>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grpSp>
        <p:nvGrpSpPr>
          <p:cNvPr id="85" name="Google Shape;85;p4"/>
          <p:cNvGrpSpPr/>
          <p:nvPr/>
        </p:nvGrpSpPr>
        <p:grpSpPr>
          <a:xfrm>
            <a:off x="661897" y="-87682"/>
            <a:ext cx="1332416" cy="1332416"/>
            <a:chOff x="348199" y="179450"/>
            <a:chExt cx="1116300" cy="1116300"/>
          </a:xfrm>
        </p:grpSpPr>
        <p:sp>
          <p:nvSpPr>
            <p:cNvPr id="86" name="Google Shape;86;p4"/>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87" name="Google Shape;87;p4"/>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88" name="Google Shape;88;p4"/>
          <p:cNvSpPr txBox="1">
            <a:spLocks noGrp="1"/>
          </p:cNvSpPr>
          <p:nvPr>
            <p:ph type="title"/>
          </p:nvPr>
        </p:nvSpPr>
        <p:spPr>
          <a:xfrm>
            <a:off x="1556657" y="304800"/>
            <a:ext cx="10005423" cy="88558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sz="3600" b="1" i="0">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89" name="Google Shape;89;p4"/>
          <p:cNvSpPr txBox="1">
            <a:spLocks noGrp="1"/>
          </p:cNvSpPr>
          <p:nvPr>
            <p:ph type="body" idx="1" hasCustomPrompt="1"/>
          </p:nvPr>
        </p:nvSpPr>
        <p:spPr>
          <a:xfrm>
            <a:off x="629920" y="1362493"/>
            <a:ext cx="10932160" cy="4855428"/>
          </a:xfrm>
          <a:prstGeom prst="rect">
            <a:avLst/>
          </a:prstGeom>
        </p:spPr>
        <p:txBody>
          <a:bodyPr spcFirstLastPara="1" wrap="square" lIns="91425" tIns="91425" rIns="91425" bIns="91425" anchor="t" anchorCtr="0">
            <a:normAutofit/>
          </a:bodyPr>
          <a:lstStyle>
            <a:lvl1pPr marL="444500" lvl="0" indent="-301625" fontAlgn="ctr">
              <a:spcBef>
                <a:spcPts val="0"/>
              </a:spcBef>
              <a:spcAft>
                <a:spcPts val="0"/>
              </a:spcAft>
              <a:buSzPct val="100000"/>
              <a:buFont typeface="Arial" panose="020B0604020202020204" pitchFamily="34" charset="0"/>
              <a:buChar char="•"/>
              <a:tabLst/>
              <a:defRPr sz="2800" b="0" i="0">
                <a:latin typeface="Hiragino Kaku Gothic ProN W3" panose="020B0300000000000000" pitchFamily="34" charset="-128"/>
                <a:ea typeface="Hiragino Kaku Gothic ProN W3" panose="020B0300000000000000" pitchFamily="34" charset="-128"/>
              </a:defRPr>
            </a:lvl1pPr>
            <a:lvl2pPr marL="954900" lvl="1" indent="-342900" fontAlgn="ctr">
              <a:spcBef>
                <a:spcPts val="0"/>
              </a:spcBef>
              <a:spcAft>
                <a:spcPts val="0"/>
              </a:spcAft>
              <a:buSzPct val="65000"/>
              <a:buFont typeface="Courier New" panose="02070309020205020404" pitchFamily="49" charset="0"/>
              <a:buChar char="o"/>
              <a:defRPr sz="2400" b="0" i="0">
                <a:latin typeface="Hiragino Kaku Gothic ProN W3" panose="020B0300000000000000" pitchFamily="34" charset="-128"/>
                <a:ea typeface="Hiragino Kaku Gothic ProN W3" panose="020B0300000000000000" pitchFamily="34" charset="-128"/>
              </a:defRPr>
            </a:lvl2pPr>
            <a:lvl3pPr marL="1422900" lvl="2" indent="-342900" fontAlgn="ctr">
              <a:spcBef>
                <a:spcPts val="0"/>
              </a:spcBef>
              <a:spcAft>
                <a:spcPts val="0"/>
              </a:spcAft>
              <a:buSzPct val="100000"/>
              <a:buFont typeface="Arial" panose="020B0604020202020204" pitchFamily="34" charset="0"/>
              <a:buChar char="•"/>
              <a:defRPr sz="2200" b="0" i="0">
                <a:latin typeface="Hiragino Kaku Gothic ProN W3" panose="020B0300000000000000" pitchFamily="34" charset="-128"/>
                <a:ea typeface="Hiragino Kaku Gothic ProN W3" panose="020B0300000000000000" pitchFamily="34" charset="-128"/>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r>
              <a:rPr lang="en-US" dirty="0"/>
              <a:t>1</a:t>
            </a:r>
          </a:p>
          <a:p>
            <a:pPr lvl="1"/>
            <a:r>
              <a:rPr lang="en-US" dirty="0"/>
              <a:t>2</a:t>
            </a:r>
          </a:p>
          <a:p>
            <a:pPr lvl="2"/>
            <a:r>
              <a:rPr lang="en-US" dirty="0"/>
              <a:t>3</a:t>
            </a:r>
          </a:p>
        </p:txBody>
      </p:sp>
      <p:sp>
        <p:nvSpPr>
          <p:cNvPr id="90" name="Google Shape;90;p4"/>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1"/>
        <p:cNvGrpSpPr/>
        <p:nvPr/>
      </p:nvGrpSpPr>
      <p:grpSpPr>
        <a:xfrm>
          <a:off x="0" y="0"/>
          <a:ext cx="0" cy="0"/>
          <a:chOff x="0" y="0"/>
          <a:chExt cx="0" cy="0"/>
        </a:xfrm>
      </p:grpSpPr>
      <p:grpSp>
        <p:nvGrpSpPr>
          <p:cNvPr id="92" name="Google Shape;92;p5"/>
          <p:cNvGrpSpPr/>
          <p:nvPr/>
        </p:nvGrpSpPr>
        <p:grpSpPr>
          <a:xfrm>
            <a:off x="834621" y="399168"/>
            <a:ext cx="1332416" cy="1332416"/>
            <a:chOff x="348199" y="179450"/>
            <a:chExt cx="1116300" cy="1116300"/>
          </a:xfrm>
        </p:grpSpPr>
        <p:sp>
          <p:nvSpPr>
            <p:cNvPr id="93" name="Google Shape;93;p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94" name="Google Shape;94;p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95" name="Google Shape;95;p5"/>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i="0">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96" name="Google Shape;96;p5"/>
          <p:cNvSpPr txBox="1">
            <a:spLocks noGrp="1"/>
          </p:cNvSpPr>
          <p:nvPr>
            <p:ph type="body" idx="1"/>
          </p:nvPr>
        </p:nvSpPr>
        <p:spPr>
          <a:xfrm>
            <a:off x="1738400" y="2130501"/>
            <a:ext cx="4574000" cy="39117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Hiragino Kaku Gothic ProN W3" panose="020B0300000000000000" pitchFamily="34" charset="-128"/>
                <a:ea typeface="Hiragino Kaku Gothic ProN W3" panose="020B0300000000000000" pitchFamily="34" charset="-128"/>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dirty="0"/>
          </a:p>
        </p:txBody>
      </p:sp>
      <p:sp>
        <p:nvSpPr>
          <p:cNvPr id="97" name="Google Shape;97;p5"/>
          <p:cNvSpPr txBox="1">
            <a:spLocks noGrp="1"/>
          </p:cNvSpPr>
          <p:nvPr>
            <p:ph type="body" idx="2"/>
          </p:nvPr>
        </p:nvSpPr>
        <p:spPr>
          <a:xfrm>
            <a:off x="6538200" y="2130501"/>
            <a:ext cx="4574000" cy="39117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Hiragino Kaku Gothic ProN W3" panose="020B0300000000000000" pitchFamily="34" charset="-128"/>
                <a:ea typeface="Hiragino Kaku Gothic ProN W3" panose="020B0300000000000000" pitchFamily="34" charset="-128"/>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dirty="0"/>
          </a:p>
        </p:txBody>
      </p:sp>
      <p:sp>
        <p:nvSpPr>
          <p:cNvPr id="98" name="Google Shape;98;p5"/>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grpSp>
        <p:nvGrpSpPr>
          <p:cNvPr id="100" name="Google Shape;100;p6"/>
          <p:cNvGrpSpPr/>
          <p:nvPr/>
        </p:nvGrpSpPr>
        <p:grpSpPr>
          <a:xfrm>
            <a:off x="834621" y="399168"/>
            <a:ext cx="1332416" cy="1332416"/>
            <a:chOff x="348199" y="179450"/>
            <a:chExt cx="1116300" cy="1116300"/>
          </a:xfrm>
        </p:grpSpPr>
        <p:sp>
          <p:nvSpPr>
            <p:cNvPr id="101" name="Google Shape;101;p6"/>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02" name="Google Shape;102;p6"/>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103" name="Google Shape;103;p6"/>
          <p:cNvSpPr txBox="1">
            <a:spLocks noGrp="1"/>
          </p:cNvSpPr>
          <p:nvPr>
            <p:ph type="title"/>
          </p:nvPr>
        </p:nvSpPr>
        <p:spPr>
          <a:xfrm>
            <a:off x="1738400" y="798100"/>
            <a:ext cx="9374000" cy="1332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i="0">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04" name="Google Shape;104;p6"/>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5"/>
        <p:cNvGrpSpPr/>
        <p:nvPr/>
      </p:nvGrpSpPr>
      <p:grpSpPr>
        <a:xfrm>
          <a:off x="0" y="0"/>
          <a:ext cx="0" cy="0"/>
          <a:chOff x="0" y="0"/>
          <a:chExt cx="0" cy="0"/>
        </a:xfrm>
      </p:grpSpPr>
      <p:grpSp>
        <p:nvGrpSpPr>
          <p:cNvPr id="106" name="Google Shape;106;p7"/>
          <p:cNvGrpSpPr/>
          <p:nvPr/>
        </p:nvGrpSpPr>
        <p:grpSpPr>
          <a:xfrm>
            <a:off x="834621" y="399168"/>
            <a:ext cx="1332416" cy="1332416"/>
            <a:chOff x="348199" y="179450"/>
            <a:chExt cx="1116300" cy="1116300"/>
          </a:xfrm>
        </p:grpSpPr>
        <p:sp>
          <p:nvSpPr>
            <p:cNvPr id="107" name="Google Shape;107;p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08" name="Google Shape;108;p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109" name="Google Shape;109;p7"/>
          <p:cNvSpPr txBox="1">
            <a:spLocks noGrp="1"/>
          </p:cNvSpPr>
          <p:nvPr>
            <p:ph type="title"/>
          </p:nvPr>
        </p:nvSpPr>
        <p:spPr>
          <a:xfrm>
            <a:off x="1738400" y="798100"/>
            <a:ext cx="4416000" cy="212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b="1" i="0">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10" name="Google Shape;110;p7"/>
          <p:cNvSpPr txBox="1">
            <a:spLocks noGrp="1"/>
          </p:cNvSpPr>
          <p:nvPr>
            <p:ph type="body" idx="1"/>
          </p:nvPr>
        </p:nvSpPr>
        <p:spPr>
          <a:xfrm>
            <a:off x="1738400" y="3079567"/>
            <a:ext cx="4416000" cy="29624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Hiragino Kaku Gothic ProN W3" panose="020B0300000000000000" pitchFamily="34" charset="-128"/>
                <a:ea typeface="Hiragino Kaku Gothic ProN W3" panose="020B0300000000000000" pitchFamily="34" charset="-128"/>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11" name="Google Shape;111;p7"/>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1" name="Shape 112"/>
        <p:cNvGrpSpPr/>
        <p:nvPr/>
      </p:nvGrpSpPr>
      <p:grpSpPr>
        <a:xfrm>
          <a:off x="0" y="0"/>
          <a:ext cx="0" cy="0"/>
          <a:chOff x="0" y="0"/>
          <a:chExt cx="0" cy="0"/>
        </a:xfrm>
      </p:grpSpPr>
      <p:grpSp>
        <p:nvGrpSpPr>
          <p:cNvPr id="113" name="Google Shape;113;p8"/>
          <p:cNvGrpSpPr/>
          <p:nvPr/>
        </p:nvGrpSpPr>
        <p:grpSpPr>
          <a:xfrm>
            <a:off x="9155619" y="1741"/>
            <a:ext cx="3023268" cy="346892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16" name="Google Shape;116;p8"/>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21" name="Google Shape;121;p8"/>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24" name="Google Shape;124;p8"/>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grpSp>
      <p:sp>
        <p:nvSpPr>
          <p:cNvPr id="125" name="Google Shape;125;p8"/>
          <p:cNvSpPr txBox="1">
            <a:spLocks noGrp="1"/>
          </p:cNvSpPr>
          <p:nvPr>
            <p:ph type="title"/>
          </p:nvPr>
        </p:nvSpPr>
        <p:spPr>
          <a:xfrm>
            <a:off x="1098667" y="1018133"/>
            <a:ext cx="7810400" cy="476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4800" b="1" i="0">
                <a:solidFill>
                  <a:schemeClr val="lt1"/>
                </a:solidFill>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dirty="0"/>
          </a:p>
        </p:txBody>
      </p:sp>
      <p:sp>
        <p:nvSpPr>
          <p:cNvPr id="126" name="Google Shape;126;p8"/>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7"/>
        <p:cNvGrpSpPr/>
        <p:nvPr/>
      </p:nvGrpSpPr>
      <p:grpSpPr>
        <a:xfrm>
          <a:off x="0" y="0"/>
          <a:ext cx="0" cy="0"/>
          <a:chOff x="0" y="0"/>
          <a:chExt cx="0" cy="0"/>
        </a:xfrm>
      </p:grpSpPr>
      <p:grpSp>
        <p:nvGrpSpPr>
          <p:cNvPr id="128" name="Google Shape;128;p9"/>
          <p:cNvGrpSpPr/>
          <p:nvPr/>
        </p:nvGrpSpPr>
        <p:grpSpPr>
          <a:xfrm>
            <a:off x="834621" y="399168"/>
            <a:ext cx="1332416" cy="1332416"/>
            <a:chOff x="348199" y="179450"/>
            <a:chExt cx="1116300" cy="1116300"/>
          </a:xfrm>
        </p:grpSpPr>
        <p:sp>
          <p:nvSpPr>
            <p:cNvPr id="129" name="Google Shape;129;p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30" name="Google Shape;130;p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131" name="Google Shape;131;p9"/>
          <p:cNvSpPr txBox="1">
            <a:spLocks noGrp="1"/>
          </p:cNvSpPr>
          <p:nvPr>
            <p:ph type="title"/>
          </p:nvPr>
        </p:nvSpPr>
        <p:spPr>
          <a:xfrm>
            <a:off x="1738400" y="798100"/>
            <a:ext cx="4574000" cy="2653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b="1" i="0">
                <a:latin typeface="Hiragino Kaku Gothic ProN W6" panose="020B0300000000000000" pitchFamily="34" charset="-128"/>
                <a:ea typeface="Hiragino Kaku Gothic ProN W6" panose="020B0300000000000000" pitchFamily="34" charset="-128"/>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32" name="Google Shape;132;p9"/>
          <p:cNvSpPr txBox="1">
            <a:spLocks noGrp="1"/>
          </p:cNvSpPr>
          <p:nvPr>
            <p:ph type="subTitle" idx="1"/>
          </p:nvPr>
        </p:nvSpPr>
        <p:spPr>
          <a:xfrm>
            <a:off x="1738400" y="3657604"/>
            <a:ext cx="4574000" cy="968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b="0" i="0">
                <a:latin typeface="Hiragino Kaku Gothic ProN W3" panose="020B0300000000000000" pitchFamily="34" charset="-128"/>
                <a:ea typeface="Hiragino Kaku Gothic ProN W3" panose="020B0300000000000000" pitchFamily="34" charset="-128"/>
              </a:defRPr>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dirty="0"/>
          </a:p>
        </p:txBody>
      </p:sp>
      <p:sp>
        <p:nvSpPr>
          <p:cNvPr id="133" name="Google Shape;133;p9"/>
          <p:cNvSpPr txBox="1">
            <a:spLocks noGrp="1"/>
          </p:cNvSpPr>
          <p:nvPr>
            <p:ph type="body" idx="2"/>
          </p:nvPr>
        </p:nvSpPr>
        <p:spPr>
          <a:xfrm>
            <a:off x="6538267" y="881333"/>
            <a:ext cx="4574000" cy="51608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Hiragino Kaku Gothic ProN W3" panose="020B0300000000000000" pitchFamily="34" charset="-128"/>
                <a:ea typeface="Hiragino Kaku Gothic ProN W3" panose="020B0300000000000000" pitchFamily="34" charset="-128"/>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134" name="Google Shape;134;p9"/>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35"/>
        <p:cNvGrpSpPr/>
        <p:nvPr/>
      </p:nvGrpSpPr>
      <p:grpSpPr>
        <a:xfrm>
          <a:off x="0" y="0"/>
          <a:ext cx="0" cy="0"/>
          <a:chOff x="0" y="0"/>
          <a:chExt cx="0" cy="0"/>
        </a:xfrm>
      </p:grpSpPr>
      <p:grpSp>
        <p:nvGrpSpPr>
          <p:cNvPr id="136" name="Google Shape;136;p10"/>
          <p:cNvGrpSpPr/>
          <p:nvPr/>
        </p:nvGrpSpPr>
        <p:grpSpPr>
          <a:xfrm>
            <a:off x="951164" y="5129492"/>
            <a:ext cx="1100523" cy="1100523"/>
            <a:chOff x="348199" y="179450"/>
            <a:chExt cx="1116300" cy="1116300"/>
          </a:xfrm>
        </p:grpSpPr>
        <p:sp>
          <p:nvSpPr>
            <p:cNvPr id="137" name="Google Shape;137;p10"/>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sp>
          <p:nvSpPr>
            <p:cNvPr id="138" name="Google Shape;138;p10"/>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b="0" i="0" dirty="0">
                <a:latin typeface="Hiragino Kaku Gothic ProN W3" panose="020B0300000000000000" pitchFamily="34" charset="-128"/>
                <a:ea typeface="Hiragino Kaku Gothic ProN W3" panose="020B0300000000000000" pitchFamily="34" charset="-128"/>
              </a:endParaRPr>
            </a:p>
          </p:txBody>
        </p:sp>
      </p:grpSp>
      <p:sp>
        <p:nvSpPr>
          <p:cNvPr id="139" name="Google Shape;139;p10"/>
          <p:cNvSpPr txBox="1">
            <a:spLocks noGrp="1"/>
          </p:cNvSpPr>
          <p:nvPr>
            <p:ph type="body" idx="1"/>
          </p:nvPr>
        </p:nvSpPr>
        <p:spPr>
          <a:xfrm>
            <a:off x="1738400" y="5518633"/>
            <a:ext cx="7790800" cy="713200"/>
          </a:xfrm>
          <a:prstGeom prst="rect">
            <a:avLst/>
          </a:prstGeom>
        </p:spPr>
        <p:txBody>
          <a:bodyPr spcFirstLastPara="1" wrap="square" lIns="91425" tIns="91425" rIns="91425" bIns="91425" anchor="t" anchorCtr="0">
            <a:normAutofit/>
          </a:bodyPr>
          <a:lstStyle>
            <a:lvl1pPr marL="609585" lvl="0" indent="-304792">
              <a:lnSpc>
                <a:spcPct val="100000"/>
              </a:lnSpc>
              <a:spcBef>
                <a:spcPts val="0"/>
              </a:spcBef>
              <a:spcAft>
                <a:spcPts val="0"/>
              </a:spcAft>
              <a:buSzPts val="1300"/>
              <a:buNone/>
              <a:defRPr b="0" i="0">
                <a:latin typeface="Hiragino Kaku Gothic ProN W3" panose="020B0300000000000000" pitchFamily="34" charset="-128"/>
                <a:ea typeface="Hiragino Kaku Gothic ProN W3" panose="020B0300000000000000" pitchFamily="34" charset="-128"/>
              </a:defRPr>
            </a:lvl1pPr>
          </a:lstStyle>
          <a:p>
            <a:endParaRPr/>
          </a:p>
        </p:txBody>
      </p:sp>
      <p:sp>
        <p:nvSpPr>
          <p:cNvPr id="140" name="Google Shape;140;p10"/>
          <p:cNvSpPr txBox="1">
            <a:spLocks noGrp="1"/>
          </p:cNvSpPr>
          <p:nvPr>
            <p:ph type="sldNum" idx="12"/>
          </p:nvPr>
        </p:nvSpPr>
        <p:spPr>
          <a:xfrm>
            <a:off x="11268061" y="6315968"/>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altLang="ja" smtClean="0"/>
              <a:pPr/>
              <a:t>‹#›</a:t>
            </a:fld>
            <a:endParaRPr lang="ja"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marL="914400" lvl="1"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marL="1371600" lvl="2"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marL="1828800" lvl="3"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marL="2286000" lvl="4"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marL="2743200" lvl="5"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marL="3200400" lvl="6"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marL="3657600" lvl="7"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marL="4114800" lvl="8" indent="-298450">
              <a:lnSpc>
                <a:spcPct val="115000"/>
              </a:lnSpc>
              <a:spcBef>
                <a:spcPts val="0"/>
              </a:spcBef>
              <a:spcAft>
                <a:spcPts val="0"/>
              </a:spcAft>
              <a:buClr>
                <a:schemeClr val="dk2"/>
              </a:buClr>
              <a:buSzPts val="1100"/>
              <a:buFont typeface="Nunito"/>
              <a:buChar char="■"/>
              <a:defRPr sz="1100">
                <a:solidFill>
                  <a:schemeClr val="dk2"/>
                </a:solidFill>
                <a:latin typeface="Nunito"/>
                <a:ea typeface="Nunito"/>
                <a:cs typeface="Nunito"/>
                <a:sym typeface="Nunito"/>
              </a:defRPr>
            </a:lvl9pPr>
          </a:lstStyle>
          <a:p>
            <a:endParaRPr dirty="0"/>
          </a:p>
        </p:txBody>
      </p:sp>
      <p:sp>
        <p:nvSpPr>
          <p:cNvPr id="8" name="Google Shape;8;p1"/>
          <p:cNvSpPr txBox="1">
            <a:spLocks noGrp="1"/>
          </p:cNvSpPr>
          <p:nvPr>
            <p:ph type="sldNum" idx="12"/>
          </p:nvPr>
        </p:nvSpPr>
        <p:spPr>
          <a:xfrm>
            <a:off x="11268061" y="6315968"/>
            <a:ext cx="731600" cy="524800"/>
          </a:xfrm>
          <a:prstGeom prst="rect">
            <a:avLst/>
          </a:prstGeom>
          <a:noFill/>
          <a:ln>
            <a:noFill/>
          </a:ln>
        </p:spPr>
        <p:txBody>
          <a:bodyPr spcFirstLastPara="1" wrap="square" lIns="91425" tIns="91425" rIns="91425" bIns="91425" anchor="ctr" anchorCtr="0">
            <a:normAutofit/>
          </a:bodyPr>
          <a:lstStyle>
            <a:lvl1pPr lvl="0" algn="r">
              <a:buNone/>
              <a:defRPr sz="1200" b="0" i="0">
                <a:solidFill>
                  <a:schemeClr val="dk2"/>
                </a:solidFill>
                <a:latin typeface="Hiragino Kaku Gothic ProN W3" panose="020B0300000000000000" pitchFamily="34" charset="-128"/>
                <a:ea typeface="Hiragino Kaku Gothic ProN W3" panose="020B0300000000000000" pitchFamily="34" charset="-128"/>
                <a:cs typeface="Hiragino Kaku Gothic ProN W3" panose="020B0300000000000000" pitchFamily="34" charset="-128"/>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fld id="{00000000-1234-1234-1234-123412341234}" type="slidenum">
              <a:rPr lang="en-US" altLang="ja" smtClean="0"/>
              <a:pPr/>
              <a:t>‹#›</a:t>
            </a:fld>
            <a:endParaRPr lang="ja" alt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Hiragino Kaku Gothic ProN W6" panose="020B0300000000000000" pitchFamily="34" charset="-128"/>
          <a:ea typeface="Hiragino Kaku Gothic ProN W6" panose="020B0300000000000000" pitchFamily="34" charset="-128"/>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098666" y="1200173"/>
            <a:ext cx="9382176" cy="2228827"/>
          </a:xfrm>
          <a:prstGeom prst="rect">
            <a:avLst/>
          </a:prstGeom>
        </p:spPr>
        <p:txBody>
          <a:bodyPr spcFirstLastPara="1" wrap="square" lIns="121900" tIns="121900" rIns="121900" bIns="121900" anchor="ctr" anchorCtr="0">
            <a:normAutofit/>
          </a:bodyPr>
          <a:lstStyle/>
          <a:p>
            <a:r>
              <a:rPr lang="en-US" b="0" dirty="0" err="1">
                <a:solidFill>
                  <a:schemeClr val="bg1"/>
                </a:solidFill>
              </a:rPr>
              <a:t>VM内情報を利用可能な</a:t>
            </a:r>
            <a:br>
              <a:rPr lang="en-US" b="0" dirty="0">
                <a:solidFill>
                  <a:schemeClr val="bg1"/>
                </a:solidFill>
              </a:rPr>
            </a:br>
            <a:r>
              <a:rPr lang="en-US" b="0" dirty="0">
                <a:solidFill>
                  <a:schemeClr val="bg1"/>
                </a:solidFill>
              </a:rPr>
              <a:t>仮想P4スイッチの安全な実行</a:t>
            </a:r>
            <a:endParaRPr b="0" dirty="0">
              <a:solidFill>
                <a:schemeClr val="bg1"/>
              </a:solidFill>
            </a:endParaRPr>
          </a:p>
        </p:txBody>
      </p:sp>
      <p:sp>
        <p:nvSpPr>
          <p:cNvPr id="278" name="Google Shape;278;p13"/>
          <p:cNvSpPr txBox="1">
            <a:spLocks noGrp="1"/>
          </p:cNvSpPr>
          <p:nvPr>
            <p:ph type="subTitle" idx="1"/>
          </p:nvPr>
        </p:nvSpPr>
        <p:spPr>
          <a:xfrm>
            <a:off x="1098666" y="4403835"/>
            <a:ext cx="7907547" cy="1895366"/>
          </a:xfrm>
          <a:prstGeom prst="rect">
            <a:avLst/>
          </a:prstGeom>
        </p:spPr>
        <p:txBody>
          <a:bodyPr spcFirstLastPara="1" wrap="square" lIns="121900" tIns="121900" rIns="121900" bIns="121900" anchor="t" anchorCtr="0">
            <a:noAutofit/>
          </a:bodyPr>
          <a:lstStyle/>
          <a:p>
            <a:pPr marL="0" indent="0"/>
            <a:endParaRPr lang="en-JP" sz="1100" dirty="0"/>
          </a:p>
          <a:p>
            <a:pPr marL="0" indent="0"/>
            <a:r>
              <a:rPr lang="en-JP" sz="2200" dirty="0"/>
              <a:t>九州工業大学</a:t>
            </a:r>
            <a:r>
              <a:rPr lang="ja-JP" altLang="en-US" sz="2200" dirty="0"/>
              <a:t> </a:t>
            </a:r>
            <a:r>
              <a:rPr lang="en-JP" sz="2200" dirty="0"/>
              <a:t>情報工学部</a:t>
            </a:r>
            <a:r>
              <a:rPr lang="en-US" sz="2200" dirty="0"/>
              <a:t> </a:t>
            </a:r>
            <a:r>
              <a:rPr lang="ja-JP" altLang="en-US" sz="2200" dirty="0"/>
              <a:t>情報・通信工学科</a:t>
            </a:r>
            <a:endParaRPr lang="en-US" altLang="ja-JP" sz="2200" dirty="0"/>
          </a:p>
          <a:p>
            <a:pPr marL="0" indent="0"/>
            <a:endParaRPr lang="en-JP" sz="1100" dirty="0"/>
          </a:p>
          <a:p>
            <a:pPr marL="0" indent="0"/>
            <a:r>
              <a:rPr lang="en-JP" sz="2200" dirty="0"/>
              <a:t>光來研究室</a:t>
            </a:r>
          </a:p>
          <a:p>
            <a:pPr marL="0" indent="0"/>
            <a:endParaRPr lang="en-JP" sz="1100" dirty="0"/>
          </a:p>
          <a:p>
            <a:pPr marL="0" indent="0"/>
            <a:r>
              <a:rPr lang="en-JP" sz="2200" dirty="0"/>
              <a:t>岩井</a:t>
            </a:r>
            <a:r>
              <a:rPr lang="ja-JP" altLang="en-US" sz="2200"/>
              <a:t> </a:t>
            </a:r>
            <a:r>
              <a:rPr lang="en-JP" sz="2200" dirty="0"/>
              <a:t>正輝</a:t>
            </a:r>
            <a:endParaRPr sz="2200" dirty="0"/>
          </a:p>
        </p:txBody>
      </p:sp>
    </p:spTree>
    <p:extLst>
      <p:ext uri="{BB962C8B-B14F-4D97-AF65-F5344CB8AC3E}">
        <p14:creationId xmlns:p14="http://schemas.microsoft.com/office/powerpoint/2010/main" val="3589463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DC1D7-E3F8-7AA8-29C0-F2784D24666E}"/>
              </a:ext>
            </a:extLst>
          </p:cNvPr>
          <p:cNvSpPr>
            <a:spLocks noGrp="1"/>
          </p:cNvSpPr>
          <p:nvPr>
            <p:ph type="title"/>
          </p:nvPr>
        </p:nvSpPr>
        <p:spPr/>
        <p:txBody>
          <a:bodyPr/>
          <a:lstStyle/>
          <a:p>
            <a:r>
              <a:rPr lang="en-JP"/>
              <a:t>まとめ</a:t>
            </a:r>
          </a:p>
        </p:txBody>
      </p:sp>
      <p:sp>
        <p:nvSpPr>
          <p:cNvPr id="3" name="Text Placeholder 2">
            <a:extLst>
              <a:ext uri="{FF2B5EF4-FFF2-40B4-BE49-F238E27FC236}">
                <a16:creationId xmlns:a16="http://schemas.microsoft.com/office/drawing/2014/main" id="{79E3C98B-FD5B-8F8F-C573-1D4B2A552D2F}"/>
              </a:ext>
            </a:extLst>
          </p:cNvPr>
          <p:cNvSpPr>
            <a:spLocks noGrp="1"/>
          </p:cNvSpPr>
          <p:nvPr>
            <p:ph type="body" idx="1"/>
          </p:nvPr>
        </p:nvSpPr>
        <p:spPr>
          <a:xfrm>
            <a:off x="629920" y="1362493"/>
            <a:ext cx="11210388" cy="4855428"/>
          </a:xfrm>
        </p:spPr>
        <p:txBody>
          <a:bodyPr>
            <a:normAutofit/>
          </a:bodyPr>
          <a:lstStyle/>
          <a:p>
            <a:r>
              <a:rPr lang="en-US" dirty="0">
                <a:solidFill>
                  <a:srgbClr val="424242"/>
                </a:solidFill>
              </a:rPr>
              <a:t>VM</a:t>
            </a:r>
            <a:r>
              <a:rPr lang="ja-JP" altLang="en-US">
                <a:solidFill>
                  <a:srgbClr val="424242"/>
                </a:solidFill>
              </a:rPr>
              <a:t>内情報を利用できるように拡張した</a:t>
            </a:r>
            <a:r>
              <a:rPr lang="en-US" dirty="0">
                <a:solidFill>
                  <a:srgbClr val="424242"/>
                </a:solidFill>
              </a:rPr>
              <a:t>P4</a:t>
            </a:r>
            <a:r>
              <a:rPr lang="ja-JP" altLang="en-US">
                <a:solidFill>
                  <a:srgbClr val="424242"/>
                </a:solidFill>
              </a:rPr>
              <a:t>プログラムを</a:t>
            </a:r>
            <a:br>
              <a:rPr lang="en-US" altLang="ja-JP" dirty="0">
                <a:solidFill>
                  <a:srgbClr val="424242"/>
                </a:solidFill>
              </a:rPr>
            </a:br>
            <a:r>
              <a:rPr lang="en-US" dirty="0">
                <a:solidFill>
                  <a:srgbClr val="424242"/>
                </a:solidFill>
              </a:rPr>
              <a:t>P4 VM</a:t>
            </a:r>
            <a:r>
              <a:rPr lang="ja-JP" altLang="en-US">
                <a:solidFill>
                  <a:srgbClr val="424242"/>
                </a:solidFill>
              </a:rPr>
              <a:t>で安全に実行する</a:t>
            </a:r>
            <a:r>
              <a:rPr lang="en-US" altLang="ja-JP" dirty="0">
                <a:solidFill>
                  <a:srgbClr val="424242"/>
                </a:solidFill>
              </a:rPr>
              <a:t>P4 Shield</a:t>
            </a:r>
            <a:r>
              <a:rPr lang="ja-JP" altLang="en-US">
                <a:solidFill>
                  <a:srgbClr val="424242"/>
                </a:solidFill>
              </a:rPr>
              <a:t>を提案</a:t>
            </a:r>
            <a:endParaRPr lang="en-US" altLang="ja-JP" dirty="0">
              <a:solidFill>
                <a:srgbClr val="424242"/>
              </a:solidFill>
            </a:endParaRPr>
          </a:p>
          <a:p>
            <a:pPr lvl="1"/>
            <a:r>
              <a:rPr lang="en-JP" altLang="ja-JP" dirty="0">
                <a:solidFill>
                  <a:srgbClr val="424242"/>
                </a:solidFill>
              </a:rPr>
              <a:t>ユーザごとに</a:t>
            </a:r>
            <a:r>
              <a:rPr lang="en-US" altLang="ja-JP" dirty="0">
                <a:solidFill>
                  <a:srgbClr val="424242"/>
                </a:solidFill>
              </a:rPr>
              <a:t>SEV</a:t>
            </a:r>
            <a:r>
              <a:rPr lang="ja-JP" altLang="en-US">
                <a:solidFill>
                  <a:srgbClr val="424242"/>
                </a:solidFill>
              </a:rPr>
              <a:t>で保護された</a:t>
            </a:r>
            <a:r>
              <a:rPr lang="en-JP" altLang="ja-JP" dirty="0">
                <a:solidFill>
                  <a:srgbClr val="424242"/>
                </a:solidFill>
              </a:rPr>
              <a:t>P4 VMを用意</a:t>
            </a:r>
            <a:endParaRPr lang="en-JP" altLang="ja-JP" sz="900" dirty="0">
              <a:solidFill>
                <a:srgbClr val="424242"/>
              </a:solidFill>
            </a:endParaRPr>
          </a:p>
          <a:p>
            <a:pPr lvl="1"/>
            <a:r>
              <a:rPr lang="en-JP" altLang="ja-JP" dirty="0">
                <a:solidFill>
                  <a:srgbClr val="424242"/>
                </a:solidFill>
              </a:rPr>
              <a:t>P4 VM</a:t>
            </a:r>
            <a:r>
              <a:rPr lang="ja-JP" altLang="en-JP">
                <a:solidFill>
                  <a:srgbClr val="424242"/>
                </a:solidFill>
              </a:rPr>
              <a:t>内で</a:t>
            </a:r>
            <a:r>
              <a:rPr lang="en-US" altLang="ja-JP" dirty="0" err="1">
                <a:solidFill>
                  <a:srgbClr val="424242"/>
                </a:solidFill>
              </a:rPr>
              <a:t>uBPF</a:t>
            </a:r>
            <a:r>
              <a:rPr lang="ja-JP" altLang="en-US">
                <a:solidFill>
                  <a:srgbClr val="424242"/>
                </a:solidFill>
              </a:rPr>
              <a:t>を用いてユーザの</a:t>
            </a:r>
            <a:r>
              <a:rPr lang="en-US" altLang="ja-JP" dirty="0">
                <a:solidFill>
                  <a:srgbClr val="424242"/>
                </a:solidFill>
              </a:rPr>
              <a:t>P4</a:t>
            </a:r>
            <a:r>
              <a:rPr lang="ja-JP" altLang="en-US">
                <a:solidFill>
                  <a:srgbClr val="424242"/>
                </a:solidFill>
              </a:rPr>
              <a:t>プログラムを実行</a:t>
            </a:r>
            <a:endParaRPr lang="en-US" altLang="ja-JP" dirty="0">
              <a:solidFill>
                <a:srgbClr val="424242"/>
              </a:solidFill>
            </a:endParaRPr>
          </a:p>
          <a:p>
            <a:pPr lvl="1"/>
            <a:r>
              <a:rPr lang="en-JP" altLang="ja-JP" dirty="0">
                <a:solidFill>
                  <a:srgbClr val="424242"/>
                </a:solidFill>
              </a:rPr>
              <a:t>P4</a:t>
            </a:r>
            <a:r>
              <a:rPr lang="ja-JP" altLang="en-US">
                <a:solidFill>
                  <a:srgbClr val="424242"/>
                </a:solidFill>
              </a:rPr>
              <a:t>プログラムにユーザ</a:t>
            </a:r>
            <a:r>
              <a:rPr lang="en-US" altLang="ja-JP" dirty="0">
                <a:solidFill>
                  <a:srgbClr val="424242"/>
                </a:solidFill>
              </a:rPr>
              <a:t>VM</a:t>
            </a:r>
            <a:r>
              <a:rPr lang="ja-JP" altLang="en-US">
                <a:solidFill>
                  <a:srgbClr val="424242"/>
                </a:solidFill>
              </a:rPr>
              <a:t>内の情報を取得する</a:t>
            </a:r>
            <a:r>
              <a:rPr lang="en-US" altLang="ja-JP" dirty="0">
                <a:solidFill>
                  <a:srgbClr val="424242"/>
                </a:solidFill>
              </a:rPr>
              <a:t>API</a:t>
            </a:r>
            <a:r>
              <a:rPr lang="ja-JP" altLang="en-US">
                <a:solidFill>
                  <a:srgbClr val="424242"/>
                </a:solidFill>
              </a:rPr>
              <a:t>を提供</a:t>
            </a:r>
            <a:endParaRPr lang="en-JP" altLang="ja-JP" dirty="0">
              <a:solidFill>
                <a:srgbClr val="424242"/>
              </a:solidFill>
            </a:endParaRPr>
          </a:p>
          <a:p>
            <a:pPr lvl="1"/>
            <a:r>
              <a:rPr lang="en-US" altLang="ja-JP" dirty="0">
                <a:solidFill>
                  <a:srgbClr val="424242"/>
                </a:solidFill>
              </a:rPr>
              <a:t>VM</a:t>
            </a:r>
            <a:r>
              <a:rPr lang="ja-JP" altLang="en-US">
                <a:solidFill>
                  <a:srgbClr val="424242"/>
                </a:solidFill>
              </a:rPr>
              <a:t>内情報を用いたパケットフィルタリングの動作を確認</a:t>
            </a:r>
            <a:endParaRPr lang="en-JP" altLang="ja-JP" dirty="0">
              <a:solidFill>
                <a:srgbClr val="424242"/>
              </a:solidFill>
            </a:endParaRPr>
          </a:p>
          <a:p>
            <a:pPr lvl="1"/>
            <a:endParaRPr lang="en-JP" altLang="ja-JP" sz="800" dirty="0">
              <a:solidFill>
                <a:srgbClr val="424242"/>
              </a:solidFill>
            </a:endParaRPr>
          </a:p>
          <a:p>
            <a:r>
              <a:rPr lang="ja-JP" altLang="en-US">
                <a:solidFill>
                  <a:srgbClr val="424242"/>
                </a:solidFill>
              </a:rPr>
              <a:t>今後の課題</a:t>
            </a:r>
            <a:endParaRPr lang="en-US" altLang="ja-JP" dirty="0">
              <a:solidFill>
                <a:srgbClr val="424242"/>
              </a:solidFill>
            </a:endParaRPr>
          </a:p>
          <a:p>
            <a:pPr lvl="1"/>
            <a:r>
              <a:rPr lang="ja-JP" altLang="en-US">
                <a:solidFill>
                  <a:srgbClr val="424242"/>
                </a:solidFill>
              </a:rPr>
              <a:t>共有メモリに格納した様々な</a:t>
            </a:r>
            <a:r>
              <a:rPr lang="en-JP" altLang="ja-JP" dirty="0">
                <a:solidFill>
                  <a:srgbClr val="424242"/>
                </a:solidFill>
              </a:rPr>
              <a:t>VM</a:t>
            </a:r>
            <a:r>
              <a:rPr lang="ja-JP" altLang="en-JP">
                <a:solidFill>
                  <a:srgbClr val="424242"/>
                </a:solidFill>
              </a:rPr>
              <a:t>内</a:t>
            </a:r>
            <a:r>
              <a:rPr lang="ja-JP" altLang="en-US">
                <a:solidFill>
                  <a:srgbClr val="424242"/>
                </a:solidFill>
              </a:rPr>
              <a:t>情報を</a:t>
            </a:r>
            <a:r>
              <a:rPr lang="en-US" altLang="ja-JP" dirty="0">
                <a:solidFill>
                  <a:srgbClr val="424242"/>
                </a:solidFill>
              </a:rPr>
              <a:t>P4</a:t>
            </a:r>
            <a:r>
              <a:rPr lang="ja-JP" altLang="en-US">
                <a:solidFill>
                  <a:srgbClr val="424242"/>
                </a:solidFill>
              </a:rPr>
              <a:t>プログラムで活用</a:t>
            </a:r>
            <a:endParaRPr lang="en-US" altLang="ja-JP" dirty="0">
              <a:solidFill>
                <a:srgbClr val="424242"/>
              </a:solidFill>
            </a:endParaRPr>
          </a:p>
          <a:p>
            <a:pPr lvl="1"/>
            <a:r>
              <a:rPr lang="en-US" altLang="ja-JP" dirty="0">
                <a:solidFill>
                  <a:srgbClr val="424242"/>
                </a:solidFill>
              </a:rPr>
              <a:t>P4 VM</a:t>
            </a:r>
            <a:r>
              <a:rPr lang="ja-JP" altLang="en-US">
                <a:solidFill>
                  <a:srgbClr val="424242"/>
                </a:solidFill>
              </a:rPr>
              <a:t>へのパケットデータ転送の高速化による性能向上</a:t>
            </a:r>
            <a:endParaRPr lang="en-JP" dirty="0">
              <a:solidFill>
                <a:srgbClr val="424242"/>
              </a:solidFill>
            </a:endParaRPr>
          </a:p>
        </p:txBody>
      </p:sp>
      <p:sp>
        <p:nvSpPr>
          <p:cNvPr id="4" name="Slide Number Placeholder 3">
            <a:extLst>
              <a:ext uri="{FF2B5EF4-FFF2-40B4-BE49-F238E27FC236}">
                <a16:creationId xmlns:a16="http://schemas.microsoft.com/office/drawing/2014/main" id="{AF8325D4-14FE-9439-D413-F6221E2A4469}"/>
              </a:ext>
            </a:extLst>
          </p:cNvPr>
          <p:cNvSpPr>
            <a:spLocks noGrp="1"/>
          </p:cNvSpPr>
          <p:nvPr>
            <p:ph type="sldNum" idx="12"/>
          </p:nvPr>
        </p:nvSpPr>
        <p:spPr/>
        <p:txBody>
          <a:bodyPr/>
          <a:lstStyle/>
          <a:p>
            <a:fld id="{00000000-1234-1234-1234-123412341234}" type="slidenum">
              <a:rPr lang="en-US" altLang="ja" smtClean="0"/>
              <a:pPr/>
              <a:t>10</a:t>
            </a:fld>
            <a:endParaRPr lang="ja" altLang="en-US"/>
          </a:p>
        </p:txBody>
      </p:sp>
    </p:spTree>
    <p:extLst>
      <p:ext uri="{BB962C8B-B14F-4D97-AF65-F5344CB8AC3E}">
        <p14:creationId xmlns:p14="http://schemas.microsoft.com/office/powerpoint/2010/main" val="399942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3"/>
          <p:cNvSpPr txBox="1">
            <a:spLocks noGrp="1"/>
          </p:cNvSpPr>
          <p:nvPr>
            <p:ph type="ctrTitle"/>
          </p:nvPr>
        </p:nvSpPr>
        <p:spPr>
          <a:xfrm>
            <a:off x="1098666" y="1200173"/>
            <a:ext cx="9382176" cy="2228827"/>
          </a:xfrm>
          <a:prstGeom prst="rect">
            <a:avLst/>
          </a:prstGeom>
        </p:spPr>
        <p:txBody>
          <a:bodyPr spcFirstLastPara="1" wrap="square" lIns="121900" tIns="121900" rIns="121900" bIns="121900" anchor="ctr" anchorCtr="0">
            <a:normAutofit/>
          </a:bodyPr>
          <a:lstStyle/>
          <a:p>
            <a:r>
              <a:rPr lang="en-US" b="0" dirty="0" err="1">
                <a:solidFill>
                  <a:schemeClr val="bg1"/>
                </a:solidFill>
              </a:rPr>
              <a:t>VM内情報を利用可能な</a:t>
            </a:r>
            <a:br>
              <a:rPr lang="en-US" b="0" dirty="0">
                <a:solidFill>
                  <a:schemeClr val="bg1"/>
                </a:solidFill>
              </a:rPr>
            </a:br>
            <a:r>
              <a:rPr lang="en-US" b="0" dirty="0">
                <a:solidFill>
                  <a:schemeClr val="bg1"/>
                </a:solidFill>
              </a:rPr>
              <a:t>仮想P4スイッチの安全な実行</a:t>
            </a:r>
            <a:endParaRPr b="0" dirty="0">
              <a:solidFill>
                <a:schemeClr val="bg1"/>
              </a:solidFill>
            </a:endParaRPr>
          </a:p>
        </p:txBody>
      </p:sp>
      <p:sp>
        <p:nvSpPr>
          <p:cNvPr id="278" name="Google Shape;278;p13"/>
          <p:cNvSpPr txBox="1">
            <a:spLocks noGrp="1"/>
          </p:cNvSpPr>
          <p:nvPr>
            <p:ph type="subTitle" idx="1"/>
          </p:nvPr>
        </p:nvSpPr>
        <p:spPr>
          <a:xfrm>
            <a:off x="1098666" y="4403835"/>
            <a:ext cx="7907547" cy="1895366"/>
          </a:xfrm>
          <a:prstGeom prst="rect">
            <a:avLst/>
          </a:prstGeom>
        </p:spPr>
        <p:txBody>
          <a:bodyPr spcFirstLastPara="1" wrap="square" lIns="121900" tIns="121900" rIns="121900" bIns="121900" anchor="t" anchorCtr="0">
            <a:noAutofit/>
          </a:bodyPr>
          <a:lstStyle/>
          <a:p>
            <a:pPr marL="0" indent="0"/>
            <a:endParaRPr lang="en-JP" sz="1100" dirty="0"/>
          </a:p>
          <a:p>
            <a:pPr marL="0" indent="0"/>
            <a:r>
              <a:rPr lang="en-JP" sz="2200" dirty="0"/>
              <a:t>九州工業大学</a:t>
            </a:r>
            <a:r>
              <a:rPr lang="ja-JP" altLang="en-US" sz="2200" dirty="0"/>
              <a:t> </a:t>
            </a:r>
            <a:r>
              <a:rPr lang="en-JP" sz="2200" dirty="0"/>
              <a:t>情報工学部</a:t>
            </a:r>
            <a:r>
              <a:rPr lang="en-US" sz="2200" dirty="0"/>
              <a:t> </a:t>
            </a:r>
            <a:r>
              <a:rPr lang="ja-JP" altLang="en-US" sz="2200" dirty="0"/>
              <a:t>情報・通信工学科</a:t>
            </a:r>
            <a:endParaRPr lang="en-US" altLang="ja-JP" sz="2200" dirty="0"/>
          </a:p>
          <a:p>
            <a:pPr marL="0" indent="0"/>
            <a:endParaRPr lang="en-JP" sz="1100" dirty="0"/>
          </a:p>
          <a:p>
            <a:pPr marL="0" indent="0"/>
            <a:r>
              <a:rPr lang="en-JP" sz="2200" dirty="0"/>
              <a:t>光來研究室</a:t>
            </a:r>
          </a:p>
          <a:p>
            <a:pPr marL="0" indent="0"/>
            <a:endParaRPr lang="en-JP" sz="1100" dirty="0"/>
          </a:p>
          <a:p>
            <a:pPr marL="0" indent="0"/>
            <a:r>
              <a:rPr lang="en-JP" sz="2200" dirty="0"/>
              <a:t>岩井</a:t>
            </a:r>
            <a:r>
              <a:rPr lang="ja-JP" altLang="en-US" sz="2200"/>
              <a:t> </a:t>
            </a:r>
            <a:r>
              <a:rPr lang="en-JP" sz="2200" dirty="0"/>
              <a:t>正輝</a:t>
            </a:r>
            <a:endParaRPr sz="2200" dirty="0"/>
          </a:p>
        </p:txBody>
      </p:sp>
    </p:spTree>
    <p:extLst>
      <p:ext uri="{BB962C8B-B14F-4D97-AF65-F5344CB8AC3E}">
        <p14:creationId xmlns:p14="http://schemas.microsoft.com/office/powerpoint/2010/main" val="3222910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9987-D070-5024-0C67-EE720534A289}"/>
              </a:ext>
            </a:extLst>
          </p:cNvPr>
          <p:cNvSpPr>
            <a:spLocks noGrp="1"/>
          </p:cNvSpPr>
          <p:nvPr>
            <p:ph type="title"/>
          </p:nvPr>
        </p:nvSpPr>
        <p:spPr>
          <a:xfrm>
            <a:off x="1480457" y="304800"/>
            <a:ext cx="10081623" cy="885580"/>
          </a:xfrm>
        </p:spPr>
        <p:txBody>
          <a:bodyPr>
            <a:normAutofit/>
          </a:bodyPr>
          <a:lstStyle/>
          <a:p>
            <a:r>
              <a:rPr lang="en-JP" dirty="0">
                <a:solidFill>
                  <a:srgbClr val="36343F"/>
                </a:solidFill>
              </a:rPr>
              <a:t>仮想P4スイッチ</a:t>
            </a:r>
          </a:p>
        </p:txBody>
      </p:sp>
      <p:sp>
        <p:nvSpPr>
          <p:cNvPr id="3" name="Text Placeholder 2">
            <a:extLst>
              <a:ext uri="{FF2B5EF4-FFF2-40B4-BE49-F238E27FC236}">
                <a16:creationId xmlns:a16="http://schemas.microsoft.com/office/drawing/2014/main" id="{C7078477-1B7D-BDCA-F645-24F342B5678B}"/>
              </a:ext>
            </a:extLst>
          </p:cNvPr>
          <p:cNvSpPr>
            <a:spLocks noGrp="1"/>
          </p:cNvSpPr>
          <p:nvPr>
            <p:ph type="body" idx="1"/>
          </p:nvPr>
        </p:nvSpPr>
        <p:spPr>
          <a:xfrm>
            <a:off x="629920" y="1362493"/>
            <a:ext cx="10932160" cy="4855428"/>
          </a:xfrm>
        </p:spPr>
        <p:txBody>
          <a:bodyPr/>
          <a:lstStyle/>
          <a:p>
            <a:r>
              <a:rPr lang="en-US" dirty="0">
                <a:solidFill>
                  <a:srgbClr val="424242"/>
                </a:solidFill>
              </a:rPr>
              <a:t>P4言語を用いてプログラミング可能なP4スイッチが登場</a:t>
            </a:r>
          </a:p>
          <a:p>
            <a:pPr lvl="1"/>
            <a:r>
              <a:rPr lang="en-US" dirty="0" err="1">
                <a:solidFill>
                  <a:srgbClr val="424242"/>
                </a:solidFill>
              </a:rPr>
              <a:t>動的なパケットフィルタリング、パケットデータの書き換えなど</a:t>
            </a:r>
            <a:endParaRPr lang="en-US" dirty="0">
              <a:solidFill>
                <a:srgbClr val="424242"/>
              </a:solidFill>
            </a:endParaRPr>
          </a:p>
          <a:p>
            <a:pPr lvl="1"/>
            <a:r>
              <a:rPr lang="ja-JP" altLang="en-US">
                <a:solidFill>
                  <a:srgbClr val="424242"/>
                </a:solidFill>
              </a:rPr>
              <a:t>対応するスイッチの登場を待つことなく新たな技術を利用可能に</a:t>
            </a:r>
            <a:endParaRPr lang="en-US" altLang="ja-JP">
              <a:solidFill>
                <a:srgbClr val="424242"/>
              </a:solidFill>
            </a:endParaRPr>
          </a:p>
          <a:p>
            <a:pPr lvl="1"/>
            <a:endParaRPr lang="en-US" altLang="ja-JP" sz="600" dirty="0">
              <a:solidFill>
                <a:srgbClr val="424242"/>
              </a:solidFill>
            </a:endParaRPr>
          </a:p>
          <a:p>
            <a:r>
              <a:rPr lang="ja-JP" altLang="en-US">
                <a:solidFill>
                  <a:srgbClr val="424242"/>
                </a:solidFill>
              </a:rPr>
              <a:t>仮想マシン</a:t>
            </a:r>
            <a:r>
              <a:rPr lang="en-US" altLang="ja-JP" dirty="0">
                <a:solidFill>
                  <a:srgbClr val="424242"/>
                </a:solidFill>
              </a:rPr>
              <a:t>(VM)</a:t>
            </a:r>
            <a:r>
              <a:rPr lang="ja-JP" altLang="en-US">
                <a:solidFill>
                  <a:srgbClr val="424242"/>
                </a:solidFill>
              </a:rPr>
              <a:t>向けの仮想</a:t>
            </a:r>
            <a:r>
              <a:rPr lang="en-US" altLang="ja-JP" dirty="0">
                <a:solidFill>
                  <a:srgbClr val="424242"/>
                </a:solidFill>
              </a:rPr>
              <a:t>P4</a:t>
            </a:r>
            <a:r>
              <a:rPr lang="ja-JP" altLang="en-US">
                <a:solidFill>
                  <a:srgbClr val="424242"/>
                </a:solidFill>
              </a:rPr>
              <a:t>スイッチも開発されている</a:t>
            </a:r>
            <a:endParaRPr lang="en-US" altLang="ja-JP" dirty="0">
              <a:solidFill>
                <a:srgbClr val="424242"/>
              </a:solidFill>
            </a:endParaRPr>
          </a:p>
          <a:p>
            <a:pPr lvl="1"/>
            <a:r>
              <a:rPr lang="en-JP" dirty="0">
                <a:solidFill>
                  <a:srgbClr val="424242"/>
                </a:solidFill>
              </a:rPr>
              <a:t>VMが送受信するパケットはすべて仮想スイッチを経由</a:t>
            </a:r>
            <a:endParaRPr lang="en-US" dirty="0">
              <a:solidFill>
                <a:srgbClr val="424242"/>
              </a:solidFill>
            </a:endParaRPr>
          </a:p>
          <a:p>
            <a:pPr lvl="1"/>
            <a:r>
              <a:rPr lang="en-JP" dirty="0">
                <a:solidFill>
                  <a:srgbClr val="424242"/>
                </a:solidFill>
              </a:rPr>
              <a:t>P4対応の仮想スイッチは転送時にP4プログラムを実行可能</a:t>
            </a:r>
          </a:p>
        </p:txBody>
      </p:sp>
      <p:sp>
        <p:nvSpPr>
          <p:cNvPr id="7" name="Slide Number Placeholder 6">
            <a:extLst>
              <a:ext uri="{FF2B5EF4-FFF2-40B4-BE49-F238E27FC236}">
                <a16:creationId xmlns:a16="http://schemas.microsoft.com/office/drawing/2014/main" id="{79C21BE9-36BB-6447-2D34-9D8B4DDEDD71}"/>
              </a:ext>
            </a:extLst>
          </p:cNvPr>
          <p:cNvSpPr>
            <a:spLocks noGrp="1"/>
          </p:cNvSpPr>
          <p:nvPr>
            <p:ph type="sldNum" idx="12"/>
          </p:nvPr>
        </p:nvSpPr>
        <p:spPr>
          <a:xfrm>
            <a:off x="11268061" y="6315968"/>
            <a:ext cx="731600" cy="524800"/>
          </a:xfrm>
        </p:spPr>
        <p:txBody>
          <a:bodyPr/>
          <a:lstStyle/>
          <a:p>
            <a:pPr lvl="0"/>
            <a:fld id="{00000000-1234-1234-1234-123412341234}" type="slidenum">
              <a:rPr lang="en-US" altLang="ja" smtClean="0"/>
              <a:pPr lvl="0"/>
              <a:t>2</a:t>
            </a:fld>
            <a:endParaRPr lang="ja" altLang="en-US"/>
          </a:p>
        </p:txBody>
      </p:sp>
      <p:grpSp>
        <p:nvGrpSpPr>
          <p:cNvPr id="18" name="グループ化 17">
            <a:extLst>
              <a:ext uri="{FF2B5EF4-FFF2-40B4-BE49-F238E27FC236}">
                <a16:creationId xmlns:a16="http://schemas.microsoft.com/office/drawing/2014/main" id="{823A4B00-092A-FF6A-738B-3D08075072EA}"/>
              </a:ext>
            </a:extLst>
          </p:cNvPr>
          <p:cNvGrpSpPr/>
          <p:nvPr/>
        </p:nvGrpSpPr>
        <p:grpSpPr>
          <a:xfrm>
            <a:off x="-85494" y="4864711"/>
            <a:ext cx="5069016" cy="1310223"/>
            <a:chOff x="1452252" y="5220017"/>
            <a:chExt cx="5069016" cy="1310223"/>
          </a:xfrm>
        </p:grpSpPr>
        <p:pic>
          <p:nvPicPr>
            <p:cNvPr id="1026" name="Picture 2" descr="catalyst-9500-series-switches">
              <a:extLst>
                <a:ext uri="{FF2B5EF4-FFF2-40B4-BE49-F238E27FC236}">
                  <a16:creationId xmlns:a16="http://schemas.microsoft.com/office/drawing/2014/main" id="{AB3FB2CF-5C68-57C7-4757-164EE493CB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000" b="32856"/>
            <a:stretch/>
          </p:blipFill>
          <p:spPr bwMode="auto">
            <a:xfrm>
              <a:off x="2199992" y="5220017"/>
              <a:ext cx="3996702" cy="702316"/>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FB555C37-7897-85A2-E71F-FB526CD6582E}"/>
                </a:ext>
              </a:extLst>
            </p:cNvPr>
            <p:cNvSpPr txBox="1"/>
            <p:nvPr/>
          </p:nvSpPr>
          <p:spPr>
            <a:xfrm>
              <a:off x="1452252" y="6130130"/>
              <a:ext cx="5069016" cy="400110"/>
            </a:xfrm>
            <a:prstGeom prst="rect">
              <a:avLst/>
            </a:prstGeom>
            <a:noFill/>
          </p:spPr>
          <p:txBody>
            <a:bodyPr wrap="square" rtlCol="0">
              <a:spAutoFit/>
            </a:bodyPr>
            <a:lstStyle/>
            <a:p>
              <a:pPr algn="ctr"/>
              <a:r>
                <a:rPr kumimoji="1" lang="en-US" altLang="ja-JP" sz="2000" dirty="0">
                  <a:latin typeface="Hiragino Kaku Gothic ProN W3" panose="020B0300000000000000" pitchFamily="34" charset="-128"/>
                  <a:ea typeface="Hiragino Kaku Gothic ProN W3" panose="020B0300000000000000" pitchFamily="34" charset="-128"/>
                </a:rPr>
                <a:t>P4</a:t>
              </a:r>
              <a:r>
                <a:rPr kumimoji="1" lang="ja-JP" altLang="en-US" sz="2000">
                  <a:latin typeface="Hiragino Kaku Gothic ProN W3" panose="020B0300000000000000" pitchFamily="34" charset="-128"/>
                  <a:ea typeface="Hiragino Kaku Gothic ProN W3" panose="020B0300000000000000" pitchFamily="34" charset="-128"/>
                </a:rPr>
                <a:t>対応スイッチ</a:t>
              </a:r>
              <a:endParaRPr kumimoji="1" lang="en-US" altLang="ja-JP" sz="2000" dirty="0">
                <a:latin typeface="Hiragino Kaku Gothic ProN W3" panose="020B0300000000000000" pitchFamily="34" charset="-128"/>
                <a:ea typeface="Hiragino Kaku Gothic ProN W3" panose="020B0300000000000000" pitchFamily="34" charset="-128"/>
              </a:endParaRPr>
            </a:p>
          </p:txBody>
        </p:sp>
      </p:grpSp>
      <p:grpSp>
        <p:nvGrpSpPr>
          <p:cNvPr id="4" name="グループ化 14">
            <a:extLst>
              <a:ext uri="{FF2B5EF4-FFF2-40B4-BE49-F238E27FC236}">
                <a16:creationId xmlns:a16="http://schemas.microsoft.com/office/drawing/2014/main" id="{5FF5CC02-80CE-2F08-0347-0446734D65A8}"/>
              </a:ext>
            </a:extLst>
          </p:cNvPr>
          <p:cNvGrpSpPr/>
          <p:nvPr/>
        </p:nvGrpSpPr>
        <p:grpSpPr>
          <a:xfrm>
            <a:off x="5374362" y="4468857"/>
            <a:ext cx="6019133" cy="1921177"/>
            <a:chOff x="3086433" y="4471860"/>
            <a:chExt cx="6019133" cy="1921177"/>
          </a:xfrm>
        </p:grpSpPr>
        <p:grpSp>
          <p:nvGrpSpPr>
            <p:cNvPr id="8" name="グループ化 25">
              <a:extLst>
                <a:ext uri="{FF2B5EF4-FFF2-40B4-BE49-F238E27FC236}">
                  <a16:creationId xmlns:a16="http://schemas.microsoft.com/office/drawing/2014/main" id="{0765B889-949F-C068-4331-9D8C6C698CBD}"/>
                </a:ext>
              </a:extLst>
            </p:cNvPr>
            <p:cNvGrpSpPr/>
            <p:nvPr/>
          </p:nvGrpSpPr>
          <p:grpSpPr>
            <a:xfrm>
              <a:off x="3086433" y="4597976"/>
              <a:ext cx="6019133" cy="1795061"/>
              <a:chOff x="2489200" y="4594973"/>
              <a:chExt cx="6019133" cy="1795061"/>
            </a:xfrm>
          </p:grpSpPr>
          <p:grpSp>
            <p:nvGrpSpPr>
              <p:cNvPr id="22" name="グループ化 21">
                <a:extLst>
                  <a:ext uri="{FF2B5EF4-FFF2-40B4-BE49-F238E27FC236}">
                    <a16:creationId xmlns:a16="http://schemas.microsoft.com/office/drawing/2014/main" id="{BDA7A023-F6CB-6546-7810-28D3DD6C7632}"/>
                  </a:ext>
                </a:extLst>
              </p:cNvPr>
              <p:cNvGrpSpPr/>
              <p:nvPr/>
            </p:nvGrpSpPr>
            <p:grpSpPr>
              <a:xfrm>
                <a:off x="3445167" y="4594973"/>
                <a:ext cx="5063166" cy="1795061"/>
                <a:chOff x="3541985" y="4815027"/>
                <a:chExt cx="5063166" cy="1795061"/>
              </a:xfrm>
            </p:grpSpPr>
            <p:sp>
              <p:nvSpPr>
                <p:cNvPr id="24" name="Rectangle 23">
                  <a:extLst>
                    <a:ext uri="{FF2B5EF4-FFF2-40B4-BE49-F238E27FC236}">
                      <a16:creationId xmlns:a16="http://schemas.microsoft.com/office/drawing/2014/main" id="{DF9D775C-3E96-BB35-B322-719571E4B878}"/>
                    </a:ext>
                  </a:extLst>
                </p:cNvPr>
                <p:cNvSpPr/>
                <p:nvPr/>
              </p:nvSpPr>
              <p:spPr>
                <a:xfrm>
                  <a:off x="3541985" y="5226962"/>
                  <a:ext cx="1387365" cy="969579"/>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chemeClr val="bg2"/>
                      </a:solidFill>
                      <a:latin typeface="Hiragino Kaku Gothic ProN W3" panose="020B0300000000000000" pitchFamily="34" charset="-128"/>
                      <a:ea typeface="Hiragino Kaku Gothic ProN W3" panose="020B0300000000000000" pitchFamily="34" charset="-128"/>
                    </a:rPr>
                    <a:t>仮想</a:t>
                  </a:r>
                  <a:br>
                    <a:rPr lang="en-US" sz="2000" dirty="0">
                      <a:solidFill>
                        <a:schemeClr val="bg2"/>
                      </a:solidFill>
                      <a:latin typeface="Hiragino Kaku Gothic ProN W3" panose="020B0300000000000000" pitchFamily="34" charset="-128"/>
                      <a:ea typeface="Hiragino Kaku Gothic ProN W3" panose="020B0300000000000000" pitchFamily="34" charset="-128"/>
                    </a:rPr>
                  </a:br>
                  <a:r>
                    <a:rPr lang="en-JP" sz="2000" dirty="0">
                      <a:solidFill>
                        <a:schemeClr val="bg2"/>
                      </a:solidFill>
                      <a:latin typeface="Hiragino Kaku Gothic ProN W3" panose="020B0300000000000000" pitchFamily="34" charset="-128"/>
                      <a:ea typeface="Hiragino Kaku Gothic ProN W3" panose="020B0300000000000000" pitchFamily="34" charset="-128"/>
                    </a:rPr>
                    <a:t>スイッチ</a:t>
                  </a:r>
                </a:p>
              </p:txBody>
            </p:sp>
            <p:sp>
              <p:nvSpPr>
                <p:cNvPr id="25" name="Rectangle 24">
                  <a:extLst>
                    <a:ext uri="{FF2B5EF4-FFF2-40B4-BE49-F238E27FC236}">
                      <a16:creationId xmlns:a16="http://schemas.microsoft.com/office/drawing/2014/main" id="{5B2D9C79-FA14-8593-C8D7-2E0ADF2BBB96}"/>
                    </a:ext>
                  </a:extLst>
                </p:cNvPr>
                <p:cNvSpPr/>
                <p:nvPr/>
              </p:nvSpPr>
              <p:spPr>
                <a:xfrm>
                  <a:off x="7217786" y="4815027"/>
                  <a:ext cx="1387365" cy="546538"/>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a:solidFill>
                        <a:schemeClr val="bg2"/>
                      </a:solidFill>
                      <a:latin typeface="Hiragino Kaku Gothic ProN W3" panose="020B0300000000000000" pitchFamily="34" charset="-128"/>
                      <a:ea typeface="Hiragino Kaku Gothic ProN W3" panose="020B0300000000000000" pitchFamily="34" charset="-128"/>
                    </a:rPr>
                    <a:t>VM</a:t>
                  </a:r>
                </a:p>
              </p:txBody>
            </p:sp>
            <p:cxnSp>
              <p:nvCxnSpPr>
                <p:cNvPr id="26" name="Straight Connector 15">
                  <a:extLst>
                    <a:ext uri="{FF2B5EF4-FFF2-40B4-BE49-F238E27FC236}">
                      <a16:creationId xmlns:a16="http://schemas.microsoft.com/office/drawing/2014/main" id="{091EBF64-D92E-9C52-95F1-9FD26B6AEF18}"/>
                    </a:ext>
                  </a:extLst>
                </p:cNvPr>
                <p:cNvCxnSpPr>
                  <a:cxnSpLocks/>
                  <a:stCxn id="25" idx="1"/>
                  <a:endCxn id="24" idx="3"/>
                </p:cNvCxnSpPr>
                <p:nvPr/>
              </p:nvCxnSpPr>
              <p:spPr>
                <a:xfrm flipH="1">
                  <a:off x="4929350" y="5088296"/>
                  <a:ext cx="2288436" cy="62345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7" name="Rectangle 6">
                  <a:extLst>
                    <a:ext uri="{FF2B5EF4-FFF2-40B4-BE49-F238E27FC236}">
                      <a16:creationId xmlns:a16="http://schemas.microsoft.com/office/drawing/2014/main" id="{7AC0A2EC-AB0F-44E0-E580-0D398598C530}"/>
                    </a:ext>
                  </a:extLst>
                </p:cNvPr>
                <p:cNvSpPr/>
                <p:nvPr/>
              </p:nvSpPr>
              <p:spPr>
                <a:xfrm>
                  <a:off x="7217786" y="5438483"/>
                  <a:ext cx="1387365" cy="546538"/>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a:solidFill>
                        <a:schemeClr val="bg2"/>
                      </a:solidFill>
                      <a:latin typeface="Hiragino Kaku Gothic ProN W3" panose="020B0300000000000000" pitchFamily="34" charset="-128"/>
                      <a:ea typeface="Hiragino Kaku Gothic ProN W3" panose="020B0300000000000000" pitchFamily="34" charset="-128"/>
                    </a:rPr>
                    <a:t>VM</a:t>
                  </a:r>
                </a:p>
              </p:txBody>
            </p:sp>
            <p:sp>
              <p:nvSpPr>
                <p:cNvPr id="28" name="Rectangle 6">
                  <a:extLst>
                    <a:ext uri="{FF2B5EF4-FFF2-40B4-BE49-F238E27FC236}">
                      <a16:creationId xmlns:a16="http://schemas.microsoft.com/office/drawing/2014/main" id="{7093E7A8-0CB8-CE8D-E73C-EBCC5B1A88F2}"/>
                    </a:ext>
                  </a:extLst>
                </p:cNvPr>
                <p:cNvSpPr/>
                <p:nvPr/>
              </p:nvSpPr>
              <p:spPr>
                <a:xfrm>
                  <a:off x="7217786" y="6063550"/>
                  <a:ext cx="1387365" cy="546538"/>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a:solidFill>
                        <a:schemeClr val="bg2"/>
                      </a:solidFill>
                      <a:latin typeface="Hiragino Kaku Gothic ProN W3" panose="020B0300000000000000" pitchFamily="34" charset="-128"/>
                      <a:ea typeface="Hiragino Kaku Gothic ProN W3" panose="020B0300000000000000" pitchFamily="34" charset="-128"/>
                    </a:rPr>
                    <a:t>VM</a:t>
                  </a:r>
                </a:p>
              </p:txBody>
            </p:sp>
            <p:cxnSp>
              <p:nvCxnSpPr>
                <p:cNvPr id="29" name="Straight Connector 15">
                  <a:extLst>
                    <a:ext uri="{FF2B5EF4-FFF2-40B4-BE49-F238E27FC236}">
                      <a16:creationId xmlns:a16="http://schemas.microsoft.com/office/drawing/2014/main" id="{5BD6F83C-7776-A981-AF8A-C27E65C1EA9C}"/>
                    </a:ext>
                  </a:extLst>
                </p:cNvPr>
                <p:cNvCxnSpPr>
                  <a:cxnSpLocks/>
                  <a:stCxn id="27" idx="1"/>
                  <a:endCxn id="24" idx="3"/>
                </p:cNvCxnSpPr>
                <p:nvPr/>
              </p:nvCxnSpPr>
              <p:spPr>
                <a:xfrm flipH="1">
                  <a:off x="4929350" y="5711752"/>
                  <a:ext cx="228843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15">
                  <a:extLst>
                    <a:ext uri="{FF2B5EF4-FFF2-40B4-BE49-F238E27FC236}">
                      <a16:creationId xmlns:a16="http://schemas.microsoft.com/office/drawing/2014/main" id="{3129F5BE-8265-3013-29EA-BF7E05DD4FDC}"/>
                    </a:ext>
                  </a:extLst>
                </p:cNvPr>
                <p:cNvCxnSpPr>
                  <a:cxnSpLocks/>
                  <a:stCxn id="28" idx="1"/>
                  <a:endCxn id="24" idx="3"/>
                </p:cNvCxnSpPr>
                <p:nvPr/>
              </p:nvCxnSpPr>
              <p:spPr>
                <a:xfrm flipH="1" flipV="1">
                  <a:off x="4929350" y="5711752"/>
                  <a:ext cx="2288436" cy="62506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23" name="Straight Connector 15">
                <a:extLst>
                  <a:ext uri="{FF2B5EF4-FFF2-40B4-BE49-F238E27FC236}">
                    <a16:creationId xmlns:a16="http://schemas.microsoft.com/office/drawing/2014/main" id="{72D75A81-D7B9-904B-7AF1-496E8FADA01D}"/>
                  </a:ext>
                </a:extLst>
              </p:cNvPr>
              <p:cNvCxnSpPr>
                <a:cxnSpLocks/>
                <a:stCxn id="24" idx="1"/>
              </p:cNvCxnSpPr>
              <p:nvPr/>
            </p:nvCxnSpPr>
            <p:spPr>
              <a:xfrm flipH="1">
                <a:off x="2489200" y="5491698"/>
                <a:ext cx="95596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1" name="Folded Corner 20">
              <a:extLst>
                <a:ext uri="{FF2B5EF4-FFF2-40B4-BE49-F238E27FC236}">
                  <a16:creationId xmlns:a16="http://schemas.microsoft.com/office/drawing/2014/main" id="{567B4C7D-5736-8B4F-6620-23DEA0749F19}"/>
                </a:ext>
              </a:extLst>
            </p:cNvPr>
            <p:cNvSpPr/>
            <p:nvPr/>
          </p:nvSpPr>
          <p:spPr>
            <a:xfrm>
              <a:off x="3086433" y="4471860"/>
              <a:ext cx="1387365" cy="771346"/>
            </a:xfrm>
            <a:prstGeom prst="foldedCorner">
              <a:avLst/>
            </a:prstGeom>
            <a:solidFill>
              <a:schemeClr val="tx1"/>
            </a:solidFill>
            <a:ln w="12700">
              <a:noFill/>
            </a:ln>
          </p:spPr>
          <p:style>
            <a:lnRef idx="2">
              <a:schemeClr val="accent6"/>
            </a:lnRef>
            <a:fillRef idx="1">
              <a:schemeClr val="lt1"/>
            </a:fillRef>
            <a:effectRef idx="0">
              <a:schemeClr val="accent6"/>
            </a:effectRef>
            <a:fontRef idx="minor">
              <a:schemeClr val="dk1"/>
            </a:fontRef>
          </p:style>
          <p:txBody>
            <a:bodyPr lIns="90000" tIns="144000" bIns="46800" rtlCol="0" anchor="ctr">
              <a:noAutofit/>
            </a:bodyPr>
            <a:lstStyle/>
            <a:p>
              <a:pPr algn="ctr"/>
              <a:r>
                <a:rPr lang="en-JP" sz="1800">
                  <a:solidFill>
                    <a:schemeClr val="bg1"/>
                  </a:solidFill>
                  <a:latin typeface="Hiragino Kaku Gothic ProN W3" panose="020B0300000000000000" pitchFamily="34" charset="-128"/>
                  <a:ea typeface="Hiragino Kaku Gothic ProN W3" panose="020B0300000000000000" pitchFamily="34" charset="-128"/>
                </a:rPr>
                <a:t>P4</a:t>
              </a:r>
              <a:endParaRPr lang="en-US" sz="1800" dirty="0">
                <a:solidFill>
                  <a:schemeClr val="bg1"/>
                </a:solidFill>
                <a:latin typeface="Hiragino Kaku Gothic ProN W3" panose="020B0300000000000000" pitchFamily="34" charset="-128"/>
                <a:ea typeface="Hiragino Kaku Gothic ProN W3" panose="020B0300000000000000" pitchFamily="34" charset="-128"/>
              </a:endParaRPr>
            </a:p>
            <a:p>
              <a:pPr algn="ctr"/>
              <a:r>
                <a:rPr lang="en-JP" sz="1800">
                  <a:solidFill>
                    <a:schemeClr val="bg1"/>
                  </a:solidFill>
                  <a:latin typeface="Hiragino Kaku Gothic ProN W3" panose="020B0300000000000000" pitchFamily="34" charset="-128"/>
                  <a:ea typeface="Hiragino Kaku Gothic ProN W3" panose="020B0300000000000000" pitchFamily="34" charset="-128"/>
                </a:rPr>
                <a:t>プログラム</a:t>
              </a:r>
              <a:endParaRPr lang="en-JP" sz="1800" dirty="0">
                <a:solidFill>
                  <a:schemeClr val="bg1"/>
                </a:solidFill>
                <a:latin typeface="Hiragino Kaku Gothic ProN W3" panose="020B0300000000000000" pitchFamily="34" charset="-128"/>
                <a:ea typeface="Hiragino Kaku Gothic ProN W3" panose="020B0300000000000000" pitchFamily="34" charset="-128"/>
              </a:endParaRPr>
            </a:p>
          </p:txBody>
        </p:sp>
      </p:grpSp>
    </p:spTree>
    <p:extLst>
      <p:ext uri="{BB962C8B-B14F-4D97-AF65-F5344CB8AC3E}">
        <p14:creationId xmlns:p14="http://schemas.microsoft.com/office/powerpoint/2010/main" val="2813290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8C999-6FFD-D8C4-1ED9-054ECCE627AC}"/>
              </a:ext>
            </a:extLst>
          </p:cNvPr>
          <p:cNvSpPr>
            <a:spLocks noGrp="1"/>
          </p:cNvSpPr>
          <p:nvPr>
            <p:ph type="title"/>
          </p:nvPr>
        </p:nvSpPr>
        <p:spPr/>
        <p:txBody>
          <a:bodyPr/>
          <a:lstStyle/>
          <a:p>
            <a:r>
              <a:rPr lang="en-JP" dirty="0">
                <a:solidFill>
                  <a:srgbClr val="424242"/>
                </a:solidFill>
              </a:rPr>
              <a:t>ユーザによるP4プログラムの利用</a:t>
            </a:r>
          </a:p>
        </p:txBody>
      </p:sp>
      <p:sp>
        <p:nvSpPr>
          <p:cNvPr id="3" name="Text Placeholder 2">
            <a:extLst>
              <a:ext uri="{FF2B5EF4-FFF2-40B4-BE49-F238E27FC236}">
                <a16:creationId xmlns:a16="http://schemas.microsoft.com/office/drawing/2014/main" id="{C2920452-3CC6-16A2-3C3A-4D36B8A18F9C}"/>
              </a:ext>
            </a:extLst>
          </p:cNvPr>
          <p:cNvSpPr>
            <a:spLocks noGrp="1"/>
          </p:cNvSpPr>
          <p:nvPr>
            <p:ph type="body" idx="1"/>
          </p:nvPr>
        </p:nvSpPr>
        <p:spPr/>
        <p:txBody>
          <a:bodyPr/>
          <a:lstStyle/>
          <a:p>
            <a:r>
              <a:rPr lang="en-US" dirty="0">
                <a:solidFill>
                  <a:srgbClr val="424242"/>
                </a:solidFill>
              </a:rPr>
              <a:t>ユーザがP4</a:t>
            </a:r>
            <a:r>
              <a:rPr lang="ja-JP" altLang="en-US">
                <a:solidFill>
                  <a:srgbClr val="424242"/>
                </a:solidFill>
              </a:rPr>
              <a:t>プログラムをロードできれば柔軟な転送処理が可能</a:t>
            </a:r>
          </a:p>
          <a:p>
            <a:pPr lvl="1"/>
            <a:r>
              <a:rPr lang="ja-JP" altLang="en-US">
                <a:solidFill>
                  <a:srgbClr val="424242"/>
                </a:solidFill>
              </a:rPr>
              <a:t>従来は仮想スイッチの管理者だけが</a:t>
            </a:r>
            <a:r>
              <a:rPr lang="en-US" altLang="ja-JP" dirty="0">
                <a:solidFill>
                  <a:srgbClr val="424242"/>
                </a:solidFill>
              </a:rPr>
              <a:t>P4</a:t>
            </a:r>
            <a:r>
              <a:rPr lang="ja-JP" altLang="en-US">
                <a:solidFill>
                  <a:srgbClr val="424242"/>
                </a:solidFill>
              </a:rPr>
              <a:t>プログラムをロード可能</a:t>
            </a:r>
            <a:endParaRPr lang="en-US" altLang="ja-JP" dirty="0">
              <a:solidFill>
                <a:srgbClr val="424242"/>
              </a:solidFill>
            </a:endParaRPr>
          </a:p>
          <a:p>
            <a:pPr lvl="1"/>
            <a:r>
              <a:rPr lang="en-US" dirty="0" err="1">
                <a:solidFill>
                  <a:srgbClr val="424242"/>
                </a:solidFill>
              </a:rPr>
              <a:t>例：VM</a:t>
            </a:r>
            <a:r>
              <a:rPr lang="ja-JP" altLang="en-US">
                <a:solidFill>
                  <a:srgbClr val="424242"/>
                </a:solidFill>
              </a:rPr>
              <a:t>ごとに異なるパケット処理</a:t>
            </a:r>
            <a:endParaRPr lang="en-US" altLang="ja-JP" dirty="0">
              <a:solidFill>
                <a:srgbClr val="424242"/>
              </a:solidFill>
            </a:endParaRPr>
          </a:p>
          <a:p>
            <a:pPr lvl="1"/>
            <a:endParaRPr lang="ja-JP" altLang="en-US" sz="600">
              <a:solidFill>
                <a:srgbClr val="424242"/>
              </a:solidFill>
            </a:endParaRPr>
          </a:p>
          <a:p>
            <a:r>
              <a:rPr lang="en-US" dirty="0" err="1">
                <a:solidFill>
                  <a:srgbClr val="424242"/>
                </a:solidFill>
              </a:rPr>
              <a:t>VMと連携することで</a:t>
            </a:r>
            <a:r>
              <a:rPr lang="ja-JP" altLang="en-US">
                <a:solidFill>
                  <a:srgbClr val="424242"/>
                </a:solidFill>
              </a:rPr>
              <a:t>よりきめ細かいパケット処理が可能</a:t>
            </a:r>
            <a:endParaRPr lang="en-US" dirty="0">
              <a:solidFill>
                <a:srgbClr val="424242"/>
              </a:solidFill>
            </a:endParaRPr>
          </a:p>
          <a:p>
            <a:pPr lvl="1"/>
            <a:r>
              <a:rPr lang="en-US" altLang="ja-JP" dirty="0">
                <a:solidFill>
                  <a:srgbClr val="424242"/>
                </a:solidFill>
              </a:rPr>
              <a:t>P4</a:t>
            </a:r>
            <a:r>
              <a:rPr lang="ja-JP" altLang="en-US">
                <a:solidFill>
                  <a:srgbClr val="424242"/>
                </a:solidFill>
              </a:rPr>
              <a:t>プログラムでパケットデータだけでなく</a:t>
            </a:r>
            <a:r>
              <a:rPr lang="en-US" dirty="0">
                <a:solidFill>
                  <a:srgbClr val="424242"/>
                </a:solidFill>
              </a:rPr>
              <a:t>VM</a:t>
            </a:r>
            <a:r>
              <a:rPr lang="ja-JP" altLang="en-US">
                <a:solidFill>
                  <a:srgbClr val="424242"/>
                </a:solidFill>
              </a:rPr>
              <a:t>内情報も利用</a:t>
            </a:r>
            <a:endParaRPr lang="en-US" altLang="ja-JP" dirty="0">
              <a:solidFill>
                <a:srgbClr val="424242"/>
              </a:solidFill>
            </a:endParaRPr>
          </a:p>
          <a:p>
            <a:pPr lvl="1"/>
            <a:r>
              <a:rPr lang="ja-JP" altLang="en-US">
                <a:solidFill>
                  <a:srgbClr val="424242"/>
                </a:solidFill>
              </a:rPr>
              <a:t>例：送受信プロセスに基づくフィルタリング </a:t>
            </a:r>
            <a:r>
              <a:rPr lang="en-US" altLang="ja-JP" sz="2000" dirty="0">
                <a:solidFill>
                  <a:srgbClr val="424242"/>
                </a:solidFill>
              </a:rPr>
              <a:t>[</a:t>
            </a:r>
            <a:r>
              <a:rPr lang="en-US" sz="2000" dirty="0">
                <a:solidFill>
                  <a:srgbClr val="424242"/>
                </a:solidFill>
              </a:rPr>
              <a:t>Srivastava+, RAID'08]</a:t>
            </a:r>
            <a:endParaRPr lang="en-US" dirty="0">
              <a:solidFill>
                <a:srgbClr val="424242"/>
              </a:solidFill>
            </a:endParaRPr>
          </a:p>
          <a:p>
            <a:endParaRPr lang="en-US" dirty="0">
              <a:solidFill>
                <a:srgbClr val="424242"/>
              </a:solidFill>
            </a:endParaRPr>
          </a:p>
          <a:p>
            <a:endParaRPr lang="en-JP" dirty="0">
              <a:solidFill>
                <a:srgbClr val="424242"/>
              </a:solidFill>
            </a:endParaRPr>
          </a:p>
        </p:txBody>
      </p:sp>
      <p:sp>
        <p:nvSpPr>
          <p:cNvPr id="4" name="Slide Number Placeholder 3">
            <a:extLst>
              <a:ext uri="{FF2B5EF4-FFF2-40B4-BE49-F238E27FC236}">
                <a16:creationId xmlns:a16="http://schemas.microsoft.com/office/drawing/2014/main" id="{2F66294B-54A0-EFFD-C18A-685C079D7098}"/>
              </a:ext>
            </a:extLst>
          </p:cNvPr>
          <p:cNvSpPr>
            <a:spLocks noGrp="1"/>
          </p:cNvSpPr>
          <p:nvPr>
            <p:ph type="sldNum" idx="12"/>
          </p:nvPr>
        </p:nvSpPr>
        <p:spPr/>
        <p:txBody>
          <a:bodyPr/>
          <a:lstStyle/>
          <a:p>
            <a:fld id="{00000000-1234-1234-1234-123412341234}" type="slidenum">
              <a:rPr lang="en-US" altLang="ja" smtClean="0"/>
              <a:pPr/>
              <a:t>3</a:t>
            </a:fld>
            <a:endParaRPr lang="ja" altLang="en-US"/>
          </a:p>
        </p:txBody>
      </p:sp>
      <p:grpSp>
        <p:nvGrpSpPr>
          <p:cNvPr id="64" name="Group 63">
            <a:extLst>
              <a:ext uri="{FF2B5EF4-FFF2-40B4-BE49-F238E27FC236}">
                <a16:creationId xmlns:a16="http://schemas.microsoft.com/office/drawing/2014/main" id="{62D1B844-519F-0BD9-BCE9-89EDCC3D2E5E}"/>
              </a:ext>
            </a:extLst>
          </p:cNvPr>
          <p:cNvGrpSpPr/>
          <p:nvPr/>
        </p:nvGrpSpPr>
        <p:grpSpPr>
          <a:xfrm>
            <a:off x="3008671" y="4448007"/>
            <a:ext cx="5885784" cy="2243725"/>
            <a:chOff x="3008671" y="4408706"/>
            <a:chExt cx="5885784" cy="2243725"/>
          </a:xfrm>
        </p:grpSpPr>
        <p:sp>
          <p:nvSpPr>
            <p:cNvPr id="10" name="Rectangle 9">
              <a:extLst>
                <a:ext uri="{FF2B5EF4-FFF2-40B4-BE49-F238E27FC236}">
                  <a16:creationId xmlns:a16="http://schemas.microsoft.com/office/drawing/2014/main" id="{312F9025-D7BC-5225-AA19-C10D066F5AC2}"/>
                </a:ext>
              </a:extLst>
            </p:cNvPr>
            <p:cNvSpPr/>
            <p:nvPr/>
          </p:nvSpPr>
          <p:spPr>
            <a:xfrm>
              <a:off x="3991228" y="5011307"/>
              <a:ext cx="1387365" cy="96840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chemeClr val="bg2"/>
                  </a:solidFill>
                  <a:latin typeface="Hiragino Kaku Gothic ProN W3" panose="020B0300000000000000" pitchFamily="34" charset="-128"/>
                  <a:ea typeface="Hiragino Kaku Gothic ProN W3" panose="020B0300000000000000" pitchFamily="34" charset="-128"/>
                </a:rPr>
                <a:t>仮想</a:t>
              </a:r>
              <a:br>
                <a:rPr lang="en-US" sz="2000" dirty="0">
                  <a:solidFill>
                    <a:schemeClr val="bg2"/>
                  </a:solidFill>
                  <a:latin typeface="Hiragino Kaku Gothic ProN W3" panose="020B0300000000000000" pitchFamily="34" charset="-128"/>
                  <a:ea typeface="Hiragino Kaku Gothic ProN W3" panose="020B0300000000000000" pitchFamily="34" charset="-128"/>
                </a:rPr>
              </a:br>
              <a:r>
                <a:rPr lang="en-JP" sz="2000" dirty="0">
                  <a:solidFill>
                    <a:schemeClr val="bg2"/>
                  </a:solidFill>
                  <a:latin typeface="Hiragino Kaku Gothic ProN W3" panose="020B0300000000000000" pitchFamily="34" charset="-128"/>
                  <a:ea typeface="Hiragino Kaku Gothic ProN W3" panose="020B0300000000000000" pitchFamily="34" charset="-128"/>
                </a:rPr>
                <a:t>スイッチ</a:t>
              </a:r>
            </a:p>
          </p:txBody>
        </p:sp>
        <p:sp>
          <p:nvSpPr>
            <p:cNvPr id="13" name="Rectangle 6">
              <a:extLst>
                <a:ext uri="{FF2B5EF4-FFF2-40B4-BE49-F238E27FC236}">
                  <a16:creationId xmlns:a16="http://schemas.microsoft.com/office/drawing/2014/main" id="{792268D7-A4F8-01BD-C76B-5C94C4C55430}"/>
                </a:ext>
              </a:extLst>
            </p:cNvPr>
            <p:cNvSpPr/>
            <p:nvPr/>
          </p:nvSpPr>
          <p:spPr>
            <a:xfrm>
              <a:off x="7507090" y="5221907"/>
              <a:ext cx="1387365" cy="5472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a:solidFill>
                    <a:schemeClr val="bg2"/>
                  </a:solidFill>
                  <a:latin typeface="Hiragino Kaku Gothic ProN W3" panose="020B0300000000000000" pitchFamily="34" charset="-128"/>
                  <a:ea typeface="Hiragino Kaku Gothic ProN W3" panose="020B0300000000000000" pitchFamily="34" charset="-128"/>
                </a:rPr>
                <a:t>VM</a:t>
              </a:r>
            </a:p>
          </p:txBody>
        </p:sp>
        <p:cxnSp>
          <p:nvCxnSpPr>
            <p:cNvPr id="15" name="Straight Connector 15">
              <a:extLst>
                <a:ext uri="{FF2B5EF4-FFF2-40B4-BE49-F238E27FC236}">
                  <a16:creationId xmlns:a16="http://schemas.microsoft.com/office/drawing/2014/main" id="{5956E453-34AB-CD53-77F8-8F710B653BC8}"/>
                </a:ext>
              </a:extLst>
            </p:cNvPr>
            <p:cNvCxnSpPr>
              <a:cxnSpLocks/>
              <a:stCxn id="13" idx="1"/>
              <a:endCxn id="10" idx="3"/>
            </p:cNvCxnSpPr>
            <p:nvPr/>
          </p:nvCxnSpPr>
          <p:spPr>
            <a:xfrm flipH="1">
              <a:off x="5378593" y="5495507"/>
              <a:ext cx="212849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15">
              <a:extLst>
                <a:ext uri="{FF2B5EF4-FFF2-40B4-BE49-F238E27FC236}">
                  <a16:creationId xmlns:a16="http://schemas.microsoft.com/office/drawing/2014/main" id="{940005EC-E792-36A3-C814-B6030F41B103}"/>
                </a:ext>
              </a:extLst>
            </p:cNvPr>
            <p:cNvCxnSpPr>
              <a:cxnSpLocks/>
            </p:cNvCxnSpPr>
            <p:nvPr/>
          </p:nvCxnSpPr>
          <p:spPr>
            <a:xfrm flipH="1">
              <a:off x="3008671" y="5495507"/>
              <a:ext cx="982557"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Curved Connector 43">
              <a:extLst>
                <a:ext uri="{FF2B5EF4-FFF2-40B4-BE49-F238E27FC236}">
                  <a16:creationId xmlns:a16="http://schemas.microsoft.com/office/drawing/2014/main" id="{BAC348C9-56B5-450E-2CE1-75AA921F33B9}"/>
                </a:ext>
              </a:extLst>
            </p:cNvPr>
            <p:cNvCxnSpPr>
              <a:cxnSpLocks/>
              <a:stCxn id="10" idx="2"/>
              <a:endCxn id="13" idx="2"/>
            </p:cNvCxnSpPr>
            <p:nvPr/>
          </p:nvCxnSpPr>
          <p:spPr>
            <a:xfrm rot="5400000" flipH="1" flipV="1">
              <a:off x="6337542" y="4116476"/>
              <a:ext cx="210600" cy="3515862"/>
            </a:xfrm>
            <a:prstGeom prst="curvedConnector3">
              <a:avLst>
                <a:gd name="adj1" fmla="val -108547"/>
              </a:avLst>
            </a:prstGeom>
            <a:ln w="63500">
              <a:headEnd type="triangle"/>
              <a:tailEnd type="none"/>
            </a:ln>
          </p:spPr>
          <p:style>
            <a:lnRef idx="1">
              <a:schemeClr val="accent1"/>
            </a:lnRef>
            <a:fillRef idx="0">
              <a:schemeClr val="accent1"/>
            </a:fillRef>
            <a:effectRef idx="0">
              <a:schemeClr val="accent1"/>
            </a:effectRef>
            <a:fontRef idx="minor">
              <a:schemeClr val="tx1"/>
            </a:fontRef>
          </p:style>
        </p:cxnSp>
        <p:sp>
          <p:nvSpPr>
            <p:cNvPr id="51" name="テキスト ボックス 26">
              <a:extLst>
                <a:ext uri="{FF2B5EF4-FFF2-40B4-BE49-F238E27FC236}">
                  <a16:creationId xmlns:a16="http://schemas.microsoft.com/office/drawing/2014/main" id="{981412A2-C42C-22C3-61E7-BDD04BCED3A1}"/>
                </a:ext>
              </a:extLst>
            </p:cNvPr>
            <p:cNvSpPr txBox="1"/>
            <p:nvPr/>
          </p:nvSpPr>
          <p:spPr>
            <a:xfrm>
              <a:off x="5257340" y="6252321"/>
              <a:ext cx="2371002" cy="400110"/>
            </a:xfrm>
            <a:prstGeom prst="rect">
              <a:avLst/>
            </a:prstGeom>
            <a:noFill/>
          </p:spPr>
          <p:txBody>
            <a:bodyPr wrap="square" rtlCol="0">
              <a:spAutoFit/>
            </a:bodyPr>
            <a:lstStyle/>
            <a:p>
              <a:pPr algn="ctr"/>
              <a:r>
                <a:rPr kumimoji="1" lang="en-US" altLang="ja-JP" sz="2000">
                  <a:solidFill>
                    <a:schemeClr val="accent1">
                      <a:lumMod val="75000"/>
                    </a:schemeClr>
                  </a:solidFill>
                  <a:latin typeface="Hiragino Kaku Gothic ProN W3" panose="020B0300000000000000" pitchFamily="34" charset="-128"/>
                  <a:ea typeface="Hiragino Kaku Gothic ProN W3" panose="020B0300000000000000" pitchFamily="34" charset="-128"/>
                </a:rPr>
                <a:t>VM</a:t>
              </a:r>
              <a:r>
                <a:rPr kumimoji="1" lang="ja-JP" altLang="en-US" sz="2000">
                  <a:solidFill>
                    <a:schemeClr val="accent1">
                      <a:lumMod val="75000"/>
                    </a:schemeClr>
                  </a:solidFill>
                  <a:latin typeface="Hiragino Kaku Gothic ProN W3" panose="020B0300000000000000" pitchFamily="34" charset="-128"/>
                  <a:ea typeface="Hiragino Kaku Gothic ProN W3" panose="020B0300000000000000" pitchFamily="34" charset="-128"/>
                </a:rPr>
                <a:t>内情報を取得</a:t>
              </a:r>
            </a:p>
          </p:txBody>
        </p:sp>
        <p:cxnSp>
          <p:nvCxnSpPr>
            <p:cNvPr id="22" name="Curved Connector 21">
              <a:extLst>
                <a:ext uri="{FF2B5EF4-FFF2-40B4-BE49-F238E27FC236}">
                  <a16:creationId xmlns:a16="http://schemas.microsoft.com/office/drawing/2014/main" id="{01EEDB1C-3023-D276-04D3-EDB4CD803B50}"/>
                </a:ext>
              </a:extLst>
            </p:cNvPr>
            <p:cNvCxnSpPr>
              <a:cxnSpLocks/>
              <a:stCxn id="13" idx="0"/>
              <a:endCxn id="10" idx="0"/>
            </p:cNvCxnSpPr>
            <p:nvPr/>
          </p:nvCxnSpPr>
          <p:spPr>
            <a:xfrm rot="16200000" flipV="1">
              <a:off x="6337542" y="3358676"/>
              <a:ext cx="210600" cy="3515862"/>
            </a:xfrm>
            <a:prstGeom prst="curvedConnector3">
              <a:avLst>
                <a:gd name="adj1" fmla="val 208547"/>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7" name="Folded Corner 6">
              <a:extLst>
                <a:ext uri="{FF2B5EF4-FFF2-40B4-BE49-F238E27FC236}">
                  <a16:creationId xmlns:a16="http://schemas.microsoft.com/office/drawing/2014/main" id="{614CC638-D8F4-B9D2-2D13-25363EDEBABC}"/>
                </a:ext>
              </a:extLst>
            </p:cNvPr>
            <p:cNvSpPr/>
            <p:nvPr/>
          </p:nvSpPr>
          <p:spPr>
            <a:xfrm>
              <a:off x="6121587" y="4408706"/>
              <a:ext cx="1387365" cy="766800"/>
            </a:xfrm>
            <a:prstGeom prst="foldedCorner">
              <a:avLst/>
            </a:prstGeom>
            <a:solidFill>
              <a:schemeClr val="tx1"/>
            </a:solidFill>
            <a:ln w="12700">
              <a:noFill/>
            </a:ln>
          </p:spPr>
          <p:style>
            <a:lnRef idx="2">
              <a:schemeClr val="accent6"/>
            </a:lnRef>
            <a:fillRef idx="1">
              <a:schemeClr val="lt1"/>
            </a:fillRef>
            <a:effectRef idx="0">
              <a:schemeClr val="accent6"/>
            </a:effectRef>
            <a:fontRef idx="minor">
              <a:schemeClr val="dk1"/>
            </a:fontRef>
          </p:style>
          <p:txBody>
            <a:bodyPr lIns="90000" tIns="144000" bIns="46800" rtlCol="0" anchor="ctr">
              <a:noAutofit/>
            </a:bodyPr>
            <a:lstStyle/>
            <a:p>
              <a:pPr algn="ctr"/>
              <a:r>
                <a:rPr lang="en-JP" sz="1800">
                  <a:solidFill>
                    <a:schemeClr val="bg1"/>
                  </a:solidFill>
                  <a:latin typeface="Hiragino Kaku Gothic ProN W3" panose="020B0300000000000000" pitchFamily="34" charset="-128"/>
                  <a:ea typeface="Hiragino Kaku Gothic ProN W3" panose="020B0300000000000000" pitchFamily="34" charset="-128"/>
                </a:rPr>
                <a:t>P4</a:t>
              </a:r>
              <a:endParaRPr lang="en-US" sz="1800" dirty="0">
                <a:solidFill>
                  <a:schemeClr val="bg1"/>
                </a:solidFill>
                <a:latin typeface="Hiragino Kaku Gothic ProN W3" panose="020B0300000000000000" pitchFamily="34" charset="-128"/>
                <a:ea typeface="Hiragino Kaku Gothic ProN W3" panose="020B0300000000000000" pitchFamily="34" charset="-128"/>
              </a:endParaRPr>
            </a:p>
            <a:p>
              <a:pPr algn="ctr"/>
              <a:r>
                <a:rPr lang="en-JP" sz="1800">
                  <a:solidFill>
                    <a:schemeClr val="bg1"/>
                  </a:solidFill>
                  <a:latin typeface="Hiragino Kaku Gothic ProN W3" panose="020B0300000000000000" pitchFamily="34" charset="-128"/>
                  <a:ea typeface="Hiragino Kaku Gothic ProN W3" panose="020B0300000000000000" pitchFamily="34" charset="-128"/>
                </a:rPr>
                <a:t>プログラム</a:t>
              </a:r>
              <a:endParaRPr lang="en-JP" sz="1800" dirty="0">
                <a:solidFill>
                  <a:schemeClr val="bg1"/>
                </a:solidFill>
                <a:latin typeface="Hiragino Kaku Gothic ProN W3" panose="020B0300000000000000" pitchFamily="34" charset="-128"/>
                <a:ea typeface="Hiragino Kaku Gothic ProN W3" panose="020B0300000000000000" pitchFamily="34" charset="-128"/>
              </a:endParaRPr>
            </a:p>
          </p:txBody>
        </p:sp>
      </p:grpSp>
    </p:spTree>
    <p:extLst>
      <p:ext uri="{BB962C8B-B14F-4D97-AF65-F5344CB8AC3E}">
        <p14:creationId xmlns:p14="http://schemas.microsoft.com/office/powerpoint/2010/main" val="2496856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9987-D070-5024-0C67-EE720534A289}"/>
              </a:ext>
            </a:extLst>
          </p:cNvPr>
          <p:cNvSpPr>
            <a:spLocks noGrp="1"/>
          </p:cNvSpPr>
          <p:nvPr>
            <p:ph type="title"/>
          </p:nvPr>
        </p:nvSpPr>
        <p:spPr>
          <a:xfrm>
            <a:off x="1556657" y="304800"/>
            <a:ext cx="10005423" cy="885580"/>
          </a:xfrm>
        </p:spPr>
        <p:txBody>
          <a:bodyPr/>
          <a:lstStyle/>
          <a:p>
            <a:r>
              <a:rPr lang="en-JP" dirty="0">
                <a:solidFill>
                  <a:srgbClr val="424242"/>
                </a:solidFill>
              </a:rPr>
              <a:t>ユーザのP4プログラムを実行するリスク</a:t>
            </a:r>
          </a:p>
        </p:txBody>
      </p:sp>
      <p:sp>
        <p:nvSpPr>
          <p:cNvPr id="3" name="Text Placeholder 2">
            <a:extLst>
              <a:ext uri="{FF2B5EF4-FFF2-40B4-BE49-F238E27FC236}">
                <a16:creationId xmlns:a16="http://schemas.microsoft.com/office/drawing/2014/main" id="{C7078477-1B7D-BDCA-F645-24F342B5678B}"/>
              </a:ext>
            </a:extLst>
          </p:cNvPr>
          <p:cNvSpPr>
            <a:spLocks noGrp="1"/>
          </p:cNvSpPr>
          <p:nvPr>
            <p:ph type="body" idx="1"/>
          </p:nvPr>
        </p:nvSpPr>
        <p:spPr>
          <a:xfrm>
            <a:off x="629920" y="1362493"/>
            <a:ext cx="10932160" cy="4855428"/>
          </a:xfrm>
        </p:spPr>
        <p:txBody>
          <a:bodyPr>
            <a:normAutofit/>
          </a:bodyPr>
          <a:lstStyle/>
          <a:p>
            <a:r>
              <a:rPr lang="en-JP" dirty="0">
                <a:solidFill>
                  <a:srgbClr val="424242"/>
                </a:solidFill>
              </a:rPr>
              <a:t>クラウドで提供される仮想スイッチは信頼できるとは限らない</a:t>
            </a:r>
          </a:p>
          <a:p>
            <a:pPr lvl="1"/>
            <a:r>
              <a:rPr lang="en-JP" dirty="0">
                <a:solidFill>
                  <a:srgbClr val="424242"/>
                </a:solidFill>
              </a:rPr>
              <a:t>信頼できないクラウド管理者が管理している可能性</a:t>
            </a:r>
          </a:p>
          <a:p>
            <a:pPr lvl="1"/>
            <a:r>
              <a:rPr lang="en-JP" dirty="0">
                <a:solidFill>
                  <a:srgbClr val="424242"/>
                </a:solidFill>
              </a:rPr>
              <a:t>ユーザがロードしたP4プログラムの改ざん</a:t>
            </a:r>
          </a:p>
          <a:p>
            <a:pPr lvl="1"/>
            <a:r>
              <a:rPr lang="en-JP" dirty="0">
                <a:solidFill>
                  <a:srgbClr val="424242"/>
                </a:solidFill>
              </a:rPr>
              <a:t>P4プログラム自体や参照するVM内情報の盗聴</a:t>
            </a:r>
          </a:p>
          <a:p>
            <a:pPr lvl="1"/>
            <a:endParaRPr lang="en-JP" sz="600" dirty="0">
              <a:solidFill>
                <a:srgbClr val="424242"/>
              </a:solidFill>
            </a:endParaRPr>
          </a:p>
          <a:p>
            <a:r>
              <a:rPr lang="en-JP" dirty="0">
                <a:solidFill>
                  <a:srgbClr val="424242"/>
                </a:solidFill>
              </a:rPr>
              <a:t>仮想スイッチや他のP4プログラムに影響を及ぼす恐れ</a:t>
            </a:r>
          </a:p>
          <a:p>
            <a:pPr lvl="1"/>
            <a:r>
              <a:rPr lang="en-JP" dirty="0">
                <a:solidFill>
                  <a:srgbClr val="424242"/>
                </a:solidFill>
              </a:rPr>
              <a:t>意図的または意図せずに挙動や性能に影響を与える可能性</a:t>
            </a:r>
          </a:p>
        </p:txBody>
      </p:sp>
      <p:sp>
        <p:nvSpPr>
          <p:cNvPr id="4" name="Slide Number Placeholder 3">
            <a:extLst>
              <a:ext uri="{FF2B5EF4-FFF2-40B4-BE49-F238E27FC236}">
                <a16:creationId xmlns:a16="http://schemas.microsoft.com/office/drawing/2014/main" id="{1C5311B9-2851-CDB6-48F2-18BEA2DB50D5}"/>
              </a:ext>
            </a:extLst>
          </p:cNvPr>
          <p:cNvSpPr>
            <a:spLocks noGrp="1"/>
          </p:cNvSpPr>
          <p:nvPr>
            <p:ph type="sldNum" idx="12"/>
          </p:nvPr>
        </p:nvSpPr>
        <p:spPr>
          <a:xfrm>
            <a:off x="11268061" y="6315968"/>
            <a:ext cx="731600" cy="524800"/>
          </a:xfrm>
        </p:spPr>
        <p:txBody>
          <a:bodyPr/>
          <a:lstStyle/>
          <a:p>
            <a:pPr lvl="0"/>
            <a:fld id="{00000000-1234-1234-1234-123412341234}" type="slidenum">
              <a:rPr lang="en-US" altLang="ja"/>
              <a:pPr lvl="0"/>
              <a:t>4</a:t>
            </a:fld>
            <a:endParaRPr lang="ja" altLang="en-US"/>
          </a:p>
        </p:txBody>
      </p:sp>
      <p:grpSp>
        <p:nvGrpSpPr>
          <p:cNvPr id="13" name="Group 12">
            <a:extLst>
              <a:ext uri="{FF2B5EF4-FFF2-40B4-BE49-F238E27FC236}">
                <a16:creationId xmlns:a16="http://schemas.microsoft.com/office/drawing/2014/main" id="{42245471-D585-C845-8A71-DD8E9FE2FB45}"/>
              </a:ext>
            </a:extLst>
          </p:cNvPr>
          <p:cNvGrpSpPr/>
          <p:nvPr/>
        </p:nvGrpSpPr>
        <p:grpSpPr>
          <a:xfrm>
            <a:off x="3705216" y="4551999"/>
            <a:ext cx="4781568" cy="2074941"/>
            <a:chOff x="3651673" y="4548991"/>
            <a:chExt cx="4781568" cy="2074941"/>
          </a:xfrm>
        </p:grpSpPr>
        <p:grpSp>
          <p:nvGrpSpPr>
            <p:cNvPr id="66" name="グループ化 65">
              <a:extLst>
                <a:ext uri="{FF2B5EF4-FFF2-40B4-BE49-F238E27FC236}">
                  <a16:creationId xmlns:a16="http://schemas.microsoft.com/office/drawing/2014/main" id="{D6EA5062-724D-6954-FCE4-62166AC7BDAB}"/>
                </a:ext>
              </a:extLst>
            </p:cNvPr>
            <p:cNvGrpSpPr/>
            <p:nvPr/>
          </p:nvGrpSpPr>
          <p:grpSpPr>
            <a:xfrm>
              <a:off x="3651673" y="4772327"/>
              <a:ext cx="3778105" cy="1446359"/>
              <a:chOff x="3313404" y="4673409"/>
              <a:chExt cx="3778105" cy="1446359"/>
            </a:xfrm>
          </p:grpSpPr>
          <p:sp>
            <p:nvSpPr>
              <p:cNvPr id="8" name="Rectangle 5">
                <a:extLst>
                  <a:ext uri="{FF2B5EF4-FFF2-40B4-BE49-F238E27FC236}">
                    <a16:creationId xmlns:a16="http://schemas.microsoft.com/office/drawing/2014/main" id="{558926A3-FB79-492F-3523-E77C975FBB24}"/>
                  </a:ext>
                </a:extLst>
              </p:cNvPr>
              <p:cNvSpPr/>
              <p:nvPr/>
            </p:nvSpPr>
            <p:spPr>
              <a:xfrm>
                <a:off x="4463186" y="4874248"/>
                <a:ext cx="2628323" cy="1245520"/>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a:solidFill>
                      <a:schemeClr val="bg2"/>
                    </a:solidFill>
                    <a:latin typeface="Hiragino Kaku Gothic ProN W3" panose="020B0300000000000000" pitchFamily="34" charset="-128"/>
                    <a:ea typeface="Hiragino Kaku Gothic ProN W3" panose="020B0300000000000000" pitchFamily="34" charset="-128"/>
                  </a:rPr>
                  <a:t>　</a:t>
                </a:r>
                <a:r>
                  <a:rPr lang="en-JP" sz="2400">
                    <a:solidFill>
                      <a:schemeClr val="bg2"/>
                    </a:solidFill>
                    <a:latin typeface="Hiragino Kaku Gothic ProN W3" panose="020B0300000000000000" pitchFamily="34" charset="-128"/>
                    <a:ea typeface="Hiragino Kaku Gothic ProN W3" panose="020B0300000000000000" pitchFamily="34" charset="-128"/>
                  </a:rPr>
                  <a:t>仮想</a:t>
                </a:r>
                <a:br>
                  <a:rPr lang="en-US" sz="2400" dirty="0">
                    <a:solidFill>
                      <a:schemeClr val="bg2"/>
                    </a:solidFill>
                    <a:latin typeface="Hiragino Kaku Gothic ProN W3" panose="020B0300000000000000" pitchFamily="34" charset="-128"/>
                    <a:ea typeface="Hiragino Kaku Gothic ProN W3" panose="020B0300000000000000" pitchFamily="34" charset="-128"/>
                  </a:rPr>
                </a:br>
                <a:r>
                  <a:rPr lang="ja-JP" altLang="en-US" sz="2400">
                    <a:solidFill>
                      <a:schemeClr val="bg2"/>
                    </a:solidFill>
                    <a:latin typeface="Hiragino Kaku Gothic ProN W3" panose="020B0300000000000000" pitchFamily="34" charset="-128"/>
                    <a:ea typeface="Hiragino Kaku Gothic ProN W3" panose="020B0300000000000000" pitchFamily="34" charset="-128"/>
                  </a:rPr>
                  <a:t>　</a:t>
                </a:r>
                <a:r>
                  <a:rPr lang="en-JP" sz="2400">
                    <a:solidFill>
                      <a:schemeClr val="bg2"/>
                    </a:solidFill>
                    <a:latin typeface="Hiragino Kaku Gothic ProN W3" panose="020B0300000000000000" pitchFamily="34" charset="-128"/>
                    <a:ea typeface="Hiragino Kaku Gothic ProN W3" panose="020B0300000000000000" pitchFamily="34" charset="-128"/>
                  </a:rPr>
                  <a:t>スイッチ</a:t>
                </a:r>
                <a:endParaRPr lang="en-JP" sz="2400" dirty="0">
                  <a:solidFill>
                    <a:schemeClr val="bg2"/>
                  </a:solidFill>
                  <a:latin typeface="Hiragino Kaku Gothic ProN W3" panose="020B0300000000000000" pitchFamily="34" charset="-128"/>
                  <a:ea typeface="Hiragino Kaku Gothic ProN W3" panose="020B0300000000000000" pitchFamily="34" charset="-128"/>
                </a:endParaRPr>
              </a:p>
            </p:txBody>
          </p:sp>
          <p:sp>
            <p:nvSpPr>
              <p:cNvPr id="30" name="円/楕円 29">
                <a:extLst>
                  <a:ext uri="{FF2B5EF4-FFF2-40B4-BE49-F238E27FC236}">
                    <a16:creationId xmlns:a16="http://schemas.microsoft.com/office/drawing/2014/main" id="{615F1D47-6F66-3A35-B43B-5CA98C836D78}"/>
                  </a:ext>
                </a:extLst>
              </p:cNvPr>
              <p:cNvSpPr/>
              <p:nvPr/>
            </p:nvSpPr>
            <p:spPr>
              <a:xfrm>
                <a:off x="4548883" y="5060307"/>
                <a:ext cx="548640" cy="898336"/>
              </a:xfrm>
              <a:prstGeom prst="ellipse">
                <a:avLst/>
              </a:prstGeom>
              <a:solidFill>
                <a:srgbClr val="424242"/>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solidFill>
                    <a:srgbClr val="FF0000"/>
                  </a:solidFill>
                </a:endParaRPr>
              </a:p>
            </p:txBody>
          </p:sp>
          <p:grpSp>
            <p:nvGrpSpPr>
              <p:cNvPr id="39" name="グループ化 38">
                <a:extLst>
                  <a:ext uri="{FF2B5EF4-FFF2-40B4-BE49-F238E27FC236}">
                    <a16:creationId xmlns:a16="http://schemas.microsoft.com/office/drawing/2014/main" id="{E7A53555-778A-D5A8-DF4D-BC9D0F74A6B2}"/>
                  </a:ext>
                </a:extLst>
              </p:cNvPr>
              <p:cNvGrpSpPr/>
              <p:nvPr/>
            </p:nvGrpSpPr>
            <p:grpSpPr>
              <a:xfrm rot="863207">
                <a:off x="4091683" y="4979959"/>
                <a:ext cx="914400" cy="914400"/>
                <a:chOff x="4080576" y="5253915"/>
                <a:chExt cx="914400" cy="914400"/>
              </a:xfrm>
            </p:grpSpPr>
            <p:pic>
              <p:nvPicPr>
                <p:cNvPr id="38" name="グラフィックス 37" descr="手 単色塗りつぶし">
                  <a:extLst>
                    <a:ext uri="{FF2B5EF4-FFF2-40B4-BE49-F238E27FC236}">
                      <a16:creationId xmlns:a16="http://schemas.microsoft.com/office/drawing/2014/main" id="{3956F0DF-9B48-344A-69B9-0C5ACA2FC9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4080576" y="5253915"/>
                  <a:ext cx="914400" cy="914400"/>
                </a:xfrm>
                <a:prstGeom prst="rect">
                  <a:avLst/>
                </a:prstGeom>
              </p:spPr>
            </p:pic>
            <p:pic>
              <p:nvPicPr>
                <p:cNvPr id="36" name="グラフィックス 35" descr="手 枠線">
                  <a:extLst>
                    <a:ext uri="{FF2B5EF4-FFF2-40B4-BE49-F238E27FC236}">
                      <a16:creationId xmlns:a16="http://schemas.microsoft.com/office/drawing/2014/main" id="{589A93D3-CBA7-2C59-9496-670A881CF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4080576" y="5253915"/>
                  <a:ext cx="914400" cy="914400"/>
                </a:xfrm>
                <a:prstGeom prst="rect">
                  <a:avLst/>
                </a:prstGeom>
              </p:spPr>
            </p:pic>
          </p:grpSp>
          <p:pic>
            <p:nvPicPr>
              <p:cNvPr id="65" name="グラフィックス 64" descr="悪魔の顔 (塗りつぶしなし) 枠線">
                <a:extLst>
                  <a:ext uri="{FF2B5EF4-FFF2-40B4-BE49-F238E27FC236}">
                    <a16:creationId xmlns:a16="http://schemas.microsoft.com/office/drawing/2014/main" id="{FFD53AD8-EE08-3D47-9DD4-945B0DE241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13404" y="4673409"/>
                <a:ext cx="914400" cy="914400"/>
              </a:xfrm>
              <a:prstGeom prst="rect">
                <a:avLst/>
              </a:prstGeom>
            </p:spPr>
          </p:pic>
        </p:grpSp>
        <p:sp>
          <p:nvSpPr>
            <p:cNvPr id="7" name="Folded Corner 4">
              <a:extLst>
                <a:ext uri="{FF2B5EF4-FFF2-40B4-BE49-F238E27FC236}">
                  <a16:creationId xmlns:a16="http://schemas.microsoft.com/office/drawing/2014/main" id="{964CEFC0-7205-B868-BA23-23B285509990}"/>
                </a:ext>
              </a:extLst>
            </p:cNvPr>
            <p:cNvSpPr/>
            <p:nvPr/>
          </p:nvSpPr>
          <p:spPr>
            <a:xfrm>
              <a:off x="6740007" y="4548991"/>
              <a:ext cx="1387365" cy="771346"/>
            </a:xfrm>
            <a:prstGeom prst="foldedCorner">
              <a:avLst/>
            </a:prstGeom>
            <a:solidFill>
              <a:schemeClr val="tx1"/>
            </a:solidFill>
            <a:ln w="12700">
              <a:noFill/>
            </a:ln>
          </p:spPr>
          <p:style>
            <a:lnRef idx="2">
              <a:schemeClr val="accent6"/>
            </a:lnRef>
            <a:fillRef idx="1">
              <a:schemeClr val="lt1"/>
            </a:fillRef>
            <a:effectRef idx="0">
              <a:schemeClr val="accent6"/>
            </a:effectRef>
            <a:fontRef idx="minor">
              <a:schemeClr val="dk1"/>
            </a:fontRef>
          </p:style>
          <p:txBody>
            <a:bodyPr lIns="90000" tIns="144000" bIns="46800" rtlCol="0" anchor="ctr">
              <a:noAutofit/>
            </a:bodyPr>
            <a:lstStyle/>
            <a:p>
              <a:pPr algn="ctr"/>
              <a:r>
                <a:rPr lang="en-JP" sz="1800">
                  <a:solidFill>
                    <a:schemeClr val="bg1"/>
                  </a:solidFill>
                  <a:latin typeface="Hiragino Kaku Gothic ProN W3" panose="020B0300000000000000" pitchFamily="34" charset="-128"/>
                  <a:ea typeface="Hiragino Kaku Gothic ProN W3" panose="020B0300000000000000" pitchFamily="34" charset="-128"/>
                </a:rPr>
                <a:t>P4</a:t>
              </a:r>
              <a:endParaRPr lang="en-US" sz="1800" dirty="0">
                <a:solidFill>
                  <a:schemeClr val="bg1"/>
                </a:solidFill>
                <a:latin typeface="Hiragino Kaku Gothic ProN W3" panose="020B0300000000000000" pitchFamily="34" charset="-128"/>
                <a:ea typeface="Hiragino Kaku Gothic ProN W3" panose="020B0300000000000000" pitchFamily="34" charset="-128"/>
              </a:endParaRPr>
            </a:p>
            <a:p>
              <a:pPr algn="ctr"/>
              <a:r>
                <a:rPr lang="en-JP" sz="1800">
                  <a:solidFill>
                    <a:schemeClr val="bg1"/>
                  </a:solidFill>
                  <a:latin typeface="Hiragino Kaku Gothic ProN W3" panose="020B0300000000000000" pitchFamily="34" charset="-128"/>
                  <a:ea typeface="Hiragino Kaku Gothic ProN W3" panose="020B0300000000000000" pitchFamily="34" charset="-128"/>
                </a:rPr>
                <a:t>プログラム</a:t>
              </a:r>
              <a:endParaRPr lang="en-JP" sz="1800" dirty="0">
                <a:solidFill>
                  <a:schemeClr val="bg1"/>
                </a:solidFill>
                <a:latin typeface="Hiragino Kaku Gothic ProN W3" panose="020B0300000000000000" pitchFamily="34" charset="-128"/>
                <a:ea typeface="Hiragino Kaku Gothic ProN W3" panose="020B0300000000000000" pitchFamily="34" charset="-128"/>
              </a:endParaRPr>
            </a:p>
          </p:txBody>
        </p:sp>
        <p:sp>
          <p:nvSpPr>
            <p:cNvPr id="6" name="Folded Corner 4">
              <a:extLst>
                <a:ext uri="{FF2B5EF4-FFF2-40B4-BE49-F238E27FC236}">
                  <a16:creationId xmlns:a16="http://schemas.microsoft.com/office/drawing/2014/main" id="{2B447BD4-90B1-A364-C5A1-D778EBC8A48D}"/>
                </a:ext>
              </a:extLst>
            </p:cNvPr>
            <p:cNvSpPr/>
            <p:nvPr/>
          </p:nvSpPr>
          <p:spPr>
            <a:xfrm>
              <a:off x="7045876" y="5852586"/>
              <a:ext cx="1387365" cy="771346"/>
            </a:xfrm>
            <a:prstGeom prst="foldedCorner">
              <a:avLst/>
            </a:prstGeom>
            <a:solidFill>
              <a:schemeClr val="tx1"/>
            </a:solidFill>
            <a:ln w="12700">
              <a:noFill/>
            </a:ln>
          </p:spPr>
          <p:style>
            <a:lnRef idx="2">
              <a:schemeClr val="accent6"/>
            </a:lnRef>
            <a:fillRef idx="1">
              <a:schemeClr val="lt1"/>
            </a:fillRef>
            <a:effectRef idx="0">
              <a:schemeClr val="accent6"/>
            </a:effectRef>
            <a:fontRef idx="minor">
              <a:schemeClr val="dk1"/>
            </a:fontRef>
          </p:style>
          <p:txBody>
            <a:bodyPr lIns="90000" tIns="144000" bIns="46800" rtlCol="0" anchor="ctr">
              <a:noAutofit/>
            </a:bodyPr>
            <a:lstStyle/>
            <a:p>
              <a:pPr algn="ctr"/>
              <a:r>
                <a:rPr lang="en-JP" sz="1800">
                  <a:solidFill>
                    <a:schemeClr val="bg1"/>
                  </a:solidFill>
                  <a:latin typeface="Hiragino Kaku Gothic ProN W3" panose="020B0300000000000000" pitchFamily="34" charset="-128"/>
                  <a:ea typeface="Hiragino Kaku Gothic ProN W3" panose="020B0300000000000000" pitchFamily="34" charset="-128"/>
                </a:rPr>
                <a:t>P4</a:t>
              </a:r>
              <a:endParaRPr lang="en-US" sz="1800" dirty="0">
                <a:solidFill>
                  <a:schemeClr val="bg1"/>
                </a:solidFill>
                <a:latin typeface="Hiragino Kaku Gothic ProN W3" panose="020B0300000000000000" pitchFamily="34" charset="-128"/>
                <a:ea typeface="Hiragino Kaku Gothic ProN W3" panose="020B0300000000000000" pitchFamily="34" charset="-128"/>
              </a:endParaRPr>
            </a:p>
            <a:p>
              <a:pPr algn="ctr"/>
              <a:r>
                <a:rPr lang="en-JP" sz="1800">
                  <a:solidFill>
                    <a:schemeClr val="bg1"/>
                  </a:solidFill>
                  <a:latin typeface="Hiragino Kaku Gothic ProN W3" panose="020B0300000000000000" pitchFamily="34" charset="-128"/>
                  <a:ea typeface="Hiragino Kaku Gothic ProN W3" panose="020B0300000000000000" pitchFamily="34" charset="-128"/>
                </a:rPr>
                <a:t>プログラム</a:t>
              </a:r>
              <a:endParaRPr lang="en-JP" sz="1800" dirty="0">
                <a:solidFill>
                  <a:schemeClr val="bg1"/>
                </a:solidFill>
                <a:latin typeface="Hiragino Kaku Gothic ProN W3" panose="020B0300000000000000" pitchFamily="34" charset="-128"/>
                <a:ea typeface="Hiragino Kaku Gothic ProN W3" panose="020B0300000000000000" pitchFamily="34" charset="-128"/>
              </a:endParaRPr>
            </a:p>
          </p:txBody>
        </p:sp>
        <p:grpSp>
          <p:nvGrpSpPr>
            <p:cNvPr id="12" name="Group 11">
              <a:extLst>
                <a:ext uri="{FF2B5EF4-FFF2-40B4-BE49-F238E27FC236}">
                  <a16:creationId xmlns:a16="http://schemas.microsoft.com/office/drawing/2014/main" id="{23BD9892-0951-1E87-18AF-C4F466F3B4AD}"/>
                </a:ext>
              </a:extLst>
            </p:cNvPr>
            <p:cNvGrpSpPr/>
            <p:nvPr/>
          </p:nvGrpSpPr>
          <p:grpSpPr>
            <a:xfrm>
              <a:off x="6993380" y="5201913"/>
              <a:ext cx="1387365" cy="737224"/>
              <a:chOff x="6993380" y="5201913"/>
              <a:chExt cx="1387365" cy="737224"/>
            </a:xfrm>
          </p:grpSpPr>
          <p:sp>
            <p:nvSpPr>
              <p:cNvPr id="10" name="Explosion 2 9">
                <a:extLst>
                  <a:ext uri="{FF2B5EF4-FFF2-40B4-BE49-F238E27FC236}">
                    <a16:creationId xmlns:a16="http://schemas.microsoft.com/office/drawing/2014/main" id="{DF2B8011-CF99-D537-6630-37784CA3F64D}"/>
                  </a:ext>
                </a:extLst>
              </p:cNvPr>
              <p:cNvSpPr/>
              <p:nvPr/>
            </p:nvSpPr>
            <p:spPr>
              <a:xfrm>
                <a:off x="6993380" y="5201913"/>
                <a:ext cx="1387365" cy="737224"/>
              </a:xfrm>
              <a:prstGeom prst="irregularSeal2">
                <a:avLst/>
              </a:prstGeom>
              <a:solidFill>
                <a:schemeClr val="accent2">
                  <a:lumMod val="60000"/>
                  <a:lumOff val="40000"/>
                </a:schemeClr>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JP" sz="1800" dirty="0">
                  <a:solidFill>
                    <a:srgbClr val="FF0000"/>
                  </a:solidFill>
                </a:endParaRPr>
              </a:p>
            </p:txBody>
          </p:sp>
          <p:sp>
            <p:nvSpPr>
              <p:cNvPr id="11" name="TextBox 10">
                <a:extLst>
                  <a:ext uri="{FF2B5EF4-FFF2-40B4-BE49-F238E27FC236}">
                    <a16:creationId xmlns:a16="http://schemas.microsoft.com/office/drawing/2014/main" id="{27FCFA02-EE4A-8144-65F1-D27BC49116BB}"/>
                  </a:ext>
                </a:extLst>
              </p:cNvPr>
              <p:cNvSpPr txBox="1"/>
              <p:nvPr/>
            </p:nvSpPr>
            <p:spPr>
              <a:xfrm>
                <a:off x="7312497" y="5392945"/>
                <a:ext cx="646331" cy="369332"/>
              </a:xfrm>
              <a:prstGeom prst="rect">
                <a:avLst/>
              </a:prstGeom>
              <a:noFill/>
            </p:spPr>
            <p:txBody>
              <a:bodyPr wrap="none" rtlCol="0">
                <a:spAutoFit/>
              </a:bodyPr>
              <a:lstStyle/>
              <a:p>
                <a:r>
                  <a:rPr lang="en-JP" sz="1800">
                    <a:latin typeface="Hiragino Kaku Gothic ProN W3" panose="020B0300000000000000" pitchFamily="34" charset="-128"/>
                    <a:ea typeface="Hiragino Kaku Gothic ProN W3" panose="020B0300000000000000" pitchFamily="34" charset="-128"/>
                  </a:rPr>
                  <a:t>干渉</a:t>
                </a:r>
              </a:p>
            </p:txBody>
          </p:sp>
        </p:grpSp>
      </p:grpSp>
    </p:spTree>
    <p:extLst>
      <p:ext uri="{BB962C8B-B14F-4D97-AF65-F5344CB8AC3E}">
        <p14:creationId xmlns:p14="http://schemas.microsoft.com/office/powerpoint/2010/main" val="3641136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123-E546-8BF2-18F8-0C8B80D440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BDFAA3-A5F9-9EE0-FB70-997CE101D417}"/>
              </a:ext>
            </a:extLst>
          </p:cNvPr>
          <p:cNvSpPr>
            <a:spLocks noGrp="1"/>
          </p:cNvSpPr>
          <p:nvPr>
            <p:ph type="title"/>
          </p:nvPr>
        </p:nvSpPr>
        <p:spPr>
          <a:xfrm>
            <a:off x="1556657" y="304800"/>
            <a:ext cx="10005423" cy="885580"/>
          </a:xfrm>
        </p:spPr>
        <p:txBody>
          <a:bodyPr/>
          <a:lstStyle/>
          <a:p>
            <a:r>
              <a:rPr lang="en-JP"/>
              <a:t>提案：P4 Shield</a:t>
            </a:r>
            <a:endParaRPr lang="en-JP" dirty="0"/>
          </a:p>
        </p:txBody>
      </p:sp>
      <p:sp>
        <p:nvSpPr>
          <p:cNvPr id="3" name="Text Placeholder 2">
            <a:extLst>
              <a:ext uri="{FF2B5EF4-FFF2-40B4-BE49-F238E27FC236}">
                <a16:creationId xmlns:a16="http://schemas.microsoft.com/office/drawing/2014/main" id="{D8E1EED4-0505-111A-1B3B-2499C901297D}"/>
              </a:ext>
            </a:extLst>
          </p:cNvPr>
          <p:cNvSpPr>
            <a:spLocks noGrp="1"/>
          </p:cNvSpPr>
          <p:nvPr>
            <p:ph type="body" idx="1"/>
          </p:nvPr>
        </p:nvSpPr>
        <p:spPr>
          <a:xfrm>
            <a:off x="629920" y="1362493"/>
            <a:ext cx="10932160" cy="4855428"/>
          </a:xfrm>
        </p:spPr>
        <p:txBody>
          <a:bodyPr>
            <a:normAutofit/>
          </a:bodyPr>
          <a:lstStyle/>
          <a:p>
            <a:r>
              <a:rPr lang="en-JP" dirty="0">
                <a:solidFill>
                  <a:srgbClr val="424242"/>
                </a:solidFill>
              </a:rPr>
              <a:t>ユーザのP4プログラムを保護されたP4 VM内で安全に実行</a:t>
            </a:r>
          </a:p>
          <a:p>
            <a:pPr lvl="1"/>
            <a:r>
              <a:rPr lang="en-JP" dirty="0">
                <a:solidFill>
                  <a:srgbClr val="424242"/>
                </a:solidFill>
              </a:rPr>
              <a:t>ユーザごとにP4 VMを用意し、ユーザのP4プログラムを隔離実行</a:t>
            </a:r>
          </a:p>
          <a:p>
            <a:pPr lvl="1"/>
            <a:r>
              <a:rPr lang="en-JP" dirty="0">
                <a:solidFill>
                  <a:srgbClr val="424242"/>
                </a:solidFill>
              </a:rPr>
              <a:t>AMD SEVの保護によりクラウドによる盗聴や改ざんを防ぐ</a:t>
            </a:r>
          </a:p>
          <a:p>
            <a:pPr lvl="1"/>
            <a:r>
              <a:rPr lang="en-JP" dirty="0">
                <a:solidFill>
                  <a:srgbClr val="424242"/>
                </a:solidFill>
              </a:rPr>
              <a:t>ユーザのVMが送受信するパケットを対応するP4 VMに転送して処理</a:t>
            </a:r>
          </a:p>
          <a:p>
            <a:pPr marL="612000" lvl="1" indent="0">
              <a:buNone/>
            </a:pPr>
            <a:endParaRPr lang="en-JP" sz="600" dirty="0">
              <a:solidFill>
                <a:srgbClr val="424242"/>
              </a:solidFill>
            </a:endParaRPr>
          </a:p>
          <a:p>
            <a:r>
              <a:rPr lang="en-JP" dirty="0">
                <a:solidFill>
                  <a:srgbClr val="424242"/>
                </a:solidFill>
              </a:rPr>
              <a:t>VM内情報が利用できるようにP4を拡張</a:t>
            </a:r>
          </a:p>
          <a:p>
            <a:pPr lvl="1"/>
            <a:r>
              <a:rPr lang="en-JP" dirty="0">
                <a:solidFill>
                  <a:srgbClr val="424242"/>
                </a:solidFill>
              </a:rPr>
              <a:t>P4プログラムにユーザVM内の情報を取得するAPIを提供</a:t>
            </a:r>
          </a:p>
        </p:txBody>
      </p:sp>
      <p:sp>
        <p:nvSpPr>
          <p:cNvPr id="4" name="Slide Number Placeholder 3">
            <a:extLst>
              <a:ext uri="{FF2B5EF4-FFF2-40B4-BE49-F238E27FC236}">
                <a16:creationId xmlns:a16="http://schemas.microsoft.com/office/drawing/2014/main" id="{6C8C64AD-47FA-ED51-77C6-6A6576C77BD6}"/>
              </a:ext>
            </a:extLst>
          </p:cNvPr>
          <p:cNvSpPr>
            <a:spLocks noGrp="1"/>
          </p:cNvSpPr>
          <p:nvPr>
            <p:ph type="sldNum" idx="12"/>
          </p:nvPr>
        </p:nvSpPr>
        <p:spPr>
          <a:xfrm>
            <a:off x="11268061" y="6315968"/>
            <a:ext cx="731600" cy="524800"/>
          </a:xfrm>
        </p:spPr>
        <p:txBody>
          <a:bodyPr/>
          <a:lstStyle/>
          <a:p>
            <a:pPr lvl="0"/>
            <a:fld id="{00000000-1234-1234-1234-123412341234}" type="slidenum">
              <a:rPr lang="en-US" altLang="ja" smtClean="0"/>
              <a:pPr lvl="0"/>
              <a:t>5</a:t>
            </a:fld>
            <a:endParaRPr lang="ja" altLang="en-US"/>
          </a:p>
        </p:txBody>
      </p:sp>
      <p:grpSp>
        <p:nvGrpSpPr>
          <p:cNvPr id="14" name="グループ化 37">
            <a:extLst>
              <a:ext uri="{FF2B5EF4-FFF2-40B4-BE49-F238E27FC236}">
                <a16:creationId xmlns:a16="http://schemas.microsoft.com/office/drawing/2014/main" id="{154E0BFE-A25D-2D33-C123-415B7B4FF7F6}"/>
              </a:ext>
            </a:extLst>
          </p:cNvPr>
          <p:cNvGrpSpPr/>
          <p:nvPr/>
        </p:nvGrpSpPr>
        <p:grpSpPr>
          <a:xfrm>
            <a:off x="2404601" y="4603117"/>
            <a:ext cx="7382797" cy="1854476"/>
            <a:chOff x="3075468" y="4568269"/>
            <a:chExt cx="7382797" cy="1854476"/>
          </a:xfrm>
        </p:grpSpPr>
        <p:sp>
          <p:nvSpPr>
            <p:cNvPr id="15" name="Rectangle 14">
              <a:extLst>
                <a:ext uri="{FF2B5EF4-FFF2-40B4-BE49-F238E27FC236}">
                  <a16:creationId xmlns:a16="http://schemas.microsoft.com/office/drawing/2014/main" id="{60D23819-2C55-8128-D698-2C5074FD9646}"/>
                </a:ext>
              </a:extLst>
            </p:cNvPr>
            <p:cNvSpPr/>
            <p:nvPr/>
          </p:nvSpPr>
          <p:spPr>
            <a:xfrm>
              <a:off x="5023488" y="4570804"/>
              <a:ext cx="2038517" cy="622294"/>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chemeClr val="bg2"/>
                  </a:solidFill>
                  <a:latin typeface="Hiragino Kaku Gothic ProN W3" panose="020B0300000000000000" pitchFamily="34" charset="-128"/>
                  <a:ea typeface="Hiragino Kaku Gothic ProN W3" panose="020B0300000000000000" pitchFamily="34" charset="-128"/>
                </a:rPr>
                <a:t>仮想スイッチ</a:t>
              </a:r>
            </a:p>
          </p:txBody>
        </p:sp>
        <p:sp>
          <p:nvSpPr>
            <p:cNvPr id="17" name="Rectangle 16">
              <a:extLst>
                <a:ext uri="{FF2B5EF4-FFF2-40B4-BE49-F238E27FC236}">
                  <a16:creationId xmlns:a16="http://schemas.microsoft.com/office/drawing/2014/main" id="{783DE387-C3EA-42C8-21BA-9D4160F56A2C}"/>
                </a:ext>
              </a:extLst>
            </p:cNvPr>
            <p:cNvSpPr/>
            <p:nvPr/>
          </p:nvSpPr>
          <p:spPr>
            <a:xfrm>
              <a:off x="5023488" y="5799945"/>
              <a:ext cx="2037600" cy="622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Hiragino Kaku Gothic ProN W3" panose="020B0300000000000000" pitchFamily="34" charset="-128"/>
                  <a:ea typeface="Hiragino Kaku Gothic ProN W3" panose="020B0300000000000000" pitchFamily="34" charset="-128"/>
                </a:rPr>
                <a:t>P4 </a:t>
              </a:r>
              <a:r>
                <a:rPr lang="en-JP" sz="2000" dirty="0">
                  <a:solidFill>
                    <a:schemeClr val="bg2"/>
                  </a:solidFill>
                  <a:latin typeface="Hiragino Kaku Gothic ProN W3" panose="020B0300000000000000" pitchFamily="34" charset="-128"/>
                  <a:ea typeface="Hiragino Kaku Gothic ProN W3" panose="020B0300000000000000" pitchFamily="34" charset="-128"/>
                </a:rPr>
                <a:t>VM</a:t>
              </a:r>
            </a:p>
          </p:txBody>
        </p:sp>
        <p:sp>
          <p:nvSpPr>
            <p:cNvPr id="18" name="Rectangle 6">
              <a:extLst>
                <a:ext uri="{FF2B5EF4-FFF2-40B4-BE49-F238E27FC236}">
                  <a16:creationId xmlns:a16="http://schemas.microsoft.com/office/drawing/2014/main" id="{9B5FD4EF-FF79-7D28-F16B-66CCF933EE88}"/>
                </a:ext>
              </a:extLst>
            </p:cNvPr>
            <p:cNvSpPr/>
            <p:nvPr/>
          </p:nvSpPr>
          <p:spPr>
            <a:xfrm>
              <a:off x="8420665" y="4568269"/>
              <a:ext cx="2037600" cy="622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chemeClr val="bg2"/>
                  </a:solidFill>
                  <a:latin typeface="Hiragino Kaku Gothic ProN W3" panose="020B0300000000000000" pitchFamily="34" charset="-128"/>
                  <a:ea typeface="Hiragino Kaku Gothic ProN W3" panose="020B0300000000000000" pitchFamily="34" charset="-128"/>
                </a:rPr>
                <a:t>ユーザVM</a:t>
              </a:r>
            </a:p>
          </p:txBody>
        </p:sp>
        <p:cxnSp>
          <p:nvCxnSpPr>
            <p:cNvPr id="19" name="カギ線コネクタ 8">
              <a:extLst>
                <a:ext uri="{FF2B5EF4-FFF2-40B4-BE49-F238E27FC236}">
                  <a16:creationId xmlns:a16="http://schemas.microsoft.com/office/drawing/2014/main" id="{C215A9BC-42B4-9344-DE66-7F6B4FE73279}"/>
                </a:ext>
              </a:extLst>
            </p:cNvPr>
            <p:cNvCxnSpPr>
              <a:cxnSpLocks/>
              <a:stCxn id="15" idx="3"/>
              <a:endCxn id="18" idx="1"/>
            </p:cNvCxnSpPr>
            <p:nvPr/>
          </p:nvCxnSpPr>
          <p:spPr>
            <a:xfrm flipV="1">
              <a:off x="7062005" y="4879669"/>
              <a:ext cx="1358660" cy="2282"/>
            </a:xfrm>
            <a:prstGeom prst="bentConnector3">
              <a:avLst>
                <a:gd name="adj1" fmla="val 50000"/>
              </a:avLst>
            </a:prstGeom>
            <a:ln w="28575">
              <a:solidFill>
                <a:srgbClr val="424242"/>
              </a:solidFill>
              <a:headEnd type="none"/>
            </a:ln>
          </p:spPr>
          <p:style>
            <a:lnRef idx="1">
              <a:schemeClr val="accent1"/>
            </a:lnRef>
            <a:fillRef idx="0">
              <a:schemeClr val="accent1"/>
            </a:fillRef>
            <a:effectRef idx="0">
              <a:schemeClr val="accent1"/>
            </a:effectRef>
            <a:fontRef idx="minor">
              <a:schemeClr val="tx1"/>
            </a:fontRef>
          </p:style>
        </p:cxnSp>
        <p:cxnSp>
          <p:nvCxnSpPr>
            <p:cNvPr id="26" name="カギ線コネクタ 10">
              <a:extLst>
                <a:ext uri="{FF2B5EF4-FFF2-40B4-BE49-F238E27FC236}">
                  <a16:creationId xmlns:a16="http://schemas.microsoft.com/office/drawing/2014/main" id="{AD5B0029-00DB-267B-30D9-4B7BD25EA94B}"/>
                </a:ext>
              </a:extLst>
            </p:cNvPr>
            <p:cNvCxnSpPr>
              <a:cxnSpLocks/>
              <a:stCxn id="15" idx="2"/>
              <a:endCxn id="17" idx="0"/>
            </p:cNvCxnSpPr>
            <p:nvPr/>
          </p:nvCxnSpPr>
          <p:spPr>
            <a:xfrm rot="5400000">
              <a:off x="5739095" y="5496292"/>
              <a:ext cx="606847" cy="459"/>
            </a:xfrm>
            <a:prstGeom prst="bentConnector3">
              <a:avLst>
                <a:gd name="adj1" fmla="val 50000"/>
              </a:avLst>
            </a:prstGeom>
            <a:ln w="28575">
              <a:solidFill>
                <a:srgbClr val="424242"/>
              </a:solidFill>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15">
              <a:extLst>
                <a:ext uri="{FF2B5EF4-FFF2-40B4-BE49-F238E27FC236}">
                  <a16:creationId xmlns:a16="http://schemas.microsoft.com/office/drawing/2014/main" id="{27D981C5-1679-DAFF-CFF0-41035BDE8376}"/>
                </a:ext>
              </a:extLst>
            </p:cNvPr>
            <p:cNvCxnSpPr>
              <a:cxnSpLocks/>
            </p:cNvCxnSpPr>
            <p:nvPr/>
          </p:nvCxnSpPr>
          <p:spPr>
            <a:xfrm flipH="1">
              <a:off x="4432252" y="4882278"/>
              <a:ext cx="591236"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乗算記号 17">
              <a:extLst>
                <a:ext uri="{FF2B5EF4-FFF2-40B4-BE49-F238E27FC236}">
                  <a16:creationId xmlns:a16="http://schemas.microsoft.com/office/drawing/2014/main" id="{C9C7F783-C523-AFCD-9DD2-6DD41A0E16D8}"/>
                </a:ext>
              </a:extLst>
            </p:cNvPr>
            <p:cNvSpPr/>
            <p:nvPr/>
          </p:nvSpPr>
          <p:spPr>
            <a:xfrm>
              <a:off x="7759793" y="5087835"/>
              <a:ext cx="534121" cy="534121"/>
            </a:xfrm>
            <a:prstGeom prst="mathMultiply">
              <a:avLst>
                <a:gd name="adj1" fmla="val 14510"/>
              </a:avLst>
            </a:prstGeom>
            <a:solidFill>
              <a:srgbClr val="C00000"/>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600" dirty="0">
                <a:solidFill>
                  <a:srgbClr val="FF0000"/>
                </a:solidFill>
              </a:endParaRPr>
            </a:p>
          </p:txBody>
        </p:sp>
        <p:cxnSp>
          <p:nvCxnSpPr>
            <p:cNvPr id="29" name="Straight Arrow Connector 20">
              <a:extLst>
                <a:ext uri="{FF2B5EF4-FFF2-40B4-BE49-F238E27FC236}">
                  <a16:creationId xmlns:a16="http://schemas.microsoft.com/office/drawing/2014/main" id="{30D5CAED-56ED-435C-F949-F60903FB0E7A}"/>
                </a:ext>
              </a:extLst>
            </p:cNvPr>
            <p:cNvCxnSpPr>
              <a:cxnSpLocks/>
            </p:cNvCxnSpPr>
            <p:nvPr/>
          </p:nvCxnSpPr>
          <p:spPr>
            <a:xfrm>
              <a:off x="4343400" y="5093404"/>
              <a:ext cx="59524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3">
              <a:extLst>
                <a:ext uri="{FF2B5EF4-FFF2-40B4-BE49-F238E27FC236}">
                  <a16:creationId xmlns:a16="http://schemas.microsoft.com/office/drawing/2014/main" id="{DAA67A1C-624D-1B4E-12DC-C7EF522583FA}"/>
                </a:ext>
              </a:extLst>
            </p:cNvPr>
            <p:cNvCxnSpPr>
              <a:cxnSpLocks/>
            </p:cNvCxnSpPr>
            <p:nvPr/>
          </p:nvCxnSpPr>
          <p:spPr>
            <a:xfrm>
              <a:off x="5832434" y="5291179"/>
              <a:ext cx="0" cy="40649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4" name="Straight Arrow Connector 25">
              <a:extLst>
                <a:ext uri="{FF2B5EF4-FFF2-40B4-BE49-F238E27FC236}">
                  <a16:creationId xmlns:a16="http://schemas.microsoft.com/office/drawing/2014/main" id="{E3F4A693-0029-50AA-645E-0B3BFA4BDA36}"/>
                </a:ext>
              </a:extLst>
            </p:cNvPr>
            <p:cNvCxnSpPr>
              <a:cxnSpLocks/>
            </p:cNvCxnSpPr>
            <p:nvPr/>
          </p:nvCxnSpPr>
          <p:spPr>
            <a:xfrm flipV="1">
              <a:off x="6226828" y="5266812"/>
              <a:ext cx="0" cy="4068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0" name="Straight Arrow Connector 27">
              <a:extLst>
                <a:ext uri="{FF2B5EF4-FFF2-40B4-BE49-F238E27FC236}">
                  <a16:creationId xmlns:a16="http://schemas.microsoft.com/office/drawing/2014/main" id="{1B725654-1352-6971-4D89-01F6FB51BB90}"/>
                </a:ext>
              </a:extLst>
            </p:cNvPr>
            <p:cNvCxnSpPr>
              <a:cxnSpLocks/>
            </p:cNvCxnSpPr>
            <p:nvPr/>
          </p:nvCxnSpPr>
          <p:spPr>
            <a:xfrm>
              <a:off x="7235920" y="5081085"/>
              <a:ext cx="95701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29">
              <a:extLst>
                <a:ext uri="{FF2B5EF4-FFF2-40B4-BE49-F238E27FC236}">
                  <a16:creationId xmlns:a16="http://schemas.microsoft.com/office/drawing/2014/main" id="{2047382C-3972-D92E-4B47-494A1ED29ADD}"/>
                </a:ext>
              </a:extLst>
            </p:cNvPr>
            <p:cNvCxnSpPr>
              <a:cxnSpLocks/>
            </p:cNvCxnSpPr>
            <p:nvPr/>
          </p:nvCxnSpPr>
          <p:spPr>
            <a:xfrm>
              <a:off x="7246085" y="5354896"/>
              <a:ext cx="568914"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43" name="Rectangle 31">
              <a:extLst>
                <a:ext uri="{FF2B5EF4-FFF2-40B4-BE49-F238E27FC236}">
                  <a16:creationId xmlns:a16="http://schemas.microsoft.com/office/drawing/2014/main" id="{F423D3DB-6350-A4BA-42FF-58CE331C151D}"/>
                </a:ext>
              </a:extLst>
            </p:cNvPr>
            <p:cNvSpPr/>
            <p:nvPr/>
          </p:nvSpPr>
          <p:spPr>
            <a:xfrm>
              <a:off x="3075468" y="4879669"/>
              <a:ext cx="1099930" cy="475227"/>
            </a:xfrm>
            <a:prstGeom prst="rect">
              <a:avLst/>
            </a:prstGeom>
            <a:solidFill>
              <a:schemeClr val="bg1"/>
            </a:solidFill>
            <a:ln w="28575">
              <a:solidFill>
                <a:srgbClr val="FB555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JP" sz="1800" dirty="0">
                  <a:solidFill>
                    <a:srgbClr val="FB5552"/>
                  </a:solidFill>
                  <a:latin typeface="Hiragino Kaku Gothic ProN W3" panose="020B0300000000000000" pitchFamily="34" charset="-128"/>
                  <a:ea typeface="Hiragino Kaku Gothic ProN W3" panose="020B0300000000000000" pitchFamily="34" charset="-128"/>
                </a:rPr>
                <a:t>パケット</a:t>
              </a:r>
            </a:p>
          </p:txBody>
        </p:sp>
      </p:grpSp>
      <p:grpSp>
        <p:nvGrpSpPr>
          <p:cNvPr id="48" name="Group 47">
            <a:extLst>
              <a:ext uri="{FF2B5EF4-FFF2-40B4-BE49-F238E27FC236}">
                <a16:creationId xmlns:a16="http://schemas.microsoft.com/office/drawing/2014/main" id="{927554BE-60FA-6499-28AB-30791BD90C5C}"/>
              </a:ext>
            </a:extLst>
          </p:cNvPr>
          <p:cNvGrpSpPr/>
          <p:nvPr/>
        </p:nvGrpSpPr>
        <p:grpSpPr>
          <a:xfrm>
            <a:off x="6133906" y="6146193"/>
            <a:ext cx="512630" cy="497914"/>
            <a:chOff x="5958317" y="6452879"/>
            <a:chExt cx="512630" cy="497914"/>
          </a:xfrm>
        </p:grpSpPr>
        <p:pic>
          <p:nvPicPr>
            <p:cNvPr id="46" name="グラフィックス 67" descr="ロック 単色塗りつぶし">
              <a:extLst>
                <a:ext uri="{FF2B5EF4-FFF2-40B4-BE49-F238E27FC236}">
                  <a16:creationId xmlns:a16="http://schemas.microsoft.com/office/drawing/2014/main" id="{A8F6FB3C-3561-CD8D-A991-3E9E710452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58317" y="6452879"/>
              <a:ext cx="505315" cy="495241"/>
            </a:xfrm>
            <a:prstGeom prst="rect">
              <a:avLst/>
            </a:prstGeom>
          </p:spPr>
        </p:pic>
        <p:pic>
          <p:nvPicPr>
            <p:cNvPr id="47" name="Graphic 46" descr="Lock outline">
              <a:extLst>
                <a:ext uri="{FF2B5EF4-FFF2-40B4-BE49-F238E27FC236}">
                  <a16:creationId xmlns:a16="http://schemas.microsoft.com/office/drawing/2014/main" id="{E910F757-BD8C-9CE1-F3D3-0D8C0B584F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65238" y="6455166"/>
              <a:ext cx="505709" cy="495627"/>
            </a:xfrm>
            <a:prstGeom prst="rect">
              <a:avLst/>
            </a:prstGeom>
          </p:spPr>
        </p:pic>
      </p:grpSp>
      <p:pic>
        <p:nvPicPr>
          <p:cNvPr id="49" name="グラフィックス 27" descr="ロック 単色塗りつぶし">
            <a:extLst>
              <a:ext uri="{FF2B5EF4-FFF2-40B4-BE49-F238E27FC236}">
                <a16:creationId xmlns:a16="http://schemas.microsoft.com/office/drawing/2014/main" id="{92D48659-4F65-4002-8B0E-F8681216AF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09818" y="4902789"/>
            <a:ext cx="505315" cy="495241"/>
          </a:xfrm>
          <a:prstGeom prst="rect">
            <a:avLst/>
          </a:prstGeom>
        </p:spPr>
      </p:pic>
    </p:spTree>
    <p:extLst>
      <p:ext uri="{BB962C8B-B14F-4D97-AF65-F5344CB8AC3E}">
        <p14:creationId xmlns:p14="http://schemas.microsoft.com/office/powerpoint/2010/main" val="1547634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E9C6A-055A-F170-F935-BC6218C3DE9F}"/>
              </a:ext>
            </a:extLst>
          </p:cNvPr>
          <p:cNvSpPr>
            <a:spLocks noGrp="1"/>
          </p:cNvSpPr>
          <p:nvPr>
            <p:ph type="title"/>
          </p:nvPr>
        </p:nvSpPr>
        <p:spPr>
          <a:xfrm>
            <a:off x="1556657" y="304800"/>
            <a:ext cx="10005423" cy="885580"/>
          </a:xfrm>
        </p:spPr>
        <p:txBody>
          <a:bodyPr/>
          <a:lstStyle/>
          <a:p>
            <a:r>
              <a:rPr lang="en-JP" dirty="0"/>
              <a:t>P4 VMにおけるP4プログラムの実行</a:t>
            </a:r>
          </a:p>
        </p:txBody>
      </p:sp>
      <p:sp>
        <p:nvSpPr>
          <p:cNvPr id="3" name="Text Placeholder 2">
            <a:extLst>
              <a:ext uri="{FF2B5EF4-FFF2-40B4-BE49-F238E27FC236}">
                <a16:creationId xmlns:a16="http://schemas.microsoft.com/office/drawing/2014/main" id="{D1A99207-449D-68FA-1248-185D7DEB6E85}"/>
              </a:ext>
            </a:extLst>
          </p:cNvPr>
          <p:cNvSpPr>
            <a:spLocks noGrp="1"/>
          </p:cNvSpPr>
          <p:nvPr>
            <p:ph type="body" idx="1"/>
          </p:nvPr>
        </p:nvSpPr>
        <p:spPr>
          <a:xfrm>
            <a:off x="629920" y="1362493"/>
            <a:ext cx="10932160" cy="4855428"/>
          </a:xfrm>
        </p:spPr>
        <p:txBody>
          <a:bodyPr/>
          <a:lstStyle/>
          <a:p>
            <a:r>
              <a:rPr lang="en-JP" dirty="0">
                <a:solidFill>
                  <a:srgbClr val="424242"/>
                </a:solidFill>
              </a:rPr>
              <a:t>uBPFバイトコードを生成し、JITコンパイルして実行</a:t>
            </a:r>
          </a:p>
          <a:p>
            <a:pPr lvl="1"/>
            <a:r>
              <a:rPr lang="en-US" dirty="0" err="1">
                <a:solidFill>
                  <a:srgbClr val="424242"/>
                </a:solidFill>
              </a:rPr>
              <a:t>ユーザ空間BPF</a:t>
            </a:r>
            <a:r>
              <a:rPr lang="en-US" dirty="0">
                <a:solidFill>
                  <a:srgbClr val="424242"/>
                </a:solidFill>
              </a:rPr>
              <a:t> (</a:t>
            </a:r>
            <a:r>
              <a:rPr lang="en-US" dirty="0" err="1">
                <a:solidFill>
                  <a:srgbClr val="424242"/>
                </a:solidFill>
              </a:rPr>
              <a:t>uBPF</a:t>
            </a:r>
            <a:r>
              <a:rPr lang="en-US" dirty="0">
                <a:solidFill>
                  <a:srgbClr val="424242"/>
                </a:solidFill>
              </a:rPr>
              <a:t>) </a:t>
            </a:r>
            <a:r>
              <a:rPr lang="en-US" dirty="0" err="1">
                <a:solidFill>
                  <a:srgbClr val="424242"/>
                </a:solidFill>
              </a:rPr>
              <a:t>は</a:t>
            </a:r>
            <a:r>
              <a:rPr lang="en-JP" dirty="0">
                <a:solidFill>
                  <a:srgbClr val="424242"/>
                </a:solidFill>
              </a:rPr>
              <a:t>カーネル内で動くeBPFより制約が少ない</a:t>
            </a:r>
          </a:p>
          <a:p>
            <a:pPr lvl="1"/>
            <a:r>
              <a:rPr lang="en-JP" dirty="0">
                <a:solidFill>
                  <a:srgbClr val="424242"/>
                </a:solidFill>
              </a:rPr>
              <a:t>複数のP4プログラムがロードされてもuBPFを用いて安全に実行可能</a:t>
            </a:r>
          </a:p>
          <a:p>
            <a:pPr lvl="1"/>
            <a:endParaRPr lang="en-JP" sz="600" dirty="0">
              <a:solidFill>
                <a:srgbClr val="424242"/>
              </a:solidFill>
            </a:endParaRPr>
          </a:p>
          <a:p>
            <a:r>
              <a:rPr lang="en-JP" dirty="0">
                <a:solidFill>
                  <a:srgbClr val="424242"/>
                </a:solidFill>
              </a:rPr>
              <a:t>仮想スイッチから転送されたパケットデータを処理</a:t>
            </a:r>
          </a:p>
          <a:p>
            <a:pPr lvl="1"/>
            <a:r>
              <a:rPr lang="en-JP" dirty="0">
                <a:solidFill>
                  <a:srgbClr val="424242"/>
                </a:solidFill>
              </a:rPr>
              <a:t>パケットヘッダをパースし、パケットの転送・破棄を判定</a:t>
            </a:r>
          </a:p>
          <a:p>
            <a:pPr lvl="1"/>
            <a:r>
              <a:rPr lang="en-JP">
                <a:solidFill>
                  <a:srgbClr val="424242"/>
                </a:solidFill>
              </a:rPr>
              <a:t>必要に応じてパケットを書き換え</a:t>
            </a:r>
            <a:endParaRPr lang="en-JP" dirty="0">
              <a:solidFill>
                <a:srgbClr val="424242"/>
              </a:solidFill>
            </a:endParaRPr>
          </a:p>
          <a:p>
            <a:pPr lvl="1"/>
            <a:endParaRPr lang="en-JP" dirty="0">
              <a:solidFill>
                <a:srgbClr val="424242"/>
              </a:solidFill>
            </a:endParaRPr>
          </a:p>
        </p:txBody>
      </p:sp>
      <p:sp>
        <p:nvSpPr>
          <p:cNvPr id="4" name="Slide Number Placeholder 3">
            <a:extLst>
              <a:ext uri="{FF2B5EF4-FFF2-40B4-BE49-F238E27FC236}">
                <a16:creationId xmlns:a16="http://schemas.microsoft.com/office/drawing/2014/main" id="{FF3A4C7B-40E9-31AD-0B2B-B46EE5DEE5C5}"/>
              </a:ext>
            </a:extLst>
          </p:cNvPr>
          <p:cNvSpPr>
            <a:spLocks noGrp="1"/>
          </p:cNvSpPr>
          <p:nvPr>
            <p:ph type="sldNum" idx="12"/>
          </p:nvPr>
        </p:nvSpPr>
        <p:spPr>
          <a:xfrm>
            <a:off x="11268061" y="6315968"/>
            <a:ext cx="731600" cy="524800"/>
          </a:xfrm>
        </p:spPr>
        <p:txBody>
          <a:bodyPr/>
          <a:lstStyle/>
          <a:p>
            <a:fld id="{00000000-1234-1234-1234-123412341234}" type="slidenum">
              <a:rPr lang="en-US" altLang="ja" smtClean="0"/>
              <a:pPr/>
              <a:t>6</a:t>
            </a:fld>
            <a:endParaRPr lang="ja" altLang="en-US"/>
          </a:p>
        </p:txBody>
      </p:sp>
      <p:grpSp>
        <p:nvGrpSpPr>
          <p:cNvPr id="5" name="Group 4">
            <a:extLst>
              <a:ext uri="{FF2B5EF4-FFF2-40B4-BE49-F238E27FC236}">
                <a16:creationId xmlns:a16="http://schemas.microsoft.com/office/drawing/2014/main" id="{940E34C2-CD53-31F4-D9A0-DAAD6EC1FD2A}"/>
              </a:ext>
            </a:extLst>
          </p:cNvPr>
          <p:cNvGrpSpPr/>
          <p:nvPr/>
        </p:nvGrpSpPr>
        <p:grpSpPr>
          <a:xfrm>
            <a:off x="2988166" y="4344121"/>
            <a:ext cx="6004449" cy="2449461"/>
            <a:chOff x="1680639" y="2962187"/>
            <a:chExt cx="7480199" cy="3113554"/>
          </a:xfrm>
        </p:grpSpPr>
        <p:sp>
          <p:nvSpPr>
            <p:cNvPr id="10" name="Rectangle 9">
              <a:extLst>
                <a:ext uri="{FF2B5EF4-FFF2-40B4-BE49-F238E27FC236}">
                  <a16:creationId xmlns:a16="http://schemas.microsoft.com/office/drawing/2014/main" id="{D8DA1428-4E74-9483-B617-F062AB024BCF}"/>
                </a:ext>
              </a:extLst>
            </p:cNvPr>
            <p:cNvSpPr/>
            <p:nvPr/>
          </p:nvSpPr>
          <p:spPr>
            <a:xfrm>
              <a:off x="3726061" y="2964722"/>
              <a:ext cx="2038517" cy="622294"/>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600" dirty="0">
                  <a:solidFill>
                    <a:schemeClr val="bg2"/>
                  </a:solidFill>
                  <a:latin typeface="Hiragino Kaku Gothic ProN W3" panose="020B0300000000000000" pitchFamily="34" charset="-128"/>
                  <a:ea typeface="Hiragino Kaku Gothic ProN W3" panose="020B0300000000000000" pitchFamily="34" charset="-128"/>
                </a:rPr>
                <a:t>仮想スイッチ</a:t>
              </a:r>
            </a:p>
          </p:txBody>
        </p:sp>
        <p:sp>
          <p:nvSpPr>
            <p:cNvPr id="12" name="Rectangle 11">
              <a:extLst>
                <a:ext uri="{FF2B5EF4-FFF2-40B4-BE49-F238E27FC236}">
                  <a16:creationId xmlns:a16="http://schemas.microsoft.com/office/drawing/2014/main" id="{4A3A6CA8-7C7A-0CF9-7608-132C88D6C812}"/>
                </a:ext>
              </a:extLst>
            </p:cNvPr>
            <p:cNvSpPr/>
            <p:nvPr/>
          </p:nvSpPr>
          <p:spPr>
            <a:xfrm>
              <a:off x="3726978" y="4076116"/>
              <a:ext cx="2037600" cy="199962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Hiragino Kaku Gothic ProN W3" panose="020B0300000000000000" pitchFamily="34" charset="-128"/>
                  <a:ea typeface="Hiragino Kaku Gothic ProN W3" panose="020B0300000000000000" pitchFamily="34" charset="-128"/>
                </a:rPr>
                <a:t>P4 </a:t>
              </a:r>
              <a:r>
                <a:rPr lang="en-JP" sz="1600" dirty="0">
                  <a:solidFill>
                    <a:schemeClr val="bg2"/>
                  </a:solidFill>
                  <a:latin typeface="Hiragino Kaku Gothic ProN W3" panose="020B0300000000000000" pitchFamily="34" charset="-128"/>
                  <a:ea typeface="Hiragino Kaku Gothic ProN W3" panose="020B0300000000000000" pitchFamily="34" charset="-128"/>
                </a:rPr>
                <a:t>VM</a:t>
              </a:r>
            </a:p>
            <a:p>
              <a:pPr algn="ctr"/>
              <a:endParaRPr lang="en-JP" sz="16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6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6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6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600" dirty="0">
                <a:solidFill>
                  <a:schemeClr val="bg2"/>
                </a:solidFill>
                <a:latin typeface="Hiragino Kaku Gothic ProN W3" panose="020B0300000000000000" pitchFamily="34" charset="-128"/>
                <a:ea typeface="Hiragino Kaku Gothic ProN W3" panose="020B0300000000000000" pitchFamily="34" charset="-128"/>
              </a:endParaRPr>
            </a:p>
          </p:txBody>
        </p:sp>
        <p:sp>
          <p:nvSpPr>
            <p:cNvPr id="14" name="Rectangle 6">
              <a:extLst>
                <a:ext uri="{FF2B5EF4-FFF2-40B4-BE49-F238E27FC236}">
                  <a16:creationId xmlns:a16="http://schemas.microsoft.com/office/drawing/2014/main" id="{7E29FBC2-233D-4929-C4BA-C1D35E46C61F}"/>
                </a:ext>
              </a:extLst>
            </p:cNvPr>
            <p:cNvSpPr/>
            <p:nvPr/>
          </p:nvSpPr>
          <p:spPr>
            <a:xfrm>
              <a:off x="7123238" y="2962187"/>
              <a:ext cx="2037600" cy="622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600" dirty="0">
                  <a:solidFill>
                    <a:srgbClr val="424242"/>
                  </a:solidFill>
                  <a:latin typeface="Hiragino Kaku Gothic ProN W3" panose="020B0300000000000000" pitchFamily="34" charset="-128"/>
                  <a:ea typeface="Hiragino Kaku Gothic ProN W3" panose="020B0300000000000000" pitchFamily="34" charset="-128"/>
                </a:rPr>
                <a:t>ユーザVM</a:t>
              </a:r>
            </a:p>
          </p:txBody>
        </p:sp>
        <p:cxnSp>
          <p:nvCxnSpPr>
            <p:cNvPr id="15" name="カギ線コネクタ 8">
              <a:extLst>
                <a:ext uri="{FF2B5EF4-FFF2-40B4-BE49-F238E27FC236}">
                  <a16:creationId xmlns:a16="http://schemas.microsoft.com/office/drawing/2014/main" id="{219FB3D4-69CA-992D-4D08-48091ED1FF53}"/>
                </a:ext>
              </a:extLst>
            </p:cNvPr>
            <p:cNvCxnSpPr>
              <a:cxnSpLocks/>
              <a:stCxn id="10" idx="3"/>
              <a:endCxn id="14" idx="1"/>
            </p:cNvCxnSpPr>
            <p:nvPr/>
          </p:nvCxnSpPr>
          <p:spPr>
            <a:xfrm flipV="1">
              <a:off x="5764579" y="3273587"/>
              <a:ext cx="1358660" cy="2282"/>
            </a:xfrm>
            <a:prstGeom prst="bentConnector3">
              <a:avLst>
                <a:gd name="adj1" fmla="val 50000"/>
              </a:avLst>
            </a:prstGeom>
            <a:ln w="28575">
              <a:solidFill>
                <a:srgbClr val="424242"/>
              </a:solidFill>
              <a:headEnd type="none"/>
            </a:ln>
          </p:spPr>
          <p:style>
            <a:lnRef idx="1">
              <a:schemeClr val="accent1"/>
            </a:lnRef>
            <a:fillRef idx="0">
              <a:schemeClr val="accent1"/>
            </a:fillRef>
            <a:effectRef idx="0">
              <a:schemeClr val="accent1"/>
            </a:effectRef>
            <a:fontRef idx="minor">
              <a:schemeClr val="tx1"/>
            </a:fontRef>
          </p:style>
        </p:cxnSp>
        <p:cxnSp>
          <p:nvCxnSpPr>
            <p:cNvPr id="16" name="カギ線コネクタ 10">
              <a:extLst>
                <a:ext uri="{FF2B5EF4-FFF2-40B4-BE49-F238E27FC236}">
                  <a16:creationId xmlns:a16="http://schemas.microsoft.com/office/drawing/2014/main" id="{2C1EC3D9-3304-3437-3C9A-75A3E43F7A26}"/>
                </a:ext>
              </a:extLst>
            </p:cNvPr>
            <p:cNvCxnSpPr>
              <a:cxnSpLocks/>
              <a:stCxn id="10" idx="2"/>
              <a:endCxn id="12" idx="0"/>
            </p:cNvCxnSpPr>
            <p:nvPr/>
          </p:nvCxnSpPr>
          <p:spPr>
            <a:xfrm rot="16200000" flipH="1">
              <a:off x="4500999" y="3831337"/>
              <a:ext cx="489101" cy="458"/>
            </a:xfrm>
            <a:prstGeom prst="bentConnector3">
              <a:avLst>
                <a:gd name="adj1" fmla="val 50000"/>
              </a:avLst>
            </a:prstGeom>
            <a:ln w="28575">
              <a:solidFill>
                <a:srgbClr val="424242"/>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5">
              <a:extLst>
                <a:ext uri="{FF2B5EF4-FFF2-40B4-BE49-F238E27FC236}">
                  <a16:creationId xmlns:a16="http://schemas.microsoft.com/office/drawing/2014/main" id="{C4FD68CC-A1D4-22F1-F254-5BFFAFC63898}"/>
                </a:ext>
              </a:extLst>
            </p:cNvPr>
            <p:cNvCxnSpPr>
              <a:cxnSpLocks/>
            </p:cNvCxnSpPr>
            <p:nvPr/>
          </p:nvCxnSpPr>
          <p:spPr>
            <a:xfrm flipH="1">
              <a:off x="3134825" y="3276197"/>
              <a:ext cx="591235"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乗算記号 17">
              <a:extLst>
                <a:ext uri="{FF2B5EF4-FFF2-40B4-BE49-F238E27FC236}">
                  <a16:creationId xmlns:a16="http://schemas.microsoft.com/office/drawing/2014/main" id="{77178019-8AC0-274C-B936-A926D4BF45CC}"/>
                </a:ext>
              </a:extLst>
            </p:cNvPr>
            <p:cNvSpPr/>
            <p:nvPr/>
          </p:nvSpPr>
          <p:spPr>
            <a:xfrm>
              <a:off x="6462366" y="3481753"/>
              <a:ext cx="534122" cy="534121"/>
            </a:xfrm>
            <a:prstGeom prst="mathMultiply">
              <a:avLst>
                <a:gd name="adj1" fmla="val 14510"/>
              </a:avLst>
            </a:prstGeom>
            <a:solidFill>
              <a:srgbClr val="C00000"/>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dirty="0">
                <a:solidFill>
                  <a:srgbClr val="FF0000"/>
                </a:solidFill>
              </a:endParaRPr>
            </a:p>
          </p:txBody>
        </p:sp>
        <p:cxnSp>
          <p:nvCxnSpPr>
            <p:cNvPr id="24" name="Straight Arrow Connector 20">
              <a:extLst>
                <a:ext uri="{FF2B5EF4-FFF2-40B4-BE49-F238E27FC236}">
                  <a16:creationId xmlns:a16="http://schemas.microsoft.com/office/drawing/2014/main" id="{BB45F84A-D2B0-948B-4D8B-06BE3972D977}"/>
                </a:ext>
              </a:extLst>
            </p:cNvPr>
            <p:cNvCxnSpPr>
              <a:cxnSpLocks/>
            </p:cNvCxnSpPr>
            <p:nvPr/>
          </p:nvCxnSpPr>
          <p:spPr>
            <a:xfrm>
              <a:off x="3045974" y="3487322"/>
              <a:ext cx="595241"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3">
              <a:extLst>
                <a:ext uri="{FF2B5EF4-FFF2-40B4-BE49-F238E27FC236}">
                  <a16:creationId xmlns:a16="http://schemas.microsoft.com/office/drawing/2014/main" id="{2A0F581F-B93F-4E46-59B3-38864ED4E928}"/>
                </a:ext>
              </a:extLst>
            </p:cNvPr>
            <p:cNvCxnSpPr>
              <a:cxnSpLocks/>
            </p:cNvCxnSpPr>
            <p:nvPr/>
          </p:nvCxnSpPr>
          <p:spPr>
            <a:xfrm>
              <a:off x="4463732" y="3651076"/>
              <a:ext cx="0" cy="364798"/>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5">
              <a:extLst>
                <a:ext uri="{FF2B5EF4-FFF2-40B4-BE49-F238E27FC236}">
                  <a16:creationId xmlns:a16="http://schemas.microsoft.com/office/drawing/2014/main" id="{F62A9C47-9F53-D3AD-6077-5C313C1B0D37}"/>
                </a:ext>
              </a:extLst>
            </p:cNvPr>
            <p:cNvCxnSpPr>
              <a:cxnSpLocks/>
            </p:cNvCxnSpPr>
            <p:nvPr/>
          </p:nvCxnSpPr>
          <p:spPr>
            <a:xfrm flipV="1">
              <a:off x="4930318" y="3643556"/>
              <a:ext cx="0" cy="36479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7">
              <a:extLst>
                <a:ext uri="{FF2B5EF4-FFF2-40B4-BE49-F238E27FC236}">
                  <a16:creationId xmlns:a16="http://schemas.microsoft.com/office/drawing/2014/main" id="{0A03E7F5-87A4-9329-BA85-47B9A86451DD}"/>
                </a:ext>
              </a:extLst>
            </p:cNvPr>
            <p:cNvCxnSpPr>
              <a:cxnSpLocks/>
            </p:cNvCxnSpPr>
            <p:nvPr/>
          </p:nvCxnSpPr>
          <p:spPr>
            <a:xfrm>
              <a:off x="5938493" y="3475003"/>
              <a:ext cx="957010"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7F3C7669-B0C4-D618-C8E3-B07E96ED0202}"/>
                </a:ext>
              </a:extLst>
            </p:cNvPr>
            <p:cNvCxnSpPr>
              <a:cxnSpLocks/>
            </p:cNvCxnSpPr>
            <p:nvPr/>
          </p:nvCxnSpPr>
          <p:spPr>
            <a:xfrm>
              <a:off x="5948658" y="3748815"/>
              <a:ext cx="568914"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1" name="Rectangle 31">
              <a:extLst>
                <a:ext uri="{FF2B5EF4-FFF2-40B4-BE49-F238E27FC236}">
                  <a16:creationId xmlns:a16="http://schemas.microsoft.com/office/drawing/2014/main" id="{ACAC7F7C-BD3E-B2E7-70B1-CAF927388E1F}"/>
                </a:ext>
              </a:extLst>
            </p:cNvPr>
            <p:cNvSpPr/>
            <p:nvPr/>
          </p:nvSpPr>
          <p:spPr>
            <a:xfrm>
              <a:off x="1680639" y="3273587"/>
              <a:ext cx="1197332" cy="475227"/>
            </a:xfrm>
            <a:prstGeom prst="rect">
              <a:avLst/>
            </a:prstGeom>
            <a:solidFill>
              <a:schemeClr val="bg1"/>
            </a:solidFill>
            <a:ln w="28575">
              <a:solidFill>
                <a:srgbClr val="FB555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JP" sz="1400" dirty="0">
                  <a:solidFill>
                    <a:srgbClr val="FB5552"/>
                  </a:solidFill>
                  <a:latin typeface="Hiragino Kaku Gothic ProN W3" panose="020B0300000000000000" pitchFamily="34" charset="-128"/>
                  <a:ea typeface="Hiragino Kaku Gothic ProN W3" panose="020B0300000000000000" pitchFamily="34" charset="-128"/>
                </a:rPr>
                <a:t>パケット</a:t>
              </a:r>
            </a:p>
          </p:txBody>
        </p:sp>
        <p:sp>
          <p:nvSpPr>
            <p:cNvPr id="34" name="Rectangle 6">
              <a:extLst>
                <a:ext uri="{FF2B5EF4-FFF2-40B4-BE49-F238E27FC236}">
                  <a16:creationId xmlns:a16="http://schemas.microsoft.com/office/drawing/2014/main" id="{BE236E6E-C09C-4269-96C7-F71B91C550B5}"/>
                </a:ext>
              </a:extLst>
            </p:cNvPr>
            <p:cNvSpPr/>
            <p:nvPr/>
          </p:nvSpPr>
          <p:spPr>
            <a:xfrm>
              <a:off x="3834149" y="4556630"/>
              <a:ext cx="1810081" cy="141209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400" dirty="0">
                  <a:solidFill>
                    <a:srgbClr val="424242"/>
                  </a:solidFill>
                  <a:latin typeface="Hiragino Kaku Gothic ProN W3" panose="020B0300000000000000" pitchFamily="34" charset="-128"/>
                  <a:ea typeface="Hiragino Kaku Gothic ProN W3" panose="020B0300000000000000" pitchFamily="34" charset="-128"/>
                </a:rPr>
                <a:t>uBPF</a:t>
              </a:r>
            </a:p>
            <a:p>
              <a:pPr algn="ctr"/>
              <a:r>
                <a:rPr lang="en-JP" sz="1400" dirty="0">
                  <a:solidFill>
                    <a:srgbClr val="424242"/>
                  </a:solidFill>
                  <a:latin typeface="Hiragino Kaku Gothic ProN W3" panose="020B0300000000000000" pitchFamily="34" charset="-128"/>
                  <a:ea typeface="Hiragino Kaku Gothic ProN W3" panose="020B0300000000000000" pitchFamily="34" charset="-128"/>
                </a:rPr>
                <a:t>ランタイム</a:t>
              </a:r>
            </a:p>
            <a:p>
              <a:pPr algn="ctr"/>
              <a:endParaRPr lang="en-JP" sz="2000" dirty="0">
                <a:solidFill>
                  <a:srgbClr val="424242"/>
                </a:solidFill>
                <a:latin typeface="Hiragino Kaku Gothic ProN W3" panose="020B0300000000000000" pitchFamily="34" charset="-128"/>
                <a:ea typeface="Hiragino Kaku Gothic ProN W3" panose="020B0300000000000000" pitchFamily="34" charset="-128"/>
              </a:endParaRPr>
            </a:p>
            <a:p>
              <a:pPr algn="ctr"/>
              <a:endParaRPr lang="en-JP" sz="1400" dirty="0">
                <a:solidFill>
                  <a:srgbClr val="424242"/>
                </a:solidFill>
                <a:latin typeface="Hiragino Kaku Gothic ProN W3" panose="020B0300000000000000" pitchFamily="34" charset="-128"/>
                <a:ea typeface="Hiragino Kaku Gothic ProN W3" panose="020B0300000000000000" pitchFamily="34" charset="-128"/>
              </a:endParaRPr>
            </a:p>
          </p:txBody>
        </p:sp>
        <p:sp>
          <p:nvSpPr>
            <p:cNvPr id="35" name="Folded Corner 4">
              <a:extLst>
                <a:ext uri="{FF2B5EF4-FFF2-40B4-BE49-F238E27FC236}">
                  <a16:creationId xmlns:a16="http://schemas.microsoft.com/office/drawing/2014/main" id="{C3195DD3-0345-6114-0D05-5F0251067822}"/>
                </a:ext>
              </a:extLst>
            </p:cNvPr>
            <p:cNvSpPr/>
            <p:nvPr/>
          </p:nvSpPr>
          <p:spPr>
            <a:xfrm>
              <a:off x="4052095" y="5239740"/>
              <a:ext cx="1387365" cy="652385"/>
            </a:xfrm>
            <a:prstGeom prst="foldedCorner">
              <a:avLst/>
            </a:prstGeom>
            <a:solidFill>
              <a:schemeClr val="tx1"/>
            </a:solidFill>
            <a:ln w="12700">
              <a:noFill/>
            </a:ln>
          </p:spPr>
          <p:style>
            <a:lnRef idx="2">
              <a:schemeClr val="accent6"/>
            </a:lnRef>
            <a:fillRef idx="1">
              <a:schemeClr val="lt1"/>
            </a:fillRef>
            <a:effectRef idx="0">
              <a:schemeClr val="accent6"/>
            </a:effectRef>
            <a:fontRef idx="minor">
              <a:schemeClr val="dk1"/>
            </a:fontRef>
          </p:style>
          <p:txBody>
            <a:bodyPr lIns="90000" tIns="144000" bIns="46800" rtlCol="0" anchor="ctr">
              <a:noAutofit/>
            </a:bodyPr>
            <a:lstStyle/>
            <a:p>
              <a:pPr algn="ctr"/>
              <a:r>
                <a:rPr lang="en-JP" sz="1200">
                  <a:solidFill>
                    <a:schemeClr val="bg1"/>
                  </a:solidFill>
                  <a:latin typeface="Hiragino Kaku Gothic ProN W3" panose="020B0300000000000000" pitchFamily="34" charset="-128"/>
                  <a:ea typeface="Hiragino Kaku Gothic ProN W3" panose="020B0300000000000000" pitchFamily="34" charset="-128"/>
                </a:rPr>
                <a:t>P4</a:t>
              </a:r>
              <a:endParaRPr lang="en-US" sz="1200" dirty="0">
                <a:solidFill>
                  <a:schemeClr val="bg1"/>
                </a:solidFill>
                <a:latin typeface="Hiragino Kaku Gothic ProN W3" panose="020B0300000000000000" pitchFamily="34" charset="-128"/>
                <a:ea typeface="Hiragino Kaku Gothic ProN W3" panose="020B0300000000000000" pitchFamily="34" charset="-128"/>
              </a:endParaRPr>
            </a:p>
            <a:p>
              <a:pPr algn="ctr"/>
              <a:r>
                <a:rPr lang="en-JP" sz="1200">
                  <a:solidFill>
                    <a:schemeClr val="bg1"/>
                  </a:solidFill>
                  <a:latin typeface="Hiragino Kaku Gothic ProN W3" panose="020B0300000000000000" pitchFamily="34" charset="-128"/>
                  <a:ea typeface="Hiragino Kaku Gothic ProN W3" panose="020B0300000000000000" pitchFamily="34" charset="-128"/>
                </a:rPr>
                <a:t>プログラム</a:t>
              </a:r>
              <a:endParaRPr lang="en-JP" sz="1200" dirty="0">
                <a:solidFill>
                  <a:schemeClr val="bg1"/>
                </a:solidFill>
                <a:latin typeface="Hiragino Kaku Gothic ProN W3" panose="020B0300000000000000" pitchFamily="34" charset="-128"/>
                <a:ea typeface="Hiragino Kaku Gothic ProN W3" panose="020B0300000000000000" pitchFamily="34" charset="-128"/>
              </a:endParaRPr>
            </a:p>
          </p:txBody>
        </p:sp>
      </p:grpSp>
    </p:spTree>
    <p:extLst>
      <p:ext uri="{BB962C8B-B14F-4D97-AF65-F5344CB8AC3E}">
        <p14:creationId xmlns:p14="http://schemas.microsoft.com/office/powerpoint/2010/main" val="3096813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6E468-323F-6515-AC44-B6B458403C40}"/>
              </a:ext>
            </a:extLst>
          </p:cNvPr>
          <p:cNvSpPr>
            <a:spLocks noGrp="1"/>
          </p:cNvSpPr>
          <p:nvPr>
            <p:ph type="title"/>
          </p:nvPr>
        </p:nvSpPr>
        <p:spPr/>
        <p:txBody>
          <a:bodyPr/>
          <a:lstStyle/>
          <a:p>
            <a:r>
              <a:rPr lang="en-JP" dirty="0">
                <a:solidFill>
                  <a:srgbClr val="424242"/>
                </a:solidFill>
              </a:rPr>
              <a:t>P4プログラムによるVM内情報の利用</a:t>
            </a:r>
          </a:p>
        </p:txBody>
      </p:sp>
      <p:sp>
        <p:nvSpPr>
          <p:cNvPr id="3" name="Text Placeholder 2">
            <a:extLst>
              <a:ext uri="{FF2B5EF4-FFF2-40B4-BE49-F238E27FC236}">
                <a16:creationId xmlns:a16="http://schemas.microsoft.com/office/drawing/2014/main" id="{AFE77101-4B18-D1D1-C89D-9F5C97EE0FBF}"/>
              </a:ext>
            </a:extLst>
          </p:cNvPr>
          <p:cNvSpPr>
            <a:spLocks noGrp="1"/>
          </p:cNvSpPr>
          <p:nvPr>
            <p:ph type="body" idx="1"/>
          </p:nvPr>
        </p:nvSpPr>
        <p:spPr/>
        <p:txBody>
          <a:bodyPr/>
          <a:lstStyle/>
          <a:p>
            <a:r>
              <a:rPr lang="en-JP" dirty="0">
                <a:solidFill>
                  <a:srgbClr val="424242"/>
                </a:solidFill>
              </a:rPr>
              <a:t>ユーザVMは内部情報をP4 VMと共有するメモリ領域に格納</a:t>
            </a:r>
          </a:p>
          <a:p>
            <a:pPr lvl="1"/>
            <a:r>
              <a:rPr lang="en-JP" dirty="0">
                <a:solidFill>
                  <a:srgbClr val="424242"/>
                </a:solidFill>
              </a:rPr>
              <a:t>P4プログラムは共有メモリからVM内情報を取得</a:t>
            </a:r>
          </a:p>
          <a:p>
            <a:pPr lvl="1"/>
            <a:r>
              <a:rPr lang="en-JP" dirty="0">
                <a:solidFill>
                  <a:srgbClr val="424242"/>
                </a:solidFill>
              </a:rPr>
              <a:t>例：パケットの送信元ポート番号を使っているプロセス名</a:t>
            </a:r>
          </a:p>
          <a:p>
            <a:pPr lvl="1"/>
            <a:endParaRPr lang="en-US" sz="600" dirty="0">
              <a:solidFill>
                <a:srgbClr val="424242"/>
              </a:solidFill>
            </a:endParaRPr>
          </a:p>
          <a:p>
            <a:r>
              <a:rPr lang="en-JP" dirty="0">
                <a:solidFill>
                  <a:srgbClr val="424242"/>
                </a:solidFill>
              </a:rPr>
              <a:t>uBPFヘルパー</a:t>
            </a:r>
            <a:r>
              <a:rPr lang="ja-JP" altLang="en-US">
                <a:solidFill>
                  <a:srgbClr val="424242"/>
                </a:solidFill>
              </a:rPr>
              <a:t>関数を用いて共有メモリにアクセス</a:t>
            </a:r>
            <a:endParaRPr lang="en-JP" dirty="0">
              <a:solidFill>
                <a:srgbClr val="424242"/>
              </a:solidFill>
            </a:endParaRPr>
          </a:p>
          <a:p>
            <a:pPr lvl="1"/>
            <a:r>
              <a:rPr lang="en-JP" dirty="0">
                <a:solidFill>
                  <a:srgbClr val="424242"/>
                </a:solidFill>
              </a:rPr>
              <a:t>C言語で記述した外部関数をP4プログラムに提供</a:t>
            </a:r>
            <a:endParaRPr lang="en-US" dirty="0">
              <a:solidFill>
                <a:srgbClr val="424242"/>
              </a:solidFill>
            </a:endParaRPr>
          </a:p>
          <a:p>
            <a:pPr lvl="1"/>
            <a:r>
              <a:rPr lang="en-JP" dirty="0">
                <a:solidFill>
                  <a:srgbClr val="424242"/>
                </a:solidFill>
              </a:rPr>
              <a:t>外部関数経由でuBPFランタイムに実装されたヘルパー関数を呼び出す</a:t>
            </a:r>
          </a:p>
        </p:txBody>
      </p:sp>
      <p:sp>
        <p:nvSpPr>
          <p:cNvPr id="4" name="Slide Number Placeholder 3">
            <a:extLst>
              <a:ext uri="{FF2B5EF4-FFF2-40B4-BE49-F238E27FC236}">
                <a16:creationId xmlns:a16="http://schemas.microsoft.com/office/drawing/2014/main" id="{AC0155FA-BC54-3B71-9D1E-939B95A16CEF}"/>
              </a:ext>
            </a:extLst>
          </p:cNvPr>
          <p:cNvSpPr>
            <a:spLocks noGrp="1"/>
          </p:cNvSpPr>
          <p:nvPr>
            <p:ph type="sldNum" idx="12"/>
          </p:nvPr>
        </p:nvSpPr>
        <p:spPr/>
        <p:txBody>
          <a:bodyPr/>
          <a:lstStyle/>
          <a:p>
            <a:fld id="{00000000-1234-1234-1234-123412341234}" type="slidenum">
              <a:rPr lang="en-US" altLang="ja" smtClean="0"/>
              <a:pPr/>
              <a:t>7</a:t>
            </a:fld>
            <a:endParaRPr lang="ja" altLang="en-US"/>
          </a:p>
        </p:txBody>
      </p:sp>
      <p:grpSp>
        <p:nvGrpSpPr>
          <p:cNvPr id="63" name="Group 62">
            <a:extLst>
              <a:ext uri="{FF2B5EF4-FFF2-40B4-BE49-F238E27FC236}">
                <a16:creationId xmlns:a16="http://schemas.microsoft.com/office/drawing/2014/main" id="{C1B5BA48-9469-34E9-2265-199F422129FD}"/>
              </a:ext>
            </a:extLst>
          </p:cNvPr>
          <p:cNvGrpSpPr/>
          <p:nvPr/>
        </p:nvGrpSpPr>
        <p:grpSpPr>
          <a:xfrm>
            <a:off x="1129750" y="4595288"/>
            <a:ext cx="10138311" cy="1983080"/>
            <a:chOff x="764085" y="4535933"/>
            <a:chExt cx="10138311" cy="1983080"/>
          </a:xfrm>
        </p:grpSpPr>
        <p:grpSp>
          <p:nvGrpSpPr>
            <p:cNvPr id="7" name="Group 6">
              <a:extLst>
                <a:ext uri="{FF2B5EF4-FFF2-40B4-BE49-F238E27FC236}">
                  <a16:creationId xmlns:a16="http://schemas.microsoft.com/office/drawing/2014/main" id="{AAC31A45-AE80-53FE-D797-A2C6B6F2681C}"/>
                </a:ext>
              </a:extLst>
            </p:cNvPr>
            <p:cNvGrpSpPr/>
            <p:nvPr/>
          </p:nvGrpSpPr>
          <p:grpSpPr>
            <a:xfrm>
              <a:off x="764085" y="4662334"/>
              <a:ext cx="2700000" cy="1689668"/>
              <a:chOff x="1879740" y="4171890"/>
              <a:chExt cx="2700000" cy="1752392"/>
            </a:xfrm>
          </p:grpSpPr>
          <p:sp>
            <p:nvSpPr>
              <p:cNvPr id="11" name="Rectangle 10">
                <a:extLst>
                  <a:ext uri="{FF2B5EF4-FFF2-40B4-BE49-F238E27FC236}">
                    <a16:creationId xmlns:a16="http://schemas.microsoft.com/office/drawing/2014/main" id="{AC05D71D-4C7B-17B2-782A-327CDB695918}"/>
                  </a:ext>
                </a:extLst>
              </p:cNvPr>
              <p:cNvSpPr/>
              <p:nvPr/>
            </p:nvSpPr>
            <p:spPr>
              <a:xfrm>
                <a:off x="1879740" y="4572000"/>
                <a:ext cx="2700000" cy="1352282"/>
              </a:xfrm>
              <a:prstGeom prst="rect">
                <a:avLst/>
              </a:prstGeom>
              <a:solidFill>
                <a:schemeClr val="tx1">
                  <a:lumMod val="20000"/>
                  <a:lumOff val="80000"/>
                </a:schemeClr>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JP" sz="1800" dirty="0">
                  <a:solidFill>
                    <a:srgbClr val="424242"/>
                  </a:solidFill>
                  <a:latin typeface="Hiragino Kaku Gothic ProN W3" panose="020B0300000000000000" pitchFamily="34" charset="-128"/>
                  <a:ea typeface="Hiragino Kaku Gothic ProN W3" panose="020B0300000000000000" pitchFamily="34" charset="-128"/>
                </a:endParaRPr>
              </a:p>
            </p:txBody>
          </p:sp>
          <p:sp>
            <p:nvSpPr>
              <p:cNvPr id="12" name="TextBox 11">
                <a:extLst>
                  <a:ext uri="{FF2B5EF4-FFF2-40B4-BE49-F238E27FC236}">
                    <a16:creationId xmlns:a16="http://schemas.microsoft.com/office/drawing/2014/main" id="{57FF7C0B-9386-911A-910F-F4CECDBC61CB}"/>
                  </a:ext>
                </a:extLst>
              </p:cNvPr>
              <p:cNvSpPr txBox="1"/>
              <p:nvPr/>
            </p:nvSpPr>
            <p:spPr>
              <a:xfrm>
                <a:off x="2326287" y="4171890"/>
                <a:ext cx="1806905" cy="400110"/>
              </a:xfrm>
              <a:prstGeom prst="rect">
                <a:avLst/>
              </a:prstGeom>
              <a:noFill/>
            </p:spPr>
            <p:txBody>
              <a:bodyPr wrap="none" rtlCol="0">
                <a:spAutoFit/>
              </a:bodyPr>
              <a:lstStyle/>
              <a:p>
                <a:r>
                  <a:rPr lang="en-JP" sz="2000" dirty="0">
                    <a:solidFill>
                      <a:srgbClr val="424242"/>
                    </a:solidFill>
                    <a:latin typeface="Hiragino Kaku Gothic ProN W3" panose="020B0300000000000000" pitchFamily="34" charset="-128"/>
                    <a:ea typeface="Hiragino Kaku Gothic ProN W3" panose="020B0300000000000000" pitchFamily="34" charset="-128"/>
                  </a:rPr>
                  <a:t>P4プログラム</a:t>
                </a:r>
              </a:p>
            </p:txBody>
          </p:sp>
          <p:sp>
            <p:nvSpPr>
              <p:cNvPr id="13" name="TextBox 12">
                <a:extLst>
                  <a:ext uri="{FF2B5EF4-FFF2-40B4-BE49-F238E27FC236}">
                    <a16:creationId xmlns:a16="http://schemas.microsoft.com/office/drawing/2014/main" id="{81850D2D-24ED-5BC0-E8DC-4B134B4B0D5C}"/>
                  </a:ext>
                </a:extLst>
              </p:cNvPr>
              <p:cNvSpPr txBox="1"/>
              <p:nvPr/>
            </p:nvSpPr>
            <p:spPr>
              <a:xfrm>
                <a:off x="2022408" y="4713128"/>
                <a:ext cx="2492990" cy="379656"/>
              </a:xfrm>
              <a:prstGeom prst="rect">
                <a:avLst/>
              </a:prstGeom>
              <a:noFill/>
            </p:spPr>
            <p:txBody>
              <a:bodyPr wrap="none" rtlCol="0">
                <a:spAutoFit/>
              </a:bodyPr>
              <a:lstStyle/>
              <a:p>
                <a:r>
                  <a:rPr lang="en-JP" dirty="0">
                    <a:solidFill>
                      <a:srgbClr val="424242"/>
                    </a:solidFill>
                    <a:latin typeface="Meslo LG M DZ for Powerline" panose="020B0609030804020204" pitchFamily="49" charset="0"/>
                    <a:ea typeface="Meslo LG M DZ for Powerline" panose="020B0609030804020204" pitchFamily="49" charset="0"/>
                    <a:cs typeface="Meslo LG M DZ for Powerline" panose="020B0609030804020204" pitchFamily="49" charset="0"/>
                  </a:rPr>
                  <a:t>extern helper();</a:t>
                </a:r>
              </a:p>
            </p:txBody>
          </p:sp>
        </p:grpSp>
        <p:sp>
          <p:nvSpPr>
            <p:cNvPr id="10" name="Right Arrow 9">
              <a:extLst>
                <a:ext uri="{FF2B5EF4-FFF2-40B4-BE49-F238E27FC236}">
                  <a16:creationId xmlns:a16="http://schemas.microsoft.com/office/drawing/2014/main" id="{A601CAD1-8CE6-B5C7-D8BB-1B82F45C33DF}"/>
                </a:ext>
              </a:extLst>
            </p:cNvPr>
            <p:cNvSpPr/>
            <p:nvPr/>
          </p:nvSpPr>
          <p:spPr>
            <a:xfrm>
              <a:off x="3558878" y="5438846"/>
              <a:ext cx="592755" cy="438417"/>
            </a:xfrm>
            <a:prstGeom prst="rightArrow">
              <a:avLst>
                <a:gd name="adj1" fmla="val 41748"/>
                <a:gd name="adj2" fmla="val 62168"/>
              </a:avLst>
            </a:prstGeom>
            <a:solidFill>
              <a:schemeClr val="bg1">
                <a:lumMod val="6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JP"/>
            </a:p>
          </p:txBody>
        </p:sp>
        <p:sp>
          <p:nvSpPr>
            <p:cNvPr id="25" name="Rectangle 24">
              <a:extLst>
                <a:ext uri="{FF2B5EF4-FFF2-40B4-BE49-F238E27FC236}">
                  <a16:creationId xmlns:a16="http://schemas.microsoft.com/office/drawing/2014/main" id="{7152B5DB-7091-D502-1A75-43739C1DF93D}"/>
                </a:ext>
              </a:extLst>
            </p:cNvPr>
            <p:cNvSpPr/>
            <p:nvPr/>
          </p:nvSpPr>
          <p:spPr>
            <a:xfrm>
              <a:off x="4207103" y="4535933"/>
              <a:ext cx="4454855" cy="198308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bg2"/>
                  </a:solidFill>
                  <a:latin typeface="Hiragino Kaku Gothic ProN W3" panose="020B0300000000000000" pitchFamily="34" charset="-128"/>
                  <a:ea typeface="Hiragino Kaku Gothic ProN W3" panose="020B0300000000000000" pitchFamily="34" charset="-128"/>
                </a:rPr>
                <a:t>　　　</a:t>
              </a:r>
              <a:r>
                <a:rPr lang="en-US" sz="2000" dirty="0">
                  <a:solidFill>
                    <a:schemeClr val="bg2"/>
                  </a:solidFill>
                  <a:latin typeface="Hiragino Kaku Gothic ProN W3" panose="020B0300000000000000" pitchFamily="34" charset="-128"/>
                  <a:ea typeface="Hiragino Kaku Gothic ProN W3" panose="020B0300000000000000" pitchFamily="34" charset="-128"/>
                </a:rPr>
                <a:t>P4 </a:t>
              </a:r>
              <a:r>
                <a:rPr lang="en-JP" sz="2000" dirty="0">
                  <a:solidFill>
                    <a:schemeClr val="bg2"/>
                  </a:solidFill>
                  <a:latin typeface="Hiragino Kaku Gothic ProN W3" panose="020B0300000000000000" pitchFamily="34" charset="-128"/>
                  <a:ea typeface="Hiragino Kaku Gothic ProN W3" panose="020B0300000000000000" pitchFamily="34" charset="-128"/>
                </a:rPr>
                <a:t>VM</a:t>
              </a:r>
            </a:p>
            <a:p>
              <a:endParaRPr lang="en-JP" sz="18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chemeClr val="bg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chemeClr val="bg2"/>
                </a:solidFill>
                <a:latin typeface="Hiragino Kaku Gothic ProN W3" panose="020B0300000000000000" pitchFamily="34" charset="-128"/>
                <a:ea typeface="Hiragino Kaku Gothic ProN W3" panose="020B0300000000000000" pitchFamily="34" charset="-128"/>
              </a:endParaRPr>
            </a:p>
          </p:txBody>
        </p:sp>
        <p:sp>
          <p:nvSpPr>
            <p:cNvPr id="26" name="Rectangle 6">
              <a:extLst>
                <a:ext uri="{FF2B5EF4-FFF2-40B4-BE49-F238E27FC236}">
                  <a16:creationId xmlns:a16="http://schemas.microsoft.com/office/drawing/2014/main" id="{979FF11B-F7A7-54D5-2F4F-87DFCD0FC8C7}"/>
                </a:ext>
              </a:extLst>
            </p:cNvPr>
            <p:cNvSpPr/>
            <p:nvPr/>
          </p:nvSpPr>
          <p:spPr>
            <a:xfrm>
              <a:off x="9266789" y="4720586"/>
              <a:ext cx="1635607" cy="489962"/>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rgbClr val="424242"/>
                  </a:solidFill>
                  <a:latin typeface="Hiragino Kaku Gothic ProN W3" panose="020B0300000000000000" pitchFamily="34" charset="-128"/>
                  <a:ea typeface="Hiragino Kaku Gothic ProN W3" panose="020B0300000000000000" pitchFamily="34" charset="-128"/>
                </a:rPr>
                <a:t>ユーザVM</a:t>
              </a:r>
            </a:p>
          </p:txBody>
        </p:sp>
        <p:sp>
          <p:nvSpPr>
            <p:cNvPr id="38" name="Rectangle 6">
              <a:extLst>
                <a:ext uri="{FF2B5EF4-FFF2-40B4-BE49-F238E27FC236}">
                  <a16:creationId xmlns:a16="http://schemas.microsoft.com/office/drawing/2014/main" id="{157D4EF2-5FD4-3C5D-51C4-2164F4A7DB93}"/>
                </a:ext>
              </a:extLst>
            </p:cNvPr>
            <p:cNvSpPr/>
            <p:nvPr/>
          </p:nvSpPr>
          <p:spPr>
            <a:xfrm>
              <a:off x="9248823" y="5689710"/>
              <a:ext cx="1635607" cy="48996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2000" dirty="0">
                  <a:solidFill>
                    <a:schemeClr val="bg1"/>
                  </a:solidFill>
                  <a:latin typeface="Hiragino Kaku Gothic ProN W3" panose="020B0300000000000000" pitchFamily="34" charset="-128"/>
                  <a:ea typeface="Hiragino Kaku Gothic ProN W3" panose="020B0300000000000000" pitchFamily="34" charset="-128"/>
                </a:rPr>
                <a:t>共有メモリ</a:t>
              </a:r>
            </a:p>
          </p:txBody>
        </p:sp>
        <p:sp>
          <p:nvSpPr>
            <p:cNvPr id="39" name="Rectangle 6">
              <a:extLst>
                <a:ext uri="{FF2B5EF4-FFF2-40B4-BE49-F238E27FC236}">
                  <a16:creationId xmlns:a16="http://schemas.microsoft.com/office/drawing/2014/main" id="{3BC27F21-AB29-55DA-B769-62D991AE2E7D}"/>
                </a:ext>
              </a:extLst>
            </p:cNvPr>
            <p:cNvSpPr/>
            <p:nvPr/>
          </p:nvSpPr>
          <p:spPr>
            <a:xfrm>
              <a:off x="6649676" y="4715970"/>
              <a:ext cx="1829351" cy="1674064"/>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uBPF</a:t>
              </a:r>
            </a:p>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ランタイム</a:t>
              </a:r>
            </a:p>
            <a:p>
              <a:pPr algn="ctr"/>
              <a:endParaRPr lang="en-JP" sz="1800" dirty="0">
                <a:solidFill>
                  <a:srgbClr val="42424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rgbClr val="424242"/>
                </a:solidFill>
                <a:latin typeface="Hiragino Kaku Gothic ProN W3" panose="020B0300000000000000" pitchFamily="34" charset="-128"/>
                <a:ea typeface="Hiragino Kaku Gothic ProN W3" panose="020B0300000000000000" pitchFamily="34" charset="-128"/>
              </a:endParaRPr>
            </a:p>
            <a:p>
              <a:pPr algn="ctr"/>
              <a:endParaRPr lang="en-JP" sz="1800" dirty="0">
                <a:solidFill>
                  <a:srgbClr val="424242"/>
                </a:solidFill>
                <a:latin typeface="Hiragino Kaku Gothic ProN W3" panose="020B0300000000000000" pitchFamily="34" charset="-128"/>
                <a:ea typeface="Hiragino Kaku Gothic ProN W3" panose="020B0300000000000000" pitchFamily="34" charset="-128"/>
              </a:endParaRPr>
            </a:p>
          </p:txBody>
        </p:sp>
        <p:sp>
          <p:nvSpPr>
            <p:cNvPr id="47" name="Rectangle 46">
              <a:extLst>
                <a:ext uri="{FF2B5EF4-FFF2-40B4-BE49-F238E27FC236}">
                  <a16:creationId xmlns:a16="http://schemas.microsoft.com/office/drawing/2014/main" id="{BCFB1F35-ACFB-464F-0355-B8EC31E04171}"/>
                </a:ext>
              </a:extLst>
            </p:cNvPr>
            <p:cNvSpPr/>
            <p:nvPr/>
          </p:nvSpPr>
          <p:spPr>
            <a:xfrm>
              <a:off x="6896279" y="5532504"/>
              <a:ext cx="1417317" cy="722414"/>
            </a:xfrm>
            <a:prstGeom prst="rect">
              <a:avLst/>
            </a:prstGeom>
            <a:solidFill>
              <a:schemeClr val="accent2">
                <a:lumMod val="40000"/>
                <a:lumOff val="60000"/>
              </a:schemeClr>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helper</a:t>
              </a:r>
            </a:p>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関数</a:t>
              </a:r>
            </a:p>
          </p:txBody>
        </p:sp>
        <p:sp>
          <p:nvSpPr>
            <p:cNvPr id="8" name="Rectangle 7">
              <a:extLst>
                <a:ext uri="{FF2B5EF4-FFF2-40B4-BE49-F238E27FC236}">
                  <a16:creationId xmlns:a16="http://schemas.microsoft.com/office/drawing/2014/main" id="{5FEEB974-F7BC-83C0-5812-049DF9E978B2}"/>
                </a:ext>
              </a:extLst>
            </p:cNvPr>
            <p:cNvSpPr/>
            <p:nvPr/>
          </p:nvSpPr>
          <p:spPr>
            <a:xfrm>
              <a:off x="4353438" y="5060894"/>
              <a:ext cx="1980000" cy="1305150"/>
            </a:xfrm>
            <a:prstGeom prst="rect">
              <a:avLst/>
            </a:prstGeom>
            <a:solidFill>
              <a:schemeClr val="tx1">
                <a:lumMod val="20000"/>
                <a:lumOff val="80000"/>
              </a:schemeClr>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uBPF</a:t>
              </a:r>
            </a:p>
            <a:p>
              <a:pPr algn="ctr"/>
              <a:r>
                <a:rPr lang="en-JP" sz="1800" dirty="0">
                  <a:solidFill>
                    <a:srgbClr val="424242"/>
                  </a:solidFill>
                  <a:latin typeface="Hiragino Kaku Gothic ProN W3" panose="020B0300000000000000" pitchFamily="34" charset="-128"/>
                  <a:ea typeface="Hiragino Kaku Gothic ProN W3" panose="020B0300000000000000" pitchFamily="34" charset="-128"/>
                </a:rPr>
                <a:t>バイトコード</a:t>
              </a:r>
            </a:p>
          </p:txBody>
        </p:sp>
        <p:cxnSp>
          <p:nvCxnSpPr>
            <p:cNvPr id="9" name="Straight Arrow Connector 8">
              <a:extLst>
                <a:ext uri="{FF2B5EF4-FFF2-40B4-BE49-F238E27FC236}">
                  <a16:creationId xmlns:a16="http://schemas.microsoft.com/office/drawing/2014/main" id="{5E1A4860-DCD4-2B71-F222-B58A91F46007}"/>
                </a:ext>
              </a:extLst>
            </p:cNvPr>
            <p:cNvCxnSpPr>
              <a:cxnSpLocks/>
              <a:endCxn id="47" idx="1"/>
            </p:cNvCxnSpPr>
            <p:nvPr/>
          </p:nvCxnSpPr>
          <p:spPr>
            <a:xfrm>
              <a:off x="6333438" y="5893711"/>
              <a:ext cx="562841" cy="0"/>
            </a:xfrm>
            <a:prstGeom prst="straightConnector1">
              <a:avLst/>
            </a:prstGeom>
            <a:ln w="63500">
              <a:solidFill>
                <a:srgbClr val="FB5552"/>
              </a:solidFill>
              <a:tailEnd type="triangle"/>
            </a:ln>
          </p:spPr>
          <p:style>
            <a:lnRef idx="1">
              <a:schemeClr val="accent1"/>
            </a:lnRef>
            <a:fillRef idx="0">
              <a:schemeClr val="accent1"/>
            </a:fillRef>
            <a:effectRef idx="0">
              <a:schemeClr val="accent1"/>
            </a:effectRef>
            <a:fontRef idx="minor">
              <a:schemeClr val="tx1"/>
            </a:fontRef>
          </p:style>
        </p:cxnSp>
        <p:sp>
          <p:nvSpPr>
            <p:cNvPr id="60" name="Right Arrow 59">
              <a:extLst>
                <a:ext uri="{FF2B5EF4-FFF2-40B4-BE49-F238E27FC236}">
                  <a16:creationId xmlns:a16="http://schemas.microsoft.com/office/drawing/2014/main" id="{48CED459-656C-0EA4-DEEF-602623F57799}"/>
                </a:ext>
              </a:extLst>
            </p:cNvPr>
            <p:cNvSpPr/>
            <p:nvPr/>
          </p:nvSpPr>
          <p:spPr>
            <a:xfrm rot="10800000">
              <a:off x="8313438" y="5727249"/>
              <a:ext cx="935384" cy="438417"/>
            </a:xfrm>
            <a:prstGeom prst="rightArrow">
              <a:avLst>
                <a:gd name="adj1" fmla="val 41748"/>
                <a:gd name="adj2" fmla="val 62168"/>
              </a:avLst>
            </a:prstGeom>
            <a:solidFill>
              <a:schemeClr val="accent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JP"/>
            </a:p>
          </p:txBody>
        </p:sp>
        <p:sp>
          <p:nvSpPr>
            <p:cNvPr id="62" name="Right Arrow 61">
              <a:extLst>
                <a:ext uri="{FF2B5EF4-FFF2-40B4-BE49-F238E27FC236}">
                  <a16:creationId xmlns:a16="http://schemas.microsoft.com/office/drawing/2014/main" id="{16214A16-6A67-BD9E-5BA4-0320E0BD4AEC}"/>
                </a:ext>
              </a:extLst>
            </p:cNvPr>
            <p:cNvSpPr/>
            <p:nvPr/>
          </p:nvSpPr>
          <p:spPr>
            <a:xfrm rot="5400000">
              <a:off x="9881631" y="5262171"/>
              <a:ext cx="405921" cy="400428"/>
            </a:xfrm>
            <a:prstGeom prst="rightArrow">
              <a:avLst>
                <a:gd name="adj1" fmla="val 41748"/>
                <a:gd name="adj2" fmla="val 44897"/>
              </a:avLst>
            </a:prstGeom>
            <a:solidFill>
              <a:schemeClr val="accent1">
                <a:lumMod val="75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txBody>
            <a:bodyPr/>
            <a:lstStyle/>
            <a:p>
              <a:endParaRPr lang="en-JP"/>
            </a:p>
          </p:txBody>
        </p:sp>
      </p:grpSp>
    </p:spTree>
    <p:extLst>
      <p:ext uri="{BB962C8B-B14F-4D97-AF65-F5344CB8AC3E}">
        <p14:creationId xmlns:p14="http://schemas.microsoft.com/office/powerpoint/2010/main" val="2833027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775B2-2D24-C16F-2A2F-05DFA200FFBB}"/>
              </a:ext>
            </a:extLst>
          </p:cNvPr>
          <p:cNvSpPr>
            <a:spLocks noGrp="1"/>
          </p:cNvSpPr>
          <p:nvPr>
            <p:ph type="title"/>
          </p:nvPr>
        </p:nvSpPr>
        <p:spPr>
          <a:xfrm>
            <a:off x="1556657" y="304800"/>
            <a:ext cx="10005423" cy="885580"/>
          </a:xfrm>
        </p:spPr>
        <p:txBody>
          <a:bodyPr>
            <a:normAutofit/>
          </a:bodyPr>
          <a:lstStyle/>
          <a:p>
            <a:r>
              <a:rPr lang="en-JP" dirty="0">
                <a:solidFill>
                  <a:srgbClr val="424242"/>
                </a:solidFill>
              </a:rPr>
              <a:t>実験1</a:t>
            </a:r>
            <a:r>
              <a:rPr lang="ja-JP" altLang="en-US">
                <a:solidFill>
                  <a:srgbClr val="424242"/>
                </a:solidFill>
              </a:rPr>
              <a:t>：</a:t>
            </a:r>
            <a:r>
              <a:rPr lang="en-US" altLang="ja-JP" dirty="0">
                <a:solidFill>
                  <a:srgbClr val="424242"/>
                </a:solidFill>
              </a:rPr>
              <a:t>P4</a:t>
            </a:r>
            <a:r>
              <a:rPr lang="ja-JP" altLang="en-US">
                <a:solidFill>
                  <a:srgbClr val="424242"/>
                </a:solidFill>
              </a:rPr>
              <a:t>による</a:t>
            </a:r>
            <a:r>
              <a:rPr lang="en-JP" dirty="0">
                <a:solidFill>
                  <a:srgbClr val="424242"/>
                </a:solidFill>
              </a:rPr>
              <a:t>パケットフィルタリング</a:t>
            </a:r>
          </a:p>
        </p:txBody>
      </p:sp>
      <p:sp>
        <p:nvSpPr>
          <p:cNvPr id="3" name="Text Placeholder 2">
            <a:extLst>
              <a:ext uri="{FF2B5EF4-FFF2-40B4-BE49-F238E27FC236}">
                <a16:creationId xmlns:a16="http://schemas.microsoft.com/office/drawing/2014/main" id="{C6B68407-C10B-02EA-803D-A0436945FEEE}"/>
              </a:ext>
            </a:extLst>
          </p:cNvPr>
          <p:cNvSpPr>
            <a:spLocks noGrp="1"/>
          </p:cNvSpPr>
          <p:nvPr>
            <p:ph type="body" idx="1"/>
          </p:nvPr>
        </p:nvSpPr>
        <p:spPr>
          <a:xfrm>
            <a:off x="629920" y="1362493"/>
            <a:ext cx="10932160" cy="4855428"/>
          </a:xfrm>
        </p:spPr>
        <p:txBody>
          <a:bodyPr>
            <a:normAutofit/>
          </a:bodyPr>
          <a:lstStyle/>
          <a:p>
            <a:r>
              <a:rPr lang="en-JP" dirty="0">
                <a:solidFill>
                  <a:srgbClr val="424242"/>
                </a:solidFill>
              </a:rPr>
              <a:t>P4 ShieldをOpen vSwitchを用いて実装</a:t>
            </a:r>
          </a:p>
          <a:p>
            <a:pPr lvl="1"/>
            <a:r>
              <a:rPr lang="en-JP" dirty="0">
                <a:solidFill>
                  <a:srgbClr val="424242"/>
                </a:solidFill>
              </a:rPr>
              <a:t>ユーザVMとP4 VM間の共有メモリにはQEMUのivshmem機構を利用</a:t>
            </a:r>
          </a:p>
          <a:p>
            <a:pPr lvl="1"/>
            <a:endParaRPr lang="en-JP" sz="600" dirty="0">
              <a:solidFill>
                <a:srgbClr val="424242"/>
              </a:solidFill>
            </a:endParaRPr>
          </a:p>
          <a:p>
            <a:r>
              <a:rPr lang="en-JP" dirty="0">
                <a:solidFill>
                  <a:srgbClr val="424242"/>
                </a:solidFill>
              </a:rPr>
              <a:t>ユーザVMに関係のないICMPパケットが破棄できることを確認</a:t>
            </a:r>
          </a:p>
          <a:p>
            <a:pPr lvl="1"/>
            <a:r>
              <a:rPr lang="en-JP" dirty="0">
                <a:solidFill>
                  <a:srgbClr val="424242"/>
                </a:solidFill>
              </a:rPr>
              <a:t>ユーザVMが送信したUDPパケットの情報を共有メモリに格納</a:t>
            </a:r>
          </a:p>
          <a:p>
            <a:pPr lvl="1"/>
            <a:r>
              <a:rPr lang="en-JP" dirty="0">
                <a:solidFill>
                  <a:srgbClr val="424242"/>
                </a:solidFill>
              </a:rPr>
              <a:t>ICMPのPort Unreachableメッセージの受信時に転送・破棄を判定</a:t>
            </a:r>
          </a:p>
        </p:txBody>
      </p:sp>
      <p:sp>
        <p:nvSpPr>
          <p:cNvPr id="4" name="Slide Number Placeholder 3">
            <a:extLst>
              <a:ext uri="{FF2B5EF4-FFF2-40B4-BE49-F238E27FC236}">
                <a16:creationId xmlns:a16="http://schemas.microsoft.com/office/drawing/2014/main" id="{6E26C6AD-C240-9079-8489-D4508C5C715D}"/>
              </a:ext>
            </a:extLst>
          </p:cNvPr>
          <p:cNvSpPr>
            <a:spLocks noGrp="1"/>
          </p:cNvSpPr>
          <p:nvPr>
            <p:ph type="sldNum" idx="12"/>
          </p:nvPr>
        </p:nvSpPr>
        <p:spPr>
          <a:xfrm>
            <a:off x="11268061" y="6315968"/>
            <a:ext cx="731600" cy="524800"/>
          </a:xfrm>
        </p:spPr>
        <p:txBody>
          <a:bodyPr/>
          <a:lstStyle/>
          <a:p>
            <a:fld id="{00000000-1234-1234-1234-123412341234}" type="slidenum">
              <a:rPr lang="en-US" altLang="ja" smtClean="0"/>
              <a:pPr/>
              <a:t>8</a:t>
            </a:fld>
            <a:endParaRPr lang="ja" altLang="en-US"/>
          </a:p>
        </p:txBody>
      </p:sp>
      <p:graphicFrame>
        <p:nvGraphicFramePr>
          <p:cNvPr id="5" name="Table 4">
            <a:extLst>
              <a:ext uri="{FF2B5EF4-FFF2-40B4-BE49-F238E27FC236}">
                <a16:creationId xmlns:a16="http://schemas.microsoft.com/office/drawing/2014/main" id="{30EDA6C0-74A4-40E7-4D3D-362C70F5C5D8}"/>
              </a:ext>
            </a:extLst>
          </p:cNvPr>
          <p:cNvGraphicFramePr>
            <a:graphicFrameLocks noGrp="1"/>
          </p:cNvGraphicFramePr>
          <p:nvPr>
            <p:extLst>
              <p:ext uri="{D42A27DB-BD31-4B8C-83A1-F6EECF244321}">
                <p14:modId xmlns:p14="http://schemas.microsoft.com/office/powerpoint/2010/main" val="2897293370"/>
              </p:ext>
            </p:extLst>
          </p:nvPr>
        </p:nvGraphicFramePr>
        <p:xfrm>
          <a:off x="4236457" y="4206241"/>
          <a:ext cx="4329706" cy="2011680"/>
        </p:xfrm>
        <a:graphic>
          <a:graphicData uri="http://schemas.openxmlformats.org/drawingml/2006/table">
            <a:tbl>
              <a:tblPr firstRow="1" bandRow="1">
                <a:tableStyleId>{2D5ABB26-0587-4C30-8999-92F81FD0307C}</a:tableStyleId>
              </a:tblPr>
              <a:tblGrid>
                <a:gridCol w="2142833">
                  <a:extLst>
                    <a:ext uri="{9D8B030D-6E8A-4147-A177-3AD203B41FA5}">
                      <a16:colId xmlns:a16="http://schemas.microsoft.com/office/drawing/2014/main" val="3286504600"/>
                    </a:ext>
                  </a:extLst>
                </a:gridCol>
                <a:gridCol w="2186873">
                  <a:extLst>
                    <a:ext uri="{9D8B030D-6E8A-4147-A177-3AD203B41FA5}">
                      <a16:colId xmlns:a16="http://schemas.microsoft.com/office/drawing/2014/main" val="1090295072"/>
                    </a:ext>
                  </a:extLst>
                </a:gridCol>
              </a:tblGrid>
              <a:tr h="241584">
                <a:tc gridSpan="2">
                  <a:txBody>
                    <a:bodyPr/>
                    <a:lstStyle/>
                    <a:p>
                      <a:r>
                        <a:rPr lang="en-JP" sz="1600" b="1" i="0" dirty="0">
                          <a:solidFill>
                            <a:srgbClr val="424242"/>
                          </a:solidFill>
                          <a:latin typeface="Hiragino Kaku Gothic ProN W6" panose="020B0300000000000000" pitchFamily="34" charset="-128"/>
                          <a:ea typeface="Hiragino Kaku Gothic ProN W6" panose="020B0300000000000000" pitchFamily="34" charset="-128"/>
                        </a:rPr>
                        <a:t>ホスト</a:t>
                      </a:r>
                    </a:p>
                  </a:txBody>
                  <a:tcPr>
                    <a:lnT w="38100" cap="flat" cmpd="sng" algn="ctr">
                      <a:solidFill>
                        <a:srgbClr val="424242"/>
                      </a:solidFill>
                      <a:prstDash val="solid"/>
                      <a:round/>
                      <a:headEnd type="none" w="med" len="med"/>
                      <a:tailEnd type="none" w="med" len="med"/>
                    </a:lnT>
                    <a:lnB w="19050" cap="flat" cmpd="sng" algn="ctr">
                      <a:solidFill>
                        <a:srgbClr val="424242"/>
                      </a:solidFill>
                      <a:prstDash val="solid"/>
                      <a:round/>
                      <a:headEnd type="none" w="med" len="med"/>
                      <a:tailEnd type="none" w="med" len="med"/>
                    </a:lnB>
                  </a:tcPr>
                </a:tc>
                <a:tc hMerge="1">
                  <a:txBody>
                    <a:bodyPr/>
                    <a:lstStyle/>
                    <a:p>
                      <a:endParaRPr lang="en-JP" dirty="0"/>
                    </a:p>
                  </a:txBody>
                  <a:tcPr/>
                </a:tc>
                <a:extLst>
                  <a:ext uri="{0D108BD9-81ED-4DB2-BD59-A6C34878D82A}">
                    <a16:rowId xmlns:a16="http://schemas.microsoft.com/office/drawing/2014/main" val="3192945602"/>
                  </a:ext>
                </a:extLst>
              </a:tr>
              <a:tr h="241584">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CPU</a:t>
                      </a:r>
                    </a:p>
                  </a:txBody>
                  <a:tcPr>
                    <a:lnT w="19050" cap="flat" cmpd="sng" algn="ctr">
                      <a:solidFill>
                        <a:srgbClr val="424242"/>
                      </a:solidFill>
                      <a:prstDash val="solid"/>
                      <a:round/>
                      <a:headEnd type="none" w="med" len="med"/>
                      <a:tailEnd type="none" w="med" len="med"/>
                    </a:lnT>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AMD EPYC 7713P</a:t>
                      </a:r>
                    </a:p>
                  </a:txBody>
                  <a:tcPr>
                    <a:lnT w="19050" cap="flat" cmpd="sng" algn="ctr">
                      <a:solidFill>
                        <a:srgbClr val="424242"/>
                      </a:solidFill>
                      <a:prstDash val="solid"/>
                      <a:round/>
                      <a:headEnd type="none" w="med" len="med"/>
                      <a:tailEnd type="none" w="med" len="med"/>
                    </a:lnT>
                  </a:tcPr>
                </a:tc>
                <a:extLst>
                  <a:ext uri="{0D108BD9-81ED-4DB2-BD59-A6C34878D82A}">
                    <a16:rowId xmlns:a16="http://schemas.microsoft.com/office/drawing/2014/main" val="2191397901"/>
                  </a:ext>
                </a:extLst>
              </a:tr>
              <a:tr h="241584">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メモリ</a:t>
                      </a:r>
                    </a:p>
                  </a:txBody>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128 GB</a:t>
                      </a:r>
                    </a:p>
                  </a:txBody>
                  <a:tcPr/>
                </a:tc>
                <a:extLst>
                  <a:ext uri="{0D108BD9-81ED-4DB2-BD59-A6C34878D82A}">
                    <a16:rowId xmlns:a16="http://schemas.microsoft.com/office/drawing/2014/main" val="2874436082"/>
                  </a:ext>
                </a:extLst>
              </a:tr>
              <a:tr h="241584">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OS</a:t>
                      </a:r>
                    </a:p>
                  </a:txBody>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Linux 6.5.0</a:t>
                      </a:r>
                    </a:p>
                  </a:txBody>
                  <a:tcPr/>
                </a:tc>
                <a:extLst>
                  <a:ext uri="{0D108BD9-81ED-4DB2-BD59-A6C34878D82A}">
                    <a16:rowId xmlns:a16="http://schemas.microsoft.com/office/drawing/2014/main" val="3894494851"/>
                  </a:ext>
                </a:extLst>
              </a:tr>
              <a:tr h="241584">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仮想化ソフトウェア</a:t>
                      </a:r>
                    </a:p>
                  </a:txBody>
                  <a:tcPr/>
                </a:tc>
                <a:tc>
                  <a:txBody>
                    <a:bodyPr/>
                    <a:lstStyle/>
                    <a:p>
                      <a:r>
                        <a:rPr lang="en-JP" sz="1600" dirty="0">
                          <a:solidFill>
                            <a:srgbClr val="424242"/>
                          </a:solidFill>
                          <a:latin typeface="Hiragino Kaku Gothic ProN W3" panose="020B0300000000000000" pitchFamily="34" charset="-128"/>
                          <a:ea typeface="Hiragino Kaku Gothic ProN W3" panose="020B0300000000000000" pitchFamily="34" charset="-128"/>
                        </a:rPr>
                        <a:t>QEMU-KVM 6.2.0</a:t>
                      </a:r>
                    </a:p>
                  </a:txBody>
                  <a:tcPr/>
                </a:tc>
                <a:extLst>
                  <a:ext uri="{0D108BD9-81ED-4DB2-BD59-A6C34878D82A}">
                    <a16:rowId xmlns:a16="http://schemas.microsoft.com/office/drawing/2014/main" val="3939906188"/>
                  </a:ext>
                </a:extLst>
              </a:tr>
              <a:tr h="241584">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仮想スイッチ</a:t>
                      </a:r>
                      <a:endParaRPr lang="en-JP" sz="1600" strike="sngStrike" dirty="0">
                        <a:solidFill>
                          <a:srgbClr val="FF0000"/>
                        </a:solidFill>
                        <a:latin typeface="Hiragino Kaku Gothic ProN W3" panose="020B0300000000000000" pitchFamily="34" charset="-128"/>
                        <a:ea typeface="Hiragino Kaku Gothic ProN W3" panose="020B0300000000000000" pitchFamily="34" charset="-128"/>
                      </a:endParaRPr>
                    </a:p>
                  </a:txBody>
                  <a:tcPr>
                    <a:lnB w="38100" cap="flat" cmpd="sng" algn="ctr">
                      <a:solidFill>
                        <a:srgbClr val="424242"/>
                      </a:solidFill>
                      <a:prstDash val="solid"/>
                      <a:round/>
                      <a:headEnd type="none" w="med" len="med"/>
                      <a:tailEnd type="none" w="med" len="med"/>
                    </a:lnB>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Open vSwitch 3.2.1</a:t>
                      </a:r>
                    </a:p>
                  </a:txBody>
                  <a:tcPr>
                    <a:lnB w="38100" cap="flat" cmpd="sng" algn="ctr">
                      <a:solidFill>
                        <a:srgbClr val="424242"/>
                      </a:solidFill>
                      <a:prstDash val="solid"/>
                      <a:round/>
                      <a:headEnd type="none" w="med" len="med"/>
                      <a:tailEnd type="none" w="med" len="med"/>
                    </a:lnB>
                  </a:tcPr>
                </a:tc>
                <a:extLst>
                  <a:ext uri="{0D108BD9-81ED-4DB2-BD59-A6C34878D82A}">
                    <a16:rowId xmlns:a16="http://schemas.microsoft.com/office/drawing/2014/main" val="506283857"/>
                  </a:ext>
                </a:extLst>
              </a:tr>
            </a:tbl>
          </a:graphicData>
        </a:graphic>
      </p:graphicFrame>
      <p:graphicFrame>
        <p:nvGraphicFramePr>
          <p:cNvPr id="6" name="Table 5">
            <a:extLst>
              <a:ext uri="{FF2B5EF4-FFF2-40B4-BE49-F238E27FC236}">
                <a16:creationId xmlns:a16="http://schemas.microsoft.com/office/drawing/2014/main" id="{32A4A92F-A80B-649D-B83F-A6CD34FC1010}"/>
              </a:ext>
            </a:extLst>
          </p:cNvPr>
          <p:cNvGraphicFramePr>
            <a:graphicFrameLocks noGrp="1"/>
          </p:cNvGraphicFramePr>
          <p:nvPr>
            <p:extLst>
              <p:ext uri="{D42A27DB-BD31-4B8C-83A1-F6EECF244321}">
                <p14:modId xmlns:p14="http://schemas.microsoft.com/office/powerpoint/2010/main" val="1101201757"/>
              </p:ext>
            </p:extLst>
          </p:nvPr>
        </p:nvGraphicFramePr>
        <p:xfrm>
          <a:off x="8750039" y="4206241"/>
          <a:ext cx="3135427" cy="2011680"/>
        </p:xfrm>
        <a:graphic>
          <a:graphicData uri="http://schemas.openxmlformats.org/drawingml/2006/table">
            <a:tbl>
              <a:tblPr firstRow="1" bandRow="1">
                <a:tableStyleId>{2D5ABB26-0587-4C30-8999-92F81FD0307C}</a:tableStyleId>
              </a:tblPr>
              <a:tblGrid>
                <a:gridCol w="1269728">
                  <a:extLst>
                    <a:ext uri="{9D8B030D-6E8A-4147-A177-3AD203B41FA5}">
                      <a16:colId xmlns:a16="http://schemas.microsoft.com/office/drawing/2014/main" val="3286504600"/>
                    </a:ext>
                  </a:extLst>
                </a:gridCol>
                <a:gridCol w="1865699">
                  <a:extLst>
                    <a:ext uri="{9D8B030D-6E8A-4147-A177-3AD203B41FA5}">
                      <a16:colId xmlns:a16="http://schemas.microsoft.com/office/drawing/2014/main" val="1090295072"/>
                    </a:ext>
                  </a:extLst>
                </a:gridCol>
              </a:tblGrid>
              <a:tr h="147597">
                <a:tc gridSpan="2">
                  <a:txBody>
                    <a:bodyPr/>
                    <a:lstStyle/>
                    <a:p>
                      <a:r>
                        <a:rPr lang="en-JP" sz="1600" b="1" i="0" dirty="0">
                          <a:solidFill>
                            <a:srgbClr val="424242"/>
                          </a:solidFill>
                          <a:latin typeface="Hiragino Kaku Gothic ProN W6" panose="020B0300000000000000" pitchFamily="34" charset="-128"/>
                          <a:ea typeface="Hiragino Kaku Gothic ProN W6" panose="020B0300000000000000" pitchFamily="34" charset="-128"/>
                        </a:rPr>
                        <a:t>P4 VM</a:t>
                      </a:r>
                    </a:p>
                  </a:txBody>
                  <a:tcPr>
                    <a:lnT w="38100" cap="flat" cmpd="sng" algn="ctr">
                      <a:solidFill>
                        <a:srgbClr val="424242"/>
                      </a:solidFill>
                      <a:prstDash val="solid"/>
                      <a:round/>
                      <a:headEnd type="none" w="med" len="med"/>
                      <a:tailEnd type="none" w="med" len="med"/>
                    </a:lnT>
                    <a:lnB w="19050" cap="flat" cmpd="sng" algn="ctr">
                      <a:solidFill>
                        <a:srgbClr val="424242"/>
                      </a:solidFill>
                      <a:prstDash val="solid"/>
                      <a:round/>
                      <a:headEnd type="none" w="med" len="med"/>
                      <a:tailEnd type="none" w="med" len="med"/>
                    </a:lnB>
                  </a:tcPr>
                </a:tc>
                <a:tc hMerge="1">
                  <a:txBody>
                    <a:bodyPr/>
                    <a:lstStyle/>
                    <a:p>
                      <a:endParaRPr lang="en-JP" dirty="0"/>
                    </a:p>
                  </a:txBody>
                  <a:tcPr/>
                </a:tc>
                <a:extLst>
                  <a:ext uri="{0D108BD9-81ED-4DB2-BD59-A6C34878D82A}">
                    <a16:rowId xmlns:a16="http://schemas.microsoft.com/office/drawing/2014/main" val="3192945602"/>
                  </a:ext>
                </a:extLst>
              </a:tr>
              <a:tr h="147597">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vCPU</a:t>
                      </a:r>
                    </a:p>
                  </a:txBody>
                  <a:tcPr>
                    <a:lnT w="19050" cap="flat" cmpd="sng" algn="ctr">
                      <a:solidFill>
                        <a:srgbClr val="424242"/>
                      </a:solidFill>
                      <a:prstDash val="solid"/>
                      <a:round/>
                      <a:headEnd type="none" w="med" len="med"/>
                      <a:tailEnd type="none" w="med" len="med"/>
                    </a:lnT>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16</a:t>
                      </a:r>
                    </a:p>
                  </a:txBody>
                  <a:tcPr>
                    <a:lnT w="19050" cap="flat" cmpd="sng" algn="ctr">
                      <a:solidFill>
                        <a:srgbClr val="424242"/>
                      </a:solidFill>
                      <a:prstDash val="solid"/>
                      <a:round/>
                      <a:headEnd type="none" w="med" len="med"/>
                      <a:tailEnd type="none" w="med" len="med"/>
                    </a:lnT>
                  </a:tcPr>
                </a:tc>
                <a:extLst>
                  <a:ext uri="{0D108BD9-81ED-4DB2-BD59-A6C34878D82A}">
                    <a16:rowId xmlns:a16="http://schemas.microsoft.com/office/drawing/2014/main" val="2191397901"/>
                  </a:ext>
                </a:extLst>
              </a:tr>
              <a:tr h="147597">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メモリ</a:t>
                      </a:r>
                    </a:p>
                  </a:txBody>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16 GB</a:t>
                      </a:r>
                    </a:p>
                  </a:txBody>
                  <a:tcPr/>
                </a:tc>
                <a:extLst>
                  <a:ext uri="{0D108BD9-81ED-4DB2-BD59-A6C34878D82A}">
                    <a16:rowId xmlns:a16="http://schemas.microsoft.com/office/drawing/2014/main" val="2874436082"/>
                  </a:ext>
                </a:extLst>
              </a:tr>
              <a:tr h="147597">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OS</a:t>
                      </a:r>
                    </a:p>
                  </a:txBody>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Linux 5.15.0</a:t>
                      </a:r>
                    </a:p>
                  </a:txBody>
                  <a:tcPr/>
                </a:tc>
                <a:extLst>
                  <a:ext uri="{0D108BD9-81ED-4DB2-BD59-A6C34878D82A}">
                    <a16:rowId xmlns:a16="http://schemas.microsoft.com/office/drawing/2014/main" val="3894494851"/>
                  </a:ext>
                </a:extLst>
              </a:tr>
              <a:tr h="147597">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p4c</a:t>
                      </a:r>
                    </a:p>
                  </a:txBody>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1.2.4.4</a:t>
                      </a:r>
                    </a:p>
                  </a:txBody>
                  <a:tcPr/>
                </a:tc>
                <a:extLst>
                  <a:ext uri="{0D108BD9-81ED-4DB2-BD59-A6C34878D82A}">
                    <a16:rowId xmlns:a16="http://schemas.microsoft.com/office/drawing/2014/main" val="3939906188"/>
                  </a:ext>
                </a:extLst>
              </a:tr>
              <a:tr h="147597">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uBPF</a:t>
                      </a:r>
                    </a:p>
                  </a:txBody>
                  <a:tcPr>
                    <a:lnB w="38100" cap="flat" cmpd="sng" algn="ctr">
                      <a:solidFill>
                        <a:srgbClr val="424242"/>
                      </a:solidFill>
                      <a:prstDash val="solid"/>
                      <a:round/>
                      <a:headEnd type="none" w="med" len="med"/>
                      <a:tailEnd type="none" w="med" len="med"/>
                    </a:lnB>
                  </a:tcPr>
                </a:tc>
                <a:tc>
                  <a:txBody>
                    <a:bodyPr/>
                    <a:lstStyle/>
                    <a:p>
                      <a:r>
                        <a:rPr lang="en-JP" sz="1600" dirty="0">
                          <a:solidFill>
                            <a:schemeClr val="bg2"/>
                          </a:solidFill>
                          <a:latin typeface="Hiragino Kaku Gothic ProN W3" panose="020B0300000000000000" pitchFamily="34" charset="-128"/>
                          <a:ea typeface="Hiragino Kaku Gothic ProN W3" panose="020B0300000000000000" pitchFamily="34" charset="-128"/>
                        </a:rPr>
                        <a:t>2023.12.6</a:t>
                      </a:r>
                    </a:p>
                  </a:txBody>
                  <a:tcPr>
                    <a:lnB w="38100" cap="flat" cmpd="sng" algn="ctr">
                      <a:solidFill>
                        <a:srgbClr val="424242"/>
                      </a:solidFill>
                      <a:prstDash val="solid"/>
                      <a:round/>
                      <a:headEnd type="none" w="med" len="med"/>
                      <a:tailEnd type="none" w="med" len="med"/>
                    </a:lnB>
                  </a:tcPr>
                </a:tc>
                <a:extLst>
                  <a:ext uri="{0D108BD9-81ED-4DB2-BD59-A6C34878D82A}">
                    <a16:rowId xmlns:a16="http://schemas.microsoft.com/office/drawing/2014/main" val="506283857"/>
                  </a:ext>
                </a:extLst>
              </a:tr>
            </a:tbl>
          </a:graphicData>
        </a:graphic>
      </p:graphicFrame>
      <p:grpSp>
        <p:nvGrpSpPr>
          <p:cNvPr id="41" name="Group 40">
            <a:extLst>
              <a:ext uri="{FF2B5EF4-FFF2-40B4-BE49-F238E27FC236}">
                <a16:creationId xmlns:a16="http://schemas.microsoft.com/office/drawing/2014/main" id="{EF078A62-4576-8AA1-F282-82093AE4AEC0}"/>
              </a:ext>
            </a:extLst>
          </p:cNvPr>
          <p:cNvGrpSpPr/>
          <p:nvPr/>
        </p:nvGrpSpPr>
        <p:grpSpPr>
          <a:xfrm>
            <a:off x="327354" y="4283130"/>
            <a:ext cx="3595582" cy="1857901"/>
            <a:chOff x="69321" y="4570804"/>
            <a:chExt cx="3595582" cy="1857901"/>
          </a:xfrm>
        </p:grpSpPr>
        <p:sp>
          <p:nvSpPr>
            <p:cNvPr id="10" name="Rectangle 9">
              <a:extLst>
                <a:ext uri="{FF2B5EF4-FFF2-40B4-BE49-F238E27FC236}">
                  <a16:creationId xmlns:a16="http://schemas.microsoft.com/office/drawing/2014/main" id="{014DF48D-4F14-E423-F603-49792DF48A11}"/>
                </a:ext>
              </a:extLst>
            </p:cNvPr>
            <p:cNvSpPr/>
            <p:nvPr/>
          </p:nvSpPr>
          <p:spPr>
            <a:xfrm>
              <a:off x="993522" y="4570804"/>
              <a:ext cx="1039677" cy="622294"/>
            </a:xfrm>
            <a:prstGeom prst="rect">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600" dirty="0">
                  <a:solidFill>
                    <a:schemeClr val="bg2"/>
                  </a:solidFill>
                  <a:latin typeface="Hiragino Kaku Gothic ProN W3" panose="020B0300000000000000" pitchFamily="34" charset="-128"/>
                  <a:ea typeface="Hiragino Kaku Gothic ProN W3" panose="020B0300000000000000" pitchFamily="34" charset="-128"/>
                </a:rPr>
                <a:t>仮想</a:t>
              </a:r>
            </a:p>
            <a:p>
              <a:pPr algn="ctr"/>
              <a:r>
                <a:rPr lang="en-JP" sz="1600" dirty="0">
                  <a:solidFill>
                    <a:schemeClr val="bg2"/>
                  </a:solidFill>
                  <a:latin typeface="Hiragino Kaku Gothic ProN W3" panose="020B0300000000000000" pitchFamily="34" charset="-128"/>
                  <a:ea typeface="Hiragino Kaku Gothic ProN W3" panose="020B0300000000000000" pitchFamily="34" charset="-128"/>
                </a:rPr>
                <a:t>スイッチ</a:t>
              </a:r>
            </a:p>
          </p:txBody>
        </p:sp>
        <p:sp>
          <p:nvSpPr>
            <p:cNvPr id="11" name="Rectangle 10">
              <a:extLst>
                <a:ext uri="{FF2B5EF4-FFF2-40B4-BE49-F238E27FC236}">
                  <a16:creationId xmlns:a16="http://schemas.microsoft.com/office/drawing/2014/main" id="{974FF487-7884-2472-90C4-8479BE896924}"/>
                </a:ext>
              </a:extLst>
            </p:cNvPr>
            <p:cNvSpPr/>
            <p:nvPr/>
          </p:nvSpPr>
          <p:spPr>
            <a:xfrm>
              <a:off x="993522" y="5799945"/>
              <a:ext cx="1039209" cy="6228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2"/>
                  </a:solidFill>
                  <a:latin typeface="Hiragino Kaku Gothic ProN W3" panose="020B0300000000000000" pitchFamily="34" charset="-128"/>
                  <a:ea typeface="Hiragino Kaku Gothic ProN W3" panose="020B0300000000000000" pitchFamily="34" charset="-128"/>
                </a:rPr>
                <a:t>P4 </a:t>
              </a:r>
              <a:r>
                <a:rPr lang="en-JP" sz="1600" dirty="0">
                  <a:solidFill>
                    <a:schemeClr val="bg2"/>
                  </a:solidFill>
                  <a:latin typeface="Hiragino Kaku Gothic ProN W3" panose="020B0300000000000000" pitchFamily="34" charset="-128"/>
                  <a:ea typeface="Hiragino Kaku Gothic ProN W3" panose="020B0300000000000000" pitchFamily="34" charset="-128"/>
                </a:rPr>
                <a:t>VM</a:t>
              </a:r>
            </a:p>
          </p:txBody>
        </p:sp>
        <p:sp>
          <p:nvSpPr>
            <p:cNvPr id="12" name="Rectangle 6">
              <a:extLst>
                <a:ext uri="{FF2B5EF4-FFF2-40B4-BE49-F238E27FC236}">
                  <a16:creationId xmlns:a16="http://schemas.microsoft.com/office/drawing/2014/main" id="{FA519979-418D-0E48-AC7F-4BC3584EFD16}"/>
                </a:ext>
              </a:extLst>
            </p:cNvPr>
            <p:cNvSpPr/>
            <p:nvPr/>
          </p:nvSpPr>
          <p:spPr>
            <a:xfrm>
              <a:off x="2625694" y="4570804"/>
              <a:ext cx="1039209" cy="622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600" dirty="0">
                  <a:solidFill>
                    <a:schemeClr val="bg2"/>
                  </a:solidFill>
                  <a:latin typeface="Hiragino Kaku Gothic ProN W3" panose="020B0300000000000000" pitchFamily="34" charset="-128"/>
                  <a:ea typeface="Hiragino Kaku Gothic ProN W3" panose="020B0300000000000000" pitchFamily="34" charset="-128"/>
                </a:rPr>
                <a:t>ユーザ</a:t>
              </a:r>
            </a:p>
            <a:p>
              <a:pPr algn="ctr"/>
              <a:r>
                <a:rPr lang="en-JP" sz="1600" dirty="0">
                  <a:solidFill>
                    <a:schemeClr val="bg2"/>
                  </a:solidFill>
                  <a:latin typeface="Hiragino Kaku Gothic ProN W3" panose="020B0300000000000000" pitchFamily="34" charset="-128"/>
                  <a:ea typeface="Hiragino Kaku Gothic ProN W3" panose="020B0300000000000000" pitchFamily="34" charset="-128"/>
                </a:rPr>
                <a:t>VM</a:t>
              </a:r>
            </a:p>
          </p:txBody>
        </p:sp>
        <p:cxnSp>
          <p:nvCxnSpPr>
            <p:cNvPr id="13" name="カギ線コネクタ 8">
              <a:extLst>
                <a:ext uri="{FF2B5EF4-FFF2-40B4-BE49-F238E27FC236}">
                  <a16:creationId xmlns:a16="http://schemas.microsoft.com/office/drawing/2014/main" id="{8438DD20-13B5-F62F-F080-909FCB0FE395}"/>
                </a:ext>
              </a:extLst>
            </p:cNvPr>
            <p:cNvCxnSpPr>
              <a:cxnSpLocks/>
              <a:stCxn id="10" idx="3"/>
              <a:endCxn id="12" idx="1"/>
            </p:cNvCxnSpPr>
            <p:nvPr/>
          </p:nvCxnSpPr>
          <p:spPr>
            <a:xfrm>
              <a:off x="2033199" y="4881951"/>
              <a:ext cx="592495" cy="253"/>
            </a:xfrm>
            <a:prstGeom prst="bentConnector3">
              <a:avLst>
                <a:gd name="adj1" fmla="val 50000"/>
              </a:avLst>
            </a:prstGeom>
            <a:ln w="28575">
              <a:solidFill>
                <a:srgbClr val="424242"/>
              </a:solidFill>
              <a:headEnd type="none"/>
            </a:ln>
          </p:spPr>
          <p:style>
            <a:lnRef idx="1">
              <a:schemeClr val="accent1"/>
            </a:lnRef>
            <a:fillRef idx="0">
              <a:schemeClr val="accent1"/>
            </a:fillRef>
            <a:effectRef idx="0">
              <a:schemeClr val="accent1"/>
            </a:effectRef>
            <a:fontRef idx="minor">
              <a:schemeClr val="tx1"/>
            </a:fontRef>
          </p:style>
        </p:cxnSp>
        <p:cxnSp>
          <p:nvCxnSpPr>
            <p:cNvPr id="14" name="カギ線コネクタ 10">
              <a:extLst>
                <a:ext uri="{FF2B5EF4-FFF2-40B4-BE49-F238E27FC236}">
                  <a16:creationId xmlns:a16="http://schemas.microsoft.com/office/drawing/2014/main" id="{0A937491-FB00-AEAA-8473-64EA00A936C3}"/>
                </a:ext>
              </a:extLst>
            </p:cNvPr>
            <p:cNvCxnSpPr>
              <a:cxnSpLocks/>
              <a:stCxn id="10" idx="2"/>
              <a:endCxn id="11" idx="0"/>
            </p:cNvCxnSpPr>
            <p:nvPr/>
          </p:nvCxnSpPr>
          <p:spPr>
            <a:xfrm rot="5400000">
              <a:off x="1209821" y="5496404"/>
              <a:ext cx="606847" cy="234"/>
            </a:xfrm>
            <a:prstGeom prst="bentConnector3">
              <a:avLst>
                <a:gd name="adj1" fmla="val 50000"/>
              </a:avLst>
            </a:prstGeom>
            <a:ln w="28575">
              <a:solidFill>
                <a:srgbClr val="424242"/>
              </a:solidFill>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5">
              <a:extLst>
                <a:ext uri="{FF2B5EF4-FFF2-40B4-BE49-F238E27FC236}">
                  <a16:creationId xmlns:a16="http://schemas.microsoft.com/office/drawing/2014/main" id="{C40C3E7F-A505-2FFE-54E3-5BFB17A4309C}"/>
                </a:ext>
              </a:extLst>
            </p:cNvPr>
            <p:cNvCxnSpPr>
              <a:cxnSpLocks/>
            </p:cNvCxnSpPr>
            <p:nvPr/>
          </p:nvCxnSpPr>
          <p:spPr>
            <a:xfrm flipH="1">
              <a:off x="827950" y="4882278"/>
              <a:ext cx="16557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乗算記号 17">
              <a:extLst>
                <a:ext uri="{FF2B5EF4-FFF2-40B4-BE49-F238E27FC236}">
                  <a16:creationId xmlns:a16="http://schemas.microsoft.com/office/drawing/2014/main" id="{34A7A301-D28A-D4D5-D64D-0996C9CEA6EE}"/>
                </a:ext>
              </a:extLst>
            </p:cNvPr>
            <p:cNvSpPr/>
            <p:nvPr/>
          </p:nvSpPr>
          <p:spPr>
            <a:xfrm>
              <a:off x="2279243" y="5058687"/>
              <a:ext cx="272410" cy="273600"/>
            </a:xfrm>
            <a:prstGeom prst="mathMultiply">
              <a:avLst>
                <a:gd name="adj1" fmla="val 14510"/>
              </a:avLst>
            </a:prstGeom>
            <a:solidFill>
              <a:srgbClr val="C00000"/>
            </a:solidFill>
            <a:ln w="1270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sz="1200" dirty="0">
                <a:solidFill>
                  <a:srgbClr val="FF0000"/>
                </a:solidFill>
              </a:endParaRPr>
            </a:p>
          </p:txBody>
        </p:sp>
        <p:cxnSp>
          <p:nvCxnSpPr>
            <p:cNvPr id="17" name="Straight Arrow Connector 20">
              <a:extLst>
                <a:ext uri="{FF2B5EF4-FFF2-40B4-BE49-F238E27FC236}">
                  <a16:creationId xmlns:a16="http://schemas.microsoft.com/office/drawing/2014/main" id="{6736FA21-D70E-0F9A-BEA0-8C3F37F7F6BD}"/>
                </a:ext>
              </a:extLst>
            </p:cNvPr>
            <p:cNvCxnSpPr>
              <a:cxnSpLocks/>
            </p:cNvCxnSpPr>
            <p:nvPr/>
          </p:nvCxnSpPr>
          <p:spPr>
            <a:xfrm>
              <a:off x="647052" y="5030880"/>
              <a:ext cx="346856"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23">
              <a:extLst>
                <a:ext uri="{FF2B5EF4-FFF2-40B4-BE49-F238E27FC236}">
                  <a16:creationId xmlns:a16="http://schemas.microsoft.com/office/drawing/2014/main" id="{D90B7510-2FD4-F708-C28B-DBAA088986EC}"/>
                </a:ext>
              </a:extLst>
            </p:cNvPr>
            <p:cNvCxnSpPr>
              <a:cxnSpLocks/>
            </p:cNvCxnSpPr>
            <p:nvPr/>
          </p:nvCxnSpPr>
          <p:spPr>
            <a:xfrm>
              <a:off x="1369279" y="5267115"/>
              <a:ext cx="0" cy="406497"/>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25">
              <a:extLst>
                <a:ext uri="{FF2B5EF4-FFF2-40B4-BE49-F238E27FC236}">
                  <a16:creationId xmlns:a16="http://schemas.microsoft.com/office/drawing/2014/main" id="{FBDCFBF3-1EF5-48CF-8B8A-6B78485F8C0D}"/>
                </a:ext>
              </a:extLst>
            </p:cNvPr>
            <p:cNvCxnSpPr>
              <a:cxnSpLocks/>
            </p:cNvCxnSpPr>
            <p:nvPr/>
          </p:nvCxnSpPr>
          <p:spPr>
            <a:xfrm flipV="1">
              <a:off x="1676401" y="5267115"/>
              <a:ext cx="0" cy="4068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27">
              <a:extLst>
                <a:ext uri="{FF2B5EF4-FFF2-40B4-BE49-F238E27FC236}">
                  <a16:creationId xmlns:a16="http://schemas.microsoft.com/office/drawing/2014/main" id="{E82AA7C8-8187-8A1E-1774-15C6C2D454B4}"/>
                </a:ext>
              </a:extLst>
            </p:cNvPr>
            <p:cNvCxnSpPr>
              <a:cxnSpLocks/>
            </p:cNvCxnSpPr>
            <p:nvPr/>
          </p:nvCxnSpPr>
          <p:spPr>
            <a:xfrm>
              <a:off x="2081211" y="5018561"/>
              <a:ext cx="47044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9">
              <a:extLst>
                <a:ext uri="{FF2B5EF4-FFF2-40B4-BE49-F238E27FC236}">
                  <a16:creationId xmlns:a16="http://schemas.microsoft.com/office/drawing/2014/main" id="{BED8F5C9-D7DE-8138-6F0B-430104463CF7}"/>
                </a:ext>
              </a:extLst>
            </p:cNvPr>
            <p:cNvCxnSpPr>
              <a:cxnSpLocks/>
            </p:cNvCxnSpPr>
            <p:nvPr/>
          </p:nvCxnSpPr>
          <p:spPr>
            <a:xfrm>
              <a:off x="2086396" y="5195487"/>
              <a:ext cx="261999"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22" name="Rectangle 31">
              <a:extLst>
                <a:ext uri="{FF2B5EF4-FFF2-40B4-BE49-F238E27FC236}">
                  <a16:creationId xmlns:a16="http://schemas.microsoft.com/office/drawing/2014/main" id="{34A10074-5213-6087-1EE7-9D08D50B856E}"/>
                </a:ext>
              </a:extLst>
            </p:cNvPr>
            <p:cNvSpPr/>
            <p:nvPr/>
          </p:nvSpPr>
          <p:spPr>
            <a:xfrm>
              <a:off x="69321" y="4817145"/>
              <a:ext cx="652731" cy="475227"/>
            </a:xfrm>
            <a:prstGeom prst="rect">
              <a:avLst/>
            </a:prstGeom>
            <a:solidFill>
              <a:schemeClr val="bg1"/>
            </a:solidFill>
            <a:ln w="28575">
              <a:solidFill>
                <a:srgbClr val="FB555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JP" sz="1400" dirty="0">
                  <a:solidFill>
                    <a:srgbClr val="FB5552"/>
                  </a:solidFill>
                  <a:latin typeface="Hiragino Kaku Gothic ProN W3" panose="020B0300000000000000" pitchFamily="34" charset="-128"/>
                  <a:ea typeface="Hiragino Kaku Gothic ProN W3" panose="020B0300000000000000" pitchFamily="34" charset="-128"/>
                </a:rPr>
                <a:t>ICMP</a:t>
              </a:r>
            </a:p>
          </p:txBody>
        </p:sp>
        <p:cxnSp>
          <p:nvCxnSpPr>
            <p:cNvPr id="33" name="Straight Arrow Connector 23">
              <a:extLst>
                <a:ext uri="{FF2B5EF4-FFF2-40B4-BE49-F238E27FC236}">
                  <a16:creationId xmlns:a16="http://schemas.microsoft.com/office/drawing/2014/main" id="{BF6090C1-C70F-DF47-9E14-1C5ED0049DF7}"/>
                </a:ext>
              </a:extLst>
            </p:cNvPr>
            <p:cNvCxnSpPr>
              <a:cxnSpLocks/>
            </p:cNvCxnSpPr>
            <p:nvPr/>
          </p:nvCxnSpPr>
          <p:spPr>
            <a:xfrm>
              <a:off x="3414662" y="5212459"/>
              <a:ext cx="0" cy="609156"/>
            </a:xfrm>
            <a:prstGeom prst="straightConnector1">
              <a:avLst/>
            </a:prstGeom>
            <a:ln w="5715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
          <p:nvSpPr>
            <p:cNvPr id="34" name="Rectangle 6">
              <a:extLst>
                <a:ext uri="{FF2B5EF4-FFF2-40B4-BE49-F238E27FC236}">
                  <a16:creationId xmlns:a16="http://schemas.microsoft.com/office/drawing/2014/main" id="{DA75C23E-B662-F7B4-EFAF-61EC823F1555}"/>
                </a:ext>
              </a:extLst>
            </p:cNvPr>
            <p:cNvSpPr/>
            <p:nvPr/>
          </p:nvSpPr>
          <p:spPr>
            <a:xfrm>
              <a:off x="2635749" y="5805905"/>
              <a:ext cx="1019097" cy="62280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JP" sz="1600" dirty="0">
                  <a:solidFill>
                    <a:schemeClr val="bg1"/>
                  </a:solidFill>
                  <a:latin typeface="Hiragino Kaku Gothic ProN W3" panose="020B0300000000000000" pitchFamily="34" charset="-128"/>
                  <a:ea typeface="Hiragino Kaku Gothic ProN W3" panose="020B0300000000000000" pitchFamily="34" charset="-128"/>
                </a:rPr>
                <a:t>共有</a:t>
              </a:r>
            </a:p>
            <a:p>
              <a:pPr algn="ctr"/>
              <a:r>
                <a:rPr lang="en-JP" sz="1600" dirty="0">
                  <a:solidFill>
                    <a:schemeClr val="bg1"/>
                  </a:solidFill>
                  <a:latin typeface="Hiragino Kaku Gothic ProN W3" panose="020B0300000000000000" pitchFamily="34" charset="-128"/>
                  <a:ea typeface="Hiragino Kaku Gothic ProN W3" panose="020B0300000000000000" pitchFamily="34" charset="-128"/>
                </a:rPr>
                <a:t>メモリ</a:t>
              </a:r>
            </a:p>
          </p:txBody>
        </p:sp>
        <p:cxnSp>
          <p:nvCxnSpPr>
            <p:cNvPr id="35" name="Straight Arrow Connector 23">
              <a:extLst>
                <a:ext uri="{FF2B5EF4-FFF2-40B4-BE49-F238E27FC236}">
                  <a16:creationId xmlns:a16="http://schemas.microsoft.com/office/drawing/2014/main" id="{608284DA-AA37-3AF8-E9FE-8F94069C70BC}"/>
                </a:ext>
              </a:extLst>
            </p:cNvPr>
            <p:cNvCxnSpPr>
              <a:cxnSpLocks/>
            </p:cNvCxnSpPr>
            <p:nvPr/>
          </p:nvCxnSpPr>
          <p:spPr>
            <a:xfrm>
              <a:off x="2072246" y="6276524"/>
              <a:ext cx="509548" cy="0"/>
            </a:xfrm>
            <a:prstGeom prst="straightConnector1">
              <a:avLst/>
            </a:prstGeom>
            <a:ln w="57150">
              <a:solidFill>
                <a:schemeClr val="accent1">
                  <a:lumMod val="75000"/>
                </a:schemeClr>
              </a:solidFill>
              <a:headEnd type="triangle"/>
              <a:tailEnd type="none"/>
            </a:ln>
          </p:spPr>
          <p:style>
            <a:lnRef idx="1">
              <a:schemeClr val="accent2"/>
            </a:lnRef>
            <a:fillRef idx="0">
              <a:schemeClr val="accent2"/>
            </a:fillRef>
            <a:effectRef idx="0">
              <a:schemeClr val="accent2"/>
            </a:effectRef>
            <a:fontRef idx="minor">
              <a:schemeClr val="tx1"/>
            </a:fontRef>
          </p:style>
        </p:cxnSp>
        <p:sp>
          <p:nvSpPr>
            <p:cNvPr id="36" name="テキスト ボックス 26">
              <a:extLst>
                <a:ext uri="{FF2B5EF4-FFF2-40B4-BE49-F238E27FC236}">
                  <a16:creationId xmlns:a16="http://schemas.microsoft.com/office/drawing/2014/main" id="{15E97624-DA96-3ADC-8E8D-E0F2BCC3E137}"/>
                </a:ext>
              </a:extLst>
            </p:cNvPr>
            <p:cNvSpPr txBox="1"/>
            <p:nvPr/>
          </p:nvSpPr>
          <p:spPr>
            <a:xfrm>
              <a:off x="2780978" y="5204761"/>
              <a:ext cx="633684" cy="584775"/>
            </a:xfrm>
            <a:prstGeom prst="rect">
              <a:avLst/>
            </a:prstGeom>
            <a:noFill/>
          </p:spPr>
          <p:txBody>
            <a:bodyPr wrap="square" rtlCol="0">
              <a:spAutoFit/>
            </a:bodyPr>
            <a:lstStyle/>
            <a:p>
              <a:pPr algn="ctr"/>
              <a:r>
                <a:rPr kumimoji="1" lang="en-JP" altLang="ja-JP" sz="1600" dirty="0">
                  <a:solidFill>
                    <a:schemeClr val="accent1">
                      <a:lumMod val="75000"/>
                    </a:schemeClr>
                  </a:solidFill>
                  <a:latin typeface="Hiragino Kaku Gothic ProN W3" panose="020B0300000000000000" pitchFamily="34" charset="-128"/>
                  <a:ea typeface="Hiragino Kaku Gothic ProN W3" panose="020B0300000000000000" pitchFamily="34" charset="-128"/>
                </a:rPr>
                <a:t>UDP</a:t>
              </a:r>
              <a:r>
                <a:rPr kumimoji="1" lang="ja-JP" altLang="en-JP" sz="1600">
                  <a:solidFill>
                    <a:schemeClr val="accent1">
                      <a:lumMod val="75000"/>
                    </a:schemeClr>
                  </a:solidFill>
                  <a:latin typeface="Hiragino Kaku Gothic ProN W3" panose="020B0300000000000000" pitchFamily="34" charset="-128"/>
                  <a:ea typeface="Hiragino Kaku Gothic ProN W3" panose="020B0300000000000000" pitchFamily="34" charset="-128"/>
                </a:rPr>
                <a:t>情報</a:t>
              </a:r>
              <a:endParaRPr kumimoji="1" lang="ja-JP" altLang="en-US" sz="1600">
                <a:solidFill>
                  <a:schemeClr val="accent1">
                    <a:lumMod val="75000"/>
                  </a:schemeClr>
                </a:solidFill>
                <a:latin typeface="Hiragino Kaku Gothic ProN W3" panose="020B0300000000000000" pitchFamily="34" charset="-128"/>
                <a:ea typeface="Hiragino Kaku Gothic ProN W3" panose="020B0300000000000000" pitchFamily="34" charset="-128"/>
              </a:endParaRPr>
            </a:p>
          </p:txBody>
        </p:sp>
        <p:sp>
          <p:nvSpPr>
            <p:cNvPr id="37" name="テキスト ボックス 26">
              <a:extLst>
                <a:ext uri="{FF2B5EF4-FFF2-40B4-BE49-F238E27FC236}">
                  <a16:creationId xmlns:a16="http://schemas.microsoft.com/office/drawing/2014/main" id="{9A4087A0-6A4B-515C-53F9-09E2CEA2A4E3}"/>
                </a:ext>
              </a:extLst>
            </p:cNvPr>
            <p:cNvSpPr txBox="1"/>
            <p:nvPr/>
          </p:nvSpPr>
          <p:spPr>
            <a:xfrm>
              <a:off x="2036028" y="5893713"/>
              <a:ext cx="592496" cy="338554"/>
            </a:xfrm>
            <a:prstGeom prst="rect">
              <a:avLst/>
            </a:prstGeom>
            <a:noFill/>
          </p:spPr>
          <p:txBody>
            <a:bodyPr wrap="square" rtlCol="0">
              <a:spAutoFit/>
            </a:bodyPr>
            <a:lstStyle/>
            <a:p>
              <a:pPr algn="ctr"/>
              <a:r>
                <a:rPr kumimoji="1" lang="ja-JP" altLang="en-US" sz="1600">
                  <a:solidFill>
                    <a:schemeClr val="accent1">
                      <a:lumMod val="75000"/>
                    </a:schemeClr>
                  </a:solidFill>
                  <a:latin typeface="Hiragino Kaku Gothic ProN W3" panose="020B0300000000000000" pitchFamily="34" charset="-128"/>
                  <a:ea typeface="Hiragino Kaku Gothic ProN W3" panose="020B0300000000000000" pitchFamily="34" charset="-128"/>
                </a:rPr>
                <a:t>参照</a:t>
              </a:r>
            </a:p>
          </p:txBody>
        </p:sp>
      </p:grpSp>
    </p:spTree>
    <p:extLst>
      <p:ext uri="{BB962C8B-B14F-4D97-AF65-F5344CB8AC3E}">
        <p14:creationId xmlns:p14="http://schemas.microsoft.com/office/powerpoint/2010/main" val="1808820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805C-02D5-A827-718C-8ADEC68E532E}"/>
              </a:ext>
            </a:extLst>
          </p:cNvPr>
          <p:cNvSpPr>
            <a:spLocks noGrp="1"/>
          </p:cNvSpPr>
          <p:nvPr>
            <p:ph type="title"/>
          </p:nvPr>
        </p:nvSpPr>
        <p:spPr/>
        <p:txBody>
          <a:bodyPr>
            <a:normAutofit/>
          </a:bodyPr>
          <a:lstStyle/>
          <a:p>
            <a:r>
              <a:rPr lang="en-JP" dirty="0">
                <a:solidFill>
                  <a:srgbClr val="424242"/>
                </a:solidFill>
              </a:rPr>
              <a:t>実験2：転送性能</a:t>
            </a:r>
          </a:p>
        </p:txBody>
      </p:sp>
      <p:sp>
        <p:nvSpPr>
          <p:cNvPr id="3" name="Text Placeholder 2">
            <a:extLst>
              <a:ext uri="{FF2B5EF4-FFF2-40B4-BE49-F238E27FC236}">
                <a16:creationId xmlns:a16="http://schemas.microsoft.com/office/drawing/2014/main" id="{1EAA71E9-9C87-270F-ED6E-D2735768282F}"/>
              </a:ext>
            </a:extLst>
          </p:cNvPr>
          <p:cNvSpPr>
            <a:spLocks noGrp="1"/>
          </p:cNvSpPr>
          <p:nvPr>
            <p:ph type="body" idx="1"/>
          </p:nvPr>
        </p:nvSpPr>
        <p:spPr>
          <a:xfrm>
            <a:off x="629920" y="1362491"/>
            <a:ext cx="11562080" cy="2533673"/>
          </a:xfrm>
        </p:spPr>
        <p:txBody>
          <a:bodyPr>
            <a:normAutofit/>
          </a:bodyPr>
          <a:lstStyle/>
          <a:p>
            <a:r>
              <a:rPr lang="en-JP" dirty="0">
                <a:solidFill>
                  <a:srgbClr val="424242"/>
                </a:solidFill>
              </a:rPr>
              <a:t>様々なパケットサイズでICMPのスループットを測定</a:t>
            </a:r>
          </a:p>
          <a:p>
            <a:pPr lvl="1"/>
            <a:r>
              <a:rPr lang="en-JP" dirty="0">
                <a:solidFill>
                  <a:srgbClr val="424242"/>
                </a:solidFill>
              </a:rPr>
              <a:t>最大で 62.5 Mbps（標準のOpen vSwitchでは</a:t>
            </a:r>
            <a:r>
              <a:rPr lang="ja-JP" altLang="en-US">
                <a:solidFill>
                  <a:srgbClr val="424242"/>
                </a:solidFill>
              </a:rPr>
              <a:t>最大 </a:t>
            </a:r>
            <a:r>
              <a:rPr lang="en-US" altLang="ja-JP" dirty="0">
                <a:solidFill>
                  <a:srgbClr val="424242"/>
                </a:solidFill>
              </a:rPr>
              <a:t>538 Mbps</a:t>
            </a:r>
            <a:r>
              <a:rPr lang="ja-JP" altLang="en-US">
                <a:solidFill>
                  <a:srgbClr val="424242"/>
                </a:solidFill>
              </a:rPr>
              <a:t>）</a:t>
            </a:r>
            <a:endParaRPr lang="en-US" altLang="ja-JP" dirty="0">
              <a:solidFill>
                <a:srgbClr val="424242"/>
              </a:solidFill>
            </a:endParaRPr>
          </a:p>
          <a:p>
            <a:pPr lvl="1"/>
            <a:r>
              <a:rPr lang="en-US" altLang="ja-JP" dirty="0">
                <a:solidFill>
                  <a:srgbClr val="424242"/>
                </a:solidFill>
              </a:rPr>
              <a:t>P4 VM</a:t>
            </a:r>
            <a:r>
              <a:rPr lang="ja-JP" altLang="en-US">
                <a:solidFill>
                  <a:srgbClr val="424242"/>
                </a:solidFill>
              </a:rPr>
              <a:t>へのパケット転送を</a:t>
            </a:r>
            <a:r>
              <a:rPr lang="en-US" altLang="ja-JP" dirty="0">
                <a:solidFill>
                  <a:srgbClr val="424242"/>
                </a:solidFill>
              </a:rPr>
              <a:t>TCP/IP</a:t>
            </a:r>
            <a:r>
              <a:rPr lang="ja-JP" altLang="en-US">
                <a:solidFill>
                  <a:srgbClr val="424242"/>
                </a:solidFill>
              </a:rPr>
              <a:t>で行っているオーバヘッドが大きい</a:t>
            </a:r>
            <a:endParaRPr lang="en-JP" altLang="ja-JP" dirty="0">
              <a:solidFill>
                <a:srgbClr val="424242"/>
              </a:solidFill>
            </a:endParaRPr>
          </a:p>
          <a:p>
            <a:pPr lvl="1"/>
            <a:endParaRPr lang="en-JP" altLang="ja-JP" sz="600" dirty="0">
              <a:solidFill>
                <a:srgbClr val="424242"/>
              </a:solidFill>
            </a:endParaRPr>
          </a:p>
          <a:p>
            <a:r>
              <a:rPr lang="en-JP" altLang="ja-JP" dirty="0">
                <a:solidFill>
                  <a:srgbClr val="424242"/>
                </a:solidFill>
              </a:rPr>
              <a:t>P4</a:t>
            </a:r>
            <a:r>
              <a:rPr lang="ja-JP" altLang="en-US">
                <a:solidFill>
                  <a:srgbClr val="424242"/>
                </a:solidFill>
              </a:rPr>
              <a:t>プログラムの実行オーバヘッドを測定</a:t>
            </a:r>
            <a:endParaRPr lang="en-US" altLang="ja-JP" dirty="0">
              <a:solidFill>
                <a:srgbClr val="424242"/>
              </a:solidFill>
            </a:endParaRPr>
          </a:p>
          <a:p>
            <a:pPr lvl="1"/>
            <a:r>
              <a:rPr lang="ja-JP" altLang="en-US">
                <a:solidFill>
                  <a:srgbClr val="424242"/>
                </a:solidFill>
              </a:rPr>
              <a:t>パケットヘッダのパース処理や</a:t>
            </a:r>
            <a:r>
              <a:rPr lang="en-US" altLang="ja-JP" dirty="0">
                <a:solidFill>
                  <a:srgbClr val="424242"/>
                </a:solidFill>
              </a:rPr>
              <a:t>VM</a:t>
            </a:r>
            <a:r>
              <a:rPr lang="ja-JP" altLang="en-US">
                <a:solidFill>
                  <a:srgbClr val="424242"/>
                </a:solidFill>
              </a:rPr>
              <a:t>内情報の参照による影響は小さい</a:t>
            </a:r>
            <a:endParaRPr lang="en-US" altLang="ja-JP" dirty="0">
              <a:solidFill>
                <a:srgbClr val="424242"/>
              </a:solidFill>
            </a:endParaRPr>
          </a:p>
        </p:txBody>
      </p:sp>
      <p:sp>
        <p:nvSpPr>
          <p:cNvPr id="4" name="Slide Number Placeholder 3">
            <a:extLst>
              <a:ext uri="{FF2B5EF4-FFF2-40B4-BE49-F238E27FC236}">
                <a16:creationId xmlns:a16="http://schemas.microsoft.com/office/drawing/2014/main" id="{C065F3D5-7096-3B42-E9C5-68281355A2BE}"/>
              </a:ext>
            </a:extLst>
          </p:cNvPr>
          <p:cNvSpPr>
            <a:spLocks noGrp="1"/>
          </p:cNvSpPr>
          <p:nvPr>
            <p:ph type="sldNum" idx="12"/>
          </p:nvPr>
        </p:nvSpPr>
        <p:spPr/>
        <p:txBody>
          <a:bodyPr/>
          <a:lstStyle/>
          <a:p>
            <a:fld id="{00000000-1234-1234-1234-123412341234}" type="slidenum">
              <a:rPr lang="en-US" altLang="ja" smtClean="0"/>
              <a:pPr/>
              <a:t>9</a:t>
            </a:fld>
            <a:endParaRPr lang="ja" altLang="en-US"/>
          </a:p>
        </p:txBody>
      </p:sp>
      <p:graphicFrame>
        <p:nvGraphicFramePr>
          <p:cNvPr id="9" name="Chart 8">
            <a:extLst>
              <a:ext uri="{FF2B5EF4-FFF2-40B4-BE49-F238E27FC236}">
                <a16:creationId xmlns:a16="http://schemas.microsoft.com/office/drawing/2014/main" id="{E1558DCD-9717-0F64-80EA-2A576F4CB157}"/>
              </a:ext>
            </a:extLst>
          </p:cNvPr>
          <p:cNvGraphicFramePr/>
          <p:nvPr>
            <p:extLst>
              <p:ext uri="{D42A27DB-BD31-4B8C-83A1-F6EECF244321}">
                <p14:modId xmlns:p14="http://schemas.microsoft.com/office/powerpoint/2010/main" val="3369511413"/>
              </p:ext>
            </p:extLst>
          </p:nvPr>
        </p:nvGraphicFramePr>
        <p:xfrm>
          <a:off x="6003758" y="4066884"/>
          <a:ext cx="5558322" cy="269670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2F367FB-8287-CB56-531E-924D3CA90871}"/>
              </a:ext>
            </a:extLst>
          </p:cNvPr>
          <p:cNvGraphicFramePr/>
          <p:nvPr>
            <p:extLst>
              <p:ext uri="{D42A27DB-BD31-4B8C-83A1-F6EECF244321}">
                <p14:modId xmlns:p14="http://schemas.microsoft.com/office/powerpoint/2010/main" val="3862969300"/>
              </p:ext>
            </p:extLst>
          </p:nvPr>
        </p:nvGraphicFramePr>
        <p:xfrm>
          <a:off x="1211940" y="4066884"/>
          <a:ext cx="4319337" cy="277388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34018588"/>
      </p:ext>
    </p:extLst>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FF0000"/>
          </a:solidFill>
        </a:ln>
      </a:spPr>
      <a:bodyPr rtlCol="0" anchor="ctr"/>
      <a:lstStyle>
        <a:defPPr algn="ctr">
          <a:defRPr sz="1800" dirty="0" smtClean="0">
            <a:solidFill>
              <a:srgbClr val="FF0000"/>
            </a:solidFill>
          </a:defRPr>
        </a:defPPr>
      </a:lstStyle>
      <a:style>
        <a:lnRef idx="2">
          <a:schemeClr val="accent6"/>
        </a:lnRef>
        <a:fillRef idx="1">
          <a:schemeClr val="lt1"/>
        </a:fillRef>
        <a:effectRef idx="0">
          <a:schemeClr val="accent6"/>
        </a:effectRef>
        <a:fontRef idx="minor">
          <a:schemeClr val="dk1"/>
        </a:fontRef>
      </a:style>
    </a:sp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4667</TotalTime>
  <Words>1021</Words>
  <Application>Microsoft Macintosh PowerPoint</Application>
  <PresentationFormat>Widescreen</PresentationFormat>
  <Paragraphs>206</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Hiragino Kaku Gothic ProN W6</vt:lpstr>
      <vt:lpstr>Maven Pro</vt:lpstr>
      <vt:lpstr>Nunito</vt:lpstr>
      <vt:lpstr>Courier New</vt:lpstr>
      <vt:lpstr>Meslo LG M DZ for Powerline</vt:lpstr>
      <vt:lpstr>Arial</vt:lpstr>
      <vt:lpstr>Hiragino Kaku Gothic ProN W3</vt:lpstr>
      <vt:lpstr>Momentum</vt:lpstr>
      <vt:lpstr>VM内情報を利用可能な 仮想P4スイッチの安全な実行</vt:lpstr>
      <vt:lpstr>仮想P4スイッチ</vt:lpstr>
      <vt:lpstr>ユーザによるP4プログラムの利用</vt:lpstr>
      <vt:lpstr>ユーザのP4プログラムを実行するリスク</vt:lpstr>
      <vt:lpstr>提案：P4 Shield</vt:lpstr>
      <vt:lpstr>P4 VMにおけるP4プログラムの実行</vt:lpstr>
      <vt:lpstr>P4プログラムによるVM内情報の利用</vt:lpstr>
      <vt:lpstr>実験1：P4によるパケットフィルタリング</vt:lpstr>
      <vt:lpstr>実験2：転送性能</vt:lpstr>
      <vt:lpstr>まとめ</vt:lpstr>
      <vt:lpstr>VM内情報を利用可能な 仮想P4スイッチの安全な実行</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VM内情報を利用可能な 仮想P4スイッチの安全な実行</dc:title>
  <dc:subject/>
  <dc:creator/>
  <cp:keywords/>
  <dc:description/>
  <cp:lastModifiedBy>IWAI Masaki</cp:lastModifiedBy>
  <cp:revision>109</cp:revision>
  <dcterms:modified xsi:type="dcterms:W3CDTF">2024-02-20T22:15:56Z</dcterms:modified>
  <cp:category/>
</cp:coreProperties>
</file>