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14.xml" ContentType="application/vnd.openxmlformats-officedocument.presentationml.notesSl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4.xml" ContentType="application/vnd.openxmlformats-officedocument.themeOverr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autoCompressPictures="0">
  <p:sldMasterIdLst>
    <p:sldMasterId id="2147483659" r:id="rId1"/>
  </p:sldMasterIdLst>
  <p:notesMasterIdLst>
    <p:notesMasterId r:id="rId24"/>
  </p:notesMasterIdLst>
  <p:sldIdLst>
    <p:sldId id="294" r:id="rId2"/>
    <p:sldId id="257" r:id="rId3"/>
    <p:sldId id="304" r:id="rId4"/>
    <p:sldId id="260" r:id="rId5"/>
    <p:sldId id="315" r:id="rId6"/>
    <p:sldId id="316" r:id="rId7"/>
    <p:sldId id="307" r:id="rId8"/>
    <p:sldId id="317" r:id="rId9"/>
    <p:sldId id="308" r:id="rId10"/>
    <p:sldId id="309" r:id="rId11"/>
    <p:sldId id="319" r:id="rId12"/>
    <p:sldId id="320" r:id="rId13"/>
    <p:sldId id="312" r:id="rId14"/>
    <p:sldId id="323" r:id="rId15"/>
    <p:sldId id="314" r:id="rId16"/>
    <p:sldId id="322" r:id="rId17"/>
    <p:sldId id="299" r:id="rId18"/>
    <p:sldId id="303" r:id="rId19"/>
    <p:sldId id="311" r:id="rId20"/>
    <p:sldId id="313" r:id="rId21"/>
    <p:sldId id="301" r:id="rId22"/>
    <p:sldId id="310" r:id="rId23"/>
  </p:sldIdLst>
  <p:sldSz cx="12192000" cy="6858000"/>
  <p:notesSz cx="6858000" cy="9144000"/>
  <p:embeddedFontLst>
    <p:embeddedFont>
      <p:font typeface="Hiragino Kaku Gothic ProN W3" panose="020B0300000000000000" pitchFamily="34" charset="-128"/>
      <p:regular r:id="rId25"/>
    </p:embeddedFont>
    <p:embeddedFont>
      <p:font typeface="Hiragino Kaku Gothic ProN W6" panose="020B0300000000000000" pitchFamily="34" charset="-128"/>
      <p:regular r:id="rId26"/>
      <p:bold r:id="rId27"/>
    </p:embeddedFont>
    <p:embeddedFont>
      <p:font typeface="Maven Pro" pitchFamily="2" charset="77"/>
      <p:regular r:id="rId28"/>
      <p:bold r:id="rId29"/>
    </p:embeddedFont>
    <p:embeddedFont>
      <p:font typeface="Meslo LG M DZ for Powerline" panose="020B0609030804020204" pitchFamily="49" charset="0"/>
      <p:regular r:id="rId30"/>
      <p:bold r:id="rId31"/>
      <p:italic r:id="rId32"/>
      <p:boldItalic r:id="rId33"/>
    </p:embeddedFont>
    <p:embeddedFont>
      <p:font typeface="Nunito" pitchFamily="2" charset="77"/>
      <p:regular r:id="rId34"/>
      <p:bold r:id="rId35"/>
      <p:italic r:id="rId36"/>
      <p:bold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4242"/>
    <a:srgbClr val="E7F0C8"/>
    <a:srgbClr val="F8FA90"/>
    <a:srgbClr val="5B9BD5"/>
    <a:srgbClr val="000000"/>
    <a:srgbClr val="FB5552"/>
    <a:srgbClr val="71AD47"/>
    <a:srgbClr val="FFC000"/>
    <a:srgbClr val="36343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408"/>
    <p:restoredTop sz="90022"/>
  </p:normalViewPr>
  <p:slideViewPr>
    <p:cSldViewPr snapToGrid="0">
      <p:cViewPr varScale="1">
        <p:scale>
          <a:sx n="38" d="100"/>
          <a:sy n="38" d="100"/>
        </p:scale>
        <p:origin x="200" y="24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/Users/masaki/Library/CloudStorage/GoogleDrive-gscwg238@gmail.com/My%20Drive/3_Kyutech/2_Lab/202407_CSEC106/graph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/Users/masaki/Library/CloudStorage/GoogleDrive-gscwg238@gmail.com/My%20Drive/3_Kyutech/2_Lab/202407_CSEC106/graph.xlsx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/Users/masaki/Library/CloudStorage/GoogleDrive-gscwg238@gmail.com/My%20Drive/3_Kyutech/2_Lab/202407_CSEC106/graph.xlsx" TargetMode="External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file:////Users/masaki/Library/CloudStorage/GoogleDrive-gscwg238@gmail.com/My%20Drive/3_Kyutech/2_Lab/202407_CSEC106/graph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'CSEC - slide'!$A$7</c:f>
              <c:strCache>
                <c:ptCount val="1"/>
                <c:pt idx="0">
                  <c:v>OVS</c:v>
                </c:pt>
              </c:strCache>
            </c:strRef>
          </c:tx>
          <c:spPr>
            <a:solidFill>
              <a:srgbClr val="71AD47"/>
            </a:solidFill>
            <a:ln>
              <a:noFill/>
            </a:ln>
            <a:effectLst/>
          </c:spPr>
          <c:invertIfNegative val="0"/>
          <c:cat>
            <c:strRef>
              <c:f>'CSEC - slide'!$B$6:$C$6</c:f>
              <c:strCache>
                <c:ptCount val="2"/>
                <c:pt idx="0">
                  <c:v>TCP</c:v>
                </c:pt>
                <c:pt idx="1">
                  <c:v>UDP</c:v>
                </c:pt>
              </c:strCache>
            </c:strRef>
          </c:cat>
          <c:val>
            <c:numRef>
              <c:f>'CSEC - slide'!$B$7:$C$7</c:f>
              <c:numCache>
                <c:formatCode>General</c:formatCode>
                <c:ptCount val="2"/>
                <c:pt idx="0">
                  <c:v>933.8</c:v>
                </c:pt>
                <c:pt idx="1">
                  <c:v>950.3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787-EC41-976C-2490F6DB8AAE}"/>
            </c:ext>
          </c:extLst>
        </c:ser>
        <c:ser>
          <c:idx val="2"/>
          <c:order val="1"/>
          <c:tx>
            <c:strRef>
              <c:f>'CSEC - slide'!$A$8</c:f>
              <c:strCache>
                <c:ptCount val="1"/>
                <c:pt idx="0">
                  <c:v>OVS (バッチ処理なし)</c:v>
                </c:pt>
              </c:strCache>
            </c:strRef>
          </c:tx>
          <c:spPr>
            <a:solidFill>
              <a:srgbClr val="5B9BD5"/>
            </a:solidFill>
            <a:ln>
              <a:noFill/>
            </a:ln>
            <a:effectLst/>
          </c:spPr>
          <c:invertIfNegative val="0"/>
          <c:val>
            <c:numRef>
              <c:f>'CSEC - slide'!$B$8:$C$8</c:f>
              <c:numCache>
                <c:formatCode>General</c:formatCode>
                <c:ptCount val="2"/>
                <c:pt idx="0">
                  <c:v>933.73599999999999</c:v>
                </c:pt>
                <c:pt idx="1">
                  <c:v>193.35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787-EC41-976C-2490F6DB8AAE}"/>
            </c:ext>
          </c:extLst>
        </c:ser>
        <c:ser>
          <c:idx val="1"/>
          <c:order val="2"/>
          <c:tx>
            <c:strRef>
              <c:f>'CSEC - slide'!$A$9</c:f>
              <c:strCache>
                <c:ptCount val="1"/>
                <c:pt idx="0">
                  <c:v>P4 Shield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'CSEC - slide'!$B$6:$C$6</c:f>
              <c:strCache>
                <c:ptCount val="2"/>
                <c:pt idx="0">
                  <c:v>TCP</c:v>
                </c:pt>
                <c:pt idx="1">
                  <c:v>UDP</c:v>
                </c:pt>
              </c:strCache>
            </c:strRef>
          </c:cat>
          <c:val>
            <c:numRef>
              <c:f>'CSEC - slide'!$B$9:$C$9</c:f>
              <c:numCache>
                <c:formatCode>General</c:formatCode>
                <c:ptCount val="2"/>
                <c:pt idx="0">
                  <c:v>541.4</c:v>
                </c:pt>
                <c:pt idx="1">
                  <c:v>72.7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787-EC41-976C-2490F6DB8A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7641584"/>
        <c:axId val="87638032"/>
      </c:barChart>
      <c:catAx>
        <c:axId val="87641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600" b="0" i="0" u="none" strike="noStrike" kern="1200" baseline="0">
                <a:solidFill>
                  <a:schemeClr val="tx1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  <a:cs typeface="+mn-cs"/>
              </a:defRPr>
            </a:pPr>
            <a:endParaRPr lang="en-JP"/>
          </a:p>
        </c:txPr>
        <c:crossAx val="87638032"/>
        <c:crosses val="autoZero"/>
        <c:auto val="1"/>
        <c:lblAlgn val="ctr"/>
        <c:lblOffset val="100"/>
        <c:noMultiLvlLbl val="0"/>
      </c:catAx>
      <c:valAx>
        <c:axId val="87638032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ja-JP" sz="1800" b="0" i="0" u="none" strike="noStrike" kern="1200" baseline="0">
                    <a:solidFill>
                      <a:schemeClr val="tx1"/>
                    </a:solidFill>
                    <a:latin typeface="Hiragino Kaku Gothic ProN W3" panose="020B0300000000000000" pitchFamily="34" charset="-128"/>
                    <a:ea typeface="Hiragino Kaku Gothic ProN W3" panose="020B0300000000000000" pitchFamily="34" charset="-128"/>
                    <a:cs typeface="+mn-cs"/>
                  </a:defRPr>
                </a:pPr>
                <a:r>
                  <a:rPr lang="en-US" sz="1800"/>
                  <a:t>スループット [Mbps]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lang="ja-JP" sz="1800" b="0" i="0" u="none" strike="noStrike" kern="1200" baseline="0">
                  <a:solidFill>
                    <a:schemeClr val="tx1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  <a:cs typeface="+mn-cs"/>
                </a:defRPr>
              </a:pPr>
              <a:endParaRPr lang="en-JP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600" b="0" i="0" u="none" strike="noStrike" kern="1200" baseline="0">
                <a:solidFill>
                  <a:schemeClr val="tx1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  <a:cs typeface="+mn-cs"/>
              </a:defRPr>
            </a:pPr>
            <a:endParaRPr lang="en-JP"/>
          </a:p>
        </c:txPr>
        <c:crossAx val="876415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ja-JP" sz="1600" b="0" i="0" u="none" strike="noStrike" kern="1200" baseline="0">
              <a:solidFill>
                <a:schemeClr val="tx1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  <a:cs typeface="+mn-cs"/>
            </a:defRPr>
          </a:pPr>
          <a:endParaRPr lang="en-JP"/>
        </a:p>
      </c:txPr>
    </c:legend>
    <c:plotVisOnly val="1"/>
    <c:dispBlanksAs val="gap"/>
    <c:showDLblsOverMax val="0"/>
  </c:chart>
  <c:spPr>
    <a:solidFill>
      <a:schemeClr val="bg1"/>
    </a:solidFill>
    <a:ln w="6350" cap="flat" cmpd="sng" algn="ctr">
      <a:noFill/>
      <a:prstDash val="solid"/>
      <a:round/>
    </a:ln>
    <a:effectLst/>
  </c:spPr>
  <c:txPr>
    <a:bodyPr/>
    <a:lstStyle/>
    <a:p>
      <a:pPr>
        <a:defRPr>
          <a:solidFill>
            <a:schemeClr val="tx1"/>
          </a:solidFill>
          <a:latin typeface="Hiragino Kaku Gothic ProN W3" panose="020B0300000000000000" pitchFamily="34" charset="-128"/>
          <a:ea typeface="Hiragino Kaku Gothic ProN W3" panose="020B0300000000000000" pitchFamily="34" charset="-128"/>
        </a:defRPr>
      </a:pPr>
      <a:endParaRPr lang="en-JP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'CSEC - slide'!$E$7</c:f>
              <c:strCache>
                <c:ptCount val="1"/>
                <c:pt idx="0">
                  <c:v>OVS</c:v>
                </c:pt>
              </c:strCache>
            </c:strRef>
          </c:tx>
          <c:spPr>
            <a:solidFill>
              <a:srgbClr val="71AD47"/>
            </a:solidFill>
            <a:ln>
              <a:noFill/>
            </a:ln>
            <a:effectLst/>
          </c:spPr>
          <c:invertIfNegative val="0"/>
          <c:cat>
            <c:strRef>
              <c:f>'CSEC - slide'!$F$6:$G$6</c:f>
              <c:strCache>
                <c:ptCount val="2"/>
                <c:pt idx="0">
                  <c:v>TCP</c:v>
                </c:pt>
                <c:pt idx="1">
                  <c:v>UDP</c:v>
                </c:pt>
              </c:strCache>
            </c:strRef>
          </c:cat>
          <c:val>
            <c:numRef>
              <c:f>'CSEC - slide'!$F$7:$G$7</c:f>
              <c:numCache>
                <c:formatCode>General</c:formatCode>
                <c:ptCount val="2"/>
                <c:pt idx="0">
                  <c:v>429.13</c:v>
                </c:pt>
                <c:pt idx="1">
                  <c:v>426.4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BDA-BC4D-9E33-161B1EA02257}"/>
            </c:ext>
          </c:extLst>
        </c:ser>
        <c:ser>
          <c:idx val="2"/>
          <c:order val="1"/>
          <c:tx>
            <c:strRef>
              <c:f>'CSEC - slide'!$E$8</c:f>
              <c:strCache>
                <c:ptCount val="1"/>
                <c:pt idx="0">
                  <c:v>OVS (バッチ処理なし)</c:v>
                </c:pt>
              </c:strCache>
            </c:strRef>
          </c:tx>
          <c:spPr>
            <a:solidFill>
              <a:srgbClr val="5B9BD5"/>
            </a:solidFill>
            <a:ln>
              <a:noFill/>
            </a:ln>
            <a:effectLst/>
          </c:spPr>
          <c:invertIfNegative val="0"/>
          <c:cat>
            <c:strRef>
              <c:f>'CSEC - slide'!$F$6:$G$6</c:f>
              <c:strCache>
                <c:ptCount val="2"/>
                <c:pt idx="0">
                  <c:v>TCP</c:v>
                </c:pt>
                <c:pt idx="1">
                  <c:v>UDP</c:v>
                </c:pt>
              </c:strCache>
            </c:strRef>
          </c:cat>
          <c:val>
            <c:numRef>
              <c:f>'CSEC - slide'!$F$8:$G$8</c:f>
              <c:numCache>
                <c:formatCode>General</c:formatCode>
                <c:ptCount val="2"/>
                <c:pt idx="0">
                  <c:v>408.94</c:v>
                </c:pt>
                <c:pt idx="1">
                  <c:v>413.02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BDA-BC4D-9E33-161B1EA02257}"/>
            </c:ext>
          </c:extLst>
        </c:ser>
        <c:ser>
          <c:idx val="1"/>
          <c:order val="2"/>
          <c:tx>
            <c:strRef>
              <c:f>'CSEC - slide'!$E$9</c:f>
              <c:strCache>
                <c:ptCount val="1"/>
                <c:pt idx="0">
                  <c:v>P4 Shield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'CSEC - slide'!$F$6:$G$6</c:f>
              <c:strCache>
                <c:ptCount val="2"/>
                <c:pt idx="0">
                  <c:v>TCP</c:v>
                </c:pt>
                <c:pt idx="1">
                  <c:v>UDP</c:v>
                </c:pt>
              </c:strCache>
            </c:strRef>
          </c:cat>
          <c:val>
            <c:numRef>
              <c:f>'CSEC - slide'!$F$9:$G$9</c:f>
              <c:numCache>
                <c:formatCode>General</c:formatCode>
                <c:ptCount val="2"/>
                <c:pt idx="0">
                  <c:v>664.83</c:v>
                </c:pt>
                <c:pt idx="1">
                  <c:v>664.26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BDA-BC4D-9E33-161B1EA022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7641584"/>
        <c:axId val="87638032"/>
      </c:barChart>
      <c:catAx>
        <c:axId val="87641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600" b="0" i="0" u="none" strike="noStrike" kern="1200" baseline="0">
                <a:solidFill>
                  <a:schemeClr val="tx1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  <a:cs typeface="+mn-cs"/>
              </a:defRPr>
            </a:pPr>
            <a:endParaRPr lang="en-JP"/>
          </a:p>
        </c:txPr>
        <c:crossAx val="87638032"/>
        <c:crosses val="autoZero"/>
        <c:auto val="1"/>
        <c:lblAlgn val="ctr"/>
        <c:lblOffset val="100"/>
        <c:noMultiLvlLbl val="0"/>
      </c:catAx>
      <c:valAx>
        <c:axId val="876380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ja-JP" sz="1800" b="0" i="0" u="none" strike="noStrike" kern="1200" baseline="0">
                    <a:solidFill>
                      <a:schemeClr val="tx1"/>
                    </a:solidFill>
                    <a:latin typeface="Hiragino Kaku Gothic ProN W3" panose="020B0300000000000000" pitchFamily="34" charset="-128"/>
                    <a:ea typeface="Hiragino Kaku Gothic ProN W3" panose="020B0300000000000000" pitchFamily="34" charset="-128"/>
                    <a:cs typeface="+mn-cs"/>
                  </a:defRPr>
                </a:pPr>
                <a:r>
                  <a:rPr lang="en-US" sz="1800"/>
                  <a:t>レイテンシ</a:t>
                </a:r>
                <a:r>
                  <a:rPr lang="ja-JP" altLang="en-US" sz="1800"/>
                  <a:t> </a:t>
                </a:r>
                <a:r>
                  <a:rPr lang="en-US" altLang="ja-JP" sz="1800"/>
                  <a:t>[μs]</a:t>
                </a:r>
                <a:endParaRPr lang="en-US" sz="1800"/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600" b="0" i="0" u="none" strike="noStrike" kern="1200" baseline="0">
                <a:solidFill>
                  <a:schemeClr val="tx1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  <a:cs typeface="+mn-cs"/>
              </a:defRPr>
            </a:pPr>
            <a:endParaRPr lang="en-JP"/>
          </a:p>
        </c:txPr>
        <c:crossAx val="87641584"/>
        <c:crosses val="autoZero"/>
        <c:crossBetween val="between"/>
      </c:valAx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ja-JP" sz="1600" b="0" i="0" u="none" strike="noStrike" kern="1200" baseline="0">
              <a:solidFill>
                <a:schemeClr val="tx1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  <a:cs typeface="+mn-cs"/>
            </a:defRPr>
          </a:pPr>
          <a:endParaRPr lang="en-JP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prstDash val="solid"/>
      <a:round/>
    </a:ln>
    <a:effectLst/>
  </c:spPr>
  <c:txPr>
    <a:bodyPr/>
    <a:lstStyle/>
    <a:p>
      <a:pPr>
        <a:defRPr>
          <a:solidFill>
            <a:schemeClr val="tx1"/>
          </a:solidFill>
          <a:latin typeface="Hiragino Kaku Gothic ProN W3" panose="020B0300000000000000" pitchFamily="34" charset="-128"/>
          <a:ea typeface="Hiragino Kaku Gothic ProN W3" panose="020B0300000000000000" pitchFamily="34" charset="-128"/>
        </a:defRPr>
      </a:pPr>
      <a:endParaRPr lang="en-JP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CSEC!$Q$59</c:f>
              <c:strCache>
                <c:ptCount val="1"/>
                <c:pt idx="0">
                  <c:v>パース処理</c:v>
                </c:pt>
              </c:strCache>
            </c:strRef>
          </c:tx>
          <c:spPr>
            <a:solidFill>
              <a:srgbClr val="71AD47"/>
            </a:solidFill>
            <a:ln>
              <a:solidFill>
                <a:srgbClr val="71AD47"/>
              </a:solidFill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CSEC!$Q$161</c:f>
                <c:numCache>
                  <c:formatCode>General</c:formatCode>
                  <c:ptCount val="1"/>
                  <c:pt idx="0">
                    <c:v>0.17269960373814727</c:v>
                  </c:pt>
                </c:numCache>
              </c:numRef>
            </c:plus>
            <c:minus>
              <c:numRef>
                <c:f>CSEC!$Q$161</c:f>
                <c:numCache>
                  <c:formatCode>General</c:formatCode>
                  <c:ptCount val="1"/>
                  <c:pt idx="0">
                    <c:v>0.17269960373814727</c:v>
                  </c:pt>
                </c:numCache>
              </c:numRef>
            </c:minus>
            <c:spPr>
              <a:ln w="38100"/>
            </c:spPr>
          </c:errBars>
          <c:val>
            <c:numRef>
              <c:f>CSEC!$Q$160</c:f>
              <c:numCache>
                <c:formatCode>General</c:formatCode>
                <c:ptCount val="1"/>
                <c:pt idx="0">
                  <c:v>0.3017200000000001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003-8442-A066-FF5E520C6832}"/>
            </c:ext>
          </c:extLst>
        </c:ser>
        <c:ser>
          <c:idx val="1"/>
          <c:order val="1"/>
          <c:tx>
            <c:strRef>
              <c:f>CSEC!$R$59</c:f>
              <c:strCache>
                <c:ptCount val="1"/>
                <c:pt idx="0">
                  <c:v>パース処理＋
VM内情報の取得</c:v>
                </c:pt>
              </c:strCache>
            </c:strRef>
          </c:tx>
          <c:spPr>
            <a:solidFill>
              <a:srgbClr val="5B9BD5"/>
            </a:solidFill>
            <a:ln>
              <a:solidFill>
                <a:srgbClr val="5B9BD5"/>
              </a:solidFill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CSEC!$R$161</c:f>
                <c:numCache>
                  <c:formatCode>General</c:formatCode>
                  <c:ptCount val="1"/>
                  <c:pt idx="0">
                    <c:v>15.87072817424923</c:v>
                  </c:pt>
                </c:numCache>
              </c:numRef>
            </c:plus>
            <c:minus>
              <c:numRef>
                <c:f>CSEC!$R$161</c:f>
                <c:numCache>
                  <c:formatCode>General</c:formatCode>
                  <c:ptCount val="1"/>
                  <c:pt idx="0">
                    <c:v>15.87072817424923</c:v>
                  </c:pt>
                </c:numCache>
              </c:numRef>
            </c:minus>
            <c:spPr>
              <a:ln w="38100"/>
            </c:spPr>
          </c:errBars>
          <c:val>
            <c:numRef>
              <c:f>CSEC!$R$160</c:f>
              <c:numCache>
                <c:formatCode>General</c:formatCode>
                <c:ptCount val="1"/>
                <c:pt idx="0">
                  <c:v>44.200630000000011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003-8442-A066-FF5E520C68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78931263"/>
        <c:axId val="2078932975"/>
      </c:barChart>
      <c:catAx>
        <c:axId val="2078931263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078932975"/>
        <c:crosses val="autoZero"/>
        <c:auto val="1"/>
        <c:lblAlgn val="ctr"/>
        <c:lblOffset val="100"/>
        <c:noMultiLvlLbl val="0"/>
      </c:catAx>
      <c:valAx>
        <c:axId val="207893297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ja-JP" sz="1800" b="0" i="0" u="none" strike="noStrike" kern="1200" baseline="0">
                    <a:solidFill>
                      <a:schemeClr val="tx1"/>
                    </a:solidFill>
                    <a:latin typeface="Hiragino Kaku Gothic ProN W3" panose="020B0300000000000000" pitchFamily="34" charset="-128"/>
                    <a:ea typeface="Hiragino Kaku Gothic ProN W3" panose="020B0300000000000000" pitchFamily="34" charset="-128"/>
                    <a:cs typeface="+mn-cs"/>
                  </a:defRPr>
                </a:pPr>
                <a:r>
                  <a:rPr lang="ja-JP" altLang="en-US" sz="1800"/>
                  <a:t>処理時間 </a:t>
                </a:r>
                <a:r>
                  <a:rPr lang="en-US" altLang="ja-JP" sz="1800"/>
                  <a:t>[μs]</a:t>
                </a:r>
                <a:endParaRPr lang="en-US" sz="1800"/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600" b="0" i="0" u="none" strike="noStrike" kern="1200" baseline="0">
                <a:solidFill>
                  <a:schemeClr val="tx1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  <a:cs typeface="+mn-cs"/>
              </a:defRPr>
            </a:pPr>
            <a:endParaRPr lang="en-JP"/>
          </a:p>
        </c:txPr>
        <c:crossAx val="2078931263"/>
        <c:crosses val="autoZero"/>
        <c:crossBetween val="between"/>
      </c:valAx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ja-JP" sz="1600" b="0" i="0" u="none" strike="noStrike" kern="1200" baseline="0">
              <a:solidFill>
                <a:schemeClr val="tx1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  <a:cs typeface="+mn-cs"/>
            </a:defRPr>
          </a:pPr>
          <a:endParaRPr lang="en-JP"/>
        </a:p>
      </c:txPr>
    </c:legend>
    <c:plotVisOnly val="1"/>
    <c:dispBlanksAs val="gap"/>
    <c:showDLblsOverMax val="0"/>
    <c:extLst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>
          <a:solidFill>
            <a:schemeClr val="tx1"/>
          </a:solidFill>
          <a:latin typeface="Hiragino Kaku Gothic ProN W3" panose="020B0300000000000000" pitchFamily="34" charset="-128"/>
          <a:ea typeface="Hiragino Kaku Gothic ProN W3" panose="020B0300000000000000" pitchFamily="34" charset="-128"/>
        </a:defRPr>
      </a:pPr>
      <a:endParaRPr lang="en-JP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CSEC!$V$65</c:f>
              <c:strCache>
                <c:ptCount val="1"/>
                <c:pt idx="0">
                  <c:v>OVSとP4 VMの通信</c:v>
                </c:pt>
              </c:strCache>
            </c:strRef>
          </c:tx>
          <c:spPr>
            <a:solidFill>
              <a:srgbClr val="71AD47"/>
            </a:solidFill>
            <a:ln>
              <a:noFill/>
            </a:ln>
            <a:effectLst/>
          </c:spPr>
          <c:invertIfNegative val="0"/>
          <c:val>
            <c:numRef>
              <c:f>CSEC!$W$65</c:f>
              <c:numCache>
                <c:formatCode>General</c:formatCode>
                <c:ptCount val="1"/>
                <c:pt idx="0">
                  <c:v>249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BD3-3441-8791-376DF9453657}"/>
            </c:ext>
          </c:extLst>
        </c:ser>
        <c:ser>
          <c:idx val="1"/>
          <c:order val="1"/>
          <c:tx>
            <c:strRef>
              <c:f>CSEC!$V$66</c:f>
              <c:strCache>
                <c:ptCount val="1"/>
                <c:pt idx="0">
                  <c:v>P4プログラムの実行</c:v>
                </c:pt>
              </c:strCache>
            </c:strRef>
          </c:tx>
          <c:spPr>
            <a:solidFill>
              <a:srgbClr val="5B9BD5"/>
            </a:solidFill>
            <a:ln>
              <a:noFill/>
            </a:ln>
            <a:effectLst/>
          </c:spPr>
          <c:invertIfNegative val="0"/>
          <c:val>
            <c:numRef>
              <c:f>CSEC!$W$66</c:f>
              <c:numCache>
                <c:formatCode>General</c:formatCode>
                <c:ptCount val="1"/>
                <c:pt idx="0">
                  <c:v>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BD3-3441-8791-376DF94536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11687648"/>
        <c:axId val="611689360"/>
      </c:barChart>
      <c:catAx>
        <c:axId val="61168764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11689360"/>
        <c:crosses val="autoZero"/>
        <c:auto val="1"/>
        <c:lblAlgn val="ctr"/>
        <c:lblOffset val="100"/>
        <c:noMultiLvlLbl val="0"/>
      </c:catAx>
      <c:valAx>
        <c:axId val="611689360"/>
        <c:scaling>
          <c:orientation val="minMax"/>
          <c:max val="300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Hiragino Kaku Gothic ProN W3" panose="020B0300000000000000" pitchFamily="34" charset="-128"/>
                    <a:ea typeface="Hiragino Kaku Gothic ProN W3" panose="020B0300000000000000" pitchFamily="34" charset="-128"/>
                    <a:cs typeface="+mn-cs"/>
                  </a:defRPr>
                </a:pPr>
                <a:r>
                  <a:rPr lang="en-US" sz="1800"/>
                  <a:t>処理時間</a:t>
                </a:r>
                <a:r>
                  <a:rPr lang="ja-JP" altLang="en-US" sz="1800"/>
                  <a:t> </a:t>
                </a:r>
                <a:r>
                  <a:rPr lang="en-US" altLang="ja-JP" sz="1800"/>
                  <a:t>[μs]</a:t>
                </a:r>
                <a:endParaRPr lang="en-US" sz="18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  <a:cs typeface="+mn-cs"/>
                </a:defRPr>
              </a:pPr>
              <a:endParaRPr lang="en-JP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  <a:cs typeface="+mn-cs"/>
              </a:defRPr>
            </a:pPr>
            <a:endParaRPr lang="en-JP"/>
          </a:p>
        </c:txPr>
        <c:crossAx val="6116876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  <a:cs typeface="+mn-cs"/>
            </a:defRPr>
          </a:pPr>
          <a:endParaRPr lang="en-JP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>
          <a:solidFill>
            <a:schemeClr val="tx1"/>
          </a:solidFill>
          <a:latin typeface="Hiragino Kaku Gothic ProN W3" panose="020B0300000000000000" pitchFamily="34" charset="-128"/>
          <a:ea typeface="Hiragino Kaku Gothic ProN W3" panose="020B0300000000000000" pitchFamily="34" charset="-128"/>
        </a:defRPr>
      </a:pPr>
      <a:endParaRPr lang="en-JP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Hiragino Kaku Gothic ProN W3" panose="020B0300000000000000" pitchFamily="34" charset="-128"/>
        <a:ea typeface="Hiragino Kaku Gothic ProN W3" panose="020B0300000000000000" pitchFamily="34" charset="-128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JP" dirty="0"/>
              <a:t>発表20分，質疑応答5分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352659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/>
              <a:t>先ほど</a:t>
            </a:r>
            <a:r>
              <a:rPr lang="en-US" altLang="ja-JP"/>
              <a:t>〜</a:t>
            </a:r>
            <a:r>
              <a:rPr lang="ja-JP" altLang="en-US"/>
              <a:t>，</a:t>
            </a:r>
            <a:r>
              <a:rPr lang="en-US"/>
              <a:t>confidencial vm</a:t>
            </a:r>
            <a:r>
              <a:rPr lang="ja-JP" altLang="en-US"/>
              <a:t>だけでは対応できないところ</a:t>
            </a:r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41029128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/>
              <a:t>実装のしやすさのために</a:t>
            </a:r>
            <a:r>
              <a:rPr lang="en-US"/>
              <a:t>netdev</a:t>
            </a:r>
            <a:r>
              <a:rPr lang="ja-JP" altLang="en-US"/>
              <a:t>を採用</a:t>
            </a:r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3380054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20798667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/>
              <a:t>「レイテンシが</a:t>
            </a:r>
            <a:r>
              <a:rPr lang="en-US" altLang="ja-JP"/>
              <a:t>〜</a:t>
            </a:r>
            <a:r>
              <a:rPr lang="ja-JP" altLang="en-US"/>
              <a:t>しました．」</a:t>
            </a:r>
            <a:endParaRPr lang="en-US" altLang="ja-JP"/>
          </a:p>
          <a:p>
            <a:pPr lvl="1"/>
            <a:r>
              <a:rPr lang="ja-JP" altLang="en-US"/>
              <a:t>緑が標準の</a:t>
            </a:r>
            <a:r>
              <a:rPr lang="en-US"/>
              <a:t>OVS</a:t>
            </a:r>
          </a:p>
          <a:p>
            <a:pPr lvl="1"/>
            <a:r>
              <a:rPr lang="ja-JP" altLang="en-US"/>
              <a:t>黄色が</a:t>
            </a:r>
            <a:r>
              <a:rPr lang="en-US"/>
              <a:t>P4 Shield</a:t>
            </a:r>
          </a:p>
          <a:p>
            <a:r>
              <a:rPr lang="en-US"/>
              <a:t>「</a:t>
            </a:r>
            <a:r>
              <a:rPr lang="ja-JP" altLang="en-US"/>
              <a:t>スループットが</a:t>
            </a:r>
            <a:r>
              <a:rPr lang="en-US" altLang="ja-JP"/>
              <a:t>〜</a:t>
            </a:r>
            <a:r>
              <a:rPr lang="ja-JP" altLang="en-US"/>
              <a:t>」</a:t>
            </a:r>
          </a:p>
          <a:p>
            <a:pPr lvl="1"/>
            <a:r>
              <a:rPr lang="en-US"/>
              <a:t>TCP</a:t>
            </a:r>
            <a:r>
              <a:rPr lang="ja-JP" altLang="en-US"/>
              <a:t>で</a:t>
            </a:r>
            <a:r>
              <a:rPr lang="en-US" altLang="ja-JP"/>
              <a:t>42%</a:t>
            </a:r>
            <a:r>
              <a:rPr lang="ja-JP" altLang="en-US"/>
              <a:t>，</a:t>
            </a:r>
            <a:r>
              <a:rPr lang="en-US"/>
              <a:t>UDP</a:t>
            </a:r>
            <a:r>
              <a:rPr lang="ja-JP" altLang="en-US"/>
              <a:t>で</a:t>
            </a:r>
            <a:r>
              <a:rPr lang="en-US" altLang="ja-JP"/>
              <a:t>92%</a:t>
            </a:r>
          </a:p>
          <a:p>
            <a:r>
              <a:rPr lang="ja-JP" altLang="en-US"/>
              <a:t>バッチ処理の話をするときに青に言及</a:t>
            </a:r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3953791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26398483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「NW</a:t>
            </a:r>
            <a:r>
              <a:rPr lang="ja-JP" altLang="en-US"/>
              <a:t>経路上に配置してセキュリティ関連の処理を行うミドルボックス」</a:t>
            </a:r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12397259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28173304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531977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kumimoji="1" lang="en-US" altLang="ja-JP" dirty="0"/>
              <a:t>https://</a:t>
            </a:r>
            <a:r>
              <a:rPr kumimoji="1" lang="en-US" altLang="ja-JP" dirty="0" err="1"/>
              <a:t>www.cisco.com</a:t>
            </a:r>
            <a:r>
              <a:rPr kumimoji="1" lang="en-US" altLang="ja-JP" dirty="0"/>
              <a:t>/c/</a:t>
            </a:r>
            <a:r>
              <a:rPr kumimoji="1" lang="en-US" altLang="ja-JP" dirty="0" err="1"/>
              <a:t>ja_jp</a:t>
            </a:r>
            <a:r>
              <a:rPr kumimoji="1" lang="en-US" altLang="ja-JP" dirty="0"/>
              <a:t>/products/collateral/switches/catalyst-9500-series-switches/nb-06-cat9500-ser-data-sheet-cte-en.html</a:t>
            </a:r>
          </a:p>
        </p:txBody>
      </p:sp>
    </p:spTree>
    <p:extLst>
      <p:ext uri="{BB962C8B-B14F-4D97-AF65-F5344CB8AC3E}">
        <p14:creationId xmlns:p14="http://schemas.microsoft.com/office/powerpoint/2010/main" val="10652046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33022105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19185500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/>
              <a:t>「パケットの転送ができなくなってしまう」</a:t>
            </a:r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1662038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B448DD-FBEA-093E-F8E9-2227A30226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581531E-0963-6F76-6536-DA2F546475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88288D-8BC5-C46F-7D20-39CBD02C52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5262191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/>
              <a:t>クラウドの攻撃から守る</a:t>
            </a:r>
            <a:endParaRPr lang="en-US" altLang="ja-JP"/>
          </a:p>
          <a:p>
            <a:r>
              <a:rPr lang="en-US"/>
              <a:t>P4プログラムの異常な動作から仮想スイッチを守る</a:t>
            </a:r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12708210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lvl="0" indent="0" algn="l">
              <a:buNone/>
            </a:pPr>
            <a:r>
              <a:rPr lang="en-JP"/>
              <a:t>P4プログラムが他のプログラムに影響を及ぼすことについて</a:t>
            </a:r>
          </a:p>
        </p:txBody>
      </p:sp>
    </p:spTree>
    <p:extLst>
      <p:ext uri="{BB962C8B-B14F-4D97-AF65-F5344CB8AC3E}">
        <p14:creationId xmlns:p14="http://schemas.microsoft.com/office/powerpoint/2010/main" val="22005409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/>
              <a:t>クラウドから保護し，</a:t>
            </a:r>
            <a:r>
              <a:rPr lang="en-US"/>
              <a:t>P4 VM</a:t>
            </a:r>
            <a:r>
              <a:rPr lang="ja-JP" altLang="en-US"/>
              <a:t>でのみ復号できるように再度暗号化している</a:t>
            </a:r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18226812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3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9790671" y="4546233"/>
            <a:ext cx="2255229" cy="2310064"/>
            <a:chOff x="7343003" y="3409675"/>
            <a:chExt cx="1691422" cy="1732548"/>
          </a:xfrm>
        </p:grpSpPr>
        <p:grpSp>
          <p:nvGrpSpPr>
            <p:cNvPr id="11" name="Google Shape;11;p2"/>
            <p:cNvGrpSpPr/>
            <p:nvPr/>
          </p:nvGrpSpPr>
          <p:grpSpPr>
            <a:xfrm>
              <a:off x="7343003" y="4453711"/>
              <a:ext cx="316800" cy="688513"/>
              <a:chOff x="7343003" y="4453711"/>
              <a:chExt cx="316800" cy="688513"/>
            </a:xfrm>
          </p:grpSpPr>
          <p:sp>
            <p:nvSpPr>
              <p:cNvPr id="12" name="Google Shape;12;p2"/>
              <p:cNvSpPr/>
              <p:nvPr/>
            </p:nvSpPr>
            <p:spPr>
              <a:xfrm>
                <a:off x="7343003" y="4453711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7343003" y="4801723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</p:grpSp>
        <p:grpSp>
          <p:nvGrpSpPr>
            <p:cNvPr id="14" name="Google Shape;14;p2"/>
            <p:cNvGrpSpPr/>
            <p:nvPr/>
          </p:nvGrpSpPr>
          <p:grpSpPr>
            <a:xfrm>
              <a:off x="7801210" y="4105700"/>
              <a:ext cx="316800" cy="1036523"/>
              <a:chOff x="7801210" y="4105700"/>
              <a:chExt cx="316800" cy="1036523"/>
            </a:xfrm>
          </p:grpSpPr>
          <p:sp>
            <p:nvSpPr>
              <p:cNvPr id="15" name="Google Shape;15;p2"/>
              <p:cNvSpPr/>
              <p:nvPr/>
            </p:nvSpPr>
            <p:spPr>
              <a:xfrm>
                <a:off x="7801210" y="4453711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7801210" y="410570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7801210" y="4801723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</p:grpSp>
        <p:grpSp>
          <p:nvGrpSpPr>
            <p:cNvPr id="18" name="Google Shape;18;p2"/>
            <p:cNvGrpSpPr/>
            <p:nvPr/>
          </p:nvGrpSpPr>
          <p:grpSpPr>
            <a:xfrm>
              <a:off x="8259418" y="3757688"/>
              <a:ext cx="316800" cy="1384535"/>
              <a:chOff x="8259418" y="3757688"/>
              <a:chExt cx="316800" cy="1384535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8259418" y="4453711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8259418" y="3757688"/>
                <a:ext cx="316800" cy="1384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8259418" y="410570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8259418" y="4801723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</p:grpSp>
        <p:grpSp>
          <p:nvGrpSpPr>
            <p:cNvPr id="23" name="Google Shape;23;p2"/>
            <p:cNvGrpSpPr/>
            <p:nvPr/>
          </p:nvGrpSpPr>
          <p:grpSpPr>
            <a:xfrm>
              <a:off x="8717625" y="3409675"/>
              <a:ext cx="316800" cy="1732548"/>
              <a:chOff x="8717625" y="3409675"/>
              <a:chExt cx="316800" cy="1732548"/>
            </a:xfrm>
          </p:grpSpPr>
          <p:sp>
            <p:nvSpPr>
              <p:cNvPr id="24" name="Google Shape;24;p2"/>
              <p:cNvSpPr/>
              <p:nvPr/>
            </p:nvSpPr>
            <p:spPr>
              <a:xfrm>
                <a:off x="8717625" y="4453711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8717625" y="3757688"/>
                <a:ext cx="316800" cy="1384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8717625" y="410570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8717625" y="3409675"/>
                <a:ext cx="316800" cy="1732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8717625" y="4801723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</p:grpSp>
      </p:grpSp>
      <p:grpSp>
        <p:nvGrpSpPr>
          <p:cNvPr id="29" name="Google Shape;29;p2"/>
          <p:cNvGrpSpPr/>
          <p:nvPr/>
        </p:nvGrpSpPr>
        <p:grpSpPr>
          <a:xfrm>
            <a:off x="6724671" y="0"/>
            <a:ext cx="5085429" cy="5118803"/>
            <a:chOff x="5043503" y="0"/>
            <a:chExt cx="3814072" cy="3839102"/>
          </a:xfrm>
        </p:grpSpPr>
        <p:sp>
          <p:nvSpPr>
            <p:cNvPr id="30" name="Google Shape;30;p2"/>
            <p:cNvSpPr/>
            <p:nvPr/>
          </p:nvSpPr>
          <p:spPr>
            <a:xfrm>
              <a:off x="8460975" y="1817775"/>
              <a:ext cx="396600" cy="39660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b="0" i="0" dirty="0">
                <a:latin typeface="Hiragino Kaku Gothic ProN W3" panose="020B0300000000000000" pitchFamily="34" charset="-128"/>
                <a:ea typeface="Hiragino Kaku Gothic ProN W3" panose="020B0300000000000000" pitchFamily="34" charset="-128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 rot="-9830444">
              <a:off x="6469759" y="3480728"/>
              <a:ext cx="320148" cy="320148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b="0" i="0" dirty="0">
                <a:latin typeface="Hiragino Kaku Gothic ProN W3" panose="020B0300000000000000" pitchFamily="34" charset="-128"/>
                <a:ea typeface="Hiragino Kaku Gothic ProN W3" panose="020B0300000000000000" pitchFamily="34" charset="-128"/>
              </a:endParaRPr>
            </a:p>
          </p:txBody>
        </p:sp>
        <p:grpSp>
          <p:nvGrpSpPr>
            <p:cNvPr id="32" name="Google Shape;32;p2"/>
            <p:cNvGrpSpPr/>
            <p:nvPr/>
          </p:nvGrpSpPr>
          <p:grpSpPr>
            <a:xfrm>
              <a:off x="7647812" y="2704283"/>
              <a:ext cx="635219" cy="635219"/>
              <a:chOff x="6725724" y="2701260"/>
              <a:chExt cx="1208101" cy="1208100"/>
            </a:xfrm>
          </p:grpSpPr>
          <p:sp>
            <p:nvSpPr>
              <p:cNvPr id="33" name="Google Shape;33;p2"/>
              <p:cNvSpPr/>
              <p:nvPr/>
            </p:nvSpPr>
            <p:spPr>
              <a:xfrm rot="5400000">
                <a:off x="6725725" y="2701260"/>
                <a:ext cx="1208100" cy="1208100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 rot="5400000">
                <a:off x="6725724" y="2701260"/>
                <a:ext cx="1208100" cy="1208100"/>
              </a:xfrm>
              <a:prstGeom prst="pie">
                <a:avLst>
                  <a:gd name="adj1" fmla="val 8244818"/>
                  <a:gd name="adj2" fmla="val 16246175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 rot="5400000">
                <a:off x="6954988" y="2930398"/>
                <a:ext cx="749700" cy="749700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</p:grpSp>
        <p:sp>
          <p:nvSpPr>
            <p:cNvPr id="36" name="Google Shape;36;p2"/>
            <p:cNvSpPr/>
            <p:nvPr/>
          </p:nvSpPr>
          <p:spPr>
            <a:xfrm>
              <a:off x="8460975" y="1817775"/>
              <a:ext cx="396600" cy="396600"/>
            </a:xfrm>
            <a:prstGeom prst="pie">
              <a:avLst>
                <a:gd name="adj1" fmla="val 19376841"/>
                <a:gd name="adj2" fmla="val 16200000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b="0" i="0" dirty="0">
                <a:latin typeface="Hiragino Kaku Gothic ProN W3" panose="020B0300000000000000" pitchFamily="34" charset="-128"/>
                <a:ea typeface="Hiragino Kaku Gothic ProN W3" panose="020B0300000000000000" pitchFamily="34" charset="-128"/>
              </a:endParaRPr>
            </a:p>
          </p:txBody>
        </p:sp>
        <p:grpSp>
          <p:nvGrpSpPr>
            <p:cNvPr id="37" name="Google Shape;37;p2"/>
            <p:cNvGrpSpPr/>
            <p:nvPr/>
          </p:nvGrpSpPr>
          <p:grpSpPr>
            <a:xfrm>
              <a:off x="7952720" y="179238"/>
              <a:ext cx="873165" cy="873003"/>
              <a:chOff x="7754428" y="208725"/>
              <a:chExt cx="541800" cy="541800"/>
            </a:xfrm>
          </p:grpSpPr>
          <p:sp>
            <p:nvSpPr>
              <p:cNvPr id="38" name="Google Shape;38;p2"/>
              <p:cNvSpPr/>
              <p:nvPr/>
            </p:nvSpPr>
            <p:spPr>
              <a:xfrm rot="-8647347">
                <a:off x="7831319" y="285616"/>
                <a:ext cx="388018" cy="388018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 rot="-8647347">
                <a:off x="7831319" y="285616"/>
                <a:ext cx="388018" cy="388018"/>
              </a:xfrm>
              <a:prstGeom prst="pie">
                <a:avLst>
                  <a:gd name="adj1" fmla="val 19376841"/>
                  <a:gd name="adj2" fmla="val 12313574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</p:grpSp>
        <p:sp>
          <p:nvSpPr>
            <p:cNvPr id="40" name="Google Shape;40;p2"/>
            <p:cNvSpPr/>
            <p:nvPr/>
          </p:nvSpPr>
          <p:spPr>
            <a:xfrm>
              <a:off x="5399840" y="356365"/>
              <a:ext cx="2577000" cy="257700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b="0" i="0" dirty="0">
                <a:latin typeface="Hiragino Kaku Gothic ProN W3" panose="020B0300000000000000" pitchFamily="34" charset="-128"/>
                <a:ea typeface="Hiragino Kaku Gothic ProN W3" panose="020B0300000000000000" pitchFamily="34" charset="-128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 rot="2043858">
              <a:off x="5503813" y="460310"/>
              <a:ext cx="2369480" cy="236948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b="0" i="0" dirty="0">
                <a:latin typeface="Hiragino Kaku Gothic ProN W3" panose="020B0300000000000000" pitchFamily="34" charset="-128"/>
                <a:ea typeface="Hiragino Kaku Gothic ProN W3" panose="020B0300000000000000" pitchFamily="34" charset="-128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5399795" y="360281"/>
              <a:ext cx="2577000" cy="2577000"/>
            </a:xfrm>
            <a:prstGeom prst="pie">
              <a:avLst>
                <a:gd name="adj1" fmla="val 8801158"/>
                <a:gd name="adj2" fmla="val 16200000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b="0" i="0" dirty="0">
                <a:latin typeface="Hiragino Kaku Gothic ProN W3" panose="020B0300000000000000" pitchFamily="34" charset="-128"/>
                <a:ea typeface="Hiragino Kaku Gothic ProN W3" panose="020B0300000000000000" pitchFamily="34" charset="-128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 rot="2044777">
              <a:off x="5911449" y="867729"/>
              <a:ext cx="1554223" cy="155422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b="0" i="0" dirty="0">
                <a:latin typeface="Hiragino Kaku Gothic ProN W3" panose="020B0300000000000000" pitchFamily="34" charset="-128"/>
                <a:ea typeface="Hiragino Kaku Gothic ProN W3" panose="020B0300000000000000" pitchFamily="34" charset="-128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5399795" y="356358"/>
              <a:ext cx="2577000" cy="2577000"/>
            </a:xfrm>
            <a:prstGeom prst="pie">
              <a:avLst>
                <a:gd name="adj1" fmla="val 12554101"/>
                <a:gd name="adj2" fmla="val 16200000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b="0" i="0" dirty="0">
                <a:latin typeface="Hiragino Kaku Gothic ProN W3" panose="020B0300000000000000" pitchFamily="34" charset="-128"/>
                <a:ea typeface="Hiragino Kaku Gothic ProN W3" panose="020B0300000000000000" pitchFamily="34" charset="-128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 rot="-9830444">
              <a:off x="6469759" y="3480727"/>
              <a:ext cx="320148" cy="320148"/>
            </a:xfrm>
            <a:prstGeom prst="pie">
              <a:avLst>
                <a:gd name="adj1" fmla="val 19376841"/>
                <a:gd name="adj2" fmla="val 16200000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b="0" i="0" dirty="0">
                <a:latin typeface="Hiragino Kaku Gothic ProN W3" panose="020B0300000000000000" pitchFamily="34" charset="-128"/>
                <a:ea typeface="Hiragino Kaku Gothic ProN W3" panose="020B0300000000000000" pitchFamily="34" charset="-128"/>
              </a:endParaRPr>
            </a:p>
          </p:txBody>
        </p:sp>
      </p:grpSp>
      <p:sp>
        <p:nvSpPr>
          <p:cNvPr id="46" name="Google Shape;46;p2"/>
          <p:cNvSpPr txBox="1">
            <a:spLocks noGrp="1"/>
          </p:cNvSpPr>
          <p:nvPr>
            <p:ph type="ctrTitle"/>
          </p:nvPr>
        </p:nvSpPr>
        <p:spPr>
          <a:xfrm>
            <a:off x="1098667" y="2151751"/>
            <a:ext cx="5674000" cy="249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 b="1" i="0">
                <a:solidFill>
                  <a:schemeClr val="lt1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 dirty="0"/>
          </a:p>
        </p:txBody>
      </p:sp>
      <p:sp>
        <p:nvSpPr>
          <p:cNvPr id="47" name="Google Shape;47;p2"/>
          <p:cNvSpPr txBox="1">
            <a:spLocks noGrp="1"/>
          </p:cNvSpPr>
          <p:nvPr>
            <p:ph type="subTitle" idx="1"/>
          </p:nvPr>
        </p:nvSpPr>
        <p:spPr>
          <a:xfrm>
            <a:off x="1098667" y="4795067"/>
            <a:ext cx="5674000" cy="9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 b="0" i="0">
                <a:solidFill>
                  <a:schemeClr val="lt1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2"/>
          <p:cNvSpPr txBox="1">
            <a:spLocks noGrp="1"/>
          </p:cNvSpPr>
          <p:nvPr>
            <p:ph type="sldNum" idx="12"/>
          </p:nvPr>
        </p:nvSpPr>
        <p:spPr>
          <a:xfrm>
            <a:off x="11268061" y="6315968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-US" altLang="ja" smtClean="0"/>
              <a:pPr/>
              <a:t>‹#›</a:t>
            </a:fld>
            <a:endParaRPr lang="ja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2"/>
          <p:cNvSpPr txBox="1">
            <a:spLocks noGrp="1"/>
          </p:cNvSpPr>
          <p:nvPr>
            <p:ph type="sldNum" idx="12"/>
          </p:nvPr>
        </p:nvSpPr>
        <p:spPr>
          <a:xfrm>
            <a:off x="11268061" y="6315968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altLang="ja" smtClean="0"/>
              <a:pPr/>
              <a:t>‹#›</a:t>
            </a:fld>
            <a:endParaRPr lang="ja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oogle Shape;85;p4"/>
          <p:cNvGrpSpPr/>
          <p:nvPr/>
        </p:nvGrpSpPr>
        <p:grpSpPr>
          <a:xfrm>
            <a:off x="661897" y="-87682"/>
            <a:ext cx="1332416" cy="1332416"/>
            <a:chOff x="348199" y="179450"/>
            <a:chExt cx="1116300" cy="1116300"/>
          </a:xfrm>
        </p:grpSpPr>
        <p:sp>
          <p:nvSpPr>
            <p:cNvPr id="86" name="Google Shape;86;p4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b="0" i="0" dirty="0">
                <a:latin typeface="Hiragino Kaku Gothic ProN W3" panose="020B0300000000000000" pitchFamily="34" charset="-128"/>
                <a:ea typeface="Hiragino Kaku Gothic ProN W3" panose="020B0300000000000000" pitchFamily="34" charset="-128"/>
              </a:endParaRPr>
            </a:p>
          </p:txBody>
        </p:sp>
        <p:sp>
          <p:nvSpPr>
            <p:cNvPr id="87" name="Google Shape;87;p4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b="0" i="0" dirty="0">
                <a:latin typeface="Hiragino Kaku Gothic ProN W3" panose="020B0300000000000000" pitchFamily="34" charset="-128"/>
                <a:ea typeface="Hiragino Kaku Gothic ProN W3" panose="020B0300000000000000" pitchFamily="34" charset="-128"/>
              </a:endParaRPr>
            </a:p>
          </p:txBody>
        </p:sp>
      </p:grpSp>
      <p:sp>
        <p:nvSpPr>
          <p:cNvPr id="88" name="Google Shape;88;p4"/>
          <p:cNvSpPr txBox="1">
            <a:spLocks noGrp="1"/>
          </p:cNvSpPr>
          <p:nvPr>
            <p:ph type="title"/>
          </p:nvPr>
        </p:nvSpPr>
        <p:spPr>
          <a:xfrm>
            <a:off x="1556657" y="304800"/>
            <a:ext cx="10005423" cy="88558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3600" b="1" i="0">
                <a:latin typeface="Hiragino Kaku Gothic ProN W6" panose="020B0300000000000000" pitchFamily="34" charset="-128"/>
                <a:ea typeface="Hiragino Kaku Gothic ProN W6" panose="020B0300000000000000" pitchFamily="34" charset="-12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89" name="Google Shape;89;p4"/>
          <p:cNvSpPr txBox="1">
            <a:spLocks noGrp="1"/>
          </p:cNvSpPr>
          <p:nvPr>
            <p:ph type="body" idx="1" hasCustomPrompt="1"/>
          </p:nvPr>
        </p:nvSpPr>
        <p:spPr>
          <a:xfrm>
            <a:off x="629920" y="1362493"/>
            <a:ext cx="10932160" cy="48554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44500" lvl="0" indent="-301625" fontAlgn="ctr"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tabLst/>
              <a:defRPr sz="2800" b="0" i="0">
                <a:latin typeface="Hiragino Kaku Gothic ProN W3" panose="020B0300000000000000" pitchFamily="34" charset="-128"/>
                <a:ea typeface="Hiragino Kaku Gothic ProN W3" panose="020B0300000000000000" pitchFamily="34" charset="-128"/>
              </a:defRPr>
            </a:lvl1pPr>
            <a:lvl2pPr marL="954900" lvl="1" indent="-342900" fontAlgn="ctr">
              <a:spcBef>
                <a:spcPts val="0"/>
              </a:spcBef>
              <a:spcAft>
                <a:spcPts val="0"/>
              </a:spcAft>
              <a:buSzPct val="65000"/>
              <a:buFont typeface="Courier New" panose="02070309020205020404" pitchFamily="49" charset="0"/>
              <a:buChar char="o"/>
              <a:defRPr sz="2400" b="0" i="0">
                <a:latin typeface="Hiragino Kaku Gothic ProN W3" panose="020B0300000000000000" pitchFamily="34" charset="-128"/>
                <a:ea typeface="Hiragino Kaku Gothic ProN W3" panose="020B0300000000000000" pitchFamily="34" charset="-128"/>
              </a:defRPr>
            </a:lvl2pPr>
            <a:lvl3pPr marL="1422900" lvl="2" indent="-342900" fontAlgn="ctr"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defRPr sz="2200" b="0" i="0">
                <a:latin typeface="Hiragino Kaku Gothic ProN W3" panose="020B0300000000000000" pitchFamily="34" charset="-128"/>
                <a:ea typeface="Hiragino Kaku Gothic ProN W3" panose="020B0300000000000000" pitchFamily="34" charset="-128"/>
              </a:defRPr>
            </a:lvl3pPr>
            <a:lvl4pPr marL="2438339" lvl="3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3047924" lvl="4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3657509" lvl="5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4267093" lvl="6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4876678" lvl="7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5486263" lvl="8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r>
              <a:rPr lang="en-US" dirty="0"/>
              <a:t>1</a:t>
            </a:r>
          </a:p>
          <a:p>
            <a:pPr lvl="1"/>
            <a:r>
              <a:rPr lang="en-US" dirty="0"/>
              <a:t>2</a:t>
            </a:r>
          </a:p>
          <a:p>
            <a:pPr lvl="2"/>
            <a:r>
              <a:rPr lang="en-US" dirty="0"/>
              <a:t>3</a:t>
            </a:r>
          </a:p>
        </p:txBody>
      </p:sp>
      <p:sp>
        <p:nvSpPr>
          <p:cNvPr id="90" name="Google Shape;90;p4"/>
          <p:cNvSpPr txBox="1">
            <a:spLocks noGrp="1"/>
          </p:cNvSpPr>
          <p:nvPr>
            <p:ph type="sldNum" idx="12"/>
          </p:nvPr>
        </p:nvSpPr>
        <p:spPr>
          <a:xfrm>
            <a:off x="11268061" y="6315968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altLang="ja" smtClean="0"/>
              <a:pPr/>
              <a:t>‹#›</a:t>
            </a:fld>
            <a:endParaRPr lang="ja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5"/>
          <p:cNvGrpSpPr/>
          <p:nvPr/>
        </p:nvGrpSpPr>
        <p:grpSpPr>
          <a:xfrm>
            <a:off x="834621" y="399168"/>
            <a:ext cx="1332416" cy="1332416"/>
            <a:chOff x="348199" y="179450"/>
            <a:chExt cx="1116300" cy="1116300"/>
          </a:xfrm>
        </p:grpSpPr>
        <p:sp>
          <p:nvSpPr>
            <p:cNvPr id="93" name="Google Shape;93;p5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b="0" i="0" dirty="0">
                <a:latin typeface="Hiragino Kaku Gothic ProN W3" panose="020B0300000000000000" pitchFamily="34" charset="-128"/>
                <a:ea typeface="Hiragino Kaku Gothic ProN W3" panose="020B0300000000000000" pitchFamily="34" charset="-128"/>
              </a:endParaRPr>
            </a:p>
          </p:txBody>
        </p:sp>
        <p:sp>
          <p:nvSpPr>
            <p:cNvPr id="94" name="Google Shape;94;p5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b="0" i="0" dirty="0">
                <a:latin typeface="Hiragino Kaku Gothic ProN W3" panose="020B0300000000000000" pitchFamily="34" charset="-128"/>
                <a:ea typeface="Hiragino Kaku Gothic ProN W3" panose="020B0300000000000000" pitchFamily="34" charset="-128"/>
              </a:endParaRPr>
            </a:p>
          </p:txBody>
        </p:sp>
      </p:grpSp>
      <p:sp>
        <p:nvSpPr>
          <p:cNvPr id="95" name="Google Shape;95;p5"/>
          <p:cNvSpPr txBox="1">
            <a:spLocks noGrp="1"/>
          </p:cNvSpPr>
          <p:nvPr>
            <p:ph type="title"/>
          </p:nvPr>
        </p:nvSpPr>
        <p:spPr>
          <a:xfrm>
            <a:off x="1738400" y="798100"/>
            <a:ext cx="9374000" cy="13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b="1" i="0">
                <a:latin typeface="Hiragino Kaku Gothic ProN W6" panose="020B0300000000000000" pitchFamily="34" charset="-128"/>
                <a:ea typeface="Hiragino Kaku Gothic ProN W6" panose="020B0300000000000000" pitchFamily="34" charset="-12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96" name="Google Shape;96;p5"/>
          <p:cNvSpPr txBox="1">
            <a:spLocks noGrp="1"/>
          </p:cNvSpPr>
          <p:nvPr>
            <p:ph type="body" idx="1"/>
          </p:nvPr>
        </p:nvSpPr>
        <p:spPr>
          <a:xfrm>
            <a:off x="1738400" y="2130501"/>
            <a:ext cx="4574000" cy="391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14856">
              <a:spcBef>
                <a:spcPts val="0"/>
              </a:spcBef>
              <a:spcAft>
                <a:spcPts val="0"/>
              </a:spcAft>
              <a:buSzPts val="1300"/>
              <a:buChar char="●"/>
              <a:defRPr b="0" i="0">
                <a:latin typeface="Hiragino Kaku Gothic ProN W3" panose="020B0300000000000000" pitchFamily="34" charset="-128"/>
                <a:ea typeface="Hiragino Kaku Gothic ProN W3" panose="020B0300000000000000" pitchFamily="34" charset="-128"/>
              </a:defRPr>
            </a:lvl1pPr>
            <a:lvl2pPr marL="1219170" lvl="1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828754" lvl="2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2438339" lvl="3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3047924" lvl="4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3657509" lvl="5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4267093" lvl="6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4876678" lvl="7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5486263" lvl="8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 dirty="0"/>
          </a:p>
        </p:txBody>
      </p:sp>
      <p:sp>
        <p:nvSpPr>
          <p:cNvPr id="97" name="Google Shape;97;p5"/>
          <p:cNvSpPr txBox="1">
            <a:spLocks noGrp="1"/>
          </p:cNvSpPr>
          <p:nvPr>
            <p:ph type="body" idx="2"/>
          </p:nvPr>
        </p:nvSpPr>
        <p:spPr>
          <a:xfrm>
            <a:off x="6538200" y="2130501"/>
            <a:ext cx="4574000" cy="391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14856">
              <a:spcBef>
                <a:spcPts val="0"/>
              </a:spcBef>
              <a:spcAft>
                <a:spcPts val="0"/>
              </a:spcAft>
              <a:buSzPts val="1300"/>
              <a:buChar char="●"/>
              <a:defRPr b="0" i="0">
                <a:latin typeface="Hiragino Kaku Gothic ProN W3" panose="020B0300000000000000" pitchFamily="34" charset="-128"/>
                <a:ea typeface="Hiragino Kaku Gothic ProN W3" panose="020B0300000000000000" pitchFamily="34" charset="-128"/>
              </a:defRPr>
            </a:lvl1pPr>
            <a:lvl2pPr marL="1219170" lvl="1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828754" lvl="2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2438339" lvl="3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3047924" lvl="4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3657509" lvl="5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4267093" lvl="6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4876678" lvl="7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5486263" lvl="8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 dirty="0"/>
          </a:p>
        </p:txBody>
      </p:sp>
      <p:sp>
        <p:nvSpPr>
          <p:cNvPr id="98" name="Google Shape;98;p5"/>
          <p:cNvSpPr txBox="1">
            <a:spLocks noGrp="1"/>
          </p:cNvSpPr>
          <p:nvPr>
            <p:ph type="sldNum" idx="12"/>
          </p:nvPr>
        </p:nvSpPr>
        <p:spPr>
          <a:xfrm>
            <a:off x="11268061" y="6315968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altLang="ja" smtClean="0"/>
              <a:pPr/>
              <a:t>‹#›</a:t>
            </a:fld>
            <a:endParaRPr lang="ja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6"/>
          <p:cNvGrpSpPr/>
          <p:nvPr/>
        </p:nvGrpSpPr>
        <p:grpSpPr>
          <a:xfrm>
            <a:off x="834621" y="399168"/>
            <a:ext cx="1332416" cy="1332416"/>
            <a:chOff x="348199" y="179450"/>
            <a:chExt cx="1116300" cy="1116300"/>
          </a:xfrm>
        </p:grpSpPr>
        <p:sp>
          <p:nvSpPr>
            <p:cNvPr id="101" name="Google Shape;101;p6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b="0" i="0" dirty="0">
                <a:latin typeface="Hiragino Kaku Gothic ProN W3" panose="020B0300000000000000" pitchFamily="34" charset="-128"/>
                <a:ea typeface="Hiragino Kaku Gothic ProN W3" panose="020B0300000000000000" pitchFamily="34" charset="-128"/>
              </a:endParaRPr>
            </a:p>
          </p:txBody>
        </p:sp>
        <p:sp>
          <p:nvSpPr>
            <p:cNvPr id="102" name="Google Shape;102;p6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b="0" i="0" dirty="0">
                <a:latin typeface="Hiragino Kaku Gothic ProN W3" panose="020B0300000000000000" pitchFamily="34" charset="-128"/>
                <a:ea typeface="Hiragino Kaku Gothic ProN W3" panose="020B0300000000000000" pitchFamily="34" charset="-128"/>
              </a:endParaRPr>
            </a:p>
          </p:txBody>
        </p:sp>
      </p:grpSp>
      <p:sp>
        <p:nvSpPr>
          <p:cNvPr id="103" name="Google Shape;103;p6"/>
          <p:cNvSpPr txBox="1">
            <a:spLocks noGrp="1"/>
          </p:cNvSpPr>
          <p:nvPr>
            <p:ph type="title"/>
          </p:nvPr>
        </p:nvSpPr>
        <p:spPr>
          <a:xfrm>
            <a:off x="1738400" y="798100"/>
            <a:ext cx="9374000" cy="13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b="1" i="0">
                <a:latin typeface="Hiragino Kaku Gothic ProN W6" panose="020B0300000000000000" pitchFamily="34" charset="-128"/>
                <a:ea typeface="Hiragino Kaku Gothic ProN W6" panose="020B0300000000000000" pitchFamily="34" charset="-12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104" name="Google Shape;104;p6"/>
          <p:cNvSpPr txBox="1">
            <a:spLocks noGrp="1"/>
          </p:cNvSpPr>
          <p:nvPr>
            <p:ph type="sldNum" idx="12"/>
          </p:nvPr>
        </p:nvSpPr>
        <p:spPr>
          <a:xfrm>
            <a:off x="11268061" y="6315968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altLang="ja" smtClean="0"/>
              <a:pPr/>
              <a:t>‹#›</a:t>
            </a:fld>
            <a:endParaRPr lang="ja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p7"/>
          <p:cNvGrpSpPr/>
          <p:nvPr/>
        </p:nvGrpSpPr>
        <p:grpSpPr>
          <a:xfrm>
            <a:off x="834621" y="399168"/>
            <a:ext cx="1332416" cy="1332416"/>
            <a:chOff x="348199" y="179450"/>
            <a:chExt cx="1116300" cy="1116300"/>
          </a:xfrm>
        </p:grpSpPr>
        <p:sp>
          <p:nvSpPr>
            <p:cNvPr id="107" name="Google Shape;107;p7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b="0" i="0" dirty="0">
                <a:latin typeface="Hiragino Kaku Gothic ProN W3" panose="020B0300000000000000" pitchFamily="34" charset="-128"/>
                <a:ea typeface="Hiragino Kaku Gothic ProN W3" panose="020B0300000000000000" pitchFamily="34" charset="-128"/>
              </a:endParaRPr>
            </a:p>
          </p:txBody>
        </p:sp>
        <p:sp>
          <p:nvSpPr>
            <p:cNvPr id="108" name="Google Shape;108;p7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b="0" i="0" dirty="0">
                <a:latin typeface="Hiragino Kaku Gothic ProN W3" panose="020B0300000000000000" pitchFamily="34" charset="-128"/>
                <a:ea typeface="Hiragino Kaku Gothic ProN W3" panose="020B0300000000000000" pitchFamily="34" charset="-128"/>
              </a:endParaRPr>
            </a:p>
          </p:txBody>
        </p:sp>
      </p:grpSp>
      <p:sp>
        <p:nvSpPr>
          <p:cNvPr id="109" name="Google Shape;109;p7"/>
          <p:cNvSpPr txBox="1">
            <a:spLocks noGrp="1"/>
          </p:cNvSpPr>
          <p:nvPr>
            <p:ph type="title"/>
          </p:nvPr>
        </p:nvSpPr>
        <p:spPr>
          <a:xfrm>
            <a:off x="1738400" y="798100"/>
            <a:ext cx="4416000" cy="21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b="1" i="0">
                <a:latin typeface="Hiragino Kaku Gothic ProN W6" panose="020B0300000000000000" pitchFamily="34" charset="-128"/>
                <a:ea typeface="Hiragino Kaku Gothic ProN W6" panose="020B0300000000000000" pitchFamily="34" charset="-12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110" name="Google Shape;110;p7"/>
          <p:cNvSpPr txBox="1">
            <a:spLocks noGrp="1"/>
          </p:cNvSpPr>
          <p:nvPr>
            <p:ph type="body" idx="1"/>
          </p:nvPr>
        </p:nvSpPr>
        <p:spPr>
          <a:xfrm>
            <a:off x="1738400" y="3079567"/>
            <a:ext cx="4416000" cy="29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14856">
              <a:spcBef>
                <a:spcPts val="0"/>
              </a:spcBef>
              <a:spcAft>
                <a:spcPts val="0"/>
              </a:spcAft>
              <a:buSzPts val="1300"/>
              <a:buChar char="●"/>
              <a:defRPr b="0" i="0">
                <a:latin typeface="Hiragino Kaku Gothic ProN W3" panose="020B0300000000000000" pitchFamily="34" charset="-128"/>
                <a:ea typeface="Hiragino Kaku Gothic ProN W3" panose="020B0300000000000000" pitchFamily="34" charset="-128"/>
              </a:defRPr>
            </a:lvl1pPr>
            <a:lvl2pPr marL="1219170" lvl="1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828754" lvl="2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2438339" lvl="3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3047924" lvl="4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3657509" lvl="5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4267093" lvl="6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4876678" lvl="7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5486263" lvl="8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11" name="Google Shape;111;p7"/>
          <p:cNvSpPr txBox="1">
            <a:spLocks noGrp="1"/>
          </p:cNvSpPr>
          <p:nvPr>
            <p:ph type="sldNum" idx="12"/>
          </p:nvPr>
        </p:nvSpPr>
        <p:spPr>
          <a:xfrm>
            <a:off x="11268061" y="6315968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altLang="ja" smtClean="0"/>
              <a:pPr/>
              <a:t>‹#›</a:t>
            </a:fld>
            <a:endParaRPr lang="ja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dk1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Google Shape;113;p8"/>
          <p:cNvGrpSpPr/>
          <p:nvPr/>
        </p:nvGrpSpPr>
        <p:grpSpPr>
          <a:xfrm>
            <a:off x="9155619" y="1741"/>
            <a:ext cx="3023268" cy="3468920"/>
            <a:chOff x="6790514" y="1306"/>
            <a:chExt cx="2267451" cy="2601690"/>
          </a:xfrm>
        </p:grpSpPr>
        <p:grpSp>
          <p:nvGrpSpPr>
            <p:cNvPr id="114" name="Google Shape;114;p8"/>
            <p:cNvGrpSpPr/>
            <p:nvPr/>
          </p:nvGrpSpPr>
          <p:grpSpPr>
            <a:xfrm>
              <a:off x="7067465" y="1306"/>
              <a:ext cx="1990500" cy="1990200"/>
              <a:chOff x="7067465" y="1306"/>
              <a:chExt cx="1990500" cy="1990200"/>
            </a:xfrm>
          </p:grpSpPr>
          <p:sp>
            <p:nvSpPr>
              <p:cNvPr id="115" name="Google Shape;115;p8"/>
              <p:cNvSpPr/>
              <p:nvPr/>
            </p:nvSpPr>
            <p:spPr>
              <a:xfrm rot="-8648551">
                <a:off x="7594313" y="527721"/>
                <a:ext cx="937226" cy="937226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116" name="Google Shape;116;p8"/>
              <p:cNvSpPr/>
              <p:nvPr/>
            </p:nvSpPr>
            <p:spPr>
              <a:xfrm rot="-8648551">
                <a:off x="7594313" y="527721"/>
                <a:ext cx="937226" cy="937226"/>
              </a:xfrm>
              <a:prstGeom prst="pie">
                <a:avLst>
                  <a:gd name="adj1" fmla="val 19376841"/>
                  <a:gd name="adj2" fmla="val 12313574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117" name="Google Shape;117;p8"/>
              <p:cNvSpPr/>
              <p:nvPr/>
            </p:nvSpPr>
            <p:spPr>
              <a:xfrm rot="-8649154">
                <a:off x="7349891" y="283705"/>
                <a:ext cx="1425647" cy="1425404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</p:grpSp>
        <p:grpSp>
          <p:nvGrpSpPr>
            <p:cNvPr id="118" name="Google Shape;118;p8"/>
            <p:cNvGrpSpPr/>
            <p:nvPr/>
          </p:nvGrpSpPr>
          <p:grpSpPr>
            <a:xfrm>
              <a:off x="8207126" y="1807996"/>
              <a:ext cx="795000" cy="795000"/>
              <a:chOff x="8207126" y="1807996"/>
              <a:chExt cx="795000" cy="795000"/>
            </a:xfrm>
          </p:grpSpPr>
          <p:sp>
            <p:nvSpPr>
              <p:cNvPr id="119" name="Google Shape;119;p8"/>
              <p:cNvSpPr/>
              <p:nvPr/>
            </p:nvSpPr>
            <p:spPr>
              <a:xfrm rot="2152054">
                <a:off x="8319942" y="1920813"/>
                <a:ext cx="569367" cy="569367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120" name="Google Shape;120;p8"/>
              <p:cNvSpPr/>
              <p:nvPr/>
            </p:nvSpPr>
            <p:spPr>
              <a:xfrm rot="2150259">
                <a:off x="8408218" y="2008610"/>
                <a:ext cx="393004" cy="393004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121" name="Google Shape;121;p8"/>
              <p:cNvSpPr/>
              <p:nvPr/>
            </p:nvSpPr>
            <p:spPr>
              <a:xfrm rot="2150259">
                <a:off x="8408218" y="2008610"/>
                <a:ext cx="393004" cy="393004"/>
              </a:xfrm>
              <a:prstGeom prst="pie">
                <a:avLst>
                  <a:gd name="adj1" fmla="val 5699893"/>
                  <a:gd name="adj2" fmla="val 12313574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</p:grpSp>
        <p:grpSp>
          <p:nvGrpSpPr>
            <p:cNvPr id="122" name="Google Shape;122;p8"/>
            <p:cNvGrpSpPr/>
            <p:nvPr/>
          </p:nvGrpSpPr>
          <p:grpSpPr>
            <a:xfrm>
              <a:off x="6790514" y="118857"/>
              <a:ext cx="548700" cy="548700"/>
              <a:chOff x="6790514" y="118857"/>
              <a:chExt cx="548700" cy="548700"/>
            </a:xfrm>
          </p:grpSpPr>
          <p:sp>
            <p:nvSpPr>
              <p:cNvPr id="123" name="Google Shape;123;p8"/>
              <p:cNvSpPr/>
              <p:nvPr/>
            </p:nvSpPr>
            <p:spPr>
              <a:xfrm rot="2150259">
                <a:off x="6868362" y="196705"/>
                <a:ext cx="393004" cy="393004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124" name="Google Shape;124;p8"/>
              <p:cNvSpPr/>
              <p:nvPr/>
            </p:nvSpPr>
            <p:spPr>
              <a:xfrm rot="2150259">
                <a:off x="6868362" y="196705"/>
                <a:ext cx="393004" cy="393004"/>
              </a:xfrm>
              <a:prstGeom prst="pie">
                <a:avLst>
                  <a:gd name="adj1" fmla="val 5699893"/>
                  <a:gd name="adj2" fmla="val 12313574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</p:grpSp>
      </p:grpSp>
      <p:sp>
        <p:nvSpPr>
          <p:cNvPr id="125" name="Google Shape;125;p8"/>
          <p:cNvSpPr txBox="1">
            <a:spLocks noGrp="1"/>
          </p:cNvSpPr>
          <p:nvPr>
            <p:ph type="title"/>
          </p:nvPr>
        </p:nvSpPr>
        <p:spPr>
          <a:xfrm>
            <a:off x="1098667" y="1018133"/>
            <a:ext cx="7810400" cy="47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 b="1" i="0">
                <a:solidFill>
                  <a:schemeClr val="lt1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 dirty="0"/>
          </a:p>
        </p:txBody>
      </p:sp>
      <p:sp>
        <p:nvSpPr>
          <p:cNvPr id="126" name="Google Shape;126;p8"/>
          <p:cNvSpPr txBox="1">
            <a:spLocks noGrp="1"/>
          </p:cNvSpPr>
          <p:nvPr>
            <p:ph type="sldNum" idx="12"/>
          </p:nvPr>
        </p:nvSpPr>
        <p:spPr>
          <a:xfrm>
            <a:off x="11268061" y="6315968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-US" altLang="ja" smtClean="0"/>
              <a:pPr/>
              <a:t>‹#›</a:t>
            </a:fld>
            <a:endParaRPr lang="ja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" name="Google Shape;128;p9"/>
          <p:cNvGrpSpPr/>
          <p:nvPr/>
        </p:nvGrpSpPr>
        <p:grpSpPr>
          <a:xfrm>
            <a:off x="834621" y="399168"/>
            <a:ext cx="1332416" cy="1332416"/>
            <a:chOff x="348199" y="179450"/>
            <a:chExt cx="1116300" cy="1116300"/>
          </a:xfrm>
        </p:grpSpPr>
        <p:sp>
          <p:nvSpPr>
            <p:cNvPr id="129" name="Google Shape;129;p9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b="0" i="0" dirty="0">
                <a:latin typeface="Hiragino Kaku Gothic ProN W3" panose="020B0300000000000000" pitchFamily="34" charset="-128"/>
                <a:ea typeface="Hiragino Kaku Gothic ProN W3" panose="020B0300000000000000" pitchFamily="34" charset="-128"/>
              </a:endParaRPr>
            </a:p>
          </p:txBody>
        </p:sp>
        <p:sp>
          <p:nvSpPr>
            <p:cNvPr id="130" name="Google Shape;130;p9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b="0" i="0" dirty="0">
                <a:latin typeface="Hiragino Kaku Gothic ProN W3" panose="020B0300000000000000" pitchFamily="34" charset="-128"/>
                <a:ea typeface="Hiragino Kaku Gothic ProN W3" panose="020B0300000000000000" pitchFamily="34" charset="-128"/>
              </a:endParaRPr>
            </a:p>
          </p:txBody>
        </p:sp>
      </p:grpSp>
      <p:sp>
        <p:nvSpPr>
          <p:cNvPr id="131" name="Google Shape;131;p9"/>
          <p:cNvSpPr txBox="1">
            <a:spLocks noGrp="1"/>
          </p:cNvSpPr>
          <p:nvPr>
            <p:ph type="title"/>
          </p:nvPr>
        </p:nvSpPr>
        <p:spPr>
          <a:xfrm>
            <a:off x="1738400" y="798100"/>
            <a:ext cx="4574000" cy="2653600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b="1" i="0">
                <a:latin typeface="Hiragino Kaku Gothic ProN W6" panose="020B0300000000000000" pitchFamily="34" charset="-128"/>
                <a:ea typeface="Hiragino Kaku Gothic ProN W6" panose="020B0300000000000000" pitchFamily="34" charset="-12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132" name="Google Shape;132;p9"/>
          <p:cNvSpPr txBox="1">
            <a:spLocks noGrp="1"/>
          </p:cNvSpPr>
          <p:nvPr>
            <p:ph type="subTitle" idx="1"/>
          </p:nvPr>
        </p:nvSpPr>
        <p:spPr>
          <a:xfrm>
            <a:off x="1738400" y="3657604"/>
            <a:ext cx="4574000" cy="968000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0" i="0">
                <a:latin typeface="Hiragino Kaku Gothic ProN W3" panose="020B0300000000000000" pitchFamily="34" charset="-128"/>
                <a:ea typeface="Hiragino Kaku Gothic ProN W3" panose="020B0300000000000000" pitchFamily="34" charset="-128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 dirty="0"/>
          </a:p>
        </p:txBody>
      </p:sp>
      <p:sp>
        <p:nvSpPr>
          <p:cNvPr id="133" name="Google Shape;133;p9"/>
          <p:cNvSpPr txBox="1">
            <a:spLocks noGrp="1"/>
          </p:cNvSpPr>
          <p:nvPr>
            <p:ph type="body" idx="2"/>
          </p:nvPr>
        </p:nvSpPr>
        <p:spPr>
          <a:xfrm>
            <a:off x="6538267" y="881333"/>
            <a:ext cx="4574000" cy="5160800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14856">
              <a:spcBef>
                <a:spcPts val="0"/>
              </a:spcBef>
              <a:spcAft>
                <a:spcPts val="0"/>
              </a:spcAft>
              <a:buSzPts val="1300"/>
              <a:buChar char="●"/>
              <a:defRPr b="0" i="0">
                <a:latin typeface="Hiragino Kaku Gothic ProN W3" panose="020B0300000000000000" pitchFamily="34" charset="-128"/>
                <a:ea typeface="Hiragino Kaku Gothic ProN W3" panose="020B0300000000000000" pitchFamily="34" charset="-128"/>
              </a:defRPr>
            </a:lvl1pPr>
            <a:lvl2pPr marL="1219170" lvl="1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828754" lvl="2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2438339" lvl="3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3047924" lvl="4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3657509" lvl="5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4267093" lvl="6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4876678" lvl="7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5486263" lvl="8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34" name="Google Shape;134;p9"/>
          <p:cNvSpPr txBox="1">
            <a:spLocks noGrp="1"/>
          </p:cNvSpPr>
          <p:nvPr>
            <p:ph type="sldNum" idx="12"/>
          </p:nvPr>
        </p:nvSpPr>
        <p:spPr>
          <a:xfrm>
            <a:off x="11268061" y="6315968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altLang="ja" smtClean="0"/>
              <a:pPr/>
              <a:t>‹#›</a:t>
            </a:fld>
            <a:endParaRPr lang="ja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Google Shape;136;p10"/>
          <p:cNvGrpSpPr/>
          <p:nvPr/>
        </p:nvGrpSpPr>
        <p:grpSpPr>
          <a:xfrm>
            <a:off x="951164" y="5129492"/>
            <a:ext cx="1100523" cy="1100523"/>
            <a:chOff x="348199" y="179450"/>
            <a:chExt cx="1116300" cy="1116300"/>
          </a:xfrm>
        </p:grpSpPr>
        <p:sp>
          <p:nvSpPr>
            <p:cNvPr id="137" name="Google Shape;137;p10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b="0" i="0" dirty="0">
                <a:latin typeface="Hiragino Kaku Gothic ProN W3" panose="020B0300000000000000" pitchFamily="34" charset="-128"/>
                <a:ea typeface="Hiragino Kaku Gothic ProN W3" panose="020B0300000000000000" pitchFamily="34" charset="-128"/>
              </a:endParaRPr>
            </a:p>
          </p:txBody>
        </p:sp>
        <p:sp>
          <p:nvSpPr>
            <p:cNvPr id="138" name="Google Shape;138;p10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b="0" i="0" dirty="0">
                <a:latin typeface="Hiragino Kaku Gothic ProN W3" panose="020B0300000000000000" pitchFamily="34" charset="-128"/>
                <a:ea typeface="Hiragino Kaku Gothic ProN W3" panose="020B0300000000000000" pitchFamily="34" charset="-128"/>
              </a:endParaRPr>
            </a:p>
          </p:txBody>
        </p:sp>
      </p:grpSp>
      <p:sp>
        <p:nvSpPr>
          <p:cNvPr id="139" name="Google Shape;139;p10"/>
          <p:cNvSpPr txBox="1">
            <a:spLocks noGrp="1"/>
          </p:cNvSpPr>
          <p:nvPr>
            <p:ph type="body" idx="1"/>
          </p:nvPr>
        </p:nvSpPr>
        <p:spPr>
          <a:xfrm>
            <a:off x="1738400" y="5518633"/>
            <a:ext cx="7790800" cy="7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0" i="0">
                <a:latin typeface="Hiragino Kaku Gothic ProN W3" panose="020B0300000000000000" pitchFamily="34" charset="-128"/>
                <a:ea typeface="Hiragino Kaku Gothic ProN W3" panose="020B0300000000000000" pitchFamily="34" charset="-128"/>
              </a:defRPr>
            </a:lvl1pPr>
          </a:lstStyle>
          <a:p>
            <a:endParaRPr/>
          </a:p>
        </p:txBody>
      </p:sp>
      <p:sp>
        <p:nvSpPr>
          <p:cNvPr id="140" name="Google Shape;140;p10"/>
          <p:cNvSpPr txBox="1">
            <a:spLocks noGrp="1"/>
          </p:cNvSpPr>
          <p:nvPr>
            <p:ph type="sldNum" idx="12"/>
          </p:nvPr>
        </p:nvSpPr>
        <p:spPr>
          <a:xfrm>
            <a:off x="11268061" y="6315968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altLang="ja" smtClean="0"/>
              <a:pPr/>
              <a:t>‹#›</a:t>
            </a:fld>
            <a:endParaRPr lang="ja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3"/>
        </a:solid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" name="Google Shape;142;p11"/>
          <p:cNvGrpSpPr/>
          <p:nvPr/>
        </p:nvGrpSpPr>
        <p:grpSpPr>
          <a:xfrm>
            <a:off x="69" y="5465600"/>
            <a:ext cx="12192048" cy="1392400"/>
            <a:chOff x="52" y="4099200"/>
            <a:chExt cx="9144036" cy="1044300"/>
          </a:xfrm>
        </p:grpSpPr>
        <p:grpSp>
          <p:nvGrpSpPr>
            <p:cNvPr id="143" name="Google Shape;143;p11"/>
            <p:cNvGrpSpPr/>
            <p:nvPr/>
          </p:nvGrpSpPr>
          <p:grpSpPr>
            <a:xfrm>
              <a:off x="52" y="4309200"/>
              <a:ext cx="231622" cy="834300"/>
              <a:chOff x="2688737" y="4301380"/>
              <a:chExt cx="231900" cy="834300"/>
            </a:xfrm>
          </p:grpSpPr>
          <p:sp>
            <p:nvSpPr>
              <p:cNvPr id="144" name="Google Shape;144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145" name="Google Shape;145;p11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146" name="Google Shape;146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147" name="Google Shape;147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</p:grpSp>
        <p:grpSp>
          <p:nvGrpSpPr>
            <p:cNvPr id="148" name="Google Shape;148;p11"/>
            <p:cNvGrpSpPr/>
            <p:nvPr/>
          </p:nvGrpSpPr>
          <p:grpSpPr>
            <a:xfrm>
              <a:off x="371406" y="4099200"/>
              <a:ext cx="231622" cy="1044300"/>
              <a:chOff x="2688737" y="4091380"/>
              <a:chExt cx="231900" cy="1044300"/>
            </a:xfrm>
          </p:grpSpPr>
          <p:sp>
            <p:nvSpPr>
              <p:cNvPr id="149" name="Google Shape;149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150" name="Google Shape;150;p11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151" name="Google Shape;151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152" name="Google Shape;152;p11"/>
              <p:cNvSpPr/>
              <p:nvPr/>
            </p:nvSpPr>
            <p:spPr>
              <a:xfrm flipH="1">
                <a:off x="2688737" y="4091380"/>
                <a:ext cx="2319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153" name="Google Shape;153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</p:grpSp>
        <p:grpSp>
          <p:nvGrpSpPr>
            <p:cNvPr id="154" name="Google Shape;154;p11"/>
            <p:cNvGrpSpPr/>
            <p:nvPr/>
          </p:nvGrpSpPr>
          <p:grpSpPr>
            <a:xfrm>
              <a:off x="742761" y="4309200"/>
              <a:ext cx="231622" cy="834300"/>
              <a:chOff x="2688737" y="4301380"/>
              <a:chExt cx="231900" cy="834300"/>
            </a:xfrm>
          </p:grpSpPr>
          <p:sp>
            <p:nvSpPr>
              <p:cNvPr id="155" name="Google Shape;155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156" name="Google Shape;156;p11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157" name="Google Shape;157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158" name="Google Shape;158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</p:grpSp>
        <p:grpSp>
          <p:nvGrpSpPr>
            <p:cNvPr id="159" name="Google Shape;159;p11"/>
            <p:cNvGrpSpPr/>
            <p:nvPr/>
          </p:nvGrpSpPr>
          <p:grpSpPr>
            <a:xfrm>
              <a:off x="1114115" y="4518900"/>
              <a:ext cx="231622" cy="624600"/>
              <a:chOff x="2688737" y="4511080"/>
              <a:chExt cx="231900" cy="624600"/>
            </a:xfrm>
          </p:grpSpPr>
          <p:sp>
            <p:nvSpPr>
              <p:cNvPr id="160" name="Google Shape;160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161" name="Google Shape;161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162" name="Google Shape;162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</p:grpSp>
        <p:grpSp>
          <p:nvGrpSpPr>
            <p:cNvPr id="163" name="Google Shape;163;p11"/>
            <p:cNvGrpSpPr/>
            <p:nvPr/>
          </p:nvGrpSpPr>
          <p:grpSpPr>
            <a:xfrm>
              <a:off x="1856753" y="4099200"/>
              <a:ext cx="231600" cy="1044300"/>
              <a:chOff x="1856753" y="4099200"/>
              <a:chExt cx="231600" cy="1044300"/>
            </a:xfrm>
          </p:grpSpPr>
          <p:sp>
            <p:nvSpPr>
              <p:cNvPr id="164" name="Google Shape;164;p11"/>
              <p:cNvSpPr/>
              <p:nvPr/>
            </p:nvSpPr>
            <p:spPr>
              <a:xfrm flipH="1">
                <a:off x="1856753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165" name="Google Shape;165;p11"/>
              <p:cNvSpPr/>
              <p:nvPr/>
            </p:nvSpPr>
            <p:spPr>
              <a:xfrm flipH="1">
                <a:off x="1856753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166" name="Google Shape;166;p11"/>
              <p:cNvSpPr/>
              <p:nvPr/>
            </p:nvSpPr>
            <p:spPr>
              <a:xfrm flipH="1">
                <a:off x="1856753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167" name="Google Shape;167;p11"/>
              <p:cNvSpPr/>
              <p:nvPr/>
            </p:nvSpPr>
            <p:spPr>
              <a:xfrm flipH="1">
                <a:off x="1856753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168" name="Google Shape;168;p11"/>
              <p:cNvSpPr/>
              <p:nvPr/>
            </p:nvSpPr>
            <p:spPr>
              <a:xfrm flipH="1">
                <a:off x="1856753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</p:grpSp>
        <p:grpSp>
          <p:nvGrpSpPr>
            <p:cNvPr id="169" name="Google Shape;169;p11"/>
            <p:cNvGrpSpPr/>
            <p:nvPr/>
          </p:nvGrpSpPr>
          <p:grpSpPr>
            <a:xfrm>
              <a:off x="2228107" y="4309200"/>
              <a:ext cx="231600" cy="834300"/>
              <a:chOff x="2228107" y="4309200"/>
              <a:chExt cx="231600" cy="834300"/>
            </a:xfrm>
          </p:grpSpPr>
          <p:sp>
            <p:nvSpPr>
              <p:cNvPr id="170" name="Google Shape;170;p11"/>
              <p:cNvSpPr/>
              <p:nvPr/>
            </p:nvSpPr>
            <p:spPr>
              <a:xfrm flipH="1">
                <a:off x="2228107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171" name="Google Shape;171;p11"/>
              <p:cNvSpPr/>
              <p:nvPr/>
            </p:nvSpPr>
            <p:spPr>
              <a:xfrm flipH="1">
                <a:off x="2228107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172" name="Google Shape;172;p11"/>
              <p:cNvSpPr/>
              <p:nvPr/>
            </p:nvSpPr>
            <p:spPr>
              <a:xfrm flipH="1">
                <a:off x="2228107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173" name="Google Shape;173;p11"/>
              <p:cNvSpPr/>
              <p:nvPr/>
            </p:nvSpPr>
            <p:spPr>
              <a:xfrm flipH="1">
                <a:off x="2228107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</p:grpSp>
        <p:grpSp>
          <p:nvGrpSpPr>
            <p:cNvPr id="174" name="Google Shape;174;p11"/>
            <p:cNvGrpSpPr/>
            <p:nvPr/>
          </p:nvGrpSpPr>
          <p:grpSpPr>
            <a:xfrm>
              <a:off x="2599462" y="4518900"/>
              <a:ext cx="231600" cy="624600"/>
              <a:chOff x="2599462" y="4518900"/>
              <a:chExt cx="231600" cy="624600"/>
            </a:xfrm>
          </p:grpSpPr>
          <p:sp>
            <p:nvSpPr>
              <p:cNvPr id="175" name="Google Shape;175;p11"/>
              <p:cNvSpPr/>
              <p:nvPr/>
            </p:nvSpPr>
            <p:spPr>
              <a:xfrm flipH="1">
                <a:off x="2599462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176" name="Google Shape;176;p11"/>
              <p:cNvSpPr/>
              <p:nvPr/>
            </p:nvSpPr>
            <p:spPr>
              <a:xfrm flipH="1">
                <a:off x="2599462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177" name="Google Shape;177;p11"/>
              <p:cNvSpPr/>
              <p:nvPr/>
            </p:nvSpPr>
            <p:spPr>
              <a:xfrm flipH="1">
                <a:off x="2599462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</p:grpSp>
        <p:grpSp>
          <p:nvGrpSpPr>
            <p:cNvPr id="178" name="Google Shape;178;p11"/>
            <p:cNvGrpSpPr/>
            <p:nvPr/>
          </p:nvGrpSpPr>
          <p:grpSpPr>
            <a:xfrm>
              <a:off x="3342171" y="4099200"/>
              <a:ext cx="231600" cy="1044300"/>
              <a:chOff x="3342171" y="4099200"/>
              <a:chExt cx="231600" cy="1044300"/>
            </a:xfrm>
          </p:grpSpPr>
          <p:sp>
            <p:nvSpPr>
              <p:cNvPr id="179" name="Google Shape;179;p11"/>
              <p:cNvSpPr/>
              <p:nvPr/>
            </p:nvSpPr>
            <p:spPr>
              <a:xfrm flipH="1">
                <a:off x="3342171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180" name="Google Shape;180;p11"/>
              <p:cNvSpPr/>
              <p:nvPr/>
            </p:nvSpPr>
            <p:spPr>
              <a:xfrm flipH="1">
                <a:off x="3342171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181" name="Google Shape;181;p11"/>
              <p:cNvSpPr/>
              <p:nvPr/>
            </p:nvSpPr>
            <p:spPr>
              <a:xfrm flipH="1">
                <a:off x="3342171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182" name="Google Shape;182;p11"/>
              <p:cNvSpPr/>
              <p:nvPr/>
            </p:nvSpPr>
            <p:spPr>
              <a:xfrm flipH="1">
                <a:off x="3342171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183" name="Google Shape;183;p11"/>
              <p:cNvSpPr/>
              <p:nvPr/>
            </p:nvSpPr>
            <p:spPr>
              <a:xfrm flipH="1">
                <a:off x="3342171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</p:grpSp>
        <p:grpSp>
          <p:nvGrpSpPr>
            <p:cNvPr id="184" name="Google Shape;184;p11"/>
            <p:cNvGrpSpPr/>
            <p:nvPr/>
          </p:nvGrpSpPr>
          <p:grpSpPr>
            <a:xfrm>
              <a:off x="3713525" y="4309200"/>
              <a:ext cx="231600" cy="834300"/>
              <a:chOff x="3713525" y="4309200"/>
              <a:chExt cx="231600" cy="834300"/>
            </a:xfrm>
          </p:grpSpPr>
          <p:sp>
            <p:nvSpPr>
              <p:cNvPr id="185" name="Google Shape;185;p11"/>
              <p:cNvSpPr/>
              <p:nvPr/>
            </p:nvSpPr>
            <p:spPr>
              <a:xfrm flipH="1">
                <a:off x="3713525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186" name="Google Shape;186;p11"/>
              <p:cNvSpPr/>
              <p:nvPr/>
            </p:nvSpPr>
            <p:spPr>
              <a:xfrm flipH="1">
                <a:off x="3713525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187" name="Google Shape;187;p11"/>
              <p:cNvSpPr/>
              <p:nvPr/>
            </p:nvSpPr>
            <p:spPr>
              <a:xfrm flipH="1">
                <a:off x="3713525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188" name="Google Shape;188;p11"/>
              <p:cNvSpPr/>
              <p:nvPr/>
            </p:nvSpPr>
            <p:spPr>
              <a:xfrm flipH="1">
                <a:off x="3713525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</p:grpSp>
        <p:grpSp>
          <p:nvGrpSpPr>
            <p:cNvPr id="189" name="Google Shape;189;p11"/>
            <p:cNvGrpSpPr/>
            <p:nvPr/>
          </p:nvGrpSpPr>
          <p:grpSpPr>
            <a:xfrm>
              <a:off x="1485398" y="4309200"/>
              <a:ext cx="231600" cy="834300"/>
              <a:chOff x="1485398" y="4309200"/>
              <a:chExt cx="231600" cy="834300"/>
            </a:xfrm>
          </p:grpSpPr>
          <p:sp>
            <p:nvSpPr>
              <p:cNvPr id="190" name="Google Shape;190;p11"/>
              <p:cNvSpPr/>
              <p:nvPr/>
            </p:nvSpPr>
            <p:spPr>
              <a:xfrm flipH="1">
                <a:off x="1485398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191" name="Google Shape;191;p11"/>
              <p:cNvSpPr/>
              <p:nvPr/>
            </p:nvSpPr>
            <p:spPr>
              <a:xfrm flipH="1">
                <a:off x="1485398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192" name="Google Shape;192;p11"/>
              <p:cNvSpPr/>
              <p:nvPr/>
            </p:nvSpPr>
            <p:spPr>
              <a:xfrm flipH="1">
                <a:off x="1485398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193" name="Google Shape;193;p11"/>
              <p:cNvSpPr/>
              <p:nvPr/>
            </p:nvSpPr>
            <p:spPr>
              <a:xfrm flipH="1">
                <a:off x="1485398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</p:grpSp>
        <p:grpSp>
          <p:nvGrpSpPr>
            <p:cNvPr id="194" name="Google Shape;194;p11"/>
            <p:cNvGrpSpPr/>
            <p:nvPr/>
          </p:nvGrpSpPr>
          <p:grpSpPr>
            <a:xfrm>
              <a:off x="4084879" y="4518900"/>
              <a:ext cx="231600" cy="624600"/>
              <a:chOff x="4084879" y="4518900"/>
              <a:chExt cx="231600" cy="624600"/>
            </a:xfrm>
          </p:grpSpPr>
          <p:sp>
            <p:nvSpPr>
              <p:cNvPr id="195" name="Google Shape;195;p11"/>
              <p:cNvSpPr/>
              <p:nvPr/>
            </p:nvSpPr>
            <p:spPr>
              <a:xfrm flipH="1">
                <a:off x="4084879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196" name="Google Shape;196;p11"/>
              <p:cNvSpPr/>
              <p:nvPr/>
            </p:nvSpPr>
            <p:spPr>
              <a:xfrm flipH="1">
                <a:off x="4084879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197" name="Google Shape;197;p11"/>
              <p:cNvSpPr/>
              <p:nvPr/>
            </p:nvSpPr>
            <p:spPr>
              <a:xfrm flipH="1">
                <a:off x="4084879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</p:grpSp>
        <p:grpSp>
          <p:nvGrpSpPr>
            <p:cNvPr id="198" name="Google Shape;198;p11"/>
            <p:cNvGrpSpPr/>
            <p:nvPr/>
          </p:nvGrpSpPr>
          <p:grpSpPr>
            <a:xfrm>
              <a:off x="2970816" y="4309200"/>
              <a:ext cx="231600" cy="834300"/>
              <a:chOff x="2970816" y="4309200"/>
              <a:chExt cx="231600" cy="834300"/>
            </a:xfrm>
          </p:grpSpPr>
          <p:sp>
            <p:nvSpPr>
              <p:cNvPr id="199" name="Google Shape;199;p11"/>
              <p:cNvSpPr/>
              <p:nvPr/>
            </p:nvSpPr>
            <p:spPr>
              <a:xfrm flipH="1">
                <a:off x="2970816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200" name="Google Shape;200;p11"/>
              <p:cNvSpPr/>
              <p:nvPr/>
            </p:nvSpPr>
            <p:spPr>
              <a:xfrm flipH="1">
                <a:off x="2970816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201" name="Google Shape;201;p11"/>
              <p:cNvSpPr/>
              <p:nvPr/>
            </p:nvSpPr>
            <p:spPr>
              <a:xfrm flipH="1">
                <a:off x="2970816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202" name="Google Shape;202;p11"/>
              <p:cNvSpPr/>
              <p:nvPr/>
            </p:nvSpPr>
            <p:spPr>
              <a:xfrm flipH="1">
                <a:off x="2970816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</p:grpSp>
        <p:grpSp>
          <p:nvGrpSpPr>
            <p:cNvPr id="203" name="Google Shape;203;p11"/>
            <p:cNvGrpSpPr/>
            <p:nvPr/>
          </p:nvGrpSpPr>
          <p:grpSpPr>
            <a:xfrm>
              <a:off x="4456234" y="4309200"/>
              <a:ext cx="231600" cy="834300"/>
              <a:chOff x="4456234" y="4309200"/>
              <a:chExt cx="231600" cy="834300"/>
            </a:xfrm>
          </p:grpSpPr>
          <p:sp>
            <p:nvSpPr>
              <p:cNvPr id="204" name="Google Shape;204;p11"/>
              <p:cNvSpPr/>
              <p:nvPr/>
            </p:nvSpPr>
            <p:spPr>
              <a:xfrm flipH="1">
                <a:off x="4456234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205" name="Google Shape;205;p11"/>
              <p:cNvSpPr/>
              <p:nvPr/>
            </p:nvSpPr>
            <p:spPr>
              <a:xfrm flipH="1">
                <a:off x="4456234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206" name="Google Shape;206;p11"/>
              <p:cNvSpPr/>
              <p:nvPr/>
            </p:nvSpPr>
            <p:spPr>
              <a:xfrm flipH="1">
                <a:off x="4456234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207" name="Google Shape;207;p11"/>
              <p:cNvSpPr/>
              <p:nvPr/>
            </p:nvSpPr>
            <p:spPr>
              <a:xfrm flipH="1">
                <a:off x="4456234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</p:grpSp>
        <p:grpSp>
          <p:nvGrpSpPr>
            <p:cNvPr id="208" name="Google Shape;208;p11"/>
            <p:cNvGrpSpPr/>
            <p:nvPr/>
          </p:nvGrpSpPr>
          <p:grpSpPr>
            <a:xfrm>
              <a:off x="4827588" y="4099200"/>
              <a:ext cx="231600" cy="1044300"/>
              <a:chOff x="4827588" y="4099200"/>
              <a:chExt cx="231600" cy="1044300"/>
            </a:xfrm>
          </p:grpSpPr>
          <p:sp>
            <p:nvSpPr>
              <p:cNvPr id="209" name="Google Shape;209;p11"/>
              <p:cNvSpPr/>
              <p:nvPr/>
            </p:nvSpPr>
            <p:spPr>
              <a:xfrm flipH="1">
                <a:off x="4827588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210" name="Google Shape;210;p11"/>
              <p:cNvSpPr/>
              <p:nvPr/>
            </p:nvSpPr>
            <p:spPr>
              <a:xfrm flipH="1">
                <a:off x="4827588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211" name="Google Shape;211;p11"/>
              <p:cNvSpPr/>
              <p:nvPr/>
            </p:nvSpPr>
            <p:spPr>
              <a:xfrm flipH="1">
                <a:off x="4827588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212" name="Google Shape;212;p11"/>
              <p:cNvSpPr/>
              <p:nvPr/>
            </p:nvSpPr>
            <p:spPr>
              <a:xfrm flipH="1">
                <a:off x="4827588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213" name="Google Shape;213;p11"/>
              <p:cNvSpPr/>
              <p:nvPr/>
            </p:nvSpPr>
            <p:spPr>
              <a:xfrm flipH="1">
                <a:off x="4827588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</p:grpSp>
        <p:grpSp>
          <p:nvGrpSpPr>
            <p:cNvPr id="214" name="Google Shape;214;p11"/>
            <p:cNvGrpSpPr/>
            <p:nvPr/>
          </p:nvGrpSpPr>
          <p:grpSpPr>
            <a:xfrm>
              <a:off x="5198943" y="4309200"/>
              <a:ext cx="231600" cy="834300"/>
              <a:chOff x="5198943" y="4309200"/>
              <a:chExt cx="231600" cy="834300"/>
            </a:xfrm>
          </p:grpSpPr>
          <p:sp>
            <p:nvSpPr>
              <p:cNvPr id="215" name="Google Shape;215;p11"/>
              <p:cNvSpPr/>
              <p:nvPr/>
            </p:nvSpPr>
            <p:spPr>
              <a:xfrm flipH="1">
                <a:off x="5198943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216" name="Google Shape;216;p11"/>
              <p:cNvSpPr/>
              <p:nvPr/>
            </p:nvSpPr>
            <p:spPr>
              <a:xfrm flipH="1">
                <a:off x="5198943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217" name="Google Shape;217;p11"/>
              <p:cNvSpPr/>
              <p:nvPr/>
            </p:nvSpPr>
            <p:spPr>
              <a:xfrm flipH="1">
                <a:off x="5198943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218" name="Google Shape;218;p11"/>
              <p:cNvSpPr/>
              <p:nvPr/>
            </p:nvSpPr>
            <p:spPr>
              <a:xfrm flipH="1">
                <a:off x="5198943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</p:grpSp>
        <p:grpSp>
          <p:nvGrpSpPr>
            <p:cNvPr id="219" name="Google Shape;219;p11"/>
            <p:cNvGrpSpPr/>
            <p:nvPr/>
          </p:nvGrpSpPr>
          <p:grpSpPr>
            <a:xfrm>
              <a:off x="5570297" y="4518900"/>
              <a:ext cx="231600" cy="624600"/>
              <a:chOff x="5570297" y="4518900"/>
              <a:chExt cx="231600" cy="624600"/>
            </a:xfrm>
          </p:grpSpPr>
          <p:sp>
            <p:nvSpPr>
              <p:cNvPr id="220" name="Google Shape;220;p11"/>
              <p:cNvSpPr/>
              <p:nvPr/>
            </p:nvSpPr>
            <p:spPr>
              <a:xfrm flipH="1">
                <a:off x="5570297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221" name="Google Shape;221;p11"/>
              <p:cNvSpPr/>
              <p:nvPr/>
            </p:nvSpPr>
            <p:spPr>
              <a:xfrm flipH="1">
                <a:off x="5570297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222" name="Google Shape;222;p11"/>
              <p:cNvSpPr/>
              <p:nvPr/>
            </p:nvSpPr>
            <p:spPr>
              <a:xfrm flipH="1">
                <a:off x="5570297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</p:grpSp>
        <p:grpSp>
          <p:nvGrpSpPr>
            <p:cNvPr id="223" name="Google Shape;223;p11"/>
            <p:cNvGrpSpPr/>
            <p:nvPr/>
          </p:nvGrpSpPr>
          <p:grpSpPr>
            <a:xfrm>
              <a:off x="5941652" y="4309200"/>
              <a:ext cx="231600" cy="834300"/>
              <a:chOff x="5941652" y="4309200"/>
              <a:chExt cx="231600" cy="834300"/>
            </a:xfrm>
          </p:grpSpPr>
          <p:sp>
            <p:nvSpPr>
              <p:cNvPr id="224" name="Google Shape;224;p11"/>
              <p:cNvSpPr/>
              <p:nvPr/>
            </p:nvSpPr>
            <p:spPr>
              <a:xfrm flipH="1">
                <a:off x="5941652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225" name="Google Shape;225;p11"/>
              <p:cNvSpPr/>
              <p:nvPr/>
            </p:nvSpPr>
            <p:spPr>
              <a:xfrm flipH="1">
                <a:off x="5941652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226" name="Google Shape;226;p11"/>
              <p:cNvSpPr/>
              <p:nvPr/>
            </p:nvSpPr>
            <p:spPr>
              <a:xfrm flipH="1">
                <a:off x="5941652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227" name="Google Shape;227;p11"/>
              <p:cNvSpPr/>
              <p:nvPr/>
            </p:nvSpPr>
            <p:spPr>
              <a:xfrm flipH="1">
                <a:off x="5941652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</p:grpSp>
        <p:grpSp>
          <p:nvGrpSpPr>
            <p:cNvPr id="228" name="Google Shape;228;p11"/>
            <p:cNvGrpSpPr/>
            <p:nvPr/>
          </p:nvGrpSpPr>
          <p:grpSpPr>
            <a:xfrm>
              <a:off x="6313006" y="4099200"/>
              <a:ext cx="231600" cy="1044300"/>
              <a:chOff x="6313006" y="4099200"/>
              <a:chExt cx="231600" cy="1044300"/>
            </a:xfrm>
          </p:grpSpPr>
          <p:sp>
            <p:nvSpPr>
              <p:cNvPr id="229" name="Google Shape;229;p11"/>
              <p:cNvSpPr/>
              <p:nvPr/>
            </p:nvSpPr>
            <p:spPr>
              <a:xfrm flipH="1">
                <a:off x="6313006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230" name="Google Shape;230;p11"/>
              <p:cNvSpPr/>
              <p:nvPr/>
            </p:nvSpPr>
            <p:spPr>
              <a:xfrm flipH="1">
                <a:off x="6313006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231" name="Google Shape;231;p11"/>
              <p:cNvSpPr/>
              <p:nvPr/>
            </p:nvSpPr>
            <p:spPr>
              <a:xfrm flipH="1">
                <a:off x="6313006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232" name="Google Shape;232;p11"/>
              <p:cNvSpPr/>
              <p:nvPr/>
            </p:nvSpPr>
            <p:spPr>
              <a:xfrm flipH="1">
                <a:off x="6313006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233" name="Google Shape;233;p11"/>
              <p:cNvSpPr/>
              <p:nvPr/>
            </p:nvSpPr>
            <p:spPr>
              <a:xfrm flipH="1">
                <a:off x="6313006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</p:grpSp>
        <p:grpSp>
          <p:nvGrpSpPr>
            <p:cNvPr id="234" name="Google Shape;234;p11"/>
            <p:cNvGrpSpPr/>
            <p:nvPr/>
          </p:nvGrpSpPr>
          <p:grpSpPr>
            <a:xfrm>
              <a:off x="6684361" y="4309200"/>
              <a:ext cx="231600" cy="834300"/>
              <a:chOff x="6684361" y="4309200"/>
              <a:chExt cx="231600" cy="834300"/>
            </a:xfrm>
          </p:grpSpPr>
          <p:sp>
            <p:nvSpPr>
              <p:cNvPr id="235" name="Google Shape;235;p11"/>
              <p:cNvSpPr/>
              <p:nvPr/>
            </p:nvSpPr>
            <p:spPr>
              <a:xfrm flipH="1">
                <a:off x="6684361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236" name="Google Shape;236;p11"/>
              <p:cNvSpPr/>
              <p:nvPr/>
            </p:nvSpPr>
            <p:spPr>
              <a:xfrm flipH="1">
                <a:off x="6684361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237" name="Google Shape;237;p11"/>
              <p:cNvSpPr/>
              <p:nvPr/>
            </p:nvSpPr>
            <p:spPr>
              <a:xfrm flipH="1">
                <a:off x="6684361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238" name="Google Shape;238;p11"/>
              <p:cNvSpPr/>
              <p:nvPr/>
            </p:nvSpPr>
            <p:spPr>
              <a:xfrm flipH="1">
                <a:off x="6684361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</p:grpSp>
        <p:grpSp>
          <p:nvGrpSpPr>
            <p:cNvPr id="239" name="Google Shape;239;p11"/>
            <p:cNvGrpSpPr/>
            <p:nvPr/>
          </p:nvGrpSpPr>
          <p:grpSpPr>
            <a:xfrm>
              <a:off x="7055715" y="4518900"/>
              <a:ext cx="231600" cy="624600"/>
              <a:chOff x="7055715" y="4518900"/>
              <a:chExt cx="231600" cy="624600"/>
            </a:xfrm>
          </p:grpSpPr>
          <p:sp>
            <p:nvSpPr>
              <p:cNvPr id="240" name="Google Shape;240;p11"/>
              <p:cNvSpPr/>
              <p:nvPr/>
            </p:nvSpPr>
            <p:spPr>
              <a:xfrm flipH="1">
                <a:off x="7055715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241" name="Google Shape;241;p11"/>
              <p:cNvSpPr/>
              <p:nvPr/>
            </p:nvSpPr>
            <p:spPr>
              <a:xfrm flipH="1">
                <a:off x="7055715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242" name="Google Shape;242;p11"/>
              <p:cNvSpPr/>
              <p:nvPr/>
            </p:nvSpPr>
            <p:spPr>
              <a:xfrm flipH="1">
                <a:off x="7055715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</p:grpSp>
        <p:grpSp>
          <p:nvGrpSpPr>
            <p:cNvPr id="243" name="Google Shape;243;p11"/>
            <p:cNvGrpSpPr/>
            <p:nvPr/>
          </p:nvGrpSpPr>
          <p:grpSpPr>
            <a:xfrm>
              <a:off x="7798424" y="4099200"/>
              <a:ext cx="231600" cy="1044300"/>
              <a:chOff x="7798424" y="4099200"/>
              <a:chExt cx="231600" cy="1044300"/>
            </a:xfrm>
          </p:grpSpPr>
          <p:sp>
            <p:nvSpPr>
              <p:cNvPr id="244" name="Google Shape;244;p11"/>
              <p:cNvSpPr/>
              <p:nvPr/>
            </p:nvSpPr>
            <p:spPr>
              <a:xfrm flipH="1">
                <a:off x="7798424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245" name="Google Shape;245;p11"/>
              <p:cNvSpPr/>
              <p:nvPr/>
            </p:nvSpPr>
            <p:spPr>
              <a:xfrm flipH="1">
                <a:off x="7798424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246" name="Google Shape;246;p11"/>
              <p:cNvSpPr/>
              <p:nvPr/>
            </p:nvSpPr>
            <p:spPr>
              <a:xfrm flipH="1">
                <a:off x="7798424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247" name="Google Shape;247;p11"/>
              <p:cNvSpPr/>
              <p:nvPr/>
            </p:nvSpPr>
            <p:spPr>
              <a:xfrm flipH="1">
                <a:off x="7798424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248" name="Google Shape;248;p11"/>
              <p:cNvSpPr/>
              <p:nvPr/>
            </p:nvSpPr>
            <p:spPr>
              <a:xfrm flipH="1">
                <a:off x="7798424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</p:grpSp>
        <p:grpSp>
          <p:nvGrpSpPr>
            <p:cNvPr id="249" name="Google Shape;249;p11"/>
            <p:cNvGrpSpPr/>
            <p:nvPr/>
          </p:nvGrpSpPr>
          <p:grpSpPr>
            <a:xfrm>
              <a:off x="8169779" y="4309200"/>
              <a:ext cx="231600" cy="834300"/>
              <a:chOff x="8169779" y="4309200"/>
              <a:chExt cx="231600" cy="834300"/>
            </a:xfrm>
          </p:grpSpPr>
          <p:sp>
            <p:nvSpPr>
              <p:cNvPr id="250" name="Google Shape;250;p11"/>
              <p:cNvSpPr/>
              <p:nvPr/>
            </p:nvSpPr>
            <p:spPr>
              <a:xfrm flipH="1">
                <a:off x="8169779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251" name="Google Shape;251;p11"/>
              <p:cNvSpPr/>
              <p:nvPr/>
            </p:nvSpPr>
            <p:spPr>
              <a:xfrm flipH="1">
                <a:off x="8169779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252" name="Google Shape;252;p11"/>
              <p:cNvSpPr/>
              <p:nvPr/>
            </p:nvSpPr>
            <p:spPr>
              <a:xfrm flipH="1">
                <a:off x="8169779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253" name="Google Shape;253;p11"/>
              <p:cNvSpPr/>
              <p:nvPr/>
            </p:nvSpPr>
            <p:spPr>
              <a:xfrm flipH="1">
                <a:off x="8169779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</p:grpSp>
        <p:grpSp>
          <p:nvGrpSpPr>
            <p:cNvPr id="254" name="Google Shape;254;p11"/>
            <p:cNvGrpSpPr/>
            <p:nvPr/>
          </p:nvGrpSpPr>
          <p:grpSpPr>
            <a:xfrm>
              <a:off x="7427070" y="4309200"/>
              <a:ext cx="231600" cy="834300"/>
              <a:chOff x="7427070" y="4309200"/>
              <a:chExt cx="231600" cy="834300"/>
            </a:xfrm>
          </p:grpSpPr>
          <p:sp>
            <p:nvSpPr>
              <p:cNvPr id="255" name="Google Shape;255;p11"/>
              <p:cNvSpPr/>
              <p:nvPr/>
            </p:nvSpPr>
            <p:spPr>
              <a:xfrm flipH="1">
                <a:off x="7427070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256" name="Google Shape;256;p11"/>
              <p:cNvSpPr/>
              <p:nvPr/>
            </p:nvSpPr>
            <p:spPr>
              <a:xfrm flipH="1">
                <a:off x="7427070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257" name="Google Shape;257;p11"/>
              <p:cNvSpPr/>
              <p:nvPr/>
            </p:nvSpPr>
            <p:spPr>
              <a:xfrm flipH="1">
                <a:off x="7427070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258" name="Google Shape;258;p11"/>
              <p:cNvSpPr/>
              <p:nvPr/>
            </p:nvSpPr>
            <p:spPr>
              <a:xfrm flipH="1">
                <a:off x="7427070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</p:grpSp>
        <p:grpSp>
          <p:nvGrpSpPr>
            <p:cNvPr id="259" name="Google Shape;259;p11"/>
            <p:cNvGrpSpPr/>
            <p:nvPr/>
          </p:nvGrpSpPr>
          <p:grpSpPr>
            <a:xfrm>
              <a:off x="8541133" y="4518900"/>
              <a:ext cx="231600" cy="624600"/>
              <a:chOff x="8541133" y="4518900"/>
              <a:chExt cx="231600" cy="624600"/>
            </a:xfrm>
          </p:grpSpPr>
          <p:sp>
            <p:nvSpPr>
              <p:cNvPr id="260" name="Google Shape;260;p11"/>
              <p:cNvSpPr/>
              <p:nvPr/>
            </p:nvSpPr>
            <p:spPr>
              <a:xfrm flipH="1">
                <a:off x="8541133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261" name="Google Shape;261;p11"/>
              <p:cNvSpPr/>
              <p:nvPr/>
            </p:nvSpPr>
            <p:spPr>
              <a:xfrm flipH="1">
                <a:off x="8541133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262" name="Google Shape;262;p11"/>
              <p:cNvSpPr/>
              <p:nvPr/>
            </p:nvSpPr>
            <p:spPr>
              <a:xfrm flipH="1">
                <a:off x="8541133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</p:grpSp>
        <p:grpSp>
          <p:nvGrpSpPr>
            <p:cNvPr id="263" name="Google Shape;263;p11"/>
            <p:cNvGrpSpPr/>
            <p:nvPr/>
          </p:nvGrpSpPr>
          <p:grpSpPr>
            <a:xfrm>
              <a:off x="8912488" y="4309200"/>
              <a:ext cx="231600" cy="834300"/>
              <a:chOff x="8912488" y="4309200"/>
              <a:chExt cx="231600" cy="834300"/>
            </a:xfrm>
          </p:grpSpPr>
          <p:sp>
            <p:nvSpPr>
              <p:cNvPr id="264" name="Google Shape;264;p11"/>
              <p:cNvSpPr/>
              <p:nvPr/>
            </p:nvSpPr>
            <p:spPr>
              <a:xfrm flipH="1">
                <a:off x="8912488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265" name="Google Shape;265;p11"/>
              <p:cNvSpPr/>
              <p:nvPr/>
            </p:nvSpPr>
            <p:spPr>
              <a:xfrm flipH="1">
                <a:off x="8912488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266" name="Google Shape;266;p11"/>
              <p:cNvSpPr/>
              <p:nvPr/>
            </p:nvSpPr>
            <p:spPr>
              <a:xfrm flipH="1">
                <a:off x="8912488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267" name="Google Shape;267;p11"/>
              <p:cNvSpPr/>
              <p:nvPr/>
            </p:nvSpPr>
            <p:spPr>
              <a:xfrm flipH="1">
                <a:off x="8912488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</p:grpSp>
      </p:grpSp>
      <p:sp>
        <p:nvSpPr>
          <p:cNvPr id="268" name="Google Shape;268;p11"/>
          <p:cNvSpPr txBox="1">
            <a:spLocks noGrp="1"/>
          </p:cNvSpPr>
          <p:nvPr>
            <p:ph type="title" hasCustomPrompt="1"/>
          </p:nvPr>
        </p:nvSpPr>
        <p:spPr>
          <a:xfrm>
            <a:off x="1851500" y="1030300"/>
            <a:ext cx="8489200" cy="248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10666" b="1" i="0">
                <a:solidFill>
                  <a:schemeClr val="lt1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10666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10666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10666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10666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10666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10666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10666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10666">
                <a:solidFill>
                  <a:schemeClr val="lt1"/>
                </a:solidFill>
              </a:defRPr>
            </a:lvl9pPr>
          </a:lstStyle>
          <a:p>
            <a:r>
              <a:rPr dirty="0"/>
              <a:t>xx%</a:t>
            </a:r>
          </a:p>
        </p:txBody>
      </p:sp>
      <p:sp>
        <p:nvSpPr>
          <p:cNvPr id="269" name="Google Shape;269;p11"/>
          <p:cNvSpPr txBox="1">
            <a:spLocks noGrp="1"/>
          </p:cNvSpPr>
          <p:nvPr>
            <p:ph type="body" idx="1"/>
          </p:nvPr>
        </p:nvSpPr>
        <p:spPr>
          <a:xfrm>
            <a:off x="1851500" y="3616400"/>
            <a:ext cx="8489200" cy="14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1485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 b="0" i="0">
                <a:solidFill>
                  <a:schemeClr val="lt1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defRPr>
            </a:lvl1pPr>
            <a:lvl2pPr marL="1219170" lvl="1" indent="-39792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828754" lvl="2" indent="-39792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2438339" lvl="3" indent="-39792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3047924" lvl="4" indent="-39792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3657509" lvl="5" indent="-39792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4267093" lvl="6" indent="-39792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4876678" lvl="7" indent="-39792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5486263" lvl="8" indent="-39792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70" name="Google Shape;270;p11"/>
          <p:cNvSpPr txBox="1">
            <a:spLocks noGrp="1"/>
          </p:cNvSpPr>
          <p:nvPr>
            <p:ph type="sldNum" idx="12"/>
          </p:nvPr>
        </p:nvSpPr>
        <p:spPr>
          <a:xfrm>
            <a:off x="11268061" y="6315968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-US" altLang="ja" smtClean="0"/>
              <a:pPr/>
              <a:t>‹#›</a:t>
            </a:fld>
            <a:endParaRPr lang="ja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omentum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"/>
              <a:buChar char="●"/>
              <a:defRPr sz="13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 dirty="0"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68061" y="6315968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200" b="0" i="0">
                <a:solidFill>
                  <a:schemeClr val="dk2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  <a:cs typeface="Hiragino Kaku Gothic ProN W3" panose="020B0300000000000000" pitchFamily="34" charset="-128"/>
                <a:sym typeface="Nunito"/>
              </a:defRPr>
            </a:lvl1pPr>
            <a:lvl2pPr lvl="1" algn="r">
              <a:buNone/>
              <a:defRPr sz="12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12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12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12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12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12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12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12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fld id="{00000000-1234-1234-1234-123412341234}" type="slidenum">
              <a:rPr lang="en-US" altLang="ja" smtClean="0"/>
              <a:pPr/>
              <a:t>‹#›</a:t>
            </a:fld>
            <a:endParaRPr lang="ja" alt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1" i="0" u="none" strike="noStrike" cap="none">
          <a:solidFill>
            <a:srgbClr val="000000"/>
          </a:solidFill>
          <a:latin typeface="Hiragino Kaku Gothic ProN W6" panose="020B0300000000000000" pitchFamily="34" charset="-128"/>
          <a:ea typeface="Hiragino Kaku Gothic ProN W6" panose="020B0300000000000000" pitchFamily="34" charset="-128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svg"/><Relationship Id="rId7" Type="http://schemas.openxmlformats.org/officeDocument/2006/relationships/image" Target="../media/image7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openxmlformats.org/officeDocument/2006/relationships/image" Target="../media/image13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14.png"/><Relationship Id="rId7" Type="http://schemas.openxmlformats.org/officeDocument/2006/relationships/image" Target="../media/image10.png"/><Relationship Id="rId12" Type="http://schemas.openxmlformats.org/officeDocument/2006/relationships/image" Target="../media/image13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11" Type="http://schemas.openxmlformats.org/officeDocument/2006/relationships/image" Target="../media/image12.png"/><Relationship Id="rId5" Type="http://schemas.openxmlformats.org/officeDocument/2006/relationships/image" Target="../media/image16.png"/><Relationship Id="rId10" Type="http://schemas.openxmlformats.org/officeDocument/2006/relationships/image" Target="../media/image7.svg"/><Relationship Id="rId4" Type="http://schemas.openxmlformats.org/officeDocument/2006/relationships/image" Target="../media/image15.svg"/><Relationship Id="rId9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3"/>
          <p:cNvSpPr txBox="1">
            <a:spLocks noGrp="1"/>
          </p:cNvSpPr>
          <p:nvPr>
            <p:ph type="ctrTitle"/>
          </p:nvPr>
        </p:nvSpPr>
        <p:spPr>
          <a:xfrm>
            <a:off x="1098666" y="1200173"/>
            <a:ext cx="9382176" cy="2228827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r>
              <a:rPr lang="en-US" b="0" dirty="0" err="1">
                <a:solidFill>
                  <a:schemeClr val="bg1"/>
                </a:solidFill>
              </a:rPr>
              <a:t>VM内情報を利用する</a:t>
            </a:r>
            <a:br>
              <a:rPr lang="en-US" b="0" dirty="0">
                <a:solidFill>
                  <a:schemeClr val="bg1"/>
                </a:solidFill>
              </a:rPr>
            </a:br>
            <a:r>
              <a:rPr lang="en-US" b="0" dirty="0">
                <a:solidFill>
                  <a:schemeClr val="bg1"/>
                </a:solidFill>
              </a:rPr>
              <a:t>仮想P4スイッチの安全な実行</a:t>
            </a:r>
            <a:endParaRPr b="0" dirty="0">
              <a:solidFill>
                <a:schemeClr val="bg1"/>
              </a:solidFill>
            </a:endParaRPr>
          </a:p>
        </p:txBody>
      </p:sp>
      <p:sp>
        <p:nvSpPr>
          <p:cNvPr id="278" name="Google Shape;278;p13"/>
          <p:cNvSpPr txBox="1">
            <a:spLocks noGrp="1"/>
          </p:cNvSpPr>
          <p:nvPr>
            <p:ph type="subTitle" idx="1"/>
          </p:nvPr>
        </p:nvSpPr>
        <p:spPr>
          <a:xfrm>
            <a:off x="1098666" y="4695091"/>
            <a:ext cx="7907547" cy="160410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endParaRPr lang="en-JP" sz="1100" dirty="0"/>
          </a:p>
          <a:p>
            <a:pPr marL="0" indent="0"/>
            <a:r>
              <a:rPr lang="en-JP" sz="2200" dirty="0"/>
              <a:t>九州工業大学</a:t>
            </a:r>
            <a:endParaRPr lang="en-US" altLang="ja-JP" sz="2200" dirty="0"/>
          </a:p>
          <a:p>
            <a:pPr marL="0" indent="0"/>
            <a:endParaRPr lang="en-JP" sz="1100" dirty="0"/>
          </a:p>
          <a:p>
            <a:pPr marL="0" indent="0"/>
            <a:r>
              <a:rPr lang="en-JP" sz="2200" dirty="0"/>
              <a:t>岩井</a:t>
            </a:r>
            <a:r>
              <a:rPr lang="ja-JP" altLang="en-US" sz="2200"/>
              <a:t> </a:t>
            </a:r>
            <a:r>
              <a:rPr lang="en-JP" sz="2200" dirty="0"/>
              <a:t>正輝，光来</a:t>
            </a:r>
            <a:r>
              <a:rPr lang="ja-JP" altLang="en-US" sz="2200" dirty="0"/>
              <a:t> </a:t>
            </a:r>
            <a:r>
              <a:rPr lang="en-JP" sz="2200" dirty="0"/>
              <a:t>健一</a:t>
            </a:r>
            <a:endParaRPr sz="2200" dirty="0"/>
          </a:p>
        </p:txBody>
      </p:sp>
    </p:spTree>
    <p:extLst>
      <p:ext uri="{BB962C8B-B14F-4D97-AF65-F5344CB8AC3E}">
        <p14:creationId xmlns:p14="http://schemas.microsoft.com/office/powerpoint/2010/main" val="3589463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6E468-323F-6515-AC44-B6B458403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JP" dirty="0">
                <a:solidFill>
                  <a:srgbClr val="424242"/>
                </a:solidFill>
              </a:rPr>
              <a:t>P4プログラムによるVM内情報の利用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E77101-4B18-D1D1-C89D-9F5C97EE0F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JP" dirty="0">
                <a:solidFill>
                  <a:srgbClr val="000000"/>
                </a:solidFill>
              </a:rPr>
              <a:t>ユーザVMのメモリの一部をP4 VMと共有</a:t>
            </a:r>
          </a:p>
          <a:p>
            <a:pPr lvl="1"/>
            <a:r>
              <a:rPr lang="en-JP" dirty="0">
                <a:solidFill>
                  <a:srgbClr val="000000"/>
                </a:solidFill>
              </a:rPr>
              <a:t>P4 VMからアクセスできるようにその領域だけ暗号化を解除</a:t>
            </a:r>
          </a:p>
          <a:p>
            <a:pPr lvl="1"/>
            <a:r>
              <a:rPr lang="en-JP" dirty="0">
                <a:solidFill>
                  <a:srgbClr val="000000"/>
                </a:solidFill>
              </a:rPr>
              <a:t>ユーザVMがパケットに関連する情報を暗号化して共有メモリに格納</a:t>
            </a:r>
          </a:p>
          <a:p>
            <a:pPr lvl="1"/>
            <a:endParaRPr lang="en-US" sz="600" dirty="0">
              <a:solidFill>
                <a:srgbClr val="000000"/>
              </a:solidFill>
            </a:endParaRPr>
          </a:p>
          <a:p>
            <a:r>
              <a:rPr lang="en-JP" dirty="0">
                <a:solidFill>
                  <a:srgbClr val="000000"/>
                </a:solidFill>
              </a:rPr>
              <a:t>P4プログラムは共有メモリからVM内情報を取得</a:t>
            </a:r>
          </a:p>
          <a:p>
            <a:pPr lvl="1"/>
            <a:r>
              <a:rPr lang="en-JP" dirty="0">
                <a:solidFill>
                  <a:srgbClr val="000000"/>
                </a:solidFill>
              </a:rPr>
              <a:t>P4 VM内でVM内情報を復号し、クラウドによる盗聴を防ぐ</a:t>
            </a:r>
          </a:p>
          <a:p>
            <a:pPr lvl="1"/>
            <a:r>
              <a:rPr lang="en-JP" dirty="0">
                <a:solidFill>
                  <a:srgbClr val="000000"/>
                </a:solidFill>
              </a:rPr>
              <a:t>整合性検査を行うことでクラウドによる改ざんを防ぐ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0155FA-BC54-3B71-9D1E-939B95A16CE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altLang="ja" smtClean="0"/>
              <a:pPr/>
              <a:t>10</a:t>
            </a:fld>
            <a:endParaRPr lang="ja" alt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152B5DB-7091-D502-1A75-43739C1DF93D}"/>
              </a:ext>
            </a:extLst>
          </p:cNvPr>
          <p:cNvSpPr/>
          <p:nvPr/>
        </p:nvSpPr>
        <p:spPr>
          <a:xfrm>
            <a:off x="2869319" y="4503967"/>
            <a:ext cx="2520000" cy="2160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2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P4 </a:t>
            </a:r>
            <a:r>
              <a:rPr lang="en-JP" sz="2000" dirty="0">
                <a:solidFill>
                  <a:schemeClr val="bg2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VM</a:t>
            </a:r>
          </a:p>
          <a:p>
            <a:pPr algn="ctr"/>
            <a:endParaRPr lang="en-JP" sz="2000" dirty="0">
              <a:solidFill>
                <a:schemeClr val="bg2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  <a:p>
            <a:pPr algn="ctr"/>
            <a:endParaRPr lang="en-JP" sz="1800" dirty="0">
              <a:solidFill>
                <a:schemeClr val="bg2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  <a:p>
            <a:pPr algn="ctr"/>
            <a:endParaRPr lang="en-JP" sz="1800" dirty="0">
              <a:solidFill>
                <a:schemeClr val="bg2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  <a:p>
            <a:pPr algn="ctr"/>
            <a:endParaRPr lang="en-JP" sz="1800" dirty="0">
              <a:solidFill>
                <a:schemeClr val="bg2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  <a:p>
            <a:pPr algn="ctr"/>
            <a:endParaRPr lang="en-JP" sz="1800" dirty="0">
              <a:solidFill>
                <a:schemeClr val="bg2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</p:txBody>
      </p:sp>
      <p:sp>
        <p:nvSpPr>
          <p:cNvPr id="26" name="Rectangle 6">
            <a:extLst>
              <a:ext uri="{FF2B5EF4-FFF2-40B4-BE49-F238E27FC236}">
                <a16:creationId xmlns:a16="http://schemas.microsoft.com/office/drawing/2014/main" id="{979FF11B-F7A7-54D5-2F4F-87DFCD0FC8C7}"/>
              </a:ext>
            </a:extLst>
          </p:cNvPr>
          <p:cNvSpPr/>
          <p:nvPr/>
        </p:nvSpPr>
        <p:spPr>
          <a:xfrm>
            <a:off x="6672196" y="4503967"/>
            <a:ext cx="2520000" cy="2160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JP" sz="2000" dirty="0">
                <a:solidFill>
                  <a:srgbClr val="424242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ユーザVM</a:t>
            </a:r>
          </a:p>
          <a:p>
            <a:pPr algn="ctr"/>
            <a:endParaRPr lang="en-JP" sz="2000" dirty="0">
              <a:solidFill>
                <a:srgbClr val="424242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  <a:p>
            <a:pPr algn="ctr"/>
            <a:endParaRPr lang="en-JP" sz="2000" dirty="0">
              <a:solidFill>
                <a:srgbClr val="424242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  <a:p>
            <a:pPr algn="ctr"/>
            <a:endParaRPr lang="en-JP" sz="2000" dirty="0">
              <a:solidFill>
                <a:srgbClr val="424242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  <a:p>
            <a:pPr algn="ctr"/>
            <a:endParaRPr lang="en-JP" sz="2000" dirty="0">
              <a:solidFill>
                <a:srgbClr val="424242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  <a:p>
            <a:pPr algn="ctr"/>
            <a:endParaRPr lang="en-JP" sz="2000" dirty="0">
              <a:solidFill>
                <a:srgbClr val="424242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</p:txBody>
      </p:sp>
      <p:sp>
        <p:nvSpPr>
          <p:cNvPr id="38" name="Rectangle 6">
            <a:extLst>
              <a:ext uri="{FF2B5EF4-FFF2-40B4-BE49-F238E27FC236}">
                <a16:creationId xmlns:a16="http://schemas.microsoft.com/office/drawing/2014/main" id="{157D4EF2-5FD4-3C5D-51C4-2164F4A7DB93}"/>
              </a:ext>
            </a:extLst>
          </p:cNvPr>
          <p:cNvSpPr/>
          <p:nvPr/>
        </p:nvSpPr>
        <p:spPr>
          <a:xfrm>
            <a:off x="7202464" y="5940431"/>
            <a:ext cx="1635607" cy="48996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JP" sz="2000" dirty="0">
                <a:solidFill>
                  <a:schemeClr val="bg1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共有メモリ</a:t>
            </a:r>
          </a:p>
        </p:txBody>
      </p:sp>
      <p:sp>
        <p:nvSpPr>
          <p:cNvPr id="60" name="Right Arrow 59">
            <a:extLst>
              <a:ext uri="{FF2B5EF4-FFF2-40B4-BE49-F238E27FC236}">
                <a16:creationId xmlns:a16="http://schemas.microsoft.com/office/drawing/2014/main" id="{48CED459-656C-0EA4-DEEF-602623F57799}"/>
              </a:ext>
            </a:extLst>
          </p:cNvPr>
          <p:cNvSpPr/>
          <p:nvPr/>
        </p:nvSpPr>
        <p:spPr>
          <a:xfrm rot="10800000">
            <a:off x="4926903" y="5940428"/>
            <a:ext cx="2275559" cy="449606"/>
          </a:xfrm>
          <a:prstGeom prst="rightArrow">
            <a:avLst>
              <a:gd name="adj1" fmla="val 45858"/>
              <a:gd name="adj2" fmla="val 62168"/>
            </a:avLst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JP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0C17782-D0E9-DFA9-C657-D413FA0EB6DB}"/>
              </a:ext>
            </a:extLst>
          </p:cNvPr>
          <p:cNvSpPr/>
          <p:nvPr/>
        </p:nvSpPr>
        <p:spPr>
          <a:xfrm>
            <a:off x="7153446" y="5180889"/>
            <a:ext cx="1635607" cy="489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JP" sz="2000" dirty="0">
                <a:solidFill>
                  <a:srgbClr val="424242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VM内情報</a:t>
            </a: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7DABA8E0-C185-E7E8-9815-691E0F0D1921}"/>
              </a:ext>
            </a:extLst>
          </p:cNvPr>
          <p:cNvSpPr/>
          <p:nvPr/>
        </p:nvSpPr>
        <p:spPr>
          <a:xfrm rot="5400000">
            <a:off x="7797404" y="5627625"/>
            <a:ext cx="269582" cy="359811"/>
          </a:xfrm>
          <a:prstGeom prst="rightArrow">
            <a:avLst>
              <a:gd name="adj1" fmla="val 53177"/>
              <a:gd name="adj2" fmla="val 62168"/>
            </a:avLst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JP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2E4B9E-FB3A-2BE1-71FB-977A1DD0CE9B}"/>
              </a:ext>
            </a:extLst>
          </p:cNvPr>
          <p:cNvSpPr txBox="1"/>
          <p:nvPr/>
        </p:nvSpPr>
        <p:spPr>
          <a:xfrm>
            <a:off x="8173496" y="5620975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1800" dirty="0">
                <a:solidFill>
                  <a:srgbClr val="FF0000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暗号化</a:t>
            </a:r>
          </a:p>
        </p:txBody>
      </p:sp>
      <p:sp>
        <p:nvSpPr>
          <p:cNvPr id="7" name="Folded Corner 4">
            <a:extLst>
              <a:ext uri="{FF2B5EF4-FFF2-40B4-BE49-F238E27FC236}">
                <a16:creationId xmlns:a16="http://schemas.microsoft.com/office/drawing/2014/main" id="{3AACF993-4924-5E2D-385F-43FA320E5885}"/>
              </a:ext>
            </a:extLst>
          </p:cNvPr>
          <p:cNvSpPr/>
          <p:nvPr/>
        </p:nvSpPr>
        <p:spPr>
          <a:xfrm>
            <a:off x="3292946" y="5392281"/>
            <a:ext cx="1633960" cy="827666"/>
          </a:xfrm>
          <a:prstGeom prst="foldedCorner">
            <a:avLst/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0000" tIns="144000" bIns="46800" rtlCol="0" anchor="ctr">
            <a:noAutofit/>
          </a:bodyPr>
          <a:lstStyle/>
          <a:p>
            <a:pPr algn="ctr"/>
            <a:r>
              <a:rPr lang="en-JP" sz="1800">
                <a:solidFill>
                  <a:schemeClr val="bg1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P4</a:t>
            </a:r>
            <a:endParaRPr lang="en-US" sz="1800" dirty="0">
              <a:solidFill>
                <a:schemeClr val="bg1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  <a:p>
            <a:pPr algn="ctr"/>
            <a:r>
              <a:rPr lang="en-JP" sz="1800">
                <a:solidFill>
                  <a:schemeClr val="bg1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プログラム</a:t>
            </a:r>
            <a:endParaRPr lang="en-JP" sz="1800" dirty="0">
              <a:solidFill>
                <a:schemeClr val="bg1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E1223B2-B741-A397-2D89-3DD3DA55DA0F}"/>
              </a:ext>
            </a:extLst>
          </p:cNvPr>
          <p:cNvSpPr txBox="1"/>
          <p:nvPr/>
        </p:nvSpPr>
        <p:spPr>
          <a:xfrm>
            <a:off x="4443324" y="6255265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1800" dirty="0">
                <a:solidFill>
                  <a:srgbClr val="FF0000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復号</a:t>
            </a:r>
          </a:p>
        </p:txBody>
      </p:sp>
    </p:spTree>
    <p:extLst>
      <p:ext uri="{BB962C8B-B14F-4D97-AF65-F5344CB8AC3E}">
        <p14:creationId xmlns:p14="http://schemas.microsoft.com/office/powerpoint/2010/main" val="2833027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C48C0-C479-B646-33B9-3DBF2C437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JP" dirty="0">
                <a:solidFill>
                  <a:srgbClr val="424242"/>
                </a:solidFill>
              </a:rPr>
              <a:t>P4の拡張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DEDC94-A337-BB31-2DBC-324F796143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JP" dirty="0">
                <a:solidFill>
                  <a:srgbClr val="000000"/>
                </a:solidFill>
              </a:rPr>
              <a:t>共有メモリ上のVM内情報を取得できるようにP4を拡張</a:t>
            </a:r>
          </a:p>
          <a:p>
            <a:pPr lvl="1"/>
            <a:r>
              <a:rPr lang="en-JP" dirty="0">
                <a:solidFill>
                  <a:srgbClr val="000000"/>
                </a:solidFill>
              </a:rPr>
              <a:t>VM内情報を取得するAPIを外部関数として定義</a:t>
            </a:r>
          </a:p>
          <a:p>
            <a:pPr lvl="1"/>
            <a:r>
              <a:rPr lang="en-JP" dirty="0">
                <a:solidFill>
                  <a:srgbClr val="000000"/>
                </a:solidFill>
              </a:rPr>
              <a:t>P4プログラムは外部関数を呼び出して必要な情報を取得</a:t>
            </a:r>
          </a:p>
          <a:p>
            <a:pPr lvl="1"/>
            <a:endParaRPr lang="en-JP" sz="600" dirty="0">
              <a:solidFill>
                <a:srgbClr val="000000"/>
              </a:solidFill>
            </a:endParaRPr>
          </a:p>
          <a:p>
            <a:r>
              <a:rPr lang="en-JP" dirty="0">
                <a:solidFill>
                  <a:srgbClr val="000000"/>
                </a:solidFill>
              </a:rPr>
              <a:t>外部関数はuBPFランタイム内のヘルパー関数を呼び出す</a:t>
            </a:r>
          </a:p>
          <a:p>
            <a:pPr lvl="1"/>
            <a:r>
              <a:rPr lang="en-JP" dirty="0">
                <a:solidFill>
                  <a:srgbClr val="000000"/>
                </a:solidFill>
              </a:rPr>
              <a:t>外部関数のuBPFバイトコードからは共有メモリにアクセスできない</a:t>
            </a:r>
          </a:p>
          <a:p>
            <a:pPr lvl="1"/>
            <a:r>
              <a:rPr lang="en-JP" dirty="0">
                <a:solidFill>
                  <a:srgbClr val="000000"/>
                </a:solidFill>
              </a:rPr>
              <a:t>ヘルパー</a:t>
            </a:r>
            <a:r>
              <a:rPr lang="ja-JP" altLang="en-US">
                <a:solidFill>
                  <a:srgbClr val="000000"/>
                </a:solidFill>
              </a:rPr>
              <a:t>関数が共有メモリにアクセスして</a:t>
            </a:r>
            <a:r>
              <a:rPr lang="en-US" altLang="ja-JP" dirty="0">
                <a:solidFill>
                  <a:srgbClr val="000000"/>
                </a:solidFill>
              </a:rPr>
              <a:t>VM</a:t>
            </a:r>
            <a:r>
              <a:rPr lang="ja-JP" altLang="en-US">
                <a:solidFill>
                  <a:srgbClr val="000000"/>
                </a:solidFill>
              </a:rPr>
              <a:t>内情報を取得</a:t>
            </a:r>
            <a:endParaRPr lang="en-JP" dirty="0">
              <a:solidFill>
                <a:srgbClr val="000000"/>
              </a:solidFill>
            </a:endParaRPr>
          </a:p>
          <a:p>
            <a:endParaRPr lang="en-JP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DE357-B7FF-79F2-70F8-F805E43583A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altLang="ja" smtClean="0"/>
              <a:pPr/>
              <a:t>11</a:t>
            </a:fld>
            <a:endParaRPr lang="ja" alt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EED3A02-6065-EF33-4AAB-037C6BD11721}"/>
              </a:ext>
            </a:extLst>
          </p:cNvPr>
          <p:cNvSpPr/>
          <p:nvPr/>
        </p:nvSpPr>
        <p:spPr>
          <a:xfrm>
            <a:off x="331305" y="4356847"/>
            <a:ext cx="9411938" cy="236668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bg2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P4 </a:t>
            </a:r>
            <a:r>
              <a:rPr lang="en-JP" sz="2000" dirty="0">
                <a:solidFill>
                  <a:schemeClr val="bg2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VM</a:t>
            </a:r>
          </a:p>
          <a:p>
            <a:endParaRPr lang="en-JP" sz="2000" dirty="0">
              <a:solidFill>
                <a:schemeClr val="bg2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  <a:p>
            <a:endParaRPr lang="en-JP" sz="1800" dirty="0">
              <a:solidFill>
                <a:schemeClr val="bg2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  <a:p>
            <a:endParaRPr lang="en-JP" sz="1800" dirty="0">
              <a:solidFill>
                <a:schemeClr val="bg2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  <a:p>
            <a:pPr algn="ctr"/>
            <a:endParaRPr lang="en-JP" sz="1800" dirty="0">
              <a:solidFill>
                <a:schemeClr val="bg2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  <a:p>
            <a:pPr algn="ctr"/>
            <a:endParaRPr lang="en-JP" sz="1800" dirty="0">
              <a:solidFill>
                <a:schemeClr val="bg2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  <a:p>
            <a:pPr algn="ctr"/>
            <a:endParaRPr lang="en-JP" sz="1800" dirty="0">
              <a:solidFill>
                <a:schemeClr val="bg2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  <a:p>
            <a:pPr algn="ctr"/>
            <a:endParaRPr lang="en-JP" sz="1800" dirty="0">
              <a:solidFill>
                <a:schemeClr val="bg2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0B77BC5E-3BA9-79D2-4789-9DF93857E742}"/>
              </a:ext>
            </a:extLst>
          </p:cNvPr>
          <p:cNvSpPr/>
          <p:nvPr/>
        </p:nvSpPr>
        <p:spPr>
          <a:xfrm>
            <a:off x="10348016" y="5944309"/>
            <a:ext cx="1635607" cy="48996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JP" sz="2000" dirty="0">
                <a:solidFill>
                  <a:schemeClr val="bg1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共有メモリ</a:t>
            </a: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9B23005D-19FF-998C-B58C-63E45212D56B}"/>
              </a:ext>
            </a:extLst>
          </p:cNvPr>
          <p:cNvSpPr/>
          <p:nvPr/>
        </p:nvSpPr>
        <p:spPr>
          <a:xfrm>
            <a:off x="5223014" y="5830779"/>
            <a:ext cx="4337298" cy="722414"/>
          </a:xfrm>
          <a:prstGeom prst="rect">
            <a:avLst/>
          </a:prstGeom>
          <a:solidFill>
            <a:srgbClr val="E7F0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JP" sz="1800" dirty="0">
                <a:solidFill>
                  <a:srgbClr val="424242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uBPFランタイム</a:t>
            </a:r>
            <a:r>
              <a:rPr lang="en-JP" sz="1800" dirty="0">
                <a:solidFill>
                  <a:srgbClr val="E7F0C8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ああああああああ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CD143D4-85B5-7CD7-F233-DAD83BC2A21C}"/>
              </a:ext>
            </a:extLst>
          </p:cNvPr>
          <p:cNvSpPr/>
          <p:nvPr/>
        </p:nvSpPr>
        <p:spPr>
          <a:xfrm>
            <a:off x="7760173" y="5964835"/>
            <a:ext cx="1630436" cy="42072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JP" sz="1800" dirty="0">
                <a:solidFill>
                  <a:srgbClr val="424242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helper関数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4AFCB39-82EE-E115-627F-D484984AA5A3}"/>
              </a:ext>
            </a:extLst>
          </p:cNvPr>
          <p:cNvSpPr/>
          <p:nvPr/>
        </p:nvSpPr>
        <p:spPr>
          <a:xfrm>
            <a:off x="5434846" y="4877413"/>
            <a:ext cx="1980000" cy="73476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127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JP" sz="1800" dirty="0">
                <a:solidFill>
                  <a:srgbClr val="424242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uBPF</a:t>
            </a:r>
          </a:p>
          <a:p>
            <a:pPr algn="ctr"/>
            <a:r>
              <a:rPr lang="en-JP" sz="1800" dirty="0">
                <a:solidFill>
                  <a:srgbClr val="424242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バイトコード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D546907-E60A-5520-D3A1-3A1E9F2FF0E1}"/>
              </a:ext>
            </a:extLst>
          </p:cNvPr>
          <p:cNvCxnSpPr>
            <a:cxnSpLocks/>
            <a:stCxn id="20" idx="2"/>
            <a:endCxn id="12" idx="0"/>
          </p:cNvCxnSpPr>
          <p:nvPr/>
        </p:nvCxnSpPr>
        <p:spPr>
          <a:xfrm flipH="1">
            <a:off x="8575391" y="5598061"/>
            <a:ext cx="3653" cy="366774"/>
          </a:xfrm>
          <a:prstGeom prst="straightConnector1">
            <a:avLst/>
          </a:prstGeom>
          <a:ln w="63500">
            <a:solidFill>
              <a:srgbClr val="FB555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ight Arrow 14">
            <a:extLst>
              <a:ext uri="{FF2B5EF4-FFF2-40B4-BE49-F238E27FC236}">
                <a16:creationId xmlns:a16="http://schemas.microsoft.com/office/drawing/2014/main" id="{E1BB0520-CBF1-223B-5175-3FF97BFFC157}"/>
              </a:ext>
            </a:extLst>
          </p:cNvPr>
          <p:cNvSpPr/>
          <p:nvPr/>
        </p:nvSpPr>
        <p:spPr>
          <a:xfrm rot="10800000">
            <a:off x="9412631" y="5981848"/>
            <a:ext cx="935384" cy="438417"/>
          </a:xfrm>
          <a:prstGeom prst="rightArrow">
            <a:avLst>
              <a:gd name="adj1" fmla="val 41748"/>
              <a:gd name="adj2" fmla="val 62168"/>
            </a:avLst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JP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43B7626-2DFB-B37C-83C7-758BA354F1D0}"/>
              </a:ext>
            </a:extLst>
          </p:cNvPr>
          <p:cNvGrpSpPr/>
          <p:nvPr/>
        </p:nvGrpSpPr>
        <p:grpSpPr>
          <a:xfrm>
            <a:off x="511316" y="4856619"/>
            <a:ext cx="3984687" cy="1832991"/>
            <a:chOff x="1642878" y="4396509"/>
            <a:chExt cx="3106463" cy="1901035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9106259-D18A-5339-FBBA-8D2868D69954}"/>
                </a:ext>
              </a:extLst>
            </p:cNvPr>
            <p:cNvSpPr/>
            <p:nvPr/>
          </p:nvSpPr>
          <p:spPr>
            <a:xfrm>
              <a:off x="1642878" y="4396509"/>
              <a:ext cx="3106463" cy="1499382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12700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JP" sz="1800" dirty="0">
                <a:solidFill>
                  <a:srgbClr val="424242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A8112EC-5967-5174-2EB3-7823506684B5}"/>
                </a:ext>
              </a:extLst>
            </p:cNvPr>
            <p:cNvSpPr txBox="1"/>
            <p:nvPr/>
          </p:nvSpPr>
          <p:spPr>
            <a:xfrm>
              <a:off x="2203485" y="5897434"/>
              <a:ext cx="180690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JP" sz="2000" dirty="0">
                  <a:solidFill>
                    <a:srgbClr val="424242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P4プログラム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F261258-83D7-AA6F-4943-671EA7832531}"/>
                </a:ext>
              </a:extLst>
            </p:cNvPr>
            <p:cNvSpPr txBox="1"/>
            <p:nvPr/>
          </p:nvSpPr>
          <p:spPr>
            <a:xfrm>
              <a:off x="1742702" y="4537637"/>
              <a:ext cx="2955794" cy="12877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JP" dirty="0">
                  <a:solidFill>
                    <a:srgbClr val="424242"/>
                  </a:solidFill>
                  <a:latin typeface="Meslo LG M DZ for Powerline" panose="020B0609030804020204" pitchFamily="49" charset="0"/>
                  <a:ea typeface="Meslo LG M DZ for Powerline" panose="020B0609030804020204" pitchFamily="49" charset="0"/>
                  <a:cs typeface="Meslo LG M DZ for Powerline" panose="020B0609030804020204" pitchFamily="49" charset="0"/>
                </a:rPr>
                <a:t>extern bit&lt;8&gt; ext_func();</a:t>
              </a:r>
            </a:p>
            <a:p>
              <a:endParaRPr lang="en-JP" dirty="0">
                <a:solidFill>
                  <a:srgbClr val="424242"/>
                </a:solidFill>
                <a:latin typeface="Meslo LG M DZ for Powerline" panose="020B0609030804020204" pitchFamily="49" charset="0"/>
                <a:ea typeface="Meslo LG M DZ for Powerline" panose="020B0609030804020204" pitchFamily="49" charset="0"/>
                <a:cs typeface="Meslo LG M DZ for Powerline" panose="020B0609030804020204" pitchFamily="49" charset="0"/>
              </a:endParaRPr>
            </a:p>
            <a:p>
              <a:r>
                <a:rPr lang="en-JP" dirty="0">
                  <a:solidFill>
                    <a:srgbClr val="424242"/>
                  </a:solidFill>
                  <a:latin typeface="Meslo LG M DZ for Powerline" panose="020B0609030804020204" pitchFamily="49" charset="0"/>
                  <a:ea typeface="Meslo LG M DZ for Powerline" panose="020B0609030804020204" pitchFamily="49" charset="0"/>
                  <a:cs typeface="Meslo LG M DZ for Powerline" panose="020B0609030804020204" pitchFamily="49" charset="0"/>
                </a:rPr>
                <a:t>if (ext_func()) {</a:t>
              </a:r>
            </a:p>
            <a:p>
              <a:r>
                <a:rPr lang="en-JP" dirty="0">
                  <a:solidFill>
                    <a:srgbClr val="424242"/>
                  </a:solidFill>
                  <a:latin typeface="Meslo LG M DZ for Powerline" panose="020B0609030804020204" pitchFamily="49" charset="0"/>
                  <a:ea typeface="Meslo LG M DZ for Powerline" panose="020B0609030804020204" pitchFamily="49" charset="0"/>
                  <a:cs typeface="Meslo LG M DZ for Powerline" panose="020B0609030804020204" pitchFamily="49" charset="0"/>
                </a:rPr>
                <a:t> </a:t>
              </a:r>
              <a:r>
                <a:rPr lang="ja-JP" altLang="en-US" dirty="0">
                  <a:solidFill>
                    <a:srgbClr val="424242"/>
                  </a:solidFill>
                  <a:latin typeface="Meslo LG M DZ for Powerline" panose="020B0609030804020204" pitchFamily="49" charset="0"/>
                  <a:ea typeface="Meslo LG M DZ for Powerline" panose="020B0609030804020204" pitchFamily="49" charset="0"/>
                  <a:cs typeface="Meslo LG M DZ for Powerline" panose="020B0609030804020204" pitchFamily="49" charset="0"/>
                </a:rPr>
                <a:t> </a:t>
              </a:r>
              <a:r>
                <a:rPr lang="en-JP" dirty="0">
                  <a:solidFill>
                    <a:srgbClr val="424242"/>
                  </a:solidFill>
                  <a:latin typeface="Meslo LG M DZ for Powerline" panose="020B0609030804020204" pitchFamily="49" charset="0"/>
                  <a:ea typeface="Meslo LG M DZ for Powerline" panose="020B0609030804020204" pitchFamily="49" charset="0"/>
                  <a:cs typeface="Meslo LG M DZ for Powerline" panose="020B0609030804020204" pitchFamily="49" charset="0"/>
                </a:rPr>
                <a:t>︙</a:t>
              </a:r>
            </a:p>
          </p:txBody>
        </p:sp>
      </p:grpSp>
      <p:sp>
        <p:nvSpPr>
          <p:cNvPr id="7" name="Right Arrow 6">
            <a:extLst>
              <a:ext uri="{FF2B5EF4-FFF2-40B4-BE49-F238E27FC236}">
                <a16:creationId xmlns:a16="http://schemas.microsoft.com/office/drawing/2014/main" id="{54273E9E-CE59-4C80-9375-99619C53910E}"/>
              </a:ext>
            </a:extLst>
          </p:cNvPr>
          <p:cNvSpPr/>
          <p:nvPr/>
        </p:nvSpPr>
        <p:spPr>
          <a:xfrm>
            <a:off x="4670203" y="5025587"/>
            <a:ext cx="633964" cy="438417"/>
          </a:xfrm>
          <a:prstGeom prst="rightArrow">
            <a:avLst>
              <a:gd name="adj1" fmla="val 41748"/>
              <a:gd name="adj2" fmla="val 62168"/>
            </a:avLst>
          </a:prstGeom>
          <a:solidFill>
            <a:schemeClr val="bg1">
              <a:lumMod val="65000"/>
            </a:schemeClr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JP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B2C780D-E42C-5823-A146-2B8F4DA3C96B}"/>
              </a:ext>
            </a:extLst>
          </p:cNvPr>
          <p:cNvSpPr/>
          <p:nvPr/>
        </p:nvSpPr>
        <p:spPr>
          <a:xfrm>
            <a:off x="7589044" y="4867261"/>
            <a:ext cx="1980000" cy="7308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127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JP" sz="1800" dirty="0">
                <a:solidFill>
                  <a:srgbClr val="424242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外部関数の</a:t>
            </a:r>
          </a:p>
          <a:p>
            <a:pPr algn="ctr"/>
            <a:r>
              <a:rPr lang="en-JP" sz="1800" dirty="0">
                <a:solidFill>
                  <a:srgbClr val="424242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バイトコード</a:t>
            </a:r>
          </a:p>
        </p:txBody>
      </p:sp>
    </p:spTree>
    <p:extLst>
      <p:ext uri="{BB962C8B-B14F-4D97-AF65-F5344CB8AC3E}">
        <p14:creationId xmlns:p14="http://schemas.microsoft.com/office/powerpoint/2010/main" val="29858858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D6443-C7F0-4D2D-684B-0106B49A5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JP" dirty="0">
                <a:solidFill>
                  <a:srgbClr val="424242"/>
                </a:solidFill>
              </a:rPr>
              <a:t>P4プログラムの実行の担保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882432-1A4D-A48D-95D2-C11BD50255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JP" dirty="0">
                <a:solidFill>
                  <a:srgbClr val="000000"/>
                </a:solidFill>
              </a:rPr>
              <a:t>P4 VMはP4プログラムの実行ログをユーザVMと共有</a:t>
            </a:r>
          </a:p>
          <a:p>
            <a:pPr lvl="1"/>
            <a:r>
              <a:rPr lang="en-JP" dirty="0">
                <a:solidFill>
                  <a:srgbClr val="000000"/>
                </a:solidFill>
              </a:rPr>
              <a:t>仮想スイッチがP4 VMにパケットを転送しない可能性がある</a:t>
            </a:r>
          </a:p>
          <a:p>
            <a:pPr lvl="1"/>
            <a:r>
              <a:rPr lang="en-JP" dirty="0">
                <a:solidFill>
                  <a:srgbClr val="000000"/>
                </a:solidFill>
              </a:rPr>
              <a:t>ユーザVMとP4 VMの間に確立した共有メモリに格納</a:t>
            </a:r>
          </a:p>
          <a:p>
            <a:pPr lvl="1"/>
            <a:endParaRPr lang="en-JP" sz="600" dirty="0">
              <a:solidFill>
                <a:srgbClr val="000000"/>
              </a:solidFill>
            </a:endParaRPr>
          </a:p>
          <a:p>
            <a:r>
              <a:rPr lang="en-JP" dirty="0">
                <a:solidFill>
                  <a:srgbClr val="000000"/>
                </a:solidFill>
              </a:rPr>
              <a:t>ユーザVMは実行ログを取得して送受信の統計情報と照合</a:t>
            </a:r>
          </a:p>
          <a:p>
            <a:pPr lvl="1"/>
            <a:r>
              <a:rPr lang="en-JP" dirty="0">
                <a:solidFill>
                  <a:srgbClr val="000000"/>
                </a:solidFill>
              </a:rPr>
              <a:t>P4プログラムが正常に実行されていなければ検知できる</a:t>
            </a:r>
          </a:p>
          <a:p>
            <a:pPr lvl="1"/>
            <a:r>
              <a:rPr lang="en-JP" dirty="0">
                <a:solidFill>
                  <a:srgbClr val="000000"/>
                </a:solidFill>
              </a:rPr>
              <a:t>クラウドによるログの改ざんを検知するために整合性検査を行う</a:t>
            </a:r>
          </a:p>
          <a:p>
            <a:endParaRPr lang="en-JP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04FF65-6EB4-D5EA-5FDA-EA67CFE662B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altLang="ja" smtClean="0"/>
              <a:pPr/>
              <a:t>12</a:t>
            </a:fld>
            <a:endParaRPr lang="ja" alt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B9202EF-9916-2358-293A-6A4413AB2079}"/>
              </a:ext>
            </a:extLst>
          </p:cNvPr>
          <p:cNvGrpSpPr/>
          <p:nvPr/>
        </p:nvGrpSpPr>
        <p:grpSpPr>
          <a:xfrm>
            <a:off x="2274813" y="4587140"/>
            <a:ext cx="8804328" cy="2006202"/>
            <a:chOff x="1968691" y="4491213"/>
            <a:chExt cx="8804328" cy="2006202"/>
          </a:xfrm>
        </p:grpSpPr>
        <p:grpSp>
          <p:nvGrpSpPr>
            <p:cNvPr id="6" name="グループ化 4">
              <a:extLst>
                <a:ext uri="{FF2B5EF4-FFF2-40B4-BE49-F238E27FC236}">
                  <a16:creationId xmlns:a16="http://schemas.microsoft.com/office/drawing/2014/main" id="{437C53FD-D53D-86A3-0356-0EABC8DF203A}"/>
                </a:ext>
              </a:extLst>
            </p:cNvPr>
            <p:cNvGrpSpPr/>
            <p:nvPr/>
          </p:nvGrpSpPr>
          <p:grpSpPr>
            <a:xfrm>
              <a:off x="1968691" y="4533791"/>
              <a:ext cx="7102594" cy="1963624"/>
              <a:chOff x="2362634" y="4437907"/>
              <a:chExt cx="7102594" cy="1963624"/>
            </a:xfrm>
          </p:grpSpPr>
          <p:sp>
            <p:nvSpPr>
              <p:cNvPr id="12" name="Rectangle 5">
                <a:extLst>
                  <a:ext uri="{FF2B5EF4-FFF2-40B4-BE49-F238E27FC236}">
                    <a16:creationId xmlns:a16="http://schemas.microsoft.com/office/drawing/2014/main" id="{B86A1A64-C5B2-2997-B300-B2A18AFE3C9A}"/>
                  </a:ext>
                </a:extLst>
              </p:cNvPr>
              <p:cNvSpPr/>
              <p:nvPr/>
            </p:nvSpPr>
            <p:spPr>
              <a:xfrm>
                <a:off x="3217683" y="4439103"/>
                <a:ext cx="2038517" cy="622294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JP" sz="2000" dirty="0">
                    <a:solidFill>
                      <a:schemeClr val="bg2"/>
                    </a:solidFill>
                    <a:latin typeface="Hiragino Kaku Gothic ProN W3" panose="020B0300000000000000" pitchFamily="34" charset="-128"/>
                    <a:ea typeface="Hiragino Kaku Gothic ProN W3" panose="020B0300000000000000" pitchFamily="34" charset="-128"/>
                  </a:rPr>
                  <a:t>仮想スイッチ</a:t>
                </a:r>
              </a:p>
            </p:txBody>
          </p:sp>
          <p:sp>
            <p:nvSpPr>
              <p:cNvPr id="13" name="Rectangle 6">
                <a:extLst>
                  <a:ext uri="{FF2B5EF4-FFF2-40B4-BE49-F238E27FC236}">
                    <a16:creationId xmlns:a16="http://schemas.microsoft.com/office/drawing/2014/main" id="{F9FC5D52-0649-A2F8-711B-07F98EB4F51B}"/>
                  </a:ext>
                </a:extLst>
              </p:cNvPr>
              <p:cNvSpPr/>
              <p:nvPr/>
            </p:nvSpPr>
            <p:spPr>
              <a:xfrm>
                <a:off x="3217683" y="5303262"/>
                <a:ext cx="2037600" cy="622800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bg2"/>
                    </a:solidFill>
                    <a:latin typeface="Hiragino Kaku Gothic ProN W3" panose="020B0300000000000000" pitchFamily="34" charset="-128"/>
                    <a:ea typeface="Hiragino Kaku Gothic ProN W3" panose="020B0300000000000000" pitchFamily="34" charset="-128"/>
                  </a:rPr>
                  <a:t>P4 </a:t>
                </a:r>
                <a:r>
                  <a:rPr lang="en-JP" sz="2000" dirty="0">
                    <a:solidFill>
                      <a:schemeClr val="bg2"/>
                    </a:solidFill>
                    <a:latin typeface="Hiragino Kaku Gothic ProN W3" panose="020B0300000000000000" pitchFamily="34" charset="-128"/>
                    <a:ea typeface="Hiragino Kaku Gothic ProN W3" panose="020B0300000000000000" pitchFamily="34" charset="-128"/>
                  </a:rPr>
                  <a:t>VM</a:t>
                </a:r>
              </a:p>
            </p:txBody>
          </p:sp>
          <p:sp>
            <p:nvSpPr>
              <p:cNvPr id="14" name="Rectangle 6">
                <a:extLst>
                  <a:ext uri="{FF2B5EF4-FFF2-40B4-BE49-F238E27FC236}">
                    <a16:creationId xmlns:a16="http://schemas.microsoft.com/office/drawing/2014/main" id="{37F23447-90E6-D5EB-5AE2-D810EC7821E3}"/>
                  </a:ext>
                </a:extLst>
              </p:cNvPr>
              <p:cNvSpPr/>
              <p:nvPr/>
            </p:nvSpPr>
            <p:spPr>
              <a:xfrm>
                <a:off x="7427628" y="4437907"/>
                <a:ext cx="2037600" cy="1647466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JP" sz="2000" dirty="0">
                    <a:solidFill>
                      <a:schemeClr val="bg2"/>
                    </a:solidFill>
                    <a:latin typeface="Hiragino Kaku Gothic ProN W3" panose="020B0300000000000000" pitchFamily="34" charset="-128"/>
                    <a:ea typeface="Hiragino Kaku Gothic ProN W3" panose="020B0300000000000000" pitchFamily="34" charset="-128"/>
                  </a:rPr>
                  <a:t>ユー</a:t>
                </a:r>
                <a:r>
                  <a:rPr lang="en-JP" sz="2000">
                    <a:solidFill>
                      <a:schemeClr val="bg2"/>
                    </a:solidFill>
                    <a:latin typeface="Hiragino Kaku Gothic ProN W3" panose="020B0300000000000000" pitchFamily="34" charset="-128"/>
                    <a:ea typeface="Hiragino Kaku Gothic ProN W3" panose="020B0300000000000000" pitchFamily="34" charset="-128"/>
                  </a:rPr>
                  <a:t>ザVM</a:t>
                </a:r>
                <a:endParaRPr lang="en-US" sz="2000" dirty="0">
                  <a:solidFill>
                    <a:schemeClr val="bg2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  <a:p>
                <a:pPr algn="ctr"/>
                <a:endParaRPr lang="en-US" sz="2000" dirty="0">
                  <a:solidFill>
                    <a:schemeClr val="bg2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  <a:p>
                <a:pPr algn="ctr"/>
                <a:endParaRPr lang="en-US" sz="2000" dirty="0">
                  <a:solidFill>
                    <a:schemeClr val="bg2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  <a:p>
                <a:pPr algn="ctr"/>
                <a:endParaRPr lang="en-JP" sz="2000" dirty="0">
                  <a:solidFill>
                    <a:schemeClr val="bg2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cxnSp>
            <p:nvCxnSpPr>
              <p:cNvPr id="15" name="カギ線コネクタ 14">
                <a:extLst>
                  <a:ext uri="{FF2B5EF4-FFF2-40B4-BE49-F238E27FC236}">
                    <a16:creationId xmlns:a16="http://schemas.microsoft.com/office/drawing/2014/main" id="{52762FB8-02D9-CE7E-26F8-56E9944A0853}"/>
                  </a:ext>
                </a:extLst>
              </p:cNvPr>
              <p:cNvCxnSpPr>
                <a:cxnSpLocks/>
                <a:stCxn id="12" idx="3"/>
              </p:cNvCxnSpPr>
              <p:nvPr/>
            </p:nvCxnSpPr>
            <p:spPr>
              <a:xfrm>
                <a:off x="5256200" y="4750250"/>
                <a:ext cx="2171428" cy="327"/>
              </a:xfrm>
              <a:prstGeom prst="bentConnector3">
                <a:avLst>
                  <a:gd name="adj1" fmla="val 50000"/>
                </a:avLst>
              </a:prstGeom>
              <a:ln w="28575">
                <a:solidFill>
                  <a:srgbClr val="424242"/>
                </a:solidFill>
                <a:head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カギ線コネクタ 15">
                <a:extLst>
                  <a:ext uri="{FF2B5EF4-FFF2-40B4-BE49-F238E27FC236}">
                    <a16:creationId xmlns:a16="http://schemas.microsoft.com/office/drawing/2014/main" id="{0535E58F-D08B-9281-8193-964D6A941A98}"/>
                  </a:ext>
                </a:extLst>
              </p:cNvPr>
              <p:cNvCxnSpPr>
                <a:cxnSpLocks/>
                <a:stCxn id="12" idx="2"/>
                <a:endCxn id="13" idx="0"/>
              </p:cNvCxnSpPr>
              <p:nvPr/>
            </p:nvCxnSpPr>
            <p:spPr>
              <a:xfrm rot="5400000">
                <a:off x="4115781" y="5182100"/>
                <a:ext cx="241865" cy="459"/>
              </a:xfrm>
              <a:prstGeom prst="bentConnector3">
                <a:avLst>
                  <a:gd name="adj1" fmla="val 50000"/>
                </a:avLst>
              </a:prstGeom>
              <a:ln w="28575">
                <a:solidFill>
                  <a:srgbClr val="424242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5">
                <a:extLst>
                  <a:ext uri="{FF2B5EF4-FFF2-40B4-BE49-F238E27FC236}">
                    <a16:creationId xmlns:a16="http://schemas.microsoft.com/office/drawing/2014/main" id="{8ABE70AB-950D-EA8D-0223-659D2F484E7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626447" y="4750577"/>
                <a:ext cx="591236" cy="0"/>
              </a:xfrm>
              <a:prstGeom prst="line">
                <a:avLst/>
              </a:prstGeom>
              <a:ln w="28575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297D4B10-47C5-E22F-B086-87126C1F1F16}"/>
                  </a:ext>
                </a:extLst>
              </p:cNvPr>
              <p:cNvSpPr txBox="1"/>
              <p:nvPr/>
            </p:nvSpPr>
            <p:spPr>
              <a:xfrm>
                <a:off x="5382241" y="5679764"/>
                <a:ext cx="203667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1800">
                    <a:solidFill>
                      <a:srgbClr val="FB5552"/>
                    </a:solidFill>
                    <a:latin typeface="Hiragino Kaku Gothic ProN W3" panose="020B0300000000000000" pitchFamily="34" charset="-128"/>
                    <a:ea typeface="Hiragino Kaku Gothic ProN W3" panose="020B0300000000000000" pitchFamily="34" charset="-128"/>
                  </a:rPr>
                  <a:t>実行ログを格納</a:t>
                </a:r>
              </a:p>
            </p:txBody>
          </p:sp>
          <p:sp>
            <p:nvSpPr>
              <p:cNvPr id="21" name="Folded Corner 4">
                <a:extLst>
                  <a:ext uri="{FF2B5EF4-FFF2-40B4-BE49-F238E27FC236}">
                    <a16:creationId xmlns:a16="http://schemas.microsoft.com/office/drawing/2014/main" id="{FF3285DA-A85B-F5B4-AF58-FA828C25BB89}"/>
                  </a:ext>
                </a:extLst>
              </p:cNvPr>
              <p:cNvSpPr/>
              <p:nvPr/>
            </p:nvSpPr>
            <p:spPr>
              <a:xfrm>
                <a:off x="2362634" y="5630185"/>
                <a:ext cx="1387365" cy="771346"/>
              </a:xfrm>
              <a:prstGeom prst="foldedCorner">
                <a:avLst/>
              </a:prstGeom>
              <a:solidFill>
                <a:schemeClr val="tx1"/>
              </a:solidFill>
              <a:ln w="1270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lIns="90000" tIns="144000" bIns="46800" rtlCol="0" anchor="ctr">
                <a:noAutofit/>
              </a:bodyPr>
              <a:lstStyle/>
              <a:p>
                <a:pPr algn="ctr"/>
                <a:r>
                  <a:rPr lang="en-JP" sz="1800">
                    <a:solidFill>
                      <a:schemeClr val="bg1"/>
                    </a:solidFill>
                    <a:latin typeface="Hiragino Kaku Gothic ProN W3" panose="020B0300000000000000" pitchFamily="34" charset="-128"/>
                    <a:ea typeface="Hiragino Kaku Gothic ProN W3" panose="020B0300000000000000" pitchFamily="34" charset="-128"/>
                  </a:rPr>
                  <a:t>P4</a:t>
                </a:r>
                <a:endParaRPr lang="en-US" sz="1800" dirty="0">
                  <a:solidFill>
                    <a:schemeClr val="bg1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  <a:p>
                <a:pPr algn="ctr"/>
                <a:r>
                  <a:rPr lang="en-JP" sz="1800">
                    <a:solidFill>
                      <a:schemeClr val="bg1"/>
                    </a:solidFill>
                    <a:latin typeface="Hiragino Kaku Gothic ProN W3" panose="020B0300000000000000" pitchFamily="34" charset="-128"/>
                    <a:ea typeface="Hiragino Kaku Gothic ProN W3" panose="020B0300000000000000" pitchFamily="34" charset="-128"/>
                  </a:rPr>
                  <a:t>プログラム</a:t>
                </a:r>
                <a:endParaRPr lang="en-JP" sz="1800" dirty="0">
                  <a:solidFill>
                    <a:schemeClr val="bg1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</p:grpSp>
        <p:cxnSp>
          <p:nvCxnSpPr>
            <p:cNvPr id="7" name="Elbow Connector 26">
              <a:extLst>
                <a:ext uri="{FF2B5EF4-FFF2-40B4-BE49-F238E27FC236}">
                  <a16:creationId xmlns:a16="http://schemas.microsoft.com/office/drawing/2014/main" id="{4D121F10-9729-1CBB-89BA-77742A7B28E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61340" y="5706689"/>
              <a:ext cx="2372881" cy="0"/>
            </a:xfrm>
            <a:prstGeom prst="straightConnector1">
              <a:avLst/>
            </a:prstGeom>
            <a:ln w="57150">
              <a:solidFill>
                <a:srgbClr val="FB5552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グラフィックス 18" descr="建設作業員男性 単色塗りつぶし">
              <a:extLst>
                <a:ext uri="{FF2B5EF4-FFF2-40B4-BE49-F238E27FC236}">
                  <a16:creationId xmlns:a16="http://schemas.microsoft.com/office/drawing/2014/main" id="{A0C7ADCB-4CC9-803C-689E-922ABC9234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140879" y="4864091"/>
              <a:ext cx="809413" cy="809413"/>
            </a:xfrm>
            <a:prstGeom prst="rect">
              <a:avLst/>
            </a:prstGeom>
          </p:spPr>
        </p:pic>
        <p:sp>
          <p:nvSpPr>
            <p:cNvPr id="9" name="円形吹き出し 21">
              <a:extLst>
                <a:ext uri="{FF2B5EF4-FFF2-40B4-BE49-F238E27FC236}">
                  <a16:creationId xmlns:a16="http://schemas.microsoft.com/office/drawing/2014/main" id="{48DC0448-493B-2C28-6CAD-DD86B5A6C87F}"/>
                </a:ext>
              </a:extLst>
            </p:cNvPr>
            <p:cNvSpPr/>
            <p:nvPr/>
          </p:nvSpPr>
          <p:spPr>
            <a:xfrm>
              <a:off x="9811103" y="4491213"/>
              <a:ext cx="809414" cy="669822"/>
            </a:xfrm>
            <a:prstGeom prst="wedgeEllipseCallout">
              <a:avLst>
                <a:gd name="adj1" fmla="val -40570"/>
                <a:gd name="adj2" fmla="val 59320"/>
              </a:avLst>
            </a:prstGeom>
            <a:solidFill>
              <a:schemeClr val="bg1">
                <a:lumMod val="50000"/>
              </a:schemeClr>
            </a:solidFill>
            <a:ln w="12700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sz="1600" dirty="0">
                <a:solidFill>
                  <a:srgbClr val="FF0000"/>
                </a:solidFill>
              </a:endParaRPr>
            </a:p>
          </p:txBody>
        </p:sp>
        <p:pic>
          <p:nvPicPr>
            <p:cNvPr id="10" name="グラフィックス 20" descr="チェック マーク 単色塗りつぶし">
              <a:extLst>
                <a:ext uri="{FF2B5EF4-FFF2-40B4-BE49-F238E27FC236}">
                  <a16:creationId xmlns:a16="http://schemas.microsoft.com/office/drawing/2014/main" id="{848F39CA-E11A-D817-880B-CD4C78E73A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950292" y="4571906"/>
              <a:ext cx="522668" cy="522668"/>
            </a:xfrm>
            <a:prstGeom prst="rect">
              <a:avLst/>
            </a:prstGeom>
          </p:spPr>
        </p:pic>
        <p:pic>
          <p:nvPicPr>
            <p:cNvPr id="11" name="グラフィックス 14" descr="クリップボード: チェックマーク 枠線">
              <a:extLst>
                <a:ext uri="{FF2B5EF4-FFF2-40B4-BE49-F238E27FC236}">
                  <a16:creationId xmlns:a16="http://schemas.microsoft.com/office/drawing/2014/main" id="{371C6F5D-52DC-648D-5859-C1CBD07A8B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821940" y="5226440"/>
              <a:ext cx="951079" cy="951079"/>
            </a:xfrm>
            <a:prstGeom prst="rect">
              <a:avLst/>
            </a:prstGeom>
          </p:spPr>
        </p:pic>
      </p:grpSp>
      <p:sp>
        <p:nvSpPr>
          <p:cNvPr id="22" name="Rectangle 6">
            <a:extLst>
              <a:ext uri="{FF2B5EF4-FFF2-40B4-BE49-F238E27FC236}">
                <a16:creationId xmlns:a16="http://schemas.microsoft.com/office/drawing/2014/main" id="{C51B3F75-4EC8-82DF-FEC1-3605035F9CFA}"/>
              </a:ext>
            </a:extLst>
          </p:cNvPr>
          <p:cNvSpPr/>
          <p:nvPr/>
        </p:nvSpPr>
        <p:spPr>
          <a:xfrm>
            <a:off x="7540343" y="5530740"/>
            <a:ext cx="1635607" cy="48996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JP" sz="2000" dirty="0">
                <a:solidFill>
                  <a:schemeClr val="bg1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共有メモリ</a:t>
            </a:r>
          </a:p>
        </p:txBody>
      </p:sp>
    </p:spTree>
    <p:extLst>
      <p:ext uri="{BB962C8B-B14F-4D97-AF65-F5344CB8AC3E}">
        <p14:creationId xmlns:p14="http://schemas.microsoft.com/office/powerpoint/2010/main" val="3827747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D5EE9-5970-4506-7769-92018ADAF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JP" dirty="0">
                <a:solidFill>
                  <a:srgbClr val="424242"/>
                </a:solidFill>
              </a:rPr>
              <a:t>Open vSwitchへの実装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0F2DB6-F183-6080-BCCC-CCC403ACB0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JP" dirty="0">
                <a:solidFill>
                  <a:srgbClr val="000000"/>
                </a:solidFill>
              </a:rPr>
              <a:t>仮想スイッチのOpen vSwitch (OVS)にP4 Shieldを実装</a:t>
            </a:r>
          </a:p>
          <a:p>
            <a:pPr lvl="1"/>
            <a:r>
              <a:rPr lang="en-JP" dirty="0">
                <a:solidFill>
                  <a:srgbClr val="000000"/>
                </a:solidFill>
              </a:rPr>
              <a:t>ユーザランドデータパスであるnetdevを使用</a:t>
            </a:r>
          </a:p>
          <a:p>
            <a:pPr lvl="1"/>
            <a:endParaRPr lang="en-JP" sz="600" dirty="0">
              <a:solidFill>
                <a:srgbClr val="000000"/>
              </a:solidFill>
            </a:endParaRPr>
          </a:p>
          <a:p>
            <a:r>
              <a:rPr lang="ja-JP" altLang="en-US">
                <a:solidFill>
                  <a:srgbClr val="000000"/>
                </a:solidFill>
              </a:rPr>
              <a:t>パケットの転送処理を拡張</a:t>
            </a:r>
            <a:endParaRPr lang="en-US" altLang="ja-JP" dirty="0">
              <a:solidFill>
                <a:srgbClr val="000000"/>
              </a:solidFill>
            </a:endParaRPr>
          </a:p>
          <a:p>
            <a:pPr lvl="1"/>
            <a:r>
              <a:rPr lang="ja-JP" altLang="en-US">
                <a:solidFill>
                  <a:srgbClr val="000000"/>
                </a:solidFill>
              </a:rPr>
              <a:t>受信キューから</a:t>
            </a:r>
            <a:r>
              <a:rPr lang="en-US" altLang="ja-JP" dirty="0">
                <a:solidFill>
                  <a:srgbClr val="000000"/>
                </a:solidFill>
              </a:rPr>
              <a:t>1</a:t>
            </a:r>
            <a:r>
              <a:rPr lang="ja-JP" altLang="en-US">
                <a:solidFill>
                  <a:srgbClr val="000000"/>
                </a:solidFill>
              </a:rPr>
              <a:t>個ずつパケットを取得し、バッチ処理は無効化</a:t>
            </a:r>
            <a:endParaRPr lang="en-US" altLang="ja-JP" dirty="0">
              <a:solidFill>
                <a:srgbClr val="000000"/>
              </a:solidFill>
            </a:endParaRPr>
          </a:p>
          <a:p>
            <a:pPr lvl="1"/>
            <a:r>
              <a:rPr lang="ja-JP" altLang="en-US">
                <a:solidFill>
                  <a:srgbClr val="000000"/>
                </a:solidFill>
              </a:rPr>
              <a:t>パケット</a:t>
            </a:r>
            <a:r>
              <a:rPr lang="en-JP" dirty="0">
                <a:solidFill>
                  <a:srgbClr val="000000"/>
                </a:solidFill>
              </a:rPr>
              <a:t>転送処理の直前でP4 VMにパケットデータを送信</a:t>
            </a:r>
          </a:p>
          <a:p>
            <a:pPr lvl="1"/>
            <a:r>
              <a:rPr lang="en-JP" dirty="0">
                <a:solidFill>
                  <a:srgbClr val="000000"/>
                </a:solidFill>
              </a:rPr>
              <a:t>P4 VMから受信した実行結果に基づき，転送処理を続行</a:t>
            </a:r>
            <a:r>
              <a:rPr lang="ja-JP" altLang="en-US">
                <a:solidFill>
                  <a:srgbClr val="000000"/>
                </a:solidFill>
              </a:rPr>
              <a:t>または中止</a:t>
            </a:r>
            <a:endParaRPr lang="en-JP" dirty="0">
              <a:solidFill>
                <a:srgbClr val="000000"/>
              </a:solidFill>
            </a:endParaRPr>
          </a:p>
          <a:p>
            <a:pPr lvl="1"/>
            <a:r>
              <a:rPr lang="ja-JP" altLang="en-US">
                <a:solidFill>
                  <a:srgbClr val="000000"/>
                </a:solidFill>
              </a:rPr>
              <a:t>これらの送受信には</a:t>
            </a:r>
            <a:r>
              <a:rPr lang="en-US" altLang="ja-JP" dirty="0">
                <a:solidFill>
                  <a:srgbClr val="000000"/>
                </a:solidFill>
              </a:rPr>
              <a:t>TCP</a:t>
            </a:r>
            <a:r>
              <a:rPr lang="ja-JP" altLang="en-US">
                <a:solidFill>
                  <a:srgbClr val="000000"/>
                </a:solidFill>
              </a:rPr>
              <a:t>ソケット通信を使用</a:t>
            </a:r>
            <a:endParaRPr lang="en-US" altLang="ja-JP" dirty="0">
              <a:solidFill>
                <a:srgbClr val="000000"/>
              </a:solidFill>
            </a:endParaRPr>
          </a:p>
          <a:p>
            <a:pPr lvl="1"/>
            <a:endParaRPr lang="en-JP" sz="600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1CE98E-BAE2-BB14-6F3D-2672E039163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altLang="ja" smtClean="0"/>
              <a:pPr/>
              <a:t>13</a:t>
            </a:fld>
            <a:endParaRPr lang="ja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A2900D-0CF0-122B-04F7-ECBD73F61B11}"/>
              </a:ext>
            </a:extLst>
          </p:cNvPr>
          <p:cNvSpPr/>
          <p:nvPr/>
        </p:nvSpPr>
        <p:spPr>
          <a:xfrm>
            <a:off x="5010228" y="4830015"/>
            <a:ext cx="2038517" cy="62229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JP" sz="2000" dirty="0">
                <a:solidFill>
                  <a:schemeClr val="bg2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OVS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BA3D5B7-8DFF-32AE-C2BC-6BB10735B3AF}"/>
              </a:ext>
            </a:extLst>
          </p:cNvPr>
          <p:cNvSpPr/>
          <p:nvPr/>
        </p:nvSpPr>
        <p:spPr>
          <a:xfrm>
            <a:off x="1702444" y="4829509"/>
            <a:ext cx="2037600" cy="622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2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P4 </a:t>
            </a:r>
            <a:r>
              <a:rPr lang="en-JP" sz="2000" dirty="0">
                <a:solidFill>
                  <a:schemeClr val="bg2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VM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350A087-020D-1D07-998D-0B02E65173B6}"/>
              </a:ext>
            </a:extLst>
          </p:cNvPr>
          <p:cNvSpPr/>
          <p:nvPr/>
        </p:nvSpPr>
        <p:spPr>
          <a:xfrm>
            <a:off x="8318929" y="4830015"/>
            <a:ext cx="2037600" cy="6228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JP" sz="2000" dirty="0">
                <a:solidFill>
                  <a:schemeClr val="bg2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ユーザVM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105862F-5438-42C5-36A4-326F053A4AD9}"/>
              </a:ext>
            </a:extLst>
          </p:cNvPr>
          <p:cNvSpPr/>
          <p:nvPr/>
        </p:nvSpPr>
        <p:spPr>
          <a:xfrm>
            <a:off x="1702444" y="5736034"/>
            <a:ext cx="8654084" cy="48172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>
                <a:solidFill>
                  <a:schemeClr val="bg2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　　　　　　　　　　　　　　　　</a:t>
            </a:r>
            <a:r>
              <a:rPr lang="en-JP" sz="2000" dirty="0">
                <a:solidFill>
                  <a:schemeClr val="bg2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Linux/KVM</a:t>
            </a:r>
          </a:p>
        </p:txBody>
      </p:sp>
      <p:cxnSp>
        <p:nvCxnSpPr>
          <p:cNvPr id="14" name="Straight Arrow Connector 20">
            <a:extLst>
              <a:ext uri="{FF2B5EF4-FFF2-40B4-BE49-F238E27FC236}">
                <a16:creationId xmlns:a16="http://schemas.microsoft.com/office/drawing/2014/main" id="{920C445C-6F89-8001-6B10-014E9858EB5A}"/>
              </a:ext>
            </a:extLst>
          </p:cNvPr>
          <p:cNvCxnSpPr>
            <a:cxnSpLocks/>
            <a:endCxn id="7" idx="2"/>
          </p:cNvCxnSpPr>
          <p:nvPr/>
        </p:nvCxnSpPr>
        <p:spPr>
          <a:xfrm flipV="1">
            <a:off x="6029487" y="5452309"/>
            <a:ext cx="0" cy="110089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Rectangle 31">
            <a:extLst>
              <a:ext uri="{FF2B5EF4-FFF2-40B4-BE49-F238E27FC236}">
                <a16:creationId xmlns:a16="http://schemas.microsoft.com/office/drawing/2014/main" id="{93336923-FB5C-ED83-923F-FC662CC2D2AF}"/>
              </a:ext>
            </a:extLst>
          </p:cNvPr>
          <p:cNvSpPr/>
          <p:nvPr/>
        </p:nvSpPr>
        <p:spPr>
          <a:xfrm>
            <a:off x="4744266" y="6313240"/>
            <a:ext cx="1099930" cy="442926"/>
          </a:xfrm>
          <a:prstGeom prst="rect">
            <a:avLst/>
          </a:prstGeom>
          <a:solidFill>
            <a:schemeClr val="bg1"/>
          </a:solidFill>
          <a:ln w="28575">
            <a:solidFill>
              <a:srgbClr val="FB555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JP" sz="1800" dirty="0">
                <a:solidFill>
                  <a:srgbClr val="FB5552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パケット</a:t>
            </a:r>
          </a:p>
        </p:txBody>
      </p:sp>
      <p:cxnSp>
        <p:nvCxnSpPr>
          <p:cNvPr id="24" name="Straight Arrow Connector 27">
            <a:extLst>
              <a:ext uri="{FF2B5EF4-FFF2-40B4-BE49-F238E27FC236}">
                <a16:creationId xmlns:a16="http://schemas.microsoft.com/office/drawing/2014/main" id="{A1641129-B7BA-2FB9-C265-2C6061621D49}"/>
              </a:ext>
            </a:extLst>
          </p:cNvPr>
          <p:cNvCxnSpPr>
            <a:cxnSpLocks/>
            <a:stCxn id="7" idx="1"/>
            <a:endCxn id="8" idx="3"/>
          </p:cNvCxnSpPr>
          <p:nvPr/>
        </p:nvCxnSpPr>
        <p:spPr>
          <a:xfrm flipH="1" flipV="1">
            <a:off x="3740044" y="5140909"/>
            <a:ext cx="1270184" cy="253"/>
          </a:xfrm>
          <a:prstGeom prst="straightConnector1">
            <a:avLst/>
          </a:prstGeom>
          <a:ln w="57150">
            <a:headEnd type="triangl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53D797D0-F16A-BAF9-E77F-7261755F2C46}"/>
              </a:ext>
            </a:extLst>
          </p:cNvPr>
          <p:cNvSpPr txBox="1"/>
          <p:nvPr/>
        </p:nvSpPr>
        <p:spPr>
          <a:xfrm>
            <a:off x="3803810" y="5248770"/>
            <a:ext cx="1157689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JP" sz="1800" dirty="0"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TCP通信</a:t>
            </a:r>
          </a:p>
        </p:txBody>
      </p:sp>
      <p:cxnSp>
        <p:nvCxnSpPr>
          <p:cNvPr id="34" name="Straight Arrow Connector 20">
            <a:extLst>
              <a:ext uri="{FF2B5EF4-FFF2-40B4-BE49-F238E27FC236}">
                <a16:creationId xmlns:a16="http://schemas.microsoft.com/office/drawing/2014/main" id="{BA092966-4043-6087-B5DB-7B632A8CEA0D}"/>
              </a:ext>
            </a:extLst>
          </p:cNvPr>
          <p:cNvCxnSpPr>
            <a:cxnSpLocks/>
            <a:stCxn id="7" idx="3"/>
            <a:endCxn id="9" idx="1"/>
          </p:cNvCxnSpPr>
          <p:nvPr/>
        </p:nvCxnSpPr>
        <p:spPr>
          <a:xfrm>
            <a:off x="7048745" y="5141162"/>
            <a:ext cx="1270184" cy="25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59A86A81-3242-1551-4B9D-8F2805109AE8}"/>
              </a:ext>
            </a:extLst>
          </p:cNvPr>
          <p:cNvSpPr txBox="1"/>
          <p:nvPr/>
        </p:nvSpPr>
        <p:spPr>
          <a:xfrm>
            <a:off x="7357222" y="5248770"/>
            <a:ext cx="66236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1800" dirty="0"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転送</a:t>
            </a:r>
          </a:p>
        </p:txBody>
      </p:sp>
      <p:sp>
        <p:nvSpPr>
          <p:cNvPr id="39" name="Rectangle 31">
            <a:extLst>
              <a:ext uri="{FF2B5EF4-FFF2-40B4-BE49-F238E27FC236}">
                <a16:creationId xmlns:a16="http://schemas.microsoft.com/office/drawing/2014/main" id="{022DBBC4-F61D-47F1-F86B-6C58E68736DC}"/>
              </a:ext>
            </a:extLst>
          </p:cNvPr>
          <p:cNvSpPr/>
          <p:nvPr/>
        </p:nvSpPr>
        <p:spPr>
          <a:xfrm>
            <a:off x="5537356" y="5755432"/>
            <a:ext cx="984260" cy="442925"/>
          </a:xfrm>
          <a:prstGeom prst="rect">
            <a:avLst/>
          </a:prstGeom>
          <a:solidFill>
            <a:schemeClr val="bg1"/>
          </a:solidFill>
          <a:ln w="28575">
            <a:solidFill>
              <a:schemeClr val="bg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JP" sz="1800" dirty="0">
                <a:solidFill>
                  <a:schemeClr val="bg2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netdev</a:t>
            </a:r>
          </a:p>
        </p:txBody>
      </p:sp>
    </p:spTree>
    <p:extLst>
      <p:ext uri="{BB962C8B-B14F-4D97-AF65-F5344CB8AC3E}">
        <p14:creationId xmlns:p14="http://schemas.microsoft.com/office/powerpoint/2010/main" val="2408775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F1FCB-4FC5-204E-23C0-F4AF92D6E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JP" dirty="0"/>
              <a:t>P4コンパイラへの実装</a:t>
            </a:r>
            <a:endParaRPr lang="en-JP" dirty="0">
              <a:solidFill>
                <a:srgbClr val="424242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06E815-4BA3-CDE0-5A97-0C8FABC754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JP" dirty="0">
                <a:solidFill>
                  <a:srgbClr val="000000"/>
                </a:solidFill>
              </a:rPr>
              <a:t>P4プログラムをC言語のプログラムに変換</a:t>
            </a:r>
          </a:p>
          <a:p>
            <a:pPr lvl="1"/>
            <a:r>
              <a:rPr lang="en-JP" dirty="0">
                <a:solidFill>
                  <a:srgbClr val="000000"/>
                </a:solidFill>
              </a:rPr>
              <a:t>VM内情報を取得するヘルパー関数に対応する関数ポインタ定義を追加</a:t>
            </a:r>
          </a:p>
          <a:p>
            <a:pPr lvl="1"/>
            <a:endParaRPr lang="en-JP" sz="600" dirty="0">
              <a:solidFill>
                <a:srgbClr val="000000"/>
              </a:solidFill>
            </a:endParaRPr>
          </a:p>
          <a:p>
            <a:r>
              <a:rPr lang="en-JP" dirty="0">
                <a:solidFill>
                  <a:srgbClr val="000000"/>
                </a:solidFill>
              </a:rPr>
              <a:t>変換後のCプログラムをuBPFバイトコードへコンパイル</a:t>
            </a:r>
          </a:p>
          <a:p>
            <a:pPr lvl="1"/>
            <a:r>
              <a:rPr lang="en-JP" dirty="0">
                <a:solidFill>
                  <a:srgbClr val="000000"/>
                </a:solidFill>
              </a:rPr>
              <a:t>VM内情報を取得する外部関数の定義も一緒にコンパイル</a:t>
            </a:r>
          </a:p>
          <a:p>
            <a:pPr lvl="1"/>
            <a:r>
              <a:rPr lang="en-JP" dirty="0">
                <a:solidFill>
                  <a:srgbClr val="000000"/>
                </a:solidFill>
              </a:rPr>
              <a:t>外部関数は定義された関数ポインタを用いてヘルパー関数を呼び出し</a:t>
            </a:r>
          </a:p>
          <a:p>
            <a:pPr lvl="1"/>
            <a:r>
              <a:rPr lang="en-JP" dirty="0">
                <a:solidFill>
                  <a:srgbClr val="000000"/>
                </a:solidFill>
              </a:rPr>
              <a:t>ヘルパー関数に割り当てられた番号に対するcall命令を生成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3745C9-7047-75C5-1FFE-B357E737BFC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altLang="ja" smtClean="0"/>
              <a:pPr/>
              <a:t>14</a:t>
            </a:fld>
            <a:endParaRPr lang="ja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48DD2A-9B56-41A4-587E-95967DCCE62C}"/>
              </a:ext>
            </a:extLst>
          </p:cNvPr>
          <p:cNvSpPr txBox="1"/>
          <p:nvPr/>
        </p:nvSpPr>
        <p:spPr>
          <a:xfrm>
            <a:off x="8504504" y="6209036"/>
            <a:ext cx="2169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1800" dirty="0"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uBPFバイトコード</a:t>
            </a:r>
          </a:p>
        </p:txBody>
      </p:sp>
      <p:sp>
        <p:nvSpPr>
          <p:cNvPr id="13" name="Folded Corner 4">
            <a:extLst>
              <a:ext uri="{FF2B5EF4-FFF2-40B4-BE49-F238E27FC236}">
                <a16:creationId xmlns:a16="http://schemas.microsoft.com/office/drawing/2014/main" id="{C994CAF6-7206-9816-044F-DA2771B2AC8D}"/>
              </a:ext>
            </a:extLst>
          </p:cNvPr>
          <p:cNvSpPr/>
          <p:nvPr/>
        </p:nvSpPr>
        <p:spPr>
          <a:xfrm>
            <a:off x="974476" y="4475121"/>
            <a:ext cx="1633960" cy="827666"/>
          </a:xfrm>
          <a:prstGeom prst="foldedCorner">
            <a:avLst/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0000" tIns="144000" bIns="46800" rtlCol="0" anchor="ctr">
            <a:noAutofit/>
          </a:bodyPr>
          <a:lstStyle/>
          <a:p>
            <a:pPr algn="ctr"/>
            <a:r>
              <a:rPr lang="en-JP" sz="1800" dirty="0">
                <a:solidFill>
                  <a:schemeClr val="bg1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P4</a:t>
            </a:r>
            <a:endParaRPr lang="en-US" sz="1800" dirty="0">
              <a:solidFill>
                <a:schemeClr val="bg1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  <a:p>
            <a:pPr algn="ctr"/>
            <a:r>
              <a:rPr lang="en-JP" sz="1800" dirty="0">
                <a:solidFill>
                  <a:schemeClr val="bg1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プログラム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62CB4C-C3F5-08F8-BF46-056169C8338B}"/>
              </a:ext>
            </a:extLst>
          </p:cNvPr>
          <p:cNvSpPr/>
          <p:nvPr/>
        </p:nvSpPr>
        <p:spPr>
          <a:xfrm>
            <a:off x="3975704" y="4475471"/>
            <a:ext cx="3505200" cy="754611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127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JP" sz="1800" dirty="0">
                <a:solidFill>
                  <a:srgbClr val="424242"/>
                </a:solidFill>
                <a:latin typeface="Meslo LG M DZ for Powerline" panose="020B0609030804020204" pitchFamily="49" charset="0"/>
                <a:ea typeface="Meslo LG M DZ for Powerline" panose="020B0609030804020204" pitchFamily="49" charset="0"/>
                <a:cs typeface="Meslo LG M DZ for Powerline" panose="020B0609030804020204" pitchFamily="49" charset="0"/>
              </a:rPr>
              <a:t>void (*helper)() = 10;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019836E-C350-3C74-0CAC-A94073BF67FA}"/>
              </a:ext>
            </a:extLst>
          </p:cNvPr>
          <p:cNvSpPr/>
          <p:nvPr/>
        </p:nvSpPr>
        <p:spPr>
          <a:xfrm>
            <a:off x="3975704" y="5415244"/>
            <a:ext cx="3505200" cy="1033234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127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JP" sz="1800" dirty="0">
                <a:solidFill>
                  <a:srgbClr val="424242"/>
                </a:solidFill>
                <a:latin typeface="Meslo LG M DZ for Powerline" panose="020B0609030804020204" pitchFamily="49" charset="0"/>
                <a:ea typeface="Meslo LG M DZ for Powerline" panose="020B0609030804020204" pitchFamily="49" charset="0"/>
                <a:cs typeface="Meslo LG M DZ for Powerline" panose="020B0609030804020204" pitchFamily="49" charset="0"/>
              </a:rPr>
              <a:t> int ext_func(){</a:t>
            </a:r>
          </a:p>
          <a:p>
            <a:r>
              <a:rPr lang="en-JP" sz="1800" dirty="0">
                <a:solidFill>
                  <a:srgbClr val="424242"/>
                </a:solidFill>
                <a:latin typeface="Meslo LG M DZ for Powerline" panose="020B0609030804020204" pitchFamily="49" charset="0"/>
                <a:ea typeface="Meslo LG M DZ for Powerline" panose="020B0609030804020204" pitchFamily="49" charset="0"/>
                <a:cs typeface="Meslo LG M DZ for Powerline" panose="020B0609030804020204" pitchFamily="49" charset="0"/>
              </a:rPr>
              <a:t>   return helper();</a:t>
            </a:r>
          </a:p>
          <a:p>
            <a:r>
              <a:rPr lang="en-JP" sz="1800" dirty="0">
                <a:solidFill>
                  <a:srgbClr val="424242"/>
                </a:solidFill>
                <a:latin typeface="Meslo LG M DZ for Powerline" panose="020B0609030804020204" pitchFamily="49" charset="0"/>
                <a:ea typeface="Meslo LG M DZ for Powerline" panose="020B0609030804020204" pitchFamily="49" charset="0"/>
                <a:cs typeface="Meslo LG M DZ for Powerline" panose="020B0609030804020204" pitchFamily="49" charset="0"/>
              </a:rPr>
              <a:t> }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8DEBC24-361F-4658-5876-8F388622B027}"/>
              </a:ext>
            </a:extLst>
          </p:cNvPr>
          <p:cNvSpPr/>
          <p:nvPr/>
        </p:nvSpPr>
        <p:spPr>
          <a:xfrm>
            <a:off x="8504504" y="4542464"/>
            <a:ext cx="2084511" cy="1520646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127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JP" sz="1800" dirty="0">
                <a:solidFill>
                  <a:srgbClr val="424242"/>
                </a:solidFill>
                <a:latin typeface="Meslo LG M DZ for Powerline" panose="020B0609030804020204" pitchFamily="49" charset="0"/>
                <a:ea typeface="Meslo LG M DZ for Powerline" panose="020B0609030804020204" pitchFamily="49" charset="0"/>
                <a:cs typeface="Meslo LG M DZ for Powerline" panose="020B0609030804020204" pitchFamily="49" charset="0"/>
              </a:rPr>
              <a:t> ext_func:</a:t>
            </a:r>
          </a:p>
          <a:p>
            <a:r>
              <a:rPr lang="en-JP" sz="1800" dirty="0">
                <a:solidFill>
                  <a:srgbClr val="424242"/>
                </a:solidFill>
                <a:latin typeface="Meslo LG M DZ for Powerline" panose="020B0609030804020204" pitchFamily="49" charset="0"/>
                <a:ea typeface="Meslo LG M DZ for Powerline" panose="020B0609030804020204" pitchFamily="49" charset="0"/>
                <a:cs typeface="Meslo LG M DZ for Powerline" panose="020B0609030804020204" pitchFamily="49" charset="0"/>
              </a:rPr>
              <a:t>   call 10</a:t>
            </a:r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5246C6A5-C386-D858-B3E3-4DB27BD7B42C}"/>
              </a:ext>
            </a:extLst>
          </p:cNvPr>
          <p:cNvSpPr/>
          <p:nvPr/>
        </p:nvSpPr>
        <p:spPr>
          <a:xfrm>
            <a:off x="2803254" y="4633567"/>
            <a:ext cx="1078302" cy="438417"/>
          </a:xfrm>
          <a:prstGeom prst="rightArrow">
            <a:avLst>
              <a:gd name="adj1" fmla="val 41748"/>
              <a:gd name="adj2" fmla="val 62168"/>
            </a:avLst>
          </a:prstGeom>
          <a:solidFill>
            <a:schemeClr val="bg1">
              <a:lumMod val="65000"/>
            </a:schemeClr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JP"/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49614EC3-1088-00B7-8921-59658EDF240F}"/>
              </a:ext>
            </a:extLst>
          </p:cNvPr>
          <p:cNvSpPr/>
          <p:nvPr/>
        </p:nvSpPr>
        <p:spPr>
          <a:xfrm>
            <a:off x="7675722" y="5095633"/>
            <a:ext cx="633964" cy="438417"/>
          </a:xfrm>
          <a:prstGeom prst="rightArrow">
            <a:avLst>
              <a:gd name="adj1" fmla="val 41748"/>
              <a:gd name="adj2" fmla="val 62168"/>
            </a:avLst>
          </a:prstGeom>
          <a:solidFill>
            <a:schemeClr val="bg1">
              <a:lumMod val="65000"/>
            </a:schemeClr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JP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84FDA6-C766-11CD-49CB-05C5845D5947}"/>
              </a:ext>
            </a:extLst>
          </p:cNvPr>
          <p:cNvSpPr txBox="1"/>
          <p:nvPr/>
        </p:nvSpPr>
        <p:spPr>
          <a:xfrm>
            <a:off x="2611928" y="5065488"/>
            <a:ext cx="13580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2000" dirty="0">
                <a:solidFill>
                  <a:schemeClr val="accent2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p4c-ubpf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7BAC8D-48D5-1CD2-3F06-73CD0D28E6C9}"/>
              </a:ext>
            </a:extLst>
          </p:cNvPr>
          <p:cNvSpPr txBox="1"/>
          <p:nvPr/>
        </p:nvSpPr>
        <p:spPr>
          <a:xfrm>
            <a:off x="7538092" y="5534050"/>
            <a:ext cx="9092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2000" dirty="0">
                <a:solidFill>
                  <a:schemeClr val="accent2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Clang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BCB6A4-C638-4E4D-A21A-DEC55BEE1821}"/>
              </a:ext>
            </a:extLst>
          </p:cNvPr>
          <p:cNvSpPr txBox="1"/>
          <p:nvPr/>
        </p:nvSpPr>
        <p:spPr>
          <a:xfrm>
            <a:off x="4800005" y="6461112"/>
            <a:ext cx="1856598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1800" dirty="0"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外部関数の定義</a:t>
            </a:r>
          </a:p>
        </p:txBody>
      </p:sp>
    </p:spTree>
    <p:extLst>
      <p:ext uri="{BB962C8B-B14F-4D97-AF65-F5344CB8AC3E}">
        <p14:creationId xmlns:p14="http://schemas.microsoft.com/office/powerpoint/2010/main" val="32080790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F1FCB-4FC5-204E-23C0-F4AF92D6E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JP" dirty="0">
                <a:solidFill>
                  <a:srgbClr val="424242"/>
                </a:solidFill>
              </a:rPr>
              <a:t>uBPFランタイムへの実装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06E815-4BA3-CDE0-5A97-0C8FABC754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JP" dirty="0">
                <a:solidFill>
                  <a:srgbClr val="000000"/>
                </a:solidFill>
              </a:rPr>
              <a:t>共有メモリ上のVM内情報を取得するヘルパー関数を追加</a:t>
            </a:r>
          </a:p>
          <a:p>
            <a:pPr lvl="1"/>
            <a:r>
              <a:rPr lang="en-JP" dirty="0">
                <a:solidFill>
                  <a:srgbClr val="000000"/>
                </a:solidFill>
              </a:rPr>
              <a:t>ヘルパー関数とそれに割り当てられた番号の対応を登録</a:t>
            </a:r>
          </a:p>
          <a:p>
            <a:pPr lvl="1"/>
            <a:r>
              <a:rPr lang="en-JP" dirty="0">
                <a:solidFill>
                  <a:srgbClr val="000000"/>
                </a:solidFill>
              </a:rPr>
              <a:t>その番号に対してcall命令が実行されるとヘルパー関数を実行</a:t>
            </a:r>
          </a:p>
          <a:p>
            <a:pPr lvl="1"/>
            <a:endParaRPr lang="en-JP" sz="600" dirty="0">
              <a:solidFill>
                <a:srgbClr val="000000"/>
              </a:solidFill>
            </a:endParaRPr>
          </a:p>
          <a:p>
            <a:r>
              <a:rPr lang="en-JP" dirty="0">
                <a:solidFill>
                  <a:srgbClr val="000000"/>
                </a:solidFill>
              </a:rPr>
              <a:t>uBPFランタイムから共有メモリへのアクセス</a:t>
            </a:r>
          </a:p>
          <a:p>
            <a:pPr lvl="1"/>
            <a:r>
              <a:rPr lang="en-JP" dirty="0">
                <a:solidFill>
                  <a:srgbClr val="000000"/>
                </a:solidFill>
              </a:rPr>
              <a:t>QEMUのivshmem機構を用いてP4 VMとユーザVM間でメモリを共有</a:t>
            </a:r>
          </a:p>
          <a:p>
            <a:pPr lvl="1"/>
            <a:r>
              <a:rPr lang="en-JP" dirty="0">
                <a:solidFill>
                  <a:srgbClr val="000000"/>
                </a:solidFill>
              </a:rPr>
              <a:t>共有メモリに対応するuioデバイスをメモリマップ </a:t>
            </a:r>
            <a:r>
              <a:rPr lang="en-JP" sz="2000" dirty="0">
                <a:solidFill>
                  <a:srgbClr val="000000"/>
                </a:solidFill>
              </a:rPr>
              <a:t>[能野+, CSS’22]</a:t>
            </a:r>
            <a:endParaRPr lang="en-JP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3745C9-7047-75C5-1FFE-B357E737BFC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altLang="ja" smtClean="0"/>
              <a:pPr/>
              <a:t>15</a:t>
            </a:fld>
            <a:endParaRPr lang="ja" alt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E976C83-5A54-EE7D-E4E4-1C4DBF4220D4}"/>
              </a:ext>
            </a:extLst>
          </p:cNvPr>
          <p:cNvGrpSpPr/>
          <p:nvPr/>
        </p:nvGrpSpPr>
        <p:grpSpPr>
          <a:xfrm>
            <a:off x="5021354" y="4639564"/>
            <a:ext cx="5933516" cy="2007031"/>
            <a:chOff x="2341570" y="4482441"/>
            <a:chExt cx="3343385" cy="200703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2CDB335-07F5-B5DC-514C-6C94A0CF6C86}"/>
                </a:ext>
              </a:extLst>
            </p:cNvPr>
            <p:cNvSpPr txBox="1"/>
            <p:nvPr/>
          </p:nvSpPr>
          <p:spPr>
            <a:xfrm>
              <a:off x="3420425" y="6120140"/>
              <a:ext cx="11856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JP" sz="180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uBPFランタイム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5B2368B-D1A8-2071-AABA-E7609B054C9E}"/>
                </a:ext>
              </a:extLst>
            </p:cNvPr>
            <p:cNvSpPr/>
            <p:nvPr/>
          </p:nvSpPr>
          <p:spPr>
            <a:xfrm>
              <a:off x="2341570" y="4482441"/>
              <a:ext cx="3343385" cy="15206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altLang="ja-JP" sz="1800" dirty="0">
                  <a:solidFill>
                    <a:srgbClr val="424242"/>
                  </a:solidFill>
                  <a:latin typeface="Meslo LG M DZ for Powerline" panose="020B0609030804020204" pitchFamily="49" charset="0"/>
                  <a:ea typeface="Meslo LG M DZ for Powerline" panose="020B0609030804020204" pitchFamily="49" charset="0"/>
                  <a:cs typeface="Meslo LG M DZ for Powerline" panose="020B0609030804020204" pitchFamily="49" charset="0"/>
                </a:rPr>
                <a:t>  int helper(){</a:t>
              </a:r>
            </a:p>
            <a:p>
              <a:r>
                <a:rPr lang="en-US" sz="1800" dirty="0">
                  <a:solidFill>
                    <a:srgbClr val="424242"/>
                  </a:solidFill>
                  <a:latin typeface="Meslo LG M DZ for Powerline" panose="020B0609030804020204" pitchFamily="49" charset="0"/>
                  <a:ea typeface="Meslo LG M DZ for Powerline" panose="020B0609030804020204" pitchFamily="49" charset="0"/>
                  <a:cs typeface="Meslo LG M DZ for Powerline" panose="020B0609030804020204" pitchFamily="49" charset="0"/>
                </a:rPr>
                <a:t>    // </a:t>
              </a:r>
              <a:r>
                <a:rPr lang="en-US" sz="1800" dirty="0">
                  <a:solidFill>
                    <a:srgbClr val="424242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  <a:cs typeface="Meslo LG M DZ for Powerline" panose="020B0609030804020204" pitchFamily="49" charset="0"/>
                </a:rPr>
                <a:t>共有メモリから情報を取得</a:t>
              </a:r>
            </a:p>
            <a:p>
              <a:r>
                <a:rPr lang="en-US" sz="1800" dirty="0">
                  <a:solidFill>
                    <a:srgbClr val="424242"/>
                  </a:solidFill>
                  <a:latin typeface="Meslo LG M DZ for Powerline" panose="020B0609030804020204" pitchFamily="49" charset="0"/>
                  <a:ea typeface="Meslo LG M DZ for Powerline" panose="020B0609030804020204" pitchFamily="49" charset="0"/>
                  <a:cs typeface="Meslo LG M DZ for Powerline" panose="020B0609030804020204" pitchFamily="49" charset="0"/>
                </a:rPr>
                <a:t>  }</a:t>
              </a:r>
            </a:p>
            <a:p>
              <a:r>
                <a:rPr lang="en-JP" sz="600" dirty="0">
                  <a:solidFill>
                    <a:srgbClr val="424242"/>
                  </a:solidFill>
                  <a:latin typeface="Meslo LG M DZ for Powerline" panose="020B0609030804020204" pitchFamily="49" charset="0"/>
                  <a:ea typeface="Meslo LG M DZ for Powerline" panose="020B0609030804020204" pitchFamily="49" charset="0"/>
                  <a:cs typeface="Meslo LG M DZ for Powerline" panose="020B0609030804020204" pitchFamily="49" charset="0"/>
                </a:rPr>
                <a:t>  </a:t>
              </a:r>
            </a:p>
            <a:p>
              <a:r>
                <a:rPr lang="en-JP" sz="1800" dirty="0">
                  <a:solidFill>
                    <a:srgbClr val="424242"/>
                  </a:solidFill>
                  <a:latin typeface="Meslo LG M DZ for Powerline" panose="020B0609030804020204" pitchFamily="49" charset="0"/>
                  <a:ea typeface="Meslo LG M DZ for Powerline" panose="020B0609030804020204" pitchFamily="49" charset="0"/>
                  <a:cs typeface="Meslo LG M DZ for Powerline" panose="020B0609030804020204" pitchFamily="49" charset="0"/>
                </a:rPr>
                <a:t>  ubpf_register(..., 10, helper, ...);</a:t>
              </a:r>
            </a:p>
          </p:txBody>
        </p:sp>
      </p:grpSp>
      <p:sp>
        <p:nvSpPr>
          <p:cNvPr id="7" name="Right Arrow 6">
            <a:extLst>
              <a:ext uri="{FF2B5EF4-FFF2-40B4-BE49-F238E27FC236}">
                <a16:creationId xmlns:a16="http://schemas.microsoft.com/office/drawing/2014/main" id="{61060BCC-1758-9149-391A-F64466AEDDB3}"/>
              </a:ext>
            </a:extLst>
          </p:cNvPr>
          <p:cNvSpPr/>
          <p:nvPr/>
        </p:nvSpPr>
        <p:spPr>
          <a:xfrm>
            <a:off x="4160642" y="5200525"/>
            <a:ext cx="633964" cy="438417"/>
          </a:xfrm>
          <a:prstGeom prst="rightArrow">
            <a:avLst>
              <a:gd name="adj1" fmla="val 41748"/>
              <a:gd name="adj2" fmla="val 62168"/>
            </a:avLst>
          </a:prstGeom>
          <a:solidFill>
            <a:schemeClr val="bg1">
              <a:lumMod val="65000"/>
            </a:schemeClr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JP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0001FAC-F20F-E42B-0BDC-CFED45E1B061}"/>
              </a:ext>
            </a:extLst>
          </p:cNvPr>
          <p:cNvGrpSpPr/>
          <p:nvPr/>
        </p:nvGrpSpPr>
        <p:grpSpPr>
          <a:xfrm>
            <a:off x="1748460" y="4639565"/>
            <a:ext cx="2286352" cy="2037631"/>
            <a:chOff x="777099" y="4515569"/>
            <a:chExt cx="2286352" cy="203763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A2E2744-D1C5-24A4-6C6E-9C3CE3DF4623}"/>
                </a:ext>
              </a:extLst>
            </p:cNvPr>
            <p:cNvSpPr txBox="1"/>
            <p:nvPr/>
          </p:nvSpPr>
          <p:spPr>
            <a:xfrm>
              <a:off x="777099" y="6183868"/>
              <a:ext cx="22863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JP" sz="180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uBPFバイトコード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CDFF2AC-FE32-E10D-E5FA-7D78F08C7268}"/>
                </a:ext>
              </a:extLst>
            </p:cNvPr>
            <p:cNvSpPr/>
            <p:nvPr/>
          </p:nvSpPr>
          <p:spPr>
            <a:xfrm>
              <a:off x="878020" y="4515569"/>
              <a:ext cx="2084511" cy="1520646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12700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JP" sz="1800" dirty="0">
                  <a:solidFill>
                    <a:srgbClr val="424242"/>
                  </a:solidFill>
                  <a:latin typeface="Meslo LG M DZ for Powerline" panose="020B0609030804020204" pitchFamily="49" charset="0"/>
                  <a:ea typeface="Meslo LG M DZ for Powerline" panose="020B0609030804020204" pitchFamily="49" charset="0"/>
                  <a:cs typeface="Meslo LG M DZ for Powerline" panose="020B0609030804020204" pitchFamily="49" charset="0"/>
                </a:rPr>
                <a:t> ext_func:</a:t>
              </a:r>
            </a:p>
            <a:p>
              <a:r>
                <a:rPr lang="en-JP" sz="1800" dirty="0">
                  <a:solidFill>
                    <a:srgbClr val="424242"/>
                  </a:solidFill>
                  <a:latin typeface="Meslo LG M DZ for Powerline" panose="020B0609030804020204" pitchFamily="49" charset="0"/>
                  <a:ea typeface="Meslo LG M DZ for Powerline" panose="020B0609030804020204" pitchFamily="49" charset="0"/>
                  <a:cs typeface="Meslo LG M DZ for Powerline" panose="020B0609030804020204" pitchFamily="49" charset="0"/>
                </a:rPr>
                <a:t>   call 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659042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261CD-1978-AF99-C90F-E012FCC8F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JP" dirty="0">
                <a:solidFill>
                  <a:srgbClr val="424242"/>
                </a:solidFill>
              </a:rPr>
              <a:t>実験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226B2B-267B-135C-3F05-9472E5AEFD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JP" dirty="0">
                <a:solidFill>
                  <a:srgbClr val="000000"/>
                </a:solidFill>
              </a:rPr>
              <a:t>P4 Shieldの有効性を示すための実験を行った</a:t>
            </a:r>
          </a:p>
          <a:p>
            <a:pPr lvl="1"/>
            <a:r>
              <a:rPr lang="en-JP" dirty="0">
                <a:solidFill>
                  <a:srgbClr val="000000"/>
                </a:solidFill>
              </a:rPr>
              <a:t>VM内情報を用いてパケットフィルタリングが行えることを確認</a:t>
            </a:r>
          </a:p>
          <a:p>
            <a:pPr lvl="1"/>
            <a:r>
              <a:rPr lang="en-JP" dirty="0">
                <a:solidFill>
                  <a:srgbClr val="000000"/>
                </a:solidFill>
              </a:rPr>
              <a:t>ユーザVMの通信性能およびオーバヘッドの内訳を計測</a:t>
            </a:r>
          </a:p>
          <a:p>
            <a:pPr lvl="1"/>
            <a:endParaRPr lang="en-JP" sz="600" dirty="0">
              <a:solidFill>
                <a:srgbClr val="000000"/>
              </a:solidFill>
            </a:endParaRPr>
          </a:p>
          <a:p>
            <a:r>
              <a:rPr lang="en-JP" dirty="0">
                <a:solidFill>
                  <a:srgbClr val="000000"/>
                </a:solidFill>
              </a:rPr>
              <a:t>本実験ではまだ暗号化や整合性検査は行っていない</a:t>
            </a:r>
          </a:p>
          <a:p>
            <a:pPr lvl="1"/>
            <a:r>
              <a:rPr lang="en-JP" dirty="0">
                <a:solidFill>
                  <a:srgbClr val="000000"/>
                </a:solidFill>
              </a:rPr>
              <a:t>VMにもSEVを適用していない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0F8564-F1ED-29F9-0B3B-7B009CE35D1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altLang="ja" smtClean="0"/>
              <a:pPr/>
              <a:t>16</a:t>
            </a:fld>
            <a:endParaRPr lang="ja" alt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C5985D6-007A-86B9-8FBF-4231339BED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8009834"/>
              </p:ext>
            </p:extLst>
          </p:nvPr>
        </p:nvGraphicFramePr>
        <p:xfrm>
          <a:off x="588707" y="4125558"/>
          <a:ext cx="6692008" cy="23469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10758">
                  <a:extLst>
                    <a:ext uri="{9D8B030D-6E8A-4147-A177-3AD203B41FA5}">
                      <a16:colId xmlns:a16="http://schemas.microsoft.com/office/drawing/2014/main" val="3286504600"/>
                    </a:ext>
                  </a:extLst>
                </a:gridCol>
                <a:gridCol w="2390625">
                  <a:extLst>
                    <a:ext uri="{9D8B030D-6E8A-4147-A177-3AD203B41FA5}">
                      <a16:colId xmlns:a16="http://schemas.microsoft.com/office/drawing/2014/main" val="1090295072"/>
                    </a:ext>
                  </a:extLst>
                </a:gridCol>
                <a:gridCol w="2390625">
                  <a:extLst>
                    <a:ext uri="{9D8B030D-6E8A-4147-A177-3AD203B41FA5}">
                      <a16:colId xmlns:a16="http://schemas.microsoft.com/office/drawing/2014/main" val="2103624784"/>
                    </a:ext>
                  </a:extLst>
                </a:gridCol>
              </a:tblGrid>
              <a:tr h="241584">
                <a:tc>
                  <a:txBody>
                    <a:bodyPr/>
                    <a:lstStyle/>
                    <a:p>
                      <a:r>
                        <a:rPr lang="en-JP" sz="1600" b="1" i="0" dirty="0">
                          <a:solidFill>
                            <a:srgbClr val="424242"/>
                          </a:solidFill>
                          <a:latin typeface="Hiragino Kaku Gothic ProN W6" panose="020B0300000000000000" pitchFamily="34" charset="-128"/>
                          <a:ea typeface="Hiragino Kaku Gothic ProN W6" panose="020B0300000000000000" pitchFamily="34" charset="-128"/>
                        </a:rPr>
                        <a:t>ホスト</a:t>
                      </a:r>
                    </a:p>
                  </a:txBody>
                  <a:tcPr>
                    <a:lnT w="3810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JP" sz="1600" b="0" i="0" dirty="0">
                          <a:solidFill>
                            <a:srgbClr val="424242"/>
                          </a:solidFill>
                          <a:latin typeface="Hiragino Kaku Gothic ProN W3" panose="020B0300000000000000" pitchFamily="34" charset="-128"/>
                          <a:ea typeface="Hiragino Kaku Gothic ProN W3" panose="020B0300000000000000" pitchFamily="34" charset="-128"/>
                        </a:rPr>
                        <a:t>サーバ</a:t>
                      </a:r>
                      <a:endParaRPr lang="en-JP" b="0" i="0" dirty="0">
                        <a:latin typeface="Hiragino Kaku Gothic ProN W3" panose="020B0300000000000000" pitchFamily="34" charset="-128"/>
                        <a:ea typeface="Hiragino Kaku Gothic ProN W3" panose="020B0300000000000000" pitchFamily="34" charset="-128"/>
                      </a:endParaRPr>
                    </a:p>
                  </a:txBody>
                  <a:tcPr>
                    <a:lnT w="3810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JP" sz="1600" b="0" i="0" dirty="0">
                          <a:solidFill>
                            <a:srgbClr val="424242"/>
                          </a:solidFill>
                          <a:latin typeface="Hiragino Kaku Gothic ProN W3" panose="020B0300000000000000" pitchFamily="34" charset="-128"/>
                          <a:ea typeface="Hiragino Kaku Gothic ProN W3" panose="020B0300000000000000" pitchFamily="34" charset="-128"/>
                        </a:rPr>
                        <a:t>クライアント</a:t>
                      </a:r>
                    </a:p>
                  </a:txBody>
                  <a:tcPr>
                    <a:lnT w="3810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2945602"/>
                  </a:ext>
                </a:extLst>
              </a:tr>
              <a:tr h="241584">
                <a:tc>
                  <a:txBody>
                    <a:bodyPr/>
                    <a:lstStyle/>
                    <a:p>
                      <a:r>
                        <a:rPr lang="en-JP" sz="1600" dirty="0">
                          <a:solidFill>
                            <a:schemeClr val="bg2"/>
                          </a:solidFill>
                          <a:latin typeface="Hiragino Kaku Gothic ProN W3" panose="020B0300000000000000" pitchFamily="34" charset="-128"/>
                          <a:ea typeface="Hiragino Kaku Gothic ProN W3" panose="020B0300000000000000" pitchFamily="34" charset="-128"/>
                        </a:rPr>
                        <a:t>CPU</a:t>
                      </a:r>
                    </a:p>
                  </a:txBody>
                  <a:tcPr>
                    <a:lnT w="190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JP" sz="1600" dirty="0">
                          <a:solidFill>
                            <a:schemeClr val="bg2"/>
                          </a:solidFill>
                          <a:latin typeface="Hiragino Kaku Gothic ProN W3" panose="020B0300000000000000" pitchFamily="34" charset="-128"/>
                          <a:ea typeface="Hiragino Kaku Gothic ProN W3" panose="020B0300000000000000" pitchFamily="34" charset="-128"/>
                        </a:rPr>
                        <a:t>AMD EPYC 7713P</a:t>
                      </a:r>
                    </a:p>
                  </a:txBody>
                  <a:tcPr>
                    <a:lnT w="190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JP" sz="1600" dirty="0">
                          <a:solidFill>
                            <a:schemeClr val="bg2"/>
                          </a:solidFill>
                          <a:latin typeface="Hiragino Kaku Gothic ProN W3" panose="020B0300000000000000" pitchFamily="34" charset="-128"/>
                          <a:ea typeface="Hiragino Kaku Gothic ProN W3" panose="020B0300000000000000" pitchFamily="34" charset="-128"/>
                        </a:rPr>
                        <a:t>Intel Core i7-12700</a:t>
                      </a:r>
                    </a:p>
                  </a:txBody>
                  <a:tcPr>
                    <a:lnT w="190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191397901"/>
                  </a:ext>
                </a:extLst>
              </a:tr>
              <a:tr h="241584">
                <a:tc>
                  <a:txBody>
                    <a:bodyPr/>
                    <a:lstStyle/>
                    <a:p>
                      <a:r>
                        <a:rPr lang="en-JP" sz="1600" dirty="0">
                          <a:solidFill>
                            <a:schemeClr val="bg2"/>
                          </a:solidFill>
                          <a:latin typeface="Hiragino Kaku Gothic ProN W3" panose="020B0300000000000000" pitchFamily="34" charset="-128"/>
                          <a:ea typeface="Hiragino Kaku Gothic ProN W3" panose="020B0300000000000000" pitchFamily="34" charset="-128"/>
                        </a:rPr>
                        <a:t>メモリ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JP" sz="1600" dirty="0">
                          <a:solidFill>
                            <a:schemeClr val="bg2"/>
                          </a:solidFill>
                          <a:latin typeface="Hiragino Kaku Gothic ProN W3" panose="020B0300000000000000" pitchFamily="34" charset="-128"/>
                          <a:ea typeface="Hiragino Kaku Gothic ProN W3" panose="020B0300000000000000" pitchFamily="34" charset="-128"/>
                        </a:rPr>
                        <a:t>128 GB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JP" sz="1600" dirty="0">
                          <a:solidFill>
                            <a:schemeClr val="bg2"/>
                          </a:solidFill>
                          <a:latin typeface="Hiragino Kaku Gothic ProN W3" panose="020B0300000000000000" pitchFamily="34" charset="-128"/>
                          <a:ea typeface="Hiragino Kaku Gothic ProN W3" panose="020B0300000000000000" pitchFamily="34" charset="-128"/>
                        </a:rPr>
                        <a:t>64 GB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4436082"/>
                  </a:ext>
                </a:extLst>
              </a:tr>
              <a:tr h="241584">
                <a:tc>
                  <a:txBody>
                    <a:bodyPr/>
                    <a:lstStyle/>
                    <a:p>
                      <a:r>
                        <a:rPr lang="en-JP" sz="1600" dirty="0">
                          <a:solidFill>
                            <a:schemeClr val="bg2"/>
                          </a:solidFill>
                          <a:latin typeface="Hiragino Kaku Gothic ProN W3" panose="020B0300000000000000" pitchFamily="34" charset="-128"/>
                          <a:ea typeface="Hiragino Kaku Gothic ProN W3" panose="020B0300000000000000" pitchFamily="34" charset="-128"/>
                        </a:rPr>
                        <a:t>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JP" sz="1600" dirty="0">
                          <a:solidFill>
                            <a:schemeClr val="bg2"/>
                          </a:solidFill>
                          <a:latin typeface="Hiragino Kaku Gothic ProN W3" panose="020B0300000000000000" pitchFamily="34" charset="-128"/>
                          <a:ea typeface="Hiragino Kaku Gothic ProN W3" panose="020B0300000000000000" pitchFamily="34" charset="-128"/>
                        </a:rPr>
                        <a:t>Linux 6.5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JP" sz="1600" dirty="0">
                          <a:solidFill>
                            <a:schemeClr val="bg2"/>
                          </a:solidFill>
                          <a:latin typeface="Hiragino Kaku Gothic ProN W3" panose="020B0300000000000000" pitchFamily="34" charset="-128"/>
                          <a:ea typeface="Hiragino Kaku Gothic ProN W3" panose="020B0300000000000000" pitchFamily="34" charset="-128"/>
                        </a:rPr>
                        <a:t>Linux 6.5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4494851"/>
                  </a:ext>
                </a:extLst>
              </a:tr>
              <a:tr h="241584">
                <a:tc>
                  <a:txBody>
                    <a:bodyPr/>
                    <a:lstStyle/>
                    <a:p>
                      <a:r>
                        <a:rPr lang="en-JP" sz="1600" dirty="0">
                          <a:solidFill>
                            <a:schemeClr val="bg2"/>
                          </a:solidFill>
                          <a:latin typeface="Hiragino Kaku Gothic ProN W3" panose="020B0300000000000000" pitchFamily="34" charset="-128"/>
                          <a:ea typeface="Hiragino Kaku Gothic ProN W3" panose="020B0300000000000000" pitchFamily="34" charset="-128"/>
                        </a:rPr>
                        <a:t>NIC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JP" sz="1600" dirty="0">
                          <a:solidFill>
                            <a:schemeClr val="bg2"/>
                          </a:solidFill>
                          <a:latin typeface="Hiragino Kaku Gothic ProN W3" panose="020B0300000000000000" pitchFamily="34" charset="-128"/>
                          <a:ea typeface="Hiragino Kaku Gothic ProN W3" panose="020B0300000000000000" pitchFamily="34" charset="-128"/>
                        </a:rPr>
                        <a:t>Broadcom 57416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JP" sz="1600" dirty="0">
                          <a:solidFill>
                            <a:schemeClr val="bg2"/>
                          </a:solidFill>
                          <a:latin typeface="Hiragino Kaku Gothic ProN W3" panose="020B0300000000000000" pitchFamily="34" charset="-128"/>
                          <a:ea typeface="Hiragino Kaku Gothic ProN W3" panose="020B0300000000000000" pitchFamily="34" charset="-128"/>
                        </a:rPr>
                        <a:t>Intel I219-V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1272144"/>
                  </a:ext>
                </a:extLst>
              </a:tr>
              <a:tr h="241584">
                <a:tc>
                  <a:txBody>
                    <a:bodyPr/>
                    <a:lstStyle/>
                    <a:p>
                      <a:r>
                        <a:rPr lang="en-JP" sz="1600" dirty="0">
                          <a:solidFill>
                            <a:schemeClr val="bg2"/>
                          </a:solidFill>
                          <a:latin typeface="Hiragino Kaku Gothic ProN W3" panose="020B0300000000000000" pitchFamily="34" charset="-128"/>
                          <a:ea typeface="Hiragino Kaku Gothic ProN W3" panose="020B0300000000000000" pitchFamily="34" charset="-128"/>
                        </a:rPr>
                        <a:t>ハイパーバイザ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JP" sz="1600" dirty="0">
                          <a:solidFill>
                            <a:srgbClr val="424242"/>
                          </a:solidFill>
                          <a:latin typeface="Hiragino Kaku Gothic ProN W3" panose="020B0300000000000000" pitchFamily="34" charset="-128"/>
                          <a:ea typeface="Hiragino Kaku Gothic ProN W3" panose="020B0300000000000000" pitchFamily="34" charset="-128"/>
                        </a:rPr>
                        <a:t>QEMU-KVM 6.2.0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JP" sz="1600" dirty="0">
                          <a:solidFill>
                            <a:srgbClr val="424242"/>
                          </a:solidFill>
                          <a:latin typeface="Hiragino Kaku Gothic ProN W3" panose="020B0300000000000000" pitchFamily="34" charset="-128"/>
                          <a:ea typeface="Hiragino Kaku Gothic ProN W3" panose="020B0300000000000000" pitchFamily="34" charset="-128"/>
                        </a:rPr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9906188"/>
                  </a:ext>
                </a:extLst>
              </a:tr>
              <a:tr h="241584">
                <a:tc>
                  <a:txBody>
                    <a:bodyPr/>
                    <a:lstStyle/>
                    <a:p>
                      <a:r>
                        <a:rPr lang="en-JP" sz="1600" dirty="0">
                          <a:solidFill>
                            <a:schemeClr val="bg2"/>
                          </a:solidFill>
                          <a:latin typeface="Hiragino Kaku Gothic ProN W3" panose="020B0300000000000000" pitchFamily="34" charset="-128"/>
                          <a:ea typeface="Hiragino Kaku Gothic ProN W3" panose="020B0300000000000000" pitchFamily="34" charset="-128"/>
                        </a:rPr>
                        <a:t>仮想スイッチ</a:t>
                      </a:r>
                      <a:endParaRPr lang="en-JP" sz="1600" strike="sngStrike" dirty="0">
                        <a:solidFill>
                          <a:srgbClr val="FF0000"/>
                        </a:solidFill>
                        <a:latin typeface="Hiragino Kaku Gothic ProN W3" panose="020B0300000000000000" pitchFamily="34" charset="-128"/>
                        <a:ea typeface="Hiragino Kaku Gothic ProN W3" panose="020B0300000000000000" pitchFamily="34" charset="-128"/>
                      </a:endParaRPr>
                    </a:p>
                  </a:txBody>
                  <a:tcPr>
                    <a:lnB w="3810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JP" sz="1600" dirty="0">
                          <a:solidFill>
                            <a:schemeClr val="bg2"/>
                          </a:solidFill>
                          <a:latin typeface="Hiragino Kaku Gothic ProN W3" panose="020B0300000000000000" pitchFamily="34" charset="-128"/>
                          <a:ea typeface="Hiragino Kaku Gothic ProN W3" panose="020B0300000000000000" pitchFamily="34" charset="-128"/>
                        </a:rPr>
                        <a:t>Open vSwitch 3.2.1</a:t>
                      </a:r>
                    </a:p>
                  </a:txBody>
                  <a:tcPr>
                    <a:lnB w="3810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JP" sz="1600" dirty="0">
                          <a:solidFill>
                            <a:schemeClr val="bg2"/>
                          </a:solidFill>
                          <a:latin typeface="Hiragino Kaku Gothic ProN W3" panose="020B0300000000000000" pitchFamily="34" charset="-128"/>
                          <a:ea typeface="Hiragino Kaku Gothic ProN W3" panose="020B0300000000000000" pitchFamily="34" charset="-128"/>
                        </a:rPr>
                        <a:t>-</a:t>
                      </a:r>
                    </a:p>
                  </a:txBody>
                  <a:tcPr>
                    <a:lnB w="3810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6283857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4EC3BD2-CF10-FCC7-C5AD-62CAEC2D3F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9129630"/>
              </p:ext>
            </p:extLst>
          </p:nvPr>
        </p:nvGraphicFramePr>
        <p:xfrm>
          <a:off x="7505386" y="4125558"/>
          <a:ext cx="3832021" cy="13411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38257">
                  <a:extLst>
                    <a:ext uri="{9D8B030D-6E8A-4147-A177-3AD203B41FA5}">
                      <a16:colId xmlns:a16="http://schemas.microsoft.com/office/drawing/2014/main" val="3286504600"/>
                    </a:ext>
                  </a:extLst>
                </a:gridCol>
                <a:gridCol w="1346882">
                  <a:extLst>
                    <a:ext uri="{9D8B030D-6E8A-4147-A177-3AD203B41FA5}">
                      <a16:colId xmlns:a16="http://schemas.microsoft.com/office/drawing/2014/main" val="1090295072"/>
                    </a:ext>
                  </a:extLst>
                </a:gridCol>
                <a:gridCol w="1346882">
                  <a:extLst>
                    <a:ext uri="{9D8B030D-6E8A-4147-A177-3AD203B41FA5}">
                      <a16:colId xmlns:a16="http://schemas.microsoft.com/office/drawing/2014/main" val="2113531366"/>
                    </a:ext>
                  </a:extLst>
                </a:gridCol>
              </a:tblGrid>
              <a:tr h="147597">
                <a:tc>
                  <a:txBody>
                    <a:bodyPr/>
                    <a:lstStyle/>
                    <a:p>
                      <a:r>
                        <a:rPr lang="en-JP" sz="1600" b="1" i="0" dirty="0">
                          <a:solidFill>
                            <a:srgbClr val="424242"/>
                          </a:solidFill>
                          <a:latin typeface="Hiragino Kaku Gothic ProN W6" panose="020B0300000000000000" pitchFamily="34" charset="-128"/>
                          <a:ea typeface="Hiragino Kaku Gothic ProN W6" panose="020B0300000000000000" pitchFamily="34" charset="-128"/>
                        </a:rPr>
                        <a:t>VM</a:t>
                      </a:r>
                    </a:p>
                  </a:txBody>
                  <a:tcPr>
                    <a:lnT w="3810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JP" sz="1600" b="0" i="0" dirty="0">
                          <a:solidFill>
                            <a:srgbClr val="424242"/>
                          </a:solidFill>
                          <a:latin typeface="Hiragino Kaku Gothic ProN W3" panose="020B0300000000000000" pitchFamily="34" charset="-128"/>
                          <a:ea typeface="Hiragino Kaku Gothic ProN W3" panose="020B0300000000000000" pitchFamily="34" charset="-128"/>
                        </a:rPr>
                        <a:t>P4 VM</a:t>
                      </a:r>
                      <a:endParaRPr lang="en-JP" b="0" i="0" dirty="0">
                        <a:latin typeface="Hiragino Kaku Gothic ProN W3" panose="020B0300000000000000" pitchFamily="34" charset="-128"/>
                        <a:ea typeface="Hiragino Kaku Gothic ProN W3" panose="020B0300000000000000" pitchFamily="34" charset="-128"/>
                      </a:endParaRPr>
                    </a:p>
                  </a:txBody>
                  <a:tcPr>
                    <a:lnT w="3810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JP" sz="1600" b="0" i="0" dirty="0">
                          <a:solidFill>
                            <a:srgbClr val="424242"/>
                          </a:solidFill>
                          <a:latin typeface="Hiragino Kaku Gothic ProN W3" panose="020B0300000000000000" pitchFamily="34" charset="-128"/>
                          <a:ea typeface="Hiragino Kaku Gothic ProN W3" panose="020B0300000000000000" pitchFamily="34" charset="-128"/>
                        </a:rPr>
                        <a:t>ユーザVM</a:t>
                      </a:r>
                    </a:p>
                  </a:txBody>
                  <a:tcPr>
                    <a:lnT w="3810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2945602"/>
                  </a:ext>
                </a:extLst>
              </a:tr>
              <a:tr h="147597">
                <a:tc>
                  <a:txBody>
                    <a:bodyPr/>
                    <a:lstStyle/>
                    <a:p>
                      <a:r>
                        <a:rPr lang="en-JP" sz="1600" dirty="0">
                          <a:solidFill>
                            <a:schemeClr val="bg2"/>
                          </a:solidFill>
                          <a:latin typeface="Hiragino Kaku Gothic ProN W3" panose="020B0300000000000000" pitchFamily="34" charset="-128"/>
                          <a:ea typeface="Hiragino Kaku Gothic ProN W3" panose="020B0300000000000000" pitchFamily="34" charset="-128"/>
                        </a:rPr>
                        <a:t>仮想CPU</a:t>
                      </a:r>
                    </a:p>
                  </a:txBody>
                  <a:tcPr>
                    <a:lnT w="190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lvl="1"/>
                      <a:r>
                        <a:rPr lang="en-JP" sz="1600" dirty="0">
                          <a:solidFill>
                            <a:schemeClr val="bg2"/>
                          </a:solidFill>
                          <a:latin typeface="Hiragino Kaku Gothic ProN W3" panose="020B0300000000000000" pitchFamily="34" charset="-128"/>
                          <a:ea typeface="Hiragino Kaku Gothic ProN W3" panose="020B0300000000000000" pitchFamily="34" charset="-128"/>
                        </a:rPr>
                        <a:t>16</a:t>
                      </a:r>
                    </a:p>
                  </a:txBody>
                  <a:tcPr>
                    <a:lnT w="190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lvl="1"/>
                      <a:r>
                        <a:rPr lang="en-JP" sz="1600" dirty="0">
                          <a:solidFill>
                            <a:schemeClr val="bg2"/>
                          </a:solidFill>
                          <a:latin typeface="Hiragino Kaku Gothic ProN W3" panose="020B0300000000000000" pitchFamily="34" charset="-128"/>
                          <a:ea typeface="Hiragino Kaku Gothic ProN W3" panose="020B0300000000000000" pitchFamily="34" charset="-128"/>
                        </a:rPr>
                        <a:t>8</a:t>
                      </a:r>
                    </a:p>
                  </a:txBody>
                  <a:tcPr>
                    <a:lnT w="190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191397901"/>
                  </a:ext>
                </a:extLst>
              </a:tr>
              <a:tr h="147597">
                <a:tc>
                  <a:txBody>
                    <a:bodyPr/>
                    <a:lstStyle/>
                    <a:p>
                      <a:r>
                        <a:rPr lang="en-JP" sz="1600" dirty="0">
                          <a:solidFill>
                            <a:schemeClr val="bg2"/>
                          </a:solidFill>
                          <a:latin typeface="Hiragino Kaku Gothic ProN W3" panose="020B0300000000000000" pitchFamily="34" charset="-128"/>
                          <a:ea typeface="Hiragino Kaku Gothic ProN W3" panose="020B0300000000000000" pitchFamily="34" charset="-128"/>
                        </a:rPr>
                        <a:t>メモリ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JP" sz="1600" dirty="0">
                          <a:solidFill>
                            <a:schemeClr val="bg2"/>
                          </a:solidFill>
                          <a:latin typeface="Hiragino Kaku Gothic ProN W3" panose="020B0300000000000000" pitchFamily="34" charset="-128"/>
                          <a:ea typeface="Hiragino Kaku Gothic ProN W3" panose="020B0300000000000000" pitchFamily="34" charset="-128"/>
                        </a:rPr>
                        <a:t>16 GB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JP" sz="1600" dirty="0">
                          <a:solidFill>
                            <a:schemeClr val="bg2"/>
                          </a:solidFill>
                          <a:latin typeface="Hiragino Kaku Gothic ProN W3" panose="020B0300000000000000" pitchFamily="34" charset="-128"/>
                          <a:ea typeface="Hiragino Kaku Gothic ProN W3" panose="020B0300000000000000" pitchFamily="34" charset="-128"/>
                        </a:rPr>
                        <a:t>8 GB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4436082"/>
                  </a:ext>
                </a:extLst>
              </a:tr>
              <a:tr h="147597">
                <a:tc>
                  <a:txBody>
                    <a:bodyPr/>
                    <a:lstStyle/>
                    <a:p>
                      <a:r>
                        <a:rPr lang="en-JP" sz="1600" dirty="0">
                          <a:solidFill>
                            <a:schemeClr val="bg2"/>
                          </a:solidFill>
                          <a:latin typeface="Hiragino Kaku Gothic ProN W3" panose="020B0300000000000000" pitchFamily="34" charset="-128"/>
                          <a:ea typeface="Hiragino Kaku Gothic ProN W3" panose="020B0300000000000000" pitchFamily="34" charset="-128"/>
                        </a:rPr>
                        <a:t>OS</a:t>
                      </a:r>
                    </a:p>
                  </a:txBody>
                  <a:tcPr>
                    <a:lnB w="3810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JP" sz="1600" dirty="0">
                          <a:solidFill>
                            <a:schemeClr val="bg2"/>
                          </a:solidFill>
                          <a:latin typeface="Hiragino Kaku Gothic ProN W3" panose="020B0300000000000000" pitchFamily="34" charset="-128"/>
                          <a:ea typeface="Hiragino Kaku Gothic ProN W3" panose="020B0300000000000000" pitchFamily="34" charset="-128"/>
                        </a:rPr>
                        <a:t>Linux 5.15</a:t>
                      </a:r>
                    </a:p>
                  </a:txBody>
                  <a:tcPr>
                    <a:lnB w="3810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JP" sz="1600" dirty="0">
                          <a:solidFill>
                            <a:schemeClr val="bg2"/>
                          </a:solidFill>
                          <a:latin typeface="Hiragino Kaku Gothic ProN W3" panose="020B0300000000000000" pitchFamily="34" charset="-128"/>
                          <a:ea typeface="Hiragino Kaku Gothic ProN W3" panose="020B0300000000000000" pitchFamily="34" charset="-128"/>
                        </a:rPr>
                        <a:t>Linux 5.15</a:t>
                      </a:r>
                    </a:p>
                  </a:txBody>
                  <a:tcPr>
                    <a:lnB w="3810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62838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38994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775B2-2D24-C16F-2A2F-05DFA200F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6657" y="304800"/>
            <a:ext cx="10005423" cy="885580"/>
          </a:xfrm>
        </p:spPr>
        <p:txBody>
          <a:bodyPr>
            <a:normAutofit/>
          </a:bodyPr>
          <a:lstStyle/>
          <a:p>
            <a:r>
              <a:rPr lang="en-JP" dirty="0">
                <a:solidFill>
                  <a:srgbClr val="424242"/>
                </a:solidFill>
              </a:rPr>
              <a:t>実験1</a:t>
            </a:r>
            <a:r>
              <a:rPr lang="ja-JP" altLang="en-US">
                <a:solidFill>
                  <a:srgbClr val="424242"/>
                </a:solidFill>
              </a:rPr>
              <a:t>：</a:t>
            </a:r>
            <a:r>
              <a:rPr lang="en-US" altLang="ja-JP" dirty="0">
                <a:solidFill>
                  <a:srgbClr val="424242"/>
                </a:solidFill>
              </a:rPr>
              <a:t>P4</a:t>
            </a:r>
            <a:r>
              <a:rPr lang="ja-JP" altLang="en-US">
                <a:solidFill>
                  <a:srgbClr val="424242"/>
                </a:solidFill>
              </a:rPr>
              <a:t>による</a:t>
            </a:r>
            <a:r>
              <a:rPr lang="en-JP" dirty="0">
                <a:solidFill>
                  <a:srgbClr val="424242"/>
                </a:solidFill>
              </a:rPr>
              <a:t>パケットフィルタリング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B68407-C10B-02EA-803D-A0436945F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920" y="1362493"/>
            <a:ext cx="10932160" cy="4855428"/>
          </a:xfrm>
        </p:spPr>
        <p:txBody>
          <a:bodyPr>
            <a:normAutofit/>
          </a:bodyPr>
          <a:lstStyle/>
          <a:p>
            <a:r>
              <a:rPr lang="en-JP" dirty="0">
                <a:solidFill>
                  <a:srgbClr val="424242"/>
                </a:solidFill>
              </a:rPr>
              <a:t>不正なICMPパケットを破棄するP4プログラムをロード</a:t>
            </a:r>
          </a:p>
          <a:p>
            <a:pPr lvl="1"/>
            <a:r>
              <a:rPr lang="en-JP" dirty="0">
                <a:solidFill>
                  <a:srgbClr val="424242"/>
                </a:solidFill>
              </a:rPr>
              <a:t>ユーザVMが送信したUDPパケットの情報を共有メモリから取得</a:t>
            </a:r>
          </a:p>
          <a:p>
            <a:pPr lvl="1"/>
            <a:r>
              <a:rPr lang="en-JP" dirty="0">
                <a:solidFill>
                  <a:srgbClr val="424242"/>
                </a:solidFill>
              </a:rPr>
              <a:t>UDPパケットの不着を示すICMPパケットの受信時に転送・破棄を判定</a:t>
            </a:r>
          </a:p>
          <a:p>
            <a:pPr lvl="1"/>
            <a:r>
              <a:rPr lang="en-JP" dirty="0">
                <a:solidFill>
                  <a:srgbClr val="424242"/>
                </a:solidFill>
              </a:rPr>
              <a:t>UDPパケット未送信時に受信した当該ICMPパケットを不正とみなす</a:t>
            </a:r>
          </a:p>
          <a:p>
            <a:pPr lvl="1"/>
            <a:endParaRPr lang="en-JP" sz="600" dirty="0">
              <a:solidFill>
                <a:srgbClr val="424242"/>
              </a:solidFill>
            </a:endParaRPr>
          </a:p>
          <a:p>
            <a:r>
              <a:rPr lang="en-JP" dirty="0">
                <a:solidFill>
                  <a:srgbClr val="424242"/>
                </a:solidFill>
              </a:rPr>
              <a:t>不正なICMPパケットだけを正しく破棄できることを確認</a:t>
            </a:r>
          </a:p>
          <a:p>
            <a:pPr lvl="1"/>
            <a:r>
              <a:rPr lang="en-JP" dirty="0">
                <a:solidFill>
                  <a:srgbClr val="424242"/>
                </a:solidFill>
              </a:rPr>
              <a:t>UDPパケット送信時やその他のICMPパケットは正しく転送できた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26C6AD-C240-9079-8489-D4508C5C715D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268061" y="6315968"/>
            <a:ext cx="731600" cy="524800"/>
          </a:xfrm>
        </p:spPr>
        <p:txBody>
          <a:bodyPr/>
          <a:lstStyle/>
          <a:p>
            <a:fld id="{00000000-1234-1234-1234-123412341234}" type="slidenum">
              <a:rPr lang="en-US" altLang="ja" smtClean="0"/>
              <a:pPr/>
              <a:t>17</a:t>
            </a:fld>
            <a:endParaRPr lang="ja" altLang="en-US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BB94449-DCF1-7B9C-BDBC-D09140A61CA8}"/>
              </a:ext>
            </a:extLst>
          </p:cNvPr>
          <p:cNvGrpSpPr/>
          <p:nvPr/>
        </p:nvGrpSpPr>
        <p:grpSpPr>
          <a:xfrm>
            <a:off x="6559368" y="4458067"/>
            <a:ext cx="4615575" cy="1857901"/>
            <a:chOff x="5944358" y="4552358"/>
            <a:chExt cx="4615575" cy="185790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564C63B-73CC-8638-EDF0-FE7446340990}"/>
                </a:ext>
              </a:extLst>
            </p:cNvPr>
            <p:cNvGrpSpPr/>
            <p:nvPr/>
          </p:nvGrpSpPr>
          <p:grpSpPr>
            <a:xfrm>
              <a:off x="6964351" y="4552358"/>
              <a:ext cx="3595582" cy="1857901"/>
              <a:chOff x="69321" y="4570804"/>
              <a:chExt cx="3595582" cy="1857901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A9D8CF86-C29B-6D0B-86B0-B2A2C6A961DA}"/>
                  </a:ext>
                </a:extLst>
              </p:cNvPr>
              <p:cNvSpPr/>
              <p:nvPr/>
            </p:nvSpPr>
            <p:spPr>
              <a:xfrm>
                <a:off x="993522" y="4570804"/>
                <a:ext cx="1039677" cy="622294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JP" sz="1600" dirty="0">
                    <a:solidFill>
                      <a:schemeClr val="bg2"/>
                    </a:solidFill>
                    <a:latin typeface="Hiragino Kaku Gothic ProN W3" panose="020B0300000000000000" pitchFamily="34" charset="-128"/>
                    <a:ea typeface="Hiragino Kaku Gothic ProN W3" panose="020B0300000000000000" pitchFamily="34" charset="-128"/>
                  </a:rPr>
                  <a:t>仮想</a:t>
                </a:r>
              </a:p>
              <a:p>
                <a:pPr algn="ctr"/>
                <a:r>
                  <a:rPr lang="en-JP" sz="1600" dirty="0">
                    <a:solidFill>
                      <a:schemeClr val="bg2"/>
                    </a:solidFill>
                    <a:latin typeface="Hiragino Kaku Gothic ProN W3" panose="020B0300000000000000" pitchFamily="34" charset="-128"/>
                    <a:ea typeface="Hiragino Kaku Gothic ProN W3" panose="020B0300000000000000" pitchFamily="34" charset="-128"/>
                  </a:rPr>
                  <a:t>スイッチ</a:t>
                </a: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0AFF083-779F-964E-736D-20D926FE5144}"/>
                  </a:ext>
                </a:extLst>
              </p:cNvPr>
              <p:cNvSpPr/>
              <p:nvPr/>
            </p:nvSpPr>
            <p:spPr>
              <a:xfrm>
                <a:off x="993522" y="5799945"/>
                <a:ext cx="1039209" cy="622800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bg2"/>
                    </a:solidFill>
                    <a:latin typeface="Hiragino Kaku Gothic ProN W3" panose="020B0300000000000000" pitchFamily="34" charset="-128"/>
                    <a:ea typeface="Hiragino Kaku Gothic ProN W3" panose="020B0300000000000000" pitchFamily="34" charset="-128"/>
                  </a:rPr>
                  <a:t>P4 </a:t>
                </a:r>
                <a:r>
                  <a:rPr lang="en-JP" sz="1600" dirty="0">
                    <a:solidFill>
                      <a:schemeClr val="bg2"/>
                    </a:solidFill>
                    <a:latin typeface="Hiragino Kaku Gothic ProN W3" panose="020B0300000000000000" pitchFamily="34" charset="-128"/>
                    <a:ea typeface="Hiragino Kaku Gothic ProN W3" panose="020B0300000000000000" pitchFamily="34" charset="-128"/>
                  </a:rPr>
                  <a:t>VM</a:t>
                </a:r>
              </a:p>
            </p:txBody>
          </p:sp>
          <p:sp>
            <p:nvSpPr>
              <p:cNvPr id="9" name="Rectangle 6">
                <a:extLst>
                  <a:ext uri="{FF2B5EF4-FFF2-40B4-BE49-F238E27FC236}">
                    <a16:creationId xmlns:a16="http://schemas.microsoft.com/office/drawing/2014/main" id="{DECD2533-965E-9FCC-2BE1-23F6D64A6C2D}"/>
                  </a:ext>
                </a:extLst>
              </p:cNvPr>
              <p:cNvSpPr/>
              <p:nvPr/>
            </p:nvSpPr>
            <p:spPr>
              <a:xfrm>
                <a:off x="2625694" y="4570804"/>
                <a:ext cx="1039209" cy="622800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JP" sz="1600" dirty="0">
                    <a:solidFill>
                      <a:schemeClr val="bg2"/>
                    </a:solidFill>
                    <a:latin typeface="Hiragino Kaku Gothic ProN W3" panose="020B0300000000000000" pitchFamily="34" charset="-128"/>
                    <a:ea typeface="Hiragino Kaku Gothic ProN W3" panose="020B0300000000000000" pitchFamily="34" charset="-128"/>
                  </a:rPr>
                  <a:t>ユーザ</a:t>
                </a:r>
              </a:p>
              <a:p>
                <a:pPr algn="ctr"/>
                <a:r>
                  <a:rPr lang="en-JP" sz="1600" dirty="0">
                    <a:solidFill>
                      <a:schemeClr val="bg2"/>
                    </a:solidFill>
                    <a:latin typeface="Hiragino Kaku Gothic ProN W3" panose="020B0300000000000000" pitchFamily="34" charset="-128"/>
                    <a:ea typeface="Hiragino Kaku Gothic ProN W3" panose="020B0300000000000000" pitchFamily="34" charset="-128"/>
                  </a:rPr>
                  <a:t>VM</a:t>
                </a:r>
              </a:p>
            </p:txBody>
          </p:sp>
          <p:cxnSp>
            <p:nvCxnSpPr>
              <p:cNvPr id="23" name="カギ線コネクタ 8">
                <a:extLst>
                  <a:ext uri="{FF2B5EF4-FFF2-40B4-BE49-F238E27FC236}">
                    <a16:creationId xmlns:a16="http://schemas.microsoft.com/office/drawing/2014/main" id="{36322270-3EFE-F89F-D7A4-3CFCE69B47A0}"/>
                  </a:ext>
                </a:extLst>
              </p:cNvPr>
              <p:cNvCxnSpPr>
                <a:cxnSpLocks/>
                <a:stCxn id="7" idx="3"/>
                <a:endCxn id="9" idx="1"/>
              </p:cNvCxnSpPr>
              <p:nvPr/>
            </p:nvCxnSpPr>
            <p:spPr>
              <a:xfrm>
                <a:off x="2033199" y="4881951"/>
                <a:ext cx="592495" cy="253"/>
              </a:xfrm>
              <a:prstGeom prst="bentConnector3">
                <a:avLst>
                  <a:gd name="adj1" fmla="val 50000"/>
                </a:avLst>
              </a:prstGeom>
              <a:ln w="28575">
                <a:solidFill>
                  <a:srgbClr val="424242"/>
                </a:solidFill>
                <a:head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カギ線コネクタ 10">
                <a:extLst>
                  <a:ext uri="{FF2B5EF4-FFF2-40B4-BE49-F238E27FC236}">
                    <a16:creationId xmlns:a16="http://schemas.microsoft.com/office/drawing/2014/main" id="{26A11791-D72D-E022-01B6-68621D6D3A29}"/>
                  </a:ext>
                </a:extLst>
              </p:cNvPr>
              <p:cNvCxnSpPr>
                <a:cxnSpLocks/>
                <a:stCxn id="7" idx="2"/>
                <a:endCxn id="8" idx="0"/>
              </p:cNvCxnSpPr>
              <p:nvPr/>
            </p:nvCxnSpPr>
            <p:spPr>
              <a:xfrm rot="5400000">
                <a:off x="1209821" y="5496404"/>
                <a:ext cx="606847" cy="234"/>
              </a:xfrm>
              <a:prstGeom prst="bentConnector3">
                <a:avLst>
                  <a:gd name="adj1" fmla="val 50000"/>
                </a:avLst>
              </a:prstGeom>
              <a:ln w="28575">
                <a:solidFill>
                  <a:srgbClr val="424242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15">
                <a:extLst>
                  <a:ext uri="{FF2B5EF4-FFF2-40B4-BE49-F238E27FC236}">
                    <a16:creationId xmlns:a16="http://schemas.microsoft.com/office/drawing/2014/main" id="{2C2EC333-158C-9995-660F-EE3446EB430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27950" y="4882278"/>
                <a:ext cx="165572" cy="0"/>
              </a:xfrm>
              <a:prstGeom prst="line">
                <a:avLst/>
              </a:prstGeom>
              <a:ln w="28575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乗算記号 17">
                <a:extLst>
                  <a:ext uri="{FF2B5EF4-FFF2-40B4-BE49-F238E27FC236}">
                    <a16:creationId xmlns:a16="http://schemas.microsoft.com/office/drawing/2014/main" id="{EF28E042-1535-7C89-4811-26A80182F118}"/>
                  </a:ext>
                </a:extLst>
              </p:cNvPr>
              <p:cNvSpPr/>
              <p:nvPr/>
            </p:nvSpPr>
            <p:spPr>
              <a:xfrm>
                <a:off x="2279243" y="4888354"/>
                <a:ext cx="272410" cy="273600"/>
              </a:xfrm>
              <a:prstGeom prst="mathMultiply">
                <a:avLst>
                  <a:gd name="adj1" fmla="val 14510"/>
                </a:avLst>
              </a:prstGeom>
              <a:solidFill>
                <a:srgbClr val="C00000"/>
              </a:solidFill>
              <a:ln w="1270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27" name="Straight Arrow Connector 20">
                <a:extLst>
                  <a:ext uri="{FF2B5EF4-FFF2-40B4-BE49-F238E27FC236}">
                    <a16:creationId xmlns:a16="http://schemas.microsoft.com/office/drawing/2014/main" id="{C1A36FD9-16B2-BF5E-0BE4-173A7DFC500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7052" y="5030880"/>
                <a:ext cx="346856" cy="0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3">
                <a:extLst>
                  <a:ext uri="{FF2B5EF4-FFF2-40B4-BE49-F238E27FC236}">
                    <a16:creationId xmlns:a16="http://schemas.microsoft.com/office/drawing/2014/main" id="{11784608-B4E7-E195-8585-477F1D3919A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69279" y="5267115"/>
                <a:ext cx="0" cy="406497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5">
                <a:extLst>
                  <a:ext uri="{FF2B5EF4-FFF2-40B4-BE49-F238E27FC236}">
                    <a16:creationId xmlns:a16="http://schemas.microsoft.com/office/drawing/2014/main" id="{4B59002B-A253-B791-A655-9D77164A2D1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76401" y="5267115"/>
                <a:ext cx="0" cy="406800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29">
                <a:extLst>
                  <a:ext uri="{FF2B5EF4-FFF2-40B4-BE49-F238E27FC236}">
                    <a16:creationId xmlns:a16="http://schemas.microsoft.com/office/drawing/2014/main" id="{89AFD89D-B99D-89F4-6BBB-A3E91595DDB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86396" y="5025154"/>
                <a:ext cx="261999" cy="0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013335B-2391-5E23-5347-C98C5321003A}"/>
                  </a:ext>
                </a:extLst>
              </p:cNvPr>
              <p:cNvSpPr/>
              <p:nvPr/>
            </p:nvSpPr>
            <p:spPr>
              <a:xfrm>
                <a:off x="69321" y="4817145"/>
                <a:ext cx="652731" cy="475227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B5552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JP" sz="1400" dirty="0">
                    <a:solidFill>
                      <a:srgbClr val="FB5552"/>
                    </a:solidFill>
                    <a:latin typeface="Hiragino Kaku Gothic ProN W3" panose="020B0300000000000000" pitchFamily="34" charset="-128"/>
                    <a:ea typeface="Hiragino Kaku Gothic ProN W3" panose="020B0300000000000000" pitchFamily="34" charset="-128"/>
                  </a:rPr>
                  <a:t>ICMP</a:t>
                </a:r>
              </a:p>
            </p:txBody>
          </p:sp>
          <p:sp>
            <p:nvSpPr>
              <p:cNvPr id="39" name="Rectangle 6">
                <a:extLst>
                  <a:ext uri="{FF2B5EF4-FFF2-40B4-BE49-F238E27FC236}">
                    <a16:creationId xmlns:a16="http://schemas.microsoft.com/office/drawing/2014/main" id="{3871DAA4-B655-FDEF-AA68-465A629B7CBD}"/>
                  </a:ext>
                </a:extLst>
              </p:cNvPr>
              <p:cNvSpPr/>
              <p:nvPr/>
            </p:nvSpPr>
            <p:spPr>
              <a:xfrm>
                <a:off x="2635749" y="5805905"/>
                <a:ext cx="1019097" cy="622800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JP" sz="1600" dirty="0">
                    <a:solidFill>
                      <a:schemeClr val="bg1"/>
                    </a:solidFill>
                    <a:latin typeface="Hiragino Kaku Gothic ProN W3" panose="020B0300000000000000" pitchFamily="34" charset="-128"/>
                    <a:ea typeface="Hiragino Kaku Gothic ProN W3" panose="020B0300000000000000" pitchFamily="34" charset="-128"/>
                  </a:rPr>
                  <a:t>共有</a:t>
                </a:r>
              </a:p>
              <a:p>
                <a:pPr algn="ctr"/>
                <a:r>
                  <a:rPr lang="en-JP" sz="1600" dirty="0">
                    <a:solidFill>
                      <a:schemeClr val="bg1"/>
                    </a:solidFill>
                    <a:latin typeface="Hiragino Kaku Gothic ProN W3" panose="020B0300000000000000" pitchFamily="34" charset="-128"/>
                    <a:ea typeface="Hiragino Kaku Gothic ProN W3" panose="020B0300000000000000" pitchFamily="34" charset="-128"/>
                  </a:rPr>
                  <a:t>メモリ</a:t>
                </a:r>
              </a:p>
            </p:txBody>
          </p:sp>
          <p:cxnSp>
            <p:nvCxnSpPr>
              <p:cNvPr id="40" name="Straight Arrow Connector 23">
                <a:extLst>
                  <a:ext uri="{FF2B5EF4-FFF2-40B4-BE49-F238E27FC236}">
                    <a16:creationId xmlns:a16="http://schemas.microsoft.com/office/drawing/2014/main" id="{74C900F8-A8BC-1EF4-A464-6E6AD28EC6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72246" y="6276524"/>
                <a:ext cx="509548" cy="0"/>
              </a:xfrm>
              <a:prstGeom prst="straightConnector1">
                <a:avLst/>
              </a:prstGeom>
              <a:ln w="57150">
                <a:solidFill>
                  <a:schemeClr val="accent1">
                    <a:lumMod val="75000"/>
                  </a:schemeClr>
                </a:solidFill>
                <a:headEnd type="triangle"/>
                <a:tailEnd type="non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43" name="テキスト ボックス 26">
                <a:extLst>
                  <a:ext uri="{FF2B5EF4-FFF2-40B4-BE49-F238E27FC236}">
                    <a16:creationId xmlns:a16="http://schemas.microsoft.com/office/drawing/2014/main" id="{F92CED04-A233-7FDC-CE53-616FA838FFDF}"/>
                  </a:ext>
                </a:extLst>
              </p:cNvPr>
              <p:cNvSpPr txBox="1"/>
              <p:nvPr/>
            </p:nvSpPr>
            <p:spPr>
              <a:xfrm>
                <a:off x="2036028" y="5893713"/>
                <a:ext cx="59249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ja-JP" altLang="en-US" sz="1600">
                    <a:solidFill>
                      <a:schemeClr val="accent1">
                        <a:lumMod val="75000"/>
                      </a:schemeClr>
                    </a:solidFill>
                    <a:latin typeface="Hiragino Kaku Gothic ProN W3" panose="020B0300000000000000" pitchFamily="34" charset="-128"/>
                    <a:ea typeface="Hiragino Kaku Gothic ProN W3" panose="020B0300000000000000" pitchFamily="34" charset="-128"/>
                  </a:rPr>
                  <a:t>参照</a:t>
                </a:r>
              </a:p>
            </p:txBody>
          </p:sp>
        </p:grpSp>
        <p:sp>
          <p:nvSpPr>
            <p:cNvPr id="48" name="Rounded Rectangular Callout 47">
              <a:extLst>
                <a:ext uri="{FF2B5EF4-FFF2-40B4-BE49-F238E27FC236}">
                  <a16:creationId xmlns:a16="http://schemas.microsoft.com/office/drawing/2014/main" id="{07AAF845-1D77-6121-A521-F38390622C3D}"/>
                </a:ext>
              </a:extLst>
            </p:cNvPr>
            <p:cNvSpPr/>
            <p:nvPr/>
          </p:nvSpPr>
          <p:spPr>
            <a:xfrm>
              <a:off x="5944358" y="5548985"/>
              <a:ext cx="1518181" cy="652564"/>
            </a:xfrm>
            <a:prstGeom prst="wedgeRoundRectCallout">
              <a:avLst>
                <a:gd name="adj1" fmla="val 35528"/>
                <a:gd name="adj2" fmla="val -81744"/>
                <a:gd name="adj3" fmla="val 16667"/>
              </a:avLst>
            </a:prstGeom>
            <a:solidFill>
              <a:srgbClr val="424242"/>
            </a:solidFill>
            <a:ln w="12700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JP" sz="1600" dirty="0">
                  <a:solidFill>
                    <a:schemeClr val="bg1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Port</a:t>
              </a:r>
            </a:p>
            <a:p>
              <a:pPr algn="ctr"/>
              <a:r>
                <a:rPr lang="en-JP" sz="1600" dirty="0">
                  <a:solidFill>
                    <a:schemeClr val="bg1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Unreachable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AB4CDD2-FF7D-8624-BCDB-657B332BC972}"/>
              </a:ext>
            </a:extLst>
          </p:cNvPr>
          <p:cNvGrpSpPr/>
          <p:nvPr/>
        </p:nvGrpSpPr>
        <p:grpSpPr>
          <a:xfrm>
            <a:off x="930734" y="4458067"/>
            <a:ext cx="4611259" cy="1857901"/>
            <a:chOff x="315724" y="4566556"/>
            <a:chExt cx="4611259" cy="1857901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EF078A62-4576-8AA1-F282-82093AE4AEC0}"/>
                </a:ext>
              </a:extLst>
            </p:cNvPr>
            <p:cNvGrpSpPr/>
            <p:nvPr/>
          </p:nvGrpSpPr>
          <p:grpSpPr>
            <a:xfrm>
              <a:off x="1331401" y="4566556"/>
              <a:ext cx="3595582" cy="1857901"/>
              <a:chOff x="69321" y="4570804"/>
              <a:chExt cx="3595582" cy="1857901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014DF48D-4F14-E423-F603-49792DF48A11}"/>
                  </a:ext>
                </a:extLst>
              </p:cNvPr>
              <p:cNvSpPr/>
              <p:nvPr/>
            </p:nvSpPr>
            <p:spPr>
              <a:xfrm>
                <a:off x="993522" y="4570804"/>
                <a:ext cx="1039677" cy="622294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JP" sz="1600" dirty="0">
                    <a:solidFill>
                      <a:schemeClr val="bg2"/>
                    </a:solidFill>
                    <a:latin typeface="Hiragino Kaku Gothic ProN W3" panose="020B0300000000000000" pitchFamily="34" charset="-128"/>
                    <a:ea typeface="Hiragino Kaku Gothic ProN W3" panose="020B0300000000000000" pitchFamily="34" charset="-128"/>
                  </a:rPr>
                  <a:t>仮想</a:t>
                </a:r>
              </a:p>
              <a:p>
                <a:pPr algn="ctr"/>
                <a:r>
                  <a:rPr lang="en-JP" sz="1600" dirty="0">
                    <a:solidFill>
                      <a:schemeClr val="bg2"/>
                    </a:solidFill>
                    <a:latin typeface="Hiragino Kaku Gothic ProN W3" panose="020B0300000000000000" pitchFamily="34" charset="-128"/>
                    <a:ea typeface="Hiragino Kaku Gothic ProN W3" panose="020B0300000000000000" pitchFamily="34" charset="-128"/>
                  </a:rPr>
                  <a:t>スイッチ</a:t>
                </a: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74FF487-7884-2472-90C4-8479BE896924}"/>
                  </a:ext>
                </a:extLst>
              </p:cNvPr>
              <p:cNvSpPr/>
              <p:nvPr/>
            </p:nvSpPr>
            <p:spPr>
              <a:xfrm>
                <a:off x="993522" y="5799945"/>
                <a:ext cx="1039209" cy="622800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bg2"/>
                    </a:solidFill>
                    <a:latin typeface="Hiragino Kaku Gothic ProN W3" panose="020B0300000000000000" pitchFamily="34" charset="-128"/>
                    <a:ea typeface="Hiragino Kaku Gothic ProN W3" panose="020B0300000000000000" pitchFamily="34" charset="-128"/>
                  </a:rPr>
                  <a:t>P4 </a:t>
                </a:r>
                <a:r>
                  <a:rPr lang="en-JP" sz="1600" dirty="0">
                    <a:solidFill>
                      <a:schemeClr val="bg2"/>
                    </a:solidFill>
                    <a:latin typeface="Hiragino Kaku Gothic ProN W3" panose="020B0300000000000000" pitchFamily="34" charset="-128"/>
                    <a:ea typeface="Hiragino Kaku Gothic ProN W3" panose="020B0300000000000000" pitchFamily="34" charset="-128"/>
                  </a:rPr>
                  <a:t>VM</a:t>
                </a:r>
              </a:p>
            </p:txBody>
          </p:sp>
          <p:sp>
            <p:nvSpPr>
              <p:cNvPr id="12" name="Rectangle 6">
                <a:extLst>
                  <a:ext uri="{FF2B5EF4-FFF2-40B4-BE49-F238E27FC236}">
                    <a16:creationId xmlns:a16="http://schemas.microsoft.com/office/drawing/2014/main" id="{FA519979-418D-0E48-AC7F-4BC3584EFD16}"/>
                  </a:ext>
                </a:extLst>
              </p:cNvPr>
              <p:cNvSpPr/>
              <p:nvPr/>
            </p:nvSpPr>
            <p:spPr>
              <a:xfrm>
                <a:off x="2625694" y="4570804"/>
                <a:ext cx="1039209" cy="622800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JP" sz="1600" dirty="0">
                    <a:solidFill>
                      <a:schemeClr val="bg2"/>
                    </a:solidFill>
                    <a:latin typeface="Hiragino Kaku Gothic ProN W3" panose="020B0300000000000000" pitchFamily="34" charset="-128"/>
                    <a:ea typeface="Hiragino Kaku Gothic ProN W3" panose="020B0300000000000000" pitchFamily="34" charset="-128"/>
                  </a:rPr>
                  <a:t>ユーザ</a:t>
                </a:r>
              </a:p>
              <a:p>
                <a:pPr algn="ctr"/>
                <a:r>
                  <a:rPr lang="en-JP" sz="1600" dirty="0">
                    <a:solidFill>
                      <a:schemeClr val="bg2"/>
                    </a:solidFill>
                    <a:latin typeface="Hiragino Kaku Gothic ProN W3" panose="020B0300000000000000" pitchFamily="34" charset="-128"/>
                    <a:ea typeface="Hiragino Kaku Gothic ProN W3" panose="020B0300000000000000" pitchFamily="34" charset="-128"/>
                  </a:rPr>
                  <a:t>VM</a:t>
                </a:r>
              </a:p>
            </p:txBody>
          </p:sp>
          <p:cxnSp>
            <p:nvCxnSpPr>
              <p:cNvPr id="13" name="カギ線コネクタ 8">
                <a:extLst>
                  <a:ext uri="{FF2B5EF4-FFF2-40B4-BE49-F238E27FC236}">
                    <a16:creationId xmlns:a16="http://schemas.microsoft.com/office/drawing/2014/main" id="{8438DD20-13B5-F62F-F080-909FCB0FE395}"/>
                  </a:ext>
                </a:extLst>
              </p:cNvPr>
              <p:cNvCxnSpPr>
                <a:cxnSpLocks/>
                <a:stCxn id="10" idx="3"/>
                <a:endCxn id="12" idx="1"/>
              </p:cNvCxnSpPr>
              <p:nvPr/>
            </p:nvCxnSpPr>
            <p:spPr>
              <a:xfrm>
                <a:off x="2033199" y="4881951"/>
                <a:ext cx="592495" cy="253"/>
              </a:xfrm>
              <a:prstGeom prst="bentConnector3">
                <a:avLst>
                  <a:gd name="adj1" fmla="val 50000"/>
                </a:avLst>
              </a:prstGeom>
              <a:ln w="28575">
                <a:solidFill>
                  <a:srgbClr val="424242"/>
                </a:solidFill>
                <a:head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カギ線コネクタ 10">
                <a:extLst>
                  <a:ext uri="{FF2B5EF4-FFF2-40B4-BE49-F238E27FC236}">
                    <a16:creationId xmlns:a16="http://schemas.microsoft.com/office/drawing/2014/main" id="{0A937491-FB00-AEAA-8473-64EA00A936C3}"/>
                  </a:ext>
                </a:extLst>
              </p:cNvPr>
              <p:cNvCxnSpPr>
                <a:cxnSpLocks/>
                <a:stCxn id="10" idx="2"/>
                <a:endCxn id="11" idx="0"/>
              </p:cNvCxnSpPr>
              <p:nvPr/>
            </p:nvCxnSpPr>
            <p:spPr>
              <a:xfrm rot="5400000">
                <a:off x="1209821" y="5496404"/>
                <a:ext cx="606847" cy="234"/>
              </a:xfrm>
              <a:prstGeom prst="bentConnector3">
                <a:avLst>
                  <a:gd name="adj1" fmla="val 50000"/>
                </a:avLst>
              </a:prstGeom>
              <a:ln w="28575">
                <a:solidFill>
                  <a:srgbClr val="424242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5">
                <a:extLst>
                  <a:ext uri="{FF2B5EF4-FFF2-40B4-BE49-F238E27FC236}">
                    <a16:creationId xmlns:a16="http://schemas.microsoft.com/office/drawing/2014/main" id="{C40C3E7F-A505-2FFE-54E3-5BFB17A4309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27950" y="4882278"/>
                <a:ext cx="165572" cy="0"/>
              </a:xfrm>
              <a:prstGeom prst="line">
                <a:avLst/>
              </a:prstGeom>
              <a:ln w="28575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20">
                <a:extLst>
                  <a:ext uri="{FF2B5EF4-FFF2-40B4-BE49-F238E27FC236}">
                    <a16:creationId xmlns:a16="http://schemas.microsoft.com/office/drawing/2014/main" id="{6736FA21-D70E-0F9A-BEA0-8C3F37F7F6B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7052" y="5030880"/>
                <a:ext cx="346856" cy="0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23">
                <a:extLst>
                  <a:ext uri="{FF2B5EF4-FFF2-40B4-BE49-F238E27FC236}">
                    <a16:creationId xmlns:a16="http://schemas.microsoft.com/office/drawing/2014/main" id="{D90B7510-2FD4-F708-C28B-DBAA088986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69279" y="5267115"/>
                <a:ext cx="0" cy="406497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25">
                <a:extLst>
                  <a:ext uri="{FF2B5EF4-FFF2-40B4-BE49-F238E27FC236}">
                    <a16:creationId xmlns:a16="http://schemas.microsoft.com/office/drawing/2014/main" id="{FBDCFBF3-1EF5-48CF-8B8A-6B78485F8C0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76401" y="5267115"/>
                <a:ext cx="0" cy="406800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27">
                <a:extLst>
                  <a:ext uri="{FF2B5EF4-FFF2-40B4-BE49-F238E27FC236}">
                    <a16:creationId xmlns:a16="http://schemas.microsoft.com/office/drawing/2014/main" id="{E82AA7C8-8187-8A1E-1774-15C6C2D454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81211" y="5018561"/>
                <a:ext cx="470442" cy="0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22" name="Rectangle 31">
                <a:extLst>
                  <a:ext uri="{FF2B5EF4-FFF2-40B4-BE49-F238E27FC236}">
                    <a16:creationId xmlns:a16="http://schemas.microsoft.com/office/drawing/2014/main" id="{34A10074-5213-6087-1EE7-9D08D50B856E}"/>
                  </a:ext>
                </a:extLst>
              </p:cNvPr>
              <p:cNvSpPr/>
              <p:nvPr/>
            </p:nvSpPr>
            <p:spPr>
              <a:xfrm>
                <a:off x="69321" y="4817145"/>
                <a:ext cx="652731" cy="475227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B5552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JP" sz="1400" dirty="0">
                    <a:solidFill>
                      <a:srgbClr val="FB5552"/>
                    </a:solidFill>
                    <a:latin typeface="Hiragino Kaku Gothic ProN W3" panose="020B0300000000000000" pitchFamily="34" charset="-128"/>
                    <a:ea typeface="Hiragino Kaku Gothic ProN W3" panose="020B0300000000000000" pitchFamily="34" charset="-128"/>
                  </a:rPr>
                  <a:t>ICMP</a:t>
                </a:r>
              </a:p>
            </p:txBody>
          </p:sp>
          <p:cxnSp>
            <p:nvCxnSpPr>
              <p:cNvPr id="33" name="Straight Arrow Connector 23">
                <a:extLst>
                  <a:ext uri="{FF2B5EF4-FFF2-40B4-BE49-F238E27FC236}">
                    <a16:creationId xmlns:a16="http://schemas.microsoft.com/office/drawing/2014/main" id="{BF6090C1-C70F-DF47-9E14-1C5ED0049DF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14662" y="5212459"/>
                <a:ext cx="0" cy="609156"/>
              </a:xfrm>
              <a:prstGeom prst="straightConnector1">
                <a:avLst/>
              </a:prstGeom>
              <a:ln w="57150">
                <a:solidFill>
                  <a:schemeClr val="accent1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34" name="Rectangle 6">
                <a:extLst>
                  <a:ext uri="{FF2B5EF4-FFF2-40B4-BE49-F238E27FC236}">
                    <a16:creationId xmlns:a16="http://schemas.microsoft.com/office/drawing/2014/main" id="{DA75C23E-B662-F7B4-EFAF-61EC823F1555}"/>
                  </a:ext>
                </a:extLst>
              </p:cNvPr>
              <p:cNvSpPr/>
              <p:nvPr/>
            </p:nvSpPr>
            <p:spPr>
              <a:xfrm>
                <a:off x="2635749" y="5805905"/>
                <a:ext cx="1019097" cy="622800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JP" sz="1600" dirty="0">
                    <a:solidFill>
                      <a:schemeClr val="bg1"/>
                    </a:solidFill>
                    <a:latin typeface="Hiragino Kaku Gothic ProN W3" panose="020B0300000000000000" pitchFamily="34" charset="-128"/>
                    <a:ea typeface="Hiragino Kaku Gothic ProN W3" panose="020B0300000000000000" pitchFamily="34" charset="-128"/>
                  </a:rPr>
                  <a:t>共有</a:t>
                </a:r>
              </a:p>
              <a:p>
                <a:pPr algn="ctr"/>
                <a:r>
                  <a:rPr lang="en-JP" sz="1600" dirty="0">
                    <a:solidFill>
                      <a:schemeClr val="bg1"/>
                    </a:solidFill>
                    <a:latin typeface="Hiragino Kaku Gothic ProN W3" panose="020B0300000000000000" pitchFamily="34" charset="-128"/>
                    <a:ea typeface="Hiragino Kaku Gothic ProN W3" panose="020B0300000000000000" pitchFamily="34" charset="-128"/>
                  </a:rPr>
                  <a:t>メモリ</a:t>
                </a:r>
              </a:p>
            </p:txBody>
          </p:sp>
          <p:cxnSp>
            <p:nvCxnSpPr>
              <p:cNvPr id="35" name="Straight Arrow Connector 23">
                <a:extLst>
                  <a:ext uri="{FF2B5EF4-FFF2-40B4-BE49-F238E27FC236}">
                    <a16:creationId xmlns:a16="http://schemas.microsoft.com/office/drawing/2014/main" id="{608284DA-AA37-3AF8-E9FE-8F94069C70B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72246" y="6276524"/>
                <a:ext cx="509548" cy="0"/>
              </a:xfrm>
              <a:prstGeom prst="straightConnector1">
                <a:avLst/>
              </a:prstGeom>
              <a:ln w="57150">
                <a:solidFill>
                  <a:schemeClr val="accent1">
                    <a:lumMod val="75000"/>
                  </a:schemeClr>
                </a:solidFill>
                <a:headEnd type="triangle"/>
                <a:tailEnd type="non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36" name="テキスト ボックス 26">
                <a:extLst>
                  <a:ext uri="{FF2B5EF4-FFF2-40B4-BE49-F238E27FC236}">
                    <a16:creationId xmlns:a16="http://schemas.microsoft.com/office/drawing/2014/main" id="{15E97624-DA96-3ADC-8E8D-E0F2BCC3E137}"/>
                  </a:ext>
                </a:extLst>
              </p:cNvPr>
              <p:cNvSpPr txBox="1"/>
              <p:nvPr/>
            </p:nvSpPr>
            <p:spPr>
              <a:xfrm>
                <a:off x="2780978" y="5204761"/>
                <a:ext cx="63368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JP" altLang="ja-JP" sz="1600" dirty="0">
                    <a:solidFill>
                      <a:schemeClr val="accent1">
                        <a:lumMod val="75000"/>
                      </a:schemeClr>
                    </a:solidFill>
                    <a:latin typeface="Hiragino Kaku Gothic ProN W3" panose="020B0300000000000000" pitchFamily="34" charset="-128"/>
                    <a:ea typeface="Hiragino Kaku Gothic ProN W3" panose="020B0300000000000000" pitchFamily="34" charset="-128"/>
                  </a:rPr>
                  <a:t>UDP</a:t>
                </a:r>
                <a:r>
                  <a:rPr kumimoji="1" lang="ja-JP" altLang="en-JP" sz="1600">
                    <a:solidFill>
                      <a:schemeClr val="accent1">
                        <a:lumMod val="75000"/>
                      </a:schemeClr>
                    </a:solidFill>
                    <a:latin typeface="Hiragino Kaku Gothic ProN W3" panose="020B0300000000000000" pitchFamily="34" charset="-128"/>
                    <a:ea typeface="Hiragino Kaku Gothic ProN W3" panose="020B0300000000000000" pitchFamily="34" charset="-128"/>
                  </a:rPr>
                  <a:t>情報</a:t>
                </a:r>
                <a:endParaRPr kumimoji="1" lang="ja-JP" altLang="en-US" sz="1600">
                  <a:solidFill>
                    <a:schemeClr val="accent1">
                      <a:lumMod val="75000"/>
                    </a:schemeClr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37" name="テキスト ボックス 26">
                <a:extLst>
                  <a:ext uri="{FF2B5EF4-FFF2-40B4-BE49-F238E27FC236}">
                    <a16:creationId xmlns:a16="http://schemas.microsoft.com/office/drawing/2014/main" id="{9A4087A0-6A4B-515C-53F9-09E2CEA2A4E3}"/>
                  </a:ext>
                </a:extLst>
              </p:cNvPr>
              <p:cNvSpPr txBox="1"/>
              <p:nvPr/>
            </p:nvSpPr>
            <p:spPr>
              <a:xfrm>
                <a:off x="2036028" y="5893713"/>
                <a:ext cx="59249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ja-JP" altLang="en-US" sz="1600">
                    <a:solidFill>
                      <a:schemeClr val="accent1">
                        <a:lumMod val="75000"/>
                      </a:schemeClr>
                    </a:solidFill>
                    <a:latin typeface="Hiragino Kaku Gothic ProN W3" panose="020B0300000000000000" pitchFamily="34" charset="-128"/>
                    <a:ea typeface="Hiragino Kaku Gothic ProN W3" panose="020B0300000000000000" pitchFamily="34" charset="-128"/>
                  </a:rPr>
                  <a:t>参照</a:t>
                </a:r>
              </a:p>
            </p:txBody>
          </p:sp>
        </p:grpSp>
        <p:sp>
          <p:nvSpPr>
            <p:cNvPr id="51" name="Rounded Rectangular Callout 50">
              <a:extLst>
                <a:ext uri="{FF2B5EF4-FFF2-40B4-BE49-F238E27FC236}">
                  <a16:creationId xmlns:a16="http://schemas.microsoft.com/office/drawing/2014/main" id="{08D688B7-7E16-763D-AA15-2C15A4403F8F}"/>
                </a:ext>
              </a:extLst>
            </p:cNvPr>
            <p:cNvSpPr/>
            <p:nvPr/>
          </p:nvSpPr>
          <p:spPr>
            <a:xfrm>
              <a:off x="315724" y="5575455"/>
              <a:ext cx="1518181" cy="652564"/>
            </a:xfrm>
            <a:prstGeom prst="wedgeRoundRectCallout">
              <a:avLst>
                <a:gd name="adj1" fmla="val 35528"/>
                <a:gd name="adj2" fmla="val -81744"/>
                <a:gd name="adj3" fmla="val 16667"/>
              </a:avLst>
            </a:prstGeom>
            <a:solidFill>
              <a:srgbClr val="424242"/>
            </a:solidFill>
            <a:ln w="12700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JP" sz="1600" dirty="0">
                  <a:solidFill>
                    <a:schemeClr val="bg1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Port</a:t>
              </a:r>
            </a:p>
            <a:p>
              <a:pPr algn="ctr"/>
              <a:r>
                <a:rPr lang="en-JP" sz="1600" dirty="0">
                  <a:solidFill>
                    <a:schemeClr val="bg1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Unreachable</a:t>
              </a:r>
            </a:p>
          </p:txBody>
        </p:sp>
      </p:grpSp>
      <p:sp>
        <p:nvSpPr>
          <p:cNvPr id="53" name="Rectangle 6">
            <a:extLst>
              <a:ext uri="{FF2B5EF4-FFF2-40B4-BE49-F238E27FC236}">
                <a16:creationId xmlns:a16="http://schemas.microsoft.com/office/drawing/2014/main" id="{E109290E-F1AC-5A11-2C56-6B1C79A358F5}"/>
              </a:ext>
            </a:extLst>
          </p:cNvPr>
          <p:cNvSpPr/>
          <p:nvPr/>
        </p:nvSpPr>
        <p:spPr>
          <a:xfrm>
            <a:off x="2246043" y="6348701"/>
            <a:ext cx="2411480" cy="4064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JP" sz="2400" dirty="0">
                <a:solidFill>
                  <a:schemeClr val="bg2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【正常】</a:t>
            </a:r>
          </a:p>
        </p:txBody>
      </p:sp>
      <p:sp>
        <p:nvSpPr>
          <p:cNvPr id="54" name="Rectangle 6">
            <a:extLst>
              <a:ext uri="{FF2B5EF4-FFF2-40B4-BE49-F238E27FC236}">
                <a16:creationId xmlns:a16="http://schemas.microsoft.com/office/drawing/2014/main" id="{EF12B653-0336-D2CA-8464-DECA8896356E}"/>
              </a:ext>
            </a:extLst>
          </p:cNvPr>
          <p:cNvSpPr/>
          <p:nvPr/>
        </p:nvSpPr>
        <p:spPr>
          <a:xfrm>
            <a:off x="7202973" y="6348700"/>
            <a:ext cx="3640385" cy="4064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JP" sz="2400" dirty="0">
                <a:solidFill>
                  <a:schemeClr val="bg2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【不正パケット受信】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52F9A11-0982-F39D-A9D3-FEB6C2752F06}"/>
              </a:ext>
            </a:extLst>
          </p:cNvPr>
          <p:cNvCxnSpPr>
            <a:cxnSpLocks/>
          </p:cNvCxnSpPr>
          <p:nvPr/>
        </p:nvCxnSpPr>
        <p:spPr>
          <a:xfrm>
            <a:off x="6220691" y="4386624"/>
            <a:ext cx="0" cy="2368573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88201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5805C-02D5-A827-718C-8ADEC68E5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JP" dirty="0">
                <a:solidFill>
                  <a:srgbClr val="424242"/>
                </a:solidFill>
              </a:rPr>
              <a:t>実験2：通信性能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AA71E9-9C87-270F-ED6E-D273576828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920" y="1362491"/>
            <a:ext cx="10932160" cy="3263297"/>
          </a:xfrm>
        </p:spPr>
        <p:txBody>
          <a:bodyPr>
            <a:normAutofit/>
          </a:bodyPr>
          <a:lstStyle/>
          <a:p>
            <a:r>
              <a:rPr lang="en-JP" dirty="0">
                <a:solidFill>
                  <a:srgbClr val="000000"/>
                </a:solidFill>
              </a:rPr>
              <a:t>Netperfを用いてTCPとUDPの通信性能を測定</a:t>
            </a:r>
          </a:p>
          <a:p>
            <a:pPr lvl="1"/>
            <a:r>
              <a:rPr lang="en-JP" dirty="0">
                <a:solidFill>
                  <a:srgbClr val="000000"/>
                </a:solidFill>
              </a:rPr>
              <a:t>従来のOVSを用いた場合と比較</a:t>
            </a:r>
          </a:p>
          <a:p>
            <a:pPr lvl="1"/>
            <a:endParaRPr lang="en-JP" sz="600" dirty="0">
              <a:solidFill>
                <a:srgbClr val="000000"/>
              </a:solidFill>
            </a:endParaRPr>
          </a:p>
          <a:p>
            <a:r>
              <a:rPr lang="en-JP" dirty="0">
                <a:solidFill>
                  <a:srgbClr val="000000"/>
                </a:solidFill>
              </a:rPr>
              <a:t>レイテンシが60%増加し、</a:t>
            </a:r>
            <a:r>
              <a:rPr lang="ja-JP" altLang="en-US">
                <a:solidFill>
                  <a:srgbClr val="000000"/>
                </a:solidFill>
              </a:rPr>
              <a:t>スループットが</a:t>
            </a:r>
            <a:r>
              <a:rPr lang="en-US" altLang="ja-JP" dirty="0">
                <a:solidFill>
                  <a:srgbClr val="000000"/>
                </a:solidFill>
              </a:rPr>
              <a:t>42%〜92%</a:t>
            </a:r>
            <a:r>
              <a:rPr lang="ja-JP" altLang="en-US">
                <a:solidFill>
                  <a:srgbClr val="000000"/>
                </a:solidFill>
              </a:rPr>
              <a:t>低下</a:t>
            </a:r>
            <a:endParaRPr lang="en-US" altLang="ja-JP" dirty="0">
              <a:solidFill>
                <a:srgbClr val="000000"/>
              </a:solidFill>
            </a:endParaRPr>
          </a:p>
          <a:p>
            <a:pPr lvl="1"/>
            <a:r>
              <a:rPr lang="en-JP" dirty="0">
                <a:solidFill>
                  <a:srgbClr val="000000"/>
                </a:solidFill>
              </a:rPr>
              <a:t>P4 VMと通信してP4プログラムを実行したことによるオーバヘッド</a:t>
            </a:r>
          </a:p>
          <a:p>
            <a:pPr lvl="1"/>
            <a:r>
              <a:rPr lang="en-US" altLang="ja-JP" dirty="0">
                <a:solidFill>
                  <a:srgbClr val="000000"/>
                </a:solidFill>
              </a:rPr>
              <a:t>TCP</a:t>
            </a:r>
            <a:r>
              <a:rPr lang="ja-JP" altLang="en-US">
                <a:solidFill>
                  <a:srgbClr val="000000"/>
                </a:solidFill>
              </a:rPr>
              <a:t>では</a:t>
            </a:r>
            <a:r>
              <a:rPr lang="en-US" altLang="ja-JP" dirty="0">
                <a:solidFill>
                  <a:srgbClr val="000000"/>
                </a:solidFill>
              </a:rPr>
              <a:t>OVS</a:t>
            </a:r>
            <a:r>
              <a:rPr lang="ja-JP" altLang="en-US">
                <a:solidFill>
                  <a:srgbClr val="000000"/>
                </a:solidFill>
              </a:rPr>
              <a:t>に届くパケットが大きいため、スループット低下が抑制</a:t>
            </a:r>
            <a:endParaRPr lang="en-US" altLang="ja-JP" dirty="0">
              <a:solidFill>
                <a:srgbClr val="000000"/>
              </a:solidFill>
            </a:endParaRPr>
          </a:p>
          <a:p>
            <a:pPr lvl="1"/>
            <a:r>
              <a:rPr lang="en-US" altLang="ja-JP" dirty="0">
                <a:solidFill>
                  <a:srgbClr val="000000"/>
                </a:solidFill>
              </a:rPr>
              <a:t>UDP</a:t>
            </a:r>
            <a:r>
              <a:rPr lang="ja-JP" altLang="en-US">
                <a:solidFill>
                  <a:srgbClr val="000000"/>
                </a:solidFill>
              </a:rPr>
              <a:t>では複数</a:t>
            </a:r>
            <a:r>
              <a:rPr lang="ja-JP" altLang="en-US" dirty="0">
                <a:solidFill>
                  <a:srgbClr val="000000"/>
                </a:solidFill>
              </a:rPr>
              <a:t>パケット</a:t>
            </a:r>
            <a:r>
              <a:rPr lang="ja-JP" altLang="en-US">
                <a:solidFill>
                  <a:srgbClr val="000000"/>
                </a:solidFill>
              </a:rPr>
              <a:t>をバッチ処理</a:t>
            </a:r>
            <a:r>
              <a:rPr lang="ja-JP" altLang="en-US" dirty="0">
                <a:solidFill>
                  <a:srgbClr val="000000"/>
                </a:solidFill>
              </a:rPr>
              <a:t>する</a:t>
            </a:r>
            <a:r>
              <a:rPr lang="ja-JP" altLang="en-US">
                <a:solidFill>
                  <a:srgbClr val="000000"/>
                </a:solidFill>
              </a:rPr>
              <a:t>ことで改善</a:t>
            </a:r>
            <a:r>
              <a:rPr lang="ja-JP" altLang="en-US" dirty="0">
                <a:solidFill>
                  <a:srgbClr val="000000"/>
                </a:solidFill>
              </a:rPr>
              <a:t>が見込まれる</a:t>
            </a: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65F3D5-7096-3B42-E9C5-68281355A2B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altLang="ja" smtClean="0"/>
              <a:pPr/>
              <a:t>18</a:t>
            </a:fld>
            <a:endParaRPr lang="ja" altLang="en-US"/>
          </a:p>
        </p:txBody>
      </p:sp>
      <p:graphicFrame>
        <p:nvGraphicFramePr>
          <p:cNvPr id="9" name="グラフ 5">
            <a:extLst>
              <a:ext uri="{FF2B5EF4-FFF2-40B4-BE49-F238E27FC236}">
                <a16:creationId xmlns:a16="http://schemas.microsoft.com/office/drawing/2014/main" id="{88F11654-7F40-344D-A840-A02BAF86A50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09673795"/>
              </p:ext>
            </p:extLst>
          </p:nvPr>
        </p:nvGraphicFramePr>
        <p:xfrm>
          <a:off x="6527804" y="4320768"/>
          <a:ext cx="4680000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BA0940AD-09BD-8B40-818E-2297454104D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21966454"/>
              </p:ext>
            </p:extLst>
          </p:nvPr>
        </p:nvGraphicFramePr>
        <p:xfrm>
          <a:off x="984197" y="4320768"/>
          <a:ext cx="4680000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7340185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79D96-0148-FB01-E5A3-73E55DFFC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JP" dirty="0"/>
              <a:t>実験3：オーバヘッド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15A312-A76F-369C-6765-3AB69FF3F4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JP" dirty="0">
                <a:solidFill>
                  <a:srgbClr val="424242"/>
                </a:solidFill>
              </a:rPr>
              <a:t>P4プログラムの実行に要する時間を計測</a:t>
            </a:r>
          </a:p>
          <a:p>
            <a:pPr lvl="1"/>
            <a:r>
              <a:rPr lang="en-JP" dirty="0">
                <a:solidFill>
                  <a:srgbClr val="424242"/>
                </a:solidFill>
              </a:rPr>
              <a:t>VM内情報の取得により，処理時間が平均44μs増加</a:t>
            </a:r>
          </a:p>
          <a:p>
            <a:pPr lvl="1"/>
            <a:endParaRPr lang="en-JP" sz="600" dirty="0">
              <a:solidFill>
                <a:srgbClr val="424242"/>
              </a:solidFill>
            </a:endParaRPr>
          </a:p>
          <a:p>
            <a:r>
              <a:rPr lang="en-JP" dirty="0">
                <a:solidFill>
                  <a:srgbClr val="424242"/>
                </a:solidFill>
              </a:rPr>
              <a:t>1パケットの処理に要する時間を計測</a:t>
            </a:r>
          </a:p>
          <a:p>
            <a:pPr lvl="1"/>
            <a:r>
              <a:rPr lang="en-JP" dirty="0">
                <a:solidFill>
                  <a:srgbClr val="424242"/>
                </a:solidFill>
              </a:rPr>
              <a:t>OVSとP4 VM間のTCPソケット通信に処理時間の85%</a:t>
            </a:r>
          </a:p>
          <a:p>
            <a:pPr lvl="1"/>
            <a:r>
              <a:rPr lang="en-JP" dirty="0">
                <a:solidFill>
                  <a:srgbClr val="424242"/>
                </a:solidFill>
              </a:rPr>
              <a:t>共有メモリを用いた通信を行うことでオーバヘッドを削減可能</a:t>
            </a:r>
          </a:p>
          <a:p>
            <a:endParaRPr lang="en-JP" dirty="0">
              <a:solidFill>
                <a:srgbClr val="424242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9B049F-693E-0B1B-4E10-FEC0FD2E1C2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altLang="ja" smtClean="0"/>
              <a:pPr/>
              <a:t>19</a:t>
            </a:fld>
            <a:endParaRPr lang="ja" altLang="en-US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37206C12-35E3-0A36-2A86-28FBAD21E2A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48877846"/>
              </p:ext>
            </p:extLst>
          </p:nvPr>
        </p:nvGraphicFramePr>
        <p:xfrm>
          <a:off x="1170813" y="4320768"/>
          <a:ext cx="4680000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DFE7922E-CC39-15ED-2994-F299C13F349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53114091"/>
              </p:ext>
            </p:extLst>
          </p:nvPr>
        </p:nvGraphicFramePr>
        <p:xfrm>
          <a:off x="6588061" y="4320768"/>
          <a:ext cx="4680000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104569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19987-D070-5024-0C67-EE720534A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0457" y="304800"/>
            <a:ext cx="10081623" cy="885580"/>
          </a:xfrm>
        </p:spPr>
        <p:txBody>
          <a:bodyPr>
            <a:normAutofit/>
          </a:bodyPr>
          <a:lstStyle/>
          <a:p>
            <a:r>
              <a:rPr lang="en-JP" dirty="0">
                <a:solidFill>
                  <a:srgbClr val="424242"/>
                </a:solidFill>
              </a:rPr>
              <a:t>P4スイッチ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078477-1B7D-BDCA-F645-24F342B567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920" y="1362493"/>
            <a:ext cx="10932160" cy="4855428"/>
          </a:xfrm>
        </p:spPr>
        <p:txBody>
          <a:bodyPr/>
          <a:lstStyle/>
          <a:p>
            <a:r>
              <a:rPr lang="en-US" dirty="0">
                <a:solidFill>
                  <a:srgbClr val="424242"/>
                </a:solidFill>
              </a:rPr>
              <a:t>P4言語を用いてプログラミング可能なP4スイッチが登場</a:t>
            </a:r>
          </a:p>
          <a:p>
            <a:pPr lvl="1"/>
            <a:r>
              <a:rPr lang="en-US" dirty="0" err="1">
                <a:solidFill>
                  <a:srgbClr val="424242"/>
                </a:solidFill>
              </a:rPr>
              <a:t>動的なパケットフィルタリング、パケットデータの書き換えなど</a:t>
            </a:r>
            <a:endParaRPr lang="en-US" dirty="0">
              <a:solidFill>
                <a:srgbClr val="424242"/>
              </a:solidFill>
            </a:endParaRPr>
          </a:p>
          <a:p>
            <a:pPr lvl="1"/>
            <a:r>
              <a:rPr lang="ja-JP" altLang="en-US">
                <a:solidFill>
                  <a:srgbClr val="424242"/>
                </a:solidFill>
              </a:rPr>
              <a:t>対応するスイッチの登場を待つことなく新たな技術を利用可能に</a:t>
            </a:r>
            <a:endParaRPr lang="en-US" altLang="ja-JP" dirty="0">
              <a:solidFill>
                <a:srgbClr val="424242"/>
              </a:solidFill>
            </a:endParaRPr>
          </a:p>
          <a:p>
            <a:pPr lvl="1"/>
            <a:endParaRPr lang="en-US" altLang="ja-JP" sz="600" dirty="0">
              <a:solidFill>
                <a:srgbClr val="424242"/>
              </a:solidFill>
            </a:endParaRPr>
          </a:p>
          <a:p>
            <a:r>
              <a:rPr lang="ja-JP" altLang="en-US">
                <a:solidFill>
                  <a:srgbClr val="424242"/>
                </a:solidFill>
              </a:rPr>
              <a:t>仮想マシン</a:t>
            </a:r>
            <a:r>
              <a:rPr lang="en-US" altLang="ja-JP" dirty="0">
                <a:solidFill>
                  <a:srgbClr val="424242"/>
                </a:solidFill>
              </a:rPr>
              <a:t>(VM)</a:t>
            </a:r>
            <a:r>
              <a:rPr lang="ja-JP" altLang="en-US">
                <a:solidFill>
                  <a:srgbClr val="424242"/>
                </a:solidFill>
              </a:rPr>
              <a:t>向けの仮想</a:t>
            </a:r>
            <a:r>
              <a:rPr lang="en-US" altLang="ja-JP" dirty="0">
                <a:solidFill>
                  <a:srgbClr val="424242"/>
                </a:solidFill>
              </a:rPr>
              <a:t>P4</a:t>
            </a:r>
            <a:r>
              <a:rPr lang="ja-JP" altLang="en-US">
                <a:solidFill>
                  <a:srgbClr val="424242"/>
                </a:solidFill>
              </a:rPr>
              <a:t>スイッチも開発されている</a:t>
            </a:r>
            <a:endParaRPr lang="en-US" altLang="ja-JP" dirty="0">
              <a:solidFill>
                <a:srgbClr val="424242"/>
              </a:solidFill>
            </a:endParaRPr>
          </a:p>
          <a:p>
            <a:pPr lvl="1"/>
            <a:r>
              <a:rPr lang="en-JP" dirty="0">
                <a:solidFill>
                  <a:srgbClr val="424242"/>
                </a:solidFill>
              </a:rPr>
              <a:t>VMが送受信するパケットはすべて仮想スイッチを経由</a:t>
            </a:r>
            <a:endParaRPr lang="en-US" dirty="0">
              <a:solidFill>
                <a:srgbClr val="424242"/>
              </a:solidFill>
            </a:endParaRPr>
          </a:p>
          <a:p>
            <a:pPr lvl="1"/>
            <a:r>
              <a:rPr lang="en-JP" dirty="0">
                <a:solidFill>
                  <a:srgbClr val="424242"/>
                </a:solidFill>
              </a:rPr>
              <a:t>P4対応の仮想スイッチはパケット転送時にP4プログラムを実行可能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C21BE9-36BB-6447-2D34-9D8B4DDEDD71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268061" y="6315968"/>
            <a:ext cx="731600" cy="524800"/>
          </a:xfrm>
        </p:spPr>
        <p:txBody>
          <a:bodyPr/>
          <a:lstStyle/>
          <a:p>
            <a:pPr lvl="0"/>
            <a:fld id="{00000000-1234-1234-1234-123412341234}" type="slidenum">
              <a:rPr lang="en-US" altLang="ja" smtClean="0"/>
              <a:pPr lvl="0"/>
              <a:t>2</a:t>
            </a:fld>
            <a:endParaRPr lang="ja" altLang="en-US"/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823A4B00-092A-FF6A-738B-3D08075072EA}"/>
              </a:ext>
            </a:extLst>
          </p:cNvPr>
          <p:cNvGrpSpPr/>
          <p:nvPr/>
        </p:nvGrpSpPr>
        <p:grpSpPr>
          <a:xfrm>
            <a:off x="-85494" y="4864711"/>
            <a:ext cx="5069016" cy="1310223"/>
            <a:chOff x="1452252" y="5220017"/>
            <a:chExt cx="5069016" cy="1310223"/>
          </a:xfrm>
        </p:grpSpPr>
        <p:pic>
          <p:nvPicPr>
            <p:cNvPr id="1026" name="Picture 2" descr="catalyst-9500-series-switches">
              <a:extLst>
                <a:ext uri="{FF2B5EF4-FFF2-40B4-BE49-F238E27FC236}">
                  <a16:creationId xmlns:a16="http://schemas.microsoft.com/office/drawing/2014/main" id="{AB3FB2CF-5C68-57C7-4757-164EE493CBB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00" b="32856"/>
            <a:stretch/>
          </p:blipFill>
          <p:spPr bwMode="auto">
            <a:xfrm>
              <a:off x="2199992" y="5220017"/>
              <a:ext cx="3996702" cy="7023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FB555C37-7897-85A2-E71F-FB526CD6582E}"/>
                </a:ext>
              </a:extLst>
            </p:cNvPr>
            <p:cNvSpPr txBox="1"/>
            <p:nvPr/>
          </p:nvSpPr>
          <p:spPr>
            <a:xfrm>
              <a:off x="1452252" y="6130130"/>
              <a:ext cx="506901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00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P4</a:t>
              </a:r>
              <a:r>
                <a:rPr kumimoji="1" lang="ja-JP" altLang="en-US" sz="200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対応スイッチ</a:t>
              </a:r>
              <a:endParaRPr kumimoji="1" lang="en-US" altLang="ja-JP" sz="2000" dirty="0">
                <a:latin typeface="Hiragino Kaku Gothic ProN W3" panose="020B0300000000000000" pitchFamily="34" charset="-128"/>
                <a:ea typeface="Hiragino Kaku Gothic ProN W3" panose="020B0300000000000000" pitchFamily="34" charset="-128"/>
              </a:endParaRPr>
            </a:p>
          </p:txBody>
        </p:sp>
      </p:grpSp>
      <p:grpSp>
        <p:nvGrpSpPr>
          <p:cNvPr id="4" name="グループ化 14">
            <a:extLst>
              <a:ext uri="{FF2B5EF4-FFF2-40B4-BE49-F238E27FC236}">
                <a16:creationId xmlns:a16="http://schemas.microsoft.com/office/drawing/2014/main" id="{5FF5CC02-80CE-2F08-0347-0446734D65A8}"/>
              </a:ext>
            </a:extLst>
          </p:cNvPr>
          <p:cNvGrpSpPr/>
          <p:nvPr/>
        </p:nvGrpSpPr>
        <p:grpSpPr>
          <a:xfrm>
            <a:off x="5374362" y="4468857"/>
            <a:ext cx="6019133" cy="1921177"/>
            <a:chOff x="3086433" y="4471860"/>
            <a:chExt cx="6019133" cy="1921177"/>
          </a:xfrm>
        </p:grpSpPr>
        <p:grpSp>
          <p:nvGrpSpPr>
            <p:cNvPr id="8" name="グループ化 25">
              <a:extLst>
                <a:ext uri="{FF2B5EF4-FFF2-40B4-BE49-F238E27FC236}">
                  <a16:creationId xmlns:a16="http://schemas.microsoft.com/office/drawing/2014/main" id="{0765B889-949F-C068-4331-9D8C6C698CBD}"/>
                </a:ext>
              </a:extLst>
            </p:cNvPr>
            <p:cNvGrpSpPr/>
            <p:nvPr/>
          </p:nvGrpSpPr>
          <p:grpSpPr>
            <a:xfrm>
              <a:off x="3086433" y="4597976"/>
              <a:ext cx="6019133" cy="1795061"/>
              <a:chOff x="2489200" y="4594973"/>
              <a:chExt cx="6019133" cy="1795061"/>
            </a:xfrm>
          </p:grpSpPr>
          <p:grpSp>
            <p:nvGrpSpPr>
              <p:cNvPr id="22" name="グループ化 21">
                <a:extLst>
                  <a:ext uri="{FF2B5EF4-FFF2-40B4-BE49-F238E27FC236}">
                    <a16:creationId xmlns:a16="http://schemas.microsoft.com/office/drawing/2014/main" id="{BDA7A023-F6CB-6546-7810-28D3DD6C7632}"/>
                  </a:ext>
                </a:extLst>
              </p:cNvPr>
              <p:cNvGrpSpPr/>
              <p:nvPr/>
            </p:nvGrpSpPr>
            <p:grpSpPr>
              <a:xfrm>
                <a:off x="3445167" y="4594973"/>
                <a:ext cx="5063166" cy="1795061"/>
                <a:chOff x="3541985" y="4815027"/>
                <a:chExt cx="5063166" cy="1795061"/>
              </a:xfrm>
            </p:grpSpPr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DF9D775C-3E96-BB35-B322-719571E4B878}"/>
                    </a:ext>
                  </a:extLst>
                </p:cNvPr>
                <p:cNvSpPr/>
                <p:nvPr/>
              </p:nvSpPr>
              <p:spPr>
                <a:xfrm>
                  <a:off x="3541985" y="5226962"/>
                  <a:ext cx="1387365" cy="969579"/>
                </a:xfrm>
                <a:prstGeom prst="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JP" sz="2000" dirty="0">
                      <a:solidFill>
                        <a:schemeClr val="bg2"/>
                      </a:solidFill>
                      <a:latin typeface="Hiragino Kaku Gothic ProN W3" panose="020B0300000000000000" pitchFamily="34" charset="-128"/>
                      <a:ea typeface="Hiragino Kaku Gothic ProN W3" panose="020B0300000000000000" pitchFamily="34" charset="-128"/>
                    </a:rPr>
                    <a:t>仮想</a:t>
                  </a:r>
                  <a:br>
                    <a:rPr lang="en-US" sz="2000" dirty="0">
                      <a:solidFill>
                        <a:schemeClr val="bg2"/>
                      </a:solidFill>
                      <a:latin typeface="Hiragino Kaku Gothic ProN W3" panose="020B0300000000000000" pitchFamily="34" charset="-128"/>
                      <a:ea typeface="Hiragino Kaku Gothic ProN W3" panose="020B0300000000000000" pitchFamily="34" charset="-128"/>
                    </a:rPr>
                  </a:br>
                  <a:r>
                    <a:rPr lang="en-JP" sz="2000" dirty="0">
                      <a:solidFill>
                        <a:schemeClr val="bg2"/>
                      </a:solidFill>
                      <a:latin typeface="Hiragino Kaku Gothic ProN W3" panose="020B0300000000000000" pitchFamily="34" charset="-128"/>
                      <a:ea typeface="Hiragino Kaku Gothic ProN W3" panose="020B0300000000000000" pitchFamily="34" charset="-128"/>
                    </a:rPr>
                    <a:t>スイッチ</a:t>
                  </a:r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5B2D9C79-FA14-8593-C8D7-2E0ADF2BBB96}"/>
                    </a:ext>
                  </a:extLst>
                </p:cNvPr>
                <p:cNvSpPr/>
                <p:nvPr/>
              </p:nvSpPr>
              <p:spPr>
                <a:xfrm>
                  <a:off x="7217786" y="4815027"/>
                  <a:ext cx="1387365" cy="546538"/>
                </a:xfrm>
                <a:prstGeom prst="rect">
                  <a:avLst/>
                </a:prstGeom>
                <a:solidFill>
                  <a:schemeClr val="bg2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JP" sz="2000">
                      <a:solidFill>
                        <a:schemeClr val="bg2"/>
                      </a:solidFill>
                      <a:latin typeface="Hiragino Kaku Gothic ProN W3" panose="020B0300000000000000" pitchFamily="34" charset="-128"/>
                      <a:ea typeface="Hiragino Kaku Gothic ProN W3" panose="020B0300000000000000" pitchFamily="34" charset="-128"/>
                    </a:rPr>
                    <a:t>VM</a:t>
                  </a:r>
                </a:p>
              </p:txBody>
            </p:sp>
            <p:cxnSp>
              <p:nvCxnSpPr>
                <p:cNvPr id="26" name="Straight Connector 15">
                  <a:extLst>
                    <a:ext uri="{FF2B5EF4-FFF2-40B4-BE49-F238E27FC236}">
                      <a16:creationId xmlns:a16="http://schemas.microsoft.com/office/drawing/2014/main" id="{091EBF64-D92E-9C52-95F1-9FD26B6AEF18}"/>
                    </a:ext>
                  </a:extLst>
                </p:cNvPr>
                <p:cNvCxnSpPr>
                  <a:cxnSpLocks/>
                  <a:stCxn id="25" idx="1"/>
                  <a:endCxn id="24" idx="3"/>
                </p:cNvCxnSpPr>
                <p:nvPr/>
              </p:nvCxnSpPr>
              <p:spPr>
                <a:xfrm flipH="1">
                  <a:off x="4929350" y="5088296"/>
                  <a:ext cx="2288436" cy="623456"/>
                </a:xfrm>
                <a:prstGeom prst="line">
                  <a:avLst/>
                </a:prstGeom>
                <a:ln w="28575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" name="Rectangle 6">
                  <a:extLst>
                    <a:ext uri="{FF2B5EF4-FFF2-40B4-BE49-F238E27FC236}">
                      <a16:creationId xmlns:a16="http://schemas.microsoft.com/office/drawing/2014/main" id="{7AC0A2EC-AB0F-44E0-E580-0D398598C530}"/>
                    </a:ext>
                  </a:extLst>
                </p:cNvPr>
                <p:cNvSpPr/>
                <p:nvPr/>
              </p:nvSpPr>
              <p:spPr>
                <a:xfrm>
                  <a:off x="7217786" y="5438483"/>
                  <a:ext cx="1387365" cy="546538"/>
                </a:xfrm>
                <a:prstGeom prst="rect">
                  <a:avLst/>
                </a:prstGeom>
                <a:solidFill>
                  <a:schemeClr val="bg2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JP" sz="2000">
                      <a:solidFill>
                        <a:schemeClr val="bg2"/>
                      </a:solidFill>
                      <a:latin typeface="Hiragino Kaku Gothic ProN W3" panose="020B0300000000000000" pitchFamily="34" charset="-128"/>
                      <a:ea typeface="Hiragino Kaku Gothic ProN W3" panose="020B0300000000000000" pitchFamily="34" charset="-128"/>
                    </a:rPr>
                    <a:t>VM</a:t>
                  </a:r>
                </a:p>
              </p:txBody>
            </p:sp>
            <p:sp>
              <p:nvSpPr>
                <p:cNvPr id="28" name="Rectangle 6">
                  <a:extLst>
                    <a:ext uri="{FF2B5EF4-FFF2-40B4-BE49-F238E27FC236}">
                      <a16:creationId xmlns:a16="http://schemas.microsoft.com/office/drawing/2014/main" id="{7093E7A8-0CB8-CE8D-E73C-EBCC5B1A88F2}"/>
                    </a:ext>
                  </a:extLst>
                </p:cNvPr>
                <p:cNvSpPr/>
                <p:nvPr/>
              </p:nvSpPr>
              <p:spPr>
                <a:xfrm>
                  <a:off x="7217786" y="6063550"/>
                  <a:ext cx="1387365" cy="546538"/>
                </a:xfrm>
                <a:prstGeom prst="rect">
                  <a:avLst/>
                </a:prstGeom>
                <a:solidFill>
                  <a:schemeClr val="bg2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JP" sz="2000">
                      <a:solidFill>
                        <a:schemeClr val="bg2"/>
                      </a:solidFill>
                      <a:latin typeface="Hiragino Kaku Gothic ProN W3" panose="020B0300000000000000" pitchFamily="34" charset="-128"/>
                      <a:ea typeface="Hiragino Kaku Gothic ProN W3" panose="020B0300000000000000" pitchFamily="34" charset="-128"/>
                    </a:rPr>
                    <a:t>VM</a:t>
                  </a:r>
                </a:p>
              </p:txBody>
            </p:sp>
            <p:cxnSp>
              <p:nvCxnSpPr>
                <p:cNvPr id="29" name="Straight Connector 15">
                  <a:extLst>
                    <a:ext uri="{FF2B5EF4-FFF2-40B4-BE49-F238E27FC236}">
                      <a16:creationId xmlns:a16="http://schemas.microsoft.com/office/drawing/2014/main" id="{5BD6F83C-7776-A981-AF8A-C27E65C1EA9C}"/>
                    </a:ext>
                  </a:extLst>
                </p:cNvPr>
                <p:cNvCxnSpPr>
                  <a:cxnSpLocks/>
                  <a:stCxn id="27" idx="1"/>
                  <a:endCxn id="24" idx="3"/>
                </p:cNvCxnSpPr>
                <p:nvPr/>
              </p:nvCxnSpPr>
              <p:spPr>
                <a:xfrm flipH="1">
                  <a:off x="4929350" y="5711752"/>
                  <a:ext cx="2288436" cy="0"/>
                </a:xfrm>
                <a:prstGeom prst="line">
                  <a:avLst/>
                </a:prstGeom>
                <a:ln w="28575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15">
                  <a:extLst>
                    <a:ext uri="{FF2B5EF4-FFF2-40B4-BE49-F238E27FC236}">
                      <a16:creationId xmlns:a16="http://schemas.microsoft.com/office/drawing/2014/main" id="{3129F5BE-8265-3013-29EA-BF7E05DD4FDC}"/>
                    </a:ext>
                  </a:extLst>
                </p:cNvPr>
                <p:cNvCxnSpPr>
                  <a:cxnSpLocks/>
                  <a:stCxn id="28" idx="1"/>
                  <a:endCxn id="24" idx="3"/>
                </p:cNvCxnSpPr>
                <p:nvPr/>
              </p:nvCxnSpPr>
              <p:spPr>
                <a:xfrm flipH="1" flipV="1">
                  <a:off x="4929350" y="5711752"/>
                  <a:ext cx="2288436" cy="625067"/>
                </a:xfrm>
                <a:prstGeom prst="line">
                  <a:avLst/>
                </a:prstGeom>
                <a:ln w="28575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3" name="Straight Connector 15">
                <a:extLst>
                  <a:ext uri="{FF2B5EF4-FFF2-40B4-BE49-F238E27FC236}">
                    <a16:creationId xmlns:a16="http://schemas.microsoft.com/office/drawing/2014/main" id="{72D75A81-D7B9-904B-7AF1-496E8FADA01D}"/>
                  </a:ext>
                </a:extLst>
              </p:cNvPr>
              <p:cNvCxnSpPr>
                <a:cxnSpLocks/>
                <a:stCxn id="24" idx="1"/>
              </p:cNvCxnSpPr>
              <p:nvPr/>
            </p:nvCxnSpPr>
            <p:spPr>
              <a:xfrm flipH="1">
                <a:off x="2489200" y="5491698"/>
                <a:ext cx="955967" cy="0"/>
              </a:xfrm>
              <a:prstGeom prst="line">
                <a:avLst/>
              </a:prstGeom>
              <a:ln w="28575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Folded Corner 20">
              <a:extLst>
                <a:ext uri="{FF2B5EF4-FFF2-40B4-BE49-F238E27FC236}">
                  <a16:creationId xmlns:a16="http://schemas.microsoft.com/office/drawing/2014/main" id="{567B4C7D-5736-8B4F-6620-23DEA0749F19}"/>
                </a:ext>
              </a:extLst>
            </p:cNvPr>
            <p:cNvSpPr/>
            <p:nvPr/>
          </p:nvSpPr>
          <p:spPr>
            <a:xfrm>
              <a:off x="3086433" y="4471860"/>
              <a:ext cx="1387365" cy="771346"/>
            </a:xfrm>
            <a:prstGeom prst="foldedCorner">
              <a:avLst/>
            </a:prstGeom>
            <a:solidFill>
              <a:schemeClr val="tx1"/>
            </a:solidFill>
            <a:ln w="12700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90000" tIns="144000" bIns="46800" rtlCol="0" anchor="ctr">
              <a:noAutofit/>
            </a:bodyPr>
            <a:lstStyle/>
            <a:p>
              <a:pPr algn="ctr"/>
              <a:r>
                <a:rPr lang="en-JP" sz="1800">
                  <a:solidFill>
                    <a:schemeClr val="bg1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P4</a:t>
              </a:r>
              <a:endParaRPr lang="en-US" sz="1800" dirty="0">
                <a:solidFill>
                  <a:schemeClr val="bg1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endParaRPr>
            </a:p>
            <a:p>
              <a:pPr algn="ctr"/>
              <a:r>
                <a:rPr lang="en-JP" sz="1800">
                  <a:solidFill>
                    <a:schemeClr val="bg1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プログラム</a:t>
              </a:r>
              <a:endParaRPr lang="en-JP" sz="1800" dirty="0">
                <a:solidFill>
                  <a:schemeClr val="bg1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32905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503E4-BF4D-742F-0282-7D539E1D4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JP"/>
              <a:t>関連研究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64E72-37CD-2230-1038-F9341A900B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JP" dirty="0">
                <a:solidFill>
                  <a:srgbClr val="424242"/>
                </a:solidFill>
              </a:rPr>
              <a:t>P4rt-OVS [</a:t>
            </a:r>
            <a:r>
              <a:rPr lang="en-US" dirty="0" err="1">
                <a:solidFill>
                  <a:srgbClr val="424242"/>
                </a:solidFill>
              </a:rPr>
              <a:t>Osiński</a:t>
            </a:r>
            <a:r>
              <a:rPr lang="en-US" dirty="0">
                <a:solidFill>
                  <a:srgbClr val="424242"/>
                </a:solidFill>
              </a:rPr>
              <a:t>+, IFIP Networking’20</a:t>
            </a:r>
            <a:r>
              <a:rPr lang="en-JP" dirty="0">
                <a:solidFill>
                  <a:srgbClr val="424242"/>
                </a:solidFill>
              </a:rPr>
              <a:t>]</a:t>
            </a:r>
          </a:p>
          <a:p>
            <a:pPr lvl="1"/>
            <a:r>
              <a:rPr lang="en-JP" dirty="0">
                <a:solidFill>
                  <a:srgbClr val="424242"/>
                </a:solidFill>
              </a:rPr>
              <a:t>仮想スイッチ内でuBPFを用いてP4プログラムを安全に実行</a:t>
            </a:r>
          </a:p>
          <a:p>
            <a:pPr lvl="1"/>
            <a:r>
              <a:rPr lang="en-JP" dirty="0">
                <a:solidFill>
                  <a:srgbClr val="424242"/>
                </a:solidFill>
              </a:rPr>
              <a:t>VMのユーザがP4プログラムをロードすることは想定されていない</a:t>
            </a:r>
          </a:p>
          <a:p>
            <a:pPr lvl="1"/>
            <a:endParaRPr lang="en-JP" sz="600" dirty="0">
              <a:solidFill>
                <a:srgbClr val="424242"/>
              </a:solidFill>
            </a:endParaRPr>
          </a:p>
          <a:p>
            <a:r>
              <a:rPr lang="en-JP" dirty="0">
                <a:solidFill>
                  <a:srgbClr val="424242"/>
                </a:solidFill>
              </a:rPr>
              <a:t>SGX-Box [</a:t>
            </a:r>
            <a:r>
              <a:rPr lang="en-US" dirty="0">
                <a:solidFill>
                  <a:srgbClr val="424242"/>
                </a:solidFill>
              </a:rPr>
              <a:t>Han+, APNet’17</a:t>
            </a:r>
            <a:r>
              <a:rPr lang="en-JP" dirty="0">
                <a:solidFill>
                  <a:srgbClr val="424242"/>
                </a:solidFill>
              </a:rPr>
              <a:t>]</a:t>
            </a:r>
          </a:p>
          <a:p>
            <a:pPr lvl="1"/>
            <a:r>
              <a:rPr lang="en-JP" dirty="0">
                <a:solidFill>
                  <a:srgbClr val="424242"/>
                </a:solidFill>
              </a:rPr>
              <a:t>Intel SGXを用いてミドルボックス内で安全に暗号通信を復号</a:t>
            </a:r>
          </a:p>
          <a:p>
            <a:pPr lvl="1"/>
            <a:r>
              <a:rPr lang="en-JP" dirty="0">
                <a:solidFill>
                  <a:srgbClr val="424242"/>
                </a:solidFill>
              </a:rPr>
              <a:t>SB langと呼ばれる言語を用いて侵入検知などの処理を記述</a:t>
            </a:r>
          </a:p>
          <a:p>
            <a:pPr lvl="1"/>
            <a:endParaRPr lang="en-JP" sz="600" dirty="0">
              <a:solidFill>
                <a:srgbClr val="424242"/>
              </a:solidFill>
            </a:endParaRPr>
          </a:p>
          <a:p>
            <a:r>
              <a:rPr lang="en-JP" dirty="0">
                <a:solidFill>
                  <a:srgbClr val="424242"/>
                </a:solidFill>
              </a:rPr>
              <a:t>EndBox [</a:t>
            </a:r>
            <a:r>
              <a:rPr lang="en-US" dirty="0" err="1">
                <a:solidFill>
                  <a:srgbClr val="424242"/>
                </a:solidFill>
              </a:rPr>
              <a:t>Goltzsche</a:t>
            </a:r>
            <a:r>
              <a:rPr lang="en-US" dirty="0">
                <a:solidFill>
                  <a:srgbClr val="424242"/>
                </a:solidFill>
              </a:rPr>
              <a:t>+, DSN’18</a:t>
            </a:r>
            <a:r>
              <a:rPr lang="en-JP" dirty="0">
                <a:solidFill>
                  <a:srgbClr val="424242"/>
                </a:solidFill>
              </a:rPr>
              <a:t>]</a:t>
            </a:r>
          </a:p>
          <a:p>
            <a:pPr lvl="1"/>
            <a:r>
              <a:rPr lang="en-JP" dirty="0">
                <a:solidFill>
                  <a:srgbClr val="424242"/>
                </a:solidFill>
              </a:rPr>
              <a:t>SGXを用いてミドルボックス機能をクライアント側で安全に実行</a:t>
            </a:r>
          </a:p>
          <a:p>
            <a:pPr lvl="1"/>
            <a:r>
              <a:rPr lang="en-JP" dirty="0">
                <a:solidFill>
                  <a:srgbClr val="424242"/>
                </a:solidFill>
              </a:rPr>
              <a:t>エンクレイヴ内で暗号通信を行うことでEndBoxの利用を強制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DB056F-39AD-9574-4910-7FE2D57DE19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altLang="ja" smtClean="0"/>
              <a:pPr/>
              <a:t>20</a:t>
            </a:fld>
            <a:endParaRPr lang="ja" altLang="en-US"/>
          </a:p>
        </p:txBody>
      </p:sp>
    </p:spTree>
    <p:extLst>
      <p:ext uri="{BB962C8B-B14F-4D97-AF65-F5344CB8AC3E}">
        <p14:creationId xmlns:p14="http://schemas.microsoft.com/office/powerpoint/2010/main" val="30986940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DC1D7-E3F8-7AA8-29C0-F2784D246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JP"/>
              <a:t>まとめ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E3C98B-FD5B-8F8F-C573-1D4B2A552D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920" y="1362493"/>
            <a:ext cx="11210388" cy="4855428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rgbClr val="000000"/>
                </a:solidFill>
              </a:rPr>
              <a:t>ユーザVM</a:t>
            </a:r>
            <a:r>
              <a:rPr lang="ja-JP" altLang="en-US">
                <a:solidFill>
                  <a:srgbClr val="000000"/>
                </a:solidFill>
              </a:rPr>
              <a:t>内の情報を利用できるように拡張した</a:t>
            </a:r>
            <a:r>
              <a:rPr lang="en-US" dirty="0">
                <a:solidFill>
                  <a:srgbClr val="000000"/>
                </a:solidFill>
              </a:rPr>
              <a:t>P4</a:t>
            </a:r>
            <a:r>
              <a:rPr lang="ja-JP" altLang="en-US">
                <a:solidFill>
                  <a:srgbClr val="000000"/>
                </a:solidFill>
              </a:rPr>
              <a:t>プログラムを</a:t>
            </a:r>
            <a:br>
              <a:rPr lang="en-US" altLang="ja-JP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P4 VM</a:t>
            </a:r>
            <a:r>
              <a:rPr lang="ja-JP" altLang="en-US">
                <a:solidFill>
                  <a:srgbClr val="000000"/>
                </a:solidFill>
              </a:rPr>
              <a:t>で安全に実行する</a:t>
            </a:r>
            <a:r>
              <a:rPr lang="en-US" altLang="ja-JP" dirty="0">
                <a:solidFill>
                  <a:srgbClr val="000000"/>
                </a:solidFill>
              </a:rPr>
              <a:t>P4 Shield</a:t>
            </a:r>
            <a:r>
              <a:rPr lang="ja-JP" altLang="en-US">
                <a:solidFill>
                  <a:srgbClr val="000000"/>
                </a:solidFill>
              </a:rPr>
              <a:t>を提案</a:t>
            </a:r>
            <a:endParaRPr lang="en-US" altLang="ja-JP" dirty="0">
              <a:solidFill>
                <a:srgbClr val="000000"/>
              </a:solidFill>
            </a:endParaRPr>
          </a:p>
          <a:p>
            <a:pPr lvl="1"/>
            <a:r>
              <a:rPr lang="en-JP" altLang="ja-JP" dirty="0">
                <a:solidFill>
                  <a:srgbClr val="000000"/>
                </a:solidFill>
              </a:rPr>
              <a:t>ユーザごとに</a:t>
            </a:r>
            <a:r>
              <a:rPr lang="en-US" altLang="ja-JP" dirty="0">
                <a:solidFill>
                  <a:srgbClr val="000000"/>
                </a:solidFill>
              </a:rPr>
              <a:t>SEV</a:t>
            </a:r>
            <a:r>
              <a:rPr lang="ja-JP" altLang="en-US">
                <a:solidFill>
                  <a:srgbClr val="000000"/>
                </a:solidFill>
              </a:rPr>
              <a:t>で保護された</a:t>
            </a:r>
            <a:r>
              <a:rPr lang="en-JP" altLang="ja-JP" dirty="0">
                <a:solidFill>
                  <a:srgbClr val="000000"/>
                </a:solidFill>
              </a:rPr>
              <a:t>P4 VMを用意</a:t>
            </a:r>
            <a:endParaRPr lang="en-JP" altLang="ja-JP" sz="900" dirty="0">
              <a:solidFill>
                <a:srgbClr val="000000"/>
              </a:solidFill>
            </a:endParaRPr>
          </a:p>
          <a:p>
            <a:pPr lvl="1"/>
            <a:r>
              <a:rPr lang="en-JP" altLang="ja-JP" dirty="0">
                <a:solidFill>
                  <a:srgbClr val="000000"/>
                </a:solidFill>
              </a:rPr>
              <a:t>P4 VM</a:t>
            </a:r>
            <a:r>
              <a:rPr lang="ja-JP" altLang="en-JP">
                <a:solidFill>
                  <a:srgbClr val="000000"/>
                </a:solidFill>
              </a:rPr>
              <a:t>内で</a:t>
            </a:r>
            <a:r>
              <a:rPr lang="en-US" altLang="ja-JP" dirty="0" err="1">
                <a:solidFill>
                  <a:srgbClr val="000000"/>
                </a:solidFill>
              </a:rPr>
              <a:t>uBPF</a:t>
            </a:r>
            <a:r>
              <a:rPr lang="ja-JP" altLang="en-US">
                <a:solidFill>
                  <a:srgbClr val="000000"/>
                </a:solidFill>
              </a:rPr>
              <a:t>を用いてユーザの</a:t>
            </a:r>
            <a:r>
              <a:rPr lang="en-US" altLang="ja-JP" dirty="0">
                <a:solidFill>
                  <a:srgbClr val="000000"/>
                </a:solidFill>
              </a:rPr>
              <a:t>P4</a:t>
            </a:r>
            <a:r>
              <a:rPr lang="ja-JP" altLang="en-US">
                <a:solidFill>
                  <a:srgbClr val="000000"/>
                </a:solidFill>
              </a:rPr>
              <a:t>プログラムを実行</a:t>
            </a:r>
            <a:endParaRPr lang="en-US" altLang="ja-JP" dirty="0">
              <a:solidFill>
                <a:srgbClr val="000000"/>
              </a:solidFill>
            </a:endParaRPr>
          </a:p>
          <a:p>
            <a:pPr lvl="1"/>
            <a:r>
              <a:rPr lang="en-JP" altLang="ja-JP" dirty="0">
                <a:solidFill>
                  <a:srgbClr val="000000"/>
                </a:solidFill>
              </a:rPr>
              <a:t>P4</a:t>
            </a:r>
            <a:r>
              <a:rPr lang="ja-JP" altLang="en-US">
                <a:solidFill>
                  <a:srgbClr val="000000"/>
                </a:solidFill>
              </a:rPr>
              <a:t>プログラムにユーザ</a:t>
            </a:r>
            <a:r>
              <a:rPr lang="en-US" altLang="ja-JP" dirty="0">
                <a:solidFill>
                  <a:srgbClr val="000000"/>
                </a:solidFill>
              </a:rPr>
              <a:t>VM</a:t>
            </a:r>
            <a:r>
              <a:rPr lang="ja-JP" altLang="en-US">
                <a:solidFill>
                  <a:srgbClr val="000000"/>
                </a:solidFill>
              </a:rPr>
              <a:t>内の情報を取得する</a:t>
            </a:r>
            <a:r>
              <a:rPr lang="en-US" altLang="ja-JP" dirty="0">
                <a:solidFill>
                  <a:srgbClr val="000000"/>
                </a:solidFill>
              </a:rPr>
              <a:t>API</a:t>
            </a:r>
            <a:r>
              <a:rPr lang="ja-JP" altLang="en-US">
                <a:solidFill>
                  <a:srgbClr val="000000"/>
                </a:solidFill>
              </a:rPr>
              <a:t>を提供</a:t>
            </a:r>
            <a:endParaRPr lang="en-JP" altLang="ja-JP" dirty="0">
              <a:solidFill>
                <a:srgbClr val="000000"/>
              </a:solidFill>
            </a:endParaRPr>
          </a:p>
          <a:p>
            <a:pPr lvl="1"/>
            <a:r>
              <a:rPr lang="en-US" altLang="ja-JP" dirty="0">
                <a:solidFill>
                  <a:srgbClr val="000000"/>
                </a:solidFill>
              </a:rPr>
              <a:t>VM</a:t>
            </a:r>
            <a:r>
              <a:rPr lang="ja-JP" altLang="en-US">
                <a:solidFill>
                  <a:srgbClr val="000000"/>
                </a:solidFill>
              </a:rPr>
              <a:t>内情報を用いたパケットフィルタリングの動作と性能を確認</a:t>
            </a:r>
            <a:endParaRPr lang="en-JP" altLang="ja-JP" dirty="0">
              <a:solidFill>
                <a:srgbClr val="000000"/>
              </a:solidFill>
            </a:endParaRPr>
          </a:p>
          <a:p>
            <a:pPr lvl="1"/>
            <a:endParaRPr lang="en-JP" altLang="ja-JP" sz="800" dirty="0">
              <a:solidFill>
                <a:srgbClr val="000000"/>
              </a:solidFill>
            </a:endParaRPr>
          </a:p>
          <a:p>
            <a:r>
              <a:rPr lang="ja-JP" altLang="en-US">
                <a:solidFill>
                  <a:srgbClr val="000000"/>
                </a:solidFill>
              </a:rPr>
              <a:t>今後の課題</a:t>
            </a:r>
            <a:endParaRPr lang="en-US" altLang="ja-JP" dirty="0">
              <a:solidFill>
                <a:srgbClr val="000000"/>
              </a:solidFill>
            </a:endParaRPr>
          </a:p>
          <a:p>
            <a:pPr lvl="1"/>
            <a:r>
              <a:rPr lang="ja-JP" altLang="en-US">
                <a:solidFill>
                  <a:srgbClr val="000000"/>
                </a:solidFill>
              </a:rPr>
              <a:t>共有メモリを用いた</a:t>
            </a:r>
            <a:r>
              <a:rPr lang="en-US" altLang="ja-JP" dirty="0">
                <a:solidFill>
                  <a:srgbClr val="000000"/>
                </a:solidFill>
              </a:rPr>
              <a:t>P4 VM</a:t>
            </a:r>
            <a:r>
              <a:rPr lang="ja-JP" altLang="en-US">
                <a:solidFill>
                  <a:srgbClr val="000000"/>
                </a:solidFill>
              </a:rPr>
              <a:t>へのパケットデータ転送</a:t>
            </a:r>
            <a:endParaRPr lang="en-US" altLang="ja-JP" dirty="0">
              <a:solidFill>
                <a:srgbClr val="000000"/>
              </a:solidFill>
            </a:endParaRPr>
          </a:p>
          <a:p>
            <a:pPr lvl="1"/>
            <a:r>
              <a:rPr lang="ja-JP" altLang="en-US">
                <a:solidFill>
                  <a:srgbClr val="000000"/>
                </a:solidFill>
              </a:rPr>
              <a:t>複数パケットのバッチ処理への対応</a:t>
            </a:r>
            <a:endParaRPr lang="en-US" altLang="ja-JP" dirty="0">
              <a:solidFill>
                <a:srgbClr val="000000"/>
              </a:solidFill>
            </a:endParaRPr>
          </a:p>
          <a:p>
            <a:pPr lvl="1"/>
            <a:r>
              <a:rPr lang="ja-JP" altLang="en-US">
                <a:solidFill>
                  <a:srgbClr val="000000"/>
                </a:solidFill>
              </a:rPr>
              <a:t>ユーザ</a:t>
            </a:r>
            <a:r>
              <a:rPr lang="en-US" altLang="ja-JP" dirty="0">
                <a:solidFill>
                  <a:srgbClr val="000000"/>
                </a:solidFill>
              </a:rPr>
              <a:t>VM</a:t>
            </a:r>
            <a:r>
              <a:rPr lang="ja-JP" altLang="en-US">
                <a:solidFill>
                  <a:srgbClr val="000000"/>
                </a:solidFill>
              </a:rPr>
              <a:t>の</a:t>
            </a:r>
            <a:r>
              <a:rPr lang="en-US" altLang="ja-JP" dirty="0">
                <a:solidFill>
                  <a:srgbClr val="000000"/>
                </a:solidFill>
              </a:rPr>
              <a:t>OS</a:t>
            </a:r>
            <a:r>
              <a:rPr lang="ja-JP" altLang="en-US">
                <a:solidFill>
                  <a:srgbClr val="000000"/>
                </a:solidFill>
              </a:rPr>
              <a:t>がリアルタイムに情報を共有メモリに格納</a:t>
            </a: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8325D4-14FE-9439-D413-F6221E2A446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altLang="ja" smtClean="0"/>
              <a:pPr/>
              <a:t>21</a:t>
            </a:fld>
            <a:endParaRPr lang="ja" altLang="en-US"/>
          </a:p>
        </p:txBody>
      </p:sp>
    </p:spTree>
    <p:extLst>
      <p:ext uri="{BB962C8B-B14F-4D97-AF65-F5344CB8AC3E}">
        <p14:creationId xmlns:p14="http://schemas.microsoft.com/office/powerpoint/2010/main" val="39994221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3"/>
          <p:cNvSpPr txBox="1">
            <a:spLocks noGrp="1"/>
          </p:cNvSpPr>
          <p:nvPr>
            <p:ph type="ctrTitle"/>
          </p:nvPr>
        </p:nvSpPr>
        <p:spPr>
          <a:xfrm>
            <a:off x="1098666" y="1200173"/>
            <a:ext cx="9382176" cy="2228827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r>
              <a:rPr lang="en-US" b="0" dirty="0" err="1">
                <a:solidFill>
                  <a:schemeClr val="bg1"/>
                </a:solidFill>
              </a:rPr>
              <a:t>VM内情報を利用する</a:t>
            </a:r>
            <a:br>
              <a:rPr lang="en-US" b="0" dirty="0">
                <a:solidFill>
                  <a:schemeClr val="bg1"/>
                </a:solidFill>
              </a:rPr>
            </a:br>
            <a:r>
              <a:rPr lang="en-US" b="0" dirty="0">
                <a:solidFill>
                  <a:schemeClr val="bg1"/>
                </a:solidFill>
              </a:rPr>
              <a:t>仮想P4スイッチの安全な実行</a:t>
            </a:r>
            <a:endParaRPr b="0" dirty="0">
              <a:solidFill>
                <a:schemeClr val="bg1"/>
              </a:solidFill>
            </a:endParaRPr>
          </a:p>
        </p:txBody>
      </p:sp>
      <p:sp>
        <p:nvSpPr>
          <p:cNvPr id="278" name="Google Shape;278;p13"/>
          <p:cNvSpPr txBox="1">
            <a:spLocks noGrp="1"/>
          </p:cNvSpPr>
          <p:nvPr>
            <p:ph type="subTitle" idx="1"/>
          </p:nvPr>
        </p:nvSpPr>
        <p:spPr>
          <a:xfrm>
            <a:off x="1098666" y="4695091"/>
            <a:ext cx="7907547" cy="160410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endParaRPr lang="en-JP" sz="1100" dirty="0"/>
          </a:p>
          <a:p>
            <a:pPr marL="0" indent="0"/>
            <a:r>
              <a:rPr lang="en-JP" sz="2200" dirty="0"/>
              <a:t>九州工業大学</a:t>
            </a:r>
            <a:endParaRPr lang="en-US" altLang="ja-JP" sz="2200" dirty="0"/>
          </a:p>
          <a:p>
            <a:pPr marL="0" indent="0"/>
            <a:endParaRPr lang="en-JP" sz="1100" dirty="0"/>
          </a:p>
          <a:p>
            <a:pPr marL="0" indent="0"/>
            <a:r>
              <a:rPr lang="en-JP" sz="2200" dirty="0"/>
              <a:t>岩井</a:t>
            </a:r>
            <a:r>
              <a:rPr lang="ja-JP" altLang="en-US" sz="2200"/>
              <a:t> </a:t>
            </a:r>
            <a:r>
              <a:rPr lang="en-JP" sz="2200" dirty="0"/>
              <a:t>正輝，光来</a:t>
            </a:r>
            <a:r>
              <a:rPr lang="ja-JP" altLang="en-US" sz="2200" dirty="0"/>
              <a:t> </a:t>
            </a:r>
            <a:r>
              <a:rPr lang="en-JP" sz="2200" dirty="0"/>
              <a:t>健一</a:t>
            </a:r>
            <a:endParaRPr sz="2200" dirty="0"/>
          </a:p>
        </p:txBody>
      </p:sp>
    </p:spTree>
    <p:extLst>
      <p:ext uri="{BB962C8B-B14F-4D97-AF65-F5344CB8AC3E}">
        <p14:creationId xmlns:p14="http://schemas.microsoft.com/office/powerpoint/2010/main" val="17969613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8C999-6FFD-D8C4-1ED9-054ECCE62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JP" dirty="0">
                <a:solidFill>
                  <a:srgbClr val="424242"/>
                </a:solidFill>
              </a:rPr>
              <a:t>ユーザによるP4プログラムの利用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920452-3CC6-16A2-3C3A-4D36B8A18F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424242"/>
                </a:solidFill>
              </a:rPr>
              <a:t>ユーザがP4</a:t>
            </a:r>
            <a:r>
              <a:rPr lang="ja-JP" altLang="en-US">
                <a:solidFill>
                  <a:srgbClr val="424242"/>
                </a:solidFill>
              </a:rPr>
              <a:t>プログラムをロードできれば柔軟な転送処理が可能</a:t>
            </a:r>
          </a:p>
          <a:p>
            <a:pPr lvl="1"/>
            <a:r>
              <a:rPr lang="ja-JP" altLang="en-US">
                <a:solidFill>
                  <a:srgbClr val="424242"/>
                </a:solidFill>
              </a:rPr>
              <a:t>従来は仮想スイッチの管理者だけが</a:t>
            </a:r>
            <a:r>
              <a:rPr lang="en-US" altLang="ja-JP" dirty="0">
                <a:solidFill>
                  <a:srgbClr val="424242"/>
                </a:solidFill>
              </a:rPr>
              <a:t>P4</a:t>
            </a:r>
            <a:r>
              <a:rPr lang="ja-JP" altLang="en-US">
                <a:solidFill>
                  <a:srgbClr val="424242"/>
                </a:solidFill>
              </a:rPr>
              <a:t>プログラムをロード可能</a:t>
            </a:r>
            <a:endParaRPr lang="en-US" altLang="ja-JP" dirty="0">
              <a:solidFill>
                <a:srgbClr val="424242"/>
              </a:solidFill>
            </a:endParaRPr>
          </a:p>
          <a:p>
            <a:pPr lvl="1"/>
            <a:r>
              <a:rPr lang="en-US" dirty="0" err="1">
                <a:solidFill>
                  <a:srgbClr val="424242"/>
                </a:solidFill>
              </a:rPr>
              <a:t>例：VM</a:t>
            </a:r>
            <a:r>
              <a:rPr lang="ja-JP" altLang="en-US">
                <a:solidFill>
                  <a:srgbClr val="424242"/>
                </a:solidFill>
              </a:rPr>
              <a:t>ごとに異なるパケット処理</a:t>
            </a:r>
            <a:endParaRPr lang="en-US" altLang="ja-JP" dirty="0">
              <a:solidFill>
                <a:srgbClr val="424242"/>
              </a:solidFill>
            </a:endParaRPr>
          </a:p>
          <a:p>
            <a:pPr lvl="1"/>
            <a:endParaRPr lang="ja-JP" altLang="en-US" sz="600">
              <a:solidFill>
                <a:srgbClr val="424242"/>
              </a:solidFill>
            </a:endParaRPr>
          </a:p>
          <a:p>
            <a:r>
              <a:rPr lang="en-US" dirty="0" err="1">
                <a:solidFill>
                  <a:srgbClr val="424242"/>
                </a:solidFill>
              </a:rPr>
              <a:t>VMと連携することで</a:t>
            </a:r>
            <a:r>
              <a:rPr lang="ja-JP" altLang="en-US">
                <a:solidFill>
                  <a:srgbClr val="424242"/>
                </a:solidFill>
              </a:rPr>
              <a:t>よりきめ細かいパケット処理も可能</a:t>
            </a:r>
            <a:endParaRPr lang="en-US" dirty="0">
              <a:solidFill>
                <a:srgbClr val="424242"/>
              </a:solidFill>
            </a:endParaRPr>
          </a:p>
          <a:p>
            <a:pPr lvl="1"/>
            <a:r>
              <a:rPr lang="en-US" altLang="ja-JP" dirty="0">
                <a:solidFill>
                  <a:srgbClr val="424242"/>
                </a:solidFill>
              </a:rPr>
              <a:t>P4</a:t>
            </a:r>
            <a:r>
              <a:rPr lang="ja-JP" altLang="en-US">
                <a:solidFill>
                  <a:srgbClr val="424242"/>
                </a:solidFill>
              </a:rPr>
              <a:t>プログラムでパケットデータだけでなく</a:t>
            </a:r>
            <a:r>
              <a:rPr lang="en-US" dirty="0">
                <a:solidFill>
                  <a:srgbClr val="424242"/>
                </a:solidFill>
              </a:rPr>
              <a:t>VM</a:t>
            </a:r>
            <a:r>
              <a:rPr lang="ja-JP" altLang="en-US">
                <a:solidFill>
                  <a:srgbClr val="424242"/>
                </a:solidFill>
              </a:rPr>
              <a:t>内情報も利用</a:t>
            </a:r>
            <a:endParaRPr lang="en-US" altLang="ja-JP" dirty="0">
              <a:solidFill>
                <a:srgbClr val="424242"/>
              </a:solidFill>
            </a:endParaRPr>
          </a:p>
          <a:p>
            <a:pPr lvl="1"/>
            <a:r>
              <a:rPr lang="ja-JP" altLang="en-US">
                <a:solidFill>
                  <a:srgbClr val="424242"/>
                </a:solidFill>
              </a:rPr>
              <a:t>例：送受信プロセスに基づくフィルタリング </a:t>
            </a:r>
            <a:r>
              <a:rPr lang="en-US" altLang="ja-JP" sz="2000" dirty="0">
                <a:solidFill>
                  <a:srgbClr val="424242"/>
                </a:solidFill>
              </a:rPr>
              <a:t>[</a:t>
            </a:r>
            <a:r>
              <a:rPr lang="en-US" sz="2000" dirty="0">
                <a:solidFill>
                  <a:srgbClr val="424242"/>
                </a:solidFill>
              </a:rPr>
              <a:t>Srivastava+, RAID'08]</a:t>
            </a:r>
            <a:endParaRPr lang="en-US" dirty="0">
              <a:solidFill>
                <a:srgbClr val="424242"/>
              </a:solidFill>
            </a:endParaRPr>
          </a:p>
          <a:p>
            <a:endParaRPr lang="en-US" dirty="0">
              <a:solidFill>
                <a:srgbClr val="424242"/>
              </a:solidFill>
            </a:endParaRPr>
          </a:p>
          <a:p>
            <a:endParaRPr lang="en-JP" dirty="0">
              <a:solidFill>
                <a:srgbClr val="424242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66294B-54A0-EFFD-C18A-685C079D709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altLang="ja" smtClean="0"/>
              <a:pPr/>
              <a:t>3</a:t>
            </a:fld>
            <a:endParaRPr lang="ja" altLang="en-US"/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62D1B844-519F-0BD9-BCE9-89EDCC3D2E5E}"/>
              </a:ext>
            </a:extLst>
          </p:cNvPr>
          <p:cNvGrpSpPr/>
          <p:nvPr/>
        </p:nvGrpSpPr>
        <p:grpSpPr>
          <a:xfrm>
            <a:off x="3008671" y="4448007"/>
            <a:ext cx="5885784" cy="2243725"/>
            <a:chOff x="3008671" y="4408706"/>
            <a:chExt cx="5885784" cy="224372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12F9025-D7BC-5225-AA19-C10D066F5AC2}"/>
                </a:ext>
              </a:extLst>
            </p:cNvPr>
            <p:cNvSpPr/>
            <p:nvPr/>
          </p:nvSpPr>
          <p:spPr>
            <a:xfrm>
              <a:off x="3991228" y="5011307"/>
              <a:ext cx="1387365" cy="968400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JP" sz="2000" dirty="0">
                  <a:solidFill>
                    <a:srgbClr val="000000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仮想P4</a:t>
              </a:r>
              <a:br>
                <a:rPr lang="en-US" sz="2000" dirty="0">
                  <a:solidFill>
                    <a:srgbClr val="000000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</a:br>
              <a:r>
                <a:rPr lang="en-JP" sz="2000" dirty="0">
                  <a:solidFill>
                    <a:srgbClr val="000000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スイッチ</a:t>
              </a:r>
            </a:p>
          </p:txBody>
        </p:sp>
        <p:sp>
          <p:nvSpPr>
            <p:cNvPr id="13" name="Rectangle 6">
              <a:extLst>
                <a:ext uri="{FF2B5EF4-FFF2-40B4-BE49-F238E27FC236}">
                  <a16:creationId xmlns:a16="http://schemas.microsoft.com/office/drawing/2014/main" id="{792268D7-A4F8-01BD-C76B-5C94C4C55430}"/>
                </a:ext>
              </a:extLst>
            </p:cNvPr>
            <p:cNvSpPr/>
            <p:nvPr/>
          </p:nvSpPr>
          <p:spPr>
            <a:xfrm>
              <a:off x="7507090" y="5221907"/>
              <a:ext cx="1387365" cy="547200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JP" sz="2000">
                  <a:solidFill>
                    <a:schemeClr val="bg2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VM</a:t>
              </a:r>
            </a:p>
          </p:txBody>
        </p:sp>
        <p:cxnSp>
          <p:nvCxnSpPr>
            <p:cNvPr id="15" name="Straight Connector 15">
              <a:extLst>
                <a:ext uri="{FF2B5EF4-FFF2-40B4-BE49-F238E27FC236}">
                  <a16:creationId xmlns:a16="http://schemas.microsoft.com/office/drawing/2014/main" id="{5956E453-34AB-CD53-77F8-8F710B653BC8}"/>
                </a:ext>
              </a:extLst>
            </p:cNvPr>
            <p:cNvCxnSpPr>
              <a:cxnSpLocks/>
              <a:stCxn id="13" idx="1"/>
              <a:endCxn id="10" idx="3"/>
            </p:cNvCxnSpPr>
            <p:nvPr/>
          </p:nvCxnSpPr>
          <p:spPr>
            <a:xfrm flipH="1">
              <a:off x="5378593" y="5495507"/>
              <a:ext cx="2128497" cy="0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15">
              <a:extLst>
                <a:ext uri="{FF2B5EF4-FFF2-40B4-BE49-F238E27FC236}">
                  <a16:creationId xmlns:a16="http://schemas.microsoft.com/office/drawing/2014/main" id="{940005EC-E792-36A3-C814-B6030F41B10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08671" y="5495507"/>
              <a:ext cx="982557" cy="0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urved Connector 43">
              <a:extLst>
                <a:ext uri="{FF2B5EF4-FFF2-40B4-BE49-F238E27FC236}">
                  <a16:creationId xmlns:a16="http://schemas.microsoft.com/office/drawing/2014/main" id="{BAC348C9-56B5-450E-2CE1-75AA921F33B9}"/>
                </a:ext>
              </a:extLst>
            </p:cNvPr>
            <p:cNvCxnSpPr>
              <a:cxnSpLocks/>
              <a:stCxn id="10" idx="2"/>
              <a:endCxn id="13" idx="2"/>
            </p:cNvCxnSpPr>
            <p:nvPr/>
          </p:nvCxnSpPr>
          <p:spPr>
            <a:xfrm rot="5400000" flipH="1" flipV="1">
              <a:off x="6337542" y="4116476"/>
              <a:ext cx="210600" cy="3515862"/>
            </a:xfrm>
            <a:prstGeom prst="curvedConnector3">
              <a:avLst>
                <a:gd name="adj1" fmla="val -108547"/>
              </a:avLst>
            </a:prstGeom>
            <a:ln w="63500"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テキスト ボックス 26">
              <a:extLst>
                <a:ext uri="{FF2B5EF4-FFF2-40B4-BE49-F238E27FC236}">
                  <a16:creationId xmlns:a16="http://schemas.microsoft.com/office/drawing/2014/main" id="{981412A2-C42C-22C3-61E7-BDD04BCED3A1}"/>
                </a:ext>
              </a:extLst>
            </p:cNvPr>
            <p:cNvSpPr txBox="1"/>
            <p:nvPr/>
          </p:nvSpPr>
          <p:spPr>
            <a:xfrm>
              <a:off x="5257340" y="6252321"/>
              <a:ext cx="237100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000">
                  <a:solidFill>
                    <a:schemeClr val="accent1">
                      <a:lumMod val="75000"/>
                    </a:schemeClr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VM</a:t>
              </a:r>
              <a:r>
                <a:rPr kumimoji="1" lang="ja-JP" altLang="en-US" sz="2000">
                  <a:solidFill>
                    <a:schemeClr val="accent1">
                      <a:lumMod val="75000"/>
                    </a:schemeClr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内情報を取得</a:t>
              </a:r>
            </a:p>
          </p:txBody>
        </p:sp>
        <p:cxnSp>
          <p:nvCxnSpPr>
            <p:cNvPr id="22" name="Curved Connector 21">
              <a:extLst>
                <a:ext uri="{FF2B5EF4-FFF2-40B4-BE49-F238E27FC236}">
                  <a16:creationId xmlns:a16="http://schemas.microsoft.com/office/drawing/2014/main" id="{01EEDB1C-3023-D276-04D3-EDB4CD803B50}"/>
                </a:ext>
              </a:extLst>
            </p:cNvPr>
            <p:cNvCxnSpPr>
              <a:cxnSpLocks/>
              <a:stCxn id="13" idx="0"/>
              <a:endCxn id="10" idx="0"/>
            </p:cNvCxnSpPr>
            <p:nvPr/>
          </p:nvCxnSpPr>
          <p:spPr>
            <a:xfrm rot="16200000" flipV="1">
              <a:off x="6337542" y="3358676"/>
              <a:ext cx="210600" cy="3515862"/>
            </a:xfrm>
            <a:prstGeom prst="curvedConnector3">
              <a:avLst>
                <a:gd name="adj1" fmla="val 208547"/>
              </a:avLst>
            </a:prstGeom>
            <a:ln w="635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Folded Corner 6">
              <a:extLst>
                <a:ext uri="{FF2B5EF4-FFF2-40B4-BE49-F238E27FC236}">
                  <a16:creationId xmlns:a16="http://schemas.microsoft.com/office/drawing/2014/main" id="{614CC638-D8F4-B9D2-2D13-25363EDEBABC}"/>
                </a:ext>
              </a:extLst>
            </p:cNvPr>
            <p:cNvSpPr/>
            <p:nvPr/>
          </p:nvSpPr>
          <p:spPr>
            <a:xfrm>
              <a:off x="6121587" y="4408706"/>
              <a:ext cx="1387365" cy="766800"/>
            </a:xfrm>
            <a:prstGeom prst="foldedCorner">
              <a:avLst/>
            </a:prstGeom>
            <a:solidFill>
              <a:schemeClr val="tx1"/>
            </a:solidFill>
            <a:ln w="12700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90000" tIns="144000" bIns="46800" rtlCol="0" anchor="ctr">
              <a:noAutofit/>
            </a:bodyPr>
            <a:lstStyle/>
            <a:p>
              <a:pPr algn="ctr"/>
              <a:r>
                <a:rPr lang="en-JP" sz="1800">
                  <a:solidFill>
                    <a:schemeClr val="bg1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P4</a:t>
              </a:r>
              <a:endParaRPr lang="en-US" sz="1800" dirty="0">
                <a:solidFill>
                  <a:schemeClr val="bg1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endParaRPr>
            </a:p>
            <a:p>
              <a:pPr algn="ctr"/>
              <a:r>
                <a:rPr lang="en-JP" sz="1800">
                  <a:solidFill>
                    <a:schemeClr val="bg1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プログラム</a:t>
              </a:r>
              <a:endParaRPr lang="en-JP" sz="1800" dirty="0">
                <a:solidFill>
                  <a:schemeClr val="bg1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68564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19987-D070-5024-0C67-EE720534A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6657" y="304800"/>
            <a:ext cx="10005423" cy="885580"/>
          </a:xfrm>
        </p:spPr>
        <p:txBody>
          <a:bodyPr/>
          <a:lstStyle/>
          <a:p>
            <a:r>
              <a:rPr lang="en-JP" dirty="0">
                <a:solidFill>
                  <a:srgbClr val="424242"/>
                </a:solidFill>
              </a:rPr>
              <a:t>課題1：信頼できない仮想スイッチの存在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078477-1B7D-BDCA-F645-24F342B567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920" y="1362493"/>
            <a:ext cx="10932160" cy="4855428"/>
          </a:xfrm>
        </p:spPr>
        <p:txBody>
          <a:bodyPr>
            <a:normAutofit/>
          </a:bodyPr>
          <a:lstStyle/>
          <a:p>
            <a:r>
              <a:rPr lang="en-JP" dirty="0">
                <a:solidFill>
                  <a:srgbClr val="000000"/>
                </a:solidFill>
              </a:rPr>
              <a:t>クラウドで提供される仮想スイッチは信頼できるとは限らない</a:t>
            </a:r>
          </a:p>
          <a:p>
            <a:pPr lvl="1"/>
            <a:r>
              <a:rPr lang="en-JP" dirty="0">
                <a:solidFill>
                  <a:srgbClr val="000000"/>
                </a:solidFill>
              </a:rPr>
              <a:t>信頼できないクラウド管理者が管理している可能性</a:t>
            </a:r>
          </a:p>
          <a:p>
            <a:pPr lvl="1"/>
            <a:endParaRPr lang="en-JP" sz="600" dirty="0">
              <a:solidFill>
                <a:srgbClr val="000000"/>
              </a:solidFill>
            </a:endParaRPr>
          </a:p>
          <a:p>
            <a:r>
              <a:rPr lang="en-JP" dirty="0">
                <a:solidFill>
                  <a:srgbClr val="000000"/>
                </a:solidFill>
              </a:rPr>
              <a:t>ユーザがロードしたP4プログラムに対して様々な攻撃の恐れ</a:t>
            </a:r>
          </a:p>
          <a:p>
            <a:pPr lvl="1"/>
            <a:r>
              <a:rPr lang="en-JP" dirty="0">
                <a:solidFill>
                  <a:srgbClr val="000000"/>
                </a:solidFill>
              </a:rPr>
              <a:t>P4プログラム自体や取得したVM内情報を盗聴される</a:t>
            </a:r>
          </a:p>
          <a:p>
            <a:pPr lvl="1"/>
            <a:r>
              <a:rPr lang="en-JP" dirty="0">
                <a:solidFill>
                  <a:srgbClr val="000000"/>
                </a:solidFill>
              </a:rPr>
              <a:t>P4プログラムを改ざんされて意図しない処理を行われる</a:t>
            </a:r>
          </a:p>
          <a:p>
            <a:pPr lvl="1"/>
            <a:r>
              <a:rPr lang="en-JP" dirty="0">
                <a:solidFill>
                  <a:srgbClr val="000000"/>
                </a:solidFill>
              </a:rPr>
              <a:t>P4プログラムを実行しないことでVMに対する攻撃を防げなくなる</a:t>
            </a:r>
          </a:p>
          <a:p>
            <a:pPr lvl="1"/>
            <a:endParaRPr lang="en-JP" sz="600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5311B9-2851-CDB6-48F2-18BEA2DB50D5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268061" y="6315968"/>
            <a:ext cx="731600" cy="524800"/>
          </a:xfrm>
        </p:spPr>
        <p:txBody>
          <a:bodyPr/>
          <a:lstStyle/>
          <a:p>
            <a:pPr lvl="0"/>
            <a:fld id="{00000000-1234-1234-1234-123412341234}" type="slidenum">
              <a:rPr lang="en-US" altLang="ja"/>
              <a:pPr lvl="0"/>
              <a:t>4</a:t>
            </a:fld>
            <a:endParaRPr lang="ja" alt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2245471-D585-C845-8A71-DD8E9FE2FB45}"/>
              </a:ext>
            </a:extLst>
          </p:cNvPr>
          <p:cNvGrpSpPr/>
          <p:nvPr/>
        </p:nvGrpSpPr>
        <p:grpSpPr>
          <a:xfrm>
            <a:off x="3705216" y="4590501"/>
            <a:ext cx="4683378" cy="1631193"/>
            <a:chOff x="3651673" y="4587493"/>
            <a:chExt cx="4683378" cy="1631193"/>
          </a:xfrm>
        </p:grpSpPr>
        <p:grpSp>
          <p:nvGrpSpPr>
            <p:cNvPr id="66" name="グループ化 65">
              <a:extLst>
                <a:ext uri="{FF2B5EF4-FFF2-40B4-BE49-F238E27FC236}">
                  <a16:creationId xmlns:a16="http://schemas.microsoft.com/office/drawing/2014/main" id="{D6EA5062-724D-6954-FCE4-62166AC7BDAB}"/>
                </a:ext>
              </a:extLst>
            </p:cNvPr>
            <p:cNvGrpSpPr/>
            <p:nvPr/>
          </p:nvGrpSpPr>
          <p:grpSpPr>
            <a:xfrm>
              <a:off x="3651673" y="4772327"/>
              <a:ext cx="3778105" cy="1446359"/>
              <a:chOff x="3313404" y="4673409"/>
              <a:chExt cx="3778105" cy="1446359"/>
            </a:xfrm>
          </p:grpSpPr>
          <p:sp>
            <p:nvSpPr>
              <p:cNvPr id="8" name="Rectangle 5">
                <a:extLst>
                  <a:ext uri="{FF2B5EF4-FFF2-40B4-BE49-F238E27FC236}">
                    <a16:creationId xmlns:a16="http://schemas.microsoft.com/office/drawing/2014/main" id="{558926A3-FB79-492F-3523-E77C975FBB24}"/>
                  </a:ext>
                </a:extLst>
              </p:cNvPr>
              <p:cNvSpPr/>
              <p:nvPr/>
            </p:nvSpPr>
            <p:spPr>
              <a:xfrm>
                <a:off x="4463186" y="4874248"/>
                <a:ext cx="2628323" cy="1245520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sz="2400">
                    <a:solidFill>
                      <a:schemeClr val="bg2"/>
                    </a:solidFill>
                    <a:latin typeface="Hiragino Kaku Gothic ProN W3" panose="020B0300000000000000" pitchFamily="34" charset="-128"/>
                    <a:ea typeface="Hiragino Kaku Gothic ProN W3" panose="020B0300000000000000" pitchFamily="34" charset="-128"/>
                  </a:rPr>
                  <a:t>　</a:t>
                </a:r>
                <a:r>
                  <a:rPr lang="en-JP" sz="2400">
                    <a:solidFill>
                      <a:schemeClr val="bg2"/>
                    </a:solidFill>
                    <a:latin typeface="Hiragino Kaku Gothic ProN W3" panose="020B0300000000000000" pitchFamily="34" charset="-128"/>
                    <a:ea typeface="Hiragino Kaku Gothic ProN W3" panose="020B0300000000000000" pitchFamily="34" charset="-128"/>
                  </a:rPr>
                  <a:t>仮想P4</a:t>
                </a:r>
                <a:br>
                  <a:rPr lang="en-US" sz="2400" dirty="0">
                    <a:solidFill>
                      <a:schemeClr val="bg2"/>
                    </a:solidFill>
                    <a:latin typeface="Hiragino Kaku Gothic ProN W3" panose="020B0300000000000000" pitchFamily="34" charset="-128"/>
                    <a:ea typeface="Hiragino Kaku Gothic ProN W3" panose="020B0300000000000000" pitchFamily="34" charset="-128"/>
                  </a:rPr>
                </a:br>
                <a:r>
                  <a:rPr lang="ja-JP" altLang="en-US" sz="2400">
                    <a:solidFill>
                      <a:schemeClr val="bg2"/>
                    </a:solidFill>
                    <a:latin typeface="Hiragino Kaku Gothic ProN W3" panose="020B0300000000000000" pitchFamily="34" charset="-128"/>
                    <a:ea typeface="Hiragino Kaku Gothic ProN W3" panose="020B0300000000000000" pitchFamily="34" charset="-128"/>
                  </a:rPr>
                  <a:t>　</a:t>
                </a:r>
                <a:r>
                  <a:rPr lang="en-JP" sz="2400">
                    <a:solidFill>
                      <a:schemeClr val="bg2"/>
                    </a:solidFill>
                    <a:latin typeface="Hiragino Kaku Gothic ProN W3" panose="020B0300000000000000" pitchFamily="34" charset="-128"/>
                    <a:ea typeface="Hiragino Kaku Gothic ProN W3" panose="020B0300000000000000" pitchFamily="34" charset="-128"/>
                  </a:rPr>
                  <a:t>スイッチ</a:t>
                </a:r>
                <a:endParaRPr lang="en-JP" sz="2400" dirty="0">
                  <a:solidFill>
                    <a:schemeClr val="bg2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30" name="円/楕円 29">
                <a:extLst>
                  <a:ext uri="{FF2B5EF4-FFF2-40B4-BE49-F238E27FC236}">
                    <a16:creationId xmlns:a16="http://schemas.microsoft.com/office/drawing/2014/main" id="{615F1D47-6F66-3A35-B43B-5CA98C836D78}"/>
                  </a:ext>
                </a:extLst>
              </p:cNvPr>
              <p:cNvSpPr/>
              <p:nvPr/>
            </p:nvSpPr>
            <p:spPr>
              <a:xfrm>
                <a:off x="4548883" y="5060307"/>
                <a:ext cx="548640" cy="898336"/>
              </a:xfrm>
              <a:prstGeom prst="ellipse">
                <a:avLst/>
              </a:prstGeom>
              <a:solidFill>
                <a:srgbClr val="424242"/>
              </a:solidFill>
              <a:ln w="1270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600" dirty="0">
                  <a:solidFill>
                    <a:srgbClr val="FF0000"/>
                  </a:solidFill>
                </a:endParaRPr>
              </a:p>
            </p:txBody>
          </p:sp>
          <p:grpSp>
            <p:nvGrpSpPr>
              <p:cNvPr id="39" name="グループ化 38">
                <a:extLst>
                  <a:ext uri="{FF2B5EF4-FFF2-40B4-BE49-F238E27FC236}">
                    <a16:creationId xmlns:a16="http://schemas.microsoft.com/office/drawing/2014/main" id="{E7A53555-778A-D5A8-DF4D-BC9D0F74A6B2}"/>
                  </a:ext>
                </a:extLst>
              </p:cNvPr>
              <p:cNvGrpSpPr/>
              <p:nvPr/>
            </p:nvGrpSpPr>
            <p:grpSpPr>
              <a:xfrm rot="863207">
                <a:off x="4091683" y="4979959"/>
                <a:ext cx="914400" cy="914400"/>
                <a:chOff x="4080576" y="5253915"/>
                <a:chExt cx="914400" cy="914400"/>
              </a:xfrm>
            </p:grpSpPr>
            <p:pic>
              <p:nvPicPr>
                <p:cNvPr id="38" name="グラフィックス 37" descr="手 単色塗りつぶし">
                  <a:extLst>
                    <a:ext uri="{FF2B5EF4-FFF2-40B4-BE49-F238E27FC236}">
                      <a16:creationId xmlns:a16="http://schemas.microsoft.com/office/drawing/2014/main" id="{3956F0DF-9B48-344A-69B9-0C5ACA2FC9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 rot="5400000">
                  <a:off x="4080576" y="5253915"/>
                  <a:ext cx="914400" cy="914400"/>
                </a:xfrm>
                <a:prstGeom prst="rect">
                  <a:avLst/>
                </a:prstGeom>
              </p:spPr>
            </p:pic>
            <p:pic>
              <p:nvPicPr>
                <p:cNvPr id="36" name="グラフィックス 35" descr="手 枠線">
                  <a:extLst>
                    <a:ext uri="{FF2B5EF4-FFF2-40B4-BE49-F238E27FC236}">
                      <a16:creationId xmlns:a16="http://schemas.microsoft.com/office/drawing/2014/main" id="{589A93D3-CBA7-2C59-9496-670A881CF97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 rot="5400000">
                  <a:off x="4080576" y="5253915"/>
                  <a:ext cx="914400" cy="914400"/>
                </a:xfrm>
                <a:prstGeom prst="rect">
                  <a:avLst/>
                </a:prstGeom>
              </p:spPr>
            </p:pic>
          </p:grpSp>
          <p:pic>
            <p:nvPicPr>
              <p:cNvPr id="65" name="グラフィックス 64" descr="悪魔の顔 (塗りつぶしなし) 枠線">
                <a:extLst>
                  <a:ext uri="{FF2B5EF4-FFF2-40B4-BE49-F238E27FC236}">
                    <a16:creationId xmlns:a16="http://schemas.microsoft.com/office/drawing/2014/main" id="{FFD53AD8-EE08-3D47-9DD4-945B0DE241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3313404" y="4673409"/>
                <a:ext cx="914400" cy="914400"/>
              </a:xfrm>
              <a:prstGeom prst="rect">
                <a:avLst/>
              </a:prstGeom>
            </p:spPr>
          </p:pic>
        </p:grpSp>
        <p:sp>
          <p:nvSpPr>
            <p:cNvPr id="7" name="Folded Corner 4">
              <a:extLst>
                <a:ext uri="{FF2B5EF4-FFF2-40B4-BE49-F238E27FC236}">
                  <a16:creationId xmlns:a16="http://schemas.microsoft.com/office/drawing/2014/main" id="{964CEFC0-7205-B868-BA23-23B285509990}"/>
                </a:ext>
              </a:extLst>
            </p:cNvPr>
            <p:cNvSpPr/>
            <p:nvPr/>
          </p:nvSpPr>
          <p:spPr>
            <a:xfrm>
              <a:off x="6947686" y="4587493"/>
              <a:ext cx="1387365" cy="771346"/>
            </a:xfrm>
            <a:prstGeom prst="foldedCorner">
              <a:avLst/>
            </a:prstGeom>
            <a:solidFill>
              <a:schemeClr val="tx1"/>
            </a:solidFill>
            <a:ln w="12700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90000" tIns="144000" bIns="46800" rtlCol="0" anchor="ctr">
              <a:noAutofit/>
            </a:bodyPr>
            <a:lstStyle/>
            <a:p>
              <a:pPr algn="ctr"/>
              <a:r>
                <a:rPr lang="en-JP" sz="1800">
                  <a:solidFill>
                    <a:schemeClr val="bg1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P4</a:t>
              </a:r>
              <a:endParaRPr lang="en-US" sz="1800" dirty="0">
                <a:solidFill>
                  <a:schemeClr val="bg1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endParaRPr>
            </a:p>
            <a:p>
              <a:pPr algn="ctr"/>
              <a:r>
                <a:rPr lang="en-JP" sz="1800">
                  <a:solidFill>
                    <a:schemeClr val="bg1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プログラム</a:t>
              </a:r>
              <a:endParaRPr lang="en-JP" sz="1800" dirty="0">
                <a:solidFill>
                  <a:schemeClr val="bg1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11361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54ACD-CCA4-BB2C-6223-6A06404B4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JP" dirty="0">
                <a:solidFill>
                  <a:srgbClr val="424242"/>
                </a:solidFill>
              </a:rPr>
              <a:t>課題2：ユーザのP4プログラムの影響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94569D-1879-EBAB-E01D-F6EA7E620A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JP" dirty="0">
                <a:solidFill>
                  <a:srgbClr val="000000"/>
                </a:solidFill>
              </a:rPr>
              <a:t>仮想P4スイッチや他のP4プログラムに影響を及ぼす恐れ</a:t>
            </a:r>
          </a:p>
          <a:p>
            <a:pPr lvl="1"/>
            <a:r>
              <a:rPr lang="en-JP" dirty="0">
                <a:solidFill>
                  <a:srgbClr val="000000"/>
                </a:solidFill>
              </a:rPr>
              <a:t>意図的または意図せずに挙動や性能に影響を与える可能性</a:t>
            </a:r>
          </a:p>
          <a:p>
            <a:pPr lvl="1"/>
            <a:endParaRPr lang="en-JP" sz="600" dirty="0">
              <a:solidFill>
                <a:srgbClr val="000000"/>
              </a:solidFill>
            </a:endParaRPr>
          </a:p>
          <a:p>
            <a:r>
              <a:rPr lang="en-JP" dirty="0">
                <a:solidFill>
                  <a:srgbClr val="000000"/>
                </a:solidFill>
              </a:rPr>
              <a:t>P4スイッチの脆弱性を利用した攻撃が指摘 </a:t>
            </a:r>
            <a:r>
              <a:rPr lang="en-JP" sz="2400" dirty="0">
                <a:solidFill>
                  <a:srgbClr val="000000"/>
                </a:solidFill>
              </a:rPr>
              <a:t>[Dumitru+, SOSR’20]</a:t>
            </a:r>
            <a:endParaRPr lang="en-JP" dirty="0">
              <a:solidFill>
                <a:srgbClr val="000000"/>
              </a:solidFill>
            </a:endParaRPr>
          </a:p>
          <a:p>
            <a:pPr lvl="1"/>
            <a:r>
              <a:rPr lang="en-JP" dirty="0">
                <a:solidFill>
                  <a:srgbClr val="000000"/>
                </a:solidFill>
              </a:rPr>
              <a:t>すべての受信パケットをスイッチの特定のポートに転送</a:t>
            </a:r>
          </a:p>
          <a:p>
            <a:pPr lvl="1"/>
            <a:r>
              <a:rPr lang="en-JP" dirty="0">
                <a:solidFill>
                  <a:srgbClr val="000000"/>
                </a:solidFill>
              </a:rPr>
              <a:t>P4プログラムを無限ループさせ、スイッチのリソースを使い果たす</a:t>
            </a:r>
          </a:p>
          <a:p>
            <a:pPr lvl="1"/>
            <a:r>
              <a:rPr lang="en-JP" dirty="0">
                <a:solidFill>
                  <a:srgbClr val="000000"/>
                </a:solidFill>
              </a:rPr>
              <a:t>過去に転送したパケット内の情報を盗む</a:t>
            </a:r>
            <a:br>
              <a:rPr lang="en-JP" dirty="0">
                <a:solidFill>
                  <a:srgbClr val="000000"/>
                </a:solidFill>
              </a:rPr>
            </a:br>
            <a:endParaRPr lang="en-JP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096421-44E3-E90E-5C47-837572CC1B9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altLang="ja" smtClean="0"/>
              <a:pPr/>
              <a:t>5</a:t>
            </a:fld>
            <a:endParaRPr lang="ja" altLang="en-US"/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BFC326C6-5D13-226D-5704-17F3D0506596}"/>
              </a:ext>
            </a:extLst>
          </p:cNvPr>
          <p:cNvSpPr/>
          <p:nvPr/>
        </p:nvSpPr>
        <p:spPr>
          <a:xfrm>
            <a:off x="3836426" y="4972401"/>
            <a:ext cx="2628323" cy="124552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>
                <a:solidFill>
                  <a:schemeClr val="bg2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　</a:t>
            </a:r>
            <a:r>
              <a:rPr lang="en-JP" sz="2400">
                <a:solidFill>
                  <a:schemeClr val="bg2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仮想P4</a:t>
            </a:r>
            <a:br>
              <a:rPr lang="en-US" sz="2400" dirty="0">
                <a:solidFill>
                  <a:schemeClr val="bg2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</a:br>
            <a:r>
              <a:rPr lang="ja-JP" altLang="en-US" sz="2400">
                <a:solidFill>
                  <a:schemeClr val="bg2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　</a:t>
            </a:r>
            <a:r>
              <a:rPr lang="en-JP" sz="2400">
                <a:solidFill>
                  <a:schemeClr val="bg2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スイッチ</a:t>
            </a:r>
            <a:endParaRPr lang="en-JP" sz="2400" dirty="0">
              <a:solidFill>
                <a:schemeClr val="bg2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</p:txBody>
      </p:sp>
      <p:sp>
        <p:nvSpPr>
          <p:cNvPr id="8" name="Folded Corner 4">
            <a:extLst>
              <a:ext uri="{FF2B5EF4-FFF2-40B4-BE49-F238E27FC236}">
                <a16:creationId xmlns:a16="http://schemas.microsoft.com/office/drawing/2014/main" id="{878F40E3-BB6F-5CC6-1344-56AEBCC26BD7}"/>
              </a:ext>
            </a:extLst>
          </p:cNvPr>
          <p:cNvSpPr/>
          <p:nvPr/>
        </p:nvSpPr>
        <p:spPr>
          <a:xfrm>
            <a:off x="6223703" y="5862581"/>
            <a:ext cx="1387365" cy="771346"/>
          </a:xfrm>
          <a:prstGeom prst="foldedCorner">
            <a:avLst/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0000" tIns="144000" bIns="46800" rtlCol="0" anchor="ctr">
            <a:noAutofit/>
          </a:bodyPr>
          <a:lstStyle/>
          <a:p>
            <a:pPr algn="ctr"/>
            <a:r>
              <a:rPr lang="en-JP" sz="1800">
                <a:solidFill>
                  <a:schemeClr val="bg1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P4</a:t>
            </a:r>
            <a:endParaRPr lang="en-US" sz="1800" dirty="0">
              <a:solidFill>
                <a:schemeClr val="bg1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  <a:p>
            <a:pPr algn="ctr"/>
            <a:r>
              <a:rPr lang="en-JP" sz="1800">
                <a:solidFill>
                  <a:schemeClr val="bg1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プログラム</a:t>
            </a:r>
            <a:endParaRPr lang="en-JP" sz="1800" dirty="0">
              <a:solidFill>
                <a:schemeClr val="bg1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</p:txBody>
      </p:sp>
      <p:sp>
        <p:nvSpPr>
          <p:cNvPr id="18" name="Folded Corner 4">
            <a:extLst>
              <a:ext uri="{FF2B5EF4-FFF2-40B4-BE49-F238E27FC236}">
                <a16:creationId xmlns:a16="http://schemas.microsoft.com/office/drawing/2014/main" id="{A31A9508-40FD-0146-3C7A-D10F2476D784}"/>
              </a:ext>
            </a:extLst>
          </p:cNvPr>
          <p:cNvSpPr/>
          <p:nvPr/>
        </p:nvSpPr>
        <p:spPr>
          <a:xfrm>
            <a:off x="5982657" y="4586728"/>
            <a:ext cx="1387365" cy="771346"/>
          </a:xfrm>
          <a:prstGeom prst="foldedCorner">
            <a:avLst/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0000" tIns="144000" bIns="46800" rtlCol="0" anchor="ctr">
            <a:noAutofit/>
          </a:bodyPr>
          <a:lstStyle/>
          <a:p>
            <a:pPr algn="ctr"/>
            <a:r>
              <a:rPr lang="en-JP" sz="1800">
                <a:solidFill>
                  <a:schemeClr val="bg1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P4</a:t>
            </a:r>
            <a:endParaRPr lang="en-US" sz="1800" dirty="0">
              <a:solidFill>
                <a:schemeClr val="bg1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  <a:p>
            <a:pPr algn="ctr"/>
            <a:r>
              <a:rPr lang="en-JP" sz="1800">
                <a:solidFill>
                  <a:schemeClr val="bg1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プログラム</a:t>
            </a:r>
            <a:endParaRPr lang="en-JP" sz="1800" dirty="0">
              <a:solidFill>
                <a:schemeClr val="bg1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F455EFD-A59F-5937-96DD-3BB976B5665A}"/>
              </a:ext>
            </a:extLst>
          </p:cNvPr>
          <p:cNvGrpSpPr/>
          <p:nvPr/>
        </p:nvGrpSpPr>
        <p:grpSpPr>
          <a:xfrm>
            <a:off x="6028351" y="5201148"/>
            <a:ext cx="1387365" cy="737224"/>
            <a:chOff x="6993380" y="5201913"/>
            <a:chExt cx="1387365" cy="737224"/>
          </a:xfrm>
        </p:grpSpPr>
        <p:sp>
          <p:nvSpPr>
            <p:cNvPr id="10" name="Explosion 2 9">
              <a:extLst>
                <a:ext uri="{FF2B5EF4-FFF2-40B4-BE49-F238E27FC236}">
                  <a16:creationId xmlns:a16="http://schemas.microsoft.com/office/drawing/2014/main" id="{F28B5D61-7A62-B3A2-33BA-736E1251D7BC}"/>
                </a:ext>
              </a:extLst>
            </p:cNvPr>
            <p:cNvSpPr/>
            <p:nvPr/>
          </p:nvSpPr>
          <p:spPr>
            <a:xfrm>
              <a:off x="6993380" y="5201913"/>
              <a:ext cx="1387365" cy="737224"/>
            </a:xfrm>
            <a:prstGeom prst="irregularSeal2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2700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JP" sz="1800" dirty="0">
                <a:solidFill>
                  <a:srgbClr val="FF0000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C6629AE-61FC-530B-0E43-0B8485C28F29}"/>
                </a:ext>
              </a:extLst>
            </p:cNvPr>
            <p:cNvSpPr txBox="1"/>
            <p:nvPr/>
          </p:nvSpPr>
          <p:spPr>
            <a:xfrm>
              <a:off x="7312497" y="5392945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JP" sz="180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干渉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08019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A4520-B090-954B-D689-791816038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JP" dirty="0">
                <a:solidFill>
                  <a:srgbClr val="424242"/>
                </a:solidFill>
              </a:rPr>
              <a:t>課題3：VM内情報の参照方法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F269EB-3ADA-B08E-2F5D-5928FA7D3C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JP" dirty="0">
                <a:solidFill>
                  <a:srgbClr val="000000"/>
                </a:solidFill>
              </a:rPr>
              <a:t>仮想P4スイッチがVMと通信してVM内情報を取得</a:t>
            </a:r>
          </a:p>
          <a:p>
            <a:pPr lvl="1"/>
            <a:r>
              <a:rPr lang="en-JP" dirty="0">
                <a:solidFill>
                  <a:srgbClr val="000000"/>
                </a:solidFill>
              </a:rPr>
              <a:t>その情報を利用してP4プログラムがパケット転送処理を行う</a:t>
            </a:r>
          </a:p>
          <a:p>
            <a:pPr lvl="1"/>
            <a:r>
              <a:rPr lang="en-JP" dirty="0">
                <a:solidFill>
                  <a:srgbClr val="000000"/>
                </a:solidFill>
              </a:rPr>
              <a:t>実用に耐えうるパケット転送性能を得るのは難しい</a:t>
            </a:r>
          </a:p>
          <a:p>
            <a:pPr lvl="1"/>
            <a:endParaRPr lang="en-JP" sz="600" dirty="0">
              <a:solidFill>
                <a:srgbClr val="000000"/>
              </a:solidFill>
            </a:endParaRPr>
          </a:p>
          <a:p>
            <a:r>
              <a:rPr lang="en-JP" dirty="0">
                <a:solidFill>
                  <a:srgbClr val="000000"/>
                </a:solidFill>
              </a:rPr>
              <a:t>VMイントロスペクションでVMのメモリ上の情報を直接取得</a:t>
            </a:r>
          </a:p>
          <a:p>
            <a:pPr lvl="1"/>
            <a:r>
              <a:rPr lang="en-JP" dirty="0">
                <a:solidFill>
                  <a:srgbClr val="000000"/>
                </a:solidFill>
              </a:rPr>
              <a:t>Confidential VMの場合はAMD SEV等でメモリが暗号化されている</a:t>
            </a:r>
          </a:p>
          <a:p>
            <a:pPr lvl="1"/>
            <a:r>
              <a:rPr lang="en-JP" dirty="0">
                <a:solidFill>
                  <a:srgbClr val="000000"/>
                </a:solidFill>
              </a:rPr>
              <a:t>クラウド管理者だけでなく仮想P4スイッチもVM内情報を取得できない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3D4959-9929-E979-1367-3CDB9D23858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altLang="ja" smtClean="0"/>
              <a:pPr/>
              <a:t>6</a:t>
            </a:fld>
            <a:endParaRPr lang="ja" alt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A8A8F4F-8757-1799-F3B5-063FE8FF55B9}"/>
              </a:ext>
            </a:extLst>
          </p:cNvPr>
          <p:cNvGrpSpPr/>
          <p:nvPr/>
        </p:nvGrpSpPr>
        <p:grpSpPr>
          <a:xfrm>
            <a:off x="1555134" y="4900335"/>
            <a:ext cx="4335493" cy="1780828"/>
            <a:chOff x="1556657" y="4812576"/>
            <a:chExt cx="4335493" cy="1780828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6FFE6C4A-2F0B-7510-339F-5234FB920A25}"/>
                </a:ext>
              </a:extLst>
            </p:cNvPr>
            <p:cNvGrpSpPr/>
            <p:nvPr/>
          </p:nvGrpSpPr>
          <p:grpSpPr>
            <a:xfrm>
              <a:off x="1556657" y="4812576"/>
              <a:ext cx="4335493" cy="969579"/>
              <a:chOff x="1556657" y="4812576"/>
              <a:chExt cx="4335493" cy="969579"/>
            </a:xfrm>
          </p:grpSpPr>
          <p:grpSp>
            <p:nvGrpSpPr>
              <p:cNvPr id="6" name="グループ化 25">
                <a:extLst>
                  <a:ext uri="{FF2B5EF4-FFF2-40B4-BE49-F238E27FC236}">
                    <a16:creationId xmlns:a16="http://schemas.microsoft.com/office/drawing/2014/main" id="{CDE2951A-87E0-543B-0C75-68C02EBC133D}"/>
                  </a:ext>
                </a:extLst>
              </p:cNvPr>
              <p:cNvGrpSpPr/>
              <p:nvPr/>
            </p:nvGrpSpPr>
            <p:grpSpPr>
              <a:xfrm>
                <a:off x="1556657" y="4812576"/>
                <a:ext cx="4335493" cy="969579"/>
                <a:chOff x="2895647" y="5006908"/>
                <a:chExt cx="4335493" cy="969579"/>
              </a:xfrm>
            </p:grpSpPr>
            <p:grpSp>
              <p:nvGrpSpPr>
                <p:cNvPr id="8" name="グループ化 21">
                  <a:extLst>
                    <a:ext uri="{FF2B5EF4-FFF2-40B4-BE49-F238E27FC236}">
                      <a16:creationId xmlns:a16="http://schemas.microsoft.com/office/drawing/2014/main" id="{6390A25D-CEDE-3C0A-1E82-76202689268B}"/>
                    </a:ext>
                  </a:extLst>
                </p:cNvPr>
                <p:cNvGrpSpPr/>
                <p:nvPr/>
              </p:nvGrpSpPr>
              <p:grpSpPr>
                <a:xfrm>
                  <a:off x="3445167" y="5006908"/>
                  <a:ext cx="3785973" cy="969579"/>
                  <a:chOff x="3541985" y="5226962"/>
                  <a:chExt cx="3785973" cy="969579"/>
                </a:xfrm>
              </p:grpSpPr>
              <p:sp>
                <p:nvSpPr>
                  <p:cNvPr id="10" name="Rectangle 9">
                    <a:extLst>
                      <a:ext uri="{FF2B5EF4-FFF2-40B4-BE49-F238E27FC236}">
                        <a16:creationId xmlns:a16="http://schemas.microsoft.com/office/drawing/2014/main" id="{D63D4420-73D6-96DA-FDB4-9922CA817D71}"/>
                      </a:ext>
                    </a:extLst>
                  </p:cNvPr>
                  <p:cNvSpPr/>
                  <p:nvPr/>
                </p:nvSpPr>
                <p:spPr>
                  <a:xfrm>
                    <a:off x="3541985" y="5226962"/>
                    <a:ext cx="1387365" cy="969579"/>
                  </a:xfrm>
                  <a:prstGeom prst="rect">
                    <a:avLst/>
                  </a:prstGeom>
                  <a:solidFill>
                    <a:schemeClr val="tx2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JP" sz="2000" dirty="0">
                        <a:solidFill>
                          <a:schemeClr val="bg2"/>
                        </a:solidFill>
                        <a:latin typeface="Hiragino Kaku Gothic ProN W3" panose="020B0300000000000000" pitchFamily="34" charset="-128"/>
                        <a:ea typeface="Hiragino Kaku Gothic ProN W3" panose="020B0300000000000000" pitchFamily="34" charset="-128"/>
                      </a:rPr>
                      <a:t>仮想P4</a:t>
                    </a:r>
                    <a:br>
                      <a:rPr lang="en-US" sz="2000" dirty="0">
                        <a:solidFill>
                          <a:schemeClr val="bg2"/>
                        </a:solidFill>
                        <a:latin typeface="Hiragino Kaku Gothic ProN W3" panose="020B0300000000000000" pitchFamily="34" charset="-128"/>
                        <a:ea typeface="Hiragino Kaku Gothic ProN W3" panose="020B0300000000000000" pitchFamily="34" charset="-128"/>
                      </a:rPr>
                    </a:br>
                    <a:r>
                      <a:rPr lang="en-JP" sz="2000" dirty="0">
                        <a:solidFill>
                          <a:schemeClr val="bg2"/>
                        </a:solidFill>
                        <a:latin typeface="Hiragino Kaku Gothic ProN W3" panose="020B0300000000000000" pitchFamily="34" charset="-128"/>
                        <a:ea typeface="Hiragino Kaku Gothic ProN W3" panose="020B0300000000000000" pitchFamily="34" charset="-128"/>
                      </a:rPr>
                      <a:t>スイッチ</a:t>
                    </a:r>
                  </a:p>
                </p:txBody>
              </p:sp>
              <p:sp>
                <p:nvSpPr>
                  <p:cNvPr id="13" name="Rectangle 6">
                    <a:extLst>
                      <a:ext uri="{FF2B5EF4-FFF2-40B4-BE49-F238E27FC236}">
                        <a16:creationId xmlns:a16="http://schemas.microsoft.com/office/drawing/2014/main" id="{7EBF1B6C-24B5-2821-DF88-18518D736A93}"/>
                      </a:ext>
                    </a:extLst>
                  </p:cNvPr>
                  <p:cNvSpPr/>
                  <p:nvPr/>
                </p:nvSpPr>
                <p:spPr>
                  <a:xfrm>
                    <a:off x="5940593" y="5438483"/>
                    <a:ext cx="1387365" cy="546538"/>
                  </a:xfrm>
                  <a:prstGeom prst="rect">
                    <a:avLst/>
                  </a:prstGeom>
                  <a:solidFill>
                    <a:schemeClr val="bg2">
                      <a:lumMod val="20000"/>
                      <a:lumOff val="8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JP" sz="2000">
                        <a:solidFill>
                          <a:schemeClr val="bg2"/>
                        </a:solidFill>
                        <a:latin typeface="Hiragino Kaku Gothic ProN W3" panose="020B0300000000000000" pitchFamily="34" charset="-128"/>
                        <a:ea typeface="Hiragino Kaku Gothic ProN W3" panose="020B0300000000000000" pitchFamily="34" charset="-128"/>
                      </a:rPr>
                      <a:t>VM</a:t>
                    </a:r>
                  </a:p>
                </p:txBody>
              </p:sp>
              <p:cxnSp>
                <p:nvCxnSpPr>
                  <p:cNvPr id="15" name="Straight Connector 15">
                    <a:extLst>
                      <a:ext uri="{FF2B5EF4-FFF2-40B4-BE49-F238E27FC236}">
                        <a16:creationId xmlns:a16="http://schemas.microsoft.com/office/drawing/2014/main" id="{ABAFBE2D-771E-24BE-D5F5-D26217EFEF8B}"/>
                      </a:ext>
                    </a:extLst>
                  </p:cNvPr>
                  <p:cNvCxnSpPr>
                    <a:cxnSpLocks/>
                    <a:stCxn id="13" idx="1"/>
                    <a:endCxn id="10" idx="3"/>
                  </p:cNvCxnSpPr>
                  <p:nvPr/>
                </p:nvCxnSpPr>
                <p:spPr>
                  <a:xfrm flipH="1">
                    <a:off x="4929350" y="5711752"/>
                    <a:ext cx="1011243" cy="0"/>
                  </a:xfrm>
                  <a:prstGeom prst="line">
                    <a:avLst/>
                  </a:prstGeom>
                  <a:ln w="28575">
                    <a:solidFill>
                      <a:schemeClr val="bg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9" name="Straight Connector 15">
                  <a:extLst>
                    <a:ext uri="{FF2B5EF4-FFF2-40B4-BE49-F238E27FC236}">
                      <a16:creationId xmlns:a16="http://schemas.microsoft.com/office/drawing/2014/main" id="{D94F63BD-9767-4729-AC0E-65ABF176FA69}"/>
                    </a:ext>
                  </a:extLst>
                </p:cNvPr>
                <p:cNvCxnSpPr>
                  <a:cxnSpLocks/>
                  <a:stCxn id="10" idx="1"/>
                </p:cNvCxnSpPr>
                <p:nvPr/>
              </p:nvCxnSpPr>
              <p:spPr>
                <a:xfrm flipH="1">
                  <a:off x="2895647" y="5491698"/>
                  <a:ext cx="549520" cy="0"/>
                </a:xfrm>
                <a:prstGeom prst="line">
                  <a:avLst/>
                </a:prstGeom>
                <a:ln w="28575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7" name="Straight Arrow Connector 27">
                <a:extLst>
                  <a:ext uri="{FF2B5EF4-FFF2-40B4-BE49-F238E27FC236}">
                    <a16:creationId xmlns:a16="http://schemas.microsoft.com/office/drawing/2014/main" id="{EC1B8F05-0C6E-4E81-2B57-98E385EE2BA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08981" y="5174057"/>
                <a:ext cx="805183" cy="0"/>
              </a:xfrm>
              <a:prstGeom prst="straightConnector1">
                <a:avLst/>
              </a:prstGeom>
              <a:ln w="57150">
                <a:solidFill>
                  <a:schemeClr val="accent1"/>
                </a:solidFill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27">
                <a:extLst>
                  <a:ext uri="{FF2B5EF4-FFF2-40B4-BE49-F238E27FC236}">
                    <a16:creationId xmlns:a16="http://schemas.microsoft.com/office/drawing/2014/main" id="{F085EB2E-D4A6-A2BA-618F-AF54EF37139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08981" y="5422345"/>
                <a:ext cx="780364" cy="0"/>
              </a:xfrm>
              <a:prstGeom prst="straightConnector1">
                <a:avLst/>
              </a:prstGeom>
              <a:ln w="57150">
                <a:solidFill>
                  <a:schemeClr val="accent1"/>
                </a:solidFill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pic>
          <p:nvPicPr>
            <p:cNvPr id="42" name="Graphic 41" descr="Hourglass Finished with solid fill">
              <a:extLst>
                <a:ext uri="{FF2B5EF4-FFF2-40B4-BE49-F238E27FC236}">
                  <a16:creationId xmlns:a16="http://schemas.microsoft.com/office/drawing/2014/main" id="{52C2A583-142E-8AC2-A95E-B05FC1C8DF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541963" y="5679004"/>
              <a:ext cx="914400" cy="914400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6711311-614B-6CDB-8C1F-FD3BEF621887}"/>
              </a:ext>
            </a:extLst>
          </p:cNvPr>
          <p:cNvGrpSpPr/>
          <p:nvPr/>
        </p:nvGrpSpPr>
        <p:grpSpPr>
          <a:xfrm>
            <a:off x="6603871" y="4900335"/>
            <a:ext cx="4664190" cy="1912445"/>
            <a:chOff x="6605394" y="4812576"/>
            <a:chExt cx="4664190" cy="1912445"/>
          </a:xfrm>
        </p:grpSpPr>
        <p:grpSp>
          <p:nvGrpSpPr>
            <p:cNvPr id="31" name="グループ化 25">
              <a:extLst>
                <a:ext uri="{FF2B5EF4-FFF2-40B4-BE49-F238E27FC236}">
                  <a16:creationId xmlns:a16="http://schemas.microsoft.com/office/drawing/2014/main" id="{432898AE-72FE-F716-51ED-72B4851316C1}"/>
                </a:ext>
              </a:extLst>
            </p:cNvPr>
            <p:cNvGrpSpPr/>
            <p:nvPr/>
          </p:nvGrpSpPr>
          <p:grpSpPr>
            <a:xfrm>
              <a:off x="6605394" y="4812576"/>
              <a:ext cx="4335493" cy="969579"/>
              <a:chOff x="2895647" y="5006908"/>
              <a:chExt cx="4335493" cy="969579"/>
            </a:xfrm>
          </p:grpSpPr>
          <p:grpSp>
            <p:nvGrpSpPr>
              <p:cNvPr id="32" name="グループ化 21">
                <a:extLst>
                  <a:ext uri="{FF2B5EF4-FFF2-40B4-BE49-F238E27FC236}">
                    <a16:creationId xmlns:a16="http://schemas.microsoft.com/office/drawing/2014/main" id="{10D81F89-8C32-F566-B866-4BDA5107D031}"/>
                  </a:ext>
                </a:extLst>
              </p:cNvPr>
              <p:cNvGrpSpPr/>
              <p:nvPr/>
            </p:nvGrpSpPr>
            <p:grpSpPr>
              <a:xfrm>
                <a:off x="3445167" y="5006908"/>
                <a:ext cx="3785973" cy="969579"/>
                <a:chOff x="3541985" y="5226962"/>
                <a:chExt cx="3785973" cy="969579"/>
              </a:xfrm>
            </p:grpSpPr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A9890903-FCEB-628B-A22A-928A4E7B3861}"/>
                    </a:ext>
                  </a:extLst>
                </p:cNvPr>
                <p:cNvSpPr/>
                <p:nvPr/>
              </p:nvSpPr>
              <p:spPr>
                <a:xfrm>
                  <a:off x="3541985" y="5226962"/>
                  <a:ext cx="1387365" cy="969579"/>
                </a:xfrm>
                <a:prstGeom prst="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JP" sz="2000" dirty="0">
                      <a:solidFill>
                        <a:schemeClr val="bg2"/>
                      </a:solidFill>
                      <a:latin typeface="Hiragino Kaku Gothic ProN W3" panose="020B0300000000000000" pitchFamily="34" charset="-128"/>
                      <a:ea typeface="Hiragino Kaku Gothic ProN W3" panose="020B0300000000000000" pitchFamily="34" charset="-128"/>
                    </a:rPr>
                    <a:t>仮想P4</a:t>
                  </a:r>
                  <a:br>
                    <a:rPr lang="en-US" sz="2000" dirty="0">
                      <a:solidFill>
                        <a:schemeClr val="bg2"/>
                      </a:solidFill>
                      <a:latin typeface="Hiragino Kaku Gothic ProN W3" panose="020B0300000000000000" pitchFamily="34" charset="-128"/>
                      <a:ea typeface="Hiragino Kaku Gothic ProN W3" panose="020B0300000000000000" pitchFamily="34" charset="-128"/>
                    </a:rPr>
                  </a:br>
                  <a:r>
                    <a:rPr lang="en-JP" sz="2000" dirty="0">
                      <a:solidFill>
                        <a:schemeClr val="bg2"/>
                      </a:solidFill>
                      <a:latin typeface="Hiragino Kaku Gothic ProN W3" panose="020B0300000000000000" pitchFamily="34" charset="-128"/>
                      <a:ea typeface="Hiragino Kaku Gothic ProN W3" panose="020B0300000000000000" pitchFamily="34" charset="-128"/>
                    </a:rPr>
                    <a:t>スイッチ</a:t>
                  </a:r>
                </a:p>
              </p:txBody>
            </p:sp>
            <p:sp>
              <p:nvSpPr>
                <p:cNvPr id="35" name="Rectangle 6">
                  <a:extLst>
                    <a:ext uri="{FF2B5EF4-FFF2-40B4-BE49-F238E27FC236}">
                      <a16:creationId xmlns:a16="http://schemas.microsoft.com/office/drawing/2014/main" id="{E99E1C36-3E50-6B46-7A5A-0CC7C181636C}"/>
                    </a:ext>
                  </a:extLst>
                </p:cNvPr>
                <p:cNvSpPr/>
                <p:nvPr/>
              </p:nvSpPr>
              <p:spPr>
                <a:xfrm>
                  <a:off x="5940593" y="5438483"/>
                  <a:ext cx="1387365" cy="546538"/>
                </a:xfrm>
                <a:prstGeom prst="rect">
                  <a:avLst/>
                </a:prstGeom>
                <a:solidFill>
                  <a:schemeClr val="bg2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JP" sz="2000">
                      <a:solidFill>
                        <a:schemeClr val="bg2"/>
                      </a:solidFill>
                      <a:latin typeface="Hiragino Kaku Gothic ProN W3" panose="020B0300000000000000" pitchFamily="34" charset="-128"/>
                      <a:ea typeface="Hiragino Kaku Gothic ProN W3" panose="020B0300000000000000" pitchFamily="34" charset="-128"/>
                    </a:rPr>
                    <a:t>VM</a:t>
                  </a:r>
                </a:p>
              </p:txBody>
            </p:sp>
            <p:cxnSp>
              <p:nvCxnSpPr>
                <p:cNvPr id="36" name="Straight Connector 15">
                  <a:extLst>
                    <a:ext uri="{FF2B5EF4-FFF2-40B4-BE49-F238E27FC236}">
                      <a16:creationId xmlns:a16="http://schemas.microsoft.com/office/drawing/2014/main" id="{47233374-C41C-7F70-AA86-FABAF759F10F}"/>
                    </a:ext>
                  </a:extLst>
                </p:cNvPr>
                <p:cNvCxnSpPr>
                  <a:cxnSpLocks/>
                  <a:endCxn id="34" idx="3"/>
                </p:cNvCxnSpPr>
                <p:nvPr/>
              </p:nvCxnSpPr>
              <p:spPr>
                <a:xfrm flipH="1" flipV="1">
                  <a:off x="4929350" y="5711752"/>
                  <a:ext cx="605689" cy="0"/>
                </a:xfrm>
                <a:prstGeom prst="line">
                  <a:avLst/>
                </a:prstGeom>
                <a:ln w="28575">
                  <a:solidFill>
                    <a:schemeClr val="bg2"/>
                  </a:solidFill>
                  <a:prstDash val="sysDash"/>
                  <a:head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3" name="Straight Connector 15">
                <a:extLst>
                  <a:ext uri="{FF2B5EF4-FFF2-40B4-BE49-F238E27FC236}">
                    <a16:creationId xmlns:a16="http://schemas.microsoft.com/office/drawing/2014/main" id="{275A26F3-6D5F-153F-0BE2-0A828222A45B}"/>
                  </a:ext>
                </a:extLst>
              </p:cNvPr>
              <p:cNvCxnSpPr>
                <a:cxnSpLocks/>
                <a:stCxn id="34" idx="1"/>
              </p:cNvCxnSpPr>
              <p:nvPr/>
            </p:nvCxnSpPr>
            <p:spPr>
              <a:xfrm flipH="1">
                <a:off x="2895647" y="5491698"/>
                <a:ext cx="549520" cy="0"/>
              </a:xfrm>
              <a:prstGeom prst="line">
                <a:avLst/>
              </a:prstGeom>
              <a:ln w="28575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0" name="グラフィックス 27" descr="ロック 単色塗りつぶし">
              <a:extLst>
                <a:ext uri="{FF2B5EF4-FFF2-40B4-BE49-F238E27FC236}">
                  <a16:creationId xmlns:a16="http://schemas.microsoft.com/office/drawing/2014/main" id="{036BCAD2-16AF-8A4A-79E7-D3F9EC41FF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504643" y="5144587"/>
              <a:ext cx="764941" cy="749691"/>
            </a:xfrm>
            <a:prstGeom prst="rect">
              <a:avLst/>
            </a:prstGeom>
          </p:spPr>
        </p:pic>
        <p:pic>
          <p:nvPicPr>
            <p:cNvPr id="43" name="グラフィックス 64" descr="悪魔の顔 (塗りつぶしなし) 枠線">
              <a:extLst>
                <a:ext uri="{FF2B5EF4-FFF2-40B4-BE49-F238E27FC236}">
                  <a16:creationId xmlns:a16="http://schemas.microsoft.com/office/drawing/2014/main" id="{84FDBDF1-8479-7DEB-34BB-2479F37C7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848596" y="5810621"/>
              <a:ext cx="914400" cy="914400"/>
            </a:xfrm>
            <a:prstGeom prst="rect">
              <a:avLst/>
            </a:prstGeom>
          </p:spPr>
        </p:pic>
        <p:cxnSp>
          <p:nvCxnSpPr>
            <p:cNvPr id="44" name="Straight Connector 15">
              <a:extLst>
                <a:ext uri="{FF2B5EF4-FFF2-40B4-BE49-F238E27FC236}">
                  <a16:creationId xmlns:a16="http://schemas.microsoft.com/office/drawing/2014/main" id="{DCAADE8B-BB23-1310-C947-E8A01053EE9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762996" y="5551495"/>
              <a:ext cx="452290" cy="342783"/>
            </a:xfrm>
            <a:prstGeom prst="line">
              <a:avLst/>
            </a:prstGeom>
            <a:ln w="28575">
              <a:solidFill>
                <a:schemeClr val="bg2"/>
              </a:solidFill>
              <a:prstDash val="sysDash"/>
              <a:head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0" name="Graphic 39" descr="Medieval Armor with solid fill">
              <a:extLst>
                <a:ext uri="{FF2B5EF4-FFF2-40B4-BE49-F238E27FC236}">
                  <a16:creationId xmlns:a16="http://schemas.microsoft.com/office/drawing/2014/main" id="{3DC1AADA-8B27-7E4B-89D4-A73E929C81A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047900" y="4812576"/>
              <a:ext cx="914400" cy="914400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3A10347-5183-04EA-175C-0EAFEE1BE011}"/>
              </a:ext>
            </a:extLst>
          </p:cNvPr>
          <p:cNvSpPr txBox="1"/>
          <p:nvPr/>
        </p:nvSpPr>
        <p:spPr>
          <a:xfrm>
            <a:off x="8691747" y="4412466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2000" b="1" dirty="0">
                <a:solidFill>
                  <a:schemeClr val="tx1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メモリ暗号化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EE0857-FC76-583D-0438-6CD7D527656B}"/>
              </a:ext>
            </a:extLst>
          </p:cNvPr>
          <p:cNvSpPr txBox="1"/>
          <p:nvPr/>
        </p:nvSpPr>
        <p:spPr>
          <a:xfrm>
            <a:off x="2478015" y="4392310"/>
            <a:ext cx="30422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JP" sz="2000" b="1" dirty="0">
                <a:solidFill>
                  <a:schemeClr val="tx1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ネットワーク通信</a:t>
            </a:r>
          </a:p>
        </p:txBody>
      </p:sp>
    </p:spTree>
    <p:extLst>
      <p:ext uri="{BB962C8B-B14F-4D97-AF65-F5344CB8AC3E}">
        <p14:creationId xmlns:p14="http://schemas.microsoft.com/office/powerpoint/2010/main" val="7790869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1BE123-E546-8BF2-18F8-0C8B80D440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DFAA3-A5F9-9EE0-FB70-997CE101D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6657" y="304800"/>
            <a:ext cx="10005423" cy="885580"/>
          </a:xfrm>
        </p:spPr>
        <p:txBody>
          <a:bodyPr/>
          <a:lstStyle/>
          <a:p>
            <a:r>
              <a:rPr lang="en-JP"/>
              <a:t>提案：P4 Shield</a:t>
            </a:r>
            <a:endParaRPr lang="en-JP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E1EED4-0505-111A-1B3B-2499C90129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920" y="1362493"/>
            <a:ext cx="10932160" cy="4855428"/>
          </a:xfrm>
        </p:spPr>
        <p:txBody>
          <a:bodyPr>
            <a:normAutofit/>
          </a:bodyPr>
          <a:lstStyle/>
          <a:p>
            <a:r>
              <a:rPr lang="en-JP" dirty="0">
                <a:solidFill>
                  <a:srgbClr val="000000"/>
                </a:solidFill>
              </a:rPr>
              <a:t>ユーザのP4プログラムを専用のP4 VM内で安全に実行</a:t>
            </a:r>
          </a:p>
          <a:p>
            <a:pPr lvl="1"/>
            <a:r>
              <a:rPr lang="en-JP" dirty="0">
                <a:solidFill>
                  <a:srgbClr val="000000"/>
                </a:solidFill>
              </a:rPr>
              <a:t>ユーザごとにP4 VMを用意し、そのユーザのP4プログラムのみを実行</a:t>
            </a:r>
          </a:p>
          <a:p>
            <a:pPr lvl="1"/>
            <a:r>
              <a:rPr lang="en-JP" dirty="0">
                <a:solidFill>
                  <a:srgbClr val="000000"/>
                </a:solidFill>
              </a:rPr>
              <a:t>P4プログラムはユーザのVM内の情報も利用してパケットを処理</a:t>
            </a:r>
          </a:p>
          <a:p>
            <a:pPr lvl="1"/>
            <a:endParaRPr lang="en-JP" sz="600" dirty="0">
              <a:solidFill>
                <a:srgbClr val="000000"/>
              </a:solidFill>
            </a:endParaRPr>
          </a:p>
          <a:p>
            <a:r>
              <a:rPr lang="en-JP" dirty="0">
                <a:solidFill>
                  <a:srgbClr val="000000"/>
                </a:solidFill>
              </a:rPr>
              <a:t>仮想スイッチはP4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VMから</a:t>
            </a:r>
            <a:r>
              <a:rPr lang="ja-JP" altLang="en-US">
                <a:solidFill>
                  <a:srgbClr val="000000"/>
                </a:solidFill>
              </a:rPr>
              <a:t>の結果を基にパケットを転送</a:t>
            </a:r>
            <a:endParaRPr lang="en-JP" dirty="0">
              <a:solidFill>
                <a:srgbClr val="000000"/>
              </a:solidFill>
            </a:endParaRPr>
          </a:p>
          <a:p>
            <a:pPr lvl="1"/>
            <a:r>
              <a:rPr lang="en-JP" dirty="0">
                <a:solidFill>
                  <a:srgbClr val="000000"/>
                </a:solidFill>
              </a:rPr>
              <a:t>ユーザのVMが送受信するパケットを対応するP4 VMに送信</a:t>
            </a:r>
            <a:endParaRPr lang="en-JP" sz="600" dirty="0">
              <a:solidFill>
                <a:srgbClr val="000000"/>
              </a:solidFill>
            </a:endParaRPr>
          </a:p>
          <a:p>
            <a:pPr lvl="1"/>
            <a:r>
              <a:rPr lang="en-JP" dirty="0">
                <a:solidFill>
                  <a:srgbClr val="000000"/>
                </a:solidFill>
              </a:rPr>
              <a:t>P4プログラムがパケットの転送・破棄を判定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8C64AD-47FA-ED51-77C6-6A6576C77BD6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268061" y="6315968"/>
            <a:ext cx="731600" cy="524800"/>
          </a:xfrm>
        </p:spPr>
        <p:txBody>
          <a:bodyPr/>
          <a:lstStyle/>
          <a:p>
            <a:pPr lvl="0"/>
            <a:fld id="{00000000-1234-1234-1234-123412341234}" type="slidenum">
              <a:rPr lang="en-US" altLang="ja" smtClean="0"/>
              <a:pPr lvl="0"/>
              <a:t>7</a:t>
            </a:fld>
            <a:endParaRPr lang="ja" altLang="en-US"/>
          </a:p>
        </p:txBody>
      </p:sp>
      <p:grpSp>
        <p:nvGrpSpPr>
          <p:cNvPr id="14" name="グループ化 37">
            <a:extLst>
              <a:ext uri="{FF2B5EF4-FFF2-40B4-BE49-F238E27FC236}">
                <a16:creationId xmlns:a16="http://schemas.microsoft.com/office/drawing/2014/main" id="{154E0BFE-A25D-2D33-C123-415B7B4FF7F6}"/>
              </a:ext>
            </a:extLst>
          </p:cNvPr>
          <p:cNvGrpSpPr/>
          <p:nvPr/>
        </p:nvGrpSpPr>
        <p:grpSpPr>
          <a:xfrm>
            <a:off x="2404601" y="4603117"/>
            <a:ext cx="7382797" cy="1854476"/>
            <a:chOff x="3075468" y="4568269"/>
            <a:chExt cx="7382797" cy="185447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0D23819-2C55-8128-D698-2C5074FD9646}"/>
                </a:ext>
              </a:extLst>
            </p:cNvPr>
            <p:cNvSpPr/>
            <p:nvPr/>
          </p:nvSpPr>
          <p:spPr>
            <a:xfrm>
              <a:off x="5023488" y="4570804"/>
              <a:ext cx="2038517" cy="62229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JP" sz="2000" dirty="0">
                  <a:solidFill>
                    <a:schemeClr val="bg2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仮想スイッチ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83DE387-C3EA-42C8-21BA-9D4160F56A2C}"/>
                </a:ext>
              </a:extLst>
            </p:cNvPr>
            <p:cNvSpPr/>
            <p:nvPr/>
          </p:nvSpPr>
          <p:spPr>
            <a:xfrm>
              <a:off x="5023488" y="5799945"/>
              <a:ext cx="2037600" cy="6228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2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P4 </a:t>
              </a:r>
              <a:r>
                <a:rPr lang="en-JP" sz="2000" dirty="0">
                  <a:solidFill>
                    <a:schemeClr val="bg2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VM</a:t>
              </a:r>
            </a:p>
          </p:txBody>
        </p:sp>
        <p:sp>
          <p:nvSpPr>
            <p:cNvPr id="18" name="Rectangle 6">
              <a:extLst>
                <a:ext uri="{FF2B5EF4-FFF2-40B4-BE49-F238E27FC236}">
                  <a16:creationId xmlns:a16="http://schemas.microsoft.com/office/drawing/2014/main" id="{9B5FD4EF-FF79-7D28-F16B-66CCF933EE88}"/>
                </a:ext>
              </a:extLst>
            </p:cNvPr>
            <p:cNvSpPr/>
            <p:nvPr/>
          </p:nvSpPr>
          <p:spPr>
            <a:xfrm>
              <a:off x="8420665" y="4568269"/>
              <a:ext cx="2037600" cy="622800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JP" sz="2000" dirty="0">
                  <a:solidFill>
                    <a:schemeClr val="bg2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ユーザVM</a:t>
              </a:r>
            </a:p>
          </p:txBody>
        </p:sp>
        <p:cxnSp>
          <p:nvCxnSpPr>
            <p:cNvPr id="19" name="カギ線コネクタ 8">
              <a:extLst>
                <a:ext uri="{FF2B5EF4-FFF2-40B4-BE49-F238E27FC236}">
                  <a16:creationId xmlns:a16="http://schemas.microsoft.com/office/drawing/2014/main" id="{C215A9BC-42B4-9344-DE66-7F6B4FE73279}"/>
                </a:ext>
              </a:extLst>
            </p:cNvPr>
            <p:cNvCxnSpPr>
              <a:cxnSpLocks/>
              <a:stCxn id="15" idx="3"/>
              <a:endCxn id="18" idx="1"/>
            </p:cNvCxnSpPr>
            <p:nvPr/>
          </p:nvCxnSpPr>
          <p:spPr>
            <a:xfrm flipV="1">
              <a:off x="7062005" y="4879669"/>
              <a:ext cx="1358660" cy="2282"/>
            </a:xfrm>
            <a:prstGeom prst="bentConnector3">
              <a:avLst>
                <a:gd name="adj1" fmla="val 50000"/>
              </a:avLst>
            </a:prstGeom>
            <a:ln w="28575">
              <a:solidFill>
                <a:srgbClr val="424242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カギ線コネクタ 10">
              <a:extLst>
                <a:ext uri="{FF2B5EF4-FFF2-40B4-BE49-F238E27FC236}">
                  <a16:creationId xmlns:a16="http://schemas.microsoft.com/office/drawing/2014/main" id="{AD5B0029-00DB-267B-30D9-4B7BD25EA94B}"/>
                </a:ext>
              </a:extLst>
            </p:cNvPr>
            <p:cNvCxnSpPr>
              <a:cxnSpLocks/>
              <a:stCxn id="15" idx="2"/>
              <a:endCxn id="17" idx="0"/>
            </p:cNvCxnSpPr>
            <p:nvPr/>
          </p:nvCxnSpPr>
          <p:spPr>
            <a:xfrm rot="5400000">
              <a:off x="5739095" y="5496292"/>
              <a:ext cx="606847" cy="459"/>
            </a:xfrm>
            <a:prstGeom prst="bentConnector3">
              <a:avLst>
                <a:gd name="adj1" fmla="val 50000"/>
              </a:avLst>
            </a:prstGeom>
            <a:ln w="28575">
              <a:solidFill>
                <a:srgbClr val="424242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15">
              <a:extLst>
                <a:ext uri="{FF2B5EF4-FFF2-40B4-BE49-F238E27FC236}">
                  <a16:creationId xmlns:a16="http://schemas.microsoft.com/office/drawing/2014/main" id="{27D981C5-1679-DAFF-CFF0-41035BDE837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32252" y="4882278"/>
              <a:ext cx="591236" cy="0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乗算記号 17">
              <a:extLst>
                <a:ext uri="{FF2B5EF4-FFF2-40B4-BE49-F238E27FC236}">
                  <a16:creationId xmlns:a16="http://schemas.microsoft.com/office/drawing/2014/main" id="{C9C7F783-C523-AFCD-9DD2-6DD41A0E16D8}"/>
                </a:ext>
              </a:extLst>
            </p:cNvPr>
            <p:cNvSpPr/>
            <p:nvPr/>
          </p:nvSpPr>
          <p:spPr>
            <a:xfrm>
              <a:off x="7759793" y="5087835"/>
              <a:ext cx="534121" cy="534121"/>
            </a:xfrm>
            <a:prstGeom prst="mathMultiply">
              <a:avLst>
                <a:gd name="adj1" fmla="val 14510"/>
              </a:avLst>
            </a:prstGeom>
            <a:solidFill>
              <a:srgbClr val="C00000"/>
            </a:solidFill>
            <a:ln w="12700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sz="1600" dirty="0">
                <a:solidFill>
                  <a:srgbClr val="FF0000"/>
                </a:solidFill>
              </a:endParaRPr>
            </a:p>
          </p:txBody>
        </p:sp>
        <p:cxnSp>
          <p:nvCxnSpPr>
            <p:cNvPr id="29" name="Straight Arrow Connector 20">
              <a:extLst>
                <a:ext uri="{FF2B5EF4-FFF2-40B4-BE49-F238E27FC236}">
                  <a16:creationId xmlns:a16="http://schemas.microsoft.com/office/drawing/2014/main" id="{30D5CAED-56ED-435C-F949-F60903FB0E7A}"/>
                </a:ext>
              </a:extLst>
            </p:cNvPr>
            <p:cNvCxnSpPr>
              <a:cxnSpLocks/>
            </p:cNvCxnSpPr>
            <p:nvPr/>
          </p:nvCxnSpPr>
          <p:spPr>
            <a:xfrm>
              <a:off x="4343400" y="5093404"/>
              <a:ext cx="59524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0" name="Straight Arrow Connector 23">
              <a:extLst>
                <a:ext uri="{FF2B5EF4-FFF2-40B4-BE49-F238E27FC236}">
                  <a16:creationId xmlns:a16="http://schemas.microsoft.com/office/drawing/2014/main" id="{DAA67A1C-624D-1B4E-12DC-C7EF522583FA}"/>
                </a:ext>
              </a:extLst>
            </p:cNvPr>
            <p:cNvCxnSpPr>
              <a:cxnSpLocks/>
            </p:cNvCxnSpPr>
            <p:nvPr/>
          </p:nvCxnSpPr>
          <p:spPr>
            <a:xfrm>
              <a:off x="5832434" y="5291179"/>
              <a:ext cx="0" cy="406497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4" name="Straight Arrow Connector 25">
              <a:extLst>
                <a:ext uri="{FF2B5EF4-FFF2-40B4-BE49-F238E27FC236}">
                  <a16:creationId xmlns:a16="http://schemas.microsoft.com/office/drawing/2014/main" id="{E3F4A693-0029-50AA-645E-0B3BFA4BDA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26828" y="5266812"/>
              <a:ext cx="0" cy="40680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0" name="Straight Arrow Connector 27">
              <a:extLst>
                <a:ext uri="{FF2B5EF4-FFF2-40B4-BE49-F238E27FC236}">
                  <a16:creationId xmlns:a16="http://schemas.microsoft.com/office/drawing/2014/main" id="{1B725654-1352-6971-4D89-01F6FB51BB90}"/>
                </a:ext>
              </a:extLst>
            </p:cNvPr>
            <p:cNvCxnSpPr>
              <a:cxnSpLocks/>
            </p:cNvCxnSpPr>
            <p:nvPr/>
          </p:nvCxnSpPr>
          <p:spPr>
            <a:xfrm>
              <a:off x="7235920" y="5081085"/>
              <a:ext cx="95701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2" name="Straight Arrow Connector 29">
              <a:extLst>
                <a:ext uri="{FF2B5EF4-FFF2-40B4-BE49-F238E27FC236}">
                  <a16:creationId xmlns:a16="http://schemas.microsoft.com/office/drawing/2014/main" id="{2047382C-3972-D92E-4B47-494A1ED29ADD}"/>
                </a:ext>
              </a:extLst>
            </p:cNvPr>
            <p:cNvCxnSpPr>
              <a:cxnSpLocks/>
            </p:cNvCxnSpPr>
            <p:nvPr/>
          </p:nvCxnSpPr>
          <p:spPr>
            <a:xfrm>
              <a:off x="7246085" y="5354896"/>
              <a:ext cx="568914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43" name="Rectangle 31">
              <a:extLst>
                <a:ext uri="{FF2B5EF4-FFF2-40B4-BE49-F238E27FC236}">
                  <a16:creationId xmlns:a16="http://schemas.microsoft.com/office/drawing/2014/main" id="{F423D3DB-6350-A4BA-42FF-58CE331C151D}"/>
                </a:ext>
              </a:extLst>
            </p:cNvPr>
            <p:cNvSpPr/>
            <p:nvPr/>
          </p:nvSpPr>
          <p:spPr>
            <a:xfrm>
              <a:off x="3075468" y="4879669"/>
              <a:ext cx="1099930" cy="47522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B555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JP" sz="1800" dirty="0">
                  <a:solidFill>
                    <a:srgbClr val="FB5552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パケット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476343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Arc 28">
            <a:extLst>
              <a:ext uri="{FF2B5EF4-FFF2-40B4-BE49-F238E27FC236}">
                <a16:creationId xmlns:a16="http://schemas.microsoft.com/office/drawing/2014/main" id="{BCF01F8B-DCD0-BF93-6FFF-9BE9251FB11F}"/>
              </a:ext>
            </a:extLst>
          </p:cNvPr>
          <p:cNvSpPr/>
          <p:nvPr/>
        </p:nvSpPr>
        <p:spPr>
          <a:xfrm rot="18874745">
            <a:off x="1763782" y="5482218"/>
            <a:ext cx="7215277" cy="7215277"/>
          </a:xfrm>
          <a:prstGeom prst="arc">
            <a:avLst/>
          </a:prstGeom>
          <a:solidFill>
            <a:srgbClr val="F8FA90">
              <a:alpha val="38039"/>
            </a:srgbClr>
          </a:solidFill>
          <a:ln w="38100">
            <a:solidFill>
              <a:srgbClr val="4242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A34A15-1673-5CA7-5E78-EE085BC99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JP" dirty="0">
                <a:solidFill>
                  <a:srgbClr val="424242"/>
                </a:solidFill>
              </a:rPr>
              <a:t>P4 VMと仮想スイッチの保護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1E577F-0ED7-B65D-BF41-437832CBF5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JP" dirty="0">
                <a:solidFill>
                  <a:srgbClr val="000000"/>
                </a:solidFill>
              </a:rPr>
              <a:t>P4 VMをConfidential VMとして実行してクラウドから保護</a:t>
            </a:r>
          </a:p>
          <a:p>
            <a:pPr lvl="1"/>
            <a:r>
              <a:rPr lang="en-JP" dirty="0">
                <a:solidFill>
                  <a:srgbClr val="000000"/>
                </a:solidFill>
              </a:rPr>
              <a:t>メモリ暗号化により、P4プログラムや取得したVM内情報の盗聴を防ぐ</a:t>
            </a:r>
          </a:p>
          <a:p>
            <a:pPr lvl="1"/>
            <a:r>
              <a:rPr lang="en-JP" dirty="0">
                <a:solidFill>
                  <a:srgbClr val="000000"/>
                </a:solidFill>
              </a:rPr>
              <a:t>メモリの整合性の保持</a:t>
            </a:r>
            <a:r>
              <a:rPr lang="ja-JP" altLang="en-US">
                <a:solidFill>
                  <a:srgbClr val="000000"/>
                </a:solidFill>
              </a:rPr>
              <a:t>により、</a:t>
            </a:r>
            <a:r>
              <a:rPr lang="en-JP" dirty="0">
                <a:solidFill>
                  <a:srgbClr val="000000"/>
                </a:solidFill>
              </a:rPr>
              <a:t>P4プログラムの改ざんを防ぐ</a:t>
            </a:r>
          </a:p>
          <a:p>
            <a:pPr lvl="1"/>
            <a:r>
              <a:rPr lang="en-JP" dirty="0">
                <a:solidFill>
                  <a:srgbClr val="000000"/>
                </a:solidFill>
              </a:rPr>
              <a:t>P4プログラムの実行は後述する別の手法で担保</a:t>
            </a:r>
          </a:p>
          <a:p>
            <a:pPr lvl="1"/>
            <a:endParaRPr lang="en-JP" sz="600" dirty="0">
              <a:solidFill>
                <a:srgbClr val="000000"/>
              </a:solidFill>
            </a:endParaRPr>
          </a:p>
          <a:p>
            <a:r>
              <a:rPr lang="en-JP" dirty="0">
                <a:solidFill>
                  <a:srgbClr val="000000"/>
                </a:solidFill>
              </a:rPr>
              <a:t>P4プログラムをP4 VMに分離することで仮想スイッチを保護</a:t>
            </a:r>
          </a:p>
          <a:p>
            <a:pPr lvl="1"/>
            <a:r>
              <a:rPr lang="en-JP" dirty="0">
                <a:solidFill>
                  <a:srgbClr val="000000"/>
                </a:solidFill>
              </a:rPr>
              <a:t>P4プログラムが異常な動作をしても影響を受けるのはP4 VMのみ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662F33-A3C2-4682-1DA8-5ACF5AAC747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altLang="ja" smtClean="0"/>
              <a:pPr/>
              <a:t>8</a:t>
            </a:fld>
            <a:endParaRPr lang="ja" altLang="en-US"/>
          </a:p>
        </p:txBody>
      </p:sp>
      <p:grpSp>
        <p:nvGrpSpPr>
          <p:cNvPr id="5" name="グループ化 37">
            <a:extLst>
              <a:ext uri="{FF2B5EF4-FFF2-40B4-BE49-F238E27FC236}">
                <a16:creationId xmlns:a16="http://schemas.microsoft.com/office/drawing/2014/main" id="{162C9967-F7CB-65FE-80C6-F9E75B6800B3}"/>
              </a:ext>
            </a:extLst>
          </p:cNvPr>
          <p:cNvGrpSpPr/>
          <p:nvPr/>
        </p:nvGrpSpPr>
        <p:grpSpPr>
          <a:xfrm>
            <a:off x="3761385" y="4603117"/>
            <a:ext cx="6026013" cy="1854476"/>
            <a:chOff x="4432252" y="4568269"/>
            <a:chExt cx="6026013" cy="185447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301856A-5C02-E5CC-35AE-97FE9158918A}"/>
                </a:ext>
              </a:extLst>
            </p:cNvPr>
            <p:cNvSpPr/>
            <p:nvPr/>
          </p:nvSpPr>
          <p:spPr>
            <a:xfrm>
              <a:off x="5023488" y="4570804"/>
              <a:ext cx="2038517" cy="62229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JP" sz="2000" dirty="0">
                  <a:solidFill>
                    <a:schemeClr val="bg2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仮想スイッチ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9D878D-6721-D361-02C5-F4921DDFBA4E}"/>
                </a:ext>
              </a:extLst>
            </p:cNvPr>
            <p:cNvSpPr/>
            <p:nvPr/>
          </p:nvSpPr>
          <p:spPr>
            <a:xfrm>
              <a:off x="5023488" y="5799945"/>
              <a:ext cx="2037600" cy="6228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2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P4 </a:t>
              </a:r>
              <a:r>
                <a:rPr lang="en-JP" sz="2000" dirty="0">
                  <a:solidFill>
                    <a:schemeClr val="bg2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VM</a:t>
              </a:r>
            </a:p>
          </p:txBody>
        </p:sp>
        <p:sp>
          <p:nvSpPr>
            <p:cNvPr id="8" name="Rectangle 6">
              <a:extLst>
                <a:ext uri="{FF2B5EF4-FFF2-40B4-BE49-F238E27FC236}">
                  <a16:creationId xmlns:a16="http://schemas.microsoft.com/office/drawing/2014/main" id="{0BD46A92-C8D4-7CFE-90AD-75FECBB2C34B}"/>
                </a:ext>
              </a:extLst>
            </p:cNvPr>
            <p:cNvSpPr/>
            <p:nvPr/>
          </p:nvSpPr>
          <p:spPr>
            <a:xfrm>
              <a:off x="8420665" y="4568269"/>
              <a:ext cx="2037600" cy="622800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JP" sz="2000" dirty="0">
                  <a:solidFill>
                    <a:schemeClr val="bg2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ユーザVM</a:t>
              </a:r>
            </a:p>
          </p:txBody>
        </p:sp>
        <p:cxnSp>
          <p:nvCxnSpPr>
            <p:cNvPr id="9" name="カギ線コネクタ 8">
              <a:extLst>
                <a:ext uri="{FF2B5EF4-FFF2-40B4-BE49-F238E27FC236}">
                  <a16:creationId xmlns:a16="http://schemas.microsoft.com/office/drawing/2014/main" id="{6D3E552F-89E6-94AF-EB17-7D58FA2FBF68}"/>
                </a:ext>
              </a:extLst>
            </p:cNvPr>
            <p:cNvCxnSpPr>
              <a:cxnSpLocks/>
              <a:stCxn id="6" idx="3"/>
              <a:endCxn id="8" idx="1"/>
            </p:cNvCxnSpPr>
            <p:nvPr/>
          </p:nvCxnSpPr>
          <p:spPr>
            <a:xfrm flipV="1">
              <a:off x="7062005" y="4879669"/>
              <a:ext cx="1358660" cy="2282"/>
            </a:xfrm>
            <a:prstGeom prst="bentConnector3">
              <a:avLst>
                <a:gd name="adj1" fmla="val 50000"/>
              </a:avLst>
            </a:prstGeom>
            <a:ln w="28575">
              <a:solidFill>
                <a:srgbClr val="424242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カギ線コネクタ 10">
              <a:extLst>
                <a:ext uri="{FF2B5EF4-FFF2-40B4-BE49-F238E27FC236}">
                  <a16:creationId xmlns:a16="http://schemas.microsoft.com/office/drawing/2014/main" id="{53C12CB3-2195-A18D-AF24-E9AC32792581}"/>
                </a:ext>
              </a:extLst>
            </p:cNvPr>
            <p:cNvCxnSpPr>
              <a:cxnSpLocks/>
              <a:stCxn id="6" idx="2"/>
              <a:endCxn id="7" idx="0"/>
            </p:cNvCxnSpPr>
            <p:nvPr/>
          </p:nvCxnSpPr>
          <p:spPr>
            <a:xfrm rot="5400000">
              <a:off x="5739095" y="5496292"/>
              <a:ext cx="606847" cy="459"/>
            </a:xfrm>
            <a:prstGeom prst="bentConnector3">
              <a:avLst>
                <a:gd name="adj1" fmla="val 50000"/>
              </a:avLst>
            </a:prstGeom>
            <a:ln w="28575">
              <a:solidFill>
                <a:srgbClr val="424242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5">
              <a:extLst>
                <a:ext uri="{FF2B5EF4-FFF2-40B4-BE49-F238E27FC236}">
                  <a16:creationId xmlns:a16="http://schemas.microsoft.com/office/drawing/2014/main" id="{1DF83731-2635-B708-8315-A0CC03A600B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32252" y="4882278"/>
              <a:ext cx="591236" cy="0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4725FF5-F212-50AB-D80D-2D7D4ABE1621}"/>
              </a:ext>
            </a:extLst>
          </p:cNvPr>
          <p:cNvGrpSpPr/>
          <p:nvPr/>
        </p:nvGrpSpPr>
        <p:grpSpPr>
          <a:xfrm>
            <a:off x="6133906" y="6146193"/>
            <a:ext cx="512630" cy="497914"/>
            <a:chOff x="5958317" y="6452879"/>
            <a:chExt cx="512630" cy="497914"/>
          </a:xfrm>
        </p:grpSpPr>
        <p:pic>
          <p:nvPicPr>
            <p:cNvPr id="20" name="グラフィックス 67" descr="ロック 単色塗りつぶし">
              <a:extLst>
                <a:ext uri="{FF2B5EF4-FFF2-40B4-BE49-F238E27FC236}">
                  <a16:creationId xmlns:a16="http://schemas.microsoft.com/office/drawing/2014/main" id="{234CA9CB-BF5E-F686-1C12-94D821A031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958317" y="6452879"/>
              <a:ext cx="505315" cy="495241"/>
            </a:xfrm>
            <a:prstGeom prst="rect">
              <a:avLst/>
            </a:prstGeom>
          </p:spPr>
        </p:pic>
        <p:pic>
          <p:nvPicPr>
            <p:cNvPr id="21" name="Graphic 20" descr="Lock outline">
              <a:extLst>
                <a:ext uri="{FF2B5EF4-FFF2-40B4-BE49-F238E27FC236}">
                  <a16:creationId xmlns:a16="http://schemas.microsoft.com/office/drawing/2014/main" id="{ACB894FD-0777-7467-8E47-A606C5B54D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965238" y="6455166"/>
              <a:ext cx="505709" cy="495627"/>
            </a:xfrm>
            <a:prstGeom prst="rect">
              <a:avLst/>
            </a:prstGeom>
          </p:spPr>
        </p:pic>
      </p:grpSp>
      <p:pic>
        <p:nvPicPr>
          <p:cNvPr id="22" name="グラフィックス 27" descr="ロック 単色塗りつぶし">
            <a:extLst>
              <a:ext uri="{FF2B5EF4-FFF2-40B4-BE49-F238E27FC236}">
                <a16:creationId xmlns:a16="http://schemas.microsoft.com/office/drawing/2014/main" id="{FFF42470-AAC1-7365-3099-82BE64296F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509818" y="4902789"/>
            <a:ext cx="505315" cy="495241"/>
          </a:xfrm>
          <a:prstGeom prst="rect">
            <a:avLst/>
          </a:prstGeom>
        </p:spPr>
      </p:pic>
      <p:pic>
        <p:nvPicPr>
          <p:cNvPr id="23" name="グラフィックス 64" descr="悪魔の顔 (塗りつぶしなし) 枠線">
            <a:extLst>
              <a:ext uri="{FF2B5EF4-FFF2-40B4-BE49-F238E27FC236}">
                <a16:creationId xmlns:a16="http://schemas.microsoft.com/office/drawing/2014/main" id="{FA337714-DE5E-A403-B86A-D02EB4686F9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615238" y="5207799"/>
            <a:ext cx="914400" cy="914400"/>
          </a:xfrm>
          <a:prstGeom prst="rect">
            <a:avLst/>
          </a:prstGeom>
        </p:spPr>
      </p:pic>
      <p:cxnSp>
        <p:nvCxnSpPr>
          <p:cNvPr id="24" name="Straight Connector 15">
            <a:extLst>
              <a:ext uri="{FF2B5EF4-FFF2-40B4-BE49-F238E27FC236}">
                <a16:creationId xmlns:a16="http://schemas.microsoft.com/office/drawing/2014/main" id="{0BB82186-FA5E-2F13-63E8-0D4D521759E4}"/>
              </a:ext>
            </a:extLst>
          </p:cNvPr>
          <p:cNvCxnSpPr>
            <a:cxnSpLocks/>
          </p:cNvCxnSpPr>
          <p:nvPr/>
        </p:nvCxnSpPr>
        <p:spPr>
          <a:xfrm flipH="1" flipV="1">
            <a:off x="3477491" y="5880557"/>
            <a:ext cx="500640" cy="260072"/>
          </a:xfrm>
          <a:prstGeom prst="line">
            <a:avLst/>
          </a:prstGeom>
          <a:ln w="28575">
            <a:solidFill>
              <a:schemeClr val="bg2"/>
            </a:solidFill>
            <a:prstDash val="sysDash"/>
            <a:head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 descr="Medieval Armor with solid fill">
            <a:extLst>
              <a:ext uri="{FF2B5EF4-FFF2-40B4-BE49-F238E27FC236}">
                <a16:creationId xmlns:a16="http://schemas.microsoft.com/office/drawing/2014/main" id="{1C779932-5268-FCF9-8294-95059A6F16D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973898" y="5667769"/>
            <a:ext cx="914400" cy="914400"/>
          </a:xfrm>
          <a:prstGeom prst="rect">
            <a:avLst/>
          </a:prstGeom>
        </p:spPr>
      </p:pic>
      <p:sp>
        <p:nvSpPr>
          <p:cNvPr id="12" name="Folded Corner 4">
            <a:extLst>
              <a:ext uri="{FF2B5EF4-FFF2-40B4-BE49-F238E27FC236}">
                <a16:creationId xmlns:a16="http://schemas.microsoft.com/office/drawing/2014/main" id="{207BEDA8-39D8-34AF-CA77-2C98A4B4F50F}"/>
              </a:ext>
            </a:extLst>
          </p:cNvPr>
          <p:cNvSpPr/>
          <p:nvPr/>
        </p:nvSpPr>
        <p:spPr>
          <a:xfrm>
            <a:off x="5934109" y="5650952"/>
            <a:ext cx="1250517" cy="581374"/>
          </a:xfrm>
          <a:prstGeom prst="foldedCorner">
            <a:avLst/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0000" tIns="144000" bIns="46800" rtlCol="0" anchor="ctr">
            <a:noAutofit/>
          </a:bodyPr>
          <a:lstStyle/>
          <a:p>
            <a:pPr algn="ctr"/>
            <a:r>
              <a:rPr lang="en-JP" sz="1600">
                <a:solidFill>
                  <a:schemeClr val="bg1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P4</a:t>
            </a:r>
          </a:p>
          <a:p>
            <a:pPr algn="ctr"/>
            <a:r>
              <a:rPr lang="en-JP" sz="1600">
                <a:solidFill>
                  <a:schemeClr val="bg1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プログラム</a:t>
            </a:r>
            <a:endParaRPr lang="en-JP" sz="1600" dirty="0">
              <a:solidFill>
                <a:schemeClr val="bg1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845334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E9C6A-055A-F170-F935-BC6218C3D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6657" y="304800"/>
            <a:ext cx="10005423" cy="885580"/>
          </a:xfrm>
        </p:spPr>
        <p:txBody>
          <a:bodyPr/>
          <a:lstStyle/>
          <a:p>
            <a:r>
              <a:rPr lang="en-JP" dirty="0">
                <a:solidFill>
                  <a:srgbClr val="424242"/>
                </a:solidFill>
              </a:rPr>
              <a:t>P4プログラム同士の保護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A99207-449D-68FA-1248-185D7DEB6E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920" y="1362493"/>
            <a:ext cx="10932160" cy="4855428"/>
          </a:xfrm>
        </p:spPr>
        <p:txBody>
          <a:bodyPr/>
          <a:lstStyle/>
          <a:p>
            <a:r>
              <a:rPr lang="en-JP" dirty="0">
                <a:solidFill>
                  <a:srgbClr val="000000"/>
                </a:solidFill>
              </a:rPr>
              <a:t>uBPFを用いてP4 VM内のP4プログラム同士を保護</a:t>
            </a:r>
          </a:p>
          <a:p>
            <a:pPr lvl="1"/>
            <a:r>
              <a:rPr lang="en-JP" dirty="0">
                <a:solidFill>
                  <a:srgbClr val="000000"/>
                </a:solidFill>
              </a:rPr>
              <a:t>P4プログラムをuBPFバイトコードにコンパイル</a:t>
            </a:r>
          </a:p>
          <a:p>
            <a:pPr lvl="1"/>
            <a:r>
              <a:rPr lang="en-US" dirty="0" err="1">
                <a:solidFill>
                  <a:srgbClr val="000000"/>
                </a:solidFill>
              </a:rPr>
              <a:t>uBPFランタイムへのロード時に安全性の検証が行われる</a:t>
            </a:r>
            <a:endParaRPr lang="en-US" dirty="0">
              <a:solidFill>
                <a:srgbClr val="000000"/>
              </a:solidFill>
            </a:endParaRPr>
          </a:p>
          <a:p>
            <a:pPr lvl="1"/>
            <a:r>
              <a:rPr lang="en-US" dirty="0" err="1">
                <a:solidFill>
                  <a:srgbClr val="000000"/>
                </a:solidFill>
              </a:rPr>
              <a:t>個別の実行環境が提供されるため、互いに影響を及ぼさない</a:t>
            </a:r>
          </a:p>
          <a:p>
            <a:pPr lvl="1"/>
            <a:endParaRPr lang="en-US" sz="600" dirty="0">
              <a:solidFill>
                <a:srgbClr val="000000"/>
              </a:solidFill>
            </a:endParaRPr>
          </a:p>
          <a:p>
            <a:r>
              <a:rPr lang="en-US" dirty="0" err="1">
                <a:solidFill>
                  <a:srgbClr val="000000"/>
                </a:solidFill>
              </a:rPr>
              <a:t>パケットごとにロード済みのuBPFバイトコードを実行</a:t>
            </a:r>
            <a:endParaRPr lang="en-US" dirty="0">
              <a:solidFill>
                <a:srgbClr val="000000"/>
              </a:solidFill>
            </a:endParaRPr>
          </a:p>
          <a:p>
            <a:pPr lvl="1"/>
            <a:r>
              <a:rPr lang="en-JP" dirty="0">
                <a:solidFill>
                  <a:srgbClr val="000000"/>
                </a:solidFill>
              </a:rPr>
              <a:t>ロード時にJITコンパイルしておき、高速に実行</a:t>
            </a:r>
          </a:p>
          <a:p>
            <a:endParaRPr lang="en-JP" dirty="0">
              <a:solidFill>
                <a:srgbClr val="000000"/>
              </a:solidFill>
            </a:endParaRPr>
          </a:p>
          <a:p>
            <a:pPr lvl="1"/>
            <a:endParaRPr lang="en-JP" sz="600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3A4C7B-40E9-31AD-0B2B-B46EE5DEE5C5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268061" y="6315968"/>
            <a:ext cx="731600" cy="524800"/>
          </a:xfrm>
        </p:spPr>
        <p:txBody>
          <a:bodyPr/>
          <a:lstStyle/>
          <a:p>
            <a:fld id="{00000000-1234-1234-1234-123412341234}" type="slidenum">
              <a:rPr lang="en-US" altLang="ja" smtClean="0"/>
              <a:pPr/>
              <a:t>9</a:t>
            </a:fld>
            <a:endParaRPr lang="ja" alt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40E34C2-CD53-31F4-D9A0-DAAD6EC1FD2A}"/>
              </a:ext>
            </a:extLst>
          </p:cNvPr>
          <p:cNvGrpSpPr/>
          <p:nvPr/>
        </p:nvGrpSpPr>
        <p:grpSpPr>
          <a:xfrm>
            <a:off x="2988166" y="4344121"/>
            <a:ext cx="6004449" cy="2449461"/>
            <a:chOff x="1680639" y="2962187"/>
            <a:chExt cx="7480199" cy="311355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8DA1428-4E74-9483-B617-F062AB024BCF}"/>
                </a:ext>
              </a:extLst>
            </p:cNvPr>
            <p:cNvSpPr/>
            <p:nvPr/>
          </p:nvSpPr>
          <p:spPr>
            <a:xfrm>
              <a:off x="3726061" y="2964722"/>
              <a:ext cx="2038517" cy="62229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JP" sz="1600" dirty="0">
                  <a:solidFill>
                    <a:schemeClr val="bg2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仮想スイッチ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A3A6CA8-7C7A-0CF9-7608-132C88D6C812}"/>
                </a:ext>
              </a:extLst>
            </p:cNvPr>
            <p:cNvSpPr/>
            <p:nvPr/>
          </p:nvSpPr>
          <p:spPr>
            <a:xfrm>
              <a:off x="3156828" y="4076116"/>
              <a:ext cx="3168516" cy="199962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bg2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P4 </a:t>
              </a:r>
              <a:r>
                <a:rPr lang="en-JP" sz="1600" dirty="0">
                  <a:solidFill>
                    <a:schemeClr val="bg2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VM</a:t>
              </a:r>
            </a:p>
            <a:p>
              <a:pPr algn="ctr"/>
              <a:endParaRPr lang="en-JP" sz="1600" dirty="0">
                <a:solidFill>
                  <a:schemeClr val="bg2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endParaRPr>
            </a:p>
            <a:p>
              <a:pPr algn="ctr"/>
              <a:endParaRPr lang="en-JP" sz="1600" dirty="0">
                <a:solidFill>
                  <a:schemeClr val="bg2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endParaRPr>
            </a:p>
            <a:p>
              <a:pPr algn="ctr"/>
              <a:endParaRPr lang="en-JP" sz="1600" dirty="0">
                <a:solidFill>
                  <a:schemeClr val="bg2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endParaRPr>
            </a:p>
            <a:p>
              <a:pPr algn="ctr"/>
              <a:endParaRPr lang="en-JP" sz="1600" dirty="0">
                <a:solidFill>
                  <a:schemeClr val="bg2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endParaRPr>
            </a:p>
            <a:p>
              <a:pPr algn="ctr"/>
              <a:endParaRPr lang="en-JP" sz="1600" dirty="0">
                <a:solidFill>
                  <a:schemeClr val="bg2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endParaRPr>
            </a:p>
          </p:txBody>
        </p:sp>
        <p:sp>
          <p:nvSpPr>
            <p:cNvPr id="14" name="Rectangle 6">
              <a:extLst>
                <a:ext uri="{FF2B5EF4-FFF2-40B4-BE49-F238E27FC236}">
                  <a16:creationId xmlns:a16="http://schemas.microsoft.com/office/drawing/2014/main" id="{7E29FBC2-233D-4929-C4BA-C1D35E46C61F}"/>
                </a:ext>
              </a:extLst>
            </p:cNvPr>
            <p:cNvSpPr/>
            <p:nvPr/>
          </p:nvSpPr>
          <p:spPr>
            <a:xfrm>
              <a:off x="7123238" y="2962187"/>
              <a:ext cx="2037600" cy="622800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JP" sz="1600" dirty="0">
                  <a:solidFill>
                    <a:srgbClr val="424242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ユーザVM</a:t>
              </a:r>
            </a:p>
          </p:txBody>
        </p:sp>
        <p:cxnSp>
          <p:nvCxnSpPr>
            <p:cNvPr id="15" name="カギ線コネクタ 8">
              <a:extLst>
                <a:ext uri="{FF2B5EF4-FFF2-40B4-BE49-F238E27FC236}">
                  <a16:creationId xmlns:a16="http://schemas.microsoft.com/office/drawing/2014/main" id="{219FB3D4-69CA-992D-4D08-48091ED1FF53}"/>
                </a:ext>
              </a:extLst>
            </p:cNvPr>
            <p:cNvCxnSpPr>
              <a:cxnSpLocks/>
              <a:stCxn id="10" idx="3"/>
              <a:endCxn id="14" idx="1"/>
            </p:cNvCxnSpPr>
            <p:nvPr/>
          </p:nvCxnSpPr>
          <p:spPr>
            <a:xfrm flipV="1">
              <a:off x="5764579" y="3273587"/>
              <a:ext cx="1358660" cy="2282"/>
            </a:xfrm>
            <a:prstGeom prst="bentConnector3">
              <a:avLst>
                <a:gd name="adj1" fmla="val 50000"/>
              </a:avLst>
            </a:prstGeom>
            <a:ln w="28575">
              <a:solidFill>
                <a:srgbClr val="424242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カギ線コネクタ 10">
              <a:extLst>
                <a:ext uri="{FF2B5EF4-FFF2-40B4-BE49-F238E27FC236}">
                  <a16:creationId xmlns:a16="http://schemas.microsoft.com/office/drawing/2014/main" id="{2C1EC3D9-3304-3437-3C9A-75A3E43F7A26}"/>
                </a:ext>
              </a:extLst>
            </p:cNvPr>
            <p:cNvCxnSpPr>
              <a:cxnSpLocks/>
              <a:stCxn id="10" idx="2"/>
              <a:endCxn id="12" idx="0"/>
            </p:cNvCxnSpPr>
            <p:nvPr/>
          </p:nvCxnSpPr>
          <p:spPr>
            <a:xfrm rot="5400000">
              <a:off x="4498653" y="3829449"/>
              <a:ext cx="489101" cy="4234"/>
            </a:xfrm>
            <a:prstGeom prst="bentConnector3">
              <a:avLst>
                <a:gd name="adj1" fmla="val 50000"/>
              </a:avLst>
            </a:prstGeom>
            <a:ln w="28575">
              <a:solidFill>
                <a:srgbClr val="424242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5">
              <a:extLst>
                <a:ext uri="{FF2B5EF4-FFF2-40B4-BE49-F238E27FC236}">
                  <a16:creationId xmlns:a16="http://schemas.microsoft.com/office/drawing/2014/main" id="{C4FD68CC-A1D4-22F1-F254-5BFFAFC6389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34825" y="3276197"/>
              <a:ext cx="591235" cy="0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乗算記号 17">
              <a:extLst>
                <a:ext uri="{FF2B5EF4-FFF2-40B4-BE49-F238E27FC236}">
                  <a16:creationId xmlns:a16="http://schemas.microsoft.com/office/drawing/2014/main" id="{77178019-8AC0-274C-B936-A926D4BF45CC}"/>
                </a:ext>
              </a:extLst>
            </p:cNvPr>
            <p:cNvSpPr/>
            <p:nvPr/>
          </p:nvSpPr>
          <p:spPr>
            <a:xfrm>
              <a:off x="6462366" y="3481753"/>
              <a:ext cx="534122" cy="534121"/>
            </a:xfrm>
            <a:prstGeom prst="mathMultiply">
              <a:avLst>
                <a:gd name="adj1" fmla="val 14510"/>
              </a:avLst>
            </a:prstGeom>
            <a:solidFill>
              <a:srgbClr val="C00000"/>
            </a:solidFill>
            <a:ln w="12700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sz="1200" dirty="0">
                <a:solidFill>
                  <a:srgbClr val="FF0000"/>
                </a:solidFill>
              </a:endParaRPr>
            </a:p>
          </p:txBody>
        </p:sp>
        <p:cxnSp>
          <p:nvCxnSpPr>
            <p:cNvPr id="24" name="Straight Arrow Connector 20">
              <a:extLst>
                <a:ext uri="{FF2B5EF4-FFF2-40B4-BE49-F238E27FC236}">
                  <a16:creationId xmlns:a16="http://schemas.microsoft.com/office/drawing/2014/main" id="{BB45F84A-D2B0-948B-4D8B-06BE3972D977}"/>
                </a:ext>
              </a:extLst>
            </p:cNvPr>
            <p:cNvCxnSpPr>
              <a:cxnSpLocks/>
            </p:cNvCxnSpPr>
            <p:nvPr/>
          </p:nvCxnSpPr>
          <p:spPr>
            <a:xfrm>
              <a:off x="3045974" y="3487322"/>
              <a:ext cx="595241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" name="Straight Arrow Connector 23">
              <a:extLst>
                <a:ext uri="{FF2B5EF4-FFF2-40B4-BE49-F238E27FC236}">
                  <a16:creationId xmlns:a16="http://schemas.microsoft.com/office/drawing/2014/main" id="{2A0F581F-B93F-4E46-59B3-38864ED4E928}"/>
                </a:ext>
              </a:extLst>
            </p:cNvPr>
            <p:cNvCxnSpPr>
              <a:cxnSpLocks/>
            </p:cNvCxnSpPr>
            <p:nvPr/>
          </p:nvCxnSpPr>
          <p:spPr>
            <a:xfrm>
              <a:off x="4463732" y="3651076"/>
              <a:ext cx="0" cy="364798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8" name="Straight Arrow Connector 25">
              <a:extLst>
                <a:ext uri="{FF2B5EF4-FFF2-40B4-BE49-F238E27FC236}">
                  <a16:creationId xmlns:a16="http://schemas.microsoft.com/office/drawing/2014/main" id="{F62A9C47-9F53-D3AD-6077-5C313C1B0D3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30318" y="3643556"/>
              <a:ext cx="0" cy="364797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9" name="Straight Arrow Connector 27">
              <a:extLst>
                <a:ext uri="{FF2B5EF4-FFF2-40B4-BE49-F238E27FC236}">
                  <a16:creationId xmlns:a16="http://schemas.microsoft.com/office/drawing/2014/main" id="{0A03E7F5-87A4-9329-BA85-47B9A86451DD}"/>
                </a:ext>
              </a:extLst>
            </p:cNvPr>
            <p:cNvCxnSpPr>
              <a:cxnSpLocks/>
            </p:cNvCxnSpPr>
            <p:nvPr/>
          </p:nvCxnSpPr>
          <p:spPr>
            <a:xfrm>
              <a:off x="5938493" y="3475003"/>
              <a:ext cx="95701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7F3C7669-B0C4-D618-C8E3-B07E96ED0202}"/>
                </a:ext>
              </a:extLst>
            </p:cNvPr>
            <p:cNvCxnSpPr>
              <a:cxnSpLocks/>
            </p:cNvCxnSpPr>
            <p:nvPr/>
          </p:nvCxnSpPr>
          <p:spPr>
            <a:xfrm>
              <a:off x="5948658" y="3748815"/>
              <a:ext cx="568914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31" name="Rectangle 31">
              <a:extLst>
                <a:ext uri="{FF2B5EF4-FFF2-40B4-BE49-F238E27FC236}">
                  <a16:creationId xmlns:a16="http://schemas.microsoft.com/office/drawing/2014/main" id="{ACAC7F7C-BD3E-B2E7-70B1-CAF927388E1F}"/>
                </a:ext>
              </a:extLst>
            </p:cNvPr>
            <p:cNvSpPr/>
            <p:nvPr/>
          </p:nvSpPr>
          <p:spPr>
            <a:xfrm>
              <a:off x="1680639" y="3273587"/>
              <a:ext cx="1197332" cy="47522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B555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JP" sz="1400" dirty="0">
                  <a:solidFill>
                    <a:srgbClr val="FB5552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パケット</a:t>
              </a:r>
            </a:p>
          </p:txBody>
        </p:sp>
        <p:sp>
          <p:nvSpPr>
            <p:cNvPr id="34" name="Rectangle 6">
              <a:extLst>
                <a:ext uri="{FF2B5EF4-FFF2-40B4-BE49-F238E27FC236}">
                  <a16:creationId xmlns:a16="http://schemas.microsoft.com/office/drawing/2014/main" id="{BE236E6E-C09C-4269-96C7-F71B91C550B5}"/>
                </a:ext>
              </a:extLst>
            </p:cNvPr>
            <p:cNvSpPr/>
            <p:nvPr/>
          </p:nvSpPr>
          <p:spPr>
            <a:xfrm>
              <a:off x="3401107" y="4942213"/>
              <a:ext cx="1529211" cy="1002907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JP" sz="1600" dirty="0">
                  <a:solidFill>
                    <a:srgbClr val="424242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uBPF</a:t>
              </a:r>
            </a:p>
            <a:p>
              <a:pPr algn="ctr"/>
              <a:r>
                <a:rPr lang="en-JP" sz="1600" dirty="0">
                  <a:solidFill>
                    <a:srgbClr val="424242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ランタイム</a:t>
              </a:r>
            </a:p>
          </p:txBody>
        </p:sp>
        <p:sp>
          <p:nvSpPr>
            <p:cNvPr id="35" name="Folded Corner 4">
              <a:extLst>
                <a:ext uri="{FF2B5EF4-FFF2-40B4-BE49-F238E27FC236}">
                  <a16:creationId xmlns:a16="http://schemas.microsoft.com/office/drawing/2014/main" id="{C3195DD3-0345-6114-0D05-5F0251067822}"/>
                </a:ext>
              </a:extLst>
            </p:cNvPr>
            <p:cNvSpPr/>
            <p:nvPr/>
          </p:nvSpPr>
          <p:spPr>
            <a:xfrm>
              <a:off x="4607597" y="4588626"/>
              <a:ext cx="1557864" cy="738995"/>
            </a:xfrm>
            <a:prstGeom prst="foldedCorner">
              <a:avLst/>
            </a:prstGeom>
            <a:solidFill>
              <a:schemeClr val="tx1"/>
            </a:solidFill>
            <a:ln w="12700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90000" tIns="144000" bIns="46800" rtlCol="0" anchor="ctr">
              <a:noAutofit/>
            </a:bodyPr>
            <a:lstStyle/>
            <a:p>
              <a:pPr algn="ctr"/>
              <a:r>
                <a:rPr lang="en-JP" sz="1600">
                  <a:solidFill>
                    <a:schemeClr val="bg1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P4</a:t>
              </a:r>
            </a:p>
            <a:p>
              <a:pPr algn="ctr"/>
              <a:r>
                <a:rPr lang="en-JP" sz="1600">
                  <a:solidFill>
                    <a:schemeClr val="bg1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プログラム</a:t>
              </a:r>
              <a:endParaRPr lang="en-JP" sz="1600" dirty="0">
                <a:solidFill>
                  <a:schemeClr val="bg1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6813292"/>
      </p:ext>
    </p:extLst>
  </p:cSld>
  <p:clrMapOvr>
    <a:masterClrMapping/>
  </p:clrMapOvr>
</p:sld>
</file>

<file path=ppt/theme/theme1.xml><?xml version="1.0" encoding="utf-8"?>
<a:theme xmlns:a="http://schemas.openxmlformats.org/drawingml/2006/main" name="Momentum">
  <a:themeElements>
    <a:clrScheme name="Momentum">
      <a:dk1>
        <a:srgbClr val="C0791B"/>
      </a:dk1>
      <a:lt1>
        <a:srgbClr val="FFFFFF"/>
      </a:lt1>
      <a:dk2>
        <a:srgbClr val="424242"/>
      </a:dk2>
      <a:lt2>
        <a:srgbClr val="8DD8D3"/>
      </a:lt2>
      <a:accent1>
        <a:srgbClr val="0B6374"/>
      </a:accent1>
      <a:accent2>
        <a:srgbClr val="FD5B58"/>
      </a:accent2>
      <a:accent3>
        <a:srgbClr val="599191"/>
      </a:accent3>
      <a:accent4>
        <a:srgbClr val="D7E6A3"/>
      </a:accent4>
      <a:accent5>
        <a:srgbClr val="27278B"/>
      </a:accent5>
      <a:accent6>
        <a:srgbClr val="D558AB"/>
      </a:accent6>
      <a:hlink>
        <a:srgbClr val="27278B"/>
      </a:hlink>
      <a:folHlink>
        <a:srgbClr val="2727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2700">
          <a:solidFill>
            <a:srgbClr val="FF0000"/>
          </a:solidFill>
        </a:ln>
      </a:spPr>
      <a:bodyPr rtlCol="0" anchor="ctr"/>
      <a:lstStyle>
        <a:defPPr algn="ctr">
          <a:defRPr sz="1800" dirty="0" smtClean="0">
            <a:solidFill>
              <a:srgbClr val="FF0000"/>
            </a:solidFill>
          </a:defRPr>
        </a:defPPr>
      </a:lstStyle>
      <a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a:style>
    </a:spDef>
  </a:objectDefaults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 2013 - 2022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 2013 - 2022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 2013 - 2022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 2013 - 2022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 2013 - 2022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 2013 - 2022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 2013 - 2022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 2013 - 2022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 2013 - 2022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 2013 - 2022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 2013 - 2022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 2013 - 2022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6090</TotalTime>
  <Words>1390</Words>
  <Application>Microsoft Macintosh PowerPoint</Application>
  <PresentationFormat>Widescreen</PresentationFormat>
  <Paragraphs>390</Paragraphs>
  <Slides>22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Courier New</vt:lpstr>
      <vt:lpstr>Meslo LG M DZ for Powerline</vt:lpstr>
      <vt:lpstr>Arial</vt:lpstr>
      <vt:lpstr>Hiragino Kaku Gothic ProN W3</vt:lpstr>
      <vt:lpstr>Hiragino Kaku Gothic ProN W6</vt:lpstr>
      <vt:lpstr>Maven Pro</vt:lpstr>
      <vt:lpstr>Nunito</vt:lpstr>
      <vt:lpstr>Momentum</vt:lpstr>
      <vt:lpstr>VM内情報を利用する 仮想P4スイッチの安全な実行</vt:lpstr>
      <vt:lpstr>P4スイッチ</vt:lpstr>
      <vt:lpstr>ユーザによるP4プログラムの利用</vt:lpstr>
      <vt:lpstr>課題1：信頼できない仮想スイッチの存在</vt:lpstr>
      <vt:lpstr>課題2：ユーザのP4プログラムの影響</vt:lpstr>
      <vt:lpstr>課題3：VM内情報の参照方法</vt:lpstr>
      <vt:lpstr>提案：P4 Shield</vt:lpstr>
      <vt:lpstr>P4 VMと仮想スイッチの保護</vt:lpstr>
      <vt:lpstr>P4プログラム同士の保護</vt:lpstr>
      <vt:lpstr>P4プログラムによるVM内情報の利用</vt:lpstr>
      <vt:lpstr>P4の拡張</vt:lpstr>
      <vt:lpstr>P4プログラムの実行の担保</vt:lpstr>
      <vt:lpstr>Open vSwitchへの実装</vt:lpstr>
      <vt:lpstr>P4コンパイラへの実装</vt:lpstr>
      <vt:lpstr>uBPFランタイムへの実装</vt:lpstr>
      <vt:lpstr>実験</vt:lpstr>
      <vt:lpstr>実験1：P4によるパケットフィルタリング</vt:lpstr>
      <vt:lpstr>実験2：通信性能</vt:lpstr>
      <vt:lpstr>実験3：オーバヘッド</vt:lpstr>
      <vt:lpstr>関連研究</vt:lpstr>
      <vt:lpstr>まとめ</vt:lpstr>
      <vt:lpstr>VM内情報を利用する 仮想P4スイッチの安全な実行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VM内情報を利用可能な 仮想P4スイッチの安全な実行</dc:title>
  <dc:subject/>
  <dc:creator/>
  <cp:keywords/>
  <dc:description/>
  <cp:lastModifiedBy>Masaki Iwai</cp:lastModifiedBy>
  <cp:revision>211</cp:revision>
  <dcterms:modified xsi:type="dcterms:W3CDTF">2024-07-20T07:41:31Z</dcterms:modified>
  <cp:category/>
</cp:coreProperties>
</file>