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9" r:id="rId3"/>
    <p:sldId id="262" r:id="rId4"/>
    <p:sldId id="276" r:id="rId5"/>
    <p:sldId id="263" r:id="rId6"/>
    <p:sldId id="282" r:id="rId7"/>
    <p:sldId id="281" r:id="rId8"/>
    <p:sldId id="283" r:id="rId9"/>
    <p:sldId id="284" r:id="rId10"/>
    <p:sldId id="28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6FC438-7013-A444-BE0A-1DE40CD77887}" v="141" dt="2024-02-20T06:45:40.255"/>
    <p1510:client id="{AFD61046-5233-4644-BECC-D77A49542C85}" v="104" dt="2024-02-20T12:18:17.23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79"/>
    <p:restoredTop sz="63966"/>
  </p:normalViewPr>
  <p:slideViewPr>
    <p:cSldViewPr snapToGrid="0">
      <p:cViewPr varScale="1">
        <p:scale>
          <a:sx n="77" d="100"/>
          <a:sy n="77" d="100"/>
        </p:scale>
        <p:origin x="1056" y="1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kajiwara\Documents\&#26412;&#20307;\&#36039;&#26009;.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Sheet1!$B$17:$B$25</cx:f>
        <cx:lvl ptCount="9" formatCode="G/標準">
          <cx:pt idx="0">426.86099999999999</cx:pt>
          <cx:pt idx="1">260.44900000000001</cx:pt>
          <cx:pt idx="2">457.24399999999997</cx:pt>
          <cx:pt idx="3">456.483</cx:pt>
          <cx:pt idx="4">377.93900000000002</cx:pt>
          <cx:pt idx="5">537.37800000000004</cx:pt>
          <cx:pt idx="6">453.57100000000003</cx:pt>
          <cx:pt idx="7">513.85699999999997</cx:pt>
          <cx:pt idx="8">576.70299999999997</cx:pt>
        </cx:lvl>
      </cx:numDim>
    </cx:data>
  </cx:chartData>
  <cx:chart>
    <cx:plotArea>
      <cx:plotAreaRegion>
        <cx:series layoutId="boxWhisker" uniqueId="{1FF2D017-3498-254E-A3ED-EFCD5748A26C}">
          <cx:tx>
            <cx:txData>
              <cx:f>Sheet1!$B$16</cx:f>
              <cx:v>260.449</cx:v>
            </cx:txData>
          </cx:tx>
          <cx:dataId val="0"/>
          <cx:layoutPr>
            <cx:statistics quartileMethod="exclusive"/>
          </cx:layoutPr>
        </cx:series>
      </cx:plotAreaRegion>
      <cx:axis id="0" hidden="1">
        <cx:catScaling gapWidth="1"/>
        <cx:tickLabels/>
        <cx:txPr>
          <a:bodyPr vertOverflow="overflow" horzOverflow="overflow" wrap="square" lIns="0" tIns="0" rIns="0" bIns="0"/>
          <a:lstStyle/>
          <a:p>
            <a:pPr algn="ctr" rtl="0">
              <a:defRPr sz="900" b="0" i="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a:solidFill>
                <a:schemeClr val="tx1"/>
              </a:solidFill>
            </a:endParaRPr>
          </a:p>
        </cx:txPr>
      </cx:axis>
      <cx:axis id="1">
        <cx:valScaling/>
        <cx:title>
          <cx:tx>
            <cx:rich>
              <a:bodyPr spcFirstLastPara="1" vertOverflow="ellipsis" horzOverflow="overflow" wrap="square" lIns="0" tIns="0" rIns="0" bIns="0" anchor="ctr" anchorCtr="1"/>
              <a:lstStyle/>
              <a:p>
                <a:pPr algn="ctr" rtl="0">
                  <a:defRPr>
                    <a:solidFill>
                      <a:schemeClr val="tx1"/>
                    </a:solidFill>
                  </a:defRPr>
                </a:pPr>
                <a:r>
                  <a:rPr lang="ja-JP" altLang="en-US" sz="1400" b="0" i="0" u="none" strike="noStrike" baseline="0">
                    <a:solidFill>
                      <a:schemeClr val="tx1"/>
                    </a:solidFill>
                    <a:latin typeface="Calibri" panose="020F0502020204030204"/>
                    <a:ea typeface="游ゴシック" panose="020B0400000000000000" pitchFamily="34" charset="-128"/>
                  </a:rPr>
                  <a:t>時間</a:t>
                </a:r>
                <a:r>
                  <a:rPr lang="en-US" altLang="ja-JP" sz="1400" b="0" i="0" u="none" strike="noStrike" baseline="0">
                    <a:solidFill>
                      <a:schemeClr val="tx1"/>
                    </a:solidFill>
                    <a:latin typeface="Calibri" panose="020F0502020204030204"/>
                    <a:ea typeface="游ゴシック" panose="020B0400000000000000" pitchFamily="34" charset="-128"/>
                  </a:rPr>
                  <a:t>[ms]</a:t>
                </a:r>
                <a:endParaRPr lang="ja-JP" altLang="en-US" sz="1400" b="0" i="0" u="none" strike="noStrike" baseline="0">
                  <a:solidFill>
                    <a:schemeClr val="tx1"/>
                  </a:solidFill>
                  <a:latin typeface="Calibri" panose="020F0502020204030204"/>
                  <a:ea typeface="游ゴシック" panose="020B0400000000000000" pitchFamily="34" charset="-128"/>
                </a:endParaRPr>
              </a:p>
            </cx:rich>
          </cx:tx>
        </cx:title>
        <cx:majorGridlines/>
        <cx:tickLabels/>
        <cx:txPr>
          <a:bodyPr vertOverflow="overflow" horzOverflow="overflow" wrap="square" lIns="0" tIns="0" rIns="0" bIns="0"/>
          <a:lstStyle/>
          <a:p>
            <a:pPr algn="ctr" rtl="0">
              <a:defRPr sz="1400" b="0" i="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sz="1400">
              <a:solidFill>
                <a:schemeClr val="tx1"/>
              </a:solidFill>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8B9F2-136D-443E-8B25-3D759679881D}" type="datetimeFigureOut">
              <a:rPr kumimoji="1" lang="ja-JP" altLang="en-US" smtClean="0"/>
              <a:t>2024/3/4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82D6EC-6C8E-4719-8152-E14B9C65B97A}" type="slidenum">
              <a:rPr kumimoji="1" lang="ja-JP" altLang="en-US" smtClean="0"/>
              <a:t>‹#›</a:t>
            </a:fld>
            <a:endParaRPr kumimoji="1" lang="ja-JP" altLang="en-US"/>
          </a:p>
        </p:txBody>
      </p:sp>
    </p:spTree>
    <p:extLst>
      <p:ext uri="{BB962C8B-B14F-4D97-AF65-F5344CB8AC3E}">
        <p14:creationId xmlns:p14="http://schemas.microsoft.com/office/powerpoint/2010/main" val="3335839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a:latin typeface="游ゴシック Bold" panose="020B0700000000000000" pitchFamily="50" charset="-128"/>
                <a:ea typeface="游ゴシック Bold" panose="020B0700000000000000" pitchFamily="50" charset="-128"/>
              </a:rPr>
              <a:t>RISC-V</a:t>
            </a:r>
            <a:r>
              <a:rPr lang="ja-JP" altLang="en-US" sz="1200">
                <a:latin typeface="游ゴシック Bold" panose="020B0700000000000000" pitchFamily="50" charset="-128"/>
                <a:ea typeface="游ゴシック Bold" panose="020B0700000000000000" pitchFamily="50" charset="-128"/>
              </a:rPr>
              <a:t>における</a:t>
            </a:r>
            <a:r>
              <a:rPr lang="en-US" altLang="ja-JP" sz="1200">
                <a:latin typeface="游ゴシック Bold" panose="020B0700000000000000" pitchFamily="50" charset="-128"/>
                <a:ea typeface="游ゴシック Bold" panose="020B0700000000000000" pitchFamily="50" charset="-128"/>
              </a:rPr>
              <a:t>Confidential VM </a:t>
            </a:r>
            <a:r>
              <a:rPr lang="ja-JP" altLang="en-US" sz="1200">
                <a:latin typeface="游ゴシック Bold" panose="020B0700000000000000" pitchFamily="50" charset="-128"/>
                <a:ea typeface="游ゴシック Bold" panose="020B0700000000000000" pitchFamily="50" charset="-128"/>
              </a:rPr>
              <a:t>の柔軟かつ効率のよい監視</a:t>
            </a:r>
            <a:r>
              <a:rPr lang="ja-JP" altLang="en-US" sz="1200">
                <a:latin typeface="Yu Gothic" panose="020B0400000000000000" pitchFamily="34" charset="-128"/>
                <a:ea typeface="Yu Gothic" panose="020B0400000000000000" pitchFamily="34" charset="-128"/>
              </a:rPr>
              <a:t>と題しまして，</a:t>
            </a:r>
            <a:r>
              <a:rPr lang="ja-JP" altLang="en-US">
                <a:cs typeface="MS PGothic" charset="-128"/>
              </a:rPr>
              <a:t>光来研究室の梶原が発表を行わせていただきます．よろしくお願いします．</a:t>
            </a:r>
          </a:p>
          <a:p>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a:t>
            </a:fld>
            <a:endParaRPr kumimoji="1" lang="ja-JP" altLang="en-US"/>
          </a:p>
        </p:txBody>
      </p:sp>
    </p:spTree>
    <p:extLst>
      <p:ext uri="{BB962C8B-B14F-4D97-AF65-F5344CB8AC3E}">
        <p14:creationId xmlns:p14="http://schemas.microsoft.com/office/powerpoint/2010/main" val="3376856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まとめです。</a:t>
            </a:r>
            <a:r>
              <a:rPr lang="en-US" altLang="ja-JP" dirty="0"/>
              <a:t>RISC-V </a:t>
            </a:r>
            <a:r>
              <a:rPr lang="en-US" altLang="ja-JP" dirty="0" err="1"/>
              <a:t>CoVE</a:t>
            </a:r>
            <a:r>
              <a:rPr lang="ja-JP" altLang="en-US"/>
              <a:t>において</a:t>
            </a:r>
            <a:r>
              <a:rPr lang="en-US" altLang="ja-JP" dirty="0"/>
              <a:t>Confidential VM</a:t>
            </a:r>
            <a:r>
              <a:rPr lang="ja-JP" altLang="en-US"/>
              <a:t>の柔軟かつ効率のよい監視を実現</a:t>
            </a:r>
            <a:r>
              <a:rPr kumimoji="1" lang="ja-JP" altLang="en-US"/>
              <a:t>する</a:t>
            </a:r>
            <a:r>
              <a:rPr kumimoji="1" lang="en-US" altLang="ja-JP" dirty="0" err="1"/>
              <a:t>TVMmonitor</a:t>
            </a:r>
            <a:r>
              <a:rPr kumimoji="1" lang="ja-JP" altLang="en-US"/>
              <a:t>を提案しました。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ーーー</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TVMMmonitor</a:t>
            </a:r>
            <a:r>
              <a:rPr kumimoji="1" lang="ja-JP" altLang="en-US"/>
              <a:t>は監視用</a:t>
            </a:r>
            <a:r>
              <a:rPr kumimoji="1" lang="en-US" altLang="ja-JP" dirty="0"/>
              <a:t>TVM</a:t>
            </a:r>
            <a:r>
              <a:rPr kumimoji="1" lang="ja-JP" altLang="en-US"/>
              <a:t>で監視ソフトウェアを実行し、共有メモリを用いて監視対象</a:t>
            </a:r>
            <a:r>
              <a:rPr kumimoji="1" lang="en-US" altLang="ja-JP" dirty="0"/>
              <a:t>TVM</a:t>
            </a:r>
            <a:r>
              <a:rPr kumimoji="1" lang="ja-JP" altLang="en-US"/>
              <a:t>内の</a:t>
            </a:r>
            <a:r>
              <a:rPr kumimoji="1" lang="en-US" altLang="ja-JP" dirty="0"/>
              <a:t>OS</a:t>
            </a:r>
            <a:r>
              <a:rPr kumimoji="1" lang="ja-JP" altLang="en-US"/>
              <a:t>から情報を取得します。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TVM</a:t>
            </a:r>
            <a:r>
              <a:rPr kumimoji="1" lang="ja-JP" altLang="en-US"/>
              <a:t>間のメモリ共有機構を実装して、</a:t>
            </a:r>
            <a:r>
              <a:rPr kumimoji="1" lang="en-US" altLang="ja-JP" dirty="0"/>
              <a:t>TVM</a:t>
            </a:r>
            <a:r>
              <a:rPr kumimoji="1" lang="ja-JP" altLang="en-US"/>
              <a:t>内のプロセス一覧が取得できることを確認しました。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ーーー</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今後の課題は</a:t>
            </a:r>
            <a:r>
              <a:rPr lang="ja-JP" altLang="en-US"/>
              <a:t>監視ソフトウェアを</a:t>
            </a:r>
            <a:r>
              <a:rPr lang="en-US" altLang="ja-JP" dirty="0"/>
              <a:t>OS</a:t>
            </a:r>
            <a:r>
              <a:rPr lang="ja-JP" altLang="en-US"/>
              <a:t>上のアプリケーションとして実行可能にすることと信頼できないハイパーバイザによる共有メモリの読み書きを防ぐことです。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これで発表を終わります。ご清聴ありがとうございました。</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10</a:t>
            </a:fld>
            <a:endParaRPr kumimoji="1" lang="ja-JP" altLang="en-US"/>
          </a:p>
        </p:txBody>
      </p:sp>
    </p:spTree>
    <p:extLst>
      <p:ext uri="{BB962C8B-B14F-4D97-AF65-F5344CB8AC3E}">
        <p14:creationId xmlns:p14="http://schemas.microsoft.com/office/powerpoint/2010/main" val="1949774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IaaS</a:t>
            </a:r>
            <a:r>
              <a:rPr kumimoji="1" lang="ja-JP" altLang="ja-JP" sz="1200" kern="1200">
                <a:solidFill>
                  <a:schemeClr val="tx1"/>
                </a:solidFill>
                <a:effectLst/>
                <a:latin typeface="+mn-lt"/>
                <a:ea typeface="+mn-ea"/>
                <a:cs typeface="+mn-cs"/>
              </a:rPr>
              <a:t>型クラウドが普及しており，</a:t>
            </a:r>
            <a:r>
              <a:rPr kumimoji="1" lang="ja-JP" altLang="en-US" sz="1200" kern="1200">
                <a:solidFill>
                  <a:schemeClr val="tx1"/>
                </a:solidFill>
                <a:effectLst/>
                <a:latin typeface="+mn-lt"/>
                <a:ea typeface="+mn-ea"/>
                <a:cs typeface="+mn-cs"/>
              </a:rPr>
              <a:t>ユーザに</a:t>
            </a:r>
            <a:r>
              <a:rPr kumimoji="1" lang="ja-JP" altLang="ja-JP" sz="1200" kern="1200">
                <a:solidFill>
                  <a:schemeClr val="tx1"/>
                </a:solidFill>
                <a:effectLst/>
                <a:latin typeface="+mn-lt"/>
                <a:ea typeface="+mn-ea"/>
                <a:cs typeface="+mn-cs"/>
              </a:rPr>
              <a:t>仮想マシン</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を</a:t>
            </a:r>
            <a:r>
              <a:rPr kumimoji="1" lang="ja-JP" altLang="en-US" sz="1200" kern="1200">
                <a:solidFill>
                  <a:schemeClr val="tx1"/>
                </a:solidFill>
                <a:effectLst/>
                <a:latin typeface="+mn-lt"/>
                <a:ea typeface="+mn-ea"/>
                <a:cs typeface="+mn-cs"/>
              </a:rPr>
              <a:t>提供しています</a:t>
            </a:r>
            <a:r>
              <a:rPr kumimoji="1" lang="ja-JP" altLang="ja-JP" sz="1200" kern="120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クラウドの普及に伴い、クラウドの</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でも</a:t>
            </a:r>
            <a:r>
              <a:rPr kumimoji="1" lang="ja-JP" altLang="ja-JP" sz="1200" kern="1200">
                <a:solidFill>
                  <a:schemeClr val="tx1"/>
                </a:solidFill>
                <a:effectLst/>
                <a:latin typeface="+mn-lt"/>
                <a:ea typeface="+mn-ea"/>
                <a:cs typeface="+mn-cs"/>
              </a:rPr>
              <a:t>ユーザ名やパスワードなどの</a:t>
            </a:r>
            <a:r>
              <a:rPr kumimoji="1" lang="ja-JP" altLang="en-US" sz="1200" kern="1200">
                <a:solidFill>
                  <a:schemeClr val="tx1"/>
                </a:solidFill>
                <a:effectLst/>
                <a:latin typeface="+mn-lt"/>
                <a:ea typeface="+mn-ea"/>
                <a:cs typeface="+mn-cs"/>
              </a:rPr>
              <a:t>機密情報を扱うようになりました。</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しかし</a:t>
            </a:r>
            <a:r>
              <a:rPr kumimoji="1" lang="ja-JP" altLang="ja-JP" sz="1200" kern="1200">
                <a:solidFill>
                  <a:schemeClr val="tx1"/>
                </a:solidFill>
                <a:effectLst/>
                <a:latin typeface="+mn-lt"/>
                <a:ea typeface="+mn-ea"/>
                <a:cs typeface="+mn-cs"/>
              </a:rPr>
              <a:t>クラウド内には悪意のある管理者などの内部犯がいる可能性が</a:t>
            </a:r>
            <a:r>
              <a:rPr kumimoji="1" lang="ja-JP" altLang="en-US" sz="1200" kern="1200">
                <a:solidFill>
                  <a:schemeClr val="tx1"/>
                </a:solidFill>
                <a:effectLst/>
                <a:latin typeface="+mn-lt"/>
                <a:ea typeface="+mn-ea"/>
                <a:cs typeface="+mn-cs"/>
              </a:rPr>
              <a:t>あり、</a:t>
            </a:r>
            <a:r>
              <a:rPr kumimoji="1" lang="en-US" altLang="ja-JP" sz="1200" kern="1200" dirty="0">
                <a:solidFill>
                  <a:schemeClr val="tx1"/>
                </a:solidFill>
                <a:effectLst/>
                <a:latin typeface="+mn-lt"/>
                <a:ea typeface="+mn-ea"/>
                <a:cs typeface="+mn-cs"/>
              </a:rPr>
              <a:t>VM</a:t>
            </a:r>
            <a:r>
              <a:rPr kumimoji="1" lang="ja-JP" altLang="ja-JP" sz="1200" kern="1200">
                <a:solidFill>
                  <a:schemeClr val="tx1"/>
                </a:solidFill>
                <a:effectLst/>
                <a:latin typeface="+mn-lt"/>
                <a:ea typeface="+mn-ea"/>
                <a:cs typeface="+mn-cs"/>
              </a:rPr>
              <a:t>内にある機密情報が盗聴される恐れがあります</a:t>
            </a:r>
            <a:r>
              <a:rPr kumimoji="1" lang="ja-JP" altLang="en-US" sz="1200" kern="1200">
                <a:solidFill>
                  <a:schemeClr val="tx1"/>
                </a:solidFill>
                <a:effectLst/>
                <a:latin typeface="+mn-lt"/>
                <a:ea typeface="+mn-ea"/>
                <a:cs typeface="+mn-cs"/>
              </a:rPr>
              <a:t>。</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そのため</a:t>
            </a:r>
            <a:r>
              <a:rPr kumimoji="1" lang="ja-JP" altLang="en-US" sz="1200" kern="1200">
                <a:solidFill>
                  <a:schemeClr val="tx1"/>
                </a:solidFill>
                <a:effectLst/>
                <a:latin typeface="+mn-lt"/>
                <a:ea typeface="+mn-ea"/>
                <a:cs typeface="+mn-cs"/>
              </a:rPr>
              <a:t>、クラウドは</a:t>
            </a:r>
            <a:r>
              <a:rPr kumimoji="1" lang="en-US" altLang="ja-JP" sz="1200" kern="1200" dirty="0">
                <a:solidFill>
                  <a:schemeClr val="tx1"/>
                </a:solidFill>
                <a:effectLst/>
                <a:latin typeface="+mn-lt"/>
                <a:ea typeface="+mn-ea"/>
                <a:cs typeface="+mn-cs"/>
              </a:rPr>
              <a:t>TEE</a:t>
            </a:r>
            <a:r>
              <a:rPr kumimoji="1" lang="ja-JP" altLang="en-US" sz="1200" kern="1200">
                <a:solidFill>
                  <a:schemeClr val="tx1"/>
                </a:solidFill>
                <a:effectLst/>
                <a:latin typeface="+mn-lt"/>
                <a:ea typeface="+mn-ea"/>
                <a:cs typeface="+mn-cs"/>
              </a:rPr>
              <a:t>と呼ばれるハードウェアで保護された</a:t>
            </a:r>
            <a:r>
              <a:rPr kumimoji="1" lang="en-US" altLang="ja-JP" sz="1200" kern="1200" dirty="0">
                <a:solidFill>
                  <a:schemeClr val="tx1"/>
                </a:solidFill>
                <a:effectLst/>
                <a:latin typeface="+mn-lt"/>
                <a:ea typeface="+mn-ea"/>
                <a:cs typeface="+mn-cs"/>
              </a:rPr>
              <a:t>Confidential VM</a:t>
            </a:r>
            <a:r>
              <a:rPr kumimoji="1" lang="ja-JP" altLang="en-US" sz="1200" kern="1200">
                <a:solidFill>
                  <a:schemeClr val="tx1"/>
                </a:solidFill>
                <a:effectLst/>
                <a:latin typeface="+mn-lt"/>
                <a:ea typeface="+mn-ea"/>
                <a:cs typeface="+mn-cs"/>
              </a:rPr>
              <a:t>も提供しています。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a:solidFill>
                  <a:schemeClr val="tx1"/>
                </a:solidFill>
                <a:effectLst/>
                <a:latin typeface="+mn-lt"/>
                <a:ea typeface="+mn-ea"/>
                <a:cs typeface="+mn-cs"/>
              </a:rPr>
              <a:t>例えば</a:t>
            </a:r>
            <a:r>
              <a:rPr kumimoji="1" lang="en-US" altLang="ja-JP" sz="1200" kern="1200" dirty="0">
                <a:solidFill>
                  <a:schemeClr val="tx1"/>
                </a:solidFill>
                <a:effectLst/>
                <a:latin typeface="+mn-lt"/>
                <a:ea typeface="+mn-ea"/>
                <a:cs typeface="+mn-cs"/>
              </a:rPr>
              <a:t>AMD SEV</a:t>
            </a:r>
            <a:r>
              <a:rPr kumimoji="1" lang="ja-JP" altLang="en-US" sz="1200" kern="1200">
                <a:solidFill>
                  <a:schemeClr val="tx1"/>
                </a:solidFill>
                <a:effectLst/>
                <a:latin typeface="+mn-lt"/>
                <a:ea typeface="+mn-ea"/>
                <a:cs typeface="+mn-cs"/>
              </a:rPr>
              <a:t>では</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のメモリを暗号化しています。</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Confidential VM</a:t>
            </a:r>
            <a:r>
              <a:rPr kumimoji="1" lang="ja-JP" altLang="en-US" sz="1200" kern="1200">
                <a:solidFill>
                  <a:schemeClr val="tx1"/>
                </a:solidFill>
                <a:effectLst/>
                <a:latin typeface="+mn-lt"/>
                <a:ea typeface="+mn-ea"/>
                <a:cs typeface="+mn-cs"/>
              </a:rPr>
              <a:t>によりクラウドの内部犯でさえ</a:t>
            </a:r>
            <a:r>
              <a:rPr kumimoji="1" lang="en-US" altLang="ja-JP" sz="1200" kern="1200" dirty="0">
                <a:solidFill>
                  <a:schemeClr val="tx1"/>
                </a:solidFill>
                <a:effectLst/>
                <a:latin typeface="+mn-lt"/>
                <a:ea typeface="+mn-ea"/>
                <a:cs typeface="+mn-cs"/>
              </a:rPr>
              <a:t>VM</a:t>
            </a:r>
            <a:r>
              <a:rPr kumimoji="1" lang="ja-JP" altLang="en-US" sz="1200" kern="1200">
                <a:solidFill>
                  <a:schemeClr val="tx1"/>
                </a:solidFill>
                <a:effectLst/>
                <a:latin typeface="+mn-lt"/>
                <a:ea typeface="+mn-ea"/>
                <a:cs typeface="+mn-cs"/>
              </a:rPr>
              <a:t>のメモリを盗聴できません。</a:t>
            </a:r>
            <a:endParaRPr kumimoji="1" lang="en-US"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2</a:t>
            </a:fld>
            <a:endParaRPr kumimoji="1" lang="ja-JP" altLang="en-US"/>
          </a:p>
        </p:txBody>
      </p:sp>
    </p:spTree>
    <p:extLst>
      <p:ext uri="{BB962C8B-B14F-4D97-AF65-F5344CB8AC3E}">
        <p14:creationId xmlns:p14="http://schemas.microsoft.com/office/powerpoint/2010/main" val="840659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近年、</a:t>
            </a:r>
            <a:r>
              <a:rPr kumimoji="1" lang="en-US" altLang="ja-JP" dirty="0"/>
              <a:t>RISC-V</a:t>
            </a:r>
            <a:r>
              <a:rPr kumimoji="1" lang="ja-JP" altLang="en-US"/>
              <a:t>の</a:t>
            </a:r>
            <a:r>
              <a:rPr kumimoji="1" lang="en-US" altLang="ja-JP" dirty="0"/>
              <a:t>CPU</a:t>
            </a:r>
            <a:r>
              <a:rPr kumimoji="1" lang="ja-JP" altLang="en-US"/>
              <a:t>が注目されています。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RISC-V</a:t>
            </a:r>
            <a:r>
              <a:rPr kumimoji="1" lang="ja-JP" altLang="en-US"/>
              <a:t>はオープンソースで提供されている命令セットアーキテクチャです。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2020</a:t>
            </a:r>
            <a:r>
              <a:rPr kumimoji="1" lang="ja-JP" altLang="en-US"/>
              <a:t>年に</a:t>
            </a:r>
            <a:r>
              <a:rPr lang="ja-JP" altLang="en-JP"/>
              <a:t>ハイパー</a:t>
            </a:r>
            <a:r>
              <a:rPr lang="ja-JP" altLang="en-US"/>
              <a:t>バイザ拡張が策定され、</a:t>
            </a:r>
            <a:r>
              <a:rPr lang="en-US" altLang="ja-JP" dirty="0"/>
              <a:t>KVM</a:t>
            </a:r>
            <a:r>
              <a:rPr lang="ja-JP" altLang="en-US"/>
              <a:t>や</a:t>
            </a:r>
            <a:r>
              <a:rPr lang="en-US" altLang="ja-JP" dirty="0" err="1"/>
              <a:t>Xvisor</a:t>
            </a:r>
            <a:r>
              <a:rPr lang="ja-JP" altLang="en-US"/>
              <a:t>などが対応しており、</a:t>
            </a:r>
            <a:r>
              <a:rPr lang="en-US" altLang="ja-JP" dirty="0"/>
              <a:t>VM</a:t>
            </a:r>
            <a:r>
              <a:rPr lang="ja-JP" altLang="en-US"/>
              <a:t>を動作させることができる</a:t>
            </a:r>
            <a:r>
              <a:rPr kumimoji="1" lang="ja-JP" altLang="en-US"/>
              <a:t>ようになりました。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それから</a:t>
            </a:r>
            <a:r>
              <a:rPr kumimoji="1" lang="en-US" altLang="ja-JP" dirty="0"/>
              <a:t>3</a:t>
            </a:r>
            <a:r>
              <a:rPr kumimoji="1" lang="ja-JP" altLang="en-US"/>
              <a:t>年ほど経ち、メモリが隔離された</a:t>
            </a:r>
            <a:r>
              <a:rPr kumimoji="1" lang="en-US" altLang="ja-JP" dirty="0"/>
              <a:t>TEE VM</a:t>
            </a:r>
            <a:r>
              <a:rPr kumimoji="1" lang="ja-JP" altLang="en-US"/>
              <a:t>を作成することができるようになりました。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TEE</a:t>
            </a:r>
            <a:r>
              <a:rPr kumimoji="1" lang="ja-JP" altLang="en-US"/>
              <a:t>セキュリティマネージャが</a:t>
            </a:r>
            <a:r>
              <a:rPr kumimoji="1" lang="en-US" altLang="ja-JP" dirty="0"/>
              <a:t>TVM</a:t>
            </a:r>
            <a:r>
              <a:rPr kumimoji="1" lang="ja-JP" altLang="en-US"/>
              <a:t>のメモリアクセスを制御して、</a:t>
            </a:r>
            <a:r>
              <a:rPr kumimoji="1" lang="en-US" altLang="ja-JP" dirty="0"/>
              <a:t>TVM</a:t>
            </a:r>
            <a:r>
              <a:rPr kumimoji="1" lang="ja-JP" altLang="en-US"/>
              <a:t>の管理は信頼できないハイパーバイザが行います。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a:t>ほとんどのワークロードをアプリケーションのリファクタリングなしで</a:t>
            </a:r>
            <a:r>
              <a:rPr kumimoji="1" lang="en-US" altLang="ja-JP" dirty="0"/>
              <a:t>TVM</a:t>
            </a:r>
            <a:r>
              <a:rPr kumimoji="1" lang="ja-JP" altLang="en-US"/>
              <a:t>に移行することができユーザビリティが向上するから</a:t>
            </a:r>
            <a:endParaRPr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3</a:t>
            </a:fld>
            <a:endParaRPr kumimoji="1" lang="ja-JP" altLang="en-US"/>
          </a:p>
        </p:txBody>
      </p:sp>
    </p:spTree>
    <p:extLst>
      <p:ext uri="{BB962C8B-B14F-4D97-AF65-F5344CB8AC3E}">
        <p14:creationId xmlns:p14="http://schemas.microsoft.com/office/powerpoint/2010/main" val="2468636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solidFill>
                  <a:srgbClr val="FF0000"/>
                </a:solidFill>
              </a:rPr>
              <a:t>攻撃者は</a:t>
            </a:r>
            <a:r>
              <a:rPr lang="en-US" altLang="ja-JP" dirty="0">
                <a:solidFill>
                  <a:srgbClr val="FF0000"/>
                </a:solidFill>
              </a:rPr>
              <a:t>TVM</a:t>
            </a:r>
            <a:r>
              <a:rPr lang="ja-JP" altLang="en-US">
                <a:solidFill>
                  <a:srgbClr val="FF0000"/>
                </a:solidFill>
              </a:rPr>
              <a:t>内に侵入すればメモリ上の機密情報にアクセスすることができます。</a:t>
            </a:r>
            <a:endParaRPr lang="en-US" altLang="ja-JP" dirty="0">
              <a:solidFill>
                <a:srgbClr val="FF0000"/>
              </a:solidFill>
            </a:endParaRPr>
          </a:p>
          <a:p>
            <a:endParaRPr lang="en-US" altLang="ja-JP" dirty="0">
              <a:solidFill>
                <a:srgbClr val="FF0000"/>
              </a:solidFill>
            </a:endParaRPr>
          </a:p>
          <a:p>
            <a:r>
              <a:rPr lang="en-US" altLang="ja-JP" dirty="0">
                <a:solidFill>
                  <a:srgbClr val="FF0000"/>
                </a:solidFill>
              </a:rPr>
              <a:t>TVM</a:t>
            </a:r>
            <a:r>
              <a:rPr lang="ja-JP" altLang="en-US">
                <a:solidFill>
                  <a:srgbClr val="FF0000"/>
                </a:solidFill>
              </a:rPr>
              <a:t>のメモリ隔離は内部犯からの不正なメモリアクセスのみを防ぐため、</a:t>
            </a:r>
            <a:r>
              <a:rPr lang="en-US" altLang="ja-JP" dirty="0">
                <a:solidFill>
                  <a:srgbClr val="FF0000"/>
                </a:solidFill>
              </a:rPr>
              <a:t>TVM</a:t>
            </a:r>
            <a:r>
              <a:rPr lang="ja-JP" altLang="en-US">
                <a:solidFill>
                  <a:srgbClr val="FF0000"/>
                </a:solidFill>
              </a:rPr>
              <a:t>への侵入を検知する必要があります。</a:t>
            </a:r>
            <a:endParaRPr lang="en-US" altLang="ja-JP" dirty="0">
              <a:solidFill>
                <a:srgbClr val="FF0000"/>
              </a:solidFill>
            </a:endParaRPr>
          </a:p>
          <a:p>
            <a:endParaRPr lang="en-US" altLang="ja-JP" dirty="0">
              <a:solidFill>
                <a:srgbClr val="FF0000"/>
              </a:solidFill>
            </a:endParaRPr>
          </a:p>
          <a:p>
            <a:r>
              <a:rPr lang="ja-JP" altLang="en-US">
                <a:solidFill>
                  <a:srgbClr val="FF0000"/>
                </a:solidFill>
              </a:rPr>
              <a:t>この時</a:t>
            </a:r>
            <a:r>
              <a:rPr lang="en-US" altLang="ja-JP" dirty="0">
                <a:solidFill>
                  <a:srgbClr val="FF0000"/>
                </a:solidFill>
              </a:rPr>
              <a:t>TVM</a:t>
            </a:r>
            <a:r>
              <a:rPr lang="ja-JP" altLang="en-US">
                <a:solidFill>
                  <a:srgbClr val="FF0000"/>
                </a:solidFill>
              </a:rPr>
              <a:t>の外で攻撃の影響を受けずに監視を行うことが望ましいです。</a:t>
            </a:r>
            <a:endParaRPr lang="en-US" altLang="ja-JP" dirty="0">
              <a:solidFill>
                <a:srgbClr val="FF0000"/>
              </a:solidFill>
            </a:endParaRPr>
          </a:p>
          <a:p>
            <a:endParaRPr lang="en-US" altLang="ja-JP" dirty="0">
              <a:solidFill>
                <a:srgbClr val="FF0000"/>
              </a:solidFill>
            </a:endParaRPr>
          </a:p>
          <a:p>
            <a:r>
              <a:rPr lang="en-US" altLang="ja-JP" dirty="0">
                <a:solidFill>
                  <a:srgbClr val="FF0000"/>
                </a:solidFill>
              </a:rPr>
              <a:t>TVM</a:t>
            </a:r>
            <a:r>
              <a:rPr lang="ja-JP" altLang="en-US">
                <a:solidFill>
                  <a:srgbClr val="FF0000"/>
                </a:solidFill>
              </a:rPr>
              <a:t>の中での監視は侵入者に無効にされるリスクがあり、</a:t>
            </a:r>
            <a:r>
              <a:rPr lang="en-US" altLang="ja-JP" dirty="0">
                <a:solidFill>
                  <a:srgbClr val="FF0000"/>
                </a:solidFill>
              </a:rPr>
              <a:t>TVM</a:t>
            </a:r>
            <a:r>
              <a:rPr lang="ja-JP" altLang="en-US">
                <a:solidFill>
                  <a:srgbClr val="FF0000"/>
                </a:solidFill>
              </a:rPr>
              <a:t>の外ではメモリアクセスが制限されるので容易ではありません。</a:t>
            </a:r>
            <a:endParaRPr lang="en-US" altLang="ja-JP" dirty="0">
              <a:solidFill>
                <a:srgbClr val="FF0000"/>
              </a:solidFill>
            </a:endParaRPr>
          </a:p>
          <a:p>
            <a:endParaRPr lang="en-US" altLang="ja-JP" dirty="0">
              <a:solidFill>
                <a:srgbClr val="FF0000"/>
              </a:solidFill>
            </a:endParaRPr>
          </a:p>
          <a:p>
            <a:r>
              <a:rPr lang="en-US" altLang="ja-JP" dirty="0">
                <a:solidFill>
                  <a:srgbClr val="FF0000"/>
                </a:solidFill>
              </a:rPr>
              <a:t>///</a:t>
            </a:r>
            <a:r>
              <a:rPr lang="en-JP" altLang="ja-JP">
                <a:solidFill>
                  <a:srgbClr val="FF0000"/>
                </a:solidFill>
              </a:rPr>
              <a:t>secure worldの中でもTVMが違えばアクセスできない</a:t>
            </a:r>
            <a:endParaRPr lang="en-US"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4</a:t>
            </a:fld>
            <a:endParaRPr kumimoji="1" lang="ja-JP" altLang="en-US"/>
          </a:p>
        </p:txBody>
      </p:sp>
    </p:spTree>
    <p:extLst>
      <p:ext uri="{BB962C8B-B14F-4D97-AF65-F5344CB8AC3E}">
        <p14:creationId xmlns:p14="http://schemas.microsoft.com/office/powerpoint/2010/main" val="1141660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a:t>
            </a:r>
            <a:r>
              <a:rPr kumimoji="1" lang="en-US" altLang="ja-JP" dirty="0"/>
              <a:t>RISC-V </a:t>
            </a:r>
            <a:r>
              <a:rPr kumimoji="1" lang="en-US" altLang="ja-JP" dirty="0" err="1"/>
              <a:t>CoVE</a:t>
            </a:r>
            <a:r>
              <a:rPr kumimoji="1" lang="ja-JP" altLang="en-US"/>
              <a:t>において</a:t>
            </a:r>
            <a:r>
              <a:rPr kumimoji="1" lang="en-US" altLang="ja-JP" dirty="0"/>
              <a:t>TVM</a:t>
            </a:r>
            <a:r>
              <a:rPr kumimoji="1" lang="ja-JP" altLang="en-US"/>
              <a:t>の</a:t>
            </a:r>
            <a:r>
              <a:rPr lang="en-JP" altLang="ja-JP"/>
              <a:t>柔軟</a:t>
            </a:r>
            <a:r>
              <a:rPr lang="ja-JP" altLang="en-US"/>
              <a:t>かつ効率のよい</a:t>
            </a:r>
            <a:r>
              <a:rPr lang="en-JP" altLang="ja-JP"/>
              <a:t>監視を</a:t>
            </a:r>
            <a:r>
              <a:rPr lang="ja-JP" altLang="en-US"/>
              <a:t>実現する</a:t>
            </a:r>
            <a:r>
              <a:rPr lang="en-US" altLang="ja-JP" dirty="0" err="1"/>
              <a:t>TVMmonitor</a:t>
            </a:r>
            <a:r>
              <a:rPr lang="ja-JP" altLang="en-US"/>
              <a:t>を提案します。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監視用</a:t>
            </a:r>
            <a:r>
              <a:rPr lang="en-US" altLang="ja-JP" dirty="0"/>
              <a:t>TVM</a:t>
            </a:r>
            <a:r>
              <a:rPr lang="ja-JP" altLang="en-US"/>
              <a:t>で監視ソフトウェアを実行することで、最小限の機能のみを持つ</a:t>
            </a:r>
            <a:r>
              <a:rPr lang="en-US" altLang="ja-JP" dirty="0"/>
              <a:t>TEE</a:t>
            </a:r>
            <a:r>
              <a:rPr lang="ja-JP" altLang="en-US"/>
              <a:t>セキュリティマネージャー</a:t>
            </a:r>
            <a:r>
              <a:rPr kumimoji="1" lang="ja-JP" altLang="en-US"/>
              <a:t>で監視を行うよりも柔軟に監視することができます。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また、共有メモリを用いて監視対象</a:t>
            </a:r>
            <a:r>
              <a:rPr kumimoji="1" lang="en-US" altLang="ja-JP" dirty="0"/>
              <a:t>TVM</a:t>
            </a:r>
            <a:r>
              <a:rPr kumimoji="1" lang="ja-JP" altLang="en-US"/>
              <a:t>内の</a:t>
            </a:r>
            <a:r>
              <a:rPr kumimoji="1" lang="en-US" altLang="ja-JP" dirty="0"/>
              <a:t>OS</a:t>
            </a:r>
            <a:r>
              <a:rPr kumimoji="1" lang="ja-JP" altLang="en-US"/>
              <a:t>から情報を取得するため</a:t>
            </a:r>
            <a:r>
              <a:rPr kumimoji="1" lang="en-US" altLang="ja-JP" dirty="0"/>
              <a:t>TVM</a:t>
            </a:r>
            <a:r>
              <a:rPr kumimoji="1" lang="ja-JP" altLang="en-US"/>
              <a:t>間でネットワーク通信を用いるよりも高速に行えます。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CoVE</a:t>
            </a:r>
            <a:r>
              <a:rPr kumimoji="1" lang="ja-JP" altLang="en-US"/>
              <a:t>では</a:t>
            </a:r>
            <a:r>
              <a:rPr kumimoji="1" lang="en-US" altLang="ja-JP" dirty="0"/>
              <a:t>TVM</a:t>
            </a:r>
            <a:r>
              <a:rPr kumimoji="1" lang="ja-JP" altLang="en-US"/>
              <a:t>のメモリ共有はサポートされていないため、</a:t>
            </a:r>
            <a:r>
              <a:rPr kumimoji="1" lang="en-US" altLang="ja-JP" dirty="0" err="1"/>
              <a:t>TVMmonitor</a:t>
            </a:r>
            <a:r>
              <a:rPr kumimoji="1" lang="ja-JP" altLang="en-US"/>
              <a:t>は</a:t>
            </a:r>
            <a:r>
              <a:rPr kumimoji="1" lang="en-US" altLang="ja-JP" dirty="0"/>
              <a:t>TVM</a:t>
            </a:r>
            <a:r>
              <a:rPr kumimoji="1" lang="ja-JP" altLang="en-US"/>
              <a:t>のメモリを安全に共有する機構を提供します。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5</a:t>
            </a:fld>
            <a:endParaRPr kumimoji="1" lang="ja-JP" altLang="en-US"/>
          </a:p>
        </p:txBody>
      </p:sp>
    </p:spTree>
    <p:extLst>
      <p:ext uri="{BB962C8B-B14F-4D97-AF65-F5344CB8AC3E}">
        <p14:creationId xmlns:p14="http://schemas.microsoft.com/office/powerpoint/2010/main" val="644428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a:t>
            </a:r>
            <a:r>
              <a:rPr kumimoji="1" lang="en-US" altLang="ja-JP" dirty="0"/>
              <a:t>TVM</a:t>
            </a:r>
            <a:r>
              <a:rPr kumimoji="1" lang="ja-JP" altLang="en-US"/>
              <a:t>が共有に用いるメモリページの属性を専用から共用に変更します。起動時には専用となっており、その</a:t>
            </a:r>
            <a:r>
              <a:rPr kumimoji="1" lang="en-US" altLang="ja-JP" dirty="0"/>
              <a:t>TVM</a:t>
            </a:r>
            <a:r>
              <a:rPr kumimoji="1" lang="ja-JP" altLang="en-US"/>
              <a:t>しかアクセスができません。</a:t>
            </a:r>
            <a:endParaRPr kumimoji="1" lang="en-US" altLang="ja-JP" dirty="0"/>
          </a:p>
          <a:p>
            <a:endParaRPr kumimoji="1" lang="en-US" altLang="ja-JP" dirty="0"/>
          </a:p>
          <a:p>
            <a:r>
              <a:rPr kumimoji="1" lang="ja-JP" altLang="en-US"/>
              <a:t>それぞれの</a:t>
            </a:r>
            <a:r>
              <a:rPr kumimoji="1" lang="en-US" altLang="ja-JP" dirty="0"/>
              <a:t>TVM</a:t>
            </a:r>
            <a:r>
              <a:rPr kumimoji="1" lang="ja-JP" altLang="en-US"/>
              <a:t>が</a:t>
            </a:r>
            <a:r>
              <a:rPr kumimoji="1" lang="en-US" altLang="ja-JP" dirty="0"/>
              <a:t>SBI </a:t>
            </a:r>
            <a:r>
              <a:rPr kumimoji="1" lang="en-US" altLang="ja-JP" dirty="0" err="1"/>
              <a:t>ecall</a:t>
            </a:r>
            <a:r>
              <a:rPr kumimoji="1" lang="ja-JP" altLang="en-US"/>
              <a:t>を用い、</a:t>
            </a:r>
            <a:r>
              <a:rPr kumimoji="1" lang="en-US" altLang="ja-JP" dirty="0"/>
              <a:t>//TEE</a:t>
            </a:r>
            <a:r>
              <a:rPr kumimoji="1" lang="ja-JP" altLang="en-US"/>
              <a:t>セキュリティマネージャを呼び出して属性を変更します。</a:t>
            </a:r>
            <a:r>
              <a:rPr kumimoji="1" lang="en-US" altLang="ja-JP" dirty="0"/>
              <a:t>//</a:t>
            </a:r>
          </a:p>
          <a:p>
            <a:endParaRPr kumimoji="1" lang="en-US" altLang="ja-JP" dirty="0"/>
          </a:p>
          <a:p>
            <a:r>
              <a:rPr kumimoji="1" lang="ja-JP" altLang="en-US"/>
              <a:t>次にそのページを</a:t>
            </a:r>
            <a:r>
              <a:rPr kumimoji="1" lang="en-US" altLang="ja-JP" dirty="0"/>
              <a:t>TVM</a:t>
            </a:r>
            <a:r>
              <a:rPr kumimoji="1" lang="ja-JP" altLang="en-US"/>
              <a:t>の共有メモリリストに登録します。</a:t>
            </a:r>
            <a:endParaRPr kumimoji="1" lang="en-US" altLang="ja-JP" dirty="0"/>
          </a:p>
          <a:p>
            <a:endParaRPr kumimoji="1" lang="en-US" altLang="ja-JP" dirty="0"/>
          </a:p>
          <a:p>
            <a:r>
              <a:rPr kumimoji="1" lang="ja-JP" altLang="en-US"/>
              <a:t>共用メモリリストはハイパーバイザによって</a:t>
            </a:r>
            <a:r>
              <a:rPr kumimoji="1" lang="en-US" altLang="ja-JP" dirty="0"/>
              <a:t>TVM</a:t>
            </a:r>
            <a:r>
              <a:rPr kumimoji="1" lang="ja-JP" altLang="en-US"/>
              <a:t>ごとに管理されています。</a:t>
            </a:r>
            <a:endParaRPr kumimoji="1" lang="en-US" altLang="ja-JP" dirty="0"/>
          </a:p>
          <a:p>
            <a:endParaRPr kumimoji="1" lang="en-US" altLang="ja-JP" dirty="0"/>
          </a:p>
          <a:p>
            <a:r>
              <a:rPr kumimoji="1" lang="en-US" altLang="ja-JP" dirty="0"/>
              <a:t>TEE </a:t>
            </a:r>
            <a:r>
              <a:rPr kumimoji="1" lang="ja-JP" altLang="en-US"/>
              <a:t>セキュリティマネージがハイパーバイザを呼び出して</a:t>
            </a:r>
            <a:r>
              <a:rPr kumimoji="1" lang="en-US" altLang="ja-JP" dirty="0"/>
              <a:t>//</a:t>
            </a:r>
            <a:r>
              <a:rPr kumimoji="1" lang="ja-JP" altLang="en-US"/>
              <a:t>指定されたページを登録します。</a:t>
            </a:r>
            <a:r>
              <a:rPr kumimoji="1" lang="en-US" altLang="ja-JP" dirty="0"/>
              <a:t>//</a:t>
            </a:r>
          </a:p>
          <a:p>
            <a:endParaRPr kumimoji="1" lang="en-US" altLang="ja-JP" dirty="0"/>
          </a:p>
          <a:p>
            <a:r>
              <a:rPr kumimoji="1" lang="ja-JP" altLang="en-US"/>
              <a:t>このようにしてそれぞれの</a:t>
            </a:r>
            <a:r>
              <a:rPr kumimoji="1" lang="en-US" altLang="ja-JP" dirty="0"/>
              <a:t>TVM</a:t>
            </a:r>
            <a:r>
              <a:rPr kumimoji="1" lang="ja-JP" altLang="en-US"/>
              <a:t>が共有に用いるページの準備をします。</a:t>
            </a:r>
            <a:endParaRPr kumimoji="1" lang="en-US" altLang="ja-JP" dirty="0"/>
          </a:p>
          <a:p>
            <a:endParaRPr kumimoji="1" lang="en-US" altLang="ja-JP" dirty="0"/>
          </a:p>
          <a:p>
            <a:endParaRPr kumimoji="1" lang="en-US" altLang="ja-JP" dirty="0"/>
          </a:p>
          <a:p>
            <a:r>
              <a:rPr kumimoji="1" lang="en-US" altLang="ja-JP" dirty="0"/>
              <a:t>///</a:t>
            </a:r>
            <a:r>
              <a:rPr kumimoji="1" lang="ja-JP" altLang="en-US"/>
              <a:t>アクセス制限</a:t>
            </a:r>
            <a:r>
              <a:rPr kumimoji="1" lang="en-US" altLang="ja-JP" dirty="0"/>
              <a:t>-&gt;TSM</a:t>
            </a:r>
          </a:p>
          <a:p>
            <a:r>
              <a:rPr kumimoji="1" lang="en-US" altLang="ja-JP" dirty="0"/>
              <a:t>///</a:t>
            </a:r>
            <a:r>
              <a:rPr kumimoji="1" lang="ja-JP" altLang="en-US"/>
              <a:t>メモリ管理</a:t>
            </a:r>
            <a:r>
              <a:rPr kumimoji="1" lang="en-US" altLang="ja-JP" dirty="0"/>
              <a:t>-&gt;</a:t>
            </a:r>
            <a:r>
              <a:rPr kumimoji="1" lang="ja-JP" altLang="en-US"/>
              <a:t>ハイパーバイザ</a:t>
            </a: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6</a:t>
            </a:fld>
            <a:endParaRPr kumimoji="1" lang="ja-JP" altLang="en-US"/>
          </a:p>
        </p:txBody>
      </p:sp>
    </p:spTree>
    <p:extLst>
      <p:ext uri="{BB962C8B-B14F-4D97-AF65-F5344CB8AC3E}">
        <p14:creationId xmlns:p14="http://schemas.microsoft.com/office/powerpoint/2010/main" val="1065790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そして監視用</a:t>
            </a:r>
            <a:r>
              <a:rPr kumimoji="1" lang="en-US" altLang="ja-JP" dirty="0"/>
              <a:t>TVM</a:t>
            </a:r>
            <a:r>
              <a:rPr kumimoji="1" lang="ja-JP" altLang="en-US"/>
              <a:t>の共有メモリページを監視対象</a:t>
            </a:r>
            <a:r>
              <a:rPr kumimoji="1" lang="en-US" altLang="ja-JP" dirty="0"/>
              <a:t>TVM</a:t>
            </a:r>
            <a:r>
              <a:rPr kumimoji="1" lang="ja-JP" altLang="en-US"/>
              <a:t>と共有します。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監視用</a:t>
            </a:r>
            <a:r>
              <a:rPr kumimoji="1" lang="en-US" altLang="ja-JP" dirty="0"/>
              <a:t>TVM</a:t>
            </a:r>
            <a:r>
              <a:rPr kumimoji="1" lang="ja-JP" altLang="en-US"/>
              <a:t>が</a:t>
            </a:r>
            <a:r>
              <a:rPr kumimoji="1" lang="en-US" altLang="ja-JP" dirty="0"/>
              <a:t>SBI </a:t>
            </a:r>
            <a:r>
              <a:rPr kumimoji="1" lang="en-US" altLang="ja-JP" dirty="0" err="1"/>
              <a:t>ecall</a:t>
            </a:r>
            <a:r>
              <a:rPr kumimoji="1" lang="ja-JP" altLang="en-US"/>
              <a:t>を用いて</a:t>
            </a:r>
            <a:r>
              <a:rPr kumimoji="1" lang="en-US" altLang="ja-JP" dirty="0"/>
              <a:t>TEE </a:t>
            </a:r>
            <a:r>
              <a:rPr kumimoji="1" lang="ja-JP" altLang="en-US"/>
              <a:t>セキュリティマネージャを呼び出し、</a:t>
            </a:r>
            <a:r>
              <a:rPr kumimoji="1" lang="en-US" altLang="ja-JP" dirty="0"/>
              <a:t>//TEE </a:t>
            </a:r>
            <a:r>
              <a:rPr kumimoji="1" lang="ja-JP" altLang="en-US"/>
              <a:t>セキュリティマネージャがハイパーバイザを呼び出します。</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そしてハイパーバイザが指定されたページを</a:t>
            </a:r>
            <a:r>
              <a:rPr kumimoji="1" lang="en-US" altLang="ja-JP" dirty="0"/>
              <a:t>TVM</a:t>
            </a:r>
            <a:r>
              <a:rPr kumimoji="1" lang="ja-JP" altLang="en-US"/>
              <a:t>用の共有ページに登録します。</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このようにして</a:t>
            </a:r>
            <a:r>
              <a:rPr lang="ja-JP" altLang="en-US"/>
              <a:t>監視用</a:t>
            </a:r>
            <a:r>
              <a:rPr lang="en-US" altLang="ja-JP" dirty="0"/>
              <a:t>TVM</a:t>
            </a:r>
            <a:r>
              <a:rPr lang="ja-JP" altLang="en-US"/>
              <a:t>が共有しようとするページをハイパーバイザに登録します。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最後に監視対象</a:t>
            </a:r>
            <a:r>
              <a:rPr lang="en-US" altLang="ja-JP" dirty="0"/>
              <a:t>TVM</a:t>
            </a:r>
            <a:r>
              <a:rPr lang="ja-JP" altLang="en-US"/>
              <a:t>が共用ページリストの中の対応するページを置換します。</a:t>
            </a:r>
            <a:r>
              <a:rPr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同様にして監視対象</a:t>
            </a:r>
            <a:r>
              <a:rPr lang="en-US" altLang="ja-JP" dirty="0"/>
              <a:t>TVM</a:t>
            </a:r>
            <a:r>
              <a:rPr lang="ja-JP" altLang="en-US"/>
              <a:t>も</a:t>
            </a:r>
            <a:r>
              <a:rPr kumimoji="1" lang="en-US" altLang="ja-JP" dirty="0"/>
              <a:t>SBI </a:t>
            </a:r>
            <a:r>
              <a:rPr kumimoji="1" lang="en-US" altLang="ja-JP" dirty="0" err="1"/>
              <a:t>ecall</a:t>
            </a:r>
            <a:r>
              <a:rPr kumimoji="1" lang="ja-JP" altLang="en-US"/>
              <a:t>を用いて</a:t>
            </a:r>
            <a:r>
              <a:rPr kumimoji="1" lang="en-US" altLang="ja-JP" dirty="0"/>
              <a:t>//</a:t>
            </a:r>
            <a:r>
              <a:rPr kumimoji="1" lang="ja-JP" altLang="en-US"/>
              <a:t>ハイパーバイザを呼び出し</a:t>
            </a:r>
            <a:r>
              <a:rPr kumimoji="1" lang="en-US" altLang="ja-JP" dirty="0"/>
              <a:t>//</a:t>
            </a:r>
            <a:r>
              <a:rPr kumimoji="1" lang="ja-JP" altLang="en-US"/>
              <a:t>監視対象</a:t>
            </a:r>
            <a:r>
              <a:rPr kumimoji="1" lang="en-US" altLang="ja-JP" dirty="0"/>
              <a:t>T</a:t>
            </a:r>
            <a:r>
              <a:rPr lang="en" altLang="ja-JP" i="0" dirty="0">
                <a:effectLst/>
                <a:latin typeface="Helvetica" pitchFamily="2" charset="0"/>
              </a:rPr>
              <a:t>VM </a:t>
            </a:r>
            <a:r>
              <a:rPr lang="ja-JP" altLang="en-US" i="0">
                <a:effectLst/>
                <a:latin typeface="Helvetica" pitchFamily="2" charset="0"/>
              </a:rPr>
              <a:t>用の共用ページリストの中のページを</a:t>
            </a:r>
            <a:r>
              <a:rPr lang="en-US" altLang="ja-JP" i="0" dirty="0">
                <a:effectLst/>
                <a:latin typeface="Helvetica" pitchFamily="2" charset="0"/>
              </a:rPr>
              <a:t>//</a:t>
            </a:r>
            <a:r>
              <a:rPr lang="ja-JP" altLang="en-US" i="0">
                <a:effectLst/>
                <a:latin typeface="Helvetica" pitchFamily="2" charset="0"/>
              </a:rPr>
              <a:t>登録された監視用</a:t>
            </a:r>
            <a:r>
              <a:rPr lang="en-US" altLang="ja-JP" i="0" dirty="0">
                <a:effectLst/>
                <a:latin typeface="Helvetica" pitchFamily="2" charset="0"/>
              </a:rPr>
              <a:t>T</a:t>
            </a:r>
            <a:r>
              <a:rPr lang="en" altLang="ja-JP" i="0" dirty="0">
                <a:effectLst/>
                <a:latin typeface="Helvetica" pitchFamily="2" charset="0"/>
              </a:rPr>
              <a:t>VM </a:t>
            </a:r>
            <a:r>
              <a:rPr lang="ja-JP" altLang="en-US" i="0">
                <a:effectLst/>
                <a:latin typeface="Helvetica" pitchFamily="2" charset="0"/>
              </a:rPr>
              <a:t>のページで置換します。</a:t>
            </a:r>
            <a:r>
              <a:rPr lang="en-US" altLang="ja-JP" i="0" dirty="0">
                <a:effectLst/>
                <a:latin typeface="Helvetica" pitchFamily="2"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i="0" dirty="0">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i="0">
                <a:effectLst/>
                <a:latin typeface="Helvetica" pitchFamily="2" charset="0"/>
              </a:rPr>
              <a:t>特定の監視対象</a:t>
            </a:r>
            <a:r>
              <a:rPr lang="en-US" altLang="ja-JP" i="0" dirty="0">
                <a:effectLst/>
                <a:latin typeface="Helvetica" pitchFamily="2" charset="0"/>
              </a:rPr>
              <a:t>TVM</a:t>
            </a:r>
            <a:r>
              <a:rPr lang="ja-JP" altLang="en-US" i="0">
                <a:effectLst/>
                <a:latin typeface="Helvetica" pitchFamily="2" charset="0"/>
              </a:rPr>
              <a:t>だけがページの共有をできるようにするために、</a:t>
            </a:r>
            <a:r>
              <a:rPr lang="ja-JP" altLang="en-US"/>
              <a:t>監視用</a:t>
            </a:r>
            <a:r>
              <a:rPr lang="en-US" altLang="ja-JP" dirty="0"/>
              <a:t>TVM</a:t>
            </a:r>
            <a:r>
              <a:rPr lang="ja-JP" altLang="en-US"/>
              <a:t>がページの登録時に</a:t>
            </a:r>
            <a:r>
              <a:rPr lang="en-US" altLang="ja-JP" dirty="0"/>
              <a:t>TEE</a:t>
            </a:r>
            <a:r>
              <a:rPr lang="ja-JP" altLang="en-US"/>
              <a:t> セキュリティマネージャに対してキーを指定させ、監視対象</a:t>
            </a:r>
            <a:r>
              <a:rPr lang="en-US" altLang="ja-JP" dirty="0"/>
              <a:t>TVM</a:t>
            </a:r>
            <a:r>
              <a:rPr lang="ja-JP" altLang="en-US"/>
              <a:t>が同じキーを指定した場合にのみページの置換を許可するようにしました。</a:t>
            </a:r>
            <a:endParaRPr lang="en-US" altLang="ja-JP" dirty="0"/>
          </a:p>
          <a:p>
            <a:endParaRPr kumimoji="1" lang="en-US" altLang="ja-JP" dirty="0"/>
          </a:p>
          <a:p>
            <a:r>
              <a:rPr kumimoji="1" lang="en-US" altLang="ja-JP" dirty="0"/>
              <a:t>///</a:t>
            </a:r>
            <a:r>
              <a:rPr kumimoji="1" lang="ja-JP" altLang="en-US"/>
              <a:t>ページリスト変更すると属性も変更</a:t>
            </a: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7</a:t>
            </a:fld>
            <a:endParaRPr kumimoji="1" lang="ja-JP" altLang="en-US"/>
          </a:p>
        </p:txBody>
      </p:sp>
    </p:spTree>
    <p:extLst>
      <p:ext uri="{BB962C8B-B14F-4D97-AF65-F5344CB8AC3E}">
        <p14:creationId xmlns:p14="http://schemas.microsoft.com/office/powerpoint/2010/main" val="3149438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プロセス一覧を取得できるかの確認をするために</a:t>
            </a:r>
            <a:r>
              <a:rPr kumimoji="1" lang="en-US" altLang="ja-JP" dirty="0"/>
              <a:t>QEMU</a:t>
            </a:r>
            <a:r>
              <a:rPr kumimoji="1" lang="ja-JP" altLang="en-US"/>
              <a:t>上で</a:t>
            </a:r>
            <a:r>
              <a:rPr kumimoji="1" lang="en-US" altLang="ja-JP" dirty="0"/>
              <a:t>RSIC-V</a:t>
            </a:r>
            <a:r>
              <a:rPr kumimoji="1" lang="ja-JP" altLang="en-US"/>
              <a:t>と</a:t>
            </a:r>
            <a:r>
              <a:rPr kumimoji="1" lang="en-US" altLang="ja-JP" dirty="0" err="1"/>
              <a:t>CoVE</a:t>
            </a:r>
            <a:r>
              <a:rPr kumimoji="1" lang="ja-JP" altLang="en-US"/>
              <a:t>のエミュレーションを行いました。</a:t>
            </a:r>
            <a:endParaRPr kumimoji="1" lang="en-US" altLang="ja-JP" dirty="0"/>
          </a:p>
          <a:p>
            <a:endParaRPr kumimoji="1" lang="en-US" altLang="ja-JP" dirty="0"/>
          </a:p>
          <a:p>
            <a:r>
              <a:rPr kumimoji="1" lang="ja-JP" altLang="en-US"/>
              <a:t>共有メモリを介した通信を行うカーネルモジュールを作成し、実行しました。</a:t>
            </a:r>
            <a:endParaRPr kumimoji="1" lang="en-US" altLang="ja-JP" dirty="0"/>
          </a:p>
          <a:p>
            <a:endParaRPr kumimoji="1" lang="en-US" altLang="ja-JP" dirty="0"/>
          </a:p>
          <a:p>
            <a:r>
              <a:rPr lang="ja-JP" altLang="en-US"/>
              <a:t>監視用</a:t>
            </a:r>
            <a:r>
              <a:rPr lang="en-US" altLang="ja-JP" dirty="0"/>
              <a:t>TVM</a:t>
            </a:r>
            <a:r>
              <a:rPr lang="ja-JP" altLang="en-US"/>
              <a:t>がプロセス一覧の要求を書き込むと監視対象</a:t>
            </a:r>
            <a:r>
              <a:rPr lang="en-US" altLang="ja-JP" dirty="0"/>
              <a:t>TVM</a:t>
            </a:r>
            <a:r>
              <a:rPr lang="ja-JP" altLang="en-US"/>
              <a:t>がプロセス一覧の情報を応答として書き込みます。</a:t>
            </a:r>
            <a:endParaRPr lang="en-US" altLang="ja-JP" dirty="0"/>
          </a:p>
          <a:p>
            <a:endParaRPr lang="en-US" altLang="ja-JP" dirty="0"/>
          </a:p>
          <a:p>
            <a:r>
              <a:rPr lang="ja-JP" altLang="en-US"/>
              <a:t>実験の結果、左下の図のように監視対象</a:t>
            </a:r>
            <a:r>
              <a:rPr lang="en-US" altLang="ja-JP" dirty="0"/>
              <a:t>TVM</a:t>
            </a:r>
            <a:r>
              <a:rPr lang="ja-JP" altLang="en-US"/>
              <a:t>のプロセス一覧を取得することができることを確認しました。</a:t>
            </a:r>
            <a:endParaRPr lang="en-US" altLang="ja-JP" dirty="0"/>
          </a:p>
          <a:p>
            <a:endParaRPr lang="en-US" altLang="ja-JP" dirty="0"/>
          </a:p>
          <a:p>
            <a:r>
              <a:rPr lang="ja-JP" altLang="en-US"/>
              <a:t>また、右下の図のように指定されたキーが</a:t>
            </a:r>
            <a:r>
              <a:rPr lang="ja-JP" altLang="en-JP"/>
              <a:t>一致</a:t>
            </a:r>
            <a:r>
              <a:rPr lang="ja-JP" altLang="en-US"/>
              <a:t>しない場合はメモリの共有に失敗することを確認しました。</a:t>
            </a:r>
            <a:endParaRPr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8</a:t>
            </a:fld>
            <a:endParaRPr kumimoji="1" lang="ja-JP" altLang="en-US"/>
          </a:p>
        </p:txBody>
      </p:sp>
    </p:spTree>
    <p:extLst>
      <p:ext uri="{BB962C8B-B14F-4D97-AF65-F5344CB8AC3E}">
        <p14:creationId xmlns:p14="http://schemas.microsoft.com/office/powerpoint/2010/main" val="1390039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次に共有メモリを用いてプロセス一覧を取得する時間を測定しました。</a:t>
            </a:r>
            <a:endParaRPr lang="en-US" altLang="ja-JP" dirty="0"/>
          </a:p>
          <a:p>
            <a:endParaRPr lang="en-US" altLang="ja-JP" dirty="0"/>
          </a:p>
          <a:p>
            <a:r>
              <a:rPr lang="ja-JP" altLang="en-US"/>
              <a:t>監視用</a:t>
            </a:r>
            <a:r>
              <a:rPr lang="en-US" altLang="ja-JP" dirty="0"/>
              <a:t>TVM</a:t>
            </a:r>
            <a:r>
              <a:rPr lang="ja-JP" altLang="en-US"/>
              <a:t>は要求を書き込み、ポーリングで応答を待ちます。</a:t>
            </a:r>
            <a:endParaRPr lang="en-US" altLang="ja-JP" dirty="0"/>
          </a:p>
          <a:p>
            <a:endParaRPr lang="en-US" altLang="ja-JP" dirty="0"/>
          </a:p>
          <a:p>
            <a:r>
              <a:rPr lang="ja-JP" altLang="en-US"/>
              <a:t>監視対象</a:t>
            </a:r>
            <a:r>
              <a:rPr lang="en-JP" altLang="ja-JP"/>
              <a:t>TVM</a:t>
            </a:r>
            <a:r>
              <a:rPr lang="ja-JP" altLang="en-JP"/>
              <a:t>は</a:t>
            </a:r>
            <a:r>
              <a:rPr lang="ja-JP" altLang="en-US"/>
              <a:t>ポーリングで要求を待ち、応答を書き込む。</a:t>
            </a:r>
            <a:endParaRPr lang="en-US" altLang="ja-JP" dirty="0"/>
          </a:p>
          <a:p>
            <a:endParaRPr lang="en-US" altLang="ja-JP" dirty="0"/>
          </a:p>
          <a:p>
            <a:r>
              <a:rPr lang="ja-JP" altLang="en-US"/>
              <a:t>オーバヘッドが小さくなるようにポーリングの間隔は</a:t>
            </a:r>
            <a:r>
              <a:rPr lang="en-US" altLang="ja-JP" dirty="0"/>
              <a:t>200〜210μs</a:t>
            </a:r>
            <a:r>
              <a:rPr lang="ja-JP" altLang="en-US"/>
              <a:t>としました。</a:t>
            </a:r>
            <a:endParaRPr lang="en-US" altLang="ja-JP" dirty="0"/>
          </a:p>
          <a:p>
            <a:endParaRPr lang="en-US" altLang="ja-JP" dirty="0"/>
          </a:p>
          <a:p>
            <a:r>
              <a:rPr lang="ja-JP" altLang="en-US"/>
              <a:t>実験の結果</a:t>
            </a:r>
            <a:r>
              <a:rPr lang="en-US" altLang="ja-JP" dirty="0"/>
              <a:t>48</a:t>
            </a:r>
            <a:r>
              <a:rPr lang="ja-JP" altLang="en-US"/>
              <a:t>個のプロセスの情報を取得する時間は平均で</a:t>
            </a:r>
            <a:r>
              <a:rPr lang="en-US" altLang="ja-JP" dirty="0"/>
              <a:t>432</a:t>
            </a:r>
            <a:r>
              <a:rPr lang="ja-JP" altLang="en-US"/>
              <a:t>ミリ秒となりました。</a:t>
            </a:r>
            <a:endParaRPr lang="en-US" altLang="ja-JP" dirty="0"/>
          </a:p>
          <a:p>
            <a:endParaRPr kumimoji="1" lang="en-US" altLang="ja-JP" dirty="0"/>
          </a:p>
          <a:p>
            <a:r>
              <a:rPr kumimoji="1" lang="en-US" altLang="ja-JP" dirty="0"/>
              <a:t>///</a:t>
            </a:r>
            <a:r>
              <a:rPr kumimoji="1" lang="ja-JP" altLang="en-US"/>
              <a:t>ポーリング時間がこれ以上短くなるとオーバヘッドが大きくなる</a:t>
            </a:r>
            <a:endParaRPr kumimoji="1" lang="en-US" altLang="ja-JP" dirty="0"/>
          </a:p>
          <a:p>
            <a:r>
              <a:rPr kumimoji="1" lang="en-US" altLang="ja-JP" dirty="0"/>
              <a:t>///</a:t>
            </a:r>
            <a:r>
              <a:rPr kumimoji="1" lang="ja-JP" altLang="en-US"/>
              <a:t>ポーリング時間がこれ以上長いとプロセス情報を取得するまでの時間が長くなる</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9</a:t>
            </a:fld>
            <a:endParaRPr kumimoji="1" lang="ja-JP" altLang="en-US"/>
          </a:p>
        </p:txBody>
      </p:sp>
    </p:spTree>
    <p:extLst>
      <p:ext uri="{BB962C8B-B14F-4D97-AF65-F5344CB8AC3E}">
        <p14:creationId xmlns:p14="http://schemas.microsoft.com/office/powerpoint/2010/main" val="2523006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965DD-87A2-27AA-55AC-19FB2053EC16}"/>
              </a:ext>
            </a:extLst>
          </p:cNvPr>
          <p:cNvSpPr>
            <a:spLocks noGrp="1"/>
          </p:cNvSpPr>
          <p:nvPr>
            <p:ph type="ctrTitle"/>
          </p:nvPr>
        </p:nvSpPr>
        <p:spPr>
          <a:xfrm>
            <a:off x="1524000" y="1122363"/>
            <a:ext cx="9144000" cy="2387600"/>
          </a:xfrm>
        </p:spPr>
        <p:txBody>
          <a:bodyPr anchor="b"/>
          <a:lstStyle>
            <a:lvl1pPr algn="ctr">
              <a:defRPr sz="6000">
                <a:latin typeface="游ゴシック Bold" panose="020B0700000000000000" pitchFamily="50" charset="-128"/>
                <a:ea typeface="游ゴシック Bold" panose="020B0700000000000000" pitchFamily="50"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BAF697E-41F5-819E-FD67-A311F57C1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FFDAEC4-21A0-7359-D6BB-FD236D0D3953}"/>
              </a:ext>
            </a:extLst>
          </p:cNvPr>
          <p:cNvSpPr>
            <a:spLocks noGrp="1"/>
          </p:cNvSpPr>
          <p:nvPr>
            <p:ph type="dt" sz="half" idx="10"/>
          </p:nvPr>
        </p:nvSpPr>
        <p:spPr/>
        <p:txBody>
          <a:bodyPr/>
          <a:lstStyle/>
          <a:p>
            <a:fld id="{DA93F169-6437-314C-9E76-0F4F369F40B5}"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3AD19930-5525-37E6-48D4-B1BFCA684F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7E683A-59CA-5711-66B8-648602577440}"/>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20209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EDB0F6-E964-9C9E-108D-529E4071DD3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8339CF-7D9A-800B-7887-AA1FBF3BD57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B2A357-DFFE-ADA9-EFE4-14102E41752D}"/>
              </a:ext>
            </a:extLst>
          </p:cNvPr>
          <p:cNvSpPr>
            <a:spLocks noGrp="1"/>
          </p:cNvSpPr>
          <p:nvPr>
            <p:ph type="dt" sz="half" idx="10"/>
          </p:nvPr>
        </p:nvSpPr>
        <p:spPr/>
        <p:txBody>
          <a:bodyPr/>
          <a:lstStyle/>
          <a:p>
            <a:fld id="{623AEFA6-DEB0-DB4D-A33E-C22704DFCE0F}"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43317171-A102-370E-C006-72169BE481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8BB8A8-587F-BA76-EFF3-2C861F5AA993}"/>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31948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C3B9212-8D91-8C3D-1579-F55773D9AC9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980467-74D6-BF79-8AAE-F7CF61C13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9689B4-CAA5-E606-6890-16A0EA710F78}"/>
              </a:ext>
            </a:extLst>
          </p:cNvPr>
          <p:cNvSpPr>
            <a:spLocks noGrp="1"/>
          </p:cNvSpPr>
          <p:nvPr>
            <p:ph type="dt" sz="half" idx="10"/>
          </p:nvPr>
        </p:nvSpPr>
        <p:spPr/>
        <p:txBody>
          <a:bodyPr/>
          <a:lstStyle/>
          <a:p>
            <a:fld id="{855ED394-6A52-164C-B202-11FE77EA8681}"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4822E9F8-B43D-ADC0-E90D-6A32089FE5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5BCFEC-1C15-DD8F-0B95-D56772286AD1}"/>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22005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0B9752-7F70-D51D-DF75-28CCC8C6581D}"/>
              </a:ext>
            </a:extLst>
          </p:cNvPr>
          <p:cNvSpPr>
            <a:spLocks noGrp="1"/>
          </p:cNvSpPr>
          <p:nvPr>
            <p:ph type="title"/>
          </p:nvPr>
        </p:nvSpPr>
        <p:spPr>
          <a:xfrm>
            <a:off x="838200" y="510988"/>
            <a:ext cx="10515600" cy="802249"/>
          </a:xfrm>
        </p:spPr>
        <p:txBody>
          <a:bodyPr/>
          <a:lstStyle>
            <a:lvl1pPr>
              <a:defRPr b="1" i="0">
                <a:latin typeface="Yu Gothic" panose="020B0400000000000000" pitchFamily="34" charset="-128"/>
                <a:ea typeface="Yu Gothic"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A4F63D-ED32-19AF-2EFE-147C6DD97AC0}"/>
              </a:ext>
            </a:extLst>
          </p:cNvPr>
          <p:cNvSpPr>
            <a:spLocks noGrp="1"/>
          </p:cNvSpPr>
          <p:nvPr>
            <p:ph idx="1"/>
          </p:nvPr>
        </p:nvSpPr>
        <p:spPr>
          <a:xfrm>
            <a:off x="838200" y="1492624"/>
            <a:ext cx="10515600" cy="4684339"/>
          </a:xfrm>
        </p:spPr>
        <p:txBody>
          <a:bodyPr/>
          <a:lstStyle>
            <a:lvl1pPr>
              <a:defRPr b="0" i="0">
                <a:latin typeface="Yu Gothic Medium" panose="020B0400000000000000" pitchFamily="34" charset="-128"/>
                <a:ea typeface="Yu Gothic Medium" panose="020B0400000000000000" pitchFamily="34" charset="-128"/>
              </a:defRPr>
            </a:lvl1pPr>
            <a:lvl2pPr>
              <a:defRPr b="0" i="0">
                <a:latin typeface="Yu Gothic Medium" panose="020B0400000000000000" pitchFamily="34" charset="-128"/>
                <a:ea typeface="Yu Gothic Medium" panose="020B0400000000000000" pitchFamily="34" charset="-128"/>
              </a:defRPr>
            </a:lvl2pPr>
            <a:lvl3pPr>
              <a:defRPr sz="2400" b="0" i="0">
                <a:latin typeface="Yu Gothic Medium" panose="020B0400000000000000" pitchFamily="34" charset="-128"/>
                <a:ea typeface="Yu Gothic Medium" panose="020B0400000000000000" pitchFamily="34" charset="-128"/>
              </a:defRPr>
            </a:lvl3pPr>
            <a:lvl4pPr>
              <a:defRPr b="0" i="0">
                <a:latin typeface="Yu Gothic Medium" panose="020B0400000000000000" pitchFamily="34" charset="-128"/>
                <a:ea typeface="Yu Gothic Medium" panose="020B0400000000000000" pitchFamily="34" charset="-128"/>
              </a:defRPr>
            </a:lvl4pPr>
            <a:lvl5pPr>
              <a:defRPr b="0" i="0">
                <a:latin typeface="Yu Gothic Medium" panose="020B0400000000000000" pitchFamily="34" charset="-128"/>
                <a:ea typeface="Yu Gothic Medium" panose="020B0400000000000000" pitchFamily="34"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943450-2A3A-DCB3-D4EC-BFDAF163F9BB}"/>
              </a:ext>
            </a:extLst>
          </p:cNvPr>
          <p:cNvSpPr>
            <a:spLocks noGrp="1"/>
          </p:cNvSpPr>
          <p:nvPr>
            <p:ph type="dt" sz="half" idx="10"/>
          </p:nvPr>
        </p:nvSpPr>
        <p:spPr/>
        <p:txBody>
          <a:bodyPr/>
          <a:lstStyle/>
          <a:p>
            <a:fld id="{5A2126B3-BCD9-CB43-A311-AF535B73D8E8}"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3F2E7CE2-6C9E-B65D-DA22-C86F5AEC34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CBE7E2-031E-1EEF-73CC-19E3FC7A5516}"/>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54674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4A5B79-C570-B9B7-D9B2-3EAC4A4C014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24DDE9-B830-8226-0EF6-933F6B1C47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3E53495-0F8E-9334-2FBB-B7484F02B40D}"/>
              </a:ext>
            </a:extLst>
          </p:cNvPr>
          <p:cNvSpPr>
            <a:spLocks noGrp="1"/>
          </p:cNvSpPr>
          <p:nvPr>
            <p:ph type="dt" sz="half" idx="10"/>
          </p:nvPr>
        </p:nvSpPr>
        <p:spPr/>
        <p:txBody>
          <a:bodyPr/>
          <a:lstStyle/>
          <a:p>
            <a:fld id="{B4B5F88C-7054-E641-A0F4-3671CCDA71D2}"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2A8C6D47-333E-6912-2771-C8DCECD212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22AFF5-71A8-9C20-A8A6-9E57C92BCF68}"/>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487025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7C4C18-369A-9DE4-417B-22B3888DE38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EC20B-DF8F-86E9-4329-B2FD7EDA896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7EF5056-4FD0-8F08-1EDE-65C6ECD7509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9AF9D58-B817-A052-46F5-0506601807C4}"/>
              </a:ext>
            </a:extLst>
          </p:cNvPr>
          <p:cNvSpPr>
            <a:spLocks noGrp="1"/>
          </p:cNvSpPr>
          <p:nvPr>
            <p:ph type="dt" sz="half" idx="10"/>
          </p:nvPr>
        </p:nvSpPr>
        <p:spPr/>
        <p:txBody>
          <a:bodyPr/>
          <a:lstStyle/>
          <a:p>
            <a:fld id="{0F24B301-3BD1-434A-914C-11BCEABAB404}" type="datetime1">
              <a:rPr kumimoji="1" lang="ja-JP" altLang="en-US" smtClean="0"/>
              <a:t>2024/3/4</a:t>
            </a:fld>
            <a:endParaRPr kumimoji="1" lang="ja-JP" altLang="en-US"/>
          </a:p>
        </p:txBody>
      </p:sp>
      <p:sp>
        <p:nvSpPr>
          <p:cNvPr id="6" name="フッター プレースホルダー 5">
            <a:extLst>
              <a:ext uri="{FF2B5EF4-FFF2-40B4-BE49-F238E27FC236}">
                <a16:creationId xmlns:a16="http://schemas.microsoft.com/office/drawing/2014/main" id="{87D5A518-240A-2023-E883-44D31B6539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9F7596-A277-0A63-9EF7-66692C110992}"/>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29508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82091B-CFDE-60E8-989B-2736B5E58C8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95F5A5-C30F-77B7-FB27-D71F03B0C1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1E1B66A-A43B-CA91-868B-EE136A609EE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FC09030-DB0D-8D0D-3491-DEF188CE2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09E25E6-6882-BE21-D745-9FCB3140758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861A4DC-43AC-AC11-52F5-B04D179D6FAE}"/>
              </a:ext>
            </a:extLst>
          </p:cNvPr>
          <p:cNvSpPr>
            <a:spLocks noGrp="1"/>
          </p:cNvSpPr>
          <p:nvPr>
            <p:ph type="dt" sz="half" idx="10"/>
          </p:nvPr>
        </p:nvSpPr>
        <p:spPr/>
        <p:txBody>
          <a:bodyPr/>
          <a:lstStyle/>
          <a:p>
            <a:fld id="{1E1F4F4A-1D34-3648-BFC8-E7E69171C75B}" type="datetime1">
              <a:rPr kumimoji="1" lang="ja-JP" altLang="en-US" smtClean="0"/>
              <a:t>2024/3/4</a:t>
            </a:fld>
            <a:endParaRPr kumimoji="1" lang="ja-JP" altLang="en-US"/>
          </a:p>
        </p:txBody>
      </p:sp>
      <p:sp>
        <p:nvSpPr>
          <p:cNvPr id="8" name="フッター プレースホルダー 7">
            <a:extLst>
              <a:ext uri="{FF2B5EF4-FFF2-40B4-BE49-F238E27FC236}">
                <a16:creationId xmlns:a16="http://schemas.microsoft.com/office/drawing/2014/main" id="{70655ACF-6241-955B-1FF6-69FB72130F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255DB4-FFE5-B6AD-E119-ADA4CB426DBB}"/>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97754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E3C219-ED67-D59B-45C3-0D3F6319A6C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1A22910-7F0E-C33B-127D-C55BEFD7D8CC}"/>
              </a:ext>
            </a:extLst>
          </p:cNvPr>
          <p:cNvSpPr>
            <a:spLocks noGrp="1"/>
          </p:cNvSpPr>
          <p:nvPr>
            <p:ph type="dt" sz="half" idx="10"/>
          </p:nvPr>
        </p:nvSpPr>
        <p:spPr/>
        <p:txBody>
          <a:bodyPr/>
          <a:lstStyle/>
          <a:p>
            <a:fld id="{22E20F01-4FF8-A74D-9C4B-E1CBCDEB4E87}" type="datetime1">
              <a:rPr kumimoji="1" lang="ja-JP" altLang="en-US" smtClean="0"/>
              <a:t>2024/3/4</a:t>
            </a:fld>
            <a:endParaRPr kumimoji="1" lang="ja-JP" altLang="en-US"/>
          </a:p>
        </p:txBody>
      </p:sp>
      <p:sp>
        <p:nvSpPr>
          <p:cNvPr id="4" name="フッター プレースホルダー 3">
            <a:extLst>
              <a:ext uri="{FF2B5EF4-FFF2-40B4-BE49-F238E27FC236}">
                <a16:creationId xmlns:a16="http://schemas.microsoft.com/office/drawing/2014/main" id="{D665FEEC-DBCF-06A8-2CB0-90BF228C64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DE1AB32-7339-BB8C-1BCB-690CCF0AE414}"/>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47685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22A85BC-F567-F9CE-5264-8DB592316A02}"/>
              </a:ext>
            </a:extLst>
          </p:cNvPr>
          <p:cNvSpPr>
            <a:spLocks noGrp="1"/>
          </p:cNvSpPr>
          <p:nvPr>
            <p:ph type="dt" sz="half" idx="10"/>
          </p:nvPr>
        </p:nvSpPr>
        <p:spPr/>
        <p:txBody>
          <a:bodyPr/>
          <a:lstStyle/>
          <a:p>
            <a:fld id="{76456F31-706E-FA46-9BC0-A34FF1675C6B}" type="datetime1">
              <a:rPr kumimoji="1" lang="ja-JP" altLang="en-US" smtClean="0"/>
              <a:t>2024/3/4</a:t>
            </a:fld>
            <a:endParaRPr kumimoji="1" lang="ja-JP" altLang="en-US"/>
          </a:p>
        </p:txBody>
      </p:sp>
      <p:sp>
        <p:nvSpPr>
          <p:cNvPr id="3" name="フッター プレースホルダー 2">
            <a:extLst>
              <a:ext uri="{FF2B5EF4-FFF2-40B4-BE49-F238E27FC236}">
                <a16:creationId xmlns:a16="http://schemas.microsoft.com/office/drawing/2014/main" id="{9D1378D4-F565-6D83-6083-8B40F67114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243449D-DE3B-C744-98CE-FADFD6D6C517}"/>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544836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E6C209-58A3-3021-8804-61E4F5C108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ABF911-254F-4FA8-2B7B-A634F3B668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30D4239-4E18-10BE-53BF-4903BE0AA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D8B0F8-92D7-BE99-1D61-C8AB2D6490A3}"/>
              </a:ext>
            </a:extLst>
          </p:cNvPr>
          <p:cNvSpPr>
            <a:spLocks noGrp="1"/>
          </p:cNvSpPr>
          <p:nvPr>
            <p:ph type="dt" sz="half" idx="10"/>
          </p:nvPr>
        </p:nvSpPr>
        <p:spPr/>
        <p:txBody>
          <a:bodyPr/>
          <a:lstStyle/>
          <a:p>
            <a:fld id="{61B69140-DD1E-F24A-983F-847B6D9AE394}" type="datetime1">
              <a:rPr kumimoji="1" lang="ja-JP" altLang="en-US" smtClean="0"/>
              <a:t>2024/3/4</a:t>
            </a:fld>
            <a:endParaRPr kumimoji="1" lang="ja-JP" altLang="en-US"/>
          </a:p>
        </p:txBody>
      </p:sp>
      <p:sp>
        <p:nvSpPr>
          <p:cNvPr id="6" name="フッター プレースホルダー 5">
            <a:extLst>
              <a:ext uri="{FF2B5EF4-FFF2-40B4-BE49-F238E27FC236}">
                <a16:creationId xmlns:a16="http://schemas.microsoft.com/office/drawing/2014/main" id="{32F92F2F-84F5-7561-34B9-A542E73160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1315747-75C9-5AA8-FCCF-D2BDC82F2CF3}"/>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72493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AC3789-0AAA-0B63-DB70-786E871B403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1AE6BE7-AB2A-8D86-CFA4-139768799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5D92D7-81F0-E784-610E-F5BF9EE9E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6197F6-C0DA-67AE-708A-952A98265E91}"/>
              </a:ext>
            </a:extLst>
          </p:cNvPr>
          <p:cNvSpPr>
            <a:spLocks noGrp="1"/>
          </p:cNvSpPr>
          <p:nvPr>
            <p:ph type="dt" sz="half" idx="10"/>
          </p:nvPr>
        </p:nvSpPr>
        <p:spPr/>
        <p:txBody>
          <a:bodyPr/>
          <a:lstStyle/>
          <a:p>
            <a:fld id="{7A302462-796A-B54F-A3C1-BEC61C3EC4BE}" type="datetime1">
              <a:rPr kumimoji="1" lang="ja-JP" altLang="en-US" smtClean="0"/>
              <a:t>2024/3/4</a:t>
            </a:fld>
            <a:endParaRPr kumimoji="1" lang="ja-JP" altLang="en-US"/>
          </a:p>
        </p:txBody>
      </p:sp>
      <p:sp>
        <p:nvSpPr>
          <p:cNvPr id="6" name="フッター プレースホルダー 5">
            <a:extLst>
              <a:ext uri="{FF2B5EF4-FFF2-40B4-BE49-F238E27FC236}">
                <a16:creationId xmlns:a16="http://schemas.microsoft.com/office/drawing/2014/main" id="{2DDD16EC-FAC8-DFF2-E937-792F0016A4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CDDC2E-566B-DCEC-8754-2B49F3F6F77A}"/>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43921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E22FA1E-B3CA-6F05-8677-0B8A37DF66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315156-A78E-8A39-D5CD-26CE5F42E6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75D44E-56FD-0E3D-1752-339362AD07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4832C-FF92-B94E-8804-8201CF9AABA4}" type="datetime1">
              <a:rPr kumimoji="1" lang="ja-JP" altLang="en-US" smtClean="0"/>
              <a:t>2024/3/4</a:t>
            </a:fld>
            <a:endParaRPr kumimoji="1" lang="ja-JP" altLang="en-US"/>
          </a:p>
        </p:txBody>
      </p:sp>
      <p:sp>
        <p:nvSpPr>
          <p:cNvPr id="5" name="フッター プレースホルダー 4">
            <a:extLst>
              <a:ext uri="{FF2B5EF4-FFF2-40B4-BE49-F238E27FC236}">
                <a16:creationId xmlns:a16="http://schemas.microsoft.com/office/drawing/2014/main" id="{0EFDFF6A-EB22-0B5B-AC3D-0AA8EC689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BAFE228-68B8-80BF-0DAF-7C1FF77A62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44154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游ゴシック Bold" panose="020B0700000000000000" pitchFamily="50" charset="-128"/>
          <a:ea typeface="游ゴシック Bold" panose="020B07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C6BF7-AFFD-A8CC-4F3C-341A1DC64FAB}"/>
              </a:ext>
            </a:extLst>
          </p:cNvPr>
          <p:cNvSpPr>
            <a:spLocks noGrp="1"/>
          </p:cNvSpPr>
          <p:nvPr>
            <p:ph type="ctrTitle"/>
          </p:nvPr>
        </p:nvSpPr>
        <p:spPr>
          <a:xfrm>
            <a:off x="1524000" y="1773238"/>
            <a:ext cx="9144000" cy="1655762"/>
          </a:xfrm>
        </p:spPr>
        <p:txBody>
          <a:bodyPr>
            <a:normAutofit/>
          </a:bodyPr>
          <a:lstStyle/>
          <a:p>
            <a:r>
              <a:rPr lang="en-US" altLang="ja-JP" sz="4800" b="1">
                <a:latin typeface="Yu Gothic" panose="020B0400000000000000" pitchFamily="34" charset="-128"/>
                <a:ea typeface="Yu Gothic" panose="020B0400000000000000" pitchFamily="34" charset="-128"/>
              </a:rPr>
              <a:t>RISC-V</a:t>
            </a:r>
            <a:r>
              <a:rPr lang="ja-JP" altLang="en-US" sz="4800" b="1">
                <a:latin typeface="Yu Gothic" panose="020B0400000000000000" pitchFamily="34" charset="-128"/>
                <a:ea typeface="Yu Gothic" panose="020B0400000000000000" pitchFamily="34" charset="-128"/>
              </a:rPr>
              <a:t>における</a:t>
            </a:r>
            <a:r>
              <a:rPr lang="en-US" altLang="ja-JP" sz="4800" b="1">
                <a:latin typeface="Yu Gothic" panose="020B0400000000000000" pitchFamily="34" charset="-128"/>
                <a:ea typeface="Yu Gothic" panose="020B0400000000000000" pitchFamily="34" charset="-128"/>
              </a:rPr>
              <a:t>Confidential VM</a:t>
            </a:r>
            <a:r>
              <a:rPr lang="ja-JP" altLang="en-US" sz="4800" b="1">
                <a:latin typeface="Yu Gothic" panose="020B0400000000000000" pitchFamily="34" charset="-128"/>
                <a:ea typeface="Yu Gothic" panose="020B0400000000000000" pitchFamily="34" charset="-128"/>
              </a:rPr>
              <a:t>の柔軟かつ効率のよい監視</a:t>
            </a:r>
            <a:endParaRPr kumimoji="1" lang="ja-JP" altLang="en-US" sz="4800" b="1">
              <a:latin typeface="Yu Gothic" panose="020B0400000000000000" pitchFamily="34" charset="-128"/>
              <a:ea typeface="Yu Gothic" panose="020B0400000000000000" pitchFamily="34" charset="-128"/>
            </a:endParaRPr>
          </a:p>
        </p:txBody>
      </p:sp>
      <p:sp>
        <p:nvSpPr>
          <p:cNvPr id="3" name="字幕 2">
            <a:extLst>
              <a:ext uri="{FF2B5EF4-FFF2-40B4-BE49-F238E27FC236}">
                <a16:creationId xmlns:a16="http://schemas.microsoft.com/office/drawing/2014/main" id="{EBAEA8D8-602D-1EEB-0EA1-52051D964975}"/>
              </a:ext>
            </a:extLst>
          </p:cNvPr>
          <p:cNvSpPr>
            <a:spLocks noGrp="1"/>
          </p:cNvSpPr>
          <p:nvPr>
            <p:ph type="subTitle" idx="1"/>
          </p:nvPr>
        </p:nvSpPr>
        <p:spPr>
          <a:xfrm>
            <a:off x="1524000" y="3767575"/>
            <a:ext cx="9144000" cy="1340452"/>
          </a:xfrm>
        </p:spPr>
        <p:txBody>
          <a:bodyPr>
            <a:normAutofit/>
          </a:bodyPr>
          <a:lstStyle/>
          <a:p>
            <a:r>
              <a:rPr lang="ja-JP" altLang="en-US">
                <a:latin typeface="游ゴシック Medium" panose="020B0500000000000000" pitchFamily="50" charset="-128"/>
                <a:ea typeface="游ゴシック Medium" panose="020B0500000000000000" pitchFamily="50" charset="-128"/>
              </a:rPr>
              <a:t>九州工業大学　情報工学部　情報・通信工学科</a:t>
            </a:r>
            <a:endParaRPr lang="en-US" altLang="ja-JP">
              <a:latin typeface="游ゴシック Medium" panose="020B0500000000000000" pitchFamily="50" charset="-128"/>
              <a:ea typeface="游ゴシック Medium" panose="020B0500000000000000" pitchFamily="50" charset="-128"/>
            </a:endParaRPr>
          </a:p>
          <a:p>
            <a:r>
              <a:rPr lang="ja-JP" altLang="en-US">
                <a:latin typeface="游ゴシック Medium" panose="020B0500000000000000" pitchFamily="50" charset="-128"/>
                <a:ea typeface="游ゴシック Medium" panose="020B0500000000000000" pitchFamily="50" charset="-128"/>
              </a:rPr>
              <a:t>光来研究室　</a:t>
            </a:r>
            <a:r>
              <a:rPr lang="en-US" altLang="ja-JP">
                <a:latin typeface="游ゴシック Medium" panose="020B0500000000000000" pitchFamily="50" charset="-128"/>
                <a:ea typeface="游ゴシック Medium" panose="020B0500000000000000" pitchFamily="50" charset="-128"/>
              </a:rPr>
              <a:t>B3</a:t>
            </a:r>
          </a:p>
          <a:p>
            <a:r>
              <a:rPr lang="en-US" altLang="ja-JP">
                <a:latin typeface="游ゴシック Medium" panose="020B0500000000000000" pitchFamily="50" charset="-128"/>
                <a:ea typeface="游ゴシック Medium" panose="020B0500000000000000" pitchFamily="50" charset="-128"/>
              </a:rPr>
              <a:t>212C1046</a:t>
            </a:r>
            <a:r>
              <a:rPr lang="ja-JP" altLang="en-US">
                <a:latin typeface="游ゴシック Medium" panose="020B0500000000000000" pitchFamily="50" charset="-128"/>
                <a:ea typeface="游ゴシック Medium" panose="020B0500000000000000" pitchFamily="50" charset="-128"/>
              </a:rPr>
              <a:t> </a:t>
            </a:r>
            <a:r>
              <a:rPr kumimoji="1" lang="ja-JP" altLang="en-US">
                <a:latin typeface="游ゴシック Medium" panose="020B0500000000000000" pitchFamily="50" charset="-128"/>
                <a:ea typeface="游ゴシック Medium" panose="020B0500000000000000" pitchFamily="50" charset="-128"/>
              </a:rPr>
              <a:t>梶原悠大</a:t>
            </a:r>
          </a:p>
        </p:txBody>
      </p:sp>
    </p:spTree>
    <p:extLst>
      <p:ext uri="{BB962C8B-B14F-4D97-AF65-F5344CB8AC3E}">
        <p14:creationId xmlns:p14="http://schemas.microsoft.com/office/powerpoint/2010/main" val="2212292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29CDFAF-DF61-185F-0BF1-9AFB376B4AC9}"/>
              </a:ext>
            </a:extLst>
          </p:cNvPr>
          <p:cNvSpPr>
            <a:spLocks noGrp="1"/>
          </p:cNvSpPr>
          <p:nvPr>
            <p:ph type="title"/>
          </p:nvPr>
        </p:nvSpPr>
        <p:spPr>
          <a:xfrm>
            <a:off x="838200" y="510988"/>
            <a:ext cx="10515600" cy="802249"/>
          </a:xfrm>
        </p:spPr>
        <p:txBody>
          <a:bodyPr/>
          <a:lstStyle/>
          <a:p>
            <a:r>
              <a:rPr lang="ja-JP" altLang="en-US"/>
              <a:t>まとめ</a:t>
            </a:r>
          </a:p>
        </p:txBody>
      </p:sp>
      <p:sp>
        <p:nvSpPr>
          <p:cNvPr id="5" name="コンテンツ プレースホルダー 2">
            <a:extLst>
              <a:ext uri="{FF2B5EF4-FFF2-40B4-BE49-F238E27FC236}">
                <a16:creationId xmlns:a16="http://schemas.microsoft.com/office/drawing/2014/main" id="{89A32D16-CF5B-9425-5A06-A1C48E0E417F}"/>
              </a:ext>
            </a:extLst>
          </p:cNvPr>
          <p:cNvSpPr>
            <a:spLocks noGrp="1"/>
          </p:cNvSpPr>
          <p:nvPr>
            <p:ph idx="1"/>
          </p:nvPr>
        </p:nvSpPr>
        <p:spPr>
          <a:xfrm>
            <a:off x="838200" y="1492624"/>
            <a:ext cx="10515600" cy="4684339"/>
          </a:xfrm>
        </p:spPr>
        <p:txBody>
          <a:bodyPr/>
          <a:lstStyle/>
          <a:p>
            <a:r>
              <a:rPr lang="en-US" altLang="ja-JP"/>
              <a:t>RISC-V </a:t>
            </a:r>
            <a:r>
              <a:rPr lang="en-US" altLang="ja-JP" err="1"/>
              <a:t>CoVE</a:t>
            </a:r>
            <a:r>
              <a:rPr lang="ja-JP" altLang="en-US"/>
              <a:t>において</a:t>
            </a:r>
            <a:r>
              <a:rPr lang="en-US" altLang="ja-JP"/>
              <a:t>Confidential VM</a:t>
            </a:r>
            <a:r>
              <a:rPr lang="ja-JP" altLang="en-US"/>
              <a:t>の柔軟かつ効率のよい監視を実現する</a:t>
            </a:r>
            <a:r>
              <a:rPr lang="en-US" altLang="ja-JP" err="1"/>
              <a:t>TVMmonitor</a:t>
            </a:r>
            <a:r>
              <a:rPr lang="ja-JP" altLang="en-US"/>
              <a:t>を提案</a:t>
            </a:r>
            <a:endParaRPr lang="en-US" altLang="ja-JP"/>
          </a:p>
          <a:p>
            <a:pPr lvl="1"/>
            <a:r>
              <a:rPr lang="ja-JP" altLang="en-US"/>
              <a:t>監視用</a:t>
            </a:r>
            <a:r>
              <a:rPr lang="en-US" altLang="ja-JP"/>
              <a:t>TVM</a:t>
            </a:r>
            <a:r>
              <a:rPr lang="ja-JP" altLang="en-US"/>
              <a:t>で監視ソフトウェアを実行</a:t>
            </a:r>
            <a:endParaRPr lang="en-US" altLang="ja-JP"/>
          </a:p>
          <a:p>
            <a:pPr lvl="1"/>
            <a:r>
              <a:rPr lang="ja-JP" altLang="en-US"/>
              <a:t>共有メモリを用いて監視対象</a:t>
            </a:r>
            <a:r>
              <a:rPr lang="en-US" altLang="ja-JP"/>
              <a:t>TVM</a:t>
            </a:r>
            <a:r>
              <a:rPr lang="ja-JP" altLang="en-US"/>
              <a:t>内の</a:t>
            </a:r>
            <a:r>
              <a:rPr lang="en-US" altLang="ja-JP"/>
              <a:t>OS</a:t>
            </a:r>
            <a:r>
              <a:rPr lang="ja-JP" altLang="en-US"/>
              <a:t>から情報を取得</a:t>
            </a:r>
            <a:endParaRPr lang="en-US" altLang="ja-JP"/>
          </a:p>
          <a:p>
            <a:pPr lvl="1"/>
            <a:r>
              <a:rPr lang="en-US" altLang="ja-JP"/>
              <a:t>TVM</a:t>
            </a:r>
            <a:r>
              <a:rPr lang="ja-JP" altLang="en-US"/>
              <a:t>間のメモリ共有機構を実装</a:t>
            </a:r>
            <a:endParaRPr lang="en-US" altLang="ja-JP"/>
          </a:p>
          <a:p>
            <a:pPr lvl="1"/>
            <a:r>
              <a:rPr lang="en-US" altLang="ja-JP"/>
              <a:t>TVM</a:t>
            </a:r>
            <a:r>
              <a:rPr lang="ja-JP" altLang="en-US"/>
              <a:t>内のプロセス一覧が取得できることを確認</a:t>
            </a:r>
            <a:endParaRPr lang="en-US" altLang="ja-JP"/>
          </a:p>
          <a:p>
            <a:r>
              <a:rPr lang="ja-JP" altLang="en-US"/>
              <a:t>今後の課題</a:t>
            </a:r>
            <a:endParaRPr lang="en-US" altLang="ja-JP"/>
          </a:p>
          <a:p>
            <a:pPr lvl="1"/>
            <a:r>
              <a:rPr lang="ja-JP" altLang="en-US"/>
              <a:t>監視ソフトウェアを</a:t>
            </a:r>
            <a:r>
              <a:rPr lang="en-US" altLang="ja-JP"/>
              <a:t>OS</a:t>
            </a:r>
            <a:r>
              <a:rPr lang="ja-JP" altLang="en-US"/>
              <a:t>上のアプリケーションとして実行可能にする</a:t>
            </a:r>
            <a:endParaRPr lang="en-US" altLang="ja-JP"/>
          </a:p>
          <a:p>
            <a:pPr lvl="1"/>
            <a:r>
              <a:rPr lang="ja-JP" altLang="en-US"/>
              <a:t>信頼できないハイパーバイザによる共有メモリの読み書きを防ぐ</a:t>
            </a:r>
            <a:endParaRPr lang="en-US" altLang="ja-JP"/>
          </a:p>
          <a:p>
            <a:endParaRPr lang="en-US" altLang="ja-JP"/>
          </a:p>
          <a:p>
            <a:pPr lvl="1"/>
            <a:endParaRPr lang="en-US" altLang="ja-JP"/>
          </a:p>
        </p:txBody>
      </p:sp>
      <p:sp>
        <p:nvSpPr>
          <p:cNvPr id="2" name="スライド番号プレースホルダー 1">
            <a:extLst>
              <a:ext uri="{FF2B5EF4-FFF2-40B4-BE49-F238E27FC236}">
                <a16:creationId xmlns:a16="http://schemas.microsoft.com/office/drawing/2014/main" id="{16AA7065-AEB0-6CD0-154C-6A1109D6F62C}"/>
              </a:ext>
            </a:extLst>
          </p:cNvPr>
          <p:cNvSpPr>
            <a:spLocks noGrp="1"/>
          </p:cNvSpPr>
          <p:nvPr>
            <p:ph type="sldNum" sz="quarter" idx="12"/>
          </p:nvPr>
        </p:nvSpPr>
        <p:spPr/>
        <p:txBody>
          <a:bodyPr/>
          <a:lstStyle/>
          <a:p>
            <a:fld id="{A2D0B6E4-DB95-4D36-8524-B9153B2D6E62}" type="slidenum">
              <a:rPr kumimoji="1" lang="ja-JP" altLang="en-US" smtClean="0"/>
              <a:t>10</a:t>
            </a:fld>
            <a:endParaRPr kumimoji="1" lang="ja-JP" altLang="en-US"/>
          </a:p>
        </p:txBody>
      </p:sp>
    </p:spTree>
    <p:extLst>
      <p:ext uri="{BB962C8B-B14F-4D97-AF65-F5344CB8AC3E}">
        <p14:creationId xmlns:p14="http://schemas.microsoft.com/office/powerpoint/2010/main" val="2616742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Cloud">
            <a:extLst>
              <a:ext uri="{FF2B5EF4-FFF2-40B4-BE49-F238E27FC236}">
                <a16:creationId xmlns:a16="http://schemas.microsoft.com/office/drawing/2014/main" id="{3230556F-33CC-23C9-E106-522C008625B9}"/>
              </a:ext>
            </a:extLst>
          </p:cNvPr>
          <p:cNvSpPr>
            <a:spLocks noChangeAspect="1" noEditPoints="1" noChangeArrowheads="1"/>
          </p:cNvSpPr>
          <p:nvPr/>
        </p:nvSpPr>
        <p:spPr bwMode="auto">
          <a:xfrm>
            <a:off x="3837819" y="4200536"/>
            <a:ext cx="6366543" cy="232968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a:latin typeface="Arial" charset="0"/>
              <a:ea typeface="ＭＳ Ｐゴシック" charset="-128"/>
            </a:endParaRPr>
          </a:p>
        </p:txBody>
      </p:sp>
      <p:sp>
        <p:nvSpPr>
          <p:cNvPr id="2" name="タイトル 1">
            <a:extLst>
              <a:ext uri="{FF2B5EF4-FFF2-40B4-BE49-F238E27FC236}">
                <a16:creationId xmlns:a16="http://schemas.microsoft.com/office/drawing/2014/main" id="{3770CC72-E794-9684-537C-83B3F00D7921}"/>
              </a:ext>
            </a:extLst>
          </p:cNvPr>
          <p:cNvSpPr>
            <a:spLocks noGrp="1"/>
          </p:cNvSpPr>
          <p:nvPr>
            <p:ph type="title"/>
          </p:nvPr>
        </p:nvSpPr>
        <p:spPr/>
        <p:txBody>
          <a:bodyPr/>
          <a:lstStyle/>
          <a:p>
            <a:r>
              <a:rPr lang="en-US" altLang="ja-JP"/>
              <a:t>Confidential VM</a:t>
            </a:r>
            <a:endParaRPr kumimoji="1" lang="ja-JP" altLang="en-US"/>
          </a:p>
        </p:txBody>
      </p:sp>
      <p:sp>
        <p:nvSpPr>
          <p:cNvPr id="3" name="コンテンツ プレースホルダー 2">
            <a:extLst>
              <a:ext uri="{FF2B5EF4-FFF2-40B4-BE49-F238E27FC236}">
                <a16:creationId xmlns:a16="http://schemas.microsoft.com/office/drawing/2014/main" id="{2F6FD745-99AC-C0A9-D815-2F2C30987EEA}"/>
              </a:ext>
            </a:extLst>
          </p:cNvPr>
          <p:cNvSpPr>
            <a:spLocks noGrp="1"/>
          </p:cNvSpPr>
          <p:nvPr>
            <p:ph idx="1"/>
          </p:nvPr>
        </p:nvSpPr>
        <p:spPr/>
        <p:txBody>
          <a:bodyPr>
            <a:normAutofit/>
          </a:bodyPr>
          <a:lstStyle/>
          <a:p>
            <a:r>
              <a:rPr lang="ja-JP" altLang="en-US"/>
              <a:t>クラウドはユーザに仮想マシン</a:t>
            </a:r>
            <a:r>
              <a:rPr lang="en-US" altLang="ja-JP"/>
              <a:t> (VM) </a:t>
            </a:r>
            <a:r>
              <a:rPr lang="ja-JP" altLang="en-US"/>
              <a:t>を提供している</a:t>
            </a:r>
            <a:endParaRPr lang="en-US" altLang="ja-JP"/>
          </a:p>
          <a:p>
            <a:pPr lvl="1"/>
            <a:r>
              <a:rPr lang="ja-JP" altLang="en-US"/>
              <a:t>クラウドの普及に伴い、クラウドの</a:t>
            </a:r>
            <a:r>
              <a:rPr lang="en-US" altLang="ja-JP"/>
              <a:t>VM</a:t>
            </a:r>
            <a:r>
              <a:rPr lang="ja-JP" altLang="en-US"/>
              <a:t>でも機密情報を扱うように</a:t>
            </a:r>
            <a:endParaRPr lang="en-US" altLang="ja-JP"/>
          </a:p>
          <a:p>
            <a:pPr lvl="1"/>
            <a:r>
              <a:rPr lang="ja-JP" altLang="en-US"/>
              <a:t>クラウド内の内部犯に機密情報を盗聴される恐れがある</a:t>
            </a:r>
            <a:endParaRPr lang="en-US" altLang="ja-JP"/>
          </a:p>
          <a:p>
            <a:r>
              <a:rPr lang="en-JP" altLang="ja-JP"/>
              <a:t>ハードウェア(TEE)で保護された</a:t>
            </a:r>
            <a:r>
              <a:rPr lang="en-US" altLang="ja-JP"/>
              <a:t>Confidential </a:t>
            </a:r>
            <a:r>
              <a:rPr lang="en-JP" altLang="ja-JP"/>
              <a:t>VMも提供</a:t>
            </a:r>
          </a:p>
          <a:p>
            <a:pPr lvl="1"/>
            <a:r>
              <a:rPr lang="ja-JP" altLang="en-US"/>
              <a:t>例：</a:t>
            </a:r>
            <a:r>
              <a:rPr lang="en-US" altLang="ja-JP"/>
              <a:t>AMD SEV</a:t>
            </a:r>
            <a:r>
              <a:rPr lang="ja-JP" altLang="en-US"/>
              <a:t>は</a:t>
            </a:r>
            <a:r>
              <a:rPr lang="en-US" altLang="ja-JP"/>
              <a:t>VM</a:t>
            </a:r>
            <a:r>
              <a:rPr lang="ja-JP" altLang="en-US"/>
              <a:t>のメモリを暗号化</a:t>
            </a:r>
            <a:endParaRPr lang="en-US" altLang="ja-JP"/>
          </a:p>
          <a:p>
            <a:pPr lvl="1"/>
            <a:r>
              <a:rPr lang="en-JP" altLang="ja-JP"/>
              <a:t>クラウドの内部犯でさえVMのメモリを盗聴できない</a:t>
            </a:r>
            <a:endParaRPr lang="en-US" altLang="ja-JP"/>
          </a:p>
          <a:p>
            <a:endParaRPr lang="en-US" altLang="ja-JP"/>
          </a:p>
        </p:txBody>
      </p:sp>
      <p:pic>
        <p:nvPicPr>
          <p:cNvPr id="8" name="グラフィックス 7">
            <a:extLst>
              <a:ext uri="{FF2B5EF4-FFF2-40B4-BE49-F238E27FC236}">
                <a16:creationId xmlns:a16="http://schemas.microsoft.com/office/drawing/2014/main" id="{0F058362-3CCA-9849-0C03-5B7346824833}"/>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825774" y="4583157"/>
            <a:ext cx="1475216" cy="1475216"/>
          </a:xfrm>
          <a:prstGeom prst="rect">
            <a:avLst/>
          </a:prstGeom>
        </p:spPr>
      </p:pic>
      <p:sp>
        <p:nvSpPr>
          <p:cNvPr id="9" name="テキスト ボックス 8">
            <a:extLst>
              <a:ext uri="{FF2B5EF4-FFF2-40B4-BE49-F238E27FC236}">
                <a16:creationId xmlns:a16="http://schemas.microsoft.com/office/drawing/2014/main" id="{E408E1F5-19AE-E092-22FB-3B1507AEC146}"/>
              </a:ext>
            </a:extLst>
          </p:cNvPr>
          <p:cNvSpPr txBox="1"/>
          <p:nvPr/>
        </p:nvSpPr>
        <p:spPr>
          <a:xfrm flipH="1">
            <a:off x="1987638" y="5836105"/>
            <a:ext cx="1109458" cy="461665"/>
          </a:xfrm>
          <a:prstGeom prst="rect">
            <a:avLst/>
          </a:prstGeom>
          <a:noFill/>
        </p:spPr>
        <p:txBody>
          <a:bodyPr wrap="square" rtlCol="0">
            <a:spAutoFit/>
          </a:bodyPr>
          <a:lstStyle/>
          <a:p>
            <a:r>
              <a:rPr kumimoji="1" lang="ja-JP" altLang="en-US" sz="2400" b="1"/>
              <a:t>利用者</a:t>
            </a:r>
          </a:p>
        </p:txBody>
      </p:sp>
      <p:sp>
        <p:nvSpPr>
          <p:cNvPr id="10" name="テキスト ボックス 9">
            <a:extLst>
              <a:ext uri="{FF2B5EF4-FFF2-40B4-BE49-F238E27FC236}">
                <a16:creationId xmlns:a16="http://schemas.microsoft.com/office/drawing/2014/main" id="{A881026A-D14A-D10C-A200-0A3A840DCF04}"/>
              </a:ext>
            </a:extLst>
          </p:cNvPr>
          <p:cNvSpPr txBox="1"/>
          <p:nvPr/>
        </p:nvSpPr>
        <p:spPr>
          <a:xfrm>
            <a:off x="3234932" y="4179835"/>
            <a:ext cx="1201124" cy="406461"/>
          </a:xfrm>
          <a:prstGeom prst="rect">
            <a:avLst/>
          </a:prstGeom>
          <a:noFill/>
        </p:spPr>
        <p:txBody>
          <a:bodyPr wrap="none" rtlCol="0">
            <a:spAutoFit/>
          </a:bodyPr>
          <a:lstStyle/>
          <a:p>
            <a:r>
              <a:rPr kumimoji="1" lang="ja-JP" altLang="en-US" sz="2400" b="1"/>
              <a:t>クラウド</a:t>
            </a:r>
          </a:p>
        </p:txBody>
      </p:sp>
      <p:sp>
        <p:nvSpPr>
          <p:cNvPr id="14" name="テキスト ボックス 13">
            <a:extLst>
              <a:ext uri="{FF2B5EF4-FFF2-40B4-BE49-F238E27FC236}">
                <a16:creationId xmlns:a16="http://schemas.microsoft.com/office/drawing/2014/main" id="{DABAF047-C108-C3E7-1BB5-88AE4FB38006}"/>
              </a:ext>
            </a:extLst>
          </p:cNvPr>
          <p:cNvSpPr txBox="1"/>
          <p:nvPr/>
        </p:nvSpPr>
        <p:spPr>
          <a:xfrm>
            <a:off x="7166565" y="4666338"/>
            <a:ext cx="678896" cy="406461"/>
          </a:xfrm>
          <a:prstGeom prst="rect">
            <a:avLst/>
          </a:prstGeom>
          <a:noFill/>
        </p:spPr>
        <p:txBody>
          <a:bodyPr wrap="none" rtlCol="0">
            <a:spAutoFit/>
          </a:bodyPr>
          <a:lstStyle/>
          <a:p>
            <a:r>
              <a:rPr kumimoji="1" lang="ja-JP" altLang="en-US" sz="2400" b="1"/>
              <a:t>盗聴</a:t>
            </a:r>
          </a:p>
        </p:txBody>
      </p:sp>
      <p:cxnSp>
        <p:nvCxnSpPr>
          <p:cNvPr id="15" name="直線矢印コネクタ 14">
            <a:extLst>
              <a:ext uri="{FF2B5EF4-FFF2-40B4-BE49-F238E27FC236}">
                <a16:creationId xmlns:a16="http://schemas.microsoft.com/office/drawing/2014/main" id="{452CC170-BD19-00EF-21E6-25B81DE0D53B}"/>
              </a:ext>
            </a:extLst>
          </p:cNvPr>
          <p:cNvCxnSpPr>
            <a:cxnSpLocks/>
          </p:cNvCxnSpPr>
          <p:nvPr/>
        </p:nvCxnSpPr>
        <p:spPr>
          <a:xfrm flipV="1">
            <a:off x="3224077" y="5320765"/>
            <a:ext cx="1686217" cy="2364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角丸四角形 30">
            <a:extLst>
              <a:ext uri="{FF2B5EF4-FFF2-40B4-BE49-F238E27FC236}">
                <a16:creationId xmlns:a16="http://schemas.microsoft.com/office/drawing/2014/main" id="{6E94EAA8-C501-3C5B-93BC-AC3AE32EE58C}"/>
              </a:ext>
            </a:extLst>
          </p:cNvPr>
          <p:cNvSpPr/>
          <p:nvPr/>
        </p:nvSpPr>
        <p:spPr>
          <a:xfrm>
            <a:off x="4977394" y="4939087"/>
            <a:ext cx="1586475" cy="759508"/>
          </a:xfrm>
          <a:prstGeom prst="round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7" name="角丸四角形 38">
            <a:extLst>
              <a:ext uri="{FF2B5EF4-FFF2-40B4-BE49-F238E27FC236}">
                <a16:creationId xmlns:a16="http://schemas.microsoft.com/office/drawing/2014/main" id="{905941F3-2E9D-37F9-8CD3-914DC0E71600}"/>
              </a:ext>
            </a:extLst>
          </p:cNvPr>
          <p:cNvSpPr/>
          <p:nvPr/>
        </p:nvSpPr>
        <p:spPr>
          <a:xfrm>
            <a:off x="4986990" y="4950500"/>
            <a:ext cx="1586475" cy="759508"/>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8" name="テキスト ボックス 17">
            <a:extLst>
              <a:ext uri="{FF2B5EF4-FFF2-40B4-BE49-F238E27FC236}">
                <a16:creationId xmlns:a16="http://schemas.microsoft.com/office/drawing/2014/main" id="{8629E14F-DB31-7690-B29E-24A9AB7B147B}"/>
              </a:ext>
            </a:extLst>
          </p:cNvPr>
          <p:cNvSpPr txBox="1"/>
          <p:nvPr/>
        </p:nvSpPr>
        <p:spPr>
          <a:xfrm>
            <a:off x="5287235" y="5207261"/>
            <a:ext cx="1005006" cy="338554"/>
          </a:xfrm>
          <a:prstGeom prst="rect">
            <a:avLst/>
          </a:prstGeom>
          <a:solidFill>
            <a:schemeClr val="bg1"/>
          </a:solidFill>
          <a:ln w="25400">
            <a:solidFill>
              <a:schemeClr val="tx1"/>
            </a:solidFill>
          </a:ln>
        </p:spPr>
        <p:txBody>
          <a:bodyPr wrap="square" rtlCol="0">
            <a:spAutoFit/>
          </a:bodyPr>
          <a:lstStyle/>
          <a:p>
            <a:r>
              <a:rPr lang="ja-JP" altLang="en-US" sz="1600" b="1"/>
              <a:t>機密情報</a:t>
            </a:r>
            <a:endParaRPr kumimoji="1" lang="ja-JP" altLang="en-US" sz="1600" b="1"/>
          </a:p>
        </p:txBody>
      </p:sp>
      <p:sp>
        <p:nvSpPr>
          <p:cNvPr id="20" name="テキスト ボックス 19">
            <a:extLst>
              <a:ext uri="{FF2B5EF4-FFF2-40B4-BE49-F238E27FC236}">
                <a16:creationId xmlns:a16="http://schemas.microsoft.com/office/drawing/2014/main" id="{8A23D76C-3E4D-C4E5-4BD8-5944B9EDDE72}"/>
              </a:ext>
            </a:extLst>
          </p:cNvPr>
          <p:cNvSpPr txBox="1"/>
          <p:nvPr/>
        </p:nvSpPr>
        <p:spPr>
          <a:xfrm>
            <a:off x="8064710" y="5819933"/>
            <a:ext cx="955784" cy="369332"/>
          </a:xfrm>
          <a:prstGeom prst="rect">
            <a:avLst/>
          </a:prstGeom>
          <a:noFill/>
        </p:spPr>
        <p:txBody>
          <a:bodyPr wrap="square">
            <a:spAutoFit/>
          </a:bodyPr>
          <a:lstStyle/>
          <a:p>
            <a:r>
              <a:rPr kumimoji="1" lang="ja-JP" altLang="en-US" sz="1800" b="1"/>
              <a:t>内部犯</a:t>
            </a:r>
            <a:endParaRPr kumimoji="1" lang="en-US" altLang="ja-JP" sz="1800" b="1"/>
          </a:p>
        </p:txBody>
      </p:sp>
      <p:pic>
        <p:nvPicPr>
          <p:cNvPr id="22" name="グラフィックス 21" descr="困った顔 (塗りつぶしなし)">
            <a:extLst>
              <a:ext uri="{FF2B5EF4-FFF2-40B4-BE49-F238E27FC236}">
                <a16:creationId xmlns:a16="http://schemas.microsoft.com/office/drawing/2014/main" id="{38A1A28F-0C37-A593-75C0-5B3BE2D8F574}"/>
              </a:ext>
            </a:extLst>
          </p:cNvPr>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8025557" y="4861210"/>
            <a:ext cx="1040315" cy="1040315"/>
          </a:xfrm>
          <a:prstGeom prst="rect">
            <a:avLst/>
          </a:prstGeom>
        </p:spPr>
      </p:pic>
      <p:sp>
        <p:nvSpPr>
          <p:cNvPr id="23" name="四角形: 角を丸くする 32">
            <a:extLst>
              <a:ext uri="{FF2B5EF4-FFF2-40B4-BE49-F238E27FC236}">
                <a16:creationId xmlns:a16="http://schemas.microsoft.com/office/drawing/2014/main" id="{6E0235D9-AC60-FD5B-637E-7402BC55101E}"/>
              </a:ext>
            </a:extLst>
          </p:cNvPr>
          <p:cNvSpPr/>
          <p:nvPr/>
        </p:nvSpPr>
        <p:spPr>
          <a:xfrm>
            <a:off x="4995811" y="5727555"/>
            <a:ext cx="1568058" cy="382298"/>
          </a:xfrm>
          <a:prstGeom prst="roundRect">
            <a:avLst/>
          </a:prstGeom>
          <a:solidFill>
            <a:schemeClr val="accent1">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a:t>TEE</a:t>
            </a:r>
            <a:endParaRPr kumimoji="1" lang="ja-JP" altLang="en-US"/>
          </a:p>
        </p:txBody>
      </p:sp>
      <p:cxnSp>
        <p:nvCxnSpPr>
          <p:cNvPr id="11" name="直線矢印コネクタ 10">
            <a:extLst>
              <a:ext uri="{FF2B5EF4-FFF2-40B4-BE49-F238E27FC236}">
                <a16:creationId xmlns:a16="http://schemas.microsoft.com/office/drawing/2014/main" id="{5EDEB800-1DD9-CD58-3C52-42A9A3ADBF68}"/>
              </a:ext>
            </a:extLst>
          </p:cNvPr>
          <p:cNvCxnSpPr>
            <a:cxnSpLocks/>
            <a:stCxn id="22" idx="1"/>
            <a:endCxn id="18" idx="3"/>
          </p:cNvCxnSpPr>
          <p:nvPr/>
        </p:nvCxnSpPr>
        <p:spPr>
          <a:xfrm flipH="1" flipV="1">
            <a:off x="6292241" y="5376538"/>
            <a:ext cx="1733316" cy="48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乗算記号 20">
            <a:extLst>
              <a:ext uri="{FF2B5EF4-FFF2-40B4-BE49-F238E27FC236}">
                <a16:creationId xmlns:a16="http://schemas.microsoft.com/office/drawing/2014/main" id="{59561F79-B9CB-9B52-67B8-042B14D155B9}"/>
              </a:ext>
            </a:extLst>
          </p:cNvPr>
          <p:cNvSpPr/>
          <p:nvPr/>
        </p:nvSpPr>
        <p:spPr>
          <a:xfrm>
            <a:off x="6894937" y="4905533"/>
            <a:ext cx="914400" cy="9144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19F9B66-0413-CF8C-2FDB-B9E5FDB9FE94}"/>
              </a:ext>
            </a:extLst>
          </p:cNvPr>
          <p:cNvSpPr txBox="1"/>
          <p:nvPr/>
        </p:nvSpPr>
        <p:spPr>
          <a:xfrm>
            <a:off x="4699293" y="4578630"/>
            <a:ext cx="2287176" cy="400110"/>
          </a:xfrm>
          <a:prstGeom prst="rect">
            <a:avLst/>
          </a:prstGeom>
          <a:noFill/>
        </p:spPr>
        <p:txBody>
          <a:bodyPr wrap="square" rtlCol="0">
            <a:spAutoFit/>
          </a:bodyPr>
          <a:lstStyle/>
          <a:p>
            <a:r>
              <a:rPr kumimoji="1" lang="en-US" altLang="ja-JP" sz="2000" b="1"/>
              <a:t>Confidential VM</a:t>
            </a:r>
            <a:endParaRPr kumimoji="1" lang="ja-JP" altLang="en-US" sz="2000" b="1"/>
          </a:p>
        </p:txBody>
      </p:sp>
      <p:sp>
        <p:nvSpPr>
          <p:cNvPr id="5" name="スライド番号プレースホルダー 4">
            <a:extLst>
              <a:ext uri="{FF2B5EF4-FFF2-40B4-BE49-F238E27FC236}">
                <a16:creationId xmlns:a16="http://schemas.microsoft.com/office/drawing/2014/main" id="{2A6CD189-F838-B053-8F46-842744545381}"/>
              </a:ext>
            </a:extLst>
          </p:cNvPr>
          <p:cNvSpPr>
            <a:spLocks noGrp="1"/>
          </p:cNvSpPr>
          <p:nvPr>
            <p:ph type="sldNum" sz="quarter" idx="12"/>
          </p:nvPr>
        </p:nvSpPr>
        <p:spPr/>
        <p:txBody>
          <a:bodyPr/>
          <a:lstStyle/>
          <a:p>
            <a:fld id="{A2D0B6E4-DB95-4D36-8524-B9153B2D6E62}" type="slidenum">
              <a:rPr kumimoji="1" lang="ja-JP" altLang="en-US" smtClean="0"/>
              <a:t>2</a:t>
            </a:fld>
            <a:endParaRPr kumimoji="1" lang="ja-JP" altLang="en-US"/>
          </a:p>
        </p:txBody>
      </p:sp>
    </p:spTree>
    <p:extLst>
      <p:ext uri="{BB962C8B-B14F-4D97-AF65-F5344CB8AC3E}">
        <p14:creationId xmlns:p14="http://schemas.microsoft.com/office/powerpoint/2010/main" val="2647487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70CC72-E794-9684-537C-83B3F00D7921}"/>
              </a:ext>
            </a:extLst>
          </p:cNvPr>
          <p:cNvSpPr>
            <a:spLocks noGrp="1"/>
          </p:cNvSpPr>
          <p:nvPr>
            <p:ph type="title"/>
          </p:nvPr>
        </p:nvSpPr>
        <p:spPr>
          <a:xfrm>
            <a:off x="838200" y="510988"/>
            <a:ext cx="10515600" cy="802249"/>
          </a:xfrm>
        </p:spPr>
        <p:txBody>
          <a:bodyPr/>
          <a:lstStyle/>
          <a:p>
            <a:r>
              <a:rPr lang="en-US" altLang="ja-JP"/>
              <a:t>RISC-V Confidential VM</a:t>
            </a:r>
            <a:r>
              <a:rPr lang="ja-JP" altLang="en-US"/>
              <a:t>拡張</a:t>
            </a:r>
            <a:r>
              <a:rPr lang="en-US" altLang="ja-JP"/>
              <a:t> (</a:t>
            </a:r>
            <a:r>
              <a:rPr lang="en-US" altLang="ja-JP" err="1"/>
              <a:t>CoVE</a:t>
            </a:r>
            <a:r>
              <a:rPr lang="en-US" altLang="ja-JP"/>
              <a:t>)</a:t>
            </a:r>
            <a:endParaRPr lang="ja-JP" altLang="en-US"/>
          </a:p>
        </p:txBody>
      </p:sp>
      <p:sp>
        <p:nvSpPr>
          <p:cNvPr id="5" name="コンテンツ プレースホルダー 2">
            <a:extLst>
              <a:ext uri="{FF2B5EF4-FFF2-40B4-BE49-F238E27FC236}">
                <a16:creationId xmlns:a16="http://schemas.microsoft.com/office/drawing/2014/main" id="{2D2A02A4-7394-DD7A-2E79-83C1D166A35D}"/>
              </a:ext>
            </a:extLst>
          </p:cNvPr>
          <p:cNvSpPr>
            <a:spLocks noGrp="1"/>
          </p:cNvSpPr>
          <p:nvPr>
            <p:ph idx="1"/>
          </p:nvPr>
        </p:nvSpPr>
        <p:spPr>
          <a:xfrm>
            <a:off x="838200" y="1492624"/>
            <a:ext cx="10515600" cy="4684339"/>
          </a:xfrm>
        </p:spPr>
        <p:txBody>
          <a:bodyPr/>
          <a:lstStyle/>
          <a:p>
            <a:r>
              <a:rPr lang="ja-JP" altLang="en-US"/>
              <a:t>近年、</a:t>
            </a:r>
            <a:r>
              <a:rPr lang="en-US" altLang="ja-JP"/>
              <a:t>RISC-V CPU</a:t>
            </a:r>
            <a:r>
              <a:rPr lang="ja-JP" altLang="en-US"/>
              <a:t>が注目されている</a:t>
            </a:r>
            <a:endParaRPr lang="en-US" altLang="ja-JP"/>
          </a:p>
          <a:p>
            <a:pPr lvl="1"/>
            <a:r>
              <a:rPr lang="ja-JP" altLang="en-US"/>
              <a:t>オープンソースで提供されている命令セットアーキテクチャ</a:t>
            </a:r>
            <a:r>
              <a:rPr lang="en-US" altLang="ja-JP"/>
              <a:t>(ISA)</a:t>
            </a:r>
          </a:p>
          <a:p>
            <a:pPr lvl="1"/>
            <a:r>
              <a:rPr lang="en-US" altLang="ja-JP"/>
              <a:t>2020</a:t>
            </a:r>
            <a:r>
              <a:rPr lang="ja-JP" altLang="en-US"/>
              <a:t>年に</a:t>
            </a:r>
            <a:r>
              <a:rPr lang="ja-JP" altLang="en-JP"/>
              <a:t>ハイパー</a:t>
            </a:r>
            <a:r>
              <a:rPr lang="ja-JP" altLang="en-US"/>
              <a:t>バイザ拡張が策定され、</a:t>
            </a:r>
            <a:r>
              <a:rPr lang="en-US" altLang="ja-JP"/>
              <a:t>VM</a:t>
            </a:r>
            <a:r>
              <a:rPr lang="ja-JP" altLang="en-US"/>
              <a:t>が動作するように</a:t>
            </a:r>
            <a:endParaRPr lang="en-US" altLang="ja-JP"/>
          </a:p>
          <a:p>
            <a:r>
              <a:rPr lang="ja-JP" altLang="en-US"/>
              <a:t>メモリが隔離された</a:t>
            </a:r>
            <a:r>
              <a:rPr lang="en-US" altLang="ja-JP"/>
              <a:t>TEE VM (TVM) </a:t>
            </a:r>
            <a:r>
              <a:rPr lang="ja-JP" altLang="en-US"/>
              <a:t>を作成可能 </a:t>
            </a:r>
            <a:r>
              <a:rPr lang="en-US" altLang="ja-JP" sz="2400"/>
              <a:t>[</a:t>
            </a:r>
            <a:r>
              <a:rPr lang="en-US" altLang="ja-JP" sz="2400" err="1"/>
              <a:t>Sahita</a:t>
            </a:r>
            <a:r>
              <a:rPr lang="en-US" altLang="ja-JP" sz="2400"/>
              <a:t>+, CF'23]</a:t>
            </a:r>
          </a:p>
          <a:p>
            <a:pPr lvl="1"/>
            <a:r>
              <a:rPr lang="en-US" altLang="ja-JP"/>
              <a:t>TEE</a:t>
            </a:r>
            <a:r>
              <a:rPr lang="ja-JP" altLang="en-US"/>
              <a:t>セキュリティマネージャ</a:t>
            </a:r>
            <a:r>
              <a:rPr lang="en-US" altLang="ja-JP"/>
              <a:t> (TSM)</a:t>
            </a:r>
            <a:r>
              <a:rPr lang="ja-JP" altLang="en-US"/>
              <a:t>が</a:t>
            </a:r>
            <a:r>
              <a:rPr lang="en-US" altLang="ja-JP"/>
              <a:t>TVM</a:t>
            </a:r>
            <a:r>
              <a:rPr lang="ja-JP" altLang="en-US"/>
              <a:t>のメモリアクセスを制御</a:t>
            </a:r>
            <a:endParaRPr lang="en-US" altLang="ja-JP"/>
          </a:p>
          <a:p>
            <a:pPr lvl="1"/>
            <a:r>
              <a:rPr lang="en-US" altLang="ja-JP"/>
              <a:t>TVM</a:t>
            </a:r>
            <a:r>
              <a:rPr lang="ja-JP" altLang="en-US"/>
              <a:t>の管理は信頼できないハイパーバイザが行う</a:t>
            </a:r>
            <a:endParaRPr lang="en-US" altLang="ja-JP"/>
          </a:p>
          <a:p>
            <a:endParaRPr lang="en-US" altLang="ja-JP"/>
          </a:p>
          <a:p>
            <a:pPr lvl="1"/>
            <a:endParaRPr lang="en-US" altLang="ja-JP"/>
          </a:p>
        </p:txBody>
      </p:sp>
      <p:sp>
        <p:nvSpPr>
          <p:cNvPr id="3" name="四角形: 角を丸くする 28">
            <a:extLst>
              <a:ext uri="{FF2B5EF4-FFF2-40B4-BE49-F238E27FC236}">
                <a16:creationId xmlns:a16="http://schemas.microsoft.com/office/drawing/2014/main" id="{9615E4EA-F37C-7F84-BE0A-ADC8ACF1D849}"/>
              </a:ext>
            </a:extLst>
          </p:cNvPr>
          <p:cNvSpPr/>
          <p:nvPr/>
        </p:nvSpPr>
        <p:spPr>
          <a:xfrm>
            <a:off x="4108341" y="5990633"/>
            <a:ext cx="4535143" cy="365717"/>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rPr>
              <a:t>TEE </a:t>
            </a:r>
            <a:r>
              <a:rPr lang="ja-JP" altLang="en-US" sz="1600">
                <a:solidFill>
                  <a:schemeClr val="tx1"/>
                </a:solidFill>
              </a:rPr>
              <a:t>セキュリティマネージャ</a:t>
            </a:r>
            <a:r>
              <a:rPr kumimoji="1" lang="en-US" altLang="ja-JP" sz="1600">
                <a:solidFill>
                  <a:schemeClr val="tx1"/>
                </a:solidFill>
              </a:rPr>
              <a:t> (TSM)</a:t>
            </a:r>
            <a:endParaRPr kumimoji="1" lang="ja-JP" altLang="en-US" sz="1600">
              <a:solidFill>
                <a:schemeClr val="tx1"/>
              </a:solidFill>
            </a:endParaRPr>
          </a:p>
        </p:txBody>
      </p:sp>
      <p:sp>
        <p:nvSpPr>
          <p:cNvPr id="4" name="テキスト ボックス 3">
            <a:extLst>
              <a:ext uri="{FF2B5EF4-FFF2-40B4-BE49-F238E27FC236}">
                <a16:creationId xmlns:a16="http://schemas.microsoft.com/office/drawing/2014/main" id="{78877623-532C-5F83-77EF-ADE82DBEEEC2}"/>
              </a:ext>
            </a:extLst>
          </p:cNvPr>
          <p:cNvSpPr txBox="1"/>
          <p:nvPr/>
        </p:nvSpPr>
        <p:spPr>
          <a:xfrm>
            <a:off x="6317402" y="4034659"/>
            <a:ext cx="2244144" cy="338554"/>
          </a:xfrm>
          <a:prstGeom prst="rect">
            <a:avLst/>
          </a:prstGeom>
          <a:noFill/>
        </p:spPr>
        <p:txBody>
          <a:bodyPr wrap="square" rtlCol="0">
            <a:spAutoFit/>
          </a:bodyPr>
          <a:lstStyle/>
          <a:p>
            <a:pPr algn="ctr"/>
            <a:r>
              <a:rPr kumimoji="1" lang="en-US" altLang="ja-JP" sz="1600" b="1">
                <a:solidFill>
                  <a:schemeClr val="tx1"/>
                </a:solidFill>
              </a:rPr>
              <a:t>TEE TVM (TVM)</a:t>
            </a:r>
            <a:endParaRPr kumimoji="1" lang="ja-JP" altLang="en-US" sz="1600" b="1">
              <a:solidFill>
                <a:schemeClr val="tx1"/>
              </a:solidFill>
            </a:endParaRPr>
          </a:p>
        </p:txBody>
      </p:sp>
      <p:sp>
        <p:nvSpPr>
          <p:cNvPr id="6" name="四角形: 角を丸くする 32">
            <a:extLst>
              <a:ext uri="{FF2B5EF4-FFF2-40B4-BE49-F238E27FC236}">
                <a16:creationId xmlns:a16="http://schemas.microsoft.com/office/drawing/2014/main" id="{84CDE766-5D69-3C0B-B6F8-94C28860B173}"/>
              </a:ext>
            </a:extLst>
          </p:cNvPr>
          <p:cNvSpPr/>
          <p:nvPr/>
        </p:nvSpPr>
        <p:spPr>
          <a:xfrm>
            <a:off x="6266001" y="4443885"/>
            <a:ext cx="2377483" cy="1321197"/>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8" name="四角形: 角を丸くする 3">
            <a:extLst>
              <a:ext uri="{FF2B5EF4-FFF2-40B4-BE49-F238E27FC236}">
                <a16:creationId xmlns:a16="http://schemas.microsoft.com/office/drawing/2014/main" id="{78794A0E-387D-0650-44E7-01DAAAA91EC7}"/>
              </a:ext>
            </a:extLst>
          </p:cNvPr>
          <p:cNvSpPr/>
          <p:nvPr/>
        </p:nvSpPr>
        <p:spPr>
          <a:xfrm>
            <a:off x="4108341" y="4443885"/>
            <a:ext cx="2043346" cy="1325563"/>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0" name="四角形: 角を丸くする 36">
            <a:extLst>
              <a:ext uri="{FF2B5EF4-FFF2-40B4-BE49-F238E27FC236}">
                <a16:creationId xmlns:a16="http://schemas.microsoft.com/office/drawing/2014/main" id="{C10F0DE4-4E01-0BC4-D946-6430E84D7EB0}"/>
              </a:ext>
            </a:extLst>
          </p:cNvPr>
          <p:cNvSpPr/>
          <p:nvPr/>
        </p:nvSpPr>
        <p:spPr>
          <a:xfrm>
            <a:off x="4279161" y="5211866"/>
            <a:ext cx="1691481"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ハイパーバイザ</a:t>
            </a:r>
            <a:endParaRPr kumimoji="1" lang="ja-JP" altLang="en-US" sz="1600">
              <a:solidFill>
                <a:schemeClr val="tx1"/>
              </a:solidFill>
            </a:endParaRPr>
          </a:p>
        </p:txBody>
      </p:sp>
      <p:sp>
        <p:nvSpPr>
          <p:cNvPr id="12" name="テキスト ボックス 11">
            <a:extLst>
              <a:ext uri="{FF2B5EF4-FFF2-40B4-BE49-F238E27FC236}">
                <a16:creationId xmlns:a16="http://schemas.microsoft.com/office/drawing/2014/main" id="{4416729C-7774-9513-37D7-38A85115AC4D}"/>
              </a:ext>
            </a:extLst>
          </p:cNvPr>
          <p:cNvSpPr txBox="1"/>
          <p:nvPr/>
        </p:nvSpPr>
        <p:spPr>
          <a:xfrm>
            <a:off x="4165777" y="4053423"/>
            <a:ext cx="1918247" cy="338554"/>
          </a:xfrm>
          <a:prstGeom prst="rect">
            <a:avLst/>
          </a:prstGeom>
          <a:noFill/>
        </p:spPr>
        <p:txBody>
          <a:bodyPr wrap="square" rtlCol="0">
            <a:spAutoFit/>
          </a:bodyPr>
          <a:lstStyle/>
          <a:p>
            <a:pPr algn="ctr"/>
            <a:r>
              <a:rPr kumimoji="1" lang="ja-JP" altLang="en-US" sz="1600" b="1"/>
              <a:t>ホスト</a:t>
            </a:r>
            <a:r>
              <a:rPr kumimoji="1" lang="en-US" altLang="ja-JP" sz="1600" b="1"/>
              <a:t>VM</a:t>
            </a:r>
            <a:endParaRPr kumimoji="1" lang="ja-JP" altLang="en-US" sz="1600" b="1"/>
          </a:p>
        </p:txBody>
      </p:sp>
      <p:sp>
        <p:nvSpPr>
          <p:cNvPr id="13" name="四角形: 角を丸くする 39">
            <a:extLst>
              <a:ext uri="{FF2B5EF4-FFF2-40B4-BE49-F238E27FC236}">
                <a16:creationId xmlns:a16="http://schemas.microsoft.com/office/drawing/2014/main" id="{15825D6A-99D1-BA37-0947-42ECEF8CE05B}"/>
              </a:ext>
            </a:extLst>
          </p:cNvPr>
          <p:cNvSpPr/>
          <p:nvPr/>
        </p:nvSpPr>
        <p:spPr>
          <a:xfrm>
            <a:off x="6410684" y="4617803"/>
            <a:ext cx="2088115" cy="37650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アプリケーション</a:t>
            </a:r>
            <a:endParaRPr kumimoji="1" lang="en-US" altLang="ja-JP" sz="1600">
              <a:solidFill>
                <a:schemeClr val="tx1"/>
              </a:solidFill>
            </a:endParaRPr>
          </a:p>
        </p:txBody>
      </p:sp>
      <p:sp>
        <p:nvSpPr>
          <p:cNvPr id="22" name="四角形: 角を丸くする 3">
            <a:extLst>
              <a:ext uri="{FF2B5EF4-FFF2-40B4-BE49-F238E27FC236}">
                <a16:creationId xmlns:a16="http://schemas.microsoft.com/office/drawing/2014/main" id="{E08F9FD0-1A3B-468C-1659-92EEB1DA8476}"/>
              </a:ext>
            </a:extLst>
          </p:cNvPr>
          <p:cNvSpPr/>
          <p:nvPr/>
        </p:nvSpPr>
        <p:spPr>
          <a:xfrm>
            <a:off x="6420191" y="5215491"/>
            <a:ext cx="2038566"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rPr>
              <a:t>OS</a:t>
            </a:r>
            <a:endParaRPr kumimoji="1" lang="ja-JP" altLang="en-US" sz="1600">
              <a:solidFill>
                <a:schemeClr val="tx1"/>
              </a:solidFill>
            </a:endParaRPr>
          </a:p>
        </p:txBody>
      </p:sp>
      <p:sp>
        <p:nvSpPr>
          <p:cNvPr id="7" name="スライド番号プレースホルダー 6">
            <a:extLst>
              <a:ext uri="{FF2B5EF4-FFF2-40B4-BE49-F238E27FC236}">
                <a16:creationId xmlns:a16="http://schemas.microsoft.com/office/drawing/2014/main" id="{41DE59D0-1F60-A9D5-7877-DE2FA6E476A1}"/>
              </a:ext>
            </a:extLst>
          </p:cNvPr>
          <p:cNvSpPr>
            <a:spLocks noGrp="1"/>
          </p:cNvSpPr>
          <p:nvPr>
            <p:ph type="sldNum" sz="quarter" idx="12"/>
          </p:nvPr>
        </p:nvSpPr>
        <p:spPr/>
        <p:txBody>
          <a:bodyPr/>
          <a:lstStyle/>
          <a:p>
            <a:fld id="{A2D0B6E4-DB95-4D36-8524-B9153B2D6E62}" type="slidenum">
              <a:rPr kumimoji="1" lang="ja-JP" altLang="en-US" smtClean="0"/>
              <a:t>3</a:t>
            </a:fld>
            <a:endParaRPr kumimoji="1" lang="ja-JP" altLang="en-US"/>
          </a:p>
        </p:txBody>
      </p:sp>
    </p:spTree>
    <p:extLst>
      <p:ext uri="{BB962C8B-B14F-4D97-AF65-F5344CB8AC3E}">
        <p14:creationId xmlns:p14="http://schemas.microsoft.com/office/powerpoint/2010/main" val="3143803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2EED-A736-9AA6-1B5A-4BBBF9021188}"/>
              </a:ext>
            </a:extLst>
          </p:cNvPr>
          <p:cNvSpPr>
            <a:spLocks noGrp="1"/>
          </p:cNvSpPr>
          <p:nvPr>
            <p:ph type="title"/>
          </p:nvPr>
        </p:nvSpPr>
        <p:spPr/>
        <p:txBody>
          <a:bodyPr/>
          <a:lstStyle/>
          <a:p>
            <a:r>
              <a:rPr lang="en-JP"/>
              <a:t>TVMの監視の必要性</a:t>
            </a:r>
          </a:p>
        </p:txBody>
      </p:sp>
      <p:sp>
        <p:nvSpPr>
          <p:cNvPr id="3" name="Content Placeholder 2">
            <a:extLst>
              <a:ext uri="{FF2B5EF4-FFF2-40B4-BE49-F238E27FC236}">
                <a16:creationId xmlns:a16="http://schemas.microsoft.com/office/drawing/2014/main" id="{D031FD92-8BEF-3E01-C5A9-DC944D9ED87D}"/>
              </a:ext>
            </a:extLst>
          </p:cNvPr>
          <p:cNvSpPr>
            <a:spLocks noGrp="1"/>
          </p:cNvSpPr>
          <p:nvPr>
            <p:ph idx="1"/>
          </p:nvPr>
        </p:nvSpPr>
        <p:spPr/>
        <p:txBody>
          <a:bodyPr/>
          <a:lstStyle/>
          <a:p>
            <a:r>
              <a:rPr lang="en-JP"/>
              <a:t>攻撃者はTVMに侵入すればメモリ上の機密情報にアクセス可能</a:t>
            </a:r>
          </a:p>
          <a:p>
            <a:pPr lvl="1"/>
            <a:r>
              <a:rPr lang="en-JP"/>
              <a:t>TVMのメモリ隔離は</a:t>
            </a:r>
            <a:r>
              <a:rPr lang="ja-JP" altLang="en-US"/>
              <a:t>内部犯</a:t>
            </a:r>
            <a:r>
              <a:rPr lang="en-JP"/>
              <a:t>からの不正メモリアクセスのみを防ぐ</a:t>
            </a:r>
          </a:p>
          <a:p>
            <a:pPr lvl="1"/>
            <a:r>
              <a:rPr lang="en-JP"/>
              <a:t>TVMへの侵入を検知する必要</a:t>
            </a:r>
          </a:p>
          <a:p>
            <a:r>
              <a:rPr lang="en-JP"/>
              <a:t>TVMの外で攻撃の影響を受けずに監視を行うことが望ましい</a:t>
            </a:r>
            <a:endParaRPr lang="en-US"/>
          </a:p>
          <a:p>
            <a:pPr lvl="1"/>
            <a:r>
              <a:rPr lang="en-JP" altLang="ja-JP"/>
              <a:t>TVMの中での監視は侵入者に無効化されるリスクがある</a:t>
            </a:r>
            <a:endParaRPr lang="en-JP"/>
          </a:p>
          <a:p>
            <a:pPr lvl="1"/>
            <a:r>
              <a:rPr lang="en-JP"/>
              <a:t>TVMの外ではメモリアクセスが制限されるため、</a:t>
            </a:r>
            <a:r>
              <a:rPr lang="ja-JP" altLang="en-US"/>
              <a:t>監視が</a:t>
            </a:r>
            <a:r>
              <a:rPr lang="en-JP"/>
              <a:t>容易ではない</a:t>
            </a:r>
          </a:p>
        </p:txBody>
      </p:sp>
      <p:sp>
        <p:nvSpPr>
          <p:cNvPr id="31" name="テキスト ボックス 30">
            <a:extLst>
              <a:ext uri="{FF2B5EF4-FFF2-40B4-BE49-F238E27FC236}">
                <a16:creationId xmlns:a16="http://schemas.microsoft.com/office/drawing/2014/main" id="{52B927AE-74A0-034D-B539-131AEC473E83}"/>
              </a:ext>
            </a:extLst>
          </p:cNvPr>
          <p:cNvSpPr txBox="1"/>
          <p:nvPr/>
        </p:nvSpPr>
        <p:spPr>
          <a:xfrm>
            <a:off x="6868756" y="4509789"/>
            <a:ext cx="697627" cy="400110"/>
          </a:xfrm>
          <a:prstGeom prst="rect">
            <a:avLst/>
          </a:prstGeom>
          <a:noFill/>
        </p:spPr>
        <p:txBody>
          <a:bodyPr wrap="none" rtlCol="0">
            <a:spAutoFit/>
          </a:bodyPr>
          <a:lstStyle/>
          <a:p>
            <a:r>
              <a:rPr lang="ja-JP" altLang="en-US" sz="2000" b="1"/>
              <a:t>侵入</a:t>
            </a:r>
            <a:endParaRPr kumimoji="1" lang="ja-JP" altLang="en-US" sz="2000" b="1"/>
          </a:p>
        </p:txBody>
      </p:sp>
      <p:cxnSp>
        <p:nvCxnSpPr>
          <p:cNvPr id="32" name="直線矢印コネクタ 31">
            <a:extLst>
              <a:ext uri="{FF2B5EF4-FFF2-40B4-BE49-F238E27FC236}">
                <a16:creationId xmlns:a16="http://schemas.microsoft.com/office/drawing/2014/main" id="{F828F2CE-3A6C-89EF-CC5A-D36901B2469D}"/>
              </a:ext>
            </a:extLst>
          </p:cNvPr>
          <p:cNvCxnSpPr>
            <a:cxnSpLocks/>
            <a:stCxn id="55" idx="3"/>
          </p:cNvCxnSpPr>
          <p:nvPr/>
        </p:nvCxnSpPr>
        <p:spPr>
          <a:xfrm>
            <a:off x="3564623" y="5117977"/>
            <a:ext cx="1042652" cy="800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8" name="グラフィックス 37">
            <a:extLst>
              <a:ext uri="{FF2B5EF4-FFF2-40B4-BE49-F238E27FC236}">
                <a16:creationId xmlns:a16="http://schemas.microsoft.com/office/drawing/2014/main" id="{8BF3EA8E-0CAE-DB5E-4B1E-876CBB73BC06}"/>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111576" y="4386693"/>
            <a:ext cx="1040315" cy="1144402"/>
          </a:xfrm>
          <a:prstGeom prst="rect">
            <a:avLst/>
          </a:prstGeom>
        </p:spPr>
      </p:pic>
      <p:sp>
        <p:nvSpPr>
          <p:cNvPr id="39" name="テキスト ボックス 38">
            <a:extLst>
              <a:ext uri="{FF2B5EF4-FFF2-40B4-BE49-F238E27FC236}">
                <a16:creationId xmlns:a16="http://schemas.microsoft.com/office/drawing/2014/main" id="{CCBE4E18-57BB-6461-750B-4A26B39AE568}"/>
              </a:ext>
            </a:extLst>
          </p:cNvPr>
          <p:cNvSpPr txBox="1"/>
          <p:nvPr/>
        </p:nvSpPr>
        <p:spPr>
          <a:xfrm>
            <a:off x="8189509" y="5553346"/>
            <a:ext cx="955784" cy="369332"/>
          </a:xfrm>
          <a:prstGeom prst="rect">
            <a:avLst/>
          </a:prstGeom>
          <a:noFill/>
        </p:spPr>
        <p:txBody>
          <a:bodyPr wrap="square">
            <a:spAutoFit/>
          </a:bodyPr>
          <a:lstStyle/>
          <a:p>
            <a:r>
              <a:rPr lang="ja-JP" altLang="en-US" b="1"/>
              <a:t>攻撃者</a:t>
            </a:r>
            <a:endParaRPr kumimoji="1" lang="en-US" altLang="ja-JP" sz="1800" b="1"/>
          </a:p>
        </p:txBody>
      </p:sp>
      <p:pic>
        <p:nvPicPr>
          <p:cNvPr id="55" name="グラフィックス 54" descr="困った顔 (塗りつぶしなし)">
            <a:extLst>
              <a:ext uri="{FF2B5EF4-FFF2-40B4-BE49-F238E27FC236}">
                <a16:creationId xmlns:a16="http://schemas.microsoft.com/office/drawing/2014/main" id="{90AAE5C5-3B79-6266-940F-9DDFF33382FE}"/>
              </a:ext>
            </a:extLst>
          </p:cNvPr>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524308" y="4597819"/>
            <a:ext cx="1040315" cy="1040315"/>
          </a:xfrm>
          <a:prstGeom prst="rect">
            <a:avLst/>
          </a:prstGeom>
        </p:spPr>
      </p:pic>
      <p:sp>
        <p:nvSpPr>
          <p:cNvPr id="56" name="乗算記号 55">
            <a:extLst>
              <a:ext uri="{FF2B5EF4-FFF2-40B4-BE49-F238E27FC236}">
                <a16:creationId xmlns:a16="http://schemas.microsoft.com/office/drawing/2014/main" id="{67510A28-752B-276A-012B-911447FF5290}"/>
              </a:ext>
            </a:extLst>
          </p:cNvPr>
          <p:cNvSpPr/>
          <p:nvPr/>
        </p:nvSpPr>
        <p:spPr>
          <a:xfrm>
            <a:off x="3514855" y="4646510"/>
            <a:ext cx="914400" cy="9144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38">
            <a:extLst>
              <a:ext uri="{FF2B5EF4-FFF2-40B4-BE49-F238E27FC236}">
                <a16:creationId xmlns:a16="http://schemas.microsoft.com/office/drawing/2014/main" id="{6519760E-9919-3980-F0D8-E6A07A93C5E3}"/>
              </a:ext>
            </a:extLst>
          </p:cNvPr>
          <p:cNvSpPr/>
          <p:nvPr/>
        </p:nvSpPr>
        <p:spPr>
          <a:xfrm>
            <a:off x="4539457" y="4643190"/>
            <a:ext cx="2042757" cy="914400"/>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a:solidFill>
                  <a:schemeClr val="tx1"/>
                </a:solidFill>
              </a:rPr>
              <a:t>TVM</a:t>
            </a:r>
            <a:endParaRPr kumimoji="1" lang="ja-JP" altLang="en-US" b="1">
              <a:solidFill>
                <a:schemeClr val="tx1"/>
              </a:solidFill>
            </a:endParaRPr>
          </a:p>
        </p:txBody>
      </p:sp>
      <p:cxnSp>
        <p:nvCxnSpPr>
          <p:cNvPr id="35" name="直線矢印コネクタ 34">
            <a:extLst>
              <a:ext uri="{FF2B5EF4-FFF2-40B4-BE49-F238E27FC236}">
                <a16:creationId xmlns:a16="http://schemas.microsoft.com/office/drawing/2014/main" id="{ADA26D2F-8B3E-A358-EA92-B10A48E3CC6A}"/>
              </a:ext>
            </a:extLst>
          </p:cNvPr>
          <p:cNvCxnSpPr>
            <a:cxnSpLocks/>
            <a:stCxn id="38" idx="1"/>
            <a:endCxn id="13" idx="3"/>
          </p:cNvCxnSpPr>
          <p:nvPr/>
        </p:nvCxnSpPr>
        <p:spPr>
          <a:xfrm flipH="1">
            <a:off x="6338802" y="4958894"/>
            <a:ext cx="1772774" cy="15449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6B27E095-240F-C580-E1D8-83317D16CDEA}"/>
              </a:ext>
            </a:extLst>
          </p:cNvPr>
          <p:cNvSpPr txBox="1"/>
          <p:nvPr/>
        </p:nvSpPr>
        <p:spPr>
          <a:xfrm>
            <a:off x="2607109" y="5560910"/>
            <a:ext cx="955784" cy="369332"/>
          </a:xfrm>
          <a:prstGeom prst="rect">
            <a:avLst/>
          </a:prstGeom>
          <a:noFill/>
        </p:spPr>
        <p:txBody>
          <a:bodyPr wrap="square">
            <a:spAutoFit/>
          </a:bodyPr>
          <a:lstStyle/>
          <a:p>
            <a:r>
              <a:rPr kumimoji="1" lang="ja-JP" altLang="en-US" sz="1800" b="1"/>
              <a:t>内部犯</a:t>
            </a:r>
            <a:endParaRPr kumimoji="1" lang="en-US" altLang="ja-JP" sz="1800" b="1"/>
          </a:p>
        </p:txBody>
      </p:sp>
      <p:sp>
        <p:nvSpPr>
          <p:cNvPr id="4" name="スライド番号プレースホルダー 3">
            <a:extLst>
              <a:ext uri="{FF2B5EF4-FFF2-40B4-BE49-F238E27FC236}">
                <a16:creationId xmlns:a16="http://schemas.microsoft.com/office/drawing/2014/main" id="{80E838CC-744E-40D4-A0C3-00BEC50D83FB}"/>
              </a:ext>
            </a:extLst>
          </p:cNvPr>
          <p:cNvSpPr>
            <a:spLocks noGrp="1"/>
          </p:cNvSpPr>
          <p:nvPr>
            <p:ph type="sldNum" sz="quarter" idx="12"/>
          </p:nvPr>
        </p:nvSpPr>
        <p:spPr/>
        <p:txBody>
          <a:bodyPr/>
          <a:lstStyle/>
          <a:p>
            <a:fld id="{A2D0B6E4-DB95-4D36-8524-B9153B2D6E62}" type="slidenum">
              <a:rPr kumimoji="1" lang="ja-JP" altLang="en-US" smtClean="0"/>
              <a:t>4</a:t>
            </a:fld>
            <a:endParaRPr kumimoji="1" lang="ja-JP" altLang="en-US"/>
          </a:p>
        </p:txBody>
      </p:sp>
      <p:cxnSp>
        <p:nvCxnSpPr>
          <p:cNvPr id="12" name="直線コネクタ 11">
            <a:extLst>
              <a:ext uri="{FF2B5EF4-FFF2-40B4-BE49-F238E27FC236}">
                <a16:creationId xmlns:a16="http://schemas.microsoft.com/office/drawing/2014/main" id="{68300AE3-2B15-25AA-A324-60F6C3CAB565}"/>
              </a:ext>
            </a:extLst>
          </p:cNvPr>
          <p:cNvCxnSpPr>
            <a:cxnSpLocks/>
            <a:endCxn id="70" idx="2"/>
          </p:cNvCxnSpPr>
          <p:nvPr/>
        </p:nvCxnSpPr>
        <p:spPr>
          <a:xfrm flipV="1">
            <a:off x="5560836" y="5557590"/>
            <a:ext cx="0" cy="981322"/>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16" name="テキスト ボックス 15">
            <a:extLst>
              <a:ext uri="{FF2B5EF4-FFF2-40B4-BE49-F238E27FC236}">
                <a16:creationId xmlns:a16="http://schemas.microsoft.com/office/drawing/2014/main" id="{DEC6525E-F8B3-9991-4801-8947B1C83274}"/>
              </a:ext>
            </a:extLst>
          </p:cNvPr>
          <p:cNvSpPr txBox="1"/>
          <p:nvPr/>
        </p:nvSpPr>
        <p:spPr>
          <a:xfrm>
            <a:off x="5874267" y="5935005"/>
            <a:ext cx="766020" cy="400110"/>
          </a:xfrm>
          <a:prstGeom prst="rect">
            <a:avLst/>
          </a:prstGeom>
          <a:noFill/>
        </p:spPr>
        <p:txBody>
          <a:bodyPr wrap="square" rtlCol="0">
            <a:spAutoFit/>
          </a:bodyPr>
          <a:lstStyle/>
          <a:p>
            <a:r>
              <a:rPr kumimoji="1" lang="ja-JP" altLang="en-US" sz="2000" b="1"/>
              <a:t>監視</a:t>
            </a:r>
          </a:p>
        </p:txBody>
      </p:sp>
      <p:sp>
        <p:nvSpPr>
          <p:cNvPr id="10" name="乗算記号 9">
            <a:extLst>
              <a:ext uri="{FF2B5EF4-FFF2-40B4-BE49-F238E27FC236}">
                <a16:creationId xmlns:a16="http://schemas.microsoft.com/office/drawing/2014/main" id="{6634AB44-E654-E33A-54B5-CA2273D8E040}"/>
              </a:ext>
            </a:extLst>
          </p:cNvPr>
          <p:cNvSpPr/>
          <p:nvPr/>
        </p:nvSpPr>
        <p:spPr>
          <a:xfrm>
            <a:off x="5103634" y="5590411"/>
            <a:ext cx="914400" cy="9144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四角形: 角を丸くする 39">
            <a:extLst>
              <a:ext uri="{FF2B5EF4-FFF2-40B4-BE49-F238E27FC236}">
                <a16:creationId xmlns:a16="http://schemas.microsoft.com/office/drawing/2014/main" id="{5658287C-CD4B-5749-8900-ED89F6B37DED}"/>
              </a:ext>
            </a:extLst>
          </p:cNvPr>
          <p:cNvSpPr/>
          <p:nvPr/>
        </p:nvSpPr>
        <p:spPr>
          <a:xfrm>
            <a:off x="5638567" y="4866491"/>
            <a:ext cx="700235" cy="493796"/>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ln>
                  <a:solidFill>
                    <a:schemeClr val="tx1"/>
                  </a:solidFill>
                </a:ln>
                <a:solidFill>
                  <a:schemeClr val="tx1"/>
                </a:solidFill>
              </a:rPr>
              <a:t>監視</a:t>
            </a:r>
            <a:endParaRPr kumimoji="1" lang="en-US" altLang="ja-JP" sz="1600">
              <a:ln>
                <a:solidFill>
                  <a:schemeClr val="tx1"/>
                </a:solidFill>
              </a:ln>
              <a:solidFill>
                <a:schemeClr val="tx1"/>
              </a:solidFill>
            </a:endParaRPr>
          </a:p>
        </p:txBody>
      </p:sp>
      <p:sp>
        <p:nvSpPr>
          <p:cNvPr id="67" name="爆発 2 9">
            <a:extLst>
              <a:ext uri="{FF2B5EF4-FFF2-40B4-BE49-F238E27FC236}">
                <a16:creationId xmlns:a16="http://schemas.microsoft.com/office/drawing/2014/main" id="{3D399EF3-0772-61EE-6786-51BCFC84CD42}"/>
              </a:ext>
            </a:extLst>
          </p:cNvPr>
          <p:cNvSpPr/>
          <p:nvPr/>
        </p:nvSpPr>
        <p:spPr>
          <a:xfrm rot="4840408">
            <a:off x="6126694" y="4538922"/>
            <a:ext cx="559874" cy="677669"/>
          </a:xfrm>
          <a:prstGeom prst="irregularSeal2">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240109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69E6445B-EBB0-BAEA-47B0-5420E4D3209E}"/>
              </a:ext>
            </a:extLst>
          </p:cNvPr>
          <p:cNvSpPr>
            <a:spLocks noGrp="1"/>
          </p:cNvSpPr>
          <p:nvPr>
            <p:ph type="title"/>
          </p:nvPr>
        </p:nvSpPr>
        <p:spPr>
          <a:xfrm>
            <a:off x="838200" y="510988"/>
            <a:ext cx="10515600" cy="802249"/>
          </a:xfrm>
        </p:spPr>
        <p:txBody>
          <a:bodyPr/>
          <a:lstStyle/>
          <a:p>
            <a:r>
              <a:rPr lang="ja-JP" altLang="en-US"/>
              <a:t>提案：</a:t>
            </a:r>
            <a:r>
              <a:rPr lang="en-US" altLang="ja-JP" err="1"/>
              <a:t>TVMmonitor</a:t>
            </a:r>
            <a:endParaRPr lang="ja-JP" altLang="en-US"/>
          </a:p>
        </p:txBody>
      </p:sp>
      <p:sp>
        <p:nvSpPr>
          <p:cNvPr id="6" name="コンテンツ プレースホルダー 2">
            <a:extLst>
              <a:ext uri="{FF2B5EF4-FFF2-40B4-BE49-F238E27FC236}">
                <a16:creationId xmlns:a16="http://schemas.microsoft.com/office/drawing/2014/main" id="{60BBD32E-EDBF-866F-CEF2-EA168A8696CD}"/>
              </a:ext>
            </a:extLst>
          </p:cNvPr>
          <p:cNvSpPr>
            <a:spLocks noGrp="1"/>
          </p:cNvSpPr>
          <p:nvPr>
            <p:ph idx="1"/>
          </p:nvPr>
        </p:nvSpPr>
        <p:spPr>
          <a:xfrm>
            <a:off x="838200" y="1492624"/>
            <a:ext cx="10515600" cy="4684339"/>
          </a:xfrm>
        </p:spPr>
        <p:txBody>
          <a:bodyPr/>
          <a:lstStyle/>
          <a:p>
            <a:r>
              <a:rPr lang="en-US" altLang="ja-JP"/>
              <a:t>RISC-V </a:t>
            </a:r>
            <a:r>
              <a:rPr lang="en-US" altLang="ja-JP" err="1"/>
              <a:t>CoVE</a:t>
            </a:r>
            <a:r>
              <a:rPr lang="ja-JP" altLang="en-US"/>
              <a:t>において</a:t>
            </a:r>
            <a:r>
              <a:rPr lang="en-US" altLang="ja-JP"/>
              <a:t>TVM</a:t>
            </a:r>
            <a:r>
              <a:rPr lang="ja-JP" altLang="en-US"/>
              <a:t>の柔軟かつ効率のよい監視を実現</a:t>
            </a:r>
            <a:endParaRPr lang="en-US" altLang="ja-JP"/>
          </a:p>
          <a:p>
            <a:pPr lvl="1"/>
            <a:r>
              <a:rPr lang="ja-JP" altLang="en-US"/>
              <a:t>監視用</a:t>
            </a:r>
            <a:r>
              <a:rPr lang="en-US" altLang="ja-JP"/>
              <a:t>TVM</a:t>
            </a:r>
            <a:r>
              <a:rPr lang="ja-JP" altLang="en-US"/>
              <a:t>で監視ソフトウェアを実行</a:t>
            </a:r>
            <a:endParaRPr lang="en-US" altLang="ja-JP"/>
          </a:p>
          <a:p>
            <a:pPr lvl="2"/>
            <a:r>
              <a:rPr lang="ja-JP" altLang="en-US"/>
              <a:t>最小限の機能のみを持つ</a:t>
            </a:r>
            <a:r>
              <a:rPr lang="en-US" altLang="ja-JP"/>
              <a:t>TSM</a:t>
            </a:r>
            <a:r>
              <a:rPr lang="ja-JP" altLang="en-US"/>
              <a:t>で監視を行うよりも柔軟</a:t>
            </a:r>
            <a:endParaRPr lang="en-US" altLang="ja-JP"/>
          </a:p>
          <a:p>
            <a:pPr lvl="1"/>
            <a:r>
              <a:rPr lang="ja-JP" altLang="en-US"/>
              <a:t>共有メモリを用いて監視対象</a:t>
            </a:r>
            <a:r>
              <a:rPr lang="en-US" altLang="ja-JP"/>
              <a:t>TVM</a:t>
            </a:r>
            <a:r>
              <a:rPr lang="ja-JP" altLang="en-US"/>
              <a:t>内の</a:t>
            </a:r>
            <a:r>
              <a:rPr lang="en-US" altLang="ja-JP"/>
              <a:t>OS</a:t>
            </a:r>
            <a:r>
              <a:rPr lang="ja-JP" altLang="en-US"/>
              <a:t>から情報を取得</a:t>
            </a:r>
            <a:endParaRPr lang="en-US" altLang="ja-JP"/>
          </a:p>
          <a:p>
            <a:pPr lvl="2"/>
            <a:r>
              <a:rPr lang="en-US" altLang="ja-JP"/>
              <a:t>TVM</a:t>
            </a:r>
            <a:r>
              <a:rPr lang="ja-JP" altLang="en-US"/>
              <a:t>間でネットワーク通信を用いるより高速</a:t>
            </a:r>
            <a:endParaRPr lang="en-US" altLang="ja-JP"/>
          </a:p>
          <a:p>
            <a:pPr lvl="1"/>
            <a:r>
              <a:rPr lang="en-US" altLang="ja-JP" err="1"/>
              <a:t>CoVE</a:t>
            </a:r>
            <a:r>
              <a:rPr lang="ja-JP" altLang="en-US"/>
              <a:t>では</a:t>
            </a:r>
            <a:r>
              <a:rPr lang="en-US" altLang="ja-JP"/>
              <a:t>TVM</a:t>
            </a:r>
            <a:r>
              <a:rPr lang="ja-JP" altLang="en-US"/>
              <a:t>間のメモリ共有はサポートされていない</a:t>
            </a:r>
            <a:endParaRPr lang="en-US" altLang="ja-JP"/>
          </a:p>
          <a:p>
            <a:endParaRPr lang="ja-JP" altLang="en-US"/>
          </a:p>
        </p:txBody>
      </p:sp>
      <p:sp>
        <p:nvSpPr>
          <p:cNvPr id="2" name="四角形: 角を丸くする 28">
            <a:extLst>
              <a:ext uri="{FF2B5EF4-FFF2-40B4-BE49-F238E27FC236}">
                <a16:creationId xmlns:a16="http://schemas.microsoft.com/office/drawing/2014/main" id="{32D36DCB-537C-B2D0-2445-41C78F055D39}"/>
              </a:ext>
            </a:extLst>
          </p:cNvPr>
          <p:cNvSpPr/>
          <p:nvPr/>
        </p:nvSpPr>
        <p:spPr>
          <a:xfrm>
            <a:off x="3198113" y="6253708"/>
            <a:ext cx="6066785" cy="376503"/>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rPr>
              <a:t>TEE </a:t>
            </a:r>
            <a:r>
              <a:rPr kumimoji="1" lang="ja-JP" altLang="en-US" sz="1600">
                <a:solidFill>
                  <a:schemeClr val="tx1"/>
                </a:solidFill>
              </a:rPr>
              <a:t>セキュリティマネージャ</a:t>
            </a:r>
            <a:r>
              <a:rPr kumimoji="1" lang="en-US" altLang="ja-JP" sz="1600">
                <a:solidFill>
                  <a:schemeClr val="tx1"/>
                </a:solidFill>
              </a:rPr>
              <a:t>(TSM)</a:t>
            </a:r>
            <a:endParaRPr kumimoji="1" lang="ja-JP" altLang="en-US" sz="1600">
              <a:solidFill>
                <a:schemeClr val="tx1"/>
              </a:solidFill>
            </a:endParaRPr>
          </a:p>
        </p:txBody>
      </p:sp>
      <p:sp>
        <p:nvSpPr>
          <p:cNvPr id="7" name="テキスト ボックス 6">
            <a:extLst>
              <a:ext uri="{FF2B5EF4-FFF2-40B4-BE49-F238E27FC236}">
                <a16:creationId xmlns:a16="http://schemas.microsoft.com/office/drawing/2014/main" id="{7C17167F-97AD-7B50-61AD-AD376806F66E}"/>
              </a:ext>
            </a:extLst>
          </p:cNvPr>
          <p:cNvSpPr txBox="1"/>
          <p:nvPr/>
        </p:nvSpPr>
        <p:spPr>
          <a:xfrm>
            <a:off x="5716752" y="4297734"/>
            <a:ext cx="1263652" cy="338554"/>
          </a:xfrm>
          <a:prstGeom prst="rect">
            <a:avLst/>
          </a:prstGeom>
          <a:noFill/>
        </p:spPr>
        <p:txBody>
          <a:bodyPr wrap="square" rtlCol="0">
            <a:spAutoFit/>
          </a:bodyPr>
          <a:lstStyle/>
          <a:p>
            <a:pPr algn="ctr"/>
            <a:r>
              <a:rPr lang="ja-JP" altLang="en-US" sz="1600" b="1"/>
              <a:t>監視用</a:t>
            </a:r>
            <a:r>
              <a:rPr kumimoji="1" lang="en-US" altLang="ja-JP" sz="1600" b="1">
                <a:solidFill>
                  <a:schemeClr val="tx1"/>
                </a:solidFill>
              </a:rPr>
              <a:t>TVM</a:t>
            </a:r>
            <a:endParaRPr kumimoji="1" lang="ja-JP" altLang="en-US" sz="1600" b="1">
              <a:solidFill>
                <a:schemeClr val="tx1"/>
              </a:solidFill>
            </a:endParaRPr>
          </a:p>
        </p:txBody>
      </p:sp>
      <p:sp>
        <p:nvSpPr>
          <p:cNvPr id="9" name="四角形: 角を丸くする 32">
            <a:extLst>
              <a:ext uri="{FF2B5EF4-FFF2-40B4-BE49-F238E27FC236}">
                <a16:creationId xmlns:a16="http://schemas.microsoft.com/office/drawing/2014/main" id="{AA689847-0581-49CD-999C-9D0B5E10ADE4}"/>
              </a:ext>
            </a:extLst>
          </p:cNvPr>
          <p:cNvSpPr/>
          <p:nvPr/>
        </p:nvSpPr>
        <p:spPr>
          <a:xfrm>
            <a:off x="5175105" y="4706960"/>
            <a:ext cx="2377483" cy="1321197"/>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0" name="四角形: 角を丸くする 3">
            <a:extLst>
              <a:ext uri="{FF2B5EF4-FFF2-40B4-BE49-F238E27FC236}">
                <a16:creationId xmlns:a16="http://schemas.microsoft.com/office/drawing/2014/main" id="{AF1EBF91-0E25-E778-C166-BA4EC962BD62}"/>
              </a:ext>
            </a:extLst>
          </p:cNvPr>
          <p:cNvSpPr/>
          <p:nvPr/>
        </p:nvSpPr>
        <p:spPr>
          <a:xfrm>
            <a:off x="3017445" y="4706960"/>
            <a:ext cx="2043346" cy="1325563"/>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1" name="四角形: 角を丸くする 36">
            <a:extLst>
              <a:ext uri="{FF2B5EF4-FFF2-40B4-BE49-F238E27FC236}">
                <a16:creationId xmlns:a16="http://schemas.microsoft.com/office/drawing/2014/main" id="{777CED67-FAE9-523F-1764-14F7E28A18DE}"/>
              </a:ext>
            </a:extLst>
          </p:cNvPr>
          <p:cNvSpPr/>
          <p:nvPr/>
        </p:nvSpPr>
        <p:spPr>
          <a:xfrm>
            <a:off x="3188265" y="5474941"/>
            <a:ext cx="1691481"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ハイパーバイザ</a:t>
            </a:r>
            <a:endParaRPr kumimoji="1" lang="ja-JP" altLang="en-US" sz="1600">
              <a:solidFill>
                <a:schemeClr val="tx1"/>
              </a:solidFill>
            </a:endParaRPr>
          </a:p>
        </p:txBody>
      </p:sp>
      <p:sp>
        <p:nvSpPr>
          <p:cNvPr id="12" name="テキスト ボックス 11">
            <a:extLst>
              <a:ext uri="{FF2B5EF4-FFF2-40B4-BE49-F238E27FC236}">
                <a16:creationId xmlns:a16="http://schemas.microsoft.com/office/drawing/2014/main" id="{AC6B5E63-B6C3-71DE-1F89-158872521532}"/>
              </a:ext>
            </a:extLst>
          </p:cNvPr>
          <p:cNvSpPr txBox="1"/>
          <p:nvPr/>
        </p:nvSpPr>
        <p:spPr>
          <a:xfrm>
            <a:off x="3094463" y="4297734"/>
            <a:ext cx="1918247" cy="338554"/>
          </a:xfrm>
          <a:prstGeom prst="rect">
            <a:avLst/>
          </a:prstGeom>
          <a:noFill/>
        </p:spPr>
        <p:txBody>
          <a:bodyPr wrap="square" rtlCol="0">
            <a:spAutoFit/>
          </a:bodyPr>
          <a:lstStyle/>
          <a:p>
            <a:pPr algn="ctr"/>
            <a:r>
              <a:rPr kumimoji="1" lang="ja-JP" altLang="en-US" sz="1600" b="1"/>
              <a:t>ホスト</a:t>
            </a:r>
            <a:r>
              <a:rPr kumimoji="1" lang="en-US" altLang="ja-JP" sz="1600" b="1"/>
              <a:t>VM</a:t>
            </a:r>
            <a:endParaRPr kumimoji="1" lang="ja-JP" altLang="en-US" sz="1600" b="1"/>
          </a:p>
        </p:txBody>
      </p:sp>
      <p:sp>
        <p:nvSpPr>
          <p:cNvPr id="13" name="四角形: 角を丸くする 39">
            <a:extLst>
              <a:ext uri="{FF2B5EF4-FFF2-40B4-BE49-F238E27FC236}">
                <a16:creationId xmlns:a16="http://schemas.microsoft.com/office/drawing/2014/main" id="{933CB93D-585D-645D-9AC9-42739821C078}"/>
              </a:ext>
            </a:extLst>
          </p:cNvPr>
          <p:cNvSpPr/>
          <p:nvPr/>
        </p:nvSpPr>
        <p:spPr>
          <a:xfrm>
            <a:off x="5319788" y="4880878"/>
            <a:ext cx="2088115" cy="37650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監視用ソフトウェア</a:t>
            </a:r>
            <a:endParaRPr kumimoji="1" lang="ja-JP" altLang="en-US" sz="1600">
              <a:solidFill>
                <a:schemeClr val="tx1"/>
              </a:solidFill>
            </a:endParaRPr>
          </a:p>
        </p:txBody>
      </p:sp>
      <p:sp>
        <p:nvSpPr>
          <p:cNvPr id="14" name="四角形: 角を丸くする 3">
            <a:extLst>
              <a:ext uri="{FF2B5EF4-FFF2-40B4-BE49-F238E27FC236}">
                <a16:creationId xmlns:a16="http://schemas.microsoft.com/office/drawing/2014/main" id="{91F97ACB-2D69-FAC7-E8AC-3CC8089E60C8}"/>
              </a:ext>
            </a:extLst>
          </p:cNvPr>
          <p:cNvSpPr/>
          <p:nvPr/>
        </p:nvSpPr>
        <p:spPr>
          <a:xfrm>
            <a:off x="5329295" y="5478566"/>
            <a:ext cx="2038566"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rPr>
              <a:t>OS</a:t>
            </a:r>
            <a:endParaRPr kumimoji="1" lang="ja-JP" altLang="en-US" sz="1600">
              <a:solidFill>
                <a:schemeClr val="tx1"/>
              </a:solidFill>
            </a:endParaRPr>
          </a:p>
        </p:txBody>
      </p:sp>
      <p:sp>
        <p:nvSpPr>
          <p:cNvPr id="15" name="四角形: 角を丸くする 44">
            <a:extLst>
              <a:ext uri="{FF2B5EF4-FFF2-40B4-BE49-F238E27FC236}">
                <a16:creationId xmlns:a16="http://schemas.microsoft.com/office/drawing/2014/main" id="{BA4F5409-9F37-2690-47A8-4C297B3F922C}"/>
              </a:ext>
            </a:extLst>
          </p:cNvPr>
          <p:cNvSpPr/>
          <p:nvPr/>
        </p:nvSpPr>
        <p:spPr>
          <a:xfrm>
            <a:off x="7682003" y="4702594"/>
            <a:ext cx="1640161" cy="1325563"/>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6" name="四角形: 角を丸くする 3">
            <a:extLst>
              <a:ext uri="{FF2B5EF4-FFF2-40B4-BE49-F238E27FC236}">
                <a16:creationId xmlns:a16="http://schemas.microsoft.com/office/drawing/2014/main" id="{AF1E69A3-ADDC-B188-6A30-BC58CAE29B3D}"/>
              </a:ext>
            </a:extLst>
          </p:cNvPr>
          <p:cNvSpPr/>
          <p:nvPr/>
        </p:nvSpPr>
        <p:spPr>
          <a:xfrm>
            <a:off x="7843823" y="5474941"/>
            <a:ext cx="1316518"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rPr>
              <a:t>OS</a:t>
            </a:r>
            <a:endParaRPr kumimoji="1" lang="ja-JP" altLang="en-US" sz="1600">
              <a:solidFill>
                <a:schemeClr val="tx1"/>
              </a:solidFill>
            </a:endParaRPr>
          </a:p>
        </p:txBody>
      </p:sp>
      <p:sp>
        <p:nvSpPr>
          <p:cNvPr id="17" name="テキスト ボックス 16">
            <a:extLst>
              <a:ext uri="{FF2B5EF4-FFF2-40B4-BE49-F238E27FC236}">
                <a16:creationId xmlns:a16="http://schemas.microsoft.com/office/drawing/2014/main" id="{D3B91B45-1612-51BD-EC4C-8E28ADA183B6}"/>
              </a:ext>
            </a:extLst>
          </p:cNvPr>
          <p:cNvSpPr txBox="1"/>
          <p:nvPr/>
        </p:nvSpPr>
        <p:spPr>
          <a:xfrm>
            <a:off x="7496358" y="4292149"/>
            <a:ext cx="1896933" cy="338554"/>
          </a:xfrm>
          <a:prstGeom prst="rect">
            <a:avLst/>
          </a:prstGeom>
          <a:noFill/>
        </p:spPr>
        <p:txBody>
          <a:bodyPr wrap="square" rtlCol="0">
            <a:spAutoFit/>
          </a:bodyPr>
          <a:lstStyle/>
          <a:p>
            <a:pPr algn="ctr"/>
            <a:r>
              <a:rPr lang="ja-JP" altLang="en-US" sz="1600" b="1"/>
              <a:t>監視対象</a:t>
            </a:r>
            <a:r>
              <a:rPr kumimoji="1" lang="en-US" altLang="ja-JP" sz="1600" b="1">
                <a:solidFill>
                  <a:schemeClr val="tx1"/>
                </a:solidFill>
              </a:rPr>
              <a:t>TVM</a:t>
            </a:r>
            <a:endParaRPr kumimoji="1" lang="ja-JP" altLang="en-US" sz="1600" b="1">
              <a:solidFill>
                <a:schemeClr val="tx1"/>
              </a:solidFill>
            </a:endParaRPr>
          </a:p>
        </p:txBody>
      </p:sp>
      <p:cxnSp>
        <p:nvCxnSpPr>
          <p:cNvPr id="18" name="直線矢印コネクタ 17">
            <a:extLst>
              <a:ext uri="{FF2B5EF4-FFF2-40B4-BE49-F238E27FC236}">
                <a16:creationId xmlns:a16="http://schemas.microsoft.com/office/drawing/2014/main" id="{8FD5D712-C63B-C0FB-CD0B-23BC9EE99927}"/>
              </a:ext>
            </a:extLst>
          </p:cNvPr>
          <p:cNvCxnSpPr>
            <a:cxnSpLocks/>
            <a:stCxn id="13" idx="3"/>
            <a:endCxn id="16" idx="1"/>
          </p:cNvCxnSpPr>
          <p:nvPr/>
        </p:nvCxnSpPr>
        <p:spPr>
          <a:xfrm>
            <a:off x="7407903" y="5069130"/>
            <a:ext cx="435920" cy="594063"/>
          </a:xfrm>
          <a:prstGeom prst="straightConnector1">
            <a:avLst/>
          </a:prstGeom>
          <a:ln w="50800" cap="flat" cmpd="sng" algn="ctr">
            <a:solidFill>
              <a:schemeClr val="dk1"/>
            </a:solidFill>
            <a:prstDash val="sysDot"/>
            <a:round/>
            <a:headEnd type="arrow" w="med" len="med"/>
            <a:tailEnd type="none" w="sm" len="sm"/>
          </a:ln>
        </p:spPr>
        <p:style>
          <a:lnRef idx="0">
            <a:scrgbClr r="0" g="0" b="0"/>
          </a:lnRef>
          <a:fillRef idx="0">
            <a:scrgbClr r="0" g="0" b="0"/>
          </a:fillRef>
          <a:effectRef idx="0">
            <a:scrgbClr r="0" g="0" b="0"/>
          </a:effectRef>
          <a:fontRef idx="minor">
            <a:schemeClr val="tx1"/>
          </a:fontRef>
        </p:style>
      </p:cxnSp>
      <p:cxnSp>
        <p:nvCxnSpPr>
          <p:cNvPr id="19" name="直線矢印コネクタ 18">
            <a:extLst>
              <a:ext uri="{FF2B5EF4-FFF2-40B4-BE49-F238E27FC236}">
                <a16:creationId xmlns:a16="http://schemas.microsoft.com/office/drawing/2014/main" id="{CC923C10-C92C-11AE-47D1-EEF638700709}"/>
              </a:ext>
            </a:extLst>
          </p:cNvPr>
          <p:cNvCxnSpPr>
            <a:cxnSpLocks/>
            <a:endCxn id="16" idx="2"/>
          </p:cNvCxnSpPr>
          <p:nvPr/>
        </p:nvCxnSpPr>
        <p:spPr>
          <a:xfrm flipV="1">
            <a:off x="8502082" y="5851444"/>
            <a:ext cx="0" cy="405811"/>
          </a:xfrm>
          <a:prstGeom prst="straightConnector1">
            <a:avLst/>
          </a:prstGeom>
          <a:ln w="50800" cap="flat" cmpd="sng" algn="ctr">
            <a:solidFill>
              <a:schemeClr val="dk1"/>
            </a:solidFill>
            <a:prstDash val="solid"/>
            <a:round/>
            <a:headEnd type="arrow" w="med" len="med"/>
            <a:tailEnd type="none" w="sm" len="sm"/>
          </a:ln>
        </p:spPr>
        <p:style>
          <a:lnRef idx="0">
            <a:scrgbClr r="0" g="0" b="0"/>
          </a:lnRef>
          <a:fillRef idx="0">
            <a:scrgbClr r="0" g="0" b="0"/>
          </a:fillRef>
          <a:effectRef idx="0">
            <a:scrgbClr r="0" g="0" b="0"/>
          </a:effectRef>
          <a:fontRef idx="minor">
            <a:schemeClr val="tx1"/>
          </a:fontRef>
        </p:style>
      </p:cxnSp>
      <p:cxnSp>
        <p:nvCxnSpPr>
          <p:cNvPr id="20" name="直線矢印コネクタ 19">
            <a:extLst>
              <a:ext uri="{FF2B5EF4-FFF2-40B4-BE49-F238E27FC236}">
                <a16:creationId xmlns:a16="http://schemas.microsoft.com/office/drawing/2014/main" id="{FE32EDA6-B0B4-677F-2E98-D3131F629B9D}"/>
              </a:ext>
            </a:extLst>
          </p:cNvPr>
          <p:cNvCxnSpPr>
            <a:cxnSpLocks/>
            <a:stCxn id="11" idx="2"/>
          </p:cNvCxnSpPr>
          <p:nvPr/>
        </p:nvCxnSpPr>
        <p:spPr>
          <a:xfrm>
            <a:off x="4034006" y="5851444"/>
            <a:ext cx="19580" cy="402264"/>
          </a:xfrm>
          <a:prstGeom prst="straightConnector1">
            <a:avLst/>
          </a:prstGeom>
          <a:ln w="50800" cap="flat" cmpd="sng" algn="ctr">
            <a:solidFill>
              <a:schemeClr val="dk1"/>
            </a:solidFill>
            <a:prstDash val="solid"/>
            <a:round/>
            <a:headEnd type="arrow" w="med" len="med"/>
            <a:tailEnd type="none" w="sm" len="sm"/>
          </a:ln>
        </p:spPr>
        <p:style>
          <a:lnRef idx="0">
            <a:scrgbClr r="0" g="0" b="0"/>
          </a:lnRef>
          <a:fillRef idx="0">
            <a:scrgbClr r="0" g="0" b="0"/>
          </a:fillRef>
          <a:effectRef idx="0">
            <a:scrgbClr r="0" g="0" b="0"/>
          </a:effectRef>
          <a:fontRef idx="minor">
            <a:schemeClr val="tx1"/>
          </a:fontRef>
        </p:style>
      </p:cxnSp>
      <p:sp>
        <p:nvSpPr>
          <p:cNvPr id="3" name="スライド番号プレースホルダー 2">
            <a:extLst>
              <a:ext uri="{FF2B5EF4-FFF2-40B4-BE49-F238E27FC236}">
                <a16:creationId xmlns:a16="http://schemas.microsoft.com/office/drawing/2014/main" id="{DCFF983B-AB14-AA8B-E8D1-44A4DF32EB33}"/>
              </a:ext>
            </a:extLst>
          </p:cNvPr>
          <p:cNvSpPr>
            <a:spLocks noGrp="1"/>
          </p:cNvSpPr>
          <p:nvPr>
            <p:ph type="sldNum" sz="quarter" idx="12"/>
          </p:nvPr>
        </p:nvSpPr>
        <p:spPr/>
        <p:txBody>
          <a:bodyPr/>
          <a:lstStyle/>
          <a:p>
            <a:fld id="{A2D0B6E4-DB95-4D36-8524-B9153B2D6E62}" type="slidenum">
              <a:rPr kumimoji="1" lang="ja-JP" altLang="en-US" smtClean="0"/>
              <a:t>5</a:t>
            </a:fld>
            <a:endParaRPr kumimoji="1" lang="ja-JP" altLang="en-US"/>
          </a:p>
        </p:txBody>
      </p:sp>
    </p:spTree>
    <p:extLst>
      <p:ext uri="{BB962C8B-B14F-4D97-AF65-F5344CB8AC3E}">
        <p14:creationId xmlns:p14="http://schemas.microsoft.com/office/powerpoint/2010/main" val="307636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1">
            <a:extLst>
              <a:ext uri="{FF2B5EF4-FFF2-40B4-BE49-F238E27FC236}">
                <a16:creationId xmlns:a16="http://schemas.microsoft.com/office/drawing/2014/main" id="{21CCF772-9513-82E8-C8AC-523C4655BB72}"/>
              </a:ext>
            </a:extLst>
          </p:cNvPr>
          <p:cNvSpPr/>
          <p:nvPr/>
        </p:nvSpPr>
        <p:spPr>
          <a:xfrm>
            <a:off x="9005684" y="6133348"/>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55" name="正方形/長方形 51">
            <a:extLst>
              <a:ext uri="{FF2B5EF4-FFF2-40B4-BE49-F238E27FC236}">
                <a16:creationId xmlns:a16="http://schemas.microsoft.com/office/drawing/2014/main" id="{7DE71831-40E0-CF90-6783-E73105E72D2A}"/>
              </a:ext>
            </a:extLst>
          </p:cNvPr>
          <p:cNvSpPr/>
          <p:nvPr/>
        </p:nvSpPr>
        <p:spPr>
          <a:xfrm>
            <a:off x="6772169" y="613347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69E6445B-EBB0-BAEA-47B0-5420E4D3209E}"/>
              </a:ext>
            </a:extLst>
          </p:cNvPr>
          <p:cNvSpPr>
            <a:spLocks noGrp="1"/>
          </p:cNvSpPr>
          <p:nvPr>
            <p:ph type="title"/>
          </p:nvPr>
        </p:nvSpPr>
        <p:spPr>
          <a:xfrm>
            <a:off x="838200" y="510988"/>
            <a:ext cx="10515600" cy="802249"/>
          </a:xfrm>
        </p:spPr>
        <p:txBody>
          <a:bodyPr/>
          <a:lstStyle/>
          <a:p>
            <a:r>
              <a:rPr lang="ja-JP" altLang="en-US"/>
              <a:t>メモリ共有機構：ページの属性変更</a:t>
            </a:r>
          </a:p>
        </p:txBody>
      </p:sp>
      <p:sp>
        <p:nvSpPr>
          <p:cNvPr id="3" name="コンテンツ プレースホルダー 2">
            <a:extLst>
              <a:ext uri="{FF2B5EF4-FFF2-40B4-BE49-F238E27FC236}">
                <a16:creationId xmlns:a16="http://schemas.microsoft.com/office/drawing/2014/main" id="{6B789329-500E-A824-D237-AFE1D7D0F3AE}"/>
              </a:ext>
            </a:extLst>
          </p:cNvPr>
          <p:cNvSpPr>
            <a:spLocks noGrp="1"/>
          </p:cNvSpPr>
          <p:nvPr>
            <p:ph idx="1"/>
          </p:nvPr>
        </p:nvSpPr>
        <p:spPr>
          <a:xfrm>
            <a:off x="838200" y="1492624"/>
            <a:ext cx="10515600" cy="4684339"/>
          </a:xfrm>
        </p:spPr>
        <p:txBody>
          <a:bodyPr>
            <a:normAutofit/>
          </a:bodyPr>
          <a:lstStyle/>
          <a:p>
            <a:r>
              <a:rPr lang="en-US" altLang="ja-JP"/>
              <a:t>TVM</a:t>
            </a:r>
            <a:r>
              <a:rPr lang="ja-JP" altLang="en-US"/>
              <a:t>が共有に用いるメモリページの属性を「共用」に変更</a:t>
            </a:r>
            <a:endParaRPr lang="en-US" altLang="ja-JP"/>
          </a:p>
          <a:p>
            <a:pPr lvl="1"/>
            <a:r>
              <a:rPr lang="ja-JP" altLang="en-US"/>
              <a:t>起動時に</a:t>
            </a:r>
            <a:r>
              <a:rPr lang="en-JP" altLang="ja-JP"/>
              <a:t>は</a:t>
            </a:r>
            <a:r>
              <a:rPr lang="ja-JP" altLang="en-US"/>
              <a:t>「</a:t>
            </a:r>
            <a:r>
              <a:rPr lang="en-JP" altLang="ja-JP"/>
              <a:t>専用</a:t>
            </a:r>
            <a:r>
              <a:rPr lang="ja-JP" altLang="en-US"/>
              <a:t>」となっており、その</a:t>
            </a:r>
            <a:r>
              <a:rPr lang="en-US" altLang="ja-JP"/>
              <a:t>TVM</a:t>
            </a:r>
            <a:r>
              <a:rPr lang="ja-JP" altLang="en-US"/>
              <a:t>しかアクセスできない</a:t>
            </a:r>
            <a:endParaRPr lang="en-US" altLang="ja-JP"/>
          </a:p>
          <a:p>
            <a:pPr lvl="1"/>
            <a:r>
              <a:rPr lang="ja-JP" altLang="en-US"/>
              <a:t>それぞれの</a:t>
            </a:r>
            <a:r>
              <a:rPr lang="en-US" altLang="ja-JP"/>
              <a:t>TVM</a:t>
            </a:r>
            <a:r>
              <a:rPr lang="ja-JP" altLang="en-US"/>
              <a:t>が</a:t>
            </a:r>
            <a:r>
              <a:rPr lang="en-US" altLang="ja-JP"/>
              <a:t>SBI </a:t>
            </a:r>
            <a:r>
              <a:rPr lang="en-US" altLang="ja-JP" err="1"/>
              <a:t>ecall</a:t>
            </a:r>
            <a:r>
              <a:rPr lang="ja-JP" altLang="en-US"/>
              <a:t>を用いて</a:t>
            </a:r>
            <a:r>
              <a:rPr lang="en-US" altLang="ja-JP"/>
              <a:t>TSM</a:t>
            </a:r>
            <a:r>
              <a:rPr lang="ja-JP" altLang="en-US"/>
              <a:t>を呼び出して変更</a:t>
            </a:r>
          </a:p>
          <a:p>
            <a:r>
              <a:rPr lang="ja-JP" altLang="en-US"/>
              <a:t>そのページを</a:t>
            </a:r>
            <a:r>
              <a:rPr lang="en-US" altLang="ja-JP"/>
              <a:t>TVM</a:t>
            </a:r>
            <a:r>
              <a:rPr lang="ja-JP" altLang="en-US"/>
              <a:t>の共用メモリリストに登録</a:t>
            </a:r>
            <a:endParaRPr lang="en-US" altLang="ja-JP"/>
          </a:p>
          <a:p>
            <a:pPr lvl="1"/>
            <a:r>
              <a:rPr lang="ja-JP" altLang="en-US"/>
              <a:t>共用メモリリストはハイパーバイザによって</a:t>
            </a:r>
            <a:r>
              <a:rPr lang="en-US" altLang="ja-JP"/>
              <a:t>TVM</a:t>
            </a:r>
            <a:r>
              <a:rPr lang="ja-JP" altLang="en-US"/>
              <a:t>ごとに管理</a:t>
            </a:r>
            <a:endParaRPr lang="en-US" altLang="ja-JP"/>
          </a:p>
          <a:p>
            <a:pPr lvl="1"/>
            <a:r>
              <a:rPr lang="en-US" altLang="ja-JP"/>
              <a:t>TSM</a:t>
            </a:r>
            <a:r>
              <a:rPr lang="ja-JP" altLang="en-US"/>
              <a:t>がハイパーバイザを呼び出して登録</a:t>
            </a:r>
            <a:endParaRPr lang="en-US" altLang="ja-JP"/>
          </a:p>
        </p:txBody>
      </p:sp>
      <p:sp>
        <p:nvSpPr>
          <p:cNvPr id="6" name="四角形: 角を丸くする 5">
            <a:extLst>
              <a:ext uri="{FF2B5EF4-FFF2-40B4-BE49-F238E27FC236}">
                <a16:creationId xmlns:a16="http://schemas.microsoft.com/office/drawing/2014/main" id="{C535114B-CF7A-9AC6-4852-A30A662460BB}"/>
              </a:ext>
            </a:extLst>
          </p:cNvPr>
          <p:cNvSpPr/>
          <p:nvPr/>
        </p:nvSpPr>
        <p:spPr>
          <a:xfrm>
            <a:off x="6294705" y="4202201"/>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rgbClr val="FF0000"/>
                </a:solidFill>
              </a:rPr>
              <a:t> </a:t>
            </a:r>
            <a:r>
              <a:rPr kumimoji="1" lang="ja-JP" altLang="en-US">
                <a:solidFill>
                  <a:schemeClr val="tx1"/>
                </a:solidFill>
              </a:rPr>
              <a:t>監視用</a:t>
            </a:r>
            <a:r>
              <a:rPr kumimoji="1" lang="en-US" altLang="ja-JP">
                <a:solidFill>
                  <a:schemeClr val="tx1"/>
                </a:solidFill>
              </a:rPr>
              <a:t>TVM</a:t>
            </a:r>
            <a:endParaRPr kumimoji="1" lang="ja-JP" altLang="en-US">
              <a:solidFill>
                <a:schemeClr val="tx1"/>
              </a:solidFill>
            </a:endParaRPr>
          </a:p>
        </p:txBody>
      </p:sp>
      <p:sp>
        <p:nvSpPr>
          <p:cNvPr id="7" name="四角形: 角を丸くする 6">
            <a:extLst>
              <a:ext uri="{FF2B5EF4-FFF2-40B4-BE49-F238E27FC236}">
                <a16:creationId xmlns:a16="http://schemas.microsoft.com/office/drawing/2014/main" id="{E1C5673C-B370-D68A-8659-4126BCAD3C4F}"/>
              </a:ext>
            </a:extLst>
          </p:cNvPr>
          <p:cNvSpPr/>
          <p:nvPr/>
        </p:nvSpPr>
        <p:spPr>
          <a:xfrm>
            <a:off x="4016905" y="4192198"/>
            <a:ext cx="2186258" cy="599866"/>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rgbClr val="FF0000"/>
                </a:solidFill>
              </a:rPr>
              <a:t> </a:t>
            </a:r>
            <a:r>
              <a:rPr lang="ja-JP" altLang="en-US">
                <a:solidFill>
                  <a:schemeClr val="tx1"/>
                </a:solidFill>
              </a:rPr>
              <a:t>ハイパーバイザ</a:t>
            </a:r>
            <a:endParaRPr kumimoji="1" lang="ja-JP" altLang="en-US" sz="1400">
              <a:solidFill>
                <a:schemeClr val="tx1"/>
              </a:solidFill>
            </a:endParaRPr>
          </a:p>
        </p:txBody>
      </p:sp>
      <p:cxnSp>
        <p:nvCxnSpPr>
          <p:cNvPr id="8" name="直線コネクタ 7">
            <a:extLst>
              <a:ext uri="{FF2B5EF4-FFF2-40B4-BE49-F238E27FC236}">
                <a16:creationId xmlns:a16="http://schemas.microsoft.com/office/drawing/2014/main" id="{E6BCB3C6-1BBA-3382-D6E8-1F6E581261B2}"/>
              </a:ext>
            </a:extLst>
          </p:cNvPr>
          <p:cNvCxnSpPr>
            <a:cxnSpLocks/>
            <a:stCxn id="6" idx="2"/>
          </p:cNvCxnSpPr>
          <p:nvPr/>
        </p:nvCxnSpPr>
        <p:spPr>
          <a:xfrm>
            <a:off x="7159648" y="4766373"/>
            <a:ext cx="0" cy="523477"/>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9" name="直線コネクタ 8">
            <a:extLst>
              <a:ext uri="{FF2B5EF4-FFF2-40B4-BE49-F238E27FC236}">
                <a16:creationId xmlns:a16="http://schemas.microsoft.com/office/drawing/2014/main" id="{CC6B998A-425E-0FA2-7057-2E662AC4E629}"/>
              </a:ext>
            </a:extLst>
          </p:cNvPr>
          <p:cNvCxnSpPr>
            <a:cxnSpLocks/>
            <a:stCxn id="7" idx="2"/>
          </p:cNvCxnSpPr>
          <p:nvPr/>
        </p:nvCxnSpPr>
        <p:spPr>
          <a:xfrm>
            <a:off x="5110034" y="4792064"/>
            <a:ext cx="0" cy="506339"/>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10" name="テキスト ボックス 9">
            <a:extLst>
              <a:ext uri="{FF2B5EF4-FFF2-40B4-BE49-F238E27FC236}">
                <a16:creationId xmlns:a16="http://schemas.microsoft.com/office/drawing/2014/main" id="{A8737D34-6842-B706-4769-1C385FCC57BA}"/>
              </a:ext>
            </a:extLst>
          </p:cNvPr>
          <p:cNvSpPr txBox="1"/>
          <p:nvPr/>
        </p:nvSpPr>
        <p:spPr>
          <a:xfrm>
            <a:off x="7489061" y="4911321"/>
            <a:ext cx="1329917" cy="338554"/>
          </a:xfrm>
          <a:prstGeom prst="rect">
            <a:avLst/>
          </a:prstGeom>
          <a:noFill/>
        </p:spPr>
        <p:txBody>
          <a:bodyPr wrap="square" rtlCol="0">
            <a:spAutoFit/>
          </a:bodyPr>
          <a:lstStyle/>
          <a:p>
            <a:pPr algn="ctr"/>
            <a:r>
              <a:rPr kumimoji="1" lang="en-US" altLang="ja-JP" sz="1600" b="1"/>
              <a:t>1.SBI </a:t>
            </a:r>
            <a:r>
              <a:rPr kumimoji="1" lang="en-US" altLang="ja-JP" sz="1600" b="1" err="1"/>
              <a:t>ecall</a:t>
            </a:r>
            <a:r>
              <a:rPr kumimoji="1" lang="en-US" altLang="ja-JP" sz="1600" b="1"/>
              <a:t> </a:t>
            </a:r>
            <a:endParaRPr kumimoji="1" lang="ja-JP" altLang="en-US" sz="1600" b="1"/>
          </a:p>
        </p:txBody>
      </p:sp>
      <p:sp>
        <p:nvSpPr>
          <p:cNvPr id="11" name="テキスト ボックス 10">
            <a:extLst>
              <a:ext uri="{FF2B5EF4-FFF2-40B4-BE49-F238E27FC236}">
                <a16:creationId xmlns:a16="http://schemas.microsoft.com/office/drawing/2014/main" id="{E1F2D730-B960-D780-8560-790E3340D539}"/>
              </a:ext>
            </a:extLst>
          </p:cNvPr>
          <p:cNvSpPr txBox="1"/>
          <p:nvPr/>
        </p:nvSpPr>
        <p:spPr>
          <a:xfrm>
            <a:off x="5383080" y="4951296"/>
            <a:ext cx="1355345" cy="338554"/>
          </a:xfrm>
          <a:prstGeom prst="rect">
            <a:avLst/>
          </a:prstGeom>
          <a:noFill/>
        </p:spPr>
        <p:txBody>
          <a:bodyPr wrap="square" rtlCol="0">
            <a:spAutoFit/>
          </a:bodyPr>
          <a:lstStyle/>
          <a:p>
            <a:pPr algn="ctr"/>
            <a:r>
              <a:rPr kumimoji="1" lang="en-US" altLang="ja-JP" sz="1600" b="1"/>
              <a:t>3.</a:t>
            </a:r>
            <a:r>
              <a:rPr kumimoji="1" lang="ja-JP" altLang="en-US" sz="1600" b="1"/>
              <a:t>呼び出し</a:t>
            </a:r>
          </a:p>
        </p:txBody>
      </p:sp>
      <p:sp>
        <p:nvSpPr>
          <p:cNvPr id="12" name="四角形: 角を丸くする 11">
            <a:extLst>
              <a:ext uri="{FF2B5EF4-FFF2-40B4-BE49-F238E27FC236}">
                <a16:creationId xmlns:a16="http://schemas.microsoft.com/office/drawing/2014/main" id="{F6E1D2D9-B662-1DD0-DB1C-C09F700A51DA}"/>
              </a:ext>
            </a:extLst>
          </p:cNvPr>
          <p:cNvSpPr/>
          <p:nvPr/>
        </p:nvSpPr>
        <p:spPr>
          <a:xfrm>
            <a:off x="4016905" y="5298403"/>
            <a:ext cx="5882038" cy="471280"/>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a:solidFill>
                  <a:schemeClr val="tx1"/>
                </a:solidFill>
              </a:rPr>
              <a:t>TEE </a:t>
            </a:r>
            <a:r>
              <a:rPr kumimoji="1" lang="ja-JP" altLang="en-US" sz="1400">
                <a:solidFill>
                  <a:schemeClr val="tx1"/>
                </a:solidFill>
              </a:rPr>
              <a:t>セキュリティマネージャ</a:t>
            </a:r>
            <a:r>
              <a:rPr kumimoji="1" lang="en-US" altLang="ja-JP" sz="1400">
                <a:solidFill>
                  <a:schemeClr val="tx1"/>
                </a:solidFill>
              </a:rPr>
              <a:t>(TSM)</a:t>
            </a:r>
            <a:endParaRPr kumimoji="1" lang="ja-JP" altLang="en-US" sz="1400">
              <a:solidFill>
                <a:schemeClr val="tx1"/>
              </a:solidFill>
            </a:endParaRPr>
          </a:p>
        </p:txBody>
      </p:sp>
      <p:sp>
        <p:nvSpPr>
          <p:cNvPr id="2" name="四角形: 角を丸くする 5">
            <a:extLst>
              <a:ext uri="{FF2B5EF4-FFF2-40B4-BE49-F238E27FC236}">
                <a16:creationId xmlns:a16="http://schemas.microsoft.com/office/drawing/2014/main" id="{4229440C-6873-4AC8-F97A-1D8CB0803B81}"/>
              </a:ext>
            </a:extLst>
          </p:cNvPr>
          <p:cNvSpPr/>
          <p:nvPr/>
        </p:nvSpPr>
        <p:spPr>
          <a:xfrm>
            <a:off x="8175097" y="4192214"/>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rgbClr val="FF0000"/>
                </a:solidFill>
              </a:rPr>
              <a:t> </a:t>
            </a:r>
            <a:r>
              <a:rPr kumimoji="1" lang="ja-JP" altLang="en-US" sz="1600">
                <a:solidFill>
                  <a:schemeClr val="tx1"/>
                </a:solidFill>
              </a:rPr>
              <a:t>監視対象</a:t>
            </a:r>
            <a:r>
              <a:rPr kumimoji="1" lang="en-US" altLang="ja-JP" sz="1600">
                <a:solidFill>
                  <a:schemeClr val="tx1"/>
                </a:solidFill>
              </a:rPr>
              <a:t>TVM</a:t>
            </a:r>
            <a:endParaRPr kumimoji="1" lang="ja-JP" altLang="en-US" sz="1600">
              <a:solidFill>
                <a:schemeClr val="tx1"/>
              </a:solidFill>
            </a:endParaRPr>
          </a:p>
        </p:txBody>
      </p:sp>
      <p:cxnSp>
        <p:nvCxnSpPr>
          <p:cNvPr id="4" name="直線コネクタ 7">
            <a:extLst>
              <a:ext uri="{FF2B5EF4-FFF2-40B4-BE49-F238E27FC236}">
                <a16:creationId xmlns:a16="http://schemas.microsoft.com/office/drawing/2014/main" id="{28CC7869-056E-FAC4-CE51-D253626BB119}"/>
              </a:ext>
            </a:extLst>
          </p:cNvPr>
          <p:cNvCxnSpPr>
            <a:cxnSpLocks/>
            <a:stCxn id="2" idx="2"/>
          </p:cNvCxnSpPr>
          <p:nvPr/>
        </p:nvCxnSpPr>
        <p:spPr>
          <a:xfrm>
            <a:off x="9040040" y="4756386"/>
            <a:ext cx="4208" cy="542017"/>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14" name="Rounded Rectangle 13">
            <a:extLst>
              <a:ext uri="{FF2B5EF4-FFF2-40B4-BE49-F238E27FC236}">
                <a16:creationId xmlns:a16="http://schemas.microsoft.com/office/drawing/2014/main" id="{B1AE06FD-17EE-5B0F-8BBB-0F1B8A8FF42A}"/>
              </a:ext>
            </a:extLst>
          </p:cNvPr>
          <p:cNvSpPr/>
          <p:nvPr/>
        </p:nvSpPr>
        <p:spPr>
          <a:xfrm>
            <a:off x="1191664" y="4111418"/>
            <a:ext cx="2260617" cy="599866"/>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altLang="ja-JP">
                <a:solidFill>
                  <a:schemeClr val="tx1"/>
                </a:solidFill>
              </a:rPr>
              <a:t>監視用TVMの</a:t>
            </a:r>
          </a:p>
          <a:p>
            <a:pPr algn="ctr"/>
            <a:r>
              <a:rPr lang="en-JP">
                <a:solidFill>
                  <a:schemeClr val="tx1"/>
                </a:solidFill>
              </a:rPr>
              <a:t>共用ページリスト</a:t>
            </a:r>
          </a:p>
        </p:txBody>
      </p:sp>
      <p:sp>
        <p:nvSpPr>
          <p:cNvPr id="15" name="Rounded Rectangle 14">
            <a:extLst>
              <a:ext uri="{FF2B5EF4-FFF2-40B4-BE49-F238E27FC236}">
                <a16:creationId xmlns:a16="http://schemas.microsoft.com/office/drawing/2014/main" id="{705AEE4D-A430-6502-A1D5-1442F0F73DAD}"/>
              </a:ext>
            </a:extLst>
          </p:cNvPr>
          <p:cNvSpPr/>
          <p:nvPr/>
        </p:nvSpPr>
        <p:spPr>
          <a:xfrm>
            <a:off x="1191664" y="4890670"/>
            <a:ext cx="2260617" cy="645091"/>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altLang="ja-JP">
                <a:solidFill>
                  <a:schemeClr val="tx1"/>
                </a:solidFill>
              </a:rPr>
              <a:t>監視</a:t>
            </a:r>
            <a:r>
              <a:rPr lang="ja-JP" altLang="en-US">
                <a:solidFill>
                  <a:schemeClr val="tx1"/>
                </a:solidFill>
              </a:rPr>
              <a:t>対象</a:t>
            </a:r>
            <a:r>
              <a:rPr lang="en-JP" altLang="ja-JP">
                <a:solidFill>
                  <a:schemeClr val="tx1"/>
                </a:solidFill>
              </a:rPr>
              <a:t>TVMの</a:t>
            </a:r>
          </a:p>
          <a:p>
            <a:pPr algn="ctr"/>
            <a:r>
              <a:rPr lang="en-JP">
                <a:solidFill>
                  <a:schemeClr val="tx1"/>
                </a:solidFill>
              </a:rPr>
              <a:t>共用ページリスト</a:t>
            </a:r>
          </a:p>
        </p:txBody>
      </p:sp>
      <p:cxnSp>
        <p:nvCxnSpPr>
          <p:cNvPr id="20" name="直線コネクタ 7">
            <a:extLst>
              <a:ext uri="{FF2B5EF4-FFF2-40B4-BE49-F238E27FC236}">
                <a16:creationId xmlns:a16="http://schemas.microsoft.com/office/drawing/2014/main" id="{5729D26B-3658-D0F6-08C0-23CA3FAAF0F7}"/>
              </a:ext>
            </a:extLst>
          </p:cNvPr>
          <p:cNvCxnSpPr>
            <a:cxnSpLocks/>
            <a:endCxn id="49" idx="0"/>
          </p:cNvCxnSpPr>
          <p:nvPr/>
        </p:nvCxnSpPr>
        <p:spPr>
          <a:xfrm>
            <a:off x="9202254" y="5765460"/>
            <a:ext cx="0" cy="368022"/>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24" name="テキスト ボックス 9">
            <a:extLst>
              <a:ext uri="{FF2B5EF4-FFF2-40B4-BE49-F238E27FC236}">
                <a16:creationId xmlns:a16="http://schemas.microsoft.com/office/drawing/2014/main" id="{2ACBCD13-F568-396B-3498-DEC4179485D5}"/>
              </a:ext>
            </a:extLst>
          </p:cNvPr>
          <p:cNvSpPr txBox="1"/>
          <p:nvPr/>
        </p:nvSpPr>
        <p:spPr>
          <a:xfrm>
            <a:off x="7510809" y="5780796"/>
            <a:ext cx="1168638" cy="338554"/>
          </a:xfrm>
          <a:prstGeom prst="rect">
            <a:avLst/>
          </a:prstGeom>
          <a:noFill/>
        </p:spPr>
        <p:txBody>
          <a:bodyPr wrap="square" rtlCol="0">
            <a:spAutoFit/>
          </a:bodyPr>
          <a:lstStyle/>
          <a:p>
            <a:pPr algn="ctr"/>
            <a:r>
              <a:rPr kumimoji="1" lang="en-US" altLang="ja-JP" sz="1600" b="1"/>
              <a:t>2. </a:t>
            </a:r>
            <a:r>
              <a:rPr kumimoji="1" lang="ja-JP" altLang="en-US" sz="1600" b="1"/>
              <a:t>変更</a:t>
            </a:r>
          </a:p>
        </p:txBody>
      </p:sp>
      <p:cxnSp>
        <p:nvCxnSpPr>
          <p:cNvPr id="25" name="直線コネクタ 7">
            <a:extLst>
              <a:ext uri="{FF2B5EF4-FFF2-40B4-BE49-F238E27FC236}">
                <a16:creationId xmlns:a16="http://schemas.microsoft.com/office/drawing/2014/main" id="{5CA452AD-40FF-D65A-67A1-532E6A30362D}"/>
              </a:ext>
            </a:extLst>
          </p:cNvPr>
          <p:cNvCxnSpPr>
            <a:cxnSpLocks/>
            <a:stCxn id="12" idx="2"/>
            <a:endCxn id="38" idx="0"/>
          </p:cNvCxnSpPr>
          <p:nvPr/>
        </p:nvCxnSpPr>
        <p:spPr>
          <a:xfrm>
            <a:off x="6957924" y="5769683"/>
            <a:ext cx="8943" cy="363800"/>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26" name="直線コネクタ 7">
            <a:extLst>
              <a:ext uri="{FF2B5EF4-FFF2-40B4-BE49-F238E27FC236}">
                <a16:creationId xmlns:a16="http://schemas.microsoft.com/office/drawing/2014/main" id="{B0B4170B-CBFB-EFEB-3D99-27BCF40AF847}"/>
              </a:ext>
            </a:extLst>
          </p:cNvPr>
          <p:cNvCxnSpPr>
            <a:cxnSpLocks/>
            <a:stCxn id="7" idx="1"/>
            <a:endCxn id="14" idx="3"/>
          </p:cNvCxnSpPr>
          <p:nvPr/>
        </p:nvCxnSpPr>
        <p:spPr>
          <a:xfrm flipH="1" flipV="1">
            <a:off x="3452281" y="4411351"/>
            <a:ext cx="564624" cy="80780"/>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28" name="直線コネクタ 7">
            <a:extLst>
              <a:ext uri="{FF2B5EF4-FFF2-40B4-BE49-F238E27FC236}">
                <a16:creationId xmlns:a16="http://schemas.microsoft.com/office/drawing/2014/main" id="{93B26E1C-8467-197E-9C03-13FFA0B34269}"/>
              </a:ext>
            </a:extLst>
          </p:cNvPr>
          <p:cNvCxnSpPr>
            <a:cxnSpLocks/>
            <a:stCxn id="7" idx="1"/>
            <a:endCxn id="15" idx="3"/>
          </p:cNvCxnSpPr>
          <p:nvPr/>
        </p:nvCxnSpPr>
        <p:spPr>
          <a:xfrm flipH="1">
            <a:off x="3452281" y="4492131"/>
            <a:ext cx="564624" cy="721085"/>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30" name="テキスト ボックス 9">
            <a:extLst>
              <a:ext uri="{FF2B5EF4-FFF2-40B4-BE49-F238E27FC236}">
                <a16:creationId xmlns:a16="http://schemas.microsoft.com/office/drawing/2014/main" id="{85C20FC3-597A-3D75-2F30-C2D238CE2E15}"/>
              </a:ext>
            </a:extLst>
          </p:cNvPr>
          <p:cNvSpPr txBox="1"/>
          <p:nvPr/>
        </p:nvSpPr>
        <p:spPr>
          <a:xfrm>
            <a:off x="3523482" y="4887529"/>
            <a:ext cx="1168638" cy="338554"/>
          </a:xfrm>
          <a:prstGeom prst="rect">
            <a:avLst/>
          </a:prstGeom>
          <a:noFill/>
        </p:spPr>
        <p:txBody>
          <a:bodyPr wrap="square" rtlCol="0">
            <a:spAutoFit/>
          </a:bodyPr>
          <a:lstStyle/>
          <a:p>
            <a:pPr algn="ctr"/>
            <a:r>
              <a:rPr kumimoji="1" lang="en-US" altLang="ja-JP" sz="1600" b="1"/>
              <a:t>4. </a:t>
            </a:r>
            <a:r>
              <a:rPr kumimoji="1" lang="ja-JP" altLang="en-US" sz="1600" b="1"/>
              <a:t>登録</a:t>
            </a:r>
          </a:p>
        </p:txBody>
      </p:sp>
      <p:sp>
        <p:nvSpPr>
          <p:cNvPr id="46" name="TextBox 45">
            <a:extLst>
              <a:ext uri="{FF2B5EF4-FFF2-40B4-BE49-F238E27FC236}">
                <a16:creationId xmlns:a16="http://schemas.microsoft.com/office/drawing/2014/main" id="{13301A21-1561-B3AB-7EA7-07E9B7BA771F}"/>
              </a:ext>
            </a:extLst>
          </p:cNvPr>
          <p:cNvSpPr txBox="1"/>
          <p:nvPr/>
        </p:nvSpPr>
        <p:spPr>
          <a:xfrm>
            <a:off x="10014972" y="6169691"/>
            <a:ext cx="1338828" cy="369332"/>
          </a:xfrm>
          <a:prstGeom prst="rect">
            <a:avLst/>
          </a:prstGeom>
          <a:noFill/>
        </p:spPr>
        <p:txBody>
          <a:bodyPr wrap="none" rtlCol="0">
            <a:spAutoFit/>
          </a:bodyPr>
          <a:lstStyle/>
          <a:p>
            <a:r>
              <a:rPr lang="en-JP"/>
              <a:t>物理メモリ</a:t>
            </a:r>
          </a:p>
        </p:txBody>
      </p:sp>
      <p:sp>
        <p:nvSpPr>
          <p:cNvPr id="34" name="スライド番号プレースホルダー 33">
            <a:extLst>
              <a:ext uri="{FF2B5EF4-FFF2-40B4-BE49-F238E27FC236}">
                <a16:creationId xmlns:a16="http://schemas.microsoft.com/office/drawing/2014/main" id="{AAEAFB38-7050-046F-30D7-E36D62EE05DE}"/>
              </a:ext>
            </a:extLst>
          </p:cNvPr>
          <p:cNvSpPr>
            <a:spLocks noGrp="1"/>
          </p:cNvSpPr>
          <p:nvPr>
            <p:ph type="sldNum" sz="quarter" idx="12"/>
          </p:nvPr>
        </p:nvSpPr>
        <p:spPr/>
        <p:txBody>
          <a:bodyPr/>
          <a:lstStyle/>
          <a:p>
            <a:fld id="{A2D0B6E4-DB95-4D36-8524-B9153B2D6E62}" type="slidenum">
              <a:rPr kumimoji="1" lang="ja-JP" altLang="en-US" smtClean="0"/>
              <a:t>6</a:t>
            </a:fld>
            <a:endParaRPr kumimoji="1" lang="ja-JP" altLang="en-US"/>
          </a:p>
        </p:txBody>
      </p:sp>
      <p:sp>
        <p:nvSpPr>
          <p:cNvPr id="37" name="正方形/長方形 51">
            <a:extLst>
              <a:ext uri="{FF2B5EF4-FFF2-40B4-BE49-F238E27FC236}">
                <a16:creationId xmlns:a16="http://schemas.microsoft.com/office/drawing/2014/main" id="{CF9AD12E-5422-DE09-C882-555278746AD3}"/>
              </a:ext>
            </a:extLst>
          </p:cNvPr>
          <p:cNvSpPr/>
          <p:nvPr/>
        </p:nvSpPr>
        <p:spPr>
          <a:xfrm>
            <a:off x="7165345" y="6133483"/>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51">
            <a:extLst>
              <a:ext uri="{FF2B5EF4-FFF2-40B4-BE49-F238E27FC236}">
                <a16:creationId xmlns:a16="http://schemas.microsoft.com/office/drawing/2014/main" id="{9AE972AB-3580-9BB6-B9D4-6F74FC07D2AF}"/>
              </a:ext>
            </a:extLst>
          </p:cNvPr>
          <p:cNvSpPr/>
          <p:nvPr/>
        </p:nvSpPr>
        <p:spPr>
          <a:xfrm>
            <a:off x="6770297" y="6133483"/>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共</a:t>
            </a:r>
          </a:p>
        </p:txBody>
      </p:sp>
      <p:sp>
        <p:nvSpPr>
          <p:cNvPr id="39" name="正方形/長方形 51">
            <a:extLst>
              <a:ext uri="{FF2B5EF4-FFF2-40B4-BE49-F238E27FC236}">
                <a16:creationId xmlns:a16="http://schemas.microsoft.com/office/drawing/2014/main" id="{9D5B2EC6-1ECE-7CC4-2E34-96B95FA552C7}"/>
              </a:ext>
            </a:extLst>
          </p:cNvPr>
          <p:cNvSpPr/>
          <p:nvPr/>
        </p:nvSpPr>
        <p:spPr>
          <a:xfrm>
            <a:off x="7553466" y="6133482"/>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51">
            <a:extLst>
              <a:ext uri="{FF2B5EF4-FFF2-40B4-BE49-F238E27FC236}">
                <a16:creationId xmlns:a16="http://schemas.microsoft.com/office/drawing/2014/main" id="{E07AFCED-0F9F-F52C-3DF2-9CFF7CE26F6F}"/>
              </a:ext>
            </a:extLst>
          </p:cNvPr>
          <p:cNvSpPr/>
          <p:nvPr/>
        </p:nvSpPr>
        <p:spPr>
          <a:xfrm>
            <a:off x="6377121" y="6133481"/>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51">
            <a:extLst>
              <a:ext uri="{FF2B5EF4-FFF2-40B4-BE49-F238E27FC236}">
                <a16:creationId xmlns:a16="http://schemas.microsoft.com/office/drawing/2014/main" id="{CC53ED36-0DDD-7D1E-FA7E-8F1747C898E1}"/>
              </a:ext>
            </a:extLst>
          </p:cNvPr>
          <p:cNvSpPr/>
          <p:nvPr/>
        </p:nvSpPr>
        <p:spPr>
          <a:xfrm>
            <a:off x="9005684" y="6133482"/>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共</a:t>
            </a:r>
          </a:p>
        </p:txBody>
      </p:sp>
      <p:sp>
        <p:nvSpPr>
          <p:cNvPr id="50" name="正方形/長方形 51">
            <a:extLst>
              <a:ext uri="{FF2B5EF4-FFF2-40B4-BE49-F238E27FC236}">
                <a16:creationId xmlns:a16="http://schemas.microsoft.com/office/drawing/2014/main" id="{7BC04BAC-3F48-FFE3-E3B4-E81255A20EA5}"/>
              </a:ext>
            </a:extLst>
          </p:cNvPr>
          <p:cNvSpPr/>
          <p:nvPr/>
        </p:nvSpPr>
        <p:spPr>
          <a:xfrm>
            <a:off x="8610636" y="6133482"/>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51" name="正方形/長方形 51">
            <a:extLst>
              <a:ext uri="{FF2B5EF4-FFF2-40B4-BE49-F238E27FC236}">
                <a16:creationId xmlns:a16="http://schemas.microsoft.com/office/drawing/2014/main" id="{07F76EDC-6A99-5439-3757-C9F86D7C3370}"/>
              </a:ext>
            </a:extLst>
          </p:cNvPr>
          <p:cNvSpPr/>
          <p:nvPr/>
        </p:nvSpPr>
        <p:spPr>
          <a:xfrm>
            <a:off x="9393805" y="6133481"/>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8C8B7095-1201-9D2A-24FD-15A9645EA27C}"/>
              </a:ext>
            </a:extLst>
          </p:cNvPr>
          <p:cNvSpPr/>
          <p:nvPr/>
        </p:nvSpPr>
        <p:spPr>
          <a:xfrm>
            <a:off x="8217460" y="6133480"/>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50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4" grpId="0"/>
      <p:bldP spid="30" grpId="0"/>
      <p:bldP spid="38" grpId="0" animBg="1"/>
      <p:bldP spid="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82AD1E-F601-C513-F7DD-43A52689FAAE}"/>
              </a:ext>
            </a:extLst>
          </p:cNvPr>
          <p:cNvSpPr>
            <a:spLocks noGrp="1"/>
          </p:cNvSpPr>
          <p:nvPr>
            <p:ph type="title"/>
          </p:nvPr>
        </p:nvSpPr>
        <p:spPr/>
        <p:txBody>
          <a:bodyPr/>
          <a:lstStyle/>
          <a:p>
            <a:r>
              <a:rPr lang="ja-JP" altLang="en-US"/>
              <a:t>メモリ共有機構：ページの共有</a:t>
            </a:r>
          </a:p>
        </p:txBody>
      </p:sp>
      <p:sp>
        <p:nvSpPr>
          <p:cNvPr id="3" name="コンテンツ プレースホルダー 2">
            <a:extLst>
              <a:ext uri="{FF2B5EF4-FFF2-40B4-BE49-F238E27FC236}">
                <a16:creationId xmlns:a16="http://schemas.microsoft.com/office/drawing/2014/main" id="{86C52A7B-19AD-7E81-7853-C5D74C1A6640}"/>
              </a:ext>
            </a:extLst>
          </p:cNvPr>
          <p:cNvSpPr>
            <a:spLocks noGrp="1"/>
          </p:cNvSpPr>
          <p:nvPr>
            <p:ph idx="1"/>
          </p:nvPr>
        </p:nvSpPr>
        <p:spPr/>
        <p:txBody>
          <a:bodyPr/>
          <a:lstStyle/>
          <a:p>
            <a:r>
              <a:rPr lang="ja-JP" altLang="en-US"/>
              <a:t>監視用</a:t>
            </a:r>
            <a:r>
              <a:rPr lang="en-US" altLang="ja-JP"/>
              <a:t>TVM</a:t>
            </a:r>
            <a:r>
              <a:rPr lang="ja-JP" altLang="en-US"/>
              <a:t>の共有メモリページを監視対象</a:t>
            </a:r>
            <a:r>
              <a:rPr lang="en-US" altLang="ja-JP"/>
              <a:t>TVM</a:t>
            </a:r>
            <a:r>
              <a:rPr lang="ja-JP" altLang="en-US"/>
              <a:t>と共有</a:t>
            </a:r>
            <a:endParaRPr lang="en-US" altLang="ja-JP"/>
          </a:p>
          <a:p>
            <a:pPr lvl="1"/>
            <a:r>
              <a:rPr lang="ja-JP" altLang="en-US"/>
              <a:t>監視用</a:t>
            </a:r>
            <a:r>
              <a:rPr lang="en-US" altLang="ja-JP"/>
              <a:t>TVM</a:t>
            </a:r>
            <a:r>
              <a:rPr lang="ja-JP" altLang="en-US"/>
              <a:t>が共有しようとするページをハイパーバイザに登録</a:t>
            </a:r>
            <a:endParaRPr lang="en-US" altLang="ja-JP"/>
          </a:p>
          <a:p>
            <a:pPr lvl="1"/>
            <a:r>
              <a:rPr lang="ja-JP" altLang="en-US"/>
              <a:t>監視対象</a:t>
            </a:r>
            <a:r>
              <a:rPr lang="en-US" altLang="ja-JP"/>
              <a:t>TVM</a:t>
            </a:r>
            <a:r>
              <a:rPr lang="ja-JP" altLang="en-US"/>
              <a:t>が共用ページリストの中の対応するページを置換</a:t>
            </a:r>
            <a:endParaRPr lang="en-US" altLang="ja-JP"/>
          </a:p>
          <a:p>
            <a:r>
              <a:rPr lang="ja-JP" altLang="en-US"/>
              <a:t>特定の監視対象</a:t>
            </a:r>
            <a:r>
              <a:rPr lang="en-US" altLang="ja-JP"/>
              <a:t>TVM</a:t>
            </a:r>
            <a:r>
              <a:rPr lang="ja-JP" altLang="en-US"/>
              <a:t>にのみページ共有を許可</a:t>
            </a:r>
            <a:endParaRPr lang="en-US" altLang="ja-JP"/>
          </a:p>
          <a:p>
            <a:pPr lvl="1"/>
            <a:r>
              <a:rPr lang="ja-JP" altLang="en-US"/>
              <a:t>監視用</a:t>
            </a:r>
            <a:r>
              <a:rPr lang="en-US" altLang="ja-JP"/>
              <a:t>TVM</a:t>
            </a:r>
            <a:r>
              <a:rPr lang="ja-JP" altLang="en-US"/>
              <a:t>がページの登録時に</a:t>
            </a:r>
            <a:r>
              <a:rPr lang="en-US" altLang="ja-JP"/>
              <a:t>TSM</a:t>
            </a:r>
            <a:r>
              <a:rPr lang="ja-JP" altLang="en-US"/>
              <a:t>に対してキーを指定</a:t>
            </a:r>
            <a:endParaRPr lang="en-US" altLang="ja-JP"/>
          </a:p>
          <a:p>
            <a:pPr lvl="1"/>
            <a:r>
              <a:rPr lang="ja-JP" altLang="en-US"/>
              <a:t>監視対象</a:t>
            </a:r>
            <a:r>
              <a:rPr lang="en-US" altLang="ja-JP"/>
              <a:t>TVM</a:t>
            </a:r>
            <a:r>
              <a:rPr lang="ja-JP" altLang="en-US"/>
              <a:t>が同じキーを指定した場合にのみページの置換を許可</a:t>
            </a:r>
            <a:endParaRPr lang="en-US" altLang="ja-JP"/>
          </a:p>
          <a:p>
            <a:pPr marL="457200" lvl="1" indent="0">
              <a:buNone/>
            </a:pPr>
            <a:endParaRPr lang="en-US" altLang="ja-JP"/>
          </a:p>
        </p:txBody>
      </p:sp>
      <p:sp>
        <p:nvSpPr>
          <p:cNvPr id="58" name="四角形: 角を丸くする 6">
            <a:extLst>
              <a:ext uri="{FF2B5EF4-FFF2-40B4-BE49-F238E27FC236}">
                <a16:creationId xmlns:a16="http://schemas.microsoft.com/office/drawing/2014/main" id="{73B89BB0-3703-1C42-EC9D-D866D4C3A78C}"/>
              </a:ext>
            </a:extLst>
          </p:cNvPr>
          <p:cNvSpPr/>
          <p:nvPr/>
        </p:nvSpPr>
        <p:spPr>
          <a:xfrm>
            <a:off x="3425375" y="4120419"/>
            <a:ext cx="2014343" cy="5470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solidFill>
              </a:rPr>
              <a:t> </a:t>
            </a:r>
            <a:r>
              <a:rPr lang="ja-JP" altLang="en-US">
                <a:solidFill>
                  <a:schemeClr val="tx1"/>
                </a:solidFill>
              </a:rPr>
              <a:t>ハイパーバイザ</a:t>
            </a:r>
            <a:endParaRPr kumimoji="1" lang="ja-JP" altLang="en-US" sz="1400">
              <a:solidFill>
                <a:schemeClr val="tx1"/>
              </a:solidFill>
            </a:endParaRPr>
          </a:p>
        </p:txBody>
      </p:sp>
      <p:cxnSp>
        <p:nvCxnSpPr>
          <p:cNvPr id="59" name="直線コネクタ 58">
            <a:extLst>
              <a:ext uri="{FF2B5EF4-FFF2-40B4-BE49-F238E27FC236}">
                <a16:creationId xmlns:a16="http://schemas.microsoft.com/office/drawing/2014/main" id="{0FF26C29-9024-C9B4-F793-AF7524487663}"/>
              </a:ext>
            </a:extLst>
          </p:cNvPr>
          <p:cNvCxnSpPr>
            <a:cxnSpLocks/>
          </p:cNvCxnSpPr>
          <p:nvPr/>
        </p:nvCxnSpPr>
        <p:spPr>
          <a:xfrm>
            <a:off x="8178609" y="4693853"/>
            <a:ext cx="3019" cy="645091"/>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60" name="テキスト ボックス 59">
            <a:extLst>
              <a:ext uri="{FF2B5EF4-FFF2-40B4-BE49-F238E27FC236}">
                <a16:creationId xmlns:a16="http://schemas.microsoft.com/office/drawing/2014/main" id="{B74B8ADC-1D07-BD02-957A-32085AEEFED7}"/>
              </a:ext>
            </a:extLst>
          </p:cNvPr>
          <p:cNvSpPr txBox="1"/>
          <p:nvPr/>
        </p:nvSpPr>
        <p:spPr>
          <a:xfrm>
            <a:off x="8256341" y="4914146"/>
            <a:ext cx="1168638" cy="307777"/>
          </a:xfrm>
          <a:prstGeom prst="rect">
            <a:avLst/>
          </a:prstGeom>
          <a:noFill/>
        </p:spPr>
        <p:txBody>
          <a:bodyPr wrap="square" rtlCol="0">
            <a:spAutoFit/>
          </a:bodyPr>
          <a:lstStyle/>
          <a:p>
            <a:pPr algn="ctr"/>
            <a:r>
              <a:rPr kumimoji="1" lang="en-US" altLang="ja-JP" sz="1400" b="1"/>
              <a:t>4.SBI </a:t>
            </a:r>
            <a:r>
              <a:rPr kumimoji="1" lang="en-US" altLang="ja-JP" sz="1400" b="1" err="1"/>
              <a:t>ecall</a:t>
            </a:r>
            <a:r>
              <a:rPr kumimoji="1" lang="en-US" altLang="ja-JP" sz="1400" b="1"/>
              <a:t> </a:t>
            </a:r>
            <a:endParaRPr kumimoji="1" lang="ja-JP" altLang="en-US" sz="1400" b="1"/>
          </a:p>
        </p:txBody>
      </p:sp>
      <p:sp>
        <p:nvSpPr>
          <p:cNvPr id="61" name="テキスト ボックス 60">
            <a:extLst>
              <a:ext uri="{FF2B5EF4-FFF2-40B4-BE49-F238E27FC236}">
                <a16:creationId xmlns:a16="http://schemas.microsoft.com/office/drawing/2014/main" id="{D7EEC767-E4EC-1C3E-F3EB-43FA8F1C58AD}"/>
              </a:ext>
            </a:extLst>
          </p:cNvPr>
          <p:cNvSpPr txBox="1"/>
          <p:nvPr/>
        </p:nvSpPr>
        <p:spPr>
          <a:xfrm>
            <a:off x="4550344" y="4885864"/>
            <a:ext cx="1168638" cy="307777"/>
          </a:xfrm>
          <a:prstGeom prst="rect">
            <a:avLst/>
          </a:prstGeom>
          <a:noFill/>
        </p:spPr>
        <p:txBody>
          <a:bodyPr wrap="square" rtlCol="0">
            <a:spAutoFit/>
          </a:bodyPr>
          <a:lstStyle/>
          <a:p>
            <a:pPr algn="ctr"/>
            <a:r>
              <a:rPr kumimoji="1" lang="en-US" altLang="ja-JP" sz="1400" b="1"/>
              <a:t>2.</a:t>
            </a:r>
            <a:r>
              <a:rPr kumimoji="1" lang="ja-JP" altLang="en-US" sz="1400" b="1"/>
              <a:t>呼び出し</a:t>
            </a:r>
          </a:p>
        </p:txBody>
      </p:sp>
      <p:sp>
        <p:nvSpPr>
          <p:cNvPr id="62" name="四角形: 角を丸くする 11">
            <a:extLst>
              <a:ext uri="{FF2B5EF4-FFF2-40B4-BE49-F238E27FC236}">
                <a16:creationId xmlns:a16="http://schemas.microsoft.com/office/drawing/2014/main" id="{944A00A3-B9F2-3741-1647-4E1E485C64A9}"/>
              </a:ext>
            </a:extLst>
          </p:cNvPr>
          <p:cNvSpPr/>
          <p:nvPr/>
        </p:nvSpPr>
        <p:spPr>
          <a:xfrm>
            <a:off x="3799557" y="5365376"/>
            <a:ext cx="5287192" cy="439172"/>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a:solidFill>
                  <a:schemeClr val="tx1"/>
                </a:solidFill>
              </a:rPr>
              <a:t>TEE </a:t>
            </a:r>
            <a:r>
              <a:rPr kumimoji="1" lang="ja-JP" altLang="en-US" sz="1400">
                <a:solidFill>
                  <a:schemeClr val="tx1"/>
                </a:solidFill>
              </a:rPr>
              <a:t>セキュリティマネージャ</a:t>
            </a:r>
            <a:r>
              <a:rPr kumimoji="1" lang="en-US" altLang="ja-JP" sz="1400">
                <a:solidFill>
                  <a:schemeClr val="tx1"/>
                </a:solidFill>
              </a:rPr>
              <a:t>(TSM)</a:t>
            </a:r>
            <a:endParaRPr kumimoji="1" lang="ja-JP" altLang="en-US" sz="1400">
              <a:solidFill>
                <a:schemeClr val="tx1"/>
              </a:solidFill>
            </a:endParaRPr>
          </a:p>
        </p:txBody>
      </p:sp>
      <p:sp>
        <p:nvSpPr>
          <p:cNvPr id="63" name="四角形: 角を丸くする 12">
            <a:extLst>
              <a:ext uri="{FF2B5EF4-FFF2-40B4-BE49-F238E27FC236}">
                <a16:creationId xmlns:a16="http://schemas.microsoft.com/office/drawing/2014/main" id="{CF148639-858C-2488-4C2C-5BA398769B90}"/>
              </a:ext>
            </a:extLst>
          </p:cNvPr>
          <p:cNvSpPr/>
          <p:nvPr/>
        </p:nvSpPr>
        <p:spPr>
          <a:xfrm>
            <a:off x="7356863" y="4103250"/>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solidFill>
              </a:rPr>
              <a:t> </a:t>
            </a:r>
            <a:r>
              <a:rPr kumimoji="1" lang="ja-JP" altLang="en-US" sz="1400">
                <a:solidFill>
                  <a:schemeClr val="tx1"/>
                </a:solidFill>
              </a:rPr>
              <a:t>監視対象</a:t>
            </a:r>
            <a:r>
              <a:rPr kumimoji="1" lang="en-US" altLang="ja-JP" sz="1400">
                <a:solidFill>
                  <a:schemeClr val="tx1"/>
                </a:solidFill>
              </a:rPr>
              <a:t>TVM</a:t>
            </a:r>
            <a:endParaRPr kumimoji="1" lang="ja-JP" altLang="en-US" sz="1400">
              <a:solidFill>
                <a:schemeClr val="tx1"/>
              </a:solidFill>
            </a:endParaRPr>
          </a:p>
        </p:txBody>
      </p:sp>
      <p:cxnSp>
        <p:nvCxnSpPr>
          <p:cNvPr id="64" name="直線コネクタ 63">
            <a:extLst>
              <a:ext uri="{FF2B5EF4-FFF2-40B4-BE49-F238E27FC236}">
                <a16:creationId xmlns:a16="http://schemas.microsoft.com/office/drawing/2014/main" id="{10D8458B-80D5-BD66-D6D4-F4C77293BD66}"/>
              </a:ext>
            </a:extLst>
          </p:cNvPr>
          <p:cNvCxnSpPr>
            <a:cxnSpLocks/>
            <a:stCxn id="58" idx="2"/>
          </p:cNvCxnSpPr>
          <p:nvPr/>
        </p:nvCxnSpPr>
        <p:spPr>
          <a:xfrm>
            <a:off x="4432547" y="4667422"/>
            <a:ext cx="187091" cy="697954"/>
          </a:xfrm>
          <a:prstGeom prst="line">
            <a:avLst/>
          </a:prstGeom>
          <a:ln w="50800">
            <a:headEnd type="triangle"/>
            <a:tailEnd type="none"/>
          </a:ln>
        </p:spPr>
        <p:style>
          <a:lnRef idx="3">
            <a:schemeClr val="dk1"/>
          </a:lnRef>
          <a:fillRef idx="0">
            <a:schemeClr val="dk1"/>
          </a:fillRef>
          <a:effectRef idx="2">
            <a:schemeClr val="dk1"/>
          </a:effectRef>
          <a:fontRef idx="minor">
            <a:schemeClr val="tx1"/>
          </a:fontRef>
        </p:style>
      </p:cxnSp>
      <p:sp>
        <p:nvSpPr>
          <p:cNvPr id="66" name="TextBox 25">
            <a:extLst>
              <a:ext uri="{FF2B5EF4-FFF2-40B4-BE49-F238E27FC236}">
                <a16:creationId xmlns:a16="http://schemas.microsoft.com/office/drawing/2014/main" id="{376DABA8-E103-7F2B-F63C-BFDBFF0B7BEE}"/>
              </a:ext>
            </a:extLst>
          </p:cNvPr>
          <p:cNvSpPr txBox="1"/>
          <p:nvPr/>
        </p:nvSpPr>
        <p:spPr>
          <a:xfrm>
            <a:off x="9308946" y="6211047"/>
            <a:ext cx="1338828" cy="369332"/>
          </a:xfrm>
          <a:prstGeom prst="rect">
            <a:avLst/>
          </a:prstGeom>
          <a:noFill/>
        </p:spPr>
        <p:txBody>
          <a:bodyPr wrap="none" rtlCol="0">
            <a:spAutoFit/>
          </a:bodyPr>
          <a:lstStyle/>
          <a:p>
            <a:r>
              <a:rPr lang="en-JP"/>
              <a:t>物理メモリ</a:t>
            </a:r>
          </a:p>
        </p:txBody>
      </p:sp>
      <p:cxnSp>
        <p:nvCxnSpPr>
          <p:cNvPr id="68" name="直線コネクタ 7">
            <a:extLst>
              <a:ext uri="{FF2B5EF4-FFF2-40B4-BE49-F238E27FC236}">
                <a16:creationId xmlns:a16="http://schemas.microsoft.com/office/drawing/2014/main" id="{9B461911-1111-BEB9-B3E3-BD56C59DD88D}"/>
              </a:ext>
            </a:extLst>
          </p:cNvPr>
          <p:cNvCxnSpPr>
            <a:cxnSpLocks/>
            <a:stCxn id="58" idx="1"/>
            <a:endCxn id="72" idx="3"/>
          </p:cNvCxnSpPr>
          <p:nvPr/>
        </p:nvCxnSpPr>
        <p:spPr>
          <a:xfrm flipH="1">
            <a:off x="2509737" y="4393921"/>
            <a:ext cx="915638" cy="1025904"/>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69" name="テキスト ボックス 9">
            <a:extLst>
              <a:ext uri="{FF2B5EF4-FFF2-40B4-BE49-F238E27FC236}">
                <a16:creationId xmlns:a16="http://schemas.microsoft.com/office/drawing/2014/main" id="{4D5E112B-9D36-98DC-5745-847560D4F937}"/>
              </a:ext>
            </a:extLst>
          </p:cNvPr>
          <p:cNvSpPr txBox="1"/>
          <p:nvPr/>
        </p:nvSpPr>
        <p:spPr>
          <a:xfrm>
            <a:off x="768119" y="4697714"/>
            <a:ext cx="1168638" cy="307777"/>
          </a:xfrm>
          <a:prstGeom prst="rect">
            <a:avLst/>
          </a:prstGeom>
          <a:noFill/>
        </p:spPr>
        <p:txBody>
          <a:bodyPr wrap="square" rtlCol="0">
            <a:spAutoFit/>
          </a:bodyPr>
          <a:lstStyle/>
          <a:p>
            <a:pPr algn="ctr"/>
            <a:r>
              <a:rPr lang="en-US" altLang="ja-JP" sz="1400" b="1"/>
              <a:t>6</a:t>
            </a:r>
            <a:r>
              <a:rPr kumimoji="1" lang="en-US" altLang="ja-JP" sz="1400" b="1"/>
              <a:t>. </a:t>
            </a:r>
            <a:r>
              <a:rPr kumimoji="1" lang="ja-JP" altLang="en-US" sz="1400" b="1"/>
              <a:t>置換</a:t>
            </a:r>
          </a:p>
        </p:txBody>
      </p:sp>
      <p:sp>
        <p:nvSpPr>
          <p:cNvPr id="70" name="正方形/長方形 53">
            <a:extLst>
              <a:ext uri="{FF2B5EF4-FFF2-40B4-BE49-F238E27FC236}">
                <a16:creationId xmlns:a16="http://schemas.microsoft.com/office/drawing/2014/main" id="{4B64FCB4-A001-BBAB-F90C-808800DC5DFF}"/>
              </a:ext>
            </a:extLst>
          </p:cNvPr>
          <p:cNvSpPr/>
          <p:nvPr/>
        </p:nvSpPr>
        <p:spPr>
          <a:xfrm>
            <a:off x="1740187" y="5186052"/>
            <a:ext cx="393140" cy="396832"/>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a:t>
            </a:r>
          </a:p>
        </p:txBody>
      </p:sp>
      <p:sp>
        <p:nvSpPr>
          <p:cNvPr id="71" name="TextBox 31">
            <a:extLst>
              <a:ext uri="{FF2B5EF4-FFF2-40B4-BE49-F238E27FC236}">
                <a16:creationId xmlns:a16="http://schemas.microsoft.com/office/drawing/2014/main" id="{07B83BB4-877A-6F00-346A-3E694364B12E}"/>
              </a:ext>
            </a:extLst>
          </p:cNvPr>
          <p:cNvSpPr txBox="1"/>
          <p:nvPr/>
        </p:nvSpPr>
        <p:spPr>
          <a:xfrm>
            <a:off x="1325251" y="5995606"/>
            <a:ext cx="1338828" cy="369332"/>
          </a:xfrm>
          <a:prstGeom prst="rect">
            <a:avLst/>
          </a:prstGeom>
          <a:noFill/>
        </p:spPr>
        <p:txBody>
          <a:bodyPr wrap="none" rtlCol="0">
            <a:spAutoFit/>
          </a:bodyPr>
          <a:lstStyle/>
          <a:p>
            <a:r>
              <a:rPr lang="en-JP"/>
              <a:t>共有ページ</a:t>
            </a:r>
          </a:p>
        </p:txBody>
      </p:sp>
      <p:sp>
        <p:nvSpPr>
          <p:cNvPr id="72" name="Rounded Rectangle 32">
            <a:extLst>
              <a:ext uri="{FF2B5EF4-FFF2-40B4-BE49-F238E27FC236}">
                <a16:creationId xmlns:a16="http://schemas.microsoft.com/office/drawing/2014/main" id="{06CCEB1D-291E-AED9-477D-095A982B9BAC}"/>
              </a:ext>
            </a:extLst>
          </p:cNvPr>
          <p:cNvSpPr/>
          <p:nvPr/>
        </p:nvSpPr>
        <p:spPr>
          <a:xfrm>
            <a:off x="1409765" y="5017434"/>
            <a:ext cx="1099972" cy="804781"/>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73" name="直線コネクタ 7">
            <a:extLst>
              <a:ext uri="{FF2B5EF4-FFF2-40B4-BE49-F238E27FC236}">
                <a16:creationId xmlns:a16="http://schemas.microsoft.com/office/drawing/2014/main" id="{89563762-028C-AD17-D01B-357F09060627}"/>
              </a:ext>
            </a:extLst>
          </p:cNvPr>
          <p:cNvCxnSpPr>
            <a:cxnSpLocks/>
            <a:stCxn id="70" idx="0"/>
            <a:endCxn id="4" idx="2"/>
          </p:cNvCxnSpPr>
          <p:nvPr/>
        </p:nvCxnSpPr>
        <p:spPr>
          <a:xfrm flipV="1">
            <a:off x="1936757" y="4693853"/>
            <a:ext cx="0" cy="492199"/>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74" name="直線コネクタ 7">
            <a:extLst>
              <a:ext uri="{FF2B5EF4-FFF2-40B4-BE49-F238E27FC236}">
                <a16:creationId xmlns:a16="http://schemas.microsoft.com/office/drawing/2014/main" id="{1724B958-12D5-EF85-2E76-DBD5F376BE59}"/>
              </a:ext>
            </a:extLst>
          </p:cNvPr>
          <p:cNvCxnSpPr>
            <a:cxnSpLocks/>
            <a:endCxn id="24" idx="0"/>
          </p:cNvCxnSpPr>
          <p:nvPr/>
        </p:nvCxnSpPr>
        <p:spPr>
          <a:xfrm flipH="1">
            <a:off x="8527649" y="5814801"/>
            <a:ext cx="372" cy="351721"/>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75" name="テキスト ボックス 9">
            <a:extLst>
              <a:ext uri="{FF2B5EF4-FFF2-40B4-BE49-F238E27FC236}">
                <a16:creationId xmlns:a16="http://schemas.microsoft.com/office/drawing/2014/main" id="{AA1328E7-CA34-690A-4148-E3E6037F32C8}"/>
              </a:ext>
            </a:extLst>
          </p:cNvPr>
          <p:cNvSpPr txBox="1"/>
          <p:nvPr/>
        </p:nvSpPr>
        <p:spPr>
          <a:xfrm>
            <a:off x="8555924" y="5828741"/>
            <a:ext cx="1168638" cy="307777"/>
          </a:xfrm>
          <a:prstGeom prst="rect">
            <a:avLst/>
          </a:prstGeom>
          <a:noFill/>
        </p:spPr>
        <p:txBody>
          <a:bodyPr wrap="square" rtlCol="0">
            <a:spAutoFit/>
          </a:bodyPr>
          <a:lstStyle/>
          <a:p>
            <a:pPr algn="ctr"/>
            <a:r>
              <a:rPr kumimoji="1" lang="en-US" altLang="ja-JP" sz="1400" b="1"/>
              <a:t>7. </a:t>
            </a:r>
            <a:r>
              <a:rPr kumimoji="1" lang="ja-JP" altLang="en-US" sz="1400" b="1"/>
              <a:t>割り当て</a:t>
            </a:r>
          </a:p>
        </p:txBody>
      </p:sp>
      <p:pic>
        <p:nvPicPr>
          <p:cNvPr id="77" name="グラフィックス 76" descr="キー 枠線">
            <a:extLst>
              <a:ext uri="{FF2B5EF4-FFF2-40B4-BE49-F238E27FC236}">
                <a16:creationId xmlns:a16="http://schemas.microsoft.com/office/drawing/2014/main" id="{3F86404C-5BFA-A963-B9F7-3E6ED19A62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62755" y="4588173"/>
            <a:ext cx="480221" cy="480221"/>
          </a:xfrm>
          <a:prstGeom prst="rect">
            <a:avLst/>
          </a:prstGeom>
        </p:spPr>
      </p:pic>
      <p:sp>
        <p:nvSpPr>
          <p:cNvPr id="88" name="テキスト ボックス 9">
            <a:extLst>
              <a:ext uri="{FF2B5EF4-FFF2-40B4-BE49-F238E27FC236}">
                <a16:creationId xmlns:a16="http://schemas.microsoft.com/office/drawing/2014/main" id="{1DECCDF0-BA1F-0A7F-48BE-D9A7E8026FA0}"/>
              </a:ext>
            </a:extLst>
          </p:cNvPr>
          <p:cNvSpPr txBox="1"/>
          <p:nvPr/>
        </p:nvSpPr>
        <p:spPr>
          <a:xfrm>
            <a:off x="2764904" y="4915917"/>
            <a:ext cx="1168638" cy="307777"/>
          </a:xfrm>
          <a:prstGeom prst="rect">
            <a:avLst/>
          </a:prstGeom>
          <a:noFill/>
        </p:spPr>
        <p:txBody>
          <a:bodyPr wrap="square" rtlCol="0">
            <a:spAutoFit/>
          </a:bodyPr>
          <a:lstStyle/>
          <a:p>
            <a:pPr algn="ctr"/>
            <a:r>
              <a:rPr kumimoji="1" lang="en-US" altLang="ja-JP" sz="1400" b="1"/>
              <a:t>3. </a:t>
            </a:r>
            <a:r>
              <a:rPr kumimoji="1" lang="ja-JP" altLang="en-US" sz="1400" b="1"/>
              <a:t>登録</a:t>
            </a:r>
          </a:p>
        </p:txBody>
      </p:sp>
      <p:sp>
        <p:nvSpPr>
          <p:cNvPr id="90" name="四角形: 角を丸くする 3">
            <a:extLst>
              <a:ext uri="{FF2B5EF4-FFF2-40B4-BE49-F238E27FC236}">
                <a16:creationId xmlns:a16="http://schemas.microsoft.com/office/drawing/2014/main" id="{27E7445D-F73A-B2C2-EDC7-6DFB37C6A8BF}"/>
              </a:ext>
            </a:extLst>
          </p:cNvPr>
          <p:cNvSpPr/>
          <p:nvPr/>
        </p:nvSpPr>
        <p:spPr>
          <a:xfrm>
            <a:off x="5544200" y="4120419"/>
            <a:ext cx="1729886" cy="54601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a:solidFill>
                  <a:schemeClr val="tx1"/>
                </a:solidFill>
              </a:rPr>
              <a:t> </a:t>
            </a:r>
            <a:r>
              <a:rPr kumimoji="1" lang="ja-JP" altLang="en-US" sz="1600">
                <a:solidFill>
                  <a:schemeClr val="tx1"/>
                </a:solidFill>
              </a:rPr>
              <a:t>監視用</a:t>
            </a:r>
            <a:r>
              <a:rPr kumimoji="1" lang="en-US" altLang="ja-JP" sz="1600">
                <a:solidFill>
                  <a:schemeClr val="tx1"/>
                </a:solidFill>
              </a:rPr>
              <a:t>TVM</a:t>
            </a:r>
            <a:endParaRPr kumimoji="1" lang="ja-JP" altLang="en-US" sz="1600">
              <a:solidFill>
                <a:schemeClr val="tx1"/>
              </a:solidFill>
            </a:endParaRPr>
          </a:p>
        </p:txBody>
      </p:sp>
      <p:cxnSp>
        <p:nvCxnSpPr>
          <p:cNvPr id="91" name="直線コネクタ 90">
            <a:extLst>
              <a:ext uri="{FF2B5EF4-FFF2-40B4-BE49-F238E27FC236}">
                <a16:creationId xmlns:a16="http://schemas.microsoft.com/office/drawing/2014/main" id="{5C03EBED-9608-F095-ED2A-8F9ACFB00DB2}"/>
              </a:ext>
            </a:extLst>
          </p:cNvPr>
          <p:cNvCxnSpPr>
            <a:cxnSpLocks/>
            <a:stCxn id="90" idx="2"/>
          </p:cNvCxnSpPr>
          <p:nvPr/>
        </p:nvCxnSpPr>
        <p:spPr>
          <a:xfrm>
            <a:off x="6409143" y="4666429"/>
            <a:ext cx="3019" cy="663253"/>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92" name="テキスト ボックス 91">
            <a:extLst>
              <a:ext uri="{FF2B5EF4-FFF2-40B4-BE49-F238E27FC236}">
                <a16:creationId xmlns:a16="http://schemas.microsoft.com/office/drawing/2014/main" id="{5A8DC5C3-72E4-DD8A-B398-8841CEB7CCFE}"/>
              </a:ext>
            </a:extLst>
          </p:cNvPr>
          <p:cNvSpPr txBox="1"/>
          <p:nvPr/>
        </p:nvSpPr>
        <p:spPr>
          <a:xfrm>
            <a:off x="6553630" y="4903247"/>
            <a:ext cx="1290913" cy="307777"/>
          </a:xfrm>
          <a:prstGeom prst="rect">
            <a:avLst/>
          </a:prstGeom>
          <a:noFill/>
        </p:spPr>
        <p:txBody>
          <a:bodyPr wrap="square" rtlCol="0">
            <a:spAutoFit/>
          </a:bodyPr>
          <a:lstStyle/>
          <a:p>
            <a:pPr algn="ctr"/>
            <a:r>
              <a:rPr kumimoji="1" lang="en-US" altLang="ja-JP" sz="1400" b="1"/>
              <a:t>1.SBI </a:t>
            </a:r>
            <a:r>
              <a:rPr kumimoji="1" lang="en-US" altLang="ja-JP" sz="1400" b="1" err="1"/>
              <a:t>ecall</a:t>
            </a:r>
            <a:r>
              <a:rPr kumimoji="1" lang="en-US" altLang="ja-JP" sz="1400" b="1"/>
              <a:t> </a:t>
            </a:r>
            <a:endParaRPr kumimoji="1" lang="ja-JP" altLang="en-US" sz="1400" b="1"/>
          </a:p>
        </p:txBody>
      </p:sp>
      <p:sp>
        <p:nvSpPr>
          <p:cNvPr id="94" name="テキスト ボックス 93">
            <a:extLst>
              <a:ext uri="{FF2B5EF4-FFF2-40B4-BE49-F238E27FC236}">
                <a16:creationId xmlns:a16="http://schemas.microsoft.com/office/drawing/2014/main" id="{AD576C27-BF7C-876F-4FFE-F9F82144F0FA}"/>
              </a:ext>
            </a:extLst>
          </p:cNvPr>
          <p:cNvSpPr txBox="1"/>
          <p:nvPr/>
        </p:nvSpPr>
        <p:spPr>
          <a:xfrm>
            <a:off x="4544389" y="4897960"/>
            <a:ext cx="1168638" cy="307777"/>
          </a:xfrm>
          <a:prstGeom prst="rect">
            <a:avLst/>
          </a:prstGeom>
          <a:noFill/>
        </p:spPr>
        <p:txBody>
          <a:bodyPr wrap="square" rtlCol="0">
            <a:spAutoFit/>
          </a:bodyPr>
          <a:lstStyle/>
          <a:p>
            <a:pPr algn="ctr"/>
            <a:r>
              <a:rPr lang="en-US" altLang="ja-JP" sz="1400" b="1"/>
              <a:t>5</a:t>
            </a:r>
            <a:r>
              <a:rPr kumimoji="1" lang="en-US" altLang="ja-JP" sz="1400" b="1"/>
              <a:t>.</a:t>
            </a:r>
            <a:r>
              <a:rPr kumimoji="1" lang="ja-JP" altLang="en-US" sz="1400" b="1"/>
              <a:t>呼び出し</a:t>
            </a:r>
          </a:p>
        </p:txBody>
      </p:sp>
      <p:sp>
        <p:nvSpPr>
          <p:cNvPr id="4" name="Rounded Rectangle 14">
            <a:extLst>
              <a:ext uri="{FF2B5EF4-FFF2-40B4-BE49-F238E27FC236}">
                <a16:creationId xmlns:a16="http://schemas.microsoft.com/office/drawing/2014/main" id="{1BF27072-19D4-66C1-CCFF-7C464B7E6C81}"/>
              </a:ext>
            </a:extLst>
          </p:cNvPr>
          <p:cNvSpPr/>
          <p:nvPr/>
        </p:nvSpPr>
        <p:spPr>
          <a:xfrm>
            <a:off x="806448" y="4048762"/>
            <a:ext cx="2260617" cy="645091"/>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altLang="ja-JP">
                <a:solidFill>
                  <a:schemeClr val="tx1"/>
                </a:solidFill>
              </a:rPr>
              <a:t>監視</a:t>
            </a:r>
            <a:r>
              <a:rPr lang="ja-JP" altLang="en-US">
                <a:solidFill>
                  <a:schemeClr val="tx1"/>
                </a:solidFill>
              </a:rPr>
              <a:t>対象</a:t>
            </a:r>
            <a:r>
              <a:rPr lang="en-JP" altLang="ja-JP">
                <a:solidFill>
                  <a:schemeClr val="tx1"/>
                </a:solidFill>
              </a:rPr>
              <a:t>TVMの</a:t>
            </a:r>
          </a:p>
          <a:p>
            <a:pPr algn="ctr"/>
            <a:r>
              <a:rPr lang="en-JP">
                <a:solidFill>
                  <a:schemeClr val="tx1"/>
                </a:solidFill>
              </a:rPr>
              <a:t>共用ページリスト</a:t>
            </a:r>
          </a:p>
        </p:txBody>
      </p:sp>
      <p:pic>
        <p:nvPicPr>
          <p:cNvPr id="16" name="グラフィックス 15" descr="キー 枠線">
            <a:extLst>
              <a:ext uri="{FF2B5EF4-FFF2-40B4-BE49-F238E27FC236}">
                <a16:creationId xmlns:a16="http://schemas.microsoft.com/office/drawing/2014/main" id="{73082D7F-C55A-A496-E949-C01D246294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76016" y="4603195"/>
            <a:ext cx="480221" cy="480221"/>
          </a:xfrm>
          <a:prstGeom prst="rect">
            <a:avLst/>
          </a:prstGeom>
        </p:spPr>
      </p:pic>
      <p:sp>
        <p:nvSpPr>
          <p:cNvPr id="5" name="スライド番号プレースホルダー 4">
            <a:extLst>
              <a:ext uri="{FF2B5EF4-FFF2-40B4-BE49-F238E27FC236}">
                <a16:creationId xmlns:a16="http://schemas.microsoft.com/office/drawing/2014/main" id="{91C9CA1E-C718-A32E-7BFE-3F8BF17A8C82}"/>
              </a:ext>
            </a:extLst>
          </p:cNvPr>
          <p:cNvSpPr>
            <a:spLocks noGrp="1"/>
          </p:cNvSpPr>
          <p:nvPr>
            <p:ph type="sldNum" sz="quarter" idx="12"/>
          </p:nvPr>
        </p:nvSpPr>
        <p:spPr/>
        <p:txBody>
          <a:bodyPr/>
          <a:lstStyle/>
          <a:p>
            <a:fld id="{A2D0B6E4-DB95-4D36-8524-B9153B2D6E62}" type="slidenum">
              <a:rPr kumimoji="1" lang="ja-JP" altLang="en-US" smtClean="0"/>
              <a:t>7</a:t>
            </a:fld>
            <a:endParaRPr kumimoji="1" lang="ja-JP" altLang="en-US"/>
          </a:p>
        </p:txBody>
      </p:sp>
      <p:sp>
        <p:nvSpPr>
          <p:cNvPr id="10" name="正方形/長方形 51">
            <a:extLst>
              <a:ext uri="{FF2B5EF4-FFF2-40B4-BE49-F238E27FC236}">
                <a16:creationId xmlns:a16="http://schemas.microsoft.com/office/drawing/2014/main" id="{3AE28FE4-7541-84A5-3F24-DA0B9640C806}"/>
              </a:ext>
            </a:extLst>
          </p:cNvPr>
          <p:cNvSpPr/>
          <p:nvPr/>
        </p:nvSpPr>
        <p:spPr>
          <a:xfrm>
            <a:off x="6554063" y="617050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51">
            <a:extLst>
              <a:ext uri="{FF2B5EF4-FFF2-40B4-BE49-F238E27FC236}">
                <a16:creationId xmlns:a16="http://schemas.microsoft.com/office/drawing/2014/main" id="{D65AA710-185B-C8C0-2DAC-F3CC3997B19C}"/>
              </a:ext>
            </a:extLst>
          </p:cNvPr>
          <p:cNvSpPr/>
          <p:nvPr/>
        </p:nvSpPr>
        <p:spPr>
          <a:xfrm>
            <a:off x="6159015" y="617050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共</a:t>
            </a:r>
          </a:p>
        </p:txBody>
      </p:sp>
      <p:sp>
        <p:nvSpPr>
          <p:cNvPr id="12" name="正方形/長方形 51">
            <a:extLst>
              <a:ext uri="{FF2B5EF4-FFF2-40B4-BE49-F238E27FC236}">
                <a16:creationId xmlns:a16="http://schemas.microsoft.com/office/drawing/2014/main" id="{CB836019-4D1E-2BDD-925F-D56D73C26A8C}"/>
              </a:ext>
            </a:extLst>
          </p:cNvPr>
          <p:cNvSpPr/>
          <p:nvPr/>
        </p:nvSpPr>
        <p:spPr>
          <a:xfrm>
            <a:off x="6942184" y="6170503"/>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51">
            <a:extLst>
              <a:ext uri="{FF2B5EF4-FFF2-40B4-BE49-F238E27FC236}">
                <a16:creationId xmlns:a16="http://schemas.microsoft.com/office/drawing/2014/main" id="{B364EF8C-E9B9-C93A-8C0E-EFD40DA7297D}"/>
              </a:ext>
            </a:extLst>
          </p:cNvPr>
          <p:cNvSpPr/>
          <p:nvPr/>
        </p:nvSpPr>
        <p:spPr>
          <a:xfrm>
            <a:off x="5765839" y="6170502"/>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51">
            <a:extLst>
              <a:ext uri="{FF2B5EF4-FFF2-40B4-BE49-F238E27FC236}">
                <a16:creationId xmlns:a16="http://schemas.microsoft.com/office/drawing/2014/main" id="{68E558F9-660B-505B-3D3D-0DDF695F9A28}"/>
              </a:ext>
            </a:extLst>
          </p:cNvPr>
          <p:cNvSpPr/>
          <p:nvPr/>
        </p:nvSpPr>
        <p:spPr>
          <a:xfrm>
            <a:off x="8331079" y="6166522"/>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共</a:t>
            </a:r>
          </a:p>
        </p:txBody>
      </p:sp>
      <p:sp>
        <p:nvSpPr>
          <p:cNvPr id="25" name="正方形/長方形 51">
            <a:extLst>
              <a:ext uri="{FF2B5EF4-FFF2-40B4-BE49-F238E27FC236}">
                <a16:creationId xmlns:a16="http://schemas.microsoft.com/office/drawing/2014/main" id="{AA470969-544A-B71C-AC7B-CAB6C910D0EB}"/>
              </a:ext>
            </a:extLst>
          </p:cNvPr>
          <p:cNvSpPr/>
          <p:nvPr/>
        </p:nvSpPr>
        <p:spPr>
          <a:xfrm>
            <a:off x="7936031" y="6166522"/>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26" name="正方形/長方形 51">
            <a:extLst>
              <a:ext uri="{FF2B5EF4-FFF2-40B4-BE49-F238E27FC236}">
                <a16:creationId xmlns:a16="http://schemas.microsoft.com/office/drawing/2014/main" id="{B5E56701-C94F-AB7C-BBFC-E2320E195343}"/>
              </a:ext>
            </a:extLst>
          </p:cNvPr>
          <p:cNvSpPr/>
          <p:nvPr/>
        </p:nvSpPr>
        <p:spPr>
          <a:xfrm>
            <a:off x="8719200" y="6166521"/>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E636D98D-A064-569B-97DC-766F875D9879}"/>
              </a:ext>
            </a:extLst>
          </p:cNvPr>
          <p:cNvSpPr/>
          <p:nvPr/>
        </p:nvSpPr>
        <p:spPr>
          <a:xfrm>
            <a:off x="7542855" y="6166520"/>
            <a:ext cx="393140" cy="396831"/>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51">
            <a:extLst>
              <a:ext uri="{FF2B5EF4-FFF2-40B4-BE49-F238E27FC236}">
                <a16:creationId xmlns:a16="http://schemas.microsoft.com/office/drawing/2014/main" id="{D6F1D688-AE1C-2C44-D72F-4C49D658C18E}"/>
              </a:ext>
            </a:extLst>
          </p:cNvPr>
          <p:cNvSpPr/>
          <p:nvPr/>
        </p:nvSpPr>
        <p:spPr>
          <a:xfrm>
            <a:off x="8331079" y="6171742"/>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共</a:t>
            </a:r>
          </a:p>
        </p:txBody>
      </p:sp>
    </p:spTree>
    <p:extLst>
      <p:ext uri="{BB962C8B-B14F-4D97-AF65-F5344CB8AC3E}">
        <p14:creationId xmlns:p14="http://schemas.microsoft.com/office/powerpoint/2010/main" val="157154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92"/>
                                        </p:tgtEl>
                                      </p:cBhvr>
                                    </p:animEffect>
                                    <p:set>
                                      <p:cBhvr>
                                        <p:cTn id="27" dur="1" fill="hold">
                                          <p:stCondLst>
                                            <p:cond delay="499"/>
                                          </p:stCondLst>
                                        </p:cTn>
                                        <p:tgtEl>
                                          <p:spTgt spid="92"/>
                                        </p:tgtEl>
                                        <p:attrNameLst>
                                          <p:attrName>style.visibility</p:attrName>
                                        </p:attrNameLst>
                                      </p:cBhvr>
                                      <p:to>
                                        <p:strVal val="hidden"/>
                                      </p:to>
                                    </p:set>
                                  </p:childTnLst>
                                </p:cTn>
                              </p:par>
                              <p:par>
                                <p:cTn id="28" presetID="3" presetClass="exit" presetSubtype="10" fill="hold" nodeType="withEffect">
                                  <p:stCondLst>
                                    <p:cond delay="0"/>
                                  </p:stCondLst>
                                  <p:childTnLst>
                                    <p:animEffect transition="out" filter="blinds(horizontal)">
                                      <p:cBhvr>
                                        <p:cTn id="29" dur="500"/>
                                        <p:tgtEl>
                                          <p:spTgt spid="77"/>
                                        </p:tgtEl>
                                      </p:cBhvr>
                                    </p:animEffect>
                                    <p:set>
                                      <p:cBhvr>
                                        <p:cTn id="30" dur="1" fill="hold">
                                          <p:stCondLst>
                                            <p:cond delay="499"/>
                                          </p:stCondLst>
                                        </p:cTn>
                                        <p:tgtEl>
                                          <p:spTgt spid="77"/>
                                        </p:tgtEl>
                                        <p:attrNameLst>
                                          <p:attrName>style.visibility</p:attrName>
                                        </p:attrNameLst>
                                      </p:cBhvr>
                                      <p:to>
                                        <p:strVal val="hidden"/>
                                      </p:to>
                                    </p:set>
                                  </p:childTnLst>
                                </p:cTn>
                              </p:par>
                              <p:par>
                                <p:cTn id="31" presetID="3" presetClass="exit" presetSubtype="10" fill="hold" nodeType="withEffect">
                                  <p:stCondLst>
                                    <p:cond delay="0"/>
                                  </p:stCondLst>
                                  <p:childTnLst>
                                    <p:animEffect transition="out" filter="blinds(horizontal)">
                                      <p:cBhvr>
                                        <p:cTn id="32" dur="500"/>
                                        <p:tgtEl>
                                          <p:spTgt spid="91"/>
                                        </p:tgtEl>
                                      </p:cBhvr>
                                    </p:animEffect>
                                    <p:set>
                                      <p:cBhvr>
                                        <p:cTn id="33" dur="1" fill="hold">
                                          <p:stCondLst>
                                            <p:cond delay="499"/>
                                          </p:stCondLst>
                                        </p:cTn>
                                        <p:tgtEl>
                                          <p:spTgt spid="91"/>
                                        </p:tgtEl>
                                        <p:attrNameLst>
                                          <p:attrName>style.visibility</p:attrName>
                                        </p:attrNameLst>
                                      </p:cBhvr>
                                      <p:to>
                                        <p:strVal val="hidden"/>
                                      </p:to>
                                    </p:set>
                                  </p:childTnLst>
                                </p:cTn>
                              </p:par>
                              <p:par>
                                <p:cTn id="34" presetID="3" presetClass="exit" presetSubtype="10" fill="hold" grpId="1" nodeType="withEffect">
                                  <p:stCondLst>
                                    <p:cond delay="0"/>
                                  </p:stCondLst>
                                  <p:childTnLst>
                                    <p:animEffect transition="out" filter="blinds(horizontal)">
                                      <p:cBhvr>
                                        <p:cTn id="35" dur="500"/>
                                        <p:tgtEl>
                                          <p:spTgt spid="61"/>
                                        </p:tgtEl>
                                      </p:cBhvr>
                                    </p:animEffect>
                                    <p:set>
                                      <p:cBhvr>
                                        <p:cTn id="36" dur="1" fill="hold">
                                          <p:stCondLst>
                                            <p:cond delay="499"/>
                                          </p:stCondLst>
                                        </p:cTn>
                                        <p:tgtEl>
                                          <p:spTgt spid="61"/>
                                        </p:tgtEl>
                                        <p:attrNameLst>
                                          <p:attrName>style.visibility</p:attrName>
                                        </p:attrNameLst>
                                      </p:cBhvr>
                                      <p:to>
                                        <p:strVal val="hidden"/>
                                      </p:to>
                                    </p:set>
                                  </p:childTnLst>
                                </p:cTn>
                              </p:par>
                              <p:par>
                                <p:cTn id="37" presetID="3" presetClass="exit" presetSubtype="10" fill="hold" nodeType="withEffect">
                                  <p:stCondLst>
                                    <p:cond delay="0"/>
                                  </p:stCondLst>
                                  <p:childTnLst>
                                    <p:animEffect transition="out" filter="blinds(horizontal)">
                                      <p:cBhvr>
                                        <p:cTn id="38" dur="500"/>
                                        <p:tgtEl>
                                          <p:spTgt spid="64"/>
                                        </p:tgtEl>
                                      </p:cBhvr>
                                    </p:animEffect>
                                    <p:set>
                                      <p:cBhvr>
                                        <p:cTn id="39" dur="1" fill="hold">
                                          <p:stCondLst>
                                            <p:cond delay="499"/>
                                          </p:stCondLst>
                                        </p:cTn>
                                        <p:tgtEl>
                                          <p:spTgt spid="64"/>
                                        </p:tgtEl>
                                        <p:attrNameLst>
                                          <p:attrName>style.visibility</p:attrName>
                                        </p:attrNameLst>
                                      </p:cBhvr>
                                      <p:to>
                                        <p:strVal val="hidden"/>
                                      </p:to>
                                    </p:set>
                                  </p:childTnLst>
                                </p:cTn>
                              </p:par>
                              <p:par>
                                <p:cTn id="40" presetID="3" presetClass="exit" presetSubtype="10" fill="hold" nodeType="withEffect">
                                  <p:stCondLst>
                                    <p:cond delay="0"/>
                                  </p:stCondLst>
                                  <p:childTnLst>
                                    <p:animEffect transition="out" filter="blinds(horizontal)">
                                      <p:cBhvr>
                                        <p:cTn id="41" dur="500"/>
                                        <p:tgtEl>
                                          <p:spTgt spid="68"/>
                                        </p:tgtEl>
                                      </p:cBhvr>
                                    </p:animEffect>
                                    <p:set>
                                      <p:cBhvr>
                                        <p:cTn id="42" dur="1" fill="hold">
                                          <p:stCondLst>
                                            <p:cond delay="499"/>
                                          </p:stCondLst>
                                        </p:cTn>
                                        <p:tgtEl>
                                          <p:spTgt spid="68"/>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88"/>
                                        </p:tgtEl>
                                      </p:cBhvr>
                                    </p:animEffect>
                                    <p:set>
                                      <p:cBhvr>
                                        <p:cTn id="45" dur="1" fill="hold">
                                          <p:stCondLst>
                                            <p:cond delay="499"/>
                                          </p:stCondLst>
                                        </p:cTn>
                                        <p:tgtEl>
                                          <p:spTgt spid="88"/>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59"/>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16"/>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6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6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9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73"/>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69"/>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1" grpId="1"/>
      <p:bldP spid="69" grpId="0"/>
      <p:bldP spid="75" grpId="0"/>
      <p:bldP spid="88" grpId="0"/>
      <p:bldP spid="88" grpId="1"/>
      <p:bldP spid="92" grpId="0"/>
      <p:bldP spid="92" grpId="1"/>
      <p:bldP spid="94" grpId="0"/>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7E1CB-3B70-B545-FC41-966C0878A8E4}"/>
              </a:ext>
            </a:extLst>
          </p:cNvPr>
          <p:cNvSpPr>
            <a:spLocks noGrp="1"/>
          </p:cNvSpPr>
          <p:nvPr>
            <p:ph type="title"/>
          </p:nvPr>
        </p:nvSpPr>
        <p:spPr>
          <a:xfrm>
            <a:off x="838200" y="510988"/>
            <a:ext cx="10515600" cy="802249"/>
          </a:xfrm>
        </p:spPr>
        <p:txBody>
          <a:bodyPr/>
          <a:lstStyle/>
          <a:p>
            <a:r>
              <a:rPr lang="ja-JP" altLang="en-US"/>
              <a:t>実験</a:t>
            </a:r>
            <a:r>
              <a:rPr lang="en-US" altLang="ja-JP"/>
              <a:t>1</a:t>
            </a:r>
            <a:r>
              <a:rPr lang="ja-JP" altLang="en-US"/>
              <a:t>：プロセス一覧の取得の確認</a:t>
            </a:r>
          </a:p>
        </p:txBody>
      </p:sp>
      <p:sp>
        <p:nvSpPr>
          <p:cNvPr id="3" name="コンテンツ プレースホルダー 2">
            <a:extLst>
              <a:ext uri="{FF2B5EF4-FFF2-40B4-BE49-F238E27FC236}">
                <a16:creationId xmlns:a16="http://schemas.microsoft.com/office/drawing/2014/main" id="{687CB5B4-0D67-4DDB-BC66-BEFD875E697C}"/>
              </a:ext>
            </a:extLst>
          </p:cNvPr>
          <p:cNvSpPr>
            <a:spLocks noGrp="1"/>
          </p:cNvSpPr>
          <p:nvPr>
            <p:ph idx="1"/>
          </p:nvPr>
        </p:nvSpPr>
        <p:spPr>
          <a:xfrm>
            <a:off x="838200" y="1492624"/>
            <a:ext cx="10515600" cy="4684339"/>
          </a:xfrm>
        </p:spPr>
        <p:txBody>
          <a:bodyPr/>
          <a:lstStyle/>
          <a:p>
            <a:r>
              <a:rPr lang="en-US" altLang="ja-JP"/>
              <a:t>QEMU</a:t>
            </a:r>
            <a:r>
              <a:rPr lang="ja-JP" altLang="en-US"/>
              <a:t>上で</a:t>
            </a:r>
            <a:r>
              <a:rPr lang="en-US" altLang="ja-JP"/>
              <a:t>RISC-V CPU</a:t>
            </a:r>
            <a:r>
              <a:rPr lang="ja-JP" altLang="en-US"/>
              <a:t>と</a:t>
            </a:r>
            <a:r>
              <a:rPr lang="en-US" altLang="ja-JP" err="1"/>
              <a:t>CoVE</a:t>
            </a:r>
            <a:r>
              <a:rPr lang="ja-JP" altLang="en-US"/>
              <a:t>をエミュレーション</a:t>
            </a:r>
          </a:p>
          <a:p>
            <a:pPr lvl="1"/>
            <a:r>
              <a:rPr lang="ja-JP" altLang="en-US"/>
              <a:t>共有メモリを介した通信を行うカーネルモジュールを実行</a:t>
            </a:r>
            <a:endParaRPr lang="en-US" altLang="ja-JP"/>
          </a:p>
          <a:p>
            <a:pPr lvl="1"/>
            <a:r>
              <a:rPr lang="ja-JP" altLang="en-US"/>
              <a:t>監視用</a:t>
            </a:r>
            <a:r>
              <a:rPr lang="en-US" altLang="ja-JP"/>
              <a:t>TVM</a:t>
            </a:r>
            <a:r>
              <a:rPr lang="ja-JP" altLang="en-US"/>
              <a:t>が要求を書き込み、監視対象</a:t>
            </a:r>
            <a:r>
              <a:rPr lang="en-US" altLang="ja-JP"/>
              <a:t>TVM</a:t>
            </a:r>
            <a:r>
              <a:rPr lang="ja-JP" altLang="en-US"/>
              <a:t>が応答を書き込む</a:t>
            </a:r>
            <a:endParaRPr lang="en-US" altLang="ja-JP"/>
          </a:p>
          <a:p>
            <a:r>
              <a:rPr lang="ja-JP" altLang="en-US"/>
              <a:t>監視対象</a:t>
            </a:r>
            <a:r>
              <a:rPr lang="en-US" altLang="ja-JP"/>
              <a:t>TVM</a:t>
            </a:r>
            <a:r>
              <a:rPr lang="ja-JP" altLang="en-US"/>
              <a:t>のプロセス一覧を取得することができた</a:t>
            </a:r>
            <a:endParaRPr lang="en-US" altLang="ja-JP"/>
          </a:p>
          <a:p>
            <a:pPr lvl="1"/>
            <a:r>
              <a:rPr lang="ja-JP" altLang="en-US"/>
              <a:t>指定されたキーが</a:t>
            </a:r>
            <a:r>
              <a:rPr lang="ja-JP" altLang="en-JP"/>
              <a:t>一致</a:t>
            </a:r>
            <a:r>
              <a:rPr lang="ja-JP" altLang="en-US"/>
              <a:t>しない場合はメモリの共有に失敗した</a:t>
            </a:r>
            <a:endParaRPr lang="en-US" altLang="ja-JP"/>
          </a:p>
        </p:txBody>
      </p:sp>
      <p:sp>
        <p:nvSpPr>
          <p:cNvPr id="5" name="TextBox 4">
            <a:extLst>
              <a:ext uri="{FF2B5EF4-FFF2-40B4-BE49-F238E27FC236}">
                <a16:creationId xmlns:a16="http://schemas.microsoft.com/office/drawing/2014/main" id="{7213BC14-CCF8-512C-C10A-47351703FFD0}"/>
              </a:ext>
            </a:extLst>
          </p:cNvPr>
          <p:cNvSpPr txBox="1"/>
          <p:nvPr/>
        </p:nvSpPr>
        <p:spPr>
          <a:xfrm>
            <a:off x="7058462" y="5586503"/>
            <a:ext cx="4822154" cy="369332"/>
          </a:xfrm>
          <a:prstGeom prst="rect">
            <a:avLst/>
          </a:prstGeom>
          <a:noFill/>
        </p:spPr>
        <p:txBody>
          <a:bodyPr wrap="none" rtlCol="0">
            <a:spAutoFit/>
          </a:bodyPr>
          <a:lstStyle/>
          <a:p>
            <a:r>
              <a:rPr lang="en-JP"/>
              <a:t>キーが一致しない場合の監視対象VM</a:t>
            </a:r>
            <a:r>
              <a:rPr lang="ja-JP" altLang="en-US"/>
              <a:t>の結果</a:t>
            </a:r>
            <a:endParaRPr lang="en-JP"/>
          </a:p>
        </p:txBody>
      </p:sp>
      <p:sp>
        <p:nvSpPr>
          <p:cNvPr id="6" name="TextBox 5">
            <a:extLst>
              <a:ext uri="{FF2B5EF4-FFF2-40B4-BE49-F238E27FC236}">
                <a16:creationId xmlns:a16="http://schemas.microsoft.com/office/drawing/2014/main" id="{99D072ED-E261-BB97-6461-19D3A5095040}"/>
              </a:ext>
            </a:extLst>
          </p:cNvPr>
          <p:cNvSpPr txBox="1"/>
          <p:nvPr/>
        </p:nvSpPr>
        <p:spPr>
          <a:xfrm>
            <a:off x="943029" y="5586503"/>
            <a:ext cx="4360489" cy="369332"/>
          </a:xfrm>
          <a:prstGeom prst="rect">
            <a:avLst/>
          </a:prstGeom>
          <a:noFill/>
        </p:spPr>
        <p:txBody>
          <a:bodyPr wrap="none" rtlCol="0">
            <a:spAutoFit/>
          </a:bodyPr>
          <a:lstStyle/>
          <a:p>
            <a:r>
              <a:rPr lang="en-JP"/>
              <a:t>キーが一致する場合の監視用VM</a:t>
            </a:r>
            <a:r>
              <a:rPr lang="ja-JP" altLang="en-US"/>
              <a:t>の結果</a:t>
            </a:r>
            <a:endParaRPr lang="en-JP"/>
          </a:p>
        </p:txBody>
      </p:sp>
      <p:pic>
        <p:nvPicPr>
          <p:cNvPr id="8" name="図 7" descr="テキスト&#10;&#10;自動的に生成された説明">
            <a:extLst>
              <a:ext uri="{FF2B5EF4-FFF2-40B4-BE49-F238E27FC236}">
                <a16:creationId xmlns:a16="http://schemas.microsoft.com/office/drawing/2014/main" id="{3A6CC335-EA71-F777-0246-16D437F842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224" y="3942976"/>
            <a:ext cx="5626100" cy="1422400"/>
          </a:xfrm>
          <a:prstGeom prst="rect">
            <a:avLst/>
          </a:prstGeom>
        </p:spPr>
      </p:pic>
      <p:pic>
        <p:nvPicPr>
          <p:cNvPr id="11" name="図 10" descr="テキスト&#10;&#10;自動的に生成された説明">
            <a:extLst>
              <a:ext uri="{FF2B5EF4-FFF2-40B4-BE49-F238E27FC236}">
                <a16:creationId xmlns:a16="http://schemas.microsoft.com/office/drawing/2014/main" id="{13AA7E0C-7FF0-1A04-385E-55F43F669C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2976" y="3993776"/>
            <a:ext cx="5638800" cy="1320800"/>
          </a:xfrm>
          <a:prstGeom prst="rect">
            <a:avLst/>
          </a:prstGeom>
        </p:spPr>
      </p:pic>
      <p:sp>
        <p:nvSpPr>
          <p:cNvPr id="4" name="スライド番号プレースホルダー 3">
            <a:extLst>
              <a:ext uri="{FF2B5EF4-FFF2-40B4-BE49-F238E27FC236}">
                <a16:creationId xmlns:a16="http://schemas.microsoft.com/office/drawing/2014/main" id="{9F578879-B0BE-796C-B495-14577D0795A4}"/>
              </a:ext>
            </a:extLst>
          </p:cNvPr>
          <p:cNvSpPr>
            <a:spLocks noGrp="1"/>
          </p:cNvSpPr>
          <p:nvPr>
            <p:ph type="sldNum" sz="quarter" idx="12"/>
          </p:nvPr>
        </p:nvSpPr>
        <p:spPr/>
        <p:txBody>
          <a:bodyPr/>
          <a:lstStyle/>
          <a:p>
            <a:fld id="{A2D0B6E4-DB95-4D36-8524-B9153B2D6E62}" type="slidenum">
              <a:rPr kumimoji="1" lang="ja-JP" altLang="en-US" smtClean="0"/>
              <a:t>8</a:t>
            </a:fld>
            <a:endParaRPr kumimoji="1" lang="ja-JP" altLang="en-US"/>
          </a:p>
        </p:txBody>
      </p:sp>
    </p:spTree>
    <p:extLst>
      <p:ext uri="{BB962C8B-B14F-4D97-AF65-F5344CB8AC3E}">
        <p14:creationId xmlns:p14="http://schemas.microsoft.com/office/powerpoint/2010/main" val="1321179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4DF21E-D7FA-543A-58D8-F5925DAD01E6}"/>
              </a:ext>
            </a:extLst>
          </p:cNvPr>
          <p:cNvSpPr>
            <a:spLocks noGrp="1"/>
          </p:cNvSpPr>
          <p:nvPr>
            <p:ph type="title"/>
          </p:nvPr>
        </p:nvSpPr>
        <p:spPr>
          <a:xfrm>
            <a:off x="838200" y="510988"/>
            <a:ext cx="10515600" cy="802249"/>
          </a:xfrm>
        </p:spPr>
        <p:txBody>
          <a:bodyPr/>
          <a:lstStyle/>
          <a:p>
            <a:r>
              <a:rPr lang="ja-JP" altLang="en-US"/>
              <a:t>実験</a:t>
            </a:r>
            <a:r>
              <a:rPr lang="en-US" altLang="ja-JP"/>
              <a:t>2</a:t>
            </a:r>
            <a:r>
              <a:rPr lang="ja-JP" altLang="en-US"/>
              <a:t>：プロセス一覧の取得時間</a:t>
            </a:r>
          </a:p>
        </p:txBody>
      </p:sp>
      <p:sp>
        <p:nvSpPr>
          <p:cNvPr id="3" name="コンテンツ プレースホルダー 2">
            <a:extLst>
              <a:ext uri="{FF2B5EF4-FFF2-40B4-BE49-F238E27FC236}">
                <a16:creationId xmlns:a16="http://schemas.microsoft.com/office/drawing/2014/main" id="{CDA7C045-3DD1-6938-3138-AE89DAC5A3EB}"/>
              </a:ext>
            </a:extLst>
          </p:cNvPr>
          <p:cNvSpPr>
            <a:spLocks noGrp="1"/>
          </p:cNvSpPr>
          <p:nvPr>
            <p:ph idx="1"/>
          </p:nvPr>
        </p:nvSpPr>
        <p:spPr>
          <a:xfrm>
            <a:off x="838200" y="1492624"/>
            <a:ext cx="10515600" cy="4684339"/>
          </a:xfrm>
        </p:spPr>
        <p:txBody>
          <a:bodyPr/>
          <a:lstStyle/>
          <a:p>
            <a:r>
              <a:rPr lang="ja-JP" altLang="en-US"/>
              <a:t>共有メモリを用いてプロセス一覧を取得する時間を測定</a:t>
            </a:r>
            <a:endParaRPr lang="en-US" altLang="ja-JP"/>
          </a:p>
          <a:p>
            <a:pPr lvl="1"/>
            <a:r>
              <a:rPr lang="ja-JP" altLang="en-US"/>
              <a:t>監視用</a:t>
            </a:r>
            <a:r>
              <a:rPr lang="en-US" altLang="ja-JP"/>
              <a:t>TVM</a:t>
            </a:r>
            <a:r>
              <a:rPr lang="ja-JP" altLang="en-US"/>
              <a:t>は要求を書き込み、ポーリングで応答を待つ</a:t>
            </a:r>
            <a:endParaRPr lang="en-US" altLang="ja-JP"/>
          </a:p>
          <a:p>
            <a:pPr lvl="1"/>
            <a:r>
              <a:rPr lang="ja-JP" altLang="en-US"/>
              <a:t>監視対象</a:t>
            </a:r>
            <a:r>
              <a:rPr lang="en-JP" altLang="ja-JP"/>
              <a:t>TVM</a:t>
            </a:r>
            <a:r>
              <a:rPr lang="ja-JP" altLang="en-JP"/>
              <a:t>は</a:t>
            </a:r>
            <a:r>
              <a:rPr lang="ja-JP" altLang="en-US"/>
              <a:t>ポーリングで要求を待ち、応答を書き込む</a:t>
            </a:r>
            <a:endParaRPr lang="en-US" altLang="ja-JP"/>
          </a:p>
          <a:p>
            <a:pPr lvl="1"/>
            <a:r>
              <a:rPr lang="ja-JP" altLang="en-US"/>
              <a:t>オーバヘッドが小さくなるようにポーリングの間隔は</a:t>
            </a:r>
            <a:r>
              <a:rPr lang="en-US" altLang="ja-JP"/>
              <a:t>200〜210μs</a:t>
            </a:r>
          </a:p>
          <a:p>
            <a:r>
              <a:rPr lang="en-US" altLang="ja-JP"/>
              <a:t>48</a:t>
            </a:r>
            <a:r>
              <a:rPr lang="ja-JP" altLang="en-US"/>
              <a:t>個のプロセスの情報を取得する時間は平均で</a:t>
            </a:r>
            <a:r>
              <a:rPr lang="en-US" altLang="ja-JP"/>
              <a:t>432</a:t>
            </a:r>
            <a:r>
              <a:rPr lang="ja-JP" altLang="en-US"/>
              <a:t>ミリ秒</a:t>
            </a:r>
            <a:endParaRPr lang="en-US" altLang="ja-JP"/>
          </a:p>
        </p:txBody>
      </p:sp>
      <p:sp>
        <p:nvSpPr>
          <p:cNvPr id="4" name="スライド番号プレースホルダー 3">
            <a:extLst>
              <a:ext uri="{FF2B5EF4-FFF2-40B4-BE49-F238E27FC236}">
                <a16:creationId xmlns:a16="http://schemas.microsoft.com/office/drawing/2014/main" id="{AC78D4A0-BEE2-D539-AFBF-6B7E64212730}"/>
              </a:ext>
            </a:extLst>
          </p:cNvPr>
          <p:cNvSpPr>
            <a:spLocks noGrp="1"/>
          </p:cNvSpPr>
          <p:nvPr>
            <p:ph type="sldNum" sz="quarter" idx="12"/>
          </p:nvPr>
        </p:nvSpPr>
        <p:spPr/>
        <p:txBody>
          <a:bodyPr/>
          <a:lstStyle/>
          <a:p>
            <a:fld id="{A2D0B6E4-DB95-4D36-8524-B9153B2D6E62}" type="slidenum">
              <a:rPr kumimoji="1" lang="ja-JP" altLang="en-US" smtClean="0"/>
              <a:t>9</a:t>
            </a:fld>
            <a:endParaRPr kumimoji="1" lang="ja-JP" altLang="en-US"/>
          </a:p>
        </p:txBody>
      </p:sp>
      <mc:AlternateContent xmlns:mc="http://schemas.openxmlformats.org/markup-compatibility/2006" xmlns:cx1="http://schemas.microsoft.com/office/drawing/2015/9/8/chartex">
        <mc:Choice Requires="cx1">
          <p:graphicFrame>
            <p:nvGraphicFramePr>
              <p:cNvPr id="6" name="グラフ 5">
                <a:extLst>
                  <a:ext uri="{FF2B5EF4-FFF2-40B4-BE49-F238E27FC236}">
                    <a16:creationId xmlns:a16="http://schemas.microsoft.com/office/drawing/2014/main" id="{5341AFFA-1E5D-3D58-8320-16F8C636602F}"/>
                  </a:ext>
                </a:extLst>
              </p:cNvPr>
              <p:cNvGraphicFramePr/>
              <p:nvPr>
                <p:extLst>
                  <p:ext uri="{D42A27DB-BD31-4B8C-83A1-F6EECF244321}">
                    <p14:modId xmlns:p14="http://schemas.microsoft.com/office/powerpoint/2010/main" val="3043053809"/>
                  </p:ext>
                </p:extLst>
              </p:nvPr>
            </p:nvGraphicFramePr>
            <p:xfrm>
              <a:off x="3810000" y="3778073"/>
              <a:ext cx="4572000" cy="276083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6" name="グラフ 5">
                <a:extLst>
                  <a:ext uri="{FF2B5EF4-FFF2-40B4-BE49-F238E27FC236}">
                    <a16:creationId xmlns:a16="http://schemas.microsoft.com/office/drawing/2014/main" id="{5341AFFA-1E5D-3D58-8320-16F8C636602F}"/>
                  </a:ext>
                </a:extLst>
              </p:cNvPr>
              <p:cNvPicPr>
                <a:picLocks noGrp="1" noRot="1" noChangeAspect="1" noMove="1" noResize="1" noEditPoints="1" noAdjustHandles="1" noChangeArrowheads="1" noChangeShapeType="1"/>
              </p:cNvPicPr>
              <p:nvPr/>
            </p:nvPicPr>
            <p:blipFill>
              <a:blip r:embed="rId4"/>
              <a:stretch>
                <a:fillRect/>
              </a:stretch>
            </p:blipFill>
            <p:spPr>
              <a:xfrm>
                <a:off x="3810000" y="3778073"/>
                <a:ext cx="4572000" cy="2760839"/>
              </a:xfrm>
              <a:prstGeom prst="rect">
                <a:avLst/>
              </a:prstGeom>
            </p:spPr>
          </p:pic>
        </mc:Fallback>
      </mc:AlternateContent>
    </p:spTree>
    <p:extLst>
      <p:ext uri="{BB962C8B-B14F-4D97-AF65-F5344CB8AC3E}">
        <p14:creationId xmlns:p14="http://schemas.microsoft.com/office/powerpoint/2010/main" val="21195518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1979</Words>
  <Application>Microsoft Macintosh PowerPoint</Application>
  <PresentationFormat>ワイド画面</PresentationFormat>
  <Paragraphs>249</Paragraphs>
  <Slides>10</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MS PGothic</vt:lpstr>
      <vt:lpstr>Yu Gothic</vt:lpstr>
      <vt:lpstr>Yu Gothic</vt:lpstr>
      <vt:lpstr>游ゴシック Bold</vt:lpstr>
      <vt:lpstr>游ゴシック Medium</vt:lpstr>
      <vt:lpstr>游ゴシック Medium</vt:lpstr>
      <vt:lpstr>Arial</vt:lpstr>
      <vt:lpstr>Calibri</vt:lpstr>
      <vt:lpstr>Helvetica</vt:lpstr>
      <vt:lpstr>Office テーマ</vt:lpstr>
      <vt:lpstr>RISC-VにおけるConfidential VMの柔軟かつ効率のよい監視</vt:lpstr>
      <vt:lpstr>Confidential VM</vt:lpstr>
      <vt:lpstr>RISC-V Confidential VM拡張 (CoVE)</vt:lpstr>
      <vt:lpstr>TVMの監視の必要性</vt:lpstr>
      <vt:lpstr>提案：TVMmonitor</vt:lpstr>
      <vt:lpstr>メモリ共有機構：ページの属性変更</vt:lpstr>
      <vt:lpstr>メモリ共有機構：ページの共有</vt:lpstr>
      <vt:lpstr>実験1：プロセス一覧の取得の確認</vt:lpstr>
      <vt:lpstr>実験2：プロセス一覧の取得時間</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テーマ</dc:title>
  <dc:creator>悠大 梶原</dc:creator>
  <cp:lastModifiedBy>悠大 梶原</cp:lastModifiedBy>
  <cp:revision>2</cp:revision>
  <dcterms:created xsi:type="dcterms:W3CDTF">2023-12-18T12:45:46Z</dcterms:created>
  <dcterms:modified xsi:type="dcterms:W3CDTF">2024-03-04T06:58:37Z</dcterms:modified>
</cp:coreProperties>
</file>