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91" r:id="rId3"/>
    <p:sldId id="259" r:id="rId4"/>
    <p:sldId id="262" r:id="rId5"/>
    <p:sldId id="294" r:id="rId6"/>
    <p:sldId id="276" r:id="rId7"/>
    <p:sldId id="263" r:id="rId8"/>
    <p:sldId id="282" r:id="rId9"/>
    <p:sldId id="281" r:id="rId10"/>
    <p:sldId id="305" r:id="rId11"/>
    <p:sldId id="297" r:id="rId12"/>
    <p:sldId id="302" r:id="rId13"/>
    <p:sldId id="303" r:id="rId14"/>
    <p:sldId id="304" r:id="rId15"/>
    <p:sldId id="306" r:id="rId16"/>
    <p:sldId id="299" r:id="rId17"/>
    <p:sldId id="300" r:id="rId18"/>
    <p:sldId id="283" r:id="rId19"/>
    <p:sldId id="284" r:id="rId20"/>
    <p:sldId id="290" r:id="rId21"/>
    <p:sldId id="285"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F0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97"/>
    <p:restoredTop sz="87500"/>
  </p:normalViewPr>
  <p:slideViewPr>
    <p:cSldViewPr snapToGrid="0">
      <p:cViewPr varScale="1">
        <p:scale>
          <a:sx n="108" d="100"/>
          <a:sy n="108" d="100"/>
        </p:scale>
        <p:origin x="536" y="192"/>
      </p:cViewPr>
      <p:guideLst/>
    </p:cSldViewPr>
  </p:slideViewPr>
  <p:outlineViewPr>
    <p:cViewPr>
      <p:scale>
        <a:sx n="33" d="100"/>
        <a:sy n="33" d="100"/>
      </p:scale>
      <p:origin x="0" y="-216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18B9F2-136D-443E-8B25-3D759679881D}" type="datetimeFigureOut">
              <a:rPr kumimoji="1" lang="ja-JP" altLang="en-US" smtClean="0"/>
              <a:t>2024/8/7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82D6EC-6C8E-4719-8152-E14B9C65B97A}" type="slidenum">
              <a:rPr kumimoji="1" lang="ja-JP" altLang="en-US" smtClean="0"/>
              <a:t>‹#›</a:t>
            </a:fld>
            <a:endParaRPr kumimoji="1" lang="ja-JP" altLang="en-US"/>
          </a:p>
        </p:txBody>
      </p:sp>
    </p:spTree>
    <p:extLst>
      <p:ext uri="{BB962C8B-B14F-4D97-AF65-F5344CB8AC3E}">
        <p14:creationId xmlns:p14="http://schemas.microsoft.com/office/powerpoint/2010/main" val="33358399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sz="1200" dirty="0">
                <a:latin typeface="Yu Gothic" panose="020B0400000000000000" pitchFamily="34" charset="-128"/>
                <a:ea typeface="Yu Gothic" panose="020B0400000000000000" pitchFamily="34" charset="-128"/>
              </a:rPr>
              <a:t>RISC-V </a:t>
            </a:r>
            <a:r>
              <a:rPr lang="en" altLang="ja-JP" sz="1200" dirty="0" err="1">
                <a:latin typeface="Yu Gothic" panose="020B0400000000000000" pitchFamily="34" charset="-128"/>
                <a:ea typeface="Yu Gothic" panose="020B0400000000000000" pitchFamily="34" charset="-128"/>
              </a:rPr>
              <a:t>CoVE</a:t>
            </a:r>
            <a:r>
              <a:rPr lang="ja-JP" altLang="en-US" sz="1200">
                <a:latin typeface="Yu Gothic" panose="020B0400000000000000" pitchFamily="34" charset="-128"/>
                <a:ea typeface="Yu Gothic" panose="020B0400000000000000" pitchFamily="34" charset="-128"/>
              </a:rPr>
              <a:t>における</a:t>
            </a:r>
            <a:r>
              <a:rPr lang="en" altLang="ja-JP" sz="1200" dirty="0">
                <a:latin typeface="Yu Gothic" panose="020B0400000000000000" pitchFamily="34" charset="-128"/>
                <a:ea typeface="Yu Gothic" panose="020B0400000000000000" pitchFamily="34" charset="-128"/>
              </a:rPr>
              <a:t>TEE VM</a:t>
            </a:r>
            <a:r>
              <a:rPr lang="ja-JP" altLang="en-US" sz="1200">
                <a:latin typeface="Yu Gothic" panose="020B0400000000000000" pitchFamily="34" charset="-128"/>
                <a:ea typeface="Yu Gothic" panose="020B0400000000000000" pitchFamily="34" charset="-128"/>
              </a:rPr>
              <a:t>の柔軟で効率のよい監視システムと題しまして，九州工業大学</a:t>
            </a:r>
            <a:r>
              <a:rPr lang="ja-JP" altLang="en-US">
                <a:cs typeface="MS PGothic" charset="-128"/>
              </a:rPr>
              <a:t>の梶原が発表を行わせていただきます．よろしくお願いします．</a:t>
            </a:r>
          </a:p>
          <a:p>
            <a:endParaRPr kumimoji="1" lang="ja-JP" altLang="en-US"/>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a:t>
            </a:fld>
            <a:endParaRPr kumimoji="1" lang="ja-JP" altLang="en-US"/>
          </a:p>
        </p:txBody>
      </p:sp>
    </p:spTree>
    <p:extLst>
      <p:ext uri="{BB962C8B-B14F-4D97-AF65-F5344CB8AC3E}">
        <p14:creationId xmlns:p14="http://schemas.microsoft.com/office/powerpoint/2010/main" val="3376856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 altLang="ja-JP" b="0" i="0" u="none" strike="noStrike" dirty="0" err="1">
                <a:solidFill>
                  <a:srgbClr val="000000"/>
                </a:solidFill>
                <a:effectLst/>
                <a:latin typeface="-webkit-standard"/>
              </a:rPr>
              <a:t>CoVE</a:t>
            </a:r>
            <a:r>
              <a:rPr lang="ja-JP" altLang="en-US" b="0" i="0" u="none" strike="noStrike">
                <a:solidFill>
                  <a:srgbClr val="000000"/>
                </a:solidFill>
                <a:effectLst/>
                <a:latin typeface="-webkit-standard"/>
              </a:rPr>
              <a:t>に対応した</a:t>
            </a:r>
            <a:r>
              <a:rPr lang="en" altLang="ja-JP" b="0" i="0" u="none" strike="noStrike" dirty="0">
                <a:solidFill>
                  <a:srgbClr val="000000"/>
                </a:solidFill>
                <a:effectLst/>
                <a:latin typeface="-webkit-standard"/>
              </a:rPr>
              <a:t>RISC-V </a:t>
            </a:r>
            <a:r>
              <a:rPr lang="ja-JP" altLang="en-US" b="0" i="0" u="none" strike="noStrike">
                <a:solidFill>
                  <a:srgbClr val="000000"/>
                </a:solidFill>
                <a:effectLst/>
                <a:latin typeface="-webkit-standard"/>
              </a:rPr>
              <a:t>の実機はまだないため、</a:t>
            </a:r>
            <a:r>
              <a:rPr lang="en" altLang="ja-JP" b="0" i="0" u="none" strike="noStrike" dirty="0" err="1">
                <a:solidFill>
                  <a:srgbClr val="000000"/>
                </a:solidFill>
                <a:effectLst/>
                <a:latin typeface="-webkit-standard"/>
              </a:rPr>
              <a:t>TVMmonitor</a:t>
            </a:r>
            <a:r>
              <a:rPr lang="ja-JP" altLang="en-US" b="0" i="0" u="none" strike="noStrike">
                <a:solidFill>
                  <a:srgbClr val="000000"/>
                </a:solidFill>
                <a:effectLst/>
                <a:latin typeface="-webkit-standard"/>
              </a:rPr>
              <a:t>の実装には</a:t>
            </a:r>
            <a:r>
              <a:rPr lang="en" altLang="ja-JP" b="0" i="0" u="none" strike="noStrike" dirty="0">
                <a:solidFill>
                  <a:srgbClr val="000000"/>
                </a:solidFill>
                <a:effectLst/>
                <a:latin typeface="-webkit-standard"/>
              </a:rPr>
              <a:t>QEMU</a:t>
            </a:r>
            <a:r>
              <a:rPr lang="ja-JP" altLang="en-US" b="0" i="0" u="none" strike="noStrike">
                <a:solidFill>
                  <a:srgbClr val="000000"/>
                </a:solidFill>
                <a:effectLst/>
                <a:latin typeface="-webkit-standard"/>
              </a:rPr>
              <a:t>上で動作する</a:t>
            </a:r>
            <a:r>
              <a:rPr lang="en" altLang="ja-JP" b="0" i="0" u="none" strike="noStrike" dirty="0" err="1">
                <a:solidFill>
                  <a:srgbClr val="000000"/>
                </a:solidFill>
                <a:effectLst/>
                <a:latin typeface="-webkit-standard"/>
              </a:rPr>
              <a:t>CoVE</a:t>
            </a:r>
            <a:r>
              <a:rPr lang="ja-JP" altLang="en-US" b="0" i="0" u="none" strike="noStrike">
                <a:solidFill>
                  <a:srgbClr val="000000"/>
                </a:solidFill>
                <a:effectLst/>
                <a:latin typeface="-webkit-standard"/>
              </a:rPr>
              <a:t>のエミュレーション環境を用いました。</a:t>
            </a:r>
            <a:endParaRPr kumimoji="1"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エミュレーション環境のシステム構成はスライドに示すようになっており、これまでに示した</a:t>
            </a:r>
            <a:r>
              <a:rPr lang="en" altLang="ja-JP" b="0" i="0" u="none" strike="noStrike" dirty="0" err="1">
                <a:solidFill>
                  <a:srgbClr val="000000"/>
                </a:solidFill>
                <a:effectLst/>
                <a:latin typeface="-webkit-standard"/>
              </a:rPr>
              <a:t>CoVE</a:t>
            </a:r>
            <a:r>
              <a:rPr lang="en" altLang="ja-JP" b="0" i="0" u="none" strike="noStrike" dirty="0">
                <a:solidFill>
                  <a:srgbClr val="000000"/>
                </a:solidFill>
                <a:effectLst/>
                <a:latin typeface="-webkit-standard"/>
              </a:rPr>
              <a:t> </a:t>
            </a:r>
            <a:r>
              <a:rPr lang="ja-JP" altLang="en-US" b="0" i="0" u="none" strike="noStrike">
                <a:solidFill>
                  <a:srgbClr val="000000"/>
                </a:solidFill>
                <a:effectLst/>
                <a:latin typeface="-webkit-standard"/>
              </a:rPr>
              <a:t>のシステム構成とは少し異なります。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ホスト</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はハイパーバイザ上ではなく</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上で動作し、ハイパーバイザとして</a:t>
            </a:r>
            <a:r>
              <a:rPr lang="en-US" altLang="ja-JP" b="0" i="0" u="none" strike="noStrike" dirty="0">
                <a:solidFill>
                  <a:srgbClr val="000000"/>
                </a:solidFill>
                <a:effectLst/>
                <a:latin typeface="-webkit-standard"/>
              </a:rPr>
              <a:t>KVM</a:t>
            </a:r>
            <a:r>
              <a:rPr lang="ja-JP" altLang="en-US" b="0" i="0" u="none" strike="noStrike">
                <a:solidFill>
                  <a:srgbClr val="000000"/>
                </a:solidFill>
                <a:effectLst/>
                <a:latin typeface="-webkit-standard"/>
              </a:rPr>
              <a:t>がホスト</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内で動作します。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また</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として</a:t>
            </a:r>
            <a:r>
              <a:rPr lang="en-US" altLang="ja-JP" b="0" i="0" u="none" strike="noStrike" dirty="0">
                <a:solidFill>
                  <a:srgbClr val="000000"/>
                </a:solidFill>
                <a:effectLst/>
                <a:latin typeface="-webkit-standard"/>
              </a:rPr>
              <a:t>Salus</a:t>
            </a:r>
            <a:r>
              <a:rPr lang="ja-JP" altLang="en-US" b="0" i="0" u="none" strike="noStrike">
                <a:solidFill>
                  <a:srgbClr val="000000"/>
                </a:solidFill>
                <a:effectLst/>
                <a:latin typeface="-webkit-standard"/>
              </a:rPr>
              <a:t>が動作しています。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ホスト</a:t>
            </a:r>
            <a:r>
              <a:rPr lang="en-US" altLang="ja-JP" b="0" i="0" u="none" strike="noStrike" dirty="0">
                <a:solidFill>
                  <a:srgbClr val="000000"/>
                </a:solidFill>
                <a:effectLst/>
                <a:latin typeface="-webkit-standard"/>
              </a:rPr>
              <a:t>VM </a:t>
            </a:r>
            <a:r>
              <a:rPr lang="ja-JP" altLang="en-US" b="0" i="0" u="none" strike="noStrike">
                <a:solidFill>
                  <a:srgbClr val="000000"/>
                </a:solidFill>
                <a:effectLst/>
                <a:latin typeface="-webkit-standard"/>
              </a:rPr>
              <a:t>内でハイパーバイザを実行可能にするために、</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がネストした仮想化の処理を行います。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ホスト</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では</a:t>
            </a:r>
            <a:r>
              <a:rPr lang="en-US" altLang="ja-JP" b="0" i="0" u="none" strike="noStrike" dirty="0" err="1">
                <a:solidFill>
                  <a:srgbClr val="000000"/>
                </a:solidFill>
                <a:effectLst/>
                <a:latin typeface="-webkit-standard"/>
              </a:rPr>
              <a:t>CoVE</a:t>
            </a:r>
            <a:r>
              <a:rPr lang="ja-JP" altLang="en-US" b="0" i="0" u="none" strike="noStrike">
                <a:solidFill>
                  <a:srgbClr val="000000"/>
                </a:solidFill>
                <a:effectLst/>
                <a:latin typeface="-webkit-standard"/>
              </a:rPr>
              <a:t>に対応した</a:t>
            </a:r>
            <a:r>
              <a:rPr lang="en-US" altLang="ja-JP" b="0" i="0" u="none" strike="noStrike" dirty="0">
                <a:solidFill>
                  <a:srgbClr val="000000"/>
                </a:solidFill>
                <a:effectLst/>
                <a:latin typeface="-webkit-standard"/>
              </a:rPr>
              <a:t>Linux</a:t>
            </a:r>
            <a:r>
              <a:rPr lang="ja-JP" altLang="en-US" b="0" i="0" u="none" strike="noStrike">
                <a:solidFill>
                  <a:srgbClr val="000000"/>
                </a:solidFill>
                <a:effectLst/>
                <a:latin typeface="-webkit-standard"/>
              </a:rPr>
              <a:t>が動作し、</a:t>
            </a:r>
            <a:r>
              <a:rPr lang="en-US" altLang="ja-JP" b="0" i="0" u="none" strike="noStrike" dirty="0">
                <a:solidFill>
                  <a:srgbClr val="000000"/>
                </a:solidFill>
                <a:effectLst/>
                <a:latin typeface="-webkit-standard"/>
              </a:rPr>
              <a:t>KVM</a:t>
            </a:r>
            <a:r>
              <a:rPr lang="ja-JP" altLang="en-US" b="0" i="0" u="none" strike="noStrike">
                <a:solidFill>
                  <a:srgbClr val="000000"/>
                </a:solidFill>
                <a:effectLst/>
                <a:latin typeface="-webkit-standard"/>
              </a:rPr>
              <a:t>の機能を提供します。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また、</a:t>
            </a:r>
            <a:r>
              <a:rPr lang="en-US" altLang="ja-JP" b="0" i="0" u="none" strike="noStrike" dirty="0">
                <a:solidFill>
                  <a:srgbClr val="000000"/>
                </a:solidFill>
                <a:effectLst/>
                <a:latin typeface="-webkit-standard"/>
              </a:rPr>
              <a:t>KVM</a:t>
            </a:r>
            <a:r>
              <a:rPr lang="ja-JP" altLang="en-US" b="0" i="0" u="none" strike="noStrike">
                <a:solidFill>
                  <a:srgbClr val="000000"/>
                </a:solidFill>
                <a:effectLst/>
                <a:latin typeface="-webkit-standard"/>
              </a:rPr>
              <a:t>の上にデバイスエミュレータとして</a:t>
            </a:r>
            <a:r>
              <a:rPr lang="en-US" altLang="ja-JP" b="0" i="0" u="none" strike="noStrike" dirty="0">
                <a:solidFill>
                  <a:srgbClr val="000000"/>
                </a:solidFill>
                <a:effectLst/>
                <a:latin typeface="-webkit-standard"/>
              </a:rPr>
              <a:t>KVMTOOL</a:t>
            </a:r>
            <a:r>
              <a:rPr lang="ja-JP" altLang="en-US" b="0" i="0" u="none" strike="noStrike">
                <a:solidFill>
                  <a:srgbClr val="000000"/>
                </a:solidFill>
                <a:effectLst/>
                <a:latin typeface="-webkit-standard"/>
              </a:rPr>
              <a:t>が動作します。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ファームウェアとして</a:t>
            </a:r>
            <a:r>
              <a:rPr lang="en-US" altLang="ja-JP" b="0" i="0" u="none" strike="noStrike" dirty="0" err="1">
                <a:solidFill>
                  <a:srgbClr val="000000"/>
                </a:solidFill>
                <a:effectLst/>
                <a:latin typeface="-webkit-standard"/>
              </a:rPr>
              <a:t>OpenSBI</a:t>
            </a:r>
            <a:r>
              <a:rPr lang="ja-JP" altLang="en-US" b="0" i="0" u="none" strike="noStrike">
                <a:solidFill>
                  <a:srgbClr val="000000"/>
                </a:solidFill>
                <a:effectLst/>
                <a:latin typeface="-webkit-standard"/>
              </a:rPr>
              <a:t>が動作し、</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ドライバは組み込こまれていません。</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監視</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a:t>
            </a:r>
            <a:r>
              <a:rPr lang="en-US" altLang="ja-JP" b="0" i="0" u="none" strike="noStrike" dirty="0">
                <a:solidFill>
                  <a:srgbClr val="000000"/>
                </a:solidFill>
                <a:effectLst/>
                <a:latin typeface="-webkit-standard"/>
              </a:rPr>
              <a:t>OS</a:t>
            </a:r>
            <a:r>
              <a:rPr lang="ja-JP" altLang="en-US" b="0" i="0" u="none" strike="noStrike">
                <a:solidFill>
                  <a:srgbClr val="000000"/>
                </a:solidFill>
                <a:effectLst/>
                <a:latin typeface="-webkit-standard"/>
              </a:rPr>
              <a:t>内で監視システムが動作します。この</a:t>
            </a:r>
            <a:r>
              <a:rPr lang="en-US" altLang="ja-JP" b="0" i="0" u="none" strike="noStrike" dirty="0">
                <a:solidFill>
                  <a:srgbClr val="000000"/>
                </a:solidFill>
                <a:effectLst/>
                <a:latin typeface="-webkit-standard"/>
              </a:rPr>
              <a:t>OS</a:t>
            </a:r>
            <a:r>
              <a:rPr lang="ja-JP" altLang="en-US" b="0" i="0" u="none" strike="noStrike">
                <a:solidFill>
                  <a:srgbClr val="000000"/>
                </a:solidFill>
                <a:effectLst/>
                <a:latin typeface="-webkit-standard"/>
              </a:rPr>
              <a:t>には</a:t>
            </a:r>
            <a:r>
              <a:rPr lang="en" altLang="ja-JP" b="0" i="0" u="none" strike="noStrike" dirty="0" err="1">
                <a:solidFill>
                  <a:srgbClr val="000000"/>
                </a:solidFill>
                <a:effectLst/>
                <a:latin typeface="-webkit-standard"/>
              </a:rPr>
              <a:t>CoVE</a:t>
            </a:r>
            <a:r>
              <a:rPr lang="ja-JP" altLang="en-US" b="0" i="0" u="none" strike="noStrike">
                <a:solidFill>
                  <a:srgbClr val="000000"/>
                </a:solidFill>
                <a:effectLst/>
                <a:latin typeface="-webkit-standard"/>
              </a:rPr>
              <a:t>に対応した</a:t>
            </a:r>
            <a:r>
              <a:rPr lang="en" altLang="ja-JP" b="0" i="0" u="none" strike="noStrike" dirty="0">
                <a:solidFill>
                  <a:srgbClr val="000000"/>
                </a:solidFill>
                <a:effectLst/>
                <a:latin typeface="-webkit-standard"/>
              </a:rPr>
              <a:t>Linux</a:t>
            </a:r>
            <a:r>
              <a:rPr lang="ja-JP" altLang="en-US" b="0" i="0" u="none" strike="noStrike">
                <a:solidFill>
                  <a:srgbClr val="000000"/>
                </a:solidFill>
                <a:effectLst/>
                <a:latin typeface="-webkit-standard"/>
              </a:rPr>
              <a:t>が動作しています。</a:t>
            </a:r>
            <a:endParaRPr lang="en-US" altLang="ja-JP" b="0" i="0" u="none" strike="noStrike" dirty="0">
              <a:solidFill>
                <a:srgbClr val="000000"/>
              </a:solidFill>
              <a:effectLst/>
              <a:latin typeface="-webkit-standard"/>
            </a:endParaRPr>
          </a:p>
          <a:p>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///Linux</a:t>
            </a:r>
            <a:r>
              <a:rPr lang="ja-JP" altLang="en-US" b="0" i="0" u="none" strike="noStrike">
                <a:solidFill>
                  <a:srgbClr val="000000"/>
                </a:solidFill>
                <a:effectLst/>
                <a:latin typeface="-webkit-standard"/>
              </a:rPr>
              <a:t>カーネルの一部として実装されたオープンソースの仮想化技術</a:t>
            </a:r>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a:t>
            </a:r>
            <a:r>
              <a:rPr lang="ja-JP" altLang="en-US" b="0" i="0" u="none" strike="noStrike">
                <a:solidFill>
                  <a:srgbClr val="000000"/>
                </a:solidFill>
                <a:effectLst/>
                <a:latin typeface="-webkit-standard"/>
              </a:rPr>
              <a:t>仮想マシンを管理および操作するための軽量なツールセット。</a:t>
            </a:r>
            <a:r>
              <a:rPr lang="en-US" altLang="ja-JP" b="0" i="0" u="none" strike="noStrike" dirty="0">
                <a:solidFill>
                  <a:srgbClr val="000000"/>
                </a:solidFill>
                <a:effectLst/>
                <a:latin typeface="-webkit-standard"/>
              </a:rPr>
              <a:t>KVMTOOL</a:t>
            </a:r>
            <a:r>
              <a:rPr lang="ja-JP" altLang="en-US" b="0" i="0" u="none" strike="noStrike">
                <a:solidFill>
                  <a:srgbClr val="000000"/>
                </a:solidFill>
                <a:effectLst/>
                <a:latin typeface="-webkit-standard"/>
              </a:rPr>
              <a:t>は、簡単な仮想マシンの起動、停止、管理を目的として設計</a:t>
            </a:r>
            <a:endParaRPr lang="en-US" altLang="ja-JP" b="0" i="0" u="none" strike="noStrike" dirty="0">
              <a:solidFill>
                <a:srgbClr val="000000"/>
              </a:solidFill>
              <a:effectLst/>
              <a:latin typeface="-webkit-standard"/>
            </a:endParaRP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10</a:t>
            </a:fld>
            <a:endParaRPr kumimoji="1" lang="ja-JP" altLang="en-US"/>
          </a:p>
        </p:txBody>
      </p:sp>
    </p:spTree>
    <p:extLst>
      <p:ext uri="{BB962C8B-B14F-4D97-AF65-F5344CB8AC3E}">
        <p14:creationId xmlns:p14="http://schemas.microsoft.com/office/powerpoint/2010/main" val="1847289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これから</a:t>
            </a:r>
            <a:r>
              <a:rPr kumimoji="1" lang="en-US" altLang="ja-JP" dirty="0"/>
              <a:t>TVM</a:t>
            </a:r>
            <a:r>
              <a:rPr kumimoji="1" lang="ja-JP" altLang="en-US"/>
              <a:t>の作成と実行の流れについて説明していきます。</a:t>
            </a:r>
            <a:endParaRPr kumimoji="1" lang="en-US" altLang="ja-JP" dirty="0"/>
          </a:p>
          <a:p>
            <a:r>
              <a:rPr kumimoji="1" lang="en-US" altLang="ja-JP" dirty="0"/>
              <a:t>TVM</a:t>
            </a:r>
            <a:r>
              <a:rPr kumimoji="1" lang="ja-JP" altLang="en-US"/>
              <a:t>が作成される時にはまず必要となる量の機密メモリを確保します。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ハイパーバイザが</a:t>
            </a:r>
            <a:r>
              <a:rPr lang="en-US" altLang="ja-JP" b="0" i="0" u="none" strike="noStrike" dirty="0">
                <a:solidFill>
                  <a:srgbClr val="000000"/>
                </a:solidFill>
                <a:effectLst/>
                <a:latin typeface="-webkit-standard"/>
              </a:rPr>
              <a:t>Supervisor Binary Interface(SBI)</a:t>
            </a:r>
            <a:r>
              <a:rPr lang="ja-JP" altLang="en-US" b="0" i="0" u="none" strike="noStrike">
                <a:solidFill>
                  <a:srgbClr val="000000"/>
                </a:solidFill>
                <a:effectLst/>
                <a:latin typeface="-webkit-standard"/>
              </a:rPr>
              <a:t>コールという仕組みを用いて</a:t>
            </a:r>
            <a:r>
              <a:rPr lang="en" altLang="ja-JP" b="0" i="0" u="none" strike="noStrike" dirty="0">
                <a:solidFill>
                  <a:srgbClr val="000000"/>
                </a:solidFill>
                <a:effectLst/>
                <a:latin typeface="-webkit-standard"/>
              </a:rPr>
              <a:t>TSM </a:t>
            </a:r>
            <a:r>
              <a:rPr lang="ja-JP" altLang="en-US" b="0" i="0" u="none" strike="noStrike">
                <a:solidFill>
                  <a:srgbClr val="000000"/>
                </a:solidFill>
                <a:effectLst/>
                <a:latin typeface="-webkit-standard"/>
              </a:rPr>
              <a:t>を呼び出します。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これは通常の</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においてのハイパーコールを使ったハイパーバイザ呼び出しに対応します。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を呼び出し</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に必要となるメモリ量を取得し、非機密メモリを機密メモリに変換します。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同時に、その</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用の</a:t>
            </a:r>
            <a:r>
              <a:rPr lang="en" altLang="ja-JP" b="0" i="0" u="none" strike="noStrike" dirty="0">
                <a:solidFill>
                  <a:srgbClr val="000000"/>
                </a:solidFill>
                <a:effectLst/>
                <a:latin typeface="-webkit-standard"/>
              </a:rPr>
              <a:t>G-stage</a:t>
            </a:r>
            <a:r>
              <a:rPr lang="ja-JP" altLang="en-US" b="0" i="0" u="none" strike="noStrike">
                <a:solidFill>
                  <a:srgbClr val="000000"/>
                </a:solidFill>
                <a:effectLst/>
                <a:latin typeface="-webkit-standard"/>
              </a:rPr>
              <a:t>ページテーブルを作成するために必要なサイズの非機密メモリも機密メモリに変換します。</a:t>
            </a:r>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を作成する命令を実行するとハイパーバイザが</a:t>
            </a:r>
            <a:r>
              <a:rPr lang="en"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を呼び出して</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に変換した機密メモリを割り当てます。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また，</a:t>
            </a:r>
            <a:r>
              <a:rPr lang="en" altLang="ja-JP" b="0" i="0" u="none" strike="noStrike" dirty="0">
                <a:solidFill>
                  <a:srgbClr val="000000"/>
                </a:solidFill>
                <a:effectLst/>
                <a:latin typeface="-webkit-standard"/>
              </a:rPr>
              <a:t>G-stage </a:t>
            </a:r>
            <a:r>
              <a:rPr lang="ja-JP" altLang="en-US" b="0" i="0" u="none" strike="noStrike">
                <a:solidFill>
                  <a:srgbClr val="000000"/>
                </a:solidFill>
                <a:effectLst/>
                <a:latin typeface="-webkit-standard"/>
              </a:rPr>
              <a:t>ページテーブルに使われる機密メモリも同様にしてページテーブル用のページプールに追加されます。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ホスト</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とメモリを共有するための非機密メモリも</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に割り当てられます。</a:t>
            </a:r>
            <a:endParaRPr lang="en-US" altLang="ja-JP" b="0" i="0" u="none" strike="noStrike" dirty="0">
              <a:solidFill>
                <a:srgbClr val="000000"/>
              </a:solidFill>
              <a:effectLst/>
              <a:latin typeface="-webkit-standard"/>
            </a:endParaRPr>
          </a:p>
          <a:p>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a:t>
            </a:r>
            <a:r>
              <a:rPr lang="ja-JP" altLang="en-US" b="0" i="0" u="none" strike="noStrike">
                <a:solidFill>
                  <a:srgbClr val="000000"/>
                </a:solidFill>
                <a:effectLst/>
                <a:latin typeface="-webkit-standard"/>
              </a:rPr>
              <a:t>ハイパーコール・・・</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仮想化環境においてゲスト</a:t>
            </a:r>
            <a:r>
              <a:rPr lang="en" altLang="ja-JP" b="0" i="0" u="none" strike="noStrike" dirty="0">
                <a:solidFill>
                  <a:srgbClr val="000000"/>
                </a:solidFill>
                <a:effectLst/>
                <a:latin typeface="-webkit-standard"/>
              </a:rPr>
              <a:t>OS</a:t>
            </a:r>
            <a:r>
              <a:rPr lang="ja-JP" altLang="en-US" b="0" i="0" u="none" strike="noStrike">
                <a:solidFill>
                  <a:srgbClr val="000000"/>
                </a:solidFill>
                <a:effectLst/>
                <a:latin typeface="-webkit-standard"/>
              </a:rPr>
              <a:t>がハイパーバイザーに対して直接サービスをリクエストするためのメカニズム</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仮想化のためのシステムコール</a:t>
            </a:r>
            <a:endParaRPr lang="en-US" altLang="ja-JP" b="0" i="0" u="none" strike="noStrike" dirty="0">
              <a:solidFill>
                <a:srgbClr val="000000"/>
              </a:solidFill>
              <a:effectLst/>
              <a:latin typeface="-webkit-standard"/>
            </a:endParaRP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11</a:t>
            </a:fld>
            <a:endParaRPr kumimoji="1" lang="ja-JP" altLang="en-US"/>
          </a:p>
        </p:txBody>
      </p:sp>
    </p:spTree>
    <p:extLst>
      <p:ext uri="{BB962C8B-B14F-4D97-AF65-F5344CB8AC3E}">
        <p14:creationId xmlns:p14="http://schemas.microsoft.com/office/powerpoint/2010/main" val="3757298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その後、ハイパーバイザは</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を呼び出して</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に割り当てた機密メモリにコードやデータをコピーして初期化を行います。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a:solidFill>
                  <a:srgbClr val="000000"/>
                </a:solidFill>
                <a:effectLst/>
                <a:latin typeface="-webkit-standard"/>
              </a:rPr>
              <a:t>G-stage</a:t>
            </a:r>
            <a:r>
              <a:rPr lang="ja-JP" altLang="en-US" b="0" i="0" u="none" strike="noStrike">
                <a:solidFill>
                  <a:srgbClr val="000000"/>
                </a:solidFill>
                <a:effectLst/>
                <a:latin typeface="-webkit-standard"/>
              </a:rPr>
              <a:t>ページテーブルにも初期化した機密メモリのエントリを登録します。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この際に意図したバイナリの実行の保証のためにメモリのハッシュを計算するといった</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のアテステーションに用いられる計測も行われます。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また，ホスト</a:t>
            </a:r>
            <a:r>
              <a:rPr lang="en" altLang="ja-JP" b="0" i="0" u="none" strike="noStrike" dirty="0">
                <a:solidFill>
                  <a:srgbClr val="000000"/>
                </a:solidFill>
                <a:effectLst/>
                <a:latin typeface="-webkit-standard"/>
              </a:rPr>
              <a:t>VM </a:t>
            </a:r>
            <a:r>
              <a:rPr lang="ja-JP" altLang="en-US" b="0" i="0" u="none" strike="noStrike">
                <a:solidFill>
                  <a:srgbClr val="000000"/>
                </a:solidFill>
                <a:effectLst/>
                <a:latin typeface="-webkit-standard"/>
              </a:rPr>
              <a:t>との間でメモリを共有するために用いる非機密メモリを</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の指定したメモリ領域に割り当てます。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最後に</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に仮想</a:t>
            </a:r>
            <a:r>
              <a:rPr lang="en" altLang="ja-JP" b="0" i="0" u="none" strike="noStrike" dirty="0">
                <a:solidFill>
                  <a:srgbClr val="000000"/>
                </a:solidFill>
                <a:effectLst/>
                <a:latin typeface="-webkit-standard"/>
              </a:rPr>
              <a:t>CPU </a:t>
            </a:r>
            <a:r>
              <a:rPr lang="ja-JP" altLang="en-US" b="0" i="0" u="none" strike="noStrike">
                <a:solidFill>
                  <a:srgbClr val="000000"/>
                </a:solidFill>
                <a:effectLst/>
                <a:latin typeface="-webkit-standard"/>
              </a:rPr>
              <a:t>を割り当て、</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のメモリレイアウトをロックします。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これ以降は計測の対象になるメモリは追加することができず、動的に追加することができるのはゼロで初期化されたメモリのみとなります。こうすることでアテステーションをしていない領域のコードを実行させないようにしています。</a:t>
            </a:r>
            <a:endParaRPr lang="en-US" altLang="ja-JP" b="0" i="0" u="none" strike="noStrike" dirty="0">
              <a:solidFill>
                <a:srgbClr val="000000"/>
              </a:solidFill>
              <a:effectLst/>
              <a:latin typeface="-webkit-standard"/>
            </a:endParaRPr>
          </a:p>
          <a:p>
            <a:endParaRPr kumimoji="1" lang="en-US" altLang="ja-JP" dirty="0"/>
          </a:p>
          <a:p>
            <a:r>
              <a:rPr kumimoji="1" lang="en-US" altLang="ja-JP" dirty="0"/>
              <a:t>//</a:t>
            </a:r>
            <a:r>
              <a:rPr kumimoji="1" lang="ja-JP" altLang="en-US"/>
              <a:t>初期に動かすコード</a:t>
            </a:r>
            <a:endParaRPr kumimoji="1" lang="en-US" altLang="ja-JP" dirty="0"/>
          </a:p>
          <a:p>
            <a:r>
              <a:rPr kumimoji="1" lang="en-US" altLang="ja-JP" dirty="0"/>
              <a:t>//</a:t>
            </a:r>
            <a:r>
              <a:rPr kumimoji="1" lang="ja-JP" altLang="en-US"/>
              <a:t>メモリのハッシュの計算</a:t>
            </a:r>
            <a:r>
              <a:rPr kumimoji="1" lang="en-US" altLang="ja-JP" dirty="0"/>
              <a:t>(</a:t>
            </a:r>
            <a:r>
              <a:rPr kumimoji="1" lang="ja-JP" altLang="en-US"/>
              <a:t>計測</a:t>
            </a:r>
            <a:r>
              <a:rPr kumimoji="1" lang="en-US" altLang="ja-JP" dirty="0"/>
              <a:t>)</a:t>
            </a:r>
          </a:p>
          <a:p>
            <a:r>
              <a:rPr kumimoji="1" lang="en-US" altLang="ja-JP" dirty="0"/>
              <a:t>//</a:t>
            </a:r>
            <a:r>
              <a:rPr kumimoji="1" lang="ja-JP" altLang="en-US"/>
              <a:t>アテステーションの説明</a:t>
            </a:r>
            <a:endParaRPr kumimoji="1" lang="en-US" altLang="ja-JP" dirty="0"/>
          </a:p>
          <a:p>
            <a:r>
              <a:rPr lang="ja-JP" altLang="en-US" b="0" i="0" u="none" strike="noStrike">
                <a:solidFill>
                  <a:srgbClr val="000000"/>
                </a:solidFill>
                <a:effectLst/>
                <a:latin typeface="-webkit-standard"/>
              </a:rPr>
              <a:t>システムの特定の状態やプロセスの健全性を検証し、信頼性を確認するためのプロセス</a:t>
            </a:r>
            <a:r>
              <a:rPr kumimoji="1" lang="en-US" altLang="ja-JP" b="0" i="0" u="none" strike="noStrike" dirty="0">
                <a:solidFill>
                  <a:srgbClr val="000000"/>
                </a:solidFill>
                <a:effectLst/>
                <a:latin typeface="-webkit-standard"/>
              </a:rPr>
              <a:t>(</a:t>
            </a:r>
            <a:r>
              <a:rPr kumimoji="1" lang="ja-JP" altLang="en-US" b="0" i="0" u="none" strike="noStrike">
                <a:solidFill>
                  <a:srgbClr val="000000"/>
                </a:solidFill>
                <a:effectLst/>
                <a:latin typeface="-webkit-standard"/>
              </a:rPr>
              <a:t>整合性の検証</a:t>
            </a:r>
            <a:r>
              <a:rPr kumimoji="1" lang="en-US" altLang="ja-JP" b="0" i="0" u="none" strike="noStrike" dirty="0">
                <a:solidFill>
                  <a:srgbClr val="000000"/>
                </a:solidFill>
                <a:effectLst/>
                <a:latin typeface="-webkit-standard"/>
              </a:rPr>
              <a:t>)</a:t>
            </a:r>
            <a:endParaRPr kumimoji="1" lang="en-US" altLang="ja-JP" dirty="0"/>
          </a:p>
          <a:p>
            <a:endParaRPr kumimoji="1" lang="en-US" altLang="ja-JP" dirty="0"/>
          </a:p>
          <a:p>
            <a:r>
              <a:rPr kumimoji="1" lang="en-US" altLang="ja-JP" dirty="0"/>
              <a:t>//</a:t>
            </a:r>
            <a:r>
              <a:rPr kumimoji="1" lang="ja-JP" altLang="en-US"/>
              <a:t>使えるメモリ量を増やす</a:t>
            </a:r>
            <a:endParaRPr kumimoji="1"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12</a:t>
            </a:fld>
            <a:endParaRPr kumimoji="1" lang="ja-JP" altLang="en-US"/>
          </a:p>
        </p:txBody>
      </p:sp>
    </p:spTree>
    <p:extLst>
      <p:ext uri="{BB962C8B-B14F-4D97-AF65-F5344CB8AC3E}">
        <p14:creationId xmlns:p14="http://schemas.microsoft.com/office/powerpoint/2010/main" val="2581465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a:solidFill>
                  <a:srgbClr val="000000"/>
                </a:solidFill>
                <a:effectLst/>
                <a:latin typeface="-webkit-standard"/>
              </a:rPr>
              <a:t>これから</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間でのページの共有の流れについて説明していきたいと思います。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最初に監視用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と監視対象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は共有に用いるページを準備します。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まずそれぞれの</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が</a:t>
            </a:r>
            <a:r>
              <a:rPr lang="en-US" altLang="ja-JP" b="0" i="0" u="none" strike="noStrike" dirty="0">
                <a:solidFill>
                  <a:srgbClr val="000000"/>
                </a:solidFill>
                <a:effectLst/>
                <a:latin typeface="-webkit-standard"/>
              </a:rPr>
              <a:t>SBI</a:t>
            </a:r>
            <a:r>
              <a:rPr lang="ja-JP" altLang="en-US" b="0" i="0" u="none" strike="noStrike">
                <a:solidFill>
                  <a:srgbClr val="000000"/>
                </a:solidFill>
                <a:effectLst/>
                <a:latin typeface="-webkit-standard"/>
              </a:rPr>
              <a:t>コールを用いて</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を呼び出してそれぞの</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において共有しようとするページを機密メモリから非機密メモリに変換するように</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に依頼します。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呼び出された</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は指定されたページを機密から非機密に変更し、ホスト</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に対して</a:t>
            </a:r>
            <a:r>
              <a:rPr lang="en-US" altLang="ja-JP" b="0" i="0" u="none" strike="noStrike" dirty="0">
                <a:solidFill>
                  <a:srgbClr val="000000"/>
                </a:solidFill>
                <a:effectLst/>
                <a:latin typeface="-webkit-standard"/>
              </a:rPr>
              <a:t>VM Exit</a:t>
            </a:r>
            <a:r>
              <a:rPr lang="ja-JP" altLang="en-US" b="0" i="0" u="none" strike="noStrike">
                <a:solidFill>
                  <a:srgbClr val="000000"/>
                </a:solidFill>
                <a:effectLst/>
                <a:latin typeface="-webkit-standard"/>
              </a:rPr>
              <a:t>を発生させハイパーバイザを呼び出します。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呼び出されたハイパーバイザはそれらのページを共有ページリストに登録します。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共有ページリストは</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に割り当てた非機密メモリを管理しています。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共有ページリストに登録後、ハイパーバイザは </a:t>
            </a:r>
            <a:r>
              <a:rPr lang="en" altLang="ja-JP" b="0" i="0" u="none" strike="noStrike" dirty="0">
                <a:solidFill>
                  <a:srgbClr val="000000"/>
                </a:solidFill>
                <a:effectLst/>
                <a:latin typeface="-webkit-standard"/>
              </a:rPr>
              <a:t>SBI </a:t>
            </a:r>
            <a:r>
              <a:rPr lang="ja-JP" altLang="en-US" b="0" i="0" u="none" strike="noStrike">
                <a:solidFill>
                  <a:srgbClr val="000000"/>
                </a:solidFill>
                <a:effectLst/>
                <a:latin typeface="-webkit-standard"/>
              </a:rPr>
              <a:t>コールを用いて</a:t>
            </a:r>
            <a:r>
              <a:rPr lang="en" altLang="ja-JP" b="0" i="0" u="none" strike="noStrike" dirty="0">
                <a:solidFill>
                  <a:srgbClr val="000000"/>
                </a:solidFill>
                <a:effectLst/>
                <a:latin typeface="-webkit-standard"/>
              </a:rPr>
              <a:t>TSM </a:t>
            </a:r>
            <a:r>
              <a:rPr lang="ja-JP" altLang="en-US" b="0" i="0" u="none" strike="noStrike">
                <a:solidFill>
                  <a:srgbClr val="000000"/>
                </a:solidFill>
                <a:effectLst/>
                <a:latin typeface="-webkit-standard"/>
              </a:rPr>
              <a:t>を呼び出し、指定されたページに対応するエントリを</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a:t>
            </a:r>
            <a:r>
              <a:rPr lang="en" altLang="ja-JP" b="0" i="0" u="none" strike="noStrike" dirty="0">
                <a:solidFill>
                  <a:srgbClr val="000000"/>
                </a:solidFill>
                <a:effectLst/>
                <a:latin typeface="-webkit-standard"/>
              </a:rPr>
              <a:t>G-stage</a:t>
            </a:r>
            <a:r>
              <a:rPr lang="ja-JP" altLang="en-US" b="0" i="0" u="none" strike="noStrike">
                <a:solidFill>
                  <a:srgbClr val="000000"/>
                </a:solidFill>
                <a:effectLst/>
                <a:latin typeface="-webkit-standard"/>
              </a:rPr>
              <a:t>ページテーブルから削除します。</a:t>
            </a:r>
            <a:endParaRPr lang="en-US" altLang="ja-JP" b="0" i="0" u="none" strike="noStrike" dirty="0">
              <a:solidFill>
                <a:srgbClr val="000000"/>
              </a:solidFill>
              <a:effectLst/>
              <a:latin typeface="-webkit-standard"/>
            </a:endParaRPr>
          </a:p>
          <a:p>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a:t>
            </a:r>
            <a:r>
              <a:rPr lang="ja-JP" altLang="en-US" b="0" i="0" u="none" strike="noStrike">
                <a:solidFill>
                  <a:srgbClr val="000000"/>
                </a:solidFill>
                <a:effectLst/>
                <a:latin typeface="-webkit-standard"/>
              </a:rPr>
              <a:t>メモリを共有するための実装</a:t>
            </a:r>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a:t>
            </a:r>
            <a:r>
              <a:rPr lang="ja-JP" altLang="en-US" b="0" i="0" u="none" strike="noStrike">
                <a:solidFill>
                  <a:srgbClr val="000000"/>
                </a:solidFill>
                <a:effectLst/>
                <a:latin typeface="-webkit-standard"/>
              </a:rPr>
              <a:t>主語を補う</a:t>
            </a:r>
            <a:endParaRPr lang="en-US" altLang="ja-JP" b="0" i="0" u="none" strike="noStrike" dirty="0">
              <a:solidFill>
                <a:srgbClr val="000000"/>
              </a:solidFill>
              <a:effectLst/>
              <a:latin typeface="-webkit-standard"/>
            </a:endParaRPr>
          </a:p>
          <a:p>
            <a:endParaRPr lang="en-US" altLang="ja-JP" b="0" i="0" u="none" strike="noStrike" dirty="0">
              <a:solidFill>
                <a:srgbClr val="000000"/>
              </a:solidFill>
              <a:effectLst/>
              <a:latin typeface="-webkit-standard"/>
            </a:endParaRP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13</a:t>
            </a:fld>
            <a:endParaRPr kumimoji="1" lang="ja-JP" altLang="en-US"/>
          </a:p>
        </p:txBody>
      </p:sp>
    </p:spTree>
    <p:extLst>
      <p:ext uri="{BB962C8B-B14F-4D97-AF65-F5344CB8AC3E}">
        <p14:creationId xmlns:p14="http://schemas.microsoft.com/office/powerpoint/2010/main" val="2486847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a:solidFill>
                  <a:srgbClr val="000000"/>
                </a:solidFill>
                <a:effectLst/>
                <a:latin typeface="-webkit-standard"/>
              </a:rPr>
              <a:t>次に監視用</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は共有メモリとして用いるページをハイパーバイザに登録します。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監視用</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は認証キーを指定して</a:t>
            </a:r>
            <a:r>
              <a:rPr lang="en-US" altLang="ja-JP" b="0" i="0" u="none" strike="noStrike" dirty="0">
                <a:solidFill>
                  <a:srgbClr val="000000"/>
                </a:solidFill>
                <a:effectLst/>
                <a:latin typeface="-webkit-standard"/>
              </a:rPr>
              <a:t>SBI</a:t>
            </a:r>
            <a:r>
              <a:rPr lang="ja-JP" altLang="en-US" b="0" i="0" u="none" strike="noStrike">
                <a:solidFill>
                  <a:srgbClr val="000000"/>
                </a:solidFill>
                <a:effectLst/>
                <a:latin typeface="-webkit-standard"/>
              </a:rPr>
              <a:t>コールを用いて</a:t>
            </a:r>
            <a:r>
              <a:rPr lang="en" altLang="ja-JP" b="0" i="0" u="none" strike="noStrike" dirty="0">
                <a:solidFill>
                  <a:srgbClr val="000000"/>
                </a:solidFill>
                <a:effectLst/>
                <a:latin typeface="-webkit-standard"/>
              </a:rPr>
              <a:t>TSM </a:t>
            </a:r>
            <a:r>
              <a:rPr lang="ja-JP" altLang="en-US" b="0" i="0" u="none" strike="noStrike">
                <a:solidFill>
                  <a:srgbClr val="000000"/>
                </a:solidFill>
                <a:effectLst/>
                <a:latin typeface="-webkit-standard"/>
              </a:rPr>
              <a:t>を呼び出し、</a:t>
            </a:r>
            <a:r>
              <a:rPr lang="en"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は認証キーを保存してからハイパーバイザに対して</a:t>
            </a:r>
            <a:r>
              <a:rPr lang="en" altLang="ja-JP" b="0" i="0" u="none" strike="noStrike" dirty="0">
                <a:solidFill>
                  <a:srgbClr val="000000"/>
                </a:solidFill>
                <a:effectLst/>
                <a:latin typeface="-webkit-standard"/>
              </a:rPr>
              <a:t>VM Exit </a:t>
            </a:r>
            <a:r>
              <a:rPr lang="ja-JP" altLang="en-US" b="0" i="0" u="none" strike="noStrike">
                <a:solidFill>
                  <a:srgbClr val="000000"/>
                </a:solidFill>
                <a:effectLst/>
                <a:latin typeface="-webkit-standard"/>
              </a:rPr>
              <a:t>を発生させ、ハイパーバイザを呼び出します。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呼び出されたハイパーバイザは指定されたページとそれに対応するゲスト物理アドレスを登録します。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その後で、監視用</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がそのゲスト物理アドレスに再度アクセスしようとするとページフォールトが発生し、</a:t>
            </a:r>
            <a:r>
              <a:rPr lang="en"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経由でハイパーバイザを呼び出します。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呼び出されたハイパーバイザはページフォールトが発生したゲスト物理アドレスに対応するページを監視用</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用の共有ページリストから探します。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そしてハイパーバイザが</a:t>
            </a:r>
            <a:r>
              <a:rPr lang="en" altLang="ja-JP" b="0" i="0" u="none" strike="noStrike" dirty="0">
                <a:solidFill>
                  <a:srgbClr val="000000"/>
                </a:solidFill>
                <a:effectLst/>
                <a:latin typeface="-webkit-standard"/>
              </a:rPr>
              <a:t>TSM </a:t>
            </a:r>
            <a:r>
              <a:rPr lang="ja-JP" altLang="en-US" b="0" i="0" u="none" strike="noStrike">
                <a:solidFill>
                  <a:srgbClr val="000000"/>
                </a:solidFill>
                <a:effectLst/>
                <a:latin typeface="-webkit-standard"/>
              </a:rPr>
              <a:t>を呼び出して</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a:t>
            </a:r>
            <a:r>
              <a:rPr lang="en" altLang="ja-JP" b="0" i="0" u="none" strike="noStrike" dirty="0">
                <a:solidFill>
                  <a:srgbClr val="000000"/>
                </a:solidFill>
                <a:effectLst/>
                <a:latin typeface="-webkit-standard"/>
              </a:rPr>
              <a:t>G-stage </a:t>
            </a:r>
            <a:r>
              <a:rPr lang="ja-JP" altLang="en-US" b="0" i="0" u="none" strike="noStrike">
                <a:solidFill>
                  <a:srgbClr val="000000"/>
                </a:solidFill>
                <a:effectLst/>
                <a:latin typeface="-webkit-standard"/>
              </a:rPr>
              <a:t>ページテーブルにそのページに対応するエントリを再登録して監視用</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は非機密メモリに変換した自身のページにアクセスします。</a:t>
            </a:r>
            <a:endParaRPr lang="en-US" altLang="ja-JP" b="0" i="0" u="none" strike="noStrike" dirty="0">
              <a:solidFill>
                <a:srgbClr val="000000"/>
              </a:solidFill>
              <a:effectLst/>
              <a:latin typeface="-webkit-standard"/>
            </a:endParaRPr>
          </a:p>
          <a:p>
            <a:endParaRPr kumimoji="1" lang="en-US" altLang="ja-JP" b="0" i="0" u="none" strike="noStrike" dirty="0">
              <a:solidFill>
                <a:srgbClr val="000000"/>
              </a:solidFill>
              <a:effectLst/>
              <a:latin typeface="-webkit-standard"/>
            </a:endParaRPr>
          </a:p>
          <a:p>
            <a:r>
              <a:rPr kumimoji="1" lang="en-US" altLang="ja-JP" dirty="0"/>
              <a:t>///</a:t>
            </a:r>
            <a:r>
              <a:rPr lang="en" altLang="ja-JP" b="0" i="0" u="none" strike="noStrike" dirty="0">
                <a:solidFill>
                  <a:srgbClr val="000000"/>
                </a:solidFill>
                <a:effectLst/>
                <a:latin typeface="-webkit-standard"/>
              </a:rPr>
              <a:t>VM Exit</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仮想化環境において、ゲスト</a:t>
            </a:r>
            <a:r>
              <a:rPr lang="en" altLang="ja-JP" b="0" i="0" u="none" strike="noStrike" dirty="0">
                <a:solidFill>
                  <a:srgbClr val="000000"/>
                </a:solidFill>
                <a:effectLst/>
                <a:latin typeface="-webkit-standard"/>
              </a:rPr>
              <a:t>OS</a:t>
            </a:r>
            <a:r>
              <a:rPr lang="ja-JP" altLang="en" b="0" i="0" u="none" strike="noStrike">
                <a:solidFill>
                  <a:srgbClr val="000000"/>
                </a:solidFill>
                <a:effectLst/>
                <a:latin typeface="-webkit-standard"/>
              </a:rPr>
              <a:t>（</a:t>
            </a:r>
            <a:r>
              <a:rPr lang="ja-JP" altLang="en-US" b="0" i="0" u="none" strike="noStrike">
                <a:solidFill>
                  <a:srgbClr val="000000"/>
                </a:solidFill>
                <a:effectLst/>
                <a:latin typeface="-webkit-standard"/>
              </a:rPr>
              <a:t>仮想マシン）が直接ハードウェアにアクセスする必要がある場合や、特定の操作を実行する際に、ハイパーバイザー（</a:t>
            </a:r>
            <a:r>
              <a:rPr lang="en" altLang="ja-JP" b="0" i="0" u="none" strike="noStrike" dirty="0">
                <a:solidFill>
                  <a:srgbClr val="000000"/>
                </a:solidFill>
                <a:effectLst/>
                <a:latin typeface="-webkit-standard"/>
              </a:rPr>
              <a:t>VMM: Virtual Machine Monitor</a:t>
            </a:r>
            <a:r>
              <a:rPr lang="ja-JP" altLang="en" b="0" i="0" u="none" strike="noStrike">
                <a:solidFill>
                  <a:srgbClr val="000000"/>
                </a:solidFill>
                <a:effectLst/>
                <a:latin typeface="-webkit-standard"/>
              </a:rPr>
              <a:t>）</a:t>
            </a:r>
            <a:r>
              <a:rPr lang="ja-JP" altLang="en-US" b="0" i="0" u="none" strike="noStrike">
                <a:solidFill>
                  <a:srgbClr val="000000"/>
                </a:solidFill>
                <a:effectLst/>
                <a:latin typeface="-webkit-standard"/>
              </a:rPr>
              <a:t>に制御が移るイベントを指します。</a:t>
            </a:r>
            <a:endParaRPr kumimoji="1" lang="ja-JP" altLang="en-US"/>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14</a:t>
            </a:fld>
            <a:endParaRPr kumimoji="1" lang="ja-JP" altLang="en-US"/>
          </a:p>
        </p:txBody>
      </p:sp>
    </p:spTree>
    <p:extLst>
      <p:ext uri="{BB962C8B-B14F-4D97-AF65-F5344CB8AC3E}">
        <p14:creationId xmlns:p14="http://schemas.microsoft.com/office/powerpoint/2010/main" val="3696722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a:solidFill>
                  <a:srgbClr val="000000"/>
                </a:solidFill>
                <a:effectLst/>
                <a:latin typeface="-webkit-standard"/>
              </a:rPr>
              <a:t>最後に監視対象</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は自身のページを監視用</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の共有ページで置き換えます。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監視対象</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は認証キーを指定して</a:t>
            </a:r>
            <a:r>
              <a:rPr lang="en-US" altLang="ja-JP" b="0" i="0" u="none" strike="noStrike" dirty="0">
                <a:solidFill>
                  <a:srgbClr val="000000"/>
                </a:solidFill>
                <a:effectLst/>
                <a:latin typeface="-webkit-standard"/>
              </a:rPr>
              <a:t>SI</a:t>
            </a:r>
            <a:r>
              <a:rPr lang="ja-JP" altLang="en-US" b="0" i="0" u="none" strike="noStrike">
                <a:solidFill>
                  <a:srgbClr val="000000"/>
                </a:solidFill>
                <a:effectLst/>
                <a:latin typeface="-webkit-standard"/>
              </a:rPr>
              <a:t>コールを用いて</a:t>
            </a:r>
            <a:r>
              <a:rPr lang="en" altLang="ja-JP" b="0" i="0" u="none" strike="noStrike" dirty="0">
                <a:solidFill>
                  <a:srgbClr val="000000"/>
                </a:solidFill>
                <a:effectLst/>
                <a:latin typeface="-webkit-standard"/>
              </a:rPr>
              <a:t>TSM </a:t>
            </a:r>
            <a:r>
              <a:rPr lang="ja-JP" altLang="en-US" b="0" i="0" u="none" strike="noStrike">
                <a:solidFill>
                  <a:srgbClr val="000000"/>
                </a:solidFill>
                <a:effectLst/>
                <a:latin typeface="-webkit-standard"/>
              </a:rPr>
              <a:t>を呼び出し、指定された認証キーが保存しておいたものと一致すればハイパーバイザに対して</a:t>
            </a:r>
            <a:r>
              <a:rPr lang="en" altLang="ja-JP" b="0" i="0" u="none" strike="noStrike" dirty="0">
                <a:solidFill>
                  <a:srgbClr val="000000"/>
                </a:solidFill>
                <a:effectLst/>
                <a:latin typeface="-webkit-standard"/>
              </a:rPr>
              <a:t>VM Exit </a:t>
            </a:r>
            <a:r>
              <a:rPr lang="ja-JP" altLang="en-US" b="0" i="0" u="none" strike="noStrike">
                <a:solidFill>
                  <a:srgbClr val="000000"/>
                </a:solidFill>
                <a:effectLst/>
                <a:latin typeface="-webkit-standard"/>
              </a:rPr>
              <a:t>を発生させ、ハイパーバイザを呼び出します。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呼び出されたハイパーバイザは指定されたページのゲスト物理アドレスに対応するページを監視対象</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用の共有ページリストから探し、そのゲスト物理アドレスに対応するページを登録されている監視用</a:t>
            </a:r>
            <a:r>
              <a:rPr lang="en" altLang="ja-JP" b="0" i="0" u="none" strike="noStrike" dirty="0">
                <a:solidFill>
                  <a:srgbClr val="000000"/>
                </a:solidFill>
                <a:effectLst/>
                <a:latin typeface="-webkit-standard"/>
              </a:rPr>
              <a:t>VM </a:t>
            </a:r>
            <a:r>
              <a:rPr lang="ja-JP" altLang="en-US" b="0" i="0" u="none" strike="noStrike">
                <a:solidFill>
                  <a:srgbClr val="000000"/>
                </a:solidFill>
                <a:effectLst/>
                <a:latin typeface="-webkit-standard"/>
              </a:rPr>
              <a:t>のページに変更します。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その後で監視対象</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がそのゲスト物理アドレスに再度アクセスしようとするとページフォールトが発生し、</a:t>
            </a:r>
            <a:r>
              <a:rPr lang="en"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経由でハイパーバイザを呼び出します。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呼び出されたハイパーバイザはページフォールトが発生したゲスト物理アドレスに対応するページを監視対象</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用の共有ページリストから探します。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ハイパーバイザが</a:t>
            </a:r>
            <a:r>
              <a:rPr lang="en"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を呼び出して</a:t>
            </a:r>
            <a:r>
              <a:rPr lang="en" altLang="ja-JP" b="0" i="0" u="none" strike="noStrike" dirty="0">
                <a:solidFill>
                  <a:srgbClr val="000000"/>
                </a:solidFill>
                <a:effectLst/>
                <a:latin typeface="-webkit-standard"/>
              </a:rPr>
              <a:t>G-stage</a:t>
            </a:r>
            <a:r>
              <a:rPr lang="ja-JP" altLang="en-US" b="0" i="0" u="none" strike="noStrike">
                <a:solidFill>
                  <a:srgbClr val="000000"/>
                </a:solidFill>
                <a:effectLst/>
                <a:latin typeface="-webkit-standard"/>
              </a:rPr>
              <a:t>ページテーブルに監視用</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のページに対応するエントリを再登録して監視対象</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は非機密メモリに変換された 監視用</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のページにアクセスする。</a:t>
            </a:r>
            <a:endParaRPr kumimoji="1" lang="ja-JP" altLang="en-US"/>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15</a:t>
            </a:fld>
            <a:endParaRPr kumimoji="1" lang="ja-JP" altLang="en-US"/>
          </a:p>
        </p:txBody>
      </p:sp>
    </p:spTree>
    <p:extLst>
      <p:ext uri="{BB962C8B-B14F-4D97-AF65-F5344CB8AC3E}">
        <p14:creationId xmlns:p14="http://schemas.microsoft.com/office/powerpoint/2010/main" val="37341002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a:solidFill>
                  <a:srgbClr val="000000"/>
                </a:solidFill>
                <a:effectLst/>
                <a:latin typeface="-webkit-standard"/>
              </a:rPr>
              <a:t>監視対象</a:t>
            </a:r>
            <a:r>
              <a:rPr lang="en-US"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内で動作しているプロセスの</a:t>
            </a:r>
            <a:r>
              <a:rPr lang="en-US" altLang="ja-JP" b="0" i="0" u="none" strike="noStrike" dirty="0">
                <a:solidFill>
                  <a:srgbClr val="000000"/>
                </a:solidFill>
                <a:effectLst/>
                <a:latin typeface="-webkit-standard"/>
              </a:rPr>
              <a:t>ID</a:t>
            </a:r>
            <a:r>
              <a:rPr lang="ja-JP" altLang="en-US" b="0" i="0" u="none" strike="noStrike">
                <a:solidFill>
                  <a:srgbClr val="000000"/>
                </a:solidFill>
                <a:effectLst/>
                <a:latin typeface="-webkit-standard"/>
              </a:rPr>
              <a:t>とその名前の一覧を取得する監視システムをカーネルモジュールを用いて作成しました。</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監視用</a:t>
            </a:r>
            <a:r>
              <a:rPr lang="en-US"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と監視対象</a:t>
            </a:r>
            <a:r>
              <a:rPr lang="en-US"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にカーネルモジュールがロードされるとまず、</a:t>
            </a:r>
            <a:r>
              <a:rPr lang="en-US"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間で共有メモリを確立します。その際に、事前に共有しておいた認証キーを指定します。共有メモリを確立した後、監視用</a:t>
            </a:r>
            <a:r>
              <a:rPr lang="en-US"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のカーネルモジュールは共有メモリに情報取得の要求を書き込み、他方の監視対象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のカーネルモジュールは要求が書き込まれるまでポーリングで待ちます。その際に</a:t>
            </a:r>
            <a:r>
              <a:rPr lang="en-US" altLang="ja-JP" b="0" i="0" u="none" strike="noStrike" dirty="0">
                <a:solidFill>
                  <a:srgbClr val="000000"/>
                </a:solidFill>
                <a:effectLst/>
                <a:latin typeface="-webkit-standard"/>
              </a:rPr>
              <a:t>CPU </a:t>
            </a:r>
            <a:r>
              <a:rPr lang="ja-JP" altLang="en-US" b="0" i="0" u="none" strike="noStrike">
                <a:solidFill>
                  <a:srgbClr val="000000"/>
                </a:solidFill>
                <a:effectLst/>
                <a:latin typeface="-webkit-standard"/>
              </a:rPr>
              <a:t>負荷が高くなりすぎないように、</a:t>
            </a:r>
            <a:r>
              <a:rPr lang="en-US" altLang="ja-JP" b="0" i="0" u="none" strike="noStrike" dirty="0">
                <a:solidFill>
                  <a:srgbClr val="000000"/>
                </a:solidFill>
                <a:effectLst/>
                <a:latin typeface="-webkit-standard"/>
              </a:rPr>
              <a:t>200</a:t>
            </a:r>
            <a:r>
              <a:rPr lang="el-GR" altLang="ja-JP" b="0" i="0" u="none" strike="noStrike" dirty="0">
                <a:solidFill>
                  <a:srgbClr val="000000"/>
                </a:solidFill>
                <a:effectLst/>
                <a:latin typeface="-webkit-standard"/>
              </a:rPr>
              <a:t>μ</a:t>
            </a:r>
            <a:r>
              <a:rPr lang="en-US" altLang="ja-JP" b="0" i="0" u="none" strike="noStrike" dirty="0">
                <a:solidFill>
                  <a:srgbClr val="000000"/>
                </a:solidFill>
                <a:effectLst/>
                <a:latin typeface="-webkit-standard"/>
              </a:rPr>
              <a:t>s </a:t>
            </a:r>
            <a:r>
              <a:rPr lang="ja-JP" altLang="en-US" b="0" i="0" u="none" strike="noStrike">
                <a:solidFill>
                  <a:srgbClr val="000000"/>
                </a:solidFill>
                <a:effectLst/>
                <a:latin typeface="-webkit-standard"/>
              </a:rPr>
              <a:t>程度のスリープを入れました。</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監視対象</a:t>
            </a:r>
            <a:r>
              <a:rPr lang="en-US"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のカーネルジュールは要求を読み込むとプロセス情報を暗号化して共有メモリに書き込み、その後で応答完了フラグを書き込みます。監視用</a:t>
            </a:r>
            <a:r>
              <a:rPr lang="en-US"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のカーネルモジュールは応答完了フラグが書き込まれるまでポーリングで待ち、書き込まれたら暗号化されたプロセス情報を読み込んで復号します。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暗号化・復号化のための鍵は事前に共有しています。</a:t>
            </a:r>
            <a:endParaRPr lang="en-US" altLang="ja-JP" b="0" i="0" u="none" strike="noStrike" dirty="0">
              <a:solidFill>
                <a:srgbClr val="000000"/>
              </a:solidFill>
              <a:effectLst/>
              <a:latin typeface="-webkit-standard"/>
            </a:endParaRPr>
          </a:p>
          <a:p>
            <a:endParaRPr kumimoji="1" lang="en-US" altLang="ja-JP" b="0" i="0" u="none" strike="noStrike" dirty="0">
              <a:solidFill>
                <a:srgbClr val="000000"/>
              </a:solidFill>
              <a:effectLst/>
              <a:latin typeface="-webkit-standard"/>
            </a:endParaRPr>
          </a:p>
          <a:p>
            <a:r>
              <a:rPr kumimoji="1" lang="en-US" altLang="ja-JP" b="0" i="0" u="none" strike="noStrike" dirty="0">
                <a:solidFill>
                  <a:srgbClr val="000000"/>
                </a:solidFill>
                <a:effectLst/>
                <a:latin typeface="-webkit-standard"/>
              </a:rPr>
              <a:t>//</a:t>
            </a:r>
            <a:r>
              <a:rPr kumimoji="1" lang="ja-JP" altLang="en-US" b="0" i="0" u="none" strike="noStrike">
                <a:solidFill>
                  <a:srgbClr val="000000"/>
                </a:solidFill>
                <a:effectLst/>
                <a:latin typeface="-webkit-standard"/>
              </a:rPr>
              <a:t>流れ</a:t>
            </a:r>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16</a:t>
            </a:fld>
            <a:endParaRPr kumimoji="1" lang="ja-JP" altLang="en-US"/>
          </a:p>
        </p:txBody>
      </p:sp>
    </p:spTree>
    <p:extLst>
      <p:ext uri="{BB962C8B-B14F-4D97-AF65-F5344CB8AC3E}">
        <p14:creationId xmlns:p14="http://schemas.microsoft.com/office/powerpoint/2010/main" val="3114793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 altLang="ja-JP" dirty="0" err="1"/>
              <a:t>TVMmonior</a:t>
            </a:r>
            <a:r>
              <a:rPr kumimoji="1" lang="en" altLang="ja-JP" dirty="0"/>
              <a:t> </a:t>
            </a:r>
            <a:r>
              <a:rPr kumimoji="1" lang="ja-JP" altLang="en-US"/>
              <a:t>を用いて監視用</a:t>
            </a:r>
            <a:r>
              <a:rPr kumimoji="1" lang="en" altLang="ja-JP" dirty="0"/>
              <a:t>TVM</a:t>
            </a:r>
            <a:r>
              <a:rPr kumimoji="1" lang="ja-JP" altLang="en-US"/>
              <a:t>が監視対象</a:t>
            </a:r>
            <a:r>
              <a:rPr kumimoji="1" lang="en" altLang="ja-JP" dirty="0"/>
              <a:t>TVM</a:t>
            </a:r>
            <a:r>
              <a:rPr kumimoji="1" lang="ja-JP" altLang="en-US"/>
              <a:t>の</a:t>
            </a:r>
            <a:r>
              <a:rPr kumimoji="1" lang="en" altLang="ja-JP" dirty="0"/>
              <a:t>OS </a:t>
            </a:r>
            <a:r>
              <a:rPr kumimoji="1" lang="ja-JP" altLang="en-US"/>
              <a:t>データを取得できることを確認し、その取得時間を調べる実験を行った。実験に用いたマシンとエミュレーション環境の構成を左</a:t>
            </a:r>
            <a:r>
              <a:rPr kumimoji="1" lang="en-US" altLang="ja-JP" dirty="0"/>
              <a:t> </a:t>
            </a:r>
            <a:r>
              <a:rPr kumimoji="1" lang="ja-JP" altLang="en-US"/>
              <a:t>の表に、</a:t>
            </a:r>
            <a:r>
              <a:rPr kumimoji="1" lang="en" altLang="ja-JP" dirty="0"/>
              <a:t>VM</a:t>
            </a:r>
            <a:r>
              <a:rPr kumimoji="1" lang="ja-JP" altLang="en-US"/>
              <a:t>の構成を右の表に示しています。</a:t>
            </a: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17</a:t>
            </a:fld>
            <a:endParaRPr kumimoji="1" lang="ja-JP" altLang="en-US"/>
          </a:p>
        </p:txBody>
      </p:sp>
    </p:spTree>
    <p:extLst>
      <p:ext uri="{BB962C8B-B14F-4D97-AF65-F5344CB8AC3E}">
        <p14:creationId xmlns:p14="http://schemas.microsoft.com/office/powerpoint/2010/main" val="28222851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rPr>
              <a:t>カーネルモジュールとして作成した監視システムを用いて、監視用</a:t>
            </a:r>
            <a:r>
              <a:rPr lang="en" altLang="ja-JP" b="0" i="0" u="none" strike="noStrike" dirty="0">
                <a:solidFill>
                  <a:srgbClr val="000000"/>
                </a:solidFill>
                <a:effectLst/>
              </a:rPr>
              <a:t>TVM</a:t>
            </a:r>
            <a:r>
              <a:rPr lang="ja-JP" altLang="en-US" b="0" i="0" u="none" strike="noStrike">
                <a:solidFill>
                  <a:srgbClr val="000000"/>
                </a:solidFill>
                <a:effectLst/>
              </a:rPr>
              <a:t>が監視対象</a:t>
            </a:r>
            <a:r>
              <a:rPr lang="en" altLang="ja-JP" b="0" i="0" u="none" strike="noStrike" dirty="0">
                <a:solidFill>
                  <a:srgbClr val="000000"/>
                </a:solidFill>
                <a:effectLst/>
              </a:rPr>
              <a:t>TVM</a:t>
            </a:r>
            <a:r>
              <a:rPr lang="ja-JP" altLang="en-US" b="0" i="0" u="none" strike="noStrike">
                <a:solidFill>
                  <a:srgbClr val="000000"/>
                </a:solidFill>
                <a:effectLst/>
              </a:rPr>
              <a:t>のプロセス一覧が共有メモリ経由で取得する監視システムを実行すると、監視対象</a:t>
            </a:r>
            <a:r>
              <a:rPr lang="en" altLang="ja-JP" b="0" i="0" u="none" strike="noStrike" dirty="0">
                <a:solidFill>
                  <a:srgbClr val="000000"/>
                </a:solidFill>
                <a:effectLst/>
              </a:rPr>
              <a:t>TVM</a:t>
            </a:r>
            <a:r>
              <a:rPr lang="ja-JP" altLang="en-US" b="0" i="0" u="none" strike="noStrike">
                <a:solidFill>
                  <a:srgbClr val="000000"/>
                </a:solidFill>
                <a:effectLst/>
              </a:rPr>
              <a:t>の</a:t>
            </a:r>
            <a:r>
              <a:rPr lang="en-US" altLang="ja-JP" b="0" i="0" u="none" strike="noStrike" dirty="0">
                <a:solidFill>
                  <a:srgbClr val="000000"/>
                </a:solidFill>
                <a:effectLst/>
              </a:rPr>
              <a:t>48</a:t>
            </a:r>
            <a:r>
              <a:rPr lang="ja-JP" altLang="en-US" b="0" i="0" u="none" strike="noStrike">
                <a:solidFill>
                  <a:srgbClr val="000000"/>
                </a:solidFill>
                <a:effectLst/>
              </a:rPr>
              <a:t>個のプロセス情報が正しく取得できていることが分かりました。</a:t>
            </a:r>
            <a:endParaRPr lang="en-US" altLang="ja-JP" b="0" i="0" u="none" strike="noStrike" dirty="0">
              <a:solidFill>
                <a:srgbClr val="000000"/>
              </a:solidFill>
              <a:effectLst/>
            </a:endParaRPr>
          </a:p>
          <a:p>
            <a:pPr algn="l"/>
            <a:r>
              <a:rPr lang="ja-JP" altLang="en-US" b="0" i="0" u="none" strike="noStrike">
                <a:solidFill>
                  <a:srgbClr val="000000"/>
                </a:solidFill>
                <a:effectLst/>
              </a:rPr>
              <a:t>監視用</a:t>
            </a:r>
            <a:r>
              <a:rPr lang="en-US" altLang="ja-JP" b="0" i="0" u="none" strike="noStrike" dirty="0">
                <a:solidFill>
                  <a:srgbClr val="000000"/>
                </a:solidFill>
                <a:effectLst/>
              </a:rPr>
              <a:t>TVM</a:t>
            </a:r>
            <a:r>
              <a:rPr lang="ja-JP" altLang="en-US" b="0" i="0" u="none" strike="noStrike">
                <a:solidFill>
                  <a:srgbClr val="000000"/>
                </a:solidFill>
                <a:effectLst/>
              </a:rPr>
              <a:t>における実行結果が左の図に示しています。</a:t>
            </a:r>
            <a:endParaRPr lang="en-US" altLang="ja-JP" b="0" i="0" u="none" strike="noStrike" dirty="0">
              <a:solidFill>
                <a:srgbClr val="000000"/>
              </a:solidFill>
              <a:effectLst/>
            </a:endParaRPr>
          </a:p>
          <a:p>
            <a:pPr algn="l"/>
            <a:r>
              <a:rPr lang="ja-JP" altLang="en-US" b="0" i="0" u="none" strike="noStrike">
                <a:solidFill>
                  <a:srgbClr val="000000"/>
                </a:solidFill>
                <a:effectLst/>
              </a:rPr>
              <a:t>また監視対象</a:t>
            </a:r>
            <a:r>
              <a:rPr lang="en" altLang="ja-JP" b="0" i="0" u="none" strike="noStrike" dirty="0">
                <a:solidFill>
                  <a:srgbClr val="000000"/>
                </a:solidFill>
                <a:effectLst/>
              </a:rPr>
              <a:t>TVM </a:t>
            </a:r>
            <a:r>
              <a:rPr lang="ja-JP" altLang="en-US" b="0" i="0" u="none" strike="noStrike">
                <a:solidFill>
                  <a:srgbClr val="000000"/>
                </a:solidFill>
                <a:effectLst/>
              </a:rPr>
              <a:t>が共有メモリに格納したプロセス情報は暗号化されており、盗聴することはできないことを確認しました。</a:t>
            </a:r>
            <a:endParaRPr lang="en-US" altLang="ja-JP" b="0" i="0" u="none" strike="noStrike" dirty="0">
              <a:solidFill>
                <a:srgbClr val="000000"/>
              </a:solidFill>
              <a:effectLst/>
            </a:endParaRPr>
          </a:p>
          <a:p>
            <a:pPr algn="l"/>
            <a:r>
              <a:rPr lang="ja-JP" altLang="en-US" b="0" i="0" u="none" strike="noStrike">
                <a:solidFill>
                  <a:srgbClr val="000000"/>
                </a:solidFill>
                <a:effectLst/>
              </a:rPr>
              <a:t>監視用</a:t>
            </a:r>
            <a:r>
              <a:rPr lang="en-US" altLang="ja-JP" b="0" i="0" u="none" strike="noStrike" dirty="0">
                <a:solidFill>
                  <a:srgbClr val="000000"/>
                </a:solidFill>
                <a:effectLst/>
              </a:rPr>
              <a:t>TVM </a:t>
            </a:r>
            <a:r>
              <a:rPr lang="ja-JP" altLang="en-US" b="0" i="0" u="none" strike="noStrike">
                <a:solidFill>
                  <a:srgbClr val="000000"/>
                </a:solidFill>
                <a:effectLst/>
              </a:rPr>
              <a:t>と監視対象</a:t>
            </a:r>
            <a:r>
              <a:rPr lang="en-US" altLang="ja-JP" b="0" i="0" u="none" strike="noStrike" dirty="0">
                <a:solidFill>
                  <a:srgbClr val="000000"/>
                </a:solidFill>
                <a:effectLst/>
              </a:rPr>
              <a:t>TVM </a:t>
            </a:r>
            <a:r>
              <a:rPr lang="ja-JP" altLang="en-US" b="0" i="0" u="none" strike="noStrike">
                <a:solidFill>
                  <a:srgbClr val="000000"/>
                </a:solidFill>
                <a:effectLst/>
              </a:rPr>
              <a:t>の間で共有メモリを確立する際に異なる認証キーを指定し，認証キーが一致しない場合にはプロセス情報が取得できないことを確認する実験を行いました。</a:t>
            </a:r>
            <a:endParaRPr lang="en-US" altLang="ja-JP" b="0" i="0" u="none" strike="noStrike" dirty="0">
              <a:solidFill>
                <a:srgbClr val="000000"/>
              </a:solidFill>
              <a:effectLst/>
            </a:endParaRPr>
          </a:p>
          <a:p>
            <a:pPr algn="l"/>
            <a:r>
              <a:rPr lang="ja-JP" altLang="en-US" b="0" i="0" u="none" strike="noStrike">
                <a:solidFill>
                  <a:srgbClr val="000000"/>
                </a:solidFill>
                <a:effectLst/>
              </a:rPr>
              <a:t>監視対象</a:t>
            </a:r>
            <a:r>
              <a:rPr lang="en" altLang="ja-JP" b="0" i="0" u="none" strike="noStrike" dirty="0">
                <a:solidFill>
                  <a:srgbClr val="000000"/>
                </a:solidFill>
                <a:effectLst/>
              </a:rPr>
              <a:t>TVM </a:t>
            </a:r>
            <a:r>
              <a:rPr lang="ja-JP" altLang="en-US" b="0" i="0" u="none" strike="noStrike">
                <a:solidFill>
                  <a:srgbClr val="000000"/>
                </a:solidFill>
                <a:effectLst/>
              </a:rPr>
              <a:t>が自身のページを監視用</a:t>
            </a:r>
            <a:r>
              <a:rPr lang="en" altLang="ja-JP" b="0" i="0" u="none" strike="noStrike" dirty="0">
                <a:solidFill>
                  <a:srgbClr val="000000"/>
                </a:solidFill>
                <a:effectLst/>
              </a:rPr>
              <a:t>TVM </a:t>
            </a:r>
            <a:r>
              <a:rPr lang="ja-JP" altLang="en-US" b="0" i="0" u="none" strike="noStrike">
                <a:solidFill>
                  <a:srgbClr val="000000"/>
                </a:solidFill>
                <a:effectLst/>
              </a:rPr>
              <a:t>のページで置き換える処理に失敗し、共有メモリの確立を正しく行えないことが分かりました。</a:t>
            </a:r>
            <a:endParaRPr lang="en-US" altLang="ja-JP" b="0" i="0" u="none" strike="noStrike" dirty="0">
              <a:solidFill>
                <a:srgbClr val="000000"/>
              </a:solidFill>
              <a:effectLst/>
            </a:endParaRPr>
          </a:p>
          <a:p>
            <a:pPr algn="l"/>
            <a:r>
              <a:rPr lang="ja-JP" altLang="en-US" b="0" i="0" u="none" strike="noStrike">
                <a:solidFill>
                  <a:srgbClr val="000000"/>
                </a:solidFill>
                <a:effectLst/>
              </a:rPr>
              <a:t>この実験では、認証キーが一致しないために監視対象</a:t>
            </a:r>
            <a:r>
              <a:rPr lang="en" altLang="ja-JP" b="0" i="0" u="none" strike="noStrike" dirty="0">
                <a:solidFill>
                  <a:srgbClr val="000000"/>
                </a:solidFill>
                <a:effectLst/>
              </a:rPr>
              <a:t>TVM</a:t>
            </a:r>
            <a:r>
              <a:rPr lang="ja-JP" altLang="en-US" b="0" i="0" u="none" strike="noStrike">
                <a:solidFill>
                  <a:srgbClr val="000000"/>
                </a:solidFill>
                <a:effectLst/>
              </a:rPr>
              <a:t>がページを置き換えられず、共有メモリにアクセスできないことが分かった。</a:t>
            </a:r>
            <a:endParaRPr lang="en-US" altLang="ja-JP" b="0" i="0" u="none" strike="noStrike" dirty="0">
              <a:solidFill>
                <a:srgbClr val="000000"/>
              </a:solidFill>
              <a:effectLst/>
            </a:endParaRPr>
          </a:p>
          <a:p>
            <a:pPr algn="l"/>
            <a:r>
              <a:rPr lang="ja-JP" altLang="en-US" b="0" i="0" u="none" strike="noStrike">
                <a:solidFill>
                  <a:srgbClr val="000000"/>
                </a:solidFill>
                <a:effectLst/>
              </a:rPr>
              <a:t>監視対象</a:t>
            </a:r>
            <a:r>
              <a:rPr lang="en" altLang="ja-JP" b="0" i="0" u="none" strike="noStrike" dirty="0">
                <a:solidFill>
                  <a:srgbClr val="000000"/>
                </a:solidFill>
                <a:effectLst/>
              </a:rPr>
              <a:t>TVM </a:t>
            </a:r>
            <a:r>
              <a:rPr lang="ja-JP" altLang="en-US" b="0" i="0" u="none" strike="noStrike">
                <a:solidFill>
                  <a:srgbClr val="000000"/>
                </a:solidFill>
                <a:effectLst/>
              </a:rPr>
              <a:t>が共有メモリにアクセスできないため、監視用</a:t>
            </a:r>
            <a:r>
              <a:rPr lang="en" altLang="ja-JP" b="0" i="0" u="none" strike="noStrike" dirty="0">
                <a:solidFill>
                  <a:srgbClr val="000000"/>
                </a:solidFill>
                <a:effectLst/>
              </a:rPr>
              <a:t>TVM </a:t>
            </a:r>
            <a:r>
              <a:rPr lang="ja-JP" altLang="en-US" b="0" i="0" u="none" strike="noStrike">
                <a:solidFill>
                  <a:srgbClr val="000000"/>
                </a:solidFill>
                <a:effectLst/>
              </a:rPr>
              <a:t>は共有メモリに要求を書き込んだ後、監視対象</a:t>
            </a:r>
            <a:r>
              <a:rPr lang="en" altLang="ja-JP" b="0" i="0" u="none" strike="noStrike" dirty="0">
                <a:solidFill>
                  <a:srgbClr val="000000"/>
                </a:solidFill>
                <a:effectLst/>
              </a:rPr>
              <a:t>TVM </a:t>
            </a:r>
            <a:r>
              <a:rPr lang="ja-JP" altLang="en-US" b="0" i="0" u="none" strike="noStrike">
                <a:solidFill>
                  <a:srgbClr val="000000"/>
                </a:solidFill>
                <a:effectLst/>
              </a:rPr>
              <a:t>からの応答を待ち続けました。</a:t>
            </a:r>
          </a:p>
          <a:p>
            <a:endParaRPr kumimoji="1" lang="en-US" altLang="ja-JP" dirty="0"/>
          </a:p>
          <a:p>
            <a:r>
              <a:rPr kumimoji="1" lang="en-US" altLang="ja-JP" dirty="0"/>
              <a:t>///CPU</a:t>
            </a:r>
            <a:r>
              <a:rPr kumimoji="1" lang="ja-JP" altLang="en-US"/>
              <a:t>の使用率・メモリの使用率・ディスクの使用率</a:t>
            </a: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18</a:t>
            </a:fld>
            <a:endParaRPr kumimoji="1" lang="ja-JP" altLang="en-US"/>
          </a:p>
        </p:txBody>
      </p:sp>
    </p:spTree>
    <p:extLst>
      <p:ext uri="{BB962C8B-B14F-4D97-AF65-F5344CB8AC3E}">
        <p14:creationId xmlns:p14="http://schemas.microsoft.com/office/powerpoint/2010/main" val="13900393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b="0" i="0" u="none" strike="noStrike">
                <a:solidFill>
                  <a:srgbClr val="000000"/>
                </a:solidFill>
                <a:effectLst/>
              </a:rPr>
              <a:t>まず、</a:t>
            </a:r>
            <a:r>
              <a:rPr lang="en" altLang="ja-JP" b="0" i="0" u="none" strike="noStrike" dirty="0" err="1">
                <a:solidFill>
                  <a:srgbClr val="000000"/>
                </a:solidFill>
                <a:effectLst/>
              </a:rPr>
              <a:t>TVMmonitor</a:t>
            </a:r>
            <a:r>
              <a:rPr lang="ja-JP" altLang="en-US" b="0" i="0" u="none" strike="noStrike">
                <a:solidFill>
                  <a:srgbClr val="000000"/>
                </a:solidFill>
                <a:effectLst/>
              </a:rPr>
              <a:t>を用いてメモリを共有するのにかかる時間を測定しました。監視用</a:t>
            </a:r>
            <a:r>
              <a:rPr lang="en" altLang="ja-JP" b="0" i="0" u="none" strike="noStrike" dirty="0">
                <a:solidFill>
                  <a:srgbClr val="000000"/>
                </a:solidFill>
                <a:effectLst/>
              </a:rPr>
              <a:t>TVM</a:t>
            </a:r>
            <a:r>
              <a:rPr lang="ja-JP" altLang="en-US" b="0" i="0" u="none" strike="noStrike">
                <a:solidFill>
                  <a:srgbClr val="000000"/>
                </a:solidFill>
                <a:effectLst/>
              </a:rPr>
              <a:t>ではページの確保と非機密メモリへの変換、ハイパーバイザへの登録までの時間を測定しました。監視対象</a:t>
            </a:r>
            <a:r>
              <a:rPr lang="en" altLang="ja-JP" b="0" i="0" u="none" strike="noStrike" dirty="0">
                <a:solidFill>
                  <a:srgbClr val="000000"/>
                </a:solidFill>
                <a:effectLst/>
              </a:rPr>
              <a:t>TVM</a:t>
            </a:r>
            <a:r>
              <a:rPr lang="ja-JP" altLang="en-US" b="0" i="0" u="none" strike="noStrike">
                <a:solidFill>
                  <a:srgbClr val="000000"/>
                </a:solidFill>
                <a:effectLst/>
              </a:rPr>
              <a:t>ではページの確保と非機密メモリへの変換、監視用</a:t>
            </a:r>
            <a:r>
              <a:rPr lang="en" altLang="ja-JP" b="0" i="0" u="none" strike="noStrike" dirty="0">
                <a:solidFill>
                  <a:srgbClr val="000000"/>
                </a:solidFill>
                <a:effectLst/>
              </a:rPr>
              <a:t>TVM</a:t>
            </a:r>
            <a:r>
              <a:rPr lang="ja-JP" altLang="en-US" b="0" i="0" u="none" strike="noStrike">
                <a:solidFill>
                  <a:srgbClr val="000000"/>
                </a:solidFill>
                <a:effectLst/>
              </a:rPr>
              <a:t>が登録したページでの置き換えまでの時間を測定しました。測定を行った結果左のグラフのようになり、監視用</a:t>
            </a:r>
            <a:r>
              <a:rPr lang="en" altLang="ja-JP" b="0" i="0" u="none" strike="noStrike" dirty="0">
                <a:solidFill>
                  <a:srgbClr val="000000"/>
                </a:solidFill>
                <a:effectLst/>
              </a:rPr>
              <a:t>TVM</a:t>
            </a:r>
            <a:r>
              <a:rPr lang="ja-JP" altLang="en-US" b="0" i="0" u="none" strike="noStrike">
                <a:solidFill>
                  <a:srgbClr val="000000"/>
                </a:solidFill>
                <a:effectLst/>
              </a:rPr>
              <a:t>の処理に</a:t>
            </a:r>
            <a:r>
              <a:rPr lang="en-US" altLang="ja-JP" b="0" i="0" u="none" strike="noStrike" dirty="0">
                <a:solidFill>
                  <a:srgbClr val="000000"/>
                </a:solidFill>
                <a:effectLst/>
              </a:rPr>
              <a:t>1.9</a:t>
            </a:r>
            <a:r>
              <a:rPr lang="ja-JP" altLang="en-US" b="0" i="0" u="none" strike="noStrike">
                <a:solidFill>
                  <a:srgbClr val="000000"/>
                </a:solidFill>
                <a:effectLst/>
              </a:rPr>
              <a:t>倍の時間がかかることが分かりました。共有メモリの確立に関して、監視用</a:t>
            </a:r>
            <a:r>
              <a:rPr lang="en" altLang="ja-JP" b="0" i="0" u="none" strike="noStrike" dirty="0">
                <a:solidFill>
                  <a:srgbClr val="000000"/>
                </a:solidFill>
                <a:effectLst/>
              </a:rPr>
              <a:t>TVM </a:t>
            </a:r>
            <a:r>
              <a:rPr lang="ja-JP" altLang="en-US" b="0" i="0" u="none" strike="noStrike">
                <a:solidFill>
                  <a:srgbClr val="000000"/>
                </a:solidFill>
                <a:effectLst/>
              </a:rPr>
              <a:t>と監視対象</a:t>
            </a:r>
            <a:r>
              <a:rPr lang="en" altLang="ja-JP" b="0" i="0" u="none" strike="noStrike" dirty="0">
                <a:solidFill>
                  <a:srgbClr val="000000"/>
                </a:solidFill>
                <a:effectLst/>
              </a:rPr>
              <a:t>TVM </a:t>
            </a:r>
            <a:r>
              <a:rPr lang="ja-JP" altLang="en-US" b="0" i="0" u="none" strike="noStrike">
                <a:solidFill>
                  <a:srgbClr val="000000"/>
                </a:solidFill>
                <a:effectLst/>
              </a:rPr>
              <a:t>はほぼ同じ処理を行っているため、処理時間は同程度になると考えられます。このような差が生じた原因は現在調査中です。</a:t>
            </a:r>
          </a:p>
          <a:p>
            <a:pPr algn="l"/>
            <a:r>
              <a:rPr lang="ja-JP" altLang="en-US" b="0" i="0" u="none" strike="noStrike">
                <a:solidFill>
                  <a:srgbClr val="000000"/>
                </a:solidFill>
                <a:effectLst/>
              </a:rPr>
              <a:t>次に、監視用</a:t>
            </a:r>
            <a:r>
              <a:rPr lang="en" altLang="ja-JP" b="0" i="0" u="none" strike="noStrike" dirty="0">
                <a:solidFill>
                  <a:srgbClr val="000000"/>
                </a:solidFill>
                <a:effectLst/>
              </a:rPr>
              <a:t>TVM</a:t>
            </a:r>
            <a:r>
              <a:rPr lang="ja-JP" altLang="en-US" b="0" i="0" u="none" strike="noStrike">
                <a:solidFill>
                  <a:srgbClr val="000000"/>
                </a:solidFill>
                <a:effectLst/>
              </a:rPr>
              <a:t>が監視対象</a:t>
            </a:r>
            <a:r>
              <a:rPr lang="en" altLang="ja-JP" b="0" i="0" u="none" strike="noStrike" dirty="0">
                <a:solidFill>
                  <a:srgbClr val="000000"/>
                </a:solidFill>
                <a:effectLst/>
              </a:rPr>
              <a:t>TVM</a:t>
            </a:r>
            <a:r>
              <a:rPr lang="ja-JP" altLang="en-US" b="0" i="0" u="none" strike="noStrike">
                <a:solidFill>
                  <a:srgbClr val="000000"/>
                </a:solidFill>
                <a:effectLst/>
              </a:rPr>
              <a:t>のプロセス一覧を取得するのにかかる時間を測定しました。監視用</a:t>
            </a:r>
            <a:r>
              <a:rPr lang="en" altLang="ja-JP" b="0" i="0" u="none" strike="noStrike" dirty="0">
                <a:solidFill>
                  <a:srgbClr val="000000"/>
                </a:solidFill>
                <a:effectLst/>
              </a:rPr>
              <a:t>TVM</a:t>
            </a:r>
            <a:r>
              <a:rPr lang="ja-JP" altLang="en-US" b="0" i="0" u="none" strike="noStrike">
                <a:solidFill>
                  <a:srgbClr val="000000"/>
                </a:solidFill>
                <a:effectLst/>
              </a:rPr>
              <a:t>がプロセス一覧を要求してから情報を取得し終わるまでの時間は平均</a:t>
            </a:r>
            <a:r>
              <a:rPr lang="en-US" altLang="ja-JP" b="0" i="0" u="none" strike="noStrike" dirty="0">
                <a:solidFill>
                  <a:srgbClr val="000000"/>
                </a:solidFill>
                <a:effectLst/>
              </a:rPr>
              <a:t>432</a:t>
            </a:r>
            <a:r>
              <a:rPr lang="en" altLang="ja-JP" b="0" i="0" u="none" strike="noStrike" dirty="0" err="1">
                <a:solidFill>
                  <a:srgbClr val="000000"/>
                </a:solidFill>
                <a:effectLst/>
              </a:rPr>
              <a:t>ms</a:t>
            </a:r>
            <a:r>
              <a:rPr lang="ja-JP" altLang="en-US" b="0" i="0" u="none" strike="noStrike">
                <a:solidFill>
                  <a:srgbClr val="000000"/>
                </a:solidFill>
                <a:effectLst/>
              </a:rPr>
              <a:t>であり、ばらつきが大きいことが分かった。さらに、共有メモリのデータの暗号化および復号化にかかる時間を測定した結果、暗号化と復号化の合計時間は</a:t>
            </a:r>
            <a:r>
              <a:rPr lang="en-US" altLang="ja-JP" b="0" i="0" u="none" strike="noStrike" dirty="0">
                <a:solidFill>
                  <a:srgbClr val="000000"/>
                </a:solidFill>
                <a:effectLst/>
              </a:rPr>
              <a:t>587</a:t>
            </a:r>
            <a:r>
              <a:rPr lang="el-GR" altLang="ja-JP" b="0" i="0" u="none" strike="noStrike" dirty="0">
                <a:solidFill>
                  <a:srgbClr val="000000"/>
                </a:solidFill>
                <a:effectLst/>
              </a:rPr>
              <a:t>μ</a:t>
            </a:r>
            <a:r>
              <a:rPr lang="en" altLang="ja-JP" b="0" i="0" u="none" strike="noStrike" dirty="0">
                <a:solidFill>
                  <a:srgbClr val="000000"/>
                </a:solidFill>
                <a:effectLst/>
              </a:rPr>
              <a:t>s</a:t>
            </a:r>
            <a:r>
              <a:rPr lang="ja-JP" altLang="en-US" b="0" i="0" u="none" strike="noStrike">
                <a:solidFill>
                  <a:srgbClr val="000000"/>
                </a:solidFill>
                <a:effectLst/>
              </a:rPr>
              <a:t>であり、プロセス一覧の取得時間全体の</a:t>
            </a:r>
            <a:r>
              <a:rPr lang="en-US" altLang="ja-JP" b="0" i="0" u="none" strike="noStrike" dirty="0">
                <a:solidFill>
                  <a:srgbClr val="000000"/>
                </a:solidFill>
                <a:effectLst/>
              </a:rPr>
              <a:t>0.1%</a:t>
            </a:r>
            <a:r>
              <a:rPr lang="ja-JP" altLang="en-US" b="0" i="0" u="none" strike="noStrike">
                <a:solidFill>
                  <a:srgbClr val="000000"/>
                </a:solidFill>
                <a:effectLst/>
              </a:rPr>
              <a:t>でした。</a:t>
            </a:r>
          </a:p>
          <a:p>
            <a:endParaRPr lang="en-US" altLang="ja-JP" dirty="0"/>
          </a:p>
          <a:p>
            <a:endParaRPr kumimoji="1" lang="en-US" altLang="ja-JP" dirty="0"/>
          </a:p>
          <a:p>
            <a:r>
              <a:rPr kumimoji="1" lang="en-US" altLang="ja-JP" dirty="0"/>
              <a:t>///</a:t>
            </a:r>
            <a:r>
              <a:rPr kumimoji="1" lang="ja-JP" altLang="en-US"/>
              <a:t>ポーリング時間がこれ以上短くなるとオーバヘッドが大きくなる</a:t>
            </a:r>
            <a:endParaRPr kumimoji="1" lang="en-US" altLang="ja-JP" dirty="0"/>
          </a:p>
          <a:p>
            <a:r>
              <a:rPr kumimoji="1" lang="en-US" altLang="ja-JP" dirty="0"/>
              <a:t>///</a:t>
            </a:r>
            <a:r>
              <a:rPr kumimoji="1" lang="ja-JP" altLang="en-US"/>
              <a:t>ポーリング時間がこれ以上長いとプロセス情報を取得するまでの時間が長くなる</a:t>
            </a: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19</a:t>
            </a:fld>
            <a:endParaRPr kumimoji="1" lang="ja-JP" altLang="en-US"/>
          </a:p>
        </p:txBody>
      </p:sp>
    </p:spTree>
    <p:extLst>
      <p:ext uri="{BB962C8B-B14F-4D97-AF65-F5344CB8AC3E}">
        <p14:creationId xmlns:p14="http://schemas.microsoft.com/office/powerpoint/2010/main" val="2523006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a:solidFill>
                  <a:srgbClr val="000000"/>
                </a:solidFill>
                <a:effectLst/>
                <a:latin typeface="-webkit-standard"/>
              </a:rPr>
              <a:t>クラウドはユーザに仮想マシンを提供しています。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クラウドの普及が進む中、利用者はインターネッ ト経由で</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を活用して機密情報を含む様々なシステムを構築するようになり、クラウドの</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でも機密情報を扱うようになりました。</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しかし、クラウド内の悪意ある管理者などの内部犯による</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内の機密情報の盗聴リスクが問題となっています。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情報処理推進機構の情報セキュリティ</a:t>
            </a:r>
            <a:r>
              <a:rPr lang="en-US" altLang="ja-JP" b="0" i="0" u="none" strike="noStrike" dirty="0">
                <a:solidFill>
                  <a:srgbClr val="000000"/>
                </a:solidFill>
                <a:effectLst/>
                <a:latin typeface="-webkit-standard"/>
              </a:rPr>
              <a:t>10</a:t>
            </a:r>
            <a:r>
              <a:rPr lang="ja-JP" altLang="en-US" b="0" i="0" u="none" strike="noStrike">
                <a:solidFill>
                  <a:srgbClr val="000000"/>
                </a:solidFill>
                <a:effectLst/>
                <a:latin typeface="-webkit-standard"/>
              </a:rPr>
              <a:t>大脅威</a:t>
            </a:r>
            <a:r>
              <a:rPr lang="en-US" altLang="ja-JP" b="0" i="0" u="none" strike="noStrike" dirty="0">
                <a:solidFill>
                  <a:srgbClr val="000000"/>
                </a:solidFill>
                <a:effectLst/>
                <a:latin typeface="-webkit-standard"/>
              </a:rPr>
              <a:t>2024</a:t>
            </a:r>
            <a:r>
              <a:rPr lang="ja-JP" altLang="en-US" b="0" i="0" u="none" strike="noStrike">
                <a:solidFill>
                  <a:srgbClr val="000000"/>
                </a:solidFill>
                <a:effectLst/>
                <a:latin typeface="-webkit-standard"/>
              </a:rPr>
              <a:t>では内部不正による情報漏洩が第３位に挙げられています。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例えば、内部犯にハイパーバイザの脆弱性を悪用されると</a:t>
            </a:r>
            <a:r>
              <a:rPr lang="en"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のメモリやディスクに不正にアクセスされる恐れがある。</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そのため完全には信用することのできないクラウドから</a:t>
            </a:r>
            <a:r>
              <a:rPr lang="en" altLang="ja-JP" b="0" i="0" u="none" strike="noStrike" dirty="0">
                <a:solidFill>
                  <a:srgbClr val="000000"/>
                </a:solidFill>
                <a:effectLst/>
                <a:latin typeface="-webkit-standard"/>
              </a:rPr>
              <a:t>VM </a:t>
            </a:r>
            <a:r>
              <a:rPr lang="ja-JP" altLang="en-US" b="0" i="0" u="none" strike="noStrike">
                <a:solidFill>
                  <a:srgbClr val="000000"/>
                </a:solidFill>
                <a:effectLst/>
                <a:latin typeface="-webkit-standard"/>
              </a:rPr>
              <a:t>を保護する必要性が高まっている。</a:t>
            </a:r>
            <a:endParaRPr lang="en-US" altLang="ja-JP" b="0" i="0" u="none" strike="noStrike" dirty="0">
              <a:solidFill>
                <a:srgbClr val="000000"/>
              </a:solidFill>
              <a:effectLst/>
              <a:latin typeface="-webkit-standard"/>
            </a:endParaRPr>
          </a:p>
          <a:p>
            <a:endParaRPr lang="en-US" altLang="ja-JP" b="0" i="0" u="none" strike="noStrike" dirty="0">
              <a:solidFill>
                <a:srgbClr val="000000"/>
              </a:solidFill>
              <a:effectLst/>
              <a:latin typeface="-webkit-standard"/>
            </a:endParaRPr>
          </a:p>
          <a:p>
            <a:endParaRPr lang="en-US" altLang="ja-JP" b="0" i="0" u="none" strike="noStrike" dirty="0">
              <a:solidFill>
                <a:srgbClr val="000000"/>
              </a:solidFill>
              <a:effectLst/>
              <a:latin typeface="-webkit-standard"/>
            </a:endParaRPr>
          </a:p>
          <a:p>
            <a:endParaRPr lang="en-US" altLang="ja-JP" b="0" i="0" u="none" strike="noStrike" dirty="0">
              <a:solidFill>
                <a:srgbClr val="000000"/>
              </a:solidFill>
              <a:effectLst/>
              <a:latin typeface="-webkit-standard"/>
            </a:endParaRP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2</a:t>
            </a:fld>
            <a:endParaRPr kumimoji="1" lang="ja-JP" altLang="en-US"/>
          </a:p>
        </p:txBody>
      </p:sp>
    </p:spTree>
    <p:extLst>
      <p:ext uri="{BB962C8B-B14F-4D97-AF65-F5344CB8AC3E}">
        <p14:creationId xmlns:p14="http://schemas.microsoft.com/office/powerpoint/2010/main" val="36574736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 altLang="ja-JP" dirty="0"/>
              <a:t>Intel TDX</a:t>
            </a:r>
            <a:r>
              <a:rPr kumimoji="1" lang="ja-JP" altLang="en-US"/>
              <a:t>は</a:t>
            </a:r>
            <a:r>
              <a:rPr kumimoji="1" lang="en" altLang="ja-JP" dirty="0"/>
              <a:t>Secure Arbitration Mode (SEAM) </a:t>
            </a:r>
            <a:r>
              <a:rPr kumimoji="1" lang="ja-JP" altLang="en-US"/>
              <a:t>で</a:t>
            </a:r>
            <a:r>
              <a:rPr kumimoji="1" lang="en" altLang="ja-JP" dirty="0"/>
              <a:t>TDX</a:t>
            </a:r>
            <a:r>
              <a:rPr kumimoji="1" lang="ja-JP" altLang="en-US"/>
              <a:t>モジュールを安全に実行し，ハイパーバイザと連携することで</a:t>
            </a:r>
            <a:r>
              <a:rPr kumimoji="1" lang="en" altLang="ja-JP" dirty="0"/>
              <a:t>CVM </a:t>
            </a:r>
            <a:r>
              <a:rPr kumimoji="1" lang="ja-JP" altLang="en-US"/>
              <a:t>を実現する．</a:t>
            </a:r>
            <a:r>
              <a:rPr kumimoji="1" lang="en" altLang="ja-JP" dirty="0"/>
              <a:t>TDX </a:t>
            </a:r>
            <a:r>
              <a:rPr kumimoji="1" lang="ja-JP" altLang="en-US"/>
              <a:t>は</a:t>
            </a:r>
            <a:r>
              <a:rPr kumimoji="1" lang="en" altLang="ja-JP" dirty="0"/>
              <a:t>VM </a:t>
            </a:r>
            <a:r>
              <a:rPr kumimoji="1" lang="ja-JP" altLang="en-US"/>
              <a:t>のメモリを機密メモリと非機密メモリに分割し，それぞれのメモリに対して異なる拡張ページテーブル</a:t>
            </a:r>
            <a:r>
              <a:rPr kumimoji="1" lang="en-US" altLang="ja-JP" dirty="0"/>
              <a:t>(</a:t>
            </a:r>
            <a:r>
              <a:rPr kumimoji="1" lang="en" altLang="ja-JP" dirty="0"/>
              <a:t>EPT) </a:t>
            </a:r>
            <a:r>
              <a:rPr kumimoji="1" lang="ja-JP" altLang="en-US"/>
              <a:t>を用いる．機密メモリに対して用いられるセキュア</a:t>
            </a:r>
            <a:r>
              <a:rPr kumimoji="1" lang="en" altLang="ja-JP" dirty="0"/>
              <a:t>EPT </a:t>
            </a:r>
            <a:r>
              <a:rPr kumimoji="1" lang="ja-JP" altLang="en-US"/>
              <a:t>が，</a:t>
            </a:r>
            <a:r>
              <a:rPr kumimoji="1" lang="en" altLang="ja-JP" dirty="0" err="1"/>
              <a:t>CoVE</a:t>
            </a:r>
            <a:r>
              <a:rPr kumimoji="1" lang="en" altLang="ja-JP" dirty="0"/>
              <a:t> </a:t>
            </a:r>
            <a:r>
              <a:rPr kumimoji="1" lang="ja-JP" altLang="en-US"/>
              <a:t>において</a:t>
            </a:r>
            <a:r>
              <a:rPr kumimoji="1" lang="en" altLang="ja-JP" dirty="0"/>
              <a:t>TSM</a:t>
            </a:r>
            <a:r>
              <a:rPr kumimoji="1" lang="ja-JP" altLang="en-US"/>
              <a:t>が管理する</a:t>
            </a:r>
            <a:r>
              <a:rPr kumimoji="1" lang="en" altLang="ja-JP" dirty="0"/>
              <a:t>G-stage </a:t>
            </a:r>
            <a:r>
              <a:rPr kumimoji="1" lang="ja-JP" altLang="en-US"/>
              <a:t>ページテーブルに対応する．</a:t>
            </a:r>
            <a:r>
              <a:rPr kumimoji="1" lang="en" altLang="ja-JP" dirty="0"/>
              <a:t>SEV </a:t>
            </a:r>
            <a:r>
              <a:rPr kumimoji="1" lang="ja-JP" altLang="en-US"/>
              <a:t>とは異なり，ページ単位で暗号鍵を指定することができるため，</a:t>
            </a:r>
            <a:r>
              <a:rPr kumimoji="1" lang="en" altLang="ja-JP" dirty="0"/>
              <a:t>VM </a:t>
            </a:r>
            <a:r>
              <a:rPr kumimoji="1" lang="ja-JP" altLang="en-US"/>
              <a:t>間で機密メモリを共有して専用の鍵で暗号化するという使い方ができる可能性がある．</a:t>
            </a:r>
            <a:endParaRPr kumimoji="1" lang="en" altLang="ja-JP" dirty="0"/>
          </a:p>
          <a:p>
            <a:r>
              <a:rPr kumimoji="1" lang="en" altLang="ja-JP" dirty="0"/>
              <a:t>Arm CCA [15] </a:t>
            </a:r>
            <a:r>
              <a:rPr kumimoji="1" lang="ja-JP" altLang="en-US"/>
              <a:t>は</a:t>
            </a:r>
            <a:r>
              <a:rPr kumimoji="1" lang="en" altLang="ja-JP" dirty="0" err="1"/>
              <a:t>TrustZone</a:t>
            </a:r>
            <a:r>
              <a:rPr kumimoji="1" lang="en" altLang="ja-JP" dirty="0"/>
              <a:t> </a:t>
            </a:r>
            <a:r>
              <a:rPr kumimoji="1" lang="ja-JP" altLang="en-US"/>
              <a:t>が提供するセキュアワールドに加えて，</a:t>
            </a:r>
            <a:r>
              <a:rPr kumimoji="1" lang="en" altLang="ja-JP" dirty="0"/>
              <a:t>VM </a:t>
            </a:r>
            <a:r>
              <a:rPr kumimoji="1" lang="ja-JP" altLang="en-US"/>
              <a:t>を安全に実行することができる</a:t>
            </a:r>
            <a:r>
              <a:rPr kumimoji="1" lang="en" altLang="ja-JP" dirty="0"/>
              <a:t>Realm</a:t>
            </a:r>
            <a:r>
              <a:rPr kumimoji="1" lang="ja-JP" altLang="en-US"/>
              <a:t>ワールドを提供する．</a:t>
            </a:r>
            <a:r>
              <a:rPr kumimoji="1" lang="en" altLang="ja-JP" dirty="0"/>
              <a:t>Realm </a:t>
            </a:r>
            <a:r>
              <a:rPr kumimoji="1" lang="ja-JP" altLang="en-US"/>
              <a:t>ワールドは</a:t>
            </a:r>
            <a:r>
              <a:rPr kumimoji="1" lang="en" altLang="ja-JP" dirty="0"/>
              <a:t>Granule </a:t>
            </a:r>
            <a:r>
              <a:rPr kumimoji="1" lang="en" altLang="ja-JP" dirty="0" err="1"/>
              <a:t>ProtectionTable</a:t>
            </a:r>
            <a:r>
              <a:rPr kumimoji="1" lang="en" altLang="ja-JP" dirty="0"/>
              <a:t> (GPT) </a:t>
            </a:r>
            <a:r>
              <a:rPr kumimoji="1" lang="ja-JP" altLang="en-US"/>
              <a:t>を用いてノーマルワールドから隔離されており，ハイパーバイザや通常の</a:t>
            </a:r>
            <a:r>
              <a:rPr kumimoji="1" lang="en" altLang="ja-JP" dirty="0"/>
              <a:t>VM </a:t>
            </a:r>
            <a:r>
              <a:rPr kumimoji="1" lang="ja-JP" altLang="en-US"/>
              <a:t>から保護される．</a:t>
            </a:r>
            <a:r>
              <a:rPr kumimoji="1" lang="en" altLang="ja-JP" dirty="0"/>
              <a:t>Realm </a:t>
            </a:r>
            <a:r>
              <a:rPr kumimoji="1" lang="ja-JP" altLang="en-US"/>
              <a:t>ワールドでは</a:t>
            </a:r>
            <a:r>
              <a:rPr kumimoji="1" lang="en" altLang="ja-JP" dirty="0"/>
              <a:t>Realm Management Monitor (RMM)</a:t>
            </a:r>
            <a:r>
              <a:rPr kumimoji="1" lang="ja-JP" altLang="en-US"/>
              <a:t>が動作し，ハイパーバイザと通信しながら</a:t>
            </a:r>
            <a:r>
              <a:rPr kumimoji="1" lang="en" altLang="ja-JP" dirty="0"/>
              <a:t>Realm VM </a:t>
            </a:r>
            <a:r>
              <a:rPr kumimoji="1" lang="ja-JP" altLang="en-US"/>
              <a:t>を実行する．</a:t>
            </a:r>
            <a:r>
              <a:rPr kumimoji="1" lang="en" altLang="ja-JP" dirty="0"/>
              <a:t>CCA </a:t>
            </a:r>
            <a:r>
              <a:rPr kumimoji="1" lang="ja-JP" altLang="en-US"/>
              <a:t>と</a:t>
            </a:r>
            <a:r>
              <a:rPr kumimoji="1" lang="en" altLang="ja-JP" dirty="0" err="1"/>
              <a:t>CoVE</a:t>
            </a:r>
            <a:r>
              <a:rPr kumimoji="1" lang="en" altLang="ja-JP" dirty="0"/>
              <a:t> </a:t>
            </a:r>
            <a:r>
              <a:rPr kumimoji="1" lang="ja-JP" altLang="en-US"/>
              <a:t>はよく似ているが，</a:t>
            </a:r>
            <a:r>
              <a:rPr kumimoji="1" lang="en" altLang="ja-JP" dirty="0"/>
              <a:t>Realm VM</a:t>
            </a:r>
            <a:r>
              <a:rPr kumimoji="1" lang="ja-JP" altLang="en-US"/>
              <a:t>の監視についてはまだ研究が行われておらず，</a:t>
            </a:r>
            <a:r>
              <a:rPr kumimoji="1" lang="en" altLang="ja-JP" dirty="0"/>
              <a:t>Realm VM</a:t>
            </a:r>
            <a:r>
              <a:rPr kumimoji="1" lang="ja-JP" altLang="en-US"/>
              <a:t>間でメモリを共有可能かどうかも不明である</a:t>
            </a: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20</a:t>
            </a:fld>
            <a:endParaRPr kumimoji="1" lang="ja-JP" altLang="en-US"/>
          </a:p>
        </p:txBody>
      </p:sp>
    </p:spTree>
    <p:extLst>
      <p:ext uri="{BB962C8B-B14F-4D97-AF65-F5344CB8AC3E}">
        <p14:creationId xmlns:p14="http://schemas.microsoft.com/office/powerpoint/2010/main" val="37104255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l"/>
            <a:r>
              <a:rPr lang="ja-JP" altLang="en-US" b="0" i="0" u="none" strike="noStrike">
                <a:solidFill>
                  <a:srgbClr val="000000"/>
                </a:solidFill>
                <a:effectLst/>
              </a:rPr>
              <a:t>本研究では、</a:t>
            </a:r>
            <a:r>
              <a:rPr lang="en" altLang="ja-JP" b="0" i="0" u="none" strike="noStrike" dirty="0" err="1">
                <a:solidFill>
                  <a:srgbClr val="000000"/>
                </a:solidFill>
                <a:effectLst/>
              </a:rPr>
              <a:t>CoVE</a:t>
            </a:r>
            <a:r>
              <a:rPr lang="ja-JP" altLang="en-US" b="0" i="0" u="none" strike="noStrike">
                <a:solidFill>
                  <a:srgbClr val="000000"/>
                </a:solidFill>
                <a:effectLst/>
              </a:rPr>
              <a:t>環境で</a:t>
            </a:r>
            <a:r>
              <a:rPr lang="en" altLang="ja-JP" b="0" i="0" u="none" strike="noStrike" dirty="0">
                <a:solidFill>
                  <a:srgbClr val="000000"/>
                </a:solidFill>
                <a:effectLst/>
              </a:rPr>
              <a:t>CVM</a:t>
            </a:r>
            <a:r>
              <a:rPr lang="ja-JP" altLang="en-US" b="0" i="0" u="none" strike="noStrike">
                <a:solidFill>
                  <a:srgbClr val="000000"/>
                </a:solidFill>
                <a:effectLst/>
              </a:rPr>
              <a:t>の柔軟かつ効率的な監視を実現するために</a:t>
            </a:r>
            <a:r>
              <a:rPr lang="en" altLang="ja-JP" b="0" i="0" u="none" strike="noStrike" dirty="0" err="1">
                <a:solidFill>
                  <a:srgbClr val="000000"/>
                </a:solidFill>
                <a:effectLst/>
              </a:rPr>
              <a:t>TVMmonitor</a:t>
            </a:r>
            <a:r>
              <a:rPr lang="ja-JP" altLang="en-US" b="0" i="0" u="none" strike="noStrike">
                <a:solidFill>
                  <a:srgbClr val="000000"/>
                </a:solidFill>
                <a:effectLst/>
              </a:rPr>
              <a:t>を提案しました。</a:t>
            </a:r>
            <a:r>
              <a:rPr lang="en" altLang="ja-JP" b="0" i="0" u="none" strike="noStrike" dirty="0" err="1">
                <a:solidFill>
                  <a:srgbClr val="000000"/>
                </a:solidFill>
                <a:effectLst/>
              </a:rPr>
              <a:t>TVMmonitor</a:t>
            </a:r>
            <a:r>
              <a:rPr lang="ja-JP" altLang="en-US" b="0" i="0" u="none" strike="noStrike">
                <a:solidFill>
                  <a:srgbClr val="000000"/>
                </a:solidFill>
                <a:effectLst/>
              </a:rPr>
              <a:t>は、監視用</a:t>
            </a:r>
            <a:r>
              <a:rPr lang="en" altLang="ja-JP" b="0" i="0" u="none" strike="noStrike" dirty="0">
                <a:solidFill>
                  <a:srgbClr val="000000"/>
                </a:solidFill>
                <a:effectLst/>
              </a:rPr>
              <a:t>TVM</a:t>
            </a:r>
            <a:r>
              <a:rPr lang="ja-JP" altLang="en-US" b="0" i="0" u="none" strike="noStrike">
                <a:solidFill>
                  <a:srgbClr val="000000"/>
                </a:solidFill>
                <a:effectLst/>
              </a:rPr>
              <a:t>で監視システムを実行し、監視対象</a:t>
            </a:r>
            <a:r>
              <a:rPr lang="en-US" altLang="ja-JP" b="0" i="0" u="none" strike="noStrike" dirty="0">
                <a:solidFill>
                  <a:srgbClr val="000000"/>
                </a:solidFill>
                <a:effectLst/>
              </a:rPr>
              <a:t>TVM</a:t>
            </a:r>
            <a:r>
              <a:rPr lang="ja-JP" altLang="en-US" b="0" i="0" u="none" strike="noStrike">
                <a:solidFill>
                  <a:srgbClr val="000000"/>
                </a:solidFill>
                <a:effectLst/>
              </a:rPr>
              <a:t>から情報を取得することにより監視を行います。</a:t>
            </a:r>
            <a:endParaRPr lang="en-US" altLang="ja-JP" b="0" i="0" u="none" strike="noStrike" dirty="0">
              <a:solidFill>
                <a:srgbClr val="000000"/>
              </a:solidFill>
              <a:effectLst/>
            </a:endParaRPr>
          </a:p>
          <a:p>
            <a:pPr algn="l"/>
            <a:r>
              <a:rPr lang="ja-JP" altLang="en-US" b="0" i="0" u="none" strike="noStrike">
                <a:solidFill>
                  <a:srgbClr val="000000"/>
                </a:solidFill>
                <a:effectLst/>
              </a:rPr>
              <a:t>非機密メモリを利用して</a:t>
            </a:r>
            <a:r>
              <a:rPr lang="en" altLang="ja-JP" b="0" i="0" u="none" strike="noStrike" dirty="0">
                <a:solidFill>
                  <a:srgbClr val="000000"/>
                </a:solidFill>
                <a:effectLst/>
              </a:rPr>
              <a:t>TVM</a:t>
            </a:r>
            <a:r>
              <a:rPr lang="ja-JP" altLang="en-US" b="0" i="0" u="none" strike="noStrike">
                <a:solidFill>
                  <a:srgbClr val="000000"/>
                </a:solidFill>
                <a:effectLst/>
              </a:rPr>
              <a:t>間の共有メモリを実現しています。</a:t>
            </a:r>
            <a:endParaRPr lang="en-US" altLang="ja-JP" b="0" i="0" u="none" strike="noStrike" dirty="0">
              <a:solidFill>
                <a:srgbClr val="000000"/>
              </a:solidFill>
              <a:effectLst/>
            </a:endParaRPr>
          </a:p>
          <a:p>
            <a:pPr algn="l"/>
            <a:r>
              <a:rPr lang="ja-JP" altLang="en-US" b="0" i="0" u="none" strike="noStrike">
                <a:solidFill>
                  <a:srgbClr val="000000"/>
                </a:solidFill>
                <a:effectLst/>
              </a:rPr>
              <a:t>認証キーが一致する場合のみメモリ共有を許可し、共有メモリの暗号化によりハイパーバイザによる盗聴を防止します。</a:t>
            </a:r>
          </a:p>
          <a:p>
            <a:pPr algn="l"/>
            <a:r>
              <a:rPr lang="en" altLang="ja-JP" b="0" i="0" u="none" strike="noStrike" dirty="0" err="1">
                <a:solidFill>
                  <a:srgbClr val="000000"/>
                </a:solidFill>
                <a:effectLst/>
              </a:rPr>
              <a:t>TVMmonitor</a:t>
            </a:r>
            <a:r>
              <a:rPr lang="en" altLang="ja-JP" b="0" i="0" u="none" strike="noStrike" dirty="0">
                <a:solidFill>
                  <a:srgbClr val="000000"/>
                </a:solidFill>
                <a:effectLst/>
              </a:rPr>
              <a:t> </a:t>
            </a:r>
            <a:r>
              <a:rPr lang="ja-JP" altLang="en-US" b="0" i="0" u="none" strike="noStrike">
                <a:solidFill>
                  <a:srgbClr val="000000"/>
                </a:solidFill>
                <a:effectLst/>
              </a:rPr>
              <a:t>を</a:t>
            </a:r>
            <a:r>
              <a:rPr lang="en" altLang="ja-JP" b="0" i="0" u="none" strike="noStrike" dirty="0" err="1">
                <a:solidFill>
                  <a:srgbClr val="000000"/>
                </a:solidFill>
                <a:effectLst/>
              </a:rPr>
              <a:t>CoVE</a:t>
            </a:r>
            <a:r>
              <a:rPr lang="en" altLang="ja-JP" b="0" i="0" u="none" strike="noStrike" dirty="0">
                <a:solidFill>
                  <a:srgbClr val="000000"/>
                </a:solidFill>
                <a:effectLst/>
              </a:rPr>
              <a:t> </a:t>
            </a:r>
            <a:r>
              <a:rPr lang="ja-JP" altLang="en-US" b="0" i="0" u="none" strike="noStrike">
                <a:solidFill>
                  <a:srgbClr val="000000"/>
                </a:solidFill>
                <a:effectLst/>
              </a:rPr>
              <a:t>のエミュレーション環境に実装し，監視システムが監視対象</a:t>
            </a:r>
            <a:r>
              <a:rPr lang="en" altLang="ja-JP" b="0" i="0" u="none" strike="noStrike" dirty="0">
                <a:solidFill>
                  <a:srgbClr val="000000"/>
                </a:solidFill>
                <a:effectLst/>
              </a:rPr>
              <a:t>TVM</a:t>
            </a:r>
            <a:r>
              <a:rPr lang="ja-JP" altLang="en-US" b="0" i="0" u="none" strike="noStrike">
                <a:solidFill>
                  <a:srgbClr val="000000"/>
                </a:solidFill>
                <a:effectLst/>
              </a:rPr>
              <a:t>内のプロセス一覧を取得できることを確認しました。</a:t>
            </a:r>
            <a:endParaRPr lang="en-US" altLang="ja-JP" b="0" i="0" u="none" strike="noStrike" dirty="0">
              <a:solidFill>
                <a:srgbClr val="000000"/>
              </a:solidFill>
              <a:effectLst/>
            </a:endParaRPr>
          </a:p>
          <a:p>
            <a:pPr algn="l"/>
            <a:r>
              <a:rPr lang="ja-JP" altLang="en-US" b="0" i="0" u="none" strike="noStrike">
                <a:solidFill>
                  <a:srgbClr val="000000"/>
                </a:solidFill>
                <a:effectLst/>
              </a:rPr>
              <a:t>今後の課題として、監視システムをカーネルモジュールでは</a:t>
            </a:r>
            <a:r>
              <a:rPr lang="en" altLang="ja-JP" b="0" i="0" u="none" strike="noStrike" dirty="0">
                <a:solidFill>
                  <a:srgbClr val="000000"/>
                </a:solidFill>
                <a:effectLst/>
              </a:rPr>
              <a:t>OS</a:t>
            </a:r>
            <a:r>
              <a:rPr lang="ja-JP" altLang="en-US" b="0" i="0" u="none" strike="noStrike">
                <a:solidFill>
                  <a:srgbClr val="000000"/>
                </a:solidFill>
                <a:effectLst/>
              </a:rPr>
              <a:t>上のアプリケーションとして実装できるようにすることです。これには、監視用</a:t>
            </a:r>
            <a:r>
              <a:rPr lang="en" altLang="ja-JP" b="0" i="0" u="none" strike="noStrike" dirty="0">
                <a:solidFill>
                  <a:srgbClr val="000000"/>
                </a:solidFill>
                <a:effectLst/>
              </a:rPr>
              <a:t>TVM</a:t>
            </a:r>
            <a:r>
              <a:rPr lang="ja-JP" altLang="en-US" b="0" i="0" u="none" strike="noStrike">
                <a:solidFill>
                  <a:srgbClr val="000000"/>
                </a:solidFill>
                <a:effectLst/>
              </a:rPr>
              <a:t>のアプリケーションが監視対象</a:t>
            </a:r>
            <a:r>
              <a:rPr lang="en" altLang="ja-JP" b="0" i="0" u="none" strike="noStrike" dirty="0">
                <a:solidFill>
                  <a:srgbClr val="000000"/>
                </a:solidFill>
                <a:effectLst/>
              </a:rPr>
              <a:t>TVM</a:t>
            </a:r>
            <a:r>
              <a:rPr lang="ja-JP" altLang="en-US" b="0" i="0" u="none" strike="noStrike">
                <a:solidFill>
                  <a:srgbClr val="000000"/>
                </a:solidFill>
                <a:effectLst/>
              </a:rPr>
              <a:t>と共有メモリを確立し、そのメモリをアプリケーションのメモリにマッピングしてアクセスできるようにする必要があります。</a:t>
            </a:r>
            <a:endParaRPr lang="en-US" altLang="ja-JP" b="0" i="0" u="none" strike="noStrike" dirty="0">
              <a:solidFill>
                <a:srgbClr val="000000"/>
              </a:solidFill>
              <a:effectLst/>
            </a:endParaRPr>
          </a:p>
          <a:p>
            <a:pPr algn="l"/>
            <a:r>
              <a:rPr lang="ja-JP" altLang="en-US" b="0" i="0" u="none" strike="noStrike">
                <a:solidFill>
                  <a:srgbClr val="000000"/>
                </a:solidFill>
                <a:effectLst/>
              </a:rPr>
              <a:t>また、</a:t>
            </a:r>
            <a:r>
              <a:rPr lang="en" altLang="ja-JP" b="0" i="0" u="none" strike="noStrike" dirty="0">
                <a:solidFill>
                  <a:srgbClr val="000000"/>
                </a:solidFill>
                <a:effectLst/>
              </a:rPr>
              <a:t>TVM</a:t>
            </a:r>
            <a:r>
              <a:rPr lang="ja-JP" altLang="en-US" b="0" i="0" u="none" strike="noStrike">
                <a:solidFill>
                  <a:srgbClr val="000000"/>
                </a:solidFill>
                <a:effectLst/>
              </a:rPr>
              <a:t>間で機密メモリを直接共有する機構についても検討を行います。複数の</a:t>
            </a:r>
            <a:r>
              <a:rPr lang="en" altLang="ja-JP" b="0" i="0" u="none" strike="noStrike" dirty="0">
                <a:solidFill>
                  <a:srgbClr val="000000"/>
                </a:solidFill>
                <a:effectLst/>
              </a:rPr>
              <a:t>TVM</a:t>
            </a:r>
            <a:r>
              <a:rPr lang="ja-JP" altLang="en-US" b="0" i="0" u="none" strike="noStrike">
                <a:solidFill>
                  <a:srgbClr val="000000"/>
                </a:solidFill>
                <a:effectLst/>
              </a:rPr>
              <a:t>に機密メモリを割り当てる際のセキュリティへの影響を考慮する必要があります。</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以上で本研究の発表を終わります。ご清聴ありがとうございました。</a:t>
            </a: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21</a:t>
            </a:fld>
            <a:endParaRPr kumimoji="1" lang="ja-JP" altLang="en-US"/>
          </a:p>
        </p:txBody>
      </p:sp>
    </p:spTree>
    <p:extLst>
      <p:ext uri="{BB962C8B-B14F-4D97-AF65-F5344CB8AC3E}">
        <p14:creationId xmlns:p14="http://schemas.microsoft.com/office/powerpoint/2010/main" val="1949774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そこで最近のクラウドは、データの機密性を保つことができる</a:t>
            </a:r>
            <a:r>
              <a:rPr lang="en" altLang="ja-JP" b="0" i="0" u="none" strike="noStrike" dirty="0">
                <a:solidFill>
                  <a:srgbClr val="000000"/>
                </a:solidFill>
                <a:effectLst/>
                <a:latin typeface="-webkit-standard"/>
              </a:rPr>
              <a:t>Confidential VM</a:t>
            </a:r>
            <a:r>
              <a:rPr lang="ja-JP" altLang="en-US" b="0" i="0" u="none" strike="noStrike">
                <a:solidFill>
                  <a:srgbClr val="000000"/>
                </a:solidFill>
                <a:effectLst/>
                <a:latin typeface="-webkit-standard"/>
              </a:rPr>
              <a:t>を提供しています。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b="0" i="0" u="none" strike="noStrike" dirty="0">
                <a:solidFill>
                  <a:srgbClr val="000000"/>
                </a:solidFill>
                <a:effectLst/>
                <a:latin typeface="-webkit-standard"/>
              </a:rPr>
              <a:t>Confidential VM</a:t>
            </a:r>
            <a:r>
              <a:rPr lang="ja-JP" altLang="en-US" b="0" i="0" u="none" strike="noStrike">
                <a:solidFill>
                  <a:srgbClr val="000000"/>
                </a:solidFill>
                <a:effectLst/>
                <a:latin typeface="-webkit-standard"/>
              </a:rPr>
              <a:t>とは</a:t>
            </a:r>
            <a:r>
              <a:rPr lang="en-US" altLang="ja-JP" b="0" i="0" u="none" strike="noStrike" dirty="0">
                <a:solidFill>
                  <a:srgbClr val="000000"/>
                </a:solidFill>
                <a:effectLst/>
                <a:latin typeface="-webkit-standard"/>
              </a:rPr>
              <a:t>Trusted Execution Environment</a:t>
            </a:r>
            <a:r>
              <a:rPr lang="ja-JP" altLang="en-US" b="0" i="0" u="none" strike="noStrike">
                <a:solidFill>
                  <a:srgbClr val="000000"/>
                </a:solidFill>
                <a:effectLst/>
                <a:latin typeface="-webkit-standard"/>
              </a:rPr>
              <a:t>で保護された</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で、クラウドの内部犯よる機密データの盗聴を防ぐことができます。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この</a:t>
            </a:r>
            <a:r>
              <a:rPr lang="en-US" altLang="ja-JP" b="0" i="0" u="none" strike="noStrike" dirty="0">
                <a:solidFill>
                  <a:srgbClr val="000000"/>
                </a:solidFill>
                <a:effectLst/>
                <a:latin typeface="-webkit-standard"/>
              </a:rPr>
              <a:t>TEE</a:t>
            </a:r>
            <a:r>
              <a:rPr lang="ja-JP" altLang="en-US" b="0" i="0" u="none" strike="noStrike">
                <a:solidFill>
                  <a:srgbClr val="000000"/>
                </a:solidFill>
                <a:effectLst/>
                <a:latin typeface="-webkit-standard"/>
              </a:rPr>
              <a:t>は信頼できる環境の中で機密データを用いた処理を行えるようにするためのハードウェアベースの技術です。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b="0" i="0" u="none" strike="noStrike" dirty="0">
                <a:solidFill>
                  <a:srgbClr val="000000"/>
                </a:solidFill>
                <a:effectLst/>
                <a:latin typeface="-webkit-standard"/>
              </a:rPr>
              <a:t>Confidential VM</a:t>
            </a:r>
            <a:r>
              <a:rPr lang="ja-JP" altLang="en-US" b="0" i="0" u="none" strike="noStrike">
                <a:solidFill>
                  <a:srgbClr val="000000"/>
                </a:solidFill>
                <a:effectLst/>
                <a:latin typeface="-webkit-standard"/>
              </a:rPr>
              <a:t>には</a:t>
            </a:r>
            <a:r>
              <a:rPr lang="en" altLang="ja-JP" b="0" i="0" u="none" strike="noStrike" dirty="0">
                <a:solidFill>
                  <a:srgbClr val="000000"/>
                </a:solidFill>
                <a:effectLst/>
                <a:latin typeface="-webkit-standard"/>
              </a:rPr>
              <a:t>AMD SEV</a:t>
            </a:r>
            <a:r>
              <a:rPr lang="ja-JP" altLang="en-US" b="0" i="0" u="none" strike="noStrike">
                <a:solidFill>
                  <a:srgbClr val="000000"/>
                </a:solidFill>
                <a:effectLst/>
                <a:latin typeface="-webkit-standard"/>
              </a:rPr>
              <a:t>や </a:t>
            </a:r>
            <a:r>
              <a:rPr lang="en" altLang="ja-JP" b="0" i="0" u="none" strike="noStrike" dirty="0">
                <a:solidFill>
                  <a:srgbClr val="000000"/>
                </a:solidFill>
                <a:effectLst/>
                <a:latin typeface="-webkit-standard"/>
              </a:rPr>
              <a:t>Intel TDX</a:t>
            </a:r>
            <a:r>
              <a:rPr lang="ja-JP" altLang="en-US" b="0" i="0" u="none" strike="noStrike">
                <a:solidFill>
                  <a:srgbClr val="000000"/>
                </a:solidFill>
                <a:effectLst/>
                <a:latin typeface="-webkit-standard"/>
              </a:rPr>
              <a:t>、</a:t>
            </a:r>
            <a:r>
              <a:rPr lang="en-US" altLang="ja-JP" b="0" i="0" u="none" strike="noStrike" dirty="0">
                <a:solidFill>
                  <a:srgbClr val="000000"/>
                </a:solidFill>
                <a:effectLst/>
                <a:latin typeface="-webkit-standard"/>
              </a:rPr>
              <a:t>Arm CCA,RISC-V </a:t>
            </a:r>
            <a:r>
              <a:rPr lang="en-US" altLang="ja-JP" b="0" i="0" u="none" strike="noStrike" dirty="0" err="1">
                <a:solidFill>
                  <a:srgbClr val="000000"/>
                </a:solidFill>
                <a:effectLst/>
                <a:latin typeface="-webkit-standard"/>
              </a:rPr>
              <a:t>CoVE</a:t>
            </a:r>
            <a:r>
              <a:rPr lang="ja-JP" altLang="en-US" b="0" i="0" u="none" strike="noStrike">
                <a:solidFill>
                  <a:srgbClr val="000000"/>
                </a:solidFill>
                <a:effectLst/>
                <a:latin typeface="-webkit-standard"/>
              </a:rPr>
              <a:t>などがあります。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向けの</a:t>
            </a:r>
            <a:r>
              <a:rPr lang="en-US" altLang="ja-JP" b="0" i="0" u="none" strike="noStrike" dirty="0">
                <a:solidFill>
                  <a:srgbClr val="000000"/>
                </a:solidFill>
                <a:effectLst/>
                <a:latin typeface="-webkit-standard"/>
              </a:rPr>
              <a:t>TEE</a:t>
            </a:r>
            <a:r>
              <a:rPr lang="ja-JP" altLang="en-US" b="0" i="0" u="none" strike="noStrike">
                <a:solidFill>
                  <a:srgbClr val="000000"/>
                </a:solidFill>
                <a:effectLst/>
                <a:latin typeface="-webkit-standard"/>
              </a:rPr>
              <a:t>は</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の中で、</a:t>
            </a:r>
            <a:r>
              <a:rPr lang="en-US" altLang="ja-JP" b="0" i="0" u="none" strike="noStrike" dirty="0">
                <a:solidFill>
                  <a:srgbClr val="000000"/>
                </a:solidFill>
                <a:effectLst/>
                <a:latin typeface="-webkit-standard"/>
              </a:rPr>
              <a:t>TEE</a:t>
            </a:r>
            <a:r>
              <a:rPr lang="ja-JP" altLang="en-US" b="0" i="0" u="none" strike="noStrike">
                <a:solidFill>
                  <a:srgbClr val="000000"/>
                </a:solidFill>
                <a:effectLst/>
                <a:latin typeface="-webkit-standard"/>
              </a:rPr>
              <a:t>に対応した</a:t>
            </a:r>
            <a:r>
              <a:rPr lang="en-US" altLang="ja-JP" b="0" i="0" u="none" strike="noStrike" dirty="0">
                <a:solidFill>
                  <a:srgbClr val="000000"/>
                </a:solidFill>
                <a:effectLst/>
                <a:latin typeface="-webkit-standard"/>
              </a:rPr>
              <a:t>OS</a:t>
            </a:r>
            <a:r>
              <a:rPr lang="ja-JP" altLang="en-US" b="0" i="0" u="none" strike="noStrike">
                <a:solidFill>
                  <a:srgbClr val="000000"/>
                </a:solidFill>
                <a:effectLst/>
                <a:latin typeface="-webkit-standard"/>
              </a:rPr>
              <a:t>と既存のアプリケーションの実行を可能にし、</a:t>
            </a:r>
            <a:r>
              <a:rPr lang="en"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のメモリ全体を暗号化したりアクセス制御したりできるため</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を保護することができます。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メモリの暗号化に用いる鍵はハードウェアによって安全に管理されます。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そのため</a:t>
            </a:r>
            <a:r>
              <a:rPr lang="en"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を動作させているハイパーバイザでさえ</a:t>
            </a:r>
            <a:r>
              <a:rPr lang="en" altLang="ja-JP" b="0" i="0" u="none" strike="noStrike" dirty="0">
                <a:solidFill>
                  <a:srgbClr val="000000"/>
                </a:solidFill>
                <a:effectLst/>
                <a:latin typeface="-webkit-standard"/>
              </a:rPr>
              <a:t>VM </a:t>
            </a:r>
            <a:r>
              <a:rPr lang="ja-JP" altLang="en-US" b="0" i="0" u="none" strike="noStrike">
                <a:solidFill>
                  <a:srgbClr val="000000"/>
                </a:solidFill>
                <a:effectLst/>
                <a:latin typeface="-webkit-standard"/>
              </a:rPr>
              <a:t>のメモリ上の機密データにアクセスすることはできないようになっています。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a:solidFill>
                  <a:srgbClr val="000000"/>
                </a:solidFill>
                <a:effectLst/>
                <a:latin typeface="-webkit-standard"/>
              </a:rPr>
              <a:t>//TEE</a:t>
            </a:r>
            <a:r>
              <a:rPr lang="ja-JP" altLang="en-US" b="0" i="0" u="none" strike="noStrike">
                <a:solidFill>
                  <a:srgbClr val="000000"/>
                </a:solidFill>
                <a:effectLst/>
                <a:latin typeface="-webkit-standard"/>
              </a:rPr>
              <a:t>はなぜ信頼できるのか？</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a:solidFill>
                  <a:srgbClr val="000000"/>
                </a:solidFill>
                <a:effectLst/>
                <a:latin typeface="-webkit-standard"/>
              </a:rPr>
              <a:t>CPU</a:t>
            </a:r>
            <a:r>
              <a:rPr lang="ja-JP" altLang="en-US" b="0" i="0" u="none" strike="noStrike">
                <a:solidFill>
                  <a:srgbClr val="000000"/>
                </a:solidFill>
                <a:effectLst/>
                <a:latin typeface="-webkit-standard"/>
              </a:rPr>
              <a:t>のコントロールによって論理的にメモリを分離している</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隔離された環境を提供</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ハードウェアによって保護</a:t>
            </a:r>
            <a:endParaRPr lang="en-US" altLang="ja-JP" b="0" i="0" u="none" strike="noStrike" dirty="0">
              <a:solidFill>
                <a:srgbClr val="000000"/>
              </a:solidFill>
              <a:effectLst/>
              <a:latin typeface="-webkit-standard"/>
            </a:endParaRP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3</a:t>
            </a:fld>
            <a:endParaRPr kumimoji="1" lang="ja-JP" altLang="en-US"/>
          </a:p>
        </p:txBody>
      </p:sp>
    </p:spTree>
    <p:extLst>
      <p:ext uri="{BB962C8B-B14F-4D97-AF65-F5344CB8AC3E}">
        <p14:creationId xmlns:p14="http://schemas.microsoft.com/office/powerpoint/2010/main" val="840659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また、近年</a:t>
            </a:r>
            <a:r>
              <a:rPr lang="en" altLang="ja-JP" b="0" i="0" u="none" strike="noStrike" dirty="0">
                <a:solidFill>
                  <a:srgbClr val="000000"/>
                </a:solidFill>
                <a:effectLst/>
                <a:latin typeface="-webkit-standard"/>
              </a:rPr>
              <a:t>RISC-V CPU</a:t>
            </a:r>
            <a:r>
              <a:rPr lang="ja-JP" altLang="en-US" b="0" i="0" u="none" strike="noStrike">
                <a:solidFill>
                  <a:srgbClr val="000000"/>
                </a:solidFill>
                <a:effectLst/>
                <a:latin typeface="-webkit-standard"/>
              </a:rPr>
              <a:t>が注目されていてその開発が進んでいます。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a:solidFill>
                  <a:srgbClr val="000000"/>
                </a:solidFill>
                <a:effectLst/>
                <a:latin typeface="-webkit-standard"/>
              </a:rPr>
              <a:t>RISC-V</a:t>
            </a:r>
            <a:r>
              <a:rPr lang="ja-JP" altLang="en-US" b="0" i="0" u="none" strike="noStrike">
                <a:solidFill>
                  <a:srgbClr val="000000"/>
                </a:solidFill>
                <a:effectLst/>
                <a:latin typeface="-webkit-standard"/>
              </a:rPr>
              <a:t>は誰でも開発できるオープソースで提供されている命令セットアーキテクチャであり、組込み機器からサーバまでの広い範囲を対象としています。</a:t>
            </a:r>
            <a:endParaRPr lang="en"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この</a:t>
            </a:r>
            <a:r>
              <a:rPr lang="en" altLang="ja-JP" b="0" i="0" u="none" strike="noStrike" dirty="0">
                <a:solidFill>
                  <a:srgbClr val="000000"/>
                </a:solidFill>
                <a:effectLst/>
                <a:latin typeface="-webkit-standard"/>
              </a:rPr>
              <a:t>RISC-V</a:t>
            </a:r>
            <a:r>
              <a:rPr lang="ja-JP" altLang="en-US" b="0" i="0" u="none" strike="noStrike">
                <a:solidFill>
                  <a:srgbClr val="000000"/>
                </a:solidFill>
                <a:effectLst/>
                <a:latin typeface="-webkit-standard"/>
              </a:rPr>
              <a:t>でも</a:t>
            </a:r>
            <a:r>
              <a:rPr lang="en"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向けの</a:t>
            </a:r>
            <a:r>
              <a:rPr lang="en" altLang="ja-JP" b="0" i="0" u="none" strike="noStrike" dirty="0">
                <a:solidFill>
                  <a:srgbClr val="000000"/>
                </a:solidFill>
                <a:effectLst/>
                <a:latin typeface="-webkit-standard"/>
              </a:rPr>
              <a:t>TEE</a:t>
            </a:r>
            <a:r>
              <a:rPr lang="ja-JP" altLang="en-US" b="0" i="0" u="none" strike="noStrike">
                <a:solidFill>
                  <a:srgbClr val="000000"/>
                </a:solidFill>
                <a:effectLst/>
                <a:latin typeface="-webkit-standard"/>
              </a:rPr>
              <a:t>として</a:t>
            </a:r>
            <a:r>
              <a:rPr lang="en-US" altLang="ja-JP" b="0" i="0" u="none" strike="noStrike" dirty="0">
                <a:solidFill>
                  <a:srgbClr val="000000"/>
                </a:solidFill>
                <a:effectLst/>
                <a:latin typeface="-webkit-standard"/>
              </a:rPr>
              <a:t>Confidential VM</a:t>
            </a:r>
            <a:r>
              <a:rPr lang="ja-JP" altLang="en-US" b="0" i="0" u="none" strike="noStrike">
                <a:solidFill>
                  <a:srgbClr val="000000"/>
                </a:solidFill>
                <a:effectLst/>
                <a:latin typeface="-webkit-standard"/>
              </a:rPr>
              <a:t>拡張</a:t>
            </a:r>
            <a:r>
              <a:rPr lang="en-US" altLang="ja-JP" b="0" i="0" u="none" strike="noStrike" dirty="0">
                <a:solidFill>
                  <a:srgbClr val="000000"/>
                </a:solidFill>
                <a:effectLst/>
                <a:latin typeface="-webkit-standard"/>
              </a:rPr>
              <a:t>(</a:t>
            </a:r>
            <a:r>
              <a:rPr lang="en-US" altLang="ja-JP" b="0" i="0" u="none" strike="noStrike" dirty="0" err="1">
                <a:solidFill>
                  <a:srgbClr val="000000"/>
                </a:solidFill>
                <a:effectLst/>
                <a:latin typeface="-webkit-standard"/>
              </a:rPr>
              <a:t>CoVE</a:t>
            </a:r>
            <a:r>
              <a:rPr lang="en-US" altLang="ja-JP" b="0" i="0" u="none" strike="noStrike" dirty="0">
                <a:solidFill>
                  <a:srgbClr val="000000"/>
                </a:solidFill>
                <a:effectLst/>
                <a:latin typeface="-webkit-standard"/>
              </a:rPr>
              <a:t>)</a:t>
            </a:r>
            <a:r>
              <a:rPr lang="ja-JP" altLang="en-US" b="0" i="0" u="none" strike="noStrike">
                <a:solidFill>
                  <a:srgbClr val="000000"/>
                </a:solidFill>
                <a:effectLst/>
                <a:latin typeface="-webkit-standard"/>
              </a:rPr>
              <a:t>が提供されています。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CoVE</a:t>
            </a:r>
            <a:r>
              <a:rPr kumimoji="1" lang="ja-JP" altLang="en-US"/>
              <a:t>ではメモリアクセス制御用の</a:t>
            </a:r>
            <a:r>
              <a:rPr kumimoji="1" lang="en-US" altLang="ja-JP" dirty="0"/>
              <a:t>TEE</a:t>
            </a:r>
            <a:r>
              <a:rPr kumimoji="1" lang="ja-JP" altLang="en-US"/>
              <a:t>セキュリティマネージャが動作しており、ファームウェアに</a:t>
            </a:r>
            <a:r>
              <a:rPr kumimoji="1" lang="en-US" altLang="ja-JP" dirty="0"/>
              <a:t>TEE</a:t>
            </a:r>
            <a:r>
              <a:rPr kumimoji="1" lang="ja-JP" altLang="en-US"/>
              <a:t>セキュリティマネージャのドライバが組み込まれています。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この</a:t>
            </a:r>
            <a:r>
              <a:rPr kumimoji="1" lang="en-US" altLang="ja-JP" dirty="0"/>
              <a:t>TSM</a:t>
            </a:r>
            <a:r>
              <a:rPr kumimoji="1" lang="ja-JP" altLang="en-US"/>
              <a:t>ドライバがシステムを</a:t>
            </a:r>
            <a:r>
              <a:rPr kumimoji="1" lang="en-US" altLang="ja-JP" dirty="0"/>
              <a:t>TEE</a:t>
            </a:r>
            <a:r>
              <a:rPr kumimoji="1" lang="ja-JP" altLang="en-US"/>
              <a:t>と非</a:t>
            </a:r>
            <a:r>
              <a:rPr kumimoji="1" lang="en-US" altLang="ja-JP" dirty="0"/>
              <a:t>TEE</a:t>
            </a:r>
            <a:r>
              <a:rPr kumimoji="1" lang="ja-JP" altLang="en-US"/>
              <a:t>領域に分割し、分割する際に</a:t>
            </a:r>
            <a:r>
              <a:rPr kumimoji="1" lang="en-US" altLang="ja-JP" dirty="0"/>
              <a:t>Memory Tracking Table</a:t>
            </a:r>
            <a:r>
              <a:rPr kumimoji="1" lang="ja-JP" altLang="en-US"/>
              <a:t>を用いています。</a:t>
            </a:r>
            <a:r>
              <a:rPr kumimoji="1" lang="en-US" altLang="ja-JP" dirty="0"/>
              <a:t>MTT</a:t>
            </a:r>
            <a:r>
              <a:rPr kumimoji="1" lang="ja-JP" altLang="en-US"/>
              <a:t>は</a:t>
            </a:r>
            <a:r>
              <a:rPr kumimoji="1" lang="en-US" altLang="ja-JP" dirty="0"/>
              <a:t>TEE</a:t>
            </a:r>
            <a:r>
              <a:rPr kumimoji="1" lang="ja-JP" altLang="en-US"/>
              <a:t>からしかアクセスできない機密メモリと，非</a:t>
            </a:r>
            <a:r>
              <a:rPr kumimoji="1" lang="en" altLang="ja-JP" dirty="0"/>
              <a:t>TEE </a:t>
            </a:r>
            <a:r>
              <a:rPr kumimoji="1" lang="ja-JP" altLang="en-US"/>
              <a:t>からでもアクセスできる非機密メモリを提供している。</a:t>
            </a:r>
            <a:endParaRPr kumimoji="1"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4</a:t>
            </a:fld>
            <a:endParaRPr kumimoji="1" lang="ja-JP" altLang="en-US"/>
          </a:p>
        </p:txBody>
      </p:sp>
    </p:spTree>
    <p:extLst>
      <p:ext uri="{BB962C8B-B14F-4D97-AF65-F5344CB8AC3E}">
        <p14:creationId xmlns:p14="http://schemas.microsoft.com/office/powerpoint/2010/main" val="2468636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0" i="0" u="none" strike="noStrike">
                <a:solidFill>
                  <a:srgbClr val="000000"/>
                </a:solidFill>
                <a:effectLst/>
                <a:latin typeface="-webkit-standard"/>
              </a:rPr>
              <a:t>先ほど申し上げました</a:t>
            </a:r>
            <a:r>
              <a:rPr lang="en-US" altLang="ja-JP" b="0" i="0" u="none" strike="noStrike" dirty="0" err="1">
                <a:solidFill>
                  <a:srgbClr val="000000"/>
                </a:solidFill>
                <a:effectLst/>
                <a:latin typeface="-webkit-standard"/>
              </a:rPr>
              <a:t>CoVE</a:t>
            </a:r>
            <a:r>
              <a:rPr lang="ja-JP" altLang="en-US" b="0" i="0" u="none" strike="noStrike">
                <a:solidFill>
                  <a:srgbClr val="000000"/>
                </a:solidFill>
                <a:effectLst/>
                <a:latin typeface="-webkit-standard"/>
              </a:rPr>
              <a:t>のシステム構成について軽く説明していきます。</a:t>
            </a:r>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TEE</a:t>
            </a:r>
            <a:r>
              <a:rPr lang="ja-JP" altLang="en-US" b="0" i="0" u="none" strike="noStrike">
                <a:solidFill>
                  <a:srgbClr val="000000"/>
                </a:solidFill>
                <a:effectLst/>
                <a:latin typeface="-webkit-standard"/>
              </a:rPr>
              <a:t>側では</a:t>
            </a:r>
            <a:r>
              <a:rPr lang="en-US" altLang="ja-JP" b="0" i="0" u="none" strike="noStrike" dirty="0">
                <a:solidFill>
                  <a:srgbClr val="000000"/>
                </a:solidFill>
                <a:effectLst/>
                <a:latin typeface="-webkit-standard"/>
              </a:rPr>
              <a:t>RISC-V</a:t>
            </a:r>
            <a:r>
              <a:rPr lang="ja-JP" altLang="en-US" b="0" i="0" u="none" strike="noStrike">
                <a:solidFill>
                  <a:srgbClr val="000000"/>
                </a:solidFill>
                <a:effectLst/>
                <a:latin typeface="-webkit-standard"/>
              </a:rPr>
              <a:t>のハイパーバイザ拡張を用いて</a:t>
            </a:r>
            <a:r>
              <a:rPr lang="en-US" altLang="ja-JP" b="0" i="0" u="none" strike="noStrike" dirty="0">
                <a:solidFill>
                  <a:srgbClr val="000000"/>
                </a:solidFill>
                <a:effectLst/>
                <a:latin typeface="-webkit-standard"/>
              </a:rPr>
              <a:t>TEE VM(TVM)</a:t>
            </a:r>
            <a:r>
              <a:rPr lang="ja-JP" altLang="en-US" b="0" i="0" u="none" strike="noStrike">
                <a:solidFill>
                  <a:srgbClr val="000000"/>
                </a:solidFill>
                <a:effectLst/>
                <a:latin typeface="-webkit-standard"/>
              </a:rPr>
              <a:t>と呼ばれる</a:t>
            </a:r>
            <a:r>
              <a:rPr lang="en-US" altLang="ja-JP" b="0" i="0" u="none" strike="noStrike" dirty="0">
                <a:solidFill>
                  <a:srgbClr val="000000"/>
                </a:solidFill>
                <a:effectLst/>
                <a:latin typeface="-webkit-standard"/>
              </a:rPr>
              <a:t>Confidential VM</a:t>
            </a:r>
            <a:r>
              <a:rPr lang="ja-JP" altLang="en-US" b="0" i="0" u="none" strike="noStrike">
                <a:solidFill>
                  <a:srgbClr val="000000"/>
                </a:solidFill>
                <a:effectLst/>
                <a:latin typeface="-webkit-standard"/>
              </a:rPr>
              <a:t>を動作させます。</a:t>
            </a:r>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は必要最低限の機能のみを提供するソフトウェアであり、</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に機密メモリを割り当てて非</a:t>
            </a:r>
            <a:r>
              <a:rPr lang="en-US" altLang="ja-JP" b="0" i="0" u="none" strike="noStrike" dirty="0">
                <a:solidFill>
                  <a:srgbClr val="000000"/>
                </a:solidFill>
                <a:effectLst/>
                <a:latin typeface="-webkit-standard"/>
              </a:rPr>
              <a:t>TEE</a:t>
            </a:r>
            <a:r>
              <a:rPr lang="ja-JP" altLang="en-US" b="0" i="0" u="none" strike="noStrike">
                <a:solidFill>
                  <a:srgbClr val="000000"/>
                </a:solidFill>
                <a:effectLst/>
                <a:latin typeface="-webkit-standard"/>
              </a:rPr>
              <a:t>から保護しています。</a:t>
            </a:r>
            <a:endParaRPr lang="en-US" altLang="ja-JP" b="0" i="0" u="none" strike="noStrike" dirty="0">
              <a:solidFill>
                <a:srgbClr val="000000"/>
              </a:solidFill>
              <a:effectLst/>
              <a:latin typeface="-webkit-standard"/>
            </a:endParaRPr>
          </a:p>
          <a:p>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同士は</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によって管理される</a:t>
            </a:r>
            <a:r>
              <a:rPr lang="en-US" altLang="ja-JP" b="0" i="0" u="none" strike="noStrike" dirty="0">
                <a:solidFill>
                  <a:srgbClr val="000000"/>
                </a:solidFill>
                <a:effectLst/>
                <a:latin typeface="-webkit-standard"/>
              </a:rPr>
              <a:t>G-stage</a:t>
            </a:r>
            <a:r>
              <a:rPr lang="ja-JP" altLang="en-US" b="0" i="0" u="none" strike="noStrike">
                <a:solidFill>
                  <a:srgbClr val="000000"/>
                </a:solidFill>
                <a:effectLst/>
                <a:latin typeface="-webkit-standard"/>
              </a:rPr>
              <a:t>ページテーブルを用いて隔離します。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この</a:t>
            </a:r>
            <a:r>
              <a:rPr lang="en-US" altLang="ja-JP" b="0" i="0" u="none" strike="noStrike" dirty="0">
                <a:solidFill>
                  <a:srgbClr val="000000"/>
                </a:solidFill>
                <a:effectLst/>
                <a:latin typeface="-webkit-standard"/>
              </a:rPr>
              <a:t>G-stage </a:t>
            </a:r>
            <a:r>
              <a:rPr lang="ja-JP" altLang="en-US" b="0" i="0" u="none" strike="noStrike">
                <a:solidFill>
                  <a:srgbClr val="000000"/>
                </a:solidFill>
                <a:effectLst/>
                <a:latin typeface="-webkit-standard"/>
              </a:rPr>
              <a:t>ページテーブルは</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ごとに作成され、</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内のゲスト物理アドレスをホスト物理アドレスに変換するために用いられます。それぞれの</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のゲスト物理アドレスにそれぞれ異なるホスト物理アドレスを割り当てることで</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の隔離が実現しています。</a:t>
            </a:r>
            <a:endParaRPr lang="en-US" altLang="ja-JP" b="0" i="0" u="none" strike="noStrike" dirty="0">
              <a:solidFill>
                <a:srgbClr val="000000"/>
              </a:solidFill>
              <a:effectLst/>
              <a:latin typeface="-webkit-standard"/>
            </a:endParaRPr>
          </a:p>
          <a:p>
            <a:r>
              <a:rPr lang="ja-JP" altLang="en-US" b="0" i="0" u="none" strike="noStrike">
                <a:solidFill>
                  <a:srgbClr val="000000"/>
                </a:solidFill>
                <a:effectLst/>
                <a:latin typeface="-webkit-standard"/>
              </a:rPr>
              <a:t>一方、非</a:t>
            </a:r>
            <a:r>
              <a:rPr lang="en-US" altLang="ja-JP" b="0" i="0" u="none" strike="noStrike" dirty="0">
                <a:solidFill>
                  <a:srgbClr val="000000"/>
                </a:solidFill>
                <a:effectLst/>
                <a:latin typeface="-webkit-standard"/>
              </a:rPr>
              <a:t>TEE</a:t>
            </a:r>
            <a:r>
              <a:rPr lang="ja-JP" altLang="en-US" b="0" i="0" u="none" strike="noStrike">
                <a:solidFill>
                  <a:srgbClr val="000000"/>
                </a:solidFill>
                <a:effectLst/>
                <a:latin typeface="-webkit-standard"/>
              </a:rPr>
              <a:t>ではホスト</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が動作する環境であり、ハイパーバイザが通常の</a:t>
            </a:r>
            <a:r>
              <a:rPr lang="en-US" altLang="ja-JP" b="0" i="0" u="none" strike="noStrike" dirty="0">
                <a:solidFill>
                  <a:srgbClr val="000000"/>
                </a:solidFill>
                <a:effectLst/>
                <a:latin typeface="-webkit-standard"/>
              </a:rPr>
              <a:t>VM</a:t>
            </a:r>
            <a:r>
              <a:rPr lang="ja-JP" altLang="en-US" b="0" i="0" u="none" strike="noStrike">
                <a:solidFill>
                  <a:srgbClr val="000000"/>
                </a:solidFill>
                <a:effectLst/>
                <a:latin typeface="-webkit-standard"/>
              </a:rPr>
              <a:t>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のリソースを管理しています。</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の制御を</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ドライバ経由で行います。</a:t>
            </a:r>
            <a:endParaRPr kumimoji="1" lang="ja-JP" altLang="en-US"/>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5</a:t>
            </a:fld>
            <a:endParaRPr kumimoji="1" lang="ja-JP" altLang="en-US"/>
          </a:p>
        </p:txBody>
      </p:sp>
    </p:spTree>
    <p:extLst>
      <p:ext uri="{BB962C8B-B14F-4D97-AF65-F5344CB8AC3E}">
        <p14:creationId xmlns:p14="http://schemas.microsoft.com/office/powerpoint/2010/main" val="4253127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このように</a:t>
            </a:r>
            <a:r>
              <a:rPr kumimoji="1" lang="en-US" altLang="ja-JP" dirty="0"/>
              <a:t>TVM</a:t>
            </a:r>
            <a:r>
              <a:rPr kumimoji="1" lang="ja-JP" altLang="en-US"/>
              <a:t>は機密メモリを用いることによって内部犯から保護されて</a:t>
            </a:r>
            <a:r>
              <a:rPr kumimoji="1" lang="en-US" altLang="ja-JP" dirty="0"/>
              <a:t>G-stage</a:t>
            </a:r>
            <a:r>
              <a:rPr kumimoji="1" lang="ja-JP" altLang="en-US"/>
              <a:t>ページテーブルによって他の</a:t>
            </a:r>
            <a:r>
              <a:rPr kumimoji="1" lang="en-US" altLang="ja-JP" dirty="0"/>
              <a:t>TVM</a:t>
            </a:r>
            <a:r>
              <a:rPr kumimoji="1" lang="ja-JP" altLang="en-US"/>
              <a:t>からも隔離されているが、</a:t>
            </a:r>
            <a:r>
              <a:rPr lang="ja-JP" altLang="en-US">
                <a:solidFill>
                  <a:srgbClr val="FF0000"/>
                </a:solidFill>
              </a:rPr>
              <a:t>攻撃者は</a:t>
            </a:r>
            <a:r>
              <a:rPr lang="en-US" altLang="ja-JP" dirty="0">
                <a:solidFill>
                  <a:srgbClr val="FF0000"/>
                </a:solidFill>
              </a:rPr>
              <a:t>TVM</a:t>
            </a:r>
            <a:r>
              <a:rPr lang="ja-JP" altLang="en-US">
                <a:solidFill>
                  <a:srgbClr val="FF0000"/>
                </a:solidFill>
              </a:rPr>
              <a:t>内に侵入すればメモリ上の機密情報にアクセスすることができてしまいます。</a:t>
            </a:r>
            <a:endParaRPr lang="en-US" altLang="ja-JP" dirty="0">
              <a:solidFill>
                <a:srgbClr val="FF0000"/>
              </a:solidFill>
            </a:endParaRPr>
          </a:p>
          <a:p>
            <a:r>
              <a:rPr lang="en-US" altLang="ja-JP" dirty="0">
                <a:solidFill>
                  <a:srgbClr val="FF0000"/>
                </a:solidFill>
              </a:rPr>
              <a:t>TVM</a:t>
            </a:r>
            <a:r>
              <a:rPr lang="ja-JP" altLang="en-US">
                <a:solidFill>
                  <a:srgbClr val="FF0000"/>
                </a:solidFill>
              </a:rPr>
              <a:t>がインターネット経由でサービスを提供している場合、外部から不特定多数の攻撃者からの攻撃を受ける可能性があります。またマルチテナントのクラウドでは他の</a:t>
            </a:r>
            <a:r>
              <a:rPr lang="en-US" altLang="ja-JP" dirty="0">
                <a:solidFill>
                  <a:srgbClr val="FF0000"/>
                </a:solidFill>
              </a:rPr>
              <a:t>TVM</a:t>
            </a:r>
            <a:r>
              <a:rPr lang="ja-JP" altLang="en-US">
                <a:solidFill>
                  <a:srgbClr val="FF0000"/>
                </a:solidFill>
              </a:rPr>
              <a:t>からの攻撃を受ける可能性もあります。</a:t>
            </a:r>
            <a:endParaRPr lang="en-US" altLang="ja-JP" dirty="0">
              <a:solidFill>
                <a:srgbClr val="FF0000"/>
              </a:solidFill>
            </a:endParaRPr>
          </a:p>
          <a:p>
            <a:r>
              <a:rPr lang="en-US" altLang="ja-JP" dirty="0">
                <a:solidFill>
                  <a:srgbClr val="FF0000"/>
                </a:solidFill>
              </a:rPr>
              <a:t>TEE</a:t>
            </a:r>
            <a:r>
              <a:rPr lang="ja-JP" altLang="en-US">
                <a:solidFill>
                  <a:srgbClr val="FF0000"/>
                </a:solidFill>
              </a:rPr>
              <a:t>は非</a:t>
            </a:r>
            <a:r>
              <a:rPr lang="en-US" altLang="ja-JP" dirty="0">
                <a:solidFill>
                  <a:srgbClr val="FF0000"/>
                </a:solidFill>
              </a:rPr>
              <a:t>TEE</a:t>
            </a:r>
            <a:r>
              <a:rPr lang="ja-JP" altLang="en-US">
                <a:solidFill>
                  <a:srgbClr val="FF0000"/>
                </a:solidFill>
              </a:rPr>
              <a:t>からの不正なメモリアクセスのみしか防げないので</a:t>
            </a:r>
            <a:r>
              <a:rPr lang="en-US" altLang="ja-JP" dirty="0">
                <a:solidFill>
                  <a:srgbClr val="FF0000"/>
                </a:solidFill>
              </a:rPr>
              <a:t>TVM</a:t>
            </a:r>
            <a:r>
              <a:rPr lang="ja-JP" altLang="en-US">
                <a:solidFill>
                  <a:srgbClr val="FF0000"/>
                </a:solidFill>
              </a:rPr>
              <a:t>への侵入を検知する必要があります。</a:t>
            </a:r>
            <a:endParaRPr lang="en-US" altLang="ja-JP" dirty="0">
              <a:solidFill>
                <a:srgbClr val="FF0000"/>
              </a:solidFill>
            </a:endParaRPr>
          </a:p>
          <a:p>
            <a:r>
              <a:rPr lang="ja-JP" altLang="en-US">
                <a:solidFill>
                  <a:srgbClr val="FF0000"/>
                </a:solidFill>
              </a:rPr>
              <a:t>この時</a:t>
            </a:r>
            <a:r>
              <a:rPr lang="en-US" altLang="ja-JP" dirty="0">
                <a:solidFill>
                  <a:srgbClr val="FF0000"/>
                </a:solidFill>
              </a:rPr>
              <a:t>TVM</a:t>
            </a:r>
            <a:r>
              <a:rPr lang="ja-JP" altLang="en-US">
                <a:solidFill>
                  <a:srgbClr val="FF0000"/>
                </a:solidFill>
              </a:rPr>
              <a:t>の外で攻撃の影響を受けずに監視を行うことが望まれます。なぜなら</a:t>
            </a:r>
            <a:r>
              <a:rPr lang="en" altLang="ja-JP" dirty="0">
                <a:solidFill>
                  <a:srgbClr val="FF0000"/>
                </a:solidFill>
              </a:rPr>
              <a:t>TVM </a:t>
            </a:r>
            <a:r>
              <a:rPr lang="ja-JP" altLang="en-US">
                <a:solidFill>
                  <a:srgbClr val="FF0000"/>
                </a:solidFill>
              </a:rPr>
              <a:t>の中で監視を行うと侵入者に無効化されるリスクがあるためであるからです。</a:t>
            </a:r>
            <a:endParaRPr lang="en-US" altLang="ja-JP" dirty="0">
              <a:solidFill>
                <a:srgbClr val="FF0000"/>
              </a:solidFill>
            </a:endParaRPr>
          </a:p>
          <a:p>
            <a:endParaRPr lang="en-US" altLang="ja-JP" dirty="0">
              <a:solidFill>
                <a:srgbClr val="FF0000"/>
              </a:solidFill>
            </a:endParaRPr>
          </a:p>
          <a:p>
            <a:endParaRPr lang="en-US" altLang="ja-JP" dirty="0">
              <a:solidFill>
                <a:srgbClr val="FF0000"/>
              </a:solidFill>
            </a:endParaRPr>
          </a:p>
          <a:p>
            <a:r>
              <a:rPr lang="en-US" altLang="ja-JP" dirty="0">
                <a:solidFill>
                  <a:srgbClr val="FF0000"/>
                </a:solidFill>
              </a:rPr>
              <a:t>///</a:t>
            </a:r>
            <a:r>
              <a:rPr lang="ja-JP" altLang="en-US">
                <a:solidFill>
                  <a:srgbClr val="FF0000"/>
                </a:solidFill>
              </a:rPr>
              <a:t>マルチテナント・・・・</a:t>
            </a:r>
            <a:r>
              <a:rPr lang="ja-JP" altLang="en-US" b="0" i="0" u="none" strike="noStrike">
                <a:solidFill>
                  <a:srgbClr val="000000"/>
                </a:solidFill>
                <a:effectLst/>
                <a:latin typeface="-webkit-standard"/>
              </a:rPr>
              <a:t>単一のソフトウェアアプリケーションやハードウェアリソースが複数のユーザーグループ（テナント）によって共有されるアーキテクチャや設計</a:t>
            </a:r>
            <a:endParaRPr lang="en-US" altLang="ja-JP" dirty="0">
              <a:solidFill>
                <a:srgbClr val="FF0000"/>
              </a:solidFill>
            </a:endParaRPr>
          </a:p>
          <a:p>
            <a:endParaRPr lang="en-US" altLang="ja-JP" dirty="0">
              <a:solidFill>
                <a:srgbClr val="FF0000"/>
              </a:solidFill>
            </a:endParaRPr>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6</a:t>
            </a:fld>
            <a:endParaRPr kumimoji="1" lang="ja-JP" altLang="en-US"/>
          </a:p>
        </p:txBody>
      </p:sp>
    </p:spTree>
    <p:extLst>
      <p:ext uri="{BB962C8B-B14F-4D97-AF65-F5344CB8AC3E}">
        <p14:creationId xmlns:p14="http://schemas.microsoft.com/office/powerpoint/2010/main" val="11416606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そこで</a:t>
            </a:r>
            <a:r>
              <a:rPr kumimoji="1" lang="en-US" altLang="ja-JP" dirty="0" err="1"/>
              <a:t>CoVE</a:t>
            </a:r>
            <a:r>
              <a:rPr kumimoji="1" lang="ja-JP" altLang="en-US"/>
              <a:t>において</a:t>
            </a:r>
            <a:r>
              <a:rPr kumimoji="1" lang="en-US" altLang="ja-JP" dirty="0"/>
              <a:t>TVM</a:t>
            </a:r>
            <a:r>
              <a:rPr kumimoji="1" lang="ja-JP" altLang="en-US"/>
              <a:t>の</a:t>
            </a:r>
            <a:r>
              <a:rPr lang="en-JP" altLang="ja-JP"/>
              <a:t>柔軟</a:t>
            </a:r>
            <a:r>
              <a:rPr lang="ja-JP" altLang="en-US"/>
              <a:t>かつ効率のよい</a:t>
            </a:r>
            <a:r>
              <a:rPr lang="en-JP" altLang="ja-JP"/>
              <a:t>監視を</a:t>
            </a:r>
            <a:r>
              <a:rPr lang="ja-JP" altLang="en-US"/>
              <a:t>実現する</a:t>
            </a:r>
            <a:r>
              <a:rPr lang="en-US" altLang="ja-JP" dirty="0" err="1"/>
              <a:t>TVMmonitor</a:t>
            </a:r>
            <a:r>
              <a:rPr lang="ja-JP" altLang="en-US"/>
              <a:t>を提案します。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b="0" i="0" u="none" strike="noStrike" dirty="0" err="1">
                <a:solidFill>
                  <a:srgbClr val="000000"/>
                </a:solidFill>
                <a:effectLst/>
                <a:latin typeface="-webkit-standard"/>
              </a:rPr>
              <a:t>TVMmonitor</a:t>
            </a:r>
            <a:r>
              <a:rPr lang="en" altLang="ja-JP" b="0" i="0" u="none" strike="noStrike" dirty="0">
                <a:solidFill>
                  <a:srgbClr val="000000"/>
                </a:solidFill>
                <a:effectLst/>
                <a:latin typeface="-webkit-standard"/>
              </a:rPr>
              <a:t> </a:t>
            </a:r>
            <a:r>
              <a:rPr lang="ja-JP" altLang="en-US" b="0" i="0" u="none" strike="noStrike">
                <a:solidFill>
                  <a:srgbClr val="000000"/>
                </a:solidFill>
                <a:effectLst/>
                <a:latin typeface="-webkit-standard"/>
              </a:rPr>
              <a:t>は監視用</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において監視システムを実行し，監視対象 </a:t>
            </a:r>
            <a:r>
              <a:rPr lang="en"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から情報を取得することにより監視を行います。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複数の監視用</a:t>
            </a:r>
            <a:r>
              <a:rPr lang="en-US" altLang="ja-JP" b="0" i="0" u="none" strike="noStrike" dirty="0">
                <a:solidFill>
                  <a:srgbClr val="000000"/>
                </a:solidFill>
                <a:effectLst/>
                <a:latin typeface="-webkit-standard"/>
              </a:rPr>
              <a:t>TVM </a:t>
            </a:r>
            <a:r>
              <a:rPr lang="ja-JP" altLang="en-US" b="0" i="0" u="none" strike="noStrike">
                <a:solidFill>
                  <a:srgbClr val="000000"/>
                </a:solidFill>
                <a:effectLst/>
                <a:latin typeface="-webkit-standard"/>
              </a:rPr>
              <a:t>を用いて監視を行うことも可能であり，分散した監視システムを構築してシステム全体のセキュリティを高めることができます。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監視用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のメモリは</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の</a:t>
            </a:r>
            <a:r>
              <a:rPr lang="en-US" altLang="ja-JP" b="0" i="0" u="none" strike="noStrike" dirty="0">
                <a:solidFill>
                  <a:srgbClr val="000000"/>
                </a:solidFill>
                <a:effectLst/>
                <a:latin typeface="-webkit-standard"/>
              </a:rPr>
              <a:t>G-stage</a:t>
            </a:r>
            <a:r>
              <a:rPr lang="ja-JP" altLang="en-US" b="0" i="0" u="none" strike="noStrike">
                <a:solidFill>
                  <a:srgbClr val="000000"/>
                </a:solidFill>
                <a:effectLst/>
                <a:latin typeface="-webkit-standard"/>
              </a:rPr>
              <a:t>ページテーブルを用いて他の</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から隔離されるため、監視対象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や他の</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テナントが使っている</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からの攻撃を防ぐことができます。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err="1">
                <a:solidFill>
                  <a:srgbClr val="000000"/>
                </a:solidFill>
                <a:effectLst/>
                <a:latin typeface="-webkit-standard"/>
              </a:rPr>
              <a:t>CoVE</a:t>
            </a:r>
            <a:r>
              <a:rPr lang="ja-JP" altLang="en-US" b="0" i="0" u="none" strike="noStrike">
                <a:solidFill>
                  <a:srgbClr val="000000"/>
                </a:solidFill>
                <a:effectLst/>
                <a:latin typeface="-webkit-standard"/>
              </a:rPr>
              <a:t>では</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で</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の監視を行うことも可能ですが、</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内で監視を行うよりも監視用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を用いる方がより安全にかつ高度な監視を行うことができます。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これは</a:t>
            </a:r>
            <a:r>
              <a:rPr lang="en-US" altLang="ja-JP" b="0" i="0" u="none" strike="noStrike" dirty="0">
                <a:solidFill>
                  <a:srgbClr val="000000"/>
                </a:solidFill>
                <a:effectLst/>
                <a:latin typeface="-webkit-standard"/>
              </a:rPr>
              <a:t>TSM</a:t>
            </a:r>
            <a:r>
              <a:rPr lang="ja-JP" altLang="en-US" b="0" i="0" u="none" strike="noStrike">
                <a:solidFill>
                  <a:srgbClr val="000000"/>
                </a:solidFill>
                <a:effectLst/>
                <a:latin typeface="-webkit-standard"/>
              </a:rPr>
              <a:t>の機能は</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のセキュリティのための必要最低限のものに限定されているためで、できるだけ小さく保ち脆弱性を作らないようにしているからです。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a:solidFill>
                  <a:srgbClr val="000000"/>
                </a:solidFill>
                <a:effectLst/>
                <a:latin typeface="-webkit-standard"/>
              </a:rPr>
              <a:t>///</a:t>
            </a:r>
            <a:r>
              <a:rPr lang="ja-JP" altLang="en-US" b="0" i="0" u="none" strike="noStrike">
                <a:solidFill>
                  <a:srgbClr val="000000"/>
                </a:solidFill>
                <a:effectLst/>
                <a:latin typeface="-webkit-standard"/>
              </a:rPr>
              <a:t>セキュリティ問題</a:t>
            </a:r>
            <a:r>
              <a:rPr lang="en-US" altLang="ja-JP" b="0" i="0" u="none" strike="noStrike" dirty="0">
                <a:solidFill>
                  <a:srgbClr val="000000"/>
                </a:solidFill>
                <a:effectLst/>
                <a:latin typeface="-webkit-standard"/>
              </a:rPr>
              <a:t>(</a:t>
            </a:r>
            <a:r>
              <a:rPr lang="ja-JP" altLang="en-US" b="0" i="0" u="none" strike="noStrike">
                <a:solidFill>
                  <a:srgbClr val="000000"/>
                </a:solidFill>
                <a:effectLst/>
                <a:latin typeface="-webkit-standard"/>
              </a:rPr>
              <a:t>脆弱性</a:t>
            </a:r>
            <a:r>
              <a:rPr lang="en-US" altLang="ja-JP" b="0" i="0" u="none" strike="noStrike" dirty="0">
                <a:solidFill>
                  <a:srgbClr val="000000"/>
                </a:solidFill>
                <a:effectLst/>
                <a:latin typeface="-webkit-standard"/>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7</a:t>
            </a:fld>
            <a:endParaRPr kumimoji="1" lang="ja-JP" altLang="en-US"/>
          </a:p>
        </p:txBody>
      </p:sp>
    </p:spTree>
    <p:extLst>
      <p:ext uri="{BB962C8B-B14F-4D97-AF65-F5344CB8AC3E}">
        <p14:creationId xmlns:p14="http://schemas.microsoft.com/office/powerpoint/2010/main" val="644428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err="1">
                <a:solidFill>
                  <a:srgbClr val="000000"/>
                </a:solidFill>
                <a:effectLst/>
                <a:latin typeface="-webkit-standard"/>
              </a:rPr>
              <a:t>TVMmonitor</a:t>
            </a:r>
            <a:r>
              <a:rPr lang="en-US" altLang="ja-JP" b="0" i="0" u="none" strike="noStrike" dirty="0">
                <a:solidFill>
                  <a:srgbClr val="000000"/>
                </a:solidFill>
                <a:effectLst/>
                <a:latin typeface="-webkit-standard"/>
              </a:rPr>
              <a:t> </a:t>
            </a:r>
            <a:r>
              <a:rPr lang="ja-JP" altLang="en-US" b="0" i="0" u="none" strike="noStrike">
                <a:solidFill>
                  <a:srgbClr val="000000"/>
                </a:solidFill>
                <a:effectLst/>
                <a:latin typeface="-webkit-standard"/>
              </a:rPr>
              <a:t>は監視用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と監視対象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間でメモリを共有して通信を行うことにより，監視用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が監視対象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の情報を高速に取得することができます。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しかしメモリを共有する際に</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間で機密メモリを共有することはできないとされています。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i="0" u="none" strike="noStrike" dirty="0" err="1">
                <a:solidFill>
                  <a:srgbClr val="000000"/>
                </a:solidFill>
                <a:effectLst/>
                <a:latin typeface="-webkit-standard"/>
              </a:rPr>
              <a:t>CoVE</a:t>
            </a:r>
            <a:r>
              <a:rPr lang="ja-JP" altLang="en-US" b="0" i="0" u="none" strike="noStrike">
                <a:solidFill>
                  <a:srgbClr val="000000"/>
                </a:solidFill>
                <a:effectLst/>
                <a:latin typeface="-webkit-standard"/>
              </a:rPr>
              <a:t>は</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が</a:t>
            </a:r>
            <a:r>
              <a:rPr lang="en-US" altLang="ja-JP" b="0" i="0" u="none" strike="noStrike" dirty="0">
                <a:solidFill>
                  <a:srgbClr val="000000"/>
                </a:solidFill>
                <a:effectLst/>
                <a:latin typeface="-webkit-standard"/>
              </a:rPr>
              <a:t>I/O</a:t>
            </a:r>
            <a:r>
              <a:rPr lang="ja-JP" altLang="en-US" b="0" i="0" u="none" strike="noStrike">
                <a:solidFill>
                  <a:srgbClr val="000000"/>
                </a:solidFill>
                <a:effectLst/>
                <a:latin typeface="-webkit-standard"/>
              </a:rPr>
              <a:t>等のためにホストと非機密メモリを共有する機構しか提供しておらず、</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間で機密メモリを共有することはできません。これはセキュリティのために機密メモリを</a:t>
            </a:r>
            <a:r>
              <a:rPr lang="en-US" altLang="ja-JP" b="0" i="0" u="none" strike="noStrike" dirty="0">
                <a:solidFill>
                  <a:srgbClr val="000000"/>
                </a:solidFill>
                <a:effectLst/>
                <a:latin typeface="-webkit-standard"/>
              </a:rPr>
              <a:t>1</a:t>
            </a:r>
            <a:r>
              <a:rPr lang="ja-JP" altLang="en-US" b="0" i="0" u="none" strike="noStrike">
                <a:solidFill>
                  <a:srgbClr val="000000"/>
                </a:solidFill>
                <a:effectLst/>
                <a:latin typeface="-webkit-standard"/>
              </a:rPr>
              <a:t>つの</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だけに割り当てるようにしているためです。</a:t>
            </a:r>
            <a:endParaRPr kumimoji="1" lang="en-US" altLang="ja-JP" b="0" i="0" u="none" strike="noStrike" dirty="0">
              <a:solidFill>
                <a:schemeClr val="tx1"/>
              </a:solidFill>
              <a:effectLst/>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仮想ネットワークを用いて通信を行うことも可能ですが、</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が仮想</a:t>
            </a:r>
            <a:r>
              <a:rPr lang="en-US" altLang="ja-JP" b="0" i="0" u="none" strike="noStrike" dirty="0">
                <a:solidFill>
                  <a:srgbClr val="000000"/>
                </a:solidFill>
                <a:effectLst/>
                <a:latin typeface="-webkit-standard"/>
              </a:rPr>
              <a:t>NIC</a:t>
            </a:r>
            <a:r>
              <a:rPr lang="ja-JP" altLang="en-US" b="0" i="0" u="none" strike="noStrike">
                <a:solidFill>
                  <a:srgbClr val="000000"/>
                </a:solidFill>
                <a:effectLst/>
                <a:latin typeface="-webkit-standard"/>
              </a:rPr>
              <a:t>にアクセスする際にはハイパーバイザを経由するため通信のオーバヘッドが大きくなります。また、ハイパーバイザによって通信を妨害される可能性もあります。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そこで、</a:t>
            </a:r>
            <a:r>
              <a:rPr kumimoji="1" lang="en-US" altLang="ja-JP" dirty="0" err="1"/>
              <a:t>TVMmonitor</a:t>
            </a:r>
            <a:r>
              <a:rPr kumimoji="1" lang="ja-JP" altLang="en-US"/>
              <a:t>は</a:t>
            </a:r>
            <a:r>
              <a:rPr kumimoji="1" lang="en-US" altLang="ja-JP" dirty="0"/>
              <a:t>TVM</a:t>
            </a:r>
            <a:r>
              <a:rPr kumimoji="1" lang="ja-JP" altLang="en-US"/>
              <a:t>とホスト間で非機密メモリを共有する機構を利用して</a:t>
            </a:r>
            <a:r>
              <a:rPr kumimoji="1" lang="en-US" altLang="ja-JP" dirty="0"/>
              <a:t>TVM</a:t>
            </a:r>
            <a:r>
              <a:rPr kumimoji="1" lang="ja-JP" altLang="en-US"/>
              <a:t>間の共有メモリを実現します。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流れを簡単に説明すると監視用</a:t>
            </a:r>
            <a:r>
              <a:rPr kumimoji="1" lang="en-US" altLang="ja-JP" dirty="0"/>
              <a:t>TVM</a:t>
            </a:r>
            <a:r>
              <a:rPr kumimoji="1" lang="ja-JP" altLang="en-US"/>
              <a:t>の指定したメモリページを非機密メモリに変更し、そのページを監視対象</a:t>
            </a:r>
            <a:r>
              <a:rPr kumimoji="1" lang="en-US" altLang="ja-JP" dirty="0"/>
              <a:t>TVM</a:t>
            </a:r>
            <a:r>
              <a:rPr kumimoji="1" lang="ja-JP" altLang="en-US"/>
              <a:t>の</a:t>
            </a:r>
            <a:r>
              <a:rPr kumimoji="1" lang="en-US" altLang="ja-JP" dirty="0"/>
              <a:t>G-stage</a:t>
            </a:r>
            <a:r>
              <a:rPr kumimoji="1" lang="ja-JP" altLang="en-US"/>
              <a:t>ページテーブルにも登録することによってこれを実現します。</a:t>
            </a:r>
            <a:endParaRPr kumimoji="1" lang="en-US" altLang="ja-JP" dirty="0"/>
          </a:p>
          <a:p>
            <a:endParaRPr kumimoji="1" lang="en-US" altLang="ja-JP" dirty="0"/>
          </a:p>
          <a:p>
            <a:endParaRPr kumimoji="1" lang="en-US" altLang="ja-JP" dirty="0"/>
          </a:p>
          <a:p>
            <a:endParaRPr kumimoji="1" lang="en-US" altLang="ja-JP" dirty="0"/>
          </a:p>
          <a:p>
            <a:r>
              <a:rPr kumimoji="1" lang="en-US" altLang="ja-JP" dirty="0"/>
              <a:t>///</a:t>
            </a:r>
            <a:r>
              <a:rPr kumimoji="1" lang="ja-JP" altLang="en-US"/>
              <a:t>アクセス制限</a:t>
            </a:r>
            <a:r>
              <a:rPr kumimoji="1" lang="en-US" altLang="ja-JP" dirty="0"/>
              <a:t>-&gt;TSM</a:t>
            </a:r>
          </a:p>
          <a:p>
            <a:r>
              <a:rPr kumimoji="1" lang="en-US" altLang="ja-JP" dirty="0"/>
              <a:t>///</a:t>
            </a:r>
            <a:r>
              <a:rPr kumimoji="1" lang="ja-JP" altLang="en-US"/>
              <a:t>メモリ管理</a:t>
            </a:r>
            <a:r>
              <a:rPr kumimoji="1" lang="en-US" altLang="ja-JP" dirty="0"/>
              <a:t>-&gt;</a:t>
            </a:r>
            <a:r>
              <a:rPr kumimoji="1" lang="ja-JP" altLang="en-US"/>
              <a:t>ハイパーバイザ</a:t>
            </a:r>
            <a:endParaRPr kumimoji="1"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8</a:t>
            </a:fld>
            <a:endParaRPr kumimoji="1" lang="ja-JP" altLang="en-US"/>
          </a:p>
        </p:txBody>
      </p:sp>
    </p:spTree>
    <p:extLst>
      <p:ext uri="{BB962C8B-B14F-4D97-AF65-F5344CB8AC3E}">
        <p14:creationId xmlns:p14="http://schemas.microsoft.com/office/powerpoint/2010/main" val="10657907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安全にメモリを共有するためには特定の監視対象</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だけが監視用</a:t>
            </a:r>
            <a:r>
              <a:rPr lang="en"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のページを共有できる必要があります。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b="0" i="0" u="none" strike="noStrike" dirty="0" err="1">
                <a:solidFill>
                  <a:srgbClr val="000000"/>
                </a:solidFill>
                <a:effectLst/>
                <a:latin typeface="-webkit-standard"/>
              </a:rPr>
              <a:t>TVMmonitor</a:t>
            </a:r>
            <a:r>
              <a:rPr lang="ja-JP" altLang="en-US" b="0" i="0" u="none" strike="noStrike">
                <a:solidFill>
                  <a:srgbClr val="000000"/>
                </a:solidFill>
                <a:effectLst/>
                <a:latin typeface="-webkit-standard"/>
              </a:rPr>
              <a:t>は監視用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と監視対象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がメモリを共有する際に認証キーを指定するようにしており、監視用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と同じ認証キを指定しなければ共有できないようにしました。</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このようにすることで、他の</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が監視用</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のページを共有して，監視対象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が共有メモリに格納した情報を盗聴したり改ざんしたりすることを防ぎます。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この認証キーは暗号通信などの手段を用いて</a:t>
            </a:r>
            <a:r>
              <a:rPr lang="en-US" altLang="ja-JP" b="0" i="0" u="none" strike="noStrike" dirty="0">
                <a:solidFill>
                  <a:srgbClr val="000000"/>
                </a:solidFill>
                <a:effectLst/>
                <a:latin typeface="-webkit-standard"/>
              </a:rPr>
              <a:t>2</a:t>
            </a:r>
            <a:r>
              <a:rPr lang="ja-JP" altLang="en-US" b="0" i="0" u="none" strike="noStrike">
                <a:solidFill>
                  <a:srgbClr val="000000"/>
                </a:solidFill>
                <a:effectLst/>
                <a:latin typeface="-webkit-standard"/>
              </a:rPr>
              <a:t>つの</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間で事前に共有しておきます。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0" i="0" u="none" strike="noStrike">
                <a:solidFill>
                  <a:srgbClr val="000000"/>
                </a:solidFill>
                <a:effectLst/>
                <a:latin typeface="-webkit-standard"/>
              </a:rPr>
              <a:t>共有メモリに格納される監視対象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の情報を保護するために、監視対象</a:t>
            </a:r>
            <a:r>
              <a:rPr lang="en-US" altLang="ja-JP" b="0" i="0" u="none" strike="noStrike" dirty="0">
                <a:solidFill>
                  <a:srgbClr val="000000"/>
                </a:solidFill>
                <a:effectLst/>
                <a:latin typeface="-webkit-standard"/>
              </a:rPr>
              <a:t>TVM</a:t>
            </a:r>
            <a:r>
              <a:rPr lang="ja-JP" altLang="en-US" b="0" i="0" u="none" strike="noStrike">
                <a:solidFill>
                  <a:srgbClr val="000000"/>
                </a:solidFill>
                <a:effectLst/>
                <a:latin typeface="-webkit-standard"/>
              </a:rPr>
              <a:t>内で共有メモリの内容を暗号化します。</a:t>
            </a:r>
            <a:endParaRPr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b="0" i="0" u="none" strike="noStrike" dirty="0" err="1">
                <a:solidFill>
                  <a:srgbClr val="000000"/>
                </a:solidFill>
                <a:effectLst/>
                <a:latin typeface="-webkit-standard"/>
              </a:rPr>
              <a:t>TVMmonitor</a:t>
            </a:r>
            <a:r>
              <a:rPr kumimoji="1" lang="en" altLang="ja-JP" b="0" i="0" u="none" strike="noStrike" dirty="0">
                <a:solidFill>
                  <a:srgbClr val="000000"/>
                </a:solidFill>
                <a:effectLst/>
                <a:latin typeface="-webkit-standard"/>
              </a:rPr>
              <a:t> </a:t>
            </a:r>
            <a:r>
              <a:rPr kumimoji="1" lang="ja-JP" altLang="en-US" b="0" i="0" u="none" strike="noStrike">
                <a:solidFill>
                  <a:srgbClr val="000000"/>
                </a:solidFill>
                <a:effectLst/>
                <a:latin typeface="-webkit-standard"/>
              </a:rPr>
              <a:t>では</a:t>
            </a:r>
            <a:r>
              <a:rPr kumimoji="1" lang="en" altLang="ja-JP" b="0" i="0" u="none" strike="noStrike" dirty="0">
                <a:solidFill>
                  <a:srgbClr val="000000"/>
                </a:solidFill>
                <a:effectLst/>
                <a:latin typeface="-webkit-standard"/>
              </a:rPr>
              <a:t>TVM </a:t>
            </a:r>
            <a:r>
              <a:rPr kumimoji="1" lang="ja-JP" altLang="en-US" b="0" i="0" u="none" strike="noStrike">
                <a:solidFill>
                  <a:srgbClr val="000000"/>
                </a:solidFill>
                <a:effectLst/>
                <a:latin typeface="-webkit-standard"/>
              </a:rPr>
              <a:t>間で共有するメモリは非機密メモリとなっており、ハイパーバイザからもアクセスすることができるのでそれを防ぐ必要があるからです。</a:t>
            </a:r>
            <a:endParaRPr kumimoji="1"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a:solidFill>
                  <a:srgbClr val="000000"/>
                </a:solidFill>
                <a:effectLst/>
                <a:latin typeface="-webkit-standard"/>
              </a:rPr>
              <a:t>また、暗号化することで非機密メモリでも、メモリに対する物理的な攻撃による情報漏洩を防ぐことができます。</a:t>
            </a:r>
            <a:endParaRPr kumimoji="1"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0" i="0" u="none" strike="noStrike">
                <a:solidFill>
                  <a:srgbClr val="000000"/>
                </a:solidFill>
                <a:effectLst/>
                <a:latin typeface="-webkit-standard"/>
              </a:rPr>
              <a:t>暗号化に必要な鍵は</a:t>
            </a:r>
            <a:r>
              <a:rPr kumimoji="1" lang="en-US" altLang="ja-JP" b="0" i="0" u="none" strike="noStrike" dirty="0">
                <a:solidFill>
                  <a:srgbClr val="000000"/>
                </a:solidFill>
                <a:effectLst/>
                <a:latin typeface="-webkit-standard"/>
              </a:rPr>
              <a:t>TVM</a:t>
            </a:r>
            <a:r>
              <a:rPr kumimoji="1" lang="ja-JP" altLang="en-US" b="0" i="0" u="none" strike="noStrike">
                <a:solidFill>
                  <a:srgbClr val="000000"/>
                </a:solidFill>
                <a:effectLst/>
                <a:latin typeface="-webkit-standard"/>
              </a:rPr>
              <a:t>間で事前または鍵共有プロトコルを用いて共有します。</a:t>
            </a:r>
            <a:endParaRPr kumimoji="1"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u="none" strike="noStrike" dirty="0">
                <a:solidFill>
                  <a:srgbClr val="000000"/>
                </a:solidFill>
                <a:effectLst/>
                <a:latin typeface="-webkit-standard"/>
              </a:rPr>
              <a:t>//</a:t>
            </a:r>
            <a:r>
              <a:rPr kumimoji="1" lang="en-US" altLang="ja-JP" b="0" i="0" u="none" strike="noStrike" dirty="0" err="1">
                <a:solidFill>
                  <a:srgbClr val="000000"/>
                </a:solidFill>
                <a:effectLst/>
                <a:latin typeface="-webkit-standard"/>
              </a:rPr>
              <a:t>CoVE</a:t>
            </a:r>
            <a:r>
              <a:rPr kumimoji="1" lang="en-US" altLang="ja-JP" b="0" i="0" u="none" strike="noStrike" dirty="0">
                <a:solidFill>
                  <a:srgbClr val="000000"/>
                </a:solidFill>
                <a:effectLst/>
                <a:latin typeface="-webkit-standard"/>
              </a:rPr>
              <a:t> </a:t>
            </a:r>
            <a:r>
              <a:rPr kumimoji="1" lang="ja-JP" altLang="en-US" b="0" i="0" u="none" strike="noStrike">
                <a:solidFill>
                  <a:srgbClr val="000000"/>
                </a:solidFill>
                <a:effectLst/>
                <a:latin typeface="-webkit-standard"/>
              </a:rPr>
              <a:t>は機密メモリを透過的に暗号化することができるが、非機密メモリについてはホストと共有されるため，暗号化する場合でもホストと同じ暗号鍵を用いる必要がある。</a:t>
            </a:r>
            <a:endParaRPr kumimoji="1"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b="0" i="0" u="none" strike="noStrike" dirty="0">
                <a:solidFill>
                  <a:srgbClr val="000000"/>
                </a:solidFill>
                <a:effectLst/>
                <a:latin typeface="-webkit-standard"/>
              </a:rPr>
              <a:t>//</a:t>
            </a:r>
            <a:r>
              <a:rPr kumimoji="1" lang="ja-JP" altLang="en-US" b="0" i="0" u="none" strike="noStrike">
                <a:solidFill>
                  <a:srgbClr val="000000"/>
                </a:solidFill>
                <a:effectLst/>
                <a:latin typeface="-webkit-standard"/>
              </a:rPr>
              <a:t>そのため、</a:t>
            </a:r>
            <a:r>
              <a:rPr kumimoji="1" lang="en" altLang="ja-JP" b="0" i="0" u="none" strike="noStrike" dirty="0">
                <a:solidFill>
                  <a:srgbClr val="000000"/>
                </a:solidFill>
                <a:effectLst/>
                <a:latin typeface="-webkit-standard"/>
              </a:rPr>
              <a:t>TVM </a:t>
            </a:r>
            <a:r>
              <a:rPr kumimoji="1" lang="ja-JP" altLang="en-US" b="0" i="0" u="none" strike="noStrike">
                <a:solidFill>
                  <a:srgbClr val="000000"/>
                </a:solidFill>
                <a:effectLst/>
                <a:latin typeface="-webkit-standard"/>
              </a:rPr>
              <a:t>内のソフトウェアが共有メモリを暗号化・復号化することでハイパーバイザへの情報漏洩を防ぎます。</a:t>
            </a:r>
            <a:endParaRPr kumimoji="1" lang="en-US" altLang="ja-JP" b="0" i="0" u="none" strike="noStrike" dirty="0">
              <a:solidFill>
                <a:srgbClr val="000000"/>
              </a:solidFill>
              <a:effectLst/>
              <a:latin typeface="-webkit-standard"/>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C282D6EC-6C8E-4719-8152-E14B9C65B97A}" type="slidenum">
              <a:rPr kumimoji="1" lang="ja-JP" altLang="en-US" smtClean="0"/>
              <a:t>9</a:t>
            </a:fld>
            <a:endParaRPr kumimoji="1" lang="ja-JP" altLang="en-US"/>
          </a:p>
        </p:txBody>
      </p:sp>
    </p:spTree>
    <p:extLst>
      <p:ext uri="{BB962C8B-B14F-4D97-AF65-F5344CB8AC3E}">
        <p14:creationId xmlns:p14="http://schemas.microsoft.com/office/powerpoint/2010/main" val="3149438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C965DD-87A2-27AA-55AC-19FB2053EC16}"/>
              </a:ext>
            </a:extLst>
          </p:cNvPr>
          <p:cNvSpPr>
            <a:spLocks noGrp="1"/>
          </p:cNvSpPr>
          <p:nvPr>
            <p:ph type="ctrTitle"/>
          </p:nvPr>
        </p:nvSpPr>
        <p:spPr>
          <a:xfrm>
            <a:off x="1524000" y="1122363"/>
            <a:ext cx="9144000" cy="2387600"/>
          </a:xfrm>
        </p:spPr>
        <p:txBody>
          <a:bodyPr anchor="b"/>
          <a:lstStyle>
            <a:lvl1pPr algn="ctr">
              <a:defRPr sz="6000">
                <a:latin typeface="游ゴシック Bold" panose="020B0700000000000000" pitchFamily="50" charset="-128"/>
                <a:ea typeface="游ゴシック Bold" panose="020B0700000000000000" pitchFamily="50" charset="-128"/>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CBAF697E-41F5-819E-FD67-A311F57C15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FFDAEC4-21A0-7359-D6BB-FD236D0D3953}"/>
              </a:ext>
            </a:extLst>
          </p:cNvPr>
          <p:cNvSpPr>
            <a:spLocks noGrp="1"/>
          </p:cNvSpPr>
          <p:nvPr>
            <p:ph type="dt" sz="half" idx="10"/>
          </p:nvPr>
        </p:nvSpPr>
        <p:spPr/>
        <p:txBody>
          <a:bodyPr/>
          <a:lstStyle/>
          <a:p>
            <a:fld id="{DA93F169-6437-314C-9E76-0F4F369F40B5}"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3AD19930-5525-37E6-48D4-B1BFCA684F7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7E683A-59CA-5711-66B8-648602577440}"/>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202097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EDB0F6-E964-9C9E-108D-529E4071DD3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48339CF-7D9A-800B-7887-AA1FBF3BD57D}"/>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0B2A357-DFFE-ADA9-EFE4-14102E41752D}"/>
              </a:ext>
            </a:extLst>
          </p:cNvPr>
          <p:cNvSpPr>
            <a:spLocks noGrp="1"/>
          </p:cNvSpPr>
          <p:nvPr>
            <p:ph type="dt" sz="half" idx="10"/>
          </p:nvPr>
        </p:nvSpPr>
        <p:spPr/>
        <p:txBody>
          <a:bodyPr/>
          <a:lstStyle/>
          <a:p>
            <a:fld id="{623AEFA6-DEB0-DB4D-A33E-C22704DFCE0F}"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43317171-A102-370E-C006-72169BE481B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8BB8A8-587F-BA76-EFF3-2C861F5AA993}"/>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319489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C3B9212-8D91-8C3D-1579-F55773D9AC9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A980467-74D6-BF79-8AAE-F7CF61C1371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39689B4-CAA5-E606-6890-16A0EA710F78}"/>
              </a:ext>
            </a:extLst>
          </p:cNvPr>
          <p:cNvSpPr>
            <a:spLocks noGrp="1"/>
          </p:cNvSpPr>
          <p:nvPr>
            <p:ph type="dt" sz="half" idx="10"/>
          </p:nvPr>
        </p:nvSpPr>
        <p:spPr/>
        <p:txBody>
          <a:bodyPr/>
          <a:lstStyle/>
          <a:p>
            <a:fld id="{855ED394-6A52-164C-B202-11FE77EA8681}"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4822E9F8-B43D-ADC0-E90D-6A32089FE5B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5BCFEC-1C15-DD8F-0B95-D56772286AD1}"/>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22005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0B9752-7F70-D51D-DF75-28CCC8C6581D}"/>
              </a:ext>
            </a:extLst>
          </p:cNvPr>
          <p:cNvSpPr>
            <a:spLocks noGrp="1"/>
          </p:cNvSpPr>
          <p:nvPr>
            <p:ph type="title"/>
          </p:nvPr>
        </p:nvSpPr>
        <p:spPr>
          <a:xfrm>
            <a:off x="838200" y="510988"/>
            <a:ext cx="10515600" cy="802249"/>
          </a:xfrm>
        </p:spPr>
        <p:txBody>
          <a:bodyPr/>
          <a:lstStyle>
            <a:lvl1pPr>
              <a:defRPr b="1" i="0">
                <a:latin typeface="Yu Gothic" panose="020B0400000000000000" pitchFamily="34" charset="-128"/>
                <a:ea typeface="Yu Gothic" panose="020B0400000000000000" pitchFamily="34" charset="-128"/>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6A4F63D-ED32-19AF-2EFE-147C6DD97AC0}"/>
              </a:ext>
            </a:extLst>
          </p:cNvPr>
          <p:cNvSpPr>
            <a:spLocks noGrp="1"/>
          </p:cNvSpPr>
          <p:nvPr>
            <p:ph idx="1"/>
          </p:nvPr>
        </p:nvSpPr>
        <p:spPr>
          <a:xfrm>
            <a:off x="838200" y="1492624"/>
            <a:ext cx="10515600" cy="4684339"/>
          </a:xfrm>
        </p:spPr>
        <p:txBody>
          <a:bodyPr/>
          <a:lstStyle>
            <a:lvl1pPr>
              <a:defRPr b="0" i="0">
                <a:latin typeface="Yu Gothic Medium" panose="020B0400000000000000" pitchFamily="34" charset="-128"/>
                <a:ea typeface="Yu Gothic Medium" panose="020B0400000000000000" pitchFamily="34" charset="-128"/>
              </a:defRPr>
            </a:lvl1pPr>
            <a:lvl2pPr>
              <a:defRPr b="0" i="0">
                <a:latin typeface="Yu Gothic Medium" panose="020B0400000000000000" pitchFamily="34" charset="-128"/>
                <a:ea typeface="Yu Gothic Medium" panose="020B0400000000000000" pitchFamily="34" charset="-128"/>
              </a:defRPr>
            </a:lvl2pPr>
            <a:lvl3pPr>
              <a:defRPr sz="2400" b="0" i="0">
                <a:latin typeface="Yu Gothic Medium" panose="020B0400000000000000" pitchFamily="34" charset="-128"/>
                <a:ea typeface="Yu Gothic Medium" panose="020B0400000000000000" pitchFamily="34" charset="-128"/>
              </a:defRPr>
            </a:lvl3pPr>
            <a:lvl4pPr>
              <a:defRPr b="0" i="0">
                <a:latin typeface="Yu Gothic Medium" panose="020B0400000000000000" pitchFamily="34" charset="-128"/>
                <a:ea typeface="Yu Gothic Medium" panose="020B0400000000000000" pitchFamily="34" charset="-128"/>
              </a:defRPr>
            </a:lvl4pPr>
            <a:lvl5pPr>
              <a:defRPr b="0" i="0">
                <a:latin typeface="Yu Gothic Medium" panose="020B0400000000000000" pitchFamily="34" charset="-128"/>
                <a:ea typeface="Yu Gothic Medium" panose="020B0400000000000000" pitchFamily="34"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0943450-2A3A-DCB3-D4EC-BFDAF163F9BB}"/>
              </a:ext>
            </a:extLst>
          </p:cNvPr>
          <p:cNvSpPr>
            <a:spLocks noGrp="1"/>
          </p:cNvSpPr>
          <p:nvPr>
            <p:ph type="dt" sz="half" idx="10"/>
          </p:nvPr>
        </p:nvSpPr>
        <p:spPr/>
        <p:txBody>
          <a:bodyPr/>
          <a:lstStyle/>
          <a:p>
            <a:fld id="{5A2126B3-BCD9-CB43-A311-AF535B73D8E8}"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3F2E7CE2-6C9E-B65D-DA22-C86F5AEC34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CBE7E2-031E-1EEF-73CC-19E3FC7A5516}"/>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2546749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4A5B79-C570-B9B7-D9B2-3EAC4A4C014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F24DDE9-B830-8226-0EF6-933F6B1C47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03E53495-0F8E-9334-2FBB-B7484F02B40D}"/>
              </a:ext>
            </a:extLst>
          </p:cNvPr>
          <p:cNvSpPr>
            <a:spLocks noGrp="1"/>
          </p:cNvSpPr>
          <p:nvPr>
            <p:ph type="dt" sz="half" idx="10"/>
          </p:nvPr>
        </p:nvSpPr>
        <p:spPr/>
        <p:txBody>
          <a:bodyPr/>
          <a:lstStyle/>
          <a:p>
            <a:fld id="{B4B5F88C-7054-E641-A0F4-3671CCDA71D2}"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2A8C6D47-333E-6912-2771-C8DCECD2126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22AFF5-71A8-9C20-A8A6-9E57C92BCF68}"/>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1487025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E7C4C18-369A-9DE4-417B-22B3888DE384}"/>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E6EC20B-DF8F-86E9-4329-B2FD7EDA896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7EF5056-4FD0-8F08-1EDE-65C6ECD7509D}"/>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9AF9D58-B817-A052-46F5-0506601807C4}"/>
              </a:ext>
            </a:extLst>
          </p:cNvPr>
          <p:cNvSpPr>
            <a:spLocks noGrp="1"/>
          </p:cNvSpPr>
          <p:nvPr>
            <p:ph type="dt" sz="half" idx="10"/>
          </p:nvPr>
        </p:nvSpPr>
        <p:spPr/>
        <p:txBody>
          <a:bodyPr/>
          <a:lstStyle/>
          <a:p>
            <a:fld id="{0F24B301-3BD1-434A-914C-11BCEABAB404}" type="datetime1">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87D5A518-240A-2023-E883-44D31B65398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49F7596-A277-0A63-9EF7-66692C110992}"/>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129508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82091B-CFDE-60E8-989B-2736B5E58C8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95F5A5-C30F-77B7-FB27-D71F03B0C1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1E1B66A-A43B-CA91-868B-EE136A609EE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FC09030-DB0D-8D0D-3491-DEF188CE22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09E25E6-6882-BE21-D745-9FCB3140758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861A4DC-43AC-AC11-52F5-B04D179D6FAE}"/>
              </a:ext>
            </a:extLst>
          </p:cNvPr>
          <p:cNvSpPr>
            <a:spLocks noGrp="1"/>
          </p:cNvSpPr>
          <p:nvPr>
            <p:ph type="dt" sz="half" idx="10"/>
          </p:nvPr>
        </p:nvSpPr>
        <p:spPr/>
        <p:txBody>
          <a:bodyPr/>
          <a:lstStyle/>
          <a:p>
            <a:fld id="{1E1F4F4A-1D34-3648-BFC8-E7E69171C75B}" type="datetime1">
              <a:rPr kumimoji="1" lang="ja-JP" altLang="en-US" smtClean="0"/>
              <a:t>2024/8/7</a:t>
            </a:fld>
            <a:endParaRPr kumimoji="1" lang="ja-JP" altLang="en-US"/>
          </a:p>
        </p:txBody>
      </p:sp>
      <p:sp>
        <p:nvSpPr>
          <p:cNvPr id="8" name="フッター プレースホルダー 7">
            <a:extLst>
              <a:ext uri="{FF2B5EF4-FFF2-40B4-BE49-F238E27FC236}">
                <a16:creationId xmlns:a16="http://schemas.microsoft.com/office/drawing/2014/main" id="{70655ACF-6241-955B-1FF6-69FB72130FDA}"/>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9255DB4-FFE5-B6AD-E119-ADA4CB426DBB}"/>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2977541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E3C219-ED67-D59B-45C3-0D3F6319A6C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1A22910-7F0E-C33B-127D-C55BEFD7D8CC}"/>
              </a:ext>
            </a:extLst>
          </p:cNvPr>
          <p:cNvSpPr>
            <a:spLocks noGrp="1"/>
          </p:cNvSpPr>
          <p:nvPr>
            <p:ph type="dt" sz="half" idx="10"/>
          </p:nvPr>
        </p:nvSpPr>
        <p:spPr/>
        <p:txBody>
          <a:bodyPr/>
          <a:lstStyle/>
          <a:p>
            <a:fld id="{22E20F01-4FF8-A74D-9C4B-E1CBCDEB4E87}" type="datetime1">
              <a:rPr kumimoji="1" lang="ja-JP" altLang="en-US" smtClean="0"/>
              <a:t>2024/8/7</a:t>
            </a:fld>
            <a:endParaRPr kumimoji="1" lang="ja-JP" altLang="en-US"/>
          </a:p>
        </p:txBody>
      </p:sp>
      <p:sp>
        <p:nvSpPr>
          <p:cNvPr id="4" name="フッター プレースホルダー 3">
            <a:extLst>
              <a:ext uri="{FF2B5EF4-FFF2-40B4-BE49-F238E27FC236}">
                <a16:creationId xmlns:a16="http://schemas.microsoft.com/office/drawing/2014/main" id="{D665FEEC-DBCF-06A8-2CB0-90BF228C64D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7DE1AB32-7339-BB8C-1BCB-690CCF0AE414}"/>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476858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22A85BC-F567-F9CE-5264-8DB592316A02}"/>
              </a:ext>
            </a:extLst>
          </p:cNvPr>
          <p:cNvSpPr>
            <a:spLocks noGrp="1"/>
          </p:cNvSpPr>
          <p:nvPr>
            <p:ph type="dt" sz="half" idx="10"/>
          </p:nvPr>
        </p:nvSpPr>
        <p:spPr/>
        <p:txBody>
          <a:bodyPr/>
          <a:lstStyle/>
          <a:p>
            <a:fld id="{76456F31-706E-FA46-9BC0-A34FF1675C6B}" type="datetime1">
              <a:rPr kumimoji="1" lang="ja-JP" altLang="en-US" smtClean="0"/>
              <a:t>2024/8/7</a:t>
            </a:fld>
            <a:endParaRPr kumimoji="1" lang="ja-JP" altLang="en-US"/>
          </a:p>
        </p:txBody>
      </p:sp>
      <p:sp>
        <p:nvSpPr>
          <p:cNvPr id="3" name="フッター プレースホルダー 2">
            <a:extLst>
              <a:ext uri="{FF2B5EF4-FFF2-40B4-BE49-F238E27FC236}">
                <a16:creationId xmlns:a16="http://schemas.microsoft.com/office/drawing/2014/main" id="{9D1378D4-F565-6D83-6083-8B40F67114D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243449D-DE3B-C744-98CE-FADFD6D6C517}"/>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544836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E6C209-58A3-3021-8804-61E4F5C1087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6ABF911-254F-4FA8-2B7B-A634F3B668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030D4239-4E18-10BE-53BF-4903BE0AA1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BD8B0F8-92D7-BE99-1D61-C8AB2D6490A3}"/>
              </a:ext>
            </a:extLst>
          </p:cNvPr>
          <p:cNvSpPr>
            <a:spLocks noGrp="1"/>
          </p:cNvSpPr>
          <p:nvPr>
            <p:ph type="dt" sz="half" idx="10"/>
          </p:nvPr>
        </p:nvSpPr>
        <p:spPr/>
        <p:txBody>
          <a:bodyPr/>
          <a:lstStyle/>
          <a:p>
            <a:fld id="{61B69140-DD1E-F24A-983F-847B6D9AE394}" type="datetime1">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32F92F2F-84F5-7561-34B9-A542E73160C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1315747-75C9-5AA8-FCCF-D2BDC82F2CF3}"/>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1724938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AC3789-0AAA-0B63-DB70-786E871B403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1AE6BE7-AB2A-8D86-CFA4-139768799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05D92D7-81F0-E784-610E-F5BF9EE9E5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D6197F6-C0DA-67AE-708A-952A98265E91}"/>
              </a:ext>
            </a:extLst>
          </p:cNvPr>
          <p:cNvSpPr>
            <a:spLocks noGrp="1"/>
          </p:cNvSpPr>
          <p:nvPr>
            <p:ph type="dt" sz="half" idx="10"/>
          </p:nvPr>
        </p:nvSpPr>
        <p:spPr/>
        <p:txBody>
          <a:bodyPr/>
          <a:lstStyle/>
          <a:p>
            <a:fld id="{7A302462-796A-B54F-A3C1-BEC61C3EC4BE}" type="datetime1">
              <a:rPr kumimoji="1" lang="ja-JP" altLang="en-US" smtClean="0"/>
              <a:t>2024/8/7</a:t>
            </a:fld>
            <a:endParaRPr kumimoji="1" lang="ja-JP" altLang="en-US"/>
          </a:p>
        </p:txBody>
      </p:sp>
      <p:sp>
        <p:nvSpPr>
          <p:cNvPr id="6" name="フッター プレースホルダー 5">
            <a:extLst>
              <a:ext uri="{FF2B5EF4-FFF2-40B4-BE49-F238E27FC236}">
                <a16:creationId xmlns:a16="http://schemas.microsoft.com/office/drawing/2014/main" id="{2DDD16EC-FAC8-DFF2-E937-792F0016A4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DCDDC2E-566B-DCEC-8754-2B49F3F6F77A}"/>
              </a:ext>
            </a:extLst>
          </p:cNvPr>
          <p:cNvSpPr>
            <a:spLocks noGrp="1"/>
          </p:cNvSpPr>
          <p:nvPr>
            <p:ph type="sldNum" sz="quarter" idx="12"/>
          </p:nvPr>
        </p:nvSpPr>
        <p:spPr/>
        <p:txBody>
          <a:body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2439213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E22FA1E-B3CA-6F05-8677-0B8A37DF668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3315156-A78E-8A39-D5CD-26CE5F42E6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D75D44E-56FD-0E3D-1752-339362AD07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4832C-FF92-B94E-8804-8201CF9AABA4}" type="datetime1">
              <a:rPr kumimoji="1" lang="ja-JP" altLang="en-US" smtClean="0"/>
              <a:t>2024/8/7</a:t>
            </a:fld>
            <a:endParaRPr kumimoji="1" lang="ja-JP" altLang="en-US"/>
          </a:p>
        </p:txBody>
      </p:sp>
      <p:sp>
        <p:nvSpPr>
          <p:cNvPr id="5" name="フッター プレースホルダー 4">
            <a:extLst>
              <a:ext uri="{FF2B5EF4-FFF2-40B4-BE49-F238E27FC236}">
                <a16:creationId xmlns:a16="http://schemas.microsoft.com/office/drawing/2014/main" id="{0EFDFF6A-EB22-0B5B-AC3D-0AA8EC689D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BAFE228-68B8-80BF-0DAF-7C1FF77A62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D0B6E4-DB95-4D36-8524-B9153B2D6E62}" type="slidenum">
              <a:rPr kumimoji="1" lang="ja-JP" altLang="en-US" smtClean="0"/>
              <a:t>‹#›</a:t>
            </a:fld>
            <a:endParaRPr kumimoji="1" lang="ja-JP" altLang="en-US"/>
          </a:p>
        </p:txBody>
      </p:sp>
    </p:spTree>
    <p:extLst>
      <p:ext uri="{BB962C8B-B14F-4D97-AF65-F5344CB8AC3E}">
        <p14:creationId xmlns:p14="http://schemas.microsoft.com/office/powerpoint/2010/main" val="344154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游ゴシック Bold" panose="020B0700000000000000" pitchFamily="50" charset="-128"/>
          <a:ea typeface="游ゴシック Bold" panose="020B07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7.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1.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emf"/><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BC6BF7-AFFD-A8CC-4F3C-341A1DC64FAB}"/>
              </a:ext>
            </a:extLst>
          </p:cNvPr>
          <p:cNvSpPr>
            <a:spLocks noGrp="1"/>
          </p:cNvSpPr>
          <p:nvPr>
            <p:ph type="ctrTitle"/>
          </p:nvPr>
        </p:nvSpPr>
        <p:spPr>
          <a:xfrm>
            <a:off x="1524000" y="1087821"/>
            <a:ext cx="9144000" cy="2341179"/>
          </a:xfrm>
        </p:spPr>
        <p:txBody>
          <a:bodyPr>
            <a:noAutofit/>
          </a:bodyPr>
          <a:lstStyle/>
          <a:p>
            <a:r>
              <a:rPr kumimoji="1" lang="en" altLang="ja-JP" sz="5400" b="1" dirty="0">
                <a:latin typeface="Yu Gothic" panose="020B0400000000000000" pitchFamily="34" charset="-128"/>
                <a:ea typeface="Yu Gothic" panose="020B0400000000000000" pitchFamily="34" charset="-128"/>
              </a:rPr>
              <a:t>RISC-V </a:t>
            </a:r>
            <a:r>
              <a:rPr kumimoji="1" lang="en" altLang="ja-JP" sz="5400" b="1" dirty="0" err="1">
                <a:latin typeface="Yu Gothic" panose="020B0400000000000000" pitchFamily="34" charset="-128"/>
                <a:ea typeface="Yu Gothic" panose="020B0400000000000000" pitchFamily="34" charset="-128"/>
              </a:rPr>
              <a:t>CoVE</a:t>
            </a:r>
            <a:r>
              <a:rPr kumimoji="1" lang="ja-JP" altLang="en-US" sz="5400" b="1">
                <a:latin typeface="Yu Gothic" panose="020B0400000000000000" pitchFamily="34" charset="-128"/>
                <a:ea typeface="Yu Gothic" panose="020B0400000000000000" pitchFamily="34" charset="-128"/>
              </a:rPr>
              <a:t>における</a:t>
            </a:r>
            <a:br>
              <a:rPr kumimoji="1" lang="ja-JP" altLang="en-US" sz="5400" b="1">
                <a:latin typeface="Yu Gothic" panose="020B0400000000000000" pitchFamily="34" charset="-128"/>
                <a:ea typeface="Yu Gothic" panose="020B0400000000000000" pitchFamily="34" charset="-128"/>
              </a:rPr>
            </a:br>
            <a:r>
              <a:rPr kumimoji="1" lang="en" altLang="ja-JP" sz="5400" b="1" dirty="0">
                <a:latin typeface="Yu Gothic" panose="020B0400000000000000" pitchFamily="34" charset="-128"/>
                <a:ea typeface="Yu Gothic" panose="020B0400000000000000" pitchFamily="34" charset="-128"/>
              </a:rPr>
              <a:t>TEE VM</a:t>
            </a:r>
            <a:r>
              <a:rPr kumimoji="1" lang="ja-JP" altLang="en-US" sz="5400" b="1">
                <a:latin typeface="Yu Gothic" panose="020B0400000000000000" pitchFamily="34" charset="-128"/>
                <a:ea typeface="Yu Gothic" panose="020B0400000000000000" pitchFamily="34" charset="-128"/>
              </a:rPr>
              <a:t>の柔軟で効率のよい</a:t>
            </a:r>
            <a:br>
              <a:rPr kumimoji="1" lang="en-US" altLang="ja-JP" sz="5400" b="1" dirty="0">
                <a:latin typeface="Yu Gothic" panose="020B0400000000000000" pitchFamily="34" charset="-128"/>
                <a:ea typeface="Yu Gothic" panose="020B0400000000000000" pitchFamily="34" charset="-128"/>
              </a:rPr>
            </a:br>
            <a:r>
              <a:rPr kumimoji="1" lang="ja-JP" altLang="en-US" sz="5400" b="1">
                <a:latin typeface="Yu Gothic" panose="020B0400000000000000" pitchFamily="34" charset="-128"/>
                <a:ea typeface="Yu Gothic" panose="020B0400000000000000" pitchFamily="34" charset="-128"/>
              </a:rPr>
              <a:t>監視システム</a:t>
            </a:r>
          </a:p>
        </p:txBody>
      </p:sp>
      <p:sp>
        <p:nvSpPr>
          <p:cNvPr id="3" name="字幕 2">
            <a:extLst>
              <a:ext uri="{FF2B5EF4-FFF2-40B4-BE49-F238E27FC236}">
                <a16:creationId xmlns:a16="http://schemas.microsoft.com/office/drawing/2014/main" id="{EBAEA8D8-602D-1EEB-0EA1-52051D964975}"/>
              </a:ext>
            </a:extLst>
          </p:cNvPr>
          <p:cNvSpPr>
            <a:spLocks noGrp="1"/>
          </p:cNvSpPr>
          <p:nvPr>
            <p:ph type="subTitle" idx="1"/>
          </p:nvPr>
        </p:nvSpPr>
        <p:spPr>
          <a:xfrm>
            <a:off x="1524000" y="3767575"/>
            <a:ext cx="9144000" cy="1075358"/>
          </a:xfrm>
        </p:spPr>
        <p:txBody>
          <a:bodyPr>
            <a:noAutofit/>
          </a:bodyPr>
          <a:lstStyle/>
          <a:p>
            <a:r>
              <a:rPr lang="ja-JP" altLang="en-US" sz="3200">
                <a:latin typeface="游ゴシック Medium" panose="020B0500000000000000" pitchFamily="50" charset="-128"/>
                <a:ea typeface="游ゴシック Medium" panose="020B0500000000000000" pitchFamily="50" charset="-128"/>
              </a:rPr>
              <a:t>九州工業大学　　</a:t>
            </a:r>
            <a:endParaRPr lang="en-US" altLang="ja-JP" sz="3200" dirty="0">
              <a:latin typeface="游ゴシック Medium" panose="020B0500000000000000" pitchFamily="50" charset="-128"/>
              <a:ea typeface="游ゴシック Medium" panose="020B0500000000000000" pitchFamily="50" charset="-128"/>
            </a:endParaRPr>
          </a:p>
          <a:p>
            <a:r>
              <a:rPr kumimoji="1" lang="ja-JP" altLang="en-US" sz="3200">
                <a:latin typeface="游ゴシック Medium" panose="020B0500000000000000" pitchFamily="50" charset="-128"/>
                <a:ea typeface="游ゴシック Medium" panose="020B0500000000000000" pitchFamily="50" charset="-128"/>
              </a:rPr>
              <a:t>梶原悠大</a:t>
            </a:r>
            <a:r>
              <a:rPr lang="ja-JP" altLang="en-US" sz="3200">
                <a:latin typeface="游ゴシック Medium" panose="020B0500000000000000" pitchFamily="50" charset="-128"/>
                <a:ea typeface="游ゴシック Medium" panose="020B0500000000000000" pitchFamily="50" charset="-128"/>
              </a:rPr>
              <a:t>　光来健一　</a:t>
            </a:r>
            <a:endParaRPr lang="en-US" altLang="ja-JP" sz="3200" dirty="0">
              <a:latin typeface="游ゴシック Medium" panose="020B0500000000000000" pitchFamily="50" charset="-128"/>
              <a:ea typeface="游ゴシック Medium" panose="020B0500000000000000" pitchFamily="50" charset="-128"/>
            </a:endParaRPr>
          </a:p>
          <a:p>
            <a:endParaRPr kumimoji="1" lang="ja-JP" altLang="en-US" sz="3200">
              <a:latin typeface="游ゴシック Medium" panose="020B0500000000000000" pitchFamily="50" charset="-128"/>
              <a:ea typeface="游ゴシック Medium" panose="020B0500000000000000" pitchFamily="50" charset="-128"/>
            </a:endParaRPr>
          </a:p>
        </p:txBody>
      </p:sp>
    </p:spTree>
    <p:extLst>
      <p:ext uri="{BB962C8B-B14F-4D97-AF65-F5344CB8AC3E}">
        <p14:creationId xmlns:p14="http://schemas.microsoft.com/office/powerpoint/2010/main" val="2212292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CC5AA1-AA6C-7D1A-995E-C6D3146ADDAE}"/>
              </a:ext>
            </a:extLst>
          </p:cNvPr>
          <p:cNvSpPr>
            <a:spLocks noGrp="1"/>
          </p:cNvSpPr>
          <p:nvPr>
            <p:ph type="title"/>
          </p:nvPr>
        </p:nvSpPr>
        <p:spPr/>
        <p:txBody>
          <a:bodyPr/>
          <a:lstStyle/>
          <a:p>
            <a:r>
              <a:rPr lang="ja-JP" altLang="en-US"/>
              <a:t>実装：システム構成</a:t>
            </a:r>
            <a:endParaRPr kumimoji="1" lang="ja-JP" altLang="en-US"/>
          </a:p>
        </p:txBody>
      </p:sp>
      <p:sp>
        <p:nvSpPr>
          <p:cNvPr id="3" name="コンテンツ プレースホルダー 2">
            <a:extLst>
              <a:ext uri="{FF2B5EF4-FFF2-40B4-BE49-F238E27FC236}">
                <a16:creationId xmlns:a16="http://schemas.microsoft.com/office/drawing/2014/main" id="{412FAA7A-C285-05D1-2191-6F03E00686A7}"/>
              </a:ext>
            </a:extLst>
          </p:cNvPr>
          <p:cNvSpPr>
            <a:spLocks noGrp="1"/>
          </p:cNvSpPr>
          <p:nvPr>
            <p:ph idx="1"/>
          </p:nvPr>
        </p:nvSpPr>
        <p:spPr/>
        <p:txBody>
          <a:bodyPr/>
          <a:lstStyle/>
          <a:p>
            <a:r>
              <a:rPr kumimoji="1" lang="en" altLang="ja-JP" dirty="0"/>
              <a:t>QEMU</a:t>
            </a:r>
            <a:r>
              <a:rPr kumimoji="1" lang="ja-JP" altLang="en-US"/>
              <a:t>上で動作する</a:t>
            </a:r>
            <a:r>
              <a:rPr kumimoji="1" lang="en" altLang="ja-JP" dirty="0" err="1"/>
              <a:t>CoVE</a:t>
            </a:r>
            <a:r>
              <a:rPr kumimoji="1" lang="ja-JP" altLang="en-US"/>
              <a:t>のエミュレーション環境に実装</a:t>
            </a:r>
            <a:endParaRPr kumimoji="1" lang="en-US" altLang="ja-JP" dirty="0"/>
          </a:p>
          <a:p>
            <a:pPr lvl="1"/>
            <a:r>
              <a:rPr kumimoji="1" lang="ja-JP" altLang="en-US"/>
              <a:t>ホスト</a:t>
            </a:r>
            <a:r>
              <a:rPr kumimoji="1" lang="en-US" altLang="ja-JP" dirty="0"/>
              <a:t>VM</a:t>
            </a:r>
            <a:r>
              <a:rPr kumimoji="1" lang="ja-JP" altLang="en-US"/>
              <a:t>は</a:t>
            </a:r>
            <a:r>
              <a:rPr lang="ja-JP" altLang="en-US"/>
              <a:t>ハイパーバイザ上ではなく</a:t>
            </a:r>
            <a:r>
              <a:rPr lang="en-US" altLang="ja-JP" dirty="0"/>
              <a:t>TSM (Salus)</a:t>
            </a:r>
            <a:r>
              <a:rPr lang="ja-JP" altLang="en-US"/>
              <a:t>上で動作</a:t>
            </a:r>
            <a:endParaRPr lang="en-US" altLang="ja-JP" dirty="0"/>
          </a:p>
          <a:p>
            <a:pPr lvl="1"/>
            <a:r>
              <a:rPr kumimoji="1" lang="ja-JP" altLang="en-US"/>
              <a:t>ハイパーバイザ</a:t>
            </a:r>
            <a:r>
              <a:rPr kumimoji="1" lang="en-US" altLang="ja-JP" dirty="0"/>
              <a:t>(KVM)</a:t>
            </a:r>
            <a:r>
              <a:rPr kumimoji="1" lang="ja-JP" altLang="en-US"/>
              <a:t>はホスト</a:t>
            </a:r>
            <a:r>
              <a:rPr kumimoji="1" lang="en-US" altLang="ja-JP" dirty="0"/>
              <a:t>VM</a:t>
            </a:r>
            <a:r>
              <a:rPr kumimoji="1" lang="ja-JP" altLang="en-US"/>
              <a:t>内で動作</a:t>
            </a:r>
            <a:endParaRPr kumimoji="1" lang="en-US" altLang="ja-JP" dirty="0"/>
          </a:p>
          <a:p>
            <a:pPr lvl="2"/>
            <a:r>
              <a:rPr lang="en-US" altLang="ja-JP" dirty="0"/>
              <a:t>TSM</a:t>
            </a:r>
            <a:r>
              <a:rPr lang="ja-JP" altLang="en-US"/>
              <a:t>がネストした仮想化の処理を行う</a:t>
            </a:r>
            <a:endParaRPr lang="en-US" altLang="ja-JP" dirty="0"/>
          </a:p>
          <a:p>
            <a:pPr lvl="1"/>
            <a:r>
              <a:rPr lang="ja-JP" altLang="en-US"/>
              <a:t>ファームウェア</a:t>
            </a:r>
            <a:r>
              <a:rPr lang="en-US" altLang="ja-JP" dirty="0"/>
              <a:t> (</a:t>
            </a:r>
            <a:r>
              <a:rPr lang="en-US" altLang="ja-JP" dirty="0" err="1"/>
              <a:t>OpenSBI</a:t>
            </a:r>
            <a:r>
              <a:rPr lang="en-US" altLang="ja-JP" dirty="0"/>
              <a:t>) </a:t>
            </a:r>
            <a:r>
              <a:rPr lang="ja-JP" altLang="en-US"/>
              <a:t>に</a:t>
            </a:r>
            <a:r>
              <a:rPr lang="en-US" altLang="ja-JP" dirty="0"/>
              <a:t>TSM</a:t>
            </a:r>
            <a:r>
              <a:rPr lang="ja-JP" altLang="en-US"/>
              <a:t>ドライバは組み込めない</a:t>
            </a:r>
            <a:endParaRPr lang="en-US" altLang="ja-JP" dirty="0"/>
          </a:p>
          <a:p>
            <a:pPr lvl="1"/>
            <a:r>
              <a:rPr kumimoji="1" lang="ja-JP" altLang="en-US"/>
              <a:t>監視用</a:t>
            </a:r>
            <a:r>
              <a:rPr kumimoji="1" lang="en-US" altLang="ja-JP" dirty="0"/>
              <a:t>TVM</a:t>
            </a:r>
            <a:r>
              <a:rPr kumimoji="1" lang="ja-JP" altLang="en-US"/>
              <a:t>の</a:t>
            </a:r>
            <a:r>
              <a:rPr kumimoji="1" lang="en-US" altLang="ja-JP" dirty="0"/>
              <a:t>OS</a:t>
            </a:r>
            <a:r>
              <a:rPr kumimoji="1" lang="ja-JP" altLang="en-US"/>
              <a:t>内で監視システムが動作</a:t>
            </a:r>
            <a:endParaRPr kumimoji="1" lang="en-US" altLang="ja-JP" dirty="0"/>
          </a:p>
          <a:p>
            <a:pPr lvl="1"/>
            <a:endParaRPr kumimoji="1" lang="en-US" altLang="ja-JP" dirty="0"/>
          </a:p>
        </p:txBody>
      </p:sp>
      <p:sp>
        <p:nvSpPr>
          <p:cNvPr id="4" name="スライド番号プレースホルダー 3">
            <a:extLst>
              <a:ext uri="{FF2B5EF4-FFF2-40B4-BE49-F238E27FC236}">
                <a16:creationId xmlns:a16="http://schemas.microsoft.com/office/drawing/2014/main" id="{6A3DB9D4-3645-C1A6-81AA-B0C989CBD659}"/>
              </a:ext>
            </a:extLst>
          </p:cNvPr>
          <p:cNvSpPr>
            <a:spLocks noGrp="1"/>
          </p:cNvSpPr>
          <p:nvPr>
            <p:ph type="sldNum" sz="quarter" idx="12"/>
          </p:nvPr>
        </p:nvSpPr>
        <p:spPr/>
        <p:txBody>
          <a:bodyPr/>
          <a:lstStyle/>
          <a:p>
            <a:fld id="{A2D0B6E4-DB95-4D36-8524-B9153B2D6E62}" type="slidenum">
              <a:rPr kumimoji="1" lang="ja-JP" altLang="en-US" smtClean="0"/>
              <a:t>10</a:t>
            </a:fld>
            <a:endParaRPr kumimoji="1" lang="ja-JP" altLang="en-US"/>
          </a:p>
        </p:txBody>
      </p:sp>
      <p:sp>
        <p:nvSpPr>
          <p:cNvPr id="18" name="四角形: 角を丸くする 28">
            <a:extLst>
              <a:ext uri="{FF2B5EF4-FFF2-40B4-BE49-F238E27FC236}">
                <a16:creationId xmlns:a16="http://schemas.microsoft.com/office/drawing/2014/main" id="{DDE74E3F-A60E-2865-996A-315650CBC5C7}"/>
              </a:ext>
            </a:extLst>
          </p:cNvPr>
          <p:cNvSpPr/>
          <p:nvPr/>
        </p:nvSpPr>
        <p:spPr>
          <a:xfrm>
            <a:off x="3183220" y="6344972"/>
            <a:ext cx="6247453" cy="376503"/>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err="1">
                <a:solidFill>
                  <a:schemeClr val="tx1"/>
                </a:solidFill>
              </a:rPr>
              <a:t>OpenSBI</a:t>
            </a:r>
            <a:endParaRPr kumimoji="1" lang="ja-JP" altLang="en-US" sz="1600">
              <a:solidFill>
                <a:schemeClr val="tx1"/>
              </a:solidFill>
            </a:endParaRPr>
          </a:p>
        </p:txBody>
      </p:sp>
      <p:sp>
        <p:nvSpPr>
          <p:cNvPr id="19" name="テキスト ボックス 18">
            <a:extLst>
              <a:ext uri="{FF2B5EF4-FFF2-40B4-BE49-F238E27FC236}">
                <a16:creationId xmlns:a16="http://schemas.microsoft.com/office/drawing/2014/main" id="{3C5BF7C4-C807-110E-78D4-D3122C42CA89}"/>
              </a:ext>
            </a:extLst>
          </p:cNvPr>
          <p:cNvSpPr txBox="1"/>
          <p:nvPr/>
        </p:nvSpPr>
        <p:spPr>
          <a:xfrm>
            <a:off x="5882527" y="4056085"/>
            <a:ext cx="1263652" cy="338554"/>
          </a:xfrm>
          <a:prstGeom prst="rect">
            <a:avLst/>
          </a:prstGeom>
          <a:noFill/>
        </p:spPr>
        <p:txBody>
          <a:bodyPr wrap="square" rtlCol="0">
            <a:spAutoFit/>
          </a:bodyPr>
          <a:lstStyle/>
          <a:p>
            <a:pPr algn="ctr"/>
            <a:r>
              <a:rPr lang="ja-JP" altLang="en-US" sz="1600" b="1"/>
              <a:t>監視用</a:t>
            </a:r>
            <a:r>
              <a:rPr kumimoji="1" lang="en-US" altLang="ja-JP" sz="1600" b="1">
                <a:solidFill>
                  <a:schemeClr val="tx1"/>
                </a:solidFill>
              </a:rPr>
              <a:t>TVM</a:t>
            </a:r>
            <a:endParaRPr kumimoji="1" lang="ja-JP" altLang="en-US" sz="1600" b="1">
              <a:solidFill>
                <a:schemeClr val="tx1"/>
              </a:solidFill>
            </a:endParaRPr>
          </a:p>
        </p:txBody>
      </p:sp>
      <p:sp>
        <p:nvSpPr>
          <p:cNvPr id="20" name="四角形: 角を丸くする 32">
            <a:extLst>
              <a:ext uri="{FF2B5EF4-FFF2-40B4-BE49-F238E27FC236}">
                <a16:creationId xmlns:a16="http://schemas.microsoft.com/office/drawing/2014/main" id="{3194D1EA-D362-B5A2-DE35-178708F404D5}"/>
              </a:ext>
            </a:extLst>
          </p:cNvPr>
          <p:cNvSpPr/>
          <p:nvPr/>
        </p:nvSpPr>
        <p:spPr>
          <a:xfrm>
            <a:off x="5340880" y="4444046"/>
            <a:ext cx="2377483" cy="1321197"/>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1" name="四角形: 角を丸くする 3">
            <a:extLst>
              <a:ext uri="{FF2B5EF4-FFF2-40B4-BE49-F238E27FC236}">
                <a16:creationId xmlns:a16="http://schemas.microsoft.com/office/drawing/2014/main" id="{4FBF3E3D-92E9-2499-D208-2D0C3AC95F87}"/>
              </a:ext>
            </a:extLst>
          </p:cNvPr>
          <p:cNvSpPr/>
          <p:nvPr/>
        </p:nvSpPr>
        <p:spPr>
          <a:xfrm>
            <a:off x="3183220" y="4444046"/>
            <a:ext cx="2043346" cy="1325563"/>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2" name="テキスト ボックス 21">
            <a:extLst>
              <a:ext uri="{FF2B5EF4-FFF2-40B4-BE49-F238E27FC236}">
                <a16:creationId xmlns:a16="http://schemas.microsoft.com/office/drawing/2014/main" id="{FEE7A5A6-E8C9-E2DA-D83A-FE000A2A5A1A}"/>
              </a:ext>
            </a:extLst>
          </p:cNvPr>
          <p:cNvSpPr txBox="1"/>
          <p:nvPr/>
        </p:nvSpPr>
        <p:spPr>
          <a:xfrm>
            <a:off x="3260238" y="4056085"/>
            <a:ext cx="1918247" cy="338554"/>
          </a:xfrm>
          <a:prstGeom prst="rect">
            <a:avLst/>
          </a:prstGeom>
          <a:noFill/>
        </p:spPr>
        <p:txBody>
          <a:bodyPr wrap="square" rtlCol="0">
            <a:spAutoFit/>
          </a:bodyPr>
          <a:lstStyle/>
          <a:p>
            <a:pPr algn="ctr"/>
            <a:r>
              <a:rPr kumimoji="1" lang="ja-JP" altLang="en-US" sz="1600" b="1"/>
              <a:t>ホスト</a:t>
            </a:r>
            <a:r>
              <a:rPr kumimoji="1" lang="en-US" altLang="ja-JP" sz="1600" b="1"/>
              <a:t>VM</a:t>
            </a:r>
            <a:endParaRPr kumimoji="1" lang="ja-JP" altLang="en-US" sz="1600" b="1"/>
          </a:p>
        </p:txBody>
      </p:sp>
      <p:sp>
        <p:nvSpPr>
          <p:cNvPr id="23" name="四角形: 角を丸くする 3">
            <a:extLst>
              <a:ext uri="{FF2B5EF4-FFF2-40B4-BE49-F238E27FC236}">
                <a16:creationId xmlns:a16="http://schemas.microsoft.com/office/drawing/2014/main" id="{9C11A29D-C36A-495F-30DB-6F66892662AF}"/>
              </a:ext>
            </a:extLst>
          </p:cNvPr>
          <p:cNvSpPr/>
          <p:nvPr/>
        </p:nvSpPr>
        <p:spPr>
          <a:xfrm>
            <a:off x="5495070" y="4617964"/>
            <a:ext cx="2038566" cy="974191"/>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ja-JP" sz="1600" dirty="0">
              <a:solidFill>
                <a:schemeClr val="tx1"/>
              </a:solidFill>
            </a:endParaRPr>
          </a:p>
          <a:p>
            <a:pPr algn="ctr"/>
            <a:endParaRPr lang="en-US" altLang="ja-JP" sz="1600" dirty="0">
              <a:solidFill>
                <a:schemeClr val="tx1"/>
              </a:solidFill>
            </a:endParaRPr>
          </a:p>
          <a:p>
            <a:pPr algn="ctr"/>
            <a:r>
              <a:rPr lang="en-US" altLang="ja-JP" sz="1600" dirty="0">
                <a:solidFill>
                  <a:schemeClr val="tx1"/>
                </a:solidFill>
              </a:rPr>
              <a:t>Linux</a:t>
            </a:r>
            <a:endParaRPr kumimoji="1" lang="ja-JP" altLang="en-US" sz="1600">
              <a:solidFill>
                <a:schemeClr val="tx1"/>
              </a:solidFill>
            </a:endParaRPr>
          </a:p>
        </p:txBody>
      </p:sp>
      <p:sp>
        <p:nvSpPr>
          <p:cNvPr id="24" name="四角形: 角を丸くする 39">
            <a:extLst>
              <a:ext uri="{FF2B5EF4-FFF2-40B4-BE49-F238E27FC236}">
                <a16:creationId xmlns:a16="http://schemas.microsoft.com/office/drawing/2014/main" id="{F2930B4F-7574-E7B8-1957-719BB95D4B14}"/>
              </a:ext>
            </a:extLst>
          </p:cNvPr>
          <p:cNvSpPr/>
          <p:nvPr/>
        </p:nvSpPr>
        <p:spPr>
          <a:xfrm>
            <a:off x="5699313" y="4724289"/>
            <a:ext cx="1660616" cy="437105"/>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監視システム</a:t>
            </a:r>
          </a:p>
        </p:txBody>
      </p:sp>
      <p:sp>
        <p:nvSpPr>
          <p:cNvPr id="25" name="四角形: 角を丸くする 44">
            <a:extLst>
              <a:ext uri="{FF2B5EF4-FFF2-40B4-BE49-F238E27FC236}">
                <a16:creationId xmlns:a16="http://schemas.microsoft.com/office/drawing/2014/main" id="{4A435899-F83B-9283-9536-ED888BEE1C5B}"/>
              </a:ext>
            </a:extLst>
          </p:cNvPr>
          <p:cNvSpPr/>
          <p:nvPr/>
        </p:nvSpPr>
        <p:spPr>
          <a:xfrm>
            <a:off x="7847779" y="4439680"/>
            <a:ext cx="1582894" cy="132556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6" name="テキスト ボックス 25">
            <a:extLst>
              <a:ext uri="{FF2B5EF4-FFF2-40B4-BE49-F238E27FC236}">
                <a16:creationId xmlns:a16="http://schemas.microsoft.com/office/drawing/2014/main" id="{24BCCBF7-74D3-0EA2-179E-E4DA356512B3}"/>
              </a:ext>
            </a:extLst>
          </p:cNvPr>
          <p:cNvSpPr txBox="1"/>
          <p:nvPr/>
        </p:nvSpPr>
        <p:spPr>
          <a:xfrm>
            <a:off x="7662133" y="4050500"/>
            <a:ext cx="1896933" cy="338554"/>
          </a:xfrm>
          <a:prstGeom prst="rect">
            <a:avLst/>
          </a:prstGeom>
          <a:noFill/>
        </p:spPr>
        <p:txBody>
          <a:bodyPr wrap="square" rtlCol="0">
            <a:spAutoFit/>
          </a:bodyPr>
          <a:lstStyle/>
          <a:p>
            <a:pPr algn="ctr"/>
            <a:r>
              <a:rPr lang="ja-JP" altLang="en-US" sz="1600" b="1"/>
              <a:t>監視対象</a:t>
            </a:r>
            <a:r>
              <a:rPr kumimoji="1" lang="en-US" altLang="ja-JP" sz="1600" b="1">
                <a:solidFill>
                  <a:schemeClr val="tx1"/>
                </a:solidFill>
              </a:rPr>
              <a:t>TVM</a:t>
            </a:r>
            <a:endParaRPr kumimoji="1" lang="ja-JP" altLang="en-US" sz="1600" b="1">
              <a:solidFill>
                <a:schemeClr val="tx1"/>
              </a:solidFill>
            </a:endParaRPr>
          </a:p>
        </p:txBody>
      </p:sp>
      <p:sp>
        <p:nvSpPr>
          <p:cNvPr id="27" name="四角形: 角を丸くする 36">
            <a:extLst>
              <a:ext uri="{FF2B5EF4-FFF2-40B4-BE49-F238E27FC236}">
                <a16:creationId xmlns:a16="http://schemas.microsoft.com/office/drawing/2014/main" id="{AA11F1D0-A077-5E6C-AD7D-CCFC552807DC}"/>
              </a:ext>
            </a:extLst>
          </p:cNvPr>
          <p:cNvSpPr/>
          <p:nvPr/>
        </p:nvSpPr>
        <p:spPr>
          <a:xfrm>
            <a:off x="3325536" y="5258877"/>
            <a:ext cx="1787650" cy="376503"/>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KVM</a:t>
            </a:r>
            <a:endParaRPr kumimoji="1" lang="ja-JP" altLang="en-US" sz="1600">
              <a:solidFill>
                <a:schemeClr val="tx1"/>
              </a:solidFill>
            </a:endParaRPr>
          </a:p>
        </p:txBody>
      </p:sp>
      <p:sp>
        <p:nvSpPr>
          <p:cNvPr id="28" name="四角形: 角を丸くする 36">
            <a:extLst>
              <a:ext uri="{FF2B5EF4-FFF2-40B4-BE49-F238E27FC236}">
                <a16:creationId xmlns:a16="http://schemas.microsoft.com/office/drawing/2014/main" id="{C53AF5D4-3C18-94C9-CA66-D6DB5E1D0B1F}"/>
              </a:ext>
            </a:extLst>
          </p:cNvPr>
          <p:cNvSpPr/>
          <p:nvPr/>
        </p:nvSpPr>
        <p:spPr>
          <a:xfrm>
            <a:off x="3183221" y="5866856"/>
            <a:ext cx="6247452" cy="376503"/>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solidFill>
              </a:rPr>
              <a:t>Salus</a:t>
            </a:r>
            <a:endParaRPr kumimoji="1" lang="ja-JP" altLang="en-US" sz="1600">
              <a:solidFill>
                <a:schemeClr val="tx1"/>
              </a:solidFill>
            </a:endParaRPr>
          </a:p>
        </p:txBody>
      </p:sp>
      <p:sp>
        <p:nvSpPr>
          <p:cNvPr id="29" name="四角形: 角を丸くする 3">
            <a:extLst>
              <a:ext uri="{FF2B5EF4-FFF2-40B4-BE49-F238E27FC236}">
                <a16:creationId xmlns:a16="http://schemas.microsoft.com/office/drawing/2014/main" id="{46735C39-8EB3-FF94-F03F-380A8D10C053}"/>
              </a:ext>
            </a:extLst>
          </p:cNvPr>
          <p:cNvSpPr/>
          <p:nvPr/>
        </p:nvSpPr>
        <p:spPr>
          <a:xfrm>
            <a:off x="7959287" y="5215652"/>
            <a:ext cx="1359877" cy="3765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solidFill>
              </a:rPr>
              <a:t>Linux</a:t>
            </a:r>
            <a:endParaRPr kumimoji="1" lang="ja-JP" altLang="en-US" sz="1600">
              <a:solidFill>
                <a:schemeClr val="tx1"/>
              </a:solidFill>
            </a:endParaRPr>
          </a:p>
        </p:txBody>
      </p:sp>
      <p:sp>
        <p:nvSpPr>
          <p:cNvPr id="30" name="四角形: 角を丸くする 36">
            <a:extLst>
              <a:ext uri="{FF2B5EF4-FFF2-40B4-BE49-F238E27FC236}">
                <a16:creationId xmlns:a16="http://schemas.microsoft.com/office/drawing/2014/main" id="{6AB73CAF-5278-6921-3F63-05F2D8881028}"/>
              </a:ext>
            </a:extLst>
          </p:cNvPr>
          <p:cNvSpPr/>
          <p:nvPr/>
        </p:nvSpPr>
        <p:spPr>
          <a:xfrm>
            <a:off x="3311068" y="4736828"/>
            <a:ext cx="1787650" cy="376503"/>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KVMTOOL</a:t>
            </a:r>
            <a:endParaRPr kumimoji="1" lang="ja-JP" altLang="en-US" sz="1600">
              <a:solidFill>
                <a:schemeClr val="tx1"/>
              </a:solidFill>
            </a:endParaRPr>
          </a:p>
        </p:txBody>
      </p:sp>
    </p:spTree>
    <p:extLst>
      <p:ext uri="{BB962C8B-B14F-4D97-AF65-F5344CB8AC3E}">
        <p14:creationId xmlns:p14="http://schemas.microsoft.com/office/powerpoint/2010/main" val="56023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D1509B-8E60-E36F-66C2-87CF23A03218}"/>
              </a:ext>
            </a:extLst>
          </p:cNvPr>
          <p:cNvSpPr>
            <a:spLocks noGrp="1"/>
          </p:cNvSpPr>
          <p:nvPr>
            <p:ph type="title"/>
          </p:nvPr>
        </p:nvSpPr>
        <p:spPr/>
        <p:txBody>
          <a:bodyPr/>
          <a:lstStyle/>
          <a:p>
            <a:r>
              <a:rPr kumimoji="1" lang="en-US" altLang="ja-JP" dirty="0"/>
              <a:t>TVM</a:t>
            </a:r>
            <a:r>
              <a:rPr lang="ja-JP" altLang="en-US"/>
              <a:t>へのメモリ割り当て</a:t>
            </a:r>
            <a:endParaRPr kumimoji="1" lang="ja-JP" altLang="en-US"/>
          </a:p>
        </p:txBody>
      </p:sp>
      <p:sp>
        <p:nvSpPr>
          <p:cNvPr id="3" name="コンテンツ プレースホルダー 2">
            <a:extLst>
              <a:ext uri="{FF2B5EF4-FFF2-40B4-BE49-F238E27FC236}">
                <a16:creationId xmlns:a16="http://schemas.microsoft.com/office/drawing/2014/main" id="{EB4ACA4E-BCDD-A43C-F4B1-483F696F0EDB}"/>
              </a:ext>
            </a:extLst>
          </p:cNvPr>
          <p:cNvSpPr>
            <a:spLocks noGrp="1"/>
          </p:cNvSpPr>
          <p:nvPr>
            <p:ph idx="1"/>
          </p:nvPr>
        </p:nvSpPr>
        <p:spPr/>
        <p:txBody>
          <a:bodyPr/>
          <a:lstStyle/>
          <a:p>
            <a:r>
              <a:rPr kumimoji="1" lang="en-US" altLang="ja-JP" dirty="0"/>
              <a:t>TVM</a:t>
            </a:r>
            <a:r>
              <a:rPr kumimoji="1" lang="ja-JP" altLang="en-US"/>
              <a:t>の作成に必要となる量の機密メモリを確保</a:t>
            </a:r>
            <a:endParaRPr kumimoji="1" lang="en-US" altLang="ja-JP" dirty="0"/>
          </a:p>
          <a:p>
            <a:pPr lvl="1"/>
            <a:r>
              <a:rPr lang="ja-JP" altLang="en-US"/>
              <a:t>ハイパーバイザが</a:t>
            </a:r>
            <a:r>
              <a:rPr lang="en-US" altLang="ja-JP" dirty="0"/>
              <a:t>SBI</a:t>
            </a:r>
            <a:r>
              <a:rPr lang="ja-JP" altLang="en-US"/>
              <a:t>コールを用いて</a:t>
            </a:r>
            <a:r>
              <a:rPr lang="en-US" altLang="ja-JP" dirty="0"/>
              <a:t>TSM</a:t>
            </a:r>
            <a:r>
              <a:rPr lang="ja-JP" altLang="en-US"/>
              <a:t>を呼び出す</a:t>
            </a:r>
            <a:endParaRPr lang="en-US" altLang="ja-JP" dirty="0"/>
          </a:p>
          <a:p>
            <a:pPr lvl="1"/>
            <a:r>
              <a:rPr lang="ja-JP" altLang="en-US"/>
              <a:t>必要メモリ量を取得し、非機密メモリを機密メモリに変換</a:t>
            </a:r>
            <a:endParaRPr lang="en-US" altLang="ja-JP" dirty="0"/>
          </a:p>
          <a:p>
            <a:r>
              <a:rPr lang="en-US" altLang="ja-JP" dirty="0"/>
              <a:t>TSM</a:t>
            </a:r>
            <a:r>
              <a:rPr lang="ja-JP" altLang="en-US"/>
              <a:t>を呼び出して</a:t>
            </a:r>
            <a:r>
              <a:rPr lang="en-US" altLang="ja-JP" dirty="0"/>
              <a:t>TVM</a:t>
            </a:r>
            <a:r>
              <a:rPr lang="ja-JP" altLang="en-US"/>
              <a:t>に機密メモリを割り当て</a:t>
            </a:r>
            <a:endParaRPr lang="en-US" altLang="ja-JP" dirty="0"/>
          </a:p>
          <a:p>
            <a:pPr lvl="1"/>
            <a:r>
              <a:rPr lang="en-US" altLang="ja-JP" dirty="0"/>
              <a:t>G-stage</a:t>
            </a:r>
            <a:r>
              <a:rPr lang="ja-JP" altLang="en-US"/>
              <a:t>ページテーブル用の機密メモリはページプールに追加</a:t>
            </a:r>
            <a:endParaRPr lang="en-US" altLang="ja-JP" dirty="0"/>
          </a:p>
          <a:p>
            <a:pPr lvl="1"/>
            <a:r>
              <a:rPr lang="ja-JP" altLang="en-US"/>
              <a:t>ホスト</a:t>
            </a:r>
            <a:r>
              <a:rPr lang="en-US" altLang="ja-JP" dirty="0"/>
              <a:t>VM</a:t>
            </a:r>
            <a:r>
              <a:rPr lang="ja-JP" altLang="en-US"/>
              <a:t>とメモリを共有するための非機密メモリも割り当て</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0DB7BD9C-6BFB-DF48-8788-82099D33486C}"/>
              </a:ext>
            </a:extLst>
          </p:cNvPr>
          <p:cNvSpPr>
            <a:spLocks noGrp="1"/>
          </p:cNvSpPr>
          <p:nvPr>
            <p:ph type="sldNum" sz="quarter" idx="12"/>
          </p:nvPr>
        </p:nvSpPr>
        <p:spPr/>
        <p:txBody>
          <a:bodyPr/>
          <a:lstStyle/>
          <a:p>
            <a:fld id="{A2D0B6E4-DB95-4D36-8524-B9153B2D6E62}" type="slidenum">
              <a:rPr kumimoji="1" lang="ja-JP" altLang="en-US" smtClean="0"/>
              <a:t>11</a:t>
            </a:fld>
            <a:endParaRPr kumimoji="1" lang="ja-JP" altLang="en-US"/>
          </a:p>
        </p:txBody>
      </p:sp>
      <p:sp>
        <p:nvSpPr>
          <p:cNvPr id="51" name="四角形: 角を丸くする 6">
            <a:extLst>
              <a:ext uri="{FF2B5EF4-FFF2-40B4-BE49-F238E27FC236}">
                <a16:creationId xmlns:a16="http://schemas.microsoft.com/office/drawing/2014/main" id="{55F9EA97-9A8E-F408-29C7-C88EAF266A86}"/>
              </a:ext>
            </a:extLst>
          </p:cNvPr>
          <p:cNvSpPr/>
          <p:nvPr/>
        </p:nvSpPr>
        <p:spPr>
          <a:xfrm>
            <a:off x="3790276" y="4253491"/>
            <a:ext cx="2186258" cy="485780"/>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0000"/>
                </a:solidFill>
              </a:rPr>
              <a:t> </a:t>
            </a:r>
            <a:r>
              <a:rPr lang="ja-JP" altLang="en-US">
                <a:solidFill>
                  <a:schemeClr val="tx1"/>
                </a:solidFill>
              </a:rPr>
              <a:t>ハイパーバイザ</a:t>
            </a:r>
            <a:endParaRPr kumimoji="1" lang="ja-JP" altLang="en-US" sz="1400">
              <a:solidFill>
                <a:schemeClr val="tx1"/>
              </a:solidFill>
            </a:endParaRPr>
          </a:p>
        </p:txBody>
      </p:sp>
      <p:cxnSp>
        <p:nvCxnSpPr>
          <p:cNvPr id="53" name="直線コネクタ 52">
            <a:extLst>
              <a:ext uri="{FF2B5EF4-FFF2-40B4-BE49-F238E27FC236}">
                <a16:creationId xmlns:a16="http://schemas.microsoft.com/office/drawing/2014/main" id="{5B8E79C2-C3DE-4A30-B307-0829F83DDADD}"/>
              </a:ext>
            </a:extLst>
          </p:cNvPr>
          <p:cNvCxnSpPr>
            <a:cxnSpLocks/>
            <a:endCxn id="51" idx="2"/>
          </p:cNvCxnSpPr>
          <p:nvPr/>
        </p:nvCxnSpPr>
        <p:spPr>
          <a:xfrm flipV="1">
            <a:off x="4883405" y="4739271"/>
            <a:ext cx="0" cy="485780"/>
          </a:xfrm>
          <a:prstGeom prst="line">
            <a:avLst/>
          </a:prstGeom>
          <a:ln w="50800">
            <a:headEnd type="triangle"/>
          </a:ln>
        </p:spPr>
        <p:style>
          <a:lnRef idx="3">
            <a:schemeClr val="dk1"/>
          </a:lnRef>
          <a:fillRef idx="0">
            <a:schemeClr val="dk1"/>
          </a:fillRef>
          <a:effectRef idx="2">
            <a:schemeClr val="dk1"/>
          </a:effectRef>
          <a:fontRef idx="minor">
            <a:schemeClr val="tx1"/>
          </a:fontRef>
        </p:style>
      </p:cxnSp>
      <p:sp>
        <p:nvSpPr>
          <p:cNvPr id="55" name="テキスト ボックス 54">
            <a:extLst>
              <a:ext uri="{FF2B5EF4-FFF2-40B4-BE49-F238E27FC236}">
                <a16:creationId xmlns:a16="http://schemas.microsoft.com/office/drawing/2014/main" id="{C9F24FAA-DEE7-3F3C-7C31-95126BC07123}"/>
              </a:ext>
            </a:extLst>
          </p:cNvPr>
          <p:cNvSpPr txBox="1"/>
          <p:nvPr/>
        </p:nvSpPr>
        <p:spPr>
          <a:xfrm>
            <a:off x="3416212" y="4829887"/>
            <a:ext cx="1355345" cy="338554"/>
          </a:xfrm>
          <a:prstGeom prst="rect">
            <a:avLst/>
          </a:prstGeom>
          <a:noFill/>
        </p:spPr>
        <p:txBody>
          <a:bodyPr wrap="square" rtlCol="0">
            <a:spAutoFit/>
          </a:bodyPr>
          <a:lstStyle/>
          <a:p>
            <a:pPr algn="ctr"/>
            <a:r>
              <a:rPr lang="en-US" altLang="ja-JP" sz="1600" b="1" dirty="0"/>
              <a:t>1.</a:t>
            </a:r>
            <a:r>
              <a:rPr lang="ja-JP" altLang="en-US" sz="1600" b="1"/>
              <a:t>呼び出し</a:t>
            </a:r>
            <a:endParaRPr kumimoji="1" lang="ja-JP" altLang="en-US" sz="1600" b="1"/>
          </a:p>
        </p:txBody>
      </p:sp>
      <p:sp>
        <p:nvSpPr>
          <p:cNvPr id="56" name="四角形: 角を丸くする 11">
            <a:extLst>
              <a:ext uri="{FF2B5EF4-FFF2-40B4-BE49-F238E27FC236}">
                <a16:creationId xmlns:a16="http://schemas.microsoft.com/office/drawing/2014/main" id="{2A0FAA38-EE69-810B-AE7B-375E772EC48F}"/>
              </a:ext>
            </a:extLst>
          </p:cNvPr>
          <p:cNvSpPr/>
          <p:nvPr/>
        </p:nvSpPr>
        <p:spPr>
          <a:xfrm>
            <a:off x="3767766" y="5185297"/>
            <a:ext cx="5124602" cy="483752"/>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400" dirty="0">
                <a:solidFill>
                  <a:schemeClr val="tx1"/>
                </a:solidFill>
              </a:rPr>
              <a:t>TSM</a:t>
            </a:r>
            <a:endParaRPr kumimoji="1" lang="ja-JP" altLang="en-US" sz="1400">
              <a:solidFill>
                <a:schemeClr val="tx1"/>
              </a:solidFill>
            </a:endParaRPr>
          </a:p>
        </p:txBody>
      </p:sp>
      <p:cxnSp>
        <p:nvCxnSpPr>
          <p:cNvPr id="61" name="直線コネクタ 7">
            <a:extLst>
              <a:ext uri="{FF2B5EF4-FFF2-40B4-BE49-F238E27FC236}">
                <a16:creationId xmlns:a16="http://schemas.microsoft.com/office/drawing/2014/main" id="{0736E13C-7A8E-4EC6-6F9A-506950C793E7}"/>
              </a:ext>
            </a:extLst>
          </p:cNvPr>
          <p:cNvCxnSpPr>
            <a:cxnSpLocks/>
          </p:cNvCxnSpPr>
          <p:nvPr/>
        </p:nvCxnSpPr>
        <p:spPr>
          <a:xfrm flipH="1">
            <a:off x="4908024" y="5671077"/>
            <a:ext cx="14126" cy="464997"/>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62" name="テキスト ボックス 9">
            <a:extLst>
              <a:ext uri="{FF2B5EF4-FFF2-40B4-BE49-F238E27FC236}">
                <a16:creationId xmlns:a16="http://schemas.microsoft.com/office/drawing/2014/main" id="{744FB74B-95AC-C4D0-069C-85F4A244B921}"/>
              </a:ext>
            </a:extLst>
          </p:cNvPr>
          <p:cNvSpPr txBox="1"/>
          <p:nvPr/>
        </p:nvSpPr>
        <p:spPr>
          <a:xfrm>
            <a:off x="3509787" y="5775467"/>
            <a:ext cx="1168638" cy="338554"/>
          </a:xfrm>
          <a:prstGeom prst="rect">
            <a:avLst/>
          </a:prstGeom>
          <a:noFill/>
        </p:spPr>
        <p:txBody>
          <a:bodyPr wrap="square" rtlCol="0">
            <a:spAutoFit/>
          </a:bodyPr>
          <a:lstStyle/>
          <a:p>
            <a:pPr algn="ctr"/>
            <a:r>
              <a:rPr kumimoji="1" lang="en-US" altLang="ja-JP" sz="1600" b="1" dirty="0"/>
              <a:t>2. </a:t>
            </a:r>
            <a:r>
              <a:rPr lang="ja-JP" altLang="en-US" sz="1600" b="1"/>
              <a:t>変換</a:t>
            </a:r>
            <a:endParaRPr lang="en-US" altLang="ja-JP" sz="1600" b="1" dirty="0"/>
          </a:p>
        </p:txBody>
      </p:sp>
      <p:sp>
        <p:nvSpPr>
          <p:cNvPr id="111" name="TextBox 45">
            <a:extLst>
              <a:ext uri="{FF2B5EF4-FFF2-40B4-BE49-F238E27FC236}">
                <a16:creationId xmlns:a16="http://schemas.microsoft.com/office/drawing/2014/main" id="{A4661DD5-9480-D0D4-43CF-F4FEAD794C4F}"/>
              </a:ext>
            </a:extLst>
          </p:cNvPr>
          <p:cNvSpPr txBox="1"/>
          <p:nvPr/>
        </p:nvSpPr>
        <p:spPr>
          <a:xfrm>
            <a:off x="9018221" y="6187929"/>
            <a:ext cx="1338828" cy="369332"/>
          </a:xfrm>
          <a:prstGeom prst="rect">
            <a:avLst/>
          </a:prstGeom>
          <a:noFill/>
        </p:spPr>
        <p:txBody>
          <a:bodyPr wrap="none" rtlCol="0">
            <a:spAutoFit/>
          </a:bodyPr>
          <a:lstStyle/>
          <a:p>
            <a:r>
              <a:rPr lang="en-JP"/>
              <a:t>物理メモリ</a:t>
            </a:r>
          </a:p>
        </p:txBody>
      </p:sp>
      <p:sp>
        <p:nvSpPr>
          <p:cNvPr id="7" name="テキスト ボックス 9">
            <a:extLst>
              <a:ext uri="{FF2B5EF4-FFF2-40B4-BE49-F238E27FC236}">
                <a16:creationId xmlns:a16="http://schemas.microsoft.com/office/drawing/2014/main" id="{495D7714-6B25-D005-1BBA-416A90F71B20}"/>
              </a:ext>
            </a:extLst>
          </p:cNvPr>
          <p:cNvSpPr txBox="1"/>
          <p:nvPr/>
        </p:nvSpPr>
        <p:spPr>
          <a:xfrm>
            <a:off x="5317326" y="5774286"/>
            <a:ext cx="1338828" cy="338554"/>
          </a:xfrm>
          <a:prstGeom prst="rect">
            <a:avLst/>
          </a:prstGeom>
          <a:noFill/>
        </p:spPr>
        <p:txBody>
          <a:bodyPr wrap="square" rtlCol="0">
            <a:spAutoFit/>
          </a:bodyPr>
          <a:lstStyle/>
          <a:p>
            <a:pPr algn="ctr"/>
            <a:r>
              <a:rPr lang="en-US" altLang="ja-JP" sz="1600" b="1" dirty="0"/>
              <a:t>3</a:t>
            </a:r>
            <a:r>
              <a:rPr kumimoji="1" lang="en-US" altLang="ja-JP" sz="1600" b="1" dirty="0"/>
              <a:t>. </a:t>
            </a:r>
            <a:r>
              <a:rPr lang="ja-JP" altLang="en-US" sz="1600" b="1"/>
              <a:t>割り当て</a:t>
            </a:r>
            <a:endParaRPr lang="en-US" altLang="ja-JP" sz="1600" b="1" dirty="0"/>
          </a:p>
        </p:txBody>
      </p:sp>
      <p:cxnSp>
        <p:nvCxnSpPr>
          <p:cNvPr id="9" name="直線コネクタ 7">
            <a:extLst>
              <a:ext uri="{FF2B5EF4-FFF2-40B4-BE49-F238E27FC236}">
                <a16:creationId xmlns:a16="http://schemas.microsoft.com/office/drawing/2014/main" id="{56392761-06E9-95D0-A468-89DC5204D606}"/>
              </a:ext>
            </a:extLst>
          </p:cNvPr>
          <p:cNvCxnSpPr>
            <a:cxnSpLocks/>
            <a:stCxn id="25" idx="3"/>
            <a:endCxn id="18" idx="1"/>
          </p:cNvCxnSpPr>
          <p:nvPr/>
        </p:nvCxnSpPr>
        <p:spPr>
          <a:xfrm flipV="1">
            <a:off x="5519662" y="6356067"/>
            <a:ext cx="1070166" cy="9505"/>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10" name="正方形/長方形 51">
            <a:extLst>
              <a:ext uri="{FF2B5EF4-FFF2-40B4-BE49-F238E27FC236}">
                <a16:creationId xmlns:a16="http://schemas.microsoft.com/office/drawing/2014/main" id="{3DB1B77A-7BCB-8A24-8A10-9D84AC304A47}"/>
              </a:ext>
            </a:extLst>
          </p:cNvPr>
          <p:cNvSpPr/>
          <p:nvPr/>
        </p:nvSpPr>
        <p:spPr>
          <a:xfrm>
            <a:off x="7750674" y="6164379"/>
            <a:ext cx="1184076" cy="383378"/>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非機密</a:t>
            </a:r>
            <a:endParaRPr kumimoji="1" lang="ja-JP" altLang="en-US">
              <a:solidFill>
                <a:schemeClr val="tx1"/>
              </a:solidFill>
            </a:endParaRPr>
          </a:p>
        </p:txBody>
      </p:sp>
      <p:sp>
        <p:nvSpPr>
          <p:cNvPr id="18" name="正方形/長方形 51">
            <a:extLst>
              <a:ext uri="{FF2B5EF4-FFF2-40B4-BE49-F238E27FC236}">
                <a16:creationId xmlns:a16="http://schemas.microsoft.com/office/drawing/2014/main" id="{776FD9F1-3C75-3B30-08B4-E4D156915F31}"/>
              </a:ext>
            </a:extLst>
          </p:cNvPr>
          <p:cNvSpPr/>
          <p:nvPr/>
        </p:nvSpPr>
        <p:spPr>
          <a:xfrm>
            <a:off x="6589828" y="6164378"/>
            <a:ext cx="1160846" cy="383378"/>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機密</a:t>
            </a:r>
          </a:p>
        </p:txBody>
      </p:sp>
      <p:sp>
        <p:nvSpPr>
          <p:cNvPr id="19" name="四角形: 角を丸くする 5">
            <a:extLst>
              <a:ext uri="{FF2B5EF4-FFF2-40B4-BE49-F238E27FC236}">
                <a16:creationId xmlns:a16="http://schemas.microsoft.com/office/drawing/2014/main" id="{4B76BFA3-51AE-DEE9-60A2-B72BE06FFD59}"/>
              </a:ext>
            </a:extLst>
          </p:cNvPr>
          <p:cNvSpPr/>
          <p:nvPr/>
        </p:nvSpPr>
        <p:spPr>
          <a:xfrm>
            <a:off x="7162482" y="4259372"/>
            <a:ext cx="1729886" cy="48375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TVM</a:t>
            </a:r>
            <a:endParaRPr kumimoji="1" lang="ja-JP" altLang="en-US">
              <a:solidFill>
                <a:schemeClr val="tx1"/>
              </a:solidFill>
            </a:endParaRPr>
          </a:p>
        </p:txBody>
      </p:sp>
      <p:sp>
        <p:nvSpPr>
          <p:cNvPr id="25" name="正方形/長方形 51">
            <a:extLst>
              <a:ext uri="{FF2B5EF4-FFF2-40B4-BE49-F238E27FC236}">
                <a16:creationId xmlns:a16="http://schemas.microsoft.com/office/drawing/2014/main" id="{A4A2D453-659C-6E9B-8569-AE972BB4CD07}"/>
              </a:ext>
            </a:extLst>
          </p:cNvPr>
          <p:cNvSpPr/>
          <p:nvPr/>
        </p:nvSpPr>
        <p:spPr>
          <a:xfrm>
            <a:off x="4358816" y="6173883"/>
            <a:ext cx="1160846" cy="383378"/>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機密</a:t>
            </a:r>
          </a:p>
        </p:txBody>
      </p:sp>
    </p:spTree>
    <p:extLst>
      <p:ext uri="{BB962C8B-B14F-4D97-AF65-F5344CB8AC3E}">
        <p14:creationId xmlns:p14="http://schemas.microsoft.com/office/powerpoint/2010/main" val="11468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66D77B-10F9-8C55-A3DE-8EC3A1DCF573}"/>
              </a:ext>
            </a:extLst>
          </p:cNvPr>
          <p:cNvSpPr>
            <a:spLocks noGrp="1"/>
          </p:cNvSpPr>
          <p:nvPr>
            <p:ph type="title"/>
          </p:nvPr>
        </p:nvSpPr>
        <p:spPr>
          <a:xfrm>
            <a:off x="838200" y="510988"/>
            <a:ext cx="10515600" cy="802249"/>
          </a:xfrm>
        </p:spPr>
        <p:txBody>
          <a:bodyPr/>
          <a:lstStyle/>
          <a:p>
            <a:r>
              <a:rPr lang="en-US" altLang="ja-JP" dirty="0"/>
              <a:t>TVM</a:t>
            </a:r>
            <a:r>
              <a:rPr lang="ja-JP" altLang="en-US"/>
              <a:t>のメモリ初期化</a:t>
            </a:r>
          </a:p>
        </p:txBody>
      </p:sp>
      <p:sp>
        <p:nvSpPr>
          <p:cNvPr id="3" name="コンテンツ プレースホルダー 2">
            <a:extLst>
              <a:ext uri="{FF2B5EF4-FFF2-40B4-BE49-F238E27FC236}">
                <a16:creationId xmlns:a16="http://schemas.microsoft.com/office/drawing/2014/main" id="{E0C1ABE3-890B-443C-1704-FD7EA35C7D09}"/>
              </a:ext>
            </a:extLst>
          </p:cNvPr>
          <p:cNvSpPr>
            <a:spLocks noGrp="1"/>
          </p:cNvSpPr>
          <p:nvPr>
            <p:ph idx="1"/>
          </p:nvPr>
        </p:nvSpPr>
        <p:spPr>
          <a:xfrm>
            <a:off x="838200" y="1492624"/>
            <a:ext cx="10515600" cy="4684339"/>
          </a:xfrm>
        </p:spPr>
        <p:txBody>
          <a:bodyPr/>
          <a:lstStyle/>
          <a:p>
            <a:r>
              <a:rPr lang="en-US" altLang="ja-JP" dirty="0"/>
              <a:t>TVM</a:t>
            </a:r>
            <a:r>
              <a:rPr lang="ja-JP" altLang="en-US"/>
              <a:t>に割り当てた機密メモリにコードやデータをコピー</a:t>
            </a:r>
            <a:endParaRPr lang="en-US" altLang="ja-JP" dirty="0"/>
          </a:p>
          <a:p>
            <a:pPr lvl="1"/>
            <a:r>
              <a:rPr lang="en-US" altLang="ja-JP" dirty="0"/>
              <a:t>G-stage</a:t>
            </a:r>
            <a:r>
              <a:rPr lang="ja-JP" altLang="en-US"/>
              <a:t>ページテーブルにもエントリを登録</a:t>
            </a:r>
            <a:endParaRPr lang="en-US" altLang="ja-JP" dirty="0"/>
          </a:p>
          <a:p>
            <a:pPr lvl="1"/>
            <a:r>
              <a:rPr lang="en-US" altLang="ja-JP" dirty="0"/>
              <a:t>TVM</a:t>
            </a:r>
            <a:r>
              <a:rPr lang="ja-JP" altLang="en-US"/>
              <a:t>のアテステーションに用いられる計測も行う</a:t>
            </a:r>
            <a:endParaRPr lang="en-US" altLang="ja-JP" dirty="0"/>
          </a:p>
          <a:p>
            <a:r>
              <a:rPr lang="en-US" altLang="ja-JP" dirty="0"/>
              <a:t>TVM</a:t>
            </a:r>
            <a:r>
              <a:rPr lang="ja-JP" altLang="en-US"/>
              <a:t>のメモリレイアウトをロック</a:t>
            </a:r>
            <a:endParaRPr lang="en-US" altLang="ja-JP" dirty="0"/>
          </a:p>
          <a:p>
            <a:pPr lvl="1"/>
            <a:r>
              <a:rPr lang="ja-JP" altLang="en-US"/>
              <a:t>これ以降は計測の対象となる機密メモリは追加できない</a:t>
            </a:r>
            <a:endParaRPr lang="en-US" altLang="ja-JP" dirty="0"/>
          </a:p>
          <a:p>
            <a:pPr lvl="1"/>
            <a:r>
              <a:rPr lang="ja-JP" altLang="en-US"/>
              <a:t>動的に追加することができるのはゼロクリアされたメモリのみ</a:t>
            </a:r>
            <a:endParaRPr lang="en-US" altLang="ja-JP" dirty="0"/>
          </a:p>
          <a:p>
            <a:pPr lvl="1"/>
            <a:endParaRPr lang="ja-JP" altLang="en-US"/>
          </a:p>
        </p:txBody>
      </p:sp>
      <p:sp>
        <p:nvSpPr>
          <p:cNvPr id="4" name="スライド番号プレースホルダー 3">
            <a:extLst>
              <a:ext uri="{FF2B5EF4-FFF2-40B4-BE49-F238E27FC236}">
                <a16:creationId xmlns:a16="http://schemas.microsoft.com/office/drawing/2014/main" id="{19410EEC-A193-3BCB-4671-A91BAFD0213A}"/>
              </a:ext>
            </a:extLst>
          </p:cNvPr>
          <p:cNvSpPr>
            <a:spLocks noGrp="1"/>
          </p:cNvSpPr>
          <p:nvPr>
            <p:ph type="sldNum" sz="quarter" idx="12"/>
          </p:nvPr>
        </p:nvSpPr>
        <p:spPr>
          <a:xfrm>
            <a:off x="8610600" y="6356350"/>
            <a:ext cx="2743200" cy="365125"/>
          </a:xfrm>
        </p:spPr>
        <p:txBody>
          <a:bodyPr/>
          <a:lstStyle/>
          <a:p>
            <a:fld id="{A2D0B6E4-DB95-4D36-8524-B9153B2D6E62}" type="slidenum">
              <a:rPr lang="ja-JP" altLang="en-US" smtClean="0"/>
              <a:pPr/>
              <a:t>12</a:t>
            </a:fld>
            <a:endParaRPr lang="ja-JP" altLang="en-US"/>
          </a:p>
        </p:txBody>
      </p:sp>
      <p:sp>
        <p:nvSpPr>
          <p:cNvPr id="18" name="TextBox 45">
            <a:extLst>
              <a:ext uri="{FF2B5EF4-FFF2-40B4-BE49-F238E27FC236}">
                <a16:creationId xmlns:a16="http://schemas.microsoft.com/office/drawing/2014/main" id="{99D939B2-EDA7-571A-AE45-F13D3CCD0C1C}"/>
              </a:ext>
            </a:extLst>
          </p:cNvPr>
          <p:cNvSpPr txBox="1"/>
          <p:nvPr/>
        </p:nvSpPr>
        <p:spPr>
          <a:xfrm>
            <a:off x="7627640" y="6332021"/>
            <a:ext cx="1338828" cy="369332"/>
          </a:xfrm>
          <a:prstGeom prst="rect">
            <a:avLst/>
          </a:prstGeom>
          <a:noFill/>
        </p:spPr>
        <p:txBody>
          <a:bodyPr wrap="none" rtlCol="0">
            <a:spAutoFit/>
          </a:bodyPr>
          <a:lstStyle/>
          <a:p>
            <a:r>
              <a:rPr lang="en-JP"/>
              <a:t>物理メモリ</a:t>
            </a:r>
          </a:p>
        </p:txBody>
      </p:sp>
      <p:sp>
        <p:nvSpPr>
          <p:cNvPr id="19" name="テキスト ボックス 9">
            <a:extLst>
              <a:ext uri="{FF2B5EF4-FFF2-40B4-BE49-F238E27FC236}">
                <a16:creationId xmlns:a16="http://schemas.microsoft.com/office/drawing/2014/main" id="{9A461244-E7FB-BFD9-9F84-4F24CC760EF2}"/>
              </a:ext>
            </a:extLst>
          </p:cNvPr>
          <p:cNvSpPr txBox="1"/>
          <p:nvPr/>
        </p:nvSpPr>
        <p:spPr>
          <a:xfrm>
            <a:off x="5066368" y="6116485"/>
            <a:ext cx="1338828" cy="338554"/>
          </a:xfrm>
          <a:prstGeom prst="rect">
            <a:avLst/>
          </a:prstGeom>
          <a:noFill/>
        </p:spPr>
        <p:txBody>
          <a:bodyPr wrap="square" rtlCol="0">
            <a:spAutoFit/>
          </a:bodyPr>
          <a:lstStyle/>
          <a:p>
            <a:pPr algn="ctr"/>
            <a:r>
              <a:rPr kumimoji="1" lang="en-US" altLang="ja-JP" sz="1600" b="1" dirty="0"/>
              <a:t>2.</a:t>
            </a:r>
            <a:r>
              <a:rPr kumimoji="1" lang="ja-JP" altLang="en-US" sz="1600" b="1"/>
              <a:t>コピー</a:t>
            </a:r>
            <a:endParaRPr lang="en-US" altLang="ja-JP" sz="1600" b="1" dirty="0"/>
          </a:p>
        </p:txBody>
      </p:sp>
      <p:sp>
        <p:nvSpPr>
          <p:cNvPr id="43" name="テキスト ボックス 9">
            <a:extLst>
              <a:ext uri="{FF2B5EF4-FFF2-40B4-BE49-F238E27FC236}">
                <a16:creationId xmlns:a16="http://schemas.microsoft.com/office/drawing/2014/main" id="{D15F5B0F-5B8F-F3C6-55BC-115E597F9A4A}"/>
              </a:ext>
            </a:extLst>
          </p:cNvPr>
          <p:cNvSpPr txBox="1"/>
          <p:nvPr/>
        </p:nvSpPr>
        <p:spPr>
          <a:xfrm>
            <a:off x="6807733" y="5894115"/>
            <a:ext cx="1338828" cy="338554"/>
          </a:xfrm>
          <a:prstGeom prst="rect">
            <a:avLst/>
          </a:prstGeom>
          <a:noFill/>
        </p:spPr>
        <p:txBody>
          <a:bodyPr wrap="square" rtlCol="0">
            <a:spAutoFit/>
          </a:bodyPr>
          <a:lstStyle/>
          <a:p>
            <a:pPr algn="ctr"/>
            <a:r>
              <a:rPr kumimoji="1" lang="en-US" altLang="ja-JP" sz="1600" b="1" dirty="0"/>
              <a:t>3. </a:t>
            </a:r>
            <a:r>
              <a:rPr lang="ja-JP" altLang="en-US" sz="1600" b="1"/>
              <a:t>登録</a:t>
            </a:r>
            <a:endParaRPr lang="en-US" altLang="ja-JP" sz="1600" b="1" dirty="0"/>
          </a:p>
        </p:txBody>
      </p:sp>
      <p:sp>
        <p:nvSpPr>
          <p:cNvPr id="61" name="正方形/長方形 51">
            <a:extLst>
              <a:ext uri="{FF2B5EF4-FFF2-40B4-BE49-F238E27FC236}">
                <a16:creationId xmlns:a16="http://schemas.microsoft.com/office/drawing/2014/main" id="{DF6D2787-92D5-0BAA-DCD5-49DB4FD67386}"/>
              </a:ext>
            </a:extLst>
          </p:cNvPr>
          <p:cNvSpPr/>
          <p:nvPr/>
        </p:nvSpPr>
        <p:spPr>
          <a:xfrm>
            <a:off x="4106548" y="6281254"/>
            <a:ext cx="1173835" cy="419439"/>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4" name="グラフィックス 63" descr="ドキュメント 枠線">
            <a:extLst>
              <a:ext uri="{FF2B5EF4-FFF2-40B4-BE49-F238E27FC236}">
                <a16:creationId xmlns:a16="http://schemas.microsoft.com/office/drawing/2014/main" id="{C10D568D-B6A0-96FD-1781-AC0BB8C987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106548" y="6251508"/>
            <a:ext cx="445827" cy="445827"/>
          </a:xfrm>
          <a:prstGeom prst="rect">
            <a:avLst/>
          </a:prstGeom>
        </p:spPr>
      </p:pic>
      <p:cxnSp>
        <p:nvCxnSpPr>
          <p:cNvPr id="58" name="直線コネクタ 57">
            <a:extLst>
              <a:ext uri="{FF2B5EF4-FFF2-40B4-BE49-F238E27FC236}">
                <a16:creationId xmlns:a16="http://schemas.microsoft.com/office/drawing/2014/main" id="{3A6A5788-583E-FF0B-DE1D-52F92014CF43}"/>
              </a:ext>
            </a:extLst>
          </p:cNvPr>
          <p:cNvCxnSpPr>
            <a:cxnSpLocks/>
            <a:stCxn id="16" idx="1"/>
            <a:endCxn id="64" idx="3"/>
          </p:cNvCxnSpPr>
          <p:nvPr/>
        </p:nvCxnSpPr>
        <p:spPr>
          <a:xfrm flipH="1">
            <a:off x="4552375" y="6460032"/>
            <a:ext cx="1674935" cy="14390"/>
          </a:xfrm>
          <a:prstGeom prst="line">
            <a:avLst/>
          </a:prstGeom>
          <a:ln w="50800">
            <a:headEnd type="triangle"/>
          </a:ln>
        </p:spPr>
        <p:style>
          <a:lnRef idx="3">
            <a:schemeClr val="dk1"/>
          </a:lnRef>
          <a:fillRef idx="0">
            <a:schemeClr val="dk1"/>
          </a:fillRef>
          <a:effectRef idx="2">
            <a:schemeClr val="dk1"/>
          </a:effectRef>
          <a:fontRef idx="minor">
            <a:schemeClr val="tx1"/>
          </a:fontRef>
        </p:style>
      </p:cxnSp>
      <p:sp>
        <p:nvSpPr>
          <p:cNvPr id="5" name="四角形: 角を丸くする 6">
            <a:extLst>
              <a:ext uri="{FF2B5EF4-FFF2-40B4-BE49-F238E27FC236}">
                <a16:creationId xmlns:a16="http://schemas.microsoft.com/office/drawing/2014/main" id="{111DB9A2-B596-7FA9-5CAE-59B665A11FCA}"/>
              </a:ext>
            </a:extLst>
          </p:cNvPr>
          <p:cNvSpPr/>
          <p:nvPr/>
        </p:nvSpPr>
        <p:spPr>
          <a:xfrm>
            <a:off x="3584422" y="4306060"/>
            <a:ext cx="2186258" cy="485780"/>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0000"/>
                </a:solidFill>
              </a:rPr>
              <a:t> </a:t>
            </a:r>
            <a:r>
              <a:rPr lang="ja-JP" altLang="en-US">
                <a:solidFill>
                  <a:schemeClr val="tx1"/>
                </a:solidFill>
              </a:rPr>
              <a:t>ハイパーバイザ</a:t>
            </a:r>
            <a:endParaRPr kumimoji="1" lang="ja-JP" altLang="en-US" sz="1400">
              <a:solidFill>
                <a:schemeClr val="tx1"/>
              </a:solidFill>
            </a:endParaRPr>
          </a:p>
        </p:txBody>
      </p:sp>
      <p:cxnSp>
        <p:nvCxnSpPr>
          <p:cNvPr id="6" name="直線コネクタ 5">
            <a:extLst>
              <a:ext uri="{FF2B5EF4-FFF2-40B4-BE49-F238E27FC236}">
                <a16:creationId xmlns:a16="http://schemas.microsoft.com/office/drawing/2014/main" id="{76885FC9-05FA-CDEC-95C2-85B4E5CE0B91}"/>
              </a:ext>
            </a:extLst>
          </p:cNvPr>
          <p:cNvCxnSpPr>
            <a:cxnSpLocks/>
            <a:endCxn id="5" idx="2"/>
          </p:cNvCxnSpPr>
          <p:nvPr/>
        </p:nvCxnSpPr>
        <p:spPr>
          <a:xfrm flipV="1">
            <a:off x="4677551" y="4791840"/>
            <a:ext cx="0" cy="447131"/>
          </a:xfrm>
          <a:prstGeom prst="line">
            <a:avLst/>
          </a:prstGeom>
          <a:ln w="50800">
            <a:headEnd type="triangle"/>
          </a:ln>
        </p:spPr>
        <p:style>
          <a:lnRef idx="3">
            <a:schemeClr val="dk1"/>
          </a:lnRef>
          <a:fillRef idx="0">
            <a:schemeClr val="dk1"/>
          </a:fillRef>
          <a:effectRef idx="2">
            <a:schemeClr val="dk1"/>
          </a:effectRef>
          <a:fontRef idx="minor">
            <a:schemeClr val="tx1"/>
          </a:fontRef>
        </p:style>
      </p:cxnSp>
      <p:sp>
        <p:nvSpPr>
          <p:cNvPr id="9" name="テキスト ボックス 8">
            <a:extLst>
              <a:ext uri="{FF2B5EF4-FFF2-40B4-BE49-F238E27FC236}">
                <a16:creationId xmlns:a16="http://schemas.microsoft.com/office/drawing/2014/main" id="{FAB7D6A7-6693-F6EB-556D-663F4DE0C8C3}"/>
              </a:ext>
            </a:extLst>
          </p:cNvPr>
          <p:cNvSpPr txBox="1"/>
          <p:nvPr/>
        </p:nvSpPr>
        <p:spPr>
          <a:xfrm>
            <a:off x="3210358" y="4882456"/>
            <a:ext cx="1355345" cy="338554"/>
          </a:xfrm>
          <a:prstGeom prst="rect">
            <a:avLst/>
          </a:prstGeom>
          <a:noFill/>
        </p:spPr>
        <p:txBody>
          <a:bodyPr wrap="square" rtlCol="0">
            <a:spAutoFit/>
          </a:bodyPr>
          <a:lstStyle/>
          <a:p>
            <a:pPr algn="ctr"/>
            <a:r>
              <a:rPr lang="en-US" altLang="ja-JP" sz="1600" b="1" dirty="0"/>
              <a:t>1.</a:t>
            </a:r>
            <a:r>
              <a:rPr lang="ja-JP" altLang="en-US" sz="1600" b="1"/>
              <a:t>呼び出し</a:t>
            </a:r>
            <a:endParaRPr kumimoji="1" lang="ja-JP" altLang="en-US" sz="1600" b="1"/>
          </a:p>
        </p:txBody>
      </p:sp>
      <p:sp>
        <p:nvSpPr>
          <p:cNvPr id="10" name="四角形: 角を丸くする 11">
            <a:extLst>
              <a:ext uri="{FF2B5EF4-FFF2-40B4-BE49-F238E27FC236}">
                <a16:creationId xmlns:a16="http://schemas.microsoft.com/office/drawing/2014/main" id="{38D4F557-40B4-691A-02A2-214F8FCC8ED3}"/>
              </a:ext>
            </a:extLst>
          </p:cNvPr>
          <p:cNvSpPr/>
          <p:nvPr/>
        </p:nvSpPr>
        <p:spPr>
          <a:xfrm>
            <a:off x="3584423" y="5243831"/>
            <a:ext cx="4712626" cy="514076"/>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400" dirty="0">
                <a:solidFill>
                  <a:schemeClr val="tx1"/>
                </a:solidFill>
              </a:rPr>
              <a:t>              TSM</a:t>
            </a:r>
            <a:endParaRPr kumimoji="1" lang="ja-JP" altLang="en-US" sz="1400">
              <a:solidFill>
                <a:schemeClr val="tx1"/>
              </a:solidFill>
            </a:endParaRPr>
          </a:p>
        </p:txBody>
      </p:sp>
      <p:sp>
        <p:nvSpPr>
          <p:cNvPr id="16" name="正方形/長方形 51">
            <a:extLst>
              <a:ext uri="{FF2B5EF4-FFF2-40B4-BE49-F238E27FC236}">
                <a16:creationId xmlns:a16="http://schemas.microsoft.com/office/drawing/2014/main" id="{EB7B6CEE-3872-F350-CF59-6DDBA99A1A3F}"/>
              </a:ext>
            </a:extLst>
          </p:cNvPr>
          <p:cNvSpPr/>
          <p:nvPr/>
        </p:nvSpPr>
        <p:spPr>
          <a:xfrm>
            <a:off x="6227310" y="6268343"/>
            <a:ext cx="1160846" cy="383378"/>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機密</a:t>
            </a:r>
          </a:p>
        </p:txBody>
      </p:sp>
      <p:sp>
        <p:nvSpPr>
          <p:cNvPr id="17" name="四角形: 角を丸くする 5">
            <a:extLst>
              <a:ext uri="{FF2B5EF4-FFF2-40B4-BE49-F238E27FC236}">
                <a16:creationId xmlns:a16="http://schemas.microsoft.com/office/drawing/2014/main" id="{75AD7BC1-DA72-B234-5C89-30BAB397086D}"/>
              </a:ext>
            </a:extLst>
          </p:cNvPr>
          <p:cNvSpPr/>
          <p:nvPr/>
        </p:nvSpPr>
        <p:spPr>
          <a:xfrm>
            <a:off x="6567163" y="4308088"/>
            <a:ext cx="1729886" cy="48375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TVM</a:t>
            </a:r>
            <a:endParaRPr kumimoji="1" lang="ja-JP" altLang="en-US">
              <a:solidFill>
                <a:schemeClr val="tx1"/>
              </a:solidFill>
            </a:endParaRPr>
          </a:p>
        </p:txBody>
      </p:sp>
      <p:sp>
        <p:nvSpPr>
          <p:cNvPr id="40" name="四角形: 角を丸くする 3">
            <a:extLst>
              <a:ext uri="{FF2B5EF4-FFF2-40B4-BE49-F238E27FC236}">
                <a16:creationId xmlns:a16="http://schemas.microsoft.com/office/drawing/2014/main" id="{3BF09CAA-96C4-9091-CA49-82FBC8BBF410}"/>
              </a:ext>
            </a:extLst>
          </p:cNvPr>
          <p:cNvSpPr/>
          <p:nvPr/>
        </p:nvSpPr>
        <p:spPr>
          <a:xfrm>
            <a:off x="5585168" y="5353110"/>
            <a:ext cx="2454442" cy="293386"/>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r>
              <a:rPr kumimoji="1" lang="ja-JP" altLang="en-US" sz="1600">
                <a:solidFill>
                  <a:schemeClr val="tx1"/>
                </a:solidFill>
              </a:rPr>
              <a:t>ページテーブル</a:t>
            </a:r>
          </a:p>
        </p:txBody>
      </p:sp>
      <p:cxnSp>
        <p:nvCxnSpPr>
          <p:cNvPr id="7" name="直線コネクタ 6">
            <a:extLst>
              <a:ext uri="{FF2B5EF4-FFF2-40B4-BE49-F238E27FC236}">
                <a16:creationId xmlns:a16="http://schemas.microsoft.com/office/drawing/2014/main" id="{9E66AF9F-9186-9FB7-4A71-A84EC93407C2}"/>
              </a:ext>
            </a:extLst>
          </p:cNvPr>
          <p:cNvCxnSpPr>
            <a:cxnSpLocks/>
            <a:stCxn id="40" idx="2"/>
            <a:endCxn id="16" idx="0"/>
          </p:cNvCxnSpPr>
          <p:nvPr/>
        </p:nvCxnSpPr>
        <p:spPr>
          <a:xfrm flipH="1">
            <a:off x="6807733" y="5646496"/>
            <a:ext cx="4656" cy="621847"/>
          </a:xfrm>
          <a:prstGeom prst="line">
            <a:avLst/>
          </a:prstGeom>
          <a:ln w="50800">
            <a:head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0749993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51">
            <a:extLst>
              <a:ext uri="{FF2B5EF4-FFF2-40B4-BE49-F238E27FC236}">
                <a16:creationId xmlns:a16="http://schemas.microsoft.com/office/drawing/2014/main" id="{FAEF8621-FE63-8001-8F05-2FA39326E373}"/>
              </a:ext>
            </a:extLst>
          </p:cNvPr>
          <p:cNvSpPr/>
          <p:nvPr/>
        </p:nvSpPr>
        <p:spPr>
          <a:xfrm>
            <a:off x="8303046" y="6324481"/>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15" name="正方形/長方形 51">
            <a:extLst>
              <a:ext uri="{FF2B5EF4-FFF2-40B4-BE49-F238E27FC236}">
                <a16:creationId xmlns:a16="http://schemas.microsoft.com/office/drawing/2014/main" id="{98AE0FF3-D1DC-C5C4-AE25-37947C434D3D}"/>
              </a:ext>
            </a:extLst>
          </p:cNvPr>
          <p:cNvSpPr/>
          <p:nvPr/>
        </p:nvSpPr>
        <p:spPr>
          <a:xfrm>
            <a:off x="6078896" y="6324644"/>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584E2E06-DF2A-B427-FFC0-EEA50F7C409D}"/>
              </a:ext>
            </a:extLst>
          </p:cNvPr>
          <p:cNvSpPr>
            <a:spLocks noGrp="1"/>
          </p:cNvSpPr>
          <p:nvPr>
            <p:ph type="title"/>
          </p:nvPr>
        </p:nvSpPr>
        <p:spPr/>
        <p:txBody>
          <a:bodyPr/>
          <a:lstStyle/>
          <a:p>
            <a:r>
              <a:rPr kumimoji="1" lang="ja-JP" altLang="en-US"/>
              <a:t>共有のための非機密メモリへ</a:t>
            </a:r>
            <a:r>
              <a:rPr lang="ja-JP" altLang="en-US"/>
              <a:t>の変換</a:t>
            </a:r>
            <a:endParaRPr kumimoji="1" lang="ja-JP" altLang="en-US"/>
          </a:p>
        </p:txBody>
      </p:sp>
      <p:sp>
        <p:nvSpPr>
          <p:cNvPr id="3" name="コンテンツ プレースホルダー 2">
            <a:extLst>
              <a:ext uri="{FF2B5EF4-FFF2-40B4-BE49-F238E27FC236}">
                <a16:creationId xmlns:a16="http://schemas.microsoft.com/office/drawing/2014/main" id="{A9FF883F-D55B-3AAF-9549-0A851C4891EE}"/>
              </a:ext>
            </a:extLst>
          </p:cNvPr>
          <p:cNvSpPr>
            <a:spLocks noGrp="1"/>
          </p:cNvSpPr>
          <p:nvPr>
            <p:ph idx="1"/>
          </p:nvPr>
        </p:nvSpPr>
        <p:spPr/>
        <p:txBody>
          <a:bodyPr/>
          <a:lstStyle/>
          <a:p>
            <a:r>
              <a:rPr lang="ja-JP" altLang="en-US"/>
              <a:t>監視用</a:t>
            </a:r>
            <a:r>
              <a:rPr lang="en-US" altLang="ja-JP" dirty="0"/>
              <a:t>TVM</a:t>
            </a:r>
            <a:r>
              <a:rPr lang="ja-JP" altLang="en-US"/>
              <a:t>と監視対象</a:t>
            </a:r>
            <a:r>
              <a:rPr lang="en-US" altLang="ja-JP" dirty="0"/>
              <a:t>TVM</a:t>
            </a:r>
            <a:r>
              <a:rPr lang="ja-JP" altLang="en-US"/>
              <a:t>は共有に用いるページを準備</a:t>
            </a:r>
            <a:endParaRPr lang="en-US" altLang="ja-JP" dirty="0"/>
          </a:p>
          <a:p>
            <a:pPr lvl="1"/>
            <a:r>
              <a:rPr lang="en-US" altLang="ja-JP" dirty="0"/>
              <a:t>TSM</a:t>
            </a:r>
            <a:r>
              <a:rPr lang="ja-JP" altLang="en-US"/>
              <a:t>を呼び出して対象ページを機密メモリから非機密メモリに変換</a:t>
            </a:r>
            <a:endParaRPr lang="en-US" altLang="ja-JP" dirty="0"/>
          </a:p>
          <a:p>
            <a:pPr lvl="1"/>
            <a:r>
              <a:rPr lang="en-US" altLang="ja-JP" dirty="0"/>
              <a:t>VM Exit</a:t>
            </a:r>
            <a:r>
              <a:rPr lang="ja-JP" altLang="en-US"/>
              <a:t>を発生させてハイパーバイザを呼び出す</a:t>
            </a:r>
            <a:endParaRPr lang="en-US" altLang="ja-JP" dirty="0"/>
          </a:p>
          <a:p>
            <a:r>
              <a:rPr lang="ja-JP" altLang="en-US"/>
              <a:t>ハイパーバイザはそれらのページを共有ページリストに登録</a:t>
            </a:r>
            <a:endParaRPr lang="en-US" altLang="ja-JP" dirty="0"/>
          </a:p>
          <a:p>
            <a:pPr lvl="1"/>
            <a:r>
              <a:rPr lang="ja-JP" altLang="en-US"/>
              <a:t>共有ページリスト：</a:t>
            </a:r>
            <a:r>
              <a:rPr lang="en-US" altLang="ja-JP" dirty="0"/>
              <a:t>TVM</a:t>
            </a:r>
            <a:r>
              <a:rPr lang="ja-JP" altLang="en-US"/>
              <a:t>に割り当てた非機密メモリを管理</a:t>
            </a:r>
            <a:endParaRPr lang="en-US" altLang="ja-JP" dirty="0"/>
          </a:p>
          <a:p>
            <a:pPr lvl="1"/>
            <a:r>
              <a:rPr lang="en-US" altLang="ja-JP" dirty="0"/>
              <a:t>TSM</a:t>
            </a:r>
            <a:r>
              <a:rPr lang="ja-JP" altLang="en-US"/>
              <a:t>を呼び出して</a:t>
            </a:r>
            <a:r>
              <a:rPr lang="en-US" altLang="ja-JP" dirty="0"/>
              <a:t>G-stage</a:t>
            </a:r>
            <a:r>
              <a:rPr lang="ja-JP" altLang="en-US"/>
              <a:t>ページテーブルの対応するエントリを削除</a:t>
            </a:r>
            <a:endParaRPr lang="en-US" altLang="ja-JP" dirty="0"/>
          </a:p>
          <a:p>
            <a:pPr lvl="1"/>
            <a:endParaRPr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B7051EC1-56EF-0974-475C-27EC3C6C4FF5}"/>
              </a:ext>
            </a:extLst>
          </p:cNvPr>
          <p:cNvSpPr>
            <a:spLocks noGrp="1"/>
          </p:cNvSpPr>
          <p:nvPr>
            <p:ph type="sldNum" sz="quarter" idx="12"/>
          </p:nvPr>
        </p:nvSpPr>
        <p:spPr/>
        <p:txBody>
          <a:bodyPr/>
          <a:lstStyle/>
          <a:p>
            <a:fld id="{A2D0B6E4-DB95-4D36-8524-B9153B2D6E62}" type="slidenum">
              <a:rPr kumimoji="1" lang="ja-JP" altLang="en-US" smtClean="0"/>
              <a:t>13</a:t>
            </a:fld>
            <a:endParaRPr kumimoji="1" lang="ja-JP" altLang="en-US"/>
          </a:p>
        </p:txBody>
      </p:sp>
      <p:sp>
        <p:nvSpPr>
          <p:cNvPr id="74" name="正方形/長方形 51">
            <a:extLst>
              <a:ext uri="{FF2B5EF4-FFF2-40B4-BE49-F238E27FC236}">
                <a16:creationId xmlns:a16="http://schemas.microsoft.com/office/drawing/2014/main" id="{28E00B31-A847-7EF9-09F6-F1787E9E4E3B}"/>
              </a:ext>
            </a:extLst>
          </p:cNvPr>
          <p:cNvSpPr/>
          <p:nvPr/>
        </p:nvSpPr>
        <p:spPr>
          <a:xfrm>
            <a:off x="6076758" y="6320815"/>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四角形: 角を丸くする 5">
            <a:extLst>
              <a:ext uri="{FF2B5EF4-FFF2-40B4-BE49-F238E27FC236}">
                <a16:creationId xmlns:a16="http://schemas.microsoft.com/office/drawing/2014/main" id="{8744952A-1925-EF1E-4904-6C584C9E2EED}"/>
              </a:ext>
            </a:extLst>
          </p:cNvPr>
          <p:cNvSpPr/>
          <p:nvPr/>
        </p:nvSpPr>
        <p:spPr>
          <a:xfrm>
            <a:off x="5537510" y="4260978"/>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0000"/>
                </a:solidFill>
              </a:rPr>
              <a:t> </a:t>
            </a:r>
            <a:r>
              <a:rPr kumimoji="1" lang="ja-JP" altLang="en-US">
                <a:solidFill>
                  <a:schemeClr val="tx1"/>
                </a:solidFill>
              </a:rPr>
              <a:t>監視用</a:t>
            </a:r>
            <a:r>
              <a:rPr kumimoji="1" lang="en-US" altLang="ja-JP" dirty="0">
                <a:solidFill>
                  <a:schemeClr val="tx1"/>
                </a:solidFill>
              </a:rPr>
              <a:t>TVM</a:t>
            </a:r>
            <a:endParaRPr kumimoji="1" lang="ja-JP" altLang="en-US">
              <a:solidFill>
                <a:schemeClr val="tx1"/>
              </a:solidFill>
            </a:endParaRPr>
          </a:p>
        </p:txBody>
      </p:sp>
      <p:sp>
        <p:nvSpPr>
          <p:cNvPr id="76" name="四角形: 角を丸くする 6">
            <a:extLst>
              <a:ext uri="{FF2B5EF4-FFF2-40B4-BE49-F238E27FC236}">
                <a16:creationId xmlns:a16="http://schemas.microsoft.com/office/drawing/2014/main" id="{5D0424B5-95C3-421F-54AE-1BC9F3139F2C}"/>
              </a:ext>
            </a:extLst>
          </p:cNvPr>
          <p:cNvSpPr/>
          <p:nvPr/>
        </p:nvSpPr>
        <p:spPr>
          <a:xfrm>
            <a:off x="3259710" y="4250975"/>
            <a:ext cx="2186258" cy="599866"/>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rgbClr val="FF0000"/>
                </a:solidFill>
              </a:rPr>
              <a:t> </a:t>
            </a:r>
            <a:r>
              <a:rPr lang="ja-JP" altLang="en-US">
                <a:solidFill>
                  <a:schemeClr val="tx1"/>
                </a:solidFill>
              </a:rPr>
              <a:t>ハイパーバイザ</a:t>
            </a:r>
            <a:endParaRPr kumimoji="1" lang="ja-JP" altLang="en-US" sz="1400">
              <a:solidFill>
                <a:schemeClr val="tx1"/>
              </a:solidFill>
            </a:endParaRPr>
          </a:p>
        </p:txBody>
      </p:sp>
      <p:cxnSp>
        <p:nvCxnSpPr>
          <p:cNvPr id="77" name="直線コネクタ 76">
            <a:extLst>
              <a:ext uri="{FF2B5EF4-FFF2-40B4-BE49-F238E27FC236}">
                <a16:creationId xmlns:a16="http://schemas.microsoft.com/office/drawing/2014/main" id="{71EA7FC5-E495-8B33-3A71-BCB243F92FD5}"/>
              </a:ext>
            </a:extLst>
          </p:cNvPr>
          <p:cNvCxnSpPr>
            <a:cxnSpLocks/>
            <a:stCxn id="75" idx="2"/>
          </p:cNvCxnSpPr>
          <p:nvPr/>
        </p:nvCxnSpPr>
        <p:spPr>
          <a:xfrm>
            <a:off x="6402453" y="4825150"/>
            <a:ext cx="0" cy="523477"/>
          </a:xfrm>
          <a:prstGeom prst="line">
            <a:avLst/>
          </a:prstGeom>
          <a:ln w="50800">
            <a:tailEnd type="triangle"/>
          </a:ln>
        </p:spPr>
        <p:style>
          <a:lnRef idx="3">
            <a:schemeClr val="dk1"/>
          </a:lnRef>
          <a:fillRef idx="0">
            <a:schemeClr val="dk1"/>
          </a:fillRef>
          <a:effectRef idx="2">
            <a:schemeClr val="dk1"/>
          </a:effectRef>
          <a:fontRef idx="minor">
            <a:schemeClr val="tx1"/>
          </a:fontRef>
        </p:style>
      </p:cxnSp>
      <p:cxnSp>
        <p:nvCxnSpPr>
          <p:cNvPr id="78" name="直線コネクタ 77">
            <a:extLst>
              <a:ext uri="{FF2B5EF4-FFF2-40B4-BE49-F238E27FC236}">
                <a16:creationId xmlns:a16="http://schemas.microsoft.com/office/drawing/2014/main" id="{64CE500F-0ABE-D409-C690-9108BBDD03AC}"/>
              </a:ext>
            </a:extLst>
          </p:cNvPr>
          <p:cNvCxnSpPr>
            <a:cxnSpLocks/>
            <a:stCxn id="76" idx="2"/>
          </p:cNvCxnSpPr>
          <p:nvPr/>
        </p:nvCxnSpPr>
        <p:spPr>
          <a:xfrm>
            <a:off x="4352839" y="4850841"/>
            <a:ext cx="0" cy="506339"/>
          </a:xfrm>
          <a:prstGeom prst="line">
            <a:avLst/>
          </a:prstGeom>
          <a:ln w="50800">
            <a:headEnd type="triangle"/>
          </a:ln>
        </p:spPr>
        <p:style>
          <a:lnRef idx="3">
            <a:schemeClr val="dk1"/>
          </a:lnRef>
          <a:fillRef idx="0">
            <a:schemeClr val="dk1"/>
          </a:fillRef>
          <a:effectRef idx="2">
            <a:schemeClr val="dk1"/>
          </a:effectRef>
          <a:fontRef idx="minor">
            <a:schemeClr val="tx1"/>
          </a:fontRef>
        </p:style>
      </p:cxnSp>
      <p:sp>
        <p:nvSpPr>
          <p:cNvPr id="79" name="テキスト ボックス 78">
            <a:extLst>
              <a:ext uri="{FF2B5EF4-FFF2-40B4-BE49-F238E27FC236}">
                <a16:creationId xmlns:a16="http://schemas.microsoft.com/office/drawing/2014/main" id="{A9129002-8F44-D323-8C6C-BD5D0C6B3599}"/>
              </a:ext>
            </a:extLst>
          </p:cNvPr>
          <p:cNvSpPr txBox="1"/>
          <p:nvPr/>
        </p:nvSpPr>
        <p:spPr>
          <a:xfrm>
            <a:off x="6602486" y="4970098"/>
            <a:ext cx="1459298" cy="338554"/>
          </a:xfrm>
          <a:prstGeom prst="rect">
            <a:avLst/>
          </a:prstGeom>
          <a:noFill/>
        </p:spPr>
        <p:txBody>
          <a:bodyPr wrap="square" rtlCol="0">
            <a:spAutoFit/>
          </a:bodyPr>
          <a:lstStyle/>
          <a:p>
            <a:pPr algn="ctr"/>
            <a:r>
              <a:rPr kumimoji="1" lang="en-US" altLang="ja-JP" sz="1600" b="1" dirty="0"/>
              <a:t>1.</a:t>
            </a:r>
            <a:r>
              <a:rPr lang="ja-JP" altLang="en-US" sz="1600" b="1"/>
              <a:t>呼び出し</a:t>
            </a:r>
            <a:endParaRPr kumimoji="1" lang="ja-JP" altLang="en-US" sz="1600" b="1"/>
          </a:p>
        </p:txBody>
      </p:sp>
      <p:sp>
        <p:nvSpPr>
          <p:cNvPr id="80" name="テキスト ボックス 79">
            <a:extLst>
              <a:ext uri="{FF2B5EF4-FFF2-40B4-BE49-F238E27FC236}">
                <a16:creationId xmlns:a16="http://schemas.microsoft.com/office/drawing/2014/main" id="{EB28EA9D-0B41-C496-74DF-F94111DB3F59}"/>
              </a:ext>
            </a:extLst>
          </p:cNvPr>
          <p:cNvSpPr txBox="1"/>
          <p:nvPr/>
        </p:nvSpPr>
        <p:spPr>
          <a:xfrm>
            <a:off x="4350381" y="4946306"/>
            <a:ext cx="1355345" cy="338554"/>
          </a:xfrm>
          <a:prstGeom prst="rect">
            <a:avLst/>
          </a:prstGeom>
          <a:noFill/>
        </p:spPr>
        <p:txBody>
          <a:bodyPr wrap="square" rtlCol="0">
            <a:spAutoFit/>
          </a:bodyPr>
          <a:lstStyle/>
          <a:p>
            <a:pPr algn="ctr"/>
            <a:r>
              <a:rPr kumimoji="1" lang="en-US" altLang="ja-JP" sz="1600" b="1" dirty="0"/>
              <a:t>3.</a:t>
            </a:r>
            <a:r>
              <a:rPr lang="ja-JP" altLang="en-US" sz="1600" b="1"/>
              <a:t>呼び出し</a:t>
            </a:r>
            <a:endParaRPr kumimoji="1" lang="ja-JP" altLang="en-US" sz="1600" b="1"/>
          </a:p>
        </p:txBody>
      </p:sp>
      <p:sp>
        <p:nvSpPr>
          <p:cNvPr id="81" name="四角形: 角を丸くする 11">
            <a:extLst>
              <a:ext uri="{FF2B5EF4-FFF2-40B4-BE49-F238E27FC236}">
                <a16:creationId xmlns:a16="http://schemas.microsoft.com/office/drawing/2014/main" id="{D25AE89B-E9E2-0623-9E13-667D977A1F8D}"/>
              </a:ext>
            </a:extLst>
          </p:cNvPr>
          <p:cNvSpPr/>
          <p:nvPr/>
        </p:nvSpPr>
        <p:spPr>
          <a:xfrm>
            <a:off x="3259710" y="5357179"/>
            <a:ext cx="5882038" cy="564171"/>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a:solidFill>
                  <a:schemeClr val="tx1"/>
                </a:solidFill>
              </a:rPr>
              <a:t>　　　　</a:t>
            </a:r>
            <a:r>
              <a:rPr kumimoji="1" lang="en-US" altLang="ja-JP" sz="1400" dirty="0">
                <a:solidFill>
                  <a:schemeClr val="tx1"/>
                </a:solidFill>
              </a:rPr>
              <a:t>TSM</a:t>
            </a:r>
            <a:endParaRPr kumimoji="1" lang="ja-JP" altLang="en-US" sz="1400">
              <a:solidFill>
                <a:schemeClr val="tx1"/>
              </a:solidFill>
            </a:endParaRPr>
          </a:p>
        </p:txBody>
      </p:sp>
      <p:sp>
        <p:nvSpPr>
          <p:cNvPr id="82" name="四角形: 角を丸くする 5">
            <a:extLst>
              <a:ext uri="{FF2B5EF4-FFF2-40B4-BE49-F238E27FC236}">
                <a16:creationId xmlns:a16="http://schemas.microsoft.com/office/drawing/2014/main" id="{75115C69-278E-4852-C681-FA2B1845977D}"/>
              </a:ext>
            </a:extLst>
          </p:cNvPr>
          <p:cNvSpPr/>
          <p:nvPr/>
        </p:nvSpPr>
        <p:spPr>
          <a:xfrm>
            <a:off x="7417902" y="4250991"/>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rgbClr val="FF0000"/>
                </a:solidFill>
              </a:rPr>
              <a:t> </a:t>
            </a:r>
            <a:r>
              <a:rPr kumimoji="1" lang="ja-JP" altLang="en-US" sz="1600">
                <a:solidFill>
                  <a:schemeClr val="tx1"/>
                </a:solidFill>
              </a:rPr>
              <a:t>監視対象</a:t>
            </a:r>
            <a:r>
              <a:rPr kumimoji="1" lang="en-US" altLang="ja-JP" sz="1600" dirty="0">
                <a:solidFill>
                  <a:schemeClr val="tx1"/>
                </a:solidFill>
              </a:rPr>
              <a:t>TVM</a:t>
            </a:r>
            <a:endParaRPr kumimoji="1" lang="ja-JP" altLang="en-US" sz="1600">
              <a:solidFill>
                <a:schemeClr val="tx1"/>
              </a:solidFill>
            </a:endParaRPr>
          </a:p>
        </p:txBody>
      </p:sp>
      <p:cxnSp>
        <p:nvCxnSpPr>
          <p:cNvPr id="83" name="直線コネクタ 7">
            <a:extLst>
              <a:ext uri="{FF2B5EF4-FFF2-40B4-BE49-F238E27FC236}">
                <a16:creationId xmlns:a16="http://schemas.microsoft.com/office/drawing/2014/main" id="{30F5AADB-A064-9710-61F2-14B6A5F3F985}"/>
              </a:ext>
            </a:extLst>
          </p:cNvPr>
          <p:cNvCxnSpPr>
            <a:cxnSpLocks/>
            <a:stCxn id="82" idx="2"/>
          </p:cNvCxnSpPr>
          <p:nvPr/>
        </p:nvCxnSpPr>
        <p:spPr>
          <a:xfrm>
            <a:off x="8282845" y="4815163"/>
            <a:ext cx="4208" cy="542017"/>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84" name="Rounded Rectangle 13">
            <a:extLst>
              <a:ext uri="{FF2B5EF4-FFF2-40B4-BE49-F238E27FC236}">
                <a16:creationId xmlns:a16="http://schemas.microsoft.com/office/drawing/2014/main" id="{063CB951-C60E-DE43-AF9D-AC5782AD3B68}"/>
              </a:ext>
            </a:extLst>
          </p:cNvPr>
          <p:cNvSpPr/>
          <p:nvPr/>
        </p:nvSpPr>
        <p:spPr>
          <a:xfrm>
            <a:off x="542658" y="4170195"/>
            <a:ext cx="1760568" cy="599866"/>
          </a:xfrm>
          <a:prstGeom prst="round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85" name="Rounded Rectangle 14">
            <a:extLst>
              <a:ext uri="{FF2B5EF4-FFF2-40B4-BE49-F238E27FC236}">
                <a16:creationId xmlns:a16="http://schemas.microsoft.com/office/drawing/2014/main" id="{D41F38C8-2D26-B798-78AE-422A6C63018F}"/>
              </a:ext>
            </a:extLst>
          </p:cNvPr>
          <p:cNvSpPr/>
          <p:nvPr/>
        </p:nvSpPr>
        <p:spPr>
          <a:xfrm>
            <a:off x="542658" y="4949447"/>
            <a:ext cx="1760568" cy="645091"/>
          </a:xfrm>
          <a:prstGeom prst="round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cxnSp>
        <p:nvCxnSpPr>
          <p:cNvPr id="86" name="直線コネクタ 7">
            <a:extLst>
              <a:ext uri="{FF2B5EF4-FFF2-40B4-BE49-F238E27FC236}">
                <a16:creationId xmlns:a16="http://schemas.microsoft.com/office/drawing/2014/main" id="{5CF03766-E12E-F9C1-AC54-25703634718F}"/>
              </a:ext>
            </a:extLst>
          </p:cNvPr>
          <p:cNvCxnSpPr>
            <a:cxnSpLocks/>
            <a:endCxn id="97" idx="0"/>
          </p:cNvCxnSpPr>
          <p:nvPr/>
        </p:nvCxnSpPr>
        <p:spPr>
          <a:xfrm>
            <a:off x="8500720" y="5911485"/>
            <a:ext cx="0" cy="409330"/>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87" name="テキスト ボックス 9">
            <a:extLst>
              <a:ext uri="{FF2B5EF4-FFF2-40B4-BE49-F238E27FC236}">
                <a16:creationId xmlns:a16="http://schemas.microsoft.com/office/drawing/2014/main" id="{FCE87D25-CB45-655A-A380-92A8A355E457}"/>
              </a:ext>
            </a:extLst>
          </p:cNvPr>
          <p:cNvSpPr txBox="1"/>
          <p:nvPr/>
        </p:nvSpPr>
        <p:spPr>
          <a:xfrm>
            <a:off x="6753614" y="5911488"/>
            <a:ext cx="1168638" cy="338554"/>
          </a:xfrm>
          <a:prstGeom prst="rect">
            <a:avLst/>
          </a:prstGeom>
          <a:noFill/>
        </p:spPr>
        <p:txBody>
          <a:bodyPr wrap="square" rtlCol="0">
            <a:spAutoFit/>
          </a:bodyPr>
          <a:lstStyle/>
          <a:p>
            <a:pPr algn="ctr"/>
            <a:r>
              <a:rPr kumimoji="1" lang="en-US" altLang="ja-JP" sz="1600" b="1" dirty="0"/>
              <a:t>2. </a:t>
            </a:r>
            <a:r>
              <a:rPr kumimoji="1" lang="ja-JP" altLang="en-US" sz="1600" b="1"/>
              <a:t>変更</a:t>
            </a:r>
          </a:p>
        </p:txBody>
      </p:sp>
      <p:cxnSp>
        <p:nvCxnSpPr>
          <p:cNvPr id="89" name="直線コネクタ 7">
            <a:extLst>
              <a:ext uri="{FF2B5EF4-FFF2-40B4-BE49-F238E27FC236}">
                <a16:creationId xmlns:a16="http://schemas.microsoft.com/office/drawing/2014/main" id="{BB0C4B1D-A0EB-EDA1-A6B5-1E4835B3B627}"/>
              </a:ext>
            </a:extLst>
          </p:cNvPr>
          <p:cNvCxnSpPr>
            <a:cxnSpLocks/>
            <a:stCxn id="76" idx="1"/>
            <a:endCxn id="84" idx="3"/>
          </p:cNvCxnSpPr>
          <p:nvPr/>
        </p:nvCxnSpPr>
        <p:spPr>
          <a:xfrm flipH="1" flipV="1">
            <a:off x="2303226" y="4470128"/>
            <a:ext cx="956484" cy="80780"/>
          </a:xfrm>
          <a:prstGeom prst="line">
            <a:avLst/>
          </a:prstGeom>
          <a:ln w="50800">
            <a:tailEnd type="triangle"/>
          </a:ln>
        </p:spPr>
        <p:style>
          <a:lnRef idx="3">
            <a:schemeClr val="dk1"/>
          </a:lnRef>
          <a:fillRef idx="0">
            <a:schemeClr val="dk1"/>
          </a:fillRef>
          <a:effectRef idx="2">
            <a:schemeClr val="dk1"/>
          </a:effectRef>
          <a:fontRef idx="minor">
            <a:schemeClr val="tx1"/>
          </a:fontRef>
        </p:style>
      </p:cxnSp>
      <p:cxnSp>
        <p:nvCxnSpPr>
          <p:cNvPr id="90" name="直線コネクタ 7">
            <a:extLst>
              <a:ext uri="{FF2B5EF4-FFF2-40B4-BE49-F238E27FC236}">
                <a16:creationId xmlns:a16="http://schemas.microsoft.com/office/drawing/2014/main" id="{3208831F-2034-9CA2-CDC1-B88DE2816014}"/>
              </a:ext>
            </a:extLst>
          </p:cNvPr>
          <p:cNvCxnSpPr>
            <a:cxnSpLocks/>
            <a:stCxn id="76" idx="1"/>
            <a:endCxn id="85" idx="3"/>
          </p:cNvCxnSpPr>
          <p:nvPr/>
        </p:nvCxnSpPr>
        <p:spPr>
          <a:xfrm flipH="1">
            <a:off x="2303226" y="4550908"/>
            <a:ext cx="956484" cy="721085"/>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91" name="テキスト ボックス 9">
            <a:extLst>
              <a:ext uri="{FF2B5EF4-FFF2-40B4-BE49-F238E27FC236}">
                <a16:creationId xmlns:a16="http://schemas.microsoft.com/office/drawing/2014/main" id="{53B06A6D-D7D9-ACD8-C360-D2EC8EDACF05}"/>
              </a:ext>
            </a:extLst>
          </p:cNvPr>
          <p:cNvSpPr txBox="1"/>
          <p:nvPr/>
        </p:nvSpPr>
        <p:spPr>
          <a:xfrm>
            <a:off x="2766287" y="4946306"/>
            <a:ext cx="1168638" cy="338554"/>
          </a:xfrm>
          <a:prstGeom prst="rect">
            <a:avLst/>
          </a:prstGeom>
          <a:noFill/>
        </p:spPr>
        <p:txBody>
          <a:bodyPr wrap="square" rtlCol="0">
            <a:spAutoFit/>
          </a:bodyPr>
          <a:lstStyle/>
          <a:p>
            <a:pPr algn="ctr"/>
            <a:r>
              <a:rPr kumimoji="1" lang="en-US" altLang="ja-JP" sz="1600" b="1" dirty="0"/>
              <a:t>4. </a:t>
            </a:r>
            <a:r>
              <a:rPr kumimoji="1" lang="ja-JP" altLang="en-US" sz="1600" b="1"/>
              <a:t>登録</a:t>
            </a:r>
          </a:p>
        </p:txBody>
      </p:sp>
      <p:sp>
        <p:nvSpPr>
          <p:cNvPr id="92" name="TextBox 45">
            <a:extLst>
              <a:ext uri="{FF2B5EF4-FFF2-40B4-BE49-F238E27FC236}">
                <a16:creationId xmlns:a16="http://schemas.microsoft.com/office/drawing/2014/main" id="{C9181EE6-AE11-2409-D1C8-9948F33D097B}"/>
              </a:ext>
            </a:extLst>
          </p:cNvPr>
          <p:cNvSpPr txBox="1"/>
          <p:nvPr/>
        </p:nvSpPr>
        <p:spPr>
          <a:xfrm>
            <a:off x="9093742" y="6263305"/>
            <a:ext cx="1800493" cy="369332"/>
          </a:xfrm>
          <a:prstGeom prst="rect">
            <a:avLst/>
          </a:prstGeom>
          <a:noFill/>
        </p:spPr>
        <p:txBody>
          <a:bodyPr wrap="none" rtlCol="0">
            <a:spAutoFit/>
          </a:bodyPr>
          <a:lstStyle/>
          <a:p>
            <a:r>
              <a:rPr lang="en-JP"/>
              <a:t>メモリ</a:t>
            </a:r>
            <a:r>
              <a:rPr lang="ja-JP" altLang="en-US"/>
              <a:t>割り当て</a:t>
            </a:r>
            <a:endParaRPr lang="en-JP"/>
          </a:p>
        </p:txBody>
      </p:sp>
      <p:sp>
        <p:nvSpPr>
          <p:cNvPr id="93" name="正方形/長方形 51">
            <a:extLst>
              <a:ext uri="{FF2B5EF4-FFF2-40B4-BE49-F238E27FC236}">
                <a16:creationId xmlns:a16="http://schemas.microsoft.com/office/drawing/2014/main" id="{D3102537-37C1-B8EF-07B3-943B88AACA1B}"/>
              </a:ext>
            </a:extLst>
          </p:cNvPr>
          <p:cNvSpPr/>
          <p:nvPr/>
        </p:nvSpPr>
        <p:spPr>
          <a:xfrm>
            <a:off x="6469934" y="632081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51">
            <a:extLst>
              <a:ext uri="{FF2B5EF4-FFF2-40B4-BE49-F238E27FC236}">
                <a16:creationId xmlns:a16="http://schemas.microsoft.com/office/drawing/2014/main" id="{5469E13E-D137-7C75-32CA-FA21E11A4BAA}"/>
              </a:ext>
            </a:extLst>
          </p:cNvPr>
          <p:cNvSpPr/>
          <p:nvPr/>
        </p:nvSpPr>
        <p:spPr>
          <a:xfrm>
            <a:off x="6074886" y="632081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95" name="正方形/長方形 51">
            <a:extLst>
              <a:ext uri="{FF2B5EF4-FFF2-40B4-BE49-F238E27FC236}">
                <a16:creationId xmlns:a16="http://schemas.microsoft.com/office/drawing/2014/main" id="{A4E1479A-99FC-1954-7ADF-2F85D59E41D9}"/>
              </a:ext>
            </a:extLst>
          </p:cNvPr>
          <p:cNvSpPr/>
          <p:nvPr/>
        </p:nvSpPr>
        <p:spPr>
          <a:xfrm>
            <a:off x="6858055" y="6320818"/>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51">
            <a:extLst>
              <a:ext uri="{FF2B5EF4-FFF2-40B4-BE49-F238E27FC236}">
                <a16:creationId xmlns:a16="http://schemas.microsoft.com/office/drawing/2014/main" id="{8E463DCF-4F22-E85C-3025-2D5DB40ECD2F}"/>
              </a:ext>
            </a:extLst>
          </p:cNvPr>
          <p:cNvSpPr/>
          <p:nvPr/>
        </p:nvSpPr>
        <p:spPr>
          <a:xfrm>
            <a:off x="5681710" y="6320817"/>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正方形/長方形 51">
            <a:extLst>
              <a:ext uri="{FF2B5EF4-FFF2-40B4-BE49-F238E27FC236}">
                <a16:creationId xmlns:a16="http://schemas.microsoft.com/office/drawing/2014/main" id="{6FA33D1F-F622-5BF4-55BD-292E62C85219}"/>
              </a:ext>
            </a:extLst>
          </p:cNvPr>
          <p:cNvSpPr/>
          <p:nvPr/>
        </p:nvSpPr>
        <p:spPr>
          <a:xfrm>
            <a:off x="8304150" y="6320815"/>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98" name="正方形/長方形 51">
            <a:extLst>
              <a:ext uri="{FF2B5EF4-FFF2-40B4-BE49-F238E27FC236}">
                <a16:creationId xmlns:a16="http://schemas.microsoft.com/office/drawing/2014/main" id="{A4D317D1-CAF9-676C-B4B6-F29119B721A5}"/>
              </a:ext>
            </a:extLst>
          </p:cNvPr>
          <p:cNvSpPr/>
          <p:nvPr/>
        </p:nvSpPr>
        <p:spPr>
          <a:xfrm>
            <a:off x="7915225" y="6320818"/>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99" name="正方形/長方形 51">
            <a:extLst>
              <a:ext uri="{FF2B5EF4-FFF2-40B4-BE49-F238E27FC236}">
                <a16:creationId xmlns:a16="http://schemas.microsoft.com/office/drawing/2014/main" id="{8B0C9DB6-F03E-3070-5A8A-974646915505}"/>
              </a:ext>
            </a:extLst>
          </p:cNvPr>
          <p:cNvSpPr/>
          <p:nvPr/>
        </p:nvSpPr>
        <p:spPr>
          <a:xfrm>
            <a:off x="8698394" y="6320817"/>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正方形/長方形 99">
            <a:extLst>
              <a:ext uri="{FF2B5EF4-FFF2-40B4-BE49-F238E27FC236}">
                <a16:creationId xmlns:a16="http://schemas.microsoft.com/office/drawing/2014/main" id="{935A67C7-B969-5AE9-58A3-0B1BE46E2133}"/>
              </a:ext>
            </a:extLst>
          </p:cNvPr>
          <p:cNvSpPr/>
          <p:nvPr/>
        </p:nvSpPr>
        <p:spPr>
          <a:xfrm>
            <a:off x="7522049" y="6320816"/>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四角形: 角を丸くする 3">
            <a:extLst>
              <a:ext uri="{FF2B5EF4-FFF2-40B4-BE49-F238E27FC236}">
                <a16:creationId xmlns:a16="http://schemas.microsoft.com/office/drawing/2014/main" id="{5B8595C6-D842-8C42-98D0-CFA358588812}"/>
              </a:ext>
            </a:extLst>
          </p:cNvPr>
          <p:cNvSpPr/>
          <p:nvPr/>
        </p:nvSpPr>
        <p:spPr>
          <a:xfrm>
            <a:off x="5445968" y="5407315"/>
            <a:ext cx="1729887" cy="476944"/>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p>
          <a:p>
            <a:pPr algn="ctr"/>
            <a:r>
              <a:rPr kumimoji="1" lang="ja-JP" altLang="en-US" sz="1600">
                <a:solidFill>
                  <a:schemeClr val="tx1"/>
                </a:solidFill>
              </a:rPr>
              <a:t>ページテーブル</a:t>
            </a:r>
          </a:p>
        </p:txBody>
      </p:sp>
      <p:sp>
        <p:nvSpPr>
          <p:cNvPr id="6" name="四角形: 角を丸くする 3">
            <a:extLst>
              <a:ext uri="{FF2B5EF4-FFF2-40B4-BE49-F238E27FC236}">
                <a16:creationId xmlns:a16="http://schemas.microsoft.com/office/drawing/2014/main" id="{EBAAB576-1C50-25CA-DE52-7E4543DB1A0D}"/>
              </a:ext>
            </a:extLst>
          </p:cNvPr>
          <p:cNvSpPr/>
          <p:nvPr/>
        </p:nvSpPr>
        <p:spPr>
          <a:xfrm>
            <a:off x="7361647" y="5404413"/>
            <a:ext cx="1729887" cy="466844"/>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p>
          <a:p>
            <a:pPr algn="ctr"/>
            <a:r>
              <a:rPr kumimoji="1" lang="ja-JP" altLang="en-US" sz="1600">
                <a:solidFill>
                  <a:schemeClr val="tx1"/>
                </a:solidFill>
              </a:rPr>
              <a:t>ページテーブル</a:t>
            </a:r>
          </a:p>
        </p:txBody>
      </p:sp>
      <p:sp>
        <p:nvSpPr>
          <p:cNvPr id="8" name="正方形/長方形 51">
            <a:extLst>
              <a:ext uri="{FF2B5EF4-FFF2-40B4-BE49-F238E27FC236}">
                <a16:creationId xmlns:a16="http://schemas.microsoft.com/office/drawing/2014/main" id="{D68122E1-0598-4E12-9031-3395DA8A3447}"/>
              </a:ext>
            </a:extLst>
          </p:cNvPr>
          <p:cNvSpPr/>
          <p:nvPr/>
        </p:nvSpPr>
        <p:spPr>
          <a:xfrm>
            <a:off x="1220718" y="4247760"/>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9" name="正方形/長方形 51">
            <a:extLst>
              <a:ext uri="{FF2B5EF4-FFF2-40B4-BE49-F238E27FC236}">
                <a16:creationId xmlns:a16="http://schemas.microsoft.com/office/drawing/2014/main" id="{39133821-3FD4-76B3-E629-993C68C9DA2F}"/>
              </a:ext>
            </a:extLst>
          </p:cNvPr>
          <p:cNvSpPr/>
          <p:nvPr/>
        </p:nvSpPr>
        <p:spPr>
          <a:xfrm>
            <a:off x="1214261" y="5059196"/>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17" name="正方形/長方形 51">
            <a:extLst>
              <a:ext uri="{FF2B5EF4-FFF2-40B4-BE49-F238E27FC236}">
                <a16:creationId xmlns:a16="http://schemas.microsoft.com/office/drawing/2014/main" id="{3094D488-8B4A-77F3-0B9F-A4693331325A}"/>
              </a:ext>
            </a:extLst>
          </p:cNvPr>
          <p:cNvSpPr/>
          <p:nvPr/>
        </p:nvSpPr>
        <p:spPr>
          <a:xfrm>
            <a:off x="6076511" y="6324481"/>
            <a:ext cx="393140" cy="39683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cxnSp>
        <p:nvCxnSpPr>
          <p:cNvPr id="13" name="直線コネクタ 7">
            <a:extLst>
              <a:ext uri="{FF2B5EF4-FFF2-40B4-BE49-F238E27FC236}">
                <a16:creationId xmlns:a16="http://schemas.microsoft.com/office/drawing/2014/main" id="{43F5797B-D3C5-2E76-FB54-24B3DE7E487B}"/>
              </a:ext>
            </a:extLst>
          </p:cNvPr>
          <p:cNvCxnSpPr>
            <a:cxnSpLocks/>
          </p:cNvCxnSpPr>
          <p:nvPr/>
        </p:nvCxnSpPr>
        <p:spPr>
          <a:xfrm>
            <a:off x="6245227" y="5921350"/>
            <a:ext cx="0" cy="409330"/>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22" name="TextBox 45">
            <a:extLst>
              <a:ext uri="{FF2B5EF4-FFF2-40B4-BE49-F238E27FC236}">
                <a16:creationId xmlns:a16="http://schemas.microsoft.com/office/drawing/2014/main" id="{8811C0C5-B8B8-0032-D330-7F02FC940529}"/>
              </a:ext>
            </a:extLst>
          </p:cNvPr>
          <p:cNvSpPr txBox="1"/>
          <p:nvPr/>
        </p:nvSpPr>
        <p:spPr>
          <a:xfrm>
            <a:off x="542658" y="5736684"/>
            <a:ext cx="2031325" cy="369332"/>
          </a:xfrm>
          <a:prstGeom prst="rect">
            <a:avLst/>
          </a:prstGeom>
          <a:noFill/>
        </p:spPr>
        <p:txBody>
          <a:bodyPr wrap="none" rtlCol="0">
            <a:spAutoFit/>
          </a:bodyPr>
          <a:lstStyle/>
          <a:p>
            <a:r>
              <a:rPr lang="ja-JP" altLang="en-US"/>
              <a:t>共有ページリスト</a:t>
            </a:r>
            <a:endParaRPr lang="en-JP"/>
          </a:p>
        </p:txBody>
      </p:sp>
      <p:sp>
        <p:nvSpPr>
          <p:cNvPr id="25" name="正方形/長方形 51">
            <a:extLst>
              <a:ext uri="{FF2B5EF4-FFF2-40B4-BE49-F238E27FC236}">
                <a16:creationId xmlns:a16="http://schemas.microsoft.com/office/drawing/2014/main" id="{AD36B83C-D6EF-970A-54FE-1207A0F603BD}"/>
              </a:ext>
            </a:extLst>
          </p:cNvPr>
          <p:cNvSpPr/>
          <p:nvPr/>
        </p:nvSpPr>
        <p:spPr>
          <a:xfrm>
            <a:off x="8311677" y="6320814"/>
            <a:ext cx="393140" cy="39683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7" name="テキスト ボックス 9">
            <a:extLst>
              <a:ext uri="{FF2B5EF4-FFF2-40B4-BE49-F238E27FC236}">
                <a16:creationId xmlns:a16="http://schemas.microsoft.com/office/drawing/2014/main" id="{6B04453C-D159-DC68-7F7E-B85313AB636B}"/>
              </a:ext>
            </a:extLst>
          </p:cNvPr>
          <p:cNvSpPr txBox="1"/>
          <p:nvPr/>
        </p:nvSpPr>
        <p:spPr>
          <a:xfrm>
            <a:off x="4508757" y="6417598"/>
            <a:ext cx="1168638" cy="338554"/>
          </a:xfrm>
          <a:prstGeom prst="rect">
            <a:avLst/>
          </a:prstGeom>
          <a:noFill/>
        </p:spPr>
        <p:txBody>
          <a:bodyPr wrap="square" rtlCol="0">
            <a:spAutoFit/>
          </a:bodyPr>
          <a:lstStyle/>
          <a:p>
            <a:pPr algn="ctr"/>
            <a:r>
              <a:rPr lang="en-US" altLang="ja-JP" sz="1600" b="1" dirty="0"/>
              <a:t>5</a:t>
            </a:r>
            <a:r>
              <a:rPr kumimoji="1" lang="en-US" altLang="ja-JP" sz="1600" b="1" dirty="0"/>
              <a:t>. </a:t>
            </a:r>
            <a:r>
              <a:rPr lang="ja-JP" altLang="en-US" sz="1600" b="1"/>
              <a:t>削除</a:t>
            </a:r>
            <a:endParaRPr kumimoji="1" lang="ja-JP" altLang="en-US" sz="1600" b="1"/>
          </a:p>
        </p:txBody>
      </p:sp>
    </p:spTree>
    <p:extLst>
      <p:ext uri="{BB962C8B-B14F-4D97-AF65-F5344CB8AC3E}">
        <p14:creationId xmlns:p14="http://schemas.microsoft.com/office/powerpoint/2010/main" val="6437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7"/>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8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9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8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9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1"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p:bldP spid="80" grpId="0"/>
      <p:bldP spid="87" grpId="0"/>
      <p:bldP spid="91" grpId="0"/>
      <p:bldP spid="94" grpId="0" animBg="1"/>
      <p:bldP spid="97" grpId="0" animBg="1"/>
      <p:bldP spid="8" grpId="0" animBg="1"/>
      <p:bldP spid="9" grpId="0" animBg="1"/>
      <p:bldP spid="17" grpId="1" animBg="1"/>
      <p:bldP spid="25"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D3985A-F07B-3DD1-E361-CB121563B8E2}"/>
              </a:ext>
            </a:extLst>
          </p:cNvPr>
          <p:cNvSpPr>
            <a:spLocks noGrp="1"/>
          </p:cNvSpPr>
          <p:nvPr>
            <p:ph type="title"/>
          </p:nvPr>
        </p:nvSpPr>
        <p:spPr/>
        <p:txBody>
          <a:bodyPr/>
          <a:lstStyle/>
          <a:p>
            <a:r>
              <a:rPr kumimoji="1" lang="ja-JP" altLang="en-US"/>
              <a:t>共有ページの登録</a:t>
            </a:r>
          </a:p>
        </p:txBody>
      </p:sp>
      <p:sp>
        <p:nvSpPr>
          <p:cNvPr id="3" name="コンテンツ プレースホルダー 2">
            <a:extLst>
              <a:ext uri="{FF2B5EF4-FFF2-40B4-BE49-F238E27FC236}">
                <a16:creationId xmlns:a16="http://schemas.microsoft.com/office/drawing/2014/main" id="{B8B2F8BC-21DF-1CCE-647F-BDB9398095DF}"/>
              </a:ext>
            </a:extLst>
          </p:cNvPr>
          <p:cNvSpPr>
            <a:spLocks noGrp="1"/>
          </p:cNvSpPr>
          <p:nvPr>
            <p:ph idx="1"/>
          </p:nvPr>
        </p:nvSpPr>
        <p:spPr/>
        <p:txBody>
          <a:bodyPr/>
          <a:lstStyle/>
          <a:p>
            <a:r>
              <a:rPr kumimoji="1" lang="ja-JP" altLang="en-US"/>
              <a:t>監視用</a:t>
            </a:r>
            <a:r>
              <a:rPr kumimoji="1" lang="en-US" altLang="ja-JP" dirty="0"/>
              <a:t>TVM</a:t>
            </a:r>
            <a:r>
              <a:rPr kumimoji="1" lang="ja-JP" altLang="en-US"/>
              <a:t>は共有に用いるページをハイパーバイザに登録</a:t>
            </a:r>
            <a:endParaRPr kumimoji="1" lang="en-US" altLang="ja-JP" dirty="0"/>
          </a:p>
          <a:p>
            <a:pPr lvl="1"/>
            <a:r>
              <a:rPr kumimoji="1" lang="ja-JP" altLang="en-US"/>
              <a:t>認証キーを指定して</a:t>
            </a:r>
            <a:r>
              <a:rPr kumimoji="1" lang="en-US" altLang="ja-JP" dirty="0"/>
              <a:t>TSM</a:t>
            </a:r>
            <a:r>
              <a:rPr kumimoji="1" lang="ja-JP" altLang="en-US"/>
              <a:t>を呼び出し、</a:t>
            </a:r>
            <a:r>
              <a:rPr kumimoji="1" lang="en-US" altLang="ja-JP" dirty="0"/>
              <a:t>VM Exit</a:t>
            </a:r>
            <a:r>
              <a:rPr kumimoji="1" lang="ja-JP" altLang="en-US"/>
              <a:t>を発生させる</a:t>
            </a:r>
            <a:endParaRPr kumimoji="1" lang="en-US" altLang="ja-JP" dirty="0"/>
          </a:p>
          <a:p>
            <a:pPr lvl="1"/>
            <a:r>
              <a:rPr lang="ja-JP" altLang="en-US"/>
              <a:t>ハイパーバイザは指定されたページとそのゲスト物理アドレスを登録</a:t>
            </a:r>
            <a:endParaRPr kumimoji="1" lang="ja-JP" altLang="en-US"/>
          </a:p>
          <a:p>
            <a:r>
              <a:rPr lang="ja-JP" altLang="en-US"/>
              <a:t>その</a:t>
            </a:r>
            <a:r>
              <a:rPr kumimoji="1" lang="ja-JP" altLang="en-US"/>
              <a:t>アドレスに再度アクセスするとページフォールトが発生</a:t>
            </a:r>
            <a:endParaRPr kumimoji="1" lang="en-US" altLang="ja-JP" dirty="0"/>
          </a:p>
          <a:p>
            <a:pPr lvl="1"/>
            <a:r>
              <a:rPr lang="ja-JP" altLang="en-US"/>
              <a:t>ハイパーバイザは共有ページリストから対応するページを探す</a:t>
            </a:r>
            <a:endParaRPr lang="en-US" altLang="ja-JP" dirty="0"/>
          </a:p>
          <a:p>
            <a:pPr lvl="1"/>
            <a:r>
              <a:rPr kumimoji="1" lang="en-US" altLang="ja-JP" dirty="0"/>
              <a:t>G-stage</a:t>
            </a:r>
            <a:r>
              <a:rPr kumimoji="1" lang="ja-JP" altLang="en-US"/>
              <a:t>ページテーブルに登録して非機密メモリとしてアクセス</a:t>
            </a:r>
          </a:p>
          <a:p>
            <a:endParaRPr kumimoji="1" lang="ja-JP" altLang="en-US"/>
          </a:p>
        </p:txBody>
      </p:sp>
      <p:sp>
        <p:nvSpPr>
          <p:cNvPr id="4" name="スライド番号プレースホルダー 3">
            <a:extLst>
              <a:ext uri="{FF2B5EF4-FFF2-40B4-BE49-F238E27FC236}">
                <a16:creationId xmlns:a16="http://schemas.microsoft.com/office/drawing/2014/main" id="{F9E24CAA-55A5-2532-52A2-20CF85FF5350}"/>
              </a:ext>
            </a:extLst>
          </p:cNvPr>
          <p:cNvSpPr>
            <a:spLocks noGrp="1"/>
          </p:cNvSpPr>
          <p:nvPr>
            <p:ph type="sldNum" sz="quarter" idx="12"/>
          </p:nvPr>
        </p:nvSpPr>
        <p:spPr/>
        <p:txBody>
          <a:bodyPr/>
          <a:lstStyle/>
          <a:p>
            <a:fld id="{A2D0B6E4-DB95-4D36-8524-B9153B2D6E62}" type="slidenum">
              <a:rPr kumimoji="1" lang="ja-JP" altLang="en-US" smtClean="0"/>
              <a:t>14</a:t>
            </a:fld>
            <a:endParaRPr kumimoji="1" lang="ja-JP" altLang="en-US"/>
          </a:p>
        </p:txBody>
      </p:sp>
      <p:sp>
        <p:nvSpPr>
          <p:cNvPr id="24" name="TextBox 45">
            <a:extLst>
              <a:ext uri="{FF2B5EF4-FFF2-40B4-BE49-F238E27FC236}">
                <a16:creationId xmlns:a16="http://schemas.microsoft.com/office/drawing/2014/main" id="{88A70665-61EE-2071-EC0D-97196DDDBFF7}"/>
              </a:ext>
            </a:extLst>
          </p:cNvPr>
          <p:cNvSpPr txBox="1"/>
          <p:nvPr/>
        </p:nvSpPr>
        <p:spPr>
          <a:xfrm>
            <a:off x="8059837" y="6474916"/>
            <a:ext cx="1800493" cy="369332"/>
          </a:xfrm>
          <a:prstGeom prst="rect">
            <a:avLst/>
          </a:prstGeom>
          <a:noFill/>
        </p:spPr>
        <p:txBody>
          <a:bodyPr wrap="none" rtlCol="0">
            <a:spAutoFit/>
          </a:bodyPr>
          <a:lstStyle/>
          <a:p>
            <a:r>
              <a:rPr lang="en-JP"/>
              <a:t>メモリ</a:t>
            </a:r>
            <a:r>
              <a:rPr lang="ja-JP" altLang="en-US"/>
              <a:t>割り当て</a:t>
            </a:r>
            <a:endParaRPr lang="en-JP"/>
          </a:p>
        </p:txBody>
      </p:sp>
      <p:sp>
        <p:nvSpPr>
          <p:cNvPr id="35" name="四角形: 角を丸くする 6">
            <a:extLst>
              <a:ext uri="{FF2B5EF4-FFF2-40B4-BE49-F238E27FC236}">
                <a16:creationId xmlns:a16="http://schemas.microsoft.com/office/drawing/2014/main" id="{8F8B1F77-81B6-91AF-8264-5EFEEB591495}"/>
              </a:ext>
            </a:extLst>
          </p:cNvPr>
          <p:cNvSpPr/>
          <p:nvPr/>
        </p:nvSpPr>
        <p:spPr>
          <a:xfrm>
            <a:off x="3914147" y="4311926"/>
            <a:ext cx="2014343" cy="547003"/>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chemeClr val="tx1"/>
                </a:solidFill>
              </a:rPr>
              <a:t> </a:t>
            </a:r>
            <a:r>
              <a:rPr lang="ja-JP" altLang="en-US">
                <a:solidFill>
                  <a:schemeClr val="tx1"/>
                </a:solidFill>
              </a:rPr>
              <a:t>ハイパーバイザ</a:t>
            </a:r>
            <a:endParaRPr kumimoji="1" lang="ja-JP" altLang="en-US" sz="1400">
              <a:solidFill>
                <a:schemeClr val="tx1"/>
              </a:solidFill>
            </a:endParaRPr>
          </a:p>
        </p:txBody>
      </p:sp>
      <p:sp>
        <p:nvSpPr>
          <p:cNvPr id="39" name="四角形: 角を丸くする 11">
            <a:extLst>
              <a:ext uri="{FF2B5EF4-FFF2-40B4-BE49-F238E27FC236}">
                <a16:creationId xmlns:a16="http://schemas.microsoft.com/office/drawing/2014/main" id="{B9F6686D-CFA0-6E92-C1B1-F215C90EBCF6}"/>
              </a:ext>
            </a:extLst>
          </p:cNvPr>
          <p:cNvSpPr/>
          <p:nvPr/>
        </p:nvSpPr>
        <p:spPr>
          <a:xfrm>
            <a:off x="3960202" y="5590817"/>
            <a:ext cx="5677400" cy="539857"/>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a:solidFill>
                  <a:schemeClr val="tx1"/>
                </a:solidFill>
              </a:rPr>
              <a:t>　　</a:t>
            </a:r>
            <a:r>
              <a:rPr kumimoji="1" lang="en-US" altLang="ja-JP" sz="1400" dirty="0">
                <a:solidFill>
                  <a:schemeClr val="tx1"/>
                </a:solidFill>
              </a:rPr>
              <a:t>TSM</a:t>
            </a:r>
            <a:endParaRPr kumimoji="1" lang="ja-JP" altLang="en-US" sz="1400">
              <a:solidFill>
                <a:schemeClr val="tx1"/>
              </a:solidFill>
            </a:endParaRPr>
          </a:p>
        </p:txBody>
      </p:sp>
      <p:cxnSp>
        <p:nvCxnSpPr>
          <p:cNvPr id="42" name="直線コネクタ 7">
            <a:extLst>
              <a:ext uri="{FF2B5EF4-FFF2-40B4-BE49-F238E27FC236}">
                <a16:creationId xmlns:a16="http://schemas.microsoft.com/office/drawing/2014/main" id="{9A1A392F-A711-914B-3ADF-084AD3025238}"/>
              </a:ext>
            </a:extLst>
          </p:cNvPr>
          <p:cNvCxnSpPr>
            <a:cxnSpLocks/>
            <a:stCxn id="35" idx="1"/>
            <a:endCxn id="46" idx="3"/>
          </p:cNvCxnSpPr>
          <p:nvPr/>
        </p:nvCxnSpPr>
        <p:spPr>
          <a:xfrm flipH="1" flipV="1">
            <a:off x="2862116" y="4585427"/>
            <a:ext cx="1052031" cy="1"/>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45" name="TextBox 31">
            <a:extLst>
              <a:ext uri="{FF2B5EF4-FFF2-40B4-BE49-F238E27FC236}">
                <a16:creationId xmlns:a16="http://schemas.microsoft.com/office/drawing/2014/main" id="{1C28191B-03FF-ADED-75D4-839D32638849}"/>
              </a:ext>
            </a:extLst>
          </p:cNvPr>
          <p:cNvSpPr txBox="1"/>
          <p:nvPr/>
        </p:nvSpPr>
        <p:spPr>
          <a:xfrm>
            <a:off x="1719538" y="5073578"/>
            <a:ext cx="1338828" cy="369332"/>
          </a:xfrm>
          <a:prstGeom prst="rect">
            <a:avLst/>
          </a:prstGeom>
          <a:noFill/>
        </p:spPr>
        <p:txBody>
          <a:bodyPr wrap="none" rtlCol="0">
            <a:spAutoFit/>
          </a:bodyPr>
          <a:lstStyle/>
          <a:p>
            <a:r>
              <a:rPr lang="en-JP"/>
              <a:t>共有ページ</a:t>
            </a:r>
          </a:p>
        </p:txBody>
      </p:sp>
      <p:sp>
        <p:nvSpPr>
          <p:cNvPr id="46" name="Rounded Rectangle 32">
            <a:extLst>
              <a:ext uri="{FF2B5EF4-FFF2-40B4-BE49-F238E27FC236}">
                <a16:creationId xmlns:a16="http://schemas.microsoft.com/office/drawing/2014/main" id="{65C88B0B-3149-FB06-E4F8-97E6F78BDCDD}"/>
              </a:ext>
            </a:extLst>
          </p:cNvPr>
          <p:cNvSpPr/>
          <p:nvPr/>
        </p:nvSpPr>
        <p:spPr>
          <a:xfrm>
            <a:off x="1762144" y="4183036"/>
            <a:ext cx="1099972" cy="804781"/>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cxnSp>
        <p:nvCxnSpPr>
          <p:cNvPr id="48" name="直線コネクタ 7">
            <a:extLst>
              <a:ext uri="{FF2B5EF4-FFF2-40B4-BE49-F238E27FC236}">
                <a16:creationId xmlns:a16="http://schemas.microsoft.com/office/drawing/2014/main" id="{DC0F517D-8C94-948C-DC71-6466DE7778D6}"/>
              </a:ext>
            </a:extLst>
          </p:cNvPr>
          <p:cNvCxnSpPr>
            <a:cxnSpLocks/>
          </p:cNvCxnSpPr>
          <p:nvPr/>
        </p:nvCxnSpPr>
        <p:spPr>
          <a:xfrm flipV="1">
            <a:off x="5487644" y="4858929"/>
            <a:ext cx="0" cy="727446"/>
          </a:xfrm>
          <a:prstGeom prst="line">
            <a:avLst/>
          </a:prstGeom>
          <a:ln w="50800">
            <a:tailEnd type="triangle"/>
          </a:ln>
        </p:spPr>
        <p:style>
          <a:lnRef idx="3">
            <a:schemeClr val="dk1"/>
          </a:lnRef>
          <a:fillRef idx="0">
            <a:schemeClr val="dk1"/>
          </a:fillRef>
          <a:effectRef idx="2">
            <a:schemeClr val="dk1"/>
          </a:effectRef>
          <a:fontRef idx="minor">
            <a:schemeClr val="tx1"/>
          </a:fontRef>
        </p:style>
      </p:cxnSp>
      <p:pic>
        <p:nvPicPr>
          <p:cNvPr id="50" name="グラフィックス 49" descr="キー 枠線">
            <a:extLst>
              <a:ext uri="{FF2B5EF4-FFF2-40B4-BE49-F238E27FC236}">
                <a16:creationId xmlns:a16="http://schemas.microsoft.com/office/drawing/2014/main" id="{85024182-FC71-0671-0F9F-A9AAAA4FDBC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52588" y="4991611"/>
            <a:ext cx="480221" cy="480221"/>
          </a:xfrm>
          <a:prstGeom prst="rect">
            <a:avLst/>
          </a:prstGeom>
        </p:spPr>
      </p:pic>
      <p:sp>
        <p:nvSpPr>
          <p:cNvPr id="52" name="四角形: 角を丸くする 3">
            <a:extLst>
              <a:ext uri="{FF2B5EF4-FFF2-40B4-BE49-F238E27FC236}">
                <a16:creationId xmlns:a16="http://schemas.microsoft.com/office/drawing/2014/main" id="{0A860DFB-2DC7-3B36-21ED-E26070F4D043}"/>
              </a:ext>
            </a:extLst>
          </p:cNvPr>
          <p:cNvSpPr/>
          <p:nvPr/>
        </p:nvSpPr>
        <p:spPr>
          <a:xfrm>
            <a:off x="6053161" y="4326312"/>
            <a:ext cx="1729886" cy="54601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000">
                <a:solidFill>
                  <a:schemeClr val="tx1"/>
                </a:solidFill>
              </a:rPr>
              <a:t> </a:t>
            </a:r>
            <a:r>
              <a:rPr kumimoji="1" lang="ja-JP" altLang="en-US" sz="1600">
                <a:solidFill>
                  <a:schemeClr val="tx1"/>
                </a:solidFill>
              </a:rPr>
              <a:t>監視用</a:t>
            </a:r>
            <a:r>
              <a:rPr kumimoji="1" lang="en-US" altLang="ja-JP" sz="1600">
                <a:solidFill>
                  <a:schemeClr val="tx1"/>
                </a:solidFill>
              </a:rPr>
              <a:t>TVM</a:t>
            </a:r>
            <a:endParaRPr kumimoji="1" lang="ja-JP" altLang="en-US" sz="1600">
              <a:solidFill>
                <a:schemeClr val="tx1"/>
              </a:solidFill>
            </a:endParaRPr>
          </a:p>
        </p:txBody>
      </p:sp>
      <p:cxnSp>
        <p:nvCxnSpPr>
          <p:cNvPr id="53" name="直線コネクタ 52">
            <a:extLst>
              <a:ext uri="{FF2B5EF4-FFF2-40B4-BE49-F238E27FC236}">
                <a16:creationId xmlns:a16="http://schemas.microsoft.com/office/drawing/2014/main" id="{86FD8A42-64EB-8D46-4352-3E469FB1A317}"/>
              </a:ext>
            </a:extLst>
          </p:cNvPr>
          <p:cNvCxnSpPr>
            <a:cxnSpLocks/>
            <a:stCxn id="52" idx="2"/>
          </p:cNvCxnSpPr>
          <p:nvPr/>
        </p:nvCxnSpPr>
        <p:spPr>
          <a:xfrm>
            <a:off x="6918104" y="4872322"/>
            <a:ext cx="0" cy="714053"/>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58" name="正方形/長方形 51">
            <a:extLst>
              <a:ext uri="{FF2B5EF4-FFF2-40B4-BE49-F238E27FC236}">
                <a16:creationId xmlns:a16="http://schemas.microsoft.com/office/drawing/2014/main" id="{FD6F5C85-8F1A-367D-8488-6A2E68CA16E7}"/>
              </a:ext>
            </a:extLst>
          </p:cNvPr>
          <p:cNvSpPr/>
          <p:nvPr/>
        </p:nvSpPr>
        <p:spPr>
          <a:xfrm>
            <a:off x="6890455" y="646116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1">
            <a:extLst>
              <a:ext uri="{FF2B5EF4-FFF2-40B4-BE49-F238E27FC236}">
                <a16:creationId xmlns:a16="http://schemas.microsoft.com/office/drawing/2014/main" id="{EF575A0F-5E72-1D5B-2E1F-615726E0A6F4}"/>
              </a:ext>
            </a:extLst>
          </p:cNvPr>
          <p:cNvSpPr/>
          <p:nvPr/>
        </p:nvSpPr>
        <p:spPr>
          <a:xfrm>
            <a:off x="6495407" y="6461169"/>
            <a:ext cx="393140" cy="39683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60" name="正方形/長方形 51">
            <a:extLst>
              <a:ext uri="{FF2B5EF4-FFF2-40B4-BE49-F238E27FC236}">
                <a16:creationId xmlns:a16="http://schemas.microsoft.com/office/drawing/2014/main" id="{39895195-CA6E-C5C4-2901-CCBE05A7691C}"/>
              </a:ext>
            </a:extLst>
          </p:cNvPr>
          <p:cNvSpPr/>
          <p:nvPr/>
        </p:nvSpPr>
        <p:spPr>
          <a:xfrm>
            <a:off x="7278576" y="6461168"/>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51">
            <a:extLst>
              <a:ext uri="{FF2B5EF4-FFF2-40B4-BE49-F238E27FC236}">
                <a16:creationId xmlns:a16="http://schemas.microsoft.com/office/drawing/2014/main" id="{38466579-FB80-0C9C-E667-2B6D46FF62E8}"/>
              </a:ext>
            </a:extLst>
          </p:cNvPr>
          <p:cNvSpPr/>
          <p:nvPr/>
        </p:nvSpPr>
        <p:spPr>
          <a:xfrm>
            <a:off x="6102231" y="6461167"/>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テキスト ボックス 106">
            <a:extLst>
              <a:ext uri="{FF2B5EF4-FFF2-40B4-BE49-F238E27FC236}">
                <a16:creationId xmlns:a16="http://schemas.microsoft.com/office/drawing/2014/main" id="{C68634BD-E3D6-0AA2-EE16-433CAA613FA0}"/>
              </a:ext>
            </a:extLst>
          </p:cNvPr>
          <p:cNvSpPr txBox="1"/>
          <p:nvPr/>
        </p:nvSpPr>
        <p:spPr>
          <a:xfrm>
            <a:off x="7061141" y="5053694"/>
            <a:ext cx="1230965" cy="338554"/>
          </a:xfrm>
          <a:prstGeom prst="rect">
            <a:avLst/>
          </a:prstGeom>
          <a:noFill/>
        </p:spPr>
        <p:txBody>
          <a:bodyPr wrap="square" rtlCol="0">
            <a:spAutoFit/>
          </a:bodyPr>
          <a:lstStyle/>
          <a:p>
            <a:pPr algn="ctr"/>
            <a:r>
              <a:rPr kumimoji="1" lang="en-US" altLang="ja-JP" sz="1600" b="1" dirty="0"/>
              <a:t>1.</a:t>
            </a:r>
            <a:r>
              <a:rPr lang="ja-JP" altLang="en-US" sz="1600" b="1"/>
              <a:t>呼び出し</a:t>
            </a:r>
            <a:endParaRPr kumimoji="1" lang="ja-JP" altLang="en-US" sz="1600" b="1"/>
          </a:p>
        </p:txBody>
      </p:sp>
      <p:sp>
        <p:nvSpPr>
          <p:cNvPr id="108" name="テキスト ボックス 107">
            <a:extLst>
              <a:ext uri="{FF2B5EF4-FFF2-40B4-BE49-F238E27FC236}">
                <a16:creationId xmlns:a16="http://schemas.microsoft.com/office/drawing/2014/main" id="{A87B7397-72FF-226E-5ED4-8376A2DF8579}"/>
              </a:ext>
            </a:extLst>
          </p:cNvPr>
          <p:cNvSpPr txBox="1"/>
          <p:nvPr/>
        </p:nvSpPr>
        <p:spPr>
          <a:xfrm>
            <a:off x="4090575" y="5118519"/>
            <a:ext cx="1459298" cy="338554"/>
          </a:xfrm>
          <a:prstGeom prst="rect">
            <a:avLst/>
          </a:prstGeom>
          <a:noFill/>
        </p:spPr>
        <p:txBody>
          <a:bodyPr wrap="square" rtlCol="0">
            <a:spAutoFit/>
          </a:bodyPr>
          <a:lstStyle/>
          <a:p>
            <a:pPr algn="ctr"/>
            <a:r>
              <a:rPr lang="en-US" altLang="ja-JP" sz="1600" b="1" dirty="0"/>
              <a:t>2</a:t>
            </a:r>
            <a:r>
              <a:rPr kumimoji="1" lang="en-US" altLang="ja-JP" sz="1600" b="1" dirty="0"/>
              <a:t>.</a:t>
            </a:r>
            <a:r>
              <a:rPr lang="ja-JP" altLang="en-US" sz="1600" b="1"/>
              <a:t>呼び出し</a:t>
            </a:r>
            <a:endParaRPr kumimoji="1" lang="ja-JP" altLang="en-US" sz="1600" b="1"/>
          </a:p>
        </p:txBody>
      </p:sp>
      <p:sp>
        <p:nvSpPr>
          <p:cNvPr id="109" name="テキスト ボックス 108">
            <a:extLst>
              <a:ext uri="{FF2B5EF4-FFF2-40B4-BE49-F238E27FC236}">
                <a16:creationId xmlns:a16="http://schemas.microsoft.com/office/drawing/2014/main" id="{65C808E0-6500-5B0D-6FB0-75FB2343154C}"/>
              </a:ext>
            </a:extLst>
          </p:cNvPr>
          <p:cNvSpPr txBox="1"/>
          <p:nvPr/>
        </p:nvSpPr>
        <p:spPr>
          <a:xfrm>
            <a:off x="2727979" y="4146223"/>
            <a:ext cx="1459298" cy="338554"/>
          </a:xfrm>
          <a:prstGeom prst="rect">
            <a:avLst/>
          </a:prstGeom>
          <a:noFill/>
        </p:spPr>
        <p:txBody>
          <a:bodyPr wrap="square" rtlCol="0">
            <a:spAutoFit/>
          </a:bodyPr>
          <a:lstStyle/>
          <a:p>
            <a:pPr algn="ctr"/>
            <a:r>
              <a:rPr lang="en-US" altLang="ja-JP" sz="1600" b="1" dirty="0"/>
              <a:t>3</a:t>
            </a:r>
            <a:r>
              <a:rPr kumimoji="1" lang="en-US" altLang="ja-JP" sz="1600" b="1" dirty="0"/>
              <a:t>.</a:t>
            </a:r>
            <a:r>
              <a:rPr lang="ja-JP" altLang="en-US" sz="1600" b="1"/>
              <a:t>登録</a:t>
            </a:r>
            <a:endParaRPr kumimoji="1" lang="ja-JP" altLang="en-US" sz="1600" b="1"/>
          </a:p>
        </p:txBody>
      </p:sp>
      <p:cxnSp>
        <p:nvCxnSpPr>
          <p:cNvPr id="113" name="直線コネクタ 112">
            <a:extLst>
              <a:ext uri="{FF2B5EF4-FFF2-40B4-BE49-F238E27FC236}">
                <a16:creationId xmlns:a16="http://schemas.microsoft.com/office/drawing/2014/main" id="{0DA3B0B9-FCCE-2C14-61A7-345B258F8241}"/>
              </a:ext>
            </a:extLst>
          </p:cNvPr>
          <p:cNvCxnSpPr>
            <a:cxnSpLocks/>
            <a:endCxn id="59" idx="0"/>
          </p:cNvCxnSpPr>
          <p:nvPr/>
        </p:nvCxnSpPr>
        <p:spPr>
          <a:xfrm>
            <a:off x="6691977" y="6130674"/>
            <a:ext cx="0" cy="330495"/>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118" name="テキスト ボックス 117">
            <a:extLst>
              <a:ext uri="{FF2B5EF4-FFF2-40B4-BE49-F238E27FC236}">
                <a16:creationId xmlns:a16="http://schemas.microsoft.com/office/drawing/2014/main" id="{6E9188D5-C1FB-CF19-6BB9-F1D333F4C54B}"/>
              </a:ext>
            </a:extLst>
          </p:cNvPr>
          <p:cNvSpPr txBox="1"/>
          <p:nvPr/>
        </p:nvSpPr>
        <p:spPr>
          <a:xfrm>
            <a:off x="6832809" y="6115682"/>
            <a:ext cx="1893674" cy="338554"/>
          </a:xfrm>
          <a:prstGeom prst="rect">
            <a:avLst/>
          </a:prstGeom>
          <a:noFill/>
        </p:spPr>
        <p:txBody>
          <a:bodyPr wrap="square" rtlCol="0">
            <a:spAutoFit/>
          </a:bodyPr>
          <a:lstStyle/>
          <a:p>
            <a:pPr algn="ctr"/>
            <a:r>
              <a:rPr lang="en-US" altLang="ja-JP" sz="1600" b="1" dirty="0"/>
              <a:t>4.</a:t>
            </a:r>
            <a:r>
              <a:rPr lang="ja-JP" altLang="en-US" sz="1600" b="1"/>
              <a:t>再登録</a:t>
            </a:r>
            <a:endParaRPr kumimoji="1" lang="ja-JP" altLang="en-US" sz="1600" b="1"/>
          </a:p>
        </p:txBody>
      </p:sp>
      <p:sp>
        <p:nvSpPr>
          <p:cNvPr id="8" name="四角形: 角を丸くする 3">
            <a:extLst>
              <a:ext uri="{FF2B5EF4-FFF2-40B4-BE49-F238E27FC236}">
                <a16:creationId xmlns:a16="http://schemas.microsoft.com/office/drawing/2014/main" id="{71D25A1C-A9B5-0F70-0B75-1755A2DD98E7}"/>
              </a:ext>
            </a:extLst>
          </p:cNvPr>
          <p:cNvSpPr/>
          <p:nvPr/>
        </p:nvSpPr>
        <p:spPr>
          <a:xfrm>
            <a:off x="7907718" y="4304770"/>
            <a:ext cx="1729886" cy="54601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 </a:t>
            </a:r>
            <a:r>
              <a:rPr kumimoji="1" lang="ja-JP" altLang="en-US" sz="1600">
                <a:solidFill>
                  <a:schemeClr val="tx1"/>
                </a:solidFill>
              </a:rPr>
              <a:t>監視対象</a:t>
            </a:r>
            <a:r>
              <a:rPr kumimoji="1" lang="en-US" altLang="ja-JP" sz="1600" dirty="0">
                <a:solidFill>
                  <a:schemeClr val="tx1"/>
                </a:solidFill>
              </a:rPr>
              <a:t>TVM</a:t>
            </a:r>
            <a:endParaRPr kumimoji="1" lang="ja-JP" altLang="en-US" sz="1600">
              <a:solidFill>
                <a:schemeClr val="tx1"/>
              </a:solidFill>
            </a:endParaRPr>
          </a:p>
        </p:txBody>
      </p:sp>
      <p:sp>
        <p:nvSpPr>
          <p:cNvPr id="12" name="正方形/長方形 51">
            <a:extLst>
              <a:ext uri="{FF2B5EF4-FFF2-40B4-BE49-F238E27FC236}">
                <a16:creationId xmlns:a16="http://schemas.microsoft.com/office/drawing/2014/main" id="{78E37F01-B02D-306A-45A8-E51BE276B24F}"/>
              </a:ext>
            </a:extLst>
          </p:cNvPr>
          <p:cNvSpPr/>
          <p:nvPr/>
        </p:nvSpPr>
        <p:spPr>
          <a:xfrm>
            <a:off x="2115560" y="437935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13" name="正方形/長方形 51">
            <a:extLst>
              <a:ext uri="{FF2B5EF4-FFF2-40B4-BE49-F238E27FC236}">
                <a16:creationId xmlns:a16="http://schemas.microsoft.com/office/drawing/2014/main" id="{2DB631BF-BF25-0016-C606-16A55C3B0FFB}"/>
              </a:ext>
            </a:extLst>
          </p:cNvPr>
          <p:cNvSpPr/>
          <p:nvPr/>
        </p:nvSpPr>
        <p:spPr>
          <a:xfrm>
            <a:off x="6490352" y="6463554"/>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14" name="四角形: 角を丸くする 3">
            <a:extLst>
              <a:ext uri="{FF2B5EF4-FFF2-40B4-BE49-F238E27FC236}">
                <a16:creationId xmlns:a16="http://schemas.microsoft.com/office/drawing/2014/main" id="{A075D4CA-BD50-6422-47EC-B142521DC729}"/>
              </a:ext>
            </a:extLst>
          </p:cNvPr>
          <p:cNvSpPr/>
          <p:nvPr/>
        </p:nvSpPr>
        <p:spPr>
          <a:xfrm>
            <a:off x="6025511" y="5627323"/>
            <a:ext cx="1729887" cy="466844"/>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p>
          <a:p>
            <a:pPr algn="ctr"/>
            <a:r>
              <a:rPr kumimoji="1" lang="ja-JP" altLang="en-US" sz="1600">
                <a:solidFill>
                  <a:schemeClr val="tx1"/>
                </a:solidFill>
              </a:rPr>
              <a:t>ページテーブル</a:t>
            </a:r>
          </a:p>
        </p:txBody>
      </p:sp>
    </p:spTree>
    <p:extLst>
      <p:ext uri="{BB962C8B-B14F-4D97-AF65-F5344CB8AC3E}">
        <p14:creationId xmlns:p14="http://schemas.microsoft.com/office/powerpoint/2010/main" val="910642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 grpId="0"/>
      <p:bldP spid="108" grpId="0"/>
      <p:bldP spid="109" grpId="0"/>
      <p:bldP spid="118" grpId="0"/>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519FF2-0604-DF8F-7805-5811F7F9BB13}"/>
              </a:ext>
            </a:extLst>
          </p:cNvPr>
          <p:cNvSpPr>
            <a:spLocks noGrp="1"/>
          </p:cNvSpPr>
          <p:nvPr>
            <p:ph type="title"/>
          </p:nvPr>
        </p:nvSpPr>
        <p:spPr/>
        <p:txBody>
          <a:bodyPr/>
          <a:lstStyle/>
          <a:p>
            <a:r>
              <a:rPr kumimoji="1" lang="ja-JP" altLang="en-US"/>
              <a:t>共有ページでの置換</a:t>
            </a:r>
          </a:p>
        </p:txBody>
      </p:sp>
      <p:sp>
        <p:nvSpPr>
          <p:cNvPr id="3" name="コンテンツ プレースホルダー 2">
            <a:extLst>
              <a:ext uri="{FF2B5EF4-FFF2-40B4-BE49-F238E27FC236}">
                <a16:creationId xmlns:a16="http://schemas.microsoft.com/office/drawing/2014/main" id="{D73C88F9-D069-7FAD-F0D2-B553FE27FCDD}"/>
              </a:ext>
            </a:extLst>
          </p:cNvPr>
          <p:cNvSpPr>
            <a:spLocks noGrp="1"/>
          </p:cNvSpPr>
          <p:nvPr>
            <p:ph idx="1"/>
          </p:nvPr>
        </p:nvSpPr>
        <p:spPr/>
        <p:txBody>
          <a:bodyPr/>
          <a:lstStyle/>
          <a:p>
            <a:r>
              <a:rPr lang="ja-JP" altLang="en-US"/>
              <a:t>監視対象</a:t>
            </a:r>
            <a:r>
              <a:rPr lang="en" altLang="ja-JP" dirty="0"/>
              <a:t>TVM</a:t>
            </a:r>
            <a:r>
              <a:rPr lang="ja-JP" altLang="en-US"/>
              <a:t>は自身のページを監視用</a:t>
            </a:r>
            <a:r>
              <a:rPr lang="en" altLang="ja-JP" dirty="0"/>
              <a:t>TVM</a:t>
            </a:r>
            <a:r>
              <a:rPr lang="ja-JP" altLang="en-US"/>
              <a:t>の共有ページで置換</a:t>
            </a:r>
            <a:endParaRPr lang="en-US" altLang="ja-JP" dirty="0"/>
          </a:p>
          <a:p>
            <a:pPr lvl="1"/>
            <a:r>
              <a:rPr lang="en-US" altLang="ja-JP" dirty="0"/>
              <a:t>TSM</a:t>
            </a:r>
            <a:r>
              <a:rPr lang="ja-JP" altLang="en-US"/>
              <a:t>は認証キーが一致すればハイパーバイザを呼び出す</a:t>
            </a:r>
            <a:endParaRPr lang="en-US" altLang="ja-JP" dirty="0"/>
          </a:p>
          <a:p>
            <a:pPr lvl="1"/>
            <a:r>
              <a:rPr lang="ja-JP" altLang="en-US"/>
              <a:t>ハイパーバイザは共有ページリストの中の対象ページを変更</a:t>
            </a:r>
            <a:endParaRPr lang="en-US" altLang="ja-JP" dirty="0"/>
          </a:p>
          <a:p>
            <a:r>
              <a:rPr kumimoji="1" lang="ja-JP" altLang="en-US"/>
              <a:t>そのアドレスに再度アクセスするとページフォールトが発生</a:t>
            </a:r>
            <a:endParaRPr kumimoji="1" lang="en-US" altLang="ja-JP" dirty="0"/>
          </a:p>
          <a:p>
            <a:pPr lvl="1"/>
            <a:r>
              <a:rPr kumimoji="1" lang="ja-JP" altLang="en-US"/>
              <a:t>ハイパーバイザが共有</a:t>
            </a:r>
            <a:r>
              <a:rPr lang="ja-JP" altLang="en-US"/>
              <a:t>ページ</a:t>
            </a:r>
            <a:r>
              <a:rPr kumimoji="1" lang="ja-JP" altLang="en-US"/>
              <a:t>リストから対象ページを探す</a:t>
            </a:r>
            <a:endParaRPr kumimoji="1" lang="en-US" altLang="ja-JP" dirty="0"/>
          </a:p>
          <a:p>
            <a:pPr lvl="1"/>
            <a:r>
              <a:rPr lang="en-US" altLang="ja-JP" dirty="0"/>
              <a:t>G-stage</a:t>
            </a:r>
            <a:r>
              <a:rPr lang="ja-JP" altLang="en-US"/>
              <a:t>ページテーブルに再登録して共有ページにアクセス</a:t>
            </a:r>
            <a:endParaRPr kumimoji="1" lang="en-US" altLang="ja-JP" dirty="0"/>
          </a:p>
          <a:p>
            <a:endParaRPr kumimoji="1" lang="en-US" altLang="ja-JP" dirty="0"/>
          </a:p>
          <a:p>
            <a:endParaRPr lang="en-US" altLang="ja-JP" dirty="0"/>
          </a:p>
          <a:p>
            <a:endParaRPr kumimoji="1" lang="en-US" altLang="ja-JP" dirty="0"/>
          </a:p>
          <a:p>
            <a:pPr marL="457200" lvl="1" indent="0">
              <a:buNone/>
            </a:pPr>
            <a:endParaRPr kumimoji="1" lang="en-US" altLang="ja-JP" dirty="0"/>
          </a:p>
        </p:txBody>
      </p:sp>
      <p:sp>
        <p:nvSpPr>
          <p:cNvPr id="4" name="スライド番号プレースホルダー 3">
            <a:extLst>
              <a:ext uri="{FF2B5EF4-FFF2-40B4-BE49-F238E27FC236}">
                <a16:creationId xmlns:a16="http://schemas.microsoft.com/office/drawing/2014/main" id="{6648210C-465F-05D6-6F79-00ECA3EC0918}"/>
              </a:ext>
            </a:extLst>
          </p:cNvPr>
          <p:cNvSpPr>
            <a:spLocks noGrp="1"/>
          </p:cNvSpPr>
          <p:nvPr>
            <p:ph type="sldNum" sz="quarter" idx="12"/>
          </p:nvPr>
        </p:nvSpPr>
        <p:spPr/>
        <p:txBody>
          <a:bodyPr/>
          <a:lstStyle/>
          <a:p>
            <a:fld id="{A2D0B6E4-DB95-4D36-8524-B9153B2D6E62}" type="slidenum">
              <a:rPr kumimoji="1" lang="ja-JP" altLang="en-US" smtClean="0"/>
              <a:t>15</a:t>
            </a:fld>
            <a:endParaRPr kumimoji="1" lang="ja-JP" altLang="en-US"/>
          </a:p>
        </p:txBody>
      </p:sp>
      <p:sp>
        <p:nvSpPr>
          <p:cNvPr id="6" name="正方形/長方形 51">
            <a:extLst>
              <a:ext uri="{FF2B5EF4-FFF2-40B4-BE49-F238E27FC236}">
                <a16:creationId xmlns:a16="http://schemas.microsoft.com/office/drawing/2014/main" id="{CEB8196B-2F17-6360-4EB5-28DDD3AD1AAB}"/>
              </a:ext>
            </a:extLst>
          </p:cNvPr>
          <p:cNvSpPr/>
          <p:nvPr/>
        </p:nvSpPr>
        <p:spPr>
          <a:xfrm>
            <a:off x="7271594" y="6381516"/>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ADF808CD-0C09-B232-1890-26D2F51818CE}"/>
              </a:ext>
            </a:extLst>
          </p:cNvPr>
          <p:cNvSpPr/>
          <p:nvPr/>
        </p:nvSpPr>
        <p:spPr>
          <a:xfrm>
            <a:off x="9494703" y="6371418"/>
            <a:ext cx="393140" cy="39683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51">
            <a:extLst>
              <a:ext uri="{FF2B5EF4-FFF2-40B4-BE49-F238E27FC236}">
                <a16:creationId xmlns:a16="http://schemas.microsoft.com/office/drawing/2014/main" id="{6B3BE750-5F48-A262-6B06-5E01795D94B7}"/>
              </a:ext>
            </a:extLst>
          </p:cNvPr>
          <p:cNvSpPr/>
          <p:nvPr/>
        </p:nvSpPr>
        <p:spPr>
          <a:xfrm>
            <a:off x="7269456" y="6377687"/>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四角形: 角を丸くする 5">
            <a:extLst>
              <a:ext uri="{FF2B5EF4-FFF2-40B4-BE49-F238E27FC236}">
                <a16:creationId xmlns:a16="http://schemas.microsoft.com/office/drawing/2014/main" id="{EF591890-9873-73B6-C98B-205467EC3839}"/>
              </a:ext>
            </a:extLst>
          </p:cNvPr>
          <p:cNvSpPr/>
          <p:nvPr/>
        </p:nvSpPr>
        <p:spPr>
          <a:xfrm>
            <a:off x="6730208" y="4395400"/>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0000"/>
                </a:solidFill>
              </a:rPr>
              <a:t> </a:t>
            </a:r>
            <a:r>
              <a:rPr kumimoji="1" lang="ja-JP" altLang="en-US">
                <a:solidFill>
                  <a:schemeClr val="tx1"/>
                </a:solidFill>
              </a:rPr>
              <a:t>監視用</a:t>
            </a:r>
            <a:r>
              <a:rPr kumimoji="1" lang="en-US" altLang="ja-JP" dirty="0">
                <a:solidFill>
                  <a:schemeClr val="tx1"/>
                </a:solidFill>
              </a:rPr>
              <a:t>TVM</a:t>
            </a:r>
            <a:endParaRPr kumimoji="1" lang="ja-JP" altLang="en-US">
              <a:solidFill>
                <a:schemeClr val="tx1"/>
              </a:solidFill>
            </a:endParaRPr>
          </a:p>
        </p:txBody>
      </p:sp>
      <p:sp>
        <p:nvSpPr>
          <p:cNvPr id="10" name="四角形: 角を丸くする 6">
            <a:extLst>
              <a:ext uri="{FF2B5EF4-FFF2-40B4-BE49-F238E27FC236}">
                <a16:creationId xmlns:a16="http://schemas.microsoft.com/office/drawing/2014/main" id="{7F4C484E-FA5D-BA08-DBE2-BA28D2497C48}"/>
              </a:ext>
            </a:extLst>
          </p:cNvPr>
          <p:cNvSpPr/>
          <p:nvPr/>
        </p:nvSpPr>
        <p:spPr>
          <a:xfrm>
            <a:off x="4452408" y="4385397"/>
            <a:ext cx="2186258" cy="599866"/>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rgbClr val="FF0000"/>
                </a:solidFill>
              </a:rPr>
              <a:t> </a:t>
            </a:r>
            <a:r>
              <a:rPr lang="ja-JP" altLang="en-US">
                <a:solidFill>
                  <a:schemeClr val="tx1"/>
                </a:solidFill>
              </a:rPr>
              <a:t>ハイパーバイザ</a:t>
            </a:r>
            <a:endParaRPr kumimoji="1" lang="ja-JP" altLang="en-US" sz="1400">
              <a:solidFill>
                <a:schemeClr val="tx1"/>
              </a:solidFill>
            </a:endParaRPr>
          </a:p>
        </p:txBody>
      </p:sp>
      <p:cxnSp>
        <p:nvCxnSpPr>
          <p:cNvPr id="12" name="直線コネクタ 11">
            <a:extLst>
              <a:ext uri="{FF2B5EF4-FFF2-40B4-BE49-F238E27FC236}">
                <a16:creationId xmlns:a16="http://schemas.microsoft.com/office/drawing/2014/main" id="{B66AD66B-60A1-AF50-E602-985F98C5F0F2}"/>
              </a:ext>
            </a:extLst>
          </p:cNvPr>
          <p:cNvCxnSpPr>
            <a:cxnSpLocks/>
            <a:stCxn id="10" idx="2"/>
          </p:cNvCxnSpPr>
          <p:nvPr/>
        </p:nvCxnSpPr>
        <p:spPr>
          <a:xfrm>
            <a:off x="5545537" y="4985263"/>
            <a:ext cx="0" cy="506339"/>
          </a:xfrm>
          <a:prstGeom prst="line">
            <a:avLst/>
          </a:prstGeom>
          <a:ln w="50800">
            <a:headEnd type="triangle"/>
          </a:ln>
        </p:spPr>
        <p:style>
          <a:lnRef idx="3">
            <a:schemeClr val="dk1"/>
          </a:lnRef>
          <a:fillRef idx="0">
            <a:schemeClr val="dk1"/>
          </a:fillRef>
          <a:effectRef idx="2">
            <a:schemeClr val="dk1"/>
          </a:effectRef>
          <a:fontRef idx="minor">
            <a:schemeClr val="tx1"/>
          </a:fontRef>
        </p:style>
      </p:cxnSp>
      <p:sp>
        <p:nvSpPr>
          <p:cNvPr id="13" name="テキスト ボックス 12">
            <a:extLst>
              <a:ext uri="{FF2B5EF4-FFF2-40B4-BE49-F238E27FC236}">
                <a16:creationId xmlns:a16="http://schemas.microsoft.com/office/drawing/2014/main" id="{CB9B5AAD-8A48-1057-7A7F-FEF77F0CBF24}"/>
              </a:ext>
            </a:extLst>
          </p:cNvPr>
          <p:cNvSpPr txBox="1"/>
          <p:nvPr/>
        </p:nvSpPr>
        <p:spPr>
          <a:xfrm>
            <a:off x="7795184" y="5104520"/>
            <a:ext cx="1459298" cy="338554"/>
          </a:xfrm>
          <a:prstGeom prst="rect">
            <a:avLst/>
          </a:prstGeom>
          <a:noFill/>
        </p:spPr>
        <p:txBody>
          <a:bodyPr wrap="square" rtlCol="0">
            <a:spAutoFit/>
          </a:bodyPr>
          <a:lstStyle/>
          <a:p>
            <a:pPr algn="ctr"/>
            <a:r>
              <a:rPr kumimoji="1" lang="en-US" altLang="ja-JP" sz="1600" b="1" dirty="0"/>
              <a:t>1.</a:t>
            </a:r>
            <a:r>
              <a:rPr lang="ja-JP" altLang="en-US" sz="1600" b="1"/>
              <a:t>呼び出し</a:t>
            </a:r>
            <a:endParaRPr kumimoji="1" lang="ja-JP" altLang="en-US" sz="1600" b="1"/>
          </a:p>
        </p:txBody>
      </p:sp>
      <p:sp>
        <p:nvSpPr>
          <p:cNvPr id="14" name="テキスト ボックス 13">
            <a:extLst>
              <a:ext uri="{FF2B5EF4-FFF2-40B4-BE49-F238E27FC236}">
                <a16:creationId xmlns:a16="http://schemas.microsoft.com/office/drawing/2014/main" id="{E9485E21-AFB9-C898-CA36-FD84C17DD7F1}"/>
              </a:ext>
            </a:extLst>
          </p:cNvPr>
          <p:cNvSpPr txBox="1"/>
          <p:nvPr/>
        </p:nvSpPr>
        <p:spPr>
          <a:xfrm>
            <a:off x="5626456" y="5080728"/>
            <a:ext cx="1271968" cy="338554"/>
          </a:xfrm>
          <a:prstGeom prst="rect">
            <a:avLst/>
          </a:prstGeom>
          <a:noFill/>
        </p:spPr>
        <p:txBody>
          <a:bodyPr wrap="square" rtlCol="0">
            <a:spAutoFit/>
          </a:bodyPr>
          <a:lstStyle/>
          <a:p>
            <a:pPr algn="ctr"/>
            <a:r>
              <a:rPr kumimoji="1" lang="en-US" altLang="ja-JP" sz="1600" b="1" dirty="0"/>
              <a:t>2.</a:t>
            </a:r>
            <a:r>
              <a:rPr lang="ja-JP" altLang="en-US" sz="1600" b="1"/>
              <a:t>呼び出し</a:t>
            </a:r>
            <a:endParaRPr kumimoji="1" lang="ja-JP" altLang="en-US" sz="1600" b="1"/>
          </a:p>
        </p:txBody>
      </p:sp>
      <p:sp>
        <p:nvSpPr>
          <p:cNvPr id="15" name="四角形: 角を丸くする 11">
            <a:extLst>
              <a:ext uri="{FF2B5EF4-FFF2-40B4-BE49-F238E27FC236}">
                <a16:creationId xmlns:a16="http://schemas.microsoft.com/office/drawing/2014/main" id="{D6E9F4C6-E837-8EE7-B1D6-EEF227A2C6D2}"/>
              </a:ext>
            </a:extLst>
          </p:cNvPr>
          <p:cNvSpPr/>
          <p:nvPr/>
        </p:nvSpPr>
        <p:spPr>
          <a:xfrm>
            <a:off x="4452408" y="5491601"/>
            <a:ext cx="5882038" cy="564171"/>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a:solidFill>
                  <a:schemeClr val="tx1"/>
                </a:solidFill>
              </a:rPr>
              <a:t>　　　　</a:t>
            </a:r>
            <a:r>
              <a:rPr kumimoji="1" lang="en-US" altLang="ja-JP" sz="1400" dirty="0">
                <a:solidFill>
                  <a:schemeClr val="tx1"/>
                </a:solidFill>
              </a:rPr>
              <a:t>TSM</a:t>
            </a:r>
            <a:endParaRPr kumimoji="1" lang="ja-JP" altLang="en-US" sz="1400">
              <a:solidFill>
                <a:schemeClr val="tx1"/>
              </a:solidFill>
            </a:endParaRPr>
          </a:p>
        </p:txBody>
      </p:sp>
      <p:sp>
        <p:nvSpPr>
          <p:cNvPr id="16" name="四角形: 角を丸くする 5">
            <a:extLst>
              <a:ext uri="{FF2B5EF4-FFF2-40B4-BE49-F238E27FC236}">
                <a16:creationId xmlns:a16="http://schemas.microsoft.com/office/drawing/2014/main" id="{DA142938-76C9-837E-5995-7AD9D58E51BA}"/>
              </a:ext>
            </a:extLst>
          </p:cNvPr>
          <p:cNvSpPr/>
          <p:nvPr/>
        </p:nvSpPr>
        <p:spPr>
          <a:xfrm>
            <a:off x="8610600" y="4385413"/>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rgbClr val="FF0000"/>
                </a:solidFill>
              </a:rPr>
              <a:t> </a:t>
            </a:r>
            <a:r>
              <a:rPr kumimoji="1" lang="ja-JP" altLang="en-US" sz="1600">
                <a:solidFill>
                  <a:schemeClr val="tx1"/>
                </a:solidFill>
              </a:rPr>
              <a:t>監視対象</a:t>
            </a:r>
            <a:r>
              <a:rPr kumimoji="1" lang="en-US" altLang="ja-JP" sz="1600" dirty="0">
                <a:solidFill>
                  <a:schemeClr val="tx1"/>
                </a:solidFill>
              </a:rPr>
              <a:t>TVM</a:t>
            </a:r>
            <a:endParaRPr kumimoji="1" lang="ja-JP" altLang="en-US" sz="1600">
              <a:solidFill>
                <a:schemeClr val="tx1"/>
              </a:solidFill>
            </a:endParaRPr>
          </a:p>
        </p:txBody>
      </p:sp>
      <p:cxnSp>
        <p:nvCxnSpPr>
          <p:cNvPr id="17" name="直線コネクタ 7">
            <a:extLst>
              <a:ext uri="{FF2B5EF4-FFF2-40B4-BE49-F238E27FC236}">
                <a16:creationId xmlns:a16="http://schemas.microsoft.com/office/drawing/2014/main" id="{2168D4EA-6B74-FAD4-31EC-C78746948FE9}"/>
              </a:ext>
            </a:extLst>
          </p:cNvPr>
          <p:cNvCxnSpPr>
            <a:cxnSpLocks/>
            <a:stCxn id="16" idx="2"/>
          </p:cNvCxnSpPr>
          <p:nvPr/>
        </p:nvCxnSpPr>
        <p:spPr>
          <a:xfrm>
            <a:off x="9475543" y="4949585"/>
            <a:ext cx="4208" cy="542017"/>
          </a:xfrm>
          <a:prstGeom prst="line">
            <a:avLst/>
          </a:prstGeom>
          <a:ln w="50800">
            <a:tailEnd type="triangle"/>
          </a:ln>
        </p:spPr>
        <p:style>
          <a:lnRef idx="3">
            <a:schemeClr val="dk1"/>
          </a:lnRef>
          <a:fillRef idx="0">
            <a:schemeClr val="dk1"/>
          </a:fillRef>
          <a:effectRef idx="2">
            <a:schemeClr val="dk1"/>
          </a:effectRef>
          <a:fontRef idx="minor">
            <a:schemeClr val="tx1"/>
          </a:fontRef>
        </p:style>
      </p:cxnSp>
      <p:cxnSp>
        <p:nvCxnSpPr>
          <p:cNvPr id="20" name="直線コネクタ 7">
            <a:extLst>
              <a:ext uri="{FF2B5EF4-FFF2-40B4-BE49-F238E27FC236}">
                <a16:creationId xmlns:a16="http://schemas.microsoft.com/office/drawing/2014/main" id="{7E96C339-0473-8D08-0639-1FB554ABFD0B}"/>
              </a:ext>
            </a:extLst>
          </p:cNvPr>
          <p:cNvCxnSpPr>
            <a:cxnSpLocks/>
            <a:endCxn id="76" idx="0"/>
          </p:cNvCxnSpPr>
          <p:nvPr/>
        </p:nvCxnSpPr>
        <p:spPr>
          <a:xfrm flipH="1">
            <a:off x="9688024" y="6045907"/>
            <a:ext cx="12858" cy="325510"/>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21" name="テキスト ボックス 9">
            <a:extLst>
              <a:ext uri="{FF2B5EF4-FFF2-40B4-BE49-F238E27FC236}">
                <a16:creationId xmlns:a16="http://schemas.microsoft.com/office/drawing/2014/main" id="{6394D3D1-85AE-006E-B96F-A06BBC53C7AB}"/>
              </a:ext>
            </a:extLst>
          </p:cNvPr>
          <p:cNvSpPr txBox="1"/>
          <p:nvPr/>
        </p:nvSpPr>
        <p:spPr>
          <a:xfrm>
            <a:off x="8382471" y="6043898"/>
            <a:ext cx="1168638" cy="338554"/>
          </a:xfrm>
          <a:prstGeom prst="rect">
            <a:avLst/>
          </a:prstGeom>
          <a:noFill/>
        </p:spPr>
        <p:txBody>
          <a:bodyPr wrap="square" rtlCol="0">
            <a:spAutoFit/>
          </a:bodyPr>
          <a:lstStyle/>
          <a:p>
            <a:pPr algn="ctr"/>
            <a:r>
              <a:rPr kumimoji="1" lang="en-US" altLang="ja-JP" sz="1600" b="1" dirty="0"/>
              <a:t>4.</a:t>
            </a:r>
            <a:r>
              <a:rPr kumimoji="1" lang="ja-JP" altLang="en-US" sz="1600" b="1"/>
              <a:t>再登録</a:t>
            </a:r>
          </a:p>
        </p:txBody>
      </p:sp>
      <p:cxnSp>
        <p:nvCxnSpPr>
          <p:cNvPr id="22" name="直線コネクタ 7">
            <a:extLst>
              <a:ext uri="{FF2B5EF4-FFF2-40B4-BE49-F238E27FC236}">
                <a16:creationId xmlns:a16="http://schemas.microsoft.com/office/drawing/2014/main" id="{F40897E0-ADEF-17BD-2274-BB477A344735}"/>
              </a:ext>
            </a:extLst>
          </p:cNvPr>
          <p:cNvCxnSpPr>
            <a:cxnSpLocks/>
            <a:stCxn id="10" idx="1"/>
          </p:cNvCxnSpPr>
          <p:nvPr/>
        </p:nvCxnSpPr>
        <p:spPr>
          <a:xfrm flipH="1">
            <a:off x="3437969" y="4685330"/>
            <a:ext cx="1014439" cy="10003"/>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24" name="テキスト ボックス 9">
            <a:extLst>
              <a:ext uri="{FF2B5EF4-FFF2-40B4-BE49-F238E27FC236}">
                <a16:creationId xmlns:a16="http://schemas.microsoft.com/office/drawing/2014/main" id="{673696DE-9389-F306-5DF4-E9F9A5C40DCE}"/>
              </a:ext>
            </a:extLst>
          </p:cNvPr>
          <p:cNvSpPr txBox="1"/>
          <p:nvPr/>
        </p:nvSpPr>
        <p:spPr>
          <a:xfrm>
            <a:off x="3414778" y="4349588"/>
            <a:ext cx="1168638" cy="338554"/>
          </a:xfrm>
          <a:prstGeom prst="rect">
            <a:avLst/>
          </a:prstGeom>
          <a:noFill/>
        </p:spPr>
        <p:txBody>
          <a:bodyPr wrap="square" rtlCol="0">
            <a:spAutoFit/>
          </a:bodyPr>
          <a:lstStyle/>
          <a:p>
            <a:pPr algn="ctr"/>
            <a:r>
              <a:rPr lang="en-US" altLang="ja-JP" sz="1600" b="1" dirty="0"/>
              <a:t>3</a:t>
            </a:r>
            <a:r>
              <a:rPr kumimoji="1" lang="en-US" altLang="ja-JP" sz="1600" b="1" dirty="0"/>
              <a:t>. </a:t>
            </a:r>
            <a:r>
              <a:rPr lang="ja-JP" altLang="en-US" sz="1600" b="1"/>
              <a:t>置換</a:t>
            </a:r>
            <a:endParaRPr kumimoji="1" lang="ja-JP" altLang="en-US" sz="1600" b="1"/>
          </a:p>
        </p:txBody>
      </p:sp>
      <p:sp>
        <p:nvSpPr>
          <p:cNvPr id="25" name="TextBox 45">
            <a:extLst>
              <a:ext uri="{FF2B5EF4-FFF2-40B4-BE49-F238E27FC236}">
                <a16:creationId xmlns:a16="http://schemas.microsoft.com/office/drawing/2014/main" id="{F5DFA78F-25E3-4ADD-795F-02FFCA682D80}"/>
              </a:ext>
            </a:extLst>
          </p:cNvPr>
          <p:cNvSpPr txBox="1"/>
          <p:nvPr/>
        </p:nvSpPr>
        <p:spPr>
          <a:xfrm>
            <a:off x="4681955" y="6469972"/>
            <a:ext cx="1800493" cy="369332"/>
          </a:xfrm>
          <a:prstGeom prst="rect">
            <a:avLst/>
          </a:prstGeom>
          <a:noFill/>
        </p:spPr>
        <p:txBody>
          <a:bodyPr wrap="none" rtlCol="0">
            <a:spAutoFit/>
          </a:bodyPr>
          <a:lstStyle/>
          <a:p>
            <a:r>
              <a:rPr lang="en-JP"/>
              <a:t>メモリ</a:t>
            </a:r>
            <a:r>
              <a:rPr lang="ja-JP" altLang="en-US"/>
              <a:t>割り当て</a:t>
            </a:r>
            <a:endParaRPr lang="en-JP"/>
          </a:p>
        </p:txBody>
      </p:sp>
      <p:sp>
        <p:nvSpPr>
          <p:cNvPr id="26" name="正方形/長方形 51">
            <a:extLst>
              <a:ext uri="{FF2B5EF4-FFF2-40B4-BE49-F238E27FC236}">
                <a16:creationId xmlns:a16="http://schemas.microsoft.com/office/drawing/2014/main" id="{2F4BCA5F-E0DB-D28A-4221-467E384C672F}"/>
              </a:ext>
            </a:extLst>
          </p:cNvPr>
          <p:cNvSpPr/>
          <p:nvPr/>
        </p:nvSpPr>
        <p:spPr>
          <a:xfrm>
            <a:off x="7662632" y="6377691"/>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51">
            <a:extLst>
              <a:ext uri="{FF2B5EF4-FFF2-40B4-BE49-F238E27FC236}">
                <a16:creationId xmlns:a16="http://schemas.microsoft.com/office/drawing/2014/main" id="{D306371A-21DB-F241-3E4B-9CDF5790B72D}"/>
              </a:ext>
            </a:extLst>
          </p:cNvPr>
          <p:cNvSpPr/>
          <p:nvPr/>
        </p:nvSpPr>
        <p:spPr>
          <a:xfrm>
            <a:off x="7267584" y="6377691"/>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28" name="正方形/長方形 51">
            <a:extLst>
              <a:ext uri="{FF2B5EF4-FFF2-40B4-BE49-F238E27FC236}">
                <a16:creationId xmlns:a16="http://schemas.microsoft.com/office/drawing/2014/main" id="{037A769C-795B-A0A8-7199-92CF3FC1D099}"/>
              </a:ext>
            </a:extLst>
          </p:cNvPr>
          <p:cNvSpPr/>
          <p:nvPr/>
        </p:nvSpPr>
        <p:spPr>
          <a:xfrm>
            <a:off x="8050753" y="6377690"/>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51">
            <a:extLst>
              <a:ext uri="{FF2B5EF4-FFF2-40B4-BE49-F238E27FC236}">
                <a16:creationId xmlns:a16="http://schemas.microsoft.com/office/drawing/2014/main" id="{CA5CB398-4457-0EED-37A4-19165128AE78}"/>
              </a:ext>
            </a:extLst>
          </p:cNvPr>
          <p:cNvSpPr/>
          <p:nvPr/>
        </p:nvSpPr>
        <p:spPr>
          <a:xfrm>
            <a:off x="6874408" y="637768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51">
            <a:extLst>
              <a:ext uri="{FF2B5EF4-FFF2-40B4-BE49-F238E27FC236}">
                <a16:creationId xmlns:a16="http://schemas.microsoft.com/office/drawing/2014/main" id="{6D5DD40E-4917-33AA-61F4-71CD84E94FFD}"/>
              </a:ext>
            </a:extLst>
          </p:cNvPr>
          <p:cNvSpPr/>
          <p:nvPr/>
        </p:nvSpPr>
        <p:spPr>
          <a:xfrm>
            <a:off x="9107923" y="6377690"/>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32" name="正方形/長方形 51">
            <a:extLst>
              <a:ext uri="{FF2B5EF4-FFF2-40B4-BE49-F238E27FC236}">
                <a16:creationId xmlns:a16="http://schemas.microsoft.com/office/drawing/2014/main" id="{168DF193-F1D7-1212-B656-A3BFFFD4C878}"/>
              </a:ext>
            </a:extLst>
          </p:cNvPr>
          <p:cNvSpPr/>
          <p:nvPr/>
        </p:nvSpPr>
        <p:spPr>
          <a:xfrm>
            <a:off x="9891092" y="6377689"/>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0DDC1A9C-FD9C-DF63-7FAD-9B313118D490}"/>
              </a:ext>
            </a:extLst>
          </p:cNvPr>
          <p:cNvSpPr/>
          <p:nvPr/>
        </p:nvSpPr>
        <p:spPr>
          <a:xfrm>
            <a:off x="8714747" y="6377688"/>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角を丸くする 3">
            <a:extLst>
              <a:ext uri="{FF2B5EF4-FFF2-40B4-BE49-F238E27FC236}">
                <a16:creationId xmlns:a16="http://schemas.microsoft.com/office/drawing/2014/main" id="{8FE94B8B-0683-8E16-6FD2-CCEDF50457EC}"/>
              </a:ext>
            </a:extLst>
          </p:cNvPr>
          <p:cNvSpPr/>
          <p:nvPr/>
        </p:nvSpPr>
        <p:spPr>
          <a:xfrm>
            <a:off x="8554345" y="5538835"/>
            <a:ext cx="1729887" cy="466844"/>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p>
          <a:p>
            <a:pPr algn="ctr"/>
            <a:r>
              <a:rPr kumimoji="1" lang="ja-JP" altLang="en-US" sz="1600">
                <a:solidFill>
                  <a:schemeClr val="tx1"/>
                </a:solidFill>
              </a:rPr>
              <a:t>ページテーブル</a:t>
            </a:r>
          </a:p>
        </p:txBody>
      </p:sp>
      <p:sp>
        <p:nvSpPr>
          <p:cNvPr id="38" name="正方形/長方形 51">
            <a:extLst>
              <a:ext uri="{FF2B5EF4-FFF2-40B4-BE49-F238E27FC236}">
                <a16:creationId xmlns:a16="http://schemas.microsoft.com/office/drawing/2014/main" id="{C513C025-B9AF-4539-ADE0-9305B47DDB24}"/>
              </a:ext>
            </a:extLst>
          </p:cNvPr>
          <p:cNvSpPr/>
          <p:nvPr/>
        </p:nvSpPr>
        <p:spPr>
          <a:xfrm>
            <a:off x="7269209" y="6381353"/>
            <a:ext cx="393140" cy="39683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57" name="正方形/長方形 51">
            <a:extLst>
              <a:ext uri="{FF2B5EF4-FFF2-40B4-BE49-F238E27FC236}">
                <a16:creationId xmlns:a16="http://schemas.microsoft.com/office/drawing/2014/main" id="{DB6C4229-16AC-675E-944C-C7E4B707515D}"/>
              </a:ext>
            </a:extLst>
          </p:cNvPr>
          <p:cNvSpPr/>
          <p:nvPr/>
        </p:nvSpPr>
        <p:spPr>
          <a:xfrm>
            <a:off x="7274046" y="638361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64" name="TextBox 31">
            <a:extLst>
              <a:ext uri="{FF2B5EF4-FFF2-40B4-BE49-F238E27FC236}">
                <a16:creationId xmlns:a16="http://schemas.microsoft.com/office/drawing/2014/main" id="{45B794F3-A03F-0853-FD4C-8C72B0A9E11C}"/>
              </a:ext>
            </a:extLst>
          </p:cNvPr>
          <p:cNvSpPr txBox="1"/>
          <p:nvPr/>
        </p:nvSpPr>
        <p:spPr>
          <a:xfrm>
            <a:off x="2045635" y="6377689"/>
            <a:ext cx="1338828" cy="369332"/>
          </a:xfrm>
          <a:prstGeom prst="rect">
            <a:avLst/>
          </a:prstGeom>
          <a:noFill/>
        </p:spPr>
        <p:txBody>
          <a:bodyPr wrap="none" rtlCol="0">
            <a:spAutoFit/>
          </a:bodyPr>
          <a:lstStyle/>
          <a:p>
            <a:r>
              <a:rPr lang="en-JP"/>
              <a:t>共有ページ</a:t>
            </a:r>
          </a:p>
        </p:txBody>
      </p:sp>
      <p:sp>
        <p:nvSpPr>
          <p:cNvPr id="65" name="Rounded Rectangle 32">
            <a:extLst>
              <a:ext uri="{FF2B5EF4-FFF2-40B4-BE49-F238E27FC236}">
                <a16:creationId xmlns:a16="http://schemas.microsoft.com/office/drawing/2014/main" id="{C7BDFE68-A8F2-43C1-F0BF-61845B5EE4A9}"/>
              </a:ext>
            </a:extLst>
          </p:cNvPr>
          <p:cNvSpPr/>
          <p:nvPr/>
        </p:nvSpPr>
        <p:spPr>
          <a:xfrm>
            <a:off x="2088241" y="5487147"/>
            <a:ext cx="1099972" cy="804781"/>
          </a:xfrm>
          <a:prstGeom prst="round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66" name="正方形/長方形 51">
            <a:extLst>
              <a:ext uri="{FF2B5EF4-FFF2-40B4-BE49-F238E27FC236}">
                <a16:creationId xmlns:a16="http://schemas.microsoft.com/office/drawing/2014/main" id="{349BCD90-C05B-F9A9-5080-45B8BC7828AA}"/>
              </a:ext>
            </a:extLst>
          </p:cNvPr>
          <p:cNvSpPr/>
          <p:nvPr/>
        </p:nvSpPr>
        <p:spPr>
          <a:xfrm>
            <a:off x="2441657" y="5683470"/>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72" name="Rounded Rectangle 14">
            <a:extLst>
              <a:ext uri="{FF2B5EF4-FFF2-40B4-BE49-F238E27FC236}">
                <a16:creationId xmlns:a16="http://schemas.microsoft.com/office/drawing/2014/main" id="{4F06A89B-CB00-8733-00F5-BDAF01A1E4D6}"/>
              </a:ext>
            </a:extLst>
          </p:cNvPr>
          <p:cNvSpPr/>
          <p:nvPr/>
        </p:nvSpPr>
        <p:spPr>
          <a:xfrm>
            <a:off x="1642026" y="4426100"/>
            <a:ext cx="1760568" cy="645091"/>
          </a:xfrm>
          <a:prstGeom prst="round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73" name="正方形/長方形 51">
            <a:extLst>
              <a:ext uri="{FF2B5EF4-FFF2-40B4-BE49-F238E27FC236}">
                <a16:creationId xmlns:a16="http://schemas.microsoft.com/office/drawing/2014/main" id="{F945B64C-274C-B1CC-ED51-15E3E9E4E76B}"/>
              </a:ext>
            </a:extLst>
          </p:cNvPr>
          <p:cNvSpPr/>
          <p:nvPr/>
        </p:nvSpPr>
        <p:spPr>
          <a:xfrm>
            <a:off x="2313629" y="4535849"/>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74" name="TextBox 45">
            <a:extLst>
              <a:ext uri="{FF2B5EF4-FFF2-40B4-BE49-F238E27FC236}">
                <a16:creationId xmlns:a16="http://schemas.microsoft.com/office/drawing/2014/main" id="{9F52D795-3587-D584-BEFF-BB0CD467C51F}"/>
              </a:ext>
            </a:extLst>
          </p:cNvPr>
          <p:cNvSpPr txBox="1"/>
          <p:nvPr/>
        </p:nvSpPr>
        <p:spPr>
          <a:xfrm>
            <a:off x="1506647" y="5095825"/>
            <a:ext cx="2031325" cy="369332"/>
          </a:xfrm>
          <a:prstGeom prst="rect">
            <a:avLst/>
          </a:prstGeom>
          <a:noFill/>
        </p:spPr>
        <p:txBody>
          <a:bodyPr wrap="none" rtlCol="0">
            <a:spAutoFit/>
          </a:bodyPr>
          <a:lstStyle/>
          <a:p>
            <a:r>
              <a:rPr lang="ja-JP" altLang="en-US"/>
              <a:t>共有ページリスト</a:t>
            </a:r>
            <a:endParaRPr lang="en-JP"/>
          </a:p>
        </p:txBody>
      </p:sp>
      <p:pic>
        <p:nvPicPr>
          <p:cNvPr id="75" name="グラフィックス 74" descr="キー 枠線">
            <a:extLst>
              <a:ext uri="{FF2B5EF4-FFF2-40B4-BE49-F238E27FC236}">
                <a16:creationId xmlns:a16="http://schemas.microsoft.com/office/drawing/2014/main" id="{3E2839A0-2924-20BE-205F-14C3537FFA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63187" y="4998321"/>
            <a:ext cx="480221" cy="480221"/>
          </a:xfrm>
          <a:prstGeom prst="rect">
            <a:avLst/>
          </a:prstGeom>
        </p:spPr>
      </p:pic>
      <p:sp>
        <p:nvSpPr>
          <p:cNvPr id="76" name="正方形/長方形 51">
            <a:extLst>
              <a:ext uri="{FF2B5EF4-FFF2-40B4-BE49-F238E27FC236}">
                <a16:creationId xmlns:a16="http://schemas.microsoft.com/office/drawing/2014/main" id="{9AF9021B-E11E-9C14-FA9F-4B6B59BBF11B}"/>
              </a:ext>
            </a:extLst>
          </p:cNvPr>
          <p:cNvSpPr/>
          <p:nvPr/>
        </p:nvSpPr>
        <p:spPr>
          <a:xfrm>
            <a:off x="9491454" y="6371417"/>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79" name="正方形/長方形 51">
            <a:extLst>
              <a:ext uri="{FF2B5EF4-FFF2-40B4-BE49-F238E27FC236}">
                <a16:creationId xmlns:a16="http://schemas.microsoft.com/office/drawing/2014/main" id="{16D83A9F-0EE3-CBCA-601A-1BEC8D4B6639}"/>
              </a:ext>
            </a:extLst>
          </p:cNvPr>
          <p:cNvSpPr/>
          <p:nvPr/>
        </p:nvSpPr>
        <p:spPr>
          <a:xfrm>
            <a:off x="2307648" y="453584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Tree>
    <p:extLst>
      <p:ext uri="{BB962C8B-B14F-4D97-AF65-F5344CB8AC3E}">
        <p14:creationId xmlns:p14="http://schemas.microsoft.com/office/powerpoint/2010/main" val="2583772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7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21" grpId="0"/>
      <p:bldP spid="24" grpId="0"/>
      <p:bldP spid="76" grpId="0" animBg="1"/>
      <p:bldP spid="79" grpId="0" animBg="1"/>
      <p:bldP spid="79"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244263-2DF3-00A6-CD89-05999EC94770}"/>
              </a:ext>
            </a:extLst>
          </p:cNvPr>
          <p:cNvSpPr>
            <a:spLocks noGrp="1"/>
          </p:cNvSpPr>
          <p:nvPr>
            <p:ph type="title"/>
          </p:nvPr>
        </p:nvSpPr>
        <p:spPr/>
        <p:txBody>
          <a:bodyPr/>
          <a:lstStyle/>
          <a:p>
            <a:r>
              <a:rPr kumimoji="1" lang="ja-JP" altLang="en-US"/>
              <a:t>監視システム</a:t>
            </a:r>
          </a:p>
        </p:txBody>
      </p:sp>
      <p:sp>
        <p:nvSpPr>
          <p:cNvPr id="3" name="コンテンツ プレースホルダー 2">
            <a:extLst>
              <a:ext uri="{FF2B5EF4-FFF2-40B4-BE49-F238E27FC236}">
                <a16:creationId xmlns:a16="http://schemas.microsoft.com/office/drawing/2014/main" id="{78A985AF-F82D-7FB3-48C2-0D80D30683C4}"/>
              </a:ext>
            </a:extLst>
          </p:cNvPr>
          <p:cNvSpPr>
            <a:spLocks noGrp="1"/>
          </p:cNvSpPr>
          <p:nvPr>
            <p:ph idx="1"/>
          </p:nvPr>
        </p:nvSpPr>
        <p:spPr/>
        <p:txBody>
          <a:bodyPr>
            <a:normAutofit/>
          </a:bodyPr>
          <a:lstStyle/>
          <a:p>
            <a:r>
              <a:rPr kumimoji="1" lang="ja-JP" altLang="en-US"/>
              <a:t>監視対象</a:t>
            </a:r>
            <a:r>
              <a:rPr kumimoji="1" lang="en" altLang="ja-JP" dirty="0"/>
              <a:t>TVM</a:t>
            </a:r>
            <a:r>
              <a:rPr kumimoji="1" lang="ja-JP" altLang="en-US"/>
              <a:t>内のプロセス情報を取得する</a:t>
            </a:r>
            <a:r>
              <a:rPr lang="ja-JP" altLang="en-US"/>
              <a:t>監視システムを作成</a:t>
            </a:r>
            <a:endParaRPr kumimoji="1" lang="en-US" altLang="ja-JP" dirty="0"/>
          </a:p>
          <a:p>
            <a:pPr lvl="1"/>
            <a:r>
              <a:rPr kumimoji="1" lang="ja-JP" altLang="en-US"/>
              <a:t>監視用</a:t>
            </a:r>
            <a:r>
              <a:rPr kumimoji="1" lang="en" altLang="ja-JP" dirty="0"/>
              <a:t>TVM</a:t>
            </a:r>
            <a:r>
              <a:rPr lang="ja-JP" altLang="en-US"/>
              <a:t>の</a:t>
            </a:r>
            <a:r>
              <a:rPr kumimoji="1" lang="ja-JP" altLang="en-US"/>
              <a:t>カーネルモジュールが共有メモリに要求を書き込む</a:t>
            </a:r>
            <a:endParaRPr lang="en-US" altLang="ja-JP" dirty="0"/>
          </a:p>
          <a:p>
            <a:pPr lvl="2"/>
            <a:r>
              <a:rPr kumimoji="1" lang="ja-JP" altLang="en-US"/>
              <a:t>応答完了フラグが書き込まれるまで待つ</a:t>
            </a:r>
            <a:endParaRPr kumimoji="1" lang="en-US" altLang="ja-JP" dirty="0"/>
          </a:p>
          <a:p>
            <a:pPr lvl="2"/>
            <a:r>
              <a:rPr kumimoji="1" lang="ja-JP" altLang="en-US"/>
              <a:t>書き込まれたらプロセス情報を復号する</a:t>
            </a:r>
            <a:endParaRPr kumimoji="1" lang="en-US" altLang="ja-JP" dirty="0"/>
          </a:p>
          <a:p>
            <a:pPr lvl="1"/>
            <a:r>
              <a:rPr kumimoji="1" lang="ja-JP" altLang="en-US"/>
              <a:t>監視対象</a:t>
            </a:r>
            <a:r>
              <a:rPr kumimoji="1" lang="en" altLang="ja-JP" dirty="0"/>
              <a:t>TVM</a:t>
            </a:r>
            <a:r>
              <a:rPr kumimoji="1" lang="ja-JP" altLang="en-US"/>
              <a:t>のカーネルモジュールは要求の書き込みを待つ</a:t>
            </a:r>
            <a:endParaRPr kumimoji="1" lang="en-US" altLang="ja-JP" dirty="0"/>
          </a:p>
          <a:p>
            <a:pPr lvl="2"/>
            <a:r>
              <a:rPr kumimoji="1" lang="ja-JP" altLang="en-US"/>
              <a:t>要求を受け取ると、プロセス情報を暗号化して書き込む</a:t>
            </a:r>
            <a:endParaRPr kumimoji="1" lang="en-US" altLang="ja-JP" dirty="0"/>
          </a:p>
          <a:p>
            <a:pPr lvl="2"/>
            <a:r>
              <a:rPr lang="ja-JP" altLang="en-US"/>
              <a:t>その後</a:t>
            </a:r>
            <a:r>
              <a:rPr lang="en-US" altLang="ja-JP" dirty="0"/>
              <a:t>,</a:t>
            </a:r>
            <a:r>
              <a:rPr lang="ja-JP" altLang="en-US"/>
              <a:t>、応答完了フラグを書き込む</a:t>
            </a:r>
            <a:endParaRPr lang="en-US" altLang="ja-JP" dirty="0"/>
          </a:p>
        </p:txBody>
      </p:sp>
      <p:sp>
        <p:nvSpPr>
          <p:cNvPr id="4" name="スライド番号プレースホルダー 3">
            <a:extLst>
              <a:ext uri="{FF2B5EF4-FFF2-40B4-BE49-F238E27FC236}">
                <a16:creationId xmlns:a16="http://schemas.microsoft.com/office/drawing/2014/main" id="{AE36F0ED-A01A-6C33-C2C0-59EE15B5E8CD}"/>
              </a:ext>
            </a:extLst>
          </p:cNvPr>
          <p:cNvSpPr>
            <a:spLocks noGrp="1"/>
          </p:cNvSpPr>
          <p:nvPr>
            <p:ph type="sldNum" sz="quarter" idx="12"/>
          </p:nvPr>
        </p:nvSpPr>
        <p:spPr/>
        <p:txBody>
          <a:bodyPr/>
          <a:lstStyle/>
          <a:p>
            <a:fld id="{A2D0B6E4-DB95-4D36-8524-B9153B2D6E62}" type="slidenum">
              <a:rPr kumimoji="1" lang="ja-JP" altLang="en-US" smtClean="0"/>
              <a:t>16</a:t>
            </a:fld>
            <a:endParaRPr kumimoji="1" lang="ja-JP" altLang="en-US"/>
          </a:p>
        </p:txBody>
      </p:sp>
      <p:sp>
        <p:nvSpPr>
          <p:cNvPr id="5" name="四角形: 角を丸くする 5">
            <a:extLst>
              <a:ext uri="{FF2B5EF4-FFF2-40B4-BE49-F238E27FC236}">
                <a16:creationId xmlns:a16="http://schemas.microsoft.com/office/drawing/2014/main" id="{5543F731-FBEA-B65B-2DB3-5C0DB380D757}"/>
              </a:ext>
            </a:extLst>
          </p:cNvPr>
          <p:cNvSpPr/>
          <p:nvPr/>
        </p:nvSpPr>
        <p:spPr>
          <a:xfrm>
            <a:off x="3475532" y="4714955"/>
            <a:ext cx="2290975" cy="7320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0000"/>
                </a:solidFill>
              </a:rPr>
              <a:t> </a:t>
            </a:r>
            <a:endParaRPr kumimoji="1" lang="ja-JP" altLang="en-US">
              <a:solidFill>
                <a:schemeClr val="tx1"/>
              </a:solidFill>
            </a:endParaRPr>
          </a:p>
        </p:txBody>
      </p:sp>
      <p:sp>
        <p:nvSpPr>
          <p:cNvPr id="6" name="四角形: 角を丸くする 5">
            <a:extLst>
              <a:ext uri="{FF2B5EF4-FFF2-40B4-BE49-F238E27FC236}">
                <a16:creationId xmlns:a16="http://schemas.microsoft.com/office/drawing/2014/main" id="{A45537A6-D16C-CCFF-CAD7-71721968181B}"/>
              </a:ext>
            </a:extLst>
          </p:cNvPr>
          <p:cNvSpPr/>
          <p:nvPr/>
        </p:nvSpPr>
        <p:spPr>
          <a:xfrm>
            <a:off x="7176495" y="4697262"/>
            <a:ext cx="2290975" cy="7320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7" name="テキスト ボックス 6">
            <a:extLst>
              <a:ext uri="{FF2B5EF4-FFF2-40B4-BE49-F238E27FC236}">
                <a16:creationId xmlns:a16="http://schemas.microsoft.com/office/drawing/2014/main" id="{407703BB-A244-57D2-FD8A-50DAF815DB4E}"/>
              </a:ext>
            </a:extLst>
          </p:cNvPr>
          <p:cNvSpPr txBox="1"/>
          <p:nvPr/>
        </p:nvSpPr>
        <p:spPr>
          <a:xfrm>
            <a:off x="3917156" y="4384503"/>
            <a:ext cx="1263652" cy="338554"/>
          </a:xfrm>
          <a:prstGeom prst="rect">
            <a:avLst/>
          </a:prstGeom>
          <a:noFill/>
        </p:spPr>
        <p:txBody>
          <a:bodyPr wrap="square" rtlCol="0">
            <a:spAutoFit/>
          </a:bodyPr>
          <a:lstStyle/>
          <a:p>
            <a:pPr algn="ctr"/>
            <a:r>
              <a:rPr lang="ja-JP" altLang="en-US" sz="1600" b="1"/>
              <a:t>監視用</a:t>
            </a:r>
            <a:r>
              <a:rPr kumimoji="1" lang="en-US" altLang="ja-JP" sz="1600" b="1" dirty="0">
                <a:solidFill>
                  <a:schemeClr val="tx1"/>
                </a:solidFill>
              </a:rPr>
              <a:t>TVM</a:t>
            </a:r>
            <a:endParaRPr kumimoji="1" lang="ja-JP" altLang="en-US" sz="1600" b="1">
              <a:solidFill>
                <a:schemeClr val="tx1"/>
              </a:solidFill>
            </a:endParaRPr>
          </a:p>
        </p:txBody>
      </p:sp>
      <p:sp>
        <p:nvSpPr>
          <p:cNvPr id="9" name="テキスト ボックス 8">
            <a:extLst>
              <a:ext uri="{FF2B5EF4-FFF2-40B4-BE49-F238E27FC236}">
                <a16:creationId xmlns:a16="http://schemas.microsoft.com/office/drawing/2014/main" id="{5C4EB19D-8851-F5D3-7E76-CFF05559E082}"/>
              </a:ext>
            </a:extLst>
          </p:cNvPr>
          <p:cNvSpPr txBox="1"/>
          <p:nvPr/>
        </p:nvSpPr>
        <p:spPr>
          <a:xfrm>
            <a:off x="7398358" y="4366810"/>
            <a:ext cx="1896933" cy="338554"/>
          </a:xfrm>
          <a:prstGeom prst="rect">
            <a:avLst/>
          </a:prstGeom>
          <a:noFill/>
        </p:spPr>
        <p:txBody>
          <a:bodyPr wrap="square" rtlCol="0">
            <a:spAutoFit/>
          </a:bodyPr>
          <a:lstStyle/>
          <a:p>
            <a:pPr algn="ctr"/>
            <a:r>
              <a:rPr lang="ja-JP" altLang="en-US" sz="1600" b="1"/>
              <a:t>監視対象</a:t>
            </a:r>
            <a:r>
              <a:rPr kumimoji="1" lang="en-US" altLang="ja-JP" sz="1600" b="1" dirty="0">
                <a:solidFill>
                  <a:schemeClr val="tx1"/>
                </a:solidFill>
              </a:rPr>
              <a:t>TVM</a:t>
            </a:r>
            <a:endParaRPr kumimoji="1" lang="ja-JP" altLang="en-US" sz="1600" b="1">
              <a:solidFill>
                <a:schemeClr val="tx1"/>
              </a:solidFill>
            </a:endParaRPr>
          </a:p>
        </p:txBody>
      </p:sp>
      <p:sp>
        <p:nvSpPr>
          <p:cNvPr id="10" name="四角形: 角を丸くする 39">
            <a:extLst>
              <a:ext uri="{FF2B5EF4-FFF2-40B4-BE49-F238E27FC236}">
                <a16:creationId xmlns:a16="http://schemas.microsoft.com/office/drawing/2014/main" id="{49A46D1C-5FD9-BB07-3C9D-8D88719C9945}"/>
              </a:ext>
            </a:extLst>
          </p:cNvPr>
          <p:cNvSpPr/>
          <p:nvPr/>
        </p:nvSpPr>
        <p:spPr>
          <a:xfrm>
            <a:off x="3579260" y="4866456"/>
            <a:ext cx="2083520" cy="437105"/>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rPr>
              <a:t>カーネルモジュール</a:t>
            </a:r>
            <a:endParaRPr kumimoji="1" lang="ja-JP" altLang="en-US" sz="1600">
              <a:solidFill>
                <a:schemeClr val="tx1"/>
              </a:solidFill>
            </a:endParaRPr>
          </a:p>
        </p:txBody>
      </p:sp>
      <p:sp>
        <p:nvSpPr>
          <p:cNvPr id="11" name="四角形: 角を丸くする 39">
            <a:extLst>
              <a:ext uri="{FF2B5EF4-FFF2-40B4-BE49-F238E27FC236}">
                <a16:creationId xmlns:a16="http://schemas.microsoft.com/office/drawing/2014/main" id="{E0E2A0FA-25DC-1904-537E-4C091E3C02D7}"/>
              </a:ext>
            </a:extLst>
          </p:cNvPr>
          <p:cNvSpPr/>
          <p:nvPr/>
        </p:nvSpPr>
        <p:spPr>
          <a:xfrm>
            <a:off x="7280222" y="4848762"/>
            <a:ext cx="2083520" cy="437105"/>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rPr>
              <a:t>カーネルモジュール</a:t>
            </a:r>
            <a:endParaRPr kumimoji="1" lang="ja-JP" altLang="en-US" sz="1600">
              <a:solidFill>
                <a:schemeClr val="tx1"/>
              </a:solidFill>
            </a:endParaRPr>
          </a:p>
        </p:txBody>
      </p:sp>
      <p:sp>
        <p:nvSpPr>
          <p:cNvPr id="19" name="テキスト ボックス 18">
            <a:extLst>
              <a:ext uri="{FF2B5EF4-FFF2-40B4-BE49-F238E27FC236}">
                <a16:creationId xmlns:a16="http://schemas.microsoft.com/office/drawing/2014/main" id="{F12448C8-CE04-36F3-FCDD-77610F2A8C5D}"/>
              </a:ext>
            </a:extLst>
          </p:cNvPr>
          <p:cNvSpPr txBox="1"/>
          <p:nvPr/>
        </p:nvSpPr>
        <p:spPr>
          <a:xfrm>
            <a:off x="3230516" y="5699772"/>
            <a:ext cx="1168638" cy="307777"/>
          </a:xfrm>
          <a:prstGeom prst="rect">
            <a:avLst/>
          </a:prstGeom>
          <a:noFill/>
        </p:spPr>
        <p:txBody>
          <a:bodyPr wrap="square" rtlCol="0">
            <a:spAutoFit/>
          </a:bodyPr>
          <a:lstStyle/>
          <a:p>
            <a:pPr algn="ctr"/>
            <a:r>
              <a:rPr kumimoji="1" lang="en-US" altLang="ja-JP" sz="1400" b="1" dirty="0"/>
              <a:t>1.</a:t>
            </a:r>
            <a:r>
              <a:rPr lang="ja-JP" altLang="en-US" sz="1400" b="1"/>
              <a:t>書き込み</a:t>
            </a:r>
            <a:r>
              <a:rPr kumimoji="1" lang="en-US" altLang="ja-JP" sz="1400" b="1" dirty="0"/>
              <a:t> </a:t>
            </a:r>
            <a:endParaRPr kumimoji="1" lang="ja-JP" altLang="en-US" sz="1400" b="1"/>
          </a:p>
        </p:txBody>
      </p:sp>
      <p:cxnSp>
        <p:nvCxnSpPr>
          <p:cNvPr id="20" name="直線コネクタ 19">
            <a:extLst>
              <a:ext uri="{FF2B5EF4-FFF2-40B4-BE49-F238E27FC236}">
                <a16:creationId xmlns:a16="http://schemas.microsoft.com/office/drawing/2014/main" id="{9689CE6D-211D-2A1C-AF38-1E7C0F2F35EA}"/>
              </a:ext>
            </a:extLst>
          </p:cNvPr>
          <p:cNvCxnSpPr>
            <a:cxnSpLocks/>
          </p:cNvCxnSpPr>
          <p:nvPr/>
        </p:nvCxnSpPr>
        <p:spPr>
          <a:xfrm flipV="1">
            <a:off x="4362739" y="5365158"/>
            <a:ext cx="7578" cy="811805"/>
          </a:xfrm>
          <a:prstGeom prst="line">
            <a:avLst/>
          </a:prstGeom>
          <a:ln w="50800">
            <a:headEnd type="triangle"/>
            <a:tailEnd type="none"/>
          </a:ln>
        </p:spPr>
        <p:style>
          <a:lnRef idx="3">
            <a:schemeClr val="dk1"/>
          </a:lnRef>
          <a:fillRef idx="0">
            <a:schemeClr val="dk1"/>
          </a:fillRef>
          <a:effectRef idx="2">
            <a:schemeClr val="dk1"/>
          </a:effectRef>
          <a:fontRef idx="minor">
            <a:schemeClr val="tx1"/>
          </a:fontRef>
        </p:style>
      </p:cxnSp>
      <p:sp>
        <p:nvSpPr>
          <p:cNvPr id="28" name="テキスト ボックス 27">
            <a:extLst>
              <a:ext uri="{FF2B5EF4-FFF2-40B4-BE49-F238E27FC236}">
                <a16:creationId xmlns:a16="http://schemas.microsoft.com/office/drawing/2014/main" id="{EF43348F-DD56-BF52-73A9-949CAEAABEC1}"/>
              </a:ext>
            </a:extLst>
          </p:cNvPr>
          <p:cNvSpPr txBox="1"/>
          <p:nvPr/>
        </p:nvSpPr>
        <p:spPr>
          <a:xfrm>
            <a:off x="8227587" y="5699771"/>
            <a:ext cx="1168638" cy="307777"/>
          </a:xfrm>
          <a:prstGeom prst="rect">
            <a:avLst/>
          </a:prstGeom>
          <a:noFill/>
        </p:spPr>
        <p:txBody>
          <a:bodyPr wrap="square" rtlCol="0">
            <a:spAutoFit/>
          </a:bodyPr>
          <a:lstStyle/>
          <a:p>
            <a:pPr algn="ctr"/>
            <a:r>
              <a:rPr lang="en-US" altLang="ja-JP" sz="1400" b="1" dirty="0"/>
              <a:t>2</a:t>
            </a:r>
            <a:r>
              <a:rPr kumimoji="1" lang="en-US" altLang="ja-JP" sz="1400" b="1" dirty="0"/>
              <a:t>.</a:t>
            </a:r>
            <a:r>
              <a:rPr lang="ja-JP" altLang="en-US" sz="1400" b="1"/>
              <a:t>要求</a:t>
            </a:r>
            <a:r>
              <a:rPr kumimoji="1" lang="en-US" altLang="ja-JP" sz="1400" b="1" dirty="0"/>
              <a:t> </a:t>
            </a:r>
            <a:endParaRPr kumimoji="1" lang="ja-JP" altLang="en-US" sz="1400" b="1"/>
          </a:p>
        </p:txBody>
      </p:sp>
      <p:sp>
        <p:nvSpPr>
          <p:cNvPr id="32" name="テキスト ボックス 31">
            <a:extLst>
              <a:ext uri="{FF2B5EF4-FFF2-40B4-BE49-F238E27FC236}">
                <a16:creationId xmlns:a16="http://schemas.microsoft.com/office/drawing/2014/main" id="{EDBED059-4793-EB5F-0754-F86993FE1DCC}"/>
              </a:ext>
            </a:extLst>
          </p:cNvPr>
          <p:cNvSpPr txBox="1"/>
          <p:nvPr/>
        </p:nvSpPr>
        <p:spPr>
          <a:xfrm>
            <a:off x="7029822" y="5695766"/>
            <a:ext cx="1168638" cy="307777"/>
          </a:xfrm>
          <a:prstGeom prst="rect">
            <a:avLst/>
          </a:prstGeom>
          <a:noFill/>
        </p:spPr>
        <p:txBody>
          <a:bodyPr wrap="square" rtlCol="0">
            <a:spAutoFit/>
          </a:bodyPr>
          <a:lstStyle/>
          <a:p>
            <a:pPr algn="ctr"/>
            <a:r>
              <a:rPr lang="en-US" altLang="ja-JP" sz="1400" b="1" dirty="0"/>
              <a:t>3</a:t>
            </a:r>
            <a:r>
              <a:rPr kumimoji="1" lang="en-US" altLang="ja-JP" sz="1400" b="1" dirty="0"/>
              <a:t>.</a:t>
            </a:r>
            <a:r>
              <a:rPr lang="ja-JP" altLang="en-US" sz="1400" b="1"/>
              <a:t>書き込み</a:t>
            </a:r>
            <a:r>
              <a:rPr kumimoji="1" lang="en-US" altLang="ja-JP" sz="1400" b="1" dirty="0"/>
              <a:t> </a:t>
            </a:r>
            <a:endParaRPr kumimoji="1" lang="ja-JP" altLang="en-US" sz="1400" b="1"/>
          </a:p>
        </p:txBody>
      </p:sp>
      <p:sp>
        <p:nvSpPr>
          <p:cNvPr id="22" name="テキスト ボックス 21">
            <a:extLst>
              <a:ext uri="{FF2B5EF4-FFF2-40B4-BE49-F238E27FC236}">
                <a16:creationId xmlns:a16="http://schemas.microsoft.com/office/drawing/2014/main" id="{DB0E8CA4-8315-C226-78F3-A6AFD1B9895D}"/>
              </a:ext>
            </a:extLst>
          </p:cNvPr>
          <p:cNvSpPr txBox="1"/>
          <p:nvPr/>
        </p:nvSpPr>
        <p:spPr>
          <a:xfrm>
            <a:off x="4366528" y="5699771"/>
            <a:ext cx="1168638" cy="307777"/>
          </a:xfrm>
          <a:prstGeom prst="rect">
            <a:avLst/>
          </a:prstGeom>
          <a:noFill/>
        </p:spPr>
        <p:txBody>
          <a:bodyPr wrap="square" rtlCol="0">
            <a:spAutoFit/>
          </a:bodyPr>
          <a:lstStyle/>
          <a:p>
            <a:pPr algn="ctr"/>
            <a:r>
              <a:rPr kumimoji="1" lang="en-US" altLang="ja-JP" sz="1400" b="1" dirty="0"/>
              <a:t>4.</a:t>
            </a:r>
            <a:r>
              <a:rPr lang="ja-JP" altLang="en-US" sz="1400" b="1"/>
              <a:t>応答</a:t>
            </a:r>
            <a:endParaRPr kumimoji="1" lang="ja-JP" altLang="en-US" sz="1400" b="1"/>
          </a:p>
        </p:txBody>
      </p:sp>
      <p:sp>
        <p:nvSpPr>
          <p:cNvPr id="12" name="正方形/長方形 51">
            <a:extLst>
              <a:ext uri="{FF2B5EF4-FFF2-40B4-BE49-F238E27FC236}">
                <a16:creationId xmlns:a16="http://schemas.microsoft.com/office/drawing/2014/main" id="{F11817B8-0FBE-E890-A418-54D05CD1B43B}"/>
              </a:ext>
            </a:extLst>
          </p:cNvPr>
          <p:cNvSpPr/>
          <p:nvPr/>
        </p:nvSpPr>
        <p:spPr>
          <a:xfrm>
            <a:off x="4261191" y="6241339"/>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7D24D5E5-735A-DE50-B279-AF364019ACB9}"/>
              </a:ext>
            </a:extLst>
          </p:cNvPr>
          <p:cNvSpPr/>
          <p:nvPr/>
        </p:nvSpPr>
        <p:spPr>
          <a:xfrm>
            <a:off x="8178779" y="6225312"/>
            <a:ext cx="393140" cy="39683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51">
            <a:extLst>
              <a:ext uri="{FF2B5EF4-FFF2-40B4-BE49-F238E27FC236}">
                <a16:creationId xmlns:a16="http://schemas.microsoft.com/office/drawing/2014/main" id="{1D8AC5F5-F278-19AD-8382-A0D1A7994D13}"/>
              </a:ext>
            </a:extLst>
          </p:cNvPr>
          <p:cNvSpPr/>
          <p:nvPr/>
        </p:nvSpPr>
        <p:spPr>
          <a:xfrm>
            <a:off x="4259053" y="6237510"/>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TextBox 45">
            <a:extLst>
              <a:ext uri="{FF2B5EF4-FFF2-40B4-BE49-F238E27FC236}">
                <a16:creationId xmlns:a16="http://schemas.microsoft.com/office/drawing/2014/main" id="{426F5A3E-42BD-1BE1-C01B-1A11F0A3A2F4}"/>
              </a:ext>
            </a:extLst>
          </p:cNvPr>
          <p:cNvSpPr txBox="1"/>
          <p:nvPr/>
        </p:nvSpPr>
        <p:spPr>
          <a:xfrm>
            <a:off x="5521627" y="6221310"/>
            <a:ext cx="1800493" cy="369332"/>
          </a:xfrm>
          <a:prstGeom prst="rect">
            <a:avLst/>
          </a:prstGeom>
          <a:noFill/>
        </p:spPr>
        <p:txBody>
          <a:bodyPr wrap="none" rtlCol="0">
            <a:spAutoFit/>
          </a:bodyPr>
          <a:lstStyle/>
          <a:p>
            <a:r>
              <a:rPr lang="en-JP"/>
              <a:t>メモリ</a:t>
            </a:r>
            <a:r>
              <a:rPr lang="ja-JP" altLang="en-US"/>
              <a:t>割り当て</a:t>
            </a:r>
            <a:endParaRPr lang="en-JP"/>
          </a:p>
        </p:txBody>
      </p:sp>
      <p:sp>
        <p:nvSpPr>
          <p:cNvPr id="17" name="正方形/長方形 51">
            <a:extLst>
              <a:ext uri="{FF2B5EF4-FFF2-40B4-BE49-F238E27FC236}">
                <a16:creationId xmlns:a16="http://schemas.microsoft.com/office/drawing/2014/main" id="{03B50A48-84AA-451C-82DC-380E289DDDB2}"/>
              </a:ext>
            </a:extLst>
          </p:cNvPr>
          <p:cNvSpPr/>
          <p:nvPr/>
        </p:nvSpPr>
        <p:spPr>
          <a:xfrm>
            <a:off x="4652229" y="6237514"/>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51">
            <a:extLst>
              <a:ext uri="{FF2B5EF4-FFF2-40B4-BE49-F238E27FC236}">
                <a16:creationId xmlns:a16="http://schemas.microsoft.com/office/drawing/2014/main" id="{06A89740-8374-D8E3-6DF4-B874008F2399}"/>
              </a:ext>
            </a:extLst>
          </p:cNvPr>
          <p:cNvSpPr/>
          <p:nvPr/>
        </p:nvSpPr>
        <p:spPr>
          <a:xfrm>
            <a:off x="4257181" y="6237514"/>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21" name="正方形/長方形 51">
            <a:extLst>
              <a:ext uri="{FF2B5EF4-FFF2-40B4-BE49-F238E27FC236}">
                <a16:creationId xmlns:a16="http://schemas.microsoft.com/office/drawing/2014/main" id="{7912946F-0C91-0318-8DD7-A73A5CED1653}"/>
              </a:ext>
            </a:extLst>
          </p:cNvPr>
          <p:cNvSpPr/>
          <p:nvPr/>
        </p:nvSpPr>
        <p:spPr>
          <a:xfrm>
            <a:off x="5040350" y="6237513"/>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51">
            <a:extLst>
              <a:ext uri="{FF2B5EF4-FFF2-40B4-BE49-F238E27FC236}">
                <a16:creationId xmlns:a16="http://schemas.microsoft.com/office/drawing/2014/main" id="{D6AB9CBA-42ED-84A8-6A10-E9118ADC47C9}"/>
              </a:ext>
            </a:extLst>
          </p:cNvPr>
          <p:cNvSpPr/>
          <p:nvPr/>
        </p:nvSpPr>
        <p:spPr>
          <a:xfrm>
            <a:off x="3864005" y="6237512"/>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51">
            <a:extLst>
              <a:ext uri="{FF2B5EF4-FFF2-40B4-BE49-F238E27FC236}">
                <a16:creationId xmlns:a16="http://schemas.microsoft.com/office/drawing/2014/main" id="{DFB20AA4-834F-931A-40EC-C66EBE552465}"/>
              </a:ext>
            </a:extLst>
          </p:cNvPr>
          <p:cNvSpPr/>
          <p:nvPr/>
        </p:nvSpPr>
        <p:spPr>
          <a:xfrm>
            <a:off x="7791999" y="6231584"/>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38" name="正方形/長方形 51">
            <a:extLst>
              <a:ext uri="{FF2B5EF4-FFF2-40B4-BE49-F238E27FC236}">
                <a16:creationId xmlns:a16="http://schemas.microsoft.com/office/drawing/2014/main" id="{8E06B45C-C769-2B34-69A3-8F1666F4C29B}"/>
              </a:ext>
            </a:extLst>
          </p:cNvPr>
          <p:cNvSpPr/>
          <p:nvPr/>
        </p:nvSpPr>
        <p:spPr>
          <a:xfrm>
            <a:off x="8575168" y="6231583"/>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7EF9C450-79EB-0602-CE5A-296425D408AC}"/>
              </a:ext>
            </a:extLst>
          </p:cNvPr>
          <p:cNvSpPr/>
          <p:nvPr/>
        </p:nvSpPr>
        <p:spPr>
          <a:xfrm>
            <a:off x="7398823" y="6231582"/>
            <a:ext cx="393140" cy="39683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51">
            <a:extLst>
              <a:ext uri="{FF2B5EF4-FFF2-40B4-BE49-F238E27FC236}">
                <a16:creationId xmlns:a16="http://schemas.microsoft.com/office/drawing/2014/main" id="{9C603411-25FA-4700-41BD-1E33E83A2C13}"/>
              </a:ext>
            </a:extLst>
          </p:cNvPr>
          <p:cNvSpPr/>
          <p:nvPr/>
        </p:nvSpPr>
        <p:spPr>
          <a:xfrm>
            <a:off x="4258806" y="6241176"/>
            <a:ext cx="393140" cy="396831"/>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ysClr val="windowText" lastClr="000000"/>
              </a:solidFill>
            </a:endParaRPr>
          </a:p>
        </p:txBody>
      </p:sp>
      <p:sp>
        <p:nvSpPr>
          <p:cNvPr id="41" name="正方形/長方形 51">
            <a:extLst>
              <a:ext uri="{FF2B5EF4-FFF2-40B4-BE49-F238E27FC236}">
                <a16:creationId xmlns:a16="http://schemas.microsoft.com/office/drawing/2014/main" id="{74B6F642-3188-454F-D0AC-7D67D8100975}"/>
              </a:ext>
            </a:extLst>
          </p:cNvPr>
          <p:cNvSpPr/>
          <p:nvPr/>
        </p:nvSpPr>
        <p:spPr>
          <a:xfrm>
            <a:off x="4263643" y="6243442"/>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sp>
        <p:nvSpPr>
          <p:cNvPr id="42" name="正方形/長方形 51">
            <a:extLst>
              <a:ext uri="{FF2B5EF4-FFF2-40B4-BE49-F238E27FC236}">
                <a16:creationId xmlns:a16="http://schemas.microsoft.com/office/drawing/2014/main" id="{03127B76-A39A-472C-F937-517C08EAE72F}"/>
              </a:ext>
            </a:extLst>
          </p:cNvPr>
          <p:cNvSpPr/>
          <p:nvPr/>
        </p:nvSpPr>
        <p:spPr>
          <a:xfrm>
            <a:off x="8175530" y="6225311"/>
            <a:ext cx="393140" cy="396831"/>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ysClr val="windowText" lastClr="000000"/>
                </a:solidFill>
              </a:rPr>
              <a:t>非</a:t>
            </a:r>
            <a:endParaRPr kumimoji="1" lang="ja-JP" altLang="en-US">
              <a:solidFill>
                <a:sysClr val="windowText" lastClr="000000"/>
              </a:solidFill>
            </a:endParaRPr>
          </a:p>
        </p:txBody>
      </p:sp>
      <p:cxnSp>
        <p:nvCxnSpPr>
          <p:cNvPr id="51" name="直線コネクタ 50">
            <a:extLst>
              <a:ext uri="{FF2B5EF4-FFF2-40B4-BE49-F238E27FC236}">
                <a16:creationId xmlns:a16="http://schemas.microsoft.com/office/drawing/2014/main" id="{E3C1915F-35E4-5B21-0C2C-8F56469CD3C8}"/>
              </a:ext>
            </a:extLst>
          </p:cNvPr>
          <p:cNvCxnSpPr>
            <a:cxnSpLocks/>
          </p:cNvCxnSpPr>
          <p:nvPr/>
        </p:nvCxnSpPr>
        <p:spPr>
          <a:xfrm flipV="1">
            <a:off x="4557983" y="5364108"/>
            <a:ext cx="7578" cy="811805"/>
          </a:xfrm>
          <a:prstGeom prst="line">
            <a:avLst/>
          </a:prstGeom>
          <a:ln w="50800">
            <a:headEnd type="none"/>
            <a:tailEnd type="triangle"/>
          </a:ln>
        </p:spPr>
        <p:style>
          <a:lnRef idx="3">
            <a:schemeClr val="dk1"/>
          </a:lnRef>
          <a:fillRef idx="0">
            <a:schemeClr val="dk1"/>
          </a:fillRef>
          <a:effectRef idx="2">
            <a:schemeClr val="dk1"/>
          </a:effectRef>
          <a:fontRef idx="minor">
            <a:schemeClr val="tx1"/>
          </a:fontRef>
        </p:style>
      </p:cxnSp>
      <p:cxnSp>
        <p:nvCxnSpPr>
          <p:cNvPr id="52" name="直線コネクタ 51">
            <a:extLst>
              <a:ext uri="{FF2B5EF4-FFF2-40B4-BE49-F238E27FC236}">
                <a16:creationId xmlns:a16="http://schemas.microsoft.com/office/drawing/2014/main" id="{1D7DE443-5B73-0A61-F0D0-6184DB612CEA}"/>
              </a:ext>
            </a:extLst>
          </p:cNvPr>
          <p:cNvCxnSpPr>
            <a:cxnSpLocks/>
          </p:cNvCxnSpPr>
          <p:nvPr/>
        </p:nvCxnSpPr>
        <p:spPr>
          <a:xfrm flipV="1">
            <a:off x="8220009" y="5354864"/>
            <a:ext cx="7578" cy="811805"/>
          </a:xfrm>
          <a:prstGeom prst="line">
            <a:avLst/>
          </a:prstGeom>
          <a:ln w="50800">
            <a:headEnd type="triangle"/>
            <a:tailEnd type="none"/>
          </a:ln>
        </p:spPr>
        <p:style>
          <a:lnRef idx="3">
            <a:schemeClr val="dk1"/>
          </a:lnRef>
          <a:fillRef idx="0">
            <a:schemeClr val="dk1"/>
          </a:fillRef>
          <a:effectRef idx="2">
            <a:schemeClr val="dk1"/>
          </a:effectRef>
          <a:fontRef idx="minor">
            <a:schemeClr val="tx1"/>
          </a:fontRef>
        </p:style>
      </p:cxnSp>
      <p:cxnSp>
        <p:nvCxnSpPr>
          <p:cNvPr id="53" name="直線コネクタ 52">
            <a:extLst>
              <a:ext uri="{FF2B5EF4-FFF2-40B4-BE49-F238E27FC236}">
                <a16:creationId xmlns:a16="http://schemas.microsoft.com/office/drawing/2014/main" id="{F152FE8C-A5F6-ABB7-0342-7FB677D8FE45}"/>
              </a:ext>
            </a:extLst>
          </p:cNvPr>
          <p:cNvCxnSpPr>
            <a:cxnSpLocks/>
          </p:cNvCxnSpPr>
          <p:nvPr/>
        </p:nvCxnSpPr>
        <p:spPr>
          <a:xfrm flipV="1">
            <a:off x="8415253" y="5353814"/>
            <a:ext cx="7578" cy="811805"/>
          </a:xfrm>
          <a:prstGeom prst="line">
            <a:avLst/>
          </a:prstGeom>
          <a:ln w="50800">
            <a:headEnd type="none"/>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5604959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392FFA-6F3F-F8D7-2CE8-A4E4E8902C84}"/>
              </a:ext>
            </a:extLst>
          </p:cNvPr>
          <p:cNvSpPr>
            <a:spLocks noGrp="1"/>
          </p:cNvSpPr>
          <p:nvPr>
            <p:ph type="title"/>
          </p:nvPr>
        </p:nvSpPr>
        <p:spPr/>
        <p:txBody>
          <a:bodyPr/>
          <a:lstStyle/>
          <a:p>
            <a:r>
              <a:rPr kumimoji="1" lang="ja-JP" altLang="en-US"/>
              <a:t>実験</a:t>
            </a:r>
          </a:p>
        </p:txBody>
      </p:sp>
      <p:sp>
        <p:nvSpPr>
          <p:cNvPr id="4" name="スライド番号プレースホルダー 3">
            <a:extLst>
              <a:ext uri="{FF2B5EF4-FFF2-40B4-BE49-F238E27FC236}">
                <a16:creationId xmlns:a16="http://schemas.microsoft.com/office/drawing/2014/main" id="{D6103406-43B1-430A-8E42-4B271BF79C32}"/>
              </a:ext>
            </a:extLst>
          </p:cNvPr>
          <p:cNvSpPr>
            <a:spLocks noGrp="1"/>
          </p:cNvSpPr>
          <p:nvPr>
            <p:ph type="sldNum" sz="quarter" idx="12"/>
          </p:nvPr>
        </p:nvSpPr>
        <p:spPr/>
        <p:txBody>
          <a:bodyPr/>
          <a:lstStyle/>
          <a:p>
            <a:fld id="{A2D0B6E4-DB95-4D36-8524-B9153B2D6E62}" type="slidenum">
              <a:rPr kumimoji="1" lang="ja-JP" altLang="en-US" smtClean="0"/>
              <a:t>17</a:t>
            </a:fld>
            <a:endParaRPr kumimoji="1" lang="ja-JP" altLang="en-US"/>
          </a:p>
        </p:txBody>
      </p:sp>
      <p:graphicFrame>
        <p:nvGraphicFramePr>
          <p:cNvPr id="8" name="表 7">
            <a:extLst>
              <a:ext uri="{FF2B5EF4-FFF2-40B4-BE49-F238E27FC236}">
                <a16:creationId xmlns:a16="http://schemas.microsoft.com/office/drawing/2014/main" id="{73735D43-C0BE-4753-5247-064BE6F81C2C}"/>
              </a:ext>
            </a:extLst>
          </p:cNvPr>
          <p:cNvGraphicFramePr>
            <a:graphicFrameLocks noGrp="1"/>
          </p:cNvGraphicFramePr>
          <p:nvPr>
            <p:extLst>
              <p:ext uri="{D42A27DB-BD31-4B8C-83A1-F6EECF244321}">
                <p14:modId xmlns:p14="http://schemas.microsoft.com/office/powerpoint/2010/main" val="2655661252"/>
              </p:ext>
            </p:extLst>
          </p:nvPr>
        </p:nvGraphicFramePr>
        <p:xfrm>
          <a:off x="405018" y="3083117"/>
          <a:ext cx="5690982" cy="3183540"/>
        </p:xfrm>
        <a:graphic>
          <a:graphicData uri="http://schemas.openxmlformats.org/drawingml/2006/table">
            <a:tbl>
              <a:tblPr firstRow="1" bandRow="1">
                <a:tableStyleId>{5C22544A-7EE6-4342-B048-85BDC9FD1C3A}</a:tableStyleId>
              </a:tblPr>
              <a:tblGrid>
                <a:gridCol w="1896994">
                  <a:extLst>
                    <a:ext uri="{9D8B030D-6E8A-4147-A177-3AD203B41FA5}">
                      <a16:colId xmlns:a16="http://schemas.microsoft.com/office/drawing/2014/main" val="860260668"/>
                    </a:ext>
                  </a:extLst>
                </a:gridCol>
                <a:gridCol w="1896994">
                  <a:extLst>
                    <a:ext uri="{9D8B030D-6E8A-4147-A177-3AD203B41FA5}">
                      <a16:colId xmlns:a16="http://schemas.microsoft.com/office/drawing/2014/main" val="2828332769"/>
                    </a:ext>
                  </a:extLst>
                </a:gridCol>
                <a:gridCol w="1896994">
                  <a:extLst>
                    <a:ext uri="{9D8B030D-6E8A-4147-A177-3AD203B41FA5}">
                      <a16:colId xmlns:a16="http://schemas.microsoft.com/office/drawing/2014/main" val="3570409409"/>
                    </a:ext>
                  </a:extLst>
                </a:gridCol>
              </a:tblGrid>
              <a:tr h="655435">
                <a:tc>
                  <a:txBody>
                    <a:bodyPr/>
                    <a:lstStyle/>
                    <a:p>
                      <a:pPr algn="ctr"/>
                      <a:endParaRPr kumimoji="1" lang="ja-JP" altLang="en-US"/>
                    </a:p>
                  </a:txBody>
                  <a:tcPr anchor="ctr"/>
                </a:tc>
                <a:tc>
                  <a:txBody>
                    <a:bodyPr/>
                    <a:lstStyle/>
                    <a:p>
                      <a:pPr algn="ctr"/>
                      <a:r>
                        <a:rPr kumimoji="1" lang="ja-JP" altLang="en-US"/>
                        <a:t>マシン</a:t>
                      </a:r>
                    </a:p>
                  </a:txBody>
                  <a:tcPr anchor="ctr"/>
                </a:tc>
                <a:tc>
                  <a:txBody>
                    <a:bodyPr/>
                    <a:lstStyle/>
                    <a:p>
                      <a:pPr algn="ctr"/>
                      <a:r>
                        <a:rPr kumimoji="1" lang="ja-JP" altLang="en-US"/>
                        <a:t>エミュレーション環境</a:t>
                      </a:r>
                    </a:p>
                  </a:txBody>
                  <a:tcPr anchor="ctr"/>
                </a:tc>
                <a:extLst>
                  <a:ext uri="{0D108BD9-81ED-4DB2-BD59-A6C34878D82A}">
                    <a16:rowId xmlns:a16="http://schemas.microsoft.com/office/drawing/2014/main" val="2422060676"/>
                  </a:ext>
                </a:extLst>
              </a:tr>
              <a:tr h="655435">
                <a:tc>
                  <a:txBody>
                    <a:bodyPr/>
                    <a:lstStyle/>
                    <a:p>
                      <a:pPr algn="ctr"/>
                      <a:r>
                        <a:rPr kumimoji="1" lang="en-US" altLang="ja-JP" dirty="0"/>
                        <a:t>CPU</a:t>
                      </a:r>
                    </a:p>
                  </a:txBody>
                  <a:tcPr anchor="ctr"/>
                </a:tc>
                <a:tc>
                  <a:txBody>
                    <a:bodyPr/>
                    <a:lstStyle/>
                    <a:p>
                      <a:pPr algn="ctr"/>
                      <a:r>
                        <a:rPr kumimoji="1" lang="en-US" altLang="ja-JP" dirty="0"/>
                        <a:t>Intel Core i7-12700</a:t>
                      </a:r>
                      <a:endParaRPr kumimoji="1" lang="ja-JP" altLang="en-US"/>
                    </a:p>
                  </a:txBody>
                  <a:tcPr anchor="ctr"/>
                </a:tc>
                <a:tc>
                  <a:txBody>
                    <a:bodyPr/>
                    <a:lstStyle/>
                    <a:p>
                      <a:pPr algn="ctr"/>
                      <a:r>
                        <a:rPr kumimoji="1" lang="en-US" altLang="ja-JP" dirty="0"/>
                        <a:t>RISC-V(2</a:t>
                      </a:r>
                      <a:r>
                        <a:rPr kumimoji="1" lang="ja-JP" altLang="en-US"/>
                        <a:t>コア</a:t>
                      </a:r>
                      <a:r>
                        <a:rPr kumimoji="1" lang="en-US" altLang="ja-JP" dirty="0"/>
                        <a:t>)</a:t>
                      </a:r>
                      <a:endParaRPr kumimoji="1" lang="ja-JP" altLang="en-US"/>
                    </a:p>
                  </a:txBody>
                  <a:tcPr anchor="ctr"/>
                </a:tc>
                <a:extLst>
                  <a:ext uri="{0D108BD9-81ED-4DB2-BD59-A6C34878D82A}">
                    <a16:rowId xmlns:a16="http://schemas.microsoft.com/office/drawing/2014/main" val="2944768988"/>
                  </a:ext>
                </a:extLst>
              </a:tr>
              <a:tr h="374534">
                <a:tc>
                  <a:txBody>
                    <a:bodyPr/>
                    <a:lstStyle/>
                    <a:p>
                      <a:pPr algn="ctr"/>
                      <a:r>
                        <a:rPr kumimoji="1" lang="ja-JP" altLang="en-US"/>
                        <a:t>メモリ</a:t>
                      </a:r>
                    </a:p>
                  </a:txBody>
                  <a:tcPr anchor="ctr"/>
                </a:tc>
                <a:tc>
                  <a:txBody>
                    <a:bodyPr/>
                    <a:lstStyle/>
                    <a:p>
                      <a:pPr algn="ctr"/>
                      <a:r>
                        <a:rPr kumimoji="1" lang="en-US" altLang="ja-JP" dirty="0"/>
                        <a:t>64GB</a:t>
                      </a:r>
                      <a:endParaRPr kumimoji="1" lang="ja-JP" altLang="en-US"/>
                    </a:p>
                  </a:txBody>
                  <a:tcPr anchor="ctr"/>
                </a:tc>
                <a:tc>
                  <a:txBody>
                    <a:bodyPr/>
                    <a:lstStyle/>
                    <a:p>
                      <a:pPr algn="ctr"/>
                      <a:r>
                        <a:rPr kumimoji="1" lang="en-US" altLang="ja-JP" dirty="0"/>
                        <a:t>2GB</a:t>
                      </a:r>
                      <a:endParaRPr kumimoji="1" lang="ja-JP" altLang="en-US"/>
                    </a:p>
                  </a:txBody>
                  <a:tcPr anchor="ctr"/>
                </a:tc>
                <a:extLst>
                  <a:ext uri="{0D108BD9-81ED-4DB2-BD59-A6C34878D82A}">
                    <a16:rowId xmlns:a16="http://schemas.microsoft.com/office/drawing/2014/main" val="737695933"/>
                  </a:ext>
                </a:extLst>
              </a:tr>
              <a:tr h="374534">
                <a:tc>
                  <a:txBody>
                    <a:bodyPr/>
                    <a:lstStyle/>
                    <a:p>
                      <a:pPr algn="ctr"/>
                      <a:r>
                        <a:rPr kumimoji="1" lang="en-US" altLang="ja-JP" dirty="0"/>
                        <a:t>OS</a:t>
                      </a:r>
                      <a:endParaRPr kumimoji="1" lang="ja-JP" altLang="en-US"/>
                    </a:p>
                  </a:txBody>
                  <a:tcPr anchor="ctr"/>
                </a:tc>
                <a:tc>
                  <a:txBody>
                    <a:bodyPr/>
                    <a:lstStyle/>
                    <a:p>
                      <a:pPr algn="ctr"/>
                      <a:r>
                        <a:rPr kumimoji="1" lang="en-US" altLang="ja-JP" dirty="0"/>
                        <a:t>Linux 6.5.0</a:t>
                      </a:r>
                      <a:endParaRPr kumimoji="1" lang="ja-JP" altLang="en-US"/>
                    </a:p>
                  </a:txBody>
                  <a:tcPr anchor="ctr"/>
                </a:tc>
                <a:tc>
                  <a:txBody>
                    <a:bodyPr/>
                    <a:lstStyle/>
                    <a:p>
                      <a:pPr algn="ctr"/>
                      <a:r>
                        <a:rPr kumimoji="1" lang="en-US" altLang="ja-JP" dirty="0"/>
                        <a:t>-</a:t>
                      </a:r>
                      <a:endParaRPr kumimoji="1" lang="ja-JP" altLang="en-US"/>
                    </a:p>
                  </a:txBody>
                  <a:tcPr anchor="ctr"/>
                </a:tc>
                <a:extLst>
                  <a:ext uri="{0D108BD9-81ED-4DB2-BD59-A6C34878D82A}">
                    <a16:rowId xmlns:a16="http://schemas.microsoft.com/office/drawing/2014/main" val="3428473313"/>
                  </a:ext>
                </a:extLst>
              </a:tr>
              <a:tr h="374534">
                <a:tc>
                  <a:txBody>
                    <a:bodyPr/>
                    <a:lstStyle/>
                    <a:p>
                      <a:pPr algn="ctr"/>
                      <a:r>
                        <a:rPr kumimoji="1" lang="en-US" altLang="ja-JP" dirty="0"/>
                        <a:t>QEMU</a:t>
                      </a:r>
                      <a:endParaRPr kumimoji="1" lang="ja-JP" altLang="en-US"/>
                    </a:p>
                  </a:txBody>
                  <a:tcPr anchor="ctr"/>
                </a:tc>
                <a:tc>
                  <a:txBody>
                    <a:bodyPr/>
                    <a:lstStyle/>
                    <a:p>
                      <a:pPr algn="ctr"/>
                      <a:r>
                        <a:rPr kumimoji="1" lang="en-US" altLang="ja-JP" dirty="0"/>
                        <a:t>7.2.50</a:t>
                      </a:r>
                      <a:endParaRPr kumimoji="1" lang="ja-JP" altLang="en-US"/>
                    </a:p>
                  </a:txBody>
                  <a:tcPr anchor="ctr"/>
                </a:tc>
                <a:tc>
                  <a:txBody>
                    <a:bodyPr/>
                    <a:lstStyle/>
                    <a:p>
                      <a:pPr algn="ctr"/>
                      <a:r>
                        <a:rPr kumimoji="1" lang="en-US" altLang="ja-JP" dirty="0"/>
                        <a:t>-</a:t>
                      </a:r>
                      <a:endParaRPr kumimoji="1" lang="ja-JP" altLang="en-US"/>
                    </a:p>
                  </a:txBody>
                  <a:tcPr anchor="ctr"/>
                </a:tc>
                <a:extLst>
                  <a:ext uri="{0D108BD9-81ED-4DB2-BD59-A6C34878D82A}">
                    <a16:rowId xmlns:a16="http://schemas.microsoft.com/office/drawing/2014/main" val="3125054408"/>
                  </a:ext>
                </a:extLst>
              </a:tr>
              <a:tr h="374534">
                <a:tc>
                  <a:txBody>
                    <a:bodyPr/>
                    <a:lstStyle/>
                    <a:p>
                      <a:pPr algn="ctr"/>
                      <a:r>
                        <a:rPr kumimoji="1" lang="ja-JP" altLang="en-US"/>
                        <a:t>ファームウェア</a:t>
                      </a:r>
                    </a:p>
                  </a:txBody>
                  <a:tcPr anchor="ctr"/>
                </a:tc>
                <a:tc>
                  <a:txBody>
                    <a:bodyPr/>
                    <a:lstStyle/>
                    <a:p>
                      <a:pPr algn="ctr"/>
                      <a:r>
                        <a:rPr kumimoji="1" lang="en-US" altLang="ja-JP" dirty="0"/>
                        <a:t>-</a:t>
                      </a:r>
                      <a:endParaRPr kumimoji="1" lang="ja-JP" altLang="en-US"/>
                    </a:p>
                  </a:txBody>
                  <a:tcPr anchor="ctr"/>
                </a:tc>
                <a:tc>
                  <a:txBody>
                    <a:bodyPr/>
                    <a:lstStyle/>
                    <a:p>
                      <a:pPr algn="ctr"/>
                      <a:r>
                        <a:rPr kumimoji="1" lang="en-US" altLang="ja-JP" dirty="0" err="1"/>
                        <a:t>OpenSBI</a:t>
                      </a:r>
                      <a:r>
                        <a:rPr kumimoji="1" lang="en-US" altLang="ja-JP" dirty="0"/>
                        <a:t> 1.1</a:t>
                      </a:r>
                      <a:endParaRPr kumimoji="1" lang="ja-JP" altLang="en-US"/>
                    </a:p>
                  </a:txBody>
                  <a:tcPr anchor="ctr"/>
                </a:tc>
                <a:extLst>
                  <a:ext uri="{0D108BD9-81ED-4DB2-BD59-A6C34878D82A}">
                    <a16:rowId xmlns:a16="http://schemas.microsoft.com/office/drawing/2014/main" val="477009869"/>
                  </a:ext>
                </a:extLst>
              </a:tr>
              <a:tr h="374534">
                <a:tc>
                  <a:txBody>
                    <a:bodyPr/>
                    <a:lstStyle/>
                    <a:p>
                      <a:pPr algn="ctr"/>
                      <a:r>
                        <a:rPr kumimoji="1" lang="en-US" altLang="ja-JP" dirty="0"/>
                        <a:t>TSM</a:t>
                      </a:r>
                      <a:endParaRPr kumimoji="1" lang="ja-JP" altLang="en-US"/>
                    </a:p>
                  </a:txBody>
                  <a:tcPr anchor="ctr"/>
                </a:tc>
                <a:tc>
                  <a:txBody>
                    <a:bodyPr/>
                    <a:lstStyle/>
                    <a:p>
                      <a:pPr algn="ctr"/>
                      <a:r>
                        <a:rPr kumimoji="1" lang="en-US" altLang="ja-JP" dirty="0"/>
                        <a:t>-</a:t>
                      </a:r>
                      <a:endParaRPr kumimoji="1" lang="ja-JP" altLang="en-US"/>
                    </a:p>
                  </a:txBody>
                  <a:tcPr anchor="ctr"/>
                </a:tc>
                <a:tc>
                  <a:txBody>
                    <a:bodyPr/>
                    <a:lstStyle/>
                    <a:p>
                      <a:pPr algn="ctr"/>
                      <a:r>
                        <a:rPr kumimoji="1" lang="en-US" altLang="ja-JP" dirty="0"/>
                        <a:t>Salus</a:t>
                      </a:r>
                      <a:endParaRPr kumimoji="1" lang="ja-JP" altLang="en-US"/>
                    </a:p>
                  </a:txBody>
                  <a:tcPr anchor="ctr"/>
                </a:tc>
                <a:extLst>
                  <a:ext uri="{0D108BD9-81ED-4DB2-BD59-A6C34878D82A}">
                    <a16:rowId xmlns:a16="http://schemas.microsoft.com/office/drawing/2014/main" val="1907309596"/>
                  </a:ext>
                </a:extLst>
              </a:tr>
            </a:tbl>
          </a:graphicData>
        </a:graphic>
      </p:graphicFrame>
      <p:sp>
        <p:nvSpPr>
          <p:cNvPr id="10" name="コンテンツ プレースホルダー 9">
            <a:extLst>
              <a:ext uri="{FF2B5EF4-FFF2-40B4-BE49-F238E27FC236}">
                <a16:creationId xmlns:a16="http://schemas.microsoft.com/office/drawing/2014/main" id="{14B01CDA-C79D-A6B0-414E-D9228A538A26}"/>
              </a:ext>
            </a:extLst>
          </p:cNvPr>
          <p:cNvSpPr>
            <a:spLocks noGrp="1"/>
          </p:cNvSpPr>
          <p:nvPr>
            <p:ph idx="1"/>
          </p:nvPr>
        </p:nvSpPr>
        <p:spPr/>
        <p:txBody>
          <a:bodyPr/>
          <a:lstStyle/>
          <a:p>
            <a:r>
              <a:rPr lang="en-US" altLang="ja-JP" dirty="0" err="1"/>
              <a:t>TVMmonior</a:t>
            </a:r>
            <a:r>
              <a:rPr lang="ja-JP" altLang="en-US"/>
              <a:t>を用いて</a:t>
            </a:r>
            <a:r>
              <a:rPr lang="en-US" altLang="ja-JP" dirty="0"/>
              <a:t>TVM</a:t>
            </a:r>
            <a:r>
              <a:rPr lang="ja-JP" altLang="en-US"/>
              <a:t>を監視する実験を行った</a:t>
            </a:r>
            <a:endParaRPr lang="en-US" altLang="ja-JP" dirty="0"/>
          </a:p>
          <a:p>
            <a:pPr lvl="1"/>
            <a:r>
              <a:rPr lang="ja-JP" altLang="en-US"/>
              <a:t>監視用</a:t>
            </a:r>
            <a:r>
              <a:rPr lang="en-US" altLang="ja-JP" dirty="0"/>
              <a:t>TVM</a:t>
            </a:r>
            <a:r>
              <a:rPr lang="ja-JP" altLang="en-US"/>
              <a:t>だけが監視対象</a:t>
            </a:r>
            <a:r>
              <a:rPr lang="en-US" altLang="ja-JP" dirty="0"/>
              <a:t>TVM</a:t>
            </a:r>
            <a:r>
              <a:rPr lang="ja-JP" altLang="en-US"/>
              <a:t>の</a:t>
            </a:r>
            <a:r>
              <a:rPr lang="en-US" altLang="ja-JP" dirty="0"/>
              <a:t>OS</a:t>
            </a:r>
            <a:r>
              <a:rPr lang="ja-JP" altLang="en-US"/>
              <a:t>データを取得できることを確認</a:t>
            </a:r>
            <a:endParaRPr lang="en-US" altLang="ja-JP" dirty="0"/>
          </a:p>
          <a:p>
            <a:pPr lvl="1"/>
            <a:r>
              <a:rPr lang="en-US" altLang="ja-JP" dirty="0"/>
              <a:t>TVM</a:t>
            </a:r>
            <a:r>
              <a:rPr lang="ja-JP" altLang="en-US"/>
              <a:t>間で</a:t>
            </a:r>
            <a:r>
              <a:rPr lang="en-US" altLang="ja-JP" dirty="0"/>
              <a:t>OS</a:t>
            </a:r>
            <a:r>
              <a:rPr lang="ja-JP" altLang="en-US"/>
              <a:t>データを取得するのにかかる時間を測定</a:t>
            </a:r>
            <a:endParaRPr lang="en-US" altLang="ja-JP" dirty="0"/>
          </a:p>
        </p:txBody>
      </p:sp>
      <p:graphicFrame>
        <p:nvGraphicFramePr>
          <p:cNvPr id="11" name="表 10">
            <a:extLst>
              <a:ext uri="{FF2B5EF4-FFF2-40B4-BE49-F238E27FC236}">
                <a16:creationId xmlns:a16="http://schemas.microsoft.com/office/drawing/2014/main" id="{43CC9AE2-9A7C-32F7-9A7C-FEC152B1899A}"/>
              </a:ext>
            </a:extLst>
          </p:cNvPr>
          <p:cNvGraphicFramePr>
            <a:graphicFrameLocks noGrp="1"/>
          </p:cNvGraphicFramePr>
          <p:nvPr>
            <p:extLst>
              <p:ext uri="{D42A27DB-BD31-4B8C-83A1-F6EECF244321}">
                <p14:modId xmlns:p14="http://schemas.microsoft.com/office/powerpoint/2010/main" val="2465286643"/>
              </p:ext>
            </p:extLst>
          </p:nvPr>
        </p:nvGraphicFramePr>
        <p:xfrm>
          <a:off x="6167064" y="3486167"/>
          <a:ext cx="5660676" cy="2377440"/>
        </p:xfrm>
        <a:graphic>
          <a:graphicData uri="http://schemas.openxmlformats.org/drawingml/2006/table">
            <a:tbl>
              <a:tblPr firstRow="1" bandRow="1">
                <a:tableStyleId>{5C22544A-7EE6-4342-B048-85BDC9FD1C3A}</a:tableStyleId>
              </a:tblPr>
              <a:tblGrid>
                <a:gridCol w="1415169">
                  <a:extLst>
                    <a:ext uri="{9D8B030D-6E8A-4147-A177-3AD203B41FA5}">
                      <a16:colId xmlns:a16="http://schemas.microsoft.com/office/drawing/2014/main" val="3633516521"/>
                    </a:ext>
                  </a:extLst>
                </a:gridCol>
                <a:gridCol w="1415169">
                  <a:extLst>
                    <a:ext uri="{9D8B030D-6E8A-4147-A177-3AD203B41FA5}">
                      <a16:colId xmlns:a16="http://schemas.microsoft.com/office/drawing/2014/main" val="1857230809"/>
                    </a:ext>
                  </a:extLst>
                </a:gridCol>
                <a:gridCol w="1415169">
                  <a:extLst>
                    <a:ext uri="{9D8B030D-6E8A-4147-A177-3AD203B41FA5}">
                      <a16:colId xmlns:a16="http://schemas.microsoft.com/office/drawing/2014/main" val="3418942153"/>
                    </a:ext>
                  </a:extLst>
                </a:gridCol>
                <a:gridCol w="1415169">
                  <a:extLst>
                    <a:ext uri="{9D8B030D-6E8A-4147-A177-3AD203B41FA5}">
                      <a16:colId xmlns:a16="http://schemas.microsoft.com/office/drawing/2014/main" val="202910685"/>
                    </a:ext>
                  </a:extLst>
                </a:gridCol>
              </a:tblGrid>
              <a:tr h="341707">
                <a:tc>
                  <a:txBody>
                    <a:bodyPr/>
                    <a:lstStyle/>
                    <a:p>
                      <a:pPr algn="ctr"/>
                      <a:endParaRPr kumimoji="1" lang="ja-JP" altLang="en-US"/>
                    </a:p>
                  </a:txBody>
                  <a:tcPr anchor="ctr"/>
                </a:tc>
                <a:tc>
                  <a:txBody>
                    <a:bodyPr/>
                    <a:lstStyle/>
                    <a:p>
                      <a:pPr algn="ctr"/>
                      <a:r>
                        <a:rPr kumimoji="1" lang="ja-JP" altLang="en-US"/>
                        <a:t>ホスト</a:t>
                      </a:r>
                      <a:r>
                        <a:rPr kumimoji="1" lang="en-US" altLang="ja-JP" dirty="0"/>
                        <a:t> VM</a:t>
                      </a:r>
                      <a:endParaRPr kumimoji="1" lang="ja-JP" altLang="en-US"/>
                    </a:p>
                  </a:txBody>
                  <a:tcPr anchor="ctr"/>
                </a:tc>
                <a:tc>
                  <a:txBody>
                    <a:bodyPr/>
                    <a:lstStyle/>
                    <a:p>
                      <a:pPr algn="ctr"/>
                      <a:r>
                        <a:rPr kumimoji="1" lang="ja-JP" altLang="en-US"/>
                        <a:t>監視用</a:t>
                      </a:r>
                      <a:r>
                        <a:rPr kumimoji="1" lang="en-US" altLang="ja-JP" dirty="0"/>
                        <a:t> TVM</a:t>
                      </a:r>
                      <a:endParaRPr kumimoji="1" lang="ja-JP" altLang="en-US"/>
                    </a:p>
                  </a:txBody>
                  <a:tcPr anchor="ctr"/>
                </a:tc>
                <a:tc>
                  <a:txBody>
                    <a:bodyPr/>
                    <a:lstStyle/>
                    <a:p>
                      <a:pPr algn="ctr"/>
                      <a:r>
                        <a:rPr kumimoji="1" lang="ja-JP" altLang="en-US"/>
                        <a:t>監視対象</a:t>
                      </a:r>
                      <a:r>
                        <a:rPr kumimoji="1" lang="en-US" altLang="ja-JP" dirty="0"/>
                        <a:t> TVM</a:t>
                      </a:r>
                      <a:endParaRPr kumimoji="1" lang="ja-JP" altLang="en-US"/>
                    </a:p>
                  </a:txBody>
                  <a:tcPr anchor="ctr"/>
                </a:tc>
                <a:extLst>
                  <a:ext uri="{0D108BD9-81ED-4DB2-BD59-A6C34878D82A}">
                    <a16:rowId xmlns:a16="http://schemas.microsoft.com/office/drawing/2014/main" val="2569146740"/>
                  </a:ext>
                </a:extLst>
              </a:tr>
              <a:tr h="341707">
                <a:tc>
                  <a:txBody>
                    <a:bodyPr/>
                    <a:lstStyle/>
                    <a:p>
                      <a:pPr algn="ctr"/>
                      <a:r>
                        <a:rPr kumimoji="1" lang="ja-JP" altLang="en-US"/>
                        <a:t>仮想</a:t>
                      </a:r>
                      <a:r>
                        <a:rPr kumimoji="1" lang="en-US" altLang="ja-JP" dirty="0"/>
                        <a:t>CPU</a:t>
                      </a:r>
                      <a:endParaRPr kumimoji="1" lang="ja-JP" altLang="en-US"/>
                    </a:p>
                  </a:txBody>
                  <a:tcPr anchor="ctr"/>
                </a:tc>
                <a:tc>
                  <a:txBody>
                    <a:bodyPr/>
                    <a:lstStyle/>
                    <a:p>
                      <a:pPr algn="ctr"/>
                      <a:r>
                        <a:rPr kumimoji="1" lang="en-US" altLang="ja-JP" dirty="0"/>
                        <a:t>2</a:t>
                      </a:r>
                      <a:endParaRPr kumimoji="1" lang="ja-JP" altLang="en-US"/>
                    </a:p>
                  </a:txBody>
                  <a:tcPr anchor="ctr"/>
                </a:tc>
                <a:tc>
                  <a:txBody>
                    <a:bodyPr/>
                    <a:lstStyle/>
                    <a:p>
                      <a:pPr algn="ctr"/>
                      <a:r>
                        <a:rPr kumimoji="1" lang="en-US" altLang="ja-JP" dirty="0"/>
                        <a:t>2</a:t>
                      </a:r>
                      <a:endParaRPr kumimoji="1" lang="ja-JP" altLang="en-US"/>
                    </a:p>
                  </a:txBody>
                  <a:tcPr anchor="ctr"/>
                </a:tc>
                <a:tc>
                  <a:txBody>
                    <a:bodyPr/>
                    <a:lstStyle/>
                    <a:p>
                      <a:pPr algn="ctr"/>
                      <a:r>
                        <a:rPr kumimoji="1" lang="en-US" altLang="ja-JP" dirty="0"/>
                        <a:t>2</a:t>
                      </a:r>
                      <a:endParaRPr kumimoji="1" lang="ja-JP" altLang="en-US"/>
                    </a:p>
                  </a:txBody>
                  <a:tcPr anchor="ctr"/>
                </a:tc>
                <a:extLst>
                  <a:ext uri="{0D108BD9-81ED-4DB2-BD59-A6C34878D82A}">
                    <a16:rowId xmlns:a16="http://schemas.microsoft.com/office/drawing/2014/main" val="1069202880"/>
                  </a:ext>
                </a:extLst>
              </a:tr>
              <a:tr h="341707">
                <a:tc>
                  <a:txBody>
                    <a:bodyPr/>
                    <a:lstStyle/>
                    <a:p>
                      <a:pPr algn="ctr"/>
                      <a:r>
                        <a:rPr kumimoji="1" lang="ja-JP" altLang="en-US"/>
                        <a:t>メモリ</a:t>
                      </a:r>
                    </a:p>
                  </a:txBody>
                  <a:tcPr anchor="ctr"/>
                </a:tc>
                <a:tc>
                  <a:txBody>
                    <a:bodyPr/>
                    <a:lstStyle/>
                    <a:p>
                      <a:pPr algn="ctr"/>
                      <a:r>
                        <a:rPr kumimoji="1" lang="en-US" altLang="ja-JP" dirty="0"/>
                        <a:t>2GB</a:t>
                      </a:r>
                      <a:endParaRPr kumimoji="1" lang="ja-JP" altLang="en-US"/>
                    </a:p>
                  </a:txBody>
                  <a:tcPr anchor="ctr"/>
                </a:tc>
                <a:tc>
                  <a:txBody>
                    <a:bodyPr/>
                    <a:lstStyle/>
                    <a:p>
                      <a:pPr algn="ctr"/>
                      <a:r>
                        <a:rPr kumimoji="1" lang="en-US" altLang="ja-JP" dirty="0"/>
                        <a:t>320MB</a:t>
                      </a:r>
                      <a:endParaRPr kumimoji="1" lang="ja-JP" altLang="en-US"/>
                    </a:p>
                  </a:txBody>
                  <a:tcPr anchor="ctr"/>
                </a:tc>
                <a:tc>
                  <a:txBody>
                    <a:bodyPr/>
                    <a:lstStyle/>
                    <a:p>
                      <a:pPr algn="ctr"/>
                      <a:r>
                        <a:rPr kumimoji="1" lang="en-US" altLang="ja-JP" dirty="0"/>
                        <a:t>320MB</a:t>
                      </a:r>
                      <a:endParaRPr kumimoji="1" lang="ja-JP" altLang="en-US"/>
                    </a:p>
                  </a:txBody>
                  <a:tcPr anchor="ctr"/>
                </a:tc>
                <a:extLst>
                  <a:ext uri="{0D108BD9-81ED-4DB2-BD59-A6C34878D82A}">
                    <a16:rowId xmlns:a16="http://schemas.microsoft.com/office/drawing/2014/main" val="213413680"/>
                  </a:ext>
                </a:extLst>
              </a:tr>
              <a:tr h="341707">
                <a:tc>
                  <a:txBody>
                    <a:bodyPr/>
                    <a:lstStyle/>
                    <a:p>
                      <a:pPr algn="ctr"/>
                      <a:r>
                        <a:rPr kumimoji="1" lang="en-US" altLang="ja-JP" dirty="0"/>
                        <a:t>OS</a:t>
                      </a:r>
                      <a:endParaRPr kumimoji="1" lang="ja-JP" altLang="en-US"/>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Linux 6.3.0-rc4</a:t>
                      </a:r>
                      <a:endParaRPr kumimoji="1" lang="ja-JP" altLang="en-US"/>
                    </a:p>
                  </a:txBody>
                  <a:tcPr anchor="ctr"/>
                </a:tc>
                <a:tc>
                  <a:txBody>
                    <a:bodyPr/>
                    <a:lstStyle/>
                    <a:p>
                      <a:pPr algn="ctr"/>
                      <a:r>
                        <a:rPr kumimoji="1" lang="en-US" altLang="ja-JP" dirty="0"/>
                        <a:t>Linux 6.3.0-rc4</a:t>
                      </a:r>
                      <a:endParaRPr kumimoji="1" lang="ja-JP" altLang="en-US"/>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Linux 6.3.0-rc4</a:t>
                      </a:r>
                      <a:endParaRPr kumimoji="1" lang="ja-JP" altLang="en-US"/>
                    </a:p>
                  </a:txBody>
                  <a:tcPr anchor="ctr"/>
                </a:tc>
                <a:extLst>
                  <a:ext uri="{0D108BD9-81ED-4DB2-BD59-A6C34878D82A}">
                    <a16:rowId xmlns:a16="http://schemas.microsoft.com/office/drawing/2014/main" val="2023246886"/>
                  </a:ext>
                </a:extLst>
              </a:tr>
              <a:tr h="341707">
                <a:tc>
                  <a:txBody>
                    <a:bodyPr/>
                    <a:lstStyle/>
                    <a:p>
                      <a:pPr algn="ctr"/>
                      <a:r>
                        <a:rPr kumimoji="1" lang="en-US" altLang="ja-JP" dirty="0" err="1"/>
                        <a:t>kvmtool</a:t>
                      </a:r>
                      <a:endParaRPr kumimoji="1" lang="ja-JP" altLang="en-US"/>
                    </a:p>
                  </a:txBody>
                  <a:tcPr anchor="ctr"/>
                </a:tc>
                <a:tc>
                  <a:txBody>
                    <a:bodyPr/>
                    <a:lstStyle/>
                    <a:p>
                      <a:pPr algn="ctr"/>
                      <a:r>
                        <a:rPr kumimoji="1" lang="en-US" altLang="ja-JP" dirty="0"/>
                        <a:t>3.18.0</a:t>
                      </a:r>
                      <a:endParaRPr kumimoji="1" lang="ja-JP" altLang="en-US"/>
                    </a:p>
                  </a:txBody>
                  <a:tcPr anchor="ctr"/>
                </a:tc>
                <a:tc>
                  <a:txBody>
                    <a:bodyPr/>
                    <a:lstStyle/>
                    <a:p>
                      <a:pPr algn="ctr"/>
                      <a:r>
                        <a:rPr kumimoji="1" lang="en-US" altLang="ja-JP" dirty="0"/>
                        <a:t>-</a:t>
                      </a:r>
                      <a:endParaRPr kumimoji="1" lang="ja-JP" altLang="en-US"/>
                    </a:p>
                  </a:txBody>
                  <a:tcPr anchor="ctr"/>
                </a:tc>
                <a:tc>
                  <a:txBody>
                    <a:bodyPr/>
                    <a:lstStyle/>
                    <a:p>
                      <a:pPr algn="ctr"/>
                      <a:r>
                        <a:rPr kumimoji="1" lang="en-US" altLang="ja-JP" dirty="0"/>
                        <a:t>-</a:t>
                      </a:r>
                      <a:endParaRPr kumimoji="1" lang="ja-JP" altLang="en-US"/>
                    </a:p>
                  </a:txBody>
                  <a:tcPr anchor="ctr"/>
                </a:tc>
                <a:extLst>
                  <a:ext uri="{0D108BD9-81ED-4DB2-BD59-A6C34878D82A}">
                    <a16:rowId xmlns:a16="http://schemas.microsoft.com/office/drawing/2014/main" val="3471976196"/>
                  </a:ext>
                </a:extLst>
              </a:tr>
            </a:tbl>
          </a:graphicData>
        </a:graphic>
      </p:graphicFrame>
    </p:spTree>
    <p:extLst>
      <p:ext uri="{BB962C8B-B14F-4D97-AF65-F5344CB8AC3E}">
        <p14:creationId xmlns:p14="http://schemas.microsoft.com/office/powerpoint/2010/main" val="241979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87E1CB-3B70-B545-FC41-966C0878A8E4}"/>
              </a:ext>
            </a:extLst>
          </p:cNvPr>
          <p:cNvSpPr>
            <a:spLocks noGrp="1"/>
          </p:cNvSpPr>
          <p:nvPr>
            <p:ph type="title"/>
          </p:nvPr>
        </p:nvSpPr>
        <p:spPr>
          <a:xfrm>
            <a:off x="838200" y="510988"/>
            <a:ext cx="10515600" cy="802249"/>
          </a:xfrm>
        </p:spPr>
        <p:txBody>
          <a:bodyPr/>
          <a:lstStyle/>
          <a:p>
            <a:r>
              <a:rPr lang="ja-JP" altLang="en-US"/>
              <a:t>動作確認</a:t>
            </a:r>
          </a:p>
        </p:txBody>
      </p:sp>
      <p:sp>
        <p:nvSpPr>
          <p:cNvPr id="3" name="コンテンツ プレースホルダー 2">
            <a:extLst>
              <a:ext uri="{FF2B5EF4-FFF2-40B4-BE49-F238E27FC236}">
                <a16:creationId xmlns:a16="http://schemas.microsoft.com/office/drawing/2014/main" id="{687CB5B4-0D67-4DDB-BC66-BEFD875E697C}"/>
              </a:ext>
            </a:extLst>
          </p:cNvPr>
          <p:cNvSpPr>
            <a:spLocks noGrp="1"/>
          </p:cNvSpPr>
          <p:nvPr>
            <p:ph idx="1"/>
          </p:nvPr>
        </p:nvSpPr>
        <p:spPr>
          <a:xfrm>
            <a:off x="838200" y="1492624"/>
            <a:ext cx="10515600" cy="4684339"/>
          </a:xfrm>
        </p:spPr>
        <p:txBody>
          <a:bodyPr/>
          <a:lstStyle/>
          <a:p>
            <a:r>
              <a:rPr lang="ja-JP" altLang="en-US"/>
              <a:t>監視対象</a:t>
            </a:r>
            <a:r>
              <a:rPr lang="en-US" altLang="ja-JP" dirty="0"/>
              <a:t>TVM</a:t>
            </a:r>
            <a:r>
              <a:rPr lang="ja-JP" altLang="en-US"/>
              <a:t>のプロセス一覧を取得する監視システムを実行</a:t>
            </a:r>
          </a:p>
          <a:p>
            <a:pPr lvl="1"/>
            <a:r>
              <a:rPr lang="en-US" altLang="ja-JP" dirty="0"/>
              <a:t>48</a:t>
            </a:r>
            <a:r>
              <a:rPr lang="ja-JP" altLang="en-US"/>
              <a:t>個のプロセスの情報を正しく取得することができた</a:t>
            </a:r>
            <a:endParaRPr lang="en-US" altLang="ja-JP" dirty="0"/>
          </a:p>
          <a:p>
            <a:pPr lvl="1"/>
            <a:r>
              <a:rPr lang="ja-JP" altLang="en-US"/>
              <a:t>共有メモリに格納した情報は暗号化されていることを確認</a:t>
            </a:r>
            <a:endParaRPr lang="en-US" altLang="ja-JP" dirty="0"/>
          </a:p>
          <a:p>
            <a:r>
              <a:rPr lang="ja-JP" altLang="en-US"/>
              <a:t>共有メモリを確立する際に異なる認証キーを指定</a:t>
            </a:r>
            <a:endParaRPr lang="en-US" altLang="ja-JP" dirty="0"/>
          </a:p>
          <a:p>
            <a:pPr lvl="1"/>
            <a:r>
              <a:rPr lang="ja-JP" altLang="en-US"/>
              <a:t>認証キーが一致しない場合、監視対象</a:t>
            </a:r>
            <a:r>
              <a:rPr lang="en-US" altLang="ja-JP" dirty="0"/>
              <a:t>TVM</a:t>
            </a:r>
            <a:r>
              <a:rPr lang="ja-JP" altLang="en-US"/>
              <a:t>はメモリ共有に失敗</a:t>
            </a:r>
            <a:endParaRPr lang="en-US" altLang="ja-JP" dirty="0"/>
          </a:p>
          <a:p>
            <a:pPr lvl="1"/>
            <a:r>
              <a:rPr lang="ja-JP" altLang="en-US"/>
              <a:t>監視システムは共有メモリに要求を書き込んだ後、応答を待ち続けた</a:t>
            </a:r>
            <a:endParaRPr lang="en-US" altLang="ja-JP" dirty="0"/>
          </a:p>
        </p:txBody>
      </p:sp>
      <p:sp>
        <p:nvSpPr>
          <p:cNvPr id="5" name="TextBox 4">
            <a:extLst>
              <a:ext uri="{FF2B5EF4-FFF2-40B4-BE49-F238E27FC236}">
                <a16:creationId xmlns:a16="http://schemas.microsoft.com/office/drawing/2014/main" id="{7213BC14-CCF8-512C-C10A-47351703FFD0}"/>
              </a:ext>
            </a:extLst>
          </p:cNvPr>
          <p:cNvSpPr txBox="1"/>
          <p:nvPr/>
        </p:nvSpPr>
        <p:spPr>
          <a:xfrm>
            <a:off x="6399404" y="5977680"/>
            <a:ext cx="5623655" cy="369332"/>
          </a:xfrm>
          <a:prstGeom prst="rect">
            <a:avLst/>
          </a:prstGeom>
          <a:noFill/>
        </p:spPr>
        <p:txBody>
          <a:bodyPr wrap="none" rtlCol="0">
            <a:spAutoFit/>
          </a:bodyPr>
          <a:lstStyle/>
          <a:p>
            <a:r>
              <a:rPr lang="ja-JP" altLang="en-US"/>
              <a:t>認証</a:t>
            </a:r>
            <a:r>
              <a:rPr lang="en-JP"/>
              <a:t>キーが一致しない場合の監視対象VM</a:t>
            </a:r>
            <a:r>
              <a:rPr lang="ja-JP" altLang="en-US"/>
              <a:t>の実行結果</a:t>
            </a:r>
            <a:endParaRPr lang="en-JP"/>
          </a:p>
        </p:txBody>
      </p:sp>
      <p:sp>
        <p:nvSpPr>
          <p:cNvPr id="6" name="TextBox 5">
            <a:extLst>
              <a:ext uri="{FF2B5EF4-FFF2-40B4-BE49-F238E27FC236}">
                <a16:creationId xmlns:a16="http://schemas.microsoft.com/office/drawing/2014/main" id="{99D072ED-E261-BB97-6461-19D3A5095040}"/>
              </a:ext>
            </a:extLst>
          </p:cNvPr>
          <p:cNvSpPr txBox="1"/>
          <p:nvPr/>
        </p:nvSpPr>
        <p:spPr>
          <a:xfrm>
            <a:off x="691134" y="5977680"/>
            <a:ext cx="5161991" cy="369332"/>
          </a:xfrm>
          <a:prstGeom prst="rect">
            <a:avLst/>
          </a:prstGeom>
          <a:noFill/>
        </p:spPr>
        <p:txBody>
          <a:bodyPr wrap="none" rtlCol="0">
            <a:spAutoFit/>
          </a:bodyPr>
          <a:lstStyle/>
          <a:p>
            <a:r>
              <a:rPr lang="ja-JP" altLang="en-US"/>
              <a:t>認証</a:t>
            </a:r>
            <a:r>
              <a:rPr lang="en-JP"/>
              <a:t>キーが一致する場合の監視用VM</a:t>
            </a:r>
            <a:r>
              <a:rPr lang="ja-JP" altLang="en-US"/>
              <a:t>の実行結果</a:t>
            </a:r>
            <a:endParaRPr lang="en-JP"/>
          </a:p>
        </p:txBody>
      </p:sp>
      <p:pic>
        <p:nvPicPr>
          <p:cNvPr id="8" name="図 7" descr="テキスト&#10;&#10;自動的に生成された説明">
            <a:extLst>
              <a:ext uri="{FF2B5EF4-FFF2-40B4-BE49-F238E27FC236}">
                <a16:creationId xmlns:a16="http://schemas.microsoft.com/office/drawing/2014/main" id="{3A6CC335-EA71-F777-0246-16D437F842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9080" y="4359553"/>
            <a:ext cx="5626100" cy="1422400"/>
          </a:xfrm>
          <a:prstGeom prst="rect">
            <a:avLst/>
          </a:prstGeom>
        </p:spPr>
      </p:pic>
      <p:pic>
        <p:nvPicPr>
          <p:cNvPr id="11" name="図 10" descr="テキスト&#10;&#10;自動的に生成された説明">
            <a:extLst>
              <a:ext uri="{FF2B5EF4-FFF2-40B4-BE49-F238E27FC236}">
                <a16:creationId xmlns:a16="http://schemas.microsoft.com/office/drawing/2014/main" id="{13AA7E0C-7FF0-1A04-385E-55F43F669C5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91832" y="4410353"/>
            <a:ext cx="5638800" cy="1320800"/>
          </a:xfrm>
          <a:prstGeom prst="rect">
            <a:avLst/>
          </a:prstGeom>
        </p:spPr>
      </p:pic>
      <p:sp>
        <p:nvSpPr>
          <p:cNvPr id="4" name="スライド番号プレースホルダー 3">
            <a:extLst>
              <a:ext uri="{FF2B5EF4-FFF2-40B4-BE49-F238E27FC236}">
                <a16:creationId xmlns:a16="http://schemas.microsoft.com/office/drawing/2014/main" id="{9F578879-B0BE-796C-B495-14577D0795A4}"/>
              </a:ext>
            </a:extLst>
          </p:cNvPr>
          <p:cNvSpPr>
            <a:spLocks noGrp="1"/>
          </p:cNvSpPr>
          <p:nvPr>
            <p:ph type="sldNum" sz="quarter" idx="12"/>
          </p:nvPr>
        </p:nvSpPr>
        <p:spPr/>
        <p:txBody>
          <a:bodyPr/>
          <a:lstStyle/>
          <a:p>
            <a:fld id="{A2D0B6E4-DB95-4D36-8524-B9153B2D6E62}" type="slidenum">
              <a:rPr kumimoji="1" lang="ja-JP" altLang="en-US" smtClean="0"/>
              <a:t>18</a:t>
            </a:fld>
            <a:endParaRPr kumimoji="1" lang="ja-JP" altLang="en-US"/>
          </a:p>
        </p:txBody>
      </p:sp>
    </p:spTree>
    <p:extLst>
      <p:ext uri="{BB962C8B-B14F-4D97-AF65-F5344CB8AC3E}">
        <p14:creationId xmlns:p14="http://schemas.microsoft.com/office/powerpoint/2010/main" val="13211796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図 36">
            <a:extLst>
              <a:ext uri="{FF2B5EF4-FFF2-40B4-BE49-F238E27FC236}">
                <a16:creationId xmlns:a16="http://schemas.microsoft.com/office/drawing/2014/main" id="{8AFEE841-E46E-7B29-3AA9-F4294C62F0D9}"/>
              </a:ext>
            </a:extLst>
          </p:cNvPr>
          <p:cNvPicPr>
            <a:picLocks noChangeAspect="1"/>
          </p:cNvPicPr>
          <p:nvPr/>
        </p:nvPicPr>
        <p:blipFill>
          <a:blip r:embed="rId3"/>
          <a:stretch>
            <a:fillRect/>
          </a:stretch>
        </p:blipFill>
        <p:spPr>
          <a:xfrm>
            <a:off x="6501072" y="4094950"/>
            <a:ext cx="4219056" cy="2541600"/>
          </a:xfrm>
          <a:prstGeom prst="rect">
            <a:avLst/>
          </a:prstGeom>
        </p:spPr>
      </p:pic>
      <p:sp>
        <p:nvSpPr>
          <p:cNvPr id="2" name="タイトル 1">
            <a:extLst>
              <a:ext uri="{FF2B5EF4-FFF2-40B4-BE49-F238E27FC236}">
                <a16:creationId xmlns:a16="http://schemas.microsoft.com/office/drawing/2014/main" id="{DD4DF21E-D7FA-543A-58D8-F5925DAD01E6}"/>
              </a:ext>
            </a:extLst>
          </p:cNvPr>
          <p:cNvSpPr>
            <a:spLocks noGrp="1"/>
          </p:cNvSpPr>
          <p:nvPr>
            <p:ph type="title"/>
          </p:nvPr>
        </p:nvSpPr>
        <p:spPr>
          <a:xfrm>
            <a:off x="838200" y="510988"/>
            <a:ext cx="10515600" cy="802249"/>
          </a:xfrm>
        </p:spPr>
        <p:txBody>
          <a:bodyPr/>
          <a:lstStyle/>
          <a:p>
            <a:r>
              <a:rPr lang="ja-JP" altLang="en-US"/>
              <a:t>監視性能</a:t>
            </a:r>
          </a:p>
        </p:txBody>
      </p:sp>
      <p:sp>
        <p:nvSpPr>
          <p:cNvPr id="3" name="コンテンツ プレースホルダー 2">
            <a:extLst>
              <a:ext uri="{FF2B5EF4-FFF2-40B4-BE49-F238E27FC236}">
                <a16:creationId xmlns:a16="http://schemas.microsoft.com/office/drawing/2014/main" id="{CDA7C045-3DD1-6938-3138-AE89DAC5A3EB}"/>
              </a:ext>
            </a:extLst>
          </p:cNvPr>
          <p:cNvSpPr>
            <a:spLocks noGrp="1"/>
          </p:cNvSpPr>
          <p:nvPr>
            <p:ph idx="1"/>
          </p:nvPr>
        </p:nvSpPr>
        <p:spPr>
          <a:xfrm>
            <a:off x="838200" y="1492624"/>
            <a:ext cx="10515600" cy="4684339"/>
          </a:xfrm>
        </p:spPr>
        <p:txBody>
          <a:bodyPr/>
          <a:lstStyle/>
          <a:p>
            <a:r>
              <a:rPr lang="en-US" altLang="ja-JP" dirty="0"/>
              <a:t>TVM</a:t>
            </a:r>
            <a:r>
              <a:rPr lang="ja-JP" altLang="en-US"/>
              <a:t>間でメモリを共有するのにかかる時間を測定</a:t>
            </a:r>
            <a:endParaRPr lang="en-US" altLang="ja-JP" dirty="0"/>
          </a:p>
          <a:p>
            <a:pPr lvl="1"/>
            <a:r>
              <a:rPr lang="ja-JP" altLang="en-US"/>
              <a:t>監視用</a:t>
            </a:r>
            <a:r>
              <a:rPr lang="en-US" altLang="ja-JP" dirty="0"/>
              <a:t>TVM</a:t>
            </a:r>
            <a:r>
              <a:rPr lang="ja-JP" altLang="en-US"/>
              <a:t>での処理には監視対象</a:t>
            </a:r>
            <a:r>
              <a:rPr lang="en-US" altLang="ja-JP" dirty="0"/>
              <a:t>TVM</a:t>
            </a:r>
            <a:r>
              <a:rPr lang="ja-JP" altLang="en-US"/>
              <a:t>の</a:t>
            </a:r>
            <a:r>
              <a:rPr lang="en-US" altLang="ja-JP" dirty="0"/>
              <a:t>1.9</a:t>
            </a:r>
            <a:r>
              <a:rPr lang="ja-JP" altLang="en-US"/>
              <a:t>倍の時間がかかった</a:t>
            </a:r>
            <a:endParaRPr lang="en-US" altLang="ja-JP" dirty="0"/>
          </a:p>
          <a:p>
            <a:pPr lvl="1"/>
            <a:r>
              <a:rPr lang="ja-JP" altLang="en-US"/>
              <a:t>どちらの</a:t>
            </a:r>
            <a:r>
              <a:rPr lang="en-US" altLang="ja-JP" dirty="0"/>
              <a:t>TVM</a:t>
            </a:r>
            <a:r>
              <a:rPr lang="ja-JP" altLang="en-US"/>
              <a:t>もほぼ同じ処理を行っており、原因は調査中</a:t>
            </a:r>
            <a:endParaRPr lang="en-US" altLang="ja-JP" dirty="0"/>
          </a:p>
          <a:p>
            <a:r>
              <a:rPr lang="ja-JP" altLang="en-US"/>
              <a:t>共有メモリを用いてプロセス一覧を取得する時間を測定</a:t>
            </a:r>
            <a:endParaRPr lang="en-US" altLang="ja-JP" dirty="0"/>
          </a:p>
          <a:p>
            <a:pPr lvl="1"/>
            <a:r>
              <a:rPr lang="en-US" altLang="ja-JP" dirty="0"/>
              <a:t>48</a:t>
            </a:r>
            <a:r>
              <a:rPr lang="ja-JP" altLang="en-US"/>
              <a:t>個のプロセスの情報を取得する時間は平均で</a:t>
            </a:r>
            <a:r>
              <a:rPr lang="en-US" altLang="ja-JP" dirty="0"/>
              <a:t>432</a:t>
            </a:r>
            <a:r>
              <a:rPr lang="ja-JP" altLang="en-US"/>
              <a:t>ミリ秒</a:t>
            </a:r>
            <a:endParaRPr lang="en-US" altLang="ja-JP" dirty="0"/>
          </a:p>
          <a:p>
            <a:pPr lvl="1"/>
            <a:r>
              <a:rPr lang="ja-JP" altLang="en-US"/>
              <a:t>暗号化・復号化にかかる時間は</a:t>
            </a:r>
            <a:r>
              <a:rPr lang="en-US" altLang="ja-JP" dirty="0"/>
              <a:t>587μ</a:t>
            </a:r>
            <a:r>
              <a:rPr lang="ja-JP" altLang="en-US"/>
              <a:t>秒</a:t>
            </a:r>
            <a:r>
              <a:rPr lang="en-US" altLang="ja-JP" dirty="0"/>
              <a:t> (0.1%)</a:t>
            </a:r>
          </a:p>
        </p:txBody>
      </p:sp>
      <p:sp>
        <p:nvSpPr>
          <p:cNvPr id="4" name="スライド番号プレースホルダー 3">
            <a:extLst>
              <a:ext uri="{FF2B5EF4-FFF2-40B4-BE49-F238E27FC236}">
                <a16:creationId xmlns:a16="http://schemas.microsoft.com/office/drawing/2014/main" id="{AC78D4A0-BEE2-D539-AFBF-6B7E64212730}"/>
              </a:ext>
            </a:extLst>
          </p:cNvPr>
          <p:cNvSpPr>
            <a:spLocks noGrp="1"/>
          </p:cNvSpPr>
          <p:nvPr>
            <p:ph type="sldNum" sz="quarter" idx="12"/>
          </p:nvPr>
        </p:nvSpPr>
        <p:spPr>
          <a:xfrm>
            <a:off x="8610600" y="6356350"/>
            <a:ext cx="2743200" cy="365125"/>
          </a:xfrm>
        </p:spPr>
        <p:txBody>
          <a:bodyPr/>
          <a:lstStyle/>
          <a:p>
            <a:fld id="{A2D0B6E4-DB95-4D36-8524-B9153B2D6E62}" type="slidenum">
              <a:rPr lang="ja-JP" altLang="en-US" smtClean="0"/>
              <a:pPr/>
              <a:t>19</a:t>
            </a:fld>
            <a:endParaRPr lang="ja-JP" altLang="en-US"/>
          </a:p>
        </p:txBody>
      </p:sp>
      <p:sp>
        <p:nvSpPr>
          <p:cNvPr id="6" name="TextBox 5">
            <a:extLst>
              <a:ext uri="{FF2B5EF4-FFF2-40B4-BE49-F238E27FC236}">
                <a16:creationId xmlns:a16="http://schemas.microsoft.com/office/drawing/2014/main" id="{87C649EB-CB32-3474-6264-1AC65DC13FED}"/>
              </a:ext>
            </a:extLst>
          </p:cNvPr>
          <p:cNvSpPr txBox="1"/>
          <p:nvPr/>
        </p:nvSpPr>
        <p:spPr>
          <a:xfrm>
            <a:off x="9462859" y="6073918"/>
            <a:ext cx="1174118" cy="369332"/>
          </a:xfrm>
          <a:prstGeom prst="rect">
            <a:avLst/>
          </a:prstGeom>
          <a:noFill/>
        </p:spPr>
        <p:txBody>
          <a:bodyPr wrap="square" rtlCol="0">
            <a:spAutoFit/>
          </a:bodyPr>
          <a:lstStyle/>
          <a:p>
            <a:r>
              <a:rPr lang="ja-JP" altLang="en-US"/>
              <a:t>取得時間</a:t>
            </a:r>
            <a:endParaRPr lang="en-JP"/>
          </a:p>
        </p:txBody>
      </p:sp>
      <p:pic>
        <p:nvPicPr>
          <p:cNvPr id="39" name="図 38">
            <a:extLst>
              <a:ext uri="{FF2B5EF4-FFF2-40B4-BE49-F238E27FC236}">
                <a16:creationId xmlns:a16="http://schemas.microsoft.com/office/drawing/2014/main" id="{F8B472AF-DEE3-D02E-4561-9845F09B918A}"/>
              </a:ext>
            </a:extLst>
          </p:cNvPr>
          <p:cNvPicPr>
            <a:picLocks noChangeAspect="1"/>
          </p:cNvPicPr>
          <p:nvPr/>
        </p:nvPicPr>
        <p:blipFill>
          <a:blip r:embed="rId4"/>
          <a:stretch>
            <a:fillRect/>
          </a:stretch>
        </p:blipFill>
        <p:spPr>
          <a:xfrm>
            <a:off x="1492977" y="4075978"/>
            <a:ext cx="4343400" cy="2560572"/>
          </a:xfrm>
          <a:prstGeom prst="rect">
            <a:avLst/>
          </a:prstGeom>
        </p:spPr>
      </p:pic>
      <p:sp>
        <p:nvSpPr>
          <p:cNvPr id="5" name="TextBox 5">
            <a:extLst>
              <a:ext uri="{FF2B5EF4-FFF2-40B4-BE49-F238E27FC236}">
                <a16:creationId xmlns:a16="http://schemas.microsoft.com/office/drawing/2014/main" id="{B7086742-20E3-EE81-50D0-6B94CCFFFDD1}"/>
              </a:ext>
            </a:extLst>
          </p:cNvPr>
          <p:cNvSpPr txBox="1"/>
          <p:nvPr/>
        </p:nvSpPr>
        <p:spPr>
          <a:xfrm>
            <a:off x="3891976" y="4218511"/>
            <a:ext cx="1837028" cy="369332"/>
          </a:xfrm>
          <a:prstGeom prst="rect">
            <a:avLst/>
          </a:prstGeom>
          <a:noFill/>
        </p:spPr>
        <p:txBody>
          <a:bodyPr wrap="square" rtlCol="0">
            <a:spAutoFit/>
          </a:bodyPr>
          <a:lstStyle/>
          <a:p>
            <a:r>
              <a:rPr lang="ja-JP" altLang="en-US"/>
              <a:t>メモリ共有時間</a:t>
            </a:r>
            <a:endParaRPr lang="en-JP"/>
          </a:p>
        </p:txBody>
      </p:sp>
    </p:spTree>
    <p:extLst>
      <p:ext uri="{BB962C8B-B14F-4D97-AF65-F5344CB8AC3E}">
        <p14:creationId xmlns:p14="http://schemas.microsoft.com/office/powerpoint/2010/main" val="2119551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B36CE9-541A-9CE0-0B72-89A02000D33B}"/>
              </a:ext>
            </a:extLst>
          </p:cNvPr>
          <p:cNvSpPr>
            <a:spLocks noGrp="1"/>
          </p:cNvSpPr>
          <p:nvPr>
            <p:ph type="title"/>
          </p:nvPr>
        </p:nvSpPr>
        <p:spPr/>
        <p:txBody>
          <a:bodyPr/>
          <a:lstStyle/>
          <a:p>
            <a:r>
              <a:rPr kumimoji="1" lang="ja-JP" altLang="en-US"/>
              <a:t>クラウドにおける情報漏洩のリスク</a:t>
            </a:r>
          </a:p>
        </p:txBody>
      </p:sp>
      <p:sp>
        <p:nvSpPr>
          <p:cNvPr id="3" name="コンテンツ プレースホルダー 2">
            <a:extLst>
              <a:ext uri="{FF2B5EF4-FFF2-40B4-BE49-F238E27FC236}">
                <a16:creationId xmlns:a16="http://schemas.microsoft.com/office/drawing/2014/main" id="{8FA70B22-0DB9-2FA0-CD5B-29857FD764A7}"/>
              </a:ext>
            </a:extLst>
          </p:cNvPr>
          <p:cNvSpPr>
            <a:spLocks noGrp="1"/>
          </p:cNvSpPr>
          <p:nvPr>
            <p:ph idx="1"/>
          </p:nvPr>
        </p:nvSpPr>
        <p:spPr/>
        <p:txBody>
          <a:bodyPr/>
          <a:lstStyle/>
          <a:p>
            <a:r>
              <a:rPr lang="ja-JP" altLang="en-US"/>
              <a:t>クラウドはユーザに仮想マシン</a:t>
            </a:r>
            <a:r>
              <a:rPr lang="en-US" altLang="ja-JP" dirty="0"/>
              <a:t> (VM) </a:t>
            </a:r>
            <a:r>
              <a:rPr lang="ja-JP" altLang="en-US"/>
              <a:t>を提供している</a:t>
            </a:r>
            <a:endParaRPr lang="en-US" altLang="ja-JP" dirty="0"/>
          </a:p>
          <a:p>
            <a:pPr lvl="1"/>
            <a:r>
              <a:rPr lang="ja-JP" altLang="en-US"/>
              <a:t>クラウドの普及に伴い、クラウドの</a:t>
            </a:r>
            <a:r>
              <a:rPr lang="en-US" altLang="ja-JP" dirty="0"/>
              <a:t>VM</a:t>
            </a:r>
            <a:r>
              <a:rPr lang="ja-JP" altLang="en-US"/>
              <a:t>でも機密情報を扱うように</a:t>
            </a:r>
            <a:endParaRPr lang="en-US" altLang="ja-JP" dirty="0"/>
          </a:p>
          <a:p>
            <a:r>
              <a:rPr lang="ja-JP" altLang="en-US"/>
              <a:t>クラウドの内部犯に機密情報を盗聴される恐れがある</a:t>
            </a:r>
            <a:endParaRPr lang="en-US" altLang="ja-JP" dirty="0"/>
          </a:p>
          <a:p>
            <a:pPr lvl="1"/>
            <a:r>
              <a:rPr lang="ja-JP" altLang="en-US"/>
              <a:t>情報セキュリティ</a:t>
            </a:r>
            <a:r>
              <a:rPr lang="en-US" altLang="ja-JP" dirty="0"/>
              <a:t>10</a:t>
            </a:r>
            <a:r>
              <a:rPr lang="ja-JP" altLang="en-US"/>
              <a:t>大脅威</a:t>
            </a:r>
            <a:r>
              <a:rPr lang="en-US" altLang="ja-JP" dirty="0"/>
              <a:t>2024</a:t>
            </a:r>
            <a:r>
              <a:rPr lang="ja-JP" altLang="en-US"/>
              <a:t>の第</a:t>
            </a:r>
            <a:r>
              <a:rPr lang="en-US" altLang="ja-JP" dirty="0"/>
              <a:t>3</a:t>
            </a:r>
            <a:r>
              <a:rPr lang="ja-JP" altLang="en-US"/>
              <a:t>位</a:t>
            </a:r>
            <a:endParaRPr lang="en-US" altLang="ja-JP" dirty="0"/>
          </a:p>
          <a:p>
            <a:pPr lvl="1"/>
            <a:r>
              <a:rPr lang="ja-JP" altLang="en-US"/>
              <a:t>例：ハイパーバイザの脆弱性を悪用した不正アクセス</a:t>
            </a:r>
            <a:endParaRPr lang="en-US" altLang="ja-JP" dirty="0"/>
          </a:p>
          <a:p>
            <a:pPr lvl="1"/>
            <a:r>
              <a:rPr lang="ja-JP" altLang="en-US"/>
              <a:t>信用できないクラウドから</a:t>
            </a:r>
            <a:r>
              <a:rPr lang="en-US" altLang="ja-JP" dirty="0"/>
              <a:t>VM</a:t>
            </a:r>
            <a:r>
              <a:rPr lang="ja-JP" altLang="en-US"/>
              <a:t>を保護する必要</a:t>
            </a:r>
            <a:endParaRPr lang="en-US" altLang="ja-JP" dirty="0"/>
          </a:p>
          <a:p>
            <a:endParaRPr lang="en-US" altLang="ja-JP" dirty="0"/>
          </a:p>
          <a:p>
            <a:pPr marL="457200" lvl="1" indent="0">
              <a:buNone/>
            </a:pPr>
            <a:endParaRPr lang="en-US" altLang="ja-JP" dirty="0"/>
          </a:p>
        </p:txBody>
      </p:sp>
      <p:sp>
        <p:nvSpPr>
          <p:cNvPr id="4" name="スライド番号プレースホルダー 3">
            <a:extLst>
              <a:ext uri="{FF2B5EF4-FFF2-40B4-BE49-F238E27FC236}">
                <a16:creationId xmlns:a16="http://schemas.microsoft.com/office/drawing/2014/main" id="{DDAE8181-55FD-0A0D-3800-CB58A38AF33E}"/>
              </a:ext>
            </a:extLst>
          </p:cNvPr>
          <p:cNvSpPr>
            <a:spLocks noGrp="1"/>
          </p:cNvSpPr>
          <p:nvPr>
            <p:ph type="sldNum" sz="quarter" idx="12"/>
          </p:nvPr>
        </p:nvSpPr>
        <p:spPr/>
        <p:txBody>
          <a:bodyPr/>
          <a:lstStyle/>
          <a:p>
            <a:fld id="{A2D0B6E4-DB95-4D36-8524-B9153B2D6E62}" type="slidenum">
              <a:rPr kumimoji="1" lang="ja-JP" altLang="en-US" smtClean="0"/>
              <a:t>2</a:t>
            </a:fld>
            <a:endParaRPr kumimoji="1" lang="ja-JP" altLang="en-US"/>
          </a:p>
        </p:txBody>
      </p:sp>
      <p:sp>
        <p:nvSpPr>
          <p:cNvPr id="20" name="Cloud">
            <a:extLst>
              <a:ext uri="{FF2B5EF4-FFF2-40B4-BE49-F238E27FC236}">
                <a16:creationId xmlns:a16="http://schemas.microsoft.com/office/drawing/2014/main" id="{240AE460-B6A0-35BD-1FF0-1687802A87EC}"/>
              </a:ext>
            </a:extLst>
          </p:cNvPr>
          <p:cNvSpPr>
            <a:spLocks noChangeAspect="1" noEditPoints="1" noChangeArrowheads="1"/>
          </p:cNvSpPr>
          <p:nvPr/>
        </p:nvSpPr>
        <p:spPr bwMode="auto">
          <a:xfrm>
            <a:off x="3837819" y="4200536"/>
            <a:ext cx="6366543" cy="232968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nchor="ctr"/>
          <a:lstStyle/>
          <a:p>
            <a:pPr algn="ctr">
              <a:defRPr/>
            </a:pPr>
            <a:endParaRPr lang="en-US" altLang="ja-JP" b="1">
              <a:latin typeface="Arial" charset="0"/>
              <a:ea typeface="ＭＳ Ｐゴシック" charset="-128"/>
            </a:endParaRPr>
          </a:p>
        </p:txBody>
      </p:sp>
      <p:pic>
        <p:nvPicPr>
          <p:cNvPr id="21" name="グラフィックス 20">
            <a:extLst>
              <a:ext uri="{FF2B5EF4-FFF2-40B4-BE49-F238E27FC236}">
                <a16:creationId xmlns:a16="http://schemas.microsoft.com/office/drawing/2014/main" id="{4D580405-DBA6-6CED-7420-CBD74E75F2F9}"/>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825774" y="4583157"/>
            <a:ext cx="1475216" cy="1475216"/>
          </a:xfrm>
          <a:prstGeom prst="rect">
            <a:avLst/>
          </a:prstGeom>
        </p:spPr>
      </p:pic>
      <p:sp>
        <p:nvSpPr>
          <p:cNvPr id="22" name="テキスト ボックス 21">
            <a:extLst>
              <a:ext uri="{FF2B5EF4-FFF2-40B4-BE49-F238E27FC236}">
                <a16:creationId xmlns:a16="http://schemas.microsoft.com/office/drawing/2014/main" id="{697D9185-664B-979B-30E1-2E2BE2DC3CF2}"/>
              </a:ext>
            </a:extLst>
          </p:cNvPr>
          <p:cNvSpPr txBox="1"/>
          <p:nvPr/>
        </p:nvSpPr>
        <p:spPr>
          <a:xfrm flipH="1">
            <a:off x="1987638" y="5836105"/>
            <a:ext cx="1109458" cy="461665"/>
          </a:xfrm>
          <a:prstGeom prst="rect">
            <a:avLst/>
          </a:prstGeom>
          <a:noFill/>
        </p:spPr>
        <p:txBody>
          <a:bodyPr wrap="square" rtlCol="0">
            <a:spAutoFit/>
          </a:bodyPr>
          <a:lstStyle/>
          <a:p>
            <a:r>
              <a:rPr kumimoji="1" lang="ja-JP" altLang="en-US" sz="2400" b="1"/>
              <a:t>利用者</a:t>
            </a:r>
          </a:p>
        </p:txBody>
      </p:sp>
      <p:sp>
        <p:nvSpPr>
          <p:cNvPr id="23" name="テキスト ボックス 22">
            <a:extLst>
              <a:ext uri="{FF2B5EF4-FFF2-40B4-BE49-F238E27FC236}">
                <a16:creationId xmlns:a16="http://schemas.microsoft.com/office/drawing/2014/main" id="{900738A0-8889-574C-E92C-455AB7B2B16A}"/>
              </a:ext>
            </a:extLst>
          </p:cNvPr>
          <p:cNvSpPr txBox="1"/>
          <p:nvPr/>
        </p:nvSpPr>
        <p:spPr>
          <a:xfrm>
            <a:off x="3498169" y="4150959"/>
            <a:ext cx="1201124" cy="406461"/>
          </a:xfrm>
          <a:prstGeom prst="rect">
            <a:avLst/>
          </a:prstGeom>
          <a:noFill/>
        </p:spPr>
        <p:txBody>
          <a:bodyPr wrap="none" rtlCol="0">
            <a:spAutoFit/>
          </a:bodyPr>
          <a:lstStyle/>
          <a:p>
            <a:r>
              <a:rPr kumimoji="1" lang="ja-JP" altLang="en-US" sz="2400" b="1"/>
              <a:t>クラウド</a:t>
            </a:r>
          </a:p>
        </p:txBody>
      </p:sp>
      <p:sp>
        <p:nvSpPr>
          <p:cNvPr id="24" name="テキスト ボックス 23">
            <a:extLst>
              <a:ext uri="{FF2B5EF4-FFF2-40B4-BE49-F238E27FC236}">
                <a16:creationId xmlns:a16="http://schemas.microsoft.com/office/drawing/2014/main" id="{E5947F33-133F-42C8-7633-3CB1F060D52C}"/>
              </a:ext>
            </a:extLst>
          </p:cNvPr>
          <p:cNvSpPr txBox="1"/>
          <p:nvPr/>
        </p:nvSpPr>
        <p:spPr>
          <a:xfrm>
            <a:off x="7166565" y="4666338"/>
            <a:ext cx="678896" cy="406461"/>
          </a:xfrm>
          <a:prstGeom prst="rect">
            <a:avLst/>
          </a:prstGeom>
          <a:noFill/>
        </p:spPr>
        <p:txBody>
          <a:bodyPr wrap="none" rtlCol="0">
            <a:spAutoFit/>
          </a:bodyPr>
          <a:lstStyle/>
          <a:p>
            <a:r>
              <a:rPr kumimoji="1" lang="ja-JP" altLang="en-US" sz="2400" b="1"/>
              <a:t>盗聴</a:t>
            </a:r>
          </a:p>
        </p:txBody>
      </p:sp>
      <p:cxnSp>
        <p:nvCxnSpPr>
          <p:cNvPr id="25" name="直線矢印コネクタ 24">
            <a:extLst>
              <a:ext uri="{FF2B5EF4-FFF2-40B4-BE49-F238E27FC236}">
                <a16:creationId xmlns:a16="http://schemas.microsoft.com/office/drawing/2014/main" id="{657719CD-2C9C-6ECC-93C5-CDDC9F453644}"/>
              </a:ext>
            </a:extLst>
          </p:cNvPr>
          <p:cNvCxnSpPr>
            <a:cxnSpLocks/>
          </p:cNvCxnSpPr>
          <p:nvPr/>
        </p:nvCxnSpPr>
        <p:spPr>
          <a:xfrm flipV="1">
            <a:off x="3224077" y="5320765"/>
            <a:ext cx="1686217" cy="2364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角丸四角形 38">
            <a:extLst>
              <a:ext uri="{FF2B5EF4-FFF2-40B4-BE49-F238E27FC236}">
                <a16:creationId xmlns:a16="http://schemas.microsoft.com/office/drawing/2014/main" id="{F4BAD220-B1BB-56C1-7EA7-EC6FA2584FEC}"/>
              </a:ext>
            </a:extLst>
          </p:cNvPr>
          <p:cNvSpPr/>
          <p:nvPr/>
        </p:nvSpPr>
        <p:spPr>
          <a:xfrm>
            <a:off x="4978530" y="4999441"/>
            <a:ext cx="1586475" cy="748096"/>
          </a:xfrm>
          <a:prstGeom prst="roundRect">
            <a:avLst/>
          </a:prstGeom>
          <a:solidFill>
            <a:schemeClr val="accent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8" name="テキスト ボックス 27">
            <a:extLst>
              <a:ext uri="{FF2B5EF4-FFF2-40B4-BE49-F238E27FC236}">
                <a16:creationId xmlns:a16="http://schemas.microsoft.com/office/drawing/2014/main" id="{AE2A015D-8351-CD0B-78DB-66D95D591F47}"/>
              </a:ext>
            </a:extLst>
          </p:cNvPr>
          <p:cNvSpPr txBox="1"/>
          <p:nvPr/>
        </p:nvSpPr>
        <p:spPr>
          <a:xfrm>
            <a:off x="5287235" y="5207261"/>
            <a:ext cx="1005006" cy="338554"/>
          </a:xfrm>
          <a:prstGeom prst="rect">
            <a:avLst/>
          </a:prstGeom>
          <a:solidFill>
            <a:schemeClr val="bg1"/>
          </a:solidFill>
          <a:ln w="25400">
            <a:solidFill>
              <a:schemeClr val="tx1"/>
            </a:solidFill>
          </a:ln>
        </p:spPr>
        <p:txBody>
          <a:bodyPr wrap="square" rtlCol="0">
            <a:spAutoFit/>
          </a:bodyPr>
          <a:lstStyle/>
          <a:p>
            <a:r>
              <a:rPr lang="ja-JP" altLang="en-US" sz="1600" b="1"/>
              <a:t>機密情報</a:t>
            </a:r>
            <a:endParaRPr kumimoji="1" lang="ja-JP" altLang="en-US" sz="1600" b="1"/>
          </a:p>
        </p:txBody>
      </p:sp>
      <p:sp>
        <p:nvSpPr>
          <p:cNvPr id="29" name="テキスト ボックス 28">
            <a:extLst>
              <a:ext uri="{FF2B5EF4-FFF2-40B4-BE49-F238E27FC236}">
                <a16:creationId xmlns:a16="http://schemas.microsoft.com/office/drawing/2014/main" id="{47D6CC74-5A98-2D3D-1428-E474714A5CCE}"/>
              </a:ext>
            </a:extLst>
          </p:cNvPr>
          <p:cNvSpPr txBox="1"/>
          <p:nvPr/>
        </p:nvSpPr>
        <p:spPr>
          <a:xfrm>
            <a:off x="8064710" y="5819933"/>
            <a:ext cx="955784" cy="369332"/>
          </a:xfrm>
          <a:prstGeom prst="rect">
            <a:avLst/>
          </a:prstGeom>
          <a:noFill/>
        </p:spPr>
        <p:txBody>
          <a:bodyPr wrap="square">
            <a:spAutoFit/>
          </a:bodyPr>
          <a:lstStyle/>
          <a:p>
            <a:r>
              <a:rPr kumimoji="1" lang="ja-JP" altLang="en-US" sz="1800" b="1"/>
              <a:t>内部犯</a:t>
            </a:r>
            <a:endParaRPr kumimoji="1" lang="en-US" altLang="ja-JP" sz="1800" b="1"/>
          </a:p>
        </p:txBody>
      </p:sp>
      <p:cxnSp>
        <p:nvCxnSpPr>
          <p:cNvPr id="32" name="直線矢印コネクタ 31">
            <a:extLst>
              <a:ext uri="{FF2B5EF4-FFF2-40B4-BE49-F238E27FC236}">
                <a16:creationId xmlns:a16="http://schemas.microsoft.com/office/drawing/2014/main" id="{CD8416DA-95CA-3B2A-C33A-CAB5AA1F4710}"/>
              </a:ext>
            </a:extLst>
          </p:cNvPr>
          <p:cNvCxnSpPr>
            <a:cxnSpLocks/>
            <a:endCxn id="28" idx="3"/>
          </p:cNvCxnSpPr>
          <p:nvPr/>
        </p:nvCxnSpPr>
        <p:spPr>
          <a:xfrm flipH="1" flipV="1">
            <a:off x="6292241" y="5376538"/>
            <a:ext cx="1733316" cy="48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D9D5F9CF-2233-A0EF-F980-C22FA660B74F}"/>
              </a:ext>
            </a:extLst>
          </p:cNvPr>
          <p:cNvSpPr txBox="1"/>
          <p:nvPr/>
        </p:nvSpPr>
        <p:spPr>
          <a:xfrm>
            <a:off x="5438611" y="4611283"/>
            <a:ext cx="678896" cy="400110"/>
          </a:xfrm>
          <a:prstGeom prst="rect">
            <a:avLst/>
          </a:prstGeom>
          <a:noFill/>
        </p:spPr>
        <p:txBody>
          <a:bodyPr wrap="square" rtlCol="0">
            <a:spAutoFit/>
          </a:bodyPr>
          <a:lstStyle/>
          <a:p>
            <a:r>
              <a:rPr kumimoji="1" lang="en-US" altLang="ja-JP" sz="2000" b="1" dirty="0"/>
              <a:t>VM</a:t>
            </a:r>
            <a:endParaRPr kumimoji="1" lang="ja-JP" altLang="en-US" sz="2000" b="1"/>
          </a:p>
        </p:txBody>
      </p:sp>
      <p:pic>
        <p:nvPicPr>
          <p:cNvPr id="44" name="図 43">
            <a:extLst>
              <a:ext uri="{FF2B5EF4-FFF2-40B4-BE49-F238E27FC236}">
                <a16:creationId xmlns:a16="http://schemas.microsoft.com/office/drawing/2014/main" id="{D278BB43-8690-F0BA-40A6-A208F3CCC12C}"/>
              </a:ext>
            </a:extLst>
          </p:cNvPr>
          <p:cNvPicPr>
            <a:picLocks noChangeAspect="1"/>
          </p:cNvPicPr>
          <p:nvPr/>
        </p:nvPicPr>
        <p:blipFill>
          <a:blip r:embed="rId5"/>
          <a:stretch>
            <a:fillRect/>
          </a:stretch>
        </p:blipFill>
        <p:spPr>
          <a:xfrm>
            <a:off x="8123392" y="4692199"/>
            <a:ext cx="838420" cy="1127734"/>
          </a:xfrm>
          <a:prstGeom prst="rect">
            <a:avLst/>
          </a:prstGeom>
        </p:spPr>
      </p:pic>
    </p:spTree>
    <p:extLst>
      <p:ext uri="{BB962C8B-B14F-4D97-AF65-F5344CB8AC3E}">
        <p14:creationId xmlns:p14="http://schemas.microsoft.com/office/powerpoint/2010/main" val="2682842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58FF79-D0F3-A830-3E09-F503E88012A9}"/>
              </a:ext>
            </a:extLst>
          </p:cNvPr>
          <p:cNvSpPr>
            <a:spLocks noGrp="1"/>
          </p:cNvSpPr>
          <p:nvPr>
            <p:ph type="title"/>
          </p:nvPr>
        </p:nvSpPr>
        <p:spPr/>
        <p:txBody>
          <a:bodyPr/>
          <a:lstStyle/>
          <a:p>
            <a:r>
              <a:rPr kumimoji="1" lang="ja-JP" altLang="en-US"/>
              <a:t>関連研究</a:t>
            </a:r>
          </a:p>
        </p:txBody>
      </p:sp>
      <p:sp>
        <p:nvSpPr>
          <p:cNvPr id="3" name="コンテンツ プレースホルダー 2">
            <a:extLst>
              <a:ext uri="{FF2B5EF4-FFF2-40B4-BE49-F238E27FC236}">
                <a16:creationId xmlns:a16="http://schemas.microsoft.com/office/drawing/2014/main" id="{BA7461F7-3C55-543C-FD13-C4A0A78604A3}"/>
              </a:ext>
            </a:extLst>
          </p:cNvPr>
          <p:cNvSpPr>
            <a:spLocks noGrp="1"/>
          </p:cNvSpPr>
          <p:nvPr>
            <p:ph idx="1"/>
          </p:nvPr>
        </p:nvSpPr>
        <p:spPr>
          <a:xfrm>
            <a:off x="838200" y="1492624"/>
            <a:ext cx="10515600" cy="4863726"/>
          </a:xfrm>
        </p:spPr>
        <p:txBody>
          <a:bodyPr>
            <a:normAutofit/>
          </a:bodyPr>
          <a:lstStyle/>
          <a:p>
            <a:r>
              <a:rPr kumimoji="1" lang="en-US" altLang="ja-JP" dirty="0" err="1"/>
              <a:t>SEVmonitor</a:t>
            </a:r>
            <a:r>
              <a:rPr kumimoji="1" lang="en-US" altLang="ja-JP" dirty="0"/>
              <a:t> [</a:t>
            </a:r>
            <a:r>
              <a:rPr kumimoji="1" lang="ja-JP" altLang="en-US"/>
              <a:t>能野</a:t>
            </a:r>
            <a:r>
              <a:rPr kumimoji="1" lang="en-US" altLang="ja-JP" dirty="0"/>
              <a:t>+, CSS’22]</a:t>
            </a:r>
          </a:p>
          <a:p>
            <a:pPr lvl="1"/>
            <a:r>
              <a:rPr kumimoji="1" lang="en-US" altLang="ja-JP" dirty="0"/>
              <a:t>AMD SEV</a:t>
            </a:r>
            <a:r>
              <a:rPr kumimoji="1" lang="ja-JP" altLang="en-US"/>
              <a:t>で保護された</a:t>
            </a:r>
            <a:r>
              <a:rPr kumimoji="1" lang="en-US" altLang="ja-JP" dirty="0"/>
              <a:t>VM</a:t>
            </a:r>
            <a:r>
              <a:rPr lang="ja-JP" altLang="en-US"/>
              <a:t>のメモリデータを外部から取得して監視</a:t>
            </a:r>
            <a:endParaRPr lang="en-US" altLang="ja-JP" dirty="0"/>
          </a:p>
          <a:p>
            <a:pPr lvl="1"/>
            <a:r>
              <a:rPr kumimoji="1" lang="en-US" altLang="ja-JP" dirty="0"/>
              <a:t>VM</a:t>
            </a:r>
            <a:r>
              <a:rPr kumimoji="1" lang="ja-JP" altLang="en-US"/>
              <a:t>のメモリの一部を暗号化しないようにすることでメモリを共有</a:t>
            </a:r>
            <a:endParaRPr kumimoji="1" lang="en-US" altLang="ja-JP" dirty="0"/>
          </a:p>
          <a:p>
            <a:r>
              <a:rPr kumimoji="1" lang="en-US" altLang="ja-JP" dirty="0"/>
              <a:t>Intel TDX</a:t>
            </a:r>
          </a:p>
          <a:p>
            <a:pPr lvl="1"/>
            <a:r>
              <a:rPr kumimoji="1" lang="en-US" altLang="ja-JP" dirty="0"/>
              <a:t>SEV</a:t>
            </a:r>
            <a:r>
              <a:rPr kumimoji="1" lang="ja-JP" altLang="en-US"/>
              <a:t>とは異なりページ単位で暗号鍵を指定</a:t>
            </a:r>
            <a:r>
              <a:rPr lang="ja-JP" altLang="en-US"/>
              <a:t>できる</a:t>
            </a:r>
            <a:endParaRPr kumimoji="1" lang="en-US" altLang="ja-JP" dirty="0"/>
          </a:p>
          <a:p>
            <a:pPr lvl="1"/>
            <a:r>
              <a:rPr kumimoji="1" lang="ja-JP" altLang="en-US"/>
              <a:t>専用の鍵で暗号化した機密メモリを</a:t>
            </a:r>
            <a:r>
              <a:rPr kumimoji="1" lang="en-US" altLang="ja-JP" dirty="0"/>
              <a:t>VM</a:t>
            </a:r>
            <a:r>
              <a:rPr kumimoji="1" lang="ja-JP" altLang="en-US"/>
              <a:t>間で共有できる可能性</a:t>
            </a:r>
            <a:endParaRPr kumimoji="1" lang="en-US" altLang="ja-JP" dirty="0"/>
          </a:p>
          <a:p>
            <a:r>
              <a:rPr lang="en-US" altLang="ja-JP" dirty="0"/>
              <a:t>Arm CCA</a:t>
            </a:r>
          </a:p>
          <a:p>
            <a:pPr lvl="1"/>
            <a:r>
              <a:rPr kumimoji="1" lang="en" altLang="ja-JP" dirty="0"/>
              <a:t>VM</a:t>
            </a:r>
            <a:r>
              <a:rPr kumimoji="1" lang="ja-JP" altLang="en-US"/>
              <a:t>を安全に実行</a:t>
            </a:r>
            <a:r>
              <a:rPr lang="ja-JP" altLang="en-US"/>
              <a:t>できる</a:t>
            </a:r>
            <a:r>
              <a:rPr kumimoji="1" lang="en" altLang="ja-JP" dirty="0"/>
              <a:t>Realm</a:t>
            </a:r>
            <a:r>
              <a:rPr kumimoji="1" lang="ja-JP" altLang="en-US"/>
              <a:t>ワールドを提供</a:t>
            </a:r>
            <a:endParaRPr kumimoji="1" lang="en-US" altLang="ja-JP" dirty="0"/>
          </a:p>
          <a:p>
            <a:pPr lvl="1"/>
            <a:r>
              <a:rPr kumimoji="1" lang="en-US" altLang="ja-JP" dirty="0" err="1"/>
              <a:t>CoVE</a:t>
            </a:r>
            <a:r>
              <a:rPr kumimoji="1" lang="ja-JP" altLang="en-US"/>
              <a:t>とよく似ているが、</a:t>
            </a:r>
            <a:r>
              <a:rPr kumimoji="1" lang="en-US" altLang="ja-JP" dirty="0"/>
              <a:t>Realm VM</a:t>
            </a:r>
            <a:r>
              <a:rPr kumimoji="1" lang="ja-JP" altLang="en-US"/>
              <a:t>間でメモリを共有できるかは不明</a:t>
            </a:r>
          </a:p>
        </p:txBody>
      </p:sp>
      <p:sp>
        <p:nvSpPr>
          <p:cNvPr id="4" name="スライド番号プレースホルダー 3">
            <a:extLst>
              <a:ext uri="{FF2B5EF4-FFF2-40B4-BE49-F238E27FC236}">
                <a16:creationId xmlns:a16="http://schemas.microsoft.com/office/drawing/2014/main" id="{1B2A9E67-8787-6084-2399-F8E63583AC87}"/>
              </a:ext>
            </a:extLst>
          </p:cNvPr>
          <p:cNvSpPr>
            <a:spLocks noGrp="1"/>
          </p:cNvSpPr>
          <p:nvPr>
            <p:ph type="sldNum" sz="quarter" idx="12"/>
          </p:nvPr>
        </p:nvSpPr>
        <p:spPr/>
        <p:txBody>
          <a:bodyPr/>
          <a:lstStyle/>
          <a:p>
            <a:fld id="{A2D0B6E4-DB95-4D36-8524-B9153B2D6E62}" type="slidenum">
              <a:rPr kumimoji="1" lang="ja-JP" altLang="en-US" smtClean="0"/>
              <a:t>20</a:t>
            </a:fld>
            <a:endParaRPr kumimoji="1" lang="ja-JP" altLang="en-US"/>
          </a:p>
        </p:txBody>
      </p:sp>
    </p:spTree>
    <p:extLst>
      <p:ext uri="{BB962C8B-B14F-4D97-AF65-F5344CB8AC3E}">
        <p14:creationId xmlns:p14="http://schemas.microsoft.com/office/powerpoint/2010/main" val="1404475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229CDFAF-DF61-185F-0BF1-9AFB376B4AC9}"/>
              </a:ext>
            </a:extLst>
          </p:cNvPr>
          <p:cNvSpPr>
            <a:spLocks noGrp="1"/>
          </p:cNvSpPr>
          <p:nvPr>
            <p:ph type="title"/>
          </p:nvPr>
        </p:nvSpPr>
        <p:spPr>
          <a:xfrm>
            <a:off x="838200" y="510988"/>
            <a:ext cx="10515600" cy="802249"/>
          </a:xfrm>
        </p:spPr>
        <p:txBody>
          <a:bodyPr/>
          <a:lstStyle/>
          <a:p>
            <a:r>
              <a:rPr lang="ja-JP" altLang="en-US"/>
              <a:t>まとめ</a:t>
            </a:r>
          </a:p>
        </p:txBody>
      </p:sp>
      <p:sp>
        <p:nvSpPr>
          <p:cNvPr id="5" name="コンテンツ プレースホルダー 2">
            <a:extLst>
              <a:ext uri="{FF2B5EF4-FFF2-40B4-BE49-F238E27FC236}">
                <a16:creationId xmlns:a16="http://schemas.microsoft.com/office/drawing/2014/main" id="{89A32D16-CF5B-9425-5A06-A1C48E0E417F}"/>
              </a:ext>
            </a:extLst>
          </p:cNvPr>
          <p:cNvSpPr>
            <a:spLocks noGrp="1"/>
          </p:cNvSpPr>
          <p:nvPr>
            <p:ph idx="1"/>
          </p:nvPr>
        </p:nvSpPr>
        <p:spPr>
          <a:xfrm>
            <a:off x="838200" y="1492624"/>
            <a:ext cx="10515600" cy="4684339"/>
          </a:xfrm>
        </p:spPr>
        <p:txBody>
          <a:bodyPr>
            <a:normAutofit/>
          </a:bodyPr>
          <a:lstStyle/>
          <a:p>
            <a:r>
              <a:rPr lang="en-US" altLang="ja-JP" dirty="0"/>
              <a:t>RISC-V </a:t>
            </a:r>
            <a:r>
              <a:rPr lang="en-US" altLang="ja-JP" dirty="0" err="1"/>
              <a:t>CoVE</a:t>
            </a:r>
            <a:r>
              <a:rPr lang="ja-JP" altLang="en-US"/>
              <a:t>において</a:t>
            </a:r>
            <a:r>
              <a:rPr lang="en-US" altLang="ja-JP" dirty="0"/>
              <a:t>Confidential VM</a:t>
            </a:r>
            <a:r>
              <a:rPr lang="ja-JP" altLang="en-US"/>
              <a:t>の柔軟かつ効率のよい監視を実現する</a:t>
            </a:r>
            <a:r>
              <a:rPr lang="en-US" altLang="ja-JP" dirty="0" err="1"/>
              <a:t>TVMmonitor</a:t>
            </a:r>
            <a:r>
              <a:rPr lang="ja-JP" altLang="en-US"/>
              <a:t>を提案</a:t>
            </a:r>
            <a:endParaRPr lang="en-US" altLang="ja-JP" dirty="0"/>
          </a:p>
          <a:p>
            <a:pPr lvl="1"/>
            <a:r>
              <a:rPr lang="ja-JP" altLang="en-US"/>
              <a:t>監視用</a:t>
            </a:r>
            <a:r>
              <a:rPr lang="en-US" altLang="ja-JP" dirty="0"/>
              <a:t>TVM</a:t>
            </a:r>
            <a:r>
              <a:rPr lang="ja-JP" altLang="en-US"/>
              <a:t>で監視システムを実行し、監視対象</a:t>
            </a:r>
            <a:r>
              <a:rPr lang="en-US" altLang="ja-JP" dirty="0"/>
              <a:t>TVM</a:t>
            </a:r>
            <a:r>
              <a:rPr lang="ja-JP" altLang="en-US"/>
              <a:t>から情報を取得</a:t>
            </a:r>
            <a:endParaRPr lang="en-US" altLang="ja-JP" dirty="0"/>
          </a:p>
          <a:p>
            <a:pPr lvl="1"/>
            <a:r>
              <a:rPr lang="ja-JP" altLang="en-US"/>
              <a:t>非機密メモリを利用して</a:t>
            </a:r>
            <a:r>
              <a:rPr lang="en-US" altLang="ja-JP" dirty="0"/>
              <a:t>TVM</a:t>
            </a:r>
            <a:r>
              <a:rPr lang="ja-JP" altLang="en-US"/>
              <a:t>間の共有メモリを実現</a:t>
            </a:r>
            <a:endParaRPr lang="en-US" altLang="ja-JP" dirty="0"/>
          </a:p>
          <a:p>
            <a:pPr lvl="1"/>
            <a:r>
              <a:rPr lang="ja-JP" altLang="en-US"/>
              <a:t>認証キーと暗号化を用いて共有メモリを安全に利用</a:t>
            </a:r>
            <a:endParaRPr lang="en-US" altLang="ja-JP" dirty="0"/>
          </a:p>
          <a:p>
            <a:pPr lvl="1"/>
            <a:r>
              <a:rPr lang="en-US" altLang="ja-JP" dirty="0"/>
              <a:t>TVM</a:t>
            </a:r>
            <a:r>
              <a:rPr lang="ja-JP" altLang="en-US"/>
              <a:t>内のプロセス一覧が取得できることを確認</a:t>
            </a:r>
            <a:endParaRPr lang="en-US" altLang="ja-JP" dirty="0"/>
          </a:p>
          <a:p>
            <a:r>
              <a:rPr lang="ja-JP" altLang="en-US"/>
              <a:t>今後の課題</a:t>
            </a:r>
            <a:endParaRPr lang="en-US" altLang="ja-JP" dirty="0"/>
          </a:p>
          <a:p>
            <a:pPr lvl="1"/>
            <a:r>
              <a:rPr lang="ja-JP" altLang="en-US" b="0" i="0" u="none" strike="noStrike">
                <a:solidFill>
                  <a:srgbClr val="000000"/>
                </a:solidFill>
                <a:effectLst/>
                <a:latin typeface="-webkit-standard"/>
              </a:rPr>
              <a:t>監視システムを</a:t>
            </a:r>
            <a:r>
              <a:rPr lang="en" altLang="ja-JP" b="0" i="0" u="none" strike="noStrike" dirty="0">
                <a:solidFill>
                  <a:srgbClr val="000000"/>
                </a:solidFill>
                <a:effectLst/>
                <a:latin typeface="-webkit-standard"/>
              </a:rPr>
              <a:t>OS</a:t>
            </a:r>
            <a:r>
              <a:rPr lang="ja-JP" altLang="en-US" b="0" i="0" u="none" strike="noStrike">
                <a:solidFill>
                  <a:srgbClr val="000000"/>
                </a:solidFill>
                <a:effectLst/>
                <a:latin typeface="-webkit-standard"/>
              </a:rPr>
              <a:t>上のアプリケーション</a:t>
            </a:r>
            <a:r>
              <a:rPr lang="ja-JP" altLang="en-US">
                <a:solidFill>
                  <a:srgbClr val="000000"/>
                </a:solidFill>
                <a:latin typeface="-webkit-standard"/>
              </a:rPr>
              <a:t>として実装</a:t>
            </a:r>
            <a:endParaRPr lang="en-US" altLang="ja-JP" b="0" i="0" u="none" strike="noStrike" dirty="0">
              <a:solidFill>
                <a:srgbClr val="000000"/>
              </a:solidFill>
              <a:effectLst/>
              <a:latin typeface="-webkit-standard"/>
            </a:endParaRPr>
          </a:p>
          <a:p>
            <a:pPr lvl="1"/>
            <a:r>
              <a:rPr lang="en-US" altLang="ja-JP" dirty="0"/>
              <a:t>TVM</a:t>
            </a:r>
            <a:r>
              <a:rPr lang="ja-JP" altLang="en-US"/>
              <a:t>間で機密メモリを直接共有する機構についても検討</a:t>
            </a:r>
            <a:endParaRPr lang="en-US" altLang="ja-JP" dirty="0"/>
          </a:p>
          <a:p>
            <a:pPr lvl="1"/>
            <a:endParaRPr lang="en-US" altLang="ja-JP" dirty="0"/>
          </a:p>
        </p:txBody>
      </p:sp>
      <p:sp>
        <p:nvSpPr>
          <p:cNvPr id="2" name="スライド番号プレースホルダー 1">
            <a:extLst>
              <a:ext uri="{FF2B5EF4-FFF2-40B4-BE49-F238E27FC236}">
                <a16:creationId xmlns:a16="http://schemas.microsoft.com/office/drawing/2014/main" id="{16AA7065-AEB0-6CD0-154C-6A1109D6F62C}"/>
              </a:ext>
            </a:extLst>
          </p:cNvPr>
          <p:cNvSpPr>
            <a:spLocks noGrp="1"/>
          </p:cNvSpPr>
          <p:nvPr>
            <p:ph type="sldNum" sz="quarter" idx="12"/>
          </p:nvPr>
        </p:nvSpPr>
        <p:spPr/>
        <p:txBody>
          <a:bodyPr/>
          <a:lstStyle/>
          <a:p>
            <a:fld id="{A2D0B6E4-DB95-4D36-8524-B9153B2D6E62}" type="slidenum">
              <a:rPr kumimoji="1" lang="ja-JP" altLang="en-US" smtClean="0"/>
              <a:t>21</a:t>
            </a:fld>
            <a:endParaRPr kumimoji="1" lang="ja-JP" altLang="en-US"/>
          </a:p>
        </p:txBody>
      </p:sp>
    </p:spTree>
    <p:extLst>
      <p:ext uri="{BB962C8B-B14F-4D97-AF65-F5344CB8AC3E}">
        <p14:creationId xmlns:p14="http://schemas.microsoft.com/office/powerpoint/2010/main" val="2616742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Cloud">
            <a:extLst>
              <a:ext uri="{FF2B5EF4-FFF2-40B4-BE49-F238E27FC236}">
                <a16:creationId xmlns:a16="http://schemas.microsoft.com/office/drawing/2014/main" id="{3230556F-33CC-23C9-E106-522C008625B9}"/>
              </a:ext>
            </a:extLst>
          </p:cNvPr>
          <p:cNvSpPr>
            <a:spLocks noChangeAspect="1" noEditPoints="1" noChangeArrowheads="1"/>
          </p:cNvSpPr>
          <p:nvPr/>
        </p:nvSpPr>
        <p:spPr bwMode="auto">
          <a:xfrm>
            <a:off x="2711604" y="4241744"/>
            <a:ext cx="6889215" cy="2520939"/>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nchor="ctr"/>
          <a:lstStyle/>
          <a:p>
            <a:pPr algn="ctr">
              <a:defRPr/>
            </a:pPr>
            <a:endParaRPr lang="en-US" altLang="ja-JP" b="1" dirty="0">
              <a:latin typeface="Arial" charset="0"/>
              <a:ea typeface="ＭＳ Ｐゴシック" charset="-128"/>
            </a:endParaRPr>
          </a:p>
        </p:txBody>
      </p:sp>
      <p:sp>
        <p:nvSpPr>
          <p:cNvPr id="2" name="タイトル 1">
            <a:extLst>
              <a:ext uri="{FF2B5EF4-FFF2-40B4-BE49-F238E27FC236}">
                <a16:creationId xmlns:a16="http://schemas.microsoft.com/office/drawing/2014/main" id="{3770CC72-E794-9684-537C-83B3F00D7921}"/>
              </a:ext>
            </a:extLst>
          </p:cNvPr>
          <p:cNvSpPr>
            <a:spLocks noGrp="1"/>
          </p:cNvSpPr>
          <p:nvPr>
            <p:ph type="title"/>
          </p:nvPr>
        </p:nvSpPr>
        <p:spPr/>
        <p:txBody>
          <a:bodyPr>
            <a:normAutofit/>
          </a:bodyPr>
          <a:lstStyle/>
          <a:p>
            <a:r>
              <a:rPr lang="en-US" altLang="ja-JP" dirty="0"/>
              <a:t>Confidential VM</a:t>
            </a:r>
            <a:endParaRPr kumimoji="1" lang="ja-JP" altLang="en-US"/>
          </a:p>
        </p:txBody>
      </p:sp>
      <p:sp>
        <p:nvSpPr>
          <p:cNvPr id="3" name="コンテンツ プレースホルダー 2">
            <a:extLst>
              <a:ext uri="{FF2B5EF4-FFF2-40B4-BE49-F238E27FC236}">
                <a16:creationId xmlns:a16="http://schemas.microsoft.com/office/drawing/2014/main" id="{2F6FD745-99AC-C0A9-D815-2F2C30987EEA}"/>
              </a:ext>
            </a:extLst>
          </p:cNvPr>
          <p:cNvSpPr>
            <a:spLocks noGrp="1"/>
          </p:cNvSpPr>
          <p:nvPr>
            <p:ph idx="1"/>
          </p:nvPr>
        </p:nvSpPr>
        <p:spPr/>
        <p:txBody>
          <a:bodyPr>
            <a:normAutofit/>
          </a:bodyPr>
          <a:lstStyle/>
          <a:p>
            <a:r>
              <a:rPr lang="ja-JP" altLang="en-US"/>
              <a:t>最近のクラウドは</a:t>
            </a:r>
            <a:r>
              <a:rPr lang="en-US" altLang="ja-JP" dirty="0"/>
              <a:t>Confidential VM</a:t>
            </a:r>
            <a:r>
              <a:rPr lang="ja-JP" altLang="en-US"/>
              <a:t>を提供している</a:t>
            </a:r>
            <a:endParaRPr lang="en-US" altLang="ja-JP" dirty="0"/>
          </a:p>
          <a:p>
            <a:pPr lvl="1"/>
            <a:r>
              <a:rPr lang="en-US" altLang="ja-JP" dirty="0"/>
              <a:t>Trusted Execution Environment (TEE) </a:t>
            </a:r>
            <a:r>
              <a:rPr lang="ja-JP" altLang="en-US"/>
              <a:t>で保護された</a:t>
            </a:r>
            <a:r>
              <a:rPr lang="en-US" altLang="ja-JP" dirty="0"/>
              <a:t>VM</a:t>
            </a:r>
          </a:p>
          <a:p>
            <a:pPr lvl="1"/>
            <a:r>
              <a:rPr lang="ja-JP" altLang="en-US"/>
              <a:t>例：</a:t>
            </a:r>
            <a:r>
              <a:rPr lang="en-US" altLang="ja-JP" dirty="0"/>
              <a:t>AMD SEV, Intel TDX, Arm CCA, RISC-V </a:t>
            </a:r>
            <a:r>
              <a:rPr lang="en-US" altLang="ja-JP" dirty="0" err="1"/>
              <a:t>CoVE</a:t>
            </a:r>
            <a:endParaRPr lang="en-US" altLang="ja-JP" dirty="0"/>
          </a:p>
          <a:p>
            <a:r>
              <a:rPr lang="en-US" altLang="ja-JP" dirty="0"/>
              <a:t>VM</a:t>
            </a:r>
            <a:r>
              <a:rPr lang="ja-JP" altLang="en-US"/>
              <a:t>のメモリ全体を暗号化したりアクセス制御したりできる</a:t>
            </a:r>
            <a:endParaRPr lang="en-US" altLang="ja-JP" dirty="0"/>
          </a:p>
          <a:p>
            <a:pPr lvl="1"/>
            <a:r>
              <a:rPr lang="ja-JP" altLang="en-US"/>
              <a:t>暗号化に用いる鍵はハードウェアによって管理</a:t>
            </a:r>
            <a:endParaRPr lang="en-US" altLang="ja-JP" dirty="0"/>
          </a:p>
          <a:p>
            <a:pPr lvl="1"/>
            <a:r>
              <a:rPr lang="ja-JP" altLang="en-US"/>
              <a:t>ハイパーバイザでさえ</a:t>
            </a:r>
            <a:r>
              <a:rPr lang="en-US" altLang="ja-JP" dirty="0"/>
              <a:t>VM</a:t>
            </a:r>
            <a:r>
              <a:rPr lang="ja-JP" altLang="en-US"/>
              <a:t>のメモリ上の機密情報にアクセスできない</a:t>
            </a:r>
            <a:endParaRPr lang="en-US" altLang="ja-JP" dirty="0"/>
          </a:p>
        </p:txBody>
      </p:sp>
      <p:sp>
        <p:nvSpPr>
          <p:cNvPr id="10" name="テキスト ボックス 9">
            <a:extLst>
              <a:ext uri="{FF2B5EF4-FFF2-40B4-BE49-F238E27FC236}">
                <a16:creationId xmlns:a16="http://schemas.microsoft.com/office/drawing/2014/main" id="{A881026A-D14A-D10C-A200-0A3A840DCF04}"/>
              </a:ext>
            </a:extLst>
          </p:cNvPr>
          <p:cNvSpPr txBox="1"/>
          <p:nvPr/>
        </p:nvSpPr>
        <p:spPr>
          <a:xfrm>
            <a:off x="2023068" y="4430916"/>
            <a:ext cx="1201124" cy="406461"/>
          </a:xfrm>
          <a:prstGeom prst="rect">
            <a:avLst/>
          </a:prstGeom>
          <a:noFill/>
        </p:spPr>
        <p:txBody>
          <a:bodyPr wrap="none" rtlCol="0">
            <a:spAutoFit/>
          </a:bodyPr>
          <a:lstStyle/>
          <a:p>
            <a:r>
              <a:rPr kumimoji="1" lang="ja-JP" altLang="en-US" sz="2400" b="1"/>
              <a:t>クラウド</a:t>
            </a:r>
          </a:p>
        </p:txBody>
      </p:sp>
      <p:sp>
        <p:nvSpPr>
          <p:cNvPr id="14" name="テキスト ボックス 13">
            <a:extLst>
              <a:ext uri="{FF2B5EF4-FFF2-40B4-BE49-F238E27FC236}">
                <a16:creationId xmlns:a16="http://schemas.microsoft.com/office/drawing/2014/main" id="{DABAF047-C108-C3E7-1BB5-88AE4FB38006}"/>
              </a:ext>
            </a:extLst>
          </p:cNvPr>
          <p:cNvSpPr txBox="1"/>
          <p:nvPr/>
        </p:nvSpPr>
        <p:spPr>
          <a:xfrm>
            <a:off x="6213566" y="4751871"/>
            <a:ext cx="678896" cy="406461"/>
          </a:xfrm>
          <a:prstGeom prst="rect">
            <a:avLst/>
          </a:prstGeom>
          <a:noFill/>
        </p:spPr>
        <p:txBody>
          <a:bodyPr wrap="none" rtlCol="0">
            <a:spAutoFit/>
          </a:bodyPr>
          <a:lstStyle/>
          <a:p>
            <a:r>
              <a:rPr kumimoji="1" lang="ja-JP" altLang="en-US" sz="2400" b="1"/>
              <a:t>盗聴</a:t>
            </a:r>
          </a:p>
        </p:txBody>
      </p:sp>
      <p:sp>
        <p:nvSpPr>
          <p:cNvPr id="17" name="角丸四角形 38">
            <a:extLst>
              <a:ext uri="{FF2B5EF4-FFF2-40B4-BE49-F238E27FC236}">
                <a16:creationId xmlns:a16="http://schemas.microsoft.com/office/drawing/2014/main" id="{905941F3-2E9D-37F9-8CD3-914DC0E71600}"/>
              </a:ext>
            </a:extLst>
          </p:cNvPr>
          <p:cNvSpPr/>
          <p:nvPr/>
        </p:nvSpPr>
        <p:spPr>
          <a:xfrm>
            <a:off x="4254043" y="5058197"/>
            <a:ext cx="1586475" cy="759508"/>
          </a:xfrm>
          <a:prstGeom prst="roundRect">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18" name="テキスト ボックス 17">
            <a:extLst>
              <a:ext uri="{FF2B5EF4-FFF2-40B4-BE49-F238E27FC236}">
                <a16:creationId xmlns:a16="http://schemas.microsoft.com/office/drawing/2014/main" id="{8629E14F-DB31-7690-B29E-24A9AB7B147B}"/>
              </a:ext>
            </a:extLst>
          </p:cNvPr>
          <p:cNvSpPr txBox="1"/>
          <p:nvPr/>
        </p:nvSpPr>
        <p:spPr>
          <a:xfrm>
            <a:off x="4548510" y="5295071"/>
            <a:ext cx="1005006" cy="338554"/>
          </a:xfrm>
          <a:prstGeom prst="rect">
            <a:avLst/>
          </a:prstGeom>
          <a:solidFill>
            <a:schemeClr val="bg1"/>
          </a:solidFill>
          <a:ln w="25400">
            <a:solidFill>
              <a:schemeClr val="tx1"/>
            </a:solidFill>
          </a:ln>
        </p:spPr>
        <p:txBody>
          <a:bodyPr wrap="square" rtlCol="0">
            <a:spAutoFit/>
          </a:bodyPr>
          <a:lstStyle/>
          <a:p>
            <a:r>
              <a:rPr lang="ja-JP" altLang="en-US" sz="1600" b="1"/>
              <a:t>機密情報</a:t>
            </a:r>
            <a:endParaRPr kumimoji="1" lang="ja-JP" altLang="en-US" sz="1600" b="1"/>
          </a:p>
        </p:txBody>
      </p:sp>
      <p:sp>
        <p:nvSpPr>
          <p:cNvPr id="23" name="四角形: 角を丸くする 32">
            <a:extLst>
              <a:ext uri="{FF2B5EF4-FFF2-40B4-BE49-F238E27FC236}">
                <a16:creationId xmlns:a16="http://schemas.microsoft.com/office/drawing/2014/main" id="{6E0235D9-AC60-FD5B-637E-7402BC55101E}"/>
              </a:ext>
            </a:extLst>
          </p:cNvPr>
          <p:cNvSpPr/>
          <p:nvPr/>
        </p:nvSpPr>
        <p:spPr>
          <a:xfrm>
            <a:off x="4265153" y="5841290"/>
            <a:ext cx="1586475" cy="540985"/>
          </a:xfrm>
          <a:prstGeom prst="roundRect">
            <a:avLst/>
          </a:prstGeom>
          <a:solidFill>
            <a:schemeClr val="accent1">
              <a:lumMod val="60000"/>
              <a:lumOff val="4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t>CPU</a:t>
            </a:r>
            <a:endParaRPr kumimoji="1" lang="ja-JP" altLang="en-US"/>
          </a:p>
        </p:txBody>
      </p:sp>
      <p:cxnSp>
        <p:nvCxnSpPr>
          <p:cNvPr id="11" name="直線矢印コネクタ 10">
            <a:extLst>
              <a:ext uri="{FF2B5EF4-FFF2-40B4-BE49-F238E27FC236}">
                <a16:creationId xmlns:a16="http://schemas.microsoft.com/office/drawing/2014/main" id="{5EDEB800-1DD9-CD58-3C52-42A9A3ADBF68}"/>
              </a:ext>
            </a:extLst>
          </p:cNvPr>
          <p:cNvCxnSpPr>
            <a:cxnSpLocks/>
          </p:cNvCxnSpPr>
          <p:nvPr/>
        </p:nvCxnSpPr>
        <p:spPr>
          <a:xfrm flipH="1" flipV="1">
            <a:off x="5553516" y="5464348"/>
            <a:ext cx="1733316" cy="483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乗算記号 20">
            <a:extLst>
              <a:ext uri="{FF2B5EF4-FFF2-40B4-BE49-F238E27FC236}">
                <a16:creationId xmlns:a16="http://schemas.microsoft.com/office/drawing/2014/main" id="{59561F79-B9CB-9B52-67B8-042B14D155B9}"/>
              </a:ext>
            </a:extLst>
          </p:cNvPr>
          <p:cNvSpPr/>
          <p:nvPr/>
        </p:nvSpPr>
        <p:spPr>
          <a:xfrm>
            <a:off x="6156212" y="4993343"/>
            <a:ext cx="914400" cy="9144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19F9B66-0413-CF8C-2FDB-B9E5FDB9FE94}"/>
              </a:ext>
            </a:extLst>
          </p:cNvPr>
          <p:cNvSpPr txBox="1"/>
          <p:nvPr/>
        </p:nvSpPr>
        <p:spPr>
          <a:xfrm>
            <a:off x="3913676" y="4666440"/>
            <a:ext cx="2287176" cy="400110"/>
          </a:xfrm>
          <a:prstGeom prst="rect">
            <a:avLst/>
          </a:prstGeom>
          <a:noFill/>
        </p:spPr>
        <p:txBody>
          <a:bodyPr wrap="square" rtlCol="0">
            <a:spAutoFit/>
          </a:bodyPr>
          <a:lstStyle/>
          <a:p>
            <a:r>
              <a:rPr kumimoji="1" lang="en-US" altLang="ja-JP" sz="2000" b="1" dirty="0"/>
              <a:t>Confidential VM</a:t>
            </a:r>
            <a:endParaRPr kumimoji="1" lang="ja-JP" altLang="en-US" sz="2000" b="1"/>
          </a:p>
        </p:txBody>
      </p:sp>
      <p:sp>
        <p:nvSpPr>
          <p:cNvPr id="5" name="スライド番号プレースホルダー 4">
            <a:extLst>
              <a:ext uri="{FF2B5EF4-FFF2-40B4-BE49-F238E27FC236}">
                <a16:creationId xmlns:a16="http://schemas.microsoft.com/office/drawing/2014/main" id="{2A6CD189-F838-B053-8F46-842744545381}"/>
              </a:ext>
            </a:extLst>
          </p:cNvPr>
          <p:cNvSpPr>
            <a:spLocks noGrp="1"/>
          </p:cNvSpPr>
          <p:nvPr>
            <p:ph type="sldNum" sz="quarter" idx="12"/>
          </p:nvPr>
        </p:nvSpPr>
        <p:spPr/>
        <p:txBody>
          <a:bodyPr/>
          <a:lstStyle/>
          <a:p>
            <a:fld id="{A2D0B6E4-DB95-4D36-8524-B9153B2D6E62}" type="slidenum">
              <a:rPr kumimoji="1" lang="ja-JP" altLang="en-US" smtClean="0"/>
              <a:t>3</a:t>
            </a:fld>
            <a:endParaRPr kumimoji="1" lang="ja-JP" altLang="en-US"/>
          </a:p>
        </p:txBody>
      </p:sp>
      <p:pic>
        <p:nvPicPr>
          <p:cNvPr id="25" name="グラフィックス 24" descr="キー 枠線">
            <a:extLst>
              <a:ext uri="{FF2B5EF4-FFF2-40B4-BE49-F238E27FC236}">
                <a16:creationId xmlns:a16="http://schemas.microsoft.com/office/drawing/2014/main" id="{09350E99-6184-B4EE-8B1A-879550BE4D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39692" y="5902715"/>
            <a:ext cx="427648" cy="427648"/>
          </a:xfrm>
          <a:prstGeom prst="rect">
            <a:avLst/>
          </a:prstGeom>
        </p:spPr>
      </p:pic>
      <p:pic>
        <p:nvPicPr>
          <p:cNvPr id="12" name="グラフィックス 11" descr="ロック 枠線">
            <a:extLst>
              <a:ext uri="{FF2B5EF4-FFF2-40B4-BE49-F238E27FC236}">
                <a16:creationId xmlns:a16="http://schemas.microsoft.com/office/drawing/2014/main" id="{8BF0B534-62DD-8DE6-D602-3D0757943B2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290948" y="5086697"/>
            <a:ext cx="298905" cy="298905"/>
          </a:xfrm>
          <a:prstGeom prst="rect">
            <a:avLst/>
          </a:prstGeom>
        </p:spPr>
      </p:pic>
      <p:sp>
        <p:nvSpPr>
          <p:cNvPr id="8" name="テキスト ボックス 7">
            <a:extLst>
              <a:ext uri="{FF2B5EF4-FFF2-40B4-BE49-F238E27FC236}">
                <a16:creationId xmlns:a16="http://schemas.microsoft.com/office/drawing/2014/main" id="{A686F7B2-4D14-753D-50ED-6A62E147B9A2}"/>
              </a:ext>
            </a:extLst>
          </p:cNvPr>
          <p:cNvSpPr txBox="1"/>
          <p:nvPr/>
        </p:nvSpPr>
        <p:spPr>
          <a:xfrm>
            <a:off x="7257863" y="5983158"/>
            <a:ext cx="955784" cy="369332"/>
          </a:xfrm>
          <a:prstGeom prst="rect">
            <a:avLst/>
          </a:prstGeom>
          <a:noFill/>
        </p:spPr>
        <p:txBody>
          <a:bodyPr wrap="square">
            <a:spAutoFit/>
          </a:bodyPr>
          <a:lstStyle/>
          <a:p>
            <a:r>
              <a:rPr kumimoji="1" lang="ja-JP" altLang="en-US" sz="1800" b="1"/>
              <a:t>内部犯</a:t>
            </a:r>
            <a:endParaRPr kumimoji="1" lang="en-US" altLang="ja-JP" sz="1800" b="1"/>
          </a:p>
        </p:txBody>
      </p:sp>
      <p:pic>
        <p:nvPicPr>
          <p:cNvPr id="9" name="図 8">
            <a:extLst>
              <a:ext uri="{FF2B5EF4-FFF2-40B4-BE49-F238E27FC236}">
                <a16:creationId xmlns:a16="http://schemas.microsoft.com/office/drawing/2014/main" id="{98284D7B-1DA3-0B7F-6A06-A8A3EA6AEBBD}"/>
              </a:ext>
            </a:extLst>
          </p:cNvPr>
          <p:cNvPicPr>
            <a:picLocks noChangeAspect="1"/>
          </p:cNvPicPr>
          <p:nvPr/>
        </p:nvPicPr>
        <p:blipFill>
          <a:blip r:embed="rId7"/>
          <a:stretch>
            <a:fillRect/>
          </a:stretch>
        </p:blipFill>
        <p:spPr>
          <a:xfrm>
            <a:off x="7316545" y="4855424"/>
            <a:ext cx="838420" cy="1127734"/>
          </a:xfrm>
          <a:prstGeom prst="rect">
            <a:avLst/>
          </a:prstGeom>
        </p:spPr>
      </p:pic>
    </p:spTree>
    <p:extLst>
      <p:ext uri="{BB962C8B-B14F-4D97-AF65-F5344CB8AC3E}">
        <p14:creationId xmlns:p14="http://schemas.microsoft.com/office/powerpoint/2010/main" val="2647487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矢印コネクタ 12">
            <a:extLst>
              <a:ext uri="{FF2B5EF4-FFF2-40B4-BE49-F238E27FC236}">
                <a16:creationId xmlns:a16="http://schemas.microsoft.com/office/drawing/2014/main" id="{E92B259B-8396-0B8C-EFD2-86D50F6A9F4F}"/>
              </a:ext>
            </a:extLst>
          </p:cNvPr>
          <p:cNvCxnSpPr>
            <a:cxnSpLocks/>
          </p:cNvCxnSpPr>
          <p:nvPr/>
        </p:nvCxnSpPr>
        <p:spPr>
          <a:xfrm>
            <a:off x="5718729" y="4494040"/>
            <a:ext cx="0" cy="2087816"/>
          </a:xfrm>
          <a:prstGeom prst="straightConnector1">
            <a:avLst/>
          </a:prstGeom>
          <a:ln w="5715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2" name="直線矢印コネクタ 11">
            <a:extLst>
              <a:ext uri="{FF2B5EF4-FFF2-40B4-BE49-F238E27FC236}">
                <a16:creationId xmlns:a16="http://schemas.microsoft.com/office/drawing/2014/main" id="{28EC9049-8A5D-5D5B-DC32-19F84AE1ED6D}"/>
              </a:ext>
            </a:extLst>
          </p:cNvPr>
          <p:cNvCxnSpPr>
            <a:cxnSpLocks/>
            <a:stCxn id="30" idx="2"/>
            <a:endCxn id="4" idx="0"/>
          </p:cNvCxnSpPr>
          <p:nvPr/>
        </p:nvCxnSpPr>
        <p:spPr>
          <a:xfrm flipH="1">
            <a:off x="4603074" y="5365376"/>
            <a:ext cx="2214818" cy="84208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F3F185FD-341B-EFE4-90A1-53136757B611}"/>
              </a:ext>
            </a:extLst>
          </p:cNvPr>
          <p:cNvCxnSpPr>
            <a:cxnSpLocks/>
            <a:stCxn id="30" idx="2"/>
            <a:endCxn id="6" idx="0"/>
          </p:cNvCxnSpPr>
          <p:nvPr/>
        </p:nvCxnSpPr>
        <p:spPr>
          <a:xfrm>
            <a:off x="6817892" y="5365376"/>
            <a:ext cx="0" cy="84208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3770CC72-E794-9684-537C-83B3F00D7921}"/>
              </a:ext>
            </a:extLst>
          </p:cNvPr>
          <p:cNvSpPr>
            <a:spLocks noGrp="1"/>
          </p:cNvSpPr>
          <p:nvPr>
            <p:ph type="title"/>
          </p:nvPr>
        </p:nvSpPr>
        <p:spPr>
          <a:xfrm>
            <a:off x="838200" y="510988"/>
            <a:ext cx="10515600" cy="802249"/>
          </a:xfrm>
        </p:spPr>
        <p:txBody>
          <a:bodyPr/>
          <a:lstStyle/>
          <a:p>
            <a:r>
              <a:rPr lang="en-US" altLang="ja-JP" dirty="0"/>
              <a:t>RISC-V Confidential VM</a:t>
            </a:r>
            <a:r>
              <a:rPr lang="ja-JP" altLang="en-US"/>
              <a:t>拡張</a:t>
            </a:r>
            <a:r>
              <a:rPr lang="en-US" altLang="ja-JP" dirty="0"/>
              <a:t> (</a:t>
            </a:r>
            <a:r>
              <a:rPr lang="en-US" altLang="ja-JP" dirty="0" err="1"/>
              <a:t>CoVE</a:t>
            </a:r>
            <a:r>
              <a:rPr lang="en-US" altLang="ja-JP" dirty="0"/>
              <a:t>)</a:t>
            </a:r>
            <a:endParaRPr lang="ja-JP" altLang="en-US"/>
          </a:p>
        </p:txBody>
      </p:sp>
      <p:sp>
        <p:nvSpPr>
          <p:cNvPr id="5" name="コンテンツ プレースホルダー 2">
            <a:extLst>
              <a:ext uri="{FF2B5EF4-FFF2-40B4-BE49-F238E27FC236}">
                <a16:creationId xmlns:a16="http://schemas.microsoft.com/office/drawing/2014/main" id="{2D2A02A4-7394-DD7A-2E79-83C1D166A35D}"/>
              </a:ext>
            </a:extLst>
          </p:cNvPr>
          <p:cNvSpPr>
            <a:spLocks noGrp="1"/>
          </p:cNvSpPr>
          <p:nvPr>
            <p:ph idx="1"/>
          </p:nvPr>
        </p:nvSpPr>
        <p:spPr>
          <a:xfrm>
            <a:off x="838200" y="1492624"/>
            <a:ext cx="10515600" cy="4684339"/>
          </a:xfrm>
        </p:spPr>
        <p:txBody>
          <a:bodyPr>
            <a:normAutofit/>
          </a:bodyPr>
          <a:lstStyle/>
          <a:p>
            <a:r>
              <a:rPr lang="en-US" altLang="ja-JP" dirty="0"/>
              <a:t>RISC-V</a:t>
            </a:r>
            <a:r>
              <a:rPr lang="ja-JP" altLang="en-US"/>
              <a:t>でも</a:t>
            </a:r>
            <a:r>
              <a:rPr lang="en-US" altLang="ja-JP" dirty="0"/>
              <a:t>Confidential VM</a:t>
            </a:r>
            <a:r>
              <a:rPr lang="ja-JP" altLang="en-US"/>
              <a:t>拡張が提供されている</a:t>
            </a:r>
            <a:endParaRPr lang="en-US" altLang="ja-JP" dirty="0"/>
          </a:p>
          <a:p>
            <a:pPr lvl="1"/>
            <a:r>
              <a:rPr lang="ja-JP" altLang="en-US"/>
              <a:t>メモリアクセス制御用の</a:t>
            </a:r>
            <a:r>
              <a:rPr lang="en-US" altLang="ja-JP" dirty="0"/>
              <a:t>TEE</a:t>
            </a:r>
            <a:r>
              <a:rPr lang="ja-JP" altLang="en-US"/>
              <a:t>セキュリティマネージャ</a:t>
            </a:r>
            <a:r>
              <a:rPr lang="en-US" altLang="ja-JP" dirty="0"/>
              <a:t>(TSM)</a:t>
            </a:r>
            <a:r>
              <a:rPr lang="ja-JP" altLang="en-US"/>
              <a:t>が動作</a:t>
            </a:r>
            <a:endParaRPr lang="en-US" altLang="ja-JP" dirty="0"/>
          </a:p>
          <a:p>
            <a:pPr lvl="1"/>
            <a:r>
              <a:rPr lang="ja-JP" altLang="en-US"/>
              <a:t>ファームウェアに</a:t>
            </a:r>
            <a:r>
              <a:rPr lang="en-US" altLang="ja-JP" dirty="0"/>
              <a:t>TSM</a:t>
            </a:r>
            <a:r>
              <a:rPr lang="ja-JP" altLang="en-US"/>
              <a:t>ドライバが組み込まれる</a:t>
            </a:r>
            <a:endParaRPr lang="en-US" altLang="ja-JP" dirty="0"/>
          </a:p>
          <a:p>
            <a:r>
              <a:rPr lang="en-US" altLang="ja-JP" dirty="0"/>
              <a:t>TSM</a:t>
            </a:r>
            <a:r>
              <a:rPr lang="ja-JP" altLang="en-US"/>
              <a:t>ドライバがシステムを</a:t>
            </a:r>
            <a:r>
              <a:rPr lang="en-US" altLang="ja-JP" dirty="0"/>
              <a:t>TEE</a:t>
            </a:r>
            <a:r>
              <a:rPr lang="ja-JP" altLang="en-US"/>
              <a:t>と非</a:t>
            </a:r>
            <a:r>
              <a:rPr lang="en-US" altLang="ja-JP" dirty="0"/>
              <a:t>TEE</a:t>
            </a:r>
            <a:r>
              <a:rPr lang="ja-JP" altLang="en-US"/>
              <a:t>に分割</a:t>
            </a:r>
            <a:endParaRPr lang="en-US" altLang="ja-JP" dirty="0"/>
          </a:p>
          <a:p>
            <a:pPr lvl="1"/>
            <a:r>
              <a:rPr lang="en-US" altLang="ja-JP" dirty="0"/>
              <a:t>Memory Tracking Table (MTT) </a:t>
            </a:r>
            <a:r>
              <a:rPr lang="ja-JP" altLang="en-US"/>
              <a:t>を利用</a:t>
            </a:r>
            <a:endParaRPr lang="en-US" altLang="ja-JP" dirty="0"/>
          </a:p>
          <a:p>
            <a:pPr lvl="1"/>
            <a:r>
              <a:rPr lang="en-US" altLang="ja-JP" dirty="0"/>
              <a:t>TEE</a:t>
            </a:r>
            <a:r>
              <a:rPr lang="ja-JP" altLang="en-US"/>
              <a:t>からしかアクセスできない機密メモリを提供</a:t>
            </a:r>
            <a:endParaRPr lang="en-US" altLang="ja-JP" dirty="0"/>
          </a:p>
          <a:p>
            <a:endParaRPr lang="en-US" altLang="ja-JP" dirty="0"/>
          </a:p>
          <a:p>
            <a:pPr lvl="1"/>
            <a:endParaRPr lang="en-US" altLang="ja-JP" dirty="0"/>
          </a:p>
        </p:txBody>
      </p:sp>
      <p:sp>
        <p:nvSpPr>
          <p:cNvPr id="7" name="スライド番号プレースホルダー 6">
            <a:extLst>
              <a:ext uri="{FF2B5EF4-FFF2-40B4-BE49-F238E27FC236}">
                <a16:creationId xmlns:a16="http://schemas.microsoft.com/office/drawing/2014/main" id="{41DE59D0-1F60-A9D5-7877-DE2FA6E476A1}"/>
              </a:ext>
            </a:extLst>
          </p:cNvPr>
          <p:cNvSpPr>
            <a:spLocks noGrp="1"/>
          </p:cNvSpPr>
          <p:nvPr>
            <p:ph type="sldNum" sz="quarter" idx="12"/>
          </p:nvPr>
        </p:nvSpPr>
        <p:spPr>
          <a:xfrm>
            <a:off x="8610600" y="6356350"/>
            <a:ext cx="2743200" cy="365125"/>
          </a:xfrm>
        </p:spPr>
        <p:txBody>
          <a:bodyPr/>
          <a:lstStyle/>
          <a:p>
            <a:fld id="{A2D0B6E4-DB95-4D36-8524-B9153B2D6E62}" type="slidenum">
              <a:rPr lang="ja-JP" altLang="en-US" smtClean="0"/>
              <a:pPr/>
              <a:t>4</a:t>
            </a:fld>
            <a:endParaRPr lang="ja-JP" altLang="en-US"/>
          </a:p>
        </p:txBody>
      </p:sp>
      <p:sp>
        <p:nvSpPr>
          <p:cNvPr id="28" name="四角形: 角を丸くする 28">
            <a:extLst>
              <a:ext uri="{FF2B5EF4-FFF2-40B4-BE49-F238E27FC236}">
                <a16:creationId xmlns:a16="http://schemas.microsoft.com/office/drawing/2014/main" id="{EFC834FE-98FE-17E4-DB90-ED23D6BAECA5}"/>
              </a:ext>
            </a:extLst>
          </p:cNvPr>
          <p:cNvSpPr/>
          <p:nvPr/>
        </p:nvSpPr>
        <p:spPr>
          <a:xfrm>
            <a:off x="3581401" y="5582918"/>
            <a:ext cx="4201006" cy="376503"/>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solidFill>
              </a:rPr>
              <a:t>    </a:t>
            </a:r>
            <a:r>
              <a:rPr kumimoji="1" lang="ja-JP" altLang="en-US" sz="1600">
                <a:solidFill>
                  <a:schemeClr val="tx1"/>
                </a:solidFill>
              </a:rPr>
              <a:t>ファームウェア</a:t>
            </a:r>
            <a:r>
              <a:rPr kumimoji="1" lang="en-US" altLang="ja-JP" sz="1600" dirty="0">
                <a:solidFill>
                  <a:schemeClr val="tx1"/>
                </a:solidFill>
              </a:rPr>
              <a:t>+TSM</a:t>
            </a:r>
            <a:r>
              <a:rPr lang="ja-JP" altLang="en-US" sz="1600">
                <a:solidFill>
                  <a:schemeClr val="tx1"/>
                </a:solidFill>
              </a:rPr>
              <a:t>ドライバ</a:t>
            </a:r>
            <a:endParaRPr kumimoji="1" lang="ja-JP" altLang="en-US" sz="1600">
              <a:solidFill>
                <a:schemeClr val="tx1"/>
              </a:solidFill>
            </a:endParaRPr>
          </a:p>
        </p:txBody>
      </p:sp>
      <p:sp>
        <p:nvSpPr>
          <p:cNvPr id="30" name="四角形: 角を丸くする 32">
            <a:extLst>
              <a:ext uri="{FF2B5EF4-FFF2-40B4-BE49-F238E27FC236}">
                <a16:creationId xmlns:a16="http://schemas.microsoft.com/office/drawing/2014/main" id="{89A9B3B8-50EA-1EA6-149D-A1D37168A2F8}"/>
              </a:ext>
            </a:extLst>
          </p:cNvPr>
          <p:cNvSpPr/>
          <p:nvPr/>
        </p:nvSpPr>
        <p:spPr>
          <a:xfrm>
            <a:off x="5796219" y="4988873"/>
            <a:ext cx="2043346" cy="37650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tx1"/>
                </a:solidFill>
              </a:rPr>
              <a:t>TSM</a:t>
            </a:r>
            <a:endParaRPr kumimoji="1" lang="ja-JP" altLang="en-US" sz="1600">
              <a:solidFill>
                <a:schemeClr val="tx1"/>
              </a:solidFill>
            </a:endParaRPr>
          </a:p>
        </p:txBody>
      </p:sp>
      <p:sp>
        <p:nvSpPr>
          <p:cNvPr id="4" name="四角形: 角を丸くする 3">
            <a:extLst>
              <a:ext uri="{FF2B5EF4-FFF2-40B4-BE49-F238E27FC236}">
                <a16:creationId xmlns:a16="http://schemas.microsoft.com/office/drawing/2014/main" id="{DF3C8038-FFAD-D3FD-8B55-9A0326312CAD}"/>
              </a:ext>
            </a:extLst>
          </p:cNvPr>
          <p:cNvSpPr/>
          <p:nvPr/>
        </p:nvSpPr>
        <p:spPr>
          <a:xfrm>
            <a:off x="3581401" y="6207457"/>
            <a:ext cx="2043346" cy="376503"/>
          </a:xfrm>
          <a:prstGeom prst="roundRect">
            <a:avLst/>
          </a:prstGeom>
          <a:solidFill>
            <a:schemeClr val="accent2">
              <a:lumMod val="60000"/>
              <a:lumOff val="40000"/>
            </a:schemeClr>
          </a:solidFill>
          <a:ln>
            <a:solidFill>
              <a:schemeClr val="accent2">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非機密メモリ</a:t>
            </a:r>
          </a:p>
        </p:txBody>
      </p:sp>
      <p:sp>
        <p:nvSpPr>
          <p:cNvPr id="6" name="四角形: 角を丸くする 32">
            <a:extLst>
              <a:ext uri="{FF2B5EF4-FFF2-40B4-BE49-F238E27FC236}">
                <a16:creationId xmlns:a16="http://schemas.microsoft.com/office/drawing/2014/main" id="{A08BA9ED-35BE-53B5-9203-CE7BC83C0939}"/>
              </a:ext>
            </a:extLst>
          </p:cNvPr>
          <p:cNvSpPr/>
          <p:nvPr/>
        </p:nvSpPr>
        <p:spPr>
          <a:xfrm>
            <a:off x="5796219" y="6207456"/>
            <a:ext cx="2043346" cy="374400"/>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機密メモリ</a:t>
            </a:r>
          </a:p>
        </p:txBody>
      </p:sp>
      <p:pic>
        <p:nvPicPr>
          <p:cNvPr id="35" name="グラフィックス 34" descr="ロック 枠線">
            <a:extLst>
              <a:ext uri="{FF2B5EF4-FFF2-40B4-BE49-F238E27FC236}">
                <a16:creationId xmlns:a16="http://schemas.microsoft.com/office/drawing/2014/main" id="{BCDF56A8-5A9F-C91C-0A08-619942D96BA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978884" y="6242668"/>
            <a:ext cx="298905" cy="298905"/>
          </a:xfrm>
          <a:prstGeom prst="rect">
            <a:avLst/>
          </a:prstGeom>
        </p:spPr>
      </p:pic>
      <p:sp>
        <p:nvSpPr>
          <p:cNvPr id="3" name="テキスト ボックス 2">
            <a:extLst>
              <a:ext uri="{FF2B5EF4-FFF2-40B4-BE49-F238E27FC236}">
                <a16:creationId xmlns:a16="http://schemas.microsoft.com/office/drawing/2014/main" id="{E0DE2E87-69F6-3976-9094-4B6F23E1CD16}"/>
              </a:ext>
            </a:extLst>
          </p:cNvPr>
          <p:cNvSpPr txBox="1"/>
          <p:nvPr/>
        </p:nvSpPr>
        <p:spPr>
          <a:xfrm>
            <a:off x="3773157" y="4470801"/>
            <a:ext cx="1659834" cy="338554"/>
          </a:xfrm>
          <a:prstGeom prst="rect">
            <a:avLst/>
          </a:prstGeom>
          <a:noFill/>
        </p:spPr>
        <p:txBody>
          <a:bodyPr wrap="square" rtlCol="0">
            <a:spAutoFit/>
          </a:bodyPr>
          <a:lstStyle/>
          <a:p>
            <a:pPr algn="ctr"/>
            <a:r>
              <a:rPr lang="ja-JP" altLang="en-US" sz="1600" b="1"/>
              <a:t>非</a:t>
            </a:r>
            <a:r>
              <a:rPr lang="en-US" altLang="ja-JP" sz="1600" b="1" dirty="0"/>
              <a:t>TEE</a:t>
            </a:r>
            <a:endParaRPr kumimoji="1" lang="ja-JP" altLang="en-US" sz="1600" b="1"/>
          </a:p>
        </p:txBody>
      </p:sp>
      <p:sp>
        <p:nvSpPr>
          <p:cNvPr id="9" name="テキスト ボックス 8">
            <a:extLst>
              <a:ext uri="{FF2B5EF4-FFF2-40B4-BE49-F238E27FC236}">
                <a16:creationId xmlns:a16="http://schemas.microsoft.com/office/drawing/2014/main" id="{B23BAFFF-D5DD-D2B1-7B49-5A4B2FCE860D}"/>
              </a:ext>
            </a:extLst>
          </p:cNvPr>
          <p:cNvSpPr txBox="1"/>
          <p:nvPr/>
        </p:nvSpPr>
        <p:spPr>
          <a:xfrm>
            <a:off x="5987975" y="4470801"/>
            <a:ext cx="1659834" cy="338554"/>
          </a:xfrm>
          <a:prstGeom prst="rect">
            <a:avLst/>
          </a:prstGeom>
          <a:noFill/>
        </p:spPr>
        <p:txBody>
          <a:bodyPr wrap="square" rtlCol="0">
            <a:spAutoFit/>
          </a:bodyPr>
          <a:lstStyle/>
          <a:p>
            <a:pPr algn="ctr"/>
            <a:r>
              <a:rPr lang="en-US" altLang="ja-JP" sz="1600" b="1" dirty="0"/>
              <a:t>TEE</a:t>
            </a:r>
            <a:endParaRPr kumimoji="1" lang="ja-JP" altLang="en-US" sz="1600" b="1"/>
          </a:p>
        </p:txBody>
      </p:sp>
      <p:sp>
        <p:nvSpPr>
          <p:cNvPr id="23" name="四角形: 角を丸くする 3">
            <a:extLst>
              <a:ext uri="{FF2B5EF4-FFF2-40B4-BE49-F238E27FC236}">
                <a16:creationId xmlns:a16="http://schemas.microsoft.com/office/drawing/2014/main" id="{46D9B008-3BB1-2CC5-7308-CC9C2409E2BC}"/>
              </a:ext>
            </a:extLst>
          </p:cNvPr>
          <p:cNvSpPr/>
          <p:nvPr/>
        </p:nvSpPr>
        <p:spPr>
          <a:xfrm>
            <a:off x="6856678" y="5619541"/>
            <a:ext cx="851560" cy="293386"/>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MTT</a:t>
            </a:r>
            <a:endParaRPr kumimoji="1" lang="ja-JP" altLang="en-US" sz="1600">
              <a:solidFill>
                <a:schemeClr val="tx1"/>
              </a:solidFill>
            </a:endParaRPr>
          </a:p>
        </p:txBody>
      </p:sp>
    </p:spTree>
    <p:extLst>
      <p:ext uri="{BB962C8B-B14F-4D97-AF65-F5344CB8AC3E}">
        <p14:creationId xmlns:p14="http://schemas.microsoft.com/office/powerpoint/2010/main" val="3143803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74E9543-C2B2-4785-C7CF-14B0CB46C7E8}"/>
              </a:ext>
            </a:extLst>
          </p:cNvPr>
          <p:cNvSpPr>
            <a:spLocks noGrp="1"/>
          </p:cNvSpPr>
          <p:nvPr>
            <p:ph type="title"/>
          </p:nvPr>
        </p:nvSpPr>
        <p:spPr>
          <a:xfrm>
            <a:off x="838200" y="510988"/>
            <a:ext cx="10515600" cy="802249"/>
          </a:xfrm>
        </p:spPr>
        <p:txBody>
          <a:bodyPr/>
          <a:lstStyle/>
          <a:p>
            <a:r>
              <a:rPr lang="en-US" altLang="ja-JP" dirty="0" err="1"/>
              <a:t>CoVE</a:t>
            </a:r>
            <a:r>
              <a:rPr lang="ja-JP" altLang="en-US"/>
              <a:t>のシステム構成</a:t>
            </a:r>
          </a:p>
        </p:txBody>
      </p:sp>
      <p:sp>
        <p:nvSpPr>
          <p:cNvPr id="3" name="コンテンツ プレースホルダー 2">
            <a:extLst>
              <a:ext uri="{FF2B5EF4-FFF2-40B4-BE49-F238E27FC236}">
                <a16:creationId xmlns:a16="http://schemas.microsoft.com/office/drawing/2014/main" id="{FCE5A882-7F74-365E-B299-CB37A8D43404}"/>
              </a:ext>
            </a:extLst>
          </p:cNvPr>
          <p:cNvSpPr>
            <a:spLocks noGrp="1"/>
          </p:cNvSpPr>
          <p:nvPr>
            <p:ph idx="1"/>
          </p:nvPr>
        </p:nvSpPr>
        <p:spPr>
          <a:xfrm>
            <a:off x="838200" y="1492624"/>
            <a:ext cx="10515600" cy="4684339"/>
          </a:xfrm>
        </p:spPr>
        <p:txBody>
          <a:bodyPr/>
          <a:lstStyle/>
          <a:p>
            <a:r>
              <a:rPr lang="en" altLang="ja-JP" dirty="0"/>
              <a:t>TSM</a:t>
            </a:r>
            <a:r>
              <a:rPr lang="ja-JP" altLang="en-US"/>
              <a:t>上で</a:t>
            </a:r>
            <a:r>
              <a:rPr lang="en-US" altLang="ja-JP" dirty="0"/>
              <a:t>Confidential VM</a:t>
            </a:r>
            <a:r>
              <a:rPr lang="ja-JP" altLang="en-US"/>
              <a:t>として</a:t>
            </a:r>
            <a:r>
              <a:rPr lang="en-US" altLang="ja-JP" dirty="0"/>
              <a:t>TEE VM (TVM) </a:t>
            </a:r>
            <a:r>
              <a:rPr lang="ja-JP" altLang="en-US"/>
              <a:t>が動作</a:t>
            </a:r>
            <a:endParaRPr lang="en-US" altLang="ja-JP" dirty="0"/>
          </a:p>
          <a:p>
            <a:pPr lvl="1"/>
            <a:r>
              <a:rPr lang="en-US" altLang="ja-JP" dirty="0"/>
              <a:t>TVM</a:t>
            </a:r>
            <a:r>
              <a:rPr lang="ja-JP" altLang="en-US"/>
              <a:t>に機密メモリを割り当て、非</a:t>
            </a:r>
            <a:r>
              <a:rPr lang="en-US" altLang="ja-JP" dirty="0"/>
              <a:t>TEE</a:t>
            </a:r>
            <a:r>
              <a:rPr lang="ja-JP" altLang="en-US"/>
              <a:t>から保護</a:t>
            </a:r>
            <a:endParaRPr lang="en-US" altLang="ja-JP" dirty="0"/>
          </a:p>
          <a:p>
            <a:pPr lvl="1"/>
            <a:r>
              <a:rPr lang="en-US" altLang="ja-JP" dirty="0"/>
              <a:t>TVM</a:t>
            </a:r>
            <a:r>
              <a:rPr lang="ja-JP" altLang="en-US"/>
              <a:t>同士は</a:t>
            </a:r>
            <a:r>
              <a:rPr lang="en-US" altLang="ja-JP" dirty="0"/>
              <a:t>G-stage</a:t>
            </a:r>
            <a:r>
              <a:rPr lang="ja-JP" altLang="en-US"/>
              <a:t>ページテーブルを用いて隔離</a:t>
            </a:r>
            <a:endParaRPr lang="en-US" altLang="ja-JP" dirty="0"/>
          </a:p>
          <a:p>
            <a:r>
              <a:rPr lang="ja-JP" altLang="en-US"/>
              <a:t>非</a:t>
            </a:r>
            <a:r>
              <a:rPr lang="en-US" altLang="ja-JP" dirty="0"/>
              <a:t>TEE</a:t>
            </a:r>
            <a:r>
              <a:rPr lang="ja-JP" altLang="en-US"/>
              <a:t>ではホスト</a:t>
            </a:r>
            <a:r>
              <a:rPr lang="en-US" altLang="ja-JP" dirty="0"/>
              <a:t>VM</a:t>
            </a:r>
            <a:r>
              <a:rPr lang="ja-JP" altLang="en-US"/>
              <a:t>が動作</a:t>
            </a:r>
            <a:endParaRPr lang="en-US" altLang="ja-JP" dirty="0"/>
          </a:p>
          <a:p>
            <a:pPr lvl="1"/>
            <a:r>
              <a:rPr lang="ja-JP" altLang="en-US"/>
              <a:t>ハイパーバイザがホスト</a:t>
            </a:r>
            <a:r>
              <a:rPr lang="en" altLang="ja-JP" dirty="0"/>
              <a:t>VM</a:t>
            </a:r>
            <a:r>
              <a:rPr lang="ja-JP" altLang="en-US"/>
              <a:t>と</a:t>
            </a:r>
            <a:r>
              <a:rPr lang="en" altLang="ja-JP" dirty="0"/>
              <a:t>TVM </a:t>
            </a:r>
            <a:r>
              <a:rPr lang="ja-JP" altLang="en-US"/>
              <a:t>のリソースを管理</a:t>
            </a:r>
            <a:endParaRPr lang="en-US" altLang="ja-JP" dirty="0"/>
          </a:p>
          <a:p>
            <a:pPr lvl="1"/>
            <a:r>
              <a:rPr lang="en-US" altLang="ja-JP" dirty="0"/>
              <a:t>TSM</a:t>
            </a:r>
            <a:r>
              <a:rPr lang="ja-JP" altLang="en-US"/>
              <a:t>ドライバ経由でハイパーバイザが</a:t>
            </a:r>
            <a:r>
              <a:rPr lang="en-US" altLang="ja-JP" dirty="0"/>
              <a:t>TVM</a:t>
            </a:r>
            <a:r>
              <a:rPr lang="ja-JP" altLang="en-US"/>
              <a:t>を制御</a:t>
            </a:r>
            <a:endParaRPr lang="en-US" altLang="ja-JP" dirty="0"/>
          </a:p>
          <a:p>
            <a:endParaRPr lang="en-US" altLang="ja-JP" dirty="0"/>
          </a:p>
          <a:p>
            <a:pPr lvl="1"/>
            <a:endParaRPr lang="en-US" altLang="ja-JP" dirty="0"/>
          </a:p>
          <a:p>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8565444B-A85A-340A-EC64-7B9E042F0E99}"/>
              </a:ext>
            </a:extLst>
          </p:cNvPr>
          <p:cNvSpPr>
            <a:spLocks noGrp="1"/>
          </p:cNvSpPr>
          <p:nvPr>
            <p:ph type="sldNum" sz="quarter" idx="12"/>
          </p:nvPr>
        </p:nvSpPr>
        <p:spPr>
          <a:xfrm>
            <a:off x="8610600" y="6356350"/>
            <a:ext cx="2743200" cy="365125"/>
          </a:xfrm>
        </p:spPr>
        <p:txBody>
          <a:bodyPr/>
          <a:lstStyle/>
          <a:p>
            <a:fld id="{A2D0B6E4-DB95-4D36-8524-B9153B2D6E62}" type="slidenum">
              <a:rPr lang="ja-JP" altLang="en-US" smtClean="0"/>
              <a:pPr/>
              <a:t>5</a:t>
            </a:fld>
            <a:endParaRPr lang="ja-JP" altLang="en-US"/>
          </a:p>
        </p:txBody>
      </p:sp>
      <p:sp>
        <p:nvSpPr>
          <p:cNvPr id="5" name="四角形: 角を丸くする 28">
            <a:extLst>
              <a:ext uri="{FF2B5EF4-FFF2-40B4-BE49-F238E27FC236}">
                <a16:creationId xmlns:a16="http://schemas.microsoft.com/office/drawing/2014/main" id="{5A0C7EEA-E962-EFEE-10C3-BC19655C03E8}"/>
              </a:ext>
            </a:extLst>
          </p:cNvPr>
          <p:cNvSpPr/>
          <p:nvPr/>
        </p:nvSpPr>
        <p:spPr>
          <a:xfrm>
            <a:off x="2545157" y="6193176"/>
            <a:ext cx="6011058" cy="395660"/>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ファームウェア</a:t>
            </a:r>
            <a:r>
              <a:rPr kumimoji="1" lang="en-US" altLang="ja-JP" sz="1600" dirty="0">
                <a:solidFill>
                  <a:schemeClr val="tx1"/>
                </a:solidFill>
              </a:rPr>
              <a:t>+TSM</a:t>
            </a:r>
            <a:r>
              <a:rPr lang="ja-JP" altLang="en-US" sz="1600">
                <a:solidFill>
                  <a:schemeClr val="tx1"/>
                </a:solidFill>
              </a:rPr>
              <a:t>ドライバ</a:t>
            </a:r>
            <a:endParaRPr kumimoji="1" lang="ja-JP" altLang="en-US" sz="1600">
              <a:solidFill>
                <a:schemeClr val="tx1"/>
              </a:solidFill>
            </a:endParaRPr>
          </a:p>
        </p:txBody>
      </p:sp>
      <p:sp>
        <p:nvSpPr>
          <p:cNvPr id="6" name="テキスト ボックス 5">
            <a:extLst>
              <a:ext uri="{FF2B5EF4-FFF2-40B4-BE49-F238E27FC236}">
                <a16:creationId xmlns:a16="http://schemas.microsoft.com/office/drawing/2014/main" id="{DCB5F68E-4F2F-5CD1-EFF0-D3FA73EA0424}"/>
              </a:ext>
            </a:extLst>
          </p:cNvPr>
          <p:cNvSpPr txBox="1"/>
          <p:nvPr/>
        </p:nvSpPr>
        <p:spPr>
          <a:xfrm>
            <a:off x="4970289" y="4078604"/>
            <a:ext cx="1396147" cy="338554"/>
          </a:xfrm>
          <a:prstGeom prst="rect">
            <a:avLst/>
          </a:prstGeom>
          <a:noFill/>
        </p:spPr>
        <p:txBody>
          <a:bodyPr wrap="square" rtlCol="0">
            <a:spAutoFit/>
          </a:bodyPr>
          <a:lstStyle/>
          <a:p>
            <a:pPr algn="ctr"/>
            <a:r>
              <a:rPr kumimoji="1" lang="en-US" altLang="ja-JP" sz="1600" b="1" dirty="0">
                <a:solidFill>
                  <a:schemeClr val="tx1"/>
                </a:solidFill>
              </a:rPr>
              <a:t>TVM</a:t>
            </a:r>
            <a:endParaRPr kumimoji="1" lang="ja-JP" altLang="en-US" sz="1600" b="1">
              <a:solidFill>
                <a:schemeClr val="tx1"/>
              </a:solidFill>
            </a:endParaRPr>
          </a:p>
        </p:txBody>
      </p:sp>
      <p:sp>
        <p:nvSpPr>
          <p:cNvPr id="7" name="四角形: 角を丸くする 32">
            <a:extLst>
              <a:ext uri="{FF2B5EF4-FFF2-40B4-BE49-F238E27FC236}">
                <a16:creationId xmlns:a16="http://schemas.microsoft.com/office/drawing/2014/main" id="{4EB43338-37AA-3975-201C-1A5D86E86E9C}"/>
              </a:ext>
            </a:extLst>
          </p:cNvPr>
          <p:cNvSpPr/>
          <p:nvPr/>
        </p:nvSpPr>
        <p:spPr>
          <a:xfrm>
            <a:off x="4729872" y="4483194"/>
            <a:ext cx="1857058" cy="1038121"/>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8" name="四角形: 角を丸くする 3">
            <a:extLst>
              <a:ext uri="{FF2B5EF4-FFF2-40B4-BE49-F238E27FC236}">
                <a16:creationId xmlns:a16="http://schemas.microsoft.com/office/drawing/2014/main" id="{F50D5DB0-C89F-6B82-7AFE-772862B3D583}"/>
              </a:ext>
            </a:extLst>
          </p:cNvPr>
          <p:cNvSpPr/>
          <p:nvPr/>
        </p:nvSpPr>
        <p:spPr>
          <a:xfrm>
            <a:off x="2572212" y="4483193"/>
            <a:ext cx="2018378" cy="1038121"/>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9" name="テキスト ボックス 8">
            <a:extLst>
              <a:ext uri="{FF2B5EF4-FFF2-40B4-BE49-F238E27FC236}">
                <a16:creationId xmlns:a16="http://schemas.microsoft.com/office/drawing/2014/main" id="{9232159B-91EE-F68B-40D7-EDACEA750085}"/>
              </a:ext>
            </a:extLst>
          </p:cNvPr>
          <p:cNvSpPr txBox="1"/>
          <p:nvPr/>
        </p:nvSpPr>
        <p:spPr>
          <a:xfrm>
            <a:off x="2670824" y="4075920"/>
            <a:ext cx="1659834" cy="338554"/>
          </a:xfrm>
          <a:prstGeom prst="rect">
            <a:avLst/>
          </a:prstGeom>
          <a:noFill/>
        </p:spPr>
        <p:txBody>
          <a:bodyPr wrap="square" rtlCol="0">
            <a:spAutoFit/>
          </a:bodyPr>
          <a:lstStyle/>
          <a:p>
            <a:pPr algn="ctr"/>
            <a:r>
              <a:rPr kumimoji="1" lang="ja-JP" altLang="en-US" sz="1600" b="1"/>
              <a:t>ホスト</a:t>
            </a:r>
            <a:r>
              <a:rPr kumimoji="1" lang="en-US" altLang="ja-JP" sz="1600" b="1" dirty="0"/>
              <a:t>VM</a:t>
            </a:r>
            <a:endParaRPr kumimoji="1" lang="ja-JP" altLang="en-US" sz="1600" b="1"/>
          </a:p>
        </p:txBody>
      </p:sp>
      <p:sp>
        <p:nvSpPr>
          <p:cNvPr id="10" name="四角形: 角を丸くする 36">
            <a:extLst>
              <a:ext uri="{FF2B5EF4-FFF2-40B4-BE49-F238E27FC236}">
                <a16:creationId xmlns:a16="http://schemas.microsoft.com/office/drawing/2014/main" id="{03CB91DB-DB76-AE51-0902-9AB53423DC10}"/>
              </a:ext>
            </a:extLst>
          </p:cNvPr>
          <p:cNvSpPr/>
          <p:nvPr/>
        </p:nvSpPr>
        <p:spPr>
          <a:xfrm>
            <a:off x="2547604" y="5657826"/>
            <a:ext cx="2018378" cy="448321"/>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rPr>
              <a:t>ハイパーバイザ</a:t>
            </a:r>
            <a:endParaRPr kumimoji="1" lang="ja-JP" altLang="en-US" sz="1600">
              <a:solidFill>
                <a:schemeClr val="tx1"/>
              </a:solidFill>
            </a:endParaRPr>
          </a:p>
        </p:txBody>
      </p:sp>
      <p:sp>
        <p:nvSpPr>
          <p:cNvPr id="11" name="四角形: 角を丸くする 36">
            <a:extLst>
              <a:ext uri="{FF2B5EF4-FFF2-40B4-BE49-F238E27FC236}">
                <a16:creationId xmlns:a16="http://schemas.microsoft.com/office/drawing/2014/main" id="{4663E2FD-5296-C772-BC87-64D7C9B1720E}"/>
              </a:ext>
            </a:extLst>
          </p:cNvPr>
          <p:cNvSpPr/>
          <p:nvPr/>
        </p:nvSpPr>
        <p:spPr>
          <a:xfrm>
            <a:off x="4700028" y="5657826"/>
            <a:ext cx="3856187" cy="433360"/>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solidFill>
              </a:rPr>
              <a:t>       TSM</a:t>
            </a:r>
            <a:endParaRPr kumimoji="1" lang="ja-JP" altLang="en-US" sz="1600">
              <a:solidFill>
                <a:schemeClr val="tx1"/>
              </a:solidFill>
            </a:endParaRPr>
          </a:p>
        </p:txBody>
      </p:sp>
      <p:sp>
        <p:nvSpPr>
          <p:cNvPr id="19" name="四角形: 角を丸くする 32">
            <a:extLst>
              <a:ext uri="{FF2B5EF4-FFF2-40B4-BE49-F238E27FC236}">
                <a16:creationId xmlns:a16="http://schemas.microsoft.com/office/drawing/2014/main" id="{99C17F59-A01D-82BB-EF90-F7ABB3DAF69F}"/>
              </a:ext>
            </a:extLst>
          </p:cNvPr>
          <p:cNvSpPr/>
          <p:nvPr/>
        </p:nvSpPr>
        <p:spPr>
          <a:xfrm>
            <a:off x="6726212" y="4487836"/>
            <a:ext cx="1857058" cy="1038121"/>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0" name="四角形: 角を丸くする 3">
            <a:extLst>
              <a:ext uri="{FF2B5EF4-FFF2-40B4-BE49-F238E27FC236}">
                <a16:creationId xmlns:a16="http://schemas.microsoft.com/office/drawing/2014/main" id="{B4FDB935-50B3-21EA-ABFD-1AB9416BE007}"/>
              </a:ext>
            </a:extLst>
          </p:cNvPr>
          <p:cNvSpPr/>
          <p:nvPr/>
        </p:nvSpPr>
        <p:spPr>
          <a:xfrm>
            <a:off x="6960220" y="5075513"/>
            <a:ext cx="1359877" cy="3765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OS</a:t>
            </a:r>
            <a:endParaRPr kumimoji="1" lang="ja-JP" altLang="en-US" sz="1600">
              <a:solidFill>
                <a:schemeClr val="tx1"/>
              </a:solidFill>
            </a:endParaRPr>
          </a:p>
        </p:txBody>
      </p:sp>
      <p:sp>
        <p:nvSpPr>
          <p:cNvPr id="21" name="四角形: 角を丸くする 3">
            <a:extLst>
              <a:ext uri="{FF2B5EF4-FFF2-40B4-BE49-F238E27FC236}">
                <a16:creationId xmlns:a16="http://schemas.microsoft.com/office/drawing/2014/main" id="{8AB16EA6-C9E6-CB2B-44A3-5B2F7172F69A}"/>
              </a:ext>
            </a:extLst>
          </p:cNvPr>
          <p:cNvSpPr/>
          <p:nvPr/>
        </p:nvSpPr>
        <p:spPr>
          <a:xfrm>
            <a:off x="6960220" y="4564923"/>
            <a:ext cx="1359877" cy="3765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アプリ</a:t>
            </a:r>
          </a:p>
        </p:txBody>
      </p:sp>
      <p:sp>
        <p:nvSpPr>
          <p:cNvPr id="22" name="四角形: 角を丸くする 3">
            <a:extLst>
              <a:ext uri="{FF2B5EF4-FFF2-40B4-BE49-F238E27FC236}">
                <a16:creationId xmlns:a16="http://schemas.microsoft.com/office/drawing/2014/main" id="{B748D950-34D7-BA3E-8BBF-577EE90857C4}"/>
              </a:ext>
            </a:extLst>
          </p:cNvPr>
          <p:cNvSpPr/>
          <p:nvPr/>
        </p:nvSpPr>
        <p:spPr>
          <a:xfrm>
            <a:off x="4987840" y="5099673"/>
            <a:ext cx="1359877" cy="3765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OS</a:t>
            </a:r>
            <a:endParaRPr kumimoji="1" lang="ja-JP" altLang="en-US" sz="1600">
              <a:solidFill>
                <a:schemeClr val="tx1"/>
              </a:solidFill>
            </a:endParaRPr>
          </a:p>
        </p:txBody>
      </p:sp>
      <p:sp>
        <p:nvSpPr>
          <p:cNvPr id="23" name="四角形: 角を丸くする 3">
            <a:extLst>
              <a:ext uri="{FF2B5EF4-FFF2-40B4-BE49-F238E27FC236}">
                <a16:creationId xmlns:a16="http://schemas.microsoft.com/office/drawing/2014/main" id="{EDCF3209-7B9E-0FBB-FCB9-B5B3D0E760AA}"/>
              </a:ext>
            </a:extLst>
          </p:cNvPr>
          <p:cNvSpPr/>
          <p:nvPr/>
        </p:nvSpPr>
        <p:spPr>
          <a:xfrm>
            <a:off x="4987840" y="4589083"/>
            <a:ext cx="1359877" cy="3765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アプリ</a:t>
            </a:r>
          </a:p>
        </p:txBody>
      </p:sp>
      <p:sp>
        <p:nvSpPr>
          <p:cNvPr id="18" name="四角形: 角を丸くする 3">
            <a:extLst>
              <a:ext uri="{FF2B5EF4-FFF2-40B4-BE49-F238E27FC236}">
                <a16:creationId xmlns:a16="http://schemas.microsoft.com/office/drawing/2014/main" id="{09888980-23AA-FC11-0DDB-D0CA0BB87B1F}"/>
              </a:ext>
            </a:extLst>
          </p:cNvPr>
          <p:cNvSpPr/>
          <p:nvPr/>
        </p:nvSpPr>
        <p:spPr>
          <a:xfrm>
            <a:off x="6037226" y="5681633"/>
            <a:ext cx="2454442" cy="293386"/>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5" name="四角形: 角を丸くする 3">
            <a:extLst>
              <a:ext uri="{FF2B5EF4-FFF2-40B4-BE49-F238E27FC236}">
                <a16:creationId xmlns:a16="http://schemas.microsoft.com/office/drawing/2014/main" id="{5B8169B9-6CA9-B1C4-B9F2-CE9C895E9888}"/>
              </a:ext>
            </a:extLst>
          </p:cNvPr>
          <p:cNvSpPr/>
          <p:nvPr/>
        </p:nvSpPr>
        <p:spPr>
          <a:xfrm>
            <a:off x="5972679" y="5773544"/>
            <a:ext cx="2454442" cy="293386"/>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r>
              <a:rPr kumimoji="1" lang="ja-JP" altLang="en-US" sz="1600">
                <a:solidFill>
                  <a:schemeClr val="tx1"/>
                </a:solidFill>
              </a:rPr>
              <a:t>ページテーブル</a:t>
            </a:r>
          </a:p>
        </p:txBody>
      </p:sp>
      <p:cxnSp>
        <p:nvCxnSpPr>
          <p:cNvPr id="16" name="直線矢印コネクタ 15">
            <a:extLst>
              <a:ext uri="{FF2B5EF4-FFF2-40B4-BE49-F238E27FC236}">
                <a16:creationId xmlns:a16="http://schemas.microsoft.com/office/drawing/2014/main" id="{9798E736-150B-3168-55D5-37F1000B28B0}"/>
              </a:ext>
            </a:extLst>
          </p:cNvPr>
          <p:cNvCxnSpPr>
            <a:cxnSpLocks/>
          </p:cNvCxnSpPr>
          <p:nvPr/>
        </p:nvCxnSpPr>
        <p:spPr>
          <a:xfrm>
            <a:off x="4650473" y="4105360"/>
            <a:ext cx="0" cy="2087816"/>
          </a:xfrm>
          <a:prstGeom prst="straightConnector1">
            <a:avLst/>
          </a:prstGeom>
          <a:ln w="57150">
            <a:solidFill>
              <a:schemeClr val="tx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22FB10A0-0487-A180-0578-BBE3644D648A}"/>
              </a:ext>
            </a:extLst>
          </p:cNvPr>
          <p:cNvSpPr txBox="1"/>
          <p:nvPr/>
        </p:nvSpPr>
        <p:spPr>
          <a:xfrm>
            <a:off x="6923950" y="4075341"/>
            <a:ext cx="1396147" cy="338554"/>
          </a:xfrm>
          <a:prstGeom prst="rect">
            <a:avLst/>
          </a:prstGeom>
          <a:noFill/>
        </p:spPr>
        <p:txBody>
          <a:bodyPr wrap="square" rtlCol="0">
            <a:spAutoFit/>
          </a:bodyPr>
          <a:lstStyle/>
          <a:p>
            <a:pPr algn="ctr"/>
            <a:r>
              <a:rPr kumimoji="1" lang="en-US" altLang="ja-JP" sz="1600" b="1" dirty="0">
                <a:solidFill>
                  <a:schemeClr val="tx1"/>
                </a:solidFill>
              </a:rPr>
              <a:t>TVM</a:t>
            </a:r>
            <a:endParaRPr kumimoji="1" lang="ja-JP" altLang="en-US" sz="1600" b="1">
              <a:solidFill>
                <a:schemeClr val="tx1"/>
              </a:solidFill>
            </a:endParaRPr>
          </a:p>
        </p:txBody>
      </p:sp>
      <p:sp>
        <p:nvSpPr>
          <p:cNvPr id="24" name="テキスト ボックス 23">
            <a:extLst>
              <a:ext uri="{FF2B5EF4-FFF2-40B4-BE49-F238E27FC236}">
                <a16:creationId xmlns:a16="http://schemas.microsoft.com/office/drawing/2014/main" id="{4A393322-340B-7187-B7FC-44AFA3245BEF}"/>
              </a:ext>
            </a:extLst>
          </p:cNvPr>
          <p:cNvSpPr txBox="1"/>
          <p:nvPr/>
        </p:nvSpPr>
        <p:spPr>
          <a:xfrm>
            <a:off x="977340" y="5113462"/>
            <a:ext cx="1659834" cy="338554"/>
          </a:xfrm>
          <a:prstGeom prst="rect">
            <a:avLst/>
          </a:prstGeom>
          <a:noFill/>
        </p:spPr>
        <p:txBody>
          <a:bodyPr wrap="square" rtlCol="0">
            <a:spAutoFit/>
          </a:bodyPr>
          <a:lstStyle/>
          <a:p>
            <a:pPr algn="ctr"/>
            <a:r>
              <a:rPr lang="ja-JP" altLang="en-US" sz="1600" b="1"/>
              <a:t>非</a:t>
            </a:r>
            <a:r>
              <a:rPr lang="en-US" altLang="ja-JP" sz="1600" b="1" dirty="0"/>
              <a:t>TEE</a:t>
            </a:r>
            <a:endParaRPr kumimoji="1" lang="ja-JP" altLang="en-US" sz="1600" b="1"/>
          </a:p>
        </p:txBody>
      </p:sp>
      <p:sp>
        <p:nvSpPr>
          <p:cNvPr id="26" name="テキスト ボックス 25">
            <a:extLst>
              <a:ext uri="{FF2B5EF4-FFF2-40B4-BE49-F238E27FC236}">
                <a16:creationId xmlns:a16="http://schemas.microsoft.com/office/drawing/2014/main" id="{0801CE8B-09C5-1ACD-1C3C-BF9EDA3AB8BB}"/>
              </a:ext>
            </a:extLst>
          </p:cNvPr>
          <p:cNvSpPr txBox="1"/>
          <p:nvPr/>
        </p:nvSpPr>
        <p:spPr>
          <a:xfrm>
            <a:off x="8511058" y="5113462"/>
            <a:ext cx="1659834" cy="338554"/>
          </a:xfrm>
          <a:prstGeom prst="rect">
            <a:avLst/>
          </a:prstGeom>
          <a:noFill/>
        </p:spPr>
        <p:txBody>
          <a:bodyPr wrap="square" rtlCol="0">
            <a:spAutoFit/>
          </a:bodyPr>
          <a:lstStyle/>
          <a:p>
            <a:pPr algn="ctr"/>
            <a:r>
              <a:rPr lang="en-US" altLang="ja-JP" sz="1600" b="1" dirty="0"/>
              <a:t>TEE</a:t>
            </a:r>
            <a:endParaRPr kumimoji="1" lang="ja-JP" altLang="en-US" sz="1600" b="1"/>
          </a:p>
        </p:txBody>
      </p:sp>
    </p:spTree>
    <p:extLst>
      <p:ext uri="{BB962C8B-B14F-4D97-AF65-F5344CB8AC3E}">
        <p14:creationId xmlns:p14="http://schemas.microsoft.com/office/powerpoint/2010/main" val="1762347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loud">
            <a:extLst>
              <a:ext uri="{FF2B5EF4-FFF2-40B4-BE49-F238E27FC236}">
                <a16:creationId xmlns:a16="http://schemas.microsoft.com/office/drawing/2014/main" id="{E40D5642-E1D8-3273-4095-751F61917537}"/>
              </a:ext>
            </a:extLst>
          </p:cNvPr>
          <p:cNvSpPr>
            <a:spLocks noChangeAspect="1" noEditPoints="1" noChangeArrowheads="1"/>
          </p:cNvSpPr>
          <p:nvPr/>
        </p:nvSpPr>
        <p:spPr bwMode="auto">
          <a:xfrm>
            <a:off x="1616149" y="4067754"/>
            <a:ext cx="9420446" cy="2585065"/>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bg1"/>
          </a:solidFill>
          <a:ln w="9525">
            <a:solidFill>
              <a:srgbClr val="000000"/>
            </a:solidFill>
            <a:miter lim="800000"/>
            <a:headEnd/>
            <a:tailEnd/>
          </a:ln>
          <a:effectLst>
            <a:outerShdw dist="107763" dir="2700000" algn="ctr" rotWithShape="0">
              <a:srgbClr val="808080"/>
            </a:outerShdw>
          </a:effectLst>
        </p:spPr>
        <p:txBody>
          <a:bodyPr anchor="ctr"/>
          <a:lstStyle/>
          <a:p>
            <a:pPr algn="ctr">
              <a:defRPr/>
            </a:pPr>
            <a:endParaRPr lang="en-US" altLang="ja-JP" b="1">
              <a:latin typeface="Arial" charset="0"/>
              <a:ea typeface="ＭＳ Ｐゴシック" charset="-128"/>
            </a:endParaRPr>
          </a:p>
        </p:txBody>
      </p:sp>
      <p:sp>
        <p:nvSpPr>
          <p:cNvPr id="2" name="Title 1">
            <a:extLst>
              <a:ext uri="{FF2B5EF4-FFF2-40B4-BE49-F238E27FC236}">
                <a16:creationId xmlns:a16="http://schemas.microsoft.com/office/drawing/2014/main" id="{B8F12EED-A736-9AA6-1B5A-4BBBF9021188}"/>
              </a:ext>
            </a:extLst>
          </p:cNvPr>
          <p:cNvSpPr>
            <a:spLocks noGrp="1"/>
          </p:cNvSpPr>
          <p:nvPr>
            <p:ph type="title"/>
          </p:nvPr>
        </p:nvSpPr>
        <p:spPr/>
        <p:txBody>
          <a:bodyPr/>
          <a:lstStyle/>
          <a:p>
            <a:r>
              <a:rPr lang="en-US" dirty="0"/>
              <a:t>TVM</a:t>
            </a:r>
            <a:r>
              <a:rPr lang="en-JP"/>
              <a:t>の監視の必要性</a:t>
            </a:r>
          </a:p>
        </p:txBody>
      </p:sp>
      <p:sp>
        <p:nvSpPr>
          <p:cNvPr id="3" name="Content Placeholder 2">
            <a:extLst>
              <a:ext uri="{FF2B5EF4-FFF2-40B4-BE49-F238E27FC236}">
                <a16:creationId xmlns:a16="http://schemas.microsoft.com/office/drawing/2014/main" id="{D031FD92-8BEF-3E01-C5A9-DC944D9ED87D}"/>
              </a:ext>
            </a:extLst>
          </p:cNvPr>
          <p:cNvSpPr>
            <a:spLocks noGrp="1"/>
          </p:cNvSpPr>
          <p:nvPr>
            <p:ph idx="1"/>
          </p:nvPr>
        </p:nvSpPr>
        <p:spPr/>
        <p:txBody>
          <a:bodyPr/>
          <a:lstStyle/>
          <a:p>
            <a:r>
              <a:rPr lang="en-JP"/>
              <a:t>攻撃者はTVMに侵入すればメモリ上の機密情報にアクセス可能</a:t>
            </a:r>
          </a:p>
          <a:p>
            <a:pPr lvl="1"/>
            <a:r>
              <a:rPr lang="en-US" dirty="0" err="1"/>
              <a:t>外部からの攻撃や他のTVMからの攻撃が考えられる</a:t>
            </a:r>
            <a:endParaRPr lang="en-US" dirty="0"/>
          </a:p>
          <a:p>
            <a:pPr lvl="1"/>
            <a:r>
              <a:rPr lang="en-JP"/>
              <a:t>T</a:t>
            </a:r>
            <a:r>
              <a:rPr lang="en-US" dirty="0" err="1"/>
              <a:t>EEは非TEEからの</a:t>
            </a:r>
            <a:r>
              <a:rPr lang="en-JP"/>
              <a:t>不正メモリアクセス</a:t>
            </a:r>
            <a:r>
              <a:rPr lang="ja-JP" altLang="en-US"/>
              <a:t>しか防げない</a:t>
            </a:r>
            <a:endParaRPr lang="en-JP"/>
          </a:p>
          <a:p>
            <a:r>
              <a:rPr lang="en-JP"/>
              <a:t>TVM</a:t>
            </a:r>
            <a:r>
              <a:rPr lang="ja-JP" altLang="en-US"/>
              <a:t>への侵入を検知する必要</a:t>
            </a:r>
            <a:endParaRPr lang="en-US" altLang="ja-JP" dirty="0"/>
          </a:p>
          <a:p>
            <a:pPr lvl="1"/>
            <a:r>
              <a:rPr lang="en-US" dirty="0"/>
              <a:t>TVM</a:t>
            </a:r>
            <a:r>
              <a:rPr lang="ja-JP" altLang="en-US"/>
              <a:t>の外で攻撃の影響を受けずに監視を行うことが望ましい</a:t>
            </a:r>
            <a:endParaRPr lang="en-US" dirty="0"/>
          </a:p>
          <a:p>
            <a:pPr lvl="1"/>
            <a:r>
              <a:rPr lang="en-JP" altLang="ja-JP"/>
              <a:t>TVMの中での監視は侵入者に無効化されるリスクがある</a:t>
            </a:r>
            <a:endParaRPr lang="en-JP"/>
          </a:p>
        </p:txBody>
      </p:sp>
      <p:sp>
        <p:nvSpPr>
          <p:cNvPr id="31" name="テキスト ボックス 30">
            <a:extLst>
              <a:ext uri="{FF2B5EF4-FFF2-40B4-BE49-F238E27FC236}">
                <a16:creationId xmlns:a16="http://schemas.microsoft.com/office/drawing/2014/main" id="{52B927AE-74A0-034D-B539-131AEC473E83}"/>
              </a:ext>
            </a:extLst>
          </p:cNvPr>
          <p:cNvSpPr txBox="1"/>
          <p:nvPr/>
        </p:nvSpPr>
        <p:spPr>
          <a:xfrm>
            <a:off x="3841830" y="5673730"/>
            <a:ext cx="697627" cy="400110"/>
          </a:xfrm>
          <a:prstGeom prst="rect">
            <a:avLst/>
          </a:prstGeom>
          <a:noFill/>
        </p:spPr>
        <p:txBody>
          <a:bodyPr wrap="none" rtlCol="0">
            <a:spAutoFit/>
          </a:bodyPr>
          <a:lstStyle/>
          <a:p>
            <a:r>
              <a:rPr lang="ja-JP" altLang="en-US" sz="2000" b="1"/>
              <a:t>侵入</a:t>
            </a:r>
            <a:endParaRPr kumimoji="1" lang="ja-JP" altLang="en-US" sz="2000" b="1"/>
          </a:p>
        </p:txBody>
      </p:sp>
      <p:cxnSp>
        <p:nvCxnSpPr>
          <p:cNvPr id="32" name="直線矢印コネクタ 31">
            <a:extLst>
              <a:ext uri="{FF2B5EF4-FFF2-40B4-BE49-F238E27FC236}">
                <a16:creationId xmlns:a16="http://schemas.microsoft.com/office/drawing/2014/main" id="{F828F2CE-3A6C-89EF-CC5A-D36901B2469D}"/>
              </a:ext>
            </a:extLst>
          </p:cNvPr>
          <p:cNvCxnSpPr>
            <a:cxnSpLocks/>
            <a:stCxn id="21" idx="3"/>
            <a:endCxn id="70" idx="1"/>
          </p:cNvCxnSpPr>
          <p:nvPr/>
        </p:nvCxnSpPr>
        <p:spPr>
          <a:xfrm>
            <a:off x="3457703" y="4942841"/>
            <a:ext cx="1081754" cy="15754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38" name="グラフィックス 37">
            <a:extLst>
              <a:ext uri="{FF2B5EF4-FFF2-40B4-BE49-F238E27FC236}">
                <a16:creationId xmlns:a16="http://schemas.microsoft.com/office/drawing/2014/main" id="{8BF3EA8E-0CAE-DB5E-4B1E-876CBB73BC06}"/>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574434" y="5403476"/>
            <a:ext cx="1040315" cy="1144402"/>
          </a:xfrm>
          <a:prstGeom prst="rect">
            <a:avLst/>
          </a:prstGeom>
        </p:spPr>
      </p:pic>
      <p:sp>
        <p:nvSpPr>
          <p:cNvPr id="39" name="テキスト ボックス 38">
            <a:extLst>
              <a:ext uri="{FF2B5EF4-FFF2-40B4-BE49-F238E27FC236}">
                <a16:creationId xmlns:a16="http://schemas.microsoft.com/office/drawing/2014/main" id="{CCBE4E18-57BB-6461-750B-4A26B39AE568}"/>
              </a:ext>
            </a:extLst>
          </p:cNvPr>
          <p:cNvSpPr txBox="1"/>
          <p:nvPr/>
        </p:nvSpPr>
        <p:spPr>
          <a:xfrm>
            <a:off x="652367" y="6570129"/>
            <a:ext cx="955784" cy="369332"/>
          </a:xfrm>
          <a:prstGeom prst="rect">
            <a:avLst/>
          </a:prstGeom>
          <a:noFill/>
        </p:spPr>
        <p:txBody>
          <a:bodyPr wrap="square">
            <a:spAutoFit/>
          </a:bodyPr>
          <a:lstStyle/>
          <a:p>
            <a:r>
              <a:rPr lang="ja-JP" altLang="en-US" b="1"/>
              <a:t>攻撃者</a:t>
            </a:r>
            <a:endParaRPr kumimoji="1" lang="en-US" altLang="ja-JP" sz="1800" b="1"/>
          </a:p>
        </p:txBody>
      </p:sp>
      <p:sp>
        <p:nvSpPr>
          <p:cNvPr id="56" name="乗算記号 55">
            <a:extLst>
              <a:ext uri="{FF2B5EF4-FFF2-40B4-BE49-F238E27FC236}">
                <a16:creationId xmlns:a16="http://schemas.microsoft.com/office/drawing/2014/main" id="{67510A28-752B-276A-012B-911447FF5290}"/>
              </a:ext>
            </a:extLst>
          </p:cNvPr>
          <p:cNvSpPr/>
          <p:nvPr/>
        </p:nvSpPr>
        <p:spPr>
          <a:xfrm>
            <a:off x="3541380" y="4489076"/>
            <a:ext cx="914400" cy="914400"/>
          </a:xfrm>
          <a:prstGeom prst="mathMultiply">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角丸四角形 38">
            <a:extLst>
              <a:ext uri="{FF2B5EF4-FFF2-40B4-BE49-F238E27FC236}">
                <a16:creationId xmlns:a16="http://schemas.microsoft.com/office/drawing/2014/main" id="{6519760E-9919-3980-F0D8-E6A07A93C5E3}"/>
              </a:ext>
            </a:extLst>
          </p:cNvPr>
          <p:cNvSpPr/>
          <p:nvPr/>
        </p:nvSpPr>
        <p:spPr>
          <a:xfrm>
            <a:off x="4539457" y="4643190"/>
            <a:ext cx="2042757" cy="914400"/>
          </a:xfrm>
          <a:prstGeom prst="roundRect">
            <a:avLst/>
          </a:prstGeom>
          <a:solidFill>
            <a:schemeClr val="accent2">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a:solidFill>
                  <a:schemeClr val="tx1"/>
                </a:solidFill>
              </a:rPr>
              <a:t>TVM</a:t>
            </a:r>
            <a:endParaRPr kumimoji="1" lang="ja-JP" altLang="en-US" b="1">
              <a:solidFill>
                <a:schemeClr val="tx1"/>
              </a:solidFill>
            </a:endParaRPr>
          </a:p>
        </p:txBody>
      </p:sp>
      <p:cxnSp>
        <p:nvCxnSpPr>
          <p:cNvPr id="35" name="直線矢印コネクタ 34">
            <a:extLst>
              <a:ext uri="{FF2B5EF4-FFF2-40B4-BE49-F238E27FC236}">
                <a16:creationId xmlns:a16="http://schemas.microsoft.com/office/drawing/2014/main" id="{ADA26D2F-8B3E-A358-EA92-B10A48E3CC6A}"/>
              </a:ext>
            </a:extLst>
          </p:cNvPr>
          <p:cNvCxnSpPr>
            <a:cxnSpLocks/>
            <a:stCxn id="38" idx="3"/>
            <a:endCxn id="13" idx="2"/>
          </p:cNvCxnSpPr>
          <p:nvPr/>
        </p:nvCxnSpPr>
        <p:spPr>
          <a:xfrm flipV="1">
            <a:off x="1614749" y="5360287"/>
            <a:ext cx="4373936" cy="61539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6B27E095-240F-C580-E1D8-83317D16CDEA}"/>
              </a:ext>
            </a:extLst>
          </p:cNvPr>
          <p:cNvSpPr txBox="1"/>
          <p:nvPr/>
        </p:nvSpPr>
        <p:spPr>
          <a:xfrm>
            <a:off x="2691805" y="5363059"/>
            <a:ext cx="955784" cy="369332"/>
          </a:xfrm>
          <a:prstGeom prst="rect">
            <a:avLst/>
          </a:prstGeom>
          <a:noFill/>
        </p:spPr>
        <p:txBody>
          <a:bodyPr wrap="square">
            <a:spAutoFit/>
          </a:bodyPr>
          <a:lstStyle/>
          <a:p>
            <a:r>
              <a:rPr kumimoji="1" lang="ja-JP" altLang="en-US" sz="1800" b="1"/>
              <a:t>内部犯</a:t>
            </a:r>
            <a:endParaRPr kumimoji="1" lang="en-US" altLang="ja-JP" sz="1800" b="1" dirty="0"/>
          </a:p>
        </p:txBody>
      </p:sp>
      <p:sp>
        <p:nvSpPr>
          <p:cNvPr id="4" name="スライド番号プレースホルダー 3">
            <a:extLst>
              <a:ext uri="{FF2B5EF4-FFF2-40B4-BE49-F238E27FC236}">
                <a16:creationId xmlns:a16="http://schemas.microsoft.com/office/drawing/2014/main" id="{80E838CC-744E-40D4-A0C3-00BEC50D83FB}"/>
              </a:ext>
            </a:extLst>
          </p:cNvPr>
          <p:cNvSpPr>
            <a:spLocks noGrp="1"/>
          </p:cNvSpPr>
          <p:nvPr>
            <p:ph type="sldNum" sz="quarter" idx="12"/>
          </p:nvPr>
        </p:nvSpPr>
        <p:spPr/>
        <p:txBody>
          <a:bodyPr/>
          <a:lstStyle/>
          <a:p>
            <a:fld id="{A2D0B6E4-DB95-4D36-8524-B9153B2D6E62}" type="slidenum">
              <a:rPr kumimoji="1" lang="ja-JP" altLang="en-US" smtClean="0"/>
              <a:t>6</a:t>
            </a:fld>
            <a:endParaRPr kumimoji="1" lang="ja-JP" altLang="en-US"/>
          </a:p>
        </p:txBody>
      </p:sp>
      <p:sp>
        <p:nvSpPr>
          <p:cNvPr id="13" name="四角形: 角を丸くする 39">
            <a:extLst>
              <a:ext uri="{FF2B5EF4-FFF2-40B4-BE49-F238E27FC236}">
                <a16:creationId xmlns:a16="http://schemas.microsoft.com/office/drawing/2014/main" id="{5658287C-CD4B-5749-8900-ED89F6B37DED}"/>
              </a:ext>
            </a:extLst>
          </p:cNvPr>
          <p:cNvSpPr/>
          <p:nvPr/>
        </p:nvSpPr>
        <p:spPr>
          <a:xfrm>
            <a:off x="5638567" y="4866491"/>
            <a:ext cx="700235" cy="493796"/>
          </a:xfrm>
          <a:prstGeom prst="roundRect">
            <a:avLst/>
          </a:prstGeom>
          <a:solidFill>
            <a:schemeClr val="bg1"/>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ln>
                  <a:solidFill>
                    <a:schemeClr val="tx1"/>
                  </a:solidFill>
                </a:ln>
                <a:solidFill>
                  <a:schemeClr val="tx1"/>
                </a:solidFill>
              </a:rPr>
              <a:t>監視</a:t>
            </a:r>
            <a:endParaRPr kumimoji="1" lang="en-US" altLang="ja-JP" sz="1600">
              <a:ln>
                <a:solidFill>
                  <a:schemeClr val="tx1"/>
                </a:solidFill>
              </a:ln>
              <a:solidFill>
                <a:schemeClr val="tx1"/>
              </a:solidFill>
            </a:endParaRPr>
          </a:p>
        </p:txBody>
      </p:sp>
      <p:sp>
        <p:nvSpPr>
          <p:cNvPr id="67" name="爆発 2 9">
            <a:extLst>
              <a:ext uri="{FF2B5EF4-FFF2-40B4-BE49-F238E27FC236}">
                <a16:creationId xmlns:a16="http://schemas.microsoft.com/office/drawing/2014/main" id="{3D399EF3-0772-61EE-6786-51BCFC84CD42}"/>
              </a:ext>
            </a:extLst>
          </p:cNvPr>
          <p:cNvSpPr/>
          <p:nvPr/>
        </p:nvSpPr>
        <p:spPr>
          <a:xfrm rot="4840408">
            <a:off x="6124729" y="4444641"/>
            <a:ext cx="611534" cy="826218"/>
          </a:xfrm>
          <a:prstGeom prst="irregularSeal2">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solidFill>
                <a:srgbClr val="FF0000"/>
              </a:solidFill>
            </a:endParaRPr>
          </a:p>
        </p:txBody>
      </p:sp>
      <p:sp>
        <p:nvSpPr>
          <p:cNvPr id="7" name="テキスト ボックス 6">
            <a:extLst>
              <a:ext uri="{FF2B5EF4-FFF2-40B4-BE49-F238E27FC236}">
                <a16:creationId xmlns:a16="http://schemas.microsoft.com/office/drawing/2014/main" id="{4A61777A-595F-ABEB-4983-EDA6B10FFC2F}"/>
              </a:ext>
            </a:extLst>
          </p:cNvPr>
          <p:cNvSpPr txBox="1"/>
          <p:nvPr/>
        </p:nvSpPr>
        <p:spPr>
          <a:xfrm>
            <a:off x="6106827" y="4661119"/>
            <a:ext cx="697627" cy="369332"/>
          </a:xfrm>
          <a:prstGeom prst="rect">
            <a:avLst/>
          </a:prstGeom>
          <a:noFill/>
        </p:spPr>
        <p:txBody>
          <a:bodyPr wrap="square" rtlCol="0">
            <a:spAutoFit/>
          </a:bodyPr>
          <a:lstStyle/>
          <a:p>
            <a:r>
              <a:rPr kumimoji="1" lang="ja-JP" altLang="en-US" b="1"/>
              <a:t>無効</a:t>
            </a:r>
          </a:p>
        </p:txBody>
      </p:sp>
      <p:sp>
        <p:nvSpPr>
          <p:cNvPr id="14" name="角丸四角形 38">
            <a:extLst>
              <a:ext uri="{FF2B5EF4-FFF2-40B4-BE49-F238E27FC236}">
                <a16:creationId xmlns:a16="http://schemas.microsoft.com/office/drawing/2014/main" id="{B7E32504-696D-F362-4F9B-94FDF20F4BA3}"/>
              </a:ext>
            </a:extLst>
          </p:cNvPr>
          <p:cNvSpPr/>
          <p:nvPr/>
        </p:nvSpPr>
        <p:spPr>
          <a:xfrm>
            <a:off x="7265063" y="4661119"/>
            <a:ext cx="2042757" cy="914400"/>
          </a:xfrm>
          <a:prstGeom prst="roundRect">
            <a:avLst/>
          </a:prstGeom>
          <a:solidFill>
            <a:schemeClr val="accent1">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b="1">
                <a:solidFill>
                  <a:schemeClr val="tx1"/>
                </a:solidFill>
              </a:rPr>
              <a:t>TVM</a:t>
            </a:r>
            <a:endParaRPr kumimoji="1" lang="ja-JP" altLang="en-US" b="1">
              <a:solidFill>
                <a:schemeClr val="tx1"/>
              </a:solidFill>
            </a:endParaRPr>
          </a:p>
        </p:txBody>
      </p:sp>
      <p:pic>
        <p:nvPicPr>
          <p:cNvPr id="21" name="図 20">
            <a:extLst>
              <a:ext uri="{FF2B5EF4-FFF2-40B4-BE49-F238E27FC236}">
                <a16:creationId xmlns:a16="http://schemas.microsoft.com/office/drawing/2014/main" id="{E93BD0BA-1198-6CDE-586D-F9BA2731079E}"/>
              </a:ext>
            </a:extLst>
          </p:cNvPr>
          <p:cNvPicPr>
            <a:picLocks noChangeAspect="1"/>
          </p:cNvPicPr>
          <p:nvPr/>
        </p:nvPicPr>
        <p:blipFill>
          <a:blip r:embed="rId5"/>
          <a:stretch>
            <a:fillRect/>
          </a:stretch>
        </p:blipFill>
        <p:spPr>
          <a:xfrm>
            <a:off x="2769045" y="4479694"/>
            <a:ext cx="688658" cy="926294"/>
          </a:xfrm>
          <a:prstGeom prst="rect">
            <a:avLst/>
          </a:prstGeom>
        </p:spPr>
      </p:pic>
      <p:pic>
        <p:nvPicPr>
          <p:cNvPr id="26" name="グラフィックス 25">
            <a:extLst>
              <a:ext uri="{FF2B5EF4-FFF2-40B4-BE49-F238E27FC236}">
                <a16:creationId xmlns:a16="http://schemas.microsoft.com/office/drawing/2014/main" id="{4DC2B112-D5FA-E72B-FC91-976FFD2CD815}"/>
              </a:ext>
            </a:extLst>
          </p:cNvPr>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8135584" y="4413032"/>
            <a:ext cx="1040315" cy="1144402"/>
          </a:xfrm>
          <a:prstGeom prst="rect">
            <a:avLst/>
          </a:prstGeom>
        </p:spPr>
      </p:pic>
      <p:sp>
        <p:nvSpPr>
          <p:cNvPr id="27" name="テキスト ボックス 26">
            <a:extLst>
              <a:ext uri="{FF2B5EF4-FFF2-40B4-BE49-F238E27FC236}">
                <a16:creationId xmlns:a16="http://schemas.microsoft.com/office/drawing/2014/main" id="{98A5E1B8-9F77-196A-6AA7-372859E140DB}"/>
              </a:ext>
            </a:extLst>
          </p:cNvPr>
          <p:cNvSpPr txBox="1"/>
          <p:nvPr/>
        </p:nvSpPr>
        <p:spPr>
          <a:xfrm>
            <a:off x="8213517" y="5579685"/>
            <a:ext cx="955784" cy="369332"/>
          </a:xfrm>
          <a:prstGeom prst="rect">
            <a:avLst/>
          </a:prstGeom>
          <a:noFill/>
        </p:spPr>
        <p:txBody>
          <a:bodyPr wrap="square">
            <a:spAutoFit/>
          </a:bodyPr>
          <a:lstStyle/>
          <a:p>
            <a:r>
              <a:rPr lang="ja-JP" altLang="en-US" b="1"/>
              <a:t>攻撃者</a:t>
            </a:r>
            <a:endParaRPr kumimoji="1" lang="en-US" altLang="ja-JP" sz="1800" b="1"/>
          </a:p>
        </p:txBody>
      </p:sp>
      <p:cxnSp>
        <p:nvCxnSpPr>
          <p:cNvPr id="28" name="直線矢印コネクタ 27">
            <a:extLst>
              <a:ext uri="{FF2B5EF4-FFF2-40B4-BE49-F238E27FC236}">
                <a16:creationId xmlns:a16="http://schemas.microsoft.com/office/drawing/2014/main" id="{56C343D4-36AB-DCF4-D700-C808BC585601}"/>
              </a:ext>
            </a:extLst>
          </p:cNvPr>
          <p:cNvCxnSpPr>
            <a:cxnSpLocks/>
            <a:stCxn id="14" idx="1"/>
            <a:endCxn id="67" idx="3"/>
          </p:cNvCxnSpPr>
          <p:nvPr/>
        </p:nvCxnSpPr>
        <p:spPr>
          <a:xfrm flipH="1">
            <a:off x="6636880" y="5118319"/>
            <a:ext cx="628183" cy="1539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A70006EF-D72C-15FE-4385-857B77445040}"/>
              </a:ext>
            </a:extLst>
          </p:cNvPr>
          <p:cNvSpPr txBox="1"/>
          <p:nvPr/>
        </p:nvSpPr>
        <p:spPr>
          <a:xfrm>
            <a:off x="6589629" y="5230848"/>
            <a:ext cx="697627" cy="400110"/>
          </a:xfrm>
          <a:prstGeom prst="rect">
            <a:avLst/>
          </a:prstGeom>
          <a:noFill/>
        </p:spPr>
        <p:txBody>
          <a:bodyPr wrap="square" rtlCol="0">
            <a:spAutoFit/>
          </a:bodyPr>
          <a:lstStyle/>
          <a:p>
            <a:r>
              <a:rPr kumimoji="1" lang="ja-JP" altLang="en-US" sz="2000" b="1"/>
              <a:t>攻撃</a:t>
            </a:r>
          </a:p>
        </p:txBody>
      </p:sp>
      <p:sp>
        <p:nvSpPr>
          <p:cNvPr id="8" name="テキスト ボックス 7">
            <a:extLst>
              <a:ext uri="{FF2B5EF4-FFF2-40B4-BE49-F238E27FC236}">
                <a16:creationId xmlns:a16="http://schemas.microsoft.com/office/drawing/2014/main" id="{AD092D81-8331-7341-371F-276F2735D451}"/>
              </a:ext>
            </a:extLst>
          </p:cNvPr>
          <p:cNvSpPr txBox="1"/>
          <p:nvPr/>
        </p:nvSpPr>
        <p:spPr>
          <a:xfrm>
            <a:off x="1449086" y="4326111"/>
            <a:ext cx="1659834" cy="338554"/>
          </a:xfrm>
          <a:prstGeom prst="rect">
            <a:avLst/>
          </a:prstGeom>
          <a:noFill/>
        </p:spPr>
        <p:txBody>
          <a:bodyPr wrap="square" rtlCol="0">
            <a:spAutoFit/>
          </a:bodyPr>
          <a:lstStyle/>
          <a:p>
            <a:pPr algn="ctr"/>
            <a:r>
              <a:rPr lang="ja-JP" altLang="en-US" sz="1600" b="1"/>
              <a:t>非</a:t>
            </a:r>
            <a:r>
              <a:rPr lang="en-US" altLang="ja-JP" sz="1600" b="1" dirty="0"/>
              <a:t>TEE</a:t>
            </a:r>
            <a:endParaRPr kumimoji="1" lang="ja-JP" altLang="en-US" sz="1600" b="1"/>
          </a:p>
        </p:txBody>
      </p:sp>
      <p:sp>
        <p:nvSpPr>
          <p:cNvPr id="9" name="テキスト ボックス 8">
            <a:extLst>
              <a:ext uri="{FF2B5EF4-FFF2-40B4-BE49-F238E27FC236}">
                <a16:creationId xmlns:a16="http://schemas.microsoft.com/office/drawing/2014/main" id="{E64261B2-D91C-7A4F-69B5-9D2D0F65686F}"/>
              </a:ext>
            </a:extLst>
          </p:cNvPr>
          <p:cNvSpPr txBox="1"/>
          <p:nvPr/>
        </p:nvSpPr>
        <p:spPr>
          <a:xfrm>
            <a:off x="4891027" y="4263252"/>
            <a:ext cx="1659834" cy="338554"/>
          </a:xfrm>
          <a:prstGeom prst="rect">
            <a:avLst/>
          </a:prstGeom>
          <a:noFill/>
        </p:spPr>
        <p:txBody>
          <a:bodyPr wrap="square" rtlCol="0">
            <a:spAutoFit/>
          </a:bodyPr>
          <a:lstStyle/>
          <a:p>
            <a:pPr algn="ctr"/>
            <a:r>
              <a:rPr lang="en-US" altLang="ja-JP" sz="1600" b="1" dirty="0"/>
              <a:t>TEE</a:t>
            </a:r>
            <a:endParaRPr kumimoji="1" lang="ja-JP" altLang="en-US" sz="1600" b="1"/>
          </a:p>
        </p:txBody>
      </p:sp>
    </p:spTree>
    <p:extLst>
      <p:ext uri="{BB962C8B-B14F-4D97-AF65-F5344CB8AC3E}">
        <p14:creationId xmlns:p14="http://schemas.microsoft.com/office/powerpoint/2010/main" val="2401094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69E6445B-EBB0-BAEA-47B0-5420E4D3209E}"/>
              </a:ext>
            </a:extLst>
          </p:cNvPr>
          <p:cNvSpPr>
            <a:spLocks noGrp="1"/>
          </p:cNvSpPr>
          <p:nvPr>
            <p:ph type="title"/>
          </p:nvPr>
        </p:nvSpPr>
        <p:spPr>
          <a:xfrm>
            <a:off x="838200" y="510988"/>
            <a:ext cx="10515600" cy="802249"/>
          </a:xfrm>
        </p:spPr>
        <p:txBody>
          <a:bodyPr/>
          <a:lstStyle/>
          <a:p>
            <a:r>
              <a:rPr lang="ja-JP" altLang="en-US"/>
              <a:t>提案：</a:t>
            </a:r>
            <a:r>
              <a:rPr lang="en-US" altLang="ja-JP" err="1"/>
              <a:t>TVMmonitor</a:t>
            </a:r>
            <a:endParaRPr lang="ja-JP" altLang="en-US"/>
          </a:p>
        </p:txBody>
      </p:sp>
      <p:sp>
        <p:nvSpPr>
          <p:cNvPr id="6" name="コンテンツ プレースホルダー 2">
            <a:extLst>
              <a:ext uri="{FF2B5EF4-FFF2-40B4-BE49-F238E27FC236}">
                <a16:creationId xmlns:a16="http://schemas.microsoft.com/office/drawing/2014/main" id="{60BBD32E-EDBF-866F-CEF2-EA168A8696CD}"/>
              </a:ext>
            </a:extLst>
          </p:cNvPr>
          <p:cNvSpPr>
            <a:spLocks noGrp="1"/>
          </p:cNvSpPr>
          <p:nvPr>
            <p:ph idx="1"/>
          </p:nvPr>
        </p:nvSpPr>
        <p:spPr>
          <a:xfrm>
            <a:off x="838200" y="1492624"/>
            <a:ext cx="10515600" cy="4684339"/>
          </a:xfrm>
        </p:spPr>
        <p:txBody>
          <a:bodyPr/>
          <a:lstStyle/>
          <a:p>
            <a:r>
              <a:rPr lang="en-US" altLang="ja-JP" dirty="0" err="1"/>
              <a:t>CoVE</a:t>
            </a:r>
            <a:r>
              <a:rPr lang="ja-JP" altLang="en-US"/>
              <a:t>において</a:t>
            </a:r>
            <a:r>
              <a:rPr lang="en-US" altLang="ja-JP" dirty="0"/>
              <a:t>TVM</a:t>
            </a:r>
            <a:r>
              <a:rPr lang="ja-JP" altLang="en-US"/>
              <a:t>の柔軟かつ効率のよい監視を実現</a:t>
            </a:r>
            <a:endParaRPr lang="en-US" altLang="ja-JP" dirty="0"/>
          </a:p>
          <a:p>
            <a:pPr lvl="1"/>
            <a:r>
              <a:rPr lang="ja-JP" altLang="en-US"/>
              <a:t>監視用</a:t>
            </a:r>
            <a:r>
              <a:rPr lang="en-US" altLang="ja-JP" dirty="0"/>
              <a:t>TVM</a:t>
            </a:r>
            <a:r>
              <a:rPr lang="ja-JP" altLang="en-US"/>
              <a:t>で監視システムを実行し、監視対象</a:t>
            </a:r>
            <a:r>
              <a:rPr lang="en-US" altLang="ja-JP" dirty="0"/>
              <a:t>TVM</a:t>
            </a:r>
            <a:r>
              <a:rPr lang="ja-JP" altLang="en-US"/>
              <a:t>から情報を取得</a:t>
            </a:r>
            <a:endParaRPr lang="en-US" altLang="ja-JP" dirty="0"/>
          </a:p>
          <a:p>
            <a:pPr lvl="2"/>
            <a:r>
              <a:rPr lang="ja-JP" altLang="en-US"/>
              <a:t>複数の監視用</a:t>
            </a:r>
            <a:r>
              <a:rPr lang="en-US" altLang="ja-JP" dirty="0"/>
              <a:t>TVM</a:t>
            </a:r>
            <a:r>
              <a:rPr lang="ja-JP" altLang="en-US"/>
              <a:t>を用いて監視を行うことも可能</a:t>
            </a:r>
            <a:endParaRPr lang="en-US" altLang="ja-JP" dirty="0"/>
          </a:p>
          <a:p>
            <a:pPr lvl="2"/>
            <a:r>
              <a:rPr lang="ja-JP" altLang="en-US"/>
              <a:t>これらの</a:t>
            </a:r>
            <a:r>
              <a:rPr lang="en-US" altLang="ja-JP" dirty="0"/>
              <a:t>TVM</a:t>
            </a:r>
            <a:r>
              <a:rPr lang="ja-JP" altLang="en-US"/>
              <a:t>は</a:t>
            </a:r>
            <a:r>
              <a:rPr lang="en-US" altLang="ja-JP" dirty="0"/>
              <a:t>G-stage</a:t>
            </a:r>
            <a:r>
              <a:rPr lang="ja-JP" altLang="en-US"/>
              <a:t>ページテーブルを用いて隔離</a:t>
            </a:r>
            <a:endParaRPr lang="en-US" altLang="ja-JP" dirty="0"/>
          </a:p>
          <a:p>
            <a:pPr lvl="1"/>
            <a:r>
              <a:rPr lang="en-US" altLang="ja-JP" dirty="0"/>
              <a:t>TSM</a:t>
            </a:r>
            <a:r>
              <a:rPr lang="ja-JP" altLang="en-US"/>
              <a:t>内で監視を行うよりも安全かつ高度な監視が可能</a:t>
            </a:r>
            <a:endParaRPr lang="en-US" altLang="ja-JP" dirty="0"/>
          </a:p>
          <a:p>
            <a:pPr lvl="2"/>
            <a:r>
              <a:rPr lang="en-US" altLang="ja-JP" dirty="0"/>
              <a:t>TSM</a:t>
            </a:r>
            <a:r>
              <a:rPr lang="ja-JP" altLang="en-US"/>
              <a:t>は信頼する必要があるため、できるだけ小さく保つべき</a:t>
            </a:r>
            <a:endParaRPr lang="en-US" altLang="ja-JP" dirty="0"/>
          </a:p>
        </p:txBody>
      </p:sp>
      <p:sp>
        <p:nvSpPr>
          <p:cNvPr id="3" name="スライド番号プレースホルダー 2">
            <a:extLst>
              <a:ext uri="{FF2B5EF4-FFF2-40B4-BE49-F238E27FC236}">
                <a16:creationId xmlns:a16="http://schemas.microsoft.com/office/drawing/2014/main" id="{DCFF983B-AB14-AA8B-E8D1-44A4DF32EB33}"/>
              </a:ext>
            </a:extLst>
          </p:cNvPr>
          <p:cNvSpPr>
            <a:spLocks noGrp="1"/>
          </p:cNvSpPr>
          <p:nvPr>
            <p:ph type="sldNum" sz="quarter" idx="12"/>
          </p:nvPr>
        </p:nvSpPr>
        <p:spPr/>
        <p:txBody>
          <a:bodyPr/>
          <a:lstStyle/>
          <a:p>
            <a:fld id="{A2D0B6E4-DB95-4D36-8524-B9153B2D6E62}" type="slidenum">
              <a:rPr kumimoji="1" lang="ja-JP" altLang="en-US" smtClean="0"/>
              <a:t>7</a:t>
            </a:fld>
            <a:endParaRPr kumimoji="1" lang="ja-JP" altLang="en-US"/>
          </a:p>
        </p:txBody>
      </p:sp>
      <p:sp>
        <p:nvSpPr>
          <p:cNvPr id="4" name="四角形: 角を丸くする 28">
            <a:extLst>
              <a:ext uri="{FF2B5EF4-FFF2-40B4-BE49-F238E27FC236}">
                <a16:creationId xmlns:a16="http://schemas.microsoft.com/office/drawing/2014/main" id="{8B046AF0-B566-2DB8-2EC5-FD79A8A3CB2E}"/>
              </a:ext>
            </a:extLst>
          </p:cNvPr>
          <p:cNvSpPr/>
          <p:nvPr/>
        </p:nvSpPr>
        <p:spPr>
          <a:xfrm>
            <a:off x="3154594" y="6344972"/>
            <a:ext cx="6247453" cy="376503"/>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rPr>
              <a:t>ファームウェア</a:t>
            </a:r>
            <a:r>
              <a:rPr lang="en-US" altLang="ja-JP" sz="1600" dirty="0">
                <a:solidFill>
                  <a:schemeClr val="tx1"/>
                </a:solidFill>
              </a:rPr>
              <a:t>+TSM</a:t>
            </a:r>
            <a:r>
              <a:rPr lang="ja-JP" altLang="en-US" sz="1600">
                <a:solidFill>
                  <a:schemeClr val="tx1"/>
                </a:solidFill>
              </a:rPr>
              <a:t>ドライバ</a:t>
            </a:r>
            <a:endParaRPr kumimoji="1" lang="ja-JP" altLang="en-US" sz="1600">
              <a:solidFill>
                <a:schemeClr val="tx1"/>
              </a:solidFill>
            </a:endParaRPr>
          </a:p>
        </p:txBody>
      </p:sp>
      <p:sp>
        <p:nvSpPr>
          <p:cNvPr id="8" name="テキスト ボックス 7">
            <a:extLst>
              <a:ext uri="{FF2B5EF4-FFF2-40B4-BE49-F238E27FC236}">
                <a16:creationId xmlns:a16="http://schemas.microsoft.com/office/drawing/2014/main" id="{A70E9075-39A2-AF64-A1B0-B461F21331F5}"/>
              </a:ext>
            </a:extLst>
          </p:cNvPr>
          <p:cNvSpPr txBox="1"/>
          <p:nvPr/>
        </p:nvSpPr>
        <p:spPr>
          <a:xfrm>
            <a:off x="5853901" y="4034820"/>
            <a:ext cx="1263652" cy="338554"/>
          </a:xfrm>
          <a:prstGeom prst="rect">
            <a:avLst/>
          </a:prstGeom>
          <a:noFill/>
        </p:spPr>
        <p:txBody>
          <a:bodyPr wrap="square" rtlCol="0">
            <a:spAutoFit/>
          </a:bodyPr>
          <a:lstStyle/>
          <a:p>
            <a:pPr algn="ctr"/>
            <a:r>
              <a:rPr lang="ja-JP" altLang="en-US" sz="1600" b="1"/>
              <a:t>監視用</a:t>
            </a:r>
            <a:r>
              <a:rPr kumimoji="1" lang="en-US" altLang="ja-JP" sz="1600" b="1">
                <a:solidFill>
                  <a:schemeClr val="tx1"/>
                </a:solidFill>
              </a:rPr>
              <a:t>TVM</a:t>
            </a:r>
            <a:endParaRPr kumimoji="1" lang="ja-JP" altLang="en-US" sz="1600" b="1">
              <a:solidFill>
                <a:schemeClr val="tx1"/>
              </a:solidFill>
            </a:endParaRPr>
          </a:p>
        </p:txBody>
      </p:sp>
      <p:sp>
        <p:nvSpPr>
          <p:cNvPr id="21" name="四角形: 角を丸くする 32">
            <a:extLst>
              <a:ext uri="{FF2B5EF4-FFF2-40B4-BE49-F238E27FC236}">
                <a16:creationId xmlns:a16="http://schemas.microsoft.com/office/drawing/2014/main" id="{D54ED906-6E84-4A2B-110A-45F05D2EE391}"/>
              </a:ext>
            </a:extLst>
          </p:cNvPr>
          <p:cNvSpPr/>
          <p:nvPr/>
        </p:nvSpPr>
        <p:spPr>
          <a:xfrm>
            <a:off x="5493768" y="4444046"/>
            <a:ext cx="2043346" cy="1321197"/>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2" name="四角形: 角を丸くする 3">
            <a:extLst>
              <a:ext uri="{FF2B5EF4-FFF2-40B4-BE49-F238E27FC236}">
                <a16:creationId xmlns:a16="http://schemas.microsoft.com/office/drawing/2014/main" id="{7581D78E-9134-6711-5B43-DC7623AA238B}"/>
              </a:ext>
            </a:extLst>
          </p:cNvPr>
          <p:cNvSpPr/>
          <p:nvPr/>
        </p:nvSpPr>
        <p:spPr>
          <a:xfrm>
            <a:off x="3154594" y="4444046"/>
            <a:ext cx="2043346" cy="1325563"/>
          </a:xfrm>
          <a:prstGeom prst="roundRec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3" name="テキスト ボックス 22">
            <a:extLst>
              <a:ext uri="{FF2B5EF4-FFF2-40B4-BE49-F238E27FC236}">
                <a16:creationId xmlns:a16="http://schemas.microsoft.com/office/drawing/2014/main" id="{B254F7B2-3D30-F739-9A82-A205DDD18CB0}"/>
              </a:ext>
            </a:extLst>
          </p:cNvPr>
          <p:cNvSpPr txBox="1"/>
          <p:nvPr/>
        </p:nvSpPr>
        <p:spPr>
          <a:xfrm>
            <a:off x="3231612" y="4034820"/>
            <a:ext cx="1918247" cy="338554"/>
          </a:xfrm>
          <a:prstGeom prst="rect">
            <a:avLst/>
          </a:prstGeom>
          <a:noFill/>
        </p:spPr>
        <p:txBody>
          <a:bodyPr wrap="square" rtlCol="0">
            <a:spAutoFit/>
          </a:bodyPr>
          <a:lstStyle/>
          <a:p>
            <a:pPr algn="ctr"/>
            <a:r>
              <a:rPr kumimoji="1" lang="ja-JP" altLang="en-US" sz="1600" b="1"/>
              <a:t>ホスト</a:t>
            </a:r>
            <a:r>
              <a:rPr kumimoji="1" lang="en-US" altLang="ja-JP" sz="1600" b="1"/>
              <a:t>VM</a:t>
            </a:r>
            <a:endParaRPr kumimoji="1" lang="ja-JP" altLang="en-US" sz="1600" b="1"/>
          </a:p>
        </p:txBody>
      </p:sp>
      <p:sp>
        <p:nvSpPr>
          <p:cNvPr id="24" name="四角形: 角を丸くする 39">
            <a:extLst>
              <a:ext uri="{FF2B5EF4-FFF2-40B4-BE49-F238E27FC236}">
                <a16:creationId xmlns:a16="http://schemas.microsoft.com/office/drawing/2014/main" id="{ABDB84BA-F490-3EA8-BE49-6F8584188BD4}"/>
              </a:ext>
            </a:extLst>
          </p:cNvPr>
          <p:cNvSpPr/>
          <p:nvPr/>
        </p:nvSpPr>
        <p:spPr>
          <a:xfrm>
            <a:off x="5733665" y="4914209"/>
            <a:ext cx="1504124" cy="376503"/>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600">
                <a:solidFill>
                  <a:schemeClr val="tx1"/>
                </a:solidFill>
              </a:rPr>
              <a:t>監視システム</a:t>
            </a:r>
            <a:endParaRPr kumimoji="1" lang="ja-JP" altLang="en-US" sz="1600">
              <a:solidFill>
                <a:schemeClr val="tx1"/>
              </a:solidFill>
            </a:endParaRPr>
          </a:p>
        </p:txBody>
      </p:sp>
      <p:sp>
        <p:nvSpPr>
          <p:cNvPr id="25" name="四角形: 角を丸くする 44">
            <a:extLst>
              <a:ext uri="{FF2B5EF4-FFF2-40B4-BE49-F238E27FC236}">
                <a16:creationId xmlns:a16="http://schemas.microsoft.com/office/drawing/2014/main" id="{FE226083-59E7-F241-4671-E4650AD1E122}"/>
              </a:ext>
            </a:extLst>
          </p:cNvPr>
          <p:cNvSpPr/>
          <p:nvPr/>
        </p:nvSpPr>
        <p:spPr>
          <a:xfrm>
            <a:off x="7819153" y="4439680"/>
            <a:ext cx="1582894" cy="1325563"/>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26" name="テキスト ボックス 25">
            <a:extLst>
              <a:ext uri="{FF2B5EF4-FFF2-40B4-BE49-F238E27FC236}">
                <a16:creationId xmlns:a16="http://schemas.microsoft.com/office/drawing/2014/main" id="{F672287E-97BD-2427-969B-B47F6586E105}"/>
              </a:ext>
            </a:extLst>
          </p:cNvPr>
          <p:cNvSpPr txBox="1"/>
          <p:nvPr/>
        </p:nvSpPr>
        <p:spPr>
          <a:xfrm>
            <a:off x="7633507" y="4029235"/>
            <a:ext cx="1896933" cy="338554"/>
          </a:xfrm>
          <a:prstGeom prst="rect">
            <a:avLst/>
          </a:prstGeom>
          <a:noFill/>
        </p:spPr>
        <p:txBody>
          <a:bodyPr wrap="square" rtlCol="0">
            <a:spAutoFit/>
          </a:bodyPr>
          <a:lstStyle/>
          <a:p>
            <a:pPr algn="ctr"/>
            <a:r>
              <a:rPr lang="ja-JP" altLang="en-US" sz="1600" b="1"/>
              <a:t>監視対象</a:t>
            </a:r>
            <a:r>
              <a:rPr kumimoji="1" lang="en-US" altLang="ja-JP" sz="1600" b="1">
                <a:solidFill>
                  <a:schemeClr val="tx1"/>
                </a:solidFill>
              </a:rPr>
              <a:t>TVM</a:t>
            </a:r>
            <a:endParaRPr kumimoji="1" lang="ja-JP" altLang="en-US" sz="1600" b="1">
              <a:solidFill>
                <a:schemeClr val="tx1"/>
              </a:solidFill>
            </a:endParaRPr>
          </a:p>
        </p:txBody>
      </p:sp>
      <p:sp>
        <p:nvSpPr>
          <p:cNvPr id="27" name="四角形: 角を丸くする 36">
            <a:extLst>
              <a:ext uri="{FF2B5EF4-FFF2-40B4-BE49-F238E27FC236}">
                <a16:creationId xmlns:a16="http://schemas.microsoft.com/office/drawing/2014/main" id="{3E1D131F-DF1C-FBEC-FC2D-6EEF058B66C7}"/>
              </a:ext>
            </a:extLst>
          </p:cNvPr>
          <p:cNvSpPr/>
          <p:nvPr/>
        </p:nvSpPr>
        <p:spPr>
          <a:xfrm>
            <a:off x="3154593" y="5898688"/>
            <a:ext cx="1995265" cy="376503"/>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ハイパーバイザ</a:t>
            </a:r>
          </a:p>
        </p:txBody>
      </p:sp>
      <p:sp>
        <p:nvSpPr>
          <p:cNvPr id="28" name="四角形: 角を丸くする 36">
            <a:extLst>
              <a:ext uri="{FF2B5EF4-FFF2-40B4-BE49-F238E27FC236}">
                <a16:creationId xmlns:a16="http://schemas.microsoft.com/office/drawing/2014/main" id="{3DADE915-4AC2-F3B8-F6A3-3BA8A257AB41}"/>
              </a:ext>
            </a:extLst>
          </p:cNvPr>
          <p:cNvSpPr/>
          <p:nvPr/>
        </p:nvSpPr>
        <p:spPr>
          <a:xfrm>
            <a:off x="5493768" y="5866857"/>
            <a:ext cx="3908278" cy="408334"/>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600" dirty="0">
                <a:solidFill>
                  <a:schemeClr val="tx1"/>
                </a:solidFill>
              </a:rPr>
              <a:t>    TSM</a:t>
            </a:r>
            <a:endParaRPr kumimoji="1" lang="ja-JP" altLang="en-US" sz="1600">
              <a:solidFill>
                <a:schemeClr val="tx1"/>
              </a:solidFill>
            </a:endParaRPr>
          </a:p>
        </p:txBody>
      </p:sp>
      <p:cxnSp>
        <p:nvCxnSpPr>
          <p:cNvPr id="29" name="直線コネクタ 7">
            <a:extLst>
              <a:ext uri="{FF2B5EF4-FFF2-40B4-BE49-F238E27FC236}">
                <a16:creationId xmlns:a16="http://schemas.microsoft.com/office/drawing/2014/main" id="{86A204A3-D7A9-B382-F3DC-812EFD5A79CE}"/>
              </a:ext>
            </a:extLst>
          </p:cNvPr>
          <p:cNvCxnSpPr>
            <a:cxnSpLocks/>
            <a:stCxn id="25" idx="1"/>
            <a:endCxn id="24" idx="3"/>
          </p:cNvCxnSpPr>
          <p:nvPr/>
        </p:nvCxnSpPr>
        <p:spPr>
          <a:xfrm flipH="1" flipV="1">
            <a:off x="7237789" y="5102461"/>
            <a:ext cx="581364" cy="1"/>
          </a:xfrm>
          <a:prstGeom prst="line">
            <a:avLst/>
          </a:prstGeom>
          <a:ln w="50800">
            <a:headEnd type="triangle"/>
            <a:tailEnd type="triangle"/>
          </a:ln>
        </p:spPr>
        <p:style>
          <a:lnRef idx="3">
            <a:schemeClr val="dk1"/>
          </a:lnRef>
          <a:fillRef idx="0">
            <a:schemeClr val="dk1"/>
          </a:fillRef>
          <a:effectRef idx="2">
            <a:schemeClr val="dk1"/>
          </a:effectRef>
          <a:fontRef idx="minor">
            <a:schemeClr val="tx1"/>
          </a:fontRef>
        </p:style>
      </p:cxnSp>
      <p:sp>
        <p:nvSpPr>
          <p:cNvPr id="2" name="四角形: 角を丸くする 3">
            <a:extLst>
              <a:ext uri="{FF2B5EF4-FFF2-40B4-BE49-F238E27FC236}">
                <a16:creationId xmlns:a16="http://schemas.microsoft.com/office/drawing/2014/main" id="{718DE0E2-03EE-376E-F25A-DCD2B0DF0A37}"/>
              </a:ext>
            </a:extLst>
          </p:cNvPr>
          <p:cNvSpPr/>
          <p:nvPr/>
        </p:nvSpPr>
        <p:spPr>
          <a:xfrm>
            <a:off x="6829637" y="5883669"/>
            <a:ext cx="2454442" cy="293386"/>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600">
              <a:solidFill>
                <a:schemeClr val="tx1"/>
              </a:solidFill>
            </a:endParaRPr>
          </a:p>
        </p:txBody>
      </p:sp>
      <p:sp>
        <p:nvSpPr>
          <p:cNvPr id="7" name="四角形: 角を丸くする 3">
            <a:extLst>
              <a:ext uri="{FF2B5EF4-FFF2-40B4-BE49-F238E27FC236}">
                <a16:creationId xmlns:a16="http://schemas.microsoft.com/office/drawing/2014/main" id="{438AA088-5619-CCA0-3376-968FDC39FE03}"/>
              </a:ext>
            </a:extLst>
          </p:cNvPr>
          <p:cNvSpPr/>
          <p:nvPr/>
        </p:nvSpPr>
        <p:spPr>
          <a:xfrm>
            <a:off x="6705300" y="5960128"/>
            <a:ext cx="2454442" cy="293386"/>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r>
              <a:rPr kumimoji="1" lang="ja-JP" altLang="en-US" sz="1600">
                <a:solidFill>
                  <a:schemeClr val="tx1"/>
                </a:solidFill>
              </a:rPr>
              <a:t>ページテーブル</a:t>
            </a:r>
          </a:p>
        </p:txBody>
      </p:sp>
    </p:spTree>
    <p:extLst>
      <p:ext uri="{BB962C8B-B14F-4D97-AF65-F5344CB8AC3E}">
        <p14:creationId xmlns:p14="http://schemas.microsoft.com/office/powerpoint/2010/main" val="3076367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四角形: 角を丸くする 36">
            <a:extLst>
              <a:ext uri="{FF2B5EF4-FFF2-40B4-BE49-F238E27FC236}">
                <a16:creationId xmlns:a16="http://schemas.microsoft.com/office/drawing/2014/main" id="{8E676858-BEF1-090B-3183-2866C8FFCA03}"/>
              </a:ext>
            </a:extLst>
          </p:cNvPr>
          <p:cNvSpPr/>
          <p:nvPr/>
        </p:nvSpPr>
        <p:spPr>
          <a:xfrm>
            <a:off x="3541486" y="5497245"/>
            <a:ext cx="4233123" cy="649209"/>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600" dirty="0">
                <a:solidFill>
                  <a:schemeClr val="tx1"/>
                </a:solidFill>
              </a:rPr>
              <a:t>TSM</a:t>
            </a:r>
            <a:endParaRPr kumimoji="1" lang="ja-JP" altLang="en-US" sz="1600">
              <a:solidFill>
                <a:schemeClr val="tx1"/>
              </a:solidFill>
            </a:endParaRPr>
          </a:p>
        </p:txBody>
      </p:sp>
      <p:cxnSp>
        <p:nvCxnSpPr>
          <p:cNvPr id="4" name="直線矢印コネクタ 3">
            <a:extLst>
              <a:ext uri="{FF2B5EF4-FFF2-40B4-BE49-F238E27FC236}">
                <a16:creationId xmlns:a16="http://schemas.microsoft.com/office/drawing/2014/main" id="{5CB0F9E8-C943-96B7-798D-2AD305451AFC}"/>
              </a:ext>
            </a:extLst>
          </p:cNvPr>
          <p:cNvCxnSpPr>
            <a:cxnSpLocks/>
            <a:stCxn id="58" idx="2"/>
            <a:endCxn id="39" idx="0"/>
          </p:cNvCxnSpPr>
          <p:nvPr/>
        </p:nvCxnSpPr>
        <p:spPr>
          <a:xfrm flipH="1">
            <a:off x="6055866" y="5364992"/>
            <a:ext cx="790214" cy="96385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5A86FF89-5CCE-0C67-03CA-A0ADAFA8BA31}"/>
              </a:ext>
            </a:extLst>
          </p:cNvPr>
          <p:cNvCxnSpPr>
            <a:cxnSpLocks/>
            <a:stCxn id="42" idx="2"/>
            <a:endCxn id="39" idx="0"/>
          </p:cNvCxnSpPr>
          <p:nvPr/>
        </p:nvCxnSpPr>
        <p:spPr>
          <a:xfrm>
            <a:off x="5031765" y="5364992"/>
            <a:ext cx="1024101" cy="963859"/>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タイトル 1">
            <a:extLst>
              <a:ext uri="{FF2B5EF4-FFF2-40B4-BE49-F238E27FC236}">
                <a16:creationId xmlns:a16="http://schemas.microsoft.com/office/drawing/2014/main" id="{69E6445B-EBB0-BAEA-47B0-5420E4D3209E}"/>
              </a:ext>
            </a:extLst>
          </p:cNvPr>
          <p:cNvSpPr>
            <a:spLocks noGrp="1"/>
          </p:cNvSpPr>
          <p:nvPr>
            <p:ph type="title"/>
          </p:nvPr>
        </p:nvSpPr>
        <p:spPr>
          <a:xfrm>
            <a:off x="838200" y="510988"/>
            <a:ext cx="10515600" cy="802249"/>
          </a:xfrm>
        </p:spPr>
        <p:txBody>
          <a:bodyPr/>
          <a:lstStyle/>
          <a:p>
            <a:r>
              <a:rPr lang="ja-JP" altLang="en-US"/>
              <a:t>メモリ共有を用いた情報取得</a:t>
            </a:r>
          </a:p>
        </p:txBody>
      </p:sp>
      <p:sp>
        <p:nvSpPr>
          <p:cNvPr id="3" name="コンテンツ プレースホルダー 2">
            <a:extLst>
              <a:ext uri="{FF2B5EF4-FFF2-40B4-BE49-F238E27FC236}">
                <a16:creationId xmlns:a16="http://schemas.microsoft.com/office/drawing/2014/main" id="{6B789329-500E-A824-D237-AFE1D7D0F3AE}"/>
              </a:ext>
            </a:extLst>
          </p:cNvPr>
          <p:cNvSpPr>
            <a:spLocks noGrp="1"/>
          </p:cNvSpPr>
          <p:nvPr>
            <p:ph idx="1"/>
          </p:nvPr>
        </p:nvSpPr>
        <p:spPr>
          <a:xfrm>
            <a:off x="838200" y="1492624"/>
            <a:ext cx="10515600" cy="4684339"/>
          </a:xfrm>
        </p:spPr>
        <p:txBody>
          <a:bodyPr>
            <a:normAutofit/>
          </a:bodyPr>
          <a:lstStyle/>
          <a:p>
            <a:r>
              <a:rPr lang="ja-JP" altLang="en-US"/>
              <a:t>監視用</a:t>
            </a:r>
            <a:r>
              <a:rPr lang="en-US" altLang="ja-JP" dirty="0"/>
              <a:t>TVM</a:t>
            </a:r>
            <a:r>
              <a:rPr lang="ja-JP" altLang="en-US"/>
              <a:t>と監視対象</a:t>
            </a:r>
            <a:r>
              <a:rPr lang="en-US" altLang="ja-JP" dirty="0"/>
              <a:t>TVM</a:t>
            </a:r>
            <a:r>
              <a:rPr lang="ja-JP" altLang="en-US"/>
              <a:t>間でメモリを共有して高速に通信</a:t>
            </a:r>
            <a:endParaRPr lang="en-US" altLang="ja-JP" dirty="0"/>
          </a:p>
          <a:p>
            <a:pPr lvl="1"/>
            <a:r>
              <a:rPr lang="ja-JP" altLang="en-US"/>
              <a:t>しかし、</a:t>
            </a:r>
            <a:r>
              <a:rPr lang="en-US" altLang="ja-JP" dirty="0"/>
              <a:t>TVM</a:t>
            </a:r>
            <a:r>
              <a:rPr lang="ja-JP" altLang="en-US"/>
              <a:t>間で機密メモリを共有することはできない</a:t>
            </a:r>
            <a:endParaRPr lang="en-US" altLang="ja-JP" dirty="0"/>
          </a:p>
          <a:p>
            <a:pPr lvl="1"/>
            <a:r>
              <a:rPr lang="ja-JP" altLang="en-US"/>
              <a:t>セキュリティために機密メモリは</a:t>
            </a:r>
            <a:r>
              <a:rPr lang="en-US" altLang="ja-JP" dirty="0"/>
              <a:t>1</a:t>
            </a:r>
            <a:r>
              <a:rPr lang="ja-JP" altLang="en-US"/>
              <a:t>つの</a:t>
            </a:r>
            <a:r>
              <a:rPr lang="en-US" altLang="ja-JP" dirty="0"/>
              <a:t>TVM</a:t>
            </a:r>
            <a:r>
              <a:rPr lang="ja-JP" altLang="en-US"/>
              <a:t>にだけ割り当てられる</a:t>
            </a:r>
            <a:endParaRPr lang="en-US" altLang="ja-JP" dirty="0"/>
          </a:p>
          <a:p>
            <a:r>
              <a:rPr lang="ja-JP" altLang="en-US"/>
              <a:t>非機密メモリを利用して</a:t>
            </a:r>
            <a:r>
              <a:rPr lang="en-US" altLang="ja-JP" dirty="0"/>
              <a:t>TVM</a:t>
            </a:r>
            <a:r>
              <a:rPr lang="ja-JP" altLang="en-US"/>
              <a:t>間の共有メモリを実現</a:t>
            </a:r>
            <a:endParaRPr lang="en-US" altLang="ja-JP" dirty="0"/>
          </a:p>
          <a:p>
            <a:pPr lvl="1"/>
            <a:r>
              <a:rPr lang="ja-JP" altLang="en-US"/>
              <a:t>監視用</a:t>
            </a:r>
            <a:r>
              <a:rPr lang="en-US" altLang="ja-JP" dirty="0"/>
              <a:t>TVM</a:t>
            </a:r>
            <a:r>
              <a:rPr lang="ja-JP" altLang="en-US"/>
              <a:t>のメモリページを非機密メモリに変更</a:t>
            </a:r>
            <a:endParaRPr lang="en-US" altLang="ja-JP" dirty="0"/>
          </a:p>
          <a:p>
            <a:pPr lvl="1"/>
            <a:r>
              <a:rPr lang="ja-JP" altLang="en-US"/>
              <a:t>そのページを監視対象</a:t>
            </a:r>
            <a:r>
              <a:rPr lang="en" altLang="ja-JP" dirty="0"/>
              <a:t>TVM</a:t>
            </a:r>
            <a:r>
              <a:rPr lang="ja-JP" altLang="en-US"/>
              <a:t>の</a:t>
            </a:r>
            <a:r>
              <a:rPr lang="en-US" altLang="ja-JP" dirty="0"/>
              <a:t>G-stage</a:t>
            </a:r>
            <a:r>
              <a:rPr lang="ja-JP" altLang="en-US"/>
              <a:t>ページテーブルにも登録</a:t>
            </a:r>
          </a:p>
          <a:p>
            <a:endParaRPr lang="ja-JP" altLang="en-US"/>
          </a:p>
        </p:txBody>
      </p:sp>
      <p:sp>
        <p:nvSpPr>
          <p:cNvPr id="46" name="TextBox 45">
            <a:extLst>
              <a:ext uri="{FF2B5EF4-FFF2-40B4-BE49-F238E27FC236}">
                <a16:creationId xmlns:a16="http://schemas.microsoft.com/office/drawing/2014/main" id="{13301A21-1561-B3AB-7EA7-07E9B7BA771F}"/>
              </a:ext>
            </a:extLst>
          </p:cNvPr>
          <p:cNvSpPr txBox="1"/>
          <p:nvPr/>
        </p:nvSpPr>
        <p:spPr>
          <a:xfrm>
            <a:off x="7271772" y="6356350"/>
            <a:ext cx="1338828" cy="369332"/>
          </a:xfrm>
          <a:prstGeom prst="rect">
            <a:avLst/>
          </a:prstGeom>
          <a:noFill/>
        </p:spPr>
        <p:txBody>
          <a:bodyPr wrap="none" rtlCol="0">
            <a:spAutoFit/>
          </a:bodyPr>
          <a:lstStyle/>
          <a:p>
            <a:r>
              <a:rPr lang="en-JP"/>
              <a:t>物理メモリ</a:t>
            </a:r>
          </a:p>
        </p:txBody>
      </p:sp>
      <p:sp>
        <p:nvSpPr>
          <p:cNvPr id="34" name="スライド番号プレースホルダー 33">
            <a:extLst>
              <a:ext uri="{FF2B5EF4-FFF2-40B4-BE49-F238E27FC236}">
                <a16:creationId xmlns:a16="http://schemas.microsoft.com/office/drawing/2014/main" id="{AAEAFB38-7050-046F-30D7-E36D62EE05DE}"/>
              </a:ext>
            </a:extLst>
          </p:cNvPr>
          <p:cNvSpPr>
            <a:spLocks noGrp="1"/>
          </p:cNvSpPr>
          <p:nvPr>
            <p:ph type="sldNum" sz="quarter" idx="12"/>
          </p:nvPr>
        </p:nvSpPr>
        <p:spPr/>
        <p:txBody>
          <a:bodyPr/>
          <a:lstStyle/>
          <a:p>
            <a:fld id="{A2D0B6E4-DB95-4D36-8524-B9153B2D6E62}" type="slidenum">
              <a:rPr kumimoji="1" lang="ja-JP" altLang="en-US" smtClean="0"/>
              <a:t>8</a:t>
            </a:fld>
            <a:endParaRPr kumimoji="1" lang="ja-JP" altLang="en-US"/>
          </a:p>
        </p:txBody>
      </p:sp>
      <p:sp>
        <p:nvSpPr>
          <p:cNvPr id="39" name="正方形/長方形 51">
            <a:extLst>
              <a:ext uri="{FF2B5EF4-FFF2-40B4-BE49-F238E27FC236}">
                <a16:creationId xmlns:a16="http://schemas.microsoft.com/office/drawing/2014/main" id="{9D5B2EC6-1ECE-7CC4-2E34-96B95FA552C7}"/>
              </a:ext>
            </a:extLst>
          </p:cNvPr>
          <p:cNvSpPr/>
          <p:nvPr/>
        </p:nvSpPr>
        <p:spPr>
          <a:xfrm>
            <a:off x="5463828" y="6328851"/>
            <a:ext cx="1184076" cy="383378"/>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非機密</a:t>
            </a:r>
            <a:endParaRPr kumimoji="1" lang="ja-JP" altLang="en-US">
              <a:solidFill>
                <a:schemeClr val="tx1"/>
              </a:solidFill>
            </a:endParaRPr>
          </a:p>
        </p:txBody>
      </p:sp>
      <p:sp>
        <p:nvSpPr>
          <p:cNvPr id="40" name="正方形/長方形 51">
            <a:extLst>
              <a:ext uri="{FF2B5EF4-FFF2-40B4-BE49-F238E27FC236}">
                <a16:creationId xmlns:a16="http://schemas.microsoft.com/office/drawing/2014/main" id="{E07AFCED-0F9F-F52C-3DF2-9CFF7CE26F6F}"/>
              </a:ext>
            </a:extLst>
          </p:cNvPr>
          <p:cNvSpPr/>
          <p:nvPr/>
        </p:nvSpPr>
        <p:spPr>
          <a:xfrm>
            <a:off x="4302982" y="6328850"/>
            <a:ext cx="1160846" cy="383378"/>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機密</a:t>
            </a:r>
          </a:p>
        </p:txBody>
      </p:sp>
      <p:sp>
        <p:nvSpPr>
          <p:cNvPr id="42" name="四角形: 角を丸くする 32">
            <a:extLst>
              <a:ext uri="{FF2B5EF4-FFF2-40B4-BE49-F238E27FC236}">
                <a16:creationId xmlns:a16="http://schemas.microsoft.com/office/drawing/2014/main" id="{75507C5F-234B-2E28-8BCA-BE5068DFC24A}"/>
              </a:ext>
            </a:extLst>
          </p:cNvPr>
          <p:cNvSpPr/>
          <p:nvPr/>
        </p:nvSpPr>
        <p:spPr>
          <a:xfrm>
            <a:off x="4180500" y="4381848"/>
            <a:ext cx="1702529" cy="983144"/>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監視用</a:t>
            </a:r>
            <a:r>
              <a:rPr kumimoji="1" lang="en-US" altLang="ja-JP" sz="1600" dirty="0">
                <a:solidFill>
                  <a:schemeClr val="tx1"/>
                </a:solidFill>
              </a:rPr>
              <a:t>TVM</a:t>
            </a:r>
            <a:endParaRPr kumimoji="1" lang="ja-JP" altLang="en-US" sz="1600">
              <a:solidFill>
                <a:schemeClr val="tx1"/>
              </a:solidFill>
            </a:endParaRPr>
          </a:p>
        </p:txBody>
      </p:sp>
      <p:sp>
        <p:nvSpPr>
          <p:cNvPr id="58" name="四角形: 角を丸くする 32">
            <a:extLst>
              <a:ext uri="{FF2B5EF4-FFF2-40B4-BE49-F238E27FC236}">
                <a16:creationId xmlns:a16="http://schemas.microsoft.com/office/drawing/2014/main" id="{EA2E8B2A-4261-923C-68C9-71007DB3BE45}"/>
              </a:ext>
            </a:extLst>
          </p:cNvPr>
          <p:cNvSpPr/>
          <p:nvPr/>
        </p:nvSpPr>
        <p:spPr>
          <a:xfrm>
            <a:off x="5994815" y="4381848"/>
            <a:ext cx="1702529" cy="983144"/>
          </a:xfrm>
          <a:prstGeom prst="round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監視対象</a:t>
            </a:r>
            <a:r>
              <a:rPr kumimoji="1" lang="en-US" altLang="ja-JP" sz="1600" dirty="0">
                <a:solidFill>
                  <a:schemeClr val="tx1"/>
                </a:solidFill>
              </a:rPr>
              <a:t>TVM</a:t>
            </a:r>
            <a:endParaRPr kumimoji="1" lang="ja-JP" altLang="en-US" sz="1600">
              <a:solidFill>
                <a:schemeClr val="tx1"/>
              </a:solidFill>
            </a:endParaRPr>
          </a:p>
        </p:txBody>
      </p:sp>
      <p:sp>
        <p:nvSpPr>
          <p:cNvPr id="63" name="四角形: 角を丸くする 3">
            <a:extLst>
              <a:ext uri="{FF2B5EF4-FFF2-40B4-BE49-F238E27FC236}">
                <a16:creationId xmlns:a16="http://schemas.microsoft.com/office/drawing/2014/main" id="{2726417D-DCD7-9BE7-FCF7-0D70B77A7CCB}"/>
              </a:ext>
            </a:extLst>
          </p:cNvPr>
          <p:cNvSpPr/>
          <p:nvPr/>
        </p:nvSpPr>
        <p:spPr>
          <a:xfrm>
            <a:off x="6009063" y="5531961"/>
            <a:ext cx="1674034" cy="579775"/>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p>
          <a:p>
            <a:pPr algn="ctr"/>
            <a:r>
              <a:rPr kumimoji="1" lang="ja-JP" altLang="en-US" sz="1600">
                <a:solidFill>
                  <a:schemeClr val="tx1"/>
                </a:solidFill>
              </a:rPr>
              <a:t>ページテーブル</a:t>
            </a:r>
          </a:p>
        </p:txBody>
      </p:sp>
      <p:sp>
        <p:nvSpPr>
          <p:cNvPr id="2" name="四角形: 角を丸くする 3">
            <a:extLst>
              <a:ext uri="{FF2B5EF4-FFF2-40B4-BE49-F238E27FC236}">
                <a16:creationId xmlns:a16="http://schemas.microsoft.com/office/drawing/2014/main" id="{B3942345-CB06-24DE-438D-73CAA0C3D0D4}"/>
              </a:ext>
            </a:extLst>
          </p:cNvPr>
          <p:cNvSpPr/>
          <p:nvPr/>
        </p:nvSpPr>
        <p:spPr>
          <a:xfrm>
            <a:off x="4180500" y="5539669"/>
            <a:ext cx="1674034" cy="579775"/>
          </a:xfrm>
          <a:prstGeom prst="round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a:solidFill>
                  <a:schemeClr val="tx1"/>
                </a:solidFill>
              </a:rPr>
              <a:t>G-stage</a:t>
            </a:r>
          </a:p>
          <a:p>
            <a:pPr algn="ctr"/>
            <a:r>
              <a:rPr kumimoji="1" lang="ja-JP" altLang="en-US" sz="1600">
                <a:solidFill>
                  <a:schemeClr val="tx1"/>
                </a:solidFill>
              </a:rPr>
              <a:t>ページテーブル</a:t>
            </a:r>
          </a:p>
        </p:txBody>
      </p:sp>
    </p:spTree>
    <p:extLst>
      <p:ext uri="{BB962C8B-B14F-4D97-AF65-F5344CB8AC3E}">
        <p14:creationId xmlns:p14="http://schemas.microsoft.com/office/powerpoint/2010/main" val="214502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51">
            <a:extLst>
              <a:ext uri="{FF2B5EF4-FFF2-40B4-BE49-F238E27FC236}">
                <a16:creationId xmlns:a16="http://schemas.microsoft.com/office/drawing/2014/main" id="{A1DD510A-F06B-15D8-D050-C01CB6A9C600}"/>
              </a:ext>
            </a:extLst>
          </p:cNvPr>
          <p:cNvSpPr/>
          <p:nvPr/>
        </p:nvSpPr>
        <p:spPr>
          <a:xfrm>
            <a:off x="6150773" y="6306853"/>
            <a:ext cx="1160846" cy="383378"/>
          </a:xfrm>
          <a:prstGeom prst="rect">
            <a:avLst/>
          </a:prstGeom>
          <a:solidFill>
            <a:schemeClr val="accent6">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機密</a:t>
            </a:r>
          </a:p>
        </p:txBody>
      </p:sp>
      <p:sp>
        <p:nvSpPr>
          <p:cNvPr id="17" name="正方形/長方形 51">
            <a:extLst>
              <a:ext uri="{FF2B5EF4-FFF2-40B4-BE49-F238E27FC236}">
                <a16:creationId xmlns:a16="http://schemas.microsoft.com/office/drawing/2014/main" id="{14E00773-378B-8846-62DC-7FA159A0A8DE}"/>
              </a:ext>
            </a:extLst>
          </p:cNvPr>
          <p:cNvSpPr/>
          <p:nvPr/>
        </p:nvSpPr>
        <p:spPr>
          <a:xfrm>
            <a:off x="7321075" y="6297909"/>
            <a:ext cx="393140" cy="396831"/>
          </a:xfrm>
          <a:prstGeom prst="rect">
            <a:avLst/>
          </a:prstGeom>
          <a:no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cxnSp>
        <p:nvCxnSpPr>
          <p:cNvPr id="45" name="直線矢印コネクタ 44">
            <a:extLst>
              <a:ext uri="{FF2B5EF4-FFF2-40B4-BE49-F238E27FC236}">
                <a16:creationId xmlns:a16="http://schemas.microsoft.com/office/drawing/2014/main" id="{726DB8C1-53B9-6050-700B-75A8C3003D60}"/>
              </a:ext>
            </a:extLst>
          </p:cNvPr>
          <p:cNvCxnSpPr>
            <a:cxnSpLocks/>
            <a:stCxn id="44" idx="2"/>
          </p:cNvCxnSpPr>
          <p:nvPr/>
        </p:nvCxnSpPr>
        <p:spPr>
          <a:xfrm flipH="1">
            <a:off x="7738854" y="4784172"/>
            <a:ext cx="1442604" cy="1505189"/>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コネクタ 7">
            <a:extLst>
              <a:ext uri="{FF2B5EF4-FFF2-40B4-BE49-F238E27FC236}">
                <a16:creationId xmlns:a16="http://schemas.microsoft.com/office/drawing/2014/main" id="{076817AB-8799-75A4-6559-F13D411A8896}"/>
              </a:ext>
            </a:extLst>
          </p:cNvPr>
          <p:cNvCxnSpPr>
            <a:cxnSpLocks/>
            <a:stCxn id="31" idx="2"/>
          </p:cNvCxnSpPr>
          <p:nvPr/>
        </p:nvCxnSpPr>
        <p:spPr>
          <a:xfrm>
            <a:off x="7423483" y="4769916"/>
            <a:ext cx="50534" cy="1536937"/>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2" name="タイトル 1">
            <a:extLst>
              <a:ext uri="{FF2B5EF4-FFF2-40B4-BE49-F238E27FC236}">
                <a16:creationId xmlns:a16="http://schemas.microsoft.com/office/drawing/2014/main" id="{4082AD1E-F601-C513-F7DD-43A52689FAAE}"/>
              </a:ext>
            </a:extLst>
          </p:cNvPr>
          <p:cNvSpPr>
            <a:spLocks noGrp="1"/>
          </p:cNvSpPr>
          <p:nvPr>
            <p:ph type="title"/>
          </p:nvPr>
        </p:nvSpPr>
        <p:spPr/>
        <p:txBody>
          <a:bodyPr/>
          <a:lstStyle/>
          <a:p>
            <a:r>
              <a:rPr lang="ja-JP" altLang="en-US"/>
              <a:t>安全なメモリ共有</a:t>
            </a:r>
          </a:p>
        </p:txBody>
      </p:sp>
      <p:sp>
        <p:nvSpPr>
          <p:cNvPr id="3" name="コンテンツ プレースホルダー 2">
            <a:extLst>
              <a:ext uri="{FF2B5EF4-FFF2-40B4-BE49-F238E27FC236}">
                <a16:creationId xmlns:a16="http://schemas.microsoft.com/office/drawing/2014/main" id="{86C52A7B-19AD-7E81-7853-C5D74C1A6640}"/>
              </a:ext>
            </a:extLst>
          </p:cNvPr>
          <p:cNvSpPr>
            <a:spLocks noGrp="1"/>
          </p:cNvSpPr>
          <p:nvPr>
            <p:ph idx="1"/>
          </p:nvPr>
        </p:nvSpPr>
        <p:spPr/>
        <p:txBody>
          <a:bodyPr/>
          <a:lstStyle/>
          <a:p>
            <a:r>
              <a:rPr lang="ja-JP" altLang="en-US"/>
              <a:t>特定の監視対象</a:t>
            </a:r>
            <a:r>
              <a:rPr lang="en-US" altLang="ja-JP" dirty="0"/>
              <a:t>TVM</a:t>
            </a:r>
            <a:r>
              <a:rPr lang="ja-JP" altLang="en-US"/>
              <a:t>にのみメモリ共有を許可</a:t>
            </a:r>
            <a:endParaRPr lang="en-US" altLang="ja-JP" dirty="0"/>
          </a:p>
          <a:p>
            <a:pPr lvl="1"/>
            <a:r>
              <a:rPr lang="ja-JP" altLang="en-US"/>
              <a:t>監視用</a:t>
            </a:r>
            <a:r>
              <a:rPr lang="en-US" altLang="ja-JP" dirty="0"/>
              <a:t>TVM</a:t>
            </a:r>
            <a:r>
              <a:rPr lang="ja-JP" altLang="en-US"/>
              <a:t>と同じ認証キーを指定しなければ共有できない</a:t>
            </a:r>
            <a:endParaRPr lang="en-US" altLang="ja-JP" dirty="0"/>
          </a:p>
          <a:p>
            <a:pPr lvl="1"/>
            <a:r>
              <a:rPr lang="ja-JP" altLang="en-US"/>
              <a:t>他の</a:t>
            </a:r>
            <a:r>
              <a:rPr lang="en-US" altLang="ja-JP" dirty="0"/>
              <a:t>TVM</a:t>
            </a:r>
            <a:r>
              <a:rPr lang="ja-JP" altLang="en-US"/>
              <a:t>の共有メモリを盗聴したり改ざんしたりすることを防ぐ</a:t>
            </a:r>
            <a:endParaRPr lang="en-US" altLang="ja-JP" dirty="0"/>
          </a:p>
          <a:p>
            <a:r>
              <a:rPr lang="ja-JP" altLang="en-US"/>
              <a:t>監視対象</a:t>
            </a:r>
            <a:r>
              <a:rPr lang="en-US" altLang="ja-JP" dirty="0"/>
              <a:t>TVM</a:t>
            </a:r>
            <a:r>
              <a:rPr lang="ja-JP" altLang="en-US"/>
              <a:t>内で共有メモリ上のデータを暗号化</a:t>
            </a:r>
            <a:endParaRPr lang="en-US" altLang="ja-JP" dirty="0"/>
          </a:p>
          <a:p>
            <a:pPr lvl="1"/>
            <a:r>
              <a:rPr lang="ja-JP" altLang="en-US"/>
              <a:t>非機密メモリであるため、ハイパーバイザからのアクセスを防ぐ必要</a:t>
            </a:r>
            <a:endParaRPr lang="en-US" altLang="ja-JP" dirty="0"/>
          </a:p>
          <a:p>
            <a:pPr lvl="1"/>
            <a:r>
              <a:rPr lang="ja-JP" altLang="en-US"/>
              <a:t>物理的な攻撃による情報漏洩も防ぐことができる</a:t>
            </a:r>
            <a:endParaRPr lang="en-US" altLang="ja-JP" dirty="0"/>
          </a:p>
        </p:txBody>
      </p:sp>
      <p:sp>
        <p:nvSpPr>
          <p:cNvPr id="174" name="スライド番号プレースホルダー 33">
            <a:extLst>
              <a:ext uri="{FF2B5EF4-FFF2-40B4-BE49-F238E27FC236}">
                <a16:creationId xmlns:a16="http://schemas.microsoft.com/office/drawing/2014/main" id="{857D9210-924A-FCFA-606C-E22A79881EBB}"/>
              </a:ext>
            </a:extLst>
          </p:cNvPr>
          <p:cNvSpPr>
            <a:spLocks noGrp="1"/>
          </p:cNvSpPr>
          <p:nvPr>
            <p:ph type="sldNum" sz="quarter" idx="12"/>
          </p:nvPr>
        </p:nvSpPr>
        <p:spPr>
          <a:xfrm>
            <a:off x="8610600" y="6356350"/>
            <a:ext cx="2743200" cy="365125"/>
          </a:xfrm>
        </p:spPr>
        <p:txBody>
          <a:bodyPr/>
          <a:lstStyle/>
          <a:p>
            <a:fld id="{A2D0B6E4-DB95-4D36-8524-B9153B2D6E62}" type="slidenum">
              <a:rPr kumimoji="1" lang="ja-JP" altLang="en-US" smtClean="0"/>
              <a:t>9</a:t>
            </a:fld>
            <a:endParaRPr kumimoji="1" lang="ja-JP" altLang="en-US"/>
          </a:p>
        </p:txBody>
      </p:sp>
      <p:sp>
        <p:nvSpPr>
          <p:cNvPr id="6" name="四角形: 角を丸くする 5">
            <a:extLst>
              <a:ext uri="{FF2B5EF4-FFF2-40B4-BE49-F238E27FC236}">
                <a16:creationId xmlns:a16="http://schemas.microsoft.com/office/drawing/2014/main" id="{EF2B6A02-1D97-363B-FAF6-B94F0E7D0341}"/>
              </a:ext>
            </a:extLst>
          </p:cNvPr>
          <p:cNvSpPr/>
          <p:nvPr/>
        </p:nvSpPr>
        <p:spPr>
          <a:xfrm>
            <a:off x="4653991" y="4217461"/>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a:solidFill>
                  <a:srgbClr val="FF0000"/>
                </a:solidFill>
              </a:rPr>
              <a:t> </a:t>
            </a:r>
            <a:r>
              <a:rPr kumimoji="1" lang="ja-JP" altLang="en-US">
                <a:solidFill>
                  <a:schemeClr val="tx1"/>
                </a:solidFill>
              </a:rPr>
              <a:t>監視用</a:t>
            </a:r>
            <a:r>
              <a:rPr kumimoji="1" lang="en-US" altLang="ja-JP">
                <a:solidFill>
                  <a:schemeClr val="tx1"/>
                </a:solidFill>
              </a:rPr>
              <a:t>TVM</a:t>
            </a:r>
            <a:endParaRPr kumimoji="1" lang="ja-JP" altLang="en-US">
              <a:solidFill>
                <a:schemeClr val="tx1"/>
              </a:solidFill>
            </a:endParaRPr>
          </a:p>
        </p:txBody>
      </p:sp>
      <p:cxnSp>
        <p:nvCxnSpPr>
          <p:cNvPr id="8" name="直線コネクタ 7">
            <a:extLst>
              <a:ext uri="{FF2B5EF4-FFF2-40B4-BE49-F238E27FC236}">
                <a16:creationId xmlns:a16="http://schemas.microsoft.com/office/drawing/2014/main" id="{0E4F4823-B1D2-16D0-E88A-5E213630D79B}"/>
              </a:ext>
            </a:extLst>
          </p:cNvPr>
          <p:cNvCxnSpPr>
            <a:cxnSpLocks/>
            <a:stCxn id="6" idx="2"/>
          </p:cNvCxnSpPr>
          <p:nvPr/>
        </p:nvCxnSpPr>
        <p:spPr>
          <a:xfrm>
            <a:off x="5518934" y="4781633"/>
            <a:ext cx="1854448" cy="1574717"/>
          </a:xfrm>
          <a:prstGeom prst="line">
            <a:avLst/>
          </a:prstGeom>
          <a:ln w="50800">
            <a:tailEnd type="triangle"/>
          </a:ln>
        </p:spPr>
        <p:style>
          <a:lnRef idx="3">
            <a:schemeClr val="dk1"/>
          </a:lnRef>
          <a:fillRef idx="0">
            <a:schemeClr val="dk1"/>
          </a:fillRef>
          <a:effectRef idx="2">
            <a:schemeClr val="dk1"/>
          </a:effectRef>
          <a:fontRef idx="minor">
            <a:schemeClr val="tx1"/>
          </a:fontRef>
        </p:style>
      </p:cxnSp>
      <p:sp>
        <p:nvSpPr>
          <p:cNvPr id="12" name="四角形: 角を丸くする 11">
            <a:extLst>
              <a:ext uri="{FF2B5EF4-FFF2-40B4-BE49-F238E27FC236}">
                <a16:creationId xmlns:a16="http://schemas.microsoft.com/office/drawing/2014/main" id="{D53AD12D-F969-68D8-B5E2-D4A8FD1C6F3E}"/>
              </a:ext>
            </a:extLst>
          </p:cNvPr>
          <p:cNvSpPr/>
          <p:nvPr/>
        </p:nvSpPr>
        <p:spPr>
          <a:xfrm>
            <a:off x="4660031" y="5313862"/>
            <a:ext cx="5245835" cy="471280"/>
          </a:xfrm>
          <a:prstGeom prst="round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a:solidFill>
                  <a:schemeClr val="tx1"/>
                </a:solidFill>
              </a:rPr>
              <a:t>TEE </a:t>
            </a:r>
            <a:r>
              <a:rPr kumimoji="1" lang="ja-JP" altLang="en-US" sz="1400">
                <a:solidFill>
                  <a:schemeClr val="tx1"/>
                </a:solidFill>
              </a:rPr>
              <a:t>セキュリティマネージャ</a:t>
            </a:r>
            <a:r>
              <a:rPr kumimoji="1" lang="en-US" altLang="ja-JP" sz="1400">
                <a:solidFill>
                  <a:schemeClr val="tx1"/>
                </a:solidFill>
              </a:rPr>
              <a:t>(TSM)</a:t>
            </a:r>
            <a:endParaRPr kumimoji="1" lang="ja-JP" altLang="en-US" sz="1400">
              <a:solidFill>
                <a:schemeClr val="tx1"/>
              </a:solidFill>
            </a:endParaRPr>
          </a:p>
        </p:txBody>
      </p:sp>
      <p:sp>
        <p:nvSpPr>
          <p:cNvPr id="18" name="TextBox 45">
            <a:extLst>
              <a:ext uri="{FF2B5EF4-FFF2-40B4-BE49-F238E27FC236}">
                <a16:creationId xmlns:a16="http://schemas.microsoft.com/office/drawing/2014/main" id="{B1290378-91F8-3CDA-D890-CC2D9E6FEF71}"/>
              </a:ext>
            </a:extLst>
          </p:cNvPr>
          <p:cNvSpPr txBox="1"/>
          <p:nvPr/>
        </p:nvSpPr>
        <p:spPr>
          <a:xfrm>
            <a:off x="8928631" y="6281630"/>
            <a:ext cx="1338828" cy="369332"/>
          </a:xfrm>
          <a:prstGeom prst="rect">
            <a:avLst/>
          </a:prstGeom>
          <a:noFill/>
        </p:spPr>
        <p:txBody>
          <a:bodyPr wrap="none" rtlCol="0">
            <a:spAutoFit/>
          </a:bodyPr>
          <a:lstStyle/>
          <a:p>
            <a:r>
              <a:rPr lang="en-JP"/>
              <a:t>物理メモリ</a:t>
            </a:r>
          </a:p>
        </p:txBody>
      </p:sp>
      <p:sp>
        <p:nvSpPr>
          <p:cNvPr id="31" name="四角形: 角を丸くする 5">
            <a:extLst>
              <a:ext uri="{FF2B5EF4-FFF2-40B4-BE49-F238E27FC236}">
                <a16:creationId xmlns:a16="http://schemas.microsoft.com/office/drawing/2014/main" id="{276CFA1E-4859-CCA3-1D4B-ACB972A1BD80}"/>
              </a:ext>
            </a:extLst>
          </p:cNvPr>
          <p:cNvSpPr/>
          <p:nvPr/>
        </p:nvSpPr>
        <p:spPr>
          <a:xfrm>
            <a:off x="6558540" y="4205744"/>
            <a:ext cx="1729886"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rgbClr val="FF0000"/>
                </a:solidFill>
              </a:rPr>
              <a:t> </a:t>
            </a:r>
            <a:r>
              <a:rPr kumimoji="1" lang="ja-JP" altLang="en-US">
                <a:solidFill>
                  <a:schemeClr val="tx1"/>
                </a:solidFill>
              </a:rPr>
              <a:t>監視対象</a:t>
            </a:r>
            <a:r>
              <a:rPr kumimoji="1" lang="en-US" altLang="ja-JP" dirty="0">
                <a:solidFill>
                  <a:schemeClr val="tx1"/>
                </a:solidFill>
              </a:rPr>
              <a:t>TVM</a:t>
            </a:r>
            <a:endParaRPr kumimoji="1" lang="ja-JP" altLang="en-US">
              <a:solidFill>
                <a:schemeClr val="tx1"/>
              </a:solidFill>
            </a:endParaRPr>
          </a:p>
        </p:txBody>
      </p:sp>
      <p:sp>
        <p:nvSpPr>
          <p:cNvPr id="44" name="四角形: 角を丸くする 5">
            <a:extLst>
              <a:ext uri="{FF2B5EF4-FFF2-40B4-BE49-F238E27FC236}">
                <a16:creationId xmlns:a16="http://schemas.microsoft.com/office/drawing/2014/main" id="{72F1B910-8986-F13A-8ECD-3470357D860D}"/>
              </a:ext>
            </a:extLst>
          </p:cNvPr>
          <p:cNvSpPr/>
          <p:nvPr/>
        </p:nvSpPr>
        <p:spPr>
          <a:xfrm>
            <a:off x="8457049" y="4220000"/>
            <a:ext cx="1448817" cy="564172"/>
          </a:xfrm>
          <a:prstGeom prst="round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他の</a:t>
            </a:r>
            <a:r>
              <a:rPr kumimoji="1" lang="en-US" altLang="ja-JP" dirty="0">
                <a:solidFill>
                  <a:schemeClr val="tx1"/>
                </a:solidFill>
              </a:rPr>
              <a:t>TVM</a:t>
            </a:r>
            <a:endParaRPr kumimoji="1" lang="ja-JP" altLang="en-US">
              <a:solidFill>
                <a:schemeClr val="tx1"/>
              </a:solidFill>
            </a:endParaRPr>
          </a:p>
        </p:txBody>
      </p:sp>
      <p:sp>
        <p:nvSpPr>
          <p:cNvPr id="48" name="乗算記号 47">
            <a:extLst>
              <a:ext uri="{FF2B5EF4-FFF2-40B4-BE49-F238E27FC236}">
                <a16:creationId xmlns:a16="http://schemas.microsoft.com/office/drawing/2014/main" id="{0D199905-1C60-CDB1-2C32-531D726C5F1C}"/>
              </a:ext>
            </a:extLst>
          </p:cNvPr>
          <p:cNvSpPr/>
          <p:nvPr/>
        </p:nvSpPr>
        <p:spPr>
          <a:xfrm>
            <a:off x="7734127" y="5615618"/>
            <a:ext cx="724819" cy="75775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 name="四角形: 角を丸くする 36">
            <a:extLst>
              <a:ext uri="{FF2B5EF4-FFF2-40B4-BE49-F238E27FC236}">
                <a16:creationId xmlns:a16="http://schemas.microsoft.com/office/drawing/2014/main" id="{2CB4091C-5D35-D4A8-35C0-91674C45EEBE}"/>
              </a:ext>
            </a:extLst>
          </p:cNvPr>
          <p:cNvSpPr/>
          <p:nvPr/>
        </p:nvSpPr>
        <p:spPr>
          <a:xfrm>
            <a:off x="2466288" y="5322695"/>
            <a:ext cx="1995265" cy="471280"/>
          </a:xfrm>
          <a:prstGeom prst="roundRect">
            <a:avLst/>
          </a:prstGeom>
          <a:solidFill>
            <a:schemeClr val="accent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600">
                <a:solidFill>
                  <a:schemeClr val="tx1"/>
                </a:solidFill>
              </a:rPr>
              <a:t>ハイパーバイザ</a:t>
            </a:r>
          </a:p>
        </p:txBody>
      </p:sp>
      <p:cxnSp>
        <p:nvCxnSpPr>
          <p:cNvPr id="7" name="直線コネクタ 6">
            <a:extLst>
              <a:ext uri="{FF2B5EF4-FFF2-40B4-BE49-F238E27FC236}">
                <a16:creationId xmlns:a16="http://schemas.microsoft.com/office/drawing/2014/main" id="{BCBC49C7-C832-09C1-129E-5414911248A7}"/>
              </a:ext>
            </a:extLst>
          </p:cNvPr>
          <p:cNvCxnSpPr>
            <a:cxnSpLocks/>
            <a:stCxn id="4" idx="2"/>
          </p:cNvCxnSpPr>
          <p:nvPr/>
        </p:nvCxnSpPr>
        <p:spPr>
          <a:xfrm>
            <a:off x="3463921" y="5793975"/>
            <a:ext cx="3813490" cy="711292"/>
          </a:xfrm>
          <a:prstGeom prst="line">
            <a:avLst/>
          </a:prstGeom>
          <a:ln w="50800">
            <a:solidFill>
              <a:srgbClr val="FF0000"/>
            </a:solidFill>
            <a:tailEnd type="triangle"/>
          </a:ln>
        </p:spPr>
        <p:style>
          <a:lnRef idx="3">
            <a:schemeClr val="dk1"/>
          </a:lnRef>
          <a:fillRef idx="0">
            <a:schemeClr val="dk1"/>
          </a:fillRef>
          <a:effectRef idx="2">
            <a:schemeClr val="dk1"/>
          </a:effectRef>
          <a:fontRef idx="minor">
            <a:schemeClr val="tx1"/>
          </a:fontRef>
        </p:style>
      </p:cxnSp>
      <p:pic>
        <p:nvPicPr>
          <p:cNvPr id="40" name="グラフィックス 39" descr="安全 単色塗りつぶし">
            <a:extLst>
              <a:ext uri="{FF2B5EF4-FFF2-40B4-BE49-F238E27FC236}">
                <a16:creationId xmlns:a16="http://schemas.microsoft.com/office/drawing/2014/main" id="{345DB476-F294-CF31-F3C5-37FDA889363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266949" y="6258939"/>
            <a:ext cx="498622" cy="498622"/>
          </a:xfrm>
          <a:prstGeom prst="rect">
            <a:avLst/>
          </a:prstGeom>
        </p:spPr>
      </p:pic>
      <p:pic>
        <p:nvPicPr>
          <p:cNvPr id="46" name="グラフィックス 45" descr="疑問符 単色塗りつぶし">
            <a:extLst>
              <a:ext uri="{FF2B5EF4-FFF2-40B4-BE49-F238E27FC236}">
                <a16:creationId xmlns:a16="http://schemas.microsoft.com/office/drawing/2014/main" id="{0001B3E8-24C7-A9C3-505D-15D6751391D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048818" y="4629757"/>
            <a:ext cx="729268" cy="729268"/>
          </a:xfrm>
          <a:prstGeom prst="rect">
            <a:avLst/>
          </a:prstGeom>
        </p:spPr>
      </p:pic>
      <p:sp>
        <p:nvSpPr>
          <p:cNvPr id="47" name="乗算記号 46">
            <a:extLst>
              <a:ext uri="{FF2B5EF4-FFF2-40B4-BE49-F238E27FC236}">
                <a16:creationId xmlns:a16="http://schemas.microsoft.com/office/drawing/2014/main" id="{97905712-D159-3A9F-CD7E-52467F3DC969}"/>
              </a:ext>
            </a:extLst>
          </p:cNvPr>
          <p:cNvSpPr/>
          <p:nvPr/>
        </p:nvSpPr>
        <p:spPr>
          <a:xfrm>
            <a:off x="5222341" y="5807317"/>
            <a:ext cx="724819" cy="757758"/>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pic>
        <p:nvPicPr>
          <p:cNvPr id="52" name="グラフィックス 51" descr="キー 単色塗りつぶし">
            <a:extLst>
              <a:ext uri="{FF2B5EF4-FFF2-40B4-BE49-F238E27FC236}">
                <a16:creationId xmlns:a16="http://schemas.microsoft.com/office/drawing/2014/main" id="{DB35FC94-4FAB-4458-D356-0D984B360BF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019807" y="4739001"/>
            <a:ext cx="673982" cy="673982"/>
          </a:xfrm>
          <a:prstGeom prst="rect">
            <a:avLst/>
          </a:prstGeom>
        </p:spPr>
      </p:pic>
      <p:pic>
        <p:nvPicPr>
          <p:cNvPr id="53" name="グラフィックス 52" descr="キー 単色塗りつぶし">
            <a:extLst>
              <a:ext uri="{FF2B5EF4-FFF2-40B4-BE49-F238E27FC236}">
                <a16:creationId xmlns:a16="http://schemas.microsoft.com/office/drawing/2014/main" id="{437ED6B5-E24B-6C9E-B759-4625B1ABBDD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517078" y="4750113"/>
            <a:ext cx="653622" cy="653622"/>
          </a:xfrm>
          <a:prstGeom prst="rect">
            <a:avLst/>
          </a:prstGeom>
        </p:spPr>
      </p:pic>
    </p:spTree>
    <p:extLst>
      <p:ext uri="{BB962C8B-B14F-4D97-AF65-F5344CB8AC3E}">
        <p14:creationId xmlns:p14="http://schemas.microsoft.com/office/powerpoint/2010/main" val="15715451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15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27550</TotalTime>
  <Words>5948</Words>
  <Application>Microsoft Macintosh PowerPoint</Application>
  <PresentationFormat>ワイド画面</PresentationFormat>
  <Paragraphs>568</Paragraphs>
  <Slides>21</Slides>
  <Notes>21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-webkit-standard</vt:lpstr>
      <vt:lpstr>MS PGothic</vt:lpstr>
      <vt:lpstr>游ゴシック</vt:lpstr>
      <vt:lpstr>游ゴシック</vt:lpstr>
      <vt:lpstr>游ゴシック Bold</vt:lpstr>
      <vt:lpstr>Yu Gothic Medium</vt:lpstr>
      <vt:lpstr>Yu Gothic Medium</vt:lpstr>
      <vt:lpstr>Arial</vt:lpstr>
      <vt:lpstr>Office テーマ</vt:lpstr>
      <vt:lpstr>RISC-V CoVEにおける TEE VMの柔軟で効率のよい 監視システム</vt:lpstr>
      <vt:lpstr>クラウドにおける情報漏洩のリスク</vt:lpstr>
      <vt:lpstr>Confidential VM</vt:lpstr>
      <vt:lpstr>RISC-V Confidential VM拡張 (CoVE)</vt:lpstr>
      <vt:lpstr>CoVEのシステム構成</vt:lpstr>
      <vt:lpstr>TVMの監視の必要性</vt:lpstr>
      <vt:lpstr>提案：TVMmonitor</vt:lpstr>
      <vt:lpstr>メモリ共有を用いた情報取得</vt:lpstr>
      <vt:lpstr>安全なメモリ共有</vt:lpstr>
      <vt:lpstr>実装：システム構成</vt:lpstr>
      <vt:lpstr>TVMへのメモリ割り当て</vt:lpstr>
      <vt:lpstr>TVMのメモリ初期化</vt:lpstr>
      <vt:lpstr>共有のための非機密メモリへの変換</vt:lpstr>
      <vt:lpstr>共有ページの登録</vt:lpstr>
      <vt:lpstr>共有ページでの置換</vt:lpstr>
      <vt:lpstr>監視システム</vt:lpstr>
      <vt:lpstr>実験</vt:lpstr>
      <vt:lpstr>動作確認</vt:lpstr>
      <vt:lpstr>監視性能</vt:lpstr>
      <vt:lpstr>関連研究</vt:lpstr>
      <vt:lpstr>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テーマ</dc:title>
  <dc:creator>悠大 梶原</dc:creator>
  <cp:lastModifiedBy>KAJIWARA Yudai</cp:lastModifiedBy>
  <cp:revision>14</cp:revision>
  <dcterms:created xsi:type="dcterms:W3CDTF">2023-12-18T12:45:46Z</dcterms:created>
  <dcterms:modified xsi:type="dcterms:W3CDTF">2024-08-08T05:44:21Z</dcterms:modified>
</cp:coreProperties>
</file>