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7" r:id="rId3"/>
    <p:sldId id="258" r:id="rId4"/>
    <p:sldId id="281" r:id="rId5"/>
    <p:sldId id="282" r:id="rId6"/>
    <p:sldId id="273" r:id="rId7"/>
    <p:sldId id="271" r:id="rId8"/>
    <p:sldId id="265" r:id="rId9"/>
    <p:sldId id="276" r:id="rId10"/>
    <p:sldId id="263"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60" autoAdjust="0"/>
    <p:restoredTop sz="91616" autoAdjust="0"/>
  </p:normalViewPr>
  <p:slideViewPr>
    <p:cSldViewPr snapToGrid="0">
      <p:cViewPr varScale="1">
        <p:scale>
          <a:sx n="89" d="100"/>
          <a:sy n="89" d="100"/>
        </p:scale>
        <p:origin x="163" y="67"/>
      </p:cViewPr>
      <p:guideLst/>
    </p:cSldViewPr>
  </p:slideViewPr>
  <p:notesTextViewPr>
    <p:cViewPr>
      <p:scale>
        <a:sx n="1" d="1"/>
        <a:sy n="1" d="1"/>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204260-7263-490E-B381-A46AFC423B92}" type="datetimeFigureOut">
              <a:rPr kumimoji="1" lang="ja-JP" altLang="en-US" smtClean="0"/>
              <a:t>2024/2/19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9CBA28-8516-49A3-9515-5727F7EFA2F8}" type="slidenum">
              <a:rPr kumimoji="1" lang="ja-JP" altLang="en-US" smtClean="0"/>
              <a:t>‹#›</a:t>
            </a:fld>
            <a:endParaRPr kumimoji="1" lang="ja-JP" altLang="en-US"/>
          </a:p>
        </p:txBody>
      </p:sp>
    </p:spTree>
    <p:extLst>
      <p:ext uri="{BB962C8B-B14F-4D97-AF65-F5344CB8AC3E}">
        <p14:creationId xmlns:p14="http://schemas.microsoft.com/office/powerpoint/2010/main" val="20031024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そこで、</a:t>
            </a:r>
            <a:r>
              <a:rPr kumimoji="1" lang="en-US" altLang="ja-JP" dirty="0"/>
              <a:t>AMD</a:t>
            </a:r>
            <a:r>
              <a:rPr kumimoji="1" lang="ja-JP" altLang="en-US" dirty="0"/>
              <a:t>製</a:t>
            </a:r>
            <a:r>
              <a:rPr kumimoji="1" lang="en-US" altLang="ja-JP" dirty="0"/>
              <a:t>CPU</a:t>
            </a:r>
            <a:r>
              <a:rPr kumimoji="1" lang="ja-JP" altLang="en-US" dirty="0"/>
              <a:t>は</a:t>
            </a:r>
            <a:r>
              <a:rPr kumimoji="1" lang="en-US" altLang="ja-JP" dirty="0"/>
              <a:t>Secure Encrypted Virtualization (SEV)</a:t>
            </a:r>
            <a:r>
              <a:rPr kumimoji="1" lang="ja-JP" altLang="en-US" dirty="0"/>
              <a:t>安全な暗号化された仮想化等価的なメモリ暗号化を提供しています。</a:t>
            </a:r>
            <a:endParaRPr kumimoji="1" lang="en-US" altLang="ja-JP" dirty="0"/>
          </a:p>
          <a:p>
            <a:r>
              <a:rPr kumimoji="1" lang="ja-JP" altLang="en-US" dirty="0"/>
              <a:t>～～～</a:t>
            </a:r>
            <a:endParaRPr kumimoji="1" lang="en-US" altLang="ja-JP" dirty="0"/>
          </a:p>
          <a:p>
            <a:r>
              <a:rPr kumimoji="1" lang="ja-JP" altLang="en-US" dirty="0"/>
              <a:t>このような特徴から内部犯であっても</a:t>
            </a:r>
            <a:r>
              <a:rPr kumimoji="1" lang="en-US" altLang="ja-JP" dirty="0"/>
              <a:t>VM</a:t>
            </a:r>
            <a:r>
              <a:rPr kumimoji="1" lang="ja-JP" altLang="en-US" dirty="0"/>
              <a:t>を盗聴できない。</a:t>
            </a:r>
            <a:endParaRPr kumimoji="1" lang="en-US" altLang="ja-JP" dirty="0"/>
          </a:p>
          <a:p>
            <a:r>
              <a:rPr kumimoji="1" lang="ja-JP" altLang="en-US" dirty="0"/>
              <a:t>暗号鍵は</a:t>
            </a:r>
            <a:r>
              <a:rPr kumimoji="1" lang="en-US" altLang="ja-JP" dirty="0"/>
              <a:t>AMD</a:t>
            </a:r>
            <a:r>
              <a:rPr kumimoji="1" lang="ja-JP" altLang="en-US" dirty="0"/>
              <a:t>セキュアプロセッサが独自に管理を行うため、その暗号鍵を盗聴するのは難しい。</a:t>
            </a:r>
          </a:p>
        </p:txBody>
      </p:sp>
      <p:sp>
        <p:nvSpPr>
          <p:cNvPr id="4" name="スライド番号プレースホルダー 3"/>
          <p:cNvSpPr>
            <a:spLocks noGrp="1"/>
          </p:cNvSpPr>
          <p:nvPr>
            <p:ph type="sldNum" sz="quarter" idx="5"/>
          </p:nvPr>
        </p:nvSpPr>
        <p:spPr/>
        <p:txBody>
          <a:bodyPr/>
          <a:lstStyle/>
          <a:p>
            <a:fld id="{659CBA28-8516-49A3-9515-5727F7EFA2F8}" type="slidenum">
              <a:rPr kumimoji="1" lang="ja-JP" altLang="en-US" smtClean="0"/>
              <a:t>2</a:t>
            </a:fld>
            <a:endParaRPr kumimoji="1" lang="ja-JP" altLang="en-US"/>
          </a:p>
        </p:txBody>
      </p:sp>
    </p:spTree>
    <p:extLst>
      <p:ext uri="{BB962C8B-B14F-4D97-AF65-F5344CB8AC3E}">
        <p14:creationId xmlns:p14="http://schemas.microsoft.com/office/powerpoint/2010/main" val="4030084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VM</a:t>
            </a:r>
            <a:r>
              <a:rPr kumimoji="1" lang="ja-JP" altLang="en-US" dirty="0"/>
              <a:t>内に侵入されてしまうと、</a:t>
            </a:r>
            <a:r>
              <a:rPr kumimoji="1" lang="en-US" altLang="ja-JP" dirty="0"/>
              <a:t>SEV</a:t>
            </a:r>
            <a:r>
              <a:rPr kumimoji="1" lang="ja-JP" altLang="en-US" dirty="0"/>
              <a:t>ではメモリの保護を行えないため、</a:t>
            </a:r>
            <a:r>
              <a:rPr kumimoji="1" lang="en-US" altLang="ja-JP" dirty="0"/>
              <a:t>IDS</a:t>
            </a:r>
            <a:r>
              <a:rPr kumimoji="1" lang="ja-JP" altLang="en-US" dirty="0"/>
              <a:t>を用いて</a:t>
            </a:r>
            <a:r>
              <a:rPr kumimoji="1" lang="en-US" altLang="ja-JP" dirty="0"/>
              <a:t>VM</a:t>
            </a:r>
            <a:r>
              <a:rPr kumimoji="1" lang="ja-JP" altLang="en-US" dirty="0"/>
              <a:t>の監視を行う必要があります。</a:t>
            </a:r>
            <a:endParaRPr kumimoji="1" lang="en-US" altLang="ja-JP" dirty="0"/>
          </a:p>
          <a:p>
            <a:r>
              <a:rPr kumimoji="1" lang="ja-JP" altLang="en-US" dirty="0"/>
              <a:t>また</a:t>
            </a:r>
            <a:r>
              <a:rPr kumimoji="1" lang="en-US" altLang="ja-JP" dirty="0"/>
              <a:t>VM</a:t>
            </a:r>
            <a:r>
              <a:rPr kumimoji="1" lang="ja-JP" altLang="en-US" dirty="0"/>
              <a:t>内で</a:t>
            </a:r>
            <a:r>
              <a:rPr kumimoji="1" lang="en-US" altLang="ja-JP" dirty="0"/>
              <a:t>IDS</a:t>
            </a:r>
            <a:r>
              <a:rPr kumimoji="1" lang="ja-JP" altLang="en-US" dirty="0"/>
              <a:t>を動作させると無効化されるおそれがあるため、</a:t>
            </a:r>
            <a:r>
              <a:rPr kumimoji="1" lang="en-US" altLang="ja-JP" dirty="0"/>
              <a:t>IDS</a:t>
            </a:r>
            <a:r>
              <a:rPr kumimoji="1" lang="ja-JP" altLang="en-US" dirty="0"/>
              <a:t>を</a:t>
            </a:r>
            <a:r>
              <a:rPr kumimoji="1" lang="en-US" altLang="ja-JP" dirty="0"/>
              <a:t>VM</a:t>
            </a:r>
            <a:r>
              <a:rPr kumimoji="1" lang="ja-JP" altLang="en-US" dirty="0"/>
              <a:t>外で安全に動作させる</a:t>
            </a:r>
            <a:r>
              <a:rPr kumimoji="1" lang="en-US" altLang="ja-JP" dirty="0"/>
              <a:t>IDS</a:t>
            </a:r>
            <a:r>
              <a:rPr kumimoji="1" lang="ja-JP" altLang="en-US" dirty="0"/>
              <a:t>オフロードが用いられています。</a:t>
            </a:r>
            <a:endParaRPr kumimoji="1" lang="en-US" altLang="ja-JP" dirty="0"/>
          </a:p>
          <a:p>
            <a:r>
              <a:rPr kumimoji="1" lang="ja-JP" altLang="en-US" dirty="0"/>
              <a:t>しかし、</a:t>
            </a:r>
            <a:r>
              <a:rPr kumimoji="1" lang="en-US" altLang="ja-JP" dirty="0"/>
              <a:t>VM</a:t>
            </a:r>
            <a:r>
              <a:rPr kumimoji="1" lang="ja-JP" altLang="en-US" dirty="0"/>
              <a:t>のメモリ上の</a:t>
            </a:r>
            <a:r>
              <a:rPr kumimoji="1" lang="en-US" altLang="ja-JP" dirty="0"/>
              <a:t>OS</a:t>
            </a:r>
            <a:r>
              <a:rPr kumimoji="1" lang="ja-JP" altLang="en-US" dirty="0"/>
              <a:t>データを監視する</a:t>
            </a:r>
            <a:r>
              <a:rPr kumimoji="1" lang="en-US" altLang="ja-JP" dirty="0"/>
              <a:t>IDS</a:t>
            </a:r>
            <a:r>
              <a:rPr kumimoji="1" lang="ja-JP" altLang="en-US" dirty="0"/>
              <a:t>は、</a:t>
            </a:r>
            <a:r>
              <a:rPr kumimoji="1" lang="en-US" altLang="ja-JP" dirty="0"/>
              <a:t>SEV</a:t>
            </a:r>
            <a:r>
              <a:rPr kumimoji="1" lang="ja-JP" altLang="en-US" dirty="0"/>
              <a:t>を用いて</a:t>
            </a:r>
            <a:r>
              <a:rPr kumimoji="1" lang="en-US" altLang="ja-JP" dirty="0"/>
              <a:t>VM</a:t>
            </a:r>
            <a:r>
              <a:rPr kumimoji="1" lang="ja-JP" altLang="en-US" dirty="0"/>
              <a:t>のメモリが暗号化されると監視を行えません。</a:t>
            </a:r>
          </a:p>
        </p:txBody>
      </p:sp>
      <p:sp>
        <p:nvSpPr>
          <p:cNvPr id="4" name="スライド番号プレースホルダー 3"/>
          <p:cNvSpPr>
            <a:spLocks noGrp="1"/>
          </p:cNvSpPr>
          <p:nvPr>
            <p:ph type="sldNum" sz="quarter" idx="5"/>
          </p:nvPr>
        </p:nvSpPr>
        <p:spPr/>
        <p:txBody>
          <a:bodyPr/>
          <a:lstStyle/>
          <a:p>
            <a:fld id="{659CBA28-8516-49A3-9515-5727F7EFA2F8}" type="slidenum">
              <a:rPr kumimoji="1" lang="ja-JP" altLang="en-US" smtClean="0"/>
              <a:t>3</a:t>
            </a:fld>
            <a:endParaRPr kumimoji="1" lang="ja-JP" altLang="en-US"/>
          </a:p>
        </p:txBody>
      </p:sp>
    </p:spTree>
    <p:extLst>
      <p:ext uri="{BB962C8B-B14F-4D97-AF65-F5344CB8AC3E}">
        <p14:creationId xmlns:p14="http://schemas.microsoft.com/office/powerpoint/2010/main" val="1361416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そこで先行研究の</a:t>
            </a:r>
            <a:r>
              <a:rPr kumimoji="1" lang="en-US" altLang="ja-JP" dirty="0" err="1"/>
              <a:t>SEVmonitor</a:t>
            </a:r>
            <a:r>
              <a:rPr kumimoji="1" lang="ja-JP" altLang="en-US" dirty="0"/>
              <a:t>では</a:t>
            </a:r>
            <a:r>
              <a:rPr kumimoji="1" lang="en-US" altLang="ja-JP" dirty="0"/>
              <a:t>SEV</a:t>
            </a:r>
            <a:r>
              <a:rPr kumimoji="1" lang="ja-JP" altLang="en-US" dirty="0"/>
              <a:t>で保護された</a:t>
            </a:r>
            <a:r>
              <a:rPr kumimoji="1" lang="en-US" altLang="ja-JP" dirty="0"/>
              <a:t>VM</a:t>
            </a:r>
            <a:r>
              <a:rPr kumimoji="1" lang="ja-JP" altLang="en-US" dirty="0"/>
              <a:t>に対する安全な</a:t>
            </a:r>
            <a:r>
              <a:rPr kumimoji="1" lang="en-US" altLang="ja-JP" dirty="0"/>
              <a:t>IDS</a:t>
            </a:r>
            <a:r>
              <a:rPr kumimoji="1" lang="ja-JP" altLang="en-US" dirty="0"/>
              <a:t>オフロードを実現しています。</a:t>
            </a:r>
            <a:endParaRPr kumimoji="1" lang="en-US" altLang="ja-JP" dirty="0"/>
          </a:p>
          <a:p>
            <a:r>
              <a:rPr kumimoji="1" lang="ja-JP" altLang="en-US" dirty="0"/>
              <a:t>～～</a:t>
            </a:r>
            <a:endParaRPr kumimoji="1" lang="en-US" altLang="ja-JP" dirty="0"/>
          </a:p>
          <a:p>
            <a:r>
              <a:rPr kumimoji="1" lang="ja-JP" altLang="en-US" dirty="0"/>
              <a:t>またエージェントは監視対象</a:t>
            </a:r>
            <a:r>
              <a:rPr kumimoji="1" lang="en-US" altLang="ja-JP" dirty="0"/>
              <a:t>VM</a:t>
            </a:r>
            <a:r>
              <a:rPr kumimoji="1" lang="ja-JP" altLang="en-US" dirty="0"/>
              <a:t>内で安全に動作し、用いる環境によってトレードオフが存在します。</a:t>
            </a:r>
          </a:p>
        </p:txBody>
      </p:sp>
      <p:sp>
        <p:nvSpPr>
          <p:cNvPr id="4" name="スライド番号プレースホルダー 3"/>
          <p:cNvSpPr>
            <a:spLocks noGrp="1"/>
          </p:cNvSpPr>
          <p:nvPr>
            <p:ph type="sldNum" sz="quarter" idx="5"/>
          </p:nvPr>
        </p:nvSpPr>
        <p:spPr/>
        <p:txBody>
          <a:bodyPr/>
          <a:lstStyle/>
          <a:p>
            <a:fld id="{659CBA28-8516-49A3-9515-5727F7EFA2F8}" type="slidenum">
              <a:rPr kumimoji="1" lang="ja-JP" altLang="en-US" smtClean="0"/>
              <a:t>4</a:t>
            </a:fld>
            <a:endParaRPr kumimoji="1" lang="ja-JP" altLang="en-US"/>
          </a:p>
        </p:txBody>
      </p:sp>
    </p:spTree>
    <p:extLst>
      <p:ext uri="{BB962C8B-B14F-4D97-AF65-F5344CB8AC3E}">
        <p14:creationId xmlns:p14="http://schemas.microsoft.com/office/powerpoint/2010/main" val="95530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そこで、システムを</a:t>
            </a:r>
            <a:r>
              <a:rPr kumimoji="1" lang="en-US" altLang="ja-JP" dirty="0"/>
              <a:t>V</a:t>
            </a:r>
            <a:r>
              <a:rPr kumimoji="1" lang="ja-JP" altLang="en-US" dirty="0"/>
              <a:t>内で隔離なしに動作させ、</a:t>
            </a:r>
            <a:r>
              <a:rPr kumimoji="1" lang="en-US" altLang="ja-JP" dirty="0"/>
              <a:t>BIOS</a:t>
            </a:r>
            <a:r>
              <a:rPr kumimoji="1" lang="ja-JP" altLang="en-US" dirty="0"/>
              <a:t>内にエージェントを配置する方法を提案します。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エージェントをシステムマネジメントモードで実行することにより、安全性とシステム性のを両立させ、</a:t>
            </a:r>
            <a:r>
              <a:rPr lang="en-JP" altLang="ja-JP" dirty="0"/>
              <a:t>OS</a:t>
            </a:r>
            <a:r>
              <a:rPr lang="ja-JP" altLang="en-JP" dirty="0"/>
              <a:t>が</a:t>
            </a:r>
            <a:r>
              <a:rPr lang="ja-JP" altLang="en-US" dirty="0"/>
              <a:t>攻撃を受けたとしてもエージェントは無効化されず、エージェントの実行中以外はシステム性能がまったく低下しないという利点があります。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59CBA28-8516-49A3-9515-5727F7EFA2F8}" type="slidenum">
              <a:rPr kumimoji="1" lang="ja-JP" altLang="en-US" smtClean="0"/>
              <a:t>5</a:t>
            </a:fld>
            <a:endParaRPr kumimoji="1" lang="ja-JP" altLang="en-US"/>
          </a:p>
        </p:txBody>
      </p:sp>
    </p:spTree>
    <p:extLst>
      <p:ext uri="{BB962C8B-B14F-4D97-AF65-F5344CB8AC3E}">
        <p14:creationId xmlns:p14="http://schemas.microsoft.com/office/powerpoint/2010/main" val="37975614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システムの構成としては、</a:t>
            </a:r>
            <a:r>
              <a:rPr kumimoji="1" lang="en-JP" altLang="ja-JP" dirty="0"/>
              <a:t>IDS</a:t>
            </a:r>
            <a:r>
              <a:rPr kumimoji="1" lang="ja-JP" altLang="en-JP" dirty="0"/>
              <a:t>は</a:t>
            </a:r>
            <a:r>
              <a:rPr kumimoji="1" lang="en-US" altLang="ja-JP" dirty="0"/>
              <a:t>VM</a:t>
            </a:r>
            <a:r>
              <a:rPr kumimoji="1" lang="ja-JP" altLang="en-US" dirty="0"/>
              <a:t>の外で動作するヘルパーを呼び出し、ヘルパー経由で</a:t>
            </a:r>
            <a:r>
              <a:rPr kumimoji="1" lang="en-US" altLang="ja-JP" dirty="0"/>
              <a:t>BIOS</a:t>
            </a:r>
            <a:r>
              <a:rPr kumimoji="1" lang="ja-JP" altLang="en-US" dirty="0"/>
              <a:t>内のエージェントを呼び出します。ここでは侵入者がヘルパーを停止させることはできないとしています。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エージェントは要求されたメモリデータを取得し、共有メモリを用いて</a:t>
            </a:r>
            <a:r>
              <a:rPr kumimoji="1" lang="en-US" altLang="ja-JP" dirty="0"/>
              <a:t>IDS</a:t>
            </a:r>
            <a:r>
              <a:rPr kumimoji="1" lang="ja-JP" altLang="en-US" dirty="0"/>
              <a:t>に返送を行います。</a:t>
            </a:r>
            <a:endParaRPr kumimoji="1" lang="en-US" altLang="ja-JP" dirty="0"/>
          </a:p>
        </p:txBody>
      </p:sp>
      <p:sp>
        <p:nvSpPr>
          <p:cNvPr id="4" name="スライド番号プレースホルダー 3"/>
          <p:cNvSpPr>
            <a:spLocks noGrp="1"/>
          </p:cNvSpPr>
          <p:nvPr>
            <p:ph type="sldNum" sz="quarter" idx="5"/>
          </p:nvPr>
        </p:nvSpPr>
        <p:spPr/>
        <p:txBody>
          <a:bodyPr/>
          <a:lstStyle/>
          <a:p>
            <a:fld id="{659CBA28-8516-49A3-9515-5727F7EFA2F8}" type="slidenum">
              <a:rPr kumimoji="1" lang="ja-JP" altLang="en-US" smtClean="0"/>
              <a:t>6</a:t>
            </a:fld>
            <a:endParaRPr kumimoji="1" lang="ja-JP" altLang="en-US"/>
          </a:p>
        </p:txBody>
      </p:sp>
    </p:spTree>
    <p:extLst>
      <p:ext uri="{BB962C8B-B14F-4D97-AF65-F5344CB8AC3E}">
        <p14:creationId xmlns:p14="http://schemas.microsoft.com/office/powerpoint/2010/main" val="3889140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b="0" i="0" dirty="0">
                <a:solidFill>
                  <a:srgbClr val="4D5156"/>
                </a:solidFill>
                <a:effectLst/>
                <a:latin typeface="arial" panose="020B0604020202020204" pitchFamily="34" charset="0"/>
              </a:rPr>
              <a:t>VM</a:t>
            </a:r>
            <a:r>
              <a:rPr lang="ja-JP" altLang="en-US" b="0" i="0" dirty="0">
                <a:solidFill>
                  <a:srgbClr val="4D5156"/>
                </a:solidFill>
                <a:effectLst/>
                <a:latin typeface="arial" panose="020B0604020202020204" pitchFamily="34" charset="0"/>
              </a:rPr>
              <a:t>間でのメモリ共有についてですが、</a:t>
            </a:r>
            <a:r>
              <a:rPr lang="en-US" altLang="ja-JP" b="0" i="0" dirty="0">
                <a:solidFill>
                  <a:srgbClr val="4D5156"/>
                </a:solidFill>
                <a:effectLst/>
                <a:latin typeface="arial" panose="020B0604020202020204" pitchFamily="34" charset="0"/>
              </a:rPr>
              <a:t>QEMU</a:t>
            </a:r>
            <a:r>
              <a:rPr lang="ja-JP" altLang="en-US" b="0" i="0" dirty="0">
                <a:solidFill>
                  <a:srgbClr val="4D5156"/>
                </a:solidFill>
                <a:effectLst/>
                <a:latin typeface="arial" panose="020B0604020202020204" pitchFamily="34" charset="0"/>
              </a:rPr>
              <a:t>の</a:t>
            </a:r>
            <a:r>
              <a:rPr lang="en-US" altLang="ja-JP" b="0" i="0" dirty="0" err="1">
                <a:solidFill>
                  <a:srgbClr val="4D5156"/>
                </a:solidFill>
                <a:effectLst/>
                <a:latin typeface="arial" panose="020B0604020202020204" pitchFamily="34" charset="0"/>
              </a:rPr>
              <a:t>ivshmem</a:t>
            </a:r>
            <a:r>
              <a:rPr lang="ja-JP" altLang="en-US" b="0" i="0" dirty="0">
                <a:solidFill>
                  <a:srgbClr val="4D5156"/>
                </a:solidFill>
                <a:effectLst/>
                <a:latin typeface="arial" panose="020B0604020202020204" pitchFamily="34" charset="0"/>
              </a:rPr>
              <a:t>機能を用いて</a:t>
            </a:r>
            <a:r>
              <a:rPr lang="en-US" altLang="ja-JP" b="0" i="0" dirty="0">
                <a:solidFill>
                  <a:srgbClr val="4D5156"/>
                </a:solidFill>
                <a:effectLst/>
                <a:latin typeface="arial" panose="020B0604020202020204" pitchFamily="34" charset="0"/>
              </a:rPr>
              <a:t>VM</a:t>
            </a:r>
            <a:r>
              <a:rPr lang="ja-JP" altLang="en-US" b="0" i="0" dirty="0">
                <a:solidFill>
                  <a:srgbClr val="4D5156"/>
                </a:solidFill>
                <a:effectLst/>
                <a:latin typeface="arial" panose="020B0604020202020204" pitchFamily="34" charset="0"/>
              </a:rPr>
              <a:t>間で共有メモリを確立します。</a:t>
            </a:r>
            <a:endParaRPr lang="en-US" altLang="ja-JP" b="0" i="0" dirty="0">
              <a:solidFill>
                <a:srgbClr val="4D5156"/>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dirty="0">
                <a:solidFill>
                  <a:srgbClr val="4D5156"/>
                </a:solidFill>
                <a:effectLst/>
                <a:latin typeface="arial" panose="020B0604020202020204" pitchFamily="34" charset="0"/>
              </a:rPr>
              <a:t>仮想</a:t>
            </a:r>
            <a:r>
              <a:rPr lang="en-US" altLang="ja-JP" b="0" i="0" dirty="0" err="1">
                <a:solidFill>
                  <a:srgbClr val="4D5156"/>
                </a:solidFill>
                <a:effectLst/>
                <a:latin typeface="arial" panose="020B0604020202020204" pitchFamily="34" charset="0"/>
              </a:rPr>
              <a:t>pci</a:t>
            </a:r>
            <a:r>
              <a:rPr lang="ja-JP" altLang="en-US" b="0" i="0" dirty="0">
                <a:solidFill>
                  <a:srgbClr val="4D5156"/>
                </a:solidFill>
                <a:effectLst/>
                <a:latin typeface="arial" panose="020B0604020202020204" pitchFamily="34" charset="0"/>
              </a:rPr>
              <a:t>デバイスにアクセスが必要なため、</a:t>
            </a:r>
            <a:r>
              <a:rPr lang="en-JP" altLang="ja-JP" dirty="0"/>
              <a:t>監視対象システムが確立した共有メモリのアドレスをBIOSに登録</a:t>
            </a:r>
            <a:r>
              <a:rPr lang="ja-JP" altLang="en-US" dirty="0"/>
              <a:t>することで、</a:t>
            </a:r>
            <a:r>
              <a:rPr lang="en-JP" altLang="ja-JP" dirty="0"/>
              <a:t>監視対象システムのデバイスドライバを利用可能</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dirty="0">
                <a:solidFill>
                  <a:srgbClr val="4D5156"/>
                </a:solidFill>
                <a:effectLst/>
                <a:latin typeface="arial" panose="020B0604020202020204" pitchFamily="34" charset="0"/>
              </a:rPr>
              <a:t>にしています。</a:t>
            </a:r>
            <a:endParaRPr lang="en-US" altLang="ja-JP" b="0" i="0" dirty="0">
              <a:solidFill>
                <a:srgbClr val="4D5156"/>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i="0" dirty="0">
              <a:solidFill>
                <a:srgbClr val="4D5156"/>
              </a:solidFill>
              <a:effectLst/>
              <a:latin typeface="arial" panose="020B0604020202020204" pitchFamily="34" charset="0"/>
            </a:endParaRPr>
          </a:p>
          <a:p>
            <a:r>
              <a:rPr lang="en-US" altLang="ja-JP" b="0" i="0" dirty="0">
                <a:solidFill>
                  <a:srgbClr val="4D5156"/>
                </a:solidFill>
                <a:effectLst/>
                <a:latin typeface="arial" panose="020B0604020202020204" pitchFamily="34" charset="0"/>
              </a:rPr>
              <a:t>VM</a:t>
            </a:r>
            <a:r>
              <a:rPr lang="ja-JP" altLang="en-US" b="0" i="0" dirty="0">
                <a:solidFill>
                  <a:srgbClr val="4D5156"/>
                </a:solidFill>
                <a:effectLst/>
                <a:latin typeface="arial" panose="020B0604020202020204" pitchFamily="34" charset="0"/>
              </a:rPr>
              <a:t>間共有メモリ</a:t>
            </a:r>
            <a:r>
              <a:rPr lang="en-US" altLang="ja-JP" b="0" i="0" dirty="0">
                <a:solidFill>
                  <a:srgbClr val="4D5156"/>
                </a:solidFill>
                <a:effectLst/>
                <a:latin typeface="arial" panose="020B0604020202020204" pitchFamily="34" charset="0"/>
              </a:rPr>
              <a:t>(Inter-VM shared memory: </a:t>
            </a:r>
            <a:r>
              <a:rPr lang="en-US" altLang="ja-JP" b="1" i="0" dirty="0" err="1">
                <a:solidFill>
                  <a:srgbClr val="5F6368"/>
                </a:solidFill>
                <a:effectLst/>
                <a:latin typeface="arial" panose="020B0604020202020204" pitchFamily="34" charset="0"/>
              </a:rPr>
              <a:t>ivshmem</a:t>
            </a:r>
            <a:r>
              <a:rPr lang="en-US" altLang="ja-JP" b="0" i="0" dirty="0">
                <a:solidFill>
                  <a:srgbClr val="4D5156"/>
                </a:solidFill>
                <a:effectLst/>
                <a:latin typeface="arial" panose="020B0604020202020204" pitchFamily="34" charset="0"/>
              </a:rPr>
              <a:t>)</a:t>
            </a:r>
            <a:endParaRPr kumimoji="1" lang="ja-JP" altLang="en-US" dirty="0"/>
          </a:p>
        </p:txBody>
      </p:sp>
      <p:sp>
        <p:nvSpPr>
          <p:cNvPr id="4" name="スライド番号プレースホルダー 3"/>
          <p:cNvSpPr>
            <a:spLocks noGrp="1"/>
          </p:cNvSpPr>
          <p:nvPr>
            <p:ph type="sldNum" sz="quarter" idx="5"/>
          </p:nvPr>
        </p:nvSpPr>
        <p:spPr/>
        <p:txBody>
          <a:bodyPr/>
          <a:lstStyle/>
          <a:p>
            <a:fld id="{659CBA28-8516-49A3-9515-5727F7EFA2F8}" type="slidenum">
              <a:rPr kumimoji="1" lang="ja-JP" altLang="en-US" smtClean="0"/>
              <a:t>7</a:t>
            </a:fld>
            <a:endParaRPr kumimoji="1" lang="ja-JP" altLang="en-US"/>
          </a:p>
        </p:txBody>
      </p:sp>
    </p:spTree>
    <p:extLst>
      <p:ext uri="{BB962C8B-B14F-4D97-AF65-F5344CB8AC3E}">
        <p14:creationId xmlns:p14="http://schemas.microsoft.com/office/powerpoint/2010/main" val="2283385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続いて実験です。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IDS</a:t>
            </a:r>
            <a:r>
              <a:rPr lang="ja-JP" altLang="en-US" dirty="0"/>
              <a:t>から</a:t>
            </a:r>
            <a:r>
              <a:rPr lang="en-US" altLang="ja-JP" dirty="0"/>
              <a:t>SMI</a:t>
            </a:r>
            <a:r>
              <a:rPr lang="ja-JP" altLang="en-US" dirty="0"/>
              <a:t>ハンドラを呼び出すことができるかどうか確認</a:t>
            </a:r>
            <a:r>
              <a:rPr kumimoji="1" lang="ja-JP" altLang="en-US" dirty="0"/>
              <a:t>を行いました。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先ほど説明した手順通り、</a:t>
            </a:r>
            <a:r>
              <a:rPr lang="en-US" altLang="ja-JP" dirty="0"/>
              <a:t>IDS</a:t>
            </a:r>
            <a:r>
              <a:rPr lang="ja-JP" altLang="en-US" dirty="0"/>
              <a:t>がヘルパーに</a:t>
            </a:r>
            <a:r>
              <a:rPr lang="en-US" altLang="ja-JP" dirty="0"/>
              <a:t>SMI</a:t>
            </a:r>
            <a:r>
              <a:rPr lang="ja-JP" altLang="en-US" dirty="0"/>
              <a:t>インジェクション要求を送信を行い、それを受けたヘルパーは</a:t>
            </a:r>
            <a:r>
              <a:rPr lang="en-US" altLang="ja-JP" dirty="0"/>
              <a:t>QEMU</a:t>
            </a:r>
            <a:r>
              <a:rPr lang="ja-JP" altLang="en-US" dirty="0"/>
              <a:t>に</a:t>
            </a:r>
            <a:r>
              <a:rPr lang="en-US" altLang="ja-JP" dirty="0"/>
              <a:t>SMI</a:t>
            </a:r>
            <a:r>
              <a:rPr lang="ja-JP" altLang="en-US" dirty="0"/>
              <a:t>インジェクション・コマンドを送信を行います。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VM</a:t>
            </a:r>
            <a:r>
              <a:rPr lang="ja-JP" altLang="en-US" dirty="0"/>
              <a:t>内で</a:t>
            </a:r>
            <a:r>
              <a:rPr lang="en-US" altLang="ja-JP" dirty="0"/>
              <a:t>SMI</a:t>
            </a:r>
            <a:r>
              <a:rPr lang="ja-JP" altLang="en-US" dirty="0"/>
              <a:t>を発生し、</a:t>
            </a:r>
            <a:r>
              <a:rPr lang="en-US" altLang="ja-JP" dirty="0"/>
              <a:t>SMI</a:t>
            </a:r>
            <a:r>
              <a:rPr lang="ja-JP" altLang="en-US" dirty="0"/>
              <a:t>ハンドラが呼び出されているかどうかを確認しました。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実験環境は以下のようになっています。</a:t>
            </a:r>
            <a:endParaRPr lang="en-US" altLang="ja-JP" dirty="0"/>
          </a:p>
        </p:txBody>
      </p:sp>
      <p:sp>
        <p:nvSpPr>
          <p:cNvPr id="4" name="スライド番号プレースホルダー 3"/>
          <p:cNvSpPr>
            <a:spLocks noGrp="1"/>
          </p:cNvSpPr>
          <p:nvPr>
            <p:ph type="sldNum" sz="quarter" idx="5"/>
          </p:nvPr>
        </p:nvSpPr>
        <p:spPr/>
        <p:txBody>
          <a:bodyPr/>
          <a:lstStyle/>
          <a:p>
            <a:fld id="{659CBA28-8516-49A3-9515-5727F7EFA2F8}" type="slidenum">
              <a:rPr kumimoji="1" lang="ja-JP" altLang="en-US" smtClean="0"/>
              <a:t>8</a:t>
            </a:fld>
            <a:endParaRPr kumimoji="1" lang="ja-JP" altLang="en-US"/>
          </a:p>
        </p:txBody>
      </p:sp>
    </p:spTree>
    <p:extLst>
      <p:ext uri="{BB962C8B-B14F-4D97-AF65-F5344CB8AC3E}">
        <p14:creationId xmlns:p14="http://schemas.microsoft.com/office/powerpoint/2010/main" val="277567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実験結果としては以下の図のように、</a:t>
            </a:r>
            <a:r>
              <a:rPr lang="en-US" altLang="ja-JP" dirty="0"/>
              <a:t>IDS</a:t>
            </a:r>
            <a:r>
              <a:rPr lang="ja-JP" altLang="en-US" dirty="0"/>
              <a:t>から</a:t>
            </a:r>
            <a:r>
              <a:rPr lang="en-JP" altLang="ja-JP" dirty="0"/>
              <a:t>SMI</a:t>
            </a:r>
            <a:r>
              <a:rPr lang="ja-JP" altLang="en-JP" dirty="0"/>
              <a:t>インジェクション</a:t>
            </a:r>
            <a:r>
              <a:rPr lang="ja-JP" altLang="en-US" dirty="0"/>
              <a:t>要求を送信できたことをヘルパーのログで確認</a:t>
            </a:r>
            <a:r>
              <a:rPr kumimoji="1" lang="ja-JP" altLang="en-US" dirty="0"/>
              <a:t>できました。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a:t>
            </a:r>
            <a:r>
              <a:rPr lang="ja-JP" altLang="en-US" dirty="0"/>
              <a:t>監視対象</a:t>
            </a:r>
            <a:r>
              <a:rPr lang="en-US" altLang="ja-JP" dirty="0"/>
              <a:t>VM</a:t>
            </a:r>
            <a:r>
              <a:rPr lang="ja-JP" altLang="en-US" dirty="0"/>
              <a:t>に</a:t>
            </a:r>
            <a:r>
              <a:rPr lang="en-US" altLang="ja-JP" dirty="0"/>
              <a:t>SMI</a:t>
            </a:r>
            <a:r>
              <a:rPr lang="ja-JP" altLang="en-US" dirty="0"/>
              <a:t>を挿入できていることを</a:t>
            </a:r>
            <a:r>
              <a:rPr lang="en-JP" altLang="ja-JP" dirty="0"/>
              <a:t>BIOS</a:t>
            </a:r>
            <a:r>
              <a:rPr lang="ja-JP" altLang="en-JP" dirty="0"/>
              <a:t>の</a:t>
            </a:r>
            <a:r>
              <a:rPr lang="ja-JP" altLang="en-US" dirty="0"/>
              <a:t>ログで確認できました。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以下のようにログで</a:t>
            </a:r>
            <a:r>
              <a:rPr lang="en-US" altLang="ja-JP" dirty="0" err="1"/>
              <a:t>smi</a:t>
            </a:r>
            <a:r>
              <a:rPr lang="ja-JP" altLang="en-US" dirty="0"/>
              <a:t>ハンドラが呼び出されたことがわかります。</a:t>
            </a:r>
            <a:endParaRPr lang="en-US" altLang="ja-JP" dirty="0"/>
          </a:p>
        </p:txBody>
      </p:sp>
      <p:sp>
        <p:nvSpPr>
          <p:cNvPr id="4" name="スライド番号プレースホルダー 3"/>
          <p:cNvSpPr>
            <a:spLocks noGrp="1"/>
          </p:cNvSpPr>
          <p:nvPr>
            <p:ph type="sldNum" sz="quarter" idx="5"/>
          </p:nvPr>
        </p:nvSpPr>
        <p:spPr/>
        <p:txBody>
          <a:bodyPr/>
          <a:lstStyle/>
          <a:p>
            <a:fld id="{659CBA28-8516-49A3-9515-5727F7EFA2F8}" type="slidenum">
              <a:rPr kumimoji="1" lang="ja-JP" altLang="en-US" smtClean="0"/>
              <a:t>9</a:t>
            </a:fld>
            <a:endParaRPr kumimoji="1" lang="ja-JP" altLang="en-US"/>
          </a:p>
        </p:txBody>
      </p:sp>
    </p:spTree>
    <p:extLst>
      <p:ext uri="{BB962C8B-B14F-4D97-AF65-F5344CB8AC3E}">
        <p14:creationId xmlns:p14="http://schemas.microsoft.com/office/powerpoint/2010/main" val="1046511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7DD671-D4D0-416C-8FC8-AC6C3295F8C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5D91310-3774-9F1C-9A03-2041DB364E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710145A-D6AB-CF85-5969-D364D7808009}"/>
              </a:ext>
            </a:extLst>
          </p:cNvPr>
          <p:cNvSpPr>
            <a:spLocks noGrp="1"/>
          </p:cNvSpPr>
          <p:nvPr>
            <p:ph type="dt" sz="half" idx="10"/>
          </p:nvPr>
        </p:nvSpPr>
        <p:spPr/>
        <p:txBody>
          <a:bodyPr/>
          <a:lstStyle/>
          <a:p>
            <a:fld id="{27E91B22-6BAF-4066-A4C5-AC4B587F293D}" type="datetime1">
              <a:rPr kumimoji="1" lang="ja-JP" altLang="en-US" smtClean="0"/>
              <a:t>2024/2/19</a:t>
            </a:fld>
            <a:endParaRPr kumimoji="1" lang="ja-JP" altLang="en-US"/>
          </a:p>
        </p:txBody>
      </p:sp>
      <p:sp>
        <p:nvSpPr>
          <p:cNvPr id="5" name="フッター プレースホルダー 4">
            <a:extLst>
              <a:ext uri="{FF2B5EF4-FFF2-40B4-BE49-F238E27FC236}">
                <a16:creationId xmlns:a16="http://schemas.microsoft.com/office/drawing/2014/main" id="{BF2FEF92-3C5E-2956-FCB3-B79BEA0825C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62E3D09-339C-D497-36FA-ACFE9CA2B4DD}"/>
              </a:ext>
            </a:extLst>
          </p:cNvPr>
          <p:cNvSpPr>
            <a:spLocks noGrp="1"/>
          </p:cNvSpPr>
          <p:nvPr>
            <p:ph type="sldNum" sz="quarter" idx="12"/>
          </p:nvPr>
        </p:nvSpPr>
        <p:spPr/>
        <p:txBody>
          <a:bodyPr/>
          <a:lstStyle/>
          <a:p>
            <a:fld id="{E22AA8A4-0C60-4D6B-8A82-DC523D96F80F}" type="slidenum">
              <a:rPr kumimoji="1" lang="ja-JP" altLang="en-US" smtClean="0"/>
              <a:t>‹#›</a:t>
            </a:fld>
            <a:endParaRPr kumimoji="1" lang="ja-JP" altLang="en-US"/>
          </a:p>
        </p:txBody>
      </p:sp>
    </p:spTree>
    <p:extLst>
      <p:ext uri="{BB962C8B-B14F-4D97-AF65-F5344CB8AC3E}">
        <p14:creationId xmlns:p14="http://schemas.microsoft.com/office/powerpoint/2010/main" val="418245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C28073-A8D2-FD43-4CE2-835C1A5B5EA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B3B48F1-AB67-241A-7C78-E1BFC081A6E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95296D4-E4E1-B4DB-9BE6-446A8B103FD7}"/>
              </a:ext>
            </a:extLst>
          </p:cNvPr>
          <p:cNvSpPr>
            <a:spLocks noGrp="1"/>
          </p:cNvSpPr>
          <p:nvPr>
            <p:ph type="dt" sz="half" idx="10"/>
          </p:nvPr>
        </p:nvSpPr>
        <p:spPr/>
        <p:txBody>
          <a:bodyPr/>
          <a:lstStyle/>
          <a:p>
            <a:fld id="{F4824797-3E13-4777-B02D-7FD291E22F90}" type="datetime1">
              <a:rPr kumimoji="1" lang="ja-JP" altLang="en-US" smtClean="0"/>
              <a:t>2024/2/19</a:t>
            </a:fld>
            <a:endParaRPr kumimoji="1" lang="ja-JP" altLang="en-US"/>
          </a:p>
        </p:txBody>
      </p:sp>
      <p:sp>
        <p:nvSpPr>
          <p:cNvPr id="5" name="フッター プレースホルダー 4">
            <a:extLst>
              <a:ext uri="{FF2B5EF4-FFF2-40B4-BE49-F238E27FC236}">
                <a16:creationId xmlns:a16="http://schemas.microsoft.com/office/drawing/2014/main" id="{C1E0E199-51C3-1122-9596-B1D77D3EA25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605C347-4545-C7AE-9CAA-4742CD970AD2}"/>
              </a:ext>
            </a:extLst>
          </p:cNvPr>
          <p:cNvSpPr>
            <a:spLocks noGrp="1"/>
          </p:cNvSpPr>
          <p:nvPr>
            <p:ph type="sldNum" sz="quarter" idx="12"/>
          </p:nvPr>
        </p:nvSpPr>
        <p:spPr/>
        <p:txBody>
          <a:bodyPr/>
          <a:lstStyle/>
          <a:p>
            <a:fld id="{E22AA8A4-0C60-4D6B-8A82-DC523D96F80F}" type="slidenum">
              <a:rPr kumimoji="1" lang="ja-JP" altLang="en-US" smtClean="0"/>
              <a:t>‹#›</a:t>
            </a:fld>
            <a:endParaRPr kumimoji="1" lang="ja-JP" altLang="en-US"/>
          </a:p>
        </p:txBody>
      </p:sp>
    </p:spTree>
    <p:extLst>
      <p:ext uri="{BB962C8B-B14F-4D97-AF65-F5344CB8AC3E}">
        <p14:creationId xmlns:p14="http://schemas.microsoft.com/office/powerpoint/2010/main" val="1987602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C8CB37C-7A87-CFDF-6567-416198961A0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ABFD38-95BB-6B64-6073-9C29AAF31E4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E63A30D-53BF-9F56-717D-BC485B4D51CB}"/>
              </a:ext>
            </a:extLst>
          </p:cNvPr>
          <p:cNvSpPr>
            <a:spLocks noGrp="1"/>
          </p:cNvSpPr>
          <p:nvPr>
            <p:ph type="dt" sz="half" idx="10"/>
          </p:nvPr>
        </p:nvSpPr>
        <p:spPr/>
        <p:txBody>
          <a:bodyPr/>
          <a:lstStyle/>
          <a:p>
            <a:fld id="{EDBF07F7-6E4D-4872-91E6-15570D08FF09}" type="datetime1">
              <a:rPr kumimoji="1" lang="ja-JP" altLang="en-US" smtClean="0"/>
              <a:t>2024/2/19</a:t>
            </a:fld>
            <a:endParaRPr kumimoji="1" lang="ja-JP" altLang="en-US"/>
          </a:p>
        </p:txBody>
      </p:sp>
      <p:sp>
        <p:nvSpPr>
          <p:cNvPr id="5" name="フッター プレースホルダー 4">
            <a:extLst>
              <a:ext uri="{FF2B5EF4-FFF2-40B4-BE49-F238E27FC236}">
                <a16:creationId xmlns:a16="http://schemas.microsoft.com/office/drawing/2014/main" id="{E8ADEF1A-FFB1-C559-F0FB-B13E60346F8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317ECD1-0345-7E75-9EDC-88011DA6E9BD}"/>
              </a:ext>
            </a:extLst>
          </p:cNvPr>
          <p:cNvSpPr>
            <a:spLocks noGrp="1"/>
          </p:cNvSpPr>
          <p:nvPr>
            <p:ph type="sldNum" sz="quarter" idx="12"/>
          </p:nvPr>
        </p:nvSpPr>
        <p:spPr/>
        <p:txBody>
          <a:bodyPr/>
          <a:lstStyle/>
          <a:p>
            <a:fld id="{E22AA8A4-0C60-4D6B-8A82-DC523D96F80F}" type="slidenum">
              <a:rPr kumimoji="1" lang="ja-JP" altLang="en-US" smtClean="0"/>
              <a:t>‹#›</a:t>
            </a:fld>
            <a:endParaRPr kumimoji="1" lang="ja-JP" altLang="en-US"/>
          </a:p>
        </p:txBody>
      </p:sp>
    </p:spTree>
    <p:extLst>
      <p:ext uri="{BB962C8B-B14F-4D97-AF65-F5344CB8AC3E}">
        <p14:creationId xmlns:p14="http://schemas.microsoft.com/office/powerpoint/2010/main" val="3951881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1CADFF-8194-0F92-64E5-91513D3D4C83}"/>
              </a:ext>
            </a:extLst>
          </p:cNvPr>
          <p:cNvSpPr>
            <a:spLocks noGrp="1"/>
          </p:cNvSpPr>
          <p:nvPr>
            <p:ph type="title"/>
          </p:nvPr>
        </p:nvSpPr>
        <p:spPr>
          <a:xfrm>
            <a:off x="838200" y="496956"/>
            <a:ext cx="10515600" cy="904461"/>
          </a:xfrm>
        </p:spPr>
        <p:txBody>
          <a:bodyPr/>
          <a:lstStyle>
            <a:lvl1pPr>
              <a:defRPr b="1" i="0">
                <a:latin typeface="Yu Gothic" panose="020B0400000000000000" pitchFamily="34" charset="-128"/>
                <a:ea typeface="Yu Gothic" panose="020B0400000000000000" pitchFamily="34" charset="-128"/>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18F0C0E-ACC5-6BA8-6A72-1FC2266D6CC6}"/>
              </a:ext>
            </a:extLst>
          </p:cNvPr>
          <p:cNvSpPr>
            <a:spLocks noGrp="1"/>
          </p:cNvSpPr>
          <p:nvPr>
            <p:ph idx="1"/>
          </p:nvPr>
        </p:nvSpPr>
        <p:spPr>
          <a:xfrm>
            <a:off x="838200" y="1570383"/>
            <a:ext cx="10515600" cy="4606580"/>
          </a:xfrm>
        </p:spPr>
        <p:txBody>
          <a:bodyPr/>
          <a:lstStyle>
            <a:lvl1pPr>
              <a:defRPr b="0" i="0">
                <a:latin typeface="Yu Gothic Medium" panose="020B0400000000000000" pitchFamily="34" charset="-128"/>
                <a:ea typeface="Yu Gothic Medium" panose="020B0400000000000000" pitchFamily="34" charset="-128"/>
              </a:defRPr>
            </a:lvl1pPr>
            <a:lvl2pPr>
              <a:defRPr b="0" i="0">
                <a:latin typeface="Yu Gothic Medium" panose="020B0400000000000000" pitchFamily="34" charset="-128"/>
                <a:ea typeface="Yu Gothic Medium" panose="020B0400000000000000" pitchFamily="34" charset="-128"/>
              </a:defRPr>
            </a:lvl2pPr>
            <a:lvl3pPr>
              <a:defRPr sz="2200" b="0" i="0">
                <a:latin typeface="Yu Gothic Medium" panose="020B0400000000000000" pitchFamily="34" charset="-128"/>
                <a:ea typeface="Yu Gothic Medium" panose="020B0400000000000000" pitchFamily="34" charset="-128"/>
              </a:defRPr>
            </a:lvl3pPr>
            <a:lvl4pPr>
              <a:defRPr b="0" i="0">
                <a:latin typeface="Yu Gothic Medium" panose="020B0400000000000000" pitchFamily="34" charset="-128"/>
                <a:ea typeface="Yu Gothic Medium" panose="020B0400000000000000" pitchFamily="34" charset="-128"/>
              </a:defRPr>
            </a:lvl4pPr>
            <a:lvl5pPr>
              <a:defRPr b="0" i="0">
                <a:latin typeface="Yu Gothic Medium" panose="020B0400000000000000" pitchFamily="34" charset="-128"/>
                <a:ea typeface="Yu Gothic Medium" panose="020B0400000000000000" pitchFamily="34" charset="-128"/>
              </a:defRPr>
            </a:lvl5p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9EBF5E05-E6F3-77CC-450B-666A899C45FF}"/>
              </a:ext>
            </a:extLst>
          </p:cNvPr>
          <p:cNvSpPr>
            <a:spLocks noGrp="1"/>
          </p:cNvSpPr>
          <p:nvPr>
            <p:ph type="dt" sz="half" idx="10"/>
          </p:nvPr>
        </p:nvSpPr>
        <p:spPr/>
        <p:txBody>
          <a:bodyPr/>
          <a:lstStyle/>
          <a:p>
            <a:fld id="{573590C1-8778-4CE5-8FC8-880A8B48CA50}" type="datetime1">
              <a:rPr kumimoji="1" lang="ja-JP" altLang="en-US" smtClean="0"/>
              <a:t>2024/2/19</a:t>
            </a:fld>
            <a:endParaRPr kumimoji="1" lang="ja-JP" altLang="en-US"/>
          </a:p>
        </p:txBody>
      </p:sp>
      <p:sp>
        <p:nvSpPr>
          <p:cNvPr id="5" name="フッター プレースホルダー 4">
            <a:extLst>
              <a:ext uri="{FF2B5EF4-FFF2-40B4-BE49-F238E27FC236}">
                <a16:creationId xmlns:a16="http://schemas.microsoft.com/office/drawing/2014/main" id="{D5FE1B65-C84F-C3FB-19C5-884FEE88CBB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D020802-C93D-3BF2-B655-5867095C7541}"/>
              </a:ext>
            </a:extLst>
          </p:cNvPr>
          <p:cNvSpPr>
            <a:spLocks noGrp="1"/>
          </p:cNvSpPr>
          <p:nvPr>
            <p:ph type="sldNum" sz="quarter" idx="12"/>
          </p:nvPr>
        </p:nvSpPr>
        <p:spPr/>
        <p:txBody>
          <a:bodyPr/>
          <a:lstStyle/>
          <a:p>
            <a:fld id="{E22AA8A4-0C60-4D6B-8A82-DC523D96F80F}" type="slidenum">
              <a:rPr kumimoji="1" lang="ja-JP" altLang="en-US" smtClean="0"/>
              <a:t>‹#›</a:t>
            </a:fld>
            <a:endParaRPr kumimoji="1" lang="ja-JP" altLang="en-US"/>
          </a:p>
        </p:txBody>
      </p:sp>
    </p:spTree>
    <p:extLst>
      <p:ext uri="{BB962C8B-B14F-4D97-AF65-F5344CB8AC3E}">
        <p14:creationId xmlns:p14="http://schemas.microsoft.com/office/powerpoint/2010/main" val="1485474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7880FF-68E9-710B-27C6-148060270E8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D0D3C2B-271D-B642-1D9B-60CD9CEBEA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D6C29A2-B7E9-8A9B-777F-9396AFC371B2}"/>
              </a:ext>
            </a:extLst>
          </p:cNvPr>
          <p:cNvSpPr>
            <a:spLocks noGrp="1"/>
          </p:cNvSpPr>
          <p:nvPr>
            <p:ph type="dt" sz="half" idx="10"/>
          </p:nvPr>
        </p:nvSpPr>
        <p:spPr/>
        <p:txBody>
          <a:bodyPr/>
          <a:lstStyle/>
          <a:p>
            <a:fld id="{BD1B46E4-01BD-44DD-8586-C3326286CE62}" type="datetime1">
              <a:rPr kumimoji="1" lang="ja-JP" altLang="en-US" smtClean="0"/>
              <a:t>2024/2/19</a:t>
            </a:fld>
            <a:endParaRPr kumimoji="1" lang="ja-JP" altLang="en-US"/>
          </a:p>
        </p:txBody>
      </p:sp>
      <p:sp>
        <p:nvSpPr>
          <p:cNvPr id="5" name="フッター プレースホルダー 4">
            <a:extLst>
              <a:ext uri="{FF2B5EF4-FFF2-40B4-BE49-F238E27FC236}">
                <a16:creationId xmlns:a16="http://schemas.microsoft.com/office/drawing/2014/main" id="{6B296216-20CA-A2E0-8C28-0BE7D7FA606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17D40E4-046B-8524-F4B5-7BBEBD7C9404}"/>
              </a:ext>
            </a:extLst>
          </p:cNvPr>
          <p:cNvSpPr>
            <a:spLocks noGrp="1"/>
          </p:cNvSpPr>
          <p:nvPr>
            <p:ph type="sldNum" sz="quarter" idx="12"/>
          </p:nvPr>
        </p:nvSpPr>
        <p:spPr/>
        <p:txBody>
          <a:bodyPr/>
          <a:lstStyle/>
          <a:p>
            <a:fld id="{E22AA8A4-0C60-4D6B-8A82-DC523D96F80F}" type="slidenum">
              <a:rPr kumimoji="1" lang="ja-JP" altLang="en-US" smtClean="0"/>
              <a:t>‹#›</a:t>
            </a:fld>
            <a:endParaRPr kumimoji="1" lang="ja-JP" altLang="en-US"/>
          </a:p>
        </p:txBody>
      </p:sp>
    </p:spTree>
    <p:extLst>
      <p:ext uri="{BB962C8B-B14F-4D97-AF65-F5344CB8AC3E}">
        <p14:creationId xmlns:p14="http://schemas.microsoft.com/office/powerpoint/2010/main" val="722636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BBE63A-E846-A3C3-C66C-2CEDDF3CF8C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32ED17C-23C8-2042-8E7C-527B1F7B40F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574AFD6-6B56-AEC1-9947-F2F6FA42D27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132DEB3-2C55-0343-57BC-4F577FB92436}"/>
              </a:ext>
            </a:extLst>
          </p:cNvPr>
          <p:cNvSpPr>
            <a:spLocks noGrp="1"/>
          </p:cNvSpPr>
          <p:nvPr>
            <p:ph type="dt" sz="half" idx="10"/>
          </p:nvPr>
        </p:nvSpPr>
        <p:spPr/>
        <p:txBody>
          <a:bodyPr/>
          <a:lstStyle/>
          <a:p>
            <a:fld id="{8A5D96DC-7AAA-4978-819D-E92419E21BE3}" type="datetime1">
              <a:rPr kumimoji="1" lang="ja-JP" altLang="en-US" smtClean="0"/>
              <a:t>2024/2/19</a:t>
            </a:fld>
            <a:endParaRPr kumimoji="1" lang="ja-JP" altLang="en-US"/>
          </a:p>
        </p:txBody>
      </p:sp>
      <p:sp>
        <p:nvSpPr>
          <p:cNvPr id="6" name="フッター プレースホルダー 5">
            <a:extLst>
              <a:ext uri="{FF2B5EF4-FFF2-40B4-BE49-F238E27FC236}">
                <a16:creationId xmlns:a16="http://schemas.microsoft.com/office/drawing/2014/main" id="{C5C12E43-64D5-FC0C-80F7-169D7B123AB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EF32BD1-1CC6-CB94-BCBC-849F0D1A38DB}"/>
              </a:ext>
            </a:extLst>
          </p:cNvPr>
          <p:cNvSpPr>
            <a:spLocks noGrp="1"/>
          </p:cNvSpPr>
          <p:nvPr>
            <p:ph type="sldNum" sz="quarter" idx="12"/>
          </p:nvPr>
        </p:nvSpPr>
        <p:spPr/>
        <p:txBody>
          <a:bodyPr/>
          <a:lstStyle/>
          <a:p>
            <a:fld id="{E22AA8A4-0C60-4D6B-8A82-DC523D96F80F}" type="slidenum">
              <a:rPr kumimoji="1" lang="ja-JP" altLang="en-US" smtClean="0"/>
              <a:t>‹#›</a:t>
            </a:fld>
            <a:endParaRPr kumimoji="1" lang="ja-JP" altLang="en-US"/>
          </a:p>
        </p:txBody>
      </p:sp>
    </p:spTree>
    <p:extLst>
      <p:ext uri="{BB962C8B-B14F-4D97-AF65-F5344CB8AC3E}">
        <p14:creationId xmlns:p14="http://schemas.microsoft.com/office/powerpoint/2010/main" val="521012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91701D-EF7B-3FB8-ECE3-0A08B074D02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0A35E09-4496-FE43-B4F9-40E815B38B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8FEB5FB-5D02-3B62-7C2C-32C8463D2AD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0460A71-95CC-404D-607A-A4199EDCD4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11D0056-6553-A80E-7179-3C4EC63023B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062ACB6-7ACA-D30C-A9C4-E4FFD87A8986}"/>
              </a:ext>
            </a:extLst>
          </p:cNvPr>
          <p:cNvSpPr>
            <a:spLocks noGrp="1"/>
          </p:cNvSpPr>
          <p:nvPr>
            <p:ph type="dt" sz="half" idx="10"/>
          </p:nvPr>
        </p:nvSpPr>
        <p:spPr/>
        <p:txBody>
          <a:bodyPr/>
          <a:lstStyle/>
          <a:p>
            <a:fld id="{F262CFBE-02A1-455A-BC33-E61A685E3C0E}" type="datetime1">
              <a:rPr kumimoji="1" lang="ja-JP" altLang="en-US" smtClean="0"/>
              <a:t>2024/2/19</a:t>
            </a:fld>
            <a:endParaRPr kumimoji="1" lang="ja-JP" altLang="en-US"/>
          </a:p>
        </p:txBody>
      </p:sp>
      <p:sp>
        <p:nvSpPr>
          <p:cNvPr id="8" name="フッター プレースホルダー 7">
            <a:extLst>
              <a:ext uri="{FF2B5EF4-FFF2-40B4-BE49-F238E27FC236}">
                <a16:creationId xmlns:a16="http://schemas.microsoft.com/office/drawing/2014/main" id="{4951BA81-02DF-ABCF-FA63-5BB52074F3D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2F75BE4-346B-4B07-D65D-48274AD91DDB}"/>
              </a:ext>
            </a:extLst>
          </p:cNvPr>
          <p:cNvSpPr>
            <a:spLocks noGrp="1"/>
          </p:cNvSpPr>
          <p:nvPr>
            <p:ph type="sldNum" sz="quarter" idx="12"/>
          </p:nvPr>
        </p:nvSpPr>
        <p:spPr/>
        <p:txBody>
          <a:bodyPr/>
          <a:lstStyle/>
          <a:p>
            <a:fld id="{E22AA8A4-0C60-4D6B-8A82-DC523D96F80F}" type="slidenum">
              <a:rPr kumimoji="1" lang="ja-JP" altLang="en-US" smtClean="0"/>
              <a:t>‹#›</a:t>
            </a:fld>
            <a:endParaRPr kumimoji="1" lang="ja-JP" altLang="en-US"/>
          </a:p>
        </p:txBody>
      </p:sp>
    </p:spTree>
    <p:extLst>
      <p:ext uri="{BB962C8B-B14F-4D97-AF65-F5344CB8AC3E}">
        <p14:creationId xmlns:p14="http://schemas.microsoft.com/office/powerpoint/2010/main" val="1162469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BB56BF-2D45-68F2-57CC-F00E654E5A0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2133311-8FE7-FEEB-C877-F5FED195C5C9}"/>
              </a:ext>
            </a:extLst>
          </p:cNvPr>
          <p:cNvSpPr>
            <a:spLocks noGrp="1"/>
          </p:cNvSpPr>
          <p:nvPr>
            <p:ph type="dt" sz="half" idx="10"/>
          </p:nvPr>
        </p:nvSpPr>
        <p:spPr/>
        <p:txBody>
          <a:bodyPr/>
          <a:lstStyle/>
          <a:p>
            <a:fld id="{FBA3FE51-6F23-48C6-9C3D-CCE7E6F5B966}" type="datetime1">
              <a:rPr kumimoji="1" lang="ja-JP" altLang="en-US" smtClean="0"/>
              <a:t>2024/2/19</a:t>
            </a:fld>
            <a:endParaRPr kumimoji="1" lang="ja-JP" altLang="en-US"/>
          </a:p>
        </p:txBody>
      </p:sp>
      <p:sp>
        <p:nvSpPr>
          <p:cNvPr id="4" name="フッター プレースホルダー 3">
            <a:extLst>
              <a:ext uri="{FF2B5EF4-FFF2-40B4-BE49-F238E27FC236}">
                <a16:creationId xmlns:a16="http://schemas.microsoft.com/office/drawing/2014/main" id="{52E358D8-E25C-0171-D7C9-FF80A516668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CA7F9C2-10B7-F56A-2FAE-2E37D956EEAC}"/>
              </a:ext>
            </a:extLst>
          </p:cNvPr>
          <p:cNvSpPr>
            <a:spLocks noGrp="1"/>
          </p:cNvSpPr>
          <p:nvPr>
            <p:ph type="sldNum" sz="quarter" idx="12"/>
          </p:nvPr>
        </p:nvSpPr>
        <p:spPr/>
        <p:txBody>
          <a:bodyPr/>
          <a:lstStyle/>
          <a:p>
            <a:fld id="{E22AA8A4-0C60-4D6B-8A82-DC523D96F80F}" type="slidenum">
              <a:rPr kumimoji="1" lang="ja-JP" altLang="en-US" smtClean="0"/>
              <a:t>‹#›</a:t>
            </a:fld>
            <a:endParaRPr kumimoji="1" lang="ja-JP" altLang="en-US"/>
          </a:p>
        </p:txBody>
      </p:sp>
    </p:spTree>
    <p:extLst>
      <p:ext uri="{BB962C8B-B14F-4D97-AF65-F5344CB8AC3E}">
        <p14:creationId xmlns:p14="http://schemas.microsoft.com/office/powerpoint/2010/main" val="1687875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0900C1A-8D77-F14E-8B4C-87748E2887C6}"/>
              </a:ext>
            </a:extLst>
          </p:cNvPr>
          <p:cNvSpPr>
            <a:spLocks noGrp="1"/>
          </p:cNvSpPr>
          <p:nvPr>
            <p:ph type="dt" sz="half" idx="10"/>
          </p:nvPr>
        </p:nvSpPr>
        <p:spPr/>
        <p:txBody>
          <a:bodyPr/>
          <a:lstStyle/>
          <a:p>
            <a:fld id="{8FAF27AF-A224-4A6B-9AA4-34BECA837976}" type="datetime1">
              <a:rPr kumimoji="1" lang="ja-JP" altLang="en-US" smtClean="0"/>
              <a:t>2024/2/19</a:t>
            </a:fld>
            <a:endParaRPr kumimoji="1" lang="ja-JP" altLang="en-US"/>
          </a:p>
        </p:txBody>
      </p:sp>
      <p:sp>
        <p:nvSpPr>
          <p:cNvPr id="3" name="フッター プレースホルダー 2">
            <a:extLst>
              <a:ext uri="{FF2B5EF4-FFF2-40B4-BE49-F238E27FC236}">
                <a16:creationId xmlns:a16="http://schemas.microsoft.com/office/drawing/2014/main" id="{17F97F62-0509-352C-400A-78F8653373F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6357EB0-9F2B-D8C5-F120-A0581D1F0D11}"/>
              </a:ext>
            </a:extLst>
          </p:cNvPr>
          <p:cNvSpPr>
            <a:spLocks noGrp="1"/>
          </p:cNvSpPr>
          <p:nvPr>
            <p:ph type="sldNum" sz="quarter" idx="12"/>
          </p:nvPr>
        </p:nvSpPr>
        <p:spPr/>
        <p:txBody>
          <a:bodyPr/>
          <a:lstStyle/>
          <a:p>
            <a:fld id="{E22AA8A4-0C60-4D6B-8A82-DC523D96F80F}" type="slidenum">
              <a:rPr kumimoji="1" lang="ja-JP" altLang="en-US" smtClean="0"/>
              <a:t>‹#›</a:t>
            </a:fld>
            <a:endParaRPr kumimoji="1" lang="ja-JP" altLang="en-US"/>
          </a:p>
        </p:txBody>
      </p:sp>
    </p:spTree>
    <p:extLst>
      <p:ext uri="{BB962C8B-B14F-4D97-AF65-F5344CB8AC3E}">
        <p14:creationId xmlns:p14="http://schemas.microsoft.com/office/powerpoint/2010/main" val="342702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0672C7-53B5-2582-EACE-6E90888637B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D36CF59-73EE-0505-C50F-E5D2FAADA8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824ECF2-0B4F-99A1-EAAB-66C356769E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53221E2-43E4-043B-D386-5ACB0EEA9BEC}"/>
              </a:ext>
            </a:extLst>
          </p:cNvPr>
          <p:cNvSpPr>
            <a:spLocks noGrp="1"/>
          </p:cNvSpPr>
          <p:nvPr>
            <p:ph type="dt" sz="half" idx="10"/>
          </p:nvPr>
        </p:nvSpPr>
        <p:spPr/>
        <p:txBody>
          <a:bodyPr/>
          <a:lstStyle/>
          <a:p>
            <a:fld id="{10D28468-256C-47AC-9DC7-3DD34BCB414E}" type="datetime1">
              <a:rPr kumimoji="1" lang="ja-JP" altLang="en-US" smtClean="0"/>
              <a:t>2024/2/19</a:t>
            </a:fld>
            <a:endParaRPr kumimoji="1" lang="ja-JP" altLang="en-US"/>
          </a:p>
        </p:txBody>
      </p:sp>
      <p:sp>
        <p:nvSpPr>
          <p:cNvPr id="6" name="フッター プレースホルダー 5">
            <a:extLst>
              <a:ext uri="{FF2B5EF4-FFF2-40B4-BE49-F238E27FC236}">
                <a16:creationId xmlns:a16="http://schemas.microsoft.com/office/drawing/2014/main" id="{9F46A343-408B-E98C-7EFF-E3C17EB41FE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241B0F9-2C16-F63C-C1CD-C68A8F06B60C}"/>
              </a:ext>
            </a:extLst>
          </p:cNvPr>
          <p:cNvSpPr>
            <a:spLocks noGrp="1"/>
          </p:cNvSpPr>
          <p:nvPr>
            <p:ph type="sldNum" sz="quarter" idx="12"/>
          </p:nvPr>
        </p:nvSpPr>
        <p:spPr/>
        <p:txBody>
          <a:bodyPr/>
          <a:lstStyle/>
          <a:p>
            <a:fld id="{E22AA8A4-0C60-4D6B-8A82-DC523D96F80F}" type="slidenum">
              <a:rPr kumimoji="1" lang="ja-JP" altLang="en-US" smtClean="0"/>
              <a:t>‹#›</a:t>
            </a:fld>
            <a:endParaRPr kumimoji="1" lang="ja-JP" altLang="en-US"/>
          </a:p>
        </p:txBody>
      </p:sp>
    </p:spTree>
    <p:extLst>
      <p:ext uri="{BB962C8B-B14F-4D97-AF65-F5344CB8AC3E}">
        <p14:creationId xmlns:p14="http://schemas.microsoft.com/office/powerpoint/2010/main" val="3795049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AD3985-6D42-8446-6C97-98F3BBB8AE4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D89FC2C-5A3E-4224-19D6-584CE0694F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A1D8A94-0CAC-925C-4B34-451D45DB88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AC72237-E6AD-A737-8DD8-9E1324F87F01}"/>
              </a:ext>
            </a:extLst>
          </p:cNvPr>
          <p:cNvSpPr>
            <a:spLocks noGrp="1"/>
          </p:cNvSpPr>
          <p:nvPr>
            <p:ph type="dt" sz="half" idx="10"/>
          </p:nvPr>
        </p:nvSpPr>
        <p:spPr/>
        <p:txBody>
          <a:bodyPr/>
          <a:lstStyle/>
          <a:p>
            <a:fld id="{7FF50311-D818-4AFE-B5E3-1B91A4BC9A7C}" type="datetime1">
              <a:rPr kumimoji="1" lang="ja-JP" altLang="en-US" smtClean="0"/>
              <a:t>2024/2/19</a:t>
            </a:fld>
            <a:endParaRPr kumimoji="1" lang="ja-JP" altLang="en-US"/>
          </a:p>
        </p:txBody>
      </p:sp>
      <p:sp>
        <p:nvSpPr>
          <p:cNvPr id="6" name="フッター プレースホルダー 5">
            <a:extLst>
              <a:ext uri="{FF2B5EF4-FFF2-40B4-BE49-F238E27FC236}">
                <a16:creationId xmlns:a16="http://schemas.microsoft.com/office/drawing/2014/main" id="{FDE0E0AC-A15D-0EBC-DF6D-68871CDAE2E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2992FAB-C543-B8ED-4A7A-13A9511CB1C6}"/>
              </a:ext>
            </a:extLst>
          </p:cNvPr>
          <p:cNvSpPr>
            <a:spLocks noGrp="1"/>
          </p:cNvSpPr>
          <p:nvPr>
            <p:ph type="sldNum" sz="quarter" idx="12"/>
          </p:nvPr>
        </p:nvSpPr>
        <p:spPr/>
        <p:txBody>
          <a:bodyPr/>
          <a:lstStyle/>
          <a:p>
            <a:fld id="{E22AA8A4-0C60-4D6B-8A82-DC523D96F80F}" type="slidenum">
              <a:rPr kumimoji="1" lang="ja-JP" altLang="en-US" smtClean="0"/>
              <a:t>‹#›</a:t>
            </a:fld>
            <a:endParaRPr kumimoji="1" lang="ja-JP" altLang="en-US"/>
          </a:p>
        </p:txBody>
      </p:sp>
    </p:spTree>
    <p:extLst>
      <p:ext uri="{BB962C8B-B14F-4D97-AF65-F5344CB8AC3E}">
        <p14:creationId xmlns:p14="http://schemas.microsoft.com/office/powerpoint/2010/main" val="488872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E919705-8A62-B73D-D48B-4C9A340313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9A383DC-E213-E0B7-948C-C134C19075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F2776D6-73CD-D204-15D4-F59AA542C6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12E48D-0DFE-46FA-A65A-4EB4068B5876}" type="datetime1">
              <a:rPr kumimoji="1" lang="ja-JP" altLang="en-US" smtClean="0"/>
              <a:t>2024/2/19</a:t>
            </a:fld>
            <a:endParaRPr kumimoji="1" lang="ja-JP" altLang="en-US"/>
          </a:p>
        </p:txBody>
      </p:sp>
      <p:sp>
        <p:nvSpPr>
          <p:cNvPr id="5" name="フッター プレースホルダー 4">
            <a:extLst>
              <a:ext uri="{FF2B5EF4-FFF2-40B4-BE49-F238E27FC236}">
                <a16:creationId xmlns:a16="http://schemas.microsoft.com/office/drawing/2014/main" id="{200A1AF9-50F0-89C8-E9F8-7392D7139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B0A0512-363D-A28B-AB03-DD1DBCA75E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2AA8A4-0C60-4D6B-8A82-DC523D96F80F}" type="slidenum">
              <a:rPr kumimoji="1" lang="ja-JP" altLang="en-US" smtClean="0"/>
              <a:t>‹#›</a:t>
            </a:fld>
            <a:endParaRPr kumimoji="1" lang="ja-JP" altLang="en-US"/>
          </a:p>
        </p:txBody>
      </p:sp>
    </p:spTree>
    <p:extLst>
      <p:ext uri="{BB962C8B-B14F-4D97-AF65-F5344CB8AC3E}">
        <p14:creationId xmlns:p14="http://schemas.microsoft.com/office/powerpoint/2010/main" val="2115186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3A4DE2-E3A5-8060-509E-458EBBA7E324}"/>
              </a:ext>
            </a:extLst>
          </p:cNvPr>
          <p:cNvSpPr>
            <a:spLocks noGrp="1"/>
          </p:cNvSpPr>
          <p:nvPr>
            <p:ph type="ctrTitle"/>
          </p:nvPr>
        </p:nvSpPr>
        <p:spPr/>
        <p:txBody>
          <a:bodyPr>
            <a:normAutofit fontScale="90000"/>
          </a:bodyPr>
          <a:lstStyle/>
          <a:p>
            <a:br>
              <a:rPr kumimoji="1" lang="en-US" altLang="ja-JP" sz="5400" b="1" i="0" u="none" strike="noStrike" kern="1200" cap="none" spc="0" normalizeH="0" baseline="0" noProof="0" dirty="0">
                <a:ln>
                  <a:noFill/>
                </a:ln>
                <a:solidFill>
                  <a:prstClr val="black"/>
                </a:solidFill>
                <a:effectLst/>
                <a:uLnTx/>
                <a:uFillTx/>
                <a:latin typeface="Yu Gothic" panose="020B0400000000000000" pitchFamily="34" charset="-128"/>
                <a:ea typeface="Yu Gothic" panose="020B0400000000000000" pitchFamily="34" charset="-128"/>
                <a:cs typeface="+mj-cs"/>
              </a:rPr>
            </a:br>
            <a:r>
              <a:rPr kumimoji="1" lang="en-US" altLang="ja-JP" sz="5400" b="1" i="0" u="none" strike="noStrike" kern="1200" cap="none" spc="0" normalizeH="0" baseline="0" noProof="0" dirty="0">
                <a:ln>
                  <a:noFill/>
                </a:ln>
                <a:effectLst/>
                <a:uLnTx/>
                <a:uFillTx/>
                <a:latin typeface="Yu Gothic" panose="020B0400000000000000" pitchFamily="34" charset="-128"/>
                <a:ea typeface="Yu Gothic" panose="020B0400000000000000" pitchFamily="34" charset="-128"/>
                <a:cs typeface="+mj-cs"/>
              </a:rPr>
              <a:t>AMD SEV</a:t>
            </a:r>
            <a:r>
              <a:rPr kumimoji="1" lang="ja-JP" altLang="en-US" sz="5400" b="1" i="0" u="none" strike="noStrike" kern="1200" cap="none" spc="0" normalizeH="0" baseline="0" noProof="0" dirty="0">
                <a:ln>
                  <a:noFill/>
                </a:ln>
                <a:effectLst/>
                <a:uLnTx/>
                <a:uFillTx/>
                <a:latin typeface="Yu Gothic" panose="020B0400000000000000" pitchFamily="34" charset="-128"/>
                <a:ea typeface="Yu Gothic" panose="020B0400000000000000" pitchFamily="34" charset="-128"/>
                <a:cs typeface="+mj-cs"/>
              </a:rPr>
              <a:t>で保護された</a:t>
            </a:r>
            <a:r>
              <a:rPr kumimoji="1" lang="en-US" altLang="ja-JP" sz="5400" b="1" i="0" u="none" strike="noStrike" kern="1200" cap="none" spc="0" normalizeH="0" baseline="0" noProof="0" dirty="0">
                <a:ln>
                  <a:noFill/>
                </a:ln>
                <a:effectLst/>
                <a:uLnTx/>
                <a:uFillTx/>
                <a:latin typeface="Yu Gothic" panose="020B0400000000000000" pitchFamily="34" charset="-128"/>
                <a:ea typeface="Yu Gothic" panose="020B0400000000000000" pitchFamily="34" charset="-128"/>
                <a:cs typeface="+mj-cs"/>
              </a:rPr>
              <a:t>VM</a:t>
            </a:r>
            <a:r>
              <a:rPr kumimoji="1" lang="ja-JP" altLang="en-US" sz="5400" b="1" i="0" u="none" strike="noStrike" kern="1200" cap="none" spc="0" normalizeH="0" baseline="0" noProof="0" dirty="0">
                <a:ln>
                  <a:noFill/>
                </a:ln>
                <a:effectLst/>
                <a:uLnTx/>
                <a:uFillTx/>
                <a:latin typeface="Yu Gothic" panose="020B0400000000000000" pitchFamily="34" charset="-128"/>
                <a:ea typeface="Yu Gothic" panose="020B0400000000000000" pitchFamily="34" charset="-128"/>
                <a:cs typeface="+mj-cs"/>
              </a:rPr>
              <a:t>の</a:t>
            </a:r>
            <a:r>
              <a:rPr kumimoji="1" lang="en-US" altLang="ja-JP" sz="5400" b="1" i="0" u="none" strike="noStrike" kern="1200" cap="none" spc="0" normalizeH="0" baseline="0" noProof="0" dirty="0">
                <a:ln>
                  <a:noFill/>
                </a:ln>
                <a:effectLst/>
                <a:uLnTx/>
                <a:uFillTx/>
                <a:latin typeface="Yu Gothic" panose="020B0400000000000000" pitchFamily="34" charset="-128"/>
                <a:ea typeface="Yu Gothic" panose="020B0400000000000000" pitchFamily="34" charset="-128"/>
                <a:cs typeface="+mj-cs"/>
              </a:rPr>
              <a:t>SMI</a:t>
            </a:r>
            <a:r>
              <a:rPr kumimoji="1" lang="ja-JP" altLang="en-US" sz="5400" b="1" i="0" u="none" strike="noStrike" kern="1200" cap="none" spc="0" normalizeH="0" baseline="0" noProof="0" dirty="0">
                <a:ln>
                  <a:noFill/>
                </a:ln>
                <a:effectLst/>
                <a:uLnTx/>
                <a:uFillTx/>
                <a:latin typeface="Yu Gothic" panose="020B0400000000000000" pitchFamily="34" charset="-128"/>
                <a:ea typeface="Yu Gothic" panose="020B0400000000000000" pitchFamily="34" charset="-128"/>
                <a:cs typeface="+mj-cs"/>
              </a:rPr>
              <a:t>インジェクションを用いた監視</a:t>
            </a:r>
            <a:endParaRPr kumimoji="1" lang="ja-JP" altLang="en-US" dirty="0"/>
          </a:p>
        </p:txBody>
      </p:sp>
      <p:sp>
        <p:nvSpPr>
          <p:cNvPr id="3" name="字幕 2">
            <a:extLst>
              <a:ext uri="{FF2B5EF4-FFF2-40B4-BE49-F238E27FC236}">
                <a16:creationId xmlns:a16="http://schemas.microsoft.com/office/drawing/2014/main" id="{4E322FF3-F23E-FF1D-EAD2-7603F6B45E36}"/>
              </a:ext>
            </a:extLst>
          </p:cNvPr>
          <p:cNvSpPr>
            <a:spLocks noGrp="1"/>
          </p:cNvSpPr>
          <p:nvPr>
            <p:ph type="subTitle" idx="1"/>
          </p:nvPr>
        </p:nvSpPr>
        <p:spPr/>
        <p:txBody>
          <a:bodyPr/>
          <a:lstStyle/>
          <a:p>
            <a:r>
              <a:rPr kumimoji="1" lang="ja-JP" altLang="en-US" dirty="0"/>
              <a:t>九州工業大学　情報工学部</a:t>
            </a:r>
            <a:endParaRPr kumimoji="1" lang="en-US" altLang="ja-JP" dirty="0"/>
          </a:p>
          <a:p>
            <a:r>
              <a:rPr lang="ja-JP" altLang="en-US" dirty="0"/>
              <a:t>情報・通信工学科　光來研究室</a:t>
            </a:r>
            <a:endParaRPr lang="en-US" altLang="ja-JP" dirty="0"/>
          </a:p>
          <a:p>
            <a:r>
              <a:rPr kumimoji="1" lang="en-US" altLang="ja-JP" dirty="0"/>
              <a:t>182C1096</a:t>
            </a:r>
            <a:r>
              <a:rPr kumimoji="1" lang="ja-JP" altLang="en-US" dirty="0"/>
              <a:t>　末永道正</a:t>
            </a:r>
          </a:p>
        </p:txBody>
      </p:sp>
      <p:sp>
        <p:nvSpPr>
          <p:cNvPr id="4" name="スライド番号プレースホルダー 3">
            <a:extLst>
              <a:ext uri="{FF2B5EF4-FFF2-40B4-BE49-F238E27FC236}">
                <a16:creationId xmlns:a16="http://schemas.microsoft.com/office/drawing/2014/main" id="{2A8A3F92-4825-B573-3938-505D8F52ABFB}"/>
              </a:ext>
            </a:extLst>
          </p:cNvPr>
          <p:cNvSpPr>
            <a:spLocks noGrp="1"/>
          </p:cNvSpPr>
          <p:nvPr>
            <p:ph type="sldNum" sz="quarter" idx="12"/>
          </p:nvPr>
        </p:nvSpPr>
        <p:spPr/>
        <p:txBody>
          <a:bodyPr/>
          <a:lstStyle/>
          <a:p>
            <a:fld id="{E22AA8A4-0C60-4D6B-8A82-DC523D96F80F}" type="slidenum">
              <a:rPr kumimoji="1" lang="ja-JP" altLang="en-US" smtClean="0"/>
              <a:t>1</a:t>
            </a:fld>
            <a:endParaRPr kumimoji="1" lang="ja-JP" altLang="en-US"/>
          </a:p>
        </p:txBody>
      </p:sp>
    </p:spTree>
    <p:extLst>
      <p:ext uri="{BB962C8B-B14F-4D97-AF65-F5344CB8AC3E}">
        <p14:creationId xmlns:p14="http://schemas.microsoft.com/office/powerpoint/2010/main" val="314983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B43270-7491-FE90-723B-B70FE7D09A7D}"/>
              </a:ext>
            </a:extLst>
          </p:cNvPr>
          <p:cNvSpPr>
            <a:spLocks noGrp="1"/>
          </p:cNvSpPr>
          <p:nvPr>
            <p:ph type="title"/>
          </p:nvPr>
        </p:nvSpPr>
        <p:spPr>
          <a:xfrm>
            <a:off x="838200" y="496956"/>
            <a:ext cx="10515600" cy="904461"/>
          </a:xfrm>
        </p:spPr>
        <p:txBody>
          <a:bodyPr/>
          <a:lstStyle/>
          <a:p>
            <a:r>
              <a:rPr lang="ja-JP" altLang="en-US" noProof="0" dirty="0"/>
              <a:t>まとめ</a:t>
            </a:r>
            <a:endParaRPr lang="ja-JP" altLang="en-US" dirty="0"/>
          </a:p>
        </p:txBody>
      </p:sp>
      <p:sp>
        <p:nvSpPr>
          <p:cNvPr id="3" name="コンテンツ プレースホルダー 2">
            <a:extLst>
              <a:ext uri="{FF2B5EF4-FFF2-40B4-BE49-F238E27FC236}">
                <a16:creationId xmlns:a16="http://schemas.microsoft.com/office/drawing/2014/main" id="{E2C24F42-B6C4-5044-BF2D-A29022107B62}"/>
              </a:ext>
            </a:extLst>
          </p:cNvPr>
          <p:cNvSpPr>
            <a:spLocks noGrp="1"/>
          </p:cNvSpPr>
          <p:nvPr>
            <p:ph idx="1"/>
          </p:nvPr>
        </p:nvSpPr>
        <p:spPr>
          <a:xfrm>
            <a:off x="838200" y="1570383"/>
            <a:ext cx="10515600" cy="4606580"/>
          </a:xfrm>
        </p:spPr>
        <p:txBody>
          <a:bodyPr/>
          <a:lstStyle/>
          <a:p>
            <a:r>
              <a:rPr lang="en-US" altLang="ja-JP" dirty="0"/>
              <a:t>SEV</a:t>
            </a:r>
            <a:r>
              <a:rPr lang="ja-JP" altLang="en-US" dirty="0"/>
              <a:t>で保護された</a:t>
            </a:r>
            <a:r>
              <a:rPr lang="en-US" altLang="ja-JP" dirty="0"/>
              <a:t>VM</a:t>
            </a:r>
            <a:r>
              <a:rPr lang="ja-JP" altLang="en-US" dirty="0"/>
              <a:t>に対して</a:t>
            </a:r>
            <a:r>
              <a:rPr lang="en-US" altLang="ja-JP" dirty="0"/>
              <a:t>SMI</a:t>
            </a:r>
            <a:r>
              <a:rPr lang="ja-JP" altLang="en-US" dirty="0"/>
              <a:t>インジェクションを用いて</a:t>
            </a:r>
            <a:r>
              <a:rPr lang="en-US" altLang="ja-JP" dirty="0"/>
              <a:t>IDS</a:t>
            </a:r>
            <a:r>
              <a:rPr lang="ja-JP" altLang="en-US" dirty="0"/>
              <a:t>オフロードを実現する</a:t>
            </a:r>
            <a:r>
              <a:rPr lang="en-US" altLang="ja-JP" dirty="0" err="1"/>
              <a:t>SMMmonitor</a:t>
            </a:r>
            <a:r>
              <a:rPr lang="ja-JP" altLang="en-US" dirty="0"/>
              <a:t>を提案</a:t>
            </a:r>
            <a:endParaRPr lang="en-US" altLang="ja-JP" dirty="0"/>
          </a:p>
          <a:p>
            <a:pPr lvl="1"/>
            <a:r>
              <a:rPr lang="en-US" altLang="ja-JP" dirty="0"/>
              <a:t>BIOS</a:t>
            </a:r>
            <a:r>
              <a:rPr lang="ja-JP" altLang="en-US" dirty="0"/>
              <a:t>内エージェントを</a:t>
            </a:r>
            <a:r>
              <a:rPr lang="en-JP" altLang="ja-JP" dirty="0"/>
              <a:t>SMM</a:t>
            </a:r>
            <a:r>
              <a:rPr lang="ja-JP" altLang="en-JP" dirty="0"/>
              <a:t>で</a:t>
            </a:r>
            <a:r>
              <a:rPr lang="ja-JP" altLang="en-US" dirty="0"/>
              <a:t>実行することにより保護</a:t>
            </a:r>
            <a:endParaRPr lang="en-US" altLang="ja-JP" dirty="0"/>
          </a:p>
          <a:p>
            <a:pPr lvl="1"/>
            <a:r>
              <a:rPr lang="ja-JP" altLang="en-US" dirty="0"/>
              <a:t>エージェントの実行中以外はシステム性能がまったく低下しない</a:t>
            </a:r>
            <a:endParaRPr lang="en-US" altLang="ja-JP" dirty="0"/>
          </a:p>
          <a:p>
            <a:pPr lvl="1"/>
            <a:r>
              <a:rPr lang="en-US" altLang="ja-JP" dirty="0"/>
              <a:t>IDS</a:t>
            </a:r>
            <a:r>
              <a:rPr lang="ja-JP" altLang="en-US" dirty="0"/>
              <a:t>は共有メモリを用いることでメモリデータを取得</a:t>
            </a:r>
            <a:endParaRPr lang="en-US" altLang="ja-JP" dirty="0"/>
          </a:p>
          <a:p>
            <a:pPr lvl="1"/>
            <a:r>
              <a:rPr lang="en-US" altLang="ja-JP" dirty="0"/>
              <a:t>VM</a:t>
            </a:r>
            <a:r>
              <a:rPr lang="ja-JP" altLang="en-US" dirty="0"/>
              <a:t>内の</a:t>
            </a:r>
            <a:r>
              <a:rPr lang="en-US" altLang="ja-JP" dirty="0"/>
              <a:t>OS</a:t>
            </a:r>
            <a:r>
              <a:rPr lang="ja-JP" altLang="en-US" dirty="0"/>
              <a:t>データが取得できることを確認</a:t>
            </a:r>
            <a:endParaRPr lang="en-US" altLang="ja-JP" dirty="0"/>
          </a:p>
          <a:p>
            <a:r>
              <a:rPr lang="ja-JP" altLang="en-US" dirty="0"/>
              <a:t>今後の課題</a:t>
            </a:r>
            <a:endParaRPr lang="en-US" altLang="ja-JP" dirty="0"/>
          </a:p>
          <a:p>
            <a:pPr lvl="1"/>
            <a:r>
              <a:rPr lang="ja-JP" altLang="en-US" dirty="0"/>
              <a:t>監視対象</a:t>
            </a:r>
            <a:r>
              <a:rPr lang="en-US" altLang="ja-JP" dirty="0"/>
              <a:t>VM</a:t>
            </a:r>
            <a:r>
              <a:rPr lang="ja-JP" altLang="en-US" dirty="0"/>
              <a:t>の様々な情報を取得する</a:t>
            </a:r>
            <a:r>
              <a:rPr lang="en-US" altLang="ja-JP" dirty="0"/>
              <a:t>IDS</a:t>
            </a:r>
            <a:r>
              <a:rPr lang="ja-JP" altLang="en-US" dirty="0"/>
              <a:t>を動作させる</a:t>
            </a:r>
            <a:endParaRPr lang="en-US" altLang="ja-JP" dirty="0"/>
          </a:p>
          <a:p>
            <a:pPr lvl="1"/>
            <a:r>
              <a:rPr lang="en-US" altLang="ja-JP" dirty="0"/>
              <a:t>SMI</a:t>
            </a:r>
            <a:r>
              <a:rPr lang="ja-JP" altLang="en-US" dirty="0"/>
              <a:t>インジェクションの性能改善</a:t>
            </a:r>
            <a:endParaRPr lang="en-US" altLang="ja-JP" dirty="0"/>
          </a:p>
        </p:txBody>
      </p:sp>
      <p:sp>
        <p:nvSpPr>
          <p:cNvPr id="4" name="スライド番号プレースホルダー 3">
            <a:extLst>
              <a:ext uri="{FF2B5EF4-FFF2-40B4-BE49-F238E27FC236}">
                <a16:creationId xmlns:a16="http://schemas.microsoft.com/office/drawing/2014/main" id="{7D2C9F44-36AE-4097-59C7-AD992789A1FD}"/>
              </a:ext>
            </a:extLst>
          </p:cNvPr>
          <p:cNvSpPr>
            <a:spLocks noGrp="1"/>
          </p:cNvSpPr>
          <p:nvPr>
            <p:ph type="sldNum" sz="quarter" idx="12"/>
          </p:nvPr>
        </p:nvSpPr>
        <p:spPr>
          <a:xfrm>
            <a:off x="8610600" y="6356350"/>
            <a:ext cx="2743200" cy="365125"/>
          </a:xfrm>
        </p:spPr>
        <p:txBody>
          <a:bodyPr/>
          <a:lstStyle/>
          <a:p>
            <a:fld id="{E22AA8A4-0C60-4D6B-8A82-DC523D96F80F}" type="slidenum">
              <a:rPr lang="ja-JP" altLang="en-US" smtClean="0"/>
              <a:pPr/>
              <a:t>10</a:t>
            </a:fld>
            <a:endParaRPr lang="ja-JP" altLang="en-US" dirty="0"/>
          </a:p>
        </p:txBody>
      </p:sp>
    </p:spTree>
    <p:extLst>
      <p:ext uri="{BB962C8B-B14F-4D97-AF65-F5344CB8AC3E}">
        <p14:creationId xmlns:p14="http://schemas.microsoft.com/office/powerpoint/2010/main" val="47822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四角形: 角を丸くする 7">
            <a:extLst>
              <a:ext uri="{FF2B5EF4-FFF2-40B4-BE49-F238E27FC236}">
                <a16:creationId xmlns:a16="http://schemas.microsoft.com/office/drawing/2014/main" id="{28EBDA1E-8654-73DD-F95C-629E9F2C585C}"/>
              </a:ext>
            </a:extLst>
          </p:cNvPr>
          <p:cNvSpPr/>
          <p:nvPr/>
        </p:nvSpPr>
        <p:spPr>
          <a:xfrm>
            <a:off x="3121323" y="4511246"/>
            <a:ext cx="4779034" cy="1946754"/>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solidFill>
                <a:srgbClr val="FF0000"/>
              </a:solidFill>
            </a:endParaRPr>
          </a:p>
        </p:txBody>
      </p:sp>
      <p:sp>
        <p:nvSpPr>
          <p:cNvPr id="2" name="Title 1">
            <a:extLst>
              <a:ext uri="{FF2B5EF4-FFF2-40B4-BE49-F238E27FC236}">
                <a16:creationId xmlns:a16="http://schemas.microsoft.com/office/drawing/2014/main" id="{1CA23696-6BE9-8E9D-C388-6B5709788969}"/>
              </a:ext>
            </a:extLst>
          </p:cNvPr>
          <p:cNvSpPr>
            <a:spLocks noGrp="1"/>
          </p:cNvSpPr>
          <p:nvPr>
            <p:ph type="title"/>
          </p:nvPr>
        </p:nvSpPr>
        <p:spPr>
          <a:xfrm>
            <a:off x="838200" y="496956"/>
            <a:ext cx="10515600" cy="904461"/>
          </a:xfrm>
        </p:spPr>
        <p:txBody>
          <a:bodyPr/>
          <a:lstStyle/>
          <a:p>
            <a:r>
              <a:rPr lang="en-US" altLang="ja-JP" noProof="0" dirty="0"/>
              <a:t>SEV</a:t>
            </a:r>
            <a:r>
              <a:rPr lang="ja-JP" altLang="en-US" noProof="0"/>
              <a:t>による</a:t>
            </a:r>
            <a:r>
              <a:rPr lang="en-US" altLang="ja-JP" noProof="0" dirty="0"/>
              <a:t>VM</a:t>
            </a:r>
            <a:r>
              <a:rPr lang="ja-JP" altLang="en-US" noProof="0"/>
              <a:t>の保護</a:t>
            </a:r>
            <a:endParaRPr lang="en-JP" dirty="0"/>
          </a:p>
        </p:txBody>
      </p:sp>
      <p:sp>
        <p:nvSpPr>
          <p:cNvPr id="3" name="Content Placeholder 2">
            <a:extLst>
              <a:ext uri="{FF2B5EF4-FFF2-40B4-BE49-F238E27FC236}">
                <a16:creationId xmlns:a16="http://schemas.microsoft.com/office/drawing/2014/main" id="{FB0BE129-6EE3-329A-6A0A-F3037C4EED80}"/>
              </a:ext>
            </a:extLst>
          </p:cNvPr>
          <p:cNvSpPr>
            <a:spLocks noGrp="1"/>
          </p:cNvSpPr>
          <p:nvPr>
            <p:ph idx="1"/>
          </p:nvPr>
        </p:nvSpPr>
        <p:spPr>
          <a:xfrm>
            <a:off x="838200" y="1570383"/>
            <a:ext cx="10515600" cy="4606580"/>
          </a:xfrm>
        </p:spPr>
        <p:txBody>
          <a:bodyPr/>
          <a:lstStyle/>
          <a:p>
            <a:r>
              <a:rPr lang="ja-JP" altLang="en-US" dirty="0"/>
              <a:t>クラウドによって提供される仮想マシン</a:t>
            </a:r>
            <a:r>
              <a:rPr lang="en-US" altLang="ja-JP" dirty="0"/>
              <a:t> (VM) </a:t>
            </a:r>
            <a:r>
              <a:rPr lang="ja-JP" altLang="en-US" dirty="0"/>
              <a:t>の利用が増加</a:t>
            </a:r>
            <a:endParaRPr lang="en-US" altLang="ja-JP" dirty="0"/>
          </a:p>
          <a:p>
            <a:pPr lvl="1"/>
            <a:r>
              <a:rPr lang="ja-JP" altLang="en-US" dirty="0"/>
              <a:t>ユーザは</a:t>
            </a:r>
            <a:r>
              <a:rPr lang="en-US" altLang="ja-JP" dirty="0"/>
              <a:t>VM</a:t>
            </a:r>
            <a:r>
              <a:rPr lang="ja-JP" altLang="en-US" dirty="0"/>
              <a:t>内にシステムを構築してインターネット経由で利用</a:t>
            </a:r>
            <a:endParaRPr lang="en-US" altLang="ja-JP" dirty="0"/>
          </a:p>
          <a:p>
            <a:pPr lvl="1"/>
            <a:r>
              <a:rPr lang="ja-JP" altLang="en-US" dirty="0"/>
              <a:t>クラウドの内部犯に</a:t>
            </a:r>
            <a:r>
              <a:rPr lang="en-US" altLang="ja-JP" dirty="0"/>
              <a:t>VM</a:t>
            </a:r>
            <a:r>
              <a:rPr lang="ja-JP" altLang="en-US" dirty="0"/>
              <a:t>のメモリ上の機密情報を盗聴される恐れ</a:t>
            </a:r>
            <a:endParaRPr lang="en-US" altLang="ja-JP" dirty="0"/>
          </a:p>
          <a:p>
            <a:r>
              <a:rPr lang="en-US" altLang="ja-JP" dirty="0"/>
              <a:t>AMD</a:t>
            </a:r>
            <a:r>
              <a:rPr lang="ja-JP" altLang="en-US" dirty="0"/>
              <a:t>製の</a:t>
            </a:r>
            <a:r>
              <a:rPr lang="en-US" altLang="ja-JP" dirty="0"/>
              <a:t>CPU</a:t>
            </a:r>
            <a:r>
              <a:rPr lang="ja-JP" altLang="en-US" dirty="0"/>
              <a:t>は</a:t>
            </a:r>
            <a:r>
              <a:rPr lang="en-US" altLang="ja-JP" dirty="0"/>
              <a:t>SEV</a:t>
            </a:r>
            <a:r>
              <a:rPr lang="ja-JP" altLang="en-US" dirty="0"/>
              <a:t>と呼ばれる透過的なメモリ暗号化を提供</a:t>
            </a:r>
            <a:endParaRPr lang="en-US" altLang="ja-JP" dirty="0"/>
          </a:p>
          <a:p>
            <a:pPr lvl="1"/>
            <a:r>
              <a:rPr lang="en-US" altLang="ja-JP" dirty="0"/>
              <a:t>VM</a:t>
            </a:r>
            <a:r>
              <a:rPr lang="ja-JP" altLang="en-US" dirty="0"/>
              <a:t>内でメモリにアクセスする時だけ復号される</a:t>
            </a:r>
            <a:endParaRPr lang="en-US" altLang="ja-JP" dirty="0"/>
          </a:p>
          <a:p>
            <a:pPr lvl="1"/>
            <a:r>
              <a:rPr lang="ja-JP" altLang="en-US" dirty="0"/>
              <a:t>内部犯であっても</a:t>
            </a:r>
            <a:r>
              <a:rPr lang="en-US" altLang="ja-JP" dirty="0"/>
              <a:t>VM</a:t>
            </a:r>
            <a:r>
              <a:rPr lang="ja-JP" altLang="en-US" dirty="0"/>
              <a:t>のメモリを盗聴できない</a:t>
            </a:r>
            <a:endParaRPr lang="en-US" altLang="ja-JP" dirty="0"/>
          </a:p>
        </p:txBody>
      </p:sp>
      <p:sp>
        <p:nvSpPr>
          <p:cNvPr id="4" name="Slide Number Placeholder 3">
            <a:extLst>
              <a:ext uri="{FF2B5EF4-FFF2-40B4-BE49-F238E27FC236}">
                <a16:creationId xmlns:a16="http://schemas.microsoft.com/office/drawing/2014/main" id="{4BF85C48-6164-01E5-2839-55CB59310926}"/>
              </a:ext>
            </a:extLst>
          </p:cNvPr>
          <p:cNvSpPr>
            <a:spLocks noGrp="1"/>
          </p:cNvSpPr>
          <p:nvPr>
            <p:ph type="sldNum" sz="quarter" idx="12"/>
          </p:nvPr>
        </p:nvSpPr>
        <p:spPr>
          <a:xfrm>
            <a:off x="8610600" y="6356350"/>
            <a:ext cx="2743200" cy="365125"/>
          </a:xfrm>
        </p:spPr>
        <p:txBody>
          <a:bodyPr/>
          <a:lstStyle/>
          <a:p>
            <a:fld id="{E22AA8A4-0C60-4D6B-8A82-DC523D96F80F}" type="slidenum">
              <a:rPr lang="ja-JP" altLang="en-US" smtClean="0"/>
              <a:pPr/>
              <a:t>2</a:t>
            </a:fld>
            <a:endParaRPr lang="ja-JP" altLang="en-US"/>
          </a:p>
        </p:txBody>
      </p:sp>
      <p:sp>
        <p:nvSpPr>
          <p:cNvPr id="5" name="楕円 6">
            <a:extLst>
              <a:ext uri="{FF2B5EF4-FFF2-40B4-BE49-F238E27FC236}">
                <a16:creationId xmlns:a16="http://schemas.microsoft.com/office/drawing/2014/main" id="{C3201E0A-897A-7344-A59C-0F0196818F34}"/>
              </a:ext>
            </a:extLst>
          </p:cNvPr>
          <p:cNvSpPr/>
          <p:nvPr/>
        </p:nvSpPr>
        <p:spPr>
          <a:xfrm>
            <a:off x="3814316" y="5284565"/>
            <a:ext cx="1354347" cy="508959"/>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ln w="0"/>
                <a:solidFill>
                  <a:schemeClr val="tx1"/>
                </a:solidFill>
                <a:effectLst>
                  <a:outerShdw blurRad="38100" dist="19050" dir="2700000" algn="tl" rotWithShape="0">
                    <a:schemeClr val="dk1">
                      <a:alpha val="40000"/>
                    </a:schemeClr>
                  </a:outerShdw>
                </a:effectLst>
              </a:rPr>
              <a:t>内部犯</a:t>
            </a:r>
            <a:endParaRPr kumimoji="1" lang="ja-JP" altLang="en-US" dirty="0">
              <a:solidFill>
                <a:srgbClr val="FF0000"/>
              </a:solidFill>
            </a:endParaRPr>
          </a:p>
        </p:txBody>
      </p:sp>
      <p:sp>
        <p:nvSpPr>
          <p:cNvPr id="6" name="四角形: 角を丸くする 7">
            <a:extLst>
              <a:ext uri="{FF2B5EF4-FFF2-40B4-BE49-F238E27FC236}">
                <a16:creationId xmlns:a16="http://schemas.microsoft.com/office/drawing/2014/main" id="{3CF5DE4F-E0BD-9CDD-6FB3-57A244DACE2D}"/>
              </a:ext>
            </a:extLst>
          </p:cNvPr>
          <p:cNvSpPr/>
          <p:nvPr/>
        </p:nvSpPr>
        <p:spPr>
          <a:xfrm>
            <a:off x="5922753" y="4979347"/>
            <a:ext cx="1361537" cy="1224951"/>
          </a:xfrm>
          <a:prstGeom prst="roundRect">
            <a:avLst/>
          </a:prstGeom>
          <a:ln/>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kumimoji="1" lang="ja-JP" altLang="en-US" dirty="0">
              <a:solidFill>
                <a:srgbClr val="FF0000"/>
              </a:solidFill>
            </a:endParaRPr>
          </a:p>
        </p:txBody>
      </p:sp>
      <p:sp>
        <p:nvSpPr>
          <p:cNvPr id="7" name="テキスト ボックス 8">
            <a:extLst>
              <a:ext uri="{FF2B5EF4-FFF2-40B4-BE49-F238E27FC236}">
                <a16:creationId xmlns:a16="http://schemas.microsoft.com/office/drawing/2014/main" id="{5BB95A47-4FA6-FEDE-57CA-3C24C2DC22C4}"/>
              </a:ext>
            </a:extLst>
          </p:cNvPr>
          <p:cNvSpPr txBox="1"/>
          <p:nvPr/>
        </p:nvSpPr>
        <p:spPr>
          <a:xfrm>
            <a:off x="5377130" y="4604801"/>
            <a:ext cx="2441275" cy="369332"/>
          </a:xfrm>
          <a:prstGeom prst="rect">
            <a:avLst/>
          </a:prstGeom>
          <a:noFill/>
        </p:spPr>
        <p:txBody>
          <a:bodyPr wrap="square" rtlCol="0">
            <a:spAutoFit/>
          </a:bodyPr>
          <a:lstStyle/>
          <a:p>
            <a:r>
              <a:rPr kumimoji="1" lang="en-US" altLang="ja-JP" dirty="0"/>
              <a:t>SEV</a:t>
            </a:r>
            <a:r>
              <a:rPr kumimoji="1" lang="ja-JP" altLang="en-US" dirty="0"/>
              <a:t>で保護された</a:t>
            </a:r>
            <a:r>
              <a:rPr kumimoji="1" lang="en-US" altLang="ja-JP" dirty="0"/>
              <a:t>VM</a:t>
            </a:r>
            <a:endParaRPr kumimoji="1" lang="ja-JP" altLang="en-US" dirty="0"/>
          </a:p>
        </p:txBody>
      </p:sp>
      <p:sp>
        <p:nvSpPr>
          <p:cNvPr id="8" name="正方形/長方形 9">
            <a:extLst>
              <a:ext uri="{FF2B5EF4-FFF2-40B4-BE49-F238E27FC236}">
                <a16:creationId xmlns:a16="http://schemas.microsoft.com/office/drawing/2014/main" id="{9DEC1044-08A2-CFF0-CECD-7FFB7AE6B15B}"/>
              </a:ext>
            </a:extLst>
          </p:cNvPr>
          <p:cNvSpPr/>
          <p:nvPr/>
        </p:nvSpPr>
        <p:spPr>
          <a:xfrm>
            <a:off x="6031302" y="5377321"/>
            <a:ext cx="1138687" cy="323445"/>
          </a:xfrm>
          <a:prstGeom prst="rect">
            <a:avLst/>
          </a:prstGeom>
          <a:solidFill>
            <a:schemeClr val="bg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機密情報</a:t>
            </a:r>
          </a:p>
        </p:txBody>
      </p:sp>
      <p:cxnSp>
        <p:nvCxnSpPr>
          <p:cNvPr id="9" name="直線矢印コネクタ 10">
            <a:extLst>
              <a:ext uri="{FF2B5EF4-FFF2-40B4-BE49-F238E27FC236}">
                <a16:creationId xmlns:a16="http://schemas.microsoft.com/office/drawing/2014/main" id="{F4E5E886-CF3D-9B67-1E8F-B0A402B74BEA}"/>
              </a:ext>
            </a:extLst>
          </p:cNvPr>
          <p:cNvCxnSpPr>
            <a:stCxn id="5" idx="6"/>
            <a:endCxn id="8" idx="1"/>
          </p:cNvCxnSpPr>
          <p:nvPr/>
        </p:nvCxnSpPr>
        <p:spPr>
          <a:xfrm flipV="1">
            <a:off x="5168663" y="5539044"/>
            <a:ext cx="862639"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テキスト ボックス 11">
            <a:extLst>
              <a:ext uri="{FF2B5EF4-FFF2-40B4-BE49-F238E27FC236}">
                <a16:creationId xmlns:a16="http://schemas.microsoft.com/office/drawing/2014/main" id="{F746E396-1C69-F896-075E-E79EC02CEFD0}"/>
              </a:ext>
            </a:extLst>
          </p:cNvPr>
          <p:cNvSpPr txBox="1"/>
          <p:nvPr/>
        </p:nvSpPr>
        <p:spPr>
          <a:xfrm>
            <a:off x="5202449" y="5169711"/>
            <a:ext cx="757685" cy="369332"/>
          </a:xfrm>
          <a:prstGeom prst="rect">
            <a:avLst/>
          </a:prstGeom>
          <a:noFill/>
        </p:spPr>
        <p:txBody>
          <a:bodyPr wrap="square" rtlCol="0">
            <a:spAutoFit/>
          </a:bodyPr>
          <a:lstStyle/>
          <a:p>
            <a:r>
              <a:rPr kumimoji="1" lang="ja-JP" altLang="en-US" dirty="0"/>
              <a:t>取得</a:t>
            </a:r>
          </a:p>
        </p:txBody>
      </p:sp>
      <p:sp>
        <p:nvSpPr>
          <p:cNvPr id="11" name="正方形/長方形 14">
            <a:extLst>
              <a:ext uri="{FF2B5EF4-FFF2-40B4-BE49-F238E27FC236}">
                <a16:creationId xmlns:a16="http://schemas.microsoft.com/office/drawing/2014/main" id="{8A439D90-58D3-FEDA-AA7B-925662E7080B}"/>
              </a:ext>
            </a:extLst>
          </p:cNvPr>
          <p:cNvSpPr/>
          <p:nvPr/>
        </p:nvSpPr>
        <p:spPr>
          <a:xfrm>
            <a:off x="5725063" y="4621530"/>
            <a:ext cx="1745411" cy="1713296"/>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kumimoji="1" lang="ja-JP" altLang="en-US">
              <a:solidFill>
                <a:srgbClr val="FF0000"/>
              </a:solidFill>
            </a:endParaRPr>
          </a:p>
        </p:txBody>
      </p:sp>
      <p:sp>
        <p:nvSpPr>
          <p:cNvPr id="12" name="テキスト ボックス 16">
            <a:extLst>
              <a:ext uri="{FF2B5EF4-FFF2-40B4-BE49-F238E27FC236}">
                <a16:creationId xmlns:a16="http://schemas.microsoft.com/office/drawing/2014/main" id="{D24F9232-28E0-28E8-5C06-5A57EBDD6FE5}"/>
              </a:ext>
            </a:extLst>
          </p:cNvPr>
          <p:cNvSpPr txBox="1"/>
          <p:nvPr/>
        </p:nvSpPr>
        <p:spPr>
          <a:xfrm>
            <a:off x="5239831" y="5284565"/>
            <a:ext cx="354763" cy="584775"/>
          </a:xfrm>
          <a:prstGeom prst="rect">
            <a:avLst/>
          </a:prstGeom>
          <a:noFill/>
        </p:spPr>
        <p:txBody>
          <a:bodyPr wrap="square" rtlCol="0">
            <a:spAutoFit/>
          </a:bodyPr>
          <a:lstStyle/>
          <a:p>
            <a:r>
              <a:rPr kumimoji="1" lang="en-US" altLang="ja-JP" sz="3200" dirty="0">
                <a:solidFill>
                  <a:srgbClr val="FF0000"/>
                </a:solidFill>
              </a:rPr>
              <a:t>×</a:t>
            </a:r>
            <a:endParaRPr kumimoji="1" lang="ja-JP" altLang="en-US" sz="3200" dirty="0">
              <a:solidFill>
                <a:srgbClr val="FF0000"/>
              </a:solidFill>
            </a:endParaRPr>
          </a:p>
        </p:txBody>
      </p:sp>
      <p:sp>
        <p:nvSpPr>
          <p:cNvPr id="14" name="テキスト ボックス 15">
            <a:extLst>
              <a:ext uri="{FF2B5EF4-FFF2-40B4-BE49-F238E27FC236}">
                <a16:creationId xmlns:a16="http://schemas.microsoft.com/office/drawing/2014/main" id="{537625D7-0534-131E-3AB5-038D6FEAB932}"/>
              </a:ext>
            </a:extLst>
          </p:cNvPr>
          <p:cNvSpPr txBox="1"/>
          <p:nvPr/>
        </p:nvSpPr>
        <p:spPr>
          <a:xfrm>
            <a:off x="4921368" y="4085919"/>
            <a:ext cx="1178943" cy="369332"/>
          </a:xfrm>
          <a:prstGeom prst="rect">
            <a:avLst/>
          </a:prstGeom>
          <a:noFill/>
        </p:spPr>
        <p:txBody>
          <a:bodyPr wrap="square" rtlCol="0">
            <a:spAutoFit/>
          </a:bodyPr>
          <a:lstStyle/>
          <a:p>
            <a:r>
              <a:rPr kumimoji="1" lang="ja-JP" altLang="en-US" dirty="0"/>
              <a:t>クラウド</a:t>
            </a:r>
          </a:p>
        </p:txBody>
      </p:sp>
    </p:spTree>
    <p:extLst>
      <p:ext uri="{BB962C8B-B14F-4D97-AF65-F5344CB8AC3E}">
        <p14:creationId xmlns:p14="http://schemas.microsoft.com/office/powerpoint/2010/main" val="3113577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4337FA-51B2-43B8-AAD0-EEE0915BD7DD}"/>
              </a:ext>
            </a:extLst>
          </p:cNvPr>
          <p:cNvSpPr>
            <a:spLocks noGrp="1"/>
          </p:cNvSpPr>
          <p:nvPr>
            <p:ph type="title"/>
          </p:nvPr>
        </p:nvSpPr>
        <p:spPr>
          <a:xfrm>
            <a:off x="838200" y="496956"/>
            <a:ext cx="10515600" cy="904461"/>
          </a:xfrm>
        </p:spPr>
        <p:txBody>
          <a:bodyPr/>
          <a:lstStyle/>
          <a:p>
            <a:r>
              <a:rPr lang="en-US" altLang="ja-JP" noProof="0" dirty="0"/>
              <a:t>IDS</a:t>
            </a:r>
            <a:r>
              <a:rPr lang="ja-JP" altLang="en-US" noProof="0" dirty="0"/>
              <a:t>の必要性</a:t>
            </a:r>
            <a:endParaRPr lang="ja-JP" altLang="en-US" dirty="0"/>
          </a:p>
        </p:txBody>
      </p:sp>
      <p:sp>
        <p:nvSpPr>
          <p:cNvPr id="3" name="コンテンツ プレースホルダー 2">
            <a:extLst>
              <a:ext uri="{FF2B5EF4-FFF2-40B4-BE49-F238E27FC236}">
                <a16:creationId xmlns:a16="http://schemas.microsoft.com/office/drawing/2014/main" id="{4559202F-6BCB-AF33-ACF9-F457F2B10321}"/>
              </a:ext>
            </a:extLst>
          </p:cNvPr>
          <p:cNvSpPr>
            <a:spLocks noGrp="1"/>
          </p:cNvSpPr>
          <p:nvPr>
            <p:ph idx="1"/>
          </p:nvPr>
        </p:nvSpPr>
        <p:spPr>
          <a:xfrm>
            <a:off x="838200" y="1570383"/>
            <a:ext cx="10515600" cy="4606580"/>
          </a:xfrm>
        </p:spPr>
        <p:txBody>
          <a:bodyPr>
            <a:normAutofit lnSpcReduction="10000"/>
          </a:bodyPr>
          <a:lstStyle/>
          <a:p>
            <a:pPr>
              <a:lnSpc>
                <a:spcPct val="100000"/>
              </a:lnSpc>
            </a:pPr>
            <a:r>
              <a:rPr lang="en-US" altLang="ja-JP" dirty="0"/>
              <a:t>VM</a:t>
            </a:r>
            <a:r>
              <a:rPr lang="ja-JP" altLang="en-US" dirty="0"/>
              <a:t>内に侵入されると</a:t>
            </a:r>
            <a:r>
              <a:rPr lang="en-US" altLang="ja-JP" dirty="0"/>
              <a:t>SEV</a:t>
            </a:r>
            <a:r>
              <a:rPr lang="ja-JP" altLang="en-US" dirty="0"/>
              <a:t>では機密情報の盗聴を防げない</a:t>
            </a:r>
            <a:endParaRPr lang="en-US" altLang="ja-JP" dirty="0"/>
          </a:p>
          <a:p>
            <a:pPr lvl="1">
              <a:lnSpc>
                <a:spcPct val="100000"/>
              </a:lnSpc>
            </a:pPr>
            <a:r>
              <a:rPr lang="ja-JP" altLang="en-US" dirty="0"/>
              <a:t>侵入検知システム</a:t>
            </a:r>
            <a:r>
              <a:rPr lang="en-US" altLang="ja-JP" dirty="0"/>
              <a:t> (IDS) </a:t>
            </a:r>
            <a:r>
              <a:rPr lang="ja-JP" altLang="en-US" dirty="0"/>
              <a:t>を用いて</a:t>
            </a:r>
            <a:r>
              <a:rPr lang="en-US" altLang="ja-JP" dirty="0"/>
              <a:t>VM</a:t>
            </a:r>
            <a:r>
              <a:rPr lang="ja-JP" altLang="en-US" dirty="0"/>
              <a:t>の監視を行うことが必要</a:t>
            </a:r>
            <a:endParaRPr lang="en-US" altLang="ja-JP" dirty="0"/>
          </a:p>
          <a:p>
            <a:pPr lvl="1">
              <a:lnSpc>
                <a:spcPct val="100000"/>
              </a:lnSpc>
            </a:pPr>
            <a:r>
              <a:rPr lang="en-US" altLang="ja-JP" dirty="0"/>
              <a:t>VM</a:t>
            </a:r>
            <a:r>
              <a:rPr lang="ja-JP" altLang="en-US" dirty="0"/>
              <a:t>内で</a:t>
            </a:r>
            <a:r>
              <a:rPr lang="en-US" altLang="ja-JP" dirty="0"/>
              <a:t>IDS</a:t>
            </a:r>
            <a:r>
              <a:rPr lang="ja-JP" altLang="en-US" dirty="0"/>
              <a:t>を動作させると侵入時に</a:t>
            </a:r>
            <a:r>
              <a:rPr lang="en-US" altLang="ja-JP" dirty="0"/>
              <a:t>IDS</a:t>
            </a:r>
            <a:r>
              <a:rPr lang="ja-JP" altLang="en-US" dirty="0"/>
              <a:t>が無力化される恐れ</a:t>
            </a:r>
            <a:endParaRPr lang="en-US" altLang="ja-JP" strike="sngStrike" dirty="0"/>
          </a:p>
          <a:p>
            <a:pPr>
              <a:lnSpc>
                <a:spcPct val="100000"/>
              </a:lnSpc>
            </a:pPr>
            <a:r>
              <a:rPr lang="en-US" altLang="ja-JP" dirty="0"/>
              <a:t>IDS</a:t>
            </a:r>
            <a:r>
              <a:rPr lang="ja-JP" altLang="en-US" dirty="0"/>
              <a:t>を</a:t>
            </a:r>
            <a:r>
              <a:rPr lang="en-US" altLang="ja-JP" dirty="0"/>
              <a:t>VM</a:t>
            </a:r>
            <a:r>
              <a:rPr lang="ja-JP" altLang="en-US" dirty="0"/>
              <a:t>外で安全に動作させる</a:t>
            </a:r>
            <a:r>
              <a:rPr lang="en-US" altLang="ja-JP" dirty="0"/>
              <a:t>IDS</a:t>
            </a:r>
            <a:r>
              <a:rPr lang="ja-JP" altLang="en-US" dirty="0"/>
              <a:t>オフロードが用いられる</a:t>
            </a:r>
            <a:endParaRPr lang="en-US" altLang="ja-JP" dirty="0"/>
          </a:p>
          <a:p>
            <a:pPr lvl="1">
              <a:lnSpc>
                <a:spcPct val="100000"/>
              </a:lnSpc>
            </a:pPr>
            <a:r>
              <a:rPr lang="en-US" altLang="ja-JP" dirty="0"/>
              <a:t>VM</a:t>
            </a:r>
            <a:r>
              <a:rPr lang="ja-JP" altLang="en-US" dirty="0"/>
              <a:t>のメモリを解析することで</a:t>
            </a:r>
            <a:r>
              <a:rPr lang="en-US" altLang="ja-JP" dirty="0"/>
              <a:t>OS</a:t>
            </a:r>
            <a:r>
              <a:rPr lang="ja-JP" altLang="en-US" dirty="0"/>
              <a:t>データを監視</a:t>
            </a:r>
            <a:endParaRPr lang="en-US" altLang="ja-JP" dirty="0"/>
          </a:p>
          <a:p>
            <a:pPr lvl="1">
              <a:lnSpc>
                <a:spcPct val="100000"/>
              </a:lnSpc>
            </a:pPr>
            <a:r>
              <a:rPr lang="en-US" altLang="ja-JP" dirty="0"/>
              <a:t>SEV</a:t>
            </a:r>
            <a:r>
              <a:rPr lang="ja-JP" altLang="en-US" dirty="0"/>
              <a:t>を用いて</a:t>
            </a:r>
            <a:r>
              <a:rPr lang="en-US" altLang="ja-JP" dirty="0"/>
              <a:t>VM</a:t>
            </a:r>
            <a:r>
              <a:rPr lang="ja-JP" altLang="en-US" dirty="0"/>
              <a:t>のメモリが暗号化されると監視を行えない</a:t>
            </a:r>
          </a:p>
        </p:txBody>
      </p:sp>
      <p:sp>
        <p:nvSpPr>
          <p:cNvPr id="4" name="スライド番号プレースホルダー 3">
            <a:extLst>
              <a:ext uri="{FF2B5EF4-FFF2-40B4-BE49-F238E27FC236}">
                <a16:creationId xmlns:a16="http://schemas.microsoft.com/office/drawing/2014/main" id="{7AA1AE32-22AB-4A10-F0D7-742CEF7D90A3}"/>
              </a:ext>
            </a:extLst>
          </p:cNvPr>
          <p:cNvSpPr>
            <a:spLocks noGrp="1"/>
          </p:cNvSpPr>
          <p:nvPr>
            <p:ph type="sldNum" sz="quarter" idx="12"/>
          </p:nvPr>
        </p:nvSpPr>
        <p:spPr>
          <a:xfrm>
            <a:off x="8610600" y="6356350"/>
            <a:ext cx="2743200" cy="365125"/>
          </a:xfrm>
        </p:spPr>
        <p:txBody>
          <a:bodyPr/>
          <a:lstStyle/>
          <a:p>
            <a:fld id="{E22AA8A4-0C60-4D6B-8A82-DC523D96F80F}" type="slidenum">
              <a:rPr lang="ja-JP" altLang="en-US" smtClean="0"/>
              <a:pPr/>
              <a:t>3</a:t>
            </a:fld>
            <a:endParaRPr lang="ja-JP" altLang="en-US"/>
          </a:p>
        </p:txBody>
      </p:sp>
      <p:sp>
        <p:nvSpPr>
          <p:cNvPr id="7" name="四角形: 角を丸くする 6">
            <a:extLst>
              <a:ext uri="{FF2B5EF4-FFF2-40B4-BE49-F238E27FC236}">
                <a16:creationId xmlns:a16="http://schemas.microsoft.com/office/drawing/2014/main" id="{BBE47474-70CF-D2F3-989E-02BED6346999}"/>
              </a:ext>
            </a:extLst>
          </p:cNvPr>
          <p:cNvSpPr/>
          <p:nvPr/>
        </p:nvSpPr>
        <p:spPr>
          <a:xfrm>
            <a:off x="6121160" y="4938207"/>
            <a:ext cx="2878403" cy="1224951"/>
          </a:xfrm>
          <a:prstGeom prst="roundRect">
            <a:avLst/>
          </a:prstGeom>
          <a:ln/>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kumimoji="1" lang="ja-JP" altLang="en-US" dirty="0">
              <a:solidFill>
                <a:srgbClr val="FF0000"/>
              </a:solidFill>
            </a:endParaRPr>
          </a:p>
        </p:txBody>
      </p:sp>
      <p:sp>
        <p:nvSpPr>
          <p:cNvPr id="8" name="テキスト ボックス 7">
            <a:extLst>
              <a:ext uri="{FF2B5EF4-FFF2-40B4-BE49-F238E27FC236}">
                <a16:creationId xmlns:a16="http://schemas.microsoft.com/office/drawing/2014/main" id="{32DC91F7-F823-45A9-A2E1-BF9C5129187B}"/>
              </a:ext>
            </a:extLst>
          </p:cNvPr>
          <p:cNvSpPr txBox="1"/>
          <p:nvPr/>
        </p:nvSpPr>
        <p:spPr>
          <a:xfrm>
            <a:off x="6339723" y="4536921"/>
            <a:ext cx="2441275" cy="369332"/>
          </a:xfrm>
          <a:prstGeom prst="rect">
            <a:avLst/>
          </a:prstGeom>
          <a:noFill/>
        </p:spPr>
        <p:txBody>
          <a:bodyPr wrap="square" rtlCol="0">
            <a:spAutoFit/>
          </a:bodyPr>
          <a:lstStyle/>
          <a:p>
            <a:r>
              <a:rPr kumimoji="1" lang="en-US" altLang="ja-JP" dirty="0"/>
              <a:t>SEV</a:t>
            </a:r>
            <a:r>
              <a:rPr kumimoji="1" lang="ja-JP" altLang="en-US" dirty="0"/>
              <a:t>で保護された</a:t>
            </a:r>
            <a:r>
              <a:rPr kumimoji="1" lang="en-US" altLang="ja-JP" dirty="0"/>
              <a:t>VM</a:t>
            </a:r>
            <a:endParaRPr kumimoji="1" lang="ja-JP" altLang="en-US" dirty="0"/>
          </a:p>
        </p:txBody>
      </p:sp>
      <p:sp>
        <p:nvSpPr>
          <p:cNvPr id="9" name="正方形/長方形 8">
            <a:extLst>
              <a:ext uri="{FF2B5EF4-FFF2-40B4-BE49-F238E27FC236}">
                <a16:creationId xmlns:a16="http://schemas.microsoft.com/office/drawing/2014/main" id="{BF3037FC-CB6B-602A-F5D7-070C42459F17}"/>
              </a:ext>
            </a:extLst>
          </p:cNvPr>
          <p:cNvSpPr/>
          <p:nvPr/>
        </p:nvSpPr>
        <p:spPr>
          <a:xfrm>
            <a:off x="6229709" y="5336181"/>
            <a:ext cx="1138687" cy="323445"/>
          </a:xfrm>
          <a:prstGeom prst="rect">
            <a:avLst/>
          </a:prstGeom>
          <a:solidFill>
            <a:schemeClr val="bg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機密情報</a:t>
            </a:r>
          </a:p>
        </p:txBody>
      </p:sp>
      <p:sp>
        <p:nvSpPr>
          <p:cNvPr id="12" name="正方形/長方形 11">
            <a:extLst>
              <a:ext uri="{FF2B5EF4-FFF2-40B4-BE49-F238E27FC236}">
                <a16:creationId xmlns:a16="http://schemas.microsoft.com/office/drawing/2014/main" id="{2752ECD9-3904-D827-D02C-4765B367B35B}"/>
              </a:ext>
            </a:extLst>
          </p:cNvPr>
          <p:cNvSpPr/>
          <p:nvPr/>
        </p:nvSpPr>
        <p:spPr>
          <a:xfrm>
            <a:off x="5293742" y="4547881"/>
            <a:ext cx="1745411" cy="1713296"/>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kumimoji="1" lang="ja-JP" altLang="en-US">
              <a:solidFill>
                <a:srgbClr val="FF0000"/>
              </a:solidFill>
            </a:endParaRPr>
          </a:p>
        </p:txBody>
      </p:sp>
      <p:sp>
        <p:nvSpPr>
          <p:cNvPr id="15" name="四角形: 角を丸くする 14">
            <a:extLst>
              <a:ext uri="{FF2B5EF4-FFF2-40B4-BE49-F238E27FC236}">
                <a16:creationId xmlns:a16="http://schemas.microsoft.com/office/drawing/2014/main" id="{AA67EFD8-0BEC-7B61-0753-2D30CB274F85}"/>
              </a:ext>
            </a:extLst>
          </p:cNvPr>
          <p:cNvSpPr/>
          <p:nvPr/>
        </p:nvSpPr>
        <p:spPr>
          <a:xfrm>
            <a:off x="2627933" y="5243423"/>
            <a:ext cx="1354346" cy="508959"/>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chemeClr val="tx1"/>
                </a:solidFill>
              </a:rPr>
              <a:t>IDS</a:t>
            </a:r>
            <a:endParaRPr kumimoji="1" lang="ja-JP" altLang="en-US" dirty="0">
              <a:solidFill>
                <a:schemeClr val="tx1"/>
              </a:solidFill>
            </a:endParaRPr>
          </a:p>
        </p:txBody>
      </p:sp>
      <p:cxnSp>
        <p:nvCxnSpPr>
          <p:cNvPr id="19" name="直線矢印コネクタ 18">
            <a:extLst>
              <a:ext uri="{FF2B5EF4-FFF2-40B4-BE49-F238E27FC236}">
                <a16:creationId xmlns:a16="http://schemas.microsoft.com/office/drawing/2014/main" id="{C7C33493-CD97-A54A-58C0-A0576173973D}"/>
              </a:ext>
            </a:extLst>
          </p:cNvPr>
          <p:cNvCxnSpPr>
            <a:cxnSpLocks/>
          </p:cNvCxnSpPr>
          <p:nvPr/>
        </p:nvCxnSpPr>
        <p:spPr>
          <a:xfrm>
            <a:off x="3975810" y="5497902"/>
            <a:ext cx="210304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 name="テキスト ボックス 19">
            <a:extLst>
              <a:ext uri="{FF2B5EF4-FFF2-40B4-BE49-F238E27FC236}">
                <a16:creationId xmlns:a16="http://schemas.microsoft.com/office/drawing/2014/main" id="{EA207099-9703-FE81-0EA7-99A86ECACE79}"/>
              </a:ext>
            </a:extLst>
          </p:cNvPr>
          <p:cNvSpPr txBox="1"/>
          <p:nvPr/>
        </p:nvSpPr>
        <p:spPr>
          <a:xfrm>
            <a:off x="4614046" y="5028818"/>
            <a:ext cx="757685" cy="369332"/>
          </a:xfrm>
          <a:prstGeom prst="rect">
            <a:avLst/>
          </a:prstGeom>
          <a:noFill/>
        </p:spPr>
        <p:txBody>
          <a:bodyPr wrap="square" rtlCol="0">
            <a:spAutoFit/>
          </a:bodyPr>
          <a:lstStyle/>
          <a:p>
            <a:r>
              <a:rPr lang="ja-JP" altLang="en-US" dirty="0"/>
              <a:t>監視</a:t>
            </a:r>
            <a:endParaRPr lang="en-US" altLang="ja-JP" dirty="0"/>
          </a:p>
        </p:txBody>
      </p:sp>
      <p:sp>
        <p:nvSpPr>
          <p:cNvPr id="5" name="テキスト ボックス 16">
            <a:extLst>
              <a:ext uri="{FF2B5EF4-FFF2-40B4-BE49-F238E27FC236}">
                <a16:creationId xmlns:a16="http://schemas.microsoft.com/office/drawing/2014/main" id="{CE94128E-D2E3-DF7B-806E-0075CDD266DA}"/>
              </a:ext>
            </a:extLst>
          </p:cNvPr>
          <p:cNvSpPr txBox="1"/>
          <p:nvPr/>
        </p:nvSpPr>
        <p:spPr>
          <a:xfrm>
            <a:off x="4614046" y="5230988"/>
            <a:ext cx="354763" cy="584775"/>
          </a:xfrm>
          <a:prstGeom prst="rect">
            <a:avLst/>
          </a:prstGeom>
          <a:noFill/>
        </p:spPr>
        <p:txBody>
          <a:bodyPr wrap="square" rtlCol="0">
            <a:spAutoFit/>
          </a:bodyPr>
          <a:lstStyle/>
          <a:p>
            <a:r>
              <a:rPr kumimoji="1" lang="en-US" altLang="ja-JP" sz="3200" dirty="0">
                <a:solidFill>
                  <a:srgbClr val="FF0000"/>
                </a:solidFill>
              </a:rPr>
              <a:t>×</a:t>
            </a:r>
            <a:endParaRPr kumimoji="1" lang="ja-JP" altLang="en-US" sz="3200" dirty="0">
              <a:solidFill>
                <a:srgbClr val="FF0000"/>
              </a:solidFill>
            </a:endParaRPr>
          </a:p>
        </p:txBody>
      </p:sp>
      <p:sp>
        <p:nvSpPr>
          <p:cNvPr id="6" name="楕円 5">
            <a:extLst>
              <a:ext uri="{FF2B5EF4-FFF2-40B4-BE49-F238E27FC236}">
                <a16:creationId xmlns:a16="http://schemas.microsoft.com/office/drawing/2014/main" id="{B4594A8E-50F4-83BA-1853-DD9C4E9DD366}"/>
              </a:ext>
            </a:extLst>
          </p:cNvPr>
          <p:cNvSpPr/>
          <p:nvPr/>
        </p:nvSpPr>
        <p:spPr>
          <a:xfrm>
            <a:off x="7518640" y="5243423"/>
            <a:ext cx="1354347" cy="508959"/>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ln w="0"/>
                <a:solidFill>
                  <a:schemeClr val="tx1"/>
                </a:solidFill>
                <a:effectLst>
                  <a:outerShdw blurRad="38100" dist="19050" dir="2700000" algn="tl" rotWithShape="0">
                    <a:schemeClr val="dk1">
                      <a:alpha val="40000"/>
                    </a:schemeClr>
                  </a:outerShdw>
                </a:effectLst>
              </a:rPr>
              <a:t>侵入</a:t>
            </a:r>
            <a:r>
              <a:rPr kumimoji="1" lang="ja-JP" altLang="en-US" dirty="0">
                <a:ln w="0"/>
                <a:solidFill>
                  <a:schemeClr val="tx1"/>
                </a:solidFill>
                <a:effectLst>
                  <a:outerShdw blurRad="38100" dist="19050" dir="2700000" algn="tl" rotWithShape="0">
                    <a:schemeClr val="dk1">
                      <a:alpha val="40000"/>
                    </a:schemeClr>
                  </a:outerShdw>
                </a:effectLst>
              </a:rPr>
              <a:t>者</a:t>
            </a:r>
            <a:endParaRPr kumimoji="1" lang="ja-JP" altLang="en-US" dirty="0">
              <a:solidFill>
                <a:schemeClr val="tx1"/>
              </a:solidFill>
            </a:endParaRPr>
          </a:p>
        </p:txBody>
      </p:sp>
    </p:spTree>
    <p:extLst>
      <p:ext uri="{BB962C8B-B14F-4D97-AF65-F5344CB8AC3E}">
        <p14:creationId xmlns:p14="http://schemas.microsoft.com/office/powerpoint/2010/main" val="2519662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60A74-44C9-886C-37BB-BF53191E088C}"/>
              </a:ext>
            </a:extLst>
          </p:cNvPr>
          <p:cNvSpPr>
            <a:spLocks noGrp="1"/>
          </p:cNvSpPr>
          <p:nvPr>
            <p:ph type="title"/>
          </p:nvPr>
        </p:nvSpPr>
        <p:spPr/>
        <p:txBody>
          <a:bodyPr/>
          <a:lstStyle/>
          <a:p>
            <a:r>
              <a:rPr lang="en-JP" b="1" dirty="0">
                <a:latin typeface="Yu Gothic" panose="020B0400000000000000" pitchFamily="34" charset="-128"/>
                <a:ea typeface="Yu Gothic" panose="020B0400000000000000" pitchFamily="34" charset="-128"/>
              </a:rPr>
              <a:t>先行研究：SEVmonitor </a:t>
            </a:r>
            <a:r>
              <a:rPr lang="en-JP" sz="2800" b="1" dirty="0">
                <a:latin typeface="Yu Gothic" panose="020B0400000000000000" pitchFamily="34" charset="-128"/>
                <a:ea typeface="Yu Gothic" panose="020B0400000000000000" pitchFamily="34" charset="-128"/>
              </a:rPr>
              <a:t>[能野+, CSS'22]</a:t>
            </a:r>
            <a:endParaRPr lang="en-JP" dirty="0"/>
          </a:p>
        </p:txBody>
      </p:sp>
      <p:sp>
        <p:nvSpPr>
          <p:cNvPr id="3" name="Content Placeholder 2">
            <a:extLst>
              <a:ext uri="{FF2B5EF4-FFF2-40B4-BE49-F238E27FC236}">
                <a16:creationId xmlns:a16="http://schemas.microsoft.com/office/drawing/2014/main" id="{0E4CE8FE-8FD2-CA69-D4D3-31C109ACB0E1}"/>
              </a:ext>
            </a:extLst>
          </p:cNvPr>
          <p:cNvSpPr>
            <a:spLocks noGrp="1"/>
          </p:cNvSpPr>
          <p:nvPr>
            <p:ph idx="1"/>
          </p:nvPr>
        </p:nvSpPr>
        <p:spPr/>
        <p:txBody>
          <a:bodyPr/>
          <a:lstStyle/>
          <a:p>
            <a:r>
              <a:rPr lang="en-US" dirty="0" err="1"/>
              <a:t>SEVで保護されたVMに対する</a:t>
            </a:r>
            <a:r>
              <a:rPr lang="ja-JP" altLang="en-US" dirty="0"/>
              <a:t>安全な</a:t>
            </a:r>
            <a:r>
              <a:rPr lang="en-US" dirty="0"/>
              <a:t>IDS</a:t>
            </a:r>
            <a:r>
              <a:rPr lang="ja-JP" altLang="en-US" dirty="0"/>
              <a:t>オフロードを実現</a:t>
            </a:r>
            <a:endParaRPr lang="en-US" altLang="ja-JP" dirty="0"/>
          </a:p>
          <a:p>
            <a:pPr lvl="1"/>
            <a:r>
              <a:rPr lang="en-JP" altLang="ja-JP" dirty="0"/>
              <a:t>IDS</a:t>
            </a:r>
            <a:r>
              <a:rPr lang="ja-JP" altLang="en-JP" dirty="0"/>
              <a:t>は</a:t>
            </a:r>
            <a:r>
              <a:rPr lang="ja-JP" altLang="en-US" dirty="0"/>
              <a:t>監視対象</a:t>
            </a:r>
            <a:r>
              <a:rPr lang="en-US" altLang="ja-JP" dirty="0"/>
              <a:t>VM</a:t>
            </a:r>
            <a:r>
              <a:rPr lang="ja-JP" altLang="en-US" dirty="0"/>
              <a:t>内のエージェント経由でメモリデータを取得</a:t>
            </a:r>
            <a:endParaRPr lang="en-US" altLang="ja-JP" dirty="0"/>
          </a:p>
          <a:p>
            <a:pPr lvl="1"/>
            <a:r>
              <a:rPr lang="ja-JP" altLang="en-US" dirty="0"/>
              <a:t>監視対象システムを隔離環境に閉じ込め，外側にエージェントを配置</a:t>
            </a:r>
            <a:endParaRPr lang="en-US" altLang="ja-JP" dirty="0"/>
          </a:p>
          <a:p>
            <a:r>
              <a:rPr lang="ja-JP" altLang="en-US" dirty="0"/>
              <a:t>用いる隔離環境によって様々なトレードオフが存在</a:t>
            </a:r>
            <a:endParaRPr lang="en-US" altLang="ja-JP" dirty="0"/>
          </a:p>
          <a:p>
            <a:pPr lvl="1"/>
            <a:r>
              <a:rPr lang="en-JP" dirty="0"/>
              <a:t>コンテナに隔離すると、OS内のエージェントが攻撃を受けやすい</a:t>
            </a:r>
          </a:p>
          <a:p>
            <a:pPr lvl="1"/>
            <a:r>
              <a:rPr lang="en-JP" dirty="0"/>
              <a:t>VM内に作成した内部VMに隔離すると，システムの性能が低下</a:t>
            </a:r>
            <a:endParaRPr lang="en-US" dirty="0"/>
          </a:p>
        </p:txBody>
      </p:sp>
      <p:sp>
        <p:nvSpPr>
          <p:cNvPr id="4" name="Slide Number Placeholder 3">
            <a:extLst>
              <a:ext uri="{FF2B5EF4-FFF2-40B4-BE49-F238E27FC236}">
                <a16:creationId xmlns:a16="http://schemas.microsoft.com/office/drawing/2014/main" id="{F76F231A-8CA4-629E-1C2F-748CCB6B77DC}"/>
              </a:ext>
            </a:extLst>
          </p:cNvPr>
          <p:cNvSpPr>
            <a:spLocks noGrp="1"/>
          </p:cNvSpPr>
          <p:nvPr>
            <p:ph type="sldNum" sz="quarter" idx="12"/>
          </p:nvPr>
        </p:nvSpPr>
        <p:spPr/>
        <p:txBody>
          <a:bodyPr/>
          <a:lstStyle/>
          <a:p>
            <a:fld id="{E22AA8A4-0C60-4D6B-8A82-DC523D96F80F}" type="slidenum">
              <a:rPr kumimoji="1" lang="ja-JP" altLang="en-US" smtClean="0"/>
              <a:t>4</a:t>
            </a:fld>
            <a:endParaRPr kumimoji="1" lang="ja-JP" altLang="en-US"/>
          </a:p>
        </p:txBody>
      </p:sp>
      <p:sp>
        <p:nvSpPr>
          <p:cNvPr id="32" name="正方形/長方形 7">
            <a:extLst>
              <a:ext uri="{FF2B5EF4-FFF2-40B4-BE49-F238E27FC236}">
                <a16:creationId xmlns:a16="http://schemas.microsoft.com/office/drawing/2014/main" id="{E65438E6-0069-DFAA-0884-FCFE2BBC06B2}"/>
              </a:ext>
            </a:extLst>
          </p:cNvPr>
          <p:cNvSpPr/>
          <p:nvPr/>
        </p:nvSpPr>
        <p:spPr>
          <a:xfrm>
            <a:off x="939284" y="5349152"/>
            <a:ext cx="1457863" cy="52621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solidFill>
                  <a:schemeClr val="tx1"/>
                </a:solidFill>
              </a:rPr>
              <a:t>IDS</a:t>
            </a:r>
            <a:endParaRPr kumimoji="1" lang="ja-JP" altLang="en-US" dirty="0">
              <a:solidFill>
                <a:schemeClr val="tx1"/>
              </a:solidFill>
            </a:endParaRPr>
          </a:p>
        </p:txBody>
      </p:sp>
      <p:sp>
        <p:nvSpPr>
          <p:cNvPr id="35" name="テキスト ボックス 18">
            <a:extLst>
              <a:ext uri="{FF2B5EF4-FFF2-40B4-BE49-F238E27FC236}">
                <a16:creationId xmlns:a16="http://schemas.microsoft.com/office/drawing/2014/main" id="{07F22C56-C162-28D3-8B05-2CD7144B0E1B}"/>
              </a:ext>
            </a:extLst>
          </p:cNvPr>
          <p:cNvSpPr txBox="1"/>
          <p:nvPr/>
        </p:nvSpPr>
        <p:spPr>
          <a:xfrm>
            <a:off x="2967783" y="5243278"/>
            <a:ext cx="644394" cy="369332"/>
          </a:xfrm>
          <a:prstGeom prst="rect">
            <a:avLst/>
          </a:prstGeom>
          <a:noFill/>
        </p:spPr>
        <p:txBody>
          <a:bodyPr wrap="square" rtlCol="0">
            <a:spAutoFit/>
          </a:bodyPr>
          <a:lstStyle/>
          <a:p>
            <a:r>
              <a:rPr kumimoji="1" lang="ja-JP" altLang="en-US" dirty="0"/>
              <a:t>通信</a:t>
            </a:r>
          </a:p>
        </p:txBody>
      </p:sp>
      <p:sp>
        <p:nvSpPr>
          <p:cNvPr id="36" name="四角形: 角を丸くする 4">
            <a:extLst>
              <a:ext uri="{FF2B5EF4-FFF2-40B4-BE49-F238E27FC236}">
                <a16:creationId xmlns:a16="http://schemas.microsoft.com/office/drawing/2014/main" id="{E2470A52-1820-6B8B-902F-179BD3A52C7F}"/>
              </a:ext>
            </a:extLst>
          </p:cNvPr>
          <p:cNvSpPr/>
          <p:nvPr/>
        </p:nvSpPr>
        <p:spPr>
          <a:xfrm>
            <a:off x="3891394" y="4777239"/>
            <a:ext cx="3579962" cy="156869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solidFill>
                <a:srgbClr val="FF0000"/>
              </a:solidFill>
            </a:endParaRPr>
          </a:p>
        </p:txBody>
      </p:sp>
      <p:sp>
        <p:nvSpPr>
          <p:cNvPr id="37" name="テキスト ボックス 5">
            <a:extLst>
              <a:ext uri="{FF2B5EF4-FFF2-40B4-BE49-F238E27FC236}">
                <a16:creationId xmlns:a16="http://schemas.microsoft.com/office/drawing/2014/main" id="{FE7130E6-DD27-2DF4-70B3-F9FD899B8E04}"/>
              </a:ext>
            </a:extLst>
          </p:cNvPr>
          <p:cNvSpPr txBox="1"/>
          <p:nvPr/>
        </p:nvSpPr>
        <p:spPr>
          <a:xfrm>
            <a:off x="4917936" y="4425585"/>
            <a:ext cx="1526877" cy="369332"/>
          </a:xfrm>
          <a:prstGeom prst="rect">
            <a:avLst/>
          </a:prstGeom>
          <a:noFill/>
        </p:spPr>
        <p:txBody>
          <a:bodyPr wrap="square" rtlCol="0">
            <a:spAutoFit/>
          </a:bodyPr>
          <a:lstStyle/>
          <a:p>
            <a:r>
              <a:rPr kumimoji="1" lang="ja-JP" altLang="en-US" dirty="0"/>
              <a:t>監視対象</a:t>
            </a:r>
            <a:r>
              <a:rPr kumimoji="1" lang="en-US" altLang="ja-JP" dirty="0"/>
              <a:t>VM</a:t>
            </a:r>
            <a:endParaRPr kumimoji="1" lang="ja-JP" altLang="en-US" dirty="0"/>
          </a:p>
        </p:txBody>
      </p:sp>
      <p:sp>
        <p:nvSpPr>
          <p:cNvPr id="38" name="正方形/長方形 6">
            <a:extLst>
              <a:ext uri="{FF2B5EF4-FFF2-40B4-BE49-F238E27FC236}">
                <a16:creationId xmlns:a16="http://schemas.microsoft.com/office/drawing/2014/main" id="{F8F3DEB5-E9C4-A1F5-CED5-F38F07EFED25}"/>
              </a:ext>
            </a:extLst>
          </p:cNvPr>
          <p:cNvSpPr/>
          <p:nvPr/>
        </p:nvSpPr>
        <p:spPr>
          <a:xfrm>
            <a:off x="4434857" y="4958394"/>
            <a:ext cx="2510287" cy="526212"/>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rgbClr val="FF0000"/>
              </a:solidFill>
            </a:endParaRPr>
          </a:p>
        </p:txBody>
      </p:sp>
      <p:sp>
        <p:nvSpPr>
          <p:cNvPr id="39" name="正方形/長方形 7">
            <a:extLst>
              <a:ext uri="{FF2B5EF4-FFF2-40B4-BE49-F238E27FC236}">
                <a16:creationId xmlns:a16="http://schemas.microsoft.com/office/drawing/2014/main" id="{FA917776-7531-222D-0492-F80F6250265E}"/>
              </a:ext>
            </a:extLst>
          </p:cNvPr>
          <p:cNvSpPr/>
          <p:nvPr/>
        </p:nvSpPr>
        <p:spPr>
          <a:xfrm>
            <a:off x="5064585" y="5096841"/>
            <a:ext cx="1380228" cy="292874"/>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solidFill>
                  <a:schemeClr val="tx1"/>
                </a:solidFill>
              </a:rPr>
              <a:t>システム</a:t>
            </a:r>
            <a:endParaRPr kumimoji="1" lang="ja-JP" altLang="en-US" dirty="0">
              <a:solidFill>
                <a:schemeClr val="tx1"/>
              </a:solidFill>
            </a:endParaRPr>
          </a:p>
        </p:txBody>
      </p:sp>
      <p:sp>
        <p:nvSpPr>
          <p:cNvPr id="40" name="四角形: 1 つの角を切り取る 9">
            <a:extLst>
              <a:ext uri="{FF2B5EF4-FFF2-40B4-BE49-F238E27FC236}">
                <a16:creationId xmlns:a16="http://schemas.microsoft.com/office/drawing/2014/main" id="{AC9BEDD6-597B-FF27-D992-17D7ACF067BC}"/>
              </a:ext>
            </a:extLst>
          </p:cNvPr>
          <p:cNvSpPr/>
          <p:nvPr/>
        </p:nvSpPr>
        <p:spPr>
          <a:xfrm>
            <a:off x="4434857" y="4794917"/>
            <a:ext cx="888521" cy="292874"/>
          </a:xfrm>
          <a:prstGeom prst="snip1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solidFill>
                  <a:schemeClr val="tx1"/>
                </a:solidFill>
              </a:rPr>
              <a:t>コンテナ</a:t>
            </a:r>
          </a:p>
        </p:txBody>
      </p:sp>
      <p:sp>
        <p:nvSpPr>
          <p:cNvPr id="41" name="正方形/長方形 10">
            <a:extLst>
              <a:ext uri="{FF2B5EF4-FFF2-40B4-BE49-F238E27FC236}">
                <a16:creationId xmlns:a16="http://schemas.microsoft.com/office/drawing/2014/main" id="{81E6DB71-BA9E-5227-DC54-96A89BFBC456}"/>
              </a:ext>
            </a:extLst>
          </p:cNvPr>
          <p:cNvSpPr/>
          <p:nvPr/>
        </p:nvSpPr>
        <p:spPr>
          <a:xfrm>
            <a:off x="4434857" y="5691639"/>
            <a:ext cx="2510287" cy="526212"/>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rgbClr val="FF0000"/>
              </a:solidFill>
            </a:endParaRPr>
          </a:p>
        </p:txBody>
      </p:sp>
      <p:sp>
        <p:nvSpPr>
          <p:cNvPr id="42" name="正方形/長方形 11">
            <a:extLst>
              <a:ext uri="{FF2B5EF4-FFF2-40B4-BE49-F238E27FC236}">
                <a16:creationId xmlns:a16="http://schemas.microsoft.com/office/drawing/2014/main" id="{321F3A69-3A5C-E16C-2044-2A36BC4EA378}"/>
              </a:ext>
            </a:extLst>
          </p:cNvPr>
          <p:cNvSpPr/>
          <p:nvPr/>
        </p:nvSpPr>
        <p:spPr>
          <a:xfrm>
            <a:off x="5064585" y="5830086"/>
            <a:ext cx="1380228" cy="292874"/>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dirty="0">
                <a:solidFill>
                  <a:schemeClr val="tx1"/>
                </a:solidFill>
              </a:rPr>
              <a:t>エージェント</a:t>
            </a:r>
          </a:p>
        </p:txBody>
      </p:sp>
      <p:sp>
        <p:nvSpPr>
          <p:cNvPr id="43" name="四角形: 1 つの角を切り取る 12">
            <a:extLst>
              <a:ext uri="{FF2B5EF4-FFF2-40B4-BE49-F238E27FC236}">
                <a16:creationId xmlns:a16="http://schemas.microsoft.com/office/drawing/2014/main" id="{8B397070-24B0-5C95-1A29-FF42A05A1910}"/>
              </a:ext>
            </a:extLst>
          </p:cNvPr>
          <p:cNvSpPr/>
          <p:nvPr/>
        </p:nvSpPr>
        <p:spPr>
          <a:xfrm>
            <a:off x="4434858" y="5528162"/>
            <a:ext cx="629728" cy="292874"/>
          </a:xfrm>
          <a:prstGeom prst="snip1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dirty="0">
                <a:solidFill>
                  <a:schemeClr val="tx1"/>
                </a:solidFill>
              </a:rPr>
              <a:t>OS</a:t>
            </a:r>
            <a:endParaRPr kumimoji="1" lang="ja-JP" altLang="en-US" sz="1200" dirty="0">
              <a:solidFill>
                <a:schemeClr val="tx1"/>
              </a:solidFill>
            </a:endParaRPr>
          </a:p>
        </p:txBody>
      </p:sp>
      <p:sp>
        <p:nvSpPr>
          <p:cNvPr id="44" name="四角形: 角を丸くする 13">
            <a:extLst>
              <a:ext uri="{FF2B5EF4-FFF2-40B4-BE49-F238E27FC236}">
                <a16:creationId xmlns:a16="http://schemas.microsoft.com/office/drawing/2014/main" id="{56D4A7F6-EED3-1742-BE5D-A55ADC14271D}"/>
              </a:ext>
            </a:extLst>
          </p:cNvPr>
          <p:cNvSpPr/>
          <p:nvPr/>
        </p:nvSpPr>
        <p:spPr>
          <a:xfrm>
            <a:off x="7935194" y="4777239"/>
            <a:ext cx="3579962" cy="156869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solidFill>
                <a:srgbClr val="FF0000"/>
              </a:solidFill>
            </a:endParaRPr>
          </a:p>
        </p:txBody>
      </p:sp>
      <p:sp>
        <p:nvSpPr>
          <p:cNvPr id="45" name="テキスト ボックス 14">
            <a:extLst>
              <a:ext uri="{FF2B5EF4-FFF2-40B4-BE49-F238E27FC236}">
                <a16:creationId xmlns:a16="http://schemas.microsoft.com/office/drawing/2014/main" id="{2114DC8D-5E51-DB5A-35B4-4FD48C53C134}"/>
              </a:ext>
            </a:extLst>
          </p:cNvPr>
          <p:cNvSpPr txBox="1"/>
          <p:nvPr/>
        </p:nvSpPr>
        <p:spPr>
          <a:xfrm>
            <a:off x="8961736" y="4425585"/>
            <a:ext cx="1526877" cy="369332"/>
          </a:xfrm>
          <a:prstGeom prst="rect">
            <a:avLst/>
          </a:prstGeom>
          <a:noFill/>
        </p:spPr>
        <p:txBody>
          <a:bodyPr wrap="square" rtlCol="0">
            <a:spAutoFit/>
          </a:bodyPr>
          <a:lstStyle/>
          <a:p>
            <a:r>
              <a:rPr kumimoji="1" lang="ja-JP" altLang="en-US" dirty="0"/>
              <a:t>監視対象</a:t>
            </a:r>
            <a:r>
              <a:rPr kumimoji="1" lang="en-US" altLang="ja-JP" dirty="0"/>
              <a:t>VM</a:t>
            </a:r>
            <a:endParaRPr kumimoji="1" lang="ja-JP" altLang="en-US" dirty="0"/>
          </a:p>
        </p:txBody>
      </p:sp>
      <p:sp>
        <p:nvSpPr>
          <p:cNvPr id="46" name="正方形/長方形 15">
            <a:extLst>
              <a:ext uri="{FF2B5EF4-FFF2-40B4-BE49-F238E27FC236}">
                <a16:creationId xmlns:a16="http://schemas.microsoft.com/office/drawing/2014/main" id="{26BA28B7-805A-3C86-0E48-AE3B84564401}"/>
              </a:ext>
            </a:extLst>
          </p:cNvPr>
          <p:cNvSpPr/>
          <p:nvPr/>
        </p:nvSpPr>
        <p:spPr>
          <a:xfrm>
            <a:off x="8478657" y="4958394"/>
            <a:ext cx="2510287" cy="526212"/>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rgbClr val="FF0000"/>
              </a:solidFill>
            </a:endParaRPr>
          </a:p>
        </p:txBody>
      </p:sp>
      <p:sp>
        <p:nvSpPr>
          <p:cNvPr id="47" name="正方形/長方形 16">
            <a:extLst>
              <a:ext uri="{FF2B5EF4-FFF2-40B4-BE49-F238E27FC236}">
                <a16:creationId xmlns:a16="http://schemas.microsoft.com/office/drawing/2014/main" id="{8D5BD908-3A71-FF99-0AE6-99C7DD80E89B}"/>
              </a:ext>
            </a:extLst>
          </p:cNvPr>
          <p:cNvSpPr/>
          <p:nvPr/>
        </p:nvSpPr>
        <p:spPr>
          <a:xfrm>
            <a:off x="9108385" y="5096841"/>
            <a:ext cx="1380228" cy="292874"/>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solidFill>
                  <a:schemeClr val="tx1"/>
                </a:solidFill>
              </a:rPr>
              <a:t>システム</a:t>
            </a:r>
            <a:endParaRPr kumimoji="1" lang="ja-JP" altLang="en-US" dirty="0">
              <a:solidFill>
                <a:schemeClr val="tx1"/>
              </a:solidFill>
            </a:endParaRPr>
          </a:p>
        </p:txBody>
      </p:sp>
      <p:sp>
        <p:nvSpPr>
          <p:cNvPr id="48" name="四角形: 1 つの角を切り取る 17">
            <a:extLst>
              <a:ext uri="{FF2B5EF4-FFF2-40B4-BE49-F238E27FC236}">
                <a16:creationId xmlns:a16="http://schemas.microsoft.com/office/drawing/2014/main" id="{B96D224B-CA5E-616A-E880-94CEFD032F6A}"/>
              </a:ext>
            </a:extLst>
          </p:cNvPr>
          <p:cNvSpPr/>
          <p:nvPr/>
        </p:nvSpPr>
        <p:spPr>
          <a:xfrm>
            <a:off x="8478657" y="4794917"/>
            <a:ext cx="888521" cy="292874"/>
          </a:xfrm>
          <a:prstGeom prst="snip1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solidFill>
                  <a:schemeClr val="tx1"/>
                </a:solidFill>
              </a:rPr>
              <a:t>内部</a:t>
            </a:r>
            <a:r>
              <a:rPr lang="en-US" altLang="ja-JP" sz="1200" dirty="0">
                <a:solidFill>
                  <a:schemeClr val="tx1"/>
                </a:solidFill>
              </a:rPr>
              <a:t>VM</a:t>
            </a:r>
            <a:endParaRPr kumimoji="1" lang="ja-JP" altLang="en-US" sz="1200" dirty="0">
              <a:solidFill>
                <a:schemeClr val="tx1"/>
              </a:solidFill>
            </a:endParaRPr>
          </a:p>
        </p:txBody>
      </p:sp>
      <p:sp>
        <p:nvSpPr>
          <p:cNvPr id="49" name="正方形/長方形 18">
            <a:extLst>
              <a:ext uri="{FF2B5EF4-FFF2-40B4-BE49-F238E27FC236}">
                <a16:creationId xmlns:a16="http://schemas.microsoft.com/office/drawing/2014/main" id="{B31469E7-D324-D1B0-30AE-131C18792696}"/>
              </a:ext>
            </a:extLst>
          </p:cNvPr>
          <p:cNvSpPr/>
          <p:nvPr/>
        </p:nvSpPr>
        <p:spPr>
          <a:xfrm>
            <a:off x="8478657" y="5691639"/>
            <a:ext cx="2510287" cy="526212"/>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rgbClr val="FF0000"/>
              </a:solidFill>
            </a:endParaRPr>
          </a:p>
        </p:txBody>
      </p:sp>
      <p:sp>
        <p:nvSpPr>
          <p:cNvPr id="50" name="正方形/長方形 19">
            <a:extLst>
              <a:ext uri="{FF2B5EF4-FFF2-40B4-BE49-F238E27FC236}">
                <a16:creationId xmlns:a16="http://schemas.microsoft.com/office/drawing/2014/main" id="{18CE9020-B5DA-F736-BFBD-E2A579C7B843}"/>
              </a:ext>
            </a:extLst>
          </p:cNvPr>
          <p:cNvSpPr/>
          <p:nvPr/>
        </p:nvSpPr>
        <p:spPr>
          <a:xfrm>
            <a:off x="9108385" y="5830086"/>
            <a:ext cx="1380228" cy="292874"/>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dirty="0">
                <a:solidFill>
                  <a:schemeClr val="tx1"/>
                </a:solidFill>
              </a:rPr>
              <a:t>エージェント</a:t>
            </a:r>
          </a:p>
        </p:txBody>
      </p:sp>
      <p:sp>
        <p:nvSpPr>
          <p:cNvPr id="51" name="四角形: 1 つの角を切り取る 20">
            <a:extLst>
              <a:ext uri="{FF2B5EF4-FFF2-40B4-BE49-F238E27FC236}">
                <a16:creationId xmlns:a16="http://schemas.microsoft.com/office/drawing/2014/main" id="{51A1589C-4117-4775-AC88-7608A460F1C7}"/>
              </a:ext>
            </a:extLst>
          </p:cNvPr>
          <p:cNvSpPr/>
          <p:nvPr/>
        </p:nvSpPr>
        <p:spPr>
          <a:xfrm>
            <a:off x="8478657" y="5528162"/>
            <a:ext cx="1311217" cy="292874"/>
          </a:xfrm>
          <a:prstGeom prst="snip1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solidFill>
                  <a:schemeClr val="tx1"/>
                </a:solidFill>
              </a:rPr>
              <a:t>ハイパーバイザ</a:t>
            </a:r>
          </a:p>
        </p:txBody>
      </p:sp>
      <p:cxnSp>
        <p:nvCxnSpPr>
          <p:cNvPr id="34" name="直線矢印コネクタ 17">
            <a:extLst>
              <a:ext uri="{FF2B5EF4-FFF2-40B4-BE49-F238E27FC236}">
                <a16:creationId xmlns:a16="http://schemas.microsoft.com/office/drawing/2014/main" id="{6D35B1B6-C591-7C50-6159-F89888646C79}"/>
              </a:ext>
            </a:extLst>
          </p:cNvPr>
          <p:cNvCxnSpPr>
            <a:cxnSpLocks/>
            <a:stCxn id="32" idx="3"/>
            <a:endCxn id="42" idx="1"/>
          </p:cNvCxnSpPr>
          <p:nvPr/>
        </p:nvCxnSpPr>
        <p:spPr>
          <a:xfrm>
            <a:off x="2397147" y="5612258"/>
            <a:ext cx="2667438" cy="364265"/>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49298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0E0B8-ACD4-3CC8-08A5-C3F27D15FCD2}"/>
              </a:ext>
            </a:extLst>
          </p:cNvPr>
          <p:cNvSpPr>
            <a:spLocks noGrp="1"/>
          </p:cNvSpPr>
          <p:nvPr>
            <p:ph type="title"/>
          </p:nvPr>
        </p:nvSpPr>
        <p:spPr/>
        <p:txBody>
          <a:bodyPr/>
          <a:lstStyle/>
          <a:p>
            <a:r>
              <a:rPr lang="ja-JP" altLang="en-US" noProof="0" dirty="0"/>
              <a:t>提案</a:t>
            </a:r>
            <a:r>
              <a:rPr lang="ja-JP" altLang="en-US" dirty="0"/>
              <a:t>：</a:t>
            </a:r>
            <a:r>
              <a:rPr lang="en-US" altLang="ja-JP" dirty="0" err="1"/>
              <a:t>SMMmonitor</a:t>
            </a:r>
            <a:endParaRPr lang="en-JP" dirty="0"/>
          </a:p>
        </p:txBody>
      </p:sp>
      <p:sp>
        <p:nvSpPr>
          <p:cNvPr id="3" name="Content Placeholder 2">
            <a:extLst>
              <a:ext uri="{FF2B5EF4-FFF2-40B4-BE49-F238E27FC236}">
                <a16:creationId xmlns:a16="http://schemas.microsoft.com/office/drawing/2014/main" id="{4D8AE999-8117-CCC3-097E-A9F6F853DD37}"/>
              </a:ext>
            </a:extLst>
          </p:cNvPr>
          <p:cNvSpPr>
            <a:spLocks noGrp="1"/>
          </p:cNvSpPr>
          <p:nvPr>
            <p:ph idx="1"/>
          </p:nvPr>
        </p:nvSpPr>
        <p:spPr/>
        <p:txBody>
          <a:bodyPr/>
          <a:lstStyle/>
          <a:p>
            <a:r>
              <a:rPr lang="ja-JP" altLang="en-US" dirty="0"/>
              <a:t>システムを隔離実行せず、</a:t>
            </a:r>
            <a:r>
              <a:rPr lang="en-US" altLang="ja-JP" dirty="0"/>
              <a:t>BIOS</a:t>
            </a:r>
            <a:r>
              <a:rPr lang="ja-JP" altLang="en-US" dirty="0"/>
              <a:t>内のエージェント経由で監視</a:t>
            </a:r>
            <a:endParaRPr lang="en-US" altLang="ja-JP" dirty="0"/>
          </a:p>
          <a:p>
            <a:pPr lvl="1"/>
            <a:r>
              <a:rPr lang="ja-JP" altLang="en-US" dirty="0"/>
              <a:t>エージェントをシステムマネジメントモード</a:t>
            </a:r>
            <a:r>
              <a:rPr lang="en-US" altLang="ja-JP" dirty="0"/>
              <a:t> (SMM) </a:t>
            </a:r>
            <a:r>
              <a:rPr lang="ja-JP" altLang="en-US" dirty="0"/>
              <a:t>で安全に実行</a:t>
            </a:r>
            <a:endParaRPr lang="en-US" altLang="ja-JP" dirty="0"/>
          </a:p>
          <a:p>
            <a:pPr lvl="1"/>
            <a:r>
              <a:rPr lang="ja-JP" altLang="en-US" dirty="0"/>
              <a:t>エージェントを直接呼び出し、共有メモリ経由でメモリデータを取得</a:t>
            </a:r>
            <a:endParaRPr lang="en-US" altLang="ja-JP" dirty="0"/>
          </a:p>
          <a:p>
            <a:r>
              <a:rPr lang="ja-JP" altLang="en-US" dirty="0"/>
              <a:t>安全性とシステム性能を両立</a:t>
            </a:r>
            <a:endParaRPr lang="en-US" altLang="ja-JP" dirty="0"/>
          </a:p>
          <a:p>
            <a:pPr lvl="1"/>
            <a:r>
              <a:rPr lang="en-JP" altLang="ja-JP" dirty="0"/>
              <a:t>OS</a:t>
            </a:r>
            <a:r>
              <a:rPr lang="ja-JP" altLang="en-JP" dirty="0"/>
              <a:t>が</a:t>
            </a:r>
            <a:r>
              <a:rPr lang="ja-JP" altLang="en-US" dirty="0"/>
              <a:t>攻撃を受けたとしてもエージェントは無効化されない</a:t>
            </a:r>
            <a:endParaRPr lang="en-US" altLang="ja-JP" dirty="0"/>
          </a:p>
          <a:p>
            <a:pPr lvl="1"/>
            <a:r>
              <a:rPr lang="en-US" altLang="ja-JP" dirty="0"/>
              <a:t>SMM</a:t>
            </a:r>
            <a:r>
              <a:rPr lang="ja-JP" altLang="en-US" dirty="0"/>
              <a:t>でのエージェントの実行中以外はシステム性能が低下しない</a:t>
            </a:r>
          </a:p>
        </p:txBody>
      </p:sp>
      <p:sp>
        <p:nvSpPr>
          <p:cNvPr id="4" name="Slide Number Placeholder 3">
            <a:extLst>
              <a:ext uri="{FF2B5EF4-FFF2-40B4-BE49-F238E27FC236}">
                <a16:creationId xmlns:a16="http://schemas.microsoft.com/office/drawing/2014/main" id="{6E6B8C15-8FA1-C5EA-7695-2A080EBA627C}"/>
              </a:ext>
            </a:extLst>
          </p:cNvPr>
          <p:cNvSpPr>
            <a:spLocks noGrp="1"/>
          </p:cNvSpPr>
          <p:nvPr>
            <p:ph type="sldNum" sz="quarter" idx="12"/>
          </p:nvPr>
        </p:nvSpPr>
        <p:spPr/>
        <p:txBody>
          <a:bodyPr/>
          <a:lstStyle/>
          <a:p>
            <a:fld id="{E22AA8A4-0C60-4D6B-8A82-DC523D96F80F}" type="slidenum">
              <a:rPr kumimoji="1" lang="ja-JP" altLang="en-US" smtClean="0"/>
              <a:t>5</a:t>
            </a:fld>
            <a:endParaRPr kumimoji="1" lang="ja-JP" altLang="en-US"/>
          </a:p>
        </p:txBody>
      </p:sp>
      <p:grpSp>
        <p:nvGrpSpPr>
          <p:cNvPr id="11" name="グループ化 10">
            <a:extLst>
              <a:ext uri="{FF2B5EF4-FFF2-40B4-BE49-F238E27FC236}">
                <a16:creationId xmlns:a16="http://schemas.microsoft.com/office/drawing/2014/main" id="{B9190C31-7541-6EC9-1D1A-533DF8D010D6}"/>
              </a:ext>
            </a:extLst>
          </p:cNvPr>
          <p:cNvGrpSpPr/>
          <p:nvPr/>
        </p:nvGrpSpPr>
        <p:grpSpPr>
          <a:xfrm>
            <a:off x="5528565" y="4284699"/>
            <a:ext cx="3906144" cy="2183172"/>
            <a:chOff x="3686051" y="4405469"/>
            <a:chExt cx="3906144" cy="2183172"/>
          </a:xfrm>
        </p:grpSpPr>
        <p:sp>
          <p:nvSpPr>
            <p:cNvPr id="5" name="四角形: 角を丸くする 6">
              <a:extLst>
                <a:ext uri="{FF2B5EF4-FFF2-40B4-BE49-F238E27FC236}">
                  <a16:creationId xmlns:a16="http://schemas.microsoft.com/office/drawing/2014/main" id="{4EA7B32A-068D-54E8-D62F-42CD966D2F4F}"/>
                </a:ext>
              </a:extLst>
            </p:cNvPr>
            <p:cNvSpPr/>
            <p:nvPr/>
          </p:nvSpPr>
          <p:spPr>
            <a:xfrm>
              <a:off x="3686051" y="4810355"/>
              <a:ext cx="3906144" cy="1778286"/>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solidFill>
                  <a:srgbClr val="FF0000"/>
                </a:solidFill>
              </a:endParaRPr>
            </a:p>
          </p:txBody>
        </p:sp>
        <p:sp>
          <p:nvSpPr>
            <p:cNvPr id="6" name="正方形/長方形 7">
              <a:extLst>
                <a:ext uri="{FF2B5EF4-FFF2-40B4-BE49-F238E27FC236}">
                  <a16:creationId xmlns:a16="http://schemas.microsoft.com/office/drawing/2014/main" id="{B03C1AA1-891F-8344-151E-8B1F673B95AC}"/>
                </a:ext>
              </a:extLst>
            </p:cNvPr>
            <p:cNvSpPr/>
            <p:nvPr/>
          </p:nvSpPr>
          <p:spPr>
            <a:xfrm>
              <a:off x="4215374" y="5032703"/>
              <a:ext cx="2884165" cy="391283"/>
            </a:xfrm>
            <a:prstGeom prst="rect">
              <a:avLst/>
            </a:prstGeom>
            <a:ln>
              <a:headEnd type="none" w="med" len="med"/>
              <a:tailEnd type="none" w="med" len="med"/>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ja-JP" altLang="en-US" dirty="0">
                  <a:solidFill>
                    <a:schemeClr val="tx1"/>
                  </a:solidFill>
                </a:rPr>
                <a:t>システム</a:t>
              </a:r>
            </a:p>
          </p:txBody>
        </p:sp>
        <p:sp>
          <p:nvSpPr>
            <p:cNvPr id="7" name="テキスト ボックス 11">
              <a:extLst>
                <a:ext uri="{FF2B5EF4-FFF2-40B4-BE49-F238E27FC236}">
                  <a16:creationId xmlns:a16="http://schemas.microsoft.com/office/drawing/2014/main" id="{ECDE5970-88D5-5A04-7C44-692372F0AECA}"/>
                </a:ext>
              </a:extLst>
            </p:cNvPr>
            <p:cNvSpPr txBox="1"/>
            <p:nvPr/>
          </p:nvSpPr>
          <p:spPr>
            <a:xfrm>
              <a:off x="4906635" y="4405469"/>
              <a:ext cx="1501641" cy="369332"/>
            </a:xfrm>
            <a:prstGeom prst="rect">
              <a:avLst/>
            </a:prstGeom>
            <a:noFill/>
          </p:spPr>
          <p:txBody>
            <a:bodyPr wrap="square" rtlCol="0">
              <a:spAutoFit/>
            </a:bodyPr>
            <a:lstStyle/>
            <a:p>
              <a:r>
                <a:rPr lang="ja-JP" altLang="en-US" dirty="0"/>
                <a:t>監視対象</a:t>
              </a:r>
              <a:r>
                <a:rPr lang="en-US" altLang="ja-JP" dirty="0"/>
                <a:t>VM</a:t>
              </a:r>
              <a:endParaRPr kumimoji="1" lang="ja-JP" altLang="en-US" dirty="0"/>
            </a:p>
          </p:txBody>
        </p:sp>
        <p:sp>
          <p:nvSpPr>
            <p:cNvPr id="8" name="正方形/長方形 14">
              <a:extLst>
                <a:ext uri="{FF2B5EF4-FFF2-40B4-BE49-F238E27FC236}">
                  <a16:creationId xmlns:a16="http://schemas.microsoft.com/office/drawing/2014/main" id="{2B052D73-14C8-35EC-AC5F-7FFD861A5377}"/>
                </a:ext>
              </a:extLst>
            </p:cNvPr>
            <p:cNvSpPr/>
            <p:nvPr/>
          </p:nvSpPr>
          <p:spPr>
            <a:xfrm>
              <a:off x="5053871" y="5980265"/>
              <a:ext cx="1488349" cy="305668"/>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dirty="0">
                  <a:solidFill>
                    <a:schemeClr val="tx1"/>
                  </a:solidFill>
                </a:rPr>
                <a:t>エージェント</a:t>
              </a:r>
              <a:endParaRPr kumimoji="1" lang="ja-JP" altLang="en-US" sz="1600" dirty="0">
                <a:solidFill>
                  <a:schemeClr val="tx1"/>
                </a:solidFill>
              </a:endParaRPr>
            </a:p>
          </p:txBody>
        </p:sp>
        <p:sp>
          <p:nvSpPr>
            <p:cNvPr id="9" name="四角形: 対角を切り取る 15">
              <a:extLst>
                <a:ext uri="{FF2B5EF4-FFF2-40B4-BE49-F238E27FC236}">
                  <a16:creationId xmlns:a16="http://schemas.microsoft.com/office/drawing/2014/main" id="{D3F2A8D1-5E7E-1568-B430-AB5EB7EF1285}"/>
                </a:ext>
              </a:extLst>
            </p:cNvPr>
            <p:cNvSpPr/>
            <p:nvPr/>
          </p:nvSpPr>
          <p:spPr>
            <a:xfrm>
              <a:off x="4806226" y="5876361"/>
              <a:ext cx="1988514" cy="502666"/>
            </a:xfrm>
            <a:prstGeom prst="snip2Diag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kumimoji="1" lang="ja-JP" altLang="en-US">
                <a:solidFill>
                  <a:srgbClr val="FF0000"/>
                </a:solidFill>
              </a:endParaRPr>
            </a:p>
          </p:txBody>
        </p:sp>
        <p:sp>
          <p:nvSpPr>
            <p:cNvPr id="10" name="正方形/長方形 16">
              <a:extLst>
                <a:ext uri="{FF2B5EF4-FFF2-40B4-BE49-F238E27FC236}">
                  <a16:creationId xmlns:a16="http://schemas.microsoft.com/office/drawing/2014/main" id="{6E46BCB0-A403-A396-068E-F1570D452295}"/>
                </a:ext>
              </a:extLst>
            </p:cNvPr>
            <p:cNvSpPr/>
            <p:nvPr/>
          </p:nvSpPr>
          <p:spPr>
            <a:xfrm>
              <a:off x="4806226" y="5646334"/>
              <a:ext cx="932153" cy="24319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solidFill>
                    <a:schemeClr val="tx1"/>
                  </a:solidFill>
                </a:rPr>
                <a:t>BIOS</a:t>
              </a:r>
              <a:endParaRPr kumimoji="1" lang="ja-JP" altLang="en-US" dirty="0">
                <a:solidFill>
                  <a:schemeClr val="tx1"/>
                </a:solidFill>
              </a:endParaRPr>
            </a:p>
          </p:txBody>
        </p:sp>
      </p:grpSp>
      <p:sp>
        <p:nvSpPr>
          <p:cNvPr id="12" name="正方形/長方形 7">
            <a:extLst>
              <a:ext uri="{FF2B5EF4-FFF2-40B4-BE49-F238E27FC236}">
                <a16:creationId xmlns:a16="http://schemas.microsoft.com/office/drawing/2014/main" id="{47F63A13-29F6-56B3-CA31-5E5C2837DDD6}"/>
              </a:ext>
            </a:extLst>
          </p:cNvPr>
          <p:cNvSpPr/>
          <p:nvPr/>
        </p:nvSpPr>
        <p:spPr>
          <a:xfrm>
            <a:off x="3510614" y="5477340"/>
            <a:ext cx="1457863" cy="52621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solidFill>
                  <a:schemeClr val="tx1"/>
                </a:solidFill>
              </a:rPr>
              <a:t>共有メモリ</a:t>
            </a:r>
            <a:endParaRPr kumimoji="1" lang="ja-JP" altLang="en-US" dirty="0">
              <a:solidFill>
                <a:schemeClr val="tx1"/>
              </a:solidFill>
            </a:endParaRPr>
          </a:p>
        </p:txBody>
      </p:sp>
      <p:sp>
        <p:nvSpPr>
          <p:cNvPr id="14" name="正方形/長方形 7">
            <a:extLst>
              <a:ext uri="{FF2B5EF4-FFF2-40B4-BE49-F238E27FC236}">
                <a16:creationId xmlns:a16="http://schemas.microsoft.com/office/drawing/2014/main" id="{650B012E-8989-F51B-3A96-D51FD56729BC}"/>
              </a:ext>
            </a:extLst>
          </p:cNvPr>
          <p:cNvSpPr/>
          <p:nvPr/>
        </p:nvSpPr>
        <p:spPr>
          <a:xfrm>
            <a:off x="1299428" y="5477339"/>
            <a:ext cx="1457863" cy="52621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solidFill>
                  <a:schemeClr val="tx1"/>
                </a:solidFill>
              </a:rPr>
              <a:t>IDS</a:t>
            </a:r>
            <a:endParaRPr kumimoji="1" lang="ja-JP" altLang="en-US" dirty="0">
              <a:solidFill>
                <a:schemeClr val="tx1"/>
              </a:solidFill>
            </a:endParaRPr>
          </a:p>
        </p:txBody>
      </p:sp>
      <p:cxnSp>
        <p:nvCxnSpPr>
          <p:cNvPr id="18" name="直線矢印コネクタ 17">
            <a:extLst>
              <a:ext uri="{FF2B5EF4-FFF2-40B4-BE49-F238E27FC236}">
                <a16:creationId xmlns:a16="http://schemas.microsoft.com/office/drawing/2014/main" id="{DF3997A6-2BCF-420C-DCB5-457AD6D0E618}"/>
              </a:ext>
            </a:extLst>
          </p:cNvPr>
          <p:cNvCxnSpPr>
            <a:stCxn id="12" idx="3"/>
            <a:endCxn id="8" idx="1"/>
          </p:cNvCxnSpPr>
          <p:nvPr/>
        </p:nvCxnSpPr>
        <p:spPr>
          <a:xfrm>
            <a:off x="4968477" y="5740446"/>
            <a:ext cx="1927908" cy="27188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0" name="直線矢印コネクタ 19">
            <a:extLst>
              <a:ext uri="{FF2B5EF4-FFF2-40B4-BE49-F238E27FC236}">
                <a16:creationId xmlns:a16="http://schemas.microsoft.com/office/drawing/2014/main" id="{542BE38B-C762-EFE7-6BF2-09B1EA5CC624}"/>
              </a:ext>
            </a:extLst>
          </p:cNvPr>
          <p:cNvCxnSpPr>
            <a:cxnSpLocks/>
            <a:stCxn id="14" idx="3"/>
            <a:endCxn id="12" idx="1"/>
          </p:cNvCxnSpPr>
          <p:nvPr/>
        </p:nvCxnSpPr>
        <p:spPr>
          <a:xfrm>
            <a:off x="2757291" y="5740445"/>
            <a:ext cx="753323" cy="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40404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F54CA-84F2-3D94-3245-907B606391BF}"/>
              </a:ext>
            </a:extLst>
          </p:cNvPr>
          <p:cNvSpPr>
            <a:spLocks noGrp="1"/>
          </p:cNvSpPr>
          <p:nvPr>
            <p:ph type="title"/>
          </p:nvPr>
        </p:nvSpPr>
        <p:spPr/>
        <p:txBody>
          <a:bodyPr/>
          <a:lstStyle/>
          <a:p>
            <a:r>
              <a:rPr lang="en-US" dirty="0"/>
              <a:t>SMI</a:t>
            </a:r>
            <a:r>
              <a:rPr lang="ja-JP" altLang="en-US" dirty="0"/>
              <a:t>インジェクション</a:t>
            </a:r>
            <a:endParaRPr lang="en-JP" dirty="0"/>
          </a:p>
        </p:txBody>
      </p:sp>
      <p:sp>
        <p:nvSpPr>
          <p:cNvPr id="3" name="Content Placeholder 2">
            <a:extLst>
              <a:ext uri="{FF2B5EF4-FFF2-40B4-BE49-F238E27FC236}">
                <a16:creationId xmlns:a16="http://schemas.microsoft.com/office/drawing/2014/main" id="{F63CA5E3-C958-D7A6-A3ED-6B1131199ED0}"/>
              </a:ext>
            </a:extLst>
          </p:cNvPr>
          <p:cNvSpPr>
            <a:spLocks noGrp="1"/>
          </p:cNvSpPr>
          <p:nvPr>
            <p:ph idx="1"/>
          </p:nvPr>
        </p:nvSpPr>
        <p:spPr>
          <a:xfrm>
            <a:off x="908989" y="1468744"/>
            <a:ext cx="10515600" cy="2792122"/>
          </a:xfrm>
        </p:spPr>
        <p:txBody>
          <a:bodyPr/>
          <a:lstStyle/>
          <a:p>
            <a:r>
              <a:rPr kumimoji="1" lang="en-JP" altLang="ja-JP" dirty="0"/>
              <a:t>IDS</a:t>
            </a:r>
            <a:r>
              <a:rPr kumimoji="1" lang="ja-JP" altLang="en-JP" dirty="0"/>
              <a:t>は</a:t>
            </a:r>
            <a:r>
              <a:rPr kumimoji="1" lang="en-US" altLang="ja-JP" dirty="0"/>
              <a:t>VM</a:t>
            </a:r>
            <a:r>
              <a:rPr kumimoji="1" lang="ja-JP" altLang="en-US" dirty="0"/>
              <a:t>の外からシステムマネジメント割込み</a:t>
            </a:r>
            <a:r>
              <a:rPr kumimoji="1" lang="en-US" altLang="ja-JP" dirty="0"/>
              <a:t>(SMI)</a:t>
            </a:r>
            <a:r>
              <a:rPr kumimoji="1" lang="ja-JP" altLang="en-US" dirty="0"/>
              <a:t>を挿入</a:t>
            </a:r>
            <a:endParaRPr kumimoji="1" lang="en-US" altLang="ja-JP" dirty="0"/>
          </a:p>
          <a:p>
            <a:pPr lvl="1"/>
            <a:r>
              <a:rPr lang="en-US" altLang="ja-JP" dirty="0"/>
              <a:t>VM</a:t>
            </a:r>
            <a:r>
              <a:rPr lang="ja-JP" altLang="en-US" dirty="0"/>
              <a:t>のデバイスエミュレータに</a:t>
            </a:r>
            <a:r>
              <a:rPr lang="en-US" altLang="ja-JP" dirty="0"/>
              <a:t>SMI</a:t>
            </a:r>
            <a:r>
              <a:rPr lang="ja-JP" altLang="en-US" dirty="0"/>
              <a:t>挿入コマンドを送信</a:t>
            </a:r>
            <a:endParaRPr lang="en-US" altLang="ja-JP" dirty="0"/>
          </a:p>
          <a:p>
            <a:pPr lvl="1"/>
            <a:r>
              <a:rPr kumimoji="1" lang="ja-JP" altLang="en-US" dirty="0"/>
              <a:t>ハイパーバイザを呼び出し</a:t>
            </a:r>
            <a:r>
              <a:rPr lang="ja-JP" altLang="en-US" dirty="0"/>
              <a:t>て</a:t>
            </a:r>
            <a:r>
              <a:rPr kumimoji="1" lang="en-US" altLang="ja-JP" dirty="0"/>
              <a:t>SMI</a:t>
            </a:r>
            <a:r>
              <a:rPr kumimoji="1" lang="ja-JP" altLang="en-US" dirty="0"/>
              <a:t>挿入機能を実行</a:t>
            </a:r>
            <a:endParaRPr kumimoji="1" lang="en-US" altLang="ja-JP" dirty="0"/>
          </a:p>
          <a:p>
            <a:r>
              <a:rPr kumimoji="1" lang="ja-JP" altLang="en-US" dirty="0"/>
              <a:t>ハイパーバイザが</a:t>
            </a:r>
            <a:r>
              <a:rPr kumimoji="1" lang="en-US" altLang="ja-JP" dirty="0"/>
              <a:t>VM</a:t>
            </a:r>
            <a:r>
              <a:rPr kumimoji="1" lang="ja-JP" altLang="en-US" dirty="0"/>
              <a:t>に対して</a:t>
            </a:r>
            <a:r>
              <a:rPr kumimoji="1" lang="en-US" altLang="ja-JP" dirty="0"/>
              <a:t>SMI</a:t>
            </a:r>
            <a:r>
              <a:rPr kumimoji="1" lang="ja-JP" altLang="en-US" dirty="0"/>
              <a:t>を発生させる</a:t>
            </a:r>
            <a:endParaRPr kumimoji="1" lang="en-US" altLang="ja-JP" dirty="0"/>
          </a:p>
          <a:p>
            <a:pPr lvl="1"/>
            <a:r>
              <a:rPr kumimoji="1" lang="en-US" altLang="ja-JP" dirty="0"/>
              <a:t>VM</a:t>
            </a:r>
            <a:r>
              <a:rPr kumimoji="1" lang="ja-JP" altLang="en-US" dirty="0"/>
              <a:t>内で動作する</a:t>
            </a:r>
            <a:r>
              <a:rPr kumimoji="1" lang="en-US" altLang="ja-JP" dirty="0"/>
              <a:t>BIOS</a:t>
            </a:r>
            <a:r>
              <a:rPr kumimoji="1" lang="ja-JP" altLang="en-US" dirty="0"/>
              <a:t>内の</a:t>
            </a:r>
            <a:r>
              <a:rPr kumimoji="1" lang="en-US" altLang="ja-JP" dirty="0"/>
              <a:t>SMI</a:t>
            </a:r>
            <a:r>
              <a:rPr kumimoji="1" lang="ja-JP" altLang="en-US" dirty="0"/>
              <a:t>ハンドラが呼び出される</a:t>
            </a:r>
            <a:endParaRPr kumimoji="1" lang="en-US" altLang="ja-JP" dirty="0"/>
          </a:p>
          <a:p>
            <a:pPr lvl="1"/>
            <a:r>
              <a:rPr lang="ja-JP" altLang="en-US" dirty="0"/>
              <a:t>共有メモリに</a:t>
            </a:r>
            <a:r>
              <a:rPr lang="en-US" altLang="ja-JP" dirty="0"/>
              <a:t>IDS</a:t>
            </a:r>
            <a:r>
              <a:rPr lang="ja-JP" altLang="en-US" dirty="0"/>
              <a:t>からの要求があればエージェントを呼び出す</a:t>
            </a:r>
            <a:endParaRPr kumimoji="1" lang="en-US" altLang="ja-JP" dirty="0"/>
          </a:p>
        </p:txBody>
      </p:sp>
      <p:sp>
        <p:nvSpPr>
          <p:cNvPr id="4" name="Slide Number Placeholder 3">
            <a:extLst>
              <a:ext uri="{FF2B5EF4-FFF2-40B4-BE49-F238E27FC236}">
                <a16:creationId xmlns:a16="http://schemas.microsoft.com/office/drawing/2014/main" id="{E55CE241-C180-0F03-B386-03C036E48D25}"/>
              </a:ext>
            </a:extLst>
          </p:cNvPr>
          <p:cNvSpPr>
            <a:spLocks noGrp="1"/>
          </p:cNvSpPr>
          <p:nvPr>
            <p:ph type="sldNum" sz="quarter" idx="12"/>
          </p:nvPr>
        </p:nvSpPr>
        <p:spPr/>
        <p:txBody>
          <a:bodyPr/>
          <a:lstStyle/>
          <a:p>
            <a:fld id="{E22AA8A4-0C60-4D6B-8A82-DC523D96F80F}" type="slidenum">
              <a:rPr kumimoji="1" lang="ja-JP" altLang="en-US" smtClean="0"/>
              <a:t>6</a:t>
            </a:fld>
            <a:endParaRPr kumimoji="1" lang="ja-JP" altLang="en-US"/>
          </a:p>
        </p:txBody>
      </p:sp>
      <p:sp>
        <p:nvSpPr>
          <p:cNvPr id="9" name="正方形/長方形 8">
            <a:extLst>
              <a:ext uri="{FF2B5EF4-FFF2-40B4-BE49-F238E27FC236}">
                <a16:creationId xmlns:a16="http://schemas.microsoft.com/office/drawing/2014/main" id="{75EACBBE-4B89-DA55-11E4-7E2FD0AE1589}"/>
              </a:ext>
            </a:extLst>
          </p:cNvPr>
          <p:cNvSpPr/>
          <p:nvPr/>
        </p:nvSpPr>
        <p:spPr>
          <a:xfrm>
            <a:off x="2756991" y="4225049"/>
            <a:ext cx="1457863" cy="52621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solidFill>
                  <a:schemeClr val="tx1"/>
                </a:solidFill>
              </a:rPr>
              <a:t>IDS</a:t>
            </a:r>
            <a:endParaRPr kumimoji="1" lang="ja-JP" altLang="en-US" dirty="0">
              <a:solidFill>
                <a:schemeClr val="tx1"/>
              </a:solidFill>
            </a:endParaRPr>
          </a:p>
        </p:txBody>
      </p:sp>
      <p:sp>
        <p:nvSpPr>
          <p:cNvPr id="5" name="四角形: 角を丸くする 6">
            <a:extLst>
              <a:ext uri="{FF2B5EF4-FFF2-40B4-BE49-F238E27FC236}">
                <a16:creationId xmlns:a16="http://schemas.microsoft.com/office/drawing/2014/main" id="{46C0F3A8-4F70-81A6-7D56-F3CE5F32DD75}"/>
              </a:ext>
            </a:extLst>
          </p:cNvPr>
          <p:cNvSpPr/>
          <p:nvPr/>
        </p:nvSpPr>
        <p:spPr>
          <a:xfrm>
            <a:off x="7067488" y="4513709"/>
            <a:ext cx="1920755" cy="1778286"/>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solidFill>
                <a:srgbClr val="FF0000"/>
              </a:solidFill>
            </a:endParaRPr>
          </a:p>
        </p:txBody>
      </p:sp>
      <p:sp>
        <p:nvSpPr>
          <p:cNvPr id="7" name="正方形/長方形 7">
            <a:extLst>
              <a:ext uri="{FF2B5EF4-FFF2-40B4-BE49-F238E27FC236}">
                <a16:creationId xmlns:a16="http://schemas.microsoft.com/office/drawing/2014/main" id="{EDAD8512-7CDE-9A77-2D4D-042BC36B071B}"/>
              </a:ext>
            </a:extLst>
          </p:cNvPr>
          <p:cNvSpPr/>
          <p:nvPr/>
        </p:nvSpPr>
        <p:spPr>
          <a:xfrm>
            <a:off x="7318756" y="4709775"/>
            <a:ext cx="1418221" cy="391283"/>
          </a:xfrm>
          <a:prstGeom prst="rect">
            <a:avLst/>
          </a:prstGeom>
          <a:ln>
            <a:headEnd type="none" w="med" len="med"/>
            <a:tailEnd type="none" w="med" len="med"/>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ja-JP" altLang="en-US" dirty="0">
                <a:solidFill>
                  <a:schemeClr val="tx1"/>
                </a:solidFill>
              </a:rPr>
              <a:t>システム</a:t>
            </a:r>
          </a:p>
        </p:txBody>
      </p:sp>
      <p:sp>
        <p:nvSpPr>
          <p:cNvPr id="8" name="テキスト ボックス 11">
            <a:extLst>
              <a:ext uri="{FF2B5EF4-FFF2-40B4-BE49-F238E27FC236}">
                <a16:creationId xmlns:a16="http://schemas.microsoft.com/office/drawing/2014/main" id="{DD7A71B0-34E9-3D16-7799-A5F539553B5C}"/>
              </a:ext>
            </a:extLst>
          </p:cNvPr>
          <p:cNvSpPr txBox="1"/>
          <p:nvPr/>
        </p:nvSpPr>
        <p:spPr>
          <a:xfrm>
            <a:off x="7318756" y="4143527"/>
            <a:ext cx="1512424" cy="369332"/>
          </a:xfrm>
          <a:prstGeom prst="rect">
            <a:avLst/>
          </a:prstGeom>
          <a:noFill/>
        </p:spPr>
        <p:txBody>
          <a:bodyPr wrap="square" rtlCol="0">
            <a:spAutoFit/>
          </a:bodyPr>
          <a:lstStyle/>
          <a:p>
            <a:r>
              <a:rPr lang="ja-JP" altLang="en-US" dirty="0"/>
              <a:t>監視対象</a:t>
            </a:r>
            <a:r>
              <a:rPr lang="en-US" altLang="ja-JP" dirty="0"/>
              <a:t>VM</a:t>
            </a:r>
            <a:endParaRPr kumimoji="1" lang="ja-JP" altLang="en-US" dirty="0"/>
          </a:p>
        </p:txBody>
      </p:sp>
      <p:sp>
        <p:nvSpPr>
          <p:cNvPr id="11" name="正方形/長方形 14">
            <a:extLst>
              <a:ext uri="{FF2B5EF4-FFF2-40B4-BE49-F238E27FC236}">
                <a16:creationId xmlns:a16="http://schemas.microsoft.com/office/drawing/2014/main" id="{31652395-B163-8929-F8B5-F89CF628B607}"/>
              </a:ext>
            </a:extLst>
          </p:cNvPr>
          <p:cNvSpPr/>
          <p:nvPr/>
        </p:nvSpPr>
        <p:spPr>
          <a:xfrm>
            <a:off x="7286373" y="5646336"/>
            <a:ext cx="1536620" cy="305668"/>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dirty="0">
                <a:solidFill>
                  <a:schemeClr val="tx1"/>
                </a:solidFill>
              </a:rPr>
              <a:t>エージェント</a:t>
            </a:r>
            <a:endParaRPr kumimoji="1" lang="ja-JP" altLang="en-US" sz="1600" dirty="0">
              <a:solidFill>
                <a:schemeClr val="tx1"/>
              </a:solidFill>
            </a:endParaRPr>
          </a:p>
        </p:txBody>
      </p:sp>
      <p:sp>
        <p:nvSpPr>
          <p:cNvPr id="12" name="四角形: 対角を切り取る 15">
            <a:extLst>
              <a:ext uri="{FF2B5EF4-FFF2-40B4-BE49-F238E27FC236}">
                <a16:creationId xmlns:a16="http://schemas.microsoft.com/office/drawing/2014/main" id="{68ACE150-AAD4-B38A-CA42-8F656634C5BE}"/>
              </a:ext>
            </a:extLst>
          </p:cNvPr>
          <p:cNvSpPr/>
          <p:nvPr/>
        </p:nvSpPr>
        <p:spPr>
          <a:xfrm>
            <a:off x="7223586" y="5542432"/>
            <a:ext cx="1669595" cy="502666"/>
          </a:xfrm>
          <a:prstGeom prst="snip2Diag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kumimoji="1" lang="ja-JP" altLang="en-US">
              <a:solidFill>
                <a:srgbClr val="FF0000"/>
              </a:solidFill>
            </a:endParaRPr>
          </a:p>
        </p:txBody>
      </p:sp>
      <p:sp>
        <p:nvSpPr>
          <p:cNvPr id="13" name="正方形/長方形 16">
            <a:extLst>
              <a:ext uri="{FF2B5EF4-FFF2-40B4-BE49-F238E27FC236}">
                <a16:creationId xmlns:a16="http://schemas.microsoft.com/office/drawing/2014/main" id="{8C9E87A0-3484-D8B3-7F90-692F4AAB4176}"/>
              </a:ext>
            </a:extLst>
          </p:cNvPr>
          <p:cNvSpPr/>
          <p:nvPr/>
        </p:nvSpPr>
        <p:spPr>
          <a:xfrm>
            <a:off x="7253908" y="5310052"/>
            <a:ext cx="782653" cy="24319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solidFill>
                  <a:schemeClr val="tx1"/>
                </a:solidFill>
              </a:rPr>
              <a:t>BIOS</a:t>
            </a:r>
            <a:endParaRPr kumimoji="1" lang="ja-JP" altLang="en-US" dirty="0">
              <a:solidFill>
                <a:schemeClr val="tx1"/>
              </a:solidFill>
            </a:endParaRPr>
          </a:p>
        </p:txBody>
      </p:sp>
      <p:sp>
        <p:nvSpPr>
          <p:cNvPr id="34" name="テキスト ボックス 33">
            <a:extLst>
              <a:ext uri="{FF2B5EF4-FFF2-40B4-BE49-F238E27FC236}">
                <a16:creationId xmlns:a16="http://schemas.microsoft.com/office/drawing/2014/main" id="{029A542B-F2AD-E38A-736F-030445CF4AE2}"/>
              </a:ext>
            </a:extLst>
          </p:cNvPr>
          <p:cNvSpPr txBox="1"/>
          <p:nvPr/>
        </p:nvSpPr>
        <p:spPr>
          <a:xfrm>
            <a:off x="5550304" y="5542432"/>
            <a:ext cx="616485" cy="369332"/>
          </a:xfrm>
          <a:prstGeom prst="rect">
            <a:avLst/>
          </a:prstGeom>
          <a:noFill/>
        </p:spPr>
        <p:txBody>
          <a:bodyPr wrap="square" rtlCol="0">
            <a:spAutoFit/>
          </a:bodyPr>
          <a:lstStyle/>
          <a:p>
            <a:r>
              <a:rPr kumimoji="1" lang="en-US" altLang="ja-JP" dirty="0"/>
              <a:t>SMI</a:t>
            </a:r>
            <a:endParaRPr kumimoji="1" lang="ja-JP" altLang="en-US" dirty="0"/>
          </a:p>
        </p:txBody>
      </p:sp>
      <p:sp>
        <p:nvSpPr>
          <p:cNvPr id="6" name="Rectangle 4">
            <a:extLst>
              <a:ext uri="{FF2B5EF4-FFF2-40B4-BE49-F238E27FC236}">
                <a16:creationId xmlns:a16="http://schemas.microsoft.com/office/drawing/2014/main" id="{FFD810D9-6B19-E8BD-D023-0A09E9B77852}"/>
              </a:ext>
            </a:extLst>
          </p:cNvPr>
          <p:cNvSpPr/>
          <p:nvPr/>
        </p:nvSpPr>
        <p:spPr>
          <a:xfrm>
            <a:off x="2212200" y="5030953"/>
            <a:ext cx="2547444" cy="400694"/>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tx1"/>
                </a:solidFill>
              </a:rPr>
              <a:t>デバイスエミュレータ</a:t>
            </a:r>
            <a:endParaRPr lang="en-JP" dirty="0">
              <a:solidFill>
                <a:schemeClr val="tx1"/>
              </a:solidFill>
            </a:endParaRPr>
          </a:p>
        </p:txBody>
      </p:sp>
      <p:sp>
        <p:nvSpPr>
          <p:cNvPr id="10" name="Rectangle 5">
            <a:extLst>
              <a:ext uri="{FF2B5EF4-FFF2-40B4-BE49-F238E27FC236}">
                <a16:creationId xmlns:a16="http://schemas.microsoft.com/office/drawing/2014/main" id="{D8DD2D2D-2811-35D5-46AE-8AA6811D7890}"/>
              </a:ext>
            </a:extLst>
          </p:cNvPr>
          <p:cNvSpPr/>
          <p:nvPr/>
        </p:nvSpPr>
        <p:spPr>
          <a:xfrm>
            <a:off x="2278709" y="5686953"/>
            <a:ext cx="2414428" cy="400694"/>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solidFill>
                  <a:schemeClr val="tx1"/>
                </a:solidFill>
              </a:rPr>
              <a:t>ハイパーバイザ</a:t>
            </a:r>
            <a:endParaRPr lang="en-JP" dirty="0">
              <a:solidFill>
                <a:schemeClr val="tx1"/>
              </a:solidFill>
            </a:endParaRPr>
          </a:p>
        </p:txBody>
      </p:sp>
      <p:cxnSp>
        <p:nvCxnSpPr>
          <p:cNvPr id="16" name="Straight Arrow Connector 8">
            <a:extLst>
              <a:ext uri="{FF2B5EF4-FFF2-40B4-BE49-F238E27FC236}">
                <a16:creationId xmlns:a16="http://schemas.microsoft.com/office/drawing/2014/main" id="{71CFC949-815C-215F-843A-FD2916146404}"/>
              </a:ext>
            </a:extLst>
          </p:cNvPr>
          <p:cNvCxnSpPr>
            <a:cxnSpLocks/>
            <a:stCxn id="9" idx="2"/>
            <a:endCxn id="6" idx="0"/>
          </p:cNvCxnSpPr>
          <p:nvPr/>
        </p:nvCxnSpPr>
        <p:spPr>
          <a:xfrm flipH="1">
            <a:off x="3485922" y="4751260"/>
            <a:ext cx="1" cy="2796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9">
            <a:extLst>
              <a:ext uri="{FF2B5EF4-FFF2-40B4-BE49-F238E27FC236}">
                <a16:creationId xmlns:a16="http://schemas.microsoft.com/office/drawing/2014/main" id="{404F9415-E6C5-B283-A0AE-5DC2456F901D}"/>
              </a:ext>
            </a:extLst>
          </p:cNvPr>
          <p:cNvCxnSpPr>
            <a:cxnSpLocks/>
            <a:stCxn id="6" idx="2"/>
            <a:endCxn id="10" idx="0"/>
          </p:cNvCxnSpPr>
          <p:nvPr/>
        </p:nvCxnSpPr>
        <p:spPr>
          <a:xfrm>
            <a:off x="3485922" y="5431647"/>
            <a:ext cx="1" cy="25530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直線矢印コネクタ 19">
            <a:extLst>
              <a:ext uri="{FF2B5EF4-FFF2-40B4-BE49-F238E27FC236}">
                <a16:creationId xmlns:a16="http://schemas.microsoft.com/office/drawing/2014/main" id="{419C68C4-C2EC-2DE6-4D1E-F83CE51214D1}"/>
              </a:ext>
            </a:extLst>
          </p:cNvPr>
          <p:cNvCxnSpPr>
            <a:cxnSpLocks/>
            <a:stCxn id="10" idx="3"/>
          </p:cNvCxnSpPr>
          <p:nvPr/>
        </p:nvCxnSpPr>
        <p:spPr>
          <a:xfrm>
            <a:off x="4693137" y="5887300"/>
            <a:ext cx="2374351"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1" name="テキスト ボックス 20">
            <a:extLst>
              <a:ext uri="{FF2B5EF4-FFF2-40B4-BE49-F238E27FC236}">
                <a16:creationId xmlns:a16="http://schemas.microsoft.com/office/drawing/2014/main" id="{B34A3055-1B45-CFAC-8575-CA2A97D4C346}"/>
              </a:ext>
            </a:extLst>
          </p:cNvPr>
          <p:cNvSpPr txBox="1"/>
          <p:nvPr/>
        </p:nvSpPr>
        <p:spPr>
          <a:xfrm>
            <a:off x="1018993" y="4726345"/>
            <a:ext cx="2346385" cy="307777"/>
          </a:xfrm>
          <a:prstGeom prst="rect">
            <a:avLst/>
          </a:prstGeom>
          <a:noFill/>
        </p:spPr>
        <p:txBody>
          <a:bodyPr wrap="square" rtlCol="0">
            <a:spAutoFit/>
          </a:bodyPr>
          <a:lstStyle/>
          <a:p>
            <a:r>
              <a:rPr kumimoji="1" lang="en-US" altLang="ja-JP" sz="1400" dirty="0"/>
              <a:t>SMI</a:t>
            </a:r>
            <a:r>
              <a:rPr kumimoji="1" lang="ja-JP" altLang="en-US" sz="1400" dirty="0"/>
              <a:t>インジェクション要求</a:t>
            </a:r>
          </a:p>
        </p:txBody>
      </p:sp>
      <p:sp>
        <p:nvSpPr>
          <p:cNvPr id="49" name="正方形/長方形 7">
            <a:extLst>
              <a:ext uri="{FF2B5EF4-FFF2-40B4-BE49-F238E27FC236}">
                <a16:creationId xmlns:a16="http://schemas.microsoft.com/office/drawing/2014/main" id="{E403870D-EFC1-6B57-2E8D-A67509E0314D}"/>
              </a:ext>
            </a:extLst>
          </p:cNvPr>
          <p:cNvSpPr/>
          <p:nvPr/>
        </p:nvSpPr>
        <p:spPr>
          <a:xfrm>
            <a:off x="5010797" y="4225049"/>
            <a:ext cx="1457863" cy="52621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solidFill>
                  <a:schemeClr val="tx1"/>
                </a:solidFill>
              </a:rPr>
              <a:t>共有メモリ</a:t>
            </a:r>
            <a:endParaRPr kumimoji="1" lang="ja-JP" altLang="en-US" dirty="0">
              <a:solidFill>
                <a:schemeClr val="tx1"/>
              </a:solidFill>
            </a:endParaRPr>
          </a:p>
        </p:txBody>
      </p:sp>
      <p:cxnSp>
        <p:nvCxnSpPr>
          <p:cNvPr id="51" name="直線矢印コネクタ 50">
            <a:extLst>
              <a:ext uri="{FF2B5EF4-FFF2-40B4-BE49-F238E27FC236}">
                <a16:creationId xmlns:a16="http://schemas.microsoft.com/office/drawing/2014/main" id="{F5611215-3B09-A2DC-4A71-D094A8645FB7}"/>
              </a:ext>
            </a:extLst>
          </p:cNvPr>
          <p:cNvCxnSpPr>
            <a:stCxn id="9" idx="3"/>
            <a:endCxn id="49" idx="1"/>
          </p:cNvCxnSpPr>
          <p:nvPr/>
        </p:nvCxnSpPr>
        <p:spPr>
          <a:xfrm>
            <a:off x="4214854" y="4488155"/>
            <a:ext cx="795943"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3" name="直線矢印コネクタ 52">
            <a:extLst>
              <a:ext uri="{FF2B5EF4-FFF2-40B4-BE49-F238E27FC236}">
                <a16:creationId xmlns:a16="http://schemas.microsoft.com/office/drawing/2014/main" id="{BE525E5A-A784-C89D-AE0C-9D1D79048001}"/>
              </a:ext>
            </a:extLst>
          </p:cNvPr>
          <p:cNvCxnSpPr>
            <a:stCxn id="49" idx="3"/>
            <a:endCxn id="11" idx="1"/>
          </p:cNvCxnSpPr>
          <p:nvPr/>
        </p:nvCxnSpPr>
        <p:spPr>
          <a:xfrm>
            <a:off x="6468660" y="4488155"/>
            <a:ext cx="817713" cy="1311015"/>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10302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3F61B-572F-8BB9-24B2-7E3F203EDA65}"/>
              </a:ext>
            </a:extLst>
          </p:cNvPr>
          <p:cNvSpPr>
            <a:spLocks noGrp="1"/>
          </p:cNvSpPr>
          <p:nvPr>
            <p:ph type="title"/>
          </p:nvPr>
        </p:nvSpPr>
        <p:spPr>
          <a:xfrm>
            <a:off x="838200" y="496956"/>
            <a:ext cx="10515600" cy="904461"/>
          </a:xfrm>
        </p:spPr>
        <p:txBody>
          <a:bodyPr/>
          <a:lstStyle/>
          <a:p>
            <a:r>
              <a:rPr lang="en-JP" dirty="0"/>
              <a:t>共有メモリを用いたメモリデータ取得</a:t>
            </a:r>
          </a:p>
        </p:txBody>
      </p:sp>
      <p:sp>
        <p:nvSpPr>
          <p:cNvPr id="3" name="Content Placeholder 2">
            <a:extLst>
              <a:ext uri="{FF2B5EF4-FFF2-40B4-BE49-F238E27FC236}">
                <a16:creationId xmlns:a16="http://schemas.microsoft.com/office/drawing/2014/main" id="{382468F2-014A-8E63-830B-A089FF061D82}"/>
              </a:ext>
            </a:extLst>
          </p:cNvPr>
          <p:cNvSpPr>
            <a:spLocks noGrp="1"/>
          </p:cNvSpPr>
          <p:nvPr>
            <p:ph idx="1"/>
          </p:nvPr>
        </p:nvSpPr>
        <p:spPr>
          <a:xfrm>
            <a:off x="838200" y="1570383"/>
            <a:ext cx="10515600" cy="4606580"/>
          </a:xfrm>
        </p:spPr>
        <p:txBody>
          <a:bodyPr/>
          <a:lstStyle/>
          <a:p>
            <a:r>
              <a:rPr lang="en-JP" dirty="0"/>
              <a:t>エージェントは要求されたメモリデータをIDSに返送</a:t>
            </a:r>
          </a:p>
          <a:p>
            <a:pPr lvl="1"/>
            <a:r>
              <a:rPr lang="en-JP" dirty="0"/>
              <a:t>要求されたデータの仮想アドレスを物理アドレスに変換</a:t>
            </a:r>
          </a:p>
          <a:p>
            <a:pPr lvl="1"/>
            <a:r>
              <a:rPr lang="en-JP" dirty="0"/>
              <a:t>物理アドレスが指すメモリのデータを共有メモリに格納</a:t>
            </a:r>
          </a:p>
          <a:p>
            <a:r>
              <a:rPr lang="en-JP" dirty="0"/>
              <a:t>共有メモリのアドレスはVM内で事前にBIOSに登録しておく</a:t>
            </a:r>
          </a:p>
          <a:p>
            <a:pPr lvl="1"/>
            <a:r>
              <a:rPr lang="en-JP" dirty="0"/>
              <a:t>共有メモリは仮想PCIデバイスとしてVMに提供される</a:t>
            </a:r>
          </a:p>
          <a:p>
            <a:pPr lvl="1"/>
            <a:r>
              <a:rPr lang="en-JP" dirty="0"/>
              <a:t>BIOSにそのためのデバイスドライバを組み込むのは容易ではない</a:t>
            </a:r>
          </a:p>
        </p:txBody>
      </p:sp>
      <p:sp>
        <p:nvSpPr>
          <p:cNvPr id="4" name="Slide Number Placeholder 3">
            <a:extLst>
              <a:ext uri="{FF2B5EF4-FFF2-40B4-BE49-F238E27FC236}">
                <a16:creationId xmlns:a16="http://schemas.microsoft.com/office/drawing/2014/main" id="{1BC92D9F-F8EE-937E-F92F-4958512D3F33}"/>
              </a:ext>
            </a:extLst>
          </p:cNvPr>
          <p:cNvSpPr>
            <a:spLocks noGrp="1"/>
          </p:cNvSpPr>
          <p:nvPr>
            <p:ph type="sldNum" sz="quarter" idx="12"/>
          </p:nvPr>
        </p:nvSpPr>
        <p:spPr>
          <a:xfrm>
            <a:off x="8610600" y="6356350"/>
            <a:ext cx="2743200" cy="365125"/>
          </a:xfrm>
        </p:spPr>
        <p:txBody>
          <a:bodyPr/>
          <a:lstStyle/>
          <a:p>
            <a:fld id="{E22AA8A4-0C60-4D6B-8A82-DC523D96F80F}" type="slidenum">
              <a:rPr lang="ja-JP" altLang="en-US" smtClean="0"/>
              <a:pPr/>
              <a:t>7</a:t>
            </a:fld>
            <a:endParaRPr lang="ja-JP" altLang="en-US" dirty="0"/>
          </a:p>
        </p:txBody>
      </p:sp>
      <p:grpSp>
        <p:nvGrpSpPr>
          <p:cNvPr id="19" name="グループ化 18">
            <a:extLst>
              <a:ext uri="{FF2B5EF4-FFF2-40B4-BE49-F238E27FC236}">
                <a16:creationId xmlns:a16="http://schemas.microsoft.com/office/drawing/2014/main" id="{D3999194-0BB6-8EBE-EB89-A75F14CD6228}"/>
              </a:ext>
            </a:extLst>
          </p:cNvPr>
          <p:cNvGrpSpPr/>
          <p:nvPr/>
        </p:nvGrpSpPr>
        <p:grpSpPr>
          <a:xfrm>
            <a:off x="1202175" y="4442322"/>
            <a:ext cx="9190099" cy="2089465"/>
            <a:chOff x="1202175" y="4442322"/>
            <a:chExt cx="9190099" cy="2089465"/>
          </a:xfrm>
        </p:grpSpPr>
        <p:sp>
          <p:nvSpPr>
            <p:cNvPr id="13" name="Rectangle 12">
              <a:extLst>
                <a:ext uri="{FF2B5EF4-FFF2-40B4-BE49-F238E27FC236}">
                  <a16:creationId xmlns:a16="http://schemas.microsoft.com/office/drawing/2014/main" id="{F6B98625-036F-9E0D-E12A-C2BF865A842F}"/>
                </a:ext>
              </a:extLst>
            </p:cNvPr>
            <p:cNvSpPr/>
            <p:nvPr/>
          </p:nvSpPr>
          <p:spPr>
            <a:xfrm>
              <a:off x="7247526" y="4865178"/>
              <a:ext cx="3144748" cy="1666609"/>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JP">
                <a:solidFill>
                  <a:schemeClr val="tx1"/>
                </a:solidFill>
              </a:endParaRPr>
            </a:p>
          </p:txBody>
        </p:sp>
        <p:sp>
          <p:nvSpPr>
            <p:cNvPr id="5" name="Rectangle 4">
              <a:extLst>
                <a:ext uri="{FF2B5EF4-FFF2-40B4-BE49-F238E27FC236}">
                  <a16:creationId xmlns:a16="http://schemas.microsoft.com/office/drawing/2014/main" id="{2CC90FF9-E453-C2E8-2E5A-F1E50EA16007}"/>
                </a:ext>
              </a:extLst>
            </p:cNvPr>
            <p:cNvSpPr/>
            <p:nvPr/>
          </p:nvSpPr>
          <p:spPr>
            <a:xfrm>
              <a:off x="7966716" y="5060388"/>
              <a:ext cx="2168703" cy="513708"/>
            </a:xfrm>
            <a:prstGeom prst="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n-JP" dirty="0">
                  <a:solidFill>
                    <a:schemeClr val="tx1"/>
                  </a:solidFill>
                </a:rPr>
                <a:t>システム</a:t>
              </a:r>
            </a:p>
          </p:txBody>
        </p:sp>
        <p:sp>
          <p:nvSpPr>
            <p:cNvPr id="6" name="Rectangle 5">
              <a:extLst>
                <a:ext uri="{FF2B5EF4-FFF2-40B4-BE49-F238E27FC236}">
                  <a16:creationId xmlns:a16="http://schemas.microsoft.com/office/drawing/2014/main" id="{910C1BCE-2CCD-A07C-CC9E-18EC96D46EF8}"/>
                </a:ext>
              </a:extLst>
            </p:cNvPr>
            <p:cNvSpPr/>
            <p:nvPr/>
          </p:nvSpPr>
          <p:spPr>
            <a:xfrm>
              <a:off x="7966716" y="5996952"/>
              <a:ext cx="2168703" cy="39041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JP" dirty="0">
                  <a:solidFill>
                    <a:schemeClr val="tx1"/>
                  </a:solidFill>
                </a:rPr>
                <a:t>BIOS</a:t>
              </a:r>
            </a:p>
          </p:txBody>
        </p:sp>
        <p:cxnSp>
          <p:nvCxnSpPr>
            <p:cNvPr id="8" name="Straight Arrow Connector 7">
              <a:extLst>
                <a:ext uri="{FF2B5EF4-FFF2-40B4-BE49-F238E27FC236}">
                  <a16:creationId xmlns:a16="http://schemas.microsoft.com/office/drawing/2014/main" id="{6C4D58EE-40F4-2431-3145-2ACD76778B56}"/>
                </a:ext>
              </a:extLst>
            </p:cNvPr>
            <p:cNvCxnSpPr>
              <a:cxnSpLocks/>
              <a:stCxn id="5" idx="2"/>
              <a:endCxn id="6" idx="0"/>
            </p:cNvCxnSpPr>
            <p:nvPr/>
          </p:nvCxnSpPr>
          <p:spPr>
            <a:xfrm>
              <a:off x="9051068" y="5574096"/>
              <a:ext cx="0" cy="422856"/>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12" name="Rectangle 11">
              <a:extLst>
                <a:ext uri="{FF2B5EF4-FFF2-40B4-BE49-F238E27FC236}">
                  <a16:creationId xmlns:a16="http://schemas.microsoft.com/office/drawing/2014/main" id="{34EC10C3-BA88-FDF1-80C4-E60CC7D32D2A}"/>
                </a:ext>
              </a:extLst>
            </p:cNvPr>
            <p:cNvSpPr/>
            <p:nvPr/>
          </p:nvSpPr>
          <p:spPr>
            <a:xfrm>
              <a:off x="7473556" y="5448033"/>
              <a:ext cx="1212351" cy="39041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JP" dirty="0">
                  <a:solidFill>
                    <a:schemeClr val="tx1"/>
                  </a:solidFill>
                </a:rPr>
                <a:t>ドライバ</a:t>
              </a:r>
            </a:p>
          </p:txBody>
        </p:sp>
        <p:sp>
          <p:nvSpPr>
            <p:cNvPr id="14" name="Rectangle 13">
              <a:extLst>
                <a:ext uri="{FF2B5EF4-FFF2-40B4-BE49-F238E27FC236}">
                  <a16:creationId xmlns:a16="http://schemas.microsoft.com/office/drawing/2014/main" id="{9784C740-EA31-C049-39BB-C4373D146345}"/>
                </a:ext>
              </a:extLst>
            </p:cNvPr>
            <p:cNvSpPr/>
            <p:nvPr/>
          </p:nvSpPr>
          <p:spPr>
            <a:xfrm>
              <a:off x="4569771" y="5781316"/>
              <a:ext cx="2024900" cy="431123"/>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JP" dirty="0">
                  <a:solidFill>
                    <a:schemeClr val="tx1"/>
                  </a:solidFill>
                </a:rPr>
                <a:t>仮想PCIデバイス</a:t>
              </a:r>
            </a:p>
          </p:txBody>
        </p:sp>
        <p:sp>
          <p:nvSpPr>
            <p:cNvPr id="15" name="テキスト ボックス 14">
              <a:extLst>
                <a:ext uri="{FF2B5EF4-FFF2-40B4-BE49-F238E27FC236}">
                  <a16:creationId xmlns:a16="http://schemas.microsoft.com/office/drawing/2014/main" id="{814F72B0-2750-A282-0928-AF02D3AB42B5}"/>
                </a:ext>
              </a:extLst>
            </p:cNvPr>
            <p:cNvSpPr txBox="1"/>
            <p:nvPr/>
          </p:nvSpPr>
          <p:spPr>
            <a:xfrm>
              <a:off x="8145667" y="4442322"/>
              <a:ext cx="1469366" cy="369332"/>
            </a:xfrm>
            <a:prstGeom prst="rect">
              <a:avLst/>
            </a:prstGeom>
            <a:noFill/>
          </p:spPr>
          <p:txBody>
            <a:bodyPr wrap="square" rtlCol="0">
              <a:spAutoFit/>
            </a:bodyPr>
            <a:lstStyle/>
            <a:p>
              <a:r>
                <a:rPr kumimoji="1" lang="ja-JP" altLang="en-US" dirty="0"/>
                <a:t>監視対象</a:t>
              </a:r>
              <a:r>
                <a:rPr kumimoji="1" lang="en-US" altLang="ja-JP" dirty="0"/>
                <a:t>VM</a:t>
              </a:r>
              <a:endParaRPr kumimoji="1" lang="ja-JP" altLang="en-US" dirty="0"/>
            </a:p>
          </p:txBody>
        </p:sp>
        <p:cxnSp>
          <p:nvCxnSpPr>
            <p:cNvPr id="18" name="直線矢印コネクタ 17">
              <a:extLst>
                <a:ext uri="{FF2B5EF4-FFF2-40B4-BE49-F238E27FC236}">
                  <a16:creationId xmlns:a16="http://schemas.microsoft.com/office/drawing/2014/main" id="{E1278AD7-6973-47A0-C747-1E10D753A778}"/>
                </a:ext>
              </a:extLst>
            </p:cNvPr>
            <p:cNvCxnSpPr>
              <a:cxnSpLocks/>
              <a:stCxn id="12" idx="1"/>
              <a:endCxn id="14" idx="3"/>
            </p:cNvCxnSpPr>
            <p:nvPr/>
          </p:nvCxnSpPr>
          <p:spPr>
            <a:xfrm flipH="1">
              <a:off x="6594671" y="5643242"/>
              <a:ext cx="878885" cy="353636"/>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9" name="正方形/長方形 8">
              <a:extLst>
                <a:ext uri="{FF2B5EF4-FFF2-40B4-BE49-F238E27FC236}">
                  <a16:creationId xmlns:a16="http://schemas.microsoft.com/office/drawing/2014/main" id="{9F6DABAA-5638-8DA9-4549-D800E58F8A0F}"/>
                </a:ext>
              </a:extLst>
            </p:cNvPr>
            <p:cNvSpPr/>
            <p:nvPr/>
          </p:nvSpPr>
          <p:spPr>
            <a:xfrm>
              <a:off x="1202175" y="5299541"/>
              <a:ext cx="1457863" cy="52621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solidFill>
                    <a:schemeClr val="tx1"/>
                  </a:solidFill>
                </a:rPr>
                <a:t>IDS</a:t>
              </a:r>
              <a:endParaRPr kumimoji="1" lang="ja-JP" altLang="en-US" dirty="0">
                <a:solidFill>
                  <a:schemeClr val="tx1"/>
                </a:solidFill>
              </a:endParaRPr>
            </a:p>
          </p:txBody>
        </p:sp>
        <p:sp>
          <p:nvSpPr>
            <p:cNvPr id="11" name="正方形/長方形 29">
              <a:extLst>
                <a:ext uri="{FF2B5EF4-FFF2-40B4-BE49-F238E27FC236}">
                  <a16:creationId xmlns:a16="http://schemas.microsoft.com/office/drawing/2014/main" id="{8ECD0390-A7B5-9960-DD17-CD7D594F836E}"/>
                </a:ext>
              </a:extLst>
            </p:cNvPr>
            <p:cNvSpPr/>
            <p:nvPr/>
          </p:nvSpPr>
          <p:spPr>
            <a:xfrm>
              <a:off x="4834471" y="4546235"/>
              <a:ext cx="1502003" cy="71782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solidFill>
                    <a:schemeClr val="tx1"/>
                  </a:solidFill>
                </a:rPr>
                <a:t>共有メモリ</a:t>
              </a:r>
            </a:p>
          </p:txBody>
        </p:sp>
        <p:sp>
          <p:nvSpPr>
            <p:cNvPr id="17" name="TextBox 16">
              <a:extLst>
                <a:ext uri="{FF2B5EF4-FFF2-40B4-BE49-F238E27FC236}">
                  <a16:creationId xmlns:a16="http://schemas.microsoft.com/office/drawing/2014/main" id="{2792DFC0-63D2-5DA2-D488-2242BEF870A4}"/>
                </a:ext>
              </a:extLst>
            </p:cNvPr>
            <p:cNvSpPr txBox="1"/>
            <p:nvPr/>
          </p:nvSpPr>
          <p:spPr>
            <a:xfrm>
              <a:off x="9082380" y="5600858"/>
              <a:ext cx="1107996" cy="369332"/>
            </a:xfrm>
            <a:prstGeom prst="rect">
              <a:avLst/>
            </a:prstGeom>
            <a:noFill/>
          </p:spPr>
          <p:txBody>
            <a:bodyPr wrap="none" rtlCol="0">
              <a:spAutoFit/>
            </a:bodyPr>
            <a:lstStyle/>
            <a:p>
              <a:r>
                <a:rPr lang="en-JP" dirty="0"/>
                <a:t>アドレス</a:t>
              </a:r>
            </a:p>
          </p:txBody>
        </p:sp>
        <p:sp>
          <p:nvSpPr>
            <p:cNvPr id="16" name="Rectangle 11">
              <a:extLst>
                <a:ext uri="{FF2B5EF4-FFF2-40B4-BE49-F238E27FC236}">
                  <a16:creationId xmlns:a16="http://schemas.microsoft.com/office/drawing/2014/main" id="{E982D373-5ED1-51E7-9401-39E849DC4508}"/>
                </a:ext>
              </a:extLst>
            </p:cNvPr>
            <p:cNvSpPr/>
            <p:nvPr/>
          </p:nvSpPr>
          <p:spPr>
            <a:xfrm>
              <a:off x="2279892" y="5656071"/>
              <a:ext cx="1212351" cy="39041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JP" dirty="0">
                  <a:solidFill>
                    <a:schemeClr val="tx1"/>
                  </a:solidFill>
                </a:rPr>
                <a:t>ドライバ</a:t>
              </a:r>
            </a:p>
          </p:txBody>
        </p:sp>
        <p:cxnSp>
          <p:nvCxnSpPr>
            <p:cNvPr id="27" name="直線矢印コネクタ 26">
              <a:extLst>
                <a:ext uri="{FF2B5EF4-FFF2-40B4-BE49-F238E27FC236}">
                  <a16:creationId xmlns:a16="http://schemas.microsoft.com/office/drawing/2014/main" id="{CAD4D436-6DB8-462C-45FC-BCF0E410BC68}"/>
                </a:ext>
              </a:extLst>
            </p:cNvPr>
            <p:cNvCxnSpPr>
              <a:stCxn id="14" idx="0"/>
              <a:endCxn id="11" idx="2"/>
            </p:cNvCxnSpPr>
            <p:nvPr/>
          </p:nvCxnSpPr>
          <p:spPr>
            <a:xfrm flipV="1">
              <a:off x="5582221" y="5264061"/>
              <a:ext cx="3252" cy="51725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0" name="直線矢印コネクタ 29">
              <a:extLst>
                <a:ext uri="{FF2B5EF4-FFF2-40B4-BE49-F238E27FC236}">
                  <a16:creationId xmlns:a16="http://schemas.microsoft.com/office/drawing/2014/main" id="{D47C6696-47B3-4E7A-3A6E-A4B319B01791}"/>
                </a:ext>
              </a:extLst>
            </p:cNvPr>
            <p:cNvCxnSpPr>
              <a:stCxn id="16" idx="3"/>
              <a:endCxn id="14" idx="1"/>
            </p:cNvCxnSpPr>
            <p:nvPr/>
          </p:nvCxnSpPr>
          <p:spPr>
            <a:xfrm>
              <a:off x="3492243" y="5851280"/>
              <a:ext cx="1077528" cy="14559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083690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E9FD5A-B5E1-265C-89A4-57BAE111F081}"/>
              </a:ext>
            </a:extLst>
          </p:cNvPr>
          <p:cNvSpPr>
            <a:spLocks noGrp="1"/>
          </p:cNvSpPr>
          <p:nvPr>
            <p:ph type="title"/>
          </p:nvPr>
        </p:nvSpPr>
        <p:spPr>
          <a:xfrm>
            <a:off x="838200" y="496956"/>
            <a:ext cx="10515600" cy="904461"/>
          </a:xfrm>
        </p:spPr>
        <p:txBody>
          <a:bodyPr/>
          <a:lstStyle/>
          <a:p>
            <a:r>
              <a:rPr lang="ja-JP" altLang="en-US" dirty="0"/>
              <a:t>実験</a:t>
            </a:r>
            <a:r>
              <a:rPr lang="en-US" altLang="ja-JP" dirty="0"/>
              <a:t>1</a:t>
            </a:r>
            <a:r>
              <a:rPr lang="ja-JP" altLang="en-US" dirty="0"/>
              <a:t>：動作確認</a:t>
            </a:r>
          </a:p>
        </p:txBody>
      </p:sp>
      <p:sp>
        <p:nvSpPr>
          <p:cNvPr id="3" name="コンテンツ プレースホルダー 2">
            <a:extLst>
              <a:ext uri="{FF2B5EF4-FFF2-40B4-BE49-F238E27FC236}">
                <a16:creationId xmlns:a16="http://schemas.microsoft.com/office/drawing/2014/main" id="{99853104-F558-76EC-915D-22F165394CBD}"/>
              </a:ext>
            </a:extLst>
          </p:cNvPr>
          <p:cNvSpPr>
            <a:spLocks noGrp="1"/>
          </p:cNvSpPr>
          <p:nvPr>
            <p:ph idx="1"/>
          </p:nvPr>
        </p:nvSpPr>
        <p:spPr>
          <a:xfrm>
            <a:off x="838200" y="1570383"/>
            <a:ext cx="10515600" cy="4606580"/>
          </a:xfrm>
        </p:spPr>
        <p:txBody>
          <a:bodyPr>
            <a:noAutofit/>
          </a:bodyPr>
          <a:lstStyle/>
          <a:p>
            <a:r>
              <a:rPr lang="en-US" altLang="ja-JP" dirty="0" err="1"/>
              <a:t>SMMmonitor</a:t>
            </a:r>
            <a:r>
              <a:rPr lang="ja-JP" altLang="en-US" dirty="0"/>
              <a:t>を</a:t>
            </a:r>
            <a:r>
              <a:rPr lang="en-US" altLang="ja-JP" dirty="0"/>
              <a:t>QEMU-KVM</a:t>
            </a:r>
            <a:r>
              <a:rPr lang="ja-JP" altLang="en-US" dirty="0"/>
              <a:t>と</a:t>
            </a:r>
            <a:r>
              <a:rPr lang="en-US" altLang="ja-JP" dirty="0"/>
              <a:t>VM</a:t>
            </a:r>
            <a:r>
              <a:rPr lang="ja-JP" altLang="en-US" dirty="0"/>
              <a:t>用の</a:t>
            </a:r>
            <a:r>
              <a:rPr lang="en-US" altLang="ja-JP" dirty="0"/>
              <a:t>BIOS</a:t>
            </a:r>
            <a:r>
              <a:rPr lang="ja-JP" altLang="en-US" dirty="0"/>
              <a:t>の</a:t>
            </a:r>
            <a:r>
              <a:rPr lang="en-US" altLang="ja-JP" dirty="0"/>
              <a:t>OVMF</a:t>
            </a:r>
            <a:r>
              <a:rPr lang="ja-JP" altLang="en-US" dirty="0"/>
              <a:t>に実装</a:t>
            </a:r>
            <a:endParaRPr lang="en-US" altLang="ja-JP" dirty="0"/>
          </a:p>
          <a:p>
            <a:pPr lvl="1"/>
            <a:r>
              <a:rPr lang="en-JP" dirty="0"/>
              <a:t>VM間の共有メモリにはQEMUのivshmem機構を利用</a:t>
            </a:r>
            <a:endParaRPr lang="en-US" altLang="ja-JP" dirty="0"/>
          </a:p>
          <a:p>
            <a:r>
              <a:rPr lang="en-US" altLang="ja-JP" dirty="0"/>
              <a:t>VM</a:t>
            </a:r>
            <a:r>
              <a:rPr lang="ja-JP" altLang="en-US" dirty="0"/>
              <a:t>内の</a:t>
            </a:r>
            <a:r>
              <a:rPr lang="en-US" altLang="ja-JP" dirty="0"/>
              <a:t>OS</a:t>
            </a:r>
            <a:r>
              <a:rPr lang="ja-JP" altLang="en-US" dirty="0"/>
              <a:t>のバージョン情報を取得する</a:t>
            </a:r>
            <a:r>
              <a:rPr lang="en-US" altLang="ja-JP" dirty="0"/>
              <a:t>IDS</a:t>
            </a:r>
            <a:r>
              <a:rPr lang="ja-JP" altLang="en-US" dirty="0"/>
              <a:t>を実行</a:t>
            </a:r>
          </a:p>
          <a:p>
            <a:pPr lvl="1"/>
            <a:r>
              <a:rPr lang="en-US" altLang="ja-JP" dirty="0" err="1"/>
              <a:t>SMMmonitor</a:t>
            </a:r>
            <a:r>
              <a:rPr lang="ja-JP" altLang="en-US" dirty="0"/>
              <a:t>を用いてバージョン情報が取得できることを確認</a:t>
            </a:r>
            <a:endParaRPr lang="en-US" altLang="ja-JP" dirty="0"/>
          </a:p>
        </p:txBody>
      </p:sp>
      <p:sp>
        <p:nvSpPr>
          <p:cNvPr id="4" name="スライド番号プレースホルダー 3">
            <a:extLst>
              <a:ext uri="{FF2B5EF4-FFF2-40B4-BE49-F238E27FC236}">
                <a16:creationId xmlns:a16="http://schemas.microsoft.com/office/drawing/2014/main" id="{EEFDE754-A173-A330-4237-DA0501B80163}"/>
              </a:ext>
            </a:extLst>
          </p:cNvPr>
          <p:cNvSpPr>
            <a:spLocks noGrp="1"/>
          </p:cNvSpPr>
          <p:nvPr>
            <p:ph type="sldNum" sz="quarter" idx="12"/>
          </p:nvPr>
        </p:nvSpPr>
        <p:spPr>
          <a:xfrm>
            <a:off x="8610600" y="6356350"/>
            <a:ext cx="2743200" cy="365125"/>
          </a:xfrm>
        </p:spPr>
        <p:txBody>
          <a:bodyPr/>
          <a:lstStyle/>
          <a:p>
            <a:fld id="{E22AA8A4-0C60-4D6B-8A82-DC523D96F80F}" type="slidenum">
              <a:rPr lang="ja-JP" altLang="en-US" smtClean="0"/>
              <a:pPr/>
              <a:t>8</a:t>
            </a:fld>
            <a:endParaRPr lang="ja-JP" altLang="en-US"/>
          </a:p>
        </p:txBody>
      </p:sp>
      <p:graphicFrame>
        <p:nvGraphicFramePr>
          <p:cNvPr id="6" name="表 5">
            <a:extLst>
              <a:ext uri="{FF2B5EF4-FFF2-40B4-BE49-F238E27FC236}">
                <a16:creationId xmlns:a16="http://schemas.microsoft.com/office/drawing/2014/main" id="{22681753-93F8-EEE7-3224-E34A434797B9}"/>
              </a:ext>
            </a:extLst>
          </p:cNvPr>
          <p:cNvGraphicFramePr>
            <a:graphicFrameLocks noGrp="1"/>
          </p:cNvGraphicFramePr>
          <p:nvPr>
            <p:extLst>
              <p:ext uri="{D42A27DB-BD31-4B8C-83A1-F6EECF244321}">
                <p14:modId xmlns:p14="http://schemas.microsoft.com/office/powerpoint/2010/main" val="1523977750"/>
              </p:ext>
            </p:extLst>
          </p:nvPr>
        </p:nvGraphicFramePr>
        <p:xfrm>
          <a:off x="1726721" y="4819992"/>
          <a:ext cx="8366184" cy="1803895"/>
        </p:xfrm>
        <a:graphic>
          <a:graphicData uri="http://schemas.openxmlformats.org/drawingml/2006/table">
            <a:tbl>
              <a:tblPr firstRow="1" bandRow="1">
                <a:tableStyleId>{5940675A-B579-460E-94D1-54222C63F5DA}</a:tableStyleId>
              </a:tblPr>
              <a:tblGrid>
                <a:gridCol w="2332948">
                  <a:extLst>
                    <a:ext uri="{9D8B030D-6E8A-4147-A177-3AD203B41FA5}">
                      <a16:colId xmlns:a16="http://schemas.microsoft.com/office/drawing/2014/main" val="112996211"/>
                    </a:ext>
                  </a:extLst>
                </a:gridCol>
                <a:gridCol w="2341719">
                  <a:extLst>
                    <a:ext uri="{9D8B030D-6E8A-4147-A177-3AD203B41FA5}">
                      <a16:colId xmlns:a16="http://schemas.microsoft.com/office/drawing/2014/main" val="4012019981"/>
                    </a:ext>
                  </a:extLst>
                </a:gridCol>
                <a:gridCol w="1828896">
                  <a:extLst>
                    <a:ext uri="{9D8B030D-6E8A-4147-A177-3AD203B41FA5}">
                      <a16:colId xmlns:a16="http://schemas.microsoft.com/office/drawing/2014/main" val="1406050983"/>
                    </a:ext>
                  </a:extLst>
                </a:gridCol>
                <a:gridCol w="1862621">
                  <a:extLst>
                    <a:ext uri="{9D8B030D-6E8A-4147-A177-3AD203B41FA5}">
                      <a16:colId xmlns:a16="http://schemas.microsoft.com/office/drawing/2014/main" val="2417048134"/>
                    </a:ext>
                  </a:extLst>
                </a:gridCol>
              </a:tblGrid>
              <a:tr h="292279">
                <a:tc>
                  <a:txBody>
                    <a:bodyPr/>
                    <a:lstStyle/>
                    <a:p>
                      <a:pPr algn="ctr"/>
                      <a:endParaRPr kumimoji="1" lang="ja-JP" altLang="en-US" sz="1600" dirty="0"/>
                    </a:p>
                  </a:txBody>
                  <a:tcPr>
                    <a:lnTlToBr w="12700" cap="flat" cmpd="sng" algn="ctr">
                      <a:solidFill>
                        <a:schemeClr val="tx1"/>
                      </a:solidFill>
                      <a:prstDash val="solid"/>
                      <a:round/>
                      <a:headEnd type="none" w="med" len="med"/>
                      <a:tailEnd type="none" w="med" len="med"/>
                    </a:lnTlToBr>
                  </a:tcPr>
                </a:tc>
                <a:tc>
                  <a:txBody>
                    <a:bodyPr/>
                    <a:lstStyle/>
                    <a:p>
                      <a:pPr algn="ctr"/>
                      <a:r>
                        <a:rPr kumimoji="1" lang="ja-JP" altLang="en-US" sz="1600" dirty="0"/>
                        <a:t>ホスト</a:t>
                      </a:r>
                    </a:p>
                  </a:txBody>
                  <a:tcPr/>
                </a:tc>
                <a:tc>
                  <a:txBody>
                    <a:bodyPr/>
                    <a:lstStyle/>
                    <a:p>
                      <a:pPr algn="ctr"/>
                      <a:r>
                        <a:rPr kumimoji="1" lang="en-US" altLang="ja-JP" sz="1600" dirty="0"/>
                        <a:t>IDS</a:t>
                      </a:r>
                      <a:r>
                        <a:rPr kumimoji="1" lang="ja-JP" altLang="en-US" sz="1600" dirty="0"/>
                        <a:t> </a:t>
                      </a:r>
                      <a:r>
                        <a:rPr kumimoji="1" lang="en-US" altLang="ja-JP" sz="1600" dirty="0"/>
                        <a:t>VM</a:t>
                      </a:r>
                      <a:endParaRPr kumimoji="1" lang="ja-JP" altLang="en-US" sz="1600" dirty="0"/>
                    </a:p>
                  </a:txBody>
                  <a:tcPr/>
                </a:tc>
                <a:tc>
                  <a:txBody>
                    <a:bodyPr/>
                    <a:lstStyle/>
                    <a:p>
                      <a:pPr algn="ctr"/>
                      <a:r>
                        <a:rPr kumimoji="1" lang="ja-JP" altLang="en-US" sz="1600" dirty="0"/>
                        <a:t>監視対象</a:t>
                      </a:r>
                      <a:r>
                        <a:rPr kumimoji="1" lang="en-US" altLang="ja-JP" sz="1600" dirty="0"/>
                        <a:t>VM</a:t>
                      </a:r>
                      <a:endParaRPr kumimoji="1" lang="ja-JP" altLang="en-US" sz="1600" dirty="0"/>
                    </a:p>
                  </a:txBody>
                  <a:tcPr/>
                </a:tc>
                <a:extLst>
                  <a:ext uri="{0D108BD9-81ED-4DB2-BD59-A6C34878D82A}">
                    <a16:rowId xmlns:a16="http://schemas.microsoft.com/office/drawing/2014/main" val="1415848621"/>
                  </a:ext>
                </a:extLst>
              </a:tr>
              <a:tr h="462775">
                <a:tc>
                  <a:txBody>
                    <a:bodyPr/>
                    <a:lstStyle/>
                    <a:p>
                      <a:pPr algn="ctr"/>
                      <a:r>
                        <a:rPr kumimoji="1" lang="en-US" altLang="ja-JP" sz="1600" dirty="0">
                          <a:solidFill>
                            <a:schemeClr val="tx1"/>
                          </a:solidFill>
                        </a:rPr>
                        <a:t>CPU</a:t>
                      </a:r>
                      <a:endParaRPr kumimoji="1" lang="ja-JP" altLang="en-US" sz="1600" dirty="0">
                        <a:solidFill>
                          <a:schemeClr val="tx1"/>
                        </a:solidFill>
                      </a:endParaRPr>
                    </a:p>
                  </a:txBody>
                  <a:tcPr/>
                </a:tc>
                <a:tc>
                  <a:txBody>
                    <a:bodyPr/>
                    <a:lstStyle/>
                    <a:p>
                      <a:pPr algn="ctr"/>
                      <a:r>
                        <a:rPr kumimoji="1" lang="en-US" altLang="ja-JP" sz="1600" dirty="0">
                          <a:solidFill>
                            <a:schemeClr val="tx1"/>
                          </a:solidFill>
                        </a:rPr>
                        <a:t>Intel</a:t>
                      </a:r>
                      <a:r>
                        <a:rPr kumimoji="1" lang="ja-JP" altLang="en-US" sz="1600" dirty="0">
                          <a:solidFill>
                            <a:schemeClr val="tx1"/>
                          </a:solidFill>
                        </a:rPr>
                        <a:t> </a:t>
                      </a:r>
                      <a:r>
                        <a:rPr kumimoji="1" lang="en-US" altLang="ja-JP" sz="1600" dirty="0">
                          <a:solidFill>
                            <a:schemeClr val="tx1"/>
                          </a:solidFill>
                        </a:rPr>
                        <a:t>Core i7-12700</a:t>
                      </a:r>
                      <a:endParaRPr kumimoji="1" lang="ja-JP" altLang="en-US" sz="1600" dirty="0">
                        <a:solidFill>
                          <a:schemeClr val="tx1"/>
                        </a:solidFill>
                      </a:endParaRPr>
                    </a:p>
                  </a:txBody>
                  <a:tcPr/>
                </a:tc>
                <a:tc>
                  <a:txBody>
                    <a:bodyPr/>
                    <a:lstStyle/>
                    <a:p>
                      <a:pPr algn="ctr"/>
                      <a:r>
                        <a:rPr kumimoji="1" lang="en-US" altLang="ja-JP" sz="1600" dirty="0">
                          <a:solidFill>
                            <a:schemeClr val="tx1"/>
                          </a:solidFill>
                        </a:rPr>
                        <a:t>2</a:t>
                      </a:r>
                      <a:endParaRPr kumimoji="1" lang="ja-JP" altLang="en-US" sz="1600" dirty="0">
                        <a:solidFill>
                          <a:schemeClr val="tx1"/>
                        </a:solidFill>
                      </a:endParaRPr>
                    </a:p>
                  </a:txBody>
                  <a:tcPr/>
                </a:tc>
                <a:tc>
                  <a:txBody>
                    <a:bodyPr/>
                    <a:lstStyle/>
                    <a:p>
                      <a:pPr algn="ctr"/>
                      <a:r>
                        <a:rPr kumimoji="1" lang="en-US" altLang="ja-JP" sz="1600" dirty="0">
                          <a:solidFill>
                            <a:schemeClr val="tx1"/>
                          </a:solidFill>
                        </a:rPr>
                        <a:t>2</a:t>
                      </a:r>
                      <a:endParaRPr kumimoji="1" lang="ja-JP" altLang="en-US" sz="1600" dirty="0">
                        <a:solidFill>
                          <a:schemeClr val="tx1"/>
                        </a:solidFill>
                      </a:endParaRPr>
                    </a:p>
                  </a:txBody>
                  <a:tcPr/>
                </a:tc>
                <a:extLst>
                  <a:ext uri="{0D108BD9-81ED-4DB2-BD59-A6C34878D82A}">
                    <a16:rowId xmlns:a16="http://schemas.microsoft.com/office/drawing/2014/main" val="677695956"/>
                  </a:ext>
                </a:extLst>
              </a:tr>
              <a:tr h="292279">
                <a:tc>
                  <a:txBody>
                    <a:bodyPr/>
                    <a:lstStyle/>
                    <a:p>
                      <a:pPr algn="ctr"/>
                      <a:r>
                        <a:rPr kumimoji="1" lang="ja-JP" altLang="en-US" sz="1600" dirty="0">
                          <a:solidFill>
                            <a:schemeClr val="tx1"/>
                          </a:solidFill>
                        </a:rPr>
                        <a:t>メモリ</a:t>
                      </a:r>
                    </a:p>
                  </a:txBody>
                  <a:tcPr/>
                </a:tc>
                <a:tc>
                  <a:txBody>
                    <a:bodyPr/>
                    <a:lstStyle/>
                    <a:p>
                      <a:pPr algn="ctr"/>
                      <a:r>
                        <a:rPr kumimoji="1" lang="en-US" altLang="ja-JP" sz="1600" dirty="0">
                          <a:solidFill>
                            <a:schemeClr val="tx1"/>
                          </a:solidFill>
                        </a:rPr>
                        <a:t>64GB</a:t>
                      </a:r>
                      <a:endParaRPr kumimoji="1" lang="ja-JP" altLang="en-US" sz="1600" dirty="0">
                        <a:solidFill>
                          <a:schemeClr val="tx1"/>
                        </a:solidFill>
                      </a:endParaRPr>
                    </a:p>
                  </a:txBody>
                  <a:tcPr/>
                </a:tc>
                <a:tc>
                  <a:txBody>
                    <a:bodyPr/>
                    <a:lstStyle/>
                    <a:p>
                      <a:pPr algn="ctr"/>
                      <a:r>
                        <a:rPr kumimoji="1" lang="en-US" altLang="ja-JP" sz="1600" dirty="0">
                          <a:solidFill>
                            <a:schemeClr val="tx1"/>
                          </a:solidFill>
                        </a:rPr>
                        <a:t>4GB</a:t>
                      </a:r>
                      <a:endParaRPr kumimoji="1" lang="ja-JP" altLang="en-US" sz="1600" dirty="0">
                        <a:solidFill>
                          <a:schemeClr val="tx1"/>
                        </a:solidFill>
                      </a:endParaRPr>
                    </a:p>
                  </a:txBody>
                  <a:tcPr/>
                </a:tc>
                <a:tc>
                  <a:txBody>
                    <a:bodyPr/>
                    <a:lstStyle/>
                    <a:p>
                      <a:pPr algn="ctr"/>
                      <a:r>
                        <a:rPr kumimoji="1" lang="en-US" altLang="ja-JP" sz="1600" dirty="0">
                          <a:solidFill>
                            <a:schemeClr val="tx1"/>
                          </a:solidFill>
                        </a:rPr>
                        <a:t>4GB</a:t>
                      </a:r>
                      <a:endParaRPr kumimoji="1" lang="ja-JP" altLang="en-US" sz="1600" dirty="0">
                        <a:solidFill>
                          <a:schemeClr val="tx1"/>
                        </a:solidFill>
                      </a:endParaRPr>
                    </a:p>
                  </a:txBody>
                  <a:tcPr/>
                </a:tc>
                <a:extLst>
                  <a:ext uri="{0D108BD9-81ED-4DB2-BD59-A6C34878D82A}">
                    <a16:rowId xmlns:a16="http://schemas.microsoft.com/office/drawing/2014/main" val="139288430"/>
                  </a:ext>
                </a:extLst>
              </a:tr>
              <a:tr h="292279">
                <a:tc>
                  <a:txBody>
                    <a:bodyPr/>
                    <a:lstStyle/>
                    <a:p>
                      <a:pPr algn="ctr"/>
                      <a:r>
                        <a:rPr kumimoji="1" lang="en-US" altLang="ja-JP" sz="1600" dirty="0"/>
                        <a:t>OS</a:t>
                      </a:r>
                      <a:endParaRPr kumimoji="1" lang="ja-JP" altLang="en-US" sz="1600" dirty="0"/>
                    </a:p>
                  </a:txBody>
                  <a:tcPr/>
                </a:tc>
                <a:tc>
                  <a:txBody>
                    <a:bodyPr/>
                    <a:lstStyle/>
                    <a:p>
                      <a:pPr algn="ctr"/>
                      <a:r>
                        <a:rPr kumimoji="1" lang="en-US" altLang="ja-JP" sz="1600" dirty="0"/>
                        <a:t>Linux 6.2.0</a:t>
                      </a:r>
                      <a:endParaRPr kumimoji="1" lang="ja-JP" altLang="en-US" sz="1600" dirty="0"/>
                    </a:p>
                  </a:txBody>
                  <a:tcPr/>
                </a:tc>
                <a:tc>
                  <a:txBody>
                    <a:bodyPr/>
                    <a:lstStyle/>
                    <a:p>
                      <a:pPr algn="ctr"/>
                      <a:r>
                        <a:rPr kumimoji="1" lang="en-US" altLang="ja-JP" sz="1600" dirty="0"/>
                        <a:t>Linux 6.2.0</a:t>
                      </a:r>
                      <a:endParaRPr kumimoji="1" lang="ja-JP" altLang="en-US" sz="1600" dirty="0"/>
                    </a:p>
                  </a:txBody>
                  <a:tcPr/>
                </a:tc>
                <a:tc>
                  <a:txBody>
                    <a:bodyPr/>
                    <a:lstStyle/>
                    <a:p>
                      <a:pPr algn="ctr"/>
                      <a:r>
                        <a:rPr kumimoji="1" lang="en-US" altLang="ja-JP" sz="1600" dirty="0"/>
                        <a:t>Linux 6.2.0</a:t>
                      </a:r>
                      <a:endParaRPr kumimoji="1" lang="ja-JP" altLang="en-US" sz="1600" dirty="0"/>
                    </a:p>
                  </a:txBody>
                  <a:tcPr/>
                </a:tc>
                <a:extLst>
                  <a:ext uri="{0D108BD9-81ED-4DB2-BD59-A6C34878D82A}">
                    <a16:rowId xmlns:a16="http://schemas.microsoft.com/office/drawing/2014/main" val="3386343568"/>
                  </a:ext>
                </a:extLst>
              </a:tr>
              <a:tr h="292279">
                <a:tc>
                  <a:txBody>
                    <a:bodyPr/>
                    <a:lstStyle/>
                    <a:p>
                      <a:pPr algn="ctr"/>
                      <a:r>
                        <a:rPr kumimoji="1" lang="ja-JP" altLang="en-US" sz="1600" dirty="0"/>
                        <a:t>仮想化ソフトウェア</a:t>
                      </a:r>
                    </a:p>
                  </a:txBody>
                  <a:tcPr/>
                </a:tc>
                <a:tc>
                  <a:txBody>
                    <a:bodyPr/>
                    <a:lstStyle/>
                    <a:p>
                      <a:pPr algn="ctr"/>
                      <a:r>
                        <a:rPr kumimoji="1" lang="en-US" altLang="ja-JP" sz="1600" dirty="0"/>
                        <a:t>QEMU-KVM 8.1.50</a:t>
                      </a:r>
                      <a:endParaRPr kumimoji="1" lang="ja-JP" altLang="en-US" sz="1600" dirty="0"/>
                    </a:p>
                  </a:txBody>
                  <a:tcPr/>
                </a:tc>
                <a:tc>
                  <a:txBody>
                    <a:bodyPr/>
                    <a:lstStyle/>
                    <a:p>
                      <a:pPr algn="ctr"/>
                      <a:r>
                        <a:rPr kumimoji="1" lang="en-US" altLang="ja-JP" sz="1600" dirty="0"/>
                        <a:t>-</a:t>
                      </a:r>
                      <a:endParaRPr kumimoji="1" lang="ja-JP" altLang="en-US" sz="1600" dirty="0"/>
                    </a:p>
                  </a:txBody>
                  <a:tcPr/>
                </a:tc>
                <a:tc>
                  <a:txBody>
                    <a:bodyPr/>
                    <a:lstStyle/>
                    <a:p>
                      <a:pPr algn="ctr"/>
                      <a:r>
                        <a:rPr kumimoji="1" lang="en-US" altLang="ja-JP" sz="1600" dirty="0"/>
                        <a:t>-</a:t>
                      </a:r>
                      <a:endParaRPr kumimoji="1" lang="ja-JP" altLang="en-US" sz="1600" dirty="0"/>
                    </a:p>
                  </a:txBody>
                  <a:tcPr/>
                </a:tc>
                <a:extLst>
                  <a:ext uri="{0D108BD9-81ED-4DB2-BD59-A6C34878D82A}">
                    <a16:rowId xmlns:a16="http://schemas.microsoft.com/office/drawing/2014/main" val="91187164"/>
                  </a:ext>
                </a:extLst>
              </a:tr>
            </a:tbl>
          </a:graphicData>
        </a:graphic>
      </p:graphicFrame>
      <p:pic>
        <p:nvPicPr>
          <p:cNvPr id="9" name="図 8">
            <a:extLst>
              <a:ext uri="{FF2B5EF4-FFF2-40B4-BE49-F238E27FC236}">
                <a16:creationId xmlns:a16="http://schemas.microsoft.com/office/drawing/2014/main" id="{9F6CE3F9-08B5-0E92-7D16-075DBC4B36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3228" y="3393802"/>
            <a:ext cx="10765544" cy="1223357"/>
          </a:xfrm>
          <a:prstGeom prst="rect">
            <a:avLst/>
          </a:prstGeom>
        </p:spPr>
      </p:pic>
    </p:spTree>
    <p:extLst>
      <p:ext uri="{BB962C8B-B14F-4D97-AF65-F5344CB8AC3E}">
        <p14:creationId xmlns:p14="http://schemas.microsoft.com/office/powerpoint/2010/main" val="3606525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E9FD5A-B5E1-265C-89A4-57BAE111F081}"/>
              </a:ext>
            </a:extLst>
          </p:cNvPr>
          <p:cNvSpPr>
            <a:spLocks noGrp="1"/>
          </p:cNvSpPr>
          <p:nvPr>
            <p:ph type="title"/>
          </p:nvPr>
        </p:nvSpPr>
        <p:spPr>
          <a:xfrm>
            <a:off x="838200" y="496956"/>
            <a:ext cx="10515600" cy="904461"/>
          </a:xfrm>
        </p:spPr>
        <p:txBody>
          <a:bodyPr/>
          <a:lstStyle/>
          <a:p>
            <a:r>
              <a:rPr lang="ja-JP" altLang="en-US" dirty="0"/>
              <a:t>実験２：監視性能</a:t>
            </a:r>
          </a:p>
        </p:txBody>
      </p:sp>
      <p:sp>
        <p:nvSpPr>
          <p:cNvPr id="3" name="コンテンツ プレースホルダー 2">
            <a:extLst>
              <a:ext uri="{FF2B5EF4-FFF2-40B4-BE49-F238E27FC236}">
                <a16:creationId xmlns:a16="http://schemas.microsoft.com/office/drawing/2014/main" id="{99853104-F558-76EC-915D-22F165394CBD}"/>
              </a:ext>
            </a:extLst>
          </p:cNvPr>
          <p:cNvSpPr>
            <a:spLocks noGrp="1"/>
          </p:cNvSpPr>
          <p:nvPr>
            <p:ph idx="1"/>
          </p:nvPr>
        </p:nvSpPr>
        <p:spPr>
          <a:xfrm>
            <a:off x="838200" y="1570383"/>
            <a:ext cx="10515600" cy="4606580"/>
          </a:xfrm>
        </p:spPr>
        <p:txBody>
          <a:bodyPr/>
          <a:lstStyle/>
          <a:p>
            <a:r>
              <a:rPr lang="en-US" altLang="ja-JP" dirty="0"/>
              <a:t>VM</a:t>
            </a:r>
            <a:r>
              <a:rPr lang="ja-JP" altLang="en-US" dirty="0"/>
              <a:t>内の</a:t>
            </a:r>
            <a:r>
              <a:rPr lang="en-US" altLang="ja-JP" dirty="0"/>
              <a:t>OS</a:t>
            </a:r>
            <a:r>
              <a:rPr lang="ja-JP" altLang="en-US" dirty="0"/>
              <a:t>のバージョン情報を取得するのにかかる時間を測定</a:t>
            </a:r>
            <a:endParaRPr lang="en-US" altLang="ja-JP" dirty="0"/>
          </a:p>
          <a:p>
            <a:pPr lvl="1"/>
            <a:r>
              <a:rPr lang="en-US" altLang="ja-JP" dirty="0" err="1"/>
              <a:t>SEVmonitor</a:t>
            </a:r>
            <a:r>
              <a:rPr lang="ja-JP" altLang="en-US" dirty="0"/>
              <a:t>と</a:t>
            </a:r>
            <a:r>
              <a:rPr lang="en-US" altLang="ja-JP" dirty="0"/>
              <a:t>VM</a:t>
            </a:r>
            <a:r>
              <a:rPr lang="ja-JP" altLang="en-US" dirty="0"/>
              <a:t>内のプロキシ経由で</a:t>
            </a:r>
            <a:r>
              <a:rPr lang="en-US" altLang="ja-JP" dirty="0"/>
              <a:t>BIOS</a:t>
            </a:r>
            <a:r>
              <a:rPr lang="ja-JP" altLang="en-US" dirty="0"/>
              <a:t>内エージェントを呼び出す先行研究</a:t>
            </a:r>
            <a:r>
              <a:rPr lang="en-US" altLang="ja-JP" dirty="0"/>
              <a:t> </a:t>
            </a:r>
            <a:r>
              <a:rPr lang="en-US" altLang="ja-JP" sz="2000" dirty="0"/>
              <a:t>[</a:t>
            </a:r>
            <a:r>
              <a:rPr lang="ja-JP" altLang="en-US" sz="2000" dirty="0"/>
              <a:t>武田</a:t>
            </a:r>
            <a:r>
              <a:rPr lang="en-US" altLang="ja-JP" sz="2000" dirty="0"/>
              <a:t>, </a:t>
            </a:r>
            <a:r>
              <a:rPr lang="ja-JP" altLang="en-US" sz="2000" dirty="0"/>
              <a:t>卒論</a:t>
            </a:r>
            <a:r>
              <a:rPr lang="en-US" altLang="ja-JP" sz="2000" dirty="0"/>
              <a:t>’23]</a:t>
            </a:r>
            <a:r>
              <a:rPr lang="en-US" altLang="ja-JP" dirty="0"/>
              <a:t> </a:t>
            </a:r>
            <a:r>
              <a:rPr lang="ja-JP" altLang="en-US" dirty="0"/>
              <a:t>と比較</a:t>
            </a:r>
            <a:endParaRPr lang="en-US" altLang="ja-JP" dirty="0"/>
          </a:p>
          <a:p>
            <a:r>
              <a:rPr lang="en-US" altLang="ja-JP" dirty="0" err="1"/>
              <a:t>SEVmonitor</a:t>
            </a:r>
            <a:r>
              <a:rPr lang="ja-JP" altLang="en-US" dirty="0"/>
              <a:t>の</a:t>
            </a:r>
            <a:r>
              <a:rPr lang="en-US" altLang="ja-JP" dirty="0"/>
              <a:t>2.8</a:t>
            </a:r>
            <a:r>
              <a:rPr lang="ja-JP" altLang="en-US" dirty="0"/>
              <a:t>倍，プロキシを用いる手法の</a:t>
            </a:r>
            <a:r>
              <a:rPr lang="en-US" altLang="ja-JP" dirty="0"/>
              <a:t>1.6</a:t>
            </a:r>
            <a:r>
              <a:rPr lang="ja-JP" altLang="en-US" dirty="0"/>
              <a:t>倍かかった</a:t>
            </a:r>
            <a:endParaRPr lang="en-US" altLang="ja-JP" dirty="0"/>
          </a:p>
          <a:p>
            <a:pPr lvl="1"/>
            <a:r>
              <a:rPr lang="ja-JP" altLang="en-US" dirty="0"/>
              <a:t>デバイスエミュレータとの通信や</a:t>
            </a:r>
            <a:r>
              <a:rPr lang="en-US" altLang="ja-JP" dirty="0"/>
              <a:t>SMI</a:t>
            </a:r>
            <a:r>
              <a:rPr lang="ja-JP" altLang="en-US" dirty="0"/>
              <a:t>挿入のオーバーヘッドのため</a:t>
            </a:r>
            <a:endParaRPr lang="en-US" altLang="ja-JP" dirty="0"/>
          </a:p>
          <a:p>
            <a:pPr lvl="1"/>
            <a:r>
              <a:rPr lang="ja-JP" altLang="en-US" dirty="0"/>
              <a:t>ただし、</a:t>
            </a:r>
            <a:r>
              <a:rPr lang="en-US" altLang="ja-JP" dirty="0" err="1"/>
              <a:t>SMMmonitor</a:t>
            </a:r>
            <a:r>
              <a:rPr lang="ja-JP" altLang="en-US" dirty="0"/>
              <a:t>は先行研究より安全</a:t>
            </a:r>
            <a:endParaRPr lang="en-US" altLang="ja-JP" dirty="0"/>
          </a:p>
        </p:txBody>
      </p:sp>
      <p:sp>
        <p:nvSpPr>
          <p:cNvPr id="4" name="スライド番号プレースホルダー 3">
            <a:extLst>
              <a:ext uri="{FF2B5EF4-FFF2-40B4-BE49-F238E27FC236}">
                <a16:creationId xmlns:a16="http://schemas.microsoft.com/office/drawing/2014/main" id="{EEFDE754-A173-A330-4237-DA0501B80163}"/>
              </a:ext>
            </a:extLst>
          </p:cNvPr>
          <p:cNvSpPr>
            <a:spLocks noGrp="1"/>
          </p:cNvSpPr>
          <p:nvPr>
            <p:ph type="sldNum" sz="quarter" idx="12"/>
          </p:nvPr>
        </p:nvSpPr>
        <p:spPr>
          <a:xfrm>
            <a:off x="8610600" y="6356350"/>
            <a:ext cx="2743200" cy="365125"/>
          </a:xfrm>
        </p:spPr>
        <p:txBody>
          <a:bodyPr/>
          <a:lstStyle/>
          <a:p>
            <a:fld id="{E22AA8A4-0C60-4D6B-8A82-DC523D96F80F}" type="slidenum">
              <a:rPr lang="ja-JP" altLang="en-US" smtClean="0"/>
              <a:pPr/>
              <a:t>9</a:t>
            </a:fld>
            <a:endParaRPr lang="ja-JP" altLang="en-US" dirty="0"/>
          </a:p>
        </p:txBody>
      </p:sp>
      <p:pic>
        <p:nvPicPr>
          <p:cNvPr id="8" name="グラフィックス 7">
            <a:extLst>
              <a:ext uri="{FF2B5EF4-FFF2-40B4-BE49-F238E27FC236}">
                <a16:creationId xmlns:a16="http://schemas.microsoft.com/office/drawing/2014/main" id="{5989D7BE-6DA3-F0F5-34B3-A0AA8688BF7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47449" y="4029924"/>
            <a:ext cx="4354250" cy="2515386"/>
          </a:xfrm>
          <a:prstGeom prst="rect">
            <a:avLst/>
          </a:prstGeom>
        </p:spPr>
      </p:pic>
      <p:grpSp>
        <p:nvGrpSpPr>
          <p:cNvPr id="23" name="グループ化 22">
            <a:extLst>
              <a:ext uri="{FF2B5EF4-FFF2-40B4-BE49-F238E27FC236}">
                <a16:creationId xmlns:a16="http://schemas.microsoft.com/office/drawing/2014/main" id="{CB36AD30-AD12-5D32-D958-12A6A883033A}"/>
              </a:ext>
            </a:extLst>
          </p:cNvPr>
          <p:cNvGrpSpPr/>
          <p:nvPr/>
        </p:nvGrpSpPr>
        <p:grpSpPr>
          <a:xfrm>
            <a:off x="838200" y="4151509"/>
            <a:ext cx="5385001" cy="2272216"/>
            <a:chOff x="4328734" y="4299783"/>
            <a:chExt cx="5315402" cy="2147618"/>
          </a:xfrm>
        </p:grpSpPr>
        <p:sp>
          <p:nvSpPr>
            <p:cNvPr id="24" name="四角形: 角を丸くする 23">
              <a:extLst>
                <a:ext uri="{FF2B5EF4-FFF2-40B4-BE49-F238E27FC236}">
                  <a16:creationId xmlns:a16="http://schemas.microsoft.com/office/drawing/2014/main" id="{B9E89820-9B03-528F-C371-FC1080C41796}"/>
                </a:ext>
              </a:extLst>
            </p:cNvPr>
            <p:cNvSpPr/>
            <p:nvPr/>
          </p:nvSpPr>
          <p:spPr>
            <a:xfrm>
              <a:off x="6900936" y="4669115"/>
              <a:ext cx="2743200" cy="1778286"/>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solidFill>
                  <a:srgbClr val="FF0000"/>
                </a:solidFill>
              </a:endParaRPr>
            </a:p>
          </p:txBody>
        </p:sp>
        <p:sp>
          <p:nvSpPr>
            <p:cNvPr id="25" name="正方形/長方形 24">
              <a:extLst>
                <a:ext uri="{FF2B5EF4-FFF2-40B4-BE49-F238E27FC236}">
                  <a16:creationId xmlns:a16="http://schemas.microsoft.com/office/drawing/2014/main" id="{E6A6890C-9769-B8B2-2EFE-4ACB39CAA2CD}"/>
                </a:ext>
              </a:extLst>
            </p:cNvPr>
            <p:cNvSpPr/>
            <p:nvPr/>
          </p:nvSpPr>
          <p:spPr>
            <a:xfrm>
              <a:off x="7890227" y="5019800"/>
              <a:ext cx="1190946" cy="428302"/>
            </a:xfrm>
            <a:prstGeom prst="rect">
              <a:avLst/>
            </a:prstGeom>
            <a:ln>
              <a:headEnd type="none" w="med" len="med"/>
              <a:tailEnd type="none" w="med" len="med"/>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ja-JP" altLang="en-US" dirty="0">
                  <a:solidFill>
                    <a:schemeClr val="tx1"/>
                  </a:solidFill>
                </a:rPr>
                <a:t>システム</a:t>
              </a:r>
            </a:p>
          </p:txBody>
        </p:sp>
        <p:sp>
          <p:nvSpPr>
            <p:cNvPr id="27" name="正方形/長方形 26">
              <a:extLst>
                <a:ext uri="{FF2B5EF4-FFF2-40B4-BE49-F238E27FC236}">
                  <a16:creationId xmlns:a16="http://schemas.microsoft.com/office/drawing/2014/main" id="{21F7E3C6-6264-0E07-4B63-A0E2F15BD2D9}"/>
                </a:ext>
              </a:extLst>
            </p:cNvPr>
            <p:cNvSpPr/>
            <p:nvPr/>
          </p:nvSpPr>
          <p:spPr>
            <a:xfrm>
              <a:off x="4328734" y="5320699"/>
              <a:ext cx="1457863" cy="52621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solidFill>
                    <a:schemeClr val="tx1"/>
                  </a:solidFill>
                </a:rPr>
                <a:t>IDS</a:t>
              </a:r>
              <a:endParaRPr kumimoji="1" lang="ja-JP" altLang="en-US" dirty="0">
                <a:solidFill>
                  <a:schemeClr val="tx1"/>
                </a:solidFill>
              </a:endParaRPr>
            </a:p>
          </p:txBody>
        </p:sp>
        <p:sp>
          <p:nvSpPr>
            <p:cNvPr id="29" name="テキスト ボックス 28">
              <a:extLst>
                <a:ext uri="{FF2B5EF4-FFF2-40B4-BE49-F238E27FC236}">
                  <a16:creationId xmlns:a16="http://schemas.microsoft.com/office/drawing/2014/main" id="{42A018F7-67C1-E395-D157-9C4E91A7CC80}"/>
                </a:ext>
              </a:extLst>
            </p:cNvPr>
            <p:cNvSpPr txBox="1"/>
            <p:nvPr/>
          </p:nvSpPr>
          <p:spPr>
            <a:xfrm>
              <a:off x="7558397" y="4299783"/>
              <a:ext cx="1501641" cy="369332"/>
            </a:xfrm>
            <a:prstGeom prst="rect">
              <a:avLst/>
            </a:prstGeom>
            <a:noFill/>
          </p:spPr>
          <p:txBody>
            <a:bodyPr wrap="square" rtlCol="0">
              <a:spAutoFit/>
            </a:bodyPr>
            <a:lstStyle/>
            <a:p>
              <a:r>
                <a:rPr lang="ja-JP" altLang="en-US" dirty="0"/>
                <a:t>監視対象</a:t>
              </a:r>
              <a:r>
                <a:rPr lang="en-US" altLang="ja-JP" dirty="0"/>
                <a:t>VM</a:t>
              </a:r>
              <a:endParaRPr kumimoji="1" lang="ja-JP" altLang="en-US" dirty="0"/>
            </a:p>
          </p:txBody>
        </p:sp>
        <p:cxnSp>
          <p:nvCxnSpPr>
            <p:cNvPr id="30" name="直線矢印コネクタ 29">
              <a:extLst>
                <a:ext uri="{FF2B5EF4-FFF2-40B4-BE49-F238E27FC236}">
                  <a16:creationId xmlns:a16="http://schemas.microsoft.com/office/drawing/2014/main" id="{961CBB48-0F4C-2AF0-92D3-E2AC5315DCE6}"/>
                </a:ext>
              </a:extLst>
            </p:cNvPr>
            <p:cNvCxnSpPr>
              <a:cxnSpLocks/>
              <a:stCxn id="27" idx="3"/>
              <a:endCxn id="35" idx="1"/>
            </p:cNvCxnSpPr>
            <p:nvPr/>
          </p:nvCxnSpPr>
          <p:spPr>
            <a:xfrm flipV="1">
              <a:off x="5786597" y="4949517"/>
              <a:ext cx="1423221" cy="63428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1" name="テキスト ボックス 30">
              <a:extLst>
                <a:ext uri="{FF2B5EF4-FFF2-40B4-BE49-F238E27FC236}">
                  <a16:creationId xmlns:a16="http://schemas.microsoft.com/office/drawing/2014/main" id="{63F02DFF-D5EA-752A-ADCE-1866C2F40066}"/>
                </a:ext>
              </a:extLst>
            </p:cNvPr>
            <p:cNvSpPr txBox="1"/>
            <p:nvPr/>
          </p:nvSpPr>
          <p:spPr>
            <a:xfrm>
              <a:off x="4783209" y="4835134"/>
              <a:ext cx="2128713" cy="369332"/>
            </a:xfrm>
            <a:prstGeom prst="rect">
              <a:avLst/>
            </a:prstGeom>
            <a:noFill/>
          </p:spPr>
          <p:txBody>
            <a:bodyPr wrap="square" rtlCol="0">
              <a:spAutoFit/>
            </a:bodyPr>
            <a:lstStyle/>
            <a:p>
              <a:r>
                <a:rPr lang="ja-JP" altLang="en-US" dirty="0"/>
                <a:t>仮想ネットワーク</a:t>
              </a:r>
              <a:endParaRPr kumimoji="1" lang="ja-JP" altLang="en-US" dirty="0"/>
            </a:p>
          </p:txBody>
        </p:sp>
        <p:sp>
          <p:nvSpPr>
            <p:cNvPr id="32" name="正方形/長方形 31">
              <a:extLst>
                <a:ext uri="{FF2B5EF4-FFF2-40B4-BE49-F238E27FC236}">
                  <a16:creationId xmlns:a16="http://schemas.microsoft.com/office/drawing/2014/main" id="{F0998DA5-F2A8-66F7-BD95-F1E5D6CD03C7}"/>
                </a:ext>
              </a:extLst>
            </p:cNvPr>
            <p:cNvSpPr/>
            <p:nvPr/>
          </p:nvSpPr>
          <p:spPr>
            <a:xfrm>
              <a:off x="7528361" y="5893906"/>
              <a:ext cx="1488349" cy="305668"/>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dirty="0">
                  <a:solidFill>
                    <a:schemeClr val="tx1"/>
                  </a:solidFill>
                </a:rPr>
                <a:t>エージェント</a:t>
              </a:r>
              <a:endParaRPr kumimoji="1" lang="ja-JP" altLang="en-US" sz="1600" dirty="0">
                <a:solidFill>
                  <a:schemeClr val="tx1"/>
                </a:solidFill>
              </a:endParaRPr>
            </a:p>
          </p:txBody>
        </p:sp>
        <p:sp>
          <p:nvSpPr>
            <p:cNvPr id="33" name="四角形: 対角を切り取る 32">
              <a:extLst>
                <a:ext uri="{FF2B5EF4-FFF2-40B4-BE49-F238E27FC236}">
                  <a16:creationId xmlns:a16="http://schemas.microsoft.com/office/drawing/2014/main" id="{6B97825F-F5F3-7DAB-462C-176D08E41E3F}"/>
                </a:ext>
              </a:extLst>
            </p:cNvPr>
            <p:cNvSpPr/>
            <p:nvPr/>
          </p:nvSpPr>
          <p:spPr>
            <a:xfrm>
              <a:off x="7280716" y="5790002"/>
              <a:ext cx="1988514" cy="502666"/>
            </a:xfrm>
            <a:prstGeom prst="snip2Diag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kumimoji="1" lang="ja-JP" altLang="en-US">
                <a:solidFill>
                  <a:srgbClr val="FF0000"/>
                </a:solidFill>
              </a:endParaRPr>
            </a:p>
          </p:txBody>
        </p:sp>
        <p:sp>
          <p:nvSpPr>
            <p:cNvPr id="34" name="正方形/長方形 33">
              <a:extLst>
                <a:ext uri="{FF2B5EF4-FFF2-40B4-BE49-F238E27FC236}">
                  <a16:creationId xmlns:a16="http://schemas.microsoft.com/office/drawing/2014/main" id="{0EA7985F-461E-FCD0-3D28-8C439CEA4E6A}"/>
                </a:ext>
              </a:extLst>
            </p:cNvPr>
            <p:cNvSpPr/>
            <p:nvPr/>
          </p:nvSpPr>
          <p:spPr>
            <a:xfrm>
              <a:off x="8272536" y="5603720"/>
              <a:ext cx="932153" cy="24319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solidFill>
                    <a:schemeClr val="tx1"/>
                  </a:solidFill>
                </a:rPr>
                <a:t>BIOS</a:t>
              </a:r>
              <a:endParaRPr kumimoji="1" lang="ja-JP" altLang="en-US" dirty="0">
                <a:solidFill>
                  <a:schemeClr val="tx1"/>
                </a:solidFill>
              </a:endParaRPr>
            </a:p>
          </p:txBody>
        </p:sp>
        <p:sp>
          <p:nvSpPr>
            <p:cNvPr id="35" name="正方形/長方形 34">
              <a:extLst>
                <a:ext uri="{FF2B5EF4-FFF2-40B4-BE49-F238E27FC236}">
                  <a16:creationId xmlns:a16="http://schemas.microsoft.com/office/drawing/2014/main" id="{92A6FB26-9D2E-8C39-28D3-18033FA02861}"/>
                </a:ext>
              </a:extLst>
            </p:cNvPr>
            <p:cNvSpPr/>
            <p:nvPr/>
          </p:nvSpPr>
          <p:spPr>
            <a:xfrm>
              <a:off x="7209818" y="4827922"/>
              <a:ext cx="1261395" cy="24319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600" dirty="0">
                  <a:solidFill>
                    <a:schemeClr val="tx1"/>
                  </a:solidFill>
                </a:rPr>
                <a:t>プロキシ</a:t>
              </a:r>
              <a:endParaRPr kumimoji="1" lang="en-US" altLang="ja-JP" sz="1600" dirty="0">
                <a:solidFill>
                  <a:schemeClr val="tx1"/>
                </a:solidFill>
              </a:endParaRPr>
            </a:p>
          </p:txBody>
        </p:sp>
        <p:cxnSp>
          <p:nvCxnSpPr>
            <p:cNvPr id="36" name="直線矢印コネクタ 35">
              <a:extLst>
                <a:ext uri="{FF2B5EF4-FFF2-40B4-BE49-F238E27FC236}">
                  <a16:creationId xmlns:a16="http://schemas.microsoft.com/office/drawing/2014/main" id="{11828262-66E5-4F7F-A997-96F73C45FC28}"/>
                </a:ext>
              </a:extLst>
            </p:cNvPr>
            <p:cNvCxnSpPr>
              <a:cxnSpLocks/>
            </p:cNvCxnSpPr>
            <p:nvPr/>
          </p:nvCxnSpPr>
          <p:spPr>
            <a:xfrm>
              <a:off x="7558397" y="5071112"/>
              <a:ext cx="0" cy="822794"/>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255172356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a:solidFill>
              <a:srgbClr val="FF0000"/>
            </a:solidFill>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11655</TotalTime>
  <Words>1302</Words>
  <Application>Microsoft Office PowerPoint</Application>
  <PresentationFormat>ワイド画面</PresentationFormat>
  <Paragraphs>186</Paragraphs>
  <Slides>10</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游ゴシック</vt:lpstr>
      <vt:lpstr>游ゴシック</vt:lpstr>
      <vt:lpstr>游ゴシック Light</vt:lpstr>
      <vt:lpstr>Yu Gothic Medium</vt:lpstr>
      <vt:lpstr>Arial</vt:lpstr>
      <vt:lpstr>Arial</vt:lpstr>
      <vt:lpstr>Office テーマ</vt:lpstr>
      <vt:lpstr> AMD SEVで保護されたVMのSMIインジェクションを用いた監視</vt:lpstr>
      <vt:lpstr>SEVによるVMの保護</vt:lpstr>
      <vt:lpstr>IDSの必要性</vt:lpstr>
      <vt:lpstr>先行研究：SEVmonitor [能野+, CSS'22]</vt:lpstr>
      <vt:lpstr>提案：SMMmonitor</vt:lpstr>
      <vt:lpstr>SMIインジェクション</vt:lpstr>
      <vt:lpstr>共有メモリを用いたメモリデータ取得</vt:lpstr>
      <vt:lpstr>実験1：動作確認</vt:lpstr>
      <vt:lpstr>実験２：監視性能</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SEVで保護されたVMを 監視可能にするエージェントのSMMによる隔離</dc:title>
  <dc:creator>道正 末永</dc:creator>
  <cp:lastModifiedBy>道正 末永</cp:lastModifiedBy>
  <cp:revision>81</cp:revision>
  <dcterms:created xsi:type="dcterms:W3CDTF">2023-09-19T05:12:16Z</dcterms:created>
  <dcterms:modified xsi:type="dcterms:W3CDTF">2024-02-19T11:47:48Z</dcterms:modified>
</cp:coreProperties>
</file>