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55" r:id="rId1"/>
  </p:sldMasterIdLst>
  <p:notesMasterIdLst>
    <p:notesMasterId r:id="rId23"/>
  </p:notesMasterIdLst>
  <p:handoutMasterIdLst>
    <p:handoutMasterId r:id="rId24"/>
  </p:handoutMasterIdLst>
  <p:sldIdLst>
    <p:sldId id="276" r:id="rId2"/>
    <p:sldId id="325" r:id="rId3"/>
    <p:sldId id="305" r:id="rId4"/>
    <p:sldId id="293" r:id="rId5"/>
    <p:sldId id="294" r:id="rId6"/>
    <p:sldId id="295" r:id="rId7"/>
    <p:sldId id="306" r:id="rId8"/>
    <p:sldId id="307" r:id="rId9"/>
    <p:sldId id="326" r:id="rId10"/>
    <p:sldId id="309" r:id="rId11"/>
    <p:sldId id="331" r:id="rId12"/>
    <p:sldId id="339" r:id="rId13"/>
    <p:sldId id="329" r:id="rId14"/>
    <p:sldId id="320" r:id="rId15"/>
    <p:sldId id="338" r:id="rId16"/>
    <p:sldId id="330" r:id="rId17"/>
    <p:sldId id="340" r:id="rId18"/>
    <p:sldId id="333" r:id="rId19"/>
    <p:sldId id="335" r:id="rId20"/>
    <p:sldId id="336" r:id="rId21"/>
    <p:sldId id="303" r:id="rId22"/>
  </p:sldIdLst>
  <p:sldSz cx="12192000" cy="6858000"/>
  <p:notesSz cx="6858000" cy="9144000"/>
  <p:embeddedFontLst>
    <p:embeddedFont>
      <p:font typeface="ＭＳ Ｐゴシック" panose="020B0600070205080204" pitchFamily="34" charset="-128"/>
      <p:regular r:id="rId25"/>
    </p:embeddedFont>
  </p:embeddedFontLst>
  <p:defaultTextStyle>
    <a:defPPr>
      <a:defRPr lang="ja-JP"/>
    </a:defPPr>
    <a:lvl1pPr marL="0" algn="l" defTabSz="1042992" rtl="0" eaLnBrk="1" latinLnBrk="0" hangingPunct="1">
      <a:defRPr kumimoji="1" sz="2000" kern="1200">
        <a:solidFill>
          <a:schemeClr val="tx1"/>
        </a:solidFill>
        <a:latin typeface="+mn-lt"/>
        <a:ea typeface="+mn-ea"/>
        <a:cs typeface="+mn-cs"/>
      </a:defRPr>
    </a:lvl1pPr>
    <a:lvl2pPr marL="521496" algn="l" defTabSz="1042992" rtl="0" eaLnBrk="1" latinLnBrk="0" hangingPunct="1">
      <a:defRPr kumimoji="1" sz="2000" kern="1200">
        <a:solidFill>
          <a:schemeClr val="tx1"/>
        </a:solidFill>
        <a:latin typeface="+mn-lt"/>
        <a:ea typeface="+mn-ea"/>
        <a:cs typeface="+mn-cs"/>
      </a:defRPr>
    </a:lvl2pPr>
    <a:lvl3pPr marL="1042992" algn="l" defTabSz="1042992" rtl="0" eaLnBrk="1" latinLnBrk="0" hangingPunct="1">
      <a:defRPr kumimoji="1" sz="2000" kern="1200">
        <a:solidFill>
          <a:schemeClr val="tx1"/>
        </a:solidFill>
        <a:latin typeface="+mn-lt"/>
        <a:ea typeface="+mn-ea"/>
        <a:cs typeface="+mn-cs"/>
      </a:defRPr>
    </a:lvl3pPr>
    <a:lvl4pPr marL="1564487" algn="l" defTabSz="1042992" rtl="0" eaLnBrk="1" latinLnBrk="0" hangingPunct="1">
      <a:defRPr kumimoji="1" sz="2000" kern="1200">
        <a:solidFill>
          <a:schemeClr val="tx1"/>
        </a:solidFill>
        <a:latin typeface="+mn-lt"/>
        <a:ea typeface="+mn-ea"/>
        <a:cs typeface="+mn-cs"/>
      </a:defRPr>
    </a:lvl4pPr>
    <a:lvl5pPr marL="2085983" algn="l" defTabSz="1042992" rtl="0" eaLnBrk="1" latinLnBrk="0" hangingPunct="1">
      <a:defRPr kumimoji="1" sz="2000" kern="1200">
        <a:solidFill>
          <a:schemeClr val="tx1"/>
        </a:solidFill>
        <a:latin typeface="+mn-lt"/>
        <a:ea typeface="+mn-ea"/>
        <a:cs typeface="+mn-cs"/>
      </a:defRPr>
    </a:lvl5pPr>
    <a:lvl6pPr marL="2607478" algn="l" defTabSz="1042992" rtl="0" eaLnBrk="1" latinLnBrk="0" hangingPunct="1">
      <a:defRPr kumimoji="1" sz="2000" kern="1200">
        <a:solidFill>
          <a:schemeClr val="tx1"/>
        </a:solidFill>
        <a:latin typeface="+mn-lt"/>
        <a:ea typeface="+mn-ea"/>
        <a:cs typeface="+mn-cs"/>
      </a:defRPr>
    </a:lvl6pPr>
    <a:lvl7pPr marL="3128975" algn="l" defTabSz="1042992" rtl="0" eaLnBrk="1" latinLnBrk="0" hangingPunct="1">
      <a:defRPr kumimoji="1" sz="2000" kern="1200">
        <a:solidFill>
          <a:schemeClr val="tx1"/>
        </a:solidFill>
        <a:latin typeface="+mn-lt"/>
        <a:ea typeface="+mn-ea"/>
        <a:cs typeface="+mn-cs"/>
      </a:defRPr>
    </a:lvl7pPr>
    <a:lvl8pPr marL="3650469" algn="l" defTabSz="1042992" rtl="0" eaLnBrk="1" latinLnBrk="0" hangingPunct="1">
      <a:defRPr kumimoji="1" sz="2000" kern="1200">
        <a:solidFill>
          <a:schemeClr val="tx1"/>
        </a:solidFill>
        <a:latin typeface="+mn-lt"/>
        <a:ea typeface="+mn-ea"/>
        <a:cs typeface="+mn-cs"/>
      </a:defRPr>
    </a:lvl8pPr>
    <a:lvl9pPr marL="4171965" algn="l" defTabSz="1042992" rtl="0" eaLnBrk="1" latinLnBrk="0" hangingPunct="1">
      <a:defRPr kumimoji="1"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BE94B"/>
    <a:srgbClr val="16F1F2"/>
    <a:srgbClr val="D9D9D9"/>
    <a:srgbClr val="A6A6A6"/>
    <a:srgbClr val="BFBFBF"/>
    <a:srgbClr val="FFFFFF"/>
    <a:srgbClr val="376092"/>
    <a:srgbClr val="984807"/>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72" autoAdjust="0"/>
    <p:restoredTop sz="75306" autoAdjust="0"/>
  </p:normalViewPr>
  <p:slideViewPr>
    <p:cSldViewPr>
      <p:cViewPr varScale="1">
        <p:scale>
          <a:sx n="95" d="100"/>
          <a:sy n="95" d="100"/>
        </p:scale>
        <p:origin x="744" y="168"/>
      </p:cViewPr>
      <p:guideLst>
        <p:guide orient="horz" pos="2160"/>
        <p:guide pos="3841"/>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2928"/>
    </p:cViewPr>
  </p:sorterViewPr>
  <p:notesViewPr>
    <p:cSldViewPr>
      <p:cViewPr varScale="1">
        <p:scale>
          <a:sx n="66" d="100"/>
          <a:sy n="66" d="100"/>
        </p:scale>
        <p:origin x="-33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aoya/Documents/ksl/thesis/master/Experimen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起動時間!$A$89</c:f>
              <c:strCache>
                <c:ptCount val="1"/>
                <c:pt idx="0">
                  <c:v>転送(ユーザ・クラウド間)</c:v>
                </c:pt>
              </c:strCache>
            </c:strRef>
          </c:tx>
          <c:spPr>
            <a:solidFill>
              <a:schemeClr val="accent1"/>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起動時間!$B$88:$C$88</c:f>
              <c:strCache>
                <c:ptCount val="2"/>
                <c:pt idx="0">
                  <c:v>BitVisor+Unikraft</c:v>
                </c:pt>
                <c:pt idx="1">
                  <c:v>KVM+Linux</c:v>
                </c:pt>
              </c:strCache>
            </c:strRef>
          </c:cat>
          <c:val>
            <c:numRef>
              <c:f>起動時間!$B$89:$C$89</c:f>
              <c:numCache>
                <c:formatCode>General</c:formatCode>
                <c:ptCount val="2"/>
                <c:pt idx="0">
                  <c:v>0.59199999999999997</c:v>
                </c:pt>
                <c:pt idx="1">
                  <c:v>28.724</c:v>
                </c:pt>
              </c:numCache>
            </c:numRef>
          </c:val>
          <c:extLst>
            <c:ext xmlns:c16="http://schemas.microsoft.com/office/drawing/2014/chart" uri="{C3380CC4-5D6E-409C-BE32-E72D297353CC}">
              <c16:uniqueId val="{00000000-80B6-8F42-A0E4-3AF716B970DA}"/>
            </c:ext>
          </c:extLst>
        </c:ser>
        <c:ser>
          <c:idx val="1"/>
          <c:order val="1"/>
          <c:tx>
            <c:strRef>
              <c:f>起動時間!$A$90</c:f>
              <c:strCache>
                <c:ptCount val="1"/>
                <c:pt idx="0">
                  <c:v>転送(クラウド間)</c:v>
                </c:pt>
              </c:strCache>
            </c:strRef>
          </c:tx>
          <c:spPr>
            <a:solidFill>
              <a:schemeClr val="accent2"/>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起動時間!$B$88:$C$88</c:f>
              <c:strCache>
                <c:ptCount val="2"/>
                <c:pt idx="0">
                  <c:v>BitVisor+Unikraft</c:v>
                </c:pt>
                <c:pt idx="1">
                  <c:v>KVM+Linux</c:v>
                </c:pt>
              </c:strCache>
            </c:strRef>
          </c:cat>
          <c:val>
            <c:numRef>
              <c:f>起動時間!$B$90:$C$90</c:f>
              <c:numCache>
                <c:formatCode>General</c:formatCode>
                <c:ptCount val="2"/>
                <c:pt idx="0">
                  <c:v>0.32300000000000001</c:v>
                </c:pt>
                <c:pt idx="1">
                  <c:v>11.616</c:v>
                </c:pt>
              </c:numCache>
            </c:numRef>
          </c:val>
          <c:extLst>
            <c:ext xmlns:c16="http://schemas.microsoft.com/office/drawing/2014/chart" uri="{C3380CC4-5D6E-409C-BE32-E72D297353CC}">
              <c16:uniqueId val="{00000001-80B6-8F42-A0E4-3AF716B970DA}"/>
            </c:ext>
          </c:extLst>
        </c:ser>
        <c:ser>
          <c:idx val="2"/>
          <c:order val="2"/>
          <c:tx>
            <c:strRef>
              <c:f>起動時間!$A$91</c:f>
              <c:strCache>
                <c:ptCount val="1"/>
                <c:pt idx="0">
                  <c:v>起動</c:v>
                </c:pt>
              </c:strCache>
            </c:strRef>
          </c:tx>
          <c:spPr>
            <a:solidFill>
              <a:schemeClr val="accent3"/>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起動時間!$B$88:$C$88</c:f>
              <c:strCache>
                <c:ptCount val="2"/>
                <c:pt idx="0">
                  <c:v>BitVisor+Unikraft</c:v>
                </c:pt>
                <c:pt idx="1">
                  <c:v>KVM+Linux</c:v>
                </c:pt>
              </c:strCache>
            </c:strRef>
          </c:cat>
          <c:val>
            <c:numRef>
              <c:f>起動時間!$B$91:$C$91</c:f>
              <c:numCache>
                <c:formatCode>General</c:formatCode>
                <c:ptCount val="2"/>
                <c:pt idx="0">
                  <c:v>3.3889999999999998</c:v>
                </c:pt>
                <c:pt idx="1">
                  <c:v>60.728000000000002</c:v>
                </c:pt>
              </c:numCache>
            </c:numRef>
          </c:val>
          <c:extLst>
            <c:ext xmlns:c16="http://schemas.microsoft.com/office/drawing/2014/chart" uri="{C3380CC4-5D6E-409C-BE32-E72D297353CC}">
              <c16:uniqueId val="{00000002-80B6-8F42-A0E4-3AF716B970DA}"/>
            </c:ext>
          </c:extLst>
        </c:ser>
        <c:dLbls>
          <c:dLblPos val="outEnd"/>
          <c:showLegendKey val="0"/>
          <c:showVal val="1"/>
          <c:showCatName val="0"/>
          <c:showSerName val="0"/>
          <c:showPercent val="0"/>
          <c:showBubbleSize val="0"/>
        </c:dLbls>
        <c:gapWidth val="219"/>
        <c:overlap val="-27"/>
        <c:axId val="1225699183"/>
        <c:axId val="720335744"/>
      </c:barChart>
      <c:catAx>
        <c:axId val="122569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720335744"/>
        <c:crosses val="autoZero"/>
        <c:auto val="1"/>
        <c:lblAlgn val="ctr"/>
        <c:lblOffset val="100"/>
        <c:noMultiLvlLbl val="0"/>
      </c:catAx>
      <c:valAx>
        <c:axId val="720335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r>
                  <a:rPr lang="ja-JP" altLang="en-US"/>
                  <a:t>時間</a:t>
                </a:r>
                <a:r>
                  <a:rPr lang="en-US" altLang="ja-JP" dirty="0"/>
                  <a:t>(</a:t>
                </a:r>
                <a:r>
                  <a:rPr lang="ja-JP" altLang="en-US"/>
                  <a:t>秒</a:t>
                </a:r>
                <a:r>
                  <a:rPr lang="en-US" altLang="ja-JP" dirty="0"/>
                  <a:t>)</a:t>
                </a:r>
                <a:endParaRPr lang="ja-JP" altLang="en-US"/>
              </a:p>
            </c:rich>
          </c:tx>
          <c:overlay val="0"/>
          <c:spPr>
            <a:noFill/>
            <a:ln>
              <a:noFill/>
            </a:ln>
            <a:effectLst/>
          </c:spPr>
          <c:txPr>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2256991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起動に必要なメモリの測定!$E$16</c:f>
              <c:strCache>
                <c:ptCount val="1"/>
                <c:pt idx="0">
                  <c:v>必要メモリ(MB)</c:v>
                </c:pt>
              </c:strCache>
            </c:strRef>
          </c:tx>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E589-0C46-B61A-4FB40B463635}"/>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E589-0C46-B61A-4FB40B463635}"/>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E589-0C46-B61A-4FB40B463635}"/>
              </c:ext>
            </c:extLst>
          </c:dPt>
          <c:cat>
            <c:strRef>
              <c:f>起動に必要なメモリの測定!$F$15:$H$15</c:f>
              <c:strCache>
                <c:ptCount val="3"/>
                <c:pt idx="0">
                  <c:v>BitVisor+
Unikraft</c:v>
                </c:pt>
                <c:pt idx="1">
                  <c:v>Linux</c:v>
                </c:pt>
                <c:pt idx="2">
                  <c:v>KVM+Linux</c:v>
                </c:pt>
              </c:strCache>
            </c:strRef>
          </c:cat>
          <c:val>
            <c:numRef>
              <c:f>起動に必要なメモリの測定!$F$16:$H$16</c:f>
              <c:numCache>
                <c:formatCode>General</c:formatCode>
                <c:ptCount val="3"/>
                <c:pt idx="0">
                  <c:v>224</c:v>
                </c:pt>
                <c:pt idx="1">
                  <c:v>400</c:v>
                </c:pt>
                <c:pt idx="2">
                  <c:v>768</c:v>
                </c:pt>
              </c:numCache>
            </c:numRef>
          </c:val>
          <c:extLst>
            <c:ext xmlns:c16="http://schemas.microsoft.com/office/drawing/2014/chart" uri="{C3380CC4-5D6E-409C-BE32-E72D297353CC}">
              <c16:uniqueId val="{00000000-E589-0C46-B61A-4FB40B463635}"/>
            </c:ext>
          </c:extLst>
        </c:ser>
        <c:dLbls>
          <c:showLegendKey val="0"/>
          <c:showVal val="0"/>
          <c:showCatName val="0"/>
          <c:showSerName val="0"/>
          <c:showPercent val="0"/>
          <c:showBubbleSize val="0"/>
        </c:dLbls>
        <c:gapWidth val="219"/>
        <c:overlap val="-27"/>
        <c:axId val="1182932415"/>
        <c:axId val="1183528943"/>
      </c:barChart>
      <c:catAx>
        <c:axId val="1182932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183528943"/>
        <c:crosses val="autoZero"/>
        <c:auto val="1"/>
        <c:lblAlgn val="ctr"/>
        <c:lblOffset val="100"/>
        <c:noMultiLvlLbl val="0"/>
      </c:catAx>
      <c:valAx>
        <c:axId val="11835289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r>
                  <a:rPr lang="ja-JP" altLang="en-US"/>
                  <a:t>必要メモリ</a:t>
                </a:r>
                <a:r>
                  <a:rPr lang="en-US" altLang="ja-JP" dirty="0"/>
                  <a:t>(MB)</a:t>
                </a:r>
                <a:endParaRPr lang="ja-JP" altLang="en-US"/>
              </a:p>
            </c:rich>
          </c:tx>
          <c:overlay val="0"/>
          <c:spPr>
            <a:noFill/>
            <a:ln>
              <a:noFill/>
            </a:ln>
            <a:effectLst/>
          </c:spPr>
          <c:txPr>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1829324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サービスの性能測定!$A$27</c:f>
              <c:strCache>
                <c:ptCount val="1"/>
                <c:pt idx="0">
                  <c:v>KVM+Linux</c:v>
                </c:pt>
              </c:strCache>
            </c:strRef>
          </c:tx>
          <c:spPr>
            <a:ln w="31750" cap="rnd">
              <a:solidFill>
                <a:schemeClr val="accent1"/>
              </a:solidFill>
              <a:round/>
            </a:ln>
            <a:effectLst/>
          </c:spPr>
          <c:marker>
            <c:symbol val="circle"/>
            <c:size val="5"/>
            <c:spPr>
              <a:solidFill>
                <a:schemeClr val="accent1"/>
              </a:solidFill>
              <a:ln w="12700">
                <a:solidFill>
                  <a:schemeClr val="accent1"/>
                </a:solidFill>
              </a:ln>
              <a:effectLst/>
            </c:spPr>
          </c:marker>
          <c:xVal>
            <c:numRef>
              <c:f>サービスの性能測定!$B$26:$F$26</c:f>
              <c:numCache>
                <c:formatCode>General</c:formatCode>
                <c:ptCount val="5"/>
                <c:pt idx="0">
                  <c:v>10</c:v>
                </c:pt>
                <c:pt idx="1">
                  <c:v>50</c:v>
                </c:pt>
                <c:pt idx="2">
                  <c:v>100</c:v>
                </c:pt>
                <c:pt idx="3">
                  <c:v>200</c:v>
                </c:pt>
                <c:pt idx="4">
                  <c:v>250</c:v>
                </c:pt>
              </c:numCache>
            </c:numRef>
          </c:xVal>
          <c:yVal>
            <c:numRef>
              <c:f>サービスの性能測定!$B$27:$F$27</c:f>
              <c:numCache>
                <c:formatCode>General</c:formatCode>
                <c:ptCount val="5"/>
                <c:pt idx="0">
                  <c:v>284.68799999999999</c:v>
                </c:pt>
                <c:pt idx="1">
                  <c:v>52.355999999999995</c:v>
                </c:pt>
                <c:pt idx="2">
                  <c:v>32.887999999999998</c:v>
                </c:pt>
                <c:pt idx="3">
                  <c:v>14.564000000000002</c:v>
                </c:pt>
                <c:pt idx="4">
                  <c:v>7.4040000000000008</c:v>
                </c:pt>
              </c:numCache>
            </c:numRef>
          </c:yVal>
          <c:smooth val="0"/>
          <c:extLst>
            <c:ext xmlns:c16="http://schemas.microsoft.com/office/drawing/2014/chart" uri="{C3380CC4-5D6E-409C-BE32-E72D297353CC}">
              <c16:uniqueId val="{00000000-C2D0-0B40-8959-2CBB283AD411}"/>
            </c:ext>
          </c:extLst>
        </c:ser>
        <c:ser>
          <c:idx val="1"/>
          <c:order val="1"/>
          <c:tx>
            <c:strRef>
              <c:f>サービスの性能測定!$A$28</c:f>
              <c:strCache>
                <c:ptCount val="1"/>
                <c:pt idx="0">
                  <c:v>BitVisor+Unikraft</c:v>
                </c:pt>
              </c:strCache>
            </c:strRef>
          </c:tx>
          <c:spPr>
            <a:ln w="31750" cap="rnd">
              <a:solidFill>
                <a:schemeClr val="accent2"/>
              </a:solidFill>
              <a:round/>
            </a:ln>
            <a:effectLst/>
          </c:spPr>
          <c:marker>
            <c:symbol val="circle"/>
            <c:size val="5"/>
            <c:spPr>
              <a:solidFill>
                <a:schemeClr val="accent2"/>
              </a:solidFill>
              <a:ln w="12700">
                <a:solidFill>
                  <a:schemeClr val="accent2"/>
                </a:solidFill>
              </a:ln>
              <a:effectLst/>
            </c:spPr>
          </c:marker>
          <c:xVal>
            <c:numRef>
              <c:f>サービスの性能測定!$B$26:$F$26</c:f>
              <c:numCache>
                <c:formatCode>General</c:formatCode>
                <c:ptCount val="5"/>
                <c:pt idx="0">
                  <c:v>10</c:v>
                </c:pt>
                <c:pt idx="1">
                  <c:v>50</c:v>
                </c:pt>
                <c:pt idx="2">
                  <c:v>100</c:v>
                </c:pt>
                <c:pt idx="3">
                  <c:v>200</c:v>
                </c:pt>
                <c:pt idx="4">
                  <c:v>250</c:v>
                </c:pt>
              </c:numCache>
            </c:numRef>
          </c:xVal>
          <c:yVal>
            <c:numRef>
              <c:f>サービスの性能測定!$B$28:$F$28</c:f>
              <c:numCache>
                <c:formatCode>General</c:formatCode>
                <c:ptCount val="5"/>
                <c:pt idx="0">
                  <c:v>210.56799999999998</c:v>
                </c:pt>
                <c:pt idx="1">
                  <c:v>137.85</c:v>
                </c:pt>
                <c:pt idx="2">
                  <c:v>102.95800000000001</c:v>
                </c:pt>
                <c:pt idx="3">
                  <c:v>68.153999999999996</c:v>
                </c:pt>
                <c:pt idx="4">
                  <c:v>67.989999999999995</c:v>
                </c:pt>
              </c:numCache>
            </c:numRef>
          </c:yVal>
          <c:smooth val="0"/>
          <c:extLst>
            <c:ext xmlns:c16="http://schemas.microsoft.com/office/drawing/2014/chart" uri="{C3380CC4-5D6E-409C-BE32-E72D297353CC}">
              <c16:uniqueId val="{00000001-C2D0-0B40-8959-2CBB283AD411}"/>
            </c:ext>
          </c:extLst>
        </c:ser>
        <c:dLbls>
          <c:showLegendKey val="0"/>
          <c:showVal val="0"/>
          <c:showCatName val="0"/>
          <c:showSerName val="0"/>
          <c:showPercent val="0"/>
          <c:showBubbleSize val="0"/>
        </c:dLbls>
        <c:axId val="1026006287"/>
        <c:axId val="768407247"/>
      </c:scatterChart>
      <c:valAx>
        <c:axId val="1026006287"/>
        <c:scaling>
          <c:orientation val="minMax"/>
          <c:max val="2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ja-JP" sz="2000" b="1" i="0" u="none" strike="noStrike" kern="1200" baseline="0">
                    <a:solidFill>
                      <a:schemeClr val="tx1"/>
                    </a:solidFill>
                    <a:latin typeface="+mn-lt"/>
                    <a:ea typeface="+mn-ea"/>
                    <a:cs typeface="+mn-cs"/>
                  </a:defRPr>
                </a:pPr>
                <a:r>
                  <a:rPr lang="ja-JP" altLang="en-US"/>
                  <a:t>サービスの使用メモリ量</a:t>
                </a:r>
                <a:r>
                  <a:rPr lang="en-US" dirty="0"/>
                  <a:t>(MB)</a:t>
                </a:r>
              </a:p>
            </c:rich>
          </c:tx>
          <c:overlay val="0"/>
          <c:spPr>
            <a:noFill/>
            <a:ln>
              <a:noFill/>
            </a:ln>
            <a:effectLst/>
          </c:spPr>
          <c:txPr>
            <a:bodyPr rot="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crossAx val="768407247"/>
        <c:crosses val="autoZero"/>
        <c:crossBetween val="midCat"/>
      </c:valAx>
      <c:valAx>
        <c:axId val="768407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r>
                  <a:rPr lang="en-US"/>
                  <a:t>req/sec</a:t>
                </a:r>
                <a:endParaRPr lang="ja-JP"/>
              </a:p>
            </c:rich>
          </c:tx>
          <c:overlay val="0"/>
          <c:spPr>
            <a:noFill/>
            <a:ln>
              <a:noFill/>
            </a:ln>
            <a:effectLst/>
          </c:spPr>
          <c:txPr>
            <a:bodyPr rot="-54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crossAx val="1026006287"/>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lang="ja-JP" sz="2000" b="1"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i="0" baseline="0">
          <a:solidFill>
            <a:schemeClr val="tx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ログ送信のオーバヘッド!$A$13</c:f>
              <c:strCache>
                <c:ptCount val="1"/>
                <c:pt idx="0">
                  <c:v>req/sec</c:v>
                </c:pt>
              </c:strCache>
            </c:strRef>
          </c:tx>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B989-3746-A338-85CBB3400503}"/>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B989-3746-A338-85CBB3400503}"/>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B989-3746-A338-85CBB3400503}"/>
              </c:ext>
            </c:extLst>
          </c:dPt>
          <c:cat>
            <c:strRef>
              <c:f>ログ送信のオーバヘッド!$B$12:$D$12</c:f>
              <c:strCache>
                <c:ptCount val="3"/>
                <c:pt idx="0">
                  <c:v>未記録</c:v>
                </c:pt>
                <c:pt idx="1">
                  <c:v>横取り</c:v>
                </c:pt>
                <c:pt idx="2">
                  <c:v>ログ送信</c:v>
                </c:pt>
              </c:strCache>
            </c:strRef>
          </c:cat>
          <c:val>
            <c:numRef>
              <c:f>ログ送信のオーバヘッド!$B$13:$D$13</c:f>
              <c:numCache>
                <c:formatCode>General</c:formatCode>
                <c:ptCount val="3"/>
                <c:pt idx="0">
                  <c:v>234.37200000000001</c:v>
                </c:pt>
                <c:pt idx="1">
                  <c:v>222.72200000000001</c:v>
                </c:pt>
                <c:pt idx="2">
                  <c:v>212.792</c:v>
                </c:pt>
              </c:numCache>
            </c:numRef>
          </c:val>
          <c:extLst>
            <c:ext xmlns:c16="http://schemas.microsoft.com/office/drawing/2014/chart" uri="{C3380CC4-5D6E-409C-BE32-E72D297353CC}">
              <c16:uniqueId val="{00000000-B989-3746-A338-85CBB3400503}"/>
            </c:ext>
          </c:extLst>
        </c:ser>
        <c:dLbls>
          <c:showLegendKey val="0"/>
          <c:showVal val="0"/>
          <c:showCatName val="0"/>
          <c:showSerName val="0"/>
          <c:showPercent val="0"/>
          <c:showBubbleSize val="0"/>
        </c:dLbls>
        <c:gapWidth val="219"/>
        <c:overlap val="-27"/>
        <c:axId val="1183126447"/>
        <c:axId val="1183128175"/>
      </c:barChart>
      <c:catAx>
        <c:axId val="1183126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183128175"/>
        <c:crosses val="autoZero"/>
        <c:auto val="1"/>
        <c:lblAlgn val="ctr"/>
        <c:lblOffset val="100"/>
        <c:noMultiLvlLbl val="0"/>
      </c:catAx>
      <c:valAx>
        <c:axId val="118312817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r>
                  <a:rPr lang="en-US" altLang="ja-JP" dirty="0"/>
                  <a:t>req/sec</a:t>
                </a:r>
                <a:endParaRPr lang="ja-JP" altLang="en-US"/>
              </a:p>
            </c:rich>
          </c:tx>
          <c:overlay val="0"/>
          <c:spPr>
            <a:noFill/>
            <a:ln>
              <a:noFill/>
            </a:ln>
            <a:effectLst/>
          </c:spPr>
          <c:txPr>
            <a:bodyPr rot="-54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118312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i="0" baseline="0">
          <a:solidFill>
            <a:schemeClr val="tx1"/>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26FAA6-0A37-2B46-AFFD-FF93273CF6DA}" type="datetimeFigureOut">
              <a:rPr kumimoji="1" lang="ja-JP" altLang="en-US" smtClean="0"/>
              <a:t>2024/3/17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5C25054-A584-804F-ADE2-7C70339F12FB}" type="slidenum">
              <a:rPr kumimoji="1" lang="ja-JP" altLang="en-US" smtClean="0"/>
              <a:t>‹#›</a:t>
            </a:fld>
            <a:endParaRPr kumimoji="1" lang="ja-JP" altLang="en-US"/>
          </a:p>
        </p:txBody>
      </p:sp>
    </p:spTree>
    <p:extLst>
      <p:ext uri="{BB962C8B-B14F-4D97-AF65-F5344CB8AC3E}">
        <p14:creationId xmlns:p14="http://schemas.microsoft.com/office/powerpoint/2010/main" val="4224373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52A93A-4768-49C7-8518-DBE5E48023AB}" type="datetimeFigureOut">
              <a:rPr kumimoji="1" lang="ja-JP" altLang="en-US" smtClean="0"/>
              <a:pPr/>
              <a:t>2024/3/17</a:t>
            </a:fld>
            <a:endParaRPr kumimoji="1"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E4D030-1751-4CD0-AC2A-C9DF4C3F4C39}" type="slidenum">
              <a:rPr kumimoji="1" lang="ja-JP" altLang="en-US" smtClean="0"/>
              <a:pPr/>
              <a:t>‹#›</a:t>
            </a:fld>
            <a:endParaRPr kumimoji="1" lang="ja-JP" altLang="en-US"/>
          </a:p>
        </p:txBody>
      </p:sp>
    </p:spTree>
    <p:extLst>
      <p:ext uri="{BB962C8B-B14F-4D97-AF65-F5344CB8AC3E}">
        <p14:creationId xmlns:p14="http://schemas.microsoft.com/office/powerpoint/2010/main" val="2920743182"/>
      </p:ext>
    </p:extLst>
  </p:cSld>
  <p:clrMap bg1="lt1" tx1="dk1" bg2="lt2" tx2="dk2" accent1="accent1" accent2="accent2" accent3="accent3" accent4="accent4" accent5="accent5" accent6="accent6" hlink="hlink" folHlink="folHlink"/>
  <p:hf hdr="0" ftr="0" dt="0"/>
  <p:notesStyle>
    <a:lvl1pPr marL="0" algn="l" defTabSz="1042992" rtl="0" eaLnBrk="1" latinLnBrk="0" hangingPunct="1">
      <a:defRPr kumimoji="1" sz="1399" kern="1200">
        <a:solidFill>
          <a:schemeClr val="tx1"/>
        </a:solidFill>
        <a:latin typeface="+mn-lt"/>
        <a:ea typeface="+mn-ea"/>
        <a:cs typeface="+mn-cs"/>
      </a:defRPr>
    </a:lvl1pPr>
    <a:lvl2pPr marL="521496" algn="l" defTabSz="1042992" rtl="0" eaLnBrk="1" latinLnBrk="0" hangingPunct="1">
      <a:defRPr kumimoji="1" sz="1399" kern="1200">
        <a:solidFill>
          <a:schemeClr val="tx1"/>
        </a:solidFill>
        <a:latin typeface="+mn-lt"/>
        <a:ea typeface="+mn-ea"/>
        <a:cs typeface="+mn-cs"/>
      </a:defRPr>
    </a:lvl2pPr>
    <a:lvl3pPr marL="1042992" algn="l" defTabSz="1042992" rtl="0" eaLnBrk="1" latinLnBrk="0" hangingPunct="1">
      <a:defRPr kumimoji="1" sz="1399" kern="1200">
        <a:solidFill>
          <a:schemeClr val="tx1"/>
        </a:solidFill>
        <a:latin typeface="+mn-lt"/>
        <a:ea typeface="+mn-ea"/>
        <a:cs typeface="+mn-cs"/>
      </a:defRPr>
    </a:lvl3pPr>
    <a:lvl4pPr marL="1564487" algn="l" defTabSz="1042992" rtl="0" eaLnBrk="1" latinLnBrk="0" hangingPunct="1">
      <a:defRPr kumimoji="1" sz="1399" kern="1200">
        <a:solidFill>
          <a:schemeClr val="tx1"/>
        </a:solidFill>
        <a:latin typeface="+mn-lt"/>
        <a:ea typeface="+mn-ea"/>
        <a:cs typeface="+mn-cs"/>
      </a:defRPr>
    </a:lvl4pPr>
    <a:lvl5pPr marL="2085983" algn="l" defTabSz="1042992" rtl="0" eaLnBrk="1" latinLnBrk="0" hangingPunct="1">
      <a:defRPr kumimoji="1" sz="1399" kern="1200">
        <a:solidFill>
          <a:schemeClr val="tx1"/>
        </a:solidFill>
        <a:latin typeface="+mn-lt"/>
        <a:ea typeface="+mn-ea"/>
        <a:cs typeface="+mn-cs"/>
      </a:defRPr>
    </a:lvl5pPr>
    <a:lvl6pPr marL="2607478" algn="l" defTabSz="1042992" rtl="0" eaLnBrk="1" latinLnBrk="0" hangingPunct="1">
      <a:defRPr kumimoji="1" sz="1399" kern="1200">
        <a:solidFill>
          <a:schemeClr val="tx1"/>
        </a:solidFill>
        <a:latin typeface="+mn-lt"/>
        <a:ea typeface="+mn-ea"/>
        <a:cs typeface="+mn-cs"/>
      </a:defRPr>
    </a:lvl6pPr>
    <a:lvl7pPr marL="3128975" algn="l" defTabSz="1042992" rtl="0" eaLnBrk="1" latinLnBrk="0" hangingPunct="1">
      <a:defRPr kumimoji="1" sz="1399" kern="1200">
        <a:solidFill>
          <a:schemeClr val="tx1"/>
        </a:solidFill>
        <a:latin typeface="+mn-lt"/>
        <a:ea typeface="+mn-ea"/>
        <a:cs typeface="+mn-cs"/>
      </a:defRPr>
    </a:lvl7pPr>
    <a:lvl8pPr marL="3650469" algn="l" defTabSz="1042992" rtl="0" eaLnBrk="1" latinLnBrk="0" hangingPunct="1">
      <a:defRPr kumimoji="1" sz="1399" kern="1200">
        <a:solidFill>
          <a:schemeClr val="tx1"/>
        </a:solidFill>
        <a:latin typeface="+mn-lt"/>
        <a:ea typeface="+mn-ea"/>
        <a:cs typeface="+mn-cs"/>
      </a:defRPr>
    </a:lvl8pPr>
    <a:lvl9pPr marL="4171965" algn="l" defTabSz="1042992" rtl="0" eaLnBrk="1" latinLnBrk="0" hangingPunct="1">
      <a:defRPr kumimoji="1" sz="13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81000" y="685800"/>
            <a:ext cx="6096000" cy="3429000"/>
          </a:xfrm>
        </p:spPr>
      </p:sp>
      <p:sp>
        <p:nvSpPr>
          <p:cNvPr id="3" name="ノート プレースホルダ 2"/>
          <p:cNvSpPr>
            <a:spLocks noGrp="1"/>
          </p:cNvSpPr>
          <p:nvPr>
            <p:ph type="body" idx="1"/>
          </p:nvPr>
        </p:nvSpPr>
        <p:spPr/>
        <p:txBody>
          <a:bodyPr>
            <a:normAutofit/>
          </a:bodyPr>
          <a:lstStyle/>
          <a:p>
            <a:r>
              <a:rPr lang="en-US" altLang="ja-JP" dirty="0">
                <a:ea typeface="ＭＳ Ｐゴシック"/>
                <a:cs typeface="Calibri"/>
              </a:rPr>
              <a:t>AMD SEV</a:t>
            </a:r>
            <a:r>
              <a:rPr lang="ja-JP" altLang="en-US">
                <a:ea typeface="ＭＳ Ｐゴシック"/>
                <a:cs typeface="Calibri"/>
              </a:rPr>
              <a:t>を用いてネストした</a:t>
            </a:r>
            <a:r>
              <a:rPr lang="en-US" altLang="ja-JP" dirty="0">
                <a:ea typeface="ＭＳ Ｐゴシック"/>
                <a:cs typeface="Calibri"/>
              </a:rPr>
              <a:t>VM</a:t>
            </a:r>
            <a:r>
              <a:rPr lang="ja-JP" altLang="en-US">
                <a:ea typeface="ＭＳ Ｐゴシック"/>
                <a:cs typeface="Calibri"/>
              </a:rPr>
              <a:t>を保護することによる安全な通信の追跡・制御と題しまして、九州工業大学の安東</a:t>
            </a:r>
            <a:r>
              <a:rPr lang="ja-JP" altLang="en-US" dirty="0">
                <a:ea typeface="ＭＳ Ｐゴシック"/>
                <a:cs typeface="Calibri"/>
              </a:rPr>
              <a:t>が発表させていただきます。</a:t>
            </a:r>
            <a:endParaRPr lang="en-US" altLang="ja-JP" dirty="0">
              <a:ea typeface="ＭＳ Ｐゴシック"/>
              <a:cs typeface="Calibri"/>
            </a:endParaRPr>
          </a:p>
          <a:p>
            <a:r>
              <a:rPr lang="ja-JP" altLang="en-US" dirty="0">
                <a:ea typeface="ＭＳ Ｐゴシック"/>
                <a:cs typeface="Calibri"/>
              </a:rPr>
              <a:t>よろしくお願い</a:t>
            </a:r>
            <a:r>
              <a:rPr lang="ja-JP" altLang="en-US">
                <a:ea typeface="ＭＳ Ｐゴシック"/>
                <a:cs typeface="Calibri"/>
              </a:rPr>
              <a:t>します。</a:t>
            </a:r>
            <a:endParaRPr lang="en-US" altLang="ja-JP" dirty="0">
              <a:ea typeface="ＭＳ Ｐゴシック"/>
              <a:cs typeface="Calibri"/>
            </a:endParaRPr>
          </a:p>
        </p:txBody>
      </p:sp>
      <p:sp>
        <p:nvSpPr>
          <p:cNvPr id="4" name="スライド番号プレースホルダ 3"/>
          <p:cNvSpPr>
            <a:spLocks noGrp="1"/>
          </p:cNvSpPr>
          <p:nvPr>
            <p:ph type="sldNum" sz="quarter" idx="10"/>
          </p:nvPr>
        </p:nvSpPr>
        <p:spPr/>
        <p:txBody>
          <a:bodyPr/>
          <a:lstStyle/>
          <a:p>
            <a:fld id="{19E4D030-1751-4CD0-AC2A-C9DF4C3F4C39}"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SEV-tracker</a:t>
            </a:r>
            <a:r>
              <a:rPr kumimoji="1" lang="ja-JP" altLang="en-US"/>
              <a:t>では、ユーザ・ハイパーバイザがクラウドサービスの通信をすべて監視することによってデータの追跡・制御を行う。</a:t>
            </a:r>
            <a:endParaRPr kumimoji="1" lang="en-US" altLang="ja-JP" dirty="0"/>
          </a:p>
          <a:p>
            <a:r>
              <a:rPr kumimoji="1" lang="ja-JP" altLang="en-US"/>
              <a:t>ユーザ・ハイパーバイザはクラウドサービスが送受信するパケットを横取りしてパケットヘッダを解析し、通信情報を取り出す。</a:t>
            </a:r>
            <a:endParaRPr kumimoji="1" lang="en-US" altLang="ja-JP" dirty="0"/>
          </a:p>
          <a:p>
            <a:r>
              <a:rPr kumimoji="1" lang="ja-JP" altLang="en-US"/>
              <a:t>取得した通信情報は、クラウドの中で実行したユーザのログサーバに送信する。</a:t>
            </a:r>
            <a:endParaRPr kumimoji="1" lang="en-US" altLang="ja-JP" dirty="0"/>
          </a:p>
          <a:p>
            <a:r>
              <a:rPr kumimoji="1" lang="ja-JP" altLang="en-US"/>
              <a:t>この際、ユーザのポリシーに基づいてパケットのフィルタリングを行い、通信の制御を行う。</a:t>
            </a:r>
            <a:endParaRPr kumimoji="1" lang="en-US" altLang="ja-JP" dirty="0"/>
          </a:p>
          <a:p>
            <a:endParaRPr kumimoji="1" lang="en-US" altLang="ja-JP" dirty="0"/>
          </a:p>
          <a:p>
            <a:r>
              <a:rPr kumimoji="1" lang="ja-JP" altLang="en-US"/>
              <a:t>ユーザはログサーバに問い合わせることによってクラウドサービスの通信履歴を取得し、可視化することによってクラウド内のデータ流を把握することができる。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10</a:t>
            </a:fld>
            <a:endParaRPr kumimoji="1" lang="ja-JP" altLang="en-US"/>
          </a:p>
        </p:txBody>
      </p:sp>
    </p:spTree>
    <p:extLst>
      <p:ext uri="{BB962C8B-B14F-4D97-AF65-F5344CB8AC3E}">
        <p14:creationId xmlns:p14="http://schemas.microsoft.com/office/powerpoint/2010/main" val="320110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fontScale="85000" lnSpcReduction="20000"/>
          </a:bodyPr>
          <a:lstStyle/>
          <a:p>
            <a:endParaRPr kumimoji="1" lang="en-US" altLang="ja-JP" dirty="0"/>
          </a:p>
          <a:p>
            <a:r>
              <a:rPr kumimoji="1" lang="ja-JP" altLang="en-US"/>
              <a:t>ユーザ・ハイパーバイザがログサーバに送信する通信情報は、クラウドからの攻撃によって盗聴されたり改竄されたりすることを防ぐために保護を行う。</a:t>
            </a:r>
            <a:endParaRPr kumimoji="1" lang="en-US" altLang="ja-JP" dirty="0"/>
          </a:p>
          <a:p>
            <a:r>
              <a:rPr kumimoji="1" lang="ja-JP" altLang="en-US"/>
              <a:t>まず、通信情報を暗号化してメッセージ認証コードを付与することによって、盗聴と改竄を防ぐ。</a:t>
            </a:r>
            <a:endParaRPr kumimoji="1" lang="en-US" altLang="ja-JP" dirty="0"/>
          </a:p>
          <a:p>
            <a:r>
              <a:rPr kumimoji="1" lang="ja-JP" altLang="en-US"/>
              <a:t>さらに、通信情報にシーケンス番号を付与する</a:t>
            </a:r>
            <a:r>
              <a:rPr kumimoji="1" lang="en-US" altLang="ja-JP" dirty="0"/>
              <a:t>k</a:t>
            </a:r>
            <a:r>
              <a:rPr kumimoji="1" lang="ja-JP" altLang="en-US"/>
              <a:t>とによって、送信した通信情報がクラウドによって破棄されたことを検知する。</a:t>
            </a:r>
            <a:endParaRPr kumimoji="1" lang="en-US" altLang="ja-JP" dirty="0"/>
          </a:p>
          <a:p>
            <a:endParaRPr kumimoji="1" lang="en-US" altLang="ja-JP" dirty="0"/>
          </a:p>
          <a:p>
            <a:r>
              <a:rPr kumimoji="1" lang="ja-JP" altLang="en-US"/>
              <a:t>また、ユーザのログサーバを動作させる</a:t>
            </a:r>
            <a:r>
              <a:rPr kumimoji="1" lang="en-US" altLang="ja-JP" dirty="0"/>
              <a:t>VM</a:t>
            </a:r>
            <a:r>
              <a:rPr kumimoji="1" lang="ja-JP" altLang="en-US"/>
              <a:t>も</a:t>
            </a:r>
            <a:r>
              <a:rPr kumimoji="1" lang="en-US" altLang="ja-JP" dirty="0"/>
              <a:t>SEV</a:t>
            </a:r>
            <a:r>
              <a:rPr kumimoji="1" lang="ja-JP" altLang="en-US"/>
              <a:t>で保護することによって、ログサーバが保持する通信履歴がクラウドによって改竄されることを防ぐ。</a:t>
            </a:r>
            <a:endParaRPr kumimoji="1" lang="en-US" altLang="ja-JP" dirty="0"/>
          </a:p>
          <a:p>
            <a:endParaRPr kumimoji="1" lang="en-US" altLang="ja-JP" dirty="0"/>
          </a:p>
          <a:p>
            <a:r>
              <a:rPr kumimoji="1" lang="ja-JP" altLang="en-US"/>
              <a:t>ユーザが通信履歴を取得する際は、外部からの保護をするため、</a:t>
            </a:r>
            <a:r>
              <a:rPr kumimoji="1" lang="en-US" altLang="ja-JP" dirty="0"/>
              <a:t>TLS</a:t>
            </a:r>
            <a:r>
              <a:rPr kumimoji="1" lang="ja-JP" altLang="en-US"/>
              <a:t>等で保護をして通信を行う。</a:t>
            </a:r>
            <a:endParaRPr kumimoji="1" lang="en-US" altLang="ja-JP" dirty="0"/>
          </a:p>
          <a:p>
            <a:endParaRPr kumimoji="1" lang="en-US" altLang="ja-JP" dirty="0"/>
          </a:p>
          <a:p>
            <a:r>
              <a:rPr kumimoji="1" lang="ja-JP" altLang="en-US"/>
              <a:t>ーーーーーーーーーーー</a:t>
            </a:r>
            <a:endParaRPr kumimoji="1" lang="en-US" altLang="ja-JP" dirty="0"/>
          </a:p>
          <a:p>
            <a:endParaRPr kumimoji="1" lang="en-US" altLang="ja-JP" dirty="0"/>
          </a:p>
          <a:p>
            <a:r>
              <a:rPr kumimoji="1" lang="ja-JP" altLang="en-US"/>
              <a:t>ユーザハイパーバイザがログサーバに送信する通信履歴は、外部からの盗聴や改ざんを防ぐために保護をします。</a:t>
            </a:r>
            <a:endParaRPr kumimoji="1" lang="en-US" altLang="ja-JP" dirty="0"/>
          </a:p>
          <a:p>
            <a:r>
              <a:rPr kumimoji="1" lang="ja-JP" altLang="en-US"/>
              <a:t>まず、シーケンス番号を付与することによって、通信履歴の破棄を検知できるようにします。</a:t>
            </a:r>
            <a:endParaRPr kumimoji="1" lang="en-US" altLang="ja-JP" dirty="0"/>
          </a:p>
          <a:p>
            <a:r>
              <a:rPr kumimoji="1" lang="ja-JP" altLang="en-US"/>
              <a:t>また、暗号化を行なった上でメッセージ認証コードを付与して送信することで、盗聴、改ざんを防ぐことができます。</a:t>
            </a:r>
            <a:endParaRPr kumimoji="1" lang="en-US" altLang="ja-JP" dirty="0"/>
          </a:p>
          <a:p>
            <a:r>
              <a:rPr kumimoji="1" lang="ja-JP" altLang="en-US"/>
              <a:t>ログサーバでは受け取った通信履歴を復号して保持し、蓄積された通信情報は再帰的な通信履歴の取得に使用します。</a:t>
            </a:r>
            <a:endParaRPr kumimoji="1" lang="en-US" altLang="ja-JP" dirty="0"/>
          </a:p>
          <a:p>
            <a:endParaRPr kumimoji="1" lang="en-US" altLang="ja-JP" dirty="0"/>
          </a:p>
          <a:p>
            <a:endParaRPr kumimoji="1" lang="en-US" altLang="ja-JP" dirty="0"/>
          </a:p>
          <a:p>
            <a:r>
              <a:rPr kumimoji="1" lang="ja-JP" altLang="en-US"/>
              <a:t>クラウドからの攻撃で、通信情報が改竄されたり盗聴されたりすることを防ぐために暗号化やメッセージ認証コードを付与する。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11</a:t>
            </a:fld>
            <a:endParaRPr kumimoji="1" lang="ja-JP" altLang="en-US"/>
          </a:p>
        </p:txBody>
      </p:sp>
    </p:spTree>
    <p:extLst>
      <p:ext uri="{BB962C8B-B14F-4D97-AF65-F5344CB8AC3E}">
        <p14:creationId xmlns:p14="http://schemas.microsoft.com/office/powerpoint/2010/main" val="189452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r>
              <a:rPr kumimoji="1" lang="en-US" altLang="ja-JP" dirty="0"/>
              <a:t>SEV-tracker</a:t>
            </a:r>
            <a:r>
              <a:rPr kumimoji="1" lang="ja-JP" altLang="en-US"/>
              <a:t>の有効性と性能を調べるために、いくつかの実験を行った。</a:t>
            </a:r>
            <a:endParaRPr kumimoji="1" lang="en-US" altLang="ja-JP" dirty="0"/>
          </a:p>
          <a:p>
            <a:r>
              <a:rPr kumimoji="1" lang="ja-JP" altLang="en-US"/>
              <a:t>クラウドサービスの通信履歴を、ログサーバから取得して可視化できることを確認した。</a:t>
            </a:r>
            <a:endParaRPr kumimoji="1" lang="en-US" altLang="ja-JP" dirty="0"/>
          </a:p>
          <a:p>
            <a:r>
              <a:rPr kumimoji="1" lang="ja-JP" altLang="en-US"/>
              <a:t>次に、クラウドサービスの起動や処理の性能を調べた。</a:t>
            </a:r>
            <a:endParaRPr kumimoji="1" lang="en-US" altLang="ja-JP" dirty="0"/>
          </a:p>
          <a:p>
            <a:endParaRPr kumimoji="1" lang="en-US" altLang="ja-JP" dirty="0"/>
          </a:p>
          <a:p>
            <a:r>
              <a:rPr kumimoji="1" lang="ja-JP" altLang="en-US"/>
              <a:t>実験に用いたシステム構成は下の表のようになっており、</a:t>
            </a:r>
            <a:r>
              <a:rPr kumimoji="1" lang="en-US" altLang="ja-JP" dirty="0"/>
              <a:t>2</a:t>
            </a:r>
            <a:r>
              <a:rPr kumimoji="1" lang="ja-JP" altLang="en-US"/>
              <a:t>台のサーバでクラウドサービスとログサーバを動作させた。</a:t>
            </a:r>
            <a:endParaRPr kumimoji="1" lang="en-US" altLang="ja-JP" dirty="0"/>
          </a:p>
          <a:p>
            <a:r>
              <a:rPr kumimoji="1" lang="ja-JP" altLang="en-US"/>
              <a:t>また、</a:t>
            </a:r>
            <a:r>
              <a:rPr kumimoji="1" lang="en-US" altLang="ja-JP" dirty="0"/>
              <a:t>SEV</a:t>
            </a:r>
            <a:r>
              <a:rPr kumimoji="1" lang="ja-JP" altLang="en-US"/>
              <a:t>を適用した状態での動作確認はできているが、動作が安定していないため、一部実験を除き</a:t>
            </a:r>
            <a:r>
              <a:rPr kumimoji="1" lang="en-US" altLang="ja-JP" dirty="0"/>
              <a:t>SEV</a:t>
            </a:r>
            <a:r>
              <a:rPr kumimoji="1" lang="ja-JP" altLang="en-US"/>
              <a:t>を適用せずに行った。</a:t>
            </a:r>
            <a:endParaRPr kumimoji="1" lang="en-US" altLang="ja-JP" dirty="0"/>
          </a:p>
          <a:p>
            <a:endParaRPr kumimoji="1" lang="en-US" altLang="ja-JP" dirty="0"/>
          </a:p>
          <a:p>
            <a:endParaRPr kumimoji="1" lang="en-US" altLang="ja-JP" dirty="0"/>
          </a:p>
          <a:p>
            <a:endParaRPr kumimoji="1" lang="en-US" altLang="ja-JP" dirty="0"/>
          </a:p>
          <a:p>
            <a:r>
              <a:rPr kumimoji="1" lang="en-US" altLang="ja-JP" dirty="0"/>
              <a:t>SEV</a:t>
            </a:r>
            <a:r>
              <a:rPr kumimoji="1" lang="ja-JP" altLang="en-US"/>
              <a:t>を使って実験していない理由を説明。</a:t>
            </a:r>
            <a:endParaRPr kumimoji="1" lang="en-US" altLang="ja-JP" dirty="0"/>
          </a:p>
          <a:p>
            <a:endParaRPr kumimoji="1" lang="en-US" altLang="ja-JP" dirty="0"/>
          </a:p>
          <a:p>
            <a:r>
              <a:rPr kumimoji="1" lang="en-US" altLang="ja-JP" dirty="0"/>
              <a:t>SEV</a:t>
            </a:r>
            <a:r>
              <a:rPr kumimoji="1" lang="ja-JP" altLang="en-US"/>
              <a:t>を適用した状態での動作確認はできているが、安定していないので、今回は適用せずに実験を行った。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12</a:t>
            </a:fld>
            <a:endParaRPr kumimoji="1" lang="ja-JP" altLang="en-US"/>
          </a:p>
        </p:txBody>
      </p:sp>
    </p:spTree>
    <p:extLst>
      <p:ext uri="{BB962C8B-B14F-4D97-AF65-F5344CB8AC3E}">
        <p14:creationId xmlns:p14="http://schemas.microsoft.com/office/powerpoint/2010/main" val="196166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まず、クラウドサービスの通信情報がログサーバに送信され、取得した通信履歴が可視化できることを確認。</a:t>
            </a:r>
            <a:endParaRPr kumimoji="1" lang="en-US" altLang="ja-JP" dirty="0"/>
          </a:p>
          <a:p>
            <a:endParaRPr kumimoji="1" lang="en-US" altLang="ja-JP" dirty="0"/>
          </a:p>
          <a:p>
            <a:r>
              <a:rPr kumimoji="1" lang="ja-JP" altLang="en-US"/>
              <a:t>本実験では、ユーザ・ハイパーバイザを用いて</a:t>
            </a:r>
            <a:r>
              <a:rPr kumimoji="1" lang="en-US" altLang="ja-JP" dirty="0"/>
              <a:t>2</a:t>
            </a:r>
            <a:r>
              <a:rPr kumimoji="1" lang="ja-JP" altLang="en-US"/>
              <a:t>つの監視対象サービスを動作させ、ユーザと監視対象サービス、</a:t>
            </a:r>
            <a:r>
              <a:rPr kumimoji="1" lang="en-US" altLang="ja-JP" dirty="0"/>
              <a:t>DNS</a:t>
            </a:r>
            <a:r>
              <a:rPr kumimoji="1" lang="ja-JP" altLang="en-US"/>
              <a:t>サーバ、監視対象外の外部サービスの間で通信を行い、通信情報がログサーバに送信されていることを確認した。</a:t>
            </a:r>
            <a:endParaRPr kumimoji="1" lang="en-US" altLang="ja-JP" dirty="0"/>
          </a:p>
          <a:p>
            <a:r>
              <a:rPr kumimoji="1" lang="ja-JP" altLang="en-US"/>
              <a:t>左の図は通信のイメージ図となっている。</a:t>
            </a:r>
            <a:endParaRPr kumimoji="1" lang="en-US" altLang="ja-JP" dirty="0"/>
          </a:p>
          <a:p>
            <a:endParaRPr kumimoji="1" lang="en-US" altLang="ja-JP" dirty="0"/>
          </a:p>
          <a:p>
            <a:r>
              <a:rPr kumimoji="1" lang="ja-JP" altLang="en-US"/>
              <a:t>そして、ログサーバから通信履歴を取得して可視化し、ユーザがクラウド内のデータ流を視覚的に把握できることが確認できた。</a:t>
            </a:r>
            <a:endParaRPr kumimoji="1" lang="en-US" altLang="ja-JP" dirty="0"/>
          </a:p>
          <a:p>
            <a:r>
              <a:rPr kumimoji="1" lang="ja-JP" altLang="en-US"/>
              <a:t>実際の可視化の様子を再生する。</a:t>
            </a:r>
            <a:endParaRPr kumimoji="1" lang="en-US" altLang="ja-JP" dirty="0"/>
          </a:p>
          <a:p>
            <a:endParaRPr kumimoji="1" lang="en-US" altLang="ja-JP" dirty="0"/>
          </a:p>
          <a:p>
            <a:r>
              <a:rPr kumimoji="1" lang="ja-JP" altLang="en-US"/>
              <a:t>さらにわかりやすく、各ホストを左の図と対応させるとこのようになり、通信が可視化できていることがわかる。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13</a:t>
            </a:fld>
            <a:endParaRPr kumimoji="1" lang="ja-JP" altLang="en-US"/>
          </a:p>
        </p:txBody>
      </p:sp>
    </p:spTree>
    <p:extLst>
      <p:ext uri="{BB962C8B-B14F-4D97-AF65-F5344CB8AC3E}">
        <p14:creationId xmlns:p14="http://schemas.microsoft.com/office/powerpoint/2010/main" val="283048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fontScale="85000" lnSpcReduction="20000"/>
          </a:bodyPr>
          <a:lstStyle/>
          <a:p>
            <a:endParaRPr kumimoji="1" lang="en-US" altLang="ja-JP" dirty="0"/>
          </a:p>
          <a:p>
            <a:r>
              <a:rPr kumimoji="1" lang="ja-JP" altLang="en-US"/>
              <a:t>次に、クラウドサービスの起動性能を調べた。</a:t>
            </a:r>
            <a:endParaRPr kumimoji="1" lang="en-US" altLang="ja-JP" dirty="0"/>
          </a:p>
          <a:p>
            <a:r>
              <a:rPr kumimoji="1" lang="ja-JP" altLang="en-US"/>
              <a:t>ユーザがユーザ・ハイパーバイザの転送を開始してから、</a:t>
            </a:r>
            <a:r>
              <a:rPr kumimoji="1" lang="en-US" altLang="ja-JP" dirty="0"/>
              <a:t>4.4</a:t>
            </a:r>
            <a:r>
              <a:rPr kumimoji="1" lang="ja-JP" altLang="en-US"/>
              <a:t>秒で</a:t>
            </a:r>
            <a:r>
              <a:rPr kumimoji="1" lang="en-US" altLang="ja-JP" dirty="0"/>
              <a:t>2</a:t>
            </a:r>
            <a:r>
              <a:rPr kumimoji="1" lang="ja-JP" altLang="en-US"/>
              <a:t>つのクラウドサービスを起動可能であることがわかった。</a:t>
            </a:r>
            <a:endParaRPr kumimoji="1" lang="en-US" altLang="ja-JP" dirty="0"/>
          </a:p>
          <a:p>
            <a:r>
              <a:rPr kumimoji="1" lang="ja-JP" altLang="en-US"/>
              <a:t>ユーザ・クラウド間では</a:t>
            </a:r>
            <a:r>
              <a:rPr kumimoji="1" lang="en-US" altLang="ja-JP" dirty="0"/>
              <a:t>0.6</a:t>
            </a:r>
            <a:r>
              <a:rPr kumimoji="1" lang="ja-JP" altLang="en-US"/>
              <a:t>秒で、クラウド間では</a:t>
            </a:r>
            <a:r>
              <a:rPr kumimoji="1" lang="en-US" altLang="ja-JP" dirty="0"/>
              <a:t>0.3</a:t>
            </a:r>
            <a:r>
              <a:rPr kumimoji="1" lang="ja-JP" altLang="en-US"/>
              <a:t>秒でユーザ・ハイパーバイザを転送できた。ユーザ・クラウド間よりクラウド間の方がネットワークが速いため、転送時間が短くなっている。</a:t>
            </a:r>
            <a:endParaRPr kumimoji="1" lang="en-US" altLang="ja-JP" dirty="0"/>
          </a:p>
          <a:p>
            <a:r>
              <a:rPr kumimoji="1" lang="ja-JP" altLang="en-US"/>
              <a:t>そして、</a:t>
            </a:r>
            <a:r>
              <a:rPr kumimoji="1" lang="en-US" altLang="ja-JP" dirty="0"/>
              <a:t>3.4</a:t>
            </a:r>
            <a:r>
              <a:rPr kumimoji="1" lang="ja-JP" altLang="en-US"/>
              <a:t>秒でクラウドサービスが起動できた。</a:t>
            </a:r>
            <a:endParaRPr kumimoji="1" lang="en-US" altLang="ja-JP" dirty="0"/>
          </a:p>
          <a:p>
            <a:r>
              <a:rPr kumimoji="1" lang="ja-JP" altLang="en-US"/>
              <a:t>これには、クラウド</a:t>
            </a:r>
            <a:r>
              <a:rPr kumimoji="1" lang="en-US" altLang="ja-JP" dirty="0"/>
              <a:t>VM</a:t>
            </a:r>
            <a:r>
              <a:rPr kumimoji="1" lang="ja-JP" altLang="en-US"/>
              <a:t>の作成、ユーザ・ハイパーバイザの起動およびユーザ</a:t>
            </a:r>
            <a:r>
              <a:rPr kumimoji="1" lang="en-US" altLang="ja-JP" dirty="0"/>
              <a:t>VM</a:t>
            </a:r>
            <a:r>
              <a:rPr kumimoji="1" lang="ja-JP" altLang="en-US"/>
              <a:t>の作成、クラウドサービスの起動が含まれている。</a:t>
            </a:r>
            <a:endParaRPr kumimoji="1" lang="en-US" altLang="ja-JP" dirty="0"/>
          </a:p>
          <a:p>
            <a:endParaRPr kumimoji="1" lang="en-US" altLang="ja-JP" dirty="0"/>
          </a:p>
          <a:p>
            <a:r>
              <a:rPr kumimoji="1" lang="ja-JP" altLang="en-US"/>
              <a:t>また、</a:t>
            </a:r>
            <a:r>
              <a:rPr kumimoji="1" lang="en-US" altLang="ja-JP" dirty="0"/>
              <a:t>SEV</a:t>
            </a:r>
            <a:r>
              <a:rPr kumimoji="1" lang="ja-JP" altLang="en-US"/>
              <a:t>を適用した場合でも</a:t>
            </a:r>
            <a:r>
              <a:rPr kumimoji="1" lang="en-US" altLang="ja-JP" dirty="0"/>
              <a:t>4.5</a:t>
            </a:r>
            <a:r>
              <a:rPr kumimoji="1" lang="ja-JP" altLang="en-US"/>
              <a:t>秒で起動可能であり、</a:t>
            </a:r>
            <a:r>
              <a:rPr kumimoji="1" lang="en-US" altLang="ja-JP" dirty="0"/>
              <a:t>SEV</a:t>
            </a:r>
            <a:r>
              <a:rPr kumimoji="1" lang="ja-JP" altLang="en-US"/>
              <a:t>によるオーバヘッドは小さいことがわかりました。</a:t>
            </a:r>
            <a:endParaRPr kumimoji="1" lang="en-US" altLang="ja-JP" dirty="0"/>
          </a:p>
          <a:p>
            <a:endParaRPr kumimoji="1" lang="en-US" altLang="ja-JP" dirty="0"/>
          </a:p>
          <a:p>
            <a:r>
              <a:rPr kumimoji="1" lang="ja-JP" altLang="en-US"/>
              <a:t>実際の起動様子が右上の動画。</a:t>
            </a:r>
            <a:endParaRPr kumimoji="1" lang="en-US" altLang="ja-JP" dirty="0"/>
          </a:p>
          <a:p>
            <a:r>
              <a:rPr kumimoji="1" lang="ja-JP" altLang="en-US"/>
              <a:t>比較として、クラウド</a:t>
            </a:r>
            <a:r>
              <a:rPr kumimoji="1" lang="en-US" altLang="ja-JP" dirty="0"/>
              <a:t>VM</a:t>
            </a:r>
            <a:r>
              <a:rPr kumimoji="1" lang="ja-JP" altLang="en-US"/>
              <a:t>で</a:t>
            </a:r>
            <a:r>
              <a:rPr kumimoji="1" lang="en-US" altLang="ja-JP" dirty="0"/>
              <a:t>KVM</a:t>
            </a:r>
            <a:r>
              <a:rPr kumimoji="1" lang="ja-JP" altLang="en-US"/>
              <a:t>を動作させて、ユーザ</a:t>
            </a:r>
            <a:r>
              <a:rPr kumimoji="1" lang="en-US" altLang="ja-JP" dirty="0"/>
              <a:t>VM</a:t>
            </a:r>
            <a:r>
              <a:rPr kumimoji="1" lang="ja-JP" altLang="en-US"/>
              <a:t>上で</a:t>
            </a:r>
            <a:r>
              <a:rPr kumimoji="1" lang="en-US" altLang="ja-JP" dirty="0"/>
              <a:t>Linux</a:t>
            </a:r>
            <a:r>
              <a:rPr kumimoji="1" lang="ja-JP" altLang="en-US"/>
              <a:t>を動作させた場合は、ユーザ・クラウド間のハイパーバイザの転送で</a:t>
            </a:r>
            <a:r>
              <a:rPr kumimoji="1" lang="en-US" altLang="ja-JP" dirty="0"/>
              <a:t>28.7</a:t>
            </a:r>
            <a:r>
              <a:rPr kumimoji="1" lang="ja-JP" altLang="en-US"/>
              <a:t>秒、クラウド間のハイパーバイザの転送で</a:t>
            </a:r>
            <a:r>
              <a:rPr kumimoji="1" lang="en-US" altLang="ja-JP" dirty="0"/>
              <a:t>11.6</a:t>
            </a:r>
            <a:r>
              <a:rPr kumimoji="1" lang="ja-JP" altLang="en-US"/>
              <a:t>秒かかり、クラウドサービスの起動には</a:t>
            </a:r>
            <a:r>
              <a:rPr kumimoji="1" lang="en-US" altLang="ja-JP" dirty="0"/>
              <a:t>60.7</a:t>
            </a:r>
            <a:r>
              <a:rPr kumimoji="1" lang="ja-JP" altLang="en-US"/>
              <a:t>秒かかった。</a:t>
            </a:r>
            <a:endParaRPr kumimoji="1" lang="en-US" altLang="ja-JP" dirty="0"/>
          </a:p>
          <a:p>
            <a:r>
              <a:rPr kumimoji="1" lang="en-US" altLang="ja-JP" dirty="0"/>
              <a:t>SEV-tracker</a:t>
            </a:r>
            <a:r>
              <a:rPr kumimoji="1" lang="ja-JP" altLang="en-US"/>
              <a:t>はこれに比べて</a:t>
            </a:r>
            <a:r>
              <a:rPr kumimoji="1" lang="en-US" altLang="ja-JP" dirty="0"/>
              <a:t>44</a:t>
            </a:r>
            <a:r>
              <a:rPr kumimoji="1" lang="ja-JP" altLang="en-US"/>
              <a:t>倍早くディスクイメージを転送し、</a:t>
            </a:r>
            <a:r>
              <a:rPr kumimoji="1" lang="en-US" altLang="ja-JP" dirty="0"/>
              <a:t>18</a:t>
            </a:r>
            <a:r>
              <a:rPr kumimoji="1" lang="ja-JP" altLang="en-US"/>
              <a:t>倍高速にクラウドサービスを起動することができている。</a:t>
            </a:r>
            <a:endParaRPr kumimoji="1" lang="en-US" altLang="ja-JP" dirty="0"/>
          </a:p>
          <a:p>
            <a:endParaRPr kumimoji="1" lang="en-US" altLang="ja-JP" dirty="0"/>
          </a:p>
          <a:p>
            <a:r>
              <a:rPr kumimoji="1" lang="ja-JP" altLang="en-US"/>
              <a:t>また、</a:t>
            </a:r>
            <a:r>
              <a:rPr kumimoji="1" lang="en-US" altLang="ja-JP" dirty="0"/>
              <a:t>SEV-tracker</a:t>
            </a:r>
            <a:r>
              <a:rPr kumimoji="1" lang="ja-JP" altLang="en-US"/>
              <a:t>ではクラウド</a:t>
            </a:r>
            <a:r>
              <a:rPr kumimoji="1" lang="en-US" altLang="ja-JP" dirty="0"/>
              <a:t>VM</a:t>
            </a:r>
            <a:r>
              <a:rPr kumimoji="1" lang="ja-JP" altLang="en-US"/>
              <a:t>に最小で</a:t>
            </a:r>
            <a:r>
              <a:rPr kumimoji="1" lang="en-US" altLang="ja-JP" dirty="0"/>
              <a:t>224MB</a:t>
            </a:r>
            <a:r>
              <a:rPr kumimoji="1" lang="ja-JP" altLang="en-US"/>
              <a:t>割り当てることでクラウドサービスを起動することができるが、</a:t>
            </a:r>
            <a:r>
              <a:rPr kumimoji="1" lang="en-US" altLang="ja-JP" dirty="0"/>
              <a:t>KVM</a:t>
            </a:r>
            <a:r>
              <a:rPr kumimoji="1" lang="ja-JP" altLang="en-US"/>
              <a:t>と</a:t>
            </a:r>
            <a:r>
              <a:rPr kumimoji="1" lang="en-US" altLang="ja-JP" dirty="0"/>
              <a:t>Linux</a:t>
            </a:r>
            <a:r>
              <a:rPr kumimoji="1" lang="ja-JP" altLang="en-US"/>
              <a:t>を用いた場合は最低でも</a:t>
            </a:r>
            <a:r>
              <a:rPr kumimoji="1" lang="en-US" altLang="ja-JP" dirty="0"/>
              <a:t>768MB</a:t>
            </a:r>
            <a:r>
              <a:rPr kumimoji="1" lang="ja-JP" altLang="en-US"/>
              <a:t>必要になることがわかった。</a:t>
            </a:r>
            <a:endParaRPr kumimoji="1" lang="en-US" altLang="ja-JP" dirty="0"/>
          </a:p>
          <a:p>
            <a:r>
              <a:rPr kumimoji="1" lang="ja-JP" altLang="en-US"/>
              <a:t>さらに、クラウド</a:t>
            </a:r>
            <a:r>
              <a:rPr kumimoji="1" lang="en-US" altLang="ja-JP" dirty="0"/>
              <a:t>VM</a:t>
            </a:r>
            <a:r>
              <a:rPr kumimoji="1" lang="ja-JP" altLang="en-US"/>
              <a:t>上で</a:t>
            </a:r>
            <a:r>
              <a:rPr kumimoji="1" lang="en-US" altLang="ja-JP" dirty="0"/>
              <a:t>Linux</a:t>
            </a:r>
            <a:r>
              <a:rPr kumimoji="1" lang="ja-JP" altLang="en-US"/>
              <a:t>を動作させる場合でも</a:t>
            </a:r>
            <a:r>
              <a:rPr kumimoji="1" lang="en-US" altLang="ja-JP" dirty="0"/>
              <a:t>400MB</a:t>
            </a:r>
            <a:r>
              <a:rPr kumimoji="1" lang="ja-JP" altLang="en-US"/>
              <a:t>必要となっており、</a:t>
            </a:r>
            <a:r>
              <a:rPr kumimoji="1" lang="en-US" altLang="ja-JP" dirty="0"/>
              <a:t>SEV-tracker</a:t>
            </a:r>
            <a:r>
              <a:rPr kumimoji="1" lang="ja-JP" altLang="en-US"/>
              <a:t>は少ないメモリで起動可能であることがわかった。</a:t>
            </a:r>
            <a:endParaRPr kumimoji="1" lang="en-US" altLang="ja-JP" dirty="0"/>
          </a:p>
          <a:p>
            <a:endParaRPr kumimoji="1" lang="en-US" altLang="ja-JP" dirty="0"/>
          </a:p>
          <a:p>
            <a:pPr marL="0" marR="0" lvl="0" indent="0" algn="l" defTabSz="1042992" rtl="0" eaLnBrk="1" fontAlgn="auto" latinLnBrk="0" hangingPunct="1">
              <a:lnSpc>
                <a:spcPct val="100000"/>
              </a:lnSpc>
              <a:spcBef>
                <a:spcPts val="0"/>
              </a:spcBef>
              <a:spcAft>
                <a:spcPts val="0"/>
              </a:spcAft>
              <a:buClrTx/>
              <a:buSzTx/>
              <a:buFontTx/>
              <a:buNone/>
              <a:tabLst/>
              <a:defRPr/>
            </a:pPr>
            <a:r>
              <a:rPr kumimoji="1" lang="ja-JP" altLang="en-US"/>
              <a:t>多くない？って言われたら、</a:t>
            </a:r>
            <a:r>
              <a:rPr kumimoji="1" lang="en-US" altLang="ja-JP" dirty="0"/>
              <a:t>UEFI</a:t>
            </a:r>
            <a:r>
              <a:rPr kumimoji="1" lang="ja-JP" altLang="en-US"/>
              <a:t>が少し重いことをいう</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14</a:t>
            </a:fld>
            <a:endParaRPr kumimoji="1" lang="ja-JP" altLang="en-US"/>
          </a:p>
        </p:txBody>
      </p:sp>
    </p:spTree>
    <p:extLst>
      <p:ext uri="{BB962C8B-B14F-4D97-AF65-F5344CB8AC3E}">
        <p14:creationId xmlns:p14="http://schemas.microsoft.com/office/powerpoint/2010/main" val="124950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lnSpcReduction="10000"/>
          </a:bodyPr>
          <a:lstStyle/>
          <a:p>
            <a:r>
              <a:rPr kumimoji="1" lang="ja-JP" altLang="en-US"/>
              <a:t>最後に、クラウドサービスの実行性能を調べる実験を行った。</a:t>
            </a:r>
            <a:endParaRPr kumimoji="1" lang="en-US" altLang="ja-JP" dirty="0"/>
          </a:p>
          <a:p>
            <a:endParaRPr kumimoji="1" lang="en-US" altLang="ja-JP" dirty="0"/>
          </a:p>
          <a:p>
            <a:r>
              <a:rPr kumimoji="1" lang="ja-JP" altLang="en-US"/>
              <a:t>ユーザ・ハイパーバイザがパケットを解析し、通信履歴を記録することによるオーバヘッドは</a:t>
            </a:r>
            <a:r>
              <a:rPr kumimoji="1" lang="en-US" altLang="ja-JP" dirty="0"/>
              <a:t>10%</a:t>
            </a:r>
            <a:r>
              <a:rPr kumimoji="1" lang="ja-JP" altLang="en-US"/>
              <a:t>であることがわかった。</a:t>
            </a:r>
            <a:endParaRPr kumimoji="1" lang="en-US" altLang="ja-JP" dirty="0"/>
          </a:p>
          <a:p>
            <a:r>
              <a:rPr kumimoji="1" lang="ja-JP" altLang="en-US"/>
              <a:t>これは</a:t>
            </a:r>
            <a:r>
              <a:rPr kumimoji="1" lang="en-US" altLang="ja-JP" dirty="0"/>
              <a:t>Web</a:t>
            </a:r>
            <a:r>
              <a:rPr kumimoji="1" lang="ja-JP" altLang="en-US"/>
              <a:t>サーバにリクエストを繰り返し送信した場合で、パケットを横取りすることで</a:t>
            </a:r>
            <a:r>
              <a:rPr kumimoji="1" lang="en-US" altLang="ja-JP" dirty="0"/>
              <a:t>5%</a:t>
            </a:r>
            <a:r>
              <a:rPr kumimoji="1" lang="ja-JP" altLang="en-US"/>
              <a:t>、通信情報をログサーバに送信することで</a:t>
            </a:r>
            <a:r>
              <a:rPr kumimoji="1" lang="en-US" altLang="ja-JP" dirty="0"/>
              <a:t>5%</a:t>
            </a:r>
            <a:r>
              <a:rPr kumimoji="1" lang="ja-JP" altLang="en-US"/>
              <a:t>のオーバヘッドがそれぞれかかっている。</a:t>
            </a:r>
            <a:endParaRPr kumimoji="1" lang="en-US" altLang="ja-JP" dirty="0"/>
          </a:p>
          <a:p>
            <a:endParaRPr kumimoji="1" lang="en-US" altLang="ja-JP" dirty="0"/>
          </a:p>
          <a:p>
            <a:r>
              <a:rPr kumimoji="1" lang="ja-JP" altLang="en-US"/>
              <a:t>また、</a:t>
            </a:r>
            <a:r>
              <a:rPr kumimoji="1" lang="en-US" altLang="ja-JP" dirty="0"/>
              <a:t>KVM</a:t>
            </a:r>
            <a:r>
              <a:rPr kumimoji="1" lang="ja-JP" altLang="en-US"/>
              <a:t>と</a:t>
            </a:r>
            <a:r>
              <a:rPr kumimoji="1" lang="en-US" altLang="ja-JP" dirty="0"/>
              <a:t>Linux</a:t>
            </a:r>
            <a:r>
              <a:rPr kumimoji="1" lang="ja-JP" altLang="en-US"/>
              <a:t>を用いる場合よりも性能が良くなる場合もあることがわかった。</a:t>
            </a:r>
            <a:endParaRPr kumimoji="1" lang="en-US" altLang="ja-JP" dirty="0"/>
          </a:p>
          <a:p>
            <a:r>
              <a:rPr kumimoji="1" lang="ja-JP" altLang="en-US"/>
              <a:t>これは、同じメモリ量を割り当てた場合に、</a:t>
            </a:r>
            <a:r>
              <a:rPr kumimoji="1" lang="en-US" altLang="ja-JP" dirty="0" err="1"/>
              <a:t>Unikraft</a:t>
            </a:r>
            <a:r>
              <a:rPr kumimoji="1" lang="ja-JP" altLang="en-US"/>
              <a:t>に比べて</a:t>
            </a:r>
            <a:r>
              <a:rPr kumimoji="1" lang="en-US" altLang="ja-JP" dirty="0"/>
              <a:t>Linux</a:t>
            </a:r>
            <a:r>
              <a:rPr kumimoji="1" lang="ja-JP" altLang="en-US"/>
              <a:t>の方がメモリを多く使用するため、空きメモリが少なくなってしまい、メモリスワップが発生しやすいことが原因となっている。</a:t>
            </a:r>
            <a:endParaRPr kumimoji="1" lang="en-US" altLang="ja-JP" dirty="0"/>
          </a:p>
          <a:p>
            <a:endParaRPr kumimoji="1" lang="en-US" altLang="ja-JP" dirty="0"/>
          </a:p>
          <a:p>
            <a:endParaRPr kumimoji="1" lang="en-US" altLang="ja-JP" dirty="0"/>
          </a:p>
          <a:p>
            <a:r>
              <a:rPr kumimoji="1" lang="ja-JP" altLang="en-US"/>
              <a:t>スワップが起きなくなると</a:t>
            </a:r>
            <a:r>
              <a:rPr kumimoji="1" lang="en-US" altLang="ja-JP" dirty="0"/>
              <a:t>Linux</a:t>
            </a:r>
            <a:r>
              <a:rPr kumimoji="1" lang="ja-JP" altLang="en-US"/>
              <a:t>の方が性能がいい。</a:t>
            </a:r>
            <a:r>
              <a:rPr kumimoji="1" lang="en-US" altLang="ja-JP" dirty="0"/>
              <a:t>(</a:t>
            </a:r>
            <a:r>
              <a:rPr kumimoji="1" lang="ja-JP" altLang="en-US"/>
              <a:t>なんか聞かれたら</a:t>
            </a:r>
            <a:r>
              <a:rPr kumimoji="1" lang="en-US" altLang="ja-JP" dirty="0"/>
              <a:t>)</a:t>
            </a:r>
          </a:p>
          <a:p>
            <a:r>
              <a:rPr kumimoji="1" lang="ja-JP" altLang="en-US"/>
              <a:t>実装上、</a:t>
            </a:r>
            <a:r>
              <a:rPr kumimoji="1" lang="en-US" altLang="ja-JP" dirty="0"/>
              <a:t>Linux</a:t>
            </a:r>
            <a:r>
              <a:rPr kumimoji="1" lang="ja-JP" altLang="en-US"/>
              <a:t>の方が</a:t>
            </a:r>
            <a:r>
              <a:rPr kumimoji="1" lang="en-US" altLang="ja-JP" dirty="0" err="1"/>
              <a:t>Unikraft</a:t>
            </a:r>
            <a:r>
              <a:rPr kumimoji="1" lang="ja-JP" altLang="en-US"/>
              <a:t>のより性能がいい。</a:t>
            </a:r>
            <a:endParaRPr kumimoji="1" lang="en-US" altLang="ja-JP" dirty="0"/>
          </a:p>
          <a:p>
            <a:endParaRPr kumimoji="1" lang="en-US" altLang="ja-JP" dirty="0"/>
          </a:p>
          <a:p>
            <a:r>
              <a:rPr kumimoji="1" lang="ja-JP" altLang="en-US"/>
              <a:t>一定の条件下では</a:t>
            </a:r>
            <a:r>
              <a:rPr kumimoji="1" lang="en-US" altLang="ja-JP" dirty="0" err="1"/>
              <a:t>Unikraft</a:t>
            </a:r>
            <a:r>
              <a:rPr kumimoji="1" lang="ja-JP" altLang="en-US"/>
              <a:t>の方が性能が良くなるということがわかったという実験結果になっている。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15</a:t>
            </a:fld>
            <a:endParaRPr kumimoji="1" lang="ja-JP" altLang="en-US"/>
          </a:p>
        </p:txBody>
      </p:sp>
    </p:spTree>
    <p:extLst>
      <p:ext uri="{BB962C8B-B14F-4D97-AF65-F5344CB8AC3E}">
        <p14:creationId xmlns:p14="http://schemas.microsoft.com/office/powerpoint/2010/main" val="316465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まとめ。</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16</a:t>
            </a:fld>
            <a:endParaRPr kumimoji="1" lang="ja-JP" altLang="en-US"/>
          </a:p>
        </p:txBody>
      </p:sp>
    </p:spTree>
    <p:extLst>
      <p:ext uri="{BB962C8B-B14F-4D97-AF65-F5344CB8AC3E}">
        <p14:creationId xmlns:p14="http://schemas.microsoft.com/office/powerpoint/2010/main" val="55902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ユーザハイパーバイザがログサーバに送信する通信履歴は、外部からの盗聴や改ざんを防ぐために保護をします。</a:t>
            </a:r>
            <a:endParaRPr kumimoji="1" lang="en-US" altLang="ja-JP" dirty="0"/>
          </a:p>
          <a:p>
            <a:r>
              <a:rPr kumimoji="1" lang="ja-JP" altLang="en-US"/>
              <a:t>まず、シーケンス番号を付与することによって、通信履歴の破棄を検知できるようにします。</a:t>
            </a:r>
            <a:endParaRPr kumimoji="1" lang="en-US" altLang="ja-JP" dirty="0"/>
          </a:p>
          <a:p>
            <a:r>
              <a:rPr kumimoji="1" lang="ja-JP" altLang="en-US"/>
              <a:t>また、暗号化を行なった上でメッセージ認証コードを付与して送信することで、盗聴、改ざんを防ぐことができます。</a:t>
            </a:r>
            <a:endParaRPr kumimoji="1" lang="en-US" altLang="ja-JP" dirty="0"/>
          </a:p>
          <a:p>
            <a:r>
              <a:rPr kumimoji="1" lang="ja-JP" altLang="en-US"/>
              <a:t>ログサーバでは受け取った通信履歴を復号して保持し、蓄積された通信情報は再帰的な通信履歴の取得に使用します。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19</a:t>
            </a:fld>
            <a:endParaRPr kumimoji="1" lang="ja-JP" altLang="en-US"/>
          </a:p>
        </p:txBody>
      </p:sp>
    </p:spTree>
    <p:extLst>
      <p:ext uri="{BB962C8B-B14F-4D97-AF65-F5344CB8AC3E}">
        <p14:creationId xmlns:p14="http://schemas.microsoft.com/office/powerpoint/2010/main" val="4137351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ユーザハイパーバイザがログサーバに送信する通信履歴は、外部からの盗聴や改ざんを防ぐために保護をします。</a:t>
            </a:r>
            <a:endParaRPr kumimoji="1" lang="en-US" altLang="ja-JP" dirty="0"/>
          </a:p>
          <a:p>
            <a:r>
              <a:rPr kumimoji="1" lang="ja-JP" altLang="en-US"/>
              <a:t>まず、シーケンス番号を付与することによって、通信履歴の破棄を検知できるようにします。</a:t>
            </a:r>
            <a:endParaRPr kumimoji="1" lang="en-US" altLang="ja-JP" dirty="0"/>
          </a:p>
          <a:p>
            <a:r>
              <a:rPr kumimoji="1" lang="ja-JP" altLang="en-US"/>
              <a:t>また、暗号化を行なった上でメッセージ認証コードを付与して送信することで、盗聴、改ざんを防ぐことができます。</a:t>
            </a:r>
            <a:endParaRPr kumimoji="1" lang="en-US" altLang="ja-JP" dirty="0"/>
          </a:p>
          <a:p>
            <a:r>
              <a:rPr kumimoji="1" lang="ja-JP" altLang="en-US"/>
              <a:t>ログサーバでは受け取った通信履歴を復号して保持し、蓄積された通信情報は再帰的な通信履歴の取得に使用します。</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20</a:t>
            </a:fld>
            <a:endParaRPr kumimoji="1" lang="ja-JP" altLang="en-US"/>
          </a:p>
        </p:txBody>
      </p:sp>
    </p:spTree>
    <p:extLst>
      <p:ext uri="{BB962C8B-B14F-4D97-AF65-F5344CB8AC3E}">
        <p14:creationId xmlns:p14="http://schemas.microsoft.com/office/powerpoint/2010/main" val="60988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まとめです。</a:t>
            </a:r>
            <a:endParaRPr kumimoji="1" lang="en-US" altLang="ja-JP" dirty="0"/>
          </a:p>
          <a:p>
            <a:r>
              <a:rPr kumimoji="1" lang="en-US" altLang="ja-JP" dirty="0"/>
              <a:t>AMD SEV</a:t>
            </a:r>
            <a:r>
              <a:rPr kumimoji="1" lang="ja-JP" altLang="en-US" dirty="0"/>
              <a:t>を用いてユーザがクラウド内のデータ流を安全に追跡・制御できるシステム</a:t>
            </a:r>
            <a:r>
              <a:rPr kumimoji="1" lang="en-US" altLang="ja-JP" dirty="0"/>
              <a:t>SEV-tracker</a:t>
            </a:r>
            <a:r>
              <a:rPr kumimoji="1" lang="ja-JP" altLang="en-US" dirty="0"/>
              <a:t>を提案</a:t>
            </a:r>
            <a:endParaRPr kumimoji="1" lang="en-US" altLang="ja-JP" dirty="0"/>
          </a:p>
          <a:p>
            <a:endParaRPr kumimoji="1" lang="en-US" altLang="ja-JP" dirty="0"/>
          </a:p>
          <a:p>
            <a:r>
              <a:rPr kumimoji="1" lang="ja-JP" altLang="en-US" dirty="0"/>
              <a:t>クラウドにユーザ・ハイパーバイザを送り込んで、プライバシ制御機構を実行</a:t>
            </a:r>
            <a:endParaRPr kumimoji="1" lang="en-US" altLang="ja-JP" dirty="0"/>
          </a:p>
          <a:p>
            <a:endParaRPr kumimoji="1" lang="en-US" altLang="ja-JP" dirty="0"/>
          </a:p>
          <a:p>
            <a:r>
              <a:rPr kumimoji="1" lang="ja-JP" altLang="en-US" dirty="0"/>
              <a:t>軽量なハイパーバイザである</a:t>
            </a:r>
            <a:r>
              <a:rPr kumimoji="1" lang="en-US" altLang="ja-JP" dirty="0" err="1"/>
              <a:t>BitVisor</a:t>
            </a:r>
            <a:r>
              <a:rPr kumimoji="1" lang="ja-JP" altLang="en-US" dirty="0"/>
              <a:t>とライブラリ</a:t>
            </a:r>
            <a:r>
              <a:rPr kumimoji="1" lang="en-US" altLang="ja-JP" dirty="0"/>
              <a:t>OS</a:t>
            </a:r>
            <a:r>
              <a:rPr kumimoji="1" lang="ja-JP" altLang="en-US" dirty="0"/>
              <a:t>である</a:t>
            </a:r>
            <a:r>
              <a:rPr kumimoji="1" lang="en-US" altLang="ja-JP" dirty="0" err="1"/>
              <a:t>Unikraft</a:t>
            </a:r>
            <a:r>
              <a:rPr kumimoji="1" lang="ja-JP" altLang="en-US" dirty="0"/>
              <a:t>を用いてオーバヘッドを削減</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21</a:t>
            </a:fld>
            <a:endParaRPr kumimoji="1" lang="ja-JP" altLang="en-US"/>
          </a:p>
        </p:txBody>
      </p:sp>
    </p:spTree>
    <p:extLst>
      <p:ext uri="{BB962C8B-B14F-4D97-AF65-F5344CB8AC3E}">
        <p14:creationId xmlns:p14="http://schemas.microsoft.com/office/powerpoint/2010/main" val="252149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a:ea typeface="ＭＳ Ｐゴシック"/>
                <a:cs typeface="Calibri"/>
              </a:rPr>
              <a:t>近年クラウド</a:t>
            </a:r>
            <a:r>
              <a:rPr lang="ja-JP" altLang="en-US" sz="1350" dirty="0">
                <a:ea typeface="ＭＳ Ｐゴシック"/>
                <a:cs typeface="Calibri"/>
              </a:rPr>
              <a:t>の普及率は年々増加傾向</a:t>
            </a:r>
            <a:r>
              <a:rPr lang="ja-JP" altLang="en-US" sz="1350">
                <a:ea typeface="ＭＳ Ｐゴシック"/>
                <a:cs typeface="Calibri"/>
              </a:rPr>
              <a:t>にあり，クラウドを使用するユーザも増えている．</a:t>
            </a:r>
            <a:endParaRPr lang="en-US" altLang="ja-JP" sz="1350" dirty="0">
              <a:ea typeface="ＭＳ Ｐゴシック"/>
              <a:cs typeface="Calibri"/>
            </a:endParaRPr>
          </a:p>
          <a:p>
            <a:r>
              <a:rPr lang="ja-JP" altLang="en-US" sz="1350">
                <a:ea typeface="ＭＳ Ｐゴシック"/>
                <a:cs typeface="Calibri"/>
              </a:rPr>
              <a:t>また，クラウドが提供するサービスの多くはパーソナルデータを活用するため，クラウドが扱うパーソナルデータも増えている．</a:t>
            </a:r>
            <a:endParaRPr lang="en-US" altLang="ja-JP" sz="1350" dirty="0">
              <a:ea typeface="ＭＳ Ｐゴシック"/>
              <a:cs typeface="Calibri"/>
            </a:endParaRPr>
          </a:p>
          <a:p>
            <a:r>
              <a:rPr lang="ja-JP" altLang="en-US" sz="1350">
                <a:ea typeface="ＭＳ Ｐゴシック"/>
                <a:cs typeface="Calibri"/>
              </a:rPr>
              <a:t>パーソナルデータは個人情報に加えて，サービスの利用情報や位置情報など，個人との関係性が見出される広範囲の情報が含まれる．</a:t>
            </a:r>
            <a:endParaRPr lang="en-US" altLang="ja-JP" sz="1350" dirty="0">
              <a:ea typeface="ＭＳ Ｐゴシック"/>
              <a:cs typeface="Calibri"/>
            </a:endParaRPr>
          </a:p>
          <a:p>
            <a:endParaRPr lang="en-US" altLang="ja-JP" sz="1350" dirty="0">
              <a:ea typeface="ＭＳ Ｐゴシック"/>
              <a:cs typeface="Calibri"/>
            </a:endParaRPr>
          </a:p>
          <a:p>
            <a:r>
              <a:rPr lang="ja-JP" altLang="en-US" sz="1350">
                <a:ea typeface="ＭＳ Ｐゴシック"/>
                <a:cs typeface="Calibri"/>
              </a:rPr>
              <a:t>クラウドの普及率に伴って，パーソナルデータの漏洩が大きな問題となっている．</a:t>
            </a:r>
            <a:endParaRPr lang="en-US" altLang="ja-JP" sz="1350" dirty="0">
              <a:ea typeface="ＭＳ Ｐゴシック"/>
              <a:cs typeface="Calibri"/>
            </a:endParaRPr>
          </a:p>
          <a:p>
            <a:r>
              <a:rPr lang="en-US" altLang="ja-JP" sz="1350" dirty="0">
                <a:ea typeface="ＭＳ Ｐゴシック"/>
                <a:cs typeface="Calibri"/>
              </a:rPr>
              <a:t>2019</a:t>
            </a:r>
            <a:r>
              <a:rPr lang="ja-JP" altLang="en-US" sz="1350">
                <a:ea typeface="ＭＳ Ｐゴシック"/>
                <a:cs typeface="Calibri"/>
              </a:rPr>
              <a:t>年には，アメリカ金融サービス大手の</a:t>
            </a:r>
            <a:r>
              <a:rPr lang="en-US" altLang="ja-JP" sz="1350" dirty="0">
                <a:ea typeface="ＭＳ Ｐゴシック"/>
                <a:cs typeface="Calibri"/>
              </a:rPr>
              <a:t>Capital One</a:t>
            </a:r>
            <a:r>
              <a:rPr lang="ja-JP" altLang="en-US" sz="1350">
                <a:ea typeface="ＭＳ Ｐゴシック"/>
                <a:cs typeface="Calibri"/>
              </a:rPr>
              <a:t>が</a:t>
            </a:r>
            <a:r>
              <a:rPr lang="en-US" altLang="ja-JP" sz="1350" dirty="0">
                <a:ea typeface="ＭＳ Ｐゴシック"/>
                <a:cs typeface="Calibri"/>
              </a:rPr>
              <a:t>Web</a:t>
            </a:r>
            <a:r>
              <a:rPr lang="ja-JP" altLang="en-US" sz="1350">
                <a:ea typeface="ＭＳ Ｐゴシック"/>
                <a:cs typeface="Calibri"/>
              </a:rPr>
              <a:t>ファイアウォールの設定ミスによってクラウド上のサーバにアクセスされ，</a:t>
            </a:r>
            <a:r>
              <a:rPr lang="en-US" altLang="ja-JP" sz="1350" dirty="0">
                <a:ea typeface="ＭＳ Ｐゴシック"/>
                <a:cs typeface="Calibri"/>
              </a:rPr>
              <a:t>1</a:t>
            </a:r>
            <a:r>
              <a:rPr lang="ja-JP" altLang="en-US" sz="1350">
                <a:ea typeface="ＭＳ Ｐゴシック"/>
                <a:cs typeface="Calibri"/>
              </a:rPr>
              <a:t>億件以上の個人情報が漏洩する，大規模な情報漏洩があった．</a:t>
            </a:r>
            <a:endParaRPr lang="en-US" altLang="ja-JP" sz="1350" dirty="0">
              <a:ea typeface="ＭＳ Ｐゴシック"/>
              <a:cs typeface="Calibri"/>
            </a:endParaRPr>
          </a:p>
          <a:p>
            <a:r>
              <a:rPr lang="en-US" altLang="ja-JP" sz="1350" dirty="0">
                <a:ea typeface="ＭＳ Ｐゴシック"/>
                <a:cs typeface="Calibri"/>
              </a:rPr>
              <a:t>2020</a:t>
            </a:r>
            <a:r>
              <a:rPr lang="ja-JP" altLang="en-US" sz="1350">
                <a:ea typeface="ＭＳ Ｐゴシック"/>
                <a:cs typeface="Calibri"/>
              </a:rPr>
              <a:t>年には楽天株式会社が，クラウドのシステムが不正アクセスを受けて，クラウドに保管していた約</a:t>
            </a:r>
            <a:r>
              <a:rPr lang="en-US" altLang="ja-JP" sz="1350" dirty="0">
                <a:ea typeface="ＭＳ Ｐゴシック"/>
                <a:cs typeface="Calibri"/>
              </a:rPr>
              <a:t>148</a:t>
            </a:r>
            <a:r>
              <a:rPr lang="ja-JP" altLang="en-US" sz="1350">
                <a:ea typeface="ＭＳ Ｐゴシック"/>
                <a:cs typeface="Calibri"/>
              </a:rPr>
              <a:t>万件の個人情報が漏洩した．</a:t>
            </a:r>
            <a:endParaRPr lang="en-US" altLang="ja-JP" sz="1350" dirty="0">
              <a:ea typeface="ＭＳ Ｐゴシック"/>
              <a:cs typeface="Calibri"/>
            </a:endParaRPr>
          </a:p>
          <a:p>
            <a:endParaRPr lang="en-US" altLang="ja-JP" sz="1350"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19E4D030-1751-4CD0-AC2A-C9DF4C3F4C39}" type="slidenum">
              <a:rPr kumimoji="1" lang="ja-JP" altLang="en-US" smtClean="0"/>
              <a:pPr/>
              <a:t>2</a:t>
            </a:fld>
            <a:endParaRPr kumimoji="1" lang="ja-JP" altLang="en-US"/>
          </a:p>
        </p:txBody>
      </p:sp>
    </p:spTree>
    <p:extLst>
      <p:ext uri="{BB962C8B-B14F-4D97-AF65-F5344CB8AC3E}">
        <p14:creationId xmlns:p14="http://schemas.microsoft.com/office/powerpoint/2010/main" val="291785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パーソナルデータが漏洩する原因の一つとして、クラウドサービスが複雑なサービスを提供するようになっていることが挙げられる。</a:t>
            </a:r>
            <a:endParaRPr kumimoji="1" lang="en-US" altLang="ja-JP" dirty="0"/>
          </a:p>
          <a:p>
            <a:r>
              <a:rPr kumimoji="1" lang="ja-JP" altLang="en-US"/>
              <a:t>最近のクラウドサービスでは、複数のサービスを連携させて一つの複雑なサービスを提供する、マイクロサービスアーキテクチャや、</a:t>
            </a:r>
            <a:endParaRPr kumimoji="1" lang="en-US" altLang="ja-JP" dirty="0"/>
          </a:p>
          <a:p>
            <a:r>
              <a:rPr kumimoji="1" lang="ja-JP" altLang="en-US"/>
              <a:t>複数のクラウドが提供するサービスを連携させるマルチクラウドなどの手法が使われている。</a:t>
            </a:r>
            <a:endParaRPr kumimoji="1" lang="en-US" altLang="ja-JP" dirty="0"/>
          </a:p>
          <a:p>
            <a:endParaRPr kumimoji="1" lang="en-US" altLang="ja-JP" dirty="0"/>
          </a:p>
          <a:p>
            <a:r>
              <a:rPr kumimoji="1" lang="ja-JP" altLang="en-US"/>
              <a:t>複雑なサービスを提供するために複数のサービスやクラウドを連携させると、必然的にパーソナルデータの転送範囲は拡大してしまいます。</a:t>
            </a:r>
            <a:endParaRPr kumimoji="1" lang="en-US" altLang="ja-JP" dirty="0"/>
          </a:p>
          <a:p>
            <a:r>
              <a:rPr kumimoji="1" lang="ja-JP" altLang="en-US"/>
              <a:t>マイクロサービスアーキテクチャは複雑なサービスを複数の小さなサービスに分割してソフトウェアを開発する手法であり、</a:t>
            </a:r>
            <a:endParaRPr kumimoji="1" lang="en-US" altLang="ja-JP" dirty="0"/>
          </a:p>
          <a:p>
            <a:r>
              <a:rPr kumimoji="1" lang="ja-JP" altLang="en-US"/>
              <a:t>これによって構成されたサービスは、複数の小さなサービス間でデータをやり取りしながら動作するため、パーソナルデータも様々なサービスに転送されることになる。</a:t>
            </a:r>
            <a:endParaRPr kumimoji="1" lang="en-US" altLang="ja-JP" dirty="0"/>
          </a:p>
          <a:p>
            <a:r>
              <a:rPr kumimoji="1" lang="ja-JP" altLang="en-US"/>
              <a:t>また、複数のクラウドによって提供されるサービスを利用するマルチクラウドでは、パーソナルデータが一つのクラウド内だけでなく、他のクラウドにも転送されてしまう。</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3</a:t>
            </a:fld>
            <a:endParaRPr kumimoji="1" lang="ja-JP" altLang="en-US"/>
          </a:p>
        </p:txBody>
      </p:sp>
    </p:spTree>
    <p:extLst>
      <p:ext uri="{BB962C8B-B14F-4D97-AF65-F5344CB8AC3E}">
        <p14:creationId xmlns:p14="http://schemas.microsoft.com/office/powerpoint/2010/main" val="8795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a:ea typeface="ＭＳ Ｐゴシック"/>
                <a:cs typeface="Calibri"/>
              </a:rPr>
              <a:t>一般的に、クラウドサービスがユーザから受け取ったパーソナルデータの流れは、ユーザに公開されていない。</a:t>
            </a:r>
            <a:endParaRPr lang="en-US" altLang="ja-JP" sz="1350" dirty="0">
              <a:ea typeface="ＭＳ Ｐゴシック"/>
              <a:cs typeface="Calibri"/>
            </a:endParaRPr>
          </a:p>
          <a:p>
            <a:r>
              <a:rPr lang="ja-JP" altLang="en-US" sz="1350">
                <a:ea typeface="ＭＳ Ｐゴシック"/>
                <a:cs typeface="Calibri"/>
              </a:rPr>
              <a:t>ユーザがアクセスしたサービスが、受け取ったデータを他のどのサービスに送信しているかや</a:t>
            </a:r>
            <a:r>
              <a:rPr lang="en-US" altLang="ja-JP" sz="1350" dirty="0">
                <a:ea typeface="ＭＳ Ｐゴシック"/>
                <a:cs typeface="Calibri"/>
              </a:rPr>
              <a:t>(</a:t>
            </a:r>
            <a:r>
              <a:rPr lang="ja-JP" altLang="en-US" sz="1350">
                <a:ea typeface="ＭＳ Ｐゴシック"/>
                <a:cs typeface="Calibri"/>
              </a:rPr>
              <a:t>アニメーション</a:t>
            </a:r>
            <a:r>
              <a:rPr lang="en-US" altLang="ja-JP" sz="1350" dirty="0">
                <a:ea typeface="ＭＳ Ｐゴシック"/>
                <a:cs typeface="Calibri"/>
              </a:rPr>
              <a:t>)</a:t>
            </a:r>
            <a:r>
              <a:rPr lang="ja-JP" altLang="en-US" sz="1350">
                <a:ea typeface="ＭＳ Ｐゴシック"/>
                <a:cs typeface="Calibri"/>
              </a:rPr>
              <a:t>、そのデータが世界各地にあるデータセンタのどこに保存されているのかを特定することはできないことが多い。</a:t>
            </a:r>
            <a:r>
              <a:rPr lang="en-US" altLang="ja-JP" sz="1350" dirty="0">
                <a:ea typeface="ＭＳ Ｐゴシック"/>
                <a:cs typeface="Calibri"/>
              </a:rPr>
              <a:t>(</a:t>
            </a:r>
            <a:r>
              <a:rPr lang="ja-JP" altLang="en-US" sz="1350">
                <a:ea typeface="ＭＳ Ｐゴシック"/>
                <a:cs typeface="Calibri"/>
              </a:rPr>
              <a:t>アニメーション</a:t>
            </a:r>
            <a:r>
              <a:rPr lang="en-US" altLang="ja-JP" sz="1350" dirty="0">
                <a:ea typeface="ＭＳ Ｐゴシック"/>
                <a:cs typeface="Calibri"/>
              </a:rPr>
              <a:t>)</a:t>
            </a:r>
          </a:p>
          <a:p>
            <a:endParaRPr lang="en-US" altLang="ja-JP" sz="1350" dirty="0">
              <a:ea typeface="ＭＳ Ｐゴシック"/>
              <a:cs typeface="Calibri"/>
            </a:endParaRPr>
          </a:p>
          <a:p>
            <a:r>
              <a:rPr lang="ja-JP" altLang="en-US" sz="1350">
                <a:ea typeface="ＭＳ Ｐゴシック"/>
                <a:cs typeface="Calibri"/>
              </a:rPr>
              <a:t>また、ユーザがパーソナルデータの流れを追跡したり制御したりすることは難しいことが多くなっている。</a:t>
            </a:r>
            <a:endParaRPr lang="en-US" altLang="ja-JP" sz="1350" dirty="0">
              <a:ea typeface="ＭＳ Ｐゴシック"/>
              <a:cs typeface="Calibri"/>
            </a:endParaRPr>
          </a:p>
          <a:p>
            <a:r>
              <a:rPr lang="ja-JP" altLang="en-US" sz="1350">
                <a:ea typeface="ＭＳ Ｐゴシック"/>
                <a:cs typeface="Calibri"/>
              </a:rPr>
              <a:t>プライベートクラウドやガバメントクラウドを使うことで、データの流通範囲や保存先を限定することは可能ですが</a:t>
            </a:r>
            <a:endParaRPr lang="en-US" altLang="ja-JP" sz="1350" dirty="0">
              <a:ea typeface="ＭＳ Ｐゴシック"/>
              <a:cs typeface="Calibri"/>
            </a:endParaRPr>
          </a:p>
          <a:p>
            <a:r>
              <a:rPr lang="ja-JP" altLang="en-US" sz="1350">
                <a:ea typeface="ＭＳ Ｐゴシック"/>
                <a:cs typeface="Calibri"/>
              </a:rPr>
              <a:t>パブリッククラウドに比べるとコストの上昇は避けられない。</a:t>
            </a:r>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4</a:t>
            </a:fld>
            <a:endParaRPr kumimoji="1" lang="ja-JP" altLang="en-US"/>
          </a:p>
        </p:txBody>
      </p:sp>
    </p:spTree>
    <p:extLst>
      <p:ext uri="{BB962C8B-B14F-4D97-AF65-F5344CB8AC3E}">
        <p14:creationId xmlns:p14="http://schemas.microsoft.com/office/powerpoint/2010/main" val="233039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a:ea typeface="ＭＳ Ｐゴシック"/>
                <a:cs typeface="Calibri"/>
              </a:rPr>
              <a:t>このような問題を解決するには、パブリッククラウドにおいてユーザが自分のパーソナルデータを追跡・制御できるようなプライバシ制御機構が必要になる。</a:t>
            </a:r>
            <a:endParaRPr lang="en-US" altLang="ja-JP" sz="1350" dirty="0">
              <a:ea typeface="ＭＳ Ｐゴシック"/>
              <a:cs typeface="Calibri"/>
            </a:endParaRPr>
          </a:p>
          <a:p>
            <a:r>
              <a:rPr lang="ja-JP" altLang="en-US" sz="1350">
                <a:ea typeface="ＭＳ Ｐゴシック"/>
                <a:cs typeface="Calibri"/>
              </a:rPr>
              <a:t>プライバシ制御機構によって、ユーザは自分のパーソナルデータが他のどのクラウドサービスに送信され、どのデータセンタに保管されてのかを把握することができる。</a:t>
            </a:r>
            <a:endParaRPr lang="en-US" altLang="ja-JP" sz="1350" dirty="0">
              <a:ea typeface="ＭＳ Ｐゴシック"/>
              <a:cs typeface="Calibri"/>
            </a:endParaRPr>
          </a:p>
          <a:p>
            <a:r>
              <a:rPr lang="ja-JP" altLang="en-US" sz="1350">
                <a:ea typeface="ＭＳ Ｐゴシック"/>
                <a:cs typeface="Calibri"/>
              </a:rPr>
              <a:t>また、サービスの通信先を制限することによってパーソナルデータの流通範囲を制限することが可能になり、思わぬ情報流出を防ぐことができる。</a:t>
            </a:r>
            <a:endParaRPr lang="en-US" altLang="ja-JP" sz="1350" dirty="0">
              <a:ea typeface="ＭＳ Ｐゴシック"/>
              <a:cs typeface="Calibri"/>
            </a:endParaRPr>
          </a:p>
          <a:p>
            <a:endParaRPr lang="en-US" altLang="ja-JP" sz="1350" dirty="0">
              <a:ea typeface="ＭＳ Ｐゴシック"/>
              <a:cs typeface="Calibri"/>
            </a:endParaRPr>
          </a:p>
          <a:p>
            <a:r>
              <a:rPr lang="ja-JP" altLang="en-US" sz="1350">
                <a:ea typeface="ＭＳ Ｐゴシック"/>
                <a:cs typeface="Calibri"/>
              </a:rPr>
              <a:t>しかし、クラウドが提供するプライバシ制御機構をユーザが完全に信頼することはできない。</a:t>
            </a:r>
            <a:endParaRPr lang="en-US" altLang="ja-JP" sz="1350" dirty="0">
              <a:ea typeface="ＭＳ Ｐゴシック"/>
              <a:cs typeface="Calibri"/>
            </a:endParaRPr>
          </a:p>
          <a:p>
            <a:r>
              <a:rPr lang="ja-JP" altLang="en-US" sz="1350">
                <a:ea typeface="ＭＳ Ｐゴシック"/>
                <a:cs typeface="Calibri"/>
              </a:rPr>
              <a:t>これはユーザからは正しく追跡・制御されているかどうかがわからないから。</a:t>
            </a:r>
            <a:endParaRPr lang="en-US" altLang="ja-JP" sz="1350" dirty="0">
              <a:ea typeface="ＭＳ Ｐゴシック"/>
              <a:cs typeface="Calibri"/>
            </a:endParaRPr>
          </a:p>
          <a:p>
            <a:r>
              <a:rPr lang="ja-JP" altLang="en-US" sz="1350">
                <a:ea typeface="ＭＳ Ｐゴシック"/>
                <a:cs typeface="Calibri"/>
              </a:rPr>
              <a:t>クラウドはプライバシ制御機構をバイパスしてデータ収集サーバにパーソナルデータを転送している可能性や、クラウドに内部犯がいた場合には、外部からは正しく追跡・制御できているように見えていても、実際には情報が漏洩している可能性もある。</a:t>
            </a:r>
            <a:endParaRPr lang="en-US" altLang="ja-JP" sz="135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5</a:t>
            </a:fld>
            <a:endParaRPr kumimoji="1" lang="ja-JP" altLang="en-US"/>
          </a:p>
        </p:txBody>
      </p:sp>
    </p:spTree>
    <p:extLst>
      <p:ext uri="{BB962C8B-B14F-4D97-AF65-F5344CB8AC3E}">
        <p14:creationId xmlns:p14="http://schemas.microsoft.com/office/powerpoint/2010/main" val="244745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en-US" sz="1350" dirty="0">
                <a:ea typeface="ＭＳ Ｐゴシック"/>
                <a:cs typeface="Calibri"/>
              </a:rPr>
              <a:t>そこで我々は、</a:t>
            </a:r>
            <a:r>
              <a:rPr lang="en-US" altLang="ja-JP" sz="1350" dirty="0">
                <a:ea typeface="ＭＳ Ｐゴシック"/>
                <a:cs typeface="Calibri"/>
              </a:rPr>
              <a:t>AMD</a:t>
            </a:r>
            <a:r>
              <a:rPr lang="ja-JP" altLang="en-US" sz="1350" dirty="0">
                <a:ea typeface="ＭＳ Ｐゴシック"/>
                <a:cs typeface="Calibri"/>
              </a:rPr>
              <a:t> </a:t>
            </a:r>
            <a:r>
              <a:rPr lang="en-US" altLang="ja-JP" sz="1350" dirty="0">
                <a:ea typeface="ＭＳ Ｐゴシック"/>
                <a:cs typeface="Calibri"/>
              </a:rPr>
              <a:t>SEV</a:t>
            </a:r>
            <a:r>
              <a:rPr lang="ja-JP" altLang="en-US" sz="1350" dirty="0">
                <a:ea typeface="ＭＳ Ｐゴシック"/>
                <a:cs typeface="Calibri"/>
              </a:rPr>
              <a:t>を用いてユーザがクラウド内のデータ流を安全に追跡・制御することを可能にするシステムである</a:t>
            </a:r>
            <a:r>
              <a:rPr lang="en-US" altLang="ja-JP" sz="1350" dirty="0">
                <a:ea typeface="ＭＳ Ｐゴシック"/>
                <a:cs typeface="Calibri"/>
              </a:rPr>
              <a:t>SEV-tracker</a:t>
            </a:r>
            <a:r>
              <a:rPr lang="ja-JP" altLang="en-US" sz="1350" dirty="0">
                <a:ea typeface="ＭＳ Ｐゴシック"/>
                <a:cs typeface="Calibri"/>
              </a:rPr>
              <a:t>を提案します。</a:t>
            </a:r>
            <a:endParaRPr lang="en-US" altLang="ja-JP" sz="1350" dirty="0">
              <a:ea typeface="ＭＳ Ｐゴシック"/>
              <a:cs typeface="Calibri"/>
            </a:endParaRPr>
          </a:p>
          <a:p>
            <a:endParaRPr lang="en-US" altLang="ja-JP" sz="1350" dirty="0">
              <a:ea typeface="ＭＳ Ｐゴシック"/>
              <a:cs typeface="Calibri"/>
            </a:endParaRPr>
          </a:p>
          <a:p>
            <a:r>
              <a:rPr lang="en-US" altLang="ja-JP" sz="1350" dirty="0">
                <a:ea typeface="ＭＳ Ｐゴシック"/>
                <a:cs typeface="Calibri"/>
              </a:rPr>
              <a:t>SEV-tracker</a:t>
            </a:r>
            <a:r>
              <a:rPr lang="ja-JP" altLang="en-US" sz="1350" dirty="0">
                <a:ea typeface="ＭＳ Ｐゴシック"/>
                <a:cs typeface="Calibri"/>
              </a:rPr>
              <a:t>ではクラウド内でユーザが管理するプライバシ制御機構</a:t>
            </a:r>
            <a:r>
              <a:rPr lang="ja-JP" altLang="en-US" sz="1350">
                <a:ea typeface="ＭＳ Ｐゴシック"/>
                <a:cs typeface="Calibri"/>
              </a:rPr>
              <a:t>を実行することで、</a:t>
            </a:r>
            <a:r>
              <a:rPr lang="ja-JP" altLang="en-US" sz="1350" dirty="0">
                <a:ea typeface="ＭＳ Ｐゴシック"/>
                <a:cs typeface="Calibri"/>
              </a:rPr>
              <a:t>クラウドサービスのデータ流を追跡・制御できていることを保証します。</a:t>
            </a:r>
            <a:endParaRPr lang="en-US" altLang="ja-JP" sz="1350" dirty="0">
              <a:ea typeface="ＭＳ Ｐゴシック"/>
              <a:cs typeface="Calibri"/>
            </a:endParaRPr>
          </a:p>
          <a:p>
            <a:endParaRPr lang="en-US" altLang="ja-JP" sz="1350" dirty="0">
              <a:ea typeface="ＭＳ Ｐゴシック"/>
              <a:cs typeface="Calibri"/>
            </a:endParaRPr>
          </a:p>
          <a:p>
            <a:r>
              <a:rPr lang="en-US" altLang="ja-JP" sz="1350" dirty="0">
                <a:ea typeface="ＭＳ Ｐゴシック"/>
                <a:cs typeface="Calibri"/>
              </a:rPr>
              <a:t>SEV-tracker</a:t>
            </a:r>
            <a:r>
              <a:rPr lang="ja-JP" altLang="en-US" sz="1350">
                <a:ea typeface="ＭＳ Ｐゴシック"/>
                <a:cs typeface="Calibri"/>
              </a:rPr>
              <a:t>ではユーザがクラウドに仮想化ソフトウェアを送り込んでプライバシ制御機構を動作させる。</a:t>
            </a:r>
            <a:endParaRPr lang="en-US" altLang="ja-JP" sz="1350" dirty="0">
              <a:ea typeface="ＭＳ Ｐゴシック"/>
              <a:cs typeface="Calibri"/>
            </a:endParaRPr>
          </a:p>
          <a:p>
            <a:r>
              <a:rPr lang="ja-JP" altLang="en-US" sz="1350">
                <a:ea typeface="ＭＳ Ｐゴシック"/>
                <a:cs typeface="Calibri"/>
              </a:rPr>
              <a:t>クラウドのインフラは変更できないため、クラウドが作成した</a:t>
            </a:r>
            <a:r>
              <a:rPr lang="en-US" altLang="ja-JP" sz="1350" dirty="0">
                <a:ea typeface="ＭＳ Ｐゴシック"/>
                <a:cs typeface="Calibri"/>
              </a:rPr>
              <a:t>VM</a:t>
            </a:r>
            <a:r>
              <a:rPr lang="ja-JP" altLang="en-US" sz="1350">
                <a:ea typeface="ＭＳ Ｐゴシック"/>
                <a:cs typeface="Calibri"/>
              </a:rPr>
              <a:t>内でユーザのハイパーバイザを実行し、ネストした仮想化という技術を用いてユーザ</a:t>
            </a:r>
            <a:r>
              <a:rPr lang="en-US" altLang="ja-JP" sz="1350" dirty="0">
                <a:ea typeface="ＭＳ Ｐゴシック"/>
                <a:cs typeface="Calibri"/>
              </a:rPr>
              <a:t>VM</a:t>
            </a:r>
            <a:r>
              <a:rPr lang="ja-JP" altLang="en-US" sz="1350">
                <a:ea typeface="ＭＳ Ｐゴシック"/>
                <a:cs typeface="Calibri"/>
              </a:rPr>
              <a:t>を作成する。</a:t>
            </a:r>
            <a:endParaRPr lang="en-US" altLang="ja-JP" sz="1350" dirty="0">
              <a:ea typeface="ＭＳ Ｐゴシック"/>
              <a:cs typeface="Calibri"/>
            </a:endParaRPr>
          </a:p>
          <a:p>
            <a:r>
              <a:rPr lang="ja-JP" altLang="en-US" sz="1350">
                <a:ea typeface="ＭＳ Ｐゴシック"/>
                <a:cs typeface="Calibri"/>
              </a:rPr>
              <a:t>そして、ユーザ</a:t>
            </a:r>
            <a:r>
              <a:rPr lang="en-US" altLang="ja-JP" sz="1350" dirty="0">
                <a:ea typeface="ＭＳ Ｐゴシック"/>
                <a:cs typeface="Calibri"/>
              </a:rPr>
              <a:t>VM</a:t>
            </a:r>
            <a:r>
              <a:rPr lang="ja-JP" altLang="en-US" sz="1350">
                <a:ea typeface="ＭＳ Ｐゴシック"/>
                <a:cs typeface="Calibri"/>
              </a:rPr>
              <a:t>の中でクラウドのサービスを動作させる。</a:t>
            </a:r>
            <a:endParaRPr lang="en-US" altLang="ja-JP" sz="1350" dirty="0">
              <a:ea typeface="ＭＳ Ｐゴシック"/>
              <a:cs typeface="Calibri"/>
            </a:endParaRPr>
          </a:p>
          <a:p>
            <a:r>
              <a:rPr lang="ja-JP" altLang="en-US" sz="1350">
                <a:ea typeface="ＭＳ Ｐゴシック"/>
                <a:cs typeface="Calibri"/>
              </a:rPr>
              <a:t>こうすることで、ユーザ・ハイパーバイザ内のプライバシ制御機構がクラウドサービスの通信を監視して、通信の追跡・制御を行うことが可能になる。</a:t>
            </a:r>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a:p>
            <a:endParaRPr lang="en-US" altLang="ja-JP" sz="135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6</a:t>
            </a:fld>
            <a:endParaRPr kumimoji="1" lang="ja-JP" altLang="en-US"/>
          </a:p>
        </p:txBody>
      </p:sp>
    </p:spTree>
    <p:extLst>
      <p:ext uri="{BB962C8B-B14F-4D97-AF65-F5344CB8AC3E}">
        <p14:creationId xmlns:p14="http://schemas.microsoft.com/office/powerpoint/2010/main" val="40269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ユーザとクラウドは互いに信頼できない関係であるため、ユーザ・ハイパーバイザとクラウドサービスを安全に実行するのは難しくなる。</a:t>
            </a:r>
            <a:endParaRPr kumimoji="1" lang="en-US" altLang="ja-JP" dirty="0"/>
          </a:p>
          <a:p>
            <a:endParaRPr kumimoji="1" lang="en-US" altLang="ja-JP" dirty="0"/>
          </a:p>
          <a:p>
            <a:r>
              <a:rPr kumimoji="1" lang="ja-JP" altLang="en-US"/>
              <a:t>何の保護もなく実行する場合、クラウドは</a:t>
            </a:r>
            <a:r>
              <a:rPr kumimoji="1" lang="en-US" altLang="ja-JP" dirty="0"/>
              <a:t>VM</a:t>
            </a:r>
            <a:r>
              <a:rPr kumimoji="1" lang="ja-JP" altLang="en-US"/>
              <a:t>内で動作するユーザ・ハイパーバイザよりも高い権限を持つため、ユーザ・ハイパーバイザはクラウドから攻撃を受ける可能性がある。</a:t>
            </a:r>
            <a:endParaRPr kumimoji="1" lang="en-US" altLang="ja-JP" dirty="0"/>
          </a:p>
          <a:p>
            <a:r>
              <a:rPr kumimoji="1" lang="ja-JP" altLang="en-US"/>
              <a:t>ユーザ・ハイパーバイザがクラウドから攻撃されると、プライバシ制御機構が無効化されたり、データの追跡情報が改竄されたりしてデータの追跡・制御が正常に行えなくなる可能性がある。</a:t>
            </a:r>
            <a:endParaRPr kumimoji="1" lang="en-US" altLang="ja-JP" dirty="0"/>
          </a:p>
          <a:p>
            <a:endParaRPr kumimoji="1" lang="en-US" altLang="ja-JP" dirty="0"/>
          </a:p>
          <a:p>
            <a:r>
              <a:rPr kumimoji="1" lang="ja-JP" altLang="en-US"/>
              <a:t>また、ユーザ・ハイパーバイザはユーザ</a:t>
            </a:r>
            <a:r>
              <a:rPr kumimoji="1" lang="en-US" altLang="ja-JP" dirty="0"/>
              <a:t>VM</a:t>
            </a:r>
            <a:r>
              <a:rPr kumimoji="1" lang="ja-JP" altLang="en-US"/>
              <a:t>内で動作するクラウドサービスよりも高い権限を持つため、クラウドサービスはユーザ・ハイパーバイザから攻撃を受ける可能性がある。</a:t>
            </a:r>
            <a:endParaRPr kumimoji="1" lang="en-US" altLang="ja-JP" dirty="0"/>
          </a:p>
          <a:p>
            <a:r>
              <a:rPr kumimoji="1" lang="ja-JP" altLang="en-US"/>
              <a:t>この場合は、クラウドサービスが扱う機密情報をユーザによって盗まれたり改竄されたりする可能性がある。</a:t>
            </a:r>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7</a:t>
            </a:fld>
            <a:endParaRPr kumimoji="1" lang="ja-JP" altLang="en-US"/>
          </a:p>
        </p:txBody>
      </p:sp>
    </p:spTree>
    <p:extLst>
      <p:ext uri="{BB962C8B-B14F-4D97-AF65-F5344CB8AC3E}">
        <p14:creationId xmlns:p14="http://schemas.microsoft.com/office/powerpoint/2010/main" val="414278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そこで、</a:t>
            </a:r>
            <a:r>
              <a:rPr kumimoji="1" lang="en-US" altLang="ja-JP" dirty="0"/>
              <a:t>SEV-tracker</a:t>
            </a:r>
            <a:r>
              <a:rPr kumimoji="1" lang="ja-JP" altLang="en-US"/>
              <a:t>では、</a:t>
            </a:r>
            <a:r>
              <a:rPr kumimoji="1" lang="en-US" altLang="ja-JP" dirty="0"/>
              <a:t>AMD</a:t>
            </a:r>
            <a:r>
              <a:rPr kumimoji="1" lang="ja-JP" altLang="en-US"/>
              <a:t>　</a:t>
            </a:r>
            <a:r>
              <a:rPr kumimoji="1" lang="en-US" altLang="ja-JP" dirty="0"/>
              <a:t>SEV</a:t>
            </a:r>
            <a:r>
              <a:rPr kumimoji="1" lang="ja-JP" altLang="en-US"/>
              <a:t>を用いて相互保護を実現する。</a:t>
            </a:r>
            <a:endParaRPr kumimoji="1" lang="en-US" altLang="ja-JP" dirty="0"/>
          </a:p>
          <a:p>
            <a:r>
              <a:rPr kumimoji="1" lang="en-US" altLang="ja-JP" dirty="0"/>
              <a:t>AMD SEV</a:t>
            </a:r>
            <a:r>
              <a:rPr kumimoji="1" lang="ja-JP" altLang="en-US"/>
              <a:t>は</a:t>
            </a:r>
            <a:r>
              <a:rPr kumimoji="1" lang="en-US" altLang="ja-JP" dirty="0"/>
              <a:t>AMD</a:t>
            </a:r>
            <a:r>
              <a:rPr kumimoji="1" lang="ja-JP" altLang="en-US"/>
              <a:t>製</a:t>
            </a:r>
            <a:r>
              <a:rPr kumimoji="1" lang="en-US" altLang="ja-JP" dirty="0"/>
              <a:t>CPU</a:t>
            </a:r>
            <a:r>
              <a:rPr kumimoji="1" lang="ja-JP" altLang="en-US"/>
              <a:t>が提供するセキュリティ機能で、</a:t>
            </a:r>
            <a:r>
              <a:rPr kumimoji="1" lang="en-US" altLang="ja-JP" dirty="0"/>
              <a:t>VM</a:t>
            </a:r>
            <a:r>
              <a:rPr kumimoji="1" lang="ja-JP" altLang="en-US"/>
              <a:t>のメモリやレジスタの暗号化、整合性保証などを行うことができる。</a:t>
            </a:r>
            <a:endParaRPr kumimoji="1" lang="en-US" altLang="ja-JP" dirty="0"/>
          </a:p>
          <a:p>
            <a:r>
              <a:rPr kumimoji="1" lang="ja-JP" altLang="en-US"/>
              <a:t>暗号化を行う際の鍵は</a:t>
            </a:r>
            <a:r>
              <a:rPr kumimoji="1" lang="en-US" altLang="ja-JP" dirty="0"/>
              <a:t>AMD</a:t>
            </a:r>
            <a:r>
              <a:rPr kumimoji="1" lang="ja-JP" altLang="en-US"/>
              <a:t>セキュアプロセッサ内で生成・管理されるため、ハイパーバイザから</a:t>
            </a:r>
            <a:r>
              <a:rPr kumimoji="1" lang="en-US" altLang="ja-JP" dirty="0"/>
              <a:t>VM</a:t>
            </a:r>
            <a:r>
              <a:rPr kumimoji="1" lang="ja-JP" altLang="en-US"/>
              <a:t>を保護することができる。</a:t>
            </a:r>
            <a:endParaRPr kumimoji="1" lang="en-US" altLang="ja-JP" dirty="0"/>
          </a:p>
          <a:p>
            <a:endParaRPr kumimoji="1" lang="en-US" altLang="ja-JP" dirty="0"/>
          </a:p>
          <a:p>
            <a:r>
              <a:rPr kumimoji="1" lang="ja-JP" altLang="en-US"/>
              <a:t>ユーザ</a:t>
            </a:r>
            <a:r>
              <a:rPr kumimoji="1" lang="ja-JP" altLang="en-US" dirty="0"/>
              <a:t>・ハイパーバイザが動作するクラウド</a:t>
            </a:r>
            <a:r>
              <a:rPr kumimoji="1" lang="en-US" altLang="ja-JP" dirty="0"/>
              <a:t>VM</a:t>
            </a:r>
            <a:r>
              <a:rPr kumimoji="1" lang="ja-JP" altLang="en-US" dirty="0"/>
              <a:t>のメモリを</a:t>
            </a:r>
            <a:r>
              <a:rPr kumimoji="1" lang="en-US" altLang="ja-JP" dirty="0"/>
              <a:t>SEV</a:t>
            </a:r>
            <a:r>
              <a:rPr kumimoji="1" lang="ja-JP" altLang="en-US" dirty="0"/>
              <a:t>で保護することによってクラウドから攻撃されたとしてもプライバシ制御機構の無効化やデータの改竄、窃取を防ぐこと</a:t>
            </a:r>
            <a:r>
              <a:rPr kumimoji="1" lang="ja-JP" altLang="en-US"/>
              <a:t>ができる。</a:t>
            </a:r>
            <a:endParaRPr kumimoji="1" lang="en-US" altLang="ja-JP" dirty="0"/>
          </a:p>
          <a:p>
            <a:r>
              <a:rPr kumimoji="1" lang="ja-JP" altLang="en-US" dirty="0"/>
              <a:t>また、同様にクラウドサービスが動作するユーザ</a:t>
            </a:r>
            <a:r>
              <a:rPr kumimoji="1" lang="en-US" altLang="ja-JP" dirty="0"/>
              <a:t>VM</a:t>
            </a:r>
            <a:r>
              <a:rPr kumimoji="1" lang="ja-JP" altLang="en-US" dirty="0"/>
              <a:t>のメモリも</a:t>
            </a:r>
            <a:r>
              <a:rPr kumimoji="1" lang="en-US" altLang="ja-JP" dirty="0"/>
              <a:t> SEV</a:t>
            </a:r>
            <a:r>
              <a:rPr kumimoji="1" lang="ja-JP" altLang="en-US" dirty="0"/>
              <a:t>で保護することによってユーザ・ハイパーバイザからの攻撃を防ぐことができます。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8</a:t>
            </a:fld>
            <a:endParaRPr kumimoji="1" lang="ja-JP" altLang="en-US"/>
          </a:p>
        </p:txBody>
      </p:sp>
    </p:spTree>
    <p:extLst>
      <p:ext uri="{BB962C8B-B14F-4D97-AF65-F5344CB8AC3E}">
        <p14:creationId xmlns:p14="http://schemas.microsoft.com/office/powerpoint/2010/main" val="363462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fontScale="62500" lnSpcReduction="20000"/>
          </a:bodyPr>
          <a:lstStyle/>
          <a:p>
            <a:endParaRPr lang="en-US" altLang="ja-JP" sz="1400" dirty="0">
              <a:ea typeface="ＭＳ Ｐゴシック"/>
              <a:cs typeface="Calibri"/>
            </a:endParaRPr>
          </a:p>
          <a:p>
            <a:r>
              <a:rPr lang="ja-JP" altLang="en-US" sz="1400">
                <a:ea typeface="ＭＳ Ｐゴシック"/>
                <a:cs typeface="Calibri"/>
              </a:rPr>
              <a:t>ただ使っただけではないということをアピールできるといい、簡単に動いたのではない。</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従来のシステムでは左の図のようにクラウド</a:t>
            </a:r>
            <a:r>
              <a:rPr lang="en-US" altLang="ja-JP" sz="1400" dirty="0">
                <a:ea typeface="ＭＳ Ｐゴシック"/>
                <a:cs typeface="Calibri"/>
              </a:rPr>
              <a:t>VM</a:t>
            </a:r>
            <a:r>
              <a:rPr lang="ja-JP" altLang="en-US" sz="1400">
                <a:ea typeface="ＭＳ Ｐゴシック"/>
                <a:cs typeface="Calibri"/>
              </a:rPr>
              <a:t>上で</a:t>
            </a:r>
            <a:r>
              <a:rPr lang="en-US" altLang="ja-JP" sz="1400" dirty="0">
                <a:ea typeface="ＭＳ Ｐゴシック"/>
                <a:cs typeface="Calibri"/>
              </a:rPr>
              <a:t>Linux</a:t>
            </a:r>
            <a:r>
              <a:rPr lang="ja-JP" altLang="en-US" sz="1400">
                <a:ea typeface="ＭＳ Ｐゴシック"/>
                <a:cs typeface="Calibri"/>
              </a:rPr>
              <a:t>などの</a:t>
            </a:r>
            <a:r>
              <a:rPr lang="en-US" altLang="ja-JP" sz="1400" dirty="0">
                <a:ea typeface="ＭＳ Ｐゴシック"/>
                <a:cs typeface="Calibri"/>
              </a:rPr>
              <a:t>OS</a:t>
            </a:r>
            <a:r>
              <a:rPr lang="ja-JP" altLang="en-US" sz="1400">
                <a:ea typeface="ＭＳ Ｐゴシック"/>
                <a:cs typeface="Calibri"/>
              </a:rPr>
              <a:t>を動作させてクラウドサービスを動作させるが、</a:t>
            </a:r>
            <a:endParaRPr lang="en-US" altLang="ja-JP" sz="1400" dirty="0">
              <a:ea typeface="ＭＳ Ｐゴシック"/>
              <a:cs typeface="Calibri"/>
            </a:endParaRPr>
          </a:p>
          <a:p>
            <a:r>
              <a:rPr lang="en-US" altLang="ja-JP" sz="1400" dirty="0">
                <a:ea typeface="ＭＳ Ｐゴシック"/>
                <a:cs typeface="Calibri"/>
              </a:rPr>
              <a:t>SEV-tracker</a:t>
            </a:r>
            <a:r>
              <a:rPr lang="ja-JP" altLang="en-US" sz="1400">
                <a:ea typeface="ＭＳ Ｐゴシック"/>
                <a:cs typeface="Calibri"/>
              </a:rPr>
              <a:t>では、右の図のようにクラウド</a:t>
            </a:r>
            <a:r>
              <a:rPr lang="en-US" altLang="ja-JP" sz="1400" dirty="0">
                <a:ea typeface="ＭＳ Ｐゴシック"/>
                <a:cs typeface="Calibri"/>
              </a:rPr>
              <a:t>VM</a:t>
            </a:r>
            <a:r>
              <a:rPr lang="ja-JP" altLang="en-US" sz="1400">
                <a:ea typeface="ＭＳ Ｐゴシック"/>
                <a:cs typeface="Calibri"/>
              </a:rPr>
              <a:t>の中でユーザ</a:t>
            </a:r>
            <a:r>
              <a:rPr lang="en-US" altLang="ja-JP" sz="1400" dirty="0">
                <a:ea typeface="ＭＳ Ｐゴシック"/>
                <a:cs typeface="Calibri"/>
              </a:rPr>
              <a:t>VM</a:t>
            </a:r>
            <a:r>
              <a:rPr lang="ja-JP" altLang="en-US" sz="1400">
                <a:ea typeface="ＭＳ Ｐゴシック"/>
                <a:cs typeface="Calibri"/>
              </a:rPr>
              <a:t>を動作させるために、ネストした仮想化という技術を使っており、これによってクラウド</a:t>
            </a:r>
            <a:r>
              <a:rPr lang="en-US" altLang="ja-JP" sz="1400" dirty="0">
                <a:ea typeface="ＭＳ Ｐゴシック"/>
                <a:cs typeface="Calibri"/>
              </a:rPr>
              <a:t>VM</a:t>
            </a:r>
            <a:r>
              <a:rPr lang="ja-JP" altLang="en-US" sz="1400">
                <a:ea typeface="ＭＳ Ｐゴシック"/>
                <a:cs typeface="Calibri"/>
              </a:rPr>
              <a:t>の中で動作するユーザ</a:t>
            </a:r>
            <a:r>
              <a:rPr lang="en-US" altLang="ja-JP" sz="1400" dirty="0">
                <a:ea typeface="ＭＳ Ｐゴシック"/>
                <a:cs typeface="Calibri"/>
              </a:rPr>
              <a:t>VM</a:t>
            </a:r>
            <a:r>
              <a:rPr lang="ja-JP" altLang="en-US" sz="1400">
                <a:ea typeface="ＭＳ Ｐゴシック"/>
                <a:cs typeface="Calibri"/>
              </a:rPr>
              <a:t>には仮想化のオーバヘッドが二重にかかってしまう。</a:t>
            </a:r>
            <a:endParaRPr lang="en-US" altLang="ja-JP" sz="1400" dirty="0">
              <a:ea typeface="ＭＳ Ｐゴシック"/>
              <a:cs typeface="Calibri"/>
            </a:endParaRPr>
          </a:p>
          <a:p>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ネスト</a:t>
            </a:r>
            <a:r>
              <a:rPr lang="ja-JP" altLang="en-US" sz="1400" dirty="0">
                <a:ea typeface="ＭＳ Ｐゴシック"/>
                <a:cs typeface="Calibri"/>
              </a:rPr>
              <a:t>した仮想化のオーバーヘッドを削減するために、</a:t>
            </a:r>
            <a:r>
              <a:rPr lang="en-US" altLang="ja-JP" sz="1400" dirty="0">
                <a:ea typeface="ＭＳ Ｐゴシック"/>
                <a:cs typeface="Calibri"/>
              </a:rPr>
              <a:t>SEV-tracker</a:t>
            </a:r>
            <a:r>
              <a:rPr lang="ja-JP" altLang="en-US" sz="1400" dirty="0">
                <a:ea typeface="ＭＳ Ｐゴシック"/>
                <a:cs typeface="Calibri"/>
              </a:rPr>
              <a:t>では軽量はハイパーバイザと</a:t>
            </a:r>
            <a:r>
              <a:rPr lang="en-US" altLang="ja-JP" sz="1400" dirty="0">
                <a:ea typeface="ＭＳ Ｐゴシック"/>
                <a:cs typeface="Calibri"/>
              </a:rPr>
              <a:t>OS</a:t>
            </a:r>
            <a:r>
              <a:rPr lang="ja-JP" altLang="en-US" sz="1400" dirty="0">
                <a:ea typeface="ＭＳ Ｐゴシック"/>
                <a:cs typeface="Calibri"/>
              </a:rPr>
              <a:t>を利用</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dirty="0">
                <a:ea typeface="ＭＳ Ｐゴシック"/>
                <a:cs typeface="Calibri"/>
              </a:rPr>
              <a:t>まず、ユーザ・ハイパーバイザとして</a:t>
            </a:r>
            <a:r>
              <a:rPr lang="en-US" altLang="ja-JP" sz="1400" dirty="0" err="1">
                <a:ea typeface="ＭＳ Ｐゴシック"/>
                <a:cs typeface="Calibri"/>
              </a:rPr>
              <a:t>BitVisor</a:t>
            </a:r>
            <a:r>
              <a:rPr lang="ja-JP" altLang="en-US" sz="1400">
                <a:ea typeface="ＭＳ Ｐゴシック"/>
                <a:cs typeface="Calibri"/>
              </a:rPr>
              <a:t>を利用</a:t>
            </a:r>
            <a:endParaRPr lang="en-US" altLang="ja-JP" sz="1400" dirty="0">
              <a:ea typeface="ＭＳ Ｐゴシック"/>
              <a:cs typeface="Calibri"/>
            </a:endParaRPr>
          </a:p>
          <a:p>
            <a:r>
              <a:rPr lang="en-US" altLang="ja-JP" sz="1400" dirty="0" err="1">
                <a:ea typeface="ＭＳ Ｐゴシック"/>
                <a:cs typeface="Calibri"/>
              </a:rPr>
              <a:t>BitVisor</a:t>
            </a:r>
            <a:r>
              <a:rPr lang="ja-JP" altLang="en-US" sz="1400">
                <a:ea typeface="ＭＳ Ｐゴシック"/>
                <a:cs typeface="Calibri"/>
              </a:rPr>
              <a:t>は</a:t>
            </a:r>
            <a:r>
              <a:rPr lang="en-US" altLang="ja-JP" sz="1400" dirty="0">
                <a:ea typeface="ＭＳ Ｐゴシック"/>
                <a:cs typeface="Calibri"/>
              </a:rPr>
              <a:t>1</a:t>
            </a:r>
            <a:r>
              <a:rPr lang="ja-JP" altLang="en-US" sz="1400" dirty="0">
                <a:ea typeface="ＭＳ Ｐゴシック"/>
                <a:cs typeface="Calibri"/>
              </a:rPr>
              <a:t>つの</a:t>
            </a:r>
            <a:r>
              <a:rPr lang="en-US" altLang="ja-JP" sz="1400" dirty="0">
                <a:ea typeface="ＭＳ Ｐゴシック"/>
                <a:cs typeface="Calibri"/>
              </a:rPr>
              <a:t>VM</a:t>
            </a:r>
            <a:r>
              <a:rPr lang="ja-JP" altLang="en-US" sz="1400" dirty="0">
                <a:ea typeface="ＭＳ Ｐゴシック"/>
                <a:cs typeface="Calibri"/>
              </a:rPr>
              <a:t>のみをサポートしており、それに必要な機能のみを提供しているため、一般的なハイパーバイザに比べて軽量</a:t>
            </a:r>
            <a:endParaRPr lang="en-US" altLang="ja-JP" sz="1400" dirty="0">
              <a:ea typeface="ＭＳ Ｐゴシック"/>
              <a:cs typeface="Calibri"/>
            </a:endParaRPr>
          </a:p>
          <a:p>
            <a:r>
              <a:rPr lang="ja-JP" altLang="en-US" sz="1400" dirty="0">
                <a:ea typeface="ＭＳ Ｐゴシック"/>
                <a:cs typeface="Calibri"/>
              </a:rPr>
              <a:t>今回は、通信の追跡・制御に必要なネットワークデバイスの一部のみを仮想化</a:t>
            </a:r>
            <a:endParaRPr lang="en-US" altLang="ja-JP" sz="1400" dirty="0">
              <a:ea typeface="ＭＳ Ｐゴシック"/>
              <a:cs typeface="Calibri"/>
            </a:endParaRPr>
          </a:p>
          <a:p>
            <a:endParaRPr lang="en-US" altLang="ja-JP" sz="1400" dirty="0">
              <a:ea typeface="ＭＳ Ｐゴシック"/>
              <a:cs typeface="Calibri"/>
            </a:endParaRPr>
          </a:p>
          <a:p>
            <a:endParaRPr lang="en-US" altLang="ja-JP" sz="1400" dirty="0">
              <a:ea typeface="ＭＳ Ｐゴシック"/>
              <a:cs typeface="Calibri"/>
            </a:endParaRPr>
          </a:p>
          <a:p>
            <a:r>
              <a:rPr lang="ja-JP" altLang="en-US" sz="1400" dirty="0">
                <a:ea typeface="ＭＳ Ｐゴシック"/>
                <a:cs typeface="Calibri"/>
              </a:rPr>
              <a:t>また、ユーザ</a:t>
            </a:r>
            <a:r>
              <a:rPr lang="en-US" altLang="ja-JP" sz="1400" dirty="0">
                <a:ea typeface="ＭＳ Ｐゴシック"/>
                <a:cs typeface="Calibri"/>
              </a:rPr>
              <a:t>VM</a:t>
            </a:r>
            <a:r>
              <a:rPr lang="ja-JP" altLang="en-US" sz="1400" dirty="0">
                <a:ea typeface="ＭＳ Ｐゴシック"/>
                <a:cs typeface="Calibri"/>
              </a:rPr>
              <a:t>内のクラウドサービスには軽量なライブラリ</a:t>
            </a:r>
            <a:r>
              <a:rPr lang="en-US" altLang="ja-JP" sz="1400" dirty="0">
                <a:ea typeface="ＭＳ Ｐゴシック"/>
                <a:cs typeface="Calibri"/>
              </a:rPr>
              <a:t>OS</a:t>
            </a:r>
            <a:r>
              <a:rPr lang="ja-JP" altLang="en-US" sz="1400" dirty="0">
                <a:ea typeface="ＭＳ Ｐゴシック"/>
                <a:cs typeface="Calibri"/>
              </a:rPr>
              <a:t>である</a:t>
            </a:r>
            <a:r>
              <a:rPr lang="en-US" altLang="ja-JP" sz="1400" dirty="0" err="1">
                <a:ea typeface="ＭＳ Ｐゴシック"/>
                <a:cs typeface="Calibri"/>
              </a:rPr>
              <a:t>Unikraft</a:t>
            </a:r>
            <a:r>
              <a:rPr lang="ja-JP" altLang="en-US" sz="1400" dirty="0">
                <a:ea typeface="ＭＳ Ｐゴシック"/>
                <a:cs typeface="Calibri"/>
              </a:rPr>
              <a:t>をゲスト</a:t>
            </a:r>
            <a:r>
              <a:rPr lang="en-US" altLang="ja-JP" sz="1400" dirty="0">
                <a:ea typeface="ＭＳ Ｐゴシック"/>
                <a:cs typeface="Calibri"/>
              </a:rPr>
              <a:t>OS</a:t>
            </a:r>
            <a:r>
              <a:rPr lang="ja-JP" altLang="en-US" sz="1400" dirty="0">
                <a:ea typeface="ＭＳ Ｐゴシック"/>
                <a:cs typeface="Calibri"/>
              </a:rPr>
              <a:t>として使用します。</a:t>
            </a:r>
            <a:endParaRPr lang="en-US" altLang="ja-JP" sz="1400" dirty="0">
              <a:ea typeface="ＭＳ Ｐゴシック"/>
              <a:cs typeface="Calibri"/>
            </a:endParaRPr>
          </a:p>
          <a:p>
            <a:r>
              <a:rPr lang="ja-JP" altLang="en-US" sz="1400" dirty="0">
                <a:ea typeface="ＭＳ Ｐゴシック"/>
                <a:cs typeface="Calibri"/>
              </a:rPr>
              <a:t>この</a:t>
            </a:r>
            <a:r>
              <a:rPr lang="en-US" altLang="ja-JP" sz="1400" dirty="0">
                <a:ea typeface="ＭＳ Ｐゴシック"/>
                <a:cs typeface="Calibri"/>
              </a:rPr>
              <a:t>OS</a:t>
            </a:r>
            <a:r>
              <a:rPr lang="ja-JP" altLang="en-US" sz="1400" dirty="0">
                <a:ea typeface="ＭＳ Ｐゴシック"/>
                <a:cs typeface="Calibri"/>
              </a:rPr>
              <a:t>はサービスの実行に必要な</a:t>
            </a:r>
            <a:r>
              <a:rPr lang="en-US" altLang="ja-JP" sz="1400" dirty="0">
                <a:ea typeface="ＭＳ Ｐゴシック"/>
                <a:cs typeface="Calibri"/>
              </a:rPr>
              <a:t>OS</a:t>
            </a:r>
            <a:r>
              <a:rPr lang="ja-JP" altLang="en-US" sz="1400" dirty="0">
                <a:ea typeface="ＭＳ Ｐゴシック"/>
                <a:cs typeface="Calibri"/>
              </a:rPr>
              <a:t>の機能のみをライブラリとしてリンクすることで、汎用</a:t>
            </a:r>
            <a:r>
              <a:rPr lang="en-US" altLang="ja-JP" sz="1400" dirty="0">
                <a:ea typeface="ＭＳ Ｐゴシック"/>
                <a:cs typeface="Calibri"/>
              </a:rPr>
              <a:t>OS</a:t>
            </a:r>
            <a:r>
              <a:rPr lang="ja-JP" altLang="en-US" sz="1400" dirty="0">
                <a:ea typeface="ＭＳ Ｐゴシック"/>
                <a:cs typeface="Calibri"/>
              </a:rPr>
              <a:t>を使う場合よりも高速に動作し、メモリ使用量を</a:t>
            </a:r>
            <a:r>
              <a:rPr lang="ja-JP" altLang="en-US" sz="1400">
                <a:ea typeface="ＭＳ Ｐゴシック"/>
                <a:cs typeface="Calibri"/>
              </a:rPr>
              <a:t>抑えます。</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このような構成で動作させた前例がなかったため、</a:t>
            </a:r>
            <a:r>
              <a:rPr lang="en-US" altLang="ja-JP" sz="1400" dirty="0" err="1">
                <a:ea typeface="ＭＳ Ｐゴシック"/>
                <a:cs typeface="Calibri"/>
              </a:rPr>
              <a:t>BitVisor</a:t>
            </a:r>
            <a:r>
              <a:rPr lang="ja-JP" altLang="en-US" sz="1400">
                <a:ea typeface="ＭＳ Ｐゴシック"/>
                <a:cs typeface="Calibri"/>
              </a:rPr>
              <a:t>上で</a:t>
            </a:r>
            <a:r>
              <a:rPr lang="en-US" altLang="ja-JP" sz="1400" dirty="0" err="1">
                <a:ea typeface="ＭＳ Ｐゴシック"/>
                <a:cs typeface="Calibri"/>
              </a:rPr>
              <a:t>Unikraft</a:t>
            </a:r>
            <a:r>
              <a:rPr lang="ja-JP" altLang="en-US" sz="1400">
                <a:ea typeface="ＭＳ Ｐゴシック"/>
                <a:cs typeface="Calibri"/>
              </a:rPr>
              <a:t>が動作するように試行錯誤をした結果、一部改造を行なって動作するようにした。</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ーーーーーーーーーーー</a:t>
            </a:r>
            <a:endParaRPr lang="en-US" altLang="ja-JP" sz="1400" dirty="0">
              <a:ea typeface="ＭＳ Ｐゴシック"/>
              <a:cs typeface="Calibri"/>
            </a:endParaRPr>
          </a:p>
          <a:p>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ネストした仮想化の説明を少しする。</a:t>
            </a:r>
            <a:endParaRPr lang="en-US" altLang="ja-JP" sz="1400" dirty="0">
              <a:ea typeface="ＭＳ Ｐゴシック"/>
              <a:cs typeface="Calibri"/>
            </a:endParaRPr>
          </a:p>
          <a:p>
            <a:r>
              <a:rPr lang="ja-JP" altLang="en-US" sz="1400">
                <a:ea typeface="ＭＳ Ｐゴシック"/>
                <a:cs typeface="Calibri"/>
              </a:rPr>
              <a:t>クラウド</a:t>
            </a:r>
            <a:r>
              <a:rPr lang="en-US" altLang="ja-JP" sz="1400" dirty="0">
                <a:ea typeface="ＭＳ Ｐゴシック"/>
                <a:cs typeface="Calibri"/>
              </a:rPr>
              <a:t>VM</a:t>
            </a:r>
            <a:r>
              <a:rPr lang="ja-JP" altLang="en-US" sz="1400">
                <a:ea typeface="ＭＳ Ｐゴシック"/>
                <a:cs typeface="Calibri"/>
              </a:rPr>
              <a:t>の中でユーザ</a:t>
            </a:r>
            <a:r>
              <a:rPr lang="en-US" altLang="ja-JP" sz="1400" dirty="0">
                <a:ea typeface="ＭＳ Ｐゴシック"/>
                <a:cs typeface="Calibri"/>
              </a:rPr>
              <a:t>VM</a:t>
            </a:r>
            <a:r>
              <a:rPr lang="ja-JP" altLang="en-US" sz="1400">
                <a:ea typeface="ＭＳ Ｐゴシック"/>
                <a:cs typeface="Calibri"/>
              </a:rPr>
              <a:t>を作っている。</a:t>
            </a:r>
            <a:endParaRPr lang="en-US" altLang="ja-JP" sz="1400" dirty="0">
              <a:ea typeface="ＭＳ Ｐゴシック"/>
              <a:cs typeface="Calibri"/>
            </a:endParaRPr>
          </a:p>
          <a:p>
            <a:r>
              <a:rPr lang="ja-JP" altLang="en-US" sz="1400">
                <a:ea typeface="ＭＳ Ｐゴシック"/>
                <a:cs typeface="Calibri"/>
              </a:rPr>
              <a:t>クラウド</a:t>
            </a:r>
            <a:r>
              <a:rPr lang="en-US" altLang="ja-JP" sz="1400" dirty="0">
                <a:ea typeface="ＭＳ Ｐゴシック"/>
                <a:cs typeface="Calibri"/>
              </a:rPr>
              <a:t>VM</a:t>
            </a:r>
            <a:r>
              <a:rPr lang="ja-JP" altLang="en-US" sz="1400">
                <a:ea typeface="ＭＳ Ｐゴシック"/>
                <a:cs typeface="Calibri"/>
              </a:rPr>
              <a:t>の中でユーザ</a:t>
            </a:r>
            <a:r>
              <a:rPr lang="en-US" altLang="ja-JP" sz="1400" dirty="0">
                <a:ea typeface="ＭＳ Ｐゴシック"/>
                <a:cs typeface="Calibri"/>
              </a:rPr>
              <a:t>VM</a:t>
            </a:r>
            <a:r>
              <a:rPr lang="ja-JP" altLang="en-US" sz="1400">
                <a:ea typeface="ＭＳ Ｐゴシック"/>
                <a:cs typeface="Calibri"/>
              </a:rPr>
              <a:t>を動作させるために、ネストした仮想化という技術を使っており、これによって仮想化のオーバヘッドが二重かかる。</a:t>
            </a:r>
            <a:endParaRPr lang="en-US" altLang="ja-JP" sz="1400" dirty="0">
              <a:ea typeface="ＭＳ Ｐゴシック"/>
              <a:cs typeface="Calibri"/>
            </a:endParaRPr>
          </a:p>
          <a:p>
            <a:r>
              <a:rPr lang="ja-JP" altLang="en-US" sz="1400">
                <a:ea typeface="ＭＳ Ｐゴシック"/>
                <a:cs typeface="Calibri"/>
              </a:rPr>
              <a:t>ネストした仮想化という技術を使って、</a:t>
            </a:r>
            <a:endParaRPr lang="en-US" altLang="ja-JP" sz="1400" dirty="0">
              <a:ea typeface="ＭＳ Ｐゴシック"/>
              <a:cs typeface="Calibri"/>
            </a:endParaRPr>
          </a:p>
          <a:p>
            <a:endParaRPr lang="en-US" altLang="ja-JP" sz="1400" dirty="0">
              <a:ea typeface="ＭＳ Ｐゴシック"/>
              <a:cs typeface="Calibri"/>
            </a:endParaRPr>
          </a:p>
          <a:p>
            <a:r>
              <a:rPr lang="ja-JP" altLang="en-US" sz="1400">
                <a:ea typeface="ＭＳ Ｐゴシック"/>
                <a:cs typeface="Calibri"/>
              </a:rPr>
              <a:t>このような構成で動作させた前例はなかったため、</a:t>
            </a:r>
            <a:endParaRPr lang="en-US" altLang="ja-JP" sz="1400" dirty="0">
              <a:ea typeface="ＭＳ Ｐゴシック"/>
              <a:cs typeface="Calibri"/>
            </a:endParaRPr>
          </a:p>
          <a:p>
            <a:r>
              <a:rPr lang="en-US" altLang="ja-JP" sz="1400" dirty="0" err="1">
                <a:ea typeface="ＭＳ Ｐゴシック"/>
                <a:cs typeface="Calibri"/>
              </a:rPr>
              <a:t>BitVisor</a:t>
            </a:r>
            <a:r>
              <a:rPr lang="ja-JP" altLang="en-US" sz="1400">
                <a:ea typeface="ＭＳ Ｐゴシック"/>
                <a:cs typeface="Calibri"/>
              </a:rPr>
              <a:t>上で</a:t>
            </a:r>
            <a:r>
              <a:rPr lang="en-US" altLang="ja-JP" sz="1400" dirty="0" err="1">
                <a:ea typeface="ＭＳ Ｐゴシック"/>
                <a:cs typeface="Calibri"/>
              </a:rPr>
              <a:t>Unikraft</a:t>
            </a:r>
            <a:r>
              <a:rPr lang="ja-JP" altLang="en-US" sz="1400">
                <a:ea typeface="ＭＳ Ｐゴシック"/>
                <a:cs typeface="Calibri"/>
              </a:rPr>
              <a:t>が動作するように試行錯誤を行い、一部改造を行い動作するようにした。</a:t>
            </a:r>
            <a:endParaRPr lang="en-US" altLang="ja-JP" sz="1400" dirty="0">
              <a:ea typeface="ＭＳ Ｐゴシック"/>
              <a:cs typeface="Calibri"/>
            </a:endParaRPr>
          </a:p>
          <a:p>
            <a:endParaRPr lang="en-US" altLang="ja-JP" sz="1400" dirty="0">
              <a:ea typeface="ＭＳ Ｐゴシック"/>
              <a:cs typeface="Calibri"/>
            </a:endParaRPr>
          </a:p>
        </p:txBody>
      </p:sp>
      <p:sp>
        <p:nvSpPr>
          <p:cNvPr id="4" name="スライド番号プレースホルダー 3"/>
          <p:cNvSpPr>
            <a:spLocks noGrp="1"/>
          </p:cNvSpPr>
          <p:nvPr>
            <p:ph type="sldNum" sz="quarter" idx="5"/>
          </p:nvPr>
        </p:nvSpPr>
        <p:spPr/>
        <p:txBody>
          <a:bodyPr/>
          <a:lstStyle/>
          <a:p>
            <a:fld id="{19E4D030-1751-4CD0-AC2A-C9DF4C3F4C39}" type="slidenum">
              <a:rPr kumimoji="1" lang="ja-JP" altLang="en-US" smtClean="0"/>
              <a:pPr/>
              <a:t>9</a:t>
            </a:fld>
            <a:endParaRPr kumimoji="1" lang="ja-JP" altLang="en-US"/>
          </a:p>
        </p:txBody>
      </p:sp>
    </p:spTree>
    <p:extLst>
      <p:ext uri="{BB962C8B-B14F-4D97-AF65-F5344CB8AC3E}">
        <p14:creationId xmlns:p14="http://schemas.microsoft.com/office/powerpoint/2010/main" val="234807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0"/>
            <a:ext cx="12192579" cy="6858748"/>
          </a:xfrm>
          <a:prstGeom prst="rect">
            <a:avLst/>
          </a:prstGeom>
        </p:spPr>
      </p:pic>
      <p:sp>
        <p:nvSpPr>
          <p:cNvPr id="2" name="タイトル 1"/>
          <p:cNvSpPr>
            <a:spLocks noGrp="1"/>
          </p:cNvSpPr>
          <p:nvPr>
            <p:ph type="ctrTitle"/>
          </p:nvPr>
        </p:nvSpPr>
        <p:spPr>
          <a:xfrm>
            <a:off x="759543" y="2449345"/>
            <a:ext cx="6732151" cy="534947"/>
          </a:xfrm>
          <a:prstGeom prst="rect">
            <a:avLst/>
          </a:prstGeom>
          <a:noFill/>
          <a:ln w="9525">
            <a:noFill/>
            <a:miter lim="800000"/>
            <a:headEnd/>
            <a:tailEnd/>
          </a:ln>
          <a:effectLst>
            <a:outerShdw dist="53882" dir="2700000" algn="ctr" rotWithShape="0">
              <a:srgbClr val="FFFFFF"/>
            </a:outerShdw>
          </a:effectLst>
        </p:spPr>
        <p:txBody>
          <a:bodyPr vert="horz" wrap="square" lIns="104293" tIns="0" rIns="104293" bIns="0" numCol="1" anchor="b" anchorCtr="0" compatLnSpc="1">
            <a:prstTxWarp prst="textNoShape">
              <a:avLst/>
            </a:prstTxWarp>
            <a:noAutofit/>
          </a:bodyPr>
          <a:lstStyle>
            <a:lvl1pPr algn="l" rtl="0" fontAlgn="base">
              <a:spcBef>
                <a:spcPct val="0"/>
              </a:spcBef>
              <a:spcAft>
                <a:spcPct val="0"/>
              </a:spcAft>
              <a:defRPr kumimoji="1" lang="ja-JP" altLang="en-US" sz="2903" b="1">
                <a:solidFill>
                  <a:srgbClr val="000000"/>
                </a:solidFill>
                <a:latin typeface="ＭＳ Ｐゴシック" pitchFamily="50" charset="-128"/>
                <a:ea typeface="ＭＳ Ｐゴシック" pitchFamily="50" charset="-128"/>
                <a:cs typeface="+mj-cs"/>
              </a:defRPr>
            </a:lvl1pPr>
          </a:lstStyle>
          <a:p>
            <a:r>
              <a:rPr kumimoji="1" lang="ja-JP" altLang="en-US" dirty="0"/>
              <a:t>マスタ タイトルの書式設定</a:t>
            </a:r>
          </a:p>
        </p:txBody>
      </p:sp>
      <p:sp>
        <p:nvSpPr>
          <p:cNvPr id="3" name="サブタイトル 2"/>
          <p:cNvSpPr>
            <a:spLocks noGrp="1"/>
          </p:cNvSpPr>
          <p:nvPr>
            <p:ph type="subTitle" idx="1"/>
          </p:nvPr>
        </p:nvSpPr>
        <p:spPr>
          <a:xfrm>
            <a:off x="759543" y="3102448"/>
            <a:ext cx="6732151" cy="401472"/>
          </a:xfrm>
          <a:prstGeom prst="rect">
            <a:avLst/>
          </a:prstGeom>
          <a:noFill/>
          <a:ln w="9525">
            <a:noFill/>
            <a:miter lim="800000"/>
            <a:headEnd/>
            <a:tailEnd/>
          </a:ln>
          <a:effectLst/>
        </p:spPr>
        <p:txBody>
          <a:bodyPr vert="horz" wrap="none" lIns="104293" tIns="52146" rIns="104293" bIns="52146" numCol="1" anchor="t" anchorCtr="0" compatLnSpc="1">
            <a:prstTxWarp prst="textNoShape">
              <a:avLst/>
            </a:prstTxWarp>
            <a:noAutofit/>
          </a:bodyPr>
          <a:lstStyle>
            <a:lvl1pPr marL="0" indent="0" algn="l" rtl="0" fontAlgn="base">
              <a:spcBef>
                <a:spcPct val="0"/>
              </a:spcBef>
              <a:spcAft>
                <a:spcPct val="80000"/>
              </a:spcAft>
              <a:buNone/>
              <a:defRPr kumimoji="1" lang="ja-JP" altLang="en-US" sz="2177" b="0">
                <a:solidFill>
                  <a:srgbClr val="376092"/>
                </a:solidFill>
                <a:latin typeface="ＭＳ Ｐゴシック" pitchFamily="50" charset="-128"/>
                <a:ea typeface="ＭＳ Ｐゴシック" pitchFamily="50" charset="-128"/>
                <a:cs typeface="+mn-cs"/>
              </a:defRPr>
            </a:lvl1pPr>
            <a:lvl2pPr marL="473028" indent="0" algn="ctr">
              <a:buNone/>
              <a:defRPr>
                <a:solidFill>
                  <a:schemeClr val="tx1">
                    <a:tint val="75000"/>
                  </a:schemeClr>
                </a:solidFill>
              </a:defRPr>
            </a:lvl2pPr>
            <a:lvl3pPr marL="946055" indent="0" algn="ctr">
              <a:buNone/>
              <a:defRPr>
                <a:solidFill>
                  <a:schemeClr val="tx1">
                    <a:tint val="75000"/>
                  </a:schemeClr>
                </a:solidFill>
              </a:defRPr>
            </a:lvl3pPr>
            <a:lvl4pPr marL="1419081" indent="0" algn="ctr">
              <a:buNone/>
              <a:defRPr>
                <a:solidFill>
                  <a:schemeClr val="tx1">
                    <a:tint val="75000"/>
                  </a:schemeClr>
                </a:solidFill>
              </a:defRPr>
            </a:lvl4pPr>
            <a:lvl5pPr marL="1892107" indent="0" algn="ctr">
              <a:buNone/>
              <a:defRPr>
                <a:solidFill>
                  <a:schemeClr val="tx1">
                    <a:tint val="75000"/>
                  </a:schemeClr>
                </a:solidFill>
              </a:defRPr>
            </a:lvl5pPr>
            <a:lvl6pPr marL="2365136" indent="0" algn="ctr">
              <a:buNone/>
              <a:defRPr>
                <a:solidFill>
                  <a:schemeClr val="tx1">
                    <a:tint val="75000"/>
                  </a:schemeClr>
                </a:solidFill>
              </a:defRPr>
            </a:lvl6pPr>
            <a:lvl7pPr marL="2838162" indent="0" algn="ctr">
              <a:buNone/>
              <a:defRPr>
                <a:solidFill>
                  <a:schemeClr val="tx1">
                    <a:tint val="75000"/>
                  </a:schemeClr>
                </a:solidFill>
              </a:defRPr>
            </a:lvl7pPr>
            <a:lvl8pPr marL="3311188" indent="0" algn="ctr">
              <a:buNone/>
              <a:defRPr>
                <a:solidFill>
                  <a:schemeClr val="tx1">
                    <a:tint val="75000"/>
                  </a:schemeClr>
                </a:solidFill>
              </a:defRPr>
            </a:lvl8pPr>
            <a:lvl9pPr marL="3784216" indent="0" algn="ctr">
              <a:buNone/>
              <a:defRPr>
                <a:solidFill>
                  <a:schemeClr val="tx1">
                    <a:tint val="75000"/>
                  </a:schemeClr>
                </a:solidFill>
              </a:defRPr>
            </a:lvl9pPr>
          </a:lstStyle>
          <a:p>
            <a:r>
              <a:rPr kumimoji="1" lang="ja-JP" altLang="en-US" dirty="0"/>
              <a:t>マスタ サブタイトルの書式設定</a:t>
            </a:r>
          </a:p>
        </p:txBody>
      </p:sp>
    </p:spTree>
    <p:extLst>
      <p:ext uri="{BB962C8B-B14F-4D97-AF65-F5344CB8AC3E}">
        <p14:creationId xmlns:p14="http://schemas.microsoft.com/office/powerpoint/2010/main" val="277443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51385" y="267498"/>
            <a:ext cx="11074847" cy="569214"/>
          </a:xfrm>
        </p:spPr>
        <p:txBody>
          <a:bodyPr>
            <a:noAutofit/>
          </a:bodyPr>
          <a:lstStyle>
            <a:lvl1pPr>
              <a:defRPr sz="3600"/>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551385" y="1266564"/>
            <a:ext cx="11074847" cy="4636503"/>
          </a:xfrm>
          <a:prstGeom prst="rect">
            <a:avLst/>
          </a:prstGeom>
        </p:spPr>
        <p:txBody>
          <a:bodyPr/>
          <a:lstStyle>
            <a:lvl1pPr marL="195822" indent="-195822">
              <a:spcBef>
                <a:spcPts val="455"/>
              </a:spcBef>
              <a:buClr>
                <a:srgbClr val="376092"/>
              </a:buClr>
              <a:buFont typeface="Wingdings" pitchFamily="2" charset="2"/>
              <a:buChar char="l"/>
              <a:defRPr sz="2800" b="1">
                <a:latin typeface="ＭＳ Ｐゴシック" pitchFamily="50" charset="-128"/>
                <a:ea typeface="ＭＳ Ｐゴシック" pitchFamily="50" charset="-128"/>
              </a:defRPr>
            </a:lvl1pPr>
            <a:lvl2pPr marL="483795" indent="-247658">
              <a:spcBef>
                <a:spcPts val="455"/>
              </a:spcBef>
              <a:buClr>
                <a:srgbClr val="A6A6A6"/>
              </a:buClr>
              <a:buFont typeface="Wingdings" pitchFamily="2" charset="2"/>
              <a:buChar char="l"/>
              <a:defRPr sz="2400">
                <a:latin typeface="ＭＳ Ｐゴシック" pitchFamily="50" charset="-128"/>
                <a:ea typeface="ＭＳ Ｐゴシック" pitchFamily="50" charset="-128"/>
              </a:defRPr>
            </a:lvl2pPr>
            <a:lvl3pPr marL="699776" indent="-207341">
              <a:spcBef>
                <a:spcPts val="455"/>
              </a:spcBef>
              <a:buClr>
                <a:srgbClr val="A6A6A6"/>
              </a:buClr>
              <a:buFont typeface="Wingdings" pitchFamily="2" charset="2"/>
              <a:buChar char="l"/>
              <a:defRPr sz="2200">
                <a:latin typeface="ＭＳ Ｐゴシック" pitchFamily="50" charset="-128"/>
                <a:ea typeface="ＭＳ Ｐゴシック" pitchFamily="50" charset="-128"/>
              </a:defRPr>
            </a:lvl3pPr>
            <a:lvl4pPr marL="967592" indent="-207341">
              <a:spcBef>
                <a:spcPts val="455"/>
              </a:spcBef>
              <a:defRPr sz="1100">
                <a:latin typeface="ＭＳ Ｐゴシック" pitchFamily="50" charset="-128"/>
                <a:ea typeface="ＭＳ Ｐゴシック" pitchFamily="50" charset="-128"/>
              </a:defRPr>
            </a:lvl4pPr>
            <a:lvl5pPr marL="1195093" indent="-207341">
              <a:spcBef>
                <a:spcPts val="455"/>
              </a:spcBef>
              <a:defRPr sz="1100">
                <a:latin typeface="ＭＳ Ｐゴシック" pitchFamily="50" charset="-128"/>
                <a:ea typeface="ＭＳ Ｐゴシック"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 4"/>
          <p:cNvSpPr>
            <a:spLocks noGrp="1"/>
          </p:cNvSpPr>
          <p:nvPr>
            <p:ph type="ftr" sz="quarter" idx="3"/>
          </p:nvPr>
        </p:nvSpPr>
        <p:spPr>
          <a:xfrm>
            <a:off x="5685553" y="6433310"/>
            <a:ext cx="820903" cy="195910"/>
          </a:xfrm>
          <a:prstGeom prst="rect">
            <a:avLst/>
          </a:prstGeom>
        </p:spPr>
        <p:txBody>
          <a:bodyPr vert="horz" wrap="none" lIns="104305" tIns="52153" rIns="104305" bIns="52153" rtlCol="0" anchor="ctr">
            <a:noAutofit/>
          </a:bodyPr>
          <a:lstStyle>
            <a:lvl1pPr marL="0" marR="0" indent="0" algn="ctr" defTabSz="946055" rtl="0" eaLnBrk="1" fontAlgn="auto" latinLnBrk="0" hangingPunct="1">
              <a:lnSpc>
                <a:spcPct val="100000"/>
              </a:lnSpc>
              <a:spcBef>
                <a:spcPts val="0"/>
              </a:spcBef>
              <a:spcAft>
                <a:spcPts val="0"/>
              </a:spcAft>
              <a:buClrTx/>
              <a:buSzTx/>
              <a:buFontTx/>
              <a:buNone/>
              <a:tabLst/>
              <a:defRPr sz="815">
                <a:solidFill>
                  <a:srgbClr val="000000"/>
                </a:solidFill>
                <a:latin typeface="ＭＳ Ｐゴシック" pitchFamily="50" charset="-128"/>
                <a:ea typeface="ＭＳ Ｐゴシック" pitchFamily="50" charset="-128"/>
              </a:defRPr>
            </a:lvl1pPr>
          </a:lstStyle>
          <a:p>
            <a:endParaRPr lang="ja-JP" altLang="en-US" dirty="0"/>
          </a:p>
        </p:txBody>
      </p:sp>
      <p:sp>
        <p:nvSpPr>
          <p:cNvPr id="8" name="スライド番号プレースホルダ 5"/>
          <p:cNvSpPr>
            <a:spLocks noGrp="1"/>
          </p:cNvSpPr>
          <p:nvPr>
            <p:ph type="sldNum" sz="quarter" idx="4"/>
          </p:nvPr>
        </p:nvSpPr>
        <p:spPr>
          <a:xfrm>
            <a:off x="11626231" y="6404036"/>
            <a:ext cx="357965" cy="195910"/>
          </a:xfrm>
          <a:prstGeom prst="rect">
            <a:avLst/>
          </a:prstGeom>
        </p:spPr>
        <p:txBody>
          <a:bodyPr vert="horz" wrap="none" lIns="104305" tIns="52153" rIns="104305" bIns="52153" rtlCol="0" anchor="ctr">
            <a:noAutofit/>
          </a:bodyPr>
          <a:lstStyle>
            <a:lvl1pPr algn="r">
              <a:defRPr sz="1088">
                <a:solidFill>
                  <a:srgbClr val="000000"/>
                </a:solidFill>
                <a:latin typeface="ＭＳ Ｐゴシック" pitchFamily="50" charset="-128"/>
                <a:ea typeface="ＭＳ Ｐゴシック" pitchFamily="50" charset="-128"/>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41728146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4">
            <a:extLst>
              <a:ext uri="{28A0092B-C50C-407E-A947-70E740481C1C}">
                <a14:useLocalDpi xmlns:a14="http://schemas.microsoft.com/office/drawing/2010/main" val="0"/>
              </a:ext>
            </a:extLst>
          </a:blip>
          <a:srcRect t="10746"/>
          <a:stretch/>
        </p:blipFill>
        <p:spPr>
          <a:xfrm>
            <a:off x="-5792" y="98164"/>
            <a:ext cx="12197792" cy="1354631"/>
          </a:xfrm>
          <a:prstGeom prst="rect">
            <a:avLst/>
          </a:prstGeom>
        </p:spPr>
      </p:pic>
      <p:sp>
        <p:nvSpPr>
          <p:cNvPr id="2" name="タイトル プレースホルダー 1"/>
          <p:cNvSpPr>
            <a:spLocks noGrp="1"/>
          </p:cNvSpPr>
          <p:nvPr>
            <p:ph type="title"/>
          </p:nvPr>
        </p:nvSpPr>
        <p:spPr>
          <a:xfrm>
            <a:off x="1005842" y="267500"/>
            <a:ext cx="10180327" cy="409817"/>
          </a:xfrm>
          <a:prstGeom prst="rect">
            <a:avLst/>
          </a:prstGeom>
        </p:spPr>
        <p:txBody>
          <a:bodyPr vert="horz" lIns="0" tIns="0" rIns="0" bIns="0" rtlCol="0" anchor="b" anchorCtr="0">
            <a:normAutofit/>
          </a:bodyPr>
          <a:lstStyle/>
          <a:p>
            <a:r>
              <a:rPr kumimoji="1" lang="ja-JP" altLang="en-US" dirty="0"/>
              <a:t>マスター タイトルの書式設定</a:t>
            </a:r>
          </a:p>
        </p:txBody>
      </p:sp>
      <p:sp>
        <p:nvSpPr>
          <p:cNvPr id="8" name="フッター プレースホルダ 4"/>
          <p:cNvSpPr>
            <a:spLocks noGrp="1"/>
          </p:cNvSpPr>
          <p:nvPr>
            <p:ph type="ftr" sz="quarter" idx="3"/>
          </p:nvPr>
        </p:nvSpPr>
        <p:spPr>
          <a:xfrm>
            <a:off x="5685553" y="6433310"/>
            <a:ext cx="820903" cy="195910"/>
          </a:xfrm>
          <a:prstGeom prst="rect">
            <a:avLst/>
          </a:prstGeom>
        </p:spPr>
        <p:txBody>
          <a:bodyPr vert="horz" wrap="none" lIns="104305" tIns="52153" rIns="104305" bIns="52153" rtlCol="0" anchor="ctr">
            <a:noAutofit/>
          </a:bodyPr>
          <a:lstStyle>
            <a:lvl1pPr marL="0" marR="0" indent="0" algn="ctr" defTabSz="946055" rtl="0" eaLnBrk="1" fontAlgn="auto" latinLnBrk="0" hangingPunct="1">
              <a:lnSpc>
                <a:spcPct val="100000"/>
              </a:lnSpc>
              <a:spcBef>
                <a:spcPts val="0"/>
              </a:spcBef>
              <a:spcAft>
                <a:spcPts val="0"/>
              </a:spcAft>
              <a:buClrTx/>
              <a:buSzTx/>
              <a:buFontTx/>
              <a:buNone/>
              <a:tabLst/>
              <a:defRPr sz="815">
                <a:solidFill>
                  <a:srgbClr val="000000"/>
                </a:solidFill>
                <a:latin typeface="ＭＳ Ｐゴシック" pitchFamily="50" charset="-128"/>
                <a:ea typeface="ＭＳ Ｐゴシック" pitchFamily="50" charset="-128"/>
              </a:defRPr>
            </a:lvl1pPr>
          </a:lstStyle>
          <a:p>
            <a:endParaRPr lang="ja-JP" altLang="en-US" dirty="0"/>
          </a:p>
        </p:txBody>
      </p:sp>
      <p:sp>
        <p:nvSpPr>
          <p:cNvPr id="9" name="スライド番号プレースホルダ 5"/>
          <p:cNvSpPr>
            <a:spLocks noGrp="1"/>
          </p:cNvSpPr>
          <p:nvPr>
            <p:ph type="sldNum" sz="quarter" idx="4"/>
          </p:nvPr>
        </p:nvSpPr>
        <p:spPr>
          <a:xfrm>
            <a:off x="11640616" y="6433310"/>
            <a:ext cx="357965" cy="195910"/>
          </a:xfrm>
          <a:prstGeom prst="rect">
            <a:avLst/>
          </a:prstGeom>
        </p:spPr>
        <p:txBody>
          <a:bodyPr vert="horz" wrap="none" lIns="104305" tIns="52153" rIns="104305" bIns="52153" rtlCol="0" anchor="ctr">
            <a:noAutofit/>
          </a:bodyPr>
          <a:lstStyle>
            <a:lvl1pPr algn="r">
              <a:defRPr sz="1635">
                <a:solidFill>
                  <a:srgbClr val="000000"/>
                </a:solidFill>
                <a:latin typeface="ＭＳ Ｐゴシック" pitchFamily="50" charset="-128"/>
                <a:ea typeface="ＭＳ Ｐゴシック" pitchFamily="50" charset="-128"/>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3206196857"/>
      </p:ext>
    </p:extLst>
  </p:cSld>
  <p:clrMap bg1="lt1" tx1="dk1" bg2="lt2" tx2="dk2" accent1="accent1" accent2="accent2" accent3="accent3" accent4="accent4" accent5="accent5" accent6="accent6" hlink="hlink" folHlink="folHlink"/>
  <p:sldLayoutIdLst>
    <p:sldLayoutId id="2147483667" r:id="rId1"/>
    <p:sldLayoutId id="2147483657" r:id="rId2"/>
  </p:sldLayoutIdLst>
  <p:hf hdr="0" ftr="0" dt="0"/>
  <p:txStyles>
    <p:titleStyle>
      <a:lvl1pPr algn="l" defTabSz="914404" rtl="0" eaLnBrk="1" latinLnBrk="0" hangingPunct="1">
        <a:spcBef>
          <a:spcPct val="0"/>
        </a:spcBef>
        <a:buNone/>
        <a:defRPr kumimoji="1" sz="2400" b="1" kern="1200">
          <a:solidFill>
            <a:schemeClr val="tx1"/>
          </a:solidFill>
          <a:latin typeface="ＭＳ Ｐゴシック" pitchFamily="50" charset="-128"/>
          <a:ea typeface="ＭＳ Ｐゴシック" pitchFamily="50" charset="-128"/>
          <a:cs typeface="+mj-cs"/>
        </a:defRPr>
      </a:lvl1pPr>
    </p:titleStyle>
    <p:bodyStyle>
      <a:lvl1pPr marL="342902" indent="-342902" algn="l" defTabSz="914404" rtl="0" eaLnBrk="1" latinLnBrk="0" hangingPunct="1">
        <a:spcBef>
          <a:spcPct val="20000"/>
        </a:spcBef>
        <a:buFont typeface="Arial" pitchFamily="34" charset="0"/>
        <a:buChar char="•"/>
        <a:defRPr kumimoji="1" sz="3201" kern="1200">
          <a:solidFill>
            <a:schemeClr val="tx1"/>
          </a:solidFill>
          <a:latin typeface="+mn-lt"/>
          <a:ea typeface="+mn-ea"/>
          <a:cs typeface="+mn-cs"/>
        </a:defRPr>
      </a:lvl1pPr>
      <a:lvl2pPr marL="742952" indent="-285752" algn="l" defTabSz="914404"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5" indent="-228601" algn="l" defTabSz="914404"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7"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4pPr>
      <a:lvl5pPr marL="2057409"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5pPr>
      <a:lvl6pPr marL="2514610"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6pPr>
      <a:lvl7pPr marL="2971811"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7pPr>
      <a:lvl8pPr marL="3429012"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8pPr>
      <a:lvl9pPr marL="3886215" indent="-228601" algn="l" defTabSz="914404" rtl="0" eaLnBrk="1" latinLnBrk="0" hangingPunct="1">
        <a:spcBef>
          <a:spcPct val="20000"/>
        </a:spcBef>
        <a:buFont typeface="Arial" pitchFamily="34" charset="0"/>
        <a:buChar char="•"/>
        <a:defRPr kumimoji="1" sz="2001" kern="1200">
          <a:solidFill>
            <a:schemeClr val="tx1"/>
          </a:solidFill>
          <a:latin typeface="+mn-lt"/>
          <a:ea typeface="+mn-ea"/>
          <a:cs typeface="+mn-cs"/>
        </a:defRPr>
      </a:lvl9pPr>
    </p:bodyStyle>
    <p:otherStyle>
      <a:defPPr>
        <a:defRPr lang="ja-JP"/>
      </a:defPPr>
      <a:lvl1pPr marL="0" algn="l" defTabSz="914404" rtl="0" eaLnBrk="1" latinLnBrk="0" hangingPunct="1">
        <a:defRPr kumimoji="1" sz="1801" kern="1200">
          <a:solidFill>
            <a:schemeClr val="tx1"/>
          </a:solidFill>
          <a:latin typeface="+mn-lt"/>
          <a:ea typeface="+mn-ea"/>
          <a:cs typeface="+mn-cs"/>
        </a:defRPr>
      </a:lvl1pPr>
      <a:lvl2pPr marL="457201" algn="l" defTabSz="914404" rtl="0" eaLnBrk="1" latinLnBrk="0" hangingPunct="1">
        <a:defRPr kumimoji="1" sz="1801" kern="1200">
          <a:solidFill>
            <a:schemeClr val="tx1"/>
          </a:solidFill>
          <a:latin typeface="+mn-lt"/>
          <a:ea typeface="+mn-ea"/>
          <a:cs typeface="+mn-cs"/>
        </a:defRPr>
      </a:lvl2pPr>
      <a:lvl3pPr marL="914404" algn="l" defTabSz="914404" rtl="0" eaLnBrk="1" latinLnBrk="0" hangingPunct="1">
        <a:defRPr kumimoji="1" sz="1801" kern="1200">
          <a:solidFill>
            <a:schemeClr val="tx1"/>
          </a:solidFill>
          <a:latin typeface="+mn-lt"/>
          <a:ea typeface="+mn-ea"/>
          <a:cs typeface="+mn-cs"/>
        </a:defRPr>
      </a:lvl3pPr>
      <a:lvl4pPr marL="1371604" algn="l" defTabSz="914404" rtl="0" eaLnBrk="1" latinLnBrk="0" hangingPunct="1">
        <a:defRPr kumimoji="1" sz="1801" kern="1200">
          <a:solidFill>
            <a:schemeClr val="tx1"/>
          </a:solidFill>
          <a:latin typeface="+mn-lt"/>
          <a:ea typeface="+mn-ea"/>
          <a:cs typeface="+mn-cs"/>
        </a:defRPr>
      </a:lvl4pPr>
      <a:lvl5pPr marL="1828806" algn="l" defTabSz="914404" rtl="0" eaLnBrk="1" latinLnBrk="0" hangingPunct="1">
        <a:defRPr kumimoji="1" sz="1801" kern="1200">
          <a:solidFill>
            <a:schemeClr val="tx1"/>
          </a:solidFill>
          <a:latin typeface="+mn-lt"/>
          <a:ea typeface="+mn-ea"/>
          <a:cs typeface="+mn-cs"/>
        </a:defRPr>
      </a:lvl5pPr>
      <a:lvl6pPr marL="2286010" algn="l" defTabSz="914404" rtl="0" eaLnBrk="1" latinLnBrk="0" hangingPunct="1">
        <a:defRPr kumimoji="1" sz="1801" kern="1200">
          <a:solidFill>
            <a:schemeClr val="tx1"/>
          </a:solidFill>
          <a:latin typeface="+mn-lt"/>
          <a:ea typeface="+mn-ea"/>
          <a:cs typeface="+mn-cs"/>
        </a:defRPr>
      </a:lvl6pPr>
      <a:lvl7pPr marL="2743210" algn="l" defTabSz="914404" rtl="0" eaLnBrk="1" latinLnBrk="0" hangingPunct="1">
        <a:defRPr kumimoji="1" sz="1801" kern="1200">
          <a:solidFill>
            <a:schemeClr val="tx1"/>
          </a:solidFill>
          <a:latin typeface="+mn-lt"/>
          <a:ea typeface="+mn-ea"/>
          <a:cs typeface="+mn-cs"/>
        </a:defRPr>
      </a:lvl7pPr>
      <a:lvl8pPr marL="3200411" algn="l" defTabSz="914404" rtl="0" eaLnBrk="1" latinLnBrk="0" hangingPunct="1">
        <a:defRPr kumimoji="1" sz="1801" kern="1200">
          <a:solidFill>
            <a:schemeClr val="tx1"/>
          </a:solidFill>
          <a:latin typeface="+mn-lt"/>
          <a:ea typeface="+mn-ea"/>
          <a:cs typeface="+mn-cs"/>
        </a:defRPr>
      </a:lvl8pPr>
      <a:lvl9pPr marL="3657614" algn="l" defTabSz="914404"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759544" y="1844825"/>
            <a:ext cx="9656937" cy="1139467"/>
          </a:xfrm>
        </p:spPr>
        <p:txBody>
          <a:bodyPr/>
          <a:lstStyle/>
          <a:p>
            <a:r>
              <a:rPr lang="en-US" altLang="ja-JP" sz="4400" dirty="0"/>
              <a:t>AMD SEV</a:t>
            </a:r>
            <a:r>
              <a:rPr lang="ja-JP" altLang="en-US" sz="4400"/>
              <a:t>を用いてネストした</a:t>
            </a:r>
            <a:r>
              <a:rPr lang="en-US" altLang="ja-JP" sz="4400" dirty="0"/>
              <a:t>VM</a:t>
            </a:r>
            <a:r>
              <a:rPr lang="ja-JP" altLang="en-US" sz="4400"/>
              <a:t>を保護することによる安全な通信の追跡・制御</a:t>
            </a:r>
            <a:endParaRPr lang="ja-JP" altLang="en-US" sz="4400" dirty="0"/>
          </a:p>
        </p:txBody>
      </p:sp>
      <p:sp>
        <p:nvSpPr>
          <p:cNvPr id="2" name="サブタイトル 1"/>
          <p:cNvSpPr>
            <a:spLocks noGrp="1"/>
          </p:cNvSpPr>
          <p:nvPr>
            <p:ph type="subTitle" idx="1"/>
          </p:nvPr>
        </p:nvSpPr>
        <p:spPr/>
        <p:txBody>
          <a:bodyPr/>
          <a:lstStyle/>
          <a:p>
            <a:r>
              <a:rPr lang="en-US" altLang="ja-JP" dirty="0"/>
              <a:t>2024/3/19</a:t>
            </a:r>
          </a:p>
          <a:p>
            <a:r>
              <a:rPr lang="ja-JP" altLang="en-US"/>
              <a:t>九州工業大学</a:t>
            </a:r>
            <a:endParaRPr lang="en-US" altLang="ja-JP" strike="sngStrike" dirty="0">
              <a:solidFill>
                <a:srgbClr val="FF0000"/>
              </a:solidFill>
            </a:endParaRPr>
          </a:p>
          <a:p>
            <a:r>
              <a:rPr lang="ja-JP" altLang="en-US"/>
              <a:t>安東尚哉</a:t>
            </a:r>
            <a:r>
              <a:rPr lang="en-US" altLang="ja-JP" dirty="0"/>
              <a:t> </a:t>
            </a:r>
            <a:r>
              <a:rPr lang="ja-JP" altLang="en-US"/>
              <a:t>瀧口和樹</a:t>
            </a:r>
            <a:r>
              <a:rPr lang="en-US" altLang="ja-JP" dirty="0"/>
              <a:t> </a:t>
            </a:r>
            <a:r>
              <a:rPr lang="ja-JP" altLang="en-US"/>
              <a:t>光来健一</a:t>
            </a:r>
            <a:endParaRPr lang="en-US" altLang="ja-JP" dirty="0"/>
          </a:p>
        </p:txBody>
      </p:sp>
      <p:sp>
        <p:nvSpPr>
          <p:cNvPr id="13" name="サブタイトル 1"/>
          <p:cNvSpPr txBox="1">
            <a:spLocks/>
          </p:cNvSpPr>
          <p:nvPr/>
        </p:nvSpPr>
        <p:spPr>
          <a:xfrm>
            <a:off x="1850810" y="6377588"/>
            <a:ext cx="5809519" cy="251635"/>
          </a:xfrm>
          <a:prstGeom prst="rect">
            <a:avLst/>
          </a:prstGeom>
          <a:noFill/>
          <a:ln w="9525">
            <a:noFill/>
            <a:miter lim="800000"/>
            <a:headEnd/>
            <a:tailEnd/>
          </a:ln>
          <a:effectLst/>
        </p:spPr>
        <p:txBody>
          <a:bodyPr vert="horz" wrap="none" lIns="94593" tIns="47296" rIns="94593" bIns="47296" numCol="1" anchor="ctr" anchorCtr="0" compatLnSpc="1">
            <a:prstTxWarp prst="textNoShape">
              <a:avLst/>
            </a:prstTxWarp>
            <a:noAutofit/>
          </a:bodyPr>
          <a:lstStyle>
            <a:lvl1pPr marL="0" indent="0" algn="ctr" defTabSz="1043017" rtl="0" eaLnBrk="1" fontAlgn="base" latinLnBrk="0" hangingPunct="1">
              <a:spcBef>
                <a:spcPct val="0"/>
              </a:spcBef>
              <a:spcAft>
                <a:spcPct val="80000"/>
              </a:spcAft>
              <a:buFontTx/>
              <a:buNone/>
              <a:defRPr kumimoji="1" lang="ja-JP" altLang="en-US" sz="1900" b="1" kern="1200">
                <a:solidFill>
                  <a:schemeClr val="tx1"/>
                </a:solidFill>
                <a:latin typeface="+mn-ea"/>
                <a:ea typeface="+mn-ea"/>
                <a:cs typeface="+mn-cs"/>
              </a:defRPr>
            </a:lvl1pPr>
            <a:lvl2pPr marL="521527" indent="0" algn="ctr" defTabSz="1043017" rtl="0" eaLnBrk="1" fontAlgn="base" latinLnBrk="0" hangingPunct="1">
              <a:spcBef>
                <a:spcPct val="20000"/>
              </a:spcBef>
              <a:spcAft>
                <a:spcPct val="0"/>
              </a:spcAft>
              <a:buFontTx/>
              <a:buNone/>
              <a:defRPr kumimoji="1" lang="ja-JP" altLang="en-US" sz="1900" b="0" kern="1200">
                <a:solidFill>
                  <a:schemeClr val="tx1">
                    <a:tint val="75000"/>
                  </a:schemeClr>
                </a:solidFill>
                <a:latin typeface="+mn-ea"/>
                <a:ea typeface="+mn-ea"/>
                <a:cs typeface="+mn-cs"/>
              </a:defRPr>
            </a:lvl2pPr>
            <a:lvl3pPr marL="1043055" indent="0" algn="ctr" defTabSz="1043017" rtl="0" eaLnBrk="1" fontAlgn="base" latinLnBrk="0" hangingPunct="1">
              <a:spcBef>
                <a:spcPct val="20000"/>
              </a:spcBef>
              <a:spcAft>
                <a:spcPct val="0"/>
              </a:spcAft>
              <a:buFontTx/>
              <a:buNone/>
              <a:defRPr kumimoji="1" lang="ja-JP" altLang="en-US" sz="1700" b="0" kern="1200">
                <a:solidFill>
                  <a:schemeClr val="tx1">
                    <a:tint val="75000"/>
                  </a:schemeClr>
                </a:solidFill>
                <a:latin typeface="+mn-ea"/>
                <a:ea typeface="+mn-ea"/>
                <a:cs typeface="+mn-cs"/>
              </a:defRPr>
            </a:lvl3pPr>
            <a:lvl4pPr marL="1564582" indent="0" algn="ctr" defTabSz="1043017" rtl="0" eaLnBrk="1" fontAlgn="base" latinLnBrk="0" hangingPunct="1">
              <a:spcBef>
                <a:spcPct val="20000"/>
              </a:spcBef>
              <a:spcAft>
                <a:spcPct val="0"/>
              </a:spcAft>
              <a:buFontTx/>
              <a:buNone/>
              <a:defRPr kumimoji="1" lang="ja-JP" altLang="en-US" sz="1500" b="0" kern="1200">
                <a:solidFill>
                  <a:schemeClr val="tx1">
                    <a:tint val="75000"/>
                  </a:schemeClr>
                </a:solidFill>
                <a:latin typeface="+mn-ea"/>
                <a:ea typeface="+mn-ea"/>
                <a:cs typeface="+mn-cs"/>
              </a:defRPr>
            </a:lvl4pPr>
            <a:lvl5pPr marL="2086109" indent="0" algn="ctr" defTabSz="1043017" rtl="0" eaLnBrk="1" fontAlgn="base" latinLnBrk="0" hangingPunct="1">
              <a:spcBef>
                <a:spcPct val="20000"/>
              </a:spcBef>
              <a:spcAft>
                <a:spcPct val="0"/>
              </a:spcAft>
              <a:buFontTx/>
              <a:buNone/>
              <a:defRPr kumimoji="1" lang="ja-JP" altLang="en-US" sz="1500" b="0" kern="1200">
                <a:solidFill>
                  <a:schemeClr val="tx1">
                    <a:tint val="75000"/>
                  </a:schemeClr>
                </a:solidFill>
                <a:latin typeface="+mn-ea"/>
                <a:ea typeface="+mn-ea"/>
                <a:cs typeface="+mn-cs"/>
              </a:defRPr>
            </a:lvl5pPr>
            <a:lvl6pPr marL="2607636"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6pPr>
            <a:lvl7pPr marL="3129164"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7pPr>
            <a:lvl8pPr marL="3650691"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8pPr>
            <a:lvl9pPr marL="4172218" indent="0" algn="ctr" defTabSz="1043055" rtl="0" eaLnBrk="1" latinLnBrk="0" hangingPunct="1">
              <a:spcBef>
                <a:spcPct val="20000"/>
              </a:spcBef>
              <a:buFont typeface="Arial" pitchFamily="34" charset="0"/>
              <a:buNone/>
              <a:defRPr kumimoji="1" sz="2300" kern="1200">
                <a:solidFill>
                  <a:schemeClr val="tx1">
                    <a:tint val="75000"/>
                  </a:schemeClr>
                </a:solidFill>
                <a:latin typeface="+mn-lt"/>
                <a:ea typeface="+mn-ea"/>
                <a:cs typeface="+mn-cs"/>
              </a:defRPr>
            </a:lvl9pPr>
          </a:lstStyle>
          <a:p>
            <a:pPr algn="l"/>
            <a:endParaRPr lang="en-US" altLang="ja-JP" sz="907" b="0" dirty="0">
              <a:solidFill>
                <a:srgbClr val="FFFFFF"/>
              </a:solidFill>
              <a:latin typeface="ＭＳ Ｐゴシック" pitchFamily="50" charset="-128"/>
              <a:ea typeface="ＭＳ Ｐゴシック" pitchFamily="50" charset="-128"/>
              <a:cs typeface="ＭＳ Ｐゴシック"/>
            </a:endParaRPr>
          </a:p>
        </p:txBody>
      </p:sp>
    </p:spTree>
    <p:extLst>
      <p:ext uri="{BB962C8B-B14F-4D97-AF65-F5344CB8AC3E}">
        <p14:creationId xmlns:p14="http://schemas.microsoft.com/office/powerpoint/2010/main" val="63634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データ流の追跡・制御</a:t>
            </a:r>
            <a:endParaRPr kumimoji="1" lang="ja-JP" altLang="en-US"/>
          </a:p>
        </p:txBody>
      </p:sp>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kumimoji="1" lang="ja-JP" altLang="en-US"/>
              <a:t>ユーザ・ハイパーバイザがクラウドサービスの通信を監視</a:t>
            </a:r>
            <a:endParaRPr lang="en-US" altLang="ja-JP" dirty="0"/>
          </a:p>
          <a:p>
            <a:pPr lvl="1"/>
            <a:r>
              <a:rPr lang="ja-JP" altLang="en-US"/>
              <a:t>クラウドサービス</a:t>
            </a:r>
            <a:r>
              <a:rPr kumimoji="1" lang="ja-JP" altLang="en-US"/>
              <a:t>が送受信するパケットを横取りし、パケットヘッダを解析</a:t>
            </a:r>
            <a:endParaRPr kumimoji="1" lang="en-US" altLang="ja-JP" dirty="0"/>
          </a:p>
          <a:p>
            <a:pPr lvl="1"/>
            <a:r>
              <a:rPr kumimoji="1" lang="ja-JP" altLang="en-US"/>
              <a:t>通信情報</a:t>
            </a:r>
            <a:r>
              <a:rPr lang="ja-JP" altLang="en-US"/>
              <a:t>をクラウドの</a:t>
            </a:r>
            <a:r>
              <a:rPr lang="en-US" altLang="ja-JP" dirty="0"/>
              <a:t>VM</a:t>
            </a:r>
            <a:r>
              <a:rPr lang="ja-JP" altLang="en-US"/>
              <a:t>内で実行したユーザのログサーバに送信</a:t>
            </a:r>
            <a:endParaRPr lang="en-US" altLang="ja-JP" dirty="0"/>
          </a:p>
          <a:p>
            <a:pPr lvl="1"/>
            <a:r>
              <a:rPr kumimoji="1" lang="ja-JP" altLang="en-US"/>
              <a:t>ユーザのポリシーに基づいてパケットフィルタリングも行う</a:t>
            </a:r>
            <a:endParaRPr kumimoji="1" lang="en-US" altLang="ja-JP" dirty="0"/>
          </a:p>
          <a:p>
            <a:r>
              <a:rPr lang="ja-JP" altLang="en-US"/>
              <a:t>ユーザはログサーバからクラウドサービスの通信履歴を取得</a:t>
            </a:r>
            <a:endParaRPr lang="en-US" altLang="ja-JP" dirty="0"/>
          </a:p>
          <a:p>
            <a:pPr lvl="1"/>
            <a:r>
              <a:rPr lang="ja-JP" altLang="en-US"/>
              <a:t>可視化することでクラウド内のデータ流を把握</a:t>
            </a:r>
            <a:endParaRPr lang="en-US" altLang="ja-JP" dirty="0"/>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10</a:t>
            </a:fld>
            <a:endParaRPr lang="ja-JP" altLang="en-US" dirty="0"/>
          </a:p>
        </p:txBody>
      </p:sp>
      <p:sp>
        <p:nvSpPr>
          <p:cNvPr id="5" name="Cloud 8">
            <a:extLst>
              <a:ext uri="{FF2B5EF4-FFF2-40B4-BE49-F238E27FC236}">
                <a16:creationId xmlns:a16="http://schemas.microsoft.com/office/drawing/2014/main" id="{17F80EEC-BA8D-5A05-011D-7A4DCA458B6E}"/>
              </a:ext>
            </a:extLst>
          </p:cNvPr>
          <p:cNvSpPr/>
          <p:nvPr/>
        </p:nvSpPr>
        <p:spPr>
          <a:xfrm>
            <a:off x="6800495" y="3979487"/>
            <a:ext cx="5177704" cy="266165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7" name="Cloud 8">
            <a:extLst>
              <a:ext uri="{FF2B5EF4-FFF2-40B4-BE49-F238E27FC236}">
                <a16:creationId xmlns:a16="http://schemas.microsoft.com/office/drawing/2014/main" id="{7483BE98-A2F7-94FE-54C0-A7AE17B88472}"/>
              </a:ext>
            </a:extLst>
          </p:cNvPr>
          <p:cNvSpPr/>
          <p:nvPr/>
        </p:nvSpPr>
        <p:spPr>
          <a:xfrm>
            <a:off x="1297025" y="4081461"/>
            <a:ext cx="5659571" cy="266165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11" name="四角形: 角を丸くする 21">
            <a:extLst>
              <a:ext uri="{FF2B5EF4-FFF2-40B4-BE49-F238E27FC236}">
                <a16:creationId xmlns:a16="http://schemas.microsoft.com/office/drawing/2014/main" id="{1EF370BB-C132-9595-8BD0-F09AF216A670}"/>
              </a:ext>
            </a:extLst>
          </p:cNvPr>
          <p:cNvSpPr/>
          <p:nvPr/>
        </p:nvSpPr>
        <p:spPr>
          <a:xfrm>
            <a:off x="1664047" y="4165484"/>
            <a:ext cx="3600719" cy="142595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4" name="四角形: 角を丸くする 22">
            <a:extLst>
              <a:ext uri="{FF2B5EF4-FFF2-40B4-BE49-F238E27FC236}">
                <a16:creationId xmlns:a16="http://schemas.microsoft.com/office/drawing/2014/main" id="{5651E01C-191E-C188-B87C-32984A507269}"/>
              </a:ext>
            </a:extLst>
          </p:cNvPr>
          <p:cNvSpPr/>
          <p:nvPr/>
        </p:nvSpPr>
        <p:spPr>
          <a:xfrm>
            <a:off x="1781316" y="4942112"/>
            <a:ext cx="3365267" cy="49387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
        <p:nvSpPr>
          <p:cNvPr id="15" name="四角形: 角を丸くする 26">
            <a:extLst>
              <a:ext uri="{FF2B5EF4-FFF2-40B4-BE49-F238E27FC236}">
                <a16:creationId xmlns:a16="http://schemas.microsoft.com/office/drawing/2014/main" id="{61062219-229E-8CF1-AD00-EB7FF4EF4B10}"/>
              </a:ext>
            </a:extLst>
          </p:cNvPr>
          <p:cNvSpPr/>
          <p:nvPr/>
        </p:nvSpPr>
        <p:spPr>
          <a:xfrm>
            <a:off x="2016017" y="4323598"/>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r>
              <a:rPr lang="en-US" altLang="ja-JP" sz="2400" b="1" dirty="0">
                <a:solidFill>
                  <a:schemeClr val="tx1"/>
                </a:solidFill>
              </a:rPr>
              <a:t>1</a:t>
            </a:r>
            <a:endParaRPr lang="ja-JP" altLang="en-US" b="1" dirty="0">
              <a:solidFill>
                <a:schemeClr val="tx1"/>
              </a:solidFill>
            </a:endParaRPr>
          </a:p>
        </p:txBody>
      </p:sp>
      <p:sp>
        <p:nvSpPr>
          <p:cNvPr id="16" name="テキスト ボックス 15">
            <a:extLst>
              <a:ext uri="{FF2B5EF4-FFF2-40B4-BE49-F238E27FC236}">
                <a16:creationId xmlns:a16="http://schemas.microsoft.com/office/drawing/2014/main" id="{BA9BC59C-72D2-3A39-8D7B-83A842D1D426}"/>
              </a:ext>
            </a:extLst>
          </p:cNvPr>
          <p:cNvSpPr txBox="1"/>
          <p:nvPr/>
        </p:nvSpPr>
        <p:spPr>
          <a:xfrm>
            <a:off x="5836641" y="4093068"/>
            <a:ext cx="1878059" cy="461665"/>
          </a:xfrm>
          <a:prstGeom prst="rect">
            <a:avLst/>
          </a:prstGeom>
          <a:noFill/>
        </p:spPr>
        <p:txBody>
          <a:bodyPr wrap="square" rtlCol="0">
            <a:spAutoFit/>
          </a:bodyPr>
          <a:lstStyle/>
          <a:p>
            <a:pPr algn="ctr"/>
            <a:r>
              <a:rPr lang="ja-JP" altLang="en-US" sz="2400" b="1"/>
              <a:t>通信</a:t>
            </a:r>
            <a:endParaRPr lang="en-US" altLang="ja-JP" sz="2400" b="1" dirty="0"/>
          </a:p>
        </p:txBody>
      </p:sp>
      <p:sp>
        <p:nvSpPr>
          <p:cNvPr id="17" name="四角形: 角を丸くする 21">
            <a:extLst>
              <a:ext uri="{FF2B5EF4-FFF2-40B4-BE49-F238E27FC236}">
                <a16:creationId xmlns:a16="http://schemas.microsoft.com/office/drawing/2014/main" id="{31D3388F-9CB4-07AC-EC5F-C32E1CB4EEA0}"/>
              </a:ext>
            </a:extLst>
          </p:cNvPr>
          <p:cNvSpPr/>
          <p:nvPr/>
        </p:nvSpPr>
        <p:spPr>
          <a:xfrm>
            <a:off x="7836378" y="4165484"/>
            <a:ext cx="3600719" cy="142595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8" name="四角形: 角を丸くする 22">
            <a:extLst>
              <a:ext uri="{FF2B5EF4-FFF2-40B4-BE49-F238E27FC236}">
                <a16:creationId xmlns:a16="http://schemas.microsoft.com/office/drawing/2014/main" id="{B056FD42-D5A7-75F7-8917-3E2B4B5C49E8}"/>
              </a:ext>
            </a:extLst>
          </p:cNvPr>
          <p:cNvSpPr/>
          <p:nvPr/>
        </p:nvSpPr>
        <p:spPr>
          <a:xfrm>
            <a:off x="7909576" y="4968524"/>
            <a:ext cx="3454322" cy="47670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
        <p:nvSpPr>
          <p:cNvPr id="19" name="四角形: 角を丸くする 26">
            <a:extLst>
              <a:ext uri="{FF2B5EF4-FFF2-40B4-BE49-F238E27FC236}">
                <a16:creationId xmlns:a16="http://schemas.microsoft.com/office/drawing/2014/main" id="{75678E17-8FC5-65FF-8A46-0C6A52234062}"/>
              </a:ext>
            </a:extLst>
          </p:cNvPr>
          <p:cNvSpPr/>
          <p:nvPr/>
        </p:nvSpPr>
        <p:spPr>
          <a:xfrm>
            <a:off x="8295137" y="4320453"/>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r>
              <a:rPr lang="en-US" altLang="ja-JP" sz="2400" b="1" dirty="0">
                <a:solidFill>
                  <a:schemeClr val="tx1"/>
                </a:solidFill>
              </a:rPr>
              <a:t>2</a:t>
            </a:r>
            <a:endParaRPr lang="ja-JP" altLang="en-US" b="1" dirty="0">
              <a:solidFill>
                <a:schemeClr val="tx1"/>
              </a:solidFill>
            </a:endParaRPr>
          </a:p>
        </p:txBody>
      </p:sp>
      <p:cxnSp>
        <p:nvCxnSpPr>
          <p:cNvPr id="20" name="直線矢印コネクタ 19">
            <a:extLst>
              <a:ext uri="{FF2B5EF4-FFF2-40B4-BE49-F238E27FC236}">
                <a16:creationId xmlns:a16="http://schemas.microsoft.com/office/drawing/2014/main" id="{BDB39948-73C3-1982-4E4C-84E01587015A}"/>
              </a:ext>
            </a:extLst>
          </p:cNvPr>
          <p:cNvCxnSpPr>
            <a:cxnSpLocks/>
            <a:stCxn id="14" idx="3"/>
            <a:endCxn id="29" idx="0"/>
          </p:cNvCxnSpPr>
          <p:nvPr/>
        </p:nvCxnSpPr>
        <p:spPr>
          <a:xfrm>
            <a:off x="5146583" y="5189049"/>
            <a:ext cx="684635" cy="56050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1732DAE1-C981-EAF8-48A7-212EC0567324}"/>
              </a:ext>
            </a:extLst>
          </p:cNvPr>
          <p:cNvCxnSpPr>
            <a:cxnSpLocks/>
            <a:stCxn id="15" idx="3"/>
            <a:endCxn id="19" idx="1"/>
          </p:cNvCxnSpPr>
          <p:nvPr/>
        </p:nvCxnSpPr>
        <p:spPr>
          <a:xfrm flipV="1">
            <a:off x="4803677" y="4563565"/>
            <a:ext cx="3491459" cy="314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17">
            <a:extLst>
              <a:ext uri="{FF2B5EF4-FFF2-40B4-BE49-F238E27FC236}">
                <a16:creationId xmlns:a16="http://schemas.microsoft.com/office/drawing/2014/main" id="{4833040F-AEC7-B350-694F-B053F5858E91}"/>
              </a:ext>
            </a:extLst>
          </p:cNvPr>
          <p:cNvCxnSpPr>
            <a:cxnSpLocks/>
            <a:stCxn id="18" idx="1"/>
            <a:endCxn id="32" idx="0"/>
          </p:cNvCxnSpPr>
          <p:nvPr/>
        </p:nvCxnSpPr>
        <p:spPr>
          <a:xfrm flipH="1">
            <a:off x="7805671" y="5206875"/>
            <a:ext cx="103905" cy="54267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角丸四角形 28">
            <a:extLst>
              <a:ext uri="{FF2B5EF4-FFF2-40B4-BE49-F238E27FC236}">
                <a16:creationId xmlns:a16="http://schemas.microsoft.com/office/drawing/2014/main" id="{CE45B353-3770-0A84-2733-EA50EEF0C876}"/>
              </a:ext>
            </a:extLst>
          </p:cNvPr>
          <p:cNvSpPr/>
          <p:nvPr/>
        </p:nvSpPr>
        <p:spPr>
          <a:xfrm>
            <a:off x="5280685" y="5749551"/>
            <a:ext cx="1101065" cy="838303"/>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ln w="0"/>
                <a:solidFill>
                  <a:schemeClr val="tx1"/>
                </a:solidFill>
                <a:effectLst>
                  <a:outerShdw blurRad="38100" dist="19050" dir="2700000" algn="tl" rotWithShape="0">
                    <a:schemeClr val="dk1">
                      <a:alpha val="40000"/>
                    </a:schemeClr>
                  </a:outerShdw>
                </a:effectLst>
              </a:rPr>
              <a:t>ログ</a:t>
            </a:r>
            <a:endParaRPr lang="en-US" altLang="ja-JP" b="1" dirty="0">
              <a:ln w="0"/>
              <a:solidFill>
                <a:schemeClr val="tx1"/>
              </a:solidFill>
              <a:effectLst>
                <a:outerShdw blurRad="38100" dist="19050" dir="2700000" algn="tl" rotWithShape="0">
                  <a:schemeClr val="dk1">
                    <a:alpha val="40000"/>
                  </a:schemeClr>
                </a:outerShdw>
              </a:effectLst>
            </a:endParaRPr>
          </a:p>
          <a:p>
            <a:pPr algn="ctr"/>
            <a:r>
              <a:rPr lang="ja-JP" altLang="en-US" b="1">
                <a:ln w="0"/>
                <a:solidFill>
                  <a:schemeClr val="tx1"/>
                </a:solidFill>
                <a:effectLst>
                  <a:outerShdw blurRad="38100" dist="19050" dir="2700000" algn="tl" rotWithShape="0">
                    <a:schemeClr val="dk1">
                      <a:alpha val="40000"/>
                    </a:schemeClr>
                  </a:outerShdw>
                </a:effectLst>
              </a:rPr>
              <a:t>サーバ</a:t>
            </a:r>
          </a:p>
        </p:txBody>
      </p:sp>
      <p:sp>
        <p:nvSpPr>
          <p:cNvPr id="31" name="テキスト ボックス 30">
            <a:extLst>
              <a:ext uri="{FF2B5EF4-FFF2-40B4-BE49-F238E27FC236}">
                <a16:creationId xmlns:a16="http://schemas.microsoft.com/office/drawing/2014/main" id="{1E639AD5-98DF-F10C-A331-556B4AC2037E}"/>
              </a:ext>
            </a:extLst>
          </p:cNvPr>
          <p:cNvSpPr txBox="1"/>
          <p:nvPr/>
        </p:nvSpPr>
        <p:spPr>
          <a:xfrm>
            <a:off x="5207422" y="4950623"/>
            <a:ext cx="1519876" cy="461665"/>
          </a:xfrm>
          <a:prstGeom prst="rect">
            <a:avLst/>
          </a:prstGeom>
          <a:noFill/>
        </p:spPr>
        <p:txBody>
          <a:bodyPr wrap="square" rtlCol="0">
            <a:spAutoFit/>
          </a:bodyPr>
          <a:lstStyle/>
          <a:p>
            <a:pPr algn="ctr"/>
            <a:r>
              <a:rPr lang="ja-JP" altLang="en-US" sz="2400" b="1"/>
              <a:t>通信情報</a:t>
            </a:r>
            <a:endParaRPr lang="en-US" altLang="ja-JP" sz="2400" b="1" dirty="0"/>
          </a:p>
        </p:txBody>
      </p:sp>
      <p:sp>
        <p:nvSpPr>
          <p:cNvPr id="32" name="角丸四角形 22">
            <a:extLst>
              <a:ext uri="{FF2B5EF4-FFF2-40B4-BE49-F238E27FC236}">
                <a16:creationId xmlns:a16="http://schemas.microsoft.com/office/drawing/2014/main" id="{DFFAA49A-5629-AE8A-C58D-7366332DBEF3}"/>
              </a:ext>
            </a:extLst>
          </p:cNvPr>
          <p:cNvSpPr/>
          <p:nvPr/>
        </p:nvSpPr>
        <p:spPr>
          <a:xfrm>
            <a:off x="7255138" y="5749551"/>
            <a:ext cx="1101065" cy="838303"/>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a:ln w="0"/>
                <a:solidFill>
                  <a:schemeClr val="tx1"/>
                </a:solidFill>
                <a:effectLst>
                  <a:outerShdw blurRad="38100" dist="19050" dir="2700000" algn="tl" rotWithShape="0">
                    <a:schemeClr val="dk1">
                      <a:alpha val="40000"/>
                    </a:schemeClr>
                  </a:outerShdw>
                </a:effectLst>
              </a:rPr>
              <a:t>ログ</a:t>
            </a:r>
            <a:endParaRPr lang="en-US" altLang="ja-JP" b="1" dirty="0">
              <a:ln w="0"/>
              <a:solidFill>
                <a:schemeClr val="tx1"/>
              </a:solidFill>
              <a:effectLst>
                <a:outerShdw blurRad="38100" dist="19050" dir="2700000" algn="tl" rotWithShape="0">
                  <a:schemeClr val="dk1">
                    <a:alpha val="40000"/>
                  </a:schemeClr>
                </a:outerShdw>
              </a:effectLst>
            </a:endParaRPr>
          </a:p>
          <a:p>
            <a:pPr algn="ctr"/>
            <a:r>
              <a:rPr lang="ja-JP" altLang="en-US" b="1">
                <a:ln w="0"/>
                <a:solidFill>
                  <a:schemeClr val="tx1"/>
                </a:solidFill>
                <a:effectLst>
                  <a:outerShdw blurRad="38100" dist="19050" dir="2700000" algn="tl" rotWithShape="0">
                    <a:schemeClr val="dk1">
                      <a:alpha val="40000"/>
                    </a:schemeClr>
                  </a:outerShdw>
                </a:effectLst>
              </a:rPr>
              <a:t>サーバ</a:t>
            </a:r>
          </a:p>
        </p:txBody>
      </p:sp>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37" y="5310316"/>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283286" y="6390561"/>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8" name="直線矢印コネクタ 20">
            <a:extLst>
              <a:ext uri="{FF2B5EF4-FFF2-40B4-BE49-F238E27FC236}">
                <a16:creationId xmlns:a16="http://schemas.microsoft.com/office/drawing/2014/main" id="{9881DAF4-670B-6BC0-7088-3C6EE26FEA1E}"/>
              </a:ext>
            </a:extLst>
          </p:cNvPr>
          <p:cNvCxnSpPr>
            <a:cxnSpLocks/>
            <a:stCxn id="29" idx="1"/>
          </p:cNvCxnSpPr>
          <p:nvPr/>
        </p:nvCxnSpPr>
        <p:spPr>
          <a:xfrm flipH="1" flipV="1">
            <a:off x="1422526" y="6148585"/>
            <a:ext cx="3858159" cy="20119"/>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20">
            <a:extLst>
              <a:ext uri="{FF2B5EF4-FFF2-40B4-BE49-F238E27FC236}">
                <a16:creationId xmlns:a16="http://schemas.microsoft.com/office/drawing/2014/main" id="{771B996F-4E99-FDEE-386B-D3CD1FD29827}"/>
              </a:ext>
            </a:extLst>
          </p:cNvPr>
          <p:cNvCxnSpPr>
            <a:cxnSpLocks/>
            <a:stCxn id="32" idx="1"/>
            <a:endCxn id="29" idx="3"/>
          </p:cNvCxnSpPr>
          <p:nvPr/>
        </p:nvCxnSpPr>
        <p:spPr>
          <a:xfrm flipH="1">
            <a:off x="6381748" y="6168703"/>
            <a:ext cx="873389"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3">
            <a:extLst>
              <a:ext uri="{FF2B5EF4-FFF2-40B4-BE49-F238E27FC236}">
                <a16:creationId xmlns:a16="http://schemas.microsoft.com/office/drawing/2014/main" id="{FABE6EE6-C3D8-B3A1-4E00-4923942EF111}"/>
              </a:ext>
            </a:extLst>
          </p:cNvPr>
          <p:cNvSpPr txBox="1"/>
          <p:nvPr/>
        </p:nvSpPr>
        <p:spPr>
          <a:xfrm>
            <a:off x="2721231" y="5684255"/>
            <a:ext cx="1519876" cy="461665"/>
          </a:xfrm>
          <a:prstGeom prst="rect">
            <a:avLst/>
          </a:prstGeom>
          <a:noFill/>
        </p:spPr>
        <p:txBody>
          <a:bodyPr wrap="square" rtlCol="0">
            <a:spAutoFit/>
          </a:bodyPr>
          <a:lstStyle/>
          <a:p>
            <a:pPr algn="ctr"/>
            <a:r>
              <a:rPr lang="ja-JP" altLang="en-US" sz="2400" b="1"/>
              <a:t>通信履歴</a:t>
            </a:r>
            <a:endParaRPr lang="en-US" altLang="ja-JP" sz="2400" b="1" dirty="0"/>
          </a:p>
        </p:txBody>
      </p:sp>
    </p:spTree>
    <p:extLst>
      <p:ext uri="{BB962C8B-B14F-4D97-AF65-F5344CB8AC3E}">
        <p14:creationId xmlns:p14="http://schemas.microsoft.com/office/powerpoint/2010/main" val="39153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クラウドからの通信履歴の保護</a:t>
            </a:r>
            <a:endParaRPr kumimoji="1" lang="ja-JP" altLang="en-US"/>
          </a:p>
        </p:txBody>
      </p:sp>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lang="ja-JP" altLang="en-US"/>
              <a:t>ユーザ・ハイパーバイザがログサーバに送信する通信情報を保護</a:t>
            </a:r>
            <a:endParaRPr lang="en-US" altLang="ja-JP" dirty="0"/>
          </a:p>
          <a:p>
            <a:pPr lvl="1"/>
            <a:r>
              <a:rPr lang="ja-JP" altLang="en-US"/>
              <a:t>通信情報を暗号化し、メッセージ認証コードを付与することで、盗聴・改ざんを防ぐ</a:t>
            </a:r>
            <a:endParaRPr lang="en-US" altLang="ja-JP" dirty="0"/>
          </a:p>
          <a:p>
            <a:pPr lvl="1"/>
            <a:r>
              <a:rPr lang="ja-JP" altLang="en-US"/>
              <a:t>通信情報にシーケンス番号を付与することで、送信した通信情報の破棄を検知</a:t>
            </a:r>
          </a:p>
          <a:p>
            <a:r>
              <a:rPr lang="ja-JP" altLang="en-US"/>
              <a:t>ユーザのログサーバを実行する</a:t>
            </a:r>
            <a:r>
              <a:rPr lang="en-US" altLang="ja-JP" dirty="0"/>
              <a:t>VM</a:t>
            </a:r>
            <a:r>
              <a:rPr lang="ja-JP" altLang="en-US"/>
              <a:t>を</a:t>
            </a:r>
            <a:r>
              <a:rPr lang="en-US" altLang="ja-JP" dirty="0"/>
              <a:t>SEV</a:t>
            </a:r>
            <a:r>
              <a:rPr lang="ja-JP" altLang="en-US"/>
              <a:t>で保護</a:t>
            </a:r>
            <a:endParaRPr lang="en-US" altLang="ja-JP" dirty="0"/>
          </a:p>
          <a:p>
            <a:pPr lvl="1"/>
            <a:r>
              <a:rPr lang="ja-JP" altLang="en-US"/>
              <a:t>ログサーバが保持する通信履歴の改ざんを防ぐ</a:t>
            </a:r>
            <a:endParaRPr lang="en-US" altLang="ja-JP" dirty="0"/>
          </a:p>
          <a:p>
            <a:r>
              <a:rPr lang="ja-JP" altLang="en-US"/>
              <a:t>ユーザが通信履歴を取得する際には</a:t>
            </a:r>
            <a:r>
              <a:rPr lang="en-US" altLang="ja-JP" dirty="0"/>
              <a:t>TLS</a:t>
            </a:r>
            <a:r>
              <a:rPr lang="ja-JP" altLang="en-US"/>
              <a:t>等で保護</a:t>
            </a:r>
            <a:endParaRPr lang="en-US" altLang="ja-JP" dirty="0"/>
          </a:p>
        </p:txBody>
      </p:sp>
      <p:sp>
        <p:nvSpPr>
          <p:cNvPr id="7" name="Cloud 8">
            <a:extLst>
              <a:ext uri="{FF2B5EF4-FFF2-40B4-BE49-F238E27FC236}">
                <a16:creationId xmlns:a16="http://schemas.microsoft.com/office/drawing/2014/main" id="{7483BE98-A2F7-94FE-54C0-A7AE17B88472}"/>
              </a:ext>
            </a:extLst>
          </p:cNvPr>
          <p:cNvSpPr/>
          <p:nvPr/>
        </p:nvSpPr>
        <p:spPr>
          <a:xfrm>
            <a:off x="3503712" y="4005066"/>
            <a:ext cx="8388881" cy="25854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5" name="四角形: 角を丸くする 21">
            <a:extLst>
              <a:ext uri="{FF2B5EF4-FFF2-40B4-BE49-F238E27FC236}">
                <a16:creationId xmlns:a16="http://schemas.microsoft.com/office/drawing/2014/main" id="{72B50E45-FD30-3C47-7D96-39A8535CB96E}"/>
              </a:ext>
            </a:extLst>
          </p:cNvPr>
          <p:cNvSpPr/>
          <p:nvPr/>
        </p:nvSpPr>
        <p:spPr>
          <a:xfrm>
            <a:off x="4052345" y="5000359"/>
            <a:ext cx="1881177" cy="152498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11</a:t>
            </a:fld>
            <a:endParaRPr lang="ja-JP" altLang="en-US" dirty="0"/>
          </a:p>
        </p:txBody>
      </p:sp>
      <p:grpSp>
        <p:nvGrpSpPr>
          <p:cNvPr id="8" name="グループ化 7">
            <a:extLst>
              <a:ext uri="{FF2B5EF4-FFF2-40B4-BE49-F238E27FC236}">
                <a16:creationId xmlns:a16="http://schemas.microsoft.com/office/drawing/2014/main" id="{4A716BB3-A3DB-6126-2F27-7B37D57B218B}"/>
              </a:ext>
            </a:extLst>
          </p:cNvPr>
          <p:cNvGrpSpPr/>
          <p:nvPr/>
        </p:nvGrpSpPr>
        <p:grpSpPr>
          <a:xfrm>
            <a:off x="7104112" y="4711170"/>
            <a:ext cx="4021754" cy="1692866"/>
            <a:chOff x="6895776" y="3983431"/>
            <a:chExt cx="4021754" cy="1692866"/>
          </a:xfrm>
        </p:grpSpPr>
        <p:sp>
          <p:nvSpPr>
            <p:cNvPr id="11" name="四角形: 角を丸くする 21">
              <a:extLst>
                <a:ext uri="{FF2B5EF4-FFF2-40B4-BE49-F238E27FC236}">
                  <a16:creationId xmlns:a16="http://schemas.microsoft.com/office/drawing/2014/main" id="{1EF370BB-C132-9595-8BD0-F09AF216A670}"/>
                </a:ext>
              </a:extLst>
            </p:cNvPr>
            <p:cNvSpPr/>
            <p:nvPr/>
          </p:nvSpPr>
          <p:spPr>
            <a:xfrm>
              <a:off x="6895776" y="3983431"/>
              <a:ext cx="4021754" cy="1692866"/>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4" name="四角形: 角を丸くする 22">
              <a:extLst>
                <a:ext uri="{FF2B5EF4-FFF2-40B4-BE49-F238E27FC236}">
                  <a16:creationId xmlns:a16="http://schemas.microsoft.com/office/drawing/2014/main" id="{5651E01C-191E-C188-B87C-32984A507269}"/>
                </a:ext>
              </a:extLst>
            </p:cNvPr>
            <p:cNvSpPr/>
            <p:nvPr/>
          </p:nvSpPr>
          <p:spPr>
            <a:xfrm>
              <a:off x="7162950" y="4702407"/>
              <a:ext cx="3503042" cy="4379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
          <p:nvSpPr>
            <p:cNvPr id="15" name="四角形: 角を丸くする 26">
              <a:extLst>
                <a:ext uri="{FF2B5EF4-FFF2-40B4-BE49-F238E27FC236}">
                  <a16:creationId xmlns:a16="http://schemas.microsoft.com/office/drawing/2014/main" id="{61062219-229E-8CF1-AD00-EB7FF4EF4B10}"/>
                </a:ext>
              </a:extLst>
            </p:cNvPr>
            <p:cNvSpPr/>
            <p:nvPr/>
          </p:nvSpPr>
          <p:spPr>
            <a:xfrm>
              <a:off x="7440049" y="4143827"/>
              <a:ext cx="2874308" cy="44673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endParaRPr lang="en-US" altLang="ja-JP" sz="2400" b="1" dirty="0">
                <a:solidFill>
                  <a:schemeClr val="tx1"/>
                </a:solidFill>
              </a:endParaRPr>
            </a:p>
          </p:txBody>
        </p:sp>
      </p:grpSp>
      <p:sp>
        <p:nvSpPr>
          <p:cNvPr id="29" name="角丸四角形 28">
            <a:extLst>
              <a:ext uri="{FF2B5EF4-FFF2-40B4-BE49-F238E27FC236}">
                <a16:creationId xmlns:a16="http://schemas.microsoft.com/office/drawing/2014/main" id="{CE45B353-3770-0A84-2733-EA50EEF0C876}"/>
              </a:ext>
            </a:extLst>
          </p:cNvPr>
          <p:cNvSpPr/>
          <p:nvPr/>
        </p:nvSpPr>
        <p:spPr>
          <a:xfrm>
            <a:off x="4295800" y="5140166"/>
            <a:ext cx="1368024" cy="838303"/>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ログ</a:t>
            </a:r>
            <a:endParaRPr lang="en-US" altLang="ja-JP" sz="2400" b="1" dirty="0">
              <a:ln w="0"/>
              <a:solidFill>
                <a:schemeClr val="tx1"/>
              </a:solidFill>
              <a:effectLst>
                <a:outerShdw blurRad="38100" dist="19050" dir="2700000" algn="tl" rotWithShape="0">
                  <a:schemeClr val="dk1">
                    <a:alpha val="40000"/>
                  </a:schemeClr>
                </a:outerShdw>
              </a:effectLst>
            </a:endParaRPr>
          </a:p>
          <a:p>
            <a:pPr algn="ctr"/>
            <a:r>
              <a:rPr lang="ja-JP" altLang="en-US" sz="2400" b="1">
                <a:ln w="0"/>
                <a:solidFill>
                  <a:schemeClr val="tx1"/>
                </a:solidFill>
                <a:effectLst>
                  <a:outerShdw blurRad="38100" dist="19050" dir="2700000" algn="tl" rotWithShape="0">
                    <a:schemeClr val="dk1">
                      <a:alpha val="40000"/>
                    </a:schemeClr>
                  </a:outerShdw>
                </a:effectLst>
              </a:rPr>
              <a:t>サーバ</a:t>
            </a:r>
          </a:p>
        </p:txBody>
      </p:sp>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45" y="4692296"/>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863445" y="5832785"/>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8" name="直線矢印コネクタ 20">
            <a:extLst>
              <a:ext uri="{FF2B5EF4-FFF2-40B4-BE49-F238E27FC236}">
                <a16:creationId xmlns:a16="http://schemas.microsoft.com/office/drawing/2014/main" id="{9881DAF4-670B-6BC0-7088-3C6EE26FEA1E}"/>
              </a:ext>
            </a:extLst>
          </p:cNvPr>
          <p:cNvCxnSpPr>
            <a:cxnSpLocks/>
            <a:stCxn id="29" idx="1"/>
          </p:cNvCxnSpPr>
          <p:nvPr/>
        </p:nvCxnSpPr>
        <p:spPr>
          <a:xfrm flipH="1" flipV="1">
            <a:off x="2082062" y="5559317"/>
            <a:ext cx="2213738" cy="1"/>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3">
            <a:extLst>
              <a:ext uri="{FF2B5EF4-FFF2-40B4-BE49-F238E27FC236}">
                <a16:creationId xmlns:a16="http://schemas.microsoft.com/office/drawing/2014/main" id="{FABE6EE6-C3D8-B3A1-4E00-4923942EF111}"/>
              </a:ext>
            </a:extLst>
          </p:cNvPr>
          <p:cNvSpPr txBox="1"/>
          <p:nvPr/>
        </p:nvSpPr>
        <p:spPr>
          <a:xfrm>
            <a:off x="2199860" y="5034977"/>
            <a:ext cx="1519876" cy="461665"/>
          </a:xfrm>
          <a:prstGeom prst="rect">
            <a:avLst/>
          </a:prstGeom>
          <a:noFill/>
        </p:spPr>
        <p:txBody>
          <a:bodyPr wrap="square" rtlCol="0">
            <a:spAutoFit/>
          </a:bodyPr>
          <a:lstStyle/>
          <a:p>
            <a:pPr algn="ctr"/>
            <a:r>
              <a:rPr lang="en-US" altLang="ja-JP" sz="2400" b="1" dirty="0"/>
              <a:t>TLS</a:t>
            </a:r>
            <a:r>
              <a:rPr lang="ja-JP" altLang="en-US" sz="2400" b="1"/>
              <a:t>等</a:t>
            </a:r>
            <a:endParaRPr lang="en-US" altLang="ja-JP" sz="2400" b="1" dirty="0"/>
          </a:p>
        </p:txBody>
      </p:sp>
      <p:sp>
        <p:nvSpPr>
          <p:cNvPr id="6" name="TextBox 5">
            <a:extLst>
              <a:ext uri="{FF2B5EF4-FFF2-40B4-BE49-F238E27FC236}">
                <a16:creationId xmlns:a16="http://schemas.microsoft.com/office/drawing/2014/main" id="{04B189EE-4F94-740E-AE41-0194DF737C14}"/>
              </a:ext>
            </a:extLst>
          </p:cNvPr>
          <p:cNvSpPr txBox="1"/>
          <p:nvPr/>
        </p:nvSpPr>
        <p:spPr>
          <a:xfrm>
            <a:off x="4052345" y="4336589"/>
            <a:ext cx="1856598" cy="707886"/>
          </a:xfrm>
          <a:prstGeom prst="rect">
            <a:avLst/>
          </a:prstGeom>
          <a:noFill/>
        </p:spPr>
        <p:txBody>
          <a:bodyPr wrap="none" rtlCol="0">
            <a:spAutoFit/>
          </a:bodyPr>
          <a:lstStyle/>
          <a:p>
            <a:pPr algn="ctr"/>
            <a:r>
              <a:rPr lang="en-JP" dirty="0"/>
              <a:t>VM</a:t>
            </a:r>
          </a:p>
          <a:p>
            <a:pPr algn="ctr"/>
            <a:r>
              <a:rPr lang="en-JP" dirty="0"/>
              <a:t>（SEVで保護）</a:t>
            </a:r>
          </a:p>
        </p:txBody>
      </p:sp>
      <p:cxnSp>
        <p:nvCxnSpPr>
          <p:cNvPr id="16" name="直線矢印コネクタ 20">
            <a:extLst>
              <a:ext uri="{FF2B5EF4-FFF2-40B4-BE49-F238E27FC236}">
                <a16:creationId xmlns:a16="http://schemas.microsoft.com/office/drawing/2014/main" id="{E873A1C2-351D-31FB-5052-2AA7199DCAF3}"/>
              </a:ext>
            </a:extLst>
          </p:cNvPr>
          <p:cNvCxnSpPr>
            <a:cxnSpLocks/>
          </p:cNvCxnSpPr>
          <p:nvPr/>
        </p:nvCxnSpPr>
        <p:spPr>
          <a:xfrm flipH="1">
            <a:off x="5663824" y="5686240"/>
            <a:ext cx="1707462"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59E3A79-EE3F-4207-F9D8-ECAE2204B457}"/>
              </a:ext>
            </a:extLst>
          </p:cNvPr>
          <p:cNvSpPr txBox="1"/>
          <p:nvPr/>
        </p:nvSpPr>
        <p:spPr>
          <a:xfrm>
            <a:off x="5952301" y="4871566"/>
            <a:ext cx="1127232" cy="830997"/>
          </a:xfrm>
          <a:prstGeom prst="rect">
            <a:avLst/>
          </a:prstGeom>
          <a:noFill/>
        </p:spPr>
        <p:txBody>
          <a:bodyPr wrap="none" rtlCol="0">
            <a:spAutoFit/>
          </a:bodyPr>
          <a:lstStyle/>
          <a:p>
            <a:pPr algn="ctr"/>
            <a:r>
              <a:rPr lang="en-JP" sz="2400" b="1" dirty="0"/>
              <a:t>暗号化</a:t>
            </a:r>
          </a:p>
          <a:p>
            <a:pPr algn="ctr"/>
            <a:r>
              <a:rPr lang="en-JP" sz="2400" b="1" dirty="0"/>
              <a:t>MAC</a:t>
            </a:r>
          </a:p>
        </p:txBody>
      </p:sp>
      <p:sp>
        <p:nvSpPr>
          <p:cNvPr id="20" name="Rectangle 19">
            <a:extLst>
              <a:ext uri="{FF2B5EF4-FFF2-40B4-BE49-F238E27FC236}">
                <a16:creationId xmlns:a16="http://schemas.microsoft.com/office/drawing/2014/main" id="{EF209833-0706-BE0D-8EBA-CC2DFE0706BF}"/>
              </a:ext>
            </a:extLst>
          </p:cNvPr>
          <p:cNvSpPr/>
          <p:nvPr/>
        </p:nvSpPr>
        <p:spPr>
          <a:xfrm>
            <a:off x="4223422" y="5936346"/>
            <a:ext cx="1539022" cy="4482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2400" dirty="0">
                <a:solidFill>
                  <a:schemeClr val="tx1"/>
                </a:solidFill>
              </a:rPr>
              <a:t>通信履歴</a:t>
            </a:r>
          </a:p>
        </p:txBody>
      </p:sp>
      <p:sp>
        <p:nvSpPr>
          <p:cNvPr id="21" name="Rectangle 20">
            <a:extLst>
              <a:ext uri="{FF2B5EF4-FFF2-40B4-BE49-F238E27FC236}">
                <a16:creationId xmlns:a16="http://schemas.microsoft.com/office/drawing/2014/main" id="{08ED6751-2A4F-9EC8-063C-4F92DDA8DD92}"/>
              </a:ext>
            </a:extLst>
          </p:cNvPr>
          <p:cNvSpPr/>
          <p:nvPr/>
        </p:nvSpPr>
        <p:spPr>
          <a:xfrm>
            <a:off x="8394562" y="5832785"/>
            <a:ext cx="1440854" cy="4482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2400" dirty="0">
                <a:solidFill>
                  <a:schemeClr val="tx1"/>
                </a:solidFill>
              </a:rPr>
              <a:t>通信情報</a:t>
            </a:r>
          </a:p>
        </p:txBody>
      </p:sp>
      <p:sp>
        <p:nvSpPr>
          <p:cNvPr id="22" name="TextBox 21">
            <a:extLst>
              <a:ext uri="{FF2B5EF4-FFF2-40B4-BE49-F238E27FC236}">
                <a16:creationId xmlns:a16="http://schemas.microsoft.com/office/drawing/2014/main" id="{6C685AAA-742D-7044-1E61-671FAFA54E19}"/>
              </a:ext>
            </a:extLst>
          </p:cNvPr>
          <p:cNvSpPr txBox="1"/>
          <p:nvPr/>
        </p:nvSpPr>
        <p:spPr>
          <a:xfrm>
            <a:off x="7461535" y="4276130"/>
            <a:ext cx="3248005" cy="400110"/>
          </a:xfrm>
          <a:prstGeom prst="rect">
            <a:avLst/>
          </a:prstGeom>
          <a:noFill/>
        </p:spPr>
        <p:txBody>
          <a:bodyPr wrap="none" rtlCol="0">
            <a:spAutoFit/>
          </a:bodyPr>
          <a:lstStyle/>
          <a:p>
            <a:r>
              <a:rPr lang="en-JP" dirty="0"/>
              <a:t>クラウドVM（SEVで保護）</a:t>
            </a:r>
          </a:p>
        </p:txBody>
      </p:sp>
    </p:spTree>
    <p:extLst>
      <p:ext uri="{BB962C8B-B14F-4D97-AF65-F5344CB8AC3E}">
        <p14:creationId xmlns:p14="http://schemas.microsoft.com/office/powerpoint/2010/main" val="3101873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4C2AA-2892-0860-89B1-59B9DBCAFA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157F77-A381-B444-544D-E7F2A4E8ADEB}"/>
              </a:ext>
            </a:extLst>
          </p:cNvPr>
          <p:cNvSpPr>
            <a:spLocks noGrp="1"/>
          </p:cNvSpPr>
          <p:nvPr>
            <p:ph type="title"/>
          </p:nvPr>
        </p:nvSpPr>
        <p:spPr/>
        <p:txBody>
          <a:bodyPr/>
          <a:lstStyle/>
          <a:p>
            <a:r>
              <a:rPr lang="ja-JP" altLang="en-US"/>
              <a:t>実験</a:t>
            </a:r>
            <a:endParaRPr kumimoji="1" lang="ja-JP" altLang="en-US"/>
          </a:p>
        </p:txBody>
      </p:sp>
      <p:sp>
        <p:nvSpPr>
          <p:cNvPr id="3" name="コンテンツ プレースホルダー 2">
            <a:extLst>
              <a:ext uri="{FF2B5EF4-FFF2-40B4-BE49-F238E27FC236}">
                <a16:creationId xmlns:a16="http://schemas.microsoft.com/office/drawing/2014/main" id="{969872F1-E432-5C28-A9EB-2755CC94A88B}"/>
              </a:ext>
            </a:extLst>
          </p:cNvPr>
          <p:cNvSpPr>
            <a:spLocks noGrp="1"/>
          </p:cNvSpPr>
          <p:nvPr>
            <p:ph idx="1"/>
          </p:nvPr>
        </p:nvSpPr>
        <p:spPr/>
        <p:txBody>
          <a:bodyPr/>
          <a:lstStyle/>
          <a:p>
            <a:r>
              <a:rPr kumimoji="1" lang="en-US" altLang="ja-JP" dirty="0"/>
              <a:t>SEV-tracker</a:t>
            </a:r>
            <a:r>
              <a:rPr kumimoji="1" lang="ja-JP" altLang="en-US"/>
              <a:t>の有効性と性能を調べる実験を行った</a:t>
            </a:r>
            <a:endParaRPr kumimoji="1" lang="en-US" altLang="ja-JP" dirty="0"/>
          </a:p>
          <a:p>
            <a:pPr lvl="1"/>
            <a:r>
              <a:rPr kumimoji="1" lang="ja-JP" altLang="en-US"/>
              <a:t>クラウドサービスの通信履歴をログサーバから取得</a:t>
            </a:r>
            <a:r>
              <a:rPr lang="ja-JP" altLang="en-US"/>
              <a:t>して可視化</a:t>
            </a:r>
            <a:endParaRPr kumimoji="1" lang="en-US" altLang="ja-JP" strike="sngStrike" dirty="0">
              <a:solidFill>
                <a:srgbClr val="FF0000"/>
              </a:solidFill>
            </a:endParaRPr>
          </a:p>
          <a:p>
            <a:pPr lvl="1"/>
            <a:r>
              <a:rPr lang="ja-JP" altLang="en-US"/>
              <a:t>クラウドサービスの起動や処理の性能を測定</a:t>
            </a:r>
            <a:endParaRPr lang="en-US" altLang="ja-JP" dirty="0"/>
          </a:p>
          <a:p>
            <a:r>
              <a:rPr kumimoji="1" lang="ja-JP" altLang="en-US"/>
              <a:t>実験に用いたシステム構成</a:t>
            </a:r>
            <a:endParaRPr kumimoji="1" lang="en-US" altLang="ja-JP" dirty="0"/>
          </a:p>
          <a:p>
            <a:pPr lvl="1"/>
            <a:r>
              <a:rPr lang="ja-JP" altLang="en-US"/>
              <a:t>２台の</a:t>
            </a:r>
            <a:r>
              <a:rPr kumimoji="1" lang="ja-JP" altLang="en-US"/>
              <a:t>サーバでクラウドサービスとログサーバを動作させた</a:t>
            </a:r>
            <a:endParaRPr lang="en-US" altLang="ja-JP" dirty="0"/>
          </a:p>
          <a:p>
            <a:pPr lvl="1"/>
            <a:r>
              <a:rPr kumimoji="1" lang="en-US" altLang="ja-JP" dirty="0"/>
              <a:t>SEV</a:t>
            </a:r>
            <a:r>
              <a:rPr kumimoji="1" lang="ja-JP" altLang="en-US"/>
              <a:t>を適用した</a:t>
            </a:r>
            <a:r>
              <a:rPr kumimoji="1" lang="en-US" altLang="ja-JP" dirty="0"/>
              <a:t>VM</a:t>
            </a:r>
            <a:r>
              <a:rPr kumimoji="1" lang="ja-JP" altLang="en-US"/>
              <a:t>では通信が行えていないため、一部を除き</a:t>
            </a:r>
            <a:r>
              <a:rPr kumimoji="1" lang="en-US" altLang="ja-JP" dirty="0"/>
              <a:t>SEV</a:t>
            </a:r>
            <a:r>
              <a:rPr kumimoji="1" lang="ja-JP" altLang="en-US"/>
              <a:t>は未適用</a:t>
            </a:r>
            <a:endParaRPr kumimoji="1" lang="en-US" altLang="ja-JP" dirty="0"/>
          </a:p>
        </p:txBody>
      </p:sp>
      <p:sp>
        <p:nvSpPr>
          <p:cNvPr id="4" name="スライド番号プレースホルダー 3">
            <a:extLst>
              <a:ext uri="{FF2B5EF4-FFF2-40B4-BE49-F238E27FC236}">
                <a16:creationId xmlns:a16="http://schemas.microsoft.com/office/drawing/2014/main" id="{D6956B9E-70CF-E804-574B-E1A371D3DD2A}"/>
              </a:ext>
            </a:extLst>
          </p:cNvPr>
          <p:cNvSpPr>
            <a:spLocks noGrp="1"/>
          </p:cNvSpPr>
          <p:nvPr>
            <p:ph type="sldNum" sz="quarter" idx="4"/>
          </p:nvPr>
        </p:nvSpPr>
        <p:spPr/>
        <p:txBody>
          <a:bodyPr/>
          <a:lstStyle/>
          <a:p>
            <a:fld id="{E4DD4CA9-FFF4-4929-B1F3-DD754470E6A2}" type="slidenum">
              <a:rPr lang="ja-JP" altLang="en-US" smtClean="0"/>
              <a:pPr/>
              <a:t>12</a:t>
            </a:fld>
            <a:endParaRPr lang="ja-JP" altLang="en-US" dirty="0"/>
          </a:p>
        </p:txBody>
      </p:sp>
      <p:graphicFrame>
        <p:nvGraphicFramePr>
          <p:cNvPr id="6" name="表 7">
            <a:extLst>
              <a:ext uri="{FF2B5EF4-FFF2-40B4-BE49-F238E27FC236}">
                <a16:creationId xmlns:a16="http://schemas.microsoft.com/office/drawing/2014/main" id="{6B17368E-1704-B07B-AA52-458BBD2795AE}"/>
              </a:ext>
            </a:extLst>
          </p:cNvPr>
          <p:cNvGraphicFramePr>
            <a:graphicFrameLocks noGrp="1"/>
          </p:cNvGraphicFramePr>
          <p:nvPr>
            <p:extLst>
              <p:ext uri="{D42A27DB-BD31-4B8C-83A1-F6EECF244321}">
                <p14:modId xmlns:p14="http://schemas.microsoft.com/office/powerpoint/2010/main" val="1896017485"/>
              </p:ext>
            </p:extLst>
          </p:nvPr>
        </p:nvGraphicFramePr>
        <p:xfrm>
          <a:off x="465878" y="4188753"/>
          <a:ext cx="5641545" cy="2225040"/>
        </p:xfrm>
        <a:graphic>
          <a:graphicData uri="http://schemas.openxmlformats.org/drawingml/2006/table">
            <a:tbl>
              <a:tblPr firstRow="1" bandRow="1">
                <a:tableStyleId>{5940675A-B579-460E-94D1-54222C63F5DA}</a:tableStyleId>
              </a:tblPr>
              <a:tblGrid>
                <a:gridCol w="1843517">
                  <a:extLst>
                    <a:ext uri="{9D8B030D-6E8A-4147-A177-3AD203B41FA5}">
                      <a16:colId xmlns:a16="http://schemas.microsoft.com/office/drawing/2014/main" val="1458209057"/>
                    </a:ext>
                  </a:extLst>
                </a:gridCol>
                <a:gridCol w="1949267">
                  <a:extLst>
                    <a:ext uri="{9D8B030D-6E8A-4147-A177-3AD203B41FA5}">
                      <a16:colId xmlns:a16="http://schemas.microsoft.com/office/drawing/2014/main" val="435929526"/>
                    </a:ext>
                  </a:extLst>
                </a:gridCol>
                <a:gridCol w="1848761">
                  <a:extLst>
                    <a:ext uri="{9D8B030D-6E8A-4147-A177-3AD203B41FA5}">
                      <a16:colId xmlns:a16="http://schemas.microsoft.com/office/drawing/2014/main" val="3010541452"/>
                    </a:ext>
                  </a:extLst>
                </a:gridCol>
              </a:tblGrid>
              <a:tr h="370840">
                <a:tc>
                  <a:txBody>
                    <a:bodyPr/>
                    <a:lstStyle/>
                    <a:p>
                      <a:pPr algn="ctr"/>
                      <a:endParaRPr kumimoji="1" lang="ja-JP" altLang="en-US" sz="1800" baseline="0">
                        <a:solidFill>
                          <a:sysClr val="windowText" lastClr="000000"/>
                        </a:solidFill>
                      </a:endParaRPr>
                    </a:p>
                  </a:txBody>
                  <a:tcPr>
                    <a:solidFill>
                      <a:schemeClr val="bg1"/>
                    </a:solidFill>
                  </a:tcPr>
                </a:tc>
                <a:tc>
                  <a:txBody>
                    <a:bodyPr/>
                    <a:lstStyle/>
                    <a:p>
                      <a:pPr algn="ctr"/>
                      <a:r>
                        <a:rPr kumimoji="1" lang="ja-JP" altLang="en-US" sz="1800">
                          <a:solidFill>
                            <a:schemeClr val="tx1"/>
                          </a:solidFill>
                        </a:rPr>
                        <a:t>サーバ１</a:t>
                      </a:r>
                    </a:p>
                  </a:txBody>
                  <a:tcPr>
                    <a:solidFill>
                      <a:schemeClr val="bg1"/>
                    </a:solidFill>
                  </a:tcPr>
                </a:tc>
                <a:tc>
                  <a:txBody>
                    <a:bodyPr/>
                    <a:lstStyle/>
                    <a:p>
                      <a:pPr algn="ctr"/>
                      <a:r>
                        <a:rPr kumimoji="1" lang="ja-JP" altLang="en-US" sz="1800" baseline="0">
                          <a:solidFill>
                            <a:schemeClr val="tx1"/>
                          </a:solidFill>
                        </a:rPr>
                        <a:t>サーバ２</a:t>
                      </a:r>
                    </a:p>
                  </a:txBody>
                  <a:tcPr>
                    <a:solidFill>
                      <a:schemeClr val="bg1"/>
                    </a:solidFill>
                  </a:tcPr>
                </a:tc>
                <a:extLst>
                  <a:ext uri="{0D108BD9-81ED-4DB2-BD59-A6C34878D82A}">
                    <a16:rowId xmlns:a16="http://schemas.microsoft.com/office/drawing/2014/main" val="3451374809"/>
                  </a:ext>
                </a:extLst>
              </a:tr>
              <a:tr h="370840">
                <a:tc>
                  <a:txBody>
                    <a:bodyPr/>
                    <a:lstStyle/>
                    <a:p>
                      <a:pPr algn="ctr"/>
                      <a:r>
                        <a:rPr kumimoji="1" lang="en-US" altLang="ja-JP" sz="1800" baseline="0" dirty="0">
                          <a:solidFill>
                            <a:sysClr val="windowText" lastClr="000000"/>
                          </a:solidFill>
                        </a:rPr>
                        <a:t>CPU</a:t>
                      </a:r>
                      <a:endParaRPr kumimoji="1" lang="ja-JP" altLang="en-US" sz="1800" baseline="0">
                        <a:solidFill>
                          <a:sysClr val="windowText" lastClr="000000"/>
                        </a:solidFill>
                      </a:endParaRPr>
                    </a:p>
                  </a:txBody>
                  <a:tcPr>
                    <a:solidFill>
                      <a:schemeClr val="bg1"/>
                    </a:solidFill>
                  </a:tcPr>
                </a:tc>
                <a:tc>
                  <a:txBody>
                    <a:bodyPr/>
                    <a:lstStyle/>
                    <a:p>
                      <a:pPr algn="ctr"/>
                      <a:r>
                        <a:rPr kumimoji="1" lang="en-US" altLang="ja-JP" sz="1800" baseline="0" dirty="0">
                          <a:solidFill>
                            <a:sysClr val="windowText" lastClr="000000"/>
                          </a:solidFill>
                        </a:rPr>
                        <a:t>AMD</a:t>
                      </a:r>
                      <a:r>
                        <a:rPr kumimoji="1" lang="ja-JP" altLang="en-US" sz="1800" baseline="0">
                          <a:solidFill>
                            <a:sysClr val="windowText" lastClr="000000"/>
                          </a:solidFill>
                        </a:rPr>
                        <a:t> </a:t>
                      </a:r>
                      <a:r>
                        <a:rPr kumimoji="1" lang="en-US" altLang="ja-JP" sz="1800" baseline="0" dirty="0">
                          <a:solidFill>
                            <a:sysClr val="windowText" lastClr="000000"/>
                          </a:solidFill>
                        </a:rPr>
                        <a:t>EPYC</a:t>
                      </a:r>
                      <a:r>
                        <a:rPr kumimoji="1" lang="ja-JP" altLang="en-US" sz="1800" baseline="0">
                          <a:solidFill>
                            <a:sysClr val="windowText" lastClr="000000"/>
                          </a:solidFill>
                        </a:rPr>
                        <a:t> </a:t>
                      </a:r>
                      <a:r>
                        <a:rPr kumimoji="1" lang="en-US" altLang="ja-JP" sz="1800" baseline="0" dirty="0">
                          <a:solidFill>
                            <a:sysClr val="windowText" lastClr="000000"/>
                          </a:solidFill>
                        </a:rPr>
                        <a:t>7402P</a:t>
                      </a:r>
                      <a:endParaRPr kumimoji="1" lang="ja-JP" altLang="en-US" sz="1800" baseline="0">
                        <a:solidFill>
                          <a:sysClr val="windowText" lastClr="000000"/>
                        </a:solidFill>
                      </a:endParaRPr>
                    </a:p>
                  </a:txBody>
                  <a:tcPr>
                    <a:solidFill>
                      <a:schemeClr val="bg1"/>
                    </a:solidFill>
                  </a:tcPr>
                </a:tc>
                <a:tc>
                  <a:txBody>
                    <a:bodyPr/>
                    <a:lstStyle/>
                    <a:p>
                      <a:pPr algn="ctr"/>
                      <a:r>
                        <a:rPr kumimoji="1" lang="en-US" altLang="ja-JP" sz="1800" baseline="0" dirty="0">
                          <a:solidFill>
                            <a:sysClr val="windowText" lastClr="000000"/>
                          </a:solidFill>
                        </a:rPr>
                        <a:t>AMD EPYC 7262P</a:t>
                      </a:r>
                      <a:endParaRPr kumimoji="1" lang="ja-JP" altLang="en-US" sz="1800" baseline="0">
                        <a:solidFill>
                          <a:sysClr val="windowText" lastClr="000000"/>
                        </a:solidFill>
                      </a:endParaRPr>
                    </a:p>
                  </a:txBody>
                  <a:tcPr>
                    <a:solidFill>
                      <a:schemeClr val="bg1"/>
                    </a:solidFill>
                  </a:tcPr>
                </a:tc>
                <a:extLst>
                  <a:ext uri="{0D108BD9-81ED-4DB2-BD59-A6C34878D82A}">
                    <a16:rowId xmlns:a16="http://schemas.microsoft.com/office/drawing/2014/main" val="737859918"/>
                  </a:ext>
                </a:extLst>
              </a:tr>
              <a:tr h="370840">
                <a:tc>
                  <a:txBody>
                    <a:bodyPr/>
                    <a:lstStyle/>
                    <a:p>
                      <a:pPr algn="ctr"/>
                      <a:r>
                        <a:rPr kumimoji="1" lang="ja-JP" altLang="en-US" sz="1800" baseline="0"/>
                        <a:t>メモリ</a:t>
                      </a:r>
                    </a:p>
                  </a:txBody>
                  <a:tcPr>
                    <a:solidFill>
                      <a:schemeClr val="bg1"/>
                    </a:solidFill>
                  </a:tcPr>
                </a:tc>
                <a:tc>
                  <a:txBody>
                    <a:bodyPr/>
                    <a:lstStyle/>
                    <a:p>
                      <a:pPr algn="ctr"/>
                      <a:r>
                        <a:rPr kumimoji="1" lang="en-US" altLang="ja-JP" sz="1800" baseline="0" dirty="0"/>
                        <a:t>256GB</a:t>
                      </a:r>
                      <a:endParaRPr kumimoji="1" lang="ja-JP" altLang="en-US" sz="1800" baseline="0"/>
                    </a:p>
                  </a:txBody>
                  <a:tcPr>
                    <a:solidFill>
                      <a:schemeClr val="bg1"/>
                    </a:solidFill>
                  </a:tcPr>
                </a:tc>
                <a:tc>
                  <a:txBody>
                    <a:bodyPr/>
                    <a:lstStyle/>
                    <a:p>
                      <a:pPr algn="ctr"/>
                      <a:r>
                        <a:rPr kumimoji="1" lang="en-US" altLang="ja-JP" sz="1800" baseline="0" dirty="0"/>
                        <a:t>128GB</a:t>
                      </a:r>
                      <a:endParaRPr kumimoji="1" lang="ja-JP" altLang="en-US" sz="1800" baseline="0"/>
                    </a:p>
                  </a:txBody>
                  <a:tcPr>
                    <a:solidFill>
                      <a:schemeClr val="bg1"/>
                    </a:solidFill>
                  </a:tcPr>
                </a:tc>
                <a:extLst>
                  <a:ext uri="{0D108BD9-81ED-4DB2-BD59-A6C34878D82A}">
                    <a16:rowId xmlns:a16="http://schemas.microsoft.com/office/drawing/2014/main" val="640259645"/>
                  </a:ext>
                </a:extLst>
              </a:tr>
              <a:tr h="370840">
                <a:tc>
                  <a:txBody>
                    <a:bodyPr/>
                    <a:lstStyle/>
                    <a:p>
                      <a:pPr algn="ctr"/>
                      <a:r>
                        <a:rPr kumimoji="1" lang="en-US" altLang="ja-JP" sz="1800" baseline="0" dirty="0"/>
                        <a:t>NIC</a:t>
                      </a:r>
                    </a:p>
                  </a:txBody>
                  <a:tcPr>
                    <a:solidFill>
                      <a:schemeClr val="bg1"/>
                    </a:solidFill>
                  </a:tcPr>
                </a:tc>
                <a:tc gridSpan="2">
                  <a:txBody>
                    <a:bodyPr/>
                    <a:lstStyle/>
                    <a:p>
                      <a:pPr algn="ctr"/>
                      <a:r>
                        <a:rPr kumimoji="1" lang="en-US" altLang="ja-JP" sz="1800" baseline="0" dirty="0">
                          <a:solidFill>
                            <a:schemeClr val="tx1"/>
                          </a:solidFill>
                        </a:rPr>
                        <a:t>10GbE</a:t>
                      </a:r>
                    </a:p>
                  </a:txBody>
                  <a:tcPr>
                    <a:solidFill>
                      <a:schemeClr val="bg1"/>
                    </a:solidFill>
                  </a:tcPr>
                </a:tc>
                <a:tc hMerge="1">
                  <a:txBody>
                    <a:bodyPr/>
                    <a:lstStyle/>
                    <a:p>
                      <a:endParaRPr dirty="0"/>
                    </a:p>
                  </a:txBody>
                  <a:tcPr>
                    <a:solidFill>
                      <a:schemeClr val="bg1"/>
                    </a:solidFill>
                  </a:tcPr>
                </a:tc>
                <a:extLst>
                  <a:ext uri="{0D108BD9-81ED-4DB2-BD59-A6C34878D82A}">
                    <a16:rowId xmlns:a16="http://schemas.microsoft.com/office/drawing/2014/main" val="1450196259"/>
                  </a:ext>
                </a:extLst>
              </a:tr>
              <a:tr h="370840">
                <a:tc>
                  <a:txBody>
                    <a:bodyPr/>
                    <a:lstStyle/>
                    <a:p>
                      <a:pPr algn="ctr"/>
                      <a:r>
                        <a:rPr kumimoji="1" lang="en-US" altLang="ja-JP" sz="1800" baseline="0" dirty="0"/>
                        <a:t>OS</a:t>
                      </a:r>
                      <a:endParaRPr kumimoji="1" lang="ja-JP" altLang="en-US" sz="1800" baseline="0"/>
                    </a:p>
                  </a:txBody>
                  <a:tcPr>
                    <a:solidFill>
                      <a:schemeClr val="bg1"/>
                    </a:solidFill>
                  </a:tcPr>
                </a:tc>
                <a:tc gridSpan="2">
                  <a:txBody>
                    <a:bodyPr/>
                    <a:lstStyle/>
                    <a:p>
                      <a:pPr algn="ctr"/>
                      <a:r>
                        <a:rPr kumimoji="1" lang="en-US" altLang="ja-JP" sz="1800" baseline="0" dirty="0">
                          <a:solidFill>
                            <a:schemeClr val="tx1"/>
                          </a:solidFill>
                        </a:rPr>
                        <a:t>Linux 5.4</a:t>
                      </a:r>
                    </a:p>
                  </a:txBody>
                  <a:tcPr>
                    <a:solidFill>
                      <a:schemeClr val="bg1"/>
                    </a:solidFill>
                  </a:tcPr>
                </a:tc>
                <a:tc hMerge="1">
                  <a:txBody>
                    <a:bodyPr/>
                    <a:lstStyle/>
                    <a:p>
                      <a:endParaRPr dirty="0"/>
                    </a:p>
                  </a:txBody>
                  <a:tcPr>
                    <a:solidFill>
                      <a:schemeClr val="bg1"/>
                    </a:solidFill>
                  </a:tcPr>
                </a:tc>
                <a:extLst>
                  <a:ext uri="{0D108BD9-81ED-4DB2-BD59-A6C34878D82A}">
                    <a16:rowId xmlns:a16="http://schemas.microsoft.com/office/drawing/2014/main" val="1082529287"/>
                  </a:ext>
                </a:extLst>
              </a:tr>
              <a:tr h="370840">
                <a:tc>
                  <a:txBody>
                    <a:bodyPr/>
                    <a:lstStyle/>
                    <a:p>
                      <a:pPr algn="ctr"/>
                      <a:r>
                        <a:rPr kumimoji="1" lang="ja-JP" altLang="en-US" sz="1800" baseline="0"/>
                        <a:t>ハイパーバイザ</a:t>
                      </a:r>
                    </a:p>
                  </a:txBody>
                  <a:tcPr>
                    <a:solidFill>
                      <a:schemeClr val="bg1"/>
                    </a:solidFill>
                  </a:tcPr>
                </a:tc>
                <a:tc gridSpan="2">
                  <a:txBody>
                    <a:bodyPr/>
                    <a:lstStyle/>
                    <a:p>
                      <a:pPr algn="ctr"/>
                      <a:r>
                        <a:rPr kumimoji="1" lang="en-US" altLang="ja-JP" sz="1800" baseline="0" dirty="0">
                          <a:solidFill>
                            <a:schemeClr val="tx1"/>
                          </a:solidFill>
                        </a:rPr>
                        <a:t>QEMU-KVM 4.2.1</a:t>
                      </a:r>
                    </a:p>
                  </a:txBody>
                  <a:tcPr>
                    <a:solidFill>
                      <a:schemeClr val="bg1"/>
                    </a:solidFill>
                  </a:tcPr>
                </a:tc>
                <a:tc hMerge="1">
                  <a:txBody>
                    <a:bodyPr/>
                    <a:lstStyle/>
                    <a:p>
                      <a:endParaRPr dirty="0"/>
                    </a:p>
                  </a:txBody>
                  <a:tcPr>
                    <a:solidFill>
                      <a:schemeClr val="bg1"/>
                    </a:solidFill>
                  </a:tcPr>
                </a:tc>
                <a:extLst>
                  <a:ext uri="{0D108BD9-81ED-4DB2-BD59-A6C34878D82A}">
                    <a16:rowId xmlns:a16="http://schemas.microsoft.com/office/drawing/2014/main" val="1115877058"/>
                  </a:ext>
                </a:extLst>
              </a:tr>
            </a:tbl>
          </a:graphicData>
        </a:graphic>
      </p:graphicFrame>
      <p:graphicFrame>
        <p:nvGraphicFramePr>
          <p:cNvPr id="9" name="表 7">
            <a:extLst>
              <a:ext uri="{FF2B5EF4-FFF2-40B4-BE49-F238E27FC236}">
                <a16:creationId xmlns:a16="http://schemas.microsoft.com/office/drawing/2014/main" id="{C4D36DB9-6711-862B-BFA8-8AB713516604}"/>
              </a:ext>
            </a:extLst>
          </p:cNvPr>
          <p:cNvGraphicFramePr>
            <a:graphicFrameLocks noGrp="1"/>
          </p:cNvGraphicFramePr>
          <p:nvPr>
            <p:extLst>
              <p:ext uri="{D42A27DB-BD31-4B8C-83A1-F6EECF244321}">
                <p14:modId xmlns:p14="http://schemas.microsoft.com/office/powerpoint/2010/main" val="663211958"/>
              </p:ext>
            </p:extLst>
          </p:nvPr>
        </p:nvGraphicFramePr>
        <p:xfrm>
          <a:off x="9635815" y="4188753"/>
          <a:ext cx="2076809" cy="1747520"/>
        </p:xfrm>
        <a:graphic>
          <a:graphicData uri="http://schemas.openxmlformats.org/drawingml/2006/table">
            <a:tbl>
              <a:tblPr firstRow="1" bandRow="1">
                <a:tableStyleId>{5940675A-B579-460E-94D1-54222C63F5DA}</a:tableStyleId>
              </a:tblPr>
              <a:tblGrid>
                <a:gridCol w="764350">
                  <a:extLst>
                    <a:ext uri="{9D8B030D-6E8A-4147-A177-3AD203B41FA5}">
                      <a16:colId xmlns:a16="http://schemas.microsoft.com/office/drawing/2014/main" val="1458209057"/>
                    </a:ext>
                  </a:extLst>
                </a:gridCol>
                <a:gridCol w="1312459">
                  <a:extLst>
                    <a:ext uri="{9D8B030D-6E8A-4147-A177-3AD203B41FA5}">
                      <a16:colId xmlns:a16="http://schemas.microsoft.com/office/drawing/2014/main" val="435929526"/>
                    </a:ext>
                  </a:extLst>
                </a:gridCol>
              </a:tblGrid>
              <a:tr h="281427">
                <a:tc gridSpan="2">
                  <a:txBody>
                    <a:bodyPr/>
                    <a:lstStyle/>
                    <a:p>
                      <a:pPr algn="ctr"/>
                      <a:r>
                        <a:rPr kumimoji="1" lang="ja-JP" altLang="en-US" sz="1800" baseline="0">
                          <a:solidFill>
                            <a:sysClr val="windowText" lastClr="000000"/>
                          </a:solidFill>
                        </a:rPr>
                        <a:t>クライアント</a:t>
                      </a: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en-US" altLang="ja-JP" sz="1800" baseline="0" dirty="0">
                          <a:solidFill>
                            <a:sysClr val="windowText" lastClr="000000"/>
                          </a:solidFill>
                        </a:rPr>
                        <a:t>CPU</a:t>
                      </a:r>
                      <a:endParaRPr kumimoji="1" lang="ja-JP" altLang="en-US" sz="1800" baseline="0">
                        <a:solidFill>
                          <a:sysClr val="windowText" lastClr="000000"/>
                        </a:solidFill>
                      </a:endParaRPr>
                    </a:p>
                  </a:txBody>
                  <a:tcPr/>
                </a:tc>
                <a:tc>
                  <a:txBody>
                    <a:bodyPr/>
                    <a:lstStyle/>
                    <a:p>
                      <a:pPr algn="ctr"/>
                      <a:r>
                        <a:rPr kumimoji="1" lang="en-US" altLang="ja-JP" sz="1800" baseline="0" dirty="0">
                          <a:solidFill>
                            <a:sysClr val="windowText" lastClr="000000"/>
                          </a:solidFill>
                        </a:rPr>
                        <a:t>Intel </a:t>
                      </a:r>
                      <a:r>
                        <a:rPr kumimoji="1" lang="en-US" altLang="ja-JP" sz="1800" baseline="0" dirty="0">
                          <a:solidFill>
                            <a:schemeClr val="tx1"/>
                          </a:solidFill>
                        </a:rPr>
                        <a:t>Core</a:t>
                      </a:r>
                    </a:p>
                    <a:p>
                      <a:pPr algn="ctr"/>
                      <a:r>
                        <a:rPr kumimoji="1" lang="en-US" altLang="ja-JP" sz="1800" baseline="0" dirty="0">
                          <a:solidFill>
                            <a:schemeClr val="tx1"/>
                          </a:solidFill>
                        </a:rPr>
                        <a:t>i7-10700</a:t>
                      </a:r>
                      <a:endParaRPr kumimoji="1" lang="ja-JP" altLang="en-US" sz="1800" baseline="0">
                        <a:solidFill>
                          <a:schemeClr val="tx1"/>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800" baseline="0"/>
                        <a:t>メモリ</a:t>
                      </a:r>
                    </a:p>
                  </a:txBody>
                  <a:tcPr/>
                </a:tc>
                <a:tc>
                  <a:txBody>
                    <a:bodyPr/>
                    <a:lstStyle/>
                    <a:p>
                      <a:pPr algn="ctr"/>
                      <a:r>
                        <a:rPr kumimoji="1" lang="en-US" altLang="ja-JP" sz="1800" baseline="0" dirty="0"/>
                        <a:t>64GB</a:t>
                      </a:r>
                      <a:endParaRPr kumimoji="1" lang="ja-JP" altLang="en-US" sz="1800" baseline="0"/>
                    </a:p>
                  </a:txBody>
                  <a:tcPr/>
                </a:tc>
                <a:extLst>
                  <a:ext uri="{0D108BD9-81ED-4DB2-BD59-A6C34878D82A}">
                    <a16:rowId xmlns:a16="http://schemas.microsoft.com/office/drawing/2014/main" val="640259645"/>
                  </a:ext>
                </a:extLst>
              </a:tr>
              <a:tr h="370840">
                <a:tc>
                  <a:txBody>
                    <a:bodyPr/>
                    <a:lstStyle/>
                    <a:p>
                      <a:pPr algn="ctr"/>
                      <a:r>
                        <a:rPr kumimoji="1" lang="en-US" altLang="ja-JP" sz="1800" baseline="0" dirty="0"/>
                        <a:t>NIC</a:t>
                      </a:r>
                    </a:p>
                  </a:txBody>
                  <a:tcPr/>
                </a:tc>
                <a:tc>
                  <a:txBody>
                    <a:bodyPr/>
                    <a:lstStyle/>
                    <a:p>
                      <a:pPr algn="ctr"/>
                      <a:r>
                        <a:rPr kumimoji="1" lang="en-US" altLang="ja-JP" sz="1800" baseline="0" dirty="0"/>
                        <a:t>1GbE</a:t>
                      </a:r>
                      <a:endParaRPr kumimoji="1" lang="ja-JP" altLang="en-US" sz="1800" baseline="0"/>
                    </a:p>
                  </a:txBody>
                  <a:tcPr/>
                </a:tc>
                <a:extLst>
                  <a:ext uri="{0D108BD9-81ED-4DB2-BD59-A6C34878D82A}">
                    <a16:rowId xmlns:a16="http://schemas.microsoft.com/office/drawing/2014/main" val="1450196259"/>
                  </a:ext>
                </a:extLst>
              </a:tr>
            </a:tbl>
          </a:graphicData>
        </a:graphic>
      </p:graphicFrame>
      <p:graphicFrame>
        <p:nvGraphicFramePr>
          <p:cNvPr id="10" name="表 9">
            <a:extLst>
              <a:ext uri="{FF2B5EF4-FFF2-40B4-BE49-F238E27FC236}">
                <a16:creationId xmlns:a16="http://schemas.microsoft.com/office/drawing/2014/main" id="{E0E8288E-8BB0-1BB0-1250-03D90294703F}"/>
              </a:ext>
            </a:extLst>
          </p:cNvPr>
          <p:cNvGraphicFramePr>
            <a:graphicFrameLocks noGrp="1"/>
          </p:cNvGraphicFramePr>
          <p:nvPr>
            <p:extLst>
              <p:ext uri="{D42A27DB-BD31-4B8C-83A1-F6EECF244321}">
                <p14:modId xmlns:p14="http://schemas.microsoft.com/office/powerpoint/2010/main" val="880874402"/>
              </p:ext>
            </p:extLst>
          </p:nvPr>
        </p:nvGraphicFramePr>
        <p:xfrm>
          <a:off x="6323447" y="4188753"/>
          <a:ext cx="3096344" cy="2123440"/>
        </p:xfrm>
        <a:graphic>
          <a:graphicData uri="http://schemas.openxmlformats.org/drawingml/2006/table">
            <a:tbl>
              <a:tblPr firstRow="1" bandRow="1">
                <a:tableStyleId>{5940675A-B579-460E-94D1-54222C63F5DA}</a:tableStyleId>
              </a:tblPr>
              <a:tblGrid>
                <a:gridCol w="1773599">
                  <a:extLst>
                    <a:ext uri="{9D8B030D-6E8A-4147-A177-3AD203B41FA5}">
                      <a16:colId xmlns:a16="http://schemas.microsoft.com/office/drawing/2014/main" val="1458209057"/>
                    </a:ext>
                  </a:extLst>
                </a:gridCol>
                <a:gridCol w="1322745">
                  <a:extLst>
                    <a:ext uri="{9D8B030D-6E8A-4147-A177-3AD203B41FA5}">
                      <a16:colId xmlns:a16="http://schemas.microsoft.com/office/drawing/2014/main" val="435929526"/>
                    </a:ext>
                  </a:extLst>
                </a:gridCol>
              </a:tblGrid>
              <a:tr h="370840">
                <a:tc gridSpan="2">
                  <a:txBody>
                    <a:bodyPr/>
                    <a:lstStyle/>
                    <a:p>
                      <a:pPr algn="ctr"/>
                      <a:r>
                        <a:rPr kumimoji="1" lang="ja-JP" altLang="en-US" sz="1800" baseline="0">
                          <a:solidFill>
                            <a:schemeClr val="tx1"/>
                          </a:solidFill>
                        </a:rPr>
                        <a:t>クラウド</a:t>
                      </a:r>
                      <a:r>
                        <a:rPr kumimoji="1" lang="en-US" altLang="ja-JP" sz="1800" baseline="0" dirty="0">
                          <a:solidFill>
                            <a:schemeClr val="tx1"/>
                          </a:solidFill>
                        </a:rPr>
                        <a:t>VM</a:t>
                      </a:r>
                      <a:endParaRPr kumimoji="1" lang="ja-JP" altLang="en-US" sz="1800" baseline="0">
                        <a:solidFill>
                          <a:schemeClr val="tx1"/>
                        </a:solidFill>
                      </a:endParaRP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ja-JP" altLang="en-US" sz="1800" baseline="0">
                          <a:solidFill>
                            <a:sysClr val="windowText" lastClr="000000"/>
                          </a:solidFill>
                        </a:rPr>
                        <a:t>仮想</a:t>
                      </a:r>
                      <a:r>
                        <a:rPr kumimoji="1" lang="en-US" altLang="ja-JP" sz="1800" baseline="0" dirty="0">
                          <a:solidFill>
                            <a:sysClr val="windowText" lastClr="000000"/>
                          </a:solidFill>
                        </a:rPr>
                        <a:t>CPU</a:t>
                      </a:r>
                      <a:r>
                        <a:rPr kumimoji="1" lang="ja-JP" altLang="en-US" sz="1800" baseline="0">
                          <a:solidFill>
                            <a:sysClr val="windowText" lastClr="000000"/>
                          </a:solidFill>
                        </a:rPr>
                        <a:t>数</a:t>
                      </a:r>
                    </a:p>
                  </a:txBody>
                  <a:tcPr/>
                </a:tc>
                <a:tc>
                  <a:txBody>
                    <a:bodyPr/>
                    <a:lstStyle/>
                    <a:p>
                      <a:pPr algn="ctr"/>
                      <a:r>
                        <a:rPr kumimoji="1" lang="en-US" altLang="ja-JP" sz="1800" baseline="0" dirty="0">
                          <a:solidFill>
                            <a:sysClr val="windowText" lastClr="000000"/>
                          </a:solidFill>
                        </a:rPr>
                        <a:t>1</a:t>
                      </a:r>
                      <a:endParaRPr kumimoji="1" lang="ja-JP" altLang="en-US" sz="1800" baseline="0">
                        <a:solidFill>
                          <a:sysClr val="windowText" lastClr="000000"/>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800" baseline="0"/>
                        <a:t>メモリ</a:t>
                      </a:r>
                    </a:p>
                  </a:txBody>
                  <a:tcPr/>
                </a:tc>
                <a:tc>
                  <a:txBody>
                    <a:bodyPr/>
                    <a:lstStyle/>
                    <a:p>
                      <a:pPr algn="ctr"/>
                      <a:r>
                        <a:rPr kumimoji="1" lang="en-US" altLang="ja-JP" sz="1800" baseline="0" dirty="0"/>
                        <a:t>400MB</a:t>
                      </a:r>
                      <a:endParaRPr kumimoji="1" lang="ja-JP" altLang="en-US" sz="1800" baseline="0"/>
                    </a:p>
                  </a:txBody>
                  <a:tcPr/>
                </a:tc>
                <a:extLst>
                  <a:ext uri="{0D108BD9-81ED-4DB2-BD59-A6C34878D82A}">
                    <a16:rowId xmlns:a16="http://schemas.microsoft.com/office/drawing/2014/main" val="640259645"/>
                  </a:ext>
                </a:extLst>
              </a:tr>
              <a:tr h="370840">
                <a:tc>
                  <a:txBody>
                    <a:bodyPr/>
                    <a:lstStyle/>
                    <a:p>
                      <a:pPr algn="ctr"/>
                      <a:r>
                        <a:rPr kumimoji="1" lang="ja-JP" altLang="en-US" sz="1800" baseline="0"/>
                        <a:t>ハイパーバイザ</a:t>
                      </a:r>
                    </a:p>
                  </a:txBody>
                  <a:tcPr/>
                </a:tc>
                <a:tc>
                  <a:txBody>
                    <a:bodyPr/>
                    <a:lstStyle/>
                    <a:p>
                      <a:pPr algn="ctr"/>
                      <a:r>
                        <a:rPr kumimoji="1" lang="en-US" altLang="ja-JP" sz="1800" baseline="0" dirty="0" err="1"/>
                        <a:t>BitVisor</a:t>
                      </a:r>
                      <a:endParaRPr kumimoji="1" lang="ja-JP" altLang="en-US" sz="1800" baseline="0"/>
                    </a:p>
                  </a:txBody>
                  <a:tcPr/>
                </a:tc>
                <a:extLst>
                  <a:ext uri="{0D108BD9-81ED-4DB2-BD59-A6C34878D82A}">
                    <a16:rowId xmlns:a16="http://schemas.microsoft.com/office/drawing/2014/main" val="702813124"/>
                  </a:ext>
                </a:extLst>
              </a:tr>
              <a:tr h="370840">
                <a:tc>
                  <a:txBody>
                    <a:bodyPr/>
                    <a:lstStyle/>
                    <a:p>
                      <a:pPr algn="ctr"/>
                      <a:r>
                        <a:rPr kumimoji="1" lang="en-US" altLang="ja-JP" sz="1800" baseline="0" dirty="0"/>
                        <a:t>OS</a:t>
                      </a:r>
                      <a:endParaRPr kumimoji="1" lang="ja-JP" altLang="en-US" sz="1800" baseline="0"/>
                    </a:p>
                  </a:txBody>
                  <a:tcPr/>
                </a:tc>
                <a:tc>
                  <a:txBody>
                    <a:bodyPr/>
                    <a:lstStyle/>
                    <a:p>
                      <a:pPr algn="ctr"/>
                      <a:r>
                        <a:rPr kumimoji="1" lang="en-US" altLang="ja-JP" sz="1800" baseline="0" dirty="0" err="1"/>
                        <a:t>Unikraft</a:t>
                      </a:r>
                      <a:r>
                        <a:rPr kumimoji="1" lang="en-US" altLang="ja-JP" sz="1800" baseline="0" dirty="0"/>
                        <a:t> 0.15</a:t>
                      </a:r>
                      <a:endParaRPr kumimoji="1" lang="ja-JP" altLang="en-US" sz="1800" baseline="0"/>
                    </a:p>
                  </a:txBody>
                  <a:tcPr/>
                </a:tc>
                <a:extLst>
                  <a:ext uri="{0D108BD9-81ED-4DB2-BD59-A6C34878D82A}">
                    <a16:rowId xmlns:a16="http://schemas.microsoft.com/office/drawing/2014/main" val="1082529287"/>
                  </a:ext>
                </a:extLst>
              </a:tr>
            </a:tbl>
          </a:graphicData>
        </a:graphic>
      </p:graphicFrame>
    </p:spTree>
    <p:extLst>
      <p:ext uri="{BB962C8B-B14F-4D97-AF65-F5344CB8AC3E}">
        <p14:creationId xmlns:p14="http://schemas.microsoft.com/office/powerpoint/2010/main" val="227172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8">
            <a:extLst>
              <a:ext uri="{FF2B5EF4-FFF2-40B4-BE49-F238E27FC236}">
                <a16:creationId xmlns:a16="http://schemas.microsoft.com/office/drawing/2014/main" id="{572630F9-0A43-7EBE-0A22-9C53DB9ED4AC}"/>
              </a:ext>
            </a:extLst>
          </p:cNvPr>
          <p:cNvSpPr/>
          <p:nvPr/>
        </p:nvSpPr>
        <p:spPr>
          <a:xfrm>
            <a:off x="417272" y="4220518"/>
            <a:ext cx="4814632" cy="168254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2" name="タイトル 1">
            <a:extLst>
              <a:ext uri="{FF2B5EF4-FFF2-40B4-BE49-F238E27FC236}">
                <a16:creationId xmlns:a16="http://schemas.microsoft.com/office/drawing/2014/main" id="{1B696C22-7A7D-A228-58BE-B0543183DC59}"/>
              </a:ext>
            </a:extLst>
          </p:cNvPr>
          <p:cNvSpPr>
            <a:spLocks noGrp="1"/>
          </p:cNvSpPr>
          <p:nvPr>
            <p:ph type="title"/>
          </p:nvPr>
        </p:nvSpPr>
        <p:spPr/>
        <p:txBody>
          <a:bodyPr/>
          <a:lstStyle/>
          <a:p>
            <a:r>
              <a:rPr lang="ja-JP" altLang="en-US"/>
              <a:t>実験１：通信履歴の可視化</a:t>
            </a:r>
            <a:endParaRPr kumimoji="1" lang="ja-JP" altLang="en-US" strike="sngStrike">
              <a:solidFill>
                <a:srgbClr val="FF0000"/>
              </a:solidFill>
            </a:endParaRPr>
          </a:p>
        </p:txBody>
      </p:sp>
      <p:pic>
        <p:nvPicPr>
          <p:cNvPr id="6" name="com-log.mov">
            <a:hlinkClick r:id="" action="ppaction://media"/>
            <a:extLst>
              <a:ext uri="{FF2B5EF4-FFF2-40B4-BE49-F238E27FC236}">
                <a16:creationId xmlns:a16="http://schemas.microsoft.com/office/drawing/2014/main" id="{972CF111-8B66-11FA-6A18-E77AEDFD32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5920" y="3477868"/>
            <a:ext cx="5568280" cy="3132158"/>
          </a:xfrm>
          <a:prstGeom prst="rect">
            <a:avLst/>
          </a:prstGeom>
        </p:spPr>
      </p:pic>
      <p:sp>
        <p:nvSpPr>
          <p:cNvPr id="3" name="コンテンツ プレースホルダー 2">
            <a:extLst>
              <a:ext uri="{FF2B5EF4-FFF2-40B4-BE49-F238E27FC236}">
                <a16:creationId xmlns:a16="http://schemas.microsoft.com/office/drawing/2014/main" id="{EA2B5DC5-AB78-017B-2129-AF9EB35B9213}"/>
              </a:ext>
            </a:extLst>
          </p:cNvPr>
          <p:cNvSpPr>
            <a:spLocks noGrp="1"/>
          </p:cNvSpPr>
          <p:nvPr>
            <p:ph idx="1"/>
          </p:nvPr>
        </p:nvSpPr>
        <p:spPr/>
        <p:txBody>
          <a:bodyPr/>
          <a:lstStyle/>
          <a:p>
            <a:r>
              <a:rPr lang="ja-JP" altLang="en-US"/>
              <a:t>クラウドサービスの通信履歴がログサーバに送信されることを確認</a:t>
            </a:r>
            <a:endParaRPr lang="en-US" altLang="ja-JP" dirty="0"/>
          </a:p>
          <a:p>
            <a:pPr lvl="1"/>
            <a:r>
              <a:rPr lang="ja-JP" altLang="en-US"/>
              <a:t>ユーザ・ハイパーバイザを用いて</a:t>
            </a:r>
            <a:r>
              <a:rPr lang="en-US" altLang="ja-JP" dirty="0"/>
              <a:t>2</a:t>
            </a:r>
            <a:r>
              <a:rPr lang="ja-JP" altLang="en-US"/>
              <a:t>つの監視対象サービスを動作させた</a:t>
            </a:r>
            <a:endParaRPr lang="en-US" altLang="ja-JP" dirty="0"/>
          </a:p>
          <a:p>
            <a:pPr lvl="1"/>
            <a:r>
              <a:rPr lang="ja-JP" altLang="en-US"/>
              <a:t>ユーザ、監視対象サービス、</a:t>
            </a:r>
            <a:r>
              <a:rPr lang="en-US" altLang="ja-JP" dirty="0"/>
              <a:t>DNS</a:t>
            </a:r>
            <a:r>
              <a:rPr lang="ja-JP" altLang="en-US"/>
              <a:t>サーバ、監視対象外の外部サービスの間で通信</a:t>
            </a:r>
            <a:endParaRPr lang="en-US" altLang="ja-JP" dirty="0"/>
          </a:p>
          <a:p>
            <a:r>
              <a:rPr lang="ja-JP" altLang="en-US"/>
              <a:t>ログサーバから通信履歴を取得して可視化</a:t>
            </a:r>
            <a:endParaRPr lang="en-US" altLang="ja-JP" strike="sngStrike" dirty="0">
              <a:solidFill>
                <a:srgbClr val="FF0000"/>
              </a:solidFill>
            </a:endParaRPr>
          </a:p>
          <a:p>
            <a:pPr lvl="1"/>
            <a:r>
              <a:rPr lang="ja-JP" altLang="en-US"/>
              <a:t>ユーザがクラウド内のデータ流を把握しやすくなった</a:t>
            </a:r>
            <a:endParaRPr lang="en-US" altLang="ja-JP" dirty="0"/>
          </a:p>
        </p:txBody>
      </p:sp>
      <p:sp>
        <p:nvSpPr>
          <p:cNvPr id="4" name="スライド番号プレースホルダー 3">
            <a:extLst>
              <a:ext uri="{FF2B5EF4-FFF2-40B4-BE49-F238E27FC236}">
                <a16:creationId xmlns:a16="http://schemas.microsoft.com/office/drawing/2014/main" id="{CFB4E30D-3B88-31B9-63B5-AE3998803C4C}"/>
              </a:ext>
            </a:extLst>
          </p:cNvPr>
          <p:cNvSpPr>
            <a:spLocks noGrp="1"/>
          </p:cNvSpPr>
          <p:nvPr>
            <p:ph type="sldNum" sz="quarter" idx="4"/>
          </p:nvPr>
        </p:nvSpPr>
        <p:spPr/>
        <p:txBody>
          <a:bodyPr/>
          <a:lstStyle/>
          <a:p>
            <a:fld id="{E4DD4CA9-FFF4-4929-B1F3-DD754470E6A2}" type="slidenum">
              <a:rPr lang="ja-JP" altLang="en-US" smtClean="0"/>
              <a:pPr/>
              <a:t>13</a:t>
            </a:fld>
            <a:endParaRPr lang="ja-JP" altLang="en-US" dirty="0"/>
          </a:p>
        </p:txBody>
      </p:sp>
      <p:sp>
        <p:nvSpPr>
          <p:cNvPr id="7" name="テキスト ボックス 6">
            <a:extLst>
              <a:ext uri="{FF2B5EF4-FFF2-40B4-BE49-F238E27FC236}">
                <a16:creationId xmlns:a16="http://schemas.microsoft.com/office/drawing/2014/main" id="{56A2F695-C264-50D8-501C-F27C2A484968}"/>
              </a:ext>
            </a:extLst>
          </p:cNvPr>
          <p:cNvSpPr txBox="1"/>
          <p:nvPr/>
        </p:nvSpPr>
        <p:spPr>
          <a:xfrm>
            <a:off x="8207896" y="4407698"/>
            <a:ext cx="1944215" cy="523220"/>
          </a:xfrm>
          <a:prstGeom prst="rect">
            <a:avLst/>
          </a:prstGeom>
          <a:noFill/>
        </p:spPr>
        <p:txBody>
          <a:bodyPr wrap="square" rtlCol="0">
            <a:spAutoFit/>
          </a:bodyPr>
          <a:lstStyle/>
          <a:p>
            <a:pPr algn="ctr"/>
            <a:r>
              <a:rPr lang="ja-JP" altLang="en-US" sz="2800" b="1">
                <a:solidFill>
                  <a:srgbClr val="FF0000"/>
                </a:solidFill>
              </a:rPr>
              <a:t>サービス</a:t>
            </a:r>
            <a:r>
              <a:rPr lang="en-US" altLang="ja-JP" sz="2800" b="1" dirty="0">
                <a:solidFill>
                  <a:srgbClr val="FF0000"/>
                </a:solidFill>
              </a:rPr>
              <a:t>1</a:t>
            </a:r>
          </a:p>
        </p:txBody>
      </p:sp>
      <p:sp>
        <p:nvSpPr>
          <p:cNvPr id="8" name="テキスト ボックス 7">
            <a:extLst>
              <a:ext uri="{FF2B5EF4-FFF2-40B4-BE49-F238E27FC236}">
                <a16:creationId xmlns:a16="http://schemas.microsoft.com/office/drawing/2014/main" id="{B713BCA5-BDA2-6BDF-AF27-370D3C244467}"/>
              </a:ext>
            </a:extLst>
          </p:cNvPr>
          <p:cNvSpPr txBox="1"/>
          <p:nvPr/>
        </p:nvSpPr>
        <p:spPr>
          <a:xfrm>
            <a:off x="6575884" y="5617958"/>
            <a:ext cx="1944215" cy="523220"/>
          </a:xfrm>
          <a:prstGeom prst="rect">
            <a:avLst/>
          </a:prstGeom>
          <a:noFill/>
        </p:spPr>
        <p:txBody>
          <a:bodyPr wrap="square" rtlCol="0">
            <a:spAutoFit/>
          </a:bodyPr>
          <a:lstStyle/>
          <a:p>
            <a:pPr algn="ctr"/>
            <a:r>
              <a:rPr lang="ja-JP" altLang="en-US" sz="2800" b="1">
                <a:solidFill>
                  <a:srgbClr val="FF0000"/>
                </a:solidFill>
              </a:rPr>
              <a:t>サービス</a:t>
            </a:r>
            <a:r>
              <a:rPr lang="en-US" altLang="ja-JP" sz="2800" b="1" dirty="0">
                <a:solidFill>
                  <a:srgbClr val="FF0000"/>
                </a:solidFill>
              </a:rPr>
              <a:t>2</a:t>
            </a:r>
          </a:p>
        </p:txBody>
      </p:sp>
      <p:sp>
        <p:nvSpPr>
          <p:cNvPr id="9" name="テキスト ボックス 8">
            <a:extLst>
              <a:ext uri="{FF2B5EF4-FFF2-40B4-BE49-F238E27FC236}">
                <a16:creationId xmlns:a16="http://schemas.microsoft.com/office/drawing/2014/main" id="{1826C151-BBC7-2C06-172E-603BE64D1F98}"/>
              </a:ext>
            </a:extLst>
          </p:cNvPr>
          <p:cNvSpPr txBox="1"/>
          <p:nvPr/>
        </p:nvSpPr>
        <p:spPr>
          <a:xfrm>
            <a:off x="5870073" y="4768530"/>
            <a:ext cx="2303275" cy="523220"/>
          </a:xfrm>
          <a:prstGeom prst="rect">
            <a:avLst/>
          </a:prstGeom>
          <a:noFill/>
        </p:spPr>
        <p:txBody>
          <a:bodyPr wrap="square" rtlCol="0">
            <a:spAutoFit/>
          </a:bodyPr>
          <a:lstStyle/>
          <a:p>
            <a:pPr algn="ctr"/>
            <a:r>
              <a:rPr lang="ja-JP" altLang="en-US" sz="2800" b="1">
                <a:solidFill>
                  <a:srgbClr val="FF0000"/>
                </a:solidFill>
              </a:rPr>
              <a:t>外部サービス</a:t>
            </a:r>
            <a:endParaRPr lang="en-US" altLang="ja-JP" sz="2800" b="1" dirty="0">
              <a:solidFill>
                <a:srgbClr val="FF0000"/>
              </a:solidFill>
            </a:endParaRPr>
          </a:p>
        </p:txBody>
      </p:sp>
      <p:sp>
        <p:nvSpPr>
          <p:cNvPr id="11" name="テキスト ボックス 10">
            <a:extLst>
              <a:ext uri="{FF2B5EF4-FFF2-40B4-BE49-F238E27FC236}">
                <a16:creationId xmlns:a16="http://schemas.microsoft.com/office/drawing/2014/main" id="{A9F5EE88-03A7-CF2A-3CAB-A657F4850D9E}"/>
              </a:ext>
            </a:extLst>
          </p:cNvPr>
          <p:cNvSpPr txBox="1"/>
          <p:nvPr/>
        </p:nvSpPr>
        <p:spPr>
          <a:xfrm>
            <a:off x="6791908" y="3895603"/>
            <a:ext cx="1944215" cy="523220"/>
          </a:xfrm>
          <a:prstGeom prst="rect">
            <a:avLst/>
          </a:prstGeom>
          <a:noFill/>
        </p:spPr>
        <p:txBody>
          <a:bodyPr wrap="square" rtlCol="0">
            <a:spAutoFit/>
          </a:bodyPr>
          <a:lstStyle/>
          <a:p>
            <a:pPr algn="ctr"/>
            <a:r>
              <a:rPr lang="en-US" altLang="ja-JP" sz="2800" b="1" dirty="0">
                <a:solidFill>
                  <a:srgbClr val="FF0000"/>
                </a:solidFill>
              </a:rPr>
              <a:t>DNS</a:t>
            </a:r>
            <a:r>
              <a:rPr lang="ja-JP" altLang="en-US" sz="2800" b="1">
                <a:solidFill>
                  <a:srgbClr val="FF0000"/>
                </a:solidFill>
              </a:rPr>
              <a:t>サーバ</a:t>
            </a:r>
            <a:endParaRPr lang="en-US" altLang="ja-JP" sz="2800" b="1" dirty="0">
              <a:solidFill>
                <a:srgbClr val="FF0000"/>
              </a:solidFill>
            </a:endParaRPr>
          </a:p>
        </p:txBody>
      </p:sp>
      <p:sp>
        <p:nvSpPr>
          <p:cNvPr id="12" name="テキスト ボックス 11">
            <a:extLst>
              <a:ext uri="{FF2B5EF4-FFF2-40B4-BE49-F238E27FC236}">
                <a16:creationId xmlns:a16="http://schemas.microsoft.com/office/drawing/2014/main" id="{C19A96AC-B227-C649-AEC7-FBADA423E0B8}"/>
              </a:ext>
            </a:extLst>
          </p:cNvPr>
          <p:cNvSpPr txBox="1"/>
          <p:nvPr/>
        </p:nvSpPr>
        <p:spPr>
          <a:xfrm>
            <a:off x="8520099" y="5614271"/>
            <a:ext cx="1944215" cy="523220"/>
          </a:xfrm>
          <a:prstGeom prst="rect">
            <a:avLst/>
          </a:prstGeom>
          <a:noFill/>
        </p:spPr>
        <p:txBody>
          <a:bodyPr wrap="square" rtlCol="0">
            <a:spAutoFit/>
          </a:bodyPr>
          <a:lstStyle/>
          <a:p>
            <a:pPr algn="ctr"/>
            <a:r>
              <a:rPr lang="ja-JP" altLang="en-US" sz="2800" b="1">
                <a:solidFill>
                  <a:srgbClr val="FF0000"/>
                </a:solidFill>
              </a:rPr>
              <a:t>ユーザ</a:t>
            </a:r>
            <a:endParaRPr lang="en-US" altLang="ja-JP" sz="2800" b="1" dirty="0">
              <a:solidFill>
                <a:srgbClr val="FF0000"/>
              </a:solidFill>
            </a:endParaRPr>
          </a:p>
        </p:txBody>
      </p:sp>
      <p:sp>
        <p:nvSpPr>
          <p:cNvPr id="10" name="角丸四角形 9">
            <a:extLst>
              <a:ext uri="{FF2B5EF4-FFF2-40B4-BE49-F238E27FC236}">
                <a16:creationId xmlns:a16="http://schemas.microsoft.com/office/drawing/2014/main" id="{7634BA53-B9F5-D495-B281-35148FF62967}"/>
              </a:ext>
            </a:extLst>
          </p:cNvPr>
          <p:cNvSpPr/>
          <p:nvPr/>
        </p:nvSpPr>
        <p:spPr>
          <a:xfrm>
            <a:off x="565768" y="3706085"/>
            <a:ext cx="2117071" cy="503290"/>
          </a:xfrm>
          <a:prstGeom prst="round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外部サービス</a:t>
            </a:r>
          </a:p>
        </p:txBody>
      </p:sp>
      <p:sp>
        <p:nvSpPr>
          <p:cNvPr id="13" name="角丸四角形 12">
            <a:extLst>
              <a:ext uri="{FF2B5EF4-FFF2-40B4-BE49-F238E27FC236}">
                <a16:creationId xmlns:a16="http://schemas.microsoft.com/office/drawing/2014/main" id="{2DD43872-9819-FF83-3C50-16D64EE52D07}"/>
              </a:ext>
            </a:extLst>
          </p:cNvPr>
          <p:cNvSpPr/>
          <p:nvPr/>
        </p:nvSpPr>
        <p:spPr>
          <a:xfrm>
            <a:off x="3138851" y="4241393"/>
            <a:ext cx="1723070" cy="481462"/>
          </a:xfrm>
          <a:prstGeom prst="roundRect">
            <a:avLst/>
          </a:prstGeom>
          <a:solidFill>
            <a:schemeClr val="accent3">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b="1" dirty="0">
                <a:ln w="0"/>
                <a:solidFill>
                  <a:schemeClr val="tx1"/>
                </a:solidFill>
                <a:effectLst>
                  <a:outerShdw blurRad="38100" dist="19050" dir="2700000" algn="tl" rotWithShape="0">
                    <a:schemeClr val="dk1">
                      <a:alpha val="40000"/>
                    </a:schemeClr>
                  </a:outerShdw>
                </a:effectLst>
              </a:rPr>
              <a:t>DNS</a:t>
            </a:r>
            <a:r>
              <a:rPr lang="ja-JP" altLang="en-US" sz="2400" b="1">
                <a:ln w="0"/>
                <a:solidFill>
                  <a:schemeClr val="tx1"/>
                </a:solidFill>
                <a:effectLst>
                  <a:outerShdw blurRad="38100" dist="19050" dir="2700000" algn="tl" rotWithShape="0">
                    <a:schemeClr val="dk1">
                      <a:alpha val="40000"/>
                    </a:schemeClr>
                  </a:outerShdw>
                </a:effectLst>
              </a:rPr>
              <a:t>サーバ</a:t>
            </a:r>
          </a:p>
        </p:txBody>
      </p:sp>
      <p:sp>
        <p:nvSpPr>
          <p:cNvPr id="14" name="角丸四角形 13">
            <a:extLst>
              <a:ext uri="{FF2B5EF4-FFF2-40B4-BE49-F238E27FC236}">
                <a16:creationId xmlns:a16="http://schemas.microsoft.com/office/drawing/2014/main" id="{E76D4A25-824B-DAC3-D68F-BD9D158E6977}"/>
              </a:ext>
            </a:extLst>
          </p:cNvPr>
          <p:cNvSpPr/>
          <p:nvPr/>
        </p:nvSpPr>
        <p:spPr>
          <a:xfrm>
            <a:off x="3349239" y="6239559"/>
            <a:ext cx="1314793" cy="512996"/>
          </a:xfrm>
          <a:prstGeom prst="roundRect">
            <a:avLst/>
          </a:prstGeom>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ユーザ</a:t>
            </a:r>
          </a:p>
        </p:txBody>
      </p:sp>
      <p:sp>
        <p:nvSpPr>
          <p:cNvPr id="15" name="角丸四角形 14">
            <a:extLst>
              <a:ext uri="{FF2B5EF4-FFF2-40B4-BE49-F238E27FC236}">
                <a16:creationId xmlns:a16="http://schemas.microsoft.com/office/drawing/2014/main" id="{D9AE7FB0-5587-A220-770B-11782586A04D}"/>
              </a:ext>
            </a:extLst>
          </p:cNvPr>
          <p:cNvSpPr/>
          <p:nvPr/>
        </p:nvSpPr>
        <p:spPr>
          <a:xfrm>
            <a:off x="3159285" y="5131832"/>
            <a:ext cx="1682205" cy="494545"/>
          </a:xfrm>
          <a:prstGeom prst="roundRect">
            <a:avLst/>
          </a:prstGeom>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サービス</a:t>
            </a:r>
            <a:r>
              <a:rPr lang="en-US" altLang="ja-JP" sz="2400" b="1" dirty="0">
                <a:ln w="0"/>
                <a:solidFill>
                  <a:schemeClr val="tx1"/>
                </a:solidFill>
                <a:effectLst>
                  <a:outerShdw blurRad="38100" dist="19050" dir="2700000" algn="tl" rotWithShape="0">
                    <a:schemeClr val="dk1">
                      <a:alpha val="40000"/>
                    </a:schemeClr>
                  </a:outerShdw>
                </a:effectLst>
              </a:rPr>
              <a:t>1</a:t>
            </a:r>
            <a:endParaRPr lang="ja-JP" altLang="en-US" sz="2400" b="1">
              <a:ln w="0"/>
              <a:solidFill>
                <a:schemeClr val="tx1"/>
              </a:solidFill>
              <a:effectLst>
                <a:outerShdw blurRad="38100" dist="19050" dir="2700000" algn="tl" rotWithShape="0">
                  <a:schemeClr val="dk1">
                    <a:alpha val="40000"/>
                  </a:schemeClr>
                </a:outerShdw>
              </a:effectLst>
            </a:endParaRPr>
          </a:p>
        </p:txBody>
      </p:sp>
      <p:sp>
        <p:nvSpPr>
          <p:cNvPr id="16" name="角丸四角形 15">
            <a:extLst>
              <a:ext uri="{FF2B5EF4-FFF2-40B4-BE49-F238E27FC236}">
                <a16:creationId xmlns:a16="http://schemas.microsoft.com/office/drawing/2014/main" id="{2375A456-4410-E9D8-78EA-1C874D600063}"/>
              </a:ext>
            </a:extLst>
          </p:cNvPr>
          <p:cNvSpPr/>
          <p:nvPr/>
        </p:nvSpPr>
        <p:spPr>
          <a:xfrm>
            <a:off x="780888" y="5143977"/>
            <a:ext cx="1670403" cy="470253"/>
          </a:xfrm>
          <a:prstGeom prst="roundRect">
            <a:avLst/>
          </a:prstGeom>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ln w="0"/>
                <a:solidFill>
                  <a:schemeClr val="tx1"/>
                </a:solidFill>
                <a:effectLst>
                  <a:outerShdw blurRad="38100" dist="19050" dir="2700000" algn="tl" rotWithShape="0">
                    <a:schemeClr val="dk1">
                      <a:alpha val="40000"/>
                    </a:schemeClr>
                  </a:outerShdw>
                </a:effectLst>
              </a:rPr>
              <a:t>サービス</a:t>
            </a:r>
            <a:r>
              <a:rPr lang="en-US" altLang="ja-JP" sz="2400" b="1" dirty="0">
                <a:ln w="0"/>
                <a:solidFill>
                  <a:schemeClr val="tx1"/>
                </a:solidFill>
                <a:effectLst>
                  <a:outerShdw blurRad="38100" dist="19050" dir="2700000" algn="tl" rotWithShape="0">
                    <a:schemeClr val="dk1">
                      <a:alpha val="40000"/>
                    </a:schemeClr>
                  </a:outerShdw>
                </a:effectLst>
              </a:rPr>
              <a:t>2</a:t>
            </a:r>
            <a:endParaRPr lang="ja-JP" altLang="en-US" sz="2400" b="1">
              <a:ln w="0"/>
              <a:solidFill>
                <a:schemeClr val="tx1"/>
              </a:solidFill>
              <a:effectLst>
                <a:outerShdw blurRad="38100" dist="19050" dir="2700000" algn="tl" rotWithShape="0">
                  <a:schemeClr val="dk1">
                    <a:alpha val="40000"/>
                  </a:schemeClr>
                </a:outerShdw>
              </a:effectLst>
            </a:endParaRPr>
          </a:p>
        </p:txBody>
      </p:sp>
      <p:cxnSp>
        <p:nvCxnSpPr>
          <p:cNvPr id="17" name="直線矢印コネクタ 16">
            <a:extLst>
              <a:ext uri="{FF2B5EF4-FFF2-40B4-BE49-F238E27FC236}">
                <a16:creationId xmlns:a16="http://schemas.microsoft.com/office/drawing/2014/main" id="{5AC96CCC-660C-5E2E-D40C-D8723483EA81}"/>
              </a:ext>
            </a:extLst>
          </p:cNvPr>
          <p:cNvCxnSpPr>
            <a:cxnSpLocks/>
            <a:stCxn id="14" idx="0"/>
            <a:endCxn id="15" idx="2"/>
          </p:cNvCxnSpPr>
          <p:nvPr/>
        </p:nvCxnSpPr>
        <p:spPr>
          <a:xfrm flipH="1" flipV="1">
            <a:off x="4000388" y="5626377"/>
            <a:ext cx="6248" cy="613182"/>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5EAC6DD-7AF9-123E-F017-EB29D8616479}"/>
              </a:ext>
            </a:extLst>
          </p:cNvPr>
          <p:cNvCxnSpPr>
            <a:cxnSpLocks/>
            <a:stCxn id="15" idx="1"/>
            <a:endCxn id="16" idx="3"/>
          </p:cNvCxnSpPr>
          <p:nvPr/>
        </p:nvCxnSpPr>
        <p:spPr>
          <a:xfrm flipH="1" flipV="1">
            <a:off x="2451291" y="5379104"/>
            <a:ext cx="707994" cy="1"/>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33055F80-C6AB-B36D-1B63-580369A03A76}"/>
              </a:ext>
            </a:extLst>
          </p:cNvPr>
          <p:cNvCxnSpPr>
            <a:cxnSpLocks/>
            <a:stCxn id="15" idx="0"/>
            <a:endCxn id="13" idx="2"/>
          </p:cNvCxnSpPr>
          <p:nvPr/>
        </p:nvCxnSpPr>
        <p:spPr>
          <a:xfrm flipH="1" flipV="1">
            <a:off x="4000386" y="4722855"/>
            <a:ext cx="2" cy="408977"/>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FF51C734-54D7-21A4-B7CD-084336E9223A}"/>
              </a:ext>
            </a:extLst>
          </p:cNvPr>
          <p:cNvCxnSpPr>
            <a:cxnSpLocks/>
            <a:stCxn id="16" idx="0"/>
            <a:endCxn id="10" idx="2"/>
          </p:cNvCxnSpPr>
          <p:nvPr/>
        </p:nvCxnSpPr>
        <p:spPr>
          <a:xfrm flipV="1">
            <a:off x="1616090" y="4209375"/>
            <a:ext cx="8214" cy="934602"/>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76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P spid="8"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A03C5E0-4DA8-8708-0D4E-7EC2B1B6198D}"/>
              </a:ext>
            </a:extLst>
          </p:cNvPr>
          <p:cNvSpPr>
            <a:spLocks noGrp="1"/>
          </p:cNvSpPr>
          <p:nvPr>
            <p:ph idx="1"/>
          </p:nvPr>
        </p:nvSpPr>
        <p:spPr/>
        <p:txBody>
          <a:bodyPr/>
          <a:lstStyle/>
          <a:p>
            <a:r>
              <a:rPr lang="en-US" altLang="ja-JP" dirty="0"/>
              <a:t>2</a:t>
            </a:r>
            <a:r>
              <a:rPr lang="ja-JP" altLang="en-US"/>
              <a:t>つのクラウドサービスを</a:t>
            </a:r>
            <a:r>
              <a:rPr lang="en-US" altLang="ja-JP" dirty="0"/>
              <a:t>4.4</a:t>
            </a:r>
            <a:r>
              <a:rPr lang="ja-JP" altLang="en-US"/>
              <a:t>秒で起動可能</a:t>
            </a:r>
            <a:endParaRPr lang="en-US" altLang="ja-JP" dirty="0"/>
          </a:p>
          <a:p>
            <a:pPr lvl="1"/>
            <a:r>
              <a:rPr lang="ja-JP" altLang="en-US"/>
              <a:t>汎用の</a:t>
            </a:r>
            <a:r>
              <a:rPr lang="en-US" altLang="ja-JP" dirty="0"/>
              <a:t>KVM</a:t>
            </a:r>
            <a:r>
              <a:rPr lang="ja-JP" altLang="en-US"/>
              <a:t>と</a:t>
            </a:r>
            <a:r>
              <a:rPr lang="en-US" altLang="ja-JP" dirty="0"/>
              <a:t>Linux</a:t>
            </a:r>
            <a:r>
              <a:rPr lang="ja-JP" altLang="en-US"/>
              <a:t>を用いる場合に比べてディスク</a:t>
            </a:r>
            <a:br>
              <a:rPr lang="en-US" altLang="ja-JP" dirty="0"/>
            </a:br>
            <a:r>
              <a:rPr lang="ja-JP" altLang="en-US"/>
              <a:t>イメージを</a:t>
            </a:r>
            <a:r>
              <a:rPr lang="en-US" altLang="ja-JP" dirty="0"/>
              <a:t>44</a:t>
            </a:r>
            <a:r>
              <a:rPr lang="ja-JP" altLang="en-US"/>
              <a:t>倍高速に転送でき、</a:t>
            </a:r>
            <a:r>
              <a:rPr lang="en-US" altLang="ja-JP" dirty="0"/>
              <a:t>18</a:t>
            </a:r>
            <a:r>
              <a:rPr lang="ja-JP" altLang="en-US"/>
              <a:t>倍高速に起動</a:t>
            </a:r>
            <a:endParaRPr lang="en-US" altLang="ja-JP" dirty="0"/>
          </a:p>
          <a:p>
            <a:pPr lvl="1"/>
            <a:r>
              <a:rPr lang="en-US" altLang="ja-JP" dirty="0"/>
              <a:t>SEV</a:t>
            </a:r>
            <a:r>
              <a:rPr lang="ja-JP" altLang="en-US"/>
              <a:t>を適用しても</a:t>
            </a:r>
            <a:r>
              <a:rPr lang="en-US" altLang="ja-JP" dirty="0"/>
              <a:t>4.5</a:t>
            </a:r>
            <a:r>
              <a:rPr lang="ja-JP" altLang="en-US"/>
              <a:t>秒で起動可能</a:t>
            </a:r>
            <a:endParaRPr lang="en-US" altLang="ja-JP" dirty="0"/>
          </a:p>
          <a:p>
            <a:r>
              <a:rPr lang="ja-JP" altLang="en-US"/>
              <a:t>クラウド</a:t>
            </a:r>
            <a:r>
              <a:rPr lang="en-US" altLang="ja-JP" dirty="0"/>
              <a:t>VM</a:t>
            </a:r>
            <a:r>
              <a:rPr lang="ja-JP" altLang="en-US"/>
              <a:t>に</a:t>
            </a:r>
            <a:r>
              <a:rPr lang="en-US" altLang="ja-JP" dirty="0"/>
              <a:t>224MB</a:t>
            </a:r>
            <a:r>
              <a:rPr lang="ja-JP" altLang="en-US"/>
              <a:t>割り当てれば起動可能</a:t>
            </a:r>
            <a:endParaRPr lang="en-US" altLang="ja-JP" dirty="0"/>
          </a:p>
          <a:p>
            <a:pPr lvl="1"/>
            <a:r>
              <a:rPr lang="en-JP" altLang="ja-JP" dirty="0"/>
              <a:t>KVM</a:t>
            </a:r>
            <a:r>
              <a:rPr lang="ja-JP" altLang="en-JP"/>
              <a:t>と</a:t>
            </a:r>
            <a:r>
              <a:rPr lang="en-US" altLang="ja-JP" dirty="0"/>
              <a:t>Linux</a:t>
            </a:r>
            <a:r>
              <a:rPr lang="ja-JP" altLang="en-US"/>
              <a:t>を用いると最小でも</a:t>
            </a:r>
            <a:r>
              <a:rPr lang="en-US" altLang="ja-JP" dirty="0"/>
              <a:t>768MB</a:t>
            </a:r>
            <a:r>
              <a:rPr lang="ja-JP" altLang="en-US"/>
              <a:t>必要</a:t>
            </a:r>
            <a:endParaRPr lang="en-US" altLang="ja-JP" dirty="0"/>
          </a:p>
          <a:p>
            <a:endParaRPr lang="en-US" altLang="ja-JP" dirty="0"/>
          </a:p>
        </p:txBody>
      </p:sp>
      <p:sp>
        <p:nvSpPr>
          <p:cNvPr id="2" name="タイトル 1">
            <a:extLst>
              <a:ext uri="{FF2B5EF4-FFF2-40B4-BE49-F238E27FC236}">
                <a16:creationId xmlns:a16="http://schemas.microsoft.com/office/drawing/2014/main" id="{CF721FB6-1B7A-7037-9670-9C8B9A3965CC}"/>
              </a:ext>
            </a:extLst>
          </p:cNvPr>
          <p:cNvSpPr>
            <a:spLocks noGrp="1"/>
          </p:cNvSpPr>
          <p:nvPr>
            <p:ph type="title"/>
          </p:nvPr>
        </p:nvSpPr>
        <p:spPr/>
        <p:txBody>
          <a:bodyPr/>
          <a:lstStyle/>
          <a:p>
            <a:r>
              <a:rPr lang="ja-JP" altLang="en-US"/>
              <a:t>実験２：クラウドサービスの起動性能</a:t>
            </a:r>
            <a:endParaRPr kumimoji="1" lang="ja-JP" altLang="en-US"/>
          </a:p>
        </p:txBody>
      </p:sp>
      <p:sp>
        <p:nvSpPr>
          <p:cNvPr id="4" name="スライド番号プレースホルダー 3">
            <a:extLst>
              <a:ext uri="{FF2B5EF4-FFF2-40B4-BE49-F238E27FC236}">
                <a16:creationId xmlns:a16="http://schemas.microsoft.com/office/drawing/2014/main" id="{88796C2F-9215-332B-7B92-1B6D0F32D797}"/>
              </a:ext>
            </a:extLst>
          </p:cNvPr>
          <p:cNvSpPr>
            <a:spLocks noGrp="1"/>
          </p:cNvSpPr>
          <p:nvPr>
            <p:ph type="sldNum" sz="quarter" idx="4"/>
          </p:nvPr>
        </p:nvSpPr>
        <p:spPr/>
        <p:txBody>
          <a:bodyPr/>
          <a:lstStyle/>
          <a:p>
            <a:fld id="{E4DD4CA9-FFF4-4929-B1F3-DD754470E6A2}" type="slidenum">
              <a:rPr lang="ja-JP" altLang="en-US" smtClean="0"/>
              <a:pPr/>
              <a:t>14</a:t>
            </a:fld>
            <a:endParaRPr lang="ja-JP" altLang="en-US" dirty="0"/>
          </a:p>
        </p:txBody>
      </p:sp>
      <p:pic>
        <p:nvPicPr>
          <p:cNvPr id="15" name="launch-time.mov">
            <a:hlinkClick r:id="" action="ppaction://media"/>
            <a:extLst>
              <a:ext uri="{FF2B5EF4-FFF2-40B4-BE49-F238E27FC236}">
                <a16:creationId xmlns:a16="http://schemas.microsoft.com/office/drawing/2014/main" id="{88E2E90E-EFFC-0816-4D9D-A39F031145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96169" y="1516716"/>
            <a:ext cx="4558747" cy="2072806"/>
          </a:xfrm>
          <a:prstGeom prst="rect">
            <a:avLst/>
          </a:prstGeom>
        </p:spPr>
      </p:pic>
      <p:graphicFrame>
        <p:nvGraphicFramePr>
          <p:cNvPr id="16" name="グラフ 15">
            <a:extLst>
              <a:ext uri="{FF2B5EF4-FFF2-40B4-BE49-F238E27FC236}">
                <a16:creationId xmlns:a16="http://schemas.microsoft.com/office/drawing/2014/main" id="{024B22EC-E836-0E07-3A40-19A7DDFD7991}"/>
              </a:ext>
            </a:extLst>
          </p:cNvPr>
          <p:cNvGraphicFramePr>
            <a:graphicFrameLocks/>
          </p:cNvGraphicFramePr>
          <p:nvPr>
            <p:extLst>
              <p:ext uri="{D42A27DB-BD31-4B8C-83A1-F6EECF244321}">
                <p14:modId xmlns:p14="http://schemas.microsoft.com/office/powerpoint/2010/main" val="3102607969"/>
              </p:ext>
            </p:extLst>
          </p:nvPr>
        </p:nvGraphicFramePr>
        <p:xfrm>
          <a:off x="565768" y="4065367"/>
          <a:ext cx="6196044" cy="25134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グラフ 16">
            <a:extLst>
              <a:ext uri="{FF2B5EF4-FFF2-40B4-BE49-F238E27FC236}">
                <a16:creationId xmlns:a16="http://schemas.microsoft.com/office/drawing/2014/main" id="{867F98C4-B133-8EA2-2A4E-47182FCD0361}"/>
              </a:ext>
            </a:extLst>
          </p:cNvPr>
          <p:cNvGraphicFramePr>
            <a:graphicFrameLocks/>
          </p:cNvGraphicFramePr>
          <p:nvPr>
            <p:extLst>
              <p:ext uri="{D42A27DB-BD31-4B8C-83A1-F6EECF244321}">
                <p14:modId xmlns:p14="http://schemas.microsoft.com/office/powerpoint/2010/main" val="1724034746"/>
              </p:ext>
            </p:extLst>
          </p:nvPr>
        </p:nvGraphicFramePr>
        <p:xfrm>
          <a:off x="7027500" y="4065367"/>
          <a:ext cx="457200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00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8724-E8C1-A248-AC93-0B601897D2C7}"/>
              </a:ext>
            </a:extLst>
          </p:cNvPr>
          <p:cNvSpPr>
            <a:spLocks noGrp="1"/>
          </p:cNvSpPr>
          <p:nvPr>
            <p:ph type="title"/>
          </p:nvPr>
        </p:nvSpPr>
        <p:spPr/>
        <p:txBody>
          <a:bodyPr/>
          <a:lstStyle/>
          <a:p>
            <a:r>
              <a:rPr lang="ja-JP" altLang="en-US"/>
              <a:t>実験</a:t>
            </a:r>
            <a:r>
              <a:rPr lang="en-US" altLang="ja-JP" dirty="0"/>
              <a:t>3</a:t>
            </a:r>
            <a:r>
              <a:rPr lang="ja-JP" altLang="en-US"/>
              <a:t>：クラウドサービスの実行性能</a:t>
            </a:r>
            <a:endParaRPr lang="en-JP" dirty="0"/>
          </a:p>
        </p:txBody>
      </p:sp>
      <p:sp>
        <p:nvSpPr>
          <p:cNvPr id="3" name="Content Placeholder 2">
            <a:extLst>
              <a:ext uri="{FF2B5EF4-FFF2-40B4-BE49-F238E27FC236}">
                <a16:creationId xmlns:a16="http://schemas.microsoft.com/office/drawing/2014/main" id="{C46EF1A2-B4AC-C34D-A74B-51455F413DD4}"/>
              </a:ext>
            </a:extLst>
          </p:cNvPr>
          <p:cNvSpPr>
            <a:spLocks noGrp="1"/>
          </p:cNvSpPr>
          <p:nvPr>
            <p:ph idx="1"/>
          </p:nvPr>
        </p:nvSpPr>
        <p:spPr/>
        <p:txBody>
          <a:bodyPr/>
          <a:lstStyle/>
          <a:p>
            <a:r>
              <a:rPr lang="ja-JP" altLang="en-US"/>
              <a:t>通信履歴を記録することによるオーバヘッドは</a:t>
            </a:r>
            <a:r>
              <a:rPr lang="en-US" altLang="ja-JP" dirty="0"/>
              <a:t>10%</a:t>
            </a:r>
            <a:endParaRPr lang="en-US" altLang="ja-JP" strike="sngStrike" dirty="0">
              <a:solidFill>
                <a:srgbClr val="FF0000"/>
              </a:solidFill>
            </a:endParaRPr>
          </a:p>
          <a:p>
            <a:pPr lvl="1"/>
            <a:r>
              <a:rPr lang="ja-JP" altLang="en-US"/>
              <a:t>ウェブサーバにリクエストを繰り返し送信した場合</a:t>
            </a:r>
            <a:endParaRPr lang="en-US" altLang="ja-JP" dirty="0"/>
          </a:p>
          <a:p>
            <a:pPr lvl="1"/>
            <a:r>
              <a:rPr lang="ja-JP" altLang="en-US"/>
              <a:t>パケットを横取りすることで</a:t>
            </a:r>
            <a:r>
              <a:rPr lang="en-US" altLang="ja-JP" dirty="0"/>
              <a:t>5%</a:t>
            </a:r>
            <a:r>
              <a:rPr lang="ja-JP" altLang="en-US"/>
              <a:t>、ログサーバに送信することで</a:t>
            </a:r>
            <a:r>
              <a:rPr lang="en-US" altLang="ja-JP" dirty="0"/>
              <a:t>5%</a:t>
            </a:r>
          </a:p>
          <a:p>
            <a:r>
              <a:rPr lang="en-US" altLang="ja-JP" dirty="0"/>
              <a:t>KVM</a:t>
            </a:r>
            <a:r>
              <a:rPr lang="ja-JP" altLang="en-US"/>
              <a:t>と</a:t>
            </a:r>
            <a:r>
              <a:rPr lang="en-US" altLang="ja-JP" dirty="0"/>
              <a:t>Linux</a:t>
            </a:r>
            <a:r>
              <a:rPr lang="ja-JP" altLang="en-US"/>
              <a:t>を用いるより性能がよい場合もあることが分かった</a:t>
            </a:r>
            <a:endParaRPr lang="en-US" altLang="ja-JP" dirty="0"/>
          </a:p>
          <a:p>
            <a:pPr lvl="1"/>
            <a:r>
              <a:rPr lang="ja-JP" altLang="en-US"/>
              <a:t>ユーザ</a:t>
            </a:r>
            <a:r>
              <a:rPr lang="en-US" altLang="ja-JP" dirty="0"/>
              <a:t>VM</a:t>
            </a:r>
            <a:r>
              <a:rPr lang="ja-JP" altLang="en-US"/>
              <a:t>へのメモリ割り当て量が同じなら、</a:t>
            </a:r>
            <a:r>
              <a:rPr lang="en-US" altLang="ja-JP" dirty="0"/>
              <a:t>Linux</a:t>
            </a:r>
            <a:r>
              <a:rPr lang="ja-JP" altLang="en-US"/>
              <a:t>の方がスワップが発生しやすい</a:t>
            </a:r>
            <a:endParaRPr lang="en-US" altLang="ja-JP" dirty="0"/>
          </a:p>
        </p:txBody>
      </p:sp>
      <p:sp>
        <p:nvSpPr>
          <p:cNvPr id="4" name="Slide Number Placeholder 3">
            <a:extLst>
              <a:ext uri="{FF2B5EF4-FFF2-40B4-BE49-F238E27FC236}">
                <a16:creationId xmlns:a16="http://schemas.microsoft.com/office/drawing/2014/main" id="{E5D52FC5-8400-AE4A-88FC-41161934EB17}"/>
              </a:ext>
            </a:extLst>
          </p:cNvPr>
          <p:cNvSpPr>
            <a:spLocks noGrp="1"/>
          </p:cNvSpPr>
          <p:nvPr>
            <p:ph type="sldNum" sz="quarter" idx="4"/>
          </p:nvPr>
        </p:nvSpPr>
        <p:spPr/>
        <p:txBody>
          <a:bodyPr/>
          <a:lstStyle/>
          <a:p>
            <a:fld id="{E4DD4CA9-FFF4-4929-B1F3-DD754470E6A2}" type="slidenum">
              <a:rPr lang="ja-JP" altLang="en-US" smtClean="0"/>
              <a:pPr/>
              <a:t>15</a:t>
            </a:fld>
            <a:endParaRPr lang="ja-JP" altLang="en-US" dirty="0"/>
          </a:p>
        </p:txBody>
      </p:sp>
      <p:graphicFrame>
        <p:nvGraphicFramePr>
          <p:cNvPr id="5" name="グラフ 4">
            <a:extLst>
              <a:ext uri="{FF2B5EF4-FFF2-40B4-BE49-F238E27FC236}">
                <a16:creationId xmlns:a16="http://schemas.microsoft.com/office/drawing/2014/main" id="{CAE83623-F93B-EA65-E37A-65AD448AE49D}"/>
              </a:ext>
            </a:extLst>
          </p:cNvPr>
          <p:cNvGraphicFramePr>
            <a:graphicFrameLocks/>
          </p:cNvGraphicFramePr>
          <p:nvPr>
            <p:extLst>
              <p:ext uri="{D42A27DB-BD31-4B8C-83A1-F6EECF244321}">
                <p14:modId xmlns:p14="http://schemas.microsoft.com/office/powerpoint/2010/main" val="3386562539"/>
              </p:ext>
            </p:extLst>
          </p:nvPr>
        </p:nvGraphicFramePr>
        <p:xfrm>
          <a:off x="5733944" y="3594868"/>
          <a:ext cx="5544616" cy="3188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4AC2340D-04CA-728E-44FB-8C29941726CA}"/>
              </a:ext>
            </a:extLst>
          </p:cNvPr>
          <p:cNvGraphicFramePr>
            <a:graphicFrameLocks/>
          </p:cNvGraphicFramePr>
          <p:nvPr>
            <p:extLst>
              <p:ext uri="{D42A27DB-BD31-4B8C-83A1-F6EECF244321}">
                <p14:modId xmlns:p14="http://schemas.microsoft.com/office/powerpoint/2010/main" val="2476224772"/>
              </p:ext>
            </p:extLst>
          </p:nvPr>
        </p:nvGraphicFramePr>
        <p:xfrm>
          <a:off x="723542" y="3906706"/>
          <a:ext cx="4572000" cy="274320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グループ化 5">
            <a:extLst>
              <a:ext uri="{FF2B5EF4-FFF2-40B4-BE49-F238E27FC236}">
                <a16:creationId xmlns:a16="http://schemas.microsoft.com/office/drawing/2014/main" id="{8159D989-4EDC-4E5B-267B-4E166B18877F}"/>
              </a:ext>
            </a:extLst>
          </p:cNvPr>
          <p:cNvGrpSpPr/>
          <p:nvPr/>
        </p:nvGrpSpPr>
        <p:grpSpPr>
          <a:xfrm>
            <a:off x="2279576" y="3675873"/>
            <a:ext cx="8856984" cy="2088325"/>
            <a:chOff x="1403326" y="3988884"/>
            <a:chExt cx="8856984" cy="2088325"/>
          </a:xfrm>
        </p:grpSpPr>
        <p:cxnSp>
          <p:nvCxnSpPr>
            <p:cNvPr id="8" name="直線矢印コネクタ 7">
              <a:extLst>
                <a:ext uri="{FF2B5EF4-FFF2-40B4-BE49-F238E27FC236}">
                  <a16:creationId xmlns:a16="http://schemas.microsoft.com/office/drawing/2014/main" id="{2B04046F-89BA-5B8B-0BD6-4A946D400230}"/>
                </a:ext>
              </a:extLst>
            </p:cNvPr>
            <p:cNvCxnSpPr>
              <a:cxnSpLocks/>
            </p:cNvCxnSpPr>
            <p:nvPr/>
          </p:nvCxnSpPr>
          <p:spPr>
            <a:xfrm>
              <a:off x="1403326" y="4390083"/>
              <a:ext cx="2159059" cy="185026"/>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E7D797A2-639C-A317-D0AC-A650E4633BB3}"/>
                </a:ext>
              </a:extLst>
            </p:cNvPr>
            <p:cNvSpPr txBox="1"/>
            <p:nvPr/>
          </p:nvSpPr>
          <p:spPr>
            <a:xfrm>
              <a:off x="2082131" y="3988884"/>
              <a:ext cx="1080120" cy="461665"/>
            </a:xfrm>
            <a:prstGeom prst="rect">
              <a:avLst/>
            </a:prstGeom>
            <a:noFill/>
          </p:spPr>
          <p:txBody>
            <a:bodyPr wrap="square" rtlCol="0">
              <a:spAutoFit/>
            </a:bodyPr>
            <a:lstStyle/>
            <a:p>
              <a:pPr algn="ctr"/>
              <a:r>
                <a:rPr lang="en-US" altLang="ja-JP" sz="2400" b="1" dirty="0"/>
                <a:t>10%</a:t>
              </a:r>
              <a:endParaRPr kumimoji="1" lang="ja-JP" altLang="en-US" sz="2400" b="1"/>
            </a:p>
          </p:txBody>
        </p:sp>
        <p:cxnSp>
          <p:nvCxnSpPr>
            <p:cNvPr id="11" name="直線矢印コネクタ 7">
              <a:extLst>
                <a:ext uri="{FF2B5EF4-FFF2-40B4-BE49-F238E27FC236}">
                  <a16:creationId xmlns:a16="http://schemas.microsoft.com/office/drawing/2014/main" id="{06565DD4-898E-1827-E731-5F5233EEC632}"/>
                </a:ext>
              </a:extLst>
            </p:cNvPr>
            <p:cNvCxnSpPr>
              <a:cxnSpLocks/>
            </p:cNvCxnSpPr>
            <p:nvPr/>
          </p:nvCxnSpPr>
          <p:spPr>
            <a:xfrm flipV="1">
              <a:off x="10260310" y="5591317"/>
              <a:ext cx="0" cy="4858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7324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8724-E8C1-A248-AC93-0B601897D2C7}"/>
              </a:ext>
            </a:extLst>
          </p:cNvPr>
          <p:cNvSpPr>
            <a:spLocks noGrp="1"/>
          </p:cNvSpPr>
          <p:nvPr>
            <p:ph type="title"/>
          </p:nvPr>
        </p:nvSpPr>
        <p:spPr/>
        <p:txBody>
          <a:bodyPr/>
          <a:lstStyle/>
          <a:p>
            <a:r>
              <a:rPr lang="en-JP"/>
              <a:t>まとめ</a:t>
            </a:r>
            <a:endParaRPr lang="en-JP" dirty="0"/>
          </a:p>
        </p:txBody>
      </p:sp>
      <p:sp>
        <p:nvSpPr>
          <p:cNvPr id="3" name="Content Placeholder 2">
            <a:extLst>
              <a:ext uri="{FF2B5EF4-FFF2-40B4-BE49-F238E27FC236}">
                <a16:creationId xmlns:a16="http://schemas.microsoft.com/office/drawing/2014/main" id="{C46EF1A2-B4AC-C34D-A74B-51455F413DD4}"/>
              </a:ext>
            </a:extLst>
          </p:cNvPr>
          <p:cNvSpPr>
            <a:spLocks noGrp="1"/>
          </p:cNvSpPr>
          <p:nvPr>
            <p:ph idx="1"/>
          </p:nvPr>
        </p:nvSpPr>
        <p:spPr/>
        <p:txBody>
          <a:bodyPr/>
          <a:lstStyle/>
          <a:p>
            <a:r>
              <a:rPr lang="en-US" altLang="ja-JP" dirty="0"/>
              <a:t>AMD</a:t>
            </a:r>
            <a:r>
              <a:rPr lang="ja-JP" altLang="en-US"/>
              <a:t> </a:t>
            </a:r>
            <a:r>
              <a:rPr lang="en-US" altLang="ja-JP" dirty="0"/>
              <a:t>SEV</a:t>
            </a:r>
            <a:r>
              <a:rPr lang="ja-JP" altLang="en-US"/>
              <a:t>とネストした仮想化を用いてユーザがクラウド内のデータ流を安全に追跡・制御できるシステム</a:t>
            </a:r>
            <a:r>
              <a:rPr lang="en-US" altLang="ja-JP" dirty="0"/>
              <a:t>SEV-tracker</a:t>
            </a:r>
            <a:r>
              <a:rPr lang="ja-JP" altLang="en-US"/>
              <a:t>を提案</a:t>
            </a:r>
            <a:endParaRPr lang="ja-JP" dirty="0"/>
          </a:p>
          <a:p>
            <a:pPr lvl="1"/>
            <a:r>
              <a:rPr lang="ja-JP" altLang="en-US"/>
              <a:t>クラウドにユーザ・ハイパーバイザを送り込み、プライバシ制御機構を実行</a:t>
            </a:r>
            <a:endParaRPr lang="ja-JP" altLang="en-US" dirty="0"/>
          </a:p>
          <a:p>
            <a:pPr lvl="1"/>
            <a:r>
              <a:rPr lang="en-US" altLang="ja-JP" dirty="0"/>
              <a:t>SEV</a:t>
            </a:r>
            <a:r>
              <a:rPr lang="ja-JP" altLang="en-US"/>
              <a:t>のメモリ保護によりユーザ・ハイパーバイザとクラウドサービスを相互に保護</a:t>
            </a:r>
            <a:endParaRPr lang="en-US" altLang="ja-JP" dirty="0"/>
          </a:p>
          <a:p>
            <a:pPr lvl="1"/>
            <a:r>
              <a:rPr lang="ja-JP" altLang="en-US"/>
              <a:t>軽量な</a:t>
            </a:r>
            <a:r>
              <a:rPr lang="en-US" altLang="ja-JP" dirty="0" err="1"/>
              <a:t>BitVisor</a:t>
            </a:r>
            <a:r>
              <a:rPr lang="ja-JP" altLang="en-US"/>
              <a:t>と</a:t>
            </a:r>
            <a:r>
              <a:rPr lang="en-US" altLang="ja-JP" dirty="0" err="1"/>
              <a:t>Unikraft</a:t>
            </a:r>
            <a:r>
              <a:rPr lang="ja-JP" altLang="en-US"/>
              <a:t>を用いてオーバヘッドを削減</a:t>
            </a:r>
            <a:endParaRPr lang="en-US" altLang="ja-JP" dirty="0"/>
          </a:p>
          <a:p>
            <a:pPr lvl="1"/>
            <a:r>
              <a:rPr lang="ja-JP" altLang="en-US"/>
              <a:t>データ流が可視化できることを確認し、クラウドサービスの性能を調べた</a:t>
            </a:r>
            <a:endParaRPr lang="en-US" altLang="ja-JP" dirty="0"/>
          </a:p>
          <a:p>
            <a:r>
              <a:rPr lang="ja-JP" altLang="en-US"/>
              <a:t>今後の課題</a:t>
            </a:r>
            <a:endParaRPr lang="en-US" altLang="ja-JP" dirty="0"/>
          </a:p>
          <a:p>
            <a:pPr lvl="1"/>
            <a:r>
              <a:rPr lang="en-US" altLang="ja-JP" dirty="0"/>
              <a:t>SEV</a:t>
            </a:r>
            <a:r>
              <a:rPr lang="ja-JP" altLang="en-US"/>
              <a:t>をクラウド</a:t>
            </a:r>
            <a:r>
              <a:rPr lang="en-US" altLang="ja-JP" dirty="0"/>
              <a:t>VM</a:t>
            </a:r>
            <a:r>
              <a:rPr lang="ja-JP" altLang="en-US"/>
              <a:t>とユーザ</a:t>
            </a:r>
            <a:r>
              <a:rPr lang="en-US" altLang="ja-JP" dirty="0"/>
              <a:t>VM</a:t>
            </a:r>
            <a:r>
              <a:rPr lang="ja-JP" altLang="en-US"/>
              <a:t>に適用して性能を測定</a:t>
            </a:r>
            <a:endParaRPr lang="en-US" altLang="ja-JP" dirty="0"/>
          </a:p>
          <a:p>
            <a:pPr lvl="1"/>
            <a:r>
              <a:rPr lang="ja-JP" altLang="en-US"/>
              <a:t>よりユーザにわかりやすくなるように</a:t>
            </a:r>
            <a:r>
              <a:rPr lang="ja-JP" altLang="en-JP"/>
              <a:t>データ流</a:t>
            </a:r>
            <a:r>
              <a:rPr lang="ja-JP" altLang="en-US"/>
              <a:t>を可視化</a:t>
            </a:r>
            <a:endParaRPr lang="en-US" altLang="ja-JP" dirty="0"/>
          </a:p>
        </p:txBody>
      </p:sp>
      <p:sp>
        <p:nvSpPr>
          <p:cNvPr id="4" name="Slide Number Placeholder 3">
            <a:extLst>
              <a:ext uri="{FF2B5EF4-FFF2-40B4-BE49-F238E27FC236}">
                <a16:creationId xmlns:a16="http://schemas.microsoft.com/office/drawing/2014/main" id="{E5D52FC5-8400-AE4A-88FC-41161934EB17}"/>
              </a:ext>
            </a:extLst>
          </p:cNvPr>
          <p:cNvSpPr>
            <a:spLocks noGrp="1"/>
          </p:cNvSpPr>
          <p:nvPr>
            <p:ph type="sldNum" sz="quarter" idx="4"/>
          </p:nvPr>
        </p:nvSpPr>
        <p:spPr/>
        <p:txBody>
          <a:bodyPr/>
          <a:lstStyle/>
          <a:p>
            <a:fld id="{E4DD4CA9-FFF4-4929-B1F3-DD754470E6A2}" type="slidenum">
              <a:rPr lang="ja-JP" altLang="en-US" smtClean="0"/>
              <a:pPr/>
              <a:t>16</a:t>
            </a:fld>
            <a:endParaRPr lang="ja-JP" altLang="en-US" dirty="0"/>
          </a:p>
        </p:txBody>
      </p:sp>
    </p:spTree>
    <p:extLst>
      <p:ext uri="{BB962C8B-B14F-4D97-AF65-F5344CB8AC3E}">
        <p14:creationId xmlns:p14="http://schemas.microsoft.com/office/powerpoint/2010/main" val="351940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17A4AC-DAA0-581F-7610-684BABBF919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CDC4578-CF09-BEE4-82EA-823DA1B2389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101DAFD-0E12-4628-5CD0-81EF73137FBA}"/>
              </a:ext>
            </a:extLst>
          </p:cNvPr>
          <p:cNvSpPr>
            <a:spLocks noGrp="1"/>
          </p:cNvSpPr>
          <p:nvPr>
            <p:ph type="sldNum" sz="quarter" idx="4"/>
          </p:nvPr>
        </p:nvSpPr>
        <p:spPr/>
        <p:txBody>
          <a:bodyPr/>
          <a:lstStyle/>
          <a:p>
            <a:fld id="{E4DD4CA9-FFF4-4929-B1F3-DD754470E6A2}" type="slidenum">
              <a:rPr lang="ja-JP" altLang="en-US" smtClean="0"/>
              <a:pPr/>
              <a:t>17</a:t>
            </a:fld>
            <a:endParaRPr lang="ja-JP" altLang="en-US" dirty="0"/>
          </a:p>
        </p:txBody>
      </p:sp>
    </p:spTree>
    <p:extLst>
      <p:ext uri="{BB962C8B-B14F-4D97-AF65-F5344CB8AC3E}">
        <p14:creationId xmlns:p14="http://schemas.microsoft.com/office/powerpoint/2010/main" val="398524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75D04-9BE1-D372-6E37-65A699357F70}"/>
              </a:ext>
            </a:extLst>
          </p:cNvPr>
          <p:cNvSpPr>
            <a:spLocks noGrp="1"/>
          </p:cNvSpPr>
          <p:nvPr>
            <p:ph type="title"/>
          </p:nvPr>
        </p:nvSpPr>
        <p:spPr/>
        <p:txBody>
          <a:bodyPr/>
          <a:lstStyle/>
          <a:p>
            <a:r>
              <a:rPr lang="ja-JP" altLang="en-US"/>
              <a:t>実験</a:t>
            </a:r>
            <a:endParaRPr kumimoji="1" lang="ja-JP" altLang="en-US"/>
          </a:p>
        </p:txBody>
      </p:sp>
      <p:sp>
        <p:nvSpPr>
          <p:cNvPr id="3" name="コンテンツ プレースホルダー 2">
            <a:extLst>
              <a:ext uri="{FF2B5EF4-FFF2-40B4-BE49-F238E27FC236}">
                <a16:creationId xmlns:a16="http://schemas.microsoft.com/office/drawing/2014/main" id="{A7362CCB-7EFB-0C85-E894-18609E002085}"/>
              </a:ext>
            </a:extLst>
          </p:cNvPr>
          <p:cNvSpPr>
            <a:spLocks noGrp="1"/>
          </p:cNvSpPr>
          <p:nvPr>
            <p:ph idx="1"/>
          </p:nvPr>
        </p:nvSpPr>
        <p:spPr/>
        <p:txBody>
          <a:bodyPr/>
          <a:lstStyle/>
          <a:p>
            <a:r>
              <a:rPr kumimoji="1" lang="en-US" altLang="ja-JP" dirty="0"/>
              <a:t>SEV-tracker</a:t>
            </a:r>
            <a:r>
              <a:rPr kumimoji="1" lang="ja-JP" altLang="en-US"/>
              <a:t>の有効性と性能を調べる実験を行った</a:t>
            </a:r>
            <a:endParaRPr kumimoji="1" lang="en-US" altLang="ja-JP" dirty="0"/>
          </a:p>
          <a:p>
            <a:pPr lvl="1"/>
            <a:r>
              <a:rPr kumimoji="1" lang="ja-JP" altLang="en-US"/>
              <a:t>クラウドサービスの通信履歴をログサーバから取得</a:t>
            </a:r>
            <a:r>
              <a:rPr lang="ja-JP" altLang="en-US"/>
              <a:t>して可視化</a:t>
            </a:r>
            <a:endParaRPr kumimoji="1" lang="en-US" altLang="ja-JP" strike="sngStrike" dirty="0">
              <a:solidFill>
                <a:srgbClr val="FF0000"/>
              </a:solidFill>
            </a:endParaRPr>
          </a:p>
          <a:p>
            <a:pPr lvl="1"/>
            <a:r>
              <a:rPr lang="ja-JP" altLang="en-US"/>
              <a:t>クラウドサービスの起動や処理の性能を測定</a:t>
            </a:r>
            <a:endParaRPr lang="en-US" altLang="ja-JP" dirty="0"/>
          </a:p>
          <a:p>
            <a:r>
              <a:rPr kumimoji="1" lang="ja-JP" altLang="en-US"/>
              <a:t>実験に用いたシステム構成</a:t>
            </a:r>
            <a:endParaRPr kumimoji="1" lang="en-US" altLang="ja-JP" dirty="0"/>
          </a:p>
          <a:p>
            <a:pPr lvl="1"/>
            <a:r>
              <a:rPr lang="ja-JP" altLang="en-US"/>
              <a:t>２台の</a:t>
            </a:r>
            <a:r>
              <a:rPr kumimoji="1" lang="ja-JP" altLang="en-US"/>
              <a:t>サーバでクラウドサービスとログサーバを動作させた</a:t>
            </a:r>
            <a:endParaRPr lang="en-US" altLang="ja-JP" dirty="0"/>
          </a:p>
          <a:p>
            <a:pPr lvl="1"/>
            <a:r>
              <a:rPr kumimoji="1" lang="en-US" altLang="ja-JP" dirty="0"/>
              <a:t>SEV</a:t>
            </a:r>
            <a:r>
              <a:rPr kumimoji="1" lang="ja-JP" altLang="en-US"/>
              <a:t>を用いて起動できるようにはなっているが、本実験では</a:t>
            </a:r>
            <a:r>
              <a:rPr kumimoji="1" lang="en-US" altLang="ja-JP" dirty="0"/>
              <a:t>SEV</a:t>
            </a:r>
            <a:r>
              <a:rPr kumimoji="1" lang="ja-JP" altLang="en-US"/>
              <a:t>は適用していない</a:t>
            </a:r>
            <a:endParaRPr kumimoji="1" lang="en-US" altLang="ja-JP" dirty="0"/>
          </a:p>
        </p:txBody>
      </p:sp>
      <p:sp>
        <p:nvSpPr>
          <p:cNvPr id="4" name="スライド番号プレースホルダー 3">
            <a:extLst>
              <a:ext uri="{FF2B5EF4-FFF2-40B4-BE49-F238E27FC236}">
                <a16:creationId xmlns:a16="http://schemas.microsoft.com/office/drawing/2014/main" id="{294D7DDA-A91B-E101-7C68-A5F474C4758D}"/>
              </a:ext>
            </a:extLst>
          </p:cNvPr>
          <p:cNvSpPr>
            <a:spLocks noGrp="1"/>
          </p:cNvSpPr>
          <p:nvPr>
            <p:ph type="sldNum" sz="quarter" idx="4"/>
          </p:nvPr>
        </p:nvSpPr>
        <p:spPr/>
        <p:txBody>
          <a:bodyPr/>
          <a:lstStyle/>
          <a:p>
            <a:fld id="{E4DD4CA9-FFF4-4929-B1F3-DD754470E6A2}" type="slidenum">
              <a:rPr lang="ja-JP" altLang="en-US" smtClean="0"/>
              <a:pPr/>
              <a:t>18</a:t>
            </a:fld>
            <a:endParaRPr lang="ja-JP" altLang="en-US" dirty="0"/>
          </a:p>
        </p:txBody>
      </p:sp>
      <p:graphicFrame>
        <p:nvGraphicFramePr>
          <p:cNvPr id="6" name="表 7">
            <a:extLst>
              <a:ext uri="{FF2B5EF4-FFF2-40B4-BE49-F238E27FC236}">
                <a16:creationId xmlns:a16="http://schemas.microsoft.com/office/drawing/2014/main" id="{8B897CEF-0722-0D42-E2F5-A4D562EE7224}"/>
              </a:ext>
            </a:extLst>
          </p:cNvPr>
          <p:cNvGraphicFramePr>
            <a:graphicFrameLocks noGrp="1"/>
          </p:cNvGraphicFramePr>
          <p:nvPr>
            <p:extLst>
              <p:ext uri="{D42A27DB-BD31-4B8C-83A1-F6EECF244321}">
                <p14:modId xmlns:p14="http://schemas.microsoft.com/office/powerpoint/2010/main" val="2756514970"/>
              </p:ext>
            </p:extLst>
          </p:nvPr>
        </p:nvGraphicFramePr>
        <p:xfrm>
          <a:off x="531857" y="4188753"/>
          <a:ext cx="5179578" cy="2225040"/>
        </p:xfrm>
        <a:graphic>
          <a:graphicData uri="http://schemas.openxmlformats.org/drawingml/2006/table">
            <a:tbl>
              <a:tblPr firstRow="1" bandRow="1">
                <a:tableStyleId>{5940675A-B579-460E-94D1-54222C63F5DA}</a:tableStyleId>
              </a:tblPr>
              <a:tblGrid>
                <a:gridCol w="1567716">
                  <a:extLst>
                    <a:ext uri="{9D8B030D-6E8A-4147-A177-3AD203B41FA5}">
                      <a16:colId xmlns:a16="http://schemas.microsoft.com/office/drawing/2014/main" val="1458209057"/>
                    </a:ext>
                  </a:extLst>
                </a:gridCol>
                <a:gridCol w="1721606">
                  <a:extLst>
                    <a:ext uri="{9D8B030D-6E8A-4147-A177-3AD203B41FA5}">
                      <a16:colId xmlns:a16="http://schemas.microsoft.com/office/drawing/2014/main" val="435929526"/>
                    </a:ext>
                  </a:extLst>
                </a:gridCol>
                <a:gridCol w="1890256">
                  <a:extLst>
                    <a:ext uri="{9D8B030D-6E8A-4147-A177-3AD203B41FA5}">
                      <a16:colId xmlns:a16="http://schemas.microsoft.com/office/drawing/2014/main" val="3010541452"/>
                    </a:ext>
                  </a:extLst>
                </a:gridCol>
              </a:tblGrid>
              <a:tr h="370840">
                <a:tc>
                  <a:txBody>
                    <a:bodyPr/>
                    <a:lstStyle/>
                    <a:p>
                      <a:pPr algn="ctr"/>
                      <a:endParaRPr kumimoji="1" lang="ja-JP" altLang="en-US" sz="1600" baseline="0">
                        <a:solidFill>
                          <a:sysClr val="windowText" lastClr="000000"/>
                        </a:solidFill>
                      </a:endParaRPr>
                    </a:p>
                  </a:txBody>
                  <a:tcPr>
                    <a:solidFill>
                      <a:schemeClr val="bg1"/>
                    </a:solidFill>
                  </a:tcPr>
                </a:tc>
                <a:tc>
                  <a:txBody>
                    <a:bodyPr/>
                    <a:lstStyle/>
                    <a:p>
                      <a:pPr algn="ctr"/>
                      <a:r>
                        <a:rPr kumimoji="1" lang="ja-JP" altLang="en-US" sz="1600">
                          <a:solidFill>
                            <a:srgbClr val="FF0000"/>
                          </a:solidFill>
                        </a:rPr>
                        <a:t>サーバ１</a:t>
                      </a:r>
                    </a:p>
                  </a:txBody>
                  <a:tcPr>
                    <a:solidFill>
                      <a:schemeClr val="bg1"/>
                    </a:solidFill>
                  </a:tcPr>
                </a:tc>
                <a:tc>
                  <a:txBody>
                    <a:bodyPr/>
                    <a:lstStyle/>
                    <a:p>
                      <a:pPr algn="ctr"/>
                      <a:r>
                        <a:rPr kumimoji="1" lang="ja-JP" altLang="en-US" sz="1600" baseline="0">
                          <a:solidFill>
                            <a:schemeClr val="tx1"/>
                          </a:solidFill>
                        </a:rPr>
                        <a:t>サーバ２</a:t>
                      </a:r>
                    </a:p>
                  </a:txBody>
                  <a:tcPr>
                    <a:solidFill>
                      <a:schemeClr val="bg1"/>
                    </a:solidFill>
                  </a:tcPr>
                </a:tc>
                <a:extLst>
                  <a:ext uri="{0D108BD9-81ED-4DB2-BD59-A6C34878D82A}">
                    <a16:rowId xmlns:a16="http://schemas.microsoft.com/office/drawing/2014/main" val="3451374809"/>
                  </a:ext>
                </a:extLst>
              </a:tr>
              <a:tr h="370840">
                <a:tc>
                  <a:txBody>
                    <a:bodyPr/>
                    <a:lstStyle/>
                    <a:p>
                      <a:pPr algn="ctr"/>
                      <a:r>
                        <a:rPr kumimoji="1" lang="en-US" altLang="ja-JP" sz="1600" baseline="0" dirty="0">
                          <a:solidFill>
                            <a:sysClr val="windowText" lastClr="000000"/>
                          </a:solidFill>
                        </a:rPr>
                        <a:t>CPU</a:t>
                      </a:r>
                      <a:endParaRPr kumimoji="1" lang="ja-JP" altLang="en-US" sz="1600" baseline="0">
                        <a:solidFill>
                          <a:sysClr val="windowText" lastClr="000000"/>
                        </a:solidFill>
                      </a:endParaRPr>
                    </a:p>
                  </a:txBody>
                  <a:tcPr>
                    <a:solidFill>
                      <a:schemeClr val="bg1"/>
                    </a:solidFill>
                  </a:tcPr>
                </a:tc>
                <a:tc>
                  <a:txBody>
                    <a:bodyPr/>
                    <a:lstStyle/>
                    <a:p>
                      <a:pPr algn="ctr"/>
                      <a:r>
                        <a:rPr kumimoji="1" lang="en-US" altLang="ja-JP" sz="1600" baseline="0" dirty="0">
                          <a:solidFill>
                            <a:sysClr val="windowText" lastClr="000000"/>
                          </a:solidFill>
                        </a:rPr>
                        <a:t>AMD</a:t>
                      </a:r>
                      <a:r>
                        <a:rPr kumimoji="1" lang="ja-JP" altLang="en-US" sz="1600" baseline="0">
                          <a:solidFill>
                            <a:sysClr val="windowText" lastClr="000000"/>
                          </a:solidFill>
                        </a:rPr>
                        <a:t> </a:t>
                      </a:r>
                      <a:r>
                        <a:rPr kumimoji="1" lang="en-US" altLang="ja-JP" sz="1600" baseline="0" dirty="0">
                          <a:solidFill>
                            <a:sysClr val="windowText" lastClr="000000"/>
                          </a:solidFill>
                        </a:rPr>
                        <a:t>EPYC</a:t>
                      </a:r>
                      <a:r>
                        <a:rPr kumimoji="1" lang="ja-JP" altLang="en-US" sz="1600" baseline="0">
                          <a:solidFill>
                            <a:sysClr val="windowText" lastClr="000000"/>
                          </a:solidFill>
                        </a:rPr>
                        <a:t> </a:t>
                      </a:r>
                      <a:r>
                        <a:rPr kumimoji="1" lang="en-US" altLang="ja-JP" sz="1600" baseline="0" dirty="0">
                          <a:solidFill>
                            <a:sysClr val="windowText" lastClr="000000"/>
                          </a:solidFill>
                        </a:rPr>
                        <a:t>7402P</a:t>
                      </a:r>
                      <a:endParaRPr kumimoji="1" lang="ja-JP" altLang="en-US" sz="1600" baseline="0">
                        <a:solidFill>
                          <a:sysClr val="windowText" lastClr="000000"/>
                        </a:solidFill>
                      </a:endParaRPr>
                    </a:p>
                  </a:txBody>
                  <a:tcPr>
                    <a:solidFill>
                      <a:schemeClr val="bg1"/>
                    </a:solidFill>
                  </a:tcPr>
                </a:tc>
                <a:tc>
                  <a:txBody>
                    <a:bodyPr/>
                    <a:lstStyle/>
                    <a:p>
                      <a:pPr algn="ctr"/>
                      <a:r>
                        <a:rPr kumimoji="1" lang="en-US" altLang="ja-JP" sz="1600" baseline="0" dirty="0">
                          <a:solidFill>
                            <a:sysClr val="windowText" lastClr="000000"/>
                          </a:solidFill>
                        </a:rPr>
                        <a:t>AMD EPYC 7262P</a:t>
                      </a:r>
                      <a:endParaRPr kumimoji="1" lang="ja-JP" altLang="en-US" sz="1600" baseline="0">
                        <a:solidFill>
                          <a:sysClr val="windowText" lastClr="000000"/>
                        </a:solidFill>
                      </a:endParaRPr>
                    </a:p>
                  </a:txBody>
                  <a:tcPr>
                    <a:solidFill>
                      <a:schemeClr val="bg1"/>
                    </a:solidFill>
                  </a:tcPr>
                </a:tc>
                <a:extLst>
                  <a:ext uri="{0D108BD9-81ED-4DB2-BD59-A6C34878D82A}">
                    <a16:rowId xmlns:a16="http://schemas.microsoft.com/office/drawing/2014/main" val="737859918"/>
                  </a:ext>
                </a:extLst>
              </a:tr>
              <a:tr h="370840">
                <a:tc>
                  <a:txBody>
                    <a:bodyPr/>
                    <a:lstStyle/>
                    <a:p>
                      <a:pPr algn="ctr"/>
                      <a:r>
                        <a:rPr kumimoji="1" lang="ja-JP" altLang="en-US" sz="1600" baseline="0"/>
                        <a:t>メモリ</a:t>
                      </a:r>
                    </a:p>
                  </a:txBody>
                  <a:tcPr>
                    <a:solidFill>
                      <a:schemeClr val="bg1"/>
                    </a:solidFill>
                  </a:tcPr>
                </a:tc>
                <a:tc>
                  <a:txBody>
                    <a:bodyPr/>
                    <a:lstStyle/>
                    <a:p>
                      <a:pPr algn="ctr"/>
                      <a:r>
                        <a:rPr kumimoji="1" lang="en-US" altLang="ja-JP" sz="1600" baseline="0" dirty="0"/>
                        <a:t>256GB</a:t>
                      </a:r>
                      <a:endParaRPr kumimoji="1" lang="ja-JP" altLang="en-US" sz="1600" baseline="0"/>
                    </a:p>
                  </a:txBody>
                  <a:tcPr>
                    <a:solidFill>
                      <a:schemeClr val="bg1"/>
                    </a:solidFill>
                  </a:tcPr>
                </a:tc>
                <a:tc>
                  <a:txBody>
                    <a:bodyPr/>
                    <a:lstStyle/>
                    <a:p>
                      <a:pPr algn="ctr"/>
                      <a:r>
                        <a:rPr kumimoji="1" lang="en-US" altLang="ja-JP" sz="1600" baseline="0" dirty="0"/>
                        <a:t>128GB</a:t>
                      </a:r>
                      <a:endParaRPr kumimoji="1" lang="ja-JP" altLang="en-US" sz="1600" baseline="0"/>
                    </a:p>
                  </a:txBody>
                  <a:tcPr>
                    <a:solidFill>
                      <a:schemeClr val="bg1"/>
                    </a:solidFill>
                  </a:tcPr>
                </a:tc>
                <a:extLst>
                  <a:ext uri="{0D108BD9-81ED-4DB2-BD59-A6C34878D82A}">
                    <a16:rowId xmlns:a16="http://schemas.microsoft.com/office/drawing/2014/main" val="640259645"/>
                  </a:ext>
                </a:extLst>
              </a:tr>
              <a:tr h="370840">
                <a:tc>
                  <a:txBody>
                    <a:bodyPr/>
                    <a:lstStyle/>
                    <a:p>
                      <a:pPr algn="ctr"/>
                      <a:r>
                        <a:rPr kumimoji="1" lang="en-US" altLang="ja-JP" sz="1600" baseline="0" dirty="0"/>
                        <a:t>NIC</a:t>
                      </a:r>
                    </a:p>
                  </a:txBody>
                  <a:tcPr>
                    <a:solidFill>
                      <a:schemeClr val="bg1"/>
                    </a:solidFill>
                  </a:tcPr>
                </a:tc>
                <a:tc>
                  <a:txBody>
                    <a:bodyPr/>
                    <a:lstStyle/>
                    <a:p>
                      <a:pPr algn="ctr"/>
                      <a:r>
                        <a:rPr kumimoji="1" lang="en-US" altLang="ja-JP" sz="1600" baseline="0" dirty="0"/>
                        <a:t>10GbE</a:t>
                      </a:r>
                      <a:endParaRPr kumimoji="1" lang="ja-JP" altLang="en-US" sz="1600" baseline="0"/>
                    </a:p>
                  </a:txBody>
                  <a:tcPr>
                    <a:solidFill>
                      <a:schemeClr val="bg1"/>
                    </a:solidFill>
                  </a:tcPr>
                </a:tc>
                <a:tc>
                  <a:txBody>
                    <a:bodyPr/>
                    <a:lstStyle/>
                    <a:p>
                      <a:pPr algn="ctr"/>
                      <a:r>
                        <a:rPr kumimoji="1" lang="en-US" altLang="ja-JP" sz="1600" baseline="0" dirty="0"/>
                        <a:t>10GbE</a:t>
                      </a:r>
                      <a:endParaRPr kumimoji="1" lang="ja-JP" altLang="en-US" sz="1600" baseline="0"/>
                    </a:p>
                  </a:txBody>
                  <a:tcPr>
                    <a:solidFill>
                      <a:schemeClr val="bg1"/>
                    </a:solidFill>
                  </a:tcPr>
                </a:tc>
                <a:extLst>
                  <a:ext uri="{0D108BD9-81ED-4DB2-BD59-A6C34878D82A}">
                    <a16:rowId xmlns:a16="http://schemas.microsoft.com/office/drawing/2014/main" val="1450196259"/>
                  </a:ext>
                </a:extLst>
              </a:tr>
              <a:tr h="370840">
                <a:tc>
                  <a:txBody>
                    <a:bodyPr/>
                    <a:lstStyle/>
                    <a:p>
                      <a:pPr algn="ctr"/>
                      <a:r>
                        <a:rPr kumimoji="1" lang="en-US" altLang="ja-JP" sz="1600" baseline="0" dirty="0"/>
                        <a:t>OS</a:t>
                      </a:r>
                      <a:endParaRPr kumimoji="1" lang="ja-JP" altLang="en-US" sz="1600" baseline="0"/>
                    </a:p>
                  </a:txBody>
                  <a:tcPr>
                    <a:solidFill>
                      <a:schemeClr val="bg1"/>
                    </a:solidFill>
                  </a:tcPr>
                </a:tc>
                <a:tc>
                  <a:txBody>
                    <a:bodyPr/>
                    <a:lstStyle/>
                    <a:p>
                      <a:pPr algn="ctr"/>
                      <a:r>
                        <a:rPr kumimoji="1" lang="en-US" altLang="ja-JP" sz="1600" baseline="0" dirty="0"/>
                        <a:t>Linux 5.4</a:t>
                      </a:r>
                      <a:endParaRPr kumimoji="1" lang="ja-JP" altLang="en-US" sz="1600" baseline="0"/>
                    </a:p>
                  </a:txBody>
                  <a:tcPr>
                    <a:solidFill>
                      <a:schemeClr val="bg1"/>
                    </a:solidFill>
                  </a:tcPr>
                </a:tc>
                <a:tc>
                  <a:txBody>
                    <a:bodyPr/>
                    <a:lstStyle/>
                    <a:p>
                      <a:pPr algn="ctr"/>
                      <a:r>
                        <a:rPr kumimoji="1" lang="en-US" altLang="ja-JP" sz="1600" baseline="0" dirty="0"/>
                        <a:t>Linux 5.4</a:t>
                      </a:r>
                      <a:endParaRPr kumimoji="1" lang="ja-JP" altLang="en-US" sz="1600" baseline="0"/>
                    </a:p>
                  </a:txBody>
                  <a:tcPr>
                    <a:solidFill>
                      <a:schemeClr val="bg1"/>
                    </a:solidFill>
                  </a:tcPr>
                </a:tc>
                <a:extLst>
                  <a:ext uri="{0D108BD9-81ED-4DB2-BD59-A6C34878D82A}">
                    <a16:rowId xmlns:a16="http://schemas.microsoft.com/office/drawing/2014/main" val="1082529287"/>
                  </a:ext>
                </a:extLst>
              </a:tr>
              <a:tr h="370840">
                <a:tc>
                  <a:txBody>
                    <a:bodyPr/>
                    <a:lstStyle/>
                    <a:p>
                      <a:pPr algn="ctr"/>
                      <a:r>
                        <a:rPr kumimoji="1" lang="ja-JP" altLang="en-US" sz="1600" baseline="0"/>
                        <a:t>ハイパーバイザ</a:t>
                      </a:r>
                    </a:p>
                  </a:txBody>
                  <a:tcPr>
                    <a:solidFill>
                      <a:schemeClr val="bg1"/>
                    </a:solidFill>
                  </a:tcPr>
                </a:tc>
                <a:tc>
                  <a:txBody>
                    <a:bodyPr/>
                    <a:lstStyle/>
                    <a:p>
                      <a:pPr algn="ctr"/>
                      <a:r>
                        <a:rPr kumimoji="1" lang="en-US" altLang="ja-JP" sz="1600" baseline="0" dirty="0"/>
                        <a:t>QEMU-KVM 4.2.1</a:t>
                      </a:r>
                      <a:endParaRPr kumimoji="1" lang="ja-JP" altLang="en-US" sz="1600" baseline="0"/>
                    </a:p>
                  </a:txBody>
                  <a:tcPr>
                    <a:solidFill>
                      <a:schemeClr val="bg1"/>
                    </a:solidFill>
                  </a:tcPr>
                </a:tc>
                <a:tc>
                  <a:txBody>
                    <a:bodyPr/>
                    <a:lstStyle/>
                    <a:p>
                      <a:pPr algn="ctr"/>
                      <a:r>
                        <a:rPr kumimoji="1" lang="en-US" altLang="ja-JP" sz="1600" baseline="0" dirty="0"/>
                        <a:t>QEMU-KVM 4.2.1</a:t>
                      </a:r>
                      <a:endParaRPr kumimoji="1" lang="ja-JP" altLang="en-US" sz="1600" baseline="0"/>
                    </a:p>
                  </a:txBody>
                  <a:tcPr>
                    <a:solidFill>
                      <a:schemeClr val="bg1"/>
                    </a:solidFill>
                  </a:tcPr>
                </a:tc>
                <a:extLst>
                  <a:ext uri="{0D108BD9-81ED-4DB2-BD59-A6C34878D82A}">
                    <a16:rowId xmlns:a16="http://schemas.microsoft.com/office/drawing/2014/main" val="1115877058"/>
                  </a:ext>
                </a:extLst>
              </a:tr>
            </a:tbl>
          </a:graphicData>
        </a:graphic>
      </p:graphicFrame>
      <p:graphicFrame>
        <p:nvGraphicFramePr>
          <p:cNvPr id="9" name="表 7">
            <a:extLst>
              <a:ext uri="{FF2B5EF4-FFF2-40B4-BE49-F238E27FC236}">
                <a16:creationId xmlns:a16="http://schemas.microsoft.com/office/drawing/2014/main" id="{794F58AA-29B9-CB07-2259-71FD1DED62F7}"/>
              </a:ext>
            </a:extLst>
          </p:cNvPr>
          <p:cNvGraphicFramePr>
            <a:graphicFrameLocks noGrp="1"/>
          </p:cNvGraphicFramePr>
          <p:nvPr>
            <p:extLst>
              <p:ext uri="{D42A27DB-BD31-4B8C-83A1-F6EECF244321}">
                <p14:modId xmlns:p14="http://schemas.microsoft.com/office/powerpoint/2010/main" val="3003885946"/>
              </p:ext>
            </p:extLst>
          </p:nvPr>
        </p:nvGraphicFramePr>
        <p:xfrm>
          <a:off x="9347783" y="4188753"/>
          <a:ext cx="2551303" cy="1447800"/>
        </p:xfrm>
        <a:graphic>
          <a:graphicData uri="http://schemas.openxmlformats.org/drawingml/2006/table">
            <a:tbl>
              <a:tblPr firstRow="1" bandRow="1">
                <a:tableStyleId>{5940675A-B579-460E-94D1-54222C63F5DA}</a:tableStyleId>
              </a:tblPr>
              <a:tblGrid>
                <a:gridCol w="764350">
                  <a:extLst>
                    <a:ext uri="{9D8B030D-6E8A-4147-A177-3AD203B41FA5}">
                      <a16:colId xmlns:a16="http://schemas.microsoft.com/office/drawing/2014/main" val="1458209057"/>
                    </a:ext>
                  </a:extLst>
                </a:gridCol>
                <a:gridCol w="1786953">
                  <a:extLst>
                    <a:ext uri="{9D8B030D-6E8A-4147-A177-3AD203B41FA5}">
                      <a16:colId xmlns:a16="http://schemas.microsoft.com/office/drawing/2014/main" val="435929526"/>
                    </a:ext>
                  </a:extLst>
                </a:gridCol>
              </a:tblGrid>
              <a:tr h="281427">
                <a:tc gridSpan="2">
                  <a:txBody>
                    <a:bodyPr/>
                    <a:lstStyle/>
                    <a:p>
                      <a:pPr algn="ctr"/>
                      <a:r>
                        <a:rPr kumimoji="1" lang="ja-JP" altLang="en-US" sz="1600" baseline="0">
                          <a:solidFill>
                            <a:sysClr val="windowText" lastClr="000000"/>
                          </a:solidFill>
                        </a:rPr>
                        <a:t>クライアント</a:t>
                      </a: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en-US" altLang="ja-JP" sz="1600" baseline="0" dirty="0">
                          <a:solidFill>
                            <a:sysClr val="windowText" lastClr="000000"/>
                          </a:solidFill>
                        </a:rPr>
                        <a:t>CPU</a:t>
                      </a:r>
                      <a:endParaRPr kumimoji="1" lang="ja-JP" altLang="en-US" sz="1600" baseline="0">
                        <a:solidFill>
                          <a:sysClr val="windowText" lastClr="000000"/>
                        </a:solidFill>
                      </a:endParaRPr>
                    </a:p>
                  </a:txBody>
                  <a:tcPr/>
                </a:tc>
                <a:tc>
                  <a:txBody>
                    <a:bodyPr/>
                    <a:lstStyle/>
                    <a:p>
                      <a:pPr algn="ctr"/>
                      <a:r>
                        <a:rPr kumimoji="1" lang="en-US" altLang="ja-JP" sz="1600" baseline="0" dirty="0">
                          <a:solidFill>
                            <a:sysClr val="windowText" lastClr="000000"/>
                          </a:solidFill>
                        </a:rPr>
                        <a:t>Intel </a:t>
                      </a:r>
                      <a:r>
                        <a:rPr kumimoji="1" lang="en-US" altLang="ja-JP" sz="1600" baseline="0" dirty="0">
                          <a:solidFill>
                            <a:srgbClr val="FF0000"/>
                          </a:solidFill>
                        </a:rPr>
                        <a:t>Core i7-10700</a:t>
                      </a:r>
                      <a:endParaRPr kumimoji="1" lang="ja-JP" altLang="en-US" sz="1600" baseline="0">
                        <a:solidFill>
                          <a:srgbClr val="FF0000"/>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600" baseline="0"/>
                        <a:t>メモリ</a:t>
                      </a:r>
                    </a:p>
                  </a:txBody>
                  <a:tcPr/>
                </a:tc>
                <a:tc>
                  <a:txBody>
                    <a:bodyPr/>
                    <a:lstStyle/>
                    <a:p>
                      <a:pPr algn="ctr"/>
                      <a:r>
                        <a:rPr kumimoji="1" lang="en-US" altLang="ja-JP" sz="1600" baseline="0" dirty="0"/>
                        <a:t>64GB</a:t>
                      </a:r>
                      <a:endParaRPr kumimoji="1" lang="ja-JP" altLang="en-US" sz="1600" baseline="0"/>
                    </a:p>
                  </a:txBody>
                  <a:tcPr/>
                </a:tc>
                <a:extLst>
                  <a:ext uri="{0D108BD9-81ED-4DB2-BD59-A6C34878D82A}">
                    <a16:rowId xmlns:a16="http://schemas.microsoft.com/office/drawing/2014/main" val="640259645"/>
                  </a:ext>
                </a:extLst>
              </a:tr>
              <a:tr h="370840">
                <a:tc>
                  <a:txBody>
                    <a:bodyPr/>
                    <a:lstStyle/>
                    <a:p>
                      <a:pPr algn="ctr"/>
                      <a:r>
                        <a:rPr kumimoji="1" lang="en-US" altLang="ja-JP" sz="1600" baseline="0" dirty="0"/>
                        <a:t>NIC</a:t>
                      </a:r>
                    </a:p>
                  </a:txBody>
                  <a:tcPr/>
                </a:tc>
                <a:tc>
                  <a:txBody>
                    <a:bodyPr/>
                    <a:lstStyle/>
                    <a:p>
                      <a:pPr algn="ctr"/>
                      <a:r>
                        <a:rPr kumimoji="1" lang="en-US" altLang="ja-JP" sz="1600" baseline="0" dirty="0"/>
                        <a:t>1GbE</a:t>
                      </a:r>
                      <a:endParaRPr kumimoji="1" lang="ja-JP" altLang="en-US" sz="1600" baseline="0"/>
                    </a:p>
                  </a:txBody>
                  <a:tcPr/>
                </a:tc>
                <a:extLst>
                  <a:ext uri="{0D108BD9-81ED-4DB2-BD59-A6C34878D82A}">
                    <a16:rowId xmlns:a16="http://schemas.microsoft.com/office/drawing/2014/main" val="1450196259"/>
                  </a:ext>
                </a:extLst>
              </a:tr>
            </a:tbl>
          </a:graphicData>
        </a:graphic>
      </p:graphicFrame>
      <p:graphicFrame>
        <p:nvGraphicFramePr>
          <p:cNvPr id="10" name="表 9">
            <a:extLst>
              <a:ext uri="{FF2B5EF4-FFF2-40B4-BE49-F238E27FC236}">
                <a16:creationId xmlns:a16="http://schemas.microsoft.com/office/drawing/2014/main" id="{BD893638-1FBD-3DC2-56C0-B88530B141F7}"/>
              </a:ext>
            </a:extLst>
          </p:cNvPr>
          <p:cNvGraphicFramePr>
            <a:graphicFrameLocks noGrp="1"/>
          </p:cNvGraphicFramePr>
          <p:nvPr>
            <p:extLst>
              <p:ext uri="{D42A27DB-BD31-4B8C-83A1-F6EECF244321}">
                <p14:modId xmlns:p14="http://schemas.microsoft.com/office/powerpoint/2010/main" val="1195999811"/>
              </p:ext>
            </p:extLst>
          </p:nvPr>
        </p:nvGraphicFramePr>
        <p:xfrm>
          <a:off x="5978585" y="4188753"/>
          <a:ext cx="3096344" cy="1854200"/>
        </p:xfrm>
        <a:graphic>
          <a:graphicData uri="http://schemas.openxmlformats.org/drawingml/2006/table">
            <a:tbl>
              <a:tblPr firstRow="1" bandRow="1">
                <a:tableStyleId>{5940675A-B579-460E-94D1-54222C63F5DA}</a:tableStyleId>
              </a:tblPr>
              <a:tblGrid>
                <a:gridCol w="1656184">
                  <a:extLst>
                    <a:ext uri="{9D8B030D-6E8A-4147-A177-3AD203B41FA5}">
                      <a16:colId xmlns:a16="http://schemas.microsoft.com/office/drawing/2014/main" val="1458209057"/>
                    </a:ext>
                  </a:extLst>
                </a:gridCol>
                <a:gridCol w="1440160">
                  <a:extLst>
                    <a:ext uri="{9D8B030D-6E8A-4147-A177-3AD203B41FA5}">
                      <a16:colId xmlns:a16="http://schemas.microsoft.com/office/drawing/2014/main" val="435929526"/>
                    </a:ext>
                  </a:extLst>
                </a:gridCol>
              </a:tblGrid>
              <a:tr h="370840">
                <a:tc gridSpan="2">
                  <a:txBody>
                    <a:bodyPr/>
                    <a:lstStyle/>
                    <a:p>
                      <a:pPr algn="ctr"/>
                      <a:r>
                        <a:rPr kumimoji="1" lang="ja-JP" altLang="en-US" sz="1600" baseline="0">
                          <a:solidFill>
                            <a:schemeClr val="tx1"/>
                          </a:solidFill>
                        </a:rPr>
                        <a:t>クラウド</a:t>
                      </a:r>
                      <a:r>
                        <a:rPr kumimoji="1" lang="en-US" altLang="ja-JP" sz="1600" baseline="0" dirty="0">
                          <a:solidFill>
                            <a:schemeClr val="tx1"/>
                          </a:solidFill>
                        </a:rPr>
                        <a:t>VM</a:t>
                      </a:r>
                      <a:endParaRPr kumimoji="1" lang="ja-JP" altLang="en-US" sz="1600" baseline="0">
                        <a:solidFill>
                          <a:schemeClr val="tx1"/>
                        </a:solidFill>
                      </a:endParaRPr>
                    </a:p>
                  </a:txBody>
                  <a:tcPr/>
                </a:tc>
                <a:tc hMerge="1">
                  <a:txBody>
                    <a:bodyPr/>
                    <a:lstStyle/>
                    <a:p>
                      <a:pPr algn="ctr"/>
                      <a:endParaRPr kumimoji="1" lang="ja-JP" altLang="en-US">
                        <a:solidFill>
                          <a:sysClr val="windowText" lastClr="000000"/>
                        </a:solidFill>
                      </a:endParaRPr>
                    </a:p>
                  </a:txBody>
                  <a:tcPr/>
                </a:tc>
                <a:extLst>
                  <a:ext uri="{0D108BD9-81ED-4DB2-BD59-A6C34878D82A}">
                    <a16:rowId xmlns:a16="http://schemas.microsoft.com/office/drawing/2014/main" val="3451374809"/>
                  </a:ext>
                </a:extLst>
              </a:tr>
              <a:tr h="370840">
                <a:tc>
                  <a:txBody>
                    <a:bodyPr/>
                    <a:lstStyle/>
                    <a:p>
                      <a:pPr algn="ctr"/>
                      <a:r>
                        <a:rPr kumimoji="1" lang="ja-JP" altLang="en-US" sz="1600" baseline="0">
                          <a:solidFill>
                            <a:sysClr val="windowText" lastClr="000000"/>
                          </a:solidFill>
                        </a:rPr>
                        <a:t>仮想</a:t>
                      </a:r>
                      <a:r>
                        <a:rPr kumimoji="1" lang="en-US" altLang="ja-JP" sz="1600" baseline="0" dirty="0">
                          <a:solidFill>
                            <a:sysClr val="windowText" lastClr="000000"/>
                          </a:solidFill>
                        </a:rPr>
                        <a:t>CPU</a:t>
                      </a:r>
                      <a:r>
                        <a:rPr kumimoji="1" lang="ja-JP" altLang="en-US" sz="1600" baseline="0">
                          <a:solidFill>
                            <a:sysClr val="windowText" lastClr="000000"/>
                          </a:solidFill>
                        </a:rPr>
                        <a:t>数</a:t>
                      </a:r>
                    </a:p>
                  </a:txBody>
                  <a:tcPr/>
                </a:tc>
                <a:tc>
                  <a:txBody>
                    <a:bodyPr/>
                    <a:lstStyle/>
                    <a:p>
                      <a:pPr algn="ctr"/>
                      <a:r>
                        <a:rPr kumimoji="1" lang="en-US" altLang="ja-JP" sz="1600" baseline="0" dirty="0">
                          <a:solidFill>
                            <a:sysClr val="windowText" lastClr="000000"/>
                          </a:solidFill>
                        </a:rPr>
                        <a:t>1</a:t>
                      </a:r>
                      <a:endParaRPr kumimoji="1" lang="ja-JP" altLang="en-US" sz="1600" baseline="0">
                        <a:solidFill>
                          <a:sysClr val="windowText" lastClr="000000"/>
                        </a:solidFill>
                      </a:endParaRPr>
                    </a:p>
                  </a:txBody>
                  <a:tcPr/>
                </a:tc>
                <a:extLst>
                  <a:ext uri="{0D108BD9-81ED-4DB2-BD59-A6C34878D82A}">
                    <a16:rowId xmlns:a16="http://schemas.microsoft.com/office/drawing/2014/main" val="737859918"/>
                  </a:ext>
                </a:extLst>
              </a:tr>
              <a:tr h="370840">
                <a:tc>
                  <a:txBody>
                    <a:bodyPr/>
                    <a:lstStyle/>
                    <a:p>
                      <a:pPr algn="ctr"/>
                      <a:r>
                        <a:rPr kumimoji="1" lang="ja-JP" altLang="en-US" sz="1600" baseline="0"/>
                        <a:t>メモリ</a:t>
                      </a:r>
                    </a:p>
                  </a:txBody>
                  <a:tcPr/>
                </a:tc>
                <a:tc>
                  <a:txBody>
                    <a:bodyPr/>
                    <a:lstStyle/>
                    <a:p>
                      <a:pPr algn="ctr"/>
                      <a:r>
                        <a:rPr kumimoji="1" lang="en-US" altLang="ja-JP" sz="1600" baseline="0" dirty="0"/>
                        <a:t>400MB</a:t>
                      </a:r>
                      <a:endParaRPr kumimoji="1" lang="ja-JP" altLang="en-US" sz="1600" baseline="0"/>
                    </a:p>
                  </a:txBody>
                  <a:tcPr/>
                </a:tc>
                <a:extLst>
                  <a:ext uri="{0D108BD9-81ED-4DB2-BD59-A6C34878D82A}">
                    <a16:rowId xmlns:a16="http://schemas.microsoft.com/office/drawing/2014/main" val="640259645"/>
                  </a:ext>
                </a:extLst>
              </a:tr>
              <a:tr h="370840">
                <a:tc>
                  <a:txBody>
                    <a:bodyPr/>
                    <a:lstStyle/>
                    <a:p>
                      <a:pPr algn="ctr"/>
                      <a:r>
                        <a:rPr kumimoji="1" lang="ja-JP" altLang="en-US" sz="1600" baseline="0"/>
                        <a:t>ハイパーバイザ</a:t>
                      </a:r>
                    </a:p>
                  </a:txBody>
                  <a:tcPr/>
                </a:tc>
                <a:tc>
                  <a:txBody>
                    <a:bodyPr/>
                    <a:lstStyle/>
                    <a:p>
                      <a:pPr algn="ctr"/>
                      <a:r>
                        <a:rPr kumimoji="1" lang="en-US" altLang="ja-JP" sz="1600" baseline="0" dirty="0" err="1"/>
                        <a:t>BitVisor</a:t>
                      </a:r>
                      <a:endParaRPr kumimoji="1" lang="ja-JP" altLang="en-US" sz="1600" baseline="0"/>
                    </a:p>
                  </a:txBody>
                  <a:tcPr/>
                </a:tc>
                <a:extLst>
                  <a:ext uri="{0D108BD9-81ED-4DB2-BD59-A6C34878D82A}">
                    <a16:rowId xmlns:a16="http://schemas.microsoft.com/office/drawing/2014/main" val="702813124"/>
                  </a:ext>
                </a:extLst>
              </a:tr>
              <a:tr h="370840">
                <a:tc>
                  <a:txBody>
                    <a:bodyPr/>
                    <a:lstStyle/>
                    <a:p>
                      <a:pPr algn="ctr"/>
                      <a:r>
                        <a:rPr kumimoji="1" lang="en-US" altLang="ja-JP" sz="1600" baseline="0" dirty="0"/>
                        <a:t>OS</a:t>
                      </a:r>
                      <a:endParaRPr kumimoji="1" lang="ja-JP" altLang="en-US" sz="1600" baseline="0"/>
                    </a:p>
                  </a:txBody>
                  <a:tcPr/>
                </a:tc>
                <a:tc>
                  <a:txBody>
                    <a:bodyPr/>
                    <a:lstStyle/>
                    <a:p>
                      <a:pPr algn="ctr"/>
                      <a:r>
                        <a:rPr kumimoji="1" lang="en-US" altLang="ja-JP" sz="1600" baseline="0" dirty="0" err="1"/>
                        <a:t>Unikraft</a:t>
                      </a:r>
                      <a:r>
                        <a:rPr kumimoji="1" lang="en-US" altLang="ja-JP" sz="1600" baseline="0" dirty="0"/>
                        <a:t> 0.15</a:t>
                      </a:r>
                      <a:endParaRPr kumimoji="1" lang="ja-JP" altLang="en-US" sz="1600" baseline="0"/>
                    </a:p>
                  </a:txBody>
                  <a:tcPr/>
                </a:tc>
                <a:extLst>
                  <a:ext uri="{0D108BD9-81ED-4DB2-BD59-A6C34878D82A}">
                    <a16:rowId xmlns:a16="http://schemas.microsoft.com/office/drawing/2014/main" val="1082529287"/>
                  </a:ext>
                </a:extLst>
              </a:tr>
            </a:tbl>
          </a:graphicData>
        </a:graphic>
      </p:graphicFrame>
      <p:sp>
        <p:nvSpPr>
          <p:cNvPr id="5" name="Rounded Rectangular Callout 4">
            <a:extLst>
              <a:ext uri="{FF2B5EF4-FFF2-40B4-BE49-F238E27FC236}">
                <a16:creationId xmlns:a16="http://schemas.microsoft.com/office/drawing/2014/main" id="{34ED59D7-E0B2-E823-BAF0-5A5267F1B4DE}"/>
              </a:ext>
            </a:extLst>
          </p:cNvPr>
          <p:cNvSpPr/>
          <p:nvPr/>
        </p:nvSpPr>
        <p:spPr>
          <a:xfrm>
            <a:off x="292914" y="4077072"/>
            <a:ext cx="1482606" cy="792088"/>
          </a:xfrm>
          <a:prstGeom prst="wedgeRoundRectCallout">
            <a:avLst>
              <a:gd name="adj1" fmla="val 87910"/>
              <a:gd name="adj2" fmla="val -1041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600" dirty="0">
                <a:solidFill>
                  <a:srgbClr val="FF0000"/>
                </a:solidFill>
              </a:rPr>
              <a:t>フォントサイズを統一</a:t>
            </a:r>
          </a:p>
        </p:txBody>
      </p:sp>
    </p:spTree>
    <p:extLst>
      <p:ext uri="{BB962C8B-B14F-4D97-AF65-F5344CB8AC3E}">
        <p14:creationId xmlns:p14="http://schemas.microsoft.com/office/powerpoint/2010/main" val="3892236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lang="ja-JP" altLang="en-US"/>
              <a:t>ユーザはログサーバから通信履歴を取得</a:t>
            </a:r>
            <a:endParaRPr lang="en-US" altLang="ja-JP" dirty="0"/>
          </a:p>
          <a:p>
            <a:pPr lvl="1"/>
            <a:r>
              <a:rPr kumimoji="1" lang="ja-JP" altLang="en-US"/>
              <a:t>ログサーバが複数ある場合は全てのログサーバから通信履歴を集める</a:t>
            </a:r>
            <a:endParaRPr kumimoji="1" lang="en-US" altLang="ja-JP" dirty="0"/>
          </a:p>
          <a:p>
            <a:r>
              <a:rPr lang="en-US" altLang="ja-JP" dirty="0"/>
              <a:t>net-glimpse</a:t>
            </a:r>
            <a:r>
              <a:rPr lang="ja-JP" altLang="en-US"/>
              <a:t>というツールを用いて可視化を行う</a:t>
            </a:r>
            <a:endParaRPr lang="en-US" altLang="ja-JP" dirty="0"/>
          </a:p>
          <a:p>
            <a:pPr lvl="1"/>
            <a:r>
              <a:rPr lang="ja-JP" altLang="en-US"/>
              <a:t>リアルタイムでネットワークインターフェースを監視しブラウザ上に表示するツール</a:t>
            </a:r>
            <a:endParaRPr lang="en-US" altLang="ja-JP" dirty="0"/>
          </a:p>
          <a:p>
            <a:pPr lvl="1"/>
            <a:r>
              <a:rPr lang="ja-JP" altLang="en-US"/>
              <a:t>取得した情報をネットワークインターフェースへ送信することで通信履歴を可視化</a:t>
            </a:r>
            <a:endParaRPr lang="en-US" altLang="ja-JP" dirty="0"/>
          </a:p>
          <a:p>
            <a:pPr lvl="2"/>
            <a:r>
              <a:rPr lang="ja-JP" altLang="en-US"/>
              <a:t>ネットワークインターフェースは専用のものを作成</a:t>
            </a:r>
            <a:endParaRPr lang="en-US" altLang="ja-JP" dirty="0"/>
          </a:p>
        </p:txBody>
      </p:sp>
      <p:grpSp>
        <p:nvGrpSpPr>
          <p:cNvPr id="5" name="グループ化 4">
            <a:extLst>
              <a:ext uri="{FF2B5EF4-FFF2-40B4-BE49-F238E27FC236}">
                <a16:creationId xmlns:a16="http://schemas.microsoft.com/office/drawing/2014/main" id="{5A63CD7F-1697-8E9F-0887-B5354657CCC3}"/>
              </a:ext>
            </a:extLst>
          </p:cNvPr>
          <p:cNvGrpSpPr/>
          <p:nvPr/>
        </p:nvGrpSpPr>
        <p:grpSpPr>
          <a:xfrm>
            <a:off x="5483820" y="5288952"/>
            <a:ext cx="1224359" cy="1499018"/>
            <a:chOff x="872042" y="5307025"/>
            <a:chExt cx="1224359" cy="1499018"/>
          </a:xfrm>
        </p:grpSpPr>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42" y="5307025"/>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873290" y="6387269"/>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grpSp>
      <p:pic>
        <p:nvPicPr>
          <p:cNvPr id="10" name="図 9">
            <a:extLst>
              <a:ext uri="{FF2B5EF4-FFF2-40B4-BE49-F238E27FC236}">
                <a16:creationId xmlns:a16="http://schemas.microsoft.com/office/drawing/2014/main" id="{FB58B813-0B4C-7B21-6569-0A082D987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86" y="4375985"/>
            <a:ext cx="2659394" cy="2053456"/>
          </a:xfrm>
          <a:prstGeom prst="rect">
            <a:avLst/>
          </a:prstGeom>
        </p:spPr>
      </p:pic>
      <p:sp>
        <p:nvSpPr>
          <p:cNvPr id="13" name="角丸四角形 12">
            <a:extLst>
              <a:ext uri="{FF2B5EF4-FFF2-40B4-BE49-F238E27FC236}">
                <a16:creationId xmlns:a16="http://schemas.microsoft.com/office/drawing/2014/main" id="{69C924DF-6F24-45E5-FD82-9E22C82E08D5}"/>
              </a:ext>
            </a:extLst>
          </p:cNvPr>
          <p:cNvSpPr/>
          <p:nvPr/>
        </p:nvSpPr>
        <p:spPr>
          <a:xfrm>
            <a:off x="8971977" y="4304804"/>
            <a:ext cx="2431379" cy="652216"/>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a:ln w="0"/>
                <a:solidFill>
                  <a:schemeClr val="tx1"/>
                </a:solidFill>
                <a:effectLst>
                  <a:outerShdw blurRad="38100" dist="19050" dir="2700000" algn="tl" rotWithShape="0">
                    <a:schemeClr val="dk1">
                      <a:alpha val="40000"/>
                    </a:schemeClr>
                  </a:outerShdw>
                </a:effectLst>
              </a:rPr>
              <a:t>ログサーバ</a:t>
            </a:r>
            <a:r>
              <a:rPr lang="en-US" altLang="ja-JP" sz="2800" b="1" dirty="0">
                <a:ln w="0"/>
                <a:solidFill>
                  <a:schemeClr val="tx1"/>
                </a:solidFill>
                <a:effectLst>
                  <a:outerShdw blurRad="38100" dist="19050" dir="2700000" algn="tl" rotWithShape="0">
                    <a:schemeClr val="dk1">
                      <a:alpha val="40000"/>
                    </a:schemeClr>
                  </a:outerShdw>
                </a:effectLst>
              </a:rPr>
              <a:t>1</a:t>
            </a:r>
            <a:endParaRPr lang="ja-JP" altLang="en-US" sz="2800" b="1">
              <a:ln w="0"/>
              <a:solidFill>
                <a:schemeClr val="tx1"/>
              </a:solidFill>
              <a:effectLst>
                <a:outerShdw blurRad="38100" dist="19050" dir="2700000" algn="tl" rotWithShape="0">
                  <a:schemeClr val="dk1">
                    <a:alpha val="40000"/>
                  </a:schemeClr>
                </a:outerShdw>
              </a:effectLst>
            </a:endParaRPr>
          </a:p>
        </p:txBody>
      </p:sp>
      <p:sp>
        <p:nvSpPr>
          <p:cNvPr id="8" name="角丸四角形 7">
            <a:extLst>
              <a:ext uri="{FF2B5EF4-FFF2-40B4-BE49-F238E27FC236}">
                <a16:creationId xmlns:a16="http://schemas.microsoft.com/office/drawing/2014/main" id="{61DE7118-36F6-291A-C93A-975D46E62249}"/>
              </a:ext>
            </a:extLst>
          </p:cNvPr>
          <p:cNvSpPr/>
          <p:nvPr/>
        </p:nvSpPr>
        <p:spPr>
          <a:xfrm>
            <a:off x="9335753" y="3931675"/>
            <a:ext cx="1703825" cy="452427"/>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ysClr val="windowText" lastClr="000000"/>
                </a:solidFill>
              </a:rPr>
              <a:t>通信情報</a:t>
            </a:r>
          </a:p>
        </p:txBody>
      </p:sp>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通信履歴の可視化</a:t>
            </a:r>
            <a:endParaRPr kumimoji="1" lang="ja-JP" altLang="en-US"/>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19</a:t>
            </a:fld>
            <a:endParaRPr lang="ja-JP" altLang="en-US" dirty="0"/>
          </a:p>
        </p:txBody>
      </p:sp>
      <p:sp>
        <p:nvSpPr>
          <p:cNvPr id="12" name="角丸四角形 11">
            <a:extLst>
              <a:ext uri="{FF2B5EF4-FFF2-40B4-BE49-F238E27FC236}">
                <a16:creationId xmlns:a16="http://schemas.microsoft.com/office/drawing/2014/main" id="{0EA4FECE-3597-7BF4-C4F5-B12E04628F37}"/>
              </a:ext>
            </a:extLst>
          </p:cNvPr>
          <p:cNvSpPr/>
          <p:nvPr/>
        </p:nvSpPr>
        <p:spPr>
          <a:xfrm>
            <a:off x="8973505" y="6049982"/>
            <a:ext cx="2431379" cy="652216"/>
          </a:xfrm>
          <a:prstGeom prst="round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a:ln w="0"/>
                <a:solidFill>
                  <a:schemeClr val="tx1"/>
                </a:solidFill>
                <a:effectLst>
                  <a:outerShdw blurRad="38100" dist="19050" dir="2700000" algn="tl" rotWithShape="0">
                    <a:schemeClr val="dk1">
                      <a:alpha val="40000"/>
                    </a:schemeClr>
                  </a:outerShdw>
                </a:effectLst>
              </a:rPr>
              <a:t>ログサーバ</a:t>
            </a:r>
            <a:r>
              <a:rPr lang="en-US" altLang="ja-JP" sz="2800" b="1" dirty="0">
                <a:ln w="0"/>
                <a:solidFill>
                  <a:schemeClr val="tx1"/>
                </a:solidFill>
                <a:effectLst>
                  <a:outerShdw blurRad="38100" dist="19050" dir="2700000" algn="tl" rotWithShape="0">
                    <a:schemeClr val="dk1">
                      <a:alpha val="40000"/>
                    </a:schemeClr>
                  </a:outerShdw>
                </a:effectLst>
              </a:rPr>
              <a:t>2</a:t>
            </a:r>
            <a:endParaRPr lang="ja-JP" altLang="en-US" sz="2800" b="1">
              <a:ln w="0"/>
              <a:solidFill>
                <a:schemeClr val="tx1"/>
              </a:solidFill>
              <a:effectLst>
                <a:outerShdw blurRad="38100" dist="19050" dir="2700000" algn="tl" rotWithShape="0">
                  <a:schemeClr val="dk1">
                    <a:alpha val="40000"/>
                  </a:schemeClr>
                </a:outerShdw>
              </a:effectLst>
            </a:endParaRPr>
          </a:p>
        </p:txBody>
      </p:sp>
      <p:sp>
        <p:nvSpPr>
          <p:cNvPr id="16" name="角丸四角形 15">
            <a:extLst>
              <a:ext uri="{FF2B5EF4-FFF2-40B4-BE49-F238E27FC236}">
                <a16:creationId xmlns:a16="http://schemas.microsoft.com/office/drawing/2014/main" id="{B2E4DA14-5DAB-78AD-4CEB-D7DA80F8B7FF}"/>
              </a:ext>
            </a:extLst>
          </p:cNvPr>
          <p:cNvSpPr/>
          <p:nvPr/>
        </p:nvSpPr>
        <p:spPr>
          <a:xfrm>
            <a:off x="9335753" y="5697450"/>
            <a:ext cx="1703825" cy="452427"/>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ysClr val="windowText" lastClr="000000"/>
                </a:solidFill>
              </a:rPr>
              <a:t>通信情報</a:t>
            </a:r>
          </a:p>
        </p:txBody>
      </p:sp>
      <p:cxnSp>
        <p:nvCxnSpPr>
          <p:cNvPr id="18" name="直線矢印コネクタ 17">
            <a:extLst>
              <a:ext uri="{FF2B5EF4-FFF2-40B4-BE49-F238E27FC236}">
                <a16:creationId xmlns:a16="http://schemas.microsoft.com/office/drawing/2014/main" id="{87B07B18-265B-C52C-0522-6789CD45D0DA}"/>
              </a:ext>
            </a:extLst>
          </p:cNvPr>
          <p:cNvCxnSpPr>
            <a:cxnSpLocks/>
            <a:stCxn id="8" idx="1"/>
          </p:cNvCxnSpPr>
          <p:nvPr/>
        </p:nvCxnSpPr>
        <p:spPr>
          <a:xfrm flipH="1">
            <a:off x="6960096" y="4157889"/>
            <a:ext cx="2375657" cy="145342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CDC7BD2-447F-7298-DC0B-018CFB3EAA6E}"/>
              </a:ext>
            </a:extLst>
          </p:cNvPr>
          <p:cNvCxnSpPr>
            <a:cxnSpLocks/>
            <a:stCxn id="16" idx="1"/>
          </p:cNvCxnSpPr>
          <p:nvPr/>
        </p:nvCxnSpPr>
        <p:spPr>
          <a:xfrm flipH="1" flipV="1">
            <a:off x="6960096" y="5903067"/>
            <a:ext cx="2375657" cy="2059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95242B1E-F9B9-BA5D-0C8F-14B60E3536C9}"/>
              </a:ext>
            </a:extLst>
          </p:cNvPr>
          <p:cNvCxnSpPr>
            <a:cxnSpLocks/>
            <a:stCxn id="33" idx="1"/>
          </p:cNvCxnSpPr>
          <p:nvPr/>
        </p:nvCxnSpPr>
        <p:spPr>
          <a:xfrm flipH="1" flipV="1">
            <a:off x="3538581" y="5591436"/>
            <a:ext cx="1945239" cy="26776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2BF1D00-A583-01EC-392E-A467748BF47D}"/>
              </a:ext>
            </a:extLst>
          </p:cNvPr>
          <p:cNvSpPr txBox="1"/>
          <p:nvPr/>
        </p:nvSpPr>
        <p:spPr>
          <a:xfrm>
            <a:off x="3779995" y="5104152"/>
            <a:ext cx="1376830" cy="523220"/>
          </a:xfrm>
          <a:prstGeom prst="rect">
            <a:avLst/>
          </a:prstGeom>
          <a:noFill/>
        </p:spPr>
        <p:txBody>
          <a:bodyPr wrap="square" rtlCol="0">
            <a:spAutoFit/>
          </a:bodyPr>
          <a:lstStyle/>
          <a:p>
            <a:pPr algn="ctr"/>
            <a:r>
              <a:rPr lang="ja-JP" altLang="en-US" sz="2800" b="1"/>
              <a:t>可視化</a:t>
            </a:r>
            <a:endParaRPr kumimoji="1" lang="ja-JP" altLang="en-US" b="1"/>
          </a:p>
        </p:txBody>
      </p:sp>
      <p:sp>
        <p:nvSpPr>
          <p:cNvPr id="6" name="Rounded Rectangular Callout 5">
            <a:extLst>
              <a:ext uri="{FF2B5EF4-FFF2-40B4-BE49-F238E27FC236}">
                <a16:creationId xmlns:a16="http://schemas.microsoft.com/office/drawing/2014/main" id="{65BA29AF-31E7-1AEC-A584-21601B53CBD4}"/>
              </a:ext>
            </a:extLst>
          </p:cNvPr>
          <p:cNvSpPr/>
          <p:nvPr/>
        </p:nvSpPr>
        <p:spPr>
          <a:xfrm>
            <a:off x="8971977" y="267498"/>
            <a:ext cx="2654254" cy="1217286"/>
          </a:xfrm>
          <a:prstGeom prst="wedgeRoundRect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600" dirty="0">
                <a:solidFill>
                  <a:srgbClr val="FF0000"/>
                </a:solidFill>
              </a:rPr>
              <a:t>詳細は省略。実験にて少し説明</a:t>
            </a:r>
          </a:p>
        </p:txBody>
      </p:sp>
    </p:spTree>
    <p:extLst>
      <p:ext uri="{BB962C8B-B14F-4D97-AF65-F5344CB8AC3E}">
        <p14:creationId xmlns:p14="http://schemas.microsoft.com/office/powerpoint/2010/main" val="182624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パーソナルデータの漏洩</a:t>
            </a:r>
          </a:p>
        </p:txBody>
      </p:sp>
      <p:sp>
        <p:nvSpPr>
          <p:cNvPr id="3" name="コンテンツ プレースホルダー 2"/>
          <p:cNvSpPr>
            <a:spLocks noGrp="1"/>
          </p:cNvSpPr>
          <p:nvPr>
            <p:ph idx="1"/>
          </p:nvPr>
        </p:nvSpPr>
        <p:spPr/>
        <p:txBody>
          <a:bodyPr/>
          <a:lstStyle/>
          <a:p>
            <a:r>
              <a:rPr lang="ja-JP" altLang="en-US"/>
              <a:t>クラウドの普及率は年々増加している</a:t>
            </a:r>
            <a:endParaRPr lang="en-US" altLang="ja-JP" dirty="0"/>
          </a:p>
          <a:p>
            <a:pPr lvl="1"/>
            <a:r>
              <a:rPr lang="ja-JP" altLang="en-US"/>
              <a:t>クラウドが扱うパーソナルデータも増えている</a:t>
            </a:r>
            <a:endParaRPr lang="en-US" altLang="ja-JP" dirty="0"/>
          </a:p>
          <a:p>
            <a:pPr lvl="1"/>
            <a:r>
              <a:rPr lang="ja-JP" altLang="en-US"/>
              <a:t>パーソナルデータには個人情報だけでなくサービスの利用情報も含まれる</a:t>
            </a:r>
            <a:endParaRPr lang="en-US" altLang="ja-JP" dirty="0"/>
          </a:p>
          <a:p>
            <a:r>
              <a:rPr lang="ja-JP" altLang="en-US"/>
              <a:t>パーソナルデータ</a:t>
            </a:r>
            <a:r>
              <a:rPr lang="ja-JP" altLang="en-US" dirty="0"/>
              <a:t>の漏洩が大きな問題に</a:t>
            </a:r>
            <a:r>
              <a:rPr lang="ja-JP" altLang="en-US"/>
              <a:t>なっている</a:t>
            </a:r>
            <a:endParaRPr lang="en-US" altLang="ja-JP" dirty="0"/>
          </a:p>
          <a:p>
            <a:pPr lvl="1"/>
            <a:r>
              <a:rPr lang="ja-JP" altLang="en-US"/>
              <a:t>米金融大手の</a:t>
            </a:r>
            <a:r>
              <a:rPr lang="en-US" altLang="ja-JP" dirty="0"/>
              <a:t>Capital One</a:t>
            </a:r>
            <a:r>
              <a:rPr lang="ja-JP" altLang="en-US"/>
              <a:t>から</a:t>
            </a:r>
            <a:r>
              <a:rPr lang="en-US" altLang="ja-JP" dirty="0"/>
              <a:t>1</a:t>
            </a:r>
            <a:r>
              <a:rPr lang="ja-JP" altLang="en-US"/>
              <a:t>億件以上の個人情報が流出（</a:t>
            </a:r>
            <a:r>
              <a:rPr lang="en-US" altLang="ja-JP" dirty="0"/>
              <a:t>2019</a:t>
            </a:r>
            <a:r>
              <a:rPr lang="ja-JP" altLang="en-US"/>
              <a:t>年）</a:t>
            </a:r>
            <a:endParaRPr lang="en-US" altLang="ja-JP" dirty="0"/>
          </a:p>
          <a:p>
            <a:pPr lvl="1"/>
            <a:r>
              <a:rPr lang="ja-JP" altLang="en-US"/>
              <a:t>楽天から約</a:t>
            </a:r>
            <a:r>
              <a:rPr lang="en-US" altLang="ja-JP" dirty="0"/>
              <a:t>148</a:t>
            </a:r>
            <a:r>
              <a:rPr lang="ja-JP" altLang="en-US"/>
              <a:t>万件の個人情報が流出（</a:t>
            </a:r>
            <a:r>
              <a:rPr lang="en-US" altLang="ja-JP" dirty="0"/>
              <a:t>2020</a:t>
            </a:r>
            <a:r>
              <a:rPr lang="ja-JP" altLang="en-US"/>
              <a:t>年）</a:t>
            </a:r>
            <a:endParaRPr lang="en-US" altLang="ja-JP" dirty="0"/>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a:t>
            </a:fld>
            <a:endParaRPr lang="ja-JP" altLang="en-US" dirty="0"/>
          </a:p>
        </p:txBody>
      </p:sp>
      <p:pic>
        <p:nvPicPr>
          <p:cNvPr id="22" name="図 8" descr="暗い, 記号, ノートパソコン, 座る が含まれている画像&#10;&#10;説明は自動で生成されたものです">
            <a:extLst>
              <a:ext uri="{FF2B5EF4-FFF2-40B4-BE49-F238E27FC236}">
                <a16:creationId xmlns:a16="http://schemas.microsoft.com/office/drawing/2014/main" id="{FE4BA720-3A1A-4AE7-B213-9403E6698326}"/>
              </a:ext>
            </a:extLst>
          </p:cNvPr>
          <p:cNvPicPr>
            <a:picLocks noChangeAspect="1"/>
          </p:cNvPicPr>
          <p:nvPr/>
        </p:nvPicPr>
        <p:blipFill>
          <a:blip r:embed="rId3"/>
          <a:stretch>
            <a:fillRect/>
          </a:stretch>
        </p:blipFill>
        <p:spPr>
          <a:xfrm>
            <a:off x="9896357" y="4360375"/>
            <a:ext cx="1538239" cy="1537759"/>
          </a:xfrm>
          <a:prstGeom prst="rect">
            <a:avLst/>
          </a:prstGeom>
        </p:spPr>
      </p:pic>
      <p:cxnSp>
        <p:nvCxnSpPr>
          <p:cNvPr id="24" name="直線矢印コネクタ 23">
            <a:extLst>
              <a:ext uri="{FF2B5EF4-FFF2-40B4-BE49-F238E27FC236}">
                <a16:creationId xmlns:a16="http://schemas.microsoft.com/office/drawing/2014/main" id="{BF48CDE4-9F3B-4C0E-ACA4-FB280BD5E894}"/>
              </a:ext>
            </a:extLst>
          </p:cNvPr>
          <p:cNvCxnSpPr>
            <a:cxnSpLocks/>
          </p:cNvCxnSpPr>
          <p:nvPr/>
        </p:nvCxnSpPr>
        <p:spPr>
          <a:xfrm>
            <a:off x="8031788" y="5222855"/>
            <a:ext cx="1291411"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1">
            <a:extLst>
              <a:ext uri="{FF2B5EF4-FFF2-40B4-BE49-F238E27FC236}">
                <a16:creationId xmlns:a16="http://schemas.microsoft.com/office/drawing/2014/main" id="{FA1B6752-D0E9-4B31-BA68-A26BDA4F3206}"/>
              </a:ext>
            </a:extLst>
          </p:cNvPr>
          <p:cNvSpPr txBox="1"/>
          <p:nvPr/>
        </p:nvSpPr>
        <p:spPr>
          <a:xfrm>
            <a:off x="7691526" y="4695535"/>
            <a:ext cx="1971935" cy="391522"/>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b="1" dirty="0">
                <a:ea typeface="ＭＳ Ｐゴシック"/>
                <a:cs typeface="Calibri"/>
              </a:rPr>
              <a:t>漏洩</a:t>
            </a:r>
          </a:p>
        </p:txBody>
      </p:sp>
      <p:cxnSp>
        <p:nvCxnSpPr>
          <p:cNvPr id="30" name="直線矢印コネクタ 29">
            <a:extLst>
              <a:ext uri="{FF2B5EF4-FFF2-40B4-BE49-F238E27FC236}">
                <a16:creationId xmlns:a16="http://schemas.microsoft.com/office/drawing/2014/main" id="{9587650F-50EE-4255-821C-F52776EA174D}"/>
              </a:ext>
            </a:extLst>
          </p:cNvPr>
          <p:cNvCxnSpPr>
            <a:cxnSpLocks/>
          </p:cNvCxnSpPr>
          <p:nvPr/>
        </p:nvCxnSpPr>
        <p:spPr>
          <a:xfrm flipH="1">
            <a:off x="8031788" y="5654903"/>
            <a:ext cx="1291411" cy="0"/>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Cloud 8">
            <a:extLst>
              <a:ext uri="{FF2B5EF4-FFF2-40B4-BE49-F238E27FC236}">
                <a16:creationId xmlns:a16="http://schemas.microsoft.com/office/drawing/2014/main" id="{CDFF0A34-3EC7-45AC-8EC7-6FF98AA2FC17}"/>
              </a:ext>
            </a:extLst>
          </p:cNvPr>
          <p:cNvSpPr/>
          <p:nvPr/>
        </p:nvSpPr>
        <p:spPr>
          <a:xfrm>
            <a:off x="3846600" y="4293755"/>
            <a:ext cx="3933683" cy="214212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a:solidFill>
                  <a:schemeClr val="tx1"/>
                </a:solidFill>
                <a:ea typeface="ＭＳ Ｐゴシック"/>
                <a:cs typeface="Calibri"/>
              </a:rPr>
              <a:t>クラウド</a:t>
            </a: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ja-JP" altLang="en-US" sz="2400" b="1" dirty="0">
              <a:solidFill>
                <a:schemeClr val="tx1"/>
              </a:solidFill>
              <a:ea typeface="ＭＳ Ｐゴシック"/>
              <a:cs typeface="Calibri"/>
            </a:endParaRPr>
          </a:p>
        </p:txBody>
      </p:sp>
      <p:sp>
        <p:nvSpPr>
          <p:cNvPr id="23" name="テキスト ボックス 1">
            <a:extLst>
              <a:ext uri="{FF2B5EF4-FFF2-40B4-BE49-F238E27FC236}">
                <a16:creationId xmlns:a16="http://schemas.microsoft.com/office/drawing/2014/main" id="{EE879BCF-B373-4889-B119-90A4580548DC}"/>
              </a:ext>
            </a:extLst>
          </p:cNvPr>
          <p:cNvSpPr txBox="1"/>
          <p:nvPr/>
        </p:nvSpPr>
        <p:spPr>
          <a:xfrm>
            <a:off x="9679507" y="5932872"/>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攻撃者</a:t>
            </a:r>
          </a:p>
        </p:txBody>
      </p:sp>
      <p:sp>
        <p:nvSpPr>
          <p:cNvPr id="25" name="テキスト ボックス 1">
            <a:extLst>
              <a:ext uri="{FF2B5EF4-FFF2-40B4-BE49-F238E27FC236}">
                <a16:creationId xmlns:a16="http://schemas.microsoft.com/office/drawing/2014/main" id="{67BB4C1E-BE35-A423-4DCD-88F27D3A5FFE}"/>
              </a:ext>
            </a:extLst>
          </p:cNvPr>
          <p:cNvSpPr txBox="1"/>
          <p:nvPr/>
        </p:nvSpPr>
        <p:spPr>
          <a:xfrm>
            <a:off x="7691526" y="5885545"/>
            <a:ext cx="1971935" cy="391522"/>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b="1">
                <a:ea typeface="ＭＳ Ｐゴシック"/>
                <a:cs typeface="Calibri"/>
              </a:rPr>
              <a:t>不正アクセス</a:t>
            </a:r>
            <a:endParaRPr lang="ja-JP" altLang="en-US" b="1" dirty="0">
              <a:ea typeface="ＭＳ Ｐゴシック"/>
              <a:cs typeface="Calibri"/>
            </a:endParaRPr>
          </a:p>
        </p:txBody>
      </p:sp>
      <p:pic>
        <p:nvPicPr>
          <p:cNvPr id="27" name="図 26" descr="座る, コンピュータ, クマ, ノートパソコン が含まれている画像&#10;&#10;自動的に生成された説明">
            <a:extLst>
              <a:ext uri="{FF2B5EF4-FFF2-40B4-BE49-F238E27FC236}">
                <a16:creationId xmlns:a16="http://schemas.microsoft.com/office/drawing/2014/main" id="{1F6A189D-5229-F7A0-E216-CF96E0FF5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82" y="4502782"/>
            <a:ext cx="1537759" cy="1537759"/>
          </a:xfrm>
          <a:prstGeom prst="rect">
            <a:avLst/>
          </a:prstGeom>
        </p:spPr>
      </p:pic>
      <p:sp>
        <p:nvSpPr>
          <p:cNvPr id="28" name="テキスト ボックス 1">
            <a:extLst>
              <a:ext uri="{FF2B5EF4-FFF2-40B4-BE49-F238E27FC236}">
                <a16:creationId xmlns:a16="http://schemas.microsoft.com/office/drawing/2014/main" id="{883DAA88-84E7-ACB8-566F-32EF7A73F602}"/>
              </a:ext>
            </a:extLst>
          </p:cNvPr>
          <p:cNvSpPr txBox="1"/>
          <p:nvPr/>
        </p:nvSpPr>
        <p:spPr>
          <a:xfrm>
            <a:off x="773694" y="5939604"/>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sp>
        <p:nvSpPr>
          <p:cNvPr id="14" name="正方形/長方形 13">
            <a:extLst>
              <a:ext uri="{FF2B5EF4-FFF2-40B4-BE49-F238E27FC236}">
                <a16:creationId xmlns:a16="http://schemas.microsoft.com/office/drawing/2014/main" id="{C1A635D0-0955-5B28-DBC4-BE044603499B}"/>
              </a:ext>
            </a:extLst>
          </p:cNvPr>
          <p:cNvSpPr/>
          <p:nvPr/>
        </p:nvSpPr>
        <p:spPr>
          <a:xfrm>
            <a:off x="4974425" y="5420813"/>
            <a:ext cx="1441123" cy="7984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パーソナルデータ</a:t>
            </a:r>
          </a:p>
        </p:txBody>
      </p:sp>
      <p:cxnSp>
        <p:nvCxnSpPr>
          <p:cNvPr id="33" name="直線矢印コネクタ 32">
            <a:extLst>
              <a:ext uri="{FF2B5EF4-FFF2-40B4-BE49-F238E27FC236}">
                <a16:creationId xmlns:a16="http://schemas.microsoft.com/office/drawing/2014/main" id="{3A1787D5-19B9-A602-4340-6DF424049D22}"/>
              </a:ext>
            </a:extLst>
          </p:cNvPr>
          <p:cNvCxnSpPr>
            <a:cxnSpLocks/>
          </p:cNvCxnSpPr>
          <p:nvPr/>
        </p:nvCxnSpPr>
        <p:spPr>
          <a:xfrm>
            <a:off x="2528541" y="5654903"/>
            <a:ext cx="1479228" cy="0"/>
          </a:xfrm>
          <a:prstGeom prst="straightConnector1">
            <a:avLst/>
          </a:prstGeom>
          <a:ln w="952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657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57A0BBE-DD6E-7AC3-36F0-A02CB773BD31}"/>
              </a:ext>
            </a:extLst>
          </p:cNvPr>
          <p:cNvSpPr>
            <a:spLocks noGrp="1"/>
          </p:cNvSpPr>
          <p:nvPr>
            <p:ph idx="1"/>
          </p:nvPr>
        </p:nvSpPr>
        <p:spPr/>
        <p:txBody>
          <a:bodyPr/>
          <a:lstStyle/>
          <a:p>
            <a:r>
              <a:rPr lang="ja-JP" altLang="en-US"/>
              <a:t>ユーザ・ハイパーバイザのためのディスクイメージをクラウドに転送</a:t>
            </a:r>
            <a:endParaRPr lang="en-US" altLang="ja-JP" dirty="0"/>
          </a:p>
          <a:p>
            <a:pPr lvl="1"/>
            <a:r>
              <a:rPr lang="ja-JP" altLang="en-US"/>
              <a:t>通信ポリシーなどは事前にユーザ・ハイパーバイザに組み込んでおく</a:t>
            </a:r>
            <a:endParaRPr kumimoji="1" lang="en-US" altLang="ja-JP" dirty="0"/>
          </a:p>
          <a:p>
            <a:pPr lvl="1"/>
            <a:r>
              <a:rPr lang="ja-JP" altLang="en-US"/>
              <a:t>クラウドはサービス実行に利用する全ホストに受け取ったディスクイメージを転送</a:t>
            </a:r>
            <a:endParaRPr lang="en-US" altLang="ja-JP" dirty="0"/>
          </a:p>
          <a:p>
            <a:r>
              <a:rPr lang="ja-JP" altLang="en-US"/>
              <a:t>各ホストでユーザ専用のクラウドサービスを起動</a:t>
            </a:r>
            <a:endParaRPr lang="en-US" altLang="ja-JP" dirty="0"/>
          </a:p>
          <a:p>
            <a:pPr lvl="1"/>
            <a:r>
              <a:rPr lang="ja-JP" altLang="en-US"/>
              <a:t>ユーザから受け取ったディスクイメージを用いてユーザ・ハイパーバイザを起動</a:t>
            </a:r>
            <a:endParaRPr lang="en-US" altLang="ja-JP" dirty="0"/>
          </a:p>
          <a:p>
            <a:pPr lvl="1"/>
            <a:r>
              <a:rPr lang="ja-JP" altLang="en-US"/>
              <a:t>クラウドが用意するディスクイメージを用いてクラウドサービスを起動</a:t>
            </a:r>
            <a:endParaRPr lang="en-US" altLang="ja-JP" dirty="0"/>
          </a:p>
        </p:txBody>
      </p:sp>
      <p:sp>
        <p:nvSpPr>
          <p:cNvPr id="4" name="スライド番号プレースホルダー 3">
            <a:extLst>
              <a:ext uri="{FF2B5EF4-FFF2-40B4-BE49-F238E27FC236}">
                <a16:creationId xmlns:a16="http://schemas.microsoft.com/office/drawing/2014/main" id="{BEE68631-4A6E-8EE0-277F-B463D4F4FE0A}"/>
              </a:ext>
            </a:extLst>
          </p:cNvPr>
          <p:cNvSpPr>
            <a:spLocks noGrp="1"/>
          </p:cNvSpPr>
          <p:nvPr>
            <p:ph type="sldNum" sz="quarter" idx="4"/>
          </p:nvPr>
        </p:nvSpPr>
        <p:spPr/>
        <p:txBody>
          <a:bodyPr/>
          <a:lstStyle/>
          <a:p>
            <a:fld id="{E4DD4CA9-FFF4-4929-B1F3-DD754470E6A2}" type="slidenum">
              <a:rPr lang="ja-JP" altLang="en-US" smtClean="0"/>
              <a:pPr/>
              <a:t>20</a:t>
            </a:fld>
            <a:endParaRPr lang="ja-JP" altLang="en-US" dirty="0"/>
          </a:p>
        </p:txBody>
      </p:sp>
      <p:sp>
        <p:nvSpPr>
          <p:cNvPr id="7" name="Cloud 8">
            <a:extLst>
              <a:ext uri="{FF2B5EF4-FFF2-40B4-BE49-F238E27FC236}">
                <a16:creationId xmlns:a16="http://schemas.microsoft.com/office/drawing/2014/main" id="{7483BE98-A2F7-94FE-54C0-A7AE17B88472}"/>
              </a:ext>
            </a:extLst>
          </p:cNvPr>
          <p:cNvSpPr/>
          <p:nvPr/>
        </p:nvSpPr>
        <p:spPr>
          <a:xfrm>
            <a:off x="1643047" y="4031873"/>
            <a:ext cx="9949992" cy="25928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11" name="四角形: 角を丸くする 21">
            <a:extLst>
              <a:ext uri="{FF2B5EF4-FFF2-40B4-BE49-F238E27FC236}">
                <a16:creationId xmlns:a16="http://schemas.microsoft.com/office/drawing/2014/main" id="{1EF370BB-C132-9595-8BD0-F09AF216A670}"/>
              </a:ext>
            </a:extLst>
          </p:cNvPr>
          <p:cNvSpPr/>
          <p:nvPr/>
        </p:nvSpPr>
        <p:spPr>
          <a:xfrm>
            <a:off x="4151605" y="4398414"/>
            <a:ext cx="3174395" cy="1600471"/>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5" name="四角形: 角を丸くする 26">
            <a:extLst>
              <a:ext uri="{FF2B5EF4-FFF2-40B4-BE49-F238E27FC236}">
                <a16:creationId xmlns:a16="http://schemas.microsoft.com/office/drawing/2014/main" id="{61062219-229E-8CF1-AD00-EB7FF4EF4B10}"/>
              </a:ext>
            </a:extLst>
          </p:cNvPr>
          <p:cNvSpPr/>
          <p:nvPr/>
        </p:nvSpPr>
        <p:spPr>
          <a:xfrm>
            <a:off x="4344971" y="4534982"/>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endParaRPr lang="en-US" altLang="ja-JP" sz="2400" b="1" dirty="0">
              <a:solidFill>
                <a:schemeClr val="tx1"/>
              </a:solidFill>
            </a:endParaRPr>
          </a:p>
        </p:txBody>
      </p:sp>
      <p:pic>
        <p:nvPicPr>
          <p:cNvPr id="33" name="図 25" descr="座る, コンピュータ, クマ, ノートパソコン が含まれている画像&#10;&#10;自動的に生成された説明">
            <a:extLst>
              <a:ext uri="{FF2B5EF4-FFF2-40B4-BE49-F238E27FC236}">
                <a16:creationId xmlns:a16="http://schemas.microsoft.com/office/drawing/2014/main" id="{8F2BFBD8-FB5D-829D-405F-3B2A82CFE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636" y="4693784"/>
            <a:ext cx="1140489" cy="1140489"/>
          </a:xfrm>
          <a:prstGeom prst="rect">
            <a:avLst/>
          </a:prstGeom>
        </p:spPr>
      </p:pic>
      <p:sp>
        <p:nvSpPr>
          <p:cNvPr id="35" name="テキスト ボックス 1">
            <a:extLst>
              <a:ext uri="{FF2B5EF4-FFF2-40B4-BE49-F238E27FC236}">
                <a16:creationId xmlns:a16="http://schemas.microsoft.com/office/drawing/2014/main" id="{B23E7A96-7E8E-54F4-D6A3-6E8519F100E1}"/>
              </a:ext>
            </a:extLst>
          </p:cNvPr>
          <p:cNvSpPr txBox="1"/>
          <p:nvPr/>
        </p:nvSpPr>
        <p:spPr>
          <a:xfrm>
            <a:off x="380883" y="5774029"/>
            <a:ext cx="1223111"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8" name="直線矢印コネクタ 20">
            <a:extLst>
              <a:ext uri="{FF2B5EF4-FFF2-40B4-BE49-F238E27FC236}">
                <a16:creationId xmlns:a16="http://schemas.microsoft.com/office/drawing/2014/main" id="{9881DAF4-670B-6BC0-7088-3C6EE26FEA1E}"/>
              </a:ext>
            </a:extLst>
          </p:cNvPr>
          <p:cNvCxnSpPr>
            <a:cxnSpLocks/>
          </p:cNvCxnSpPr>
          <p:nvPr/>
        </p:nvCxnSpPr>
        <p:spPr>
          <a:xfrm>
            <a:off x="2357448" y="5836071"/>
            <a:ext cx="1350837"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21">
            <a:extLst>
              <a:ext uri="{FF2B5EF4-FFF2-40B4-BE49-F238E27FC236}">
                <a16:creationId xmlns:a16="http://schemas.microsoft.com/office/drawing/2014/main" id="{C00F5CF4-3AF9-1710-452E-A7C469879878}"/>
              </a:ext>
            </a:extLst>
          </p:cNvPr>
          <p:cNvSpPr/>
          <p:nvPr/>
        </p:nvSpPr>
        <p:spPr>
          <a:xfrm>
            <a:off x="8197483" y="4398414"/>
            <a:ext cx="3174395" cy="1600471"/>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a:solidFill>
                <a:schemeClr val="tx1"/>
              </a:solidFill>
            </a:endParaRPr>
          </a:p>
          <a:p>
            <a:pPr algn="ctr"/>
            <a:endParaRPr lang="en-US" altLang="ja-JP" sz="2400" b="1" dirty="0">
              <a:solidFill>
                <a:schemeClr val="tx1"/>
              </a:solidFill>
            </a:endParaRPr>
          </a:p>
          <a:p>
            <a:pPr algn="ctr"/>
            <a:endParaRPr lang="en-US" altLang="ja-JP" sz="2400" b="1" dirty="0">
              <a:solidFill>
                <a:schemeClr val="tx1"/>
              </a:solidFill>
            </a:endParaRPr>
          </a:p>
          <a:p>
            <a:pPr algn="ctr"/>
            <a:endParaRPr lang="ja-JP" altLang="en-US" sz="2400" b="1" dirty="0">
              <a:solidFill>
                <a:schemeClr val="tx1"/>
              </a:solidFill>
            </a:endParaRPr>
          </a:p>
        </p:txBody>
      </p:sp>
      <p:sp>
        <p:nvSpPr>
          <p:cNvPr id="10" name="四角形: 角を丸くする 26">
            <a:extLst>
              <a:ext uri="{FF2B5EF4-FFF2-40B4-BE49-F238E27FC236}">
                <a16:creationId xmlns:a16="http://schemas.microsoft.com/office/drawing/2014/main" id="{F3A7796A-1949-2BB2-29C8-2DCB72D2515A}"/>
              </a:ext>
            </a:extLst>
          </p:cNvPr>
          <p:cNvSpPr/>
          <p:nvPr/>
        </p:nvSpPr>
        <p:spPr>
          <a:xfrm>
            <a:off x="8390849" y="4534982"/>
            <a:ext cx="2787663" cy="4862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クラウドサービス</a:t>
            </a:r>
            <a:endParaRPr lang="en-US" altLang="ja-JP" sz="2400" b="1" dirty="0">
              <a:solidFill>
                <a:schemeClr val="tx1"/>
              </a:solidFill>
            </a:endParaRPr>
          </a:p>
        </p:txBody>
      </p:sp>
      <p:sp>
        <p:nvSpPr>
          <p:cNvPr id="14" name="四角形: 角を丸くする 22">
            <a:extLst>
              <a:ext uri="{FF2B5EF4-FFF2-40B4-BE49-F238E27FC236}">
                <a16:creationId xmlns:a16="http://schemas.microsoft.com/office/drawing/2014/main" id="{5651E01C-191E-C188-B87C-32984A507269}"/>
              </a:ext>
            </a:extLst>
          </p:cNvPr>
          <p:cNvSpPr/>
          <p:nvPr/>
        </p:nvSpPr>
        <p:spPr>
          <a:xfrm>
            <a:off x="1520125" y="5204987"/>
            <a:ext cx="3423747" cy="4572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cxnSp>
        <p:nvCxnSpPr>
          <p:cNvPr id="12" name="直線矢印コネクタ 20">
            <a:extLst>
              <a:ext uri="{FF2B5EF4-FFF2-40B4-BE49-F238E27FC236}">
                <a16:creationId xmlns:a16="http://schemas.microsoft.com/office/drawing/2014/main" id="{C580C36B-4019-1EBB-CF3E-0445BDC834D6}"/>
              </a:ext>
            </a:extLst>
          </p:cNvPr>
          <p:cNvCxnSpPr>
            <a:cxnSpLocks/>
          </p:cNvCxnSpPr>
          <p:nvPr/>
        </p:nvCxnSpPr>
        <p:spPr>
          <a:xfrm>
            <a:off x="7132634" y="5767793"/>
            <a:ext cx="1350837"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8723672B-EB2A-B28E-1828-6A75D6C8AA2C}"/>
              </a:ext>
            </a:extLst>
          </p:cNvPr>
          <p:cNvSpPr>
            <a:spLocks noGrp="1"/>
          </p:cNvSpPr>
          <p:nvPr>
            <p:ph type="title"/>
          </p:nvPr>
        </p:nvSpPr>
        <p:spPr/>
        <p:txBody>
          <a:bodyPr/>
          <a:lstStyle/>
          <a:p>
            <a:r>
              <a:rPr lang="ja-JP" altLang="en-US"/>
              <a:t>ユーザ専用のクラウドサービスの起動</a:t>
            </a:r>
            <a:endParaRPr kumimoji="1" lang="ja-JP" altLang="en-US"/>
          </a:p>
        </p:txBody>
      </p:sp>
      <p:sp>
        <p:nvSpPr>
          <p:cNvPr id="5" name="四角形: 角を丸くする 22">
            <a:extLst>
              <a:ext uri="{FF2B5EF4-FFF2-40B4-BE49-F238E27FC236}">
                <a16:creationId xmlns:a16="http://schemas.microsoft.com/office/drawing/2014/main" id="{81290F90-94A0-47F5-04F0-F49B21234C8B}"/>
              </a:ext>
            </a:extLst>
          </p:cNvPr>
          <p:cNvSpPr/>
          <p:nvPr/>
        </p:nvSpPr>
        <p:spPr>
          <a:xfrm>
            <a:off x="4026928" y="5209790"/>
            <a:ext cx="3423747" cy="4572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ユーザ・ハイパーバイザ</a:t>
            </a:r>
            <a:endParaRPr lang="en-US" altLang="ja-JP" sz="2400" b="1" dirty="0">
              <a:solidFill>
                <a:schemeClr val="tx1"/>
              </a:solidFill>
            </a:endParaRPr>
          </a:p>
        </p:txBody>
      </p:sp>
    </p:spTree>
    <p:extLst>
      <p:ext uri="{BB962C8B-B14F-4D97-AF65-F5344CB8AC3E}">
        <p14:creationId xmlns:p14="http://schemas.microsoft.com/office/powerpoint/2010/main" val="34907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6 -1.11111E-6 L 0.2056 0.0007 " pathEditMode="relative" rAng="0" ptsTypes="AA">
                                      <p:cBhvr>
                                        <p:cTn id="6" dur="2000" fill="hold"/>
                                        <p:tgtEl>
                                          <p:spTgt spid="14"/>
                                        </p:tgtEl>
                                        <p:attrNameLst>
                                          <p:attrName>ppt_x</p:attrName>
                                          <p:attrName>ppt_y</p:attrName>
                                        </p:attrNameLst>
                                      </p:cBhvr>
                                      <p:rCtr x="10078" y="-34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3319 0 " pathEditMode="relative" ptsTypes="AA">
                                      <p:cBhvr>
                                        <p:cTn id="14"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8724-E8C1-A248-AC93-0B601897D2C7}"/>
              </a:ext>
            </a:extLst>
          </p:cNvPr>
          <p:cNvSpPr>
            <a:spLocks noGrp="1"/>
          </p:cNvSpPr>
          <p:nvPr>
            <p:ph type="title"/>
          </p:nvPr>
        </p:nvSpPr>
        <p:spPr/>
        <p:txBody>
          <a:bodyPr/>
          <a:lstStyle/>
          <a:p>
            <a:r>
              <a:rPr lang="ja-JP" altLang="en-US"/>
              <a:t>今後の計画</a:t>
            </a:r>
            <a:endParaRPr lang="en-JP" dirty="0"/>
          </a:p>
        </p:txBody>
      </p:sp>
      <p:sp>
        <p:nvSpPr>
          <p:cNvPr id="3" name="Content Placeholder 2">
            <a:extLst>
              <a:ext uri="{FF2B5EF4-FFF2-40B4-BE49-F238E27FC236}">
                <a16:creationId xmlns:a16="http://schemas.microsoft.com/office/drawing/2014/main" id="{C46EF1A2-B4AC-C34D-A74B-51455F413DD4}"/>
              </a:ext>
            </a:extLst>
          </p:cNvPr>
          <p:cNvSpPr>
            <a:spLocks noGrp="1"/>
          </p:cNvSpPr>
          <p:nvPr>
            <p:ph idx="1"/>
          </p:nvPr>
        </p:nvSpPr>
        <p:spPr/>
        <p:txBody>
          <a:bodyPr/>
          <a:lstStyle/>
          <a:p>
            <a:r>
              <a:rPr lang="en-US" altLang="ja-JP" dirty="0"/>
              <a:t>SEV</a:t>
            </a:r>
            <a:r>
              <a:rPr lang="ja-JP" altLang="en-US"/>
              <a:t>を</a:t>
            </a:r>
            <a:r>
              <a:rPr lang="en-US" altLang="ja-JP" dirty="0" err="1"/>
              <a:t>BitVisor</a:t>
            </a:r>
            <a:r>
              <a:rPr lang="ja-JP" altLang="en-US"/>
              <a:t>と</a:t>
            </a:r>
            <a:r>
              <a:rPr lang="en-US" altLang="ja-JP" dirty="0" err="1"/>
              <a:t>unikraft</a:t>
            </a:r>
            <a:r>
              <a:rPr lang="ja-JP" altLang="en-US"/>
              <a:t>にそれぞれ適用した状態で性能を測定</a:t>
            </a:r>
            <a:endParaRPr lang="en-US" altLang="ja-JP" dirty="0"/>
          </a:p>
          <a:p>
            <a:pPr lvl="1"/>
            <a:r>
              <a:rPr lang="en-US" altLang="ja-JP" dirty="0"/>
              <a:t>SEV</a:t>
            </a:r>
            <a:r>
              <a:rPr lang="ja-JP" altLang="en-US"/>
              <a:t>によるオーバヘッドを測定</a:t>
            </a:r>
          </a:p>
        </p:txBody>
      </p:sp>
      <p:sp>
        <p:nvSpPr>
          <p:cNvPr id="4" name="Slide Number Placeholder 3">
            <a:extLst>
              <a:ext uri="{FF2B5EF4-FFF2-40B4-BE49-F238E27FC236}">
                <a16:creationId xmlns:a16="http://schemas.microsoft.com/office/drawing/2014/main" id="{E5D52FC5-8400-AE4A-88FC-41161934EB17}"/>
              </a:ext>
            </a:extLst>
          </p:cNvPr>
          <p:cNvSpPr>
            <a:spLocks noGrp="1"/>
          </p:cNvSpPr>
          <p:nvPr>
            <p:ph type="sldNum" sz="quarter" idx="4"/>
          </p:nvPr>
        </p:nvSpPr>
        <p:spPr/>
        <p:txBody>
          <a:bodyPr/>
          <a:lstStyle/>
          <a:p>
            <a:fld id="{E4DD4CA9-FFF4-4929-B1F3-DD754470E6A2}" type="slidenum">
              <a:rPr lang="ja-JP" altLang="en-US" smtClean="0"/>
              <a:pPr/>
              <a:t>21</a:t>
            </a:fld>
            <a:endParaRPr lang="ja-JP" altLang="en-US" dirty="0"/>
          </a:p>
        </p:txBody>
      </p:sp>
    </p:spTree>
    <p:extLst>
      <p:ext uri="{BB962C8B-B14F-4D97-AF65-F5344CB8AC3E}">
        <p14:creationId xmlns:p14="http://schemas.microsoft.com/office/powerpoint/2010/main" val="276133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4E928-2972-DCAE-8435-AE0DAEBD4195}"/>
              </a:ext>
            </a:extLst>
          </p:cNvPr>
          <p:cNvSpPr>
            <a:spLocks noGrp="1"/>
          </p:cNvSpPr>
          <p:nvPr>
            <p:ph type="title"/>
          </p:nvPr>
        </p:nvSpPr>
        <p:spPr/>
        <p:txBody>
          <a:bodyPr/>
          <a:lstStyle/>
          <a:p>
            <a:r>
              <a:rPr kumimoji="1" lang="ja-JP" altLang="en-US"/>
              <a:t>クラウドサービスの複雑化</a:t>
            </a:r>
          </a:p>
        </p:txBody>
      </p:sp>
      <p:sp>
        <p:nvSpPr>
          <p:cNvPr id="3" name="コンテンツ プレースホルダー 2">
            <a:extLst>
              <a:ext uri="{FF2B5EF4-FFF2-40B4-BE49-F238E27FC236}">
                <a16:creationId xmlns:a16="http://schemas.microsoft.com/office/drawing/2014/main" id="{14239A4D-125C-4E14-E031-1C1D7D66F71D}"/>
              </a:ext>
            </a:extLst>
          </p:cNvPr>
          <p:cNvSpPr>
            <a:spLocks noGrp="1"/>
          </p:cNvSpPr>
          <p:nvPr>
            <p:ph idx="1"/>
          </p:nvPr>
        </p:nvSpPr>
        <p:spPr/>
        <p:txBody>
          <a:bodyPr/>
          <a:lstStyle/>
          <a:p>
            <a:r>
              <a:rPr lang="ja-JP" altLang="en-US"/>
              <a:t>クラウドによる複雑なサービスの提供が情報漏洩の一因</a:t>
            </a:r>
            <a:endParaRPr kumimoji="1" lang="en-US" altLang="ja-JP" dirty="0"/>
          </a:p>
          <a:p>
            <a:pPr lvl="1"/>
            <a:r>
              <a:rPr lang="ja-JP" altLang="en-US"/>
              <a:t>複数の小さなサービスを連携させるマイクロサービス</a:t>
            </a:r>
            <a:endParaRPr lang="en-US" altLang="ja-JP" dirty="0"/>
          </a:p>
          <a:p>
            <a:pPr lvl="1"/>
            <a:r>
              <a:rPr lang="ja-JP" altLang="en-US"/>
              <a:t>複数のクラウドが提供するサービスを連携させるマルチクラウド</a:t>
            </a:r>
            <a:endParaRPr kumimoji="1" lang="en-US" altLang="ja-JP" dirty="0"/>
          </a:p>
          <a:p>
            <a:r>
              <a:rPr lang="ja-JP" altLang="en-US"/>
              <a:t>パーソナルデータの転送範囲が拡大</a:t>
            </a:r>
            <a:endParaRPr lang="en-US" altLang="ja-JP" dirty="0"/>
          </a:p>
          <a:p>
            <a:pPr lvl="1"/>
            <a:r>
              <a:rPr kumimoji="1" lang="ja-JP" altLang="en-US"/>
              <a:t>１つのサービスを構成する複数のマイクロサービス</a:t>
            </a:r>
            <a:r>
              <a:rPr lang="ja-JP" altLang="en-US"/>
              <a:t>に転送</a:t>
            </a:r>
            <a:endParaRPr lang="en-US" altLang="ja-JP" dirty="0"/>
          </a:p>
          <a:p>
            <a:pPr lvl="1"/>
            <a:r>
              <a:rPr kumimoji="1" lang="ja-JP" altLang="en-US"/>
              <a:t>ユーザが利用しているクラウドとは異なるクラウドにも転送</a:t>
            </a:r>
            <a:endParaRPr kumimoji="1" lang="en-US" altLang="ja-JP" dirty="0"/>
          </a:p>
        </p:txBody>
      </p:sp>
      <p:sp>
        <p:nvSpPr>
          <p:cNvPr id="4" name="スライド番号プレースホルダー 3">
            <a:extLst>
              <a:ext uri="{FF2B5EF4-FFF2-40B4-BE49-F238E27FC236}">
                <a16:creationId xmlns:a16="http://schemas.microsoft.com/office/drawing/2014/main" id="{FE93AB6A-1760-0C60-7C6E-349766DC985A}"/>
              </a:ext>
            </a:extLst>
          </p:cNvPr>
          <p:cNvSpPr>
            <a:spLocks noGrp="1"/>
          </p:cNvSpPr>
          <p:nvPr>
            <p:ph type="sldNum" sz="quarter" idx="4"/>
          </p:nvPr>
        </p:nvSpPr>
        <p:spPr/>
        <p:txBody>
          <a:bodyPr/>
          <a:lstStyle/>
          <a:p>
            <a:fld id="{E4DD4CA9-FFF4-4929-B1F3-DD754470E6A2}" type="slidenum">
              <a:rPr lang="ja-JP" altLang="en-US" smtClean="0"/>
              <a:pPr/>
              <a:t>3</a:t>
            </a:fld>
            <a:endParaRPr lang="ja-JP" altLang="en-US" dirty="0"/>
          </a:p>
        </p:txBody>
      </p:sp>
      <p:cxnSp>
        <p:nvCxnSpPr>
          <p:cNvPr id="5" name="直線矢印コネクタ 4">
            <a:extLst>
              <a:ext uri="{FF2B5EF4-FFF2-40B4-BE49-F238E27FC236}">
                <a16:creationId xmlns:a16="http://schemas.microsoft.com/office/drawing/2014/main" id="{AB12BD00-65D4-0A53-E7E9-61F2D6F71824}"/>
              </a:ext>
            </a:extLst>
          </p:cNvPr>
          <p:cNvCxnSpPr>
            <a:cxnSpLocks/>
          </p:cNvCxnSpPr>
          <p:nvPr/>
        </p:nvCxnSpPr>
        <p:spPr>
          <a:xfrm>
            <a:off x="1932793" y="4934693"/>
            <a:ext cx="851403"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loud 8">
            <a:extLst>
              <a:ext uri="{FF2B5EF4-FFF2-40B4-BE49-F238E27FC236}">
                <a16:creationId xmlns:a16="http://schemas.microsoft.com/office/drawing/2014/main" id="{CDC2C5F3-51F7-15F6-2A47-1DEDC3459868}"/>
              </a:ext>
            </a:extLst>
          </p:cNvPr>
          <p:cNvSpPr/>
          <p:nvPr/>
        </p:nvSpPr>
        <p:spPr>
          <a:xfrm>
            <a:off x="6958863" y="4250979"/>
            <a:ext cx="2489043" cy="136742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dirty="0">
                <a:solidFill>
                  <a:schemeClr val="tx1"/>
                </a:solidFill>
                <a:ea typeface="ＭＳ Ｐゴシック"/>
                <a:cs typeface="Calibri"/>
              </a:rPr>
              <a:t>クラウド</a:t>
            </a:r>
            <a:r>
              <a:rPr lang="en-US" altLang="ja-JP" sz="2400" b="1" dirty="0">
                <a:solidFill>
                  <a:schemeClr val="tx1"/>
                </a:solidFill>
                <a:ea typeface="ＭＳ Ｐゴシック"/>
                <a:cs typeface="Calibri"/>
              </a:rPr>
              <a:t>2</a:t>
            </a:r>
            <a:endParaRPr lang="ja-JP" altLang="en-US" sz="2400" b="1" dirty="0">
              <a:solidFill>
                <a:schemeClr val="tx1"/>
              </a:solidFill>
              <a:ea typeface="ＭＳ Ｐゴシック"/>
              <a:cs typeface="Calibri"/>
            </a:endParaRPr>
          </a:p>
        </p:txBody>
      </p:sp>
      <p:pic>
        <p:nvPicPr>
          <p:cNvPr id="7" name="図 8" descr="暗い, 記号, ノートパソコン, 座る が含まれている画像&#10;&#10;説明は自動で生成されたものです">
            <a:extLst>
              <a:ext uri="{FF2B5EF4-FFF2-40B4-BE49-F238E27FC236}">
                <a16:creationId xmlns:a16="http://schemas.microsoft.com/office/drawing/2014/main" id="{20249C9A-A583-2BB5-6FF5-C7F8B46F7057}"/>
              </a:ext>
            </a:extLst>
          </p:cNvPr>
          <p:cNvPicPr>
            <a:picLocks noChangeAspect="1"/>
          </p:cNvPicPr>
          <p:nvPr/>
        </p:nvPicPr>
        <p:blipFill>
          <a:blip r:embed="rId3"/>
          <a:stretch>
            <a:fillRect/>
          </a:stretch>
        </p:blipFill>
        <p:spPr>
          <a:xfrm>
            <a:off x="9976226" y="4053681"/>
            <a:ext cx="1538239" cy="1537759"/>
          </a:xfrm>
          <a:prstGeom prst="rect">
            <a:avLst/>
          </a:prstGeom>
        </p:spPr>
      </p:pic>
      <p:cxnSp>
        <p:nvCxnSpPr>
          <p:cNvPr id="8" name="直線矢印コネクタ 7">
            <a:extLst>
              <a:ext uri="{FF2B5EF4-FFF2-40B4-BE49-F238E27FC236}">
                <a16:creationId xmlns:a16="http://schemas.microsoft.com/office/drawing/2014/main" id="{74AD41F5-2FAD-B346-4FA8-72A1A09DC03D}"/>
              </a:ext>
            </a:extLst>
          </p:cNvPr>
          <p:cNvCxnSpPr>
            <a:cxnSpLocks/>
          </p:cNvCxnSpPr>
          <p:nvPr/>
        </p:nvCxnSpPr>
        <p:spPr>
          <a:xfrm>
            <a:off x="9336361" y="4879857"/>
            <a:ext cx="768279"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1">
            <a:extLst>
              <a:ext uri="{FF2B5EF4-FFF2-40B4-BE49-F238E27FC236}">
                <a16:creationId xmlns:a16="http://schemas.microsoft.com/office/drawing/2014/main" id="{38B928A5-9241-D1C4-E200-B5E4273C56BE}"/>
              </a:ext>
            </a:extLst>
          </p:cNvPr>
          <p:cNvSpPr txBox="1"/>
          <p:nvPr/>
        </p:nvSpPr>
        <p:spPr>
          <a:xfrm>
            <a:off x="8629387" y="4364107"/>
            <a:ext cx="1971935" cy="391522"/>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b="1" dirty="0">
                <a:ea typeface="ＭＳ Ｐゴシック"/>
                <a:cs typeface="Calibri"/>
              </a:rPr>
              <a:t>漏洩</a:t>
            </a:r>
          </a:p>
        </p:txBody>
      </p:sp>
      <p:sp>
        <p:nvSpPr>
          <p:cNvPr id="11" name="テキスト ボックス 1">
            <a:extLst>
              <a:ext uri="{FF2B5EF4-FFF2-40B4-BE49-F238E27FC236}">
                <a16:creationId xmlns:a16="http://schemas.microsoft.com/office/drawing/2014/main" id="{3FDC3464-254F-6247-CC6F-13CEEDE85A3B}"/>
              </a:ext>
            </a:extLst>
          </p:cNvPr>
          <p:cNvSpPr txBox="1"/>
          <p:nvPr/>
        </p:nvSpPr>
        <p:spPr>
          <a:xfrm>
            <a:off x="1270609" y="4350481"/>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データ</a:t>
            </a:r>
          </a:p>
        </p:txBody>
      </p:sp>
      <p:sp>
        <p:nvSpPr>
          <p:cNvPr id="12" name="Cloud 8">
            <a:extLst>
              <a:ext uri="{FF2B5EF4-FFF2-40B4-BE49-F238E27FC236}">
                <a16:creationId xmlns:a16="http://schemas.microsoft.com/office/drawing/2014/main" id="{31304E51-B991-5D26-AAD1-E54DA5DBC541}"/>
              </a:ext>
            </a:extLst>
          </p:cNvPr>
          <p:cNvSpPr/>
          <p:nvPr/>
        </p:nvSpPr>
        <p:spPr>
          <a:xfrm>
            <a:off x="2784195" y="4053682"/>
            <a:ext cx="3769416" cy="23503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a:solidFill>
                  <a:schemeClr val="tx1"/>
                </a:solidFill>
                <a:ea typeface="ＭＳ Ｐゴシック"/>
                <a:cs typeface="Calibri"/>
              </a:rPr>
              <a:t>クラウド</a:t>
            </a:r>
            <a:r>
              <a:rPr lang="en-US" altLang="ja-JP" sz="2400" b="1" dirty="0">
                <a:solidFill>
                  <a:schemeClr val="tx1"/>
                </a:solidFill>
                <a:ea typeface="ＭＳ Ｐゴシック"/>
                <a:cs typeface="Calibri"/>
              </a:rPr>
              <a:t>1</a:t>
            </a:r>
          </a:p>
          <a:p>
            <a:pPr algn="ctr"/>
            <a:endParaRPr lang="en-US" altLang="ja-JP" sz="2400" b="1" dirty="0">
              <a:solidFill>
                <a:schemeClr val="tx1"/>
              </a:solidFill>
              <a:ea typeface="ＭＳ Ｐゴシック"/>
              <a:cs typeface="Calibri"/>
            </a:endParaRPr>
          </a:p>
          <a:p>
            <a:pPr algn="ctr"/>
            <a:endParaRPr lang="ja-JP" altLang="en-US" sz="2400" b="1" dirty="0">
              <a:solidFill>
                <a:schemeClr val="tx1"/>
              </a:solidFill>
              <a:ea typeface="ＭＳ Ｐゴシック"/>
              <a:cs typeface="Calibri"/>
            </a:endParaRPr>
          </a:p>
        </p:txBody>
      </p:sp>
      <p:pic>
        <p:nvPicPr>
          <p:cNvPr id="13" name="図 12" descr="座る, コンピュータ, クマ, ノートパソコン が含まれている画像&#10;&#10;自動的に生成された説明">
            <a:extLst>
              <a:ext uri="{FF2B5EF4-FFF2-40B4-BE49-F238E27FC236}">
                <a16:creationId xmlns:a16="http://schemas.microsoft.com/office/drawing/2014/main" id="{B0B2F90D-EA38-3A05-F0AB-24F51AC52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154" y="4053681"/>
            <a:ext cx="1537759" cy="1537759"/>
          </a:xfrm>
          <a:prstGeom prst="rect">
            <a:avLst/>
          </a:prstGeom>
        </p:spPr>
      </p:pic>
      <p:sp>
        <p:nvSpPr>
          <p:cNvPr id="14" name="テキスト ボックス 1">
            <a:extLst>
              <a:ext uri="{FF2B5EF4-FFF2-40B4-BE49-F238E27FC236}">
                <a16:creationId xmlns:a16="http://schemas.microsoft.com/office/drawing/2014/main" id="{6030482F-E12D-A28A-EE7B-21DAF1E62121}"/>
              </a:ext>
            </a:extLst>
          </p:cNvPr>
          <p:cNvSpPr txBox="1"/>
          <p:nvPr/>
        </p:nvSpPr>
        <p:spPr>
          <a:xfrm>
            <a:off x="78065" y="5490503"/>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sp>
        <p:nvSpPr>
          <p:cNvPr id="15" name="テキスト ボックス 1">
            <a:extLst>
              <a:ext uri="{FF2B5EF4-FFF2-40B4-BE49-F238E27FC236}">
                <a16:creationId xmlns:a16="http://schemas.microsoft.com/office/drawing/2014/main" id="{23E26D62-2540-58C9-D545-FCC2EB478FFC}"/>
              </a:ext>
            </a:extLst>
          </p:cNvPr>
          <p:cNvSpPr txBox="1"/>
          <p:nvPr/>
        </p:nvSpPr>
        <p:spPr>
          <a:xfrm>
            <a:off x="9670375" y="5555097"/>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攻撃者</a:t>
            </a:r>
          </a:p>
        </p:txBody>
      </p:sp>
      <p:sp>
        <p:nvSpPr>
          <p:cNvPr id="16" name="円/楕円 15">
            <a:extLst>
              <a:ext uri="{FF2B5EF4-FFF2-40B4-BE49-F238E27FC236}">
                <a16:creationId xmlns:a16="http://schemas.microsoft.com/office/drawing/2014/main" id="{F1695EA1-2106-4CED-B72B-6E32F815D599}"/>
              </a:ext>
            </a:extLst>
          </p:cNvPr>
          <p:cNvSpPr/>
          <p:nvPr/>
        </p:nvSpPr>
        <p:spPr>
          <a:xfrm>
            <a:off x="2704748" y="5030328"/>
            <a:ext cx="1617213" cy="10189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マイクロサービス</a:t>
            </a:r>
          </a:p>
        </p:txBody>
      </p:sp>
      <p:sp>
        <p:nvSpPr>
          <p:cNvPr id="22" name="円/楕円 21">
            <a:extLst>
              <a:ext uri="{FF2B5EF4-FFF2-40B4-BE49-F238E27FC236}">
                <a16:creationId xmlns:a16="http://schemas.microsoft.com/office/drawing/2014/main" id="{61E3CF64-9838-3FC4-E54D-2E5B5FBFD693}"/>
              </a:ext>
            </a:extLst>
          </p:cNvPr>
          <p:cNvSpPr/>
          <p:nvPr/>
        </p:nvSpPr>
        <p:spPr>
          <a:xfrm>
            <a:off x="4949675" y="5045637"/>
            <a:ext cx="1617213" cy="10189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マイクロサービス</a:t>
            </a:r>
          </a:p>
        </p:txBody>
      </p:sp>
      <p:cxnSp>
        <p:nvCxnSpPr>
          <p:cNvPr id="21" name="直線矢印コネクタ 20">
            <a:extLst>
              <a:ext uri="{FF2B5EF4-FFF2-40B4-BE49-F238E27FC236}">
                <a16:creationId xmlns:a16="http://schemas.microsoft.com/office/drawing/2014/main" id="{85614FC1-6B56-1E65-6D72-5E2759455353}"/>
              </a:ext>
            </a:extLst>
          </p:cNvPr>
          <p:cNvCxnSpPr/>
          <p:nvPr/>
        </p:nvCxnSpPr>
        <p:spPr>
          <a:xfrm>
            <a:off x="4211475" y="5639688"/>
            <a:ext cx="888423" cy="0"/>
          </a:xfrm>
          <a:prstGeom prst="straightConnector1">
            <a:avLst/>
          </a:prstGeom>
          <a:ln w="95250">
            <a:headEnd type="triangle"/>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58E98132-3FAA-7764-9895-37E0058A8E86}"/>
              </a:ext>
            </a:extLst>
          </p:cNvPr>
          <p:cNvCxnSpPr>
            <a:cxnSpLocks/>
          </p:cNvCxnSpPr>
          <p:nvPr/>
        </p:nvCxnSpPr>
        <p:spPr>
          <a:xfrm>
            <a:off x="6441455" y="4934693"/>
            <a:ext cx="723213"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044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28AF-2185-7746-9A07-52C6B875CD6B}"/>
              </a:ext>
            </a:extLst>
          </p:cNvPr>
          <p:cNvSpPr>
            <a:spLocks noGrp="1"/>
          </p:cNvSpPr>
          <p:nvPr>
            <p:ph type="title"/>
          </p:nvPr>
        </p:nvSpPr>
        <p:spPr/>
        <p:txBody>
          <a:bodyPr/>
          <a:lstStyle/>
          <a:p>
            <a:r>
              <a:rPr lang="en-JP" dirty="0"/>
              <a:t>クラウドサービスのデータ流</a:t>
            </a:r>
          </a:p>
        </p:txBody>
      </p:sp>
      <p:sp>
        <p:nvSpPr>
          <p:cNvPr id="3" name="Content Placeholder 2">
            <a:extLst>
              <a:ext uri="{FF2B5EF4-FFF2-40B4-BE49-F238E27FC236}">
                <a16:creationId xmlns:a16="http://schemas.microsoft.com/office/drawing/2014/main" id="{A43EE51C-6179-FE40-B28F-B83324FA5740}"/>
              </a:ext>
            </a:extLst>
          </p:cNvPr>
          <p:cNvSpPr>
            <a:spLocks noGrp="1"/>
          </p:cNvSpPr>
          <p:nvPr>
            <p:ph idx="1"/>
          </p:nvPr>
        </p:nvSpPr>
        <p:spPr/>
        <p:txBody>
          <a:bodyPr/>
          <a:lstStyle/>
          <a:p>
            <a:r>
              <a:rPr lang="ja-JP" altLang="en-US" dirty="0"/>
              <a:t>クラウドサービスが扱うデータの流れは基本的には非公開</a:t>
            </a:r>
          </a:p>
          <a:p>
            <a:pPr lvl="1"/>
            <a:r>
              <a:rPr lang="ja-JP" altLang="en-US"/>
              <a:t>ユーザがアクセス</a:t>
            </a:r>
            <a:r>
              <a:rPr lang="ja-JP" altLang="en-US" dirty="0"/>
              <a:t>したサービスから他のどのサービスに送られて</a:t>
            </a:r>
            <a:r>
              <a:rPr lang="ja-JP" altLang="en-US"/>
              <a:t>いるか</a:t>
            </a:r>
            <a:endParaRPr lang="en-US" altLang="ja-JP" dirty="0"/>
          </a:p>
          <a:p>
            <a:pPr lvl="1"/>
            <a:r>
              <a:rPr lang="ja-JP" altLang="en-US" dirty="0"/>
              <a:t>世界各地にあるデータセンタのどこに保存されているか</a:t>
            </a:r>
            <a:endParaRPr lang="en-JP" dirty="0"/>
          </a:p>
          <a:p>
            <a:r>
              <a:rPr lang="ja-JP" altLang="en-US"/>
              <a:t>データ流の追跡や制御は難しいことが多い</a:t>
            </a:r>
            <a:endParaRPr lang="en-US" altLang="ja-JP" dirty="0"/>
          </a:p>
          <a:p>
            <a:pPr lvl="1"/>
            <a:r>
              <a:rPr lang="ja-JP" altLang="en-US"/>
              <a:t>プライベートクラウドやガバメントクラウドでは流通範囲や保存先を限定可能</a:t>
            </a:r>
            <a:endParaRPr lang="ja-JP" altLang="en-US" dirty="0"/>
          </a:p>
          <a:p>
            <a:pPr lvl="1"/>
            <a:r>
              <a:rPr lang="ja-JP" altLang="en-US"/>
              <a:t>パブリッククラウドに比べてコストの上昇は避けられない</a:t>
            </a:r>
            <a:endParaRPr lang="ja-JP" altLang="en-US" dirty="0"/>
          </a:p>
        </p:txBody>
      </p:sp>
      <p:sp>
        <p:nvSpPr>
          <p:cNvPr id="4" name="Slide Number Placeholder 3">
            <a:extLst>
              <a:ext uri="{FF2B5EF4-FFF2-40B4-BE49-F238E27FC236}">
                <a16:creationId xmlns:a16="http://schemas.microsoft.com/office/drawing/2014/main" id="{47F691F6-F8DC-9E40-8957-46275AEFB6DC}"/>
              </a:ext>
            </a:extLst>
          </p:cNvPr>
          <p:cNvSpPr>
            <a:spLocks noGrp="1"/>
          </p:cNvSpPr>
          <p:nvPr>
            <p:ph type="sldNum" sz="quarter" idx="4"/>
          </p:nvPr>
        </p:nvSpPr>
        <p:spPr/>
        <p:txBody>
          <a:bodyPr/>
          <a:lstStyle/>
          <a:p>
            <a:fld id="{E4DD4CA9-FFF4-4929-B1F3-DD754470E6A2}" type="slidenum">
              <a:rPr lang="ja-JP" altLang="en-US" smtClean="0"/>
              <a:pPr/>
              <a:t>4</a:t>
            </a:fld>
            <a:endParaRPr lang="ja-JP" altLang="en-US" dirty="0"/>
          </a:p>
        </p:txBody>
      </p:sp>
      <p:sp>
        <p:nvSpPr>
          <p:cNvPr id="9" name="Cloud 8">
            <a:extLst>
              <a:ext uri="{FF2B5EF4-FFF2-40B4-BE49-F238E27FC236}">
                <a16:creationId xmlns:a16="http://schemas.microsoft.com/office/drawing/2014/main" id="{156716A2-AB43-4A4C-8285-F73452FB1827}"/>
              </a:ext>
            </a:extLst>
          </p:cNvPr>
          <p:cNvSpPr/>
          <p:nvPr/>
        </p:nvSpPr>
        <p:spPr>
          <a:xfrm>
            <a:off x="2423594" y="4174162"/>
            <a:ext cx="3665215" cy="1979271"/>
          </a:xfrm>
          <a:prstGeom prst="cloud">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r>
              <a:rPr lang="ja-JP" altLang="en-US" sz="2400" b="1">
                <a:solidFill>
                  <a:schemeClr val="tx1"/>
                </a:solidFill>
                <a:ea typeface="ＭＳ Ｐゴシック"/>
                <a:cs typeface="Calibri"/>
              </a:rPr>
              <a:t>クラウド</a:t>
            </a:r>
            <a:r>
              <a:rPr lang="ja-JP" altLang="en-US" sz="2400" b="1" dirty="0">
                <a:solidFill>
                  <a:schemeClr val="tx1"/>
                </a:solidFill>
                <a:ea typeface="ＭＳ Ｐゴシック"/>
                <a:cs typeface="Calibri"/>
              </a:rPr>
              <a:t>１</a:t>
            </a:r>
          </a:p>
        </p:txBody>
      </p:sp>
      <p:cxnSp>
        <p:nvCxnSpPr>
          <p:cNvPr id="15" name="直線矢印コネクタ 14">
            <a:extLst>
              <a:ext uri="{FF2B5EF4-FFF2-40B4-BE49-F238E27FC236}">
                <a16:creationId xmlns:a16="http://schemas.microsoft.com/office/drawing/2014/main" id="{5DCE5CAC-D92F-4C67-82D1-97A522A09E9A}"/>
              </a:ext>
            </a:extLst>
          </p:cNvPr>
          <p:cNvCxnSpPr>
            <a:cxnSpLocks/>
          </p:cNvCxnSpPr>
          <p:nvPr/>
        </p:nvCxnSpPr>
        <p:spPr>
          <a:xfrm flipH="1">
            <a:off x="5493402" y="5363358"/>
            <a:ext cx="1034607" cy="167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2">
            <a:extLst>
              <a:ext uri="{FF2B5EF4-FFF2-40B4-BE49-F238E27FC236}">
                <a16:creationId xmlns:a16="http://schemas.microsoft.com/office/drawing/2014/main" id="{207DEAD0-0D14-C241-8973-B60753D65EB5}"/>
              </a:ext>
            </a:extLst>
          </p:cNvPr>
          <p:cNvSpPr/>
          <p:nvPr/>
        </p:nvSpPr>
        <p:spPr>
          <a:xfrm>
            <a:off x="3364340" y="4956102"/>
            <a:ext cx="1655241" cy="50123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400" b="1" dirty="0">
                <a:solidFill>
                  <a:schemeClr val="tx1"/>
                </a:solidFill>
                <a:ea typeface="ＭＳ Ｐゴシック"/>
                <a:cs typeface="Calibri"/>
              </a:rPr>
              <a:t>サービス１</a:t>
            </a:r>
          </a:p>
        </p:txBody>
      </p:sp>
      <p:sp>
        <p:nvSpPr>
          <p:cNvPr id="20" name="Cloud 8">
            <a:extLst>
              <a:ext uri="{FF2B5EF4-FFF2-40B4-BE49-F238E27FC236}">
                <a16:creationId xmlns:a16="http://schemas.microsoft.com/office/drawing/2014/main" id="{4F19A1AB-DBDB-57FB-654D-4F66C28998AD}"/>
              </a:ext>
            </a:extLst>
          </p:cNvPr>
          <p:cNvSpPr/>
          <p:nvPr/>
        </p:nvSpPr>
        <p:spPr>
          <a:xfrm>
            <a:off x="6528009" y="3861050"/>
            <a:ext cx="4158203" cy="2817105"/>
          </a:xfrm>
          <a:prstGeom prst="cloud">
            <a:avLst/>
          </a:prstGeom>
          <a:solidFill>
            <a:srgbClr val="D9D9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r>
              <a:rPr lang="ja-JP" altLang="en-US" sz="2400" b="1">
                <a:solidFill>
                  <a:schemeClr val="tx1"/>
                </a:solidFill>
                <a:ea typeface="ＭＳ Ｐゴシック"/>
                <a:cs typeface="Calibri"/>
              </a:rPr>
              <a:t>クラウド</a:t>
            </a:r>
            <a:r>
              <a:rPr lang="en-US" altLang="ja-JP" sz="2400" b="1" dirty="0">
                <a:solidFill>
                  <a:schemeClr val="tx1"/>
                </a:solidFill>
                <a:ea typeface="ＭＳ Ｐゴシック"/>
                <a:cs typeface="Calibri"/>
              </a:rPr>
              <a:t>2</a:t>
            </a:r>
            <a:endParaRPr lang="ja-JP" altLang="en-US" sz="2400" b="1" dirty="0">
              <a:solidFill>
                <a:schemeClr val="tx1"/>
              </a:solidFill>
              <a:ea typeface="ＭＳ Ｐゴシック"/>
              <a:cs typeface="Calibri"/>
            </a:endParaRPr>
          </a:p>
        </p:txBody>
      </p:sp>
      <p:pic>
        <p:nvPicPr>
          <p:cNvPr id="28" name="図 27" descr="座る, コンピュータ, クマ, ノートパソコン が含まれている画像&#10;&#10;自動的に生成された説明">
            <a:extLst>
              <a:ext uri="{FF2B5EF4-FFF2-40B4-BE49-F238E27FC236}">
                <a16:creationId xmlns:a16="http://schemas.microsoft.com/office/drawing/2014/main" id="{2400F427-D882-9D67-077C-435AB2660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25" y="4822559"/>
            <a:ext cx="1537759" cy="1537759"/>
          </a:xfrm>
          <a:prstGeom prst="rect">
            <a:avLst/>
          </a:prstGeom>
        </p:spPr>
      </p:pic>
      <p:sp>
        <p:nvSpPr>
          <p:cNvPr id="29" name="テキスト ボックス 1">
            <a:extLst>
              <a:ext uri="{FF2B5EF4-FFF2-40B4-BE49-F238E27FC236}">
                <a16:creationId xmlns:a16="http://schemas.microsoft.com/office/drawing/2014/main" id="{87E4DCD8-427E-3472-9736-09277214B442}"/>
              </a:ext>
            </a:extLst>
          </p:cNvPr>
          <p:cNvSpPr txBox="1"/>
          <p:nvPr/>
        </p:nvSpPr>
        <p:spPr>
          <a:xfrm>
            <a:off x="139235" y="6259381"/>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30" name="直線矢印コネクタ 29">
            <a:extLst>
              <a:ext uri="{FF2B5EF4-FFF2-40B4-BE49-F238E27FC236}">
                <a16:creationId xmlns:a16="http://schemas.microsoft.com/office/drawing/2014/main" id="{FD2B5DA4-7474-3B80-AA22-C08BC38710D6}"/>
              </a:ext>
            </a:extLst>
          </p:cNvPr>
          <p:cNvCxnSpPr>
            <a:cxnSpLocks/>
            <a:endCxn id="17" idx="1"/>
          </p:cNvCxnSpPr>
          <p:nvPr/>
        </p:nvCxnSpPr>
        <p:spPr>
          <a:xfrm flipV="1">
            <a:off x="1984392" y="5206720"/>
            <a:ext cx="1379947" cy="821528"/>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図 12" descr="テーブル, リモコン, ビデオ が含まれている画像&#10;&#10;説明は自動で生成されたものです">
            <a:extLst>
              <a:ext uri="{FF2B5EF4-FFF2-40B4-BE49-F238E27FC236}">
                <a16:creationId xmlns:a16="http://schemas.microsoft.com/office/drawing/2014/main" id="{94FF810E-A38E-41B2-BE76-3779CB849050}"/>
              </a:ext>
            </a:extLst>
          </p:cNvPr>
          <p:cNvPicPr>
            <a:picLocks noChangeAspect="1"/>
          </p:cNvPicPr>
          <p:nvPr/>
        </p:nvPicPr>
        <p:blipFill>
          <a:blip r:embed="rId4"/>
          <a:stretch>
            <a:fillRect/>
          </a:stretch>
        </p:blipFill>
        <p:spPr>
          <a:xfrm>
            <a:off x="7761993" y="4545298"/>
            <a:ext cx="1457039" cy="1183713"/>
          </a:xfrm>
          <a:prstGeom prst="rect">
            <a:avLst/>
          </a:prstGeom>
        </p:spPr>
      </p:pic>
      <p:sp>
        <p:nvSpPr>
          <p:cNvPr id="36" name="テキスト ボックス 35">
            <a:extLst>
              <a:ext uri="{FF2B5EF4-FFF2-40B4-BE49-F238E27FC236}">
                <a16:creationId xmlns:a16="http://schemas.microsoft.com/office/drawing/2014/main" id="{831AA352-4095-3954-D83F-8800FC080869}"/>
              </a:ext>
            </a:extLst>
          </p:cNvPr>
          <p:cNvSpPr txBox="1"/>
          <p:nvPr/>
        </p:nvSpPr>
        <p:spPr>
          <a:xfrm>
            <a:off x="7614473" y="4944585"/>
            <a:ext cx="1787737"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データセンタ</a:t>
            </a:r>
          </a:p>
        </p:txBody>
      </p:sp>
      <p:sp>
        <p:nvSpPr>
          <p:cNvPr id="14" name="正方形/長方形 13">
            <a:extLst>
              <a:ext uri="{FF2B5EF4-FFF2-40B4-BE49-F238E27FC236}">
                <a16:creationId xmlns:a16="http://schemas.microsoft.com/office/drawing/2014/main" id="{0B35C7FA-7E5E-55EB-04EB-6630EF14AC2D}"/>
              </a:ext>
            </a:extLst>
          </p:cNvPr>
          <p:cNvSpPr/>
          <p:nvPr/>
        </p:nvSpPr>
        <p:spPr>
          <a:xfrm>
            <a:off x="3558215" y="4256789"/>
            <a:ext cx="1395968" cy="573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パーソナルデータ</a:t>
            </a:r>
          </a:p>
        </p:txBody>
      </p:sp>
      <p:sp>
        <p:nvSpPr>
          <p:cNvPr id="38" name="Cloud 8">
            <a:extLst>
              <a:ext uri="{FF2B5EF4-FFF2-40B4-BE49-F238E27FC236}">
                <a16:creationId xmlns:a16="http://schemas.microsoft.com/office/drawing/2014/main" id="{3430070A-6641-623C-94B9-BB75C83882C4}"/>
              </a:ext>
            </a:extLst>
          </p:cNvPr>
          <p:cNvSpPr/>
          <p:nvPr/>
        </p:nvSpPr>
        <p:spPr>
          <a:xfrm>
            <a:off x="6528009" y="3861049"/>
            <a:ext cx="4158203" cy="2817105"/>
          </a:xfrm>
          <a:prstGeom prst="cloud">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ja-JP" altLang="en-US" sz="2400" b="1" dirty="0">
              <a:solidFill>
                <a:schemeClr val="tx1"/>
              </a:solidFill>
              <a:ea typeface="ＭＳ Ｐゴシック"/>
              <a:cs typeface="Calibri"/>
            </a:endParaRPr>
          </a:p>
        </p:txBody>
      </p:sp>
      <p:sp>
        <p:nvSpPr>
          <p:cNvPr id="39" name="テキスト ボックス 38">
            <a:extLst>
              <a:ext uri="{FF2B5EF4-FFF2-40B4-BE49-F238E27FC236}">
                <a16:creationId xmlns:a16="http://schemas.microsoft.com/office/drawing/2014/main" id="{635AD9AE-A804-2152-242E-8897C588BD7C}"/>
              </a:ext>
            </a:extLst>
          </p:cNvPr>
          <p:cNvSpPr txBox="1"/>
          <p:nvPr/>
        </p:nvSpPr>
        <p:spPr>
          <a:xfrm>
            <a:off x="339694" y="4421363"/>
            <a:ext cx="1085191" cy="523220"/>
          </a:xfrm>
          <a:prstGeom prst="rect">
            <a:avLst/>
          </a:prstGeom>
          <a:noFill/>
        </p:spPr>
        <p:txBody>
          <a:bodyPr wrap="square" rtlCol="0">
            <a:spAutoFit/>
          </a:bodyPr>
          <a:lstStyle/>
          <a:p>
            <a:pPr algn="ctr"/>
            <a:r>
              <a:rPr lang="ja-JP" altLang="en-US" sz="2800" b="1"/>
              <a:t>？</a:t>
            </a:r>
          </a:p>
        </p:txBody>
      </p:sp>
      <p:sp>
        <p:nvSpPr>
          <p:cNvPr id="40" name="Cloud 8">
            <a:extLst>
              <a:ext uri="{FF2B5EF4-FFF2-40B4-BE49-F238E27FC236}">
                <a16:creationId xmlns:a16="http://schemas.microsoft.com/office/drawing/2014/main" id="{F129A8BC-BA6A-B108-F9E8-D4EB28091CE7}"/>
              </a:ext>
            </a:extLst>
          </p:cNvPr>
          <p:cNvSpPr/>
          <p:nvPr/>
        </p:nvSpPr>
        <p:spPr>
          <a:xfrm>
            <a:off x="2430786" y="4174162"/>
            <a:ext cx="3665215" cy="1979271"/>
          </a:xfrm>
          <a:prstGeom prst="cloud">
            <a:avLst/>
          </a:prstGeom>
          <a:solidFill>
            <a:schemeClr val="tx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en-US" altLang="ja-JP" sz="1815"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a:p>
            <a:pPr algn="ctr"/>
            <a:endParaRPr lang="en-US" altLang="ja-JP" sz="2400" b="1" dirty="0">
              <a:solidFill>
                <a:schemeClr val="tx1"/>
              </a:solidFill>
              <a:ea typeface="ＭＳ Ｐゴシック"/>
              <a:cs typeface="Calibri"/>
            </a:endParaRPr>
          </a:p>
        </p:txBody>
      </p:sp>
    </p:spTree>
    <p:extLst>
      <p:ext uri="{BB962C8B-B14F-4D97-AF65-F5344CB8AC3E}">
        <p14:creationId xmlns:p14="http://schemas.microsoft.com/office/powerpoint/2010/main" val="24914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75E-6 -2.22222E-6 L 0.35729 -0.00486 " pathEditMode="relative" rAng="0" ptsTypes="AA">
                                      <p:cBhvr>
                                        <p:cTn id="6" dur="2000" fill="hold"/>
                                        <p:tgtEl>
                                          <p:spTgt spid="14"/>
                                        </p:tgtEl>
                                        <p:attrNameLst>
                                          <p:attrName>ppt_x</p:attrName>
                                          <p:attrName>ppt_y</p:attrName>
                                        </p:attrNameLst>
                                      </p:cBhvr>
                                      <p:rCtr x="17995" y="-116"/>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randombar(horizontal)">
                                      <p:cBhvr>
                                        <p:cTn id="14" dur="500"/>
                                        <p:tgtEl>
                                          <p:spTgt spid="4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AB24-BDD7-4541-8608-DD61CE484904}"/>
              </a:ext>
            </a:extLst>
          </p:cNvPr>
          <p:cNvSpPr>
            <a:spLocks noGrp="1"/>
          </p:cNvSpPr>
          <p:nvPr>
            <p:ph type="title"/>
          </p:nvPr>
        </p:nvSpPr>
        <p:spPr/>
        <p:txBody>
          <a:bodyPr/>
          <a:lstStyle/>
          <a:p>
            <a:r>
              <a:rPr lang="ja-JP" altLang="en-US"/>
              <a:t>プライバシ</a:t>
            </a:r>
            <a:r>
              <a:rPr lang="ja-JP"/>
              <a:t>制御</a:t>
            </a:r>
            <a:r>
              <a:rPr lang="ja-JP" altLang="en-US"/>
              <a:t>機構</a:t>
            </a:r>
            <a:r>
              <a:rPr lang="ja-JP"/>
              <a:t>の必要性</a:t>
            </a:r>
            <a:endParaRPr lang="ja-JP" dirty="0"/>
          </a:p>
        </p:txBody>
      </p:sp>
      <p:sp>
        <p:nvSpPr>
          <p:cNvPr id="3" name="Content Placeholder 2">
            <a:extLst>
              <a:ext uri="{FF2B5EF4-FFF2-40B4-BE49-F238E27FC236}">
                <a16:creationId xmlns:a16="http://schemas.microsoft.com/office/drawing/2014/main" id="{73FDEF24-3CF6-B643-B438-A973B7FD54AF}"/>
              </a:ext>
            </a:extLst>
          </p:cNvPr>
          <p:cNvSpPr>
            <a:spLocks noGrp="1"/>
          </p:cNvSpPr>
          <p:nvPr>
            <p:ph idx="1"/>
          </p:nvPr>
        </p:nvSpPr>
        <p:spPr/>
        <p:txBody>
          <a:bodyPr/>
          <a:lstStyle/>
          <a:p>
            <a:r>
              <a:rPr lang="ja-JP" altLang="en-US" dirty="0"/>
              <a:t>クラウド内にプライバシ制御機構</a:t>
            </a:r>
            <a:r>
              <a:rPr lang="ja-JP" altLang="en-US"/>
              <a:t>が必要</a:t>
            </a:r>
            <a:endParaRPr lang="en-US" altLang="ja-JP" dirty="0"/>
          </a:p>
          <a:p>
            <a:pPr lvl="1"/>
            <a:r>
              <a:rPr lang="ja-JP" altLang="en-US"/>
              <a:t>ユーザが自分のパーソナルデータの流通範囲を把握できる</a:t>
            </a:r>
            <a:endParaRPr lang="en-JP" dirty="0"/>
          </a:p>
          <a:p>
            <a:pPr lvl="1"/>
            <a:r>
              <a:rPr lang="ja-JP" altLang="en-US"/>
              <a:t>パーソナルデータ</a:t>
            </a:r>
            <a:r>
              <a:rPr lang="ja-JP" altLang="en-US" dirty="0"/>
              <a:t>の流通範囲を制限することで情報</a:t>
            </a:r>
            <a:r>
              <a:rPr lang="ja-JP" altLang="en-US"/>
              <a:t>流出を未然に防ぐ</a:t>
            </a:r>
            <a:endParaRPr lang="ja-JP" altLang="en-US" dirty="0"/>
          </a:p>
          <a:p>
            <a:r>
              <a:rPr lang="ja-JP" altLang="en-US" dirty="0"/>
              <a:t>クラウドが提供するプライバシ制御機構は信用できない</a:t>
            </a:r>
            <a:endParaRPr lang="en-US" altLang="ja-JP" dirty="0"/>
          </a:p>
          <a:p>
            <a:pPr lvl="1"/>
            <a:r>
              <a:rPr lang="ja-JP" altLang="en-US" dirty="0"/>
              <a:t>ユーザからは正しく追跡・制御されているか</a:t>
            </a:r>
            <a:r>
              <a:rPr lang="ja-JP" altLang="en-US"/>
              <a:t>どうか分からない</a:t>
            </a:r>
            <a:endParaRPr lang="en-US" altLang="ja-JP" dirty="0"/>
          </a:p>
          <a:p>
            <a:pPr lvl="1"/>
            <a:r>
              <a:rPr lang="ja-JP" altLang="en-US"/>
              <a:t>プライバシ制御機構をバイパスされる恐れ</a:t>
            </a:r>
            <a:endParaRPr lang="en-US" altLang="ja-JP" dirty="0"/>
          </a:p>
        </p:txBody>
      </p:sp>
      <p:sp>
        <p:nvSpPr>
          <p:cNvPr id="4" name="Slide Number Placeholder 3">
            <a:extLst>
              <a:ext uri="{FF2B5EF4-FFF2-40B4-BE49-F238E27FC236}">
                <a16:creationId xmlns:a16="http://schemas.microsoft.com/office/drawing/2014/main" id="{800DE49A-A72A-934F-9E9F-0E5658988817}"/>
              </a:ext>
            </a:extLst>
          </p:cNvPr>
          <p:cNvSpPr>
            <a:spLocks noGrp="1"/>
          </p:cNvSpPr>
          <p:nvPr>
            <p:ph type="sldNum" sz="quarter" idx="4"/>
          </p:nvPr>
        </p:nvSpPr>
        <p:spPr/>
        <p:txBody>
          <a:bodyPr/>
          <a:lstStyle/>
          <a:p>
            <a:fld id="{E4DD4CA9-FFF4-4929-B1F3-DD754470E6A2}" type="slidenum">
              <a:rPr lang="ja-JP" altLang="en-US" smtClean="0"/>
              <a:pPr/>
              <a:t>5</a:t>
            </a:fld>
            <a:endParaRPr lang="ja-JP" altLang="en-US" dirty="0"/>
          </a:p>
        </p:txBody>
      </p:sp>
      <p:sp>
        <p:nvSpPr>
          <p:cNvPr id="8" name="Cloud 8">
            <a:extLst>
              <a:ext uri="{FF2B5EF4-FFF2-40B4-BE49-F238E27FC236}">
                <a16:creationId xmlns:a16="http://schemas.microsoft.com/office/drawing/2014/main" id="{1C4AD6CD-CD5D-4DA3-B147-007196BF7E59}"/>
              </a:ext>
            </a:extLst>
          </p:cNvPr>
          <p:cNvSpPr/>
          <p:nvPr/>
        </p:nvSpPr>
        <p:spPr>
          <a:xfrm>
            <a:off x="2207435" y="3933056"/>
            <a:ext cx="9100701" cy="263954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cxnSp>
        <p:nvCxnSpPr>
          <p:cNvPr id="10" name="直線矢印コネクタ 9">
            <a:extLst>
              <a:ext uri="{FF2B5EF4-FFF2-40B4-BE49-F238E27FC236}">
                <a16:creationId xmlns:a16="http://schemas.microsoft.com/office/drawing/2014/main" id="{49E73619-1795-4732-89E8-24DDAEA1E819}"/>
              </a:ext>
            </a:extLst>
          </p:cNvPr>
          <p:cNvCxnSpPr>
            <a:cxnSpLocks/>
            <a:stCxn id="23" idx="1"/>
            <a:endCxn id="8" idx="2"/>
          </p:cNvCxnSpPr>
          <p:nvPr/>
        </p:nvCxnSpPr>
        <p:spPr>
          <a:xfrm flipH="1">
            <a:off x="2235664" y="4694677"/>
            <a:ext cx="2017757" cy="55815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EEDA9A89-8E48-47CA-8EAB-A829DB11E2BE}"/>
              </a:ext>
            </a:extLst>
          </p:cNvPr>
          <p:cNvSpPr/>
          <p:nvPr/>
        </p:nvSpPr>
        <p:spPr>
          <a:xfrm>
            <a:off x="3976447" y="5554611"/>
            <a:ext cx="2969744" cy="56060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540" b="1" dirty="0">
                <a:solidFill>
                  <a:srgbClr val="000000"/>
                </a:solidFill>
                <a:ea typeface="ＭＳ Ｐゴシック"/>
                <a:cs typeface="Calibri"/>
              </a:rPr>
              <a:t>プライバシ制御機構</a:t>
            </a:r>
          </a:p>
        </p:txBody>
      </p:sp>
      <p:sp>
        <p:nvSpPr>
          <p:cNvPr id="23" name="正方形/長方形 22">
            <a:extLst>
              <a:ext uri="{FF2B5EF4-FFF2-40B4-BE49-F238E27FC236}">
                <a16:creationId xmlns:a16="http://schemas.microsoft.com/office/drawing/2014/main" id="{0F32427C-DB79-4E05-BC84-65A42F94FF1A}"/>
              </a:ext>
            </a:extLst>
          </p:cNvPr>
          <p:cNvSpPr/>
          <p:nvPr/>
        </p:nvSpPr>
        <p:spPr>
          <a:xfrm>
            <a:off x="4253421" y="4419741"/>
            <a:ext cx="2409979" cy="54987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p>
            <a:pPr algn="ctr"/>
            <a:r>
              <a:rPr lang="ja-JP" altLang="en-US" sz="2540" b="1">
                <a:solidFill>
                  <a:srgbClr val="000000"/>
                </a:solidFill>
                <a:ea typeface="ＭＳ Ｐゴシック"/>
                <a:cs typeface="Calibri"/>
              </a:rPr>
              <a:t>サービス</a:t>
            </a:r>
            <a:endParaRPr lang="ja-JP" altLang="en-US" sz="2540" b="1" dirty="0">
              <a:solidFill>
                <a:srgbClr val="000000"/>
              </a:solidFill>
              <a:ea typeface="ＭＳ Ｐゴシック"/>
              <a:cs typeface="Calibri"/>
            </a:endParaRPr>
          </a:p>
        </p:txBody>
      </p:sp>
      <p:cxnSp>
        <p:nvCxnSpPr>
          <p:cNvPr id="25" name="直線矢印コネクタ 11">
            <a:extLst>
              <a:ext uri="{FF2B5EF4-FFF2-40B4-BE49-F238E27FC236}">
                <a16:creationId xmlns:a16="http://schemas.microsoft.com/office/drawing/2014/main" id="{335ED114-4812-4D1F-BDCA-6305E730F432}"/>
              </a:ext>
            </a:extLst>
          </p:cNvPr>
          <p:cNvCxnSpPr>
            <a:cxnSpLocks/>
          </p:cNvCxnSpPr>
          <p:nvPr/>
        </p:nvCxnSpPr>
        <p:spPr>
          <a:xfrm flipV="1">
            <a:off x="5452121" y="4942181"/>
            <a:ext cx="0" cy="604857"/>
          </a:xfrm>
          <a:prstGeom prst="straightConnector1">
            <a:avLst/>
          </a:prstGeom>
          <a:ln w="825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ED7208F-64E0-46A5-86EF-58F0E2E6FAAA}"/>
              </a:ext>
            </a:extLst>
          </p:cNvPr>
          <p:cNvSpPr txBox="1"/>
          <p:nvPr/>
        </p:nvSpPr>
        <p:spPr>
          <a:xfrm>
            <a:off x="3269963" y="5029157"/>
            <a:ext cx="2488059" cy="453078"/>
          </a:xfrm>
          <a:prstGeom prst="rect">
            <a:avLst/>
          </a:prstGeom>
          <a:noFill/>
        </p:spPr>
        <p:txBody>
          <a:bodyPr rot="0" spcFirstLastPara="0" vertOverflow="overflow" horzOverflow="overflow" vert="horz" wrap="square" lIns="82935" tIns="41468" rIns="82935" bIns="41468" numCol="1" spcCol="0" rtlCol="0" fromWordArt="0" anchor="t" anchorCtr="0" forceAA="0" compatLnSpc="1">
            <a:prstTxWarp prst="textNoShape">
              <a:avLst/>
            </a:prstTxWarp>
            <a:spAutoFit/>
          </a:bodyPr>
          <a:lstStyle/>
          <a:p>
            <a:pPr algn="ctr"/>
            <a:r>
              <a:rPr lang="ja-JP" altLang="en-US" sz="2400" b="1" dirty="0">
                <a:ea typeface="ＭＳ Ｐゴシック"/>
                <a:cs typeface="Calibri"/>
              </a:rPr>
              <a:t>追跡</a:t>
            </a:r>
            <a:r>
              <a:rPr lang="ja-JP" altLang="en-US" sz="2400" b="1">
                <a:ea typeface="ＭＳ Ｐゴシック"/>
                <a:cs typeface="Calibri"/>
              </a:rPr>
              <a:t>・制御</a:t>
            </a:r>
            <a:r>
              <a:rPr lang="en-US" altLang="ja-JP" sz="2400" b="1" dirty="0">
                <a:ea typeface="ＭＳ Ｐゴシック"/>
                <a:cs typeface="Calibri"/>
              </a:rPr>
              <a:t>?</a:t>
            </a:r>
          </a:p>
        </p:txBody>
      </p:sp>
      <p:pic>
        <p:nvPicPr>
          <p:cNvPr id="26" name="図 25" descr="座る, コンピュータ, クマ, ノートパソコン が含まれている画像&#10;&#10;自動的に生成された説明">
            <a:extLst>
              <a:ext uri="{FF2B5EF4-FFF2-40B4-BE49-F238E27FC236}">
                <a16:creationId xmlns:a16="http://schemas.microsoft.com/office/drawing/2014/main" id="{9A107E1A-20DE-4916-899A-8BF624FEC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71" y="4392997"/>
            <a:ext cx="1537759" cy="1537759"/>
          </a:xfrm>
          <a:prstGeom prst="rect">
            <a:avLst/>
          </a:prstGeom>
        </p:spPr>
      </p:pic>
      <p:sp>
        <p:nvSpPr>
          <p:cNvPr id="29" name="テキスト ボックス 1">
            <a:extLst>
              <a:ext uri="{FF2B5EF4-FFF2-40B4-BE49-F238E27FC236}">
                <a16:creationId xmlns:a16="http://schemas.microsoft.com/office/drawing/2014/main" id="{6D39DE28-18A6-491F-8368-D610E955E7D5}"/>
              </a:ext>
            </a:extLst>
          </p:cNvPr>
          <p:cNvSpPr txBox="1"/>
          <p:nvPr/>
        </p:nvSpPr>
        <p:spPr>
          <a:xfrm>
            <a:off x="348682" y="5827340"/>
            <a:ext cx="1971935" cy="418774"/>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dirty="0">
                <a:ea typeface="ＭＳ Ｐゴシック"/>
                <a:cs typeface="Calibri"/>
              </a:rPr>
              <a:t>ユーザ</a:t>
            </a:r>
          </a:p>
        </p:txBody>
      </p:sp>
      <p:cxnSp>
        <p:nvCxnSpPr>
          <p:cNvPr id="20" name="直線矢印コネクタ 11">
            <a:extLst>
              <a:ext uri="{FF2B5EF4-FFF2-40B4-BE49-F238E27FC236}">
                <a16:creationId xmlns:a16="http://schemas.microsoft.com/office/drawing/2014/main" id="{BA5F469D-8CDE-6957-E4F1-CB4F17B37544}"/>
              </a:ext>
            </a:extLst>
          </p:cNvPr>
          <p:cNvCxnSpPr>
            <a:cxnSpLocks/>
          </p:cNvCxnSpPr>
          <p:nvPr/>
        </p:nvCxnSpPr>
        <p:spPr>
          <a:xfrm flipV="1">
            <a:off x="7050098" y="5252830"/>
            <a:ext cx="1535351" cy="574511"/>
          </a:xfrm>
          <a:prstGeom prst="straightConnector1">
            <a:avLst/>
          </a:prstGeom>
          <a:ln w="825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0" name="図 12" descr="テーブル, リモコン, ビデオ が含まれている画像&#10;&#10;説明は自動で生成されたものです">
            <a:extLst>
              <a:ext uri="{FF2B5EF4-FFF2-40B4-BE49-F238E27FC236}">
                <a16:creationId xmlns:a16="http://schemas.microsoft.com/office/drawing/2014/main" id="{13272EDD-225D-2E23-28AD-702FB939D5FB}"/>
              </a:ext>
            </a:extLst>
          </p:cNvPr>
          <p:cNvPicPr>
            <a:picLocks noChangeAspect="1"/>
          </p:cNvPicPr>
          <p:nvPr/>
        </p:nvPicPr>
        <p:blipFill>
          <a:blip r:embed="rId4"/>
          <a:stretch>
            <a:fillRect/>
          </a:stretch>
        </p:blipFill>
        <p:spPr>
          <a:xfrm>
            <a:off x="8775426" y="4498387"/>
            <a:ext cx="1382553" cy="1123200"/>
          </a:xfrm>
          <a:prstGeom prst="rect">
            <a:avLst/>
          </a:prstGeom>
        </p:spPr>
      </p:pic>
      <p:sp>
        <p:nvSpPr>
          <p:cNvPr id="41" name="テキスト ボックス 40">
            <a:extLst>
              <a:ext uri="{FF2B5EF4-FFF2-40B4-BE49-F238E27FC236}">
                <a16:creationId xmlns:a16="http://schemas.microsoft.com/office/drawing/2014/main" id="{DBE45BF8-049F-D705-0A87-32215A2E9901}"/>
              </a:ext>
            </a:extLst>
          </p:cNvPr>
          <p:cNvSpPr txBox="1"/>
          <p:nvPr/>
        </p:nvSpPr>
        <p:spPr>
          <a:xfrm>
            <a:off x="8599046" y="4683088"/>
            <a:ext cx="1748911" cy="753801"/>
          </a:xfrm>
          <a:prstGeom prst="rect">
            <a:avLst/>
          </a:prstGeom>
          <a:noFill/>
        </p:spPr>
        <p:txBody>
          <a:bodyPr rot="0" spcFirstLastPara="0" vert="horz" wrap="square" lIns="82935" tIns="41468" rIns="82935" bIns="41468" numCol="1" spcCol="0" rtlCol="0" fromWordArt="0" anchor="t" anchorCtr="0" forceAA="0" compatLnSpc="1">
            <a:prstTxWarp prst="textNoShape">
              <a:avLst/>
            </a:prstTxWarp>
            <a:spAutoFit/>
          </a:bodyPr>
          <a:lstStyle>
            <a:defPPr>
              <a:defRPr lang="ja-JP"/>
            </a:defPPr>
            <a:lvl1pPr marL="0" algn="l" defTabSz="1043055" rtl="0" eaLnBrk="1" latinLnBrk="0" hangingPunct="1">
              <a:defRPr kumimoji="1" sz="2000" kern="1200">
                <a:solidFill>
                  <a:schemeClr val="tx1"/>
                </a:solidFill>
                <a:latin typeface="+mn-lt"/>
                <a:ea typeface="+mn-ea"/>
                <a:cs typeface="+mn-cs"/>
              </a:defRPr>
            </a:lvl1pPr>
            <a:lvl2pPr marL="521527" algn="l" defTabSz="1043055" rtl="0" eaLnBrk="1" latinLnBrk="0" hangingPunct="1">
              <a:defRPr kumimoji="1" sz="2000" kern="1200">
                <a:solidFill>
                  <a:schemeClr val="tx1"/>
                </a:solidFill>
                <a:latin typeface="+mn-lt"/>
                <a:ea typeface="+mn-ea"/>
                <a:cs typeface="+mn-cs"/>
              </a:defRPr>
            </a:lvl2pPr>
            <a:lvl3pPr marL="1043055" algn="l" defTabSz="1043055" rtl="0" eaLnBrk="1" latinLnBrk="0" hangingPunct="1">
              <a:defRPr kumimoji="1" sz="2000" kern="1200">
                <a:solidFill>
                  <a:schemeClr val="tx1"/>
                </a:solidFill>
                <a:latin typeface="+mn-lt"/>
                <a:ea typeface="+mn-ea"/>
                <a:cs typeface="+mn-cs"/>
              </a:defRPr>
            </a:lvl3pPr>
            <a:lvl4pPr marL="1564582" algn="l" defTabSz="1043055" rtl="0" eaLnBrk="1" latinLnBrk="0" hangingPunct="1">
              <a:defRPr kumimoji="1" sz="2000" kern="1200">
                <a:solidFill>
                  <a:schemeClr val="tx1"/>
                </a:solidFill>
                <a:latin typeface="+mn-lt"/>
                <a:ea typeface="+mn-ea"/>
                <a:cs typeface="+mn-cs"/>
              </a:defRPr>
            </a:lvl4pPr>
            <a:lvl5pPr marL="2086109" algn="l" defTabSz="1043055" rtl="0" eaLnBrk="1" latinLnBrk="0" hangingPunct="1">
              <a:defRPr kumimoji="1" sz="2000" kern="1200">
                <a:solidFill>
                  <a:schemeClr val="tx1"/>
                </a:solidFill>
                <a:latin typeface="+mn-lt"/>
                <a:ea typeface="+mn-ea"/>
                <a:cs typeface="+mn-cs"/>
              </a:defRPr>
            </a:lvl5pPr>
            <a:lvl6pPr marL="2607636" algn="l" defTabSz="1043055" rtl="0" eaLnBrk="1" latinLnBrk="0" hangingPunct="1">
              <a:defRPr kumimoji="1" sz="2000" kern="1200">
                <a:solidFill>
                  <a:schemeClr val="tx1"/>
                </a:solidFill>
                <a:latin typeface="+mn-lt"/>
                <a:ea typeface="+mn-ea"/>
                <a:cs typeface="+mn-cs"/>
              </a:defRPr>
            </a:lvl6pPr>
            <a:lvl7pPr marL="3129164" algn="l" defTabSz="1043055" rtl="0" eaLnBrk="1" latinLnBrk="0" hangingPunct="1">
              <a:defRPr kumimoji="1" sz="2000" kern="1200">
                <a:solidFill>
                  <a:schemeClr val="tx1"/>
                </a:solidFill>
                <a:latin typeface="+mn-lt"/>
                <a:ea typeface="+mn-ea"/>
                <a:cs typeface="+mn-cs"/>
              </a:defRPr>
            </a:lvl7pPr>
            <a:lvl8pPr marL="3650691" algn="l" defTabSz="1043055" rtl="0" eaLnBrk="1" latinLnBrk="0" hangingPunct="1">
              <a:defRPr kumimoji="1" sz="2000" kern="1200">
                <a:solidFill>
                  <a:schemeClr val="tx1"/>
                </a:solidFill>
                <a:latin typeface="+mn-lt"/>
                <a:ea typeface="+mn-ea"/>
                <a:cs typeface="+mn-cs"/>
              </a:defRPr>
            </a:lvl8pPr>
            <a:lvl9pPr marL="4172218" algn="l" defTabSz="1043055" rtl="0" eaLnBrk="1" latinLnBrk="0" hangingPunct="1">
              <a:defRPr kumimoji="1" sz="2000" kern="1200">
                <a:solidFill>
                  <a:schemeClr val="tx1"/>
                </a:solidFill>
                <a:latin typeface="+mn-lt"/>
                <a:ea typeface="+mn-ea"/>
                <a:cs typeface="+mn-cs"/>
              </a:defRPr>
            </a:lvl9pPr>
          </a:lstStyle>
          <a:p>
            <a:pPr algn="ctr"/>
            <a:r>
              <a:rPr lang="ja-JP" altLang="en-US" sz="2177" b="1">
                <a:ea typeface="ＭＳ Ｐゴシック"/>
                <a:cs typeface="Calibri"/>
              </a:rPr>
              <a:t>データ収集</a:t>
            </a:r>
            <a:endParaRPr lang="en-US" altLang="ja-JP" sz="2177" b="1" dirty="0">
              <a:ea typeface="ＭＳ Ｐゴシック"/>
              <a:cs typeface="Calibri"/>
            </a:endParaRPr>
          </a:p>
          <a:p>
            <a:pPr algn="ctr"/>
            <a:r>
              <a:rPr lang="ja-JP" altLang="en-US" sz="2177" b="1">
                <a:ea typeface="ＭＳ Ｐゴシック"/>
                <a:cs typeface="Calibri"/>
              </a:rPr>
              <a:t>サーバ</a:t>
            </a:r>
            <a:endParaRPr lang="ja-JP" altLang="en-US" sz="2177" b="1" dirty="0">
              <a:ea typeface="ＭＳ Ｐゴシック"/>
              <a:cs typeface="Calibri"/>
            </a:endParaRPr>
          </a:p>
        </p:txBody>
      </p:sp>
      <p:cxnSp>
        <p:nvCxnSpPr>
          <p:cNvPr id="65" name="直線矢印コネクタ 11">
            <a:extLst>
              <a:ext uri="{FF2B5EF4-FFF2-40B4-BE49-F238E27FC236}">
                <a16:creationId xmlns:a16="http://schemas.microsoft.com/office/drawing/2014/main" id="{232DA431-814A-CC96-080E-5C4FA25F5911}"/>
              </a:ext>
            </a:extLst>
          </p:cNvPr>
          <p:cNvCxnSpPr>
            <a:cxnSpLocks/>
          </p:cNvCxnSpPr>
          <p:nvPr/>
        </p:nvCxnSpPr>
        <p:spPr>
          <a:xfrm>
            <a:off x="6660099" y="4741580"/>
            <a:ext cx="1925349" cy="287577"/>
          </a:xfrm>
          <a:prstGeom prst="straightConnector1">
            <a:avLst/>
          </a:prstGeom>
          <a:ln w="825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C7ED24BC-B437-C893-342E-763578E83388}"/>
              </a:ext>
            </a:extLst>
          </p:cNvPr>
          <p:cNvCxnSpPr>
            <a:cxnSpLocks/>
          </p:cNvCxnSpPr>
          <p:nvPr/>
        </p:nvCxnSpPr>
        <p:spPr>
          <a:xfrm flipH="1" flipV="1">
            <a:off x="2279908" y="5498095"/>
            <a:ext cx="1591235" cy="32924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093DC68-4C87-3E07-32C2-3E050CABEFBF}"/>
              </a:ext>
            </a:extLst>
          </p:cNvPr>
          <p:cNvSpPr txBox="1"/>
          <p:nvPr/>
        </p:nvSpPr>
        <p:spPr>
          <a:xfrm>
            <a:off x="6789609" y="5633445"/>
            <a:ext cx="2488059" cy="453078"/>
          </a:xfrm>
          <a:prstGeom prst="rect">
            <a:avLst/>
          </a:prstGeom>
          <a:noFill/>
        </p:spPr>
        <p:txBody>
          <a:bodyPr rot="0" spcFirstLastPara="0" vertOverflow="overflow" horzOverflow="overflow" vert="horz" wrap="square" lIns="82935" tIns="41468" rIns="82935" bIns="41468" numCol="1" spcCol="0" rtlCol="0" fromWordArt="0" anchor="t" anchorCtr="0" forceAA="0" compatLnSpc="1">
            <a:prstTxWarp prst="textNoShape">
              <a:avLst/>
            </a:prstTxWarp>
            <a:spAutoFit/>
          </a:bodyPr>
          <a:lstStyle/>
          <a:p>
            <a:pPr algn="ctr"/>
            <a:r>
              <a:rPr lang="ja-JP" altLang="en-US" sz="2400" b="1">
                <a:ea typeface="ＭＳ Ｐゴシック"/>
                <a:cs typeface="Calibri"/>
              </a:rPr>
              <a:t>特定</a:t>
            </a:r>
            <a:r>
              <a:rPr lang="en-US" altLang="ja-JP" sz="2400" b="1" dirty="0">
                <a:ea typeface="ＭＳ Ｐゴシック"/>
                <a:cs typeface="Calibri"/>
              </a:rPr>
              <a:t>?</a:t>
            </a:r>
          </a:p>
        </p:txBody>
      </p:sp>
    </p:spTree>
    <p:extLst>
      <p:ext uri="{BB962C8B-B14F-4D97-AF65-F5344CB8AC3E}">
        <p14:creationId xmlns:p14="http://schemas.microsoft.com/office/powerpoint/2010/main" val="8226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8">
            <a:extLst>
              <a:ext uri="{FF2B5EF4-FFF2-40B4-BE49-F238E27FC236}">
                <a16:creationId xmlns:a16="http://schemas.microsoft.com/office/drawing/2014/main" id="{41C82546-C684-0245-B7F0-EBF13A1147C2}"/>
              </a:ext>
            </a:extLst>
          </p:cNvPr>
          <p:cNvSpPr/>
          <p:nvPr/>
        </p:nvSpPr>
        <p:spPr>
          <a:xfrm>
            <a:off x="407891" y="4820560"/>
            <a:ext cx="11233247" cy="18837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2" name="Title 1">
            <a:extLst>
              <a:ext uri="{FF2B5EF4-FFF2-40B4-BE49-F238E27FC236}">
                <a16:creationId xmlns:a16="http://schemas.microsoft.com/office/drawing/2014/main" id="{68219272-0A83-A647-B800-AE355D81209D}"/>
              </a:ext>
            </a:extLst>
          </p:cNvPr>
          <p:cNvSpPr>
            <a:spLocks noGrp="1"/>
          </p:cNvSpPr>
          <p:nvPr>
            <p:ph type="title"/>
          </p:nvPr>
        </p:nvSpPr>
        <p:spPr/>
        <p:txBody>
          <a:bodyPr/>
          <a:lstStyle/>
          <a:p>
            <a:r>
              <a:rPr lang="en-JP" dirty="0"/>
              <a:t>提案</a:t>
            </a:r>
            <a:r>
              <a:rPr lang="en-US" dirty="0"/>
              <a:t>: SEV-tracker</a:t>
            </a:r>
            <a:endParaRPr lang="en-JP" dirty="0"/>
          </a:p>
        </p:txBody>
      </p:sp>
      <p:sp>
        <p:nvSpPr>
          <p:cNvPr id="3" name="Content Placeholder 2">
            <a:extLst>
              <a:ext uri="{FF2B5EF4-FFF2-40B4-BE49-F238E27FC236}">
                <a16:creationId xmlns:a16="http://schemas.microsoft.com/office/drawing/2014/main" id="{A4076770-A655-8C43-BA5E-17ECAF0CEA33}"/>
              </a:ext>
            </a:extLst>
          </p:cNvPr>
          <p:cNvSpPr>
            <a:spLocks noGrp="1"/>
          </p:cNvSpPr>
          <p:nvPr>
            <p:ph idx="1"/>
          </p:nvPr>
        </p:nvSpPr>
        <p:spPr/>
        <p:txBody>
          <a:bodyPr/>
          <a:lstStyle/>
          <a:p>
            <a:r>
              <a:rPr lang="ja-JP"/>
              <a:t>クラウド内</a:t>
            </a:r>
            <a:r>
              <a:rPr lang="ja-JP" dirty="0"/>
              <a:t>でユーザが管理する</a:t>
            </a:r>
            <a:r>
              <a:rPr lang="ja-JP" altLang="en-US" dirty="0"/>
              <a:t>プライバシ制</a:t>
            </a:r>
            <a:r>
              <a:rPr lang="ja-JP" altLang="en-US"/>
              <a:t>御</a:t>
            </a:r>
            <a:r>
              <a:rPr lang="ja-JP"/>
              <a:t>機構を実行</a:t>
            </a:r>
            <a:endParaRPr lang="en-US" altLang="ja-JP" dirty="0"/>
          </a:p>
          <a:p>
            <a:pPr lvl="1"/>
            <a:r>
              <a:rPr lang="ja-JP" altLang="en-US"/>
              <a:t>クラウドサービスのデータ流を追跡・制御できることを保証</a:t>
            </a:r>
            <a:endParaRPr lang="ja-JP" dirty="0"/>
          </a:p>
          <a:p>
            <a:r>
              <a:rPr lang="ja-JP" altLang="en-US"/>
              <a:t>クラウドに仮想化ソフトウェア（ハイパーバイザ）を送り込む</a:t>
            </a:r>
            <a:endParaRPr lang="en-US" altLang="ja-JP" dirty="0"/>
          </a:p>
          <a:p>
            <a:pPr lvl="1"/>
            <a:r>
              <a:rPr lang="ja-JP" altLang="en-US"/>
              <a:t>クラウドのインフラは変更できないので、</a:t>
            </a:r>
            <a:r>
              <a:rPr lang="en-US" altLang="ja-JP" dirty="0"/>
              <a:t>VM</a:t>
            </a:r>
            <a:r>
              <a:rPr lang="ja-JP" altLang="en-US"/>
              <a:t>内でユーザのハイパーバイザを実行</a:t>
            </a:r>
            <a:endParaRPr lang="en-US" altLang="ja-JP" dirty="0"/>
          </a:p>
          <a:p>
            <a:pPr lvl="1"/>
            <a:r>
              <a:rPr lang="ja-JP" altLang="en-US"/>
              <a:t>ユーザ・ハイパーバイザ上に</a:t>
            </a:r>
            <a:r>
              <a:rPr lang="en-US" altLang="ja-JP" dirty="0"/>
              <a:t>VM</a:t>
            </a:r>
            <a:r>
              <a:rPr lang="ja-JP" altLang="en-US"/>
              <a:t>を作成してクラウドのサービスを動作させる</a:t>
            </a:r>
            <a:endParaRPr lang="en-US" altLang="ja-JP" dirty="0"/>
          </a:p>
          <a:p>
            <a:pPr lvl="1"/>
            <a:r>
              <a:rPr lang="ja-JP" altLang="en-US"/>
              <a:t>ユーザ・ハイパーバイザ内のプライバシ制御機構がクラウドサービスを監視</a:t>
            </a:r>
            <a:endParaRPr lang="en-US" altLang="ja-JP" dirty="0"/>
          </a:p>
          <a:p>
            <a:pPr lvl="2"/>
            <a:endParaRPr lang="ja-JP" altLang="en-US" dirty="0"/>
          </a:p>
        </p:txBody>
      </p:sp>
      <p:sp>
        <p:nvSpPr>
          <p:cNvPr id="31" name="四角形: 角を丸くする 30">
            <a:extLst>
              <a:ext uri="{FF2B5EF4-FFF2-40B4-BE49-F238E27FC236}">
                <a16:creationId xmlns:a16="http://schemas.microsoft.com/office/drawing/2014/main" id="{B64CEA23-CAFA-456D-B54B-670CBC851FF4}"/>
              </a:ext>
            </a:extLst>
          </p:cNvPr>
          <p:cNvSpPr/>
          <p:nvPr/>
        </p:nvSpPr>
        <p:spPr>
          <a:xfrm>
            <a:off x="1943951" y="4272171"/>
            <a:ext cx="7896987"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2" name="四角形: 角を丸くする 31">
            <a:extLst>
              <a:ext uri="{FF2B5EF4-FFF2-40B4-BE49-F238E27FC236}">
                <a16:creationId xmlns:a16="http://schemas.microsoft.com/office/drawing/2014/main" id="{7DC38369-E9EF-4224-87B9-46E2304B4C9F}"/>
              </a:ext>
            </a:extLst>
          </p:cNvPr>
          <p:cNvSpPr/>
          <p:nvPr/>
        </p:nvSpPr>
        <p:spPr>
          <a:xfrm>
            <a:off x="2056577" y="5682468"/>
            <a:ext cx="7640345" cy="54414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                                                  ユーザ・ハイパーバイザ</a:t>
            </a:r>
          </a:p>
        </p:txBody>
      </p:sp>
      <p:sp>
        <p:nvSpPr>
          <p:cNvPr id="34" name="テキスト ボックス 33">
            <a:extLst>
              <a:ext uri="{FF2B5EF4-FFF2-40B4-BE49-F238E27FC236}">
                <a16:creationId xmlns:a16="http://schemas.microsoft.com/office/drawing/2014/main" id="{A6532F16-1292-4070-8718-2700511E8356}"/>
              </a:ext>
            </a:extLst>
          </p:cNvPr>
          <p:cNvSpPr txBox="1"/>
          <p:nvPr/>
        </p:nvSpPr>
        <p:spPr>
          <a:xfrm>
            <a:off x="4098583" y="4235645"/>
            <a:ext cx="2086303" cy="461665"/>
          </a:xfrm>
          <a:prstGeom prst="rect">
            <a:avLst/>
          </a:prstGeom>
          <a:noFill/>
        </p:spPr>
        <p:txBody>
          <a:bodyPr wrap="square" rtlCol="0">
            <a:spAutoFit/>
          </a:bodyPr>
          <a:lstStyle/>
          <a:p>
            <a:pPr algn="ctr"/>
            <a:r>
              <a:rPr lang="ja-JP" altLang="en-US" sz="2400" b="1" dirty="0"/>
              <a:t>クラウド</a:t>
            </a:r>
            <a:r>
              <a:rPr lang="en-US" altLang="ja-JP" sz="2400" b="1" dirty="0"/>
              <a:t>VM</a:t>
            </a:r>
            <a:endParaRPr lang="ja-JP" altLang="en-US" sz="2400" b="1" dirty="0"/>
          </a:p>
        </p:txBody>
      </p:sp>
      <p:sp>
        <p:nvSpPr>
          <p:cNvPr id="35" name="四角形: 角を丸くする 34">
            <a:extLst>
              <a:ext uri="{FF2B5EF4-FFF2-40B4-BE49-F238E27FC236}">
                <a16:creationId xmlns:a16="http://schemas.microsoft.com/office/drawing/2014/main" id="{A6E72B35-E987-4C7A-8BF0-39D28F611001}"/>
              </a:ext>
            </a:extLst>
          </p:cNvPr>
          <p:cNvSpPr/>
          <p:nvPr/>
        </p:nvSpPr>
        <p:spPr>
          <a:xfrm>
            <a:off x="2043844" y="4663083"/>
            <a:ext cx="7653077" cy="9750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　　　　ユーザ</a:t>
            </a:r>
            <a:r>
              <a:rPr lang="en-US" altLang="ja-JP" sz="2400" b="1" dirty="0">
                <a:solidFill>
                  <a:schemeClr val="tx1"/>
                </a:solidFill>
              </a:rPr>
              <a:t>VM</a:t>
            </a:r>
          </a:p>
          <a:p>
            <a:pPr algn="ctr"/>
            <a:endParaRPr lang="en-US" altLang="ja-JP" dirty="0"/>
          </a:p>
          <a:p>
            <a:pPr algn="ctr"/>
            <a:endParaRPr lang="ja-JP" altLang="en-US" dirty="0"/>
          </a:p>
        </p:txBody>
      </p:sp>
      <p:sp>
        <p:nvSpPr>
          <p:cNvPr id="36" name="四角形: 角を丸くする 35">
            <a:extLst>
              <a:ext uri="{FF2B5EF4-FFF2-40B4-BE49-F238E27FC236}">
                <a16:creationId xmlns:a16="http://schemas.microsoft.com/office/drawing/2014/main" id="{7E59B80B-1B46-4C01-9C01-59EA7FDEFB58}"/>
              </a:ext>
            </a:extLst>
          </p:cNvPr>
          <p:cNvSpPr/>
          <p:nvPr/>
        </p:nvSpPr>
        <p:spPr>
          <a:xfrm>
            <a:off x="2121378" y="4990245"/>
            <a:ext cx="3452329" cy="540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cxnSp>
        <p:nvCxnSpPr>
          <p:cNvPr id="39" name="直線矢印コネクタ 38">
            <a:extLst>
              <a:ext uri="{FF2B5EF4-FFF2-40B4-BE49-F238E27FC236}">
                <a16:creationId xmlns:a16="http://schemas.microsoft.com/office/drawing/2014/main" id="{CBC148A8-85C8-42B0-A78E-268045EB7AF1}"/>
              </a:ext>
            </a:extLst>
          </p:cNvPr>
          <p:cNvCxnSpPr>
            <a:cxnSpLocks/>
          </p:cNvCxnSpPr>
          <p:nvPr/>
        </p:nvCxnSpPr>
        <p:spPr>
          <a:xfrm flipV="1">
            <a:off x="4392221"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40" name="直線矢印コネクタ 39">
            <a:extLst>
              <a:ext uri="{FF2B5EF4-FFF2-40B4-BE49-F238E27FC236}">
                <a16:creationId xmlns:a16="http://schemas.microsoft.com/office/drawing/2014/main" id="{6FA46B36-2D12-490C-83D4-07D773C0B5C1}"/>
              </a:ext>
            </a:extLst>
          </p:cNvPr>
          <p:cNvCxnSpPr>
            <a:cxnSpLocks/>
          </p:cNvCxnSpPr>
          <p:nvPr/>
        </p:nvCxnSpPr>
        <p:spPr>
          <a:xfrm>
            <a:off x="3168085"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9" name="四角形: 角を丸くする 28">
            <a:extLst>
              <a:ext uri="{FF2B5EF4-FFF2-40B4-BE49-F238E27FC236}">
                <a16:creationId xmlns:a16="http://schemas.microsoft.com/office/drawing/2014/main" id="{6A4681F1-87E5-4D16-9F01-3F07F3695379}"/>
              </a:ext>
            </a:extLst>
          </p:cNvPr>
          <p:cNvSpPr/>
          <p:nvPr/>
        </p:nvSpPr>
        <p:spPr>
          <a:xfrm>
            <a:off x="2404821" y="5724843"/>
            <a:ext cx="2885441" cy="450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プライバシ制御機構</a:t>
            </a:r>
          </a:p>
        </p:txBody>
      </p:sp>
      <p:cxnSp>
        <p:nvCxnSpPr>
          <p:cNvPr id="41" name="直線矢印コネクタ 40">
            <a:extLst>
              <a:ext uri="{FF2B5EF4-FFF2-40B4-BE49-F238E27FC236}">
                <a16:creationId xmlns:a16="http://schemas.microsoft.com/office/drawing/2014/main" id="{7F9A1A3E-4402-4B49-9CD3-18056193807C}"/>
              </a:ext>
            </a:extLst>
          </p:cNvPr>
          <p:cNvCxnSpPr>
            <a:cxnSpLocks/>
          </p:cNvCxnSpPr>
          <p:nvPr/>
        </p:nvCxnSpPr>
        <p:spPr>
          <a:xfrm>
            <a:off x="1045277" y="5949280"/>
            <a:ext cx="1011299" cy="0"/>
          </a:xfrm>
          <a:prstGeom prst="straightConnector1">
            <a:avLst/>
          </a:prstGeom>
          <a:ln w="1111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048E85A-100B-42DE-9065-47D143D65CFD}"/>
              </a:ext>
            </a:extLst>
          </p:cNvPr>
          <p:cNvSpPr txBox="1"/>
          <p:nvPr/>
        </p:nvSpPr>
        <p:spPr>
          <a:xfrm>
            <a:off x="564808" y="5444411"/>
            <a:ext cx="929648" cy="461665"/>
          </a:xfrm>
          <a:prstGeom prst="rect">
            <a:avLst/>
          </a:prstGeom>
          <a:noFill/>
        </p:spPr>
        <p:txBody>
          <a:bodyPr wrap="square" rtlCol="0">
            <a:spAutoFit/>
          </a:bodyPr>
          <a:lstStyle/>
          <a:p>
            <a:pPr algn="ctr"/>
            <a:r>
              <a:rPr lang="ja-JP" altLang="en-US" sz="2400" b="1" dirty="0"/>
              <a:t>通信</a:t>
            </a:r>
          </a:p>
        </p:txBody>
      </p:sp>
      <p:sp>
        <p:nvSpPr>
          <p:cNvPr id="42" name="テキスト ボックス 41">
            <a:extLst>
              <a:ext uri="{FF2B5EF4-FFF2-40B4-BE49-F238E27FC236}">
                <a16:creationId xmlns:a16="http://schemas.microsoft.com/office/drawing/2014/main" id="{CCEC8E84-8E8C-4300-9406-777A5710A43E}"/>
              </a:ext>
            </a:extLst>
          </p:cNvPr>
          <p:cNvSpPr txBox="1"/>
          <p:nvPr/>
        </p:nvSpPr>
        <p:spPr>
          <a:xfrm>
            <a:off x="9977737" y="4432250"/>
            <a:ext cx="1213794" cy="461665"/>
          </a:xfrm>
          <a:prstGeom prst="rect">
            <a:avLst/>
          </a:prstGeom>
          <a:noFill/>
        </p:spPr>
        <p:txBody>
          <a:bodyPr wrap="none" rtlCol="0">
            <a:spAutoFit/>
          </a:bodyPr>
          <a:lstStyle/>
          <a:p>
            <a:r>
              <a:rPr lang="ja-JP" altLang="en-US" sz="2400" b="1" dirty="0"/>
              <a:t>クラウド</a:t>
            </a:r>
          </a:p>
        </p:txBody>
      </p:sp>
      <p:sp>
        <p:nvSpPr>
          <p:cNvPr id="12" name="テキスト ボックス 11">
            <a:extLst>
              <a:ext uri="{FF2B5EF4-FFF2-40B4-BE49-F238E27FC236}">
                <a16:creationId xmlns:a16="http://schemas.microsoft.com/office/drawing/2014/main" id="{18B40019-8F8A-433D-91DD-CE6D74C4B3EB}"/>
              </a:ext>
            </a:extLst>
          </p:cNvPr>
          <p:cNvSpPr txBox="1"/>
          <p:nvPr/>
        </p:nvSpPr>
        <p:spPr>
          <a:xfrm>
            <a:off x="2518425" y="4251695"/>
            <a:ext cx="1929311" cy="461665"/>
          </a:xfrm>
          <a:prstGeom prst="rect">
            <a:avLst/>
          </a:prstGeom>
          <a:noFill/>
        </p:spPr>
        <p:txBody>
          <a:bodyPr wrap="square" rtlCol="0">
            <a:spAutoFit/>
          </a:bodyPr>
          <a:lstStyle/>
          <a:p>
            <a:r>
              <a:rPr lang="ja-JP" altLang="en-US" sz="2400" b="1" dirty="0"/>
              <a:t>ユーザごとの</a:t>
            </a:r>
          </a:p>
        </p:txBody>
      </p:sp>
      <p:sp>
        <p:nvSpPr>
          <p:cNvPr id="13" name="スライド番号プレースホルダー 12">
            <a:extLst>
              <a:ext uri="{FF2B5EF4-FFF2-40B4-BE49-F238E27FC236}">
                <a16:creationId xmlns:a16="http://schemas.microsoft.com/office/drawing/2014/main" id="{9EED420A-FFC4-48F8-AAB2-0BB07040CE1E}"/>
              </a:ext>
            </a:extLst>
          </p:cNvPr>
          <p:cNvSpPr>
            <a:spLocks noGrp="1"/>
          </p:cNvSpPr>
          <p:nvPr>
            <p:ph type="sldNum" sz="quarter" idx="4"/>
          </p:nvPr>
        </p:nvSpPr>
        <p:spPr/>
        <p:txBody>
          <a:bodyPr/>
          <a:lstStyle/>
          <a:p>
            <a:fld id="{E4DD4CA9-FFF4-4929-B1F3-DD754470E6A2}" type="slidenum">
              <a:rPr lang="ja-JP" altLang="en-US" smtClean="0"/>
              <a:pPr/>
              <a:t>6</a:t>
            </a:fld>
            <a:endParaRPr lang="ja-JP" altLang="en-US" dirty="0"/>
          </a:p>
        </p:txBody>
      </p:sp>
    </p:spTree>
    <p:extLst>
      <p:ext uri="{BB962C8B-B14F-4D97-AF65-F5344CB8AC3E}">
        <p14:creationId xmlns:p14="http://schemas.microsoft.com/office/powerpoint/2010/main" val="410674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7430D8-1B48-67C0-0B18-F79D3AF33908}"/>
              </a:ext>
            </a:extLst>
          </p:cNvPr>
          <p:cNvSpPr>
            <a:spLocks noGrp="1"/>
          </p:cNvSpPr>
          <p:nvPr>
            <p:ph type="title"/>
          </p:nvPr>
        </p:nvSpPr>
        <p:spPr/>
        <p:txBody>
          <a:bodyPr/>
          <a:lstStyle/>
          <a:p>
            <a:r>
              <a:rPr lang="ja-JP" altLang="en-US"/>
              <a:t>ユーザ・ハイパーバイザを安全に実行するには？</a:t>
            </a:r>
            <a:endParaRPr kumimoji="1" lang="ja-JP" altLang="en-US"/>
          </a:p>
        </p:txBody>
      </p:sp>
      <p:sp>
        <p:nvSpPr>
          <p:cNvPr id="3" name="コンテンツ プレースホルダー 2">
            <a:extLst>
              <a:ext uri="{FF2B5EF4-FFF2-40B4-BE49-F238E27FC236}">
                <a16:creationId xmlns:a16="http://schemas.microsoft.com/office/drawing/2014/main" id="{4AC502F2-E090-E516-0E0A-2DBB40B99F5B}"/>
              </a:ext>
            </a:extLst>
          </p:cNvPr>
          <p:cNvSpPr>
            <a:spLocks noGrp="1"/>
          </p:cNvSpPr>
          <p:nvPr>
            <p:ph idx="1"/>
          </p:nvPr>
        </p:nvSpPr>
        <p:spPr/>
        <p:txBody>
          <a:bodyPr/>
          <a:lstStyle/>
          <a:p>
            <a:r>
              <a:rPr lang="ja-JP" altLang="en-US"/>
              <a:t>ユーザとクラウドは互いに信頼できない</a:t>
            </a:r>
            <a:endParaRPr lang="en-US" altLang="ja-JP" dirty="0"/>
          </a:p>
          <a:p>
            <a:pPr lvl="1"/>
            <a:r>
              <a:rPr lang="ja-JP" altLang="en-US"/>
              <a:t>ユーザ・ハイパーバイザとクラウドサービスを安全に実行するのは難しい</a:t>
            </a:r>
            <a:endParaRPr lang="en-US" altLang="ja-JP" dirty="0"/>
          </a:p>
          <a:p>
            <a:r>
              <a:rPr lang="ja-JP" altLang="en-US"/>
              <a:t>ユーザ・ハイパーバイザはクラウドから攻撃を受ける可能性</a:t>
            </a:r>
            <a:endParaRPr lang="en-US" altLang="ja-JP" dirty="0"/>
          </a:p>
          <a:p>
            <a:pPr lvl="1"/>
            <a:r>
              <a:rPr lang="ja-JP" altLang="en-US"/>
              <a:t>プライバシ制御機構が無効化されたり、データ流の追跡情報が改竄されたりする</a:t>
            </a:r>
            <a:endParaRPr lang="en-US" altLang="ja-JP" dirty="0"/>
          </a:p>
          <a:p>
            <a:r>
              <a:rPr lang="ja-JP" altLang="en-US"/>
              <a:t>クラウドサービスがユーザ・ハイパーバイザから攻撃を受ける可能性</a:t>
            </a:r>
            <a:endParaRPr lang="en-US" altLang="ja-JP" dirty="0"/>
          </a:p>
          <a:p>
            <a:pPr lvl="1"/>
            <a:r>
              <a:rPr lang="ja-JP" altLang="en-US"/>
              <a:t>クラウドサービスが扱う機密情報をユーザに窃取・改竄される</a:t>
            </a:r>
            <a:endParaRPr lang="en-US" altLang="ja-JP" dirty="0"/>
          </a:p>
        </p:txBody>
      </p:sp>
      <p:sp>
        <p:nvSpPr>
          <p:cNvPr id="4" name="スライド番号プレースホルダー 3">
            <a:extLst>
              <a:ext uri="{FF2B5EF4-FFF2-40B4-BE49-F238E27FC236}">
                <a16:creationId xmlns:a16="http://schemas.microsoft.com/office/drawing/2014/main" id="{C2F8B65E-2B95-A348-5737-EF7EC7BB2051}"/>
              </a:ext>
            </a:extLst>
          </p:cNvPr>
          <p:cNvSpPr>
            <a:spLocks noGrp="1"/>
          </p:cNvSpPr>
          <p:nvPr>
            <p:ph type="sldNum" sz="quarter" idx="4"/>
          </p:nvPr>
        </p:nvSpPr>
        <p:spPr/>
        <p:txBody>
          <a:bodyPr/>
          <a:lstStyle/>
          <a:p>
            <a:fld id="{E4DD4CA9-FFF4-4929-B1F3-DD754470E6A2}" type="slidenum">
              <a:rPr lang="ja-JP" altLang="en-US" smtClean="0"/>
              <a:pPr/>
              <a:t>7</a:t>
            </a:fld>
            <a:endParaRPr lang="ja-JP" altLang="en-US" dirty="0"/>
          </a:p>
        </p:txBody>
      </p:sp>
      <p:sp>
        <p:nvSpPr>
          <p:cNvPr id="5" name="Cloud 8">
            <a:extLst>
              <a:ext uri="{FF2B5EF4-FFF2-40B4-BE49-F238E27FC236}">
                <a16:creationId xmlns:a16="http://schemas.microsoft.com/office/drawing/2014/main" id="{3BD9031D-36E5-A71B-D6D6-B3BBFD8A787D}"/>
              </a:ext>
            </a:extLst>
          </p:cNvPr>
          <p:cNvSpPr/>
          <p:nvPr/>
        </p:nvSpPr>
        <p:spPr>
          <a:xfrm>
            <a:off x="407891" y="4820560"/>
            <a:ext cx="11233247" cy="18837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6" name="四角形: 角を丸くする 30">
            <a:extLst>
              <a:ext uri="{FF2B5EF4-FFF2-40B4-BE49-F238E27FC236}">
                <a16:creationId xmlns:a16="http://schemas.microsoft.com/office/drawing/2014/main" id="{380E914E-D244-C6CF-261E-E01311AA62FC}"/>
              </a:ext>
            </a:extLst>
          </p:cNvPr>
          <p:cNvSpPr/>
          <p:nvPr/>
        </p:nvSpPr>
        <p:spPr>
          <a:xfrm>
            <a:off x="1943951" y="4272171"/>
            <a:ext cx="7896987"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四角形: 角を丸くする 31">
            <a:extLst>
              <a:ext uri="{FF2B5EF4-FFF2-40B4-BE49-F238E27FC236}">
                <a16:creationId xmlns:a16="http://schemas.microsoft.com/office/drawing/2014/main" id="{A73FE07D-456B-1654-19D1-EA4C863F5B3E}"/>
              </a:ext>
            </a:extLst>
          </p:cNvPr>
          <p:cNvSpPr/>
          <p:nvPr/>
        </p:nvSpPr>
        <p:spPr>
          <a:xfrm>
            <a:off x="2056577" y="5682468"/>
            <a:ext cx="7640345" cy="54414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                                                  ユーザ・ハイパーバイザ</a:t>
            </a:r>
          </a:p>
        </p:txBody>
      </p:sp>
      <p:sp>
        <p:nvSpPr>
          <p:cNvPr id="8" name="テキスト ボックス 7">
            <a:extLst>
              <a:ext uri="{FF2B5EF4-FFF2-40B4-BE49-F238E27FC236}">
                <a16:creationId xmlns:a16="http://schemas.microsoft.com/office/drawing/2014/main" id="{F21E402B-EE56-8BB9-B850-0C624F1CDA17}"/>
              </a:ext>
            </a:extLst>
          </p:cNvPr>
          <p:cNvSpPr txBox="1"/>
          <p:nvPr/>
        </p:nvSpPr>
        <p:spPr>
          <a:xfrm>
            <a:off x="4098583" y="4235645"/>
            <a:ext cx="2086303" cy="461665"/>
          </a:xfrm>
          <a:prstGeom prst="rect">
            <a:avLst/>
          </a:prstGeom>
          <a:noFill/>
        </p:spPr>
        <p:txBody>
          <a:bodyPr wrap="square" rtlCol="0">
            <a:spAutoFit/>
          </a:bodyPr>
          <a:lstStyle/>
          <a:p>
            <a:pPr algn="ctr"/>
            <a:r>
              <a:rPr lang="ja-JP" altLang="en-US" sz="2400" b="1" dirty="0"/>
              <a:t>クラウド</a:t>
            </a:r>
            <a:r>
              <a:rPr lang="en-US" altLang="ja-JP" sz="2400" b="1" dirty="0"/>
              <a:t>VM</a:t>
            </a:r>
            <a:endParaRPr lang="ja-JP" altLang="en-US" sz="2400" b="1" dirty="0"/>
          </a:p>
        </p:txBody>
      </p:sp>
      <p:sp>
        <p:nvSpPr>
          <p:cNvPr id="9" name="四角形: 角を丸くする 34">
            <a:extLst>
              <a:ext uri="{FF2B5EF4-FFF2-40B4-BE49-F238E27FC236}">
                <a16:creationId xmlns:a16="http://schemas.microsoft.com/office/drawing/2014/main" id="{0D123654-14BA-E340-6F1D-578C826AF9A5}"/>
              </a:ext>
            </a:extLst>
          </p:cNvPr>
          <p:cNvSpPr/>
          <p:nvPr/>
        </p:nvSpPr>
        <p:spPr>
          <a:xfrm>
            <a:off x="2043844" y="4663083"/>
            <a:ext cx="7653077" cy="9750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　　　　ユーザ</a:t>
            </a:r>
            <a:r>
              <a:rPr lang="en-US" altLang="ja-JP" sz="2400" b="1" dirty="0">
                <a:solidFill>
                  <a:schemeClr val="tx1"/>
                </a:solidFill>
              </a:rPr>
              <a:t>VM</a:t>
            </a:r>
          </a:p>
          <a:p>
            <a:pPr algn="ctr"/>
            <a:endParaRPr lang="en-US" altLang="ja-JP" dirty="0"/>
          </a:p>
          <a:p>
            <a:pPr algn="ctr"/>
            <a:endParaRPr lang="ja-JP" altLang="en-US" dirty="0"/>
          </a:p>
        </p:txBody>
      </p:sp>
      <p:sp>
        <p:nvSpPr>
          <p:cNvPr id="10" name="四角形: 角を丸くする 35">
            <a:extLst>
              <a:ext uri="{FF2B5EF4-FFF2-40B4-BE49-F238E27FC236}">
                <a16:creationId xmlns:a16="http://schemas.microsoft.com/office/drawing/2014/main" id="{0D355E2D-3EBC-EECA-21CB-F0DD30FD7529}"/>
              </a:ext>
            </a:extLst>
          </p:cNvPr>
          <p:cNvSpPr/>
          <p:nvPr/>
        </p:nvSpPr>
        <p:spPr>
          <a:xfrm>
            <a:off x="2121378" y="4990245"/>
            <a:ext cx="3452329" cy="540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cxnSp>
        <p:nvCxnSpPr>
          <p:cNvPr id="11" name="直線矢印コネクタ 10">
            <a:extLst>
              <a:ext uri="{FF2B5EF4-FFF2-40B4-BE49-F238E27FC236}">
                <a16:creationId xmlns:a16="http://schemas.microsoft.com/office/drawing/2014/main" id="{EB32DC88-A80E-4976-C42F-280C8F9E6E19}"/>
              </a:ext>
            </a:extLst>
          </p:cNvPr>
          <p:cNvCxnSpPr>
            <a:cxnSpLocks/>
          </p:cNvCxnSpPr>
          <p:nvPr/>
        </p:nvCxnSpPr>
        <p:spPr>
          <a:xfrm flipV="1">
            <a:off x="4392221"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直線矢印コネクタ 11">
            <a:extLst>
              <a:ext uri="{FF2B5EF4-FFF2-40B4-BE49-F238E27FC236}">
                <a16:creationId xmlns:a16="http://schemas.microsoft.com/office/drawing/2014/main" id="{46AF31BF-57C8-729C-0653-6FEF619850BA}"/>
              </a:ext>
            </a:extLst>
          </p:cNvPr>
          <p:cNvCxnSpPr>
            <a:cxnSpLocks/>
          </p:cNvCxnSpPr>
          <p:nvPr/>
        </p:nvCxnSpPr>
        <p:spPr>
          <a:xfrm>
            <a:off x="3168085"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3" name="四角形: 角を丸くする 28">
            <a:extLst>
              <a:ext uri="{FF2B5EF4-FFF2-40B4-BE49-F238E27FC236}">
                <a16:creationId xmlns:a16="http://schemas.microsoft.com/office/drawing/2014/main" id="{C5153B62-D2EF-602A-0198-6B24E1B7198B}"/>
              </a:ext>
            </a:extLst>
          </p:cNvPr>
          <p:cNvSpPr/>
          <p:nvPr/>
        </p:nvSpPr>
        <p:spPr>
          <a:xfrm>
            <a:off x="2404821" y="5724843"/>
            <a:ext cx="2885441" cy="450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プライバシ制御機構</a:t>
            </a:r>
          </a:p>
        </p:txBody>
      </p:sp>
      <p:cxnSp>
        <p:nvCxnSpPr>
          <p:cNvPr id="14" name="直線矢印コネクタ 13">
            <a:extLst>
              <a:ext uri="{FF2B5EF4-FFF2-40B4-BE49-F238E27FC236}">
                <a16:creationId xmlns:a16="http://schemas.microsoft.com/office/drawing/2014/main" id="{AD358C0A-F9A2-9497-FC0A-D7F1352F1D59}"/>
              </a:ext>
            </a:extLst>
          </p:cNvPr>
          <p:cNvCxnSpPr>
            <a:cxnSpLocks/>
          </p:cNvCxnSpPr>
          <p:nvPr/>
        </p:nvCxnSpPr>
        <p:spPr>
          <a:xfrm>
            <a:off x="1045277" y="5949280"/>
            <a:ext cx="1011299" cy="0"/>
          </a:xfrm>
          <a:prstGeom prst="straightConnector1">
            <a:avLst/>
          </a:prstGeom>
          <a:ln w="1111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DB6BCA3-BCD6-D6C4-95FB-9A1DD64AE163}"/>
              </a:ext>
            </a:extLst>
          </p:cNvPr>
          <p:cNvSpPr txBox="1"/>
          <p:nvPr/>
        </p:nvSpPr>
        <p:spPr>
          <a:xfrm>
            <a:off x="564808" y="5444411"/>
            <a:ext cx="929648" cy="461665"/>
          </a:xfrm>
          <a:prstGeom prst="rect">
            <a:avLst/>
          </a:prstGeom>
          <a:noFill/>
        </p:spPr>
        <p:txBody>
          <a:bodyPr wrap="square" rtlCol="0">
            <a:spAutoFit/>
          </a:bodyPr>
          <a:lstStyle/>
          <a:p>
            <a:pPr algn="ctr"/>
            <a:r>
              <a:rPr lang="ja-JP" altLang="en-US" sz="2400" b="1" dirty="0"/>
              <a:t>通信</a:t>
            </a:r>
          </a:p>
        </p:txBody>
      </p:sp>
      <p:sp>
        <p:nvSpPr>
          <p:cNvPr id="16" name="テキスト ボックス 15">
            <a:extLst>
              <a:ext uri="{FF2B5EF4-FFF2-40B4-BE49-F238E27FC236}">
                <a16:creationId xmlns:a16="http://schemas.microsoft.com/office/drawing/2014/main" id="{41394EFC-62FF-6E47-D7ED-487044923A07}"/>
              </a:ext>
            </a:extLst>
          </p:cNvPr>
          <p:cNvSpPr txBox="1"/>
          <p:nvPr/>
        </p:nvSpPr>
        <p:spPr>
          <a:xfrm>
            <a:off x="9977737" y="4432250"/>
            <a:ext cx="1213794" cy="461665"/>
          </a:xfrm>
          <a:prstGeom prst="rect">
            <a:avLst/>
          </a:prstGeom>
          <a:noFill/>
        </p:spPr>
        <p:txBody>
          <a:bodyPr wrap="none" rtlCol="0">
            <a:spAutoFit/>
          </a:bodyPr>
          <a:lstStyle/>
          <a:p>
            <a:r>
              <a:rPr lang="ja-JP" altLang="en-US" sz="2400" b="1" dirty="0"/>
              <a:t>クラウド</a:t>
            </a:r>
          </a:p>
        </p:txBody>
      </p:sp>
      <p:sp>
        <p:nvSpPr>
          <p:cNvPr id="17" name="テキスト ボックス 16">
            <a:extLst>
              <a:ext uri="{FF2B5EF4-FFF2-40B4-BE49-F238E27FC236}">
                <a16:creationId xmlns:a16="http://schemas.microsoft.com/office/drawing/2014/main" id="{2B8EA2A7-97E7-8C88-1258-792D75B27A18}"/>
              </a:ext>
            </a:extLst>
          </p:cNvPr>
          <p:cNvSpPr txBox="1"/>
          <p:nvPr/>
        </p:nvSpPr>
        <p:spPr>
          <a:xfrm>
            <a:off x="2518425" y="4251695"/>
            <a:ext cx="1929311" cy="461665"/>
          </a:xfrm>
          <a:prstGeom prst="rect">
            <a:avLst/>
          </a:prstGeom>
          <a:noFill/>
        </p:spPr>
        <p:txBody>
          <a:bodyPr wrap="square" rtlCol="0">
            <a:spAutoFit/>
          </a:bodyPr>
          <a:lstStyle/>
          <a:p>
            <a:r>
              <a:rPr lang="ja-JP" altLang="en-US" sz="2400" b="1" dirty="0"/>
              <a:t>ユーザごとの</a:t>
            </a:r>
          </a:p>
        </p:txBody>
      </p:sp>
      <p:cxnSp>
        <p:nvCxnSpPr>
          <p:cNvPr id="18" name="直線矢印コネクタ 17">
            <a:extLst>
              <a:ext uri="{FF2B5EF4-FFF2-40B4-BE49-F238E27FC236}">
                <a16:creationId xmlns:a16="http://schemas.microsoft.com/office/drawing/2014/main" id="{03D1DD57-D842-9742-2209-6B21DAE46DE7}"/>
              </a:ext>
            </a:extLst>
          </p:cNvPr>
          <p:cNvCxnSpPr>
            <a:cxnSpLocks/>
          </p:cNvCxnSpPr>
          <p:nvPr/>
        </p:nvCxnSpPr>
        <p:spPr>
          <a:xfrm flipH="1">
            <a:off x="9696921" y="5903065"/>
            <a:ext cx="1080120" cy="0"/>
          </a:xfrm>
          <a:prstGeom prst="straightConnector1">
            <a:avLst/>
          </a:prstGeom>
          <a:ln w="1270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9" name="テキスト ボックス 18">
            <a:extLst>
              <a:ext uri="{FF2B5EF4-FFF2-40B4-BE49-F238E27FC236}">
                <a16:creationId xmlns:a16="http://schemas.microsoft.com/office/drawing/2014/main" id="{5D36246E-1F6A-11AF-C8A1-71AB592E4231}"/>
              </a:ext>
            </a:extLst>
          </p:cNvPr>
          <p:cNvSpPr txBox="1"/>
          <p:nvPr/>
        </p:nvSpPr>
        <p:spPr>
          <a:xfrm>
            <a:off x="9774454" y="5263178"/>
            <a:ext cx="1194559" cy="461665"/>
          </a:xfrm>
          <a:prstGeom prst="rect">
            <a:avLst/>
          </a:prstGeom>
          <a:noFill/>
        </p:spPr>
        <p:txBody>
          <a:bodyPr wrap="square" rtlCol="0">
            <a:spAutoFit/>
          </a:bodyPr>
          <a:lstStyle/>
          <a:p>
            <a:pPr algn="ctr"/>
            <a:r>
              <a:rPr lang="ja-JP" altLang="en-US" sz="2400" b="1"/>
              <a:t>無効化</a:t>
            </a:r>
            <a:endParaRPr lang="ja-JP" altLang="en-US" sz="2400" b="1" dirty="0"/>
          </a:p>
        </p:txBody>
      </p:sp>
      <p:cxnSp>
        <p:nvCxnSpPr>
          <p:cNvPr id="20" name="直線矢印コネクタ 19">
            <a:extLst>
              <a:ext uri="{FF2B5EF4-FFF2-40B4-BE49-F238E27FC236}">
                <a16:creationId xmlns:a16="http://schemas.microsoft.com/office/drawing/2014/main" id="{E7D6EE58-E241-D33D-BB71-6FC56CB6CBEC}"/>
              </a:ext>
            </a:extLst>
          </p:cNvPr>
          <p:cNvCxnSpPr>
            <a:cxnSpLocks/>
          </p:cNvCxnSpPr>
          <p:nvPr/>
        </p:nvCxnSpPr>
        <p:spPr>
          <a:xfrm flipV="1">
            <a:off x="5735960" y="5293010"/>
            <a:ext cx="0" cy="656271"/>
          </a:xfrm>
          <a:prstGeom prst="straightConnector1">
            <a:avLst/>
          </a:prstGeom>
          <a:ln w="698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1" name="テキスト ボックス 20">
            <a:extLst>
              <a:ext uri="{FF2B5EF4-FFF2-40B4-BE49-F238E27FC236}">
                <a16:creationId xmlns:a16="http://schemas.microsoft.com/office/drawing/2014/main" id="{41731D15-A65D-E563-930A-D7E11296A627}"/>
              </a:ext>
            </a:extLst>
          </p:cNvPr>
          <p:cNvSpPr txBox="1"/>
          <p:nvPr/>
        </p:nvSpPr>
        <p:spPr>
          <a:xfrm>
            <a:off x="5603283" y="5196154"/>
            <a:ext cx="2004884" cy="461665"/>
          </a:xfrm>
          <a:prstGeom prst="rect">
            <a:avLst/>
          </a:prstGeom>
          <a:noFill/>
        </p:spPr>
        <p:txBody>
          <a:bodyPr wrap="square" rtlCol="0">
            <a:spAutoFit/>
          </a:bodyPr>
          <a:lstStyle/>
          <a:p>
            <a:pPr algn="ctr"/>
            <a:r>
              <a:rPr lang="ja-JP" altLang="en-US" sz="2400" b="1"/>
              <a:t>改竄・窃取</a:t>
            </a:r>
            <a:endParaRPr lang="ja-JP" altLang="en-US" sz="2400" b="1" dirty="0"/>
          </a:p>
        </p:txBody>
      </p:sp>
    </p:spTree>
    <p:extLst>
      <p:ext uri="{BB962C8B-B14F-4D97-AF65-F5344CB8AC3E}">
        <p14:creationId xmlns:p14="http://schemas.microsoft.com/office/powerpoint/2010/main" val="9286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FC9618-50CE-66FD-202C-979CBC0F0A60}"/>
              </a:ext>
            </a:extLst>
          </p:cNvPr>
          <p:cNvSpPr>
            <a:spLocks noGrp="1"/>
          </p:cNvSpPr>
          <p:nvPr>
            <p:ph idx="1"/>
          </p:nvPr>
        </p:nvSpPr>
        <p:spPr/>
        <p:txBody>
          <a:bodyPr/>
          <a:lstStyle/>
          <a:p>
            <a:r>
              <a:rPr kumimoji="1" lang="en-US" altLang="ja-JP" dirty="0"/>
              <a:t>AMD</a:t>
            </a:r>
            <a:r>
              <a:rPr kumimoji="1" lang="ja-JP" altLang="en-US"/>
              <a:t>製</a:t>
            </a:r>
            <a:r>
              <a:rPr kumimoji="1" lang="en-US" altLang="ja-JP" dirty="0"/>
              <a:t>CPU</a:t>
            </a:r>
            <a:r>
              <a:rPr kumimoji="1" lang="ja-JP" altLang="en-US"/>
              <a:t>が提供する</a:t>
            </a:r>
            <a:r>
              <a:rPr lang="ja-JP" altLang="en-US"/>
              <a:t>セキュリティ機能</a:t>
            </a:r>
            <a:r>
              <a:rPr kumimoji="1" lang="ja-JP" altLang="en-US"/>
              <a:t>を用いて相互保護を実現</a:t>
            </a:r>
            <a:endParaRPr kumimoji="1" lang="en-US" altLang="ja-JP" dirty="0"/>
          </a:p>
          <a:p>
            <a:pPr lvl="1"/>
            <a:r>
              <a:rPr kumimoji="1" lang="en-US" altLang="ja-JP" dirty="0"/>
              <a:t>SEV</a:t>
            </a:r>
            <a:r>
              <a:rPr kumimoji="1" lang="ja-JP" altLang="en-US"/>
              <a:t>：</a:t>
            </a:r>
            <a:r>
              <a:rPr kumimoji="1" lang="en-US" altLang="ja-JP" dirty="0"/>
              <a:t>VM</a:t>
            </a:r>
            <a:r>
              <a:rPr kumimoji="1" lang="ja-JP" altLang="en-US"/>
              <a:t>のメモリの暗号化および整合性保証</a:t>
            </a:r>
            <a:endParaRPr kumimoji="1" lang="en-US" altLang="ja-JP" dirty="0"/>
          </a:p>
          <a:p>
            <a:r>
              <a:rPr lang="ja-JP" altLang="en-US"/>
              <a:t>クラウド</a:t>
            </a:r>
            <a:r>
              <a:rPr lang="en-US" altLang="ja-JP" dirty="0"/>
              <a:t>VM</a:t>
            </a:r>
            <a:r>
              <a:rPr lang="ja-JP" altLang="en-US"/>
              <a:t>のメモリを</a:t>
            </a:r>
            <a:r>
              <a:rPr lang="en-US" altLang="ja-JP" dirty="0"/>
              <a:t>SEV</a:t>
            </a:r>
            <a:r>
              <a:rPr lang="ja-JP" altLang="en-US"/>
              <a:t>で保護</a:t>
            </a:r>
            <a:endParaRPr kumimoji="1" lang="en-US" altLang="ja-JP" dirty="0"/>
          </a:p>
          <a:p>
            <a:pPr lvl="1"/>
            <a:r>
              <a:rPr lang="ja-JP" altLang="en-US"/>
              <a:t>クラウドからユーザ・ハイパーバイザへの攻撃を防ぎ、プライバシ制御機構を守る</a:t>
            </a:r>
            <a:endParaRPr kumimoji="1" lang="en-US" altLang="ja-JP" dirty="0"/>
          </a:p>
          <a:p>
            <a:r>
              <a:rPr lang="ja-JP" altLang="en-US"/>
              <a:t>クラウド</a:t>
            </a:r>
            <a:r>
              <a:rPr lang="en-US" altLang="ja-JP" dirty="0"/>
              <a:t>VM</a:t>
            </a:r>
            <a:r>
              <a:rPr lang="ja-JP" altLang="en-US"/>
              <a:t>内のユーザ</a:t>
            </a:r>
            <a:r>
              <a:rPr lang="en-US" altLang="ja-JP" dirty="0"/>
              <a:t>VM</a:t>
            </a:r>
            <a:r>
              <a:rPr lang="ja-JP" altLang="en-US"/>
              <a:t>のメモリも</a:t>
            </a:r>
            <a:r>
              <a:rPr lang="en-US" altLang="ja-JP" dirty="0"/>
              <a:t>SEV</a:t>
            </a:r>
            <a:r>
              <a:rPr lang="ja-JP" altLang="en-US"/>
              <a:t>で保護</a:t>
            </a:r>
            <a:r>
              <a:rPr lang="en-US" altLang="ja-JP" dirty="0"/>
              <a:t> [</a:t>
            </a:r>
            <a:r>
              <a:rPr lang="ja-JP" altLang="en-US"/>
              <a:t>瀧口ら</a:t>
            </a:r>
            <a:r>
              <a:rPr lang="en-US" altLang="ja-JP" dirty="0"/>
              <a:t>‘22]</a:t>
            </a:r>
          </a:p>
          <a:p>
            <a:pPr lvl="1"/>
            <a:r>
              <a:rPr kumimoji="1" lang="ja-JP" altLang="en-US"/>
              <a:t>ユーザ・ハイパーバイザからクラウドサービスへの攻撃を防ぎ、機密情報を守る</a:t>
            </a:r>
          </a:p>
        </p:txBody>
      </p:sp>
      <p:sp>
        <p:nvSpPr>
          <p:cNvPr id="4" name="スライド番号プレースホルダー 3">
            <a:extLst>
              <a:ext uri="{FF2B5EF4-FFF2-40B4-BE49-F238E27FC236}">
                <a16:creationId xmlns:a16="http://schemas.microsoft.com/office/drawing/2014/main" id="{77EB6C6B-6E73-E60F-9A20-C016715EC5F6}"/>
              </a:ext>
            </a:extLst>
          </p:cNvPr>
          <p:cNvSpPr>
            <a:spLocks noGrp="1"/>
          </p:cNvSpPr>
          <p:nvPr>
            <p:ph type="sldNum" sz="quarter" idx="4"/>
          </p:nvPr>
        </p:nvSpPr>
        <p:spPr/>
        <p:txBody>
          <a:bodyPr/>
          <a:lstStyle/>
          <a:p>
            <a:fld id="{E4DD4CA9-FFF4-4929-B1F3-DD754470E6A2}" type="slidenum">
              <a:rPr lang="ja-JP" altLang="en-US" smtClean="0"/>
              <a:pPr/>
              <a:t>8</a:t>
            </a:fld>
            <a:endParaRPr lang="ja-JP" altLang="en-US" dirty="0"/>
          </a:p>
        </p:txBody>
      </p:sp>
      <p:sp>
        <p:nvSpPr>
          <p:cNvPr id="5" name="Cloud 8">
            <a:extLst>
              <a:ext uri="{FF2B5EF4-FFF2-40B4-BE49-F238E27FC236}">
                <a16:creationId xmlns:a16="http://schemas.microsoft.com/office/drawing/2014/main" id="{29BE15C4-8D64-5C7A-125E-3224B1D0E9B0}"/>
              </a:ext>
            </a:extLst>
          </p:cNvPr>
          <p:cNvSpPr/>
          <p:nvPr/>
        </p:nvSpPr>
        <p:spPr>
          <a:xfrm>
            <a:off x="407891" y="4820560"/>
            <a:ext cx="11233247" cy="188379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935" tIns="41468" rIns="82935" bIns="41468" rtlCol="0" anchor="ctr"/>
          <a:lstStyle>
            <a:defPPr>
              <a:defRPr lang="ja-JP"/>
            </a:defPPr>
            <a:lvl1pPr marL="0" algn="l" defTabSz="1042992" rtl="0" eaLnBrk="1" latinLnBrk="0" hangingPunct="1">
              <a:defRPr kumimoji="1" sz="2000" kern="1200">
                <a:solidFill>
                  <a:schemeClr val="lt1"/>
                </a:solidFill>
                <a:latin typeface="+mn-lt"/>
                <a:ea typeface="+mn-ea"/>
                <a:cs typeface="+mn-cs"/>
              </a:defRPr>
            </a:lvl1pPr>
            <a:lvl2pPr marL="521496" algn="l" defTabSz="1042992" rtl="0" eaLnBrk="1" latinLnBrk="0" hangingPunct="1">
              <a:defRPr kumimoji="1" sz="2000" kern="1200">
                <a:solidFill>
                  <a:schemeClr val="lt1"/>
                </a:solidFill>
                <a:latin typeface="+mn-lt"/>
                <a:ea typeface="+mn-ea"/>
                <a:cs typeface="+mn-cs"/>
              </a:defRPr>
            </a:lvl2pPr>
            <a:lvl3pPr marL="1042992" algn="l" defTabSz="1042992" rtl="0" eaLnBrk="1" latinLnBrk="0" hangingPunct="1">
              <a:defRPr kumimoji="1" sz="2000" kern="1200">
                <a:solidFill>
                  <a:schemeClr val="lt1"/>
                </a:solidFill>
                <a:latin typeface="+mn-lt"/>
                <a:ea typeface="+mn-ea"/>
                <a:cs typeface="+mn-cs"/>
              </a:defRPr>
            </a:lvl3pPr>
            <a:lvl4pPr marL="1564487" algn="l" defTabSz="1042992" rtl="0" eaLnBrk="1" latinLnBrk="0" hangingPunct="1">
              <a:defRPr kumimoji="1" sz="2000" kern="1200">
                <a:solidFill>
                  <a:schemeClr val="lt1"/>
                </a:solidFill>
                <a:latin typeface="+mn-lt"/>
                <a:ea typeface="+mn-ea"/>
                <a:cs typeface="+mn-cs"/>
              </a:defRPr>
            </a:lvl4pPr>
            <a:lvl5pPr marL="2085983" algn="l" defTabSz="1042992" rtl="0" eaLnBrk="1" latinLnBrk="0" hangingPunct="1">
              <a:defRPr kumimoji="1" sz="2000" kern="1200">
                <a:solidFill>
                  <a:schemeClr val="lt1"/>
                </a:solidFill>
                <a:latin typeface="+mn-lt"/>
                <a:ea typeface="+mn-ea"/>
                <a:cs typeface="+mn-cs"/>
              </a:defRPr>
            </a:lvl5pPr>
            <a:lvl6pPr marL="2607478" algn="l" defTabSz="1042992" rtl="0" eaLnBrk="1" latinLnBrk="0" hangingPunct="1">
              <a:defRPr kumimoji="1" sz="2000" kern="1200">
                <a:solidFill>
                  <a:schemeClr val="lt1"/>
                </a:solidFill>
                <a:latin typeface="+mn-lt"/>
                <a:ea typeface="+mn-ea"/>
                <a:cs typeface="+mn-cs"/>
              </a:defRPr>
            </a:lvl6pPr>
            <a:lvl7pPr marL="3128975" algn="l" defTabSz="1042992" rtl="0" eaLnBrk="1" latinLnBrk="0" hangingPunct="1">
              <a:defRPr kumimoji="1" sz="2000" kern="1200">
                <a:solidFill>
                  <a:schemeClr val="lt1"/>
                </a:solidFill>
                <a:latin typeface="+mn-lt"/>
                <a:ea typeface="+mn-ea"/>
                <a:cs typeface="+mn-cs"/>
              </a:defRPr>
            </a:lvl7pPr>
            <a:lvl8pPr marL="3650469" algn="l" defTabSz="1042992" rtl="0" eaLnBrk="1" latinLnBrk="0" hangingPunct="1">
              <a:defRPr kumimoji="1" sz="2000" kern="1200">
                <a:solidFill>
                  <a:schemeClr val="lt1"/>
                </a:solidFill>
                <a:latin typeface="+mn-lt"/>
                <a:ea typeface="+mn-ea"/>
                <a:cs typeface="+mn-cs"/>
              </a:defRPr>
            </a:lvl8pPr>
            <a:lvl9pPr marL="4171965" algn="l" defTabSz="1042992" rtl="0" eaLnBrk="1" latinLnBrk="0" hangingPunct="1">
              <a:defRPr kumimoji="1" sz="2000" kern="1200">
                <a:solidFill>
                  <a:schemeClr val="lt1"/>
                </a:solidFill>
                <a:latin typeface="+mn-lt"/>
                <a:ea typeface="+mn-ea"/>
                <a:cs typeface="+mn-cs"/>
              </a:defRPr>
            </a:lvl9pPr>
          </a:lstStyle>
          <a:p>
            <a:pPr algn="ctr"/>
            <a:endParaRPr lang="ja-JP" altLang="en-US" sz="1815" b="1" dirty="0">
              <a:solidFill>
                <a:schemeClr val="tx1"/>
              </a:solidFill>
              <a:ea typeface="ＭＳ Ｐゴシック"/>
              <a:cs typeface="Calibri"/>
            </a:endParaRPr>
          </a:p>
          <a:p>
            <a:pPr algn="ctr"/>
            <a:endParaRPr lang="ja-JP" altLang="en-US" sz="1815" b="1" dirty="0">
              <a:solidFill>
                <a:schemeClr val="tx1"/>
              </a:solidFill>
              <a:ea typeface="ＭＳ Ｐゴシック"/>
              <a:cs typeface="Calibri"/>
            </a:endParaRPr>
          </a:p>
        </p:txBody>
      </p:sp>
      <p:sp>
        <p:nvSpPr>
          <p:cNvPr id="6" name="四角形: 角を丸くする 30">
            <a:extLst>
              <a:ext uri="{FF2B5EF4-FFF2-40B4-BE49-F238E27FC236}">
                <a16:creationId xmlns:a16="http://schemas.microsoft.com/office/drawing/2014/main" id="{F16134CA-FBE7-2E2D-810B-3F4155F3E08A}"/>
              </a:ext>
            </a:extLst>
          </p:cNvPr>
          <p:cNvSpPr/>
          <p:nvPr/>
        </p:nvSpPr>
        <p:spPr>
          <a:xfrm>
            <a:off x="1943951" y="4272171"/>
            <a:ext cx="7896987"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四角形: 角を丸くする 31">
            <a:extLst>
              <a:ext uri="{FF2B5EF4-FFF2-40B4-BE49-F238E27FC236}">
                <a16:creationId xmlns:a16="http://schemas.microsoft.com/office/drawing/2014/main" id="{97BEA0BE-8CEB-0D85-D971-1ACDEB665CCD}"/>
              </a:ext>
            </a:extLst>
          </p:cNvPr>
          <p:cNvSpPr/>
          <p:nvPr/>
        </p:nvSpPr>
        <p:spPr>
          <a:xfrm>
            <a:off x="2056577" y="5682468"/>
            <a:ext cx="7640345" cy="544141"/>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                                                  ユーザ・ハイパーバイザ</a:t>
            </a:r>
          </a:p>
        </p:txBody>
      </p:sp>
      <p:sp>
        <p:nvSpPr>
          <p:cNvPr id="8" name="テキスト ボックス 7">
            <a:extLst>
              <a:ext uri="{FF2B5EF4-FFF2-40B4-BE49-F238E27FC236}">
                <a16:creationId xmlns:a16="http://schemas.microsoft.com/office/drawing/2014/main" id="{48FE38C9-8BF8-F345-397A-4C32DC2AA5D0}"/>
              </a:ext>
            </a:extLst>
          </p:cNvPr>
          <p:cNvSpPr txBox="1"/>
          <p:nvPr/>
        </p:nvSpPr>
        <p:spPr>
          <a:xfrm>
            <a:off x="4098583" y="4235645"/>
            <a:ext cx="2086303" cy="461665"/>
          </a:xfrm>
          <a:prstGeom prst="rect">
            <a:avLst/>
          </a:prstGeom>
          <a:noFill/>
        </p:spPr>
        <p:txBody>
          <a:bodyPr wrap="square" rtlCol="0">
            <a:spAutoFit/>
          </a:bodyPr>
          <a:lstStyle/>
          <a:p>
            <a:pPr algn="ctr"/>
            <a:r>
              <a:rPr lang="ja-JP" altLang="en-US" sz="2400" b="1" dirty="0"/>
              <a:t>クラウド</a:t>
            </a:r>
            <a:r>
              <a:rPr lang="en-US" altLang="ja-JP" sz="2400" b="1" dirty="0"/>
              <a:t>VM</a:t>
            </a:r>
            <a:endParaRPr lang="ja-JP" altLang="en-US" sz="2400" b="1" dirty="0"/>
          </a:p>
        </p:txBody>
      </p:sp>
      <p:sp>
        <p:nvSpPr>
          <p:cNvPr id="9" name="四角形: 角を丸くする 34">
            <a:extLst>
              <a:ext uri="{FF2B5EF4-FFF2-40B4-BE49-F238E27FC236}">
                <a16:creationId xmlns:a16="http://schemas.microsoft.com/office/drawing/2014/main" id="{B63329B2-04D7-5E89-82C8-43BDEDCDAFA3}"/>
              </a:ext>
            </a:extLst>
          </p:cNvPr>
          <p:cNvSpPr/>
          <p:nvPr/>
        </p:nvSpPr>
        <p:spPr>
          <a:xfrm>
            <a:off x="2043844" y="4663083"/>
            <a:ext cx="7653077" cy="975083"/>
          </a:xfrm>
          <a:prstGeom prst="round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　　　　ユーザ</a:t>
            </a:r>
            <a:r>
              <a:rPr lang="en-US" altLang="ja-JP" sz="2400" b="1" dirty="0">
                <a:solidFill>
                  <a:schemeClr val="tx1"/>
                </a:solidFill>
              </a:rPr>
              <a:t>VM</a:t>
            </a:r>
          </a:p>
          <a:p>
            <a:pPr algn="ctr"/>
            <a:endParaRPr lang="en-US" altLang="ja-JP" dirty="0"/>
          </a:p>
          <a:p>
            <a:pPr algn="ctr"/>
            <a:endParaRPr lang="ja-JP" altLang="en-US" dirty="0"/>
          </a:p>
        </p:txBody>
      </p:sp>
      <p:sp>
        <p:nvSpPr>
          <p:cNvPr id="10" name="四角形: 角を丸くする 35">
            <a:extLst>
              <a:ext uri="{FF2B5EF4-FFF2-40B4-BE49-F238E27FC236}">
                <a16:creationId xmlns:a16="http://schemas.microsoft.com/office/drawing/2014/main" id="{92CDB8E4-3705-9C1E-45CD-A7682EDC7E30}"/>
              </a:ext>
            </a:extLst>
          </p:cNvPr>
          <p:cNvSpPr/>
          <p:nvPr/>
        </p:nvSpPr>
        <p:spPr>
          <a:xfrm>
            <a:off x="2121378" y="4990245"/>
            <a:ext cx="3452329" cy="5407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cxnSp>
        <p:nvCxnSpPr>
          <p:cNvPr id="11" name="直線矢印コネクタ 10">
            <a:extLst>
              <a:ext uri="{FF2B5EF4-FFF2-40B4-BE49-F238E27FC236}">
                <a16:creationId xmlns:a16="http://schemas.microsoft.com/office/drawing/2014/main" id="{CA33ADB2-8E8A-FBEC-368D-C06EDADC1FFA}"/>
              </a:ext>
            </a:extLst>
          </p:cNvPr>
          <p:cNvCxnSpPr>
            <a:cxnSpLocks/>
          </p:cNvCxnSpPr>
          <p:nvPr/>
        </p:nvCxnSpPr>
        <p:spPr>
          <a:xfrm flipV="1">
            <a:off x="4392221"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直線矢印コネクタ 11">
            <a:extLst>
              <a:ext uri="{FF2B5EF4-FFF2-40B4-BE49-F238E27FC236}">
                <a16:creationId xmlns:a16="http://schemas.microsoft.com/office/drawing/2014/main" id="{CDF16351-D5BC-12D6-1A64-0C4BA64CD878}"/>
              </a:ext>
            </a:extLst>
          </p:cNvPr>
          <p:cNvCxnSpPr>
            <a:cxnSpLocks/>
          </p:cNvCxnSpPr>
          <p:nvPr/>
        </p:nvCxnSpPr>
        <p:spPr>
          <a:xfrm>
            <a:off x="3168085" y="5389161"/>
            <a:ext cx="0" cy="376668"/>
          </a:xfrm>
          <a:prstGeom prst="straightConnector1">
            <a:avLst/>
          </a:prstGeom>
          <a:ln w="73025">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3" name="四角形: 角を丸くする 28">
            <a:extLst>
              <a:ext uri="{FF2B5EF4-FFF2-40B4-BE49-F238E27FC236}">
                <a16:creationId xmlns:a16="http://schemas.microsoft.com/office/drawing/2014/main" id="{4FD842D5-0A2E-9AB2-BE35-6A7523DFC93F}"/>
              </a:ext>
            </a:extLst>
          </p:cNvPr>
          <p:cNvSpPr/>
          <p:nvPr/>
        </p:nvSpPr>
        <p:spPr>
          <a:xfrm>
            <a:off x="2404821" y="5724843"/>
            <a:ext cx="2885441" cy="450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プライバシ制御機構</a:t>
            </a:r>
          </a:p>
        </p:txBody>
      </p:sp>
      <p:sp>
        <p:nvSpPr>
          <p:cNvPr id="25" name="四角形: 角を丸くする 30">
            <a:extLst>
              <a:ext uri="{FF2B5EF4-FFF2-40B4-BE49-F238E27FC236}">
                <a16:creationId xmlns:a16="http://schemas.microsoft.com/office/drawing/2014/main" id="{97EF0024-216F-5FFA-8C54-5D03094D8C8D}"/>
              </a:ext>
            </a:extLst>
          </p:cNvPr>
          <p:cNvSpPr/>
          <p:nvPr/>
        </p:nvSpPr>
        <p:spPr>
          <a:xfrm>
            <a:off x="1941733" y="4262034"/>
            <a:ext cx="7896987" cy="2041679"/>
          </a:xfrm>
          <a:prstGeom prst="roundRect">
            <a:avLst/>
          </a:prstGeom>
          <a:solidFill>
            <a:schemeClr val="tx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 name="テキスト ボックス 15">
            <a:extLst>
              <a:ext uri="{FF2B5EF4-FFF2-40B4-BE49-F238E27FC236}">
                <a16:creationId xmlns:a16="http://schemas.microsoft.com/office/drawing/2014/main" id="{C6173C7E-AB33-2284-1364-DD1025C5D758}"/>
              </a:ext>
            </a:extLst>
          </p:cNvPr>
          <p:cNvSpPr txBox="1"/>
          <p:nvPr/>
        </p:nvSpPr>
        <p:spPr>
          <a:xfrm>
            <a:off x="9977737" y="4432250"/>
            <a:ext cx="1213794" cy="461665"/>
          </a:xfrm>
          <a:prstGeom prst="rect">
            <a:avLst/>
          </a:prstGeom>
          <a:noFill/>
        </p:spPr>
        <p:txBody>
          <a:bodyPr wrap="none" rtlCol="0">
            <a:spAutoFit/>
          </a:bodyPr>
          <a:lstStyle/>
          <a:p>
            <a:r>
              <a:rPr lang="ja-JP" altLang="en-US" sz="2400" b="1" dirty="0"/>
              <a:t>クラウド</a:t>
            </a:r>
          </a:p>
        </p:txBody>
      </p:sp>
      <p:sp>
        <p:nvSpPr>
          <p:cNvPr id="17" name="テキスト ボックス 16">
            <a:extLst>
              <a:ext uri="{FF2B5EF4-FFF2-40B4-BE49-F238E27FC236}">
                <a16:creationId xmlns:a16="http://schemas.microsoft.com/office/drawing/2014/main" id="{37638FFB-6E73-556A-60BC-1D542ECB00B7}"/>
              </a:ext>
            </a:extLst>
          </p:cNvPr>
          <p:cNvSpPr txBox="1"/>
          <p:nvPr/>
        </p:nvSpPr>
        <p:spPr>
          <a:xfrm>
            <a:off x="2518425" y="4251695"/>
            <a:ext cx="1929311" cy="461665"/>
          </a:xfrm>
          <a:prstGeom prst="rect">
            <a:avLst/>
          </a:prstGeom>
          <a:noFill/>
        </p:spPr>
        <p:txBody>
          <a:bodyPr wrap="square" rtlCol="0">
            <a:spAutoFit/>
          </a:bodyPr>
          <a:lstStyle/>
          <a:p>
            <a:r>
              <a:rPr lang="ja-JP" altLang="en-US" sz="2400" b="1" dirty="0"/>
              <a:t>ユーザごとの</a:t>
            </a:r>
          </a:p>
        </p:txBody>
      </p:sp>
      <p:cxnSp>
        <p:nvCxnSpPr>
          <p:cNvPr id="18" name="直線矢印コネクタ 17">
            <a:extLst>
              <a:ext uri="{FF2B5EF4-FFF2-40B4-BE49-F238E27FC236}">
                <a16:creationId xmlns:a16="http://schemas.microsoft.com/office/drawing/2014/main" id="{2B526ED9-EE64-5AAE-9E3F-D47DFA0CF14B}"/>
              </a:ext>
            </a:extLst>
          </p:cNvPr>
          <p:cNvCxnSpPr>
            <a:cxnSpLocks/>
          </p:cNvCxnSpPr>
          <p:nvPr/>
        </p:nvCxnSpPr>
        <p:spPr>
          <a:xfrm flipH="1">
            <a:off x="9696921" y="5903065"/>
            <a:ext cx="1080120" cy="0"/>
          </a:xfrm>
          <a:prstGeom prst="straightConnector1">
            <a:avLst/>
          </a:prstGeom>
          <a:ln w="1270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9" name="テキスト ボックス 18">
            <a:extLst>
              <a:ext uri="{FF2B5EF4-FFF2-40B4-BE49-F238E27FC236}">
                <a16:creationId xmlns:a16="http://schemas.microsoft.com/office/drawing/2014/main" id="{468759DF-FFF6-19F9-D7E6-AE663A400117}"/>
              </a:ext>
            </a:extLst>
          </p:cNvPr>
          <p:cNvSpPr txBox="1"/>
          <p:nvPr/>
        </p:nvSpPr>
        <p:spPr>
          <a:xfrm>
            <a:off x="9774454" y="5263178"/>
            <a:ext cx="1194559" cy="461665"/>
          </a:xfrm>
          <a:prstGeom prst="rect">
            <a:avLst/>
          </a:prstGeom>
          <a:noFill/>
        </p:spPr>
        <p:txBody>
          <a:bodyPr wrap="square" rtlCol="0">
            <a:spAutoFit/>
          </a:bodyPr>
          <a:lstStyle/>
          <a:p>
            <a:pPr algn="ctr"/>
            <a:r>
              <a:rPr lang="ja-JP" altLang="en-US" sz="2400" b="1"/>
              <a:t>無効化</a:t>
            </a:r>
            <a:endParaRPr lang="ja-JP" altLang="en-US" sz="2400" b="1" dirty="0"/>
          </a:p>
        </p:txBody>
      </p:sp>
      <p:cxnSp>
        <p:nvCxnSpPr>
          <p:cNvPr id="20" name="直線矢印コネクタ 19">
            <a:extLst>
              <a:ext uri="{FF2B5EF4-FFF2-40B4-BE49-F238E27FC236}">
                <a16:creationId xmlns:a16="http://schemas.microsoft.com/office/drawing/2014/main" id="{62C74E6C-F201-9492-BA98-0DE6DACE5E0D}"/>
              </a:ext>
            </a:extLst>
          </p:cNvPr>
          <p:cNvCxnSpPr>
            <a:cxnSpLocks/>
          </p:cNvCxnSpPr>
          <p:nvPr/>
        </p:nvCxnSpPr>
        <p:spPr>
          <a:xfrm flipV="1">
            <a:off x="5735960" y="5293010"/>
            <a:ext cx="0" cy="656271"/>
          </a:xfrm>
          <a:prstGeom prst="straightConnector1">
            <a:avLst/>
          </a:prstGeom>
          <a:ln w="698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1" name="テキスト ボックス 20">
            <a:extLst>
              <a:ext uri="{FF2B5EF4-FFF2-40B4-BE49-F238E27FC236}">
                <a16:creationId xmlns:a16="http://schemas.microsoft.com/office/drawing/2014/main" id="{3E1F544B-BAE9-3382-F9F5-CBBBD76C1B3B}"/>
              </a:ext>
            </a:extLst>
          </p:cNvPr>
          <p:cNvSpPr txBox="1"/>
          <p:nvPr/>
        </p:nvSpPr>
        <p:spPr>
          <a:xfrm>
            <a:off x="5603283" y="5196154"/>
            <a:ext cx="2004884" cy="461665"/>
          </a:xfrm>
          <a:prstGeom prst="rect">
            <a:avLst/>
          </a:prstGeom>
          <a:noFill/>
        </p:spPr>
        <p:txBody>
          <a:bodyPr wrap="square" rtlCol="0">
            <a:spAutoFit/>
          </a:bodyPr>
          <a:lstStyle/>
          <a:p>
            <a:pPr algn="ctr"/>
            <a:r>
              <a:rPr lang="ja-JP" altLang="en-US" sz="2400" b="1"/>
              <a:t>改竄・窃取</a:t>
            </a:r>
            <a:endParaRPr lang="ja-JP" altLang="en-US" sz="2400" b="1" dirty="0"/>
          </a:p>
        </p:txBody>
      </p:sp>
      <p:sp>
        <p:nvSpPr>
          <p:cNvPr id="23" name="乗算記号 22">
            <a:extLst>
              <a:ext uri="{FF2B5EF4-FFF2-40B4-BE49-F238E27FC236}">
                <a16:creationId xmlns:a16="http://schemas.microsoft.com/office/drawing/2014/main" id="{A7990739-2D2E-DCA6-C7A4-D0E966FEEA0B}"/>
              </a:ext>
            </a:extLst>
          </p:cNvPr>
          <p:cNvSpPr/>
          <p:nvPr/>
        </p:nvSpPr>
        <p:spPr>
          <a:xfrm>
            <a:off x="5441527" y="5437155"/>
            <a:ext cx="612000" cy="4320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24" name="乗算記号 23">
            <a:extLst>
              <a:ext uri="{FF2B5EF4-FFF2-40B4-BE49-F238E27FC236}">
                <a16:creationId xmlns:a16="http://schemas.microsoft.com/office/drawing/2014/main" id="{44B2E9C7-9943-721D-1853-9FB008D929AC}"/>
              </a:ext>
            </a:extLst>
          </p:cNvPr>
          <p:cNvSpPr/>
          <p:nvPr/>
        </p:nvSpPr>
        <p:spPr>
          <a:xfrm>
            <a:off x="10014487" y="5710173"/>
            <a:ext cx="612000" cy="4320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26" name="四角形: 角を丸くする 34">
            <a:extLst>
              <a:ext uri="{FF2B5EF4-FFF2-40B4-BE49-F238E27FC236}">
                <a16:creationId xmlns:a16="http://schemas.microsoft.com/office/drawing/2014/main" id="{A46928A5-27F1-F808-CDE6-41FCDDEF0283}"/>
              </a:ext>
            </a:extLst>
          </p:cNvPr>
          <p:cNvSpPr/>
          <p:nvPr/>
        </p:nvSpPr>
        <p:spPr>
          <a:xfrm>
            <a:off x="2050210" y="4655739"/>
            <a:ext cx="7653077" cy="975083"/>
          </a:xfrm>
          <a:prstGeom prst="roundRect">
            <a:avLst/>
          </a:prstGeom>
          <a:solidFill>
            <a:schemeClr val="tx1">
              <a:lumMod val="95000"/>
              <a:lumOff val="5000"/>
              <a:alpha val="59901"/>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rPr>
              <a:t>　　　　</a:t>
            </a:r>
            <a:endParaRPr lang="en-US" altLang="ja-JP" dirty="0"/>
          </a:p>
          <a:p>
            <a:pPr algn="ctr"/>
            <a:endParaRPr lang="ja-JP" altLang="en-US" dirty="0"/>
          </a:p>
        </p:txBody>
      </p:sp>
      <p:sp>
        <p:nvSpPr>
          <p:cNvPr id="2" name="タイトル 1">
            <a:extLst>
              <a:ext uri="{FF2B5EF4-FFF2-40B4-BE49-F238E27FC236}">
                <a16:creationId xmlns:a16="http://schemas.microsoft.com/office/drawing/2014/main" id="{C08327AB-0E36-BC7D-52C1-A91D835781B1}"/>
              </a:ext>
            </a:extLst>
          </p:cNvPr>
          <p:cNvSpPr>
            <a:spLocks noGrp="1"/>
          </p:cNvSpPr>
          <p:nvPr>
            <p:ph type="title"/>
          </p:nvPr>
        </p:nvSpPr>
        <p:spPr/>
        <p:txBody>
          <a:bodyPr/>
          <a:lstStyle/>
          <a:p>
            <a:r>
              <a:rPr kumimoji="1" lang="en-US" altLang="ja-JP" dirty="0"/>
              <a:t>AMD</a:t>
            </a:r>
            <a:r>
              <a:rPr kumimoji="1" lang="ja-JP" altLang="en-US"/>
              <a:t> </a:t>
            </a:r>
            <a:r>
              <a:rPr kumimoji="1" lang="en-US" altLang="ja-JP" dirty="0"/>
              <a:t>SEV</a:t>
            </a:r>
            <a:r>
              <a:rPr kumimoji="1" lang="ja-JP" altLang="en-US"/>
              <a:t>を用いた相互保護</a:t>
            </a:r>
          </a:p>
        </p:txBody>
      </p:sp>
    </p:spTree>
    <p:extLst>
      <p:ext uri="{BB962C8B-B14F-4D97-AF65-F5344CB8AC3E}">
        <p14:creationId xmlns:p14="http://schemas.microsoft.com/office/powerpoint/2010/main" val="35733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2"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3" grpId="0" animBg="1"/>
      <p:bldP spid="24" grpId="0" animBg="1"/>
      <p:bldP spid="2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8016-C202-51C4-3D91-9FFB50C1C2E9}"/>
              </a:ext>
            </a:extLst>
          </p:cNvPr>
          <p:cNvSpPr>
            <a:spLocks noGrp="1"/>
          </p:cNvSpPr>
          <p:nvPr>
            <p:ph type="title"/>
          </p:nvPr>
        </p:nvSpPr>
        <p:spPr/>
        <p:txBody>
          <a:bodyPr/>
          <a:lstStyle/>
          <a:p>
            <a:r>
              <a:rPr lang="ja-JP" altLang="en-US"/>
              <a:t>ネストした仮想化のオーバヘッド削減</a:t>
            </a:r>
            <a:endParaRPr lang="en-JP" dirty="0"/>
          </a:p>
        </p:txBody>
      </p:sp>
      <p:sp>
        <p:nvSpPr>
          <p:cNvPr id="3" name="Content Placeholder 2">
            <a:extLst>
              <a:ext uri="{FF2B5EF4-FFF2-40B4-BE49-F238E27FC236}">
                <a16:creationId xmlns:a16="http://schemas.microsoft.com/office/drawing/2014/main" id="{AA362DD8-330E-E6E1-E74C-D73EE2B03E32}"/>
              </a:ext>
            </a:extLst>
          </p:cNvPr>
          <p:cNvSpPr>
            <a:spLocks noGrp="1"/>
          </p:cNvSpPr>
          <p:nvPr>
            <p:ph idx="1"/>
          </p:nvPr>
        </p:nvSpPr>
        <p:spPr/>
        <p:txBody>
          <a:bodyPr/>
          <a:lstStyle/>
          <a:p>
            <a:r>
              <a:rPr lang="ja-JP" altLang="en-US"/>
              <a:t>ユーザ・ハイパーバイザとして軽量な</a:t>
            </a:r>
            <a:r>
              <a:rPr lang="en-US" altLang="ja-JP" dirty="0" err="1"/>
              <a:t>BitVisor</a:t>
            </a:r>
            <a:r>
              <a:rPr lang="ja-JP" altLang="en-US"/>
              <a:t>を利用</a:t>
            </a:r>
            <a:endParaRPr lang="ja-JP" altLang="ja-JP"/>
          </a:p>
          <a:p>
            <a:pPr lvl="1"/>
            <a:r>
              <a:rPr lang="ja-JP" altLang="en-US"/>
              <a:t>1つの</a:t>
            </a:r>
            <a:r>
              <a:rPr lang="en-US" altLang="ja-JP" dirty="0"/>
              <a:t>VM</a:t>
            </a:r>
            <a:r>
              <a:rPr lang="ja-JP" altLang="en-US"/>
              <a:t>を動作させるのに必要な機能のみを提供</a:t>
            </a:r>
            <a:endParaRPr lang="en-US" altLang="ja-JP" dirty="0"/>
          </a:p>
          <a:p>
            <a:pPr lvl="1"/>
            <a:r>
              <a:rPr lang="ja-JP" altLang="en-US"/>
              <a:t>通信の追跡・制御に必要なネットワークデバイスの一部のみを仮想化</a:t>
            </a:r>
            <a:endParaRPr lang="en-US" altLang="ja-JP" dirty="0"/>
          </a:p>
          <a:p>
            <a:r>
              <a:rPr lang="ja-JP" altLang="en-US"/>
              <a:t>クラウドサービスに軽量なライブラリ</a:t>
            </a:r>
            <a:r>
              <a:rPr lang="en-US" altLang="ja-JP" dirty="0"/>
              <a:t>OS</a:t>
            </a:r>
            <a:r>
              <a:rPr lang="ja-JP" altLang="en-US"/>
              <a:t>である</a:t>
            </a:r>
            <a:r>
              <a:rPr lang="en-US" altLang="ja-JP" dirty="0" err="1"/>
              <a:t>Unikraft</a:t>
            </a:r>
            <a:r>
              <a:rPr lang="ja-JP" altLang="en-US"/>
              <a:t>を提供</a:t>
            </a:r>
            <a:endParaRPr lang="en-US" altLang="ja-JP" dirty="0"/>
          </a:p>
          <a:p>
            <a:pPr lvl="1"/>
            <a:r>
              <a:rPr lang="ja-JP" altLang="en-US"/>
              <a:t>サービスの実行に必要な</a:t>
            </a:r>
            <a:r>
              <a:rPr lang="en-US" altLang="ja-JP" dirty="0"/>
              <a:t>OS</a:t>
            </a:r>
            <a:r>
              <a:rPr lang="ja-JP" altLang="en-US"/>
              <a:t>の機能のみをライブラリとしてリンク</a:t>
            </a:r>
            <a:endParaRPr lang="en-US" altLang="ja-JP" dirty="0"/>
          </a:p>
          <a:p>
            <a:pPr lvl="1"/>
            <a:r>
              <a:rPr lang="ja-JP" altLang="en-US"/>
              <a:t>起動が高速であり、少ないメモリで動作</a:t>
            </a:r>
            <a:endParaRPr lang="en-US" altLang="ja-JP" dirty="0"/>
          </a:p>
        </p:txBody>
      </p:sp>
      <p:sp>
        <p:nvSpPr>
          <p:cNvPr id="4" name="Slide Number Placeholder 3">
            <a:extLst>
              <a:ext uri="{FF2B5EF4-FFF2-40B4-BE49-F238E27FC236}">
                <a16:creationId xmlns:a16="http://schemas.microsoft.com/office/drawing/2014/main" id="{A4CBF884-3234-A09B-7DE2-C9A344CF770B}"/>
              </a:ext>
            </a:extLst>
          </p:cNvPr>
          <p:cNvSpPr>
            <a:spLocks noGrp="1"/>
          </p:cNvSpPr>
          <p:nvPr>
            <p:ph type="sldNum" sz="quarter" idx="4"/>
          </p:nvPr>
        </p:nvSpPr>
        <p:spPr/>
        <p:txBody>
          <a:bodyPr/>
          <a:lstStyle/>
          <a:p>
            <a:fld id="{E4DD4CA9-FFF4-4929-B1F3-DD754470E6A2}" type="slidenum">
              <a:rPr lang="ja-JP" altLang="en-US" smtClean="0"/>
              <a:pPr/>
              <a:t>9</a:t>
            </a:fld>
            <a:endParaRPr lang="ja-JP" altLang="en-US" dirty="0"/>
          </a:p>
        </p:txBody>
      </p:sp>
      <p:grpSp>
        <p:nvGrpSpPr>
          <p:cNvPr id="12" name="グループ化 11">
            <a:extLst>
              <a:ext uri="{FF2B5EF4-FFF2-40B4-BE49-F238E27FC236}">
                <a16:creationId xmlns:a16="http://schemas.microsoft.com/office/drawing/2014/main" id="{64BF1627-E9B9-752F-133C-65FE9F68F478}"/>
              </a:ext>
            </a:extLst>
          </p:cNvPr>
          <p:cNvGrpSpPr/>
          <p:nvPr/>
        </p:nvGrpSpPr>
        <p:grpSpPr>
          <a:xfrm>
            <a:off x="5012300" y="4570596"/>
            <a:ext cx="6599643" cy="2041679"/>
            <a:chOff x="2927648" y="4362358"/>
            <a:chExt cx="6599642" cy="2041678"/>
          </a:xfrm>
        </p:grpSpPr>
        <p:sp>
          <p:nvSpPr>
            <p:cNvPr id="5" name="四角形: 角を丸くする 11">
              <a:extLst>
                <a:ext uri="{FF2B5EF4-FFF2-40B4-BE49-F238E27FC236}">
                  <a16:creationId xmlns:a16="http://schemas.microsoft.com/office/drawing/2014/main" id="{82579A0B-152D-5DD3-336D-A82D90EA5010}"/>
                </a:ext>
              </a:extLst>
            </p:cNvPr>
            <p:cNvSpPr/>
            <p:nvPr/>
          </p:nvSpPr>
          <p:spPr>
            <a:xfrm>
              <a:off x="2927648" y="4362358"/>
              <a:ext cx="6336704" cy="2041678"/>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四角形: 角を丸くする 12">
              <a:extLst>
                <a:ext uri="{FF2B5EF4-FFF2-40B4-BE49-F238E27FC236}">
                  <a16:creationId xmlns:a16="http://schemas.microsoft.com/office/drawing/2014/main" id="{0A3E0BE7-B79B-EFA4-1873-AA85A7B2171B}"/>
                </a:ext>
              </a:extLst>
            </p:cNvPr>
            <p:cNvSpPr/>
            <p:nvPr/>
          </p:nvSpPr>
          <p:spPr>
            <a:xfrm>
              <a:off x="3042570" y="5827844"/>
              <a:ext cx="4741002" cy="476701"/>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err="1">
                  <a:solidFill>
                    <a:schemeClr val="tx1"/>
                  </a:solidFill>
                </a:rPr>
                <a:t>BitVisor</a:t>
              </a:r>
              <a:endParaRPr lang="en-US" altLang="ja-JP" sz="2400" b="1" dirty="0">
                <a:solidFill>
                  <a:schemeClr val="tx1"/>
                </a:solidFill>
              </a:endParaRPr>
            </a:p>
          </p:txBody>
        </p:sp>
        <p:sp>
          <p:nvSpPr>
            <p:cNvPr id="7" name="テキスト ボックス 15">
              <a:extLst>
                <a:ext uri="{FF2B5EF4-FFF2-40B4-BE49-F238E27FC236}">
                  <a16:creationId xmlns:a16="http://schemas.microsoft.com/office/drawing/2014/main" id="{9D31EB06-7759-8A26-7761-7FCEC2F462AA}"/>
                </a:ext>
              </a:extLst>
            </p:cNvPr>
            <p:cNvSpPr txBox="1"/>
            <p:nvPr/>
          </p:nvSpPr>
          <p:spPr>
            <a:xfrm>
              <a:off x="7440988" y="4996847"/>
              <a:ext cx="2086302" cy="830997"/>
            </a:xfrm>
            <a:prstGeom prst="rect">
              <a:avLst/>
            </a:prstGeom>
            <a:noFill/>
          </p:spPr>
          <p:txBody>
            <a:bodyPr wrap="square" rtlCol="0">
              <a:spAutoFit/>
            </a:bodyPr>
            <a:lstStyle/>
            <a:p>
              <a:pPr algn="ctr"/>
              <a:r>
                <a:rPr lang="ja-JP" altLang="en-US" sz="2400" b="1" dirty="0"/>
                <a:t>クラウド</a:t>
              </a:r>
              <a:endParaRPr lang="en-US" altLang="ja-JP" sz="2400" b="1" dirty="0"/>
            </a:p>
            <a:p>
              <a:pPr algn="ctr"/>
              <a:r>
                <a:rPr lang="en-US" altLang="ja-JP" sz="2400" b="1" dirty="0"/>
                <a:t>VM</a:t>
              </a:r>
              <a:endParaRPr lang="ja-JP" altLang="en-US" sz="2400" b="1" dirty="0"/>
            </a:p>
          </p:txBody>
        </p:sp>
        <p:sp>
          <p:nvSpPr>
            <p:cNvPr id="8" name="四角形: 角を丸くする 19">
              <a:extLst>
                <a:ext uri="{FF2B5EF4-FFF2-40B4-BE49-F238E27FC236}">
                  <a16:creationId xmlns:a16="http://schemas.microsoft.com/office/drawing/2014/main" id="{B784B384-368A-A4EA-D5A3-DD4A50AB1585}"/>
                </a:ext>
              </a:extLst>
            </p:cNvPr>
            <p:cNvSpPr/>
            <p:nvPr/>
          </p:nvSpPr>
          <p:spPr>
            <a:xfrm>
              <a:off x="3042570" y="4569063"/>
              <a:ext cx="4728269" cy="11942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四角形: 角を丸くする 20">
              <a:extLst>
                <a:ext uri="{FF2B5EF4-FFF2-40B4-BE49-F238E27FC236}">
                  <a16:creationId xmlns:a16="http://schemas.microsoft.com/office/drawing/2014/main" id="{97552610-68BB-9FDF-3909-3A5F620C752C}"/>
                </a:ext>
              </a:extLst>
            </p:cNvPr>
            <p:cNvSpPr/>
            <p:nvPr/>
          </p:nvSpPr>
          <p:spPr>
            <a:xfrm>
              <a:off x="3255678" y="5166170"/>
              <a:ext cx="3064009" cy="51979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altLang="ja-JP" sz="2400" b="1" dirty="0">
                  <a:solidFill>
                    <a:schemeClr val="tx1"/>
                  </a:solidFill>
                </a:rPr>
                <a:t>Unikraft</a:t>
              </a:r>
              <a:endParaRPr lang="ja-JP" altLang="en-US" sz="2400" b="1">
                <a:solidFill>
                  <a:schemeClr val="tx1"/>
                </a:solidFill>
              </a:endParaRPr>
            </a:p>
          </p:txBody>
        </p:sp>
        <p:sp>
          <p:nvSpPr>
            <p:cNvPr id="10" name="テキスト ボックス 22">
              <a:extLst>
                <a:ext uri="{FF2B5EF4-FFF2-40B4-BE49-F238E27FC236}">
                  <a16:creationId xmlns:a16="http://schemas.microsoft.com/office/drawing/2014/main" id="{FA7E23BA-18BD-280E-58AD-3A917AAEDB19}"/>
                </a:ext>
              </a:extLst>
            </p:cNvPr>
            <p:cNvSpPr txBox="1"/>
            <p:nvPr/>
          </p:nvSpPr>
          <p:spPr>
            <a:xfrm>
              <a:off x="6002112" y="4765342"/>
              <a:ext cx="2086302" cy="830997"/>
            </a:xfrm>
            <a:prstGeom prst="rect">
              <a:avLst/>
            </a:prstGeom>
            <a:noFill/>
          </p:spPr>
          <p:txBody>
            <a:bodyPr wrap="square" rtlCol="0">
              <a:spAutoFit/>
            </a:bodyPr>
            <a:lstStyle/>
            <a:p>
              <a:pPr algn="ctr"/>
              <a:r>
                <a:rPr lang="ja-JP" altLang="en-US" sz="2400" b="1" dirty="0"/>
                <a:t>ユーザ</a:t>
              </a:r>
              <a:endParaRPr lang="en-US" altLang="ja-JP" sz="2400" b="1" dirty="0"/>
            </a:p>
            <a:p>
              <a:pPr algn="ctr"/>
              <a:r>
                <a:rPr lang="en-US" altLang="ja-JP" sz="2400" b="1" dirty="0"/>
                <a:t>VM</a:t>
              </a:r>
              <a:endParaRPr lang="ja-JP" altLang="en-US" sz="2400" b="1" dirty="0"/>
            </a:p>
          </p:txBody>
        </p:sp>
        <p:sp>
          <p:nvSpPr>
            <p:cNvPr id="11" name="四角形: 角を丸くする 16">
              <a:extLst>
                <a:ext uri="{FF2B5EF4-FFF2-40B4-BE49-F238E27FC236}">
                  <a16:creationId xmlns:a16="http://schemas.microsoft.com/office/drawing/2014/main" id="{E897663F-7025-8D97-8E8F-83867AC03AE3}"/>
                </a:ext>
              </a:extLst>
            </p:cNvPr>
            <p:cNvSpPr/>
            <p:nvPr/>
          </p:nvSpPr>
          <p:spPr>
            <a:xfrm>
              <a:off x="3255677" y="4660223"/>
              <a:ext cx="3064009" cy="441378"/>
            </a:xfrm>
            <a:prstGeom prst="round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grpSp>
      <p:grpSp>
        <p:nvGrpSpPr>
          <p:cNvPr id="21" name="グループ化 20">
            <a:extLst>
              <a:ext uri="{FF2B5EF4-FFF2-40B4-BE49-F238E27FC236}">
                <a16:creationId xmlns:a16="http://schemas.microsoft.com/office/drawing/2014/main" id="{7CA78178-8FB5-50C8-B2DB-30E6D97C9EE7}"/>
              </a:ext>
            </a:extLst>
          </p:cNvPr>
          <p:cNvGrpSpPr/>
          <p:nvPr/>
        </p:nvGrpSpPr>
        <p:grpSpPr>
          <a:xfrm>
            <a:off x="533953" y="4570596"/>
            <a:ext cx="3466141" cy="2041679"/>
            <a:chOff x="7569399" y="4373444"/>
            <a:chExt cx="3466141" cy="2041679"/>
          </a:xfrm>
        </p:grpSpPr>
        <p:sp>
          <p:nvSpPr>
            <p:cNvPr id="14" name="四角形: 角を丸くする 11">
              <a:extLst>
                <a:ext uri="{FF2B5EF4-FFF2-40B4-BE49-F238E27FC236}">
                  <a16:creationId xmlns:a16="http://schemas.microsoft.com/office/drawing/2014/main" id="{026473F7-C899-D564-F5CF-9C746634E358}"/>
                </a:ext>
              </a:extLst>
            </p:cNvPr>
            <p:cNvSpPr/>
            <p:nvPr/>
          </p:nvSpPr>
          <p:spPr>
            <a:xfrm>
              <a:off x="7569399" y="4373444"/>
              <a:ext cx="3466141" cy="2041679"/>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 name="テキスト ボックス 15">
              <a:extLst>
                <a:ext uri="{FF2B5EF4-FFF2-40B4-BE49-F238E27FC236}">
                  <a16:creationId xmlns:a16="http://schemas.microsoft.com/office/drawing/2014/main" id="{80F128DF-3469-2D07-B30F-8D846BB70A07}"/>
                </a:ext>
              </a:extLst>
            </p:cNvPr>
            <p:cNvSpPr txBox="1"/>
            <p:nvPr/>
          </p:nvSpPr>
          <p:spPr>
            <a:xfrm>
              <a:off x="7796353" y="5827843"/>
              <a:ext cx="3012231" cy="461665"/>
            </a:xfrm>
            <a:prstGeom prst="rect">
              <a:avLst/>
            </a:prstGeom>
            <a:noFill/>
          </p:spPr>
          <p:txBody>
            <a:bodyPr wrap="square" rtlCol="0">
              <a:spAutoFit/>
            </a:bodyPr>
            <a:lstStyle/>
            <a:p>
              <a:pPr algn="ctr"/>
              <a:r>
                <a:rPr lang="ja-JP" altLang="en-US" sz="2400" b="1"/>
                <a:t>クラウド</a:t>
              </a:r>
              <a:r>
                <a:rPr lang="en-US" altLang="ja-JP" sz="2400" b="1" dirty="0"/>
                <a:t>VM</a:t>
              </a:r>
              <a:endParaRPr lang="ja-JP" altLang="en-US" sz="2400" b="1" dirty="0"/>
            </a:p>
          </p:txBody>
        </p:sp>
        <p:sp>
          <p:nvSpPr>
            <p:cNvPr id="18" name="四角形: 角を丸くする 20">
              <a:extLst>
                <a:ext uri="{FF2B5EF4-FFF2-40B4-BE49-F238E27FC236}">
                  <a16:creationId xmlns:a16="http://schemas.microsoft.com/office/drawing/2014/main" id="{117A377D-AA89-CE5E-7745-11E50A912849}"/>
                </a:ext>
              </a:extLst>
            </p:cNvPr>
            <p:cNvSpPr/>
            <p:nvPr/>
          </p:nvSpPr>
          <p:spPr>
            <a:xfrm>
              <a:off x="7783535" y="5235944"/>
              <a:ext cx="3064009" cy="51979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rPr>
                <a:t>Linux</a:t>
              </a:r>
              <a:endParaRPr lang="ja-JP" altLang="en-US" sz="2400" b="1">
                <a:solidFill>
                  <a:schemeClr val="tx1"/>
                </a:solidFill>
              </a:endParaRPr>
            </a:p>
          </p:txBody>
        </p:sp>
        <p:sp>
          <p:nvSpPr>
            <p:cNvPr id="20" name="四角形: 角を丸くする 16">
              <a:extLst>
                <a:ext uri="{FF2B5EF4-FFF2-40B4-BE49-F238E27FC236}">
                  <a16:creationId xmlns:a16="http://schemas.microsoft.com/office/drawing/2014/main" id="{D3CF8EDD-E23C-AAB3-598F-353A057DB495}"/>
                </a:ext>
              </a:extLst>
            </p:cNvPr>
            <p:cNvSpPr/>
            <p:nvPr/>
          </p:nvSpPr>
          <p:spPr>
            <a:xfrm>
              <a:off x="7781879" y="4660222"/>
              <a:ext cx="3064009" cy="441378"/>
            </a:xfrm>
            <a:prstGeom prst="round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クラウドサービス</a:t>
              </a:r>
            </a:p>
          </p:txBody>
        </p:sp>
      </p:grpSp>
      <p:sp>
        <p:nvSpPr>
          <p:cNvPr id="22" name="テキスト ボックス 21">
            <a:extLst>
              <a:ext uri="{FF2B5EF4-FFF2-40B4-BE49-F238E27FC236}">
                <a16:creationId xmlns:a16="http://schemas.microsoft.com/office/drawing/2014/main" id="{6D920FF6-4792-1F7D-C9A1-6FCC9F4AE2B2}"/>
              </a:ext>
            </a:extLst>
          </p:cNvPr>
          <p:cNvSpPr txBox="1"/>
          <p:nvPr/>
        </p:nvSpPr>
        <p:spPr>
          <a:xfrm>
            <a:off x="1810385" y="4166292"/>
            <a:ext cx="936104" cy="400110"/>
          </a:xfrm>
          <a:prstGeom prst="rect">
            <a:avLst/>
          </a:prstGeom>
          <a:noFill/>
        </p:spPr>
        <p:txBody>
          <a:bodyPr wrap="square" rtlCol="0">
            <a:spAutoFit/>
          </a:bodyPr>
          <a:lstStyle/>
          <a:p>
            <a:pPr algn="ctr"/>
            <a:r>
              <a:rPr lang="ja-JP" altLang="en-US" b="1"/>
              <a:t>従来</a:t>
            </a:r>
            <a:endParaRPr kumimoji="1" lang="ja-JP" altLang="en-US" b="1"/>
          </a:p>
        </p:txBody>
      </p:sp>
      <p:sp>
        <p:nvSpPr>
          <p:cNvPr id="31" name="テキスト ボックス 30">
            <a:extLst>
              <a:ext uri="{FF2B5EF4-FFF2-40B4-BE49-F238E27FC236}">
                <a16:creationId xmlns:a16="http://schemas.microsoft.com/office/drawing/2014/main" id="{6BE1E874-F67E-5442-22AC-D9F5850A147A}"/>
              </a:ext>
            </a:extLst>
          </p:cNvPr>
          <p:cNvSpPr txBox="1"/>
          <p:nvPr/>
        </p:nvSpPr>
        <p:spPr>
          <a:xfrm>
            <a:off x="7374878" y="4166292"/>
            <a:ext cx="1611547" cy="400110"/>
          </a:xfrm>
          <a:prstGeom prst="rect">
            <a:avLst/>
          </a:prstGeom>
          <a:noFill/>
        </p:spPr>
        <p:txBody>
          <a:bodyPr wrap="square" rtlCol="0">
            <a:spAutoFit/>
          </a:bodyPr>
          <a:lstStyle/>
          <a:p>
            <a:pPr algn="ctr"/>
            <a:r>
              <a:rPr kumimoji="1" lang="en-US" altLang="ja-JP" b="1" dirty="0"/>
              <a:t>SEV-tracker</a:t>
            </a:r>
            <a:endParaRPr kumimoji="1" lang="ja-JP" altLang="en-US" b="1"/>
          </a:p>
        </p:txBody>
      </p:sp>
    </p:spTree>
    <p:extLst>
      <p:ext uri="{BB962C8B-B14F-4D97-AF65-F5344CB8AC3E}">
        <p14:creationId xmlns:p14="http://schemas.microsoft.com/office/powerpoint/2010/main" val="2520771935"/>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FF0000"/>
          </a:solidFill>
        </a:ln>
      </a:spPr>
      <a:bodyPr rtlCol="0" anchor="ctr"/>
      <a:lstStyle>
        <a:defPPr algn="ctr">
          <a:defRPr sz="1600"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4773</Words>
  <Application>Microsoft Macintosh PowerPoint</Application>
  <PresentationFormat>ワイド画面</PresentationFormat>
  <Paragraphs>554</Paragraphs>
  <Slides>21</Slides>
  <Notes>19</Notes>
  <HiddenSlides>4</HiddenSlides>
  <MMClips>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Calibri</vt:lpstr>
      <vt:lpstr>Wingdings</vt:lpstr>
      <vt:lpstr>ＭＳ Ｐゴシック</vt:lpstr>
      <vt:lpstr>Arial</vt:lpstr>
      <vt:lpstr>デザインの設定</vt:lpstr>
      <vt:lpstr>AMD SEVを用いてネストしたVMを保護することによる安全な通信の追跡・制御</vt:lpstr>
      <vt:lpstr>パーソナルデータの漏洩</vt:lpstr>
      <vt:lpstr>クラウドサービスの複雑化</vt:lpstr>
      <vt:lpstr>クラウドサービスのデータ流</vt:lpstr>
      <vt:lpstr>プライバシ制御機構の必要性</vt:lpstr>
      <vt:lpstr>提案: SEV-tracker</vt:lpstr>
      <vt:lpstr>ユーザ・ハイパーバイザを安全に実行するには？</vt:lpstr>
      <vt:lpstr>AMD SEVを用いた相互保護</vt:lpstr>
      <vt:lpstr>ネストした仮想化のオーバヘッド削減</vt:lpstr>
      <vt:lpstr>データ流の追跡・制御</vt:lpstr>
      <vt:lpstr>クラウドからの通信履歴の保護</vt:lpstr>
      <vt:lpstr>実験</vt:lpstr>
      <vt:lpstr>実験１：通信履歴の可視化</vt:lpstr>
      <vt:lpstr>実験２：クラウドサービスの起動性能</vt:lpstr>
      <vt:lpstr>実験3：クラウドサービスの実行性能</vt:lpstr>
      <vt:lpstr>まとめ</vt:lpstr>
      <vt:lpstr>PowerPoint プレゼンテーション</vt:lpstr>
      <vt:lpstr>実験</vt:lpstr>
      <vt:lpstr>通信履歴の可視化</vt:lpstr>
      <vt:lpstr>ユーザ専用のクラウドサービスの起動</vt:lpstr>
      <vt:lpstr>今後の計画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発表</dc:title>
  <dc:creator/>
  <cp:lastModifiedBy/>
  <cp:revision>2145</cp:revision>
  <dcterms:created xsi:type="dcterms:W3CDTF">2008-11-17T05:18:55Z</dcterms:created>
  <dcterms:modified xsi:type="dcterms:W3CDTF">2024-03-18T13:33:20Z</dcterms:modified>
</cp:coreProperties>
</file>