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9" r:id="rId7"/>
    <p:sldId id="265" r:id="rId8"/>
    <p:sldId id="261" r:id="rId9"/>
    <p:sldId id="268" r:id="rId10"/>
    <p:sldId id="269" r:id="rId11"/>
    <p:sldId id="266" r:id="rId12"/>
    <p:sldId id="270" r:id="rId13"/>
    <p:sldId id="271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3B6FBB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09" autoAdjust="0"/>
    <p:restoredTop sz="73152"/>
  </p:normalViewPr>
  <p:slideViewPr>
    <p:cSldViewPr snapToGrid="0">
      <p:cViewPr varScale="1">
        <p:scale>
          <a:sx n="89" d="100"/>
          <a:sy n="89" d="100"/>
        </p:scale>
        <p:origin x="1440" y="176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385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/Users/taiyo/Library/CloudStorage/Dropbox/kyutech/B4/&#21330;&#26989;&#30740;&#31350;/Book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/Users/taiyo/Library/CloudStorage/GoogleDrive-sunta.xacm.712@gmail.com/&#12510;&#12452;&#12488;&#12441;&#12521;&#12452;&#12501;&#12441;/Linux&#20849;&#26377;/result_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Sheet1!$C$17</c:f>
              <c:strCache>
                <c:ptCount val="1"/>
                <c:pt idx="0">
                  <c:v>名前付きパイプ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Sheet1!$C$18</c:f>
              <c:numCache>
                <c:formatCode>General</c:formatCode>
                <c:ptCount val="1"/>
                <c:pt idx="0">
                  <c:v>2.7789000000000001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F9-4D4A-AFDB-FBB15AE5B12B}"/>
            </c:ext>
          </c:extLst>
        </c:ser>
        <c:ser>
          <c:idx val="1"/>
          <c:order val="1"/>
          <c:tx>
            <c:strRef>
              <c:f>Sheet1!$D$17</c:f>
              <c:strCache>
                <c:ptCount val="1"/>
                <c:pt idx="0">
                  <c:v>UNIXドメインソケット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Sheet1!$D$18</c:f>
              <c:numCache>
                <c:formatCode>General</c:formatCode>
                <c:ptCount val="1"/>
                <c:pt idx="0">
                  <c:v>2.8243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F9-4D4A-AFDB-FBB15AE5B12B}"/>
            </c:ext>
          </c:extLst>
        </c:ser>
        <c:ser>
          <c:idx val="2"/>
          <c:order val="2"/>
          <c:tx>
            <c:strRef>
              <c:f>Sheet1!$E$17</c:f>
              <c:strCache>
                <c:ptCount val="1"/>
                <c:pt idx="0">
                  <c:v>ネットワークソケット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val>
            <c:numRef>
              <c:f>Sheet1!$E$18</c:f>
              <c:numCache>
                <c:formatCode>General</c:formatCode>
                <c:ptCount val="1"/>
                <c:pt idx="0">
                  <c:v>3.1901000000000002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F9-4D4A-AFDB-FBB15AE5B12B}"/>
            </c:ext>
          </c:extLst>
        </c:ser>
        <c:ser>
          <c:idx val="3"/>
          <c:order val="3"/>
          <c:tx>
            <c:strRef>
              <c:f>Sheet1!$F$17</c:f>
              <c:strCache>
                <c:ptCount val="1"/>
                <c:pt idx="0">
                  <c:v>共有メモリ(専用API)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val>
            <c:numRef>
              <c:f>Sheet1!$F$18</c:f>
              <c:numCache>
                <c:formatCode>General</c:formatCode>
                <c:ptCount val="1"/>
                <c:pt idx="0">
                  <c:v>0.52739999999999998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F9-4D4A-AFDB-FBB15AE5B1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4320224"/>
        <c:axId val="1144408064"/>
      </c:barChart>
      <c:catAx>
        <c:axId val="1144320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44408064"/>
        <c:crosses val="autoZero"/>
        <c:auto val="1"/>
        <c:lblAlgn val="ctr"/>
        <c:lblOffset val="100"/>
        <c:noMultiLvlLbl val="0"/>
      </c:catAx>
      <c:valAx>
        <c:axId val="114440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往復時間</a:t>
                </a:r>
                <a:r>
                  <a:rPr lang="en-US"/>
                  <a:t> (ms)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6666666666666666E-2"/>
              <c:y val="0.352815325167687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bg1">
                      <a:lumMod val="1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432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5253478589148955E-2"/>
          <c:y val="5.6818181818181816E-2"/>
          <c:w val="0.88591503972962282"/>
          <c:h val="0.22447208303507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 b="1">
          <a:solidFill>
            <a:schemeClr val="bg1">
              <a:lumMod val="10000"/>
            </a:schemeClr>
          </a:solidFill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085401140912487"/>
          <c:y val="0.26969617397818924"/>
          <c:w val="0.79407296366125124"/>
          <c:h val="0.433272632096896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Sheet1!$H$23</c:f>
              <c:strCache>
                <c:ptCount val="1"/>
                <c:pt idx="0">
                  <c:v>名前付きパイプ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Sheet1!$I$22:$L$22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Sheet1!$I$23:$L$23</c:f>
              <c:numCache>
                <c:formatCode>General</c:formatCode>
                <c:ptCount val="4"/>
                <c:pt idx="0">
                  <c:v>0.76934599999999997</c:v>
                </c:pt>
                <c:pt idx="1">
                  <c:v>1.5274460000000001</c:v>
                </c:pt>
                <c:pt idx="2">
                  <c:v>2.9192499999999999</c:v>
                </c:pt>
                <c:pt idx="3">
                  <c:v>5.6500450000000004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683-AF47-BDC9-AA3FA71031B3}"/>
            </c:ext>
          </c:extLst>
        </c:ser>
        <c:ser>
          <c:idx val="1"/>
          <c:order val="1"/>
          <c:tx>
            <c:strRef>
              <c:f>Sheet1!$H$24</c:f>
              <c:strCache>
                <c:ptCount val="1"/>
                <c:pt idx="0">
                  <c:v>UNIXドメインソケット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Sheet1!$I$22:$L$22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Sheet1!$I$24:$L$24</c:f>
              <c:numCache>
                <c:formatCode>General</c:formatCode>
                <c:ptCount val="4"/>
                <c:pt idx="0">
                  <c:v>0.78467399999999998</c:v>
                </c:pt>
                <c:pt idx="1">
                  <c:v>1.5649120000000001</c:v>
                </c:pt>
                <c:pt idx="2">
                  <c:v>3.024664</c:v>
                </c:pt>
                <c:pt idx="3">
                  <c:v>5.8581240000000001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683-AF47-BDC9-AA3FA71031B3}"/>
            </c:ext>
          </c:extLst>
        </c:ser>
        <c:ser>
          <c:idx val="2"/>
          <c:order val="2"/>
          <c:tx>
            <c:strRef>
              <c:f>Sheet1!$H$25</c:f>
              <c:strCache>
                <c:ptCount val="1"/>
                <c:pt idx="0">
                  <c:v>ネットワークソケット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Sheet1!$I$22:$L$22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Sheet1!$I$25:$L$25</c:f>
              <c:numCache>
                <c:formatCode>General</c:formatCode>
                <c:ptCount val="4"/>
                <c:pt idx="0">
                  <c:v>0.95193799999999995</c:v>
                </c:pt>
                <c:pt idx="1">
                  <c:v>1.7189859999999999</c:v>
                </c:pt>
                <c:pt idx="2">
                  <c:v>3.0917870000000001</c:v>
                </c:pt>
                <c:pt idx="3">
                  <c:v>5.7222689999999998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683-AF47-BDC9-AA3FA71031B3}"/>
            </c:ext>
          </c:extLst>
        </c:ser>
        <c:ser>
          <c:idx val="3"/>
          <c:order val="3"/>
          <c:tx>
            <c:strRef>
              <c:f>Sheet1!$H$26</c:f>
              <c:strCache>
                <c:ptCount val="1"/>
                <c:pt idx="0">
                  <c:v>共有メモリ(専用API)</c:v>
                </c:pt>
              </c:strCache>
            </c:strRef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Sheet1!$I$22:$L$22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</c:numCache>
            </c:numRef>
          </c:xVal>
          <c:yVal>
            <c:numRef>
              <c:f>Sheet1!$I$26:$L$26</c:f>
              <c:numCache>
                <c:formatCode>General</c:formatCode>
                <c:ptCount val="4"/>
                <c:pt idx="0">
                  <c:v>3.1910249999999998</c:v>
                </c:pt>
                <c:pt idx="1">
                  <c:v>6.3327150000000003</c:v>
                </c:pt>
                <c:pt idx="2">
                  <c:v>12.382104</c:v>
                </c:pt>
                <c:pt idx="3">
                  <c:v>22.985410000000002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683-AF47-BDC9-AA3FA71031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5559936"/>
        <c:axId val="935800896"/>
      </c:scatterChart>
      <c:valAx>
        <c:axId val="935559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データサイズ</a:t>
                </a:r>
                <a:r>
                  <a:rPr lang="en-US"/>
                  <a:t> (KB)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800896"/>
        <c:crosses val="autoZero"/>
        <c:crossBetween val="midCat"/>
        <c:majorUnit val="1"/>
      </c:valAx>
      <c:valAx>
        <c:axId val="935800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スループット</a:t>
                </a:r>
                <a:r>
                  <a:rPr lang="en-US"/>
                  <a:t> (MB/s)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1.8255578093306288E-2"/>
              <c:y val="0.195533015491416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355599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9.5694459425448533E-2"/>
          <c:y val="4.9460979166830288E-2"/>
          <c:w val="0.87250000000000005"/>
          <c:h val="0.18290317876932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64B9691-87D6-48EF-9BFD-698344D045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6BE10E-3BBD-4023-B684-892AE173FF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2328F-004D-4D3A-9F80-6B7A705D1367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367B9F-A0B4-4348-9C4B-89D15EDCB2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CC2C2F-D89E-474B-9003-7069E7D90C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CC25F-5D23-455B-B707-89EC30CA97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749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0887C-0EF1-4AC1-9E9B-79863B12620D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A420A-BDF0-4775-9670-07D3BFB5E9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67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442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61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857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9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837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50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07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570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51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9A420A-BDF0-4775-9670-07D3BFB5E94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929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524000" y="1407319"/>
            <a:ext cx="9144000" cy="2387600"/>
          </a:xfrm>
        </p:spPr>
        <p:txBody>
          <a:bodyPr anchor="ctr">
            <a:noAutofit/>
          </a:bodyPr>
          <a:lstStyle>
            <a:lvl1pPr algn="ctr">
              <a:defRPr sz="48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発表題目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232952"/>
            <a:ext cx="9144000" cy="1397285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発表者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259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パラグラフ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58800" y="1015999"/>
            <a:ext cx="11099800" cy="938159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話題について伝えるべきメッセージ（問いの答え）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8800" y="2013155"/>
            <a:ext cx="11099800" cy="4572000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8001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</a:lstStyle>
          <a:p>
            <a:pPr lvl="0"/>
            <a:r>
              <a:rPr kumimoji="1" lang="ja-JP" altLang="en-US" dirty="0"/>
              <a:t>メッセージの補足説明（根拠／解説／具体例）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第２段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第３段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第４段</a:t>
            </a:r>
            <a:endParaRPr kumimoji="1" lang="en-US" altLang="ja-JP" dirty="0"/>
          </a:p>
          <a:p>
            <a:pPr lvl="4"/>
            <a:r>
              <a:rPr kumimoji="1" lang="ja-JP" altLang="en-US"/>
              <a:t>第５段</a:t>
            </a:r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1" hasCustomPrompt="1"/>
          </p:nvPr>
        </p:nvSpPr>
        <p:spPr>
          <a:xfrm>
            <a:off x="210574" y="348226"/>
            <a:ext cx="11455400" cy="469900"/>
          </a:xfrm>
        </p:spPr>
        <p:txBody>
          <a:bodyPr/>
          <a:lstStyle>
            <a:lvl1pPr marL="0" indent="0">
              <a:buNone/>
              <a:defRPr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スライドの話題＝問い</a:t>
            </a:r>
            <a:r>
              <a:rPr kumimoji="1" lang="en-US" altLang="ja-JP" dirty="0"/>
              <a:t>=</a:t>
            </a:r>
            <a:r>
              <a:rPr kumimoji="1" lang="ja-JP" altLang="en-US" dirty="0"/>
              <a:t>論点</a:t>
            </a:r>
            <a:endParaRPr kumimoji="1" lang="en-US" altLang="ja-JP" dirty="0"/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11493500" y="315648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6695743-78A6-41C5-8EC9-B94E39B9B94D}" type="slidenum">
              <a:rPr kumimoji="1" lang="ja-JP" altLang="en-US" sz="2400" smtClean="0">
                <a:solidFill>
                  <a:schemeClr val="tx1"/>
                </a:solidFill>
                <a:latin typeface="+mn-lt"/>
                <a:ea typeface="游ゴシック Medium" panose="020B0500000000000000" pitchFamily="50" charset="-128"/>
              </a:rPr>
              <a:t>‹#›</a:t>
            </a:fld>
            <a:endParaRPr kumimoji="1" lang="ja-JP" altLang="en-US" sz="2400" dirty="0">
              <a:solidFill>
                <a:schemeClr val="tx1"/>
              </a:solidFill>
              <a:latin typeface="+mn-lt"/>
              <a:ea typeface="游ゴシック Medium" panose="020B0500000000000000" pitchFamily="50" charset="-128"/>
            </a:endParaRPr>
          </a:p>
        </p:txBody>
      </p:sp>
      <p:cxnSp>
        <p:nvCxnSpPr>
          <p:cNvPr id="26" name="直線コネクタ 25"/>
          <p:cNvCxnSpPr/>
          <p:nvPr userDrawn="1"/>
        </p:nvCxnSpPr>
        <p:spPr>
          <a:xfrm>
            <a:off x="0" y="825500"/>
            <a:ext cx="12192000" cy="0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98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パラグラフ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58800" y="323071"/>
            <a:ext cx="11099800" cy="938159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/>
              <a:t>話題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558800" y="1376737"/>
            <a:ext cx="11099800" cy="5208418"/>
          </a:xfrm>
        </p:spPr>
        <p:txBody>
          <a:bodyPr/>
          <a:lstStyle>
            <a:lvl1pPr marL="457200" indent="-457200"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800100" marR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l"/>
              <a:tabLst/>
              <a:defRPr b="0" i="0">
                <a:solidFill>
                  <a:schemeClr val="tx1"/>
                </a:solidFill>
                <a:latin typeface="+mn-ea"/>
                <a:ea typeface="+mn-ea"/>
              </a:defRPr>
            </a:lvl2pPr>
            <a:lvl3pPr>
              <a:buClr>
                <a:schemeClr val="tx2"/>
              </a:buClr>
              <a:defRPr sz="2400" b="0" i="0">
                <a:solidFill>
                  <a:schemeClr val="tx1"/>
                </a:solidFill>
                <a:latin typeface="+mn-ea"/>
                <a:ea typeface="+mn-ea"/>
              </a:defRPr>
            </a:lvl3pPr>
            <a:lvl4pPr marL="1371600" indent="0">
              <a:buClr>
                <a:schemeClr val="tx2"/>
              </a:buClr>
              <a:buNone/>
              <a:defRPr>
                <a:solidFill>
                  <a:schemeClr val="tx1"/>
                </a:solidFill>
                <a:latin typeface="+mn-ea"/>
                <a:ea typeface="+mn-ea"/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補足</a:t>
            </a:r>
            <a:r>
              <a:rPr kumimoji="1" lang="ja-JP" altLang="en-US" dirty="0"/>
              <a:t>説明（根拠／解説／具体例）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第２段</a:t>
            </a:r>
            <a:endParaRPr kumimoji="1" lang="en-US" altLang="ja-JP" dirty="0"/>
          </a:p>
          <a:p>
            <a:pPr lvl="2"/>
            <a:r>
              <a:rPr kumimoji="1" lang="ja-JP" altLang="en-US"/>
              <a:t>第３段</a:t>
            </a:r>
            <a:endParaRPr kumimoji="1" lang="en-US" altLang="ja-JP" dirty="0"/>
          </a:p>
          <a:p>
            <a:pPr lvl="3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23" name="テキスト ボックス 22"/>
          <p:cNvSpPr txBox="1"/>
          <p:nvPr userDrawn="1"/>
        </p:nvSpPr>
        <p:spPr>
          <a:xfrm>
            <a:off x="11507123" y="6304096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6695743-78A6-41C5-8EC9-B94E39B9B94D}" type="slidenum">
              <a:rPr kumimoji="1" lang="ja-JP" altLang="en-US" sz="2400" smtClean="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  <a:ea typeface="游ゴシック Medium" panose="020B0500000000000000" pitchFamily="50" charset="-128"/>
              </a:rPr>
              <a:t>‹#›</a:t>
            </a:fld>
            <a:endParaRPr kumimoji="1" lang="ja-JP" altLang="en-US" sz="2400" dirty="0">
              <a:solidFill>
                <a:schemeClr val="tx1">
                  <a:lumMod val="60000"/>
                  <a:lumOff val="40000"/>
                </a:schemeClr>
              </a:solidFill>
              <a:latin typeface="+mn-lt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14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カ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63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AF030-86AC-4BA0-B9C6-3243C593BCFC}" type="datetimeFigureOut">
              <a:rPr kumimoji="1" lang="ja-JP" altLang="en-US" smtClean="0"/>
              <a:t>2024/2/22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92D0-3845-473E-8E13-C70357A3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34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6088" indent="-446088" algn="l" defTabSz="914400" rtl="0" eaLnBrk="1" latinLnBrk="0" hangingPunct="1">
        <a:lnSpc>
          <a:spcPct val="110000"/>
        </a:lnSpc>
        <a:spcBef>
          <a:spcPts val="1800"/>
        </a:spcBef>
        <a:buClr>
          <a:schemeClr val="accent1"/>
        </a:buClr>
        <a:buFont typeface="Wingdings" panose="05000000000000000000" pitchFamily="2" charset="2"/>
        <a:buChar char="l"/>
        <a:defRPr kumimoji="1" sz="2800" b="1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898525" indent="-441325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563" indent="-334963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151063" indent="-322263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88D046-3138-23E8-92B2-E5E8445A1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2" y="1600664"/>
            <a:ext cx="11573816" cy="2387600"/>
          </a:xfrm>
        </p:spPr>
        <p:txBody>
          <a:bodyPr/>
          <a:lstStyle/>
          <a:p>
            <a:r>
              <a:rPr kumimoji="1" lang="en-US" altLang="ja-JP" sz="4400" dirty="0"/>
              <a:t>Arm </a:t>
            </a:r>
            <a:r>
              <a:rPr kumimoji="1" lang="en-US" altLang="ja-JP" sz="4400" dirty="0" err="1"/>
              <a:t>TrustZone</a:t>
            </a:r>
            <a:r>
              <a:rPr kumimoji="1" lang="ja-JP" altLang="en-US" sz="4400"/>
              <a:t>のワールド間での</a:t>
            </a:r>
            <a:br>
              <a:rPr kumimoji="1" lang="en-US" altLang="ja-JP" sz="4400" dirty="0"/>
            </a:br>
            <a:r>
              <a:rPr kumimoji="1" lang="en-US" altLang="ja-JP" sz="4400" dirty="0"/>
              <a:t>POSIX API</a:t>
            </a:r>
            <a:r>
              <a:rPr kumimoji="1" lang="ja-JP" altLang="en-US" sz="4400"/>
              <a:t>を用いた協調実行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A962AA-17F3-3832-7604-B9ABAF770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9100"/>
            <a:ext cx="9144000" cy="1548245"/>
          </a:xfrm>
        </p:spPr>
        <p:txBody>
          <a:bodyPr lIns="90000" anchor="ctr"/>
          <a:lstStyle/>
          <a:p>
            <a:pPr>
              <a:lnSpc>
                <a:spcPts val="2080"/>
              </a:lnSpc>
            </a:pPr>
            <a:r>
              <a:rPr kumimoji="1" lang="ja-JP" altLang="en-US"/>
              <a:t>九州工業大学　情報工学部　情報・通信工学科</a:t>
            </a:r>
            <a:endParaRPr kumimoji="1" lang="en-US" altLang="ja-JP" dirty="0"/>
          </a:p>
          <a:p>
            <a:pPr>
              <a:lnSpc>
                <a:spcPts val="2080"/>
              </a:lnSpc>
            </a:pPr>
            <a:r>
              <a:rPr kumimoji="1" lang="ja-JP" altLang="en-US"/>
              <a:t>光來研究室</a:t>
            </a:r>
            <a:endParaRPr kumimoji="1" lang="en-US" altLang="ja-JP" dirty="0"/>
          </a:p>
          <a:p>
            <a:pPr>
              <a:lnSpc>
                <a:spcPts val="2080"/>
              </a:lnSpc>
            </a:pPr>
            <a:r>
              <a:rPr lang="en-US" altLang="ja-JP" dirty="0"/>
              <a:t>202C1066</a:t>
            </a:r>
            <a:r>
              <a:rPr lang="ja-JP" altLang="en-US"/>
              <a:t>　佐藤 太陽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5397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C20FB-A332-CF33-0056-60600FC6D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31F0B5-20AD-B2F2-A645-B8FD7E981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/>
              <a:t>クラウドアプリケーションを</a:t>
            </a:r>
            <a:r>
              <a:rPr kumimoji="1" lang="en-US" altLang="ja-JP" dirty="0"/>
              <a:t>2</a:t>
            </a:r>
            <a:r>
              <a:rPr kumimoji="1" lang="ja-JP" altLang="en-US"/>
              <a:t>つのワールドに分割し、ワールド間で</a:t>
            </a:r>
            <a:r>
              <a:rPr lang="en-US" altLang="ja-JP" dirty="0"/>
              <a:t>POSIX API</a:t>
            </a:r>
            <a:r>
              <a:rPr lang="ja-JP" altLang="en-US"/>
              <a:t>を</a:t>
            </a:r>
            <a:r>
              <a:rPr kumimoji="1" lang="ja-JP" altLang="en-US"/>
              <a:t>用いて協調実行する</a:t>
            </a:r>
            <a:r>
              <a:rPr kumimoji="1" lang="en-US" altLang="ja-JP" dirty="0" err="1"/>
              <a:t>TZmediator</a:t>
            </a:r>
            <a:r>
              <a:rPr kumimoji="1" lang="ja-JP" altLang="en-US"/>
              <a:t>を提案</a:t>
            </a:r>
          </a:p>
          <a:p>
            <a:pPr lvl="1"/>
            <a:r>
              <a:rPr kumimoji="1" lang="ja-JP" altLang="en-US"/>
              <a:t>ノーマルワールド内に</a:t>
            </a:r>
            <a:r>
              <a:rPr kumimoji="1" lang="en-US" altLang="ja-JP" dirty="0"/>
              <a:t>TA</a:t>
            </a:r>
            <a:r>
              <a:rPr kumimoji="1" lang="ja-JP" altLang="en-US"/>
              <a:t>に対応するシャドウプロセスを作成</a:t>
            </a:r>
          </a:p>
          <a:p>
            <a:pPr lvl="1"/>
            <a:r>
              <a:rPr kumimoji="1" lang="en-JP" altLang="ja-JP" dirty="0"/>
              <a:t>CA</a:t>
            </a:r>
            <a:r>
              <a:rPr kumimoji="1" lang="ja-JP" altLang="en-JP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はシャドウプロセスを介して通信</a:t>
            </a:r>
            <a:endParaRPr kumimoji="1" lang="en-US" altLang="ja-JP" dirty="0"/>
          </a:p>
          <a:p>
            <a:pPr lvl="1"/>
            <a:r>
              <a:rPr lang="ja-JP" altLang="en-US"/>
              <a:t>名前付きパイプ、</a:t>
            </a:r>
            <a:r>
              <a:rPr lang="en-US" altLang="ja-JP" dirty="0"/>
              <a:t>UNIX</a:t>
            </a:r>
            <a:r>
              <a:rPr lang="ja-JP" altLang="en-US"/>
              <a:t>ドメインソケット、ネットワークソケットを用いた通信の動作と性能を確認</a:t>
            </a:r>
            <a:endParaRPr lang="en-US" altLang="ja-JP" dirty="0"/>
          </a:p>
          <a:p>
            <a:r>
              <a:rPr lang="ja-JP" altLang="en-US"/>
              <a:t>今後の課題</a:t>
            </a:r>
            <a:endParaRPr lang="en-US" altLang="ja-JP" dirty="0"/>
          </a:p>
          <a:p>
            <a:pPr lvl="1"/>
            <a:r>
              <a:rPr kumimoji="1" lang="ja-JP" altLang="en-US"/>
              <a:t>通信関連の他の</a:t>
            </a:r>
            <a:r>
              <a:rPr kumimoji="1" lang="en-US" altLang="ja-JP" dirty="0"/>
              <a:t>POSIX API</a:t>
            </a:r>
            <a:r>
              <a:rPr kumimoji="1" lang="ja-JP" altLang="en-US"/>
              <a:t>への対応</a:t>
            </a:r>
            <a:endParaRPr kumimoji="1" lang="en-US" altLang="ja-JP" dirty="0"/>
          </a:p>
          <a:p>
            <a:pPr lvl="1"/>
            <a:r>
              <a:rPr lang="en-US" altLang="ja-JP" dirty="0" err="1"/>
              <a:t>WebAssembly</a:t>
            </a:r>
            <a:r>
              <a:rPr lang="ja-JP" altLang="en-US"/>
              <a:t>を用いた</a:t>
            </a:r>
            <a:r>
              <a:rPr lang="en-US" altLang="ja-JP" dirty="0"/>
              <a:t>TA</a:t>
            </a:r>
            <a:r>
              <a:rPr lang="ja-JP" altLang="en-US"/>
              <a:t>の安全な実行</a:t>
            </a:r>
            <a:r>
              <a:rPr lang="en-US" altLang="ja-JP" dirty="0"/>
              <a:t> </a:t>
            </a:r>
            <a:r>
              <a:rPr lang="en-US" altLang="ja-JP" sz="2000" dirty="0"/>
              <a:t>[</a:t>
            </a:r>
            <a:r>
              <a:rPr lang="en-US" altLang="ja-JP" sz="2000" dirty="0" err="1"/>
              <a:t>Menetrey</a:t>
            </a:r>
            <a:r>
              <a:rPr lang="en-US" altLang="ja-JP" sz="2000" dirty="0"/>
              <a:t>+, ICDCS’22] </a:t>
            </a:r>
            <a:r>
              <a:rPr lang="ja-JP" altLang="en-US"/>
              <a:t>との統合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70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A90C47-E836-1681-1C42-09E0F8F7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エッジコンピューティング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F01958-B176-AD6C-B6DD-E30BDDF1D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クラウドのアプリケーションをユーザの近くで実行</a:t>
            </a:r>
            <a:endParaRPr kumimoji="1" lang="en-US" altLang="ja-JP" dirty="0"/>
          </a:p>
          <a:p>
            <a:pPr lvl="1"/>
            <a:r>
              <a:rPr kumimoji="1" lang="ja-JP" altLang="en-US"/>
              <a:t>クラウドでの実行に比べて、低遅延・高速・リアルタイム処理が可能</a:t>
            </a:r>
            <a:endParaRPr kumimoji="1" lang="en-US" altLang="ja-JP" dirty="0"/>
          </a:p>
          <a:p>
            <a:pPr lvl="1"/>
            <a:r>
              <a:rPr kumimoji="1" lang="ja-JP" altLang="en-US"/>
              <a:t>クラウドとの通信を減らせるため、ネットワーク負荷の軽減が可能</a:t>
            </a:r>
            <a:endParaRPr kumimoji="1" lang="en-US" altLang="ja-JP" dirty="0"/>
          </a:p>
          <a:p>
            <a:r>
              <a:rPr lang="ja-JP" altLang="en-US"/>
              <a:t>クラウドアプリケーションが攻撃を受けやすくなる可能性</a:t>
            </a:r>
            <a:endParaRPr lang="en-US" altLang="ja-JP" dirty="0"/>
          </a:p>
          <a:p>
            <a:pPr lvl="1"/>
            <a:r>
              <a:rPr lang="ja-JP" altLang="en-US"/>
              <a:t>クラウドの管理外のエッジデバイスでは</a:t>
            </a:r>
            <a:r>
              <a:rPr lang="en-US" altLang="ja-JP" dirty="0"/>
              <a:t>OS</a:t>
            </a:r>
            <a:r>
              <a:rPr lang="ja-JP" altLang="en-US"/>
              <a:t>すら信頼できない</a:t>
            </a:r>
            <a:endParaRPr lang="en-US" altLang="ja-JP" dirty="0"/>
          </a:p>
          <a:p>
            <a:pPr lvl="1"/>
            <a:r>
              <a:rPr kumimoji="1" lang="ja-JP" altLang="en-US"/>
              <a:t>リバースエンジニアリング、機微情報の窃取、処理の改竄など</a:t>
            </a:r>
            <a:endParaRPr kumimoji="1" lang="en-US" altLang="ja-JP" dirty="0"/>
          </a:p>
          <a:p>
            <a:pPr lvl="1"/>
            <a:endParaRPr kumimoji="1" lang="ja-JP" altLang="en-US"/>
          </a:p>
        </p:txBody>
      </p:sp>
      <p:pic>
        <p:nvPicPr>
          <p:cNvPr id="5" name="グラフィックス 4" descr="雲 枠線">
            <a:extLst>
              <a:ext uri="{FF2B5EF4-FFF2-40B4-BE49-F238E27FC236}">
                <a16:creationId xmlns:a16="http://schemas.microsoft.com/office/drawing/2014/main" id="{2C720E64-9F20-49AB-577F-20B6B00F8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8756" y="4352645"/>
            <a:ext cx="1701325" cy="1701325"/>
          </a:xfrm>
          <a:prstGeom prst="rect">
            <a:avLst/>
          </a:prstGeom>
        </p:spPr>
      </p:pic>
      <p:pic>
        <p:nvPicPr>
          <p:cNvPr id="7" name="グラフィックス 6" descr="世界 枠線">
            <a:extLst>
              <a:ext uri="{FF2B5EF4-FFF2-40B4-BE49-F238E27FC236}">
                <a16:creationId xmlns:a16="http://schemas.microsoft.com/office/drawing/2014/main" id="{816A2F5A-1C50-1C98-7E66-6A1BD1751D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46703" y="4857329"/>
            <a:ext cx="967188" cy="967188"/>
          </a:xfrm>
          <a:prstGeom prst="rect">
            <a:avLst/>
          </a:prstGeom>
        </p:spPr>
      </p:pic>
      <p:pic>
        <p:nvPicPr>
          <p:cNvPr id="9" name="グラフィックス 8" descr="データベース 枠線">
            <a:extLst>
              <a:ext uri="{FF2B5EF4-FFF2-40B4-BE49-F238E27FC236}">
                <a16:creationId xmlns:a16="http://schemas.microsoft.com/office/drawing/2014/main" id="{DBEDE8B6-EC5A-CB9E-D739-95C50BF822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47241" y="4851316"/>
            <a:ext cx="967188" cy="967188"/>
          </a:xfrm>
          <a:prstGeom prst="rect">
            <a:avLst/>
          </a:prstGeom>
        </p:spPr>
      </p:pic>
      <p:pic>
        <p:nvPicPr>
          <p:cNvPr id="11" name="グラフィックス 10" descr="スマート フォン 枠線">
            <a:extLst>
              <a:ext uri="{FF2B5EF4-FFF2-40B4-BE49-F238E27FC236}">
                <a16:creationId xmlns:a16="http://schemas.microsoft.com/office/drawing/2014/main" id="{A554D825-C200-7B9A-8DB8-17E52F840D3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55929" y="4851316"/>
            <a:ext cx="967188" cy="967188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731FE-1281-A4A6-FFC5-FDCD2E319EAC}"/>
              </a:ext>
            </a:extLst>
          </p:cNvPr>
          <p:cNvSpPr txBox="1"/>
          <p:nvPr/>
        </p:nvSpPr>
        <p:spPr>
          <a:xfrm>
            <a:off x="1695421" y="5818504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クラウド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F39E0F-5933-4A9D-EFA8-ACD9A6EDDE10}"/>
              </a:ext>
            </a:extLst>
          </p:cNvPr>
          <p:cNvSpPr txBox="1"/>
          <p:nvPr/>
        </p:nvSpPr>
        <p:spPr>
          <a:xfrm>
            <a:off x="3710902" y="5818504"/>
            <a:ext cx="156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ネットワーク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3CE182B-0ACE-9685-2304-F7EA7575DEE9}"/>
              </a:ext>
            </a:extLst>
          </p:cNvPr>
          <p:cNvSpPr txBox="1"/>
          <p:nvPr/>
        </p:nvSpPr>
        <p:spPr>
          <a:xfrm>
            <a:off x="6911440" y="5818504"/>
            <a:ext cx="156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エッジサーバ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E4A1F15-6AF6-81C9-6648-B1EB2AEBAD93}"/>
              </a:ext>
            </a:extLst>
          </p:cNvPr>
          <p:cNvSpPr txBox="1"/>
          <p:nvPr/>
        </p:nvSpPr>
        <p:spPr>
          <a:xfrm>
            <a:off x="8985525" y="5818504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デバイス</a:t>
            </a:r>
          </a:p>
        </p:txBody>
      </p:sp>
      <p:sp>
        <p:nvSpPr>
          <p:cNvPr id="18" name="左右矢印 17">
            <a:extLst>
              <a:ext uri="{FF2B5EF4-FFF2-40B4-BE49-F238E27FC236}">
                <a16:creationId xmlns:a16="http://schemas.microsoft.com/office/drawing/2014/main" id="{E3B2C165-7764-5039-B467-46F2B83359B9}"/>
              </a:ext>
            </a:extLst>
          </p:cNvPr>
          <p:cNvSpPr/>
          <p:nvPr/>
        </p:nvSpPr>
        <p:spPr>
          <a:xfrm>
            <a:off x="3100882" y="5203308"/>
            <a:ext cx="787154" cy="423166"/>
          </a:xfrm>
          <a:prstGeom prst="leftRightArrow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左右矢印 18">
            <a:extLst>
              <a:ext uri="{FF2B5EF4-FFF2-40B4-BE49-F238E27FC236}">
                <a16:creationId xmlns:a16="http://schemas.microsoft.com/office/drawing/2014/main" id="{977DD060-D507-646A-E074-BD1BE2C125F5}"/>
              </a:ext>
            </a:extLst>
          </p:cNvPr>
          <p:cNvSpPr/>
          <p:nvPr/>
        </p:nvSpPr>
        <p:spPr>
          <a:xfrm>
            <a:off x="8191602" y="5203308"/>
            <a:ext cx="787154" cy="423166"/>
          </a:xfrm>
          <a:prstGeom prst="leftRightArrow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左右矢印 19">
            <a:extLst>
              <a:ext uri="{FF2B5EF4-FFF2-40B4-BE49-F238E27FC236}">
                <a16:creationId xmlns:a16="http://schemas.microsoft.com/office/drawing/2014/main" id="{72B9CB94-A36A-016D-1952-CC740A654E5D}"/>
              </a:ext>
            </a:extLst>
          </p:cNvPr>
          <p:cNvSpPr/>
          <p:nvPr/>
        </p:nvSpPr>
        <p:spPr>
          <a:xfrm>
            <a:off x="4913891" y="5203308"/>
            <a:ext cx="2233350" cy="423166"/>
          </a:xfrm>
          <a:prstGeom prst="leftRightArrow">
            <a:avLst/>
          </a:pr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レーム 16">
            <a:extLst>
              <a:ext uri="{FF2B5EF4-FFF2-40B4-BE49-F238E27FC236}">
                <a16:creationId xmlns:a16="http://schemas.microsoft.com/office/drawing/2014/main" id="{4144FB76-DEEE-75FD-56B0-D8CDED7CDFCB}"/>
              </a:ext>
            </a:extLst>
          </p:cNvPr>
          <p:cNvSpPr/>
          <p:nvPr/>
        </p:nvSpPr>
        <p:spPr>
          <a:xfrm>
            <a:off x="6538206" y="4688472"/>
            <a:ext cx="4255038" cy="1701325"/>
          </a:xfrm>
          <a:prstGeom prst="frame">
            <a:avLst>
              <a:gd name="adj1" fmla="val 2634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9CF8635-2850-ECEC-0B00-5D937AE05F65}"/>
              </a:ext>
            </a:extLst>
          </p:cNvPr>
          <p:cNvSpPr/>
          <p:nvPr/>
        </p:nvSpPr>
        <p:spPr>
          <a:xfrm>
            <a:off x="2180666" y="5361838"/>
            <a:ext cx="672574" cy="36933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App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8D57FA6E-E345-E424-5EF2-1E7D2D93E05E}"/>
              </a:ext>
            </a:extLst>
          </p:cNvPr>
          <p:cNvSpPr/>
          <p:nvPr/>
        </p:nvSpPr>
        <p:spPr>
          <a:xfrm>
            <a:off x="9598185" y="5361838"/>
            <a:ext cx="672574" cy="369332"/>
          </a:xfrm>
          <a:prstGeom prst="round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App</a:t>
            </a:r>
            <a:endParaRPr kumimoji="1" lang="ja-JP" altLang="en-US" b="1">
              <a:solidFill>
                <a:schemeClr val="bg1"/>
              </a:solidFill>
            </a:endParaRPr>
          </a:p>
        </p:txBody>
      </p:sp>
      <p:pic>
        <p:nvPicPr>
          <p:cNvPr id="8" name="グラフィックス 7" descr="細菌 単色塗りつぶし">
            <a:extLst>
              <a:ext uri="{FF2B5EF4-FFF2-40B4-BE49-F238E27FC236}">
                <a16:creationId xmlns:a16="http://schemas.microsoft.com/office/drawing/2014/main" id="{914E15D2-1009-141D-3079-4FE6839E31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59978" y="4943947"/>
            <a:ext cx="625035" cy="62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2B4A6-6C2A-DAF3-87BD-FB845165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隔離実行環境</a:t>
            </a:r>
            <a:r>
              <a:rPr kumimoji="1" lang="en-US" altLang="ja-JP" dirty="0"/>
              <a:t> (TEE</a:t>
            </a:r>
            <a:r>
              <a:rPr lang="en-US" altLang="ja-JP" dirty="0"/>
              <a:t>) </a:t>
            </a:r>
            <a:r>
              <a:rPr lang="ja-JP" altLang="en-US"/>
              <a:t>を用いた</a:t>
            </a:r>
            <a:r>
              <a:rPr kumimoji="1" lang="ja-JP" altLang="en-US"/>
              <a:t>安全な実行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C11EC4-03C8-229D-8410-D9787371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TEE</a:t>
            </a:r>
            <a:r>
              <a:rPr kumimoji="1" lang="ja-JP" altLang="en-US"/>
              <a:t>を用いることでクラウドアプリケーションを安全に実行可能</a:t>
            </a:r>
            <a:endParaRPr kumimoji="1" lang="en-US" altLang="ja-JP" dirty="0"/>
          </a:p>
          <a:p>
            <a:pPr lvl="1"/>
            <a:r>
              <a:rPr kumimoji="1" lang="ja-JP" altLang="en-US"/>
              <a:t>論理的に隔離したメモリ上で処理を実行する機能を</a:t>
            </a:r>
            <a:r>
              <a:rPr kumimoji="1" lang="en-JP" altLang="ja-JP" dirty="0"/>
              <a:t>CPU</a:t>
            </a:r>
            <a:r>
              <a:rPr kumimoji="1" lang="ja-JP" altLang="en-JP"/>
              <a:t>が</a:t>
            </a:r>
            <a:r>
              <a:rPr kumimoji="1" lang="ja-JP" altLang="en-US"/>
              <a:t>提供</a:t>
            </a:r>
            <a:endParaRPr kumimoji="1" lang="en-US" altLang="ja-JP" dirty="0"/>
          </a:p>
          <a:p>
            <a:pPr lvl="1"/>
            <a:r>
              <a:rPr lang="en-US" altLang="ja-JP" dirty="0"/>
              <a:t>TEE</a:t>
            </a:r>
            <a:r>
              <a:rPr lang="ja-JP" altLang="en-US"/>
              <a:t>の例：</a:t>
            </a:r>
            <a:r>
              <a:rPr lang="en-US" altLang="ja-JP" dirty="0"/>
              <a:t>Intel SGX</a:t>
            </a:r>
            <a:r>
              <a:rPr lang="ja-JP" altLang="en-US"/>
              <a:t>、</a:t>
            </a:r>
            <a:r>
              <a:rPr lang="en-US" altLang="ja-JP" dirty="0"/>
              <a:t>AMD SEV</a:t>
            </a:r>
            <a:r>
              <a:rPr lang="ja-JP" altLang="en-US"/>
              <a:t>、</a:t>
            </a:r>
            <a:r>
              <a:rPr lang="en-US" altLang="ja-JP" dirty="0"/>
              <a:t>Arm </a:t>
            </a:r>
            <a:r>
              <a:rPr lang="en-US" altLang="ja-JP" dirty="0" err="1"/>
              <a:t>TrustZone</a:t>
            </a:r>
            <a:r>
              <a:rPr lang="ja-JP" altLang="en-US"/>
              <a:t>など</a:t>
            </a:r>
            <a:endParaRPr lang="en-US" altLang="ja-JP" dirty="0"/>
          </a:p>
          <a:p>
            <a:r>
              <a:rPr lang="ja-JP" altLang="en-US"/>
              <a:t>エッジデバイス向けの</a:t>
            </a:r>
            <a:r>
              <a:rPr lang="en-US" altLang="ja-JP" dirty="0"/>
              <a:t>Arm </a:t>
            </a:r>
            <a:r>
              <a:rPr lang="en-US" altLang="ja-JP" dirty="0" err="1"/>
              <a:t>TrustZone</a:t>
            </a:r>
            <a:r>
              <a:rPr lang="ja-JP" altLang="en-US"/>
              <a:t>は</a:t>
            </a:r>
            <a:r>
              <a:rPr lang="en-US" altLang="ja-JP" dirty="0"/>
              <a:t>2</a:t>
            </a:r>
            <a:r>
              <a:rPr lang="ja-JP" altLang="en-US"/>
              <a:t>つのワールドを提供</a:t>
            </a:r>
            <a:endParaRPr lang="en-US" altLang="ja-JP" dirty="0"/>
          </a:p>
          <a:p>
            <a:pPr lvl="1"/>
            <a:r>
              <a:rPr lang="ja-JP" altLang="en-US"/>
              <a:t>セキュアワールド：</a:t>
            </a:r>
            <a:r>
              <a:rPr lang="en-US" altLang="ja-JP" dirty="0"/>
              <a:t>Trusted Application (TA) </a:t>
            </a:r>
            <a:r>
              <a:rPr lang="ja-JP" altLang="en-US"/>
              <a:t>が動作する信頼できる環境</a:t>
            </a:r>
          </a:p>
          <a:p>
            <a:pPr lvl="1"/>
            <a:r>
              <a:rPr lang="ja-JP" altLang="en-US"/>
              <a:t>ノーマルワールド：</a:t>
            </a:r>
            <a:r>
              <a:rPr kumimoji="1" lang="en-US" altLang="ja-JP" dirty="0"/>
              <a:t>Client Application (CA)</a:t>
            </a:r>
            <a:r>
              <a:rPr lang="ja-JP" altLang="en-US"/>
              <a:t>が動作する信頼できない環境</a:t>
            </a:r>
          </a:p>
          <a:p>
            <a:pPr lvl="1"/>
            <a:endParaRPr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404718-8AE0-3300-2331-88492CAFF114}"/>
              </a:ext>
            </a:extLst>
          </p:cNvPr>
          <p:cNvSpPr/>
          <p:nvPr/>
        </p:nvSpPr>
        <p:spPr>
          <a:xfrm>
            <a:off x="3708986" y="5050131"/>
            <a:ext cx="2311884" cy="1251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1D50A8-8C54-0206-C565-6C7391F49F54}"/>
              </a:ext>
            </a:extLst>
          </p:cNvPr>
          <p:cNvSpPr/>
          <p:nvPr/>
        </p:nvSpPr>
        <p:spPr>
          <a:xfrm>
            <a:off x="6171132" y="5035222"/>
            <a:ext cx="2311883" cy="12586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BDB4A06-73F6-EC4D-4239-15BF96CFE4FD}"/>
              </a:ext>
            </a:extLst>
          </p:cNvPr>
          <p:cNvSpPr txBox="1"/>
          <p:nvPr/>
        </p:nvSpPr>
        <p:spPr>
          <a:xfrm>
            <a:off x="3708984" y="4666681"/>
            <a:ext cx="231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2E0D2C-DCA0-2BBA-62A1-FD21FE352138}"/>
              </a:ext>
            </a:extLst>
          </p:cNvPr>
          <p:cNvSpPr txBox="1"/>
          <p:nvPr/>
        </p:nvSpPr>
        <p:spPr>
          <a:xfrm>
            <a:off x="6171130" y="4680798"/>
            <a:ext cx="231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54521C27-B799-4D81-E0C4-446874B1B85D}"/>
              </a:ext>
            </a:extLst>
          </p:cNvPr>
          <p:cNvSpPr/>
          <p:nvPr/>
        </p:nvSpPr>
        <p:spPr>
          <a:xfrm>
            <a:off x="3797617" y="5144310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CA</a:t>
            </a:r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78FC280A-8210-D5E4-728A-04F3BDEC5FAC}"/>
              </a:ext>
            </a:extLst>
          </p:cNvPr>
          <p:cNvSpPr/>
          <p:nvPr/>
        </p:nvSpPr>
        <p:spPr>
          <a:xfrm>
            <a:off x="3801994" y="5721639"/>
            <a:ext cx="2130243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汎用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31921101-F600-70A4-88FA-188BD151C73E}"/>
              </a:ext>
            </a:extLst>
          </p:cNvPr>
          <p:cNvSpPr/>
          <p:nvPr/>
        </p:nvSpPr>
        <p:spPr>
          <a:xfrm>
            <a:off x="4532262" y="5144310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CA</a:t>
            </a:r>
            <a:endParaRPr kumimoji="1" lang="ja-JP" altLang="en-US"/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AF18679C-ABC1-C595-7A0C-D9DFC4B6CA50}"/>
              </a:ext>
            </a:extLst>
          </p:cNvPr>
          <p:cNvSpPr/>
          <p:nvPr/>
        </p:nvSpPr>
        <p:spPr>
          <a:xfrm>
            <a:off x="5266907" y="5144311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CA</a:t>
            </a:r>
            <a:endParaRPr kumimoji="1" lang="ja-JP" altLang="en-US"/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648D6BB4-6C29-9C52-3DFA-AF6AA8802E89}"/>
              </a:ext>
            </a:extLst>
          </p:cNvPr>
          <p:cNvSpPr/>
          <p:nvPr/>
        </p:nvSpPr>
        <p:spPr>
          <a:xfrm>
            <a:off x="6261949" y="5713896"/>
            <a:ext cx="2130243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専用</a:t>
            </a:r>
            <a:r>
              <a:rPr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D3EB9B95-1FB1-1C3E-9BD5-255DB7782997}"/>
              </a:ext>
            </a:extLst>
          </p:cNvPr>
          <p:cNvSpPr/>
          <p:nvPr/>
        </p:nvSpPr>
        <p:spPr>
          <a:xfrm>
            <a:off x="6257572" y="5152174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TA</a:t>
            </a:r>
            <a:endParaRPr kumimoji="1" lang="ja-JP" altLang="en-US"/>
          </a:p>
        </p:txBody>
      </p:sp>
      <p:sp>
        <p:nvSpPr>
          <p:cNvPr id="21" name="角丸四角形 20">
            <a:extLst>
              <a:ext uri="{FF2B5EF4-FFF2-40B4-BE49-F238E27FC236}">
                <a16:creationId xmlns:a16="http://schemas.microsoft.com/office/drawing/2014/main" id="{0E781946-782F-5E45-8DEB-C5F07C7A721C}"/>
              </a:ext>
            </a:extLst>
          </p:cNvPr>
          <p:cNvSpPr/>
          <p:nvPr/>
        </p:nvSpPr>
        <p:spPr>
          <a:xfrm>
            <a:off x="6992217" y="5152174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TA</a:t>
            </a:r>
            <a:endParaRPr kumimoji="1" lang="ja-JP" altLang="en-US"/>
          </a:p>
        </p:txBody>
      </p:sp>
      <p:sp>
        <p:nvSpPr>
          <p:cNvPr id="22" name="角丸四角形 21">
            <a:extLst>
              <a:ext uri="{FF2B5EF4-FFF2-40B4-BE49-F238E27FC236}">
                <a16:creationId xmlns:a16="http://schemas.microsoft.com/office/drawing/2014/main" id="{316F7A95-1A46-5730-8A45-3C6A1D315692}"/>
              </a:ext>
            </a:extLst>
          </p:cNvPr>
          <p:cNvSpPr/>
          <p:nvPr/>
        </p:nvSpPr>
        <p:spPr>
          <a:xfrm>
            <a:off x="7726862" y="5152175"/>
            <a:ext cx="66533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TA</a:t>
            </a:r>
            <a:endParaRPr kumimoji="1" lang="ja-JP" altLang="en-US"/>
          </a:p>
        </p:txBody>
      </p:sp>
      <p:sp>
        <p:nvSpPr>
          <p:cNvPr id="23" name="左右矢印 34">
            <a:extLst>
              <a:ext uri="{FF2B5EF4-FFF2-40B4-BE49-F238E27FC236}">
                <a16:creationId xmlns:a16="http://schemas.microsoft.com/office/drawing/2014/main" id="{0D83E4B3-5A39-C6EA-F504-219C884434BA}"/>
              </a:ext>
            </a:extLst>
          </p:cNvPr>
          <p:cNvSpPr/>
          <p:nvPr/>
        </p:nvSpPr>
        <p:spPr>
          <a:xfrm>
            <a:off x="5614323" y="5778247"/>
            <a:ext cx="963352" cy="343820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60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1308F1-3FBA-0BC1-E021-736DEB0F5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TrustZone</a:t>
            </a:r>
            <a:r>
              <a:rPr lang="ja-JP" altLang="en-US"/>
              <a:t>を用いる上での</a:t>
            </a:r>
            <a:r>
              <a:rPr kumimoji="1" lang="ja-JP" altLang="en-US"/>
              <a:t>問題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7C8B80-D24C-10B6-20FE-D2FC9D068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セキュアワールドに高い権限を与えることで保護を実現</a:t>
            </a:r>
            <a:endParaRPr kumimoji="1" lang="en-US" altLang="ja-JP" dirty="0"/>
          </a:p>
          <a:p>
            <a:pPr lvl="1"/>
            <a:r>
              <a:rPr kumimoji="1" lang="ja-JP" altLang="en-US"/>
              <a:t>クラウドアプリケーションを実行するとシステム全体に影響が及ぶ可能性</a:t>
            </a:r>
            <a:endParaRPr kumimoji="1" lang="en-US" altLang="ja-JP" dirty="0"/>
          </a:p>
          <a:p>
            <a:pPr lvl="1"/>
            <a:r>
              <a:rPr kumimoji="1" lang="ja-JP" altLang="en-US"/>
              <a:t>一般的なクラウドアプリケーションは高い権限を必要としない</a:t>
            </a:r>
            <a:endParaRPr kumimoji="1" lang="en-US" altLang="ja-JP" dirty="0"/>
          </a:p>
          <a:p>
            <a:r>
              <a:rPr lang="en-US" altLang="ja-JP" dirty="0"/>
              <a:t>TEE</a:t>
            </a:r>
            <a:r>
              <a:rPr lang="ja-JP" altLang="en-US"/>
              <a:t>を利用するには専用</a:t>
            </a:r>
            <a:r>
              <a:rPr lang="en-US" altLang="ja-JP" dirty="0"/>
              <a:t>API</a:t>
            </a:r>
            <a:r>
              <a:rPr lang="ja-JP" altLang="en-US"/>
              <a:t>を用いることが必要</a:t>
            </a:r>
            <a:endParaRPr lang="en-US" altLang="ja-JP" dirty="0"/>
          </a:p>
          <a:p>
            <a:pPr lvl="1"/>
            <a:r>
              <a:rPr kumimoji="1" lang="en-US" altLang="ja-JP" dirty="0"/>
              <a:t>CA</a:t>
            </a:r>
            <a:r>
              <a:rPr kumimoji="1" lang="ja-JP" altLang="en-US"/>
              <a:t>は同期的に</a:t>
            </a:r>
            <a:r>
              <a:rPr kumimoji="1" lang="en-US" altLang="ja-JP" dirty="0"/>
              <a:t>TA</a:t>
            </a:r>
            <a:r>
              <a:rPr kumimoji="1" lang="ja-JP" altLang="en-US"/>
              <a:t>を呼び出し、</a:t>
            </a:r>
            <a:r>
              <a:rPr kumimoji="1" lang="en-US" altLang="ja-JP" dirty="0"/>
              <a:t>TA</a:t>
            </a:r>
            <a:r>
              <a:rPr kumimoji="1" lang="ja-JP" altLang="en-US"/>
              <a:t>の処理が終了するまでは停止</a:t>
            </a:r>
            <a:endParaRPr kumimoji="1" lang="en-US" altLang="ja-JP" dirty="0"/>
          </a:p>
          <a:p>
            <a:pPr lvl="1"/>
            <a:r>
              <a:rPr kumimoji="1" lang="en-JP" altLang="ja-JP" dirty="0"/>
              <a:t>TA</a:t>
            </a:r>
            <a:r>
              <a:rPr kumimoji="1" lang="ja-JP" altLang="en-JP"/>
              <a:t>は</a:t>
            </a:r>
            <a:r>
              <a:rPr kumimoji="1" lang="ja-JP" altLang="en-US"/>
              <a:t>専用</a:t>
            </a:r>
            <a:r>
              <a:rPr kumimoji="1" lang="en-US" altLang="ja-JP" dirty="0"/>
              <a:t>OS</a:t>
            </a:r>
            <a:r>
              <a:rPr lang="ja-JP" altLang="en-US"/>
              <a:t>上で動作するため、</a:t>
            </a:r>
            <a:r>
              <a:rPr lang="en-US" altLang="ja-JP" dirty="0"/>
              <a:t>CA</a:t>
            </a:r>
            <a:r>
              <a:rPr lang="ja-JP" altLang="en-US"/>
              <a:t>との柔軟な協調が難しい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C1C063-73FE-8C13-380C-6373ED9692A7}"/>
              </a:ext>
            </a:extLst>
          </p:cNvPr>
          <p:cNvSpPr/>
          <p:nvPr/>
        </p:nvSpPr>
        <p:spPr>
          <a:xfrm>
            <a:off x="2926236" y="4703432"/>
            <a:ext cx="2708263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4E42C3-2C7C-111B-A676-83A1DF3FE947}"/>
              </a:ext>
            </a:extLst>
          </p:cNvPr>
          <p:cNvSpPr/>
          <p:nvPr/>
        </p:nvSpPr>
        <p:spPr>
          <a:xfrm>
            <a:off x="6488923" y="4681937"/>
            <a:ext cx="2708260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6E4A41-900B-61D5-E910-C11CAC03AD44}"/>
              </a:ext>
            </a:extLst>
          </p:cNvPr>
          <p:cNvSpPr txBox="1"/>
          <p:nvPr/>
        </p:nvSpPr>
        <p:spPr>
          <a:xfrm>
            <a:off x="2926236" y="4319982"/>
            <a:ext cx="270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9CED179-9698-010C-9466-0CF53D5EF7CF}"/>
              </a:ext>
            </a:extLst>
          </p:cNvPr>
          <p:cNvSpPr txBox="1"/>
          <p:nvPr/>
        </p:nvSpPr>
        <p:spPr>
          <a:xfrm>
            <a:off x="6488923" y="4327513"/>
            <a:ext cx="2708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24AEC21-54CC-0998-878F-F6B79E13B55D}"/>
              </a:ext>
            </a:extLst>
          </p:cNvPr>
          <p:cNvSpPr/>
          <p:nvPr/>
        </p:nvSpPr>
        <p:spPr>
          <a:xfrm>
            <a:off x="3115780" y="4797611"/>
            <a:ext cx="2322636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B770A79-F5D7-EDD4-252F-5D05D3FEFFA9}"/>
              </a:ext>
            </a:extLst>
          </p:cNvPr>
          <p:cNvSpPr/>
          <p:nvPr/>
        </p:nvSpPr>
        <p:spPr>
          <a:xfrm>
            <a:off x="3115781" y="5935301"/>
            <a:ext cx="2369319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汎用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280E9F6F-116C-C222-4907-C81809CE6730}"/>
              </a:ext>
            </a:extLst>
          </p:cNvPr>
          <p:cNvSpPr/>
          <p:nvPr/>
        </p:nvSpPr>
        <p:spPr>
          <a:xfrm>
            <a:off x="6634738" y="5927793"/>
            <a:ext cx="2419411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専用</a:t>
            </a:r>
            <a:r>
              <a:rPr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D9CC0C26-1DDF-394E-3A5D-B2BF595085AA}"/>
              </a:ext>
            </a:extLst>
          </p:cNvPr>
          <p:cNvSpPr/>
          <p:nvPr/>
        </p:nvSpPr>
        <p:spPr>
          <a:xfrm>
            <a:off x="6634737" y="4798890"/>
            <a:ext cx="2419411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角丸四角形 7">
            <a:extLst>
              <a:ext uri="{FF2B5EF4-FFF2-40B4-BE49-F238E27FC236}">
                <a16:creationId xmlns:a16="http://schemas.microsoft.com/office/drawing/2014/main" id="{C5C4D826-AA1C-03FB-06C9-9AC4EB0D915C}"/>
              </a:ext>
            </a:extLst>
          </p:cNvPr>
          <p:cNvSpPr/>
          <p:nvPr/>
        </p:nvSpPr>
        <p:spPr>
          <a:xfrm>
            <a:off x="3115781" y="5377394"/>
            <a:ext cx="2322636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角丸四角形 7">
            <a:extLst>
              <a:ext uri="{FF2B5EF4-FFF2-40B4-BE49-F238E27FC236}">
                <a16:creationId xmlns:a16="http://schemas.microsoft.com/office/drawing/2014/main" id="{E5EA408B-F1A8-138A-7773-3A8D40710958}"/>
              </a:ext>
            </a:extLst>
          </p:cNvPr>
          <p:cNvSpPr/>
          <p:nvPr/>
        </p:nvSpPr>
        <p:spPr>
          <a:xfrm>
            <a:off x="6634737" y="5368606"/>
            <a:ext cx="2419412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Internal Core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17" name="グラフィックス 16" descr="戻る 単色塗りつぶし">
            <a:extLst>
              <a:ext uri="{FF2B5EF4-FFF2-40B4-BE49-F238E27FC236}">
                <a16:creationId xmlns:a16="http://schemas.microsoft.com/office/drawing/2014/main" id="{EE892079-7BE7-C4D1-F8B9-0A3A521ED2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9972487">
            <a:off x="5632004" y="3964400"/>
            <a:ext cx="1307210" cy="914400"/>
          </a:xfrm>
          <a:prstGeom prst="rect">
            <a:avLst/>
          </a:prstGeom>
        </p:spPr>
      </p:pic>
      <p:sp>
        <p:nvSpPr>
          <p:cNvPr id="13" name="右矢印 12">
            <a:extLst>
              <a:ext uri="{FF2B5EF4-FFF2-40B4-BE49-F238E27FC236}">
                <a16:creationId xmlns:a16="http://schemas.microsoft.com/office/drawing/2014/main" id="{6A3C2FBD-3512-9BFF-B076-3F58D3FD7AF4}"/>
              </a:ext>
            </a:extLst>
          </p:cNvPr>
          <p:cNvSpPr/>
          <p:nvPr/>
        </p:nvSpPr>
        <p:spPr>
          <a:xfrm rot="5400000">
            <a:off x="4108391" y="5100710"/>
            <a:ext cx="337747" cy="4233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爆発 1 17">
            <a:extLst>
              <a:ext uri="{FF2B5EF4-FFF2-40B4-BE49-F238E27FC236}">
                <a16:creationId xmlns:a16="http://schemas.microsoft.com/office/drawing/2014/main" id="{57E280AC-025C-4CBA-1FB4-E424DE088B4C}"/>
              </a:ext>
            </a:extLst>
          </p:cNvPr>
          <p:cNvSpPr/>
          <p:nvPr/>
        </p:nvSpPr>
        <p:spPr>
          <a:xfrm rot="16200000">
            <a:off x="5064468" y="4205078"/>
            <a:ext cx="900684" cy="1145551"/>
          </a:xfrm>
          <a:prstGeom prst="irregularSeal1">
            <a:avLst/>
          </a:prstGeom>
          <a:solidFill>
            <a:srgbClr val="FFFF00">
              <a:alpha val="79739"/>
            </a:srgb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9" name="右矢印 18">
            <a:extLst>
              <a:ext uri="{FF2B5EF4-FFF2-40B4-BE49-F238E27FC236}">
                <a16:creationId xmlns:a16="http://schemas.microsoft.com/office/drawing/2014/main" id="{1CC8BDCF-7C03-2A66-1D22-C5E5AD6FFFB1}"/>
              </a:ext>
            </a:extLst>
          </p:cNvPr>
          <p:cNvSpPr/>
          <p:nvPr/>
        </p:nvSpPr>
        <p:spPr>
          <a:xfrm rot="5400000">
            <a:off x="4108391" y="5664705"/>
            <a:ext cx="337747" cy="4233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右矢印 20">
            <a:extLst>
              <a:ext uri="{FF2B5EF4-FFF2-40B4-BE49-F238E27FC236}">
                <a16:creationId xmlns:a16="http://schemas.microsoft.com/office/drawing/2014/main" id="{8A3D0460-6FF7-F352-DDDC-416414BD60CA}"/>
              </a:ext>
            </a:extLst>
          </p:cNvPr>
          <p:cNvSpPr/>
          <p:nvPr/>
        </p:nvSpPr>
        <p:spPr>
          <a:xfrm rot="16200000">
            <a:off x="7680188" y="5067864"/>
            <a:ext cx="337747" cy="4233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F54A5A21-35D1-C841-798C-703F270C6389}"/>
              </a:ext>
            </a:extLst>
          </p:cNvPr>
          <p:cNvSpPr/>
          <p:nvPr/>
        </p:nvSpPr>
        <p:spPr>
          <a:xfrm rot="16200000">
            <a:off x="7680189" y="5626657"/>
            <a:ext cx="337747" cy="4233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F32203F5-B397-8398-81F1-1D8D287CFC74}"/>
              </a:ext>
            </a:extLst>
          </p:cNvPr>
          <p:cNvSpPr/>
          <p:nvPr/>
        </p:nvSpPr>
        <p:spPr>
          <a:xfrm>
            <a:off x="5346715" y="5959923"/>
            <a:ext cx="1498570" cy="4233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25" name="グラフィックス 24" descr="十字の付いた盾 単色塗りつぶし">
            <a:extLst>
              <a:ext uri="{FF2B5EF4-FFF2-40B4-BE49-F238E27FC236}">
                <a16:creationId xmlns:a16="http://schemas.microsoft.com/office/drawing/2014/main" id="{144BCF18-BE4C-1C24-52BE-1FE5FFFFAB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68924" y="4421600"/>
            <a:ext cx="670829" cy="670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7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06074-6F6D-8578-3692-6034C0EE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提案：</a:t>
            </a:r>
            <a:r>
              <a:rPr kumimoji="1" lang="en-US" altLang="ja-JP" dirty="0" err="1"/>
              <a:t>TZmediator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6ADC37-F724-9403-317C-E739BBD13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クラウドアプリケーションを</a:t>
            </a:r>
            <a:r>
              <a:rPr lang="en-US" altLang="ja-JP" dirty="0" err="1"/>
              <a:t>TrustZone</a:t>
            </a:r>
            <a:r>
              <a:rPr lang="ja-JP" altLang="en-US"/>
              <a:t>の</a:t>
            </a:r>
            <a:r>
              <a:rPr lang="en-US" altLang="ja-JP" dirty="0"/>
              <a:t>2</a:t>
            </a:r>
            <a:r>
              <a:rPr lang="ja-JP" altLang="en-US"/>
              <a:t>つのワールドに分割</a:t>
            </a:r>
            <a:endParaRPr lang="en-US" altLang="ja-JP" dirty="0"/>
          </a:p>
          <a:p>
            <a:pPr lvl="1"/>
            <a:r>
              <a:rPr kumimoji="1" lang="ja-JP" altLang="en-US"/>
              <a:t>保護する</a:t>
            </a:r>
            <a:r>
              <a:rPr lang="ja-JP" altLang="en-US"/>
              <a:t>必要がある処理のみをセキュアワールドで</a:t>
            </a:r>
            <a:r>
              <a:rPr lang="en-US" altLang="ja-JP" dirty="0"/>
              <a:t>TA</a:t>
            </a:r>
            <a:r>
              <a:rPr lang="ja-JP" altLang="en-US"/>
              <a:t>として実行</a:t>
            </a:r>
            <a:endParaRPr lang="en-US" altLang="ja-JP" dirty="0"/>
          </a:p>
          <a:p>
            <a:pPr lvl="1"/>
            <a:r>
              <a:rPr kumimoji="1" lang="ja-JP" altLang="en-US"/>
              <a:t>それ以外の処理はノーマルワールドで</a:t>
            </a:r>
            <a:r>
              <a:rPr kumimoji="1" lang="en-US" altLang="ja-JP" dirty="0"/>
              <a:t>CA</a:t>
            </a:r>
            <a:r>
              <a:rPr kumimoji="1" lang="ja-JP" altLang="en-US"/>
              <a:t>として実行</a:t>
            </a:r>
            <a:endParaRPr lang="en-US" altLang="ja-JP" dirty="0"/>
          </a:p>
          <a:p>
            <a:r>
              <a:rPr lang="ja-JP" altLang="en-US"/>
              <a:t>ワールド間にまたがって標準の</a:t>
            </a:r>
            <a:r>
              <a:rPr lang="en-US" altLang="ja-JP" dirty="0"/>
              <a:t>POSIX API</a:t>
            </a:r>
            <a:r>
              <a:rPr lang="ja-JP" altLang="en-US"/>
              <a:t>を用いて協調実行</a:t>
            </a:r>
            <a:endParaRPr lang="en-US" altLang="ja-JP" dirty="0"/>
          </a:p>
          <a:p>
            <a:pPr lvl="1"/>
            <a:r>
              <a:rPr lang="ja-JP" altLang="en-US"/>
              <a:t>ノーマルワールド内に</a:t>
            </a:r>
            <a:r>
              <a:rPr lang="en-US" altLang="ja-JP" dirty="0"/>
              <a:t>TA</a:t>
            </a:r>
            <a:r>
              <a:rPr lang="ja-JP" altLang="en-US"/>
              <a:t>に対応するシャドウプロセスを作成</a:t>
            </a:r>
            <a:endParaRPr lang="en-US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と</a:t>
            </a:r>
            <a:r>
              <a:rPr lang="en-US" altLang="ja-JP" dirty="0"/>
              <a:t>TA</a:t>
            </a:r>
            <a:r>
              <a:rPr lang="ja-JP" altLang="en-US"/>
              <a:t>はシャドウプロセスを介して通信</a:t>
            </a:r>
            <a:endParaRPr lang="en-US" altLang="ja-JP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3329FA9-7F6E-8432-F928-F57E940BD006}"/>
              </a:ext>
            </a:extLst>
          </p:cNvPr>
          <p:cNvSpPr/>
          <p:nvPr/>
        </p:nvSpPr>
        <p:spPr>
          <a:xfrm>
            <a:off x="1902709" y="4677989"/>
            <a:ext cx="3605933" cy="18349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358B15F-3AEC-3064-6416-BAF6DB1FCB1D}"/>
              </a:ext>
            </a:extLst>
          </p:cNvPr>
          <p:cNvSpPr/>
          <p:nvPr/>
        </p:nvSpPr>
        <p:spPr>
          <a:xfrm>
            <a:off x="6242077" y="4677989"/>
            <a:ext cx="3605929" cy="185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1C3E205-5F6C-E1C7-3659-86E4E428C0EA}"/>
              </a:ext>
            </a:extLst>
          </p:cNvPr>
          <p:cNvSpPr txBox="1"/>
          <p:nvPr/>
        </p:nvSpPr>
        <p:spPr>
          <a:xfrm>
            <a:off x="1902709" y="4294539"/>
            <a:ext cx="3605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463E323-6591-1B2C-A73F-F1DC4462E070}"/>
              </a:ext>
            </a:extLst>
          </p:cNvPr>
          <p:cNvSpPr txBox="1"/>
          <p:nvPr/>
        </p:nvSpPr>
        <p:spPr>
          <a:xfrm>
            <a:off x="6242078" y="4323565"/>
            <a:ext cx="3605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A9BC8806-7183-668E-3E7E-472317CEEB31}"/>
              </a:ext>
            </a:extLst>
          </p:cNvPr>
          <p:cNvSpPr/>
          <p:nvPr/>
        </p:nvSpPr>
        <p:spPr>
          <a:xfrm>
            <a:off x="2092254" y="4791193"/>
            <a:ext cx="1047457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角丸四角形 42">
            <a:extLst>
              <a:ext uri="{FF2B5EF4-FFF2-40B4-BE49-F238E27FC236}">
                <a16:creationId xmlns:a16="http://schemas.microsoft.com/office/drawing/2014/main" id="{F5322784-9E7C-98D2-DA1D-DA36BDB22302}"/>
              </a:ext>
            </a:extLst>
          </p:cNvPr>
          <p:cNvSpPr/>
          <p:nvPr/>
        </p:nvSpPr>
        <p:spPr>
          <a:xfrm>
            <a:off x="2092254" y="5909858"/>
            <a:ext cx="3264672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汎用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" name="角丸四角形 43">
            <a:extLst>
              <a:ext uri="{FF2B5EF4-FFF2-40B4-BE49-F238E27FC236}">
                <a16:creationId xmlns:a16="http://schemas.microsoft.com/office/drawing/2014/main" id="{D364C01E-FFEE-2F68-635E-7D63DC0A42A7}"/>
              </a:ext>
            </a:extLst>
          </p:cNvPr>
          <p:cNvSpPr/>
          <p:nvPr/>
        </p:nvSpPr>
        <p:spPr>
          <a:xfrm>
            <a:off x="6387893" y="5923845"/>
            <a:ext cx="3264671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専用</a:t>
            </a:r>
            <a:r>
              <a:rPr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CE1E7866-4599-B56D-D3C5-D334B5ABF4A4}"/>
              </a:ext>
            </a:extLst>
          </p:cNvPr>
          <p:cNvSpPr/>
          <p:nvPr/>
        </p:nvSpPr>
        <p:spPr>
          <a:xfrm>
            <a:off x="6387891" y="4791191"/>
            <a:ext cx="3264673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角丸四角形 7">
            <a:extLst>
              <a:ext uri="{FF2B5EF4-FFF2-40B4-BE49-F238E27FC236}">
                <a16:creationId xmlns:a16="http://schemas.microsoft.com/office/drawing/2014/main" id="{31AB2764-D311-E089-AD1C-97CA904A600B}"/>
              </a:ext>
            </a:extLst>
          </p:cNvPr>
          <p:cNvSpPr/>
          <p:nvPr/>
        </p:nvSpPr>
        <p:spPr>
          <a:xfrm>
            <a:off x="2092253" y="5351951"/>
            <a:ext cx="3264673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角丸四角形 7">
            <a:extLst>
              <a:ext uri="{FF2B5EF4-FFF2-40B4-BE49-F238E27FC236}">
                <a16:creationId xmlns:a16="http://schemas.microsoft.com/office/drawing/2014/main" id="{855F843A-CA33-C871-91C6-C9B2720351FE}"/>
              </a:ext>
            </a:extLst>
          </p:cNvPr>
          <p:cNvSpPr/>
          <p:nvPr/>
        </p:nvSpPr>
        <p:spPr>
          <a:xfrm>
            <a:off x="6387891" y="5364658"/>
            <a:ext cx="3264673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角丸四角形 50">
            <a:extLst>
              <a:ext uri="{FF2B5EF4-FFF2-40B4-BE49-F238E27FC236}">
                <a16:creationId xmlns:a16="http://schemas.microsoft.com/office/drawing/2014/main" id="{7190D4A9-8EA2-39A1-08B5-F7C2C73F1F2C}"/>
              </a:ext>
            </a:extLst>
          </p:cNvPr>
          <p:cNvSpPr/>
          <p:nvPr/>
        </p:nvSpPr>
        <p:spPr>
          <a:xfrm>
            <a:off x="3245067" y="4791192"/>
            <a:ext cx="2111860" cy="4305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rgbClr val="FF0000"/>
                </a:solidFill>
              </a:rPr>
              <a:t>シャドウプロセス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52" name="左右矢印 23">
            <a:extLst>
              <a:ext uri="{FF2B5EF4-FFF2-40B4-BE49-F238E27FC236}">
                <a16:creationId xmlns:a16="http://schemas.microsoft.com/office/drawing/2014/main" id="{261B8AA7-7B77-8773-88DD-2F62435A2BCB}"/>
              </a:ext>
            </a:extLst>
          </p:cNvPr>
          <p:cNvSpPr/>
          <p:nvPr/>
        </p:nvSpPr>
        <p:spPr>
          <a:xfrm rot="16200000">
            <a:off x="2431028" y="5150435"/>
            <a:ext cx="361570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3" name="左右矢印 23">
            <a:extLst>
              <a:ext uri="{FF2B5EF4-FFF2-40B4-BE49-F238E27FC236}">
                <a16:creationId xmlns:a16="http://schemas.microsoft.com/office/drawing/2014/main" id="{526FC8CF-089C-CDEC-CE69-D1D715952741}"/>
              </a:ext>
            </a:extLst>
          </p:cNvPr>
          <p:cNvSpPr/>
          <p:nvPr/>
        </p:nvSpPr>
        <p:spPr>
          <a:xfrm rot="16200000">
            <a:off x="3524890" y="5712928"/>
            <a:ext cx="361570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4" name="左右矢印 23">
            <a:extLst>
              <a:ext uri="{FF2B5EF4-FFF2-40B4-BE49-F238E27FC236}">
                <a16:creationId xmlns:a16="http://schemas.microsoft.com/office/drawing/2014/main" id="{200D5D0B-A68F-2A9D-2F67-184DBBA3A928}"/>
              </a:ext>
            </a:extLst>
          </p:cNvPr>
          <p:cNvSpPr/>
          <p:nvPr/>
        </p:nvSpPr>
        <p:spPr>
          <a:xfrm rot="16200000">
            <a:off x="7839442" y="5150435"/>
            <a:ext cx="361570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5" name="左右矢印 23">
            <a:extLst>
              <a:ext uri="{FF2B5EF4-FFF2-40B4-BE49-F238E27FC236}">
                <a16:creationId xmlns:a16="http://schemas.microsoft.com/office/drawing/2014/main" id="{8B792CD8-B192-C209-8BDF-1BF5BC5D7148}"/>
              </a:ext>
            </a:extLst>
          </p:cNvPr>
          <p:cNvSpPr/>
          <p:nvPr/>
        </p:nvSpPr>
        <p:spPr>
          <a:xfrm rot="16200000">
            <a:off x="4120212" y="5155314"/>
            <a:ext cx="361570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6" name="左右矢印 23">
            <a:extLst>
              <a:ext uri="{FF2B5EF4-FFF2-40B4-BE49-F238E27FC236}">
                <a16:creationId xmlns:a16="http://schemas.microsoft.com/office/drawing/2014/main" id="{4239D11A-2CC8-1922-A65C-6C9E6702B699}"/>
              </a:ext>
            </a:extLst>
          </p:cNvPr>
          <p:cNvSpPr/>
          <p:nvPr/>
        </p:nvSpPr>
        <p:spPr>
          <a:xfrm rot="12297704">
            <a:off x="5244001" y="5159949"/>
            <a:ext cx="1340836" cy="266537"/>
          </a:xfrm>
          <a:prstGeom prst="leftRightArrow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23B92-87AB-96A4-366F-8C80A563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シャドウプロセス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EA605-2191-7D16-BA47-F5238E89D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TA</a:t>
            </a:r>
            <a:r>
              <a:rPr lang="ja-JP" altLang="en-US"/>
              <a:t>のための専用ライブラリが</a:t>
            </a:r>
            <a:r>
              <a:rPr lang="en-US" altLang="ja-JP" dirty="0"/>
              <a:t>POSIX API</a:t>
            </a:r>
            <a:r>
              <a:rPr lang="ja-JP" altLang="en-US"/>
              <a:t>を提供</a:t>
            </a:r>
            <a:endParaRPr kumimoji="1" lang="en-US" altLang="ja-JP" dirty="0"/>
          </a:p>
          <a:p>
            <a:pPr lvl="1"/>
            <a:r>
              <a:rPr lang="ja-JP" altLang="en-US"/>
              <a:t>遠隔手続き呼び出し</a:t>
            </a:r>
            <a:r>
              <a:rPr lang="en-US" altLang="ja-JP" dirty="0"/>
              <a:t>(RPC)</a:t>
            </a:r>
            <a:r>
              <a:rPr lang="ja-JP" altLang="en-US"/>
              <a:t>でシャドウプロセスを呼び出す</a:t>
            </a:r>
            <a:endParaRPr lang="en-US" altLang="ja-JP" dirty="0"/>
          </a:p>
          <a:p>
            <a:pPr lvl="1"/>
            <a:r>
              <a:rPr kumimoji="1" lang="en-US" altLang="ja-JP" dirty="0"/>
              <a:t>API</a:t>
            </a:r>
            <a:r>
              <a:rPr kumimoji="1" lang="ja-JP" altLang="en-US"/>
              <a:t>の種類と引数を渡し、</a:t>
            </a:r>
            <a:r>
              <a:rPr lang="ja-JP" altLang="en-US"/>
              <a:t>実行結果を受け取る</a:t>
            </a:r>
            <a:endParaRPr kumimoji="1" lang="en-US" altLang="ja-JP" dirty="0"/>
          </a:p>
          <a:p>
            <a:r>
              <a:rPr lang="ja-JP" altLang="en-US"/>
              <a:t>シャドウプロセスが代理で</a:t>
            </a:r>
            <a:r>
              <a:rPr lang="en-US" altLang="ja-JP" dirty="0"/>
              <a:t>POSIX API</a:t>
            </a:r>
            <a:r>
              <a:rPr lang="ja-JP" altLang="en-US"/>
              <a:t>を実行</a:t>
            </a:r>
            <a:endParaRPr lang="en-US" altLang="ja-JP" dirty="0"/>
          </a:p>
          <a:p>
            <a:pPr lvl="1"/>
            <a:r>
              <a:rPr lang="ja-JP" altLang="en-US"/>
              <a:t>標準</a:t>
            </a:r>
            <a:r>
              <a:rPr lang="en-US" altLang="ja-JP" dirty="0"/>
              <a:t>C</a:t>
            </a:r>
            <a:r>
              <a:rPr lang="ja-JP" altLang="en-US"/>
              <a:t>ライブラリを用いて汎用</a:t>
            </a:r>
            <a:r>
              <a:rPr lang="en-JP" altLang="ja-JP" dirty="0"/>
              <a:t>OS</a:t>
            </a:r>
            <a:r>
              <a:rPr lang="ja-JP" altLang="en-US"/>
              <a:t>に対してシステムコールを発行</a:t>
            </a:r>
            <a:endParaRPr lang="en-JP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と同じ汎用</a:t>
            </a:r>
            <a:r>
              <a:rPr lang="en-US" altLang="ja-JP" dirty="0"/>
              <a:t>OS</a:t>
            </a:r>
            <a:r>
              <a:rPr lang="ja-JP" altLang="en-US"/>
              <a:t>のセマンティクスが使えるため互換性が高い</a:t>
            </a:r>
            <a:endParaRPr lang="en-US" altLang="ja-JP" dirty="0"/>
          </a:p>
        </p:txBody>
      </p:sp>
      <p:sp>
        <p:nvSpPr>
          <p:cNvPr id="5" name="正方形/長方形 59">
            <a:extLst>
              <a:ext uri="{FF2B5EF4-FFF2-40B4-BE49-F238E27FC236}">
                <a16:creationId xmlns:a16="http://schemas.microsoft.com/office/drawing/2014/main" id="{FE4DAD2E-9A6F-C45A-C46F-02225633A27D}"/>
              </a:ext>
            </a:extLst>
          </p:cNvPr>
          <p:cNvSpPr/>
          <p:nvPr/>
        </p:nvSpPr>
        <p:spPr>
          <a:xfrm>
            <a:off x="1695201" y="4707824"/>
            <a:ext cx="4263899" cy="18271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正方形/長方形 60">
            <a:extLst>
              <a:ext uri="{FF2B5EF4-FFF2-40B4-BE49-F238E27FC236}">
                <a16:creationId xmlns:a16="http://schemas.microsoft.com/office/drawing/2014/main" id="{0F6E08E7-ABA5-BE53-8DC3-2D6C837903CB}"/>
              </a:ext>
            </a:extLst>
          </p:cNvPr>
          <p:cNvSpPr/>
          <p:nvPr/>
        </p:nvSpPr>
        <p:spPr>
          <a:xfrm>
            <a:off x="6451741" y="4707824"/>
            <a:ext cx="4053158" cy="1827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テキスト ボックス 61">
            <a:extLst>
              <a:ext uri="{FF2B5EF4-FFF2-40B4-BE49-F238E27FC236}">
                <a16:creationId xmlns:a16="http://schemas.microsoft.com/office/drawing/2014/main" id="{AC01D656-D09E-7C7C-60A6-E264F67B3373}"/>
              </a:ext>
            </a:extLst>
          </p:cNvPr>
          <p:cNvSpPr txBox="1"/>
          <p:nvPr/>
        </p:nvSpPr>
        <p:spPr>
          <a:xfrm>
            <a:off x="1687101" y="4338492"/>
            <a:ext cx="4263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8" name="テキスト ボックス 62">
            <a:extLst>
              <a:ext uri="{FF2B5EF4-FFF2-40B4-BE49-F238E27FC236}">
                <a16:creationId xmlns:a16="http://schemas.microsoft.com/office/drawing/2014/main" id="{1F6C15F5-B128-37CA-B836-388E90B620D7}"/>
              </a:ext>
            </a:extLst>
          </p:cNvPr>
          <p:cNvSpPr txBox="1"/>
          <p:nvPr/>
        </p:nvSpPr>
        <p:spPr>
          <a:xfrm>
            <a:off x="6451741" y="4338492"/>
            <a:ext cx="405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9" name="角丸四角形 63">
            <a:extLst>
              <a:ext uri="{FF2B5EF4-FFF2-40B4-BE49-F238E27FC236}">
                <a16:creationId xmlns:a16="http://schemas.microsoft.com/office/drawing/2014/main" id="{A8E109F7-1092-F2CD-115D-C45020E46C14}"/>
              </a:ext>
            </a:extLst>
          </p:cNvPr>
          <p:cNvSpPr/>
          <p:nvPr/>
        </p:nvSpPr>
        <p:spPr>
          <a:xfrm>
            <a:off x="1817685" y="4813363"/>
            <a:ext cx="1327330" cy="365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角丸四角形 64">
            <a:extLst>
              <a:ext uri="{FF2B5EF4-FFF2-40B4-BE49-F238E27FC236}">
                <a16:creationId xmlns:a16="http://schemas.microsoft.com/office/drawing/2014/main" id="{206A2BD1-9AB8-F02C-E3A4-C6685B0D8D23}"/>
              </a:ext>
            </a:extLst>
          </p:cNvPr>
          <p:cNvSpPr/>
          <p:nvPr/>
        </p:nvSpPr>
        <p:spPr>
          <a:xfrm>
            <a:off x="1817684" y="6102348"/>
            <a:ext cx="4008204" cy="3131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汎用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角丸四角形 65">
            <a:extLst>
              <a:ext uri="{FF2B5EF4-FFF2-40B4-BE49-F238E27FC236}">
                <a16:creationId xmlns:a16="http://schemas.microsoft.com/office/drawing/2014/main" id="{7A2BBA63-50F1-3992-A7A1-36E3C4123963}"/>
              </a:ext>
            </a:extLst>
          </p:cNvPr>
          <p:cNvSpPr/>
          <p:nvPr/>
        </p:nvSpPr>
        <p:spPr>
          <a:xfrm>
            <a:off x="6555882" y="6112659"/>
            <a:ext cx="3767089" cy="31350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専用</a:t>
            </a:r>
            <a:r>
              <a:rPr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角丸四角形 66">
            <a:extLst>
              <a:ext uri="{FF2B5EF4-FFF2-40B4-BE49-F238E27FC236}">
                <a16:creationId xmlns:a16="http://schemas.microsoft.com/office/drawing/2014/main" id="{2E713A2D-0CFE-A970-6AEE-C0CC39EB676B}"/>
              </a:ext>
            </a:extLst>
          </p:cNvPr>
          <p:cNvSpPr/>
          <p:nvPr/>
        </p:nvSpPr>
        <p:spPr>
          <a:xfrm>
            <a:off x="3267499" y="4809719"/>
            <a:ext cx="2558389" cy="365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シャドウ</a:t>
            </a:r>
            <a:r>
              <a:rPr lang="ja-JP" altLang="en-US">
                <a:solidFill>
                  <a:schemeClr val="tx1"/>
                </a:solidFill>
              </a:rPr>
              <a:t>プロセス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角丸四角形 18">
            <a:extLst>
              <a:ext uri="{FF2B5EF4-FFF2-40B4-BE49-F238E27FC236}">
                <a16:creationId xmlns:a16="http://schemas.microsoft.com/office/drawing/2014/main" id="{28D8AF34-B31E-2F42-0404-6742C6812AC7}"/>
              </a:ext>
            </a:extLst>
          </p:cNvPr>
          <p:cNvSpPr/>
          <p:nvPr/>
        </p:nvSpPr>
        <p:spPr>
          <a:xfrm>
            <a:off x="6555883" y="4808047"/>
            <a:ext cx="3767088" cy="3756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角丸四角形 7">
            <a:extLst>
              <a:ext uri="{FF2B5EF4-FFF2-40B4-BE49-F238E27FC236}">
                <a16:creationId xmlns:a16="http://schemas.microsoft.com/office/drawing/2014/main" id="{2C42D312-2381-9DAF-B92D-0C119413BBB4}"/>
              </a:ext>
            </a:extLst>
          </p:cNvPr>
          <p:cNvSpPr/>
          <p:nvPr/>
        </p:nvSpPr>
        <p:spPr>
          <a:xfrm>
            <a:off x="6555882" y="5535078"/>
            <a:ext cx="2371429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Internal Core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角丸四角形 7">
            <a:extLst>
              <a:ext uri="{FF2B5EF4-FFF2-40B4-BE49-F238E27FC236}">
                <a16:creationId xmlns:a16="http://schemas.microsoft.com/office/drawing/2014/main" id="{01683033-71BC-0130-B982-A164AF76F313}"/>
              </a:ext>
            </a:extLst>
          </p:cNvPr>
          <p:cNvSpPr/>
          <p:nvPr/>
        </p:nvSpPr>
        <p:spPr>
          <a:xfrm>
            <a:off x="9069174" y="5534768"/>
            <a:ext cx="1253797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角丸四角形 7">
            <a:extLst>
              <a:ext uri="{FF2B5EF4-FFF2-40B4-BE49-F238E27FC236}">
                <a16:creationId xmlns:a16="http://schemas.microsoft.com/office/drawing/2014/main" id="{2D93A250-1771-9571-1B5C-147E827BCAB8}"/>
              </a:ext>
            </a:extLst>
          </p:cNvPr>
          <p:cNvSpPr/>
          <p:nvPr/>
        </p:nvSpPr>
        <p:spPr>
          <a:xfrm>
            <a:off x="1822281" y="5539218"/>
            <a:ext cx="2143911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角丸四角形 7">
            <a:extLst>
              <a:ext uri="{FF2B5EF4-FFF2-40B4-BE49-F238E27FC236}">
                <a16:creationId xmlns:a16="http://schemas.microsoft.com/office/drawing/2014/main" id="{2F782145-B20D-7E3D-AF7E-149DA5DFEFD2}"/>
              </a:ext>
            </a:extLst>
          </p:cNvPr>
          <p:cNvSpPr/>
          <p:nvPr/>
        </p:nvSpPr>
        <p:spPr>
          <a:xfrm>
            <a:off x="4082332" y="5549248"/>
            <a:ext cx="1743556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Down Arrow 24">
            <a:extLst>
              <a:ext uri="{FF2B5EF4-FFF2-40B4-BE49-F238E27FC236}">
                <a16:creationId xmlns:a16="http://schemas.microsoft.com/office/drawing/2014/main" id="{D14C3989-D0E1-83EA-4D77-8C5DAC2F7D33}"/>
              </a:ext>
            </a:extLst>
          </p:cNvPr>
          <p:cNvSpPr/>
          <p:nvPr/>
        </p:nvSpPr>
        <p:spPr>
          <a:xfrm>
            <a:off x="9471820" y="5141342"/>
            <a:ext cx="380011" cy="460131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EEAF5AD6-AA54-AA95-657C-81D1412C891B}"/>
              </a:ext>
            </a:extLst>
          </p:cNvPr>
          <p:cNvSpPr/>
          <p:nvPr/>
        </p:nvSpPr>
        <p:spPr>
          <a:xfrm>
            <a:off x="7558652" y="5927423"/>
            <a:ext cx="380011" cy="25496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27" name="Down Arrow 26">
            <a:extLst>
              <a:ext uri="{FF2B5EF4-FFF2-40B4-BE49-F238E27FC236}">
                <a16:creationId xmlns:a16="http://schemas.microsoft.com/office/drawing/2014/main" id="{3BA38B21-348E-990A-34F6-08D7C7202076}"/>
              </a:ext>
            </a:extLst>
          </p:cNvPr>
          <p:cNvSpPr/>
          <p:nvPr/>
        </p:nvSpPr>
        <p:spPr>
          <a:xfrm rot="10800000">
            <a:off x="4873497" y="5904711"/>
            <a:ext cx="380011" cy="27767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28" name="Down Arrow 27">
            <a:extLst>
              <a:ext uri="{FF2B5EF4-FFF2-40B4-BE49-F238E27FC236}">
                <a16:creationId xmlns:a16="http://schemas.microsoft.com/office/drawing/2014/main" id="{C1CAC00B-611F-A87E-7D19-9545CFAA1DE9}"/>
              </a:ext>
            </a:extLst>
          </p:cNvPr>
          <p:cNvSpPr/>
          <p:nvPr/>
        </p:nvSpPr>
        <p:spPr>
          <a:xfrm rot="10800000">
            <a:off x="4873496" y="5118309"/>
            <a:ext cx="380011" cy="501119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147A1512-56EB-4378-5925-223FB32420E0}"/>
              </a:ext>
            </a:extLst>
          </p:cNvPr>
          <p:cNvSpPr/>
          <p:nvPr/>
        </p:nvSpPr>
        <p:spPr>
          <a:xfrm>
            <a:off x="3391304" y="5123066"/>
            <a:ext cx="380011" cy="501119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38665C00-2AA1-A3BB-AC5F-0CF543E9FE72}"/>
              </a:ext>
            </a:extLst>
          </p:cNvPr>
          <p:cNvSpPr/>
          <p:nvPr/>
        </p:nvSpPr>
        <p:spPr>
          <a:xfrm rot="5400000">
            <a:off x="8783444" y="5641039"/>
            <a:ext cx="380011" cy="25496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4335BB60-96B3-B039-DF19-116D2576B9F3}"/>
              </a:ext>
            </a:extLst>
          </p:cNvPr>
          <p:cNvSpPr/>
          <p:nvPr/>
        </p:nvSpPr>
        <p:spPr>
          <a:xfrm rot="5400000">
            <a:off x="6000644" y="5807021"/>
            <a:ext cx="380011" cy="9183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4" name="Down Arrow 3">
            <a:extLst>
              <a:ext uri="{FF2B5EF4-FFF2-40B4-BE49-F238E27FC236}">
                <a16:creationId xmlns:a16="http://schemas.microsoft.com/office/drawing/2014/main" id="{73131F15-AAB9-81A2-29D3-407A61ED3C29}"/>
              </a:ext>
            </a:extLst>
          </p:cNvPr>
          <p:cNvSpPr/>
          <p:nvPr/>
        </p:nvSpPr>
        <p:spPr>
          <a:xfrm>
            <a:off x="3394566" y="5852190"/>
            <a:ext cx="380011" cy="27767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34E1FE-17DF-53EF-F2F5-034505D1C3A6}"/>
              </a:ext>
            </a:extLst>
          </p:cNvPr>
          <p:cNvSpPr txBox="1"/>
          <p:nvPr/>
        </p:nvSpPr>
        <p:spPr>
          <a:xfrm>
            <a:off x="5929320" y="578206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RPC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140986-C425-5830-5C9E-FA569B26F6A4}"/>
              </a:ext>
            </a:extLst>
          </p:cNvPr>
          <p:cNvSpPr txBox="1"/>
          <p:nvPr/>
        </p:nvSpPr>
        <p:spPr>
          <a:xfrm>
            <a:off x="8996473" y="5167856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</a:t>
            </a:r>
            <a:r>
              <a:rPr lang="en-JP"/>
              <a:t>, write</a:t>
            </a:r>
            <a:r>
              <a:rPr lang="en-JP" dirty="0"/>
              <a:t>, ...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7A4FE62-B72A-FCDA-29D2-11DF2CF5C422}"/>
              </a:ext>
            </a:extLst>
          </p:cNvPr>
          <p:cNvSpPr txBox="1"/>
          <p:nvPr/>
        </p:nvSpPr>
        <p:spPr>
          <a:xfrm>
            <a:off x="2914565" y="517548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read, write, ...</a:t>
            </a:r>
          </a:p>
        </p:txBody>
      </p:sp>
    </p:spTree>
    <p:extLst>
      <p:ext uri="{BB962C8B-B14F-4D97-AF65-F5344CB8AC3E}">
        <p14:creationId xmlns:p14="http://schemas.microsoft.com/office/powerpoint/2010/main" val="90275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4" grpId="0" animBg="1"/>
      <p:bldP spid="19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423B92-87AB-96A4-366F-8C80A563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CA</a:t>
            </a:r>
            <a:r>
              <a:rPr kumimoji="1" lang="ja-JP" altLang="en-US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の協調動作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EA605-2191-7D16-BA47-F5238E89D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</a:t>
            </a:r>
            <a:r>
              <a:rPr lang="ja-JP" altLang="en-US"/>
              <a:t>は標準</a:t>
            </a:r>
            <a:r>
              <a:rPr lang="en-US" altLang="ja-JP" dirty="0"/>
              <a:t>C</a:t>
            </a:r>
            <a:r>
              <a:rPr lang="ja-JP" altLang="en-US"/>
              <a:t>ライブラリによって提供される</a:t>
            </a:r>
            <a:r>
              <a:rPr lang="en-US" altLang="ja-JP" dirty="0"/>
              <a:t>POSIX API</a:t>
            </a:r>
            <a:r>
              <a:rPr lang="ja-JP" altLang="en-US"/>
              <a:t>を利用</a:t>
            </a:r>
            <a:endParaRPr lang="en-US" altLang="ja-JP" dirty="0"/>
          </a:p>
          <a:p>
            <a:pPr lvl="1"/>
            <a:r>
              <a:rPr lang="en-US" altLang="ja-JP" dirty="0"/>
              <a:t>TA</a:t>
            </a:r>
            <a:r>
              <a:rPr lang="ja-JP" altLang="en-US"/>
              <a:t>がシャドウプロセス経由で送信したデータを汎用</a:t>
            </a:r>
            <a:r>
              <a:rPr lang="en-US" altLang="ja-JP" dirty="0"/>
              <a:t>OS</a:t>
            </a:r>
            <a:r>
              <a:rPr lang="ja-JP" altLang="en-US"/>
              <a:t>から取得</a:t>
            </a:r>
            <a:endParaRPr lang="en-US" altLang="ja-JP" dirty="0"/>
          </a:p>
          <a:p>
            <a:pPr lvl="1"/>
            <a:r>
              <a:rPr lang="en-US" altLang="ja-JP" dirty="0"/>
              <a:t>CA</a:t>
            </a:r>
            <a:r>
              <a:rPr lang="ja-JP" altLang="en-US"/>
              <a:t>が送信したデータは</a:t>
            </a:r>
            <a:r>
              <a:rPr lang="en-US" altLang="ja-JP" dirty="0"/>
              <a:t>TA</a:t>
            </a:r>
            <a:r>
              <a:rPr lang="ja-JP" altLang="en-US"/>
              <a:t>が</a:t>
            </a:r>
            <a:r>
              <a:rPr lang="en-JP" altLang="ja-JP" dirty="0"/>
              <a:t>RPC</a:t>
            </a:r>
            <a:r>
              <a:rPr lang="ja-JP" altLang="en-JP"/>
              <a:t>を</a:t>
            </a:r>
            <a:r>
              <a:rPr lang="ja-JP" altLang="en-US"/>
              <a:t>用いてシャドウプロセス経由で取得</a:t>
            </a:r>
            <a:endParaRPr lang="en-US" altLang="ja-JP" dirty="0"/>
          </a:p>
          <a:p>
            <a:r>
              <a:rPr lang="en-US" altLang="ja-JP" dirty="0"/>
              <a:t>CA</a:t>
            </a:r>
            <a:r>
              <a:rPr lang="ja-JP" altLang="en-US"/>
              <a:t>のための専用ライブラリが</a:t>
            </a:r>
            <a:r>
              <a:rPr lang="en-US" altLang="ja-JP" dirty="0"/>
              <a:t>TA</a:t>
            </a:r>
            <a:r>
              <a:rPr lang="ja-JP" altLang="en-US"/>
              <a:t>を実行するための</a:t>
            </a:r>
            <a:r>
              <a:rPr lang="en-US" altLang="ja-JP" dirty="0"/>
              <a:t>API</a:t>
            </a:r>
            <a:r>
              <a:rPr lang="ja-JP" altLang="en-US"/>
              <a:t>を提供</a:t>
            </a:r>
            <a:endParaRPr lang="en-US" altLang="ja-JP" dirty="0"/>
          </a:p>
          <a:p>
            <a:pPr lvl="1"/>
            <a:r>
              <a:rPr lang="ja-JP" altLang="en-US"/>
              <a:t>サブスレッドを生成して</a:t>
            </a:r>
            <a:r>
              <a:rPr lang="en-US" altLang="ja-JP" dirty="0"/>
              <a:t>TA</a:t>
            </a:r>
            <a:r>
              <a:rPr lang="ja-JP" altLang="en-US"/>
              <a:t>をロードし、</a:t>
            </a:r>
            <a:r>
              <a:rPr lang="en-US" altLang="ja-JP" dirty="0"/>
              <a:t>TA</a:t>
            </a:r>
            <a:r>
              <a:rPr lang="ja-JP" altLang="en-US"/>
              <a:t>を呼び出して終了を待つ</a:t>
            </a:r>
            <a:endParaRPr lang="en-US" altLang="ja-JP" dirty="0"/>
          </a:p>
          <a:p>
            <a:pPr lvl="1"/>
            <a:r>
              <a:rPr lang="ja-JP" altLang="en-US"/>
              <a:t>メインスレッドは</a:t>
            </a:r>
            <a:r>
              <a:rPr lang="en-US" altLang="ja-JP" dirty="0"/>
              <a:t>TA</a:t>
            </a:r>
            <a:r>
              <a:rPr lang="ja-JP" altLang="en-US"/>
              <a:t>と</a:t>
            </a:r>
            <a:r>
              <a:rPr lang="en-US" altLang="ja-JP" dirty="0"/>
              <a:t>POSIX API</a:t>
            </a:r>
            <a:r>
              <a:rPr lang="ja-JP" altLang="en-US"/>
              <a:t>で協調しながら並列に動作可能</a:t>
            </a:r>
            <a:endParaRPr lang="en-US" altLang="ja-JP" dirty="0"/>
          </a:p>
        </p:txBody>
      </p:sp>
      <p:sp>
        <p:nvSpPr>
          <p:cNvPr id="65" name="正方形/長方形 59">
            <a:extLst>
              <a:ext uri="{FF2B5EF4-FFF2-40B4-BE49-F238E27FC236}">
                <a16:creationId xmlns:a16="http://schemas.microsoft.com/office/drawing/2014/main" id="{05055141-8A2D-4278-88A9-88147BF509CE}"/>
              </a:ext>
            </a:extLst>
          </p:cNvPr>
          <p:cNvSpPr/>
          <p:nvPr/>
        </p:nvSpPr>
        <p:spPr>
          <a:xfrm>
            <a:off x="894621" y="4707824"/>
            <a:ext cx="5856959" cy="18271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正方形/長方形 60">
            <a:extLst>
              <a:ext uri="{FF2B5EF4-FFF2-40B4-BE49-F238E27FC236}">
                <a16:creationId xmlns:a16="http://schemas.microsoft.com/office/drawing/2014/main" id="{53E237D4-B78E-9E18-49F3-EACE6C1AA38E}"/>
              </a:ext>
            </a:extLst>
          </p:cNvPr>
          <p:cNvSpPr/>
          <p:nvPr/>
        </p:nvSpPr>
        <p:spPr>
          <a:xfrm>
            <a:off x="7244221" y="4707824"/>
            <a:ext cx="4053158" cy="18271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テキスト ボックス 61">
            <a:extLst>
              <a:ext uri="{FF2B5EF4-FFF2-40B4-BE49-F238E27FC236}">
                <a16:creationId xmlns:a16="http://schemas.microsoft.com/office/drawing/2014/main" id="{63E25CE7-C5AD-B6C5-EA78-694254E75CB3}"/>
              </a:ext>
            </a:extLst>
          </p:cNvPr>
          <p:cNvSpPr txBox="1"/>
          <p:nvPr/>
        </p:nvSpPr>
        <p:spPr>
          <a:xfrm>
            <a:off x="894301" y="4338492"/>
            <a:ext cx="584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ノーマルワールド</a:t>
            </a:r>
          </a:p>
        </p:txBody>
      </p:sp>
      <p:sp>
        <p:nvSpPr>
          <p:cNvPr id="68" name="テキスト ボックス 62">
            <a:extLst>
              <a:ext uri="{FF2B5EF4-FFF2-40B4-BE49-F238E27FC236}">
                <a16:creationId xmlns:a16="http://schemas.microsoft.com/office/drawing/2014/main" id="{0D6A8CC5-4534-9BAF-C1F0-D16CC9141016}"/>
              </a:ext>
            </a:extLst>
          </p:cNvPr>
          <p:cNvSpPr txBox="1"/>
          <p:nvPr/>
        </p:nvSpPr>
        <p:spPr>
          <a:xfrm>
            <a:off x="7244221" y="4338492"/>
            <a:ext cx="405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/>
              <a:t>セキュアワールド</a:t>
            </a:r>
            <a:endParaRPr kumimoji="1" lang="ja-JP" altLang="en-US"/>
          </a:p>
        </p:txBody>
      </p:sp>
      <p:sp>
        <p:nvSpPr>
          <p:cNvPr id="70" name="角丸四角形 64">
            <a:extLst>
              <a:ext uri="{FF2B5EF4-FFF2-40B4-BE49-F238E27FC236}">
                <a16:creationId xmlns:a16="http://schemas.microsoft.com/office/drawing/2014/main" id="{F043AEB0-66B6-08B0-CBE0-9A9881329718}"/>
              </a:ext>
            </a:extLst>
          </p:cNvPr>
          <p:cNvSpPr/>
          <p:nvPr/>
        </p:nvSpPr>
        <p:spPr>
          <a:xfrm>
            <a:off x="990711" y="6102348"/>
            <a:ext cx="5627657" cy="31314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汎用</a:t>
            </a:r>
            <a:r>
              <a:rPr kumimoji="1"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角丸四角形 65">
            <a:extLst>
              <a:ext uri="{FF2B5EF4-FFF2-40B4-BE49-F238E27FC236}">
                <a16:creationId xmlns:a16="http://schemas.microsoft.com/office/drawing/2014/main" id="{0AB1B07D-4BC2-5EEF-B31B-B1FDAE29345D}"/>
              </a:ext>
            </a:extLst>
          </p:cNvPr>
          <p:cNvSpPr/>
          <p:nvPr/>
        </p:nvSpPr>
        <p:spPr>
          <a:xfrm>
            <a:off x="7348362" y="6112659"/>
            <a:ext cx="3767089" cy="31350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tx1"/>
                </a:solidFill>
              </a:rPr>
              <a:t>専用</a:t>
            </a:r>
            <a:r>
              <a:rPr lang="en-US" altLang="ja-JP" dirty="0">
                <a:solidFill>
                  <a:schemeClr val="tx1"/>
                </a:solidFill>
              </a:rPr>
              <a:t>OS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角丸四角形 66">
            <a:extLst>
              <a:ext uri="{FF2B5EF4-FFF2-40B4-BE49-F238E27FC236}">
                <a16:creationId xmlns:a16="http://schemas.microsoft.com/office/drawing/2014/main" id="{AD140C0B-9D95-7364-D3C3-D69608E61DB2}"/>
              </a:ext>
            </a:extLst>
          </p:cNvPr>
          <p:cNvSpPr/>
          <p:nvPr/>
        </p:nvSpPr>
        <p:spPr>
          <a:xfrm>
            <a:off x="4377885" y="4809719"/>
            <a:ext cx="2240483" cy="365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</a:rPr>
              <a:t>シャドウ</a:t>
            </a:r>
            <a:r>
              <a:rPr lang="ja-JP" altLang="en-US">
                <a:solidFill>
                  <a:schemeClr val="tx1"/>
                </a:solidFill>
              </a:rPr>
              <a:t>プロセス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3" name="角丸四角形 18">
            <a:extLst>
              <a:ext uri="{FF2B5EF4-FFF2-40B4-BE49-F238E27FC236}">
                <a16:creationId xmlns:a16="http://schemas.microsoft.com/office/drawing/2014/main" id="{256A62A4-2306-7B1F-BCF6-DF2730B2130D}"/>
              </a:ext>
            </a:extLst>
          </p:cNvPr>
          <p:cNvSpPr/>
          <p:nvPr/>
        </p:nvSpPr>
        <p:spPr>
          <a:xfrm>
            <a:off x="7348363" y="4808047"/>
            <a:ext cx="3767088" cy="3756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" name="角丸四角形 7">
            <a:extLst>
              <a:ext uri="{FF2B5EF4-FFF2-40B4-BE49-F238E27FC236}">
                <a16:creationId xmlns:a16="http://schemas.microsoft.com/office/drawing/2014/main" id="{B90CDF92-0260-6B06-762C-5D7507F91BC6}"/>
              </a:ext>
            </a:extLst>
          </p:cNvPr>
          <p:cNvSpPr/>
          <p:nvPr/>
        </p:nvSpPr>
        <p:spPr>
          <a:xfrm>
            <a:off x="7348362" y="5535078"/>
            <a:ext cx="2371429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Internal Core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" name="角丸四角形 7">
            <a:extLst>
              <a:ext uri="{FF2B5EF4-FFF2-40B4-BE49-F238E27FC236}">
                <a16:creationId xmlns:a16="http://schemas.microsoft.com/office/drawing/2014/main" id="{8DD96F73-2B15-3FA6-26FE-889302E3E3EF}"/>
              </a:ext>
            </a:extLst>
          </p:cNvPr>
          <p:cNvSpPr/>
          <p:nvPr/>
        </p:nvSpPr>
        <p:spPr>
          <a:xfrm>
            <a:off x="9861654" y="5534768"/>
            <a:ext cx="1253797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6" name="角丸四角形 7">
            <a:extLst>
              <a:ext uri="{FF2B5EF4-FFF2-40B4-BE49-F238E27FC236}">
                <a16:creationId xmlns:a16="http://schemas.microsoft.com/office/drawing/2014/main" id="{E55D117E-6E6C-1079-59BF-D6E19A5D396C}"/>
              </a:ext>
            </a:extLst>
          </p:cNvPr>
          <p:cNvSpPr/>
          <p:nvPr/>
        </p:nvSpPr>
        <p:spPr>
          <a:xfrm>
            <a:off x="2661045" y="5539218"/>
            <a:ext cx="2240483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POSIX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角丸四角形 7">
            <a:extLst>
              <a:ext uri="{FF2B5EF4-FFF2-40B4-BE49-F238E27FC236}">
                <a16:creationId xmlns:a16="http://schemas.microsoft.com/office/drawing/2014/main" id="{37EE6895-1E3A-782D-447F-988887F1482A}"/>
              </a:ext>
            </a:extLst>
          </p:cNvPr>
          <p:cNvSpPr/>
          <p:nvPr/>
        </p:nvSpPr>
        <p:spPr>
          <a:xfrm>
            <a:off x="5004960" y="5549248"/>
            <a:ext cx="1613407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8" name="Down Arrow 24">
            <a:extLst>
              <a:ext uri="{FF2B5EF4-FFF2-40B4-BE49-F238E27FC236}">
                <a16:creationId xmlns:a16="http://schemas.microsoft.com/office/drawing/2014/main" id="{6747C665-2CD7-D7FC-8172-A1488787AA53}"/>
              </a:ext>
            </a:extLst>
          </p:cNvPr>
          <p:cNvSpPr/>
          <p:nvPr/>
        </p:nvSpPr>
        <p:spPr>
          <a:xfrm>
            <a:off x="10264300" y="5141342"/>
            <a:ext cx="380011" cy="460131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79" name="Down Arrow 25">
            <a:extLst>
              <a:ext uri="{FF2B5EF4-FFF2-40B4-BE49-F238E27FC236}">
                <a16:creationId xmlns:a16="http://schemas.microsoft.com/office/drawing/2014/main" id="{E90BC436-7F94-1341-C36D-19FDF6867802}"/>
              </a:ext>
            </a:extLst>
          </p:cNvPr>
          <p:cNvSpPr/>
          <p:nvPr/>
        </p:nvSpPr>
        <p:spPr>
          <a:xfrm>
            <a:off x="9041900" y="5876503"/>
            <a:ext cx="380011" cy="25496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0" name="Down Arrow 26">
            <a:extLst>
              <a:ext uri="{FF2B5EF4-FFF2-40B4-BE49-F238E27FC236}">
                <a16:creationId xmlns:a16="http://schemas.microsoft.com/office/drawing/2014/main" id="{CD532615-44FC-2310-9194-D7B67F65BB5F}"/>
              </a:ext>
            </a:extLst>
          </p:cNvPr>
          <p:cNvSpPr/>
          <p:nvPr/>
        </p:nvSpPr>
        <p:spPr>
          <a:xfrm rot="10800000">
            <a:off x="5665977" y="5904711"/>
            <a:ext cx="380011" cy="27767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1" name="Down Arrow 27">
            <a:extLst>
              <a:ext uri="{FF2B5EF4-FFF2-40B4-BE49-F238E27FC236}">
                <a16:creationId xmlns:a16="http://schemas.microsoft.com/office/drawing/2014/main" id="{9252F8FD-78BB-9637-8340-F18274A103B5}"/>
              </a:ext>
            </a:extLst>
          </p:cNvPr>
          <p:cNvSpPr/>
          <p:nvPr/>
        </p:nvSpPr>
        <p:spPr>
          <a:xfrm rot="10800000">
            <a:off x="5665976" y="5118309"/>
            <a:ext cx="380011" cy="501119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2" name="Down Arrow 28">
            <a:extLst>
              <a:ext uri="{FF2B5EF4-FFF2-40B4-BE49-F238E27FC236}">
                <a16:creationId xmlns:a16="http://schemas.microsoft.com/office/drawing/2014/main" id="{39FCAA99-8126-35A5-8FC9-A264FE89E3E9}"/>
              </a:ext>
            </a:extLst>
          </p:cNvPr>
          <p:cNvSpPr/>
          <p:nvPr/>
        </p:nvSpPr>
        <p:spPr>
          <a:xfrm>
            <a:off x="4467254" y="5110880"/>
            <a:ext cx="380011" cy="501119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3" name="Down Arrow 29">
            <a:extLst>
              <a:ext uri="{FF2B5EF4-FFF2-40B4-BE49-F238E27FC236}">
                <a16:creationId xmlns:a16="http://schemas.microsoft.com/office/drawing/2014/main" id="{C9EF8218-F95C-EA47-87BE-69C7D9EA1600}"/>
              </a:ext>
            </a:extLst>
          </p:cNvPr>
          <p:cNvSpPr/>
          <p:nvPr/>
        </p:nvSpPr>
        <p:spPr>
          <a:xfrm rot="5400000">
            <a:off x="9575924" y="5641039"/>
            <a:ext cx="380011" cy="254965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4" name="Down Arrow 31">
            <a:extLst>
              <a:ext uri="{FF2B5EF4-FFF2-40B4-BE49-F238E27FC236}">
                <a16:creationId xmlns:a16="http://schemas.microsoft.com/office/drawing/2014/main" id="{CB17436F-4CD4-3CE6-5AB1-610CCA9C050E}"/>
              </a:ext>
            </a:extLst>
          </p:cNvPr>
          <p:cNvSpPr/>
          <p:nvPr/>
        </p:nvSpPr>
        <p:spPr>
          <a:xfrm rot="5400000">
            <a:off x="6861141" y="5700824"/>
            <a:ext cx="277679" cy="918356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5" name="Down Arrow 3">
            <a:extLst>
              <a:ext uri="{FF2B5EF4-FFF2-40B4-BE49-F238E27FC236}">
                <a16:creationId xmlns:a16="http://schemas.microsoft.com/office/drawing/2014/main" id="{792CFC4E-CB67-3C83-EC9F-4FDC1B057F47}"/>
              </a:ext>
            </a:extLst>
          </p:cNvPr>
          <p:cNvSpPr/>
          <p:nvPr/>
        </p:nvSpPr>
        <p:spPr>
          <a:xfrm>
            <a:off x="4467254" y="5873722"/>
            <a:ext cx="380011" cy="277677"/>
          </a:xfrm>
          <a:prstGeom prst="down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accent4"/>
              </a:solidFill>
            </a:endParaRPr>
          </a:p>
        </p:txBody>
      </p:sp>
      <p:sp>
        <p:nvSpPr>
          <p:cNvPr id="86" name="TextBox 18">
            <a:extLst>
              <a:ext uri="{FF2B5EF4-FFF2-40B4-BE49-F238E27FC236}">
                <a16:creationId xmlns:a16="http://schemas.microsoft.com/office/drawing/2014/main" id="{3CD65100-24B3-4B2B-5D04-23D554B651B2}"/>
              </a:ext>
            </a:extLst>
          </p:cNvPr>
          <p:cNvSpPr txBox="1"/>
          <p:nvPr/>
        </p:nvSpPr>
        <p:spPr>
          <a:xfrm>
            <a:off x="6709946" y="5750429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RPC</a:t>
            </a:r>
          </a:p>
        </p:txBody>
      </p:sp>
      <p:sp>
        <p:nvSpPr>
          <p:cNvPr id="87" name="TextBox 20">
            <a:extLst>
              <a:ext uri="{FF2B5EF4-FFF2-40B4-BE49-F238E27FC236}">
                <a16:creationId xmlns:a16="http://schemas.microsoft.com/office/drawing/2014/main" id="{0313C512-732B-A503-1517-C043EC04AF41}"/>
              </a:ext>
            </a:extLst>
          </p:cNvPr>
          <p:cNvSpPr txBox="1"/>
          <p:nvPr/>
        </p:nvSpPr>
        <p:spPr>
          <a:xfrm>
            <a:off x="9788953" y="5167856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read, write, ...</a:t>
            </a:r>
          </a:p>
        </p:txBody>
      </p:sp>
      <p:sp>
        <p:nvSpPr>
          <p:cNvPr id="88" name="TextBox 21">
            <a:extLst>
              <a:ext uri="{FF2B5EF4-FFF2-40B4-BE49-F238E27FC236}">
                <a16:creationId xmlns:a16="http://schemas.microsoft.com/office/drawing/2014/main" id="{01DB2BA3-C36F-1B42-B1FF-AD9A371118FB}"/>
              </a:ext>
            </a:extLst>
          </p:cNvPr>
          <p:cNvSpPr txBox="1"/>
          <p:nvPr/>
        </p:nvSpPr>
        <p:spPr>
          <a:xfrm>
            <a:off x="4001841" y="5175529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read, write, ...</a:t>
            </a:r>
          </a:p>
        </p:txBody>
      </p:sp>
      <p:sp>
        <p:nvSpPr>
          <p:cNvPr id="137" name="角丸四角形 63">
            <a:extLst>
              <a:ext uri="{FF2B5EF4-FFF2-40B4-BE49-F238E27FC236}">
                <a16:creationId xmlns:a16="http://schemas.microsoft.com/office/drawing/2014/main" id="{EBF73616-E029-2161-A3A0-A84BB9790D9D}"/>
              </a:ext>
            </a:extLst>
          </p:cNvPr>
          <p:cNvSpPr/>
          <p:nvPr/>
        </p:nvSpPr>
        <p:spPr>
          <a:xfrm>
            <a:off x="995680" y="4817747"/>
            <a:ext cx="1575201" cy="365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r>
              <a:rPr lang="ja-JP" altLang="en-US">
                <a:solidFill>
                  <a:schemeClr val="tx1"/>
                </a:solidFill>
              </a:rPr>
              <a:t>サブ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8" name="角丸四角形 7">
            <a:extLst>
              <a:ext uri="{FF2B5EF4-FFF2-40B4-BE49-F238E27FC236}">
                <a16:creationId xmlns:a16="http://schemas.microsoft.com/office/drawing/2014/main" id="{3A48F9D1-DFE6-5A53-88C4-3D9174F94F98}"/>
              </a:ext>
            </a:extLst>
          </p:cNvPr>
          <p:cNvSpPr/>
          <p:nvPr/>
        </p:nvSpPr>
        <p:spPr>
          <a:xfrm>
            <a:off x="990711" y="5515242"/>
            <a:ext cx="1580817" cy="4305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TEE Client API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9" name="角丸四角形 63">
            <a:extLst>
              <a:ext uri="{FF2B5EF4-FFF2-40B4-BE49-F238E27FC236}">
                <a16:creationId xmlns:a16="http://schemas.microsoft.com/office/drawing/2014/main" id="{AC09E717-E8AA-B011-6817-FF963E33F2CD}"/>
              </a:ext>
            </a:extLst>
          </p:cNvPr>
          <p:cNvSpPr/>
          <p:nvPr/>
        </p:nvSpPr>
        <p:spPr>
          <a:xfrm>
            <a:off x="2661045" y="4817747"/>
            <a:ext cx="1575201" cy="3659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CA</a:t>
            </a:r>
            <a:r>
              <a:rPr lang="ja-JP" altLang="en-US">
                <a:solidFill>
                  <a:schemeClr val="tx1"/>
                </a:solidFill>
              </a:rPr>
              <a:t>メイン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2" name="Down Arrow 19">
            <a:extLst>
              <a:ext uri="{FF2B5EF4-FFF2-40B4-BE49-F238E27FC236}">
                <a16:creationId xmlns:a16="http://schemas.microsoft.com/office/drawing/2014/main" id="{03CF9C09-7D5F-A5E2-4AD9-2C19DFCC32B2}"/>
              </a:ext>
            </a:extLst>
          </p:cNvPr>
          <p:cNvSpPr/>
          <p:nvPr/>
        </p:nvSpPr>
        <p:spPr>
          <a:xfrm>
            <a:off x="1580954" y="5898838"/>
            <a:ext cx="380011" cy="277677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3" name="Down Arrow 19">
            <a:extLst>
              <a:ext uri="{FF2B5EF4-FFF2-40B4-BE49-F238E27FC236}">
                <a16:creationId xmlns:a16="http://schemas.microsoft.com/office/drawing/2014/main" id="{17847831-57FA-5ED0-A138-3F5F65D00E40}"/>
              </a:ext>
            </a:extLst>
          </p:cNvPr>
          <p:cNvSpPr/>
          <p:nvPr/>
        </p:nvSpPr>
        <p:spPr>
          <a:xfrm>
            <a:off x="3246718" y="5879688"/>
            <a:ext cx="380011" cy="277677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4" name="Down Arrow 21">
            <a:extLst>
              <a:ext uri="{FF2B5EF4-FFF2-40B4-BE49-F238E27FC236}">
                <a16:creationId xmlns:a16="http://schemas.microsoft.com/office/drawing/2014/main" id="{9B4285B6-9791-2846-5893-174545863E2C}"/>
              </a:ext>
            </a:extLst>
          </p:cNvPr>
          <p:cNvSpPr/>
          <p:nvPr/>
        </p:nvSpPr>
        <p:spPr>
          <a:xfrm rot="16200000">
            <a:off x="6868623" y="5922798"/>
            <a:ext cx="277682" cy="914459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5" name="Down Arrow 22">
            <a:extLst>
              <a:ext uri="{FF2B5EF4-FFF2-40B4-BE49-F238E27FC236}">
                <a16:creationId xmlns:a16="http://schemas.microsoft.com/office/drawing/2014/main" id="{92D4DFBD-17DC-5EA3-583F-88B1564BAE24}"/>
              </a:ext>
            </a:extLst>
          </p:cNvPr>
          <p:cNvSpPr/>
          <p:nvPr/>
        </p:nvSpPr>
        <p:spPr>
          <a:xfrm rot="10800000">
            <a:off x="7836501" y="5891043"/>
            <a:ext cx="380011" cy="254965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6" name="Down Arrow 22">
            <a:extLst>
              <a:ext uri="{FF2B5EF4-FFF2-40B4-BE49-F238E27FC236}">
                <a16:creationId xmlns:a16="http://schemas.microsoft.com/office/drawing/2014/main" id="{BB89C9EA-FBC9-23D1-A23D-1B7D5C0E5741}"/>
              </a:ext>
            </a:extLst>
          </p:cNvPr>
          <p:cNvSpPr/>
          <p:nvPr/>
        </p:nvSpPr>
        <p:spPr>
          <a:xfrm rot="10800000">
            <a:off x="7836500" y="5109794"/>
            <a:ext cx="380011" cy="507521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7" name="Rounded Rectangle 11">
            <a:extLst>
              <a:ext uri="{FF2B5EF4-FFF2-40B4-BE49-F238E27FC236}">
                <a16:creationId xmlns:a16="http://schemas.microsoft.com/office/drawing/2014/main" id="{633E4092-6B8F-9759-CB28-65E8F7337A3E}"/>
              </a:ext>
            </a:extLst>
          </p:cNvPr>
          <p:cNvSpPr/>
          <p:nvPr/>
        </p:nvSpPr>
        <p:spPr>
          <a:xfrm>
            <a:off x="942884" y="4775690"/>
            <a:ext cx="3342442" cy="44690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rgbClr val="FF0000"/>
              </a:solidFill>
            </a:endParaRPr>
          </a:p>
        </p:txBody>
      </p:sp>
      <p:sp>
        <p:nvSpPr>
          <p:cNvPr id="140" name="Down Arrow 19">
            <a:extLst>
              <a:ext uri="{FF2B5EF4-FFF2-40B4-BE49-F238E27FC236}">
                <a16:creationId xmlns:a16="http://schemas.microsoft.com/office/drawing/2014/main" id="{6294FFB4-DABF-DF26-C520-C933976868ED}"/>
              </a:ext>
            </a:extLst>
          </p:cNvPr>
          <p:cNvSpPr/>
          <p:nvPr/>
        </p:nvSpPr>
        <p:spPr>
          <a:xfrm>
            <a:off x="1591113" y="5124656"/>
            <a:ext cx="380011" cy="453860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41" name="Down Arrow 19">
            <a:extLst>
              <a:ext uri="{FF2B5EF4-FFF2-40B4-BE49-F238E27FC236}">
                <a16:creationId xmlns:a16="http://schemas.microsoft.com/office/drawing/2014/main" id="{5D6DDE27-E1B7-6445-BE82-0365C804A792}"/>
              </a:ext>
            </a:extLst>
          </p:cNvPr>
          <p:cNvSpPr/>
          <p:nvPr/>
        </p:nvSpPr>
        <p:spPr>
          <a:xfrm>
            <a:off x="3237366" y="5134509"/>
            <a:ext cx="380011" cy="453860"/>
          </a:xfrm>
          <a:prstGeom prst="down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4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3" grpId="0" animBg="1"/>
      <p:bldP spid="144" grpId="0" animBg="1"/>
      <p:bldP spid="145" grpId="0" animBg="1"/>
      <p:bldP spid="146" grpId="0" animBg="1"/>
      <p:bldP spid="140" grpId="0" animBg="1"/>
      <p:bldP spid="1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kumimoji="1" lang="en-US" altLang="ja-JP" dirty="0"/>
              <a:t>1</a:t>
            </a:r>
            <a:r>
              <a:rPr kumimoji="1" lang="ja-JP" altLang="en-US"/>
              <a:t>：</a:t>
            </a:r>
            <a:r>
              <a:rPr kumimoji="1" lang="en-US" altLang="ja-JP" dirty="0"/>
              <a:t>CA-TA</a:t>
            </a:r>
            <a:r>
              <a:rPr kumimoji="1" lang="ja-JP" altLang="en-US"/>
              <a:t>間の双方向通信の確認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TZmediator</a:t>
            </a:r>
            <a:r>
              <a:rPr kumimoji="1" lang="ja-JP" altLang="en-US"/>
              <a:t>を</a:t>
            </a:r>
            <a:r>
              <a:rPr kumimoji="1" lang="en-US" altLang="ja-JP" dirty="0"/>
              <a:t>OP-TEE 4.0.0</a:t>
            </a:r>
            <a:r>
              <a:rPr kumimoji="1" lang="ja-JP" altLang="en-US"/>
              <a:t>を用いて実装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QEMU 8.0.0</a:t>
            </a:r>
            <a:r>
              <a:rPr kumimoji="1" lang="ja-JP" altLang="en-US"/>
              <a:t>で</a:t>
            </a:r>
            <a:r>
              <a:rPr kumimoji="1" lang="en-US" altLang="ja-JP" dirty="0"/>
              <a:t>ARM CPU</a:t>
            </a:r>
            <a:r>
              <a:rPr kumimoji="1" lang="ja-JP" altLang="en-US"/>
              <a:t>をエミュレーションして実行</a:t>
            </a:r>
            <a:endParaRPr kumimoji="1" lang="en-US" altLang="ja-JP" dirty="0"/>
          </a:p>
          <a:p>
            <a:r>
              <a:rPr kumimoji="1" lang="en-US" altLang="ja-JP" dirty="0"/>
              <a:t>CA</a:t>
            </a:r>
            <a:r>
              <a:rPr kumimoji="1" lang="ja-JP" altLang="en-US"/>
              <a:t>と</a:t>
            </a:r>
            <a:r>
              <a:rPr kumimoji="1" lang="en-US" altLang="ja-JP" dirty="0"/>
              <a:t>TA</a:t>
            </a:r>
            <a:r>
              <a:rPr kumimoji="1" lang="ja-JP" altLang="en-US"/>
              <a:t>の間で</a:t>
            </a:r>
            <a:r>
              <a:rPr kumimoji="1" lang="en-US" altLang="ja-JP" dirty="0"/>
              <a:t>POSIX API</a:t>
            </a:r>
            <a:r>
              <a:rPr kumimoji="1" lang="ja-JP" altLang="en-US"/>
              <a:t>を用いて通信</a:t>
            </a:r>
            <a:endParaRPr kumimoji="1" lang="en-US" altLang="ja-JP" dirty="0"/>
          </a:p>
          <a:p>
            <a:pPr lvl="1"/>
            <a:r>
              <a:rPr kumimoji="1" lang="ja-JP" altLang="en-US"/>
              <a:t>名前付きパイプ、</a:t>
            </a:r>
            <a:r>
              <a:rPr kumimoji="1" lang="en-US" altLang="ja-JP" dirty="0"/>
              <a:t>UNIX</a:t>
            </a:r>
            <a:r>
              <a:rPr kumimoji="1" lang="ja-JP" altLang="en-US"/>
              <a:t>ドメインソケット、ネットワークソケット</a:t>
            </a:r>
            <a:endParaRPr kumimoji="1" lang="en-US" altLang="ja-JP" dirty="0"/>
          </a:p>
          <a:p>
            <a:pPr lvl="1"/>
            <a:r>
              <a:rPr kumimoji="1" lang="ja-JP" altLang="en-US"/>
              <a:t>双方向にデータが送受信できることを確認</a:t>
            </a:r>
            <a:endParaRPr kumimoji="1" lang="en-US" altLang="ja-JP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A6719CFD-B515-3689-A816-B5FD6559C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724457"/>
              </p:ext>
            </p:extLst>
          </p:nvPr>
        </p:nvGraphicFramePr>
        <p:xfrm>
          <a:off x="6359426" y="4419814"/>
          <a:ext cx="5273774" cy="1737360"/>
        </p:xfrm>
        <a:graphic>
          <a:graphicData uri="http://schemas.openxmlformats.org/drawingml/2006/table">
            <a:tbl>
              <a:tblPr/>
              <a:tblGrid>
                <a:gridCol w="875764">
                  <a:extLst>
                    <a:ext uri="{9D8B030D-6E8A-4147-A177-3AD203B41FA5}">
                      <a16:colId xmlns:a16="http://schemas.microsoft.com/office/drawing/2014/main" val="2741908768"/>
                    </a:ext>
                  </a:extLst>
                </a:gridCol>
                <a:gridCol w="1771649">
                  <a:extLst>
                    <a:ext uri="{9D8B030D-6E8A-4147-A177-3AD203B41FA5}">
                      <a16:colId xmlns:a16="http://schemas.microsoft.com/office/drawing/2014/main" val="3065781809"/>
                    </a:ext>
                  </a:extLst>
                </a:gridCol>
                <a:gridCol w="2626361">
                  <a:extLst>
                    <a:ext uri="{9D8B030D-6E8A-4147-A177-3AD203B41FA5}">
                      <a16:colId xmlns:a16="http://schemas.microsoft.com/office/drawing/2014/main" val="4289567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b="0">
                          <a:solidFill>
                            <a:schemeClr val="tx1"/>
                          </a:solidFill>
                        </a:rPr>
                        <a:t>ホスト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b="0" dirty="0" err="1">
                          <a:solidFill>
                            <a:schemeClr val="tx1"/>
                          </a:solidFill>
                        </a:rPr>
                        <a:t>エミュレーション環境</a:t>
                      </a:r>
                      <a:endParaRPr lang="en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485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" b="0" dirty="0">
                          <a:solidFill>
                            <a:schemeClr val="tx1"/>
                          </a:solidFill>
                        </a:rPr>
                        <a:t>CPU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Intel Core</a:t>
                      </a:r>
                      <a:br>
                        <a:rPr lang="en" dirty="0">
                          <a:solidFill>
                            <a:schemeClr val="tx1"/>
                          </a:solidFill>
                        </a:rPr>
                      </a:br>
                      <a:r>
                        <a:rPr lang="en" dirty="0">
                          <a:solidFill>
                            <a:schemeClr val="tx1"/>
                          </a:solidFill>
                        </a:rPr>
                        <a:t>i7-12700</a:t>
                      </a:r>
                      <a:endParaRPr lang="en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ARM Cortex-A57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05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b="0">
                          <a:solidFill>
                            <a:schemeClr val="tx1"/>
                          </a:solidFill>
                        </a:rPr>
                        <a:t>メモリ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64 GiB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dirty="0"/>
                        <a:t>1057</a:t>
                      </a:r>
                      <a:r>
                        <a:rPr lang="en" dirty="0">
                          <a:solidFill>
                            <a:schemeClr val="tx1"/>
                          </a:solidFill>
                        </a:rPr>
                        <a:t> MiB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13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" b="0" dirty="0">
                          <a:solidFill>
                            <a:schemeClr val="tx1"/>
                          </a:solidFill>
                        </a:rPr>
                        <a:t>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Linux 6.2.0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" dirty="0">
                          <a:solidFill>
                            <a:schemeClr val="tx1"/>
                          </a:solidFill>
                        </a:rPr>
                        <a:t>Linux 6.6.0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986434"/>
                  </a:ext>
                </a:extLst>
              </a:tr>
            </a:tbl>
          </a:graphicData>
        </a:graphic>
      </p:graphicFrame>
      <p:pic>
        <p:nvPicPr>
          <p:cNvPr id="6" name="図 5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F000A545-FC36-B8B4-DA08-17A78CE8F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3659663"/>
            <a:ext cx="5800626" cy="1821600"/>
          </a:xfrm>
          <a:prstGeom prst="rect">
            <a:avLst/>
          </a:prstGeom>
        </p:spPr>
      </p:pic>
      <p:pic>
        <p:nvPicPr>
          <p:cNvPr id="8" name="図 7" descr="グラフィカル ユーザー インターフェイス, テキスト, アプリケーション, チャットまたはテキスト メッセージ&#10;&#10;自動的に生成された説明">
            <a:extLst>
              <a:ext uri="{FF2B5EF4-FFF2-40B4-BE49-F238E27FC236}">
                <a16:creationId xmlns:a16="http://schemas.microsoft.com/office/drawing/2014/main" id="{FC4E513A-ADF1-F48B-03DE-F34ADD9303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5036400"/>
            <a:ext cx="5800626" cy="182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07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93C32B8C-7DBC-8442-9B1B-55B5D51906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91824"/>
              </p:ext>
            </p:extLst>
          </p:nvPr>
        </p:nvGraphicFramePr>
        <p:xfrm>
          <a:off x="533400" y="3874926"/>
          <a:ext cx="5562600" cy="2660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4BA2C144-117C-7387-922D-8F2CADBE8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実験</a:t>
            </a:r>
            <a:r>
              <a:rPr lang="en-US" altLang="ja-JP" dirty="0"/>
              <a:t>2</a:t>
            </a:r>
            <a:r>
              <a:rPr lang="ja-JP" altLang="en-US"/>
              <a:t>：</a:t>
            </a:r>
            <a:r>
              <a:rPr lang="en-US" altLang="ja-JP" dirty="0"/>
              <a:t>CA-TA</a:t>
            </a:r>
            <a:r>
              <a:rPr lang="ja-JP" altLang="en-US"/>
              <a:t>間の通信性能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389490-420C-20E0-2560-16875BE8D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</a:t>
            </a:r>
            <a:r>
              <a:rPr lang="ja-JP" altLang="en-US"/>
              <a:t>から</a:t>
            </a:r>
            <a:r>
              <a:rPr lang="en-US" altLang="ja-JP" dirty="0"/>
              <a:t>TA</a:t>
            </a:r>
            <a:r>
              <a:rPr lang="ja-JP" altLang="en-US"/>
              <a:t>への通信の往復時間と</a:t>
            </a:r>
            <a:r>
              <a:rPr lang="ja-JP" altLang="en-JP"/>
              <a:t>スルー</a:t>
            </a:r>
            <a:r>
              <a:rPr lang="ja-JP" altLang="en-US"/>
              <a:t>プットを測定</a:t>
            </a:r>
            <a:endParaRPr lang="en-JP" altLang="ja-JP" dirty="0"/>
          </a:p>
          <a:p>
            <a:pPr lvl="1"/>
            <a:r>
              <a:rPr lang="ja-JP" altLang="en-US"/>
              <a:t>専用</a:t>
            </a:r>
            <a:r>
              <a:rPr lang="en-US" altLang="ja-JP" dirty="0"/>
              <a:t>API</a:t>
            </a:r>
            <a:r>
              <a:rPr lang="ja-JP" altLang="en-US"/>
              <a:t>によって提供される共有メモリを用いた通信と比較</a:t>
            </a:r>
            <a:endParaRPr lang="en-US" altLang="ja-JP" dirty="0"/>
          </a:p>
          <a:p>
            <a:r>
              <a:rPr lang="ja-JP" altLang="en-US"/>
              <a:t>共有メモリを用いた通信と比べて性能が大幅に低下</a:t>
            </a:r>
            <a:endParaRPr lang="en-US" altLang="ja-JP" dirty="0"/>
          </a:p>
          <a:p>
            <a:pPr lvl="1"/>
            <a:r>
              <a:rPr lang="ja-JP" altLang="en-US"/>
              <a:t>往復時間は</a:t>
            </a:r>
            <a:r>
              <a:rPr lang="en-US" altLang="ja-JP" dirty="0"/>
              <a:t>5.2〜6.0</a:t>
            </a:r>
            <a:r>
              <a:rPr lang="ja-JP" altLang="en-US"/>
              <a:t>倍、スループットは</a:t>
            </a:r>
            <a:r>
              <a:rPr lang="en-US" altLang="ja-JP" dirty="0"/>
              <a:t>21〜30%</a:t>
            </a:r>
          </a:p>
          <a:p>
            <a:pPr lvl="1"/>
            <a:r>
              <a:rPr lang="ja-JP" altLang="en-US"/>
              <a:t>一つの原因は</a:t>
            </a:r>
            <a:r>
              <a:rPr lang="en-US" altLang="ja-JP" dirty="0"/>
              <a:t>RPC</a:t>
            </a:r>
            <a:r>
              <a:rPr lang="ja-JP" altLang="en-US"/>
              <a:t>においてデータがコピーされること</a:t>
            </a:r>
            <a:endParaRPr lang="en-US" altLang="ja-JP" dirty="0"/>
          </a:p>
        </p:txBody>
      </p:sp>
      <p:cxnSp>
        <p:nvCxnSpPr>
          <p:cNvPr id="11" name="直線矢印コネクタ 11">
            <a:extLst>
              <a:ext uri="{FF2B5EF4-FFF2-40B4-BE49-F238E27FC236}">
                <a16:creationId xmlns:a16="http://schemas.microsoft.com/office/drawing/2014/main" id="{248169F8-9CD5-FF04-DB60-28460947C856}"/>
              </a:ext>
            </a:extLst>
          </p:cNvPr>
          <p:cNvCxnSpPr>
            <a:cxnSpLocks/>
          </p:cNvCxnSpPr>
          <p:nvPr/>
        </p:nvCxnSpPr>
        <p:spPr>
          <a:xfrm flipH="1" flipV="1">
            <a:off x="4658497" y="5393723"/>
            <a:ext cx="345883" cy="64001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5">
            <a:extLst>
              <a:ext uri="{FF2B5EF4-FFF2-40B4-BE49-F238E27FC236}">
                <a16:creationId xmlns:a16="http://schemas.microsoft.com/office/drawing/2014/main" id="{8ACA8440-92BE-8746-D27B-47B668DB45AD}"/>
              </a:ext>
            </a:extLst>
          </p:cNvPr>
          <p:cNvSpPr txBox="1"/>
          <p:nvPr/>
        </p:nvSpPr>
        <p:spPr>
          <a:xfrm>
            <a:off x="2875035" y="4885220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5.4</a:t>
            </a:r>
            <a:r>
              <a:rPr kumimoji="1" lang="ja-JP" altLang="en-US"/>
              <a:t>倍</a:t>
            </a:r>
          </a:p>
        </p:txBody>
      </p:sp>
      <p:sp>
        <p:nvSpPr>
          <p:cNvPr id="14" name="テキスト ボックス 16">
            <a:extLst>
              <a:ext uri="{FF2B5EF4-FFF2-40B4-BE49-F238E27FC236}">
                <a16:creationId xmlns:a16="http://schemas.microsoft.com/office/drawing/2014/main" id="{0114D390-EFCB-5B2A-50C7-0DE03001D958}"/>
              </a:ext>
            </a:extLst>
          </p:cNvPr>
          <p:cNvSpPr txBox="1"/>
          <p:nvPr/>
        </p:nvSpPr>
        <p:spPr>
          <a:xfrm>
            <a:off x="2015871" y="4885220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5.2</a:t>
            </a:r>
            <a:r>
              <a:rPr kumimoji="1" lang="ja-JP" altLang="en-US"/>
              <a:t>倍</a:t>
            </a:r>
          </a:p>
        </p:txBody>
      </p:sp>
      <p:sp>
        <p:nvSpPr>
          <p:cNvPr id="15" name="テキスト ボックス 17">
            <a:extLst>
              <a:ext uri="{FF2B5EF4-FFF2-40B4-BE49-F238E27FC236}">
                <a16:creationId xmlns:a16="http://schemas.microsoft.com/office/drawing/2014/main" id="{3A587381-CA55-F032-1611-C51D7723F7CF}"/>
              </a:ext>
            </a:extLst>
          </p:cNvPr>
          <p:cNvSpPr txBox="1"/>
          <p:nvPr/>
        </p:nvSpPr>
        <p:spPr>
          <a:xfrm>
            <a:off x="3734199" y="4737625"/>
            <a:ext cx="715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6</a:t>
            </a:r>
            <a:r>
              <a:rPr kumimoji="1" lang="en-US" altLang="ja-JP" dirty="0"/>
              <a:t>.0</a:t>
            </a:r>
            <a:r>
              <a:rPr kumimoji="1" lang="ja-JP" altLang="en-US"/>
              <a:t>倍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27C81E41-37AA-C34C-7BC4-E92B94968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685394"/>
              </p:ext>
            </p:extLst>
          </p:nvPr>
        </p:nvGraphicFramePr>
        <p:xfrm>
          <a:off x="6096000" y="3840586"/>
          <a:ext cx="5562600" cy="292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1" name="直線矢印コネクタ 11">
            <a:extLst>
              <a:ext uri="{FF2B5EF4-FFF2-40B4-BE49-F238E27FC236}">
                <a16:creationId xmlns:a16="http://schemas.microsoft.com/office/drawing/2014/main" id="{16445202-0CA7-8712-C511-5772FE6BF7E6}"/>
              </a:ext>
            </a:extLst>
          </p:cNvPr>
          <p:cNvCxnSpPr>
            <a:cxnSpLocks/>
          </p:cNvCxnSpPr>
          <p:nvPr/>
        </p:nvCxnSpPr>
        <p:spPr>
          <a:xfrm>
            <a:off x="10692713" y="4875596"/>
            <a:ext cx="0" cy="70003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090879"/>
      </p:ext>
    </p:extLst>
  </p:cSld>
  <p:clrMapOvr>
    <a:masterClrMapping/>
  </p:clrMapOvr>
</p:sld>
</file>

<file path=ppt/theme/theme1.xml><?xml version="1.0" encoding="utf-8"?>
<a:theme xmlns:a="http://schemas.openxmlformats.org/drawingml/2006/main" name="研究発表スライドマスタ">
  <a:themeElements>
    <a:clrScheme name="ユーザー定義 8">
      <a:dk1>
        <a:srgbClr val="4D4D4D"/>
      </a:dk1>
      <a:lt1>
        <a:srgbClr val="F8F8F8"/>
      </a:lt1>
      <a:dk2>
        <a:srgbClr val="7F7F7F"/>
      </a:dk2>
      <a:lt2>
        <a:srgbClr val="B2B2B2"/>
      </a:lt2>
      <a:accent1>
        <a:srgbClr val="2E5B96"/>
      </a:accent1>
      <a:accent2>
        <a:srgbClr val="C03936"/>
      </a:accent2>
      <a:accent3>
        <a:srgbClr val="ED7D31"/>
      </a:accent3>
      <a:accent4>
        <a:srgbClr val="3E9288"/>
      </a:accent4>
      <a:accent5>
        <a:srgbClr val="4747C1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Segoe UI"/>
        <a:ea typeface="游ゴシック Medium"/>
        <a:cs typeface=""/>
      </a:majorFont>
      <a:minorFont>
        <a:latin typeface="Segoe UI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研究発表用テンプレート2022版.potx" id="{6306135A-614C-4776-A803-91994B10B76C}" vid="{3B8C9F31-E626-4709-A765-E9EDF381CB2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783413B678BA4F83764129A5DB4607" ma:contentTypeVersion="0" ma:contentTypeDescription="新しいドキュメントを作成します。" ma:contentTypeScope="" ma:versionID="36bbfa3e05015206d9e02241ed477da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fa5fc393d419cfd9816b88a984ff78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B33ED81-A378-482E-B710-0D21A32023B2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E74453E-F96D-478A-A3EE-1788D5BEB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EFD21F3-24CC-4605-A5CE-D678D2531A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研究発表スライドマスタ</Template>
  <TotalTime>5561</TotalTime>
  <Words>862</Words>
  <Application>Microsoft Macintosh PowerPoint</Application>
  <PresentationFormat>ワイド画面</PresentationFormat>
  <Paragraphs>156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游ゴシック</vt:lpstr>
      <vt:lpstr>游ゴシック</vt:lpstr>
      <vt:lpstr>游ゴシック Medium</vt:lpstr>
      <vt:lpstr>Arial</vt:lpstr>
      <vt:lpstr>Segoe UI</vt:lpstr>
      <vt:lpstr>Wingdings</vt:lpstr>
      <vt:lpstr>研究発表スライドマスタ</vt:lpstr>
      <vt:lpstr>Arm TrustZoneのワールド間での POSIX APIを用いた協調実行</vt:lpstr>
      <vt:lpstr>エッジコンピューティング</vt:lpstr>
      <vt:lpstr>隔離実行環境 (TEE) を用いた安全な実行</vt:lpstr>
      <vt:lpstr>TrustZoneを用いる上での問題</vt:lpstr>
      <vt:lpstr>提案：TZmediator</vt:lpstr>
      <vt:lpstr>シャドウプロセス</vt:lpstr>
      <vt:lpstr>CAとTAの協調動作</vt:lpstr>
      <vt:lpstr>実験1：CA-TA間の双方向通信の確認</vt:lpstr>
      <vt:lpstr>実験2：CA-TA間の通信性能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 Taiyo</dc:creator>
  <cp:lastModifiedBy>SATO Taiyo</cp:lastModifiedBy>
  <cp:revision>164</cp:revision>
  <dcterms:created xsi:type="dcterms:W3CDTF">2023-12-12T06:38:37Z</dcterms:created>
  <dcterms:modified xsi:type="dcterms:W3CDTF">2024-02-22T02:50:37Z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0x010100E7783413B678BA4F83764129A5DB4607</vt:lpwstr>
  </property>
</Properties>
</file>