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384A"/>
    <a:srgbClr val="707788"/>
    <a:srgbClr val="3E92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58"/>
    <p:restoredTop sz="94613"/>
  </p:normalViewPr>
  <p:slideViewPr>
    <p:cSldViewPr showGuides="1">
      <p:cViewPr>
        <p:scale>
          <a:sx n="50" d="100"/>
          <a:sy n="50" d="100"/>
        </p:scale>
        <p:origin x="624" y="-8016"/>
      </p:cViewPr>
      <p:guideLst>
        <p:guide orient="horz" pos="13482"/>
        <p:guide pos="95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taiyo/Library/Mobile%20Documents/com~apple~CloudDocs/kyutech/M1/ComSys2024/&#23455;&#39443;&#32080;&#26524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2068368804947"/>
          <c:y val="0.22902898997786131"/>
          <c:w val="0.84932715121172964"/>
          <c:h val="0.651842582017518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Sheet2!$C$2</c:f>
              <c:strCache>
                <c:ptCount val="1"/>
                <c:pt idx="0">
                  <c:v>CA-CA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Sheet2!$B$3:$B$6</c:f>
              <c:strCache>
                <c:ptCount val="4"/>
                <c:pt idx="0">
                  <c:v>名前付きパイプ</c:v>
                </c:pt>
                <c:pt idx="1">
                  <c:v>UNIXドメインソケット</c:v>
                </c:pt>
                <c:pt idx="2">
                  <c:v>TCPソケット</c:v>
                </c:pt>
                <c:pt idx="3">
                  <c:v>UDPソケット</c:v>
                </c:pt>
              </c:strCache>
            </c:strRef>
          </c:cat>
          <c:val>
            <c:numRef>
              <c:f>Sheet2!$C$3:$C$6</c:f>
              <c:numCache>
                <c:formatCode>General</c:formatCode>
                <c:ptCount val="4"/>
                <c:pt idx="0">
                  <c:v>307.47734600000001</c:v>
                </c:pt>
                <c:pt idx="1">
                  <c:v>333.26284500000003</c:v>
                </c:pt>
                <c:pt idx="2">
                  <c:v>359.36413599999997</c:v>
                </c:pt>
                <c:pt idx="3">
                  <c:v>350.34061500000001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2E-F949-9D48-94BD1513B0BA}"/>
            </c:ext>
          </c:extLst>
        </c:ser>
        <c:ser>
          <c:idx val="1"/>
          <c:order val="1"/>
          <c:tx>
            <c:strRef>
              <c:f>Sheet2!$D$2</c:f>
              <c:strCache>
                <c:ptCount val="1"/>
                <c:pt idx="0">
                  <c:v>CA-TA(Native)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Sheet2!$B$3:$B$6</c:f>
              <c:strCache>
                <c:ptCount val="4"/>
                <c:pt idx="0">
                  <c:v>名前付きパイプ</c:v>
                </c:pt>
                <c:pt idx="1">
                  <c:v>UNIXドメインソケット</c:v>
                </c:pt>
                <c:pt idx="2">
                  <c:v>TCPソケット</c:v>
                </c:pt>
                <c:pt idx="3">
                  <c:v>UDPソケット</c:v>
                </c:pt>
              </c:strCache>
            </c:strRef>
          </c:cat>
          <c:val>
            <c:numRef>
              <c:f>Sheet2!$D$3:$D$6</c:f>
              <c:numCache>
                <c:formatCode>General</c:formatCode>
                <c:ptCount val="4"/>
                <c:pt idx="0">
                  <c:v>385.97958999999997</c:v>
                </c:pt>
                <c:pt idx="1">
                  <c:v>448.50350900000001</c:v>
                </c:pt>
                <c:pt idx="2">
                  <c:v>510.90553199999999</c:v>
                </c:pt>
                <c:pt idx="3">
                  <c:v>482.28511200000003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2E-F949-9D48-94BD1513B0BA}"/>
            </c:ext>
          </c:extLst>
        </c:ser>
        <c:ser>
          <c:idx val="2"/>
          <c:order val="2"/>
          <c:tx>
            <c:strRef>
              <c:f>Sheet2!$E$2</c:f>
              <c:strCache>
                <c:ptCount val="1"/>
                <c:pt idx="0">
                  <c:v>CA-TA(Wasm)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Sheet2!$B$3:$B$6</c:f>
              <c:strCache>
                <c:ptCount val="4"/>
                <c:pt idx="0">
                  <c:v>名前付きパイプ</c:v>
                </c:pt>
                <c:pt idx="1">
                  <c:v>UNIXドメインソケット</c:v>
                </c:pt>
                <c:pt idx="2">
                  <c:v>TCPソケット</c:v>
                </c:pt>
                <c:pt idx="3">
                  <c:v>UDPソケット</c:v>
                </c:pt>
              </c:strCache>
            </c:strRef>
          </c:cat>
          <c:val>
            <c:numRef>
              <c:f>Sheet2!$E$3:$E$6</c:f>
              <c:numCache>
                <c:formatCode>General</c:formatCode>
                <c:ptCount val="4"/>
                <c:pt idx="0">
                  <c:v>624.16</c:v>
                </c:pt>
                <c:pt idx="1">
                  <c:v>648.53</c:v>
                </c:pt>
                <c:pt idx="2">
                  <c:v>825.78</c:v>
                </c:pt>
                <c:pt idx="3">
                  <c:v>707.55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22E-F949-9D48-94BD1513B0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30002527"/>
        <c:axId val="1730004239"/>
      </c:barChart>
      <c:catAx>
        <c:axId val="17300025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2000" b="1" i="0" u="none" strike="noStrike" kern="1200" baseline="0">
                <a:solidFill>
                  <a:srgbClr val="23384A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+mn-cs"/>
              </a:defRPr>
            </a:pPr>
            <a:endParaRPr lang="ja-JP"/>
          </a:p>
        </c:txPr>
        <c:crossAx val="1730004239"/>
        <c:crosses val="autoZero"/>
        <c:auto val="1"/>
        <c:lblAlgn val="ctr"/>
        <c:lblOffset val="100"/>
        <c:noMultiLvlLbl val="0"/>
      </c:catAx>
      <c:valAx>
        <c:axId val="17300042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2800" b="1" i="0" u="none" strike="noStrike" kern="1200" baseline="0">
                    <a:solidFill>
                      <a:srgbClr val="23384A"/>
                    </a:solidFill>
                    <a:latin typeface="Yu Gothic" panose="020B0400000000000000" pitchFamily="34" charset="-128"/>
                    <a:ea typeface="Yu Gothic" panose="020B0400000000000000" pitchFamily="34" charset="-128"/>
                    <a:cs typeface="+mn-cs"/>
                  </a:defRPr>
                </a:pPr>
                <a:r>
                  <a:rPr lang="ja-JP"/>
                  <a:t>往復レイテンシ</a:t>
                </a:r>
                <a:r>
                  <a:rPr lang="en-US"/>
                  <a:t> (us)</a:t>
                </a:r>
                <a:endParaRPr lang="ja-JP"/>
              </a:p>
            </c:rich>
          </c:tx>
          <c:layout>
            <c:manualLayout>
              <c:xMode val="edge"/>
              <c:yMode val="edge"/>
              <c:x val="1.6480300358348764E-2"/>
              <c:y val="0.1516552186305655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2800" b="1" i="0" u="none" strike="noStrike" kern="1200" baseline="0">
                  <a:solidFill>
                    <a:srgbClr val="23384A"/>
                  </a:solidFill>
                  <a:latin typeface="Yu Gothic" panose="020B0400000000000000" pitchFamily="34" charset="-128"/>
                  <a:ea typeface="Yu Gothic" panose="020B0400000000000000" pitchFamily="34" charset="-128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2000" b="1" i="0" u="none" strike="noStrike" kern="1200" baseline="0">
                <a:solidFill>
                  <a:srgbClr val="23384A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+mn-cs"/>
              </a:defRPr>
            </a:pPr>
            <a:endParaRPr lang="ja-JP"/>
          </a:p>
        </c:txPr>
        <c:crossAx val="17300025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5779469103702451"/>
          <c:y val="4.4858471970023857E-2"/>
          <c:w val="0.60357075709319208"/>
          <c:h val="0.106106736657917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2800" b="1" i="0" u="none" strike="noStrike" kern="1200" baseline="0">
              <a:solidFill>
                <a:srgbClr val="23384A"/>
              </a:solidFill>
              <a:latin typeface="Yu Gothic" panose="020B0400000000000000" pitchFamily="34" charset="-128"/>
              <a:ea typeface="Yu Gothic" panose="020B0400000000000000" pitchFamily="34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800" b="1">
          <a:solidFill>
            <a:srgbClr val="23384A"/>
          </a:solidFill>
          <a:latin typeface="Yu Gothic" panose="020B0400000000000000" pitchFamily="34" charset="-128"/>
          <a:ea typeface="Yu Gothic" panose="020B0400000000000000" pitchFamily="34" charset="-128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FA34E5-F169-484F-8FF3-35C54684045E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33E9E-80BA-364B-8AFE-B4C51DAF3D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867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793961" rtl="0" eaLnBrk="1" latinLnBrk="0" hangingPunct="1">
      <a:defRPr kumimoji="1" sz="2354" kern="1200">
        <a:solidFill>
          <a:schemeClr val="tx1"/>
        </a:solidFill>
        <a:latin typeface="+mn-lt"/>
        <a:ea typeface="+mn-ea"/>
        <a:cs typeface="+mn-cs"/>
      </a:defRPr>
    </a:lvl1pPr>
    <a:lvl2pPr marL="896981" algn="l" defTabSz="1793961" rtl="0" eaLnBrk="1" latinLnBrk="0" hangingPunct="1">
      <a:defRPr kumimoji="1" sz="2354" kern="1200">
        <a:solidFill>
          <a:schemeClr val="tx1"/>
        </a:solidFill>
        <a:latin typeface="+mn-lt"/>
        <a:ea typeface="+mn-ea"/>
        <a:cs typeface="+mn-cs"/>
      </a:defRPr>
    </a:lvl2pPr>
    <a:lvl3pPr marL="1793961" algn="l" defTabSz="1793961" rtl="0" eaLnBrk="1" latinLnBrk="0" hangingPunct="1">
      <a:defRPr kumimoji="1" sz="2354" kern="1200">
        <a:solidFill>
          <a:schemeClr val="tx1"/>
        </a:solidFill>
        <a:latin typeface="+mn-lt"/>
        <a:ea typeface="+mn-ea"/>
        <a:cs typeface="+mn-cs"/>
      </a:defRPr>
    </a:lvl3pPr>
    <a:lvl4pPr marL="2690942" algn="l" defTabSz="1793961" rtl="0" eaLnBrk="1" latinLnBrk="0" hangingPunct="1">
      <a:defRPr kumimoji="1" sz="2354" kern="1200">
        <a:solidFill>
          <a:schemeClr val="tx1"/>
        </a:solidFill>
        <a:latin typeface="+mn-lt"/>
        <a:ea typeface="+mn-ea"/>
        <a:cs typeface="+mn-cs"/>
      </a:defRPr>
    </a:lvl4pPr>
    <a:lvl5pPr marL="3587923" algn="l" defTabSz="1793961" rtl="0" eaLnBrk="1" latinLnBrk="0" hangingPunct="1">
      <a:defRPr kumimoji="1" sz="2354" kern="1200">
        <a:solidFill>
          <a:schemeClr val="tx1"/>
        </a:solidFill>
        <a:latin typeface="+mn-lt"/>
        <a:ea typeface="+mn-ea"/>
        <a:cs typeface="+mn-cs"/>
      </a:defRPr>
    </a:lvl5pPr>
    <a:lvl6pPr marL="4484903" algn="l" defTabSz="1793961" rtl="0" eaLnBrk="1" latinLnBrk="0" hangingPunct="1">
      <a:defRPr kumimoji="1" sz="2354" kern="1200">
        <a:solidFill>
          <a:schemeClr val="tx1"/>
        </a:solidFill>
        <a:latin typeface="+mn-lt"/>
        <a:ea typeface="+mn-ea"/>
        <a:cs typeface="+mn-cs"/>
      </a:defRPr>
    </a:lvl6pPr>
    <a:lvl7pPr marL="5381884" algn="l" defTabSz="1793961" rtl="0" eaLnBrk="1" latinLnBrk="0" hangingPunct="1">
      <a:defRPr kumimoji="1" sz="2354" kern="1200">
        <a:solidFill>
          <a:schemeClr val="tx1"/>
        </a:solidFill>
        <a:latin typeface="+mn-lt"/>
        <a:ea typeface="+mn-ea"/>
        <a:cs typeface="+mn-cs"/>
      </a:defRPr>
    </a:lvl7pPr>
    <a:lvl8pPr marL="6278865" algn="l" defTabSz="1793961" rtl="0" eaLnBrk="1" latinLnBrk="0" hangingPunct="1">
      <a:defRPr kumimoji="1" sz="2354" kern="1200">
        <a:solidFill>
          <a:schemeClr val="tx1"/>
        </a:solidFill>
        <a:latin typeface="+mn-lt"/>
        <a:ea typeface="+mn-ea"/>
        <a:cs typeface="+mn-cs"/>
      </a:defRPr>
    </a:lvl8pPr>
    <a:lvl9pPr marL="7175845" algn="l" defTabSz="1793961" rtl="0" eaLnBrk="1" latinLnBrk="0" hangingPunct="1">
      <a:defRPr kumimoji="1" sz="235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B33E9E-80BA-364B-8AFE-B4C51DAF3DC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5403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43797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182" userDrawn="1">
          <p15:clr>
            <a:srgbClr val="FBAE40"/>
          </p15:clr>
        </p15:guide>
        <p15:guide id="2" pos="18607" userDrawn="1">
          <p15:clr>
            <a:srgbClr val="FBAE40"/>
          </p15:clr>
        </p15:guide>
        <p15:guide id="3" pos="464" userDrawn="1">
          <p15:clr>
            <a:srgbClr val="FBAE40"/>
          </p15:clr>
        </p15:guide>
        <p15:guide id="4" pos="9989" userDrawn="1">
          <p15:clr>
            <a:srgbClr val="FBAE40"/>
          </p15:clr>
        </p15:guide>
        <p15:guide id="5" orient="horz" pos="327" userDrawn="1">
          <p15:clr>
            <a:srgbClr val="FBAE40"/>
          </p15:clr>
        </p15:guide>
        <p15:guide id="6" pos="9535" userDrawn="1">
          <p15:clr>
            <a:srgbClr val="FBAE40"/>
          </p15:clr>
        </p15:guide>
        <p15:guide id="7" pos="9082" userDrawn="1">
          <p15:clr>
            <a:srgbClr val="FBAE40"/>
          </p15:clr>
        </p15:guide>
        <p15:guide id="8" orient="horz" pos="13481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CDD741-3D64-D942-AC51-4518F2760A2F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AF88FB-B743-AA4B-A627-5020E2C32A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218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kumimoji="1"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kumimoji="1"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506764A-F03B-8360-04BA-F888503B4DA0}"/>
              </a:ext>
            </a:extLst>
          </p:cNvPr>
          <p:cNvSpPr/>
          <p:nvPr/>
        </p:nvSpPr>
        <p:spPr>
          <a:xfrm>
            <a:off x="358228" y="5539196"/>
            <a:ext cx="14400000" cy="1440000"/>
          </a:xfrm>
          <a:prstGeom prst="rect">
            <a:avLst/>
          </a:prstGeom>
          <a:solidFill>
            <a:srgbClr val="23384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600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 1. </a:t>
            </a:r>
            <a:r>
              <a:rPr kumimoji="1" lang="ja-JP" altLang="en-US" sz="6000" b="1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背景</a:t>
            </a: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83843F32-71B9-C726-2FD4-D784C41C51E0}"/>
              </a:ext>
            </a:extLst>
          </p:cNvPr>
          <p:cNvCxnSpPr>
            <a:cxnSpLocks/>
          </p:cNvCxnSpPr>
          <p:nvPr/>
        </p:nvCxnSpPr>
        <p:spPr>
          <a:xfrm>
            <a:off x="15136813" y="5539196"/>
            <a:ext cx="0" cy="36024729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42783E8-0860-2988-3533-83C4672E80A2}"/>
              </a:ext>
            </a:extLst>
          </p:cNvPr>
          <p:cNvSpPr/>
          <p:nvPr/>
        </p:nvSpPr>
        <p:spPr>
          <a:xfrm>
            <a:off x="15497175" y="24354209"/>
            <a:ext cx="14400000" cy="1440000"/>
          </a:xfrm>
          <a:prstGeom prst="rect">
            <a:avLst/>
          </a:prstGeom>
          <a:solidFill>
            <a:srgbClr val="23384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600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 3. </a:t>
            </a:r>
            <a:r>
              <a:rPr kumimoji="1" lang="ja-JP" altLang="en-US" sz="6000" b="1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実験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6947A2DD-3DC5-4CC9-2E13-F08A32EBE53F}"/>
              </a:ext>
            </a:extLst>
          </p:cNvPr>
          <p:cNvSpPr/>
          <p:nvPr/>
        </p:nvSpPr>
        <p:spPr>
          <a:xfrm>
            <a:off x="376452" y="27851130"/>
            <a:ext cx="14400000" cy="1440000"/>
          </a:xfrm>
          <a:prstGeom prst="rect">
            <a:avLst/>
          </a:prstGeom>
          <a:solidFill>
            <a:srgbClr val="23384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600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 2. </a:t>
            </a:r>
            <a:r>
              <a:rPr kumimoji="1" lang="en-US" altLang="ja-JP" sz="6000" b="1" dirty="0" err="1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TZmediator</a:t>
            </a:r>
            <a:endParaRPr kumimoji="1" lang="ja-JP" altLang="en-US" sz="6000" b="1">
              <a:solidFill>
                <a:schemeClr val="bg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B18C449-34E8-E655-00A4-D063F9C746A4}"/>
              </a:ext>
            </a:extLst>
          </p:cNvPr>
          <p:cNvSpPr/>
          <p:nvPr/>
        </p:nvSpPr>
        <p:spPr>
          <a:xfrm>
            <a:off x="15497175" y="38519974"/>
            <a:ext cx="14400000" cy="1440000"/>
          </a:xfrm>
          <a:prstGeom prst="rect">
            <a:avLst/>
          </a:prstGeom>
          <a:solidFill>
            <a:srgbClr val="23384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600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 4. </a:t>
            </a:r>
            <a:r>
              <a:rPr kumimoji="1" lang="ja-JP" altLang="en-US" sz="6000" b="1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今後の課題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330B898-C2C7-AAC8-46A0-4910FECAD61A}"/>
              </a:ext>
            </a:extLst>
          </p:cNvPr>
          <p:cNvSpPr/>
          <p:nvPr/>
        </p:nvSpPr>
        <p:spPr>
          <a:xfrm>
            <a:off x="735016" y="7212236"/>
            <a:ext cx="13682659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4800" b="1">
                <a:solidFill>
                  <a:srgbClr val="23384A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エッジコンピューティング</a:t>
            </a:r>
            <a:endParaRPr kumimoji="1" lang="ja-JP" altLang="en-US" sz="5400" b="1">
              <a:solidFill>
                <a:srgbClr val="23384A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6" name="TextBox 12">
            <a:extLst>
              <a:ext uri="{FF2B5EF4-FFF2-40B4-BE49-F238E27FC236}">
                <a16:creationId xmlns:a16="http://schemas.microsoft.com/office/drawing/2014/main" id="{DB8C138C-AA11-C9DD-6A3E-52D526064FD4}"/>
              </a:ext>
            </a:extLst>
          </p:cNvPr>
          <p:cNvSpPr txBox="1"/>
          <p:nvPr/>
        </p:nvSpPr>
        <p:spPr>
          <a:xfrm>
            <a:off x="1718290" y="4634473"/>
            <a:ext cx="27363736" cy="1231106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lang="en-US" sz="8000" b="1" dirty="0">
              <a:solidFill>
                <a:srgbClr val="23394B"/>
              </a:solidFill>
              <a:latin typeface="Yu Gothic" panose="020B0400000000000000" pitchFamily="34" charset="-128"/>
              <a:ea typeface="Yu Gothic" panose="020B0400000000000000" pitchFamily="34" charset="-128"/>
              <a:cs typeface="Mokoto"/>
              <a:sym typeface="Mokoto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5AC36EE1-BE9F-32FC-FE2D-4520AED17851}"/>
              </a:ext>
            </a:extLst>
          </p:cNvPr>
          <p:cNvSpPr/>
          <p:nvPr/>
        </p:nvSpPr>
        <p:spPr>
          <a:xfrm>
            <a:off x="15857543" y="28161264"/>
            <a:ext cx="13681067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4800" b="1" dirty="0">
                <a:solidFill>
                  <a:srgbClr val="23384A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CA-TA</a:t>
            </a:r>
            <a:r>
              <a:rPr kumimoji="1" lang="ja-JP" altLang="en-US" sz="4800" b="1">
                <a:solidFill>
                  <a:srgbClr val="23384A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間の通信性能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77213D20-591E-C4BB-F044-1DC2BF5BF459}"/>
              </a:ext>
            </a:extLst>
          </p:cNvPr>
          <p:cNvSpPr/>
          <p:nvPr/>
        </p:nvSpPr>
        <p:spPr>
          <a:xfrm>
            <a:off x="736603" y="519112"/>
            <a:ext cx="28802010" cy="33491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0" b="1" dirty="0">
                <a:solidFill>
                  <a:srgbClr val="23384A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Arm </a:t>
            </a:r>
            <a:r>
              <a:rPr kumimoji="1" lang="en-US" altLang="ja-JP" sz="8000" b="1" dirty="0" err="1">
                <a:solidFill>
                  <a:srgbClr val="23384A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TrustZone</a:t>
            </a:r>
            <a:r>
              <a:rPr kumimoji="1" lang="ja-JP" altLang="en-US" sz="8000" b="1">
                <a:solidFill>
                  <a:srgbClr val="23384A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のワールド間における</a:t>
            </a:r>
            <a:endParaRPr kumimoji="1" lang="en-US" altLang="ja-JP" sz="8000" b="1" dirty="0">
              <a:solidFill>
                <a:srgbClr val="23384A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algn="ctr"/>
            <a:r>
              <a:rPr kumimoji="1" lang="en-US" altLang="ja-JP" sz="8000" b="1" dirty="0">
                <a:solidFill>
                  <a:srgbClr val="23384A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POSIX API</a:t>
            </a:r>
            <a:r>
              <a:rPr kumimoji="1" lang="ja-JP" altLang="en-US" sz="8000" b="1">
                <a:solidFill>
                  <a:srgbClr val="23384A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を用いた安全なプロセス協調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9ECB0F32-6A8C-CB9E-5DDE-2B9514DC846A}"/>
              </a:ext>
            </a:extLst>
          </p:cNvPr>
          <p:cNvSpPr/>
          <p:nvPr/>
        </p:nvSpPr>
        <p:spPr>
          <a:xfrm>
            <a:off x="736603" y="3867192"/>
            <a:ext cx="28802010" cy="10623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b="1" dirty="0" err="1">
                <a:solidFill>
                  <a:srgbClr val="23394B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Mokoto"/>
                <a:sym typeface="Mokoto"/>
              </a:rPr>
              <a:t>佐藤</a:t>
            </a:r>
            <a:r>
              <a:rPr lang="ja-JP" altLang="en-US" sz="4800" b="1">
                <a:solidFill>
                  <a:srgbClr val="23394B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Mokoto"/>
                <a:sym typeface="Mokoto"/>
              </a:rPr>
              <a:t> 太陽，光来 健一</a:t>
            </a:r>
            <a:r>
              <a:rPr lang="en-US" altLang="ja-JP" sz="4800" b="1" dirty="0">
                <a:solidFill>
                  <a:srgbClr val="23394B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Mokoto"/>
                <a:sym typeface="Mokoto"/>
              </a:rPr>
              <a:t> (</a:t>
            </a:r>
            <a:r>
              <a:rPr lang="ja-JP" altLang="en-US" sz="4800" b="1">
                <a:solidFill>
                  <a:srgbClr val="23394B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Mokoto"/>
                <a:sym typeface="Mokoto"/>
              </a:rPr>
              <a:t>九州工業大学</a:t>
            </a:r>
            <a:r>
              <a:rPr lang="en-US" altLang="ja-JP" sz="4800" b="1" dirty="0">
                <a:solidFill>
                  <a:srgbClr val="23394B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Mokoto"/>
                <a:sym typeface="Mokoto"/>
              </a:rPr>
              <a:t>)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8A2BEF2-E759-0964-1035-92AD80993557}"/>
              </a:ext>
            </a:extLst>
          </p:cNvPr>
          <p:cNvSpPr txBox="1"/>
          <p:nvPr/>
        </p:nvSpPr>
        <p:spPr>
          <a:xfrm>
            <a:off x="736600" y="8297194"/>
            <a:ext cx="13679483" cy="33455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rgbClr val="23384A"/>
              </a:buClr>
              <a:buSzTx/>
              <a:tabLst/>
              <a:defRPr/>
            </a:pP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クラウドアプリケーションをユーザの近くで実行</a:t>
            </a:r>
            <a:endParaRPr kumimoji="1" lang="en-US" altLang="ja-JP" sz="3600" u="none" strike="noStrike" kern="1200" cap="none" spc="0" normalizeH="0" baseline="0" noProof="0" dirty="0">
              <a:ln>
                <a:noFill/>
              </a:ln>
              <a:solidFill>
                <a:srgbClr val="23384A"/>
              </a:solidFill>
              <a:effectLst/>
              <a:uLnTx/>
              <a:uFillTx/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3384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クラウドでの実行に比べて低遅延・高速な</a:t>
            </a: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処理が可能</a:t>
            </a:r>
            <a:endParaRPr kumimoji="1" lang="en-US" altLang="ja-JP" sz="3600" dirty="0">
              <a:solidFill>
                <a:srgbClr val="23384A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3384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データガバナンスを強化できる</a:t>
            </a:r>
            <a:endParaRPr kumimoji="1" lang="en-US" altLang="ja-JP" sz="3600" u="none" strike="noStrike" kern="1200" cap="none" spc="0" normalizeH="0" baseline="0" noProof="0" dirty="0">
              <a:ln>
                <a:noFill/>
              </a:ln>
              <a:solidFill>
                <a:srgbClr val="23384A"/>
              </a:solidFill>
              <a:effectLst/>
              <a:uLnTx/>
              <a:uFillTx/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rgbClr val="23384A"/>
              </a:buClr>
              <a:buSzTx/>
              <a:tabLst/>
              <a:defRPr/>
            </a:pP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クラウドアプリケーションがユーザ等から攻撃を受ける可能性</a:t>
            </a:r>
            <a:endParaRPr kumimoji="1" lang="en-US" altLang="ja-JP" sz="3600" u="none" strike="noStrike" kern="1200" cap="none" spc="0" normalizeH="0" baseline="0" noProof="0" dirty="0">
              <a:ln>
                <a:noFill/>
              </a:ln>
              <a:solidFill>
                <a:srgbClr val="23384A"/>
              </a:solidFill>
              <a:effectLst/>
              <a:uLnTx/>
              <a:uFillTx/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3384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クラウドの管理外のエッジデバイスでは</a:t>
            </a:r>
            <a:r>
              <a:rPr kumimoji="1" lang="en-US" altLang="ja-JP" sz="3600" dirty="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OS</a:t>
            </a: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すら信頼できない</a:t>
            </a:r>
            <a:endParaRPr kumimoji="1" lang="en-US" altLang="ja-JP" sz="3600" u="none" strike="noStrike" kern="1200" cap="none" spc="0" normalizeH="0" baseline="0" noProof="0" dirty="0">
              <a:ln>
                <a:noFill/>
              </a:ln>
              <a:solidFill>
                <a:srgbClr val="23384A"/>
              </a:solidFill>
              <a:effectLst/>
              <a:uLnTx/>
              <a:uFillTx/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7EA2DD8-72D4-A4D7-01B2-FD3C4345BF95}"/>
              </a:ext>
            </a:extLst>
          </p:cNvPr>
          <p:cNvSpPr txBox="1"/>
          <p:nvPr/>
        </p:nvSpPr>
        <p:spPr>
          <a:xfrm>
            <a:off x="15873998" y="40131226"/>
            <a:ext cx="13679483" cy="12888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defTabSz="914400">
              <a:lnSpc>
                <a:spcPct val="110000"/>
              </a:lnSpc>
              <a:buClr>
                <a:srgbClr val="23384A"/>
              </a:buClr>
              <a:buFont typeface="Arial" panose="020B0604020202020204" pitchFamily="34" charset="0"/>
              <a:buChar char="•"/>
              <a:defRPr/>
            </a:pP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通信関連の他の</a:t>
            </a:r>
            <a:r>
              <a:rPr kumimoji="1" lang="en-US" altLang="ja-JP" sz="3600" dirty="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POSIX API</a:t>
            </a: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への対応</a:t>
            </a:r>
            <a:endParaRPr kumimoji="1" lang="en-US" altLang="ja-JP" sz="3600" dirty="0">
              <a:solidFill>
                <a:srgbClr val="23384A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457200" indent="-457200" defTabSz="914400">
              <a:lnSpc>
                <a:spcPct val="110000"/>
              </a:lnSpc>
              <a:buClr>
                <a:srgbClr val="23384A"/>
              </a:buClr>
              <a:buFont typeface="Arial" panose="020B0604020202020204" pitchFamily="34" charset="0"/>
              <a:buChar char="•"/>
              <a:defRPr/>
            </a:pP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通信速度の向上</a:t>
            </a:r>
            <a:endParaRPr kumimoji="1" lang="en-US" altLang="ja-JP" sz="3600" u="none" strike="noStrike" kern="1200" cap="none" spc="0" normalizeH="0" baseline="0" noProof="0" dirty="0">
              <a:ln>
                <a:noFill/>
              </a:ln>
              <a:solidFill>
                <a:srgbClr val="23384A"/>
              </a:solidFill>
              <a:effectLst/>
              <a:uLnTx/>
              <a:uFillTx/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758B2C40-E4A7-3FE6-1F98-486C3A8147F3}"/>
              </a:ext>
            </a:extLst>
          </p:cNvPr>
          <p:cNvSpPr/>
          <p:nvPr/>
        </p:nvSpPr>
        <p:spPr>
          <a:xfrm>
            <a:off x="779110" y="15279116"/>
            <a:ext cx="13672047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4800" b="1" dirty="0">
                <a:solidFill>
                  <a:srgbClr val="23384A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Arm </a:t>
            </a:r>
            <a:r>
              <a:rPr kumimoji="1" lang="en-US" altLang="ja-JP" sz="4800" b="1" dirty="0" err="1">
                <a:solidFill>
                  <a:srgbClr val="23384A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TrustZone</a:t>
            </a:r>
            <a:endParaRPr kumimoji="1" lang="ja-JP" altLang="en-US" sz="4800" b="1">
              <a:solidFill>
                <a:srgbClr val="23384A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E1DF721-395C-DE14-5395-A397C428925B}"/>
              </a:ext>
            </a:extLst>
          </p:cNvPr>
          <p:cNvSpPr txBox="1"/>
          <p:nvPr/>
        </p:nvSpPr>
        <p:spPr>
          <a:xfrm>
            <a:off x="771674" y="16350780"/>
            <a:ext cx="13679483" cy="1898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rgbClr val="23384A"/>
              </a:buClr>
              <a:buSzTx/>
              <a:tabLst/>
              <a:defRPr/>
            </a:pP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エッジデバイス向けの</a:t>
            </a:r>
            <a:r>
              <a:rPr kumimoji="1" lang="en-US" altLang="ja-JP" sz="3600" u="none" strike="noStrike" kern="1200" cap="none" spc="0" normalizeH="0" baseline="0" noProof="0" dirty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TEE</a:t>
            </a: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であり</a:t>
            </a:r>
            <a:r>
              <a:rPr kumimoji="1" lang="en-US" altLang="ja-JP" sz="3600" u="none" strike="noStrike" kern="1200" cap="none" spc="0" normalizeH="0" baseline="0" noProof="0" dirty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2</a:t>
            </a: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つの実行環境</a:t>
            </a:r>
            <a:r>
              <a:rPr kumimoji="1" lang="en-US" altLang="ja-JP" sz="3600" u="none" strike="noStrike" kern="1200" cap="none" spc="0" normalizeH="0" baseline="0" noProof="0" dirty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 (</a:t>
            </a: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ワールド</a:t>
            </a:r>
            <a:r>
              <a:rPr kumimoji="1" lang="en-US" altLang="ja-JP" sz="3600" u="none" strike="noStrike" kern="1200" cap="none" spc="0" normalizeH="0" baseline="0" noProof="0" dirty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)</a:t>
            </a: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を提供</a:t>
            </a:r>
          </a:p>
          <a:p>
            <a:pPr marL="914400" marR="0" lvl="1" indent="-4572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3384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セキュアワールド：</a:t>
            </a:r>
            <a:r>
              <a:rPr kumimoji="1" lang="en-US" altLang="ja-JP" sz="3600" dirty="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Trusted OS</a:t>
            </a: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、</a:t>
            </a:r>
            <a:r>
              <a:rPr kumimoji="1" lang="en-US" altLang="ja-JP" sz="3600" dirty="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Trusted Application (TA)</a:t>
            </a:r>
          </a:p>
          <a:p>
            <a:pPr marL="914400" marR="0" lvl="1" indent="-4572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3384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ノーマルワールド：</a:t>
            </a:r>
            <a:r>
              <a:rPr kumimoji="1" lang="en-US" altLang="ja-JP" sz="3600" u="none" strike="noStrike" kern="1200" cap="none" spc="0" normalizeH="0" baseline="0" noProof="0" dirty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Rich OS</a:t>
            </a: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、</a:t>
            </a:r>
            <a:r>
              <a:rPr kumimoji="1" lang="en-US" altLang="ja-JP" sz="3600" dirty="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Client Application (CA)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2BEE213-06F2-EDE7-E892-21A4E0A74FB5}"/>
              </a:ext>
            </a:extLst>
          </p:cNvPr>
          <p:cNvSpPr/>
          <p:nvPr/>
        </p:nvSpPr>
        <p:spPr>
          <a:xfrm>
            <a:off x="15871841" y="5539196"/>
            <a:ext cx="13672047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4800" b="1">
                <a:solidFill>
                  <a:srgbClr val="23384A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シャドウプロセス経由の</a:t>
            </a:r>
            <a:r>
              <a:rPr kumimoji="1" lang="en-US" altLang="ja-JP" sz="4800" b="1" dirty="0">
                <a:solidFill>
                  <a:srgbClr val="23384A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POSIX API</a:t>
            </a:r>
            <a:r>
              <a:rPr kumimoji="1" lang="ja-JP" altLang="en-US" sz="4800" b="1">
                <a:solidFill>
                  <a:srgbClr val="23384A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実行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719FE13-74F9-1071-BE3B-FCD6A4D7704E}"/>
              </a:ext>
            </a:extLst>
          </p:cNvPr>
          <p:cNvSpPr/>
          <p:nvPr/>
        </p:nvSpPr>
        <p:spPr>
          <a:xfrm>
            <a:off x="754048" y="12065937"/>
            <a:ext cx="13682659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4800" b="1" dirty="0">
                <a:solidFill>
                  <a:srgbClr val="23384A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TEE</a:t>
            </a:r>
            <a:r>
              <a:rPr kumimoji="1" lang="ja-JP" altLang="en-US" sz="4800" b="1">
                <a:solidFill>
                  <a:srgbClr val="23384A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を用いたクラウドアプリケーションの保護</a:t>
            </a:r>
            <a:endParaRPr kumimoji="1" lang="ja-JP" altLang="en-US" sz="5400" b="1">
              <a:solidFill>
                <a:srgbClr val="23384A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2765242-2DF5-688F-97DE-EFB3979FAEA1}"/>
              </a:ext>
            </a:extLst>
          </p:cNvPr>
          <p:cNvSpPr txBox="1"/>
          <p:nvPr/>
        </p:nvSpPr>
        <p:spPr>
          <a:xfrm>
            <a:off x="755632" y="13146574"/>
            <a:ext cx="13679483" cy="1898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rgbClr val="23384A"/>
              </a:buClr>
              <a:buSzTx/>
              <a:tabLst/>
              <a:defRPr/>
            </a:pPr>
            <a:r>
              <a:rPr kumimoji="1" lang="en-US" altLang="ja-JP" sz="3600" u="none" strike="noStrike" kern="1200" cap="none" spc="0" normalizeH="0" baseline="0" noProof="0" dirty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TEE</a:t>
            </a: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によって</a:t>
            </a: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論理的に隔離されたメモリ上で安全に処理を実行</a:t>
            </a:r>
            <a:endParaRPr kumimoji="1" lang="en-US" altLang="ja-JP" sz="3600" u="none" strike="noStrike" kern="1200" cap="none" spc="0" normalizeH="0" baseline="0" noProof="0" dirty="0">
              <a:ln>
                <a:noFill/>
              </a:ln>
              <a:solidFill>
                <a:srgbClr val="23384A"/>
              </a:solidFill>
              <a:effectLst/>
              <a:uLnTx/>
              <a:uFillTx/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3384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3600" dirty="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Intel SGX</a:t>
            </a: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、</a:t>
            </a:r>
            <a:r>
              <a:rPr kumimoji="1" lang="en-US" altLang="ja-JP" sz="3600" dirty="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AMD SEV</a:t>
            </a: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、</a:t>
            </a:r>
            <a:r>
              <a:rPr kumimoji="1" lang="en-US" altLang="ja-JP" sz="3600" dirty="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Arm </a:t>
            </a:r>
            <a:r>
              <a:rPr kumimoji="1" lang="en-US" altLang="ja-JP" sz="3600" dirty="0" err="1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TrustZone</a:t>
            </a: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、</a:t>
            </a:r>
            <a:r>
              <a:rPr kumimoji="1" lang="en-US" altLang="ja-JP" sz="3600" dirty="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RISC-V Keystone</a:t>
            </a:r>
          </a:p>
          <a:p>
            <a:pPr marL="914400" marR="0" lvl="1" indent="-4572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3384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信頼できない</a:t>
            </a:r>
            <a:r>
              <a:rPr kumimoji="1" lang="en-US" altLang="ja-JP" sz="3600" dirty="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OS</a:t>
            </a: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による機密情報の盗聴や改竄を防ぐ</a:t>
            </a:r>
            <a:endParaRPr kumimoji="1" lang="en-US" altLang="ja-JP" sz="3600" u="none" strike="noStrike" kern="1200" cap="none" spc="0" normalizeH="0" baseline="0" noProof="0" dirty="0">
              <a:ln>
                <a:noFill/>
              </a:ln>
              <a:solidFill>
                <a:srgbClr val="23384A"/>
              </a:solidFill>
              <a:effectLst/>
              <a:uLnTx/>
              <a:uFillTx/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83193DC1-7417-6F51-5F1F-3C8F3115BC4A}"/>
              </a:ext>
            </a:extLst>
          </p:cNvPr>
          <p:cNvSpPr/>
          <p:nvPr/>
        </p:nvSpPr>
        <p:spPr>
          <a:xfrm>
            <a:off x="768498" y="23113494"/>
            <a:ext cx="13672047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4800" b="1" dirty="0" err="1">
                <a:solidFill>
                  <a:srgbClr val="23384A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TrustZone</a:t>
            </a:r>
            <a:r>
              <a:rPr kumimoji="1" lang="ja-JP" altLang="en-US" sz="4800" b="1">
                <a:solidFill>
                  <a:srgbClr val="23384A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を用いる上での問題</a:t>
            </a:r>
            <a:endParaRPr kumimoji="1" lang="en-US" altLang="ja-JP" sz="4800" b="1" dirty="0">
              <a:solidFill>
                <a:srgbClr val="23384A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C72E926F-3A71-BAE6-A7AA-C49046ABAA2B}"/>
              </a:ext>
            </a:extLst>
          </p:cNvPr>
          <p:cNvSpPr txBox="1"/>
          <p:nvPr/>
        </p:nvSpPr>
        <p:spPr>
          <a:xfrm>
            <a:off x="750329" y="24193847"/>
            <a:ext cx="13679483" cy="27361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rgbClr val="23384A"/>
              </a:buClr>
              <a:buSzTx/>
              <a:tabLst/>
              <a:defRPr/>
            </a:pP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セキュアワールドはノーマルワールドよりも高い権限を持つ</a:t>
            </a:r>
            <a:endParaRPr kumimoji="1" lang="en-US" altLang="ja-JP" sz="3600" u="none" strike="noStrike" kern="1200" cap="none" spc="0" normalizeH="0" baseline="0" noProof="0" dirty="0">
              <a:ln>
                <a:noFill/>
              </a:ln>
              <a:solidFill>
                <a:srgbClr val="23384A"/>
              </a:solidFill>
              <a:effectLst/>
              <a:uLnTx/>
              <a:uFillTx/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3384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3600" dirty="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TA</a:t>
            </a: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や</a:t>
            </a:r>
            <a:r>
              <a:rPr kumimoji="1" lang="en-US" altLang="ja-JP" sz="3600" dirty="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Trusted OS</a:t>
            </a: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に脆弱性があると権限が奪われる恐れがある</a:t>
            </a:r>
            <a:endParaRPr kumimoji="1" lang="en-US" altLang="ja-JP" sz="3600" u="none" strike="noStrike" kern="1200" cap="none" spc="0" normalizeH="0" baseline="0" noProof="0" dirty="0">
              <a:ln>
                <a:noFill/>
              </a:ln>
              <a:solidFill>
                <a:srgbClr val="23384A"/>
              </a:solidFill>
              <a:effectLst/>
              <a:uLnTx/>
              <a:uFillTx/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rgbClr val="23384A"/>
              </a:buClr>
              <a:buSzTx/>
              <a:tabLst/>
              <a:defRPr/>
            </a:pPr>
            <a:r>
              <a:rPr kumimoji="1" lang="en-US" altLang="ja-JP" sz="3600" u="none" strike="noStrike" kern="1200" cap="none" spc="0" normalizeH="0" baseline="0" noProof="0" dirty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CA</a:t>
            </a: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と</a:t>
            </a:r>
            <a:r>
              <a:rPr kumimoji="1" lang="en-US" altLang="ja-JP" sz="3600" u="none" strike="noStrike" kern="1200" cap="none" spc="0" normalizeH="0" baseline="0" noProof="0" dirty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TA</a:t>
            </a: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を協調実行させるには</a:t>
            </a:r>
            <a:r>
              <a:rPr kumimoji="1" lang="en-US" altLang="ja-JP" sz="3600" u="none" strike="noStrike" kern="1200" cap="none" spc="0" normalizeH="0" baseline="0" noProof="0" dirty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TEE</a:t>
            </a: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専用</a:t>
            </a:r>
            <a:r>
              <a:rPr kumimoji="1" lang="en-US" altLang="ja-JP" sz="3600" u="none" strike="noStrike" kern="1200" cap="none" spc="0" normalizeH="0" baseline="0" noProof="0" dirty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API</a:t>
            </a: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を用いる必要がある</a:t>
            </a:r>
            <a:endParaRPr kumimoji="1" lang="en-US" altLang="ja-JP" sz="3600" u="none" strike="noStrike" kern="1200" cap="none" spc="0" normalizeH="0" baseline="0" noProof="0" dirty="0">
              <a:ln>
                <a:noFill/>
              </a:ln>
              <a:solidFill>
                <a:srgbClr val="23384A"/>
              </a:solidFill>
              <a:effectLst/>
              <a:uLnTx/>
              <a:uFillTx/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3384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標準</a:t>
            </a: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化されているが通常の</a:t>
            </a:r>
            <a:r>
              <a:rPr kumimoji="1" lang="en-US" altLang="ja-JP" sz="3600" dirty="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OS</a:t>
            </a: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で使われる</a:t>
            </a:r>
            <a:r>
              <a:rPr kumimoji="1" lang="en-US" altLang="ja-JP" sz="3600" dirty="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API</a:t>
            </a: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と大きく異なる</a:t>
            </a:r>
            <a:endParaRPr kumimoji="1" lang="en-US" altLang="ja-JP" sz="3600" u="none" strike="noStrike" kern="1200" cap="none" spc="0" normalizeH="0" baseline="0" noProof="0" dirty="0">
              <a:ln>
                <a:noFill/>
              </a:ln>
              <a:solidFill>
                <a:srgbClr val="23384A"/>
              </a:solidFill>
              <a:effectLst/>
              <a:uLnTx/>
              <a:uFillTx/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28E795D2-1F20-E11B-62FC-D54EB54537BC}"/>
              </a:ext>
            </a:extLst>
          </p:cNvPr>
          <p:cNvSpPr txBox="1"/>
          <p:nvPr/>
        </p:nvSpPr>
        <p:spPr>
          <a:xfrm>
            <a:off x="755632" y="29524426"/>
            <a:ext cx="13679483" cy="60163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rgbClr val="23384A"/>
              </a:buClr>
              <a:buSzTx/>
              <a:tabLst/>
              <a:defRPr/>
            </a:pP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ワールド間にまたがって</a:t>
            </a:r>
            <a:r>
              <a:rPr kumimoji="1" lang="en-US" altLang="ja-JP" sz="3600" u="none" strike="noStrike" kern="1200" cap="none" spc="0" normalizeH="0" baseline="0" noProof="0" dirty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POSIX API</a:t>
            </a: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を用いて協調実行</a:t>
            </a:r>
            <a:endParaRPr kumimoji="1" lang="en-US" altLang="ja-JP" sz="3600" u="none" strike="noStrike" kern="1200" cap="none" spc="0" normalizeH="0" baseline="0" noProof="0" dirty="0">
              <a:ln>
                <a:noFill/>
              </a:ln>
              <a:solidFill>
                <a:srgbClr val="23384A"/>
              </a:solidFill>
              <a:effectLst/>
              <a:uLnTx/>
              <a:uFillTx/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3384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保護が必要な処理のみを</a:t>
            </a:r>
            <a:r>
              <a:rPr kumimoji="1" lang="en-US" altLang="ja-JP" sz="3600" dirty="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TA</a:t>
            </a: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、それ以外は</a:t>
            </a:r>
            <a:r>
              <a:rPr kumimoji="1" lang="en-US" altLang="ja-JP" sz="3600" dirty="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CA</a:t>
            </a: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として実行</a:t>
            </a:r>
            <a:endParaRPr kumimoji="1" lang="en-US" altLang="ja-JP" sz="3600" dirty="0">
              <a:solidFill>
                <a:srgbClr val="23384A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3384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3600" dirty="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CA</a:t>
            </a: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と</a:t>
            </a:r>
            <a:r>
              <a:rPr kumimoji="1" lang="en-US" altLang="ja-JP" sz="3600" dirty="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TA</a:t>
            </a: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を並列に実行し、通信によって協調</a:t>
            </a:r>
            <a:endParaRPr kumimoji="1" lang="en-US" altLang="ja-JP" sz="3600" u="none" strike="noStrike" kern="1200" cap="none" spc="0" normalizeH="0" baseline="0" noProof="0" dirty="0">
              <a:ln>
                <a:noFill/>
              </a:ln>
              <a:solidFill>
                <a:srgbClr val="23384A"/>
              </a:solidFill>
              <a:effectLst/>
              <a:uLnTx/>
              <a:uFillTx/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rgbClr val="23384A"/>
              </a:buClr>
              <a:buSzTx/>
              <a:tabLst/>
              <a:defRPr/>
            </a:pP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ノーマルワールド内に</a:t>
            </a:r>
            <a:r>
              <a:rPr kumimoji="1" lang="en-US" altLang="ja-JP" sz="3600" u="none" strike="noStrike" kern="1200" cap="none" spc="0" normalizeH="0" baseline="0" noProof="0" dirty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TA</a:t>
            </a: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に対応するシャドウプロセスを作成</a:t>
            </a:r>
            <a:endParaRPr kumimoji="1" lang="en-US" altLang="ja-JP" sz="3600" u="none" strike="noStrike" kern="1200" cap="none" spc="0" normalizeH="0" baseline="0" noProof="0" dirty="0">
              <a:ln>
                <a:noFill/>
              </a:ln>
              <a:solidFill>
                <a:srgbClr val="23384A"/>
              </a:solidFill>
              <a:effectLst/>
              <a:uLnTx/>
              <a:uFillTx/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3384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3600" dirty="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CA</a:t>
            </a: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と</a:t>
            </a:r>
            <a:r>
              <a:rPr kumimoji="1" lang="en-US" altLang="ja-JP" sz="3600" dirty="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TA</a:t>
            </a: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はシャドウプロセスを介して通信</a:t>
            </a:r>
            <a:endParaRPr kumimoji="1" lang="en-US" altLang="ja-JP" sz="3600" dirty="0">
              <a:solidFill>
                <a:srgbClr val="23384A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3384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標準ライブラリと</a:t>
            </a:r>
            <a:r>
              <a:rPr kumimoji="1" lang="en-US" altLang="ja-JP" sz="3600" u="none" strike="noStrike" kern="1200" cap="none" spc="0" normalizeH="0" baseline="0" noProof="0" dirty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Rich OS</a:t>
            </a: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を使えるため</a:t>
            </a:r>
            <a:r>
              <a:rPr kumimoji="1" lang="en-US" altLang="ja-JP" sz="3600" u="none" strike="noStrike" kern="1200" cap="none" spc="0" normalizeH="0" baseline="0" noProof="0" dirty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POSIX</a:t>
            </a: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互換性が高い</a:t>
            </a:r>
            <a:endParaRPr kumimoji="1" lang="en-US" altLang="ja-JP" sz="3600" u="none" strike="noStrike" kern="1200" cap="none" spc="0" normalizeH="0" baseline="0" noProof="0" dirty="0">
              <a:ln>
                <a:noFill/>
              </a:ln>
              <a:solidFill>
                <a:srgbClr val="23384A"/>
              </a:solidFill>
              <a:effectLst/>
              <a:uLnTx/>
              <a:uFillTx/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rgbClr val="23384A"/>
              </a:buClr>
              <a:buSzTx/>
              <a:tabLst/>
              <a:defRPr/>
            </a:pPr>
            <a:r>
              <a:rPr kumimoji="1" lang="en-US" altLang="ja-JP" sz="3600" u="none" strike="noStrike" kern="1200" cap="none" spc="0" normalizeH="0" baseline="0" noProof="0" dirty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TA</a:t>
            </a: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として</a:t>
            </a:r>
            <a:r>
              <a:rPr kumimoji="1" lang="en-US" altLang="ja-JP" sz="3600" u="none" strike="noStrike" kern="1200" cap="none" spc="0" normalizeH="0" baseline="0" noProof="0" dirty="0" err="1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Wasm</a:t>
            </a: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アプリケーションも実行可能</a:t>
            </a:r>
            <a:r>
              <a:rPr kumimoji="1" lang="en-US" altLang="ja-JP" sz="3600" u="none" strike="noStrike" kern="1200" cap="none" spc="0" normalizeH="0" baseline="0" noProof="0" dirty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 </a:t>
            </a:r>
            <a:r>
              <a:rPr kumimoji="1" lang="en-US" altLang="ja-JP" sz="2800" u="none" strike="noStrike" kern="1200" cap="none" spc="0" normalizeH="0" baseline="0" noProof="0" dirty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[</a:t>
            </a:r>
            <a:r>
              <a:rPr kumimoji="1" lang="en-US" altLang="ja-JP" sz="2800" u="none" strike="noStrike" kern="1200" cap="none" spc="0" normalizeH="0" baseline="0" noProof="0" dirty="0" err="1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Menetey</a:t>
            </a:r>
            <a:r>
              <a:rPr kumimoji="1" lang="en-US" altLang="ja-JP" sz="2800" u="none" strike="noStrike" kern="1200" cap="none" spc="0" normalizeH="0" baseline="0" noProof="0" dirty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+, ICDCS’22]</a:t>
            </a:r>
            <a:endParaRPr kumimoji="1" lang="en-US" altLang="ja-JP" sz="3600" u="none" strike="noStrike" kern="1200" cap="none" spc="0" normalizeH="0" baseline="0" noProof="0" dirty="0">
              <a:ln>
                <a:noFill/>
              </a:ln>
              <a:solidFill>
                <a:srgbClr val="23384A"/>
              </a:solidFill>
              <a:effectLst/>
              <a:uLnTx/>
              <a:uFillTx/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3384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3600" u="none" strike="noStrike" kern="1200" cap="none" spc="0" normalizeH="0" baseline="0" noProof="0" dirty="0" err="1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Wasm</a:t>
            </a: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はサンドボックス内でアプリケーションを安全に実行</a:t>
            </a:r>
            <a:endParaRPr kumimoji="1" lang="en-US" altLang="ja-JP" sz="3600" dirty="0">
              <a:solidFill>
                <a:srgbClr val="23384A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3384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3600" dirty="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Trusted OS</a:t>
            </a: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や他の</a:t>
            </a:r>
            <a:r>
              <a:rPr kumimoji="1" lang="en-US" altLang="ja-JP" sz="3600" dirty="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TA</a:t>
            </a: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を保護することができる</a:t>
            </a:r>
            <a:endParaRPr kumimoji="1" lang="en-US" altLang="ja-JP" sz="3600" u="none" strike="noStrike" kern="1200" cap="none" spc="0" normalizeH="0" baseline="0" noProof="0" dirty="0">
              <a:ln>
                <a:noFill/>
              </a:ln>
              <a:solidFill>
                <a:srgbClr val="23384A"/>
              </a:solidFill>
              <a:effectLst/>
              <a:uLnTx/>
              <a:uFillTx/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9637F7D0-8517-CA2F-A9A2-EBB371B9CD45}"/>
              </a:ext>
            </a:extLst>
          </p:cNvPr>
          <p:cNvSpPr txBox="1"/>
          <p:nvPr/>
        </p:nvSpPr>
        <p:spPr>
          <a:xfrm>
            <a:off x="15876221" y="29227907"/>
            <a:ext cx="13679483" cy="39573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rgbClr val="23384A"/>
              </a:buClr>
              <a:buSzTx/>
              <a:tabLst/>
              <a:defRPr/>
            </a:pPr>
            <a:r>
              <a:rPr kumimoji="1" lang="en-US" altLang="ja-JP" sz="3600" u="none" strike="noStrike" kern="1200" cap="none" spc="0" normalizeH="0" baseline="0" noProof="0" dirty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CA</a:t>
            </a: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と</a:t>
            </a:r>
            <a:r>
              <a:rPr kumimoji="1" lang="en-US" altLang="ja-JP" sz="3600" u="none" strike="noStrike" kern="1200" cap="none" spc="0" normalizeH="0" baseline="0" noProof="0" dirty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TA</a:t>
            </a: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間で</a:t>
            </a:r>
            <a:r>
              <a:rPr kumimoji="1" lang="en-US" altLang="ja-JP" sz="3600" u="none" strike="noStrike" kern="1200" cap="none" spc="0" normalizeH="0" baseline="0" noProof="0" dirty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POSIX API</a:t>
            </a: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を用いた通信の往復</a:t>
            </a: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レイテンシ</a:t>
            </a: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を測定</a:t>
            </a:r>
            <a:endParaRPr kumimoji="1" lang="en-US" altLang="ja-JP" sz="3600" u="none" strike="noStrike" kern="1200" cap="none" spc="0" normalizeH="0" baseline="0" noProof="0" dirty="0">
              <a:ln>
                <a:noFill/>
              </a:ln>
              <a:solidFill>
                <a:srgbClr val="23384A"/>
              </a:solidFill>
              <a:effectLst/>
              <a:uLnTx/>
              <a:uFillTx/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3384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3600" u="none" strike="noStrike" kern="1200" cap="none" spc="0" normalizeH="0" baseline="0" noProof="0" dirty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TA</a:t>
            </a: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ではネイティブアプリと</a:t>
            </a:r>
            <a:r>
              <a:rPr kumimoji="1" lang="en-US" altLang="ja-JP" sz="3600" u="none" strike="noStrike" kern="1200" cap="none" spc="0" normalizeH="0" baseline="0" noProof="0" dirty="0" err="1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Wasm</a:t>
            </a: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アプリを実行</a:t>
            </a:r>
            <a:endParaRPr kumimoji="1" lang="en-US" altLang="ja-JP" sz="3600" u="none" strike="noStrike" kern="1200" cap="none" spc="0" normalizeH="0" baseline="0" noProof="0" dirty="0">
              <a:ln>
                <a:noFill/>
              </a:ln>
              <a:solidFill>
                <a:srgbClr val="23384A"/>
              </a:solidFill>
              <a:effectLst/>
              <a:uLnTx/>
              <a:uFillTx/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3384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比較として、</a:t>
            </a:r>
            <a:r>
              <a:rPr kumimoji="1" lang="en-US" altLang="ja-JP" sz="3600" dirty="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CA-CA</a:t>
            </a: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間の通信時間も測定</a:t>
            </a:r>
            <a:endParaRPr kumimoji="1" lang="en-US" altLang="ja-JP" sz="3600" dirty="0">
              <a:solidFill>
                <a:srgbClr val="23384A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rgbClr val="23384A"/>
              </a:buClr>
              <a:buSzTx/>
              <a:tabLst/>
              <a:defRPr/>
            </a:pPr>
            <a:r>
              <a:rPr kumimoji="1" lang="en-US" altLang="ja-JP" sz="3600" u="none" strike="noStrike" kern="1200" cap="none" spc="0" normalizeH="0" baseline="0" noProof="0" dirty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CA-CA</a:t>
            </a: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間の通信と比較して性能が低下</a:t>
            </a:r>
            <a:endParaRPr kumimoji="1" lang="en-US" altLang="ja-JP" sz="3600" u="none" strike="noStrike" kern="1200" cap="none" spc="0" normalizeH="0" baseline="0" noProof="0" dirty="0">
              <a:ln>
                <a:noFill/>
              </a:ln>
              <a:solidFill>
                <a:srgbClr val="23384A"/>
              </a:solidFill>
              <a:effectLst/>
              <a:uLnTx/>
              <a:uFillTx/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3384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3600" dirty="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CA-TA(Native)</a:t>
            </a: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間では</a:t>
            </a:r>
            <a:r>
              <a:rPr kumimoji="1" lang="en-US" altLang="ja-JP" sz="3600" dirty="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1.3〜1.4</a:t>
            </a: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倍に増加</a:t>
            </a:r>
            <a:endParaRPr kumimoji="1" lang="en-US" altLang="ja-JP" sz="3600" u="none" strike="noStrike" kern="1200" cap="none" spc="0" normalizeH="0" baseline="0" noProof="0" dirty="0">
              <a:ln>
                <a:noFill/>
              </a:ln>
              <a:solidFill>
                <a:srgbClr val="23384A"/>
              </a:solidFill>
              <a:effectLst/>
              <a:uLnTx/>
              <a:uFillTx/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3384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3600" u="none" strike="noStrike" kern="1200" cap="none" spc="0" normalizeH="0" baseline="0" noProof="0" dirty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CA-TA(</a:t>
            </a:r>
            <a:r>
              <a:rPr kumimoji="1" lang="en-US" altLang="ja-JP" sz="3600" u="none" strike="noStrike" kern="1200" cap="none" spc="0" normalizeH="0" baseline="0" noProof="0" dirty="0" err="1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Wasm</a:t>
            </a:r>
            <a:r>
              <a:rPr kumimoji="1" lang="en-US" altLang="ja-JP" sz="3600" u="none" strike="noStrike" kern="1200" cap="none" spc="0" normalizeH="0" baseline="0" noProof="0" dirty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)</a:t>
            </a: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間では</a:t>
            </a:r>
            <a:r>
              <a:rPr kumimoji="1" lang="en-US" altLang="ja-JP" sz="3600" u="none" strike="noStrike" kern="1200" cap="none" spc="0" normalizeH="0" baseline="0" noProof="0" dirty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1.9</a:t>
            </a:r>
            <a:r>
              <a:rPr kumimoji="1" lang="en-US" altLang="ja-JP" sz="3600" dirty="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〜2.3</a:t>
            </a: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倍に増加</a:t>
            </a:r>
            <a:endParaRPr kumimoji="1" lang="en-US" altLang="ja-JP" sz="3600" u="none" strike="noStrike" kern="1200" cap="none" spc="0" normalizeH="0" baseline="0" noProof="0" dirty="0">
              <a:ln>
                <a:noFill/>
              </a:ln>
              <a:solidFill>
                <a:srgbClr val="23384A"/>
              </a:solidFill>
              <a:effectLst/>
              <a:uLnTx/>
              <a:uFillTx/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91A62FE7-5258-7FB4-C8E5-6EC81E28270C}"/>
              </a:ext>
            </a:extLst>
          </p:cNvPr>
          <p:cNvSpPr/>
          <p:nvPr/>
        </p:nvSpPr>
        <p:spPr>
          <a:xfrm>
            <a:off x="15877717" y="15353209"/>
            <a:ext cx="13672047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4800" b="1">
                <a:solidFill>
                  <a:srgbClr val="23384A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名前付きパイプを用いた通信の例</a:t>
            </a:r>
          </a:p>
        </p:txBody>
      </p: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32429320-0C38-4B67-3AF7-E2087F63D9DE}"/>
              </a:ext>
            </a:extLst>
          </p:cNvPr>
          <p:cNvSpPr txBox="1"/>
          <p:nvPr/>
        </p:nvSpPr>
        <p:spPr>
          <a:xfrm>
            <a:off x="15889467" y="6619316"/>
            <a:ext cx="13679483" cy="39573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rgbClr val="23384A"/>
              </a:buClr>
              <a:buSzTx/>
              <a:tabLst/>
              <a:defRPr/>
            </a:pPr>
            <a:r>
              <a:rPr kumimoji="1" lang="en-US" altLang="ja-JP" sz="3600" u="none" strike="noStrike" kern="1200" cap="none" spc="0" normalizeH="0" baseline="0" noProof="0" dirty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TA</a:t>
            </a: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は専用ライブラリによって提供される</a:t>
            </a:r>
            <a:r>
              <a:rPr kumimoji="1" lang="en-US" altLang="ja-JP" sz="3600" u="none" strike="noStrike" kern="1200" cap="none" spc="0" normalizeH="0" baseline="0" noProof="0" dirty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POSIX API</a:t>
            </a: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を実行</a:t>
            </a:r>
            <a:endParaRPr kumimoji="1" lang="en-US" altLang="ja-JP" sz="3600" u="none" strike="noStrike" kern="1200" cap="none" spc="0" normalizeH="0" baseline="0" noProof="0" dirty="0">
              <a:ln>
                <a:noFill/>
              </a:ln>
              <a:solidFill>
                <a:srgbClr val="23384A"/>
              </a:solidFill>
              <a:effectLst/>
              <a:uLnTx/>
              <a:uFillTx/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3384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3600" dirty="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RPC</a:t>
            </a: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でノーマルワールドのシャドウプロセスを呼び出す</a:t>
            </a:r>
            <a:endParaRPr kumimoji="1" lang="en-US" altLang="ja-JP" sz="3600" u="none" strike="noStrike" kern="1200" cap="none" spc="0" normalizeH="0" baseline="0" noProof="0" dirty="0">
              <a:ln>
                <a:noFill/>
              </a:ln>
              <a:solidFill>
                <a:srgbClr val="23384A"/>
              </a:solidFill>
              <a:effectLst/>
              <a:uLnTx/>
              <a:uFillTx/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3384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標準ライブラリの</a:t>
            </a:r>
            <a:r>
              <a:rPr kumimoji="1" lang="en-US" altLang="ja-JP" sz="3600" u="none" strike="noStrike" kern="1200" cap="none" spc="0" normalizeH="0" baseline="0" noProof="0" dirty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POSIX API</a:t>
            </a: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を実行し、</a:t>
            </a:r>
            <a:r>
              <a:rPr kumimoji="1" lang="en-US" altLang="ja-JP" sz="3600" u="none" strike="noStrike" kern="1200" cap="none" spc="0" normalizeH="0" baseline="0" noProof="0" dirty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Rich OS</a:t>
            </a: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を呼び出す</a:t>
            </a:r>
            <a:endParaRPr kumimoji="1" lang="en-US" altLang="ja-JP" sz="3600" u="none" strike="noStrike" kern="1200" cap="none" spc="0" normalizeH="0" baseline="0" noProof="0" dirty="0">
              <a:ln>
                <a:noFill/>
              </a:ln>
              <a:solidFill>
                <a:srgbClr val="23384A"/>
              </a:solidFill>
              <a:effectLst/>
              <a:uLnTx/>
              <a:uFillTx/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rgbClr val="23384A"/>
              </a:buClr>
              <a:buSzTx/>
              <a:tabLst/>
              <a:defRPr/>
            </a:pPr>
            <a:r>
              <a:rPr kumimoji="1" lang="en-US" altLang="ja-JP" sz="3600" dirty="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C</a:t>
            </a:r>
            <a:r>
              <a:rPr kumimoji="1" lang="en-US" altLang="ja-JP" sz="3600" u="none" strike="noStrike" kern="1200" cap="none" spc="0" normalizeH="0" baseline="0" noProof="0" dirty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A</a:t>
            </a: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は標準ライブラリによって提供される</a:t>
            </a:r>
            <a:r>
              <a:rPr kumimoji="1" lang="en-US" altLang="ja-JP" sz="3600" u="none" strike="noStrike" kern="1200" cap="none" spc="0" normalizeH="0" baseline="0" noProof="0" dirty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POSIX API</a:t>
            </a: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を実行</a:t>
            </a:r>
            <a:endParaRPr kumimoji="1" lang="en-US" altLang="ja-JP" sz="3600" u="none" strike="noStrike" kern="1200" cap="none" spc="0" normalizeH="0" baseline="0" noProof="0" dirty="0">
              <a:ln>
                <a:noFill/>
              </a:ln>
              <a:solidFill>
                <a:srgbClr val="23384A"/>
              </a:solidFill>
              <a:effectLst/>
              <a:uLnTx/>
              <a:uFillTx/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3384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3600" dirty="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Rich OS</a:t>
            </a: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を介してシャドウプロセスと通信</a:t>
            </a:r>
            <a:endParaRPr kumimoji="1" lang="en-US" altLang="ja-JP" sz="3600" dirty="0">
              <a:solidFill>
                <a:srgbClr val="23384A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3384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シャドウプロセスは</a:t>
            </a:r>
            <a:r>
              <a:rPr kumimoji="1" lang="en-US" altLang="ja-JP" sz="3600" dirty="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RPC</a:t>
            </a: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経由で</a:t>
            </a:r>
            <a:r>
              <a:rPr kumimoji="1" lang="en-US" altLang="ja-JP" sz="3600" dirty="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TA</a:t>
            </a: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とデータをやりとり</a:t>
            </a:r>
            <a:endParaRPr kumimoji="1" lang="en-US" altLang="ja-JP" sz="3600" u="none" strike="noStrike" kern="1200" cap="none" spc="0" normalizeH="0" baseline="0" noProof="0" dirty="0">
              <a:ln>
                <a:noFill/>
              </a:ln>
              <a:solidFill>
                <a:srgbClr val="23384A"/>
              </a:solidFill>
              <a:effectLst/>
              <a:uLnTx/>
              <a:uFillTx/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graphicFrame>
        <p:nvGraphicFramePr>
          <p:cNvPr id="106" name="グラフ 105">
            <a:extLst>
              <a:ext uri="{FF2B5EF4-FFF2-40B4-BE49-F238E27FC236}">
                <a16:creationId xmlns:a16="http://schemas.microsoft.com/office/drawing/2014/main" id="{62A7E2DE-3C82-4B32-8597-7C5BFAC5524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3951856"/>
              </p:ext>
            </p:extLst>
          </p:nvPr>
        </p:nvGraphicFramePr>
        <p:xfrm>
          <a:off x="16225912" y="33211193"/>
          <a:ext cx="12869814" cy="4693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72" name="テキスト ボックス 271">
            <a:extLst>
              <a:ext uri="{FF2B5EF4-FFF2-40B4-BE49-F238E27FC236}">
                <a16:creationId xmlns:a16="http://schemas.microsoft.com/office/drawing/2014/main" id="{83F245D8-780F-73BE-85F7-50A34D9BF6BA}"/>
              </a:ext>
            </a:extLst>
          </p:cNvPr>
          <p:cNvSpPr txBox="1"/>
          <p:nvPr/>
        </p:nvSpPr>
        <p:spPr>
          <a:xfrm>
            <a:off x="15876221" y="26082401"/>
            <a:ext cx="13679483" cy="18959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rgbClr val="23384A"/>
              </a:buClr>
              <a:buSzTx/>
              <a:tabLst/>
              <a:defRPr/>
            </a:pPr>
            <a:r>
              <a:rPr kumimoji="1" lang="en-US" altLang="ja-JP" sz="3600" dirty="0" err="1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TZmediator</a:t>
            </a: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を</a:t>
            </a:r>
            <a:r>
              <a:rPr kumimoji="1" lang="en-US" altLang="ja-JP" sz="3600" dirty="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OP-TEE 3.15.0</a:t>
            </a: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を用いて実装</a:t>
            </a:r>
          </a:p>
          <a:p>
            <a:pPr marL="914400" marR="0" lvl="1" indent="-4572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3384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3600" u="none" strike="noStrike" kern="1200" cap="none" spc="0" normalizeH="0" baseline="0" noProof="0" dirty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Trusted OS</a:t>
            </a: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として</a:t>
            </a:r>
            <a:r>
              <a:rPr kumimoji="1" lang="en-US" altLang="ja-JP" sz="3600" u="none" strike="noStrike" kern="1200" cap="none" spc="0" normalizeH="0" baseline="0" noProof="0" dirty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OP-TEE OS</a:t>
            </a: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、</a:t>
            </a:r>
            <a:r>
              <a:rPr kumimoji="1" lang="en-US" altLang="ja-JP" sz="3600" u="none" strike="noStrike" kern="1200" cap="none" spc="0" normalizeH="0" baseline="0" noProof="0" dirty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Rich OS</a:t>
            </a: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として</a:t>
            </a:r>
            <a:r>
              <a:rPr kumimoji="1" lang="en-US" altLang="ja-JP" sz="3600" u="none" strike="noStrike" kern="1200" cap="none" spc="0" normalizeH="0" baseline="0" noProof="0" dirty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Linux</a:t>
            </a: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が動作</a:t>
            </a:r>
            <a:endParaRPr kumimoji="1" lang="en-US" altLang="ja-JP" sz="3600" u="none" strike="noStrike" kern="1200" cap="none" spc="0" normalizeH="0" baseline="0" noProof="0" dirty="0">
              <a:ln>
                <a:noFill/>
              </a:ln>
              <a:solidFill>
                <a:srgbClr val="23384A"/>
              </a:solidFill>
              <a:effectLst/>
              <a:uLnTx/>
              <a:uFillTx/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defTabSz="914400">
              <a:lnSpc>
                <a:spcPct val="110000"/>
              </a:lnSpc>
              <a:buClr>
                <a:srgbClr val="23384A"/>
              </a:buClr>
              <a:defRPr/>
            </a:pPr>
            <a:r>
              <a:rPr kumimoji="1" lang="en-US" altLang="ja-JP" sz="3600" dirty="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Arm Cortex-A53</a:t>
            </a: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の</a:t>
            </a:r>
            <a:r>
              <a:rPr kumimoji="1" lang="en-US" altLang="ja-JP" sz="3600" dirty="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CPU</a:t>
            </a: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を搭載した</a:t>
            </a:r>
            <a:r>
              <a:rPr kumimoji="1" lang="en-US" altLang="ja-JP" sz="3600" dirty="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Armadillo-X2</a:t>
            </a: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を用いて実験</a:t>
            </a:r>
            <a:endParaRPr kumimoji="1" lang="en-US" altLang="ja-JP" sz="3600" u="none" strike="noStrike" kern="1200" cap="none" spc="0" normalizeH="0" baseline="0" noProof="0" dirty="0">
              <a:ln>
                <a:noFill/>
              </a:ln>
              <a:solidFill>
                <a:srgbClr val="23384A"/>
              </a:solidFill>
              <a:effectLst/>
              <a:uLnTx/>
              <a:uFillTx/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55F9A110-F6D0-3FB4-5616-903628C1F36E}"/>
              </a:ext>
            </a:extLst>
          </p:cNvPr>
          <p:cNvGrpSpPr/>
          <p:nvPr/>
        </p:nvGrpSpPr>
        <p:grpSpPr>
          <a:xfrm>
            <a:off x="1312070" y="18001154"/>
            <a:ext cx="12802107" cy="4523828"/>
            <a:chOff x="1312070" y="18562214"/>
            <a:chExt cx="12802107" cy="4523828"/>
          </a:xfrm>
        </p:grpSpPr>
        <p:sp>
          <p:nvSpPr>
            <p:cNvPr id="87" name="正方形/長方形 86">
              <a:extLst>
                <a:ext uri="{FF2B5EF4-FFF2-40B4-BE49-F238E27FC236}">
                  <a16:creationId xmlns:a16="http://schemas.microsoft.com/office/drawing/2014/main" id="{69A7F38A-1E47-5671-018B-E9204AEE78DB}"/>
                </a:ext>
              </a:extLst>
            </p:cNvPr>
            <p:cNvSpPr/>
            <p:nvPr/>
          </p:nvSpPr>
          <p:spPr>
            <a:xfrm>
              <a:off x="1312084" y="20654917"/>
              <a:ext cx="5450909" cy="2403551"/>
            </a:xfrm>
            <a:prstGeom prst="rect">
              <a:avLst/>
            </a:prstGeom>
            <a:solidFill>
              <a:srgbClr val="3E9288">
                <a:lumMod val="20000"/>
                <a:lumOff val="80000"/>
              </a:srgbClr>
            </a:solidFill>
            <a:ln w="12700" cap="flat" cmpd="sng" algn="ctr">
              <a:solidFill>
                <a:srgbClr val="2E5B96">
                  <a:shade val="1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0" i="0" u="none" strike="noStrike" kern="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Segoe UI"/>
                <a:ea typeface="游ゴシック Medium"/>
                <a:cs typeface="+mn-cs"/>
              </a:endParaRPr>
            </a:p>
          </p:txBody>
        </p:sp>
        <p:sp>
          <p:nvSpPr>
            <p:cNvPr id="88" name="正方形/長方形 87">
              <a:extLst>
                <a:ext uri="{FF2B5EF4-FFF2-40B4-BE49-F238E27FC236}">
                  <a16:creationId xmlns:a16="http://schemas.microsoft.com/office/drawing/2014/main" id="{FC8CF4C2-8D1F-395A-DE1F-4DF7CBA99C7B}"/>
                </a:ext>
              </a:extLst>
            </p:cNvPr>
            <p:cNvSpPr/>
            <p:nvPr/>
          </p:nvSpPr>
          <p:spPr>
            <a:xfrm>
              <a:off x="8606583" y="20654917"/>
              <a:ext cx="5450903" cy="2431125"/>
            </a:xfrm>
            <a:prstGeom prst="rect">
              <a:avLst/>
            </a:prstGeom>
            <a:solidFill>
              <a:srgbClr val="2E5B96">
                <a:lumMod val="20000"/>
                <a:lumOff val="80000"/>
              </a:srgbClr>
            </a:solidFill>
            <a:ln w="12700" cap="flat" cmpd="sng" algn="ctr">
              <a:solidFill>
                <a:srgbClr val="2E5B96">
                  <a:shade val="1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0" i="0" u="none" strike="noStrike" kern="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Segoe UI"/>
                <a:ea typeface="游ゴシック Medium"/>
                <a:cs typeface="+mn-cs"/>
              </a:endParaRPr>
            </a:p>
          </p:txBody>
        </p:sp>
        <p:sp>
          <p:nvSpPr>
            <p:cNvPr id="89" name="テキスト ボックス 88">
              <a:extLst>
                <a:ext uri="{FF2B5EF4-FFF2-40B4-BE49-F238E27FC236}">
                  <a16:creationId xmlns:a16="http://schemas.microsoft.com/office/drawing/2014/main" id="{BEF3050E-D159-4618-093E-FB82ACB4A23A}"/>
                </a:ext>
              </a:extLst>
            </p:cNvPr>
            <p:cNvSpPr txBox="1"/>
            <p:nvPr/>
          </p:nvSpPr>
          <p:spPr>
            <a:xfrm>
              <a:off x="1312070" y="20085163"/>
              <a:ext cx="545090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kumimoji="1" lang="ja-JP" altLang="en-US" sz="3200">
                  <a:solidFill>
                    <a:srgbClr val="23384A"/>
                  </a:solidFill>
                  <a:latin typeface="Segoe UI"/>
                  <a:ea typeface="游ゴシック Medium"/>
                </a:rPr>
                <a:t>ノーマルワールド</a:t>
              </a:r>
            </a:p>
          </p:txBody>
        </p:sp>
        <p:sp>
          <p:nvSpPr>
            <p:cNvPr id="90" name="テキスト ボックス 89">
              <a:extLst>
                <a:ext uri="{FF2B5EF4-FFF2-40B4-BE49-F238E27FC236}">
                  <a16:creationId xmlns:a16="http://schemas.microsoft.com/office/drawing/2014/main" id="{81D050A5-C816-5A1A-CD24-F69A8804F879}"/>
                </a:ext>
              </a:extLst>
            </p:cNvPr>
            <p:cNvSpPr txBox="1"/>
            <p:nvPr/>
          </p:nvSpPr>
          <p:spPr>
            <a:xfrm>
              <a:off x="8606568" y="20116170"/>
              <a:ext cx="545089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kumimoji="1" lang="ja-JP" altLang="en-US" sz="3200">
                  <a:solidFill>
                    <a:srgbClr val="23384A"/>
                  </a:solidFill>
                  <a:latin typeface="Segoe UI"/>
                  <a:ea typeface="游ゴシック Medium"/>
                </a:rPr>
                <a:t>セキュアワールド</a:t>
              </a:r>
            </a:p>
          </p:txBody>
        </p:sp>
        <p:sp>
          <p:nvSpPr>
            <p:cNvPr id="91" name="角丸四角形 90">
              <a:extLst>
                <a:ext uri="{FF2B5EF4-FFF2-40B4-BE49-F238E27FC236}">
                  <a16:creationId xmlns:a16="http://schemas.microsoft.com/office/drawing/2014/main" id="{41176960-760E-67C5-7072-889339FD1F5F}"/>
                </a:ext>
              </a:extLst>
            </p:cNvPr>
            <p:cNvSpPr/>
            <p:nvPr/>
          </p:nvSpPr>
          <p:spPr>
            <a:xfrm>
              <a:off x="1547892" y="20895966"/>
              <a:ext cx="2233662" cy="710362"/>
            </a:xfrm>
            <a:prstGeom prst="roundRect">
              <a:avLst/>
            </a:prstGeom>
            <a:solidFill>
              <a:srgbClr val="F8F8F8"/>
            </a:solidFill>
            <a:ln w="12700" cap="flat" cmpd="sng" algn="ctr">
              <a:solidFill>
                <a:srgbClr val="4D4D4D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23384A"/>
                  </a:solidFill>
                  <a:effectLst/>
                  <a:uLnTx/>
                  <a:uFillTx/>
                  <a:latin typeface="Segoe UI"/>
                  <a:ea typeface="游ゴシック Medium"/>
                  <a:cs typeface="+mn-cs"/>
                </a:rPr>
                <a:t>CA</a:t>
              </a:r>
              <a:endParaRPr kumimoji="1" lang="ja-JP" altLang="en-US" sz="3200" b="0" i="0" u="none" strike="noStrike" kern="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Segoe UI"/>
                <a:ea typeface="游ゴシック Medium"/>
                <a:cs typeface="+mn-cs"/>
              </a:endParaRPr>
            </a:p>
          </p:txBody>
        </p:sp>
        <p:sp>
          <p:nvSpPr>
            <p:cNvPr id="92" name="角丸四角形 91">
              <a:extLst>
                <a:ext uri="{FF2B5EF4-FFF2-40B4-BE49-F238E27FC236}">
                  <a16:creationId xmlns:a16="http://schemas.microsoft.com/office/drawing/2014/main" id="{D5FD9686-A26D-ED8F-D616-79C2AECA6664}"/>
                </a:ext>
              </a:extLst>
            </p:cNvPr>
            <p:cNvSpPr/>
            <p:nvPr/>
          </p:nvSpPr>
          <p:spPr>
            <a:xfrm>
              <a:off x="1547892" y="22148996"/>
              <a:ext cx="4979292" cy="710362"/>
            </a:xfrm>
            <a:prstGeom prst="roundRect">
              <a:avLst/>
            </a:prstGeom>
            <a:solidFill>
              <a:srgbClr val="F8F8F8"/>
            </a:solidFill>
            <a:ln w="12700" cap="flat" cmpd="sng" algn="ctr">
              <a:solidFill>
                <a:srgbClr val="4D4D4D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23384A"/>
                  </a:solidFill>
                  <a:effectLst/>
                  <a:uLnTx/>
                  <a:uFillTx/>
                  <a:latin typeface="Segoe UI"/>
                  <a:ea typeface="游ゴシック Medium"/>
                  <a:cs typeface="+mn-cs"/>
                </a:rPr>
                <a:t>Rich OS</a:t>
              </a:r>
              <a:endParaRPr kumimoji="1" lang="ja-JP" altLang="en-US" sz="3200" b="0" i="0" u="none" strike="noStrike" kern="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Segoe UI"/>
                <a:ea typeface="游ゴシック Medium"/>
                <a:cs typeface="+mn-cs"/>
              </a:endParaRPr>
            </a:p>
          </p:txBody>
        </p:sp>
        <p:sp>
          <p:nvSpPr>
            <p:cNvPr id="93" name="角丸四角形 92">
              <a:extLst>
                <a:ext uri="{FF2B5EF4-FFF2-40B4-BE49-F238E27FC236}">
                  <a16:creationId xmlns:a16="http://schemas.microsoft.com/office/drawing/2014/main" id="{61666E4D-A478-13AF-36C8-CC5F53C6608A}"/>
                </a:ext>
              </a:extLst>
            </p:cNvPr>
            <p:cNvSpPr/>
            <p:nvPr/>
          </p:nvSpPr>
          <p:spPr>
            <a:xfrm>
              <a:off x="8840801" y="22148996"/>
              <a:ext cx="4979291" cy="710362"/>
            </a:xfrm>
            <a:prstGeom prst="roundRect">
              <a:avLst/>
            </a:prstGeom>
            <a:solidFill>
              <a:srgbClr val="F8F8F8"/>
            </a:solidFill>
            <a:ln w="12700" cap="flat" cmpd="sng" algn="ctr">
              <a:solidFill>
                <a:srgbClr val="4D4D4D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23384A"/>
                  </a:solidFill>
                  <a:effectLst/>
                  <a:uLnTx/>
                  <a:uFillTx/>
                  <a:latin typeface="Segoe UI"/>
                  <a:ea typeface="游ゴシック Medium"/>
                  <a:cs typeface="+mn-cs"/>
                </a:rPr>
                <a:t>Trusted OS</a:t>
              </a:r>
              <a:endParaRPr kumimoji="1" lang="ja-JP" altLang="en-US" sz="3200" b="0" i="0" u="none" strike="noStrike" kern="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Segoe UI"/>
                <a:ea typeface="游ゴシック Medium"/>
                <a:cs typeface="+mn-cs"/>
              </a:endParaRPr>
            </a:p>
          </p:txBody>
        </p:sp>
        <p:sp>
          <p:nvSpPr>
            <p:cNvPr id="94" name="角丸四角形 93">
              <a:extLst>
                <a:ext uri="{FF2B5EF4-FFF2-40B4-BE49-F238E27FC236}">
                  <a16:creationId xmlns:a16="http://schemas.microsoft.com/office/drawing/2014/main" id="{8FF6B8BD-E088-8AA6-69D3-B40D4639EFB0}"/>
                </a:ext>
              </a:extLst>
            </p:cNvPr>
            <p:cNvSpPr/>
            <p:nvPr/>
          </p:nvSpPr>
          <p:spPr>
            <a:xfrm>
              <a:off x="4284507" y="20922752"/>
              <a:ext cx="2233658" cy="710362"/>
            </a:xfrm>
            <a:prstGeom prst="roundRect">
              <a:avLst/>
            </a:prstGeom>
            <a:solidFill>
              <a:srgbClr val="F8F8F8"/>
            </a:solidFill>
            <a:ln w="12700" cap="flat" cmpd="sng" algn="ctr">
              <a:solidFill>
                <a:srgbClr val="4D4D4D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23384A"/>
                  </a:solidFill>
                  <a:effectLst/>
                  <a:uLnTx/>
                  <a:uFillTx/>
                  <a:latin typeface="Segoe UI"/>
                  <a:ea typeface="游ゴシック Medium"/>
                  <a:cs typeface="+mn-cs"/>
                </a:rPr>
                <a:t>CA</a:t>
              </a:r>
              <a:endParaRPr kumimoji="1" lang="ja-JP" altLang="en-US" sz="3200" b="0" i="0" u="none" strike="noStrike" kern="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Segoe UI"/>
                <a:ea typeface="游ゴシック Medium"/>
                <a:cs typeface="+mn-cs"/>
              </a:endParaRPr>
            </a:p>
          </p:txBody>
        </p:sp>
        <p:sp>
          <p:nvSpPr>
            <p:cNvPr id="18" name="角丸四角形 17">
              <a:extLst>
                <a:ext uri="{FF2B5EF4-FFF2-40B4-BE49-F238E27FC236}">
                  <a16:creationId xmlns:a16="http://schemas.microsoft.com/office/drawing/2014/main" id="{73B0D04D-EACE-9852-442A-D690641ED480}"/>
                </a:ext>
              </a:extLst>
            </p:cNvPr>
            <p:cNvSpPr/>
            <p:nvPr/>
          </p:nvSpPr>
          <p:spPr>
            <a:xfrm>
              <a:off x="8849819" y="20896899"/>
              <a:ext cx="2233662" cy="710362"/>
            </a:xfrm>
            <a:prstGeom prst="roundRect">
              <a:avLst/>
            </a:prstGeom>
            <a:solidFill>
              <a:srgbClr val="F8F8F8"/>
            </a:solidFill>
            <a:ln w="12700" cap="flat" cmpd="sng" algn="ctr">
              <a:solidFill>
                <a:srgbClr val="4D4D4D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3200" kern="0" dirty="0">
                  <a:solidFill>
                    <a:srgbClr val="23384A"/>
                  </a:solidFill>
                  <a:latin typeface="Segoe UI"/>
                  <a:ea typeface="游ゴシック Medium"/>
                </a:rPr>
                <a:t>T</a:t>
              </a:r>
              <a:r>
                <a:rPr kumimoji="1" lang="en-US" altLang="ja-JP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23384A"/>
                  </a:solidFill>
                  <a:effectLst/>
                  <a:uLnTx/>
                  <a:uFillTx/>
                  <a:latin typeface="Segoe UI"/>
                  <a:ea typeface="游ゴシック Medium"/>
                  <a:cs typeface="+mn-cs"/>
                </a:rPr>
                <a:t>A</a:t>
              </a:r>
              <a:endParaRPr kumimoji="1" lang="ja-JP" altLang="en-US" sz="3200" b="0" i="0" u="none" strike="noStrike" kern="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Segoe UI"/>
                <a:ea typeface="游ゴシック Medium"/>
                <a:cs typeface="+mn-cs"/>
              </a:endParaRPr>
            </a:p>
          </p:txBody>
        </p:sp>
        <p:sp>
          <p:nvSpPr>
            <p:cNvPr id="21" name="角丸四角形 20">
              <a:extLst>
                <a:ext uri="{FF2B5EF4-FFF2-40B4-BE49-F238E27FC236}">
                  <a16:creationId xmlns:a16="http://schemas.microsoft.com/office/drawing/2014/main" id="{F003ECB2-69C9-996D-7C10-4BBA05A65572}"/>
                </a:ext>
              </a:extLst>
            </p:cNvPr>
            <p:cNvSpPr/>
            <p:nvPr/>
          </p:nvSpPr>
          <p:spPr>
            <a:xfrm>
              <a:off x="11586434" y="20902844"/>
              <a:ext cx="2233658" cy="710362"/>
            </a:xfrm>
            <a:prstGeom prst="roundRect">
              <a:avLst/>
            </a:prstGeom>
            <a:solidFill>
              <a:srgbClr val="F8F8F8"/>
            </a:solidFill>
            <a:ln w="12700" cap="flat" cmpd="sng" algn="ctr">
              <a:solidFill>
                <a:srgbClr val="4D4D4D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3200" kern="0" dirty="0">
                  <a:solidFill>
                    <a:srgbClr val="23384A"/>
                  </a:solidFill>
                  <a:latin typeface="Segoe UI"/>
                  <a:ea typeface="游ゴシック Medium"/>
                </a:rPr>
                <a:t>T</a:t>
              </a:r>
              <a:r>
                <a:rPr kumimoji="1" lang="en-US" altLang="ja-JP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23384A"/>
                  </a:solidFill>
                  <a:effectLst/>
                  <a:uLnTx/>
                  <a:uFillTx/>
                  <a:latin typeface="Segoe UI"/>
                  <a:ea typeface="游ゴシック Medium"/>
                  <a:cs typeface="+mn-cs"/>
                </a:rPr>
                <a:t>A</a:t>
              </a:r>
              <a:endParaRPr kumimoji="1" lang="ja-JP" altLang="en-US" sz="3200" b="0" i="0" u="none" strike="noStrike" kern="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Segoe UI"/>
                <a:ea typeface="游ゴシック Medium"/>
                <a:cs typeface="+mn-cs"/>
              </a:endParaRPr>
            </a:p>
          </p:txBody>
        </p:sp>
        <p:pic>
          <p:nvPicPr>
            <p:cNvPr id="23" name="グラフィックス 22" descr="雲 枠線">
              <a:extLst>
                <a:ext uri="{FF2B5EF4-FFF2-40B4-BE49-F238E27FC236}">
                  <a16:creationId xmlns:a16="http://schemas.microsoft.com/office/drawing/2014/main" id="{26AF7650-F124-0F04-A01D-4BFFBE4E369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352633" y="18562214"/>
              <a:ext cx="2593715" cy="2240622"/>
            </a:xfrm>
            <a:prstGeom prst="rect">
              <a:avLst/>
            </a:prstGeom>
          </p:spPr>
        </p:pic>
        <p:sp>
          <p:nvSpPr>
            <p:cNvPr id="25" name="角丸四角形 24">
              <a:extLst>
                <a:ext uri="{FF2B5EF4-FFF2-40B4-BE49-F238E27FC236}">
                  <a16:creationId xmlns:a16="http://schemas.microsoft.com/office/drawing/2014/main" id="{367F2EFF-2BE2-0D44-0BEA-2305F2A2F3D6}"/>
                </a:ext>
              </a:extLst>
            </p:cNvPr>
            <p:cNvSpPr/>
            <p:nvPr/>
          </p:nvSpPr>
          <p:spPr>
            <a:xfrm>
              <a:off x="6937896" y="19760340"/>
              <a:ext cx="1425320" cy="720000"/>
            </a:xfrm>
            <a:prstGeom prst="roundRect">
              <a:avLst/>
            </a:prstGeom>
            <a:solidFill>
              <a:srgbClr val="F8F8F8"/>
            </a:solidFill>
            <a:ln w="12700" cap="flat" cmpd="sng" algn="ctr">
              <a:solidFill>
                <a:srgbClr val="4D4D4D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23384A"/>
                  </a:solidFill>
                  <a:effectLst/>
                  <a:uLnTx/>
                  <a:uFillTx/>
                  <a:latin typeface="Segoe UI"/>
                  <a:ea typeface="游ゴシック Medium"/>
                  <a:cs typeface="+mn-cs"/>
                </a:rPr>
                <a:t>App</a:t>
              </a:r>
              <a:endParaRPr kumimoji="1" lang="ja-JP" altLang="en-US" sz="3200" b="0" i="0" u="none" strike="noStrike" kern="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Segoe UI"/>
                <a:ea typeface="游ゴシック Medium"/>
                <a:cs typeface="+mn-cs"/>
              </a:endParaRPr>
            </a:p>
          </p:txBody>
        </p:sp>
        <p:cxnSp>
          <p:nvCxnSpPr>
            <p:cNvPr id="32" name="直線矢印コネクタ 31">
              <a:extLst>
                <a:ext uri="{FF2B5EF4-FFF2-40B4-BE49-F238E27FC236}">
                  <a16:creationId xmlns:a16="http://schemas.microsoft.com/office/drawing/2014/main" id="{F3C295D7-68F0-8F14-A25D-7F0CEE561BC2}"/>
                </a:ext>
              </a:extLst>
            </p:cNvPr>
            <p:cNvCxnSpPr>
              <a:cxnSpLocks/>
              <a:stCxn id="25" idx="1"/>
            </p:cNvCxnSpPr>
            <p:nvPr/>
          </p:nvCxnSpPr>
          <p:spPr>
            <a:xfrm flipH="1">
              <a:off x="6167157" y="20120340"/>
              <a:ext cx="770739" cy="820142"/>
            </a:xfrm>
            <a:prstGeom prst="straightConnector1">
              <a:avLst/>
            </a:prstGeom>
            <a:noFill/>
            <a:ln w="76200" cap="flat" cmpd="sng" algn="ctr">
              <a:solidFill>
                <a:srgbClr val="23384A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33" name="直線矢印コネクタ 32">
              <a:extLst>
                <a:ext uri="{FF2B5EF4-FFF2-40B4-BE49-F238E27FC236}">
                  <a16:creationId xmlns:a16="http://schemas.microsoft.com/office/drawing/2014/main" id="{0C0A3797-E8B3-0E3B-45CB-798807C38239}"/>
                </a:ext>
              </a:extLst>
            </p:cNvPr>
            <p:cNvCxnSpPr>
              <a:cxnSpLocks/>
              <a:stCxn id="25" idx="3"/>
            </p:cNvCxnSpPr>
            <p:nvPr/>
          </p:nvCxnSpPr>
          <p:spPr>
            <a:xfrm>
              <a:off x="8363216" y="20120340"/>
              <a:ext cx="719145" cy="774045"/>
            </a:xfrm>
            <a:prstGeom prst="straightConnector1">
              <a:avLst/>
            </a:prstGeom>
            <a:noFill/>
            <a:ln w="76200" cap="flat" cmpd="sng" algn="ctr">
              <a:solidFill>
                <a:srgbClr val="23384A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35" name="左右矢印 23">
              <a:extLst>
                <a:ext uri="{FF2B5EF4-FFF2-40B4-BE49-F238E27FC236}">
                  <a16:creationId xmlns:a16="http://schemas.microsoft.com/office/drawing/2014/main" id="{EA483115-8AE1-79EC-5246-EFFA41A8B040}"/>
                </a:ext>
              </a:extLst>
            </p:cNvPr>
            <p:cNvSpPr/>
            <p:nvPr/>
          </p:nvSpPr>
          <p:spPr>
            <a:xfrm>
              <a:off x="6535325" y="22265040"/>
              <a:ext cx="2314494" cy="497722"/>
            </a:xfrm>
            <a:prstGeom prst="rightArrow">
              <a:avLst/>
            </a:prstGeom>
            <a:solidFill>
              <a:srgbClr val="2E5B96"/>
            </a:solidFill>
            <a:ln>
              <a:noFill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0" i="0" u="none" strike="noStrike" kern="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Segoe UI"/>
                <a:ea typeface="游ゴシック Medium"/>
                <a:cs typeface="+mn-cs"/>
              </a:endParaRPr>
            </a:p>
          </p:txBody>
        </p:sp>
        <p:sp>
          <p:nvSpPr>
            <p:cNvPr id="41" name="左右矢印 23">
              <a:extLst>
                <a:ext uri="{FF2B5EF4-FFF2-40B4-BE49-F238E27FC236}">
                  <a16:creationId xmlns:a16="http://schemas.microsoft.com/office/drawing/2014/main" id="{006C30B4-B657-39B5-679B-0014790B3FBA}"/>
                </a:ext>
              </a:extLst>
            </p:cNvPr>
            <p:cNvSpPr/>
            <p:nvPr/>
          </p:nvSpPr>
          <p:spPr>
            <a:xfrm rot="16200000">
              <a:off x="9317783" y="21629350"/>
              <a:ext cx="541571" cy="497722"/>
            </a:xfrm>
            <a:prstGeom prst="rightArrow">
              <a:avLst/>
            </a:prstGeom>
            <a:solidFill>
              <a:srgbClr val="2E5B96"/>
            </a:solidFill>
            <a:ln>
              <a:noFill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0" i="0" u="none" strike="noStrike" kern="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Segoe UI"/>
                <a:ea typeface="游ゴシック Medium"/>
                <a:cs typeface="+mn-cs"/>
              </a:endParaRPr>
            </a:p>
          </p:txBody>
        </p:sp>
        <p:sp>
          <p:nvSpPr>
            <p:cNvPr id="42" name="左右矢印 23">
              <a:extLst>
                <a:ext uri="{FF2B5EF4-FFF2-40B4-BE49-F238E27FC236}">
                  <a16:creationId xmlns:a16="http://schemas.microsoft.com/office/drawing/2014/main" id="{7CF93A1F-F3EA-A52D-86D8-229AFDA5B012}"/>
                </a:ext>
              </a:extLst>
            </p:cNvPr>
            <p:cNvSpPr/>
            <p:nvPr/>
          </p:nvSpPr>
          <p:spPr>
            <a:xfrm rot="5400000">
              <a:off x="5538617" y="21656137"/>
              <a:ext cx="541571" cy="497722"/>
            </a:xfrm>
            <a:prstGeom prst="rightArrow">
              <a:avLst/>
            </a:prstGeom>
            <a:solidFill>
              <a:srgbClr val="2E5B96"/>
            </a:solidFill>
            <a:ln>
              <a:noFill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0" i="0" u="none" strike="noStrike" kern="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Segoe UI"/>
                <a:ea typeface="游ゴシック Medium"/>
                <a:cs typeface="+mn-cs"/>
              </a:endParaRPr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A69660B2-99D7-4CC0-1CA5-555C85BB190E}"/>
                </a:ext>
              </a:extLst>
            </p:cNvPr>
            <p:cNvSpPr txBox="1"/>
            <p:nvPr/>
          </p:nvSpPr>
          <p:spPr>
            <a:xfrm>
              <a:off x="6715488" y="21857865"/>
              <a:ext cx="18582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/>
              <a:r>
                <a:rPr kumimoji="1" lang="ja-JP" altLang="en-US" sz="3200" b="1">
                  <a:solidFill>
                    <a:srgbClr val="23384A"/>
                  </a:solidFill>
                  <a:latin typeface="Segoe UI"/>
                  <a:ea typeface="游ゴシック Medium"/>
                </a:rPr>
                <a:t>コマンド</a:t>
              </a:r>
            </a:p>
          </p:txBody>
        </p:sp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3C10C246-2157-990F-FCC5-8EC540C20F90}"/>
                </a:ext>
              </a:extLst>
            </p:cNvPr>
            <p:cNvSpPr txBox="1"/>
            <p:nvPr/>
          </p:nvSpPr>
          <p:spPr>
            <a:xfrm>
              <a:off x="2592572" y="21584542"/>
              <a:ext cx="288091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/>
              <a:r>
                <a:rPr kumimoji="1" lang="en-US" altLang="ja-JP" sz="3200" b="1" dirty="0">
                  <a:solidFill>
                    <a:srgbClr val="23384A"/>
                  </a:solidFill>
                  <a:latin typeface="Segoe UI"/>
                  <a:ea typeface="游ゴシック Medium"/>
                </a:rPr>
                <a:t>TEE Client API</a:t>
              </a:r>
              <a:endParaRPr kumimoji="1" lang="ja-JP" altLang="en-US" sz="3200" b="1">
                <a:solidFill>
                  <a:srgbClr val="23384A"/>
                </a:solidFill>
                <a:latin typeface="Segoe UI"/>
                <a:ea typeface="游ゴシック Medium"/>
              </a:endParaRPr>
            </a:p>
          </p:txBody>
        </p:sp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227A819D-0436-6D56-158C-D63FD05752F4}"/>
                </a:ext>
              </a:extLst>
            </p:cNvPr>
            <p:cNvSpPr txBox="1"/>
            <p:nvPr/>
          </p:nvSpPr>
          <p:spPr>
            <a:xfrm>
              <a:off x="9837429" y="21590004"/>
              <a:ext cx="427674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/>
              <a:r>
                <a:rPr kumimoji="1" lang="en-US" altLang="ja-JP" sz="3200" b="1" dirty="0">
                  <a:solidFill>
                    <a:srgbClr val="23384A"/>
                  </a:solidFill>
                  <a:latin typeface="Segoe UI"/>
                  <a:ea typeface="游ゴシック Medium"/>
                </a:rPr>
                <a:t>TEE Internal Core API</a:t>
              </a:r>
              <a:endParaRPr kumimoji="1" lang="ja-JP" altLang="en-US" sz="3200" b="1">
                <a:solidFill>
                  <a:srgbClr val="23384A"/>
                </a:solidFill>
                <a:latin typeface="Segoe UI"/>
                <a:ea typeface="游ゴシック Medium"/>
              </a:endParaRPr>
            </a:p>
          </p:txBody>
        </p:sp>
      </p:grpSp>
      <p:grpSp>
        <p:nvGrpSpPr>
          <p:cNvPr id="64" name="グループ化 63">
            <a:extLst>
              <a:ext uri="{FF2B5EF4-FFF2-40B4-BE49-F238E27FC236}">
                <a16:creationId xmlns:a16="http://schemas.microsoft.com/office/drawing/2014/main" id="{EFC6BE88-5D8D-1801-8E19-DC2231185569}"/>
              </a:ext>
            </a:extLst>
          </p:cNvPr>
          <p:cNvGrpSpPr/>
          <p:nvPr/>
        </p:nvGrpSpPr>
        <p:grpSpPr>
          <a:xfrm>
            <a:off x="15855952" y="10753095"/>
            <a:ext cx="13681067" cy="4112261"/>
            <a:chOff x="735016" y="33738693"/>
            <a:chExt cx="13681067" cy="4112261"/>
          </a:xfrm>
        </p:grpSpPr>
        <p:sp>
          <p:nvSpPr>
            <p:cNvPr id="201" name="正方形/長方形 200">
              <a:extLst>
                <a:ext uri="{FF2B5EF4-FFF2-40B4-BE49-F238E27FC236}">
                  <a16:creationId xmlns:a16="http://schemas.microsoft.com/office/drawing/2014/main" id="{8C4E3B45-4C8B-3886-D27C-82C3B4BE467C}"/>
                </a:ext>
              </a:extLst>
            </p:cNvPr>
            <p:cNvSpPr/>
            <p:nvPr/>
          </p:nvSpPr>
          <p:spPr>
            <a:xfrm>
              <a:off x="736600" y="34283299"/>
              <a:ext cx="6090950" cy="3536405"/>
            </a:xfrm>
            <a:prstGeom prst="rect">
              <a:avLst/>
            </a:prstGeom>
            <a:solidFill>
              <a:srgbClr val="3E9288">
                <a:lumMod val="20000"/>
                <a:lumOff val="80000"/>
              </a:srgbClr>
            </a:solidFill>
            <a:ln w="12700" cap="flat" cmpd="sng" algn="ctr">
              <a:solidFill>
                <a:srgbClr val="2E5B96">
                  <a:shade val="1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0" u="none" strike="noStrike" kern="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Segoe UI"/>
                <a:ea typeface="游ゴシック Medium"/>
                <a:cs typeface="+mn-cs"/>
              </a:endParaRPr>
            </a:p>
          </p:txBody>
        </p:sp>
        <p:sp>
          <p:nvSpPr>
            <p:cNvPr id="202" name="正方形/長方形 201">
              <a:extLst>
                <a:ext uri="{FF2B5EF4-FFF2-40B4-BE49-F238E27FC236}">
                  <a16:creationId xmlns:a16="http://schemas.microsoft.com/office/drawing/2014/main" id="{7C979A6E-9400-EA34-FF4B-02CE6863EDC6}"/>
                </a:ext>
              </a:extLst>
            </p:cNvPr>
            <p:cNvSpPr/>
            <p:nvPr/>
          </p:nvSpPr>
          <p:spPr>
            <a:xfrm>
              <a:off x="7553327" y="34314549"/>
              <a:ext cx="6862756" cy="3536405"/>
            </a:xfrm>
            <a:prstGeom prst="rect">
              <a:avLst/>
            </a:prstGeom>
            <a:solidFill>
              <a:srgbClr val="2E5B96">
                <a:lumMod val="20000"/>
                <a:lumOff val="80000"/>
              </a:srgbClr>
            </a:solidFill>
            <a:ln w="12700" cap="flat" cmpd="sng" algn="ctr">
              <a:solidFill>
                <a:srgbClr val="2E5B96">
                  <a:shade val="1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0" u="none" strike="noStrike" kern="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Segoe UI"/>
                <a:ea typeface="游ゴシック Medium"/>
                <a:cs typeface="+mn-cs"/>
              </a:endParaRPr>
            </a:p>
          </p:txBody>
        </p:sp>
        <p:sp>
          <p:nvSpPr>
            <p:cNvPr id="203" name="テキスト ボックス 202">
              <a:extLst>
                <a:ext uri="{FF2B5EF4-FFF2-40B4-BE49-F238E27FC236}">
                  <a16:creationId xmlns:a16="http://schemas.microsoft.com/office/drawing/2014/main" id="{89D713F4-5696-5BDA-7582-D7349F83C35F}"/>
                </a:ext>
              </a:extLst>
            </p:cNvPr>
            <p:cNvSpPr txBox="1"/>
            <p:nvPr/>
          </p:nvSpPr>
          <p:spPr>
            <a:xfrm>
              <a:off x="735016" y="33738693"/>
              <a:ext cx="609253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kumimoji="1" lang="ja-JP" altLang="en-US" sz="2800">
                  <a:solidFill>
                    <a:srgbClr val="23384A"/>
                  </a:solidFill>
                  <a:latin typeface="Segoe UI"/>
                  <a:ea typeface="游ゴシック Medium"/>
                </a:rPr>
                <a:t>ノーマルワールド</a:t>
              </a:r>
            </a:p>
          </p:txBody>
        </p:sp>
        <p:sp>
          <p:nvSpPr>
            <p:cNvPr id="204" name="テキスト ボックス 203">
              <a:extLst>
                <a:ext uri="{FF2B5EF4-FFF2-40B4-BE49-F238E27FC236}">
                  <a16:creationId xmlns:a16="http://schemas.microsoft.com/office/drawing/2014/main" id="{732F2806-614D-6CE2-773E-60126C3C2889}"/>
                </a:ext>
              </a:extLst>
            </p:cNvPr>
            <p:cNvSpPr txBox="1"/>
            <p:nvPr/>
          </p:nvSpPr>
          <p:spPr>
            <a:xfrm>
              <a:off x="7364187" y="33750216"/>
              <a:ext cx="70295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kumimoji="1" lang="ja-JP" altLang="en-US" sz="2800">
                  <a:solidFill>
                    <a:srgbClr val="23384A"/>
                  </a:solidFill>
                  <a:latin typeface="Segoe UI"/>
                  <a:ea typeface="游ゴシック Medium"/>
                </a:rPr>
                <a:t>セキュアワールド</a:t>
              </a:r>
            </a:p>
          </p:txBody>
        </p:sp>
        <p:sp>
          <p:nvSpPr>
            <p:cNvPr id="205" name="角丸四角形 204">
              <a:extLst>
                <a:ext uri="{FF2B5EF4-FFF2-40B4-BE49-F238E27FC236}">
                  <a16:creationId xmlns:a16="http://schemas.microsoft.com/office/drawing/2014/main" id="{6147EE9F-6514-8CC1-64EF-3133A0B61E0F}"/>
                </a:ext>
              </a:extLst>
            </p:cNvPr>
            <p:cNvSpPr/>
            <p:nvPr/>
          </p:nvSpPr>
          <p:spPr>
            <a:xfrm>
              <a:off x="7759968" y="34576616"/>
              <a:ext cx="6418397" cy="720000"/>
            </a:xfrm>
            <a:prstGeom prst="roundRect">
              <a:avLst/>
            </a:prstGeom>
            <a:solidFill>
              <a:srgbClr val="F8F8F8"/>
            </a:solidFill>
            <a:ln w="12700" cap="flat" cmpd="sng" algn="ctr">
              <a:solidFill>
                <a:srgbClr val="4D4D4D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23384A"/>
                  </a:solidFill>
                  <a:effectLst/>
                  <a:uLnTx/>
                  <a:uFillTx/>
                  <a:latin typeface="Segoe UI"/>
                  <a:ea typeface="游ゴシック Medium"/>
                  <a:cs typeface="+mn-cs"/>
                </a:rPr>
                <a:t>TA</a:t>
              </a:r>
              <a:endParaRPr kumimoji="1" lang="ja-JP" altLang="en-US" sz="2800" b="0" i="0" u="none" strike="noStrike" kern="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Segoe UI"/>
                <a:ea typeface="游ゴシック Medium"/>
                <a:cs typeface="+mn-cs"/>
              </a:endParaRPr>
            </a:p>
          </p:txBody>
        </p:sp>
        <p:sp>
          <p:nvSpPr>
            <p:cNvPr id="206" name="角丸四角形 7">
              <a:extLst>
                <a:ext uri="{FF2B5EF4-FFF2-40B4-BE49-F238E27FC236}">
                  <a16:creationId xmlns:a16="http://schemas.microsoft.com/office/drawing/2014/main" id="{AC22E1A7-4477-7D59-8A30-E15FA4E471D9}"/>
                </a:ext>
              </a:extLst>
            </p:cNvPr>
            <p:cNvSpPr/>
            <p:nvPr/>
          </p:nvSpPr>
          <p:spPr>
            <a:xfrm>
              <a:off x="7759969" y="35757334"/>
              <a:ext cx="3433274" cy="720000"/>
            </a:xfrm>
            <a:prstGeom prst="rect">
              <a:avLst/>
            </a:prstGeom>
            <a:solidFill>
              <a:srgbClr val="F8F8F8"/>
            </a:solidFill>
            <a:ln w="12700" cap="flat" cmpd="sng" algn="ctr">
              <a:solidFill>
                <a:srgbClr val="4D4D4D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23384A"/>
                  </a:solidFill>
                  <a:effectLst/>
                  <a:uLnTx/>
                  <a:uFillTx/>
                  <a:latin typeface="Segoe UI"/>
                  <a:ea typeface="游ゴシック Medium"/>
                  <a:cs typeface="+mn-cs"/>
                </a:rPr>
                <a:t>TEE Core</a:t>
              </a:r>
              <a:r>
                <a:rPr kumimoji="1" lang="ja-JP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23384A"/>
                  </a:solidFill>
                  <a:effectLst/>
                  <a:uLnTx/>
                  <a:uFillTx/>
                  <a:latin typeface="Segoe UI"/>
                  <a:ea typeface="游ゴシック Medium"/>
                  <a:cs typeface="+mn-cs"/>
                </a:rPr>
                <a:t>ライブラリ</a:t>
              </a:r>
            </a:p>
          </p:txBody>
        </p:sp>
        <p:sp>
          <p:nvSpPr>
            <p:cNvPr id="207" name="角丸四角形 206">
              <a:extLst>
                <a:ext uri="{FF2B5EF4-FFF2-40B4-BE49-F238E27FC236}">
                  <a16:creationId xmlns:a16="http://schemas.microsoft.com/office/drawing/2014/main" id="{791D46DE-BF07-237E-4B13-C7F00D9F939F}"/>
                </a:ext>
              </a:extLst>
            </p:cNvPr>
            <p:cNvSpPr/>
            <p:nvPr/>
          </p:nvSpPr>
          <p:spPr>
            <a:xfrm>
              <a:off x="2078652" y="34568250"/>
              <a:ext cx="4516228" cy="720000"/>
            </a:xfrm>
            <a:prstGeom prst="roundRect">
              <a:avLst/>
            </a:prstGeom>
            <a:solidFill>
              <a:srgbClr val="7F7F7F">
                <a:lumMod val="20000"/>
                <a:lumOff val="80000"/>
              </a:srgbClr>
            </a:solidFill>
            <a:ln w="12700" cap="flat" cmpd="sng" algn="ctr">
              <a:solidFill>
                <a:srgbClr val="4D4D4D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i="0" u="none" strike="noStrike" kern="0" cap="none" spc="0" normalizeH="0" baseline="0" noProof="0">
                  <a:ln>
                    <a:noFill/>
                  </a:ln>
                  <a:solidFill>
                    <a:srgbClr val="23384A"/>
                  </a:solidFill>
                  <a:effectLst/>
                  <a:uLnTx/>
                  <a:uFillTx/>
                  <a:latin typeface="Segoe UI"/>
                  <a:ea typeface="游ゴシック Medium"/>
                  <a:cs typeface="+mn-cs"/>
                </a:rPr>
                <a:t>シャドウプロセス</a:t>
              </a:r>
            </a:p>
          </p:txBody>
        </p:sp>
        <p:sp>
          <p:nvSpPr>
            <p:cNvPr id="208" name="角丸四角形 7">
              <a:extLst>
                <a:ext uri="{FF2B5EF4-FFF2-40B4-BE49-F238E27FC236}">
                  <a16:creationId xmlns:a16="http://schemas.microsoft.com/office/drawing/2014/main" id="{32C3E9D3-AFA0-219C-C798-BF54EC036977}"/>
                </a:ext>
              </a:extLst>
            </p:cNvPr>
            <p:cNvSpPr/>
            <p:nvPr/>
          </p:nvSpPr>
          <p:spPr>
            <a:xfrm>
              <a:off x="11382535" y="35757334"/>
              <a:ext cx="2797772" cy="720000"/>
            </a:xfrm>
            <a:prstGeom prst="rect">
              <a:avLst/>
            </a:prstGeom>
            <a:solidFill>
              <a:srgbClr val="F8F8F8"/>
            </a:solidFill>
            <a:ln w="12700" cap="flat" cmpd="sng" algn="ctr">
              <a:solidFill>
                <a:srgbClr val="4D4D4D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kern="0">
                  <a:solidFill>
                    <a:srgbClr val="23384A"/>
                  </a:solidFill>
                  <a:latin typeface="Segoe UI"/>
                  <a:ea typeface="游ゴシック Medium"/>
                </a:rPr>
                <a:t>専用</a:t>
              </a:r>
              <a:r>
                <a:rPr kumimoji="1" lang="ja-JP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23384A"/>
                  </a:solidFill>
                  <a:effectLst/>
                  <a:uLnTx/>
                  <a:uFillTx/>
                  <a:latin typeface="Segoe UI"/>
                  <a:ea typeface="游ゴシック Medium"/>
                  <a:cs typeface="+mn-cs"/>
                </a:rPr>
                <a:t>ライブラリ</a:t>
              </a:r>
            </a:p>
          </p:txBody>
        </p:sp>
        <p:sp>
          <p:nvSpPr>
            <p:cNvPr id="209" name="テキスト ボックス 208">
              <a:extLst>
                <a:ext uri="{FF2B5EF4-FFF2-40B4-BE49-F238E27FC236}">
                  <a16:creationId xmlns:a16="http://schemas.microsoft.com/office/drawing/2014/main" id="{A43D8AC6-AA81-EFA9-C49F-24C2BA5C5EE5}"/>
                </a:ext>
              </a:extLst>
            </p:cNvPr>
            <p:cNvSpPr txBox="1"/>
            <p:nvPr/>
          </p:nvSpPr>
          <p:spPr>
            <a:xfrm>
              <a:off x="6755745" y="36592427"/>
              <a:ext cx="8643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/>
              <a:r>
                <a:rPr kumimoji="1" lang="en-US" altLang="ja-JP" sz="2800" b="1" dirty="0">
                  <a:solidFill>
                    <a:srgbClr val="23384A"/>
                  </a:solidFill>
                  <a:latin typeface="Segoe UI"/>
                  <a:ea typeface="游ゴシック Medium"/>
                </a:rPr>
                <a:t>RPC</a:t>
              </a:r>
              <a:endParaRPr kumimoji="1" lang="ja-JP" altLang="en-US" sz="2800" b="1">
                <a:solidFill>
                  <a:srgbClr val="23384A"/>
                </a:solidFill>
                <a:latin typeface="Segoe UI"/>
                <a:ea typeface="游ゴシック Medium"/>
              </a:endParaRPr>
            </a:p>
          </p:txBody>
        </p:sp>
        <p:sp>
          <p:nvSpPr>
            <p:cNvPr id="210" name="角丸四角形 209">
              <a:extLst>
                <a:ext uri="{FF2B5EF4-FFF2-40B4-BE49-F238E27FC236}">
                  <a16:creationId xmlns:a16="http://schemas.microsoft.com/office/drawing/2014/main" id="{2C66E86B-4A83-A8E4-725B-00E41B4DFEF3}"/>
                </a:ext>
              </a:extLst>
            </p:cNvPr>
            <p:cNvSpPr/>
            <p:nvPr/>
          </p:nvSpPr>
          <p:spPr>
            <a:xfrm>
              <a:off x="952030" y="34568250"/>
              <a:ext cx="1008111" cy="720000"/>
            </a:xfrm>
            <a:prstGeom prst="roundRect">
              <a:avLst/>
            </a:prstGeom>
            <a:solidFill>
              <a:srgbClr val="F8F8F8"/>
            </a:solidFill>
            <a:ln w="12700" cap="flat" cmpd="sng" algn="ctr">
              <a:solidFill>
                <a:srgbClr val="4D4D4D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23384A"/>
                  </a:solidFill>
                  <a:effectLst/>
                  <a:uLnTx/>
                  <a:uFillTx/>
                  <a:latin typeface="Segoe UI"/>
                  <a:ea typeface="游ゴシック Medium"/>
                  <a:cs typeface="+mn-cs"/>
                </a:rPr>
                <a:t>CA</a:t>
              </a:r>
              <a:endParaRPr kumimoji="1" lang="ja-JP" altLang="en-US" sz="2800" b="0" i="0" u="none" strike="noStrike" kern="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Segoe UI"/>
                <a:ea typeface="游ゴシック Medium"/>
                <a:cs typeface="+mn-cs"/>
              </a:endParaRPr>
            </a:p>
          </p:txBody>
        </p:sp>
        <p:sp>
          <p:nvSpPr>
            <p:cNvPr id="211" name="角丸四角形 210">
              <a:extLst>
                <a:ext uri="{FF2B5EF4-FFF2-40B4-BE49-F238E27FC236}">
                  <a16:creationId xmlns:a16="http://schemas.microsoft.com/office/drawing/2014/main" id="{F536B751-404F-D9A6-7055-5D98FF8BB3FA}"/>
                </a:ext>
              </a:extLst>
            </p:cNvPr>
            <p:cNvSpPr/>
            <p:nvPr/>
          </p:nvSpPr>
          <p:spPr>
            <a:xfrm>
              <a:off x="966116" y="36904567"/>
              <a:ext cx="5630333" cy="720000"/>
            </a:xfrm>
            <a:prstGeom prst="roundRect">
              <a:avLst/>
            </a:prstGeom>
            <a:solidFill>
              <a:srgbClr val="F8F8F8"/>
            </a:solidFill>
            <a:ln w="12700" cap="flat" cmpd="sng" algn="ctr">
              <a:solidFill>
                <a:srgbClr val="4D4D4D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23384A"/>
                  </a:solidFill>
                  <a:effectLst/>
                  <a:uLnTx/>
                  <a:uFillTx/>
                  <a:latin typeface="Segoe UI"/>
                  <a:ea typeface="游ゴシック Medium"/>
                  <a:cs typeface="+mn-cs"/>
                </a:rPr>
                <a:t>Rich OS</a:t>
              </a:r>
              <a:endParaRPr kumimoji="1" lang="ja-JP" altLang="en-US" sz="2800" b="0" i="0" u="none" strike="noStrike" kern="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Segoe UI"/>
                <a:ea typeface="游ゴシック Medium"/>
                <a:cs typeface="+mn-cs"/>
              </a:endParaRPr>
            </a:p>
          </p:txBody>
        </p:sp>
        <p:sp>
          <p:nvSpPr>
            <p:cNvPr id="212" name="角丸四角形 211">
              <a:extLst>
                <a:ext uri="{FF2B5EF4-FFF2-40B4-BE49-F238E27FC236}">
                  <a16:creationId xmlns:a16="http://schemas.microsoft.com/office/drawing/2014/main" id="{88D0D1B4-4AE5-7557-401C-360EBECFD537}"/>
                </a:ext>
              </a:extLst>
            </p:cNvPr>
            <p:cNvSpPr/>
            <p:nvPr/>
          </p:nvSpPr>
          <p:spPr>
            <a:xfrm>
              <a:off x="7760023" y="36898495"/>
              <a:ext cx="6420283" cy="720000"/>
            </a:xfrm>
            <a:prstGeom prst="roundRect">
              <a:avLst/>
            </a:prstGeom>
            <a:solidFill>
              <a:srgbClr val="F8F8F8"/>
            </a:solidFill>
            <a:ln w="12700" cap="flat" cmpd="sng" algn="ctr">
              <a:solidFill>
                <a:srgbClr val="4D4D4D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23384A"/>
                  </a:solidFill>
                  <a:effectLst/>
                  <a:uLnTx/>
                  <a:uFillTx/>
                  <a:latin typeface="Segoe UI"/>
                  <a:ea typeface="游ゴシック Medium"/>
                  <a:cs typeface="+mn-cs"/>
                </a:rPr>
                <a:t>Trusted OS</a:t>
              </a:r>
              <a:endParaRPr kumimoji="1" lang="ja-JP" altLang="en-US" sz="2800" b="0" i="0" u="none" strike="noStrike" kern="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Segoe UI"/>
                <a:ea typeface="游ゴシック Medium"/>
                <a:cs typeface="+mn-cs"/>
              </a:endParaRPr>
            </a:p>
          </p:txBody>
        </p:sp>
        <p:sp>
          <p:nvSpPr>
            <p:cNvPr id="213" name="角丸四角形 7">
              <a:extLst>
                <a:ext uri="{FF2B5EF4-FFF2-40B4-BE49-F238E27FC236}">
                  <a16:creationId xmlns:a16="http://schemas.microsoft.com/office/drawing/2014/main" id="{747C8C68-64B8-B3DF-C2E0-461792611410}"/>
                </a:ext>
              </a:extLst>
            </p:cNvPr>
            <p:cNvSpPr/>
            <p:nvPr/>
          </p:nvSpPr>
          <p:spPr>
            <a:xfrm>
              <a:off x="952030" y="35755344"/>
              <a:ext cx="1742657" cy="720000"/>
            </a:xfrm>
            <a:prstGeom prst="rect">
              <a:avLst/>
            </a:prstGeom>
            <a:solidFill>
              <a:srgbClr val="F8F8F8"/>
            </a:solidFill>
            <a:ln w="12700" cap="flat" cmpd="sng" algn="ctr">
              <a:solidFill>
                <a:srgbClr val="4D4D4D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23384A"/>
                  </a:solidFill>
                  <a:effectLst/>
                  <a:uLnTx/>
                  <a:uFillTx/>
                  <a:latin typeface="Segoe UI"/>
                  <a:ea typeface="游ゴシック Medium"/>
                  <a:cs typeface="+mn-cs"/>
                </a:rPr>
                <a:t>libc</a:t>
              </a:r>
              <a:endParaRPr kumimoji="1" lang="ja-JP" altLang="en-US" sz="2800" b="0" i="0" u="none" strike="noStrike" kern="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Segoe UI"/>
                <a:ea typeface="游ゴシック Medium"/>
                <a:cs typeface="+mn-cs"/>
              </a:endParaRPr>
            </a:p>
          </p:txBody>
        </p:sp>
        <p:sp>
          <p:nvSpPr>
            <p:cNvPr id="214" name="左右矢印 23">
              <a:extLst>
                <a:ext uri="{FF2B5EF4-FFF2-40B4-BE49-F238E27FC236}">
                  <a16:creationId xmlns:a16="http://schemas.microsoft.com/office/drawing/2014/main" id="{33381927-E279-7228-F479-0933D747AB99}"/>
                </a:ext>
              </a:extLst>
            </p:cNvPr>
            <p:cNvSpPr/>
            <p:nvPr/>
          </p:nvSpPr>
          <p:spPr>
            <a:xfrm rot="16200000">
              <a:off x="5735969" y="35777317"/>
              <a:ext cx="303930" cy="266537"/>
            </a:xfrm>
            <a:prstGeom prst="rightArrow">
              <a:avLst/>
            </a:prstGeom>
            <a:solidFill>
              <a:srgbClr val="2E5B96"/>
            </a:solidFill>
            <a:ln>
              <a:noFill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800" b="0" i="0" u="none" strike="noStrike" kern="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Segoe UI"/>
                <a:ea typeface="游ゴシック Medium"/>
                <a:cs typeface="+mn-cs"/>
              </a:endParaRPr>
            </a:p>
          </p:txBody>
        </p:sp>
        <p:sp>
          <p:nvSpPr>
            <p:cNvPr id="268" name="角丸四角形 7">
              <a:extLst>
                <a:ext uri="{FF2B5EF4-FFF2-40B4-BE49-F238E27FC236}">
                  <a16:creationId xmlns:a16="http://schemas.microsoft.com/office/drawing/2014/main" id="{086F5DE9-ED95-589B-8AEA-B6376A3DC18C}"/>
                </a:ext>
              </a:extLst>
            </p:cNvPr>
            <p:cNvSpPr/>
            <p:nvPr/>
          </p:nvSpPr>
          <p:spPr>
            <a:xfrm>
              <a:off x="3055048" y="35755344"/>
              <a:ext cx="3539831" cy="720000"/>
            </a:xfrm>
            <a:prstGeom prst="rect">
              <a:avLst/>
            </a:prstGeom>
            <a:solidFill>
              <a:srgbClr val="F8F8F8"/>
            </a:solidFill>
            <a:ln w="12700" cap="flat" cmpd="sng" algn="ctr">
              <a:solidFill>
                <a:srgbClr val="4D4D4D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800" kern="0" dirty="0">
                  <a:solidFill>
                    <a:srgbClr val="23384A"/>
                  </a:solidFill>
                  <a:latin typeface="Segoe UI"/>
                  <a:ea typeface="游ゴシック Medium"/>
                </a:rPr>
                <a:t>TEE Client</a:t>
              </a:r>
              <a:r>
                <a:rPr kumimoji="1" lang="ja-JP" altLang="en-US" sz="2800" kern="0">
                  <a:solidFill>
                    <a:srgbClr val="23384A"/>
                  </a:solidFill>
                  <a:latin typeface="Segoe UI"/>
                  <a:ea typeface="游ゴシック Medium"/>
                </a:rPr>
                <a:t>ライブラリ</a:t>
              </a:r>
              <a:endParaRPr kumimoji="1" lang="ja-JP" altLang="en-US" sz="2800" b="0" i="0" u="none" strike="noStrike" kern="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Segoe UI"/>
                <a:ea typeface="游ゴシック Medium"/>
                <a:cs typeface="+mn-cs"/>
              </a:endParaRPr>
            </a:p>
          </p:txBody>
        </p:sp>
        <p:sp>
          <p:nvSpPr>
            <p:cNvPr id="49" name="左右矢印 23">
              <a:extLst>
                <a:ext uri="{FF2B5EF4-FFF2-40B4-BE49-F238E27FC236}">
                  <a16:creationId xmlns:a16="http://schemas.microsoft.com/office/drawing/2014/main" id="{9E05A39F-149A-B1AD-2174-6BABBE2EF363}"/>
                </a:ext>
              </a:extLst>
            </p:cNvPr>
            <p:cNvSpPr/>
            <p:nvPr/>
          </p:nvSpPr>
          <p:spPr>
            <a:xfrm rot="10800000">
              <a:off x="6594879" y="37009634"/>
              <a:ext cx="1165089" cy="497722"/>
            </a:xfrm>
            <a:prstGeom prst="rightArrow">
              <a:avLst/>
            </a:prstGeom>
            <a:solidFill>
              <a:srgbClr val="2E5B96"/>
            </a:solidFill>
            <a:ln>
              <a:noFill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0" i="0" u="none" strike="noStrike" kern="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Segoe UI"/>
                <a:ea typeface="游ゴシック Medium"/>
                <a:cs typeface="+mn-cs"/>
              </a:endParaRPr>
            </a:p>
          </p:txBody>
        </p:sp>
        <p:sp>
          <p:nvSpPr>
            <p:cNvPr id="50" name="左右矢印 23">
              <a:extLst>
                <a:ext uri="{FF2B5EF4-FFF2-40B4-BE49-F238E27FC236}">
                  <a16:creationId xmlns:a16="http://schemas.microsoft.com/office/drawing/2014/main" id="{4B66FAE5-2BB2-4468-7AB2-02228FBF9080}"/>
                </a:ext>
              </a:extLst>
            </p:cNvPr>
            <p:cNvSpPr/>
            <p:nvPr/>
          </p:nvSpPr>
          <p:spPr>
            <a:xfrm rot="10800000">
              <a:off x="11022173" y="35867478"/>
              <a:ext cx="448906" cy="497722"/>
            </a:xfrm>
            <a:prstGeom prst="rightArrow">
              <a:avLst/>
            </a:prstGeom>
            <a:solidFill>
              <a:srgbClr val="2E5B96"/>
            </a:solidFill>
            <a:ln>
              <a:noFill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0" i="0" u="none" strike="noStrike" kern="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Segoe UI"/>
                <a:ea typeface="游ゴシック Medium"/>
                <a:cs typeface="+mn-cs"/>
              </a:endParaRPr>
            </a:p>
          </p:txBody>
        </p:sp>
        <p:sp>
          <p:nvSpPr>
            <p:cNvPr id="51" name="左右矢印 23">
              <a:extLst>
                <a:ext uri="{FF2B5EF4-FFF2-40B4-BE49-F238E27FC236}">
                  <a16:creationId xmlns:a16="http://schemas.microsoft.com/office/drawing/2014/main" id="{084F628E-FDAF-0262-AA25-BFEF40E8D995}"/>
                </a:ext>
              </a:extLst>
            </p:cNvPr>
            <p:cNvSpPr/>
            <p:nvPr/>
          </p:nvSpPr>
          <p:spPr>
            <a:xfrm rot="5400000">
              <a:off x="9252153" y="36435707"/>
              <a:ext cx="448906" cy="497722"/>
            </a:xfrm>
            <a:prstGeom prst="rightArrow">
              <a:avLst/>
            </a:prstGeom>
            <a:solidFill>
              <a:srgbClr val="2E5B96"/>
            </a:solidFill>
            <a:ln>
              <a:noFill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0" i="0" u="none" strike="noStrike" kern="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Segoe UI"/>
                <a:ea typeface="游ゴシック Medium"/>
                <a:cs typeface="+mn-cs"/>
              </a:endParaRPr>
            </a:p>
          </p:txBody>
        </p:sp>
        <p:sp>
          <p:nvSpPr>
            <p:cNvPr id="52" name="左右矢印 23">
              <a:extLst>
                <a:ext uri="{FF2B5EF4-FFF2-40B4-BE49-F238E27FC236}">
                  <a16:creationId xmlns:a16="http://schemas.microsoft.com/office/drawing/2014/main" id="{B2000774-2B6F-1C26-F555-E7F124205EE2}"/>
                </a:ext>
              </a:extLst>
            </p:cNvPr>
            <p:cNvSpPr/>
            <p:nvPr/>
          </p:nvSpPr>
          <p:spPr>
            <a:xfrm rot="5400000">
              <a:off x="12556968" y="35287623"/>
              <a:ext cx="448906" cy="497722"/>
            </a:xfrm>
            <a:prstGeom prst="rightArrow">
              <a:avLst/>
            </a:prstGeom>
            <a:solidFill>
              <a:srgbClr val="2E5B96"/>
            </a:solidFill>
            <a:ln>
              <a:noFill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0" i="0" u="none" strike="noStrike" kern="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Segoe UI"/>
                <a:ea typeface="游ゴシック Medium"/>
                <a:cs typeface="+mn-cs"/>
              </a:endParaRPr>
            </a:p>
          </p:txBody>
        </p:sp>
        <p:sp>
          <p:nvSpPr>
            <p:cNvPr id="53" name="テキスト ボックス 52">
              <a:extLst>
                <a:ext uri="{FF2B5EF4-FFF2-40B4-BE49-F238E27FC236}">
                  <a16:creationId xmlns:a16="http://schemas.microsoft.com/office/drawing/2014/main" id="{69EC02FA-F5BF-507C-AAD0-A45327C0ACAC}"/>
                </a:ext>
              </a:extLst>
            </p:cNvPr>
            <p:cNvSpPr txBox="1"/>
            <p:nvPr/>
          </p:nvSpPr>
          <p:spPr>
            <a:xfrm>
              <a:off x="10661805" y="35265365"/>
              <a:ext cx="19175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/>
              <a:r>
                <a:rPr kumimoji="1" lang="en-US" altLang="ja-JP" sz="2800" b="1" dirty="0">
                  <a:solidFill>
                    <a:srgbClr val="23384A"/>
                  </a:solidFill>
                  <a:latin typeface="Segoe UI"/>
                  <a:ea typeface="游ゴシック Medium"/>
                </a:rPr>
                <a:t>POSIX API</a:t>
              </a:r>
              <a:endParaRPr kumimoji="1" lang="ja-JP" altLang="en-US" sz="2800" b="1">
                <a:solidFill>
                  <a:srgbClr val="23384A"/>
                </a:solidFill>
                <a:latin typeface="Segoe UI"/>
                <a:ea typeface="游ゴシック Medium"/>
              </a:endParaRPr>
            </a:p>
          </p:txBody>
        </p:sp>
        <p:sp>
          <p:nvSpPr>
            <p:cNvPr id="54" name="左右矢印 23">
              <a:extLst>
                <a:ext uri="{FF2B5EF4-FFF2-40B4-BE49-F238E27FC236}">
                  <a16:creationId xmlns:a16="http://schemas.microsoft.com/office/drawing/2014/main" id="{5C96D9CB-8FF3-01DC-2523-CEA19CC0743E}"/>
                </a:ext>
              </a:extLst>
            </p:cNvPr>
            <p:cNvSpPr/>
            <p:nvPr/>
          </p:nvSpPr>
          <p:spPr>
            <a:xfrm rot="16200000">
              <a:off x="4600510" y="36435307"/>
              <a:ext cx="448906" cy="497722"/>
            </a:xfrm>
            <a:prstGeom prst="rightArrow">
              <a:avLst/>
            </a:prstGeom>
            <a:solidFill>
              <a:srgbClr val="2E5B96"/>
            </a:solidFill>
            <a:ln>
              <a:noFill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0" i="0" u="none" strike="noStrike" kern="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Segoe UI"/>
                <a:ea typeface="游ゴシック Medium"/>
                <a:cs typeface="+mn-cs"/>
              </a:endParaRPr>
            </a:p>
          </p:txBody>
        </p:sp>
        <p:sp>
          <p:nvSpPr>
            <p:cNvPr id="55" name="左右矢印 23">
              <a:extLst>
                <a:ext uri="{FF2B5EF4-FFF2-40B4-BE49-F238E27FC236}">
                  <a16:creationId xmlns:a16="http://schemas.microsoft.com/office/drawing/2014/main" id="{908BBAB3-243E-390B-C577-19771B1C0E10}"/>
                </a:ext>
              </a:extLst>
            </p:cNvPr>
            <p:cNvSpPr/>
            <p:nvPr/>
          </p:nvSpPr>
          <p:spPr>
            <a:xfrm rot="16200000">
              <a:off x="4600510" y="35275352"/>
              <a:ext cx="448906" cy="497722"/>
            </a:xfrm>
            <a:prstGeom prst="rightArrow">
              <a:avLst/>
            </a:prstGeom>
            <a:solidFill>
              <a:srgbClr val="2E5B96"/>
            </a:solidFill>
            <a:ln>
              <a:noFill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0" i="0" u="none" strike="noStrike" kern="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Segoe UI"/>
                <a:ea typeface="游ゴシック Medium"/>
                <a:cs typeface="+mn-cs"/>
              </a:endParaRPr>
            </a:p>
          </p:txBody>
        </p:sp>
        <p:sp>
          <p:nvSpPr>
            <p:cNvPr id="56" name="左右矢印 23">
              <a:extLst>
                <a:ext uri="{FF2B5EF4-FFF2-40B4-BE49-F238E27FC236}">
                  <a16:creationId xmlns:a16="http://schemas.microsoft.com/office/drawing/2014/main" id="{93A87DA5-848F-32A2-EB75-E70CF853B606}"/>
                </a:ext>
              </a:extLst>
            </p:cNvPr>
            <p:cNvSpPr/>
            <p:nvPr/>
          </p:nvSpPr>
          <p:spPr>
            <a:xfrm rot="5400000">
              <a:off x="2190106" y="35254001"/>
              <a:ext cx="448906" cy="497722"/>
            </a:xfrm>
            <a:prstGeom prst="rightArrow">
              <a:avLst/>
            </a:prstGeom>
            <a:solidFill>
              <a:srgbClr val="2E5B96"/>
            </a:solidFill>
            <a:ln>
              <a:noFill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0" i="0" u="none" strike="noStrike" kern="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Segoe UI"/>
                <a:ea typeface="游ゴシック Medium"/>
                <a:cs typeface="+mn-cs"/>
              </a:endParaRPr>
            </a:p>
          </p:txBody>
        </p:sp>
        <p:sp>
          <p:nvSpPr>
            <p:cNvPr id="57" name="左右矢印 23">
              <a:extLst>
                <a:ext uri="{FF2B5EF4-FFF2-40B4-BE49-F238E27FC236}">
                  <a16:creationId xmlns:a16="http://schemas.microsoft.com/office/drawing/2014/main" id="{351F2E88-2A9E-4582-C483-FCBFF27803A8}"/>
                </a:ext>
              </a:extLst>
            </p:cNvPr>
            <p:cNvSpPr/>
            <p:nvPr/>
          </p:nvSpPr>
          <p:spPr>
            <a:xfrm rot="5400000">
              <a:off x="2190106" y="36452605"/>
              <a:ext cx="448906" cy="497722"/>
            </a:xfrm>
            <a:prstGeom prst="rightArrow">
              <a:avLst/>
            </a:prstGeom>
            <a:solidFill>
              <a:srgbClr val="2E5B96"/>
            </a:solidFill>
            <a:ln>
              <a:noFill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0" i="0" u="none" strike="noStrike" kern="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Segoe UI"/>
                <a:ea typeface="游ゴシック Medium"/>
                <a:cs typeface="+mn-cs"/>
              </a:endParaRPr>
            </a:p>
          </p:txBody>
        </p:sp>
        <p:sp>
          <p:nvSpPr>
            <p:cNvPr id="58" name="左右矢印 23">
              <a:extLst>
                <a:ext uri="{FF2B5EF4-FFF2-40B4-BE49-F238E27FC236}">
                  <a16:creationId xmlns:a16="http://schemas.microsoft.com/office/drawing/2014/main" id="{A098BA33-4E6F-CE14-27FB-CF6735DCDC06}"/>
                </a:ext>
              </a:extLst>
            </p:cNvPr>
            <p:cNvSpPr/>
            <p:nvPr/>
          </p:nvSpPr>
          <p:spPr>
            <a:xfrm rot="5400000">
              <a:off x="1231926" y="35254001"/>
              <a:ext cx="448906" cy="497722"/>
            </a:xfrm>
            <a:prstGeom prst="rightArrow">
              <a:avLst/>
            </a:prstGeom>
            <a:solidFill>
              <a:srgbClr val="3E9288"/>
            </a:solidFill>
            <a:ln>
              <a:noFill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0" i="0" u="none" strike="noStrike" kern="0" cap="none" spc="0" normalizeH="0" baseline="0" noProof="0">
                <a:ln>
                  <a:noFill/>
                </a:ln>
                <a:solidFill>
                  <a:srgbClr val="3E9288"/>
                </a:solidFill>
                <a:effectLst/>
                <a:uLnTx/>
                <a:uFillTx/>
                <a:latin typeface="Segoe UI"/>
                <a:ea typeface="游ゴシック Medium"/>
                <a:cs typeface="+mn-cs"/>
              </a:endParaRPr>
            </a:p>
          </p:txBody>
        </p:sp>
        <p:sp>
          <p:nvSpPr>
            <p:cNvPr id="59" name="左右矢印 23">
              <a:extLst>
                <a:ext uri="{FF2B5EF4-FFF2-40B4-BE49-F238E27FC236}">
                  <a16:creationId xmlns:a16="http://schemas.microsoft.com/office/drawing/2014/main" id="{5CD39E57-ABBA-2336-F935-1BD5CD593FC8}"/>
                </a:ext>
              </a:extLst>
            </p:cNvPr>
            <p:cNvSpPr/>
            <p:nvPr/>
          </p:nvSpPr>
          <p:spPr>
            <a:xfrm rot="5400000">
              <a:off x="1231926" y="36452605"/>
              <a:ext cx="448906" cy="497722"/>
            </a:xfrm>
            <a:prstGeom prst="rightArrow">
              <a:avLst/>
            </a:prstGeom>
            <a:solidFill>
              <a:srgbClr val="3E9288"/>
            </a:solidFill>
            <a:ln>
              <a:noFill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3200" b="0" i="0" u="none" strike="noStrike" kern="0" cap="none" spc="0" normalizeH="0" baseline="0" noProof="0">
                <a:ln>
                  <a:noFill/>
                </a:ln>
                <a:solidFill>
                  <a:srgbClr val="3E9288"/>
                </a:solidFill>
                <a:effectLst/>
                <a:uLnTx/>
                <a:uFillTx/>
                <a:latin typeface="Segoe UI"/>
                <a:ea typeface="游ゴシック Medium"/>
                <a:cs typeface="+mn-cs"/>
              </a:endParaRPr>
            </a:p>
          </p:txBody>
        </p:sp>
      </p:grp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2ECEB667-4F06-4EC3-C5E4-D007E8A53209}"/>
              </a:ext>
            </a:extLst>
          </p:cNvPr>
          <p:cNvSpPr/>
          <p:nvPr/>
        </p:nvSpPr>
        <p:spPr>
          <a:xfrm>
            <a:off x="986680" y="36599177"/>
            <a:ext cx="5951894" cy="4145238"/>
          </a:xfrm>
          <a:prstGeom prst="rect">
            <a:avLst/>
          </a:prstGeom>
          <a:solidFill>
            <a:srgbClr val="3E9288">
              <a:lumMod val="20000"/>
              <a:lumOff val="80000"/>
            </a:srgbClr>
          </a:solidFill>
          <a:ln w="12700" cap="flat" cmpd="sng" algn="ctr">
            <a:solidFill>
              <a:srgbClr val="2E5B96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u="none" strike="noStrike" kern="0" cap="none" spc="0" normalizeH="0" baseline="0" noProof="0">
              <a:ln>
                <a:noFill/>
              </a:ln>
              <a:solidFill>
                <a:srgbClr val="23384A"/>
              </a:solidFill>
              <a:effectLst/>
              <a:uLnTx/>
              <a:uFillTx/>
              <a:latin typeface="Segoe UI"/>
              <a:ea typeface="游ゴシック Medium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3A02CBE-483A-8AF5-5003-6887F32AD6AA}"/>
              </a:ext>
            </a:extLst>
          </p:cNvPr>
          <p:cNvSpPr/>
          <p:nvPr/>
        </p:nvSpPr>
        <p:spPr>
          <a:xfrm>
            <a:off x="8284261" y="36630427"/>
            <a:ext cx="5951890" cy="4145238"/>
          </a:xfrm>
          <a:prstGeom prst="rect">
            <a:avLst/>
          </a:prstGeom>
          <a:solidFill>
            <a:srgbClr val="2E5B96">
              <a:lumMod val="20000"/>
              <a:lumOff val="80000"/>
            </a:srgbClr>
          </a:solidFill>
          <a:ln w="12700" cap="flat" cmpd="sng" algn="ctr">
            <a:solidFill>
              <a:srgbClr val="2E5B96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u="none" strike="noStrike" kern="0" cap="none" spc="0" normalizeH="0" baseline="0" noProof="0">
              <a:ln>
                <a:noFill/>
              </a:ln>
              <a:solidFill>
                <a:srgbClr val="23384A"/>
              </a:solidFill>
              <a:effectLst/>
              <a:uLnTx/>
              <a:uFillTx/>
              <a:latin typeface="Segoe UI"/>
              <a:ea typeface="游ゴシック Medium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7C969092-D53F-5942-F09A-D948F8560096}"/>
              </a:ext>
            </a:extLst>
          </p:cNvPr>
          <p:cNvSpPr txBox="1"/>
          <p:nvPr/>
        </p:nvSpPr>
        <p:spPr>
          <a:xfrm>
            <a:off x="986679" y="36014402"/>
            <a:ext cx="59518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kumimoji="1" lang="ja-JP" altLang="en-US" sz="3200">
                <a:solidFill>
                  <a:srgbClr val="23384A"/>
                </a:solidFill>
                <a:latin typeface="Segoe UI"/>
                <a:ea typeface="游ゴシック Medium"/>
              </a:rPr>
              <a:t>ノーマルワールド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846D0025-9E97-13D5-64A2-0E9FF168662C}"/>
              </a:ext>
            </a:extLst>
          </p:cNvPr>
          <p:cNvSpPr txBox="1"/>
          <p:nvPr/>
        </p:nvSpPr>
        <p:spPr>
          <a:xfrm>
            <a:off x="8284260" y="36025925"/>
            <a:ext cx="5951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kumimoji="1" lang="ja-JP" altLang="en-US" sz="3200">
                <a:solidFill>
                  <a:srgbClr val="23384A"/>
                </a:solidFill>
                <a:latin typeface="Segoe UI"/>
                <a:ea typeface="游ゴシック Medium"/>
              </a:rPr>
              <a:t>セキュアワールド</a:t>
            </a:r>
          </a:p>
        </p:txBody>
      </p:sp>
      <p:sp>
        <p:nvSpPr>
          <p:cNvPr id="40" name="角丸四角形 39">
            <a:extLst>
              <a:ext uri="{FF2B5EF4-FFF2-40B4-BE49-F238E27FC236}">
                <a16:creationId xmlns:a16="http://schemas.microsoft.com/office/drawing/2014/main" id="{AF378A1D-795F-032E-1D60-68454DDBB1C8}"/>
              </a:ext>
            </a:extLst>
          </p:cNvPr>
          <p:cNvSpPr/>
          <p:nvPr/>
        </p:nvSpPr>
        <p:spPr>
          <a:xfrm>
            <a:off x="10764110" y="36934782"/>
            <a:ext cx="3225063" cy="720000"/>
          </a:xfrm>
          <a:prstGeom prst="roundRect">
            <a:avLst/>
          </a:prstGeom>
          <a:solidFill>
            <a:srgbClr val="F8F8F8"/>
          </a:solidFill>
          <a:ln w="12700" cap="flat" cmpd="sng" algn="ctr">
            <a:solidFill>
              <a:srgbClr val="4D4D4D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u="none" strike="noStrike" kern="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Segoe UI"/>
                <a:ea typeface="游ゴシック Medium"/>
              </a:rPr>
              <a:t>　</a:t>
            </a:r>
            <a:r>
              <a:rPr kumimoji="1" lang="en-US" altLang="ja-JP" sz="3200" u="none" strike="noStrike" kern="0" cap="none" spc="0" normalizeH="0" baseline="0" noProof="0" dirty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Segoe UI"/>
                <a:ea typeface="游ゴシック Medium"/>
              </a:rPr>
              <a:t>TA</a:t>
            </a:r>
            <a:endParaRPr kumimoji="1" lang="ja-JP" altLang="en-US" sz="3200" u="none" strike="noStrike" kern="0" cap="none" spc="0" normalizeH="0" baseline="0" noProof="0">
              <a:ln>
                <a:noFill/>
              </a:ln>
              <a:solidFill>
                <a:srgbClr val="23384A"/>
              </a:solidFill>
              <a:effectLst/>
              <a:uLnTx/>
              <a:uFillTx/>
              <a:latin typeface="Segoe UI"/>
              <a:ea typeface="游ゴシック Medium"/>
            </a:endParaRPr>
          </a:p>
        </p:txBody>
      </p:sp>
      <p:sp>
        <p:nvSpPr>
          <p:cNvPr id="45" name="角丸四角形 44">
            <a:extLst>
              <a:ext uri="{FF2B5EF4-FFF2-40B4-BE49-F238E27FC236}">
                <a16:creationId xmlns:a16="http://schemas.microsoft.com/office/drawing/2014/main" id="{AD653D07-1F8B-B26C-3306-0589C52EB697}"/>
              </a:ext>
            </a:extLst>
          </p:cNvPr>
          <p:cNvSpPr/>
          <p:nvPr/>
        </p:nvSpPr>
        <p:spPr>
          <a:xfrm>
            <a:off x="3122154" y="36926288"/>
            <a:ext cx="3567867" cy="720000"/>
          </a:xfrm>
          <a:prstGeom prst="roundRect">
            <a:avLst/>
          </a:prstGeom>
          <a:solidFill>
            <a:srgbClr val="7F7F7F">
              <a:lumMod val="20000"/>
              <a:lumOff val="80000"/>
            </a:srgbClr>
          </a:solidFill>
          <a:ln w="12700" cap="flat" cmpd="sng" algn="ctr">
            <a:solidFill>
              <a:srgbClr val="4D4D4D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u="none" strike="noStrike" kern="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Segoe UI"/>
                <a:ea typeface="游ゴシック Medium"/>
              </a:rPr>
              <a:t>シャドウプロセス</a:t>
            </a:r>
          </a:p>
        </p:txBody>
      </p:sp>
      <p:sp>
        <p:nvSpPr>
          <p:cNvPr id="60" name="角丸四角形 7">
            <a:extLst>
              <a:ext uri="{FF2B5EF4-FFF2-40B4-BE49-F238E27FC236}">
                <a16:creationId xmlns:a16="http://schemas.microsoft.com/office/drawing/2014/main" id="{BD4157D2-0030-DFFC-DD43-6899EE9ECECD}"/>
              </a:ext>
            </a:extLst>
          </p:cNvPr>
          <p:cNvSpPr/>
          <p:nvPr/>
        </p:nvSpPr>
        <p:spPr>
          <a:xfrm>
            <a:off x="8531218" y="38370429"/>
            <a:ext cx="5457955" cy="720000"/>
          </a:xfrm>
          <a:prstGeom prst="rect">
            <a:avLst/>
          </a:prstGeom>
          <a:solidFill>
            <a:srgbClr val="F8F8F8"/>
          </a:solidFill>
          <a:ln w="12700" cap="flat" cmpd="sng" algn="ctr">
            <a:solidFill>
              <a:srgbClr val="4D4D4D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kern="0">
                <a:solidFill>
                  <a:srgbClr val="23384A"/>
                </a:solidFill>
                <a:latin typeface="Segoe UI"/>
                <a:ea typeface="游ゴシック Medium"/>
              </a:rPr>
              <a:t>専用</a:t>
            </a:r>
            <a:r>
              <a:rPr kumimoji="1" lang="ja-JP" altLang="en-US" sz="3200" u="none" strike="noStrike" kern="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Segoe UI"/>
                <a:ea typeface="游ゴシック Medium"/>
              </a:rPr>
              <a:t>ライブラリ</a:t>
            </a:r>
          </a:p>
        </p:txBody>
      </p:sp>
      <p:sp>
        <p:nvSpPr>
          <p:cNvPr id="62" name="角丸四角形 61">
            <a:extLst>
              <a:ext uri="{FF2B5EF4-FFF2-40B4-BE49-F238E27FC236}">
                <a16:creationId xmlns:a16="http://schemas.microsoft.com/office/drawing/2014/main" id="{06C6FC2E-0675-F367-9864-71C25E552240}"/>
              </a:ext>
            </a:extLst>
          </p:cNvPr>
          <p:cNvSpPr/>
          <p:nvPr/>
        </p:nvSpPr>
        <p:spPr>
          <a:xfrm>
            <a:off x="1232066" y="36926288"/>
            <a:ext cx="1674055" cy="720000"/>
          </a:xfrm>
          <a:prstGeom prst="roundRect">
            <a:avLst/>
          </a:prstGeom>
          <a:solidFill>
            <a:srgbClr val="F8F8F8"/>
          </a:solidFill>
          <a:ln w="12700" cap="flat" cmpd="sng" algn="ctr">
            <a:solidFill>
              <a:srgbClr val="4D4D4D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u="none" strike="noStrike" kern="0" cap="none" spc="0" normalizeH="0" baseline="0" noProof="0" dirty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Segoe UI"/>
                <a:ea typeface="游ゴシック Medium"/>
              </a:rPr>
              <a:t>CA</a:t>
            </a:r>
            <a:endParaRPr kumimoji="1" lang="ja-JP" altLang="en-US" sz="3200" u="none" strike="noStrike" kern="0" cap="none" spc="0" normalizeH="0" baseline="0" noProof="0">
              <a:ln>
                <a:noFill/>
              </a:ln>
              <a:solidFill>
                <a:srgbClr val="23384A"/>
              </a:solidFill>
              <a:effectLst/>
              <a:uLnTx/>
              <a:uFillTx/>
              <a:latin typeface="Segoe UI"/>
              <a:ea typeface="游ゴシック Medium"/>
            </a:endParaRPr>
          </a:p>
        </p:txBody>
      </p:sp>
      <p:sp>
        <p:nvSpPr>
          <p:cNvPr id="63" name="角丸四角形 62">
            <a:extLst>
              <a:ext uri="{FF2B5EF4-FFF2-40B4-BE49-F238E27FC236}">
                <a16:creationId xmlns:a16="http://schemas.microsoft.com/office/drawing/2014/main" id="{71B42B05-0B97-4EF6-DEA0-37D32179B712}"/>
              </a:ext>
            </a:extLst>
          </p:cNvPr>
          <p:cNvSpPr/>
          <p:nvPr/>
        </p:nvSpPr>
        <p:spPr>
          <a:xfrm>
            <a:off x="1232066" y="39818869"/>
            <a:ext cx="5457956" cy="720000"/>
          </a:xfrm>
          <a:prstGeom prst="roundRect">
            <a:avLst/>
          </a:prstGeom>
          <a:solidFill>
            <a:srgbClr val="F8F8F8"/>
          </a:solidFill>
          <a:ln w="12700" cap="flat" cmpd="sng" algn="ctr">
            <a:solidFill>
              <a:srgbClr val="4D4D4D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u="none" strike="noStrike" kern="0" cap="none" spc="0" normalizeH="0" baseline="0" noProof="0" dirty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Segoe UI"/>
                <a:ea typeface="游ゴシック Medium"/>
              </a:rPr>
              <a:t>Rich OS</a:t>
            </a:r>
            <a:endParaRPr kumimoji="1" lang="ja-JP" altLang="en-US" sz="3200" u="none" strike="noStrike" kern="0" cap="none" spc="0" normalizeH="0" baseline="0" noProof="0">
              <a:ln>
                <a:noFill/>
              </a:ln>
              <a:solidFill>
                <a:srgbClr val="23384A"/>
              </a:solidFill>
              <a:effectLst/>
              <a:uLnTx/>
              <a:uFillTx/>
              <a:latin typeface="Segoe UI"/>
              <a:ea typeface="游ゴシック Medium"/>
            </a:endParaRPr>
          </a:p>
        </p:txBody>
      </p:sp>
      <p:sp>
        <p:nvSpPr>
          <p:cNvPr id="65" name="角丸四角形 64">
            <a:extLst>
              <a:ext uri="{FF2B5EF4-FFF2-40B4-BE49-F238E27FC236}">
                <a16:creationId xmlns:a16="http://schemas.microsoft.com/office/drawing/2014/main" id="{4352869A-6F38-C3F0-0CAF-FC2CB71FC877}"/>
              </a:ext>
            </a:extLst>
          </p:cNvPr>
          <p:cNvSpPr/>
          <p:nvPr/>
        </p:nvSpPr>
        <p:spPr>
          <a:xfrm>
            <a:off x="8531273" y="39812797"/>
            <a:ext cx="5457955" cy="720000"/>
          </a:xfrm>
          <a:prstGeom prst="roundRect">
            <a:avLst/>
          </a:prstGeom>
          <a:solidFill>
            <a:srgbClr val="F8F8F8"/>
          </a:solidFill>
          <a:ln w="12700" cap="flat" cmpd="sng" algn="ctr">
            <a:solidFill>
              <a:srgbClr val="4D4D4D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u="none" strike="noStrike" kern="0" cap="none" spc="0" normalizeH="0" baseline="0" noProof="0" dirty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Segoe UI"/>
                <a:ea typeface="游ゴシック Medium"/>
              </a:rPr>
              <a:t>Trusted OS</a:t>
            </a:r>
            <a:endParaRPr kumimoji="1" lang="ja-JP" altLang="en-US" sz="3200" u="none" strike="noStrike" kern="0" cap="none" spc="0" normalizeH="0" baseline="0" noProof="0">
              <a:ln>
                <a:noFill/>
              </a:ln>
              <a:solidFill>
                <a:srgbClr val="23384A"/>
              </a:solidFill>
              <a:effectLst/>
              <a:uLnTx/>
              <a:uFillTx/>
              <a:latin typeface="Segoe UI"/>
              <a:ea typeface="游ゴシック Medium"/>
            </a:endParaRPr>
          </a:p>
        </p:txBody>
      </p:sp>
      <p:sp>
        <p:nvSpPr>
          <p:cNvPr id="66" name="角丸四角形 7">
            <a:extLst>
              <a:ext uri="{FF2B5EF4-FFF2-40B4-BE49-F238E27FC236}">
                <a16:creationId xmlns:a16="http://schemas.microsoft.com/office/drawing/2014/main" id="{AF8D07D0-C01A-D39A-4609-9455F347088B}"/>
              </a:ext>
            </a:extLst>
          </p:cNvPr>
          <p:cNvSpPr/>
          <p:nvPr/>
        </p:nvSpPr>
        <p:spPr>
          <a:xfrm>
            <a:off x="1232066" y="38368439"/>
            <a:ext cx="5457955" cy="720000"/>
          </a:xfrm>
          <a:prstGeom prst="rect">
            <a:avLst/>
          </a:prstGeom>
          <a:solidFill>
            <a:srgbClr val="F8F8F8"/>
          </a:solidFill>
          <a:ln w="12700" cap="flat" cmpd="sng" algn="ctr">
            <a:solidFill>
              <a:srgbClr val="4D4D4D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u="none" strike="noStrike" kern="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Segoe UI"/>
                <a:ea typeface="游ゴシック Medium"/>
              </a:rPr>
              <a:t>標準ライブラリ</a:t>
            </a:r>
          </a:p>
        </p:txBody>
      </p:sp>
      <p:sp>
        <p:nvSpPr>
          <p:cNvPr id="69" name="左右矢印 23">
            <a:extLst>
              <a:ext uri="{FF2B5EF4-FFF2-40B4-BE49-F238E27FC236}">
                <a16:creationId xmlns:a16="http://schemas.microsoft.com/office/drawing/2014/main" id="{4B853E3D-320B-4513-0818-BA32B3A03F63}"/>
              </a:ext>
            </a:extLst>
          </p:cNvPr>
          <p:cNvSpPr/>
          <p:nvPr/>
        </p:nvSpPr>
        <p:spPr>
          <a:xfrm rot="12079190">
            <a:off x="6620299" y="37765228"/>
            <a:ext cx="1929516" cy="497722"/>
          </a:xfrm>
          <a:prstGeom prst="leftRightArrow">
            <a:avLst/>
          </a:prstGeom>
          <a:solidFill>
            <a:srgbClr val="2E5B96"/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u="none" strike="noStrike" kern="0" cap="none" spc="0" normalizeH="0" baseline="0" noProof="0">
              <a:ln>
                <a:noFill/>
              </a:ln>
              <a:solidFill>
                <a:srgbClr val="23384A"/>
              </a:solidFill>
              <a:effectLst/>
              <a:uLnTx/>
              <a:uFillTx/>
              <a:latin typeface="Segoe UI"/>
              <a:ea typeface="游ゴシック Medium"/>
            </a:endParaRPr>
          </a:p>
        </p:txBody>
      </p:sp>
      <p:sp>
        <p:nvSpPr>
          <p:cNvPr id="72" name="左右矢印 23">
            <a:extLst>
              <a:ext uri="{FF2B5EF4-FFF2-40B4-BE49-F238E27FC236}">
                <a16:creationId xmlns:a16="http://schemas.microsoft.com/office/drawing/2014/main" id="{2C52B5C3-400C-ABAF-2F4F-F6E38D734A27}"/>
              </a:ext>
            </a:extLst>
          </p:cNvPr>
          <p:cNvSpPr/>
          <p:nvPr/>
        </p:nvSpPr>
        <p:spPr>
          <a:xfrm rot="5400000">
            <a:off x="12016641" y="37782166"/>
            <a:ext cx="720000" cy="497722"/>
          </a:xfrm>
          <a:prstGeom prst="leftRightArrow">
            <a:avLst/>
          </a:prstGeom>
          <a:solidFill>
            <a:srgbClr val="2E5B96"/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u="none" strike="noStrike" kern="0" cap="none" spc="0" normalizeH="0" baseline="0" noProof="0">
              <a:ln>
                <a:noFill/>
              </a:ln>
              <a:solidFill>
                <a:srgbClr val="23384A"/>
              </a:solidFill>
              <a:effectLst/>
              <a:uLnTx/>
              <a:uFillTx/>
              <a:latin typeface="Segoe UI"/>
              <a:ea typeface="游ゴシック Medium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42304CA6-CE55-9987-830D-DE2751D7A901}"/>
              </a:ext>
            </a:extLst>
          </p:cNvPr>
          <p:cNvSpPr txBox="1"/>
          <p:nvPr/>
        </p:nvSpPr>
        <p:spPr>
          <a:xfrm>
            <a:off x="9867436" y="37738639"/>
            <a:ext cx="21611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kumimoji="1" lang="en-US" altLang="ja-JP" sz="3200" b="1" dirty="0">
                <a:solidFill>
                  <a:srgbClr val="23384A"/>
                </a:solidFill>
                <a:latin typeface="Segoe UI"/>
                <a:ea typeface="游ゴシック Medium"/>
              </a:rPr>
              <a:t>POSIX API</a:t>
            </a:r>
            <a:endParaRPr kumimoji="1" lang="ja-JP" altLang="en-US" sz="3200" b="1">
              <a:solidFill>
                <a:srgbClr val="23384A"/>
              </a:solidFill>
              <a:latin typeface="Segoe UI"/>
              <a:ea typeface="游ゴシック Medium"/>
            </a:endParaRPr>
          </a:p>
        </p:txBody>
      </p:sp>
      <p:sp>
        <p:nvSpPr>
          <p:cNvPr id="74" name="左右矢印 23">
            <a:extLst>
              <a:ext uri="{FF2B5EF4-FFF2-40B4-BE49-F238E27FC236}">
                <a16:creationId xmlns:a16="http://schemas.microsoft.com/office/drawing/2014/main" id="{C086C17F-F406-E589-45FC-1B12739A4DAC}"/>
              </a:ext>
            </a:extLst>
          </p:cNvPr>
          <p:cNvSpPr/>
          <p:nvPr/>
        </p:nvSpPr>
        <p:spPr>
          <a:xfrm rot="16200000">
            <a:off x="3609079" y="39212242"/>
            <a:ext cx="720000" cy="497722"/>
          </a:xfrm>
          <a:prstGeom prst="leftRightArrow">
            <a:avLst/>
          </a:prstGeom>
          <a:solidFill>
            <a:srgbClr val="2E5B96"/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u="none" strike="noStrike" kern="0" cap="none" spc="0" normalizeH="0" baseline="0" noProof="0">
              <a:ln>
                <a:noFill/>
              </a:ln>
              <a:solidFill>
                <a:srgbClr val="23384A"/>
              </a:solidFill>
              <a:effectLst/>
              <a:uLnTx/>
              <a:uFillTx/>
              <a:latin typeface="Segoe UI"/>
              <a:ea typeface="游ゴシック Medium"/>
            </a:endParaRPr>
          </a:p>
        </p:txBody>
      </p:sp>
      <p:sp>
        <p:nvSpPr>
          <p:cNvPr id="75" name="左右矢印 23">
            <a:extLst>
              <a:ext uri="{FF2B5EF4-FFF2-40B4-BE49-F238E27FC236}">
                <a16:creationId xmlns:a16="http://schemas.microsoft.com/office/drawing/2014/main" id="{DF14D7B4-0915-B6EA-E16D-F69B2EAD32C8}"/>
              </a:ext>
            </a:extLst>
          </p:cNvPr>
          <p:cNvSpPr/>
          <p:nvPr/>
        </p:nvSpPr>
        <p:spPr>
          <a:xfrm rot="16200000">
            <a:off x="4546087" y="37760396"/>
            <a:ext cx="720000" cy="497722"/>
          </a:xfrm>
          <a:prstGeom prst="leftRightArrow">
            <a:avLst/>
          </a:prstGeom>
          <a:solidFill>
            <a:srgbClr val="2E5B96"/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u="none" strike="noStrike" kern="0" cap="none" spc="0" normalizeH="0" baseline="0" noProof="0">
              <a:ln>
                <a:noFill/>
              </a:ln>
              <a:solidFill>
                <a:srgbClr val="23384A"/>
              </a:solidFill>
              <a:effectLst/>
              <a:uLnTx/>
              <a:uFillTx/>
              <a:latin typeface="Segoe UI"/>
              <a:ea typeface="游ゴシック Medium"/>
            </a:endParaRPr>
          </a:p>
        </p:txBody>
      </p:sp>
      <p:sp>
        <p:nvSpPr>
          <p:cNvPr id="76" name="左右矢印 23">
            <a:extLst>
              <a:ext uri="{FF2B5EF4-FFF2-40B4-BE49-F238E27FC236}">
                <a16:creationId xmlns:a16="http://schemas.microsoft.com/office/drawing/2014/main" id="{41C26199-0946-DDB6-73F9-330E6B35E17E}"/>
              </a:ext>
            </a:extLst>
          </p:cNvPr>
          <p:cNvSpPr/>
          <p:nvPr/>
        </p:nvSpPr>
        <p:spPr>
          <a:xfrm rot="5400000">
            <a:off x="1715104" y="37757427"/>
            <a:ext cx="720000" cy="497722"/>
          </a:xfrm>
          <a:prstGeom prst="leftRightArrow">
            <a:avLst/>
          </a:prstGeom>
          <a:solidFill>
            <a:srgbClr val="2E5B96"/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u="none" strike="noStrike" kern="0" cap="none" spc="0" normalizeH="0" baseline="0" noProof="0">
              <a:ln>
                <a:noFill/>
              </a:ln>
              <a:solidFill>
                <a:srgbClr val="23384A"/>
              </a:solidFill>
              <a:effectLst/>
              <a:uLnTx/>
              <a:uFillTx/>
              <a:latin typeface="Segoe UI"/>
              <a:ea typeface="游ゴシック Medium"/>
            </a:endParaRPr>
          </a:p>
        </p:txBody>
      </p:sp>
      <p:sp>
        <p:nvSpPr>
          <p:cNvPr id="80" name="角丸四角形 79">
            <a:extLst>
              <a:ext uri="{FF2B5EF4-FFF2-40B4-BE49-F238E27FC236}">
                <a16:creationId xmlns:a16="http://schemas.microsoft.com/office/drawing/2014/main" id="{2884BA24-8048-CA07-D1D8-03D2CB3A2010}"/>
              </a:ext>
            </a:extLst>
          </p:cNvPr>
          <p:cNvSpPr/>
          <p:nvPr/>
        </p:nvSpPr>
        <p:spPr>
          <a:xfrm>
            <a:off x="12098600" y="37021422"/>
            <a:ext cx="1623415" cy="540000"/>
          </a:xfrm>
          <a:prstGeom prst="roundRect">
            <a:avLst/>
          </a:prstGeom>
          <a:solidFill>
            <a:srgbClr val="F8F8F8"/>
          </a:solidFill>
          <a:ln w="12700" cap="flat" cmpd="sng" algn="ctr">
            <a:solidFill>
              <a:srgbClr val="4D4D4D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kern="0" dirty="0" err="1">
                <a:solidFill>
                  <a:srgbClr val="23384A"/>
                </a:solidFill>
                <a:latin typeface="Segoe UI"/>
                <a:ea typeface="游ゴシック Medium"/>
              </a:rPr>
              <a:t>Wasm</a:t>
            </a:r>
            <a:endParaRPr kumimoji="1" lang="ja-JP" altLang="en-US" sz="3200" u="none" strike="noStrike" kern="0" cap="none" spc="0" normalizeH="0" baseline="0" noProof="0">
              <a:ln>
                <a:noFill/>
              </a:ln>
              <a:solidFill>
                <a:srgbClr val="23384A"/>
              </a:solidFill>
              <a:effectLst/>
              <a:uLnTx/>
              <a:uFillTx/>
              <a:latin typeface="Segoe UI"/>
              <a:ea typeface="游ゴシック Medium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834BBD70-66B7-3EAE-B45F-AB4E560B17DD}"/>
              </a:ext>
            </a:extLst>
          </p:cNvPr>
          <p:cNvSpPr txBox="1"/>
          <p:nvPr/>
        </p:nvSpPr>
        <p:spPr>
          <a:xfrm>
            <a:off x="15878130" y="16439624"/>
            <a:ext cx="13679483" cy="31147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rgbClr val="23384A"/>
              </a:buClr>
              <a:buSzTx/>
              <a:tabLst/>
              <a:defRPr/>
            </a:pPr>
            <a:r>
              <a:rPr kumimoji="1" lang="en-US" altLang="ja-JP" sz="3600" u="none" strike="noStrike" kern="1200" cap="none" spc="0" normalizeH="0" baseline="0" noProof="0" dirty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TA</a:t>
            </a: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はシャドウプロセスにパス名を渡してパイプをオープン</a:t>
            </a:r>
            <a:endParaRPr kumimoji="1" lang="en-US" altLang="ja-JP" sz="3600" u="none" strike="noStrike" kern="1200" cap="none" spc="0" normalizeH="0" baseline="0" noProof="0" dirty="0">
              <a:ln>
                <a:noFill/>
              </a:ln>
              <a:solidFill>
                <a:srgbClr val="23384A"/>
              </a:solidFill>
              <a:effectLst/>
              <a:uLnTx/>
              <a:uFillTx/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3384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シャドウプロセスが</a:t>
            </a:r>
            <a:r>
              <a:rPr kumimoji="1" lang="en-US" altLang="ja-JP" sz="3600" dirty="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open</a:t>
            </a: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を実行し、ファイル記述子を返す</a:t>
            </a:r>
            <a:endParaRPr kumimoji="1" lang="en-US" altLang="ja-JP" sz="3600" u="none" strike="noStrike" kern="1200" cap="none" spc="0" normalizeH="0" baseline="0" noProof="0" dirty="0">
              <a:ln>
                <a:noFill/>
              </a:ln>
              <a:solidFill>
                <a:srgbClr val="23384A"/>
              </a:solidFill>
              <a:effectLst/>
              <a:uLnTx/>
              <a:uFillTx/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defTabSz="914400">
              <a:lnSpc>
                <a:spcPct val="110000"/>
              </a:lnSpc>
              <a:buClr>
                <a:srgbClr val="23384A"/>
              </a:buClr>
              <a:defRPr/>
            </a:pP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ファイル記述子をシャドウプロセスに渡し、</a:t>
            </a:r>
            <a:r>
              <a:rPr kumimoji="1" lang="en-US" altLang="ja-JP" sz="3600" dirty="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read/write</a:t>
            </a: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を実行</a:t>
            </a:r>
            <a:endParaRPr kumimoji="1" lang="en-US" altLang="ja-JP" sz="3600" dirty="0">
              <a:solidFill>
                <a:srgbClr val="23384A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3384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3600" u="none" strike="noStrike" kern="1200" cap="none" spc="0" normalizeH="0" baseline="0" noProof="0" dirty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TA</a:t>
            </a: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から渡されたデータをパイプに書き、それを</a:t>
            </a:r>
            <a:r>
              <a:rPr kumimoji="1" lang="en-US" altLang="ja-JP" sz="3600" u="none" strike="noStrike" kern="1200" cap="none" spc="0" normalizeH="0" baseline="0" noProof="0" dirty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CA</a:t>
            </a:r>
            <a:r>
              <a:rPr kumimoji="1" lang="ja-JP" altLang="en-US" sz="3600" u="none" strike="noStrike" kern="120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Yu Gothic Medium" panose="020B0400000000000000" pitchFamily="34" charset="-128"/>
                <a:ea typeface="Yu Gothic Medium" panose="020B0400000000000000" pitchFamily="34" charset="-128"/>
              </a:rPr>
              <a:t>が読む</a:t>
            </a:r>
            <a:endParaRPr kumimoji="1" lang="en-US" altLang="ja-JP" sz="3600" u="none" strike="noStrike" kern="1200" cap="none" spc="0" normalizeH="0" baseline="0" noProof="0" dirty="0">
              <a:ln>
                <a:noFill/>
              </a:ln>
              <a:solidFill>
                <a:srgbClr val="23384A"/>
              </a:solidFill>
              <a:effectLst/>
              <a:uLnTx/>
              <a:uFillTx/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3384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3600" dirty="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CA</a:t>
            </a: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がパイプに書き込んだデータを読み、それを</a:t>
            </a:r>
            <a:r>
              <a:rPr kumimoji="1" lang="en-US" altLang="ja-JP" sz="3600" dirty="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TA</a:t>
            </a:r>
            <a:r>
              <a:rPr kumimoji="1" lang="ja-JP" altLang="en-US" sz="3600">
                <a:solidFill>
                  <a:srgbClr val="23384A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に返す</a:t>
            </a:r>
            <a:endParaRPr kumimoji="1" lang="en-US" altLang="ja-JP" sz="3600" u="none" strike="noStrike" kern="1200" cap="none" spc="0" normalizeH="0" baseline="0" noProof="0" dirty="0">
              <a:ln>
                <a:noFill/>
              </a:ln>
              <a:solidFill>
                <a:srgbClr val="23384A"/>
              </a:solidFill>
              <a:effectLst/>
              <a:uLnTx/>
              <a:uFillTx/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grpSp>
        <p:nvGrpSpPr>
          <p:cNvPr id="276" name="グループ化 275">
            <a:extLst>
              <a:ext uri="{FF2B5EF4-FFF2-40B4-BE49-F238E27FC236}">
                <a16:creationId xmlns:a16="http://schemas.microsoft.com/office/drawing/2014/main" id="{65738D1D-C1D8-25DF-4FF8-586F6C826021}"/>
              </a:ext>
            </a:extLst>
          </p:cNvPr>
          <p:cNvGrpSpPr/>
          <p:nvPr/>
        </p:nvGrpSpPr>
        <p:grpSpPr>
          <a:xfrm>
            <a:off x="15797571" y="19961721"/>
            <a:ext cx="13688073" cy="3693152"/>
            <a:chOff x="15889464" y="19720790"/>
            <a:chExt cx="13688073" cy="3693152"/>
          </a:xfrm>
        </p:grpSpPr>
        <p:sp>
          <p:nvSpPr>
            <p:cNvPr id="246" name="正方形/長方形 245">
              <a:extLst>
                <a:ext uri="{FF2B5EF4-FFF2-40B4-BE49-F238E27FC236}">
                  <a16:creationId xmlns:a16="http://schemas.microsoft.com/office/drawing/2014/main" id="{4F480EE2-1F2F-4A3D-0BCB-BC9B997B9B21}"/>
                </a:ext>
              </a:extLst>
            </p:cNvPr>
            <p:cNvSpPr/>
            <p:nvPr/>
          </p:nvSpPr>
          <p:spPr>
            <a:xfrm>
              <a:off x="25528205" y="20259367"/>
              <a:ext cx="4049332" cy="3151782"/>
            </a:xfrm>
            <a:prstGeom prst="rect">
              <a:avLst/>
            </a:prstGeom>
            <a:solidFill>
              <a:srgbClr val="2E5B96">
                <a:lumMod val="20000"/>
                <a:lumOff val="80000"/>
                <a:alpha val="75000"/>
              </a:srgbClr>
            </a:solidFill>
            <a:ln w="76200" cap="flat" cmpd="sng" algn="ctr">
              <a:noFill/>
              <a:prstDash val="solid"/>
              <a:miter lim="800000"/>
            </a:ln>
            <a:effectLst>
              <a:softEdge rad="127000"/>
            </a:effectLst>
          </p:spPr>
          <p:txBody>
            <a:bodyPr tIns="180000"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Segoe UI"/>
                <a:ea typeface="游ゴシック Medium"/>
                <a:cs typeface="+mn-cs"/>
              </a:endParaRPr>
            </a:p>
          </p:txBody>
        </p:sp>
        <p:sp>
          <p:nvSpPr>
            <p:cNvPr id="247" name="正方形/長方形 246">
              <a:extLst>
                <a:ext uri="{FF2B5EF4-FFF2-40B4-BE49-F238E27FC236}">
                  <a16:creationId xmlns:a16="http://schemas.microsoft.com/office/drawing/2014/main" id="{E0FE5B68-163A-B2B6-F5A9-983192248FC7}"/>
                </a:ext>
              </a:extLst>
            </p:cNvPr>
            <p:cNvSpPr/>
            <p:nvPr/>
          </p:nvSpPr>
          <p:spPr>
            <a:xfrm>
              <a:off x="15889466" y="20262160"/>
              <a:ext cx="9368109" cy="3151782"/>
            </a:xfrm>
            <a:prstGeom prst="rect">
              <a:avLst/>
            </a:prstGeom>
            <a:solidFill>
              <a:srgbClr val="3E9288">
                <a:lumMod val="20000"/>
                <a:lumOff val="80000"/>
                <a:alpha val="75000"/>
              </a:srgbClr>
            </a:solidFill>
            <a:ln w="76200" cap="flat" cmpd="sng" algn="ctr">
              <a:noFill/>
              <a:prstDash val="solid"/>
              <a:miter lim="800000"/>
            </a:ln>
            <a:effectLst>
              <a:softEdge rad="127000"/>
            </a:effectLst>
          </p:spPr>
          <p:txBody>
            <a:bodyPr tIns="180000"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Segoe UI"/>
                <a:ea typeface="游ゴシック Medium"/>
                <a:cs typeface="+mn-cs"/>
              </a:endParaRPr>
            </a:p>
          </p:txBody>
        </p:sp>
        <p:sp>
          <p:nvSpPr>
            <p:cNvPr id="249" name="角丸四角形 63">
              <a:extLst>
                <a:ext uri="{FF2B5EF4-FFF2-40B4-BE49-F238E27FC236}">
                  <a16:creationId xmlns:a16="http://schemas.microsoft.com/office/drawing/2014/main" id="{50876062-E3F3-7560-3FCD-3415C83A3220}"/>
                </a:ext>
              </a:extLst>
            </p:cNvPr>
            <p:cNvSpPr/>
            <p:nvPr/>
          </p:nvSpPr>
          <p:spPr>
            <a:xfrm>
              <a:off x="16192356" y="21534019"/>
              <a:ext cx="1572525" cy="720000"/>
            </a:xfrm>
            <a:prstGeom prst="roundRect">
              <a:avLst/>
            </a:prstGeom>
            <a:solidFill>
              <a:srgbClr val="F8F8F8"/>
            </a:solidFill>
            <a:ln w="19050" cap="flat" cmpd="sng" algn="ctr">
              <a:solidFill>
                <a:srgbClr val="4D4D4D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23384A"/>
                  </a:solidFill>
                  <a:effectLst/>
                  <a:uLnTx/>
                  <a:uFillTx/>
                  <a:latin typeface="Segoe UI"/>
                  <a:ea typeface="游ゴシック Medium"/>
                  <a:cs typeface="+mn-cs"/>
                </a:rPr>
                <a:t>CA</a:t>
              </a:r>
              <a:endParaRPr kumimoji="1" lang="ja-JP" altLang="en-US" sz="3200" b="0" i="0" u="none" strike="noStrike" kern="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Segoe UI"/>
                <a:ea typeface="游ゴシック Medium"/>
                <a:cs typeface="+mn-cs"/>
              </a:endParaRPr>
            </a:p>
          </p:txBody>
        </p:sp>
        <p:sp>
          <p:nvSpPr>
            <p:cNvPr id="250" name="角丸四角形 63">
              <a:extLst>
                <a:ext uri="{FF2B5EF4-FFF2-40B4-BE49-F238E27FC236}">
                  <a16:creationId xmlns:a16="http://schemas.microsoft.com/office/drawing/2014/main" id="{6722A3D8-44D7-2CC2-D4D0-35B5804CE165}"/>
                </a:ext>
              </a:extLst>
            </p:cNvPr>
            <p:cNvSpPr/>
            <p:nvPr/>
          </p:nvSpPr>
          <p:spPr>
            <a:xfrm>
              <a:off x="21261544" y="21530715"/>
              <a:ext cx="3591386" cy="720000"/>
            </a:xfrm>
            <a:prstGeom prst="roundRect">
              <a:avLst/>
            </a:prstGeom>
            <a:solidFill>
              <a:srgbClr val="7F7F7F">
                <a:lumMod val="20000"/>
                <a:lumOff val="80000"/>
              </a:srgbClr>
            </a:solidFill>
            <a:ln w="19050" cap="flat" cmpd="sng" algn="ctr">
              <a:solidFill>
                <a:srgbClr val="4D4D4D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3200" i="0" u="none" strike="noStrike" kern="0" cap="none" spc="0" normalizeH="0" baseline="0" noProof="0">
                  <a:ln>
                    <a:noFill/>
                  </a:ln>
                  <a:solidFill>
                    <a:srgbClr val="23384A"/>
                  </a:solidFill>
                  <a:effectLst/>
                  <a:uLnTx/>
                  <a:uFillTx/>
                  <a:latin typeface="Segoe UI"/>
                  <a:ea typeface="游ゴシック Medium"/>
                  <a:cs typeface="+mn-cs"/>
                </a:rPr>
                <a:t>シャドウプロセス</a:t>
              </a:r>
            </a:p>
          </p:txBody>
        </p:sp>
        <p:sp>
          <p:nvSpPr>
            <p:cNvPr id="251" name="角丸四角形 63">
              <a:extLst>
                <a:ext uri="{FF2B5EF4-FFF2-40B4-BE49-F238E27FC236}">
                  <a16:creationId xmlns:a16="http://schemas.microsoft.com/office/drawing/2014/main" id="{DF23387F-E4C1-894B-C399-CD7E7C9C8B22}"/>
                </a:ext>
              </a:extLst>
            </p:cNvPr>
            <p:cNvSpPr/>
            <p:nvPr/>
          </p:nvSpPr>
          <p:spPr>
            <a:xfrm>
              <a:off x="27006263" y="21529970"/>
              <a:ext cx="1572524" cy="720000"/>
            </a:xfrm>
            <a:prstGeom prst="roundRect">
              <a:avLst/>
            </a:prstGeom>
            <a:solidFill>
              <a:srgbClr val="F8F8F8"/>
            </a:solidFill>
            <a:ln w="19050" cap="flat" cmpd="sng" algn="ctr">
              <a:solidFill>
                <a:srgbClr val="4D4D4D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23384A"/>
                  </a:solidFill>
                  <a:effectLst/>
                  <a:uLnTx/>
                  <a:uFillTx/>
                  <a:latin typeface="Segoe UI"/>
                  <a:ea typeface="游ゴシック Medium"/>
                  <a:cs typeface="+mn-cs"/>
                </a:rPr>
                <a:t>TA</a:t>
              </a:r>
              <a:endParaRPr kumimoji="1" lang="ja-JP" altLang="en-US" sz="3200" b="0" i="0" u="none" strike="noStrike" kern="0" cap="none" spc="0" normalizeH="0" baseline="0" noProof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Segoe UI"/>
                <a:ea typeface="游ゴシック Medium"/>
                <a:cs typeface="+mn-cs"/>
              </a:endParaRPr>
            </a:p>
          </p:txBody>
        </p:sp>
        <p:cxnSp>
          <p:nvCxnSpPr>
            <p:cNvPr id="252" name="Straight Arrow Connector 8">
              <a:extLst>
                <a:ext uri="{FF2B5EF4-FFF2-40B4-BE49-F238E27FC236}">
                  <a16:creationId xmlns:a16="http://schemas.microsoft.com/office/drawing/2014/main" id="{D9D99383-7926-5488-3DDA-698CE773E8E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963496" y="21734811"/>
              <a:ext cx="1884727" cy="0"/>
            </a:xfrm>
            <a:prstGeom prst="straightConnector1">
              <a:avLst/>
            </a:prstGeom>
            <a:noFill/>
            <a:ln w="101600" cap="flat" cmpd="sng" algn="ctr">
              <a:solidFill>
                <a:srgbClr val="2E5B96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253" name="TextBox 9">
              <a:extLst>
                <a:ext uri="{FF2B5EF4-FFF2-40B4-BE49-F238E27FC236}">
                  <a16:creationId xmlns:a16="http://schemas.microsoft.com/office/drawing/2014/main" id="{AF000F8A-5EF8-E445-D0BA-46078CE47736}"/>
                </a:ext>
              </a:extLst>
            </p:cNvPr>
            <p:cNvSpPr txBox="1"/>
            <p:nvPr/>
          </p:nvSpPr>
          <p:spPr>
            <a:xfrm>
              <a:off x="24886335" y="22250142"/>
              <a:ext cx="207563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/>
              <a:r>
                <a:rPr kumimoji="1" lang="en-JP" sz="3200">
                  <a:solidFill>
                    <a:srgbClr val="23384A"/>
                  </a:solidFill>
                  <a:latin typeface="Segoe UI"/>
                  <a:ea typeface="游ゴシック Medium"/>
                </a:rPr>
                <a:t>read </a:t>
              </a:r>
              <a:r>
                <a:rPr kumimoji="1" lang="en-US" sz="3200" dirty="0">
                  <a:solidFill>
                    <a:srgbClr val="23384A"/>
                  </a:solidFill>
                  <a:latin typeface="Segoe UI"/>
                  <a:ea typeface="游ゴシック Medium"/>
                </a:rPr>
                <a:t>(</a:t>
              </a:r>
              <a:r>
                <a:rPr kumimoji="1" lang="en-JP" sz="3200">
                  <a:solidFill>
                    <a:srgbClr val="23384A"/>
                  </a:solidFill>
                  <a:latin typeface="Segoe UI"/>
                  <a:ea typeface="游ゴシック Medium"/>
                </a:rPr>
                <a:t>RPC</a:t>
              </a:r>
              <a:r>
                <a:rPr kumimoji="1" lang="en-US" sz="3200" dirty="0">
                  <a:solidFill>
                    <a:srgbClr val="23384A"/>
                  </a:solidFill>
                  <a:latin typeface="Segoe UI"/>
                  <a:ea typeface="游ゴシック Medium"/>
                </a:rPr>
                <a:t>)</a:t>
              </a:r>
              <a:endParaRPr kumimoji="1" lang="en-JP" sz="3200" dirty="0">
                <a:solidFill>
                  <a:srgbClr val="23384A"/>
                </a:solidFill>
                <a:latin typeface="Segoe UI"/>
                <a:ea typeface="游ゴシック Medium"/>
              </a:endParaRPr>
            </a:p>
          </p:txBody>
        </p:sp>
        <p:sp>
          <p:nvSpPr>
            <p:cNvPr id="254" name="TextBox 10">
              <a:extLst>
                <a:ext uri="{FF2B5EF4-FFF2-40B4-BE49-F238E27FC236}">
                  <a16:creationId xmlns:a16="http://schemas.microsoft.com/office/drawing/2014/main" id="{57CB4471-2688-9888-29E8-291B210366A3}"/>
                </a:ext>
              </a:extLst>
            </p:cNvPr>
            <p:cNvSpPr txBox="1"/>
            <p:nvPr/>
          </p:nvSpPr>
          <p:spPr>
            <a:xfrm>
              <a:off x="18823565" y="20633539"/>
              <a:ext cx="141577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/>
              <a:r>
                <a:rPr kumimoji="1" lang="en-JP" sz="3200" dirty="0">
                  <a:solidFill>
                    <a:srgbClr val="23384A"/>
                  </a:solidFill>
                  <a:latin typeface="Segoe UI"/>
                  <a:ea typeface="游ゴシック Medium"/>
                </a:rPr>
                <a:t>パイプ</a:t>
              </a:r>
            </a:p>
          </p:txBody>
        </p:sp>
        <p:sp>
          <p:nvSpPr>
            <p:cNvPr id="255" name="Can 11">
              <a:extLst>
                <a:ext uri="{FF2B5EF4-FFF2-40B4-BE49-F238E27FC236}">
                  <a16:creationId xmlns:a16="http://schemas.microsoft.com/office/drawing/2014/main" id="{2D676EDA-4FB1-FA2A-507A-912A62DB34CB}"/>
                </a:ext>
              </a:extLst>
            </p:cNvPr>
            <p:cNvSpPr/>
            <p:nvPr/>
          </p:nvSpPr>
          <p:spPr>
            <a:xfrm rot="16200000">
              <a:off x="19281147" y="20905781"/>
              <a:ext cx="500609" cy="1153699"/>
            </a:xfrm>
            <a:prstGeom prst="can">
              <a:avLst/>
            </a:prstGeom>
            <a:solidFill>
              <a:srgbClr val="F8F8F8"/>
            </a:solidFill>
            <a:ln w="57150" cap="flat" cmpd="sng" algn="ctr">
              <a:solidFill>
                <a:srgbClr val="2E5B96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JP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UI"/>
                <a:ea typeface="游ゴシック Medium"/>
                <a:cs typeface="+mn-cs"/>
              </a:endParaRPr>
            </a:p>
          </p:txBody>
        </p:sp>
        <p:cxnSp>
          <p:nvCxnSpPr>
            <p:cNvPr id="256" name="Straight Arrow Connector 13">
              <a:extLst>
                <a:ext uri="{FF2B5EF4-FFF2-40B4-BE49-F238E27FC236}">
                  <a16:creationId xmlns:a16="http://schemas.microsoft.com/office/drawing/2014/main" id="{5FA2FFED-A210-51FE-1483-665E82BDFE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7889812" y="21484675"/>
              <a:ext cx="893586" cy="221753"/>
            </a:xfrm>
            <a:prstGeom prst="straightConnector1">
              <a:avLst/>
            </a:prstGeom>
            <a:noFill/>
            <a:ln w="101600" cap="flat" cmpd="sng" algn="ctr">
              <a:solidFill>
                <a:srgbClr val="2E5B96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257" name="Straight Arrow Connector 16">
              <a:extLst>
                <a:ext uri="{FF2B5EF4-FFF2-40B4-BE49-F238E27FC236}">
                  <a16:creationId xmlns:a16="http://schemas.microsoft.com/office/drawing/2014/main" id="{081948C4-377D-2EB4-66CA-96B43CA6790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0219734" y="21529430"/>
              <a:ext cx="860681" cy="159765"/>
            </a:xfrm>
            <a:prstGeom prst="straightConnector1">
              <a:avLst/>
            </a:prstGeom>
            <a:noFill/>
            <a:ln w="101600" cap="flat" cmpd="sng" algn="ctr">
              <a:solidFill>
                <a:srgbClr val="2E5B96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258" name="Straight Arrow Connector 18">
              <a:extLst>
                <a:ext uri="{FF2B5EF4-FFF2-40B4-BE49-F238E27FC236}">
                  <a16:creationId xmlns:a16="http://schemas.microsoft.com/office/drawing/2014/main" id="{72E9D217-7890-92D1-DEBE-A927F92AF083}"/>
                </a:ext>
              </a:extLst>
            </p:cNvPr>
            <p:cNvCxnSpPr>
              <a:cxnSpLocks/>
            </p:cNvCxnSpPr>
            <p:nvPr/>
          </p:nvCxnSpPr>
          <p:spPr>
            <a:xfrm>
              <a:off x="17884087" y="22059480"/>
              <a:ext cx="878543" cy="156467"/>
            </a:xfrm>
            <a:prstGeom prst="straightConnector1">
              <a:avLst/>
            </a:prstGeom>
            <a:noFill/>
            <a:ln w="101600" cap="flat" cmpd="sng" algn="ctr">
              <a:solidFill>
                <a:srgbClr val="2E5B96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259" name="Straight Arrow Connector 21">
              <a:extLst>
                <a:ext uri="{FF2B5EF4-FFF2-40B4-BE49-F238E27FC236}">
                  <a16:creationId xmlns:a16="http://schemas.microsoft.com/office/drawing/2014/main" id="{0FE0ABFC-3163-DE41-0918-EF34161100D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0264051" y="22053429"/>
              <a:ext cx="853748" cy="196541"/>
            </a:xfrm>
            <a:prstGeom prst="straightConnector1">
              <a:avLst/>
            </a:prstGeom>
            <a:noFill/>
            <a:ln w="101600" cap="flat" cmpd="sng" algn="ctr">
              <a:solidFill>
                <a:srgbClr val="2E5B96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260" name="Straight Arrow Connector 23">
              <a:extLst>
                <a:ext uri="{FF2B5EF4-FFF2-40B4-BE49-F238E27FC236}">
                  <a16:creationId xmlns:a16="http://schemas.microsoft.com/office/drawing/2014/main" id="{521D153E-1CD8-E214-EEE5-7CE93BD9A20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5000082" y="22049953"/>
              <a:ext cx="1848141" cy="0"/>
            </a:xfrm>
            <a:prstGeom prst="straightConnector1">
              <a:avLst/>
            </a:prstGeom>
            <a:noFill/>
            <a:ln w="101600" cap="flat" cmpd="sng" algn="ctr">
              <a:solidFill>
                <a:srgbClr val="2E5B96"/>
              </a:solidFill>
              <a:prstDash val="solid"/>
              <a:miter lim="800000"/>
              <a:headEnd type="triangle" w="med" len="med"/>
              <a:tailEnd type="none" w="med" len="med"/>
            </a:ln>
            <a:effectLst/>
          </p:spPr>
        </p:cxnSp>
        <p:sp>
          <p:nvSpPr>
            <p:cNvPr id="261" name="TextBox 24">
              <a:extLst>
                <a:ext uri="{FF2B5EF4-FFF2-40B4-BE49-F238E27FC236}">
                  <a16:creationId xmlns:a16="http://schemas.microsoft.com/office/drawing/2014/main" id="{76A79861-648F-F197-9567-326CD098600D}"/>
                </a:ext>
              </a:extLst>
            </p:cNvPr>
            <p:cNvSpPr txBox="1"/>
            <p:nvPr/>
          </p:nvSpPr>
          <p:spPr>
            <a:xfrm>
              <a:off x="24824473" y="20978251"/>
              <a:ext cx="216277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/>
              <a:r>
                <a:rPr kumimoji="1" lang="en-JP" sz="3200">
                  <a:solidFill>
                    <a:srgbClr val="23384A"/>
                  </a:solidFill>
                  <a:latin typeface="Segoe UI"/>
                  <a:ea typeface="游ゴシック Medium"/>
                </a:rPr>
                <a:t>write </a:t>
              </a:r>
              <a:r>
                <a:rPr kumimoji="1" lang="en-US" sz="3200" dirty="0">
                  <a:solidFill>
                    <a:srgbClr val="23384A"/>
                  </a:solidFill>
                  <a:latin typeface="Segoe UI"/>
                  <a:ea typeface="游ゴシック Medium"/>
                </a:rPr>
                <a:t>(</a:t>
              </a:r>
              <a:r>
                <a:rPr kumimoji="1" lang="en-JP" sz="3200">
                  <a:solidFill>
                    <a:srgbClr val="23384A"/>
                  </a:solidFill>
                  <a:latin typeface="Segoe UI"/>
                  <a:ea typeface="游ゴシック Medium"/>
                </a:rPr>
                <a:t>RPC</a:t>
              </a:r>
              <a:r>
                <a:rPr kumimoji="1" lang="en-US" sz="3200" dirty="0">
                  <a:solidFill>
                    <a:srgbClr val="23384A"/>
                  </a:solidFill>
                  <a:latin typeface="Segoe UI"/>
                  <a:ea typeface="游ゴシック Medium"/>
                </a:rPr>
                <a:t>)</a:t>
              </a:r>
              <a:endParaRPr kumimoji="1" lang="en-JP" sz="3200" dirty="0">
                <a:solidFill>
                  <a:srgbClr val="23384A"/>
                </a:solidFill>
                <a:latin typeface="Segoe UI"/>
                <a:ea typeface="游ゴシック Medium"/>
              </a:endParaRPr>
            </a:p>
          </p:txBody>
        </p:sp>
        <p:sp>
          <p:nvSpPr>
            <p:cNvPr id="262" name="TextBox 25">
              <a:extLst>
                <a:ext uri="{FF2B5EF4-FFF2-40B4-BE49-F238E27FC236}">
                  <a16:creationId xmlns:a16="http://schemas.microsoft.com/office/drawing/2014/main" id="{FCC36396-F94E-AEE2-70DD-4E48FB7390BB}"/>
                </a:ext>
              </a:extLst>
            </p:cNvPr>
            <p:cNvSpPr txBox="1"/>
            <p:nvPr/>
          </p:nvSpPr>
          <p:spPr>
            <a:xfrm>
              <a:off x="17843008" y="22303777"/>
              <a:ext cx="107433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/>
              <a:r>
                <a:rPr kumimoji="1" lang="en-JP" sz="3200" dirty="0">
                  <a:solidFill>
                    <a:srgbClr val="23384A"/>
                  </a:solidFill>
                  <a:latin typeface="Segoe UI"/>
                  <a:ea typeface="游ゴシック Medium"/>
                </a:rPr>
                <a:t>write</a:t>
              </a:r>
            </a:p>
          </p:txBody>
        </p:sp>
        <p:sp>
          <p:nvSpPr>
            <p:cNvPr id="263" name="TextBox 26">
              <a:extLst>
                <a:ext uri="{FF2B5EF4-FFF2-40B4-BE49-F238E27FC236}">
                  <a16:creationId xmlns:a16="http://schemas.microsoft.com/office/drawing/2014/main" id="{8C59F148-B26D-18EC-4B87-70EECA1D3E0D}"/>
                </a:ext>
              </a:extLst>
            </p:cNvPr>
            <p:cNvSpPr txBox="1"/>
            <p:nvPr/>
          </p:nvSpPr>
          <p:spPr>
            <a:xfrm>
              <a:off x="20191326" y="22298309"/>
              <a:ext cx="98719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/>
              <a:r>
                <a:rPr kumimoji="1" lang="en-JP" sz="3200" dirty="0">
                  <a:solidFill>
                    <a:srgbClr val="23384A"/>
                  </a:solidFill>
                  <a:latin typeface="Segoe UI"/>
                  <a:ea typeface="游ゴシック Medium"/>
                </a:rPr>
                <a:t>read</a:t>
              </a:r>
            </a:p>
          </p:txBody>
        </p:sp>
        <p:sp>
          <p:nvSpPr>
            <p:cNvPr id="264" name="TextBox 27">
              <a:extLst>
                <a:ext uri="{FF2B5EF4-FFF2-40B4-BE49-F238E27FC236}">
                  <a16:creationId xmlns:a16="http://schemas.microsoft.com/office/drawing/2014/main" id="{0F8E9B78-7D64-E616-0C94-787370FA4730}"/>
                </a:ext>
              </a:extLst>
            </p:cNvPr>
            <p:cNvSpPr txBox="1"/>
            <p:nvPr/>
          </p:nvSpPr>
          <p:spPr>
            <a:xfrm>
              <a:off x="20191326" y="20885389"/>
              <a:ext cx="107433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/>
              <a:r>
                <a:rPr kumimoji="1" lang="en-JP" sz="3200" dirty="0">
                  <a:solidFill>
                    <a:srgbClr val="23384A"/>
                  </a:solidFill>
                  <a:latin typeface="Segoe UI"/>
                  <a:ea typeface="游ゴシック Medium"/>
                </a:rPr>
                <a:t>write</a:t>
              </a:r>
            </a:p>
          </p:txBody>
        </p:sp>
        <p:sp>
          <p:nvSpPr>
            <p:cNvPr id="265" name="TextBox 28">
              <a:extLst>
                <a:ext uri="{FF2B5EF4-FFF2-40B4-BE49-F238E27FC236}">
                  <a16:creationId xmlns:a16="http://schemas.microsoft.com/office/drawing/2014/main" id="{5C4950A2-6759-9B59-1DAC-40AA6416E58A}"/>
                </a:ext>
              </a:extLst>
            </p:cNvPr>
            <p:cNvSpPr txBox="1"/>
            <p:nvPr/>
          </p:nvSpPr>
          <p:spPr>
            <a:xfrm>
              <a:off x="17843008" y="20951233"/>
              <a:ext cx="98719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/>
              <a:r>
                <a:rPr kumimoji="1" lang="en-JP" sz="3200" dirty="0">
                  <a:solidFill>
                    <a:srgbClr val="23384A"/>
                  </a:solidFill>
                  <a:latin typeface="Segoe UI"/>
                  <a:ea typeface="游ゴシック Medium"/>
                </a:rPr>
                <a:t>read</a:t>
              </a:r>
            </a:p>
          </p:txBody>
        </p:sp>
        <p:sp>
          <p:nvSpPr>
            <p:cNvPr id="266" name="テキスト ボックス 265">
              <a:extLst>
                <a:ext uri="{FF2B5EF4-FFF2-40B4-BE49-F238E27FC236}">
                  <a16:creationId xmlns:a16="http://schemas.microsoft.com/office/drawing/2014/main" id="{0488C7DB-79E3-2370-0634-46D110BF1426}"/>
                </a:ext>
              </a:extLst>
            </p:cNvPr>
            <p:cNvSpPr txBox="1"/>
            <p:nvPr/>
          </p:nvSpPr>
          <p:spPr>
            <a:xfrm>
              <a:off x="15889464" y="19720790"/>
              <a:ext cx="936810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kumimoji="1" lang="ja-JP" altLang="en-US" sz="3200">
                  <a:solidFill>
                    <a:srgbClr val="23384A"/>
                  </a:solidFill>
                  <a:latin typeface="Segoe UI"/>
                  <a:ea typeface="游ゴシック Medium"/>
                </a:rPr>
                <a:t>ノーマルワールド</a:t>
              </a:r>
            </a:p>
          </p:txBody>
        </p:sp>
        <p:sp>
          <p:nvSpPr>
            <p:cNvPr id="267" name="テキスト ボックス 266">
              <a:extLst>
                <a:ext uri="{FF2B5EF4-FFF2-40B4-BE49-F238E27FC236}">
                  <a16:creationId xmlns:a16="http://schemas.microsoft.com/office/drawing/2014/main" id="{0C4CF599-B1F4-939C-A032-55613E5753A8}"/>
                </a:ext>
              </a:extLst>
            </p:cNvPr>
            <p:cNvSpPr txBox="1"/>
            <p:nvPr/>
          </p:nvSpPr>
          <p:spPr>
            <a:xfrm>
              <a:off x="25528203" y="19743571"/>
              <a:ext cx="40215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kumimoji="1" lang="ja-JP" altLang="en-US" sz="3200">
                  <a:solidFill>
                    <a:srgbClr val="23384A"/>
                  </a:solidFill>
                  <a:latin typeface="Segoe UI"/>
                  <a:ea typeface="游ゴシック Medium"/>
                </a:rPr>
                <a:t>セキュアワールド</a:t>
              </a:r>
            </a:p>
          </p:txBody>
        </p:sp>
        <p:sp>
          <p:nvSpPr>
            <p:cNvPr id="271" name="Can 11">
              <a:extLst>
                <a:ext uri="{FF2B5EF4-FFF2-40B4-BE49-F238E27FC236}">
                  <a16:creationId xmlns:a16="http://schemas.microsoft.com/office/drawing/2014/main" id="{719DF6D5-4971-BAEF-D9FB-710F13DABEDD}"/>
                </a:ext>
              </a:extLst>
            </p:cNvPr>
            <p:cNvSpPr/>
            <p:nvPr/>
          </p:nvSpPr>
          <p:spPr>
            <a:xfrm rot="16200000">
              <a:off x="19281147" y="21645336"/>
              <a:ext cx="500609" cy="1153699"/>
            </a:xfrm>
            <a:prstGeom prst="can">
              <a:avLst/>
            </a:prstGeom>
            <a:solidFill>
              <a:srgbClr val="F8F8F8"/>
            </a:solidFill>
            <a:ln w="57150" cap="flat" cmpd="sng" algn="ctr">
              <a:solidFill>
                <a:srgbClr val="2E5B96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JP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UI"/>
                <a:ea typeface="游ゴシック Medium"/>
                <a:cs typeface="+mn-cs"/>
              </a:endParaRPr>
            </a:p>
          </p:txBody>
        </p:sp>
      </p:grpSp>
      <p:sp>
        <p:nvSpPr>
          <p:cNvPr id="4" name="角丸四角形 3">
            <a:extLst>
              <a:ext uri="{FF2B5EF4-FFF2-40B4-BE49-F238E27FC236}">
                <a16:creationId xmlns:a16="http://schemas.microsoft.com/office/drawing/2014/main" id="{34C34C03-BD70-994A-0181-80279C17948E}"/>
              </a:ext>
            </a:extLst>
          </p:cNvPr>
          <p:cNvSpPr/>
          <p:nvPr/>
        </p:nvSpPr>
        <p:spPr>
          <a:xfrm>
            <a:off x="8532386" y="36934782"/>
            <a:ext cx="1964565" cy="720000"/>
          </a:xfrm>
          <a:prstGeom prst="roundRect">
            <a:avLst/>
          </a:prstGeom>
          <a:solidFill>
            <a:srgbClr val="F8F8F8"/>
          </a:solidFill>
          <a:ln w="12700" cap="flat" cmpd="sng" algn="ctr">
            <a:solidFill>
              <a:srgbClr val="4D4D4D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u="none" strike="noStrike" kern="0" cap="none" spc="0" normalizeH="0" baseline="0" noProof="0" dirty="0">
                <a:ln>
                  <a:noFill/>
                </a:ln>
                <a:solidFill>
                  <a:srgbClr val="23384A"/>
                </a:solidFill>
                <a:effectLst/>
                <a:uLnTx/>
                <a:uFillTx/>
                <a:latin typeface="Segoe UI"/>
                <a:ea typeface="游ゴシック Medium"/>
              </a:rPr>
              <a:t>TA</a:t>
            </a:r>
            <a:endParaRPr kumimoji="1" lang="ja-JP" altLang="en-US" sz="3200" u="none" strike="noStrike" kern="0" cap="none" spc="0" normalizeH="0" baseline="0" noProof="0">
              <a:ln>
                <a:noFill/>
              </a:ln>
              <a:solidFill>
                <a:srgbClr val="23384A"/>
              </a:solidFill>
              <a:effectLst/>
              <a:uLnTx/>
              <a:uFillTx/>
              <a:latin typeface="Segoe UI"/>
              <a:ea typeface="游ゴシック Medium"/>
            </a:endParaRPr>
          </a:p>
        </p:txBody>
      </p:sp>
      <p:sp>
        <p:nvSpPr>
          <p:cNvPr id="5" name="左右矢印 23">
            <a:extLst>
              <a:ext uri="{FF2B5EF4-FFF2-40B4-BE49-F238E27FC236}">
                <a16:creationId xmlns:a16="http://schemas.microsoft.com/office/drawing/2014/main" id="{D1FC9FFA-E700-456D-FFD1-DD52498AD245}"/>
              </a:ext>
            </a:extLst>
          </p:cNvPr>
          <p:cNvSpPr/>
          <p:nvPr/>
        </p:nvSpPr>
        <p:spPr>
          <a:xfrm rot="5400000">
            <a:off x="9159401" y="37782166"/>
            <a:ext cx="720000" cy="497722"/>
          </a:xfrm>
          <a:prstGeom prst="leftRightArrow">
            <a:avLst/>
          </a:prstGeom>
          <a:solidFill>
            <a:srgbClr val="2E5B96"/>
          </a:soli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00" u="none" strike="noStrike" kern="0" cap="none" spc="0" normalizeH="0" baseline="0" noProof="0">
              <a:ln>
                <a:noFill/>
              </a:ln>
              <a:solidFill>
                <a:srgbClr val="23384A"/>
              </a:solidFill>
              <a:effectLst/>
              <a:uLnTx/>
              <a:uFillTx/>
              <a:latin typeface="Segoe UI"/>
              <a:ea typeface="游ゴシック Medium"/>
            </a:endParaRPr>
          </a:p>
        </p:txBody>
      </p:sp>
    </p:spTree>
    <p:extLst>
      <p:ext uri="{BB962C8B-B14F-4D97-AF65-F5344CB8AC3E}">
        <p14:creationId xmlns:p14="http://schemas.microsoft.com/office/powerpoint/2010/main" val="3213261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1222</TotalTime>
  <Words>662</Words>
  <Application>Microsoft Macintosh PowerPoint</Application>
  <PresentationFormat>ユーザー設定</PresentationFormat>
  <Paragraphs>111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游ゴシック</vt:lpstr>
      <vt:lpstr>游ゴシック</vt:lpstr>
      <vt:lpstr>Yu Gothic Medium</vt:lpstr>
      <vt:lpstr>Aptos</vt:lpstr>
      <vt:lpstr>Aptos Display</vt:lpstr>
      <vt:lpstr>Arial</vt:lpstr>
      <vt:lpstr>Segoe UI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SATO Taiyo</dc:creator>
  <cp:lastModifiedBy>SATO Taiyo</cp:lastModifiedBy>
  <cp:revision>94</cp:revision>
  <dcterms:created xsi:type="dcterms:W3CDTF">2024-09-09T00:38:56Z</dcterms:created>
  <dcterms:modified xsi:type="dcterms:W3CDTF">2024-12-04T02:22:51Z</dcterms:modified>
</cp:coreProperties>
</file>