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83" r:id="rId6"/>
    <p:sldId id="284" r:id="rId7"/>
    <p:sldId id="260" r:id="rId8"/>
    <p:sldId id="265" r:id="rId9"/>
    <p:sldId id="289" r:id="rId10"/>
    <p:sldId id="261" r:id="rId11"/>
    <p:sldId id="290" r:id="rId12"/>
    <p:sldId id="291" r:id="rId13"/>
    <p:sldId id="277" r:id="rId14"/>
    <p:sldId id="280" r:id="rId15"/>
    <p:sldId id="287" r:id="rId16"/>
    <p:sldId id="268" r:id="rId17"/>
    <p:sldId id="275" r:id="rId18"/>
    <p:sldId id="282" r:id="rId19"/>
    <p:sldId id="272" r:id="rId20"/>
    <p:sldId id="266" r:id="rId21"/>
    <p:sldId id="270" r:id="rId22"/>
    <p:sldId id="292" r:id="rId23"/>
    <p:sldId id="263" r:id="rId24"/>
    <p:sldId id="273" r:id="rId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3B6FBB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38" autoAdjust="0"/>
    <p:restoredTop sz="96271"/>
  </p:normalViewPr>
  <p:slideViewPr>
    <p:cSldViewPr snapToGrid="0">
      <p:cViewPr varScale="1">
        <p:scale>
          <a:sx n="117" d="100"/>
          <a:sy n="117" d="100"/>
        </p:scale>
        <p:origin x="648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40" d="100"/>
        <a:sy n="14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40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/Users/taiyo/Library/CloudStorage/Dropbox/kyutech/M1/csec106/csec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/Users/taiyo/Library/CloudStorage/Dropbox/kyutech/M1/csec106/csec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/Users/taiyo/Library/CloudStorage/Dropbox/kyutech/M1/csec106/cse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05374839845975"/>
          <c:y val="0.27677022086695757"/>
          <c:w val="0.82529222543443359"/>
          <c:h val="0.44620914742383144"/>
        </c:manualLayout>
      </c:layout>
      <c:lineChart>
        <c:grouping val="standard"/>
        <c:varyColors val="0"/>
        <c:ser>
          <c:idx val="0"/>
          <c:order val="0"/>
          <c:tx>
            <c:strRef>
              <c:f>throughput!$D$22</c:f>
              <c:strCache>
                <c:ptCount val="1"/>
                <c:pt idx="0">
                  <c:v>名前付きパイプ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throughput!$E$21:$M$21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throughput!$E$22:$M$22</c:f>
              <c:numCache>
                <c:formatCode>General</c:formatCode>
                <c:ptCount val="9"/>
                <c:pt idx="0">
                  <c:v>0.73887800000000003</c:v>
                </c:pt>
                <c:pt idx="1">
                  <c:v>1.474942</c:v>
                </c:pt>
                <c:pt idx="2">
                  <c:v>2.176822</c:v>
                </c:pt>
                <c:pt idx="3">
                  <c:v>2.8345530000000001</c:v>
                </c:pt>
                <c:pt idx="4">
                  <c:v>3.5540850000000002</c:v>
                </c:pt>
                <c:pt idx="5">
                  <c:v>4.1839320000000004</c:v>
                </c:pt>
                <c:pt idx="6">
                  <c:v>4.7966449999999998</c:v>
                </c:pt>
                <c:pt idx="7">
                  <c:v>5.4499750000000002</c:v>
                </c:pt>
                <c:pt idx="8">
                  <c:v>6.0892080000000002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A6-1E47-8E5D-806F928287EB}"/>
            </c:ext>
          </c:extLst>
        </c:ser>
        <c:ser>
          <c:idx val="1"/>
          <c:order val="1"/>
          <c:tx>
            <c:strRef>
              <c:f>throughput!$D$23</c:f>
              <c:strCache>
                <c:ptCount val="1"/>
                <c:pt idx="0">
                  <c:v>UNIXドメインソケット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throughput!$E$21:$M$21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throughput!$E$23:$M$23</c:f>
              <c:numCache>
                <c:formatCode>General</c:formatCode>
                <c:ptCount val="9"/>
                <c:pt idx="0">
                  <c:v>0.75322800000000001</c:v>
                </c:pt>
                <c:pt idx="1">
                  <c:v>1.500553</c:v>
                </c:pt>
                <c:pt idx="2">
                  <c:v>2.2506430000000002</c:v>
                </c:pt>
                <c:pt idx="3">
                  <c:v>2.8920650000000001</c:v>
                </c:pt>
                <c:pt idx="4">
                  <c:v>3.6630129999999999</c:v>
                </c:pt>
                <c:pt idx="5">
                  <c:v>4.3258140000000003</c:v>
                </c:pt>
                <c:pt idx="6">
                  <c:v>5.0253030000000001</c:v>
                </c:pt>
                <c:pt idx="7">
                  <c:v>5.609286</c:v>
                </c:pt>
                <c:pt idx="8">
                  <c:v>6.2643300000000002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A6-1E47-8E5D-806F928287EB}"/>
            </c:ext>
          </c:extLst>
        </c:ser>
        <c:ser>
          <c:idx val="2"/>
          <c:order val="2"/>
          <c:tx>
            <c:strRef>
              <c:f>throughput!$D$24</c:f>
              <c:strCache>
                <c:ptCount val="1"/>
                <c:pt idx="0">
                  <c:v>TCPソケット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throughput!$E$21:$M$21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throughput!$E$24:$M$24</c:f>
              <c:numCache>
                <c:formatCode>General</c:formatCode>
                <c:ptCount val="9"/>
                <c:pt idx="0">
                  <c:v>0.74864200000000003</c:v>
                </c:pt>
                <c:pt idx="1">
                  <c:v>1.5012540000000001</c:v>
                </c:pt>
                <c:pt idx="2">
                  <c:v>2.2094010000000002</c:v>
                </c:pt>
                <c:pt idx="3">
                  <c:v>2.884239</c:v>
                </c:pt>
                <c:pt idx="4">
                  <c:v>3.5969129999999998</c:v>
                </c:pt>
                <c:pt idx="5">
                  <c:v>4.2455299999999996</c:v>
                </c:pt>
                <c:pt idx="6">
                  <c:v>4.8687110000000002</c:v>
                </c:pt>
                <c:pt idx="7">
                  <c:v>5.4862450000000003</c:v>
                </c:pt>
                <c:pt idx="8">
                  <c:v>6.162534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A6-1E47-8E5D-806F928287EB}"/>
            </c:ext>
          </c:extLst>
        </c:ser>
        <c:ser>
          <c:idx val="3"/>
          <c:order val="3"/>
          <c:tx>
            <c:strRef>
              <c:f>throughput!$D$25</c:f>
              <c:strCache>
                <c:ptCount val="1"/>
                <c:pt idx="0">
                  <c:v>共有メモリ(専用API)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throughput!$E$21:$M$21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throughput!$E$25:$M$25</c:f>
              <c:numCache>
                <c:formatCode>General</c:formatCode>
                <c:ptCount val="9"/>
                <c:pt idx="0">
                  <c:v>3.096546</c:v>
                </c:pt>
                <c:pt idx="1">
                  <c:v>6.2457209999999996</c:v>
                </c:pt>
                <c:pt idx="2">
                  <c:v>9.2223459999999999</c:v>
                </c:pt>
                <c:pt idx="3">
                  <c:v>12.383414999999999</c:v>
                </c:pt>
                <c:pt idx="4">
                  <c:v>14.885075000000001</c:v>
                </c:pt>
                <c:pt idx="5">
                  <c:v>17.405849</c:v>
                </c:pt>
                <c:pt idx="6">
                  <c:v>20.034322</c:v>
                </c:pt>
                <c:pt idx="7">
                  <c:v>22.663405000000001</c:v>
                </c:pt>
                <c:pt idx="8">
                  <c:v>24.760983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A6-1E47-8E5D-806F928287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267344"/>
        <c:axId val="410513616"/>
      </c:lineChart>
      <c:catAx>
        <c:axId val="410267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バッファサイズ</a:t>
                </a:r>
                <a:r>
                  <a:rPr lang="en-US"/>
                  <a:t> (KB)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40664459477748666"/>
              <c:y val="0.88292986811695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10513616"/>
        <c:crosses val="autoZero"/>
        <c:auto val="1"/>
        <c:lblAlgn val="ctr"/>
        <c:lblOffset val="100"/>
        <c:noMultiLvlLbl val="0"/>
      </c:catAx>
      <c:valAx>
        <c:axId val="41051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スループット</a:t>
                </a:r>
                <a:r>
                  <a:rPr lang="en-US"/>
                  <a:t> (MB/s)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1.3993105182058195E-2"/>
              <c:y val="0.191073044919263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1026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179356533852754"/>
          <c:y val="7.1195937677565796E-2"/>
          <c:w val="0.81047076454775002"/>
          <c:h val="0.16677635144780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567762333750899"/>
          <c:y val="6.5865684117181508E-2"/>
          <c:w val="0.871050834243983"/>
          <c:h val="0.670753900989735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BF-5145-88AF-37B87D45C45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BF-5145-88AF-37B87D45C45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FBF-5145-88AF-37B87D45C450}"/>
              </c:ext>
            </c:extLst>
          </c:dPt>
          <c:errBars>
            <c:errBarType val="both"/>
            <c:errValType val="cust"/>
            <c:noEndCap val="0"/>
            <c:plus>
              <c:numRef>
                <c:f>roundtrip!$E$25:$E$28</c:f>
                <c:numCache>
                  <c:formatCode>General</c:formatCode>
                  <c:ptCount val="4"/>
                  <c:pt idx="0">
                    <c:v>8.770399999999956E-2</c:v>
                  </c:pt>
                  <c:pt idx="1">
                    <c:v>0.10782399999999992</c:v>
                  </c:pt>
                  <c:pt idx="2">
                    <c:v>0.18994079999999958</c:v>
                  </c:pt>
                  <c:pt idx="3">
                    <c:v>0.19663519999999979</c:v>
                  </c:pt>
                </c:numCache>
              </c:numRef>
            </c:plus>
            <c:minus>
              <c:numRef>
                <c:f>roundtrip!$F$25:$F$28</c:f>
                <c:numCache>
                  <c:formatCode>General</c:formatCode>
                  <c:ptCount val="4"/>
                  <c:pt idx="0">
                    <c:v>0.12520800000000021</c:v>
                  </c:pt>
                  <c:pt idx="1">
                    <c:v>6.1536000000000257E-2</c:v>
                  </c:pt>
                  <c:pt idx="2">
                    <c:v>0.14452320000000096</c:v>
                  </c:pt>
                  <c:pt idx="3">
                    <c:v>0.11490080000000025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roundtrip!$C$25:$C$28</c:f>
              <c:strCache>
                <c:ptCount val="4"/>
                <c:pt idx="0">
                  <c:v>名前付きパイプ</c:v>
                </c:pt>
                <c:pt idx="1">
                  <c:v>UNIX
ドメインソケット</c:v>
                </c:pt>
                <c:pt idx="2">
                  <c:v>TCPソケット</c:v>
                </c:pt>
                <c:pt idx="3">
                  <c:v>共有メモリ
(専用API)</c:v>
                </c:pt>
              </c:strCache>
            </c:strRef>
          </c:cat>
          <c:val>
            <c:numRef>
              <c:f>roundtrip!$D$25:$D$28</c:f>
              <c:numCache>
                <c:formatCode>General</c:formatCode>
                <c:ptCount val="4"/>
                <c:pt idx="0">
                  <c:v>3.3650640000000003</c:v>
                </c:pt>
                <c:pt idx="1">
                  <c:v>3.309104</c:v>
                </c:pt>
                <c:pt idx="2">
                  <c:v>5.1325552000000005</c:v>
                </c:pt>
                <c:pt idx="3">
                  <c:v>2.1063408000000003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F-5145-88AF-37B87D45C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4937807"/>
        <c:axId val="2045387311"/>
      </c:barChart>
      <c:catAx>
        <c:axId val="204493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45387311"/>
        <c:crosses val="autoZero"/>
        <c:auto val="1"/>
        <c:lblAlgn val="ctr"/>
        <c:lblOffset val="100"/>
        <c:noMultiLvlLbl val="0"/>
      </c:catAx>
      <c:valAx>
        <c:axId val="2045387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レイテンシ</a:t>
                </a:r>
                <a:r>
                  <a:rPr lang="en-US"/>
                  <a:t> (ms)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3.1345784802366801E-3"/>
              <c:y val="0.190323653975232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44937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switching!$D$5</c:f>
              <c:strCache>
                <c:ptCount val="1"/>
                <c:pt idx="0">
                  <c:v>呼び出し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switching!$C$6:$C$7</c:f>
              <c:strCache>
                <c:ptCount val="2"/>
                <c:pt idx="0">
                  <c:v>RPC</c:v>
                </c:pt>
                <c:pt idx="1">
                  <c:v>コマンド</c:v>
                </c:pt>
              </c:strCache>
            </c:strRef>
          </c:cat>
          <c:val>
            <c:numRef>
              <c:f>switching!$D$6:$D$7</c:f>
              <c:numCache>
                <c:formatCode>General</c:formatCode>
                <c:ptCount val="2"/>
                <c:pt idx="0">
                  <c:v>0.93969820000000004</c:v>
                </c:pt>
                <c:pt idx="1">
                  <c:v>1.1283344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BE-FA47-AA87-BF241038D09A}"/>
            </c:ext>
          </c:extLst>
        </c:ser>
        <c:ser>
          <c:idx val="1"/>
          <c:order val="1"/>
          <c:tx>
            <c:strRef>
              <c:f>switching!$E$5</c:f>
              <c:strCache>
                <c:ptCount val="1"/>
                <c:pt idx="0">
                  <c:v>リターン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switching!$C$6:$C$7</c:f>
              <c:strCache>
                <c:ptCount val="2"/>
                <c:pt idx="0">
                  <c:v>RPC</c:v>
                </c:pt>
                <c:pt idx="1">
                  <c:v>コマンド</c:v>
                </c:pt>
              </c:strCache>
            </c:strRef>
          </c:cat>
          <c:val>
            <c:numRef>
              <c:f>switching!$E$6:$E$7</c:f>
              <c:numCache>
                <c:formatCode>General</c:formatCode>
                <c:ptCount val="2"/>
                <c:pt idx="0">
                  <c:v>0.62166139999999992</c:v>
                </c:pt>
                <c:pt idx="1">
                  <c:v>0.95365920000000004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BE-FA47-AA87-BF241038D0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0773072"/>
        <c:axId val="160101439"/>
      </c:barChart>
      <c:catAx>
        <c:axId val="41077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0101439"/>
        <c:crosses val="autoZero"/>
        <c:auto val="1"/>
        <c:lblAlgn val="ctr"/>
        <c:lblOffset val="100"/>
        <c:noMultiLvlLbl val="0"/>
      </c:catAx>
      <c:valAx>
        <c:axId val="160101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ワールド間の切り替え時間</a:t>
                </a:r>
                <a:r>
                  <a:rPr lang="en-US" dirty="0"/>
                  <a:t>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4.935935058767521E-3"/>
              <c:y val="8.540893414142246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1077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5799776201516648"/>
          <c:y val="4.9989229414199206E-2"/>
          <c:w val="0.4737336471532449"/>
          <c:h val="8.30628039175398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64B9691-87D6-48EF-9BFD-698344D04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6BE10E-3BBD-4023-B684-892AE173FF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2328F-004D-4D3A-9F80-6B7A705D1367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367B9F-A0B4-4348-9C4B-89D15EDCB2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CC2C2F-D89E-474B-9003-7069E7D90C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CC25F-5D23-455B-B707-89EC30CA9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749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0887C-0EF1-4AC1-9E9B-79863B12620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A420A-BDF0-4775-9670-07D3BFB5E9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67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442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563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365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972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07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476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0964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014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511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929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13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295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3819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>
              <a:buFont typeface="+mj-lt"/>
              <a:buNone/>
            </a:pPr>
            <a:endParaRPr lang="ja-JP" altLang="ja-JP" sz="18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886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678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728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837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179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00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6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ja-JP" sz="18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75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524000" y="1407319"/>
            <a:ext cx="9144000" cy="2387600"/>
          </a:xfrm>
        </p:spPr>
        <p:txBody>
          <a:bodyPr anchor="ctr">
            <a:noAutofit/>
          </a:bodyPr>
          <a:lstStyle>
            <a:lvl1pPr algn="ctr">
              <a:defRPr sz="48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/>
              <a:t>発表題目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232952"/>
            <a:ext cx="9144000" cy="1397285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発表者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1259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パラグラフ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58800" y="1015999"/>
            <a:ext cx="11099800" cy="938159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話題について伝えるべきメッセージ（問いの答え）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558800" y="2013155"/>
            <a:ext cx="11099800" cy="4572000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800100" marR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</a:lstStyle>
          <a:p>
            <a:pPr lvl="0"/>
            <a:r>
              <a:rPr kumimoji="1" lang="ja-JP" altLang="en-US" dirty="0"/>
              <a:t>メッセージの補足説明（根拠／解説／具体例）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第２段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第３段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第４段</a:t>
            </a:r>
            <a:endParaRPr kumimoji="1" lang="en-US" altLang="ja-JP" dirty="0"/>
          </a:p>
          <a:p>
            <a:pPr lvl="4"/>
            <a:r>
              <a:rPr kumimoji="1" lang="ja-JP" altLang="en-US"/>
              <a:t>第５段</a:t>
            </a:r>
            <a:endParaRPr kumimoji="1" lang="en-US" altLang="ja-JP" dirty="0"/>
          </a:p>
          <a:p>
            <a:pPr lvl="3"/>
            <a:endParaRPr kumimoji="1" lang="en-US" altLang="ja-JP" dirty="0"/>
          </a:p>
          <a:p>
            <a:pPr lvl="3"/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1" hasCustomPrompt="1"/>
          </p:nvPr>
        </p:nvSpPr>
        <p:spPr>
          <a:xfrm>
            <a:off x="210574" y="348226"/>
            <a:ext cx="11455400" cy="469900"/>
          </a:xfrm>
        </p:spPr>
        <p:txBody>
          <a:bodyPr/>
          <a:lstStyle>
            <a:lvl1pPr marL="0" indent="0">
              <a:buNone/>
              <a:defRPr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スライドの話題＝問い</a:t>
            </a:r>
            <a:r>
              <a:rPr kumimoji="1" lang="en-US" altLang="ja-JP" dirty="0"/>
              <a:t>=</a:t>
            </a:r>
            <a:r>
              <a:rPr kumimoji="1" lang="ja-JP" altLang="en-US" dirty="0"/>
              <a:t>論点</a:t>
            </a:r>
            <a:endParaRPr kumimoji="1" lang="en-US" altLang="ja-JP" dirty="0"/>
          </a:p>
        </p:txBody>
      </p:sp>
      <p:sp>
        <p:nvSpPr>
          <p:cNvPr id="23" name="テキスト ボックス 22"/>
          <p:cNvSpPr txBox="1"/>
          <p:nvPr userDrawn="1"/>
        </p:nvSpPr>
        <p:spPr>
          <a:xfrm>
            <a:off x="11493500" y="315648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6695743-78A6-41C5-8EC9-B94E39B9B94D}" type="slidenum">
              <a:rPr kumimoji="1" lang="ja-JP" altLang="en-US" sz="2400" smtClean="0">
                <a:solidFill>
                  <a:schemeClr val="tx1"/>
                </a:solidFill>
                <a:latin typeface="+mn-lt"/>
                <a:ea typeface="游ゴシック Medium" panose="020B0500000000000000" pitchFamily="50" charset="-128"/>
              </a:rPr>
              <a:t>‹#›</a:t>
            </a:fld>
            <a:endParaRPr kumimoji="1" lang="ja-JP" altLang="en-US" sz="2400" dirty="0">
              <a:solidFill>
                <a:schemeClr val="tx1"/>
              </a:solidFill>
              <a:latin typeface="+mn-lt"/>
              <a:ea typeface="游ゴシック Medium" panose="020B0500000000000000" pitchFamily="50" charset="-128"/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825500"/>
            <a:ext cx="12192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98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パラグラフ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58800" y="323071"/>
            <a:ext cx="11099800" cy="938159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/>
              <a:t>話題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558800" y="1376737"/>
            <a:ext cx="11099800" cy="5208418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800100" marR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l"/>
              <a:tabLst/>
              <a:defRPr b="0" i="0">
                <a:solidFill>
                  <a:schemeClr val="tx1"/>
                </a:solidFill>
                <a:latin typeface="+mn-ea"/>
                <a:ea typeface="+mn-ea"/>
              </a:defRPr>
            </a:lvl2pPr>
            <a:lvl3pPr>
              <a:buClr>
                <a:schemeClr val="tx2"/>
              </a:buClr>
              <a:defRPr sz="2400" b="0" i="0">
                <a:solidFill>
                  <a:schemeClr val="tx1"/>
                </a:solidFill>
                <a:latin typeface="+mn-ea"/>
                <a:ea typeface="+mn-ea"/>
              </a:defRPr>
            </a:lvl3pPr>
            <a:lvl4pPr marL="1371600" indent="0">
              <a:buClr>
                <a:schemeClr val="tx2"/>
              </a:buClr>
              <a:buNone/>
              <a:defRPr>
                <a:solidFill>
                  <a:schemeClr val="tx1"/>
                </a:solidFill>
                <a:latin typeface="+mn-ea"/>
                <a:ea typeface="+mn-ea"/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補足</a:t>
            </a:r>
            <a:r>
              <a:rPr kumimoji="1" lang="ja-JP" altLang="en-US" dirty="0"/>
              <a:t>説明（根拠／解説／具体例）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第２段</a:t>
            </a:r>
            <a:endParaRPr kumimoji="1" lang="en-US" altLang="ja-JP" dirty="0"/>
          </a:p>
          <a:p>
            <a:pPr lvl="2"/>
            <a:r>
              <a:rPr kumimoji="1" lang="ja-JP" altLang="en-US"/>
              <a:t>第３段</a:t>
            </a:r>
            <a:endParaRPr kumimoji="1" lang="en-US" altLang="ja-JP" dirty="0"/>
          </a:p>
          <a:p>
            <a:pPr lvl="3"/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23" name="テキスト ボックス 22"/>
          <p:cNvSpPr txBox="1"/>
          <p:nvPr userDrawn="1"/>
        </p:nvSpPr>
        <p:spPr>
          <a:xfrm>
            <a:off x="11507123" y="6304096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6695743-78A6-41C5-8EC9-B94E39B9B94D}" type="slidenum">
              <a:rPr kumimoji="1" lang="ja-JP" altLang="en-US" sz="24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游ゴシック Medium" panose="020B0500000000000000" pitchFamily="50" charset="-128"/>
              </a:rPr>
              <a:t>‹#›</a:t>
            </a:fld>
            <a:endParaRPr kumimoji="1" lang="ja-JP" altLang="en-US" sz="2400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146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カ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63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AF030-86AC-4BA0-B9C6-3243C593BCFC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92D0-3845-473E-8E13-C70357A3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34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6088" indent="-446088" algn="l" defTabSz="914400" rtl="0" eaLnBrk="1" latinLnBrk="0" hangingPunct="1">
        <a:lnSpc>
          <a:spcPct val="110000"/>
        </a:lnSpc>
        <a:spcBef>
          <a:spcPts val="1800"/>
        </a:spcBef>
        <a:buClr>
          <a:schemeClr val="accent1"/>
        </a:buClr>
        <a:buFont typeface="Wingdings" panose="05000000000000000000" pitchFamily="2" charset="2"/>
        <a:buChar char="l"/>
        <a:defRPr kumimoji="1" sz="2800" b="1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898525" indent="-441325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563" indent="-334963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151063" indent="-322263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88D046-3138-23E8-92B2-E5E8445A1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2" y="1600664"/>
            <a:ext cx="11573816" cy="2387600"/>
          </a:xfrm>
        </p:spPr>
        <p:txBody>
          <a:bodyPr/>
          <a:lstStyle/>
          <a:p>
            <a:r>
              <a:rPr kumimoji="1" lang="en-US" altLang="ja-JP" sz="4400" dirty="0"/>
              <a:t>Arm TrustZone</a:t>
            </a:r>
            <a:r>
              <a:rPr kumimoji="1" lang="ja-JP" altLang="en-US" sz="4400"/>
              <a:t>のワールド間における</a:t>
            </a:r>
            <a:r>
              <a:rPr kumimoji="1" lang="en-US" altLang="ja-JP" sz="4400" dirty="0"/>
              <a:t>POSIX API</a:t>
            </a:r>
            <a:r>
              <a:rPr kumimoji="1" lang="ja-JP" altLang="en-US" sz="4400"/>
              <a:t>を用いた安全な協調実行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A962AA-17F3-3832-7604-B9ABAF770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9100"/>
            <a:ext cx="9144000" cy="1548245"/>
          </a:xfrm>
        </p:spPr>
        <p:txBody>
          <a:bodyPr lIns="90000" anchor="ctr"/>
          <a:lstStyle/>
          <a:p>
            <a:pPr>
              <a:lnSpc>
                <a:spcPts val="2080"/>
              </a:lnSpc>
            </a:pPr>
            <a:r>
              <a:rPr lang="en-US" altLang="ja-JP" dirty="0"/>
              <a:t>2024/07/22</a:t>
            </a:r>
          </a:p>
          <a:p>
            <a:pPr>
              <a:lnSpc>
                <a:spcPts val="2080"/>
              </a:lnSpc>
            </a:pPr>
            <a:r>
              <a:rPr lang="ja-JP" altLang="en-US"/>
              <a:t>九州工業大学</a:t>
            </a:r>
            <a:endParaRPr lang="en-US" altLang="ja-JP" dirty="0"/>
          </a:p>
          <a:p>
            <a:pPr>
              <a:lnSpc>
                <a:spcPts val="2080"/>
              </a:lnSpc>
            </a:pPr>
            <a:r>
              <a:rPr lang="ja-JP" altLang="en-US"/>
              <a:t>佐藤 太陽　光来 健一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539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BE26EC-4532-0C21-A5FF-3FAE851FE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名前付きパイプを用いた通信の例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B63512-F7E9-722D-655F-E2FEAAF0D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TA</a:t>
            </a:r>
            <a:r>
              <a:rPr kumimoji="1" lang="ja-JP" altLang="en-US"/>
              <a:t>によるパイプのオープン</a:t>
            </a:r>
            <a:endParaRPr kumimoji="1" lang="en-US" altLang="ja-JP" dirty="0"/>
          </a:p>
          <a:p>
            <a:pPr lvl="1"/>
            <a:r>
              <a:rPr lang="ja-JP" altLang="en-US"/>
              <a:t>シャドウプロセスで</a:t>
            </a:r>
            <a:r>
              <a:rPr lang="en-US" altLang="ja-JP" dirty="0"/>
              <a:t>open</a:t>
            </a:r>
            <a:r>
              <a:rPr lang="ja-JP" altLang="en-US"/>
              <a:t>関数を実行し、ファイル記述子を</a:t>
            </a:r>
            <a:r>
              <a:rPr lang="en-US" altLang="ja-JP" dirty="0"/>
              <a:t>TA</a:t>
            </a:r>
            <a:r>
              <a:rPr lang="ja-JP" altLang="en-US"/>
              <a:t>に返す</a:t>
            </a:r>
            <a:endParaRPr kumimoji="1" lang="en-US" altLang="ja-JP" dirty="0"/>
          </a:p>
          <a:p>
            <a:r>
              <a:rPr kumimoji="1" lang="en-JP" altLang="ja-JP" dirty="0"/>
              <a:t>TA</a:t>
            </a:r>
            <a:r>
              <a:rPr kumimoji="1" lang="ja-JP" altLang="en-JP"/>
              <a:t>に</a:t>
            </a:r>
            <a:r>
              <a:rPr kumimoji="1" lang="ja-JP" altLang="en-US"/>
              <a:t>よるパイプの読み書き</a:t>
            </a:r>
            <a:endParaRPr kumimoji="1" lang="en-US" altLang="ja-JP" dirty="0"/>
          </a:p>
          <a:p>
            <a:pPr lvl="1"/>
            <a:r>
              <a:rPr kumimoji="1" lang="ja-JP" altLang="en-US"/>
              <a:t>ファイル記述子をシャドウプロセスに渡して</a:t>
            </a:r>
            <a:r>
              <a:rPr kumimoji="1" lang="en-US" altLang="ja-JP" dirty="0"/>
              <a:t>read/write</a:t>
            </a:r>
            <a:r>
              <a:rPr kumimoji="1" lang="ja-JP" altLang="en-US"/>
              <a:t>関数を実行</a:t>
            </a:r>
            <a:endParaRPr kumimoji="1" lang="en-US" altLang="ja-JP" dirty="0"/>
          </a:p>
          <a:p>
            <a:pPr lvl="1"/>
            <a:r>
              <a:rPr lang="en-US" altLang="ja-JP" dirty="0"/>
              <a:t>TA</a:t>
            </a:r>
            <a:r>
              <a:rPr lang="ja-JP" altLang="en-US"/>
              <a:t>から渡されたデータをパイプに書き込み、それを</a:t>
            </a:r>
            <a:r>
              <a:rPr lang="en-US" altLang="ja-JP" dirty="0"/>
              <a:t>CA</a:t>
            </a:r>
            <a:r>
              <a:rPr lang="ja-JP" altLang="en-US"/>
              <a:t>が読み込む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CA</a:t>
            </a:r>
            <a:r>
              <a:rPr kumimoji="1" lang="ja-JP" altLang="en-US"/>
              <a:t>がパイプに書き込んだデータを読み込み、それを</a:t>
            </a:r>
            <a:r>
              <a:rPr kumimoji="1" lang="en-US" altLang="ja-JP" dirty="0"/>
              <a:t>TA</a:t>
            </a:r>
            <a:r>
              <a:rPr kumimoji="1" lang="ja-JP" altLang="en-US"/>
              <a:t>に返す</a:t>
            </a:r>
            <a:endParaRPr kumimoji="1" lang="en-US" altLang="ja-JP" dirty="0"/>
          </a:p>
          <a:p>
            <a:pPr lvl="1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23130CF-6A65-7A7D-C992-0090E815F61D}"/>
              </a:ext>
            </a:extLst>
          </p:cNvPr>
          <p:cNvSpPr/>
          <p:nvPr/>
        </p:nvSpPr>
        <p:spPr>
          <a:xfrm>
            <a:off x="8212992" y="4648001"/>
            <a:ext cx="2887839" cy="1937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80000" rtlCol="0" anchor="t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5E647AB-D524-A133-4020-B6CCC0E7CAAC}"/>
              </a:ext>
            </a:extLst>
          </p:cNvPr>
          <p:cNvSpPr/>
          <p:nvPr/>
        </p:nvSpPr>
        <p:spPr>
          <a:xfrm>
            <a:off x="1091168" y="4648001"/>
            <a:ext cx="7229487" cy="19371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80000" rtlCol="0" anchor="t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Can 3">
            <a:extLst>
              <a:ext uri="{FF2B5EF4-FFF2-40B4-BE49-F238E27FC236}">
                <a16:creationId xmlns:a16="http://schemas.microsoft.com/office/drawing/2014/main" id="{7ECC801D-35FB-1FCF-0525-87FBE42C1145}"/>
              </a:ext>
            </a:extLst>
          </p:cNvPr>
          <p:cNvSpPr/>
          <p:nvPr/>
        </p:nvSpPr>
        <p:spPr>
          <a:xfrm rot="16200000">
            <a:off x="3931631" y="5348575"/>
            <a:ext cx="308759" cy="1015800"/>
          </a:xfrm>
          <a:prstGeom prst="can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6" name="角丸四角形 63">
            <a:extLst>
              <a:ext uri="{FF2B5EF4-FFF2-40B4-BE49-F238E27FC236}">
                <a16:creationId xmlns:a16="http://schemas.microsoft.com/office/drawing/2014/main" id="{78A07D93-9D9B-63B6-7A73-BC77AD0E81BF}"/>
              </a:ext>
            </a:extLst>
          </p:cNvPr>
          <p:cNvSpPr/>
          <p:nvPr/>
        </p:nvSpPr>
        <p:spPr>
          <a:xfrm>
            <a:off x="1654434" y="5284451"/>
            <a:ext cx="881525" cy="56487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CA</a:t>
            </a:r>
            <a:endParaRPr kumimoji="1" lang="ja-JP" altLang="en-US" sz="1600"/>
          </a:p>
        </p:txBody>
      </p:sp>
      <p:sp>
        <p:nvSpPr>
          <p:cNvPr id="7" name="角丸四角形 63">
            <a:extLst>
              <a:ext uri="{FF2B5EF4-FFF2-40B4-BE49-F238E27FC236}">
                <a16:creationId xmlns:a16="http://schemas.microsoft.com/office/drawing/2014/main" id="{518D2B85-A1BE-C27C-FF61-48E3CCA9C405}"/>
              </a:ext>
            </a:extLst>
          </p:cNvPr>
          <p:cNvSpPr/>
          <p:nvPr/>
        </p:nvSpPr>
        <p:spPr>
          <a:xfrm>
            <a:off x="5655304" y="5259510"/>
            <a:ext cx="2188957" cy="56487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/>
              <a:t>シャドウ</a:t>
            </a:r>
            <a:r>
              <a:rPr kumimoji="1" lang="ja-JP" altLang="en-US" sz="1600" b="1"/>
              <a:t>プロセス</a:t>
            </a:r>
          </a:p>
        </p:txBody>
      </p:sp>
      <p:sp>
        <p:nvSpPr>
          <p:cNvPr id="8" name="角丸四角形 63">
            <a:extLst>
              <a:ext uri="{FF2B5EF4-FFF2-40B4-BE49-F238E27FC236}">
                <a16:creationId xmlns:a16="http://schemas.microsoft.com/office/drawing/2014/main" id="{54B3BF06-AF3B-7B20-627E-E265F659BAD4}"/>
              </a:ext>
            </a:extLst>
          </p:cNvPr>
          <p:cNvSpPr/>
          <p:nvPr/>
        </p:nvSpPr>
        <p:spPr>
          <a:xfrm>
            <a:off x="9227784" y="5259511"/>
            <a:ext cx="965917" cy="56487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TA</a:t>
            </a:r>
            <a:endParaRPr kumimoji="1" lang="ja-JP" altLang="en-US" sz="160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38DAE9-04B7-302A-F36F-DB06614E62AE}"/>
              </a:ext>
            </a:extLst>
          </p:cNvPr>
          <p:cNvCxnSpPr>
            <a:cxnSpLocks/>
          </p:cNvCxnSpPr>
          <p:nvPr/>
        </p:nvCxnSpPr>
        <p:spPr>
          <a:xfrm flipH="1">
            <a:off x="7968925" y="5441669"/>
            <a:ext cx="112830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DE6134F-946D-491F-1D65-6C7907FD2DD7}"/>
              </a:ext>
            </a:extLst>
          </p:cNvPr>
          <p:cNvSpPr txBox="1"/>
          <p:nvPr/>
        </p:nvSpPr>
        <p:spPr>
          <a:xfrm>
            <a:off x="7904420" y="5757103"/>
            <a:ext cx="1246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/>
              <a:t>read </a:t>
            </a:r>
            <a:r>
              <a:rPr lang="en-US" dirty="0"/>
              <a:t>(</a:t>
            </a:r>
            <a:r>
              <a:rPr lang="en-JP"/>
              <a:t>RPC</a:t>
            </a:r>
            <a:r>
              <a:rPr lang="en-US" dirty="0"/>
              <a:t>)</a:t>
            </a:r>
            <a:endParaRPr lang="en-JP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09770A-C040-DD30-6AA5-691080D21C86}"/>
              </a:ext>
            </a:extLst>
          </p:cNvPr>
          <p:cNvSpPr txBox="1"/>
          <p:nvPr/>
        </p:nvSpPr>
        <p:spPr>
          <a:xfrm>
            <a:off x="3647457" y="48148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パイプ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id="{CF8E4604-F45D-A424-EA02-36A7215C0CBD}"/>
              </a:ext>
            </a:extLst>
          </p:cNvPr>
          <p:cNvSpPr/>
          <p:nvPr/>
        </p:nvSpPr>
        <p:spPr>
          <a:xfrm rot="16200000">
            <a:off x="3941252" y="4781362"/>
            <a:ext cx="308759" cy="1015800"/>
          </a:xfrm>
          <a:prstGeom prst="can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3">
            <a:extLst>
              <a:ext uri="{FF2B5EF4-FFF2-40B4-BE49-F238E27FC236}">
                <a16:creationId xmlns:a16="http://schemas.microsoft.com/office/drawing/2014/main" id="{6BC9B8E3-0B5F-C487-9BF3-27F2EBE1ACFE}"/>
              </a:ext>
            </a:extLst>
          </p:cNvPr>
          <p:cNvCxnSpPr>
            <a:cxnSpLocks/>
          </p:cNvCxnSpPr>
          <p:nvPr/>
        </p:nvCxnSpPr>
        <p:spPr>
          <a:xfrm flipH="1">
            <a:off x="2613276" y="5259510"/>
            <a:ext cx="893586" cy="221753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6">
            <a:extLst>
              <a:ext uri="{FF2B5EF4-FFF2-40B4-BE49-F238E27FC236}">
                <a16:creationId xmlns:a16="http://schemas.microsoft.com/office/drawing/2014/main" id="{A98C9D5E-4B25-A6B7-EA79-21CB0AAA7C9F}"/>
              </a:ext>
            </a:extLst>
          </p:cNvPr>
          <p:cNvCxnSpPr>
            <a:cxnSpLocks/>
          </p:cNvCxnSpPr>
          <p:nvPr/>
        </p:nvCxnSpPr>
        <p:spPr>
          <a:xfrm flipH="1" flipV="1">
            <a:off x="4707362" y="5273225"/>
            <a:ext cx="860681" cy="159765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8">
            <a:extLst>
              <a:ext uri="{FF2B5EF4-FFF2-40B4-BE49-F238E27FC236}">
                <a16:creationId xmlns:a16="http://schemas.microsoft.com/office/drawing/2014/main" id="{94EF5F42-63FA-8090-331E-F95B1163CDFD}"/>
              </a:ext>
            </a:extLst>
          </p:cNvPr>
          <p:cNvCxnSpPr>
            <a:cxnSpLocks/>
          </p:cNvCxnSpPr>
          <p:nvPr/>
        </p:nvCxnSpPr>
        <p:spPr>
          <a:xfrm>
            <a:off x="2637046" y="5700008"/>
            <a:ext cx="878543" cy="15646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21">
            <a:extLst>
              <a:ext uri="{FF2B5EF4-FFF2-40B4-BE49-F238E27FC236}">
                <a16:creationId xmlns:a16="http://schemas.microsoft.com/office/drawing/2014/main" id="{A38CF023-E8A6-AA9B-BF1F-A69FC1C1176A}"/>
              </a:ext>
            </a:extLst>
          </p:cNvPr>
          <p:cNvCxnSpPr>
            <a:cxnSpLocks/>
          </p:cNvCxnSpPr>
          <p:nvPr/>
        </p:nvCxnSpPr>
        <p:spPr>
          <a:xfrm flipV="1">
            <a:off x="4739035" y="5666753"/>
            <a:ext cx="853748" cy="19654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23">
            <a:extLst>
              <a:ext uri="{FF2B5EF4-FFF2-40B4-BE49-F238E27FC236}">
                <a16:creationId xmlns:a16="http://schemas.microsoft.com/office/drawing/2014/main" id="{D4A49686-7C27-E8B1-B7D8-7692F22AD9C2}"/>
              </a:ext>
            </a:extLst>
          </p:cNvPr>
          <p:cNvCxnSpPr>
            <a:cxnSpLocks/>
          </p:cNvCxnSpPr>
          <p:nvPr/>
        </p:nvCxnSpPr>
        <p:spPr>
          <a:xfrm flipH="1">
            <a:off x="7993937" y="5710935"/>
            <a:ext cx="1103290" cy="0"/>
          </a:xfrm>
          <a:prstGeom prst="straightConnector1">
            <a:avLst/>
          </a:prstGeom>
          <a:ln w="5715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24">
            <a:extLst>
              <a:ext uri="{FF2B5EF4-FFF2-40B4-BE49-F238E27FC236}">
                <a16:creationId xmlns:a16="http://schemas.microsoft.com/office/drawing/2014/main" id="{70DCB008-D96F-E379-BDC2-5ECE881F4001}"/>
              </a:ext>
            </a:extLst>
          </p:cNvPr>
          <p:cNvSpPr txBox="1"/>
          <p:nvPr/>
        </p:nvSpPr>
        <p:spPr>
          <a:xfrm>
            <a:off x="7892032" y="5016194"/>
            <a:ext cx="1295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/>
              <a:t>write </a:t>
            </a:r>
            <a:r>
              <a:rPr lang="en-US" dirty="0"/>
              <a:t>(</a:t>
            </a:r>
            <a:r>
              <a:rPr lang="en-JP"/>
              <a:t>RPC</a:t>
            </a:r>
            <a:r>
              <a:rPr lang="en-US" dirty="0"/>
              <a:t>)</a:t>
            </a:r>
            <a:endParaRPr lang="en-JP" dirty="0"/>
          </a:p>
        </p:txBody>
      </p:sp>
      <p:sp>
        <p:nvSpPr>
          <p:cNvPr id="19" name="TextBox 25">
            <a:extLst>
              <a:ext uri="{FF2B5EF4-FFF2-40B4-BE49-F238E27FC236}">
                <a16:creationId xmlns:a16="http://schemas.microsoft.com/office/drawing/2014/main" id="{3F9A8083-AEE2-50D4-C196-A7FC48F715DE}"/>
              </a:ext>
            </a:extLst>
          </p:cNvPr>
          <p:cNvSpPr txBox="1"/>
          <p:nvPr/>
        </p:nvSpPr>
        <p:spPr>
          <a:xfrm>
            <a:off x="2720275" y="5757103"/>
            <a:ext cx="684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write</a:t>
            </a:r>
          </a:p>
        </p:txBody>
      </p:sp>
      <p:sp>
        <p:nvSpPr>
          <p:cNvPr id="20" name="TextBox 26">
            <a:extLst>
              <a:ext uri="{FF2B5EF4-FFF2-40B4-BE49-F238E27FC236}">
                <a16:creationId xmlns:a16="http://schemas.microsoft.com/office/drawing/2014/main" id="{E893BD00-E60C-7826-1A03-CB3525DAE0E2}"/>
              </a:ext>
            </a:extLst>
          </p:cNvPr>
          <p:cNvSpPr txBox="1"/>
          <p:nvPr/>
        </p:nvSpPr>
        <p:spPr>
          <a:xfrm>
            <a:off x="4847596" y="5757103"/>
            <a:ext cx="63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90AAB2E6-01DB-37E8-F280-A17E76278516}"/>
              </a:ext>
            </a:extLst>
          </p:cNvPr>
          <p:cNvSpPr txBox="1"/>
          <p:nvPr/>
        </p:nvSpPr>
        <p:spPr>
          <a:xfrm>
            <a:off x="4823603" y="4914202"/>
            <a:ext cx="684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write</a:t>
            </a:r>
          </a:p>
        </p:txBody>
      </p:sp>
      <p:sp>
        <p:nvSpPr>
          <p:cNvPr id="22" name="TextBox 28">
            <a:extLst>
              <a:ext uri="{FF2B5EF4-FFF2-40B4-BE49-F238E27FC236}">
                <a16:creationId xmlns:a16="http://schemas.microsoft.com/office/drawing/2014/main" id="{1441128E-F240-44EC-3DD0-3E60DDD9DCAB}"/>
              </a:ext>
            </a:extLst>
          </p:cNvPr>
          <p:cNvSpPr txBox="1"/>
          <p:nvPr/>
        </p:nvSpPr>
        <p:spPr>
          <a:xfrm>
            <a:off x="2764426" y="4910790"/>
            <a:ext cx="63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FDB94C-BA75-D657-18A8-D48B3E1E3350}"/>
              </a:ext>
            </a:extLst>
          </p:cNvPr>
          <p:cNvSpPr txBox="1"/>
          <p:nvPr/>
        </p:nvSpPr>
        <p:spPr>
          <a:xfrm>
            <a:off x="1091168" y="4343742"/>
            <a:ext cx="7121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A7ADAC5-FA71-1B87-C11C-8308E5641C4E}"/>
              </a:ext>
            </a:extLst>
          </p:cNvPr>
          <p:cNvSpPr txBox="1"/>
          <p:nvPr/>
        </p:nvSpPr>
        <p:spPr>
          <a:xfrm>
            <a:off x="8320655" y="4377597"/>
            <a:ext cx="278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セキュアワールド</a:t>
            </a:r>
          </a:p>
        </p:txBody>
      </p:sp>
      <p:pic>
        <p:nvPicPr>
          <p:cNvPr id="37" name="グラフィックス 36" descr="ドキュメント 枠線">
            <a:extLst>
              <a:ext uri="{FF2B5EF4-FFF2-40B4-BE49-F238E27FC236}">
                <a16:creationId xmlns:a16="http://schemas.microsoft.com/office/drawing/2014/main" id="{B4F6B3A3-D376-D8DE-DBCD-B92D54990D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90558" y="4963011"/>
            <a:ext cx="491633" cy="491633"/>
          </a:xfrm>
          <a:prstGeom prst="rect">
            <a:avLst/>
          </a:prstGeom>
        </p:spPr>
      </p:pic>
      <p:pic>
        <p:nvPicPr>
          <p:cNvPr id="38" name="グラフィックス 37" descr="ドキュメント 枠線">
            <a:extLst>
              <a:ext uri="{FF2B5EF4-FFF2-40B4-BE49-F238E27FC236}">
                <a16:creationId xmlns:a16="http://schemas.microsoft.com/office/drawing/2014/main" id="{CAC166EE-B8C3-32A0-36D2-E571534BE2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97727" y="5628101"/>
            <a:ext cx="491633" cy="4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3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54 -0.00116 L -0.26511 -0.00116 " pathEditMode="relative" ptsTypes="AA"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73 -0.01065 L -0.38607 -0.03773 " pathEditMode="relative" ptsTypes="AA">
                                      <p:cBhvr>
                                        <p:cTn id="2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149 -0.03102 L -0.55378 0.01042 " pathEditMode="relative" ptsTypes="AA">
                                      <p:cBhvr>
                                        <p:cTn id="3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162 L 0.08958 0.0358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55 0.05764 L 0.28034 0.0152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961 0.02246 L 0.56901 0.0224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BE26EC-4532-0C21-A5FF-3FAE851FE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WebAssembly</a:t>
            </a:r>
            <a:r>
              <a:rPr kumimoji="1" lang="en-US" altLang="ja-JP" dirty="0"/>
              <a:t> (</a:t>
            </a:r>
            <a:r>
              <a:rPr kumimoji="1" lang="en-US" altLang="ja-JP" dirty="0" err="1"/>
              <a:t>Wasm</a:t>
            </a:r>
            <a:r>
              <a:rPr kumimoji="1" lang="en-US" altLang="ja-JP" dirty="0"/>
              <a:t>)</a:t>
            </a:r>
            <a:r>
              <a:rPr kumimoji="1" lang="ja-JP" altLang="en-US"/>
              <a:t>を用いた安全な実行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B63512-F7E9-722D-655F-E2FEAAF0D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" altLang="ja-JP" dirty="0"/>
              <a:t>TA</a:t>
            </a:r>
            <a:r>
              <a:rPr lang="ja-JP" altLang="en-US"/>
              <a:t>として</a:t>
            </a:r>
            <a:r>
              <a:rPr lang="en" altLang="ja-JP" dirty="0" err="1"/>
              <a:t>Wasm</a:t>
            </a:r>
            <a:r>
              <a:rPr lang="ja-JP" altLang="en-US"/>
              <a:t>アプリケーションも実行可能</a:t>
            </a:r>
            <a:r>
              <a:rPr lang="en-US" altLang="ja-JP" dirty="0"/>
              <a:t> </a:t>
            </a:r>
            <a:r>
              <a:rPr lang="en" altLang="ja-JP" sz="2000" dirty="0"/>
              <a:t>[</a:t>
            </a:r>
            <a:r>
              <a:rPr lang="en" altLang="ja-JP" sz="2000" dirty="0" err="1"/>
              <a:t>Menetrey</a:t>
            </a:r>
            <a:r>
              <a:rPr lang="en" altLang="ja-JP" sz="2000" dirty="0"/>
              <a:t>+, ICDCS‘22]</a:t>
            </a:r>
            <a:endParaRPr lang="en" altLang="ja-JP" dirty="0"/>
          </a:p>
          <a:p>
            <a:pPr lvl="1"/>
            <a:r>
              <a:rPr lang="en" altLang="ja-JP" dirty="0" err="1"/>
              <a:t>Wasm</a:t>
            </a:r>
            <a:r>
              <a:rPr lang="ja-JP" altLang="en-US"/>
              <a:t>はサンドボックス内でアプリケーションを安全に実行</a:t>
            </a:r>
            <a:endParaRPr lang="en-US" altLang="ja-JP" dirty="0"/>
          </a:p>
          <a:p>
            <a:pPr lvl="1"/>
            <a:r>
              <a:rPr lang="en-US" altLang="ja-JP" dirty="0"/>
              <a:t>Trusted OS</a:t>
            </a:r>
            <a:r>
              <a:rPr lang="ja-JP" altLang="en-US"/>
              <a:t>や他の</a:t>
            </a:r>
            <a:r>
              <a:rPr lang="en-US" altLang="ja-JP" dirty="0"/>
              <a:t>TA</a:t>
            </a:r>
            <a:r>
              <a:rPr lang="ja-JP" altLang="en-US"/>
              <a:t>を保護することができるが、実行性能は低下</a:t>
            </a:r>
            <a:endParaRPr lang="en-US" altLang="ja-JP" dirty="0"/>
          </a:p>
          <a:p>
            <a:r>
              <a:rPr lang="en-US" altLang="ja-JP" dirty="0" err="1"/>
              <a:t>Wasm</a:t>
            </a:r>
            <a:r>
              <a:rPr lang="ja-JP" altLang="en-US"/>
              <a:t>アプリケーションに通信用の</a:t>
            </a:r>
            <a:r>
              <a:rPr lang="en-US" altLang="ja-JP" dirty="0"/>
              <a:t>POSIX API</a:t>
            </a:r>
            <a:r>
              <a:rPr lang="ja-JP" altLang="en-US"/>
              <a:t>を提供</a:t>
            </a:r>
            <a:endParaRPr lang="en-US" altLang="ja-JP" dirty="0"/>
          </a:p>
          <a:p>
            <a:pPr lvl="1"/>
            <a:r>
              <a:rPr lang="en-US" altLang="ja-JP" dirty="0" err="1"/>
              <a:t>WebAssembly</a:t>
            </a:r>
            <a:r>
              <a:rPr lang="en-US" altLang="ja-JP" dirty="0"/>
              <a:t> System Interface (WASI)</a:t>
            </a:r>
            <a:r>
              <a:rPr lang="ja-JP" altLang="en-US"/>
              <a:t>を拡張</a:t>
            </a:r>
            <a:endParaRPr lang="en-US" altLang="ja-JP" dirty="0"/>
          </a:p>
          <a:p>
            <a:pPr lvl="1"/>
            <a:r>
              <a:rPr lang="en-US" altLang="ja-JP" dirty="0" err="1"/>
              <a:t>Wasm</a:t>
            </a:r>
            <a:r>
              <a:rPr lang="ja-JP" altLang="en-US"/>
              <a:t>ランタイムが</a:t>
            </a:r>
            <a:r>
              <a:rPr lang="en-US" altLang="ja-JP" dirty="0"/>
              <a:t>RPC</a:t>
            </a:r>
            <a:r>
              <a:rPr lang="ja-JP" altLang="en-US"/>
              <a:t>を用いてシャドウプロセスを呼び出す</a:t>
            </a:r>
            <a:endParaRPr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F78173-1AB4-5513-0995-A7D9EEEA2482}"/>
              </a:ext>
            </a:extLst>
          </p:cNvPr>
          <p:cNvSpPr/>
          <p:nvPr/>
        </p:nvSpPr>
        <p:spPr>
          <a:xfrm>
            <a:off x="1290338" y="4564672"/>
            <a:ext cx="3569799" cy="19702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EA26F45-5508-10A9-2631-DD25E6D3FB18}"/>
              </a:ext>
            </a:extLst>
          </p:cNvPr>
          <p:cNvSpPr/>
          <p:nvPr/>
        </p:nvSpPr>
        <p:spPr>
          <a:xfrm>
            <a:off x="5600558" y="4564672"/>
            <a:ext cx="5326504" cy="1970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37AD55-29B1-4856-0BB4-BEF735C4F68C}"/>
              </a:ext>
            </a:extLst>
          </p:cNvPr>
          <p:cNvSpPr txBox="1"/>
          <p:nvPr/>
        </p:nvSpPr>
        <p:spPr>
          <a:xfrm>
            <a:off x="1290338" y="4195340"/>
            <a:ext cx="356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7A9D17-AFED-2140-FA6F-58B54E974981}"/>
              </a:ext>
            </a:extLst>
          </p:cNvPr>
          <p:cNvSpPr txBox="1"/>
          <p:nvPr/>
        </p:nvSpPr>
        <p:spPr>
          <a:xfrm>
            <a:off x="5600558" y="4195340"/>
            <a:ext cx="529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24E4023C-8185-9EE4-6461-3928B25FF819}"/>
              </a:ext>
            </a:extLst>
          </p:cNvPr>
          <p:cNvSpPr/>
          <p:nvPr/>
        </p:nvSpPr>
        <p:spPr>
          <a:xfrm>
            <a:off x="8523044" y="4700036"/>
            <a:ext cx="2278881" cy="3039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 (</a:t>
            </a:r>
            <a:r>
              <a:rPr lang="en-US" altLang="ja-JP" dirty="0" err="1">
                <a:solidFill>
                  <a:schemeClr val="tx1"/>
                </a:solidFill>
              </a:rPr>
              <a:t>Wasm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角丸四角形 7">
            <a:extLst>
              <a:ext uri="{FF2B5EF4-FFF2-40B4-BE49-F238E27FC236}">
                <a16:creationId xmlns:a16="http://schemas.microsoft.com/office/drawing/2014/main" id="{6CD8C39A-1591-CF5A-B4BA-9615A96A8B52}"/>
              </a:ext>
            </a:extLst>
          </p:cNvPr>
          <p:cNvSpPr/>
          <p:nvPr/>
        </p:nvSpPr>
        <p:spPr>
          <a:xfrm>
            <a:off x="5757585" y="5559670"/>
            <a:ext cx="2278881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Core</a:t>
            </a:r>
            <a:r>
              <a:rPr kumimoji="1" lang="ja-JP" altLang="en-US">
                <a:solidFill>
                  <a:schemeClr val="tx1"/>
                </a:solidFill>
              </a:rPr>
              <a:t>ライブラリ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A29F656C-DA10-BDD6-8852-A509B1080493}"/>
              </a:ext>
            </a:extLst>
          </p:cNvPr>
          <p:cNvSpPr/>
          <p:nvPr/>
        </p:nvSpPr>
        <p:spPr>
          <a:xfrm>
            <a:off x="2450866" y="4700036"/>
            <a:ext cx="2278881" cy="30392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</a:rPr>
              <a:t>シャドウプロセス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27" name="角丸四角形 7">
            <a:extLst>
              <a:ext uri="{FF2B5EF4-FFF2-40B4-BE49-F238E27FC236}">
                <a16:creationId xmlns:a16="http://schemas.microsoft.com/office/drawing/2014/main" id="{9A8EADDF-793D-2943-675D-F3B5F88AFE82}"/>
              </a:ext>
            </a:extLst>
          </p:cNvPr>
          <p:cNvSpPr/>
          <p:nvPr/>
        </p:nvSpPr>
        <p:spPr>
          <a:xfrm>
            <a:off x="8523043" y="5059325"/>
            <a:ext cx="2278881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>
                <a:solidFill>
                  <a:schemeClr val="tx1"/>
                </a:solidFill>
              </a:rPr>
              <a:t>Wasm</a:t>
            </a:r>
            <a:r>
              <a:rPr lang="ja-JP" altLang="en-US">
                <a:solidFill>
                  <a:schemeClr val="tx1"/>
                </a:solidFill>
              </a:rPr>
              <a:t>ランタイム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角丸四角形 7">
            <a:extLst>
              <a:ext uri="{FF2B5EF4-FFF2-40B4-BE49-F238E27FC236}">
                <a16:creationId xmlns:a16="http://schemas.microsoft.com/office/drawing/2014/main" id="{4991A892-91B8-6BF6-E92B-582B364EF090}"/>
              </a:ext>
            </a:extLst>
          </p:cNvPr>
          <p:cNvSpPr/>
          <p:nvPr/>
        </p:nvSpPr>
        <p:spPr>
          <a:xfrm>
            <a:off x="8523043" y="5559671"/>
            <a:ext cx="2278881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WASI</a:t>
            </a:r>
            <a:r>
              <a:rPr kumimoji="1" lang="ja-JP" altLang="en-US">
                <a:solidFill>
                  <a:schemeClr val="tx1"/>
                </a:solidFill>
              </a:rPr>
              <a:t>ライブラリ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8A32784-AAE4-528D-209A-B5A5079E7C0C}"/>
              </a:ext>
            </a:extLst>
          </p:cNvPr>
          <p:cNvSpPr txBox="1"/>
          <p:nvPr/>
        </p:nvSpPr>
        <p:spPr>
          <a:xfrm>
            <a:off x="4896426" y="583386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RPC</a:t>
            </a:r>
            <a:endParaRPr kumimoji="1" lang="ja-JP" altLang="en-US" b="1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A3AE05D7-DC16-0BA8-FC3A-D3B2E8EBCAF8}"/>
              </a:ext>
            </a:extLst>
          </p:cNvPr>
          <p:cNvSpPr/>
          <p:nvPr/>
        </p:nvSpPr>
        <p:spPr>
          <a:xfrm>
            <a:off x="1420340" y="4700036"/>
            <a:ext cx="907015" cy="3039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AADA444-E387-CFB3-8F31-AB7607CCED39}"/>
              </a:ext>
            </a:extLst>
          </p:cNvPr>
          <p:cNvSpPr/>
          <p:nvPr/>
        </p:nvSpPr>
        <p:spPr>
          <a:xfrm>
            <a:off x="1420339" y="6089230"/>
            <a:ext cx="3309408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Rich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53D5B3AA-6231-3EF7-84C5-42CE15F9C153}"/>
              </a:ext>
            </a:extLst>
          </p:cNvPr>
          <p:cNvSpPr/>
          <p:nvPr/>
        </p:nvSpPr>
        <p:spPr>
          <a:xfrm>
            <a:off x="5757585" y="6094369"/>
            <a:ext cx="5044339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70BE8D07-6208-002C-B6A8-FEDF220810E1}"/>
              </a:ext>
            </a:extLst>
          </p:cNvPr>
          <p:cNvSpPr/>
          <p:nvPr/>
        </p:nvSpPr>
        <p:spPr>
          <a:xfrm>
            <a:off x="1420340" y="5558357"/>
            <a:ext cx="3309407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libc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左右矢印 23">
            <a:extLst>
              <a:ext uri="{FF2B5EF4-FFF2-40B4-BE49-F238E27FC236}">
                <a16:creationId xmlns:a16="http://schemas.microsoft.com/office/drawing/2014/main" id="{4B176011-8B1A-A7C1-2E97-E129D370D536}"/>
              </a:ext>
            </a:extLst>
          </p:cNvPr>
          <p:cNvSpPr/>
          <p:nvPr/>
        </p:nvSpPr>
        <p:spPr>
          <a:xfrm rot="5400000">
            <a:off x="6739952" y="5845838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0" name="左右矢印 23">
            <a:extLst>
              <a:ext uri="{FF2B5EF4-FFF2-40B4-BE49-F238E27FC236}">
                <a16:creationId xmlns:a16="http://schemas.microsoft.com/office/drawing/2014/main" id="{0D3E6056-93F0-3DEB-DC22-39FF3ECA77D9}"/>
              </a:ext>
            </a:extLst>
          </p:cNvPr>
          <p:cNvSpPr/>
          <p:nvPr/>
        </p:nvSpPr>
        <p:spPr>
          <a:xfrm rot="10800000">
            <a:off x="7968145" y="5579943"/>
            <a:ext cx="623219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6" name="左右矢印 23">
            <a:extLst>
              <a:ext uri="{FF2B5EF4-FFF2-40B4-BE49-F238E27FC236}">
                <a16:creationId xmlns:a16="http://schemas.microsoft.com/office/drawing/2014/main" id="{174B4FE2-6626-B4B1-EC03-DA3944BF8949}"/>
              </a:ext>
            </a:extLst>
          </p:cNvPr>
          <p:cNvSpPr/>
          <p:nvPr/>
        </p:nvSpPr>
        <p:spPr>
          <a:xfrm rot="5400000">
            <a:off x="9544678" y="5325909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7" name="左右矢印 23">
            <a:extLst>
              <a:ext uri="{FF2B5EF4-FFF2-40B4-BE49-F238E27FC236}">
                <a16:creationId xmlns:a16="http://schemas.microsoft.com/office/drawing/2014/main" id="{47546C55-28C3-88AD-2F6B-13EFF7A64F20}"/>
              </a:ext>
            </a:extLst>
          </p:cNvPr>
          <p:cNvSpPr/>
          <p:nvPr/>
        </p:nvSpPr>
        <p:spPr>
          <a:xfrm rot="16200000">
            <a:off x="3440080" y="5845839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8" name="左右矢印 23">
            <a:extLst>
              <a:ext uri="{FF2B5EF4-FFF2-40B4-BE49-F238E27FC236}">
                <a16:creationId xmlns:a16="http://schemas.microsoft.com/office/drawing/2014/main" id="{1D94E1A9-349B-AE8D-C30C-BDFD985BE8B8}"/>
              </a:ext>
            </a:extLst>
          </p:cNvPr>
          <p:cNvSpPr/>
          <p:nvPr/>
        </p:nvSpPr>
        <p:spPr>
          <a:xfrm rot="16200000">
            <a:off x="3265152" y="5150982"/>
            <a:ext cx="650308" cy="270013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6" name="左右矢印 23">
            <a:extLst>
              <a:ext uri="{FF2B5EF4-FFF2-40B4-BE49-F238E27FC236}">
                <a16:creationId xmlns:a16="http://schemas.microsoft.com/office/drawing/2014/main" id="{3E9B34B1-9D81-FC63-776C-3A55F70556F2}"/>
              </a:ext>
            </a:extLst>
          </p:cNvPr>
          <p:cNvSpPr/>
          <p:nvPr/>
        </p:nvSpPr>
        <p:spPr>
          <a:xfrm rot="10800000">
            <a:off x="4658125" y="6104152"/>
            <a:ext cx="1215753" cy="30392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665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406C1-606A-B525-3D0B-38FCE432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実装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1B833-C7A9-9FAC-B614-C6143B825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TZmediator</a:t>
            </a:r>
            <a:r>
              <a:rPr kumimoji="1" lang="ja-JP" altLang="en-US"/>
              <a:t>を</a:t>
            </a:r>
            <a:r>
              <a:rPr kumimoji="1" lang="en-US" altLang="ja-JP" dirty="0"/>
              <a:t>OP-TEE 4.0.0</a:t>
            </a:r>
            <a:r>
              <a:rPr kumimoji="1" lang="ja-JP" altLang="en-US"/>
              <a:t>を用いて実装</a:t>
            </a:r>
            <a:endParaRPr kumimoji="1" lang="en-US" altLang="ja-JP" dirty="0"/>
          </a:p>
          <a:p>
            <a:pPr lvl="1"/>
            <a:r>
              <a:rPr lang="en-US" altLang="ja-JP" dirty="0"/>
              <a:t>Trusted OS</a:t>
            </a:r>
            <a:r>
              <a:rPr lang="ja-JP" altLang="en-US"/>
              <a:t>として</a:t>
            </a:r>
            <a:r>
              <a:rPr lang="en-US" altLang="ja-JP" dirty="0"/>
              <a:t>OP-TEE OS</a:t>
            </a:r>
            <a:r>
              <a:rPr lang="ja-JP" altLang="en-US"/>
              <a:t>、</a:t>
            </a:r>
            <a:r>
              <a:rPr lang="en-US" altLang="ja-JP" dirty="0"/>
              <a:t>Rich OS</a:t>
            </a:r>
            <a:r>
              <a:rPr lang="ja-JP" altLang="en-US"/>
              <a:t>として</a:t>
            </a:r>
            <a:r>
              <a:rPr lang="en-US" altLang="ja-JP" dirty="0"/>
              <a:t>Linux</a:t>
            </a:r>
            <a:r>
              <a:rPr lang="ja-JP" altLang="en-US"/>
              <a:t>が動作</a:t>
            </a:r>
            <a:endParaRPr lang="en-US" altLang="ja-JP" dirty="0"/>
          </a:p>
          <a:p>
            <a:pPr lvl="1"/>
            <a:r>
              <a:rPr kumimoji="1" lang="en-US" altLang="ja-JP" dirty="0" err="1"/>
              <a:t>GlobalPlatform</a:t>
            </a:r>
            <a:r>
              <a:rPr kumimoji="1" lang="en-US" altLang="ja-JP" dirty="0"/>
              <a:t> API</a:t>
            </a:r>
            <a:r>
              <a:rPr kumimoji="1" lang="ja-JP" altLang="en-US"/>
              <a:t>に準拠した</a:t>
            </a:r>
            <a:r>
              <a:rPr kumimoji="1" lang="en-US" altLang="ja-JP" dirty="0"/>
              <a:t>TEE</a:t>
            </a:r>
            <a:r>
              <a:rPr kumimoji="1" lang="ja-JP" altLang="en-US"/>
              <a:t>ライブラリを提供</a:t>
            </a:r>
            <a:endParaRPr kumimoji="1" lang="en-US" altLang="ja-JP" dirty="0"/>
          </a:p>
          <a:p>
            <a:pPr lvl="1"/>
            <a:r>
              <a:rPr lang="ja-JP" altLang="en-US"/>
              <a:t>ノーマルワールド内で</a:t>
            </a:r>
            <a:r>
              <a:rPr lang="en-US" altLang="ja-JP" dirty="0"/>
              <a:t>TA</a:t>
            </a:r>
            <a:r>
              <a:rPr lang="ja-JP" altLang="en-US"/>
              <a:t>からの</a:t>
            </a:r>
            <a:r>
              <a:rPr lang="en-US" altLang="ja-JP" dirty="0"/>
              <a:t>RPC</a:t>
            </a:r>
            <a:r>
              <a:rPr lang="ja-JP" altLang="en-US"/>
              <a:t>を処理する</a:t>
            </a:r>
            <a:r>
              <a:rPr lang="en-US" altLang="ja-JP" dirty="0"/>
              <a:t>tee-supplicant</a:t>
            </a:r>
            <a:r>
              <a:rPr lang="ja-JP" altLang="en-US"/>
              <a:t>が動作</a:t>
            </a:r>
            <a:endParaRPr lang="en-US" altLang="ja-JP" dirty="0"/>
          </a:p>
          <a:p>
            <a:r>
              <a:rPr lang="en-JP" dirty="0"/>
              <a:t>シャドウプロセスとCA/TAに提供する専用ライブラリを実装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5A628C-BD86-0F29-ADFC-3E4E1B39BC82}"/>
              </a:ext>
            </a:extLst>
          </p:cNvPr>
          <p:cNvSpPr/>
          <p:nvPr/>
        </p:nvSpPr>
        <p:spPr>
          <a:xfrm>
            <a:off x="868920" y="4363664"/>
            <a:ext cx="4910075" cy="18349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CE655A-7D5F-94E5-ED3B-5E3D21CE74C2}"/>
              </a:ext>
            </a:extLst>
          </p:cNvPr>
          <p:cNvSpPr/>
          <p:nvPr/>
        </p:nvSpPr>
        <p:spPr>
          <a:xfrm>
            <a:off x="6512429" y="4363664"/>
            <a:ext cx="4910075" cy="185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5A8416-4DCE-B03E-80BF-E48F193CED67}"/>
              </a:ext>
            </a:extLst>
          </p:cNvPr>
          <p:cNvSpPr txBox="1"/>
          <p:nvPr/>
        </p:nvSpPr>
        <p:spPr>
          <a:xfrm>
            <a:off x="897016" y="3980214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76551A4-21A6-90F4-2E61-5AADE64AE152}"/>
              </a:ext>
            </a:extLst>
          </p:cNvPr>
          <p:cNvSpPr txBox="1"/>
          <p:nvPr/>
        </p:nvSpPr>
        <p:spPr>
          <a:xfrm>
            <a:off x="6512431" y="4009240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8A2ACD29-2C10-C300-F07A-E9B16D0A4577}"/>
              </a:ext>
            </a:extLst>
          </p:cNvPr>
          <p:cNvSpPr/>
          <p:nvPr/>
        </p:nvSpPr>
        <p:spPr>
          <a:xfrm>
            <a:off x="1016579" y="4476868"/>
            <a:ext cx="1047457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8D8BDB6C-9295-6AB9-8963-04BE3A22F33F}"/>
              </a:ext>
            </a:extLst>
          </p:cNvPr>
          <p:cNvSpPr/>
          <p:nvPr/>
        </p:nvSpPr>
        <p:spPr>
          <a:xfrm>
            <a:off x="1013791" y="5698670"/>
            <a:ext cx="4613488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Linux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7E327AA0-BC44-458D-2000-BE0DDCB7FBD9}"/>
              </a:ext>
            </a:extLst>
          </p:cNvPr>
          <p:cNvSpPr/>
          <p:nvPr/>
        </p:nvSpPr>
        <p:spPr>
          <a:xfrm>
            <a:off x="6658246" y="5712657"/>
            <a:ext cx="4664834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OP-TEE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3F83FB87-EE73-5DB6-B381-993533B6070D}"/>
              </a:ext>
            </a:extLst>
          </p:cNvPr>
          <p:cNvSpPr/>
          <p:nvPr/>
        </p:nvSpPr>
        <p:spPr>
          <a:xfrm>
            <a:off x="6658244" y="4476866"/>
            <a:ext cx="466483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角丸四角形 7">
            <a:extLst>
              <a:ext uri="{FF2B5EF4-FFF2-40B4-BE49-F238E27FC236}">
                <a16:creationId xmlns:a16="http://schemas.microsoft.com/office/drawing/2014/main" id="{20198B7C-822B-CC3B-8BA2-0589D81F30CE}"/>
              </a:ext>
            </a:extLst>
          </p:cNvPr>
          <p:cNvSpPr/>
          <p:nvPr/>
        </p:nvSpPr>
        <p:spPr>
          <a:xfrm>
            <a:off x="1025346" y="5172926"/>
            <a:ext cx="2043282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libc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3879E6ED-7F5F-142B-3282-290FA8BD0B6B}"/>
              </a:ext>
            </a:extLst>
          </p:cNvPr>
          <p:cNvSpPr/>
          <p:nvPr/>
        </p:nvSpPr>
        <p:spPr>
          <a:xfrm>
            <a:off x="6658244" y="5176989"/>
            <a:ext cx="2278881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Core</a:t>
            </a:r>
            <a:r>
              <a:rPr kumimoji="1" lang="ja-JP" altLang="en-US">
                <a:solidFill>
                  <a:schemeClr val="tx1"/>
                </a:solidFill>
              </a:rPr>
              <a:t>ライブラリ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CD42E2A0-8671-7AD5-9C31-E1C9AA751DBE}"/>
              </a:ext>
            </a:extLst>
          </p:cNvPr>
          <p:cNvSpPr/>
          <p:nvPr/>
        </p:nvSpPr>
        <p:spPr>
          <a:xfrm>
            <a:off x="2209851" y="4476867"/>
            <a:ext cx="3417429" cy="4305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tee-supplicant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角丸四角形 7">
            <a:extLst>
              <a:ext uri="{FF2B5EF4-FFF2-40B4-BE49-F238E27FC236}">
                <a16:creationId xmlns:a16="http://schemas.microsoft.com/office/drawing/2014/main" id="{842FEBF4-8174-EE74-A907-25711DDCC652}"/>
              </a:ext>
            </a:extLst>
          </p:cNvPr>
          <p:cNvSpPr/>
          <p:nvPr/>
        </p:nvSpPr>
        <p:spPr>
          <a:xfrm>
            <a:off x="9283507" y="5176989"/>
            <a:ext cx="2039573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専用ライブラリ</a:t>
            </a:r>
          </a:p>
        </p:txBody>
      </p:sp>
      <p:sp>
        <p:nvSpPr>
          <p:cNvPr id="20" name="角丸四角形 7">
            <a:extLst>
              <a:ext uri="{FF2B5EF4-FFF2-40B4-BE49-F238E27FC236}">
                <a16:creationId xmlns:a16="http://schemas.microsoft.com/office/drawing/2014/main" id="{85510AB2-0D33-3886-071F-FE2C66B1CB62}"/>
              </a:ext>
            </a:extLst>
          </p:cNvPr>
          <p:cNvSpPr/>
          <p:nvPr/>
        </p:nvSpPr>
        <p:spPr>
          <a:xfrm>
            <a:off x="3213875" y="5164282"/>
            <a:ext cx="2413404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</a:t>
            </a:r>
            <a:r>
              <a:rPr lang="ja-JP" altLang="en-US">
                <a:solidFill>
                  <a:schemeClr val="tx1"/>
                </a:solidFill>
              </a:rPr>
              <a:t>ライブラリ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左右矢印 23">
            <a:extLst>
              <a:ext uri="{FF2B5EF4-FFF2-40B4-BE49-F238E27FC236}">
                <a16:creationId xmlns:a16="http://schemas.microsoft.com/office/drawing/2014/main" id="{A5A5A965-B991-B550-9EDC-F734EDF15D4E}"/>
              </a:ext>
            </a:extLst>
          </p:cNvPr>
          <p:cNvSpPr/>
          <p:nvPr/>
        </p:nvSpPr>
        <p:spPr>
          <a:xfrm>
            <a:off x="5535096" y="5729125"/>
            <a:ext cx="1199523" cy="266537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4" name="左右矢印 23">
            <a:extLst>
              <a:ext uri="{FF2B5EF4-FFF2-40B4-BE49-F238E27FC236}">
                <a16:creationId xmlns:a16="http://schemas.microsoft.com/office/drawing/2014/main" id="{8BBEB56E-CDD6-636E-BA38-6673DC920AD2}"/>
              </a:ext>
            </a:extLst>
          </p:cNvPr>
          <p:cNvSpPr/>
          <p:nvPr/>
        </p:nvSpPr>
        <p:spPr>
          <a:xfrm>
            <a:off x="8872499" y="5210710"/>
            <a:ext cx="466933" cy="216490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5" name="左右矢印 23">
            <a:extLst>
              <a:ext uri="{FF2B5EF4-FFF2-40B4-BE49-F238E27FC236}">
                <a16:creationId xmlns:a16="http://schemas.microsoft.com/office/drawing/2014/main" id="{72297892-C921-A674-7712-7143FEDA46EC}"/>
              </a:ext>
            </a:extLst>
          </p:cNvPr>
          <p:cNvSpPr/>
          <p:nvPr/>
        </p:nvSpPr>
        <p:spPr>
          <a:xfrm>
            <a:off x="10174744" y="4844984"/>
            <a:ext cx="257098" cy="378553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6" name="左右矢印 23">
            <a:extLst>
              <a:ext uri="{FF2B5EF4-FFF2-40B4-BE49-F238E27FC236}">
                <a16:creationId xmlns:a16="http://schemas.microsoft.com/office/drawing/2014/main" id="{D02949D7-A89C-1C52-6476-BDA031656BDD}"/>
              </a:ext>
            </a:extLst>
          </p:cNvPr>
          <p:cNvSpPr/>
          <p:nvPr/>
        </p:nvSpPr>
        <p:spPr>
          <a:xfrm>
            <a:off x="7664411" y="5427200"/>
            <a:ext cx="257098" cy="378553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7" name="左右矢印 23">
            <a:extLst>
              <a:ext uri="{FF2B5EF4-FFF2-40B4-BE49-F238E27FC236}">
                <a16:creationId xmlns:a16="http://schemas.microsoft.com/office/drawing/2014/main" id="{5F49B37D-B98C-9A33-F3AC-FB7B6D127BCE}"/>
              </a:ext>
            </a:extLst>
          </p:cNvPr>
          <p:cNvSpPr/>
          <p:nvPr/>
        </p:nvSpPr>
        <p:spPr>
          <a:xfrm>
            <a:off x="4297476" y="5427199"/>
            <a:ext cx="257098" cy="378553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8" name="左右矢印 23">
            <a:extLst>
              <a:ext uri="{FF2B5EF4-FFF2-40B4-BE49-F238E27FC236}">
                <a16:creationId xmlns:a16="http://schemas.microsoft.com/office/drawing/2014/main" id="{94B9737C-3A23-36F8-8FA1-C55C7C0F2C66}"/>
              </a:ext>
            </a:extLst>
          </p:cNvPr>
          <p:cNvSpPr/>
          <p:nvPr/>
        </p:nvSpPr>
        <p:spPr>
          <a:xfrm>
            <a:off x="4295625" y="4838247"/>
            <a:ext cx="257098" cy="378553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9" name="左右矢印 23">
            <a:extLst>
              <a:ext uri="{FF2B5EF4-FFF2-40B4-BE49-F238E27FC236}">
                <a16:creationId xmlns:a16="http://schemas.microsoft.com/office/drawing/2014/main" id="{F7AED42D-9DDC-4DA6-4A04-686357A54BC5}"/>
              </a:ext>
            </a:extLst>
          </p:cNvPr>
          <p:cNvSpPr/>
          <p:nvPr/>
        </p:nvSpPr>
        <p:spPr>
          <a:xfrm>
            <a:off x="2450931" y="4845894"/>
            <a:ext cx="257098" cy="378553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0" name="左右矢印 23">
            <a:extLst>
              <a:ext uri="{FF2B5EF4-FFF2-40B4-BE49-F238E27FC236}">
                <a16:creationId xmlns:a16="http://schemas.microsoft.com/office/drawing/2014/main" id="{29979886-B5BA-3635-85EA-FE6C9401ED91}"/>
              </a:ext>
            </a:extLst>
          </p:cNvPr>
          <p:cNvSpPr/>
          <p:nvPr/>
        </p:nvSpPr>
        <p:spPr>
          <a:xfrm>
            <a:off x="2449846" y="5427198"/>
            <a:ext cx="257098" cy="378553"/>
          </a:xfrm>
          <a:prstGeom prst="upDown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1" name="左右矢印 23">
            <a:extLst>
              <a:ext uri="{FF2B5EF4-FFF2-40B4-BE49-F238E27FC236}">
                <a16:creationId xmlns:a16="http://schemas.microsoft.com/office/drawing/2014/main" id="{772760BF-AA76-1B41-AAF9-DE973266C757}"/>
              </a:ext>
            </a:extLst>
          </p:cNvPr>
          <p:cNvSpPr/>
          <p:nvPr/>
        </p:nvSpPr>
        <p:spPr>
          <a:xfrm>
            <a:off x="1410837" y="4850332"/>
            <a:ext cx="257098" cy="378553"/>
          </a:xfrm>
          <a:prstGeom prst="upDown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2" name="左右矢印 23">
            <a:extLst>
              <a:ext uri="{FF2B5EF4-FFF2-40B4-BE49-F238E27FC236}">
                <a16:creationId xmlns:a16="http://schemas.microsoft.com/office/drawing/2014/main" id="{616E25A7-A8CC-67E7-39C3-16704442B03C}"/>
              </a:ext>
            </a:extLst>
          </p:cNvPr>
          <p:cNvSpPr/>
          <p:nvPr/>
        </p:nvSpPr>
        <p:spPr>
          <a:xfrm>
            <a:off x="1410837" y="5391314"/>
            <a:ext cx="257098" cy="378553"/>
          </a:xfrm>
          <a:prstGeom prst="upDown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6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23B92-87AB-96A4-366F-8C80A563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シャドウプロセス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0EA605-2191-7D16-BA47-F5238E89D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tee-supplicant</a:t>
            </a:r>
            <a:r>
              <a:rPr lang="ja-JP" altLang="en-US"/>
              <a:t>のプラグインとして実装</a:t>
            </a:r>
            <a:endParaRPr lang="en-US" altLang="ja-JP" dirty="0"/>
          </a:p>
          <a:p>
            <a:pPr lvl="1"/>
            <a:r>
              <a:rPr lang="ja-JP" altLang="en-US"/>
              <a:t>共有ライブラリとして作成し、</a:t>
            </a:r>
            <a:r>
              <a:rPr lang="en-US" altLang="ja-JP" dirty="0"/>
              <a:t>tee-supplicant</a:t>
            </a:r>
            <a:r>
              <a:rPr lang="ja-JP" altLang="en-US"/>
              <a:t>の起動時にロード</a:t>
            </a:r>
            <a:endParaRPr lang="en-US" altLang="ja-JP" dirty="0"/>
          </a:p>
          <a:p>
            <a:pPr lvl="1"/>
            <a:r>
              <a:rPr lang="ja-JP" altLang="en-US"/>
              <a:t>シャドウプロセスは</a:t>
            </a:r>
            <a:r>
              <a:rPr lang="en-US" altLang="ja-JP" dirty="0"/>
              <a:t>tee-supplicant</a:t>
            </a:r>
            <a:r>
              <a:rPr lang="ja-JP" altLang="en-US"/>
              <a:t>の一般ユーザ権限で動作</a:t>
            </a:r>
            <a:endParaRPr lang="en-US" altLang="ja-JP" dirty="0"/>
          </a:p>
          <a:p>
            <a:r>
              <a:rPr lang="ja-JP" altLang="en-US"/>
              <a:t>このプラグインに対応する</a:t>
            </a:r>
            <a:r>
              <a:rPr lang="en-US" altLang="ja-JP" dirty="0"/>
              <a:t>UUID</a:t>
            </a:r>
            <a:r>
              <a:rPr lang="ja-JP" altLang="en-US"/>
              <a:t>を</a:t>
            </a:r>
            <a:r>
              <a:rPr lang="en-US" altLang="ja-JP" dirty="0"/>
              <a:t>RPC</a:t>
            </a:r>
            <a:r>
              <a:rPr lang="ja-JP" altLang="en-US"/>
              <a:t>で指定して呼び出す</a:t>
            </a:r>
            <a:endParaRPr lang="en-US" altLang="ja-JP" dirty="0"/>
          </a:p>
          <a:p>
            <a:pPr lvl="1"/>
            <a:r>
              <a:rPr lang="en-US" altLang="ja-JP" dirty="0"/>
              <a:t>RPC</a:t>
            </a:r>
            <a:r>
              <a:rPr lang="ja-JP" altLang="en-US"/>
              <a:t>用バッファに格納された</a:t>
            </a:r>
            <a:r>
              <a:rPr lang="en-US" altLang="ja-JP" dirty="0"/>
              <a:t>POSIX API</a:t>
            </a:r>
            <a:r>
              <a:rPr lang="ja-JP" altLang="en-US"/>
              <a:t>のすべての引数を受け取る</a:t>
            </a:r>
            <a:endParaRPr lang="en-US" altLang="ja-JP" dirty="0"/>
          </a:p>
          <a:p>
            <a:pPr lvl="1"/>
            <a:r>
              <a:rPr lang="en-US" altLang="ja-JP" dirty="0"/>
              <a:t>POSIX API</a:t>
            </a:r>
            <a:r>
              <a:rPr lang="ja-JP" altLang="en-US"/>
              <a:t>を実行し、実行結果を</a:t>
            </a:r>
            <a:r>
              <a:rPr lang="en-US" altLang="ja-JP" dirty="0"/>
              <a:t>RPC</a:t>
            </a:r>
            <a:r>
              <a:rPr lang="ja-JP" altLang="en-US"/>
              <a:t>用バッファに格納</a:t>
            </a:r>
            <a:endParaRPr lang="en-JP" altLang="ja-JP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5D34441-B6A4-9370-8B7A-5C0248FF9D24}"/>
              </a:ext>
            </a:extLst>
          </p:cNvPr>
          <p:cNvSpPr/>
          <p:nvPr/>
        </p:nvSpPr>
        <p:spPr>
          <a:xfrm>
            <a:off x="1421025" y="4653734"/>
            <a:ext cx="4688294" cy="18592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34530DC-DC21-0E32-9E09-1864FF665F11}"/>
              </a:ext>
            </a:extLst>
          </p:cNvPr>
          <p:cNvSpPr/>
          <p:nvPr/>
        </p:nvSpPr>
        <p:spPr>
          <a:xfrm>
            <a:off x="6842754" y="4653443"/>
            <a:ext cx="3837306" cy="18814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B4F3DFD-C72A-B060-F939-3A087A3F37D5}"/>
              </a:ext>
            </a:extLst>
          </p:cNvPr>
          <p:cNvSpPr txBox="1"/>
          <p:nvPr/>
        </p:nvSpPr>
        <p:spPr>
          <a:xfrm>
            <a:off x="1421025" y="4284402"/>
            <a:ext cx="4688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594ABA3-3DE3-5E3B-CA1A-F530F32BF906}"/>
              </a:ext>
            </a:extLst>
          </p:cNvPr>
          <p:cNvSpPr txBox="1"/>
          <p:nvPr/>
        </p:nvSpPr>
        <p:spPr>
          <a:xfrm>
            <a:off x="6842755" y="4284402"/>
            <a:ext cx="3837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218FB844-5E09-7322-3D66-7FCE882618DF}"/>
              </a:ext>
            </a:extLst>
          </p:cNvPr>
          <p:cNvSpPr/>
          <p:nvPr/>
        </p:nvSpPr>
        <p:spPr>
          <a:xfrm>
            <a:off x="1549955" y="6012995"/>
            <a:ext cx="4407647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Rich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AF6A4DF2-78DC-C2DB-0200-027A01446B6B}"/>
              </a:ext>
            </a:extLst>
          </p:cNvPr>
          <p:cNvSpPr/>
          <p:nvPr/>
        </p:nvSpPr>
        <p:spPr>
          <a:xfrm>
            <a:off x="6988570" y="6026982"/>
            <a:ext cx="3592065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B7F6F991-C5A3-5CA8-1918-3F9BCDEFE433}"/>
              </a:ext>
            </a:extLst>
          </p:cNvPr>
          <p:cNvSpPr/>
          <p:nvPr/>
        </p:nvSpPr>
        <p:spPr>
          <a:xfrm>
            <a:off x="6967541" y="5283419"/>
            <a:ext cx="3592067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1EFA5437-BEE7-D1E0-904A-84595363C8BE}"/>
              </a:ext>
            </a:extLst>
          </p:cNvPr>
          <p:cNvSpPr/>
          <p:nvPr/>
        </p:nvSpPr>
        <p:spPr>
          <a:xfrm>
            <a:off x="2866987" y="4814535"/>
            <a:ext cx="3077272" cy="10526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tee-supplicant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角丸四角形 37">
            <a:extLst>
              <a:ext uri="{FF2B5EF4-FFF2-40B4-BE49-F238E27FC236}">
                <a16:creationId xmlns:a16="http://schemas.microsoft.com/office/drawing/2014/main" id="{10730809-26EF-123A-B2CD-7E5AB42A69A1}"/>
              </a:ext>
            </a:extLst>
          </p:cNvPr>
          <p:cNvSpPr/>
          <p:nvPr/>
        </p:nvSpPr>
        <p:spPr>
          <a:xfrm>
            <a:off x="3309644" y="5272648"/>
            <a:ext cx="2191957" cy="4305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</a:rPr>
              <a:t>シャドウプロセス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50" name="左右矢印 23">
            <a:extLst>
              <a:ext uri="{FF2B5EF4-FFF2-40B4-BE49-F238E27FC236}">
                <a16:creationId xmlns:a16="http://schemas.microsoft.com/office/drawing/2014/main" id="{6C5CFE03-91DC-022E-5D43-EF65B5405738}"/>
              </a:ext>
            </a:extLst>
          </p:cNvPr>
          <p:cNvSpPr/>
          <p:nvPr/>
        </p:nvSpPr>
        <p:spPr>
          <a:xfrm>
            <a:off x="5865255" y="6033375"/>
            <a:ext cx="1197601" cy="314662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0D513F5-BBE9-B022-F01C-61647FE3E095}"/>
              </a:ext>
            </a:extLst>
          </p:cNvPr>
          <p:cNvSpPr txBox="1"/>
          <p:nvPr/>
        </p:nvSpPr>
        <p:spPr>
          <a:xfrm>
            <a:off x="3110075" y="5688376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POSIX API</a:t>
            </a:r>
            <a:endParaRPr kumimoji="1" lang="ja-JP" altLang="en-US" b="1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3282B5-67C6-5A50-C8C4-0420B74CD171}"/>
              </a:ext>
            </a:extLst>
          </p:cNvPr>
          <p:cNvSpPr txBox="1"/>
          <p:nvPr/>
        </p:nvSpPr>
        <p:spPr>
          <a:xfrm>
            <a:off x="6160948" y="572481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RPC</a:t>
            </a:r>
            <a:endParaRPr kumimoji="1" lang="ja-JP" altLang="en-US" b="1"/>
          </a:p>
        </p:txBody>
      </p:sp>
      <p:sp>
        <p:nvSpPr>
          <p:cNvPr id="7" name="左右矢印 23">
            <a:extLst>
              <a:ext uri="{FF2B5EF4-FFF2-40B4-BE49-F238E27FC236}">
                <a16:creationId xmlns:a16="http://schemas.microsoft.com/office/drawing/2014/main" id="{17E02973-9A0C-BD51-0DE5-0F17CA96A11A}"/>
              </a:ext>
            </a:extLst>
          </p:cNvPr>
          <p:cNvSpPr/>
          <p:nvPr/>
        </p:nvSpPr>
        <p:spPr>
          <a:xfrm rot="5400000">
            <a:off x="4194813" y="5744418"/>
            <a:ext cx="430587" cy="245571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24016259-819F-5F0D-4A9C-1564B36067A5}"/>
              </a:ext>
            </a:extLst>
          </p:cNvPr>
          <p:cNvSpPr/>
          <p:nvPr/>
        </p:nvSpPr>
        <p:spPr>
          <a:xfrm>
            <a:off x="1549955" y="5272648"/>
            <a:ext cx="1100343" cy="4413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左右矢印 23">
            <a:extLst>
              <a:ext uri="{FF2B5EF4-FFF2-40B4-BE49-F238E27FC236}">
                <a16:creationId xmlns:a16="http://schemas.microsoft.com/office/drawing/2014/main" id="{945CDD29-A270-B936-8F37-47913CC660F1}"/>
              </a:ext>
            </a:extLst>
          </p:cNvPr>
          <p:cNvSpPr/>
          <p:nvPr/>
        </p:nvSpPr>
        <p:spPr>
          <a:xfrm rot="5400000">
            <a:off x="8574723" y="5747708"/>
            <a:ext cx="430587" cy="245571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754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9E3B13-1DED-3017-D7AF-0D6EE1C4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TA</a:t>
            </a:r>
            <a:r>
              <a:rPr kumimoji="1" lang="ja-JP" altLang="en-US"/>
              <a:t>に提供する専用ライブラリ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82AF04-E975-F908-7B7B-061FF5698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CA</a:t>
            </a:r>
            <a:r>
              <a:rPr lang="ja-JP" altLang="en-US"/>
              <a:t>と通信を行うために用いられる</a:t>
            </a:r>
            <a:r>
              <a:rPr lang="en-US" altLang="ja-JP" dirty="0"/>
              <a:t>POSIX API</a:t>
            </a:r>
            <a:r>
              <a:rPr lang="ja-JP" altLang="en-US"/>
              <a:t>を提供</a:t>
            </a:r>
            <a:endParaRPr lang="en-US" altLang="ja-JP" dirty="0"/>
          </a:p>
          <a:p>
            <a:pPr lvl="1"/>
            <a:r>
              <a:rPr lang="ja-JP" altLang="en-US"/>
              <a:t>名前付きパイプ、</a:t>
            </a:r>
            <a:r>
              <a:rPr lang="en-US" altLang="ja-JP" dirty="0"/>
              <a:t>UNIX</a:t>
            </a:r>
            <a:r>
              <a:rPr lang="ja-JP" altLang="en-US"/>
              <a:t>ドメインソケット、ネットワークソケットに対応</a:t>
            </a:r>
            <a:endParaRPr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open, read, write, socket, connect, accept, ...</a:t>
            </a:r>
          </a:p>
          <a:p>
            <a:r>
              <a:rPr kumimoji="1" lang="en-US" altLang="ja-JP" dirty="0"/>
              <a:t>TA</a:t>
            </a:r>
            <a:r>
              <a:rPr kumimoji="1" lang="ja-JP" altLang="en-US"/>
              <a:t>として動作することをクラウドアプリケーション</a:t>
            </a:r>
            <a:r>
              <a:rPr lang="ja-JP" altLang="en-US"/>
              <a:t>から隠蔽</a:t>
            </a:r>
            <a:endParaRPr kumimoji="1" lang="en-US" altLang="ja-JP" dirty="0"/>
          </a:p>
          <a:p>
            <a:pPr lvl="1"/>
            <a:r>
              <a:rPr lang="en-US" altLang="ja-JP" dirty="0"/>
              <a:t>TEE</a:t>
            </a:r>
            <a:r>
              <a:rPr lang="ja-JP" altLang="en-US"/>
              <a:t>専用</a:t>
            </a:r>
            <a:r>
              <a:rPr lang="en-US" altLang="ja-JP" dirty="0"/>
              <a:t>API</a:t>
            </a:r>
            <a:r>
              <a:rPr lang="ja-JP" altLang="en-US"/>
              <a:t>に準拠した必須エントリポイントを実装</a:t>
            </a:r>
            <a:endParaRPr lang="en-US" altLang="ja-JP" dirty="0"/>
          </a:p>
          <a:p>
            <a:pPr lvl="1"/>
            <a:r>
              <a:rPr kumimoji="1" lang="en-US" altLang="ja-JP" dirty="0"/>
              <a:t>CA</a:t>
            </a:r>
            <a:r>
              <a:rPr kumimoji="1" lang="ja-JP" altLang="en-US"/>
              <a:t>に呼び出されるコマンドの中でクラウドアプリケーションを呼び出す</a:t>
            </a:r>
            <a:endParaRPr kumimoji="1" lang="en-US" altLang="ja-JP" dirty="0"/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7E87ACB6-6815-5679-9460-2303226043F1}"/>
              </a:ext>
            </a:extLst>
          </p:cNvPr>
          <p:cNvSpPr/>
          <p:nvPr/>
        </p:nvSpPr>
        <p:spPr>
          <a:xfrm>
            <a:off x="868920" y="4677989"/>
            <a:ext cx="4910075" cy="18349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95B5381-2B69-31BF-6785-D0F368AF689E}"/>
              </a:ext>
            </a:extLst>
          </p:cNvPr>
          <p:cNvSpPr/>
          <p:nvPr/>
        </p:nvSpPr>
        <p:spPr>
          <a:xfrm>
            <a:off x="6512429" y="4677989"/>
            <a:ext cx="4910075" cy="185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995B194E-FAB1-C71D-A73B-831B2BEC4852}"/>
              </a:ext>
            </a:extLst>
          </p:cNvPr>
          <p:cNvSpPr txBox="1"/>
          <p:nvPr/>
        </p:nvSpPr>
        <p:spPr>
          <a:xfrm>
            <a:off x="897016" y="4294539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040150E-FF0D-2AFA-A50C-6DEF6AE3BDA2}"/>
              </a:ext>
            </a:extLst>
          </p:cNvPr>
          <p:cNvSpPr txBox="1"/>
          <p:nvPr/>
        </p:nvSpPr>
        <p:spPr>
          <a:xfrm>
            <a:off x="6512431" y="4323565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88" name="角丸四角形 87">
            <a:extLst>
              <a:ext uri="{FF2B5EF4-FFF2-40B4-BE49-F238E27FC236}">
                <a16:creationId xmlns:a16="http://schemas.microsoft.com/office/drawing/2014/main" id="{90047566-A287-F49D-5AF2-4263455DBDA4}"/>
              </a:ext>
            </a:extLst>
          </p:cNvPr>
          <p:cNvSpPr/>
          <p:nvPr/>
        </p:nvSpPr>
        <p:spPr>
          <a:xfrm>
            <a:off x="1016579" y="4791193"/>
            <a:ext cx="1047457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9" name="角丸四角形 88">
            <a:extLst>
              <a:ext uri="{FF2B5EF4-FFF2-40B4-BE49-F238E27FC236}">
                <a16:creationId xmlns:a16="http://schemas.microsoft.com/office/drawing/2014/main" id="{8F70EAE2-D4D8-B5E3-EB3F-B9DB902D1778}"/>
              </a:ext>
            </a:extLst>
          </p:cNvPr>
          <p:cNvSpPr/>
          <p:nvPr/>
        </p:nvSpPr>
        <p:spPr>
          <a:xfrm>
            <a:off x="1013791" y="6012995"/>
            <a:ext cx="4613488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Rich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0" name="角丸四角形 89">
            <a:extLst>
              <a:ext uri="{FF2B5EF4-FFF2-40B4-BE49-F238E27FC236}">
                <a16:creationId xmlns:a16="http://schemas.microsoft.com/office/drawing/2014/main" id="{83944DC0-3568-67F2-49D8-87533644CC34}"/>
              </a:ext>
            </a:extLst>
          </p:cNvPr>
          <p:cNvSpPr/>
          <p:nvPr/>
        </p:nvSpPr>
        <p:spPr>
          <a:xfrm>
            <a:off x="6658246" y="6026982"/>
            <a:ext cx="4664834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1" name="角丸四角形 90">
            <a:extLst>
              <a:ext uri="{FF2B5EF4-FFF2-40B4-BE49-F238E27FC236}">
                <a16:creationId xmlns:a16="http://schemas.microsoft.com/office/drawing/2014/main" id="{63769A92-925E-BB47-12A0-657B74C85C3D}"/>
              </a:ext>
            </a:extLst>
          </p:cNvPr>
          <p:cNvSpPr/>
          <p:nvPr/>
        </p:nvSpPr>
        <p:spPr>
          <a:xfrm>
            <a:off x="6658244" y="4791191"/>
            <a:ext cx="466483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2" name="角丸四角形 7">
            <a:extLst>
              <a:ext uri="{FF2B5EF4-FFF2-40B4-BE49-F238E27FC236}">
                <a16:creationId xmlns:a16="http://schemas.microsoft.com/office/drawing/2014/main" id="{14FEAC80-2685-2354-0979-8862A48A4985}"/>
              </a:ext>
            </a:extLst>
          </p:cNvPr>
          <p:cNvSpPr/>
          <p:nvPr/>
        </p:nvSpPr>
        <p:spPr>
          <a:xfrm>
            <a:off x="1025346" y="5487251"/>
            <a:ext cx="2043282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libc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3" name="角丸四角形 7">
            <a:extLst>
              <a:ext uri="{FF2B5EF4-FFF2-40B4-BE49-F238E27FC236}">
                <a16:creationId xmlns:a16="http://schemas.microsoft.com/office/drawing/2014/main" id="{EE084C3F-5E7E-810D-C74F-098D4FB6E3BB}"/>
              </a:ext>
            </a:extLst>
          </p:cNvPr>
          <p:cNvSpPr/>
          <p:nvPr/>
        </p:nvSpPr>
        <p:spPr>
          <a:xfrm>
            <a:off x="6658244" y="5491314"/>
            <a:ext cx="2278881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Core</a:t>
            </a:r>
            <a:r>
              <a:rPr kumimoji="1" lang="ja-JP" altLang="en-US">
                <a:solidFill>
                  <a:schemeClr val="tx1"/>
                </a:solidFill>
              </a:rPr>
              <a:t>ライブラリ</a:t>
            </a:r>
          </a:p>
        </p:txBody>
      </p:sp>
      <p:sp>
        <p:nvSpPr>
          <p:cNvPr id="94" name="角丸四角形 93">
            <a:extLst>
              <a:ext uri="{FF2B5EF4-FFF2-40B4-BE49-F238E27FC236}">
                <a16:creationId xmlns:a16="http://schemas.microsoft.com/office/drawing/2014/main" id="{2EA1F7C0-B290-42C4-875F-28432C1AE4A6}"/>
              </a:ext>
            </a:extLst>
          </p:cNvPr>
          <p:cNvSpPr/>
          <p:nvPr/>
        </p:nvSpPr>
        <p:spPr>
          <a:xfrm>
            <a:off x="2209851" y="4791192"/>
            <a:ext cx="3417429" cy="4305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</a:rPr>
              <a:t>シャドウプロセス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3323971-73FD-EE03-3111-6E51C13A4DEE}"/>
              </a:ext>
            </a:extLst>
          </p:cNvPr>
          <p:cNvSpPr txBox="1"/>
          <p:nvPr/>
        </p:nvSpPr>
        <p:spPr>
          <a:xfrm>
            <a:off x="9878177" y="5171879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write()</a:t>
            </a:r>
            <a:endParaRPr kumimoji="1" lang="ja-JP" altLang="en-US" b="1"/>
          </a:p>
        </p:txBody>
      </p:sp>
      <p:sp>
        <p:nvSpPr>
          <p:cNvPr id="97" name="角丸四角形 7">
            <a:extLst>
              <a:ext uri="{FF2B5EF4-FFF2-40B4-BE49-F238E27FC236}">
                <a16:creationId xmlns:a16="http://schemas.microsoft.com/office/drawing/2014/main" id="{726021D5-4BD8-73E9-6214-921A67D5CAF4}"/>
              </a:ext>
            </a:extLst>
          </p:cNvPr>
          <p:cNvSpPr/>
          <p:nvPr/>
        </p:nvSpPr>
        <p:spPr>
          <a:xfrm>
            <a:off x="9283507" y="5491314"/>
            <a:ext cx="2039573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専用ライブラリ</a:t>
            </a:r>
          </a:p>
        </p:txBody>
      </p:sp>
      <p:sp>
        <p:nvSpPr>
          <p:cNvPr id="98" name="左右矢印 23">
            <a:extLst>
              <a:ext uri="{FF2B5EF4-FFF2-40B4-BE49-F238E27FC236}">
                <a16:creationId xmlns:a16="http://schemas.microsoft.com/office/drawing/2014/main" id="{FFE4B7B9-D6EB-50F6-E5B9-7E3C92E83E0D}"/>
              </a:ext>
            </a:extLst>
          </p:cNvPr>
          <p:cNvSpPr/>
          <p:nvPr/>
        </p:nvSpPr>
        <p:spPr>
          <a:xfrm rot="10800000">
            <a:off x="8880620" y="5510009"/>
            <a:ext cx="476802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99" name="角丸四角形 7">
            <a:extLst>
              <a:ext uri="{FF2B5EF4-FFF2-40B4-BE49-F238E27FC236}">
                <a16:creationId xmlns:a16="http://schemas.microsoft.com/office/drawing/2014/main" id="{7E152FB3-6577-99CF-836A-75FED67788A3}"/>
              </a:ext>
            </a:extLst>
          </p:cNvPr>
          <p:cNvSpPr/>
          <p:nvPr/>
        </p:nvSpPr>
        <p:spPr>
          <a:xfrm>
            <a:off x="3213875" y="5478607"/>
            <a:ext cx="2413404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</a:t>
            </a:r>
            <a:r>
              <a:rPr lang="ja-JP" altLang="en-US">
                <a:solidFill>
                  <a:schemeClr val="tx1"/>
                </a:solidFill>
              </a:rPr>
              <a:t>ライブラリ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0" name="左右矢印 23">
            <a:extLst>
              <a:ext uri="{FF2B5EF4-FFF2-40B4-BE49-F238E27FC236}">
                <a16:creationId xmlns:a16="http://schemas.microsoft.com/office/drawing/2014/main" id="{134CD00A-259D-ED82-600E-4DA06EC7F0D8}"/>
              </a:ext>
            </a:extLst>
          </p:cNvPr>
          <p:cNvSpPr/>
          <p:nvPr/>
        </p:nvSpPr>
        <p:spPr>
          <a:xfrm rot="16200000">
            <a:off x="4345812" y="5745498"/>
            <a:ext cx="287648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1" name="左右矢印 23">
            <a:extLst>
              <a:ext uri="{FF2B5EF4-FFF2-40B4-BE49-F238E27FC236}">
                <a16:creationId xmlns:a16="http://schemas.microsoft.com/office/drawing/2014/main" id="{8DB8E819-C457-5CA9-42A5-8227F3133799}"/>
              </a:ext>
            </a:extLst>
          </p:cNvPr>
          <p:cNvSpPr/>
          <p:nvPr/>
        </p:nvSpPr>
        <p:spPr>
          <a:xfrm rot="16200000">
            <a:off x="4337671" y="5201711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2" name="左右矢印 23">
            <a:extLst>
              <a:ext uri="{FF2B5EF4-FFF2-40B4-BE49-F238E27FC236}">
                <a16:creationId xmlns:a16="http://schemas.microsoft.com/office/drawing/2014/main" id="{1CC42BC9-97E4-1778-AA7F-2D63A3B08715}"/>
              </a:ext>
            </a:extLst>
          </p:cNvPr>
          <p:cNvSpPr/>
          <p:nvPr/>
        </p:nvSpPr>
        <p:spPr>
          <a:xfrm rot="5400000">
            <a:off x="2404214" y="5224776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3" name="左右矢印 23">
            <a:extLst>
              <a:ext uri="{FF2B5EF4-FFF2-40B4-BE49-F238E27FC236}">
                <a16:creationId xmlns:a16="http://schemas.microsoft.com/office/drawing/2014/main" id="{51664BC6-4234-9A36-9DFB-262E36CF0061}"/>
              </a:ext>
            </a:extLst>
          </p:cNvPr>
          <p:cNvSpPr/>
          <p:nvPr/>
        </p:nvSpPr>
        <p:spPr>
          <a:xfrm rot="5400000">
            <a:off x="2404213" y="5773420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4" name="左右矢印 23">
            <a:extLst>
              <a:ext uri="{FF2B5EF4-FFF2-40B4-BE49-F238E27FC236}">
                <a16:creationId xmlns:a16="http://schemas.microsoft.com/office/drawing/2014/main" id="{7915229A-0087-5DD4-D50A-2E018B31C425}"/>
              </a:ext>
            </a:extLst>
          </p:cNvPr>
          <p:cNvSpPr/>
          <p:nvPr/>
        </p:nvSpPr>
        <p:spPr>
          <a:xfrm rot="5400000">
            <a:off x="10637039" y="5237538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5" name="左右矢印 23">
            <a:extLst>
              <a:ext uri="{FF2B5EF4-FFF2-40B4-BE49-F238E27FC236}">
                <a16:creationId xmlns:a16="http://schemas.microsoft.com/office/drawing/2014/main" id="{0DD91DC6-416B-CF6A-EEA4-298A10AF2E8D}"/>
              </a:ext>
            </a:extLst>
          </p:cNvPr>
          <p:cNvSpPr/>
          <p:nvPr/>
        </p:nvSpPr>
        <p:spPr>
          <a:xfrm rot="5400000">
            <a:off x="6817760" y="5787374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6" name="左右矢印 23">
            <a:extLst>
              <a:ext uri="{FF2B5EF4-FFF2-40B4-BE49-F238E27FC236}">
                <a16:creationId xmlns:a16="http://schemas.microsoft.com/office/drawing/2014/main" id="{240F8B7E-20C5-FA17-3E88-81A63CAEE23F}"/>
              </a:ext>
            </a:extLst>
          </p:cNvPr>
          <p:cNvSpPr/>
          <p:nvPr/>
        </p:nvSpPr>
        <p:spPr>
          <a:xfrm rot="10800000">
            <a:off x="5535096" y="6043450"/>
            <a:ext cx="1199523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AE2C98A1-4335-FF79-1B98-2FBD34DD5301}"/>
              </a:ext>
            </a:extLst>
          </p:cNvPr>
          <p:cNvSpPr txBox="1"/>
          <p:nvPr/>
        </p:nvSpPr>
        <p:spPr>
          <a:xfrm>
            <a:off x="1610925" y="5157442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write()</a:t>
            </a:r>
            <a:endParaRPr kumimoji="1" lang="ja-JP" altLang="en-US" b="1"/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AB3FA963-B220-7F8E-DCEC-F13A18DBFA59}"/>
              </a:ext>
            </a:extLst>
          </p:cNvPr>
          <p:cNvSpPr txBox="1"/>
          <p:nvPr/>
        </p:nvSpPr>
        <p:spPr>
          <a:xfrm>
            <a:off x="5819124" y="575472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RPC</a:t>
            </a:r>
            <a:endParaRPr kumimoji="1" lang="ja-JP" altLang="en-US" b="1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9358B1F3-A4D8-EEF9-7A05-9C01C8467A4A}"/>
              </a:ext>
            </a:extLst>
          </p:cNvPr>
          <p:cNvSpPr txBox="1"/>
          <p:nvPr/>
        </p:nvSpPr>
        <p:spPr>
          <a:xfrm>
            <a:off x="7009789" y="5703276"/>
            <a:ext cx="29542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b="1" dirty="0" err="1"/>
              <a:t>tee_invoke_supp_plugin</a:t>
            </a:r>
            <a:r>
              <a:rPr lang="en" altLang="ja-JP" b="1" dirty="0"/>
              <a:t>()</a:t>
            </a:r>
            <a:endParaRPr lang="ja-JP" altLang="en-US" b="1"/>
          </a:p>
        </p:txBody>
      </p:sp>
    </p:spTree>
    <p:extLst>
      <p:ext uri="{BB962C8B-B14F-4D97-AF65-F5344CB8AC3E}">
        <p14:creationId xmlns:p14="http://schemas.microsoft.com/office/powerpoint/2010/main" val="2086476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9E3B13-1DED-3017-D7AF-0D6EE1C4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</a:t>
            </a:r>
            <a:r>
              <a:rPr kumimoji="1" lang="en-US" altLang="ja-JP" dirty="0"/>
              <a:t>A</a:t>
            </a:r>
            <a:r>
              <a:rPr kumimoji="1" lang="ja-JP" altLang="en-US"/>
              <a:t>に提供する専用ライブラリ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82AF04-E975-F908-7B7B-061FF5698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CA</a:t>
            </a:r>
            <a:r>
              <a:rPr kumimoji="1" lang="ja-JP" altLang="en-US"/>
              <a:t>として動作することを</a:t>
            </a:r>
            <a:r>
              <a:rPr lang="ja-JP" altLang="en-US"/>
              <a:t>クラウド</a:t>
            </a:r>
            <a:r>
              <a:rPr kumimoji="1" lang="ja-JP" altLang="en-US"/>
              <a:t>アプリケーション</a:t>
            </a:r>
            <a:r>
              <a:rPr lang="ja-JP" altLang="en-US"/>
              <a:t>から隠蔽</a:t>
            </a:r>
            <a:endParaRPr kumimoji="1" lang="en-US" altLang="ja-JP" dirty="0"/>
          </a:p>
          <a:p>
            <a:pPr lvl="1"/>
            <a:r>
              <a:rPr lang="en-US" altLang="ja-JP" dirty="0"/>
              <a:t>TEE</a:t>
            </a:r>
            <a:r>
              <a:rPr lang="ja-JP" altLang="en-US"/>
              <a:t>専用</a:t>
            </a:r>
            <a:r>
              <a:rPr lang="en-US" altLang="ja-JP" dirty="0"/>
              <a:t>API</a:t>
            </a:r>
            <a:r>
              <a:rPr lang="ja-JP" altLang="en-US"/>
              <a:t>を用いて</a:t>
            </a:r>
            <a:r>
              <a:rPr lang="en-US" altLang="ja-JP" dirty="0"/>
              <a:t>TA</a:t>
            </a:r>
            <a:r>
              <a:rPr lang="ja-JP" altLang="en-US"/>
              <a:t>をロードし、</a:t>
            </a:r>
            <a:r>
              <a:rPr lang="en-US" altLang="ja-JP" dirty="0"/>
              <a:t>TA</a:t>
            </a:r>
            <a:r>
              <a:rPr lang="ja-JP" altLang="en-US"/>
              <a:t>のコマンドを実行</a:t>
            </a:r>
            <a:endParaRPr lang="en-US" altLang="ja-JP" dirty="0"/>
          </a:p>
          <a:p>
            <a:pPr lvl="1"/>
            <a:r>
              <a:rPr lang="ja-JP" altLang="en-US"/>
              <a:t>以降はコマンドの代わりに</a:t>
            </a:r>
            <a:r>
              <a:rPr lang="en-US" altLang="ja-JP" dirty="0"/>
              <a:t>POSIX API</a:t>
            </a:r>
            <a:r>
              <a:rPr lang="ja-JP" altLang="en-US"/>
              <a:t>を用いて</a:t>
            </a:r>
            <a:r>
              <a:rPr lang="en-US" altLang="ja-JP" dirty="0"/>
              <a:t>TA</a:t>
            </a:r>
            <a:r>
              <a:rPr lang="ja-JP" altLang="en-US"/>
              <a:t>との通信を行う</a:t>
            </a:r>
            <a:endParaRPr lang="en-US" altLang="ja-JP" dirty="0"/>
          </a:p>
          <a:p>
            <a:r>
              <a:rPr lang="en-US" altLang="ja-JP" dirty="0"/>
              <a:t>CA</a:t>
            </a:r>
            <a:r>
              <a:rPr lang="ja-JP" altLang="en-US"/>
              <a:t>でクラウドアプリケーションを</a:t>
            </a:r>
            <a:r>
              <a:rPr lang="ja-JP" altLang="en-JP"/>
              <a:t>並列</a:t>
            </a:r>
            <a:r>
              <a:rPr lang="ja-JP" altLang="en-US"/>
              <a:t>実行</a:t>
            </a:r>
            <a:endParaRPr lang="en-US" altLang="ja-JP" dirty="0"/>
          </a:p>
          <a:p>
            <a:pPr lvl="1"/>
            <a:r>
              <a:rPr kumimoji="1" lang="ja-JP" altLang="en-US"/>
              <a:t>専用ライブラリはサブスレッドを生成して</a:t>
            </a:r>
            <a:r>
              <a:rPr kumimoji="1" lang="en-US" altLang="ja-JP" dirty="0"/>
              <a:t>TA</a:t>
            </a:r>
            <a:r>
              <a:rPr kumimoji="1" lang="ja-JP" altLang="en-US"/>
              <a:t>の</a:t>
            </a:r>
            <a:r>
              <a:rPr kumimoji="1" lang="ja-JP" altLang="en-JP"/>
              <a:t>コマンド</a:t>
            </a:r>
            <a:r>
              <a:rPr lang="ja-JP" altLang="en-US"/>
              <a:t>実行を継続</a:t>
            </a:r>
            <a:endParaRPr kumimoji="1" lang="en-US" altLang="ja-JP" dirty="0"/>
          </a:p>
          <a:p>
            <a:pPr lvl="1"/>
            <a:r>
              <a:rPr lang="ja-JP" altLang="en-US"/>
              <a:t>メインスレッドではクラウドアプリケーションを実行</a:t>
            </a:r>
            <a:endParaRPr lang="en-US" altLang="ja-JP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B3D85AD-6985-B13C-90FA-57CCD0FE56A9}"/>
              </a:ext>
            </a:extLst>
          </p:cNvPr>
          <p:cNvSpPr/>
          <p:nvPr/>
        </p:nvSpPr>
        <p:spPr>
          <a:xfrm>
            <a:off x="868920" y="4667956"/>
            <a:ext cx="4910075" cy="18450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DAB704F-1F88-8966-0DDF-F0B4F05A2B3E}"/>
              </a:ext>
            </a:extLst>
          </p:cNvPr>
          <p:cNvSpPr/>
          <p:nvPr/>
        </p:nvSpPr>
        <p:spPr>
          <a:xfrm>
            <a:off x="6512429" y="4666665"/>
            <a:ext cx="4910075" cy="1868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BE6B3D2-E43A-8DBC-2D23-387FF060C9E0}"/>
              </a:ext>
            </a:extLst>
          </p:cNvPr>
          <p:cNvSpPr txBox="1"/>
          <p:nvPr/>
        </p:nvSpPr>
        <p:spPr>
          <a:xfrm>
            <a:off x="897016" y="4301386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169A28D-51C1-1022-4FD7-1094F986A888}"/>
              </a:ext>
            </a:extLst>
          </p:cNvPr>
          <p:cNvSpPr txBox="1"/>
          <p:nvPr/>
        </p:nvSpPr>
        <p:spPr>
          <a:xfrm>
            <a:off x="6512431" y="4298659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E73313C5-8D74-29D6-D8D1-1BEF91A5EF4F}"/>
              </a:ext>
            </a:extLst>
          </p:cNvPr>
          <p:cNvSpPr/>
          <p:nvPr/>
        </p:nvSpPr>
        <p:spPr>
          <a:xfrm>
            <a:off x="1016579" y="4757639"/>
            <a:ext cx="4610700" cy="55708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  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309A5EB9-0EED-905A-4309-61B31F8C73E1}"/>
              </a:ext>
            </a:extLst>
          </p:cNvPr>
          <p:cNvSpPr/>
          <p:nvPr/>
        </p:nvSpPr>
        <p:spPr>
          <a:xfrm>
            <a:off x="1013791" y="6012995"/>
            <a:ext cx="4613488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Rich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CF5E23C7-F3F4-1F1D-B0D8-146BEA44994E}"/>
              </a:ext>
            </a:extLst>
          </p:cNvPr>
          <p:cNvSpPr/>
          <p:nvPr/>
        </p:nvSpPr>
        <p:spPr>
          <a:xfrm>
            <a:off x="6658246" y="6026982"/>
            <a:ext cx="4664834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43DE4994-D292-E07F-9A2F-DDEC9651A530}"/>
              </a:ext>
            </a:extLst>
          </p:cNvPr>
          <p:cNvSpPr/>
          <p:nvPr/>
        </p:nvSpPr>
        <p:spPr>
          <a:xfrm>
            <a:off x="6658244" y="4791191"/>
            <a:ext cx="466483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角丸四角形 7">
            <a:extLst>
              <a:ext uri="{FF2B5EF4-FFF2-40B4-BE49-F238E27FC236}">
                <a16:creationId xmlns:a16="http://schemas.microsoft.com/office/drawing/2014/main" id="{7821370A-C0C9-7081-8377-27B1DE892BC6}"/>
              </a:ext>
            </a:extLst>
          </p:cNvPr>
          <p:cNvSpPr/>
          <p:nvPr/>
        </p:nvSpPr>
        <p:spPr>
          <a:xfrm>
            <a:off x="1025345" y="5487251"/>
            <a:ext cx="2406935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</a:t>
            </a:r>
            <a:r>
              <a:rPr lang="ja-JP" altLang="en-US">
                <a:solidFill>
                  <a:schemeClr val="tx1"/>
                </a:solidFill>
              </a:rPr>
              <a:t>ライブラリ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角丸四角形 7">
            <a:extLst>
              <a:ext uri="{FF2B5EF4-FFF2-40B4-BE49-F238E27FC236}">
                <a16:creationId xmlns:a16="http://schemas.microsoft.com/office/drawing/2014/main" id="{8C1E344D-A5AC-B17C-3E99-72BB70E7A910}"/>
              </a:ext>
            </a:extLst>
          </p:cNvPr>
          <p:cNvSpPr/>
          <p:nvPr/>
        </p:nvSpPr>
        <p:spPr>
          <a:xfrm>
            <a:off x="6658244" y="5491314"/>
            <a:ext cx="4664834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Core</a:t>
            </a:r>
            <a:r>
              <a:rPr kumimoji="1" lang="ja-JP" altLang="en-US">
                <a:solidFill>
                  <a:schemeClr val="tx1"/>
                </a:solidFill>
              </a:rPr>
              <a:t>ライブラリ</a:t>
            </a:r>
          </a:p>
        </p:txBody>
      </p:sp>
      <p:sp>
        <p:nvSpPr>
          <p:cNvPr id="34" name="角丸四角形 7">
            <a:extLst>
              <a:ext uri="{FF2B5EF4-FFF2-40B4-BE49-F238E27FC236}">
                <a16:creationId xmlns:a16="http://schemas.microsoft.com/office/drawing/2014/main" id="{C92EE3CB-2A74-DC5A-DBF3-27F6F0B5DD07}"/>
              </a:ext>
            </a:extLst>
          </p:cNvPr>
          <p:cNvSpPr/>
          <p:nvPr/>
        </p:nvSpPr>
        <p:spPr>
          <a:xfrm>
            <a:off x="3583997" y="5478607"/>
            <a:ext cx="2043282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libc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左右矢印 23">
            <a:extLst>
              <a:ext uri="{FF2B5EF4-FFF2-40B4-BE49-F238E27FC236}">
                <a16:creationId xmlns:a16="http://schemas.microsoft.com/office/drawing/2014/main" id="{3A4D444C-8E91-E664-C973-E038E22226AC}"/>
              </a:ext>
            </a:extLst>
          </p:cNvPr>
          <p:cNvSpPr/>
          <p:nvPr/>
        </p:nvSpPr>
        <p:spPr>
          <a:xfrm rot="5400000">
            <a:off x="4462607" y="5768147"/>
            <a:ext cx="287648" cy="266537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8" name="左右矢印 23">
            <a:extLst>
              <a:ext uri="{FF2B5EF4-FFF2-40B4-BE49-F238E27FC236}">
                <a16:creationId xmlns:a16="http://schemas.microsoft.com/office/drawing/2014/main" id="{0147AEE7-BF0C-3887-9930-B41E56D4917B}"/>
              </a:ext>
            </a:extLst>
          </p:cNvPr>
          <p:cNvSpPr/>
          <p:nvPr/>
        </p:nvSpPr>
        <p:spPr>
          <a:xfrm rot="5400000">
            <a:off x="2072463" y="5783260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9" name="左右矢印 23">
            <a:extLst>
              <a:ext uri="{FF2B5EF4-FFF2-40B4-BE49-F238E27FC236}">
                <a16:creationId xmlns:a16="http://schemas.microsoft.com/office/drawing/2014/main" id="{FC05C10A-8018-2513-4F48-B9E1C3F5B924}"/>
              </a:ext>
            </a:extLst>
          </p:cNvPr>
          <p:cNvSpPr/>
          <p:nvPr/>
        </p:nvSpPr>
        <p:spPr>
          <a:xfrm rot="16200000">
            <a:off x="8838696" y="5221653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0" name="左右矢印 23">
            <a:extLst>
              <a:ext uri="{FF2B5EF4-FFF2-40B4-BE49-F238E27FC236}">
                <a16:creationId xmlns:a16="http://schemas.microsoft.com/office/drawing/2014/main" id="{FE39B913-FC87-E6D7-F1DD-BC8920CD4216}"/>
              </a:ext>
            </a:extLst>
          </p:cNvPr>
          <p:cNvSpPr/>
          <p:nvPr/>
        </p:nvSpPr>
        <p:spPr>
          <a:xfrm rot="16200000">
            <a:off x="8838695" y="5779547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1" name="左右矢印 23">
            <a:extLst>
              <a:ext uri="{FF2B5EF4-FFF2-40B4-BE49-F238E27FC236}">
                <a16:creationId xmlns:a16="http://schemas.microsoft.com/office/drawing/2014/main" id="{E06540DC-98EE-1060-0D26-061BD8137668}"/>
              </a:ext>
            </a:extLst>
          </p:cNvPr>
          <p:cNvSpPr/>
          <p:nvPr/>
        </p:nvSpPr>
        <p:spPr>
          <a:xfrm>
            <a:off x="5535096" y="6043450"/>
            <a:ext cx="1199523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" name="角丸四角形 26">
            <a:extLst>
              <a:ext uri="{FF2B5EF4-FFF2-40B4-BE49-F238E27FC236}">
                <a16:creationId xmlns:a16="http://schemas.microsoft.com/office/drawing/2014/main" id="{E5251E32-661F-092F-40D4-C4DCD38E7E83}"/>
              </a:ext>
            </a:extLst>
          </p:cNvPr>
          <p:cNvSpPr/>
          <p:nvPr/>
        </p:nvSpPr>
        <p:spPr>
          <a:xfrm>
            <a:off x="1248878" y="4987204"/>
            <a:ext cx="1951100" cy="2876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サブスレッド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角丸四角形 26">
            <a:extLst>
              <a:ext uri="{FF2B5EF4-FFF2-40B4-BE49-F238E27FC236}">
                <a16:creationId xmlns:a16="http://schemas.microsoft.com/office/drawing/2014/main" id="{2EB64252-A30B-DBE4-CB44-1B84AA73739B}"/>
              </a:ext>
            </a:extLst>
          </p:cNvPr>
          <p:cNvSpPr/>
          <p:nvPr/>
        </p:nvSpPr>
        <p:spPr>
          <a:xfrm>
            <a:off x="3583996" y="4987204"/>
            <a:ext cx="1951100" cy="2876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メインスレッド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左右矢印 23">
            <a:extLst>
              <a:ext uri="{FF2B5EF4-FFF2-40B4-BE49-F238E27FC236}">
                <a16:creationId xmlns:a16="http://schemas.microsoft.com/office/drawing/2014/main" id="{BA2B09BD-B12A-DC65-D8D5-18D039C0F86B}"/>
              </a:ext>
            </a:extLst>
          </p:cNvPr>
          <p:cNvSpPr/>
          <p:nvPr/>
        </p:nvSpPr>
        <p:spPr>
          <a:xfrm rot="5400000">
            <a:off x="4461224" y="5225252"/>
            <a:ext cx="287649" cy="266537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7" name="左右矢印 23">
            <a:extLst>
              <a:ext uri="{FF2B5EF4-FFF2-40B4-BE49-F238E27FC236}">
                <a16:creationId xmlns:a16="http://schemas.microsoft.com/office/drawing/2014/main" id="{88FE4E4A-0F5E-96AE-B795-697A21A4CC21}"/>
              </a:ext>
            </a:extLst>
          </p:cNvPr>
          <p:cNvSpPr/>
          <p:nvPr/>
        </p:nvSpPr>
        <p:spPr>
          <a:xfrm rot="5400000">
            <a:off x="2080027" y="5230311"/>
            <a:ext cx="292862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42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2C144-117C-7387-922D-8F2CADBE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89490-420C-20E0-2560-16875BE8D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CA</a:t>
            </a:r>
            <a:r>
              <a:rPr kumimoji="1" lang="ja-JP" altLang="en-US"/>
              <a:t>と</a:t>
            </a:r>
            <a:r>
              <a:rPr kumimoji="1" lang="en-US" altLang="ja-JP" dirty="0"/>
              <a:t>TA</a:t>
            </a:r>
            <a:r>
              <a:rPr kumimoji="1" lang="ja-JP" altLang="en-US"/>
              <a:t>の間で</a:t>
            </a:r>
            <a:r>
              <a:rPr kumimoji="1" lang="en-US" altLang="ja-JP" dirty="0"/>
              <a:t>POSIX API</a:t>
            </a:r>
            <a:r>
              <a:rPr kumimoji="1" lang="ja-JP" altLang="en-US"/>
              <a:t>を用いて通信</a:t>
            </a:r>
            <a:endParaRPr kumimoji="1" lang="en-US" altLang="ja-JP" dirty="0"/>
          </a:p>
          <a:p>
            <a:pPr lvl="1"/>
            <a:r>
              <a:rPr kumimoji="1" lang="ja-JP" altLang="en-US"/>
              <a:t>名前付きパイプ、</a:t>
            </a:r>
            <a:r>
              <a:rPr kumimoji="1" lang="en-US" altLang="ja-JP" dirty="0"/>
              <a:t>UNIX</a:t>
            </a:r>
            <a:r>
              <a:rPr kumimoji="1" lang="ja-JP" altLang="en-US"/>
              <a:t>ドメインソケット、ネットワークソケット</a:t>
            </a:r>
            <a:endParaRPr kumimoji="1" lang="en-US" altLang="ja-JP" dirty="0"/>
          </a:p>
          <a:p>
            <a:pPr lvl="1"/>
            <a:r>
              <a:rPr kumimoji="1" lang="ja-JP" altLang="en-US"/>
              <a:t>双方向にデータが送受信できることを確認</a:t>
            </a:r>
            <a:endParaRPr kumimoji="1" lang="en-US" altLang="ja-JP" dirty="0"/>
          </a:p>
          <a:p>
            <a:pPr lvl="1"/>
            <a:r>
              <a:rPr lang="ja-JP" altLang="en-US"/>
              <a:t>通信</a:t>
            </a:r>
            <a:r>
              <a:rPr kumimoji="1" lang="ja-JP" altLang="en-US"/>
              <a:t>性能とオーバヘッドを測定</a:t>
            </a:r>
            <a:endParaRPr kumimoji="1" lang="en-US" altLang="ja-JP" dirty="0"/>
          </a:p>
          <a:p>
            <a:r>
              <a:rPr kumimoji="1" lang="en-US" altLang="ja-JP" dirty="0"/>
              <a:t>QEMU 8.0.0</a:t>
            </a:r>
            <a:r>
              <a:rPr kumimoji="1" lang="ja-JP" altLang="en-US"/>
              <a:t>で</a:t>
            </a:r>
            <a:r>
              <a:rPr kumimoji="1" lang="en-US" altLang="ja-JP" dirty="0"/>
              <a:t>ARM CPU</a:t>
            </a:r>
            <a:r>
              <a:rPr kumimoji="1" lang="ja-JP" altLang="en-US"/>
              <a:t>をエミュレーションして実行</a:t>
            </a:r>
          </a:p>
          <a:p>
            <a:pPr lvl="1"/>
            <a:r>
              <a:rPr kumimoji="1" lang="ja-JP" altLang="en-US"/>
              <a:t>本実験では</a:t>
            </a:r>
            <a:r>
              <a:rPr kumimoji="1" lang="en-US" altLang="ja-JP" dirty="0" err="1"/>
              <a:t>Wasm</a:t>
            </a:r>
            <a:r>
              <a:rPr kumimoji="1" lang="ja-JP" altLang="en-US"/>
              <a:t>を用いずに</a:t>
            </a:r>
            <a:r>
              <a:rPr kumimoji="1" lang="en-US" altLang="ja-JP" dirty="0"/>
              <a:t>TA</a:t>
            </a:r>
            <a:r>
              <a:rPr kumimoji="1" lang="ja-JP" altLang="en-US"/>
              <a:t>を実行</a:t>
            </a:r>
            <a:endParaRPr kumimoji="1" lang="en-US" altLang="ja-JP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6719CFD-B515-3689-A816-B5FD6559C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89924"/>
              </p:ext>
            </p:extLst>
          </p:nvPr>
        </p:nvGraphicFramePr>
        <p:xfrm>
          <a:off x="2242007" y="4606868"/>
          <a:ext cx="7733386" cy="1463040"/>
        </p:xfrm>
        <a:graphic>
          <a:graphicData uri="http://schemas.openxmlformats.org/drawingml/2006/table">
            <a:tbl>
              <a:tblPr/>
              <a:tblGrid>
                <a:gridCol w="1284206">
                  <a:extLst>
                    <a:ext uri="{9D8B030D-6E8A-4147-A177-3AD203B41FA5}">
                      <a16:colId xmlns:a16="http://schemas.microsoft.com/office/drawing/2014/main" val="2741908768"/>
                    </a:ext>
                  </a:extLst>
                </a:gridCol>
                <a:gridCol w="3224590">
                  <a:extLst>
                    <a:ext uri="{9D8B030D-6E8A-4147-A177-3AD203B41FA5}">
                      <a16:colId xmlns:a16="http://schemas.microsoft.com/office/drawing/2014/main" val="3065781809"/>
                    </a:ext>
                  </a:extLst>
                </a:gridCol>
                <a:gridCol w="3224590">
                  <a:extLst>
                    <a:ext uri="{9D8B030D-6E8A-4147-A177-3AD203B41FA5}">
                      <a16:colId xmlns:a16="http://schemas.microsoft.com/office/drawing/2014/main" val="4289567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>
                          <a:solidFill>
                            <a:schemeClr val="tx1"/>
                          </a:solidFill>
                        </a:rPr>
                        <a:t>ホスト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b="1" dirty="0" err="1">
                          <a:solidFill>
                            <a:schemeClr val="tx1"/>
                          </a:solidFill>
                        </a:rPr>
                        <a:t>エミュレーション環境</a:t>
                      </a:r>
                      <a:endParaRPr lang="en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485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" b="0" dirty="0">
                          <a:solidFill>
                            <a:schemeClr val="tx1"/>
                          </a:solidFill>
                        </a:rPr>
                        <a:t>CPU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Intel Core i7-12700</a:t>
                      </a:r>
                      <a:endParaRPr lang="en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ARM Cortex-A57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05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en-US" b="0">
                          <a:solidFill>
                            <a:schemeClr val="tx1"/>
                          </a:solidFill>
                        </a:rPr>
                        <a:t>メモリ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64 GiB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1057</a:t>
                      </a:r>
                      <a:r>
                        <a:rPr lang="en" dirty="0">
                          <a:solidFill>
                            <a:schemeClr val="tx1"/>
                          </a:solidFill>
                        </a:rPr>
                        <a:t> MiB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213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" b="0" dirty="0">
                          <a:solidFill>
                            <a:schemeClr val="tx1"/>
                          </a:solidFill>
                        </a:rPr>
                        <a:t>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Linux 6.2.0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Linux 6.6.0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986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382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2C144-117C-7387-922D-8F2CADBE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kumimoji="1" lang="en-US" altLang="ja-JP" dirty="0"/>
              <a:t>1</a:t>
            </a:r>
            <a:r>
              <a:rPr kumimoji="1" lang="ja-JP" altLang="en-US"/>
              <a:t>：</a:t>
            </a:r>
            <a:r>
              <a:rPr kumimoji="1" lang="en-US" altLang="ja-JP" dirty="0"/>
              <a:t>POSIX API</a:t>
            </a:r>
            <a:r>
              <a:rPr kumimoji="1" lang="ja-JP" altLang="en-US"/>
              <a:t>を用いた通信の確認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89490-420C-20E0-2560-16875BE8D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CA</a:t>
            </a:r>
            <a:r>
              <a:rPr kumimoji="1" lang="ja-JP" altLang="en-US"/>
              <a:t>と</a:t>
            </a:r>
            <a:r>
              <a:rPr kumimoji="1" lang="en-US" altLang="ja-JP" dirty="0"/>
              <a:t>TA</a:t>
            </a:r>
            <a:r>
              <a:rPr kumimoji="1" lang="ja-JP" altLang="en-US"/>
              <a:t>の間で名前付きパイプを用いて通信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CA</a:t>
            </a:r>
            <a:r>
              <a:rPr kumimoji="1" lang="ja-JP" altLang="en-US"/>
              <a:t>がパイプを作成して文字列を書き込み、</a:t>
            </a:r>
            <a:r>
              <a:rPr kumimoji="1" lang="en-US" altLang="ja-JP" dirty="0"/>
              <a:t>TA</a:t>
            </a:r>
            <a:r>
              <a:rPr kumimoji="1" lang="ja-JP" altLang="en-US"/>
              <a:t>が読み込むことができた</a:t>
            </a:r>
            <a:endParaRPr kumimoji="1" lang="en-US" altLang="ja-JP" dirty="0"/>
          </a:p>
          <a:p>
            <a:pPr lvl="1"/>
            <a:r>
              <a:rPr lang="en-US" altLang="ja-JP" dirty="0"/>
              <a:t>TA</a:t>
            </a:r>
            <a:r>
              <a:rPr lang="ja-JP" altLang="en-US"/>
              <a:t>がパイプを作成して</a:t>
            </a:r>
            <a:r>
              <a:rPr kumimoji="1" lang="ja-JP" altLang="en-US"/>
              <a:t>文字列を書き込み、</a:t>
            </a:r>
            <a:r>
              <a:rPr lang="en-US" altLang="ja-JP" dirty="0"/>
              <a:t>C</a:t>
            </a:r>
            <a:r>
              <a:rPr kumimoji="1" lang="en-US" altLang="ja-JP" dirty="0"/>
              <a:t>A</a:t>
            </a:r>
            <a:r>
              <a:rPr lang="ja-JP" altLang="en-US"/>
              <a:t>が</a:t>
            </a:r>
            <a:r>
              <a:rPr kumimoji="1" lang="ja-JP" altLang="en-US"/>
              <a:t>読み込むことができた</a:t>
            </a:r>
            <a:endParaRPr kumimoji="1" lang="en-US" altLang="ja-JP" dirty="0"/>
          </a:p>
          <a:p>
            <a:r>
              <a:rPr kumimoji="1" lang="en-US" altLang="ja-JP" dirty="0"/>
              <a:t>UNIX</a:t>
            </a:r>
            <a:r>
              <a:rPr kumimoji="1" lang="ja-JP" altLang="en-US"/>
              <a:t>ドメイン</a:t>
            </a:r>
            <a:r>
              <a:rPr kumimoji="1" lang="en-US" altLang="ja-JP" dirty="0"/>
              <a:t>/</a:t>
            </a:r>
            <a:r>
              <a:rPr kumimoji="1" lang="ja-JP" altLang="en-US"/>
              <a:t>ネットワークソケットを用いて通信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CA</a:t>
            </a:r>
            <a:r>
              <a:rPr kumimoji="1" lang="ja-JP" altLang="en-US"/>
              <a:t>が</a:t>
            </a:r>
            <a:r>
              <a:rPr kumimoji="1" lang="en-US" altLang="ja-JP" dirty="0"/>
              <a:t>TA</a:t>
            </a:r>
            <a:r>
              <a:rPr kumimoji="1" lang="ja-JP" altLang="en-US"/>
              <a:t>に接続して文字列を送信し、</a:t>
            </a:r>
            <a:r>
              <a:rPr kumimoji="1" lang="en-US" altLang="ja-JP" dirty="0"/>
              <a:t>TA</a:t>
            </a:r>
            <a:r>
              <a:rPr kumimoji="1" lang="ja-JP" altLang="en-US"/>
              <a:t>が受信</a:t>
            </a:r>
            <a:r>
              <a:rPr kumimoji="1" lang="ja-JP" altLang="en-JP"/>
              <a:t>す</a:t>
            </a:r>
            <a:r>
              <a:rPr lang="ja-JP" altLang="en-US"/>
              <a:t>る</a:t>
            </a:r>
            <a:r>
              <a:rPr kumimoji="1" lang="ja-JP" altLang="en-US"/>
              <a:t>ことができた</a:t>
            </a:r>
            <a:endParaRPr kumimoji="1" lang="en-US" altLang="ja-JP" dirty="0"/>
          </a:p>
          <a:p>
            <a:pPr lvl="1"/>
            <a:r>
              <a:rPr lang="en-US" altLang="ja-JP" dirty="0"/>
              <a:t>T</a:t>
            </a:r>
            <a:r>
              <a:rPr kumimoji="1" lang="en-US" altLang="ja-JP" dirty="0"/>
              <a:t>A</a:t>
            </a:r>
            <a:r>
              <a:rPr kumimoji="1" lang="ja-JP" altLang="en-US"/>
              <a:t>が</a:t>
            </a:r>
            <a:r>
              <a:rPr lang="en-US" altLang="ja-JP" dirty="0"/>
              <a:t>C</a:t>
            </a:r>
            <a:r>
              <a:rPr kumimoji="1" lang="en-US" altLang="ja-JP" dirty="0"/>
              <a:t>A</a:t>
            </a:r>
            <a:r>
              <a:rPr kumimoji="1" lang="ja-JP" altLang="en-US"/>
              <a:t>に接続して文字列を送信し、</a:t>
            </a:r>
            <a:r>
              <a:rPr lang="en-US" altLang="ja-JP" dirty="0"/>
              <a:t>C</a:t>
            </a:r>
            <a:r>
              <a:rPr kumimoji="1" lang="en-US" altLang="ja-JP" dirty="0"/>
              <a:t>A</a:t>
            </a:r>
            <a:r>
              <a:rPr kumimoji="1" lang="ja-JP" altLang="en-US"/>
              <a:t>が受信</a:t>
            </a:r>
            <a:r>
              <a:rPr kumimoji="1" lang="ja-JP" altLang="en-JP"/>
              <a:t>す</a:t>
            </a:r>
            <a:r>
              <a:rPr lang="ja-JP" altLang="en-US"/>
              <a:t>る</a:t>
            </a:r>
            <a:r>
              <a:rPr kumimoji="1" lang="ja-JP" altLang="en-US"/>
              <a:t>ことができた</a:t>
            </a:r>
          </a:p>
        </p:txBody>
      </p:sp>
      <p:pic>
        <p:nvPicPr>
          <p:cNvPr id="6" name="図 5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F000A545-FC36-B8B4-DA08-17A78CE8F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15" y="5204697"/>
            <a:ext cx="4891497" cy="1536101"/>
          </a:xfrm>
          <a:prstGeom prst="rect">
            <a:avLst/>
          </a:prstGeom>
        </p:spPr>
      </p:pic>
      <p:pic>
        <p:nvPicPr>
          <p:cNvPr id="8" name="図 7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FC4E513A-ADF1-F48B-03DE-F34ADD9303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15" y="4039565"/>
            <a:ext cx="4891498" cy="1536102"/>
          </a:xfrm>
          <a:prstGeom prst="rect">
            <a:avLst/>
          </a:prstGeom>
        </p:spPr>
      </p:pic>
      <p:sp>
        <p:nvSpPr>
          <p:cNvPr id="4" name="角丸四角形 63">
            <a:extLst>
              <a:ext uri="{FF2B5EF4-FFF2-40B4-BE49-F238E27FC236}">
                <a16:creationId xmlns:a16="http://schemas.microsoft.com/office/drawing/2014/main" id="{7B52FA24-3D86-2494-F101-ABCEFBD6C30E}"/>
              </a:ext>
            </a:extLst>
          </p:cNvPr>
          <p:cNvSpPr/>
          <p:nvPr/>
        </p:nvSpPr>
        <p:spPr>
          <a:xfrm>
            <a:off x="628221" y="5245268"/>
            <a:ext cx="881525" cy="4719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CA</a:t>
            </a:r>
            <a:endParaRPr kumimoji="1" lang="ja-JP" altLang="en-US" sz="1600"/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B2E80C27-8DAB-00A1-3D36-008AAD76BEC7}"/>
              </a:ext>
            </a:extLst>
          </p:cNvPr>
          <p:cNvSpPr txBox="1"/>
          <p:nvPr/>
        </p:nvSpPr>
        <p:spPr>
          <a:xfrm>
            <a:off x="2572668" y="474552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パイプ</a:t>
            </a:r>
          </a:p>
        </p:txBody>
      </p:sp>
      <p:sp>
        <p:nvSpPr>
          <p:cNvPr id="9" name="Can 11">
            <a:extLst>
              <a:ext uri="{FF2B5EF4-FFF2-40B4-BE49-F238E27FC236}">
                <a16:creationId xmlns:a16="http://schemas.microsoft.com/office/drawing/2014/main" id="{46B2C241-875C-D774-312A-B2466648C489}"/>
              </a:ext>
            </a:extLst>
          </p:cNvPr>
          <p:cNvSpPr/>
          <p:nvPr/>
        </p:nvSpPr>
        <p:spPr>
          <a:xfrm rot="16200000">
            <a:off x="2856871" y="4709901"/>
            <a:ext cx="308759" cy="1152790"/>
          </a:xfrm>
          <a:prstGeom prst="can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10" name="Can 11">
            <a:extLst>
              <a:ext uri="{FF2B5EF4-FFF2-40B4-BE49-F238E27FC236}">
                <a16:creationId xmlns:a16="http://schemas.microsoft.com/office/drawing/2014/main" id="{257A40DD-02A9-ECC7-75CB-BF339B64F90E}"/>
              </a:ext>
            </a:extLst>
          </p:cNvPr>
          <p:cNvSpPr/>
          <p:nvPr/>
        </p:nvSpPr>
        <p:spPr>
          <a:xfrm rot="16200000">
            <a:off x="2856871" y="5140499"/>
            <a:ext cx="308759" cy="1152790"/>
          </a:xfrm>
          <a:prstGeom prst="can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11" name="角丸四角形 63">
            <a:extLst>
              <a:ext uri="{FF2B5EF4-FFF2-40B4-BE49-F238E27FC236}">
                <a16:creationId xmlns:a16="http://schemas.microsoft.com/office/drawing/2014/main" id="{3CFA7C82-A141-BD38-E4FE-D8C06E5B78E0}"/>
              </a:ext>
            </a:extLst>
          </p:cNvPr>
          <p:cNvSpPr/>
          <p:nvPr/>
        </p:nvSpPr>
        <p:spPr>
          <a:xfrm>
            <a:off x="4634840" y="5245268"/>
            <a:ext cx="881525" cy="4719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TA</a:t>
            </a:r>
            <a:endParaRPr kumimoji="1" lang="ja-JP" altLang="en-US" sz="160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35FF429-33AB-E9D1-5F45-B5E158F62EE4}"/>
              </a:ext>
            </a:extLst>
          </p:cNvPr>
          <p:cNvCxnSpPr>
            <a:cxnSpLocks/>
          </p:cNvCxnSpPr>
          <p:nvPr/>
        </p:nvCxnSpPr>
        <p:spPr>
          <a:xfrm flipV="1">
            <a:off x="1591060" y="5286296"/>
            <a:ext cx="698353" cy="78395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3">
            <a:extLst>
              <a:ext uri="{FF2B5EF4-FFF2-40B4-BE49-F238E27FC236}">
                <a16:creationId xmlns:a16="http://schemas.microsoft.com/office/drawing/2014/main" id="{56B3528A-E2C8-6925-9519-FAE681225146}"/>
              </a:ext>
            </a:extLst>
          </p:cNvPr>
          <p:cNvCxnSpPr>
            <a:cxnSpLocks/>
          </p:cNvCxnSpPr>
          <p:nvPr/>
        </p:nvCxnSpPr>
        <p:spPr>
          <a:xfrm>
            <a:off x="3668960" y="5286296"/>
            <a:ext cx="896559" cy="7346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3">
            <a:extLst>
              <a:ext uri="{FF2B5EF4-FFF2-40B4-BE49-F238E27FC236}">
                <a16:creationId xmlns:a16="http://schemas.microsoft.com/office/drawing/2014/main" id="{AB19B788-09ED-ED5D-FE1B-C500E8C01120}"/>
              </a:ext>
            </a:extLst>
          </p:cNvPr>
          <p:cNvCxnSpPr>
            <a:cxnSpLocks/>
          </p:cNvCxnSpPr>
          <p:nvPr/>
        </p:nvCxnSpPr>
        <p:spPr>
          <a:xfrm flipH="1">
            <a:off x="3690710" y="5562515"/>
            <a:ext cx="874809" cy="149444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13">
            <a:extLst>
              <a:ext uri="{FF2B5EF4-FFF2-40B4-BE49-F238E27FC236}">
                <a16:creationId xmlns:a16="http://schemas.microsoft.com/office/drawing/2014/main" id="{F86965A4-D561-0752-C3CA-119D66B3DD93}"/>
              </a:ext>
            </a:extLst>
          </p:cNvPr>
          <p:cNvCxnSpPr>
            <a:cxnSpLocks/>
          </p:cNvCxnSpPr>
          <p:nvPr/>
        </p:nvCxnSpPr>
        <p:spPr>
          <a:xfrm flipH="1" flipV="1">
            <a:off x="1579067" y="5575667"/>
            <a:ext cx="698353" cy="136292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A00C911-60C3-8744-D32D-9F59A46018D6}"/>
              </a:ext>
            </a:extLst>
          </p:cNvPr>
          <p:cNvSpPr txBox="1"/>
          <p:nvPr/>
        </p:nvSpPr>
        <p:spPr>
          <a:xfrm>
            <a:off x="429768" y="4801457"/>
            <a:ext cx="1766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”Hello from CA”</a:t>
            </a:r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02F91BD-C638-40C4-95D1-8E6D85A40663}"/>
              </a:ext>
            </a:extLst>
          </p:cNvPr>
          <p:cNvSpPr txBox="1"/>
          <p:nvPr/>
        </p:nvSpPr>
        <p:spPr>
          <a:xfrm>
            <a:off x="4192539" y="5781874"/>
            <a:ext cx="172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”Hello from TA”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07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33333E-6 L 0.08138 -0.02824 C 0.09831 -0.03449 0.12383 -0.03773 0.15052 -0.03773 C 0.18099 -0.03773 0.20534 -0.03449 0.22227 -0.02824 L 0.30378 -3.33333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82" y="-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0.08229 0.04004 C -0.09935 0.04907 -0.125 0.05393 -0.15195 0.05393 C -0.18255 0.05393 -0.20716 0.04907 -0.22422 0.04004 L -0.30638 2.59259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2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2C144-117C-7387-922D-8F2CADBE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lang="en-US" altLang="ja-JP" dirty="0"/>
              <a:t>2</a:t>
            </a:r>
            <a:r>
              <a:rPr lang="ja-JP" altLang="en-US"/>
              <a:t>：</a:t>
            </a:r>
            <a:r>
              <a:rPr lang="en-US" altLang="ja-JP" dirty="0"/>
              <a:t>CA-TA</a:t>
            </a:r>
            <a:r>
              <a:rPr lang="ja-JP" altLang="en-US"/>
              <a:t>間の通信性能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89490-420C-20E0-2560-16875BE8D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CA</a:t>
            </a:r>
            <a:r>
              <a:rPr lang="ja-JP" altLang="en-US"/>
              <a:t>から</a:t>
            </a:r>
            <a:r>
              <a:rPr lang="en-US" altLang="ja-JP" dirty="0"/>
              <a:t>TA</a:t>
            </a:r>
            <a:r>
              <a:rPr lang="ja-JP" altLang="en-US"/>
              <a:t>への通信の往復時間と</a:t>
            </a:r>
            <a:r>
              <a:rPr lang="ja-JP" altLang="en-JP"/>
              <a:t>スルー</a:t>
            </a:r>
            <a:r>
              <a:rPr lang="ja-JP" altLang="en-US"/>
              <a:t>プットを測定</a:t>
            </a:r>
            <a:endParaRPr lang="en-JP" altLang="ja-JP" dirty="0"/>
          </a:p>
          <a:p>
            <a:pPr lvl="1"/>
            <a:r>
              <a:rPr lang="en-US" altLang="ja-JP" dirty="0"/>
              <a:t>TEE</a:t>
            </a:r>
            <a:r>
              <a:rPr lang="ja-JP" altLang="en-US"/>
              <a:t>専用</a:t>
            </a:r>
            <a:r>
              <a:rPr lang="en-US" altLang="ja-JP" dirty="0"/>
              <a:t>API</a:t>
            </a:r>
            <a:r>
              <a:rPr lang="ja-JP" altLang="en-US"/>
              <a:t>によって提供される共有メモリを用いた通信と比較</a:t>
            </a:r>
            <a:endParaRPr lang="en-US" altLang="ja-JP" dirty="0"/>
          </a:p>
          <a:p>
            <a:r>
              <a:rPr lang="ja-JP" altLang="en-US"/>
              <a:t>共有メモリを用いた通信と比べて性能が大幅に低下</a:t>
            </a:r>
            <a:endParaRPr lang="en-US" altLang="ja-JP" dirty="0"/>
          </a:p>
          <a:p>
            <a:pPr lvl="1"/>
            <a:r>
              <a:rPr lang="ja-JP" altLang="en-US"/>
              <a:t>往復時間は</a:t>
            </a:r>
            <a:r>
              <a:rPr lang="en-US" altLang="ja-JP" dirty="0"/>
              <a:t>1.6〜2.4</a:t>
            </a:r>
            <a:r>
              <a:rPr lang="ja-JP" altLang="en-US"/>
              <a:t>倍に増加、スループットは</a:t>
            </a:r>
            <a:r>
              <a:rPr lang="en-US" altLang="ja-JP" dirty="0"/>
              <a:t>22〜25%</a:t>
            </a:r>
            <a:r>
              <a:rPr lang="ja-JP" altLang="en-US"/>
              <a:t>に低下</a:t>
            </a:r>
            <a:endParaRPr lang="en-US" altLang="ja-JP" dirty="0"/>
          </a:p>
          <a:p>
            <a:pPr lvl="1"/>
            <a:r>
              <a:rPr lang="ja-JP" altLang="en-US"/>
              <a:t>バッファサイズを</a:t>
            </a:r>
            <a:r>
              <a:rPr lang="en-US" altLang="ja-JP" dirty="0"/>
              <a:t>1</a:t>
            </a:r>
            <a:r>
              <a:rPr lang="ja-JP" altLang="en-US"/>
              <a:t>バイトから</a:t>
            </a:r>
            <a:r>
              <a:rPr lang="en-US" altLang="ja-JP" dirty="0"/>
              <a:t>8KB</a:t>
            </a:r>
            <a:r>
              <a:rPr lang="ja-JP" altLang="en-US"/>
              <a:t>に増やした時の性能低下は</a:t>
            </a:r>
            <a:r>
              <a:rPr lang="en-US" altLang="ja-JP" dirty="0"/>
              <a:t>7〜11%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EDDCCFB9-88BD-E099-C807-7946154A6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501458"/>
              </p:ext>
            </p:extLst>
          </p:nvPr>
        </p:nvGraphicFramePr>
        <p:xfrm>
          <a:off x="6374751" y="3917508"/>
          <a:ext cx="5445539" cy="2611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1" name="直線矢印コネクタ 11">
            <a:extLst>
              <a:ext uri="{FF2B5EF4-FFF2-40B4-BE49-F238E27FC236}">
                <a16:creationId xmlns:a16="http://schemas.microsoft.com/office/drawing/2014/main" id="{16445202-0CA7-8712-C511-5772FE6BF7E6}"/>
              </a:ext>
            </a:extLst>
          </p:cNvPr>
          <p:cNvCxnSpPr>
            <a:cxnSpLocks/>
          </p:cNvCxnSpPr>
          <p:nvPr/>
        </p:nvCxnSpPr>
        <p:spPr>
          <a:xfrm>
            <a:off x="11184004" y="5061397"/>
            <a:ext cx="0" cy="40179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BD70C30F-EBA1-DC29-4C69-E705E7BE06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255028"/>
              </p:ext>
            </p:extLst>
          </p:nvPr>
        </p:nvGraphicFramePr>
        <p:xfrm>
          <a:off x="371710" y="3973446"/>
          <a:ext cx="6003040" cy="2611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直線矢印コネクタ 11">
            <a:extLst>
              <a:ext uri="{FF2B5EF4-FFF2-40B4-BE49-F238E27FC236}">
                <a16:creationId xmlns:a16="http://schemas.microsoft.com/office/drawing/2014/main" id="{248169F8-9CD5-FF04-DB60-28460947C856}"/>
              </a:ext>
            </a:extLst>
          </p:cNvPr>
          <p:cNvCxnSpPr>
            <a:cxnSpLocks/>
          </p:cNvCxnSpPr>
          <p:nvPr/>
        </p:nvCxnSpPr>
        <p:spPr>
          <a:xfrm flipH="1" flipV="1">
            <a:off x="4765183" y="4417454"/>
            <a:ext cx="566671" cy="64394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5">
            <a:extLst>
              <a:ext uri="{FF2B5EF4-FFF2-40B4-BE49-F238E27FC236}">
                <a16:creationId xmlns:a16="http://schemas.microsoft.com/office/drawing/2014/main" id="{8ACA8440-92BE-8746-D27B-47B668DB45AD}"/>
              </a:ext>
            </a:extLst>
          </p:cNvPr>
          <p:cNvSpPr txBox="1"/>
          <p:nvPr/>
        </p:nvSpPr>
        <p:spPr>
          <a:xfrm>
            <a:off x="2562486" y="4439802"/>
            <a:ext cx="715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1.6</a:t>
            </a:r>
            <a:r>
              <a:rPr kumimoji="1" lang="ja-JP" altLang="en-US"/>
              <a:t>倍</a:t>
            </a:r>
          </a:p>
        </p:txBody>
      </p:sp>
      <p:sp>
        <p:nvSpPr>
          <p:cNvPr id="14" name="テキスト ボックス 16">
            <a:extLst>
              <a:ext uri="{FF2B5EF4-FFF2-40B4-BE49-F238E27FC236}">
                <a16:creationId xmlns:a16="http://schemas.microsoft.com/office/drawing/2014/main" id="{0114D390-EFCB-5B2A-50C7-0DE03001D958}"/>
              </a:ext>
            </a:extLst>
          </p:cNvPr>
          <p:cNvSpPr txBox="1"/>
          <p:nvPr/>
        </p:nvSpPr>
        <p:spPr>
          <a:xfrm>
            <a:off x="1304077" y="4428628"/>
            <a:ext cx="715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1.6</a:t>
            </a:r>
            <a:r>
              <a:rPr kumimoji="1" lang="ja-JP" altLang="en-US"/>
              <a:t>倍</a:t>
            </a:r>
          </a:p>
        </p:txBody>
      </p:sp>
      <p:sp>
        <p:nvSpPr>
          <p:cNvPr id="15" name="テキスト ボックス 17">
            <a:extLst>
              <a:ext uri="{FF2B5EF4-FFF2-40B4-BE49-F238E27FC236}">
                <a16:creationId xmlns:a16="http://schemas.microsoft.com/office/drawing/2014/main" id="{3A587381-CA55-F032-1611-C51D7723F7CF}"/>
              </a:ext>
            </a:extLst>
          </p:cNvPr>
          <p:cNvSpPr txBox="1"/>
          <p:nvPr/>
        </p:nvSpPr>
        <p:spPr>
          <a:xfrm>
            <a:off x="3936806" y="3973446"/>
            <a:ext cx="715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2.4</a:t>
            </a:r>
            <a:r>
              <a:rPr kumimoji="1" lang="ja-JP" altLang="en-US"/>
              <a:t>倍</a:t>
            </a:r>
          </a:p>
        </p:txBody>
      </p:sp>
    </p:spTree>
    <p:extLst>
      <p:ext uri="{BB962C8B-B14F-4D97-AF65-F5344CB8AC3E}">
        <p14:creationId xmlns:p14="http://schemas.microsoft.com/office/powerpoint/2010/main" val="2440090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2C144-117C-7387-922D-8F2CADBE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kumimoji="1" lang="en-US" altLang="ja-JP" dirty="0"/>
              <a:t>3</a:t>
            </a:r>
            <a:r>
              <a:rPr lang="ja-JP" altLang="en-US"/>
              <a:t>：オーバヘッドの分析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89490-420C-20E0-2560-16875BE8D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TA</a:t>
            </a:r>
            <a:r>
              <a:rPr lang="ja-JP" altLang="en-US"/>
              <a:t>がシャドウプロセスとやり取りするのにかかる時間を測定</a:t>
            </a:r>
          </a:p>
          <a:p>
            <a:pPr lvl="1"/>
            <a:r>
              <a:rPr lang="en-US" altLang="ja-JP" dirty="0"/>
              <a:t>TA</a:t>
            </a:r>
            <a:r>
              <a:rPr lang="ja-JP" altLang="en-US"/>
              <a:t>が</a:t>
            </a:r>
            <a:r>
              <a:rPr lang="en-US" altLang="ja-JP" dirty="0"/>
              <a:t>RPC</a:t>
            </a:r>
            <a:r>
              <a:rPr lang="ja-JP" altLang="en-US"/>
              <a:t>でシャドウプロセスを呼び出す時間、</a:t>
            </a:r>
            <a:r>
              <a:rPr lang="en-US" altLang="ja-JP" dirty="0"/>
              <a:t>TA</a:t>
            </a:r>
            <a:r>
              <a:rPr lang="ja-JP" altLang="en-US"/>
              <a:t>に戻ってくる時間</a:t>
            </a:r>
            <a:endParaRPr lang="en-US" altLang="ja-JP" dirty="0"/>
          </a:p>
          <a:p>
            <a:pPr lvl="1"/>
            <a:r>
              <a:rPr lang="en-US" altLang="ja-JP" dirty="0"/>
              <a:t>CA</a:t>
            </a:r>
            <a:r>
              <a:rPr lang="ja-JP" altLang="en-US"/>
              <a:t>が</a:t>
            </a:r>
            <a:r>
              <a:rPr lang="en-US" altLang="ja-JP" dirty="0"/>
              <a:t>TA</a:t>
            </a:r>
            <a:r>
              <a:rPr lang="ja-JP" altLang="en-US"/>
              <a:t>のコマンドを呼び出す時間、戻ってくる時間と比較</a:t>
            </a:r>
          </a:p>
          <a:p>
            <a:r>
              <a:rPr lang="en-JP" altLang="ja-JP" dirty="0"/>
              <a:t>RPC</a:t>
            </a:r>
            <a:r>
              <a:rPr lang="ja-JP" altLang="en-US"/>
              <a:t>が往復レイテンシの</a:t>
            </a:r>
            <a:r>
              <a:rPr lang="en-US" altLang="ja-JP" dirty="0"/>
              <a:t>30〜47%</a:t>
            </a:r>
            <a:r>
              <a:rPr lang="ja-JP" altLang="en-US"/>
              <a:t>を占めた</a:t>
            </a:r>
            <a:endParaRPr lang="en-JP" altLang="ja-JP" dirty="0"/>
          </a:p>
          <a:p>
            <a:pPr lvl="1"/>
            <a:r>
              <a:rPr lang="ja-JP" altLang="en-US"/>
              <a:t>実際には</a:t>
            </a:r>
            <a:r>
              <a:rPr lang="en-US" altLang="ja-JP" dirty="0"/>
              <a:t>RPC</a:t>
            </a:r>
            <a:r>
              <a:rPr lang="ja-JP" altLang="en-US"/>
              <a:t>と処理がオーバラップするため、この割合は小さくなる</a:t>
            </a:r>
          </a:p>
          <a:p>
            <a:pPr lvl="1"/>
            <a:r>
              <a:rPr lang="ja-JP" altLang="en-US"/>
              <a:t>コマンド呼び出しよりは呼び出し時間が</a:t>
            </a:r>
            <a:r>
              <a:rPr lang="en-US" altLang="ja-JP" dirty="0"/>
              <a:t>17%</a:t>
            </a:r>
            <a:r>
              <a:rPr lang="ja-JP" altLang="en-US"/>
              <a:t>、戻り時間が</a:t>
            </a:r>
            <a:r>
              <a:rPr lang="en-US" altLang="ja-JP" dirty="0"/>
              <a:t>35%</a:t>
            </a:r>
            <a:r>
              <a:rPr lang="ja-JP" altLang="en-US"/>
              <a:t>高速</a:t>
            </a:r>
          </a:p>
          <a:p>
            <a:endParaRPr lang="en-US" altLang="ja-JP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D73CE3A-7E7F-41A6-95A7-F82FBF4A4D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16346"/>
              </p:ext>
            </p:extLst>
          </p:nvPr>
        </p:nvGraphicFramePr>
        <p:xfrm>
          <a:off x="3966147" y="4143918"/>
          <a:ext cx="4285105" cy="277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直線矢印コネクタ 11">
            <a:extLst>
              <a:ext uri="{FF2B5EF4-FFF2-40B4-BE49-F238E27FC236}">
                <a16:creationId xmlns:a16="http://schemas.microsoft.com/office/drawing/2014/main" id="{9A92B73F-C298-884D-6A84-7061A298CB2E}"/>
              </a:ext>
            </a:extLst>
          </p:cNvPr>
          <p:cNvCxnSpPr>
            <a:cxnSpLocks/>
          </p:cNvCxnSpPr>
          <p:nvPr/>
        </p:nvCxnSpPr>
        <p:spPr>
          <a:xfrm flipH="1">
            <a:off x="6215449" y="4959111"/>
            <a:ext cx="643540" cy="264365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9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90C47-E836-1681-1C42-09E0F8F7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エッジコンピューティング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F01958-B176-AD6C-B6DD-E30BDDF1D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クラウドのアプリケーションをユーザの近くで実行</a:t>
            </a:r>
            <a:endParaRPr kumimoji="1" lang="en-US" altLang="ja-JP" dirty="0"/>
          </a:p>
          <a:p>
            <a:pPr lvl="1"/>
            <a:r>
              <a:rPr lang="ja-JP" altLang="en-US"/>
              <a:t>スマートフォン、</a:t>
            </a:r>
            <a:r>
              <a:rPr lang="en-US" altLang="ja-JP" dirty="0"/>
              <a:t>IoT</a:t>
            </a:r>
            <a:r>
              <a:rPr lang="ja-JP" altLang="en-US"/>
              <a:t>機器、エッジサーバ、</a:t>
            </a:r>
            <a:r>
              <a:rPr kumimoji="1" lang="en-US" altLang="ja-JP" dirty="0"/>
              <a:t>...</a:t>
            </a:r>
            <a:endParaRPr lang="en-US" altLang="ja-JP" dirty="0"/>
          </a:p>
          <a:p>
            <a:pPr lvl="1"/>
            <a:r>
              <a:rPr kumimoji="1" lang="ja-JP" altLang="en-US"/>
              <a:t>クラウドでの実行に比べて、低遅延・高速・リアルタイム処理が可能</a:t>
            </a:r>
            <a:endParaRPr kumimoji="1" lang="en-US" altLang="ja-JP" dirty="0"/>
          </a:p>
          <a:p>
            <a:pPr lvl="1"/>
            <a:r>
              <a:rPr kumimoji="1" lang="ja-JP" altLang="en-US"/>
              <a:t>クラウドにデータを置かないため、データガバナンスを強化できる</a:t>
            </a:r>
          </a:p>
          <a:p>
            <a:r>
              <a:rPr kumimoji="1" lang="ja-JP" altLang="en-US"/>
              <a:t>クラウドアプリケーションがユーザからの攻撃を受ける可能性</a:t>
            </a:r>
            <a:endParaRPr kumimoji="1" lang="en-US" altLang="ja-JP" dirty="0"/>
          </a:p>
          <a:p>
            <a:pPr lvl="1"/>
            <a:r>
              <a:rPr lang="ja-JP" altLang="en-US"/>
              <a:t>クラウドの管理外のエッジデバイスでは</a:t>
            </a:r>
            <a:r>
              <a:rPr lang="en-US" altLang="ja-JP" dirty="0"/>
              <a:t>OS</a:t>
            </a:r>
            <a:r>
              <a:rPr lang="ja-JP" altLang="en-US"/>
              <a:t>すら信頼できない</a:t>
            </a:r>
            <a:endParaRPr lang="en-US" altLang="ja-JP" dirty="0"/>
          </a:p>
          <a:p>
            <a:pPr lvl="1"/>
            <a:r>
              <a:rPr lang="ja-JP" altLang="en-US"/>
              <a:t>リソースが限定的であるため、強力なセキュリティ機能の実装が困難</a:t>
            </a:r>
            <a:endParaRPr lang="en-US" altLang="ja-JP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5EB981-81D0-2E4B-3749-A29BE041AD38}"/>
              </a:ext>
            </a:extLst>
          </p:cNvPr>
          <p:cNvGrpSpPr/>
          <p:nvPr/>
        </p:nvGrpSpPr>
        <p:grpSpPr>
          <a:xfrm>
            <a:off x="990312" y="4675120"/>
            <a:ext cx="10236776" cy="1910035"/>
            <a:chOff x="1269802" y="4675120"/>
            <a:chExt cx="10236776" cy="1910035"/>
          </a:xfrm>
        </p:grpSpPr>
        <p:pic>
          <p:nvPicPr>
            <p:cNvPr id="8" name="グラフィックス 7" descr="雲 枠線">
              <a:extLst>
                <a:ext uri="{FF2B5EF4-FFF2-40B4-BE49-F238E27FC236}">
                  <a16:creationId xmlns:a16="http://schemas.microsoft.com/office/drawing/2014/main" id="{5F89BE9B-9B85-076D-1D12-99B1E5490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805253" y="4675120"/>
              <a:ext cx="1701325" cy="1701325"/>
            </a:xfrm>
            <a:prstGeom prst="rect">
              <a:avLst/>
            </a:prstGeom>
          </p:spPr>
        </p:pic>
        <p:pic>
          <p:nvPicPr>
            <p:cNvPr id="10" name="グラフィックス 9" descr="世界 枠線">
              <a:extLst>
                <a:ext uri="{FF2B5EF4-FFF2-40B4-BE49-F238E27FC236}">
                  <a16:creationId xmlns:a16="http://schemas.microsoft.com/office/drawing/2014/main" id="{1033E093-4BFD-029E-B0B8-66100A5CC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42316" y="5173791"/>
              <a:ext cx="967188" cy="967188"/>
            </a:xfrm>
            <a:prstGeom prst="rect">
              <a:avLst/>
            </a:prstGeom>
          </p:spPr>
        </p:pic>
        <p:pic>
          <p:nvPicPr>
            <p:cNvPr id="12" name="グラフィックス 11" descr="データベース 枠線">
              <a:extLst>
                <a:ext uri="{FF2B5EF4-FFF2-40B4-BE49-F238E27FC236}">
                  <a16:creationId xmlns:a16="http://schemas.microsoft.com/office/drawing/2014/main" id="{B16E5973-048E-99DA-3E51-0951A1AF77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182986" y="5173791"/>
              <a:ext cx="967188" cy="967188"/>
            </a:xfrm>
            <a:prstGeom prst="rect">
              <a:avLst/>
            </a:prstGeom>
          </p:spPr>
        </p:pic>
        <p:pic>
          <p:nvPicPr>
            <p:cNvPr id="21" name="グラフィックス 20" descr="スマート フォン 枠線">
              <a:extLst>
                <a:ext uri="{FF2B5EF4-FFF2-40B4-BE49-F238E27FC236}">
                  <a16:creationId xmlns:a16="http://schemas.microsoft.com/office/drawing/2014/main" id="{D3EC618D-8377-21D9-3E2B-AE8378ED7B0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731790" y="5173791"/>
              <a:ext cx="967188" cy="967188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4C1DBB41-A368-20E0-0380-88E05E7C5C9B}"/>
                </a:ext>
              </a:extLst>
            </p:cNvPr>
            <p:cNvSpPr txBox="1"/>
            <p:nvPr/>
          </p:nvSpPr>
          <p:spPr>
            <a:xfrm>
              <a:off x="10101918" y="6140979"/>
              <a:ext cx="1107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クラウド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7A601BC2-559D-F0C1-B5AC-FBCF0A119DB7}"/>
                </a:ext>
              </a:extLst>
            </p:cNvPr>
            <p:cNvSpPr txBox="1"/>
            <p:nvPr/>
          </p:nvSpPr>
          <p:spPr>
            <a:xfrm>
              <a:off x="7606515" y="6134966"/>
              <a:ext cx="15696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ネットワーク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F0DF10FC-3C50-BD88-47F1-B350577240A9}"/>
                </a:ext>
              </a:extLst>
            </p:cNvPr>
            <p:cNvSpPr txBox="1"/>
            <p:nvPr/>
          </p:nvSpPr>
          <p:spPr>
            <a:xfrm>
              <a:off x="3947185" y="6140979"/>
              <a:ext cx="15696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エッジサーバ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862F342D-767A-8F19-2DD6-A21DC2DE827A}"/>
                </a:ext>
              </a:extLst>
            </p:cNvPr>
            <p:cNvSpPr txBox="1"/>
            <p:nvPr/>
          </p:nvSpPr>
          <p:spPr>
            <a:xfrm>
              <a:off x="1661386" y="6140979"/>
              <a:ext cx="1107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デバイス</a:t>
              </a:r>
            </a:p>
          </p:txBody>
        </p:sp>
        <p:sp>
          <p:nvSpPr>
            <p:cNvPr id="26" name="左右矢印 25">
              <a:extLst>
                <a:ext uri="{FF2B5EF4-FFF2-40B4-BE49-F238E27FC236}">
                  <a16:creationId xmlns:a16="http://schemas.microsoft.com/office/drawing/2014/main" id="{5DAB0E85-DF66-7B44-640F-3D88D9A0B1E9}"/>
                </a:ext>
              </a:extLst>
            </p:cNvPr>
            <p:cNvSpPr/>
            <p:nvPr/>
          </p:nvSpPr>
          <p:spPr>
            <a:xfrm>
              <a:off x="8966620" y="5522910"/>
              <a:ext cx="787154" cy="423166"/>
            </a:xfrm>
            <a:prstGeom prst="leftRightArrow">
              <a:avLst/>
            </a:prstGeom>
            <a:ln>
              <a:noFill/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左右矢印 26">
              <a:extLst>
                <a:ext uri="{FF2B5EF4-FFF2-40B4-BE49-F238E27FC236}">
                  <a16:creationId xmlns:a16="http://schemas.microsoft.com/office/drawing/2014/main" id="{6673D99A-FA21-9F70-D8C6-CAC670786F5C}"/>
                </a:ext>
              </a:extLst>
            </p:cNvPr>
            <p:cNvSpPr/>
            <p:nvPr/>
          </p:nvSpPr>
          <p:spPr>
            <a:xfrm>
              <a:off x="3316147" y="5522910"/>
              <a:ext cx="787154" cy="423166"/>
            </a:xfrm>
            <a:prstGeom prst="leftRightArrow">
              <a:avLst/>
            </a:prstGeom>
            <a:ln>
              <a:noFill/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左右矢印 27">
              <a:extLst>
                <a:ext uri="{FF2B5EF4-FFF2-40B4-BE49-F238E27FC236}">
                  <a16:creationId xmlns:a16="http://schemas.microsoft.com/office/drawing/2014/main" id="{596692F4-68F1-37BB-407C-647DCFC0F742}"/>
                </a:ext>
              </a:extLst>
            </p:cNvPr>
            <p:cNvSpPr/>
            <p:nvPr/>
          </p:nvSpPr>
          <p:spPr>
            <a:xfrm>
              <a:off x="5432144" y="5522910"/>
              <a:ext cx="2209176" cy="423166"/>
            </a:xfrm>
            <a:prstGeom prst="leftRightArrow">
              <a:avLst/>
            </a:prstGeom>
            <a:ln>
              <a:noFill/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フレーム 28">
              <a:extLst>
                <a:ext uri="{FF2B5EF4-FFF2-40B4-BE49-F238E27FC236}">
                  <a16:creationId xmlns:a16="http://schemas.microsoft.com/office/drawing/2014/main" id="{55235F40-5D64-9BE7-0AE9-7C8BCCE1E695}"/>
                </a:ext>
              </a:extLst>
            </p:cNvPr>
            <p:cNvSpPr/>
            <p:nvPr/>
          </p:nvSpPr>
          <p:spPr>
            <a:xfrm>
              <a:off x="1269802" y="4883830"/>
              <a:ext cx="4686661" cy="1701325"/>
            </a:xfrm>
            <a:prstGeom prst="frame">
              <a:avLst>
                <a:gd name="adj1" fmla="val 2634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角丸四角形 29">
              <a:extLst>
                <a:ext uri="{FF2B5EF4-FFF2-40B4-BE49-F238E27FC236}">
                  <a16:creationId xmlns:a16="http://schemas.microsoft.com/office/drawing/2014/main" id="{47079FEF-5D26-7752-23C5-508B13DE62C6}"/>
                </a:ext>
              </a:extLst>
            </p:cNvPr>
            <p:cNvSpPr/>
            <p:nvPr/>
          </p:nvSpPr>
          <p:spPr>
            <a:xfrm>
              <a:off x="10587163" y="5684313"/>
              <a:ext cx="672574" cy="36933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App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31" name="角丸四角形 30">
              <a:extLst>
                <a:ext uri="{FF2B5EF4-FFF2-40B4-BE49-F238E27FC236}">
                  <a16:creationId xmlns:a16="http://schemas.microsoft.com/office/drawing/2014/main" id="{E401C73F-87FE-6A52-274F-69EB12F7DA23}"/>
                </a:ext>
              </a:extLst>
            </p:cNvPr>
            <p:cNvSpPr/>
            <p:nvPr/>
          </p:nvSpPr>
          <p:spPr>
            <a:xfrm>
              <a:off x="2274046" y="5684313"/>
              <a:ext cx="672574" cy="369332"/>
            </a:xfrm>
            <a:prstGeom prst="round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bg1"/>
                  </a:solidFill>
                </a:rPr>
                <a:t>App</a:t>
              </a:r>
              <a:endParaRPr kumimoji="1" lang="ja-JP" altLang="en-US" b="1">
                <a:solidFill>
                  <a:schemeClr val="bg1"/>
                </a:solidFill>
              </a:endParaRPr>
            </a:p>
          </p:txBody>
        </p:sp>
        <p:pic>
          <p:nvPicPr>
            <p:cNvPr id="32" name="グラフィックス 31" descr="細菌 単色塗りつぶし">
              <a:extLst>
                <a:ext uri="{FF2B5EF4-FFF2-40B4-BE49-F238E27FC236}">
                  <a16:creationId xmlns:a16="http://schemas.microsoft.com/office/drawing/2014/main" id="{585D3C99-AFAC-FF61-4EB1-D0B4B5DF9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635839" y="5266422"/>
              <a:ext cx="625035" cy="6250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246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C20FB-A332-CF33-0056-60600FC6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31F0B5-20AD-B2F2-A645-B8FD7E981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SCONE [</a:t>
            </a:r>
            <a:r>
              <a:rPr kumimoji="1" lang="en-US" altLang="ja-JP" dirty="0" err="1"/>
              <a:t>Arnautov</a:t>
            </a:r>
            <a:r>
              <a:rPr kumimoji="1" lang="en-US" altLang="ja-JP" dirty="0"/>
              <a:t>+, OSDI’16]</a:t>
            </a:r>
          </a:p>
          <a:p>
            <a:pPr lvl="1"/>
            <a:r>
              <a:rPr kumimoji="1" lang="en-US" altLang="ja-JP" dirty="0"/>
              <a:t>Intel SGX</a:t>
            </a:r>
            <a:r>
              <a:rPr kumimoji="1" lang="ja-JP" altLang="en-US"/>
              <a:t>のエンクレイヴ内で</a:t>
            </a:r>
            <a:r>
              <a:rPr kumimoji="1" lang="en-JP" altLang="ja-JP" dirty="0"/>
              <a:t>POSIX API</a:t>
            </a:r>
            <a:r>
              <a:rPr kumimoji="1" lang="ja-JP" altLang="en-US"/>
              <a:t>を提供</a:t>
            </a:r>
            <a:endParaRPr kumimoji="1" lang="en-US" altLang="ja-JP" dirty="0"/>
          </a:p>
          <a:p>
            <a:pPr lvl="1"/>
            <a:r>
              <a:rPr kumimoji="1" lang="ja-JP" altLang="en-US"/>
              <a:t>非同期システムコールにより高速にホスト</a:t>
            </a:r>
            <a:r>
              <a:rPr kumimoji="1" lang="en-US" altLang="ja-JP" dirty="0"/>
              <a:t>OS</a:t>
            </a:r>
            <a:r>
              <a:rPr kumimoji="1" lang="ja-JP" altLang="en-US"/>
              <a:t>を呼び出し</a:t>
            </a:r>
          </a:p>
          <a:p>
            <a:r>
              <a:rPr kumimoji="1" lang="en-US" altLang="ja-JP" dirty="0"/>
              <a:t>Graphene-SGX [Tsai+, ATC’17]</a:t>
            </a:r>
          </a:p>
          <a:p>
            <a:pPr lvl="1"/>
            <a:r>
              <a:rPr kumimoji="1" lang="en-US" altLang="ja-JP" dirty="0"/>
              <a:t>SGX</a:t>
            </a:r>
            <a:r>
              <a:rPr kumimoji="1" lang="ja-JP" altLang="en-US"/>
              <a:t>エンクレイヴ間で</a:t>
            </a:r>
            <a:r>
              <a:rPr kumimoji="1" lang="en-US" altLang="ja-JP" dirty="0"/>
              <a:t>POSIX API</a:t>
            </a:r>
            <a:r>
              <a:rPr lang="ja-JP" altLang="en-US"/>
              <a:t>を用いた</a:t>
            </a:r>
            <a:r>
              <a:rPr kumimoji="1" lang="ja-JP" altLang="en-US"/>
              <a:t>通信をサポート</a:t>
            </a:r>
            <a:endParaRPr kumimoji="1" lang="en-US" altLang="ja-JP" dirty="0"/>
          </a:p>
          <a:p>
            <a:pPr lvl="1"/>
            <a:r>
              <a:rPr lang="ja-JP" altLang="en-US"/>
              <a:t>エンクレイヴ外部の</a:t>
            </a:r>
            <a:r>
              <a:rPr lang="en-US" altLang="ja-JP" dirty="0"/>
              <a:t>PAL</a:t>
            </a:r>
            <a:r>
              <a:rPr lang="ja-JP" altLang="en-US"/>
              <a:t>を呼び出して</a:t>
            </a:r>
            <a:r>
              <a:rPr lang="en-US" altLang="ja-JP" dirty="0"/>
              <a:t>RPC</a:t>
            </a:r>
            <a:r>
              <a:rPr lang="ja-JP" altLang="en-US"/>
              <a:t>を実行</a:t>
            </a:r>
            <a:endParaRPr lang="en-US" altLang="ja-JP" dirty="0"/>
          </a:p>
          <a:p>
            <a:r>
              <a:rPr lang="en-US" altLang="ja-JP" dirty="0" err="1"/>
              <a:t>ReZone</a:t>
            </a:r>
            <a:r>
              <a:rPr lang="en-US" altLang="ja-JP" dirty="0"/>
              <a:t> [</a:t>
            </a:r>
            <a:r>
              <a:rPr lang="en-US" altLang="ja-JP" dirty="0" err="1"/>
              <a:t>Cerdeira</a:t>
            </a:r>
            <a:r>
              <a:rPr lang="en-US" altLang="ja-JP" dirty="0"/>
              <a:t>+, Security’22]</a:t>
            </a:r>
          </a:p>
          <a:p>
            <a:pPr lvl="1"/>
            <a:r>
              <a:rPr lang="en-US" altLang="ja-JP" dirty="0"/>
              <a:t>TrustZone</a:t>
            </a:r>
            <a:r>
              <a:rPr lang="ja-JP" altLang="en-US"/>
              <a:t>のセキュアワールドを分割して</a:t>
            </a:r>
            <a:r>
              <a:rPr lang="en-US" altLang="ja-JP" dirty="0"/>
              <a:t>TA</a:t>
            </a:r>
            <a:r>
              <a:rPr lang="ja-JP" altLang="en-US"/>
              <a:t>を隔離実行</a:t>
            </a:r>
            <a:endParaRPr lang="en-US" altLang="ja-JP" dirty="0"/>
          </a:p>
          <a:p>
            <a:pPr lvl="1"/>
            <a:r>
              <a:rPr lang="ja-JP" altLang="en-US"/>
              <a:t>それぞれのクラウド</a:t>
            </a:r>
            <a:r>
              <a:rPr lang="ja-JP" altLang="en-JP"/>
              <a:t>アプリケー</a:t>
            </a:r>
            <a:r>
              <a:rPr lang="ja-JP" altLang="en-US"/>
              <a:t>ションが使えるリソースが限られる</a:t>
            </a:r>
            <a:endParaRPr lang="en-US" altLang="ja-JP" dirty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83452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C20FB-A332-CF33-0056-60600FC6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31F0B5-20AD-B2F2-A645-B8FD7E981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/>
              <a:t>クラウドアプリケーションを</a:t>
            </a:r>
            <a:r>
              <a:rPr kumimoji="1" lang="en-US" altLang="ja-JP" dirty="0"/>
              <a:t>2</a:t>
            </a:r>
            <a:r>
              <a:rPr kumimoji="1" lang="ja-JP" altLang="en-US"/>
              <a:t>つのワールドに分割し、ワールド間で</a:t>
            </a:r>
            <a:r>
              <a:rPr lang="en-US" altLang="ja-JP" dirty="0"/>
              <a:t>POSIX API</a:t>
            </a:r>
            <a:r>
              <a:rPr lang="ja-JP" altLang="en-US"/>
              <a:t>を</a:t>
            </a:r>
            <a:r>
              <a:rPr kumimoji="1" lang="ja-JP" altLang="en-US"/>
              <a:t>用いて協調実行する</a:t>
            </a:r>
            <a:r>
              <a:rPr kumimoji="1" lang="en-US" altLang="ja-JP" dirty="0" err="1"/>
              <a:t>TZmediator</a:t>
            </a:r>
            <a:r>
              <a:rPr kumimoji="1" lang="ja-JP" altLang="en-US"/>
              <a:t>を提案</a:t>
            </a:r>
          </a:p>
          <a:p>
            <a:pPr lvl="1"/>
            <a:r>
              <a:rPr kumimoji="1" lang="ja-JP" altLang="en-US"/>
              <a:t>ノーマルワールド内に</a:t>
            </a:r>
            <a:r>
              <a:rPr kumimoji="1" lang="en-US" altLang="ja-JP" dirty="0"/>
              <a:t>TA</a:t>
            </a:r>
            <a:r>
              <a:rPr kumimoji="1" lang="ja-JP" altLang="en-US"/>
              <a:t>に対応するシャドウプロセスを作成</a:t>
            </a:r>
          </a:p>
          <a:p>
            <a:pPr lvl="1"/>
            <a:r>
              <a:rPr kumimoji="1" lang="en-JP" altLang="ja-JP" dirty="0"/>
              <a:t>CA</a:t>
            </a:r>
            <a:r>
              <a:rPr kumimoji="1" lang="ja-JP" altLang="en-JP"/>
              <a:t>と</a:t>
            </a:r>
            <a:r>
              <a:rPr kumimoji="1" lang="en-US" altLang="ja-JP" dirty="0"/>
              <a:t>TA</a:t>
            </a:r>
            <a:r>
              <a:rPr kumimoji="1" lang="ja-JP" altLang="en-US"/>
              <a:t>はシャドウプロセスを介して通信</a:t>
            </a:r>
            <a:endParaRPr kumimoji="1" lang="en-US" altLang="ja-JP" dirty="0"/>
          </a:p>
          <a:p>
            <a:pPr lvl="1"/>
            <a:r>
              <a:rPr lang="ja-JP" altLang="en-US"/>
              <a:t>名前付きパイプ、</a:t>
            </a:r>
            <a:r>
              <a:rPr lang="en-US" altLang="ja-JP" dirty="0"/>
              <a:t>UNIX</a:t>
            </a:r>
            <a:r>
              <a:rPr lang="ja-JP" altLang="en-US"/>
              <a:t>ドメインソケット、ネットワークソケットを用いた通信の動作と性能を確認</a:t>
            </a:r>
            <a:endParaRPr lang="en-US" altLang="ja-JP" dirty="0"/>
          </a:p>
          <a:p>
            <a:r>
              <a:rPr lang="ja-JP" altLang="en-US"/>
              <a:t>今後の課題</a:t>
            </a:r>
            <a:endParaRPr lang="en-US" altLang="ja-JP" dirty="0"/>
          </a:p>
          <a:p>
            <a:pPr lvl="1"/>
            <a:r>
              <a:rPr kumimoji="1" lang="en-US" altLang="ja-JP" dirty="0"/>
              <a:t>TA</a:t>
            </a:r>
            <a:r>
              <a:rPr kumimoji="1" lang="ja-JP" altLang="en-US"/>
              <a:t>とシャドウプロセス間の</a:t>
            </a:r>
            <a:r>
              <a:rPr kumimoji="1" lang="en-US" altLang="ja-JP" dirty="0"/>
              <a:t>RPC</a:t>
            </a:r>
            <a:r>
              <a:rPr kumimoji="1" lang="ja-JP" altLang="en-US"/>
              <a:t>の高速化</a:t>
            </a:r>
            <a:endParaRPr kumimoji="1" lang="en-US" altLang="ja-JP" dirty="0"/>
          </a:p>
          <a:p>
            <a:pPr lvl="1"/>
            <a:r>
              <a:rPr lang="en-US" altLang="ja-JP" dirty="0" err="1"/>
              <a:t>Wasm</a:t>
            </a:r>
            <a:r>
              <a:rPr lang="ja-JP" altLang="en-US"/>
              <a:t>を用いてクラウドアプリケーションをより安全に実行</a:t>
            </a:r>
            <a:endParaRPr lang="en-US" altLang="ja-JP" dirty="0"/>
          </a:p>
          <a:p>
            <a:pPr lvl="1"/>
            <a:r>
              <a:rPr lang="ja-JP" altLang="en-US"/>
              <a:t>通信関連の他の</a:t>
            </a:r>
            <a:r>
              <a:rPr lang="en-US" altLang="ja-JP" dirty="0"/>
              <a:t>POSIX API</a:t>
            </a:r>
            <a:r>
              <a:rPr lang="ja-JP" altLang="en-US"/>
              <a:t>への対応</a:t>
            </a:r>
            <a:endParaRPr lang="en-US" altLang="ja-JP" dirty="0"/>
          </a:p>
          <a:p>
            <a:pPr lvl="1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30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2B4A6-6C2A-DAF3-87BD-FB845165C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" altLang="ja-JP" dirty="0"/>
              <a:t>Trusted Execution Environment (TEE)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C11EC4-03C8-229D-8410-D9787371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TEE</a:t>
            </a:r>
            <a:r>
              <a:rPr lang="ja-JP" altLang="en-US"/>
              <a:t>を用いてクラウドアプリケーションを保護</a:t>
            </a:r>
            <a:endParaRPr lang="en-US" altLang="ja-JP" dirty="0"/>
          </a:p>
          <a:p>
            <a:pPr lvl="1"/>
            <a:r>
              <a:rPr lang="en-US" altLang="ja-JP" dirty="0"/>
              <a:t>TEE</a:t>
            </a:r>
            <a:r>
              <a:rPr lang="ja-JP" altLang="en-US"/>
              <a:t>は論理的に</a:t>
            </a:r>
            <a:r>
              <a:rPr kumimoji="1" lang="ja-JP" altLang="en-US"/>
              <a:t>隔離したメモリ上で安全に</a:t>
            </a:r>
            <a:r>
              <a:rPr lang="ja-JP" altLang="en-US"/>
              <a:t>処理</a:t>
            </a:r>
            <a:r>
              <a:rPr kumimoji="1" lang="ja-JP" altLang="en-US"/>
              <a:t>を実行する</a:t>
            </a:r>
            <a:r>
              <a:rPr kumimoji="1" lang="en-US" altLang="ja-JP" dirty="0"/>
              <a:t>CPU</a:t>
            </a:r>
            <a:r>
              <a:rPr kumimoji="1" lang="ja-JP" altLang="en-US"/>
              <a:t>の機能</a:t>
            </a:r>
            <a:endParaRPr kumimoji="1"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Intel SGX</a:t>
            </a:r>
            <a:r>
              <a:rPr lang="ja-JP" altLang="en-US"/>
              <a:t>、</a:t>
            </a:r>
            <a:r>
              <a:rPr lang="en-US" altLang="ja-JP" dirty="0"/>
              <a:t>AMD SEV</a:t>
            </a:r>
            <a:r>
              <a:rPr lang="ja-JP" altLang="en-US"/>
              <a:t>、</a:t>
            </a:r>
            <a:r>
              <a:rPr lang="en-US" altLang="ja-JP" dirty="0"/>
              <a:t>Arm </a:t>
            </a:r>
            <a:r>
              <a:rPr lang="en-US" altLang="ja-JP" dirty="0" err="1"/>
              <a:t>TrustZone</a:t>
            </a:r>
            <a:r>
              <a:rPr lang="ja-JP" altLang="en-US"/>
              <a:t>、</a:t>
            </a:r>
            <a:r>
              <a:rPr lang="en-US" altLang="ja-JP" dirty="0"/>
              <a:t>RISC-V Keystone</a:t>
            </a:r>
          </a:p>
          <a:p>
            <a:r>
              <a:rPr lang="ja-JP" altLang="en-US"/>
              <a:t>エッジデバイスでもクラウドアプリケーションを安全に実行可能</a:t>
            </a:r>
            <a:endParaRPr lang="en-US" altLang="ja-JP" dirty="0"/>
          </a:p>
          <a:p>
            <a:pPr lvl="1"/>
            <a:r>
              <a:rPr lang="ja-JP" altLang="en-US"/>
              <a:t>信頼できない</a:t>
            </a:r>
            <a:r>
              <a:rPr lang="en-US" altLang="ja-JP" dirty="0"/>
              <a:t>OS</a:t>
            </a:r>
            <a:r>
              <a:rPr lang="ja-JP" altLang="en-US"/>
              <a:t>による機密情報の盗聴や改ざんを防ぐことができる</a:t>
            </a:r>
            <a:endParaRPr lang="en-US" altLang="ja-JP" dirty="0"/>
          </a:p>
          <a:p>
            <a:pPr lvl="1"/>
            <a:r>
              <a:rPr lang="ja-JP" altLang="en-US"/>
              <a:t>隔離したメモリが暗号化される場合、物理的に盗聴することもできない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BFC59F28-FEBB-543C-A587-25B0728BE9A3}"/>
              </a:ext>
            </a:extLst>
          </p:cNvPr>
          <p:cNvSpPr/>
          <p:nvPr/>
        </p:nvSpPr>
        <p:spPr>
          <a:xfrm>
            <a:off x="4652094" y="6227321"/>
            <a:ext cx="3325079" cy="307608"/>
          </a:xfrm>
          <a:prstGeom prst="roundRect">
            <a:avLst>
              <a:gd name="adj" fmla="val 1727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+mn-ea"/>
              </a:rPr>
              <a:t>信頼できるハードウェア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44F3C9-66A2-A693-8FAA-8F0066958C64}"/>
              </a:ext>
            </a:extLst>
          </p:cNvPr>
          <p:cNvSpPr txBox="1"/>
          <p:nvPr/>
        </p:nvSpPr>
        <p:spPr>
          <a:xfrm>
            <a:off x="4002452" y="6196375"/>
            <a:ext cx="653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latin typeface="+mn-ea"/>
              </a:rPr>
              <a:t>CPU</a:t>
            </a:r>
            <a:endParaRPr kumimoji="1" lang="ja-JP" altLang="en-US" sz="1600">
              <a:latin typeface="+mn-ea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01446A9-7BB6-E7A5-FB4B-1A7CDF41E4C7}"/>
              </a:ext>
            </a:extLst>
          </p:cNvPr>
          <p:cNvGrpSpPr/>
          <p:nvPr/>
        </p:nvGrpSpPr>
        <p:grpSpPr>
          <a:xfrm>
            <a:off x="6300168" y="4484139"/>
            <a:ext cx="1677005" cy="1137726"/>
            <a:chOff x="4473557" y="4359286"/>
            <a:chExt cx="1677005" cy="1137726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17B7A43D-9C0C-F2D0-DEC4-9D60F200F58F}"/>
                </a:ext>
              </a:extLst>
            </p:cNvPr>
            <p:cNvSpPr/>
            <p:nvPr/>
          </p:nvSpPr>
          <p:spPr>
            <a:xfrm>
              <a:off x="4473557" y="4359286"/>
              <a:ext cx="1677005" cy="11377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459F2009-6E7E-9ABA-CCE8-0AEC5717D3FF}"/>
                </a:ext>
              </a:extLst>
            </p:cNvPr>
            <p:cNvSpPr txBox="1"/>
            <p:nvPr/>
          </p:nvSpPr>
          <p:spPr>
            <a:xfrm>
              <a:off x="4807103" y="5146701"/>
              <a:ext cx="9970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/>
                <a:t>TEE</a:t>
              </a:r>
              <a:endParaRPr kumimoji="1" lang="ja-JP" altLang="en-US" sz="1400" b="1"/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0F0DE1D4-6DDA-7300-B37B-1925B20A89F4}"/>
                </a:ext>
              </a:extLst>
            </p:cNvPr>
            <p:cNvGrpSpPr/>
            <p:nvPr/>
          </p:nvGrpSpPr>
          <p:grpSpPr>
            <a:xfrm>
              <a:off x="5002991" y="4475367"/>
              <a:ext cx="618134" cy="568350"/>
              <a:chOff x="13711877" y="3051566"/>
              <a:chExt cx="754865" cy="754865"/>
            </a:xfrm>
          </p:grpSpPr>
          <p:grpSp>
            <p:nvGrpSpPr>
              <p:cNvPr id="26" name="グラフィックス 24" descr="ドキュメント 枠線">
                <a:extLst>
                  <a:ext uri="{FF2B5EF4-FFF2-40B4-BE49-F238E27FC236}">
                    <a16:creationId xmlns:a16="http://schemas.microsoft.com/office/drawing/2014/main" id="{3B999912-D788-E9BC-BA39-14936739AF80}"/>
                  </a:ext>
                </a:extLst>
              </p:cNvPr>
              <p:cNvGrpSpPr/>
              <p:nvPr/>
            </p:nvGrpSpPr>
            <p:grpSpPr>
              <a:xfrm>
                <a:off x="13853416" y="3114472"/>
                <a:ext cx="471790" cy="629054"/>
                <a:chOff x="13853416" y="3114472"/>
                <a:chExt cx="471790" cy="629054"/>
              </a:xfrm>
              <a:solidFill>
                <a:schemeClr val="bg1"/>
              </a:solidFill>
            </p:grpSpPr>
            <p:sp>
              <p:nvSpPr>
                <p:cNvPr id="27" name="フリーフォーム 26">
                  <a:extLst>
                    <a:ext uri="{FF2B5EF4-FFF2-40B4-BE49-F238E27FC236}">
                      <a16:creationId xmlns:a16="http://schemas.microsoft.com/office/drawing/2014/main" id="{3310E5F3-DED2-D2BB-DF14-82567CB4E92E}"/>
                    </a:ext>
                  </a:extLst>
                </p:cNvPr>
                <p:cNvSpPr/>
                <p:nvPr/>
              </p:nvSpPr>
              <p:spPr>
                <a:xfrm>
                  <a:off x="13932047" y="3381820"/>
                  <a:ext cx="314527" cy="15726"/>
                </a:xfrm>
                <a:prstGeom prst="rect">
                  <a:avLst/>
                </a:prstGeom>
                <a:grpFill/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lang="ja-JP" altLang="en-US" sz="1600"/>
                </a:p>
              </p:txBody>
            </p:sp>
            <p:sp>
              <p:nvSpPr>
                <p:cNvPr id="28" name="フリーフォーム 27">
                  <a:extLst>
                    <a:ext uri="{FF2B5EF4-FFF2-40B4-BE49-F238E27FC236}">
                      <a16:creationId xmlns:a16="http://schemas.microsoft.com/office/drawing/2014/main" id="{D7A79219-8902-3439-2956-44903AED1E2B}"/>
                    </a:ext>
                  </a:extLst>
                </p:cNvPr>
                <p:cNvSpPr/>
                <p:nvPr/>
              </p:nvSpPr>
              <p:spPr>
                <a:xfrm>
                  <a:off x="13932047" y="3318915"/>
                  <a:ext cx="149400" cy="15726"/>
                </a:xfrm>
                <a:prstGeom prst="rect">
                  <a:avLst/>
                </a:prstGeom>
                <a:grpFill/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lang="ja-JP" altLang="en-US" sz="1600"/>
                </a:p>
              </p:txBody>
            </p:sp>
            <p:sp>
              <p:nvSpPr>
                <p:cNvPr id="29" name="フリーフォーム 28">
                  <a:extLst>
                    <a:ext uri="{FF2B5EF4-FFF2-40B4-BE49-F238E27FC236}">
                      <a16:creationId xmlns:a16="http://schemas.microsoft.com/office/drawing/2014/main" id="{378A82AB-8C7D-E945-A6AA-796682F9BCBC}"/>
                    </a:ext>
                  </a:extLst>
                </p:cNvPr>
                <p:cNvSpPr/>
                <p:nvPr/>
              </p:nvSpPr>
              <p:spPr>
                <a:xfrm>
                  <a:off x="13932047" y="3444725"/>
                  <a:ext cx="314527" cy="15726"/>
                </a:xfrm>
                <a:prstGeom prst="rect">
                  <a:avLst/>
                </a:prstGeom>
                <a:grpFill/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lang="ja-JP" altLang="en-US" sz="1600"/>
                </a:p>
              </p:txBody>
            </p:sp>
            <p:sp>
              <p:nvSpPr>
                <p:cNvPr id="30" name="フリーフォーム 29">
                  <a:extLst>
                    <a:ext uri="{FF2B5EF4-FFF2-40B4-BE49-F238E27FC236}">
                      <a16:creationId xmlns:a16="http://schemas.microsoft.com/office/drawing/2014/main" id="{4FFFA56B-2049-1BF5-76AD-B03C82EFAA5F}"/>
                    </a:ext>
                  </a:extLst>
                </p:cNvPr>
                <p:cNvSpPr/>
                <p:nvPr/>
              </p:nvSpPr>
              <p:spPr>
                <a:xfrm>
                  <a:off x="13932047" y="3507631"/>
                  <a:ext cx="314527" cy="15726"/>
                </a:xfrm>
                <a:prstGeom prst="rect">
                  <a:avLst/>
                </a:prstGeom>
                <a:grpFill/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lang="ja-JP" altLang="en-US" sz="1600"/>
                </a:p>
              </p:txBody>
            </p:sp>
            <p:sp>
              <p:nvSpPr>
                <p:cNvPr id="31" name="フリーフォーム 30">
                  <a:extLst>
                    <a:ext uri="{FF2B5EF4-FFF2-40B4-BE49-F238E27FC236}">
                      <a16:creationId xmlns:a16="http://schemas.microsoft.com/office/drawing/2014/main" id="{37DAD3C1-3D9F-BDAF-ED82-05BABC7945FB}"/>
                    </a:ext>
                  </a:extLst>
                </p:cNvPr>
                <p:cNvSpPr/>
                <p:nvPr/>
              </p:nvSpPr>
              <p:spPr>
                <a:xfrm>
                  <a:off x="13932047" y="3570536"/>
                  <a:ext cx="314527" cy="15726"/>
                </a:xfrm>
                <a:prstGeom prst="rect">
                  <a:avLst/>
                </a:prstGeom>
                <a:grpFill/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lang="ja-JP" altLang="en-US" sz="1600"/>
                </a:p>
              </p:txBody>
            </p:sp>
            <p:sp>
              <p:nvSpPr>
                <p:cNvPr id="32" name="フリーフォーム 31">
                  <a:extLst>
                    <a:ext uri="{FF2B5EF4-FFF2-40B4-BE49-F238E27FC236}">
                      <a16:creationId xmlns:a16="http://schemas.microsoft.com/office/drawing/2014/main" id="{F4FB70AD-0E14-EC68-9AF9-4A455C562253}"/>
                    </a:ext>
                  </a:extLst>
                </p:cNvPr>
                <p:cNvSpPr/>
                <p:nvPr/>
              </p:nvSpPr>
              <p:spPr>
                <a:xfrm>
                  <a:off x="13932047" y="3633442"/>
                  <a:ext cx="314527" cy="15726"/>
                </a:xfrm>
                <a:prstGeom prst="rect">
                  <a:avLst/>
                </a:prstGeom>
                <a:grpFill/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lang="ja-JP" altLang="en-US" sz="1600"/>
                </a:p>
              </p:txBody>
            </p:sp>
            <p:sp>
              <p:nvSpPr>
                <p:cNvPr id="33" name="フリーフォーム 32">
                  <a:extLst>
                    <a:ext uri="{FF2B5EF4-FFF2-40B4-BE49-F238E27FC236}">
                      <a16:creationId xmlns:a16="http://schemas.microsoft.com/office/drawing/2014/main" id="{DA28983D-8250-42C8-D243-D13EEEA17777}"/>
                    </a:ext>
                  </a:extLst>
                </p:cNvPr>
                <p:cNvSpPr/>
                <p:nvPr/>
              </p:nvSpPr>
              <p:spPr>
                <a:xfrm>
                  <a:off x="13853416" y="3114472"/>
                  <a:ext cx="471790" cy="629054"/>
                </a:xfrm>
                <a:prstGeom prst="rect">
                  <a:avLst/>
                </a:prstGeom>
                <a:grpFill/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lang="ja-JP" altLang="en-US" sz="1600"/>
                </a:p>
              </p:txBody>
            </p:sp>
          </p:grpSp>
          <p:pic>
            <p:nvPicPr>
              <p:cNvPr id="20" name="グラフィックス 19" descr="ドキュメント 枠線">
                <a:extLst>
                  <a:ext uri="{FF2B5EF4-FFF2-40B4-BE49-F238E27FC236}">
                    <a16:creationId xmlns:a16="http://schemas.microsoft.com/office/drawing/2014/main" id="{012239A8-09D3-3FC8-C06C-D8020F837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3711877" y="3051566"/>
                <a:ext cx="754865" cy="754865"/>
              </a:xfrm>
              <a:prstGeom prst="rect">
                <a:avLst/>
              </a:prstGeom>
            </p:spPr>
          </p:pic>
        </p:grpSp>
      </p:grpSp>
      <p:sp>
        <p:nvSpPr>
          <p:cNvPr id="10" name="角丸四角形 4">
            <a:extLst>
              <a:ext uri="{FF2B5EF4-FFF2-40B4-BE49-F238E27FC236}">
                <a16:creationId xmlns:a16="http://schemas.microsoft.com/office/drawing/2014/main" id="{8D2A397C-6DE9-E950-D9E2-0ACE7C15D2DF}"/>
              </a:ext>
            </a:extLst>
          </p:cNvPr>
          <p:cNvSpPr/>
          <p:nvPr/>
        </p:nvSpPr>
        <p:spPr>
          <a:xfrm>
            <a:off x="4652094" y="5770789"/>
            <a:ext cx="3325079" cy="307608"/>
          </a:xfrm>
          <a:prstGeom prst="roundRect">
            <a:avLst>
              <a:gd name="adj" fmla="val 17274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+mn-ea"/>
              </a:rPr>
              <a:t>信頼できない</a:t>
            </a:r>
            <a:r>
              <a:rPr kumimoji="1" lang="en-US" altLang="ja-JP" sz="1600" dirty="0">
                <a:solidFill>
                  <a:schemeClr val="tx1"/>
                </a:solidFill>
                <a:latin typeface="+mn-ea"/>
              </a:rPr>
              <a:t>OS</a:t>
            </a:r>
            <a:endParaRPr kumimoji="1" lang="ja-JP" altLang="en-US" sz="160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2" name="グラフィックス 11" descr="戻る 単色塗りつぶし">
            <a:extLst>
              <a:ext uri="{FF2B5EF4-FFF2-40B4-BE49-F238E27FC236}">
                <a16:creationId xmlns:a16="http://schemas.microsoft.com/office/drawing/2014/main" id="{E2436628-B57B-7D97-7813-B778B5568B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4652093" y="4477856"/>
            <a:ext cx="1468285" cy="765714"/>
          </a:xfrm>
          <a:prstGeom prst="rect">
            <a:avLst/>
          </a:prstGeom>
        </p:spPr>
      </p:pic>
      <p:pic>
        <p:nvPicPr>
          <p:cNvPr id="17" name="グラフィックス 16" descr="中世の甲冑 単色塗りつぶし">
            <a:extLst>
              <a:ext uri="{FF2B5EF4-FFF2-40B4-BE49-F238E27FC236}">
                <a16:creationId xmlns:a16="http://schemas.microsoft.com/office/drawing/2014/main" id="{389AE1E9-31CB-1255-9335-8A933E3FF5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41451" y="4514765"/>
            <a:ext cx="573492" cy="573492"/>
          </a:xfrm>
          <a:prstGeom prst="rect">
            <a:avLst/>
          </a:prstGeom>
        </p:spPr>
      </p:pic>
      <p:pic>
        <p:nvPicPr>
          <p:cNvPr id="18" name="グラフィックス 17" descr="中世の甲冑 単色塗りつぶし">
            <a:extLst>
              <a:ext uri="{FF2B5EF4-FFF2-40B4-BE49-F238E27FC236}">
                <a16:creationId xmlns:a16="http://schemas.microsoft.com/office/drawing/2014/main" id="{A46F7B07-A2D4-5300-135E-2F4C70D977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16055" y="4890294"/>
            <a:ext cx="573492" cy="573492"/>
          </a:xfrm>
          <a:prstGeom prst="rect">
            <a:avLst/>
          </a:prstGeom>
        </p:spPr>
      </p:pic>
      <p:pic>
        <p:nvPicPr>
          <p:cNvPr id="21" name="グラフィックス 20" descr="矢印: 右回転 単色塗りつぶし">
            <a:extLst>
              <a:ext uri="{FF2B5EF4-FFF2-40B4-BE49-F238E27FC236}">
                <a16:creationId xmlns:a16="http://schemas.microsoft.com/office/drawing/2014/main" id="{1545C438-8FFF-72A3-BED2-8EF508A18EF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8430813" flipV="1">
            <a:off x="7890012" y="5142569"/>
            <a:ext cx="931159" cy="92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46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A1750-C9D6-A16B-13DB-A2C85339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Arm TrustZone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BCD586-1FCE-04E7-FC3D-3CDC3DA16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エッジデバイス向けの</a:t>
            </a:r>
            <a:r>
              <a:rPr kumimoji="1" lang="en-US" altLang="ja-JP" dirty="0"/>
              <a:t>Arm TrustZone</a:t>
            </a:r>
            <a:r>
              <a:rPr kumimoji="1" lang="ja-JP" altLang="en-US"/>
              <a:t>は</a:t>
            </a:r>
            <a:r>
              <a:rPr lang="ja-JP" altLang="en-US"/>
              <a:t>２</a:t>
            </a:r>
            <a:r>
              <a:rPr kumimoji="1" lang="ja-JP" altLang="en-US"/>
              <a:t>つのワールドを提供</a:t>
            </a:r>
            <a:endParaRPr kumimoji="1" lang="en-US" altLang="ja-JP" dirty="0"/>
          </a:p>
          <a:p>
            <a:pPr lvl="1"/>
            <a:r>
              <a:rPr lang="ja-JP" altLang="en-US"/>
              <a:t>セキュアワールド</a:t>
            </a:r>
            <a:endParaRPr lang="en-US" altLang="ja-JP" dirty="0"/>
          </a:p>
          <a:p>
            <a:pPr lvl="2"/>
            <a:r>
              <a:rPr lang="en-US" altLang="ja-JP" dirty="0"/>
              <a:t>TEE</a:t>
            </a:r>
            <a:r>
              <a:rPr lang="ja-JP" altLang="en-US"/>
              <a:t>に相当する実行環境で、</a:t>
            </a:r>
            <a:r>
              <a:rPr lang="en-US" altLang="ja-JP" dirty="0"/>
              <a:t>Trusted Application (TA) </a:t>
            </a:r>
            <a:r>
              <a:rPr lang="ja-JP" altLang="en-US"/>
              <a:t>を安全に実行</a:t>
            </a:r>
            <a:endParaRPr lang="en-US" altLang="ja-JP" dirty="0"/>
          </a:p>
          <a:p>
            <a:pPr lvl="2"/>
            <a:r>
              <a:rPr lang="en-US" altLang="ja-JP" dirty="0"/>
              <a:t>TA</a:t>
            </a:r>
            <a:r>
              <a:rPr lang="ja-JP" altLang="en-US"/>
              <a:t>を実行するための</a:t>
            </a:r>
            <a:r>
              <a:rPr lang="en-US" altLang="ja-JP" dirty="0"/>
              <a:t>Trusted OS</a:t>
            </a:r>
            <a:r>
              <a:rPr lang="ja-JP" altLang="en-US"/>
              <a:t>が動作</a:t>
            </a:r>
          </a:p>
          <a:p>
            <a:pPr lvl="1"/>
            <a:r>
              <a:rPr lang="ja-JP" altLang="en-US"/>
              <a:t>ノーマルワールド</a:t>
            </a:r>
            <a:endParaRPr lang="en-US" altLang="ja-JP" dirty="0"/>
          </a:p>
          <a:p>
            <a:pPr lvl="2"/>
            <a:r>
              <a:rPr lang="en-JP" altLang="ja-JP" dirty="0"/>
              <a:t>TA</a:t>
            </a:r>
            <a:r>
              <a:rPr lang="ja-JP" altLang="en-JP"/>
              <a:t>を</a:t>
            </a:r>
            <a:r>
              <a:rPr lang="ja-JP" altLang="en-US"/>
              <a:t>利用するための</a:t>
            </a:r>
            <a:r>
              <a:rPr lang="en-US" altLang="ja-JP" dirty="0"/>
              <a:t>Client Application (CA) </a:t>
            </a:r>
            <a:r>
              <a:rPr lang="ja-JP" altLang="en-US"/>
              <a:t>を実行</a:t>
            </a:r>
            <a:endParaRPr lang="en-US" altLang="ja-JP" dirty="0"/>
          </a:p>
          <a:p>
            <a:pPr lvl="2"/>
            <a:r>
              <a:rPr lang="ja-JP" altLang="en-US"/>
              <a:t>通常の</a:t>
            </a:r>
            <a:r>
              <a:rPr lang="en-US" altLang="ja-JP" dirty="0"/>
              <a:t>OS (Rich OS) </a:t>
            </a:r>
            <a:r>
              <a:rPr lang="ja-JP" altLang="en-US"/>
              <a:t>が動作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CC8554E-BD6F-B6F6-93C2-EB2AA5926C07}"/>
              </a:ext>
            </a:extLst>
          </p:cNvPr>
          <p:cNvSpPr/>
          <p:nvPr/>
        </p:nvSpPr>
        <p:spPr>
          <a:xfrm>
            <a:off x="3292965" y="4946554"/>
            <a:ext cx="2708263" cy="13967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1E3400F-147B-54BB-3833-A119452154AF}"/>
              </a:ext>
            </a:extLst>
          </p:cNvPr>
          <p:cNvSpPr/>
          <p:nvPr/>
        </p:nvSpPr>
        <p:spPr>
          <a:xfrm>
            <a:off x="6190772" y="4930303"/>
            <a:ext cx="2708260" cy="1413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51BF1C-BDE6-B715-08AD-5A92F02BFCA8}"/>
              </a:ext>
            </a:extLst>
          </p:cNvPr>
          <p:cNvSpPr txBox="1"/>
          <p:nvPr/>
        </p:nvSpPr>
        <p:spPr>
          <a:xfrm>
            <a:off x="3292965" y="4569691"/>
            <a:ext cx="2708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F39A1A6-340A-F977-D76C-D5EA42122505}"/>
              </a:ext>
            </a:extLst>
          </p:cNvPr>
          <p:cNvSpPr txBox="1"/>
          <p:nvPr/>
        </p:nvSpPr>
        <p:spPr>
          <a:xfrm>
            <a:off x="6190772" y="4577222"/>
            <a:ext cx="2708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063E04A0-9E67-1A81-DBB7-BA9DA0CEDBFA}"/>
              </a:ext>
            </a:extLst>
          </p:cNvPr>
          <p:cNvSpPr/>
          <p:nvPr/>
        </p:nvSpPr>
        <p:spPr>
          <a:xfrm>
            <a:off x="3482509" y="5119465"/>
            <a:ext cx="106718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FC42FD52-A27D-7EA4-C6FD-4DC0B159C38B}"/>
              </a:ext>
            </a:extLst>
          </p:cNvPr>
          <p:cNvSpPr/>
          <p:nvPr/>
        </p:nvSpPr>
        <p:spPr>
          <a:xfrm>
            <a:off x="3482510" y="5740229"/>
            <a:ext cx="236931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Rich 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51E9B332-825C-0233-AE31-70C029B9D548}"/>
              </a:ext>
            </a:extLst>
          </p:cNvPr>
          <p:cNvSpPr/>
          <p:nvPr/>
        </p:nvSpPr>
        <p:spPr>
          <a:xfrm>
            <a:off x="6336587" y="5732721"/>
            <a:ext cx="2419411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B3E91A8F-6A86-434A-A72F-FDFDE46161BB}"/>
              </a:ext>
            </a:extLst>
          </p:cNvPr>
          <p:cNvSpPr/>
          <p:nvPr/>
        </p:nvSpPr>
        <p:spPr>
          <a:xfrm>
            <a:off x="4784640" y="5119465"/>
            <a:ext cx="106718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8062FAF1-1E49-39AE-1692-C51EB2736BCD}"/>
              </a:ext>
            </a:extLst>
          </p:cNvPr>
          <p:cNvSpPr/>
          <p:nvPr/>
        </p:nvSpPr>
        <p:spPr>
          <a:xfrm>
            <a:off x="6336587" y="5119465"/>
            <a:ext cx="106718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1AD7B18-A5D1-8C51-2C78-93867E720E31}"/>
              </a:ext>
            </a:extLst>
          </p:cNvPr>
          <p:cNvSpPr/>
          <p:nvPr/>
        </p:nvSpPr>
        <p:spPr>
          <a:xfrm>
            <a:off x="7688809" y="5119465"/>
            <a:ext cx="106718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7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1308F1-3FBA-0BC1-E021-736DEB0F5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TrustZone</a:t>
            </a:r>
            <a:r>
              <a:rPr lang="ja-JP" altLang="en-US"/>
              <a:t>を用いる上での</a:t>
            </a:r>
            <a:r>
              <a:rPr kumimoji="1" lang="ja-JP" altLang="en-US"/>
              <a:t>問題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7C8B80-D24C-10B6-20FE-D2FC9D068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セキュアワールドはノーマルワールドより高い権限を持つ</a:t>
            </a:r>
            <a:endParaRPr kumimoji="1" lang="en-US" altLang="ja-JP" dirty="0"/>
          </a:p>
          <a:p>
            <a:pPr lvl="1"/>
            <a:r>
              <a:rPr kumimoji="1" lang="ja-JP" altLang="en-US"/>
              <a:t>クラウドアプリケーションに脆弱性があると権限を奪われる恐れ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Truste</a:t>
            </a:r>
            <a:r>
              <a:rPr lang="en-US" altLang="ja-JP" dirty="0"/>
              <a:t>d OS</a:t>
            </a:r>
            <a:r>
              <a:rPr lang="ja-JP" altLang="en-US"/>
              <a:t>が攻撃を受けるとシステム全体に影響が及ぶ可能性</a:t>
            </a:r>
            <a:endParaRPr kumimoji="1" lang="en-US" altLang="ja-JP" dirty="0"/>
          </a:p>
          <a:p>
            <a:pPr lvl="1"/>
            <a:r>
              <a:rPr kumimoji="1" lang="ja-JP" altLang="en-US"/>
              <a:t>一般的なクラウドアプリケーションは高い権限を必要としない</a:t>
            </a:r>
            <a:endParaRPr kumimoji="1" lang="en-US" altLang="ja-JP" dirty="0"/>
          </a:p>
          <a:p>
            <a:r>
              <a:rPr lang="ja-JP" altLang="en-US"/>
              <a:t>複数の</a:t>
            </a:r>
            <a:r>
              <a:rPr lang="en-US" altLang="ja-JP" dirty="0"/>
              <a:t>TA</a:t>
            </a:r>
            <a:r>
              <a:rPr lang="ja-JP" altLang="en-US"/>
              <a:t>が同じ実行環境で動作する</a:t>
            </a:r>
            <a:endParaRPr lang="en-US" altLang="ja-JP" dirty="0"/>
          </a:p>
          <a:p>
            <a:pPr lvl="1"/>
            <a:r>
              <a:rPr kumimoji="1" lang="ja-JP" altLang="en-US"/>
              <a:t>攻撃を受けたクラウドアプリケーションに他の</a:t>
            </a:r>
            <a:r>
              <a:rPr kumimoji="1" lang="en-US" altLang="ja-JP" dirty="0"/>
              <a:t>TA</a:t>
            </a:r>
            <a:r>
              <a:rPr kumimoji="1" lang="ja-JP" altLang="en-US"/>
              <a:t>が</a:t>
            </a:r>
            <a:r>
              <a:rPr lang="ja-JP" altLang="en-US"/>
              <a:t>攻撃</a:t>
            </a:r>
            <a:r>
              <a:rPr lang="ja-JP" altLang="en-JP"/>
              <a:t>され</a:t>
            </a:r>
            <a:r>
              <a:rPr lang="ja-JP" altLang="en-US"/>
              <a:t>る恐れ</a:t>
            </a:r>
            <a:endParaRPr lang="en-US" altLang="ja-JP" dirty="0"/>
          </a:p>
          <a:p>
            <a:pPr lvl="1"/>
            <a:r>
              <a:rPr kumimoji="1" lang="en-US" altLang="ja-JP" dirty="0"/>
              <a:t>TA</a:t>
            </a:r>
            <a:r>
              <a:rPr kumimoji="1" lang="ja-JP" altLang="en-US"/>
              <a:t>の持つ機密情報を盗むことも可能になる</a:t>
            </a:r>
            <a:endParaRPr kumimoji="1"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C1C063-73FE-8C13-380C-6373ED9692A7}"/>
              </a:ext>
            </a:extLst>
          </p:cNvPr>
          <p:cNvSpPr/>
          <p:nvPr/>
        </p:nvSpPr>
        <p:spPr>
          <a:xfrm>
            <a:off x="2502914" y="5153648"/>
            <a:ext cx="3131585" cy="13561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4E42C3-2C7C-111B-A676-83A1DF3FE947}"/>
              </a:ext>
            </a:extLst>
          </p:cNvPr>
          <p:cNvSpPr/>
          <p:nvPr/>
        </p:nvSpPr>
        <p:spPr>
          <a:xfrm>
            <a:off x="6488922" y="5137883"/>
            <a:ext cx="3131585" cy="13724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6E4A41-900B-61D5-E910-C11CAC03AD44}"/>
              </a:ext>
            </a:extLst>
          </p:cNvPr>
          <p:cNvSpPr txBox="1"/>
          <p:nvPr/>
        </p:nvSpPr>
        <p:spPr>
          <a:xfrm>
            <a:off x="2502914" y="4781508"/>
            <a:ext cx="313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CED179-9698-010C-9466-0CF53D5EF7CF}"/>
              </a:ext>
            </a:extLst>
          </p:cNvPr>
          <p:cNvSpPr txBox="1"/>
          <p:nvPr/>
        </p:nvSpPr>
        <p:spPr>
          <a:xfrm>
            <a:off x="6488923" y="4789039"/>
            <a:ext cx="313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4B770A79-F5D7-EDD4-252F-5D05D3FEFFA9}"/>
              </a:ext>
            </a:extLst>
          </p:cNvPr>
          <p:cNvSpPr/>
          <p:nvPr/>
        </p:nvSpPr>
        <p:spPr>
          <a:xfrm>
            <a:off x="2655065" y="5906725"/>
            <a:ext cx="2794265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Rich 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280E9F6F-116C-C222-4907-C81809CE6730}"/>
              </a:ext>
            </a:extLst>
          </p:cNvPr>
          <p:cNvSpPr/>
          <p:nvPr/>
        </p:nvSpPr>
        <p:spPr>
          <a:xfrm>
            <a:off x="6634739" y="5899217"/>
            <a:ext cx="277932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F9A25A4-C64E-22CD-479A-983D6D2C1566}"/>
              </a:ext>
            </a:extLst>
          </p:cNvPr>
          <p:cNvSpPr/>
          <p:nvPr/>
        </p:nvSpPr>
        <p:spPr>
          <a:xfrm>
            <a:off x="2660313" y="5274197"/>
            <a:ext cx="109227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D07C79BE-714A-B497-D97C-566BDDC3C315}"/>
              </a:ext>
            </a:extLst>
          </p:cNvPr>
          <p:cNvSpPr/>
          <p:nvPr/>
        </p:nvSpPr>
        <p:spPr>
          <a:xfrm>
            <a:off x="4383670" y="5274197"/>
            <a:ext cx="106718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2A80E588-1AC4-47A7-3796-AFC3AC079FFB}"/>
              </a:ext>
            </a:extLst>
          </p:cNvPr>
          <p:cNvSpPr/>
          <p:nvPr/>
        </p:nvSpPr>
        <p:spPr>
          <a:xfrm>
            <a:off x="6634738" y="5274197"/>
            <a:ext cx="1067189" cy="43058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8228AD03-82A6-8987-A835-2C8C6CD5775F}"/>
              </a:ext>
            </a:extLst>
          </p:cNvPr>
          <p:cNvSpPr/>
          <p:nvPr/>
        </p:nvSpPr>
        <p:spPr>
          <a:xfrm>
            <a:off x="8346875" y="5274197"/>
            <a:ext cx="106718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4" name="グラフィックス 23" descr="戻る 単色塗りつぶし">
            <a:extLst>
              <a:ext uri="{FF2B5EF4-FFF2-40B4-BE49-F238E27FC236}">
                <a16:creationId xmlns:a16="http://schemas.microsoft.com/office/drawing/2014/main" id="{873B6B58-4432-3931-477A-83097FE3FA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521907" flipH="1" flipV="1">
            <a:off x="7679350" y="5242083"/>
            <a:ext cx="893579" cy="776868"/>
          </a:xfrm>
          <a:prstGeom prst="rect">
            <a:avLst/>
          </a:prstGeom>
        </p:spPr>
      </p:pic>
      <p:pic>
        <p:nvPicPr>
          <p:cNvPr id="17" name="グラフィックス 16" descr="戻る 単色塗りつぶし">
            <a:extLst>
              <a:ext uri="{FF2B5EF4-FFF2-40B4-BE49-F238E27FC236}">
                <a16:creationId xmlns:a16="http://schemas.microsoft.com/office/drawing/2014/main" id="{EE892079-7BE7-C4D1-F8B9-0A3A521ED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40354">
            <a:off x="5641121" y="4589943"/>
            <a:ext cx="1169401" cy="937366"/>
          </a:xfrm>
          <a:prstGeom prst="rect">
            <a:avLst/>
          </a:prstGeom>
        </p:spPr>
      </p:pic>
      <p:pic>
        <p:nvPicPr>
          <p:cNvPr id="26" name="グラフィックス 25" descr="細菌 単色塗りつぶし">
            <a:extLst>
              <a:ext uri="{FF2B5EF4-FFF2-40B4-BE49-F238E27FC236}">
                <a16:creationId xmlns:a16="http://schemas.microsoft.com/office/drawing/2014/main" id="{82B45B59-49EF-3564-BF31-646993937B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43978" y="5091605"/>
            <a:ext cx="447434" cy="447434"/>
          </a:xfrm>
          <a:prstGeom prst="rect">
            <a:avLst/>
          </a:prstGeom>
        </p:spPr>
      </p:pic>
      <p:pic>
        <p:nvPicPr>
          <p:cNvPr id="11" name="グラフィックス 10" descr="矢印: 右回転 単色塗りつぶし">
            <a:extLst>
              <a:ext uri="{FF2B5EF4-FFF2-40B4-BE49-F238E27FC236}">
                <a16:creationId xmlns:a16="http://schemas.microsoft.com/office/drawing/2014/main" id="{F49E2270-83E2-4B45-E1E6-D5E979EBEC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6934762" flipV="1">
            <a:off x="6104477" y="5322351"/>
            <a:ext cx="778615" cy="97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7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1308F1-3FBA-0BC1-E021-736DEB0F5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TrustZone</a:t>
            </a:r>
            <a:r>
              <a:rPr lang="ja-JP" altLang="en-US"/>
              <a:t>における安全な実行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7C8B80-D24C-10B6-20FE-D2FC9D068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セキュアワールドで実行する部分を最小化する</a:t>
            </a:r>
            <a:endParaRPr lang="en-US" altLang="ja-JP" dirty="0"/>
          </a:p>
          <a:p>
            <a:pPr lvl="1"/>
            <a:r>
              <a:rPr lang="ja-JP" altLang="en-US"/>
              <a:t>機密情報や機密性の高いアルゴリズムのみを</a:t>
            </a:r>
            <a:r>
              <a:rPr lang="en-US" altLang="ja-JP" dirty="0"/>
              <a:t>TA</a:t>
            </a:r>
            <a:r>
              <a:rPr lang="ja-JP" altLang="en-US"/>
              <a:t>で実行</a:t>
            </a:r>
            <a:endParaRPr lang="en-US" altLang="ja-JP" dirty="0"/>
          </a:p>
          <a:p>
            <a:pPr lvl="1"/>
            <a:r>
              <a:rPr lang="ja-JP" altLang="en-US"/>
              <a:t>それ以外はノーマルワールドで</a:t>
            </a:r>
            <a:r>
              <a:rPr lang="en-US" altLang="ja-JP" dirty="0"/>
              <a:t>CA</a:t>
            </a:r>
            <a:r>
              <a:rPr lang="ja-JP" altLang="en-US"/>
              <a:t>として実行</a:t>
            </a:r>
            <a:endParaRPr lang="en-US" altLang="ja-JP" dirty="0"/>
          </a:p>
          <a:p>
            <a:r>
              <a:rPr lang="en-US" altLang="ja-JP" dirty="0"/>
              <a:t>CA</a:t>
            </a:r>
            <a:r>
              <a:rPr lang="ja-JP" altLang="en-US"/>
              <a:t>と</a:t>
            </a:r>
            <a:r>
              <a:rPr lang="en-US" altLang="ja-JP" dirty="0"/>
              <a:t>TA</a:t>
            </a:r>
            <a:r>
              <a:rPr lang="ja-JP" altLang="en-US"/>
              <a:t>を協調実行させるには</a:t>
            </a:r>
            <a:r>
              <a:rPr lang="en-US" altLang="ja-JP" dirty="0"/>
              <a:t>TEE</a:t>
            </a:r>
            <a:r>
              <a:rPr lang="ja-JP" altLang="en-US"/>
              <a:t>専用</a:t>
            </a:r>
            <a:r>
              <a:rPr lang="en-US" altLang="ja-JP" dirty="0"/>
              <a:t>API</a:t>
            </a:r>
            <a:r>
              <a:rPr lang="ja-JP" altLang="en-US"/>
              <a:t>を用いる必要</a:t>
            </a:r>
            <a:endParaRPr lang="en-US" altLang="ja-JP" dirty="0"/>
          </a:p>
          <a:p>
            <a:pPr lvl="1"/>
            <a:r>
              <a:rPr kumimoji="1" lang="ja-JP" altLang="en-US"/>
              <a:t>標準化されてはいるが、通常の</a:t>
            </a:r>
            <a:r>
              <a:rPr kumimoji="1" lang="en-US" altLang="ja-JP" dirty="0"/>
              <a:t>OS</a:t>
            </a:r>
            <a:r>
              <a:rPr kumimoji="1" lang="ja-JP" altLang="en-US"/>
              <a:t>で使われる</a:t>
            </a:r>
            <a:r>
              <a:rPr kumimoji="1" lang="en-US" altLang="ja-JP" dirty="0"/>
              <a:t>API</a:t>
            </a:r>
            <a:r>
              <a:rPr kumimoji="1" lang="ja-JP" altLang="en-US"/>
              <a:t>とは大きく異なる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TA</a:t>
            </a:r>
            <a:r>
              <a:rPr kumimoji="1" lang="ja-JP" altLang="en-US"/>
              <a:t>の処理が終了するまで</a:t>
            </a:r>
            <a:r>
              <a:rPr kumimoji="1" lang="en-US" altLang="ja-JP" dirty="0"/>
              <a:t>CA</a:t>
            </a:r>
            <a:r>
              <a:rPr kumimoji="1" lang="ja-JP" altLang="en-US"/>
              <a:t>は停止するため、</a:t>
            </a:r>
            <a:r>
              <a:rPr lang="ja-JP" altLang="en-US"/>
              <a:t>柔軟な協調が難しい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C1C063-73FE-8C13-380C-6373ED9692A7}"/>
              </a:ext>
            </a:extLst>
          </p:cNvPr>
          <p:cNvSpPr/>
          <p:nvPr/>
        </p:nvSpPr>
        <p:spPr>
          <a:xfrm>
            <a:off x="1536884" y="5109121"/>
            <a:ext cx="3131585" cy="14292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4E42C3-2C7C-111B-A676-83A1DF3FE947}"/>
              </a:ext>
            </a:extLst>
          </p:cNvPr>
          <p:cNvSpPr/>
          <p:nvPr/>
        </p:nvSpPr>
        <p:spPr>
          <a:xfrm>
            <a:off x="7894821" y="5092481"/>
            <a:ext cx="3131585" cy="14463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6E4A41-900B-61D5-E910-C11CAC03AD44}"/>
              </a:ext>
            </a:extLst>
          </p:cNvPr>
          <p:cNvSpPr txBox="1"/>
          <p:nvPr/>
        </p:nvSpPr>
        <p:spPr>
          <a:xfrm>
            <a:off x="1536884" y="4709504"/>
            <a:ext cx="313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CED179-9698-010C-9466-0CF53D5EF7CF}"/>
              </a:ext>
            </a:extLst>
          </p:cNvPr>
          <p:cNvSpPr txBox="1"/>
          <p:nvPr/>
        </p:nvSpPr>
        <p:spPr>
          <a:xfrm>
            <a:off x="7894822" y="4717035"/>
            <a:ext cx="313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24AEC21-54CC-0998-878F-F6B79E13B55D}"/>
              </a:ext>
            </a:extLst>
          </p:cNvPr>
          <p:cNvSpPr/>
          <p:nvPr/>
        </p:nvSpPr>
        <p:spPr>
          <a:xfrm>
            <a:off x="1698112" y="5215098"/>
            <a:ext cx="2774274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4B770A79-F5D7-EDD4-252F-5D05D3FEFFA9}"/>
              </a:ext>
            </a:extLst>
          </p:cNvPr>
          <p:cNvSpPr/>
          <p:nvPr/>
        </p:nvSpPr>
        <p:spPr>
          <a:xfrm>
            <a:off x="1689035" y="5935301"/>
            <a:ext cx="2830035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Rich 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280E9F6F-116C-C222-4907-C81809CE6730}"/>
              </a:ext>
            </a:extLst>
          </p:cNvPr>
          <p:cNvSpPr/>
          <p:nvPr/>
        </p:nvSpPr>
        <p:spPr>
          <a:xfrm>
            <a:off x="8040637" y="5927793"/>
            <a:ext cx="283361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D9CC0C26-1DDF-394E-3A5D-B2BF595085AA}"/>
              </a:ext>
            </a:extLst>
          </p:cNvPr>
          <p:cNvSpPr/>
          <p:nvPr/>
        </p:nvSpPr>
        <p:spPr>
          <a:xfrm>
            <a:off x="8040636" y="5216377"/>
            <a:ext cx="2824543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右矢印 12">
            <a:extLst>
              <a:ext uri="{FF2B5EF4-FFF2-40B4-BE49-F238E27FC236}">
                <a16:creationId xmlns:a16="http://schemas.microsoft.com/office/drawing/2014/main" id="{6A3C2FBD-3512-9BFF-B076-3F58D3FD7AF4}"/>
              </a:ext>
            </a:extLst>
          </p:cNvPr>
          <p:cNvSpPr/>
          <p:nvPr/>
        </p:nvSpPr>
        <p:spPr>
          <a:xfrm rot="5400000">
            <a:off x="1767832" y="5660291"/>
            <a:ext cx="430587" cy="29780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右矢印 20">
            <a:extLst>
              <a:ext uri="{FF2B5EF4-FFF2-40B4-BE49-F238E27FC236}">
                <a16:creationId xmlns:a16="http://schemas.microsoft.com/office/drawing/2014/main" id="{8A3D0460-6FF7-F352-DDDC-416414BD60CA}"/>
              </a:ext>
            </a:extLst>
          </p:cNvPr>
          <p:cNvSpPr/>
          <p:nvPr/>
        </p:nvSpPr>
        <p:spPr>
          <a:xfrm rot="16200000">
            <a:off x="8115750" y="5627442"/>
            <a:ext cx="430586" cy="29780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右矢印 22">
            <a:extLst>
              <a:ext uri="{FF2B5EF4-FFF2-40B4-BE49-F238E27FC236}">
                <a16:creationId xmlns:a16="http://schemas.microsoft.com/office/drawing/2014/main" id="{F32203F5-B397-8398-81F1-1D8D287CFC74}"/>
              </a:ext>
            </a:extLst>
          </p:cNvPr>
          <p:cNvSpPr/>
          <p:nvPr/>
        </p:nvSpPr>
        <p:spPr>
          <a:xfrm>
            <a:off x="4394905" y="6004618"/>
            <a:ext cx="3709754" cy="302825"/>
          </a:xfrm>
          <a:prstGeom prst="rightArrow">
            <a:avLst>
              <a:gd name="adj1" fmla="val 4184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57BD14E-2D2A-8195-3BBA-79B0AD3677D5}"/>
              </a:ext>
            </a:extLst>
          </p:cNvPr>
          <p:cNvSpPr txBox="1"/>
          <p:nvPr/>
        </p:nvSpPr>
        <p:spPr>
          <a:xfrm>
            <a:off x="2132028" y="5583746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tx1"/>
                </a:solidFill>
              </a:rPr>
              <a:t>TEE Client API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188579C-D7D4-2B17-7F4A-98D9BF41C14F}"/>
              </a:ext>
            </a:extLst>
          </p:cNvPr>
          <p:cNvSpPr txBox="1"/>
          <p:nvPr/>
        </p:nvSpPr>
        <p:spPr>
          <a:xfrm>
            <a:off x="8406514" y="5597350"/>
            <a:ext cx="2483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tx1"/>
                </a:solidFill>
              </a:rPr>
              <a:t>TEE Internal Core API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pic>
        <p:nvPicPr>
          <p:cNvPr id="10" name="グラフィックス 9" descr="雲 枠線">
            <a:extLst>
              <a:ext uri="{FF2B5EF4-FFF2-40B4-BE49-F238E27FC236}">
                <a16:creationId xmlns:a16="http://schemas.microsoft.com/office/drawing/2014/main" id="{3FBB0BA6-6965-9021-D304-A6D779ECDC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71149" y="3831562"/>
            <a:ext cx="1649701" cy="1649701"/>
          </a:xfrm>
          <a:prstGeom prst="rect">
            <a:avLst/>
          </a:prstGeom>
        </p:spPr>
      </p:pic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AF8D5C8-E620-A971-EE65-C1C001F92A93}"/>
              </a:ext>
            </a:extLst>
          </p:cNvPr>
          <p:cNvSpPr/>
          <p:nvPr/>
        </p:nvSpPr>
        <p:spPr>
          <a:xfrm>
            <a:off x="5868095" y="4755594"/>
            <a:ext cx="827100" cy="45950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966414A-E0B2-D9EF-040A-E458CFE1B25A}"/>
              </a:ext>
            </a:extLst>
          </p:cNvPr>
          <p:cNvCxnSpPr>
            <a:cxnSpLocks/>
            <a:stCxn id="16" idx="1"/>
            <a:endCxn id="8" idx="3"/>
          </p:cNvCxnSpPr>
          <p:nvPr/>
        </p:nvCxnSpPr>
        <p:spPr>
          <a:xfrm flipH="1">
            <a:off x="4472386" y="4985346"/>
            <a:ext cx="1395709" cy="44504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711214B6-DBD4-71F7-1EA8-5CEDE501CEDA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6695195" y="4985346"/>
            <a:ext cx="1345441" cy="44632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2631926-1DC1-9C5E-2143-3B3707738916}"/>
              </a:ext>
            </a:extLst>
          </p:cNvPr>
          <p:cNvSpPr txBox="1"/>
          <p:nvPr/>
        </p:nvSpPr>
        <p:spPr>
          <a:xfrm>
            <a:off x="5718029" y="5740352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>
                <a:solidFill>
                  <a:schemeClr val="tx1"/>
                </a:solidFill>
              </a:rPr>
              <a:t>コマンド</a:t>
            </a:r>
          </a:p>
        </p:txBody>
      </p:sp>
    </p:spTree>
    <p:extLst>
      <p:ext uri="{BB962C8B-B14F-4D97-AF65-F5344CB8AC3E}">
        <p14:creationId xmlns:p14="http://schemas.microsoft.com/office/powerpoint/2010/main" val="214296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06074-6F6D-8578-3692-6034C0EE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提案：</a:t>
            </a:r>
            <a:r>
              <a:rPr kumimoji="1" lang="en-US" altLang="ja-JP" dirty="0" err="1"/>
              <a:t>TZmediator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6ADC37-F724-9403-317C-E739BBD13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ワールド間にまたがって</a:t>
            </a:r>
            <a:r>
              <a:rPr lang="en-US" altLang="ja-JP" dirty="0"/>
              <a:t>POSIX API</a:t>
            </a:r>
            <a:r>
              <a:rPr lang="ja-JP" altLang="en-US"/>
              <a:t>を用いて協調実行</a:t>
            </a:r>
            <a:endParaRPr lang="en-US" altLang="ja-JP" dirty="0"/>
          </a:p>
          <a:p>
            <a:pPr lvl="1"/>
            <a:r>
              <a:rPr kumimoji="1" lang="ja-JP" altLang="en-US"/>
              <a:t>保護が</a:t>
            </a:r>
            <a:r>
              <a:rPr lang="ja-JP" altLang="en-US"/>
              <a:t>必要な処理を</a:t>
            </a:r>
            <a:r>
              <a:rPr lang="en-US" altLang="ja-JP" dirty="0"/>
              <a:t>TA</a:t>
            </a:r>
            <a:r>
              <a:rPr lang="ja-JP" altLang="en-US"/>
              <a:t>として実行し、それ以外の処理は</a:t>
            </a:r>
            <a:r>
              <a:rPr lang="en-US" altLang="ja-JP" dirty="0"/>
              <a:t>CA</a:t>
            </a:r>
            <a:r>
              <a:rPr lang="ja-JP" altLang="en-US"/>
              <a:t>として実行</a:t>
            </a:r>
            <a:endParaRPr lang="en-US" altLang="ja-JP" dirty="0"/>
          </a:p>
          <a:p>
            <a:pPr lvl="1"/>
            <a:r>
              <a:rPr lang="en-US" altLang="ja-JP" dirty="0"/>
              <a:t>CA</a:t>
            </a:r>
            <a:r>
              <a:rPr lang="ja-JP" altLang="en-US"/>
              <a:t>と</a:t>
            </a:r>
            <a:r>
              <a:rPr lang="en-US" altLang="ja-JP" dirty="0"/>
              <a:t>TA</a:t>
            </a:r>
            <a:r>
              <a:rPr lang="ja-JP" altLang="en-US"/>
              <a:t>を並列に実行し、通信によって協調</a:t>
            </a:r>
            <a:endParaRPr kumimoji="1" lang="en-US" altLang="ja-JP" dirty="0"/>
          </a:p>
          <a:p>
            <a:r>
              <a:rPr lang="ja-JP" altLang="en-US"/>
              <a:t>ノーマルワールド内に</a:t>
            </a:r>
            <a:r>
              <a:rPr lang="en-US" altLang="ja-JP" dirty="0"/>
              <a:t>TA</a:t>
            </a:r>
            <a:r>
              <a:rPr lang="ja-JP" altLang="en-US"/>
              <a:t>に対応するシャドウプロセスを作成</a:t>
            </a:r>
            <a:endParaRPr lang="en-US" altLang="ja-JP" dirty="0"/>
          </a:p>
          <a:p>
            <a:pPr lvl="1"/>
            <a:r>
              <a:rPr lang="en-US" altLang="ja-JP" dirty="0"/>
              <a:t>CA</a:t>
            </a:r>
            <a:r>
              <a:rPr lang="ja-JP" altLang="en-US"/>
              <a:t>と</a:t>
            </a:r>
            <a:r>
              <a:rPr lang="en-US" altLang="ja-JP" dirty="0"/>
              <a:t>TA</a:t>
            </a:r>
            <a:r>
              <a:rPr lang="ja-JP" altLang="en-US"/>
              <a:t>はシャドウプロセスを介して通信</a:t>
            </a:r>
          </a:p>
          <a:p>
            <a:pPr lvl="1"/>
            <a:r>
              <a:rPr lang="en-JP" altLang="ja-JP" dirty="0"/>
              <a:t>CA</a:t>
            </a:r>
            <a:r>
              <a:rPr lang="ja-JP" altLang="en-JP"/>
              <a:t>と</a:t>
            </a:r>
            <a:r>
              <a:rPr lang="ja-JP" altLang="en-US"/>
              <a:t>同じ標準ライブラリと</a:t>
            </a:r>
            <a:r>
              <a:rPr lang="en-US" altLang="ja-JP" dirty="0"/>
              <a:t>Rich OS</a:t>
            </a:r>
            <a:r>
              <a:rPr lang="ja-JP" altLang="en-US"/>
              <a:t>を使えるため、</a:t>
            </a:r>
            <a:r>
              <a:rPr lang="en-US" altLang="ja-JP" dirty="0"/>
              <a:t>POSIX</a:t>
            </a:r>
            <a:r>
              <a:rPr lang="ja-JP" altLang="en-US"/>
              <a:t>互換性が高い</a:t>
            </a:r>
            <a:endParaRPr lang="en-US" altLang="ja-JP" dirty="0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676F78D-0736-FB19-0940-3F9A123C0A7C}"/>
              </a:ext>
            </a:extLst>
          </p:cNvPr>
          <p:cNvGrpSpPr/>
          <p:nvPr/>
        </p:nvGrpSpPr>
        <p:grpSpPr>
          <a:xfrm>
            <a:off x="2123349" y="4294539"/>
            <a:ext cx="7945302" cy="2240390"/>
            <a:chOff x="1902709" y="4294539"/>
            <a:chExt cx="7945302" cy="2240390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03329FA9-7F6E-8432-F928-F57E940BD006}"/>
                </a:ext>
              </a:extLst>
            </p:cNvPr>
            <p:cNvSpPr/>
            <p:nvPr/>
          </p:nvSpPr>
          <p:spPr>
            <a:xfrm>
              <a:off x="1902709" y="4677989"/>
              <a:ext cx="3605933" cy="183498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7358B15F-3AEC-3064-6416-BAF6DB1FCB1D}"/>
                </a:ext>
              </a:extLst>
            </p:cNvPr>
            <p:cNvSpPr/>
            <p:nvPr/>
          </p:nvSpPr>
          <p:spPr>
            <a:xfrm>
              <a:off x="6242077" y="4677989"/>
              <a:ext cx="3605929" cy="18569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1C3E205-5F6C-E1C7-3659-86E4E428C0EA}"/>
                </a:ext>
              </a:extLst>
            </p:cNvPr>
            <p:cNvSpPr txBox="1"/>
            <p:nvPr/>
          </p:nvSpPr>
          <p:spPr>
            <a:xfrm>
              <a:off x="1902709" y="4294539"/>
              <a:ext cx="3605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/>
                <a:t>ノーマルワールド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463E323-6591-1B2C-A73F-F1DC4462E070}"/>
                </a:ext>
              </a:extLst>
            </p:cNvPr>
            <p:cNvSpPr txBox="1"/>
            <p:nvPr/>
          </p:nvSpPr>
          <p:spPr>
            <a:xfrm>
              <a:off x="6242078" y="4323565"/>
              <a:ext cx="3605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/>
                <a:t>セキュアワールド</a:t>
              </a:r>
              <a:endParaRPr kumimoji="1" lang="ja-JP" altLang="en-US"/>
            </a:p>
          </p:txBody>
        </p:sp>
        <p:sp>
          <p:nvSpPr>
            <p:cNvPr id="42" name="角丸四角形 41">
              <a:extLst>
                <a:ext uri="{FF2B5EF4-FFF2-40B4-BE49-F238E27FC236}">
                  <a16:creationId xmlns:a16="http://schemas.microsoft.com/office/drawing/2014/main" id="{A9BC8806-7183-668E-3E7E-472317CEEB31}"/>
                </a:ext>
              </a:extLst>
            </p:cNvPr>
            <p:cNvSpPr/>
            <p:nvPr/>
          </p:nvSpPr>
          <p:spPr>
            <a:xfrm>
              <a:off x="2092254" y="4791193"/>
              <a:ext cx="1047457" cy="43058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CA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角丸四角形 42">
              <a:extLst>
                <a:ext uri="{FF2B5EF4-FFF2-40B4-BE49-F238E27FC236}">
                  <a16:creationId xmlns:a16="http://schemas.microsoft.com/office/drawing/2014/main" id="{F5322784-9E7C-98D2-DA1D-DA36BDB22302}"/>
                </a:ext>
              </a:extLst>
            </p:cNvPr>
            <p:cNvSpPr/>
            <p:nvPr/>
          </p:nvSpPr>
          <p:spPr>
            <a:xfrm>
              <a:off x="2092254" y="6012995"/>
              <a:ext cx="3264672" cy="3274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Rich OS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角丸四角形 43">
              <a:extLst>
                <a:ext uri="{FF2B5EF4-FFF2-40B4-BE49-F238E27FC236}">
                  <a16:creationId xmlns:a16="http://schemas.microsoft.com/office/drawing/2014/main" id="{D364C01E-FFEE-2F68-635E-7D63DC0A42A7}"/>
                </a:ext>
              </a:extLst>
            </p:cNvPr>
            <p:cNvSpPr/>
            <p:nvPr/>
          </p:nvSpPr>
          <p:spPr>
            <a:xfrm>
              <a:off x="6387893" y="6026982"/>
              <a:ext cx="3264671" cy="3274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Trusted OS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角丸四角形 44">
              <a:extLst>
                <a:ext uri="{FF2B5EF4-FFF2-40B4-BE49-F238E27FC236}">
                  <a16:creationId xmlns:a16="http://schemas.microsoft.com/office/drawing/2014/main" id="{CE1E7866-4599-B56D-D3C5-D334B5ABF4A4}"/>
                </a:ext>
              </a:extLst>
            </p:cNvPr>
            <p:cNvSpPr/>
            <p:nvPr/>
          </p:nvSpPr>
          <p:spPr>
            <a:xfrm>
              <a:off x="6387891" y="4791191"/>
              <a:ext cx="3264673" cy="43058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TA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角丸四角形 7">
              <a:extLst>
                <a:ext uri="{FF2B5EF4-FFF2-40B4-BE49-F238E27FC236}">
                  <a16:creationId xmlns:a16="http://schemas.microsoft.com/office/drawing/2014/main" id="{31AB2764-D311-E089-AD1C-97CA904A600B}"/>
                </a:ext>
              </a:extLst>
            </p:cNvPr>
            <p:cNvSpPr/>
            <p:nvPr/>
          </p:nvSpPr>
          <p:spPr>
            <a:xfrm>
              <a:off x="2092253" y="5478607"/>
              <a:ext cx="3264673" cy="30392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err="1">
                  <a:solidFill>
                    <a:schemeClr val="tx1"/>
                  </a:solidFill>
                </a:rPr>
                <a:t>libc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角丸四角形 7">
              <a:extLst>
                <a:ext uri="{FF2B5EF4-FFF2-40B4-BE49-F238E27FC236}">
                  <a16:creationId xmlns:a16="http://schemas.microsoft.com/office/drawing/2014/main" id="{855F843A-CA33-C871-91C6-C9B2720351FE}"/>
                </a:ext>
              </a:extLst>
            </p:cNvPr>
            <p:cNvSpPr/>
            <p:nvPr/>
          </p:nvSpPr>
          <p:spPr>
            <a:xfrm>
              <a:off x="6387891" y="5491314"/>
              <a:ext cx="3264673" cy="30392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>
                  <a:solidFill>
                    <a:schemeClr val="tx1"/>
                  </a:solidFill>
                </a:rPr>
                <a:t>専用ライブラリ</a:t>
              </a:r>
            </a:p>
          </p:txBody>
        </p:sp>
        <p:sp>
          <p:nvSpPr>
            <p:cNvPr id="51" name="角丸四角形 50">
              <a:extLst>
                <a:ext uri="{FF2B5EF4-FFF2-40B4-BE49-F238E27FC236}">
                  <a16:creationId xmlns:a16="http://schemas.microsoft.com/office/drawing/2014/main" id="{7190D4A9-8EA2-39A1-08B5-F7C2C73F1F2C}"/>
                </a:ext>
              </a:extLst>
            </p:cNvPr>
            <p:cNvSpPr/>
            <p:nvPr/>
          </p:nvSpPr>
          <p:spPr>
            <a:xfrm>
              <a:off x="3245067" y="4791192"/>
              <a:ext cx="2111860" cy="43058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b="1">
                  <a:solidFill>
                    <a:schemeClr val="tx1"/>
                  </a:solidFill>
                </a:rPr>
                <a:t>シャドウプロセス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52" name="左右矢印 23">
              <a:extLst>
                <a:ext uri="{FF2B5EF4-FFF2-40B4-BE49-F238E27FC236}">
                  <a16:creationId xmlns:a16="http://schemas.microsoft.com/office/drawing/2014/main" id="{261B8AA7-7B77-8773-88DD-2F62435A2BCB}"/>
                </a:ext>
              </a:extLst>
            </p:cNvPr>
            <p:cNvSpPr/>
            <p:nvPr/>
          </p:nvSpPr>
          <p:spPr>
            <a:xfrm rot="16200000">
              <a:off x="2431029" y="5209655"/>
              <a:ext cx="361570" cy="266537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3" name="左右矢印 23">
              <a:extLst>
                <a:ext uri="{FF2B5EF4-FFF2-40B4-BE49-F238E27FC236}">
                  <a16:creationId xmlns:a16="http://schemas.microsoft.com/office/drawing/2014/main" id="{526FC8CF-089C-CDEC-CE69-D1D715952741}"/>
                </a:ext>
              </a:extLst>
            </p:cNvPr>
            <p:cNvSpPr/>
            <p:nvPr/>
          </p:nvSpPr>
          <p:spPr>
            <a:xfrm rot="16200000">
              <a:off x="3524890" y="5764774"/>
              <a:ext cx="361570" cy="266537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4" name="左右矢印 23">
              <a:extLst>
                <a:ext uri="{FF2B5EF4-FFF2-40B4-BE49-F238E27FC236}">
                  <a16:creationId xmlns:a16="http://schemas.microsoft.com/office/drawing/2014/main" id="{200D5D0B-A68F-2A9D-2F67-184DBBA3A928}"/>
                </a:ext>
              </a:extLst>
            </p:cNvPr>
            <p:cNvSpPr/>
            <p:nvPr/>
          </p:nvSpPr>
          <p:spPr>
            <a:xfrm rot="16200000">
              <a:off x="7839443" y="5227692"/>
              <a:ext cx="361570" cy="266537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5" name="左右矢印 23">
              <a:extLst>
                <a:ext uri="{FF2B5EF4-FFF2-40B4-BE49-F238E27FC236}">
                  <a16:creationId xmlns:a16="http://schemas.microsoft.com/office/drawing/2014/main" id="{8B792CD8-B192-C209-8BDF-1BF5BC5D7148}"/>
                </a:ext>
              </a:extLst>
            </p:cNvPr>
            <p:cNvSpPr/>
            <p:nvPr/>
          </p:nvSpPr>
          <p:spPr>
            <a:xfrm rot="16200000">
              <a:off x="4120213" y="5210812"/>
              <a:ext cx="361570" cy="266537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6" name="左右矢印 23">
              <a:extLst>
                <a:ext uri="{FF2B5EF4-FFF2-40B4-BE49-F238E27FC236}">
                  <a16:creationId xmlns:a16="http://schemas.microsoft.com/office/drawing/2014/main" id="{4239D11A-2CC8-1922-A65C-6C9E6702B699}"/>
                </a:ext>
              </a:extLst>
            </p:cNvPr>
            <p:cNvSpPr/>
            <p:nvPr/>
          </p:nvSpPr>
          <p:spPr>
            <a:xfrm rot="12297704">
              <a:off x="5244001" y="5159949"/>
              <a:ext cx="1340836" cy="266537"/>
            </a:xfrm>
            <a:prstGeom prst="left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F64061DD-DD3B-9A65-0119-0CAE25E516B4}"/>
                </a:ext>
              </a:extLst>
            </p:cNvPr>
            <p:cNvSpPr txBox="1"/>
            <p:nvPr/>
          </p:nvSpPr>
          <p:spPr>
            <a:xfrm>
              <a:off x="8255257" y="5174486"/>
              <a:ext cx="1295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POSIX API</a:t>
              </a:r>
              <a:endParaRPr kumimoji="1" lang="ja-JP" alt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3557856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09176-8547-FAB9-291C-452D2F80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シャドウプロセス経由の</a:t>
            </a:r>
            <a:r>
              <a:rPr kumimoji="1" lang="en-US" altLang="ja-JP" dirty="0"/>
              <a:t>POSIX API</a:t>
            </a:r>
            <a:r>
              <a:rPr kumimoji="1" lang="ja-JP" altLang="en-US"/>
              <a:t>実行</a:t>
            </a:r>
            <a:r>
              <a:rPr kumimoji="1" lang="en-US" altLang="ja-JP" dirty="0"/>
              <a:t> (1/2)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E66920-FA3D-1A5C-E20D-E65576E03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TA</a:t>
            </a:r>
            <a:r>
              <a:rPr lang="ja-JP" altLang="en-US"/>
              <a:t>は専用ライブラリによって提供される</a:t>
            </a:r>
            <a:r>
              <a:rPr lang="en-US" altLang="ja-JP" dirty="0"/>
              <a:t>POSIX API</a:t>
            </a:r>
            <a:r>
              <a:rPr lang="ja-JP" altLang="en-US"/>
              <a:t>を実行</a:t>
            </a:r>
            <a:endParaRPr lang="en-US" altLang="ja-JP" dirty="0"/>
          </a:p>
          <a:p>
            <a:pPr lvl="1"/>
            <a:r>
              <a:rPr lang="en-US" altLang="ja-JP" dirty="0"/>
              <a:t>TEE</a:t>
            </a:r>
            <a:r>
              <a:rPr lang="ja-JP" altLang="en-US"/>
              <a:t>専用</a:t>
            </a:r>
            <a:r>
              <a:rPr lang="en-US" altLang="ja-JP" dirty="0"/>
              <a:t>API</a:t>
            </a:r>
            <a:r>
              <a:rPr lang="ja-JP" altLang="en-US"/>
              <a:t>を用いて遠隔手続き呼び出し</a:t>
            </a:r>
            <a:r>
              <a:rPr lang="en-US" altLang="ja-JP" dirty="0"/>
              <a:t>(RPC)</a:t>
            </a:r>
            <a:r>
              <a:rPr lang="ja-JP" altLang="en-US"/>
              <a:t>を実行</a:t>
            </a:r>
            <a:endParaRPr lang="en-US" altLang="ja-JP" dirty="0"/>
          </a:p>
          <a:p>
            <a:pPr lvl="1"/>
            <a:r>
              <a:rPr lang="ja-JP" altLang="en-US"/>
              <a:t>ノーマルワールド内のシャドウプロセスを呼び出す</a:t>
            </a:r>
            <a:endParaRPr lang="en-US" altLang="ja-JP" dirty="0"/>
          </a:p>
          <a:p>
            <a:r>
              <a:rPr lang="ja-JP" altLang="en-US"/>
              <a:t>シャドウプロセスが代理で</a:t>
            </a:r>
            <a:r>
              <a:rPr lang="en-US" altLang="ja-JP" dirty="0"/>
              <a:t>POSIX API</a:t>
            </a:r>
            <a:r>
              <a:rPr lang="ja-JP" altLang="en-US"/>
              <a:t>を実行</a:t>
            </a:r>
            <a:endParaRPr lang="en-US" altLang="ja-JP" dirty="0"/>
          </a:p>
          <a:p>
            <a:pPr lvl="1"/>
            <a:r>
              <a:rPr lang="en-US" altLang="ja-JP" dirty="0"/>
              <a:t>TEE</a:t>
            </a:r>
            <a:r>
              <a:rPr lang="ja-JP" altLang="en-US"/>
              <a:t>専用</a:t>
            </a:r>
            <a:r>
              <a:rPr lang="en-US" altLang="ja-JP" dirty="0"/>
              <a:t>API</a:t>
            </a:r>
            <a:r>
              <a:rPr lang="ja-JP" altLang="en-US"/>
              <a:t>を用いて</a:t>
            </a:r>
            <a:r>
              <a:rPr lang="en-US" altLang="ja-JP" dirty="0"/>
              <a:t>RPC</a:t>
            </a:r>
            <a:r>
              <a:rPr lang="ja-JP" altLang="en-US"/>
              <a:t>リクエストを受信</a:t>
            </a:r>
            <a:endParaRPr lang="en-US" altLang="ja-JP" dirty="0"/>
          </a:p>
          <a:p>
            <a:pPr lvl="1"/>
            <a:r>
              <a:rPr lang="ja-JP" altLang="en-US"/>
              <a:t>標準</a:t>
            </a:r>
            <a:r>
              <a:rPr lang="ja-JP" altLang="en-JP"/>
              <a:t>ライブラリ</a:t>
            </a:r>
            <a:r>
              <a:rPr lang="ja-JP" altLang="en-US"/>
              <a:t>の</a:t>
            </a:r>
            <a:r>
              <a:rPr lang="en-US" altLang="ja-JP" dirty="0"/>
              <a:t>POSIX API</a:t>
            </a:r>
            <a:r>
              <a:rPr lang="ja-JP" altLang="en-US"/>
              <a:t>を実行し、</a:t>
            </a:r>
            <a:r>
              <a:rPr lang="en-US" altLang="ja-JP" dirty="0"/>
              <a:t>Rich OS</a:t>
            </a:r>
            <a:r>
              <a:rPr lang="ja-JP" altLang="en-US"/>
              <a:t>を呼び出す</a:t>
            </a:r>
            <a:endParaRPr lang="en-US" altLang="ja-JP" dirty="0"/>
          </a:p>
          <a:p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D1BC7BB-3320-1322-CF47-BF4379EA8D2D}"/>
              </a:ext>
            </a:extLst>
          </p:cNvPr>
          <p:cNvSpPr/>
          <p:nvPr/>
        </p:nvSpPr>
        <p:spPr>
          <a:xfrm>
            <a:off x="868920" y="4677989"/>
            <a:ext cx="4910075" cy="18349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D66952C-A540-6073-12BD-352890CFE255}"/>
              </a:ext>
            </a:extLst>
          </p:cNvPr>
          <p:cNvSpPr/>
          <p:nvPr/>
        </p:nvSpPr>
        <p:spPr>
          <a:xfrm>
            <a:off x="6512429" y="4677989"/>
            <a:ext cx="4910075" cy="185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121729C-038B-1E5A-BF9D-285B2DA3EC14}"/>
              </a:ext>
            </a:extLst>
          </p:cNvPr>
          <p:cNvSpPr txBox="1"/>
          <p:nvPr/>
        </p:nvSpPr>
        <p:spPr>
          <a:xfrm>
            <a:off x="897016" y="4294539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07A3F3D-CFC1-842F-D88B-0A12DE750534}"/>
              </a:ext>
            </a:extLst>
          </p:cNvPr>
          <p:cNvSpPr txBox="1"/>
          <p:nvPr/>
        </p:nvSpPr>
        <p:spPr>
          <a:xfrm>
            <a:off x="6512431" y="4323565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8B1BF787-EA52-5C56-2793-0BCFC2A8D726}"/>
              </a:ext>
            </a:extLst>
          </p:cNvPr>
          <p:cNvSpPr/>
          <p:nvPr/>
        </p:nvSpPr>
        <p:spPr>
          <a:xfrm>
            <a:off x="1016579" y="4791193"/>
            <a:ext cx="1047457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0127C25B-118D-9AF9-BB3B-0244725E1C45}"/>
              </a:ext>
            </a:extLst>
          </p:cNvPr>
          <p:cNvSpPr/>
          <p:nvPr/>
        </p:nvSpPr>
        <p:spPr>
          <a:xfrm>
            <a:off x="1013791" y="6012995"/>
            <a:ext cx="4613488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Rich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EFE1D730-8EFE-1911-D610-813CB206ED3C}"/>
              </a:ext>
            </a:extLst>
          </p:cNvPr>
          <p:cNvSpPr/>
          <p:nvPr/>
        </p:nvSpPr>
        <p:spPr>
          <a:xfrm>
            <a:off x="6658246" y="6026982"/>
            <a:ext cx="4664834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AE5CD6B9-DE38-E000-596D-29CD7746A435}"/>
              </a:ext>
            </a:extLst>
          </p:cNvPr>
          <p:cNvSpPr/>
          <p:nvPr/>
        </p:nvSpPr>
        <p:spPr>
          <a:xfrm>
            <a:off x="6658244" y="4791191"/>
            <a:ext cx="466483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角丸四角形 7">
            <a:extLst>
              <a:ext uri="{FF2B5EF4-FFF2-40B4-BE49-F238E27FC236}">
                <a16:creationId xmlns:a16="http://schemas.microsoft.com/office/drawing/2014/main" id="{54E5FEF3-1687-2C2A-ECBB-44E0707916A2}"/>
              </a:ext>
            </a:extLst>
          </p:cNvPr>
          <p:cNvSpPr/>
          <p:nvPr/>
        </p:nvSpPr>
        <p:spPr>
          <a:xfrm>
            <a:off x="1025346" y="5487251"/>
            <a:ext cx="2043282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libc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角丸四角形 7">
            <a:extLst>
              <a:ext uri="{FF2B5EF4-FFF2-40B4-BE49-F238E27FC236}">
                <a16:creationId xmlns:a16="http://schemas.microsoft.com/office/drawing/2014/main" id="{2DF56F0D-3FA2-5551-3159-BF35DF119F4D}"/>
              </a:ext>
            </a:extLst>
          </p:cNvPr>
          <p:cNvSpPr/>
          <p:nvPr/>
        </p:nvSpPr>
        <p:spPr>
          <a:xfrm>
            <a:off x="6658244" y="5491314"/>
            <a:ext cx="2278881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Core</a:t>
            </a:r>
            <a:r>
              <a:rPr kumimoji="1" lang="ja-JP" altLang="en-US">
                <a:solidFill>
                  <a:schemeClr val="tx1"/>
                </a:solidFill>
              </a:rPr>
              <a:t>ライブラリ</a:t>
            </a:r>
          </a:p>
        </p:txBody>
      </p:sp>
      <p:sp>
        <p:nvSpPr>
          <p:cNvPr id="38" name="角丸四角形 37">
            <a:extLst>
              <a:ext uri="{FF2B5EF4-FFF2-40B4-BE49-F238E27FC236}">
                <a16:creationId xmlns:a16="http://schemas.microsoft.com/office/drawing/2014/main" id="{323FAEFA-4DD6-3A0E-DD16-22C21619CCFF}"/>
              </a:ext>
            </a:extLst>
          </p:cNvPr>
          <p:cNvSpPr/>
          <p:nvPr/>
        </p:nvSpPr>
        <p:spPr>
          <a:xfrm>
            <a:off x="2209851" y="4791192"/>
            <a:ext cx="3417429" cy="4305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</a:rPr>
              <a:t>シャドウプロセス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EA3DC34-6B17-EFD8-AFF4-7F3DEE84E289}"/>
              </a:ext>
            </a:extLst>
          </p:cNvPr>
          <p:cNvSpPr txBox="1"/>
          <p:nvPr/>
        </p:nvSpPr>
        <p:spPr>
          <a:xfrm>
            <a:off x="9300916" y="5172414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POSIX API</a:t>
            </a:r>
            <a:endParaRPr kumimoji="1" lang="ja-JP" altLang="en-US" b="1"/>
          </a:p>
        </p:txBody>
      </p:sp>
      <p:sp>
        <p:nvSpPr>
          <p:cNvPr id="47" name="角丸四角形 7">
            <a:extLst>
              <a:ext uri="{FF2B5EF4-FFF2-40B4-BE49-F238E27FC236}">
                <a16:creationId xmlns:a16="http://schemas.microsoft.com/office/drawing/2014/main" id="{3CB56B87-3E4F-3E64-8935-7F1B5170F7A7}"/>
              </a:ext>
            </a:extLst>
          </p:cNvPr>
          <p:cNvSpPr/>
          <p:nvPr/>
        </p:nvSpPr>
        <p:spPr>
          <a:xfrm>
            <a:off x="9283507" y="5491314"/>
            <a:ext cx="2039573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専用ライブラリ</a:t>
            </a:r>
          </a:p>
        </p:txBody>
      </p:sp>
      <p:sp>
        <p:nvSpPr>
          <p:cNvPr id="41" name="左右矢印 23">
            <a:extLst>
              <a:ext uri="{FF2B5EF4-FFF2-40B4-BE49-F238E27FC236}">
                <a16:creationId xmlns:a16="http://schemas.microsoft.com/office/drawing/2014/main" id="{0596805A-9518-59BD-1175-6F587984F1CB}"/>
              </a:ext>
            </a:extLst>
          </p:cNvPr>
          <p:cNvSpPr/>
          <p:nvPr/>
        </p:nvSpPr>
        <p:spPr>
          <a:xfrm rot="10800000">
            <a:off x="8880620" y="5510009"/>
            <a:ext cx="476802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8" name="角丸四角形 7">
            <a:extLst>
              <a:ext uri="{FF2B5EF4-FFF2-40B4-BE49-F238E27FC236}">
                <a16:creationId xmlns:a16="http://schemas.microsoft.com/office/drawing/2014/main" id="{4FA41A03-52AA-478A-488B-D45978AC241E}"/>
              </a:ext>
            </a:extLst>
          </p:cNvPr>
          <p:cNvSpPr/>
          <p:nvPr/>
        </p:nvSpPr>
        <p:spPr>
          <a:xfrm>
            <a:off x="3213875" y="5478607"/>
            <a:ext cx="2413404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</a:t>
            </a:r>
            <a:r>
              <a:rPr lang="ja-JP" altLang="en-US">
                <a:solidFill>
                  <a:schemeClr val="tx1"/>
                </a:solidFill>
              </a:rPr>
              <a:t>ライブラリ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" name="左右矢印 23">
            <a:extLst>
              <a:ext uri="{FF2B5EF4-FFF2-40B4-BE49-F238E27FC236}">
                <a16:creationId xmlns:a16="http://schemas.microsoft.com/office/drawing/2014/main" id="{EA7CE022-6DC5-B2DC-0CF1-9D1D2D461132}"/>
              </a:ext>
            </a:extLst>
          </p:cNvPr>
          <p:cNvSpPr/>
          <p:nvPr/>
        </p:nvSpPr>
        <p:spPr>
          <a:xfrm rot="16200000">
            <a:off x="4345812" y="5745498"/>
            <a:ext cx="287648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2" name="左右矢印 23">
            <a:extLst>
              <a:ext uri="{FF2B5EF4-FFF2-40B4-BE49-F238E27FC236}">
                <a16:creationId xmlns:a16="http://schemas.microsoft.com/office/drawing/2014/main" id="{272FE142-9A6B-689B-95C7-19C9F78D7936}"/>
              </a:ext>
            </a:extLst>
          </p:cNvPr>
          <p:cNvSpPr/>
          <p:nvPr/>
        </p:nvSpPr>
        <p:spPr>
          <a:xfrm rot="16200000">
            <a:off x="4337671" y="5201711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9" name="左右矢印 23">
            <a:extLst>
              <a:ext uri="{FF2B5EF4-FFF2-40B4-BE49-F238E27FC236}">
                <a16:creationId xmlns:a16="http://schemas.microsoft.com/office/drawing/2014/main" id="{413382D5-3BB1-56AE-2210-B1D3C379CD41}"/>
              </a:ext>
            </a:extLst>
          </p:cNvPr>
          <p:cNvSpPr/>
          <p:nvPr/>
        </p:nvSpPr>
        <p:spPr>
          <a:xfrm rot="5400000">
            <a:off x="2404214" y="5224776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1" name="左右矢印 23">
            <a:extLst>
              <a:ext uri="{FF2B5EF4-FFF2-40B4-BE49-F238E27FC236}">
                <a16:creationId xmlns:a16="http://schemas.microsoft.com/office/drawing/2014/main" id="{2360F347-5702-A730-E9C5-A9E5F622A9B6}"/>
              </a:ext>
            </a:extLst>
          </p:cNvPr>
          <p:cNvSpPr/>
          <p:nvPr/>
        </p:nvSpPr>
        <p:spPr>
          <a:xfrm rot="5400000">
            <a:off x="10637039" y="5237538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2" name="左右矢印 23">
            <a:extLst>
              <a:ext uri="{FF2B5EF4-FFF2-40B4-BE49-F238E27FC236}">
                <a16:creationId xmlns:a16="http://schemas.microsoft.com/office/drawing/2014/main" id="{A8B1ACD8-EA4C-4467-906C-D1E805D8D5F7}"/>
              </a:ext>
            </a:extLst>
          </p:cNvPr>
          <p:cNvSpPr/>
          <p:nvPr/>
        </p:nvSpPr>
        <p:spPr>
          <a:xfrm rot="5400000">
            <a:off x="7643808" y="5774517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3" name="左右矢印 23">
            <a:extLst>
              <a:ext uri="{FF2B5EF4-FFF2-40B4-BE49-F238E27FC236}">
                <a16:creationId xmlns:a16="http://schemas.microsoft.com/office/drawing/2014/main" id="{4093FA8E-FA09-15FB-F48C-04F5AD82D739}"/>
              </a:ext>
            </a:extLst>
          </p:cNvPr>
          <p:cNvSpPr/>
          <p:nvPr/>
        </p:nvSpPr>
        <p:spPr>
          <a:xfrm rot="10800000">
            <a:off x="5535096" y="6043450"/>
            <a:ext cx="1199523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16562C-837D-8088-61EE-DDB8C115C3D1}"/>
              </a:ext>
            </a:extLst>
          </p:cNvPr>
          <p:cNvSpPr txBox="1"/>
          <p:nvPr/>
        </p:nvSpPr>
        <p:spPr>
          <a:xfrm>
            <a:off x="1127363" y="5178006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POSIX API</a:t>
            </a:r>
            <a:endParaRPr kumimoji="1" lang="ja-JP" altLang="en-US" b="1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A3E599-E0AA-B6BC-50FA-F7A955841D08}"/>
              </a:ext>
            </a:extLst>
          </p:cNvPr>
          <p:cNvSpPr txBox="1"/>
          <p:nvPr/>
        </p:nvSpPr>
        <p:spPr>
          <a:xfrm>
            <a:off x="5802780" y="577654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RPC</a:t>
            </a:r>
            <a:endParaRPr kumimoji="1" lang="ja-JP" altLang="en-US" b="1"/>
          </a:p>
        </p:txBody>
      </p:sp>
      <p:sp>
        <p:nvSpPr>
          <p:cNvPr id="5" name="左右矢印 23">
            <a:extLst>
              <a:ext uri="{FF2B5EF4-FFF2-40B4-BE49-F238E27FC236}">
                <a16:creationId xmlns:a16="http://schemas.microsoft.com/office/drawing/2014/main" id="{D22CC1F4-BF72-7160-FFE7-C359BCB96FEE}"/>
              </a:ext>
            </a:extLst>
          </p:cNvPr>
          <p:cNvSpPr/>
          <p:nvPr/>
        </p:nvSpPr>
        <p:spPr>
          <a:xfrm rot="5400000">
            <a:off x="2404213" y="5787850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54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1" grpId="0" animBg="1"/>
      <p:bldP spid="40" grpId="0" animBg="1"/>
      <p:bldP spid="42" grpId="0" animBg="1"/>
      <p:bldP spid="49" grpId="0" animBg="1"/>
      <p:bldP spid="51" grpId="0" animBg="1"/>
      <p:bldP spid="52" grpId="0" animBg="1"/>
      <p:bldP spid="53" grpId="0" animBg="1"/>
      <p:bldP spid="6" grpId="0"/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09176-8547-FAB9-291C-452D2F80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シャドウプロセス経由の</a:t>
            </a:r>
            <a:r>
              <a:rPr kumimoji="1" lang="en-US" altLang="ja-JP" dirty="0"/>
              <a:t>POSIX API</a:t>
            </a:r>
            <a:r>
              <a:rPr kumimoji="1" lang="ja-JP" altLang="en-US"/>
              <a:t>実行</a:t>
            </a:r>
            <a:r>
              <a:rPr kumimoji="1" lang="en-US" altLang="ja-JP" dirty="0"/>
              <a:t> (2/2)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E66920-FA3D-1A5C-E20D-E65576E03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シャドウプロセスは</a:t>
            </a:r>
            <a:r>
              <a:rPr kumimoji="1" lang="en-US" altLang="ja-JP" dirty="0"/>
              <a:t>API</a:t>
            </a:r>
            <a:r>
              <a:rPr kumimoji="1" lang="ja-JP" altLang="en-US"/>
              <a:t>の実行結果を</a:t>
            </a:r>
            <a:r>
              <a:rPr kumimoji="1" lang="en-US" altLang="ja-JP" dirty="0"/>
              <a:t>RPC</a:t>
            </a:r>
            <a:r>
              <a:rPr kumimoji="1" lang="ja-JP" altLang="en-US"/>
              <a:t>経由で</a:t>
            </a:r>
            <a:r>
              <a:rPr kumimoji="1" lang="en-US" altLang="ja-JP" dirty="0"/>
              <a:t>TA</a:t>
            </a:r>
            <a:r>
              <a:rPr kumimoji="1" lang="ja-JP" altLang="en-US"/>
              <a:t>に返送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Rich OS</a:t>
            </a:r>
            <a:r>
              <a:rPr kumimoji="1" lang="ja-JP" altLang="en-US"/>
              <a:t>内で</a:t>
            </a:r>
            <a:r>
              <a:rPr kumimoji="1" lang="en-US" altLang="ja-JP" dirty="0"/>
              <a:t>CA</a:t>
            </a:r>
            <a:r>
              <a:rPr lang="ja-JP" altLang="en-US"/>
              <a:t>と</a:t>
            </a:r>
            <a:r>
              <a:rPr kumimoji="1" lang="ja-JP" altLang="en-US"/>
              <a:t>の通信の同期をとる</a:t>
            </a:r>
            <a:endParaRPr kumimoji="1" lang="en-US" altLang="ja-JP" dirty="0"/>
          </a:p>
          <a:p>
            <a:pPr lvl="1"/>
            <a:r>
              <a:rPr lang="ja-JP" altLang="en-US"/>
              <a:t>例：一方</a:t>
            </a:r>
            <a:r>
              <a:rPr lang="ja-JP" altLang="en-JP"/>
              <a:t>が</a:t>
            </a:r>
            <a:r>
              <a:rPr lang="ja-JP" altLang="en-US"/>
              <a:t>送信したデータをもう一方が受信</a:t>
            </a:r>
            <a:endParaRPr kumimoji="1" lang="ja-JP" altLang="en-US"/>
          </a:p>
          <a:p>
            <a:r>
              <a:rPr kumimoji="1" lang="en-JP" altLang="ja-JP" dirty="0"/>
              <a:t>CA</a:t>
            </a:r>
            <a:r>
              <a:rPr kumimoji="1" lang="ja-JP" altLang="en-JP"/>
              <a:t>は</a:t>
            </a:r>
            <a:r>
              <a:rPr kumimoji="1" lang="ja-JP" altLang="en-US"/>
              <a:t>標準ライブラリによって提供される</a:t>
            </a:r>
            <a:r>
              <a:rPr kumimoji="1" lang="en-US" altLang="ja-JP" dirty="0"/>
              <a:t>POSIX API</a:t>
            </a:r>
            <a:r>
              <a:rPr kumimoji="1" lang="ja-JP" altLang="en-US"/>
              <a:t>を実行</a:t>
            </a:r>
            <a:endParaRPr kumimoji="1" lang="en-US" altLang="ja-JP" dirty="0"/>
          </a:p>
          <a:p>
            <a:pPr lvl="1"/>
            <a:r>
              <a:rPr lang="en-US" altLang="ja-JP" dirty="0"/>
              <a:t>Rich OS</a:t>
            </a:r>
            <a:r>
              <a:rPr lang="ja-JP" altLang="en-US"/>
              <a:t>を介して</a:t>
            </a:r>
            <a:r>
              <a:rPr kumimoji="1" lang="ja-JP" altLang="en-US"/>
              <a:t>シャドウプロセスと通信</a:t>
            </a:r>
            <a:endParaRPr kumimoji="1" lang="en-US" altLang="ja-JP" dirty="0"/>
          </a:p>
          <a:p>
            <a:pPr lvl="1"/>
            <a:r>
              <a:rPr lang="ja-JP" altLang="en-US"/>
              <a:t>シャドウプロセスは</a:t>
            </a:r>
            <a:r>
              <a:rPr lang="en-US" altLang="ja-JP" dirty="0"/>
              <a:t>RPC</a:t>
            </a:r>
            <a:r>
              <a:rPr lang="ja-JP" altLang="en-US"/>
              <a:t>経由で</a:t>
            </a:r>
            <a:r>
              <a:rPr lang="en-US" altLang="ja-JP" dirty="0"/>
              <a:t>TA</a:t>
            </a:r>
            <a:r>
              <a:rPr lang="ja-JP" altLang="en-US"/>
              <a:t>とデータをやりとり</a:t>
            </a:r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97E450B-86F0-D201-E620-28EC5FD653F9}"/>
              </a:ext>
            </a:extLst>
          </p:cNvPr>
          <p:cNvSpPr/>
          <p:nvPr/>
        </p:nvSpPr>
        <p:spPr>
          <a:xfrm>
            <a:off x="868920" y="4677989"/>
            <a:ext cx="4910075" cy="18349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3FDCB41-7F43-8F32-0258-5834B1E23F43}"/>
              </a:ext>
            </a:extLst>
          </p:cNvPr>
          <p:cNvSpPr/>
          <p:nvPr/>
        </p:nvSpPr>
        <p:spPr>
          <a:xfrm>
            <a:off x="6512429" y="4677989"/>
            <a:ext cx="4910075" cy="185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90BB86B-8F90-90AB-3FBA-4107EE5534E8}"/>
              </a:ext>
            </a:extLst>
          </p:cNvPr>
          <p:cNvSpPr txBox="1"/>
          <p:nvPr/>
        </p:nvSpPr>
        <p:spPr>
          <a:xfrm>
            <a:off x="897016" y="4294539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52E842A-42C1-68AD-8C34-C8292D11EF10}"/>
              </a:ext>
            </a:extLst>
          </p:cNvPr>
          <p:cNvSpPr txBox="1"/>
          <p:nvPr/>
        </p:nvSpPr>
        <p:spPr>
          <a:xfrm>
            <a:off x="6512431" y="4323565"/>
            <a:ext cx="488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353C17A5-C8AF-83C2-CA4F-71749F879D42}"/>
              </a:ext>
            </a:extLst>
          </p:cNvPr>
          <p:cNvSpPr/>
          <p:nvPr/>
        </p:nvSpPr>
        <p:spPr>
          <a:xfrm>
            <a:off x="1016579" y="4791193"/>
            <a:ext cx="1047457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58A04DB8-D49F-9A4D-5409-6426701A9A66}"/>
              </a:ext>
            </a:extLst>
          </p:cNvPr>
          <p:cNvSpPr/>
          <p:nvPr/>
        </p:nvSpPr>
        <p:spPr>
          <a:xfrm>
            <a:off x="1013791" y="6012995"/>
            <a:ext cx="4613488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Rich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2AA5CA42-3902-4401-779A-EDD9F34B2143}"/>
              </a:ext>
            </a:extLst>
          </p:cNvPr>
          <p:cNvSpPr/>
          <p:nvPr/>
        </p:nvSpPr>
        <p:spPr>
          <a:xfrm>
            <a:off x="6658246" y="6026982"/>
            <a:ext cx="4664834" cy="327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Trusted 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6DE89D92-64D1-C43C-ED03-6E21258113D8}"/>
              </a:ext>
            </a:extLst>
          </p:cNvPr>
          <p:cNvSpPr/>
          <p:nvPr/>
        </p:nvSpPr>
        <p:spPr>
          <a:xfrm>
            <a:off x="6658244" y="4791191"/>
            <a:ext cx="466483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角丸四角形 7">
            <a:extLst>
              <a:ext uri="{FF2B5EF4-FFF2-40B4-BE49-F238E27FC236}">
                <a16:creationId xmlns:a16="http://schemas.microsoft.com/office/drawing/2014/main" id="{9E1A59C2-022D-A5F7-DCC0-9930C25545F2}"/>
              </a:ext>
            </a:extLst>
          </p:cNvPr>
          <p:cNvSpPr/>
          <p:nvPr/>
        </p:nvSpPr>
        <p:spPr>
          <a:xfrm>
            <a:off x="1025346" y="5487251"/>
            <a:ext cx="2043282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libc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角丸四角形 7">
            <a:extLst>
              <a:ext uri="{FF2B5EF4-FFF2-40B4-BE49-F238E27FC236}">
                <a16:creationId xmlns:a16="http://schemas.microsoft.com/office/drawing/2014/main" id="{B060A902-3BBD-DC08-0AE2-F8CF45C47648}"/>
              </a:ext>
            </a:extLst>
          </p:cNvPr>
          <p:cNvSpPr/>
          <p:nvPr/>
        </p:nvSpPr>
        <p:spPr>
          <a:xfrm>
            <a:off x="6658244" y="5491314"/>
            <a:ext cx="2278881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Core</a:t>
            </a:r>
            <a:r>
              <a:rPr kumimoji="1" lang="ja-JP" altLang="en-US">
                <a:solidFill>
                  <a:schemeClr val="tx1"/>
                </a:solidFill>
              </a:rPr>
              <a:t>ライブラリ</a:t>
            </a: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3BD1F077-A8A4-4B40-5026-829051E5FB75}"/>
              </a:ext>
            </a:extLst>
          </p:cNvPr>
          <p:cNvSpPr/>
          <p:nvPr/>
        </p:nvSpPr>
        <p:spPr>
          <a:xfrm>
            <a:off x="2209851" y="4791192"/>
            <a:ext cx="3417429" cy="4305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</a:rPr>
              <a:t>シャドウプロセス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EEB6C6A-24E8-24B3-6402-9EDEE1C23CF6}"/>
              </a:ext>
            </a:extLst>
          </p:cNvPr>
          <p:cNvSpPr txBox="1"/>
          <p:nvPr/>
        </p:nvSpPr>
        <p:spPr>
          <a:xfrm>
            <a:off x="9300916" y="5172414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POSIX API</a:t>
            </a:r>
            <a:endParaRPr kumimoji="1" lang="ja-JP" altLang="en-US" b="1"/>
          </a:p>
        </p:txBody>
      </p:sp>
      <p:sp>
        <p:nvSpPr>
          <p:cNvPr id="36" name="角丸四角形 7">
            <a:extLst>
              <a:ext uri="{FF2B5EF4-FFF2-40B4-BE49-F238E27FC236}">
                <a16:creationId xmlns:a16="http://schemas.microsoft.com/office/drawing/2014/main" id="{5CD65814-7DBE-1D06-CA69-15B83C6165D2}"/>
              </a:ext>
            </a:extLst>
          </p:cNvPr>
          <p:cNvSpPr/>
          <p:nvPr/>
        </p:nvSpPr>
        <p:spPr>
          <a:xfrm>
            <a:off x="9283507" y="5491314"/>
            <a:ext cx="2039573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専用ライブラリ</a:t>
            </a:r>
          </a:p>
        </p:txBody>
      </p:sp>
      <p:sp>
        <p:nvSpPr>
          <p:cNvPr id="37" name="左右矢印 23">
            <a:extLst>
              <a:ext uri="{FF2B5EF4-FFF2-40B4-BE49-F238E27FC236}">
                <a16:creationId xmlns:a16="http://schemas.microsoft.com/office/drawing/2014/main" id="{3E8946B5-110F-FFC3-C1F0-A57F81FD5249}"/>
              </a:ext>
            </a:extLst>
          </p:cNvPr>
          <p:cNvSpPr/>
          <p:nvPr/>
        </p:nvSpPr>
        <p:spPr>
          <a:xfrm>
            <a:off x="8880620" y="5510009"/>
            <a:ext cx="476802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8" name="角丸四角形 7">
            <a:extLst>
              <a:ext uri="{FF2B5EF4-FFF2-40B4-BE49-F238E27FC236}">
                <a16:creationId xmlns:a16="http://schemas.microsoft.com/office/drawing/2014/main" id="{94065792-13A1-AF7E-DDB2-C9F2F576ECF4}"/>
              </a:ext>
            </a:extLst>
          </p:cNvPr>
          <p:cNvSpPr/>
          <p:nvPr/>
        </p:nvSpPr>
        <p:spPr>
          <a:xfrm>
            <a:off x="3213875" y="5478607"/>
            <a:ext cx="2413404" cy="303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</a:t>
            </a:r>
            <a:r>
              <a:rPr lang="ja-JP" altLang="en-US">
                <a:solidFill>
                  <a:schemeClr val="tx1"/>
                </a:solidFill>
              </a:rPr>
              <a:t>ライブラリ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左右矢印 23">
            <a:extLst>
              <a:ext uri="{FF2B5EF4-FFF2-40B4-BE49-F238E27FC236}">
                <a16:creationId xmlns:a16="http://schemas.microsoft.com/office/drawing/2014/main" id="{E2FA4B04-D6EE-34D3-1E1B-623AC25F3FE4}"/>
              </a:ext>
            </a:extLst>
          </p:cNvPr>
          <p:cNvSpPr/>
          <p:nvPr/>
        </p:nvSpPr>
        <p:spPr>
          <a:xfrm rot="5400000">
            <a:off x="4345812" y="5745498"/>
            <a:ext cx="287648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0" name="左右矢印 23">
            <a:extLst>
              <a:ext uri="{FF2B5EF4-FFF2-40B4-BE49-F238E27FC236}">
                <a16:creationId xmlns:a16="http://schemas.microsoft.com/office/drawing/2014/main" id="{3263CEDE-7DBB-DB90-46F2-6EEAE49BDBBC}"/>
              </a:ext>
            </a:extLst>
          </p:cNvPr>
          <p:cNvSpPr/>
          <p:nvPr/>
        </p:nvSpPr>
        <p:spPr>
          <a:xfrm rot="5400000">
            <a:off x="4337671" y="5201711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1" name="左右矢印 23">
            <a:extLst>
              <a:ext uri="{FF2B5EF4-FFF2-40B4-BE49-F238E27FC236}">
                <a16:creationId xmlns:a16="http://schemas.microsoft.com/office/drawing/2014/main" id="{DB1DA56C-4F60-FC7E-7687-024850F29EE6}"/>
              </a:ext>
            </a:extLst>
          </p:cNvPr>
          <p:cNvSpPr/>
          <p:nvPr/>
        </p:nvSpPr>
        <p:spPr>
          <a:xfrm rot="16200000">
            <a:off x="2526376" y="5224776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2" name="左右矢印 23">
            <a:extLst>
              <a:ext uri="{FF2B5EF4-FFF2-40B4-BE49-F238E27FC236}">
                <a16:creationId xmlns:a16="http://schemas.microsoft.com/office/drawing/2014/main" id="{535CBF8B-C60B-D062-645D-7EBE838E3889}"/>
              </a:ext>
            </a:extLst>
          </p:cNvPr>
          <p:cNvSpPr/>
          <p:nvPr/>
        </p:nvSpPr>
        <p:spPr>
          <a:xfrm rot="16200000">
            <a:off x="2526376" y="5761854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3" name="左右矢印 23">
            <a:extLst>
              <a:ext uri="{FF2B5EF4-FFF2-40B4-BE49-F238E27FC236}">
                <a16:creationId xmlns:a16="http://schemas.microsoft.com/office/drawing/2014/main" id="{51252AE9-5CBB-81EA-011A-3CD132AF1CCD}"/>
              </a:ext>
            </a:extLst>
          </p:cNvPr>
          <p:cNvSpPr/>
          <p:nvPr/>
        </p:nvSpPr>
        <p:spPr>
          <a:xfrm rot="16200000">
            <a:off x="10637039" y="5237538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4" name="左右矢印 23">
            <a:extLst>
              <a:ext uri="{FF2B5EF4-FFF2-40B4-BE49-F238E27FC236}">
                <a16:creationId xmlns:a16="http://schemas.microsoft.com/office/drawing/2014/main" id="{E7AB2CA6-F8CC-3C1C-2044-7BA1D0B297B8}"/>
              </a:ext>
            </a:extLst>
          </p:cNvPr>
          <p:cNvSpPr/>
          <p:nvPr/>
        </p:nvSpPr>
        <p:spPr>
          <a:xfrm rot="16200000">
            <a:off x="7643808" y="5774517"/>
            <a:ext cx="303930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5" name="左右矢印 23">
            <a:extLst>
              <a:ext uri="{FF2B5EF4-FFF2-40B4-BE49-F238E27FC236}">
                <a16:creationId xmlns:a16="http://schemas.microsoft.com/office/drawing/2014/main" id="{B225778C-9715-E468-102B-BC950E34B3C2}"/>
              </a:ext>
            </a:extLst>
          </p:cNvPr>
          <p:cNvSpPr/>
          <p:nvPr/>
        </p:nvSpPr>
        <p:spPr>
          <a:xfrm>
            <a:off x="5535096" y="6043450"/>
            <a:ext cx="1199523" cy="2665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7" name="左右矢印 23">
            <a:extLst>
              <a:ext uri="{FF2B5EF4-FFF2-40B4-BE49-F238E27FC236}">
                <a16:creationId xmlns:a16="http://schemas.microsoft.com/office/drawing/2014/main" id="{3E134642-AB3D-7047-CCB2-BEF9D0285F1E}"/>
              </a:ext>
            </a:extLst>
          </p:cNvPr>
          <p:cNvSpPr/>
          <p:nvPr/>
        </p:nvSpPr>
        <p:spPr>
          <a:xfrm rot="10800000">
            <a:off x="2019029" y="4694337"/>
            <a:ext cx="4715589" cy="620386"/>
          </a:xfrm>
          <a:prstGeom prst="leftRightArrow">
            <a:avLst/>
          </a:prstGeom>
          <a:noFill/>
          <a:ln w="38100">
            <a:solidFill>
              <a:schemeClr val="accent2"/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60477C-1BD0-73AC-7BB6-87B8EEC0308F}"/>
              </a:ext>
            </a:extLst>
          </p:cNvPr>
          <p:cNvSpPr txBox="1"/>
          <p:nvPr/>
        </p:nvSpPr>
        <p:spPr>
          <a:xfrm>
            <a:off x="5802780" y="577654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RPC</a:t>
            </a:r>
            <a:endParaRPr kumimoji="1" lang="ja-JP" altLang="en-US" b="1"/>
          </a:p>
        </p:txBody>
      </p:sp>
      <p:sp>
        <p:nvSpPr>
          <p:cNvPr id="5" name="左右矢印 23">
            <a:extLst>
              <a:ext uri="{FF2B5EF4-FFF2-40B4-BE49-F238E27FC236}">
                <a16:creationId xmlns:a16="http://schemas.microsoft.com/office/drawing/2014/main" id="{D353538D-F614-A0A0-048F-BC908295B837}"/>
              </a:ext>
            </a:extLst>
          </p:cNvPr>
          <p:cNvSpPr/>
          <p:nvPr/>
        </p:nvSpPr>
        <p:spPr>
          <a:xfrm rot="5400000">
            <a:off x="1125302" y="5224778"/>
            <a:ext cx="303930" cy="266537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左右矢印 23">
            <a:extLst>
              <a:ext uri="{FF2B5EF4-FFF2-40B4-BE49-F238E27FC236}">
                <a16:creationId xmlns:a16="http://schemas.microsoft.com/office/drawing/2014/main" id="{060BA66A-A147-2AA5-61DD-9AD8AC237409}"/>
              </a:ext>
            </a:extLst>
          </p:cNvPr>
          <p:cNvSpPr/>
          <p:nvPr/>
        </p:nvSpPr>
        <p:spPr>
          <a:xfrm rot="5400000">
            <a:off x="1125302" y="5773421"/>
            <a:ext cx="303930" cy="266537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左右矢印 23">
            <a:extLst>
              <a:ext uri="{FF2B5EF4-FFF2-40B4-BE49-F238E27FC236}">
                <a16:creationId xmlns:a16="http://schemas.microsoft.com/office/drawing/2014/main" id="{4207454B-4841-1A81-2745-CB87D75CC3DB}"/>
              </a:ext>
            </a:extLst>
          </p:cNvPr>
          <p:cNvSpPr/>
          <p:nvPr/>
        </p:nvSpPr>
        <p:spPr>
          <a:xfrm rot="16200000">
            <a:off x="1607327" y="5224777"/>
            <a:ext cx="303930" cy="266537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8" name="左右矢印 23">
            <a:extLst>
              <a:ext uri="{FF2B5EF4-FFF2-40B4-BE49-F238E27FC236}">
                <a16:creationId xmlns:a16="http://schemas.microsoft.com/office/drawing/2014/main" id="{84095D53-3DC7-4B1C-28C0-7F124B91EBB6}"/>
              </a:ext>
            </a:extLst>
          </p:cNvPr>
          <p:cNvSpPr/>
          <p:nvPr/>
        </p:nvSpPr>
        <p:spPr>
          <a:xfrm rot="16200000">
            <a:off x="1607327" y="5773420"/>
            <a:ext cx="303930" cy="266537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5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研究発表スライドマスタ">
  <a:themeElements>
    <a:clrScheme name="ユーザー定義 8">
      <a:dk1>
        <a:srgbClr val="4D4D4D"/>
      </a:dk1>
      <a:lt1>
        <a:srgbClr val="F8F8F8"/>
      </a:lt1>
      <a:dk2>
        <a:srgbClr val="7F7F7F"/>
      </a:dk2>
      <a:lt2>
        <a:srgbClr val="B2B2B2"/>
      </a:lt2>
      <a:accent1>
        <a:srgbClr val="2E5B96"/>
      </a:accent1>
      <a:accent2>
        <a:srgbClr val="C03936"/>
      </a:accent2>
      <a:accent3>
        <a:srgbClr val="ED7D31"/>
      </a:accent3>
      <a:accent4>
        <a:srgbClr val="3E9288"/>
      </a:accent4>
      <a:accent5>
        <a:srgbClr val="4747C1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Segoe UI"/>
        <a:ea typeface="游ゴシック Medium"/>
        <a:cs typeface=""/>
      </a:majorFont>
      <a:minorFont>
        <a:latin typeface="Segoe UI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研究発表用テンプレート2022版.potx" id="{6306135A-614C-4776-A803-91994B10B76C}" vid="{3B8C9F31-E626-4709-A765-E9EDF381CB2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青緑">
    <a:dk1>
      <a:sysClr val="windowText" lastClr="000000"/>
    </a:dk1>
    <a:lt1>
      <a:sysClr val="window" lastClr="FFFFFF"/>
    </a:lt1>
    <a:dk2>
      <a:srgbClr val="373545"/>
    </a:dk2>
    <a:lt2>
      <a:srgbClr val="CEDBE6"/>
    </a:lt2>
    <a:accent1>
      <a:srgbClr val="3494BA"/>
    </a:accent1>
    <a:accent2>
      <a:srgbClr val="58B6C0"/>
    </a:accent2>
    <a:accent3>
      <a:srgbClr val="75BDA7"/>
    </a:accent3>
    <a:accent4>
      <a:srgbClr val="7A8C8E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青緑">
    <a:dk1>
      <a:sysClr val="windowText" lastClr="000000"/>
    </a:dk1>
    <a:lt1>
      <a:sysClr val="window" lastClr="FFFFFF"/>
    </a:lt1>
    <a:dk2>
      <a:srgbClr val="373545"/>
    </a:dk2>
    <a:lt2>
      <a:srgbClr val="CEDBE6"/>
    </a:lt2>
    <a:accent1>
      <a:srgbClr val="3494BA"/>
    </a:accent1>
    <a:accent2>
      <a:srgbClr val="58B6C0"/>
    </a:accent2>
    <a:accent3>
      <a:srgbClr val="75BDA7"/>
    </a:accent3>
    <a:accent4>
      <a:srgbClr val="7A8C8E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青緑">
    <a:dk1>
      <a:sysClr val="windowText" lastClr="000000"/>
    </a:dk1>
    <a:lt1>
      <a:sysClr val="window" lastClr="FFFFFF"/>
    </a:lt1>
    <a:dk2>
      <a:srgbClr val="373545"/>
    </a:dk2>
    <a:lt2>
      <a:srgbClr val="CEDBE6"/>
    </a:lt2>
    <a:accent1>
      <a:srgbClr val="3494BA"/>
    </a:accent1>
    <a:accent2>
      <a:srgbClr val="58B6C0"/>
    </a:accent2>
    <a:accent3>
      <a:srgbClr val="75BDA7"/>
    </a:accent3>
    <a:accent4>
      <a:srgbClr val="7A8C8E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7783413B678BA4F83764129A5DB4607" ma:contentTypeVersion="0" ma:contentTypeDescription="新しいドキュメントを作成します。" ma:contentTypeScope="" ma:versionID="36bbfa3e05015206d9e02241ed477d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fa5fc393d419cfd9816b88a984ff78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74453E-F96D-478A-A3EE-1788D5BEB2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EFD21F3-24CC-4605-A5CE-D678D2531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33ED81-A378-482E-B710-0D21A32023B2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研究発表スライドマスタ</Template>
  <TotalTime>13586</TotalTime>
  <Words>1824</Words>
  <Application>Microsoft Macintosh PowerPoint</Application>
  <PresentationFormat>ワイド画面</PresentationFormat>
  <Paragraphs>338</Paragraphs>
  <Slides>21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9" baseType="lpstr">
      <vt:lpstr>Yu Gothic</vt:lpstr>
      <vt:lpstr>Yu Gothic</vt:lpstr>
      <vt:lpstr>游ゴシック Medium</vt:lpstr>
      <vt:lpstr>游明朝</vt:lpstr>
      <vt:lpstr>Arial</vt:lpstr>
      <vt:lpstr>Segoe UI</vt:lpstr>
      <vt:lpstr>Wingdings</vt:lpstr>
      <vt:lpstr>研究発表スライドマスタ</vt:lpstr>
      <vt:lpstr>Arm TrustZoneのワールド間におけるPOSIX APIを用いた安全な協調実行</vt:lpstr>
      <vt:lpstr>エッジコンピューティング</vt:lpstr>
      <vt:lpstr>Trusted Execution Environment (TEE)</vt:lpstr>
      <vt:lpstr>Arm TrustZone</vt:lpstr>
      <vt:lpstr>TrustZoneを用いる上での問題</vt:lpstr>
      <vt:lpstr>TrustZoneにおける安全な実行</vt:lpstr>
      <vt:lpstr>提案：TZmediator</vt:lpstr>
      <vt:lpstr>シャドウプロセス経由のPOSIX API実行 (1/2)</vt:lpstr>
      <vt:lpstr>シャドウプロセス経由のPOSIX API実行 (2/2)</vt:lpstr>
      <vt:lpstr>名前付きパイプを用いた通信の例</vt:lpstr>
      <vt:lpstr>WebAssembly (Wasm)を用いた安全な実行</vt:lpstr>
      <vt:lpstr>実装</vt:lpstr>
      <vt:lpstr>シャドウプロセス</vt:lpstr>
      <vt:lpstr>TAに提供する専用ライブラリ</vt:lpstr>
      <vt:lpstr>CAに提供する専用ライブラリ</vt:lpstr>
      <vt:lpstr>実験</vt:lpstr>
      <vt:lpstr>実験1：POSIX APIを用いた通信の確認</vt:lpstr>
      <vt:lpstr>実験2：CA-TA間の通信性能</vt:lpstr>
      <vt:lpstr>実験3：オーバヘッドの分析</vt:lpstr>
      <vt:lpstr>関連研究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 Taiyo</dc:creator>
  <cp:lastModifiedBy>SATO Taiyo</cp:lastModifiedBy>
  <cp:revision>459</cp:revision>
  <dcterms:created xsi:type="dcterms:W3CDTF">2023-12-12T06:38:37Z</dcterms:created>
  <dcterms:modified xsi:type="dcterms:W3CDTF">2024-08-02T05:59:05Z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0x010100E7783413B678BA4F83764129A5DB4607</vt:lpwstr>
  </property>
</Properties>
</file>