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57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6" r:id="rId12"/>
    <p:sldId id="275" r:id="rId13"/>
    <p:sldId id="267" r:id="rId14"/>
    <p:sldId id="268" r:id="rId15"/>
    <p:sldId id="269" r:id="rId16"/>
    <p:sldId id="271" r:id="rId17"/>
    <p:sldId id="266" r:id="rId18"/>
    <p:sldId id="272" r:id="rId19"/>
    <p:sldId id="273" r:id="rId20"/>
    <p:sldId id="274" r:id="rId21"/>
    <p:sldId id="270" r:id="rId22"/>
  </p:sldIdLst>
  <p:sldSz cx="12192000" cy="6858000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4D69B"/>
    <a:srgbClr val="C23E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中間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46"/>
    <p:restoredTop sz="72245"/>
  </p:normalViewPr>
  <p:slideViewPr>
    <p:cSldViewPr snapToGrid="0" snapToObjects="1">
      <p:cViewPr varScale="1">
        <p:scale>
          <a:sx n="90" d="100"/>
          <a:sy n="90" d="100"/>
        </p:scale>
        <p:origin x="688" y="20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 snapToObjects="1">
      <p:cViewPr>
        <p:scale>
          <a:sx n="130" d="100"/>
          <a:sy n="130" d="100"/>
        </p:scale>
        <p:origin x="2704" y="-7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Initialization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in-VM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fixedVal"/>
            <c:noEndCap val="0"/>
            <c:val val="81.8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271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A9-474B-8F8B-23007651248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TeleBPF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errBars>
            <c:errBarType val="both"/>
            <c:errValType val="fixedVal"/>
            <c:noEndCap val="0"/>
            <c:val val="31.8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159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A9-474B-8F8B-23007651248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TeleBPF (TCP)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errBars>
            <c:errBarType val="both"/>
            <c:errValType val="fixedVal"/>
            <c:noEndCap val="0"/>
            <c:val val="45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254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A9-474B-8F8B-2300765124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94859056"/>
        <c:axId val="1094860768"/>
      </c:barChart>
      <c:catAx>
        <c:axId val="10948590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094860768"/>
        <c:crosses val="autoZero"/>
        <c:auto val="1"/>
        <c:lblAlgn val="ctr"/>
        <c:lblOffset val="100"/>
        <c:noMultiLvlLbl val="0"/>
      </c:catAx>
      <c:valAx>
        <c:axId val="1094860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time (</a:t>
                </a:r>
                <a:r>
                  <a:rPr lang="en-US" dirty="0" err="1"/>
                  <a:t>ms</a:t>
                </a:r>
                <a:r>
                  <a:rPr lang="en-US" dirty="0"/>
                  <a:t>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094859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Data</a:t>
            </a:r>
            <a:r>
              <a:rPr lang="en-US" baseline="0" dirty="0"/>
              <a:t> collection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in-VM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fixedVal"/>
            <c:noEndCap val="0"/>
            <c:val val="0.24099999999999999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in-VM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1.036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A9-474B-8F8B-23007651248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TeleBPF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errBars>
            <c:errBarType val="both"/>
            <c:errValType val="fixedVal"/>
            <c:noEndCap val="0"/>
            <c:val val="0.29299999999999998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in-VM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A9-474B-8F8B-23007651248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TeleBPF (TCP)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errBars>
            <c:errBarType val="both"/>
            <c:errValType val="fixedVal"/>
            <c:noEndCap val="0"/>
            <c:val val="0.16700000000000001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in-VM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0.94599999999999995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A9-474B-8F8B-2300765124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94859056"/>
        <c:axId val="1094860768"/>
      </c:barChart>
      <c:catAx>
        <c:axId val="10948590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094860768"/>
        <c:crosses val="autoZero"/>
        <c:auto val="1"/>
        <c:lblAlgn val="ctr"/>
        <c:lblOffset val="100"/>
        <c:noMultiLvlLbl val="0"/>
      </c:catAx>
      <c:valAx>
        <c:axId val="109486076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time (us)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094859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BPF map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in-VM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64-2242-9C33-42D2609C291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TeleBPF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210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64-2242-9C33-42D2609C29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94859056"/>
        <c:axId val="1094860768"/>
      </c:barChart>
      <c:catAx>
        <c:axId val="1094859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094860768"/>
        <c:crosses val="autoZero"/>
        <c:auto val="1"/>
        <c:lblAlgn val="ctr"/>
        <c:lblOffset val="100"/>
        <c:noMultiLvlLbl val="0"/>
      </c:catAx>
      <c:valAx>
        <c:axId val="109486076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(us)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094859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Ring buffer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in-VM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0.54800000000000004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64-2242-9C33-42D2609C291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TeleBPF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0.30399999999999999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64-2242-9C33-42D2609C29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94859056"/>
        <c:axId val="1094860768"/>
      </c:barChart>
      <c:catAx>
        <c:axId val="1094859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094860768"/>
        <c:crosses val="autoZero"/>
        <c:auto val="1"/>
        <c:lblAlgn val="ctr"/>
        <c:lblOffset val="100"/>
        <c:noMultiLvlLbl val="0"/>
      </c:catAx>
      <c:valAx>
        <c:axId val="109486076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(us)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094859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System calls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in-VM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MAP_LOOKUP</c:v>
                </c:pt>
                <c:pt idx="1">
                  <c:v>TRACEPOINT</c:v>
                </c:pt>
                <c:pt idx="2">
                  <c:v>open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11.7</c:v>
                </c:pt>
                <c:pt idx="1">
                  <c:v>99</c:v>
                </c:pt>
                <c:pt idx="2">
                  <c:v>22.4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64-2242-9C33-42D2609C291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TeleBPF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MAP_LOOKUP</c:v>
                </c:pt>
                <c:pt idx="1">
                  <c:v>TRACEPOINT</c:v>
                </c:pt>
                <c:pt idx="2">
                  <c:v>open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1028</c:v>
                </c:pt>
                <c:pt idx="1">
                  <c:v>582</c:v>
                </c:pt>
                <c:pt idx="2">
                  <c:v>295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64-2242-9C33-42D2609C29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94859056"/>
        <c:axId val="1094860768"/>
      </c:barChart>
      <c:catAx>
        <c:axId val="1094859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094860768"/>
        <c:crosses val="autoZero"/>
        <c:auto val="1"/>
        <c:lblAlgn val="ctr"/>
        <c:lblOffset val="100"/>
        <c:noMultiLvlLbl val="0"/>
      </c:catAx>
      <c:valAx>
        <c:axId val="1094860768"/>
        <c:scaling>
          <c:orientation val="minMax"/>
          <c:max val="1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(us)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094859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56EED-7446-B449-95F5-54A40F559C28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81FF87-A0FA-744E-99AC-2A2702910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4159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99D9B7-1707-9149-8299-9DC14D42B111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1B9D0-55A2-ED4B-88D2-EABFA36E43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39617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I’m Kenichi Kourai from Kyushu Institute of Technology.</a:t>
            </a:r>
          </a:p>
          <a:p>
            <a:r>
              <a:rPr kumimoji="1" lang="en-US" altLang="ja-JP" dirty="0"/>
              <a:t>I’m </a:t>
            </a:r>
            <a:r>
              <a:rPr kumimoji="1" lang="en-US" altLang="ja-JP" dirty="0" err="1"/>
              <a:t>gonna</a:t>
            </a:r>
            <a:r>
              <a:rPr kumimoji="1" lang="en-US" altLang="ja-JP" dirty="0"/>
              <a:t> talk about </a:t>
            </a:r>
            <a:r>
              <a:rPr lang="en-US" sz="1200" dirty="0"/>
              <a:t>Safe and Transparent Monitoring of VMs with Injected </a:t>
            </a:r>
            <a:r>
              <a:rPr lang="en-US" sz="1200" dirty="0" err="1"/>
              <a:t>eBPF</a:t>
            </a:r>
            <a:r>
              <a:rPr lang="en-US" sz="1200" dirty="0"/>
              <a:t> Programs.</a:t>
            </a:r>
          </a:p>
          <a:p>
            <a:r>
              <a:rPr kumimoji="1" lang="en-US" altLang="ja-JP" dirty="0"/>
              <a:t>This is joint work with my student.</a:t>
            </a:r>
          </a:p>
          <a:p>
            <a:endParaRPr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5905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After the </a:t>
            </a:r>
            <a:r>
              <a:rPr lang="en-US" dirty="0" err="1"/>
              <a:t>TeleBPF</a:t>
            </a:r>
            <a:r>
              <a:rPr lang="en-US" dirty="0"/>
              <a:t> shared library intercepts the invocation of a system call, it transfers the number assigned to the system call to the </a:t>
            </a:r>
            <a:r>
              <a:rPr lang="en-US" dirty="0" err="1"/>
              <a:t>TeleBPF</a:t>
            </a:r>
            <a:r>
              <a:rPr lang="en-US" dirty="0"/>
              <a:t> proxy running in the target VM.</a:t>
            </a:r>
          </a:p>
          <a:p>
            <a:r>
              <a:rPr lang="en-US" dirty="0"/>
              <a:t>Then, it serializes the arguments of the system call using Protocol Buffers and transfers the resultant byte sequence to the proxy.</a:t>
            </a:r>
          </a:p>
          <a:p>
            <a:r>
              <a:rPr lang="en-US" dirty="0"/>
              <a:t>These transfers are performed using VM sockets, which are a communication mechanism specific to VMs.</a:t>
            </a:r>
          </a:p>
          <a:p>
            <a:r>
              <a:rPr lang="en-US" dirty="0" err="1"/>
              <a:t>Vsock</a:t>
            </a:r>
            <a:r>
              <a:rPr lang="en-US" dirty="0"/>
              <a:t> is used to communicate between the host and a VM and is faster than TCP/IP.</a:t>
            </a:r>
          </a:p>
          <a:p>
            <a:endParaRPr lang="en-US" dirty="0"/>
          </a:p>
          <a:p>
            <a:r>
              <a:rPr lang="en-US" dirty="0"/>
              <a:t>In the VM, the proxy deserializes the passed arguments using Protocol Buffer.</a:t>
            </a:r>
          </a:p>
          <a:p>
            <a:r>
              <a:rPr lang="en-US" dirty="0"/>
              <a:t>According to the received number of the system call, it issues the corresponding system call with the received arguments.</a:t>
            </a:r>
          </a:p>
          <a:p>
            <a:r>
              <a:rPr lang="en-US" dirty="0"/>
              <a:t>It transfers the return value of the system call back to the shared library.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7378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eBPF</a:t>
            </a:r>
            <a:r>
              <a:rPr lang="en-US" dirty="0"/>
              <a:t> applications issue the </a:t>
            </a:r>
            <a:r>
              <a:rPr lang="en-US" dirty="0" err="1"/>
              <a:t>bpf</a:t>
            </a:r>
            <a:r>
              <a:rPr lang="en-US" dirty="0"/>
              <a:t> system call, which is used for controlling </a:t>
            </a:r>
            <a:r>
              <a:rPr lang="en-US" dirty="0" err="1"/>
              <a:t>eBPF</a:t>
            </a:r>
            <a:r>
              <a:rPr lang="en-US" dirty="0"/>
              <a:t>.</a:t>
            </a:r>
          </a:p>
          <a:p>
            <a:r>
              <a:rPr lang="en-US" dirty="0"/>
              <a:t>For example, this system call loads </a:t>
            </a:r>
            <a:r>
              <a:rPr lang="en-US" dirty="0" err="1"/>
              <a:t>eBPF</a:t>
            </a:r>
            <a:r>
              <a:rPr lang="en-US" dirty="0"/>
              <a:t> programs into the OS kernel in the </a:t>
            </a:r>
            <a:r>
              <a:rPr lang="en-US" dirty="0" err="1"/>
              <a:t>VM</a:t>
            </a:r>
            <a:r>
              <a:rPr lang="en-US" dirty="0"/>
              <a:t>.</a:t>
            </a:r>
          </a:p>
          <a:p>
            <a:r>
              <a:rPr lang="en-US" dirty="0"/>
              <a:t>Also, it manipulates </a:t>
            </a:r>
            <a:r>
              <a:rPr lang="en-US" dirty="0" err="1"/>
              <a:t>BPF</a:t>
            </a:r>
            <a:r>
              <a:rPr lang="en-US" dirty="0"/>
              <a:t> maps, which are used to pass data between the </a:t>
            </a:r>
            <a:r>
              <a:rPr lang="en-US" dirty="0" err="1"/>
              <a:t>eBPF</a:t>
            </a:r>
            <a:r>
              <a:rPr lang="en-US" dirty="0"/>
              <a:t> application and </a:t>
            </a:r>
            <a:r>
              <a:rPr lang="en-US" dirty="0" err="1"/>
              <a:t>eBPF</a:t>
            </a:r>
            <a:r>
              <a:rPr lang="en-US" dirty="0"/>
              <a:t> programs.</a:t>
            </a:r>
          </a:p>
          <a:p>
            <a:r>
              <a:rPr lang="en-US" dirty="0"/>
              <a:t>The system call issued by the proxy can return a file descriptor via its return value.</a:t>
            </a:r>
          </a:p>
          <a:p>
            <a:r>
              <a:rPr lang="en-US" dirty="0"/>
              <a:t>However, the value of the file descriptor may be the same between the proxy and the </a:t>
            </a:r>
            <a:r>
              <a:rPr lang="en-US" dirty="0" err="1"/>
              <a:t>eBPF</a:t>
            </a:r>
            <a:r>
              <a:rPr lang="en-US" dirty="0"/>
              <a:t> application.</a:t>
            </a:r>
          </a:p>
          <a:p>
            <a:r>
              <a:rPr lang="en-US" dirty="0"/>
              <a:t>Therefore, the proxy duplicates the file descriptor and creates a new file descriptor whose value is distinguishable.</a:t>
            </a:r>
          </a:p>
          <a:p>
            <a:endParaRPr lang="en-JP" dirty="0"/>
          </a:p>
          <a:p>
            <a:r>
              <a:rPr lang="en-US" dirty="0"/>
              <a:t>There are various types of system calls for controlling events.</a:t>
            </a:r>
          </a:p>
          <a:p>
            <a:r>
              <a:rPr lang="en-US" dirty="0"/>
              <a:t>For example, the </a:t>
            </a:r>
            <a:r>
              <a:rPr lang="en-US" dirty="0" err="1"/>
              <a:t>ioctl</a:t>
            </a:r>
            <a:r>
              <a:rPr lang="en-US" dirty="0"/>
              <a:t> system call is used to attach an </a:t>
            </a:r>
            <a:r>
              <a:rPr lang="en-US" dirty="0" err="1"/>
              <a:t>eBPF</a:t>
            </a:r>
            <a:r>
              <a:rPr lang="en-US" dirty="0"/>
              <a:t> program to a system event.</a:t>
            </a:r>
          </a:p>
          <a:p>
            <a:r>
              <a:rPr lang="en-US" dirty="0"/>
              <a:t>Such general-purpose system calls are used not only for </a:t>
            </a:r>
            <a:r>
              <a:rPr lang="en-US" dirty="0" err="1"/>
              <a:t>eBPF</a:t>
            </a:r>
            <a:r>
              <a:rPr lang="en-US" dirty="0"/>
              <a:t> but also other purposes.</a:t>
            </a:r>
          </a:p>
          <a:p>
            <a:r>
              <a:rPr lang="en-US" dirty="0"/>
              <a:t>Therefore, the shared library checks the value of the specified file descriptor and forwards the system call only if the file descriptor is returned from the </a:t>
            </a:r>
            <a:r>
              <a:rPr lang="en-US" dirty="0" err="1"/>
              <a:t>TeleBPF</a:t>
            </a:r>
            <a:r>
              <a:rPr lang="en-US" dirty="0"/>
              <a:t> proxy.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60410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eBPF</a:t>
            </a:r>
            <a:r>
              <a:rPr lang="en-US" dirty="0"/>
              <a:t> applications issue file-related system calls to access </a:t>
            </a:r>
            <a:r>
              <a:rPr lang="en-US" dirty="0" err="1"/>
              <a:t>eBPF</a:t>
            </a:r>
            <a:r>
              <a:rPr lang="en-US" dirty="0"/>
              <a:t>-related special files.</a:t>
            </a:r>
          </a:p>
          <a:p>
            <a:r>
              <a:rPr lang="en-US" dirty="0"/>
              <a:t>For example, they obtain information on various events from the trace filesystem.</a:t>
            </a:r>
          </a:p>
          <a:p>
            <a:r>
              <a:rPr lang="en-US" dirty="0"/>
              <a:t>The </a:t>
            </a:r>
            <a:r>
              <a:rPr lang="en-US" dirty="0" err="1"/>
              <a:t>TeleBPF</a:t>
            </a:r>
            <a:r>
              <a:rPr lang="en-US" dirty="0"/>
              <a:t> shared library forwards only system calls accessing such special files.</a:t>
            </a:r>
          </a:p>
          <a:p>
            <a:r>
              <a:rPr lang="en-US" dirty="0"/>
              <a:t>It checks if the specified path name or file descriptor is for one of the special files.</a:t>
            </a:r>
          </a:p>
          <a:p>
            <a:endParaRPr lang="en-US" dirty="0"/>
          </a:p>
          <a:p>
            <a:r>
              <a:rPr lang="en-US" dirty="0" err="1"/>
              <a:t>eBPF</a:t>
            </a:r>
            <a:r>
              <a:rPr lang="en-US" dirty="0"/>
              <a:t> applications use the </a:t>
            </a:r>
            <a:r>
              <a:rPr lang="en-US" dirty="0" err="1"/>
              <a:t>mmap</a:t>
            </a:r>
            <a:r>
              <a:rPr lang="en-US" dirty="0"/>
              <a:t> system call to share the ring buffers created for </a:t>
            </a:r>
            <a:r>
              <a:rPr lang="en-US" dirty="0" err="1"/>
              <a:t>eBPF</a:t>
            </a:r>
            <a:r>
              <a:rPr lang="en-US" dirty="0"/>
              <a:t> programs.</a:t>
            </a:r>
          </a:p>
          <a:p>
            <a:r>
              <a:rPr lang="en-US" dirty="0"/>
              <a:t>When an </a:t>
            </a:r>
            <a:r>
              <a:rPr lang="en-US" dirty="0" err="1"/>
              <a:t>eBPF</a:t>
            </a:r>
            <a:r>
              <a:rPr lang="en-US" dirty="0"/>
              <a:t> application issues the </a:t>
            </a:r>
            <a:r>
              <a:rPr lang="en-US" dirty="0" err="1"/>
              <a:t>mmap</a:t>
            </a:r>
            <a:r>
              <a:rPr lang="en-US" dirty="0"/>
              <a:t> system call, the </a:t>
            </a:r>
            <a:r>
              <a:rPr lang="en-US" dirty="0" err="1"/>
              <a:t>TeleBPF</a:t>
            </a:r>
            <a:r>
              <a:rPr lang="en-US" dirty="0"/>
              <a:t> shared library forwards it, and the proxy maps the ring buffer onto its memory.</a:t>
            </a:r>
          </a:p>
          <a:p>
            <a:r>
              <a:rPr lang="en-US" dirty="0"/>
              <a:t>However, the </a:t>
            </a:r>
            <a:r>
              <a:rPr lang="en-US" dirty="0" err="1"/>
              <a:t>eBPF</a:t>
            </a:r>
            <a:r>
              <a:rPr lang="en-US" dirty="0"/>
              <a:t> application cannot access this ring buffer using the returned address.</a:t>
            </a:r>
          </a:p>
          <a:p>
            <a:r>
              <a:rPr lang="en-US" dirty="0"/>
              <a:t>Therefore, the </a:t>
            </a:r>
            <a:r>
              <a:rPr lang="en-US" dirty="0" err="1"/>
              <a:t>TeleBPF</a:t>
            </a:r>
            <a:r>
              <a:rPr lang="en-US" dirty="0"/>
              <a:t> shared library first translates the received virtual address of the ring buffer into the physical one of the </a:t>
            </a:r>
            <a:r>
              <a:rPr lang="en-US" dirty="0" err="1"/>
              <a:t>VM</a:t>
            </a:r>
            <a:r>
              <a:rPr lang="en-US" dirty="0"/>
              <a:t>.</a:t>
            </a:r>
          </a:p>
          <a:p>
            <a:r>
              <a:rPr lang="en-US" dirty="0"/>
              <a:t>Then, it maps the physical memory of the </a:t>
            </a:r>
            <a:r>
              <a:rPr lang="en-US" dirty="0" err="1"/>
              <a:t>VM</a:t>
            </a:r>
            <a:r>
              <a:rPr lang="en-US" dirty="0"/>
              <a:t> onto the </a:t>
            </a:r>
            <a:r>
              <a:rPr lang="en-US" dirty="0" err="1"/>
              <a:t>eBPF</a:t>
            </a:r>
            <a:r>
              <a:rPr lang="en-US" dirty="0"/>
              <a:t> application outside the </a:t>
            </a:r>
            <a:r>
              <a:rPr lang="en-US" dirty="0" err="1"/>
              <a:t>VM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6528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conducted several experiments to confirm that existing monitoring tools could collect information on the system in a VM from the cloud side using </a:t>
            </a:r>
            <a:r>
              <a:rPr lang="en-US" dirty="0" err="1"/>
              <a:t>TeleBPF</a:t>
            </a:r>
            <a:r>
              <a:rPr lang="en-US" dirty="0"/>
              <a:t>.</a:t>
            </a:r>
          </a:p>
          <a:p>
            <a:r>
              <a:rPr lang="en-US" dirty="0"/>
              <a:t>Also, we examined the overhead of </a:t>
            </a:r>
            <a:r>
              <a:rPr lang="en-US" dirty="0" err="1"/>
              <a:t>TeleBPF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For comparison, we measured the performance of monitoring tools executed inside a VM without </a:t>
            </a:r>
            <a:r>
              <a:rPr lang="en-US" dirty="0" err="1"/>
              <a:t>TeleBPF</a:t>
            </a:r>
            <a:r>
              <a:rPr lang="en-US" dirty="0"/>
              <a:t>, which is called in-VM execution.</a:t>
            </a:r>
          </a:p>
          <a:p>
            <a:r>
              <a:rPr lang="en-US" dirty="0"/>
              <a:t>In addition, we measured the performance when we used </a:t>
            </a:r>
            <a:r>
              <a:rPr lang="en-US" dirty="0" err="1"/>
              <a:t>TeleBPF</a:t>
            </a:r>
            <a:r>
              <a:rPr lang="en-US" dirty="0"/>
              <a:t> with TCP/IP instead of </a:t>
            </a:r>
            <a:r>
              <a:rPr lang="en-US" dirty="0" err="1"/>
              <a:t>Vsock</a:t>
            </a:r>
            <a:r>
              <a:rPr lang="en-US" dirty="0"/>
              <a:t>.</a:t>
            </a:r>
          </a:p>
          <a:p>
            <a:r>
              <a:rPr lang="en-US" dirty="0"/>
              <a:t>We used the experimental environment in this table.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3324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First, we ran Microsoft Sysmon for Linux using </a:t>
            </a:r>
            <a:r>
              <a:rPr lang="en-US" dirty="0" err="1"/>
              <a:t>TeleBPF</a:t>
            </a:r>
            <a:r>
              <a:rPr lang="en-US" dirty="0"/>
              <a:t>.</a:t>
            </a:r>
          </a:p>
          <a:p>
            <a:r>
              <a:rPr lang="en-US" dirty="0"/>
              <a:t>Sysmon is an </a:t>
            </a:r>
            <a:r>
              <a:rPr lang="en-US" dirty="0" err="1"/>
              <a:t>eBPF</a:t>
            </a:r>
            <a:r>
              <a:rPr lang="en-US" dirty="0"/>
              <a:t> application that records the creation and termination of processes, and so on.</a:t>
            </a:r>
          </a:p>
          <a:p>
            <a:r>
              <a:rPr lang="en-US" dirty="0"/>
              <a:t>It is written in C using </a:t>
            </a:r>
            <a:r>
              <a:rPr lang="en-US" dirty="0" err="1"/>
              <a:t>libbpf</a:t>
            </a:r>
            <a:r>
              <a:rPr lang="en-US" dirty="0"/>
              <a:t>.</a:t>
            </a:r>
          </a:p>
          <a:p>
            <a:r>
              <a:rPr lang="en-US" dirty="0"/>
              <a:t>Sysmon loaded its 19 </a:t>
            </a:r>
            <a:r>
              <a:rPr lang="en-US" dirty="0" err="1"/>
              <a:t>eBPF</a:t>
            </a:r>
            <a:r>
              <a:rPr lang="en-US" dirty="0"/>
              <a:t> programs into the VM.</a:t>
            </a:r>
          </a:p>
          <a:p>
            <a:r>
              <a:rPr lang="en-US" dirty="0"/>
              <a:t>As shown in the left-hand side figure, we confirmed that Sysmon with </a:t>
            </a:r>
            <a:r>
              <a:rPr lang="en-US" dirty="0" err="1"/>
              <a:t>TeleBPF</a:t>
            </a:r>
            <a:r>
              <a:rPr lang="en-US" dirty="0"/>
              <a:t> could monitor system events inside the VM correctly.</a:t>
            </a:r>
          </a:p>
          <a:p>
            <a:endParaRPr lang="en-US" dirty="0"/>
          </a:p>
          <a:p>
            <a:r>
              <a:rPr lang="en-US" dirty="0"/>
              <a:t>Next, we ran the monitoring tool of disk access named </a:t>
            </a:r>
            <a:r>
              <a:rPr lang="en-US" dirty="0" err="1"/>
              <a:t>disksnoop</a:t>
            </a:r>
            <a:r>
              <a:rPr lang="en-US" dirty="0"/>
              <a:t> using </a:t>
            </a:r>
            <a:r>
              <a:rPr lang="en-US" dirty="0" err="1"/>
              <a:t>TeleBPF</a:t>
            </a:r>
            <a:r>
              <a:rPr lang="en-US" dirty="0"/>
              <a:t>.</a:t>
            </a:r>
          </a:p>
          <a:p>
            <a:r>
              <a:rPr lang="en-US" dirty="0"/>
              <a:t>This tool monitors the type, size, and latency of each disk access.</a:t>
            </a:r>
          </a:p>
          <a:p>
            <a:r>
              <a:rPr lang="en-US" dirty="0"/>
              <a:t>It is written in Python and runs using BPF Compiler Collection.</a:t>
            </a:r>
          </a:p>
          <a:p>
            <a:r>
              <a:rPr lang="en-US" dirty="0"/>
              <a:t>We confirmed that </a:t>
            </a:r>
            <a:r>
              <a:rPr lang="en-US" dirty="0" err="1"/>
              <a:t>TeleBPF</a:t>
            </a:r>
            <a:r>
              <a:rPr lang="en-US" dirty="0"/>
              <a:t> enabled this tool to monitor disk access in the VM, as shown in the right-hand side figure.</a:t>
            </a:r>
          </a:p>
          <a:p>
            <a:r>
              <a:rPr lang="en-US" dirty="0"/>
              <a:t>As such, </a:t>
            </a:r>
            <a:r>
              <a:rPr lang="en-US" dirty="0" err="1"/>
              <a:t>TeleBPF</a:t>
            </a:r>
            <a:r>
              <a:rPr lang="en-US" dirty="0"/>
              <a:t> is applicable to various </a:t>
            </a:r>
            <a:r>
              <a:rPr lang="en-US" dirty="0" err="1"/>
              <a:t>eBPF</a:t>
            </a:r>
            <a:r>
              <a:rPr lang="en-US" dirty="0"/>
              <a:t> frameworks, including </a:t>
            </a:r>
            <a:r>
              <a:rPr lang="en-US" dirty="0" err="1"/>
              <a:t>libbpf</a:t>
            </a:r>
            <a:r>
              <a:rPr lang="en-US" dirty="0"/>
              <a:t> and BCC.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4810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examine the overhead of </a:t>
            </a:r>
            <a:r>
              <a:rPr lang="en-US" dirty="0" err="1"/>
              <a:t>TeleBPF</a:t>
            </a:r>
            <a:r>
              <a:rPr lang="en-US" dirty="0"/>
              <a:t>, we measured the time needed for Sysmon to perform initialization of </a:t>
            </a:r>
            <a:r>
              <a:rPr lang="en-US" dirty="0" err="1"/>
              <a:t>eBPF</a:t>
            </a:r>
            <a:r>
              <a:rPr lang="en-US" dirty="0"/>
              <a:t>.</a:t>
            </a:r>
          </a:p>
          <a:p>
            <a:r>
              <a:rPr lang="en-US" dirty="0"/>
              <a:t>The left-hand side figure shows the average initialization time for </a:t>
            </a:r>
            <a:r>
              <a:rPr lang="en-US" dirty="0" err="1"/>
              <a:t>TeleBPF</a:t>
            </a:r>
            <a:r>
              <a:rPr lang="en-US" dirty="0"/>
              <a:t> and in-VM execution.</a:t>
            </a:r>
          </a:p>
          <a:p>
            <a:r>
              <a:rPr lang="en-US" dirty="0"/>
              <a:t>From these results, it was shown that </a:t>
            </a:r>
            <a:r>
              <a:rPr lang="en-US" dirty="0" err="1"/>
              <a:t>TeleBPF</a:t>
            </a:r>
            <a:r>
              <a:rPr lang="en-US" dirty="0"/>
              <a:t> could initialize the </a:t>
            </a:r>
            <a:r>
              <a:rPr lang="en-US" dirty="0" err="1"/>
              <a:t>eBPF</a:t>
            </a:r>
            <a:r>
              <a:rPr lang="en-US" dirty="0"/>
              <a:t>-related task 54% faster than in-VM execution.</a:t>
            </a:r>
          </a:p>
          <a:p>
            <a:r>
              <a:rPr lang="en-US" dirty="0"/>
              <a:t>This is because the virtualization overhead of running Sysmon is larger than the overhead of forwarding system calls in </a:t>
            </a:r>
            <a:r>
              <a:rPr lang="en-US" dirty="0" err="1"/>
              <a:t>TeleBPF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Next, we examined the performance of collecting information from its </a:t>
            </a:r>
            <a:r>
              <a:rPr lang="en-US" dirty="0" err="1"/>
              <a:t>eBPF</a:t>
            </a:r>
            <a:r>
              <a:rPr lang="en-US" dirty="0"/>
              <a:t> programs.</a:t>
            </a:r>
          </a:p>
          <a:p>
            <a:r>
              <a:rPr lang="en-US" dirty="0"/>
              <a:t>As shown in the right-hand side figure, </a:t>
            </a:r>
            <a:r>
              <a:rPr lang="en-US" dirty="0" err="1"/>
              <a:t>TeleBPF</a:t>
            </a:r>
            <a:r>
              <a:rPr lang="en-US" dirty="0"/>
              <a:t> was 13% faster than in-VM execution even in this case.</a:t>
            </a:r>
          </a:p>
          <a:p>
            <a:r>
              <a:rPr lang="en-US" dirty="0"/>
              <a:t>This is because </a:t>
            </a:r>
            <a:r>
              <a:rPr lang="en-US" dirty="0" err="1"/>
              <a:t>TeleBPF</a:t>
            </a:r>
            <a:r>
              <a:rPr lang="en-US" dirty="0"/>
              <a:t> enables Sysmon to directly share the ring buffer in the VM.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4161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conclusion, we proposed </a:t>
            </a:r>
            <a:r>
              <a:rPr lang="en-US" dirty="0" err="1"/>
              <a:t>TeleBPF</a:t>
            </a:r>
            <a:r>
              <a:rPr lang="en-US" dirty="0"/>
              <a:t> for safely and transparently monitoring VMs by dynamically injecting </a:t>
            </a:r>
            <a:r>
              <a:rPr lang="en-US" dirty="0" err="1"/>
              <a:t>eBPF</a:t>
            </a:r>
            <a:r>
              <a:rPr lang="en-US" dirty="0"/>
              <a:t> programs.</a:t>
            </a:r>
          </a:p>
          <a:p>
            <a:r>
              <a:rPr lang="en-US" dirty="0"/>
              <a:t>The </a:t>
            </a:r>
            <a:r>
              <a:rPr lang="en-US" dirty="0" err="1"/>
              <a:t>TeleBPF</a:t>
            </a:r>
            <a:r>
              <a:rPr lang="en-US" dirty="0"/>
              <a:t> shared library intercepts </a:t>
            </a:r>
            <a:r>
              <a:rPr lang="en-US" dirty="0" err="1"/>
              <a:t>eBPF</a:t>
            </a:r>
            <a:r>
              <a:rPr lang="en-US" dirty="0"/>
              <a:t>-related system calls and forwards them to the </a:t>
            </a:r>
            <a:r>
              <a:rPr lang="en-US" dirty="0" err="1"/>
              <a:t>TeleBPF</a:t>
            </a:r>
            <a:r>
              <a:rPr lang="en-US" dirty="0"/>
              <a:t> proxy in the target VM.</a:t>
            </a:r>
          </a:p>
          <a:p>
            <a:r>
              <a:rPr lang="en-US" dirty="0" err="1"/>
              <a:t>TeleBPF</a:t>
            </a:r>
            <a:r>
              <a:rPr lang="en-US" dirty="0"/>
              <a:t> enables the </a:t>
            </a:r>
            <a:r>
              <a:rPr lang="en-US" dirty="0" err="1"/>
              <a:t>eBPF</a:t>
            </a:r>
            <a:r>
              <a:rPr lang="en-US" dirty="0"/>
              <a:t> application to directly and efficiently obtain information from the </a:t>
            </a:r>
            <a:r>
              <a:rPr lang="en-US" dirty="0" err="1"/>
              <a:t>eBPF</a:t>
            </a:r>
            <a:r>
              <a:rPr lang="en-US" dirty="0"/>
              <a:t> programs via the ring buffers created in the target VM.</a:t>
            </a:r>
          </a:p>
          <a:p>
            <a:r>
              <a:rPr lang="en-US" dirty="0"/>
              <a:t>The experimental results show that </a:t>
            </a:r>
            <a:r>
              <a:rPr lang="en-US" dirty="0" err="1"/>
              <a:t>TeleBPF</a:t>
            </a:r>
            <a:r>
              <a:rPr lang="en-US" dirty="0"/>
              <a:t> can run monitoring tools faster than traditional in-VM execution.</a:t>
            </a:r>
          </a:p>
          <a:p>
            <a:endParaRPr lang="en-US" dirty="0"/>
          </a:p>
          <a:p>
            <a:r>
              <a:rPr lang="en-US" dirty="0"/>
              <a:t>One of our future work is to support more </a:t>
            </a:r>
            <a:r>
              <a:rPr lang="en-US" dirty="0" err="1"/>
              <a:t>eBPF</a:t>
            </a:r>
            <a:r>
              <a:rPr lang="en-US" dirty="0"/>
              <a:t>-related system calls and special files in </a:t>
            </a:r>
            <a:r>
              <a:rPr lang="en-US" dirty="0" err="1"/>
              <a:t>TeleBPF</a:t>
            </a:r>
            <a:r>
              <a:rPr lang="en-US" dirty="0"/>
              <a:t>.</a:t>
            </a:r>
          </a:p>
          <a:p>
            <a:r>
              <a:rPr lang="en-US" dirty="0"/>
              <a:t>In addition, we are planning to protect the </a:t>
            </a:r>
            <a:r>
              <a:rPr lang="en-US" dirty="0" err="1"/>
              <a:t>TeleBPF</a:t>
            </a:r>
            <a:r>
              <a:rPr lang="en-US" dirty="0"/>
              <a:t> proxy in a VM, e.g., by running it in the OS kernel.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70244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eBPF</a:t>
            </a:r>
            <a:r>
              <a:rPr lang="en-US" dirty="0"/>
              <a:t> applications issue the </a:t>
            </a:r>
            <a:r>
              <a:rPr lang="en-US" dirty="0" err="1"/>
              <a:t>bpf</a:t>
            </a:r>
            <a:r>
              <a:rPr lang="en-US" dirty="0"/>
              <a:t> system call, which is used for controlling </a:t>
            </a:r>
            <a:r>
              <a:rPr lang="en-US" dirty="0" err="1"/>
              <a:t>eBPF</a:t>
            </a:r>
            <a:r>
              <a:rPr lang="en-US" dirty="0"/>
              <a:t>.</a:t>
            </a:r>
          </a:p>
          <a:p>
            <a:r>
              <a:rPr lang="en-US" dirty="0" err="1"/>
              <a:t>TeleBPF</a:t>
            </a:r>
            <a:r>
              <a:rPr lang="en-US" dirty="0"/>
              <a:t> always forwards this system call to the target VM.</a:t>
            </a:r>
          </a:p>
          <a:p>
            <a:r>
              <a:rPr lang="en-US" dirty="0"/>
              <a:t>This system call supports various </a:t>
            </a:r>
            <a:r>
              <a:rPr lang="en-US" dirty="0" err="1"/>
              <a:t>eBPF</a:t>
            </a:r>
            <a:r>
              <a:rPr lang="en-US" dirty="0"/>
              <a:t> commands.</a:t>
            </a:r>
          </a:p>
          <a:p>
            <a:r>
              <a:rPr lang="en-US" dirty="0"/>
              <a:t>For example, it loads </a:t>
            </a:r>
            <a:r>
              <a:rPr lang="en-US" dirty="0" err="1"/>
              <a:t>eBPF</a:t>
            </a:r>
            <a:r>
              <a:rPr lang="en-US" dirty="0"/>
              <a:t> programs into the OS kernel in the VM.</a:t>
            </a:r>
          </a:p>
          <a:p>
            <a:r>
              <a:rPr lang="en-US" dirty="0"/>
              <a:t>Also, this system call manipulates BPF maps, which are used to pass data between the </a:t>
            </a:r>
            <a:r>
              <a:rPr lang="en-US" dirty="0" err="1"/>
              <a:t>eBPF</a:t>
            </a:r>
            <a:r>
              <a:rPr lang="en-US" dirty="0"/>
              <a:t> application and </a:t>
            </a:r>
            <a:r>
              <a:rPr lang="en-US" dirty="0" err="1"/>
              <a:t>eBPF</a:t>
            </a:r>
            <a:r>
              <a:rPr lang="en-US" dirty="0"/>
              <a:t> programs.</a:t>
            </a:r>
          </a:p>
          <a:p>
            <a:endParaRPr lang="en-US" dirty="0"/>
          </a:p>
          <a:p>
            <a:r>
              <a:rPr lang="en-US" dirty="0"/>
              <a:t>The system call issued by the proxy can return a file descriptor via its return value.</a:t>
            </a:r>
          </a:p>
          <a:p>
            <a:r>
              <a:rPr lang="en-US" dirty="0"/>
              <a:t>However, the value of the file descriptor is valid only in the proxy process.</a:t>
            </a:r>
          </a:p>
          <a:p>
            <a:r>
              <a:rPr lang="en-US" dirty="0"/>
              <a:t>If the proxy simply returns the value to the </a:t>
            </a:r>
            <a:r>
              <a:rPr lang="en-US" dirty="0" err="1"/>
              <a:t>eBPF</a:t>
            </a:r>
            <a:r>
              <a:rPr lang="en-US" dirty="0"/>
              <a:t> application as it is, the </a:t>
            </a:r>
            <a:r>
              <a:rPr lang="en-US" dirty="0" err="1"/>
              <a:t>eBPF</a:t>
            </a:r>
            <a:r>
              <a:rPr lang="en-US" dirty="0"/>
              <a:t> application cannot distinguish the returned file descriptor from that returned from a locally executed system call.</a:t>
            </a:r>
          </a:p>
          <a:p>
            <a:r>
              <a:rPr lang="en-US" dirty="0"/>
              <a:t>Therefore, the proxy duplicates the file descriptor and creates a new file descriptor whose value is sufficiently larger than the original one.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50218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various types of system calls for controlling events.</a:t>
            </a:r>
          </a:p>
          <a:p>
            <a:r>
              <a:rPr lang="en-US" dirty="0"/>
              <a:t>For example, some system call is used to configure events for performance monitoring.</a:t>
            </a:r>
          </a:p>
          <a:p>
            <a:r>
              <a:rPr lang="en-US" dirty="0" err="1"/>
              <a:t>TeleBPF</a:t>
            </a:r>
            <a:r>
              <a:rPr lang="en-US" dirty="0"/>
              <a:t> always transfer this system call to the target VM.</a:t>
            </a:r>
          </a:p>
          <a:p>
            <a:r>
              <a:rPr lang="en-US" dirty="0"/>
              <a:t>In contrast, the </a:t>
            </a:r>
            <a:r>
              <a:rPr lang="en-US" dirty="0" err="1"/>
              <a:t>ioctl</a:t>
            </a:r>
            <a:r>
              <a:rPr lang="en-US" dirty="0"/>
              <a:t> system call is used to attach an </a:t>
            </a:r>
            <a:r>
              <a:rPr lang="en-US" dirty="0" err="1"/>
              <a:t>eBPF</a:t>
            </a:r>
            <a:r>
              <a:rPr lang="en-US" dirty="0"/>
              <a:t> program to a system event.</a:t>
            </a:r>
          </a:p>
          <a:p>
            <a:r>
              <a:rPr lang="en-US" dirty="0"/>
              <a:t>Such general-purpose system calls are used not only for </a:t>
            </a:r>
            <a:r>
              <a:rPr lang="en-US" dirty="0" err="1"/>
              <a:t>eBPF</a:t>
            </a:r>
            <a:r>
              <a:rPr lang="en-US" dirty="0"/>
              <a:t> but also other purposes.</a:t>
            </a:r>
          </a:p>
          <a:p>
            <a:endParaRPr lang="en-US" dirty="0"/>
          </a:p>
          <a:p>
            <a:r>
              <a:rPr lang="en-US" dirty="0"/>
              <a:t>Therefore, the shared library checks the value of the specified file descriptor and forwards the system call only if the file descriptor is returned from the </a:t>
            </a:r>
            <a:r>
              <a:rPr lang="en-US" dirty="0" err="1"/>
              <a:t>TeleBPF</a:t>
            </a:r>
            <a:r>
              <a:rPr lang="en-US" dirty="0"/>
              <a:t> proxy.</a:t>
            </a:r>
          </a:p>
          <a:p>
            <a:r>
              <a:rPr lang="en-US" dirty="0"/>
              <a:t>Currently, </a:t>
            </a:r>
            <a:r>
              <a:rPr lang="en-US" dirty="0" err="1"/>
              <a:t>TeleBPF</a:t>
            </a:r>
            <a:r>
              <a:rPr lang="en-US" dirty="0"/>
              <a:t> always forwards several system calls that are not distinguished by a file descriptor.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9132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eBPF</a:t>
            </a:r>
            <a:r>
              <a:rPr lang="en-US" dirty="0"/>
              <a:t> applications issue file-related system calls to access </a:t>
            </a:r>
            <a:r>
              <a:rPr lang="en-US" dirty="0" err="1"/>
              <a:t>eBPF</a:t>
            </a:r>
            <a:r>
              <a:rPr lang="en-US" dirty="0"/>
              <a:t>-related special files.</a:t>
            </a:r>
          </a:p>
          <a:p>
            <a:r>
              <a:rPr lang="en-US" dirty="0"/>
              <a:t>For example, they obtain information on various events from the trace filesystem.</a:t>
            </a:r>
          </a:p>
          <a:p>
            <a:r>
              <a:rPr lang="en-US" dirty="0"/>
              <a:t>They also obtain BPF type information from the sys filesystem.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 err="1"/>
              <a:t>TeleBPF</a:t>
            </a:r>
            <a:r>
              <a:rPr lang="en-US" dirty="0"/>
              <a:t> shared library forwards only system calls accessing such special files.</a:t>
            </a:r>
          </a:p>
          <a:p>
            <a:r>
              <a:rPr lang="en-US" dirty="0"/>
              <a:t>For a system call with a path name, it first checks the path name.</a:t>
            </a:r>
          </a:p>
          <a:p>
            <a:r>
              <a:rPr lang="en-US" dirty="0"/>
              <a:t>If the path name is for one of the special files, the shared library forwards that system call.</a:t>
            </a:r>
          </a:p>
          <a:p>
            <a:r>
              <a:rPr lang="en-US" dirty="0"/>
              <a:t>For a system call with a file descriptor, the shared library checks the value of the file descriptor.</a:t>
            </a:r>
          </a:p>
          <a:p>
            <a:r>
              <a:rPr lang="en-US" dirty="0"/>
              <a:t>If the file descriptor is returned from the proxy, it forwards that system call.</a:t>
            </a:r>
          </a:p>
          <a:p>
            <a:r>
              <a:rPr lang="en-US" dirty="0"/>
              <a:t>For example, it forwards the read system call only when the file descriptor is returned by opening an </a:t>
            </a:r>
            <a:r>
              <a:rPr lang="en-US" dirty="0" err="1"/>
              <a:t>eBPF</a:t>
            </a:r>
            <a:r>
              <a:rPr lang="en-US" dirty="0"/>
              <a:t>-related file.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3493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Infrastructure-as-a-Service (IaaS) clouds provide virtual machines (VMs) to users.</a:t>
            </a:r>
          </a:p>
          <a:p>
            <a:r>
              <a:rPr lang="en-US" dirty="0"/>
              <a:t>Users can freely manage the entire systems in VMs.</a:t>
            </a:r>
          </a:p>
          <a:p>
            <a:r>
              <a:rPr lang="en-US" dirty="0"/>
              <a:t>Clouds often monitor the states of the systems in VMs to enhance security and observability.</a:t>
            </a:r>
          </a:p>
          <a:p>
            <a:r>
              <a:rPr lang="en-US" dirty="0"/>
              <a:t>For example, clouds can detect intrusion into VMs by analyzing system logs inside VMs.</a:t>
            </a:r>
          </a:p>
          <a:p>
            <a:r>
              <a:rPr lang="en-US" dirty="0"/>
              <a:t>They can also perform autoscaling accurately by using performance metrics.</a:t>
            </a:r>
          </a:p>
          <a:p>
            <a:endParaRPr lang="en-US" dirty="0"/>
          </a:p>
          <a:p>
            <a:r>
              <a:rPr lang="en-US" dirty="0"/>
              <a:t>To obtain system information inside VMs, small software called agents is installed in VMs.</a:t>
            </a:r>
          </a:p>
          <a:p>
            <a:r>
              <a:rPr lang="en-US" dirty="0"/>
              <a:t>Then, clouds receive system information from the agents via network communication.</a:t>
            </a:r>
          </a:p>
          <a:p>
            <a:r>
              <a:rPr lang="en-US" dirty="0"/>
              <a:t>For example, the Amazon CloudWatch agent is a process-based agent that collects system logs and metrics inside VMs to analyze logs and traces.</a:t>
            </a:r>
          </a:p>
          <a:p>
            <a:r>
              <a:rPr lang="en-US" dirty="0"/>
              <a:t>The monitoring agent in IBM Cloud is a kernel-based agent that collects information on executed system calls.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3995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eBPF</a:t>
            </a:r>
            <a:r>
              <a:rPr lang="en-US" dirty="0"/>
              <a:t> applications use the </a:t>
            </a:r>
            <a:r>
              <a:rPr lang="en-US" dirty="0" err="1"/>
              <a:t>mmap</a:t>
            </a:r>
            <a:r>
              <a:rPr lang="en-US" dirty="0"/>
              <a:t> system call to share ring buffers with </a:t>
            </a:r>
            <a:r>
              <a:rPr lang="en-US" dirty="0" err="1"/>
              <a:t>eBPF</a:t>
            </a:r>
            <a:r>
              <a:rPr lang="en-US" dirty="0"/>
              <a:t> programs.</a:t>
            </a:r>
          </a:p>
          <a:p>
            <a:r>
              <a:rPr lang="en-US" dirty="0"/>
              <a:t>An </a:t>
            </a:r>
            <a:r>
              <a:rPr lang="en-US" dirty="0" err="1"/>
              <a:t>eBPF</a:t>
            </a:r>
            <a:r>
              <a:rPr lang="en-US" dirty="0"/>
              <a:t> application creates a ring buffer using the forwarded </a:t>
            </a:r>
            <a:r>
              <a:rPr lang="en-US" dirty="0" err="1"/>
              <a:t>bpf</a:t>
            </a:r>
            <a:r>
              <a:rPr lang="en-US" dirty="0"/>
              <a:t> system call in the VM.</a:t>
            </a:r>
          </a:p>
          <a:p>
            <a:r>
              <a:rPr lang="en-US" dirty="0"/>
              <a:t>When it issues the </a:t>
            </a:r>
            <a:r>
              <a:rPr lang="en-US" dirty="0" err="1"/>
              <a:t>mmap</a:t>
            </a:r>
            <a:r>
              <a:rPr lang="en-US" dirty="0"/>
              <a:t> system call, the </a:t>
            </a:r>
            <a:r>
              <a:rPr lang="en-US" dirty="0" err="1"/>
              <a:t>TeleBPF</a:t>
            </a:r>
            <a:r>
              <a:rPr lang="en-US" dirty="0"/>
              <a:t> shared library forwards it.</a:t>
            </a:r>
          </a:p>
          <a:p>
            <a:r>
              <a:rPr lang="en-US" dirty="0"/>
              <a:t>Then, the proxy maps the ring buffer onto its memory and returns the mapped address.</a:t>
            </a:r>
          </a:p>
          <a:p>
            <a:r>
              <a:rPr lang="en-US" dirty="0"/>
              <a:t>However, the </a:t>
            </a:r>
            <a:r>
              <a:rPr lang="en-US" dirty="0" err="1"/>
              <a:t>eBPF</a:t>
            </a:r>
            <a:r>
              <a:rPr lang="en-US" dirty="0"/>
              <a:t> application cannot access this ring buffer using the returned address.</a:t>
            </a:r>
          </a:p>
          <a:p>
            <a:endParaRPr lang="en-US" dirty="0"/>
          </a:p>
          <a:p>
            <a:r>
              <a:rPr lang="en-US" dirty="0"/>
              <a:t>To address this issue, the </a:t>
            </a:r>
            <a:r>
              <a:rPr lang="en-US" dirty="0" err="1"/>
              <a:t>TeleBPF</a:t>
            </a:r>
            <a:r>
              <a:rPr lang="en-US" dirty="0"/>
              <a:t> shared library first translates the received virtual address of the ring buffer into the physical address of the VM.</a:t>
            </a:r>
          </a:p>
          <a:p>
            <a:r>
              <a:rPr lang="en-US" dirty="0"/>
              <a:t>Then, it accesses the memory of the VM using the physical address by mapping the regions of the file-backed memory used for the VM.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48504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examine the breakdown of the performance, we measured the execution time of</a:t>
            </a:r>
          </a:p>
          <a:p>
            <a:r>
              <a:rPr lang="en-US" dirty="0" err="1"/>
              <a:t>eBPF</a:t>
            </a:r>
            <a:r>
              <a:rPr lang="en-US" dirty="0"/>
              <a:t>-related system calls.</a:t>
            </a:r>
          </a:p>
          <a:p>
            <a:r>
              <a:rPr lang="en-US" dirty="0"/>
              <a:t>As shown in the left-hand side figure, the execution time of most of the system calls was longer in </a:t>
            </a:r>
            <a:r>
              <a:rPr lang="en-US" dirty="0" err="1"/>
              <a:t>TeleBPF</a:t>
            </a:r>
            <a:r>
              <a:rPr lang="en-US" dirty="0"/>
              <a:t>.</a:t>
            </a:r>
          </a:p>
          <a:p>
            <a:r>
              <a:rPr lang="en-US" dirty="0"/>
              <a:t>In particular, the </a:t>
            </a:r>
            <a:r>
              <a:rPr lang="en-US" dirty="0" err="1"/>
              <a:t>mmap</a:t>
            </a:r>
            <a:r>
              <a:rPr lang="en-US" dirty="0"/>
              <a:t> system call took 15.8 </a:t>
            </a:r>
            <a:r>
              <a:rPr lang="en-US" dirty="0" err="1"/>
              <a:t>ms</a:t>
            </a:r>
            <a:r>
              <a:rPr lang="en-US" dirty="0"/>
              <a:t> longer because it needed to share the ring buffer in the VM.</a:t>
            </a:r>
          </a:p>
          <a:p>
            <a:endParaRPr lang="en-US" dirty="0"/>
          </a:p>
          <a:p>
            <a:r>
              <a:rPr lang="en-US" dirty="0"/>
              <a:t>Finally, we compared two methods of data collection: BPF maps and ring buffers.</a:t>
            </a:r>
          </a:p>
          <a:p>
            <a:r>
              <a:rPr lang="en-US" dirty="0"/>
              <a:t>For data collection from BPF maps, </a:t>
            </a:r>
            <a:r>
              <a:rPr lang="en-US" dirty="0" err="1"/>
              <a:t>eBPF</a:t>
            </a:r>
            <a:r>
              <a:rPr lang="en-US" dirty="0"/>
              <a:t> applications issue the </a:t>
            </a:r>
            <a:r>
              <a:rPr lang="en-US" dirty="0" err="1"/>
              <a:t>bpf</a:t>
            </a:r>
            <a:r>
              <a:rPr lang="en-US" dirty="0"/>
              <a:t> system call.</a:t>
            </a:r>
          </a:p>
          <a:p>
            <a:r>
              <a:rPr lang="en-US" dirty="0"/>
              <a:t>For ring buffers, they do not issue any system calls.</a:t>
            </a:r>
          </a:p>
          <a:p>
            <a:r>
              <a:rPr lang="en-US" dirty="0"/>
              <a:t>The right-hand side figure shows the time needed to collect information from them.</a:t>
            </a:r>
          </a:p>
          <a:p>
            <a:r>
              <a:rPr lang="en-US" dirty="0"/>
              <a:t>The collection time in </a:t>
            </a:r>
            <a:r>
              <a:rPr lang="en-US" dirty="0" err="1"/>
              <a:t>TeleBPF</a:t>
            </a:r>
            <a:r>
              <a:rPr lang="en-US" dirty="0"/>
              <a:t> was longer than in in-VM execution.</a:t>
            </a:r>
          </a:p>
          <a:p>
            <a:r>
              <a:rPr lang="en-US" dirty="0"/>
              <a:t>In contrast, </a:t>
            </a:r>
            <a:r>
              <a:rPr lang="en-US" dirty="0" err="1"/>
              <a:t>TeleBPF</a:t>
            </a:r>
            <a:r>
              <a:rPr lang="en-US" dirty="0"/>
              <a:t> was 1.8x faster than in-VM execution due to no virtualization overhead.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6165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issue with this agent method is the users of VMs have to maintain the agent by themselves.</a:t>
            </a:r>
          </a:p>
          <a:p>
            <a:r>
              <a:rPr lang="en-US" dirty="0"/>
              <a:t>They need to install the agent in VMs and periodically update it.</a:t>
            </a:r>
          </a:p>
          <a:p>
            <a:r>
              <a:rPr lang="en-US" dirty="0"/>
              <a:t>If they neglect the agent updates, the agent could become new vulnerabilities that are attacked from the outside.</a:t>
            </a:r>
          </a:p>
          <a:p>
            <a:endParaRPr lang="en-US" dirty="0"/>
          </a:p>
          <a:p>
            <a:r>
              <a:rPr lang="en-US" dirty="0"/>
              <a:t>Another issue is there are trade-offs between process-based and kernel-based agents.</a:t>
            </a:r>
          </a:p>
          <a:p>
            <a:r>
              <a:rPr lang="en-US" dirty="0"/>
              <a:t>The process-based agent does not largely affect the monitored system because it runs on top of the OS, while it can be easily disabled by intruders.</a:t>
            </a:r>
          </a:p>
          <a:p>
            <a:r>
              <a:rPr lang="en-US" dirty="0"/>
              <a:t>In addition, it cannot collect information hidden in the kernel.</a:t>
            </a:r>
          </a:p>
          <a:p>
            <a:r>
              <a:rPr lang="en-US" dirty="0"/>
              <a:t>In contrast, the kernel-based agent can be protected from intruders more strongly and collect information on the entire system.</a:t>
            </a:r>
          </a:p>
          <a:p>
            <a:r>
              <a:rPr lang="en-US" dirty="0"/>
              <a:t>However, its vulnerabilities and instability could largely affect the entire system because it is embedded in the kernel.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08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 the other hand, a method called VM introspection has been proposed to collect information from the outside of VMs.</a:t>
            </a:r>
          </a:p>
          <a:p>
            <a:r>
              <a:rPr lang="en-US" dirty="0"/>
              <a:t>For example, it can obtain the states of the system by analyzing the kernel data structures in the memory of VMs.</a:t>
            </a:r>
          </a:p>
          <a:p>
            <a:r>
              <a:rPr lang="en-US" dirty="0"/>
              <a:t>It can also check the integrity of files and inspect configuration files by analyzing the file systems used in the virtual disks of VMs.</a:t>
            </a:r>
          </a:p>
          <a:p>
            <a:endParaRPr lang="en-US" dirty="0"/>
          </a:p>
          <a:p>
            <a:r>
              <a:rPr lang="en-US" dirty="0"/>
              <a:t>Unlike the agent method, VMI does not need users to install or update the agent in VMs.</a:t>
            </a:r>
          </a:p>
          <a:p>
            <a:r>
              <a:rPr lang="en-US" dirty="0"/>
              <a:t>Since there is no agent running inside VMs, VMI does not introduce new vulnerabilities or instability to the systems in VMs.</a:t>
            </a:r>
          </a:p>
          <a:p>
            <a:r>
              <a:rPr lang="en-US" dirty="0"/>
              <a:t>In addition, it can access any information hidden in the kernel and the file systems.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717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However, VMI has various issues as well.</a:t>
            </a:r>
          </a:p>
          <a:p>
            <a:r>
              <a:rPr lang="en-US" dirty="0"/>
              <a:t>First, it needs a low-level analysis of the memory and virtual disks of VMs.</a:t>
            </a:r>
          </a:p>
          <a:p>
            <a:r>
              <a:rPr lang="en-US" dirty="0"/>
              <a:t>It is more difficult to develop monitoring tools with VMI.</a:t>
            </a:r>
          </a:p>
          <a:p>
            <a:endParaRPr lang="en-US" dirty="0"/>
          </a:p>
          <a:p>
            <a:r>
              <a:rPr lang="en-US" dirty="0"/>
              <a:t>Second, VMI is too powerful for clouds to monitor users' VMs.</a:t>
            </a:r>
          </a:p>
          <a:p>
            <a:r>
              <a:rPr lang="en-US" dirty="0"/>
              <a:t>Since it cannot be controlled by the systems in VMs, sensitive information could be easily stolen.</a:t>
            </a:r>
          </a:p>
          <a:p>
            <a:endParaRPr lang="en-US" dirty="0"/>
          </a:p>
          <a:p>
            <a:r>
              <a:rPr lang="en-US" dirty="0"/>
              <a:t>Third, VMI is not applicable to confidential VMs, which are introduced to protect users' VMs from clouds.</a:t>
            </a:r>
          </a:p>
          <a:p>
            <a:r>
              <a:rPr lang="en-US" dirty="0"/>
              <a:t>Since the memory of confidential VMs is encrypted by trusted execution environments such as AMD SEV and Intel TDX, clouds cannot analyze the memory to collect internal information.</a:t>
            </a:r>
          </a:p>
          <a:p>
            <a:r>
              <a:rPr lang="en-US" dirty="0"/>
              <a:t>Similarly, VMI cannot analyze the virtual disks if they are encrypted inside VMs.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56545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address these issues, we propose </a:t>
            </a:r>
            <a:r>
              <a:rPr lang="en-US" dirty="0" err="1"/>
              <a:t>TeleBPF</a:t>
            </a:r>
            <a:r>
              <a:rPr lang="en-US" dirty="0"/>
              <a:t> to monitor the systems in VMs by injecting </a:t>
            </a:r>
            <a:r>
              <a:rPr lang="en-US" dirty="0" err="1"/>
              <a:t>eBPF</a:t>
            </a:r>
            <a:r>
              <a:rPr lang="en-US" dirty="0"/>
              <a:t> programs.</a:t>
            </a:r>
          </a:p>
          <a:p>
            <a:r>
              <a:rPr lang="en-US" dirty="0" err="1"/>
              <a:t>eBPF</a:t>
            </a:r>
            <a:r>
              <a:rPr lang="en-US" dirty="0"/>
              <a:t> is a mechanism provided in Linux and enables users to collect various kinds of information by loading programs into the OS.</a:t>
            </a:r>
          </a:p>
          <a:p>
            <a:r>
              <a:rPr lang="en-US" dirty="0" err="1"/>
              <a:t>TeleBPF</a:t>
            </a:r>
            <a:r>
              <a:rPr lang="en-US" dirty="0"/>
              <a:t> uses </a:t>
            </a:r>
            <a:r>
              <a:rPr lang="en-US" dirty="0" err="1"/>
              <a:t>eBPF</a:t>
            </a:r>
            <a:r>
              <a:rPr lang="en-US" dirty="0"/>
              <a:t> programs as safe agents.</a:t>
            </a:r>
          </a:p>
          <a:p>
            <a:endParaRPr lang="en-US" dirty="0"/>
          </a:p>
          <a:p>
            <a:r>
              <a:rPr lang="en-US" dirty="0" err="1"/>
              <a:t>TeleBPF</a:t>
            </a:r>
            <a:r>
              <a:rPr lang="en-US" dirty="0"/>
              <a:t> enables clouds to execute existing monitoring tools developed as </a:t>
            </a:r>
            <a:r>
              <a:rPr lang="en-US" dirty="0" err="1"/>
              <a:t>eBPF</a:t>
            </a:r>
            <a:r>
              <a:rPr lang="en-US" dirty="0"/>
              <a:t> applications.</a:t>
            </a:r>
          </a:p>
          <a:p>
            <a:r>
              <a:rPr lang="en-US" dirty="0" err="1"/>
              <a:t>eBPF</a:t>
            </a:r>
            <a:r>
              <a:rPr lang="en-US" dirty="0"/>
              <a:t> applications load </a:t>
            </a:r>
            <a:r>
              <a:rPr lang="en-US" dirty="0" err="1"/>
              <a:t>eBPF</a:t>
            </a:r>
            <a:r>
              <a:rPr lang="en-US" dirty="0"/>
              <a:t> programs into the OS via the </a:t>
            </a:r>
            <a:r>
              <a:rPr lang="en-US" dirty="0" err="1"/>
              <a:t>TeleBPF</a:t>
            </a:r>
            <a:r>
              <a:rPr lang="en-US" dirty="0"/>
              <a:t> proxy in a VM.</a:t>
            </a:r>
          </a:p>
          <a:p>
            <a:r>
              <a:rPr lang="en-US" dirty="0"/>
              <a:t>The </a:t>
            </a:r>
            <a:r>
              <a:rPr lang="en-US" dirty="0" err="1"/>
              <a:t>eBPF</a:t>
            </a:r>
            <a:r>
              <a:rPr lang="en-US" dirty="0"/>
              <a:t> programs collect information in the OS and return it to the </a:t>
            </a:r>
            <a:r>
              <a:rPr lang="en-US" dirty="0" err="1"/>
              <a:t>eBPF</a:t>
            </a:r>
            <a:r>
              <a:rPr lang="en-US" dirty="0"/>
              <a:t> applications via the proxy.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3320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Unlike the traditional agent method, </a:t>
            </a:r>
            <a:r>
              <a:rPr lang="en-US" dirty="0" err="1"/>
              <a:t>TeleBPF</a:t>
            </a:r>
            <a:r>
              <a:rPr lang="en-US" dirty="0"/>
              <a:t> enables clouds to dynamically inject </a:t>
            </a:r>
            <a:r>
              <a:rPr lang="en-US" dirty="0" err="1"/>
              <a:t>eBPF</a:t>
            </a:r>
            <a:r>
              <a:rPr lang="en-US" dirty="0"/>
              <a:t> programs into VMs when necessary.</a:t>
            </a:r>
          </a:p>
          <a:p>
            <a:r>
              <a:rPr lang="en-US" dirty="0"/>
              <a:t>The users of VMs do not need to install or update the agent by themselves.</a:t>
            </a:r>
          </a:p>
          <a:p>
            <a:endParaRPr lang="en-US" dirty="0"/>
          </a:p>
          <a:p>
            <a:r>
              <a:rPr lang="en-US" dirty="0"/>
              <a:t>Since </a:t>
            </a:r>
            <a:r>
              <a:rPr lang="en-US" dirty="0" err="1"/>
              <a:t>eBPF</a:t>
            </a:r>
            <a:r>
              <a:rPr lang="en-US" dirty="0"/>
              <a:t> programs run in the OS, they can collect more information than the agent running as a process.</a:t>
            </a:r>
          </a:p>
          <a:p>
            <a:r>
              <a:rPr lang="en-US" dirty="0"/>
              <a:t>Thanks to the protection of the OS, </a:t>
            </a:r>
            <a:r>
              <a:rPr lang="en-US" dirty="0" err="1"/>
              <a:t>eBPF</a:t>
            </a:r>
            <a:r>
              <a:rPr lang="en-US" dirty="0"/>
              <a:t> programs are not easily affected by external attackers.</a:t>
            </a:r>
          </a:p>
          <a:p>
            <a:r>
              <a:rPr lang="en-US" dirty="0"/>
              <a:t>Conversely, dynamically loaded </a:t>
            </a:r>
            <a:r>
              <a:rPr lang="en-US" dirty="0" err="1"/>
              <a:t>eBPF</a:t>
            </a:r>
            <a:r>
              <a:rPr lang="en-US" dirty="0"/>
              <a:t> programs do not affect the OS kernel by the load-time check with the </a:t>
            </a:r>
            <a:r>
              <a:rPr lang="en-US" dirty="0" err="1"/>
              <a:t>eBPF</a:t>
            </a:r>
            <a:r>
              <a:rPr lang="en-US" dirty="0"/>
              <a:t> verifier.</a:t>
            </a:r>
          </a:p>
          <a:p>
            <a:endParaRPr lang="en-US" dirty="0"/>
          </a:p>
          <a:p>
            <a:r>
              <a:rPr lang="en-US" dirty="0"/>
              <a:t>Unlike VMI, </a:t>
            </a:r>
            <a:r>
              <a:rPr lang="en-US" dirty="0" err="1"/>
              <a:t>TeleBPF</a:t>
            </a:r>
            <a:r>
              <a:rPr lang="en-US" dirty="0"/>
              <a:t> does not need the low-level analysis of VMs because </a:t>
            </a:r>
            <a:r>
              <a:rPr lang="en-US" dirty="0" err="1"/>
              <a:t>eBPF</a:t>
            </a:r>
            <a:r>
              <a:rPr lang="en-US" dirty="0"/>
              <a:t> programs run inside VMs.</a:t>
            </a:r>
          </a:p>
          <a:p>
            <a:r>
              <a:rPr lang="en-US" dirty="0"/>
              <a:t>It can collect information inside VMs even if their memory is encrypted.</a:t>
            </a:r>
          </a:p>
          <a:p>
            <a:r>
              <a:rPr lang="en-US" dirty="0"/>
              <a:t>In addition, the capabilities of the injected </a:t>
            </a:r>
            <a:r>
              <a:rPr lang="en-US" dirty="0" err="1"/>
              <a:t>eBPF</a:t>
            </a:r>
            <a:r>
              <a:rPr lang="en-US" dirty="0"/>
              <a:t> programs can be controlled by the OS inside VMs.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11427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Traditional </a:t>
            </a:r>
            <a:r>
              <a:rPr lang="en-US" dirty="0" err="1"/>
              <a:t>eBPF</a:t>
            </a:r>
            <a:r>
              <a:rPr lang="en-US" dirty="0"/>
              <a:t> applications are executed like this.</a:t>
            </a:r>
          </a:p>
          <a:p>
            <a:r>
              <a:rPr lang="en-US" dirty="0"/>
              <a:t>First, an </a:t>
            </a:r>
            <a:r>
              <a:rPr lang="en-US" dirty="0" err="1"/>
              <a:t>eBPF</a:t>
            </a:r>
            <a:r>
              <a:rPr lang="en-US" dirty="0"/>
              <a:t> application loads </a:t>
            </a:r>
            <a:r>
              <a:rPr lang="en-US" dirty="0" err="1"/>
              <a:t>eBPF</a:t>
            </a:r>
            <a:r>
              <a:rPr lang="en-US" dirty="0"/>
              <a:t> programs into the OS kernel.</a:t>
            </a:r>
          </a:p>
          <a:p>
            <a:r>
              <a:rPr lang="en-US" dirty="0"/>
              <a:t>Then, it associates the loaded programs with system events, </a:t>
            </a:r>
            <a:r>
              <a:rPr lang="en-US" dirty="0" err="1"/>
              <a:t>e.g</a:t>
            </a:r>
            <a:r>
              <a:rPr lang="en-US" dirty="0"/>
              <a:t>, the execution of system calls and kernel function calls.</a:t>
            </a:r>
          </a:p>
          <a:p>
            <a:r>
              <a:rPr lang="en-US" dirty="0"/>
              <a:t>When one of the system events occurs, the OS kernel executes the </a:t>
            </a:r>
            <a:r>
              <a:rPr lang="en-US" dirty="0" err="1"/>
              <a:t>eBPF</a:t>
            </a:r>
            <a:r>
              <a:rPr lang="en-US" dirty="0"/>
              <a:t> program associated with that event.</a:t>
            </a:r>
          </a:p>
          <a:p>
            <a:r>
              <a:rPr lang="en-US" dirty="0"/>
              <a:t>Then, the </a:t>
            </a:r>
            <a:r>
              <a:rPr lang="en-US" dirty="0" err="1"/>
              <a:t>eBPF</a:t>
            </a:r>
            <a:r>
              <a:rPr lang="en-US" dirty="0"/>
              <a:t> program collects system information and provides it to the </a:t>
            </a:r>
            <a:r>
              <a:rPr lang="en-US" dirty="0" err="1"/>
              <a:t>eBPF</a:t>
            </a:r>
            <a:r>
              <a:rPr lang="en-US" dirty="0"/>
              <a:t> application.</a:t>
            </a:r>
          </a:p>
          <a:p>
            <a:endParaRPr lang="en-US" dirty="0"/>
          </a:p>
          <a:p>
            <a:r>
              <a:rPr lang="en-US" dirty="0" err="1"/>
              <a:t>eBPF</a:t>
            </a:r>
            <a:r>
              <a:rPr lang="en-US" dirty="0"/>
              <a:t> applications use </a:t>
            </a:r>
            <a:r>
              <a:rPr lang="en-US" dirty="0" err="1"/>
              <a:t>eBPF</a:t>
            </a:r>
            <a:r>
              <a:rPr lang="en-US" dirty="0"/>
              <a:t>-related system calls for these operations.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619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TeleBPF</a:t>
            </a:r>
            <a:r>
              <a:rPr lang="en-US" dirty="0"/>
              <a:t> first intercepts such system calls.</a:t>
            </a:r>
          </a:p>
          <a:p>
            <a:r>
              <a:rPr lang="en-US" dirty="0"/>
              <a:t>Various techniques are used for this purpose but have several drawbacks.</a:t>
            </a:r>
          </a:p>
          <a:p>
            <a:r>
              <a:rPr lang="en-US" dirty="0"/>
              <a:t>The </a:t>
            </a:r>
            <a:r>
              <a:rPr lang="en-US" dirty="0" err="1"/>
              <a:t>ptrace</a:t>
            </a:r>
            <a:r>
              <a:rPr lang="en-US" dirty="0"/>
              <a:t> system call enables a monitoring process to intercept all the system calls issued by a target process.</a:t>
            </a:r>
          </a:p>
          <a:p>
            <a:r>
              <a:rPr lang="en-US" dirty="0"/>
              <a:t>However, the cost of the invocation of system calls becomes very large due to context switches.</a:t>
            </a:r>
          </a:p>
          <a:p>
            <a:r>
              <a:rPr lang="en-US" dirty="0"/>
              <a:t>The LD_PRELOAD environment variable enables the specified shared library to indirectly intercept the function calls that issue system calls.</a:t>
            </a:r>
          </a:p>
          <a:p>
            <a:r>
              <a:rPr lang="en-US" dirty="0"/>
              <a:t>The overhead of intercepting system calls is smaller, but it is not easy to replace all the necessary functions.</a:t>
            </a:r>
          </a:p>
          <a:p>
            <a:endParaRPr lang="en-US" dirty="0"/>
          </a:p>
          <a:p>
            <a:r>
              <a:rPr lang="en-US" dirty="0"/>
              <a:t>Therefore, </a:t>
            </a:r>
            <a:r>
              <a:rPr lang="en-US" dirty="0" err="1"/>
              <a:t>TeleBPF</a:t>
            </a:r>
            <a:r>
              <a:rPr lang="en-US" dirty="0"/>
              <a:t> uses a new method called </a:t>
            </a:r>
            <a:r>
              <a:rPr lang="en-US" dirty="0" err="1"/>
              <a:t>zpoline</a:t>
            </a:r>
            <a:r>
              <a:rPr lang="en-US" dirty="0"/>
              <a:t>.</a:t>
            </a:r>
          </a:p>
          <a:p>
            <a:r>
              <a:rPr lang="en-US" dirty="0" err="1"/>
              <a:t>zpoline</a:t>
            </a:r>
            <a:r>
              <a:rPr lang="en-US" dirty="0"/>
              <a:t> rewrites the binary of the target application at runtime.</a:t>
            </a:r>
          </a:p>
          <a:p>
            <a:r>
              <a:rPr lang="en-US" dirty="0" err="1"/>
              <a:t>zpoline</a:t>
            </a:r>
            <a:r>
              <a:rPr lang="en-US" dirty="0"/>
              <a:t> replaces all the invocations of system calls with the invocations of the trampoline code.</a:t>
            </a:r>
          </a:p>
          <a:p>
            <a:r>
              <a:rPr lang="en-US" dirty="0"/>
              <a:t>Then, the trampoline code invokes the function defined for each system call in the </a:t>
            </a:r>
            <a:r>
              <a:rPr lang="en-US" dirty="0" err="1"/>
              <a:t>TeleBPF</a:t>
            </a:r>
            <a:r>
              <a:rPr lang="en-US" dirty="0"/>
              <a:t> shared library.</a:t>
            </a:r>
          </a:p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5773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599" y="228601"/>
            <a:ext cx="10993967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3600" cap="none" spc="-80" baseline="0">
                <a:solidFill>
                  <a:schemeClr val="tx1"/>
                </a:solidFill>
                <a:latin typeface="Tahoma" charset="0"/>
                <a:ea typeface="MS PGothic" charset="-128"/>
                <a:cs typeface="Tahoma" charset="0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10993965" cy="1371601"/>
          </a:xfrm>
        </p:spPr>
        <p:txBody>
          <a:bodyPr>
            <a:normAutofit/>
          </a:bodyPr>
          <a:lstStyle>
            <a:lvl1pPr marL="0" indent="0" algn="l">
              <a:buNone/>
              <a:defRPr sz="2400" b="0" cap="none" spc="120" baseline="0">
                <a:solidFill>
                  <a:srgbClr val="C00000"/>
                </a:solidFill>
                <a:latin typeface="Tahoma" charset="0"/>
                <a:ea typeface="MS PGothic" charset="-128"/>
                <a:cs typeface="Tahoma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B4D39169-43CC-354D-B33E-6809D8D3D472}" type="datetime1">
              <a:rPr kumimoji="1" lang="en-US" altLang="ja-JP" smtClean="0"/>
              <a:t>10/22/25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12054116" y="4846320"/>
            <a:ext cx="147600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2054232" y="0"/>
            <a:ext cx="147600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26B80597-8588-E24B-8D6F-BA0818DFC19A}" type="datetime1">
              <a:rPr kumimoji="1" lang="en-US" altLang="ja-JP" smtClean="0"/>
              <a:t>10/22/25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00327C5A-2C66-EB4C-938C-B2F6D2764303}" type="datetime1">
              <a:rPr kumimoji="1" lang="en-US" altLang="ja-JP" smtClean="0"/>
              <a:t>10/22/25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5779"/>
            <a:ext cx="10992899" cy="902933"/>
          </a:xfrm>
        </p:spPr>
        <p:txBody>
          <a:bodyPr>
            <a:noAutofit/>
          </a:bodyPr>
          <a:lstStyle>
            <a:lvl1pPr>
              <a:defRPr sz="4000" b="0" cap="none" baseline="0">
                <a:solidFill>
                  <a:srgbClr val="C00000"/>
                </a:solidFill>
                <a:latin typeface="Tahoma" charset="0"/>
                <a:ea typeface="MS PGothic" charset="-128"/>
                <a:cs typeface="MS PGothic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00163"/>
            <a:ext cx="10992899" cy="5191074"/>
          </a:xfrm>
        </p:spPr>
        <p:txBody>
          <a:bodyPr lIns="108000" rIns="108000"/>
          <a:lstStyle>
            <a:lvl1pPr marL="276225" indent="-277813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30000"/>
              <a:buFont typeface="Arial"/>
              <a:buChar char="•"/>
              <a:defRPr sz="2800">
                <a:latin typeface="Tahoma" charset="0"/>
                <a:ea typeface="MS PGothic" charset="-128"/>
                <a:cs typeface="MS PGothic" charset="-128"/>
              </a:defRPr>
            </a:lvl1pPr>
            <a:lvl2pPr marL="622300" indent="-260350">
              <a:buClr>
                <a:schemeClr val="tx2"/>
              </a:buClr>
              <a:buSzPct val="130000"/>
              <a:buFont typeface="Arial"/>
              <a:buChar char="•"/>
              <a:defRPr sz="2600">
                <a:latin typeface="Tahoma" charset="0"/>
                <a:ea typeface="MS PGothic" charset="-128"/>
                <a:cs typeface="MS PGothic" charset="-128"/>
              </a:defRPr>
            </a:lvl2pPr>
            <a:lvl3pPr marL="984250" indent="-261938">
              <a:buClr>
                <a:schemeClr val="tx2"/>
              </a:buClr>
              <a:buSzPct val="130000"/>
              <a:buFont typeface="Arial"/>
              <a:buChar char="•"/>
              <a:defRPr sz="2400">
                <a:latin typeface="Tahoma" charset="0"/>
                <a:ea typeface="MS PGothic" charset="-128"/>
                <a:cs typeface="MS PGothic" charset="-128"/>
              </a:defRPr>
            </a:lvl3pPr>
            <a:lvl4pPr marL="1344613" indent="-247650">
              <a:buClr>
                <a:schemeClr val="tx2"/>
              </a:buClr>
              <a:buSzPct val="130000"/>
              <a:buFont typeface="Arial"/>
              <a:buChar char="•"/>
              <a:defRPr sz="2200">
                <a:latin typeface="Tahoma" charset="0"/>
                <a:ea typeface="MS PGothic" charset="-128"/>
                <a:cs typeface="MS PGothic" charset="-128"/>
              </a:defRPr>
            </a:lvl4pPr>
            <a:lvl5pPr marL="1792288" indent="-260350">
              <a:buClr>
                <a:schemeClr val="tx2"/>
              </a:buClr>
              <a:buSzPct val="130000"/>
              <a:buFont typeface="Arial"/>
              <a:buChar char="•"/>
              <a:tabLst>
                <a:tab pos="1792288" algn="l"/>
              </a:tabLst>
              <a:defRPr sz="2000">
                <a:latin typeface="Tahoma" charset="0"/>
                <a:ea typeface="MS PGothic" charset="-128"/>
                <a:cs typeface="MS PGothic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 dirty="0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 dirty="0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 dirty="0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 dirty="0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47801"/>
            <a:ext cx="10993967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4800" b="0" cap="none" spc="-80" baseline="0"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05FE8C84-541C-3D44-B9FE-2AF890D7F35E}" type="datetime1">
              <a:rPr kumimoji="1" lang="en-US" altLang="ja-JP" smtClean="0"/>
              <a:t>10/22/25</a:t>
            </a:fld>
            <a:endParaRPr kumimoji="1" lang="ja-JP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EAAF463E-FBB7-B04E-A671-4BEF2652EC21}" type="datetime1">
              <a:rPr kumimoji="1" lang="en-US" altLang="ja-JP" smtClean="0"/>
              <a:t>10/22/25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AF0D4B2B-C88E-7444-A00C-F80CD9119F05}" type="datetime1">
              <a:rPr kumimoji="1" lang="en-US" altLang="ja-JP" smtClean="0"/>
              <a:t>10/22/25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B41709F7-5939-B84F-8A8E-17CF51F38FB0}" type="datetime1">
              <a:rPr kumimoji="1" lang="en-US" altLang="ja-JP" smtClean="0"/>
              <a:t>10/22/25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7101A9B3-1295-5247-8BE8-AA52927A28E9}" type="datetime1">
              <a:rPr kumimoji="1" lang="en-US" altLang="ja-JP" smtClean="0"/>
              <a:t>10/22/25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D1357784-8B35-DB4F-AB5D-63C2CCF9BD3F}" type="datetime1">
              <a:rPr kumimoji="1" lang="en-US" altLang="ja-JP" smtClean="0"/>
              <a:t>10/22/25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プレースホルダーまでドラッグするかアイコンをクリックして図を追加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1552B714-0073-CB4B-9192-BD9D6D8133DA}" type="datetime1">
              <a:rPr kumimoji="1" lang="en-US" altLang="ja-JP" smtClean="0"/>
              <a:t>10/22/25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152718"/>
            <a:ext cx="11100079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0"/>
            <a:ext cx="11100077" cy="4768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16162" y="66077"/>
            <a:ext cx="9178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tx2"/>
                </a:solidFill>
              </a:defRPr>
            </a:lvl1pPr>
          </a:lstStyle>
          <a:p>
            <a:fld id="{D6F57A23-CB21-D340-80A0-623F78F268E8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Rectangle 6"/>
          <p:cNvSpPr/>
          <p:nvPr/>
        </p:nvSpPr>
        <p:spPr>
          <a:xfrm>
            <a:off x="12057864" y="0"/>
            <a:ext cx="144000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2057864" y="1371600"/>
            <a:ext cx="144000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kumimoji="1"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Safe and Transparent Monitoring of </a:t>
            </a:r>
            <a:r>
              <a:rPr lang="en-US" sz="4800" dirty="0" err="1"/>
              <a:t>VMs</a:t>
            </a:r>
            <a:r>
              <a:rPr lang="en-US" sz="4800" dirty="0"/>
              <a:t> with Injected </a:t>
            </a:r>
            <a:r>
              <a:rPr lang="en-US" sz="4800" dirty="0" err="1"/>
              <a:t>eBPF</a:t>
            </a:r>
            <a:r>
              <a:rPr lang="en-US" sz="4800" dirty="0"/>
              <a:t> Programs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altLang="ja-JP" dirty="0">
                <a:solidFill>
                  <a:schemeClr val="tx1"/>
                </a:solidFill>
                <a:latin typeface="Tahoma"/>
                <a:cs typeface="Tahoma"/>
              </a:rPr>
              <a:t>Kyosuke Hori and </a:t>
            </a:r>
            <a:r>
              <a:rPr lang="en-US" altLang="ja-JP" u="sng" dirty="0">
                <a:solidFill>
                  <a:schemeClr val="tx1"/>
                </a:solidFill>
                <a:latin typeface="Tahoma"/>
                <a:cs typeface="Tahoma"/>
              </a:rPr>
              <a:t>Kenichi Kourai</a:t>
            </a:r>
            <a:endParaRPr lang="en-US" altLang="ja-JP" dirty="0">
              <a:solidFill>
                <a:schemeClr val="tx1"/>
              </a:solidFill>
              <a:latin typeface="Tahoma"/>
              <a:cs typeface="Tahoma"/>
            </a:endParaRPr>
          </a:p>
          <a:p>
            <a:pPr algn="r"/>
            <a:r>
              <a:rPr lang="en-US" altLang="ja-JP" dirty="0">
                <a:solidFill>
                  <a:schemeClr val="tx1"/>
                </a:solidFill>
                <a:latin typeface="Tahoma"/>
                <a:cs typeface="Tahoma"/>
              </a:rPr>
              <a:t>Kyushu Institute of Technology, Japan</a:t>
            </a:r>
          </a:p>
        </p:txBody>
      </p:sp>
    </p:spTree>
    <p:extLst>
      <p:ext uri="{BB962C8B-B14F-4D97-AF65-F5344CB8AC3E}">
        <p14:creationId xmlns:p14="http://schemas.microsoft.com/office/powerpoint/2010/main" val="185599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08"/>
    </mc:Choice>
    <mc:Fallback xmlns="">
      <p:transition spd="slow" advTm="11308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270E9-99DB-B8E0-472F-29D5AD5DE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Forwarding eBPF-related System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E46A1-BB4A-CA39-09E0-6C05EF6B6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Transfer information on a system call to the proxy in a VM</a:t>
            </a:r>
          </a:p>
          <a:p>
            <a:pPr lvl="1"/>
            <a:r>
              <a:rPr lang="en-JP" dirty="0"/>
              <a:t>Serialize the information using Google's protocol buffers</a:t>
            </a:r>
          </a:p>
          <a:p>
            <a:pPr lvl="1"/>
            <a:r>
              <a:rPr lang="en-JP" dirty="0"/>
              <a:t>Use VM sockets (Vsock) for efficient communication</a:t>
            </a:r>
          </a:p>
          <a:p>
            <a:r>
              <a:rPr lang="en-JP" dirty="0"/>
              <a:t>The proxy issues the corresponding system call</a:t>
            </a:r>
          </a:p>
          <a:p>
            <a:pPr lvl="1"/>
            <a:r>
              <a:rPr lang="en-JP" dirty="0"/>
              <a:t>De-serialize the received information</a:t>
            </a:r>
          </a:p>
          <a:p>
            <a:pPr lvl="1"/>
            <a:r>
              <a:rPr lang="en-JP" dirty="0"/>
              <a:t>Transfer the results back to the TeleBPF shared library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5D8C73-3662-A1F0-BC6F-ECCD0BB8C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C89BEA-9EEB-8FFC-48B0-A567F9EABE93}"/>
              </a:ext>
            </a:extLst>
          </p:cNvPr>
          <p:cNvSpPr/>
          <p:nvPr/>
        </p:nvSpPr>
        <p:spPr>
          <a:xfrm>
            <a:off x="6104716" y="4442355"/>
            <a:ext cx="3331923" cy="195844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DF85A8-A0B4-F7FB-7772-BD8B0D11154E}"/>
              </a:ext>
            </a:extLst>
          </p:cNvPr>
          <p:cNvSpPr/>
          <p:nvPr/>
        </p:nvSpPr>
        <p:spPr>
          <a:xfrm>
            <a:off x="6380679" y="5692140"/>
            <a:ext cx="2774751" cy="3986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OS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E87FD1-E965-80F3-7E1D-D940B78422FF}"/>
              </a:ext>
            </a:extLst>
          </p:cNvPr>
          <p:cNvSpPr txBox="1"/>
          <p:nvPr/>
        </p:nvSpPr>
        <p:spPr>
          <a:xfrm>
            <a:off x="8750906" y="4580832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VM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D6B95B-2F71-21D0-5A50-34C6127EC93B}"/>
              </a:ext>
            </a:extLst>
          </p:cNvPr>
          <p:cNvSpPr/>
          <p:nvPr/>
        </p:nvSpPr>
        <p:spPr>
          <a:xfrm>
            <a:off x="6914583" y="4742524"/>
            <a:ext cx="1107144" cy="398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proxy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C0D57DE-D7E6-E23C-AAB1-DFEF03AF0AD2}"/>
              </a:ext>
            </a:extLst>
          </p:cNvPr>
          <p:cNvCxnSpPr>
            <a:cxnSpLocks/>
          </p:cNvCxnSpPr>
          <p:nvPr/>
        </p:nvCxnSpPr>
        <p:spPr>
          <a:xfrm>
            <a:off x="7669549" y="5141163"/>
            <a:ext cx="0" cy="550976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B368C3C-A7FF-4C0F-F75B-9605E37D0FA7}"/>
              </a:ext>
            </a:extLst>
          </p:cNvPr>
          <p:cNvSpPr txBox="1"/>
          <p:nvPr/>
        </p:nvSpPr>
        <p:spPr>
          <a:xfrm>
            <a:off x="5136855" y="4557858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Vsock</a:t>
            </a:r>
          </a:p>
        </p:txBody>
      </p:sp>
      <p:cxnSp>
        <p:nvCxnSpPr>
          <p:cNvPr id="14" name="Elbow Connector 13">
            <a:extLst>
              <a:ext uri="{FF2B5EF4-FFF2-40B4-BE49-F238E27FC236}">
                <a16:creationId xmlns:a16="http://schemas.microsoft.com/office/drawing/2014/main" id="{E6F0AFC9-6A12-B626-ED8C-513328298B2C}"/>
              </a:ext>
            </a:extLst>
          </p:cNvPr>
          <p:cNvCxnSpPr>
            <a:cxnSpLocks/>
            <a:stCxn id="24" idx="3"/>
            <a:endCxn id="11" idx="1"/>
          </p:cNvCxnSpPr>
          <p:nvPr/>
        </p:nvCxnSpPr>
        <p:spPr>
          <a:xfrm flipV="1">
            <a:off x="4666817" y="4941844"/>
            <a:ext cx="2247766" cy="661478"/>
          </a:xfrm>
          <a:prstGeom prst="bentConnector3">
            <a:avLst>
              <a:gd name="adj1" fmla="val 34236"/>
            </a:avLst>
          </a:prstGeom>
          <a:ln w="28575" cmpd="sng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8EB3310-92D2-019C-0811-04AC81C186E4}"/>
              </a:ext>
            </a:extLst>
          </p:cNvPr>
          <p:cNvSpPr txBox="1"/>
          <p:nvPr/>
        </p:nvSpPr>
        <p:spPr>
          <a:xfrm>
            <a:off x="7710724" y="5220670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system call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1A1E7C0-89A7-92EE-1B0C-9D044498627C}"/>
              </a:ext>
            </a:extLst>
          </p:cNvPr>
          <p:cNvCxnSpPr>
            <a:cxnSpLocks/>
          </p:cNvCxnSpPr>
          <p:nvPr/>
        </p:nvCxnSpPr>
        <p:spPr>
          <a:xfrm>
            <a:off x="7319029" y="5141163"/>
            <a:ext cx="0" cy="550976"/>
          </a:xfrm>
          <a:prstGeom prst="straightConnector1">
            <a:avLst/>
          </a:prstGeom>
          <a:ln w="28575" cmpd="sng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065273B7-2058-BF27-E537-DEBF3632BF90}"/>
              </a:ext>
            </a:extLst>
          </p:cNvPr>
          <p:cNvSpPr txBox="1"/>
          <p:nvPr/>
        </p:nvSpPr>
        <p:spPr>
          <a:xfrm>
            <a:off x="6520976" y="5220670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return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56C1213-F7B2-1163-6A78-AAFABFF0CBF4}"/>
              </a:ext>
            </a:extLst>
          </p:cNvPr>
          <p:cNvSpPr/>
          <p:nvPr/>
        </p:nvSpPr>
        <p:spPr>
          <a:xfrm>
            <a:off x="2083069" y="5005363"/>
            <a:ext cx="2583748" cy="398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eBPF application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03D74F5-FA75-354A-1131-4F9082A5E5F5}"/>
              </a:ext>
            </a:extLst>
          </p:cNvPr>
          <p:cNvSpPr/>
          <p:nvPr/>
        </p:nvSpPr>
        <p:spPr>
          <a:xfrm>
            <a:off x="2083069" y="5404002"/>
            <a:ext cx="2583748" cy="398639"/>
          </a:xfrm>
          <a:prstGeom prst="rect">
            <a:avLst/>
          </a:prstGeom>
          <a:solidFill>
            <a:srgbClr val="C4D69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TeleBPF shared library</a:t>
            </a:r>
          </a:p>
        </p:txBody>
      </p:sp>
    </p:spTree>
    <p:extLst>
      <p:ext uri="{BB962C8B-B14F-4D97-AF65-F5344CB8AC3E}">
        <p14:creationId xmlns:p14="http://schemas.microsoft.com/office/powerpoint/2010/main" val="3102694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343AC-E03E-E6F9-0529-2CB20C635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Forwarded System Calls (1/2)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2287B-A9B9-6809-F4AA-337D9B275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The bpf system call used to control eBPF</a:t>
            </a:r>
          </a:p>
          <a:p>
            <a:pPr lvl="1"/>
            <a:r>
              <a:rPr lang="en-JP" dirty="0"/>
              <a:t>Often return file descriptors to manipulate eBPF objects</a:t>
            </a:r>
          </a:p>
          <a:p>
            <a:pPr lvl="1"/>
            <a:r>
              <a:rPr lang="en-JP" dirty="0"/>
              <a:t>The proxy reassigns distinguishable values by duplicating them</a:t>
            </a:r>
          </a:p>
          <a:p>
            <a:r>
              <a:rPr lang="en-JP" dirty="0"/>
              <a:t>Event-controlling system calls to control system events</a:t>
            </a:r>
          </a:p>
          <a:p>
            <a:pPr lvl="1"/>
            <a:r>
              <a:rPr lang="en-JP" dirty="0"/>
              <a:t>General-purpose system calls are not used only for eBPF</a:t>
            </a:r>
          </a:p>
          <a:p>
            <a:pPr lvl="1"/>
            <a:r>
              <a:rPr lang="en-JP" dirty="0"/>
              <a:t>Forward such system calls only for monitoring events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5A0355-C907-3341-17B4-9656100F2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EA61A05-04C7-30E9-E432-B569121483E3}"/>
              </a:ext>
            </a:extLst>
          </p:cNvPr>
          <p:cNvSpPr/>
          <p:nvPr/>
        </p:nvSpPr>
        <p:spPr>
          <a:xfrm>
            <a:off x="6096000" y="4415671"/>
            <a:ext cx="4463441" cy="197975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7903F6-B6A8-45BD-5FD7-76D21328C6FC}"/>
              </a:ext>
            </a:extLst>
          </p:cNvPr>
          <p:cNvSpPr/>
          <p:nvPr/>
        </p:nvSpPr>
        <p:spPr>
          <a:xfrm>
            <a:off x="6313177" y="5562586"/>
            <a:ext cx="4011924" cy="59593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4A84A9-4304-4B4F-BD00-9A5ED470B035}"/>
              </a:ext>
            </a:extLst>
          </p:cNvPr>
          <p:cNvSpPr txBox="1"/>
          <p:nvPr/>
        </p:nvSpPr>
        <p:spPr>
          <a:xfrm>
            <a:off x="9916749" y="455007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VM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7449D4-FA5E-A69C-4766-6ACCA97AE6E3}"/>
              </a:ext>
            </a:extLst>
          </p:cNvPr>
          <p:cNvSpPr/>
          <p:nvPr/>
        </p:nvSpPr>
        <p:spPr>
          <a:xfrm>
            <a:off x="7409883" y="4612970"/>
            <a:ext cx="1107144" cy="398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proxy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3A2DF33-F4C4-C268-9854-24165FC3F28B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7963455" y="5011609"/>
            <a:ext cx="0" cy="55097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>
            <a:extLst>
              <a:ext uri="{FF2B5EF4-FFF2-40B4-BE49-F238E27FC236}">
                <a16:creationId xmlns:a16="http://schemas.microsoft.com/office/drawing/2014/main" id="{4EFE3A3B-B1F7-44C8-B286-DDAA744FF117}"/>
              </a:ext>
            </a:extLst>
          </p:cNvPr>
          <p:cNvCxnSpPr>
            <a:cxnSpLocks/>
            <a:stCxn id="15" idx="3"/>
            <a:endCxn id="8" idx="1"/>
          </p:cNvCxnSpPr>
          <p:nvPr/>
        </p:nvCxnSpPr>
        <p:spPr>
          <a:xfrm flipV="1">
            <a:off x="3843345" y="4812290"/>
            <a:ext cx="3566538" cy="297955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0D605F3-0CE3-000C-5743-48BD1A4F445B}"/>
              </a:ext>
            </a:extLst>
          </p:cNvPr>
          <p:cNvSpPr txBox="1"/>
          <p:nvPr/>
        </p:nvSpPr>
        <p:spPr>
          <a:xfrm>
            <a:off x="8021621" y="5102431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ioctl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C1249E-E1B0-3E42-3BE3-FE48DE37649F}"/>
              </a:ext>
            </a:extLst>
          </p:cNvPr>
          <p:cNvSpPr txBox="1"/>
          <p:nvPr/>
        </p:nvSpPr>
        <p:spPr>
          <a:xfrm>
            <a:off x="9664115" y="567588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OS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805078F2-390C-D6A4-06D5-3C3704921D90}"/>
              </a:ext>
            </a:extLst>
          </p:cNvPr>
          <p:cNvSpPr/>
          <p:nvPr/>
        </p:nvSpPr>
        <p:spPr>
          <a:xfrm>
            <a:off x="7078516" y="5680069"/>
            <a:ext cx="1769878" cy="36794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eBPF program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C75267-9CF4-B395-3FE4-236376EC970F}"/>
              </a:ext>
            </a:extLst>
          </p:cNvPr>
          <p:cNvSpPr/>
          <p:nvPr/>
        </p:nvSpPr>
        <p:spPr>
          <a:xfrm>
            <a:off x="1259597" y="4512286"/>
            <a:ext cx="2583748" cy="398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eBPF application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97519D7-AFBA-60D4-2468-2AAC0364C245}"/>
              </a:ext>
            </a:extLst>
          </p:cNvPr>
          <p:cNvSpPr/>
          <p:nvPr/>
        </p:nvSpPr>
        <p:spPr>
          <a:xfrm>
            <a:off x="1259597" y="4910925"/>
            <a:ext cx="2583748" cy="398639"/>
          </a:xfrm>
          <a:prstGeom prst="rect">
            <a:avLst/>
          </a:prstGeom>
          <a:solidFill>
            <a:srgbClr val="C4D69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TeleBPF shared library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EE9ECE7-4EED-4A32-EBA3-16B64C70D7F4}"/>
              </a:ext>
            </a:extLst>
          </p:cNvPr>
          <p:cNvSpPr/>
          <p:nvPr/>
        </p:nvSpPr>
        <p:spPr>
          <a:xfrm>
            <a:off x="1254348" y="5845900"/>
            <a:ext cx="2583748" cy="39863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OS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F792E4C-75D9-11ED-71BB-17758A85BCC6}"/>
              </a:ext>
            </a:extLst>
          </p:cNvPr>
          <p:cNvCxnSpPr>
            <a:cxnSpLocks/>
            <a:stCxn id="15" idx="2"/>
            <a:endCxn id="16" idx="0"/>
          </p:cNvCxnSpPr>
          <p:nvPr/>
        </p:nvCxnSpPr>
        <p:spPr>
          <a:xfrm flipH="1">
            <a:off x="2546222" y="5309564"/>
            <a:ext cx="5249" cy="536336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A17C96E2-DB60-4F43-AEF0-3D2AC5C7F61E}"/>
              </a:ext>
            </a:extLst>
          </p:cNvPr>
          <p:cNvSpPr txBox="1"/>
          <p:nvPr/>
        </p:nvSpPr>
        <p:spPr>
          <a:xfrm>
            <a:off x="1944262" y="5374479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ioctl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5E9CF97-2040-A97B-2275-6716D271A1CE}"/>
              </a:ext>
            </a:extLst>
          </p:cNvPr>
          <p:cNvSpPr txBox="1"/>
          <p:nvPr/>
        </p:nvSpPr>
        <p:spPr>
          <a:xfrm>
            <a:off x="4540696" y="4701159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ioctl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677EE9C-BE69-C32D-16C8-564749790C19}"/>
              </a:ext>
            </a:extLst>
          </p:cNvPr>
          <p:cNvSpPr txBox="1"/>
          <p:nvPr/>
        </p:nvSpPr>
        <p:spPr>
          <a:xfrm>
            <a:off x="4069778" y="5181622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file descriptor</a:t>
            </a:r>
          </a:p>
        </p:txBody>
      </p:sp>
    </p:spTree>
    <p:extLst>
      <p:ext uri="{BB962C8B-B14F-4D97-AF65-F5344CB8AC3E}">
        <p14:creationId xmlns:p14="http://schemas.microsoft.com/office/powerpoint/2010/main" val="1330774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DA543-565E-7056-CA7F-654A33929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Forwarded System Calls (2/2)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099B1-CE70-2CDE-1DC6-70081662A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File-related system calls used to access special files</a:t>
            </a:r>
          </a:p>
          <a:p>
            <a:pPr lvl="1"/>
            <a:r>
              <a:rPr lang="en-JP" dirty="0"/>
              <a:t>Forward only system calls accessing eBPF-related files</a:t>
            </a:r>
          </a:p>
          <a:p>
            <a:pPr lvl="1"/>
            <a:r>
              <a:rPr lang="en-JP" dirty="0"/>
              <a:t>Check if the path names or file descriptors are for special files</a:t>
            </a:r>
          </a:p>
          <a:p>
            <a:r>
              <a:rPr lang="en-JP" dirty="0"/>
              <a:t>The mmap system calls used to share a ring buffer</a:t>
            </a:r>
          </a:p>
          <a:p>
            <a:pPr lvl="1"/>
            <a:r>
              <a:rPr lang="en-JP" dirty="0"/>
              <a:t>Translate the virtual address of a ring buffer into a physical one</a:t>
            </a:r>
          </a:p>
          <a:p>
            <a:pPr lvl="1"/>
            <a:r>
              <a:rPr lang="en-JP" dirty="0"/>
              <a:t>Map the VM's physical memory onto the application outside the VM</a:t>
            </a:r>
          </a:p>
          <a:p>
            <a:pPr lvl="1"/>
            <a:endParaRPr lang="en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60657C-0E4C-E682-674F-65C3D8A83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9BE5503-5203-F147-9307-DA6145748332}"/>
              </a:ext>
            </a:extLst>
          </p:cNvPr>
          <p:cNvSpPr/>
          <p:nvPr/>
        </p:nvSpPr>
        <p:spPr>
          <a:xfrm>
            <a:off x="6096000" y="4415671"/>
            <a:ext cx="4463441" cy="197975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DB8F97-4542-BF1F-B4F3-517E6A9CE7F7}"/>
              </a:ext>
            </a:extLst>
          </p:cNvPr>
          <p:cNvSpPr/>
          <p:nvPr/>
        </p:nvSpPr>
        <p:spPr>
          <a:xfrm>
            <a:off x="6313177" y="5562586"/>
            <a:ext cx="4011924" cy="59593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211621-AA92-CA70-C54C-D3BA4D88F3EF}"/>
              </a:ext>
            </a:extLst>
          </p:cNvPr>
          <p:cNvSpPr txBox="1"/>
          <p:nvPr/>
        </p:nvSpPr>
        <p:spPr>
          <a:xfrm>
            <a:off x="9916749" y="455007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VM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AF1224D-0211-F9C1-E6F5-E08427EA3CD3}"/>
              </a:ext>
            </a:extLst>
          </p:cNvPr>
          <p:cNvSpPr/>
          <p:nvPr/>
        </p:nvSpPr>
        <p:spPr>
          <a:xfrm>
            <a:off x="7409883" y="4612970"/>
            <a:ext cx="1107144" cy="398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proxy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7FD02E0-E63F-82F9-3F06-4007F027A9C8}"/>
              </a:ext>
            </a:extLst>
          </p:cNvPr>
          <p:cNvCxnSpPr>
            <a:cxnSpLocks/>
          </p:cNvCxnSpPr>
          <p:nvPr/>
        </p:nvCxnSpPr>
        <p:spPr>
          <a:xfrm>
            <a:off x="8169195" y="5019421"/>
            <a:ext cx="0" cy="55097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>
            <a:extLst>
              <a:ext uri="{FF2B5EF4-FFF2-40B4-BE49-F238E27FC236}">
                <a16:creationId xmlns:a16="http://schemas.microsoft.com/office/drawing/2014/main" id="{8D2A480C-0A1B-42D5-928E-8368D42D3640}"/>
              </a:ext>
            </a:extLst>
          </p:cNvPr>
          <p:cNvCxnSpPr>
            <a:cxnSpLocks/>
            <a:stCxn id="14" idx="3"/>
            <a:endCxn id="8" idx="1"/>
          </p:cNvCxnSpPr>
          <p:nvPr/>
        </p:nvCxnSpPr>
        <p:spPr>
          <a:xfrm flipV="1">
            <a:off x="3843345" y="4812290"/>
            <a:ext cx="3566538" cy="297955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BA2CFD-F8E0-8F01-BCF9-88CE09E25BFB}"/>
              </a:ext>
            </a:extLst>
          </p:cNvPr>
          <p:cNvSpPr txBox="1"/>
          <p:nvPr/>
        </p:nvSpPr>
        <p:spPr>
          <a:xfrm>
            <a:off x="7142710" y="5080937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map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4BC87A6-67B3-4089-7AFD-4F45657941FC}"/>
              </a:ext>
            </a:extLst>
          </p:cNvPr>
          <p:cNvSpPr txBox="1"/>
          <p:nvPr/>
        </p:nvSpPr>
        <p:spPr>
          <a:xfrm>
            <a:off x="9664115" y="567588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OS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DF039CA-8757-3751-32F1-B87AE669355E}"/>
              </a:ext>
            </a:extLst>
          </p:cNvPr>
          <p:cNvSpPr/>
          <p:nvPr/>
        </p:nvSpPr>
        <p:spPr>
          <a:xfrm>
            <a:off x="1259597" y="4512286"/>
            <a:ext cx="2583748" cy="398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eBPF application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217F93-D39E-A091-C0BB-B62A90985710}"/>
              </a:ext>
            </a:extLst>
          </p:cNvPr>
          <p:cNvSpPr/>
          <p:nvPr/>
        </p:nvSpPr>
        <p:spPr>
          <a:xfrm>
            <a:off x="1259597" y="4910925"/>
            <a:ext cx="2583748" cy="398639"/>
          </a:xfrm>
          <a:prstGeom prst="rect">
            <a:avLst/>
          </a:prstGeom>
          <a:solidFill>
            <a:srgbClr val="C4D69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TeleBPF shared library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8266268-3E19-7270-6B88-EC203FBDCB5E}"/>
              </a:ext>
            </a:extLst>
          </p:cNvPr>
          <p:cNvSpPr txBox="1"/>
          <p:nvPr/>
        </p:nvSpPr>
        <p:spPr>
          <a:xfrm>
            <a:off x="4443710" y="4711605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mmap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ACD34D6-6E38-AC24-A50B-DEB858EDC2B7}"/>
              </a:ext>
            </a:extLst>
          </p:cNvPr>
          <p:cNvSpPr/>
          <p:nvPr/>
        </p:nvSpPr>
        <p:spPr>
          <a:xfrm>
            <a:off x="7149487" y="5665694"/>
            <a:ext cx="1329683" cy="379526"/>
          </a:xfrm>
          <a:prstGeom prst="rect">
            <a:avLst/>
          </a:prstGeom>
          <a:solidFill>
            <a:srgbClr val="C4D69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ring buffer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1A95B75-6D95-79BA-9F4D-31B644989A06}"/>
              </a:ext>
            </a:extLst>
          </p:cNvPr>
          <p:cNvCxnSpPr>
            <a:cxnSpLocks/>
          </p:cNvCxnSpPr>
          <p:nvPr/>
        </p:nvCxnSpPr>
        <p:spPr>
          <a:xfrm>
            <a:off x="7814329" y="5011609"/>
            <a:ext cx="0" cy="654085"/>
          </a:xfrm>
          <a:prstGeom prst="straightConnector1">
            <a:avLst/>
          </a:prstGeom>
          <a:ln w="28575" cmpd="sng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56F021E0-831B-232B-5889-C6E9169EB224}"/>
              </a:ext>
            </a:extLst>
          </p:cNvPr>
          <p:cNvSpPr txBox="1"/>
          <p:nvPr/>
        </p:nvSpPr>
        <p:spPr>
          <a:xfrm>
            <a:off x="8236306" y="5079951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mmap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2E9BB29-B147-0220-F93B-6837D1629E28}"/>
              </a:ext>
            </a:extLst>
          </p:cNvPr>
          <p:cNvSpPr/>
          <p:nvPr/>
        </p:nvSpPr>
        <p:spPr>
          <a:xfrm>
            <a:off x="2513662" y="5668991"/>
            <a:ext cx="1329683" cy="379526"/>
          </a:xfrm>
          <a:prstGeom prst="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ring buffer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A038C9-077C-1694-0099-BAD515DE1FCE}"/>
              </a:ext>
            </a:extLst>
          </p:cNvPr>
          <p:cNvCxnSpPr>
            <a:stCxn id="16" idx="1"/>
            <a:endCxn id="19" idx="3"/>
          </p:cNvCxnSpPr>
          <p:nvPr/>
        </p:nvCxnSpPr>
        <p:spPr>
          <a:xfrm flipH="1">
            <a:off x="3843345" y="5855457"/>
            <a:ext cx="3306142" cy="3297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B1EE0A1C-FFCA-D461-E4F7-777F9826D2AF}"/>
              </a:ext>
            </a:extLst>
          </p:cNvPr>
          <p:cNvSpPr txBox="1"/>
          <p:nvPr/>
        </p:nvSpPr>
        <p:spPr>
          <a:xfrm>
            <a:off x="4727585" y="5862274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map</a:t>
            </a:r>
          </a:p>
        </p:txBody>
      </p:sp>
    </p:spTree>
    <p:extLst>
      <p:ext uri="{BB962C8B-B14F-4D97-AF65-F5344CB8AC3E}">
        <p14:creationId xmlns:p14="http://schemas.microsoft.com/office/powerpoint/2010/main" val="364520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58E24-DDB5-99B3-0AA5-354DB4BE8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Experiments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244B1-FE4F-3DB8-77D5-416B728A5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conducted experiments to show the effectiveness</a:t>
            </a:r>
          </a:p>
          <a:p>
            <a:pPr lvl="1"/>
            <a:r>
              <a:rPr lang="en-JP" dirty="0"/>
              <a:t>Confirm the behavior of existing monitoring tools</a:t>
            </a:r>
          </a:p>
          <a:p>
            <a:pPr lvl="1"/>
            <a:r>
              <a:rPr lang="en-JP" dirty="0"/>
              <a:t>Examine the overhead of TeleBPF</a:t>
            </a:r>
          </a:p>
          <a:p>
            <a:r>
              <a:rPr lang="en-JP" dirty="0"/>
              <a:t>Comparison</a:t>
            </a:r>
          </a:p>
          <a:p>
            <a:pPr lvl="1"/>
            <a:r>
              <a:rPr lang="en-JP" dirty="0"/>
              <a:t>Monitoring tools executed inside a VM (in-VM execution)</a:t>
            </a:r>
          </a:p>
          <a:p>
            <a:pPr lvl="1"/>
            <a:r>
              <a:rPr lang="en-JP" dirty="0"/>
              <a:t>TeleBPF with TCP/IP instead of Vsock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976873-E0C2-2531-8BA6-0D086D7DE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13</a:t>
            </a:fld>
            <a:endParaRPr kumimoji="1" lang="ja-JP" alt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7BC2A91-9A2C-3439-4EA3-582C2D581F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270086"/>
              </p:ext>
            </p:extLst>
          </p:nvPr>
        </p:nvGraphicFramePr>
        <p:xfrm>
          <a:off x="2032000" y="4445846"/>
          <a:ext cx="8127999" cy="185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99536973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37408489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8343968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host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VM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404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CPU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>
                          <a:effectLst/>
                        </a:rPr>
                        <a:t>Intel Core i7-10700 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64964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memory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64 GB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1 GB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17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>
                          <a:effectLst/>
                        </a:rPr>
                        <a:t>Linux 5.15</a:t>
                      </a:r>
                      <a:endParaRPr lang="en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>
                          <a:effectLst/>
                        </a:rPr>
                        <a:t>Linux 5.15</a:t>
                      </a:r>
                      <a:endParaRPr lang="en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662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hypervisor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>
                          <a:solidFill>
                            <a:schemeClr val="tx1"/>
                          </a:solidFill>
                          <a:effectLst/>
                        </a:rPr>
                        <a:t>QEMU-KVM</a:t>
                      </a:r>
                      <a:r>
                        <a:rPr lang="en-US" altLang="ja-JP" dirty="0">
                          <a:effectLst/>
                        </a:rPr>
                        <a:t> 8.0.0</a:t>
                      </a:r>
                      <a:endParaRPr lang="en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5057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1477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96578-45CF-A1D0-2D53-58EF7FC9F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System Monitoring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D6A3D-6DE0-E2D2-AFF0-95239AFB2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ran Microsoft Sysmon for Linux using TeleBPF</a:t>
            </a:r>
          </a:p>
          <a:p>
            <a:pPr lvl="1"/>
            <a:r>
              <a:rPr lang="en-JP" dirty="0"/>
              <a:t>Written in C using libbpf</a:t>
            </a:r>
          </a:p>
          <a:p>
            <a:pPr lvl="1"/>
            <a:r>
              <a:rPr lang="en-JP" dirty="0"/>
              <a:t>Sysmon could monitor system events inside the VM</a:t>
            </a:r>
          </a:p>
          <a:p>
            <a:r>
              <a:rPr lang="en-JP" dirty="0"/>
              <a:t>We ran disksnoop using TeleBPF</a:t>
            </a:r>
          </a:p>
          <a:p>
            <a:pPr lvl="1"/>
            <a:r>
              <a:rPr lang="en-JP" dirty="0"/>
              <a:t>Written in Python and C using BPF Compiler Collection (BCC)</a:t>
            </a:r>
          </a:p>
          <a:p>
            <a:pPr lvl="1"/>
            <a:r>
              <a:rPr lang="en-JP" dirty="0"/>
              <a:t>disksnoop could monitor disk access in the VM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9F17E0-88FB-B56F-AFB7-0D89DB43D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14</a:t>
            </a:fld>
            <a:endParaRPr kumimoji="1" lang="ja-JP" altLang="en-US"/>
          </a:p>
        </p:txBody>
      </p:sp>
      <p:pic>
        <p:nvPicPr>
          <p:cNvPr id="5" name="図 9" descr="テーブル&#10;&#10;低い精度で自動的に生成された説明">
            <a:extLst>
              <a:ext uri="{FF2B5EF4-FFF2-40B4-BE49-F238E27FC236}">
                <a16:creationId xmlns:a16="http://schemas.microsoft.com/office/drawing/2014/main" id="{B7E31DE3-6B54-51A9-A2E9-BCF7AC0146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8798" y="4375961"/>
            <a:ext cx="5704814" cy="1897575"/>
          </a:xfrm>
          <a:prstGeom prst="rect">
            <a:avLst/>
          </a:prstGeom>
        </p:spPr>
      </p:pic>
      <p:pic>
        <p:nvPicPr>
          <p:cNvPr id="6" name="図 7">
            <a:extLst>
              <a:ext uri="{FF2B5EF4-FFF2-40B4-BE49-F238E27FC236}">
                <a16:creationId xmlns:a16="http://schemas.microsoft.com/office/drawing/2014/main" id="{3598AD77-783C-C587-E22D-1A62E56A728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38810"/>
          <a:stretch/>
        </p:blipFill>
        <p:spPr>
          <a:xfrm>
            <a:off x="447779" y="4375961"/>
            <a:ext cx="5354428" cy="18975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4B3CB5C-C2DD-6E6A-2B29-099EC8F32DFC}"/>
              </a:ext>
            </a:extLst>
          </p:cNvPr>
          <p:cNvSpPr txBox="1"/>
          <p:nvPr/>
        </p:nvSpPr>
        <p:spPr>
          <a:xfrm>
            <a:off x="2615879" y="630657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Sysmon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892974-6613-69FF-96A9-FC534F1B3105}"/>
              </a:ext>
            </a:extLst>
          </p:cNvPr>
          <p:cNvSpPr txBox="1"/>
          <p:nvPr/>
        </p:nvSpPr>
        <p:spPr>
          <a:xfrm>
            <a:off x="8289499" y="6306571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disksnoop</a:t>
            </a:r>
          </a:p>
        </p:txBody>
      </p:sp>
    </p:spTree>
    <p:extLst>
      <p:ext uri="{BB962C8B-B14F-4D97-AF65-F5344CB8AC3E}">
        <p14:creationId xmlns:p14="http://schemas.microsoft.com/office/powerpoint/2010/main" val="3876039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52496-8BEB-7014-E708-9E7A28FC1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Performance of Sysmon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1C1F3-B821-019E-AA58-EDE125CB25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measured the initialization time of Sysmon</a:t>
            </a:r>
          </a:p>
          <a:p>
            <a:pPr lvl="1"/>
            <a:r>
              <a:rPr lang="en-JP" dirty="0"/>
              <a:t>TeleBPF was 54% faster than in-VM execution</a:t>
            </a:r>
          </a:p>
          <a:p>
            <a:pPr lvl="1"/>
            <a:r>
              <a:rPr lang="en-JP" dirty="0"/>
              <a:t>The virtualization overhead was larger than the overhead of TeleBPF</a:t>
            </a:r>
          </a:p>
          <a:p>
            <a:r>
              <a:rPr lang="en-JP" dirty="0"/>
              <a:t>We examined the performance of collecting information</a:t>
            </a:r>
          </a:p>
          <a:p>
            <a:pPr lvl="1"/>
            <a:r>
              <a:rPr lang="en-JP" dirty="0"/>
              <a:t>TeleBPF was 13% faster than in-VM execution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ADF239-02C4-0AA7-5C99-F029BAF4C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15</a:t>
            </a:fld>
            <a:endParaRPr kumimoji="1" lang="ja-JP" altLang="en-US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9CE16D5-386B-2E62-9C7A-6244C5E6DA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6446239"/>
              </p:ext>
            </p:extLst>
          </p:nvPr>
        </p:nvGraphicFramePr>
        <p:xfrm>
          <a:off x="589501" y="3783330"/>
          <a:ext cx="5285519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63B497CD-CE64-9784-86A6-5B92D4D738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961183"/>
              </p:ext>
            </p:extLst>
          </p:nvPr>
        </p:nvGraphicFramePr>
        <p:xfrm>
          <a:off x="6096000" y="3783330"/>
          <a:ext cx="5285519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4AE7505-C90D-B85C-D896-A12061591579}"/>
              </a:ext>
            </a:extLst>
          </p:cNvPr>
          <p:cNvCxnSpPr/>
          <p:nvPr/>
        </p:nvCxnSpPr>
        <p:spPr>
          <a:xfrm>
            <a:off x="3148871" y="4943671"/>
            <a:ext cx="436770" cy="41148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B0476E3-2B50-7EEB-F40B-E4003600A332}"/>
              </a:ext>
            </a:extLst>
          </p:cNvPr>
          <p:cNvCxnSpPr>
            <a:cxnSpLocks/>
          </p:cNvCxnSpPr>
          <p:nvPr/>
        </p:nvCxnSpPr>
        <p:spPr>
          <a:xfrm>
            <a:off x="8590853" y="4868969"/>
            <a:ext cx="436770" cy="14859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5BB2E36-CFFC-BE05-5A19-58FE74FAAFCC}"/>
              </a:ext>
            </a:extLst>
          </p:cNvPr>
          <p:cNvSpPr txBox="1"/>
          <p:nvPr/>
        </p:nvSpPr>
        <p:spPr>
          <a:xfrm>
            <a:off x="3320670" y="475859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>
                <a:solidFill>
                  <a:srgbClr val="FF0000"/>
                </a:solidFill>
              </a:rPr>
              <a:t>54%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25C05E8-350A-1CB0-BFC3-8BDB5B44B1B3}"/>
              </a:ext>
            </a:extLst>
          </p:cNvPr>
          <p:cNvSpPr txBox="1"/>
          <p:nvPr/>
        </p:nvSpPr>
        <p:spPr>
          <a:xfrm>
            <a:off x="8497680" y="449963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>
                <a:solidFill>
                  <a:srgbClr val="FF0000"/>
                </a:solidFill>
              </a:rPr>
              <a:t>13%</a:t>
            </a:r>
          </a:p>
        </p:txBody>
      </p:sp>
    </p:spTree>
    <p:extLst>
      <p:ext uri="{BB962C8B-B14F-4D97-AF65-F5344CB8AC3E}">
        <p14:creationId xmlns:p14="http://schemas.microsoft.com/office/powerpoint/2010/main" val="29505303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489BA-8987-76DA-4F4E-063B7449E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B9363-B41C-C99A-AABE-8A88EB2C87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proposed TeleBPF for safe and transparent monitoring</a:t>
            </a:r>
          </a:p>
          <a:p>
            <a:pPr lvl="1"/>
            <a:r>
              <a:rPr lang="en-JP" dirty="0"/>
              <a:t>Dynamically inject eBPF programs as agents</a:t>
            </a:r>
          </a:p>
          <a:p>
            <a:pPr lvl="1"/>
            <a:r>
              <a:rPr lang="en-JP" dirty="0"/>
              <a:t>Intercept and forward system calls to the proxy in a VM</a:t>
            </a:r>
          </a:p>
          <a:p>
            <a:pPr lvl="1"/>
            <a:r>
              <a:rPr lang="en-JP" dirty="0"/>
              <a:t>Obtain information from the injected eBPF programs directly</a:t>
            </a:r>
          </a:p>
          <a:p>
            <a:pPr lvl="1"/>
            <a:r>
              <a:rPr lang="en-JP" dirty="0"/>
              <a:t>TeleBPF can run monitoring tools faster than in-VM execution</a:t>
            </a:r>
          </a:p>
          <a:p>
            <a:r>
              <a:rPr lang="en-JP" dirty="0"/>
              <a:t>Future Work</a:t>
            </a:r>
          </a:p>
          <a:p>
            <a:pPr lvl="1"/>
            <a:r>
              <a:rPr lang="en-JP" dirty="0"/>
              <a:t>Support more eBPF-related system calls and special files</a:t>
            </a:r>
          </a:p>
          <a:p>
            <a:pPr lvl="1"/>
            <a:r>
              <a:rPr lang="en-JP" dirty="0"/>
              <a:t>Protect the TeleBPF proxy, e.g., by running in the OS kernel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2C2BE7-8DAE-BDCB-ADEC-8376805D6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5560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61409-BF78-2BE1-7977-BABD8CF3F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1) The bpf System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6BD80-14DA-9B9D-3041-4C88F045F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Used to control eBPF with various commands</a:t>
            </a:r>
          </a:p>
          <a:p>
            <a:pPr lvl="1"/>
            <a:r>
              <a:rPr lang="en-JP" dirty="0"/>
              <a:t>Load eBPF programs into the OS kernel in the VM</a:t>
            </a:r>
          </a:p>
          <a:p>
            <a:pPr lvl="1"/>
            <a:r>
              <a:rPr lang="en-JP" dirty="0"/>
              <a:t>Manipulate BPF maps to send/receive data to/from eBPF programs</a:t>
            </a:r>
          </a:p>
          <a:p>
            <a:r>
              <a:rPr lang="en-JP" dirty="0"/>
              <a:t>Often return file descriptors to manipulate eBPF objects</a:t>
            </a:r>
          </a:p>
          <a:p>
            <a:pPr lvl="1"/>
            <a:r>
              <a:rPr lang="en-JP" dirty="0"/>
              <a:t>The file descriptors are unique only in the proxy</a:t>
            </a:r>
          </a:p>
          <a:p>
            <a:pPr lvl="1"/>
            <a:r>
              <a:rPr lang="en-JP" dirty="0"/>
              <a:t>The proxy reassigns distinguishable values by duplicating them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7952E2-6EF2-34DD-7375-EF1E55C82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17</a:t>
            </a:fld>
            <a:endParaRPr kumimoji="1" lang="ja-JP" alt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BACB028D-4590-66AC-6DC6-040BBE858391}"/>
              </a:ext>
            </a:extLst>
          </p:cNvPr>
          <p:cNvSpPr/>
          <p:nvPr/>
        </p:nvSpPr>
        <p:spPr>
          <a:xfrm>
            <a:off x="6096000" y="4347091"/>
            <a:ext cx="4463441" cy="218986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077B44-D620-6C08-194B-4CC30C0178E2}"/>
              </a:ext>
            </a:extLst>
          </p:cNvPr>
          <p:cNvSpPr/>
          <p:nvPr/>
        </p:nvSpPr>
        <p:spPr>
          <a:xfrm>
            <a:off x="6313177" y="5494006"/>
            <a:ext cx="4011924" cy="8039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B9565A-B4EA-1720-367F-C3311776C373}"/>
              </a:ext>
            </a:extLst>
          </p:cNvPr>
          <p:cNvSpPr txBox="1"/>
          <p:nvPr/>
        </p:nvSpPr>
        <p:spPr>
          <a:xfrm>
            <a:off x="9916749" y="448149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VM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4208FC-6ECD-1C09-E439-1F4C82A7466D}"/>
              </a:ext>
            </a:extLst>
          </p:cNvPr>
          <p:cNvSpPr/>
          <p:nvPr/>
        </p:nvSpPr>
        <p:spPr>
          <a:xfrm>
            <a:off x="7409883" y="4544390"/>
            <a:ext cx="1107144" cy="398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proxy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0663512-C646-82A3-EF09-0F69870B0B1D}"/>
              </a:ext>
            </a:extLst>
          </p:cNvPr>
          <p:cNvCxnSpPr>
            <a:cxnSpLocks/>
          </p:cNvCxnSpPr>
          <p:nvPr/>
        </p:nvCxnSpPr>
        <p:spPr>
          <a:xfrm>
            <a:off x="8164849" y="4943029"/>
            <a:ext cx="0" cy="550976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D810759-015C-E738-5F7C-FD591735B9FE}"/>
              </a:ext>
            </a:extLst>
          </p:cNvPr>
          <p:cNvSpPr txBox="1"/>
          <p:nvPr/>
        </p:nvSpPr>
        <p:spPr>
          <a:xfrm>
            <a:off x="4114797" y="5651599"/>
            <a:ext cx="17107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JP" dirty="0"/>
              <a:t>distinguishable</a:t>
            </a:r>
          </a:p>
          <a:p>
            <a:pPr algn="ctr"/>
            <a:r>
              <a:rPr lang="en-JP" dirty="0"/>
              <a:t>file descriptor</a:t>
            </a:r>
          </a:p>
        </p:txBody>
      </p:sp>
      <p:cxnSp>
        <p:nvCxnSpPr>
          <p:cNvPr id="12" name="Elbow Connector 11">
            <a:extLst>
              <a:ext uri="{FF2B5EF4-FFF2-40B4-BE49-F238E27FC236}">
                <a16:creationId xmlns:a16="http://schemas.microsoft.com/office/drawing/2014/main" id="{D8A6607A-2FC6-754D-7012-C104BF864A17}"/>
              </a:ext>
            </a:extLst>
          </p:cNvPr>
          <p:cNvCxnSpPr>
            <a:cxnSpLocks/>
            <a:stCxn id="21" idx="3"/>
            <a:endCxn id="9" idx="1"/>
          </p:cNvCxnSpPr>
          <p:nvPr/>
        </p:nvCxnSpPr>
        <p:spPr>
          <a:xfrm flipV="1">
            <a:off x="3832680" y="4743710"/>
            <a:ext cx="3577203" cy="876785"/>
          </a:xfrm>
          <a:prstGeom prst="bentConnector3">
            <a:avLst>
              <a:gd name="adj1" fmla="val 33385"/>
            </a:avLst>
          </a:prstGeom>
          <a:ln w="28575" cmpd="sng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C808F5A-F844-F7E5-4E7C-F8ED3629028E}"/>
              </a:ext>
            </a:extLst>
          </p:cNvPr>
          <p:cNvSpPr txBox="1"/>
          <p:nvPr/>
        </p:nvSpPr>
        <p:spPr>
          <a:xfrm>
            <a:off x="8206024" y="502253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bpf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8A2F8B1-81B6-629A-5AA3-BF627E56B0DF}"/>
              </a:ext>
            </a:extLst>
          </p:cNvPr>
          <p:cNvCxnSpPr>
            <a:cxnSpLocks/>
          </p:cNvCxnSpPr>
          <p:nvPr/>
        </p:nvCxnSpPr>
        <p:spPr>
          <a:xfrm>
            <a:off x="7814329" y="4943029"/>
            <a:ext cx="0" cy="550976"/>
          </a:xfrm>
          <a:prstGeom prst="straightConnector1">
            <a:avLst/>
          </a:prstGeom>
          <a:ln w="28575" cmpd="sng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D20E004-5D2D-31A4-9683-0A0A967813FA}"/>
              </a:ext>
            </a:extLst>
          </p:cNvPr>
          <p:cNvSpPr txBox="1"/>
          <p:nvPr/>
        </p:nvSpPr>
        <p:spPr>
          <a:xfrm>
            <a:off x="6227271" y="5033851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file descriptor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189882-A904-FCE6-6691-E0BC84137D1B}"/>
              </a:ext>
            </a:extLst>
          </p:cNvPr>
          <p:cNvSpPr txBox="1"/>
          <p:nvPr/>
        </p:nvSpPr>
        <p:spPr>
          <a:xfrm>
            <a:off x="9720440" y="571130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OS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41C9DC66-2DE8-6985-6CF9-263C3A121F85}"/>
              </a:ext>
            </a:extLst>
          </p:cNvPr>
          <p:cNvSpPr/>
          <p:nvPr/>
        </p:nvSpPr>
        <p:spPr>
          <a:xfrm>
            <a:off x="6747149" y="5586213"/>
            <a:ext cx="1148573" cy="60800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eBPF</a:t>
            </a:r>
          </a:p>
          <a:p>
            <a:pPr algn="ctr"/>
            <a:r>
              <a:rPr lang="en-JP" dirty="0">
                <a:solidFill>
                  <a:schemeClr val="tx1"/>
                </a:solidFill>
              </a:rPr>
              <a:t>program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43222A4-84EA-1BDC-F578-2A73B21107A0}"/>
              </a:ext>
            </a:extLst>
          </p:cNvPr>
          <p:cNvSpPr/>
          <p:nvPr/>
        </p:nvSpPr>
        <p:spPr>
          <a:xfrm>
            <a:off x="8130062" y="5586213"/>
            <a:ext cx="852022" cy="608007"/>
          </a:xfrm>
          <a:prstGeom prst="rect">
            <a:avLst/>
          </a:prstGeom>
          <a:solidFill>
            <a:srgbClr val="C4D69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eBPF</a:t>
            </a:r>
          </a:p>
          <a:p>
            <a:pPr algn="ctr"/>
            <a:r>
              <a:rPr lang="en-JP" dirty="0">
                <a:solidFill>
                  <a:schemeClr val="tx1"/>
                </a:solidFill>
              </a:rPr>
              <a:t>maps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6D27C92-8214-5012-7422-704F17BAE025}"/>
              </a:ext>
            </a:extLst>
          </p:cNvPr>
          <p:cNvSpPr/>
          <p:nvPr/>
        </p:nvSpPr>
        <p:spPr>
          <a:xfrm>
            <a:off x="1248932" y="5022536"/>
            <a:ext cx="2583748" cy="398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eBPF application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3B5952E-8D99-B76F-4554-EFC57516FF87}"/>
              </a:ext>
            </a:extLst>
          </p:cNvPr>
          <p:cNvSpPr/>
          <p:nvPr/>
        </p:nvSpPr>
        <p:spPr>
          <a:xfrm>
            <a:off x="1248932" y="5421175"/>
            <a:ext cx="2583748" cy="398639"/>
          </a:xfrm>
          <a:prstGeom prst="rect">
            <a:avLst/>
          </a:prstGeom>
          <a:solidFill>
            <a:srgbClr val="C4D69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TeleBPF shared library</a:t>
            </a:r>
          </a:p>
        </p:txBody>
      </p:sp>
    </p:spTree>
    <p:extLst>
      <p:ext uri="{BB962C8B-B14F-4D97-AF65-F5344CB8AC3E}">
        <p14:creationId xmlns:p14="http://schemas.microsoft.com/office/powerpoint/2010/main" val="13709230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F4D18-82F7-3E61-C5FB-B624BED3B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2) Event-controlling System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F9BCE-B39F-E7CE-7EAF-DC4058A6A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Used to control system events</a:t>
            </a:r>
          </a:p>
          <a:p>
            <a:pPr lvl="1"/>
            <a:r>
              <a:rPr lang="en-JP" dirty="0"/>
              <a:t>E.g., the ioctl system call attaches an eBPF program to an event</a:t>
            </a:r>
          </a:p>
          <a:p>
            <a:pPr lvl="1"/>
            <a:r>
              <a:rPr lang="en-JP" dirty="0"/>
              <a:t>Such general-purpose system calls are not used only for eBPF</a:t>
            </a:r>
          </a:p>
          <a:p>
            <a:r>
              <a:rPr lang="en-JP" dirty="0"/>
              <a:t>Forward such system calls only for monitoring events</a:t>
            </a:r>
          </a:p>
          <a:p>
            <a:pPr lvl="1"/>
            <a:r>
              <a:rPr lang="en-JP" dirty="0"/>
              <a:t>Check if the specified file descriptors are returned from the proxy</a:t>
            </a:r>
          </a:p>
          <a:p>
            <a:pPr lvl="1"/>
            <a:r>
              <a:rPr lang="en-JP" dirty="0"/>
              <a:t>Always forward several indistinguishable system calls, e.g., epoll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56F2E2-FF48-3877-81E7-71038B779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18</a:t>
            </a:fld>
            <a:endParaRPr kumimoji="1" lang="ja-JP" alt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B260C1C-F787-E2EE-72F3-43059DB05082}"/>
              </a:ext>
            </a:extLst>
          </p:cNvPr>
          <p:cNvSpPr/>
          <p:nvPr/>
        </p:nvSpPr>
        <p:spPr>
          <a:xfrm>
            <a:off x="6096000" y="4415671"/>
            <a:ext cx="4463441" cy="197975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67765AB-92E8-50C7-6693-6E56AB5C0BFE}"/>
              </a:ext>
            </a:extLst>
          </p:cNvPr>
          <p:cNvSpPr/>
          <p:nvPr/>
        </p:nvSpPr>
        <p:spPr>
          <a:xfrm>
            <a:off x="6313177" y="5562586"/>
            <a:ext cx="4011924" cy="59593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136E59-18FF-F0EF-059E-B95F0E8683EA}"/>
              </a:ext>
            </a:extLst>
          </p:cNvPr>
          <p:cNvSpPr txBox="1"/>
          <p:nvPr/>
        </p:nvSpPr>
        <p:spPr>
          <a:xfrm>
            <a:off x="9916749" y="455007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VM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D8B5C49-E8E3-FFE2-D22F-705B9818B1ED}"/>
              </a:ext>
            </a:extLst>
          </p:cNvPr>
          <p:cNvSpPr/>
          <p:nvPr/>
        </p:nvSpPr>
        <p:spPr>
          <a:xfrm>
            <a:off x="7409883" y="4612970"/>
            <a:ext cx="1107144" cy="398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proxy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7BE6353-C81E-9FA8-6BB6-9E14F198BF37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7963455" y="5011609"/>
            <a:ext cx="0" cy="55097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>
            <a:extLst>
              <a:ext uri="{FF2B5EF4-FFF2-40B4-BE49-F238E27FC236}">
                <a16:creationId xmlns:a16="http://schemas.microsoft.com/office/drawing/2014/main" id="{CD5893A9-E4E1-38E4-E478-685D6122B412}"/>
              </a:ext>
            </a:extLst>
          </p:cNvPr>
          <p:cNvCxnSpPr>
            <a:cxnSpLocks/>
            <a:stCxn id="19" idx="3"/>
            <a:endCxn id="8" idx="1"/>
          </p:cNvCxnSpPr>
          <p:nvPr/>
        </p:nvCxnSpPr>
        <p:spPr>
          <a:xfrm flipV="1">
            <a:off x="3843345" y="4812290"/>
            <a:ext cx="3566538" cy="297955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968FFBF-CFB3-C8A6-D92D-FFEC068E6CB2}"/>
              </a:ext>
            </a:extLst>
          </p:cNvPr>
          <p:cNvSpPr txBox="1"/>
          <p:nvPr/>
        </p:nvSpPr>
        <p:spPr>
          <a:xfrm>
            <a:off x="8021621" y="5102431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ioctl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DC8F154-973C-350C-E8B6-478546F703B6}"/>
              </a:ext>
            </a:extLst>
          </p:cNvPr>
          <p:cNvSpPr txBox="1"/>
          <p:nvPr/>
        </p:nvSpPr>
        <p:spPr>
          <a:xfrm>
            <a:off x="9664115" y="567588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OS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5FA7474A-A431-D90A-1933-FF2545BA41A5}"/>
              </a:ext>
            </a:extLst>
          </p:cNvPr>
          <p:cNvSpPr/>
          <p:nvPr/>
        </p:nvSpPr>
        <p:spPr>
          <a:xfrm>
            <a:off x="7078516" y="5680069"/>
            <a:ext cx="1769878" cy="36794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eBPF program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959115-EA11-E52F-56BD-33EC9406F52E}"/>
              </a:ext>
            </a:extLst>
          </p:cNvPr>
          <p:cNvSpPr/>
          <p:nvPr/>
        </p:nvSpPr>
        <p:spPr>
          <a:xfrm>
            <a:off x="1259597" y="4512286"/>
            <a:ext cx="2583748" cy="398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eBPF application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9E02EBE-867E-41BB-1EE7-D2A41828E40D}"/>
              </a:ext>
            </a:extLst>
          </p:cNvPr>
          <p:cNvSpPr/>
          <p:nvPr/>
        </p:nvSpPr>
        <p:spPr>
          <a:xfrm>
            <a:off x="1259597" y="4910925"/>
            <a:ext cx="2583748" cy="398639"/>
          </a:xfrm>
          <a:prstGeom prst="rect">
            <a:avLst/>
          </a:prstGeom>
          <a:solidFill>
            <a:srgbClr val="C4D69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TeleBPF shared library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B77BD8B-2C5F-FAE1-36D7-EBBD45424C30}"/>
              </a:ext>
            </a:extLst>
          </p:cNvPr>
          <p:cNvSpPr/>
          <p:nvPr/>
        </p:nvSpPr>
        <p:spPr>
          <a:xfrm>
            <a:off x="1254348" y="5845900"/>
            <a:ext cx="2583748" cy="39863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OS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9F9EB73-FBBB-8C3B-9E0C-5AE721387331}"/>
              </a:ext>
            </a:extLst>
          </p:cNvPr>
          <p:cNvCxnSpPr>
            <a:cxnSpLocks/>
            <a:stCxn id="19" idx="2"/>
            <a:endCxn id="21" idx="0"/>
          </p:cNvCxnSpPr>
          <p:nvPr/>
        </p:nvCxnSpPr>
        <p:spPr>
          <a:xfrm flipH="1">
            <a:off x="2546222" y="5309564"/>
            <a:ext cx="5249" cy="536336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5E5F9024-E286-3C45-878E-40D6863A034A}"/>
              </a:ext>
            </a:extLst>
          </p:cNvPr>
          <p:cNvSpPr txBox="1"/>
          <p:nvPr/>
        </p:nvSpPr>
        <p:spPr>
          <a:xfrm>
            <a:off x="1944262" y="5374479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ioctl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C1FF05C-0D1E-D6C8-5E0A-B1F513029353}"/>
              </a:ext>
            </a:extLst>
          </p:cNvPr>
          <p:cNvSpPr txBox="1"/>
          <p:nvPr/>
        </p:nvSpPr>
        <p:spPr>
          <a:xfrm>
            <a:off x="4540696" y="4701159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ioctl</a:t>
            </a:r>
          </a:p>
        </p:txBody>
      </p:sp>
    </p:spTree>
    <p:extLst>
      <p:ext uri="{BB962C8B-B14F-4D97-AF65-F5344CB8AC3E}">
        <p14:creationId xmlns:p14="http://schemas.microsoft.com/office/powerpoint/2010/main" val="8750473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C9852-58F5-D391-8D4E-CFC4BE087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3) File-related System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14EF6-0871-E7F6-1DBB-DBE13B858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Used to access eBPF-related special files</a:t>
            </a:r>
          </a:p>
          <a:p>
            <a:pPr lvl="1"/>
            <a:r>
              <a:rPr lang="en-JP" dirty="0"/>
              <a:t>Obtain informaion on various events from the trace filesystem</a:t>
            </a:r>
          </a:p>
          <a:p>
            <a:pPr lvl="1"/>
            <a:r>
              <a:rPr lang="en-JP" dirty="0"/>
              <a:t>Obtain BPF type information from the OS kernel</a:t>
            </a:r>
          </a:p>
          <a:p>
            <a:r>
              <a:rPr lang="en-JP" dirty="0"/>
              <a:t>Forward only system calls accessing such special files</a:t>
            </a:r>
          </a:p>
          <a:p>
            <a:pPr lvl="1"/>
            <a:r>
              <a:rPr lang="en-JP" dirty="0"/>
              <a:t>Check if the path name specifies one of the special files</a:t>
            </a:r>
          </a:p>
          <a:p>
            <a:pPr lvl="1"/>
            <a:r>
              <a:rPr lang="en-JP" dirty="0"/>
              <a:t>Check if the file descriptor is returned from the open system call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C7219C-8E45-01B1-E439-32841C5F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19</a:t>
            </a:fld>
            <a:endParaRPr kumimoji="1" lang="ja-JP" alt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BA334ADD-130D-0AA6-AD32-B06DBBCE8969}"/>
              </a:ext>
            </a:extLst>
          </p:cNvPr>
          <p:cNvSpPr/>
          <p:nvPr/>
        </p:nvSpPr>
        <p:spPr>
          <a:xfrm>
            <a:off x="6096000" y="4415671"/>
            <a:ext cx="4463441" cy="197975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D994BD-A615-A867-66E5-C5473C601C64}"/>
              </a:ext>
            </a:extLst>
          </p:cNvPr>
          <p:cNvSpPr/>
          <p:nvPr/>
        </p:nvSpPr>
        <p:spPr>
          <a:xfrm>
            <a:off x="6313177" y="5562586"/>
            <a:ext cx="4011924" cy="59593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C5409A-200F-C760-BA18-77500F2A7AA5}"/>
              </a:ext>
            </a:extLst>
          </p:cNvPr>
          <p:cNvSpPr txBox="1"/>
          <p:nvPr/>
        </p:nvSpPr>
        <p:spPr>
          <a:xfrm>
            <a:off x="9916749" y="455007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VM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9B7A7A9-BBC7-AC20-A92F-159AF3B7EC3D}"/>
              </a:ext>
            </a:extLst>
          </p:cNvPr>
          <p:cNvSpPr/>
          <p:nvPr/>
        </p:nvSpPr>
        <p:spPr>
          <a:xfrm>
            <a:off x="7409883" y="4612970"/>
            <a:ext cx="1107144" cy="398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proxy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38EB430-49BE-293A-4841-EBD9F30181FD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7963455" y="5011609"/>
            <a:ext cx="0" cy="55097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>
            <a:extLst>
              <a:ext uri="{FF2B5EF4-FFF2-40B4-BE49-F238E27FC236}">
                <a16:creationId xmlns:a16="http://schemas.microsoft.com/office/drawing/2014/main" id="{FC2AB127-C34B-E1AD-2517-B5269424B270}"/>
              </a:ext>
            </a:extLst>
          </p:cNvPr>
          <p:cNvCxnSpPr>
            <a:cxnSpLocks/>
            <a:stCxn id="15" idx="3"/>
            <a:endCxn id="8" idx="1"/>
          </p:cNvCxnSpPr>
          <p:nvPr/>
        </p:nvCxnSpPr>
        <p:spPr>
          <a:xfrm flipV="1">
            <a:off x="3843345" y="4812290"/>
            <a:ext cx="3566538" cy="297955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16F9F96-C2A6-35AD-D87B-38AE8D1C36A0}"/>
              </a:ext>
            </a:extLst>
          </p:cNvPr>
          <p:cNvSpPr txBox="1"/>
          <p:nvPr/>
        </p:nvSpPr>
        <p:spPr>
          <a:xfrm>
            <a:off x="8021621" y="5102431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open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5FFFFF-C2E7-6A15-252B-D2E6BD92FC45}"/>
              </a:ext>
            </a:extLst>
          </p:cNvPr>
          <p:cNvSpPr txBox="1"/>
          <p:nvPr/>
        </p:nvSpPr>
        <p:spPr>
          <a:xfrm>
            <a:off x="9664115" y="567588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OS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29D699-394C-DC78-84E5-239F4D2F97DF}"/>
              </a:ext>
            </a:extLst>
          </p:cNvPr>
          <p:cNvSpPr/>
          <p:nvPr/>
        </p:nvSpPr>
        <p:spPr>
          <a:xfrm>
            <a:off x="1259597" y="4512286"/>
            <a:ext cx="2583748" cy="398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eBPF application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32A094-93FE-ECDA-8D93-244E77BA01C1}"/>
              </a:ext>
            </a:extLst>
          </p:cNvPr>
          <p:cNvSpPr/>
          <p:nvPr/>
        </p:nvSpPr>
        <p:spPr>
          <a:xfrm>
            <a:off x="1259597" y="4910925"/>
            <a:ext cx="2583748" cy="398639"/>
          </a:xfrm>
          <a:prstGeom prst="rect">
            <a:avLst/>
          </a:prstGeom>
          <a:solidFill>
            <a:srgbClr val="C4D69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TeleBPF shared library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DD1B006-C475-D071-B7B1-A85A393A392F}"/>
              </a:ext>
            </a:extLst>
          </p:cNvPr>
          <p:cNvSpPr/>
          <p:nvPr/>
        </p:nvSpPr>
        <p:spPr>
          <a:xfrm>
            <a:off x="1254348" y="5845900"/>
            <a:ext cx="2583748" cy="39863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OS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FFBC0BE-AF83-000D-0683-9ED3A57F118D}"/>
              </a:ext>
            </a:extLst>
          </p:cNvPr>
          <p:cNvCxnSpPr>
            <a:cxnSpLocks/>
            <a:stCxn id="15" idx="2"/>
            <a:endCxn id="16" idx="0"/>
          </p:cNvCxnSpPr>
          <p:nvPr/>
        </p:nvCxnSpPr>
        <p:spPr>
          <a:xfrm flipH="1">
            <a:off x="2546222" y="5309564"/>
            <a:ext cx="5249" cy="536336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FDC65A84-6675-5411-9C1F-A64297DB6482}"/>
              </a:ext>
            </a:extLst>
          </p:cNvPr>
          <p:cNvSpPr txBox="1"/>
          <p:nvPr/>
        </p:nvSpPr>
        <p:spPr>
          <a:xfrm>
            <a:off x="1848595" y="5390843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open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7705642-5383-55C1-6284-95136307724A}"/>
              </a:ext>
            </a:extLst>
          </p:cNvPr>
          <p:cNvSpPr txBox="1"/>
          <p:nvPr/>
        </p:nvSpPr>
        <p:spPr>
          <a:xfrm>
            <a:off x="4443710" y="4711605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open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482A9D4-8CA8-5CE6-99CF-5EBE7DEB43D5}"/>
              </a:ext>
            </a:extLst>
          </p:cNvPr>
          <p:cNvSpPr txBox="1"/>
          <p:nvPr/>
        </p:nvSpPr>
        <p:spPr>
          <a:xfrm>
            <a:off x="6552405" y="5675887"/>
            <a:ext cx="2749471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/sys/kernel/debug/tracing</a:t>
            </a:r>
          </a:p>
        </p:txBody>
      </p:sp>
    </p:spTree>
    <p:extLst>
      <p:ext uri="{BB962C8B-B14F-4D97-AF65-F5344CB8AC3E}">
        <p14:creationId xmlns:p14="http://schemas.microsoft.com/office/powerpoint/2010/main" val="2837982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69D8F-2A54-07DA-06A6-707A031FF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System Monitoring with Agents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5B8B2-0488-798D-2579-16125DCE7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IaaS clouds provide virtual machines (VMs) to users</a:t>
            </a:r>
          </a:p>
          <a:p>
            <a:pPr lvl="1"/>
            <a:r>
              <a:rPr lang="en-JP" dirty="0"/>
              <a:t>Users can freely manage the entire systems in the VMs</a:t>
            </a:r>
          </a:p>
          <a:p>
            <a:pPr lvl="1"/>
            <a:r>
              <a:rPr lang="en-JP" dirty="0"/>
              <a:t>Clouds often monitor the system states for security/observability</a:t>
            </a:r>
          </a:p>
          <a:p>
            <a:r>
              <a:rPr lang="en-JP" dirty="0"/>
              <a:t>Agent software is usually installed in VMs</a:t>
            </a:r>
          </a:p>
          <a:p>
            <a:pPr lvl="1"/>
            <a:r>
              <a:rPr lang="en-JP" dirty="0"/>
              <a:t>E.g., Amazon CloudWatch agent and monitoring agent in IBM Cloud</a:t>
            </a:r>
          </a:p>
          <a:p>
            <a:pPr lvl="1"/>
            <a:r>
              <a:rPr lang="en-JP" dirty="0"/>
              <a:t>Implemented as a process or a kernel module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9BFA8B-668A-C156-A73B-A043F1909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60A4436E-8BF8-8F67-7750-03EA1F062E02}"/>
              </a:ext>
            </a:extLst>
          </p:cNvPr>
          <p:cNvSpPr/>
          <p:nvPr/>
        </p:nvSpPr>
        <p:spPr>
          <a:xfrm>
            <a:off x="813803" y="4871567"/>
            <a:ext cx="10410458" cy="1578280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E2292E1-712B-13AD-C1B4-76ACA76A11D3}"/>
              </a:ext>
            </a:extLst>
          </p:cNvPr>
          <p:cNvSpPr/>
          <p:nvPr/>
        </p:nvSpPr>
        <p:spPr>
          <a:xfrm>
            <a:off x="5978986" y="4465216"/>
            <a:ext cx="3331923" cy="166126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0610C9-6B69-FBB4-F993-C5A8A78C4C4E}"/>
              </a:ext>
            </a:extLst>
          </p:cNvPr>
          <p:cNvSpPr/>
          <p:nvPr/>
        </p:nvSpPr>
        <p:spPr>
          <a:xfrm>
            <a:off x="2893669" y="5212195"/>
            <a:ext cx="1415441" cy="697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monitoring</a:t>
            </a:r>
          </a:p>
          <a:p>
            <a:pPr algn="ctr"/>
            <a:r>
              <a:rPr lang="en-JP" dirty="0">
                <a:solidFill>
                  <a:schemeClr val="tx1"/>
                </a:solidFill>
              </a:rPr>
              <a:t>tool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A09A24-B838-CE18-6733-92B3B0972167}"/>
              </a:ext>
            </a:extLst>
          </p:cNvPr>
          <p:cNvSpPr/>
          <p:nvPr/>
        </p:nvSpPr>
        <p:spPr>
          <a:xfrm>
            <a:off x="6254949" y="5280659"/>
            <a:ext cx="2774751" cy="64008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3589AF6E-18A8-AFAE-428D-46CD6C526156}"/>
              </a:ext>
            </a:extLst>
          </p:cNvPr>
          <p:cNvSpPr/>
          <p:nvPr/>
        </p:nvSpPr>
        <p:spPr>
          <a:xfrm>
            <a:off x="6562386" y="4693017"/>
            <a:ext cx="889974" cy="43235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agent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F51DA2A-0CCD-9DA0-8148-96C6EF0BF4B1}"/>
              </a:ext>
            </a:extLst>
          </p:cNvPr>
          <p:cNvSpPr/>
          <p:nvPr/>
        </p:nvSpPr>
        <p:spPr>
          <a:xfrm>
            <a:off x="6562386" y="5384520"/>
            <a:ext cx="889974" cy="43235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agent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E934F1-4188-2917-C8F4-3B94579ED11C}"/>
              </a:ext>
            </a:extLst>
          </p:cNvPr>
          <p:cNvSpPr txBox="1"/>
          <p:nvPr/>
        </p:nvSpPr>
        <p:spPr>
          <a:xfrm>
            <a:off x="7673589" y="5425676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OS kernel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8C381D2-7217-DCDC-1B33-D4BF7CB401C7}"/>
              </a:ext>
            </a:extLst>
          </p:cNvPr>
          <p:cNvSpPr txBox="1"/>
          <p:nvPr/>
        </p:nvSpPr>
        <p:spPr>
          <a:xfrm>
            <a:off x="8601185" y="4580481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VM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E848962-DC4E-587D-38B1-027492088D14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4309110" y="4909196"/>
            <a:ext cx="2253276" cy="497688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6886CD2-F1F9-63A8-CF5D-B70FDDDDEDDF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4327583" y="5600699"/>
            <a:ext cx="2234803" cy="1370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A7523920-2BBA-FC2A-F550-BB75C7F346C2}"/>
              </a:ext>
            </a:extLst>
          </p:cNvPr>
          <p:cNvSpPr txBox="1"/>
          <p:nvPr/>
        </p:nvSpPr>
        <p:spPr>
          <a:xfrm>
            <a:off x="1223793" y="4832056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cloud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A627597-9E17-E8E7-B1A6-16382EED6317}"/>
              </a:ext>
            </a:extLst>
          </p:cNvPr>
          <p:cNvSpPr txBox="1"/>
          <p:nvPr/>
        </p:nvSpPr>
        <p:spPr>
          <a:xfrm>
            <a:off x="4779395" y="5720445"/>
            <a:ext cx="9156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JP" dirty="0"/>
              <a:t>system</a:t>
            </a:r>
          </a:p>
          <a:p>
            <a:pPr algn="ctr"/>
            <a:r>
              <a:rPr lang="en-JP" dirty="0"/>
              <a:t>states</a:t>
            </a:r>
          </a:p>
        </p:txBody>
      </p:sp>
    </p:spTree>
    <p:extLst>
      <p:ext uri="{BB962C8B-B14F-4D97-AF65-F5344CB8AC3E}">
        <p14:creationId xmlns:p14="http://schemas.microsoft.com/office/powerpoint/2010/main" val="22903738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D67EE-DBC8-0333-67F8-CE3874744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(4) The mmap System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5A811-0FDA-6441-8213-A57AFE9BB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Used to share a ring buffer with the eBPF program</a:t>
            </a:r>
          </a:p>
          <a:p>
            <a:pPr lvl="1"/>
            <a:r>
              <a:rPr lang="en-JP" dirty="0"/>
              <a:t>Create a ring buffer with the bpf system call in the VM</a:t>
            </a:r>
          </a:p>
          <a:p>
            <a:pPr lvl="1"/>
            <a:r>
              <a:rPr lang="en-JP" dirty="0"/>
              <a:t>Map it onto the proxy with the mmap system call in the VM</a:t>
            </a:r>
          </a:p>
          <a:p>
            <a:r>
              <a:rPr lang="en-JP" dirty="0"/>
              <a:t>Map the ring buffer onto the application outside the VM</a:t>
            </a:r>
          </a:p>
          <a:p>
            <a:pPr lvl="1"/>
            <a:r>
              <a:rPr lang="en-JP" dirty="0"/>
              <a:t>Translate the virtual address of the ring buffer into a physical one</a:t>
            </a:r>
          </a:p>
          <a:p>
            <a:pPr lvl="1"/>
            <a:r>
              <a:rPr lang="en-JP" dirty="0"/>
              <a:t>Map the region of the file-backed memory used for the VM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044B5A-90A0-E8B2-BF4E-D5B2314C3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20</a:t>
            </a:fld>
            <a:endParaRPr kumimoji="1" lang="ja-JP" alt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41922AF4-F107-2F52-7F45-F877DCD75933}"/>
              </a:ext>
            </a:extLst>
          </p:cNvPr>
          <p:cNvSpPr/>
          <p:nvPr/>
        </p:nvSpPr>
        <p:spPr>
          <a:xfrm>
            <a:off x="6096000" y="4415671"/>
            <a:ext cx="4463441" cy="197975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604B32-20EF-DD20-E08F-22EB6E75F11F}"/>
              </a:ext>
            </a:extLst>
          </p:cNvPr>
          <p:cNvSpPr/>
          <p:nvPr/>
        </p:nvSpPr>
        <p:spPr>
          <a:xfrm>
            <a:off x="6313177" y="5562586"/>
            <a:ext cx="4011924" cy="59593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8F2312-1A98-4F3C-0246-D2F24EEC635D}"/>
              </a:ext>
            </a:extLst>
          </p:cNvPr>
          <p:cNvSpPr txBox="1"/>
          <p:nvPr/>
        </p:nvSpPr>
        <p:spPr>
          <a:xfrm>
            <a:off x="9916749" y="455007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VM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D094AD-C178-35C6-5BDB-2B07F5F57CAF}"/>
              </a:ext>
            </a:extLst>
          </p:cNvPr>
          <p:cNvSpPr/>
          <p:nvPr/>
        </p:nvSpPr>
        <p:spPr>
          <a:xfrm>
            <a:off x="7409883" y="4612970"/>
            <a:ext cx="1107144" cy="398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proxy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1C37CA9-5E25-1FDA-9313-832ECD1D95F6}"/>
              </a:ext>
            </a:extLst>
          </p:cNvPr>
          <p:cNvCxnSpPr>
            <a:cxnSpLocks/>
          </p:cNvCxnSpPr>
          <p:nvPr/>
        </p:nvCxnSpPr>
        <p:spPr>
          <a:xfrm>
            <a:off x="8169195" y="5019421"/>
            <a:ext cx="0" cy="55097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>
            <a:extLst>
              <a:ext uri="{FF2B5EF4-FFF2-40B4-BE49-F238E27FC236}">
                <a16:creationId xmlns:a16="http://schemas.microsoft.com/office/drawing/2014/main" id="{99978BD5-3BAB-93C1-F985-763DF78F851E}"/>
              </a:ext>
            </a:extLst>
          </p:cNvPr>
          <p:cNvCxnSpPr>
            <a:cxnSpLocks/>
            <a:stCxn id="14" idx="3"/>
            <a:endCxn id="8" idx="1"/>
          </p:cNvCxnSpPr>
          <p:nvPr/>
        </p:nvCxnSpPr>
        <p:spPr>
          <a:xfrm flipV="1">
            <a:off x="3843345" y="4812290"/>
            <a:ext cx="3566538" cy="297955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76B62C4-AB6C-30DA-BA0E-E6EEDBCC179D}"/>
              </a:ext>
            </a:extLst>
          </p:cNvPr>
          <p:cNvSpPr txBox="1"/>
          <p:nvPr/>
        </p:nvSpPr>
        <p:spPr>
          <a:xfrm>
            <a:off x="7142710" y="5080937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map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EC442F-04B7-7F53-B178-29713488D237}"/>
              </a:ext>
            </a:extLst>
          </p:cNvPr>
          <p:cNvSpPr txBox="1"/>
          <p:nvPr/>
        </p:nvSpPr>
        <p:spPr>
          <a:xfrm>
            <a:off x="9664115" y="567588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OS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E87D625-9618-E413-87BF-672D8A394633}"/>
              </a:ext>
            </a:extLst>
          </p:cNvPr>
          <p:cNvSpPr/>
          <p:nvPr/>
        </p:nvSpPr>
        <p:spPr>
          <a:xfrm>
            <a:off x="1259597" y="4512286"/>
            <a:ext cx="2583748" cy="398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eBPF application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A47B66-5EF8-D487-99E2-AD2C7333A872}"/>
              </a:ext>
            </a:extLst>
          </p:cNvPr>
          <p:cNvSpPr/>
          <p:nvPr/>
        </p:nvSpPr>
        <p:spPr>
          <a:xfrm>
            <a:off x="1259597" y="4910925"/>
            <a:ext cx="2583748" cy="398639"/>
          </a:xfrm>
          <a:prstGeom prst="rect">
            <a:avLst/>
          </a:prstGeom>
          <a:solidFill>
            <a:srgbClr val="C4D69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TeleBPF shared library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3D63CCF-4BB2-C247-8D49-DEE1579F326C}"/>
              </a:ext>
            </a:extLst>
          </p:cNvPr>
          <p:cNvSpPr txBox="1"/>
          <p:nvPr/>
        </p:nvSpPr>
        <p:spPr>
          <a:xfrm>
            <a:off x="4443710" y="4711605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mmap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DD3A27C-8A1A-AE7A-06D3-6B3687DEDF82}"/>
              </a:ext>
            </a:extLst>
          </p:cNvPr>
          <p:cNvSpPr/>
          <p:nvPr/>
        </p:nvSpPr>
        <p:spPr>
          <a:xfrm>
            <a:off x="7149487" y="5665694"/>
            <a:ext cx="1329683" cy="379526"/>
          </a:xfrm>
          <a:prstGeom prst="rect">
            <a:avLst/>
          </a:prstGeom>
          <a:solidFill>
            <a:srgbClr val="C4D69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ring buffer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2467D63-AAD6-E12D-051D-7167B17EB3EB}"/>
              </a:ext>
            </a:extLst>
          </p:cNvPr>
          <p:cNvCxnSpPr>
            <a:cxnSpLocks/>
          </p:cNvCxnSpPr>
          <p:nvPr/>
        </p:nvCxnSpPr>
        <p:spPr>
          <a:xfrm>
            <a:off x="7814329" y="5011609"/>
            <a:ext cx="0" cy="654085"/>
          </a:xfrm>
          <a:prstGeom prst="straightConnector1">
            <a:avLst/>
          </a:prstGeom>
          <a:ln w="28575" cmpd="sng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6DD29CF-8F83-DAE2-C37C-2F3416F41871}"/>
              </a:ext>
            </a:extLst>
          </p:cNvPr>
          <p:cNvSpPr txBox="1"/>
          <p:nvPr/>
        </p:nvSpPr>
        <p:spPr>
          <a:xfrm>
            <a:off x="8236306" y="5079951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mmap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E2C8084-6BD2-F7F1-853B-F33BC63D56C7}"/>
              </a:ext>
            </a:extLst>
          </p:cNvPr>
          <p:cNvSpPr/>
          <p:nvPr/>
        </p:nvSpPr>
        <p:spPr>
          <a:xfrm>
            <a:off x="2513662" y="5668991"/>
            <a:ext cx="1329683" cy="379526"/>
          </a:xfrm>
          <a:prstGeom prst="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ring buffer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1FBF375-9EEC-A200-EF00-26B9A6BBAE87}"/>
              </a:ext>
            </a:extLst>
          </p:cNvPr>
          <p:cNvCxnSpPr>
            <a:stCxn id="20" idx="1"/>
            <a:endCxn id="25" idx="3"/>
          </p:cNvCxnSpPr>
          <p:nvPr/>
        </p:nvCxnSpPr>
        <p:spPr>
          <a:xfrm flipH="1">
            <a:off x="3843345" y="5855457"/>
            <a:ext cx="3306142" cy="3297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559BD04E-DC81-DE8F-93D8-28FC14CAB1BA}"/>
              </a:ext>
            </a:extLst>
          </p:cNvPr>
          <p:cNvSpPr txBox="1"/>
          <p:nvPr/>
        </p:nvSpPr>
        <p:spPr>
          <a:xfrm>
            <a:off x="4727585" y="5862274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map</a:t>
            </a:r>
          </a:p>
        </p:txBody>
      </p:sp>
    </p:spTree>
    <p:extLst>
      <p:ext uri="{BB962C8B-B14F-4D97-AF65-F5344CB8AC3E}">
        <p14:creationId xmlns:p14="http://schemas.microsoft.com/office/powerpoint/2010/main" val="32612536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B4AFD-E14F-D6E3-34AE-44ED47855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Performance Breakdown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6992E-3DDB-B902-EE59-1BCF4511E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measured the time for eBPF-related system calls</a:t>
            </a:r>
          </a:p>
          <a:p>
            <a:pPr lvl="1"/>
            <a:r>
              <a:rPr lang="en-JP" dirty="0"/>
              <a:t>The forwarding overhead was up to 15.8 ms</a:t>
            </a:r>
          </a:p>
          <a:p>
            <a:r>
              <a:rPr lang="en-JP" dirty="0"/>
              <a:t>We compared two methods of data collection</a:t>
            </a:r>
          </a:p>
          <a:p>
            <a:pPr lvl="1"/>
            <a:r>
              <a:rPr lang="en-JP" dirty="0"/>
              <a:t>Data collection from a BPF map was 199 us longer in TeleBPF</a:t>
            </a:r>
          </a:p>
          <a:p>
            <a:pPr lvl="1"/>
            <a:r>
              <a:rPr lang="en-JP" dirty="0"/>
              <a:t>That from a ring buffer was 1.8x faster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ED5550-48BE-27AC-1488-99C7CF6C0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21</a:t>
            </a:fld>
            <a:endParaRPr kumimoji="1" lang="ja-JP" alt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E50C316-BF8B-38A6-7761-7A8A4C75AA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3796646"/>
              </p:ext>
            </p:extLst>
          </p:nvPr>
        </p:nvGraphicFramePr>
        <p:xfrm>
          <a:off x="5885938" y="3783330"/>
          <a:ext cx="28194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A677110-7EEB-06B6-4955-2F1D732FC8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1615492"/>
              </p:ext>
            </p:extLst>
          </p:nvPr>
        </p:nvGraphicFramePr>
        <p:xfrm>
          <a:off x="8639187" y="3783330"/>
          <a:ext cx="3013236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DC24A56-CB6E-2131-FC84-8FFD2103C113}"/>
              </a:ext>
            </a:extLst>
          </p:cNvPr>
          <p:cNvCxnSpPr>
            <a:cxnSpLocks/>
          </p:cNvCxnSpPr>
          <p:nvPr/>
        </p:nvCxnSpPr>
        <p:spPr>
          <a:xfrm flipV="1">
            <a:off x="7438770" y="4758598"/>
            <a:ext cx="210065" cy="1172645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B056295-F617-12EC-7746-CB9C8045D926}"/>
              </a:ext>
            </a:extLst>
          </p:cNvPr>
          <p:cNvCxnSpPr>
            <a:cxnSpLocks/>
          </p:cNvCxnSpPr>
          <p:nvPr/>
        </p:nvCxnSpPr>
        <p:spPr>
          <a:xfrm>
            <a:off x="10593862" y="4597743"/>
            <a:ext cx="317157" cy="530187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7815D5AA-BF79-3541-7530-AAA2281B03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5681998"/>
              </p:ext>
            </p:extLst>
          </p:nvPr>
        </p:nvGraphicFramePr>
        <p:xfrm>
          <a:off x="271849" y="3895700"/>
          <a:ext cx="5564165" cy="2859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0595A86-36B6-13FB-D4B9-96ADF2AD0E04}"/>
              </a:ext>
            </a:extLst>
          </p:cNvPr>
          <p:cNvCxnSpPr>
            <a:cxnSpLocks/>
          </p:cNvCxnSpPr>
          <p:nvPr/>
        </p:nvCxnSpPr>
        <p:spPr>
          <a:xfrm flipV="1">
            <a:off x="4683211" y="5557837"/>
            <a:ext cx="266249" cy="29316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E151858-9512-F6F9-E9B0-FE88591C7FD0}"/>
              </a:ext>
            </a:extLst>
          </p:cNvPr>
          <p:cNvCxnSpPr>
            <a:cxnSpLocks/>
          </p:cNvCxnSpPr>
          <p:nvPr/>
        </p:nvCxnSpPr>
        <p:spPr>
          <a:xfrm flipV="1">
            <a:off x="3248591" y="5269230"/>
            <a:ext cx="231853" cy="456197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7041853-C029-48FA-72CA-81BFE1E6523E}"/>
              </a:ext>
            </a:extLst>
          </p:cNvPr>
          <p:cNvCxnSpPr>
            <a:cxnSpLocks/>
          </p:cNvCxnSpPr>
          <p:nvPr/>
        </p:nvCxnSpPr>
        <p:spPr>
          <a:xfrm flipV="1">
            <a:off x="1852815" y="4758598"/>
            <a:ext cx="136582" cy="10924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0495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49843-F281-F0B3-86F3-91EEF8E5A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Issues with the Agent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4DC0E-995C-6211-9056-7D51C3E69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Users must maintain the agent by themselves</a:t>
            </a:r>
          </a:p>
          <a:p>
            <a:pPr lvl="1"/>
            <a:r>
              <a:rPr lang="en-JP" dirty="0"/>
              <a:t>Install the agent and periodically update it</a:t>
            </a:r>
          </a:p>
          <a:p>
            <a:pPr lvl="1"/>
            <a:r>
              <a:rPr lang="en-JP" dirty="0"/>
              <a:t>The agent becomes new vulnerabilities if not updated</a:t>
            </a:r>
          </a:p>
          <a:p>
            <a:r>
              <a:rPr lang="en-JP" dirty="0"/>
              <a:t>Tradeoff between process-based and kernel-based agents</a:t>
            </a:r>
          </a:p>
          <a:p>
            <a:pPr lvl="1"/>
            <a:r>
              <a:rPr lang="en-JP" dirty="0"/>
              <a:t>The process-based agent is disabled more easily by intruders</a:t>
            </a:r>
          </a:p>
          <a:p>
            <a:pPr lvl="1"/>
            <a:r>
              <a:rPr lang="en-JP" dirty="0"/>
              <a:t>The kernel-based agent affects the entire system more largely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BEAFA1-C08F-1B14-08D3-D29E8FE62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C4CEB12-391B-7517-00C2-60763C7D7CD8}"/>
              </a:ext>
            </a:extLst>
          </p:cNvPr>
          <p:cNvSpPr/>
          <p:nvPr/>
        </p:nvSpPr>
        <p:spPr>
          <a:xfrm>
            <a:off x="3200400" y="4419495"/>
            <a:ext cx="5017770" cy="207174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253E2C-6D76-9A6C-7642-901F507F2B61}"/>
              </a:ext>
            </a:extLst>
          </p:cNvPr>
          <p:cNvSpPr/>
          <p:nvPr/>
        </p:nvSpPr>
        <p:spPr>
          <a:xfrm>
            <a:off x="3474720" y="5577839"/>
            <a:ext cx="4469129" cy="64008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63ED4126-079D-7BEC-20AD-2D7C9518BBC8}"/>
              </a:ext>
            </a:extLst>
          </p:cNvPr>
          <p:cNvSpPr/>
          <p:nvPr/>
        </p:nvSpPr>
        <p:spPr>
          <a:xfrm>
            <a:off x="5418602" y="4676236"/>
            <a:ext cx="889974" cy="43235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agent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31F87AAE-3ABC-8D0B-1E28-FB3DDD2CB30D}"/>
              </a:ext>
            </a:extLst>
          </p:cNvPr>
          <p:cNvSpPr/>
          <p:nvPr/>
        </p:nvSpPr>
        <p:spPr>
          <a:xfrm>
            <a:off x="3716316" y="5681700"/>
            <a:ext cx="889974" cy="43235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agent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B1035B2-F124-0E4A-1C6F-71238ACF537B}"/>
              </a:ext>
            </a:extLst>
          </p:cNvPr>
          <p:cNvSpPr txBox="1"/>
          <p:nvPr/>
        </p:nvSpPr>
        <p:spPr>
          <a:xfrm>
            <a:off x="6591796" y="5713213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OS kernel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84B5E8-0D1F-CFA2-EEB8-B51854788F2D}"/>
              </a:ext>
            </a:extLst>
          </p:cNvPr>
          <p:cNvSpPr txBox="1"/>
          <p:nvPr/>
        </p:nvSpPr>
        <p:spPr>
          <a:xfrm>
            <a:off x="7511994" y="4534761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VM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F1D605-D979-C7A3-55DC-CFDE318606AD}"/>
              </a:ext>
            </a:extLst>
          </p:cNvPr>
          <p:cNvSpPr/>
          <p:nvPr/>
        </p:nvSpPr>
        <p:spPr>
          <a:xfrm>
            <a:off x="5452109" y="5692635"/>
            <a:ext cx="822960" cy="410488"/>
          </a:xfrm>
          <a:prstGeom prst="rect">
            <a:avLst/>
          </a:prstGeom>
          <a:solidFill>
            <a:srgbClr val="C4D69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info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1E72D7B-5B77-25F4-2A6C-5A9FADF95AEB}"/>
              </a:ext>
            </a:extLst>
          </p:cNvPr>
          <p:cNvCxnSpPr>
            <a:stCxn id="11" idx="1"/>
          </p:cNvCxnSpPr>
          <p:nvPr/>
        </p:nvCxnSpPr>
        <p:spPr>
          <a:xfrm flipH="1">
            <a:off x="4606290" y="5897879"/>
            <a:ext cx="845819" cy="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314EE6E-AFD7-15BF-55A3-CED89BDF7492}"/>
              </a:ext>
            </a:extLst>
          </p:cNvPr>
          <p:cNvCxnSpPr>
            <a:cxnSpLocks/>
            <a:stCxn id="11" idx="0"/>
          </p:cNvCxnSpPr>
          <p:nvPr/>
        </p:nvCxnSpPr>
        <p:spPr>
          <a:xfrm flipV="1">
            <a:off x="5863589" y="5108594"/>
            <a:ext cx="0" cy="584041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Explosion 2 17">
            <a:extLst>
              <a:ext uri="{FF2B5EF4-FFF2-40B4-BE49-F238E27FC236}">
                <a16:creationId xmlns:a16="http://schemas.microsoft.com/office/drawing/2014/main" id="{96824710-BE4E-759F-E152-4D3A7AAAC55F}"/>
              </a:ext>
            </a:extLst>
          </p:cNvPr>
          <p:cNvSpPr/>
          <p:nvPr/>
        </p:nvSpPr>
        <p:spPr>
          <a:xfrm>
            <a:off x="5303519" y="4550009"/>
            <a:ext cx="297180" cy="251214"/>
          </a:xfrm>
          <a:prstGeom prst="irregularSeal2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20" name="Explosion 2 19">
            <a:extLst>
              <a:ext uri="{FF2B5EF4-FFF2-40B4-BE49-F238E27FC236}">
                <a16:creationId xmlns:a16="http://schemas.microsoft.com/office/drawing/2014/main" id="{B1074641-CA77-588F-E41D-250A149B8FBB}"/>
              </a:ext>
            </a:extLst>
          </p:cNvPr>
          <p:cNvSpPr/>
          <p:nvPr/>
        </p:nvSpPr>
        <p:spPr>
          <a:xfrm>
            <a:off x="3634739" y="5594861"/>
            <a:ext cx="297180" cy="251214"/>
          </a:xfrm>
          <a:prstGeom prst="irregularSeal2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21" name="Cross 20">
            <a:extLst>
              <a:ext uri="{FF2B5EF4-FFF2-40B4-BE49-F238E27FC236}">
                <a16:creationId xmlns:a16="http://schemas.microsoft.com/office/drawing/2014/main" id="{5CD94125-BE5C-1621-2995-BC5BA8C3AB5D}"/>
              </a:ext>
            </a:extLst>
          </p:cNvPr>
          <p:cNvSpPr/>
          <p:nvPr/>
        </p:nvSpPr>
        <p:spPr>
          <a:xfrm rot="2700000">
            <a:off x="5684677" y="5200702"/>
            <a:ext cx="357822" cy="357822"/>
          </a:xfrm>
          <a:prstGeom prst="plus">
            <a:avLst>
              <a:gd name="adj" fmla="val 40984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415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9B9DB-6326-BCFA-E1A0-FC6769AAF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System Monitoring with VM Introspection (VMI)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349AE-FB4D-5D05-F618-63863B21D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Collect system information from the outside of VMs</a:t>
            </a:r>
          </a:p>
          <a:p>
            <a:pPr lvl="1"/>
            <a:r>
              <a:rPr lang="en-JP" dirty="0"/>
              <a:t>Analyze the kernel data structures in their memory</a:t>
            </a:r>
          </a:p>
          <a:p>
            <a:pPr lvl="1"/>
            <a:r>
              <a:rPr lang="en-JP" dirty="0"/>
              <a:t>Analyze the file systems used in their virtual disks</a:t>
            </a:r>
          </a:p>
          <a:p>
            <a:r>
              <a:rPr lang="en-JP" dirty="0"/>
              <a:t>There is no agent running inside VMs</a:t>
            </a:r>
          </a:p>
          <a:p>
            <a:pPr lvl="1"/>
            <a:r>
              <a:rPr lang="en-JP" dirty="0"/>
              <a:t>Users do not need install or update the agent</a:t>
            </a:r>
          </a:p>
          <a:p>
            <a:pPr lvl="1"/>
            <a:r>
              <a:rPr lang="en-JP" dirty="0"/>
              <a:t>Not introduce new vulnerabilities or instability by the agent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58018E-FAC6-3243-7F72-187ED3BEA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E3EBCF17-79CE-E569-E09D-2EC7DC917E95}"/>
              </a:ext>
            </a:extLst>
          </p:cNvPr>
          <p:cNvSpPr/>
          <p:nvPr/>
        </p:nvSpPr>
        <p:spPr>
          <a:xfrm>
            <a:off x="813803" y="4871567"/>
            <a:ext cx="10410458" cy="1578280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E64EFFCB-4E5A-EE8B-1BCB-374B55374D68}"/>
              </a:ext>
            </a:extLst>
          </p:cNvPr>
          <p:cNvSpPr/>
          <p:nvPr/>
        </p:nvSpPr>
        <p:spPr>
          <a:xfrm>
            <a:off x="5978986" y="4465216"/>
            <a:ext cx="3331923" cy="166126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F1D18B-C8BC-1CB4-DDCD-B4B20D7B5769}"/>
              </a:ext>
            </a:extLst>
          </p:cNvPr>
          <p:cNvSpPr/>
          <p:nvPr/>
        </p:nvSpPr>
        <p:spPr>
          <a:xfrm>
            <a:off x="2893669" y="5212195"/>
            <a:ext cx="1415441" cy="697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monitoring</a:t>
            </a:r>
          </a:p>
          <a:p>
            <a:pPr algn="ctr"/>
            <a:r>
              <a:rPr lang="en-JP" dirty="0">
                <a:solidFill>
                  <a:schemeClr val="tx1"/>
                </a:solidFill>
              </a:rPr>
              <a:t>tool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FBF204-FE9E-0EF7-C14C-ED2162EC45CD}"/>
              </a:ext>
            </a:extLst>
          </p:cNvPr>
          <p:cNvSpPr/>
          <p:nvPr/>
        </p:nvSpPr>
        <p:spPr>
          <a:xfrm>
            <a:off x="6323529" y="5444513"/>
            <a:ext cx="1220271" cy="47622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memory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47DB3E-3EF0-D022-040A-C285DF636F3F}"/>
              </a:ext>
            </a:extLst>
          </p:cNvPr>
          <p:cNvSpPr txBox="1"/>
          <p:nvPr/>
        </p:nvSpPr>
        <p:spPr>
          <a:xfrm>
            <a:off x="8601185" y="4580481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VM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A7163-D1CB-684F-7B73-08C719201F00}"/>
              </a:ext>
            </a:extLst>
          </p:cNvPr>
          <p:cNvCxnSpPr>
            <a:cxnSpLocks/>
            <a:stCxn id="8" idx="1"/>
            <a:endCxn id="7" idx="3"/>
          </p:cNvCxnSpPr>
          <p:nvPr/>
        </p:nvCxnSpPr>
        <p:spPr>
          <a:xfrm flipH="1" flipV="1">
            <a:off x="4309110" y="5561064"/>
            <a:ext cx="2014419" cy="1215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97BC02B-22FA-0FF4-F684-0BA6B1105A47}"/>
              </a:ext>
            </a:extLst>
          </p:cNvPr>
          <p:cNvSpPr txBox="1"/>
          <p:nvPr/>
        </p:nvSpPr>
        <p:spPr>
          <a:xfrm>
            <a:off x="1223793" y="4832056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cloud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36B9880-511F-4692-9CF5-2CE9D2C22E47}"/>
              </a:ext>
            </a:extLst>
          </p:cNvPr>
          <p:cNvSpPr txBox="1"/>
          <p:nvPr/>
        </p:nvSpPr>
        <p:spPr>
          <a:xfrm>
            <a:off x="4678756" y="5651865"/>
            <a:ext cx="979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JP" dirty="0"/>
              <a:t>analyze</a:t>
            </a:r>
          </a:p>
        </p:txBody>
      </p:sp>
      <p:sp>
        <p:nvSpPr>
          <p:cNvPr id="18" name="Can 17">
            <a:extLst>
              <a:ext uri="{FF2B5EF4-FFF2-40B4-BE49-F238E27FC236}">
                <a16:creationId xmlns:a16="http://schemas.microsoft.com/office/drawing/2014/main" id="{58768D93-EDAF-8C13-8924-7784429ADDF7}"/>
              </a:ext>
            </a:extLst>
          </p:cNvPr>
          <p:cNvSpPr/>
          <p:nvPr/>
        </p:nvSpPr>
        <p:spPr>
          <a:xfrm>
            <a:off x="7895859" y="5502128"/>
            <a:ext cx="377190" cy="360996"/>
          </a:xfrm>
          <a:prstGeom prst="can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16B67B2-C869-19D4-5631-09781ED7D886}"/>
              </a:ext>
            </a:extLst>
          </p:cNvPr>
          <p:cNvSpPr txBox="1"/>
          <p:nvPr/>
        </p:nvSpPr>
        <p:spPr>
          <a:xfrm>
            <a:off x="8274703" y="5318667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JP" dirty="0"/>
              <a:t>virtual</a:t>
            </a:r>
          </a:p>
          <a:p>
            <a:pPr algn="ctr"/>
            <a:r>
              <a:rPr lang="en-JP" dirty="0"/>
              <a:t>disk</a:t>
            </a: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ABE105D0-84CE-0E58-C476-BD1234CF4672}"/>
              </a:ext>
            </a:extLst>
          </p:cNvPr>
          <p:cNvSpPr/>
          <p:nvPr/>
        </p:nvSpPr>
        <p:spPr>
          <a:xfrm>
            <a:off x="7005885" y="4725682"/>
            <a:ext cx="889974" cy="432358"/>
          </a:xfrm>
          <a:prstGeom prst="round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agent</a:t>
            </a:r>
          </a:p>
        </p:txBody>
      </p:sp>
    </p:spTree>
    <p:extLst>
      <p:ext uri="{BB962C8B-B14F-4D97-AF65-F5344CB8AC3E}">
        <p14:creationId xmlns:p14="http://schemas.microsoft.com/office/powerpoint/2010/main" val="2237797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96F8E-E8B2-1F1E-7973-B13146B3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Issues with the VMI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F54C9-4561-FEC0-B87B-321A4306A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Need a low-level analysis of VMs</a:t>
            </a:r>
          </a:p>
          <a:p>
            <a:pPr lvl="1"/>
            <a:r>
              <a:rPr lang="en-JP" dirty="0"/>
              <a:t>More difficult to develop monitoring tools with VMI</a:t>
            </a:r>
          </a:p>
          <a:p>
            <a:r>
              <a:rPr lang="en-JP" dirty="0"/>
              <a:t>Too powerful for clouds to monitor users' VMs</a:t>
            </a:r>
          </a:p>
          <a:p>
            <a:pPr lvl="1"/>
            <a:r>
              <a:rPr lang="en-JP" dirty="0"/>
              <a:t>Not prevent clouds from steal sensitive information inside VMs</a:t>
            </a:r>
          </a:p>
          <a:p>
            <a:r>
              <a:rPr lang="en-JP" dirty="0"/>
              <a:t>Not applicable to confidential VMs</a:t>
            </a:r>
          </a:p>
          <a:p>
            <a:pPr lvl="1"/>
            <a:r>
              <a:rPr lang="en-JP" dirty="0"/>
              <a:t>The memory is encrypted by AMD SEV and Intel TDX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EAF1C7-0489-5501-42E3-04E6846E1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8E4F3AF9-E29F-7559-786D-B55321EF0D96}"/>
              </a:ext>
            </a:extLst>
          </p:cNvPr>
          <p:cNvSpPr/>
          <p:nvPr/>
        </p:nvSpPr>
        <p:spPr>
          <a:xfrm>
            <a:off x="813803" y="4871567"/>
            <a:ext cx="10410458" cy="1578280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606A722-062D-5A35-D7AF-2D55F9A5118E}"/>
              </a:ext>
            </a:extLst>
          </p:cNvPr>
          <p:cNvSpPr/>
          <p:nvPr/>
        </p:nvSpPr>
        <p:spPr>
          <a:xfrm>
            <a:off x="8447867" y="4465216"/>
            <a:ext cx="1774343" cy="166126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57150" cmpd="sng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7CEFF2A-437D-307A-A53C-6B2C889A410D}"/>
              </a:ext>
            </a:extLst>
          </p:cNvPr>
          <p:cNvSpPr/>
          <p:nvPr/>
        </p:nvSpPr>
        <p:spPr>
          <a:xfrm>
            <a:off x="8721090" y="5439677"/>
            <a:ext cx="1240507" cy="47622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bg1"/>
                </a:solidFill>
              </a:rPr>
              <a:t>memory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198C7D-2343-BDB9-5AF6-E8A57ED840F7}"/>
              </a:ext>
            </a:extLst>
          </p:cNvPr>
          <p:cNvSpPr txBox="1"/>
          <p:nvPr/>
        </p:nvSpPr>
        <p:spPr>
          <a:xfrm>
            <a:off x="8654087" y="4559438"/>
            <a:ext cx="1351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JP" dirty="0"/>
              <a:t>confidential</a:t>
            </a:r>
          </a:p>
          <a:p>
            <a:pPr algn="ctr"/>
            <a:r>
              <a:rPr lang="en-JP" dirty="0"/>
              <a:t>VM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47CB404-35AD-F9AC-41E3-49504459D387}"/>
              </a:ext>
            </a:extLst>
          </p:cNvPr>
          <p:cNvCxnSpPr>
            <a:cxnSpLocks/>
            <a:stCxn id="8" idx="1"/>
            <a:endCxn id="54" idx="3"/>
          </p:cNvCxnSpPr>
          <p:nvPr/>
        </p:nvCxnSpPr>
        <p:spPr>
          <a:xfrm flipH="1" flipV="1">
            <a:off x="7727230" y="5609128"/>
            <a:ext cx="993860" cy="68663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3CAFC074-BF34-00FB-0B32-0F47521380C6}"/>
              </a:ext>
            </a:extLst>
          </p:cNvPr>
          <p:cNvSpPr/>
          <p:nvPr/>
        </p:nvSpPr>
        <p:spPr>
          <a:xfrm>
            <a:off x="3269840" y="4465216"/>
            <a:ext cx="2281796" cy="166126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53EFB7E-0DB8-2796-78F9-6EE81F848218}"/>
              </a:ext>
            </a:extLst>
          </p:cNvPr>
          <p:cNvSpPr txBox="1"/>
          <p:nvPr/>
        </p:nvSpPr>
        <p:spPr>
          <a:xfrm>
            <a:off x="4942255" y="460117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VM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E8842B6-8B88-0127-C451-9D3699718B06}"/>
              </a:ext>
            </a:extLst>
          </p:cNvPr>
          <p:cNvSpPr/>
          <p:nvPr/>
        </p:nvSpPr>
        <p:spPr>
          <a:xfrm>
            <a:off x="3531330" y="5466200"/>
            <a:ext cx="1772369" cy="47622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memory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784B475-E3C4-D8F6-DE6B-F33AEEFF46D8}"/>
              </a:ext>
            </a:extLst>
          </p:cNvPr>
          <p:cNvSpPr/>
          <p:nvPr/>
        </p:nvSpPr>
        <p:spPr>
          <a:xfrm>
            <a:off x="3531330" y="4650361"/>
            <a:ext cx="1114420" cy="660185"/>
          </a:xfrm>
          <a:prstGeom prst="rect">
            <a:avLst/>
          </a:prstGeom>
          <a:solidFill>
            <a:srgbClr val="C4D69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sensitive</a:t>
            </a:r>
          </a:p>
          <a:p>
            <a:pPr algn="ctr"/>
            <a:r>
              <a:rPr lang="en-JP" dirty="0">
                <a:solidFill>
                  <a:schemeClr val="tx1"/>
                </a:solidFill>
              </a:rPr>
              <a:t>info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190FF23-C523-8731-5B36-C4EA98236B33}"/>
              </a:ext>
            </a:extLst>
          </p:cNvPr>
          <p:cNvCxnSpPr>
            <a:cxnSpLocks/>
            <a:stCxn id="28" idx="1"/>
          </p:cNvCxnSpPr>
          <p:nvPr/>
        </p:nvCxnSpPr>
        <p:spPr>
          <a:xfrm flipH="1" flipV="1">
            <a:off x="2485684" y="5389058"/>
            <a:ext cx="1045646" cy="315256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Cross 37">
            <a:extLst>
              <a:ext uri="{FF2B5EF4-FFF2-40B4-BE49-F238E27FC236}">
                <a16:creationId xmlns:a16="http://schemas.microsoft.com/office/drawing/2014/main" id="{D6A977C2-2F26-7283-4D02-CED4A81616A0}"/>
              </a:ext>
            </a:extLst>
          </p:cNvPr>
          <p:cNvSpPr/>
          <p:nvPr/>
        </p:nvSpPr>
        <p:spPr>
          <a:xfrm rot="2700000">
            <a:off x="7934042" y="5463165"/>
            <a:ext cx="357822" cy="357822"/>
          </a:xfrm>
          <a:prstGeom prst="plus">
            <a:avLst>
              <a:gd name="adj" fmla="val 40984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pic>
        <p:nvPicPr>
          <p:cNvPr id="39" name="図 8" descr="暗い, 記号, ノートパソコン, 座る が含まれている画像&#10;&#10;説明は自動で生成されたものです">
            <a:extLst>
              <a:ext uri="{FF2B5EF4-FFF2-40B4-BE49-F238E27FC236}">
                <a16:creationId xmlns:a16="http://schemas.microsoft.com/office/drawing/2014/main" id="{7B6464FF-439F-FB6E-67FB-9508DC9880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391045" y="4820118"/>
            <a:ext cx="1138234" cy="1137879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2BDBB90A-C817-B3B4-996C-5D54729A3233}"/>
              </a:ext>
            </a:extLst>
          </p:cNvPr>
          <p:cNvSpPr txBox="1"/>
          <p:nvPr/>
        </p:nvSpPr>
        <p:spPr>
          <a:xfrm>
            <a:off x="2495759" y="5560899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steal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F36B512-152B-2FD5-8EF7-1376B784FBC6}"/>
              </a:ext>
            </a:extLst>
          </p:cNvPr>
          <p:cNvSpPr/>
          <p:nvPr/>
        </p:nvSpPr>
        <p:spPr>
          <a:xfrm>
            <a:off x="6311789" y="5260259"/>
            <a:ext cx="1415441" cy="697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monitoring</a:t>
            </a:r>
          </a:p>
          <a:p>
            <a:pPr algn="ctr"/>
            <a:r>
              <a:rPr lang="en-JP" dirty="0">
                <a:solidFill>
                  <a:schemeClr val="tx1"/>
                </a:solidFill>
              </a:rPr>
              <a:t>tool</a:t>
            </a:r>
          </a:p>
        </p:txBody>
      </p:sp>
    </p:spTree>
    <p:extLst>
      <p:ext uri="{BB962C8B-B14F-4D97-AF65-F5344CB8AC3E}">
        <p14:creationId xmlns:p14="http://schemas.microsoft.com/office/powerpoint/2010/main" val="275241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79EDA-6A96-3C61-3570-5823702D3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TeleBPF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B635E6-C2BA-2CBA-BDBB-599CE2AE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Monitor the systems in VMs by injecting eBPF programs</a:t>
            </a:r>
          </a:p>
          <a:p>
            <a:pPr lvl="1"/>
            <a:r>
              <a:rPr lang="en-JP" dirty="0"/>
              <a:t>eBPF is Linux's mechanism used to collect system information</a:t>
            </a:r>
          </a:p>
          <a:p>
            <a:pPr lvl="1"/>
            <a:r>
              <a:rPr lang="en-JP" dirty="0"/>
              <a:t>Use eBPF programs as safe agents</a:t>
            </a:r>
          </a:p>
          <a:p>
            <a:r>
              <a:rPr lang="en-JP" dirty="0"/>
              <a:t>Enable clouds to execute existing eBPF applications</a:t>
            </a:r>
          </a:p>
          <a:p>
            <a:pPr lvl="1"/>
            <a:r>
              <a:rPr lang="en-JP" dirty="0"/>
              <a:t>Load eBPF programs into the OS kernel via the proxy in a VM</a:t>
            </a:r>
          </a:p>
          <a:p>
            <a:pPr lvl="1"/>
            <a:r>
              <a:rPr lang="en-JP" dirty="0"/>
              <a:t>Obtain in-VM information collected by the eBPF programs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4D4555-BC05-DD03-D44B-BF734D7C2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E72C1FD4-CC73-32F8-EFAA-75F4F5200135}"/>
              </a:ext>
            </a:extLst>
          </p:cNvPr>
          <p:cNvSpPr/>
          <p:nvPr/>
        </p:nvSpPr>
        <p:spPr>
          <a:xfrm>
            <a:off x="813803" y="4871567"/>
            <a:ext cx="10410458" cy="1578280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880BCEF-8F32-12F7-E844-E34A11DE4252}"/>
              </a:ext>
            </a:extLst>
          </p:cNvPr>
          <p:cNvSpPr/>
          <p:nvPr/>
        </p:nvSpPr>
        <p:spPr>
          <a:xfrm>
            <a:off x="5978986" y="4465216"/>
            <a:ext cx="3331923" cy="166126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9DC900-DCE0-F7B9-FCD0-9D75FE2ED5A0}"/>
              </a:ext>
            </a:extLst>
          </p:cNvPr>
          <p:cNvSpPr/>
          <p:nvPr/>
        </p:nvSpPr>
        <p:spPr>
          <a:xfrm>
            <a:off x="2893669" y="5212195"/>
            <a:ext cx="1415441" cy="697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eBPF</a:t>
            </a:r>
          </a:p>
          <a:p>
            <a:pPr algn="ctr"/>
            <a:r>
              <a:rPr lang="en-JP" dirty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9D4235-3D09-696E-DE2C-A63385410F12}"/>
              </a:ext>
            </a:extLst>
          </p:cNvPr>
          <p:cNvSpPr/>
          <p:nvPr/>
        </p:nvSpPr>
        <p:spPr>
          <a:xfrm>
            <a:off x="6254949" y="5280659"/>
            <a:ext cx="2774751" cy="64008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2FA4D8D-6476-CFA1-E200-01B758C1E2F3}"/>
              </a:ext>
            </a:extLst>
          </p:cNvPr>
          <p:cNvSpPr/>
          <p:nvPr/>
        </p:nvSpPr>
        <p:spPr>
          <a:xfrm>
            <a:off x="6459516" y="5384520"/>
            <a:ext cx="1765818" cy="43235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eBPF program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1F1632-CF32-E3D8-B1C0-EAD64D6A90A6}"/>
              </a:ext>
            </a:extLst>
          </p:cNvPr>
          <p:cNvSpPr txBox="1"/>
          <p:nvPr/>
        </p:nvSpPr>
        <p:spPr>
          <a:xfrm>
            <a:off x="8393168" y="5416033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OS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905337-C914-3C1B-1037-CAB02C5EF86B}"/>
              </a:ext>
            </a:extLst>
          </p:cNvPr>
          <p:cNvSpPr txBox="1"/>
          <p:nvPr/>
        </p:nvSpPr>
        <p:spPr>
          <a:xfrm>
            <a:off x="8601185" y="4580481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VM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E068F4D-0F16-DAA5-D00E-EFE598CBF4CB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4304559" y="5600699"/>
            <a:ext cx="2154957" cy="113564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A8FB779-C6C4-4D5D-B4E2-327107652BE1}"/>
              </a:ext>
            </a:extLst>
          </p:cNvPr>
          <p:cNvSpPr txBox="1"/>
          <p:nvPr/>
        </p:nvSpPr>
        <p:spPr>
          <a:xfrm>
            <a:off x="1223793" y="4832056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cloud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232A149-42E4-CE67-07E7-1767215B52FB}"/>
              </a:ext>
            </a:extLst>
          </p:cNvPr>
          <p:cNvSpPr/>
          <p:nvPr/>
        </p:nvSpPr>
        <p:spPr>
          <a:xfrm>
            <a:off x="6788853" y="4662514"/>
            <a:ext cx="1107144" cy="398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proxy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DF5D7B2-CD0B-361B-D653-4C18D4E63A03}"/>
              </a:ext>
            </a:extLst>
          </p:cNvPr>
          <p:cNvCxnSpPr>
            <a:cxnSpLocks/>
            <a:stCxn id="18" idx="2"/>
            <a:endCxn id="10" idx="0"/>
          </p:cNvCxnSpPr>
          <p:nvPr/>
        </p:nvCxnSpPr>
        <p:spPr>
          <a:xfrm>
            <a:off x="7342425" y="5061153"/>
            <a:ext cx="0" cy="3233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88A49D1F-B28B-7B04-0447-818212B8F02C}"/>
              </a:ext>
            </a:extLst>
          </p:cNvPr>
          <p:cNvSpPr txBox="1"/>
          <p:nvPr/>
        </p:nvSpPr>
        <p:spPr>
          <a:xfrm>
            <a:off x="4753258" y="4469641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load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0432F4D-088F-25F8-FEC2-DD0FE7B037E7}"/>
              </a:ext>
            </a:extLst>
          </p:cNvPr>
          <p:cNvSpPr txBox="1"/>
          <p:nvPr/>
        </p:nvSpPr>
        <p:spPr>
          <a:xfrm>
            <a:off x="4529017" y="5714263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information</a:t>
            </a:r>
          </a:p>
        </p:txBody>
      </p: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EE7FD315-D683-425F-E710-DDBC9C238751}"/>
              </a:ext>
            </a:extLst>
          </p:cNvPr>
          <p:cNvCxnSpPr>
            <a:stCxn id="7" idx="0"/>
            <a:endCxn id="18" idx="1"/>
          </p:cNvCxnSpPr>
          <p:nvPr/>
        </p:nvCxnSpPr>
        <p:spPr>
          <a:xfrm rot="5400000" flipH="1" flipV="1">
            <a:off x="5019941" y="3443284"/>
            <a:ext cx="350361" cy="3187463"/>
          </a:xfrm>
          <a:prstGeom prst="bentConnector2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6964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E8544-780A-B255-B36C-98FCA29F7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0F2D3-4104-C77F-8010-A90FE7C28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Users do not need to install or update agents</a:t>
            </a:r>
          </a:p>
          <a:p>
            <a:pPr lvl="1"/>
            <a:r>
              <a:rPr lang="en-JP" dirty="0"/>
              <a:t>Clouds can dynamically inject latest eBPF programs into VMs</a:t>
            </a:r>
          </a:p>
          <a:p>
            <a:r>
              <a:rPr lang="en-JP" dirty="0"/>
              <a:t>Collect detailed information inside VMs safely</a:t>
            </a:r>
          </a:p>
          <a:p>
            <a:pPr lvl="1"/>
            <a:r>
              <a:rPr lang="en-JP" dirty="0"/>
              <a:t>eBPF programs are verified and protected by the OS</a:t>
            </a:r>
          </a:p>
          <a:p>
            <a:pPr lvl="1"/>
            <a:r>
              <a:rPr lang="en-JP" dirty="0"/>
              <a:t>Collected information is controllable by users</a:t>
            </a:r>
          </a:p>
          <a:p>
            <a:pPr lvl="1"/>
            <a:r>
              <a:rPr lang="en-JP" dirty="0"/>
              <a:t>Applicable to confidential VMs with memory encrypted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CA0AEC-3084-C78E-33E6-2210330ED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9A7A0902-F5E9-82C6-0E49-D59CD8B9E54D}"/>
              </a:ext>
            </a:extLst>
          </p:cNvPr>
          <p:cNvSpPr/>
          <p:nvPr/>
        </p:nvSpPr>
        <p:spPr>
          <a:xfrm>
            <a:off x="5709233" y="4471988"/>
            <a:ext cx="3331923" cy="193225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343A5A-0FB0-FC62-5C3F-32002ADBD784}"/>
              </a:ext>
            </a:extLst>
          </p:cNvPr>
          <p:cNvSpPr/>
          <p:nvPr/>
        </p:nvSpPr>
        <p:spPr>
          <a:xfrm>
            <a:off x="2636494" y="5255058"/>
            <a:ext cx="1415441" cy="697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eBPF</a:t>
            </a:r>
          </a:p>
          <a:p>
            <a:pPr algn="ctr"/>
            <a:r>
              <a:rPr lang="en-JP" dirty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6C6B299-A5FB-18C7-93EA-4D386056D114}"/>
              </a:ext>
            </a:extLst>
          </p:cNvPr>
          <p:cNvSpPr/>
          <p:nvPr/>
        </p:nvSpPr>
        <p:spPr>
          <a:xfrm>
            <a:off x="6233277" y="5371123"/>
            <a:ext cx="1765818" cy="43235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eBPF program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D34A81-8F57-32B1-89FF-E0DA4BFEC43A}"/>
              </a:ext>
            </a:extLst>
          </p:cNvPr>
          <p:cNvSpPr txBox="1"/>
          <p:nvPr/>
        </p:nvSpPr>
        <p:spPr>
          <a:xfrm>
            <a:off x="7144761" y="4599544"/>
            <a:ext cx="1762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confidential VM</a:t>
            </a:r>
          </a:p>
        </p:txBody>
      </p:sp>
      <p:sp>
        <p:nvSpPr>
          <p:cNvPr id="19" name="Right Arrow 18">
            <a:extLst>
              <a:ext uri="{FF2B5EF4-FFF2-40B4-BE49-F238E27FC236}">
                <a16:creationId xmlns:a16="http://schemas.microsoft.com/office/drawing/2014/main" id="{45712E98-2C5F-BE0B-76CC-835118A86EB5}"/>
              </a:ext>
            </a:extLst>
          </p:cNvPr>
          <p:cNvSpPr/>
          <p:nvPr/>
        </p:nvSpPr>
        <p:spPr>
          <a:xfrm>
            <a:off x="4288975" y="5407464"/>
            <a:ext cx="1740099" cy="359676"/>
          </a:xfrm>
          <a:prstGeom prst="rightArrow">
            <a:avLst/>
          </a:prstGeom>
          <a:solidFill>
            <a:srgbClr val="00B05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F2B43B4-9055-E5E9-B705-879C0FE814B3}"/>
              </a:ext>
            </a:extLst>
          </p:cNvPr>
          <p:cNvSpPr txBox="1"/>
          <p:nvPr/>
        </p:nvSpPr>
        <p:spPr>
          <a:xfrm>
            <a:off x="4653262" y="5018038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inject</a:t>
            </a:r>
          </a:p>
        </p:txBody>
      </p:sp>
      <p:sp>
        <p:nvSpPr>
          <p:cNvPr id="21" name="Rounded Rectangular Callout 20">
            <a:extLst>
              <a:ext uri="{FF2B5EF4-FFF2-40B4-BE49-F238E27FC236}">
                <a16:creationId xmlns:a16="http://schemas.microsoft.com/office/drawing/2014/main" id="{4CFBA80C-A510-AD78-A70B-F84C78DBEC1D}"/>
              </a:ext>
            </a:extLst>
          </p:cNvPr>
          <p:cNvSpPr/>
          <p:nvPr/>
        </p:nvSpPr>
        <p:spPr>
          <a:xfrm>
            <a:off x="8344010" y="5286643"/>
            <a:ext cx="1400065" cy="799833"/>
          </a:xfrm>
          <a:prstGeom prst="wedgeRoundRectCallout">
            <a:avLst>
              <a:gd name="adj1" fmla="val -70837"/>
              <a:gd name="adj2" fmla="val -16098"/>
              <a:gd name="adj3" fmla="val 16667"/>
            </a:avLst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bg1"/>
                </a:solidFill>
              </a:rPr>
              <a:t>verify &amp;</a:t>
            </a:r>
          </a:p>
          <a:p>
            <a:pPr algn="ctr"/>
            <a:r>
              <a:rPr lang="en-JP" dirty="0">
                <a:solidFill>
                  <a:schemeClr val="bg1"/>
                </a:solidFill>
              </a:rPr>
              <a:t>control</a:t>
            </a:r>
          </a:p>
        </p:txBody>
      </p:sp>
    </p:spTree>
    <p:extLst>
      <p:ext uri="{BB962C8B-B14F-4D97-AF65-F5344CB8AC3E}">
        <p14:creationId xmlns:p14="http://schemas.microsoft.com/office/powerpoint/2010/main" val="213062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718F2-19E0-70EB-1511-511766738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Execution of Traditional eBPF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D3BA2-B87C-98F7-D211-5C2E490BE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An eBPF application loads eBPF programs into the OS</a:t>
            </a:r>
          </a:p>
          <a:p>
            <a:pPr lvl="1"/>
            <a:r>
              <a:rPr lang="en-JP" dirty="0"/>
              <a:t>Associate them with system events</a:t>
            </a:r>
          </a:p>
          <a:p>
            <a:pPr lvl="1"/>
            <a:r>
              <a:rPr lang="en-JP" dirty="0"/>
              <a:t>E.g., system calls and kernel function calls</a:t>
            </a:r>
          </a:p>
          <a:p>
            <a:r>
              <a:rPr lang="en-JP" dirty="0"/>
              <a:t>The OS executes the eBPF programs on the events</a:t>
            </a:r>
          </a:p>
          <a:p>
            <a:pPr lvl="1"/>
            <a:r>
              <a:rPr lang="en-JP" dirty="0"/>
              <a:t>Collect system information and provide it to the eBPF application</a:t>
            </a:r>
          </a:p>
          <a:p>
            <a:r>
              <a:rPr lang="en-JP" dirty="0"/>
              <a:t>Use eBPF-related system calls for these operations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958EEC-1E6E-E650-E89D-1C889FE05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0266EBE4-252D-610A-1588-2A9B34904C66}"/>
              </a:ext>
            </a:extLst>
          </p:cNvPr>
          <p:cNvSpPr/>
          <p:nvPr/>
        </p:nvSpPr>
        <p:spPr>
          <a:xfrm>
            <a:off x="3110056" y="4442355"/>
            <a:ext cx="5393864" cy="203745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F249B8-1690-84B3-1516-A91199915741}"/>
              </a:ext>
            </a:extLst>
          </p:cNvPr>
          <p:cNvSpPr/>
          <p:nvPr/>
        </p:nvSpPr>
        <p:spPr>
          <a:xfrm>
            <a:off x="3367040" y="5588644"/>
            <a:ext cx="4908279" cy="64008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chemeClr val="tx1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0F67FE8F-30BD-F757-8994-74CDACD61DB8}"/>
              </a:ext>
            </a:extLst>
          </p:cNvPr>
          <p:cNvSpPr/>
          <p:nvPr/>
        </p:nvSpPr>
        <p:spPr>
          <a:xfrm>
            <a:off x="3591651" y="5692505"/>
            <a:ext cx="1765818" cy="43235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eBPF program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69C1F6-6094-3FD2-12D5-A292420E939B}"/>
              </a:ext>
            </a:extLst>
          </p:cNvPr>
          <p:cNvSpPr txBox="1"/>
          <p:nvPr/>
        </p:nvSpPr>
        <p:spPr>
          <a:xfrm>
            <a:off x="7564543" y="572401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OS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5453377-EC6C-1104-8FDD-B407026197D3}"/>
              </a:ext>
            </a:extLst>
          </p:cNvPr>
          <p:cNvSpPr txBox="1"/>
          <p:nvPr/>
        </p:nvSpPr>
        <p:spPr>
          <a:xfrm>
            <a:off x="7815765" y="459303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VM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85CEE1-9BE8-251F-93BA-DE661BB610A5}"/>
              </a:ext>
            </a:extLst>
          </p:cNvPr>
          <p:cNvSpPr/>
          <p:nvPr/>
        </p:nvSpPr>
        <p:spPr>
          <a:xfrm>
            <a:off x="3451292" y="4639654"/>
            <a:ext cx="2046537" cy="398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eBPF application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F912109-3DA9-DB55-CFA3-1857BEAEE634}"/>
              </a:ext>
            </a:extLst>
          </p:cNvPr>
          <p:cNvCxnSpPr>
            <a:cxnSpLocks/>
          </p:cNvCxnSpPr>
          <p:nvPr/>
        </p:nvCxnSpPr>
        <p:spPr>
          <a:xfrm>
            <a:off x="4108800" y="5052260"/>
            <a:ext cx="0" cy="64024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6C51389-8238-3462-7AFA-A505FD5CC116}"/>
              </a:ext>
            </a:extLst>
          </p:cNvPr>
          <p:cNvSpPr txBox="1"/>
          <p:nvPr/>
        </p:nvSpPr>
        <p:spPr>
          <a:xfrm>
            <a:off x="3451292" y="5106729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load</a:t>
            </a:r>
          </a:p>
        </p:txBody>
      </p:sp>
      <p:sp>
        <p:nvSpPr>
          <p:cNvPr id="17" name="Explosion 2 16">
            <a:extLst>
              <a:ext uri="{FF2B5EF4-FFF2-40B4-BE49-F238E27FC236}">
                <a16:creationId xmlns:a16="http://schemas.microsoft.com/office/drawing/2014/main" id="{4586E68B-CEBC-16AC-7E70-CFB78456CED7}"/>
              </a:ext>
            </a:extLst>
          </p:cNvPr>
          <p:cNvSpPr/>
          <p:nvPr/>
        </p:nvSpPr>
        <p:spPr>
          <a:xfrm>
            <a:off x="6000280" y="5724018"/>
            <a:ext cx="407670" cy="369332"/>
          </a:xfrm>
          <a:prstGeom prst="irregularSeal2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D6B7DC9-50AE-702A-CBD0-5A50BA77625E}"/>
              </a:ext>
            </a:extLst>
          </p:cNvPr>
          <p:cNvCxnSpPr>
            <a:cxnSpLocks/>
          </p:cNvCxnSpPr>
          <p:nvPr/>
        </p:nvCxnSpPr>
        <p:spPr>
          <a:xfrm flipH="1">
            <a:off x="5357469" y="5923298"/>
            <a:ext cx="540411" cy="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B516DE3F-1C0F-8351-C537-3EB6D1B87D2A}"/>
              </a:ext>
            </a:extLst>
          </p:cNvPr>
          <p:cNvSpPr txBox="1"/>
          <p:nvPr/>
        </p:nvSpPr>
        <p:spPr>
          <a:xfrm>
            <a:off x="6407950" y="562047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event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F9040B2-FB03-2044-CB8F-483FC505FBA2}"/>
              </a:ext>
            </a:extLst>
          </p:cNvPr>
          <p:cNvCxnSpPr>
            <a:cxnSpLocks/>
          </p:cNvCxnSpPr>
          <p:nvPr/>
        </p:nvCxnSpPr>
        <p:spPr>
          <a:xfrm>
            <a:off x="4786980" y="5038293"/>
            <a:ext cx="0" cy="654212"/>
          </a:xfrm>
          <a:prstGeom prst="straightConnector1">
            <a:avLst/>
          </a:prstGeom>
          <a:ln w="28575" cmpd="sng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8BF40E08-3E88-74FA-1289-C5DF51A4E757}"/>
              </a:ext>
            </a:extLst>
          </p:cNvPr>
          <p:cNvSpPr txBox="1"/>
          <p:nvPr/>
        </p:nvSpPr>
        <p:spPr>
          <a:xfrm>
            <a:off x="4826068" y="5106729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information</a:t>
            </a:r>
          </a:p>
        </p:txBody>
      </p:sp>
    </p:spTree>
    <p:extLst>
      <p:ext uri="{BB962C8B-B14F-4D97-AF65-F5344CB8AC3E}">
        <p14:creationId xmlns:p14="http://schemas.microsoft.com/office/powerpoint/2010/main" val="3717130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3E041-1A3E-9D35-8E0D-B93D52011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Efficient Interception of System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DFF6A-2975-6F87-7E67-D139251E4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Traditional techniques have drawbacks</a:t>
            </a:r>
          </a:p>
          <a:p>
            <a:pPr lvl="1"/>
            <a:r>
              <a:rPr lang="en-JP" dirty="0"/>
              <a:t>The ptrace system call</a:t>
            </a:r>
            <a:r>
              <a:rPr lang="en-US" dirty="0"/>
              <a:t> imposes large overhead</a:t>
            </a:r>
            <a:endParaRPr lang="en-JP" dirty="0"/>
          </a:p>
          <a:p>
            <a:pPr lvl="1"/>
            <a:r>
              <a:rPr lang="en-JP" dirty="0"/>
              <a:t>LD_PRELOAD indirectly replaces the functions invoking system calls</a:t>
            </a:r>
          </a:p>
          <a:p>
            <a:r>
              <a:rPr lang="en-JP" dirty="0"/>
              <a:t>Use a new method called zpoline </a:t>
            </a:r>
            <a:r>
              <a:rPr lang="en-JP" sz="2400" dirty="0"/>
              <a:t>[Yasukata+, ATC'23]</a:t>
            </a:r>
          </a:p>
          <a:p>
            <a:pPr lvl="1"/>
            <a:r>
              <a:rPr lang="en-JP" dirty="0"/>
              <a:t>Rewrite the invocations of system calls at runtime</a:t>
            </a:r>
          </a:p>
          <a:p>
            <a:pPr lvl="1"/>
            <a:r>
              <a:rPr lang="en-JP" dirty="0"/>
              <a:t>Invoke the functions defined in the TeleBPF shared library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DDDB83-EE77-985B-C1BB-25EA79435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687436-99E2-AEF3-DF49-9B9B2CBDC0EE}"/>
              </a:ext>
            </a:extLst>
          </p:cNvPr>
          <p:cNvSpPr/>
          <p:nvPr/>
        </p:nvSpPr>
        <p:spPr>
          <a:xfrm>
            <a:off x="7418070" y="4456774"/>
            <a:ext cx="3589020" cy="398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eBPF application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A1446A-8890-1117-3CC7-DE25883E0F15}"/>
              </a:ext>
            </a:extLst>
          </p:cNvPr>
          <p:cNvSpPr/>
          <p:nvPr/>
        </p:nvSpPr>
        <p:spPr>
          <a:xfrm>
            <a:off x="8423342" y="5227798"/>
            <a:ext cx="2583748" cy="398639"/>
          </a:xfrm>
          <a:prstGeom prst="rect">
            <a:avLst/>
          </a:prstGeom>
          <a:solidFill>
            <a:srgbClr val="C4D69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TeleBPF shared library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F0E77F-D9AF-DD5C-2CD2-F10C287A0D6E}"/>
              </a:ext>
            </a:extLst>
          </p:cNvPr>
          <p:cNvSpPr/>
          <p:nvPr/>
        </p:nvSpPr>
        <p:spPr>
          <a:xfrm>
            <a:off x="7418070" y="5998171"/>
            <a:ext cx="3589020" cy="39863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OS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D92E8C9-39E6-A6E5-A0E0-79A08CCF729F}"/>
              </a:ext>
            </a:extLst>
          </p:cNvPr>
          <p:cNvCxnSpPr>
            <a:cxnSpLocks/>
          </p:cNvCxnSpPr>
          <p:nvPr/>
        </p:nvCxnSpPr>
        <p:spPr>
          <a:xfrm>
            <a:off x="7875270" y="5427117"/>
            <a:ext cx="0" cy="571054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>
            <a:extLst>
              <a:ext uri="{FF2B5EF4-FFF2-40B4-BE49-F238E27FC236}">
                <a16:creationId xmlns:a16="http://schemas.microsoft.com/office/drawing/2014/main" id="{BEF52451-612E-B3C8-7E81-73A1CF6F0585}"/>
              </a:ext>
            </a:extLst>
          </p:cNvPr>
          <p:cNvCxnSpPr>
            <a:endCxn id="6" idx="1"/>
          </p:cNvCxnSpPr>
          <p:nvPr/>
        </p:nvCxnSpPr>
        <p:spPr>
          <a:xfrm rot="16200000" flipH="1">
            <a:off x="7813625" y="4817400"/>
            <a:ext cx="671363" cy="548072"/>
          </a:xfrm>
          <a:prstGeom prst="bentConnector2">
            <a:avLst/>
          </a:prstGeom>
          <a:ln w="28575" cmpd="sng"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C731C91-15AA-F40F-8B41-E9AF29606719}"/>
              </a:ext>
            </a:extLst>
          </p:cNvPr>
          <p:cNvSpPr txBox="1"/>
          <p:nvPr/>
        </p:nvSpPr>
        <p:spPr>
          <a:xfrm>
            <a:off x="6937961" y="4882318"/>
            <a:ext cx="9156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JP" dirty="0"/>
              <a:t>system</a:t>
            </a:r>
          </a:p>
          <a:p>
            <a:pPr algn="ctr"/>
            <a:r>
              <a:rPr lang="en-JP" dirty="0"/>
              <a:t>call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E679D3E-CD85-EBDA-BC3B-10D64D2CC63A}"/>
              </a:ext>
            </a:extLst>
          </p:cNvPr>
          <p:cNvSpPr/>
          <p:nvPr/>
        </p:nvSpPr>
        <p:spPr>
          <a:xfrm>
            <a:off x="7623810" y="4710867"/>
            <a:ext cx="525496" cy="14454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9494707-7620-9517-F1CA-031AF6226224}"/>
              </a:ext>
            </a:extLst>
          </p:cNvPr>
          <p:cNvSpPr/>
          <p:nvPr/>
        </p:nvSpPr>
        <p:spPr>
          <a:xfrm>
            <a:off x="1108415" y="6115458"/>
            <a:ext cx="4218234" cy="39863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OS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6EDBCAD-09E0-DDED-64AF-1AFB39254AFD}"/>
              </a:ext>
            </a:extLst>
          </p:cNvPr>
          <p:cNvSpPr/>
          <p:nvPr/>
        </p:nvSpPr>
        <p:spPr>
          <a:xfrm>
            <a:off x="2762519" y="4371459"/>
            <a:ext cx="2564130" cy="398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eBPF application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FCD5E41-A279-9EFE-F29D-2BFF21C295FD}"/>
              </a:ext>
            </a:extLst>
          </p:cNvPr>
          <p:cNvSpPr/>
          <p:nvPr/>
        </p:nvSpPr>
        <p:spPr>
          <a:xfrm>
            <a:off x="3531869" y="5440736"/>
            <a:ext cx="1794779" cy="398639"/>
          </a:xfrm>
          <a:prstGeom prst="rect">
            <a:avLst/>
          </a:prstGeom>
          <a:solidFill>
            <a:srgbClr val="C4D69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shared library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E70AEA2-997C-B6A4-6CC6-12035584B04D}"/>
              </a:ext>
            </a:extLst>
          </p:cNvPr>
          <p:cNvSpPr/>
          <p:nvPr/>
        </p:nvSpPr>
        <p:spPr>
          <a:xfrm>
            <a:off x="2762518" y="4766014"/>
            <a:ext cx="1706551" cy="398639"/>
          </a:xfrm>
          <a:prstGeom prst="rect">
            <a:avLst/>
          </a:prstGeom>
          <a:solidFill>
            <a:srgbClr val="C4D69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C library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76F942A-0028-32DD-B94F-C625EBBEC2D6}"/>
              </a:ext>
            </a:extLst>
          </p:cNvPr>
          <p:cNvSpPr/>
          <p:nvPr/>
        </p:nvSpPr>
        <p:spPr>
          <a:xfrm>
            <a:off x="1108415" y="4368396"/>
            <a:ext cx="1104901" cy="79523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another</a:t>
            </a:r>
          </a:p>
          <a:p>
            <a:pPr algn="ctr"/>
            <a:r>
              <a:rPr lang="en-JP" dirty="0">
                <a:solidFill>
                  <a:schemeClr val="tx1"/>
                </a:solidFill>
              </a:rPr>
              <a:t>process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5F1501C-036C-7587-7888-2957ACAAE340}"/>
              </a:ext>
            </a:extLst>
          </p:cNvPr>
          <p:cNvCxnSpPr>
            <a:cxnSpLocks/>
            <a:endCxn id="21" idx="3"/>
          </p:cNvCxnSpPr>
          <p:nvPr/>
        </p:nvCxnSpPr>
        <p:spPr>
          <a:xfrm flipH="1">
            <a:off x="4469069" y="4965333"/>
            <a:ext cx="483802" cy="1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BF29380E-9D63-96A8-2BED-74BDB03ADBBB}"/>
              </a:ext>
            </a:extLst>
          </p:cNvPr>
          <p:cNvSpPr txBox="1"/>
          <p:nvPr/>
        </p:nvSpPr>
        <p:spPr>
          <a:xfrm>
            <a:off x="4997405" y="4771398"/>
            <a:ext cx="8130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JP" dirty="0"/>
              <a:t>library</a:t>
            </a:r>
          </a:p>
          <a:p>
            <a:pPr algn="ctr"/>
            <a:r>
              <a:rPr lang="en-JP" dirty="0"/>
              <a:t>call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32CE8B4-2182-0229-058E-2E8B299834D5}"/>
              </a:ext>
            </a:extLst>
          </p:cNvPr>
          <p:cNvCxnSpPr>
            <a:cxnSpLocks/>
          </p:cNvCxnSpPr>
          <p:nvPr/>
        </p:nvCxnSpPr>
        <p:spPr>
          <a:xfrm>
            <a:off x="4952871" y="4780656"/>
            <a:ext cx="0" cy="660080"/>
          </a:xfrm>
          <a:prstGeom prst="straightConnector1">
            <a:avLst/>
          </a:prstGeom>
          <a:ln w="28575" cmpd="sng"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ight Arrow 39">
            <a:extLst>
              <a:ext uri="{FF2B5EF4-FFF2-40B4-BE49-F238E27FC236}">
                <a16:creationId xmlns:a16="http://schemas.microsoft.com/office/drawing/2014/main" id="{D9E29B01-2E57-CC54-DB34-351B6EB5DC01}"/>
              </a:ext>
            </a:extLst>
          </p:cNvPr>
          <p:cNvSpPr/>
          <p:nvPr/>
        </p:nvSpPr>
        <p:spPr>
          <a:xfrm>
            <a:off x="6174204" y="4980708"/>
            <a:ext cx="445770" cy="874042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>
              <a:solidFill>
                <a:schemeClr val="tx1"/>
              </a:solidFill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0AC6A3F7-5566-2A25-9AB2-D05470609118}"/>
              </a:ext>
            </a:extLst>
          </p:cNvPr>
          <p:cNvCxnSpPr>
            <a:cxnSpLocks/>
          </p:cNvCxnSpPr>
          <p:nvPr/>
        </p:nvCxnSpPr>
        <p:spPr>
          <a:xfrm>
            <a:off x="3070731" y="5179295"/>
            <a:ext cx="0" cy="9361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A97FBC8-04FE-E6A7-67C9-B1EE3D058FD9}"/>
              </a:ext>
            </a:extLst>
          </p:cNvPr>
          <p:cNvCxnSpPr>
            <a:cxnSpLocks/>
            <a:endCxn id="22" idx="2"/>
          </p:cNvCxnSpPr>
          <p:nvPr/>
        </p:nvCxnSpPr>
        <p:spPr>
          <a:xfrm flipV="1">
            <a:off x="1657221" y="5163632"/>
            <a:ext cx="3645" cy="951826"/>
          </a:xfrm>
          <a:prstGeom prst="straightConnector1">
            <a:avLst/>
          </a:prstGeom>
          <a:ln w="28575" cmpd="sng"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AD89E8CA-218C-DE6F-870D-788BF9FD976F}"/>
              </a:ext>
            </a:extLst>
          </p:cNvPr>
          <p:cNvSpPr txBox="1"/>
          <p:nvPr/>
        </p:nvSpPr>
        <p:spPr>
          <a:xfrm>
            <a:off x="2192228" y="5297676"/>
            <a:ext cx="9156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JP" dirty="0"/>
              <a:t>system</a:t>
            </a:r>
          </a:p>
          <a:p>
            <a:pPr algn="ctr"/>
            <a:r>
              <a:rPr lang="en-JP" dirty="0"/>
              <a:t>call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DE91A9B-07EA-A9DA-B376-DA4736BD36B7}"/>
              </a:ext>
            </a:extLst>
          </p:cNvPr>
          <p:cNvSpPr txBox="1"/>
          <p:nvPr/>
        </p:nvSpPr>
        <p:spPr>
          <a:xfrm>
            <a:off x="812709" y="5436175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ptrace</a:t>
            </a:r>
          </a:p>
        </p:txBody>
      </p:sp>
    </p:spTree>
    <p:extLst>
      <p:ext uri="{BB962C8B-B14F-4D97-AF65-F5344CB8AC3E}">
        <p14:creationId xmlns:p14="http://schemas.microsoft.com/office/powerpoint/2010/main" val="34373509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エッセンシャル">
  <a:themeElements>
    <a:clrScheme name="エッセンシャル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エッセンシャル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エッセンシャル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>
    <a:spDef>
      <a:spPr>
        <a:solidFill>
          <a:schemeClr val="bg1"/>
        </a:solidFill>
      </a:spPr>
      <a:bodyPr rtlCol="0" anchor="ctr"/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 cmpd="sng">
          <a:solidFill>
            <a:schemeClr val="tx1"/>
          </a:solidFill>
          <a:tailEnd type="arrow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エッセンシャル.thmx</Template>
  <TotalTime>191718</TotalTime>
  <Words>4173</Words>
  <Application>Microsoft Macintosh PowerPoint</Application>
  <PresentationFormat>Widescreen</PresentationFormat>
  <Paragraphs>540</Paragraphs>
  <Slides>21</Slides>
  <Notes>21</Notes>
  <HiddenSlides>5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Arial Black</vt:lpstr>
      <vt:lpstr>Calibri</vt:lpstr>
      <vt:lpstr>Tahoma</vt:lpstr>
      <vt:lpstr>エッセンシャル</vt:lpstr>
      <vt:lpstr>Safe and Transparent Monitoring of VMs with Injected eBPF Programs</vt:lpstr>
      <vt:lpstr>System Monitoring with Agents</vt:lpstr>
      <vt:lpstr>Issues with the Agent Method</vt:lpstr>
      <vt:lpstr>System Monitoring with VM Introspection (VMI)</vt:lpstr>
      <vt:lpstr>Issues with the VMI Method</vt:lpstr>
      <vt:lpstr>TeleBPF</vt:lpstr>
      <vt:lpstr>Advantages</vt:lpstr>
      <vt:lpstr>Execution of Traditional eBPF Applications</vt:lpstr>
      <vt:lpstr>Efficient Interception of System Calls</vt:lpstr>
      <vt:lpstr>Forwarding eBPF-related System Calls</vt:lpstr>
      <vt:lpstr>Forwarded System Calls (1/2)</vt:lpstr>
      <vt:lpstr>Forwarded System Calls (2/2)</vt:lpstr>
      <vt:lpstr>Experiments</vt:lpstr>
      <vt:lpstr>System Monitoring</vt:lpstr>
      <vt:lpstr>Performance of Sysmon</vt:lpstr>
      <vt:lpstr>Conclusion</vt:lpstr>
      <vt:lpstr>1) The bpf System Call</vt:lpstr>
      <vt:lpstr>2) Event-controlling System Calls</vt:lpstr>
      <vt:lpstr>3) File-related System Calls</vt:lpstr>
      <vt:lpstr>(4) The mmap System Call</vt:lpstr>
      <vt:lpstr>Performance Breakdown</vt:lpstr>
    </vt:vector>
  </TitlesOfParts>
  <Company>Kyushu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クラウドにおける 仮想マシン・セキュリティ</dc:title>
  <dc:creator>Kourai Kenichi</dc:creator>
  <cp:lastModifiedBy>KORAI Kenichi</cp:lastModifiedBy>
  <cp:revision>2959</cp:revision>
  <cp:lastPrinted>2019-08-17T14:50:09Z</cp:lastPrinted>
  <dcterms:created xsi:type="dcterms:W3CDTF">2014-07-04T01:06:17Z</dcterms:created>
  <dcterms:modified xsi:type="dcterms:W3CDTF">2025-10-22T14:41:56Z</dcterms:modified>
</cp:coreProperties>
</file>