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64" r:id="rId2"/>
    <p:sldId id="311" r:id="rId3"/>
    <p:sldId id="307" r:id="rId4"/>
    <p:sldId id="325" r:id="rId5"/>
    <p:sldId id="290" r:id="rId6"/>
    <p:sldId id="304" r:id="rId7"/>
    <p:sldId id="324" r:id="rId8"/>
    <p:sldId id="317" r:id="rId9"/>
    <p:sldId id="318" r:id="rId10"/>
    <p:sldId id="299" r:id="rId11"/>
    <p:sldId id="323"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BB3BCEA-FFCE-CD10-E00F-4D2531BFFEB6}" name="IWANO Takahito" initials="" userId="S::iwano.takahito205@mail.kyutech.jp::b6fca269-0468-49da-b8f9-e5c21c5db085"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6D7FF"/>
    <a:srgbClr val="FF2F92"/>
    <a:srgbClr val="FFD7D6"/>
    <a:srgbClr val="7B0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843" autoAdjust="0"/>
    <p:restoredTop sz="74559" autoAdjust="0"/>
  </p:normalViewPr>
  <p:slideViewPr>
    <p:cSldViewPr snapToGrid="0">
      <p:cViewPr varScale="1">
        <p:scale>
          <a:sx n="82" d="100"/>
          <a:sy n="82" d="100"/>
        </p:scale>
        <p:origin x="1520" y="160"/>
      </p:cViewPr>
      <p:guideLst/>
    </p:cSldViewPr>
  </p:slideViewPr>
  <p:notesTextViewPr>
    <p:cViewPr>
      <p:scale>
        <a:sx n="3" d="2"/>
        <a:sy n="3" d="2"/>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Users\iwano\Library\CloudStorage\GoogleDrive-iwataka369167.kuma@gmail.com\&#12510;&#12452;&#12488;&#12441;&#12521;&#12452;&#12501;&#12441;\Kyutech\research\&#21330;&#26989;&#35542;&#25991;\progress-report\graph.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solidFill>
                <a:latin typeface="+mn-lt"/>
                <a:ea typeface="+mn-ea"/>
                <a:cs typeface="+mn-cs"/>
              </a:defRPr>
            </a:pPr>
            <a:r>
              <a:rPr lang="ja-JP" sz="1800">
                <a:solidFill>
                  <a:schemeClr val="tx1"/>
                </a:solidFill>
              </a:rPr>
              <a:t>サイバー攻撃関連の通信の</a:t>
            </a:r>
            <a:r>
              <a:rPr lang="ja-JP" altLang="en-US" sz="1800">
                <a:solidFill>
                  <a:schemeClr val="tx1"/>
                </a:solidFill>
              </a:rPr>
              <a:t>内容</a:t>
            </a:r>
            <a:r>
              <a:rPr lang="en-US" sz="1800" dirty="0">
                <a:solidFill>
                  <a:schemeClr val="tx1"/>
                </a:solidFill>
              </a:rPr>
              <a:t> (</a:t>
            </a:r>
            <a:r>
              <a:rPr lang="ja-JP" sz="1800">
                <a:solidFill>
                  <a:schemeClr val="tx1"/>
                </a:solidFill>
              </a:rPr>
              <a:t>出典：</a:t>
            </a:r>
            <a:r>
              <a:rPr lang="ja-JP" altLang="en-US" sz="1800">
                <a:solidFill>
                  <a:schemeClr val="tx1"/>
                </a:solidFill>
              </a:rPr>
              <a:t>情報通信研究機構</a:t>
            </a:r>
            <a:r>
              <a:rPr lang="en-US" sz="1800" dirty="0">
                <a:solidFill>
                  <a:schemeClr val="tx1"/>
                </a:solidFill>
              </a:rPr>
              <a:t>)</a:t>
            </a:r>
            <a:endParaRPr lang="ja-JP" sz="1800">
              <a:solidFill>
                <a:schemeClr val="tx1"/>
              </a:solidFill>
            </a:endParaRPr>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solidFill>
              <a:latin typeface="+mn-lt"/>
              <a:ea typeface="+mn-ea"/>
              <a:cs typeface="+mn-cs"/>
            </a:defRPr>
          </a:pPr>
          <a:endParaRPr lang="ja-JP" altLang="en-US"/>
        </a:p>
      </c:txPr>
    </c:title>
    <c:autoTitleDeleted val="0"/>
    <c:plotArea>
      <c:layout/>
      <c:barChart>
        <c:barDir val="bar"/>
        <c:grouping val="percentStacked"/>
        <c:varyColors val="0"/>
        <c:ser>
          <c:idx val="0"/>
          <c:order val="0"/>
          <c:tx>
            <c:strRef>
              <c:f>'Sheet2 (2)'!$B$6</c:f>
              <c:strCache>
                <c:ptCount val="1"/>
                <c:pt idx="0">
                  <c:v>IoT機器を狙った攻撃</c:v>
                </c:pt>
              </c:strCache>
            </c:strRef>
          </c:tx>
          <c:spPr>
            <a:solidFill>
              <a:schemeClr val="accent2"/>
            </a:solidFill>
            <a:ln>
              <a:noFill/>
            </a:ln>
            <a:effectLst/>
          </c:spPr>
          <c:invertIfNegative val="0"/>
          <c:cat>
            <c:numRef>
              <c:f>'Sheet2 (2)'!$A$7:$A$9</c:f>
              <c:numCache>
                <c:formatCode>General</c:formatCode>
                <c:ptCount val="3"/>
                <c:pt idx="0">
                  <c:v>2024</c:v>
                </c:pt>
                <c:pt idx="1">
                  <c:v>2023</c:v>
                </c:pt>
                <c:pt idx="2">
                  <c:v>2022</c:v>
                </c:pt>
              </c:numCache>
            </c:numRef>
          </c:cat>
          <c:val>
            <c:numRef>
              <c:f>'Sheet2 (2)'!$B$7:$B$9</c:f>
              <c:numCache>
                <c:formatCode>General</c:formatCode>
                <c:ptCount val="3"/>
                <c:pt idx="0">
                  <c:v>31.3</c:v>
                </c:pt>
                <c:pt idx="1">
                  <c:v>36.6</c:v>
                </c:pt>
                <c:pt idx="2">
                  <c:v>31.5</c:v>
                </c:pt>
              </c:numCache>
            </c:numRef>
          </c:val>
          <c:extLst>
            <c:ext xmlns:c16="http://schemas.microsoft.com/office/drawing/2014/chart" uri="{C3380CC4-5D6E-409C-BE32-E72D297353CC}">
              <c16:uniqueId val="{00000000-6F50-F64D-8DE5-32D83255882B}"/>
            </c:ext>
          </c:extLst>
        </c:ser>
        <c:ser>
          <c:idx val="1"/>
          <c:order val="1"/>
          <c:tx>
            <c:strRef>
              <c:f>'Sheet2 (2)'!$C$6</c:f>
              <c:strCache>
                <c:ptCount val="1"/>
                <c:pt idx="0">
                  <c:v>Webサーバを狙った攻撃</c:v>
                </c:pt>
              </c:strCache>
            </c:strRef>
          </c:tx>
          <c:spPr>
            <a:solidFill>
              <a:schemeClr val="accent6"/>
            </a:solidFill>
            <a:ln>
              <a:noFill/>
            </a:ln>
            <a:effectLst/>
          </c:spPr>
          <c:invertIfNegative val="0"/>
          <c:cat>
            <c:numRef>
              <c:f>'Sheet2 (2)'!$A$7:$A$9</c:f>
              <c:numCache>
                <c:formatCode>General</c:formatCode>
                <c:ptCount val="3"/>
                <c:pt idx="0">
                  <c:v>2024</c:v>
                </c:pt>
                <c:pt idx="1">
                  <c:v>2023</c:v>
                </c:pt>
                <c:pt idx="2">
                  <c:v>2022</c:v>
                </c:pt>
              </c:numCache>
            </c:numRef>
          </c:cat>
          <c:val>
            <c:numRef>
              <c:f>'Sheet2 (2)'!$C$7:$C$9</c:f>
              <c:numCache>
                <c:formatCode>General</c:formatCode>
                <c:ptCount val="3"/>
                <c:pt idx="0">
                  <c:v>4.3</c:v>
                </c:pt>
                <c:pt idx="1">
                  <c:v>4</c:v>
                </c:pt>
                <c:pt idx="2">
                  <c:v>4.5</c:v>
                </c:pt>
              </c:numCache>
            </c:numRef>
          </c:val>
          <c:extLst>
            <c:ext xmlns:c16="http://schemas.microsoft.com/office/drawing/2014/chart" uri="{C3380CC4-5D6E-409C-BE32-E72D297353CC}">
              <c16:uniqueId val="{00000001-6F50-F64D-8DE5-32D83255882B}"/>
            </c:ext>
          </c:extLst>
        </c:ser>
        <c:ser>
          <c:idx val="2"/>
          <c:order val="2"/>
          <c:tx>
            <c:strRef>
              <c:f>'Sheet2 (2)'!$D$6</c:f>
              <c:strCache>
                <c:ptCount val="1"/>
                <c:pt idx="0">
                  <c:v>Windowsを狙った攻撃</c:v>
                </c:pt>
              </c:strCache>
            </c:strRef>
          </c:tx>
          <c:spPr>
            <a:solidFill>
              <a:schemeClr val="accent4"/>
            </a:solidFill>
            <a:ln>
              <a:noFill/>
            </a:ln>
            <a:effectLst/>
          </c:spPr>
          <c:invertIfNegative val="0"/>
          <c:cat>
            <c:numRef>
              <c:f>'Sheet2 (2)'!$A$7:$A$9</c:f>
              <c:numCache>
                <c:formatCode>General</c:formatCode>
                <c:ptCount val="3"/>
                <c:pt idx="0">
                  <c:v>2024</c:v>
                </c:pt>
                <c:pt idx="1">
                  <c:v>2023</c:v>
                </c:pt>
                <c:pt idx="2">
                  <c:v>2022</c:v>
                </c:pt>
              </c:numCache>
            </c:numRef>
          </c:cat>
          <c:val>
            <c:numRef>
              <c:f>'Sheet2 (2)'!$D$7:$D$9</c:f>
              <c:numCache>
                <c:formatCode>General</c:formatCode>
                <c:ptCount val="3"/>
                <c:pt idx="0">
                  <c:v>1.8</c:v>
                </c:pt>
                <c:pt idx="1">
                  <c:v>2.7</c:v>
                </c:pt>
                <c:pt idx="2">
                  <c:v>1.6</c:v>
                </c:pt>
              </c:numCache>
            </c:numRef>
          </c:val>
          <c:extLst>
            <c:ext xmlns:c16="http://schemas.microsoft.com/office/drawing/2014/chart" uri="{C3380CC4-5D6E-409C-BE32-E72D297353CC}">
              <c16:uniqueId val="{00000002-6F50-F64D-8DE5-32D83255882B}"/>
            </c:ext>
          </c:extLst>
        </c:ser>
        <c:ser>
          <c:idx val="3"/>
          <c:order val="3"/>
          <c:tx>
            <c:strRef>
              <c:f>'Sheet2 (2)'!$E$6</c:f>
              <c:strCache>
                <c:ptCount val="1"/>
                <c:pt idx="0">
                  <c:v>Redisなどを狙った攻撃</c:v>
                </c:pt>
              </c:strCache>
            </c:strRef>
          </c:tx>
          <c:spPr>
            <a:solidFill>
              <a:schemeClr val="accent5"/>
            </a:solidFill>
            <a:ln>
              <a:noFill/>
            </a:ln>
            <a:effectLst/>
          </c:spPr>
          <c:invertIfNegative val="0"/>
          <c:cat>
            <c:numRef>
              <c:f>'Sheet2 (2)'!$A$7:$A$9</c:f>
              <c:numCache>
                <c:formatCode>General</c:formatCode>
                <c:ptCount val="3"/>
                <c:pt idx="0">
                  <c:v>2024</c:v>
                </c:pt>
                <c:pt idx="1">
                  <c:v>2023</c:v>
                </c:pt>
                <c:pt idx="2">
                  <c:v>2022</c:v>
                </c:pt>
              </c:numCache>
            </c:numRef>
          </c:cat>
          <c:val>
            <c:numRef>
              <c:f>'Sheet2 (2)'!$E$7:$E$9</c:f>
              <c:numCache>
                <c:formatCode>General</c:formatCode>
                <c:ptCount val="3"/>
                <c:pt idx="1">
                  <c:v>0</c:v>
                </c:pt>
                <c:pt idx="2">
                  <c:v>5.3000000000000007</c:v>
                </c:pt>
              </c:numCache>
            </c:numRef>
          </c:val>
          <c:extLst>
            <c:ext xmlns:c16="http://schemas.microsoft.com/office/drawing/2014/chart" uri="{C3380CC4-5D6E-409C-BE32-E72D297353CC}">
              <c16:uniqueId val="{00000003-6F50-F64D-8DE5-32D83255882B}"/>
            </c:ext>
          </c:extLst>
        </c:ser>
        <c:ser>
          <c:idx val="4"/>
          <c:order val="4"/>
          <c:tx>
            <c:strRef>
              <c:f>'Sheet2 (2)'!$F$6</c:f>
              <c:strCache>
                <c:ptCount val="1"/>
                <c:pt idx="0">
                  <c:v>その他</c:v>
                </c:pt>
              </c:strCache>
            </c:strRef>
          </c:tx>
          <c:spPr>
            <a:solidFill>
              <a:schemeClr val="accent3"/>
            </a:solidFill>
            <a:ln>
              <a:noFill/>
            </a:ln>
            <a:effectLst/>
          </c:spPr>
          <c:invertIfNegative val="0"/>
          <c:cat>
            <c:numRef>
              <c:f>'Sheet2 (2)'!$A$7:$A$9</c:f>
              <c:numCache>
                <c:formatCode>General</c:formatCode>
                <c:ptCount val="3"/>
                <c:pt idx="0">
                  <c:v>2024</c:v>
                </c:pt>
                <c:pt idx="1">
                  <c:v>2023</c:v>
                </c:pt>
                <c:pt idx="2">
                  <c:v>2022</c:v>
                </c:pt>
              </c:numCache>
            </c:numRef>
          </c:cat>
          <c:val>
            <c:numRef>
              <c:f>'Sheet2 (2)'!$F$7:$F$9</c:f>
              <c:numCache>
                <c:formatCode>General</c:formatCode>
                <c:ptCount val="3"/>
                <c:pt idx="0">
                  <c:v>62.8</c:v>
                </c:pt>
                <c:pt idx="1">
                  <c:v>56.6</c:v>
                </c:pt>
                <c:pt idx="2">
                  <c:v>57.2</c:v>
                </c:pt>
              </c:numCache>
            </c:numRef>
          </c:val>
          <c:extLst>
            <c:ext xmlns:c16="http://schemas.microsoft.com/office/drawing/2014/chart" uri="{C3380CC4-5D6E-409C-BE32-E72D297353CC}">
              <c16:uniqueId val="{00000004-6F50-F64D-8DE5-32D83255882B}"/>
            </c:ext>
          </c:extLst>
        </c:ser>
        <c:dLbls>
          <c:showLegendKey val="0"/>
          <c:showVal val="0"/>
          <c:showCatName val="0"/>
          <c:showSerName val="0"/>
          <c:showPercent val="0"/>
          <c:showBubbleSize val="0"/>
        </c:dLbls>
        <c:gapWidth val="100"/>
        <c:overlap val="100"/>
        <c:axId val="608770336"/>
        <c:axId val="608772064"/>
      </c:barChart>
      <c:catAx>
        <c:axId val="60877033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crossAx val="608772064"/>
        <c:crosses val="autoZero"/>
        <c:auto val="1"/>
        <c:lblAlgn val="ctr"/>
        <c:lblOffset val="100"/>
        <c:noMultiLvlLbl val="0"/>
      </c:catAx>
      <c:valAx>
        <c:axId val="60877206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crossAx val="608770336"/>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Sheet1!$A$2</c:f>
              <c:strCache>
                <c:ptCount val="1"/>
                <c:pt idx="0">
                  <c:v>従来</c:v>
                </c:pt>
              </c:strCache>
            </c:strRef>
          </c:tx>
          <c:spPr>
            <a:solidFill>
              <a:schemeClr val="accent6"/>
            </a:solidFill>
            <a:ln>
              <a:noFill/>
            </a:ln>
            <a:effectLst/>
          </c:spPr>
          <c:invertIfNegative val="0"/>
          <c:cat>
            <c:strRef>
              <c:f>Sheet1!$B$1:$H$1</c:f>
              <c:strCache>
                <c:ptCount val="7"/>
                <c:pt idx="0">
                  <c:v>osrelease</c:v>
                </c:pt>
                <c:pt idx="1">
                  <c:v> pid_max</c:v>
                </c:pt>
                <c:pt idx="2">
                  <c:v> uptime</c:v>
                </c:pt>
                <c:pt idx="3">
                  <c:v>tcp</c:v>
                </c:pt>
                <c:pt idx="4">
                  <c:v> stat</c:v>
                </c:pt>
                <c:pt idx="5">
                  <c:v> drivers</c:v>
                </c:pt>
                <c:pt idx="6">
                  <c:v> meminfo</c:v>
                </c:pt>
              </c:strCache>
            </c:strRef>
          </c:cat>
          <c:val>
            <c:numRef>
              <c:f>Sheet1!$B$2:$H$2</c:f>
              <c:numCache>
                <c:formatCode>General</c:formatCode>
                <c:ptCount val="7"/>
                <c:pt idx="0">
                  <c:v>1.91826E-3</c:v>
                </c:pt>
                <c:pt idx="1">
                  <c:v>1.9013700000000001E-3</c:v>
                </c:pt>
                <c:pt idx="2">
                  <c:v>1.9994800000000001E-3</c:v>
                </c:pt>
                <c:pt idx="3">
                  <c:v>2.51009E-3</c:v>
                </c:pt>
                <c:pt idx="4">
                  <c:v>2.2076399999999999E-3</c:v>
                </c:pt>
                <c:pt idx="5">
                  <c:v>2.1403199999999998E-3</c:v>
                </c:pt>
                <c:pt idx="6">
                  <c:v>2.0876599999999999E-3</c:v>
                </c:pt>
              </c:numCache>
            </c:numRef>
          </c:val>
          <c:extLst>
            <c:ext xmlns:c16="http://schemas.microsoft.com/office/drawing/2014/chart" uri="{C3380CC4-5D6E-409C-BE32-E72D297353CC}">
              <c16:uniqueId val="{00000000-9967-894D-ACA5-EE0D5F10C995}"/>
            </c:ext>
          </c:extLst>
        </c:ser>
        <c:ser>
          <c:idx val="1"/>
          <c:order val="1"/>
          <c:tx>
            <c:strRef>
              <c:f>Sheet1!$A$3</c:f>
              <c:strCache>
                <c:ptCount val="1"/>
                <c:pt idx="0">
                  <c:v>Keyspector</c:v>
                </c:pt>
              </c:strCache>
            </c:strRef>
          </c:tx>
          <c:spPr>
            <a:solidFill>
              <a:schemeClr val="accent2"/>
            </a:solidFill>
            <a:ln>
              <a:noFill/>
            </a:ln>
            <a:effectLst/>
          </c:spPr>
          <c:invertIfNegative val="0"/>
          <c:cat>
            <c:strRef>
              <c:f>Sheet1!$B$1:$H$1</c:f>
              <c:strCache>
                <c:ptCount val="7"/>
                <c:pt idx="0">
                  <c:v>osrelease</c:v>
                </c:pt>
                <c:pt idx="1">
                  <c:v> pid_max</c:v>
                </c:pt>
                <c:pt idx="2">
                  <c:v> uptime</c:v>
                </c:pt>
                <c:pt idx="3">
                  <c:v>tcp</c:v>
                </c:pt>
                <c:pt idx="4">
                  <c:v> stat</c:v>
                </c:pt>
                <c:pt idx="5">
                  <c:v> drivers</c:v>
                </c:pt>
                <c:pt idx="6">
                  <c:v> meminfo</c:v>
                </c:pt>
              </c:strCache>
            </c:strRef>
          </c:cat>
          <c:val>
            <c:numRef>
              <c:f>Sheet1!$B$3:$H$3</c:f>
              <c:numCache>
                <c:formatCode>General</c:formatCode>
                <c:ptCount val="7"/>
                <c:pt idx="0">
                  <c:v>9.8170000000000006E-4</c:v>
                </c:pt>
                <c:pt idx="1">
                  <c:v>2.1260900000000002E-3</c:v>
                </c:pt>
                <c:pt idx="2">
                  <c:v>2.4396800000000001E-3</c:v>
                </c:pt>
                <c:pt idx="3">
                  <c:v>1.7548830000000001E-2</c:v>
                </c:pt>
                <c:pt idx="4">
                  <c:v>5.0720100000000001E-3</c:v>
                </c:pt>
                <c:pt idx="5">
                  <c:v>2.84885E-3</c:v>
                </c:pt>
                <c:pt idx="6">
                  <c:v>3.6587400000000002E-3</c:v>
                </c:pt>
              </c:numCache>
            </c:numRef>
          </c:val>
          <c:extLst>
            <c:ext xmlns:c16="http://schemas.microsoft.com/office/drawing/2014/chart" uri="{C3380CC4-5D6E-409C-BE32-E72D297353CC}">
              <c16:uniqueId val="{00000001-9967-894D-ACA5-EE0D5F10C995}"/>
            </c:ext>
          </c:extLst>
        </c:ser>
        <c:dLbls>
          <c:showLegendKey val="0"/>
          <c:showVal val="0"/>
          <c:showCatName val="0"/>
          <c:showSerName val="0"/>
          <c:showPercent val="0"/>
          <c:showBubbleSize val="0"/>
        </c:dLbls>
        <c:gapWidth val="85"/>
        <c:axId val="761603680"/>
        <c:axId val="761605408"/>
      </c:barChart>
      <c:catAx>
        <c:axId val="7616036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ja-JP"/>
          </a:p>
        </c:txPr>
        <c:crossAx val="761605408"/>
        <c:crosses val="autoZero"/>
        <c:auto val="1"/>
        <c:lblAlgn val="ctr"/>
        <c:lblOffset val="100"/>
        <c:noMultiLvlLbl val="0"/>
      </c:catAx>
      <c:valAx>
        <c:axId val="76160540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r>
                  <a:rPr lang="ja-JP">
                    <a:solidFill>
                      <a:sysClr val="windowText" lastClr="000000"/>
                    </a:solidFill>
                  </a:rPr>
                  <a:t>取得時間</a:t>
                </a:r>
                <a:r>
                  <a:rPr lang="en-US">
                    <a:solidFill>
                      <a:sysClr val="windowText" lastClr="000000"/>
                    </a:solidFill>
                  </a:rPr>
                  <a:t> (</a:t>
                </a:r>
                <a:r>
                  <a:rPr lang="ja-JP">
                    <a:solidFill>
                      <a:sysClr val="windowText" lastClr="000000"/>
                    </a:solidFill>
                  </a:rPr>
                  <a:t>ミリ秒</a:t>
                </a:r>
                <a:r>
                  <a:rPr lang="en-US">
                    <a:solidFill>
                      <a:sysClr val="windowText" lastClr="000000"/>
                    </a:solidFill>
                  </a:rPr>
                  <a:t>)</a:t>
                </a:r>
                <a:endParaRPr lang="ja-JP">
                  <a:solidFill>
                    <a:sysClr val="windowText" lastClr="000000"/>
                  </a:solidFill>
                </a:endParaRPr>
              </a:p>
            </c:rich>
          </c:tx>
          <c:overlay val="0"/>
          <c:spPr>
            <a:noFill/>
            <a:ln>
              <a:noFill/>
            </a:ln>
            <a:effectLst/>
          </c:spPr>
          <c:txPr>
            <a:bodyPr rot="-54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ja-JP" alt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ja-JP"/>
          </a:p>
        </c:txPr>
        <c:crossAx val="761603680"/>
        <c:crosses val="autoZero"/>
        <c:crossBetween val="between"/>
        <c:dispUnits>
          <c:custUnit val="1E-3"/>
        </c:dispUnits>
      </c:valAx>
      <c:spPr>
        <a:noFill/>
        <a:ln>
          <a:noFill/>
        </a:ln>
        <a:effectLst/>
      </c:spPr>
    </c:plotArea>
    <c:legend>
      <c:legendPos val="b"/>
      <c:layout>
        <c:manualLayout>
          <c:xMode val="edge"/>
          <c:yMode val="edge"/>
          <c:x val="0.78719552802952297"/>
          <c:y val="0.21878412764034749"/>
          <c:w val="0.16663228696696961"/>
          <c:h val="0.23475197608755705"/>
        </c:manualLayout>
      </c:layout>
      <c:overlay val="1"/>
      <c:spPr>
        <a:solidFill>
          <a:schemeClr val="bg1"/>
        </a:solidFill>
        <a:ln>
          <a:solidFill>
            <a:schemeClr val="tx1"/>
          </a:solidFill>
        </a:ln>
        <a:effectLst/>
      </c:spPr>
      <c:txPr>
        <a:bodyPr rot="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ja-JP"/>
        </a:p>
      </c:txPr>
    </c:legend>
    <c:plotVisOnly val="1"/>
    <c:dispBlanksAs val="gap"/>
    <c:showDLblsOverMax val="0"/>
  </c:chart>
  <c:spPr>
    <a:noFill/>
    <a:ln>
      <a:noFill/>
    </a:ln>
    <a:effectLst/>
  </c:spPr>
  <c:txPr>
    <a:bodyPr/>
    <a:lstStyle/>
    <a:p>
      <a:pPr>
        <a:defRPr sz="1400"/>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6"/>
            </a:solidFill>
            <a:ln>
              <a:noFill/>
            </a:ln>
            <a:effectLst/>
          </c:spPr>
          <c:invertIfNegative val="0"/>
          <c:cat>
            <c:strRef>
              <c:f>Sheet1!$B$5:$D$5</c:f>
              <c:strCache>
                <c:ptCount val="3"/>
                <c:pt idx="0">
                  <c:v>stat</c:v>
                </c:pt>
                <c:pt idx="1">
                  <c:v>status</c:v>
                </c:pt>
                <c:pt idx="2">
                  <c:v>auxv</c:v>
                </c:pt>
              </c:strCache>
            </c:strRef>
          </c:cat>
          <c:val>
            <c:numRef>
              <c:f>Sheet1!$B$6:$D$6</c:f>
              <c:numCache>
                <c:formatCode>General</c:formatCode>
                <c:ptCount val="3"/>
                <c:pt idx="0">
                  <c:v>1.311535E-2</c:v>
                </c:pt>
                <c:pt idx="1">
                  <c:v>1.4308410000000001E-2</c:v>
                </c:pt>
                <c:pt idx="2">
                  <c:v>9.4975300000000006E-3</c:v>
                </c:pt>
              </c:numCache>
            </c:numRef>
          </c:val>
          <c:extLst>
            <c:ext xmlns:c16="http://schemas.microsoft.com/office/drawing/2014/chart" uri="{C3380CC4-5D6E-409C-BE32-E72D297353CC}">
              <c16:uniqueId val="{00000000-FC63-7848-9F42-01C48609723B}"/>
            </c:ext>
          </c:extLst>
        </c:ser>
        <c:ser>
          <c:idx val="1"/>
          <c:order val="1"/>
          <c:spPr>
            <a:solidFill>
              <a:schemeClr val="accent2"/>
            </a:solidFill>
            <a:ln>
              <a:noFill/>
            </a:ln>
            <a:effectLst/>
          </c:spPr>
          <c:invertIfNegative val="0"/>
          <c:cat>
            <c:strRef>
              <c:f>Sheet1!$B$5:$D$5</c:f>
              <c:strCache>
                <c:ptCount val="3"/>
                <c:pt idx="0">
                  <c:v>stat</c:v>
                </c:pt>
                <c:pt idx="1">
                  <c:v>status</c:v>
                </c:pt>
                <c:pt idx="2">
                  <c:v>auxv</c:v>
                </c:pt>
              </c:strCache>
            </c:strRef>
          </c:cat>
          <c:val>
            <c:numRef>
              <c:f>Sheet1!$B$7:$D$7</c:f>
              <c:numCache>
                <c:formatCode>General</c:formatCode>
                <c:ptCount val="3"/>
                <c:pt idx="0">
                  <c:v>1.6120160000000001E-2</c:v>
                </c:pt>
                <c:pt idx="1">
                  <c:v>3.1200550000000001E-2</c:v>
                </c:pt>
                <c:pt idx="2">
                  <c:v>9.4209000000000003E-4</c:v>
                </c:pt>
              </c:numCache>
            </c:numRef>
          </c:val>
          <c:extLst>
            <c:ext xmlns:c16="http://schemas.microsoft.com/office/drawing/2014/chart" uri="{C3380CC4-5D6E-409C-BE32-E72D297353CC}">
              <c16:uniqueId val="{00000001-FC63-7848-9F42-01C48609723B}"/>
            </c:ext>
          </c:extLst>
        </c:ser>
        <c:dLbls>
          <c:showLegendKey val="0"/>
          <c:showVal val="0"/>
          <c:showCatName val="0"/>
          <c:showSerName val="0"/>
          <c:showPercent val="0"/>
          <c:showBubbleSize val="0"/>
        </c:dLbls>
        <c:gapWidth val="85"/>
        <c:axId val="925271519"/>
        <c:axId val="925337071"/>
      </c:barChart>
      <c:catAx>
        <c:axId val="9252715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crossAx val="925337071"/>
        <c:crosses val="autoZero"/>
        <c:auto val="1"/>
        <c:lblAlgn val="ctr"/>
        <c:lblOffset val="100"/>
        <c:noMultiLvlLbl val="0"/>
      </c:catAx>
      <c:valAx>
        <c:axId val="92533707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crossAx val="925271519"/>
        <c:crosses val="autoZero"/>
        <c:crossBetween val="between"/>
        <c:dispUnits>
          <c:custUnit val="1E-3"/>
        </c:dispUnits>
      </c:valAx>
      <c:spPr>
        <a:noFill/>
        <a:ln>
          <a:noFill/>
        </a:ln>
        <a:effectLst/>
      </c:spPr>
    </c:plotArea>
    <c:plotVisOnly val="1"/>
    <c:dispBlanksAs val="gap"/>
    <c:showDLblsOverMax val="0"/>
  </c:chart>
  <c:spPr>
    <a:noFill/>
    <a:ln>
      <a:noFill/>
    </a:ln>
    <a:effectLst/>
  </c:spPr>
  <c:txPr>
    <a:bodyPr/>
    <a:lstStyle/>
    <a:p>
      <a:pPr>
        <a:defRPr sz="1400"/>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F1BFB1-318F-4A68-B10D-65D7095A01C1}" type="datetimeFigureOut">
              <a:rPr kumimoji="1" lang="ja-JP" altLang="en-US" smtClean="0"/>
              <a:t>2025/2/19</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06E3C2-6C81-4A19-A33D-E9610A9A6516}" type="slidenum">
              <a:rPr kumimoji="1" lang="ja-JP" altLang="en-US" smtClean="0"/>
              <a:t>‹#›</a:t>
            </a:fld>
            <a:endParaRPr kumimoji="1" lang="ja-JP" altLang="en-US"/>
          </a:p>
        </p:txBody>
      </p:sp>
    </p:spTree>
    <p:extLst>
      <p:ext uri="{BB962C8B-B14F-4D97-AF65-F5344CB8AC3E}">
        <p14:creationId xmlns:p14="http://schemas.microsoft.com/office/powerpoint/2010/main" val="208035157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406E3C2-6C81-4A19-A33D-E9610A9A6516}" type="slidenum">
              <a:rPr kumimoji="1" lang="ja-JP" altLang="en-US" smtClean="0"/>
              <a:t>1</a:t>
            </a:fld>
            <a:endParaRPr kumimoji="1" lang="ja-JP" altLang="en-US"/>
          </a:p>
        </p:txBody>
      </p:sp>
    </p:spTree>
    <p:extLst>
      <p:ext uri="{BB962C8B-B14F-4D97-AF65-F5344CB8AC3E}">
        <p14:creationId xmlns:p14="http://schemas.microsoft.com/office/powerpoint/2010/main" val="31373513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i="0">
                <a:solidFill>
                  <a:srgbClr val="1D1C1D"/>
                </a:solidFill>
                <a:effectLst/>
                <a:latin typeface="NotoSansJP" panose="020B0200000000000000" pitchFamily="34" charset="-128"/>
                <a:ea typeface="NotoSansJP" panose="020B0200000000000000" pitchFamily="34" charset="-128"/>
              </a:rPr>
              <a:t>リモートアテステーション：エンクレイヴで実行する</a:t>
            </a:r>
            <a:r>
              <a:rPr lang="en" altLang="ja-JP" b="0" i="0" dirty="0">
                <a:solidFill>
                  <a:srgbClr val="1D1C1D"/>
                </a:solidFill>
                <a:effectLst/>
                <a:latin typeface="NotoSansJP" panose="020B0200000000000000" pitchFamily="34" charset="-128"/>
                <a:ea typeface="NotoSansJP" panose="020B0200000000000000" pitchFamily="34" charset="-128"/>
              </a:rPr>
              <a:t>IDS</a:t>
            </a:r>
            <a:r>
              <a:rPr lang="ja-JP" altLang="en-US" b="0" i="0">
                <a:solidFill>
                  <a:srgbClr val="1D1C1D"/>
                </a:solidFill>
                <a:effectLst/>
                <a:latin typeface="NotoSansJP" panose="020B0200000000000000" pitchFamily="34" charset="-128"/>
                <a:ea typeface="NotoSansJP" panose="020B0200000000000000" pitchFamily="34" charset="-128"/>
              </a:rPr>
              <a:t>のハッシュ値を検証用のサーバに登録しておいて、エンクレイヴを起動する際に真正性をチェックする</a:t>
            </a:r>
          </a:p>
        </p:txBody>
      </p:sp>
      <p:sp>
        <p:nvSpPr>
          <p:cNvPr id="4" name="スライド番号プレースホルダー 3"/>
          <p:cNvSpPr>
            <a:spLocks noGrp="1"/>
          </p:cNvSpPr>
          <p:nvPr>
            <p:ph type="sldNum" sz="quarter" idx="5"/>
          </p:nvPr>
        </p:nvSpPr>
        <p:spPr/>
        <p:txBody>
          <a:bodyPr/>
          <a:lstStyle/>
          <a:p>
            <a:fld id="{A406E3C2-6C81-4A19-A33D-E9610A9A6516}" type="slidenum">
              <a:rPr kumimoji="1" lang="ja-JP" altLang="en-US" smtClean="0"/>
              <a:t>10</a:t>
            </a:fld>
            <a:endParaRPr kumimoji="1" lang="ja-JP" altLang="en-US"/>
          </a:p>
        </p:txBody>
      </p:sp>
    </p:spTree>
    <p:extLst>
      <p:ext uri="{BB962C8B-B14F-4D97-AF65-F5344CB8AC3E}">
        <p14:creationId xmlns:p14="http://schemas.microsoft.com/office/powerpoint/2010/main" val="13923508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B959F3-AB7F-8013-415E-37BF23D2CC2B}"/>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1133DF7A-3F2C-572A-1032-B01B5798C2EC}"/>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3AFBA988-B6F4-CED7-51B2-F103986BE0C7}"/>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65B50531-8552-053D-B7AA-A753679EBA3D}"/>
              </a:ext>
            </a:extLst>
          </p:cNvPr>
          <p:cNvSpPr>
            <a:spLocks noGrp="1"/>
          </p:cNvSpPr>
          <p:nvPr>
            <p:ph type="sldNum" sz="quarter" idx="5"/>
          </p:nvPr>
        </p:nvSpPr>
        <p:spPr/>
        <p:txBody>
          <a:bodyPr/>
          <a:lstStyle/>
          <a:p>
            <a:fld id="{A406E3C2-6C81-4A19-A33D-E9610A9A6516}" type="slidenum">
              <a:rPr kumimoji="1" lang="ja-JP" altLang="en-US" smtClean="0"/>
              <a:t>11</a:t>
            </a:fld>
            <a:endParaRPr kumimoji="1" lang="ja-JP" altLang="en-US"/>
          </a:p>
        </p:txBody>
      </p:sp>
    </p:spTree>
    <p:extLst>
      <p:ext uri="{BB962C8B-B14F-4D97-AF65-F5344CB8AC3E}">
        <p14:creationId xmlns:p14="http://schemas.microsoft.com/office/powerpoint/2010/main" val="938331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a:solidFill>
                  <a:srgbClr val="000000"/>
                </a:solidFill>
                <a:effectLst/>
                <a:latin typeface="Helvetica" pitchFamily="2" charset="0"/>
              </a:rPr>
              <a:t>2027</a:t>
            </a:r>
            <a:r>
              <a:rPr lang="ja-JP" altLang="en-US">
                <a:solidFill>
                  <a:srgbClr val="000000"/>
                </a:solidFill>
                <a:effectLst/>
                <a:latin typeface="Helvetica" pitchFamily="2" charset="0"/>
              </a:rPr>
              <a:t>年までに</a:t>
            </a:r>
            <a:r>
              <a:rPr lang="en-US" altLang="ja-JP" dirty="0">
                <a:solidFill>
                  <a:srgbClr val="000000"/>
                </a:solidFill>
                <a:effectLst/>
                <a:latin typeface="Helvetica" pitchFamily="2" charset="0"/>
              </a:rPr>
              <a:t>572.6</a:t>
            </a:r>
            <a:r>
              <a:rPr lang="ja-JP" altLang="en-US">
                <a:solidFill>
                  <a:srgbClr val="000000"/>
                </a:solidFill>
                <a:effectLst/>
                <a:latin typeface="Helvetica" pitchFamily="2" charset="0"/>
              </a:rPr>
              <a:t>億台まで増加すると見込まれている</a:t>
            </a:r>
            <a:endParaRPr lang="en-US" altLang="ja-JP" dirty="0">
              <a:solidFill>
                <a:srgbClr val="000000"/>
              </a:solidFill>
              <a:effectLst/>
              <a:latin typeface="Helvetica" pitchFamily="2" charset="0"/>
            </a:endParaRPr>
          </a:p>
          <a:p>
            <a:endParaRPr lang="en-US" altLang="ja-JP" dirty="0">
              <a:solidFill>
                <a:srgbClr val="000000"/>
              </a:solidFill>
              <a:effectLst/>
              <a:latin typeface="Helvetica" pitchFamily="2" charset="0"/>
            </a:endParaRPr>
          </a:p>
          <a:p>
            <a:r>
              <a:rPr lang="ja-JP" altLang="en-US">
                <a:solidFill>
                  <a:srgbClr val="000000"/>
                </a:solidFill>
                <a:effectLst/>
                <a:latin typeface="Helvetica" pitchFamily="2" charset="0"/>
              </a:rPr>
              <a:t>情報通研究信機構の調査によると、ダークネットで観測されたパケットの</a:t>
            </a:r>
            <a:r>
              <a:rPr lang="en-US" altLang="ja-JP" dirty="0">
                <a:solidFill>
                  <a:srgbClr val="000000"/>
                </a:solidFill>
                <a:effectLst/>
                <a:latin typeface="Helvetica" pitchFamily="2" charset="0"/>
              </a:rPr>
              <a:t>30%</a:t>
            </a:r>
            <a:r>
              <a:rPr lang="ja-JP" altLang="en-US">
                <a:solidFill>
                  <a:srgbClr val="000000"/>
                </a:solidFill>
                <a:effectLst/>
                <a:latin typeface="Helvetica" pitchFamily="2" charset="0"/>
              </a:rPr>
              <a:t>以上が</a:t>
            </a:r>
            <a:r>
              <a:rPr lang="en" altLang="ja-JP" dirty="0"/>
              <a:t>IoT</a:t>
            </a:r>
            <a:r>
              <a:rPr lang="ja-JP" altLang="en-US"/>
              <a:t>機器でよく使用されるポート番号宛ての通信だとしています。</a:t>
            </a:r>
            <a:endParaRPr lang="ja-JP" altLang="en-US">
              <a:solidFill>
                <a:srgbClr val="000000"/>
              </a:solidFill>
              <a:effectLst/>
              <a:latin typeface="Helvetica" pitchFamily="2" charset="0"/>
            </a:endParaRPr>
          </a:p>
          <a:p>
            <a:endParaRPr kumimoji="1" lang="en" altLang="ja-JP" dirty="0"/>
          </a:p>
          <a:p>
            <a:r>
              <a:rPr kumimoji="1" lang="ja-JP" altLang="en-US"/>
              <a:t>ダークネット：インターネット上で到達可能かつ未使用の</a:t>
            </a:r>
            <a:r>
              <a:rPr kumimoji="1" lang="en" altLang="ja-JP" dirty="0"/>
              <a:t>IP</a:t>
            </a:r>
            <a:r>
              <a:rPr kumimoji="1" lang="ja-JP" altLang="en-US"/>
              <a:t>アドレス空間</a:t>
            </a:r>
            <a:endParaRPr kumimoji="1" lang="en" altLang="ja-JP" dirty="0"/>
          </a:p>
          <a:p>
            <a:endParaRPr kumimoji="1" lang="en" altLang="ja-JP" dirty="0"/>
          </a:p>
          <a:p>
            <a:r>
              <a:rPr kumimoji="1" lang="ja-JP" altLang="en-US"/>
              <a:t>サイバー</a:t>
            </a:r>
            <a:r>
              <a:rPr kumimoji="1" lang="ja-JP" altLang="en-US" dirty="0"/>
              <a:t>攻撃関連通信の観測・分析結果</a:t>
            </a:r>
            <a:endParaRPr kumimoji="1" lang="en" altLang="ja-JP" dirty="0"/>
          </a:p>
          <a:p>
            <a:endParaRPr kumimoji="1" lang="en" altLang="ja-JP" dirty="0"/>
          </a:p>
          <a:p>
            <a:r>
              <a:rPr kumimoji="1" lang="en" altLang="ja-JP" dirty="0"/>
              <a:t>23</a:t>
            </a:r>
            <a:r>
              <a:rPr kumimoji="1" lang="en-US" altLang="ja-JP" dirty="0"/>
              <a:t>/TCP 27.1% telnet</a:t>
            </a:r>
          </a:p>
          <a:p>
            <a:r>
              <a:rPr kumimoji="1" lang="en-US" altLang="ja-JP" dirty="0"/>
              <a:t>22</a:t>
            </a:r>
            <a:r>
              <a:rPr kumimoji="1" lang="ja-JP" altLang="en-US" dirty="0"/>
              <a:t>番</a:t>
            </a:r>
            <a:r>
              <a:rPr kumimoji="1" lang="en-US" altLang="ja-JP" dirty="0"/>
              <a:t>ssh</a:t>
            </a:r>
            <a:endParaRPr kumimoji="1" lang="en" altLang="ja-JP" dirty="0"/>
          </a:p>
          <a:p>
            <a:r>
              <a:rPr kumimoji="1" lang="en" altLang="ja-JP" dirty="0"/>
              <a:t>8080web</a:t>
            </a:r>
            <a:r>
              <a:rPr kumimoji="1" lang="ja-JP" altLang="en-US" dirty="0"/>
              <a:t>管理画面</a:t>
            </a:r>
            <a:endParaRPr kumimoji="1" lang="en-US" altLang="ja-JP" dirty="0"/>
          </a:p>
          <a:p>
            <a:r>
              <a:rPr kumimoji="1" lang="en-US" altLang="ja-JP" dirty="0"/>
              <a:t>5555</a:t>
            </a:r>
            <a:endParaRPr kumimoji="1" lang="en" altLang="ja-JP" dirty="0"/>
          </a:p>
          <a:p>
            <a:endParaRPr kumimoji="1" lang="en-US" altLang="ja-JP" dirty="0"/>
          </a:p>
          <a:p>
            <a:r>
              <a:rPr kumimoji="1" lang="ja-JP" altLang="en-US" dirty="0"/>
              <a:t>インターネットから自動車の遠隔操作を可能とする脆弱性。自動車のハンドルやエンジン等の遠隔操作に成功</a:t>
            </a:r>
            <a:endParaRPr kumimoji="1" lang="en-US" altLang="ja-JP" dirty="0"/>
          </a:p>
          <a:p>
            <a:r>
              <a:rPr kumimoji="1" lang="ja-JP" altLang="en-US" dirty="0"/>
              <a:t>ホテルの部屋にある機器・設備を不正に遠隔操作</a:t>
            </a:r>
            <a:endParaRPr kumimoji="1" lang="en-US" altLang="ja-JP" dirty="0"/>
          </a:p>
          <a:p>
            <a:r>
              <a:rPr kumimoji="1" lang="ja-JP" altLang="en-US" dirty="0"/>
              <a:t>ペースメーカーおよび埋込型除細動器へのハッキング、不正な動作</a:t>
            </a:r>
          </a:p>
        </p:txBody>
      </p:sp>
      <p:sp>
        <p:nvSpPr>
          <p:cNvPr id="4" name="スライド番号プレースホルダー 3"/>
          <p:cNvSpPr>
            <a:spLocks noGrp="1"/>
          </p:cNvSpPr>
          <p:nvPr>
            <p:ph type="sldNum" sz="quarter" idx="5"/>
          </p:nvPr>
        </p:nvSpPr>
        <p:spPr/>
        <p:txBody>
          <a:bodyPr/>
          <a:lstStyle/>
          <a:p>
            <a:fld id="{A406E3C2-6C81-4A19-A33D-E9610A9A6516}" type="slidenum">
              <a:rPr kumimoji="1" lang="ja-JP" altLang="en-US" smtClean="0"/>
              <a:t>2</a:t>
            </a:fld>
            <a:endParaRPr kumimoji="1" lang="ja-JP" altLang="en-US"/>
          </a:p>
        </p:txBody>
      </p:sp>
    </p:spTree>
    <p:extLst>
      <p:ext uri="{BB962C8B-B14F-4D97-AF65-F5344CB8AC3E}">
        <p14:creationId xmlns:p14="http://schemas.microsoft.com/office/powerpoint/2010/main" val="27488475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 altLang="ja-JP" dirty="0"/>
              <a:t>Intrusion Detection System</a:t>
            </a:r>
            <a:endParaRPr kumimoji="1" lang="ja-JP" altLang="en-US"/>
          </a:p>
        </p:txBody>
      </p:sp>
      <p:sp>
        <p:nvSpPr>
          <p:cNvPr id="4" name="スライド番号プレースホルダー 3"/>
          <p:cNvSpPr>
            <a:spLocks noGrp="1"/>
          </p:cNvSpPr>
          <p:nvPr>
            <p:ph type="sldNum" sz="quarter" idx="5"/>
          </p:nvPr>
        </p:nvSpPr>
        <p:spPr/>
        <p:txBody>
          <a:bodyPr/>
          <a:lstStyle/>
          <a:p>
            <a:fld id="{A406E3C2-6C81-4A19-A33D-E9610A9A6516}" type="slidenum">
              <a:rPr kumimoji="1" lang="ja-JP" altLang="en-US" smtClean="0"/>
              <a:t>3</a:t>
            </a:fld>
            <a:endParaRPr kumimoji="1" lang="ja-JP" altLang="en-US"/>
          </a:p>
        </p:txBody>
      </p:sp>
    </p:spTree>
    <p:extLst>
      <p:ext uri="{BB962C8B-B14F-4D97-AF65-F5344CB8AC3E}">
        <p14:creationId xmlns:p14="http://schemas.microsoft.com/office/powerpoint/2010/main" val="21332190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94DE6F-7B2E-13FB-D6AC-295861EE725C}"/>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3D68367F-5A80-2617-5553-93BF94604D5C}"/>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4953EFD3-8CB5-E157-2A04-CFB72AF1DC31}"/>
              </a:ext>
            </a:extLst>
          </p:cNvPr>
          <p:cNvSpPr>
            <a:spLocks noGrp="1"/>
          </p:cNvSpPr>
          <p:nvPr>
            <p:ph type="body" idx="1"/>
          </p:nvPr>
        </p:nvSpPr>
        <p:spPr/>
        <p:txBody>
          <a:bodyPr/>
          <a:lstStyle/>
          <a:p>
            <a:r>
              <a:rPr kumimoji="1" lang="en-US" altLang="ja-JP" dirty="0"/>
              <a:t>IDS</a:t>
            </a:r>
            <a:r>
              <a:rPr kumimoji="1" lang="ja-JP" altLang="en-US"/>
              <a:t>の監視性能が低くなる</a:t>
            </a:r>
            <a:endParaRPr kumimoji="1" lang="en-US" altLang="ja-JP" dirty="0"/>
          </a:p>
          <a:p>
            <a:endParaRPr kumimoji="1" lang="en-US" altLang="ja-JP" dirty="0"/>
          </a:p>
          <a:p>
            <a:r>
              <a:rPr kumimoji="1" lang="ja-JP" altLang="en-US"/>
              <a:t>エンクレイヴ内のメモリにしかアクセスできないため　監視対象システムの</a:t>
            </a:r>
          </a:p>
        </p:txBody>
      </p:sp>
      <p:sp>
        <p:nvSpPr>
          <p:cNvPr id="4" name="スライド番号プレースホルダー 3">
            <a:extLst>
              <a:ext uri="{FF2B5EF4-FFF2-40B4-BE49-F238E27FC236}">
                <a16:creationId xmlns:a16="http://schemas.microsoft.com/office/drawing/2014/main" id="{2185019C-F596-F978-11FD-2BCDA9FA9552}"/>
              </a:ext>
            </a:extLst>
          </p:cNvPr>
          <p:cNvSpPr>
            <a:spLocks noGrp="1"/>
          </p:cNvSpPr>
          <p:nvPr>
            <p:ph type="sldNum" sz="quarter" idx="5"/>
          </p:nvPr>
        </p:nvSpPr>
        <p:spPr/>
        <p:txBody>
          <a:bodyPr/>
          <a:lstStyle/>
          <a:p>
            <a:fld id="{A406E3C2-6C81-4A19-A33D-E9610A9A6516}" type="slidenum">
              <a:rPr kumimoji="1" lang="ja-JP" altLang="en-US" smtClean="0"/>
              <a:t>4</a:t>
            </a:fld>
            <a:endParaRPr kumimoji="1" lang="ja-JP" altLang="en-US"/>
          </a:p>
        </p:txBody>
      </p:sp>
    </p:spTree>
    <p:extLst>
      <p:ext uri="{BB962C8B-B14F-4D97-AF65-F5344CB8AC3E}">
        <p14:creationId xmlns:p14="http://schemas.microsoft.com/office/powerpoint/2010/main" val="7840228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Keystone</a:t>
            </a:r>
            <a:r>
              <a:rPr kumimoji="1" lang="ja-JP" altLang="en-US"/>
              <a:t>は</a:t>
            </a:r>
            <a:r>
              <a:rPr kumimoji="1" lang="en-US" altLang="ja-JP" dirty="0"/>
              <a:t>RISC-V</a:t>
            </a:r>
            <a:r>
              <a:rPr kumimoji="1" lang="ja-JP" altLang="en-US"/>
              <a:t>における</a:t>
            </a:r>
            <a:r>
              <a:rPr kumimoji="1" lang="en-US" altLang="ja-JP" dirty="0"/>
              <a:t>SGX</a:t>
            </a:r>
            <a:r>
              <a:rPr kumimoji="1" lang="ja-JP" altLang="en-US"/>
              <a:t>のような隔離実行環境を提供するフレームワークです</a:t>
            </a:r>
            <a:endParaRPr kumimoji="1" lang="en-US" altLang="ja-JP" dirty="0"/>
          </a:p>
          <a:p>
            <a:endParaRPr kumimoji="1" lang="en-US" altLang="ja-JP" dirty="0"/>
          </a:p>
          <a:p>
            <a:r>
              <a:rPr kumimoji="1" lang="ja-JP" altLang="en-US"/>
              <a:t>セキュリティモニタによって</a:t>
            </a:r>
          </a:p>
        </p:txBody>
      </p:sp>
      <p:sp>
        <p:nvSpPr>
          <p:cNvPr id="4" name="スライド番号プレースホルダー 3"/>
          <p:cNvSpPr>
            <a:spLocks noGrp="1"/>
          </p:cNvSpPr>
          <p:nvPr>
            <p:ph type="sldNum" sz="quarter" idx="5"/>
          </p:nvPr>
        </p:nvSpPr>
        <p:spPr/>
        <p:txBody>
          <a:bodyPr/>
          <a:lstStyle/>
          <a:p>
            <a:fld id="{A406E3C2-6C81-4A19-A33D-E9610A9A6516}" type="slidenum">
              <a:rPr kumimoji="1" lang="ja-JP" altLang="en-US" smtClean="0"/>
              <a:t>5</a:t>
            </a:fld>
            <a:endParaRPr kumimoji="1" lang="ja-JP" altLang="en-US"/>
          </a:p>
        </p:txBody>
      </p:sp>
    </p:spTree>
    <p:extLst>
      <p:ext uri="{BB962C8B-B14F-4D97-AF65-F5344CB8AC3E}">
        <p14:creationId xmlns:p14="http://schemas.microsoft.com/office/powerpoint/2010/main" val="16467395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 altLang="ja-JP" b="0" i="0" dirty="0">
                <a:solidFill>
                  <a:srgbClr val="3D3F44"/>
                </a:solidFill>
                <a:effectLst/>
                <a:latin typeface="PT Sans" panose="020B0503020203020204" pitchFamily="34" charset="0"/>
              </a:rPr>
              <a:t>Physical Memory Protection</a:t>
            </a:r>
          </a:p>
        </p:txBody>
      </p:sp>
      <p:sp>
        <p:nvSpPr>
          <p:cNvPr id="4" name="スライド番号プレースホルダー 3"/>
          <p:cNvSpPr>
            <a:spLocks noGrp="1"/>
          </p:cNvSpPr>
          <p:nvPr>
            <p:ph type="sldNum" sz="quarter" idx="5"/>
          </p:nvPr>
        </p:nvSpPr>
        <p:spPr/>
        <p:txBody>
          <a:bodyPr/>
          <a:lstStyle/>
          <a:p>
            <a:fld id="{A406E3C2-6C81-4A19-A33D-E9610A9A6516}" type="slidenum">
              <a:rPr kumimoji="1" lang="ja-JP" altLang="en-US" smtClean="0"/>
              <a:t>6</a:t>
            </a:fld>
            <a:endParaRPr kumimoji="1" lang="ja-JP" altLang="en-US"/>
          </a:p>
        </p:txBody>
      </p:sp>
    </p:spTree>
    <p:extLst>
      <p:ext uri="{BB962C8B-B14F-4D97-AF65-F5344CB8AC3E}">
        <p14:creationId xmlns:p14="http://schemas.microsoft.com/office/powerpoint/2010/main" val="35950442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1095DB-1CDC-BEC4-5A63-88D3001BD9F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396A4FA1-7207-C6D9-B6A9-2B12D803B278}"/>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7A3556ED-B890-DA6A-04FE-E6855274C849}"/>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solidFill>
                  <a:srgbClr val="000000"/>
                </a:solidFill>
                <a:effectLst/>
                <a:latin typeface="Helvetica" pitchFamily="2" charset="0"/>
              </a:rPr>
              <a:t>ホストのページテーブルの情報、ページテーブルのアドレスはホストからエンクレイヴにコンテキストスイッチする時にセキュリティモニタに保存されているので、</a:t>
            </a:r>
            <a:r>
              <a:rPr lang="en-US" altLang="ja-JP" dirty="0">
                <a:solidFill>
                  <a:srgbClr val="000000"/>
                </a:solidFill>
                <a:effectLst/>
                <a:latin typeface="Helvetica" pitchFamily="2" charset="0"/>
              </a:rPr>
              <a:t>IDS</a:t>
            </a:r>
            <a:r>
              <a:rPr lang="ja-JP" altLang="en-US">
                <a:solidFill>
                  <a:srgbClr val="000000"/>
                </a:solidFill>
                <a:effectLst/>
                <a:latin typeface="Helvetica" pitchFamily="2" charset="0"/>
              </a:rPr>
              <a:t>が</a:t>
            </a:r>
            <a:endParaRPr lang="en-US" altLang="ja-JP" dirty="0">
              <a:solidFill>
                <a:srgbClr val="000000"/>
              </a:solidFill>
              <a:effectLst/>
              <a:latin typeface="Helvetica"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solidFill>
                <a:srgbClr val="000000"/>
              </a:solidFill>
              <a:effectLst/>
              <a:latin typeface="Helvetica"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RISC-V</a:t>
            </a:r>
            <a:r>
              <a:rPr kumimoji="1" lang="ja-JP" altLang="en-US"/>
              <a:t>で</a:t>
            </a:r>
            <a:r>
              <a:rPr kumimoji="1" lang="en-US" altLang="ja-JP" dirty="0" err="1"/>
              <a:t>LLView</a:t>
            </a:r>
            <a:r>
              <a:rPr kumimoji="1" lang="ja-JP" altLang="en-US"/>
              <a:t>が利用できるように</a:t>
            </a:r>
            <a:r>
              <a:rPr lang="ja-JP" altLang="en-US"/>
              <a:t>対応</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a:solidFill>
                <a:srgbClr val="000000"/>
              </a:solidFill>
              <a:effectLst/>
              <a:latin typeface="Helvetica" pitchFamily="2" charset="0"/>
            </a:endParaRPr>
          </a:p>
          <a:p>
            <a:endParaRPr kumimoji="1" lang="ja-JP" altLang="en-US" dirty="0"/>
          </a:p>
        </p:txBody>
      </p:sp>
      <p:sp>
        <p:nvSpPr>
          <p:cNvPr id="4" name="スライド番号プレースホルダー 3">
            <a:extLst>
              <a:ext uri="{FF2B5EF4-FFF2-40B4-BE49-F238E27FC236}">
                <a16:creationId xmlns:a16="http://schemas.microsoft.com/office/drawing/2014/main" id="{AA6F6938-A211-0A3D-4AFA-A762FCA29C3A}"/>
              </a:ext>
            </a:extLst>
          </p:cNvPr>
          <p:cNvSpPr>
            <a:spLocks noGrp="1"/>
          </p:cNvSpPr>
          <p:nvPr>
            <p:ph type="sldNum" sz="quarter" idx="5"/>
          </p:nvPr>
        </p:nvSpPr>
        <p:spPr/>
        <p:txBody>
          <a:bodyPr/>
          <a:lstStyle/>
          <a:p>
            <a:fld id="{A406E3C2-6C81-4A19-A33D-E9610A9A6516}" type="slidenum">
              <a:rPr kumimoji="1" lang="ja-JP" altLang="en-US" smtClean="0"/>
              <a:t>7</a:t>
            </a:fld>
            <a:endParaRPr kumimoji="1" lang="ja-JP" altLang="en-US"/>
          </a:p>
        </p:txBody>
      </p:sp>
    </p:spTree>
    <p:extLst>
      <p:ext uri="{BB962C8B-B14F-4D97-AF65-F5344CB8AC3E}">
        <p14:creationId xmlns:p14="http://schemas.microsoft.com/office/powerpoint/2010/main" val="33372967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QEMU</a:t>
            </a:r>
            <a:r>
              <a:rPr kumimoji="1" lang="ja-JP" altLang="en-US"/>
              <a:t>で</a:t>
            </a:r>
            <a:r>
              <a:rPr kumimoji="1" lang="en-US" altLang="ja-JP" dirty="0"/>
              <a:t>RISC-V CPU</a:t>
            </a:r>
            <a:r>
              <a:rPr kumimoji="1" lang="ja-JP" altLang="en-US"/>
              <a:t>をエミュレーションし実験を行いました。</a:t>
            </a:r>
            <a:endParaRPr kumimoji="1" lang="en-US" altLang="ja-JP" dirty="0"/>
          </a:p>
          <a:p>
            <a:endParaRPr kumimoji="1" lang="en-US" altLang="ja-JP" dirty="0"/>
          </a:p>
          <a:p>
            <a:r>
              <a:rPr kumimoji="1" lang="en-US" altLang="ja-JP" dirty="0"/>
              <a:t>proc</a:t>
            </a:r>
            <a:r>
              <a:rPr kumimoji="1" lang="ja-JP" altLang="en-US"/>
              <a:t>ファイルシステム：カーネルの現在の状態を示す疑似ファイルシステムで、プロセス、ハードウェアおよびシステムリソースなどの情報を見ることができます。</a:t>
            </a:r>
            <a:endParaRPr kumimoji="1" lang="en-US" altLang="ja-JP" dirty="0"/>
          </a:p>
          <a:p>
            <a:endParaRPr kumimoji="1" lang="en-US" altLang="ja-JP" dirty="0"/>
          </a:p>
          <a:p>
            <a:r>
              <a:rPr kumimoji="1" lang="ja-JP" altLang="en-US"/>
              <a:t>メモリ、プロセスやネットワークなどシステムの情報</a:t>
            </a:r>
            <a:endParaRPr kumimoji="1" lang="en-US" altLang="ja-JP" dirty="0"/>
          </a:p>
        </p:txBody>
      </p:sp>
      <p:sp>
        <p:nvSpPr>
          <p:cNvPr id="4" name="スライド番号プレースホルダー 3"/>
          <p:cNvSpPr>
            <a:spLocks noGrp="1"/>
          </p:cNvSpPr>
          <p:nvPr>
            <p:ph type="sldNum" sz="quarter" idx="5"/>
          </p:nvPr>
        </p:nvSpPr>
        <p:spPr/>
        <p:txBody>
          <a:bodyPr/>
          <a:lstStyle/>
          <a:p>
            <a:fld id="{A406E3C2-6C81-4A19-A33D-E9610A9A6516}" type="slidenum">
              <a:rPr kumimoji="1" lang="ja-JP" altLang="en-US" smtClean="0"/>
              <a:t>8</a:t>
            </a:fld>
            <a:endParaRPr kumimoji="1" lang="ja-JP" altLang="en-US"/>
          </a:p>
        </p:txBody>
      </p:sp>
    </p:spTree>
    <p:extLst>
      <p:ext uri="{BB962C8B-B14F-4D97-AF65-F5344CB8AC3E}">
        <p14:creationId xmlns:p14="http://schemas.microsoft.com/office/powerpoint/2010/main" val="14474469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このとき、監視対象システム内で</a:t>
            </a:r>
            <a:r>
              <a:rPr kumimoji="1" lang="en-US" altLang="ja-JP" dirty="0"/>
              <a:t>IDS</a:t>
            </a:r>
            <a:r>
              <a:rPr kumimoji="1" lang="ja-JP" altLang="en-US"/>
              <a:t>を動作させる想定で、</a:t>
            </a:r>
            <a:endParaRPr kumimoji="1" lang="en-US" altLang="ja-JP" dirty="0"/>
          </a:p>
          <a:p>
            <a:endParaRPr kumimoji="1" lang="en-US" altLang="ja-JP" dirty="0"/>
          </a:p>
          <a:p>
            <a:r>
              <a:rPr kumimoji="1" lang="ja-JP" altLang="en-US"/>
              <a:t>通常は</a:t>
            </a:r>
            <a:r>
              <a:rPr kumimoji="1" lang="en" altLang="ja-JP" dirty="0"/>
              <a:t>MMU(Memory Management Unit)</a:t>
            </a:r>
            <a:r>
              <a:rPr kumimoji="1" lang="ja-JP" altLang="en-US"/>
              <a:t>がアドレス変換を行うため高速</a:t>
            </a:r>
            <a:endParaRPr kumimoji="1" lang="en-US" altLang="ja-JP" dirty="0"/>
          </a:p>
          <a:p>
            <a:endParaRPr kumimoji="1" lang="en-US" altLang="ja-JP" dirty="0"/>
          </a:p>
          <a:p>
            <a:r>
              <a:rPr kumimoji="1" lang="en-US" altLang="ja-JP" dirty="0" err="1"/>
              <a:t>osrelease</a:t>
            </a:r>
            <a:r>
              <a:rPr kumimoji="1" lang="en-US" altLang="ja-JP" dirty="0"/>
              <a:t>: Linux</a:t>
            </a:r>
            <a:r>
              <a:rPr kumimoji="1" lang="ja-JP" altLang="en-US"/>
              <a:t>のバージョン</a:t>
            </a:r>
            <a:endParaRPr kumimoji="1" lang="en-US" altLang="ja-JP" dirty="0"/>
          </a:p>
          <a:p>
            <a:r>
              <a:rPr kumimoji="1" lang="en-US" altLang="ja-JP" dirty="0" err="1"/>
              <a:t>pid_max</a:t>
            </a:r>
            <a:r>
              <a:rPr kumimoji="1" lang="en-US" altLang="ja-JP" dirty="0"/>
              <a:t>: PID</a:t>
            </a:r>
            <a:r>
              <a:rPr kumimoji="1" lang="ja-JP" altLang="en-US"/>
              <a:t>の最大値</a:t>
            </a:r>
            <a:r>
              <a:rPr kumimoji="1" lang="en-US" altLang="ja-JP" dirty="0"/>
              <a:t>+1</a:t>
            </a:r>
          </a:p>
          <a:p>
            <a:r>
              <a:rPr kumimoji="1" lang="en-US" altLang="ja-JP" dirty="0"/>
              <a:t>uptime: </a:t>
            </a:r>
            <a:r>
              <a:rPr kumimoji="1" lang="ja-JP" altLang="en-US"/>
              <a:t>システム起動時から経過した時間</a:t>
            </a:r>
            <a:endParaRPr kumimoji="1" lang="en-US" altLang="ja-JP" dirty="0"/>
          </a:p>
          <a:p>
            <a:r>
              <a:rPr kumimoji="1" lang="en-US" altLang="ja-JP" dirty="0" err="1"/>
              <a:t>tcp</a:t>
            </a:r>
            <a:r>
              <a:rPr kumimoji="1" lang="en-US" altLang="ja-JP" dirty="0"/>
              <a:t>: </a:t>
            </a:r>
            <a:r>
              <a:rPr kumimoji="1" lang="ja-JP" altLang="en-US"/>
              <a:t>ソケット一覧、ローカルアドレスとポート番号のペア、リモートアドレスとポート番号のペア</a:t>
            </a:r>
            <a:endParaRPr kumimoji="1" lang="en-US" altLang="ja-JP" dirty="0"/>
          </a:p>
          <a:p>
            <a:r>
              <a:rPr kumimoji="1" lang="en-US" altLang="ja-JP" dirty="0"/>
              <a:t>stat: </a:t>
            </a:r>
            <a:r>
              <a:rPr kumimoji="1" lang="ja-JP" altLang="en-US"/>
              <a:t>システムに関する様々な統計。システムが書き込んだメモリページ数、システムが発生した割り込みの数</a:t>
            </a:r>
            <a:endParaRPr kumimoji="1" lang="en-US" altLang="ja-JP" dirty="0"/>
          </a:p>
          <a:p>
            <a:r>
              <a:rPr kumimoji="1" lang="en-US" altLang="ja-JP" dirty="0"/>
              <a:t>drivers: </a:t>
            </a:r>
            <a:r>
              <a:rPr kumimoji="1" lang="ja-JP" altLang="en-US"/>
              <a:t>パソコンに接続されている周辺装置をカーネルが制御するためのプログラムであるデバイスドライバの一覧</a:t>
            </a:r>
            <a:endParaRPr kumimoji="1" lang="en-US" altLang="ja-JP" dirty="0"/>
          </a:p>
          <a:p>
            <a:r>
              <a:rPr kumimoji="1" lang="en-US" altLang="ja-JP" dirty="0" err="1"/>
              <a:t>meminfo</a:t>
            </a:r>
            <a:r>
              <a:rPr kumimoji="1" lang="en-US" altLang="ja-JP" dirty="0"/>
              <a:t>:</a:t>
            </a:r>
            <a:r>
              <a:rPr kumimoji="1" lang="ja-JP" altLang="en-US"/>
              <a:t>システムのメモリ使用状況の統計情報</a:t>
            </a:r>
            <a:endParaRPr kumimoji="1" lang="en-US" altLang="ja-JP" dirty="0"/>
          </a:p>
          <a:p>
            <a:endParaRPr kumimoji="1" lang="en-US" altLang="ja-JP" dirty="0"/>
          </a:p>
          <a:p>
            <a:r>
              <a:rPr kumimoji="1" lang="en-US" altLang="ja-JP" dirty="0"/>
              <a:t>stat: </a:t>
            </a:r>
            <a:r>
              <a:rPr kumimoji="1" lang="ja-JP" altLang="en-US"/>
              <a:t>プロセスの状態についての情報</a:t>
            </a:r>
            <a:endParaRPr kumimoji="1" lang="en-US" altLang="ja-JP" dirty="0"/>
          </a:p>
          <a:p>
            <a:r>
              <a:rPr kumimoji="1" lang="en-US" altLang="ja-JP" dirty="0"/>
              <a:t>status:</a:t>
            </a:r>
            <a:r>
              <a:rPr lang="ja-JP" altLang="en-US" sz="1200"/>
              <a:t>プロセスの状態とメモリ使用量についての情報</a:t>
            </a:r>
            <a:endParaRPr kumimoji="1" lang="en-US" altLang="ja-JP" dirty="0"/>
          </a:p>
          <a:p>
            <a:r>
              <a:rPr kumimoji="1" lang="en-US" altLang="ja-JP" dirty="0" err="1"/>
              <a:t>auxv</a:t>
            </a:r>
            <a:r>
              <a:rPr kumimoji="1" lang="en-US" altLang="ja-JP" dirty="0"/>
              <a:t>:</a:t>
            </a:r>
            <a:r>
              <a:rPr lang="ja-JP" altLang="en-US" sz="1200"/>
              <a:t>プロセスに渡された</a:t>
            </a:r>
            <a:r>
              <a:rPr lang="en-US" altLang="ja-JP" sz="1200" dirty="0"/>
              <a:t>ELF</a:t>
            </a:r>
            <a:r>
              <a:rPr lang="ja-JP" altLang="en-US" sz="1200"/>
              <a:t>インタープリター情報</a:t>
            </a:r>
            <a:endParaRPr kumimoji="1" lang="ja-JP" altLang="en-US"/>
          </a:p>
        </p:txBody>
      </p:sp>
      <p:sp>
        <p:nvSpPr>
          <p:cNvPr id="4" name="スライド番号プレースホルダー 3"/>
          <p:cNvSpPr>
            <a:spLocks noGrp="1"/>
          </p:cNvSpPr>
          <p:nvPr>
            <p:ph type="sldNum" sz="quarter" idx="5"/>
          </p:nvPr>
        </p:nvSpPr>
        <p:spPr/>
        <p:txBody>
          <a:bodyPr/>
          <a:lstStyle/>
          <a:p>
            <a:fld id="{A406E3C2-6C81-4A19-A33D-E9610A9A6516}" type="slidenum">
              <a:rPr kumimoji="1" lang="ja-JP" altLang="en-US" smtClean="0"/>
              <a:t>9</a:t>
            </a:fld>
            <a:endParaRPr kumimoji="1" lang="ja-JP" altLang="en-US"/>
          </a:p>
        </p:txBody>
      </p:sp>
    </p:spTree>
    <p:extLst>
      <p:ext uri="{BB962C8B-B14F-4D97-AF65-F5344CB8AC3E}">
        <p14:creationId xmlns:p14="http://schemas.microsoft.com/office/powerpoint/2010/main" val="9597197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485899"/>
            <a:ext cx="10515600" cy="2306783"/>
          </a:xfrm>
        </p:spPr>
        <p:txBody>
          <a:bodyPr anchor="ctr">
            <a:normAutofit/>
          </a:bodyPr>
          <a:lstStyle>
            <a:lvl1pPr algn="ctr">
              <a:defRPr sz="4800" b="0" i="0">
                <a:latin typeface="+mj-lt"/>
                <a:ea typeface="Meiryo" panose="020B0604030504040204" pitchFamily="34" charset="-128"/>
              </a:defRPr>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834736" y="3915930"/>
            <a:ext cx="10515600" cy="1853911"/>
          </a:xfrm>
        </p:spPr>
        <p:txBody>
          <a:bodyPr>
            <a:normAutofit/>
          </a:bodyPr>
          <a:lstStyle>
            <a:lvl1pPr marL="0" indent="0" algn="ctr">
              <a:lnSpc>
                <a:spcPct val="150000"/>
              </a:lnSpc>
              <a:buNone/>
              <a:defRPr sz="280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2217D07-4F3A-481E-ADA6-22566FBEF863}" type="datetime1">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A90EB208-DBBC-45B4-ABA7-543D072CE394}" type="slidenum">
              <a:rPr kumimoji="1" lang="ja-JP" altLang="en-US" smtClean="0"/>
              <a:pPr/>
              <a:t>‹#›</a:t>
            </a:fld>
            <a:endParaRPr kumimoji="1" lang="ja-JP" altLang="en-US"/>
          </a:p>
        </p:txBody>
      </p:sp>
    </p:spTree>
    <p:extLst>
      <p:ext uri="{BB962C8B-B14F-4D97-AF65-F5344CB8AC3E}">
        <p14:creationId xmlns:p14="http://schemas.microsoft.com/office/powerpoint/2010/main" val="34174210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0948334-3FC6-42BB-BB7A-6324D8F0F4EA}" type="datetime1">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90EB208-DBBC-45B4-ABA7-543D072CE394}" type="slidenum">
              <a:rPr kumimoji="1" lang="ja-JP" altLang="en-US" smtClean="0"/>
              <a:t>‹#›</a:t>
            </a:fld>
            <a:endParaRPr kumimoji="1" lang="ja-JP" altLang="en-US"/>
          </a:p>
        </p:txBody>
      </p:sp>
    </p:spTree>
    <p:extLst>
      <p:ext uri="{BB962C8B-B14F-4D97-AF65-F5344CB8AC3E}">
        <p14:creationId xmlns:p14="http://schemas.microsoft.com/office/powerpoint/2010/main" val="2318489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FF37E31-7D77-4CCB-855C-21A2B402BB6C}" type="datetime1">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90EB208-DBBC-45B4-ABA7-543D072CE394}" type="slidenum">
              <a:rPr kumimoji="1" lang="ja-JP" altLang="en-US" smtClean="0"/>
              <a:t>‹#›</a:t>
            </a:fld>
            <a:endParaRPr kumimoji="1" lang="ja-JP" altLang="en-US"/>
          </a:p>
        </p:txBody>
      </p:sp>
    </p:spTree>
    <p:extLst>
      <p:ext uri="{BB962C8B-B14F-4D97-AF65-F5344CB8AC3E}">
        <p14:creationId xmlns:p14="http://schemas.microsoft.com/office/powerpoint/2010/main" val="803791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lvl1pPr>
              <a:lnSpc>
                <a:spcPct val="120000"/>
              </a:lnSpc>
              <a:buSzPct val="100000"/>
              <a:defRPr/>
            </a:lvl1pPr>
            <a:lvl2pPr>
              <a:lnSpc>
                <a:spcPct val="120000"/>
              </a:lnSpc>
              <a:buSzPct val="100000"/>
              <a:defRPr/>
            </a:lvl2pPr>
            <a:lvl3pPr>
              <a:lnSpc>
                <a:spcPct val="120000"/>
              </a:lnSpc>
              <a:buSzPct val="100000"/>
              <a:defRPr/>
            </a:lvl3pPr>
            <a:lvl4pPr>
              <a:lnSpc>
                <a:spcPct val="120000"/>
              </a:lnSpc>
              <a:buSzPct val="100000"/>
              <a:defRPr/>
            </a:lvl4pPr>
            <a:lvl5pPr>
              <a:lnSpc>
                <a:spcPct val="120000"/>
              </a:lnSpc>
              <a:buSzPct val="100000"/>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E8F525B9-C86C-4D3B-86F8-18134613EC1D}" type="datetime1">
              <a:rPr kumimoji="1" lang="ja-JP" altLang="en-US" smtClean="0"/>
              <a:pPr/>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90EB208-DBBC-45B4-ABA7-543D072CE394}" type="slidenum">
              <a:rPr kumimoji="1" lang="ja-JP" altLang="en-US" smtClean="0"/>
              <a:pPr/>
              <a:t>‹#›</a:t>
            </a:fld>
            <a:endParaRPr kumimoji="1" lang="ja-JP" altLang="en-US"/>
          </a:p>
        </p:txBody>
      </p:sp>
      <p:cxnSp>
        <p:nvCxnSpPr>
          <p:cNvPr id="8" name="直線コネクタ 7">
            <a:extLst>
              <a:ext uri="{FF2B5EF4-FFF2-40B4-BE49-F238E27FC236}">
                <a16:creationId xmlns:a16="http://schemas.microsoft.com/office/drawing/2014/main" id="{86D540C3-B1E4-F485-ED28-C89277E0D3B4}"/>
              </a:ext>
            </a:extLst>
          </p:cNvPr>
          <p:cNvCxnSpPr>
            <a:cxnSpLocks/>
          </p:cNvCxnSpPr>
          <p:nvPr userDrawn="1"/>
        </p:nvCxnSpPr>
        <p:spPr>
          <a:xfrm>
            <a:off x="561109" y="1018310"/>
            <a:ext cx="11066318" cy="0"/>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041922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851655B-1710-4F4F-831B-D832FA07ED8F}" type="datetime1">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90EB208-DBBC-45B4-ABA7-543D072CE394}" type="slidenum">
              <a:rPr kumimoji="1" lang="ja-JP" altLang="en-US" smtClean="0"/>
              <a:t>‹#›</a:t>
            </a:fld>
            <a:endParaRPr kumimoji="1" lang="ja-JP" altLang="en-US"/>
          </a:p>
        </p:txBody>
      </p:sp>
    </p:spTree>
    <p:extLst>
      <p:ext uri="{BB962C8B-B14F-4D97-AF65-F5344CB8AC3E}">
        <p14:creationId xmlns:p14="http://schemas.microsoft.com/office/powerpoint/2010/main" val="289341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401417"/>
            <a:ext cx="5181600" cy="477554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401417"/>
            <a:ext cx="5181600" cy="4775546"/>
          </a:xfrm>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5" name="Date Placeholder 4"/>
          <p:cNvSpPr>
            <a:spLocks noGrp="1"/>
          </p:cNvSpPr>
          <p:nvPr>
            <p:ph type="dt" sz="half" idx="10"/>
          </p:nvPr>
        </p:nvSpPr>
        <p:spPr/>
        <p:txBody>
          <a:bodyPr/>
          <a:lstStyle/>
          <a:p>
            <a:fld id="{0106CAB6-DF22-44B0-BC14-713374CF8AC8}" type="datetime1">
              <a:rPr kumimoji="1" lang="ja-JP" altLang="en-US" smtClean="0"/>
              <a:t>2025/2/19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90EB208-DBBC-45B4-ABA7-543D072CE394}" type="slidenum">
              <a:rPr kumimoji="1" lang="ja-JP" altLang="en-US" smtClean="0"/>
              <a:t>‹#›</a:t>
            </a:fld>
            <a:endParaRPr kumimoji="1" lang="ja-JP" altLang="en-US"/>
          </a:p>
        </p:txBody>
      </p:sp>
      <p:cxnSp>
        <p:nvCxnSpPr>
          <p:cNvPr id="8" name="直線コネクタ 7">
            <a:extLst>
              <a:ext uri="{FF2B5EF4-FFF2-40B4-BE49-F238E27FC236}">
                <a16:creationId xmlns:a16="http://schemas.microsoft.com/office/drawing/2014/main" id="{DFACD856-367A-88AE-5E53-80A8EE3ED26B}"/>
              </a:ext>
            </a:extLst>
          </p:cNvPr>
          <p:cNvCxnSpPr/>
          <p:nvPr userDrawn="1"/>
        </p:nvCxnSpPr>
        <p:spPr>
          <a:xfrm>
            <a:off x="838200" y="1223986"/>
            <a:ext cx="10515600" cy="0"/>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206802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EA46E9B-459C-4E94-8E90-708C43307753}" type="datetime1">
              <a:rPr kumimoji="1" lang="ja-JP" altLang="en-US" smtClean="0"/>
              <a:t>2025/2/19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90EB208-DBBC-45B4-ABA7-543D072CE394}" type="slidenum">
              <a:rPr kumimoji="1" lang="ja-JP" altLang="en-US" smtClean="0"/>
              <a:t>‹#›</a:t>
            </a:fld>
            <a:endParaRPr kumimoji="1" lang="ja-JP" altLang="en-US"/>
          </a:p>
        </p:txBody>
      </p:sp>
    </p:spTree>
    <p:extLst>
      <p:ext uri="{BB962C8B-B14F-4D97-AF65-F5344CB8AC3E}">
        <p14:creationId xmlns:p14="http://schemas.microsoft.com/office/powerpoint/2010/main" val="2809227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3730DAE-D5F2-41DD-A0E0-B0C67FEBCF3C}" type="datetime1">
              <a:rPr kumimoji="1" lang="ja-JP" altLang="en-US" smtClean="0"/>
              <a:t>2025/2/19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90EB208-DBBC-45B4-ABA7-543D072CE394}" type="slidenum">
              <a:rPr kumimoji="1" lang="ja-JP" altLang="en-US" smtClean="0"/>
              <a:t>‹#›</a:t>
            </a:fld>
            <a:endParaRPr kumimoji="1" lang="ja-JP" altLang="en-US"/>
          </a:p>
        </p:txBody>
      </p:sp>
    </p:spTree>
    <p:extLst>
      <p:ext uri="{BB962C8B-B14F-4D97-AF65-F5344CB8AC3E}">
        <p14:creationId xmlns:p14="http://schemas.microsoft.com/office/powerpoint/2010/main" val="3136298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2F6A4B-5D5E-43C7-A6E8-FDB4ADAE63E4}" type="datetime1">
              <a:rPr kumimoji="1" lang="ja-JP" altLang="en-US" smtClean="0"/>
              <a:t>2025/2/19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90EB208-DBBC-45B4-ABA7-543D072CE394}" type="slidenum">
              <a:rPr kumimoji="1" lang="ja-JP" altLang="en-US" smtClean="0"/>
              <a:t>‹#›</a:t>
            </a:fld>
            <a:endParaRPr kumimoji="1" lang="ja-JP" altLang="en-US"/>
          </a:p>
        </p:txBody>
      </p:sp>
    </p:spTree>
    <p:extLst>
      <p:ext uri="{BB962C8B-B14F-4D97-AF65-F5344CB8AC3E}">
        <p14:creationId xmlns:p14="http://schemas.microsoft.com/office/powerpoint/2010/main" val="3919010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67679FE-6A2F-40E6-B23E-7F892F6FCB36}" type="datetime1">
              <a:rPr kumimoji="1" lang="ja-JP" altLang="en-US" smtClean="0"/>
              <a:t>2025/2/19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90EB208-DBBC-45B4-ABA7-543D072CE394}" type="slidenum">
              <a:rPr kumimoji="1" lang="ja-JP" altLang="en-US" smtClean="0"/>
              <a:t>‹#›</a:t>
            </a:fld>
            <a:endParaRPr kumimoji="1" lang="ja-JP" altLang="en-US"/>
          </a:p>
        </p:txBody>
      </p:sp>
    </p:spTree>
    <p:extLst>
      <p:ext uri="{BB962C8B-B14F-4D97-AF65-F5344CB8AC3E}">
        <p14:creationId xmlns:p14="http://schemas.microsoft.com/office/powerpoint/2010/main" val="819988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66ECFA8-2D75-41F4-8BB7-67C55FBB90CF}" type="datetime1">
              <a:rPr kumimoji="1" lang="ja-JP" altLang="en-US" smtClean="0"/>
              <a:t>2025/2/19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90EB208-DBBC-45B4-ABA7-543D072CE394}" type="slidenum">
              <a:rPr kumimoji="1" lang="ja-JP" altLang="en-US" smtClean="0"/>
              <a:t>‹#›</a:t>
            </a:fld>
            <a:endParaRPr kumimoji="1" lang="ja-JP" altLang="en-US"/>
          </a:p>
        </p:txBody>
      </p:sp>
    </p:spTree>
    <p:extLst>
      <p:ext uri="{BB962C8B-B14F-4D97-AF65-F5344CB8AC3E}">
        <p14:creationId xmlns:p14="http://schemas.microsoft.com/office/powerpoint/2010/main" val="3601065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61109" y="136526"/>
            <a:ext cx="11066318" cy="881784"/>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61109" y="1122218"/>
            <a:ext cx="11066318" cy="5153891"/>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564573"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7A5E13-365C-4C03-AA52-3A079E055832}" type="datetime1">
              <a:rPr kumimoji="1" lang="ja-JP" altLang="en-US" smtClean="0"/>
              <a:t>2025/2/19</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884227"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90EB208-DBBC-45B4-ABA7-543D072CE394}" type="slidenum">
              <a:rPr kumimoji="1" lang="ja-JP" altLang="en-US" smtClean="0"/>
              <a:pPr/>
              <a:t>‹#›</a:t>
            </a:fld>
            <a:endParaRPr kumimoji="1" lang="ja-JP" altLang="en-US"/>
          </a:p>
        </p:txBody>
      </p:sp>
    </p:spTree>
    <p:extLst>
      <p:ext uri="{BB962C8B-B14F-4D97-AF65-F5344CB8AC3E}">
        <p14:creationId xmlns:p14="http://schemas.microsoft.com/office/powerpoint/2010/main" val="10525893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lnSpc>
          <a:spcPct val="90000"/>
        </a:lnSpc>
        <a:spcBef>
          <a:spcPct val="0"/>
        </a:spcBef>
        <a:buNone/>
        <a:defRPr kumimoji="1" sz="4000" kern="1200">
          <a:solidFill>
            <a:schemeClr val="tx1"/>
          </a:solidFill>
          <a:latin typeface="+mj-lt"/>
          <a:ea typeface="+mj-ea"/>
          <a:cs typeface="+mj-cs"/>
        </a:defRPr>
      </a:lvl1pPr>
    </p:titleStyle>
    <p:bodyStyle>
      <a:lvl1pPr marL="319088" indent="-319088" algn="l" defTabSz="914400" rtl="0" eaLnBrk="1" latinLnBrk="0" hangingPunct="1">
        <a:lnSpc>
          <a:spcPct val="120000"/>
        </a:lnSpc>
        <a:spcBef>
          <a:spcPts val="0"/>
        </a:spcBef>
        <a:spcAft>
          <a:spcPts val="0"/>
        </a:spcAft>
        <a:buClr>
          <a:schemeClr val="tx1"/>
        </a:buClr>
        <a:buSzPct val="150000"/>
        <a:buFont typeface="Arial" panose="020B0604020202020204" pitchFamily="34" charset="0"/>
        <a:buChar char="•"/>
        <a:tabLst/>
        <a:defRPr kumimoji="1" sz="2800" kern="1200">
          <a:solidFill>
            <a:schemeClr val="tx1"/>
          </a:solidFill>
          <a:latin typeface="+mn-lt"/>
          <a:ea typeface="+mn-ea"/>
          <a:cs typeface="+mn-cs"/>
        </a:defRPr>
      </a:lvl1pPr>
      <a:lvl2pPr marL="763588" indent="-306388" algn="l" defTabSz="914400" rtl="0" eaLnBrk="1" latinLnBrk="0" hangingPunct="1">
        <a:lnSpc>
          <a:spcPct val="120000"/>
        </a:lnSpc>
        <a:spcBef>
          <a:spcPts val="0"/>
        </a:spcBef>
        <a:spcAft>
          <a:spcPts val="0"/>
        </a:spcAft>
        <a:buClr>
          <a:schemeClr val="tx1"/>
        </a:buClr>
        <a:buSzPct val="150000"/>
        <a:buFont typeface="Arial" panose="020B0604020202020204" pitchFamily="34" charset="0"/>
        <a:buChar char="•"/>
        <a:tabLst/>
        <a:defRPr kumimoji="1" sz="2600" kern="1200">
          <a:solidFill>
            <a:schemeClr val="tx1"/>
          </a:solidFill>
          <a:latin typeface="+mn-lt"/>
          <a:ea typeface="+mn-ea"/>
          <a:cs typeface="+mn-cs"/>
        </a:defRPr>
      </a:lvl2pPr>
      <a:lvl3pPr marL="1155700" indent="-241300" algn="l" defTabSz="914400" rtl="0" eaLnBrk="1" latinLnBrk="0" hangingPunct="1">
        <a:lnSpc>
          <a:spcPct val="120000"/>
        </a:lnSpc>
        <a:spcBef>
          <a:spcPts val="0"/>
        </a:spcBef>
        <a:spcAft>
          <a:spcPts val="0"/>
        </a:spcAft>
        <a:buClr>
          <a:schemeClr val="tx1"/>
        </a:buClr>
        <a:buSzPct val="150000"/>
        <a:buFont typeface="Arial" panose="020B0604020202020204" pitchFamily="34" charset="0"/>
        <a:buChar char="•"/>
        <a:tabLst/>
        <a:defRPr kumimoji="1" sz="2400" kern="1200">
          <a:solidFill>
            <a:schemeClr val="tx1"/>
          </a:solidFill>
          <a:latin typeface="+mn-lt"/>
          <a:ea typeface="+mn-ea"/>
          <a:cs typeface="+mn-cs"/>
        </a:defRPr>
      </a:lvl3pPr>
      <a:lvl4pPr marL="1600200" indent="-228600" algn="l" defTabSz="914400" rtl="0" eaLnBrk="1" latinLnBrk="0" hangingPunct="1">
        <a:lnSpc>
          <a:spcPct val="120000"/>
        </a:lnSpc>
        <a:spcBef>
          <a:spcPts val="0"/>
        </a:spcBef>
        <a:spcAft>
          <a:spcPts val="0"/>
        </a:spcAft>
        <a:buClr>
          <a:schemeClr val="tx1"/>
        </a:buClr>
        <a:buSzPct val="150000"/>
        <a:buFont typeface="Arial" panose="020B0604020202020204" pitchFamily="34" charset="0"/>
        <a:buChar char="•"/>
        <a:tabLst/>
        <a:defRPr kumimoji="1" sz="2200" kern="1200">
          <a:solidFill>
            <a:schemeClr val="tx1"/>
          </a:solidFill>
          <a:latin typeface="+mn-lt"/>
          <a:ea typeface="+mn-ea"/>
          <a:cs typeface="+mn-cs"/>
        </a:defRPr>
      </a:lvl4pPr>
      <a:lvl5pPr marL="2095500" indent="-266700" algn="l" defTabSz="914400" rtl="0" eaLnBrk="1" latinLnBrk="0" hangingPunct="1">
        <a:lnSpc>
          <a:spcPct val="120000"/>
        </a:lnSpc>
        <a:spcBef>
          <a:spcPts val="0"/>
        </a:spcBef>
        <a:spcAft>
          <a:spcPts val="0"/>
        </a:spcAft>
        <a:buClr>
          <a:schemeClr val="tx1"/>
        </a:buClr>
        <a:buSzPct val="150000"/>
        <a:buFont typeface="Arial" panose="020B0604020202020204" pitchFamily="34" charset="0"/>
        <a:buChar char="•"/>
        <a:tabLst/>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236AEDF3-BCC1-EA42-3E69-A0A0C172B066}"/>
              </a:ext>
            </a:extLst>
          </p:cNvPr>
          <p:cNvSpPr>
            <a:spLocks noGrp="1"/>
          </p:cNvSpPr>
          <p:nvPr>
            <p:ph type="subTitle" idx="1"/>
          </p:nvPr>
        </p:nvSpPr>
        <p:spPr>
          <a:xfrm>
            <a:off x="834736" y="3915930"/>
            <a:ext cx="10515600" cy="1978433"/>
          </a:xfrm>
        </p:spPr>
        <p:txBody>
          <a:bodyPr>
            <a:normAutofit/>
          </a:bodyPr>
          <a:lstStyle/>
          <a:p>
            <a:r>
              <a:rPr lang="ja-JP" altLang="en-US" dirty="0">
                <a:solidFill>
                  <a:schemeClr val="tx1"/>
                </a:solidFill>
              </a:rPr>
              <a:t>九州工業大学</a:t>
            </a:r>
            <a:r>
              <a:rPr lang="en-US" altLang="ja-JP" dirty="0">
                <a:solidFill>
                  <a:schemeClr val="tx1"/>
                </a:solidFill>
              </a:rPr>
              <a:t> </a:t>
            </a:r>
            <a:r>
              <a:rPr lang="ja-JP" altLang="en-US" dirty="0">
                <a:solidFill>
                  <a:schemeClr val="tx1"/>
                </a:solidFill>
              </a:rPr>
              <a:t>情報工学部</a:t>
            </a:r>
            <a:r>
              <a:rPr lang="en-US" altLang="ja-JP" dirty="0">
                <a:solidFill>
                  <a:schemeClr val="tx1"/>
                </a:solidFill>
              </a:rPr>
              <a:t> </a:t>
            </a:r>
            <a:r>
              <a:rPr lang="ja-JP" altLang="en-US" dirty="0">
                <a:solidFill>
                  <a:schemeClr val="tx1"/>
                </a:solidFill>
              </a:rPr>
              <a:t>情報・通信工学科</a:t>
            </a:r>
            <a:br>
              <a:rPr lang="en-US" altLang="ja-JP" dirty="0">
                <a:solidFill>
                  <a:schemeClr val="tx1"/>
                </a:solidFill>
              </a:rPr>
            </a:br>
            <a:r>
              <a:rPr lang="ja-JP" altLang="en-US" dirty="0">
                <a:solidFill>
                  <a:schemeClr val="tx1"/>
                </a:solidFill>
              </a:rPr>
              <a:t>光來研究室</a:t>
            </a:r>
            <a:endParaRPr lang="en-US" altLang="ja-JP" dirty="0">
              <a:solidFill>
                <a:schemeClr val="tx1"/>
              </a:solidFill>
            </a:endParaRPr>
          </a:p>
          <a:p>
            <a:r>
              <a:rPr kumimoji="1" lang="en-US" altLang="ja-JP" dirty="0">
                <a:solidFill>
                  <a:schemeClr val="tx1"/>
                </a:solidFill>
              </a:rPr>
              <a:t>23222201</a:t>
            </a:r>
            <a:r>
              <a:rPr lang="ja-JP" altLang="en-US" dirty="0">
                <a:solidFill>
                  <a:schemeClr val="tx1"/>
                </a:solidFill>
              </a:rPr>
              <a:t> </a:t>
            </a:r>
            <a:r>
              <a:rPr kumimoji="1" lang="ja-JP" altLang="en-US" dirty="0">
                <a:solidFill>
                  <a:schemeClr val="tx1"/>
                </a:solidFill>
              </a:rPr>
              <a:t>岩野</a:t>
            </a:r>
            <a:r>
              <a:rPr kumimoji="1" lang="en-US" altLang="ja-JP" dirty="0">
                <a:solidFill>
                  <a:schemeClr val="tx1"/>
                </a:solidFill>
              </a:rPr>
              <a:t> </a:t>
            </a:r>
            <a:r>
              <a:rPr kumimoji="1" lang="ja-JP" altLang="en-US" dirty="0">
                <a:solidFill>
                  <a:schemeClr val="tx1"/>
                </a:solidFill>
              </a:rPr>
              <a:t>空仁</a:t>
            </a:r>
          </a:p>
        </p:txBody>
      </p:sp>
      <p:sp>
        <p:nvSpPr>
          <p:cNvPr id="4" name="スライド番号プレースホルダー 3">
            <a:extLst>
              <a:ext uri="{FF2B5EF4-FFF2-40B4-BE49-F238E27FC236}">
                <a16:creationId xmlns:a16="http://schemas.microsoft.com/office/drawing/2014/main" id="{90F00845-2B86-CCA9-BD13-2A8730010275}"/>
              </a:ext>
            </a:extLst>
          </p:cNvPr>
          <p:cNvSpPr>
            <a:spLocks noGrp="1"/>
          </p:cNvSpPr>
          <p:nvPr>
            <p:ph type="sldNum" sz="quarter" idx="12"/>
          </p:nvPr>
        </p:nvSpPr>
        <p:spPr/>
        <p:txBody>
          <a:bodyPr/>
          <a:lstStyle/>
          <a:p>
            <a:fld id="{A90EB208-DBBC-45B4-ABA7-543D072CE394}" type="slidenum">
              <a:rPr kumimoji="1" lang="ja-JP" altLang="en-US" smtClean="0"/>
              <a:t>1</a:t>
            </a:fld>
            <a:endParaRPr kumimoji="1" lang="ja-JP" altLang="en-US"/>
          </a:p>
        </p:txBody>
      </p:sp>
      <p:sp>
        <p:nvSpPr>
          <p:cNvPr id="6" name="タイトル 5">
            <a:extLst>
              <a:ext uri="{FF2B5EF4-FFF2-40B4-BE49-F238E27FC236}">
                <a16:creationId xmlns:a16="http://schemas.microsoft.com/office/drawing/2014/main" id="{92FF2FB8-A76F-9585-4A05-E3FF79C65A9B}"/>
              </a:ext>
            </a:extLst>
          </p:cNvPr>
          <p:cNvSpPr>
            <a:spLocks noGrp="1"/>
          </p:cNvSpPr>
          <p:nvPr>
            <p:ph type="ctrTitle"/>
          </p:nvPr>
        </p:nvSpPr>
        <p:spPr>
          <a:xfrm>
            <a:off x="834736" y="1122217"/>
            <a:ext cx="10515600" cy="2306783"/>
          </a:xfrm>
        </p:spPr>
        <p:txBody>
          <a:bodyPr/>
          <a:lstStyle/>
          <a:p>
            <a:pPr>
              <a:lnSpc>
                <a:spcPct val="100000"/>
              </a:lnSpc>
            </a:pPr>
            <a:r>
              <a:rPr lang="en-US" altLang="ja-JP" dirty="0"/>
              <a:t>RISC-V Keystone</a:t>
            </a:r>
            <a:r>
              <a:rPr lang="ja-JP" altLang="en-US" dirty="0"/>
              <a:t>を用いた</a:t>
            </a:r>
            <a:r>
              <a:rPr lang="en-US" altLang="ja-JP" dirty="0"/>
              <a:t>IoT</a:t>
            </a:r>
            <a:r>
              <a:rPr lang="ja-JP" altLang="en-US" dirty="0"/>
              <a:t>機器の</a:t>
            </a:r>
            <a:br>
              <a:rPr lang="en-US" altLang="ja-JP" dirty="0"/>
            </a:br>
            <a:r>
              <a:rPr lang="ja-JP" altLang="en-US" dirty="0"/>
              <a:t>安全なメモリ監視機構</a:t>
            </a:r>
          </a:p>
        </p:txBody>
      </p:sp>
    </p:spTree>
    <p:extLst>
      <p:ext uri="{BB962C8B-B14F-4D97-AF65-F5344CB8AC3E}">
        <p14:creationId xmlns:p14="http://schemas.microsoft.com/office/powerpoint/2010/main" val="2976757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478FFA-95A4-3C80-F5E5-CC15C8011BAB}"/>
              </a:ext>
            </a:extLst>
          </p:cNvPr>
          <p:cNvSpPr>
            <a:spLocks noGrp="1"/>
          </p:cNvSpPr>
          <p:nvPr>
            <p:ph type="title"/>
          </p:nvPr>
        </p:nvSpPr>
        <p:spPr/>
        <p:txBody>
          <a:bodyPr/>
          <a:lstStyle/>
          <a:p>
            <a:r>
              <a:rPr kumimoji="1" lang="ja-JP" altLang="en-US" dirty="0"/>
              <a:t>まとめ</a:t>
            </a:r>
          </a:p>
        </p:txBody>
      </p:sp>
      <p:sp>
        <p:nvSpPr>
          <p:cNvPr id="3" name="コンテンツ プレースホルダー 2">
            <a:extLst>
              <a:ext uri="{FF2B5EF4-FFF2-40B4-BE49-F238E27FC236}">
                <a16:creationId xmlns:a16="http://schemas.microsoft.com/office/drawing/2014/main" id="{95A98F4E-C818-FF5D-7CC9-39F02B5421FB}"/>
              </a:ext>
            </a:extLst>
          </p:cNvPr>
          <p:cNvSpPr>
            <a:spLocks noGrp="1"/>
          </p:cNvSpPr>
          <p:nvPr>
            <p:ph idx="1"/>
          </p:nvPr>
        </p:nvSpPr>
        <p:spPr/>
        <p:txBody>
          <a:bodyPr>
            <a:normAutofit/>
          </a:bodyPr>
          <a:lstStyle/>
          <a:p>
            <a:r>
              <a:rPr kumimoji="1" lang="en-US" altLang="ja-JP" dirty="0"/>
              <a:t>RISC-V Keystone</a:t>
            </a:r>
            <a:r>
              <a:rPr kumimoji="1" lang="ja-JP" altLang="en-US" dirty="0"/>
              <a:t>を用いて</a:t>
            </a:r>
            <a:r>
              <a:rPr lang="en-US" altLang="ja-JP" dirty="0"/>
              <a:t>IDS</a:t>
            </a:r>
            <a:r>
              <a:rPr kumimoji="1" lang="ja-JP" altLang="en-US" dirty="0"/>
              <a:t>を安全に</a:t>
            </a:r>
            <a:r>
              <a:rPr kumimoji="1" lang="ja-JP" altLang="en-US"/>
              <a:t>実行し、監視</a:t>
            </a:r>
            <a:r>
              <a:rPr kumimoji="1" lang="ja-JP" altLang="en-US" dirty="0"/>
              <a:t>対象システムのメモリデータを効率よく取得する</a:t>
            </a:r>
            <a:r>
              <a:rPr kumimoji="1" lang="en-US" altLang="ja-JP" dirty="0" err="1"/>
              <a:t>Keyspector</a:t>
            </a:r>
            <a:r>
              <a:rPr kumimoji="1" lang="ja-JP" altLang="en-US" dirty="0"/>
              <a:t>を提案</a:t>
            </a:r>
            <a:endParaRPr kumimoji="1" lang="en-US" altLang="ja-JP" dirty="0"/>
          </a:p>
          <a:p>
            <a:pPr lvl="1"/>
            <a:r>
              <a:rPr kumimoji="1" lang="ja-JP" altLang="en-US" dirty="0"/>
              <a:t>エンクレイヴ内の</a:t>
            </a:r>
            <a:r>
              <a:rPr kumimoji="1" lang="en-US" altLang="ja-JP" dirty="0"/>
              <a:t>IDS</a:t>
            </a:r>
            <a:r>
              <a:rPr kumimoji="1" lang="ja-JP" altLang="en-US"/>
              <a:t>がシステムメモリ</a:t>
            </a:r>
            <a:r>
              <a:rPr kumimoji="1" lang="ja-JP" altLang="en-US" dirty="0"/>
              <a:t>に直接アクセス</a:t>
            </a:r>
            <a:endParaRPr kumimoji="1" lang="en-US" altLang="ja-JP" dirty="0"/>
          </a:p>
          <a:p>
            <a:pPr lvl="1"/>
            <a:r>
              <a:rPr lang="ja-JP" altLang="en-US"/>
              <a:t>システムメモリ上</a:t>
            </a:r>
            <a:r>
              <a:rPr lang="ja-JP" altLang="en-US" dirty="0"/>
              <a:t>の</a:t>
            </a:r>
            <a:r>
              <a:rPr kumimoji="1" lang="en-US" altLang="ja-JP" dirty="0"/>
              <a:t>OS</a:t>
            </a:r>
            <a:r>
              <a:rPr kumimoji="1" lang="ja-JP" altLang="en-US" dirty="0"/>
              <a:t>データを解析</a:t>
            </a:r>
            <a:endParaRPr kumimoji="1" lang="en-US" altLang="ja-JP" dirty="0"/>
          </a:p>
          <a:p>
            <a:pPr lvl="1"/>
            <a:r>
              <a:rPr lang="ja-JP" altLang="en-US"/>
              <a:t>システムの</a:t>
            </a:r>
            <a:r>
              <a:rPr lang="en-US" altLang="ja-JP" dirty="0"/>
              <a:t>proc</a:t>
            </a:r>
            <a:r>
              <a:rPr lang="ja-JP" altLang="en-US" dirty="0"/>
              <a:t>ファイルシステムの情報を取得できることを確認</a:t>
            </a:r>
            <a:endParaRPr lang="en-US" altLang="ja-JP" dirty="0"/>
          </a:p>
          <a:p>
            <a:r>
              <a:rPr kumimoji="1" lang="ja-JP" altLang="en-US" dirty="0"/>
              <a:t>今後の</a:t>
            </a:r>
            <a:r>
              <a:rPr lang="ja-JP" altLang="en-US" dirty="0"/>
              <a:t>課題</a:t>
            </a:r>
            <a:endParaRPr kumimoji="1" lang="en-US" altLang="ja-JP" dirty="0"/>
          </a:p>
          <a:p>
            <a:pPr lvl="1"/>
            <a:r>
              <a:rPr kumimoji="1" lang="en-US" altLang="ja-JP" dirty="0"/>
              <a:t>IDS</a:t>
            </a:r>
            <a:r>
              <a:rPr lang="ja-JP" altLang="en-US" dirty="0"/>
              <a:t>を実行できるエンクレイヴを制限できるようにする</a:t>
            </a:r>
            <a:endParaRPr kumimoji="1" lang="en-US" altLang="ja-JP" dirty="0"/>
          </a:p>
          <a:p>
            <a:pPr lvl="2"/>
            <a:r>
              <a:rPr kumimoji="1" lang="ja-JP" altLang="en-US" dirty="0"/>
              <a:t>エンクレイヴの検証を行うリモートアテステーションを利用</a:t>
            </a:r>
            <a:endParaRPr lang="en-US" altLang="ja-JP" dirty="0"/>
          </a:p>
          <a:p>
            <a:pPr lvl="1"/>
            <a:r>
              <a:rPr kumimoji="1" lang="en-US" altLang="ja-JP" dirty="0"/>
              <a:t>RISC-V</a:t>
            </a:r>
            <a:r>
              <a:rPr kumimoji="1" lang="ja-JP" altLang="en-US" dirty="0"/>
              <a:t>の実機を用いた性能評価</a:t>
            </a:r>
            <a:endParaRPr kumimoji="1" lang="en-US" altLang="ja-JP" dirty="0"/>
          </a:p>
          <a:p>
            <a:pPr lvl="1"/>
            <a:endParaRPr kumimoji="1" lang="ja-JP" altLang="en-US" dirty="0"/>
          </a:p>
        </p:txBody>
      </p:sp>
      <p:sp>
        <p:nvSpPr>
          <p:cNvPr id="4" name="スライド番号プレースホルダー 3">
            <a:extLst>
              <a:ext uri="{FF2B5EF4-FFF2-40B4-BE49-F238E27FC236}">
                <a16:creationId xmlns:a16="http://schemas.microsoft.com/office/drawing/2014/main" id="{F59F8090-3C9F-63D3-D5EF-40217E8EA9D3}"/>
              </a:ext>
            </a:extLst>
          </p:cNvPr>
          <p:cNvSpPr>
            <a:spLocks noGrp="1"/>
          </p:cNvSpPr>
          <p:nvPr>
            <p:ph type="sldNum" sz="quarter" idx="12"/>
          </p:nvPr>
        </p:nvSpPr>
        <p:spPr/>
        <p:txBody>
          <a:bodyPr/>
          <a:lstStyle/>
          <a:p>
            <a:fld id="{A90EB208-DBBC-45B4-ABA7-543D072CE394}" type="slidenum">
              <a:rPr kumimoji="1" lang="ja-JP" altLang="en-US" smtClean="0"/>
              <a:pPr/>
              <a:t>10</a:t>
            </a:fld>
            <a:endParaRPr kumimoji="1" lang="ja-JP" altLang="en-US"/>
          </a:p>
        </p:txBody>
      </p:sp>
    </p:spTree>
    <p:extLst>
      <p:ext uri="{BB962C8B-B14F-4D97-AF65-F5344CB8AC3E}">
        <p14:creationId xmlns:p14="http://schemas.microsoft.com/office/powerpoint/2010/main" val="33447945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7AEE6A-524D-6089-8CD6-51DCCE0651D8}"/>
            </a:ext>
          </a:extLst>
        </p:cNvPr>
        <p:cNvGrpSpPr/>
        <p:nvPr/>
      </p:nvGrpSpPr>
      <p:grpSpPr>
        <a:xfrm>
          <a:off x="0" y="0"/>
          <a:ext cx="0" cy="0"/>
          <a:chOff x="0" y="0"/>
          <a:chExt cx="0" cy="0"/>
        </a:xfrm>
      </p:grpSpPr>
      <p:sp>
        <p:nvSpPr>
          <p:cNvPr id="3" name="字幕 2">
            <a:extLst>
              <a:ext uri="{FF2B5EF4-FFF2-40B4-BE49-F238E27FC236}">
                <a16:creationId xmlns:a16="http://schemas.microsoft.com/office/drawing/2014/main" id="{5A3D234B-ACE8-75B2-69D5-39420CBB87A6}"/>
              </a:ext>
            </a:extLst>
          </p:cNvPr>
          <p:cNvSpPr>
            <a:spLocks noGrp="1"/>
          </p:cNvSpPr>
          <p:nvPr>
            <p:ph type="subTitle" idx="1"/>
          </p:nvPr>
        </p:nvSpPr>
        <p:spPr>
          <a:xfrm>
            <a:off x="834736" y="3915930"/>
            <a:ext cx="10515600" cy="1978433"/>
          </a:xfrm>
        </p:spPr>
        <p:txBody>
          <a:bodyPr>
            <a:normAutofit/>
          </a:bodyPr>
          <a:lstStyle/>
          <a:p>
            <a:r>
              <a:rPr lang="ja-JP" altLang="en-US" dirty="0">
                <a:solidFill>
                  <a:schemeClr val="tx1"/>
                </a:solidFill>
              </a:rPr>
              <a:t>九州工業大学</a:t>
            </a:r>
            <a:r>
              <a:rPr lang="en-US" altLang="ja-JP" dirty="0">
                <a:solidFill>
                  <a:schemeClr val="tx1"/>
                </a:solidFill>
              </a:rPr>
              <a:t> </a:t>
            </a:r>
            <a:r>
              <a:rPr lang="ja-JP" altLang="en-US" dirty="0">
                <a:solidFill>
                  <a:schemeClr val="tx1"/>
                </a:solidFill>
              </a:rPr>
              <a:t>情報工学部</a:t>
            </a:r>
            <a:r>
              <a:rPr lang="en-US" altLang="ja-JP" dirty="0">
                <a:solidFill>
                  <a:schemeClr val="tx1"/>
                </a:solidFill>
              </a:rPr>
              <a:t> </a:t>
            </a:r>
            <a:r>
              <a:rPr lang="ja-JP" altLang="en-US" dirty="0">
                <a:solidFill>
                  <a:schemeClr val="tx1"/>
                </a:solidFill>
              </a:rPr>
              <a:t>情報・通信工学科</a:t>
            </a:r>
            <a:br>
              <a:rPr lang="en-US" altLang="ja-JP" dirty="0">
                <a:solidFill>
                  <a:schemeClr val="tx1"/>
                </a:solidFill>
              </a:rPr>
            </a:br>
            <a:r>
              <a:rPr lang="ja-JP" altLang="en-US" dirty="0">
                <a:solidFill>
                  <a:schemeClr val="tx1"/>
                </a:solidFill>
              </a:rPr>
              <a:t>光來研究室</a:t>
            </a:r>
            <a:endParaRPr lang="en-US" altLang="ja-JP" dirty="0">
              <a:solidFill>
                <a:schemeClr val="tx1"/>
              </a:solidFill>
            </a:endParaRPr>
          </a:p>
          <a:p>
            <a:r>
              <a:rPr kumimoji="1" lang="en-US" altLang="ja-JP" dirty="0">
                <a:solidFill>
                  <a:schemeClr val="tx1"/>
                </a:solidFill>
              </a:rPr>
              <a:t>23222201</a:t>
            </a:r>
            <a:r>
              <a:rPr lang="ja-JP" altLang="en-US" dirty="0">
                <a:solidFill>
                  <a:schemeClr val="tx1"/>
                </a:solidFill>
              </a:rPr>
              <a:t> </a:t>
            </a:r>
            <a:r>
              <a:rPr kumimoji="1" lang="ja-JP" altLang="en-US" dirty="0">
                <a:solidFill>
                  <a:schemeClr val="tx1"/>
                </a:solidFill>
              </a:rPr>
              <a:t>岩野</a:t>
            </a:r>
            <a:r>
              <a:rPr kumimoji="1" lang="en-US" altLang="ja-JP" dirty="0">
                <a:solidFill>
                  <a:schemeClr val="tx1"/>
                </a:solidFill>
              </a:rPr>
              <a:t> </a:t>
            </a:r>
            <a:r>
              <a:rPr kumimoji="1" lang="ja-JP" altLang="en-US" dirty="0">
                <a:solidFill>
                  <a:schemeClr val="tx1"/>
                </a:solidFill>
              </a:rPr>
              <a:t>空仁</a:t>
            </a:r>
          </a:p>
        </p:txBody>
      </p:sp>
      <p:sp>
        <p:nvSpPr>
          <p:cNvPr id="4" name="スライド番号プレースホルダー 3">
            <a:extLst>
              <a:ext uri="{FF2B5EF4-FFF2-40B4-BE49-F238E27FC236}">
                <a16:creationId xmlns:a16="http://schemas.microsoft.com/office/drawing/2014/main" id="{553C986B-4263-04A4-4B06-1CEE725ACAA8}"/>
              </a:ext>
            </a:extLst>
          </p:cNvPr>
          <p:cNvSpPr>
            <a:spLocks noGrp="1"/>
          </p:cNvSpPr>
          <p:nvPr>
            <p:ph type="sldNum" sz="quarter" idx="12"/>
          </p:nvPr>
        </p:nvSpPr>
        <p:spPr/>
        <p:txBody>
          <a:bodyPr/>
          <a:lstStyle/>
          <a:p>
            <a:fld id="{A90EB208-DBBC-45B4-ABA7-543D072CE394}" type="slidenum">
              <a:rPr kumimoji="1" lang="ja-JP" altLang="en-US" smtClean="0"/>
              <a:t>11</a:t>
            </a:fld>
            <a:endParaRPr kumimoji="1" lang="ja-JP" altLang="en-US"/>
          </a:p>
        </p:txBody>
      </p:sp>
      <p:sp>
        <p:nvSpPr>
          <p:cNvPr id="6" name="タイトル 5">
            <a:extLst>
              <a:ext uri="{FF2B5EF4-FFF2-40B4-BE49-F238E27FC236}">
                <a16:creationId xmlns:a16="http://schemas.microsoft.com/office/drawing/2014/main" id="{5BB8FE86-9E32-2631-A6A6-A5A882C156B9}"/>
              </a:ext>
            </a:extLst>
          </p:cNvPr>
          <p:cNvSpPr>
            <a:spLocks noGrp="1"/>
          </p:cNvSpPr>
          <p:nvPr>
            <p:ph type="ctrTitle"/>
          </p:nvPr>
        </p:nvSpPr>
        <p:spPr>
          <a:xfrm>
            <a:off x="834736" y="1122217"/>
            <a:ext cx="10515600" cy="2306783"/>
          </a:xfrm>
        </p:spPr>
        <p:txBody>
          <a:bodyPr/>
          <a:lstStyle/>
          <a:p>
            <a:pPr>
              <a:lnSpc>
                <a:spcPct val="100000"/>
              </a:lnSpc>
            </a:pPr>
            <a:r>
              <a:rPr lang="en-US" altLang="ja-JP" dirty="0"/>
              <a:t>RISC-V Keystone</a:t>
            </a:r>
            <a:r>
              <a:rPr lang="ja-JP" altLang="en-US"/>
              <a:t>を用いた</a:t>
            </a:r>
            <a:r>
              <a:rPr lang="en-US" altLang="ja-JP" dirty="0"/>
              <a:t>IoT</a:t>
            </a:r>
            <a:r>
              <a:rPr lang="ja-JP" altLang="en-US"/>
              <a:t>機器の</a:t>
            </a:r>
            <a:br>
              <a:rPr lang="en-US" altLang="ja-JP" dirty="0"/>
            </a:br>
            <a:r>
              <a:rPr lang="ja-JP" altLang="en-US"/>
              <a:t>安全なメモリ監視機構</a:t>
            </a:r>
          </a:p>
        </p:txBody>
      </p:sp>
    </p:spTree>
    <p:extLst>
      <p:ext uri="{BB962C8B-B14F-4D97-AF65-F5344CB8AC3E}">
        <p14:creationId xmlns:p14="http://schemas.microsoft.com/office/powerpoint/2010/main" val="2999296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B69C83-6954-716F-EB8C-162104D37025}"/>
              </a:ext>
            </a:extLst>
          </p:cNvPr>
          <p:cNvSpPr>
            <a:spLocks noGrp="1"/>
          </p:cNvSpPr>
          <p:nvPr>
            <p:ph type="title"/>
          </p:nvPr>
        </p:nvSpPr>
        <p:spPr/>
        <p:txBody>
          <a:bodyPr>
            <a:normAutofit/>
          </a:bodyPr>
          <a:lstStyle/>
          <a:p>
            <a:r>
              <a:rPr kumimoji="1" lang="en-US" altLang="ja-JP" dirty="0"/>
              <a:t>IoT (Internet </a:t>
            </a:r>
            <a:r>
              <a:rPr lang="en-US" altLang="ja-JP" dirty="0"/>
              <a:t>of Things</a:t>
            </a:r>
            <a:r>
              <a:rPr kumimoji="1" lang="en-US" altLang="ja-JP" dirty="0"/>
              <a:t>) </a:t>
            </a:r>
            <a:r>
              <a:rPr kumimoji="1" lang="ja-JP" altLang="en-US"/>
              <a:t>の普及</a:t>
            </a:r>
          </a:p>
        </p:txBody>
      </p:sp>
      <p:sp>
        <p:nvSpPr>
          <p:cNvPr id="3" name="コンテンツ プレースホルダー 2">
            <a:extLst>
              <a:ext uri="{FF2B5EF4-FFF2-40B4-BE49-F238E27FC236}">
                <a16:creationId xmlns:a16="http://schemas.microsoft.com/office/drawing/2014/main" id="{B0A00BB9-5902-1A10-5E39-A2BB25CB12F2}"/>
              </a:ext>
            </a:extLst>
          </p:cNvPr>
          <p:cNvSpPr>
            <a:spLocks noGrp="1"/>
          </p:cNvSpPr>
          <p:nvPr>
            <p:ph idx="1"/>
          </p:nvPr>
        </p:nvSpPr>
        <p:spPr/>
        <p:txBody>
          <a:bodyPr/>
          <a:lstStyle/>
          <a:p>
            <a:r>
              <a:rPr kumimoji="1" lang="en-US" altLang="ja-JP" dirty="0"/>
              <a:t>IoT</a:t>
            </a:r>
            <a:r>
              <a:rPr kumimoji="1" lang="ja-JP" altLang="en-US" dirty="0"/>
              <a:t>機器の普及が進んでおり、今後も増加が予想されている</a:t>
            </a:r>
            <a:endParaRPr kumimoji="1" lang="en-US" altLang="ja-JP" dirty="0"/>
          </a:p>
          <a:p>
            <a:pPr lvl="1"/>
            <a:r>
              <a:rPr kumimoji="1" lang="ja-JP" altLang="en-US"/>
              <a:t>インターネットに接続され、情報交換や遠隔操作が可能</a:t>
            </a:r>
            <a:endParaRPr lang="en-US" altLang="ja-JP" dirty="0"/>
          </a:p>
          <a:p>
            <a:pPr lvl="1"/>
            <a:r>
              <a:rPr lang="ja-JP" altLang="en-US"/>
              <a:t>企業</a:t>
            </a:r>
            <a:r>
              <a:rPr lang="ja-JP" altLang="en-US" dirty="0"/>
              <a:t>だけでなく一般家庭でも広く利用されている</a:t>
            </a:r>
            <a:endParaRPr lang="en-US" altLang="ja-JP" dirty="0"/>
          </a:p>
          <a:p>
            <a:r>
              <a:rPr kumimoji="1" lang="en-US" altLang="ja-JP" dirty="0"/>
              <a:t>IoT</a:t>
            </a:r>
            <a:r>
              <a:rPr kumimoji="1" lang="ja-JP" altLang="en-US" dirty="0"/>
              <a:t>機器は外部からの攻撃を受けるリスクが高</a:t>
            </a:r>
            <a:r>
              <a:rPr lang="ja-JP" altLang="en-US" dirty="0"/>
              <a:t>い</a:t>
            </a:r>
            <a:endParaRPr lang="en-US" altLang="ja-JP" dirty="0"/>
          </a:p>
          <a:p>
            <a:pPr lvl="1"/>
            <a:r>
              <a:rPr lang="ja-JP" altLang="en-US" dirty="0"/>
              <a:t>実際に</a:t>
            </a:r>
            <a:r>
              <a:rPr lang="en-US" altLang="ja-JP" dirty="0"/>
              <a:t>IoT</a:t>
            </a:r>
            <a:r>
              <a:rPr lang="ja-JP" altLang="en-US" dirty="0"/>
              <a:t>機器を対象とした攻撃は増加している</a:t>
            </a:r>
            <a:endParaRPr lang="en-US" altLang="ja-JP" dirty="0"/>
          </a:p>
          <a:p>
            <a:pPr lvl="1"/>
            <a:r>
              <a:rPr kumimoji="1" lang="ja-JP" altLang="en-US" dirty="0"/>
              <a:t>不正に侵入され、プログラムを改ざんされる事例も発生</a:t>
            </a:r>
          </a:p>
        </p:txBody>
      </p:sp>
      <p:sp>
        <p:nvSpPr>
          <p:cNvPr id="4" name="スライド番号プレースホルダー 3">
            <a:extLst>
              <a:ext uri="{FF2B5EF4-FFF2-40B4-BE49-F238E27FC236}">
                <a16:creationId xmlns:a16="http://schemas.microsoft.com/office/drawing/2014/main" id="{975989CF-0E45-0C7B-554B-09EAEEB82AD4}"/>
              </a:ext>
            </a:extLst>
          </p:cNvPr>
          <p:cNvSpPr>
            <a:spLocks noGrp="1"/>
          </p:cNvSpPr>
          <p:nvPr>
            <p:ph type="sldNum" sz="quarter" idx="12"/>
          </p:nvPr>
        </p:nvSpPr>
        <p:spPr/>
        <p:txBody>
          <a:bodyPr/>
          <a:lstStyle/>
          <a:p>
            <a:fld id="{A90EB208-DBBC-45B4-ABA7-543D072CE394}" type="slidenum">
              <a:rPr kumimoji="1" lang="ja-JP" altLang="en-US" smtClean="0"/>
              <a:pPr/>
              <a:t>2</a:t>
            </a:fld>
            <a:endParaRPr kumimoji="1" lang="ja-JP" altLang="en-US"/>
          </a:p>
        </p:txBody>
      </p:sp>
      <p:graphicFrame>
        <p:nvGraphicFramePr>
          <p:cNvPr id="6" name="グラフ 5">
            <a:extLst>
              <a:ext uri="{FF2B5EF4-FFF2-40B4-BE49-F238E27FC236}">
                <a16:creationId xmlns:a16="http://schemas.microsoft.com/office/drawing/2014/main" id="{4FDEB23E-7F72-0546-8923-BC4C22ABB9F7}"/>
              </a:ext>
            </a:extLst>
          </p:cNvPr>
          <p:cNvGraphicFramePr>
            <a:graphicFrameLocks/>
          </p:cNvGraphicFramePr>
          <p:nvPr>
            <p:extLst>
              <p:ext uri="{D42A27DB-BD31-4B8C-83A1-F6EECF244321}">
                <p14:modId xmlns:p14="http://schemas.microsoft.com/office/powerpoint/2010/main" val="1062129780"/>
              </p:ext>
            </p:extLst>
          </p:nvPr>
        </p:nvGraphicFramePr>
        <p:xfrm>
          <a:off x="1896760" y="4219021"/>
          <a:ext cx="8395015" cy="241813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01901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14E4A8D2-7302-4B13-F942-D913A37CD76B}"/>
              </a:ext>
            </a:extLst>
          </p:cNvPr>
          <p:cNvSpPr>
            <a:spLocks noGrp="1"/>
          </p:cNvSpPr>
          <p:nvPr>
            <p:ph idx="1"/>
          </p:nvPr>
        </p:nvSpPr>
        <p:spPr/>
        <p:txBody>
          <a:bodyPr/>
          <a:lstStyle/>
          <a:p>
            <a:r>
              <a:rPr lang="ja-JP" altLang="en-US" dirty="0"/>
              <a:t>侵入の糸口となる</a:t>
            </a:r>
            <a:r>
              <a:rPr lang="en-US" altLang="ja-JP" dirty="0"/>
              <a:t>IoT</a:t>
            </a:r>
            <a:r>
              <a:rPr lang="ja-JP" altLang="en-US" dirty="0"/>
              <a:t>機器の脆弱性を完全に取り除くのは難しい</a:t>
            </a:r>
            <a:endParaRPr lang="en-US" altLang="ja-JP" dirty="0"/>
          </a:p>
          <a:p>
            <a:pPr lvl="1"/>
            <a:r>
              <a:rPr kumimoji="1" lang="ja-JP" altLang="en-US" dirty="0"/>
              <a:t>侵入検知システム</a:t>
            </a:r>
            <a:r>
              <a:rPr kumimoji="1" lang="en-US" altLang="ja-JP" dirty="0"/>
              <a:t> (IDS</a:t>
            </a:r>
            <a:r>
              <a:rPr lang="en-US" altLang="ja-JP" dirty="0"/>
              <a:t>) </a:t>
            </a:r>
            <a:r>
              <a:rPr lang="ja-JP" altLang="en-US" dirty="0"/>
              <a:t>を用いて攻撃を検知する必要</a:t>
            </a:r>
            <a:endParaRPr lang="en-US" altLang="ja-JP" dirty="0"/>
          </a:p>
          <a:p>
            <a:pPr lvl="1"/>
            <a:r>
              <a:rPr lang="en-US" altLang="ja-JP" dirty="0"/>
              <a:t>IoT</a:t>
            </a:r>
            <a:r>
              <a:rPr lang="ja-JP" altLang="en-US" dirty="0"/>
              <a:t>機器内のシステムの異常を監視し、管理者に対して通知を行う</a:t>
            </a:r>
            <a:endParaRPr lang="en-US" altLang="ja-JP" dirty="0"/>
          </a:p>
          <a:p>
            <a:r>
              <a:rPr kumimoji="1" lang="ja-JP" altLang="en-US" dirty="0"/>
              <a:t>監視対象システム内で</a:t>
            </a:r>
            <a:r>
              <a:rPr kumimoji="1" lang="en-US" altLang="ja-JP" dirty="0"/>
              <a:t>IDS</a:t>
            </a:r>
            <a:r>
              <a:rPr kumimoji="1" lang="ja-JP" altLang="en-US" dirty="0"/>
              <a:t>を安全に実行するのは難しい</a:t>
            </a:r>
            <a:endParaRPr kumimoji="1" lang="en-US" altLang="ja-JP" dirty="0"/>
          </a:p>
          <a:p>
            <a:pPr lvl="1"/>
            <a:r>
              <a:rPr lang="ja-JP" altLang="en-US" dirty="0"/>
              <a:t>システム内に侵入されると</a:t>
            </a:r>
            <a:r>
              <a:rPr lang="en-US" altLang="ja-JP" dirty="0"/>
              <a:t>IDS</a:t>
            </a:r>
            <a:r>
              <a:rPr lang="ja-JP" altLang="en-US" dirty="0"/>
              <a:t>を無効化される恐れ</a:t>
            </a:r>
            <a:endParaRPr lang="en-US" altLang="ja-JP" dirty="0"/>
          </a:p>
          <a:p>
            <a:pPr lvl="1"/>
            <a:r>
              <a:rPr kumimoji="1" lang="en-US" altLang="ja-JP" dirty="0"/>
              <a:t>OS</a:t>
            </a:r>
            <a:r>
              <a:rPr kumimoji="1" lang="ja-JP" altLang="en-US" dirty="0"/>
              <a:t>に脆弱性があると</a:t>
            </a:r>
            <a:r>
              <a:rPr kumimoji="1" lang="en-US" altLang="ja-JP" dirty="0"/>
              <a:t>OS</a:t>
            </a:r>
            <a:r>
              <a:rPr kumimoji="1" lang="ja-JP" altLang="en-US" dirty="0"/>
              <a:t>内の</a:t>
            </a:r>
            <a:r>
              <a:rPr kumimoji="1" lang="en-US" altLang="ja-JP" dirty="0"/>
              <a:t>IDS</a:t>
            </a:r>
            <a:r>
              <a:rPr kumimoji="1" lang="ja-JP" altLang="en-US" dirty="0"/>
              <a:t>でさえ攻撃を受ける</a:t>
            </a:r>
          </a:p>
        </p:txBody>
      </p:sp>
      <p:sp>
        <p:nvSpPr>
          <p:cNvPr id="2" name="タイトル 1">
            <a:extLst>
              <a:ext uri="{FF2B5EF4-FFF2-40B4-BE49-F238E27FC236}">
                <a16:creationId xmlns:a16="http://schemas.microsoft.com/office/drawing/2014/main" id="{401AD28D-039A-4405-D42D-24C95CF68207}"/>
              </a:ext>
            </a:extLst>
          </p:cNvPr>
          <p:cNvSpPr>
            <a:spLocks noGrp="1"/>
          </p:cNvSpPr>
          <p:nvPr>
            <p:ph type="title"/>
          </p:nvPr>
        </p:nvSpPr>
        <p:spPr/>
        <p:txBody>
          <a:bodyPr/>
          <a:lstStyle/>
          <a:p>
            <a:r>
              <a:rPr kumimoji="1" lang="ja-JP" altLang="en-US"/>
              <a:t>侵入検知システムの必要性</a:t>
            </a:r>
          </a:p>
        </p:txBody>
      </p:sp>
      <p:sp>
        <p:nvSpPr>
          <p:cNvPr id="4" name="スライド番号プレースホルダー 3">
            <a:extLst>
              <a:ext uri="{FF2B5EF4-FFF2-40B4-BE49-F238E27FC236}">
                <a16:creationId xmlns:a16="http://schemas.microsoft.com/office/drawing/2014/main" id="{E8CDB685-C9FF-DD0C-5A98-7687DADD3308}"/>
              </a:ext>
            </a:extLst>
          </p:cNvPr>
          <p:cNvSpPr>
            <a:spLocks noGrp="1"/>
          </p:cNvSpPr>
          <p:nvPr>
            <p:ph type="sldNum" sz="quarter" idx="12"/>
          </p:nvPr>
        </p:nvSpPr>
        <p:spPr/>
        <p:txBody>
          <a:bodyPr/>
          <a:lstStyle/>
          <a:p>
            <a:fld id="{A90EB208-DBBC-45B4-ABA7-543D072CE394}" type="slidenum">
              <a:rPr kumimoji="1" lang="ja-JP" altLang="en-US" smtClean="0"/>
              <a:pPr/>
              <a:t>3</a:t>
            </a:fld>
            <a:endParaRPr kumimoji="1" lang="ja-JP" altLang="en-US"/>
          </a:p>
        </p:txBody>
      </p:sp>
      <p:sp>
        <p:nvSpPr>
          <p:cNvPr id="19" name="角丸四角形 18">
            <a:extLst>
              <a:ext uri="{FF2B5EF4-FFF2-40B4-BE49-F238E27FC236}">
                <a16:creationId xmlns:a16="http://schemas.microsoft.com/office/drawing/2014/main" id="{B4738BFF-5423-5154-8189-1C61FF1FAFD0}"/>
              </a:ext>
            </a:extLst>
          </p:cNvPr>
          <p:cNvSpPr/>
          <p:nvPr/>
        </p:nvSpPr>
        <p:spPr>
          <a:xfrm>
            <a:off x="5837283" y="4247850"/>
            <a:ext cx="4043318" cy="2339599"/>
          </a:xfrm>
          <a:prstGeom prst="roundRect">
            <a:avLst>
              <a:gd name="adj" fmla="val 7305"/>
            </a:avLst>
          </a:prstGeom>
          <a:solidFill>
            <a:schemeClr val="accent4">
              <a:lumMod val="20000"/>
              <a:lumOff val="80000"/>
            </a:schemeClr>
          </a:solidFill>
          <a:ln w="38100">
            <a:solidFill>
              <a:schemeClr val="accent4">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kumimoji="1" lang="ja-JP" altLang="en-US" b="1">
                <a:solidFill>
                  <a:sysClr val="windowText" lastClr="000000"/>
                </a:solidFill>
              </a:rPr>
              <a:t>監視対象システム</a:t>
            </a:r>
          </a:p>
        </p:txBody>
      </p:sp>
      <p:pic>
        <p:nvPicPr>
          <p:cNvPr id="8" name="図 7" descr="記号, コンピュータ が含まれている画像&#10;&#10;自動的に生成された説明">
            <a:extLst>
              <a:ext uri="{FF2B5EF4-FFF2-40B4-BE49-F238E27FC236}">
                <a16:creationId xmlns:a16="http://schemas.microsoft.com/office/drawing/2014/main" id="{667CF1AB-BF26-A70D-CAFD-BC80FAE6886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82263" y="4416603"/>
            <a:ext cx="1859506" cy="1859506"/>
          </a:xfrm>
          <a:prstGeom prst="rect">
            <a:avLst/>
          </a:prstGeom>
        </p:spPr>
      </p:pic>
      <p:sp>
        <p:nvSpPr>
          <p:cNvPr id="9" name="右矢印 8">
            <a:extLst>
              <a:ext uri="{FF2B5EF4-FFF2-40B4-BE49-F238E27FC236}">
                <a16:creationId xmlns:a16="http://schemas.microsoft.com/office/drawing/2014/main" id="{2FA34D4D-292B-525E-80EA-F7D7EB39B170}"/>
              </a:ext>
            </a:extLst>
          </p:cNvPr>
          <p:cNvSpPr/>
          <p:nvPr/>
        </p:nvSpPr>
        <p:spPr>
          <a:xfrm>
            <a:off x="4035479" y="5183701"/>
            <a:ext cx="2065432" cy="445100"/>
          </a:xfrm>
          <a:prstGeom prst="rightArrow">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C2BF9D76-8AA7-3F5E-6C92-DA5D8977DE9C}"/>
              </a:ext>
            </a:extLst>
          </p:cNvPr>
          <p:cNvSpPr txBox="1"/>
          <p:nvPr/>
        </p:nvSpPr>
        <p:spPr>
          <a:xfrm>
            <a:off x="4740193" y="4955143"/>
            <a:ext cx="646331" cy="369332"/>
          </a:xfrm>
          <a:prstGeom prst="rect">
            <a:avLst/>
          </a:prstGeom>
          <a:noFill/>
        </p:spPr>
        <p:txBody>
          <a:bodyPr wrap="none" rtlCol="0">
            <a:spAutoFit/>
          </a:bodyPr>
          <a:lstStyle/>
          <a:p>
            <a:r>
              <a:rPr kumimoji="1" lang="ja-JP" altLang="en-US" b="1">
                <a:solidFill>
                  <a:srgbClr val="C00000"/>
                </a:solidFill>
              </a:rPr>
              <a:t>侵入</a:t>
            </a:r>
          </a:p>
        </p:txBody>
      </p:sp>
      <p:sp>
        <p:nvSpPr>
          <p:cNvPr id="12" name="テキスト ボックス 11">
            <a:extLst>
              <a:ext uri="{FF2B5EF4-FFF2-40B4-BE49-F238E27FC236}">
                <a16:creationId xmlns:a16="http://schemas.microsoft.com/office/drawing/2014/main" id="{5D6C1D46-A2D7-7626-5503-5605F74BACD2}"/>
              </a:ext>
            </a:extLst>
          </p:cNvPr>
          <p:cNvSpPr txBox="1"/>
          <p:nvPr/>
        </p:nvSpPr>
        <p:spPr>
          <a:xfrm>
            <a:off x="2673434" y="6354246"/>
            <a:ext cx="877163" cy="369332"/>
          </a:xfrm>
          <a:prstGeom prst="rect">
            <a:avLst/>
          </a:prstGeom>
          <a:noFill/>
        </p:spPr>
        <p:txBody>
          <a:bodyPr wrap="none" rtlCol="0">
            <a:spAutoFit/>
          </a:bodyPr>
          <a:lstStyle/>
          <a:p>
            <a:r>
              <a:rPr kumimoji="1" lang="ja-JP" altLang="en-US" b="1" dirty="0"/>
              <a:t>攻撃者</a:t>
            </a:r>
          </a:p>
        </p:txBody>
      </p:sp>
      <p:sp>
        <p:nvSpPr>
          <p:cNvPr id="6" name="角丸四角形 32">
            <a:extLst>
              <a:ext uri="{FF2B5EF4-FFF2-40B4-BE49-F238E27FC236}">
                <a16:creationId xmlns:a16="http://schemas.microsoft.com/office/drawing/2014/main" id="{FC361B5C-70DA-489D-59CF-A6CB6731D43F}"/>
              </a:ext>
            </a:extLst>
          </p:cNvPr>
          <p:cNvSpPr/>
          <p:nvPr/>
        </p:nvSpPr>
        <p:spPr>
          <a:xfrm>
            <a:off x="6271208" y="5268267"/>
            <a:ext cx="3173298" cy="1085979"/>
          </a:xfrm>
          <a:prstGeom prst="roundRect">
            <a:avLst>
              <a:gd name="adj" fmla="val 7987"/>
            </a:avLst>
          </a:prstGeom>
          <a:solidFill>
            <a:schemeClr val="tx2">
              <a:lumMod val="20000"/>
              <a:lumOff val="80000"/>
            </a:schemeClr>
          </a:solidFill>
          <a:ln w="38100">
            <a:solidFill>
              <a:schemeClr val="tx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kumimoji="1" lang="en-US" altLang="ja-JP" b="1" dirty="0">
                <a:solidFill>
                  <a:sysClr val="windowText" lastClr="000000"/>
                </a:solidFill>
              </a:rPr>
              <a:t>OS</a:t>
            </a:r>
            <a:endParaRPr kumimoji="1" lang="ja-JP" altLang="en-US" b="1">
              <a:solidFill>
                <a:sysClr val="windowText" lastClr="000000"/>
              </a:solidFill>
            </a:endParaRPr>
          </a:p>
        </p:txBody>
      </p:sp>
      <p:sp>
        <p:nvSpPr>
          <p:cNvPr id="7" name="角丸四角形 6">
            <a:extLst>
              <a:ext uri="{FF2B5EF4-FFF2-40B4-BE49-F238E27FC236}">
                <a16:creationId xmlns:a16="http://schemas.microsoft.com/office/drawing/2014/main" id="{5BF47491-ED81-7864-12EB-3CB6A053A6D4}"/>
              </a:ext>
            </a:extLst>
          </p:cNvPr>
          <p:cNvSpPr/>
          <p:nvPr/>
        </p:nvSpPr>
        <p:spPr>
          <a:xfrm>
            <a:off x="6610861" y="5723727"/>
            <a:ext cx="2493991" cy="445989"/>
          </a:xfrm>
          <a:prstGeom prst="roundRect">
            <a:avLst/>
          </a:prstGeom>
          <a:solidFill>
            <a:schemeClr val="accent2">
              <a:lumMod val="20000"/>
              <a:lumOff val="80000"/>
            </a:schemeClr>
          </a:solidFill>
          <a:ln w="38100">
            <a:solidFill>
              <a:schemeClr val="accent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ysClr val="windowText" lastClr="000000"/>
                </a:solidFill>
              </a:rPr>
              <a:t>IDS</a:t>
            </a:r>
            <a:endParaRPr kumimoji="1" lang="ja-JP" altLang="en-US" b="1">
              <a:solidFill>
                <a:sysClr val="windowText" lastClr="000000"/>
              </a:solidFill>
            </a:endParaRPr>
          </a:p>
        </p:txBody>
      </p:sp>
      <p:sp>
        <p:nvSpPr>
          <p:cNvPr id="13" name="角丸四角形 6">
            <a:extLst>
              <a:ext uri="{FF2B5EF4-FFF2-40B4-BE49-F238E27FC236}">
                <a16:creationId xmlns:a16="http://schemas.microsoft.com/office/drawing/2014/main" id="{C0215DF4-A713-478A-58C1-B118145AF131}"/>
              </a:ext>
            </a:extLst>
          </p:cNvPr>
          <p:cNvSpPr/>
          <p:nvPr/>
        </p:nvSpPr>
        <p:spPr>
          <a:xfrm>
            <a:off x="6271208" y="4714120"/>
            <a:ext cx="3173298" cy="445989"/>
          </a:xfrm>
          <a:prstGeom prst="roundRect">
            <a:avLst>
              <a:gd name="adj" fmla="val 16667"/>
            </a:avLst>
          </a:prstGeom>
          <a:solidFill>
            <a:schemeClr val="accent2">
              <a:lumMod val="20000"/>
              <a:lumOff val="80000"/>
            </a:schemeClr>
          </a:solidFill>
          <a:ln w="38100">
            <a:solidFill>
              <a:schemeClr val="accent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ysClr val="windowText" lastClr="000000"/>
                </a:solidFill>
              </a:rPr>
              <a:t>IDS</a:t>
            </a:r>
            <a:endParaRPr kumimoji="1" lang="ja-JP" altLang="en-US" b="1">
              <a:solidFill>
                <a:sysClr val="windowText" lastClr="000000"/>
              </a:solidFill>
            </a:endParaRPr>
          </a:p>
        </p:txBody>
      </p:sp>
      <p:sp>
        <p:nvSpPr>
          <p:cNvPr id="5" name="乗算記号 4">
            <a:extLst>
              <a:ext uri="{FF2B5EF4-FFF2-40B4-BE49-F238E27FC236}">
                <a16:creationId xmlns:a16="http://schemas.microsoft.com/office/drawing/2014/main" id="{9CD6C51A-6A2D-073A-DC69-DE653B01AC40}"/>
              </a:ext>
            </a:extLst>
          </p:cNvPr>
          <p:cNvSpPr/>
          <p:nvPr/>
        </p:nvSpPr>
        <p:spPr>
          <a:xfrm>
            <a:off x="6519812" y="5335049"/>
            <a:ext cx="2648981" cy="1201281"/>
          </a:xfrm>
          <a:prstGeom prst="mathMultiply">
            <a:avLst>
              <a:gd name="adj1" fmla="val 13264"/>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乗算記号 14">
            <a:extLst>
              <a:ext uri="{FF2B5EF4-FFF2-40B4-BE49-F238E27FC236}">
                <a16:creationId xmlns:a16="http://schemas.microsoft.com/office/drawing/2014/main" id="{30F9135C-2CA4-19EA-C3C5-8B1FF2685F39}"/>
              </a:ext>
            </a:extLst>
          </p:cNvPr>
          <p:cNvSpPr/>
          <p:nvPr/>
        </p:nvSpPr>
        <p:spPr>
          <a:xfrm>
            <a:off x="6511997" y="4336473"/>
            <a:ext cx="2648981" cy="1201281"/>
          </a:xfrm>
          <a:prstGeom prst="mathMultiply">
            <a:avLst>
              <a:gd name="adj1" fmla="val 13264"/>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40221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C8CA58-F1F2-A5BD-56F5-871506362456}"/>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D22EBA17-4C25-3F03-554E-9A30E67CF96D}"/>
              </a:ext>
            </a:extLst>
          </p:cNvPr>
          <p:cNvSpPr>
            <a:spLocks noGrp="1"/>
          </p:cNvSpPr>
          <p:nvPr>
            <p:ph type="title"/>
          </p:nvPr>
        </p:nvSpPr>
        <p:spPr/>
        <p:txBody>
          <a:bodyPr/>
          <a:lstStyle/>
          <a:p>
            <a:r>
              <a:rPr kumimoji="1" lang="en-US" altLang="ja-JP" dirty="0"/>
              <a:t>Intel SGX</a:t>
            </a:r>
            <a:r>
              <a:rPr kumimoji="1" lang="ja-JP" altLang="en-US"/>
              <a:t>を用いた</a:t>
            </a:r>
            <a:r>
              <a:rPr kumimoji="1" lang="en-US" altLang="ja-JP" dirty="0"/>
              <a:t>IDS</a:t>
            </a:r>
            <a:r>
              <a:rPr kumimoji="1" lang="ja-JP" altLang="en-US"/>
              <a:t>の保護</a:t>
            </a:r>
          </a:p>
        </p:txBody>
      </p:sp>
      <p:sp>
        <p:nvSpPr>
          <p:cNvPr id="3" name="コンテンツ プレースホルダー 2">
            <a:extLst>
              <a:ext uri="{FF2B5EF4-FFF2-40B4-BE49-F238E27FC236}">
                <a16:creationId xmlns:a16="http://schemas.microsoft.com/office/drawing/2014/main" id="{8FFA2862-8CCF-C596-52E5-2F66AD76C3D8}"/>
              </a:ext>
            </a:extLst>
          </p:cNvPr>
          <p:cNvSpPr>
            <a:spLocks noGrp="1"/>
          </p:cNvSpPr>
          <p:nvPr>
            <p:ph idx="1"/>
          </p:nvPr>
        </p:nvSpPr>
        <p:spPr/>
        <p:txBody>
          <a:bodyPr/>
          <a:lstStyle/>
          <a:p>
            <a:r>
              <a:rPr kumimoji="1" lang="en-US" altLang="ja-JP" dirty="0"/>
              <a:t>Intel SGX</a:t>
            </a:r>
            <a:r>
              <a:rPr kumimoji="1" lang="ja-JP" altLang="en-US" dirty="0"/>
              <a:t>を用いた</a:t>
            </a:r>
            <a:r>
              <a:rPr kumimoji="1" lang="en-US" altLang="ja-JP" dirty="0"/>
              <a:t>IDS</a:t>
            </a:r>
            <a:r>
              <a:rPr lang="ja-JP" altLang="en-US" dirty="0"/>
              <a:t>の</a:t>
            </a:r>
            <a:r>
              <a:rPr kumimoji="1" lang="ja-JP" altLang="en-US" dirty="0"/>
              <a:t>安全な実行手法が提案 </a:t>
            </a:r>
            <a:r>
              <a:rPr kumimoji="1" lang="en-US" altLang="ja-JP" sz="2400" dirty="0"/>
              <a:t>[Koga+, TrustCom’23]</a:t>
            </a:r>
          </a:p>
          <a:p>
            <a:pPr lvl="1"/>
            <a:r>
              <a:rPr kumimoji="1" lang="ja-JP" altLang="en-US" dirty="0"/>
              <a:t>保護領域 </a:t>
            </a:r>
            <a:r>
              <a:rPr kumimoji="1" lang="en-US" altLang="ja-JP" dirty="0"/>
              <a:t>(</a:t>
            </a:r>
            <a:r>
              <a:rPr kumimoji="1" lang="ja-JP" altLang="en-US" dirty="0"/>
              <a:t>エンクレイヴ</a:t>
            </a:r>
            <a:r>
              <a:rPr kumimoji="1" lang="en-US" altLang="ja-JP" dirty="0"/>
              <a:t>) </a:t>
            </a:r>
            <a:r>
              <a:rPr kumimoji="1" lang="ja-JP" altLang="en-US" dirty="0"/>
              <a:t>で</a:t>
            </a:r>
            <a:r>
              <a:rPr kumimoji="1" lang="en-US" altLang="ja-JP" dirty="0"/>
              <a:t>IDS</a:t>
            </a:r>
            <a:r>
              <a:rPr kumimoji="1" lang="ja-JP" altLang="en-US" dirty="0"/>
              <a:t>を実行し、盗聴・改ざんを防ぐ</a:t>
            </a:r>
            <a:endParaRPr kumimoji="1" lang="en-US" altLang="ja-JP" dirty="0"/>
          </a:p>
          <a:p>
            <a:pPr lvl="1"/>
            <a:r>
              <a:rPr lang="en-US" altLang="ja-JP" dirty="0"/>
              <a:t>IDS</a:t>
            </a:r>
            <a:r>
              <a:rPr lang="ja-JP" altLang="en-US" dirty="0"/>
              <a:t>は監視対象システムのメモリを解析して</a:t>
            </a:r>
            <a:r>
              <a:rPr lang="en-US" altLang="ja-JP" dirty="0"/>
              <a:t>OS</a:t>
            </a:r>
            <a:r>
              <a:rPr lang="ja-JP" altLang="en-US" dirty="0"/>
              <a:t>データを監視</a:t>
            </a:r>
            <a:endParaRPr lang="en-US" altLang="ja-JP" dirty="0"/>
          </a:p>
          <a:p>
            <a:r>
              <a:rPr lang="en-US" altLang="ja-JP" dirty="0"/>
              <a:t>IoT</a:t>
            </a:r>
            <a:r>
              <a:rPr lang="ja-JP" altLang="en-US" dirty="0"/>
              <a:t>機器で利用するのは難しい</a:t>
            </a:r>
            <a:endParaRPr lang="en-US" altLang="ja-JP" dirty="0"/>
          </a:p>
          <a:p>
            <a:pPr lvl="1"/>
            <a:r>
              <a:rPr lang="en-US" altLang="ja-JP" dirty="0"/>
              <a:t>BIOS</a:t>
            </a:r>
            <a:r>
              <a:rPr lang="ja-JP" altLang="en-US"/>
              <a:t>経由でのメモリデータ取得が必要でありオーバヘッド</a:t>
            </a:r>
            <a:r>
              <a:rPr lang="ja-JP" altLang="en-US" dirty="0"/>
              <a:t>が大きい</a:t>
            </a:r>
            <a:endParaRPr lang="en-US" altLang="ja-JP" dirty="0"/>
          </a:p>
          <a:p>
            <a:pPr lvl="1"/>
            <a:r>
              <a:rPr lang="ja-JP" altLang="en-US" dirty="0"/>
              <a:t>現在、</a:t>
            </a:r>
            <a:r>
              <a:rPr lang="en-US" altLang="ja-JP" dirty="0"/>
              <a:t>SGX</a:t>
            </a:r>
            <a:r>
              <a:rPr lang="ja-JP" altLang="en-US" dirty="0"/>
              <a:t>をサポートしているのはサーバ向け</a:t>
            </a:r>
            <a:r>
              <a:rPr lang="en-US" altLang="ja-JP" dirty="0"/>
              <a:t>CPU</a:t>
            </a:r>
            <a:r>
              <a:rPr lang="ja-JP" altLang="en-US" dirty="0"/>
              <a:t>のみ</a:t>
            </a:r>
            <a:endParaRPr lang="en-US" altLang="ja-JP" dirty="0"/>
          </a:p>
        </p:txBody>
      </p:sp>
      <p:sp>
        <p:nvSpPr>
          <p:cNvPr id="4" name="スライド番号プレースホルダー 3">
            <a:extLst>
              <a:ext uri="{FF2B5EF4-FFF2-40B4-BE49-F238E27FC236}">
                <a16:creationId xmlns:a16="http://schemas.microsoft.com/office/drawing/2014/main" id="{6D02007C-F54A-153C-97B6-9ADA2FAE526A}"/>
              </a:ext>
            </a:extLst>
          </p:cNvPr>
          <p:cNvSpPr>
            <a:spLocks noGrp="1"/>
          </p:cNvSpPr>
          <p:nvPr>
            <p:ph type="sldNum" sz="quarter" idx="12"/>
          </p:nvPr>
        </p:nvSpPr>
        <p:spPr/>
        <p:txBody>
          <a:bodyPr/>
          <a:lstStyle/>
          <a:p>
            <a:fld id="{A90EB208-DBBC-45B4-ABA7-543D072CE394}" type="slidenum">
              <a:rPr kumimoji="1" lang="ja-JP" altLang="en-US" smtClean="0"/>
              <a:pPr/>
              <a:t>4</a:t>
            </a:fld>
            <a:endParaRPr kumimoji="1" lang="ja-JP" altLang="en-US" dirty="0"/>
          </a:p>
        </p:txBody>
      </p:sp>
      <p:sp>
        <p:nvSpPr>
          <p:cNvPr id="13" name="角丸四角形 12">
            <a:extLst>
              <a:ext uri="{FF2B5EF4-FFF2-40B4-BE49-F238E27FC236}">
                <a16:creationId xmlns:a16="http://schemas.microsoft.com/office/drawing/2014/main" id="{FEFA95CD-1660-4516-0E95-C6699ED5719A}"/>
              </a:ext>
            </a:extLst>
          </p:cNvPr>
          <p:cNvSpPr/>
          <p:nvPr/>
        </p:nvSpPr>
        <p:spPr>
          <a:xfrm>
            <a:off x="4407063" y="4167880"/>
            <a:ext cx="3377873" cy="1168601"/>
          </a:xfrm>
          <a:prstGeom prst="roundRect">
            <a:avLst>
              <a:gd name="adj" fmla="val 8103"/>
            </a:avLst>
          </a:prstGeom>
          <a:solidFill>
            <a:schemeClr val="accent4">
              <a:lumMod val="20000"/>
              <a:lumOff val="80000"/>
            </a:schemeClr>
          </a:solidFill>
          <a:ln w="38100">
            <a:solidFill>
              <a:schemeClr val="accent4">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600" b="1">
                <a:solidFill>
                  <a:sysClr val="windowText" lastClr="000000"/>
                </a:solidFill>
              </a:rPr>
              <a:t>監視対象</a:t>
            </a:r>
            <a:endParaRPr kumimoji="1" lang="en-US" altLang="ja-JP" sz="1600" b="1" dirty="0">
              <a:solidFill>
                <a:sysClr val="windowText" lastClr="000000"/>
              </a:solidFill>
            </a:endParaRPr>
          </a:p>
          <a:p>
            <a:r>
              <a:rPr kumimoji="1" lang="ja-JP" altLang="en-US" sz="1600" b="1">
                <a:solidFill>
                  <a:sysClr val="windowText" lastClr="000000"/>
                </a:solidFill>
              </a:rPr>
              <a:t>システム</a:t>
            </a:r>
            <a:endParaRPr kumimoji="1" lang="en-US" altLang="ja-JP" sz="1600" b="1" dirty="0">
              <a:solidFill>
                <a:sysClr val="windowText" lastClr="000000"/>
              </a:solidFill>
            </a:endParaRPr>
          </a:p>
        </p:txBody>
      </p:sp>
      <p:sp>
        <p:nvSpPr>
          <p:cNvPr id="14" name="角丸四角形 13">
            <a:extLst>
              <a:ext uri="{FF2B5EF4-FFF2-40B4-BE49-F238E27FC236}">
                <a16:creationId xmlns:a16="http://schemas.microsoft.com/office/drawing/2014/main" id="{9031ED43-5C8A-6D4A-91AB-5FFB2C4E2788}"/>
              </a:ext>
            </a:extLst>
          </p:cNvPr>
          <p:cNvSpPr/>
          <p:nvPr/>
        </p:nvSpPr>
        <p:spPr>
          <a:xfrm>
            <a:off x="5492845" y="4301585"/>
            <a:ext cx="2132930" cy="901189"/>
          </a:xfrm>
          <a:prstGeom prst="roundRect">
            <a:avLst>
              <a:gd name="adj" fmla="val 9960"/>
            </a:avLst>
          </a:prstGeom>
          <a:solidFill>
            <a:schemeClr val="accent6">
              <a:lumMod val="20000"/>
              <a:lumOff val="80000"/>
            </a:schemeClr>
          </a:solidFill>
          <a:ln w="38100">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kumimoji="1" lang="ja-JP" altLang="en-US" sz="1600" b="1">
                <a:solidFill>
                  <a:sysClr val="windowText" lastClr="000000"/>
                </a:solidFill>
              </a:rPr>
              <a:t>エンクレイヴ</a:t>
            </a:r>
          </a:p>
        </p:txBody>
      </p:sp>
      <p:sp>
        <p:nvSpPr>
          <p:cNvPr id="15" name="角丸四角形 14">
            <a:extLst>
              <a:ext uri="{FF2B5EF4-FFF2-40B4-BE49-F238E27FC236}">
                <a16:creationId xmlns:a16="http://schemas.microsoft.com/office/drawing/2014/main" id="{4CDA6E01-2861-DD36-461E-AC2CCF3ECD00}"/>
              </a:ext>
            </a:extLst>
          </p:cNvPr>
          <p:cNvSpPr/>
          <p:nvPr/>
        </p:nvSpPr>
        <p:spPr>
          <a:xfrm>
            <a:off x="5791733" y="4660116"/>
            <a:ext cx="1535154" cy="406341"/>
          </a:xfrm>
          <a:prstGeom prst="roundRect">
            <a:avLst/>
          </a:prstGeom>
          <a:solidFill>
            <a:schemeClr val="accent2">
              <a:lumMod val="20000"/>
              <a:lumOff val="80000"/>
            </a:schemeClr>
          </a:solidFill>
          <a:ln w="38100">
            <a:solidFill>
              <a:schemeClr val="accent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a:solidFill>
                  <a:sysClr val="windowText" lastClr="000000"/>
                </a:solidFill>
              </a:rPr>
              <a:t>IDS</a:t>
            </a:r>
            <a:endParaRPr kumimoji="1" lang="ja-JP" altLang="en-US" sz="1600" b="1">
              <a:solidFill>
                <a:sysClr val="windowText" lastClr="000000"/>
              </a:solidFill>
            </a:endParaRPr>
          </a:p>
        </p:txBody>
      </p:sp>
      <p:sp>
        <p:nvSpPr>
          <p:cNvPr id="16" name="角丸四角形 15">
            <a:extLst>
              <a:ext uri="{FF2B5EF4-FFF2-40B4-BE49-F238E27FC236}">
                <a16:creationId xmlns:a16="http://schemas.microsoft.com/office/drawing/2014/main" id="{FE6B3ADD-BDBE-E4DB-45B9-30978300B4C6}"/>
              </a:ext>
            </a:extLst>
          </p:cNvPr>
          <p:cNvSpPr/>
          <p:nvPr/>
        </p:nvSpPr>
        <p:spPr>
          <a:xfrm>
            <a:off x="4407063" y="5450670"/>
            <a:ext cx="3377873" cy="570223"/>
          </a:xfrm>
          <a:prstGeom prst="roundRect">
            <a:avLst>
              <a:gd name="adj" fmla="val 13802"/>
            </a:avLst>
          </a:prstGeom>
          <a:solidFill>
            <a:schemeClr val="bg2">
              <a:lumMod val="90000"/>
            </a:schemeClr>
          </a:solidFill>
          <a:ln w="38100">
            <a:solidFill>
              <a:schemeClr val="bg2">
                <a:lumMod val="1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1600" b="1" dirty="0">
                <a:solidFill>
                  <a:sysClr val="windowText" lastClr="000000"/>
                </a:solidFill>
              </a:rPr>
              <a:t>BIOS</a:t>
            </a:r>
            <a:endParaRPr kumimoji="1" lang="ja-JP" altLang="en-US" sz="1600" b="1">
              <a:solidFill>
                <a:sysClr val="windowText" lastClr="000000"/>
              </a:solidFill>
            </a:endParaRPr>
          </a:p>
        </p:txBody>
      </p:sp>
      <p:sp>
        <p:nvSpPr>
          <p:cNvPr id="6" name="角丸四角形 15">
            <a:extLst>
              <a:ext uri="{FF2B5EF4-FFF2-40B4-BE49-F238E27FC236}">
                <a16:creationId xmlns:a16="http://schemas.microsoft.com/office/drawing/2014/main" id="{1156E02E-2542-7D40-DE9D-A4473DA37EC4}"/>
              </a:ext>
            </a:extLst>
          </p:cNvPr>
          <p:cNvSpPr/>
          <p:nvPr/>
        </p:nvSpPr>
        <p:spPr>
          <a:xfrm>
            <a:off x="4405331" y="6135082"/>
            <a:ext cx="3377873" cy="570223"/>
          </a:xfrm>
          <a:prstGeom prst="roundRect">
            <a:avLst>
              <a:gd name="adj" fmla="val 14863"/>
            </a:avLst>
          </a:prstGeom>
          <a:solidFill>
            <a:schemeClr val="accent3">
              <a:lumMod val="20000"/>
              <a:lumOff val="80000"/>
            </a:schemeClr>
          </a:solidFill>
          <a:ln w="38100">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tx1"/>
                </a:solidFill>
              </a:rPr>
              <a:t>ハードウェア</a:t>
            </a:r>
          </a:p>
        </p:txBody>
      </p:sp>
      <p:sp>
        <p:nvSpPr>
          <p:cNvPr id="22" name="正方形/長方形 21">
            <a:extLst>
              <a:ext uri="{FF2B5EF4-FFF2-40B4-BE49-F238E27FC236}">
                <a16:creationId xmlns:a16="http://schemas.microsoft.com/office/drawing/2014/main" id="{ED6227B9-E360-C4C6-88B2-2860AF10AE0B}"/>
              </a:ext>
            </a:extLst>
          </p:cNvPr>
          <p:cNvSpPr/>
          <p:nvPr/>
        </p:nvSpPr>
        <p:spPr>
          <a:xfrm>
            <a:off x="5862372" y="6211464"/>
            <a:ext cx="1406733" cy="365125"/>
          </a:xfrm>
          <a:prstGeom prst="rect">
            <a:avLst/>
          </a:prstGeom>
          <a:solidFill>
            <a:srgbClr val="00B050"/>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rPr>
              <a:t>メモリ</a:t>
            </a:r>
            <a:endParaRPr kumimoji="1" lang="ja-JP" altLang="en-US" b="1" dirty="0">
              <a:solidFill>
                <a:schemeClr val="bg1"/>
              </a:solidFill>
            </a:endParaRPr>
          </a:p>
        </p:txBody>
      </p:sp>
      <p:cxnSp>
        <p:nvCxnSpPr>
          <p:cNvPr id="24" name="直線矢印コネクタ 23">
            <a:extLst>
              <a:ext uri="{FF2B5EF4-FFF2-40B4-BE49-F238E27FC236}">
                <a16:creationId xmlns:a16="http://schemas.microsoft.com/office/drawing/2014/main" id="{AD88DA31-17E8-4A22-4DEF-953436433BF4}"/>
              </a:ext>
            </a:extLst>
          </p:cNvPr>
          <p:cNvCxnSpPr>
            <a:stCxn id="22" idx="0"/>
            <a:endCxn id="15" idx="2"/>
          </p:cNvCxnSpPr>
          <p:nvPr/>
        </p:nvCxnSpPr>
        <p:spPr>
          <a:xfrm flipH="1" flipV="1">
            <a:off x="6559310" y="5066457"/>
            <a:ext cx="6429" cy="1145007"/>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5" name="正方形/長方形 4">
            <a:extLst>
              <a:ext uri="{FF2B5EF4-FFF2-40B4-BE49-F238E27FC236}">
                <a16:creationId xmlns:a16="http://schemas.microsoft.com/office/drawing/2014/main" id="{0C46B9F6-16B7-123B-6AB0-51DECA99527A}"/>
              </a:ext>
            </a:extLst>
          </p:cNvPr>
          <p:cNvSpPr/>
          <p:nvPr/>
        </p:nvSpPr>
        <p:spPr>
          <a:xfrm>
            <a:off x="5824902" y="5553258"/>
            <a:ext cx="1468815" cy="365125"/>
          </a:xfrm>
          <a:prstGeom prst="rect">
            <a:avLst/>
          </a:prstGeom>
          <a:solidFill>
            <a:schemeClr val="bg1"/>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tx1"/>
                </a:solidFill>
              </a:rPr>
              <a:t>プログラム</a:t>
            </a:r>
            <a:endParaRPr kumimoji="1" lang="en-US" altLang="ja-JP" sz="1600" b="1" dirty="0">
              <a:solidFill>
                <a:schemeClr val="tx1"/>
              </a:solidFill>
            </a:endParaRPr>
          </a:p>
        </p:txBody>
      </p:sp>
      <p:cxnSp>
        <p:nvCxnSpPr>
          <p:cNvPr id="7" name="直線矢印コネクタ 6">
            <a:extLst>
              <a:ext uri="{FF2B5EF4-FFF2-40B4-BE49-F238E27FC236}">
                <a16:creationId xmlns:a16="http://schemas.microsoft.com/office/drawing/2014/main" id="{4A4D5B0B-96A6-4578-0850-0DE3186402E4}"/>
              </a:ext>
            </a:extLst>
          </p:cNvPr>
          <p:cNvCxnSpPr>
            <a:cxnSpLocks/>
            <a:stCxn id="15" idx="3"/>
            <a:endCxn id="5" idx="3"/>
          </p:cNvCxnSpPr>
          <p:nvPr/>
        </p:nvCxnSpPr>
        <p:spPr>
          <a:xfrm flipH="1">
            <a:off x="7293717" y="4863287"/>
            <a:ext cx="33170" cy="872534"/>
          </a:xfrm>
          <a:prstGeom prst="bentConnector3">
            <a:avLst>
              <a:gd name="adj1" fmla="val -215942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C0E26FD0-A887-2CB1-250C-C12D8F86B008}"/>
              </a:ext>
            </a:extLst>
          </p:cNvPr>
          <p:cNvSpPr txBox="1"/>
          <p:nvPr/>
        </p:nvSpPr>
        <p:spPr>
          <a:xfrm>
            <a:off x="8072363" y="5167204"/>
            <a:ext cx="1005403" cy="338554"/>
          </a:xfrm>
          <a:prstGeom prst="rect">
            <a:avLst/>
          </a:prstGeom>
          <a:noFill/>
        </p:spPr>
        <p:txBody>
          <a:bodyPr wrap="none" rtlCol="0">
            <a:spAutoFit/>
          </a:bodyPr>
          <a:lstStyle/>
          <a:p>
            <a:r>
              <a:rPr kumimoji="1" lang="ja-JP" altLang="en-US" sz="1600" b="1">
                <a:solidFill>
                  <a:srgbClr val="C00000"/>
                </a:solidFill>
              </a:rPr>
              <a:t>呼び出し</a:t>
            </a:r>
          </a:p>
        </p:txBody>
      </p:sp>
    </p:spTree>
    <p:extLst>
      <p:ext uri="{BB962C8B-B14F-4D97-AF65-F5344CB8AC3E}">
        <p14:creationId xmlns:p14="http://schemas.microsoft.com/office/powerpoint/2010/main" val="2567254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9">
            <a:extLst>
              <a:ext uri="{FF2B5EF4-FFF2-40B4-BE49-F238E27FC236}">
                <a16:creationId xmlns:a16="http://schemas.microsoft.com/office/drawing/2014/main" id="{2C87EACB-3A0B-9D5A-1397-8B712F9F33F5}"/>
              </a:ext>
            </a:extLst>
          </p:cNvPr>
          <p:cNvSpPr/>
          <p:nvPr/>
        </p:nvSpPr>
        <p:spPr>
          <a:xfrm>
            <a:off x="2929061" y="4522948"/>
            <a:ext cx="2634548" cy="1399822"/>
          </a:xfrm>
          <a:prstGeom prst="roundRect">
            <a:avLst>
              <a:gd name="adj" fmla="val 9751"/>
            </a:avLst>
          </a:prstGeom>
          <a:solidFill>
            <a:schemeClr val="accent4">
              <a:lumMod val="20000"/>
              <a:lumOff val="80000"/>
            </a:schemeClr>
          </a:solidFill>
          <a:ln w="38100">
            <a:solidFill>
              <a:schemeClr val="accent4">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endParaRPr kumimoji="1" lang="ja-JP" altLang="en-US" b="1">
              <a:solidFill>
                <a:sysClr val="windowText" lastClr="000000"/>
              </a:solidFill>
            </a:endParaRPr>
          </a:p>
        </p:txBody>
      </p:sp>
      <p:sp>
        <p:nvSpPr>
          <p:cNvPr id="2" name="タイトル 1">
            <a:extLst>
              <a:ext uri="{FF2B5EF4-FFF2-40B4-BE49-F238E27FC236}">
                <a16:creationId xmlns:a16="http://schemas.microsoft.com/office/drawing/2014/main" id="{E521FFB3-3466-A8C2-AC71-EF2A4A21A532}"/>
              </a:ext>
            </a:extLst>
          </p:cNvPr>
          <p:cNvSpPr>
            <a:spLocks noGrp="1"/>
          </p:cNvSpPr>
          <p:nvPr>
            <p:ph type="title"/>
          </p:nvPr>
        </p:nvSpPr>
        <p:spPr/>
        <p:txBody>
          <a:bodyPr/>
          <a:lstStyle/>
          <a:p>
            <a:r>
              <a:rPr kumimoji="1" lang="ja-JP" altLang="en-US"/>
              <a:t>提案：</a:t>
            </a:r>
            <a:r>
              <a:rPr kumimoji="1" lang="en-US" altLang="ja-JP" dirty="0" err="1"/>
              <a:t>Keyspector</a:t>
            </a:r>
            <a:endParaRPr kumimoji="1" lang="ja-JP" altLang="en-US"/>
          </a:p>
        </p:txBody>
      </p:sp>
      <p:sp>
        <p:nvSpPr>
          <p:cNvPr id="3" name="コンテンツ プレースホルダー 2">
            <a:extLst>
              <a:ext uri="{FF2B5EF4-FFF2-40B4-BE49-F238E27FC236}">
                <a16:creationId xmlns:a16="http://schemas.microsoft.com/office/drawing/2014/main" id="{AA706EC7-B961-ACE2-B9C5-AC1012742A8B}"/>
              </a:ext>
            </a:extLst>
          </p:cNvPr>
          <p:cNvSpPr>
            <a:spLocks noGrp="1"/>
          </p:cNvSpPr>
          <p:nvPr>
            <p:ph idx="1"/>
          </p:nvPr>
        </p:nvSpPr>
        <p:spPr/>
        <p:txBody>
          <a:bodyPr/>
          <a:lstStyle/>
          <a:p>
            <a:r>
              <a:rPr kumimoji="1" lang="en-US" altLang="ja-JP" dirty="0"/>
              <a:t>RISC-V</a:t>
            </a:r>
            <a:r>
              <a:rPr kumimoji="1" lang="ja-JP" altLang="en-US" dirty="0"/>
              <a:t>プロセッサの</a:t>
            </a:r>
            <a:r>
              <a:rPr kumimoji="1" lang="en-US" altLang="ja-JP" dirty="0"/>
              <a:t>Keystone</a:t>
            </a:r>
            <a:r>
              <a:rPr kumimoji="1" lang="ja-JP" altLang="en-US" dirty="0"/>
              <a:t>を用いて</a:t>
            </a:r>
            <a:r>
              <a:rPr lang="en-US" altLang="ja-JP" dirty="0"/>
              <a:t>IDS</a:t>
            </a:r>
            <a:r>
              <a:rPr lang="ja-JP" altLang="en-US" dirty="0"/>
              <a:t>を安全かつ効率よく実行</a:t>
            </a:r>
            <a:endParaRPr kumimoji="1" lang="en-US" altLang="ja-JP" dirty="0"/>
          </a:p>
          <a:p>
            <a:pPr lvl="1"/>
            <a:r>
              <a:rPr lang="en-US" altLang="ja-JP" dirty="0"/>
              <a:t>RISC-V</a:t>
            </a:r>
            <a:r>
              <a:rPr lang="ja-JP" altLang="en-US" dirty="0"/>
              <a:t>はオープンソースの命令セットアーキテクチャ</a:t>
            </a:r>
            <a:endParaRPr lang="en-US" altLang="ja-JP" dirty="0"/>
          </a:p>
          <a:p>
            <a:pPr lvl="2"/>
            <a:r>
              <a:rPr lang="ja-JP" altLang="en-US" dirty="0"/>
              <a:t>今後、</a:t>
            </a:r>
            <a:r>
              <a:rPr lang="en-US" altLang="ja-JP" dirty="0"/>
              <a:t>IoT</a:t>
            </a:r>
            <a:r>
              <a:rPr lang="ja-JP" altLang="en-US" dirty="0"/>
              <a:t>機器での利用が見込まれる</a:t>
            </a:r>
            <a:endParaRPr lang="en-US" altLang="ja-JP" dirty="0"/>
          </a:p>
          <a:p>
            <a:pPr lvl="1"/>
            <a:r>
              <a:rPr lang="en-US" altLang="ja-JP" dirty="0"/>
              <a:t>Keystone</a:t>
            </a:r>
            <a:r>
              <a:rPr lang="ja-JP" altLang="en-US" dirty="0"/>
              <a:t>のエンクレイヴ内で</a:t>
            </a:r>
            <a:r>
              <a:rPr lang="en-US" altLang="ja-JP" dirty="0"/>
              <a:t>IDS</a:t>
            </a:r>
            <a:r>
              <a:rPr lang="ja-JP" altLang="en-US" dirty="0"/>
              <a:t>を安全に実行</a:t>
            </a:r>
            <a:endParaRPr lang="en-US" altLang="ja-JP" dirty="0"/>
          </a:p>
          <a:p>
            <a:pPr lvl="2"/>
            <a:r>
              <a:rPr lang="ja-JP" altLang="en-US" dirty="0"/>
              <a:t>監視対象システムの</a:t>
            </a:r>
            <a:r>
              <a:rPr lang="ja-JP" altLang="en-US"/>
              <a:t>外で軽量</a:t>
            </a:r>
            <a:r>
              <a:rPr lang="en-US" altLang="ja-JP" dirty="0"/>
              <a:t>OS</a:t>
            </a:r>
            <a:r>
              <a:rPr lang="ja-JP" altLang="en-US"/>
              <a:t>を</a:t>
            </a:r>
            <a:r>
              <a:rPr lang="ja-JP" altLang="en-US" dirty="0"/>
              <a:t>用いて独立に動作</a:t>
            </a:r>
            <a:endParaRPr lang="en-US" altLang="ja-JP" dirty="0"/>
          </a:p>
          <a:p>
            <a:pPr lvl="1"/>
            <a:r>
              <a:rPr lang="ja-JP" altLang="en-US"/>
              <a:t>エンクレイヴ内からシステムメモリ上</a:t>
            </a:r>
            <a:r>
              <a:rPr lang="ja-JP" altLang="en-US" dirty="0"/>
              <a:t>の</a:t>
            </a:r>
            <a:r>
              <a:rPr lang="en-US" altLang="ja-JP" dirty="0"/>
              <a:t>OS</a:t>
            </a:r>
            <a:r>
              <a:rPr lang="ja-JP" altLang="en-US" dirty="0"/>
              <a:t>データを直接監視</a:t>
            </a:r>
            <a:endParaRPr lang="en-US" altLang="ja-JP" dirty="0"/>
          </a:p>
        </p:txBody>
      </p:sp>
      <p:sp>
        <p:nvSpPr>
          <p:cNvPr id="4" name="スライド番号プレースホルダー 3">
            <a:extLst>
              <a:ext uri="{FF2B5EF4-FFF2-40B4-BE49-F238E27FC236}">
                <a16:creationId xmlns:a16="http://schemas.microsoft.com/office/drawing/2014/main" id="{4523B868-ABBE-A19B-606F-294DCEE8BE5E}"/>
              </a:ext>
            </a:extLst>
          </p:cNvPr>
          <p:cNvSpPr>
            <a:spLocks noGrp="1"/>
          </p:cNvSpPr>
          <p:nvPr>
            <p:ph type="sldNum" sz="quarter" idx="12"/>
          </p:nvPr>
        </p:nvSpPr>
        <p:spPr/>
        <p:txBody>
          <a:bodyPr/>
          <a:lstStyle/>
          <a:p>
            <a:fld id="{A90EB208-DBBC-45B4-ABA7-543D072CE394}" type="slidenum">
              <a:rPr kumimoji="1" lang="ja-JP" altLang="en-US" smtClean="0"/>
              <a:pPr/>
              <a:t>5</a:t>
            </a:fld>
            <a:endParaRPr kumimoji="1" lang="ja-JP" altLang="en-US"/>
          </a:p>
        </p:txBody>
      </p:sp>
      <p:grpSp>
        <p:nvGrpSpPr>
          <p:cNvPr id="46" name="グループ化 45">
            <a:extLst>
              <a:ext uri="{FF2B5EF4-FFF2-40B4-BE49-F238E27FC236}">
                <a16:creationId xmlns:a16="http://schemas.microsoft.com/office/drawing/2014/main" id="{6713C46F-CD57-1414-21A5-A520AE496804}"/>
              </a:ext>
            </a:extLst>
          </p:cNvPr>
          <p:cNvGrpSpPr/>
          <p:nvPr/>
        </p:nvGrpSpPr>
        <p:grpSpPr>
          <a:xfrm>
            <a:off x="2929061" y="4129003"/>
            <a:ext cx="6330414" cy="2574702"/>
            <a:chOff x="3750257" y="4014196"/>
            <a:chExt cx="6330414" cy="2574702"/>
          </a:xfrm>
        </p:grpSpPr>
        <p:sp>
          <p:nvSpPr>
            <p:cNvPr id="32" name="角丸四角形 31">
              <a:extLst>
                <a:ext uri="{FF2B5EF4-FFF2-40B4-BE49-F238E27FC236}">
                  <a16:creationId xmlns:a16="http://schemas.microsoft.com/office/drawing/2014/main" id="{985AEED2-4633-106F-D126-ABA7EBBC8A3C}"/>
                </a:ext>
              </a:extLst>
            </p:cNvPr>
            <p:cNvSpPr/>
            <p:nvPr/>
          </p:nvSpPr>
          <p:spPr>
            <a:xfrm>
              <a:off x="7446123" y="4408141"/>
              <a:ext cx="2634548" cy="1399822"/>
            </a:xfrm>
            <a:prstGeom prst="roundRect">
              <a:avLst>
                <a:gd name="adj" fmla="val 10345"/>
              </a:avLst>
            </a:prstGeom>
            <a:solidFill>
              <a:schemeClr val="accent6">
                <a:lumMod val="20000"/>
                <a:lumOff val="80000"/>
              </a:schemeClr>
            </a:solidFill>
            <a:ln w="38100">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ysClr val="windowText" lastClr="000000"/>
                </a:solidFill>
              </a:endParaRPr>
            </a:p>
          </p:txBody>
        </p:sp>
        <p:sp>
          <p:nvSpPr>
            <p:cNvPr id="35" name="角丸四角形 34">
              <a:extLst>
                <a:ext uri="{FF2B5EF4-FFF2-40B4-BE49-F238E27FC236}">
                  <a16:creationId xmlns:a16="http://schemas.microsoft.com/office/drawing/2014/main" id="{6FBFBA3A-3744-414C-0623-F256166CA681}"/>
                </a:ext>
              </a:extLst>
            </p:cNvPr>
            <p:cNvSpPr/>
            <p:nvPr/>
          </p:nvSpPr>
          <p:spPr>
            <a:xfrm>
              <a:off x="3750257" y="5974113"/>
              <a:ext cx="6330414" cy="614785"/>
            </a:xfrm>
            <a:prstGeom prst="roundRect">
              <a:avLst/>
            </a:prstGeom>
            <a:solidFill>
              <a:schemeClr val="bg2">
                <a:lumMod val="90000"/>
              </a:schemeClr>
            </a:solidFill>
            <a:ln w="38100">
              <a:solidFill>
                <a:schemeClr val="bg2">
                  <a:lumMod val="1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ysClr val="windowText" lastClr="000000"/>
                  </a:solidFill>
                </a:rPr>
                <a:t>セキュリティモニタ</a:t>
              </a:r>
              <a:endParaRPr kumimoji="1" lang="ja-JP" altLang="en-US" b="1" dirty="0">
                <a:solidFill>
                  <a:sysClr val="windowText" lastClr="000000"/>
                </a:solidFill>
              </a:endParaRPr>
            </a:p>
          </p:txBody>
        </p:sp>
        <p:sp>
          <p:nvSpPr>
            <p:cNvPr id="36" name="角丸四角形 35">
              <a:extLst>
                <a:ext uri="{FF2B5EF4-FFF2-40B4-BE49-F238E27FC236}">
                  <a16:creationId xmlns:a16="http://schemas.microsoft.com/office/drawing/2014/main" id="{F3D25454-9572-AA72-AD58-5DA6336EA62C}"/>
                </a:ext>
              </a:extLst>
            </p:cNvPr>
            <p:cNvSpPr/>
            <p:nvPr/>
          </p:nvSpPr>
          <p:spPr>
            <a:xfrm>
              <a:off x="7688381" y="5196091"/>
              <a:ext cx="2150031" cy="433238"/>
            </a:xfrm>
            <a:prstGeom prst="roundRect">
              <a:avLst/>
            </a:prstGeom>
            <a:solidFill>
              <a:schemeClr val="tx2">
                <a:lumMod val="20000"/>
                <a:lumOff val="80000"/>
              </a:schemeClr>
            </a:solidFill>
            <a:ln w="38100">
              <a:solidFill>
                <a:schemeClr val="tx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b"/>
            <a:lstStyle/>
            <a:p>
              <a:pPr algn="ctr"/>
              <a:r>
                <a:rPr kumimoji="1" lang="ja-JP" altLang="en-US" b="1">
                  <a:solidFill>
                    <a:sysClr val="windowText" lastClr="000000"/>
                  </a:solidFill>
                </a:rPr>
                <a:t>軽量</a:t>
              </a:r>
              <a:r>
                <a:rPr kumimoji="1" lang="en-US" altLang="ja-JP" b="1" dirty="0">
                  <a:solidFill>
                    <a:sysClr val="windowText" lastClr="000000"/>
                  </a:solidFill>
                </a:rPr>
                <a:t>OS</a:t>
              </a:r>
              <a:endParaRPr kumimoji="1" lang="ja-JP" altLang="en-US" b="1">
                <a:solidFill>
                  <a:sysClr val="windowText" lastClr="000000"/>
                </a:solidFill>
              </a:endParaRPr>
            </a:p>
          </p:txBody>
        </p:sp>
        <p:sp>
          <p:nvSpPr>
            <p:cNvPr id="37" name="角丸四角形 36">
              <a:extLst>
                <a:ext uri="{FF2B5EF4-FFF2-40B4-BE49-F238E27FC236}">
                  <a16:creationId xmlns:a16="http://schemas.microsoft.com/office/drawing/2014/main" id="{D46016FD-B00A-8981-87D5-6C39D4CAA205}"/>
                </a:ext>
              </a:extLst>
            </p:cNvPr>
            <p:cNvSpPr/>
            <p:nvPr/>
          </p:nvSpPr>
          <p:spPr>
            <a:xfrm>
              <a:off x="7681888" y="4588349"/>
              <a:ext cx="2150031" cy="433238"/>
            </a:xfrm>
            <a:prstGeom prst="roundRect">
              <a:avLst/>
            </a:prstGeom>
            <a:solidFill>
              <a:schemeClr val="accent2">
                <a:lumMod val="20000"/>
                <a:lumOff val="80000"/>
              </a:schemeClr>
            </a:solidFill>
            <a:ln w="38100">
              <a:solidFill>
                <a:schemeClr val="accent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ysClr val="windowText" lastClr="000000"/>
                  </a:solidFill>
                </a:rPr>
                <a:t>IDS</a:t>
              </a:r>
              <a:endParaRPr kumimoji="1" lang="ja-JP" altLang="en-US" b="1">
                <a:solidFill>
                  <a:sysClr val="windowText" lastClr="000000"/>
                </a:solidFill>
              </a:endParaRPr>
            </a:p>
          </p:txBody>
        </p:sp>
        <p:sp>
          <p:nvSpPr>
            <p:cNvPr id="39" name="正方形/長方形 38">
              <a:extLst>
                <a:ext uri="{FF2B5EF4-FFF2-40B4-BE49-F238E27FC236}">
                  <a16:creationId xmlns:a16="http://schemas.microsoft.com/office/drawing/2014/main" id="{504EAE37-A06D-C339-8C0E-CD52FC95C9FE}"/>
                </a:ext>
              </a:extLst>
            </p:cNvPr>
            <p:cNvSpPr/>
            <p:nvPr/>
          </p:nvSpPr>
          <p:spPr>
            <a:xfrm>
              <a:off x="3915897" y="4014196"/>
              <a:ext cx="2303268" cy="37617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監視</a:t>
              </a:r>
              <a:r>
                <a:rPr kumimoji="1" lang="ja-JP" altLang="en-US" b="1">
                  <a:solidFill>
                    <a:schemeClr val="tx1"/>
                  </a:solidFill>
                </a:rPr>
                <a:t>対象システム</a:t>
              </a:r>
              <a:endParaRPr kumimoji="1" lang="ja-JP" altLang="en-US" b="1" dirty="0">
                <a:solidFill>
                  <a:schemeClr val="tx1"/>
                </a:solidFill>
              </a:endParaRPr>
            </a:p>
          </p:txBody>
        </p:sp>
        <p:sp>
          <p:nvSpPr>
            <p:cNvPr id="40" name="正方形/長方形 39">
              <a:extLst>
                <a:ext uri="{FF2B5EF4-FFF2-40B4-BE49-F238E27FC236}">
                  <a16:creationId xmlns:a16="http://schemas.microsoft.com/office/drawing/2014/main" id="{C80F9F0F-6778-FDFD-4970-440AB809E43E}"/>
                </a:ext>
              </a:extLst>
            </p:cNvPr>
            <p:cNvSpPr/>
            <p:nvPr/>
          </p:nvSpPr>
          <p:spPr>
            <a:xfrm>
              <a:off x="7920636" y="4014196"/>
              <a:ext cx="1664242" cy="37617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rPr>
                <a:t>エンクレイヴ</a:t>
              </a:r>
            </a:p>
          </p:txBody>
        </p:sp>
        <p:sp>
          <p:nvSpPr>
            <p:cNvPr id="45" name="テキスト ボックス 44">
              <a:extLst>
                <a:ext uri="{FF2B5EF4-FFF2-40B4-BE49-F238E27FC236}">
                  <a16:creationId xmlns:a16="http://schemas.microsoft.com/office/drawing/2014/main" id="{3B55948D-B1B2-176C-D688-7C6FE67433CE}"/>
                </a:ext>
              </a:extLst>
            </p:cNvPr>
            <p:cNvSpPr txBox="1"/>
            <p:nvPr/>
          </p:nvSpPr>
          <p:spPr>
            <a:xfrm>
              <a:off x="6583157" y="4652255"/>
              <a:ext cx="646331" cy="369332"/>
            </a:xfrm>
            <a:prstGeom prst="rect">
              <a:avLst/>
            </a:prstGeom>
            <a:noFill/>
          </p:spPr>
          <p:txBody>
            <a:bodyPr wrap="none" rtlCol="0">
              <a:spAutoFit/>
            </a:bodyPr>
            <a:lstStyle/>
            <a:p>
              <a:r>
                <a:rPr kumimoji="1" lang="ja-JP" altLang="en-US" b="1">
                  <a:solidFill>
                    <a:srgbClr val="C00000"/>
                  </a:solidFill>
                </a:rPr>
                <a:t>監視</a:t>
              </a:r>
            </a:p>
          </p:txBody>
        </p:sp>
        <p:cxnSp>
          <p:nvCxnSpPr>
            <p:cNvPr id="44" name="直線矢印コネクタ 43">
              <a:extLst>
                <a:ext uri="{FF2B5EF4-FFF2-40B4-BE49-F238E27FC236}">
                  <a16:creationId xmlns:a16="http://schemas.microsoft.com/office/drawing/2014/main" id="{5E7BDBF2-80FD-5207-7780-26B926775271}"/>
                </a:ext>
              </a:extLst>
            </p:cNvPr>
            <p:cNvCxnSpPr>
              <a:cxnSpLocks/>
              <a:stCxn id="37" idx="1"/>
              <a:endCxn id="6" idx="3"/>
            </p:cNvCxnSpPr>
            <p:nvPr/>
          </p:nvCxnSpPr>
          <p:spPr>
            <a:xfrm flipH="1">
              <a:off x="6139300" y="4804968"/>
              <a:ext cx="1542588" cy="606018"/>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sp>
        <p:nvSpPr>
          <p:cNvPr id="6" name="角丸四角形 32">
            <a:extLst>
              <a:ext uri="{FF2B5EF4-FFF2-40B4-BE49-F238E27FC236}">
                <a16:creationId xmlns:a16="http://schemas.microsoft.com/office/drawing/2014/main" id="{471BD0E6-470F-A84C-BDCB-F15CCC2CE311}"/>
              </a:ext>
            </a:extLst>
          </p:cNvPr>
          <p:cNvSpPr/>
          <p:nvPr/>
        </p:nvSpPr>
        <p:spPr>
          <a:xfrm>
            <a:off x="3174566" y="5307449"/>
            <a:ext cx="2143538" cy="436687"/>
          </a:xfrm>
          <a:prstGeom prst="roundRect">
            <a:avLst>
              <a:gd name="adj" fmla="val 17681"/>
            </a:avLst>
          </a:prstGeom>
          <a:solidFill>
            <a:schemeClr val="tx2">
              <a:lumMod val="20000"/>
              <a:lumOff val="80000"/>
            </a:schemeClr>
          </a:solidFill>
          <a:ln w="38100">
            <a:solidFill>
              <a:schemeClr val="tx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kumimoji="1" lang="en-US" altLang="ja-JP" b="1" dirty="0">
                <a:solidFill>
                  <a:sysClr val="windowText" lastClr="000000"/>
                </a:solidFill>
              </a:rPr>
              <a:t>OS</a:t>
            </a:r>
            <a:endParaRPr kumimoji="1" lang="ja-JP" altLang="en-US" b="1">
              <a:solidFill>
                <a:sysClr val="windowText" lastClr="000000"/>
              </a:solidFill>
            </a:endParaRPr>
          </a:p>
        </p:txBody>
      </p:sp>
      <p:sp>
        <p:nvSpPr>
          <p:cNvPr id="16" name="角丸四角形 15">
            <a:extLst>
              <a:ext uri="{FF2B5EF4-FFF2-40B4-BE49-F238E27FC236}">
                <a16:creationId xmlns:a16="http://schemas.microsoft.com/office/drawing/2014/main" id="{F9E83C9E-681D-9A99-6F5E-EA214EF47287}"/>
              </a:ext>
            </a:extLst>
          </p:cNvPr>
          <p:cNvSpPr/>
          <p:nvPr/>
        </p:nvSpPr>
        <p:spPr>
          <a:xfrm>
            <a:off x="3164826" y="4703156"/>
            <a:ext cx="2150031" cy="433238"/>
          </a:xfrm>
          <a:prstGeom prst="roundRect">
            <a:avLst/>
          </a:prstGeom>
          <a:solidFill>
            <a:schemeClr val="bg1"/>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ysClr val="windowText" lastClr="000000"/>
                </a:solidFill>
              </a:rPr>
              <a:t>アプリケーション</a:t>
            </a:r>
          </a:p>
        </p:txBody>
      </p:sp>
    </p:spTree>
    <p:extLst>
      <p:ext uri="{BB962C8B-B14F-4D97-AF65-F5344CB8AC3E}">
        <p14:creationId xmlns:p14="http://schemas.microsoft.com/office/powerpoint/2010/main" val="1515498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30E82A-2429-60BD-0F30-57F3D0601098}"/>
              </a:ext>
            </a:extLst>
          </p:cNvPr>
          <p:cNvSpPr>
            <a:spLocks noGrp="1"/>
          </p:cNvSpPr>
          <p:nvPr>
            <p:ph type="title"/>
          </p:nvPr>
        </p:nvSpPr>
        <p:spPr/>
        <p:txBody>
          <a:bodyPr/>
          <a:lstStyle/>
          <a:p>
            <a:r>
              <a:rPr lang="ja-JP" altLang="en-US"/>
              <a:t>システム</a:t>
            </a:r>
            <a:r>
              <a:rPr kumimoji="1" lang="ja-JP" altLang="en-US"/>
              <a:t>メモリの共有</a:t>
            </a:r>
          </a:p>
        </p:txBody>
      </p:sp>
      <p:sp>
        <p:nvSpPr>
          <p:cNvPr id="3" name="コンテンツ プレースホルダー 2">
            <a:extLst>
              <a:ext uri="{FF2B5EF4-FFF2-40B4-BE49-F238E27FC236}">
                <a16:creationId xmlns:a16="http://schemas.microsoft.com/office/drawing/2014/main" id="{F7C056E6-42CC-3D77-49B6-E14212701B1E}"/>
              </a:ext>
            </a:extLst>
          </p:cNvPr>
          <p:cNvSpPr>
            <a:spLocks noGrp="1"/>
          </p:cNvSpPr>
          <p:nvPr>
            <p:ph idx="1"/>
          </p:nvPr>
        </p:nvSpPr>
        <p:spPr/>
        <p:txBody>
          <a:bodyPr/>
          <a:lstStyle/>
          <a:p>
            <a:r>
              <a:rPr kumimoji="1" lang="ja-JP" altLang="en-US"/>
              <a:t>エンクレイヴがシステムメモリ</a:t>
            </a:r>
            <a:r>
              <a:rPr kumimoji="1" lang="ja-JP" altLang="en-US" dirty="0"/>
              <a:t>全体にアクセス</a:t>
            </a:r>
            <a:r>
              <a:rPr kumimoji="1" lang="ja-JP" altLang="en-US"/>
              <a:t>できるよう設定</a:t>
            </a:r>
            <a:endParaRPr kumimoji="1" lang="en-US" altLang="ja-JP" dirty="0"/>
          </a:p>
          <a:p>
            <a:pPr lvl="1"/>
            <a:r>
              <a:rPr lang="en-US" altLang="ja-JP" dirty="0"/>
              <a:t>PMP</a:t>
            </a:r>
            <a:r>
              <a:rPr lang="ja-JP" altLang="en-US"/>
              <a:t>と呼ばれるハードウェア</a:t>
            </a:r>
            <a:r>
              <a:rPr lang="ja-JP" altLang="en-US" dirty="0"/>
              <a:t>を用いて物理メモリが分離されている</a:t>
            </a:r>
            <a:endParaRPr lang="en-US" altLang="ja-JP" dirty="0"/>
          </a:p>
          <a:p>
            <a:pPr lvl="1"/>
            <a:r>
              <a:rPr kumimoji="1" lang="en-US" altLang="ja-JP" dirty="0"/>
              <a:t>PMP</a:t>
            </a:r>
            <a:r>
              <a:rPr kumimoji="1" lang="ja-JP" altLang="en-US" dirty="0"/>
              <a:t>の設定を変更する</a:t>
            </a:r>
            <a:r>
              <a:rPr kumimoji="1" lang="ja-JP" altLang="en-US"/>
              <a:t>ことで</a:t>
            </a:r>
            <a:r>
              <a:rPr lang="ja-JP" altLang="en-US"/>
              <a:t>システム</a:t>
            </a:r>
            <a:r>
              <a:rPr kumimoji="1" lang="ja-JP" altLang="en-US"/>
              <a:t>メモリ</a:t>
            </a:r>
            <a:r>
              <a:rPr kumimoji="1" lang="ja-JP" altLang="en-US" dirty="0"/>
              <a:t>のアクセス権限を変更</a:t>
            </a:r>
            <a:endParaRPr kumimoji="1" lang="en-US" altLang="ja-JP" dirty="0"/>
          </a:p>
          <a:p>
            <a:r>
              <a:rPr lang="ja-JP" altLang="en-US" dirty="0"/>
              <a:t>エンクレイヴ内の</a:t>
            </a:r>
            <a:r>
              <a:rPr lang="en-US" altLang="ja-JP" dirty="0"/>
              <a:t>IDS</a:t>
            </a:r>
            <a:r>
              <a:rPr lang="ja-JP" altLang="en-US"/>
              <a:t>がシステムメモリ</a:t>
            </a:r>
            <a:r>
              <a:rPr lang="ja-JP" altLang="en-US" dirty="0"/>
              <a:t>にアクセス</a:t>
            </a:r>
            <a:r>
              <a:rPr lang="ja-JP" altLang="en-US"/>
              <a:t>できるよう設定</a:t>
            </a:r>
            <a:endParaRPr lang="en-US" altLang="ja-JP" dirty="0"/>
          </a:p>
          <a:p>
            <a:pPr lvl="1"/>
            <a:r>
              <a:rPr lang="ja-JP" altLang="en-US"/>
              <a:t>軽量</a:t>
            </a:r>
            <a:r>
              <a:rPr lang="en-US" altLang="ja-JP" dirty="0"/>
              <a:t>OS</a:t>
            </a:r>
            <a:r>
              <a:rPr kumimoji="1" lang="ja-JP" altLang="en-US"/>
              <a:t>が</a:t>
            </a:r>
            <a:r>
              <a:rPr kumimoji="1" lang="en-US" altLang="ja-JP" dirty="0"/>
              <a:t>IDS</a:t>
            </a:r>
            <a:r>
              <a:rPr kumimoji="1" lang="ja-JP" altLang="en-US" dirty="0"/>
              <a:t>用のページテーブルにエントリを追加</a:t>
            </a:r>
            <a:endParaRPr kumimoji="1" lang="en-US" altLang="ja-JP" dirty="0"/>
          </a:p>
          <a:p>
            <a:pPr lvl="1"/>
            <a:r>
              <a:rPr lang="ja-JP" altLang="en-US"/>
              <a:t>システムメモリ</a:t>
            </a:r>
            <a:r>
              <a:rPr lang="ja-JP" altLang="en-US" dirty="0"/>
              <a:t>を</a:t>
            </a:r>
            <a:r>
              <a:rPr lang="en-US" altLang="ja-JP" dirty="0"/>
              <a:t>IDS</a:t>
            </a:r>
            <a:r>
              <a:rPr lang="ja-JP" altLang="en-US" dirty="0"/>
              <a:t>の仮想メモリにマッピング</a:t>
            </a:r>
            <a:endParaRPr kumimoji="1" lang="en-US" altLang="ja-JP" dirty="0"/>
          </a:p>
        </p:txBody>
      </p:sp>
      <p:sp>
        <p:nvSpPr>
          <p:cNvPr id="4" name="スライド番号プレースホルダー 3">
            <a:extLst>
              <a:ext uri="{FF2B5EF4-FFF2-40B4-BE49-F238E27FC236}">
                <a16:creationId xmlns:a16="http://schemas.microsoft.com/office/drawing/2014/main" id="{CCD7ACAB-B3F7-EB7D-7D51-429105EAFC0D}"/>
              </a:ext>
            </a:extLst>
          </p:cNvPr>
          <p:cNvSpPr>
            <a:spLocks noGrp="1"/>
          </p:cNvSpPr>
          <p:nvPr>
            <p:ph type="sldNum" sz="quarter" idx="12"/>
          </p:nvPr>
        </p:nvSpPr>
        <p:spPr/>
        <p:txBody>
          <a:bodyPr/>
          <a:lstStyle/>
          <a:p>
            <a:fld id="{A90EB208-DBBC-45B4-ABA7-543D072CE394}" type="slidenum">
              <a:rPr kumimoji="1" lang="ja-JP" altLang="en-US" smtClean="0"/>
              <a:pPr/>
              <a:t>6</a:t>
            </a:fld>
            <a:endParaRPr kumimoji="1" lang="ja-JP" altLang="en-US"/>
          </a:p>
        </p:txBody>
      </p:sp>
      <p:sp>
        <p:nvSpPr>
          <p:cNvPr id="13" name="角丸四角形 12">
            <a:extLst>
              <a:ext uri="{FF2B5EF4-FFF2-40B4-BE49-F238E27FC236}">
                <a16:creationId xmlns:a16="http://schemas.microsoft.com/office/drawing/2014/main" id="{A73E9F64-18D4-4E5C-178A-CF8E5CC66DFD}"/>
              </a:ext>
            </a:extLst>
          </p:cNvPr>
          <p:cNvSpPr/>
          <p:nvPr/>
        </p:nvSpPr>
        <p:spPr>
          <a:xfrm>
            <a:off x="2106056" y="4367713"/>
            <a:ext cx="5301649" cy="1345228"/>
          </a:xfrm>
          <a:prstGeom prst="roundRect">
            <a:avLst>
              <a:gd name="adj" fmla="val 8931"/>
            </a:avLst>
          </a:prstGeom>
          <a:solidFill>
            <a:schemeClr val="bg1">
              <a:lumMod val="95000"/>
            </a:schemeClr>
          </a:solidFill>
          <a:ln w="38100">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solidFill>
                <a:sysClr val="windowText" lastClr="000000"/>
              </a:solidFill>
            </a:endParaRPr>
          </a:p>
        </p:txBody>
      </p:sp>
      <p:sp>
        <p:nvSpPr>
          <p:cNvPr id="24" name="正方形/長方形 23">
            <a:extLst>
              <a:ext uri="{FF2B5EF4-FFF2-40B4-BE49-F238E27FC236}">
                <a16:creationId xmlns:a16="http://schemas.microsoft.com/office/drawing/2014/main" id="{F5587A7C-E41F-2302-99E8-DCAFB6834453}"/>
              </a:ext>
            </a:extLst>
          </p:cNvPr>
          <p:cNvSpPr/>
          <p:nvPr/>
        </p:nvSpPr>
        <p:spPr>
          <a:xfrm>
            <a:off x="670522" y="5928622"/>
            <a:ext cx="1222448" cy="46082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tx1">
                    <a:lumMod val="85000"/>
                    <a:lumOff val="15000"/>
                  </a:schemeClr>
                </a:solidFill>
              </a:rPr>
              <a:t>物理メモリ</a:t>
            </a:r>
          </a:p>
        </p:txBody>
      </p:sp>
      <p:grpSp>
        <p:nvGrpSpPr>
          <p:cNvPr id="16" name="グループ化 15">
            <a:extLst>
              <a:ext uri="{FF2B5EF4-FFF2-40B4-BE49-F238E27FC236}">
                <a16:creationId xmlns:a16="http://schemas.microsoft.com/office/drawing/2014/main" id="{43A4AD81-75C0-62B2-E245-FD8276F3363B}"/>
              </a:ext>
            </a:extLst>
          </p:cNvPr>
          <p:cNvGrpSpPr/>
          <p:nvPr/>
        </p:nvGrpSpPr>
        <p:grpSpPr>
          <a:xfrm>
            <a:off x="2115510" y="5856330"/>
            <a:ext cx="5299462" cy="459601"/>
            <a:chOff x="3575339" y="6039084"/>
            <a:chExt cx="5299462" cy="459601"/>
          </a:xfrm>
        </p:grpSpPr>
        <p:sp>
          <p:nvSpPr>
            <p:cNvPr id="26" name="正方形/長方形 25">
              <a:extLst>
                <a:ext uri="{FF2B5EF4-FFF2-40B4-BE49-F238E27FC236}">
                  <a16:creationId xmlns:a16="http://schemas.microsoft.com/office/drawing/2014/main" id="{D71D7985-7778-AF0E-89BA-080DDDF8584E}"/>
                </a:ext>
              </a:extLst>
            </p:cNvPr>
            <p:cNvSpPr/>
            <p:nvPr/>
          </p:nvSpPr>
          <p:spPr>
            <a:xfrm>
              <a:off x="6745559" y="6039084"/>
              <a:ext cx="2129242" cy="459601"/>
            </a:xfrm>
            <a:prstGeom prst="rect">
              <a:avLst/>
            </a:prstGeom>
            <a:solidFill>
              <a:schemeClr val="bg1">
                <a:lumMod val="50000"/>
              </a:schemeClr>
            </a:solidFill>
            <a:ln w="28575">
              <a:solidFill>
                <a:schemeClr val="tx1">
                  <a:lumMod val="85000"/>
                  <a:lumOff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tx1">
                      <a:lumMod val="85000"/>
                      <a:lumOff val="15000"/>
                    </a:schemeClr>
                  </a:solidFill>
                </a:rPr>
                <a:t>エンクレイヴ用</a:t>
              </a:r>
              <a:endParaRPr kumimoji="1" lang="ja-JP" altLang="en-US" sz="1600" b="1" dirty="0">
                <a:solidFill>
                  <a:schemeClr val="tx1">
                    <a:lumMod val="85000"/>
                    <a:lumOff val="15000"/>
                  </a:schemeClr>
                </a:solidFill>
              </a:endParaRPr>
            </a:p>
          </p:txBody>
        </p:sp>
        <p:sp>
          <p:nvSpPr>
            <p:cNvPr id="27" name="正方形/長方形 26">
              <a:extLst>
                <a:ext uri="{FF2B5EF4-FFF2-40B4-BE49-F238E27FC236}">
                  <a16:creationId xmlns:a16="http://schemas.microsoft.com/office/drawing/2014/main" id="{20CC4494-B067-1F75-450C-6734A0437AC4}"/>
                </a:ext>
              </a:extLst>
            </p:cNvPr>
            <p:cNvSpPr/>
            <p:nvPr/>
          </p:nvSpPr>
          <p:spPr>
            <a:xfrm>
              <a:off x="3575339" y="6039085"/>
              <a:ext cx="3176704" cy="459600"/>
            </a:xfrm>
            <a:prstGeom prst="rect">
              <a:avLst/>
            </a:prstGeom>
            <a:solidFill>
              <a:srgbClr val="D6D7FF"/>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tx1">
                      <a:lumMod val="85000"/>
                      <a:lumOff val="15000"/>
                    </a:schemeClr>
                  </a:solidFill>
                </a:rPr>
                <a:t>システム用</a:t>
              </a:r>
            </a:p>
          </p:txBody>
        </p:sp>
      </p:grpSp>
      <p:grpSp>
        <p:nvGrpSpPr>
          <p:cNvPr id="8" name="グループ化 7">
            <a:extLst>
              <a:ext uri="{FF2B5EF4-FFF2-40B4-BE49-F238E27FC236}">
                <a16:creationId xmlns:a16="http://schemas.microsoft.com/office/drawing/2014/main" id="{D818D17B-2F8A-3B55-0C9D-314C2A43CA75}"/>
              </a:ext>
            </a:extLst>
          </p:cNvPr>
          <p:cNvGrpSpPr/>
          <p:nvPr/>
        </p:nvGrpSpPr>
        <p:grpSpPr>
          <a:xfrm>
            <a:off x="3096957" y="6472250"/>
            <a:ext cx="3428397" cy="267164"/>
            <a:chOff x="7431772" y="5514130"/>
            <a:chExt cx="3428397" cy="267164"/>
          </a:xfrm>
        </p:grpSpPr>
        <p:sp>
          <p:nvSpPr>
            <p:cNvPr id="29" name="正方形/長方形 28">
              <a:extLst>
                <a:ext uri="{FF2B5EF4-FFF2-40B4-BE49-F238E27FC236}">
                  <a16:creationId xmlns:a16="http://schemas.microsoft.com/office/drawing/2014/main" id="{E217BD2F-31A4-8650-A817-FA3CEEFE3E59}"/>
                </a:ext>
              </a:extLst>
            </p:cNvPr>
            <p:cNvSpPr>
              <a:spLocks noChangeAspect="1"/>
            </p:cNvSpPr>
            <p:nvPr/>
          </p:nvSpPr>
          <p:spPr>
            <a:xfrm>
              <a:off x="7431772" y="5514130"/>
              <a:ext cx="267163" cy="267163"/>
            </a:xfrm>
            <a:prstGeom prst="rect">
              <a:avLst/>
            </a:prstGeom>
            <a:solidFill>
              <a:srgbClr val="D6D7FF"/>
            </a:solidFill>
            <a:ln w="28575">
              <a:solidFill>
                <a:schemeClr val="tx1">
                  <a:lumMod val="85000"/>
                  <a:lumOff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600" b="1">
                <a:solidFill>
                  <a:schemeClr val="tx1">
                    <a:lumMod val="85000"/>
                    <a:lumOff val="15000"/>
                  </a:schemeClr>
                </a:solidFill>
              </a:endParaRPr>
            </a:p>
          </p:txBody>
        </p:sp>
        <p:sp>
          <p:nvSpPr>
            <p:cNvPr id="32" name="正方形/長方形 31">
              <a:extLst>
                <a:ext uri="{FF2B5EF4-FFF2-40B4-BE49-F238E27FC236}">
                  <a16:creationId xmlns:a16="http://schemas.microsoft.com/office/drawing/2014/main" id="{3AF9A39B-A041-F517-C86D-5CE4BA63B8B6}"/>
                </a:ext>
              </a:extLst>
            </p:cNvPr>
            <p:cNvSpPr/>
            <p:nvPr/>
          </p:nvSpPr>
          <p:spPr>
            <a:xfrm>
              <a:off x="7716146" y="5515364"/>
              <a:ext cx="1284441" cy="26593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a:solidFill>
                    <a:schemeClr val="tx1"/>
                  </a:solidFill>
                </a:rPr>
                <a:t>アクセス可</a:t>
              </a:r>
            </a:p>
          </p:txBody>
        </p:sp>
        <p:sp>
          <p:nvSpPr>
            <p:cNvPr id="33" name="正方形/長方形 32">
              <a:extLst>
                <a:ext uri="{FF2B5EF4-FFF2-40B4-BE49-F238E27FC236}">
                  <a16:creationId xmlns:a16="http://schemas.microsoft.com/office/drawing/2014/main" id="{EC8C5121-24CC-D4EF-8207-D3AD97E74814}"/>
                </a:ext>
              </a:extLst>
            </p:cNvPr>
            <p:cNvSpPr>
              <a:spLocks noChangeAspect="1"/>
            </p:cNvSpPr>
            <p:nvPr/>
          </p:nvSpPr>
          <p:spPr>
            <a:xfrm>
              <a:off x="9142956" y="5514130"/>
              <a:ext cx="267163" cy="267163"/>
            </a:xfrm>
            <a:prstGeom prst="rect">
              <a:avLst/>
            </a:prstGeom>
            <a:solidFill>
              <a:schemeClr val="bg1">
                <a:lumMod val="50000"/>
              </a:schemeClr>
            </a:solidFill>
            <a:ln w="28575">
              <a:solidFill>
                <a:schemeClr val="tx1">
                  <a:lumMod val="85000"/>
                  <a:lumOff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600" b="1" dirty="0">
                <a:solidFill>
                  <a:schemeClr val="tx1">
                    <a:lumMod val="85000"/>
                    <a:lumOff val="15000"/>
                  </a:schemeClr>
                </a:solidFill>
              </a:endParaRPr>
            </a:p>
          </p:txBody>
        </p:sp>
        <p:sp>
          <p:nvSpPr>
            <p:cNvPr id="34" name="正方形/長方形 33">
              <a:extLst>
                <a:ext uri="{FF2B5EF4-FFF2-40B4-BE49-F238E27FC236}">
                  <a16:creationId xmlns:a16="http://schemas.microsoft.com/office/drawing/2014/main" id="{9EF5B481-17F5-FD1E-D8A5-C963C17CEE3C}"/>
                </a:ext>
              </a:extLst>
            </p:cNvPr>
            <p:cNvSpPr/>
            <p:nvPr/>
          </p:nvSpPr>
          <p:spPr>
            <a:xfrm>
              <a:off x="9414115" y="5514130"/>
              <a:ext cx="1446054" cy="26716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アクセス不可</a:t>
              </a:r>
            </a:p>
          </p:txBody>
        </p:sp>
      </p:grpSp>
      <p:sp>
        <p:nvSpPr>
          <p:cNvPr id="9" name="角丸四角形 8">
            <a:extLst>
              <a:ext uri="{FF2B5EF4-FFF2-40B4-BE49-F238E27FC236}">
                <a16:creationId xmlns:a16="http://schemas.microsoft.com/office/drawing/2014/main" id="{5D9637E6-ADBF-5C56-946A-5710297720BA}"/>
              </a:ext>
            </a:extLst>
          </p:cNvPr>
          <p:cNvSpPr/>
          <p:nvPr/>
        </p:nvSpPr>
        <p:spPr>
          <a:xfrm>
            <a:off x="4811156" y="4524780"/>
            <a:ext cx="2416010" cy="459600"/>
          </a:xfrm>
          <a:prstGeom prst="roundRect">
            <a:avLst/>
          </a:prstGeom>
          <a:solidFill>
            <a:schemeClr val="accent6">
              <a:lumMod val="20000"/>
              <a:lumOff val="80000"/>
            </a:schemeClr>
          </a:solidFill>
          <a:ln w="38100">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ysClr val="windowText" lastClr="000000"/>
                </a:solidFill>
              </a:rPr>
              <a:t>エンクレイヴ</a:t>
            </a:r>
          </a:p>
        </p:txBody>
      </p:sp>
      <p:sp>
        <p:nvSpPr>
          <p:cNvPr id="10" name="角丸四角形 9">
            <a:extLst>
              <a:ext uri="{FF2B5EF4-FFF2-40B4-BE49-F238E27FC236}">
                <a16:creationId xmlns:a16="http://schemas.microsoft.com/office/drawing/2014/main" id="{211809A6-3A71-CCCF-2FE7-86893D01E4A7}"/>
              </a:ext>
            </a:extLst>
          </p:cNvPr>
          <p:cNvSpPr/>
          <p:nvPr/>
        </p:nvSpPr>
        <p:spPr>
          <a:xfrm>
            <a:off x="2286597" y="4524780"/>
            <a:ext cx="2416010" cy="459600"/>
          </a:xfrm>
          <a:prstGeom prst="roundRect">
            <a:avLst/>
          </a:prstGeom>
          <a:solidFill>
            <a:schemeClr val="accent4">
              <a:lumMod val="20000"/>
              <a:lumOff val="80000"/>
            </a:schemeClr>
          </a:solidFill>
          <a:ln w="38100">
            <a:solidFill>
              <a:schemeClr val="accent4">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ysClr val="windowText" lastClr="000000"/>
                </a:solidFill>
              </a:rPr>
              <a:t>システム</a:t>
            </a:r>
            <a:endParaRPr kumimoji="1" lang="ja-JP" altLang="en-US" b="1" dirty="0">
              <a:solidFill>
                <a:sysClr val="windowText" lastClr="000000"/>
              </a:solidFill>
            </a:endParaRPr>
          </a:p>
        </p:txBody>
      </p:sp>
      <p:sp>
        <p:nvSpPr>
          <p:cNvPr id="11" name="角丸四角形 10">
            <a:extLst>
              <a:ext uri="{FF2B5EF4-FFF2-40B4-BE49-F238E27FC236}">
                <a16:creationId xmlns:a16="http://schemas.microsoft.com/office/drawing/2014/main" id="{F068BA94-9430-B9DC-D713-D52DB7D25694}"/>
              </a:ext>
            </a:extLst>
          </p:cNvPr>
          <p:cNvSpPr/>
          <p:nvPr/>
        </p:nvSpPr>
        <p:spPr>
          <a:xfrm>
            <a:off x="2286597" y="5115972"/>
            <a:ext cx="4940569" cy="459600"/>
          </a:xfrm>
          <a:prstGeom prst="roundRect">
            <a:avLst/>
          </a:prstGeom>
          <a:solidFill>
            <a:schemeClr val="bg2">
              <a:lumMod val="90000"/>
            </a:schemeClr>
          </a:solidFill>
          <a:ln w="38100">
            <a:solidFill>
              <a:schemeClr val="bg2">
                <a:lumMod val="1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ysClr val="windowText" lastClr="000000"/>
                </a:solidFill>
              </a:rPr>
              <a:t>セキュリティモニタ</a:t>
            </a:r>
            <a:endParaRPr kumimoji="1" lang="ja-JP" altLang="en-US" b="1" dirty="0">
              <a:solidFill>
                <a:sysClr val="windowText" lastClr="000000"/>
              </a:solidFill>
            </a:endParaRPr>
          </a:p>
        </p:txBody>
      </p:sp>
      <p:grpSp>
        <p:nvGrpSpPr>
          <p:cNvPr id="17" name="グループ化 16">
            <a:extLst>
              <a:ext uri="{FF2B5EF4-FFF2-40B4-BE49-F238E27FC236}">
                <a16:creationId xmlns:a16="http://schemas.microsoft.com/office/drawing/2014/main" id="{0577DB83-9913-0A02-8D3F-58BF37A47029}"/>
              </a:ext>
            </a:extLst>
          </p:cNvPr>
          <p:cNvGrpSpPr/>
          <p:nvPr/>
        </p:nvGrpSpPr>
        <p:grpSpPr>
          <a:xfrm>
            <a:off x="2115752" y="5856330"/>
            <a:ext cx="5299220" cy="459601"/>
            <a:chOff x="3585006" y="6039670"/>
            <a:chExt cx="5299220" cy="459601"/>
          </a:xfrm>
        </p:grpSpPr>
        <p:sp>
          <p:nvSpPr>
            <p:cNvPr id="18" name="正方形/長方形 17">
              <a:extLst>
                <a:ext uri="{FF2B5EF4-FFF2-40B4-BE49-F238E27FC236}">
                  <a16:creationId xmlns:a16="http://schemas.microsoft.com/office/drawing/2014/main" id="{AA37C9F7-FABF-7E8B-61A2-24C0A8D364FC}"/>
                </a:ext>
              </a:extLst>
            </p:cNvPr>
            <p:cNvSpPr/>
            <p:nvPr/>
          </p:nvSpPr>
          <p:spPr>
            <a:xfrm>
              <a:off x="6754985" y="6039670"/>
              <a:ext cx="2129241" cy="459601"/>
            </a:xfrm>
            <a:prstGeom prst="rect">
              <a:avLst/>
            </a:prstGeom>
            <a:solidFill>
              <a:srgbClr val="D6D7FF"/>
            </a:solidFill>
            <a:ln w="28575">
              <a:solidFill>
                <a:schemeClr val="tx1">
                  <a:lumMod val="85000"/>
                  <a:lumOff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tx1">
                      <a:lumMod val="85000"/>
                      <a:lumOff val="15000"/>
                    </a:schemeClr>
                  </a:solidFill>
                </a:rPr>
                <a:t>エンクレイヴ用</a:t>
              </a:r>
            </a:p>
          </p:txBody>
        </p:sp>
        <p:sp>
          <p:nvSpPr>
            <p:cNvPr id="19" name="正方形/長方形 18">
              <a:extLst>
                <a:ext uri="{FF2B5EF4-FFF2-40B4-BE49-F238E27FC236}">
                  <a16:creationId xmlns:a16="http://schemas.microsoft.com/office/drawing/2014/main" id="{BF61927D-5F88-504A-CBB4-FF6971FA1486}"/>
                </a:ext>
              </a:extLst>
            </p:cNvPr>
            <p:cNvSpPr/>
            <p:nvPr/>
          </p:nvSpPr>
          <p:spPr>
            <a:xfrm>
              <a:off x="3585006" y="6039671"/>
              <a:ext cx="3176704" cy="459600"/>
            </a:xfrm>
            <a:prstGeom prst="rect">
              <a:avLst/>
            </a:prstGeom>
            <a:solidFill>
              <a:srgbClr val="D6D7FF"/>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tx1">
                      <a:lumMod val="85000"/>
                      <a:lumOff val="15000"/>
                    </a:schemeClr>
                  </a:solidFill>
                </a:rPr>
                <a:t>システム用</a:t>
              </a:r>
            </a:p>
          </p:txBody>
        </p:sp>
      </p:grpSp>
      <p:grpSp>
        <p:nvGrpSpPr>
          <p:cNvPr id="35" name="グループ化 34">
            <a:extLst>
              <a:ext uri="{FF2B5EF4-FFF2-40B4-BE49-F238E27FC236}">
                <a16:creationId xmlns:a16="http://schemas.microsoft.com/office/drawing/2014/main" id="{70409008-968A-1BFC-1155-C75A9BC0B50A}"/>
              </a:ext>
            </a:extLst>
          </p:cNvPr>
          <p:cNvGrpSpPr/>
          <p:nvPr/>
        </p:nvGrpSpPr>
        <p:grpSpPr>
          <a:xfrm>
            <a:off x="7875577" y="4374941"/>
            <a:ext cx="3348318" cy="2091019"/>
            <a:chOff x="7875577" y="4367713"/>
            <a:chExt cx="3348318" cy="2091019"/>
          </a:xfrm>
        </p:grpSpPr>
        <p:sp>
          <p:nvSpPr>
            <p:cNvPr id="22" name="角丸四角形 21">
              <a:extLst>
                <a:ext uri="{FF2B5EF4-FFF2-40B4-BE49-F238E27FC236}">
                  <a16:creationId xmlns:a16="http://schemas.microsoft.com/office/drawing/2014/main" id="{8130D8D5-1A68-D66D-A66E-6034B83433D2}"/>
                </a:ext>
              </a:extLst>
            </p:cNvPr>
            <p:cNvSpPr/>
            <p:nvPr/>
          </p:nvSpPr>
          <p:spPr>
            <a:xfrm>
              <a:off x="7875577" y="4367713"/>
              <a:ext cx="3348318" cy="2091019"/>
            </a:xfrm>
            <a:prstGeom prst="roundRect">
              <a:avLst>
                <a:gd name="adj" fmla="val 5941"/>
              </a:avLst>
            </a:prstGeom>
            <a:solidFill>
              <a:schemeClr val="accent6">
                <a:lumMod val="20000"/>
                <a:lumOff val="80000"/>
              </a:schemeClr>
            </a:solidFill>
            <a:ln w="38100">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endParaRPr kumimoji="1" lang="ja-JP" altLang="en-US" sz="1600" b="1" dirty="0">
                <a:solidFill>
                  <a:sysClr val="windowText" lastClr="000000"/>
                </a:solidFill>
              </a:endParaRPr>
            </a:p>
          </p:txBody>
        </p:sp>
        <p:sp>
          <p:nvSpPr>
            <p:cNvPr id="23" name="角丸四角形 22">
              <a:extLst>
                <a:ext uri="{FF2B5EF4-FFF2-40B4-BE49-F238E27FC236}">
                  <a16:creationId xmlns:a16="http://schemas.microsoft.com/office/drawing/2014/main" id="{0DDA7304-9439-564E-89B3-2D4EF2FE40D8}"/>
                </a:ext>
              </a:extLst>
            </p:cNvPr>
            <p:cNvSpPr/>
            <p:nvPr/>
          </p:nvSpPr>
          <p:spPr>
            <a:xfrm>
              <a:off x="8039341" y="4572267"/>
              <a:ext cx="3014064" cy="472793"/>
            </a:xfrm>
            <a:prstGeom prst="roundRect">
              <a:avLst/>
            </a:prstGeom>
            <a:solidFill>
              <a:schemeClr val="accent2">
                <a:lumMod val="20000"/>
                <a:lumOff val="80000"/>
              </a:schemeClr>
            </a:solidFill>
            <a:ln w="38100">
              <a:solidFill>
                <a:schemeClr val="accent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ysClr val="windowText" lastClr="000000"/>
                  </a:solidFill>
                </a:rPr>
                <a:t>IDS</a:t>
              </a:r>
              <a:endParaRPr kumimoji="1" lang="ja-JP" altLang="en-US" b="1" dirty="0">
                <a:solidFill>
                  <a:sysClr val="windowText" lastClr="000000"/>
                </a:solidFill>
              </a:endParaRPr>
            </a:p>
          </p:txBody>
        </p:sp>
        <p:sp>
          <p:nvSpPr>
            <p:cNvPr id="25" name="角丸四角形 24">
              <a:extLst>
                <a:ext uri="{FF2B5EF4-FFF2-40B4-BE49-F238E27FC236}">
                  <a16:creationId xmlns:a16="http://schemas.microsoft.com/office/drawing/2014/main" id="{32C80465-6D51-A159-3DFA-9D5F1DEA5911}"/>
                </a:ext>
              </a:extLst>
            </p:cNvPr>
            <p:cNvSpPr/>
            <p:nvPr/>
          </p:nvSpPr>
          <p:spPr>
            <a:xfrm>
              <a:off x="8039341" y="5249614"/>
              <a:ext cx="3014064" cy="1017749"/>
            </a:xfrm>
            <a:prstGeom prst="roundRect">
              <a:avLst>
                <a:gd name="adj" fmla="val 8739"/>
              </a:avLst>
            </a:prstGeom>
            <a:solidFill>
              <a:schemeClr val="tx2">
                <a:lumMod val="20000"/>
                <a:lumOff val="80000"/>
              </a:schemeClr>
            </a:solidFill>
            <a:ln w="38100">
              <a:solidFill>
                <a:schemeClr val="tx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288000" rtlCol="0" anchor="ctr"/>
            <a:lstStyle/>
            <a:p>
              <a:r>
                <a:rPr kumimoji="1" lang="ja-JP" altLang="en-US" b="1">
                  <a:solidFill>
                    <a:sysClr val="windowText" lastClr="000000"/>
                  </a:solidFill>
                </a:rPr>
                <a:t>軽量</a:t>
              </a:r>
              <a:r>
                <a:rPr kumimoji="1" lang="en-US" altLang="ja-JP" b="1" dirty="0">
                  <a:solidFill>
                    <a:sysClr val="windowText" lastClr="000000"/>
                  </a:solidFill>
                </a:rPr>
                <a:t>OS</a:t>
              </a:r>
              <a:endParaRPr kumimoji="1" lang="ja-JP" altLang="en-US" b="1">
                <a:solidFill>
                  <a:sysClr val="windowText" lastClr="000000"/>
                </a:solidFill>
              </a:endParaRPr>
            </a:p>
          </p:txBody>
        </p:sp>
      </p:grpSp>
      <p:sp>
        <p:nvSpPr>
          <p:cNvPr id="28" name="正方形/長方形 27">
            <a:extLst>
              <a:ext uri="{FF2B5EF4-FFF2-40B4-BE49-F238E27FC236}">
                <a16:creationId xmlns:a16="http://schemas.microsoft.com/office/drawing/2014/main" id="{A89D2BA8-BE1A-D08E-3F30-8415A4F9DBE4}"/>
              </a:ext>
            </a:extLst>
          </p:cNvPr>
          <p:cNvSpPr/>
          <p:nvPr/>
        </p:nvSpPr>
        <p:spPr>
          <a:xfrm>
            <a:off x="9440716" y="5420451"/>
            <a:ext cx="1422683" cy="687519"/>
          </a:xfrm>
          <a:prstGeom prst="rect">
            <a:avLst/>
          </a:prstGeom>
          <a:solidFill>
            <a:schemeClr val="bg1"/>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ページ</a:t>
            </a:r>
            <a:br>
              <a:rPr kumimoji="1" lang="en-US" altLang="ja-JP" b="1" dirty="0">
                <a:solidFill>
                  <a:schemeClr val="tx1"/>
                </a:solidFill>
              </a:rPr>
            </a:br>
            <a:r>
              <a:rPr kumimoji="1" lang="ja-JP" altLang="en-US" b="1" dirty="0">
                <a:solidFill>
                  <a:schemeClr val="tx1"/>
                </a:solidFill>
              </a:rPr>
              <a:t>テーブル</a:t>
            </a:r>
            <a:endParaRPr kumimoji="1" lang="en-US" altLang="ja-JP" b="1" dirty="0">
              <a:solidFill>
                <a:schemeClr val="tx1"/>
              </a:solidFill>
            </a:endParaRPr>
          </a:p>
        </p:txBody>
      </p:sp>
      <p:cxnSp>
        <p:nvCxnSpPr>
          <p:cNvPr id="6" name="直線コネクタ 5">
            <a:extLst>
              <a:ext uri="{FF2B5EF4-FFF2-40B4-BE49-F238E27FC236}">
                <a16:creationId xmlns:a16="http://schemas.microsoft.com/office/drawing/2014/main" id="{FC19A94F-E91F-AB33-A5A4-CAE1F25AF07A}"/>
              </a:ext>
            </a:extLst>
          </p:cNvPr>
          <p:cNvCxnSpPr>
            <a:cxnSpLocks/>
          </p:cNvCxnSpPr>
          <p:nvPr/>
        </p:nvCxnSpPr>
        <p:spPr>
          <a:xfrm flipV="1">
            <a:off x="7227166" y="4374941"/>
            <a:ext cx="709230" cy="149839"/>
          </a:xfrm>
          <a:prstGeom prst="line">
            <a:avLst/>
          </a:prstGeom>
          <a:ln w="38100">
            <a:solidFill>
              <a:schemeClr val="accent6">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C68F0EF4-0D97-2B4A-FB3E-59C07443506D}"/>
              </a:ext>
            </a:extLst>
          </p:cNvPr>
          <p:cNvCxnSpPr>
            <a:cxnSpLocks/>
          </p:cNvCxnSpPr>
          <p:nvPr/>
        </p:nvCxnSpPr>
        <p:spPr>
          <a:xfrm>
            <a:off x="7227166" y="4977369"/>
            <a:ext cx="641144" cy="1412080"/>
          </a:xfrm>
          <a:prstGeom prst="line">
            <a:avLst/>
          </a:prstGeom>
          <a:ln w="38100">
            <a:solidFill>
              <a:schemeClr val="accent6">
                <a:lumMod val="50000"/>
              </a:schemeClr>
            </a:solidFill>
            <a:prstDash val="sysDash"/>
          </a:ln>
        </p:spPr>
        <p:style>
          <a:lnRef idx="1">
            <a:schemeClr val="accent1"/>
          </a:lnRef>
          <a:fillRef idx="0">
            <a:schemeClr val="accent1"/>
          </a:fillRef>
          <a:effectRef idx="0">
            <a:schemeClr val="accent1"/>
          </a:effectRef>
          <a:fontRef idx="minor">
            <a:schemeClr val="tx1"/>
          </a:fontRef>
        </p:style>
      </p:cxnSp>
      <p:grpSp>
        <p:nvGrpSpPr>
          <p:cNvPr id="5" name="グループ化 4">
            <a:extLst>
              <a:ext uri="{FF2B5EF4-FFF2-40B4-BE49-F238E27FC236}">
                <a16:creationId xmlns:a16="http://schemas.microsoft.com/office/drawing/2014/main" id="{1EE1E4BB-6692-FA5B-F6F5-98474CAAEF3B}"/>
              </a:ext>
            </a:extLst>
          </p:cNvPr>
          <p:cNvGrpSpPr/>
          <p:nvPr/>
        </p:nvGrpSpPr>
        <p:grpSpPr>
          <a:xfrm>
            <a:off x="2115510" y="5853267"/>
            <a:ext cx="5299220" cy="459601"/>
            <a:chOff x="3585006" y="6039670"/>
            <a:chExt cx="5299220" cy="459601"/>
          </a:xfrm>
        </p:grpSpPr>
        <p:sp>
          <p:nvSpPr>
            <p:cNvPr id="7" name="正方形/長方形 6">
              <a:extLst>
                <a:ext uri="{FF2B5EF4-FFF2-40B4-BE49-F238E27FC236}">
                  <a16:creationId xmlns:a16="http://schemas.microsoft.com/office/drawing/2014/main" id="{EA8CDBEA-2CB7-F972-8E0A-54EDE71AF21A}"/>
                </a:ext>
              </a:extLst>
            </p:cNvPr>
            <p:cNvSpPr/>
            <p:nvPr/>
          </p:nvSpPr>
          <p:spPr>
            <a:xfrm>
              <a:off x="6754985" y="6039670"/>
              <a:ext cx="2129241" cy="459601"/>
            </a:xfrm>
            <a:prstGeom prst="rect">
              <a:avLst/>
            </a:prstGeom>
            <a:solidFill>
              <a:srgbClr val="D6D7FF"/>
            </a:solidFill>
            <a:ln w="28575">
              <a:solidFill>
                <a:schemeClr val="tx1">
                  <a:lumMod val="85000"/>
                  <a:lumOff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tx1">
                      <a:lumMod val="85000"/>
                      <a:lumOff val="15000"/>
                    </a:schemeClr>
                  </a:solidFill>
                </a:rPr>
                <a:t>エンクレイヴ用</a:t>
              </a:r>
            </a:p>
          </p:txBody>
        </p:sp>
        <p:sp>
          <p:nvSpPr>
            <p:cNvPr id="14" name="正方形/長方形 13">
              <a:extLst>
                <a:ext uri="{FF2B5EF4-FFF2-40B4-BE49-F238E27FC236}">
                  <a16:creationId xmlns:a16="http://schemas.microsoft.com/office/drawing/2014/main" id="{4F003C49-5AF0-E0BE-C3EF-8F0D350B8487}"/>
                </a:ext>
              </a:extLst>
            </p:cNvPr>
            <p:cNvSpPr/>
            <p:nvPr/>
          </p:nvSpPr>
          <p:spPr>
            <a:xfrm>
              <a:off x="3585006" y="6039671"/>
              <a:ext cx="3176704" cy="459600"/>
            </a:xfrm>
            <a:prstGeom prst="rect">
              <a:avLst/>
            </a:prstGeom>
            <a:solidFill>
              <a:schemeClr val="bg1">
                <a:lumMod val="50000"/>
              </a:schemeClr>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tx1">
                      <a:lumMod val="85000"/>
                      <a:lumOff val="15000"/>
                    </a:schemeClr>
                  </a:solidFill>
                </a:rPr>
                <a:t>システム用</a:t>
              </a:r>
            </a:p>
          </p:txBody>
        </p:sp>
      </p:grpSp>
    </p:spTree>
    <p:extLst>
      <p:ext uri="{BB962C8B-B14F-4D97-AF65-F5344CB8AC3E}">
        <p14:creationId xmlns:p14="http://schemas.microsoft.com/office/powerpoint/2010/main" val="2460385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xit"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hidden"/>
                                      </p:to>
                                    </p:set>
                                  </p:childTnLst>
                                </p:cTn>
                              </p:par>
                              <p:par>
                                <p:cTn id="9" presetID="1" presetClass="entr" presetSubtype="0" fill="hold"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1" nodeType="clickEffect">
                                  <p:stCondLst>
                                    <p:cond delay="0"/>
                                  </p:stCondLst>
                                  <p:childTnLst>
                                    <p:set>
                                      <p:cBhvr>
                                        <p:cTn id="14" dur="1" fill="hold">
                                          <p:stCondLst>
                                            <p:cond delay="0"/>
                                          </p:stCondLst>
                                        </p:cTn>
                                        <p:tgtEl>
                                          <p:spTgt spid="9"/>
                                        </p:tgtEl>
                                        <p:attrNameLst>
                                          <p:attrName>style.visibility</p:attrName>
                                        </p:attrNameLst>
                                      </p:cBhvr>
                                      <p:to>
                                        <p:strVal val="hidden"/>
                                      </p:to>
                                    </p:set>
                                  </p:childTnLst>
                                </p:cTn>
                              </p:par>
                              <p:par>
                                <p:cTn id="15" presetID="1" presetClass="entr" presetSubtype="0" fill="hold" grpId="1"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xit" presetSubtype="0" fill="hold" nodeType="withEffect">
                                  <p:stCondLst>
                                    <p:cond delay="0"/>
                                  </p:stCondLst>
                                  <p:childTnLst>
                                    <p:set>
                                      <p:cBhvr>
                                        <p:cTn id="18" dur="1" fill="hold">
                                          <p:stCondLst>
                                            <p:cond delay="0"/>
                                          </p:stCondLst>
                                        </p:cTn>
                                        <p:tgtEl>
                                          <p:spTgt spid="5"/>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2" nodeType="clickEffect">
                                  <p:stCondLst>
                                    <p:cond delay="0"/>
                                  </p:stCondLst>
                                  <p:childTnLst>
                                    <p:set>
                                      <p:cBhvr>
                                        <p:cTn id="22" dur="1" fill="hold">
                                          <p:stCondLst>
                                            <p:cond delay="0"/>
                                          </p:stCondLst>
                                        </p:cTn>
                                        <p:tgtEl>
                                          <p:spTgt spid="10"/>
                                        </p:tgtEl>
                                        <p:attrNameLst>
                                          <p:attrName>style.visibility</p:attrName>
                                        </p:attrNameLst>
                                      </p:cBhvr>
                                      <p:to>
                                        <p:strVal val="hidden"/>
                                      </p:to>
                                    </p:set>
                                  </p:childTnLst>
                                </p:cTn>
                              </p:par>
                              <p:par>
                                <p:cTn id="23" presetID="1" presetClass="entr" presetSubtype="0" fill="hold" grpId="2"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5"/>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9" grpId="2" animBg="1"/>
      <p:bldP spid="10" grpId="0" animBg="1"/>
      <p:bldP spid="10" grpId="1" animBg="1"/>
      <p:bldP spid="10" grpId="2" animBg="1"/>
      <p:bldP spid="2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FAE204-F673-75B5-A8B6-D4914B0BF115}"/>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0C99702D-F1A9-1F9C-6841-C6F710461CA4}"/>
              </a:ext>
            </a:extLst>
          </p:cNvPr>
          <p:cNvSpPr>
            <a:spLocks noGrp="1"/>
          </p:cNvSpPr>
          <p:nvPr>
            <p:ph type="title"/>
          </p:nvPr>
        </p:nvSpPr>
        <p:spPr/>
        <p:txBody>
          <a:bodyPr/>
          <a:lstStyle/>
          <a:p>
            <a:r>
              <a:rPr lang="ja-JP" altLang="en-US"/>
              <a:t>システムの</a:t>
            </a:r>
            <a:r>
              <a:rPr lang="en-US" altLang="ja-JP" dirty="0"/>
              <a:t>OS</a:t>
            </a:r>
            <a:r>
              <a:rPr lang="ja-JP" altLang="en-US"/>
              <a:t>データの監視</a:t>
            </a:r>
            <a:endParaRPr kumimoji="1" lang="ja-JP" altLang="en-US"/>
          </a:p>
        </p:txBody>
      </p:sp>
      <p:sp>
        <p:nvSpPr>
          <p:cNvPr id="3" name="コンテンツ プレースホルダー 2">
            <a:extLst>
              <a:ext uri="{FF2B5EF4-FFF2-40B4-BE49-F238E27FC236}">
                <a16:creationId xmlns:a16="http://schemas.microsoft.com/office/drawing/2014/main" id="{03106F60-FB30-A374-ED79-30731EF374B5}"/>
              </a:ext>
            </a:extLst>
          </p:cNvPr>
          <p:cNvSpPr>
            <a:spLocks noGrp="1"/>
          </p:cNvSpPr>
          <p:nvPr>
            <p:ph idx="1"/>
          </p:nvPr>
        </p:nvSpPr>
        <p:spPr/>
        <p:txBody>
          <a:bodyPr/>
          <a:lstStyle/>
          <a:p>
            <a:r>
              <a:rPr kumimoji="1" lang="en-US" altLang="ja-JP" dirty="0"/>
              <a:t>IDS</a:t>
            </a:r>
            <a:r>
              <a:rPr kumimoji="1" lang="ja-JP" altLang="en-US" dirty="0"/>
              <a:t>は</a:t>
            </a:r>
            <a:r>
              <a:rPr kumimoji="1" lang="en-US" altLang="ja-JP" dirty="0"/>
              <a:t>OS</a:t>
            </a:r>
            <a:r>
              <a:rPr kumimoji="1" lang="ja-JP" altLang="en-US" dirty="0"/>
              <a:t>データの</a:t>
            </a:r>
            <a:r>
              <a:rPr kumimoji="1" lang="ja-JP" altLang="en-US"/>
              <a:t>仮想アドレス</a:t>
            </a:r>
            <a:r>
              <a:rPr lang="ja-JP" altLang="en-US"/>
              <a:t>で</a:t>
            </a:r>
            <a:r>
              <a:rPr kumimoji="1" lang="ja-JP" altLang="en-US"/>
              <a:t>システムメモリ</a:t>
            </a:r>
            <a:r>
              <a:rPr kumimoji="1" lang="ja-JP" altLang="en-US" dirty="0"/>
              <a:t>にアクセス</a:t>
            </a:r>
            <a:endParaRPr kumimoji="1" lang="en-US" altLang="ja-JP" dirty="0"/>
          </a:p>
          <a:p>
            <a:pPr lvl="1"/>
            <a:r>
              <a:rPr lang="ja-JP" altLang="en-US"/>
              <a:t>システムの</a:t>
            </a:r>
            <a:r>
              <a:rPr lang="ja-JP" altLang="en-US" dirty="0"/>
              <a:t>ページテーブルを参照して物理アドレスに変換</a:t>
            </a:r>
            <a:endParaRPr lang="en-US" altLang="ja-JP" dirty="0"/>
          </a:p>
          <a:p>
            <a:pPr lvl="1"/>
            <a:r>
              <a:rPr lang="ja-JP" altLang="en-US" dirty="0"/>
              <a:t>ページテーブルの情報はセキュリティモニタを呼び出して取得</a:t>
            </a:r>
            <a:endParaRPr lang="en-US" altLang="ja-JP" dirty="0"/>
          </a:p>
          <a:p>
            <a:r>
              <a:rPr kumimoji="1" lang="ja-JP" altLang="en-US"/>
              <a:t>このアドレス変換を</a:t>
            </a:r>
            <a:r>
              <a:rPr kumimoji="1" lang="en-US" altLang="ja-JP" dirty="0" err="1"/>
              <a:t>LLView</a:t>
            </a:r>
            <a:r>
              <a:rPr kumimoji="1" lang="en-US" altLang="ja-JP" dirty="0"/>
              <a:t> </a:t>
            </a:r>
            <a:r>
              <a:rPr kumimoji="1" lang="en-US" altLang="ja-JP" sz="2400" dirty="0"/>
              <a:t>[Ozaki+, APSys’</a:t>
            </a:r>
            <a:r>
              <a:rPr lang="en-US" altLang="ja-JP" sz="2400" dirty="0"/>
              <a:t>19] </a:t>
            </a:r>
            <a:r>
              <a:rPr lang="ja-JP" altLang="en-US"/>
              <a:t>を用いて自動化</a:t>
            </a:r>
            <a:endParaRPr lang="en-US" altLang="ja-JP" dirty="0"/>
          </a:p>
          <a:p>
            <a:pPr lvl="1"/>
            <a:r>
              <a:rPr kumimoji="1" lang="en-US" altLang="ja-JP" dirty="0"/>
              <a:t>OS</a:t>
            </a:r>
            <a:r>
              <a:rPr kumimoji="1" lang="ja-JP" altLang="en-US"/>
              <a:t>のソースコードを利用して</a:t>
            </a:r>
            <a:r>
              <a:rPr kumimoji="1" lang="en-US" altLang="ja-JP" dirty="0"/>
              <a:t>OS</a:t>
            </a:r>
            <a:r>
              <a:rPr kumimoji="1" lang="ja-JP" altLang="en-US"/>
              <a:t>データを監視する</a:t>
            </a:r>
            <a:r>
              <a:rPr kumimoji="1" lang="en-US" altLang="ja-JP" dirty="0"/>
              <a:t>IDS</a:t>
            </a:r>
            <a:r>
              <a:rPr kumimoji="1" lang="ja-JP" altLang="en-US"/>
              <a:t>を開発</a:t>
            </a:r>
            <a:endParaRPr kumimoji="1" lang="en-US" altLang="ja-JP" dirty="0"/>
          </a:p>
          <a:p>
            <a:pPr lvl="1"/>
            <a:r>
              <a:rPr kumimoji="1" lang="en-US" altLang="ja-JP" dirty="0"/>
              <a:t>OS</a:t>
            </a:r>
            <a:r>
              <a:rPr kumimoji="1" lang="ja-JP" altLang="en-US" dirty="0"/>
              <a:t>データのアドレス変換を行うコード</a:t>
            </a:r>
            <a:r>
              <a:rPr kumimoji="1" lang="ja-JP" altLang="en-US"/>
              <a:t>をコンパイル</a:t>
            </a:r>
            <a:r>
              <a:rPr kumimoji="1" lang="ja-JP" altLang="en-US" dirty="0"/>
              <a:t>時</a:t>
            </a:r>
            <a:r>
              <a:rPr kumimoji="1" lang="ja-JP" altLang="en-US"/>
              <a:t>に埋め込み</a:t>
            </a:r>
            <a:endParaRPr kumimoji="1" lang="en-US" altLang="ja-JP" dirty="0"/>
          </a:p>
        </p:txBody>
      </p:sp>
      <p:sp>
        <p:nvSpPr>
          <p:cNvPr id="4" name="スライド番号プレースホルダー 3">
            <a:extLst>
              <a:ext uri="{FF2B5EF4-FFF2-40B4-BE49-F238E27FC236}">
                <a16:creationId xmlns:a16="http://schemas.microsoft.com/office/drawing/2014/main" id="{A5557AFE-61A5-8DCD-2D95-559FB7B6BFFF}"/>
              </a:ext>
            </a:extLst>
          </p:cNvPr>
          <p:cNvSpPr>
            <a:spLocks noGrp="1"/>
          </p:cNvSpPr>
          <p:nvPr>
            <p:ph type="sldNum" sz="quarter" idx="12"/>
          </p:nvPr>
        </p:nvSpPr>
        <p:spPr/>
        <p:txBody>
          <a:bodyPr/>
          <a:lstStyle/>
          <a:p>
            <a:fld id="{A90EB208-DBBC-45B4-ABA7-543D072CE394}" type="slidenum">
              <a:rPr kumimoji="1" lang="ja-JP" altLang="en-US" smtClean="0"/>
              <a:pPr/>
              <a:t>7</a:t>
            </a:fld>
            <a:endParaRPr kumimoji="1" lang="ja-JP" altLang="en-US"/>
          </a:p>
        </p:txBody>
      </p:sp>
      <p:sp>
        <p:nvSpPr>
          <p:cNvPr id="7" name="テキスト ボックス 6">
            <a:extLst>
              <a:ext uri="{FF2B5EF4-FFF2-40B4-BE49-F238E27FC236}">
                <a16:creationId xmlns:a16="http://schemas.microsoft.com/office/drawing/2014/main" id="{418A75EA-6F6C-81F6-5DCD-9FB749376894}"/>
              </a:ext>
            </a:extLst>
          </p:cNvPr>
          <p:cNvSpPr txBox="1"/>
          <p:nvPr/>
        </p:nvSpPr>
        <p:spPr>
          <a:xfrm>
            <a:off x="13894130" y="356260"/>
            <a:ext cx="184731" cy="369332"/>
          </a:xfrm>
          <a:prstGeom prst="rect">
            <a:avLst/>
          </a:prstGeom>
          <a:noFill/>
        </p:spPr>
        <p:txBody>
          <a:bodyPr wrap="none" rtlCol="0">
            <a:spAutoFit/>
          </a:bodyPr>
          <a:lstStyle/>
          <a:p>
            <a:endParaRPr kumimoji="1" lang="ja-JP" altLang="en-US"/>
          </a:p>
        </p:txBody>
      </p:sp>
      <p:sp>
        <p:nvSpPr>
          <p:cNvPr id="8" name="テキスト ボックス 7">
            <a:extLst>
              <a:ext uri="{FF2B5EF4-FFF2-40B4-BE49-F238E27FC236}">
                <a16:creationId xmlns:a16="http://schemas.microsoft.com/office/drawing/2014/main" id="{6F4FCF29-1F44-332B-534D-285983CC5CCA}"/>
              </a:ext>
            </a:extLst>
          </p:cNvPr>
          <p:cNvSpPr txBox="1"/>
          <p:nvPr/>
        </p:nvSpPr>
        <p:spPr>
          <a:xfrm>
            <a:off x="13692249" y="356260"/>
            <a:ext cx="184731" cy="369332"/>
          </a:xfrm>
          <a:prstGeom prst="rect">
            <a:avLst/>
          </a:prstGeom>
          <a:noFill/>
        </p:spPr>
        <p:txBody>
          <a:bodyPr wrap="none" rtlCol="0">
            <a:spAutoFit/>
          </a:bodyPr>
          <a:lstStyle/>
          <a:p>
            <a:endParaRPr kumimoji="1" lang="ja-JP" altLang="en-US"/>
          </a:p>
        </p:txBody>
      </p:sp>
      <p:grpSp>
        <p:nvGrpSpPr>
          <p:cNvPr id="15" name="グループ化 14">
            <a:extLst>
              <a:ext uri="{FF2B5EF4-FFF2-40B4-BE49-F238E27FC236}">
                <a16:creationId xmlns:a16="http://schemas.microsoft.com/office/drawing/2014/main" id="{405C8189-325F-1F09-165A-EA9DFE8B9699}"/>
              </a:ext>
            </a:extLst>
          </p:cNvPr>
          <p:cNvGrpSpPr/>
          <p:nvPr/>
        </p:nvGrpSpPr>
        <p:grpSpPr>
          <a:xfrm>
            <a:off x="2847360" y="4288676"/>
            <a:ext cx="6493815" cy="2250236"/>
            <a:chOff x="2847360" y="4288676"/>
            <a:chExt cx="6493815" cy="2250236"/>
          </a:xfrm>
        </p:grpSpPr>
        <p:sp>
          <p:nvSpPr>
            <p:cNvPr id="10" name="角丸四角形 31">
              <a:extLst>
                <a:ext uri="{FF2B5EF4-FFF2-40B4-BE49-F238E27FC236}">
                  <a16:creationId xmlns:a16="http://schemas.microsoft.com/office/drawing/2014/main" id="{99B5546A-8DA3-3B88-C641-86A7BE28BF90}"/>
                </a:ext>
              </a:extLst>
            </p:cNvPr>
            <p:cNvSpPr/>
            <p:nvPr/>
          </p:nvSpPr>
          <p:spPr>
            <a:xfrm>
              <a:off x="6160339" y="4288676"/>
              <a:ext cx="3180836" cy="609407"/>
            </a:xfrm>
            <a:prstGeom prst="roundRect">
              <a:avLst/>
            </a:prstGeom>
            <a:solidFill>
              <a:schemeClr val="accent6">
                <a:lumMod val="20000"/>
                <a:lumOff val="80000"/>
              </a:schemeClr>
            </a:solidFill>
            <a:ln w="38100">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b="1">
                  <a:solidFill>
                    <a:sysClr val="windowText" lastClr="000000"/>
                  </a:solidFill>
                </a:rPr>
                <a:t>エンクレイヴ</a:t>
              </a:r>
              <a:endParaRPr kumimoji="1" lang="ja-JP" altLang="en-US" sz="2000" b="1" dirty="0">
                <a:solidFill>
                  <a:sysClr val="windowText" lastClr="000000"/>
                </a:solidFill>
              </a:endParaRPr>
            </a:p>
          </p:txBody>
        </p:sp>
        <p:sp>
          <p:nvSpPr>
            <p:cNvPr id="12" name="角丸四角形 34">
              <a:extLst>
                <a:ext uri="{FF2B5EF4-FFF2-40B4-BE49-F238E27FC236}">
                  <a16:creationId xmlns:a16="http://schemas.microsoft.com/office/drawing/2014/main" id="{68E2917C-9F23-AADF-745F-61B85A1992EC}"/>
                </a:ext>
              </a:extLst>
            </p:cNvPr>
            <p:cNvSpPr/>
            <p:nvPr/>
          </p:nvSpPr>
          <p:spPr>
            <a:xfrm>
              <a:off x="2847360" y="5115530"/>
              <a:ext cx="6493813" cy="609405"/>
            </a:xfrm>
            <a:prstGeom prst="roundRect">
              <a:avLst/>
            </a:prstGeom>
            <a:solidFill>
              <a:schemeClr val="bg2">
                <a:lumMod val="90000"/>
              </a:schemeClr>
            </a:solidFill>
            <a:ln w="38100">
              <a:solidFill>
                <a:schemeClr val="bg2">
                  <a:lumMod val="10000"/>
                </a:schemeClr>
              </a:solidFill>
            </a:ln>
          </p:spPr>
          <p:style>
            <a:lnRef idx="2">
              <a:schemeClr val="accent1">
                <a:shade val="15000"/>
              </a:schemeClr>
            </a:lnRef>
            <a:fillRef idx="1">
              <a:schemeClr val="accent1"/>
            </a:fillRef>
            <a:effectRef idx="0">
              <a:schemeClr val="accent1"/>
            </a:effectRef>
            <a:fontRef idx="minor">
              <a:schemeClr val="lt1"/>
            </a:fontRef>
          </p:style>
          <p:txBody>
            <a:bodyPr lIns="90000" rIns="90000" rtlCol="0" anchor="ctr"/>
            <a:lstStyle/>
            <a:p>
              <a:r>
                <a:rPr kumimoji="1" lang="ja-JP" altLang="en-US" b="1">
                  <a:solidFill>
                    <a:sysClr val="windowText" lastClr="000000"/>
                  </a:solidFill>
                </a:rPr>
                <a:t>セキュリティモニタ</a:t>
              </a:r>
              <a:endParaRPr kumimoji="1" lang="ja-JP" altLang="en-US" b="1" dirty="0">
                <a:solidFill>
                  <a:sysClr val="windowText" lastClr="000000"/>
                </a:solidFill>
              </a:endParaRPr>
            </a:p>
          </p:txBody>
        </p:sp>
        <p:sp>
          <p:nvSpPr>
            <p:cNvPr id="13" name="角丸四角形 15">
              <a:extLst>
                <a:ext uri="{FF2B5EF4-FFF2-40B4-BE49-F238E27FC236}">
                  <a16:creationId xmlns:a16="http://schemas.microsoft.com/office/drawing/2014/main" id="{C60729D2-89C5-1302-76A3-E7C589062225}"/>
                </a:ext>
              </a:extLst>
            </p:cNvPr>
            <p:cNvSpPr/>
            <p:nvPr/>
          </p:nvSpPr>
          <p:spPr>
            <a:xfrm>
              <a:off x="2847361" y="5929504"/>
              <a:ext cx="6493812" cy="609408"/>
            </a:xfrm>
            <a:prstGeom prst="roundRect">
              <a:avLst/>
            </a:prstGeom>
            <a:solidFill>
              <a:schemeClr val="accent3">
                <a:lumMod val="20000"/>
                <a:lumOff val="80000"/>
              </a:schemeClr>
            </a:solidFill>
            <a:ln w="38100">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tx1"/>
                  </a:solidFill>
                </a:rPr>
                <a:t>ハードウェア</a:t>
              </a:r>
            </a:p>
          </p:txBody>
        </p:sp>
        <p:sp>
          <p:nvSpPr>
            <p:cNvPr id="14" name="正方形/長方形 13">
              <a:extLst>
                <a:ext uri="{FF2B5EF4-FFF2-40B4-BE49-F238E27FC236}">
                  <a16:creationId xmlns:a16="http://schemas.microsoft.com/office/drawing/2014/main" id="{348FC44B-E61A-558B-C61D-7DA9BAF8B84D}"/>
                </a:ext>
              </a:extLst>
            </p:cNvPr>
            <p:cNvSpPr/>
            <p:nvPr/>
          </p:nvSpPr>
          <p:spPr>
            <a:xfrm>
              <a:off x="7587094" y="6055840"/>
              <a:ext cx="1630021" cy="365125"/>
            </a:xfrm>
            <a:prstGeom prst="rect">
              <a:avLst/>
            </a:prstGeom>
            <a:solidFill>
              <a:srgbClr val="00B050"/>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bg1"/>
                  </a:solidFill>
                </a:rPr>
                <a:t>システムメモリ</a:t>
              </a:r>
              <a:endParaRPr kumimoji="1" lang="ja-JP" altLang="en-US" b="1" dirty="0">
                <a:solidFill>
                  <a:schemeClr val="bg1"/>
                </a:solidFill>
              </a:endParaRPr>
            </a:p>
          </p:txBody>
        </p:sp>
        <p:sp>
          <p:nvSpPr>
            <p:cNvPr id="19" name="正方形/長方形 18">
              <a:extLst>
                <a:ext uri="{FF2B5EF4-FFF2-40B4-BE49-F238E27FC236}">
                  <a16:creationId xmlns:a16="http://schemas.microsoft.com/office/drawing/2014/main" id="{274ECC3E-72B0-BB7B-226F-4D2027E231BD}"/>
                </a:ext>
              </a:extLst>
            </p:cNvPr>
            <p:cNvSpPr/>
            <p:nvPr/>
          </p:nvSpPr>
          <p:spPr>
            <a:xfrm>
              <a:off x="5776409" y="5245417"/>
              <a:ext cx="2539550" cy="365125"/>
            </a:xfrm>
            <a:prstGeom prst="rect">
              <a:avLst/>
            </a:prstGeom>
            <a:solidFill>
              <a:schemeClr val="bg1"/>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ページテーブルの情報</a:t>
              </a:r>
              <a:endParaRPr kumimoji="1" lang="en-US" altLang="ja-JP" b="1" dirty="0">
                <a:solidFill>
                  <a:schemeClr val="tx1"/>
                </a:solidFill>
              </a:endParaRPr>
            </a:p>
          </p:txBody>
        </p:sp>
        <p:sp>
          <p:nvSpPr>
            <p:cNvPr id="5" name="角丸四角形 4">
              <a:extLst>
                <a:ext uri="{FF2B5EF4-FFF2-40B4-BE49-F238E27FC236}">
                  <a16:creationId xmlns:a16="http://schemas.microsoft.com/office/drawing/2014/main" id="{3C082476-246A-EED0-C91E-F9FAA3B587E7}"/>
                </a:ext>
              </a:extLst>
            </p:cNvPr>
            <p:cNvSpPr/>
            <p:nvPr/>
          </p:nvSpPr>
          <p:spPr>
            <a:xfrm>
              <a:off x="2847361" y="4302509"/>
              <a:ext cx="3180844" cy="609404"/>
            </a:xfrm>
            <a:prstGeom prst="roundRect">
              <a:avLst/>
            </a:prstGeom>
            <a:solidFill>
              <a:schemeClr val="accent4">
                <a:lumMod val="20000"/>
                <a:lumOff val="80000"/>
              </a:schemeClr>
            </a:solidFill>
            <a:ln w="38100">
              <a:solidFill>
                <a:schemeClr val="accent4">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b="1">
                  <a:solidFill>
                    <a:sysClr val="windowText" lastClr="000000"/>
                  </a:solidFill>
                </a:rPr>
                <a:t>システム</a:t>
              </a:r>
              <a:endParaRPr kumimoji="1" lang="ja-JP" altLang="en-US" b="1" dirty="0">
                <a:solidFill>
                  <a:sysClr val="windowText" lastClr="000000"/>
                </a:solidFill>
              </a:endParaRPr>
            </a:p>
          </p:txBody>
        </p:sp>
        <p:sp>
          <p:nvSpPr>
            <p:cNvPr id="6" name="正方形/長方形 5">
              <a:extLst>
                <a:ext uri="{FF2B5EF4-FFF2-40B4-BE49-F238E27FC236}">
                  <a16:creationId xmlns:a16="http://schemas.microsoft.com/office/drawing/2014/main" id="{1CD96FEA-E960-9EFA-27C6-30FFD7677618}"/>
                </a:ext>
              </a:extLst>
            </p:cNvPr>
            <p:cNvSpPr/>
            <p:nvPr/>
          </p:nvSpPr>
          <p:spPr>
            <a:xfrm>
              <a:off x="3974834" y="4415011"/>
              <a:ext cx="1875038" cy="365125"/>
            </a:xfrm>
            <a:prstGeom prst="rect">
              <a:avLst/>
            </a:prstGeom>
            <a:solidFill>
              <a:schemeClr val="bg1"/>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rPr>
                <a:t>ページテーブル</a:t>
              </a:r>
              <a:endParaRPr kumimoji="1" lang="en-US" altLang="ja-JP" b="1" dirty="0">
                <a:solidFill>
                  <a:schemeClr val="tx1"/>
                </a:solidFill>
              </a:endParaRPr>
            </a:p>
          </p:txBody>
        </p:sp>
        <p:sp>
          <p:nvSpPr>
            <p:cNvPr id="9" name="角丸四角形 8">
              <a:extLst>
                <a:ext uri="{FF2B5EF4-FFF2-40B4-BE49-F238E27FC236}">
                  <a16:creationId xmlns:a16="http://schemas.microsoft.com/office/drawing/2014/main" id="{424E5DB7-88F4-4721-784C-B9E5AA4D3935}"/>
                </a:ext>
              </a:extLst>
            </p:cNvPr>
            <p:cNvSpPr/>
            <p:nvPr/>
          </p:nvSpPr>
          <p:spPr>
            <a:xfrm>
              <a:off x="7739349" y="4427092"/>
              <a:ext cx="1477766" cy="320035"/>
            </a:xfrm>
            <a:prstGeom prst="roundRect">
              <a:avLst/>
            </a:prstGeom>
            <a:solidFill>
              <a:schemeClr val="accent2">
                <a:lumMod val="20000"/>
                <a:lumOff val="80000"/>
              </a:schemeClr>
            </a:solidFill>
            <a:ln w="38100">
              <a:solidFill>
                <a:schemeClr val="accent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ysClr val="windowText" lastClr="000000"/>
                  </a:solidFill>
                </a:rPr>
                <a:t>IDS</a:t>
              </a:r>
              <a:endParaRPr kumimoji="1" lang="ja-JP" altLang="en-US" b="1" dirty="0">
                <a:solidFill>
                  <a:sysClr val="windowText" lastClr="000000"/>
                </a:solidFill>
              </a:endParaRPr>
            </a:p>
          </p:txBody>
        </p:sp>
      </p:grpSp>
      <p:cxnSp>
        <p:nvCxnSpPr>
          <p:cNvPr id="17" name="直線矢印コネクタ 16">
            <a:extLst>
              <a:ext uri="{FF2B5EF4-FFF2-40B4-BE49-F238E27FC236}">
                <a16:creationId xmlns:a16="http://schemas.microsoft.com/office/drawing/2014/main" id="{C6826A14-590E-BA89-821A-9F7F7493AD9E}"/>
              </a:ext>
            </a:extLst>
          </p:cNvPr>
          <p:cNvCxnSpPr>
            <a:cxnSpLocks/>
          </p:cNvCxnSpPr>
          <p:nvPr/>
        </p:nvCxnSpPr>
        <p:spPr>
          <a:xfrm flipV="1">
            <a:off x="8056517" y="4747127"/>
            <a:ext cx="0" cy="479026"/>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a:extLst>
              <a:ext uri="{FF2B5EF4-FFF2-40B4-BE49-F238E27FC236}">
                <a16:creationId xmlns:a16="http://schemas.microsoft.com/office/drawing/2014/main" id="{7E227B8F-D3DE-76E9-E797-23D300DA8DBD}"/>
              </a:ext>
            </a:extLst>
          </p:cNvPr>
          <p:cNvCxnSpPr>
            <a:cxnSpLocks/>
          </p:cNvCxnSpPr>
          <p:nvPr/>
        </p:nvCxnSpPr>
        <p:spPr>
          <a:xfrm>
            <a:off x="8918156" y="4747127"/>
            <a:ext cx="0" cy="1318153"/>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5105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500"/>
                                  </p:stCondLst>
                                  <p:childTnLst>
                                    <p:set>
                                      <p:cBhvr>
                                        <p:cTn id="9"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52677F-EE6D-4D9C-CF04-FA3A4E7E4527}"/>
              </a:ext>
            </a:extLst>
          </p:cNvPr>
          <p:cNvSpPr>
            <a:spLocks noGrp="1"/>
          </p:cNvSpPr>
          <p:nvPr>
            <p:ph type="title"/>
          </p:nvPr>
        </p:nvSpPr>
        <p:spPr/>
        <p:txBody>
          <a:bodyPr>
            <a:normAutofit/>
          </a:bodyPr>
          <a:lstStyle/>
          <a:p>
            <a:r>
              <a:rPr kumimoji="1" lang="ja-JP" altLang="en-US"/>
              <a:t>実験</a:t>
            </a:r>
            <a:r>
              <a:rPr kumimoji="1" lang="en-US" altLang="ja-JP" dirty="0"/>
              <a:t>1</a:t>
            </a:r>
            <a:r>
              <a:rPr kumimoji="1" lang="ja-JP" altLang="en-US"/>
              <a:t>：</a:t>
            </a:r>
            <a:r>
              <a:rPr kumimoji="1" lang="en-US" altLang="ja-JP" dirty="0"/>
              <a:t>OS</a:t>
            </a:r>
            <a:r>
              <a:rPr kumimoji="1" lang="ja-JP" altLang="en-US"/>
              <a:t>データの取得の確認</a:t>
            </a:r>
          </a:p>
        </p:txBody>
      </p:sp>
      <p:sp>
        <p:nvSpPr>
          <p:cNvPr id="3" name="コンテンツ プレースホルダー 2">
            <a:extLst>
              <a:ext uri="{FF2B5EF4-FFF2-40B4-BE49-F238E27FC236}">
                <a16:creationId xmlns:a16="http://schemas.microsoft.com/office/drawing/2014/main" id="{63E06231-D334-5E4E-4C66-410A785A436A}"/>
              </a:ext>
            </a:extLst>
          </p:cNvPr>
          <p:cNvSpPr>
            <a:spLocks noGrp="1"/>
          </p:cNvSpPr>
          <p:nvPr>
            <p:ph idx="1"/>
          </p:nvPr>
        </p:nvSpPr>
        <p:spPr/>
        <p:txBody>
          <a:bodyPr/>
          <a:lstStyle/>
          <a:p>
            <a:r>
              <a:rPr kumimoji="1" lang="ja-JP" altLang="en-US" dirty="0"/>
              <a:t>エンクレイヴ内の</a:t>
            </a:r>
            <a:r>
              <a:rPr kumimoji="1" lang="en-US" altLang="ja-JP" dirty="0"/>
              <a:t>IDS</a:t>
            </a:r>
            <a:r>
              <a:rPr kumimoji="1" lang="ja-JP" altLang="en-US"/>
              <a:t>がシステムの</a:t>
            </a:r>
            <a:r>
              <a:rPr kumimoji="1" lang="ja-JP" altLang="en-US" dirty="0"/>
              <a:t>監視を行えることを確認</a:t>
            </a:r>
            <a:endParaRPr kumimoji="1" lang="en-US" altLang="ja-JP" dirty="0"/>
          </a:p>
          <a:p>
            <a:pPr lvl="1"/>
            <a:r>
              <a:rPr lang="ja-JP" altLang="en-US"/>
              <a:t>システムの</a:t>
            </a:r>
            <a:r>
              <a:rPr lang="en-US" altLang="ja-JP" dirty="0"/>
              <a:t>proc</a:t>
            </a:r>
            <a:r>
              <a:rPr lang="ja-JP" altLang="en-US" dirty="0"/>
              <a:t>ファイルシステムの情報を取得する</a:t>
            </a:r>
            <a:r>
              <a:rPr lang="en-US" altLang="ja-JP" dirty="0"/>
              <a:t>IDS</a:t>
            </a:r>
            <a:r>
              <a:rPr lang="ja-JP" altLang="en-US" dirty="0"/>
              <a:t>を実行</a:t>
            </a:r>
            <a:endParaRPr lang="en-US" altLang="ja-JP" dirty="0"/>
          </a:p>
          <a:p>
            <a:r>
              <a:rPr kumimoji="1" lang="ja-JP" altLang="en-US" dirty="0"/>
              <a:t>メモリ情報など</a:t>
            </a:r>
            <a:r>
              <a:rPr lang="en-US" altLang="ja-JP" dirty="0"/>
              <a:t>10</a:t>
            </a:r>
            <a:r>
              <a:rPr lang="ja-JP" altLang="en-US" dirty="0"/>
              <a:t>項目の情報が取得できた</a:t>
            </a:r>
            <a:endParaRPr lang="en-US" altLang="ja-JP" dirty="0"/>
          </a:p>
          <a:p>
            <a:pPr lvl="1"/>
            <a:r>
              <a:rPr lang="ja-JP" altLang="en-US"/>
              <a:t>システム</a:t>
            </a:r>
            <a:r>
              <a:rPr kumimoji="1" lang="ja-JP" altLang="en-US"/>
              <a:t>内</a:t>
            </a:r>
            <a:r>
              <a:rPr kumimoji="1" lang="ja-JP" altLang="en-US" dirty="0"/>
              <a:t>で取得した情報と一致することを確認</a:t>
            </a:r>
            <a:endParaRPr kumimoji="1" lang="en-US" altLang="ja-JP" dirty="0"/>
          </a:p>
        </p:txBody>
      </p:sp>
      <p:sp>
        <p:nvSpPr>
          <p:cNvPr id="4" name="スライド番号プレースホルダー 3">
            <a:extLst>
              <a:ext uri="{FF2B5EF4-FFF2-40B4-BE49-F238E27FC236}">
                <a16:creationId xmlns:a16="http://schemas.microsoft.com/office/drawing/2014/main" id="{C7E27837-6E42-777D-D160-679C906B6F23}"/>
              </a:ext>
            </a:extLst>
          </p:cNvPr>
          <p:cNvSpPr>
            <a:spLocks noGrp="1"/>
          </p:cNvSpPr>
          <p:nvPr>
            <p:ph type="sldNum" sz="quarter" idx="12"/>
          </p:nvPr>
        </p:nvSpPr>
        <p:spPr/>
        <p:txBody>
          <a:bodyPr/>
          <a:lstStyle/>
          <a:p>
            <a:fld id="{A90EB208-DBBC-45B4-ABA7-543D072CE394}" type="slidenum">
              <a:rPr kumimoji="1" lang="ja-JP" altLang="en-US" smtClean="0"/>
              <a:pPr/>
              <a:t>8</a:t>
            </a:fld>
            <a:endParaRPr kumimoji="1" lang="ja-JP" altLang="en-US"/>
          </a:p>
        </p:txBody>
      </p:sp>
      <p:graphicFrame>
        <p:nvGraphicFramePr>
          <p:cNvPr id="5" name="表 4">
            <a:extLst>
              <a:ext uri="{FF2B5EF4-FFF2-40B4-BE49-F238E27FC236}">
                <a16:creationId xmlns:a16="http://schemas.microsoft.com/office/drawing/2014/main" id="{EFCCC03B-2CF7-CA41-BD16-F5898741C013}"/>
              </a:ext>
            </a:extLst>
          </p:cNvPr>
          <p:cNvGraphicFramePr>
            <a:graphicFrameLocks noGrp="1"/>
          </p:cNvGraphicFramePr>
          <p:nvPr>
            <p:extLst>
              <p:ext uri="{D42A27DB-BD31-4B8C-83A1-F6EECF244321}">
                <p14:modId xmlns:p14="http://schemas.microsoft.com/office/powerpoint/2010/main" val="915944943"/>
              </p:ext>
            </p:extLst>
          </p:nvPr>
        </p:nvGraphicFramePr>
        <p:xfrm>
          <a:off x="1253381" y="5142208"/>
          <a:ext cx="4108786" cy="1390356"/>
        </p:xfrm>
        <a:graphic>
          <a:graphicData uri="http://schemas.openxmlformats.org/drawingml/2006/table">
            <a:tbl>
              <a:tblPr firstRow="1" bandRow="1">
                <a:tableStyleId>{93296810-A885-4BE3-A3E7-6D5BEEA58F35}</a:tableStyleId>
              </a:tblPr>
              <a:tblGrid>
                <a:gridCol w="2054393">
                  <a:extLst>
                    <a:ext uri="{9D8B030D-6E8A-4147-A177-3AD203B41FA5}">
                      <a16:colId xmlns:a16="http://schemas.microsoft.com/office/drawing/2014/main" val="3557820689"/>
                    </a:ext>
                  </a:extLst>
                </a:gridCol>
                <a:gridCol w="2054393">
                  <a:extLst>
                    <a:ext uri="{9D8B030D-6E8A-4147-A177-3AD203B41FA5}">
                      <a16:colId xmlns:a16="http://schemas.microsoft.com/office/drawing/2014/main" val="4073202320"/>
                    </a:ext>
                  </a:extLst>
                </a:gridCol>
              </a:tblGrid>
              <a:tr h="347589">
                <a:tc gridSpan="2">
                  <a:txBody>
                    <a:bodyPr/>
                    <a:lstStyle/>
                    <a:p>
                      <a:pPr algn="ctr"/>
                      <a:r>
                        <a:rPr kumimoji="1" lang="ja-JP" altLang="en-US" sz="1600"/>
                        <a:t>エミュレーション環境</a:t>
                      </a:r>
                    </a:p>
                  </a:txBody>
                  <a:tcPr/>
                </a:tc>
                <a:tc hMerge="1">
                  <a:txBody>
                    <a:bodyPr/>
                    <a:lstStyle/>
                    <a:p>
                      <a:pPr algn="ctr"/>
                      <a:endParaRPr kumimoji="1" lang="ja-JP" altLang="en-US"/>
                    </a:p>
                  </a:txBody>
                  <a:tcPr/>
                </a:tc>
                <a:extLst>
                  <a:ext uri="{0D108BD9-81ED-4DB2-BD59-A6C34878D82A}">
                    <a16:rowId xmlns:a16="http://schemas.microsoft.com/office/drawing/2014/main" val="1798695027"/>
                  </a:ext>
                </a:extLst>
              </a:tr>
              <a:tr h="347589">
                <a:tc>
                  <a:txBody>
                    <a:bodyPr/>
                    <a:lstStyle/>
                    <a:p>
                      <a:pPr algn="ctr"/>
                      <a:r>
                        <a:rPr kumimoji="1" lang="ja-JP" altLang="en-US" sz="1600"/>
                        <a:t>仮想</a:t>
                      </a:r>
                      <a:r>
                        <a:rPr kumimoji="1" lang="en-US" altLang="ja-JP" sz="1600" dirty="0"/>
                        <a:t>CPU</a:t>
                      </a:r>
                      <a:r>
                        <a:rPr kumimoji="1" lang="ja-JP" altLang="en-US" sz="1600"/>
                        <a:t>数</a:t>
                      </a:r>
                    </a:p>
                  </a:txBody>
                  <a:tcPr/>
                </a:tc>
                <a:tc>
                  <a:txBody>
                    <a:bodyPr/>
                    <a:lstStyle/>
                    <a:p>
                      <a:pPr algn="ctr"/>
                      <a:r>
                        <a:rPr kumimoji="1" lang="en-US" altLang="ja-JP" sz="1600" dirty="0"/>
                        <a:t>4</a:t>
                      </a:r>
                      <a:endParaRPr kumimoji="1" lang="ja-JP" altLang="en-US" sz="1600"/>
                    </a:p>
                  </a:txBody>
                  <a:tcPr/>
                </a:tc>
                <a:extLst>
                  <a:ext uri="{0D108BD9-81ED-4DB2-BD59-A6C34878D82A}">
                    <a16:rowId xmlns:a16="http://schemas.microsoft.com/office/drawing/2014/main" val="2254933810"/>
                  </a:ext>
                </a:extLst>
              </a:tr>
              <a:tr h="347589">
                <a:tc>
                  <a:txBody>
                    <a:bodyPr/>
                    <a:lstStyle/>
                    <a:p>
                      <a:pPr algn="ctr"/>
                      <a:r>
                        <a:rPr kumimoji="1" lang="ja-JP" altLang="en-US" sz="1600"/>
                        <a:t>メモリ</a:t>
                      </a:r>
                    </a:p>
                  </a:txBody>
                  <a:tcPr/>
                </a:tc>
                <a:tc>
                  <a:txBody>
                    <a:bodyPr/>
                    <a:lstStyle/>
                    <a:p>
                      <a:pPr algn="ctr"/>
                      <a:r>
                        <a:rPr kumimoji="1" lang="en-US" altLang="ja-JP" sz="1600" dirty="0"/>
                        <a:t>2GB</a:t>
                      </a:r>
                      <a:endParaRPr kumimoji="1" lang="ja-JP" altLang="en-US" sz="1600"/>
                    </a:p>
                  </a:txBody>
                  <a:tcPr/>
                </a:tc>
                <a:extLst>
                  <a:ext uri="{0D108BD9-81ED-4DB2-BD59-A6C34878D82A}">
                    <a16:rowId xmlns:a16="http://schemas.microsoft.com/office/drawing/2014/main" val="2665206654"/>
                  </a:ext>
                </a:extLst>
              </a:tr>
              <a:tr h="347589">
                <a:tc>
                  <a:txBody>
                    <a:bodyPr/>
                    <a:lstStyle/>
                    <a:p>
                      <a:pPr algn="ctr"/>
                      <a:r>
                        <a:rPr kumimoji="1" lang="en-US" altLang="ja-JP" sz="1600" dirty="0"/>
                        <a:t>OS</a:t>
                      </a:r>
                      <a:endParaRPr kumimoji="1" lang="ja-JP" altLang="en-US" sz="1600"/>
                    </a:p>
                  </a:txBody>
                  <a:tcPr/>
                </a:tc>
                <a:tc>
                  <a:txBody>
                    <a:bodyPr/>
                    <a:lstStyle/>
                    <a:p>
                      <a:pPr algn="ctr"/>
                      <a:r>
                        <a:rPr kumimoji="1" lang="en-US" altLang="ja-JP" sz="1600" dirty="0"/>
                        <a:t>Linux 6.1.32</a:t>
                      </a:r>
                      <a:endParaRPr kumimoji="1" lang="ja-JP" altLang="en-US" sz="1600"/>
                    </a:p>
                  </a:txBody>
                  <a:tcPr/>
                </a:tc>
                <a:extLst>
                  <a:ext uri="{0D108BD9-81ED-4DB2-BD59-A6C34878D82A}">
                    <a16:rowId xmlns:a16="http://schemas.microsoft.com/office/drawing/2014/main" val="774640484"/>
                  </a:ext>
                </a:extLst>
              </a:tr>
            </a:tbl>
          </a:graphicData>
        </a:graphic>
      </p:graphicFrame>
      <p:graphicFrame>
        <p:nvGraphicFramePr>
          <p:cNvPr id="6" name="表 5">
            <a:extLst>
              <a:ext uri="{FF2B5EF4-FFF2-40B4-BE49-F238E27FC236}">
                <a16:creationId xmlns:a16="http://schemas.microsoft.com/office/drawing/2014/main" id="{23E1D675-16D2-409A-8F0B-6C380486FA82}"/>
              </a:ext>
            </a:extLst>
          </p:cNvPr>
          <p:cNvGraphicFramePr>
            <a:graphicFrameLocks noGrp="1"/>
          </p:cNvGraphicFramePr>
          <p:nvPr>
            <p:extLst>
              <p:ext uri="{D42A27DB-BD31-4B8C-83A1-F6EECF244321}">
                <p14:modId xmlns:p14="http://schemas.microsoft.com/office/powerpoint/2010/main" val="764699999"/>
              </p:ext>
            </p:extLst>
          </p:nvPr>
        </p:nvGraphicFramePr>
        <p:xfrm>
          <a:off x="1253381" y="3281775"/>
          <a:ext cx="4108786" cy="1737945"/>
        </p:xfrm>
        <a:graphic>
          <a:graphicData uri="http://schemas.openxmlformats.org/drawingml/2006/table">
            <a:tbl>
              <a:tblPr firstRow="1" bandRow="1">
                <a:tableStyleId>{93296810-A885-4BE3-A3E7-6D5BEEA58F35}</a:tableStyleId>
              </a:tblPr>
              <a:tblGrid>
                <a:gridCol w="2054393">
                  <a:extLst>
                    <a:ext uri="{9D8B030D-6E8A-4147-A177-3AD203B41FA5}">
                      <a16:colId xmlns:a16="http://schemas.microsoft.com/office/drawing/2014/main" val="3557820689"/>
                    </a:ext>
                  </a:extLst>
                </a:gridCol>
                <a:gridCol w="2054393">
                  <a:extLst>
                    <a:ext uri="{9D8B030D-6E8A-4147-A177-3AD203B41FA5}">
                      <a16:colId xmlns:a16="http://schemas.microsoft.com/office/drawing/2014/main" val="4073202320"/>
                    </a:ext>
                  </a:extLst>
                </a:gridCol>
              </a:tblGrid>
              <a:tr h="347589">
                <a:tc gridSpan="2">
                  <a:txBody>
                    <a:bodyPr/>
                    <a:lstStyle/>
                    <a:p>
                      <a:pPr algn="ctr"/>
                      <a:r>
                        <a:rPr kumimoji="1" lang="ja-JP" altLang="en-US" sz="1600" dirty="0"/>
                        <a:t>実験環境</a:t>
                      </a:r>
                    </a:p>
                  </a:txBody>
                  <a:tcPr/>
                </a:tc>
                <a:tc hMerge="1">
                  <a:txBody>
                    <a:bodyPr/>
                    <a:lstStyle/>
                    <a:p>
                      <a:pPr algn="ctr"/>
                      <a:endParaRPr kumimoji="1" lang="ja-JP" altLang="en-US"/>
                    </a:p>
                  </a:txBody>
                  <a:tcPr/>
                </a:tc>
                <a:extLst>
                  <a:ext uri="{0D108BD9-81ED-4DB2-BD59-A6C34878D82A}">
                    <a16:rowId xmlns:a16="http://schemas.microsoft.com/office/drawing/2014/main" val="1798695027"/>
                  </a:ext>
                </a:extLst>
              </a:tr>
              <a:tr h="347589">
                <a:tc>
                  <a:txBody>
                    <a:bodyPr/>
                    <a:lstStyle/>
                    <a:p>
                      <a:pPr algn="ctr"/>
                      <a:r>
                        <a:rPr kumimoji="1" lang="en-US" altLang="ja-JP" sz="1600" dirty="0"/>
                        <a:t>CPU</a:t>
                      </a:r>
                      <a:endParaRPr kumimoji="1" lang="ja-JP" altLang="en-US" sz="1600"/>
                    </a:p>
                  </a:txBody>
                  <a:tcPr/>
                </a:tc>
                <a:tc>
                  <a:txBody>
                    <a:bodyPr/>
                    <a:lstStyle/>
                    <a:p>
                      <a:pPr algn="ctr"/>
                      <a:r>
                        <a:rPr kumimoji="1" lang="en-US" altLang="ja-JP" sz="1600" dirty="0"/>
                        <a:t>Core i7-14700</a:t>
                      </a:r>
                      <a:endParaRPr kumimoji="1" lang="ja-JP" altLang="en-US" sz="1600"/>
                    </a:p>
                  </a:txBody>
                  <a:tcPr/>
                </a:tc>
                <a:extLst>
                  <a:ext uri="{0D108BD9-81ED-4DB2-BD59-A6C34878D82A}">
                    <a16:rowId xmlns:a16="http://schemas.microsoft.com/office/drawing/2014/main" val="2254933810"/>
                  </a:ext>
                </a:extLst>
              </a:tr>
              <a:tr h="347589">
                <a:tc>
                  <a:txBody>
                    <a:bodyPr/>
                    <a:lstStyle/>
                    <a:p>
                      <a:pPr algn="ctr"/>
                      <a:r>
                        <a:rPr kumimoji="1" lang="ja-JP" altLang="en-US" sz="1600"/>
                        <a:t>メモリ</a:t>
                      </a:r>
                    </a:p>
                  </a:txBody>
                  <a:tcPr/>
                </a:tc>
                <a:tc>
                  <a:txBody>
                    <a:bodyPr/>
                    <a:lstStyle/>
                    <a:p>
                      <a:pPr algn="ctr"/>
                      <a:r>
                        <a:rPr kumimoji="1" lang="en-US" altLang="ja-JP" sz="1600" dirty="0"/>
                        <a:t>64GB</a:t>
                      </a:r>
                      <a:endParaRPr kumimoji="1" lang="ja-JP" altLang="en-US" sz="1600"/>
                    </a:p>
                  </a:txBody>
                  <a:tcPr/>
                </a:tc>
                <a:extLst>
                  <a:ext uri="{0D108BD9-81ED-4DB2-BD59-A6C34878D82A}">
                    <a16:rowId xmlns:a16="http://schemas.microsoft.com/office/drawing/2014/main" val="2665206654"/>
                  </a:ext>
                </a:extLst>
              </a:tr>
              <a:tr h="347589">
                <a:tc>
                  <a:txBody>
                    <a:bodyPr/>
                    <a:lstStyle/>
                    <a:p>
                      <a:pPr algn="ctr"/>
                      <a:r>
                        <a:rPr kumimoji="1" lang="en-US" altLang="ja-JP" sz="1600" dirty="0"/>
                        <a:t>OS</a:t>
                      </a:r>
                      <a:endParaRPr kumimoji="1" lang="ja-JP" altLang="en-US" sz="1600"/>
                    </a:p>
                  </a:txBody>
                  <a:tcPr/>
                </a:tc>
                <a:tc>
                  <a:txBody>
                    <a:bodyPr/>
                    <a:lstStyle/>
                    <a:p>
                      <a:pPr algn="ctr"/>
                      <a:r>
                        <a:rPr kumimoji="1" lang="en-US" altLang="ja-JP" sz="1600" dirty="0"/>
                        <a:t>Linux 6.8.0</a:t>
                      </a:r>
                      <a:endParaRPr kumimoji="1" lang="ja-JP" altLang="en-US" sz="1600"/>
                    </a:p>
                  </a:txBody>
                  <a:tcPr/>
                </a:tc>
                <a:extLst>
                  <a:ext uri="{0D108BD9-81ED-4DB2-BD59-A6C34878D82A}">
                    <a16:rowId xmlns:a16="http://schemas.microsoft.com/office/drawing/2014/main" val="774640484"/>
                  </a:ext>
                </a:extLst>
              </a:tr>
              <a:tr h="347589">
                <a:tc>
                  <a:txBody>
                    <a:bodyPr/>
                    <a:lstStyle/>
                    <a:p>
                      <a:pPr algn="ctr"/>
                      <a:r>
                        <a:rPr kumimoji="1" lang="ja-JP" altLang="en-US" sz="1600"/>
                        <a:t>仮想化ソフトウェア</a:t>
                      </a:r>
                    </a:p>
                  </a:txBody>
                  <a:tcPr/>
                </a:tc>
                <a:tc>
                  <a:txBody>
                    <a:bodyPr/>
                    <a:lstStyle/>
                    <a:p>
                      <a:pPr algn="ctr"/>
                      <a:r>
                        <a:rPr kumimoji="1" lang="en-US" altLang="ja-JP" sz="1600" dirty="0"/>
                        <a:t>QEMU 6.2.0</a:t>
                      </a:r>
                      <a:endParaRPr kumimoji="1" lang="ja-JP" altLang="en-US" sz="1600" dirty="0"/>
                    </a:p>
                  </a:txBody>
                  <a:tcPr/>
                </a:tc>
                <a:extLst>
                  <a:ext uri="{0D108BD9-81ED-4DB2-BD59-A6C34878D82A}">
                    <a16:rowId xmlns:a16="http://schemas.microsoft.com/office/drawing/2014/main" val="2475505202"/>
                  </a:ext>
                </a:extLst>
              </a:tr>
            </a:tbl>
          </a:graphicData>
        </a:graphic>
      </p:graphicFrame>
      <p:pic>
        <p:nvPicPr>
          <p:cNvPr id="15" name="図 14" descr="テキスト&#10;&#10;AI によって生成されたコンテンツは間違っている可能性があります。">
            <a:extLst>
              <a:ext uri="{FF2B5EF4-FFF2-40B4-BE49-F238E27FC236}">
                <a16:creationId xmlns:a16="http://schemas.microsoft.com/office/drawing/2014/main" id="{8839018B-D54C-AB22-6EE6-063262192B37}"/>
              </a:ext>
            </a:extLst>
          </p:cNvPr>
          <p:cNvPicPr>
            <a:picLocks noChangeAspect="1"/>
          </p:cNvPicPr>
          <p:nvPr/>
        </p:nvPicPr>
        <p:blipFill>
          <a:blip r:embed="rId3">
            <a:extLst>
              <a:ext uri="{28A0092B-C50C-407E-A947-70E740481C1C}">
                <a14:useLocalDpi xmlns:a14="http://schemas.microsoft.com/office/drawing/2010/main" val="0"/>
              </a:ext>
            </a:extLst>
          </a:blip>
          <a:srcRect r="26953" b="58933"/>
          <a:stretch/>
        </p:blipFill>
        <p:spPr>
          <a:xfrm>
            <a:off x="5986985" y="3281775"/>
            <a:ext cx="4830234" cy="2816352"/>
          </a:xfrm>
          <a:prstGeom prst="rect">
            <a:avLst/>
          </a:prstGeom>
        </p:spPr>
      </p:pic>
      <p:sp>
        <p:nvSpPr>
          <p:cNvPr id="16" name="テキスト ボックス 15">
            <a:extLst>
              <a:ext uri="{FF2B5EF4-FFF2-40B4-BE49-F238E27FC236}">
                <a16:creationId xmlns:a16="http://schemas.microsoft.com/office/drawing/2014/main" id="{C7C49574-8513-E2D3-BCD3-F25FFB746E3F}"/>
              </a:ext>
            </a:extLst>
          </p:cNvPr>
          <p:cNvSpPr txBox="1"/>
          <p:nvPr/>
        </p:nvSpPr>
        <p:spPr>
          <a:xfrm>
            <a:off x="6959944" y="6209685"/>
            <a:ext cx="2884316" cy="369332"/>
          </a:xfrm>
          <a:prstGeom prst="rect">
            <a:avLst/>
          </a:prstGeom>
          <a:noFill/>
        </p:spPr>
        <p:txBody>
          <a:bodyPr wrap="none" rtlCol="0">
            <a:spAutoFit/>
          </a:bodyPr>
          <a:lstStyle/>
          <a:p>
            <a:r>
              <a:rPr kumimoji="1" lang="en-US" altLang="ja-JP" dirty="0"/>
              <a:t>/proc/</a:t>
            </a:r>
            <a:r>
              <a:rPr kumimoji="1" lang="en-US" altLang="ja-JP" dirty="0" err="1"/>
              <a:t>meminfo</a:t>
            </a:r>
            <a:r>
              <a:rPr kumimoji="1" lang="ja-JP" altLang="en-US"/>
              <a:t>の取得結果</a:t>
            </a:r>
          </a:p>
        </p:txBody>
      </p:sp>
    </p:spTree>
    <p:extLst>
      <p:ext uri="{BB962C8B-B14F-4D97-AF65-F5344CB8AC3E}">
        <p14:creationId xmlns:p14="http://schemas.microsoft.com/office/powerpoint/2010/main" val="791731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3801AAE-ACCC-D8BF-C097-F898D4617996}"/>
              </a:ext>
            </a:extLst>
          </p:cNvPr>
          <p:cNvSpPr>
            <a:spLocks noGrp="1"/>
          </p:cNvSpPr>
          <p:nvPr>
            <p:ph type="title"/>
          </p:nvPr>
        </p:nvSpPr>
        <p:spPr/>
        <p:txBody>
          <a:bodyPr/>
          <a:lstStyle/>
          <a:p>
            <a:r>
              <a:rPr lang="ja-JP" altLang="en-US"/>
              <a:t>実験</a:t>
            </a:r>
            <a:r>
              <a:rPr lang="en-US" altLang="ja-JP" dirty="0"/>
              <a:t>2</a:t>
            </a:r>
            <a:r>
              <a:rPr lang="ja-JP" altLang="en-US"/>
              <a:t>：</a:t>
            </a:r>
            <a:r>
              <a:rPr lang="en-US" altLang="ja-JP" dirty="0"/>
              <a:t>OS</a:t>
            </a:r>
            <a:r>
              <a:rPr lang="ja-JP" altLang="en-US"/>
              <a:t>データの取得性能</a:t>
            </a:r>
            <a:endParaRPr kumimoji="1" lang="ja-JP" altLang="en-US"/>
          </a:p>
        </p:txBody>
      </p:sp>
      <p:sp>
        <p:nvSpPr>
          <p:cNvPr id="3" name="コンテンツ プレースホルダー 2">
            <a:extLst>
              <a:ext uri="{FF2B5EF4-FFF2-40B4-BE49-F238E27FC236}">
                <a16:creationId xmlns:a16="http://schemas.microsoft.com/office/drawing/2014/main" id="{42597B40-4F06-EBD0-FDE3-0D6067225654}"/>
              </a:ext>
            </a:extLst>
          </p:cNvPr>
          <p:cNvSpPr>
            <a:spLocks noGrp="1"/>
          </p:cNvSpPr>
          <p:nvPr>
            <p:ph idx="1"/>
          </p:nvPr>
        </p:nvSpPr>
        <p:spPr/>
        <p:txBody>
          <a:bodyPr/>
          <a:lstStyle/>
          <a:p>
            <a:r>
              <a:rPr kumimoji="1" lang="ja-JP" altLang="en-US"/>
              <a:t>システムの</a:t>
            </a:r>
            <a:r>
              <a:rPr kumimoji="1" lang="en-US" altLang="ja-JP" dirty="0"/>
              <a:t>proc</a:t>
            </a:r>
            <a:r>
              <a:rPr kumimoji="1" lang="ja-JP" altLang="en-US" dirty="0"/>
              <a:t>ファイルシステムの情報を取得する時間を測定</a:t>
            </a:r>
            <a:endParaRPr kumimoji="1" lang="en-US" altLang="ja-JP" dirty="0"/>
          </a:p>
          <a:p>
            <a:pPr lvl="1"/>
            <a:r>
              <a:rPr lang="ja-JP" altLang="en-US" dirty="0"/>
              <a:t>比較</a:t>
            </a:r>
            <a:r>
              <a:rPr lang="ja-JP" altLang="en-US"/>
              <a:t>対象：システム内</a:t>
            </a:r>
            <a:r>
              <a:rPr lang="ja-JP" altLang="en-US" dirty="0"/>
              <a:t>で情報を読み出す従来手法</a:t>
            </a:r>
            <a:endParaRPr lang="en-US" altLang="ja-JP" dirty="0"/>
          </a:p>
          <a:p>
            <a:r>
              <a:rPr kumimoji="1" lang="ja-JP" altLang="en-US" dirty="0"/>
              <a:t>従来手法と比べるとほとんどの項目で取得時間は増加</a:t>
            </a:r>
            <a:endParaRPr kumimoji="1" lang="en-US" altLang="ja-JP" dirty="0"/>
          </a:p>
          <a:p>
            <a:pPr lvl="1"/>
            <a:r>
              <a:rPr lang="ja-JP" altLang="en-US" dirty="0"/>
              <a:t>アドレス変換をソフトウェアで行うオーバヘッドの影響</a:t>
            </a:r>
            <a:endParaRPr lang="en-US" altLang="ja-JP" dirty="0"/>
          </a:p>
          <a:p>
            <a:pPr lvl="1"/>
            <a:r>
              <a:rPr kumimoji="1" lang="ja-JP" altLang="en-US" dirty="0"/>
              <a:t>従来手法が呼び出すシステムコールのオーバヘッドが上回ることも</a:t>
            </a:r>
            <a:endParaRPr kumimoji="1" lang="en-US" altLang="ja-JP" dirty="0"/>
          </a:p>
        </p:txBody>
      </p:sp>
      <p:sp>
        <p:nvSpPr>
          <p:cNvPr id="4" name="スライド番号プレースホルダー 3">
            <a:extLst>
              <a:ext uri="{FF2B5EF4-FFF2-40B4-BE49-F238E27FC236}">
                <a16:creationId xmlns:a16="http://schemas.microsoft.com/office/drawing/2014/main" id="{60F962B1-DF77-AB7D-8316-E57681D5A83B}"/>
              </a:ext>
            </a:extLst>
          </p:cNvPr>
          <p:cNvSpPr>
            <a:spLocks noGrp="1"/>
          </p:cNvSpPr>
          <p:nvPr>
            <p:ph type="sldNum" sz="quarter" idx="12"/>
          </p:nvPr>
        </p:nvSpPr>
        <p:spPr/>
        <p:txBody>
          <a:bodyPr/>
          <a:lstStyle/>
          <a:p>
            <a:fld id="{A90EB208-DBBC-45B4-ABA7-543D072CE394}" type="slidenum">
              <a:rPr kumimoji="1" lang="ja-JP" altLang="en-US" smtClean="0"/>
              <a:pPr/>
              <a:t>9</a:t>
            </a:fld>
            <a:endParaRPr kumimoji="1" lang="ja-JP" altLang="en-US"/>
          </a:p>
        </p:txBody>
      </p:sp>
      <p:graphicFrame>
        <p:nvGraphicFramePr>
          <p:cNvPr id="10" name="グラフ 9">
            <a:extLst>
              <a:ext uri="{FF2B5EF4-FFF2-40B4-BE49-F238E27FC236}">
                <a16:creationId xmlns:a16="http://schemas.microsoft.com/office/drawing/2014/main" id="{F12F9D9A-04E2-4EB5-C7D7-9E52A19B94F3}"/>
              </a:ext>
            </a:extLst>
          </p:cNvPr>
          <p:cNvGraphicFramePr>
            <a:graphicFrameLocks/>
          </p:cNvGraphicFramePr>
          <p:nvPr>
            <p:extLst>
              <p:ext uri="{D42A27DB-BD31-4B8C-83A1-F6EECF244321}">
                <p14:modId xmlns:p14="http://schemas.microsoft.com/office/powerpoint/2010/main" val="3479427359"/>
              </p:ext>
            </p:extLst>
          </p:nvPr>
        </p:nvGraphicFramePr>
        <p:xfrm>
          <a:off x="561109" y="3860800"/>
          <a:ext cx="7383233" cy="271863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グラフ 10">
            <a:extLst>
              <a:ext uri="{FF2B5EF4-FFF2-40B4-BE49-F238E27FC236}">
                <a16:creationId xmlns:a16="http://schemas.microsoft.com/office/drawing/2014/main" id="{0C648D3B-3DF1-0836-0C02-7B6D4CBF2CBA}"/>
              </a:ext>
            </a:extLst>
          </p:cNvPr>
          <p:cNvGraphicFramePr>
            <a:graphicFrameLocks/>
          </p:cNvGraphicFramePr>
          <p:nvPr>
            <p:extLst>
              <p:ext uri="{D42A27DB-BD31-4B8C-83A1-F6EECF244321}">
                <p14:modId xmlns:p14="http://schemas.microsoft.com/office/powerpoint/2010/main" val="171984611"/>
              </p:ext>
            </p:extLst>
          </p:nvPr>
        </p:nvGraphicFramePr>
        <p:xfrm>
          <a:off x="7888755" y="3860800"/>
          <a:ext cx="3304057" cy="2718629"/>
        </p:xfrm>
        <a:graphic>
          <a:graphicData uri="http://schemas.openxmlformats.org/drawingml/2006/chart">
            <c:chart xmlns:c="http://schemas.openxmlformats.org/drawingml/2006/chart" xmlns:r="http://schemas.openxmlformats.org/officeDocument/2006/relationships" r:id="rId4"/>
          </a:graphicData>
        </a:graphic>
      </p:graphicFrame>
      <p:sp>
        <p:nvSpPr>
          <p:cNvPr id="12" name="テキスト ボックス 11">
            <a:extLst>
              <a:ext uri="{FF2B5EF4-FFF2-40B4-BE49-F238E27FC236}">
                <a16:creationId xmlns:a16="http://schemas.microsoft.com/office/drawing/2014/main" id="{052E5963-13AF-0270-4D83-EEBD88B6FF41}"/>
              </a:ext>
            </a:extLst>
          </p:cNvPr>
          <p:cNvSpPr txBox="1"/>
          <p:nvPr/>
        </p:nvSpPr>
        <p:spPr>
          <a:xfrm>
            <a:off x="9075043" y="6538912"/>
            <a:ext cx="1261884" cy="307777"/>
          </a:xfrm>
          <a:prstGeom prst="rect">
            <a:avLst/>
          </a:prstGeom>
          <a:noFill/>
        </p:spPr>
        <p:txBody>
          <a:bodyPr wrap="none" rtlCol="0">
            <a:spAutoFit/>
          </a:bodyPr>
          <a:lstStyle/>
          <a:p>
            <a:pPr algn="ctr"/>
            <a:r>
              <a:rPr kumimoji="1" lang="ja-JP" altLang="en-US" sz="1400"/>
              <a:t>プロセスごと</a:t>
            </a:r>
          </a:p>
        </p:txBody>
      </p:sp>
      <p:cxnSp>
        <p:nvCxnSpPr>
          <p:cNvPr id="5" name="Straight Arrow Connector 6">
            <a:extLst>
              <a:ext uri="{FF2B5EF4-FFF2-40B4-BE49-F238E27FC236}">
                <a16:creationId xmlns:a16="http://schemas.microsoft.com/office/drawing/2014/main" id="{1AEC42DB-532B-C0BB-4B7B-DB755A3FB788}"/>
              </a:ext>
            </a:extLst>
          </p:cNvPr>
          <p:cNvCxnSpPr>
            <a:cxnSpLocks/>
          </p:cNvCxnSpPr>
          <p:nvPr/>
        </p:nvCxnSpPr>
        <p:spPr>
          <a:xfrm>
            <a:off x="1804086" y="5782962"/>
            <a:ext cx="333633" cy="135924"/>
          </a:xfrm>
          <a:prstGeom prst="straightConnector1">
            <a:avLst/>
          </a:prstGeom>
          <a:ln w="5715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14">
            <a:extLst>
              <a:ext uri="{FF2B5EF4-FFF2-40B4-BE49-F238E27FC236}">
                <a16:creationId xmlns:a16="http://schemas.microsoft.com/office/drawing/2014/main" id="{D79999F3-5BF9-262F-0631-D23775A72E0A}"/>
              </a:ext>
            </a:extLst>
          </p:cNvPr>
          <p:cNvCxnSpPr>
            <a:cxnSpLocks/>
          </p:cNvCxnSpPr>
          <p:nvPr/>
        </p:nvCxnSpPr>
        <p:spPr>
          <a:xfrm flipV="1">
            <a:off x="4361935" y="4473146"/>
            <a:ext cx="160638" cy="1285103"/>
          </a:xfrm>
          <a:prstGeom prst="straightConnector1">
            <a:avLst/>
          </a:prstGeom>
          <a:ln w="571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5">
            <a:extLst>
              <a:ext uri="{FF2B5EF4-FFF2-40B4-BE49-F238E27FC236}">
                <a16:creationId xmlns:a16="http://schemas.microsoft.com/office/drawing/2014/main" id="{23A2B529-1CE4-65D6-BE3A-07DF15C42CD4}"/>
              </a:ext>
            </a:extLst>
          </p:cNvPr>
          <p:cNvCxnSpPr>
            <a:cxnSpLocks/>
          </p:cNvCxnSpPr>
          <p:nvPr/>
        </p:nvCxnSpPr>
        <p:spPr>
          <a:xfrm>
            <a:off x="10713308" y="5684108"/>
            <a:ext cx="172995" cy="321276"/>
          </a:xfrm>
          <a:prstGeom prst="straightConnector1">
            <a:avLst/>
          </a:prstGeom>
          <a:ln w="5715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6">
            <a:extLst>
              <a:ext uri="{FF2B5EF4-FFF2-40B4-BE49-F238E27FC236}">
                <a16:creationId xmlns:a16="http://schemas.microsoft.com/office/drawing/2014/main" id="{48E77781-7837-AC76-C9E8-58ABA6D6344B}"/>
              </a:ext>
            </a:extLst>
          </p:cNvPr>
          <p:cNvCxnSpPr>
            <a:cxnSpLocks/>
          </p:cNvCxnSpPr>
          <p:nvPr/>
        </p:nvCxnSpPr>
        <p:spPr>
          <a:xfrm flipV="1">
            <a:off x="3550779" y="5725391"/>
            <a:ext cx="307996" cy="115142"/>
          </a:xfrm>
          <a:prstGeom prst="straightConnector1">
            <a:avLst/>
          </a:prstGeom>
          <a:ln w="571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6">
            <a:extLst>
              <a:ext uri="{FF2B5EF4-FFF2-40B4-BE49-F238E27FC236}">
                <a16:creationId xmlns:a16="http://schemas.microsoft.com/office/drawing/2014/main" id="{69E971FF-1B98-CD88-9974-4FD94DC2D646}"/>
              </a:ext>
            </a:extLst>
          </p:cNvPr>
          <p:cNvCxnSpPr>
            <a:cxnSpLocks/>
          </p:cNvCxnSpPr>
          <p:nvPr/>
        </p:nvCxnSpPr>
        <p:spPr>
          <a:xfrm flipV="1">
            <a:off x="5360551" y="5469467"/>
            <a:ext cx="143350" cy="375279"/>
          </a:xfrm>
          <a:prstGeom prst="straightConnector1">
            <a:avLst/>
          </a:prstGeom>
          <a:ln w="571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6">
            <a:extLst>
              <a:ext uri="{FF2B5EF4-FFF2-40B4-BE49-F238E27FC236}">
                <a16:creationId xmlns:a16="http://schemas.microsoft.com/office/drawing/2014/main" id="{5DA4C4B7-5529-407A-A32B-8B6018B1F454}"/>
              </a:ext>
            </a:extLst>
          </p:cNvPr>
          <p:cNvCxnSpPr>
            <a:cxnSpLocks/>
          </p:cNvCxnSpPr>
          <p:nvPr/>
        </p:nvCxnSpPr>
        <p:spPr>
          <a:xfrm flipV="1">
            <a:off x="6287987" y="5657106"/>
            <a:ext cx="336666" cy="187640"/>
          </a:xfrm>
          <a:prstGeom prst="straightConnector1">
            <a:avLst/>
          </a:prstGeom>
          <a:ln w="571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6">
            <a:extLst>
              <a:ext uri="{FF2B5EF4-FFF2-40B4-BE49-F238E27FC236}">
                <a16:creationId xmlns:a16="http://schemas.microsoft.com/office/drawing/2014/main" id="{767993C9-67D2-9DA3-9373-234016BEA94F}"/>
              </a:ext>
            </a:extLst>
          </p:cNvPr>
          <p:cNvCxnSpPr>
            <a:cxnSpLocks/>
          </p:cNvCxnSpPr>
          <p:nvPr/>
        </p:nvCxnSpPr>
        <p:spPr>
          <a:xfrm flipV="1">
            <a:off x="7127813" y="5562600"/>
            <a:ext cx="326327" cy="282146"/>
          </a:xfrm>
          <a:prstGeom prst="straightConnector1">
            <a:avLst/>
          </a:prstGeom>
          <a:ln w="571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6">
            <a:extLst>
              <a:ext uri="{FF2B5EF4-FFF2-40B4-BE49-F238E27FC236}">
                <a16:creationId xmlns:a16="http://schemas.microsoft.com/office/drawing/2014/main" id="{D67025BF-F934-4B1D-1669-D655EFEDD19C}"/>
              </a:ext>
            </a:extLst>
          </p:cNvPr>
          <p:cNvCxnSpPr>
            <a:cxnSpLocks/>
          </p:cNvCxnSpPr>
          <p:nvPr/>
        </p:nvCxnSpPr>
        <p:spPr>
          <a:xfrm flipV="1">
            <a:off x="8583706" y="4995333"/>
            <a:ext cx="365561" cy="233934"/>
          </a:xfrm>
          <a:prstGeom prst="straightConnector1">
            <a:avLst/>
          </a:prstGeom>
          <a:ln w="571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6">
            <a:extLst>
              <a:ext uri="{FF2B5EF4-FFF2-40B4-BE49-F238E27FC236}">
                <a16:creationId xmlns:a16="http://schemas.microsoft.com/office/drawing/2014/main" id="{A1174EE2-2AD0-996E-95E8-0B0547D7FB0C}"/>
              </a:ext>
            </a:extLst>
          </p:cNvPr>
          <p:cNvCxnSpPr>
            <a:cxnSpLocks/>
          </p:cNvCxnSpPr>
          <p:nvPr/>
        </p:nvCxnSpPr>
        <p:spPr>
          <a:xfrm flipV="1">
            <a:off x="9471853" y="4318000"/>
            <a:ext cx="116778" cy="902114"/>
          </a:xfrm>
          <a:prstGeom prst="straightConnector1">
            <a:avLst/>
          </a:prstGeom>
          <a:ln w="571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6">
            <a:extLst>
              <a:ext uri="{FF2B5EF4-FFF2-40B4-BE49-F238E27FC236}">
                <a16:creationId xmlns:a16="http://schemas.microsoft.com/office/drawing/2014/main" id="{6DA94AFC-755F-B5E2-EB5B-948CBE6366EA}"/>
              </a:ext>
            </a:extLst>
          </p:cNvPr>
          <p:cNvCxnSpPr>
            <a:cxnSpLocks/>
          </p:cNvCxnSpPr>
          <p:nvPr/>
        </p:nvCxnSpPr>
        <p:spPr>
          <a:xfrm flipV="1">
            <a:off x="2652194" y="5743145"/>
            <a:ext cx="307996" cy="115142"/>
          </a:xfrm>
          <a:prstGeom prst="straightConnector1">
            <a:avLst/>
          </a:prstGeom>
          <a:ln w="5715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9526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2013 - 2022 テーマ">
  <a:themeElements>
    <a:clrScheme name="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sl-iwano">
      <a:majorFont>
        <a:latin typeface="Segoe UI"/>
        <a:ea typeface="メイリオ"/>
        <a:cs typeface=""/>
      </a:majorFont>
      <a:minorFont>
        <a:latin typeface="Segoe UI"/>
        <a:ea typeface="メイリオ"/>
        <a:cs typeface=""/>
      </a:minorFont>
    </a:fontScheme>
    <a:fmtScheme name="Office 2013 - 2022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12650</TotalTime>
  <Words>1289</Words>
  <Application>Microsoft Macintosh PowerPoint</Application>
  <PresentationFormat>ワイド画面</PresentationFormat>
  <Paragraphs>204</Paragraphs>
  <Slides>11</Slides>
  <Notes>11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NotoSansJP</vt:lpstr>
      <vt:lpstr>游ゴシック</vt:lpstr>
      <vt:lpstr>Arial</vt:lpstr>
      <vt:lpstr>Helvetica</vt:lpstr>
      <vt:lpstr>PT Sans</vt:lpstr>
      <vt:lpstr>Segoe UI</vt:lpstr>
      <vt:lpstr>Office 2013 - 2022 テーマ</vt:lpstr>
      <vt:lpstr>RISC-V Keystoneを用いたIoT機器の 安全なメモリ監視機構</vt:lpstr>
      <vt:lpstr>IoT (Internet of Things) の普及</vt:lpstr>
      <vt:lpstr>侵入検知システムの必要性</vt:lpstr>
      <vt:lpstr>Intel SGXを用いたIDSの保護</vt:lpstr>
      <vt:lpstr>提案：Keyspector</vt:lpstr>
      <vt:lpstr>システムメモリの共有</vt:lpstr>
      <vt:lpstr>システムのOSデータの監視</vt:lpstr>
      <vt:lpstr>実験1：OSデータの取得の確認</vt:lpstr>
      <vt:lpstr>実験2：OSデータの取得性能</vt:lpstr>
      <vt:lpstr>まとめ</vt:lpstr>
      <vt:lpstr>RISC-V Keystoneを用いたIoT機器の 安全なメモリ監視機構</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課題内容</dc:title>
  <dc:creator>Iwano Takahito</dc:creator>
  <cp:lastModifiedBy>IWANO Takahito</cp:lastModifiedBy>
  <cp:revision>1239</cp:revision>
  <dcterms:created xsi:type="dcterms:W3CDTF">2023-04-17T12:08:50Z</dcterms:created>
  <dcterms:modified xsi:type="dcterms:W3CDTF">2025-02-18T23:41:13Z</dcterms:modified>
</cp:coreProperties>
</file>