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notesMasterIdLst>
    <p:notesMasterId r:id="rId7"/>
  </p:notesMasterIdLst>
  <p:sldIdLst>
    <p:sldId id="258" r:id="rId6"/>
  </p:sldIdLst>
  <p:sldSz cx="30275213" cy="42803763"/>
  <p:notesSz cx="7559675" cy="106918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84A"/>
    <a:srgbClr val="C5D3FF"/>
    <a:srgbClr val="FFFDA9"/>
    <a:srgbClr val="FFCE3C"/>
    <a:srgbClr val="C189F7"/>
    <a:srgbClr val="A3DBFF"/>
    <a:srgbClr val="FFC6C6"/>
    <a:srgbClr val="76E3FF"/>
    <a:srgbClr val="A2A2A2"/>
    <a:srgbClr val="AAE5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2619" autoAdjust="0"/>
  </p:normalViewPr>
  <p:slideViewPr>
    <p:cSldViewPr snapToGrid="0">
      <p:cViewPr varScale="1">
        <p:scale>
          <a:sx n="39" d="100"/>
          <a:sy n="39" d="100"/>
        </p:scale>
        <p:origin x="342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iwano\Library\CloudStorage\GoogleDrive-iwataka369167.kuma@gmail.com\&#12510;&#12452;&#12488;&#12441;&#12521;&#12452;&#12501;&#12441;\Kyutech\research\20251114_KYUSEC\total-c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iwano\Library\CloudStorage\GoogleDrive-iwataka369167.kuma@gmail.com\&#12510;&#12452;&#12488;&#12441;&#12521;&#12452;&#12501;&#12441;\Kyutech\research\2024\&#21330;&#26989;&#35542;&#25991;\progress-report\grap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01833973667945"/>
          <c:y val="6.2092688017554652E-2"/>
          <c:w val="0.65623084274040344"/>
          <c:h val="0.748081394959542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従来手法</c:v>
                </c:pt>
              </c:strCache>
            </c:strRef>
          </c:tx>
          <c:spPr>
            <a:solidFill>
              <a:schemeClr val="accent1"/>
            </a:solidFill>
            <a:ln w="15875"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エミュレータ</c:v>
                </c:pt>
                <c:pt idx="1">
                  <c:v>実機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2.8948359999999999E-2</c:v>
                </c:pt>
                <c:pt idx="1">
                  <c:v>2.1134017000000001E-2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7D-BF44-97AB-DAC516DEC33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Keyspector</c:v>
                </c:pt>
              </c:strCache>
            </c:strRef>
          </c:tx>
          <c:spPr>
            <a:solidFill>
              <a:schemeClr val="accent2"/>
            </a:solidFill>
            <a:ln w="15875"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エミュレータ</c:v>
                </c:pt>
                <c:pt idx="1">
                  <c:v>実機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1.432745E-2</c:v>
                </c:pt>
                <c:pt idx="1">
                  <c:v>2.3271119E-2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7D-BF44-97AB-DAC516DEC3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2"/>
        <c:axId val="335652176"/>
        <c:axId val="335637216"/>
      </c:barChart>
      <c:catAx>
        <c:axId val="335652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+mn-cs"/>
              </a:defRPr>
            </a:pPr>
            <a:endParaRPr lang="ja-JP"/>
          </a:p>
        </c:txPr>
        <c:crossAx val="335637216"/>
        <c:crosses val="autoZero"/>
        <c:auto val="1"/>
        <c:lblAlgn val="ctr"/>
        <c:lblOffset val="100"/>
        <c:noMultiLvlLbl val="0"/>
      </c:catAx>
      <c:valAx>
        <c:axId val="335637216"/>
        <c:scaling>
          <c:orientation val="minMax"/>
          <c:max val="0.03"/>
          <c:min val="0"/>
        </c:scaling>
        <c:delete val="0"/>
        <c:axPos val="l"/>
        <c:majorGridlines>
          <c:spPr>
            <a:ln w="9525" cap="flat" cmpd="sng" algn="ctr">
              <a:solidFill>
                <a:srgbClr val="23384A">
                  <a:alpha val="50000"/>
                </a:srgb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rgbClr val="23384A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  <a:cs typeface="+mn-cs"/>
                  </a:defRPr>
                </a:pPr>
                <a:r>
                  <a:rPr lang="ja-JP"/>
                  <a:t>取得時間</a:t>
                </a:r>
                <a:r>
                  <a:rPr lang="en-US"/>
                  <a:t> (</a:t>
                </a:r>
                <a:r>
                  <a:rPr lang="ja-JP"/>
                  <a:t>ミリ秒</a:t>
                </a:r>
                <a:r>
                  <a:rPr lang="en-US"/>
                  <a:t>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rgbClr val="23384A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  <a:cs typeface="+mn-cs"/>
                </a:defRPr>
              </a:pPr>
              <a:endParaRPr lang="ja-JP" alt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+mn-cs"/>
              </a:defRPr>
            </a:pPr>
            <a:endParaRPr lang="ja-JP"/>
          </a:p>
        </c:txPr>
        <c:crossAx val="335652176"/>
        <c:crosses val="autoZero"/>
        <c:crossBetween val="between"/>
        <c:majorUnit val="0.01"/>
        <c:dispUnits>
          <c:custUnit val="1E-3"/>
        </c:dispUnits>
      </c:valAx>
      <c:spPr>
        <a:noFill/>
        <a:ln w="19050">
          <a:noFill/>
        </a:ln>
        <a:effectLst/>
      </c:spPr>
    </c:plotArea>
    <c:legend>
      <c:legendPos val="tr"/>
      <c:layout>
        <c:manualLayout>
          <c:xMode val="edge"/>
          <c:yMode val="edge"/>
          <c:x val="0.78590710567549027"/>
          <c:y val="0.29518887514238529"/>
          <c:w val="0.15641481483561584"/>
          <c:h val="0.25320332895504166"/>
        </c:manualLayout>
      </c:layout>
      <c:overlay val="1"/>
      <c:spPr>
        <a:solidFill>
          <a:schemeClr val="bg1"/>
        </a:solidFill>
        <a:ln w="15875">
          <a:solidFill>
            <a:srgbClr val="23384A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0" i="0">
          <a:solidFill>
            <a:srgbClr val="23384A"/>
          </a:solidFill>
          <a:latin typeface="Yu Gothic Medium" panose="020B0400000000000000" pitchFamily="34" charset="-128"/>
          <a:ea typeface="Yu Gothic Medium" panose="020B0400000000000000" pitchFamily="34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360" b="0" i="0" u="none" strike="noStrike" kern="1200" spc="0" baseline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+mn-cs"/>
              </a:defRPr>
            </a:pPr>
            <a:r>
              <a:rPr lang="ja-JP"/>
              <a:t>サイバー攻撃対象の内訳</a:t>
            </a:r>
            <a:r>
              <a:rPr lang="en-US"/>
              <a:t> (</a:t>
            </a:r>
            <a:r>
              <a:rPr lang="ja-JP"/>
              <a:t>出典：</a:t>
            </a:r>
            <a:r>
              <a:rPr lang="en-US"/>
              <a:t>NICT)</a:t>
            </a:r>
            <a:endParaRPr lang="ja-JP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360" b="0" i="0" u="none" strike="noStrike" kern="1200" spc="0" baseline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  <a:cs typeface="+mn-cs"/>
            </a:defRPr>
          </a:pPr>
          <a:endParaRPr lang="ja-JP" alt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359732860218754"/>
          <c:y val="0.22716403974046051"/>
          <c:w val="0.64328026025341245"/>
          <c:h val="0.5405075236955656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'Sheet2 (2)'!$B$6</c:f>
              <c:strCache>
                <c:ptCount val="1"/>
                <c:pt idx="0">
                  <c:v>IoT機器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'Sheet2 (2)'!$A$7:$A$9</c:f>
              <c:numCache>
                <c:formatCode>General</c:formatCode>
                <c:ptCount val="3"/>
                <c:pt idx="0">
                  <c:v>2024</c:v>
                </c:pt>
                <c:pt idx="1">
                  <c:v>2023</c:v>
                </c:pt>
                <c:pt idx="2">
                  <c:v>2022</c:v>
                </c:pt>
              </c:numCache>
            </c:numRef>
          </c:cat>
          <c:val>
            <c:numRef>
              <c:f>'Sheet2 (2)'!$B$7:$B$9</c:f>
              <c:numCache>
                <c:formatCode>General</c:formatCode>
                <c:ptCount val="3"/>
                <c:pt idx="0">
                  <c:v>31.3</c:v>
                </c:pt>
                <c:pt idx="1">
                  <c:v>36.6</c:v>
                </c:pt>
                <c:pt idx="2">
                  <c:v>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07-574B-A0EC-43464DE04B14}"/>
            </c:ext>
          </c:extLst>
        </c:ser>
        <c:ser>
          <c:idx val="1"/>
          <c:order val="1"/>
          <c:tx>
            <c:strRef>
              <c:f>'Sheet2 (2)'!$C$6</c:f>
              <c:strCache>
                <c:ptCount val="1"/>
                <c:pt idx="0">
                  <c:v>Webサーバ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'Sheet2 (2)'!$A$7:$A$9</c:f>
              <c:numCache>
                <c:formatCode>General</c:formatCode>
                <c:ptCount val="3"/>
                <c:pt idx="0">
                  <c:v>2024</c:v>
                </c:pt>
                <c:pt idx="1">
                  <c:v>2023</c:v>
                </c:pt>
                <c:pt idx="2">
                  <c:v>2022</c:v>
                </c:pt>
              </c:numCache>
            </c:numRef>
          </c:cat>
          <c:val>
            <c:numRef>
              <c:f>'Sheet2 (2)'!$C$7:$C$9</c:f>
              <c:numCache>
                <c:formatCode>General</c:formatCode>
                <c:ptCount val="3"/>
                <c:pt idx="0">
                  <c:v>4.3</c:v>
                </c:pt>
                <c:pt idx="1">
                  <c:v>4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07-574B-A0EC-43464DE04B14}"/>
            </c:ext>
          </c:extLst>
        </c:ser>
        <c:ser>
          <c:idx val="2"/>
          <c:order val="2"/>
          <c:tx>
            <c:strRef>
              <c:f>'Sheet2 (2)'!$D$6</c:f>
              <c:strCache>
                <c:ptCount val="1"/>
                <c:pt idx="0">
                  <c:v>Windows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'Sheet2 (2)'!$A$7:$A$9</c:f>
              <c:numCache>
                <c:formatCode>General</c:formatCode>
                <c:ptCount val="3"/>
                <c:pt idx="0">
                  <c:v>2024</c:v>
                </c:pt>
                <c:pt idx="1">
                  <c:v>2023</c:v>
                </c:pt>
                <c:pt idx="2">
                  <c:v>2022</c:v>
                </c:pt>
              </c:numCache>
            </c:numRef>
          </c:cat>
          <c:val>
            <c:numRef>
              <c:f>'Sheet2 (2)'!$D$7:$D$9</c:f>
              <c:numCache>
                <c:formatCode>General</c:formatCode>
                <c:ptCount val="3"/>
                <c:pt idx="0">
                  <c:v>1.8</c:v>
                </c:pt>
                <c:pt idx="1">
                  <c:v>2.7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07-574B-A0EC-43464DE04B14}"/>
            </c:ext>
          </c:extLst>
        </c:ser>
        <c:ser>
          <c:idx val="3"/>
          <c:order val="3"/>
          <c:tx>
            <c:strRef>
              <c:f>'Sheet2 (2)'!$E$6</c:f>
              <c:strCache>
                <c:ptCount val="1"/>
                <c:pt idx="0">
                  <c:v>Redisなど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'Sheet2 (2)'!$A$7:$A$9</c:f>
              <c:numCache>
                <c:formatCode>General</c:formatCode>
                <c:ptCount val="3"/>
                <c:pt idx="0">
                  <c:v>2024</c:v>
                </c:pt>
                <c:pt idx="1">
                  <c:v>2023</c:v>
                </c:pt>
                <c:pt idx="2">
                  <c:v>2022</c:v>
                </c:pt>
              </c:numCache>
            </c:numRef>
          </c:cat>
          <c:val>
            <c:numRef>
              <c:f>'Sheet2 (2)'!$E$7:$E$9</c:f>
              <c:numCache>
                <c:formatCode>General</c:formatCode>
                <c:ptCount val="3"/>
                <c:pt idx="1">
                  <c:v>0</c:v>
                </c:pt>
                <c:pt idx="2">
                  <c:v>5.3000000000000007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807-574B-A0EC-43464DE04B14}"/>
            </c:ext>
          </c:extLst>
        </c:ser>
        <c:ser>
          <c:idx val="4"/>
          <c:order val="4"/>
          <c:tx>
            <c:strRef>
              <c:f>'Sheet2 (2)'!$F$6</c:f>
              <c:strCache>
                <c:ptCount val="1"/>
                <c:pt idx="0">
                  <c:v>その他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'Sheet2 (2)'!$A$7:$A$9</c:f>
              <c:numCache>
                <c:formatCode>General</c:formatCode>
                <c:ptCount val="3"/>
                <c:pt idx="0">
                  <c:v>2024</c:v>
                </c:pt>
                <c:pt idx="1">
                  <c:v>2023</c:v>
                </c:pt>
                <c:pt idx="2">
                  <c:v>2022</c:v>
                </c:pt>
              </c:numCache>
            </c:numRef>
          </c:cat>
          <c:val>
            <c:numRef>
              <c:f>'Sheet2 (2)'!$F$7:$F$9</c:f>
              <c:numCache>
                <c:formatCode>General</c:formatCode>
                <c:ptCount val="3"/>
                <c:pt idx="0">
                  <c:v>62.8</c:v>
                </c:pt>
                <c:pt idx="1">
                  <c:v>56.6</c:v>
                </c:pt>
                <c:pt idx="2">
                  <c:v>57.2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807-574B-A0EC-43464DE04B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08770336"/>
        <c:axId val="608772064"/>
      </c:barChart>
      <c:catAx>
        <c:axId val="608770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+mn-cs"/>
              </a:defRPr>
            </a:pPr>
            <a:endParaRPr lang="ja-JP"/>
          </a:p>
        </c:txPr>
        <c:crossAx val="608772064"/>
        <c:crosses val="autoZero"/>
        <c:auto val="1"/>
        <c:lblAlgn val="ctr"/>
        <c:lblOffset val="100"/>
        <c:noMultiLvlLbl val="0"/>
      </c:catAx>
      <c:valAx>
        <c:axId val="608772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+mn-cs"/>
              </a:defRPr>
            </a:pPr>
            <a:endParaRPr lang="ja-JP"/>
          </a:p>
        </c:txPr>
        <c:crossAx val="608770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967812642642589"/>
          <c:y val="0.2148793673016263"/>
          <c:w val="0.18103122496789426"/>
          <c:h val="0.692370216724485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800" b="0" i="0">
          <a:solidFill>
            <a:srgbClr val="23384A"/>
          </a:solidFill>
          <a:latin typeface="Yu Gothic Medium" panose="020B0400000000000000" pitchFamily="34" charset="-128"/>
          <a:ea typeface="Yu Gothic Medium" panose="020B0400000000000000" pitchFamily="34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173D4-18D1-3C41-AFC1-A932F8A01DE6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527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6B7CE-9719-4B4D-A413-43E63E2833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266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C3137-E064-BBFF-84FE-B75CC7F6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70364C5-55FB-A61D-9710-747457C2B5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8EF25C-C0CE-DBC6-8EFD-38D61D285A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212924-0B85-CDB3-7908-5D590FBBFF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D6B7CE-9719-4B4D-A413-43E63E2833C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5641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13800" y="1707840"/>
            <a:ext cx="27248040" cy="714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513800" y="10015920"/>
            <a:ext cx="27248040" cy="2482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691D9BF-72B4-4C3D-96AA-24663223C601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13800" y="1707840"/>
            <a:ext cx="27248040" cy="714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513800" y="10015920"/>
            <a:ext cx="27248040" cy="2482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4B76C95-706B-4782-A6D1-9D576C356FE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513800" y="1707840"/>
            <a:ext cx="27248040" cy="714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513800" y="10015920"/>
            <a:ext cx="27248040" cy="2482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A6C078DC-9CA7-42AE-8EB4-682A98CF55B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13800" y="1707840"/>
            <a:ext cx="27248040" cy="714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513800" y="10015920"/>
            <a:ext cx="27248040" cy="2482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4FF1710-CE18-4236-8DDD-66A2F387A22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13800" y="1707840"/>
            <a:ext cx="27248040" cy="714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513800" y="10015920"/>
            <a:ext cx="27248040" cy="2482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56FCA997-3DCF-4676-956A-F280B154F97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270160" y="13269240"/>
            <a:ext cx="25733520" cy="714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クリックしてタイトルテキストを編集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10293840" y="39807720"/>
            <a:ext cx="968796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Noto Serif JP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Noto Serif JP"/>
              </a:rPr>
              <a:t>&lt;フッター&gt;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1513800" y="39807720"/>
            <a:ext cx="696312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Noto Serif JP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Noto Serif JP"/>
              </a:rPr>
              <a:t>&lt;日付/時刻&gt;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21798720" y="39807720"/>
            <a:ext cx="696312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Noto Serif JP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157E139-D31E-430C-9933-CD5E41DEE71E}" type="slidenum"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Noto Serif JP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Noto Serif JP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1513800" y="10015920"/>
            <a:ext cx="27248040" cy="2482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クリックしてアウトラインのテキストを編集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3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4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5</a:t>
            </a:r>
            <a:r>
              <a:rPr lang="ja-JP" sz="20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6</a:t>
            </a:r>
            <a:r>
              <a:rPr lang="ja-JP" sz="20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7</a:t>
            </a:r>
            <a:r>
              <a:rPr lang="ja-JP" sz="20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13800" y="1712160"/>
            <a:ext cx="27247680" cy="684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クリックしてタイトルテキストを編集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513800" y="9844560"/>
            <a:ext cx="27247680" cy="28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301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クリックしてアウトラインのテキストを編集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864000" lvl="1" indent="-324000">
              <a:spcBef>
                <a:spcPts val="241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296000" lvl="2" indent="-288000">
              <a:spcBef>
                <a:spcPts val="18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3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728000" lvl="3" indent="-216000">
              <a:spcBef>
                <a:spcPts val="120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4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2160000" lvl="4" indent="-216000"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5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2592000" lvl="5" indent="-216000"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6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3024000" lvl="6" indent="-216000"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7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10293840" y="39807720"/>
            <a:ext cx="968796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Noto Serif JP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Noto Serif JP"/>
              </a:rPr>
              <a:t>&lt;フッター&gt;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dt" idx="5"/>
          </p:nvPr>
        </p:nvSpPr>
        <p:spPr>
          <a:xfrm>
            <a:off x="1513800" y="39807720"/>
            <a:ext cx="696312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Noto Serif JP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Noto Serif JP"/>
              </a:rPr>
              <a:t>&lt;日付/時刻&gt;</a:t>
            </a: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21798720" y="39807720"/>
            <a:ext cx="696312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Noto Serif JP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83C9707-6BD3-41CB-85BF-57B33CFF6970}" type="slidenum"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Noto Serif JP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13800" y="1712160"/>
            <a:ext cx="27247680" cy="684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クリックしてタイトルテキストを編集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513800" y="9844560"/>
            <a:ext cx="13169160" cy="2482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301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クリックしてアウトラインのテキストを編集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864000" lvl="1" indent="-324000">
              <a:spcBef>
                <a:spcPts val="241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296000" lvl="2" indent="-288000">
              <a:spcBef>
                <a:spcPts val="18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3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728000" lvl="3" indent="-216000">
              <a:spcBef>
                <a:spcPts val="120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4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2160000" lvl="4" indent="-216000"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5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2592000" lvl="5" indent="-216000"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6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3024000" lvl="6" indent="-216000"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7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15591960" y="9844560"/>
            <a:ext cx="13169160" cy="2482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301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クリックしてアウトラインのテキストを編集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864000" lvl="1" indent="-324000">
              <a:spcBef>
                <a:spcPts val="241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296000" lvl="2" indent="-288000">
              <a:spcBef>
                <a:spcPts val="18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3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728000" lvl="3" indent="-216000">
              <a:spcBef>
                <a:spcPts val="120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4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2160000" lvl="4" indent="-216000"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5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2592000" lvl="5" indent="-216000"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6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3024000" lvl="6" indent="-216000"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7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ftr" idx="7"/>
          </p:nvPr>
        </p:nvSpPr>
        <p:spPr>
          <a:xfrm>
            <a:off x="10293840" y="39807720"/>
            <a:ext cx="968796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Noto Serif JP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Noto Serif JP"/>
              </a:rPr>
              <a:t>&lt;フッター&gt;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dt" idx="8"/>
          </p:nvPr>
        </p:nvSpPr>
        <p:spPr>
          <a:xfrm>
            <a:off x="1513800" y="39807720"/>
            <a:ext cx="696312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Noto Serif JP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Noto Serif JP"/>
              </a:rPr>
              <a:t>&lt;日付/時刻&gt;</a:t>
            </a:r>
          </a:p>
        </p:txBody>
      </p:sp>
      <p:sp>
        <p:nvSpPr>
          <p:cNvPr id="19" name="PlaceHolder 6"/>
          <p:cNvSpPr>
            <a:spLocks noGrp="1"/>
          </p:cNvSpPr>
          <p:nvPr>
            <p:ph type="sldNum" idx="9"/>
          </p:nvPr>
        </p:nvSpPr>
        <p:spPr>
          <a:xfrm>
            <a:off x="21798720" y="39807720"/>
            <a:ext cx="696312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Noto Serif JP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D28F0AF-05E0-402E-BF5B-DEEE35C6DDF6}" type="slidenum"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Noto Serif JP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13800" y="1712160"/>
            <a:ext cx="27247680" cy="684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クリックしてタイトルテキストを編集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ftr" idx="10"/>
          </p:nvPr>
        </p:nvSpPr>
        <p:spPr>
          <a:xfrm>
            <a:off x="10293840" y="39807720"/>
            <a:ext cx="968796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Noto Serif JP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Noto Serif JP"/>
              </a:rPr>
              <a:t>&lt;フッター&gt;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dt" idx="11"/>
          </p:nvPr>
        </p:nvSpPr>
        <p:spPr>
          <a:xfrm>
            <a:off x="1513800" y="39807720"/>
            <a:ext cx="696312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Noto Serif JP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Noto Serif JP"/>
              </a:rPr>
              <a:t>&lt;日付/時刻&gt;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sldNum" idx="12"/>
          </p:nvPr>
        </p:nvSpPr>
        <p:spPr>
          <a:xfrm>
            <a:off x="21798720" y="39807720"/>
            <a:ext cx="696312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Noto Serif JP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2EF71E2-362E-4FF8-A9F5-969978525129}" type="slidenum"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Noto Serif JP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Noto Serif JP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1513800" y="10015920"/>
            <a:ext cx="27248040" cy="2482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クリックしてアウトラインのテキストを編集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3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4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5</a:t>
            </a:r>
            <a:r>
              <a:rPr lang="ja-JP" sz="20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6</a:t>
            </a:r>
            <a:r>
              <a:rPr lang="ja-JP" sz="20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7</a:t>
            </a:r>
            <a:r>
              <a:rPr lang="ja-JP" sz="20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ftr" idx="13"/>
          </p:nvPr>
        </p:nvSpPr>
        <p:spPr>
          <a:xfrm>
            <a:off x="10293840" y="39807720"/>
            <a:ext cx="968796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Noto Serif JP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Noto Serif JP"/>
              </a:rPr>
              <a:t>&lt;フッター&gt;</a:t>
            </a:r>
          </a:p>
        </p:txBody>
      </p:sp>
      <p:sp>
        <p:nvSpPr>
          <p:cNvPr id="30" name="PlaceHolder 2"/>
          <p:cNvSpPr>
            <a:spLocks noGrp="1"/>
          </p:cNvSpPr>
          <p:nvPr>
            <p:ph type="dt" idx="14"/>
          </p:nvPr>
        </p:nvSpPr>
        <p:spPr>
          <a:xfrm>
            <a:off x="1513800" y="39807720"/>
            <a:ext cx="696312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Noto Serif JP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Noto Serif JP"/>
              </a:rPr>
              <a:t>&lt;日付/時刻&gt;</a:t>
            </a:r>
          </a:p>
        </p:txBody>
      </p:sp>
      <p:sp>
        <p:nvSpPr>
          <p:cNvPr id="31" name="PlaceHolder 3"/>
          <p:cNvSpPr>
            <a:spLocks noGrp="1"/>
          </p:cNvSpPr>
          <p:nvPr>
            <p:ph type="sldNum" idx="15"/>
          </p:nvPr>
        </p:nvSpPr>
        <p:spPr>
          <a:xfrm>
            <a:off x="21798720" y="39807720"/>
            <a:ext cx="6963120" cy="213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Noto Serif JP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5F2E914-4D2E-4523-9875-D384FBB183E7}" type="slidenum"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Noto Serif JP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Noto Serif JP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title"/>
          </p:nvPr>
        </p:nvSpPr>
        <p:spPr>
          <a:xfrm>
            <a:off x="1513800" y="1707840"/>
            <a:ext cx="27248040" cy="714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クリックしてタイトルテキストを編集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1513800" y="10015920"/>
            <a:ext cx="27248040" cy="2482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クリックしてアウトラインのテキストを編集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3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4</a:t>
            </a:r>
            <a:r>
              <a:rPr lang="ja-JP" sz="18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5</a:t>
            </a:r>
            <a:r>
              <a:rPr lang="ja-JP" sz="20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6</a:t>
            </a:r>
            <a:r>
              <a:rPr lang="ja-JP" sz="20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7</a:t>
            </a:r>
            <a:r>
              <a:rPr lang="ja-JP" sz="2000" b="0" strike="noStrike" spc="-1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4711BF-6428-81BA-3F54-30DE4CD0F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BDCC3B71-1331-0A8C-CEFB-E93F642608B5}"/>
              </a:ext>
            </a:extLst>
          </p:cNvPr>
          <p:cNvGrpSpPr/>
          <p:nvPr/>
        </p:nvGrpSpPr>
        <p:grpSpPr>
          <a:xfrm>
            <a:off x="31527588" y="11738347"/>
            <a:ext cx="17816199" cy="11068612"/>
            <a:chOff x="31527588" y="11738347"/>
            <a:chExt cx="17816199" cy="11068612"/>
          </a:xfrm>
        </p:grpSpPr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1E8C769A-CA7A-D170-0A83-617624A5D024}"/>
                </a:ext>
              </a:extLst>
            </p:cNvPr>
            <p:cNvSpPr txBox="1"/>
            <p:nvPr/>
          </p:nvSpPr>
          <p:spPr>
            <a:xfrm>
              <a:off x="31527588" y="11738347"/>
              <a:ext cx="16200000" cy="13849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ja-JP" sz="9000" b="1" dirty="0">
                  <a:latin typeface="ＭＳ ゴシック" pitchFamily="49" charset="-128"/>
                  <a:ea typeface="ＭＳ ゴシック" pitchFamily="49" charset="-128"/>
                </a:rPr>
                <a:t>A0</a:t>
              </a: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E173F613-DB4F-04B0-F828-26E30D698996}"/>
                </a:ext>
              </a:extLst>
            </p:cNvPr>
            <p:cNvSpPr txBox="1"/>
            <p:nvPr/>
          </p:nvSpPr>
          <p:spPr>
            <a:xfrm>
              <a:off x="31527588" y="13581617"/>
              <a:ext cx="16200000" cy="54000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lIns="0" tIns="648000" rIns="0" bIns="648000" rtlCol="0">
              <a:spAutoFit/>
            </a:bodyPr>
            <a:lstStyle/>
            <a:p>
              <a:pPr algn="ctr"/>
              <a:r>
                <a:rPr lang="ja-JP" altLang="en-US" sz="9000">
                  <a:latin typeface="ＭＳ ゴシック" pitchFamily="49" charset="-128"/>
                  <a:ea typeface="ＭＳ ゴシック" pitchFamily="49" charset="-128"/>
                </a:rPr>
                <a:t>ページ設定</a:t>
              </a:r>
              <a:r>
                <a:rPr lang="en-US" altLang="ja-JP" sz="9000" b="1" baseline="40000">
                  <a:latin typeface="ＭＳ ゴシック" pitchFamily="49" charset="-128"/>
                  <a:ea typeface="ＭＳ ゴシック" pitchFamily="49" charset="-128"/>
                </a:rPr>
                <a:t>※</a:t>
              </a:r>
              <a:endParaRPr lang="en-US" altLang="ja-JP" sz="9000">
                <a:latin typeface="ＭＳ ゴシック" pitchFamily="49" charset="-128"/>
                <a:ea typeface="ＭＳ ゴシック" pitchFamily="49" charset="-128"/>
              </a:endParaRPr>
            </a:p>
            <a:p>
              <a:pPr algn="ctr"/>
              <a:r>
                <a:rPr lang="ja-JP" altLang="en-US" sz="9000">
                  <a:latin typeface="ＭＳ ゴシック" pitchFamily="49" charset="-128"/>
                  <a:ea typeface="ＭＳ ゴシック" pitchFamily="49" charset="-128"/>
                </a:rPr>
                <a:t>幅　  </a:t>
              </a:r>
              <a:r>
                <a:rPr lang="en-US" altLang="ja-JP" sz="9000">
                  <a:latin typeface="ＭＳ ゴシック" pitchFamily="49" charset="-128"/>
                  <a:ea typeface="ＭＳ ゴシック" pitchFamily="49" charset="-128"/>
                </a:rPr>
                <a:t>84.1cm</a:t>
              </a:r>
            </a:p>
            <a:p>
              <a:pPr algn="ctr"/>
              <a:r>
                <a:rPr lang="ja-JP" altLang="en-US" sz="9000">
                  <a:latin typeface="ＭＳ ゴシック" pitchFamily="49" charset="-128"/>
                  <a:ea typeface="ＭＳ ゴシック" pitchFamily="49" charset="-128"/>
                </a:rPr>
                <a:t>高さ </a:t>
              </a:r>
              <a:r>
                <a:rPr lang="en-US" altLang="ja-JP" sz="9000">
                  <a:latin typeface="ＭＳ ゴシック" pitchFamily="49" charset="-128"/>
                  <a:ea typeface="ＭＳ ゴシック" pitchFamily="49" charset="-128"/>
                </a:rPr>
                <a:t>118.9cm</a:t>
              </a: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C9C63E4D-5520-9D23-1AD3-6935FAE48D9E}"/>
                </a:ext>
              </a:extLst>
            </p:cNvPr>
            <p:cNvSpPr txBox="1"/>
            <p:nvPr/>
          </p:nvSpPr>
          <p:spPr>
            <a:xfrm>
              <a:off x="31527588" y="19713805"/>
              <a:ext cx="17816199" cy="30931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ja-JP" sz="6500" b="1" dirty="0">
                  <a:latin typeface="ＭＳ ゴシック" pitchFamily="49" charset="-128"/>
                  <a:ea typeface="ＭＳ ゴシック" pitchFamily="49" charset="-128"/>
                </a:rPr>
                <a:t>※</a:t>
              </a:r>
              <a:r>
                <a:rPr lang="en-US" altLang="ja-JP" sz="6500" dirty="0">
                  <a:latin typeface="ＭＳ ゴシック" pitchFamily="49" charset="-128"/>
                  <a:ea typeface="ＭＳ ゴシック" pitchFamily="49" charset="-128"/>
                </a:rPr>
                <a:t>PowerPoint</a:t>
              </a:r>
              <a:r>
                <a:rPr lang="ja-JP" altLang="en-US" sz="6500" dirty="0">
                  <a:latin typeface="ＭＳ ゴシック" pitchFamily="49" charset="-128"/>
                  <a:ea typeface="ＭＳ ゴシック" pitchFamily="49" charset="-128"/>
                </a:rPr>
                <a:t>のバージョンによっては数値に</a:t>
              </a:r>
              <a:endParaRPr lang="en-US" altLang="ja-JP" sz="6500" dirty="0">
                <a:latin typeface="ＭＳ ゴシック" pitchFamily="49" charset="-128"/>
                <a:ea typeface="ＭＳ ゴシック" pitchFamily="49" charset="-128"/>
              </a:endParaRPr>
            </a:p>
            <a:p>
              <a:r>
                <a:rPr lang="ja-JP" altLang="en-US" sz="6500" dirty="0">
                  <a:latin typeface="ＭＳ ゴシック" pitchFamily="49" charset="-128"/>
                  <a:ea typeface="ＭＳ ゴシック" pitchFamily="49" charset="-128"/>
                </a:rPr>
                <a:t>　若干誤差が生じている場合がありますが、</a:t>
              </a:r>
              <a:endParaRPr lang="en-US" altLang="ja-JP" sz="6500" dirty="0">
                <a:latin typeface="ＭＳ ゴシック" pitchFamily="49" charset="-128"/>
                <a:ea typeface="ＭＳ ゴシック" pitchFamily="49" charset="-128"/>
              </a:endParaRPr>
            </a:p>
            <a:p>
              <a:r>
                <a:rPr lang="ja-JP" altLang="en-US" sz="6500" dirty="0">
                  <a:latin typeface="ＭＳ ゴシック" pitchFamily="49" charset="-128"/>
                  <a:ea typeface="ＭＳ ゴシック" pitchFamily="49" charset="-128"/>
                </a:rPr>
                <a:t>　そのまま作成いただいて問題ございません。</a:t>
              </a:r>
              <a:endParaRPr lang="en-US" altLang="ja-JP" sz="6500" dirty="0"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6F29DDE5-C844-3114-CDEF-8FC3CEDDCC33}"/>
              </a:ext>
            </a:extLst>
          </p:cNvPr>
          <p:cNvSpPr/>
          <p:nvPr/>
        </p:nvSpPr>
        <p:spPr>
          <a:xfrm>
            <a:off x="31527588" y="24234520"/>
            <a:ext cx="2073830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6500" u="sng" dirty="0">
                <a:latin typeface="ＭＳ ゴシック" pitchFamily="49" charset="-128"/>
                <a:ea typeface="ＭＳ ゴシック" pitchFamily="49" charset="-128"/>
              </a:rPr>
              <a:t>※</a:t>
            </a:r>
            <a:r>
              <a:rPr lang="ja-JP" altLang="en-US" sz="6500" u="sng" dirty="0">
                <a:latin typeface="ＭＳ ゴシック" pitchFamily="49" charset="-128"/>
                <a:ea typeface="ＭＳ ゴシック" pitchFamily="49" charset="-128"/>
              </a:rPr>
              <a:t>ご提出時は、</a:t>
            </a:r>
            <a:r>
              <a:rPr lang="en-US" altLang="ja-JP" sz="6500" u="sng" dirty="0">
                <a:latin typeface="ＭＳ ゴシック" pitchFamily="49" charset="-128"/>
                <a:ea typeface="ＭＳ ゴシック" pitchFamily="49" charset="-128"/>
              </a:rPr>
              <a:t>pptx</a:t>
            </a:r>
            <a:r>
              <a:rPr lang="ja-JP" altLang="en-US" sz="6500" u="sng" dirty="0">
                <a:latin typeface="ＭＳ ゴシック" pitchFamily="49" charset="-128"/>
                <a:ea typeface="ＭＳ ゴシック" pitchFamily="49" charset="-128"/>
              </a:rPr>
              <a:t>ファイルのままご提出ください。</a:t>
            </a:r>
            <a:endParaRPr lang="en-US" altLang="ja-JP" sz="6500" u="sng" dirty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6500" u="sng" dirty="0">
                <a:latin typeface="ＭＳ ゴシック" pitchFamily="49" charset="-128"/>
                <a:ea typeface="ＭＳ ゴシック" pitchFamily="49" charset="-128"/>
              </a:rPr>
              <a:t>PDF</a:t>
            </a:r>
            <a:r>
              <a:rPr lang="ja-JP" altLang="en-US" sz="6500" u="sng" dirty="0">
                <a:latin typeface="ＭＳ ゴシック" pitchFamily="49" charset="-128"/>
                <a:ea typeface="ＭＳ ゴシック" pitchFamily="49" charset="-128"/>
              </a:rPr>
              <a:t>等への変換は不要です。</a:t>
            </a:r>
            <a:endParaRPr lang="en-US" altLang="ja-JP" sz="6500" u="sng" dirty="0"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4C2A264-8838-3B61-BBED-A88495A51722}"/>
              </a:ext>
            </a:extLst>
          </p:cNvPr>
          <p:cNvSpPr/>
          <p:nvPr/>
        </p:nvSpPr>
        <p:spPr>
          <a:xfrm>
            <a:off x="30948468" y="7256183"/>
            <a:ext cx="20738304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500" u="sng" dirty="0">
                <a:latin typeface="ＭＳ ゴシック" pitchFamily="49" charset="-128"/>
                <a:ea typeface="ＭＳ ゴシック" pitchFamily="49" charset="-128"/>
              </a:rPr>
              <a:t>ポスター（白紙テンプレート）</a:t>
            </a:r>
            <a:endParaRPr lang="en-US" altLang="ja-JP" sz="6500" u="sng" dirty="0"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2E46270-28A5-3499-09EF-A404E5A79270}"/>
              </a:ext>
            </a:extLst>
          </p:cNvPr>
          <p:cNvSpPr/>
          <p:nvPr/>
        </p:nvSpPr>
        <p:spPr>
          <a:xfrm>
            <a:off x="358228" y="5539196"/>
            <a:ext cx="14400000" cy="1440000"/>
          </a:xfrm>
          <a:prstGeom prst="rect">
            <a:avLst/>
          </a:prstGeom>
          <a:solidFill>
            <a:srgbClr val="23384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60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1. </a:t>
            </a:r>
            <a:r>
              <a:rPr kumimoji="1" lang="ja-JP" altLang="en-US" sz="60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背景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4564D283-2C36-8D0A-4296-2896D7178AB2}"/>
              </a:ext>
            </a:extLst>
          </p:cNvPr>
          <p:cNvCxnSpPr>
            <a:cxnSpLocks/>
          </p:cNvCxnSpPr>
          <p:nvPr/>
        </p:nvCxnSpPr>
        <p:spPr>
          <a:xfrm>
            <a:off x="15136813" y="5539196"/>
            <a:ext cx="0" cy="36024729"/>
          </a:xfrm>
          <a:prstGeom prst="line">
            <a:avLst/>
          </a:prstGeom>
          <a:ln w="19050">
            <a:solidFill>
              <a:srgbClr val="2338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A43BE1-B854-C656-A682-FAEF99D497A7}"/>
              </a:ext>
            </a:extLst>
          </p:cNvPr>
          <p:cNvSpPr/>
          <p:nvPr/>
        </p:nvSpPr>
        <p:spPr>
          <a:xfrm>
            <a:off x="15497175" y="34959186"/>
            <a:ext cx="14400000" cy="1440000"/>
          </a:xfrm>
          <a:prstGeom prst="rect">
            <a:avLst/>
          </a:prstGeom>
          <a:solidFill>
            <a:srgbClr val="23384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60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4. </a:t>
            </a:r>
            <a:r>
              <a:rPr kumimoji="1" lang="ja-JP" altLang="en-US" sz="60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今後の</a:t>
            </a:r>
            <a:r>
              <a:rPr lang="ja-JP" altLang="en-US" sz="60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課題</a:t>
            </a:r>
            <a:endParaRPr kumimoji="1" lang="ja-JP" altLang="en-US" sz="60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934712F-4BFE-9F07-A2D5-136AC7FB9337}"/>
              </a:ext>
            </a:extLst>
          </p:cNvPr>
          <p:cNvSpPr/>
          <p:nvPr/>
        </p:nvSpPr>
        <p:spPr>
          <a:xfrm>
            <a:off x="376452" y="21954931"/>
            <a:ext cx="14400000" cy="1440000"/>
          </a:xfrm>
          <a:prstGeom prst="rect">
            <a:avLst/>
          </a:prstGeom>
          <a:solidFill>
            <a:srgbClr val="23384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60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2. </a:t>
            </a:r>
            <a:r>
              <a:rPr kumimoji="1" lang="en-US" altLang="ja-JP" sz="6000" b="1" dirty="0" err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Keyspector</a:t>
            </a:r>
            <a:endParaRPr kumimoji="1" lang="ja-JP" altLang="en-US" sz="6000" b="1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2A4048E-F1DA-F15E-5C1D-6D1556EF7F46}"/>
              </a:ext>
            </a:extLst>
          </p:cNvPr>
          <p:cNvSpPr/>
          <p:nvPr/>
        </p:nvSpPr>
        <p:spPr>
          <a:xfrm>
            <a:off x="735016" y="7212236"/>
            <a:ext cx="13682659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54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IoT</a:t>
            </a:r>
            <a:r>
              <a:rPr kumimoji="1" lang="ja-JP" altLang="en-US" sz="5400" b="1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機器に対する攻撃</a:t>
            </a:r>
            <a:endParaRPr kumimoji="1" lang="ja-JP" altLang="en-US" sz="5400" b="1" dirty="0">
              <a:solidFill>
                <a:srgbClr val="23384A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B3C6054-1CED-B3A0-445E-CB4ECC851290}"/>
              </a:ext>
            </a:extLst>
          </p:cNvPr>
          <p:cNvSpPr/>
          <p:nvPr/>
        </p:nvSpPr>
        <p:spPr>
          <a:xfrm>
            <a:off x="736603" y="838787"/>
            <a:ext cx="28802010" cy="21541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8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IoT</a:t>
            </a:r>
            <a:r>
              <a:rPr lang="ja-JP" altLang="en-US" sz="88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機器</a:t>
            </a:r>
            <a:r>
              <a:rPr kumimoji="1" lang="ja-JP" altLang="en-US" sz="88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の安全なメモリ監視機構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3FB8226-81A4-2214-3F8B-8764196178CE}"/>
              </a:ext>
            </a:extLst>
          </p:cNvPr>
          <p:cNvSpPr/>
          <p:nvPr/>
        </p:nvSpPr>
        <p:spPr>
          <a:xfrm>
            <a:off x="736603" y="3201603"/>
            <a:ext cx="28802010" cy="1062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800" b="1" dirty="0">
                <a:solidFill>
                  <a:srgbClr val="23394B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Mokoto"/>
                <a:sym typeface="Mokoto"/>
              </a:rPr>
              <a:t>岩野 </a:t>
            </a:r>
            <a:r>
              <a:rPr lang="ja-JP" altLang="en-US" sz="4800" b="1">
                <a:solidFill>
                  <a:srgbClr val="23394B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Mokoto"/>
                <a:sym typeface="Mokoto"/>
              </a:rPr>
              <a:t>空仁　光来 健一</a:t>
            </a:r>
            <a:r>
              <a:rPr lang="ja-JP" altLang="en-US" sz="4800" b="1" dirty="0">
                <a:solidFill>
                  <a:srgbClr val="23394B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Mokoto"/>
                <a:sym typeface="Mokoto"/>
              </a:rPr>
              <a:t>　</a:t>
            </a:r>
            <a:r>
              <a:rPr lang="en-US" altLang="ja-JP" sz="4800" b="1" dirty="0">
                <a:solidFill>
                  <a:srgbClr val="23394B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Mokoto"/>
                <a:sym typeface="Mokoto"/>
              </a:rPr>
              <a:t>(</a:t>
            </a:r>
            <a:r>
              <a:rPr lang="ja-JP" altLang="en-US" sz="4800" b="1" dirty="0">
                <a:solidFill>
                  <a:srgbClr val="23394B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Mokoto"/>
                <a:sym typeface="Mokoto"/>
              </a:rPr>
              <a:t>九州工業大学</a:t>
            </a:r>
            <a:r>
              <a:rPr lang="en-US" altLang="ja-JP" sz="4800" b="1" dirty="0">
                <a:solidFill>
                  <a:srgbClr val="23394B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Mokoto"/>
                <a:sym typeface="Mokoto"/>
              </a:rPr>
              <a:t>)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F952072-DD71-B37C-AFE1-F1A3747B6EE0}"/>
              </a:ext>
            </a:extLst>
          </p:cNvPr>
          <p:cNvSpPr txBox="1"/>
          <p:nvPr/>
        </p:nvSpPr>
        <p:spPr>
          <a:xfrm>
            <a:off x="736600" y="8297194"/>
            <a:ext cx="13679483" cy="5506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0000"/>
              </a:lnSpc>
              <a:spcBef>
                <a:spcPts val="1800"/>
              </a:spcBef>
              <a:buClr>
                <a:srgbClr val="23384A"/>
              </a:buClr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近年、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IoT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が急速に普及している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914400" lvl="1" indent="-4572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テレビ、プリンタ、車、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Wi-Fi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ルータなど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914400" lvl="1" indent="-4572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2027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年までに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572.6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億台まで増加すると予想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lvl="0">
              <a:lnSpc>
                <a:spcPct val="110000"/>
              </a:lnSpc>
              <a:spcBef>
                <a:spcPts val="1800"/>
              </a:spcBef>
              <a:buClr>
                <a:srgbClr val="23384A"/>
              </a:buClr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ネットワーク接続される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IoT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機器は攻撃を受けやすい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914400" lvl="1" indent="-4572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実際に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IoT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機器を対象とした攻撃は非常に多い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371600" lvl="2" indent="-4572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マルウェアに感染して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DDoS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攻撃に利用 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(Mirai)</a:t>
            </a:r>
          </a:p>
          <a:p>
            <a:pPr marL="1371600" lvl="2" indent="-4572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自動車のハッキングによる遠隔操作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0E8833F-C4A9-91A2-45BF-76C49ED3C869}"/>
              </a:ext>
            </a:extLst>
          </p:cNvPr>
          <p:cNvSpPr txBox="1"/>
          <p:nvPr/>
        </p:nvSpPr>
        <p:spPr>
          <a:xfrm>
            <a:off x="755632" y="23628227"/>
            <a:ext cx="13679483" cy="7227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23384A"/>
              </a:buClr>
              <a:buSzTx/>
              <a:tabLst/>
              <a:defRPr/>
            </a:pPr>
            <a:r>
              <a:rPr kumimoji="1"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RISC-V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 CPU</a:t>
            </a: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の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隔離実行環境</a:t>
            </a: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内で</a:t>
            </a:r>
            <a:r>
              <a:rPr kumimoji="1"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IDS</a:t>
            </a: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を安全に実行</a:t>
            </a:r>
            <a:endParaRPr kumimoji="1" lang="en-US" altLang="ja-JP" sz="4400" u="none" strike="noStrike" kern="1200" cap="none" spc="0" normalizeH="0" baseline="0" noProof="0" dirty="0">
              <a:ln>
                <a:noFill/>
              </a:ln>
              <a:solidFill>
                <a:srgbClr val="23384A"/>
              </a:solidFill>
              <a:effectLst/>
              <a:uLnTx/>
              <a:uFillTx/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23384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隔離実行環境は最近の</a:t>
            </a:r>
            <a:r>
              <a:rPr kumimoji="1"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CPU</a:t>
            </a: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が提供している機能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371600" lvl="2" indent="-4572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保護されたメモリ上でプログラムを安全に実行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371600" lvl="2" indent="-4572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kumimoji="1"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C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PU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ベンダがそれぞれ提供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lnSpc>
                <a:spcPct val="110000"/>
              </a:lnSpc>
              <a:spcBef>
                <a:spcPts val="1800"/>
              </a:spcBef>
              <a:buClr>
                <a:srgbClr val="23384A"/>
              </a:buClr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隔離実行環境はセキュリティモニタ上で独立に動作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セキュリティモニタは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OS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よりも高い権限で実行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IDS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をより強固に監視対象システムから隔離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lnSpc>
                <a:spcPct val="110000"/>
              </a:lnSpc>
              <a:spcBef>
                <a:spcPts val="1800"/>
              </a:spcBef>
              <a:buClr>
                <a:srgbClr val="23384A"/>
              </a:buClr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専用ハードウェアでメモリを論理的に分離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CPU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のセキュリティ機構を用いて制御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4442EBF-B189-DC32-6201-CB1C5FE5D205}"/>
              </a:ext>
            </a:extLst>
          </p:cNvPr>
          <p:cNvSpPr txBox="1"/>
          <p:nvPr/>
        </p:nvSpPr>
        <p:spPr>
          <a:xfrm>
            <a:off x="15876221" y="36687378"/>
            <a:ext cx="13679483" cy="3272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>
                <a:srgbClr val="23384A"/>
              </a:buClr>
              <a:buSzTx/>
              <a:tabLst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高度なマルウェア検知が可能な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IDS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の開発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457200" indent="-4572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検知に必要なシステム情報の検討・調査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457200" indent="-4572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マルウェアの不正な実行を機械学習を用いて検知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lnSpc>
                <a:spcPct val="110000"/>
              </a:lnSpc>
              <a:spcBef>
                <a:spcPts val="1800"/>
              </a:spcBef>
              <a:buClr>
                <a:srgbClr val="23384A"/>
              </a:buClr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セキュリティモニタで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IDS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の停止を検知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20" name="正方形/長方形 14">
            <a:extLst>
              <a:ext uri="{FF2B5EF4-FFF2-40B4-BE49-F238E27FC236}">
                <a16:creationId xmlns:a16="http://schemas.microsoft.com/office/drawing/2014/main" id="{8F89E7B4-9E2E-E8D7-5670-C1B795C79E7C}"/>
              </a:ext>
            </a:extLst>
          </p:cNvPr>
          <p:cNvSpPr/>
          <p:nvPr/>
        </p:nvSpPr>
        <p:spPr>
          <a:xfrm>
            <a:off x="752456" y="18092450"/>
            <a:ext cx="13682659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54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安全な侵入検知システム</a:t>
            </a:r>
            <a:r>
              <a:rPr kumimoji="1" lang="en-US" altLang="ja-JP" sz="54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(IDS) </a:t>
            </a:r>
            <a:r>
              <a:rPr kumimoji="1" lang="ja-JP" altLang="en-US" sz="54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の必要性</a:t>
            </a:r>
            <a:endParaRPr kumimoji="1" lang="ja-JP" altLang="en-US" sz="6000" b="1" dirty="0">
              <a:solidFill>
                <a:srgbClr val="23384A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1" name="テキスト ボックス 26">
            <a:extLst>
              <a:ext uri="{FF2B5EF4-FFF2-40B4-BE49-F238E27FC236}">
                <a16:creationId xmlns:a16="http://schemas.microsoft.com/office/drawing/2014/main" id="{1C64B0F7-9934-4E9A-A8FC-7E0516F3B725}"/>
              </a:ext>
            </a:extLst>
          </p:cNvPr>
          <p:cNvSpPr txBox="1"/>
          <p:nvPr/>
        </p:nvSpPr>
        <p:spPr>
          <a:xfrm>
            <a:off x="755632" y="19203177"/>
            <a:ext cx="13679483" cy="22967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0000"/>
              </a:lnSpc>
              <a:buClr>
                <a:srgbClr val="23384A"/>
              </a:buClr>
              <a:defRPr/>
            </a:pP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ホストベース</a:t>
            </a:r>
            <a:r>
              <a:rPr kumimoji="1"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IDS</a:t>
            </a: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は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システム情報をもとに侵入を検知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ネットワーク監視とは異なり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IoT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機器内で実行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監視対象システムに侵入されると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IDS</a:t>
            </a:r>
            <a:r>
              <a:rPr lang="ja-JP" altLang="en-US" sz="4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も攻撃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43" name="テキスト ボックス 271">
            <a:extLst>
              <a:ext uri="{FF2B5EF4-FFF2-40B4-BE49-F238E27FC236}">
                <a16:creationId xmlns:a16="http://schemas.microsoft.com/office/drawing/2014/main" id="{EB2BA9A5-98D0-7BED-0F21-8C1CEC880AF6}"/>
              </a:ext>
            </a:extLst>
          </p:cNvPr>
          <p:cNvSpPr txBox="1"/>
          <p:nvPr/>
        </p:nvSpPr>
        <p:spPr>
          <a:xfrm>
            <a:off x="15846452" y="40144690"/>
            <a:ext cx="13741886" cy="1419235"/>
          </a:xfrm>
          <a:prstGeom prst="rect">
            <a:avLst/>
          </a:prstGeom>
          <a:noFill/>
          <a:ln w="19050">
            <a:solidFill>
              <a:srgbClr val="23384A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Clr>
                <a:srgbClr val="23384A"/>
              </a:buClr>
              <a:defRPr/>
            </a:pPr>
            <a:r>
              <a:rPr lang="ja-JP" altLang="en-US" sz="40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謝辞　</a:t>
            </a:r>
            <a:r>
              <a:rPr lang="ja-JP" altLang="en-US" sz="40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本研究は、</a:t>
            </a:r>
            <a:r>
              <a:rPr lang="en-US" altLang="ja-JP" sz="40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JST</a:t>
            </a:r>
            <a:r>
              <a:rPr lang="ja-JP" altLang="en-US" sz="40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経済安全保障重要技術育成プログラム</a:t>
            </a:r>
            <a:r>
              <a:rPr lang="en-US" altLang="ja-JP" sz="40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【JPMJKP24U4】</a:t>
            </a:r>
            <a:r>
              <a:rPr lang="ja-JP" altLang="en-US" sz="40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の支援を受けたものである。</a:t>
            </a:r>
            <a:endParaRPr kumimoji="1" lang="en-US" altLang="ja-JP" sz="40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C60EC082-ABC6-0EDF-54C8-302AACAEB28F}"/>
              </a:ext>
            </a:extLst>
          </p:cNvPr>
          <p:cNvSpPr/>
          <p:nvPr/>
        </p:nvSpPr>
        <p:spPr>
          <a:xfrm>
            <a:off x="15497175" y="15949821"/>
            <a:ext cx="14400000" cy="1440000"/>
          </a:xfrm>
          <a:prstGeom prst="rect">
            <a:avLst/>
          </a:prstGeom>
          <a:solidFill>
            <a:srgbClr val="23384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60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3. </a:t>
            </a:r>
            <a:r>
              <a:rPr kumimoji="1" lang="ja-JP" altLang="en-US" sz="60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実験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16F5137-1FD5-CAF9-CE80-495187DFBF64}"/>
              </a:ext>
            </a:extLst>
          </p:cNvPr>
          <p:cNvSpPr/>
          <p:nvPr/>
        </p:nvSpPr>
        <p:spPr>
          <a:xfrm>
            <a:off x="15838510" y="17574762"/>
            <a:ext cx="13672047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5400" b="1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マルウェアの</a:t>
            </a:r>
            <a:r>
              <a:rPr lang="ja-JP" altLang="en-US" sz="54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検知</a:t>
            </a:r>
            <a:endParaRPr kumimoji="1" lang="ja-JP" altLang="en-US" sz="5400" b="1" dirty="0">
              <a:solidFill>
                <a:srgbClr val="23384A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6" name="テキスト ボックス 271">
            <a:extLst>
              <a:ext uri="{FF2B5EF4-FFF2-40B4-BE49-F238E27FC236}">
                <a16:creationId xmlns:a16="http://schemas.microsoft.com/office/drawing/2014/main" id="{2847D490-0AAA-D02D-22E7-93CA206E93FF}"/>
              </a:ext>
            </a:extLst>
          </p:cNvPr>
          <p:cNvSpPr txBox="1"/>
          <p:nvPr/>
        </p:nvSpPr>
        <p:spPr>
          <a:xfrm>
            <a:off x="15869054" y="18619678"/>
            <a:ext cx="13679483" cy="4762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>
                <a:srgbClr val="23384A"/>
              </a:buClr>
              <a:buSzTx/>
              <a:tabLst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不正なポート番号による通信を検知できるか検証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Mirai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が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DDoS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攻撃に用いるポート番号に送信を行なっている通信を検出できた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defTabSz="914400">
              <a:lnSpc>
                <a:spcPct val="110000"/>
              </a:lnSpc>
              <a:spcBef>
                <a:spcPts val="1800"/>
              </a:spcBef>
              <a:buClr>
                <a:srgbClr val="23384A"/>
              </a:buClr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不正なプロセスの実行を検知できるか検証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Mirai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から派生した</a:t>
            </a:r>
            <a:r>
              <a:rPr lang="en-US" altLang="ja-JP" sz="4400" dirty="0" err="1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Mukashi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が実行されていることをプロセス名を基に検出できた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D5331F7-E58A-A8ED-6B11-584C8F7A6F41}"/>
              </a:ext>
            </a:extLst>
          </p:cNvPr>
          <p:cNvSpPr/>
          <p:nvPr/>
        </p:nvSpPr>
        <p:spPr>
          <a:xfrm>
            <a:off x="15838512" y="27550071"/>
            <a:ext cx="13672047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54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システム情報</a:t>
            </a:r>
            <a:r>
              <a:rPr kumimoji="1" lang="ja-JP" altLang="en-US" sz="5400" b="1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の取得</a:t>
            </a:r>
            <a:r>
              <a:rPr lang="ja-JP" altLang="en-US" sz="5400" b="1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性能</a:t>
            </a:r>
            <a:endParaRPr kumimoji="1" lang="ja-JP" altLang="en-US" sz="5400" b="1" dirty="0">
              <a:solidFill>
                <a:srgbClr val="23384A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4" name="テキスト ボックス 271">
            <a:extLst>
              <a:ext uri="{FF2B5EF4-FFF2-40B4-BE49-F238E27FC236}">
                <a16:creationId xmlns:a16="http://schemas.microsoft.com/office/drawing/2014/main" id="{0872E41E-579E-2E23-9F11-BEDD354D7A46}"/>
              </a:ext>
            </a:extLst>
          </p:cNvPr>
          <p:cNvSpPr txBox="1"/>
          <p:nvPr/>
        </p:nvSpPr>
        <p:spPr>
          <a:xfrm>
            <a:off x="15838512" y="28602610"/>
            <a:ext cx="13679483" cy="2296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>
                <a:srgbClr val="23384A"/>
              </a:buClr>
              <a:buSzTx/>
              <a:tabLst/>
              <a:defRPr/>
            </a:pPr>
            <a:r>
              <a:rPr lang="ja-JP" altLang="en-US" sz="4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監視に使われるシステム情報の</a:t>
            </a:r>
            <a:r>
              <a:rPr kumimoji="1" lang="ja-JP" altLang="en-US" sz="4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取得時間を測定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監視対象システム内で取得する従来手法と比較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kumimoji="1" lang="ja-JP" altLang="en-US" sz="4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エミュレータでは半分に短縮、実機では</a:t>
            </a:r>
            <a:r>
              <a:rPr kumimoji="1"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10%</a:t>
            </a:r>
            <a:r>
              <a:rPr kumimoji="1" lang="ja-JP" altLang="en-US" sz="4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増加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53BE3654-EBBC-B5B0-CEC5-B299BCC44542}"/>
              </a:ext>
            </a:extLst>
          </p:cNvPr>
          <p:cNvGrpSpPr/>
          <p:nvPr/>
        </p:nvGrpSpPr>
        <p:grpSpPr>
          <a:xfrm>
            <a:off x="3034783" y="31089883"/>
            <a:ext cx="9029296" cy="3310744"/>
            <a:chOff x="2679611" y="31424999"/>
            <a:chExt cx="9029296" cy="3310744"/>
          </a:xfrm>
        </p:grpSpPr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2E5774A0-A8B9-809F-ECB5-46B519258FD9}"/>
                </a:ext>
              </a:extLst>
            </p:cNvPr>
            <p:cNvSpPr/>
            <p:nvPr/>
          </p:nvSpPr>
          <p:spPr>
            <a:xfrm>
              <a:off x="7919956" y="32031673"/>
              <a:ext cx="3788951" cy="192077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23384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F75C02AA-1D53-FD5B-1B08-31D32EDB3BB7}"/>
                </a:ext>
              </a:extLst>
            </p:cNvPr>
            <p:cNvSpPr txBox="1"/>
            <p:nvPr/>
          </p:nvSpPr>
          <p:spPr>
            <a:xfrm>
              <a:off x="7919955" y="31424999"/>
              <a:ext cx="37889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dirty="0">
                  <a:solidFill>
                    <a:srgbClr val="23384A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隔離実行環境</a:t>
              </a: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295E64F5-E84A-F16B-D083-1E832D625F42}"/>
                </a:ext>
              </a:extLst>
            </p:cNvPr>
            <p:cNvSpPr/>
            <p:nvPr/>
          </p:nvSpPr>
          <p:spPr>
            <a:xfrm>
              <a:off x="2679611" y="32031673"/>
              <a:ext cx="3788954" cy="192077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23384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C4546797-E86E-71D1-9442-FFE174B5F3D7}"/>
                </a:ext>
              </a:extLst>
            </p:cNvPr>
            <p:cNvSpPr txBox="1"/>
            <p:nvPr/>
          </p:nvSpPr>
          <p:spPr>
            <a:xfrm>
              <a:off x="2679611" y="31446898"/>
              <a:ext cx="37889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dirty="0">
                  <a:solidFill>
                    <a:srgbClr val="23384A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監視対象システム</a:t>
              </a: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165DF2BA-7803-A0B0-9ABC-1F3DF2FC35EE}"/>
                </a:ext>
              </a:extLst>
            </p:cNvPr>
            <p:cNvSpPr/>
            <p:nvPr/>
          </p:nvSpPr>
          <p:spPr>
            <a:xfrm>
              <a:off x="2679613" y="34166007"/>
              <a:ext cx="9029294" cy="569736"/>
            </a:xfrm>
            <a:prstGeom prst="rect">
              <a:avLst/>
            </a:prstGeom>
            <a:solidFill>
              <a:srgbClr val="C5D3FF"/>
            </a:solidFill>
            <a:ln>
              <a:solidFill>
                <a:srgbClr val="23384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200" dirty="0">
                  <a:solidFill>
                    <a:srgbClr val="23384A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セキュリティモニタ</a:t>
              </a: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601EF726-3DD4-8B29-AF3C-6068C23C7F66}"/>
                </a:ext>
              </a:extLst>
            </p:cNvPr>
            <p:cNvSpPr/>
            <p:nvPr/>
          </p:nvSpPr>
          <p:spPr>
            <a:xfrm>
              <a:off x="2961852" y="33127090"/>
              <a:ext cx="3224471" cy="571163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solidFill>
                <a:srgbClr val="23384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200" dirty="0">
                  <a:solidFill>
                    <a:srgbClr val="23384A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OS</a:t>
              </a:r>
              <a:endParaRPr kumimoji="1" lang="ja-JP" altLang="en-US" sz="32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CC7F1072-0A9D-B553-4F8B-C0E90806ED8E}"/>
                </a:ext>
              </a:extLst>
            </p:cNvPr>
            <p:cNvSpPr/>
            <p:nvPr/>
          </p:nvSpPr>
          <p:spPr>
            <a:xfrm>
              <a:off x="2961852" y="32317380"/>
              <a:ext cx="3219015" cy="56973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23384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200" dirty="0">
                  <a:solidFill>
                    <a:srgbClr val="23384A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アプリ</a:t>
              </a:r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57198DF3-0179-6823-8772-DA65BC7041FB}"/>
                </a:ext>
              </a:extLst>
            </p:cNvPr>
            <p:cNvSpPr/>
            <p:nvPr/>
          </p:nvSpPr>
          <p:spPr>
            <a:xfrm>
              <a:off x="8212654" y="32650606"/>
              <a:ext cx="3224471" cy="569736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rgbClr val="23384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>
                  <a:solidFill>
                    <a:srgbClr val="23384A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IDS</a:t>
              </a:r>
              <a:endParaRPr kumimoji="1" lang="ja-JP" altLang="en-US" sz="32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B4A11817-043A-8004-DD50-7B817AD05CA4}"/>
                </a:ext>
              </a:extLst>
            </p:cNvPr>
            <p:cNvCxnSpPr>
              <a:cxnSpLocks/>
              <a:stCxn id="45" idx="1"/>
              <a:endCxn id="49" idx="3"/>
            </p:cNvCxnSpPr>
            <p:nvPr/>
          </p:nvCxnSpPr>
          <p:spPr>
            <a:xfrm flipH="1">
              <a:off x="6186323" y="32935474"/>
              <a:ext cx="2026331" cy="477198"/>
            </a:xfrm>
            <a:prstGeom prst="straightConnector1">
              <a:avLst/>
            </a:prstGeom>
            <a:ln w="76200">
              <a:solidFill>
                <a:srgbClr val="C00000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6D83B275-D698-21BB-7847-54A7F4DB6C4B}"/>
                </a:ext>
              </a:extLst>
            </p:cNvPr>
            <p:cNvSpPr txBox="1"/>
            <p:nvPr/>
          </p:nvSpPr>
          <p:spPr>
            <a:xfrm>
              <a:off x="6618554" y="32375940"/>
              <a:ext cx="11514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b="1" dirty="0">
                  <a:solidFill>
                    <a:srgbClr val="C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監視</a:t>
              </a:r>
            </a:p>
          </p:txBody>
        </p:sp>
      </p:grpSp>
      <p:graphicFrame>
        <p:nvGraphicFramePr>
          <p:cNvPr id="87" name="グラフ 86">
            <a:extLst>
              <a:ext uri="{FF2B5EF4-FFF2-40B4-BE49-F238E27FC236}">
                <a16:creationId xmlns:a16="http://schemas.microsoft.com/office/drawing/2014/main" id="{2D0F30C5-A802-E6ED-86E6-82D309B152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0259258"/>
              </p:ext>
            </p:extLst>
          </p:nvPr>
        </p:nvGraphicFramePr>
        <p:xfrm>
          <a:off x="16399901" y="31038852"/>
          <a:ext cx="12549267" cy="3669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9" name="図 88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D06EF088-ACD2-49B6-5674-F224467467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23" b="20943"/>
          <a:stretch>
            <a:fillRect/>
          </a:stretch>
        </p:blipFill>
        <p:spPr>
          <a:xfrm>
            <a:off x="16597006" y="23507108"/>
            <a:ext cx="12237912" cy="1773825"/>
          </a:xfrm>
          <a:prstGeom prst="rect">
            <a:avLst/>
          </a:prstGeom>
        </p:spPr>
      </p:pic>
      <p:pic>
        <p:nvPicPr>
          <p:cNvPr id="112" name="図 111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0AD83561-2F58-D2C1-BFC2-F915D1452A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68" b="20350"/>
          <a:stretch>
            <a:fillRect/>
          </a:stretch>
        </p:blipFill>
        <p:spPr>
          <a:xfrm>
            <a:off x="16597021" y="25556705"/>
            <a:ext cx="12237897" cy="1754156"/>
          </a:xfrm>
          <a:prstGeom prst="rect">
            <a:avLst/>
          </a:prstGeom>
        </p:spPr>
      </p:pic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74A02582-6609-BE82-BFEC-DE7ADFBA91E0}"/>
              </a:ext>
            </a:extLst>
          </p:cNvPr>
          <p:cNvSpPr/>
          <p:nvPr/>
        </p:nvSpPr>
        <p:spPr>
          <a:xfrm>
            <a:off x="778575" y="34949301"/>
            <a:ext cx="13672047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54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システム情報の取得</a:t>
            </a:r>
            <a:endParaRPr kumimoji="1" lang="ja-JP" altLang="en-US" sz="5400" b="1" dirty="0">
              <a:solidFill>
                <a:srgbClr val="23384A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15" name="テキスト ボックス 271">
            <a:extLst>
              <a:ext uri="{FF2B5EF4-FFF2-40B4-BE49-F238E27FC236}">
                <a16:creationId xmlns:a16="http://schemas.microsoft.com/office/drawing/2014/main" id="{DA9C61DC-F467-4589-2DB2-092451CA59A6}"/>
              </a:ext>
            </a:extLst>
          </p:cNvPr>
          <p:cNvSpPr txBox="1"/>
          <p:nvPr/>
        </p:nvSpPr>
        <p:spPr>
          <a:xfrm>
            <a:off x="735016" y="36029421"/>
            <a:ext cx="13679483" cy="5506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>
                <a:srgbClr val="23384A"/>
              </a:buClr>
              <a:buSzTx/>
              <a:tabLst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隔離実行環境内の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IDS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がメモリ上の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OS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データを取得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OS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のソースコードを用いて、</a:t>
            </a:r>
            <a: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OS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の提供する</a:t>
            </a:r>
            <a:br>
              <a:rPr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</a:b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システム情報がメモリ上のどこにあるか特定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defTabSz="914400">
              <a:lnSpc>
                <a:spcPct val="110000"/>
              </a:lnSpc>
              <a:spcBef>
                <a:spcPts val="1800"/>
              </a:spcBef>
              <a:buClr>
                <a:srgbClr val="23384A"/>
              </a:buClr>
              <a:defRPr/>
            </a:pPr>
            <a:r>
              <a:rPr lang="en-US" altLang="ja-JP" sz="4400" dirty="0" err="1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Keyspector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が取得できるシステム情報の例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システムのメモリ情報などの統計情報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システム内で動作するプロセスに関する情報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ネットワーク通信に関する情報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BE05F90-ED41-A6B6-E888-5EED041F20D7}"/>
              </a:ext>
            </a:extLst>
          </p:cNvPr>
          <p:cNvSpPr/>
          <p:nvPr/>
        </p:nvSpPr>
        <p:spPr>
          <a:xfrm>
            <a:off x="15876221" y="5570865"/>
            <a:ext cx="13672047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54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システムメモリ</a:t>
            </a:r>
            <a:r>
              <a:rPr lang="ja-JP" altLang="en-US" sz="5400" b="1" dirty="0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へのアクセス</a:t>
            </a:r>
            <a:endParaRPr kumimoji="1" lang="ja-JP" altLang="en-US" sz="5400" b="1" dirty="0">
              <a:solidFill>
                <a:srgbClr val="23384A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3" name="テキスト ボックス 271">
            <a:extLst>
              <a:ext uri="{FF2B5EF4-FFF2-40B4-BE49-F238E27FC236}">
                <a16:creationId xmlns:a16="http://schemas.microsoft.com/office/drawing/2014/main" id="{D533C705-839A-3196-B792-0D393335FAAE}"/>
              </a:ext>
            </a:extLst>
          </p:cNvPr>
          <p:cNvSpPr txBox="1"/>
          <p:nvPr/>
        </p:nvSpPr>
        <p:spPr>
          <a:xfrm>
            <a:off x="15868520" y="6650985"/>
            <a:ext cx="13679483" cy="40172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>
                <a:srgbClr val="23384A"/>
              </a:buClr>
              <a:buSzTx/>
              <a:tabLst/>
              <a:defRPr/>
            </a:pP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隔離実行環境からシステムメモリにはアクセス不可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多くの隔離実行環境において一般的な仕様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defTabSz="914400">
              <a:lnSpc>
                <a:spcPct val="110000"/>
              </a:lnSpc>
              <a:spcBef>
                <a:spcPts val="1800"/>
              </a:spcBef>
              <a:buClr>
                <a:srgbClr val="23384A"/>
              </a:buClr>
              <a:defRPr/>
            </a:pPr>
            <a:r>
              <a:rPr kumimoji="1" lang="en-US" altLang="ja-JP" sz="4400" dirty="0" err="1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Keyspector</a:t>
            </a: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ではシステムメモリの読み出しを可能に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kumimoji="1" lang="en-US" altLang="ja-JP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IDS</a:t>
            </a:r>
            <a:r>
              <a:rPr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にのみシステムメモリの読み出しを許可</a:t>
            </a:r>
            <a:endParaRPr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 marL="1028700" lvl="1" indent="-571500" defTabSz="914400">
              <a:lnSpc>
                <a:spcPct val="110000"/>
              </a:lnSpc>
              <a:buClr>
                <a:srgbClr val="23384A"/>
              </a:buClr>
              <a:buFont typeface="Arial" panose="020B0604020202020204" pitchFamily="34" charset="0"/>
              <a:buChar char="•"/>
              <a:defRPr/>
            </a:pPr>
            <a:r>
              <a:rPr kumimoji="1" lang="ja-JP" altLang="en-US" sz="4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書き込み権限など必要以上の権限を与えない</a:t>
            </a:r>
            <a:endParaRPr kumimoji="1" lang="en-US" altLang="ja-JP" sz="4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175382D-69A6-1926-F017-4DA75A5C0DF3}"/>
              </a:ext>
            </a:extLst>
          </p:cNvPr>
          <p:cNvSpPr/>
          <p:nvPr/>
        </p:nvSpPr>
        <p:spPr>
          <a:xfrm>
            <a:off x="17699217" y="13424760"/>
            <a:ext cx="2947789" cy="65026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システム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2E594E9-E067-E159-F6A8-BA541411E151}"/>
              </a:ext>
            </a:extLst>
          </p:cNvPr>
          <p:cNvSpPr/>
          <p:nvPr/>
        </p:nvSpPr>
        <p:spPr>
          <a:xfrm>
            <a:off x="20640811" y="13424760"/>
            <a:ext cx="2947949" cy="650267"/>
          </a:xfrm>
          <a:prstGeom prst="rect">
            <a:avLst/>
          </a:prstGeom>
          <a:solidFill>
            <a:srgbClr val="A3DBFF"/>
          </a:solidFill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隔離実行環境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D948362-049F-C34C-2746-D9D581B4F1BA}"/>
              </a:ext>
            </a:extLst>
          </p:cNvPr>
          <p:cNvSpPr/>
          <p:nvPr/>
        </p:nvSpPr>
        <p:spPr>
          <a:xfrm>
            <a:off x="17695593" y="11672933"/>
            <a:ext cx="2947949" cy="650267"/>
          </a:xfrm>
          <a:prstGeom prst="rect">
            <a:avLst/>
          </a:prstGeom>
          <a:solidFill>
            <a:srgbClr val="A3DBFF"/>
          </a:solidFill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システム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F06AD69-9968-976C-1CC0-461A3FD40CE1}"/>
              </a:ext>
            </a:extLst>
          </p:cNvPr>
          <p:cNvSpPr/>
          <p:nvPr/>
        </p:nvSpPr>
        <p:spPr>
          <a:xfrm>
            <a:off x="20640811" y="11672933"/>
            <a:ext cx="2947949" cy="650267"/>
          </a:xfrm>
          <a:prstGeom prst="rect">
            <a:avLst/>
          </a:prstGeom>
          <a:solidFill>
            <a:srgbClr val="A2A2A2"/>
          </a:solidFill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隔離実行環境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2E96365-486B-E37C-2EC8-D3F02476BC66}"/>
              </a:ext>
            </a:extLst>
          </p:cNvPr>
          <p:cNvSpPr/>
          <p:nvPr/>
        </p:nvSpPr>
        <p:spPr>
          <a:xfrm>
            <a:off x="24023851" y="13427659"/>
            <a:ext cx="2947789" cy="650267"/>
          </a:xfrm>
          <a:prstGeom prst="rect">
            <a:avLst/>
          </a:prstGeom>
          <a:solidFill>
            <a:srgbClr val="FFC6C6"/>
          </a:solidFill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システム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9BB4919B-3BD8-5C8E-F6CC-0DBECE1C7A7B}"/>
              </a:ext>
            </a:extLst>
          </p:cNvPr>
          <p:cNvSpPr/>
          <p:nvPr/>
        </p:nvSpPr>
        <p:spPr>
          <a:xfrm>
            <a:off x="26977168" y="13427659"/>
            <a:ext cx="2947949" cy="650267"/>
          </a:xfrm>
          <a:prstGeom prst="rect">
            <a:avLst/>
          </a:prstGeom>
          <a:solidFill>
            <a:srgbClr val="A3DBFF"/>
          </a:solidFill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隔離実行環境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78813D9-7CFE-ABC7-134E-5234F48B81FB}"/>
              </a:ext>
            </a:extLst>
          </p:cNvPr>
          <p:cNvSpPr/>
          <p:nvPr/>
        </p:nvSpPr>
        <p:spPr>
          <a:xfrm>
            <a:off x="24023851" y="11670668"/>
            <a:ext cx="2947949" cy="650267"/>
          </a:xfrm>
          <a:prstGeom prst="rect">
            <a:avLst/>
          </a:prstGeom>
          <a:solidFill>
            <a:srgbClr val="A3DBFF"/>
          </a:solidFill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システム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1E2F301-C6F3-A280-AFC6-463C3719879C}"/>
              </a:ext>
            </a:extLst>
          </p:cNvPr>
          <p:cNvSpPr/>
          <p:nvPr/>
        </p:nvSpPr>
        <p:spPr>
          <a:xfrm>
            <a:off x="26969069" y="11670668"/>
            <a:ext cx="2947949" cy="650267"/>
          </a:xfrm>
          <a:prstGeom prst="rect">
            <a:avLst/>
          </a:prstGeom>
          <a:solidFill>
            <a:srgbClr val="A2A2A2"/>
          </a:solidFill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隔離実行環境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6BDAEEC7-EFED-4036-E188-79606D62B5C2}"/>
              </a:ext>
            </a:extLst>
          </p:cNvPr>
          <p:cNvSpPr/>
          <p:nvPr/>
        </p:nvSpPr>
        <p:spPr>
          <a:xfrm>
            <a:off x="17687494" y="10825813"/>
            <a:ext cx="5901266" cy="650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従来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6FF8FDB7-D0CB-D23C-A5D0-164C54C236AE}"/>
              </a:ext>
            </a:extLst>
          </p:cNvPr>
          <p:cNvSpPr/>
          <p:nvPr/>
        </p:nvSpPr>
        <p:spPr>
          <a:xfrm>
            <a:off x="24023851" y="10827183"/>
            <a:ext cx="5901266" cy="650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 err="1">
                <a:solidFill>
                  <a:srgbClr val="23384A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Keyspector</a:t>
            </a:r>
            <a:endParaRPr kumimoji="1" lang="ja-JP" altLang="en-US" sz="3200" b="1">
              <a:solidFill>
                <a:srgbClr val="23384A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ED832033-9A32-4C89-2689-1428A1CE1CB5}"/>
              </a:ext>
            </a:extLst>
          </p:cNvPr>
          <p:cNvCxnSpPr>
            <a:cxnSpLocks/>
          </p:cNvCxnSpPr>
          <p:nvPr/>
        </p:nvCxnSpPr>
        <p:spPr>
          <a:xfrm>
            <a:off x="23802859" y="10825813"/>
            <a:ext cx="0" cy="346190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6C2CFBE5-3FFC-074D-EF14-0120D6BC80EF}"/>
              </a:ext>
            </a:extLst>
          </p:cNvPr>
          <p:cNvSpPr/>
          <p:nvPr/>
        </p:nvSpPr>
        <p:spPr>
          <a:xfrm>
            <a:off x="15520839" y="11553866"/>
            <a:ext cx="2152334" cy="9128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システム</a:t>
            </a:r>
            <a:br>
              <a:rPr lang="en-US" altLang="ja-JP" sz="2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</a:br>
            <a:r>
              <a:rPr lang="ja-JP" altLang="en-US" sz="2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実行中</a:t>
            </a:r>
            <a:endParaRPr kumimoji="1" lang="en-US" altLang="ja-JP" sz="2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205C5A74-C1E8-5C70-3E91-853624015F20}"/>
              </a:ext>
            </a:extLst>
          </p:cNvPr>
          <p:cNvSpPr/>
          <p:nvPr/>
        </p:nvSpPr>
        <p:spPr>
          <a:xfrm>
            <a:off x="15381320" y="13347017"/>
            <a:ext cx="2152334" cy="9128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隔離実行環境</a:t>
            </a:r>
            <a:br>
              <a:rPr lang="en-US" altLang="ja-JP" sz="2400" dirty="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</a:br>
            <a:r>
              <a:rPr lang="ja-JP" altLang="en-US" sz="2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実行中</a:t>
            </a:r>
            <a:endParaRPr kumimoji="1" lang="en-US" altLang="ja-JP" sz="2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39" name="上矢印 38">
            <a:extLst>
              <a:ext uri="{FF2B5EF4-FFF2-40B4-BE49-F238E27FC236}">
                <a16:creationId xmlns:a16="http://schemas.microsoft.com/office/drawing/2014/main" id="{D4040F4C-716E-5AC1-E6D5-68DA3961E995}"/>
              </a:ext>
            </a:extLst>
          </p:cNvPr>
          <p:cNvSpPr/>
          <p:nvPr/>
        </p:nvSpPr>
        <p:spPr>
          <a:xfrm>
            <a:off x="19525725" y="12459429"/>
            <a:ext cx="328612" cy="829103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23384A"/>
              </a:solidFill>
            </a:endParaRPr>
          </a:p>
        </p:txBody>
      </p:sp>
      <p:sp>
        <p:nvSpPr>
          <p:cNvPr id="40" name="上矢印 39">
            <a:extLst>
              <a:ext uri="{FF2B5EF4-FFF2-40B4-BE49-F238E27FC236}">
                <a16:creationId xmlns:a16="http://schemas.microsoft.com/office/drawing/2014/main" id="{480EC168-74C2-EA02-87AE-096AECBF1F11}"/>
              </a:ext>
            </a:extLst>
          </p:cNvPr>
          <p:cNvSpPr/>
          <p:nvPr/>
        </p:nvSpPr>
        <p:spPr>
          <a:xfrm rot="10800000">
            <a:off x="21439880" y="12495478"/>
            <a:ext cx="328612" cy="829103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23384A"/>
              </a:solidFill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2217DAF5-F95B-391F-BD88-9201F712F485}"/>
              </a:ext>
            </a:extLst>
          </p:cNvPr>
          <p:cNvSpPr/>
          <p:nvPr/>
        </p:nvSpPr>
        <p:spPr>
          <a:xfrm>
            <a:off x="19915985" y="12506842"/>
            <a:ext cx="1438596" cy="744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>
                <a:solidFill>
                  <a:srgbClr val="C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状態遷移</a:t>
            </a:r>
            <a:endParaRPr kumimoji="1" lang="en-US" altLang="ja-JP" sz="2400" b="1" dirty="0">
              <a:solidFill>
                <a:srgbClr val="C0000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A101AD24-8EE3-FA4A-AFC2-7533B3CC7672}"/>
              </a:ext>
            </a:extLst>
          </p:cNvPr>
          <p:cNvSpPr/>
          <p:nvPr/>
        </p:nvSpPr>
        <p:spPr>
          <a:xfrm>
            <a:off x="18503475" y="14732614"/>
            <a:ext cx="435575" cy="435575"/>
          </a:xfrm>
          <a:prstGeom prst="rect">
            <a:avLst/>
          </a:prstGeom>
          <a:solidFill>
            <a:srgbClr val="A3DBFF"/>
          </a:solidFill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2A24B347-551B-C453-B4EA-9AE161E993AE}"/>
              </a:ext>
            </a:extLst>
          </p:cNvPr>
          <p:cNvSpPr/>
          <p:nvPr/>
        </p:nvSpPr>
        <p:spPr>
          <a:xfrm>
            <a:off x="18982062" y="14746740"/>
            <a:ext cx="2947788" cy="4207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全てのアクセス権限</a:t>
            </a:r>
            <a:endParaRPr kumimoji="1" lang="en-US" altLang="ja-JP" sz="2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79DDE574-4D43-D1F4-4F0D-450D66C3BD4F}"/>
              </a:ext>
            </a:extLst>
          </p:cNvPr>
          <p:cNvSpPr/>
          <p:nvPr/>
        </p:nvSpPr>
        <p:spPr>
          <a:xfrm>
            <a:off x="22188857" y="14729462"/>
            <a:ext cx="435575" cy="435575"/>
          </a:xfrm>
          <a:prstGeom prst="rect">
            <a:avLst/>
          </a:prstGeom>
          <a:solidFill>
            <a:srgbClr val="FFC6C6"/>
          </a:solidFill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B81A10E5-D00B-DE66-4B1C-9FA7D2CEFFAC}"/>
              </a:ext>
            </a:extLst>
          </p:cNvPr>
          <p:cNvSpPr/>
          <p:nvPr/>
        </p:nvSpPr>
        <p:spPr>
          <a:xfrm>
            <a:off x="22667444" y="14743588"/>
            <a:ext cx="2734376" cy="4207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読み出し権限のみ</a:t>
            </a:r>
            <a:endParaRPr kumimoji="1" lang="en-US" altLang="ja-JP" sz="2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6BF97E66-966E-4DDF-42D0-DF86F2BA55ED}"/>
              </a:ext>
            </a:extLst>
          </p:cNvPr>
          <p:cNvSpPr/>
          <p:nvPr/>
        </p:nvSpPr>
        <p:spPr>
          <a:xfrm>
            <a:off x="25489967" y="14739732"/>
            <a:ext cx="435575" cy="4355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AC55B01B-C1EC-00BD-B25E-9175A1587C98}"/>
              </a:ext>
            </a:extLst>
          </p:cNvPr>
          <p:cNvSpPr/>
          <p:nvPr/>
        </p:nvSpPr>
        <p:spPr>
          <a:xfrm>
            <a:off x="25968554" y="14753858"/>
            <a:ext cx="2734376" cy="4207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>
                <a:solidFill>
                  <a:srgbClr val="23384A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アクセス権限なし</a:t>
            </a:r>
            <a:endParaRPr kumimoji="1" lang="en-US" altLang="ja-JP" sz="2400" dirty="0">
              <a:solidFill>
                <a:srgbClr val="23384A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ADDE8803-8472-9A19-40FA-167450DE9EFD}"/>
              </a:ext>
            </a:extLst>
          </p:cNvPr>
          <p:cNvSpPr/>
          <p:nvPr/>
        </p:nvSpPr>
        <p:spPr>
          <a:xfrm>
            <a:off x="18223857" y="14515411"/>
            <a:ext cx="10479073" cy="857250"/>
          </a:xfrm>
          <a:prstGeom prst="rect">
            <a:avLst/>
          </a:prstGeom>
          <a:noFill/>
          <a:ln>
            <a:solidFill>
              <a:srgbClr val="2338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23384A"/>
              </a:solidFill>
            </a:endParaRPr>
          </a:p>
        </p:txBody>
      </p:sp>
      <p:sp>
        <p:nvSpPr>
          <p:cNvPr id="64" name="上矢印 63">
            <a:extLst>
              <a:ext uri="{FF2B5EF4-FFF2-40B4-BE49-F238E27FC236}">
                <a16:creationId xmlns:a16="http://schemas.microsoft.com/office/drawing/2014/main" id="{71843B05-46E0-CBAD-4606-59670F1848A7}"/>
              </a:ext>
            </a:extLst>
          </p:cNvPr>
          <p:cNvSpPr/>
          <p:nvPr/>
        </p:nvSpPr>
        <p:spPr>
          <a:xfrm>
            <a:off x="25922526" y="12466740"/>
            <a:ext cx="328612" cy="829103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23384A"/>
              </a:solidFill>
            </a:endParaRPr>
          </a:p>
        </p:txBody>
      </p:sp>
      <p:sp>
        <p:nvSpPr>
          <p:cNvPr id="67" name="上矢印 66">
            <a:extLst>
              <a:ext uri="{FF2B5EF4-FFF2-40B4-BE49-F238E27FC236}">
                <a16:creationId xmlns:a16="http://schemas.microsoft.com/office/drawing/2014/main" id="{B1041166-3002-2815-96B1-90257A185392}"/>
              </a:ext>
            </a:extLst>
          </p:cNvPr>
          <p:cNvSpPr/>
          <p:nvPr/>
        </p:nvSpPr>
        <p:spPr>
          <a:xfrm rot="10800000">
            <a:off x="27836681" y="12502789"/>
            <a:ext cx="328612" cy="829103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23384A"/>
              </a:solidFill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49DCC239-6B7C-6A0C-130A-C99167BB9E1B}"/>
              </a:ext>
            </a:extLst>
          </p:cNvPr>
          <p:cNvSpPr/>
          <p:nvPr/>
        </p:nvSpPr>
        <p:spPr>
          <a:xfrm>
            <a:off x="26312786" y="12514153"/>
            <a:ext cx="1438596" cy="744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>
                <a:solidFill>
                  <a:srgbClr val="C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状態遷移</a:t>
            </a:r>
            <a:endParaRPr kumimoji="1" lang="en-US" altLang="ja-JP" sz="2400" b="1" dirty="0">
              <a:solidFill>
                <a:srgbClr val="C0000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aphicFrame>
        <p:nvGraphicFramePr>
          <p:cNvPr id="70" name="グラフ 69">
            <a:extLst>
              <a:ext uri="{FF2B5EF4-FFF2-40B4-BE49-F238E27FC236}">
                <a16:creationId xmlns:a16="http://schemas.microsoft.com/office/drawing/2014/main" id="{4FDEB23E-7F72-0546-8923-BC4C22ABB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181632"/>
              </p:ext>
            </p:extLst>
          </p:nvPr>
        </p:nvGraphicFramePr>
        <p:xfrm>
          <a:off x="1129227" y="13803454"/>
          <a:ext cx="12840408" cy="4159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426739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1895</TotalTime>
  <Words>634</Words>
  <Application>Microsoft Macintosh PowerPoint</Application>
  <PresentationFormat>ユーザー設定</PresentationFormat>
  <Paragraphs>91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1</vt:i4>
      </vt:variant>
    </vt:vector>
  </HeadingPairs>
  <TitlesOfParts>
    <vt:vector size="15" baseType="lpstr">
      <vt:lpstr>ＭＳ ゴシック</vt:lpstr>
      <vt:lpstr>Noto Serif JP</vt:lpstr>
      <vt:lpstr>游ゴシック</vt:lpstr>
      <vt:lpstr>游ゴシック</vt:lpstr>
      <vt:lpstr>Yu Gothic Medium</vt:lpstr>
      <vt:lpstr>Arial</vt:lpstr>
      <vt:lpstr>Calibri</vt:lpstr>
      <vt:lpstr>Symbol</vt:lpstr>
      <vt:lpstr>Wingdings</vt:lpstr>
      <vt:lpstr>Office Theme</vt:lpstr>
      <vt:lpstr>Office Theme</vt:lpstr>
      <vt:lpstr>Office Theme</vt:lpstr>
      <vt:lpstr>Office Theme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A0_ver1</dc:title>
  <dc:subject/>
  <dc:creator>窪 啓嗣</dc:creator>
  <dc:description/>
  <cp:lastModifiedBy>IWANO Takahito</cp:lastModifiedBy>
  <cp:revision>206</cp:revision>
  <cp:lastPrinted>2025-10-28T05:05:49Z</cp:lastPrinted>
  <dcterms:created xsi:type="dcterms:W3CDTF">2024-08-29T09:10:56Z</dcterms:created>
  <dcterms:modified xsi:type="dcterms:W3CDTF">2025-10-28T05:31:02Z</dcterms:modified>
  <dc:language>ja-JP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2024-08-29T00:00:00Z</vt:filetime>
  </property>
  <property fmtid="{D5CDD505-2E9C-101B-9397-08002B2CF9AE}" pid="3" name="Creator">
    <vt:lpwstr>Adobe Illustrator 28.1 (Macintosh)</vt:lpwstr>
  </property>
  <property fmtid="{D5CDD505-2E9C-101B-9397-08002B2CF9AE}" pid="4" name="LastSaved">
    <vt:filetime>2024-08-29T00:00:00Z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Adobe PDF library 17.00</vt:lpwstr>
  </property>
</Properties>
</file>