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7" r:id="rId1"/>
  </p:sldMasterIdLst>
  <p:notesMasterIdLst>
    <p:notesMasterId r:id="rId28"/>
  </p:notesMasterIdLst>
  <p:handoutMasterIdLst>
    <p:handoutMasterId r:id="rId29"/>
  </p:handoutMasterIdLst>
  <p:sldIdLst>
    <p:sldId id="256" r:id="rId2"/>
    <p:sldId id="293" r:id="rId3"/>
    <p:sldId id="315" r:id="rId4"/>
    <p:sldId id="294" r:id="rId5"/>
    <p:sldId id="296" r:id="rId6"/>
    <p:sldId id="295" r:id="rId7"/>
    <p:sldId id="263" r:id="rId8"/>
    <p:sldId id="299" r:id="rId9"/>
    <p:sldId id="301" r:id="rId10"/>
    <p:sldId id="314" r:id="rId11"/>
    <p:sldId id="303" r:id="rId12"/>
    <p:sldId id="304" r:id="rId13"/>
    <p:sldId id="305" r:id="rId14"/>
    <p:sldId id="306" r:id="rId15"/>
    <p:sldId id="307" r:id="rId16"/>
    <p:sldId id="308" r:id="rId17"/>
    <p:sldId id="309" r:id="rId18"/>
    <p:sldId id="302" r:id="rId19"/>
    <p:sldId id="286" r:id="rId20"/>
    <p:sldId id="300" r:id="rId21"/>
    <p:sldId id="310" r:id="rId22"/>
    <p:sldId id="311" r:id="rId23"/>
    <p:sldId id="312" r:id="rId24"/>
    <p:sldId id="313" r:id="rId25"/>
    <p:sldId id="297" r:id="rId26"/>
    <p:sldId id="273" r:id="rId27"/>
  </p:sldIdLst>
  <p:sldSz cx="12192000" cy="6858000"/>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E3C"/>
    <a:srgbClr val="29B95C"/>
    <a:srgbClr val="75D242"/>
    <a:srgbClr val="FF4C41"/>
    <a:srgbClr val="AAE571"/>
    <a:srgbClr val="7CEB99"/>
    <a:srgbClr val="FF7474"/>
    <a:srgbClr val="C189F7"/>
    <a:srgbClr val="48599F"/>
    <a:srgbClr val="F6C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9"/>
    <p:restoredTop sz="62998" autoAdjust="0"/>
  </p:normalViewPr>
  <p:slideViewPr>
    <p:cSldViewPr snapToGrid="0" snapToObjects="1">
      <p:cViewPr varScale="1">
        <p:scale>
          <a:sx n="97" d="100"/>
          <a:sy n="97" d="100"/>
        </p:scale>
        <p:origin x="2136" y="200"/>
      </p:cViewPr>
      <p:guideLst>
        <p:guide orient="horz" pos="2160"/>
        <p:guide pos="3840"/>
      </p:guideLst>
    </p:cSldViewPr>
  </p:slideViewPr>
  <p:notesTextViewPr>
    <p:cViewPr>
      <p:scale>
        <a:sx n="160" d="100"/>
        <a:sy n="160" d="100"/>
      </p:scale>
      <p:origin x="0" y="0"/>
    </p:cViewPr>
  </p:notesTextViewPr>
  <p:sorterViewPr>
    <p:cViewPr>
      <p:scale>
        <a:sx n="1" d="1"/>
        <a:sy n="1" d="1"/>
      </p:scale>
      <p:origin x="0" y="0"/>
    </p:cViewPr>
  </p:sorterViewPr>
  <p:notesViewPr>
    <p:cSldViewPr snapToGrid="0" snapToObjects="1">
      <p:cViewPr>
        <p:scale>
          <a:sx n="126" d="100"/>
          <a:sy n="126" d="100"/>
        </p:scale>
        <p:origin x="4504" y="2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iwano\Library\CloudStorage\GoogleDrive-iwataka369167.kuma@gmail.com\&#12510;&#12452;&#12488;&#12441;&#12521;&#12452;&#12501;&#12441;\Kyutech\research\prdc2025\slide\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iwano\Library\CloudStorage\GoogleDrive-iwataka369167.kuma@gmail.com\&#12510;&#12452;&#12488;&#12441;&#12521;&#12452;&#12501;&#12441;\Kyutech\research\prdc2025\slide\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iwano\Library\CloudStorage\GoogleDrive-iwataka369167.kuma@gmail.com\&#12510;&#12452;&#12488;&#12441;&#12521;&#12452;&#12501;&#12441;\Kyutech\research\prdc2025\slide\grap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sora/Library/CloudStorage/GoogleDrive-iwataka369167.kuma@gmail.com/My%20Drive/Kyutech/research/prdc2025/slide/grap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iwano\Library\CloudStorage\GoogleDrive-iwataka369167.kuma@gmail.com\&#12510;&#12452;&#12488;&#12441;&#12521;&#12452;&#12501;&#12441;\Kyutech\research\prdc2025\slide\grap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iwano\Library\CloudStorage\GoogleDrive-iwataka369167.kuma@gmail.com\&#12510;&#12452;&#12488;&#12441;&#12521;&#12452;&#12501;&#12441;\Kyutech\research\prdc2025\slide\grap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iwano\Library\CloudStorage\GoogleDrive-iwataka369167.kuma@gmail.com\&#12510;&#12452;&#12488;&#12441;&#12521;&#12452;&#12501;&#12441;\Kyutech\research\prdc2025\slide\grap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iwano\Library\CloudStorage\GoogleDrive-iwataka369167.kuma@gmail.com\&#12510;&#12452;&#12488;&#12441;&#12521;&#12452;&#12501;&#12441;\Kyutech\research\prdc2025\slide\graph.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traditional IDS</c:v>
                </c:pt>
              </c:strCache>
            </c:strRef>
          </c:tx>
          <c:spPr>
            <a:solidFill>
              <a:schemeClr val="accent1"/>
            </a:solidFill>
            <a:ln>
              <a:solidFill>
                <a:schemeClr val="tx1"/>
              </a:solidFill>
            </a:ln>
            <a:effectLst/>
          </c:spPr>
          <c:invertIfNegative val="0"/>
          <c:cat>
            <c:strRef>
              <c:f>Sheet1!$A$2:$A$3</c:f>
              <c:strCache>
                <c:ptCount val="2"/>
                <c:pt idx="0">
                  <c:v>emulator</c:v>
                </c:pt>
                <c:pt idx="1">
                  <c:v>real device</c:v>
                </c:pt>
              </c:strCache>
            </c:strRef>
          </c:cat>
          <c:val>
            <c:numRef>
              <c:f>Sheet1!$B$2:$B$3</c:f>
              <c:numCache>
                <c:formatCode>General</c:formatCode>
                <c:ptCount val="2"/>
                <c:pt idx="0">
                  <c:v>2.8948359999999999E-2</c:v>
                </c:pt>
                <c:pt idx="1">
                  <c:v>2.1134017000000001E-2</c:v>
                </c:pt>
              </c:numCache>
            </c:numRef>
          </c:val>
          <c:extLst>
            <c:ext xmlns:c16="http://schemas.microsoft.com/office/drawing/2014/chart" uri="{C3380CC4-5D6E-409C-BE32-E72D297353CC}">
              <c16:uniqueId val="{00000000-5525-5B46-8877-D28D7CE6E401}"/>
            </c:ext>
          </c:extLst>
        </c:ser>
        <c:ser>
          <c:idx val="1"/>
          <c:order val="1"/>
          <c:tx>
            <c:strRef>
              <c:f>Sheet1!$C$1</c:f>
              <c:strCache>
                <c:ptCount val="1"/>
                <c:pt idx="0">
                  <c:v>Keyspector</c:v>
                </c:pt>
              </c:strCache>
            </c:strRef>
          </c:tx>
          <c:spPr>
            <a:solidFill>
              <a:schemeClr val="accent2"/>
            </a:solidFill>
            <a:ln>
              <a:solidFill>
                <a:schemeClr val="tx1"/>
              </a:solidFill>
            </a:ln>
            <a:effectLst/>
          </c:spPr>
          <c:invertIfNegative val="0"/>
          <c:cat>
            <c:strRef>
              <c:f>Sheet1!$A$2:$A$3</c:f>
              <c:strCache>
                <c:ptCount val="2"/>
                <c:pt idx="0">
                  <c:v>emulator</c:v>
                </c:pt>
                <c:pt idx="1">
                  <c:v>real device</c:v>
                </c:pt>
              </c:strCache>
            </c:strRef>
          </c:cat>
          <c:val>
            <c:numRef>
              <c:f>Sheet1!$C$2:$C$3</c:f>
              <c:numCache>
                <c:formatCode>General</c:formatCode>
                <c:ptCount val="2"/>
                <c:pt idx="0">
                  <c:v>1.432745E-2</c:v>
                </c:pt>
                <c:pt idx="1">
                  <c:v>2.3271119E-2</c:v>
                </c:pt>
              </c:numCache>
            </c:numRef>
          </c:val>
          <c:extLst>
            <c:ext xmlns:c16="http://schemas.microsoft.com/office/drawing/2014/chart" uri="{C3380CC4-5D6E-409C-BE32-E72D297353CC}">
              <c16:uniqueId val="{00000001-5525-5B46-8877-D28D7CE6E401}"/>
            </c:ext>
          </c:extLst>
        </c:ser>
        <c:dLbls>
          <c:showLegendKey val="0"/>
          <c:showVal val="0"/>
          <c:showCatName val="0"/>
          <c:showSerName val="0"/>
          <c:showPercent val="0"/>
          <c:showBubbleSize val="0"/>
        </c:dLbls>
        <c:gapWidth val="125"/>
        <c:axId val="335652176"/>
        <c:axId val="335637216"/>
      </c:barChart>
      <c:catAx>
        <c:axId val="33565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335637216"/>
        <c:crosses val="autoZero"/>
        <c:auto val="1"/>
        <c:lblAlgn val="ctr"/>
        <c:lblOffset val="100"/>
        <c:noMultiLvlLbl val="0"/>
      </c:catAx>
      <c:valAx>
        <c:axId val="335637216"/>
        <c:scaling>
          <c:orientation val="minMax"/>
          <c:max val="0.0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r>
                  <a:rPr lang="en-US" dirty="0"/>
                  <a:t>collection time (ms)</a:t>
                </a:r>
                <a:endParaRPr lang="ja-JP"/>
              </a:p>
            </c:rich>
          </c:tx>
          <c:overlay val="0"/>
          <c:spPr>
            <a:noFill/>
            <a:ln>
              <a:noFill/>
            </a:ln>
            <a:effectLst/>
          </c:spPr>
          <c:txPr>
            <a:bodyPr rot="-54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335652176"/>
        <c:crosses val="autoZero"/>
        <c:crossBetween val="between"/>
        <c:majorUnit val="0.01"/>
        <c:dispUnits>
          <c:custUnit val="1E-3"/>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sz="1800">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'each-ct'!$B$2</c:f>
              <c:strCache>
                <c:ptCount val="1"/>
                <c:pt idx="0">
                  <c:v>traditional IDS</c:v>
                </c:pt>
              </c:strCache>
            </c:strRef>
          </c:tx>
          <c:spPr>
            <a:solidFill>
              <a:schemeClr val="accent1"/>
            </a:solidFill>
            <a:ln>
              <a:solidFill>
                <a:schemeClr val="tx1"/>
              </a:solidFill>
            </a:ln>
            <a:effectLst/>
          </c:spPr>
          <c:invertIfNegative val="0"/>
          <c:cat>
            <c:strRef>
              <c:f>'each-ct'!$A$3:$A$5</c:f>
              <c:strCache>
                <c:ptCount val="3"/>
                <c:pt idx="0">
                  <c:v>tcp</c:v>
                </c:pt>
                <c:pt idx="1">
                  <c:v>pid-auxv</c:v>
                </c:pt>
                <c:pt idx="2">
                  <c:v>pid-stat</c:v>
                </c:pt>
              </c:strCache>
            </c:strRef>
          </c:cat>
          <c:val>
            <c:numRef>
              <c:f>'each-ct'!$B$3:$B$5</c:f>
              <c:numCache>
                <c:formatCode>General</c:formatCode>
                <c:ptCount val="3"/>
                <c:pt idx="0">
                  <c:v>2.3199499999999994E-3</c:v>
                </c:pt>
                <c:pt idx="1">
                  <c:v>9.5955499999999996E-3</c:v>
                </c:pt>
                <c:pt idx="2">
                  <c:v>1.2558610000000001E-2</c:v>
                </c:pt>
              </c:numCache>
            </c:numRef>
          </c:val>
          <c:extLst>
            <c:ext xmlns:c16="http://schemas.microsoft.com/office/drawing/2014/chart" uri="{C3380CC4-5D6E-409C-BE32-E72D297353CC}">
              <c16:uniqueId val="{00000000-3DF5-B64A-95D8-23F8ACFE6D38}"/>
            </c:ext>
          </c:extLst>
        </c:ser>
        <c:ser>
          <c:idx val="1"/>
          <c:order val="1"/>
          <c:tx>
            <c:strRef>
              <c:f>'each-ct'!$C$2</c:f>
              <c:strCache>
                <c:ptCount val="1"/>
                <c:pt idx="0">
                  <c:v>Keyspector</c:v>
                </c:pt>
              </c:strCache>
            </c:strRef>
          </c:tx>
          <c:spPr>
            <a:solidFill>
              <a:schemeClr val="accent2"/>
            </a:solidFill>
            <a:ln>
              <a:solidFill>
                <a:schemeClr val="tx1"/>
              </a:solidFill>
            </a:ln>
            <a:effectLst/>
          </c:spPr>
          <c:invertIfNegative val="0"/>
          <c:cat>
            <c:strRef>
              <c:f>'each-ct'!$A$3:$A$5</c:f>
              <c:strCache>
                <c:ptCount val="3"/>
                <c:pt idx="0">
                  <c:v>tcp</c:v>
                </c:pt>
                <c:pt idx="1">
                  <c:v>pid-auxv</c:v>
                </c:pt>
                <c:pt idx="2">
                  <c:v>pid-stat</c:v>
                </c:pt>
              </c:strCache>
            </c:strRef>
          </c:cat>
          <c:val>
            <c:numRef>
              <c:f>'each-ct'!$C$3:$C$5</c:f>
              <c:numCache>
                <c:formatCode>General</c:formatCode>
                <c:ptCount val="3"/>
                <c:pt idx="0">
                  <c:v>2.31906E-3</c:v>
                </c:pt>
                <c:pt idx="1">
                  <c:v>3.1168E-4</c:v>
                </c:pt>
                <c:pt idx="2">
                  <c:v>3.5611499999999999E-3</c:v>
                </c:pt>
              </c:numCache>
            </c:numRef>
          </c:val>
          <c:extLst>
            <c:ext xmlns:c16="http://schemas.microsoft.com/office/drawing/2014/chart" uri="{C3380CC4-5D6E-409C-BE32-E72D297353CC}">
              <c16:uniqueId val="{00000001-3DF5-B64A-95D8-23F8ACFE6D38}"/>
            </c:ext>
          </c:extLst>
        </c:ser>
        <c:dLbls>
          <c:showLegendKey val="0"/>
          <c:showVal val="0"/>
          <c:showCatName val="0"/>
          <c:showSerName val="0"/>
          <c:showPercent val="0"/>
          <c:showBubbleSize val="0"/>
        </c:dLbls>
        <c:gapWidth val="125"/>
        <c:axId val="874194591"/>
        <c:axId val="873700079"/>
      </c:barChart>
      <c:catAx>
        <c:axId val="87419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873700079"/>
        <c:crosses val="autoZero"/>
        <c:auto val="1"/>
        <c:lblAlgn val="ctr"/>
        <c:lblOffset val="100"/>
        <c:noMultiLvlLbl val="0"/>
      </c:catAx>
      <c:valAx>
        <c:axId val="873700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874194591"/>
        <c:crosses val="autoZero"/>
        <c:crossBetween val="between"/>
        <c:dispUnits>
          <c:custUnit val="1E-3"/>
        </c:dispUnits>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'each-ct'!$B$8</c:f>
              <c:strCache>
                <c:ptCount val="1"/>
                <c:pt idx="0">
                  <c:v>traditional IDS</c:v>
                </c:pt>
              </c:strCache>
            </c:strRef>
          </c:tx>
          <c:spPr>
            <a:solidFill>
              <a:schemeClr val="accent1"/>
            </a:solidFill>
            <a:ln>
              <a:solidFill>
                <a:schemeClr val="tx1"/>
              </a:solidFill>
            </a:ln>
            <a:effectLst/>
          </c:spPr>
          <c:invertIfNegative val="0"/>
          <c:cat>
            <c:strRef>
              <c:f>'each-ct'!$A$9:$A$11</c:f>
              <c:strCache>
                <c:ptCount val="3"/>
                <c:pt idx="0">
                  <c:v>tcp</c:v>
                </c:pt>
                <c:pt idx="1">
                  <c:v>pid-auxv</c:v>
                </c:pt>
                <c:pt idx="2">
                  <c:v>pid-stat</c:v>
                </c:pt>
              </c:strCache>
            </c:strRef>
          </c:cat>
          <c:val>
            <c:numRef>
              <c:f>'each-ct'!$B$9:$B$11</c:f>
              <c:numCache>
                <c:formatCode>General</c:formatCode>
                <c:ptCount val="3"/>
                <c:pt idx="0">
                  <c:v>2.3199499999999994E-3</c:v>
                </c:pt>
                <c:pt idx="1">
                  <c:v>9.5955499999999996E-3</c:v>
                </c:pt>
                <c:pt idx="2">
                  <c:v>5.1445081000000004E-3</c:v>
                </c:pt>
              </c:numCache>
            </c:numRef>
          </c:val>
          <c:extLst>
            <c:ext xmlns:c16="http://schemas.microsoft.com/office/drawing/2014/chart" uri="{C3380CC4-5D6E-409C-BE32-E72D297353CC}">
              <c16:uniqueId val="{00000000-AFD6-1F44-85FA-628B2BBE18FA}"/>
            </c:ext>
          </c:extLst>
        </c:ser>
        <c:ser>
          <c:idx val="1"/>
          <c:order val="1"/>
          <c:tx>
            <c:strRef>
              <c:f>'each-ct'!$C$8</c:f>
              <c:strCache>
                <c:ptCount val="1"/>
                <c:pt idx="0">
                  <c:v>Keyspector</c:v>
                </c:pt>
              </c:strCache>
            </c:strRef>
          </c:tx>
          <c:spPr>
            <a:solidFill>
              <a:schemeClr val="accent2"/>
            </a:solidFill>
            <a:ln>
              <a:solidFill>
                <a:schemeClr val="tx1"/>
              </a:solidFill>
            </a:ln>
            <a:effectLst/>
          </c:spPr>
          <c:invertIfNegative val="0"/>
          <c:cat>
            <c:strRef>
              <c:f>'each-ct'!$A$9:$A$11</c:f>
              <c:strCache>
                <c:ptCount val="3"/>
                <c:pt idx="0">
                  <c:v>tcp</c:v>
                </c:pt>
                <c:pt idx="1">
                  <c:v>pid-auxv</c:v>
                </c:pt>
                <c:pt idx="2">
                  <c:v>pid-stat</c:v>
                </c:pt>
              </c:strCache>
            </c:strRef>
          </c:cat>
          <c:val>
            <c:numRef>
              <c:f>'each-ct'!$C$9:$C$11</c:f>
              <c:numCache>
                <c:formatCode>General</c:formatCode>
                <c:ptCount val="3"/>
                <c:pt idx="0">
                  <c:v>1.1506397999999999E-2</c:v>
                </c:pt>
                <c:pt idx="1">
                  <c:v>8.6500000000000002E-5</c:v>
                </c:pt>
                <c:pt idx="2">
                  <c:v>4.3675019000000009E-3</c:v>
                </c:pt>
              </c:numCache>
            </c:numRef>
          </c:val>
          <c:extLst>
            <c:ext xmlns:c16="http://schemas.microsoft.com/office/drawing/2014/chart" uri="{C3380CC4-5D6E-409C-BE32-E72D297353CC}">
              <c16:uniqueId val="{00000001-AFD6-1F44-85FA-628B2BBE18FA}"/>
            </c:ext>
          </c:extLst>
        </c:ser>
        <c:dLbls>
          <c:showLegendKey val="0"/>
          <c:showVal val="0"/>
          <c:showCatName val="0"/>
          <c:showSerName val="0"/>
          <c:showPercent val="0"/>
          <c:showBubbleSize val="0"/>
        </c:dLbls>
        <c:gapWidth val="125"/>
        <c:axId val="606819824"/>
        <c:axId val="606808272"/>
      </c:barChart>
      <c:catAx>
        <c:axId val="60681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606808272"/>
        <c:crosses val="autoZero"/>
        <c:auto val="1"/>
        <c:lblAlgn val="ctr"/>
        <c:lblOffset val="100"/>
        <c:noMultiLvlLbl val="0"/>
      </c:catAx>
      <c:valAx>
        <c:axId val="606808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r>
                  <a:rPr lang="en-US" altLang="ja-JP" dirty="0"/>
                  <a:t>collection time (ms)</a:t>
                </a:r>
                <a:endParaRPr lang="ja-JP" altLang="en-US"/>
              </a:p>
            </c:rich>
          </c:tx>
          <c:overlay val="0"/>
          <c:spPr>
            <a:noFill/>
            <a:ln>
              <a:noFill/>
            </a:ln>
            <a:effectLst/>
          </c:spPr>
          <c:txPr>
            <a:bodyPr rot="-54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606819824"/>
        <c:crosses val="autoZero"/>
        <c:crossBetween val="between"/>
        <c:dispUnits>
          <c:custUnit val="1E-3"/>
        </c:dispUnits>
      </c:valAx>
      <c:spPr>
        <a:noFill/>
        <a:ln>
          <a:noFill/>
        </a:ln>
        <a:effectLst/>
      </c:spPr>
    </c:plotArea>
    <c:legend>
      <c:legendPos val="tr"/>
      <c:layout>
        <c:manualLayout>
          <c:xMode val="edge"/>
          <c:yMode val="edge"/>
          <c:x val="0.52264652772266573"/>
          <c:y val="3.2754933043979667E-2"/>
          <c:w val="0.4421792632003505"/>
          <c:h val="0.23522242220703402"/>
        </c:manualLayout>
      </c:layout>
      <c:overlay val="1"/>
      <c:spPr>
        <a:solidFill>
          <a:schemeClr val="bg1"/>
        </a:solidFill>
        <a:ln>
          <a:solidFill>
            <a:schemeClr val="tx1"/>
          </a:solid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sz="1800">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3"/>
            </a:solidFill>
            <a:ln w="9525">
              <a:solidFill>
                <a:schemeClr val="tx1"/>
              </a:solidFill>
            </a:ln>
          </c:spPr>
          <c:dPt>
            <c:idx val="0"/>
            <c:bubble3D val="0"/>
            <c:spPr>
              <a:solidFill>
                <a:schemeClr val="accent3"/>
              </a:solidFill>
              <a:ln w="9525">
                <a:solidFill>
                  <a:schemeClr val="tx1"/>
                </a:solidFill>
              </a:ln>
              <a:effectLst/>
            </c:spPr>
            <c:extLst>
              <c:ext xmlns:c16="http://schemas.microsoft.com/office/drawing/2014/chart" uri="{C3380CC4-5D6E-409C-BE32-E72D297353CC}">
                <c16:uniqueId val="{00000001-1D05-2749-A8FF-7A7E6E4EC2F7}"/>
              </c:ext>
            </c:extLst>
          </c:dPt>
          <c:dPt>
            <c:idx val="1"/>
            <c:bubble3D val="0"/>
            <c:spPr>
              <a:solidFill>
                <a:schemeClr val="accent4"/>
              </a:solidFill>
              <a:ln w="9525">
                <a:solidFill>
                  <a:schemeClr val="tx1"/>
                </a:solidFill>
              </a:ln>
              <a:effectLst/>
            </c:spPr>
            <c:extLst>
              <c:ext xmlns:c16="http://schemas.microsoft.com/office/drawing/2014/chart" uri="{C3380CC4-5D6E-409C-BE32-E72D297353CC}">
                <c16:uniqueId val="{00000003-1D05-2749-A8FF-7A7E6E4EC2F7}"/>
              </c:ext>
            </c:extLst>
          </c:dPt>
          <c:cat>
            <c:strRef>
              <c:f>'each-ct'!$C$42:$D$42</c:f>
              <c:strCache>
                <c:ptCount val="2"/>
                <c:pt idx="0">
                  <c:v>file access</c:v>
                </c:pt>
                <c:pt idx="1">
                  <c:v>data generation</c:v>
                </c:pt>
              </c:strCache>
            </c:strRef>
          </c:cat>
          <c:val>
            <c:numRef>
              <c:f>'each-ct'!$C$43:$D$43</c:f>
              <c:numCache>
                <c:formatCode>General</c:formatCode>
                <c:ptCount val="2"/>
                <c:pt idx="0">
                  <c:v>4.4592489999999999E-2</c:v>
                </c:pt>
                <c:pt idx="1">
                  <c:v>6.0004800000000025E-3</c:v>
                </c:pt>
              </c:numCache>
            </c:numRef>
          </c:val>
          <c:extLst>
            <c:ext xmlns:c16="http://schemas.microsoft.com/office/drawing/2014/chart" uri="{C3380CC4-5D6E-409C-BE32-E72D297353CC}">
              <c16:uniqueId val="{00000004-1D05-2749-A8FF-7A7E6E4EC2F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ysClr val="windowText" lastClr="000000"/>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solidFill>
                <a:schemeClr val="tx1"/>
              </a:solidFill>
            </a:ln>
            <a:effectLst/>
          </c:spPr>
          <c:invertIfNegative val="0"/>
          <c:dPt>
            <c:idx val="0"/>
            <c:invertIfNegative val="0"/>
            <c:bubble3D val="0"/>
            <c:spPr>
              <a:solidFill>
                <a:schemeClr val="accent6"/>
              </a:solidFill>
              <a:ln>
                <a:solidFill>
                  <a:schemeClr val="tx1"/>
                </a:solidFill>
              </a:ln>
              <a:effectLst/>
            </c:spPr>
            <c:extLst>
              <c:ext xmlns:c16="http://schemas.microsoft.com/office/drawing/2014/chart" uri="{C3380CC4-5D6E-409C-BE32-E72D297353CC}">
                <c16:uniqueId val="{00000002-0B1A-8244-BA04-17C2D03CFDFD}"/>
              </c:ext>
            </c:extLst>
          </c:dPt>
          <c:dPt>
            <c:idx val="1"/>
            <c:invertIfNegative val="0"/>
            <c:bubble3D val="0"/>
            <c:spPr>
              <a:solidFill>
                <a:schemeClr val="accent6"/>
              </a:solidFill>
              <a:ln>
                <a:solidFill>
                  <a:schemeClr val="tx1"/>
                </a:solidFill>
              </a:ln>
              <a:effectLst/>
            </c:spPr>
            <c:extLst>
              <c:ext xmlns:c16="http://schemas.microsoft.com/office/drawing/2014/chart" uri="{C3380CC4-5D6E-409C-BE32-E72D297353CC}">
                <c16:uniqueId val="{00000001-0B1A-8244-BA04-17C2D03CFDFD}"/>
              </c:ext>
            </c:extLst>
          </c:dPt>
          <c:dLbls>
            <c:delete val="1"/>
          </c:dLbls>
          <c:cat>
            <c:strRef>
              <c:f>tcp!$A$1:$A$2</c:f>
              <c:strCache>
                <c:ptCount val="2"/>
                <c:pt idx="0">
                  <c:v>emulator</c:v>
                </c:pt>
                <c:pt idx="1">
                  <c:v>real device</c:v>
                </c:pt>
              </c:strCache>
            </c:strRef>
          </c:cat>
          <c:val>
            <c:numRef>
              <c:f>tcp!$B$1:$B$2</c:f>
              <c:numCache>
                <c:formatCode>General</c:formatCode>
                <c:ptCount val="2"/>
                <c:pt idx="0">
                  <c:v>17488</c:v>
                </c:pt>
                <c:pt idx="1">
                  <c:v>139675</c:v>
                </c:pt>
              </c:numCache>
            </c:numRef>
          </c:val>
          <c:extLst>
            <c:ext xmlns:c16="http://schemas.microsoft.com/office/drawing/2014/chart" uri="{C3380CC4-5D6E-409C-BE32-E72D297353CC}">
              <c16:uniqueId val="{00000000-0B1A-8244-BA04-17C2D03CFDFD}"/>
            </c:ext>
          </c:extLst>
        </c:ser>
        <c:dLbls>
          <c:dLblPos val="outEnd"/>
          <c:showLegendKey val="0"/>
          <c:showVal val="1"/>
          <c:showCatName val="0"/>
          <c:showSerName val="0"/>
          <c:showPercent val="0"/>
          <c:showBubbleSize val="0"/>
        </c:dLbls>
        <c:gapWidth val="125"/>
        <c:axId val="1399647872"/>
        <c:axId val="1348425007"/>
      </c:barChart>
      <c:catAx>
        <c:axId val="139964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1348425007"/>
        <c:crosses val="autoZero"/>
        <c:auto val="1"/>
        <c:lblAlgn val="ctr"/>
        <c:lblOffset val="100"/>
        <c:noMultiLvlLbl val="0"/>
      </c:catAx>
      <c:valAx>
        <c:axId val="1348425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1399647872"/>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solidFill>
            <a:ln>
              <a:solidFill>
                <a:schemeClr val="tx1"/>
              </a:solidFill>
            </a:ln>
            <a:effectLst/>
          </c:spPr>
          <c:invertIfNegative val="0"/>
          <c:dPt>
            <c:idx val="0"/>
            <c:invertIfNegative val="0"/>
            <c:bubble3D val="0"/>
            <c:spPr>
              <a:solidFill>
                <a:schemeClr val="accent5"/>
              </a:solidFill>
              <a:ln>
                <a:solidFill>
                  <a:schemeClr val="tx1"/>
                </a:solidFill>
              </a:ln>
              <a:effectLst/>
            </c:spPr>
            <c:extLst>
              <c:ext xmlns:c16="http://schemas.microsoft.com/office/drawing/2014/chart" uri="{C3380CC4-5D6E-409C-BE32-E72D297353CC}">
                <c16:uniqueId val="{00000002-C3ED-394C-8B56-7A974892F041}"/>
              </c:ext>
            </c:extLst>
          </c:dPt>
          <c:dPt>
            <c:idx val="1"/>
            <c:invertIfNegative val="0"/>
            <c:bubble3D val="0"/>
            <c:spPr>
              <a:solidFill>
                <a:schemeClr val="accent5"/>
              </a:solidFill>
              <a:ln>
                <a:solidFill>
                  <a:schemeClr val="tx1"/>
                </a:solidFill>
              </a:ln>
              <a:effectLst/>
            </c:spPr>
            <c:extLst>
              <c:ext xmlns:c16="http://schemas.microsoft.com/office/drawing/2014/chart" uri="{C3380CC4-5D6E-409C-BE32-E72D297353CC}">
                <c16:uniqueId val="{00000001-C3ED-394C-8B56-7A974892F041}"/>
              </c:ext>
            </c:extLst>
          </c:dPt>
          <c:dLbls>
            <c:delete val="1"/>
          </c:dLbls>
          <c:cat>
            <c:strRef>
              <c:f>tcp!$A$14:$A$15</c:f>
              <c:strCache>
                <c:ptCount val="2"/>
                <c:pt idx="0">
                  <c:v>emulator</c:v>
                </c:pt>
                <c:pt idx="1">
                  <c:v>real device</c:v>
                </c:pt>
              </c:strCache>
            </c:strRef>
          </c:cat>
          <c:val>
            <c:numRef>
              <c:f>tcp!$B$14:$B$15</c:f>
              <c:numCache>
                <c:formatCode>General</c:formatCode>
                <c:ptCount val="2"/>
                <c:pt idx="0">
                  <c:v>17406</c:v>
                </c:pt>
                <c:pt idx="1">
                  <c:v>139262</c:v>
                </c:pt>
              </c:numCache>
            </c:numRef>
          </c:val>
          <c:extLst>
            <c:ext xmlns:c16="http://schemas.microsoft.com/office/drawing/2014/chart" uri="{C3380CC4-5D6E-409C-BE32-E72D297353CC}">
              <c16:uniqueId val="{00000000-C3ED-394C-8B56-7A974892F041}"/>
            </c:ext>
          </c:extLst>
        </c:ser>
        <c:dLbls>
          <c:dLblPos val="outEnd"/>
          <c:showLegendKey val="0"/>
          <c:showVal val="1"/>
          <c:showCatName val="0"/>
          <c:showSerName val="0"/>
          <c:showPercent val="0"/>
          <c:showBubbleSize val="0"/>
        </c:dLbls>
        <c:gapWidth val="125"/>
        <c:overlap val="-27"/>
        <c:axId val="820782416"/>
        <c:axId val="820784128"/>
      </c:barChart>
      <c:catAx>
        <c:axId val="82078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820784128"/>
        <c:crosses val="autoZero"/>
        <c:auto val="1"/>
        <c:lblAlgn val="ctr"/>
        <c:lblOffset val="100"/>
        <c:noMultiLvlLbl val="0"/>
      </c:catAx>
      <c:valAx>
        <c:axId val="820784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820782416"/>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Sheet3!$A$2</c:f>
              <c:strCache>
                <c:ptCount val="1"/>
                <c:pt idx="0">
                  <c:v>with IDS</c:v>
                </c:pt>
              </c:strCache>
            </c:strRef>
          </c:tx>
          <c:spPr>
            <a:ln w="25400" cap="rnd">
              <a:solidFill>
                <a:schemeClr val="accent2">
                  <a:lumMod val="75000"/>
                </a:schemeClr>
              </a:solidFill>
              <a:round/>
            </a:ln>
            <a:effectLst/>
          </c:spPr>
          <c:marker>
            <c:symbol val="circle"/>
            <c:size val="5"/>
            <c:spPr>
              <a:solidFill>
                <a:schemeClr val="accent2">
                  <a:lumMod val="75000"/>
                </a:schemeClr>
              </a:solidFill>
              <a:ln w="38100">
                <a:solidFill>
                  <a:schemeClr val="accent2">
                    <a:lumMod val="75000"/>
                  </a:schemeClr>
                </a:solidFill>
              </a:ln>
              <a:effectLst/>
            </c:spPr>
          </c:marker>
          <c:xVal>
            <c:numRef>
              <c:f>Sheet3!$B$1:$L$1</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Sheet3!$B$2:$L$2</c:f>
              <c:numCache>
                <c:formatCode>General</c:formatCode>
                <c:ptCount val="11"/>
                <c:pt idx="0">
                  <c:v>2645.9229999999998</c:v>
                </c:pt>
                <c:pt idx="1">
                  <c:v>3044.3429999999994</c:v>
                </c:pt>
                <c:pt idx="2">
                  <c:v>3140.2089999999998</c:v>
                </c:pt>
                <c:pt idx="3">
                  <c:v>3252.5970000000002</c:v>
                </c:pt>
                <c:pt idx="4">
                  <c:v>3266.3240000000001</c:v>
                </c:pt>
                <c:pt idx="5">
                  <c:v>3290.5020000000004</c:v>
                </c:pt>
                <c:pt idx="6">
                  <c:v>3314.9049999999997</c:v>
                </c:pt>
                <c:pt idx="7">
                  <c:v>3321.5769999999989</c:v>
                </c:pt>
                <c:pt idx="8">
                  <c:v>3374.9689999999996</c:v>
                </c:pt>
                <c:pt idx="9">
                  <c:v>3360.6610000000001</c:v>
                </c:pt>
                <c:pt idx="10">
                  <c:v>3317.1469999999999</c:v>
                </c:pt>
              </c:numCache>
            </c:numRef>
          </c:yVal>
          <c:smooth val="0"/>
          <c:extLst>
            <c:ext xmlns:c16="http://schemas.microsoft.com/office/drawing/2014/chart" uri="{C3380CC4-5D6E-409C-BE32-E72D297353CC}">
              <c16:uniqueId val="{00000000-6106-824B-933B-505BD6969522}"/>
            </c:ext>
          </c:extLst>
        </c:ser>
        <c:ser>
          <c:idx val="1"/>
          <c:order val="1"/>
          <c:tx>
            <c:strRef>
              <c:f>Sheet3!$A$3</c:f>
              <c:strCache>
                <c:ptCount val="1"/>
                <c:pt idx="0">
                  <c:v>without IDS</c:v>
                </c:pt>
              </c:strCache>
            </c:strRef>
          </c:tx>
          <c:spPr>
            <a:ln w="25400" cap="rnd">
              <a:solidFill>
                <a:schemeClr val="accent5">
                  <a:lumMod val="75000"/>
                </a:schemeClr>
              </a:solidFill>
              <a:prstDash val="sysDash"/>
              <a:round/>
            </a:ln>
            <a:effectLst/>
          </c:spPr>
          <c:marker>
            <c:symbol val="none"/>
          </c:marker>
          <c:xVal>
            <c:numRef>
              <c:f>Sheet3!$B$1:$L$1</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Sheet3!$B$3:$L$3</c:f>
              <c:numCache>
                <c:formatCode>General</c:formatCode>
                <c:ptCount val="11"/>
                <c:pt idx="0">
                  <c:v>3397.3270000000002</c:v>
                </c:pt>
                <c:pt idx="1">
                  <c:v>3397.3270000000002</c:v>
                </c:pt>
                <c:pt idx="2">
                  <c:v>3397.3270000000002</c:v>
                </c:pt>
                <c:pt idx="3">
                  <c:v>3397.3270000000002</c:v>
                </c:pt>
                <c:pt idx="4">
                  <c:v>3397.3270000000002</c:v>
                </c:pt>
                <c:pt idx="5">
                  <c:v>3397.3270000000002</c:v>
                </c:pt>
                <c:pt idx="6">
                  <c:v>3397.3270000000002</c:v>
                </c:pt>
                <c:pt idx="7">
                  <c:v>3397.3270000000002</c:v>
                </c:pt>
                <c:pt idx="8">
                  <c:v>3397.3270000000002</c:v>
                </c:pt>
                <c:pt idx="9">
                  <c:v>3397.3270000000002</c:v>
                </c:pt>
                <c:pt idx="10">
                  <c:v>3397.3270000000002</c:v>
                </c:pt>
              </c:numCache>
            </c:numRef>
          </c:yVal>
          <c:smooth val="0"/>
          <c:extLst>
            <c:ext xmlns:c16="http://schemas.microsoft.com/office/drawing/2014/chart" uri="{C3380CC4-5D6E-409C-BE32-E72D297353CC}">
              <c16:uniqueId val="{00000001-6106-824B-933B-505BD6969522}"/>
            </c:ext>
          </c:extLst>
        </c:ser>
        <c:dLbls>
          <c:showLegendKey val="0"/>
          <c:showVal val="0"/>
          <c:showCatName val="0"/>
          <c:showSerName val="0"/>
          <c:showPercent val="0"/>
          <c:showBubbleSize val="0"/>
        </c:dLbls>
        <c:axId val="814538880"/>
        <c:axId val="1319212143"/>
      </c:scatterChart>
      <c:valAx>
        <c:axId val="814538880"/>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r>
                  <a:rPr lang="en-US" dirty="0"/>
                  <a:t>monitoring interval (sec)</a:t>
                </a:r>
                <a:endParaRPr lang="ja-JP"/>
              </a:p>
            </c:rich>
          </c:tx>
          <c:overlay val="0"/>
          <c:spPr>
            <a:noFill/>
            <a:ln>
              <a:no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1319212143"/>
        <c:crosses val="autoZero"/>
        <c:crossBetween val="midCat"/>
      </c:valAx>
      <c:valAx>
        <c:axId val="1319212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r>
                  <a:rPr lang="en-US" dirty="0"/>
                  <a:t>performance (events/sec)</a:t>
                </a:r>
                <a:endParaRPr lang="ja-JP"/>
              </a:p>
            </c:rich>
          </c:tx>
          <c:overlay val="0"/>
          <c:spPr>
            <a:noFill/>
            <a:ln>
              <a:noFill/>
            </a:ln>
            <a:effectLst/>
          </c:spPr>
          <c:txPr>
            <a:bodyPr rot="-54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814538880"/>
        <c:crosses val="autoZero"/>
        <c:crossBetween val="midCat"/>
      </c:valAx>
      <c:spPr>
        <a:noFill/>
        <a:ln>
          <a:noFill/>
        </a:ln>
        <a:effectLst/>
      </c:spPr>
    </c:plotArea>
    <c:legend>
      <c:legendPos val="b"/>
      <c:layout>
        <c:manualLayout>
          <c:xMode val="edge"/>
          <c:yMode val="edge"/>
          <c:x val="0.41285781397075638"/>
          <c:y val="0.44271608128203011"/>
          <c:w val="0.36735168354914888"/>
          <c:h val="0.22014808483319506"/>
        </c:manualLayout>
      </c:layout>
      <c:overlay val="1"/>
      <c:spPr>
        <a:solidFill>
          <a:schemeClr val="bg1"/>
        </a:solidFill>
        <a:ln>
          <a:solidFill>
            <a:schemeClr val="tx1"/>
          </a:solid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Sheet3!$A$25</c:f>
              <c:strCache>
                <c:ptCount val="1"/>
                <c:pt idx="0">
                  <c:v>with IDS</c:v>
                </c:pt>
              </c:strCache>
            </c:strRef>
          </c:tx>
          <c:spPr>
            <a:ln w="25400" cap="rnd">
              <a:solidFill>
                <a:schemeClr val="accent2">
                  <a:lumMod val="75000"/>
                </a:schemeClr>
              </a:solidFill>
              <a:round/>
            </a:ln>
            <a:effectLst/>
          </c:spPr>
          <c:marker>
            <c:symbol val="circle"/>
            <c:size val="5"/>
            <c:spPr>
              <a:solidFill>
                <a:schemeClr val="accent2">
                  <a:lumMod val="75000"/>
                </a:schemeClr>
              </a:solidFill>
              <a:ln w="38100">
                <a:solidFill>
                  <a:schemeClr val="accent2">
                    <a:lumMod val="75000"/>
                  </a:schemeClr>
                </a:solidFill>
              </a:ln>
              <a:effectLst/>
            </c:spPr>
          </c:marker>
          <c:xVal>
            <c:numRef>
              <c:f>Sheet3!$B$24:$L$24</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Sheet3!$B$25:$L$25</c:f>
              <c:numCache>
                <c:formatCode>General</c:formatCode>
                <c:ptCount val="11"/>
                <c:pt idx="0">
                  <c:v>1230.742</c:v>
                </c:pt>
                <c:pt idx="1">
                  <c:v>1343.913</c:v>
                </c:pt>
                <c:pt idx="2">
                  <c:v>1400.32</c:v>
                </c:pt>
                <c:pt idx="3">
                  <c:v>1431.3050000000001</c:v>
                </c:pt>
                <c:pt idx="4">
                  <c:v>1451.2080000000001</c:v>
                </c:pt>
                <c:pt idx="5">
                  <c:v>1464.6000000000001</c:v>
                </c:pt>
                <c:pt idx="6">
                  <c:v>1481.7660000000003</c:v>
                </c:pt>
                <c:pt idx="7">
                  <c:v>1484.3370000000002</c:v>
                </c:pt>
                <c:pt idx="8">
                  <c:v>1498.9959999999999</c:v>
                </c:pt>
                <c:pt idx="9">
                  <c:v>1497.9320000000002</c:v>
                </c:pt>
                <c:pt idx="10">
                  <c:v>1507.6320000000001</c:v>
                </c:pt>
              </c:numCache>
            </c:numRef>
          </c:yVal>
          <c:smooth val="0"/>
          <c:extLst>
            <c:ext xmlns:c16="http://schemas.microsoft.com/office/drawing/2014/chart" uri="{C3380CC4-5D6E-409C-BE32-E72D297353CC}">
              <c16:uniqueId val="{00000000-37EB-A749-8633-96C378A6F820}"/>
            </c:ext>
          </c:extLst>
        </c:ser>
        <c:ser>
          <c:idx val="1"/>
          <c:order val="1"/>
          <c:tx>
            <c:strRef>
              <c:f>Sheet3!$A$26</c:f>
              <c:strCache>
                <c:ptCount val="1"/>
                <c:pt idx="0">
                  <c:v>without IDS</c:v>
                </c:pt>
              </c:strCache>
            </c:strRef>
          </c:tx>
          <c:spPr>
            <a:ln w="25400" cap="rnd">
              <a:solidFill>
                <a:schemeClr val="accent5">
                  <a:lumMod val="75000"/>
                </a:schemeClr>
              </a:solidFill>
              <a:prstDash val="sysDash"/>
              <a:round/>
            </a:ln>
            <a:effectLst/>
          </c:spPr>
          <c:marker>
            <c:symbol val="none"/>
          </c:marker>
          <c:xVal>
            <c:numRef>
              <c:f>Sheet3!$B$24:$L$24</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Sheet3!$B$26:$L$26</c:f>
              <c:numCache>
                <c:formatCode>General</c:formatCode>
                <c:ptCount val="11"/>
                <c:pt idx="0">
                  <c:v>1564.701</c:v>
                </c:pt>
                <c:pt idx="1">
                  <c:v>1564.701</c:v>
                </c:pt>
                <c:pt idx="2">
                  <c:v>1564.701</c:v>
                </c:pt>
                <c:pt idx="3">
                  <c:v>1564.701</c:v>
                </c:pt>
                <c:pt idx="4">
                  <c:v>1564.701</c:v>
                </c:pt>
                <c:pt idx="5">
                  <c:v>1564.701</c:v>
                </c:pt>
                <c:pt idx="6">
                  <c:v>1564.701</c:v>
                </c:pt>
                <c:pt idx="7">
                  <c:v>1564.701</c:v>
                </c:pt>
                <c:pt idx="8">
                  <c:v>1564.701</c:v>
                </c:pt>
                <c:pt idx="9">
                  <c:v>1564.701</c:v>
                </c:pt>
                <c:pt idx="10">
                  <c:v>1564.701</c:v>
                </c:pt>
              </c:numCache>
            </c:numRef>
          </c:yVal>
          <c:smooth val="0"/>
          <c:extLst>
            <c:ext xmlns:c16="http://schemas.microsoft.com/office/drawing/2014/chart" uri="{C3380CC4-5D6E-409C-BE32-E72D297353CC}">
              <c16:uniqueId val="{00000001-37EB-A749-8633-96C378A6F820}"/>
            </c:ext>
          </c:extLst>
        </c:ser>
        <c:dLbls>
          <c:showLegendKey val="0"/>
          <c:showVal val="0"/>
          <c:showCatName val="0"/>
          <c:showSerName val="0"/>
          <c:showPercent val="0"/>
          <c:showBubbleSize val="0"/>
        </c:dLbls>
        <c:axId val="1343161919"/>
        <c:axId val="1343163631"/>
      </c:scatterChart>
      <c:valAx>
        <c:axId val="1343161919"/>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r>
                  <a:rPr lang="en-US" dirty="0"/>
                  <a:t>monitoring interval (sec)</a:t>
                </a:r>
                <a:endParaRPr lang="ja-JP"/>
              </a:p>
            </c:rich>
          </c:tx>
          <c:overlay val="0"/>
          <c:spPr>
            <a:noFill/>
            <a:ln>
              <a:no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1343163631"/>
        <c:crosses val="autoZero"/>
        <c:crossBetween val="midCat"/>
      </c:valAx>
      <c:valAx>
        <c:axId val="1343163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1343161919"/>
        <c:crosses val="autoZero"/>
        <c:crossBetween val="midCat"/>
      </c:valAx>
      <c:spPr>
        <a:noFill/>
        <a:ln>
          <a:noFill/>
        </a:ln>
        <a:effectLst/>
      </c:spPr>
    </c:plotArea>
    <c:legend>
      <c:legendPos val="b"/>
      <c:layout>
        <c:manualLayout>
          <c:xMode val="edge"/>
          <c:yMode val="edge"/>
          <c:x val="0.35980597550866439"/>
          <c:y val="0.45983724691586286"/>
          <c:w val="0.39490157480314958"/>
          <c:h val="0.20405144593260188"/>
        </c:manualLayout>
      </c:layout>
      <c:overlay val="1"/>
      <c:spPr>
        <a:solidFill>
          <a:schemeClr val="bg1"/>
        </a:solidFill>
        <a:ln>
          <a:solidFill>
            <a:schemeClr val="tx1"/>
          </a:solid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856EED-7446-B449-95F5-54A40F559C28}" type="datetimeFigureOut">
              <a:rPr kumimoji="1" lang="ja-JP" altLang="en-US" smtClean="0"/>
              <a:t>2025/11/2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81FF87-A0FA-744E-99AC-2A2702910972}" type="slidenum">
              <a:rPr kumimoji="1" lang="ja-JP" altLang="en-US" smtClean="0"/>
              <a:t>‹#›</a:t>
            </a:fld>
            <a:endParaRPr kumimoji="1" lang="ja-JP" altLang="en-US"/>
          </a:p>
        </p:txBody>
      </p:sp>
    </p:spTree>
    <p:extLst>
      <p:ext uri="{BB962C8B-B14F-4D97-AF65-F5344CB8AC3E}">
        <p14:creationId xmlns:p14="http://schemas.microsoft.com/office/powerpoint/2010/main" val="2270415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9D9B7-1707-9149-8299-9DC14D42B111}" type="datetimeFigureOut">
              <a:rPr kumimoji="1" lang="ja-JP" altLang="en-US" smtClean="0"/>
              <a:t>2025/11/2</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1B9D0-55A2-ED4B-88D2-EABFA36E430D}" type="slidenum">
              <a:rPr kumimoji="1" lang="ja-JP" altLang="en-US" smtClean="0"/>
              <a:t>‹#›</a:t>
            </a:fld>
            <a:endParaRPr kumimoji="1" lang="ja-JP" altLang="en-US"/>
          </a:p>
        </p:txBody>
      </p:sp>
    </p:spTree>
    <p:extLst>
      <p:ext uri="{BB962C8B-B14F-4D97-AF65-F5344CB8AC3E}">
        <p14:creationId xmlns:p14="http://schemas.microsoft.com/office/powerpoint/2010/main" val="23839617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JP"/>
          </a:p>
        </p:txBody>
      </p:sp>
      <p:sp>
        <p:nvSpPr>
          <p:cNvPr id="3" name="Notes Placeholder 2"/>
          <p:cNvSpPr>
            <a:spLocks noGrp="1"/>
          </p:cNvSpPr>
          <p:nvPr>
            <p:ph type="body" idx="1"/>
          </p:nvPr>
        </p:nvSpPr>
        <p:spPr/>
        <p:txBody>
          <a:bodyPr/>
          <a:lstStyle/>
          <a:p>
            <a:r>
              <a:rPr kumimoji="1" lang="en-US" altLang="ja-JP" dirty="0"/>
              <a:t>I’m Takahito Iwano from Kyushu Institute of Technology.</a:t>
            </a:r>
          </a:p>
          <a:p>
            <a:r>
              <a:rPr kumimoji="1" lang="en-US" altLang="ja-JP" dirty="0"/>
              <a:t>I’m gonna talk about </a:t>
            </a:r>
            <a:r>
              <a:rPr lang="en-US" altLang="ja-JP" sz="1200" dirty="0"/>
              <a:t>Keyspector: Secure Monitoring of IoT Devices Using RISC-V Keystone</a:t>
            </a:r>
            <a:r>
              <a:rPr lang="en-US" sz="1200" dirty="0"/>
              <a:t>.</a:t>
            </a:r>
          </a:p>
        </p:txBody>
      </p:sp>
      <p:sp>
        <p:nvSpPr>
          <p:cNvPr id="4" name="Slide Number Placeholder 3"/>
          <p:cNvSpPr>
            <a:spLocks noGrp="1"/>
          </p:cNvSpPr>
          <p:nvPr>
            <p:ph type="sldNum" sz="quarter" idx="10"/>
          </p:nvPr>
        </p:nvSpPr>
        <p:spPr/>
        <p:txBody>
          <a:bodyPr/>
          <a:lstStyle/>
          <a:p>
            <a:fld id="{91F1B9D0-55A2-ED4B-88D2-EABFA36E430D}" type="slidenum">
              <a:rPr kumimoji="1" lang="ja-JP" altLang="en-US" smtClean="0"/>
              <a:t>1</a:t>
            </a:fld>
            <a:endParaRPr kumimoji="1" lang="ja-JP" altLang="en-US"/>
          </a:p>
        </p:txBody>
      </p:sp>
    </p:spTree>
    <p:extLst>
      <p:ext uri="{BB962C8B-B14F-4D97-AF65-F5344CB8AC3E}">
        <p14:creationId xmlns:p14="http://schemas.microsoft.com/office/powerpoint/2010/main" val="194159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The threat model of Keyspector is as follows.</a:t>
            </a:r>
          </a:p>
          <a:p>
            <a:r>
              <a:rPr kumimoji="1" lang="en" altLang="ja-JP" dirty="0"/>
              <a:t>We assume that RISC-V processors and the security monitor are trusted and free of vulnerabilities.</a:t>
            </a:r>
          </a:p>
          <a:p>
            <a:r>
              <a:rPr kumimoji="1" lang="en" altLang="ja-JP" dirty="0"/>
              <a:t>Also, we assume that attackers cannot intrude into enclaves running IDS by exploiting the vulnerabilities of software inside the enclaves.</a:t>
            </a:r>
          </a:p>
          <a:p>
            <a:r>
              <a:rPr kumimoji="1" lang="en" altLang="ja-JP" dirty="0"/>
              <a:t>As for attacks on the target system, we assume attackers who attempt to compromise the system remotely over the network.  </a:t>
            </a:r>
          </a:p>
          <a:p>
            <a:r>
              <a:rPr kumimoji="1" lang="en" altLang="ja-JP" dirty="0"/>
              <a:t>Attackers inside the target system can take root privileges and control the OS and enclaves completely.</a:t>
            </a:r>
          </a:p>
          <a:p>
            <a:r>
              <a:rPr kumimoji="1" lang="en" altLang="ja-JP" dirty="0"/>
              <a:t>They can create new enclaves and terminate existing enclaves, including ones running IDS.</a:t>
            </a:r>
          </a:p>
          <a:p>
            <a:r>
              <a:rPr kumimoji="1" lang="en" altLang="ja-JP" dirty="0"/>
              <a:t>In addition, they can change the scheduling of enclaves.</a:t>
            </a:r>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10</a:t>
            </a:fld>
            <a:endParaRPr kumimoji="1" lang="ja-JP" altLang="en-US"/>
          </a:p>
        </p:txBody>
      </p:sp>
    </p:spTree>
    <p:extLst>
      <p:ext uri="{BB962C8B-B14F-4D97-AF65-F5344CB8AC3E}">
        <p14:creationId xmlns:p14="http://schemas.microsoft.com/office/powerpoint/2010/main" val="401735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r>
              <a:rPr kumimoji="1" lang="en" altLang="ja-JP" dirty="0"/>
              <a:t>In RISC-V processors, memory access control </a:t>
            </a:r>
            <a:r>
              <a:rPr lang="en" altLang="ja-JP" dirty="0"/>
              <a:t>can be done using physical memory protection (PMP).</a:t>
            </a:r>
            <a:endParaRPr kumimoji="1" lang="en" altLang="ja-JP" dirty="0"/>
          </a:p>
          <a:p>
            <a:r>
              <a:rPr kumimoji="1" lang="en" altLang="ja-JP" dirty="0"/>
              <a:t>PMP restricts software access to physical memory regions.</a:t>
            </a:r>
          </a:p>
          <a:p>
            <a:r>
              <a:rPr lang="en" altLang="ja-JP" dirty="0"/>
              <a:t>In Keystone, t</a:t>
            </a:r>
            <a:r>
              <a:rPr kumimoji="1" lang="en" altLang="ja-JP" dirty="0"/>
              <a:t>he security monitor re-configures PMP on context switches.</a:t>
            </a:r>
          </a:p>
          <a:p>
            <a:r>
              <a:rPr kumimoji="1" lang="en" altLang="ja-JP" dirty="0"/>
              <a:t>When switching the context from the target system to an enclave, the security monitor disables access to the system memory and enables</a:t>
            </a:r>
          </a:p>
          <a:p>
            <a:r>
              <a:rPr kumimoji="1" lang="en" altLang="ja-JP" dirty="0"/>
              <a:t>access only to the physical memory assigned to the enclave.</a:t>
            </a:r>
          </a:p>
          <a:p>
            <a:endParaRPr kumimoji="1" lang="en" altLang="ja-JP" dirty="0"/>
          </a:p>
          <a:p>
            <a:r>
              <a:rPr kumimoji="1" lang="en" altLang="ja-JP" dirty="0"/>
              <a:t>Conversely, when switching the context from the enclave back to the host system, the security monitor enables access to the system memory and disables access to the memory assigned to the enclave. </a:t>
            </a:r>
          </a:p>
          <a:p>
            <a:endParaRPr kumimoji="1" lang="en" altLang="ja-JP" dirty="0"/>
          </a:p>
          <a:p>
            <a:r>
              <a:rPr lang="en" altLang="ja-JP" dirty="0"/>
              <a:t>Therefore, the enclave cannot access the system memory to obtain OS data.</a:t>
            </a:r>
            <a:endParaRPr kumimoji="1" lang="en" altLang="ja-JP" dirty="0"/>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11</a:t>
            </a:fld>
            <a:endParaRPr kumimoji="1" lang="ja-JP" altLang="en-US"/>
          </a:p>
        </p:txBody>
      </p:sp>
    </p:spTree>
    <p:extLst>
      <p:ext uri="{BB962C8B-B14F-4D97-AF65-F5344CB8AC3E}">
        <p14:creationId xmlns:p14="http://schemas.microsoft.com/office/powerpoint/2010/main" val="148292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r>
              <a:rPr kumimoji="1" lang="en" altLang="ja-JP" dirty="0">
                <a:solidFill>
                  <a:schemeClr val="tx1"/>
                </a:solidFill>
              </a:rPr>
              <a:t>In Keyspector, we changed this reconfiguration in the security monitor.</a:t>
            </a:r>
          </a:p>
          <a:p>
            <a:r>
              <a:rPr kumimoji="1" lang="en" altLang="ja-JP" dirty="0">
                <a:solidFill>
                  <a:schemeClr val="tx1"/>
                </a:solidFill>
              </a:rPr>
              <a:t>When switching the context from the target system to the enclave running IDS, the security monitor enables read access to the system memory, instead of completely disabling access.</a:t>
            </a:r>
          </a:p>
          <a:p>
            <a:r>
              <a:rPr kumimoji="1" lang="en" altLang="ja-JP" dirty="0">
                <a:solidFill>
                  <a:schemeClr val="tx1"/>
                </a:solidFill>
              </a:rPr>
              <a:t>This allows the enclave to directly monitor the system memory.</a:t>
            </a:r>
          </a:p>
          <a:p>
            <a:r>
              <a:rPr kumimoji="1" lang="en" altLang="ja-JP" dirty="0">
                <a:solidFill>
                  <a:schemeClr val="tx1"/>
                </a:solidFill>
              </a:rPr>
              <a:t>Since the security monitor does not allow the enclave to modify the system memory, the enclave does not affect the behavior of the host system erroneously.</a:t>
            </a:r>
          </a:p>
          <a:p>
            <a:r>
              <a:rPr kumimoji="1" lang="en" altLang="ja-JP" dirty="0">
                <a:solidFill>
                  <a:schemeClr val="tx1"/>
                </a:solidFill>
              </a:rPr>
              <a:t>When switching the context from the enclave to the host system, the security monitor enables all access to the system memory so that the host system can access its memory without any restrictions.</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12</a:t>
            </a:fld>
            <a:endParaRPr kumimoji="1" lang="ja-JP" altLang="en-US"/>
          </a:p>
        </p:txBody>
      </p:sp>
    </p:spTree>
    <p:extLst>
      <p:ext uri="{BB962C8B-B14F-4D97-AF65-F5344CB8AC3E}">
        <p14:creationId xmlns:p14="http://schemas.microsoft.com/office/powerpoint/2010/main" val="370595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solidFill>
                  <a:schemeClr val="tx1"/>
                </a:solidFill>
              </a:rPr>
              <a:t>If all the enclaves were permitted to share the system memory, the intruders who compromise the target system could execute malicious enclaves to eavesdrop on OS data in the system memory.</a:t>
            </a:r>
          </a:p>
          <a:p>
            <a:endParaRPr lang="en" altLang="ja-JP" dirty="0">
              <a:solidFill>
                <a:schemeClr val="tx1"/>
              </a:solidFill>
            </a:endParaRPr>
          </a:p>
          <a:p>
            <a:r>
              <a:rPr lang="en" altLang="ja-JP" dirty="0">
                <a:solidFill>
                  <a:schemeClr val="tx1"/>
                </a:solidFill>
              </a:rPr>
              <a:t>To address this issue, the security monitor allows access to the system memory only for the enclave in which IDS is running.</a:t>
            </a:r>
            <a:endParaRPr kumimoji="1" lang="en" altLang="ja-JP" dirty="0">
              <a:solidFill>
                <a:schemeClr val="tx1"/>
              </a:solidFill>
            </a:endParaRPr>
          </a:p>
          <a:p>
            <a:r>
              <a:rPr kumimoji="1" lang="en" altLang="ja-JP" dirty="0">
                <a:solidFill>
                  <a:schemeClr val="tx1"/>
                </a:solidFill>
              </a:rPr>
              <a:t>It calculates the hash value of the software running inside the enclave.</a:t>
            </a:r>
          </a:p>
          <a:p>
            <a:r>
              <a:rPr kumimoji="1" lang="en" altLang="ja-JP" dirty="0">
                <a:solidFill>
                  <a:schemeClr val="tx1"/>
                </a:solidFill>
              </a:rPr>
              <a:t>Originally, this hash value is used for remote attestation to confirm that the software is not tampered with at boot time.</a:t>
            </a:r>
          </a:p>
          <a:p>
            <a:r>
              <a:rPr kumimoji="1" lang="en" altLang="ja-JP" dirty="0">
                <a:solidFill>
                  <a:schemeClr val="tx1"/>
                </a:solidFill>
              </a:rPr>
              <a:t>In Keyspector, the security monitor additionally checks that the hash value matches that of a pre-registered IDS and grants access to the system memory only for the enclave running the pre-registered IDS. </a:t>
            </a:r>
            <a:endParaRPr kumimoji="1" lang="ja-JP" altLang="en-US">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13</a:t>
            </a:fld>
            <a:endParaRPr kumimoji="1" lang="ja-JP" altLang="en-US"/>
          </a:p>
        </p:txBody>
      </p:sp>
    </p:spTree>
    <p:extLst>
      <p:ext uri="{BB962C8B-B14F-4D97-AF65-F5344CB8AC3E}">
        <p14:creationId xmlns:p14="http://schemas.microsoft.com/office/powerpoint/2010/main" val="332237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solidFill>
                  <a:schemeClr val="tx1"/>
                </a:solidFill>
              </a:rPr>
              <a:t>As an alternative approach, this controlled memory sharing can be integrated with remote attestation.</a:t>
            </a:r>
          </a:p>
          <a:p>
            <a:r>
              <a:rPr lang="en" altLang="ja-JP" dirty="0">
                <a:solidFill>
                  <a:schemeClr val="tx1"/>
                </a:solidFill>
              </a:rPr>
              <a:t>First, </a:t>
            </a:r>
            <a:r>
              <a:rPr kumimoji="1" lang="en" altLang="ja-JP" dirty="0">
                <a:solidFill>
                  <a:schemeClr val="tx1"/>
                </a:solidFill>
              </a:rPr>
              <a:t>the security monitor calculates the hash value of software running inside an enclave</a:t>
            </a:r>
          </a:p>
          <a:p>
            <a:r>
              <a:rPr kumimoji="1" lang="en" altLang="ja-JP" dirty="0">
                <a:solidFill>
                  <a:schemeClr val="tx1"/>
                </a:solidFill>
              </a:rPr>
              <a:t>and generates a signed report including the hash value.  Then, it</a:t>
            </a:r>
          </a:p>
          <a:p>
            <a:r>
              <a:rPr kumimoji="1" lang="en" altLang="ja-JP" dirty="0">
                <a:solidFill>
                  <a:schemeClr val="tx1"/>
                </a:solidFill>
              </a:rPr>
              <a:t>sends the signed report to the attestation</a:t>
            </a:r>
          </a:p>
          <a:p>
            <a:r>
              <a:rPr kumimoji="1" lang="en" altLang="ja-JP" dirty="0">
                <a:solidFill>
                  <a:schemeClr val="tx1"/>
                </a:solidFill>
              </a:rPr>
              <a:t>server via the target system.  The attestation server checks whether the</a:t>
            </a:r>
          </a:p>
          <a:p>
            <a:r>
              <a:rPr kumimoji="1" lang="en" altLang="ja-JP" dirty="0">
                <a:solidFill>
                  <a:schemeClr val="tx1"/>
                </a:solidFill>
              </a:rPr>
              <a:t>received hash value matches that for the pre-registered IDS.  Then, it</a:t>
            </a:r>
          </a:p>
          <a:p>
            <a:r>
              <a:rPr kumimoji="1" lang="en" altLang="ja-JP" dirty="0">
                <a:solidFill>
                  <a:schemeClr val="tx1"/>
                </a:solidFill>
              </a:rPr>
              <a:t>sends the matching result back to the security monitor. The security monitor</a:t>
            </a:r>
          </a:p>
          <a:p>
            <a:r>
              <a:rPr kumimoji="1" lang="en" altLang="ja-JP" dirty="0">
                <a:solidFill>
                  <a:schemeClr val="tx1"/>
                </a:solidFill>
              </a:rPr>
              <a:t>verifies the received message. </a:t>
            </a:r>
          </a:p>
          <a:p>
            <a:endParaRPr lang="en" altLang="ja-JP" dirty="0">
              <a:solidFill>
                <a:schemeClr val="tx1"/>
              </a:solidFill>
            </a:endParaRPr>
          </a:p>
          <a:p>
            <a:r>
              <a:rPr kumimoji="1" lang="en" altLang="ja-JP" dirty="0">
                <a:solidFill>
                  <a:schemeClr val="tx1"/>
                </a:solidFill>
              </a:rPr>
              <a:t>One advantage of this method is that the hash value of a new IDS can be registered without modifying the security monitor.</a:t>
            </a:r>
            <a:endParaRPr kumimoji="1" lang="ja-JP" altLang="en-US">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14</a:t>
            </a:fld>
            <a:endParaRPr kumimoji="1" lang="ja-JP" altLang="en-US"/>
          </a:p>
        </p:txBody>
      </p:sp>
    </p:spTree>
    <p:extLst>
      <p:ext uri="{BB962C8B-B14F-4D97-AF65-F5344CB8AC3E}">
        <p14:creationId xmlns:p14="http://schemas.microsoft.com/office/powerpoint/2010/main" val="353840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Keyspector</a:t>
            </a:r>
            <a:r>
              <a:rPr kumimoji="1" lang="en" altLang="ja-JP" dirty="0"/>
              <a:t> allows IDS in an enclave to directly access the system memory.</a:t>
            </a:r>
          </a:p>
          <a:p>
            <a:r>
              <a:rPr kumimoji="1" lang="en" altLang="ja-JP" dirty="0"/>
              <a:t>In Keyspector, IDS is created as a process and runs on top of a lightweight OS called runtime.</a:t>
            </a:r>
          </a:p>
          <a:p>
            <a:r>
              <a:rPr kumimoji="1" lang="en" altLang="ja-JP" dirty="0"/>
              <a:t>When an enclave is launched, the loader is first executed and then loads</a:t>
            </a:r>
          </a:p>
          <a:p>
            <a:r>
              <a:rPr kumimoji="1" lang="en" altLang="ja-JP" dirty="0"/>
              <a:t>the runtime and IDS in the enclave.  At this stage, the loader maps the</a:t>
            </a:r>
          </a:p>
          <a:p>
            <a:r>
              <a:rPr kumimoji="1" lang="en" altLang="ja-JP" dirty="0"/>
              <a:t>physical memory assigned to the enclave onto the kernel address space</a:t>
            </a:r>
          </a:p>
          <a:p>
            <a:r>
              <a:rPr kumimoji="1" lang="en" altLang="ja-JP" dirty="0"/>
              <a:t>of the runtime.  In Keyspector, the loader additionally maps the</a:t>
            </a:r>
          </a:p>
          <a:p>
            <a:r>
              <a:rPr kumimoji="1" lang="en" altLang="ja-JP" dirty="0"/>
              <a:t>system memory onto the process address space.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en" altLang="ja-JP" dirty="0"/>
              <a:t>IDS must access the mapped system memory in physical addresses.</a:t>
            </a:r>
          </a:p>
          <a:p>
            <a:pPr marL="0" marR="0" lvl="0" indent="0" algn="l" defTabSz="457200" rtl="0" eaLnBrk="1" fontAlgn="auto" latinLnBrk="0" hangingPunct="1">
              <a:lnSpc>
                <a:spcPct val="100000"/>
              </a:lnSpc>
              <a:spcBef>
                <a:spcPts val="0"/>
              </a:spcBef>
              <a:spcAft>
                <a:spcPts val="0"/>
              </a:spcAft>
              <a:buClrTx/>
              <a:buSzTx/>
              <a:buFontTx/>
              <a:buNone/>
              <a:tabLst/>
              <a:defRPr/>
            </a:pPr>
            <a:r>
              <a:rPr lang="en" altLang="ja-JP" dirty="0"/>
              <a:t>It adds the address of the mapped system memory to the target physical address as an offset.</a:t>
            </a: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15</a:t>
            </a:fld>
            <a:endParaRPr kumimoji="1" lang="ja-JP" altLang="en-US"/>
          </a:p>
        </p:txBody>
      </p:sp>
    </p:spTree>
    <p:extLst>
      <p:ext uri="{BB962C8B-B14F-4D97-AF65-F5344CB8AC3E}">
        <p14:creationId xmlns:p14="http://schemas.microsoft.com/office/powerpoint/2010/main" val="83977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solidFill>
                  <a:schemeClr val="tx1"/>
                </a:solidFill>
              </a:rPr>
              <a:t>IDS in an enclave obtains the OS data of the target system from the system memory. </a:t>
            </a:r>
          </a:p>
          <a:p>
            <a:r>
              <a:rPr lang="en" altLang="ja-JP" dirty="0">
                <a:solidFill>
                  <a:schemeClr val="tx1"/>
                </a:solidFill>
              </a:rPr>
              <a:t>To access OS data, it needs to translate the virtual address of the OS data into a physical address.</a:t>
            </a:r>
          </a:p>
          <a:p>
            <a:r>
              <a:rPr lang="en" altLang="ja-JP" dirty="0">
                <a:solidFill>
                  <a:schemeClr val="tx1"/>
                </a:solidFill>
              </a:rPr>
              <a:t>This address translation can be done using the page tables of the target system, which are stored in the system memory.</a:t>
            </a:r>
          </a:p>
          <a:p>
            <a:endParaRPr lang="en" altLang="ja-JP" dirty="0">
              <a:solidFill>
                <a:schemeClr val="tx1"/>
              </a:solidFill>
            </a:endParaRPr>
          </a:p>
          <a:p>
            <a:r>
              <a:rPr lang="en" altLang="ja-JP" dirty="0">
                <a:solidFill>
                  <a:schemeClr val="tx1"/>
                </a:solidFill>
              </a:rPr>
              <a:t>The physical address of the page tables is held in the satp register in RISC-V.</a:t>
            </a:r>
          </a:p>
          <a:p>
            <a:r>
              <a:rPr lang="en" altLang="ja-JP" dirty="0">
                <a:solidFill>
                  <a:schemeClr val="tx1"/>
                </a:solidFill>
              </a:rPr>
              <a:t>The value of the satp register used by the target system is saved in the security monitor when the context is switched from the target system.</a:t>
            </a:r>
          </a:p>
          <a:p>
            <a:r>
              <a:rPr lang="en" altLang="ja-JP" dirty="0">
                <a:solidFill>
                  <a:schemeClr val="tx1"/>
                </a:solidFill>
              </a:rPr>
              <a:t>Therefore, IDS first invokes the runtime, and then the runtime invokes the security monitor.</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16</a:t>
            </a:fld>
            <a:endParaRPr kumimoji="1" lang="ja-JP" altLang="en-US"/>
          </a:p>
        </p:txBody>
      </p:sp>
    </p:spTree>
    <p:extLst>
      <p:ext uri="{BB962C8B-B14F-4D97-AF65-F5344CB8AC3E}">
        <p14:creationId xmlns:p14="http://schemas.microsoft.com/office/powerpoint/2010/main" val="348605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r>
              <a:rPr lang="en" altLang="ja-JP" dirty="0">
                <a:solidFill>
                  <a:schemeClr val="tx1"/>
                </a:solidFill>
              </a:rPr>
              <a:t>Using the obtained physical address of the page tables, IDS walks</a:t>
            </a:r>
          </a:p>
          <a:p>
            <a:r>
              <a:rPr lang="en" altLang="ja-JP" dirty="0">
                <a:solidFill>
                  <a:schemeClr val="tx1"/>
                </a:solidFill>
              </a:rPr>
              <a:t>through the page tables to find the target physical address</a:t>
            </a:r>
          </a:p>
          <a:p>
            <a:r>
              <a:rPr lang="en" altLang="ja-JP" dirty="0">
                <a:solidFill>
                  <a:schemeClr val="tx1"/>
                </a:solidFill>
              </a:rPr>
              <a:t>corresponding to a given virtual address.  Since RISC-V supports</a:t>
            </a:r>
          </a:p>
          <a:p>
            <a:r>
              <a:rPr lang="en" altLang="ja-JP" dirty="0">
                <a:solidFill>
                  <a:schemeClr val="tx1"/>
                </a:solidFill>
              </a:rPr>
              <a:t>multiple address translation modes, IDS obtains the used mode from the</a:t>
            </a:r>
          </a:p>
          <a:p>
            <a:r>
              <a:rPr lang="en" altLang="ja-JP" dirty="0">
                <a:solidFill>
                  <a:schemeClr val="tx1"/>
                </a:solidFill>
              </a:rPr>
              <a:t>satp register value. The</a:t>
            </a:r>
          </a:p>
          <a:p>
            <a:r>
              <a:rPr lang="en" altLang="ja-JP" dirty="0">
                <a:solidFill>
                  <a:schemeClr val="tx1"/>
                </a:solidFill>
              </a:rPr>
              <a:t>current implementation supports Sv39 and Sv57.  For example, Sv39 uses 39-bit</a:t>
            </a:r>
          </a:p>
          <a:p>
            <a:r>
              <a:rPr lang="en" altLang="ja-JP" dirty="0">
                <a:solidFill>
                  <a:schemeClr val="tx1"/>
                </a:solidFill>
              </a:rPr>
              <a:t>virtual addresses and three-level page tables.</a:t>
            </a:r>
          </a:p>
          <a:p>
            <a:endParaRPr kumimoji="1" lang="en" altLang="ja-JP" dirty="0">
              <a:solidFill>
                <a:schemeClr val="tx1"/>
              </a:solidFill>
            </a:endParaRPr>
          </a:p>
          <a:p>
            <a:r>
              <a:rPr lang="en" altLang="ja-JP" dirty="0">
                <a:solidFill>
                  <a:schemeClr val="tx1"/>
                </a:solidFill>
              </a:rPr>
              <a:t>The result of the address translation is cached so that the page tables</a:t>
            </a:r>
          </a:p>
          <a:p>
            <a:r>
              <a:rPr lang="en" altLang="ja-JP" dirty="0">
                <a:solidFill>
                  <a:schemeClr val="tx1"/>
                </a:solidFill>
              </a:rPr>
              <a:t>are not walked again for virtual addresses that belong to the same</a:t>
            </a:r>
          </a:p>
          <a:p>
            <a:r>
              <a:rPr lang="en" altLang="ja-JP" dirty="0">
                <a:solidFill>
                  <a:schemeClr val="tx1"/>
                </a:solidFill>
              </a:rPr>
              <a:t>page.</a:t>
            </a:r>
          </a:p>
          <a:p>
            <a:endParaRPr kumimoji="1" lang="ja-JP" altLang="en-US">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17</a:t>
            </a:fld>
            <a:endParaRPr kumimoji="1" lang="ja-JP" altLang="en-US"/>
          </a:p>
        </p:txBody>
      </p:sp>
    </p:spTree>
    <p:extLst>
      <p:ext uri="{BB962C8B-B14F-4D97-AF65-F5344CB8AC3E}">
        <p14:creationId xmlns:p14="http://schemas.microsoft.com/office/powerpoint/2010/main" val="148102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dirty="0"/>
              <a:t>We have developed IDS using the LLView framework. LLView is a framework</a:t>
            </a:r>
          </a:p>
          <a:p>
            <a:r>
              <a:rPr lang="en" altLang="ja-JP" dirty="0"/>
              <a:t>that allows developers to write programs for analyzing OS data using</a:t>
            </a:r>
          </a:p>
          <a:p>
            <a:r>
              <a:rPr lang="en" altLang="ja-JP" dirty="0"/>
              <a:t>the OS source code. LLView embed the address translation of OS data into the programs at compile time.</a:t>
            </a:r>
          </a:p>
          <a:p>
            <a:endParaRPr kumimoji="1" lang="en" altLang="ja-JP" dirty="0"/>
          </a:p>
          <a:p>
            <a:r>
              <a:rPr lang="en" altLang="ja-JP" dirty="0"/>
              <a:t>Our IDS collects system information provided by the proc</a:t>
            </a:r>
          </a:p>
          <a:p>
            <a:r>
              <a:rPr lang="en" altLang="ja-JP" dirty="0"/>
              <a:t>filesystem in Linux. The proc filesystem generates pseudo files that</a:t>
            </a:r>
          </a:p>
          <a:p>
            <a:r>
              <a:rPr lang="en" altLang="ja-JP" dirty="0"/>
              <a:t>reflect the state of the Linux kernel and provides information about</a:t>
            </a:r>
          </a:p>
          <a:p>
            <a:r>
              <a:rPr lang="en" altLang="ja-JP" dirty="0"/>
              <a:t>processes, network sockets, and system</a:t>
            </a:r>
          </a:p>
          <a:p>
            <a:r>
              <a:rPr lang="en" altLang="ja-JP" dirty="0"/>
              <a:t>resources.</a:t>
            </a:r>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18</a:t>
            </a:fld>
            <a:endParaRPr kumimoji="1" lang="ja-JP" altLang="en-US"/>
          </a:p>
        </p:txBody>
      </p:sp>
    </p:spTree>
    <p:extLst>
      <p:ext uri="{BB962C8B-B14F-4D97-AF65-F5344CB8AC3E}">
        <p14:creationId xmlns:p14="http://schemas.microsoft.com/office/powerpoint/2010/main" val="1177191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JP"/>
          </a:p>
        </p:txBody>
      </p:sp>
      <p:sp>
        <p:nvSpPr>
          <p:cNvPr id="3" name="Notes Placeholder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We conducted several experiments to examine the effectiveness of Keyspector.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First, </a:t>
            </a:r>
            <a:r>
              <a:rPr kumimoji="1" lang="en" altLang="ja-JP" sz="1200" kern="1200" dirty="0">
                <a:solidFill>
                  <a:schemeClr val="tx1"/>
                </a:solidFill>
                <a:effectLst/>
                <a:latin typeface="+mn-lt"/>
                <a:ea typeface="+mn-ea"/>
                <a:cs typeface="+mn-cs"/>
              </a:rPr>
              <a:t>we e</a:t>
            </a:r>
            <a:r>
              <a:rPr lang="en" altLang="ja-JP" dirty="0">
                <a:solidFill>
                  <a:schemeClr val="tx1"/>
                </a:solidFill>
              </a:rPr>
              <a:t>xamined whether our IDS can detect IoT malware in an enclave</a:t>
            </a:r>
            <a:r>
              <a:rPr kumimoji="1" lang="en-US" altLang="ja-JP" sz="1200" kern="1200" dirty="0">
                <a:solidFill>
                  <a:schemeClr val="tx1"/>
                </a:solidFill>
                <a:effectLst/>
                <a:latin typeface="+mn-lt"/>
                <a:ea typeface="+mn-ea"/>
                <a:cs typeface="+mn-cs"/>
              </a:rPr>
              <a:t>.</a:t>
            </a:r>
          </a:p>
          <a:p>
            <a:r>
              <a:rPr lang="en-US" altLang="ja-JP" dirty="0">
                <a:solidFill>
                  <a:schemeClr val="tx1"/>
                </a:solidFill>
              </a:rPr>
              <a:t>Then, we e</a:t>
            </a:r>
            <a:r>
              <a:rPr lang="en-JP" altLang="ja-JP">
                <a:solidFill>
                  <a:schemeClr val="tx1"/>
                </a:solidFill>
              </a:rPr>
              <a:t>xamine</a:t>
            </a:r>
            <a:r>
              <a:rPr lang="en-US" altLang="ja-JP" dirty="0">
                <a:solidFill>
                  <a:schemeClr val="tx1"/>
                </a:solidFill>
              </a:rPr>
              <a:t>d</a:t>
            </a:r>
            <a:r>
              <a:rPr lang="en-JP" altLang="ja-JP">
                <a:solidFill>
                  <a:schemeClr val="tx1"/>
                </a:solidFill>
              </a:rPr>
              <a:t> the </a:t>
            </a:r>
            <a:r>
              <a:rPr lang="en-US" altLang="ja-JP" dirty="0">
                <a:solidFill>
                  <a:schemeClr val="tx1"/>
                </a:solidFill>
              </a:rPr>
              <a:t>IDS performance and the </a:t>
            </a:r>
            <a:r>
              <a:rPr lang="en-JP" altLang="ja-JP">
                <a:solidFill>
                  <a:schemeClr val="tx1"/>
                </a:solidFill>
              </a:rPr>
              <a:t>impact on </a:t>
            </a:r>
            <a:r>
              <a:rPr lang="en-US" altLang="ja-JP" dirty="0">
                <a:solidFill>
                  <a:schemeClr val="tx1"/>
                </a:solidFill>
              </a:rPr>
              <a:t>the target </a:t>
            </a:r>
            <a:r>
              <a:rPr lang="en-JP" altLang="ja-JP">
                <a:solidFill>
                  <a:schemeClr val="tx1"/>
                </a:solidFill>
              </a:rPr>
              <a:t>system</a:t>
            </a:r>
            <a:r>
              <a:rPr lang="en-US" altLang="ja-JP" dirty="0">
                <a:solidFill>
                  <a:schemeClr val="tx1"/>
                </a:solidFill>
              </a:rPr>
              <a:t>.</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For comparison, we used the traditional IDS that reads the</a:t>
            </a:r>
          </a:p>
          <a:p>
            <a:r>
              <a:rPr kumimoji="1" lang="en-US" altLang="ja-JP" sz="1200" kern="1200" dirty="0">
                <a:solidFill>
                  <a:schemeClr val="tx1"/>
                </a:solidFill>
                <a:effectLst/>
                <a:latin typeface="+mn-lt"/>
                <a:ea typeface="+mn-ea"/>
                <a:cs typeface="+mn-cs"/>
              </a:rPr>
              <a:t>proc filesystem inside the target system. In this experiment, we used</a:t>
            </a:r>
          </a:p>
          <a:p>
            <a:r>
              <a:rPr kumimoji="1" lang="en-US" altLang="ja-JP" sz="1200" kern="1200" dirty="0">
                <a:solidFill>
                  <a:schemeClr val="tx1"/>
                </a:solidFill>
                <a:effectLst/>
                <a:latin typeface="+mn-lt"/>
                <a:ea typeface="+mn-ea"/>
                <a:cs typeface="+mn-cs"/>
              </a:rPr>
              <a:t>both </a:t>
            </a:r>
            <a:r>
              <a:rPr lang="en-US" altLang="ja-JP" dirty="0">
                <a:solidFill>
                  <a:schemeClr val="tx1"/>
                </a:solidFill>
              </a:rPr>
              <a:t>a</a:t>
            </a:r>
            <a:r>
              <a:rPr kumimoji="1" lang="en-US" altLang="ja-JP" sz="1200" kern="1200" dirty="0">
                <a:solidFill>
                  <a:schemeClr val="tx1"/>
                </a:solidFill>
                <a:effectLst/>
                <a:latin typeface="+mn-lt"/>
                <a:ea typeface="+mn-ea"/>
                <a:cs typeface="+mn-cs"/>
              </a:rPr>
              <a:t> RISC-V emulator and </a:t>
            </a:r>
            <a:r>
              <a:rPr lang="en-US" altLang="ja-JP" dirty="0">
                <a:solidFill>
                  <a:schemeClr val="tx1"/>
                </a:solidFill>
              </a:rPr>
              <a:t>a</a:t>
            </a:r>
            <a:r>
              <a:rPr kumimoji="1" lang="en-US" altLang="ja-JP" sz="1200" kern="1200" dirty="0">
                <a:solidFill>
                  <a:schemeClr val="tx1"/>
                </a:solidFill>
                <a:effectLst/>
                <a:latin typeface="+mn-lt"/>
                <a:ea typeface="+mn-ea"/>
                <a:cs typeface="+mn-cs"/>
              </a:rPr>
              <a:t> real IoT device.  For the emulator, we ran QEMU on a PC.</a:t>
            </a:r>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19</a:t>
            </a:fld>
            <a:endParaRPr kumimoji="1" lang="ja-JP" altLang="en-US"/>
          </a:p>
        </p:txBody>
      </p:sp>
    </p:spTree>
    <p:extLst>
      <p:ext uri="{BB962C8B-B14F-4D97-AF65-F5344CB8AC3E}">
        <p14:creationId xmlns:p14="http://schemas.microsoft.com/office/powerpoint/2010/main" val="107084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r>
              <a:rPr kumimoji="1" lang="en" altLang="ja-JP" dirty="0"/>
              <a:t>The Internet of Things (IoT) has rapidly proliferated in recent years.</a:t>
            </a:r>
          </a:p>
          <a:p>
            <a:r>
              <a:rPr kumimoji="1" lang="en" altLang="ja-JP" dirty="0"/>
              <a:t>The number of IoT devices is expected to increase to 40.6 billion by 2034.</a:t>
            </a:r>
          </a:p>
          <a:p>
            <a:r>
              <a:rPr kumimoji="1" lang="en" altLang="ja-JP" dirty="0"/>
              <a:t>Since IoT devices, such as home routers, printers, TVs, and cars, are connected to servers or other devices via the Internet.</a:t>
            </a:r>
          </a:p>
          <a:p>
            <a:endParaRPr kumimoji="1" lang="en" altLang="ja-JP" dirty="0"/>
          </a:p>
          <a:p>
            <a:r>
              <a:rPr kumimoji="1" lang="en" altLang="ja-JP" dirty="0"/>
              <a:t>IoT devices are exposed to a high risk of attacks.</a:t>
            </a:r>
          </a:p>
          <a:p>
            <a:r>
              <a:rPr kumimoji="1" lang="en" altLang="ja-JP" dirty="0"/>
              <a:t>In fact, between 2023 and 2024, the number of detected malware targeting IoT devices increased by 45% year over year.</a:t>
            </a:r>
          </a:p>
          <a:p>
            <a:r>
              <a:rPr kumimoji="1" lang="en" altLang="ja-JP" dirty="0"/>
              <a:t>Examples of such attacks include distributed denial-of-service attacks by exploiting compromised IoT devices.  </a:t>
            </a:r>
          </a:p>
          <a:p>
            <a:r>
              <a:rPr kumimoji="1" lang="en" altLang="ja-JP" dirty="0"/>
              <a:t>Incidents involving unauthorized modification of programs running inside IoT devices also occur.</a:t>
            </a:r>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2</a:t>
            </a:fld>
            <a:endParaRPr kumimoji="1" lang="ja-JP" altLang="en-US"/>
          </a:p>
        </p:txBody>
      </p:sp>
    </p:spTree>
    <p:extLst>
      <p:ext uri="{BB962C8B-B14F-4D97-AF65-F5344CB8AC3E}">
        <p14:creationId xmlns:p14="http://schemas.microsoft.com/office/powerpoint/2010/main" val="1521661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solidFill>
                  <a:schemeClr val="tx1"/>
                </a:solidFill>
              </a:rPr>
              <a:t>We executed our IDS inside an enclave using Keyspector</a:t>
            </a:r>
            <a:r>
              <a:rPr kumimoji="1" lang="en-US" altLang="ja-JP" dirty="0">
                <a:solidFill>
                  <a:schemeClr val="tx1"/>
                </a:solidFill>
              </a:rPr>
              <a:t>.</a:t>
            </a:r>
          </a:p>
          <a:p>
            <a:r>
              <a:rPr kumimoji="1" lang="en" altLang="ja-JP" dirty="0">
                <a:solidFill>
                  <a:schemeClr val="tx1"/>
                </a:solidFill>
              </a:rPr>
              <a:t>As a result, the output of our IDS matched the information</a:t>
            </a:r>
          </a:p>
          <a:p>
            <a:r>
              <a:rPr kumimoji="1" lang="en" altLang="ja-JP" dirty="0">
                <a:solidFill>
                  <a:schemeClr val="tx1"/>
                </a:solidFill>
              </a:rPr>
              <a:t>obtained in the target system.</a:t>
            </a:r>
          </a:p>
          <a:p>
            <a:endParaRPr kumimoji="1" lang="en" altLang="ja-JP" dirty="0">
              <a:solidFill>
                <a:schemeClr val="tx1"/>
              </a:solidFill>
            </a:endParaRPr>
          </a:p>
          <a:p>
            <a:r>
              <a:rPr kumimoji="1" lang="en" altLang="ja-JP" dirty="0">
                <a:solidFill>
                  <a:schemeClr val="tx1"/>
                </a:solidFill>
              </a:rPr>
              <a:t>Next, we slightly modified the IDS program.</a:t>
            </a:r>
          </a:p>
          <a:p>
            <a:r>
              <a:rPr lang="en" altLang="ja-JP" dirty="0">
                <a:solidFill>
                  <a:schemeClr val="tx1"/>
                </a:solidFill>
              </a:rPr>
              <a:t>As you can see in the figure on the left, such an illegitimate IDS could not eavesdrop on the system memory.</a:t>
            </a:r>
            <a:endParaRPr kumimoji="1" lang="en" altLang="ja-JP" dirty="0">
              <a:solidFill>
                <a:schemeClr val="tx1"/>
              </a:solidFill>
            </a:endParaRPr>
          </a:p>
          <a:p>
            <a:endParaRPr kumimoji="1" lang="en" altLang="ja-JP" dirty="0">
              <a:solidFill>
                <a:schemeClr val="tx1"/>
              </a:solidFill>
            </a:endParaRPr>
          </a:p>
          <a:p>
            <a:r>
              <a:rPr kumimoji="1" lang="en" altLang="ja-JP" dirty="0">
                <a:solidFill>
                  <a:schemeClr val="tx1"/>
                </a:solidFill>
              </a:rPr>
              <a:t>Next, we examined whether our IDS could detect IoT</a:t>
            </a:r>
          </a:p>
          <a:p>
            <a:r>
              <a:rPr kumimoji="1" lang="en" altLang="ja-JP" dirty="0">
                <a:solidFill>
                  <a:schemeClr val="tx1"/>
                </a:solidFill>
              </a:rPr>
              <a:t>malware.  First, we ran a program that performed communication to TCP</a:t>
            </a:r>
          </a:p>
          <a:p>
            <a:r>
              <a:rPr kumimoji="1" lang="en" altLang="ja-JP" dirty="0">
                <a:solidFill>
                  <a:schemeClr val="tx1"/>
                </a:solidFill>
              </a:rPr>
              <a:t>port number 2323, which was used by Mirai.</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 altLang="ja-JP" dirty="0">
                <a:solidFill>
                  <a:schemeClr val="tx1"/>
                </a:solidFill>
              </a:rPr>
              <a:t>As you can see in the top right figure, our IDS could detect unauthorized communication from the list of TCP connections.</a:t>
            </a:r>
          </a:p>
          <a:p>
            <a:endParaRPr kumimoji="1" lang="en" altLang="ja-JP" dirty="0">
              <a:solidFill>
                <a:schemeClr val="tx1"/>
              </a:solidFill>
            </a:endParaRPr>
          </a:p>
          <a:p>
            <a:r>
              <a:rPr kumimoji="1" lang="en" altLang="ja-JP" dirty="0">
                <a:solidFill>
                  <a:schemeClr val="tx1"/>
                </a:solidFill>
              </a:rPr>
              <a:t>Second, we ran a program whose process name was </a:t>
            </a:r>
            <a:r>
              <a:rPr kumimoji="1" lang="en" altLang="ja-JP" dirty="0" err="1">
                <a:solidFill>
                  <a:schemeClr val="tx1"/>
                </a:solidFill>
              </a:rPr>
              <a:t>dvrhelper</a:t>
            </a:r>
            <a:r>
              <a:rPr kumimoji="1" lang="en" altLang="ja-JP" dirty="0">
                <a:solidFill>
                  <a:schemeClr val="tx1"/>
                </a:solidFill>
              </a:rPr>
              <a:t>, which was used by </a:t>
            </a:r>
            <a:r>
              <a:rPr kumimoji="1" lang="en" altLang="ja-JP" dirty="0" err="1">
                <a:solidFill>
                  <a:schemeClr val="tx1"/>
                </a:solidFill>
              </a:rPr>
              <a:t>Mukashi</a:t>
            </a:r>
            <a:r>
              <a:rPr kumimoji="1" lang="en" altLang="ja-JP" dirty="0">
                <a:solidFill>
                  <a:schemeClr val="tx1"/>
                </a:solidFill>
              </a:rPr>
              <a:t>, a variant of Mirai.  </a:t>
            </a:r>
          </a:p>
          <a:p>
            <a:r>
              <a:rPr kumimoji="1" lang="en" altLang="ja-JP" dirty="0">
                <a:solidFill>
                  <a:schemeClr val="tx1"/>
                </a:solidFill>
              </a:rPr>
              <a:t>As you can see in the bottom right figure, our IDS could detect the unauthorized process from the process list.</a:t>
            </a: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20</a:t>
            </a:fld>
            <a:endParaRPr kumimoji="1" lang="ja-JP" altLang="en-US"/>
          </a:p>
        </p:txBody>
      </p:sp>
    </p:spTree>
    <p:extLst>
      <p:ext uri="{BB962C8B-B14F-4D97-AF65-F5344CB8AC3E}">
        <p14:creationId xmlns:p14="http://schemas.microsoft.com/office/powerpoint/2010/main" val="1617072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solidFill>
                  <a:schemeClr val="tx1"/>
                </a:solidFill>
              </a:rPr>
              <a:t>To examine the IDS performance, we measured the total time required for the IDS to collect system</a:t>
            </a:r>
          </a:p>
          <a:p>
            <a:r>
              <a:rPr kumimoji="1" lang="en" altLang="ja-JP" dirty="0">
                <a:solidFill>
                  <a:schemeClr val="tx1"/>
                </a:solidFill>
              </a:rPr>
              <a:t>information provided by the proc file system using Keyspector and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 altLang="ja-JP" dirty="0">
                <a:solidFill>
                  <a:schemeClr val="tx1"/>
                </a:solidFill>
              </a:rPr>
              <a:t>traditional IDS. These IDS collect </a:t>
            </a:r>
            <a:r>
              <a:rPr lang="en" altLang="ja-JP" dirty="0">
                <a:solidFill>
                  <a:schemeClr val="tx1"/>
                </a:solidFill>
              </a:rPr>
              <a:t>7 types of global information and 3 types of process information.</a:t>
            </a:r>
            <a:endParaRPr kumimoji="1" lang="en" altLang="ja-JP" dirty="0">
              <a:solidFill>
                <a:schemeClr val="tx1"/>
              </a:solidFill>
            </a:endParaRPr>
          </a:p>
          <a:p>
            <a:endParaRPr kumimoji="1" lang="en" altLang="ja-JP" dirty="0">
              <a:solidFill>
                <a:schemeClr val="tx1"/>
              </a:solidFill>
            </a:endParaRPr>
          </a:p>
          <a:p>
            <a:r>
              <a:rPr kumimoji="1" lang="en" altLang="ja-JP" dirty="0">
                <a:solidFill>
                  <a:schemeClr val="tx1"/>
                </a:solidFill>
              </a:rPr>
              <a:t>The table on the left shows the number of monitored objects in the target system.</a:t>
            </a:r>
          </a:p>
          <a:p>
            <a:r>
              <a:rPr lang="en" altLang="ja-JP" dirty="0">
                <a:solidFill>
                  <a:schemeClr val="tx1"/>
                </a:solidFill>
              </a:rPr>
              <a:t>Compared with the traditional method, Keyspector reduced the collection time by a factor of 2 on the emulator. In contrast, the collection time was 10% longer than the traditional IDS on the real device.</a:t>
            </a:r>
            <a:endParaRPr kumimoji="1" lang="ja-JP" altLang="en-US">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21</a:t>
            </a:fld>
            <a:endParaRPr kumimoji="1" lang="ja-JP" altLang="en-US"/>
          </a:p>
        </p:txBody>
      </p:sp>
    </p:spTree>
    <p:extLst>
      <p:ext uri="{BB962C8B-B14F-4D97-AF65-F5344CB8AC3E}">
        <p14:creationId xmlns:p14="http://schemas.microsoft.com/office/powerpoint/2010/main" val="2475252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solidFill>
                  <a:schemeClr val="tx1"/>
                </a:solidFill>
              </a:rPr>
              <a:t>To investigate the large difference between the emulator and the real</a:t>
            </a:r>
          </a:p>
          <a:p>
            <a:r>
              <a:rPr kumimoji="1" lang="en" altLang="ja-JP" dirty="0">
                <a:solidFill>
                  <a:schemeClr val="tx1"/>
                </a:solidFill>
              </a:rPr>
              <a:t>device, we measured the time required to collect the system</a:t>
            </a:r>
          </a:p>
          <a:p>
            <a:r>
              <a:rPr kumimoji="1" lang="en" altLang="ja-JP" dirty="0">
                <a:solidFill>
                  <a:schemeClr val="tx1"/>
                </a:solidFill>
              </a:rPr>
              <a:t>information necessary for generating each pseudo file.</a:t>
            </a:r>
          </a:p>
          <a:p>
            <a:r>
              <a:rPr lang="en" altLang="ja-JP" dirty="0">
                <a:solidFill>
                  <a:schemeClr val="tx1"/>
                </a:solidFill>
              </a:rPr>
              <a:t>The two graphs on the left shows a part of the breakdown of the collection time.</a:t>
            </a:r>
          </a:p>
          <a:p>
            <a:endParaRPr kumimoji="1" lang="en" altLang="ja-JP" dirty="0">
              <a:solidFill>
                <a:schemeClr val="tx1"/>
              </a:solidFill>
            </a:endParaRPr>
          </a:p>
          <a:p>
            <a:r>
              <a:rPr kumimoji="1" lang="en" altLang="ja-JP" dirty="0">
                <a:solidFill>
                  <a:schemeClr val="tx1"/>
                </a:solidFill>
              </a:rPr>
              <a:t>On the real device, the collection time in Keyspector was s</a:t>
            </a:r>
            <a:r>
              <a:rPr lang="en" altLang="ja-JP" dirty="0">
                <a:solidFill>
                  <a:schemeClr val="tx1"/>
                </a:solidFill>
              </a:rPr>
              <a:t>horter or longer than the traditional IDS</a:t>
            </a:r>
            <a:r>
              <a:rPr kumimoji="1" lang="en" altLang="ja-JP" dirty="0">
                <a:solidFill>
                  <a:schemeClr val="tx1"/>
                </a:solidFill>
              </a:rPr>
              <a:t>.  In contrast, it was shorter for</a:t>
            </a:r>
          </a:p>
          <a:p>
            <a:r>
              <a:rPr kumimoji="1" lang="en" altLang="ja-JP" dirty="0">
                <a:solidFill>
                  <a:schemeClr val="tx1"/>
                </a:solidFill>
              </a:rPr>
              <a:t>almost all pseudo files on the emulator.</a:t>
            </a:r>
          </a:p>
          <a:p>
            <a:endParaRPr kumimoji="1" lang="en" altLang="ja-JP" dirty="0">
              <a:solidFill>
                <a:schemeClr val="tx1"/>
              </a:solidFill>
            </a:endParaRPr>
          </a:p>
          <a:p>
            <a:r>
              <a:rPr kumimoji="1" lang="en" altLang="ja-JP" dirty="0">
                <a:solidFill>
                  <a:schemeClr val="tx1"/>
                </a:solidFill>
              </a:rPr>
              <a:t>We examined why the collection time was much longer in the traditional </a:t>
            </a:r>
            <a:r>
              <a:rPr lang="en" altLang="ja-JP" dirty="0">
                <a:solidFill>
                  <a:schemeClr val="tx1"/>
                </a:solidFill>
              </a:rPr>
              <a:t>IDS</a:t>
            </a:r>
            <a:r>
              <a:rPr kumimoji="1" lang="en" altLang="ja-JP" dirty="0">
                <a:solidFill>
                  <a:schemeClr val="tx1"/>
                </a:solidFill>
              </a:rPr>
              <a:t> only on the emulator. </a:t>
            </a:r>
          </a:p>
          <a:p>
            <a:endParaRPr kumimoji="1" lang="en" altLang="ja-JP" dirty="0">
              <a:solidFill>
                <a:schemeClr val="tx1"/>
              </a:solidFill>
            </a:endParaRPr>
          </a:p>
          <a:p>
            <a:r>
              <a:rPr lang="en" altLang="ja-JP" dirty="0">
                <a:solidFill>
                  <a:schemeClr val="tx1"/>
                </a:solidFill>
              </a:rPr>
              <a:t>The right-hand side figure shows the breakdown of the file collection time on the emulator.</a:t>
            </a:r>
          </a:p>
          <a:p>
            <a:r>
              <a:rPr lang="en" altLang="ja-JP" dirty="0">
                <a:solidFill>
                  <a:schemeClr val="tx1"/>
                </a:solidFill>
              </a:rPr>
              <a:t>From this result, we found that the cause was slower file access on the emulator.</a:t>
            </a:r>
            <a:endParaRPr kumimoji="1" lang="ja-JP" altLang="en-US">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22</a:t>
            </a:fld>
            <a:endParaRPr kumimoji="1" lang="ja-JP" altLang="en-US"/>
          </a:p>
        </p:txBody>
      </p:sp>
    </p:spTree>
    <p:extLst>
      <p:ext uri="{BB962C8B-B14F-4D97-AF65-F5344CB8AC3E}">
        <p14:creationId xmlns:p14="http://schemas.microsoft.com/office/powerpoint/2010/main" val="3300361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ltLang="ja-JP">
                <a:solidFill>
                  <a:schemeClr val="tx1"/>
                </a:solidFill>
              </a:rPr>
              <a:t>For TCP information, the collection time was not so long on the emulator</a:t>
            </a:r>
            <a:r>
              <a:rPr lang="en-US" altLang="ja-JP" dirty="0">
                <a:solidFill>
                  <a:schemeClr val="tx1"/>
                </a:solidFill>
              </a:rPr>
              <a:t>, but it was 5 times longer than the traditional IDS on the real device.</a:t>
            </a:r>
          </a:p>
          <a:p>
            <a:r>
              <a:rPr lang="en-JP" altLang="ja-JP">
                <a:solidFill>
                  <a:schemeClr val="tx1"/>
                </a:solidFill>
              </a:rPr>
              <a:t>As a result of our inspection, we found that the total size of the hash tables</a:t>
            </a:r>
          </a:p>
          <a:p>
            <a:r>
              <a:rPr lang="en-JP" altLang="ja-JP">
                <a:solidFill>
                  <a:schemeClr val="tx1"/>
                </a:solidFill>
              </a:rPr>
              <a:t>used to manage TCP connections in the kernel was 8</a:t>
            </a:r>
            <a:r>
              <a:rPr lang="en-US" altLang="ja-JP" dirty="0">
                <a:solidFill>
                  <a:schemeClr val="tx1"/>
                </a:solidFill>
              </a:rPr>
              <a:t> times</a:t>
            </a:r>
            <a:r>
              <a:rPr lang="en-JP" altLang="ja-JP">
                <a:solidFill>
                  <a:schemeClr val="tx1"/>
                </a:solidFill>
              </a:rPr>
              <a:t> larger on the real</a:t>
            </a:r>
          </a:p>
          <a:p>
            <a:r>
              <a:rPr lang="en-JP" altLang="ja-JP">
                <a:solidFill>
                  <a:schemeClr val="tx1"/>
                </a:solidFill>
              </a:rPr>
              <a:t>device.</a:t>
            </a:r>
            <a:endParaRPr lang="en-US" altLang="ja-JP" dirty="0">
              <a:solidFill>
                <a:schemeClr val="tx1"/>
              </a:solidFill>
            </a:endParaRPr>
          </a:p>
          <a:p>
            <a:r>
              <a:rPr lang="en-JP" altLang="ja-JP">
                <a:solidFill>
                  <a:schemeClr val="tx1"/>
                </a:solidFill>
              </a:rPr>
              <a:t>Since our IDS traversed the hash tables to obtain the list of</a:t>
            </a:r>
          </a:p>
          <a:p>
            <a:r>
              <a:rPr lang="en-JP" altLang="ja-JP">
                <a:solidFill>
                  <a:schemeClr val="tx1"/>
                </a:solidFill>
              </a:rPr>
              <a:t>TCP connections, the number of address translations increased by a</a:t>
            </a:r>
          </a:p>
          <a:p>
            <a:r>
              <a:rPr lang="en-JP" altLang="ja-JP">
                <a:solidFill>
                  <a:schemeClr val="tx1"/>
                </a:solidFill>
              </a:rPr>
              <a:t>factor of 8.</a:t>
            </a:r>
            <a:endParaRPr lang="en-US" altLang="ja-JP" dirty="0">
              <a:solidFill>
                <a:schemeClr val="tx1"/>
              </a:solidFill>
            </a:endParaRPr>
          </a:p>
          <a:p>
            <a:r>
              <a:rPr lang="en-US" altLang="ja-JP" dirty="0">
                <a:solidFill>
                  <a:schemeClr val="tx1"/>
                </a:solidFill>
              </a:rPr>
              <a:t>T</a:t>
            </a:r>
            <a:r>
              <a:rPr lang="en-JP" altLang="ja-JP">
                <a:solidFill>
                  <a:schemeClr val="tx1"/>
                </a:solidFill>
              </a:rPr>
              <a:t>he collection time was proportional to the</a:t>
            </a:r>
          </a:p>
          <a:p>
            <a:r>
              <a:rPr lang="en-JP" altLang="ja-JP">
                <a:solidFill>
                  <a:schemeClr val="tx1"/>
                </a:solidFill>
              </a:rPr>
              <a:t>number of address translations.</a:t>
            </a:r>
            <a:endParaRPr lang="en-US" altLang="ja-JP" dirty="0">
              <a:solidFill>
                <a:schemeClr val="tx1"/>
              </a:solidFill>
            </a:endParaRPr>
          </a:p>
          <a:p>
            <a:r>
              <a:rPr lang="en-JP" altLang="ja-JP">
                <a:solidFill>
                  <a:schemeClr val="tx1"/>
                </a:solidFill>
              </a:rPr>
              <a:t>From this result, it was </a:t>
            </a:r>
            <a:r>
              <a:rPr lang="en-US" altLang="ja-JP" dirty="0">
                <a:solidFill>
                  <a:schemeClr val="tx1"/>
                </a:solidFill>
              </a:rPr>
              <a:t>revealed</a:t>
            </a:r>
            <a:r>
              <a:rPr lang="en-JP" altLang="ja-JP">
                <a:solidFill>
                  <a:schemeClr val="tx1"/>
                </a:solidFill>
              </a:rPr>
              <a:t> that the overhead of</a:t>
            </a:r>
          </a:p>
          <a:p>
            <a:r>
              <a:rPr lang="en-JP" altLang="ja-JP">
                <a:solidFill>
                  <a:schemeClr val="tx1"/>
                </a:solidFill>
              </a:rPr>
              <a:t>Keyspector came from address translation performed in software.</a:t>
            </a:r>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23</a:t>
            </a:fld>
            <a:endParaRPr kumimoji="1" lang="ja-JP" altLang="en-US"/>
          </a:p>
        </p:txBody>
      </p:sp>
    </p:spTree>
    <p:extLst>
      <p:ext uri="{BB962C8B-B14F-4D97-AF65-F5344CB8AC3E}">
        <p14:creationId xmlns:p14="http://schemas.microsoft.com/office/powerpoint/2010/main" val="2379854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solidFill>
                  <a:schemeClr val="tx1"/>
                </a:solidFill>
              </a:rPr>
              <a:t>To examine the impact of the execution of IDS on system performance,</a:t>
            </a:r>
          </a:p>
          <a:p>
            <a:r>
              <a:rPr kumimoji="1" lang="en" altLang="ja-JP" dirty="0">
                <a:solidFill>
                  <a:schemeClr val="tx1"/>
                </a:solidFill>
              </a:rPr>
              <a:t>we executed the sysbench benchmark in the target system. Then, we measured the CPU performance while we periodically ran the IDS using Keyspector.  In this experiment, we configured the IDS to</a:t>
            </a:r>
          </a:p>
          <a:p>
            <a:r>
              <a:rPr kumimoji="1" lang="en" altLang="ja-JP" dirty="0">
                <a:solidFill>
                  <a:schemeClr val="tx1"/>
                </a:solidFill>
              </a:rPr>
              <a:t>collect system information at intervals ranging from 0 to 20 seconds.  For comparison, we measured the performance</a:t>
            </a:r>
          </a:p>
          <a:p>
            <a:r>
              <a:rPr kumimoji="1" lang="en" altLang="ja-JP" dirty="0">
                <a:solidFill>
                  <a:schemeClr val="tx1"/>
                </a:solidFill>
              </a:rPr>
              <a:t>without running the IDS.</a:t>
            </a:r>
          </a:p>
          <a:p>
            <a:r>
              <a:rPr kumimoji="1" lang="en" altLang="ja-JP" dirty="0">
                <a:solidFill>
                  <a:schemeClr val="tx1"/>
                </a:solidFill>
              </a:rPr>
              <a:t>The experiments revealed that , performance degradation was similar in the emulator and the real device and was 0.7-22%. </a:t>
            </a:r>
          </a:p>
          <a:p>
            <a:r>
              <a:rPr kumimoji="1" lang="en" altLang="ja-JP" dirty="0">
                <a:solidFill>
                  <a:schemeClr val="tx1"/>
                </a:solidFill>
              </a:rPr>
              <a:t>This overhead was reduced by lowering the frequency of the execution of the IDS. </a:t>
            </a:r>
            <a:endParaRPr kumimoji="1" lang="ja-JP" altLang="en-US">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24</a:t>
            </a:fld>
            <a:endParaRPr kumimoji="1" lang="ja-JP" altLang="en-US"/>
          </a:p>
        </p:txBody>
      </p:sp>
    </p:spTree>
    <p:extLst>
      <p:ext uri="{BB962C8B-B14F-4D97-AF65-F5344CB8AC3E}">
        <p14:creationId xmlns:p14="http://schemas.microsoft.com/office/powerpoint/2010/main" val="1345699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r>
              <a:rPr lang="en" altLang="ja-JP" dirty="0">
                <a:solidFill>
                  <a:schemeClr val="tx1"/>
                </a:solidFill>
              </a:rPr>
              <a:t>Several methods of IDS with SMM </a:t>
            </a:r>
            <a:r>
              <a:rPr kumimoji="1" lang="en" altLang="ja-JP" dirty="0">
                <a:solidFill>
                  <a:schemeClr val="tx1"/>
                </a:solidFill>
              </a:rPr>
              <a:t>achieve the secure execution of host-based IDS by using System Management Mode.</a:t>
            </a:r>
          </a:p>
          <a:p>
            <a:pPr marL="0" marR="0" lvl="0" indent="0" algn="l" defTabSz="457200" rtl="0" eaLnBrk="1" fontAlgn="auto" latinLnBrk="0" hangingPunct="1">
              <a:lnSpc>
                <a:spcPct val="100000"/>
              </a:lnSpc>
              <a:spcBef>
                <a:spcPts val="0"/>
              </a:spcBef>
              <a:spcAft>
                <a:spcPts val="0"/>
              </a:spcAft>
              <a:buClrTx/>
              <a:buSzTx/>
              <a:buFontTx/>
              <a:buNone/>
              <a:tabLst/>
              <a:defRPr/>
            </a:pPr>
            <a:r>
              <a:rPr lang="en" altLang="ja-JP" strike="noStrike" dirty="0">
                <a:solidFill>
                  <a:schemeClr val="tx1"/>
                </a:solidFill>
              </a:rPr>
              <a:t>However, it is not easy to update IDS embedded into BIOS.</a:t>
            </a:r>
            <a:endParaRPr kumimoji="1" lang="en" altLang="ja-JP" strike="noStrike" dirty="0">
              <a:solidFill>
                <a:schemeClr val="tx1"/>
              </a:solidFill>
            </a:endParaRPr>
          </a:p>
          <a:p>
            <a:r>
              <a:rPr kumimoji="1" lang="en" altLang="ja-JP" strike="noStrike" dirty="0" err="1">
                <a:solidFill>
                  <a:schemeClr val="tx1"/>
                </a:solidFill>
              </a:rPr>
              <a:t>Keyspector</a:t>
            </a:r>
            <a:r>
              <a:rPr kumimoji="1" lang="en" altLang="ja-JP" strike="noStrike" dirty="0">
                <a:solidFill>
                  <a:schemeClr val="tx1"/>
                </a:solidFill>
              </a:rPr>
              <a:t> can easily update IDS running in an enclave.</a:t>
            </a:r>
          </a:p>
          <a:p>
            <a:endParaRPr kumimoji="1" lang="en" altLang="ja-JP" strike="noStrike" dirty="0">
              <a:solidFill>
                <a:schemeClr val="tx1"/>
              </a:solidFill>
            </a:endParaRPr>
          </a:p>
          <a:p>
            <a:r>
              <a:rPr kumimoji="1" lang="en" altLang="ja-JP" dirty="0">
                <a:solidFill>
                  <a:schemeClr val="tx1"/>
                </a:solidFill>
              </a:rPr>
              <a:t>SSdetector enables the secure execution of host-based IDS by combining Intel SGX and SMM.</a:t>
            </a:r>
          </a:p>
          <a:p>
            <a:r>
              <a:rPr kumimoji="1" lang="en" altLang="ja-JP" dirty="0">
                <a:solidFill>
                  <a:schemeClr val="tx1"/>
                </a:solidFill>
              </a:rPr>
              <a:t>To detect the termination of the SGX enclave running IDS by attackers, a remote host periodically sends heartbeats to IDS.</a:t>
            </a:r>
          </a:p>
          <a:p>
            <a:r>
              <a:rPr kumimoji="1" lang="en" altLang="ja-JP" dirty="0">
                <a:solidFill>
                  <a:schemeClr val="tx1"/>
                </a:solidFill>
              </a:rPr>
              <a:t>In Keyspector, the security monitor can check the execution state of IDS.</a:t>
            </a:r>
          </a:p>
          <a:p>
            <a:endParaRPr kumimoji="1" lang="en" altLang="ja-JP" dirty="0">
              <a:solidFill>
                <a:schemeClr val="tx1"/>
              </a:solidFill>
            </a:endParaRPr>
          </a:p>
          <a:p>
            <a:r>
              <a:rPr kumimoji="1" lang="en" altLang="ja-JP" dirty="0">
                <a:solidFill>
                  <a:schemeClr val="tx1"/>
                </a:solidFill>
              </a:rPr>
              <a:t>Elasticlave is a memory model that enables flexible memory sharing among enclaves and the target system in RISC-V. </a:t>
            </a:r>
          </a:p>
          <a:p>
            <a:r>
              <a:rPr kumimoji="1" lang="en" altLang="ja-JP" dirty="0">
                <a:solidFill>
                  <a:schemeClr val="tx1"/>
                </a:solidFill>
              </a:rPr>
              <a:t>It assumes that they share a part of their memory, while Keyspector shares the entire system memory with an enclave.</a:t>
            </a:r>
            <a:endParaRPr kumimoji="1" lang="ja-JP" altLang="en-US">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25</a:t>
            </a:fld>
            <a:endParaRPr kumimoji="1" lang="ja-JP" altLang="en-US"/>
          </a:p>
        </p:txBody>
      </p:sp>
    </p:spTree>
    <p:extLst>
      <p:ext uri="{BB962C8B-B14F-4D97-AF65-F5344CB8AC3E}">
        <p14:creationId xmlns:p14="http://schemas.microsoft.com/office/powerpoint/2010/main" val="202841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JP"/>
          </a:p>
        </p:txBody>
      </p:sp>
      <p:sp>
        <p:nvSpPr>
          <p:cNvPr id="3" name="Notes Placeholder 2"/>
          <p:cNvSpPr>
            <a:spLocks noGrp="1"/>
          </p:cNvSpPr>
          <p:nvPr>
            <p:ph type="body" idx="1"/>
          </p:nvPr>
        </p:nvSpPr>
        <p:spPr/>
        <p:txBody>
          <a:bodyPr/>
          <a:lstStyle/>
          <a:p>
            <a:r>
              <a:rPr lang="en-US" altLang="ja-JP" dirty="0">
                <a:solidFill>
                  <a:schemeClr val="tx1"/>
                </a:solidFill>
              </a:rPr>
              <a:t>In conclusion, we proposed Keyspector for enabling the secure execution of IDS using RISC-V Keystone.</a:t>
            </a:r>
          </a:p>
          <a:p>
            <a:r>
              <a:rPr lang="en-US" altLang="ja-JP" dirty="0">
                <a:solidFill>
                  <a:schemeClr val="tx1"/>
                </a:solidFill>
              </a:rPr>
              <a:t>Keyspector runs IDS in an enclave and allows it to directly access the memory of the target system.</a:t>
            </a:r>
          </a:p>
          <a:p>
            <a:r>
              <a:rPr lang="en-US" altLang="ja-JP" dirty="0">
                <a:solidFill>
                  <a:schemeClr val="tx1"/>
                </a:solidFill>
              </a:rPr>
              <a:t>It limits enclaves that can share the system memory.</a:t>
            </a:r>
          </a:p>
          <a:p>
            <a:r>
              <a:rPr lang="en-US" altLang="ja-JP" dirty="0">
                <a:solidFill>
                  <a:schemeClr val="tx1"/>
                </a:solidFill>
              </a:rPr>
              <a:t>We have developed the IDS that collects the OS data of the target system</a:t>
            </a:r>
          </a:p>
          <a:p>
            <a:r>
              <a:rPr lang="en-US" altLang="ja-JP" dirty="0">
                <a:solidFill>
                  <a:schemeClr val="tx1"/>
                </a:solidFill>
              </a:rPr>
              <a:t>and confirmed that the overhead was 10%.</a:t>
            </a:r>
          </a:p>
          <a:p>
            <a:endParaRPr lang="en-US" altLang="ja-JP" dirty="0">
              <a:solidFill>
                <a:schemeClr val="tx1"/>
              </a:solidFill>
            </a:endParaRPr>
          </a:p>
          <a:p>
            <a:r>
              <a:rPr lang="en-US" altLang="ja-JP" dirty="0">
                <a:solidFill>
                  <a:schemeClr val="tx1"/>
                </a:solidFill>
              </a:rPr>
              <a:t>One of our future work is to implement a mechanism for combining controlled memory sharing with remote attestation.</a:t>
            </a:r>
          </a:p>
          <a:p>
            <a:r>
              <a:rPr lang="en-US" altLang="ja-JP" dirty="0">
                <a:solidFill>
                  <a:schemeClr val="tx1"/>
                </a:solidFill>
              </a:rPr>
              <a:t>Also, we would like to monitor the state of the enclave running IDS in the security monitor.</a:t>
            </a:r>
          </a:p>
          <a:p>
            <a:r>
              <a:rPr lang="en-US" altLang="ja-JP" dirty="0">
                <a:solidFill>
                  <a:schemeClr val="tx1"/>
                </a:solidFill>
              </a:rPr>
              <a:t>We need to collect other types of system information to implement various types of IDS.</a:t>
            </a:r>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26</a:t>
            </a:fld>
            <a:endParaRPr kumimoji="1" lang="ja-JP" altLang="en-US"/>
          </a:p>
        </p:txBody>
      </p:sp>
    </p:spTree>
    <p:extLst>
      <p:ext uri="{BB962C8B-B14F-4D97-AF65-F5344CB8AC3E}">
        <p14:creationId xmlns:p14="http://schemas.microsoft.com/office/powerpoint/2010/main" val="92633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r>
              <a:rPr kumimoji="1" lang="en" altLang="ja-JP" dirty="0"/>
              <a:t>IDS monitors abnormal behaviors of the system inside an IoT device and notifies administrators of possible intrusions.</a:t>
            </a:r>
          </a:p>
          <a:p>
            <a:r>
              <a:rPr kumimoji="1" lang="en" altLang="ja-JP" dirty="0"/>
              <a:t>However, it is not easy to securely execute host-based IDS inside a target system. </a:t>
            </a:r>
          </a:p>
          <a:p>
            <a:r>
              <a:rPr kumimoji="1" lang="en" altLang="ja-JP" dirty="0"/>
              <a:t>Once the system is compromised, IDS itself may be tampered with by intruders.  Although IDS can be protected by running it inside the OS, even such IDS can be compromised if the OS contains vulnerabilities.</a:t>
            </a:r>
          </a:p>
          <a:p>
            <a:endParaRPr kumimoji="1" lang="en" altLang="ja-JP" dirty="0"/>
          </a:p>
          <a:p>
            <a:r>
              <a:rPr kumimoji="1" lang="en" altLang="ja-JP" dirty="0"/>
              <a:t>To securely execute IDS, using trusted execution environments (TEEs) provided by recent processors has been proposed. </a:t>
            </a:r>
          </a:p>
          <a:p>
            <a:r>
              <a:rPr lang="en" altLang="ja-JP" dirty="0"/>
              <a:t>Using a TEE allows programs to run securely in logically isolated memory regions.</a:t>
            </a:r>
            <a:endParaRPr kumimoji="1" lang="en" altLang="ja-JP" dirty="0"/>
          </a:p>
          <a:p>
            <a:r>
              <a:rPr lang="en" altLang="ja-JP" dirty="0"/>
              <a:t>If you use a TEE, it can protect the IDS even from the operating system.</a:t>
            </a:r>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3</a:t>
            </a:fld>
            <a:endParaRPr kumimoji="1" lang="ja-JP" altLang="en-US"/>
          </a:p>
        </p:txBody>
      </p:sp>
    </p:spTree>
    <p:extLst>
      <p:ext uri="{BB962C8B-B14F-4D97-AF65-F5344CB8AC3E}">
        <p14:creationId xmlns:p14="http://schemas.microsoft.com/office/powerpoint/2010/main" val="276567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r>
              <a:rPr kumimoji="1" lang="en" altLang="ja-JP" dirty="0">
                <a:solidFill>
                  <a:schemeClr val="tx1"/>
                </a:solidFill>
              </a:rPr>
              <a:t>For example, a method that securely executes IDS using Intel SGX has been proposed.</a:t>
            </a:r>
          </a:p>
          <a:p>
            <a:r>
              <a:rPr kumimoji="1" lang="en" altLang="ja-JP" dirty="0">
                <a:solidFill>
                  <a:schemeClr val="tx1"/>
                </a:solidFill>
              </a:rPr>
              <a:t>IDS can be securely executed inside a protection domain called an SGX enclave on top of the OS.</a:t>
            </a:r>
          </a:p>
          <a:p>
            <a:r>
              <a:rPr kumimoji="1" lang="en" altLang="ja-JP" dirty="0">
                <a:solidFill>
                  <a:schemeClr val="tx1"/>
                </a:solidFill>
              </a:rPr>
              <a:t>SGX ensures the integrity of the enclave memory and thereby prevents attackers from modifying the running code.</a:t>
            </a:r>
          </a:p>
          <a:p>
            <a:r>
              <a:rPr kumimoji="1" lang="en" altLang="ja-JP" dirty="0">
                <a:solidFill>
                  <a:schemeClr val="tx1"/>
                </a:solidFill>
              </a:rPr>
              <a:t>Since the enclave memory is encrypted, data inside the enclave cannot be eavesdropped on by attackers.</a:t>
            </a:r>
          </a:p>
          <a:p>
            <a:endParaRPr kumimoji="1" lang="en" altLang="ja-JP" dirty="0">
              <a:solidFill>
                <a:schemeClr val="tx1"/>
              </a:solidFill>
            </a:endParaRPr>
          </a:p>
          <a:p>
            <a:r>
              <a:rPr lang="en" altLang="ja-JP" dirty="0">
                <a:solidFill>
                  <a:schemeClr val="tx1"/>
                </a:solidFill>
              </a:rPr>
              <a:t>IDS</a:t>
            </a:r>
            <a:r>
              <a:rPr kumimoji="1" lang="en" altLang="ja-JP" dirty="0">
                <a:solidFill>
                  <a:schemeClr val="tx1"/>
                </a:solidFill>
              </a:rPr>
              <a:t> in an enclave monitors system information by accessing the memory of the target system. </a:t>
            </a:r>
          </a:p>
          <a:p>
            <a:r>
              <a:rPr kumimoji="1" lang="en" altLang="ja-JP" dirty="0">
                <a:solidFill>
                  <a:schemeClr val="tx1"/>
                </a:solidFill>
              </a:rPr>
              <a:t>However, it cannot directly access the system memory because an SGX enclave has the same privileges as an application.</a:t>
            </a:r>
          </a:p>
          <a:p>
            <a:r>
              <a:rPr kumimoji="1" lang="en" altLang="ja-JP" dirty="0">
                <a:solidFill>
                  <a:schemeClr val="tx1"/>
                </a:solidFill>
              </a:rPr>
              <a:t>Therefore, it invokes BIOS running below the OS and securely obtains the memory data of the OS </a:t>
            </a:r>
            <a:r>
              <a:rPr lang="en" altLang="ja-JP" dirty="0">
                <a:solidFill>
                  <a:schemeClr val="tx1"/>
                </a:solidFill>
              </a:rPr>
              <a:t>using</a:t>
            </a:r>
            <a:r>
              <a:rPr kumimoji="1" lang="en" altLang="ja-JP" dirty="0">
                <a:solidFill>
                  <a:schemeClr val="tx1"/>
                </a:solidFill>
              </a:rPr>
              <a:t> System Management Mode (SMM).</a:t>
            </a:r>
            <a:endParaRPr kumimoji="1" lang="ja-JP" altLang="en-US">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4</a:t>
            </a:fld>
            <a:endParaRPr kumimoji="1" lang="ja-JP" altLang="en-US"/>
          </a:p>
        </p:txBody>
      </p:sp>
    </p:spTree>
    <p:extLst>
      <p:ext uri="{BB962C8B-B14F-4D97-AF65-F5344CB8AC3E}">
        <p14:creationId xmlns:p14="http://schemas.microsoft.com/office/powerpoint/2010/main" val="22786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r>
              <a:rPr kumimoji="1" lang="en" altLang="ja-JP" dirty="0">
                <a:solidFill>
                  <a:schemeClr val="tx1"/>
                </a:solidFill>
              </a:rPr>
              <a:t>However, this system incur significant overhead in obtaining memory data. </a:t>
            </a:r>
          </a:p>
          <a:p>
            <a:r>
              <a:rPr kumimoji="1" lang="en" altLang="ja-JP" dirty="0">
                <a:solidFill>
                  <a:schemeClr val="tx1"/>
                </a:solidFill>
              </a:rPr>
              <a:t>IDS in an enclave must invoke BIOS by generating system management interrupts.</a:t>
            </a:r>
          </a:p>
          <a:p>
            <a:r>
              <a:rPr kumimoji="1" lang="en" altLang="ja-JP" dirty="0">
                <a:solidFill>
                  <a:schemeClr val="tx1"/>
                </a:solidFill>
              </a:rPr>
              <a:t>To prevent eavesdropping and tampering by the untrusted application code or an untrusted OS,</a:t>
            </a:r>
          </a:p>
          <a:p>
            <a:r>
              <a:rPr kumimoji="1" lang="en" altLang="ja-JP" dirty="0">
                <a:solidFill>
                  <a:schemeClr val="tx1"/>
                </a:solidFill>
              </a:rPr>
              <a:t>the enclave and the SMM program in BIOS need to encrypt and integrity-check exchanged data.</a:t>
            </a:r>
          </a:p>
          <a:p>
            <a:endParaRPr kumimoji="1" lang="en" altLang="ja-JP" dirty="0">
              <a:solidFill>
                <a:schemeClr val="tx1"/>
              </a:solidFill>
            </a:endParaRPr>
          </a:p>
          <a:p>
            <a:r>
              <a:rPr kumimoji="1" lang="en" altLang="ja-JP" dirty="0">
                <a:solidFill>
                  <a:schemeClr val="tx1"/>
                </a:solidFill>
              </a:rPr>
              <a:t>In addition, the entire target system is halted while the SMM program is executed in BIOS.</a:t>
            </a:r>
          </a:p>
          <a:p>
            <a:endParaRPr kumimoji="1" lang="en" altLang="ja-JP" dirty="0">
              <a:solidFill>
                <a:schemeClr val="tx1"/>
              </a:solidFill>
            </a:endParaRPr>
          </a:p>
          <a:p>
            <a:r>
              <a:rPr kumimoji="1" lang="en" altLang="ja-JP" dirty="0">
                <a:solidFill>
                  <a:schemeClr val="tx1"/>
                </a:solidFill>
              </a:rPr>
              <a:t>Furthermore, SGX is currently supported only on server-grade Intel processors.</a:t>
            </a:r>
          </a:p>
          <a:p>
            <a:r>
              <a:rPr lang="en" altLang="ja-JP" b="0" dirty="0">
                <a:solidFill>
                  <a:schemeClr val="tx1"/>
                </a:solidFill>
              </a:rPr>
              <a:t>Previously, it was possible to use SGX on desktop PCs</a:t>
            </a:r>
            <a:endParaRPr kumimoji="1" lang="en" altLang="ja-JP" b="0" dirty="0">
              <a:solidFill>
                <a:schemeClr val="tx1"/>
              </a:solidFill>
            </a:endParaRPr>
          </a:p>
          <a:p>
            <a:r>
              <a:rPr kumimoji="1" lang="en" altLang="ja-JP" dirty="0">
                <a:solidFill>
                  <a:schemeClr val="tx1"/>
                </a:solidFill>
              </a:rPr>
              <a:t>Thus, it cannot be applied to IoT devices.</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5</a:t>
            </a:fld>
            <a:endParaRPr kumimoji="1" lang="ja-JP" altLang="en-US"/>
          </a:p>
        </p:txBody>
      </p:sp>
    </p:spTree>
    <p:extLst>
      <p:ext uri="{BB962C8B-B14F-4D97-AF65-F5344CB8AC3E}">
        <p14:creationId xmlns:p14="http://schemas.microsoft.com/office/powerpoint/2010/main" val="335766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On the other hand, Arm processors provide a TEE called TrustZone.</a:t>
            </a:r>
          </a:p>
          <a:p>
            <a:r>
              <a:rPr kumimoji="1" lang="en" altLang="ja-JP" dirty="0"/>
              <a:t>They are commonly used in IoT devices.</a:t>
            </a:r>
          </a:p>
          <a:p>
            <a:r>
              <a:rPr kumimoji="1" lang="en" altLang="ja-JP" dirty="0"/>
              <a:t>TrustZone provides two execution environments known as worlds.</a:t>
            </a:r>
          </a:p>
          <a:p>
            <a:r>
              <a:rPr lang="en" altLang="ja-JP" dirty="0"/>
              <a:t>A method that executes IDS in the secure world of TrustZone has also been proposed.</a:t>
            </a:r>
          </a:p>
          <a:p>
            <a:r>
              <a:rPr lang="en" altLang="ja-JP" dirty="0"/>
              <a:t>In this approach, the IDS monitors OS data in the normal world and directly accesses its system memory.</a:t>
            </a:r>
          </a:p>
          <a:p>
            <a:endParaRPr kumimoji="1" lang="en" altLang="ja-JP" dirty="0"/>
          </a:p>
          <a:p>
            <a:r>
              <a:rPr kumimoji="1" lang="en" altLang="ja-JP" dirty="0"/>
              <a:t>However, the secure world has higher privileges than necessary for IDS.</a:t>
            </a:r>
          </a:p>
          <a:p>
            <a:r>
              <a:rPr kumimoji="1" lang="en" altLang="ja-JP" dirty="0"/>
              <a:t>In fact, various vulnerabilities in TAs and the trusted OS have been reported.  </a:t>
            </a:r>
          </a:p>
          <a:p>
            <a:r>
              <a:rPr kumimoji="1" lang="en" altLang="ja-JP" dirty="0"/>
              <a:t>If IDS is compromised, these high privileges may be taken over by attackers.</a:t>
            </a:r>
          </a:p>
          <a:p>
            <a:r>
              <a:rPr kumimoji="1" lang="en" altLang="ja-JP" dirty="0"/>
              <a:t>Therefore, developing IDS in the secure world requires great caution.  </a:t>
            </a:r>
          </a:p>
          <a:p>
            <a:r>
              <a:rPr kumimoji="1" lang="en" altLang="ja-JP" dirty="0"/>
              <a:t>In fact, many devices do not allow users to execute custom TAs.</a:t>
            </a:r>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6</a:t>
            </a:fld>
            <a:endParaRPr kumimoji="1" lang="ja-JP" altLang="en-US"/>
          </a:p>
        </p:txBody>
      </p:sp>
    </p:spTree>
    <p:extLst>
      <p:ext uri="{BB962C8B-B14F-4D97-AF65-F5344CB8AC3E}">
        <p14:creationId xmlns:p14="http://schemas.microsoft.com/office/powerpoint/2010/main" val="86438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JP"/>
          </a:p>
        </p:txBody>
      </p:sp>
      <p:sp>
        <p:nvSpPr>
          <p:cNvPr id="3" name="Notes Placeholder 2"/>
          <p:cNvSpPr>
            <a:spLocks noGrp="1"/>
          </p:cNvSpPr>
          <p:nvPr>
            <p:ph type="body" idx="1"/>
          </p:nvPr>
        </p:nvSpPr>
        <p:spPr/>
        <p:txBody>
          <a:bodyPr/>
          <a:lstStyle/>
          <a:p>
            <a:r>
              <a:rPr lang="en-US" altLang="ja-JP" dirty="0"/>
              <a:t>As a new approach, we propose Keyspector for enabling the secure execution of IDS using RISC-V Keystone.</a:t>
            </a:r>
          </a:p>
          <a:p>
            <a:r>
              <a:rPr lang="en-US" altLang="ja-JP" dirty="0"/>
              <a:t>Keystone is a TEE for RISC-V processors.</a:t>
            </a:r>
          </a:p>
          <a:p>
            <a:r>
              <a:rPr lang="en-US" altLang="ja-JP" dirty="0"/>
              <a:t>RISC-V is an open-source instruction set architecture that has recently gained attention and is expected to be widely adopted in IoT devices.</a:t>
            </a:r>
          </a:p>
          <a:p>
            <a:endParaRPr lang="en-US" altLang="ja-JP" dirty="0"/>
          </a:p>
          <a:p>
            <a:r>
              <a:rPr lang="en-US" altLang="ja-JP" dirty="0"/>
              <a:t>Keyspector executes IDS inside a Keystone enclave and prevents it from being eavesdropped on or tampered with.</a:t>
            </a:r>
          </a:p>
          <a:p>
            <a:r>
              <a:rPr lang="en-US" altLang="ja-JP" dirty="0"/>
              <a:t>Both the enclave and the target system run on top of the security monitor and are strictly isolated from each other.  </a:t>
            </a:r>
          </a:p>
          <a:p>
            <a:r>
              <a:rPr lang="en-US" altLang="ja-JP" dirty="0"/>
              <a:t>The security monitor is software running in the highest privilege called M-mode.</a:t>
            </a:r>
          </a:p>
        </p:txBody>
      </p:sp>
      <p:sp>
        <p:nvSpPr>
          <p:cNvPr id="4" name="Slide Number Placeholder 3"/>
          <p:cNvSpPr>
            <a:spLocks noGrp="1"/>
          </p:cNvSpPr>
          <p:nvPr>
            <p:ph type="sldNum" sz="quarter" idx="5"/>
          </p:nvPr>
        </p:nvSpPr>
        <p:spPr/>
        <p:txBody>
          <a:bodyPr/>
          <a:lstStyle/>
          <a:p>
            <a:fld id="{91F1B9D0-55A2-ED4B-88D2-EABFA36E430D}" type="slidenum">
              <a:rPr kumimoji="1" lang="ja-JP" altLang="en-US" smtClean="0"/>
              <a:t>7</a:t>
            </a:fld>
            <a:endParaRPr kumimoji="1" lang="ja-JP" altLang="en-US"/>
          </a:p>
        </p:txBody>
      </p:sp>
    </p:spTree>
    <p:extLst>
      <p:ext uri="{BB962C8B-B14F-4D97-AF65-F5344CB8AC3E}">
        <p14:creationId xmlns:p14="http://schemas.microsoft.com/office/powerpoint/2010/main" val="222202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r>
              <a:rPr kumimoji="1" lang="en" altLang="ja-JP" dirty="0"/>
              <a:t>Keyspector allows its enclave to directly access the entire system memory unlike SGX.</a:t>
            </a:r>
          </a:p>
          <a:p>
            <a:r>
              <a:rPr kumimoji="1" lang="en" altLang="ja-JP" dirty="0"/>
              <a:t>To access the system memory, a</a:t>
            </a:r>
            <a:r>
              <a:rPr lang="en" altLang="ja-JP" dirty="0"/>
              <a:t>n SGX enclave </a:t>
            </a:r>
            <a:r>
              <a:rPr kumimoji="1" lang="en" altLang="ja-JP" dirty="0"/>
              <a:t>must rely on external trusted components such as BIOS and perform indirect memory access.</a:t>
            </a:r>
          </a:p>
          <a:p>
            <a:r>
              <a:rPr kumimoji="1" lang="en" altLang="ja-JP" dirty="0"/>
              <a:t>Therefore, data protection mechanisms are required between the enclave and the external component. </a:t>
            </a:r>
          </a:p>
          <a:p>
            <a:r>
              <a:rPr lang="en" altLang="ja-JP" dirty="0"/>
              <a:t>In contrast, Keyspector eliminates the overhead of the indirect memory access and the encryption and integrity checks.</a:t>
            </a:r>
          </a:p>
          <a:p>
            <a:endParaRPr lang="en" altLang="ja-JP" dirty="0"/>
          </a:p>
          <a:p>
            <a:r>
              <a:rPr lang="en" altLang="ja-JP" dirty="0"/>
              <a:t>In Keyspector, no excessive privileges are granted, so it can protect the target system from an erroneous IDS.</a:t>
            </a:r>
          </a:p>
          <a:p>
            <a:r>
              <a:rPr lang="en" altLang="ja-JP" dirty="0"/>
              <a:t>Since an enclave has lower privileges than the secure world in TrustZone, the IDS cannot destroy the system memory. </a:t>
            </a:r>
          </a:p>
          <a:p>
            <a:endParaRPr lang="en" altLang="ja-JP" dirty="0"/>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8</a:t>
            </a:fld>
            <a:endParaRPr kumimoji="1" lang="ja-JP" altLang="en-US"/>
          </a:p>
        </p:txBody>
      </p:sp>
    </p:spTree>
    <p:extLst>
      <p:ext uri="{BB962C8B-B14F-4D97-AF65-F5344CB8AC3E}">
        <p14:creationId xmlns:p14="http://schemas.microsoft.com/office/powerpoint/2010/main" val="106465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solidFill>
                  <a:schemeClr val="tx1"/>
                </a:solidFill>
              </a:rPr>
              <a:t>Since enclaves are low-privileged, intruders inside the target system can stop the enclave running IDS easily.</a:t>
            </a:r>
          </a:p>
          <a:p>
            <a:r>
              <a:rPr kumimoji="1" lang="en" altLang="ja-JP" dirty="0">
                <a:solidFill>
                  <a:schemeClr val="tx1"/>
                </a:solidFill>
              </a:rPr>
              <a:t>In Keyspector, the target system creates, runs, and terminates enclaves.  </a:t>
            </a:r>
          </a:p>
          <a:p>
            <a:r>
              <a:rPr kumimoji="1" lang="en" altLang="ja-JP" dirty="0">
                <a:solidFill>
                  <a:schemeClr val="tx1"/>
                </a:solidFill>
              </a:rPr>
              <a:t>Therefore, if intruders gain administrative privileges in the target system, they could forcibly terminate the enclave and disable the IDS.</a:t>
            </a:r>
          </a:p>
          <a:p>
            <a:r>
              <a:rPr kumimoji="1" lang="en" altLang="ja-JP" dirty="0">
                <a:solidFill>
                  <a:schemeClr val="tx1"/>
                </a:solidFill>
              </a:rPr>
              <a:t>Since it is difficult to prevent this type of attack, the security monitor periodically checks for the presence of the enclave running IDS and detects the unauthorized termination of IDS.</a:t>
            </a:r>
          </a:p>
          <a:p>
            <a:r>
              <a:rPr kumimoji="1" lang="en" altLang="ja-JP" dirty="0">
                <a:solidFill>
                  <a:schemeClr val="tx1"/>
                </a:solidFill>
              </a:rPr>
              <a:t>Even if intruders do not terminate the enclave, they could prevent the enclave from being scheduled.</a:t>
            </a:r>
          </a:p>
          <a:p>
            <a:r>
              <a:rPr kumimoji="1" lang="en-US" altLang="ja-JP" dirty="0">
                <a:solidFill>
                  <a:schemeClr val="tx1"/>
                </a:solidFill>
              </a:rPr>
              <a:t>Therefore, the security monitor confirms that the enclave is periodically scheduled by monitoring context switches.</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9</a:t>
            </a:fld>
            <a:endParaRPr kumimoji="1" lang="ja-JP" altLang="en-US"/>
          </a:p>
        </p:txBody>
      </p:sp>
    </p:spTree>
    <p:extLst>
      <p:ext uri="{BB962C8B-B14F-4D97-AF65-F5344CB8AC3E}">
        <p14:creationId xmlns:p14="http://schemas.microsoft.com/office/powerpoint/2010/main" val="413660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09599" y="228601"/>
            <a:ext cx="10993967" cy="4571999"/>
          </a:xfrm>
        </p:spPr>
        <p:txBody>
          <a:bodyPr anchor="ctr">
            <a:noAutofit/>
          </a:bodyPr>
          <a:lstStyle>
            <a:lvl1pPr>
              <a:lnSpc>
                <a:spcPct val="100000"/>
              </a:lnSpc>
              <a:defRPr sz="3600" cap="none" spc="-80" baseline="0">
                <a:solidFill>
                  <a:schemeClr val="tx1"/>
                </a:solidFill>
                <a:latin typeface="Segoe UI" panose="020B0502040204020203" pitchFamily="34" charset="0"/>
                <a:ea typeface="MS PGothic" charset="-128"/>
                <a:cs typeface="Segoe UI" panose="020B0502040204020203" pitchFamily="34" charset="0"/>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609600" y="4800600"/>
            <a:ext cx="10993965" cy="1371601"/>
          </a:xfrm>
        </p:spPr>
        <p:txBody>
          <a:bodyPr>
            <a:normAutofit/>
          </a:bodyPr>
          <a:lstStyle>
            <a:lvl1pPr marL="0" indent="0" algn="l">
              <a:buNone/>
              <a:defRPr sz="2400" b="0" cap="none" spc="120" baseline="0">
                <a:solidFill>
                  <a:srgbClr val="C00000"/>
                </a:solidFill>
                <a:latin typeface="Segoe UI" panose="020B0502040204020203" pitchFamily="34" charset="0"/>
                <a:ea typeface="MS PGothic" charset="-128"/>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609600" y="6172201"/>
            <a:ext cx="4572000" cy="304800"/>
          </a:xfrm>
          <a:prstGeom prst="rect">
            <a:avLst/>
          </a:prstGeom>
        </p:spPr>
        <p:txBody>
          <a:bodyPr/>
          <a:lstStyle/>
          <a:p>
            <a:fld id="{B4D39169-43CC-354D-B33E-6809D8D3D472}" type="datetime1">
              <a:rPr kumimoji="1" lang="en-US" altLang="ja-JP" smtClean="0"/>
              <a:t>11/2/25</a:t>
            </a:fld>
            <a:endParaRPr kumimoji="1" lang="ja-JP" altLang="en-US"/>
          </a:p>
        </p:txBody>
      </p:sp>
      <p:sp>
        <p:nvSpPr>
          <p:cNvPr id="5" name="Footer Placeholder 4"/>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9" name="Rectangle 8"/>
          <p:cNvSpPr/>
          <p:nvPr/>
        </p:nvSpPr>
        <p:spPr>
          <a:xfrm>
            <a:off x="12054116" y="4846320"/>
            <a:ext cx="147600" cy="2011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12054232" y="0"/>
            <a:ext cx="147600"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09600" y="6172201"/>
            <a:ext cx="4572000" cy="304800"/>
          </a:xfrm>
          <a:prstGeom prst="rect">
            <a:avLst/>
          </a:prstGeom>
        </p:spPr>
        <p:txBody>
          <a:bodyPr/>
          <a:lstStyle/>
          <a:p>
            <a:fld id="{26B80597-8588-E24B-8D6F-BA0818DFC19A}" type="datetime1">
              <a:rPr kumimoji="1" lang="en-US" altLang="ja-JP" smtClean="0"/>
              <a:t>11/2/25</a:t>
            </a:fld>
            <a:endParaRPr kumimoji="1" lang="ja-JP" altLang="en-US"/>
          </a:p>
        </p:txBody>
      </p:sp>
      <p:sp>
        <p:nvSpPr>
          <p:cNvPr id="5" name="Footer Placeholder 4"/>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09600" y="6172201"/>
            <a:ext cx="4572000" cy="304800"/>
          </a:xfrm>
          <a:prstGeom prst="rect">
            <a:avLst/>
          </a:prstGeom>
        </p:spPr>
        <p:txBody>
          <a:bodyPr/>
          <a:lstStyle/>
          <a:p>
            <a:fld id="{00327C5A-2C66-EB4C-938C-B2F6D2764303}" type="datetime1">
              <a:rPr kumimoji="1" lang="en-US" altLang="ja-JP" smtClean="0"/>
              <a:t>11/2/25</a:t>
            </a:fld>
            <a:endParaRPr kumimoji="1" lang="ja-JP" altLang="en-US"/>
          </a:p>
        </p:txBody>
      </p:sp>
      <p:sp>
        <p:nvSpPr>
          <p:cNvPr id="5" name="Footer Placeholder 4"/>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25779"/>
            <a:ext cx="10992899" cy="902933"/>
          </a:xfrm>
        </p:spPr>
        <p:txBody>
          <a:bodyPr>
            <a:noAutofit/>
          </a:bodyPr>
          <a:lstStyle>
            <a:lvl1pPr>
              <a:defRPr sz="4000" b="0" cap="none" baseline="0">
                <a:solidFill>
                  <a:schemeClr val="accent6">
                    <a:lumMod val="75000"/>
                  </a:schemeClr>
                </a:solidFill>
                <a:latin typeface="Segoe UI" panose="020B0502040204020203" pitchFamily="34" charset="0"/>
                <a:ea typeface="MS PGothic" charset="-128"/>
                <a:cs typeface="MS PGothic"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09600" y="1300163"/>
            <a:ext cx="10992899" cy="5191074"/>
          </a:xfrm>
        </p:spPr>
        <p:txBody>
          <a:bodyPr lIns="108000" rIns="108000"/>
          <a:lstStyle>
            <a:lvl1pPr marL="276225" indent="-277813">
              <a:spcBef>
                <a:spcPts val="600"/>
              </a:spcBef>
              <a:spcAft>
                <a:spcPts val="0"/>
              </a:spcAft>
              <a:buClr>
                <a:schemeClr val="accent6">
                  <a:lumMod val="75000"/>
                </a:schemeClr>
              </a:buClr>
              <a:buSzPct val="130000"/>
              <a:buFont typeface="Arial"/>
              <a:buChar char="•"/>
              <a:defRPr sz="2800">
                <a:latin typeface="Segoe UI" panose="020B0502040204020203" pitchFamily="34" charset="0"/>
                <a:ea typeface="MS PGothic" charset="-128"/>
                <a:cs typeface="MS PGothic" charset="-128"/>
              </a:defRPr>
            </a:lvl1pPr>
            <a:lvl2pPr marL="622300" indent="-260350">
              <a:buClr>
                <a:schemeClr val="accent6">
                  <a:lumMod val="75000"/>
                </a:schemeClr>
              </a:buClr>
              <a:buSzPct val="130000"/>
              <a:buFont typeface="Arial"/>
              <a:buChar char="•"/>
              <a:defRPr sz="2600">
                <a:latin typeface="Segoe UI" panose="020B0502040204020203" pitchFamily="34" charset="0"/>
                <a:ea typeface="MS PGothic" charset="-128"/>
                <a:cs typeface="MS PGothic" charset="-128"/>
              </a:defRPr>
            </a:lvl2pPr>
            <a:lvl3pPr marL="984250" indent="-261938">
              <a:buClr>
                <a:schemeClr val="accent6">
                  <a:lumMod val="75000"/>
                </a:schemeClr>
              </a:buClr>
              <a:buSzPct val="130000"/>
              <a:buFont typeface="Arial"/>
              <a:buChar char="•"/>
              <a:defRPr sz="2400">
                <a:latin typeface="Segoe UI" panose="020B0502040204020203" pitchFamily="34" charset="0"/>
                <a:ea typeface="MS PGothic" charset="-128"/>
                <a:cs typeface="MS PGothic" charset="-128"/>
              </a:defRPr>
            </a:lvl3pPr>
            <a:lvl4pPr marL="1344613" indent="-247650">
              <a:buClr>
                <a:schemeClr val="accent6">
                  <a:lumMod val="75000"/>
                </a:schemeClr>
              </a:buClr>
              <a:buSzPct val="130000"/>
              <a:buFont typeface="Arial"/>
              <a:buChar char="•"/>
              <a:defRPr sz="2200">
                <a:latin typeface="Segoe UI" panose="020B0502040204020203" pitchFamily="34" charset="0"/>
                <a:ea typeface="MS PGothic" charset="-128"/>
                <a:cs typeface="MS PGothic" charset="-128"/>
              </a:defRPr>
            </a:lvl4pPr>
            <a:lvl5pPr marL="1792288" indent="-260350">
              <a:buClr>
                <a:schemeClr val="accent6">
                  <a:lumMod val="75000"/>
                </a:schemeClr>
              </a:buClr>
              <a:buSzPct val="130000"/>
              <a:buFont typeface="Arial"/>
              <a:buChar char="•"/>
              <a:tabLst>
                <a:tab pos="1792288" algn="l"/>
              </a:tabLst>
              <a:defRPr sz="2000">
                <a:latin typeface="Segoe UI" panose="020B0502040204020203" pitchFamily="34" charset="0"/>
                <a:ea typeface="MS PGothic" charset="-128"/>
                <a:cs typeface="MS PGothic"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9" y="1447801"/>
            <a:ext cx="10993967" cy="4321175"/>
          </a:xfrm>
        </p:spPr>
        <p:txBody>
          <a:bodyPr anchor="ctr">
            <a:noAutofit/>
          </a:bodyPr>
          <a:lstStyle>
            <a:lvl1pPr algn="l">
              <a:lnSpc>
                <a:spcPct val="100000"/>
              </a:lnSpc>
              <a:defRPr sz="4800" b="0" cap="none" spc="-80" baseline="0">
                <a:solidFill>
                  <a:schemeClr val="tx1"/>
                </a:solidFill>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a:xfrm>
            <a:off x="609600" y="6172201"/>
            <a:ext cx="4572000" cy="304800"/>
          </a:xfrm>
          <a:prstGeom prst="rect">
            <a:avLst/>
          </a:prstGeom>
        </p:spPr>
        <p:txBody>
          <a:bodyPr/>
          <a:lstStyle/>
          <a:p>
            <a:fld id="{05FE8C84-541C-3D44-B9FE-2AF890D7F35E}" type="datetime1">
              <a:rPr kumimoji="1" lang="en-US" altLang="ja-JP" smtClean="0"/>
              <a:t>11/2/25</a:t>
            </a:fld>
            <a:endParaRPr kumimoji="1" lang="ja-JP" altLang="en-US"/>
          </a:p>
        </p:txBody>
      </p:sp>
      <p:sp>
        <p:nvSpPr>
          <p:cNvPr id="8" name="Slide Number Placeholder 7"/>
          <p:cNvSpPr>
            <a:spLocks noGrp="1"/>
          </p:cNvSpPr>
          <p:nvPr>
            <p:ph type="sldNum" sz="quarter" idx="11"/>
          </p:nvPr>
        </p:nvSpPr>
        <p:spPr/>
        <p:txBody>
          <a:bodyPr/>
          <a:lstStyle/>
          <a:p>
            <a:fld id="{D6F57A23-CB21-D340-80A0-623F78F268E8}" type="slidenum">
              <a:rPr kumimoji="1" lang="ja-JP" altLang="en-US" smtClean="0"/>
              <a:t>‹#›</a:t>
            </a:fld>
            <a:endParaRPr kumimoji="1" lang="ja-JP" altLang="en-US"/>
          </a:p>
        </p:txBody>
      </p:sp>
      <p:sp>
        <p:nvSpPr>
          <p:cNvPr id="9" name="Footer Placeholder 8"/>
          <p:cNvSpPr>
            <a:spLocks noGrp="1"/>
          </p:cNvSpPr>
          <p:nvPr>
            <p:ph type="ftr" sz="quarter" idx="12"/>
          </p:nvPr>
        </p:nvSpPr>
        <p:spPr>
          <a:xfrm>
            <a:off x="609600" y="6492876"/>
            <a:ext cx="4572000" cy="283845"/>
          </a:xfrm>
          <a:prstGeom prst="rect">
            <a:avLst/>
          </a:prstGeom>
        </p:spPr>
        <p:txBody>
          <a:bodyPr/>
          <a:lstStyle/>
          <a:p>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09600" y="6172201"/>
            <a:ext cx="4572000" cy="304800"/>
          </a:xfrm>
          <a:prstGeom prst="rect">
            <a:avLst/>
          </a:prstGeom>
        </p:spPr>
        <p:txBody>
          <a:bodyPr/>
          <a:lstStyle/>
          <a:p>
            <a:fld id="{EAAF463E-FBB7-B04E-A671-4BEF2652EC21}" type="datetime1">
              <a:rPr kumimoji="1" lang="en-US" altLang="ja-JP" smtClean="0"/>
              <a:t>11/2/25</a:t>
            </a:fld>
            <a:endParaRPr kumimoji="1" lang="ja-JP" altLang="en-US"/>
          </a:p>
        </p:txBody>
      </p:sp>
      <p:sp>
        <p:nvSpPr>
          <p:cNvPr id="6" name="Footer Placeholder 5"/>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a:t>マスター テキストの書式設定</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09600" y="6172201"/>
            <a:ext cx="4572000" cy="304800"/>
          </a:xfrm>
          <a:prstGeom prst="rect">
            <a:avLst/>
          </a:prstGeom>
        </p:spPr>
        <p:txBody>
          <a:bodyPr/>
          <a:lstStyle/>
          <a:p>
            <a:fld id="{AF0D4B2B-C88E-7444-A00C-F80CD9119F05}" type="datetime1">
              <a:rPr kumimoji="1" lang="en-US" altLang="ja-JP" smtClean="0"/>
              <a:t>11/2/25</a:t>
            </a:fld>
            <a:endParaRPr kumimoji="1" lang="ja-JP" altLang="en-US"/>
          </a:p>
        </p:txBody>
      </p:sp>
      <p:sp>
        <p:nvSpPr>
          <p:cNvPr id="8" name="Footer Placeholder 7"/>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09600" y="6172201"/>
            <a:ext cx="4572000" cy="304800"/>
          </a:xfrm>
          <a:prstGeom prst="rect">
            <a:avLst/>
          </a:prstGeom>
        </p:spPr>
        <p:txBody>
          <a:bodyPr/>
          <a:lstStyle/>
          <a:p>
            <a:fld id="{B41709F7-5939-B84F-8A8E-17CF51F38FB0}" type="datetime1">
              <a:rPr kumimoji="1" lang="en-US" altLang="ja-JP" smtClean="0"/>
              <a:t>11/2/25</a:t>
            </a:fld>
            <a:endParaRPr kumimoji="1" lang="ja-JP" altLang="en-US"/>
          </a:p>
        </p:txBody>
      </p:sp>
      <p:sp>
        <p:nvSpPr>
          <p:cNvPr id="4" name="Footer Placeholder 3"/>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172201"/>
            <a:ext cx="4572000" cy="304800"/>
          </a:xfrm>
          <a:prstGeom prst="rect">
            <a:avLst/>
          </a:prstGeom>
        </p:spPr>
        <p:txBody>
          <a:bodyPr/>
          <a:lstStyle/>
          <a:p>
            <a:fld id="{7101A9B3-1295-5247-8BE8-AA52927A28E9}" type="datetime1">
              <a:rPr kumimoji="1" lang="en-US" altLang="ja-JP" smtClean="0"/>
              <a:t>11/2/25</a:t>
            </a:fld>
            <a:endParaRPr kumimoji="1" lang="ja-JP" altLang="en-US"/>
          </a:p>
        </p:txBody>
      </p:sp>
      <p:sp>
        <p:nvSpPr>
          <p:cNvPr id="3" name="Footer Placeholder 2"/>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09600" y="6172201"/>
            <a:ext cx="4572000" cy="304800"/>
          </a:xfrm>
          <a:prstGeom prst="rect">
            <a:avLst/>
          </a:prstGeom>
        </p:spPr>
        <p:txBody>
          <a:bodyPr/>
          <a:lstStyle/>
          <a:p>
            <a:fld id="{D1357784-8B35-DB4F-AB5D-63C2CCF9BD3F}" type="datetime1">
              <a:rPr kumimoji="1" lang="en-US" altLang="ja-JP" smtClean="0"/>
              <a:t>11/2/25</a:t>
            </a:fld>
            <a:endParaRPr kumimoji="1" lang="ja-JP" altLang="en-US"/>
          </a:p>
        </p:txBody>
      </p:sp>
      <p:sp>
        <p:nvSpPr>
          <p:cNvPr id="6" name="Footer Placeholder 5"/>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09600" y="6172201"/>
            <a:ext cx="4572000" cy="304800"/>
          </a:xfrm>
          <a:prstGeom prst="rect">
            <a:avLst/>
          </a:prstGeom>
        </p:spPr>
        <p:txBody>
          <a:bodyPr/>
          <a:lstStyle/>
          <a:p>
            <a:fld id="{1552B714-0073-CB4B-9192-BD9D6D8133DA}" type="datetime1">
              <a:rPr kumimoji="1" lang="en-US" altLang="ja-JP" smtClean="0"/>
              <a:t>11/2/25</a:t>
            </a:fld>
            <a:endParaRPr kumimoji="1" lang="ja-JP" altLang="en-US"/>
          </a:p>
        </p:txBody>
      </p:sp>
      <p:sp>
        <p:nvSpPr>
          <p:cNvPr id="6" name="Footer Placeholder 5"/>
          <p:cNvSpPr>
            <a:spLocks noGrp="1"/>
          </p:cNvSpPr>
          <p:nvPr>
            <p:ph type="ftr" sz="quarter" idx="11"/>
          </p:nvPr>
        </p:nvSpPr>
        <p:spPr>
          <a:xfrm>
            <a:off x="609600" y="6492876"/>
            <a:ext cx="4572000" cy="28384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6F57A23-CB21-D340-80A0-623F78F268E8}" type="slidenum">
              <a:rPr kumimoji="1" lang="ja-JP" altLang="en-US" smtClean="0"/>
              <a:t>‹#›</a:t>
            </a:fld>
            <a:endParaRPr kumimoji="1" lang="ja-JP" alt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ja-JP" altLang="en-US"/>
              <a:t>マスター タイトルの書式設定</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152718"/>
            <a:ext cx="11100079" cy="13716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752600"/>
            <a:ext cx="11100077" cy="476878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11116162" y="66077"/>
            <a:ext cx="917852" cy="365125"/>
          </a:xfrm>
          <a:prstGeom prst="rect">
            <a:avLst/>
          </a:prstGeom>
        </p:spPr>
        <p:txBody>
          <a:bodyPr vert="horz" lIns="91440" tIns="45720" rIns="91440" bIns="45720" rtlCol="0" anchor="ctr"/>
          <a:lstStyle>
            <a:lvl1pPr algn="r">
              <a:defRPr sz="1800" b="1">
                <a:solidFill>
                  <a:schemeClr val="accent6">
                    <a:lumMod val="75000"/>
                  </a:schemeClr>
                </a:solidFill>
                <a:latin typeface="+mn-lt"/>
              </a:defRPr>
            </a:lvl1pPr>
          </a:lstStyle>
          <a:p>
            <a:fld id="{D6F57A23-CB21-D340-80A0-623F78F268E8}" type="slidenum">
              <a:rPr lang="ja-JP" altLang="en-US" smtClean="0"/>
              <a:pPr/>
              <a:t>‹#›</a:t>
            </a:fld>
            <a:endParaRPr lang="ja-JP" altLang="en-US"/>
          </a:p>
        </p:txBody>
      </p:sp>
      <p:sp>
        <p:nvSpPr>
          <p:cNvPr id="7" name="Rectangle 6"/>
          <p:cNvSpPr/>
          <p:nvPr/>
        </p:nvSpPr>
        <p:spPr>
          <a:xfrm>
            <a:off x="12057864" y="0"/>
            <a:ext cx="144000"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2057864" y="1371600"/>
            <a:ext cx="1440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defTabSz="914400" rtl="0" eaLnBrk="1" latinLnBrk="0" hangingPunct="1">
        <a:spcBef>
          <a:spcPct val="0"/>
        </a:spcBef>
        <a:buNone/>
        <a:defRPr kumimoji="1" sz="3600" kern="1200" cap="all" spc="-60" baseline="0">
          <a:solidFill>
            <a:schemeClr val="accent6">
              <a:lumMod val="75000"/>
            </a:schemeClr>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en-US" sz="4800" dirty="0"/>
              <a:t>Keyspector: Secure Monitoring of </a:t>
            </a:r>
            <a:br>
              <a:rPr lang="en-US" sz="4800" dirty="0"/>
            </a:br>
            <a:r>
              <a:rPr lang="en-US" sz="4800" dirty="0"/>
              <a:t>IoT Devices Using RISC-V Keystone</a:t>
            </a:r>
          </a:p>
        </p:txBody>
      </p:sp>
      <p:sp>
        <p:nvSpPr>
          <p:cNvPr id="3" name="サブタイトル 2"/>
          <p:cNvSpPr>
            <a:spLocks noGrp="1"/>
          </p:cNvSpPr>
          <p:nvPr>
            <p:ph type="subTitle" idx="1"/>
          </p:nvPr>
        </p:nvSpPr>
        <p:spPr/>
        <p:txBody>
          <a:bodyPr>
            <a:normAutofit/>
          </a:bodyPr>
          <a:lstStyle/>
          <a:p>
            <a:pPr algn="ctr"/>
            <a:r>
              <a:rPr lang="en-US" altLang="ja-JP" spc="0" dirty="0">
                <a:solidFill>
                  <a:schemeClr val="tx1"/>
                </a:solidFill>
              </a:rPr>
              <a:t>Takahito Iwano and Kenichi Kourai</a:t>
            </a:r>
          </a:p>
          <a:p>
            <a:pPr algn="ctr"/>
            <a:r>
              <a:rPr lang="en-US" altLang="ja-JP" spc="0" dirty="0">
                <a:solidFill>
                  <a:schemeClr val="tx1"/>
                </a:solidFill>
              </a:rPr>
              <a:t>Kyushu Institute of Technology, Japan</a:t>
            </a:r>
          </a:p>
        </p:txBody>
      </p:sp>
    </p:spTree>
    <p:extLst>
      <p:ext uri="{BB962C8B-B14F-4D97-AF65-F5344CB8AC3E}">
        <p14:creationId xmlns:p14="http://schemas.microsoft.com/office/powerpoint/2010/main" val="1855995971"/>
      </p:ext>
    </p:extLst>
  </p:cSld>
  <p:clrMapOvr>
    <a:masterClrMapping/>
  </p:clrMapOvr>
  <mc:AlternateContent xmlns:mc="http://schemas.openxmlformats.org/markup-compatibility/2006" xmlns:p14="http://schemas.microsoft.com/office/powerpoint/2010/main">
    <mc:Choice Requires="p14">
      <p:transition spd="slow" p14:dur="2000" advTm="11308"/>
    </mc:Choice>
    <mc:Fallback xmlns="">
      <p:transition spd="slow" advTm="1130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69F401-FDB2-42F3-60D8-8CBAF2D29B6D}"/>
              </a:ext>
            </a:extLst>
          </p:cNvPr>
          <p:cNvSpPr>
            <a:spLocks noGrp="1"/>
          </p:cNvSpPr>
          <p:nvPr>
            <p:ph type="title"/>
          </p:nvPr>
        </p:nvSpPr>
        <p:spPr/>
        <p:txBody>
          <a:bodyPr/>
          <a:lstStyle/>
          <a:p>
            <a:r>
              <a:rPr lang="en" altLang="ja-JP" dirty="0"/>
              <a:t>Threat Model</a:t>
            </a:r>
            <a:endParaRPr kumimoji="1" lang="ja-JP" altLang="en-US"/>
          </a:p>
        </p:txBody>
      </p:sp>
      <p:sp>
        <p:nvSpPr>
          <p:cNvPr id="3" name="コンテンツ プレースホルダー 2">
            <a:extLst>
              <a:ext uri="{FF2B5EF4-FFF2-40B4-BE49-F238E27FC236}">
                <a16:creationId xmlns:a16="http://schemas.microsoft.com/office/drawing/2014/main" id="{727EA21E-281E-E734-31CC-C6B29303F5AE}"/>
              </a:ext>
            </a:extLst>
          </p:cNvPr>
          <p:cNvSpPr>
            <a:spLocks noGrp="1"/>
          </p:cNvSpPr>
          <p:nvPr>
            <p:ph idx="1"/>
          </p:nvPr>
        </p:nvSpPr>
        <p:spPr/>
        <p:txBody>
          <a:bodyPr/>
          <a:lstStyle/>
          <a:p>
            <a:r>
              <a:rPr lang="en" altLang="ja-JP" dirty="0"/>
              <a:t>Trust RISC-V processors and the security monitor</a:t>
            </a:r>
          </a:p>
          <a:p>
            <a:pPr lvl="1"/>
            <a:r>
              <a:rPr lang="en" altLang="ja-JP" dirty="0"/>
              <a:t>Attackers cannot intrude into enclaves running IDS</a:t>
            </a:r>
          </a:p>
          <a:p>
            <a:r>
              <a:rPr lang="en" altLang="ja-JP" dirty="0"/>
              <a:t>Attackers intrude into the target system via networks</a:t>
            </a:r>
          </a:p>
          <a:p>
            <a:pPr lvl="1"/>
            <a:r>
              <a:rPr lang="en" altLang="ja-JP" dirty="0"/>
              <a:t>Take root privileges and control the OS and enclaves completely</a:t>
            </a:r>
          </a:p>
          <a:p>
            <a:pPr lvl="1"/>
            <a:r>
              <a:rPr lang="en" altLang="ja-JP" dirty="0"/>
              <a:t>Create new enclaves and terminate existing enclaves</a:t>
            </a:r>
          </a:p>
          <a:p>
            <a:pPr lvl="1"/>
            <a:r>
              <a:rPr lang="en" altLang="ja-JP" dirty="0"/>
              <a:t>Change the scheduling of enclaves</a:t>
            </a:r>
          </a:p>
        </p:txBody>
      </p:sp>
      <p:sp>
        <p:nvSpPr>
          <p:cNvPr id="4" name="スライド番号プレースホルダー 3">
            <a:extLst>
              <a:ext uri="{FF2B5EF4-FFF2-40B4-BE49-F238E27FC236}">
                <a16:creationId xmlns:a16="http://schemas.microsoft.com/office/drawing/2014/main" id="{D0E765FE-F5A0-173B-49E0-0AC5F8873B60}"/>
              </a:ext>
            </a:extLst>
          </p:cNvPr>
          <p:cNvSpPr>
            <a:spLocks noGrp="1"/>
          </p:cNvSpPr>
          <p:nvPr>
            <p:ph type="sldNum" sz="quarter" idx="12"/>
          </p:nvPr>
        </p:nvSpPr>
        <p:spPr/>
        <p:txBody>
          <a:bodyPr/>
          <a:lstStyle/>
          <a:p>
            <a:fld id="{D6F57A23-CB21-D340-80A0-623F78F268E8}" type="slidenum">
              <a:rPr kumimoji="1" lang="ja-JP" altLang="en-US" smtClean="0"/>
              <a:t>10</a:t>
            </a:fld>
            <a:endParaRPr kumimoji="1" lang="ja-JP" altLang="en-US"/>
          </a:p>
        </p:txBody>
      </p:sp>
      <p:grpSp>
        <p:nvGrpSpPr>
          <p:cNvPr id="7" name="グループ化 6">
            <a:extLst>
              <a:ext uri="{FF2B5EF4-FFF2-40B4-BE49-F238E27FC236}">
                <a16:creationId xmlns:a16="http://schemas.microsoft.com/office/drawing/2014/main" id="{5F62B9BB-21DC-0386-A974-9E309F4FC140}"/>
              </a:ext>
            </a:extLst>
          </p:cNvPr>
          <p:cNvGrpSpPr/>
          <p:nvPr/>
        </p:nvGrpSpPr>
        <p:grpSpPr>
          <a:xfrm>
            <a:off x="2567100" y="4250498"/>
            <a:ext cx="7077897" cy="2542189"/>
            <a:chOff x="1849859" y="4206312"/>
            <a:chExt cx="7077897" cy="2552297"/>
          </a:xfrm>
        </p:grpSpPr>
        <p:sp>
          <p:nvSpPr>
            <p:cNvPr id="30" name="正方形/長方形 29">
              <a:extLst>
                <a:ext uri="{FF2B5EF4-FFF2-40B4-BE49-F238E27FC236}">
                  <a16:creationId xmlns:a16="http://schemas.microsoft.com/office/drawing/2014/main" id="{35B4C819-9FA8-B6B5-21A7-1FE788650FEA}"/>
                </a:ext>
              </a:extLst>
            </p:cNvPr>
            <p:cNvSpPr/>
            <p:nvPr/>
          </p:nvSpPr>
          <p:spPr>
            <a:xfrm>
              <a:off x="3142034" y="4216420"/>
              <a:ext cx="2885080" cy="1572844"/>
            </a:xfrm>
            <a:prstGeom prst="rect">
              <a:avLst/>
            </a:prstGeom>
            <a:solidFill>
              <a:srgbClr val="FF7474"/>
            </a:solidFill>
            <a:ln>
              <a:noFill/>
            </a:ln>
            <a:effectLst>
              <a:softEdge rad="88875"/>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L 字 28">
              <a:extLst>
                <a:ext uri="{FF2B5EF4-FFF2-40B4-BE49-F238E27FC236}">
                  <a16:creationId xmlns:a16="http://schemas.microsoft.com/office/drawing/2014/main" id="{7BAA5DB2-866F-B081-53FA-26DE20E38FCF}"/>
                </a:ext>
              </a:extLst>
            </p:cNvPr>
            <p:cNvSpPr/>
            <p:nvPr/>
          </p:nvSpPr>
          <p:spPr>
            <a:xfrm flipH="1">
              <a:off x="3142029" y="4206312"/>
              <a:ext cx="5785727" cy="2552297"/>
            </a:xfrm>
            <a:prstGeom prst="corner">
              <a:avLst>
                <a:gd name="adj1" fmla="val 40543"/>
                <a:gd name="adj2" fmla="val 115298"/>
              </a:avLst>
            </a:prstGeom>
            <a:solidFill>
              <a:srgbClr val="AAE571"/>
            </a:solidFill>
            <a:ln>
              <a:noFill/>
            </a:ln>
            <a:effectLst>
              <a:softEdge rad="8534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a:extLst>
                <a:ext uri="{FF2B5EF4-FFF2-40B4-BE49-F238E27FC236}">
                  <a16:creationId xmlns:a16="http://schemas.microsoft.com/office/drawing/2014/main" id="{86661B54-B135-0E54-3C50-0D7E846BB757}"/>
                </a:ext>
              </a:extLst>
            </p:cNvPr>
            <p:cNvSpPr/>
            <p:nvPr/>
          </p:nvSpPr>
          <p:spPr>
            <a:xfrm>
              <a:off x="3378939" y="4368114"/>
              <a:ext cx="2414494" cy="126161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target system</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BBF5C6C2-96DA-C2E6-9D4C-DBE269956738}"/>
                </a:ext>
              </a:extLst>
            </p:cNvPr>
            <p:cNvSpPr/>
            <p:nvPr/>
          </p:nvSpPr>
          <p:spPr>
            <a:xfrm>
              <a:off x="3378939" y="5888365"/>
              <a:ext cx="5279077" cy="2965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security monitor</a:t>
              </a:r>
              <a:endParaRPr kumimoji="1" lang="ja-JP" altLang="en-US">
                <a:solidFill>
                  <a:schemeClr val="tx1"/>
                </a:solidFill>
              </a:endParaRPr>
            </a:p>
          </p:txBody>
        </p:sp>
        <p:sp>
          <p:nvSpPr>
            <p:cNvPr id="10" name="正方形/長方形 9">
              <a:extLst>
                <a:ext uri="{FF2B5EF4-FFF2-40B4-BE49-F238E27FC236}">
                  <a16:creationId xmlns:a16="http://schemas.microsoft.com/office/drawing/2014/main" id="{5744303C-EB93-7C46-EDD6-1FD32AE943C2}"/>
                </a:ext>
              </a:extLst>
            </p:cNvPr>
            <p:cNvSpPr/>
            <p:nvPr/>
          </p:nvSpPr>
          <p:spPr>
            <a:xfrm>
              <a:off x="6243522" y="4368114"/>
              <a:ext cx="2414494" cy="126161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IDS in an enclave</a:t>
              </a: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B1E9DDE4-22F3-3DF0-D6D8-123002F69788}"/>
                </a:ext>
              </a:extLst>
            </p:cNvPr>
            <p:cNvSpPr/>
            <p:nvPr/>
          </p:nvSpPr>
          <p:spPr>
            <a:xfrm>
              <a:off x="6390389" y="4747138"/>
              <a:ext cx="2146463" cy="302483"/>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12" name="正方形/長方形 11">
              <a:extLst>
                <a:ext uri="{FF2B5EF4-FFF2-40B4-BE49-F238E27FC236}">
                  <a16:creationId xmlns:a16="http://schemas.microsoft.com/office/drawing/2014/main" id="{4358AF59-3024-D52C-D1D6-DAAE8846A5A0}"/>
                </a:ext>
              </a:extLst>
            </p:cNvPr>
            <p:cNvSpPr/>
            <p:nvPr/>
          </p:nvSpPr>
          <p:spPr>
            <a:xfrm>
              <a:off x="6390390" y="5187669"/>
              <a:ext cx="2146463" cy="296516"/>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runtime</a:t>
              </a: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244B25D1-6DCD-BD86-1454-C2D27D133300}"/>
                </a:ext>
              </a:extLst>
            </p:cNvPr>
            <p:cNvSpPr/>
            <p:nvPr/>
          </p:nvSpPr>
          <p:spPr>
            <a:xfrm>
              <a:off x="3511794" y="5188535"/>
              <a:ext cx="2146463" cy="302484"/>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OS</a:t>
              </a: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531460D0-2A0D-410F-38BB-2F4EAAC76A82}"/>
                </a:ext>
              </a:extLst>
            </p:cNvPr>
            <p:cNvSpPr/>
            <p:nvPr/>
          </p:nvSpPr>
          <p:spPr>
            <a:xfrm>
              <a:off x="3511794" y="4748140"/>
              <a:ext cx="2146463" cy="302484"/>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application</a:t>
              </a:r>
              <a:endParaRPr kumimoji="1" lang="ja-JP" altLang="en-US">
                <a:solidFill>
                  <a:schemeClr val="tx1"/>
                </a:solidFill>
              </a:endParaRPr>
            </a:p>
          </p:txBody>
        </p:sp>
        <p:sp>
          <p:nvSpPr>
            <p:cNvPr id="24" name="正方形/長方形 23">
              <a:extLst>
                <a:ext uri="{FF2B5EF4-FFF2-40B4-BE49-F238E27FC236}">
                  <a16:creationId xmlns:a16="http://schemas.microsoft.com/office/drawing/2014/main" id="{06FADE9A-6B7E-0108-EAFC-1F298EB7FF40}"/>
                </a:ext>
              </a:extLst>
            </p:cNvPr>
            <p:cNvSpPr/>
            <p:nvPr/>
          </p:nvSpPr>
          <p:spPr>
            <a:xfrm>
              <a:off x="3378939" y="6297233"/>
              <a:ext cx="5298392" cy="296515"/>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RISC-V processors</a:t>
              </a:r>
              <a:endParaRPr kumimoji="1" lang="ja-JP" altLang="en-US">
                <a:solidFill>
                  <a:schemeClr val="tx1"/>
                </a:solidFill>
              </a:endParaRPr>
            </a:p>
          </p:txBody>
        </p:sp>
        <p:sp>
          <p:nvSpPr>
            <p:cNvPr id="5" name="正方形/長方形 4">
              <a:extLst>
                <a:ext uri="{FF2B5EF4-FFF2-40B4-BE49-F238E27FC236}">
                  <a16:creationId xmlns:a16="http://schemas.microsoft.com/office/drawing/2014/main" id="{0867E63B-AB6E-9DC1-52D9-BFC906B5B44F}"/>
                </a:ext>
              </a:extLst>
            </p:cNvPr>
            <p:cNvSpPr/>
            <p:nvPr/>
          </p:nvSpPr>
          <p:spPr>
            <a:xfrm>
              <a:off x="1849860" y="4834102"/>
              <a:ext cx="1292171"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solidFill>
                    <a:srgbClr val="FF4C41"/>
                  </a:solidFill>
                </a:rPr>
                <a:t>untrusted</a:t>
              </a:r>
              <a:endParaRPr kumimoji="1" lang="ja-JP" altLang="en-US" b="1" i="1">
                <a:solidFill>
                  <a:srgbClr val="FF4C41"/>
                </a:solidFill>
              </a:endParaRPr>
            </a:p>
          </p:txBody>
        </p:sp>
        <p:sp>
          <p:nvSpPr>
            <p:cNvPr id="6" name="正方形/長方形 5">
              <a:extLst>
                <a:ext uri="{FF2B5EF4-FFF2-40B4-BE49-F238E27FC236}">
                  <a16:creationId xmlns:a16="http://schemas.microsoft.com/office/drawing/2014/main" id="{E8A16C2A-979A-9674-D58F-3789E70C996E}"/>
                </a:ext>
              </a:extLst>
            </p:cNvPr>
            <p:cNvSpPr/>
            <p:nvPr/>
          </p:nvSpPr>
          <p:spPr>
            <a:xfrm>
              <a:off x="1849859" y="6051828"/>
              <a:ext cx="1292171"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solidFill>
                    <a:srgbClr val="75D242"/>
                  </a:solidFill>
                </a:rPr>
                <a:t>trusted</a:t>
              </a:r>
              <a:endParaRPr kumimoji="1" lang="ja-JP" altLang="en-US" b="1" i="1">
                <a:solidFill>
                  <a:srgbClr val="75D242"/>
                </a:solidFill>
              </a:endParaRPr>
            </a:p>
          </p:txBody>
        </p:sp>
      </p:grpSp>
    </p:spTree>
    <p:extLst>
      <p:ext uri="{BB962C8B-B14F-4D97-AF65-F5344CB8AC3E}">
        <p14:creationId xmlns:p14="http://schemas.microsoft.com/office/powerpoint/2010/main" val="331001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338B0B-F173-473A-E9E0-D8925EC9219F}"/>
              </a:ext>
            </a:extLst>
          </p:cNvPr>
          <p:cNvSpPr>
            <a:spLocks noGrp="1"/>
          </p:cNvSpPr>
          <p:nvPr>
            <p:ph type="title"/>
          </p:nvPr>
        </p:nvSpPr>
        <p:spPr/>
        <p:txBody>
          <a:bodyPr/>
          <a:lstStyle/>
          <a:p>
            <a:r>
              <a:rPr lang="en" altLang="ja-JP" dirty="0"/>
              <a:t>Basics of Memory Access Control</a:t>
            </a:r>
            <a:endParaRPr kumimoji="1" lang="ja-JP" altLang="en-US"/>
          </a:p>
        </p:txBody>
      </p:sp>
      <p:sp>
        <p:nvSpPr>
          <p:cNvPr id="3" name="コンテンツ プレースホルダー 2">
            <a:extLst>
              <a:ext uri="{FF2B5EF4-FFF2-40B4-BE49-F238E27FC236}">
                <a16:creationId xmlns:a16="http://schemas.microsoft.com/office/drawing/2014/main" id="{4F61B387-903B-F040-2B49-E446659DBE59}"/>
              </a:ext>
            </a:extLst>
          </p:cNvPr>
          <p:cNvSpPr>
            <a:spLocks noGrp="1"/>
          </p:cNvSpPr>
          <p:nvPr>
            <p:ph idx="1"/>
          </p:nvPr>
        </p:nvSpPr>
        <p:spPr/>
        <p:txBody>
          <a:bodyPr/>
          <a:lstStyle/>
          <a:p>
            <a:r>
              <a:rPr lang="en" altLang="ja-JP" dirty="0"/>
              <a:t>Use Physical Memory Protection (</a:t>
            </a:r>
            <a:r>
              <a:rPr lang="en-US" altLang="ja-JP" dirty="0"/>
              <a:t>PMP) in RISC-V processors</a:t>
            </a:r>
          </a:p>
          <a:p>
            <a:pPr lvl="1"/>
            <a:r>
              <a:rPr lang="en" altLang="ja-JP" dirty="0"/>
              <a:t>PMP restricts software access to physical memory regions</a:t>
            </a:r>
          </a:p>
          <a:p>
            <a:r>
              <a:rPr lang="en" altLang="ja-JP" dirty="0"/>
              <a:t>The security monitor re-configures PMP on context switches</a:t>
            </a:r>
          </a:p>
          <a:p>
            <a:pPr lvl="1"/>
            <a:r>
              <a:rPr lang="en" altLang="ja-JP" dirty="0"/>
              <a:t>Enable access to enclave memory when switching to the enclave</a:t>
            </a:r>
          </a:p>
          <a:p>
            <a:pPr lvl="1"/>
            <a:r>
              <a:rPr lang="en" altLang="ja-JP" dirty="0"/>
              <a:t>Disable access to the memory of the target system</a:t>
            </a:r>
          </a:p>
          <a:p>
            <a:pPr lvl="2"/>
            <a:r>
              <a:rPr lang="en" altLang="ja-JP" dirty="0"/>
              <a:t>The enclave cannot access system memory to obtain OS data</a:t>
            </a:r>
          </a:p>
        </p:txBody>
      </p:sp>
      <p:sp>
        <p:nvSpPr>
          <p:cNvPr id="4" name="スライド番号プレースホルダー 3">
            <a:extLst>
              <a:ext uri="{FF2B5EF4-FFF2-40B4-BE49-F238E27FC236}">
                <a16:creationId xmlns:a16="http://schemas.microsoft.com/office/drawing/2014/main" id="{9EA0662E-2BB5-3676-EBBE-BD05C71B28F5}"/>
              </a:ext>
            </a:extLst>
          </p:cNvPr>
          <p:cNvSpPr>
            <a:spLocks noGrp="1"/>
          </p:cNvSpPr>
          <p:nvPr>
            <p:ph type="sldNum" sz="quarter" idx="12"/>
          </p:nvPr>
        </p:nvSpPr>
        <p:spPr/>
        <p:txBody>
          <a:bodyPr/>
          <a:lstStyle/>
          <a:p>
            <a:fld id="{D6F57A23-CB21-D340-80A0-623F78F268E8}" type="slidenum">
              <a:rPr kumimoji="1" lang="ja-JP" altLang="en-US" smtClean="0"/>
              <a:t>11</a:t>
            </a:fld>
            <a:endParaRPr kumimoji="1" lang="ja-JP" altLang="en-US"/>
          </a:p>
        </p:txBody>
      </p:sp>
      <p:sp>
        <p:nvSpPr>
          <p:cNvPr id="6" name="正方形/長方形 5">
            <a:extLst>
              <a:ext uri="{FF2B5EF4-FFF2-40B4-BE49-F238E27FC236}">
                <a16:creationId xmlns:a16="http://schemas.microsoft.com/office/drawing/2014/main" id="{7C3AA091-A5FB-104C-2B61-46C385B923D0}"/>
              </a:ext>
            </a:extLst>
          </p:cNvPr>
          <p:cNvSpPr/>
          <p:nvPr/>
        </p:nvSpPr>
        <p:spPr>
          <a:xfrm>
            <a:off x="5845536" y="5659251"/>
            <a:ext cx="2026790" cy="458856"/>
          </a:xfrm>
          <a:prstGeom prst="rect">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system</a:t>
            </a:r>
            <a:endParaRPr kumimoji="1" lang="ja-JP" altLang="en-US">
              <a:solidFill>
                <a:schemeClr val="tx1"/>
              </a:solidFill>
            </a:endParaRPr>
          </a:p>
        </p:txBody>
      </p:sp>
      <p:sp>
        <p:nvSpPr>
          <p:cNvPr id="8" name="正方形/長方形 7">
            <a:extLst>
              <a:ext uri="{FF2B5EF4-FFF2-40B4-BE49-F238E27FC236}">
                <a16:creationId xmlns:a16="http://schemas.microsoft.com/office/drawing/2014/main" id="{5E264FAB-E28B-A4ED-F297-10D07AB81D3A}"/>
              </a:ext>
            </a:extLst>
          </p:cNvPr>
          <p:cNvSpPr/>
          <p:nvPr/>
        </p:nvSpPr>
        <p:spPr>
          <a:xfrm>
            <a:off x="7872326" y="5659251"/>
            <a:ext cx="1449141" cy="458856"/>
          </a:xfrm>
          <a:prstGeom prst="rect">
            <a:avLst/>
          </a:prstGeom>
          <a:solidFill>
            <a:srgbClr val="96DC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a:t>
            </a: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EE4EF8FD-6224-8E4C-70F0-A0009D7DA54A}"/>
              </a:ext>
            </a:extLst>
          </p:cNvPr>
          <p:cNvGrpSpPr/>
          <p:nvPr/>
        </p:nvGrpSpPr>
        <p:grpSpPr>
          <a:xfrm>
            <a:off x="1472060" y="5659251"/>
            <a:ext cx="3476050" cy="458856"/>
            <a:chOff x="1520187" y="5858212"/>
            <a:chExt cx="3476050" cy="458856"/>
          </a:xfrm>
        </p:grpSpPr>
        <p:sp>
          <p:nvSpPr>
            <p:cNvPr id="7" name="正方形/長方形 6">
              <a:extLst>
                <a:ext uri="{FF2B5EF4-FFF2-40B4-BE49-F238E27FC236}">
                  <a16:creationId xmlns:a16="http://schemas.microsoft.com/office/drawing/2014/main" id="{84FF20BB-557B-E13B-3983-10346635885A}"/>
                </a:ext>
              </a:extLst>
            </p:cNvPr>
            <p:cNvSpPr/>
            <p:nvPr/>
          </p:nvSpPr>
          <p:spPr>
            <a:xfrm>
              <a:off x="1520187" y="5858212"/>
              <a:ext cx="2026791" cy="458856"/>
            </a:xfrm>
            <a:prstGeom prst="rect">
              <a:avLst/>
            </a:prstGeom>
            <a:solidFill>
              <a:srgbClr val="96DC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system</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84D84290-59B9-A829-74FA-A36053C1754A}"/>
                </a:ext>
              </a:extLst>
            </p:cNvPr>
            <p:cNvSpPr/>
            <p:nvPr/>
          </p:nvSpPr>
          <p:spPr>
            <a:xfrm>
              <a:off x="3547091" y="5858212"/>
              <a:ext cx="1449146" cy="458856"/>
            </a:xfrm>
            <a:prstGeom prst="rect">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a:t>
              </a:r>
              <a:endParaRPr kumimoji="1" lang="ja-JP" altLang="en-US">
                <a:solidFill>
                  <a:schemeClr val="tx1"/>
                </a:solidFill>
              </a:endParaRPr>
            </a:p>
          </p:txBody>
        </p:sp>
      </p:grpSp>
      <p:sp>
        <p:nvSpPr>
          <p:cNvPr id="10" name="正方形/長方形 9">
            <a:extLst>
              <a:ext uri="{FF2B5EF4-FFF2-40B4-BE49-F238E27FC236}">
                <a16:creationId xmlns:a16="http://schemas.microsoft.com/office/drawing/2014/main" id="{1DC2D3A3-E921-B8E7-7CA5-380FACA823A4}"/>
              </a:ext>
            </a:extLst>
          </p:cNvPr>
          <p:cNvSpPr/>
          <p:nvPr/>
        </p:nvSpPr>
        <p:spPr>
          <a:xfrm>
            <a:off x="1472060" y="6203832"/>
            <a:ext cx="3476049" cy="45885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system running</a:t>
            </a: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F88DB98C-02EE-EF80-F240-368606D26E2F}"/>
              </a:ext>
            </a:extLst>
          </p:cNvPr>
          <p:cNvSpPr/>
          <p:nvPr/>
        </p:nvSpPr>
        <p:spPr>
          <a:xfrm>
            <a:off x="5845537" y="6200185"/>
            <a:ext cx="3470792" cy="45885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 running</a:t>
            </a:r>
            <a:endParaRPr kumimoji="1" lang="ja-JP" altLang="en-US">
              <a:solidFill>
                <a:schemeClr val="tx1"/>
              </a:solidFill>
            </a:endParaRPr>
          </a:p>
        </p:txBody>
      </p:sp>
      <p:grpSp>
        <p:nvGrpSpPr>
          <p:cNvPr id="14" name="グループ化 13">
            <a:extLst>
              <a:ext uri="{FF2B5EF4-FFF2-40B4-BE49-F238E27FC236}">
                <a16:creationId xmlns:a16="http://schemas.microsoft.com/office/drawing/2014/main" id="{DC1AAA89-40EF-9A6C-FA71-58A82EA6665E}"/>
              </a:ext>
            </a:extLst>
          </p:cNvPr>
          <p:cNvGrpSpPr/>
          <p:nvPr/>
        </p:nvGrpSpPr>
        <p:grpSpPr>
          <a:xfrm rot="16200000">
            <a:off x="5228239" y="5162630"/>
            <a:ext cx="269131" cy="572939"/>
            <a:chOff x="5640260" y="5173871"/>
            <a:chExt cx="269131" cy="572939"/>
          </a:xfrm>
        </p:grpSpPr>
        <p:cxnSp>
          <p:nvCxnSpPr>
            <p:cNvPr id="12" name="直線矢印コネクタ 11">
              <a:extLst>
                <a:ext uri="{FF2B5EF4-FFF2-40B4-BE49-F238E27FC236}">
                  <a16:creationId xmlns:a16="http://schemas.microsoft.com/office/drawing/2014/main" id="{B658CFCD-A758-1A7B-C96C-65A8C6469A7A}"/>
                </a:ext>
              </a:extLst>
            </p:cNvPr>
            <p:cNvCxnSpPr>
              <a:cxnSpLocks/>
            </p:cNvCxnSpPr>
            <p:nvPr/>
          </p:nvCxnSpPr>
          <p:spPr>
            <a:xfrm flipV="1">
              <a:off x="5640260" y="5173871"/>
              <a:ext cx="0" cy="57293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E0F6D11-78F1-F6C3-83EA-F3A58C5EFE5A}"/>
                </a:ext>
              </a:extLst>
            </p:cNvPr>
            <p:cNvCxnSpPr>
              <a:cxnSpLocks/>
            </p:cNvCxnSpPr>
            <p:nvPr/>
          </p:nvCxnSpPr>
          <p:spPr>
            <a:xfrm>
              <a:off x="5909391" y="5173871"/>
              <a:ext cx="0" cy="57293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FB4E1341-A345-3D6F-4114-9E0301A525A9}"/>
              </a:ext>
            </a:extLst>
          </p:cNvPr>
          <p:cNvGrpSpPr/>
          <p:nvPr/>
        </p:nvGrpSpPr>
        <p:grpSpPr>
          <a:xfrm>
            <a:off x="9626296" y="4831684"/>
            <a:ext cx="2012583" cy="1129554"/>
            <a:chOff x="8807910" y="4893322"/>
            <a:chExt cx="2012583" cy="1129554"/>
          </a:xfrm>
        </p:grpSpPr>
        <p:sp>
          <p:nvSpPr>
            <p:cNvPr id="18" name="正方形/長方形 17">
              <a:extLst>
                <a:ext uri="{FF2B5EF4-FFF2-40B4-BE49-F238E27FC236}">
                  <a16:creationId xmlns:a16="http://schemas.microsoft.com/office/drawing/2014/main" id="{05E85857-8FE1-C6FE-5E86-CEBB7EDA28CC}"/>
                </a:ext>
              </a:extLst>
            </p:cNvPr>
            <p:cNvSpPr/>
            <p:nvPr/>
          </p:nvSpPr>
          <p:spPr>
            <a:xfrm>
              <a:off x="8807910" y="4893322"/>
              <a:ext cx="2012583" cy="112955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5146C75-CD74-7858-D256-156279934040}"/>
                </a:ext>
              </a:extLst>
            </p:cNvPr>
            <p:cNvSpPr>
              <a:spLocks noChangeAspect="1"/>
            </p:cNvSpPr>
            <p:nvPr/>
          </p:nvSpPr>
          <p:spPr>
            <a:xfrm>
              <a:off x="9027922" y="5050562"/>
              <a:ext cx="332050" cy="332050"/>
            </a:xfrm>
            <a:prstGeom prst="rect">
              <a:avLst/>
            </a:prstGeom>
            <a:solidFill>
              <a:srgbClr val="96DC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a:extLst>
                <a:ext uri="{FF2B5EF4-FFF2-40B4-BE49-F238E27FC236}">
                  <a16:creationId xmlns:a16="http://schemas.microsoft.com/office/drawing/2014/main" id="{CEB4828E-A86D-5128-96CC-7CAD47CA5429}"/>
                </a:ext>
              </a:extLst>
            </p:cNvPr>
            <p:cNvSpPr/>
            <p:nvPr/>
          </p:nvSpPr>
          <p:spPr>
            <a:xfrm>
              <a:off x="9429317" y="5050561"/>
              <a:ext cx="1202917" cy="332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ysClr val="windowText" lastClr="000000"/>
                  </a:solidFill>
                </a:rPr>
                <a:t>full access</a:t>
              </a:r>
              <a:endParaRPr kumimoji="1" lang="ja-JP" altLang="en-US">
                <a:solidFill>
                  <a:sysClr val="windowText" lastClr="000000"/>
                </a:solidFill>
              </a:endParaRPr>
            </a:p>
          </p:txBody>
        </p:sp>
        <p:sp>
          <p:nvSpPr>
            <p:cNvPr id="21" name="正方形/長方形 20">
              <a:extLst>
                <a:ext uri="{FF2B5EF4-FFF2-40B4-BE49-F238E27FC236}">
                  <a16:creationId xmlns:a16="http://schemas.microsoft.com/office/drawing/2014/main" id="{AF81B925-06CF-8FBD-1C55-8692CFDD8AE8}"/>
                </a:ext>
              </a:extLst>
            </p:cNvPr>
            <p:cNvSpPr>
              <a:spLocks noChangeAspect="1"/>
            </p:cNvSpPr>
            <p:nvPr/>
          </p:nvSpPr>
          <p:spPr>
            <a:xfrm>
              <a:off x="9027922" y="5539853"/>
              <a:ext cx="332050" cy="332050"/>
            </a:xfrm>
            <a:prstGeom prst="rect">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正方形/長方形 21">
              <a:extLst>
                <a:ext uri="{FF2B5EF4-FFF2-40B4-BE49-F238E27FC236}">
                  <a16:creationId xmlns:a16="http://schemas.microsoft.com/office/drawing/2014/main" id="{0A9C037C-1D1E-F857-911A-E25F0E838ADA}"/>
                </a:ext>
              </a:extLst>
            </p:cNvPr>
            <p:cNvSpPr/>
            <p:nvPr/>
          </p:nvSpPr>
          <p:spPr>
            <a:xfrm>
              <a:off x="9429317" y="5539852"/>
              <a:ext cx="1202917" cy="332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ysClr val="windowText" lastClr="000000"/>
                  </a:solidFill>
                </a:rPr>
                <a:t>no access</a:t>
              </a:r>
              <a:endParaRPr kumimoji="1" lang="ja-JP" altLang="en-US">
                <a:solidFill>
                  <a:sysClr val="windowText" lastClr="000000"/>
                </a:solidFill>
              </a:endParaRPr>
            </a:p>
          </p:txBody>
        </p:sp>
      </p:grpSp>
      <p:sp>
        <p:nvSpPr>
          <p:cNvPr id="15" name="正方形/長方形 14">
            <a:extLst>
              <a:ext uri="{FF2B5EF4-FFF2-40B4-BE49-F238E27FC236}">
                <a16:creationId xmlns:a16="http://schemas.microsoft.com/office/drawing/2014/main" id="{80105F27-AE48-1A45-67F4-2BC61A50C7BD}"/>
              </a:ext>
            </a:extLst>
          </p:cNvPr>
          <p:cNvSpPr/>
          <p:nvPr/>
        </p:nvSpPr>
        <p:spPr>
          <a:xfrm>
            <a:off x="272112" y="5602209"/>
            <a:ext cx="1089942" cy="57293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physical</a:t>
            </a:r>
          </a:p>
          <a:p>
            <a:pPr algn="ctr"/>
            <a:r>
              <a:rPr lang="en-US" altLang="ja-JP" dirty="0">
                <a:solidFill>
                  <a:schemeClr val="tx1"/>
                </a:solidFill>
              </a:rPr>
              <a:t>memory</a:t>
            </a:r>
            <a:endParaRPr kumimoji="1" lang="ja-JP" altLang="en-US">
              <a:solidFill>
                <a:schemeClr val="tx1"/>
              </a:solidFill>
            </a:endParaRPr>
          </a:p>
        </p:txBody>
      </p:sp>
      <p:sp>
        <p:nvSpPr>
          <p:cNvPr id="19" name="正方形/長方形 18">
            <a:extLst>
              <a:ext uri="{FF2B5EF4-FFF2-40B4-BE49-F238E27FC236}">
                <a16:creationId xmlns:a16="http://schemas.microsoft.com/office/drawing/2014/main" id="{7AF3FE2F-35C0-8C52-2FBA-35B17BCB9768}"/>
              </a:ext>
            </a:extLst>
          </p:cNvPr>
          <p:cNvSpPr/>
          <p:nvPr/>
        </p:nvSpPr>
        <p:spPr>
          <a:xfrm>
            <a:off x="1477317" y="4622196"/>
            <a:ext cx="1671283" cy="77778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target</a:t>
            </a:r>
          </a:p>
          <a:p>
            <a:pPr algn="ctr"/>
            <a:r>
              <a:rPr kumimoji="1" lang="en-US" altLang="ja-JP" dirty="0">
                <a:solidFill>
                  <a:schemeClr val="tx1"/>
                </a:solidFill>
              </a:rPr>
              <a:t>system</a:t>
            </a:r>
            <a:endParaRPr kumimoji="1" lang="ja-JP" altLang="en-US">
              <a:solidFill>
                <a:schemeClr val="tx1"/>
              </a:solidFill>
            </a:endParaRPr>
          </a:p>
        </p:txBody>
      </p:sp>
      <p:sp>
        <p:nvSpPr>
          <p:cNvPr id="23" name="正方形/長方形 22">
            <a:extLst>
              <a:ext uri="{FF2B5EF4-FFF2-40B4-BE49-F238E27FC236}">
                <a16:creationId xmlns:a16="http://schemas.microsoft.com/office/drawing/2014/main" id="{BED2836B-FF31-8D03-3E11-91B4D68609D5}"/>
              </a:ext>
            </a:extLst>
          </p:cNvPr>
          <p:cNvSpPr/>
          <p:nvPr/>
        </p:nvSpPr>
        <p:spPr>
          <a:xfrm>
            <a:off x="3276826" y="4618676"/>
            <a:ext cx="1671284" cy="777786"/>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enclave</a:t>
            </a:r>
            <a:endParaRPr kumimoji="1" lang="ja-JP" altLang="en-US">
              <a:solidFill>
                <a:schemeClr val="tx1"/>
              </a:solidFill>
            </a:endParaRPr>
          </a:p>
        </p:txBody>
      </p:sp>
      <p:sp>
        <p:nvSpPr>
          <p:cNvPr id="25" name="正方形/長方形 24">
            <a:extLst>
              <a:ext uri="{FF2B5EF4-FFF2-40B4-BE49-F238E27FC236}">
                <a16:creationId xmlns:a16="http://schemas.microsoft.com/office/drawing/2014/main" id="{257356FF-228E-09B3-1C6D-F13D14BE1E0D}"/>
              </a:ext>
            </a:extLst>
          </p:cNvPr>
          <p:cNvSpPr/>
          <p:nvPr/>
        </p:nvSpPr>
        <p:spPr>
          <a:xfrm>
            <a:off x="3586793" y="4976509"/>
            <a:ext cx="1051349"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8E8C3F07-574D-D573-CDE3-E5384FA2B283}"/>
              </a:ext>
            </a:extLst>
          </p:cNvPr>
          <p:cNvSpPr/>
          <p:nvPr/>
        </p:nvSpPr>
        <p:spPr>
          <a:xfrm>
            <a:off x="5845536" y="4622196"/>
            <a:ext cx="1671283" cy="77778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target</a:t>
            </a:r>
          </a:p>
          <a:p>
            <a:pPr algn="ctr"/>
            <a:r>
              <a:rPr kumimoji="1" lang="en-US" altLang="ja-JP" dirty="0">
                <a:solidFill>
                  <a:schemeClr val="tx1"/>
                </a:solidFill>
              </a:rPr>
              <a:t>system</a:t>
            </a:r>
            <a:endParaRPr kumimoji="1" lang="ja-JP" altLang="en-US">
              <a:solidFill>
                <a:schemeClr val="tx1"/>
              </a:solidFill>
            </a:endParaRPr>
          </a:p>
        </p:txBody>
      </p:sp>
      <p:sp>
        <p:nvSpPr>
          <p:cNvPr id="27" name="正方形/長方形 26">
            <a:extLst>
              <a:ext uri="{FF2B5EF4-FFF2-40B4-BE49-F238E27FC236}">
                <a16:creationId xmlns:a16="http://schemas.microsoft.com/office/drawing/2014/main" id="{2A2184D3-EF0D-B4CE-3300-F0B969C19C84}"/>
              </a:ext>
            </a:extLst>
          </p:cNvPr>
          <p:cNvSpPr/>
          <p:nvPr/>
        </p:nvSpPr>
        <p:spPr>
          <a:xfrm>
            <a:off x="7645045" y="4618676"/>
            <a:ext cx="1671284" cy="777786"/>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enclave</a:t>
            </a:r>
            <a:endParaRPr kumimoji="1" lang="ja-JP" altLang="en-US">
              <a:solidFill>
                <a:schemeClr val="tx1"/>
              </a:solidFill>
            </a:endParaRPr>
          </a:p>
        </p:txBody>
      </p:sp>
      <p:sp>
        <p:nvSpPr>
          <p:cNvPr id="28" name="正方形/長方形 27">
            <a:extLst>
              <a:ext uri="{FF2B5EF4-FFF2-40B4-BE49-F238E27FC236}">
                <a16:creationId xmlns:a16="http://schemas.microsoft.com/office/drawing/2014/main" id="{3EE8D60B-EE45-8F12-7F62-A35D157A15B6}"/>
              </a:ext>
            </a:extLst>
          </p:cNvPr>
          <p:cNvSpPr/>
          <p:nvPr/>
        </p:nvSpPr>
        <p:spPr>
          <a:xfrm>
            <a:off x="7955012" y="4976509"/>
            <a:ext cx="1051349"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30" name="正方形/長方形 29">
            <a:extLst>
              <a:ext uri="{FF2B5EF4-FFF2-40B4-BE49-F238E27FC236}">
                <a16:creationId xmlns:a16="http://schemas.microsoft.com/office/drawing/2014/main" id="{293F8E9A-2C95-8398-571C-AF550B31DED7}"/>
              </a:ext>
            </a:extLst>
          </p:cNvPr>
          <p:cNvSpPr/>
          <p:nvPr/>
        </p:nvSpPr>
        <p:spPr>
          <a:xfrm>
            <a:off x="3276826" y="4618674"/>
            <a:ext cx="1671283" cy="777787"/>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正方形/長方形 30">
            <a:extLst>
              <a:ext uri="{FF2B5EF4-FFF2-40B4-BE49-F238E27FC236}">
                <a16:creationId xmlns:a16="http://schemas.microsoft.com/office/drawing/2014/main" id="{71ABA491-2616-265C-BA92-0E120A54A0BD}"/>
              </a:ext>
            </a:extLst>
          </p:cNvPr>
          <p:cNvSpPr/>
          <p:nvPr/>
        </p:nvSpPr>
        <p:spPr>
          <a:xfrm>
            <a:off x="5845536" y="4626209"/>
            <a:ext cx="1671283" cy="777787"/>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32088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E36A8-7B09-B966-C7DC-3F23D27D7BF4}"/>
              </a:ext>
            </a:extLst>
          </p:cNvPr>
          <p:cNvSpPr>
            <a:spLocks noGrp="1"/>
          </p:cNvSpPr>
          <p:nvPr>
            <p:ph type="title"/>
          </p:nvPr>
        </p:nvSpPr>
        <p:spPr/>
        <p:txBody>
          <a:bodyPr/>
          <a:lstStyle/>
          <a:p>
            <a:r>
              <a:rPr lang="en" altLang="ja-JP" dirty="0"/>
              <a:t>Sharing System Memory with Enclaves</a:t>
            </a:r>
            <a:endParaRPr kumimoji="1" lang="ja-JP" altLang="en-US"/>
          </a:p>
        </p:txBody>
      </p:sp>
      <p:sp>
        <p:nvSpPr>
          <p:cNvPr id="3" name="コンテンツ プレースホルダー 2">
            <a:extLst>
              <a:ext uri="{FF2B5EF4-FFF2-40B4-BE49-F238E27FC236}">
                <a16:creationId xmlns:a16="http://schemas.microsoft.com/office/drawing/2014/main" id="{C82C583F-893C-D209-19BC-969AAE3FC957}"/>
              </a:ext>
            </a:extLst>
          </p:cNvPr>
          <p:cNvSpPr>
            <a:spLocks noGrp="1"/>
          </p:cNvSpPr>
          <p:nvPr>
            <p:ph idx="1"/>
          </p:nvPr>
        </p:nvSpPr>
        <p:spPr/>
        <p:txBody>
          <a:bodyPr/>
          <a:lstStyle/>
          <a:p>
            <a:r>
              <a:rPr lang="en" altLang="ja-JP" dirty="0"/>
              <a:t>Upon switching to the enclave</a:t>
            </a:r>
          </a:p>
          <a:p>
            <a:pPr lvl="1"/>
            <a:r>
              <a:rPr lang="en" altLang="ja-JP" dirty="0"/>
              <a:t>Enable only read only access to system memory for the enclave</a:t>
            </a:r>
          </a:p>
          <a:p>
            <a:pPr lvl="1"/>
            <a:r>
              <a:rPr lang="en" altLang="ja-JP" dirty="0"/>
              <a:t>Not permit write access to system memory</a:t>
            </a:r>
          </a:p>
          <a:p>
            <a:pPr lvl="2"/>
            <a:r>
              <a:rPr lang="en" altLang="ja-JP" dirty="0"/>
              <a:t>The enclave does not affect the target system erroneously</a:t>
            </a:r>
          </a:p>
          <a:p>
            <a:r>
              <a:rPr lang="en" altLang="ja-JP" dirty="0"/>
              <a:t>Upon switching to the target system</a:t>
            </a:r>
          </a:p>
          <a:p>
            <a:pPr lvl="1"/>
            <a:r>
              <a:rPr lang="en" altLang="ja-JP" dirty="0"/>
              <a:t>Enable full access to system memory</a:t>
            </a:r>
          </a:p>
          <a:p>
            <a:endParaRPr kumimoji="1" lang="ja-JP" altLang="en-US"/>
          </a:p>
        </p:txBody>
      </p:sp>
      <p:sp>
        <p:nvSpPr>
          <p:cNvPr id="4" name="スライド番号プレースホルダー 3">
            <a:extLst>
              <a:ext uri="{FF2B5EF4-FFF2-40B4-BE49-F238E27FC236}">
                <a16:creationId xmlns:a16="http://schemas.microsoft.com/office/drawing/2014/main" id="{9D4FBF95-EBD1-E3AF-AEFD-2F8BDE886F40}"/>
              </a:ext>
            </a:extLst>
          </p:cNvPr>
          <p:cNvSpPr>
            <a:spLocks noGrp="1"/>
          </p:cNvSpPr>
          <p:nvPr>
            <p:ph type="sldNum" sz="quarter" idx="12"/>
          </p:nvPr>
        </p:nvSpPr>
        <p:spPr/>
        <p:txBody>
          <a:bodyPr/>
          <a:lstStyle/>
          <a:p>
            <a:fld id="{D6F57A23-CB21-D340-80A0-623F78F268E8}" type="slidenum">
              <a:rPr kumimoji="1" lang="ja-JP" altLang="en-US" smtClean="0"/>
              <a:t>12</a:t>
            </a:fld>
            <a:endParaRPr kumimoji="1" lang="ja-JP" altLang="en-US"/>
          </a:p>
        </p:txBody>
      </p:sp>
      <p:grpSp>
        <p:nvGrpSpPr>
          <p:cNvPr id="41" name="Group 40">
            <a:extLst>
              <a:ext uri="{FF2B5EF4-FFF2-40B4-BE49-F238E27FC236}">
                <a16:creationId xmlns:a16="http://schemas.microsoft.com/office/drawing/2014/main" id="{2EEE9212-A149-ED11-C61F-D16CBCBC8277}"/>
              </a:ext>
            </a:extLst>
          </p:cNvPr>
          <p:cNvGrpSpPr/>
          <p:nvPr/>
        </p:nvGrpSpPr>
        <p:grpSpPr>
          <a:xfrm>
            <a:off x="9631434" y="4491621"/>
            <a:ext cx="2012584" cy="1645824"/>
            <a:chOff x="8807909" y="4630019"/>
            <a:chExt cx="2012584" cy="1645824"/>
          </a:xfrm>
        </p:grpSpPr>
        <p:sp>
          <p:nvSpPr>
            <p:cNvPr id="14" name="正方形/長方形 13">
              <a:extLst>
                <a:ext uri="{FF2B5EF4-FFF2-40B4-BE49-F238E27FC236}">
                  <a16:creationId xmlns:a16="http://schemas.microsoft.com/office/drawing/2014/main" id="{C67BD349-1F5A-019B-D95E-5937FBCCEBD0}"/>
                </a:ext>
              </a:extLst>
            </p:cNvPr>
            <p:cNvSpPr>
              <a:spLocks noChangeAspect="1"/>
            </p:cNvSpPr>
            <p:nvPr/>
          </p:nvSpPr>
          <p:spPr>
            <a:xfrm>
              <a:off x="9027922" y="5262141"/>
              <a:ext cx="332050" cy="332050"/>
            </a:xfrm>
            <a:prstGeom prst="rect">
              <a:avLst/>
            </a:prstGeom>
            <a:solidFill>
              <a:srgbClr val="FFCE3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DFD20917-293B-F5EF-04DD-AFA5A91A0071}"/>
                </a:ext>
              </a:extLst>
            </p:cNvPr>
            <p:cNvSpPr>
              <a:spLocks noChangeAspect="1"/>
            </p:cNvSpPr>
            <p:nvPr/>
          </p:nvSpPr>
          <p:spPr>
            <a:xfrm>
              <a:off x="9027922" y="4769975"/>
              <a:ext cx="332050" cy="332050"/>
            </a:xfrm>
            <a:prstGeom prst="rect">
              <a:avLst/>
            </a:prstGeom>
            <a:solidFill>
              <a:srgbClr val="96DC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E7D95E81-3A91-BC85-0A8D-AF7585A82322}"/>
                </a:ext>
              </a:extLst>
            </p:cNvPr>
            <p:cNvSpPr/>
            <p:nvPr/>
          </p:nvSpPr>
          <p:spPr>
            <a:xfrm>
              <a:off x="9429317" y="4769974"/>
              <a:ext cx="1202917" cy="332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ysClr val="windowText" lastClr="000000"/>
                  </a:solidFill>
                </a:rPr>
                <a:t>full access</a:t>
              </a:r>
              <a:endParaRPr kumimoji="1" lang="ja-JP" altLang="en-US">
                <a:solidFill>
                  <a:sysClr val="windowText" lastClr="000000"/>
                </a:solidFill>
              </a:endParaRPr>
            </a:p>
          </p:txBody>
        </p:sp>
        <p:sp>
          <p:nvSpPr>
            <p:cNvPr id="17" name="正方形/長方形 16">
              <a:extLst>
                <a:ext uri="{FF2B5EF4-FFF2-40B4-BE49-F238E27FC236}">
                  <a16:creationId xmlns:a16="http://schemas.microsoft.com/office/drawing/2014/main" id="{566FF35C-D729-F0BB-A28C-424B9A77B683}"/>
                </a:ext>
              </a:extLst>
            </p:cNvPr>
            <p:cNvSpPr/>
            <p:nvPr/>
          </p:nvSpPr>
          <p:spPr>
            <a:xfrm>
              <a:off x="9429317" y="5262140"/>
              <a:ext cx="1202917" cy="332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ysClr val="windowText" lastClr="000000"/>
                  </a:solidFill>
                </a:rPr>
                <a:t>read-only </a:t>
              </a:r>
              <a:r>
                <a:rPr lang="en-US" altLang="ja-JP" dirty="0">
                  <a:solidFill>
                    <a:sysClr val="windowText" lastClr="000000"/>
                  </a:solidFill>
                </a:rPr>
                <a:t>access</a:t>
              </a:r>
              <a:endParaRPr kumimoji="1" lang="ja-JP" altLang="en-US">
                <a:solidFill>
                  <a:sysClr val="windowText" lastClr="000000"/>
                </a:solidFill>
              </a:endParaRPr>
            </a:p>
          </p:txBody>
        </p:sp>
        <p:sp>
          <p:nvSpPr>
            <p:cNvPr id="18" name="正方形/長方形 17">
              <a:extLst>
                <a:ext uri="{FF2B5EF4-FFF2-40B4-BE49-F238E27FC236}">
                  <a16:creationId xmlns:a16="http://schemas.microsoft.com/office/drawing/2014/main" id="{DF33B051-6930-B6A6-7816-4A646EE902B6}"/>
                </a:ext>
              </a:extLst>
            </p:cNvPr>
            <p:cNvSpPr/>
            <p:nvPr/>
          </p:nvSpPr>
          <p:spPr>
            <a:xfrm>
              <a:off x="8807909" y="4630019"/>
              <a:ext cx="2012584" cy="164582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8576711-C565-5891-6C8A-011D12EBBC90}"/>
                </a:ext>
              </a:extLst>
            </p:cNvPr>
            <p:cNvSpPr>
              <a:spLocks noChangeAspect="1"/>
            </p:cNvSpPr>
            <p:nvPr/>
          </p:nvSpPr>
          <p:spPr>
            <a:xfrm>
              <a:off x="9027922" y="5781765"/>
              <a:ext cx="332050" cy="332050"/>
            </a:xfrm>
            <a:prstGeom prst="rect">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a:extLst>
                <a:ext uri="{FF2B5EF4-FFF2-40B4-BE49-F238E27FC236}">
                  <a16:creationId xmlns:a16="http://schemas.microsoft.com/office/drawing/2014/main" id="{43C5618A-CB30-B56B-873D-5641DF13F2CE}"/>
                </a:ext>
              </a:extLst>
            </p:cNvPr>
            <p:cNvSpPr/>
            <p:nvPr/>
          </p:nvSpPr>
          <p:spPr>
            <a:xfrm>
              <a:off x="9429317" y="5781764"/>
              <a:ext cx="1202917" cy="332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ysClr val="windowText" lastClr="000000"/>
                  </a:solidFill>
                </a:rPr>
                <a:t>no access</a:t>
              </a:r>
              <a:endParaRPr kumimoji="1" lang="ja-JP" altLang="en-US">
                <a:solidFill>
                  <a:sysClr val="windowText" lastClr="000000"/>
                </a:solidFill>
              </a:endParaRPr>
            </a:p>
          </p:txBody>
        </p:sp>
      </p:grpSp>
      <p:sp>
        <p:nvSpPr>
          <p:cNvPr id="42" name="正方形/長方形 5">
            <a:extLst>
              <a:ext uri="{FF2B5EF4-FFF2-40B4-BE49-F238E27FC236}">
                <a16:creationId xmlns:a16="http://schemas.microsoft.com/office/drawing/2014/main" id="{918A9A78-2B88-40E9-DC9A-ED7ADAFF36E4}"/>
              </a:ext>
            </a:extLst>
          </p:cNvPr>
          <p:cNvSpPr/>
          <p:nvPr/>
        </p:nvSpPr>
        <p:spPr>
          <a:xfrm>
            <a:off x="5845536" y="5659251"/>
            <a:ext cx="2026790" cy="458856"/>
          </a:xfrm>
          <a:prstGeom prst="rect">
            <a:avLst/>
          </a:prstGeom>
          <a:solidFill>
            <a:srgbClr val="FFCE3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system</a:t>
            </a:r>
            <a:endParaRPr kumimoji="1" lang="ja-JP" altLang="en-US">
              <a:solidFill>
                <a:schemeClr val="tx1"/>
              </a:solidFill>
            </a:endParaRPr>
          </a:p>
        </p:txBody>
      </p:sp>
      <p:sp>
        <p:nvSpPr>
          <p:cNvPr id="43" name="正方形/長方形 7">
            <a:extLst>
              <a:ext uri="{FF2B5EF4-FFF2-40B4-BE49-F238E27FC236}">
                <a16:creationId xmlns:a16="http://schemas.microsoft.com/office/drawing/2014/main" id="{DBE0DB62-7B27-F48C-A9FF-B67A13C1815B}"/>
              </a:ext>
            </a:extLst>
          </p:cNvPr>
          <p:cNvSpPr/>
          <p:nvPr/>
        </p:nvSpPr>
        <p:spPr>
          <a:xfrm>
            <a:off x="7872326" y="5659251"/>
            <a:ext cx="1449141" cy="458856"/>
          </a:xfrm>
          <a:prstGeom prst="rect">
            <a:avLst/>
          </a:prstGeom>
          <a:solidFill>
            <a:srgbClr val="96DC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a:t>
            </a:r>
            <a:endParaRPr kumimoji="1" lang="ja-JP" altLang="en-US">
              <a:solidFill>
                <a:schemeClr val="tx1"/>
              </a:solidFill>
            </a:endParaRPr>
          </a:p>
        </p:txBody>
      </p:sp>
      <p:grpSp>
        <p:nvGrpSpPr>
          <p:cNvPr id="44" name="グループ化 23">
            <a:extLst>
              <a:ext uri="{FF2B5EF4-FFF2-40B4-BE49-F238E27FC236}">
                <a16:creationId xmlns:a16="http://schemas.microsoft.com/office/drawing/2014/main" id="{C1F60C8F-C67C-8D20-97A9-96EBB9EF87A8}"/>
              </a:ext>
            </a:extLst>
          </p:cNvPr>
          <p:cNvGrpSpPr/>
          <p:nvPr/>
        </p:nvGrpSpPr>
        <p:grpSpPr>
          <a:xfrm>
            <a:off x="1472060" y="5659251"/>
            <a:ext cx="3476050" cy="458856"/>
            <a:chOff x="1520187" y="5858212"/>
            <a:chExt cx="3476050" cy="458856"/>
          </a:xfrm>
        </p:grpSpPr>
        <p:sp>
          <p:nvSpPr>
            <p:cNvPr id="45" name="正方形/長方形 6">
              <a:extLst>
                <a:ext uri="{FF2B5EF4-FFF2-40B4-BE49-F238E27FC236}">
                  <a16:creationId xmlns:a16="http://schemas.microsoft.com/office/drawing/2014/main" id="{13A7B15B-3970-39A6-5FCB-3D6E7B0A9CCE}"/>
                </a:ext>
              </a:extLst>
            </p:cNvPr>
            <p:cNvSpPr/>
            <p:nvPr/>
          </p:nvSpPr>
          <p:spPr>
            <a:xfrm>
              <a:off x="1520187" y="5858212"/>
              <a:ext cx="2026791" cy="458856"/>
            </a:xfrm>
            <a:prstGeom prst="rect">
              <a:avLst/>
            </a:prstGeom>
            <a:solidFill>
              <a:srgbClr val="96DC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system</a:t>
              </a:r>
              <a:endParaRPr kumimoji="1" lang="ja-JP" altLang="en-US">
                <a:solidFill>
                  <a:schemeClr val="tx1"/>
                </a:solidFill>
              </a:endParaRPr>
            </a:p>
          </p:txBody>
        </p:sp>
        <p:sp>
          <p:nvSpPr>
            <p:cNvPr id="46" name="正方形/長方形 8">
              <a:extLst>
                <a:ext uri="{FF2B5EF4-FFF2-40B4-BE49-F238E27FC236}">
                  <a16:creationId xmlns:a16="http://schemas.microsoft.com/office/drawing/2014/main" id="{47CB7EF2-8C69-6E82-D9C9-D2772AB0AE6F}"/>
                </a:ext>
              </a:extLst>
            </p:cNvPr>
            <p:cNvSpPr/>
            <p:nvPr/>
          </p:nvSpPr>
          <p:spPr>
            <a:xfrm>
              <a:off x="3547091" y="5858212"/>
              <a:ext cx="1449146" cy="458856"/>
            </a:xfrm>
            <a:prstGeom prst="rect">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a:t>
              </a:r>
              <a:endParaRPr kumimoji="1" lang="ja-JP" altLang="en-US">
                <a:solidFill>
                  <a:schemeClr val="tx1"/>
                </a:solidFill>
              </a:endParaRPr>
            </a:p>
          </p:txBody>
        </p:sp>
      </p:grpSp>
      <p:sp>
        <p:nvSpPr>
          <p:cNvPr id="47" name="正方形/長方形 9">
            <a:extLst>
              <a:ext uri="{FF2B5EF4-FFF2-40B4-BE49-F238E27FC236}">
                <a16:creationId xmlns:a16="http://schemas.microsoft.com/office/drawing/2014/main" id="{91399A4C-1468-7DBE-48FD-C24E064816AE}"/>
              </a:ext>
            </a:extLst>
          </p:cNvPr>
          <p:cNvSpPr/>
          <p:nvPr/>
        </p:nvSpPr>
        <p:spPr>
          <a:xfrm>
            <a:off x="1472060" y="6203832"/>
            <a:ext cx="3476049" cy="45885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system running</a:t>
            </a:r>
            <a:endParaRPr kumimoji="1" lang="ja-JP" altLang="en-US">
              <a:solidFill>
                <a:schemeClr val="tx1"/>
              </a:solidFill>
            </a:endParaRPr>
          </a:p>
        </p:txBody>
      </p:sp>
      <p:sp>
        <p:nvSpPr>
          <p:cNvPr id="48" name="正方形/長方形 10">
            <a:extLst>
              <a:ext uri="{FF2B5EF4-FFF2-40B4-BE49-F238E27FC236}">
                <a16:creationId xmlns:a16="http://schemas.microsoft.com/office/drawing/2014/main" id="{FF3970EA-E210-08AE-CD0B-67A35ABFFA8B}"/>
              </a:ext>
            </a:extLst>
          </p:cNvPr>
          <p:cNvSpPr/>
          <p:nvPr/>
        </p:nvSpPr>
        <p:spPr>
          <a:xfrm>
            <a:off x="5845537" y="6200185"/>
            <a:ext cx="3470792" cy="45885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 running</a:t>
            </a:r>
            <a:endParaRPr kumimoji="1" lang="ja-JP" altLang="en-US">
              <a:solidFill>
                <a:schemeClr val="tx1"/>
              </a:solidFill>
            </a:endParaRPr>
          </a:p>
        </p:txBody>
      </p:sp>
      <p:grpSp>
        <p:nvGrpSpPr>
          <p:cNvPr id="49" name="グループ化 13">
            <a:extLst>
              <a:ext uri="{FF2B5EF4-FFF2-40B4-BE49-F238E27FC236}">
                <a16:creationId xmlns:a16="http://schemas.microsoft.com/office/drawing/2014/main" id="{DF8E014D-8FAA-555D-2060-B8170A6E6C57}"/>
              </a:ext>
            </a:extLst>
          </p:cNvPr>
          <p:cNvGrpSpPr/>
          <p:nvPr/>
        </p:nvGrpSpPr>
        <p:grpSpPr>
          <a:xfrm rot="16200000">
            <a:off x="5228239" y="5162630"/>
            <a:ext cx="269131" cy="572939"/>
            <a:chOff x="5640260" y="5173871"/>
            <a:chExt cx="269131" cy="572939"/>
          </a:xfrm>
        </p:grpSpPr>
        <p:cxnSp>
          <p:nvCxnSpPr>
            <p:cNvPr id="50" name="直線矢印コネクタ 11">
              <a:extLst>
                <a:ext uri="{FF2B5EF4-FFF2-40B4-BE49-F238E27FC236}">
                  <a16:creationId xmlns:a16="http://schemas.microsoft.com/office/drawing/2014/main" id="{83E08401-45B0-CF0F-B65E-43E242619F2A}"/>
                </a:ext>
              </a:extLst>
            </p:cNvPr>
            <p:cNvCxnSpPr>
              <a:cxnSpLocks/>
            </p:cNvCxnSpPr>
            <p:nvPr/>
          </p:nvCxnSpPr>
          <p:spPr>
            <a:xfrm flipV="1">
              <a:off x="5640260" y="5173871"/>
              <a:ext cx="0" cy="57293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12">
              <a:extLst>
                <a:ext uri="{FF2B5EF4-FFF2-40B4-BE49-F238E27FC236}">
                  <a16:creationId xmlns:a16="http://schemas.microsoft.com/office/drawing/2014/main" id="{13664573-0F83-81C4-9728-B94CE316A804}"/>
                </a:ext>
              </a:extLst>
            </p:cNvPr>
            <p:cNvCxnSpPr>
              <a:cxnSpLocks/>
            </p:cNvCxnSpPr>
            <p:nvPr/>
          </p:nvCxnSpPr>
          <p:spPr>
            <a:xfrm>
              <a:off x="5909391" y="5173871"/>
              <a:ext cx="0" cy="57293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8" name="正方形/長方形 14">
            <a:extLst>
              <a:ext uri="{FF2B5EF4-FFF2-40B4-BE49-F238E27FC236}">
                <a16:creationId xmlns:a16="http://schemas.microsoft.com/office/drawing/2014/main" id="{17AAFA6E-7E87-908C-551E-81BACA6C97E4}"/>
              </a:ext>
            </a:extLst>
          </p:cNvPr>
          <p:cNvSpPr/>
          <p:nvPr/>
        </p:nvSpPr>
        <p:spPr>
          <a:xfrm>
            <a:off x="272112" y="5602209"/>
            <a:ext cx="1089942" cy="57293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physical</a:t>
            </a:r>
          </a:p>
          <a:p>
            <a:pPr algn="ctr"/>
            <a:r>
              <a:rPr lang="en-US" altLang="ja-JP" dirty="0">
                <a:solidFill>
                  <a:schemeClr val="tx1"/>
                </a:solidFill>
              </a:rPr>
              <a:t>memory</a:t>
            </a:r>
            <a:endParaRPr kumimoji="1" lang="ja-JP" altLang="en-US">
              <a:solidFill>
                <a:schemeClr val="tx1"/>
              </a:solidFill>
            </a:endParaRPr>
          </a:p>
        </p:txBody>
      </p:sp>
      <p:sp>
        <p:nvSpPr>
          <p:cNvPr id="59" name="正方形/長方形 18">
            <a:extLst>
              <a:ext uri="{FF2B5EF4-FFF2-40B4-BE49-F238E27FC236}">
                <a16:creationId xmlns:a16="http://schemas.microsoft.com/office/drawing/2014/main" id="{32ED27C4-17EC-5205-3EB1-2808D8899710}"/>
              </a:ext>
            </a:extLst>
          </p:cNvPr>
          <p:cNvSpPr/>
          <p:nvPr/>
        </p:nvSpPr>
        <p:spPr>
          <a:xfrm>
            <a:off x="1477317" y="4622196"/>
            <a:ext cx="1671283" cy="77778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target</a:t>
            </a:r>
          </a:p>
          <a:p>
            <a:pPr algn="ctr"/>
            <a:r>
              <a:rPr kumimoji="1" lang="en-US" altLang="ja-JP" dirty="0">
                <a:solidFill>
                  <a:schemeClr val="tx1"/>
                </a:solidFill>
              </a:rPr>
              <a:t>system</a:t>
            </a:r>
            <a:endParaRPr kumimoji="1" lang="ja-JP" altLang="en-US">
              <a:solidFill>
                <a:schemeClr val="tx1"/>
              </a:solidFill>
            </a:endParaRPr>
          </a:p>
        </p:txBody>
      </p:sp>
      <p:sp>
        <p:nvSpPr>
          <p:cNvPr id="60" name="正方形/長方形 22">
            <a:extLst>
              <a:ext uri="{FF2B5EF4-FFF2-40B4-BE49-F238E27FC236}">
                <a16:creationId xmlns:a16="http://schemas.microsoft.com/office/drawing/2014/main" id="{876E4CB2-D079-B000-6DEE-DF33814C3D0F}"/>
              </a:ext>
            </a:extLst>
          </p:cNvPr>
          <p:cNvSpPr/>
          <p:nvPr/>
        </p:nvSpPr>
        <p:spPr>
          <a:xfrm>
            <a:off x="3276826" y="4618676"/>
            <a:ext cx="1671284" cy="777786"/>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enclave</a:t>
            </a:r>
            <a:endParaRPr kumimoji="1" lang="ja-JP" altLang="en-US">
              <a:solidFill>
                <a:schemeClr val="tx1"/>
              </a:solidFill>
            </a:endParaRPr>
          </a:p>
        </p:txBody>
      </p:sp>
      <p:sp>
        <p:nvSpPr>
          <p:cNvPr id="61" name="正方形/長方形 24">
            <a:extLst>
              <a:ext uri="{FF2B5EF4-FFF2-40B4-BE49-F238E27FC236}">
                <a16:creationId xmlns:a16="http://schemas.microsoft.com/office/drawing/2014/main" id="{DB88BB49-4BF1-9716-EBFD-08C9986F30D5}"/>
              </a:ext>
            </a:extLst>
          </p:cNvPr>
          <p:cNvSpPr/>
          <p:nvPr/>
        </p:nvSpPr>
        <p:spPr>
          <a:xfrm>
            <a:off x="3586793" y="4976509"/>
            <a:ext cx="1051349"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62" name="正方形/長方形 25">
            <a:extLst>
              <a:ext uri="{FF2B5EF4-FFF2-40B4-BE49-F238E27FC236}">
                <a16:creationId xmlns:a16="http://schemas.microsoft.com/office/drawing/2014/main" id="{DF3439B4-EDEC-77DC-66DD-037DDDCE573D}"/>
              </a:ext>
            </a:extLst>
          </p:cNvPr>
          <p:cNvSpPr/>
          <p:nvPr/>
        </p:nvSpPr>
        <p:spPr>
          <a:xfrm>
            <a:off x="5845536" y="4622196"/>
            <a:ext cx="1671283" cy="77778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target</a:t>
            </a:r>
          </a:p>
          <a:p>
            <a:pPr algn="ctr"/>
            <a:r>
              <a:rPr kumimoji="1" lang="en-US" altLang="ja-JP" dirty="0">
                <a:solidFill>
                  <a:schemeClr val="tx1"/>
                </a:solidFill>
              </a:rPr>
              <a:t>system</a:t>
            </a:r>
            <a:endParaRPr kumimoji="1" lang="ja-JP" altLang="en-US">
              <a:solidFill>
                <a:schemeClr val="tx1"/>
              </a:solidFill>
            </a:endParaRPr>
          </a:p>
        </p:txBody>
      </p:sp>
      <p:sp>
        <p:nvSpPr>
          <p:cNvPr id="63" name="正方形/長方形 26">
            <a:extLst>
              <a:ext uri="{FF2B5EF4-FFF2-40B4-BE49-F238E27FC236}">
                <a16:creationId xmlns:a16="http://schemas.microsoft.com/office/drawing/2014/main" id="{69C878AF-92C1-D376-B6B0-20E80A97118A}"/>
              </a:ext>
            </a:extLst>
          </p:cNvPr>
          <p:cNvSpPr/>
          <p:nvPr/>
        </p:nvSpPr>
        <p:spPr>
          <a:xfrm>
            <a:off x="7645045" y="4618676"/>
            <a:ext cx="1671284" cy="777786"/>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enclave</a:t>
            </a:r>
            <a:endParaRPr kumimoji="1" lang="ja-JP" altLang="en-US">
              <a:solidFill>
                <a:schemeClr val="tx1"/>
              </a:solidFill>
            </a:endParaRPr>
          </a:p>
        </p:txBody>
      </p:sp>
      <p:sp>
        <p:nvSpPr>
          <p:cNvPr id="64" name="正方形/長方形 27">
            <a:extLst>
              <a:ext uri="{FF2B5EF4-FFF2-40B4-BE49-F238E27FC236}">
                <a16:creationId xmlns:a16="http://schemas.microsoft.com/office/drawing/2014/main" id="{D301DC82-170F-E1D4-7193-E5CCCB16E460}"/>
              </a:ext>
            </a:extLst>
          </p:cNvPr>
          <p:cNvSpPr/>
          <p:nvPr/>
        </p:nvSpPr>
        <p:spPr>
          <a:xfrm>
            <a:off x="7955012" y="4976509"/>
            <a:ext cx="1051349"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65" name="正方形/長方形 29">
            <a:extLst>
              <a:ext uri="{FF2B5EF4-FFF2-40B4-BE49-F238E27FC236}">
                <a16:creationId xmlns:a16="http://schemas.microsoft.com/office/drawing/2014/main" id="{7D2DE22B-0800-8347-83D9-F96FB78DEFC8}"/>
              </a:ext>
            </a:extLst>
          </p:cNvPr>
          <p:cNvSpPr/>
          <p:nvPr/>
        </p:nvSpPr>
        <p:spPr>
          <a:xfrm>
            <a:off x="3276826" y="4618674"/>
            <a:ext cx="1671283" cy="777787"/>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正方形/長方形 30">
            <a:extLst>
              <a:ext uri="{FF2B5EF4-FFF2-40B4-BE49-F238E27FC236}">
                <a16:creationId xmlns:a16="http://schemas.microsoft.com/office/drawing/2014/main" id="{E166580A-69A8-974B-AE15-1743111A47B0}"/>
              </a:ext>
            </a:extLst>
          </p:cNvPr>
          <p:cNvSpPr/>
          <p:nvPr/>
        </p:nvSpPr>
        <p:spPr>
          <a:xfrm>
            <a:off x="5845536" y="4626209"/>
            <a:ext cx="1671283" cy="777787"/>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49470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BF6B4662-DA83-4F7F-6D1F-B689CAF6AD2B}"/>
              </a:ext>
            </a:extLst>
          </p:cNvPr>
          <p:cNvSpPr/>
          <p:nvPr/>
        </p:nvSpPr>
        <p:spPr>
          <a:xfrm>
            <a:off x="1696270" y="4663935"/>
            <a:ext cx="2531954" cy="1940479"/>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C2955F5-5B60-0631-5EDA-34F169467F2C}"/>
              </a:ext>
            </a:extLst>
          </p:cNvPr>
          <p:cNvSpPr>
            <a:spLocks noGrp="1"/>
          </p:cNvSpPr>
          <p:nvPr>
            <p:ph type="title"/>
          </p:nvPr>
        </p:nvSpPr>
        <p:spPr/>
        <p:txBody>
          <a:bodyPr/>
          <a:lstStyle/>
          <a:p>
            <a:r>
              <a:rPr lang="en" altLang="ja-JP" dirty="0"/>
              <a:t>Controlled Sharing with the Security Monitor</a:t>
            </a:r>
            <a:endParaRPr kumimoji="1" lang="ja-JP" altLang="en-US"/>
          </a:p>
        </p:txBody>
      </p:sp>
      <p:sp>
        <p:nvSpPr>
          <p:cNvPr id="3" name="コンテンツ プレースホルダー 2">
            <a:extLst>
              <a:ext uri="{FF2B5EF4-FFF2-40B4-BE49-F238E27FC236}">
                <a16:creationId xmlns:a16="http://schemas.microsoft.com/office/drawing/2014/main" id="{5A5D65A6-3F13-D69D-F446-AFFB777FA4ED}"/>
              </a:ext>
            </a:extLst>
          </p:cNvPr>
          <p:cNvSpPr>
            <a:spLocks noGrp="1"/>
          </p:cNvSpPr>
          <p:nvPr>
            <p:ph idx="1"/>
          </p:nvPr>
        </p:nvSpPr>
        <p:spPr/>
        <p:txBody>
          <a:bodyPr/>
          <a:lstStyle/>
          <a:p>
            <a:r>
              <a:rPr lang="en" altLang="ja-JP" dirty="0"/>
              <a:t>It is not secure for all enclaves to access system memory</a:t>
            </a:r>
          </a:p>
          <a:p>
            <a:pPr lvl="1"/>
            <a:r>
              <a:rPr lang="en" altLang="ja-JP" dirty="0"/>
              <a:t>Attackers can create enclaves and eavesdrop on OS data</a:t>
            </a:r>
          </a:p>
          <a:p>
            <a:r>
              <a:rPr lang="en" altLang="ja-JP" dirty="0"/>
              <a:t>Limit enclaves that can share system memory</a:t>
            </a:r>
          </a:p>
          <a:p>
            <a:pPr lvl="1"/>
            <a:r>
              <a:rPr lang="en" altLang="ja-JP" dirty="0"/>
              <a:t>Calculate the hash value of software running inside an enclave</a:t>
            </a:r>
          </a:p>
          <a:p>
            <a:pPr lvl="1"/>
            <a:r>
              <a:rPr lang="en" altLang="ja-JP" dirty="0"/>
              <a:t>The security monitor compares it with that of pre-registered IDS</a:t>
            </a:r>
          </a:p>
          <a:p>
            <a:pPr lvl="1"/>
            <a:r>
              <a:rPr lang="en" altLang="ja-JP" dirty="0"/>
              <a:t>Permit memory sharing to that enclave only if the hash </a:t>
            </a:r>
            <a:r>
              <a:rPr lang="en" altLang="ja-JP"/>
              <a:t>value matches</a:t>
            </a:r>
            <a:endParaRPr lang="en" altLang="ja-JP" dirty="0"/>
          </a:p>
        </p:txBody>
      </p:sp>
      <p:sp>
        <p:nvSpPr>
          <p:cNvPr id="4" name="スライド番号プレースホルダー 3">
            <a:extLst>
              <a:ext uri="{FF2B5EF4-FFF2-40B4-BE49-F238E27FC236}">
                <a16:creationId xmlns:a16="http://schemas.microsoft.com/office/drawing/2014/main" id="{02C96470-6743-31DD-6ECF-6647151C49BB}"/>
              </a:ext>
            </a:extLst>
          </p:cNvPr>
          <p:cNvSpPr>
            <a:spLocks noGrp="1"/>
          </p:cNvSpPr>
          <p:nvPr>
            <p:ph type="sldNum" sz="quarter" idx="12"/>
          </p:nvPr>
        </p:nvSpPr>
        <p:spPr/>
        <p:txBody>
          <a:bodyPr/>
          <a:lstStyle/>
          <a:p>
            <a:fld id="{D6F57A23-CB21-D340-80A0-623F78F268E8}" type="slidenum">
              <a:rPr kumimoji="1" lang="ja-JP" altLang="en-US" smtClean="0"/>
              <a:t>13</a:t>
            </a:fld>
            <a:endParaRPr kumimoji="1" lang="ja-JP" altLang="en-US"/>
          </a:p>
        </p:txBody>
      </p:sp>
      <p:sp>
        <p:nvSpPr>
          <p:cNvPr id="5" name="正方形/長方形 4">
            <a:extLst>
              <a:ext uri="{FF2B5EF4-FFF2-40B4-BE49-F238E27FC236}">
                <a16:creationId xmlns:a16="http://schemas.microsoft.com/office/drawing/2014/main" id="{40EE6669-C6FF-7159-EE0B-5E949A1C6473}"/>
              </a:ext>
            </a:extLst>
          </p:cNvPr>
          <p:cNvSpPr/>
          <p:nvPr/>
        </p:nvSpPr>
        <p:spPr>
          <a:xfrm>
            <a:off x="4637197" y="4663935"/>
            <a:ext cx="5675608" cy="1940479"/>
          </a:xfrm>
          <a:prstGeom prst="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a:extLst>
              <a:ext uri="{FF2B5EF4-FFF2-40B4-BE49-F238E27FC236}">
                <a16:creationId xmlns:a16="http://schemas.microsoft.com/office/drawing/2014/main" id="{5568C81A-7B59-FAFD-D009-ECD0811F6109}"/>
              </a:ext>
            </a:extLst>
          </p:cNvPr>
          <p:cNvSpPr/>
          <p:nvPr/>
        </p:nvSpPr>
        <p:spPr>
          <a:xfrm>
            <a:off x="4637197" y="4259780"/>
            <a:ext cx="5675608" cy="39329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security monitor</a:t>
            </a:r>
            <a:endParaRPr kumimoji="1" lang="ja-JP" altLang="en-US">
              <a:solidFill>
                <a:schemeClr val="tx1"/>
              </a:solidFill>
            </a:endParaRPr>
          </a:p>
        </p:txBody>
      </p:sp>
      <p:sp>
        <p:nvSpPr>
          <p:cNvPr id="7" name="正方形/長方形 6">
            <a:extLst>
              <a:ext uri="{FF2B5EF4-FFF2-40B4-BE49-F238E27FC236}">
                <a16:creationId xmlns:a16="http://schemas.microsoft.com/office/drawing/2014/main" id="{530F942F-A585-80BF-DDD3-529175FB4B12}"/>
              </a:ext>
            </a:extLst>
          </p:cNvPr>
          <p:cNvSpPr/>
          <p:nvPr/>
        </p:nvSpPr>
        <p:spPr>
          <a:xfrm>
            <a:off x="1899295" y="4886894"/>
            <a:ext cx="2146463"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8" name="正方形/長方形 7">
            <a:extLst>
              <a:ext uri="{FF2B5EF4-FFF2-40B4-BE49-F238E27FC236}">
                <a16:creationId xmlns:a16="http://schemas.microsoft.com/office/drawing/2014/main" id="{8BEB45CE-548D-E924-02AE-EAFDB47A2E59}"/>
              </a:ext>
            </a:extLst>
          </p:cNvPr>
          <p:cNvSpPr/>
          <p:nvPr/>
        </p:nvSpPr>
        <p:spPr>
          <a:xfrm>
            <a:off x="1899294" y="5466098"/>
            <a:ext cx="2146463"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runtime</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B8FC7938-DB0E-C28E-1E90-13AFA8A8FA6E}"/>
              </a:ext>
            </a:extLst>
          </p:cNvPr>
          <p:cNvSpPr/>
          <p:nvPr/>
        </p:nvSpPr>
        <p:spPr>
          <a:xfrm>
            <a:off x="1899293" y="6048259"/>
            <a:ext cx="2146463" cy="345703"/>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loader</a:t>
            </a:r>
            <a:endParaRPr kumimoji="1" lang="ja-JP" altLang="en-US">
              <a:solidFill>
                <a:schemeClr val="tx1"/>
              </a:solidFill>
            </a:endParaRPr>
          </a:p>
        </p:txBody>
      </p:sp>
      <p:sp>
        <p:nvSpPr>
          <p:cNvPr id="10" name="右中かっこ 9">
            <a:extLst>
              <a:ext uri="{FF2B5EF4-FFF2-40B4-BE49-F238E27FC236}">
                <a16:creationId xmlns:a16="http://schemas.microsoft.com/office/drawing/2014/main" id="{B57DF5A7-B72E-8428-5D7A-9C7A7153067B}"/>
              </a:ext>
            </a:extLst>
          </p:cNvPr>
          <p:cNvSpPr/>
          <p:nvPr/>
        </p:nvSpPr>
        <p:spPr>
          <a:xfrm>
            <a:off x="4065518" y="4782226"/>
            <a:ext cx="551919" cy="1703899"/>
          </a:xfrm>
          <a:prstGeom prst="rightBrace">
            <a:avLst>
              <a:gd name="adj1" fmla="val 36414"/>
              <a:gd name="adj2" fmla="val 50910"/>
            </a:avLst>
          </a:prstGeom>
          <a:ln w="57150">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CB2C9F71-4819-0534-DAAD-04F835A42D98}"/>
              </a:ext>
            </a:extLst>
          </p:cNvPr>
          <p:cNvCxnSpPr>
            <a:cxnSpLocks/>
            <a:stCxn id="10" idx="1"/>
            <a:endCxn id="12" idx="1"/>
          </p:cNvCxnSpPr>
          <p:nvPr/>
        </p:nvCxnSpPr>
        <p:spPr>
          <a:xfrm>
            <a:off x="4617437" y="5649681"/>
            <a:ext cx="1335369" cy="226597"/>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正方形/長方形 11">
            <a:extLst>
              <a:ext uri="{FF2B5EF4-FFF2-40B4-BE49-F238E27FC236}">
                <a16:creationId xmlns:a16="http://schemas.microsoft.com/office/drawing/2014/main" id="{8ED8364D-EEB1-FF26-6F06-8BF1A3E91C0B}"/>
              </a:ext>
            </a:extLst>
          </p:cNvPr>
          <p:cNvSpPr/>
          <p:nvPr/>
        </p:nvSpPr>
        <p:spPr>
          <a:xfrm>
            <a:off x="5952806" y="5461258"/>
            <a:ext cx="1427771" cy="83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ysClr val="windowText" lastClr="000000"/>
                </a:solidFill>
                <a:latin typeface="Courier New" panose="02070309020205020404" pitchFamily="49" charset="0"/>
                <a:cs typeface="Courier New" panose="02070309020205020404" pitchFamily="49" charset="0"/>
              </a:rPr>
              <a:t>96eff78726d3a251cc49decb4048cd</a:t>
            </a:r>
            <a:endParaRPr kumimoji="1" lang="ja-JP" altLang="en-US" sz="1600">
              <a:solidFill>
                <a:sysClr val="windowText" lastClr="000000"/>
              </a:solidFill>
              <a:latin typeface="Courier New" panose="02070309020205020404" pitchFamily="49" charset="0"/>
              <a:cs typeface="Courier New" panose="02070309020205020404" pitchFamily="49" charset="0"/>
            </a:endParaRPr>
          </a:p>
        </p:txBody>
      </p:sp>
      <p:sp>
        <p:nvSpPr>
          <p:cNvPr id="13" name="正方形/長方形 12">
            <a:extLst>
              <a:ext uri="{FF2B5EF4-FFF2-40B4-BE49-F238E27FC236}">
                <a16:creationId xmlns:a16="http://schemas.microsoft.com/office/drawing/2014/main" id="{435B4F59-3F7A-3C88-514E-F47A88B2B65B}"/>
              </a:ext>
            </a:extLst>
          </p:cNvPr>
          <p:cNvSpPr/>
          <p:nvPr/>
        </p:nvSpPr>
        <p:spPr>
          <a:xfrm>
            <a:off x="5972567" y="5153359"/>
            <a:ext cx="1388248"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hash value</a:t>
            </a: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C4BCD7F5-D0AF-1068-A2FE-2D94075C9377}"/>
              </a:ext>
            </a:extLst>
          </p:cNvPr>
          <p:cNvSpPr/>
          <p:nvPr/>
        </p:nvSpPr>
        <p:spPr>
          <a:xfrm>
            <a:off x="4753736" y="5344560"/>
            <a:ext cx="1160155"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i="1" dirty="0">
                <a:solidFill>
                  <a:srgbClr val="C00000"/>
                </a:solidFill>
              </a:rPr>
              <a:t>calculate</a:t>
            </a:r>
            <a:endParaRPr kumimoji="1" lang="ja-JP" altLang="en-US" b="1" i="1">
              <a:solidFill>
                <a:srgbClr val="C00000"/>
              </a:solidFill>
            </a:endParaRPr>
          </a:p>
        </p:txBody>
      </p:sp>
      <p:sp>
        <p:nvSpPr>
          <p:cNvPr id="15" name="正方形/長方形 14">
            <a:extLst>
              <a:ext uri="{FF2B5EF4-FFF2-40B4-BE49-F238E27FC236}">
                <a16:creationId xmlns:a16="http://schemas.microsoft.com/office/drawing/2014/main" id="{84717303-2D26-085D-D2A9-AF6F270AB0E2}"/>
              </a:ext>
            </a:extLst>
          </p:cNvPr>
          <p:cNvSpPr/>
          <p:nvPr/>
        </p:nvSpPr>
        <p:spPr>
          <a:xfrm>
            <a:off x="8709822" y="5461258"/>
            <a:ext cx="1427771" cy="83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ysClr val="windowText" lastClr="000000"/>
                </a:solidFill>
                <a:latin typeface="Courier New" panose="02070309020205020404" pitchFamily="49" charset="0"/>
                <a:cs typeface="Courier New" panose="02070309020205020404" pitchFamily="49" charset="0"/>
              </a:rPr>
              <a:t>96eff78726d3a251cc49decb4048cd</a:t>
            </a:r>
            <a:endParaRPr kumimoji="1" lang="ja-JP" altLang="en-US" sz="1600">
              <a:solidFill>
                <a:sysClr val="windowText" lastClr="000000"/>
              </a:solidFill>
              <a:latin typeface="Courier New" panose="02070309020205020404" pitchFamily="49" charset="0"/>
              <a:cs typeface="Courier New" panose="02070309020205020404" pitchFamily="49" charset="0"/>
            </a:endParaRPr>
          </a:p>
        </p:txBody>
      </p:sp>
      <p:sp>
        <p:nvSpPr>
          <p:cNvPr id="16" name="正方形/長方形 15">
            <a:extLst>
              <a:ext uri="{FF2B5EF4-FFF2-40B4-BE49-F238E27FC236}">
                <a16:creationId xmlns:a16="http://schemas.microsoft.com/office/drawing/2014/main" id="{7431CF06-E00B-FD0B-64FA-D088E667D005}"/>
              </a:ext>
            </a:extLst>
          </p:cNvPr>
          <p:cNvSpPr/>
          <p:nvPr/>
        </p:nvSpPr>
        <p:spPr>
          <a:xfrm>
            <a:off x="8559885" y="4847782"/>
            <a:ext cx="1727644" cy="630657"/>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pre-registered</a:t>
            </a:r>
            <a:br>
              <a:rPr lang="en-US" altLang="ja-JP" dirty="0">
                <a:solidFill>
                  <a:schemeClr val="tx1"/>
                </a:solidFill>
              </a:rPr>
            </a:br>
            <a:r>
              <a:rPr lang="en-US" altLang="ja-JP" dirty="0">
                <a:solidFill>
                  <a:schemeClr val="tx1"/>
                </a:solidFill>
              </a:rPr>
              <a:t>hash value</a:t>
            </a:r>
          </a:p>
        </p:txBody>
      </p:sp>
      <p:cxnSp>
        <p:nvCxnSpPr>
          <p:cNvPr id="17" name="直線矢印コネクタ 16">
            <a:extLst>
              <a:ext uri="{FF2B5EF4-FFF2-40B4-BE49-F238E27FC236}">
                <a16:creationId xmlns:a16="http://schemas.microsoft.com/office/drawing/2014/main" id="{E4A12E6E-9A9F-92F9-A327-BE2467DC9AC1}"/>
              </a:ext>
            </a:extLst>
          </p:cNvPr>
          <p:cNvCxnSpPr>
            <a:stCxn id="12" idx="3"/>
            <a:endCxn id="15" idx="1"/>
          </p:cNvCxnSpPr>
          <p:nvPr/>
        </p:nvCxnSpPr>
        <p:spPr>
          <a:xfrm>
            <a:off x="7380577" y="5876278"/>
            <a:ext cx="1329245" cy="0"/>
          </a:xfrm>
          <a:prstGeom prst="straightConnector1">
            <a:avLst/>
          </a:prstGeom>
          <a:ln w="57150">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正方形/長方形 17">
            <a:extLst>
              <a:ext uri="{FF2B5EF4-FFF2-40B4-BE49-F238E27FC236}">
                <a16:creationId xmlns:a16="http://schemas.microsoft.com/office/drawing/2014/main" id="{D2674AC9-4B21-C6EF-D347-AD81492F00A8}"/>
              </a:ext>
            </a:extLst>
          </p:cNvPr>
          <p:cNvSpPr/>
          <p:nvPr/>
        </p:nvSpPr>
        <p:spPr>
          <a:xfrm>
            <a:off x="7455545" y="5485116"/>
            <a:ext cx="1179308"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solidFill>
                  <a:srgbClr val="C00000"/>
                </a:solidFill>
              </a:rPr>
              <a:t>compare</a:t>
            </a:r>
            <a:endParaRPr kumimoji="1" lang="ja-JP" altLang="en-US" b="1" i="1">
              <a:solidFill>
                <a:srgbClr val="C00000"/>
              </a:solidFill>
            </a:endParaRPr>
          </a:p>
        </p:txBody>
      </p:sp>
      <p:sp>
        <p:nvSpPr>
          <p:cNvPr id="20" name="正方形/長方形 19">
            <a:extLst>
              <a:ext uri="{FF2B5EF4-FFF2-40B4-BE49-F238E27FC236}">
                <a16:creationId xmlns:a16="http://schemas.microsoft.com/office/drawing/2014/main" id="{BA6A5B09-633D-BD98-E5B9-371BA0837115}"/>
              </a:ext>
            </a:extLst>
          </p:cNvPr>
          <p:cNvSpPr/>
          <p:nvPr/>
        </p:nvSpPr>
        <p:spPr>
          <a:xfrm>
            <a:off x="1696269" y="4259780"/>
            <a:ext cx="2531955" cy="39329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a:t>
            </a:r>
            <a:endParaRPr kumimoji="1" lang="ja-JP" altLang="en-US">
              <a:solidFill>
                <a:schemeClr val="tx1"/>
              </a:solidFill>
            </a:endParaRPr>
          </a:p>
        </p:txBody>
      </p:sp>
    </p:spTree>
    <p:extLst>
      <p:ext uri="{BB962C8B-B14F-4D97-AF65-F5344CB8AC3E}">
        <p14:creationId xmlns:p14="http://schemas.microsoft.com/office/powerpoint/2010/main" val="196154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35D50A-DEF3-9409-A9F7-49597DF32B7A}"/>
              </a:ext>
            </a:extLst>
          </p:cNvPr>
          <p:cNvSpPr>
            <a:spLocks noGrp="1"/>
          </p:cNvSpPr>
          <p:nvPr>
            <p:ph type="title"/>
          </p:nvPr>
        </p:nvSpPr>
        <p:spPr/>
        <p:txBody>
          <a:bodyPr/>
          <a:lstStyle/>
          <a:p>
            <a:r>
              <a:rPr lang="en" altLang="ja-JP" dirty="0"/>
              <a:t>Controlled Sharing with Remote Attestation</a:t>
            </a:r>
            <a:endParaRPr kumimoji="1" lang="ja-JP" altLang="en-US"/>
          </a:p>
        </p:txBody>
      </p:sp>
      <p:sp>
        <p:nvSpPr>
          <p:cNvPr id="3" name="コンテンツ プレースホルダー 2">
            <a:extLst>
              <a:ext uri="{FF2B5EF4-FFF2-40B4-BE49-F238E27FC236}">
                <a16:creationId xmlns:a16="http://schemas.microsoft.com/office/drawing/2014/main" id="{8CC3737C-E623-5DB5-A239-6F028BC1A39E}"/>
              </a:ext>
            </a:extLst>
          </p:cNvPr>
          <p:cNvSpPr>
            <a:spLocks noGrp="1"/>
          </p:cNvSpPr>
          <p:nvPr>
            <p:ph idx="1"/>
          </p:nvPr>
        </p:nvSpPr>
        <p:spPr/>
        <p:txBody>
          <a:bodyPr/>
          <a:lstStyle/>
          <a:p>
            <a:r>
              <a:rPr lang="en" altLang="ja-JP" dirty="0"/>
              <a:t>Can integrate controlled sharing with remote attestation</a:t>
            </a:r>
          </a:p>
          <a:p>
            <a:pPr lvl="1"/>
            <a:r>
              <a:rPr lang="en" altLang="ja-JP" dirty="0"/>
              <a:t>The security monitor generates a signed report for the hash value</a:t>
            </a:r>
          </a:p>
          <a:p>
            <a:pPr lvl="2"/>
            <a:r>
              <a:rPr lang="en" altLang="ja-JP" dirty="0"/>
              <a:t>Send the report to the attestation server via the target system</a:t>
            </a:r>
          </a:p>
          <a:p>
            <a:pPr lvl="1"/>
            <a:r>
              <a:rPr lang="en" altLang="ja-JP" dirty="0"/>
              <a:t>The attestation server checks the received hash value</a:t>
            </a:r>
          </a:p>
          <a:p>
            <a:r>
              <a:rPr lang="en" altLang="ja-JP" dirty="0"/>
              <a:t>Easier to update IDS running in enclaves</a:t>
            </a:r>
          </a:p>
          <a:p>
            <a:pPr lvl="1"/>
            <a:r>
              <a:rPr lang="en" altLang="ja-JP" dirty="0"/>
              <a:t>Can register hash values without modifying the security monitor</a:t>
            </a:r>
          </a:p>
          <a:p>
            <a:pPr lvl="1"/>
            <a:endParaRPr lang="en" altLang="ja-JP" dirty="0"/>
          </a:p>
          <a:p>
            <a:pPr lvl="1"/>
            <a:endParaRPr lang="en" altLang="ja-JP" dirty="0"/>
          </a:p>
        </p:txBody>
      </p:sp>
      <p:sp>
        <p:nvSpPr>
          <p:cNvPr id="4" name="スライド番号プレースホルダー 3">
            <a:extLst>
              <a:ext uri="{FF2B5EF4-FFF2-40B4-BE49-F238E27FC236}">
                <a16:creationId xmlns:a16="http://schemas.microsoft.com/office/drawing/2014/main" id="{F498EAED-430D-9AEA-6EB2-05DF45C4012D}"/>
              </a:ext>
            </a:extLst>
          </p:cNvPr>
          <p:cNvSpPr>
            <a:spLocks noGrp="1"/>
          </p:cNvSpPr>
          <p:nvPr>
            <p:ph type="sldNum" sz="quarter" idx="12"/>
          </p:nvPr>
        </p:nvSpPr>
        <p:spPr/>
        <p:txBody>
          <a:bodyPr/>
          <a:lstStyle/>
          <a:p>
            <a:fld id="{D6F57A23-CB21-D340-80A0-623F78F268E8}" type="slidenum">
              <a:rPr kumimoji="1" lang="ja-JP" altLang="en-US" smtClean="0"/>
              <a:t>14</a:t>
            </a:fld>
            <a:endParaRPr kumimoji="1" lang="ja-JP" altLang="en-US"/>
          </a:p>
        </p:txBody>
      </p:sp>
      <p:sp>
        <p:nvSpPr>
          <p:cNvPr id="5" name="正方形/長方形 4">
            <a:extLst>
              <a:ext uri="{FF2B5EF4-FFF2-40B4-BE49-F238E27FC236}">
                <a16:creationId xmlns:a16="http://schemas.microsoft.com/office/drawing/2014/main" id="{EBD29B2F-43B9-F584-33BE-568696262CC8}"/>
              </a:ext>
            </a:extLst>
          </p:cNvPr>
          <p:cNvSpPr/>
          <p:nvPr/>
        </p:nvSpPr>
        <p:spPr>
          <a:xfrm>
            <a:off x="5496528" y="4539404"/>
            <a:ext cx="4986867" cy="2154003"/>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a:extLst>
              <a:ext uri="{FF2B5EF4-FFF2-40B4-BE49-F238E27FC236}">
                <a16:creationId xmlns:a16="http://schemas.microsoft.com/office/drawing/2014/main" id="{F1E85808-8EE9-67AF-4F8F-37D25126879C}"/>
              </a:ext>
            </a:extLst>
          </p:cNvPr>
          <p:cNvSpPr/>
          <p:nvPr/>
        </p:nvSpPr>
        <p:spPr>
          <a:xfrm>
            <a:off x="5726640" y="4778815"/>
            <a:ext cx="2191148" cy="77778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target system</a:t>
            </a:r>
            <a:endParaRPr kumimoji="1" lang="ja-JP" altLang="en-US">
              <a:solidFill>
                <a:schemeClr val="tx1"/>
              </a:solidFill>
            </a:endParaRPr>
          </a:p>
        </p:txBody>
      </p:sp>
      <p:sp>
        <p:nvSpPr>
          <p:cNvPr id="7" name="正方形/長方形 6">
            <a:extLst>
              <a:ext uri="{FF2B5EF4-FFF2-40B4-BE49-F238E27FC236}">
                <a16:creationId xmlns:a16="http://schemas.microsoft.com/office/drawing/2014/main" id="{5BC7532C-BE70-E9B2-3E93-89BF8632571A}"/>
              </a:ext>
            </a:extLst>
          </p:cNvPr>
          <p:cNvSpPr/>
          <p:nvPr/>
        </p:nvSpPr>
        <p:spPr>
          <a:xfrm>
            <a:off x="5726640" y="5723791"/>
            <a:ext cx="4555167" cy="777786"/>
          </a:xfrm>
          <a:prstGeom prst="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security monitor</a:t>
            </a:r>
            <a:endParaRPr kumimoji="1" lang="ja-JP" altLang="en-US">
              <a:solidFill>
                <a:schemeClr val="tx1"/>
              </a:solidFill>
            </a:endParaRPr>
          </a:p>
        </p:txBody>
      </p:sp>
      <p:sp>
        <p:nvSpPr>
          <p:cNvPr id="8" name="正方形/長方形 7">
            <a:extLst>
              <a:ext uri="{FF2B5EF4-FFF2-40B4-BE49-F238E27FC236}">
                <a16:creationId xmlns:a16="http://schemas.microsoft.com/office/drawing/2014/main" id="{E5FC8381-1173-5CF2-72FC-3B978975B3AF}"/>
              </a:ext>
            </a:extLst>
          </p:cNvPr>
          <p:cNvSpPr/>
          <p:nvPr/>
        </p:nvSpPr>
        <p:spPr>
          <a:xfrm>
            <a:off x="8090659" y="4776470"/>
            <a:ext cx="2191148" cy="777786"/>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enclave</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8456D405-AEC5-E812-299E-01264656FB20}"/>
              </a:ext>
            </a:extLst>
          </p:cNvPr>
          <p:cNvSpPr/>
          <p:nvPr/>
        </p:nvSpPr>
        <p:spPr>
          <a:xfrm>
            <a:off x="1998610" y="4539404"/>
            <a:ext cx="2208107" cy="1624328"/>
          </a:xfrm>
          <a:prstGeom prst="rect">
            <a:avLst/>
          </a:prstGeom>
          <a:solidFill>
            <a:srgbClr val="84E29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a:solidFill>
                <a:sysClr val="windowText" lastClr="000000"/>
              </a:solidFill>
            </a:endParaRPr>
          </a:p>
        </p:txBody>
      </p:sp>
      <p:sp>
        <p:nvSpPr>
          <p:cNvPr id="10" name="正方形/長方形 9">
            <a:extLst>
              <a:ext uri="{FF2B5EF4-FFF2-40B4-BE49-F238E27FC236}">
                <a16:creationId xmlns:a16="http://schemas.microsoft.com/office/drawing/2014/main" id="{6DF0E6A3-7140-9812-1EFF-75B714916595}"/>
              </a:ext>
            </a:extLst>
          </p:cNvPr>
          <p:cNvSpPr/>
          <p:nvPr/>
        </p:nvSpPr>
        <p:spPr>
          <a:xfrm>
            <a:off x="6238303" y="6074656"/>
            <a:ext cx="1218133" cy="34749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ysClr val="windowText" lastClr="000000"/>
                </a:solidFill>
              </a:rPr>
              <a:t>report</a:t>
            </a:r>
            <a:endParaRPr kumimoji="1" lang="ja-JP" altLang="en-US" sz="1600">
              <a:solidFill>
                <a:sysClr val="windowText" lastClr="000000"/>
              </a:solidFill>
            </a:endParaRPr>
          </a:p>
        </p:txBody>
      </p:sp>
      <p:sp>
        <p:nvSpPr>
          <p:cNvPr id="14" name="正方形/長方形 13">
            <a:extLst>
              <a:ext uri="{FF2B5EF4-FFF2-40B4-BE49-F238E27FC236}">
                <a16:creationId xmlns:a16="http://schemas.microsoft.com/office/drawing/2014/main" id="{1E948637-0780-F572-D6A3-3FA1D276283A}"/>
              </a:ext>
            </a:extLst>
          </p:cNvPr>
          <p:cNvSpPr/>
          <p:nvPr/>
        </p:nvSpPr>
        <p:spPr>
          <a:xfrm>
            <a:off x="7317200" y="4248572"/>
            <a:ext cx="1345521" cy="23876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IoT device</a:t>
            </a:r>
            <a:endParaRPr kumimoji="1" lang="ja-JP" altLang="en-US">
              <a:solidFill>
                <a:schemeClr val="tx1"/>
              </a:solidFill>
            </a:endParaRPr>
          </a:p>
        </p:txBody>
      </p:sp>
      <p:sp>
        <p:nvSpPr>
          <p:cNvPr id="19" name="正方形/長方形 27">
            <a:extLst>
              <a:ext uri="{FF2B5EF4-FFF2-40B4-BE49-F238E27FC236}">
                <a16:creationId xmlns:a16="http://schemas.microsoft.com/office/drawing/2014/main" id="{544AC0DF-9FF3-E734-619E-7B51E3EA1940}"/>
              </a:ext>
            </a:extLst>
          </p:cNvPr>
          <p:cNvSpPr/>
          <p:nvPr/>
        </p:nvSpPr>
        <p:spPr>
          <a:xfrm>
            <a:off x="8660558" y="5131028"/>
            <a:ext cx="1051349"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21" name="正方形/長方形 20">
            <a:extLst>
              <a:ext uri="{FF2B5EF4-FFF2-40B4-BE49-F238E27FC236}">
                <a16:creationId xmlns:a16="http://schemas.microsoft.com/office/drawing/2014/main" id="{27745329-F413-F548-E1BA-A4FEB8C22E0B}"/>
              </a:ext>
            </a:extLst>
          </p:cNvPr>
          <p:cNvSpPr/>
          <p:nvPr/>
        </p:nvSpPr>
        <p:spPr>
          <a:xfrm>
            <a:off x="2115213" y="4248572"/>
            <a:ext cx="1940061" cy="23876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rPr>
              <a:t>attestation server</a:t>
            </a:r>
            <a:endParaRPr lang="ja-JP" altLang="en-US">
              <a:solidFill>
                <a:sysClr val="windowText" lastClr="000000"/>
              </a:solidFill>
            </a:endParaRPr>
          </a:p>
        </p:txBody>
      </p:sp>
      <p:sp>
        <p:nvSpPr>
          <p:cNvPr id="25" name="正方形/長方形 24">
            <a:extLst>
              <a:ext uri="{FF2B5EF4-FFF2-40B4-BE49-F238E27FC236}">
                <a16:creationId xmlns:a16="http://schemas.microsoft.com/office/drawing/2014/main" id="{3E8A342B-89E6-343F-693A-288BE782DE21}"/>
              </a:ext>
            </a:extLst>
          </p:cNvPr>
          <p:cNvSpPr/>
          <p:nvPr/>
        </p:nvSpPr>
        <p:spPr>
          <a:xfrm>
            <a:off x="7497995" y="6074656"/>
            <a:ext cx="1144573"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i="1" dirty="0">
                <a:solidFill>
                  <a:srgbClr val="C00000"/>
                </a:solidFill>
              </a:rPr>
              <a:t>generate</a:t>
            </a:r>
            <a:endParaRPr kumimoji="1" lang="ja-JP" altLang="en-US" b="1" i="1">
              <a:solidFill>
                <a:srgbClr val="C00000"/>
              </a:solidFill>
            </a:endParaRPr>
          </a:p>
        </p:txBody>
      </p:sp>
      <p:sp>
        <p:nvSpPr>
          <p:cNvPr id="28" name="正方形/長方形 27">
            <a:extLst>
              <a:ext uri="{FF2B5EF4-FFF2-40B4-BE49-F238E27FC236}">
                <a16:creationId xmlns:a16="http://schemas.microsoft.com/office/drawing/2014/main" id="{9187FC02-480B-A607-B264-86853B77F4B2}"/>
              </a:ext>
            </a:extLst>
          </p:cNvPr>
          <p:cNvSpPr/>
          <p:nvPr/>
        </p:nvSpPr>
        <p:spPr>
          <a:xfrm>
            <a:off x="2480093" y="5063129"/>
            <a:ext cx="1218133" cy="34749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ysClr val="windowText" lastClr="000000"/>
                </a:solidFill>
              </a:rPr>
              <a:t>message</a:t>
            </a:r>
            <a:endParaRPr kumimoji="1" lang="ja-JP" altLang="en-US" sz="1600">
              <a:solidFill>
                <a:sysClr val="windowText" lastClr="000000"/>
              </a:solidFill>
            </a:endParaRPr>
          </a:p>
        </p:txBody>
      </p:sp>
      <p:sp>
        <p:nvSpPr>
          <p:cNvPr id="29" name="正方形/長方形 28">
            <a:extLst>
              <a:ext uri="{FF2B5EF4-FFF2-40B4-BE49-F238E27FC236}">
                <a16:creationId xmlns:a16="http://schemas.microsoft.com/office/drawing/2014/main" id="{CA8D6A0A-F593-F1BB-DE0B-D4B862477917}"/>
              </a:ext>
            </a:extLst>
          </p:cNvPr>
          <p:cNvSpPr/>
          <p:nvPr/>
        </p:nvSpPr>
        <p:spPr>
          <a:xfrm>
            <a:off x="2507103" y="5374779"/>
            <a:ext cx="1144573"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i="1" dirty="0">
                <a:solidFill>
                  <a:srgbClr val="C00000"/>
                </a:solidFill>
              </a:rPr>
              <a:t>check</a:t>
            </a:r>
            <a:endParaRPr kumimoji="1" lang="ja-JP" altLang="en-US" b="1" i="1">
              <a:solidFill>
                <a:srgbClr val="C00000"/>
              </a:solidFill>
            </a:endParaRPr>
          </a:p>
        </p:txBody>
      </p:sp>
      <p:sp>
        <p:nvSpPr>
          <p:cNvPr id="30" name="正方形/長方形 29">
            <a:extLst>
              <a:ext uri="{FF2B5EF4-FFF2-40B4-BE49-F238E27FC236}">
                <a16:creationId xmlns:a16="http://schemas.microsoft.com/office/drawing/2014/main" id="{27E294C9-A15B-0BBD-8E85-7073028C2215}"/>
              </a:ext>
            </a:extLst>
          </p:cNvPr>
          <p:cNvSpPr/>
          <p:nvPr/>
        </p:nvSpPr>
        <p:spPr>
          <a:xfrm>
            <a:off x="2530378" y="5364439"/>
            <a:ext cx="1144573"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i="1" dirty="0">
                <a:solidFill>
                  <a:srgbClr val="C00000"/>
                </a:solidFill>
              </a:rPr>
              <a:t>generate</a:t>
            </a:r>
            <a:endParaRPr kumimoji="1" lang="ja-JP" altLang="en-US" b="1" i="1">
              <a:solidFill>
                <a:srgbClr val="C00000"/>
              </a:solidFill>
            </a:endParaRPr>
          </a:p>
        </p:txBody>
      </p:sp>
    </p:spTree>
    <p:extLst>
      <p:ext uri="{BB962C8B-B14F-4D97-AF65-F5344CB8AC3E}">
        <p14:creationId xmlns:p14="http://schemas.microsoft.com/office/powerpoint/2010/main" val="9918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0" presetClass="path" presetSubtype="0" accel="50000" decel="50000" fill="hold" grpId="2" nodeType="clickEffect">
                                  <p:stCondLst>
                                    <p:cond delay="0"/>
                                  </p:stCondLst>
                                  <p:childTnLst>
                                    <p:animMotion origin="layout" path="M 0.0039 -0.0088 L 0.0039 -0.08032 C 0.0039 -0.11227 -0.08216 -0.15116 -0.15169 -0.15116 L -0.30768 -0.15116 " pathEditMode="relative" rAng="5400000" ptsTypes="AAAA">
                                      <p:cBhvr>
                                        <p:cTn id="12" dur="2000" fill="hold"/>
                                        <p:tgtEl>
                                          <p:spTgt spid="10"/>
                                        </p:tgtEl>
                                        <p:attrNameLst>
                                          <p:attrName>ppt_x</p:attrName>
                                          <p:attrName>ppt_y</p:attrName>
                                        </p:attrNameLst>
                                      </p:cBhvr>
                                      <p:rCtr x="-15573" y="-7130"/>
                                    </p:animMotion>
                                  </p:childTnLst>
                                </p:cTn>
                              </p:par>
                              <p:par>
                                <p:cTn id="13" presetID="1" presetClass="exit" presetSubtype="0" fill="hold" grpId="2"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9"/>
                                        </p:tgtEl>
                                        <p:attrNameLst>
                                          <p:attrName>style.visibility</p:attrName>
                                        </p:attrNameLst>
                                      </p:cBhvr>
                                      <p:to>
                                        <p:strVal val="hidden"/>
                                      </p:to>
                                    </p:set>
                                  </p:childTnLst>
                                </p:cTn>
                              </p:par>
                              <p:par>
                                <p:cTn id="22" presetID="1" presetClass="exit" presetSubtype="0" fill="hold" grpId="3"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0" presetClass="path" presetSubtype="0" accel="50000" decel="50000" fill="hold" grpId="1" nodeType="clickEffect">
                                  <p:stCondLst>
                                    <p:cond delay="0"/>
                                  </p:stCondLst>
                                  <p:childTnLst>
                                    <p:animMotion origin="layout" path="M 0.00066 -0.0037 L 0.15482 -0.0037 C 0.22383 -0.0037 0.30912 0.03704 0.30912 0.0706 L 0.30912 0.14491 " pathEditMode="relative" rAng="0" ptsTypes="AAAA">
                                      <p:cBhvr>
                                        <p:cTn id="31" dur="2000" fill="hold"/>
                                        <p:tgtEl>
                                          <p:spTgt spid="28"/>
                                        </p:tgtEl>
                                        <p:attrNameLst>
                                          <p:attrName>ppt_x</p:attrName>
                                          <p:attrName>ppt_y</p:attrName>
                                        </p:attrNameLst>
                                      </p:cBhvr>
                                      <p:rCtr x="15417" y="7431"/>
                                    </p:animMotion>
                                  </p:childTnLst>
                                </p:cTn>
                              </p:par>
                              <p:par>
                                <p:cTn id="32" presetID="1" presetClass="exit" presetSubtype="0" fill="hold" grpId="1" nodeType="withEffect">
                                  <p:stCondLst>
                                    <p:cond delay="0"/>
                                  </p:stCondLst>
                                  <p:childTnLst>
                                    <p:set>
                                      <p:cBhvr>
                                        <p:cTn id="33"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2" animBg="1"/>
      <p:bldP spid="10" grpId="3" animBg="1"/>
      <p:bldP spid="25" grpId="1"/>
      <p:bldP spid="25" grpId="2"/>
      <p:bldP spid="28" grpId="0" animBg="1"/>
      <p:bldP spid="28" grpId="1" animBg="1"/>
      <p:bldP spid="29" grpId="0"/>
      <p:bldP spid="29" grpId="1"/>
      <p:bldP spid="30" grpId="0"/>
      <p:bldP spid="3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F3F72B-109B-1364-EAE4-B57BD1E12EDD}"/>
              </a:ext>
            </a:extLst>
          </p:cNvPr>
          <p:cNvSpPr>
            <a:spLocks noGrp="1"/>
          </p:cNvSpPr>
          <p:nvPr>
            <p:ph type="title"/>
          </p:nvPr>
        </p:nvSpPr>
        <p:spPr/>
        <p:txBody>
          <a:bodyPr/>
          <a:lstStyle/>
          <a:p>
            <a:r>
              <a:rPr lang="en" altLang="ja-JP" dirty="0"/>
              <a:t>Accessing System Memory</a:t>
            </a:r>
            <a:endParaRPr kumimoji="1" lang="ja-JP" altLang="en-US"/>
          </a:p>
        </p:txBody>
      </p:sp>
      <p:sp>
        <p:nvSpPr>
          <p:cNvPr id="3" name="コンテンツ プレースホルダー 2">
            <a:extLst>
              <a:ext uri="{FF2B5EF4-FFF2-40B4-BE49-F238E27FC236}">
                <a16:creationId xmlns:a16="http://schemas.microsoft.com/office/drawing/2014/main" id="{57B435F4-E3DE-F24B-D48E-C5279FA2863F}"/>
              </a:ext>
            </a:extLst>
          </p:cNvPr>
          <p:cNvSpPr>
            <a:spLocks noGrp="1"/>
          </p:cNvSpPr>
          <p:nvPr>
            <p:ph idx="1"/>
          </p:nvPr>
        </p:nvSpPr>
        <p:spPr/>
        <p:txBody>
          <a:bodyPr/>
          <a:lstStyle/>
          <a:p>
            <a:r>
              <a:rPr lang="en" altLang="ja-JP" dirty="0"/>
              <a:t>Enable IDS to directly access system memory in an enclave</a:t>
            </a:r>
          </a:p>
          <a:p>
            <a:pPr lvl="1"/>
            <a:r>
              <a:rPr lang="en" altLang="ja-JP" dirty="0"/>
              <a:t>IDS is a process running on top of a lightweight OS called runtime</a:t>
            </a:r>
          </a:p>
          <a:p>
            <a:pPr lvl="1"/>
            <a:r>
              <a:rPr lang="en" altLang="ja-JP" dirty="0"/>
              <a:t>Both IDS and the runtime are loaded by the loader at boot time</a:t>
            </a:r>
          </a:p>
          <a:p>
            <a:pPr lvl="1"/>
            <a:r>
              <a:rPr lang="en" altLang="ja-JP" dirty="0"/>
              <a:t>The loader directly maps system memory onto IDS</a:t>
            </a:r>
          </a:p>
          <a:p>
            <a:r>
              <a:rPr lang="en" altLang="ja-JP" dirty="0"/>
              <a:t>IDS must access system memory in physical addresses</a:t>
            </a:r>
          </a:p>
          <a:p>
            <a:pPr lvl="1"/>
            <a:r>
              <a:rPr lang="en" altLang="ja-JP" dirty="0"/>
              <a:t>Add the address of the mapped system memory as an offset</a:t>
            </a:r>
          </a:p>
        </p:txBody>
      </p:sp>
      <p:sp>
        <p:nvSpPr>
          <p:cNvPr id="4" name="スライド番号プレースホルダー 3">
            <a:extLst>
              <a:ext uri="{FF2B5EF4-FFF2-40B4-BE49-F238E27FC236}">
                <a16:creationId xmlns:a16="http://schemas.microsoft.com/office/drawing/2014/main" id="{419E1714-567B-8495-4D84-082E0414A463}"/>
              </a:ext>
            </a:extLst>
          </p:cNvPr>
          <p:cNvSpPr>
            <a:spLocks noGrp="1"/>
          </p:cNvSpPr>
          <p:nvPr>
            <p:ph type="sldNum" sz="quarter" idx="12"/>
          </p:nvPr>
        </p:nvSpPr>
        <p:spPr/>
        <p:txBody>
          <a:bodyPr/>
          <a:lstStyle/>
          <a:p>
            <a:fld id="{D6F57A23-CB21-D340-80A0-623F78F268E8}" type="slidenum">
              <a:rPr kumimoji="1" lang="ja-JP" altLang="en-US" smtClean="0"/>
              <a:t>15</a:t>
            </a:fld>
            <a:endParaRPr kumimoji="1" lang="ja-JP" altLang="en-US"/>
          </a:p>
        </p:txBody>
      </p:sp>
      <p:sp>
        <p:nvSpPr>
          <p:cNvPr id="8" name="正方形/長方形 8">
            <a:extLst>
              <a:ext uri="{FF2B5EF4-FFF2-40B4-BE49-F238E27FC236}">
                <a16:creationId xmlns:a16="http://schemas.microsoft.com/office/drawing/2014/main" id="{F6A0A31C-036D-003D-3F03-5413FF7B927C}"/>
              </a:ext>
            </a:extLst>
          </p:cNvPr>
          <p:cNvSpPr/>
          <p:nvPr/>
        </p:nvSpPr>
        <p:spPr>
          <a:xfrm>
            <a:off x="2033245" y="6172328"/>
            <a:ext cx="1081378" cy="53554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physical</a:t>
            </a:r>
            <a:br>
              <a:rPr lang="en-US" altLang="ja-JP" dirty="0">
                <a:solidFill>
                  <a:schemeClr val="tx1"/>
                </a:solidFill>
              </a:rPr>
            </a:br>
            <a:r>
              <a:rPr lang="en-US" altLang="ja-JP" dirty="0">
                <a:solidFill>
                  <a:schemeClr val="tx1"/>
                </a:solidFill>
              </a:rPr>
              <a:t>memory</a:t>
            </a:r>
            <a:endParaRPr kumimoji="1" lang="ja-JP" altLang="en-US">
              <a:solidFill>
                <a:schemeClr val="tx1"/>
              </a:solidFill>
            </a:endParaRPr>
          </a:p>
        </p:txBody>
      </p:sp>
      <p:sp>
        <p:nvSpPr>
          <p:cNvPr id="9" name="正方形/長方形 10">
            <a:extLst>
              <a:ext uri="{FF2B5EF4-FFF2-40B4-BE49-F238E27FC236}">
                <a16:creationId xmlns:a16="http://schemas.microsoft.com/office/drawing/2014/main" id="{28DBFC1E-4766-DBEB-9D55-C4A177D6BC22}"/>
              </a:ext>
            </a:extLst>
          </p:cNvPr>
          <p:cNvSpPr/>
          <p:nvPr/>
        </p:nvSpPr>
        <p:spPr>
          <a:xfrm>
            <a:off x="6203000" y="4370089"/>
            <a:ext cx="2874377" cy="1285095"/>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11">
            <a:extLst>
              <a:ext uri="{FF2B5EF4-FFF2-40B4-BE49-F238E27FC236}">
                <a16:creationId xmlns:a16="http://schemas.microsoft.com/office/drawing/2014/main" id="{6CEA8560-7104-50D8-A1E3-70F7AE1BC90A}"/>
              </a:ext>
            </a:extLst>
          </p:cNvPr>
          <p:cNvSpPr/>
          <p:nvPr/>
        </p:nvSpPr>
        <p:spPr>
          <a:xfrm>
            <a:off x="6414984" y="4565496"/>
            <a:ext cx="2366745"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11" name="正方形/長方形 12">
            <a:extLst>
              <a:ext uri="{FF2B5EF4-FFF2-40B4-BE49-F238E27FC236}">
                <a16:creationId xmlns:a16="http://schemas.microsoft.com/office/drawing/2014/main" id="{C2A2940E-CA13-EFF2-5180-AE15CD9A9AEC}"/>
              </a:ext>
            </a:extLst>
          </p:cNvPr>
          <p:cNvSpPr/>
          <p:nvPr/>
        </p:nvSpPr>
        <p:spPr>
          <a:xfrm>
            <a:off x="6414983" y="5091305"/>
            <a:ext cx="2366746"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runtime</a:t>
            </a:r>
            <a:endParaRPr kumimoji="1" lang="ja-JP" altLang="en-US">
              <a:solidFill>
                <a:schemeClr val="tx1"/>
              </a:solidFill>
            </a:endParaRPr>
          </a:p>
        </p:txBody>
      </p:sp>
      <p:cxnSp>
        <p:nvCxnSpPr>
          <p:cNvPr id="12" name="直線矢印コネクタ 18">
            <a:extLst>
              <a:ext uri="{FF2B5EF4-FFF2-40B4-BE49-F238E27FC236}">
                <a16:creationId xmlns:a16="http://schemas.microsoft.com/office/drawing/2014/main" id="{4D11C5E7-BB80-4E59-73F8-EEA56952E068}"/>
              </a:ext>
            </a:extLst>
          </p:cNvPr>
          <p:cNvCxnSpPr>
            <a:cxnSpLocks/>
          </p:cNvCxnSpPr>
          <p:nvPr/>
        </p:nvCxnSpPr>
        <p:spPr>
          <a:xfrm flipV="1">
            <a:off x="8490243" y="5437008"/>
            <a:ext cx="0" cy="78406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39">
            <a:extLst>
              <a:ext uri="{FF2B5EF4-FFF2-40B4-BE49-F238E27FC236}">
                <a16:creationId xmlns:a16="http://schemas.microsoft.com/office/drawing/2014/main" id="{9BB7D4D6-0368-295C-88DF-49A45E10E181}"/>
              </a:ext>
            </a:extLst>
          </p:cNvPr>
          <p:cNvSpPr txBox="1"/>
          <p:nvPr/>
        </p:nvSpPr>
        <p:spPr>
          <a:xfrm>
            <a:off x="8569561" y="5756498"/>
            <a:ext cx="662361" cy="369332"/>
          </a:xfrm>
          <a:prstGeom prst="rect">
            <a:avLst/>
          </a:prstGeom>
          <a:noFill/>
        </p:spPr>
        <p:txBody>
          <a:bodyPr wrap="none" rtlCol="0">
            <a:spAutoFit/>
          </a:bodyPr>
          <a:lstStyle/>
          <a:p>
            <a:r>
              <a:rPr kumimoji="1" lang="en-US" altLang="ja-JP" b="1" i="1" dirty="0">
                <a:solidFill>
                  <a:srgbClr val="C00000"/>
                </a:solidFill>
              </a:rPr>
              <a:t>map</a:t>
            </a:r>
            <a:endParaRPr kumimoji="1" lang="ja-JP" altLang="en-US" b="1" i="1">
              <a:solidFill>
                <a:srgbClr val="C00000"/>
              </a:solidFill>
            </a:endParaRPr>
          </a:p>
        </p:txBody>
      </p:sp>
      <p:sp>
        <p:nvSpPr>
          <p:cNvPr id="15" name="テキスト ボックス 40">
            <a:extLst>
              <a:ext uri="{FF2B5EF4-FFF2-40B4-BE49-F238E27FC236}">
                <a16:creationId xmlns:a16="http://schemas.microsoft.com/office/drawing/2014/main" id="{402EB896-AE6F-9439-A72D-D7E21428165B}"/>
              </a:ext>
            </a:extLst>
          </p:cNvPr>
          <p:cNvSpPr txBox="1"/>
          <p:nvPr/>
        </p:nvSpPr>
        <p:spPr>
          <a:xfrm>
            <a:off x="4353651" y="5766013"/>
            <a:ext cx="662361" cy="369332"/>
          </a:xfrm>
          <a:prstGeom prst="rect">
            <a:avLst/>
          </a:prstGeom>
          <a:noFill/>
        </p:spPr>
        <p:txBody>
          <a:bodyPr wrap="none" rtlCol="0">
            <a:spAutoFit/>
          </a:bodyPr>
          <a:lstStyle/>
          <a:p>
            <a:r>
              <a:rPr kumimoji="1" lang="en-US" altLang="ja-JP" b="1" i="1" dirty="0">
                <a:solidFill>
                  <a:srgbClr val="C00000"/>
                </a:solidFill>
              </a:rPr>
              <a:t>map</a:t>
            </a:r>
            <a:endParaRPr kumimoji="1" lang="ja-JP" altLang="en-US" b="1" i="1">
              <a:solidFill>
                <a:srgbClr val="C00000"/>
              </a:solidFill>
            </a:endParaRPr>
          </a:p>
        </p:txBody>
      </p:sp>
      <p:sp>
        <p:nvSpPr>
          <p:cNvPr id="16" name="正方形/長方形 43">
            <a:extLst>
              <a:ext uri="{FF2B5EF4-FFF2-40B4-BE49-F238E27FC236}">
                <a16:creationId xmlns:a16="http://schemas.microsoft.com/office/drawing/2014/main" id="{6D0D6AD9-CBB5-6995-3EC9-7FB067B43D98}"/>
              </a:ext>
            </a:extLst>
          </p:cNvPr>
          <p:cNvSpPr/>
          <p:nvPr/>
        </p:nvSpPr>
        <p:spPr>
          <a:xfrm>
            <a:off x="9077378" y="4744862"/>
            <a:ext cx="1081378" cy="535548"/>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enclave</a:t>
            </a:r>
            <a:endParaRPr kumimoji="1" lang="ja-JP" altLang="en-US" dirty="0">
              <a:solidFill>
                <a:schemeClr val="tx1"/>
              </a:solidFill>
            </a:endParaRPr>
          </a:p>
        </p:txBody>
      </p:sp>
      <p:cxnSp>
        <p:nvCxnSpPr>
          <p:cNvPr id="17" name="直線矢印コネクタ 4">
            <a:extLst>
              <a:ext uri="{FF2B5EF4-FFF2-40B4-BE49-F238E27FC236}">
                <a16:creationId xmlns:a16="http://schemas.microsoft.com/office/drawing/2014/main" id="{8F26894E-EDED-74D4-8EDF-D57B92CF53C6}"/>
              </a:ext>
            </a:extLst>
          </p:cNvPr>
          <p:cNvCxnSpPr>
            <a:cxnSpLocks/>
          </p:cNvCxnSpPr>
          <p:nvPr/>
        </p:nvCxnSpPr>
        <p:spPr>
          <a:xfrm flipV="1">
            <a:off x="8238382" y="4903521"/>
            <a:ext cx="0" cy="13175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5">
            <a:extLst>
              <a:ext uri="{FF2B5EF4-FFF2-40B4-BE49-F238E27FC236}">
                <a16:creationId xmlns:a16="http://schemas.microsoft.com/office/drawing/2014/main" id="{66AABD63-8405-D4C1-F1F6-B197BB033F2A}"/>
              </a:ext>
            </a:extLst>
          </p:cNvPr>
          <p:cNvSpPr/>
          <p:nvPr/>
        </p:nvSpPr>
        <p:spPr>
          <a:xfrm>
            <a:off x="3127502" y="6221070"/>
            <a:ext cx="3469322" cy="384579"/>
          </a:xfrm>
          <a:prstGeom prst="rect">
            <a:avLst/>
          </a:prstGeom>
          <a:solidFill>
            <a:srgbClr val="FFCE3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system</a:t>
            </a:r>
            <a:endParaRPr kumimoji="1" lang="ja-JP" altLang="en-US">
              <a:solidFill>
                <a:schemeClr val="tx1"/>
              </a:solidFill>
            </a:endParaRPr>
          </a:p>
        </p:txBody>
      </p:sp>
      <p:sp>
        <p:nvSpPr>
          <p:cNvPr id="19" name="正方形/長方形 7">
            <a:extLst>
              <a:ext uri="{FF2B5EF4-FFF2-40B4-BE49-F238E27FC236}">
                <a16:creationId xmlns:a16="http://schemas.microsoft.com/office/drawing/2014/main" id="{2DD4AF9E-6C0C-73FC-53A3-EF87DCE680D3}"/>
              </a:ext>
            </a:extLst>
          </p:cNvPr>
          <p:cNvSpPr/>
          <p:nvPr/>
        </p:nvSpPr>
        <p:spPr>
          <a:xfrm>
            <a:off x="6596824" y="6221069"/>
            <a:ext cx="2480554" cy="384579"/>
          </a:xfrm>
          <a:prstGeom prst="rect">
            <a:avLst/>
          </a:prstGeom>
          <a:solidFill>
            <a:srgbClr val="96DC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a:t>
            </a:r>
            <a:endParaRPr kumimoji="1" lang="ja-JP" altLang="en-US">
              <a:solidFill>
                <a:schemeClr val="tx1"/>
              </a:solidFill>
            </a:endParaRPr>
          </a:p>
        </p:txBody>
      </p:sp>
      <p:sp>
        <p:nvSpPr>
          <p:cNvPr id="5" name="正方形/長方形 10">
            <a:extLst>
              <a:ext uri="{FF2B5EF4-FFF2-40B4-BE49-F238E27FC236}">
                <a16:creationId xmlns:a16="http://schemas.microsoft.com/office/drawing/2014/main" id="{B9F66F12-B231-DC71-0E0B-CB5E94C87D97}"/>
              </a:ext>
            </a:extLst>
          </p:cNvPr>
          <p:cNvSpPr/>
          <p:nvPr/>
        </p:nvSpPr>
        <p:spPr>
          <a:xfrm>
            <a:off x="3114623" y="4370089"/>
            <a:ext cx="2874377" cy="1285095"/>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target system</a:t>
            </a:r>
            <a:endParaRPr kumimoji="1" lang="ja-JP" altLang="en-US">
              <a:solidFill>
                <a:schemeClr val="tx1"/>
              </a:solidFill>
            </a:endParaRPr>
          </a:p>
        </p:txBody>
      </p:sp>
      <p:cxnSp>
        <p:nvCxnSpPr>
          <p:cNvPr id="13" name="直線矢印コネクタ 23">
            <a:extLst>
              <a:ext uri="{FF2B5EF4-FFF2-40B4-BE49-F238E27FC236}">
                <a16:creationId xmlns:a16="http://schemas.microsoft.com/office/drawing/2014/main" id="{F94026C1-1D4E-F0F8-1A4C-0DBAD04DFCA9}"/>
              </a:ext>
            </a:extLst>
          </p:cNvPr>
          <p:cNvCxnSpPr>
            <a:cxnSpLocks/>
            <a:endCxn id="10" idx="1"/>
          </p:cNvCxnSpPr>
          <p:nvPr/>
        </p:nvCxnSpPr>
        <p:spPr>
          <a:xfrm flipV="1">
            <a:off x="4862163" y="4734509"/>
            <a:ext cx="1552821" cy="148656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70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C7336-0308-3CD0-DDB2-58A93271CDEA}"/>
              </a:ext>
            </a:extLst>
          </p:cNvPr>
          <p:cNvSpPr>
            <a:spLocks noGrp="1"/>
          </p:cNvSpPr>
          <p:nvPr>
            <p:ph type="title"/>
          </p:nvPr>
        </p:nvSpPr>
        <p:spPr/>
        <p:txBody>
          <a:bodyPr/>
          <a:lstStyle/>
          <a:p>
            <a:r>
              <a:rPr lang="en" altLang="ja-JP" dirty="0"/>
              <a:t>Accessing OS Data</a:t>
            </a:r>
            <a:endParaRPr kumimoji="1" lang="ja-JP" altLang="en-US"/>
          </a:p>
        </p:txBody>
      </p:sp>
      <p:sp>
        <p:nvSpPr>
          <p:cNvPr id="3" name="コンテンツ プレースホルダー 2">
            <a:extLst>
              <a:ext uri="{FF2B5EF4-FFF2-40B4-BE49-F238E27FC236}">
                <a16:creationId xmlns:a16="http://schemas.microsoft.com/office/drawing/2014/main" id="{A9816DD6-D32A-6F29-7317-023DE5D14B30}"/>
              </a:ext>
            </a:extLst>
          </p:cNvPr>
          <p:cNvSpPr>
            <a:spLocks noGrp="1"/>
          </p:cNvSpPr>
          <p:nvPr>
            <p:ph idx="1"/>
          </p:nvPr>
        </p:nvSpPr>
        <p:spPr/>
        <p:txBody>
          <a:bodyPr/>
          <a:lstStyle/>
          <a:p>
            <a:r>
              <a:rPr lang="en" altLang="ja-JP" dirty="0"/>
              <a:t>IDS obtains OS data from the mapped system memory</a:t>
            </a:r>
          </a:p>
          <a:p>
            <a:pPr lvl="1"/>
            <a:r>
              <a:rPr lang="en" altLang="ja-JP" dirty="0"/>
              <a:t>Translate the virtual address of OS data into a physical address</a:t>
            </a:r>
          </a:p>
          <a:p>
            <a:pPr lvl="1"/>
            <a:r>
              <a:rPr lang="en" altLang="ja-JP" dirty="0"/>
              <a:t>Need the page tables used in the target system</a:t>
            </a:r>
          </a:p>
          <a:p>
            <a:r>
              <a:rPr lang="en" altLang="ja-JP" dirty="0"/>
              <a:t>Obtain the address of the page table from the satp register</a:t>
            </a:r>
          </a:p>
          <a:p>
            <a:pPr lvl="1"/>
            <a:r>
              <a:rPr lang="en" altLang="ja-JP" dirty="0"/>
              <a:t>The register value is saved in the security monitor on a context switch</a:t>
            </a:r>
          </a:p>
          <a:p>
            <a:pPr lvl="1"/>
            <a:r>
              <a:rPr lang="en" altLang="ja-JP" dirty="0"/>
              <a:t>IDS invokes the security monitor via the runtime</a:t>
            </a:r>
          </a:p>
          <a:p>
            <a:endParaRPr kumimoji="1" lang="ja-JP" altLang="en-US"/>
          </a:p>
        </p:txBody>
      </p:sp>
      <p:sp>
        <p:nvSpPr>
          <p:cNvPr id="4" name="スライド番号プレースホルダー 3">
            <a:extLst>
              <a:ext uri="{FF2B5EF4-FFF2-40B4-BE49-F238E27FC236}">
                <a16:creationId xmlns:a16="http://schemas.microsoft.com/office/drawing/2014/main" id="{82BB3BCC-C509-FD6B-8766-9848456F1D1C}"/>
              </a:ext>
            </a:extLst>
          </p:cNvPr>
          <p:cNvSpPr>
            <a:spLocks noGrp="1"/>
          </p:cNvSpPr>
          <p:nvPr>
            <p:ph type="sldNum" sz="quarter" idx="12"/>
          </p:nvPr>
        </p:nvSpPr>
        <p:spPr/>
        <p:txBody>
          <a:bodyPr/>
          <a:lstStyle/>
          <a:p>
            <a:fld id="{D6F57A23-CB21-D340-80A0-623F78F268E8}" type="slidenum">
              <a:rPr kumimoji="1" lang="ja-JP" altLang="en-US" smtClean="0"/>
              <a:t>16</a:t>
            </a:fld>
            <a:endParaRPr kumimoji="1" lang="ja-JP" altLang="en-US"/>
          </a:p>
        </p:txBody>
      </p:sp>
      <p:sp>
        <p:nvSpPr>
          <p:cNvPr id="5" name="正方形/長方形 4">
            <a:extLst>
              <a:ext uri="{FF2B5EF4-FFF2-40B4-BE49-F238E27FC236}">
                <a16:creationId xmlns:a16="http://schemas.microsoft.com/office/drawing/2014/main" id="{8D0C61CC-CA53-9BBC-8A42-FFBA9E890E32}"/>
              </a:ext>
            </a:extLst>
          </p:cNvPr>
          <p:cNvSpPr/>
          <p:nvPr/>
        </p:nvSpPr>
        <p:spPr>
          <a:xfrm>
            <a:off x="5273523" y="4327371"/>
            <a:ext cx="3676454" cy="1561098"/>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enclave</a:t>
            </a:r>
            <a:endParaRPr kumimoji="1" lang="ja-JP" altLang="en-US">
              <a:solidFill>
                <a:schemeClr val="tx1"/>
              </a:solidFill>
            </a:endParaRPr>
          </a:p>
        </p:txBody>
      </p:sp>
      <p:sp>
        <p:nvSpPr>
          <p:cNvPr id="6" name="正方形/長方形 5">
            <a:extLst>
              <a:ext uri="{FF2B5EF4-FFF2-40B4-BE49-F238E27FC236}">
                <a16:creationId xmlns:a16="http://schemas.microsoft.com/office/drawing/2014/main" id="{2A0BE1E4-0B02-34F8-2D69-9C062972D5C7}"/>
              </a:ext>
            </a:extLst>
          </p:cNvPr>
          <p:cNvSpPr/>
          <p:nvPr/>
        </p:nvSpPr>
        <p:spPr>
          <a:xfrm>
            <a:off x="5635532" y="4697217"/>
            <a:ext cx="2931736"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7" name="正方形/長方形 6">
            <a:extLst>
              <a:ext uri="{FF2B5EF4-FFF2-40B4-BE49-F238E27FC236}">
                <a16:creationId xmlns:a16="http://schemas.microsoft.com/office/drawing/2014/main" id="{154253E2-1B9A-E3BB-7FFB-50FB2FE5927B}"/>
              </a:ext>
            </a:extLst>
          </p:cNvPr>
          <p:cNvSpPr/>
          <p:nvPr/>
        </p:nvSpPr>
        <p:spPr>
          <a:xfrm>
            <a:off x="5635532" y="5464363"/>
            <a:ext cx="2931736"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runtime</a:t>
            </a:r>
            <a:endParaRPr kumimoji="1" lang="ja-JP" altLang="en-US">
              <a:solidFill>
                <a:schemeClr val="tx1"/>
              </a:solidFill>
            </a:endParaRPr>
          </a:p>
        </p:txBody>
      </p:sp>
      <p:sp>
        <p:nvSpPr>
          <p:cNvPr id="8" name="正方形/長方形 7">
            <a:extLst>
              <a:ext uri="{FF2B5EF4-FFF2-40B4-BE49-F238E27FC236}">
                <a16:creationId xmlns:a16="http://schemas.microsoft.com/office/drawing/2014/main" id="{69DEB5A9-F5F2-97D4-9C42-59D0D74F8263}"/>
              </a:ext>
            </a:extLst>
          </p:cNvPr>
          <p:cNvSpPr/>
          <p:nvPr/>
        </p:nvSpPr>
        <p:spPr>
          <a:xfrm>
            <a:off x="3242022" y="6236328"/>
            <a:ext cx="5707955" cy="527263"/>
          </a:xfrm>
          <a:prstGeom prst="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security monitor</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C98BAB96-B97D-EA32-4EE2-13D628EDCEFE}"/>
              </a:ext>
            </a:extLst>
          </p:cNvPr>
          <p:cNvSpPr/>
          <p:nvPr/>
        </p:nvSpPr>
        <p:spPr>
          <a:xfrm>
            <a:off x="5635532" y="6317590"/>
            <a:ext cx="2931736" cy="345703"/>
          </a:xfrm>
          <a:prstGeom prst="rect">
            <a:avLst/>
          </a:prstGeom>
          <a:solidFill>
            <a:srgbClr val="C189F7"/>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satp register value</a:t>
            </a:r>
            <a:endParaRPr kumimoji="1" lang="ja-JP" altLang="en-US">
              <a:solidFill>
                <a:schemeClr val="tx1"/>
              </a:solidFill>
            </a:endParaRPr>
          </a:p>
        </p:txBody>
      </p:sp>
      <p:grpSp>
        <p:nvGrpSpPr>
          <p:cNvPr id="10" name="グループ化 9">
            <a:extLst>
              <a:ext uri="{FF2B5EF4-FFF2-40B4-BE49-F238E27FC236}">
                <a16:creationId xmlns:a16="http://schemas.microsoft.com/office/drawing/2014/main" id="{699880A6-FA68-DEBC-C980-71C913843D48}"/>
              </a:ext>
            </a:extLst>
          </p:cNvPr>
          <p:cNvGrpSpPr/>
          <p:nvPr/>
        </p:nvGrpSpPr>
        <p:grpSpPr>
          <a:xfrm>
            <a:off x="7101400" y="5810066"/>
            <a:ext cx="1651161" cy="507524"/>
            <a:chOff x="7919838" y="5749958"/>
            <a:chExt cx="1651161" cy="507524"/>
          </a:xfrm>
        </p:grpSpPr>
        <p:sp>
          <p:nvSpPr>
            <p:cNvPr id="11" name="正方形/長方形 10">
              <a:extLst>
                <a:ext uri="{FF2B5EF4-FFF2-40B4-BE49-F238E27FC236}">
                  <a16:creationId xmlns:a16="http://schemas.microsoft.com/office/drawing/2014/main" id="{7C02B5DF-5E24-8A36-5728-D81A43A570D8}"/>
                </a:ext>
              </a:extLst>
            </p:cNvPr>
            <p:cNvSpPr/>
            <p:nvPr/>
          </p:nvSpPr>
          <p:spPr>
            <a:xfrm>
              <a:off x="8035915" y="5833376"/>
              <a:ext cx="1535084"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b="1" i="1" dirty="0">
                  <a:solidFill>
                    <a:srgbClr val="C00000"/>
                  </a:solidFill>
                </a:rPr>
                <a:t>SBI call</a:t>
              </a:r>
              <a:endParaRPr kumimoji="1" lang="ja-JP" altLang="en-US" b="1" i="1">
                <a:solidFill>
                  <a:srgbClr val="C00000"/>
                </a:solidFill>
              </a:endParaRPr>
            </a:p>
          </p:txBody>
        </p:sp>
        <p:cxnSp>
          <p:nvCxnSpPr>
            <p:cNvPr id="12" name="直線矢印コネクタ 11">
              <a:extLst>
                <a:ext uri="{FF2B5EF4-FFF2-40B4-BE49-F238E27FC236}">
                  <a16:creationId xmlns:a16="http://schemas.microsoft.com/office/drawing/2014/main" id="{F1C79E0E-6880-F82E-AEF1-D97EA1B56876}"/>
                </a:ext>
              </a:extLst>
            </p:cNvPr>
            <p:cNvCxnSpPr>
              <a:cxnSpLocks/>
              <a:stCxn id="7" idx="2"/>
              <a:endCxn id="9" idx="0"/>
            </p:cNvCxnSpPr>
            <p:nvPr/>
          </p:nvCxnSpPr>
          <p:spPr>
            <a:xfrm>
              <a:off x="7919838" y="5749958"/>
              <a:ext cx="0" cy="507524"/>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3" name="グループ化 12">
            <a:extLst>
              <a:ext uri="{FF2B5EF4-FFF2-40B4-BE49-F238E27FC236}">
                <a16:creationId xmlns:a16="http://schemas.microsoft.com/office/drawing/2014/main" id="{2C751CBC-1B72-2B60-1D67-F69290A3D723}"/>
              </a:ext>
            </a:extLst>
          </p:cNvPr>
          <p:cNvGrpSpPr/>
          <p:nvPr/>
        </p:nvGrpSpPr>
        <p:grpSpPr>
          <a:xfrm>
            <a:off x="7101400" y="5035242"/>
            <a:ext cx="1651162" cy="429121"/>
            <a:chOff x="7919838" y="4975134"/>
            <a:chExt cx="1651162" cy="429121"/>
          </a:xfrm>
        </p:grpSpPr>
        <p:sp>
          <p:nvSpPr>
            <p:cNvPr id="14" name="正方形/長方形 13">
              <a:extLst>
                <a:ext uri="{FF2B5EF4-FFF2-40B4-BE49-F238E27FC236}">
                  <a16:creationId xmlns:a16="http://schemas.microsoft.com/office/drawing/2014/main" id="{62E3AE75-7EC2-C9C8-8CC2-509404BDD9CE}"/>
                </a:ext>
              </a:extLst>
            </p:cNvPr>
            <p:cNvSpPr/>
            <p:nvPr/>
          </p:nvSpPr>
          <p:spPr>
            <a:xfrm>
              <a:off x="8035915" y="4985993"/>
              <a:ext cx="1535085"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b="1" i="1" dirty="0">
                  <a:solidFill>
                    <a:srgbClr val="C00000"/>
                  </a:solidFill>
                </a:rPr>
                <a:t>system call</a:t>
              </a:r>
              <a:endParaRPr kumimoji="1" lang="ja-JP" altLang="en-US" b="1" i="1">
                <a:solidFill>
                  <a:srgbClr val="C00000"/>
                </a:solidFill>
              </a:endParaRPr>
            </a:p>
          </p:txBody>
        </p:sp>
        <p:cxnSp>
          <p:nvCxnSpPr>
            <p:cNvPr id="15" name="直線矢印コネクタ 14">
              <a:extLst>
                <a:ext uri="{FF2B5EF4-FFF2-40B4-BE49-F238E27FC236}">
                  <a16:creationId xmlns:a16="http://schemas.microsoft.com/office/drawing/2014/main" id="{700BEC7E-702D-3DFF-EB71-61FAD901A749}"/>
                </a:ext>
              </a:extLst>
            </p:cNvPr>
            <p:cNvCxnSpPr>
              <a:cxnSpLocks/>
              <a:stCxn id="6" idx="2"/>
              <a:endCxn id="7" idx="0"/>
            </p:cNvCxnSpPr>
            <p:nvPr/>
          </p:nvCxnSpPr>
          <p:spPr>
            <a:xfrm>
              <a:off x="7919838" y="4975134"/>
              <a:ext cx="0" cy="42912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
        <p:nvSpPr>
          <p:cNvPr id="16" name="正方形/長方形 15">
            <a:extLst>
              <a:ext uri="{FF2B5EF4-FFF2-40B4-BE49-F238E27FC236}">
                <a16:creationId xmlns:a16="http://schemas.microsoft.com/office/drawing/2014/main" id="{E5D9810B-3F93-0D23-F879-592FDCE9F2F0}"/>
              </a:ext>
            </a:extLst>
          </p:cNvPr>
          <p:cNvSpPr/>
          <p:nvPr/>
        </p:nvSpPr>
        <p:spPr>
          <a:xfrm>
            <a:off x="3242022" y="4327371"/>
            <a:ext cx="1859577" cy="1561098"/>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target system</a:t>
            </a: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41944D98-2A06-7148-9E99-0555DF987C80}"/>
              </a:ext>
            </a:extLst>
          </p:cNvPr>
          <p:cNvSpPr/>
          <p:nvPr/>
        </p:nvSpPr>
        <p:spPr>
          <a:xfrm>
            <a:off x="3659441" y="4835506"/>
            <a:ext cx="1037363" cy="801708"/>
          </a:xfrm>
          <a:prstGeom prst="rect">
            <a:avLst/>
          </a:prstGeom>
          <a:solidFill>
            <a:srgbClr val="F2CFE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page</a:t>
            </a:r>
          </a:p>
          <a:p>
            <a:pPr algn="ctr"/>
            <a:r>
              <a:rPr lang="en-US" altLang="ja-JP" dirty="0">
                <a:solidFill>
                  <a:schemeClr val="tx1"/>
                </a:solidFill>
              </a:rPr>
              <a:t>table</a:t>
            </a:r>
            <a:endParaRPr kumimoji="1" lang="ja-JP" altLang="en-US">
              <a:solidFill>
                <a:schemeClr val="tx1"/>
              </a:solidFill>
            </a:endParaRPr>
          </a:p>
        </p:txBody>
      </p:sp>
      <p:cxnSp>
        <p:nvCxnSpPr>
          <p:cNvPr id="28" name="直線矢印コネクタ 27">
            <a:extLst>
              <a:ext uri="{FF2B5EF4-FFF2-40B4-BE49-F238E27FC236}">
                <a16:creationId xmlns:a16="http://schemas.microsoft.com/office/drawing/2014/main" id="{370BC6DB-7045-6125-E64D-6674EFEF30D0}"/>
              </a:ext>
            </a:extLst>
          </p:cNvPr>
          <p:cNvCxnSpPr>
            <a:cxnSpLocks/>
            <a:stCxn id="9" idx="1"/>
          </p:cNvCxnSpPr>
          <p:nvPr/>
        </p:nvCxnSpPr>
        <p:spPr>
          <a:xfrm flipH="1" flipV="1">
            <a:off x="4598169" y="5637214"/>
            <a:ext cx="1037363" cy="853228"/>
          </a:xfrm>
          <a:prstGeom prst="straightConnector1">
            <a:avLst/>
          </a:prstGeom>
          <a:ln w="57150" cmpd="sng">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3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C217ED-A944-52BF-380B-B20225FC1F77}"/>
              </a:ext>
            </a:extLst>
          </p:cNvPr>
          <p:cNvSpPr>
            <a:spLocks noGrp="1"/>
          </p:cNvSpPr>
          <p:nvPr>
            <p:ph type="title"/>
          </p:nvPr>
        </p:nvSpPr>
        <p:spPr/>
        <p:txBody>
          <a:bodyPr/>
          <a:lstStyle/>
          <a:p>
            <a:r>
              <a:rPr lang="en" altLang="ja-JP" dirty="0"/>
              <a:t>Address Translation for RISC-V</a:t>
            </a:r>
            <a:endParaRPr kumimoji="1" lang="ja-JP" altLang="en-US"/>
          </a:p>
        </p:txBody>
      </p:sp>
      <p:sp>
        <p:nvSpPr>
          <p:cNvPr id="3" name="コンテンツ プレースホルダー 2">
            <a:extLst>
              <a:ext uri="{FF2B5EF4-FFF2-40B4-BE49-F238E27FC236}">
                <a16:creationId xmlns:a16="http://schemas.microsoft.com/office/drawing/2014/main" id="{533700A9-925F-3A87-BD42-3B1BE15B5D44}"/>
              </a:ext>
            </a:extLst>
          </p:cNvPr>
          <p:cNvSpPr>
            <a:spLocks noGrp="1"/>
          </p:cNvSpPr>
          <p:nvPr>
            <p:ph idx="1"/>
          </p:nvPr>
        </p:nvSpPr>
        <p:spPr/>
        <p:txBody>
          <a:bodyPr/>
          <a:lstStyle/>
          <a:p>
            <a:r>
              <a:rPr lang="en" altLang="ja-JP" dirty="0"/>
              <a:t>IDS walks the page tables to find a physical address</a:t>
            </a:r>
            <a:endParaRPr lang="en-US" altLang="ja-JP" dirty="0"/>
          </a:p>
          <a:p>
            <a:pPr lvl="1"/>
            <a:r>
              <a:rPr lang="en" altLang="ja-JP" dirty="0"/>
              <a:t>Obtain the address translation mode from the satp register</a:t>
            </a:r>
          </a:p>
          <a:p>
            <a:pPr lvl="1"/>
            <a:r>
              <a:rPr lang="en" altLang="ja-JP" dirty="0"/>
              <a:t>The current implementation supports Sv39 and Sv57</a:t>
            </a:r>
          </a:p>
          <a:p>
            <a:pPr lvl="2"/>
            <a:r>
              <a:rPr lang="en" altLang="ja-JP" dirty="0"/>
              <a:t>E.g., Sv39 uses 39-bit virtual addresses and three-level page tables</a:t>
            </a:r>
          </a:p>
          <a:p>
            <a:r>
              <a:rPr lang="en" altLang="ja-JP" dirty="0"/>
              <a:t>Cache the results of the address translation</a:t>
            </a:r>
          </a:p>
          <a:p>
            <a:pPr lvl="1"/>
            <a:r>
              <a:rPr lang="en" altLang="ja-JP" dirty="0"/>
              <a:t>Not walk the page tables for virtual addresses in the same page</a:t>
            </a:r>
          </a:p>
          <a:p>
            <a:endParaRPr lang="en" altLang="ja-JP" dirty="0"/>
          </a:p>
        </p:txBody>
      </p:sp>
      <p:sp>
        <p:nvSpPr>
          <p:cNvPr id="4" name="スライド番号プレースホルダー 3">
            <a:extLst>
              <a:ext uri="{FF2B5EF4-FFF2-40B4-BE49-F238E27FC236}">
                <a16:creationId xmlns:a16="http://schemas.microsoft.com/office/drawing/2014/main" id="{2D2CF848-1A7A-F95E-A71B-AB2477944C04}"/>
              </a:ext>
            </a:extLst>
          </p:cNvPr>
          <p:cNvSpPr>
            <a:spLocks noGrp="1"/>
          </p:cNvSpPr>
          <p:nvPr>
            <p:ph type="sldNum" sz="quarter" idx="12"/>
          </p:nvPr>
        </p:nvSpPr>
        <p:spPr/>
        <p:txBody>
          <a:bodyPr/>
          <a:lstStyle/>
          <a:p>
            <a:fld id="{D6F57A23-CB21-D340-80A0-623F78F268E8}" type="slidenum">
              <a:rPr kumimoji="1" lang="ja-JP" altLang="en-US" smtClean="0"/>
              <a:t>17</a:t>
            </a:fld>
            <a:endParaRPr kumimoji="1" lang="ja-JP" altLang="en-US"/>
          </a:p>
        </p:txBody>
      </p:sp>
      <p:grpSp>
        <p:nvGrpSpPr>
          <p:cNvPr id="19" name="グループ化 18">
            <a:extLst>
              <a:ext uri="{FF2B5EF4-FFF2-40B4-BE49-F238E27FC236}">
                <a16:creationId xmlns:a16="http://schemas.microsoft.com/office/drawing/2014/main" id="{D2D87DA4-2019-D8B2-0D57-641AD2A56C71}"/>
              </a:ext>
            </a:extLst>
          </p:cNvPr>
          <p:cNvGrpSpPr/>
          <p:nvPr/>
        </p:nvGrpSpPr>
        <p:grpSpPr>
          <a:xfrm>
            <a:off x="2339334" y="4518338"/>
            <a:ext cx="7513332" cy="1972899"/>
            <a:chOff x="2150973" y="4518338"/>
            <a:chExt cx="7513332" cy="1972899"/>
          </a:xfrm>
        </p:grpSpPr>
        <p:sp>
          <p:nvSpPr>
            <p:cNvPr id="5" name="正方形/長方形 4">
              <a:extLst>
                <a:ext uri="{FF2B5EF4-FFF2-40B4-BE49-F238E27FC236}">
                  <a16:creationId xmlns:a16="http://schemas.microsoft.com/office/drawing/2014/main" id="{765256FA-D6D3-1DB5-13F7-35C2113E317A}"/>
                </a:ext>
              </a:extLst>
            </p:cNvPr>
            <p:cNvSpPr/>
            <p:nvPr/>
          </p:nvSpPr>
          <p:spPr>
            <a:xfrm>
              <a:off x="2150973" y="4518338"/>
              <a:ext cx="3696551" cy="1972899"/>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target system</a:t>
              </a:r>
              <a:endParaRPr kumimoji="1" lang="ja-JP" altLang="en-US">
                <a:solidFill>
                  <a:schemeClr val="tx1"/>
                </a:solidFill>
              </a:endParaRPr>
            </a:p>
          </p:txBody>
        </p:sp>
        <p:sp>
          <p:nvSpPr>
            <p:cNvPr id="6" name="正方形/長方形 5">
              <a:extLst>
                <a:ext uri="{FF2B5EF4-FFF2-40B4-BE49-F238E27FC236}">
                  <a16:creationId xmlns:a16="http://schemas.microsoft.com/office/drawing/2014/main" id="{1B572E8B-AF06-9466-CD4F-DE9E4790015F}"/>
                </a:ext>
              </a:extLst>
            </p:cNvPr>
            <p:cNvSpPr/>
            <p:nvPr/>
          </p:nvSpPr>
          <p:spPr>
            <a:xfrm>
              <a:off x="2725269" y="5226151"/>
              <a:ext cx="634491" cy="557037"/>
            </a:xfrm>
            <a:prstGeom prst="rect">
              <a:avLst/>
            </a:prstGeom>
            <a:solidFill>
              <a:srgbClr val="F2CFE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a:extLst>
                <a:ext uri="{FF2B5EF4-FFF2-40B4-BE49-F238E27FC236}">
                  <a16:creationId xmlns:a16="http://schemas.microsoft.com/office/drawing/2014/main" id="{3513DF88-AF92-841D-EC8A-68D1860E63E8}"/>
                </a:ext>
              </a:extLst>
            </p:cNvPr>
            <p:cNvSpPr/>
            <p:nvPr/>
          </p:nvSpPr>
          <p:spPr>
            <a:xfrm>
              <a:off x="2725269" y="5335248"/>
              <a:ext cx="634491" cy="126883"/>
            </a:xfrm>
            <a:prstGeom prst="rect">
              <a:avLst/>
            </a:prstGeom>
            <a:solidFill>
              <a:srgbClr val="E59ED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 name="直線矢印コネクタ 7">
              <a:extLst>
                <a:ext uri="{FF2B5EF4-FFF2-40B4-BE49-F238E27FC236}">
                  <a16:creationId xmlns:a16="http://schemas.microsoft.com/office/drawing/2014/main" id="{73C079AF-272F-D486-EAF9-0023F4E1E398}"/>
                </a:ext>
              </a:extLst>
            </p:cNvPr>
            <p:cNvCxnSpPr>
              <a:cxnSpLocks/>
              <a:stCxn id="7" idx="3"/>
            </p:cNvCxnSpPr>
            <p:nvPr/>
          </p:nvCxnSpPr>
          <p:spPr>
            <a:xfrm>
              <a:off x="3359760" y="5398690"/>
              <a:ext cx="41058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C41AD05E-857E-1A28-6EA4-9A783B428E06}"/>
                </a:ext>
              </a:extLst>
            </p:cNvPr>
            <p:cNvSpPr/>
            <p:nvPr/>
          </p:nvSpPr>
          <p:spPr>
            <a:xfrm>
              <a:off x="2530076" y="5783187"/>
              <a:ext cx="1029483" cy="546527"/>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page table</a:t>
              </a:r>
              <a:endParaRPr kumimoji="1" lang="ja-JP" altLang="en-US" sz="1600">
                <a:solidFill>
                  <a:schemeClr val="tx1"/>
                </a:solidFill>
              </a:endParaRPr>
            </a:p>
          </p:txBody>
        </p:sp>
        <p:sp>
          <p:nvSpPr>
            <p:cNvPr id="10" name="正方形/長方形 9">
              <a:extLst>
                <a:ext uri="{FF2B5EF4-FFF2-40B4-BE49-F238E27FC236}">
                  <a16:creationId xmlns:a16="http://schemas.microsoft.com/office/drawing/2014/main" id="{B7D47BA9-A731-543A-5065-13E9792D1A1C}"/>
                </a:ext>
              </a:extLst>
            </p:cNvPr>
            <p:cNvSpPr/>
            <p:nvPr/>
          </p:nvSpPr>
          <p:spPr>
            <a:xfrm>
              <a:off x="3770345" y="5395026"/>
              <a:ext cx="634491" cy="557037"/>
            </a:xfrm>
            <a:prstGeom prst="rect">
              <a:avLst/>
            </a:prstGeom>
            <a:solidFill>
              <a:srgbClr val="F2CFE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4319C941-1736-4F00-9EDB-5AD5678DBF09}"/>
                </a:ext>
              </a:extLst>
            </p:cNvPr>
            <p:cNvSpPr/>
            <p:nvPr/>
          </p:nvSpPr>
          <p:spPr>
            <a:xfrm>
              <a:off x="3770345" y="5610102"/>
              <a:ext cx="634491" cy="126883"/>
            </a:xfrm>
            <a:prstGeom prst="rect">
              <a:avLst/>
            </a:prstGeom>
            <a:solidFill>
              <a:srgbClr val="E59ED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2" name="直線矢印コネクタ 11">
              <a:extLst>
                <a:ext uri="{FF2B5EF4-FFF2-40B4-BE49-F238E27FC236}">
                  <a16:creationId xmlns:a16="http://schemas.microsoft.com/office/drawing/2014/main" id="{B1FD0CA1-1C14-5F1B-4D23-32F26D58BC11}"/>
                </a:ext>
              </a:extLst>
            </p:cNvPr>
            <p:cNvCxnSpPr>
              <a:cxnSpLocks/>
            </p:cNvCxnSpPr>
            <p:nvPr/>
          </p:nvCxnSpPr>
          <p:spPr>
            <a:xfrm>
              <a:off x="4404836" y="5673899"/>
              <a:ext cx="41058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C3B789BA-C8C5-BA71-5C93-00E9D9943A4D}"/>
                </a:ext>
              </a:extLst>
            </p:cNvPr>
            <p:cNvSpPr/>
            <p:nvPr/>
          </p:nvSpPr>
          <p:spPr>
            <a:xfrm>
              <a:off x="4815269" y="5675902"/>
              <a:ext cx="634491" cy="557037"/>
            </a:xfrm>
            <a:prstGeom prst="rect">
              <a:avLst/>
            </a:prstGeom>
            <a:solidFill>
              <a:srgbClr val="F2CFEE"/>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AAB5FC29-C6E7-7B7A-CBD0-7634491E7D4F}"/>
                </a:ext>
              </a:extLst>
            </p:cNvPr>
            <p:cNvSpPr/>
            <p:nvPr/>
          </p:nvSpPr>
          <p:spPr>
            <a:xfrm>
              <a:off x="4815269" y="5772645"/>
              <a:ext cx="634491" cy="126883"/>
            </a:xfrm>
            <a:prstGeom prst="rect">
              <a:avLst/>
            </a:prstGeom>
            <a:solidFill>
              <a:srgbClr val="E59ED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EEA3BEF8-5BCC-DFF9-46ED-C0AB0E2C4F95}"/>
                </a:ext>
              </a:extLst>
            </p:cNvPr>
            <p:cNvSpPr/>
            <p:nvPr/>
          </p:nvSpPr>
          <p:spPr>
            <a:xfrm>
              <a:off x="5987851" y="4518339"/>
              <a:ext cx="3676454" cy="1972898"/>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enclave</a:t>
              </a: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B8E58EBF-3CA5-C8BB-CFDA-EB6E36ABBAEF}"/>
                </a:ext>
              </a:extLst>
            </p:cNvPr>
            <p:cNvSpPr/>
            <p:nvPr/>
          </p:nvSpPr>
          <p:spPr>
            <a:xfrm>
              <a:off x="6349860" y="4917233"/>
              <a:ext cx="2931736" cy="9788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IDS</a:t>
              </a: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CE1926BD-967B-E08C-F425-C2817133C4A0}"/>
                </a:ext>
              </a:extLst>
            </p:cNvPr>
            <p:cNvSpPr/>
            <p:nvPr/>
          </p:nvSpPr>
          <p:spPr>
            <a:xfrm>
              <a:off x="6360210" y="6020796"/>
              <a:ext cx="2931736"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runtime</a:t>
              </a:r>
              <a:endParaRPr kumimoji="1" lang="ja-JP" altLang="en-US">
                <a:solidFill>
                  <a:schemeClr val="tx1"/>
                </a:solidFill>
              </a:endParaRPr>
            </a:p>
          </p:txBody>
        </p:sp>
        <p:sp>
          <p:nvSpPr>
            <p:cNvPr id="18" name="正方形/長方形 17">
              <a:extLst>
                <a:ext uri="{FF2B5EF4-FFF2-40B4-BE49-F238E27FC236}">
                  <a16:creationId xmlns:a16="http://schemas.microsoft.com/office/drawing/2014/main" id="{DCF2B3D6-B9AD-F96F-7A97-2E8F02232D4F}"/>
                </a:ext>
              </a:extLst>
            </p:cNvPr>
            <p:cNvSpPr/>
            <p:nvPr/>
          </p:nvSpPr>
          <p:spPr>
            <a:xfrm>
              <a:off x="7133017" y="5322187"/>
              <a:ext cx="1365421" cy="424160"/>
            </a:xfrm>
            <a:prstGeom prst="rect">
              <a:avLst/>
            </a:prstGeom>
            <a:solidFill>
              <a:srgbClr val="A3DB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cache</a:t>
              </a:r>
              <a:endParaRPr kumimoji="1" lang="ja-JP" altLang="en-US">
                <a:solidFill>
                  <a:schemeClr val="tx1"/>
                </a:solidFill>
              </a:endParaRPr>
            </a:p>
          </p:txBody>
        </p:sp>
      </p:grpSp>
      <p:cxnSp>
        <p:nvCxnSpPr>
          <p:cNvPr id="25" name="カギ線コネクタ 24">
            <a:extLst>
              <a:ext uri="{FF2B5EF4-FFF2-40B4-BE49-F238E27FC236}">
                <a16:creationId xmlns:a16="http://schemas.microsoft.com/office/drawing/2014/main" id="{295AFD41-A985-49AA-57D2-4F56C40BCD7B}"/>
              </a:ext>
            </a:extLst>
          </p:cNvPr>
          <p:cNvCxnSpPr>
            <a:cxnSpLocks/>
          </p:cNvCxnSpPr>
          <p:nvPr/>
        </p:nvCxnSpPr>
        <p:spPr>
          <a:xfrm rot="10800000" flipV="1">
            <a:off x="2913629" y="5107503"/>
            <a:ext cx="3624591" cy="277916"/>
          </a:xfrm>
          <a:prstGeom prst="bentConnector3">
            <a:avLst>
              <a:gd name="adj1" fmla="val 111024"/>
            </a:avLst>
          </a:prstGeom>
          <a:ln w="57150" cmpd="sng">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a:extLst>
              <a:ext uri="{FF2B5EF4-FFF2-40B4-BE49-F238E27FC236}">
                <a16:creationId xmlns:a16="http://schemas.microsoft.com/office/drawing/2014/main" id="{C33BAF5C-4EDF-069B-EEFF-8511E7D14CAD}"/>
              </a:ext>
            </a:extLst>
          </p:cNvPr>
          <p:cNvCxnSpPr>
            <a:endCxn id="18" idx="1"/>
          </p:cNvCxnSpPr>
          <p:nvPr/>
        </p:nvCxnSpPr>
        <p:spPr>
          <a:xfrm flipV="1">
            <a:off x="5638121" y="5534267"/>
            <a:ext cx="1683257" cy="301819"/>
          </a:xfrm>
          <a:prstGeom prst="straightConnector1">
            <a:avLst/>
          </a:prstGeom>
          <a:ln w="57150" cmpd="sng">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25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7B971C-E9BE-16C6-7FEF-0073319735EF}"/>
              </a:ext>
            </a:extLst>
          </p:cNvPr>
          <p:cNvSpPr>
            <a:spLocks noGrp="1"/>
          </p:cNvSpPr>
          <p:nvPr>
            <p:ph type="title"/>
          </p:nvPr>
        </p:nvSpPr>
        <p:spPr/>
        <p:txBody>
          <a:bodyPr/>
          <a:lstStyle/>
          <a:p>
            <a:r>
              <a:rPr lang="en" altLang="ja-JP" dirty="0"/>
              <a:t>Developed IDS</a:t>
            </a:r>
            <a:endParaRPr kumimoji="1" lang="ja-JP" altLang="en-US"/>
          </a:p>
        </p:txBody>
      </p:sp>
      <p:sp>
        <p:nvSpPr>
          <p:cNvPr id="3" name="コンテンツ プレースホルダー 2">
            <a:extLst>
              <a:ext uri="{FF2B5EF4-FFF2-40B4-BE49-F238E27FC236}">
                <a16:creationId xmlns:a16="http://schemas.microsoft.com/office/drawing/2014/main" id="{75110299-5943-0997-6533-1F3D3BC41197}"/>
              </a:ext>
            </a:extLst>
          </p:cNvPr>
          <p:cNvSpPr>
            <a:spLocks noGrp="1"/>
          </p:cNvSpPr>
          <p:nvPr>
            <p:ph idx="1"/>
          </p:nvPr>
        </p:nvSpPr>
        <p:spPr/>
        <p:txBody>
          <a:bodyPr/>
          <a:lstStyle/>
          <a:p>
            <a:r>
              <a:rPr lang="en" altLang="ja-JP" dirty="0"/>
              <a:t>Develop IDS using the LLView framework </a:t>
            </a:r>
            <a:r>
              <a:rPr lang="en" altLang="ja-JP" sz="2200" dirty="0"/>
              <a:t>[Ozaki+, CLOUD’23]</a:t>
            </a:r>
          </a:p>
          <a:p>
            <a:pPr lvl="1"/>
            <a:r>
              <a:rPr lang="en" altLang="ja-JP" dirty="0"/>
              <a:t>Write programs for analyzing OS data using the OS source code</a:t>
            </a:r>
          </a:p>
          <a:p>
            <a:pPr lvl="1"/>
            <a:r>
              <a:rPr lang="en" altLang="ja-JP" dirty="0"/>
              <a:t>Embed the address translation of OS data into the programs</a:t>
            </a:r>
          </a:p>
          <a:p>
            <a:r>
              <a:rPr lang="en" altLang="ja-JP" dirty="0"/>
              <a:t>Our IDS collects information provided by the proc filesystem</a:t>
            </a:r>
          </a:p>
          <a:p>
            <a:pPr lvl="1"/>
            <a:r>
              <a:rPr lang="en" altLang="ja-JP" dirty="0"/>
              <a:t>The proc filesystem is used by the OS in the target system</a:t>
            </a:r>
          </a:p>
          <a:p>
            <a:pPr lvl="1"/>
            <a:r>
              <a:rPr lang="en" altLang="ja-JP" dirty="0"/>
              <a:t>E.g., information on processes, network sockets, and system resources</a:t>
            </a:r>
          </a:p>
          <a:p>
            <a:pPr lvl="1"/>
            <a:endParaRPr lang="en" altLang="ja-JP" dirty="0"/>
          </a:p>
          <a:p>
            <a:endParaRPr kumimoji="1" lang="ja-JP" altLang="en-US"/>
          </a:p>
        </p:txBody>
      </p:sp>
      <p:sp>
        <p:nvSpPr>
          <p:cNvPr id="4" name="スライド番号プレースホルダー 3">
            <a:extLst>
              <a:ext uri="{FF2B5EF4-FFF2-40B4-BE49-F238E27FC236}">
                <a16:creationId xmlns:a16="http://schemas.microsoft.com/office/drawing/2014/main" id="{046DE654-94C0-7F13-A39C-8FA08396EA8F}"/>
              </a:ext>
            </a:extLst>
          </p:cNvPr>
          <p:cNvSpPr>
            <a:spLocks noGrp="1"/>
          </p:cNvSpPr>
          <p:nvPr>
            <p:ph type="sldNum" sz="quarter" idx="12"/>
          </p:nvPr>
        </p:nvSpPr>
        <p:spPr/>
        <p:txBody>
          <a:bodyPr/>
          <a:lstStyle/>
          <a:p>
            <a:fld id="{D6F57A23-CB21-D340-80A0-623F78F268E8}" type="slidenum">
              <a:rPr kumimoji="1" lang="ja-JP" altLang="en-US" smtClean="0"/>
              <a:t>18</a:t>
            </a:fld>
            <a:endParaRPr kumimoji="1" lang="ja-JP" altLang="en-US"/>
          </a:p>
        </p:txBody>
      </p:sp>
      <p:sp>
        <p:nvSpPr>
          <p:cNvPr id="5" name="正方形/長方形 4">
            <a:extLst>
              <a:ext uri="{FF2B5EF4-FFF2-40B4-BE49-F238E27FC236}">
                <a16:creationId xmlns:a16="http://schemas.microsoft.com/office/drawing/2014/main" id="{70616709-8A07-8A7B-0C9E-43FA4B7A62AF}"/>
              </a:ext>
            </a:extLst>
          </p:cNvPr>
          <p:cNvSpPr/>
          <p:nvPr/>
        </p:nvSpPr>
        <p:spPr>
          <a:xfrm>
            <a:off x="739883" y="4442281"/>
            <a:ext cx="6196270" cy="1829922"/>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2000" b="1" dirty="0">
                <a:solidFill>
                  <a:sysClr val="windowText" lastClr="000000"/>
                </a:solidFill>
                <a:latin typeface="Consolas" panose="020B0609020204030204" pitchFamily="49" charset="0"/>
                <a:cs typeface="Courier New" panose="02070309020205020404" pitchFamily="49" charset="0"/>
              </a:rPr>
              <a:t>for_each_online_cpu(i) {</a:t>
            </a:r>
          </a:p>
          <a:p>
            <a:r>
              <a:rPr lang="en-US" altLang="ja-JP" sz="2000" b="1" dirty="0">
                <a:solidFill>
                  <a:sysClr val="windowText" lastClr="000000"/>
                </a:solidFill>
                <a:latin typeface="Consolas" panose="020B0609020204030204" pitchFamily="49" charset="0"/>
                <a:cs typeface="Courier New" panose="02070309020205020404" pitchFamily="49" charset="0"/>
              </a:rPr>
              <a:t>    struct kernel_cpustat kcpustat;</a:t>
            </a:r>
          </a:p>
          <a:p>
            <a:r>
              <a:rPr lang="en-US" altLang="ja-JP" sz="2000" b="1" dirty="0">
                <a:solidFill>
                  <a:sysClr val="windowText" lastClr="000000"/>
                </a:solidFill>
                <a:latin typeface="Consolas" panose="020B0609020204030204" pitchFamily="49" charset="0"/>
                <a:cs typeface="Courier New" panose="02070309020205020404" pitchFamily="49" charset="0"/>
              </a:rPr>
              <a:t>    kcpustat_cpu_fetch(&amp;kcpustat, i);</a:t>
            </a:r>
          </a:p>
          <a:p>
            <a:r>
              <a:rPr lang="en-US" altLang="ja-JP" sz="2000" b="1" dirty="0">
                <a:solidFill>
                  <a:sysClr val="windowText" lastClr="000000"/>
                </a:solidFill>
                <a:latin typeface="Consolas" panose="020B0609020204030204" pitchFamily="49" charset="0"/>
                <a:cs typeface="Courier New" panose="02070309020205020404" pitchFamily="49" charset="0"/>
              </a:rPr>
              <a:t>    idle = get_idle_time(&amp;kcpustat, i);</a:t>
            </a:r>
          </a:p>
          <a:p>
            <a:r>
              <a:rPr lang="en-US" altLang="ja-JP" sz="2000" b="1" dirty="0">
                <a:solidFill>
                  <a:sysClr val="windowText" lastClr="000000"/>
                </a:solidFill>
                <a:latin typeface="Consolas" panose="020B0609020204030204" pitchFamily="49" charset="0"/>
                <a:cs typeface="Courier New" panose="02070309020205020404" pitchFamily="49" charset="0"/>
              </a:rPr>
              <a:t>    :</a:t>
            </a:r>
          </a:p>
          <a:p>
            <a:r>
              <a:rPr lang="en-US" altLang="ja-JP" sz="2000" b="1" dirty="0">
                <a:solidFill>
                  <a:sysClr val="windowText" lastClr="000000"/>
                </a:solidFill>
                <a:latin typeface="Consolas" panose="020B0609020204030204" pitchFamily="49" charset="0"/>
                <a:cs typeface="Courier New" panose="02070309020205020404" pitchFamily="49" charset="0"/>
              </a:rPr>
              <a:t>}</a:t>
            </a:r>
            <a:endParaRPr kumimoji="1" lang="ja-JP" altLang="en-US" sz="2000" b="1">
              <a:solidFill>
                <a:sysClr val="windowText" lastClr="000000"/>
              </a:solidFill>
              <a:latin typeface="Consolas" panose="020B0609020204030204" pitchFamily="49" charset="0"/>
              <a:cs typeface="Courier New" panose="02070309020205020404" pitchFamily="49" charset="0"/>
            </a:endParaRPr>
          </a:p>
        </p:txBody>
      </p:sp>
      <p:sp>
        <p:nvSpPr>
          <p:cNvPr id="6" name="右矢印 6">
            <a:extLst>
              <a:ext uri="{FF2B5EF4-FFF2-40B4-BE49-F238E27FC236}">
                <a16:creationId xmlns:a16="http://schemas.microsoft.com/office/drawing/2014/main" id="{16E997BC-895D-52A5-396C-92F494DB9335}"/>
              </a:ext>
            </a:extLst>
          </p:cNvPr>
          <p:cNvSpPr/>
          <p:nvPr/>
        </p:nvSpPr>
        <p:spPr>
          <a:xfrm>
            <a:off x="7142359" y="4979887"/>
            <a:ext cx="524534" cy="754710"/>
          </a:xfrm>
          <a:prstGeom prst="rightArrow">
            <a:avLst>
              <a:gd name="adj1" fmla="val 50000"/>
              <a:gd name="adj2" fmla="val 6341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右矢印 6">
            <a:extLst>
              <a:ext uri="{FF2B5EF4-FFF2-40B4-BE49-F238E27FC236}">
                <a16:creationId xmlns:a16="http://schemas.microsoft.com/office/drawing/2014/main" id="{F1B29B53-2CEB-E4ED-098B-04D758DCF8D9}"/>
              </a:ext>
            </a:extLst>
          </p:cNvPr>
          <p:cNvSpPr/>
          <p:nvPr/>
        </p:nvSpPr>
        <p:spPr>
          <a:xfrm>
            <a:off x="9402992" y="4979886"/>
            <a:ext cx="524534" cy="754710"/>
          </a:xfrm>
          <a:prstGeom prst="rightArrow">
            <a:avLst>
              <a:gd name="adj1" fmla="val 50000"/>
              <a:gd name="adj2" fmla="val 6341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正方形/長方形 7">
            <a:extLst>
              <a:ext uri="{FF2B5EF4-FFF2-40B4-BE49-F238E27FC236}">
                <a16:creationId xmlns:a16="http://schemas.microsoft.com/office/drawing/2014/main" id="{C5F164D4-ACE5-5709-D375-057C969B15BD}"/>
              </a:ext>
            </a:extLst>
          </p:cNvPr>
          <p:cNvSpPr/>
          <p:nvPr/>
        </p:nvSpPr>
        <p:spPr>
          <a:xfrm>
            <a:off x="10126483" y="4979887"/>
            <a:ext cx="1325634" cy="754709"/>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IDS</a:t>
            </a:r>
            <a:endParaRPr kumimoji="1" lang="ja-JP" altLang="en-US" sz="2400">
              <a:solidFill>
                <a:schemeClr val="tx1"/>
              </a:solidFill>
            </a:endParaRPr>
          </a:p>
        </p:txBody>
      </p:sp>
      <p:sp>
        <p:nvSpPr>
          <p:cNvPr id="9" name="角丸四角形 8">
            <a:extLst>
              <a:ext uri="{FF2B5EF4-FFF2-40B4-BE49-F238E27FC236}">
                <a16:creationId xmlns:a16="http://schemas.microsoft.com/office/drawing/2014/main" id="{B401DA88-959F-70B0-2AB2-BD5A50E8C1DF}"/>
              </a:ext>
            </a:extLst>
          </p:cNvPr>
          <p:cNvSpPr/>
          <p:nvPr/>
        </p:nvSpPr>
        <p:spPr>
          <a:xfrm>
            <a:off x="7862582" y="4979887"/>
            <a:ext cx="1337365" cy="754710"/>
          </a:xfrm>
          <a:prstGeom prst="round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LLView</a:t>
            </a:r>
            <a:endParaRPr kumimoji="1" lang="ja-JP" altLang="en-US" sz="2400">
              <a:solidFill>
                <a:schemeClr val="tx1"/>
              </a:solidFill>
            </a:endParaRPr>
          </a:p>
        </p:txBody>
      </p:sp>
      <p:sp>
        <p:nvSpPr>
          <p:cNvPr id="10" name="テキスト ボックス 9">
            <a:extLst>
              <a:ext uri="{FF2B5EF4-FFF2-40B4-BE49-F238E27FC236}">
                <a16:creationId xmlns:a16="http://schemas.microsoft.com/office/drawing/2014/main" id="{87C24663-D3F4-891E-049F-24123D3D3BA0}"/>
              </a:ext>
            </a:extLst>
          </p:cNvPr>
          <p:cNvSpPr txBox="1"/>
          <p:nvPr/>
        </p:nvSpPr>
        <p:spPr>
          <a:xfrm>
            <a:off x="2860122" y="6291182"/>
            <a:ext cx="1955792" cy="400110"/>
          </a:xfrm>
          <a:prstGeom prst="rect">
            <a:avLst/>
          </a:prstGeom>
          <a:noFill/>
        </p:spPr>
        <p:txBody>
          <a:bodyPr wrap="none" rtlCol="0">
            <a:spAutoFit/>
          </a:bodyPr>
          <a:lstStyle/>
          <a:p>
            <a:r>
              <a:rPr kumimoji="1" lang="en-US" altLang="ja-JP" sz="2000" dirty="0"/>
              <a:t>OS source code</a:t>
            </a:r>
            <a:endParaRPr kumimoji="1" lang="ja-JP" altLang="en-US" sz="2000"/>
          </a:p>
        </p:txBody>
      </p:sp>
    </p:spTree>
    <p:extLst>
      <p:ext uri="{BB962C8B-B14F-4D97-AF65-F5344CB8AC3E}">
        <p14:creationId xmlns:p14="http://schemas.microsoft.com/office/powerpoint/2010/main" val="286327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14ED-4CF3-9169-6698-4C47DB98A56B}"/>
              </a:ext>
            </a:extLst>
          </p:cNvPr>
          <p:cNvSpPr>
            <a:spLocks noGrp="1"/>
          </p:cNvSpPr>
          <p:nvPr>
            <p:ph type="title"/>
          </p:nvPr>
        </p:nvSpPr>
        <p:spPr>
          <a:xfrm>
            <a:off x="609600" y="225779"/>
            <a:ext cx="10992899" cy="902933"/>
          </a:xfrm>
        </p:spPr>
        <p:txBody>
          <a:bodyPr/>
          <a:lstStyle/>
          <a:p>
            <a:r>
              <a:rPr lang="en-JP"/>
              <a:t>Experiments</a:t>
            </a:r>
          </a:p>
        </p:txBody>
      </p:sp>
      <p:sp>
        <p:nvSpPr>
          <p:cNvPr id="3" name="Content Placeholder 2">
            <a:extLst>
              <a:ext uri="{FF2B5EF4-FFF2-40B4-BE49-F238E27FC236}">
                <a16:creationId xmlns:a16="http://schemas.microsoft.com/office/drawing/2014/main" id="{1ABBF11B-CB1E-B849-D85A-1064304E3778}"/>
              </a:ext>
            </a:extLst>
          </p:cNvPr>
          <p:cNvSpPr>
            <a:spLocks noGrp="1"/>
          </p:cNvSpPr>
          <p:nvPr>
            <p:ph idx="1"/>
          </p:nvPr>
        </p:nvSpPr>
        <p:spPr>
          <a:xfrm>
            <a:off x="609600" y="1300163"/>
            <a:ext cx="10992899" cy="5191074"/>
          </a:xfrm>
        </p:spPr>
        <p:txBody>
          <a:bodyPr/>
          <a:lstStyle/>
          <a:p>
            <a:r>
              <a:rPr lang="en-JP"/>
              <a:t>We conducted several experiments using </a:t>
            </a:r>
            <a:r>
              <a:rPr lang="en-US" dirty="0"/>
              <a:t>the developed IDS</a:t>
            </a:r>
          </a:p>
          <a:p>
            <a:pPr lvl="1"/>
            <a:r>
              <a:rPr lang="en" altLang="ja-JP" dirty="0"/>
              <a:t>Examine whether our IDS can detect IoT malware in an enclave</a:t>
            </a:r>
            <a:endParaRPr lang="en-JP"/>
          </a:p>
          <a:p>
            <a:pPr lvl="1"/>
            <a:r>
              <a:rPr lang="en-JP"/>
              <a:t>Examine the </a:t>
            </a:r>
            <a:r>
              <a:rPr lang="en-US" dirty="0"/>
              <a:t>IDS performance and the </a:t>
            </a:r>
            <a:r>
              <a:rPr lang="en-JP"/>
              <a:t>impact on </a:t>
            </a:r>
            <a:r>
              <a:rPr lang="en-US" dirty="0"/>
              <a:t>the target </a:t>
            </a:r>
            <a:r>
              <a:rPr lang="en-JP"/>
              <a:t>system</a:t>
            </a:r>
            <a:endParaRPr lang="en-US" dirty="0"/>
          </a:p>
          <a:p>
            <a:r>
              <a:rPr lang="en-JP"/>
              <a:t>Comparison</a:t>
            </a:r>
          </a:p>
          <a:p>
            <a:pPr lvl="1"/>
            <a:r>
              <a:rPr lang="en-US" dirty="0"/>
              <a:t>Traditional IDS: Read the proc filesystem inside the target system</a:t>
            </a:r>
          </a:p>
          <a:p>
            <a:pPr lvl="1"/>
            <a:r>
              <a:rPr lang="en-US" dirty="0"/>
              <a:t>An emulator and a real IoT device</a:t>
            </a:r>
            <a:endParaRPr lang="en-JP"/>
          </a:p>
        </p:txBody>
      </p:sp>
      <p:sp>
        <p:nvSpPr>
          <p:cNvPr id="4" name="Slide Number Placeholder 3">
            <a:extLst>
              <a:ext uri="{FF2B5EF4-FFF2-40B4-BE49-F238E27FC236}">
                <a16:creationId xmlns:a16="http://schemas.microsoft.com/office/drawing/2014/main" id="{4E2BD211-7459-9024-F614-5898F6837A46}"/>
              </a:ext>
            </a:extLst>
          </p:cNvPr>
          <p:cNvSpPr>
            <a:spLocks noGrp="1"/>
          </p:cNvSpPr>
          <p:nvPr>
            <p:ph type="sldNum" sz="quarter" idx="12"/>
          </p:nvPr>
        </p:nvSpPr>
        <p:spPr>
          <a:xfrm>
            <a:off x="11116162" y="66077"/>
            <a:ext cx="917852" cy="365125"/>
          </a:xfrm>
        </p:spPr>
        <p:txBody>
          <a:bodyPr/>
          <a:lstStyle/>
          <a:p>
            <a:fld id="{D6F57A23-CB21-D340-80A0-623F78F268E8}" type="slidenum">
              <a:rPr lang="ja-JP" altLang="en-US" smtClean="0"/>
              <a:pPr/>
              <a:t>19</a:t>
            </a:fld>
            <a:endParaRPr lang="ja-JP" altLang="en-US"/>
          </a:p>
        </p:txBody>
      </p:sp>
      <p:graphicFrame>
        <p:nvGraphicFramePr>
          <p:cNvPr id="6" name="Table 5">
            <a:extLst>
              <a:ext uri="{FF2B5EF4-FFF2-40B4-BE49-F238E27FC236}">
                <a16:creationId xmlns:a16="http://schemas.microsoft.com/office/drawing/2014/main" id="{8863F682-7D74-D607-A624-478ADDC10A4F}"/>
              </a:ext>
            </a:extLst>
          </p:cNvPr>
          <p:cNvGraphicFramePr>
            <a:graphicFrameLocks noGrp="1"/>
          </p:cNvGraphicFramePr>
          <p:nvPr>
            <p:extLst>
              <p:ext uri="{D42A27DB-BD31-4B8C-83A1-F6EECF244321}">
                <p14:modId xmlns:p14="http://schemas.microsoft.com/office/powerpoint/2010/main" val="3615100407"/>
              </p:ext>
            </p:extLst>
          </p:nvPr>
        </p:nvGraphicFramePr>
        <p:xfrm>
          <a:off x="1049161" y="4433469"/>
          <a:ext cx="3697175" cy="1483360"/>
        </p:xfrm>
        <a:graphic>
          <a:graphicData uri="http://schemas.openxmlformats.org/drawingml/2006/table">
            <a:tbl>
              <a:tblPr firstRow="1" bandRow="1">
                <a:tableStyleId>{93296810-A885-4BE3-A3E7-6D5BEEA58F35}</a:tableStyleId>
              </a:tblPr>
              <a:tblGrid>
                <a:gridCol w="1109709">
                  <a:extLst>
                    <a:ext uri="{9D8B030D-6E8A-4147-A177-3AD203B41FA5}">
                      <a16:colId xmlns:a16="http://schemas.microsoft.com/office/drawing/2014/main" val="3056030482"/>
                    </a:ext>
                  </a:extLst>
                </a:gridCol>
                <a:gridCol w="2587466">
                  <a:extLst>
                    <a:ext uri="{9D8B030D-6E8A-4147-A177-3AD203B41FA5}">
                      <a16:colId xmlns:a16="http://schemas.microsoft.com/office/drawing/2014/main" val="1653966663"/>
                    </a:ext>
                  </a:extLst>
                </a:gridCol>
              </a:tblGrid>
              <a:tr h="370840">
                <a:tc>
                  <a:txBody>
                    <a:bodyPr/>
                    <a:lstStyle/>
                    <a:p>
                      <a:endParaRPr lang="en-JP"/>
                    </a:p>
                  </a:txBody>
                  <a:tcPr/>
                </a:tc>
                <a:tc>
                  <a:txBody>
                    <a:bodyPr/>
                    <a:lstStyle/>
                    <a:p>
                      <a:pPr algn="ctr"/>
                      <a:r>
                        <a:rPr lang="en-US" dirty="0"/>
                        <a:t>emulator host</a:t>
                      </a:r>
                      <a:endParaRPr lang="en-JP"/>
                    </a:p>
                  </a:txBody>
                  <a:tcPr/>
                </a:tc>
                <a:extLst>
                  <a:ext uri="{0D108BD9-81ED-4DB2-BD59-A6C34878D82A}">
                    <a16:rowId xmlns:a16="http://schemas.microsoft.com/office/drawing/2014/main" val="1609305083"/>
                  </a:ext>
                </a:extLst>
              </a:tr>
              <a:tr h="370840">
                <a:tc>
                  <a:txBody>
                    <a:bodyPr/>
                    <a:lstStyle/>
                    <a:p>
                      <a:r>
                        <a:rPr lang="en-JP"/>
                        <a:t>CPU</a:t>
                      </a:r>
                    </a:p>
                  </a:txBody>
                  <a:tcPr/>
                </a:tc>
                <a:tc>
                  <a:txBody>
                    <a:bodyPr/>
                    <a:lstStyle/>
                    <a:p>
                      <a:pPr algn="ctr"/>
                      <a:r>
                        <a:rPr lang="en-US" dirty="0"/>
                        <a:t>Core i7-14700</a:t>
                      </a:r>
                      <a:endParaRPr lang="en-JP"/>
                    </a:p>
                  </a:txBody>
                  <a:tcPr/>
                </a:tc>
                <a:extLst>
                  <a:ext uri="{0D108BD9-81ED-4DB2-BD59-A6C34878D82A}">
                    <a16:rowId xmlns:a16="http://schemas.microsoft.com/office/drawing/2014/main" val="2922934093"/>
                  </a:ext>
                </a:extLst>
              </a:tr>
              <a:tr h="370840">
                <a:tc>
                  <a:txBody>
                    <a:bodyPr/>
                    <a:lstStyle/>
                    <a:p>
                      <a:r>
                        <a:rPr lang="en-JP"/>
                        <a:t>memory</a:t>
                      </a:r>
                    </a:p>
                  </a:txBody>
                  <a:tcPr/>
                </a:tc>
                <a:tc>
                  <a:txBody>
                    <a:bodyPr/>
                    <a:lstStyle/>
                    <a:p>
                      <a:pPr algn="ctr"/>
                      <a:r>
                        <a:rPr lang="en-US" dirty="0"/>
                        <a:t>64GB</a:t>
                      </a:r>
                      <a:endParaRPr lang="en-JP"/>
                    </a:p>
                  </a:txBody>
                  <a:tcPr/>
                </a:tc>
                <a:extLst>
                  <a:ext uri="{0D108BD9-81ED-4DB2-BD59-A6C34878D82A}">
                    <a16:rowId xmlns:a16="http://schemas.microsoft.com/office/drawing/2014/main" val="721873654"/>
                  </a:ext>
                </a:extLst>
              </a:tr>
              <a:tr h="370840">
                <a:tc>
                  <a:txBody>
                    <a:bodyPr/>
                    <a:lstStyle/>
                    <a:p>
                      <a:r>
                        <a:rPr lang="en-US" dirty="0"/>
                        <a:t>emulator</a:t>
                      </a:r>
                      <a:endParaRPr lang="en-JP"/>
                    </a:p>
                  </a:txBody>
                  <a:tcPr/>
                </a:tc>
                <a:tc>
                  <a:txBody>
                    <a:bodyPr/>
                    <a:lstStyle/>
                    <a:p>
                      <a:pPr algn="ctr"/>
                      <a:r>
                        <a:rPr lang="en-US" dirty="0"/>
                        <a:t>QEMU 6.2.0</a:t>
                      </a:r>
                      <a:endParaRPr lang="en-JP"/>
                    </a:p>
                  </a:txBody>
                  <a:tcPr/>
                </a:tc>
                <a:extLst>
                  <a:ext uri="{0D108BD9-81ED-4DB2-BD59-A6C34878D82A}">
                    <a16:rowId xmlns:a16="http://schemas.microsoft.com/office/drawing/2014/main" val="2995680731"/>
                  </a:ext>
                </a:extLst>
              </a:tr>
            </a:tbl>
          </a:graphicData>
        </a:graphic>
      </p:graphicFrame>
      <p:graphicFrame>
        <p:nvGraphicFramePr>
          <p:cNvPr id="7" name="Table 5">
            <a:extLst>
              <a:ext uri="{FF2B5EF4-FFF2-40B4-BE49-F238E27FC236}">
                <a16:creationId xmlns:a16="http://schemas.microsoft.com/office/drawing/2014/main" id="{CF14BFA7-FA54-DAC1-73E4-D88F2C41526A}"/>
              </a:ext>
            </a:extLst>
          </p:cNvPr>
          <p:cNvGraphicFramePr>
            <a:graphicFrameLocks noGrp="1"/>
          </p:cNvGraphicFramePr>
          <p:nvPr>
            <p:extLst>
              <p:ext uri="{D42A27DB-BD31-4B8C-83A1-F6EECF244321}">
                <p14:modId xmlns:p14="http://schemas.microsoft.com/office/powerpoint/2010/main" val="1511989269"/>
              </p:ext>
            </p:extLst>
          </p:nvPr>
        </p:nvGraphicFramePr>
        <p:xfrm>
          <a:off x="5178886" y="4433469"/>
          <a:ext cx="5937276" cy="1854200"/>
        </p:xfrm>
        <a:graphic>
          <a:graphicData uri="http://schemas.openxmlformats.org/drawingml/2006/table">
            <a:tbl>
              <a:tblPr firstRow="1" bandRow="1">
                <a:tableStyleId>{93296810-A885-4BE3-A3E7-6D5BEEA58F35}</a:tableStyleId>
              </a:tblPr>
              <a:tblGrid>
                <a:gridCol w="1063724">
                  <a:extLst>
                    <a:ext uri="{9D8B030D-6E8A-4147-A177-3AD203B41FA5}">
                      <a16:colId xmlns:a16="http://schemas.microsoft.com/office/drawing/2014/main" val="3056030482"/>
                    </a:ext>
                  </a:extLst>
                </a:gridCol>
                <a:gridCol w="1621437">
                  <a:extLst>
                    <a:ext uri="{9D8B030D-6E8A-4147-A177-3AD203B41FA5}">
                      <a16:colId xmlns:a16="http://schemas.microsoft.com/office/drawing/2014/main" val="1653966663"/>
                    </a:ext>
                  </a:extLst>
                </a:gridCol>
                <a:gridCol w="3252115">
                  <a:extLst>
                    <a:ext uri="{9D8B030D-6E8A-4147-A177-3AD203B41FA5}">
                      <a16:colId xmlns:a16="http://schemas.microsoft.com/office/drawing/2014/main" val="2709055367"/>
                    </a:ext>
                  </a:extLst>
                </a:gridCol>
              </a:tblGrid>
              <a:tr h="370840">
                <a:tc>
                  <a:txBody>
                    <a:bodyPr/>
                    <a:lstStyle/>
                    <a:p>
                      <a:endParaRPr lang="en-JP"/>
                    </a:p>
                  </a:txBody>
                  <a:tcPr/>
                </a:tc>
                <a:tc>
                  <a:txBody>
                    <a:bodyPr/>
                    <a:lstStyle/>
                    <a:p>
                      <a:pPr algn="ctr"/>
                      <a:r>
                        <a:rPr lang="en-US" dirty="0"/>
                        <a:t>emulator</a:t>
                      </a:r>
                      <a:endParaRPr lang="en-JP"/>
                    </a:p>
                  </a:txBody>
                  <a:tcPr/>
                </a:tc>
                <a:tc>
                  <a:txBody>
                    <a:bodyPr/>
                    <a:lstStyle/>
                    <a:p>
                      <a:pPr algn="ctr"/>
                      <a:r>
                        <a:rPr lang="en-US" dirty="0"/>
                        <a:t>real device</a:t>
                      </a:r>
                      <a:endParaRPr lang="en-JP"/>
                    </a:p>
                  </a:txBody>
                  <a:tcPr/>
                </a:tc>
                <a:extLst>
                  <a:ext uri="{0D108BD9-81ED-4DB2-BD59-A6C34878D82A}">
                    <a16:rowId xmlns:a16="http://schemas.microsoft.com/office/drawing/2014/main" val="1609305083"/>
                  </a:ext>
                </a:extLst>
              </a:tr>
              <a:tr h="370840">
                <a:tc>
                  <a:txBody>
                    <a:bodyPr/>
                    <a:lstStyle/>
                    <a:p>
                      <a:r>
                        <a:rPr lang="en-JP"/>
                        <a:t>CPU</a:t>
                      </a:r>
                    </a:p>
                  </a:txBody>
                  <a:tcPr/>
                </a:tc>
                <a:tc>
                  <a:txBody>
                    <a:bodyPr/>
                    <a:lstStyle/>
                    <a:p>
                      <a:pPr algn="ctr"/>
                      <a:r>
                        <a:rPr lang="en-US" dirty="0"/>
                        <a:t>4 cores</a:t>
                      </a:r>
                      <a:endParaRPr lang="en-JP"/>
                    </a:p>
                  </a:txBody>
                  <a:tcPr/>
                </a:tc>
                <a:tc>
                  <a:txBody>
                    <a:bodyPr/>
                    <a:lstStyle/>
                    <a:p>
                      <a:pPr algn="ctr"/>
                      <a:r>
                        <a:rPr kumimoji="1" lang="en" altLang="ja-JP" sz="1800" kern="1200" dirty="0">
                          <a:solidFill>
                            <a:schemeClr val="dk1"/>
                          </a:solidFill>
                          <a:effectLst/>
                          <a:latin typeface="+mn-lt"/>
                          <a:ea typeface="+mn-ea"/>
                          <a:cs typeface="+mn-cs"/>
                        </a:rPr>
                        <a:t>Freedom U740 SoC (4 cores)</a:t>
                      </a:r>
                      <a:endParaRPr lang="en-JP"/>
                    </a:p>
                  </a:txBody>
                  <a:tcPr/>
                </a:tc>
                <a:extLst>
                  <a:ext uri="{0D108BD9-81ED-4DB2-BD59-A6C34878D82A}">
                    <a16:rowId xmlns:a16="http://schemas.microsoft.com/office/drawing/2014/main" val="2922934093"/>
                  </a:ext>
                </a:extLst>
              </a:tr>
              <a:tr h="370840">
                <a:tc>
                  <a:txBody>
                    <a:bodyPr/>
                    <a:lstStyle/>
                    <a:p>
                      <a:r>
                        <a:rPr lang="en-JP"/>
                        <a:t>memory</a:t>
                      </a:r>
                    </a:p>
                  </a:txBody>
                  <a:tcPr/>
                </a:tc>
                <a:tc>
                  <a:txBody>
                    <a:bodyPr/>
                    <a:lstStyle/>
                    <a:p>
                      <a:pPr algn="ctr"/>
                      <a:r>
                        <a:rPr lang="en-US" dirty="0"/>
                        <a:t>2GB</a:t>
                      </a:r>
                      <a:endParaRPr lang="en-JP"/>
                    </a:p>
                  </a:txBody>
                  <a:tcPr/>
                </a:tc>
                <a:tc>
                  <a:txBody>
                    <a:bodyPr/>
                    <a:lstStyle/>
                    <a:p>
                      <a:pPr algn="ctr"/>
                      <a:r>
                        <a:rPr lang="en-US" dirty="0"/>
                        <a:t>16GB</a:t>
                      </a:r>
                      <a:endParaRPr lang="en-JP"/>
                    </a:p>
                  </a:txBody>
                  <a:tcPr/>
                </a:tc>
                <a:extLst>
                  <a:ext uri="{0D108BD9-81ED-4DB2-BD59-A6C34878D82A}">
                    <a16:rowId xmlns:a16="http://schemas.microsoft.com/office/drawing/2014/main" val="721873654"/>
                  </a:ext>
                </a:extLst>
              </a:tr>
              <a:tr h="370840">
                <a:tc>
                  <a:txBody>
                    <a:bodyPr/>
                    <a:lstStyle/>
                    <a:p>
                      <a:r>
                        <a:rPr lang="en-US" dirty="0"/>
                        <a:t>firmware</a:t>
                      </a:r>
                      <a:endParaRPr lang="en-JP"/>
                    </a:p>
                  </a:txBody>
                  <a:tcPr/>
                </a:tc>
                <a:tc gridSpan="2">
                  <a:txBody>
                    <a:bodyPr/>
                    <a:lstStyle/>
                    <a:p>
                      <a:pPr algn="ctr"/>
                      <a:r>
                        <a:rPr lang="en-US" dirty="0"/>
                        <a:t>OpenSBI 1.1</a:t>
                      </a:r>
                    </a:p>
                  </a:txBody>
                  <a:tcPr/>
                </a:tc>
                <a:tc hMerge="1">
                  <a:txBody>
                    <a:bodyPr/>
                    <a:lstStyle/>
                    <a:p>
                      <a:endParaRPr kumimoji="1" lang="ja-JP" altLang="en-US"/>
                    </a:p>
                  </a:txBody>
                  <a:tcPr/>
                </a:tc>
                <a:extLst>
                  <a:ext uri="{0D108BD9-81ED-4DB2-BD59-A6C34878D82A}">
                    <a16:rowId xmlns:a16="http://schemas.microsoft.com/office/drawing/2014/main" val="2995680731"/>
                  </a:ext>
                </a:extLst>
              </a:tr>
              <a:tr h="370840">
                <a:tc>
                  <a:txBody>
                    <a:bodyPr/>
                    <a:lstStyle/>
                    <a:p>
                      <a:r>
                        <a:rPr lang="en-JP"/>
                        <a:t>OS</a:t>
                      </a:r>
                    </a:p>
                  </a:txBody>
                  <a:tcPr/>
                </a:tc>
                <a:tc>
                  <a:txBody>
                    <a:bodyPr/>
                    <a:lstStyle/>
                    <a:p>
                      <a:pPr algn="ctr"/>
                      <a:r>
                        <a:rPr lang="en-US" dirty="0"/>
                        <a:t>Linux 6.1.32</a:t>
                      </a:r>
                      <a:endParaRPr lang="en-JP"/>
                    </a:p>
                  </a:txBody>
                  <a:tcPr/>
                </a:tc>
                <a:tc>
                  <a:txBody>
                    <a:bodyPr/>
                    <a:lstStyle/>
                    <a:p>
                      <a:pPr algn="ctr"/>
                      <a:r>
                        <a:rPr lang="en-US" dirty="0"/>
                        <a:t>Linux 6.1.43</a:t>
                      </a:r>
                      <a:endParaRPr lang="en-JP"/>
                    </a:p>
                  </a:txBody>
                  <a:tcPr/>
                </a:tc>
                <a:extLst>
                  <a:ext uri="{0D108BD9-81ED-4DB2-BD59-A6C34878D82A}">
                    <a16:rowId xmlns:a16="http://schemas.microsoft.com/office/drawing/2014/main" val="2763239828"/>
                  </a:ext>
                </a:extLst>
              </a:tr>
            </a:tbl>
          </a:graphicData>
        </a:graphic>
      </p:graphicFrame>
    </p:spTree>
    <p:extLst>
      <p:ext uri="{BB962C8B-B14F-4D97-AF65-F5344CB8AC3E}">
        <p14:creationId xmlns:p14="http://schemas.microsoft.com/office/powerpoint/2010/main" val="270638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DEBFB3-77D9-1795-AD87-97CBCB13D757}"/>
              </a:ext>
            </a:extLst>
          </p:cNvPr>
          <p:cNvSpPr>
            <a:spLocks noGrp="1"/>
          </p:cNvSpPr>
          <p:nvPr>
            <p:ph type="title"/>
          </p:nvPr>
        </p:nvSpPr>
        <p:spPr/>
        <p:txBody>
          <a:bodyPr/>
          <a:lstStyle/>
          <a:p>
            <a:r>
              <a:rPr kumimoji="1" lang="en-US" altLang="ja-JP" dirty="0"/>
              <a:t>Attacks against IoT Devices</a:t>
            </a:r>
            <a:endParaRPr kumimoji="1" lang="ja-JP" altLang="en-US"/>
          </a:p>
        </p:txBody>
      </p:sp>
      <p:sp>
        <p:nvSpPr>
          <p:cNvPr id="3" name="コンテンツ プレースホルダー 2">
            <a:extLst>
              <a:ext uri="{FF2B5EF4-FFF2-40B4-BE49-F238E27FC236}">
                <a16:creationId xmlns:a16="http://schemas.microsoft.com/office/drawing/2014/main" id="{14AB65D3-F132-C380-05D7-C844C1DBEB89}"/>
              </a:ext>
            </a:extLst>
          </p:cNvPr>
          <p:cNvSpPr>
            <a:spLocks noGrp="1"/>
          </p:cNvSpPr>
          <p:nvPr>
            <p:ph idx="1"/>
          </p:nvPr>
        </p:nvSpPr>
        <p:spPr/>
        <p:txBody>
          <a:bodyPr/>
          <a:lstStyle/>
          <a:p>
            <a:r>
              <a:rPr lang="en-US" altLang="ja-JP" dirty="0"/>
              <a:t>Internet of Things (I</a:t>
            </a:r>
            <a:r>
              <a:rPr kumimoji="1" lang="en-US" altLang="ja-JP" dirty="0"/>
              <a:t>oT) has rapidly proliferated in recent years</a:t>
            </a:r>
          </a:p>
          <a:p>
            <a:pPr lvl="1"/>
            <a:r>
              <a:rPr lang="en-US" altLang="ja-JP" dirty="0"/>
              <a:t>IoT devices are expected to increase to 40.6 billion by 2034</a:t>
            </a:r>
          </a:p>
          <a:p>
            <a:pPr lvl="1"/>
            <a:r>
              <a:rPr lang="en-US" altLang="ja-JP" dirty="0"/>
              <a:t>Examples of IoT devices: home routers, printers, TVs, and cars</a:t>
            </a:r>
          </a:p>
          <a:p>
            <a:r>
              <a:rPr lang="en" altLang="ja-JP" dirty="0"/>
              <a:t>IoT devices are exposed to a high risk of attacks</a:t>
            </a:r>
          </a:p>
          <a:p>
            <a:pPr lvl="1"/>
            <a:r>
              <a:rPr lang="en-US" altLang="ja-JP" dirty="0"/>
              <a:t>Detected IoT malware increased by 45% between 2023 and 2024</a:t>
            </a:r>
          </a:p>
          <a:p>
            <a:pPr lvl="1"/>
            <a:r>
              <a:rPr lang="en-US" altLang="ja-JP" dirty="0"/>
              <a:t>E.g., Denial-of-service attacks, unauthorized modification of programs</a:t>
            </a:r>
            <a:endParaRPr lang="en" altLang="ja-JP" dirty="0"/>
          </a:p>
        </p:txBody>
      </p:sp>
      <p:sp>
        <p:nvSpPr>
          <p:cNvPr id="4" name="スライド番号プレースホルダー 3">
            <a:extLst>
              <a:ext uri="{FF2B5EF4-FFF2-40B4-BE49-F238E27FC236}">
                <a16:creationId xmlns:a16="http://schemas.microsoft.com/office/drawing/2014/main" id="{3C0F983E-3176-283B-EB80-BACD3872063A}"/>
              </a:ext>
            </a:extLst>
          </p:cNvPr>
          <p:cNvSpPr>
            <a:spLocks noGrp="1"/>
          </p:cNvSpPr>
          <p:nvPr>
            <p:ph type="sldNum" sz="quarter" idx="12"/>
          </p:nvPr>
        </p:nvSpPr>
        <p:spPr/>
        <p:txBody>
          <a:bodyPr/>
          <a:lstStyle/>
          <a:p>
            <a:fld id="{D6F57A23-CB21-D340-80A0-623F78F268E8}" type="slidenum">
              <a:rPr kumimoji="1" lang="ja-JP" altLang="en-US" smtClean="0"/>
              <a:t>2</a:t>
            </a:fld>
            <a:endParaRPr kumimoji="1" lang="ja-JP" altLang="en-US"/>
          </a:p>
        </p:txBody>
      </p:sp>
      <p:pic>
        <p:nvPicPr>
          <p:cNvPr id="50" name="図 49" descr="探す, 車, 装飾, ケーキ が含まれている画像&#10;&#10;AI 生成コンテンツは誤りを含む可能性があります。">
            <a:extLst>
              <a:ext uri="{FF2B5EF4-FFF2-40B4-BE49-F238E27FC236}">
                <a16:creationId xmlns:a16="http://schemas.microsoft.com/office/drawing/2014/main" id="{5EF7BF38-E059-DF1A-52BD-D8C7A965B021}"/>
              </a:ext>
            </a:extLst>
          </p:cNvPr>
          <p:cNvPicPr>
            <a:picLocks noChangeAspect="1"/>
          </p:cNvPicPr>
          <p:nvPr/>
        </p:nvPicPr>
        <p:blipFill>
          <a:blip r:embed="rId3"/>
          <a:stretch>
            <a:fillRect/>
          </a:stretch>
        </p:blipFill>
        <p:spPr>
          <a:xfrm>
            <a:off x="1493671" y="5664769"/>
            <a:ext cx="1632548" cy="1052086"/>
          </a:xfrm>
          <a:prstGeom prst="rect">
            <a:avLst/>
          </a:prstGeom>
        </p:spPr>
      </p:pic>
      <p:pic>
        <p:nvPicPr>
          <p:cNvPr id="52" name="図 51" descr="座る, テーブル, コンピュータ, 選手 が含まれている画像&#10;&#10;AI 生成コンテンツは誤りを含む可能性があります。">
            <a:extLst>
              <a:ext uri="{FF2B5EF4-FFF2-40B4-BE49-F238E27FC236}">
                <a16:creationId xmlns:a16="http://schemas.microsoft.com/office/drawing/2014/main" id="{BA4FE7DE-FDB4-0F1B-0F53-E6F067197B9A}"/>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1155196" y="4408851"/>
            <a:ext cx="1064123" cy="1203154"/>
          </a:xfrm>
          <a:prstGeom prst="rect">
            <a:avLst/>
          </a:prstGeom>
        </p:spPr>
      </p:pic>
      <p:pic>
        <p:nvPicPr>
          <p:cNvPr id="54" name="図 53" descr="文字と絵が書かれた紙&#10;&#10;AI 生成コンテンツは誤りを含む可能性があります。">
            <a:extLst>
              <a:ext uri="{FF2B5EF4-FFF2-40B4-BE49-F238E27FC236}">
                <a16:creationId xmlns:a16="http://schemas.microsoft.com/office/drawing/2014/main" id="{B8520C69-2311-CBD7-7BC6-627437F0A25A}"/>
              </a:ext>
            </a:extLst>
          </p:cNvPr>
          <p:cNvPicPr>
            <a:picLocks noChangeAspect="1"/>
          </p:cNvPicPr>
          <p:nvPr/>
        </p:nvPicPr>
        <p:blipFill>
          <a:blip r:embed="rId5"/>
          <a:stretch>
            <a:fillRect/>
          </a:stretch>
        </p:blipFill>
        <p:spPr>
          <a:xfrm>
            <a:off x="8243017" y="4310590"/>
            <a:ext cx="1334847" cy="1247247"/>
          </a:xfrm>
          <a:prstGeom prst="rect">
            <a:avLst/>
          </a:prstGeom>
        </p:spPr>
      </p:pic>
      <p:pic>
        <p:nvPicPr>
          <p:cNvPr id="56" name="図 55" descr="コンピューターの画面&#10;&#10;AI 生成コンテンツは誤りを含む可能性があります。">
            <a:extLst>
              <a:ext uri="{FF2B5EF4-FFF2-40B4-BE49-F238E27FC236}">
                <a16:creationId xmlns:a16="http://schemas.microsoft.com/office/drawing/2014/main" id="{EDCC6FD7-A77A-7455-6F43-D3CEF43B69EF}"/>
              </a:ext>
            </a:extLst>
          </p:cNvPr>
          <p:cNvPicPr>
            <a:picLocks noChangeAspect="1"/>
          </p:cNvPicPr>
          <p:nvPr/>
        </p:nvPicPr>
        <p:blipFill>
          <a:blip r:embed="rId6"/>
          <a:stretch>
            <a:fillRect/>
          </a:stretch>
        </p:blipFill>
        <p:spPr>
          <a:xfrm>
            <a:off x="7408001" y="5819924"/>
            <a:ext cx="1059012" cy="854248"/>
          </a:xfrm>
          <a:prstGeom prst="rect">
            <a:avLst/>
          </a:prstGeom>
        </p:spPr>
      </p:pic>
      <p:sp>
        <p:nvSpPr>
          <p:cNvPr id="57" name="雲 56">
            <a:extLst>
              <a:ext uri="{FF2B5EF4-FFF2-40B4-BE49-F238E27FC236}">
                <a16:creationId xmlns:a16="http://schemas.microsoft.com/office/drawing/2014/main" id="{ADCB0AB3-1D29-430A-56BE-647DFB7EBA20}"/>
              </a:ext>
            </a:extLst>
          </p:cNvPr>
          <p:cNvSpPr/>
          <p:nvPr/>
        </p:nvSpPr>
        <p:spPr>
          <a:xfrm>
            <a:off x="3242816" y="4461615"/>
            <a:ext cx="4065004" cy="1982146"/>
          </a:xfrm>
          <a:prstGeom prst="cloud">
            <a:avLst/>
          </a:prstGeom>
          <a:solidFill>
            <a:schemeClr val="accent5">
              <a:lumMod val="20000"/>
              <a:lumOff val="80000"/>
            </a:schemeClr>
          </a:solidFill>
          <a:ln w="190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9" name="図 58" descr="グラフィカル ユーザー インターフェイス が含まれている画像&#10;&#10;AI 生成コンテンツは誤りを含む可能性があります。">
            <a:extLst>
              <a:ext uri="{FF2B5EF4-FFF2-40B4-BE49-F238E27FC236}">
                <a16:creationId xmlns:a16="http://schemas.microsoft.com/office/drawing/2014/main" id="{0ADC67A1-D469-1B1F-34EF-89BBF776CEBE}"/>
              </a:ext>
            </a:extLst>
          </p:cNvPr>
          <p:cNvPicPr>
            <a:picLocks noChangeAspect="1"/>
          </p:cNvPicPr>
          <p:nvPr/>
        </p:nvPicPr>
        <p:blipFill>
          <a:blip r:embed="rId7"/>
          <a:stretch>
            <a:fillRect/>
          </a:stretch>
        </p:blipFill>
        <p:spPr>
          <a:xfrm>
            <a:off x="4673812" y="5090702"/>
            <a:ext cx="1182914" cy="1100110"/>
          </a:xfrm>
          <a:prstGeom prst="rect">
            <a:avLst/>
          </a:prstGeom>
        </p:spPr>
      </p:pic>
      <p:cxnSp>
        <p:nvCxnSpPr>
          <p:cNvPr id="61" name="直線コネクタ 60">
            <a:extLst>
              <a:ext uri="{FF2B5EF4-FFF2-40B4-BE49-F238E27FC236}">
                <a16:creationId xmlns:a16="http://schemas.microsoft.com/office/drawing/2014/main" id="{A4E012D0-4EBE-7360-024A-2A61E3D37B6E}"/>
              </a:ext>
            </a:extLst>
          </p:cNvPr>
          <p:cNvCxnSpPr>
            <a:stCxn id="50" idx="3"/>
          </p:cNvCxnSpPr>
          <p:nvPr/>
        </p:nvCxnSpPr>
        <p:spPr>
          <a:xfrm flipV="1">
            <a:off x="3126219" y="5612005"/>
            <a:ext cx="1181107" cy="578807"/>
          </a:xfrm>
          <a:prstGeom prst="line">
            <a:avLst/>
          </a:prstGeom>
          <a:ln w="76200" cap="rnd" cmpd="sng">
            <a:solidFill>
              <a:schemeClr val="accent5">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直線コネクタ 61">
            <a:extLst>
              <a:ext uri="{FF2B5EF4-FFF2-40B4-BE49-F238E27FC236}">
                <a16:creationId xmlns:a16="http://schemas.microsoft.com/office/drawing/2014/main" id="{217DC9AB-1C86-AEF4-864D-40816991CCA3}"/>
              </a:ext>
            </a:extLst>
          </p:cNvPr>
          <p:cNvCxnSpPr>
            <a:cxnSpLocks/>
            <a:stCxn id="52" idx="3"/>
          </p:cNvCxnSpPr>
          <p:nvPr/>
        </p:nvCxnSpPr>
        <p:spPr>
          <a:xfrm>
            <a:off x="2219319" y="5010428"/>
            <a:ext cx="2088007" cy="300789"/>
          </a:xfrm>
          <a:prstGeom prst="line">
            <a:avLst/>
          </a:prstGeom>
          <a:ln w="76200" cap="rnd" cmpd="sng">
            <a:solidFill>
              <a:schemeClr val="accent5">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5" name="直線コネクタ 64">
            <a:extLst>
              <a:ext uri="{FF2B5EF4-FFF2-40B4-BE49-F238E27FC236}">
                <a16:creationId xmlns:a16="http://schemas.microsoft.com/office/drawing/2014/main" id="{5EE12E9F-B034-BA90-672D-69EBF1B66620}"/>
              </a:ext>
            </a:extLst>
          </p:cNvPr>
          <p:cNvCxnSpPr>
            <a:cxnSpLocks/>
            <a:stCxn id="54" idx="1"/>
          </p:cNvCxnSpPr>
          <p:nvPr/>
        </p:nvCxnSpPr>
        <p:spPr>
          <a:xfrm flipH="1">
            <a:off x="6005498" y="4934214"/>
            <a:ext cx="2237519" cy="337779"/>
          </a:xfrm>
          <a:prstGeom prst="line">
            <a:avLst/>
          </a:prstGeom>
          <a:ln w="76200" cap="rnd" cmpd="sng">
            <a:solidFill>
              <a:schemeClr val="accent5">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直線コネクタ 67">
            <a:extLst>
              <a:ext uri="{FF2B5EF4-FFF2-40B4-BE49-F238E27FC236}">
                <a16:creationId xmlns:a16="http://schemas.microsoft.com/office/drawing/2014/main" id="{7CA28674-BE8C-1904-21CA-2ED892566134}"/>
              </a:ext>
            </a:extLst>
          </p:cNvPr>
          <p:cNvCxnSpPr>
            <a:cxnSpLocks/>
            <a:stCxn id="56" idx="1"/>
          </p:cNvCxnSpPr>
          <p:nvPr/>
        </p:nvCxnSpPr>
        <p:spPr>
          <a:xfrm flipH="1" flipV="1">
            <a:off x="5998228" y="5660246"/>
            <a:ext cx="1409773" cy="586802"/>
          </a:xfrm>
          <a:prstGeom prst="line">
            <a:avLst/>
          </a:prstGeom>
          <a:ln w="76200" cap="rnd" cmpd="sng">
            <a:solidFill>
              <a:schemeClr val="accent5">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1" name="テキスト ボックス 70">
            <a:extLst>
              <a:ext uri="{FF2B5EF4-FFF2-40B4-BE49-F238E27FC236}">
                <a16:creationId xmlns:a16="http://schemas.microsoft.com/office/drawing/2014/main" id="{981B678C-5BB4-B752-0C16-DC9A1B1C6E6D}"/>
              </a:ext>
            </a:extLst>
          </p:cNvPr>
          <p:cNvSpPr txBox="1"/>
          <p:nvPr/>
        </p:nvSpPr>
        <p:spPr>
          <a:xfrm>
            <a:off x="4774910" y="4711364"/>
            <a:ext cx="980718" cy="369332"/>
          </a:xfrm>
          <a:prstGeom prst="rect">
            <a:avLst/>
          </a:prstGeom>
          <a:noFill/>
        </p:spPr>
        <p:txBody>
          <a:bodyPr wrap="none" rtlCol="0">
            <a:spAutoFit/>
          </a:bodyPr>
          <a:lstStyle/>
          <a:p>
            <a:r>
              <a:rPr kumimoji="1" lang="en-US" altLang="ja-JP" dirty="0"/>
              <a:t>Internet</a:t>
            </a:r>
            <a:endParaRPr kumimoji="1" lang="ja-JP" altLang="en-US"/>
          </a:p>
        </p:txBody>
      </p:sp>
      <p:pic>
        <p:nvPicPr>
          <p:cNvPr id="73" name="図 72" descr="記号, コンピュータ が含まれている画像&#10;&#10;自動的に生成された説明">
            <a:extLst>
              <a:ext uri="{FF2B5EF4-FFF2-40B4-BE49-F238E27FC236}">
                <a16:creationId xmlns:a16="http://schemas.microsoft.com/office/drawing/2014/main" id="{92DE8F01-300E-AD73-4B0A-BC2DDBCFA4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9598" y="4956964"/>
            <a:ext cx="1406564" cy="1406564"/>
          </a:xfrm>
          <a:prstGeom prst="rect">
            <a:avLst/>
          </a:prstGeom>
        </p:spPr>
      </p:pic>
      <p:sp>
        <p:nvSpPr>
          <p:cNvPr id="74" name="テキスト ボックス 73">
            <a:extLst>
              <a:ext uri="{FF2B5EF4-FFF2-40B4-BE49-F238E27FC236}">
                <a16:creationId xmlns:a16="http://schemas.microsoft.com/office/drawing/2014/main" id="{9D48C8E3-6F94-11C5-C884-75DD17CEF3EE}"/>
              </a:ext>
            </a:extLst>
          </p:cNvPr>
          <p:cNvSpPr txBox="1"/>
          <p:nvPr/>
        </p:nvSpPr>
        <p:spPr>
          <a:xfrm>
            <a:off x="9915692" y="6363528"/>
            <a:ext cx="994375" cy="369332"/>
          </a:xfrm>
          <a:prstGeom prst="rect">
            <a:avLst/>
          </a:prstGeom>
          <a:noFill/>
        </p:spPr>
        <p:txBody>
          <a:bodyPr wrap="none" rtlCol="0">
            <a:spAutoFit/>
          </a:bodyPr>
          <a:lstStyle/>
          <a:p>
            <a:r>
              <a:rPr kumimoji="1" lang="en-US" altLang="ja-JP" dirty="0"/>
              <a:t>attacker</a:t>
            </a:r>
            <a:endParaRPr kumimoji="1" lang="ja-JP" altLang="en-US"/>
          </a:p>
        </p:txBody>
      </p:sp>
      <p:cxnSp>
        <p:nvCxnSpPr>
          <p:cNvPr id="75" name="直線コネクタ 74">
            <a:extLst>
              <a:ext uri="{FF2B5EF4-FFF2-40B4-BE49-F238E27FC236}">
                <a16:creationId xmlns:a16="http://schemas.microsoft.com/office/drawing/2014/main" id="{1B5A4584-26EE-426A-5F68-9E599C1A9436}"/>
              </a:ext>
            </a:extLst>
          </p:cNvPr>
          <p:cNvCxnSpPr>
            <a:cxnSpLocks/>
            <a:stCxn id="73" idx="1"/>
          </p:cNvCxnSpPr>
          <p:nvPr/>
        </p:nvCxnSpPr>
        <p:spPr>
          <a:xfrm flipH="1" flipV="1">
            <a:off x="6005498" y="5464831"/>
            <a:ext cx="3704100" cy="195415"/>
          </a:xfrm>
          <a:prstGeom prst="line">
            <a:avLst/>
          </a:prstGeom>
          <a:ln w="76200" cap="rnd" cmpd="sng">
            <a:solidFill>
              <a:srgbClr val="C00000"/>
            </a:solidFill>
            <a:headEnd type="none" w="sm"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0" name="直線コネクタ 79">
            <a:extLst>
              <a:ext uri="{FF2B5EF4-FFF2-40B4-BE49-F238E27FC236}">
                <a16:creationId xmlns:a16="http://schemas.microsoft.com/office/drawing/2014/main" id="{434C4645-22A4-E748-AB8E-08F527AD59E1}"/>
              </a:ext>
            </a:extLst>
          </p:cNvPr>
          <p:cNvCxnSpPr>
            <a:cxnSpLocks/>
          </p:cNvCxnSpPr>
          <p:nvPr/>
        </p:nvCxnSpPr>
        <p:spPr>
          <a:xfrm>
            <a:off x="2219319" y="5012267"/>
            <a:ext cx="2088007" cy="300789"/>
          </a:xfrm>
          <a:prstGeom prst="line">
            <a:avLst/>
          </a:prstGeom>
          <a:ln w="76200" cap="rnd" cmpd="sng">
            <a:solidFill>
              <a:srgbClr val="C0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直線コネクタ 80">
            <a:extLst>
              <a:ext uri="{FF2B5EF4-FFF2-40B4-BE49-F238E27FC236}">
                <a16:creationId xmlns:a16="http://schemas.microsoft.com/office/drawing/2014/main" id="{3D9867FE-6EEB-FBE6-34B6-E9DF0CB3DA94}"/>
              </a:ext>
            </a:extLst>
          </p:cNvPr>
          <p:cNvCxnSpPr>
            <a:cxnSpLocks/>
          </p:cNvCxnSpPr>
          <p:nvPr/>
        </p:nvCxnSpPr>
        <p:spPr>
          <a:xfrm flipV="1">
            <a:off x="3126218" y="5610166"/>
            <a:ext cx="1181107" cy="582603"/>
          </a:xfrm>
          <a:prstGeom prst="line">
            <a:avLst/>
          </a:prstGeom>
          <a:ln w="76200" cap="rnd" cmpd="sng">
            <a:solidFill>
              <a:srgbClr val="C0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9A211074-E1AE-FAA9-6897-5953EE527673}"/>
              </a:ext>
            </a:extLst>
          </p:cNvPr>
          <p:cNvCxnSpPr>
            <a:cxnSpLocks/>
            <a:stCxn id="54" idx="1"/>
          </p:cNvCxnSpPr>
          <p:nvPr/>
        </p:nvCxnSpPr>
        <p:spPr>
          <a:xfrm flipH="1">
            <a:off x="6005498" y="4934214"/>
            <a:ext cx="2237519" cy="337779"/>
          </a:xfrm>
          <a:prstGeom prst="line">
            <a:avLst/>
          </a:prstGeom>
          <a:ln w="76200" cap="rnd" cmpd="sng">
            <a:solidFill>
              <a:srgbClr val="C0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A58394C9-1091-2D9F-2E49-8E843C4C2C38}"/>
              </a:ext>
            </a:extLst>
          </p:cNvPr>
          <p:cNvCxnSpPr>
            <a:cxnSpLocks/>
            <a:stCxn id="56" idx="1"/>
          </p:cNvCxnSpPr>
          <p:nvPr/>
        </p:nvCxnSpPr>
        <p:spPr>
          <a:xfrm flipH="1" flipV="1">
            <a:off x="5998227" y="5660246"/>
            <a:ext cx="1409774" cy="586802"/>
          </a:xfrm>
          <a:prstGeom prst="line">
            <a:avLst/>
          </a:prstGeom>
          <a:ln w="76200" cap="rnd" cmpd="sng">
            <a:solidFill>
              <a:srgbClr val="C0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21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56DCF-34CF-1958-3E3A-7B08D3A05B3E}"/>
              </a:ext>
            </a:extLst>
          </p:cNvPr>
          <p:cNvSpPr>
            <a:spLocks noGrp="1"/>
          </p:cNvSpPr>
          <p:nvPr>
            <p:ph type="title"/>
          </p:nvPr>
        </p:nvSpPr>
        <p:spPr/>
        <p:txBody>
          <a:bodyPr/>
          <a:lstStyle/>
          <a:p>
            <a:r>
              <a:rPr lang="en" altLang="ja-JP" dirty="0"/>
              <a:t>Capability Tests of IDS</a:t>
            </a:r>
            <a:endParaRPr kumimoji="1" lang="ja-JP" altLang="en-US"/>
          </a:p>
        </p:txBody>
      </p:sp>
      <p:sp>
        <p:nvSpPr>
          <p:cNvPr id="3" name="コンテンツ プレースホルダー 2">
            <a:extLst>
              <a:ext uri="{FF2B5EF4-FFF2-40B4-BE49-F238E27FC236}">
                <a16:creationId xmlns:a16="http://schemas.microsoft.com/office/drawing/2014/main" id="{42CA52D4-7944-F7E4-C24D-33C31152F209}"/>
              </a:ext>
            </a:extLst>
          </p:cNvPr>
          <p:cNvSpPr>
            <a:spLocks noGrp="1"/>
          </p:cNvSpPr>
          <p:nvPr>
            <p:ph idx="1"/>
          </p:nvPr>
        </p:nvSpPr>
        <p:spPr/>
        <p:txBody>
          <a:bodyPr/>
          <a:lstStyle/>
          <a:p>
            <a:r>
              <a:rPr lang="en" altLang="ja-JP" dirty="0"/>
              <a:t>We executed our IDS inside an enclave using Keyspector</a:t>
            </a:r>
          </a:p>
          <a:p>
            <a:pPr lvl="1"/>
            <a:r>
              <a:rPr lang="en" altLang="ja-JP" dirty="0"/>
              <a:t>IDS could correctly collect system information</a:t>
            </a:r>
          </a:p>
          <a:p>
            <a:pPr lvl="1"/>
            <a:r>
              <a:rPr lang="en" altLang="ja-JP" dirty="0"/>
              <a:t>An illegitimate IDS could not eavesdrop on system memory</a:t>
            </a:r>
          </a:p>
          <a:p>
            <a:r>
              <a:rPr lang="en" altLang="ja-JP" dirty="0"/>
              <a:t>We examined whether our IDS could detect IoT malware</a:t>
            </a:r>
          </a:p>
          <a:p>
            <a:pPr lvl="1"/>
            <a:r>
              <a:rPr lang="en" altLang="ja-JP" dirty="0"/>
              <a:t>IDS detected unauthorized communication and processes</a:t>
            </a:r>
          </a:p>
          <a:p>
            <a:endParaRPr kumimoji="1" lang="ja-JP" altLang="en-US"/>
          </a:p>
        </p:txBody>
      </p:sp>
      <p:sp>
        <p:nvSpPr>
          <p:cNvPr id="4" name="スライド番号プレースホルダー 3">
            <a:extLst>
              <a:ext uri="{FF2B5EF4-FFF2-40B4-BE49-F238E27FC236}">
                <a16:creationId xmlns:a16="http://schemas.microsoft.com/office/drawing/2014/main" id="{F3C1F859-C986-1FA4-6E0B-E0DA06F25A3D}"/>
              </a:ext>
            </a:extLst>
          </p:cNvPr>
          <p:cNvSpPr>
            <a:spLocks noGrp="1"/>
          </p:cNvSpPr>
          <p:nvPr>
            <p:ph type="sldNum" sz="quarter" idx="12"/>
          </p:nvPr>
        </p:nvSpPr>
        <p:spPr/>
        <p:txBody>
          <a:bodyPr/>
          <a:lstStyle/>
          <a:p>
            <a:fld id="{D6F57A23-CB21-D340-80A0-623F78F268E8}" type="slidenum">
              <a:rPr kumimoji="1" lang="ja-JP" altLang="en-US" smtClean="0"/>
              <a:t>20</a:t>
            </a:fld>
            <a:endParaRPr kumimoji="1" lang="ja-JP" altLang="en-US"/>
          </a:p>
        </p:txBody>
      </p:sp>
      <p:pic>
        <p:nvPicPr>
          <p:cNvPr id="10" name="図 9" descr="カレンダー が含まれている画像&#10;&#10;AI 生成コンテンツは誤りを含む可能性があります。">
            <a:extLst>
              <a:ext uri="{FF2B5EF4-FFF2-40B4-BE49-F238E27FC236}">
                <a16:creationId xmlns:a16="http://schemas.microsoft.com/office/drawing/2014/main" id="{00CA8B7F-8052-B148-E136-406FE72D385C}"/>
              </a:ext>
            </a:extLst>
          </p:cNvPr>
          <p:cNvPicPr>
            <a:picLocks noChangeAspect="1"/>
          </p:cNvPicPr>
          <p:nvPr/>
        </p:nvPicPr>
        <p:blipFill>
          <a:blip r:embed="rId3"/>
          <a:srcRect t="30555" r="35564" b="44001"/>
          <a:stretch>
            <a:fillRect/>
          </a:stretch>
        </p:blipFill>
        <p:spPr>
          <a:xfrm>
            <a:off x="609600" y="4753635"/>
            <a:ext cx="5330278" cy="804202"/>
          </a:xfrm>
          <a:prstGeom prst="rect">
            <a:avLst/>
          </a:prstGeom>
        </p:spPr>
      </p:pic>
      <p:pic>
        <p:nvPicPr>
          <p:cNvPr id="7" name="図 6" descr="テキスト&#10;&#10;AI 生成コンテンツは誤りを含む可能性があります。">
            <a:extLst>
              <a:ext uri="{FF2B5EF4-FFF2-40B4-BE49-F238E27FC236}">
                <a16:creationId xmlns:a16="http://schemas.microsoft.com/office/drawing/2014/main" id="{5705853B-4875-87FD-2E9A-37E1688AE277}"/>
              </a:ext>
            </a:extLst>
          </p:cNvPr>
          <p:cNvPicPr>
            <a:picLocks noChangeAspect="1"/>
          </p:cNvPicPr>
          <p:nvPr/>
        </p:nvPicPr>
        <p:blipFill>
          <a:blip r:embed="rId4"/>
          <a:srcRect t="14349" b="18900"/>
          <a:stretch>
            <a:fillRect/>
          </a:stretch>
        </p:blipFill>
        <p:spPr>
          <a:xfrm>
            <a:off x="6291712" y="4185384"/>
            <a:ext cx="5330885" cy="804202"/>
          </a:xfrm>
          <a:prstGeom prst="rect">
            <a:avLst/>
          </a:prstGeom>
        </p:spPr>
      </p:pic>
      <p:pic>
        <p:nvPicPr>
          <p:cNvPr id="9" name="図 8" descr="テキスト&#10;&#10;AI 生成コンテンツは誤りを含む可能性があります。">
            <a:extLst>
              <a:ext uri="{FF2B5EF4-FFF2-40B4-BE49-F238E27FC236}">
                <a16:creationId xmlns:a16="http://schemas.microsoft.com/office/drawing/2014/main" id="{BFDF0D02-F80C-A537-3DB6-AB657629130A}"/>
              </a:ext>
            </a:extLst>
          </p:cNvPr>
          <p:cNvPicPr>
            <a:picLocks noChangeAspect="1"/>
          </p:cNvPicPr>
          <p:nvPr/>
        </p:nvPicPr>
        <p:blipFill>
          <a:blip r:embed="rId5"/>
          <a:srcRect l="-1" t="13706" r="1160" b="18340"/>
          <a:stretch>
            <a:fillRect/>
          </a:stretch>
        </p:blipFill>
        <p:spPr>
          <a:xfrm>
            <a:off x="6291712" y="5557837"/>
            <a:ext cx="5310787" cy="804136"/>
          </a:xfrm>
          <a:prstGeom prst="rect">
            <a:avLst/>
          </a:prstGeom>
        </p:spPr>
      </p:pic>
      <p:sp>
        <p:nvSpPr>
          <p:cNvPr id="11" name="テキスト ボックス 10">
            <a:extLst>
              <a:ext uri="{FF2B5EF4-FFF2-40B4-BE49-F238E27FC236}">
                <a16:creationId xmlns:a16="http://schemas.microsoft.com/office/drawing/2014/main" id="{F84D9C5A-0437-C816-601C-6563AA8B2A24}"/>
              </a:ext>
            </a:extLst>
          </p:cNvPr>
          <p:cNvSpPr txBox="1"/>
          <p:nvPr/>
        </p:nvSpPr>
        <p:spPr>
          <a:xfrm>
            <a:off x="6281661" y="4993905"/>
            <a:ext cx="5330886" cy="369332"/>
          </a:xfrm>
          <a:prstGeom prst="rect">
            <a:avLst/>
          </a:prstGeom>
          <a:noFill/>
        </p:spPr>
        <p:txBody>
          <a:bodyPr wrap="square" rtlCol="0">
            <a:spAutoFit/>
          </a:bodyPr>
          <a:lstStyle/>
          <a:p>
            <a:pPr algn="ctr"/>
            <a:r>
              <a:rPr kumimoji="1" lang="en-US" altLang="ja-JP" dirty="0"/>
              <a:t>unauthorized communication</a:t>
            </a:r>
            <a:endParaRPr kumimoji="1" lang="ja-JP" altLang="en-US"/>
          </a:p>
        </p:txBody>
      </p:sp>
      <p:sp>
        <p:nvSpPr>
          <p:cNvPr id="12" name="テキスト ボックス 11">
            <a:extLst>
              <a:ext uri="{FF2B5EF4-FFF2-40B4-BE49-F238E27FC236}">
                <a16:creationId xmlns:a16="http://schemas.microsoft.com/office/drawing/2014/main" id="{A85D4AA1-A240-54E8-CDC1-4EBF27BDBAEA}"/>
              </a:ext>
            </a:extLst>
          </p:cNvPr>
          <p:cNvSpPr txBox="1"/>
          <p:nvPr/>
        </p:nvSpPr>
        <p:spPr>
          <a:xfrm>
            <a:off x="6291711" y="6361973"/>
            <a:ext cx="5310787" cy="369332"/>
          </a:xfrm>
          <a:prstGeom prst="rect">
            <a:avLst/>
          </a:prstGeom>
          <a:noFill/>
        </p:spPr>
        <p:txBody>
          <a:bodyPr wrap="square" rtlCol="0">
            <a:spAutoFit/>
          </a:bodyPr>
          <a:lstStyle/>
          <a:p>
            <a:pPr algn="ctr"/>
            <a:r>
              <a:rPr kumimoji="1" lang="en-US" altLang="ja-JP" dirty="0"/>
              <a:t>unauthorized process</a:t>
            </a:r>
            <a:endParaRPr kumimoji="1" lang="ja-JP" altLang="en-US"/>
          </a:p>
        </p:txBody>
      </p:sp>
      <p:sp>
        <p:nvSpPr>
          <p:cNvPr id="13" name="テキスト ボックス 12">
            <a:extLst>
              <a:ext uri="{FF2B5EF4-FFF2-40B4-BE49-F238E27FC236}">
                <a16:creationId xmlns:a16="http://schemas.microsoft.com/office/drawing/2014/main" id="{56B17601-F589-F0CA-342B-8AC006A3F675}"/>
              </a:ext>
            </a:extLst>
          </p:cNvPr>
          <p:cNvSpPr txBox="1"/>
          <p:nvPr/>
        </p:nvSpPr>
        <p:spPr>
          <a:xfrm>
            <a:off x="609601" y="5544622"/>
            <a:ext cx="5330278" cy="369332"/>
          </a:xfrm>
          <a:prstGeom prst="rect">
            <a:avLst/>
          </a:prstGeom>
          <a:noFill/>
        </p:spPr>
        <p:txBody>
          <a:bodyPr wrap="square" rtlCol="0">
            <a:spAutoFit/>
          </a:bodyPr>
          <a:lstStyle/>
          <a:p>
            <a:pPr algn="ctr"/>
            <a:r>
              <a:rPr kumimoji="1" lang="en-US" altLang="ja-JP" dirty="0"/>
              <a:t>execution results of an illegitimate IDS</a:t>
            </a:r>
            <a:endParaRPr kumimoji="1" lang="ja-JP" altLang="en-US"/>
          </a:p>
        </p:txBody>
      </p:sp>
    </p:spTree>
    <p:extLst>
      <p:ext uri="{BB962C8B-B14F-4D97-AF65-F5344CB8AC3E}">
        <p14:creationId xmlns:p14="http://schemas.microsoft.com/office/powerpoint/2010/main" val="245762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8F473-1785-BC4E-0D4B-CA32FDB01D35}"/>
              </a:ext>
            </a:extLst>
          </p:cNvPr>
          <p:cNvSpPr>
            <a:spLocks noGrp="1"/>
          </p:cNvSpPr>
          <p:nvPr>
            <p:ph type="title"/>
          </p:nvPr>
        </p:nvSpPr>
        <p:spPr/>
        <p:txBody>
          <a:bodyPr/>
          <a:lstStyle/>
          <a:p>
            <a:r>
              <a:rPr lang="en" altLang="ja-JP" dirty="0"/>
              <a:t>Collection Time of System Information</a:t>
            </a:r>
            <a:endParaRPr kumimoji="1" lang="ja-JP" altLang="en-US"/>
          </a:p>
        </p:txBody>
      </p:sp>
      <p:sp>
        <p:nvSpPr>
          <p:cNvPr id="3" name="コンテンツ プレースホルダー 2">
            <a:extLst>
              <a:ext uri="{FF2B5EF4-FFF2-40B4-BE49-F238E27FC236}">
                <a16:creationId xmlns:a16="http://schemas.microsoft.com/office/drawing/2014/main" id="{707D4F28-6209-A425-4091-6F43718DF8A3}"/>
              </a:ext>
            </a:extLst>
          </p:cNvPr>
          <p:cNvSpPr>
            <a:spLocks noGrp="1"/>
          </p:cNvSpPr>
          <p:nvPr>
            <p:ph idx="1"/>
          </p:nvPr>
        </p:nvSpPr>
        <p:spPr/>
        <p:txBody>
          <a:bodyPr/>
          <a:lstStyle/>
          <a:p>
            <a:r>
              <a:rPr lang="en" altLang="ja-JP" dirty="0"/>
              <a:t>We measured the total time to collect system information</a:t>
            </a:r>
          </a:p>
          <a:p>
            <a:pPr lvl="1"/>
            <a:r>
              <a:rPr lang="en" altLang="ja-JP" dirty="0"/>
              <a:t>7 types of global information and 3 types of process information</a:t>
            </a:r>
          </a:p>
          <a:p>
            <a:pPr lvl="1"/>
            <a:r>
              <a:rPr lang="en" altLang="ja-JP" dirty="0"/>
              <a:t>50% shorter than the traditional IDS on the emulator</a:t>
            </a:r>
          </a:p>
          <a:p>
            <a:pPr lvl="1"/>
            <a:r>
              <a:rPr lang="en" altLang="ja-JP" dirty="0"/>
              <a:t>10% longer on the real device</a:t>
            </a:r>
          </a:p>
        </p:txBody>
      </p:sp>
      <p:sp>
        <p:nvSpPr>
          <p:cNvPr id="4" name="スライド番号プレースホルダー 3">
            <a:extLst>
              <a:ext uri="{FF2B5EF4-FFF2-40B4-BE49-F238E27FC236}">
                <a16:creationId xmlns:a16="http://schemas.microsoft.com/office/drawing/2014/main" id="{EA6F7F78-7C4E-04A4-B7C2-19EB489152B9}"/>
              </a:ext>
            </a:extLst>
          </p:cNvPr>
          <p:cNvSpPr>
            <a:spLocks noGrp="1"/>
          </p:cNvSpPr>
          <p:nvPr>
            <p:ph type="sldNum" sz="quarter" idx="12"/>
          </p:nvPr>
        </p:nvSpPr>
        <p:spPr/>
        <p:txBody>
          <a:bodyPr/>
          <a:lstStyle/>
          <a:p>
            <a:fld id="{D6F57A23-CB21-D340-80A0-623F78F268E8}" type="slidenum">
              <a:rPr kumimoji="1" lang="ja-JP" altLang="en-US" smtClean="0"/>
              <a:t>21</a:t>
            </a:fld>
            <a:endParaRPr kumimoji="1" lang="ja-JP" altLang="en-US"/>
          </a:p>
        </p:txBody>
      </p:sp>
      <p:graphicFrame>
        <p:nvGraphicFramePr>
          <p:cNvPr id="7" name="グラフ 6">
            <a:extLst>
              <a:ext uri="{FF2B5EF4-FFF2-40B4-BE49-F238E27FC236}">
                <a16:creationId xmlns:a16="http://schemas.microsoft.com/office/drawing/2014/main" id="{2D0F30C5-A802-E6ED-86E6-82D309B152C9}"/>
              </a:ext>
            </a:extLst>
          </p:cNvPr>
          <p:cNvGraphicFramePr>
            <a:graphicFrameLocks/>
          </p:cNvGraphicFramePr>
          <p:nvPr>
            <p:extLst>
              <p:ext uri="{D42A27DB-BD31-4B8C-83A1-F6EECF244321}">
                <p14:modId xmlns:p14="http://schemas.microsoft.com/office/powerpoint/2010/main" val="142022879"/>
              </p:ext>
            </p:extLst>
          </p:nvPr>
        </p:nvGraphicFramePr>
        <p:xfrm>
          <a:off x="5606980" y="3324091"/>
          <a:ext cx="5509182" cy="3308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表 7">
            <a:extLst>
              <a:ext uri="{FF2B5EF4-FFF2-40B4-BE49-F238E27FC236}">
                <a16:creationId xmlns:a16="http://schemas.microsoft.com/office/drawing/2014/main" id="{29982241-128B-7EB1-F825-F0BD7C24C3D7}"/>
              </a:ext>
            </a:extLst>
          </p:cNvPr>
          <p:cNvGraphicFramePr>
            <a:graphicFrameLocks noGrp="1"/>
          </p:cNvGraphicFramePr>
          <p:nvPr>
            <p:extLst>
              <p:ext uri="{D42A27DB-BD31-4B8C-83A1-F6EECF244321}">
                <p14:modId xmlns:p14="http://schemas.microsoft.com/office/powerpoint/2010/main" val="2976295404"/>
              </p:ext>
            </p:extLst>
          </p:nvPr>
        </p:nvGraphicFramePr>
        <p:xfrm>
          <a:off x="943160" y="3895700"/>
          <a:ext cx="4330261" cy="1747520"/>
        </p:xfrm>
        <a:graphic>
          <a:graphicData uri="http://schemas.openxmlformats.org/drawingml/2006/table">
            <a:tbl>
              <a:tblPr firstRow="1" bandRow="1">
                <a:tableStyleId>{93296810-A885-4BE3-A3E7-6D5BEEA58F35}</a:tableStyleId>
              </a:tblPr>
              <a:tblGrid>
                <a:gridCol w="1936454">
                  <a:extLst>
                    <a:ext uri="{9D8B030D-6E8A-4147-A177-3AD203B41FA5}">
                      <a16:colId xmlns:a16="http://schemas.microsoft.com/office/drawing/2014/main" val="3006705272"/>
                    </a:ext>
                  </a:extLst>
                </a:gridCol>
                <a:gridCol w="1177442">
                  <a:extLst>
                    <a:ext uri="{9D8B030D-6E8A-4147-A177-3AD203B41FA5}">
                      <a16:colId xmlns:a16="http://schemas.microsoft.com/office/drawing/2014/main" val="2634673796"/>
                    </a:ext>
                  </a:extLst>
                </a:gridCol>
                <a:gridCol w="1216365">
                  <a:extLst>
                    <a:ext uri="{9D8B030D-6E8A-4147-A177-3AD203B41FA5}">
                      <a16:colId xmlns:a16="http://schemas.microsoft.com/office/drawing/2014/main" val="1095654167"/>
                    </a:ext>
                  </a:extLst>
                </a:gridCol>
              </a:tblGrid>
              <a:tr h="370840">
                <a:tc>
                  <a:txBody>
                    <a:bodyPr/>
                    <a:lstStyle/>
                    <a:p>
                      <a:endParaRPr kumimoji="1" lang="ja-JP" altLang="en-US"/>
                    </a:p>
                  </a:txBody>
                  <a:tcPr/>
                </a:tc>
                <a:tc>
                  <a:txBody>
                    <a:bodyPr/>
                    <a:lstStyle/>
                    <a:p>
                      <a:pPr algn="ctr"/>
                      <a:r>
                        <a:rPr kumimoji="1" lang="en-US" altLang="ja-JP" dirty="0"/>
                        <a:t>emulator</a:t>
                      </a:r>
                      <a:endParaRPr kumimoji="1" lang="ja-JP" altLang="en-US"/>
                    </a:p>
                  </a:txBody>
                  <a:tcPr anchor="ctr"/>
                </a:tc>
                <a:tc>
                  <a:txBody>
                    <a:bodyPr/>
                    <a:lstStyle/>
                    <a:p>
                      <a:pPr algn="ctr"/>
                      <a:r>
                        <a:rPr kumimoji="1" lang="en-US" altLang="ja-JP" dirty="0"/>
                        <a:t>real device</a:t>
                      </a:r>
                      <a:endParaRPr kumimoji="1" lang="ja-JP" altLang="en-US"/>
                    </a:p>
                  </a:txBody>
                  <a:tcPr/>
                </a:tc>
                <a:extLst>
                  <a:ext uri="{0D108BD9-81ED-4DB2-BD59-A6C34878D82A}">
                    <a16:rowId xmlns:a16="http://schemas.microsoft.com/office/drawing/2014/main" val="3104592040"/>
                  </a:ext>
                </a:extLst>
              </a:tr>
              <a:tr h="370840">
                <a:tc>
                  <a:txBody>
                    <a:bodyPr/>
                    <a:lstStyle/>
                    <a:p>
                      <a:r>
                        <a:rPr kumimoji="1" lang="en-US" altLang="ja-JP" dirty="0"/>
                        <a:t>processes</a:t>
                      </a:r>
                      <a:endParaRPr kumimoji="1" lang="ja-JP" altLang="en-US"/>
                    </a:p>
                  </a:txBody>
                  <a:tcPr/>
                </a:tc>
                <a:tc>
                  <a:txBody>
                    <a:bodyPr/>
                    <a:lstStyle/>
                    <a:p>
                      <a:pPr algn="ctr"/>
                      <a:r>
                        <a:rPr kumimoji="1" lang="en-US" altLang="ja-JP" dirty="0"/>
                        <a:t>62</a:t>
                      </a:r>
                      <a:endParaRPr kumimoji="1" lang="ja-JP" altLang="en-US"/>
                    </a:p>
                  </a:txBody>
                  <a:tcPr/>
                </a:tc>
                <a:tc>
                  <a:txBody>
                    <a:bodyPr/>
                    <a:lstStyle/>
                    <a:p>
                      <a:pPr algn="ctr"/>
                      <a:r>
                        <a:rPr kumimoji="1" lang="en-US" altLang="ja-JP" dirty="0"/>
                        <a:t>110</a:t>
                      </a:r>
                      <a:endParaRPr kumimoji="1" lang="ja-JP" altLang="en-US"/>
                    </a:p>
                  </a:txBody>
                  <a:tcPr/>
                </a:tc>
                <a:extLst>
                  <a:ext uri="{0D108BD9-81ED-4DB2-BD59-A6C34878D82A}">
                    <a16:rowId xmlns:a16="http://schemas.microsoft.com/office/drawing/2014/main" val="2481613861"/>
                  </a:ext>
                </a:extLst>
              </a:tr>
              <a:tr h="370840">
                <a:tc>
                  <a:txBody>
                    <a:bodyPr/>
                    <a:lstStyle/>
                    <a:p>
                      <a:r>
                        <a:rPr kumimoji="1" lang="en-US" altLang="ja-JP" dirty="0"/>
                        <a:t>TCP connections</a:t>
                      </a:r>
                      <a:endParaRPr kumimoji="1" lang="ja-JP" altLang="en-US"/>
                    </a:p>
                  </a:txBody>
                  <a:tcPr/>
                </a:tc>
                <a:tc>
                  <a:txBody>
                    <a:bodyPr/>
                    <a:lstStyle/>
                    <a:p>
                      <a:pPr algn="ctr"/>
                      <a:r>
                        <a:rPr kumimoji="1" lang="en-US" altLang="ja-JP" dirty="0"/>
                        <a:t>1</a:t>
                      </a:r>
                      <a:endParaRPr kumimoji="1" lang="ja-JP" altLang="en-US"/>
                    </a:p>
                  </a:txBody>
                  <a:tcPr/>
                </a:tc>
                <a:tc>
                  <a:txBody>
                    <a:bodyPr/>
                    <a:lstStyle/>
                    <a:p>
                      <a:pPr algn="ctr"/>
                      <a:r>
                        <a:rPr kumimoji="1" lang="en-US" altLang="ja-JP" dirty="0"/>
                        <a:t>4</a:t>
                      </a:r>
                      <a:endParaRPr kumimoji="1" lang="ja-JP" altLang="en-US"/>
                    </a:p>
                  </a:txBody>
                  <a:tcPr/>
                </a:tc>
                <a:extLst>
                  <a:ext uri="{0D108BD9-81ED-4DB2-BD59-A6C34878D82A}">
                    <a16:rowId xmlns:a16="http://schemas.microsoft.com/office/drawing/2014/main" val="1576999471"/>
                  </a:ext>
                </a:extLst>
              </a:tr>
              <a:tr h="339569">
                <a:tc>
                  <a:txBody>
                    <a:bodyPr/>
                    <a:lstStyle/>
                    <a:p>
                      <a:r>
                        <a:rPr kumimoji="1" lang="en-US" altLang="ja-JP" dirty="0"/>
                        <a:t>tty drivers</a:t>
                      </a:r>
                      <a:endParaRPr kumimoji="1" lang="ja-JP" altLang="en-US"/>
                    </a:p>
                  </a:txBody>
                  <a:tcPr/>
                </a:tc>
                <a:tc>
                  <a:txBody>
                    <a:bodyPr/>
                    <a:lstStyle/>
                    <a:p>
                      <a:pPr algn="ctr"/>
                      <a:r>
                        <a:rPr kumimoji="1" lang="en-US" altLang="ja-JP" dirty="0"/>
                        <a:t>11</a:t>
                      </a:r>
                      <a:endParaRPr kumimoji="1" lang="ja-JP" altLang="en-US"/>
                    </a:p>
                  </a:txBody>
                  <a:tcPr/>
                </a:tc>
                <a:tc>
                  <a:txBody>
                    <a:bodyPr/>
                    <a:lstStyle/>
                    <a:p>
                      <a:pPr algn="ctr"/>
                      <a:r>
                        <a:rPr kumimoji="1" lang="en-US" altLang="ja-JP" dirty="0"/>
                        <a:t>13</a:t>
                      </a:r>
                      <a:endParaRPr kumimoji="1" lang="ja-JP" altLang="en-US"/>
                    </a:p>
                  </a:txBody>
                  <a:tcPr/>
                </a:tc>
                <a:extLst>
                  <a:ext uri="{0D108BD9-81ED-4DB2-BD59-A6C34878D82A}">
                    <a16:rowId xmlns:a16="http://schemas.microsoft.com/office/drawing/2014/main" val="2944406048"/>
                  </a:ext>
                </a:extLst>
              </a:tr>
            </a:tbl>
          </a:graphicData>
        </a:graphic>
      </p:graphicFrame>
      <p:cxnSp>
        <p:nvCxnSpPr>
          <p:cNvPr id="5" name="Straight Arrow Connector 6">
            <a:extLst>
              <a:ext uri="{FF2B5EF4-FFF2-40B4-BE49-F238E27FC236}">
                <a16:creationId xmlns:a16="http://schemas.microsoft.com/office/drawing/2014/main" id="{07EA1C21-8971-15AB-CC94-07ED2FE41123}"/>
              </a:ext>
            </a:extLst>
          </p:cNvPr>
          <p:cNvCxnSpPr>
            <a:cxnSpLocks/>
          </p:cNvCxnSpPr>
          <p:nvPr/>
        </p:nvCxnSpPr>
        <p:spPr>
          <a:xfrm>
            <a:off x="7776202" y="3706792"/>
            <a:ext cx="415757" cy="7890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159501A7-47BF-E786-0498-888F3A24F604}"/>
              </a:ext>
            </a:extLst>
          </p:cNvPr>
          <p:cNvSpPr/>
          <p:nvPr/>
        </p:nvSpPr>
        <p:spPr>
          <a:xfrm>
            <a:off x="7826246" y="3226724"/>
            <a:ext cx="1131159" cy="789008"/>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C00000"/>
                </a:solidFill>
              </a:rPr>
              <a:t>50%</a:t>
            </a:r>
            <a:br>
              <a:rPr kumimoji="1" lang="en-US" altLang="ja-JP" sz="2000" dirty="0">
                <a:solidFill>
                  <a:srgbClr val="C00000"/>
                </a:solidFill>
              </a:rPr>
            </a:br>
            <a:r>
              <a:rPr kumimoji="1" lang="en-US" altLang="ja-JP" sz="2000" dirty="0">
                <a:solidFill>
                  <a:srgbClr val="C00000"/>
                </a:solidFill>
              </a:rPr>
              <a:t>shorter</a:t>
            </a:r>
            <a:endParaRPr lang="en-US" altLang="ja-JP" sz="2000" dirty="0">
              <a:solidFill>
                <a:srgbClr val="C00000"/>
              </a:solidFill>
            </a:endParaRPr>
          </a:p>
        </p:txBody>
      </p:sp>
      <p:cxnSp>
        <p:nvCxnSpPr>
          <p:cNvPr id="9" name="Straight Arrow Connector 6">
            <a:extLst>
              <a:ext uri="{FF2B5EF4-FFF2-40B4-BE49-F238E27FC236}">
                <a16:creationId xmlns:a16="http://schemas.microsoft.com/office/drawing/2014/main" id="{74F31492-E448-006C-640C-633335415303}"/>
              </a:ext>
            </a:extLst>
          </p:cNvPr>
          <p:cNvCxnSpPr>
            <a:cxnSpLocks/>
          </p:cNvCxnSpPr>
          <p:nvPr/>
        </p:nvCxnSpPr>
        <p:spPr>
          <a:xfrm flipV="1">
            <a:off x="9470743" y="3784779"/>
            <a:ext cx="715523" cy="2777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5">
            <a:extLst>
              <a:ext uri="{FF2B5EF4-FFF2-40B4-BE49-F238E27FC236}">
                <a16:creationId xmlns:a16="http://schemas.microsoft.com/office/drawing/2014/main" id="{E4D02A10-DA96-42A3-9B72-23947212FC95}"/>
              </a:ext>
            </a:extLst>
          </p:cNvPr>
          <p:cNvSpPr/>
          <p:nvPr/>
        </p:nvSpPr>
        <p:spPr>
          <a:xfrm>
            <a:off x="9262926" y="2962894"/>
            <a:ext cx="1131159" cy="78933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C00000"/>
                </a:solidFill>
              </a:rPr>
              <a:t>1</a:t>
            </a:r>
            <a:r>
              <a:rPr lang="en-US" altLang="ja-JP" sz="2000" dirty="0">
                <a:solidFill>
                  <a:srgbClr val="C00000"/>
                </a:solidFill>
              </a:rPr>
              <a:t>0%</a:t>
            </a:r>
            <a:br>
              <a:rPr lang="en-US" altLang="ja-JP" sz="2000" dirty="0">
                <a:solidFill>
                  <a:srgbClr val="C00000"/>
                </a:solidFill>
              </a:rPr>
            </a:br>
            <a:r>
              <a:rPr lang="en-US" altLang="ja-JP" sz="2000" dirty="0">
                <a:solidFill>
                  <a:srgbClr val="C00000"/>
                </a:solidFill>
              </a:rPr>
              <a:t>longer</a:t>
            </a:r>
          </a:p>
        </p:txBody>
      </p:sp>
    </p:spTree>
    <p:extLst>
      <p:ext uri="{BB962C8B-B14F-4D97-AF65-F5344CB8AC3E}">
        <p14:creationId xmlns:p14="http://schemas.microsoft.com/office/powerpoint/2010/main" val="76282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3C141-73E3-D532-9B30-4E29BC0393F2}"/>
              </a:ext>
            </a:extLst>
          </p:cNvPr>
          <p:cNvSpPr>
            <a:spLocks noGrp="1"/>
          </p:cNvSpPr>
          <p:nvPr>
            <p:ph type="title"/>
          </p:nvPr>
        </p:nvSpPr>
        <p:spPr/>
        <p:txBody>
          <a:bodyPr/>
          <a:lstStyle/>
          <a:p>
            <a:r>
              <a:rPr lang="en-US" altLang="ja-JP" dirty="0"/>
              <a:t>B</a:t>
            </a:r>
            <a:r>
              <a:rPr kumimoji="1" lang="en-US" altLang="ja-JP" dirty="0"/>
              <a:t>reakdown of the Collection </a:t>
            </a:r>
            <a:r>
              <a:rPr lang="en-US" altLang="ja-JP" dirty="0"/>
              <a:t>T</a:t>
            </a:r>
            <a:r>
              <a:rPr kumimoji="1" lang="en-US" altLang="ja-JP" dirty="0"/>
              <a:t>ime</a:t>
            </a:r>
            <a:endParaRPr kumimoji="1" lang="ja-JP" altLang="en-US"/>
          </a:p>
        </p:txBody>
      </p:sp>
      <p:sp>
        <p:nvSpPr>
          <p:cNvPr id="3" name="コンテンツ プレースホルダー 2">
            <a:extLst>
              <a:ext uri="{FF2B5EF4-FFF2-40B4-BE49-F238E27FC236}">
                <a16:creationId xmlns:a16="http://schemas.microsoft.com/office/drawing/2014/main" id="{A8746740-D684-C9EB-A828-327ADCCD7EF4}"/>
              </a:ext>
            </a:extLst>
          </p:cNvPr>
          <p:cNvSpPr>
            <a:spLocks noGrp="1"/>
          </p:cNvSpPr>
          <p:nvPr>
            <p:ph idx="1"/>
          </p:nvPr>
        </p:nvSpPr>
        <p:spPr/>
        <p:txBody>
          <a:bodyPr/>
          <a:lstStyle/>
          <a:p>
            <a:r>
              <a:rPr lang="en" altLang="ja-JP" dirty="0"/>
              <a:t>We examined the collection time for each system information</a:t>
            </a:r>
          </a:p>
          <a:p>
            <a:pPr lvl="1"/>
            <a:r>
              <a:rPr lang="en" altLang="ja-JP" dirty="0"/>
              <a:t>Shorter or longer than the traditional IDS on the real device</a:t>
            </a:r>
          </a:p>
          <a:p>
            <a:pPr lvl="1"/>
            <a:r>
              <a:rPr lang="en" altLang="ja-JP" dirty="0"/>
              <a:t>Shorter for almost all information on the emulator</a:t>
            </a:r>
          </a:p>
          <a:p>
            <a:r>
              <a:rPr lang="en" altLang="ja-JP" dirty="0"/>
              <a:t>The traditional IDS was much slower only on the emulator</a:t>
            </a:r>
          </a:p>
          <a:p>
            <a:pPr lvl="1"/>
            <a:r>
              <a:rPr lang="en" altLang="ja-JP" dirty="0"/>
              <a:t>File access was slow on the emulator</a:t>
            </a:r>
          </a:p>
          <a:p>
            <a:pPr lvl="1"/>
            <a:endParaRPr lang="en" altLang="ja-JP" dirty="0"/>
          </a:p>
          <a:p>
            <a:pPr lvl="1"/>
            <a:endParaRPr lang="en" altLang="ja-JP" dirty="0"/>
          </a:p>
          <a:p>
            <a:endParaRPr kumimoji="1" lang="ja-JP" altLang="en-US"/>
          </a:p>
        </p:txBody>
      </p:sp>
      <p:sp>
        <p:nvSpPr>
          <p:cNvPr id="4" name="スライド番号プレースホルダー 3">
            <a:extLst>
              <a:ext uri="{FF2B5EF4-FFF2-40B4-BE49-F238E27FC236}">
                <a16:creationId xmlns:a16="http://schemas.microsoft.com/office/drawing/2014/main" id="{FC2D2DBB-0E07-F96E-2514-4001CE7AAAB4}"/>
              </a:ext>
            </a:extLst>
          </p:cNvPr>
          <p:cNvSpPr>
            <a:spLocks noGrp="1"/>
          </p:cNvSpPr>
          <p:nvPr>
            <p:ph type="sldNum" sz="quarter" idx="12"/>
          </p:nvPr>
        </p:nvSpPr>
        <p:spPr/>
        <p:txBody>
          <a:bodyPr/>
          <a:lstStyle/>
          <a:p>
            <a:fld id="{D6F57A23-CB21-D340-80A0-623F78F268E8}" type="slidenum">
              <a:rPr kumimoji="1" lang="ja-JP" altLang="en-US" smtClean="0"/>
              <a:t>22</a:t>
            </a:fld>
            <a:endParaRPr kumimoji="1" lang="ja-JP" altLang="en-US"/>
          </a:p>
        </p:txBody>
      </p:sp>
      <p:graphicFrame>
        <p:nvGraphicFramePr>
          <p:cNvPr id="6" name="グラフ 5">
            <a:extLst>
              <a:ext uri="{FF2B5EF4-FFF2-40B4-BE49-F238E27FC236}">
                <a16:creationId xmlns:a16="http://schemas.microsoft.com/office/drawing/2014/main" id="{26629EA6-33A9-3991-8D86-388C2EF938A3}"/>
              </a:ext>
            </a:extLst>
          </p:cNvPr>
          <p:cNvGraphicFramePr>
            <a:graphicFrameLocks/>
          </p:cNvGraphicFramePr>
          <p:nvPr>
            <p:extLst>
              <p:ext uri="{D42A27DB-BD31-4B8C-83A1-F6EECF244321}">
                <p14:modId xmlns:p14="http://schemas.microsoft.com/office/powerpoint/2010/main" val="2806594650"/>
              </p:ext>
            </p:extLst>
          </p:nvPr>
        </p:nvGraphicFramePr>
        <p:xfrm>
          <a:off x="4162914" y="4131868"/>
          <a:ext cx="3886270" cy="2628369"/>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EEFC5DBD-EC69-DF6F-B437-4F059BCB7197}"/>
              </a:ext>
            </a:extLst>
          </p:cNvPr>
          <p:cNvSpPr txBox="1"/>
          <p:nvPr/>
        </p:nvSpPr>
        <p:spPr>
          <a:xfrm>
            <a:off x="5504153" y="3750098"/>
            <a:ext cx="1203791" cy="400110"/>
          </a:xfrm>
          <a:prstGeom prst="rect">
            <a:avLst/>
          </a:prstGeom>
          <a:noFill/>
        </p:spPr>
        <p:txBody>
          <a:bodyPr wrap="none" rtlCol="0">
            <a:spAutoFit/>
          </a:bodyPr>
          <a:lstStyle/>
          <a:p>
            <a:r>
              <a:rPr lang="en-US" altLang="ja-JP" sz="2000" u="sng" dirty="0"/>
              <a:t>emulator</a:t>
            </a:r>
            <a:endParaRPr kumimoji="1" lang="ja-JP" altLang="en-US" sz="2000" u="sng"/>
          </a:p>
        </p:txBody>
      </p:sp>
      <p:sp>
        <p:nvSpPr>
          <p:cNvPr id="11" name="テキスト ボックス 10">
            <a:extLst>
              <a:ext uri="{FF2B5EF4-FFF2-40B4-BE49-F238E27FC236}">
                <a16:creationId xmlns:a16="http://schemas.microsoft.com/office/drawing/2014/main" id="{82E5D566-4704-7B7A-5357-3E8699970A8E}"/>
              </a:ext>
            </a:extLst>
          </p:cNvPr>
          <p:cNvSpPr txBox="1"/>
          <p:nvPr/>
        </p:nvSpPr>
        <p:spPr>
          <a:xfrm>
            <a:off x="1867793" y="3750098"/>
            <a:ext cx="1393138" cy="400110"/>
          </a:xfrm>
          <a:prstGeom prst="rect">
            <a:avLst/>
          </a:prstGeom>
          <a:noFill/>
        </p:spPr>
        <p:txBody>
          <a:bodyPr wrap="none" rtlCol="0">
            <a:spAutoFit/>
          </a:bodyPr>
          <a:lstStyle/>
          <a:p>
            <a:r>
              <a:rPr lang="en-US" altLang="ja-JP" sz="2000" u="sng" dirty="0"/>
              <a:t>real device</a:t>
            </a:r>
            <a:endParaRPr kumimoji="1" lang="ja-JP" altLang="en-US" sz="2000" u="sng"/>
          </a:p>
        </p:txBody>
      </p:sp>
      <p:sp>
        <p:nvSpPr>
          <p:cNvPr id="13" name="テキスト ボックス 12">
            <a:extLst>
              <a:ext uri="{FF2B5EF4-FFF2-40B4-BE49-F238E27FC236}">
                <a16:creationId xmlns:a16="http://schemas.microsoft.com/office/drawing/2014/main" id="{8810CC31-CB68-2FC6-F7A2-8D96DA589931}"/>
              </a:ext>
            </a:extLst>
          </p:cNvPr>
          <p:cNvSpPr txBox="1"/>
          <p:nvPr/>
        </p:nvSpPr>
        <p:spPr>
          <a:xfrm>
            <a:off x="7750746" y="3596210"/>
            <a:ext cx="4325030" cy="707886"/>
          </a:xfrm>
          <a:prstGeom prst="rect">
            <a:avLst/>
          </a:prstGeom>
          <a:noFill/>
        </p:spPr>
        <p:txBody>
          <a:bodyPr wrap="none" rtlCol="0">
            <a:spAutoFit/>
          </a:bodyPr>
          <a:lstStyle/>
          <a:p>
            <a:r>
              <a:rPr lang="en-US" altLang="ja-JP" sz="2000" u="sng" dirty="0"/>
              <a:t>b</a:t>
            </a:r>
            <a:r>
              <a:rPr kumimoji="1" lang="en-US" altLang="ja-JP" sz="2000" u="sng" dirty="0"/>
              <a:t>reakdown of the file </a:t>
            </a:r>
            <a:r>
              <a:rPr lang="en-US" altLang="ja-JP" sz="2000" u="sng" dirty="0"/>
              <a:t>collection</a:t>
            </a:r>
            <a:r>
              <a:rPr kumimoji="1" lang="en-US" altLang="ja-JP" sz="2000" u="sng" dirty="0"/>
              <a:t> time</a:t>
            </a:r>
          </a:p>
          <a:p>
            <a:pPr algn="ctr"/>
            <a:r>
              <a:rPr lang="en-US" altLang="ja-JP" sz="2000" u="sng" dirty="0"/>
              <a:t>(emulator)</a:t>
            </a:r>
            <a:endParaRPr kumimoji="1" lang="ja-JP" altLang="en-US" sz="2000" u="sng"/>
          </a:p>
        </p:txBody>
      </p:sp>
      <p:graphicFrame>
        <p:nvGraphicFramePr>
          <p:cNvPr id="8" name="グラフ 7">
            <a:extLst>
              <a:ext uri="{FF2B5EF4-FFF2-40B4-BE49-F238E27FC236}">
                <a16:creationId xmlns:a16="http://schemas.microsoft.com/office/drawing/2014/main" id="{9EF32B4D-CDD4-8DCD-263F-D3DDC3DCBA03}"/>
              </a:ext>
            </a:extLst>
          </p:cNvPr>
          <p:cNvGraphicFramePr>
            <a:graphicFrameLocks/>
          </p:cNvGraphicFramePr>
          <p:nvPr>
            <p:extLst>
              <p:ext uri="{D42A27DB-BD31-4B8C-83A1-F6EECF244321}">
                <p14:modId xmlns:p14="http://schemas.microsoft.com/office/powerpoint/2010/main" val="1367803755"/>
              </p:ext>
            </p:extLst>
          </p:nvPr>
        </p:nvGraphicFramePr>
        <p:xfrm>
          <a:off x="118872" y="4131867"/>
          <a:ext cx="3974558" cy="262837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a:extLst>
              <a:ext uri="{FF2B5EF4-FFF2-40B4-BE49-F238E27FC236}">
                <a16:creationId xmlns:a16="http://schemas.microsoft.com/office/drawing/2014/main" id="{EB5A84DD-0FA4-5D94-5405-9023D2D4205D}"/>
              </a:ext>
            </a:extLst>
          </p:cNvPr>
          <p:cNvCxnSpPr>
            <a:cxnSpLocks/>
          </p:cNvCxnSpPr>
          <p:nvPr/>
        </p:nvCxnSpPr>
        <p:spPr>
          <a:xfrm flipV="1">
            <a:off x="1269974" y="4882896"/>
            <a:ext cx="247930" cy="9586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6">
            <a:extLst>
              <a:ext uri="{FF2B5EF4-FFF2-40B4-BE49-F238E27FC236}">
                <a16:creationId xmlns:a16="http://schemas.microsoft.com/office/drawing/2014/main" id="{1F372A55-B61D-5890-256B-76082E3C3CDB}"/>
              </a:ext>
            </a:extLst>
          </p:cNvPr>
          <p:cNvCxnSpPr>
            <a:cxnSpLocks/>
          </p:cNvCxnSpPr>
          <p:nvPr/>
        </p:nvCxnSpPr>
        <p:spPr>
          <a:xfrm>
            <a:off x="2611213" y="5108895"/>
            <a:ext cx="164884" cy="103749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6">
            <a:extLst>
              <a:ext uri="{FF2B5EF4-FFF2-40B4-BE49-F238E27FC236}">
                <a16:creationId xmlns:a16="http://schemas.microsoft.com/office/drawing/2014/main" id="{799F7A8C-5311-EB9D-6EC7-413C0710605A}"/>
              </a:ext>
            </a:extLst>
          </p:cNvPr>
          <p:cNvCxnSpPr>
            <a:cxnSpLocks/>
          </p:cNvCxnSpPr>
          <p:nvPr/>
        </p:nvCxnSpPr>
        <p:spPr>
          <a:xfrm>
            <a:off x="3349872" y="5401064"/>
            <a:ext cx="322314" cy="15677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6">
            <a:extLst>
              <a:ext uri="{FF2B5EF4-FFF2-40B4-BE49-F238E27FC236}">
                <a16:creationId xmlns:a16="http://schemas.microsoft.com/office/drawing/2014/main" id="{7B651D4B-3416-9AD9-B048-5CD832F65331}"/>
              </a:ext>
            </a:extLst>
          </p:cNvPr>
          <p:cNvCxnSpPr>
            <a:cxnSpLocks/>
          </p:cNvCxnSpPr>
          <p:nvPr/>
        </p:nvCxnSpPr>
        <p:spPr>
          <a:xfrm>
            <a:off x="6385630" y="5030508"/>
            <a:ext cx="161474" cy="111588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6">
            <a:extLst>
              <a:ext uri="{FF2B5EF4-FFF2-40B4-BE49-F238E27FC236}">
                <a16:creationId xmlns:a16="http://schemas.microsoft.com/office/drawing/2014/main" id="{766B6AEC-3B09-3A57-41D9-C7D36DDE5BA5}"/>
              </a:ext>
            </a:extLst>
          </p:cNvPr>
          <p:cNvCxnSpPr>
            <a:cxnSpLocks/>
          </p:cNvCxnSpPr>
          <p:nvPr/>
        </p:nvCxnSpPr>
        <p:spPr>
          <a:xfrm>
            <a:off x="7462454" y="4693205"/>
            <a:ext cx="200218" cy="10217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グラフ 5">
            <a:extLst>
              <a:ext uri="{FF2B5EF4-FFF2-40B4-BE49-F238E27FC236}">
                <a16:creationId xmlns:a16="http://schemas.microsoft.com/office/drawing/2014/main" id="{63AA199F-D9FE-505B-5212-C143118C0842}"/>
              </a:ext>
            </a:extLst>
          </p:cNvPr>
          <p:cNvGraphicFramePr>
            <a:graphicFrameLocks/>
          </p:cNvGraphicFramePr>
          <p:nvPr>
            <p:extLst>
              <p:ext uri="{D42A27DB-BD31-4B8C-83A1-F6EECF244321}">
                <p14:modId xmlns:p14="http://schemas.microsoft.com/office/powerpoint/2010/main" val="1852040102"/>
              </p:ext>
            </p:extLst>
          </p:nvPr>
        </p:nvGraphicFramePr>
        <p:xfrm>
          <a:off x="8143212" y="4315453"/>
          <a:ext cx="3528771" cy="24561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8375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C6A23-82E6-4F7C-7EFD-8CA22E829208}"/>
              </a:ext>
            </a:extLst>
          </p:cNvPr>
          <p:cNvSpPr>
            <a:spLocks noGrp="1"/>
          </p:cNvSpPr>
          <p:nvPr>
            <p:ph type="title"/>
          </p:nvPr>
        </p:nvSpPr>
        <p:spPr/>
        <p:txBody>
          <a:bodyPr/>
          <a:lstStyle/>
          <a:p>
            <a:r>
              <a:rPr lang="en" altLang="ja-JP" dirty="0"/>
              <a:t>Collection Time of TCP information</a:t>
            </a:r>
            <a:endParaRPr kumimoji="1" lang="ja-JP" altLang="en-US"/>
          </a:p>
        </p:txBody>
      </p:sp>
      <p:sp>
        <p:nvSpPr>
          <p:cNvPr id="3" name="コンテンツ プレースホルダー 2">
            <a:extLst>
              <a:ext uri="{FF2B5EF4-FFF2-40B4-BE49-F238E27FC236}">
                <a16:creationId xmlns:a16="http://schemas.microsoft.com/office/drawing/2014/main" id="{AFEE5984-E06C-1D30-7CC2-3C53BDFE7E20}"/>
              </a:ext>
            </a:extLst>
          </p:cNvPr>
          <p:cNvSpPr>
            <a:spLocks noGrp="1"/>
          </p:cNvSpPr>
          <p:nvPr>
            <p:ph idx="1"/>
          </p:nvPr>
        </p:nvSpPr>
        <p:spPr/>
        <p:txBody>
          <a:bodyPr/>
          <a:lstStyle/>
          <a:p>
            <a:r>
              <a:rPr lang="en" altLang="ja-JP" dirty="0"/>
              <a:t>Keyspector was slow in collecting TCP data on the real device</a:t>
            </a:r>
          </a:p>
          <a:p>
            <a:pPr lvl="1"/>
            <a:r>
              <a:rPr lang="en" altLang="ja-JP" dirty="0"/>
              <a:t>The TCP hash table was 8x larger on the real device</a:t>
            </a:r>
          </a:p>
          <a:p>
            <a:pPr lvl="1"/>
            <a:r>
              <a:rPr lang="en" altLang="ja-JP" dirty="0"/>
              <a:t>The number of address translations increased by 8x</a:t>
            </a:r>
          </a:p>
          <a:p>
            <a:pPr lvl="1"/>
            <a:r>
              <a:rPr lang="en" altLang="ja-JP" dirty="0"/>
              <a:t>The collection time was proportional to # of address translations</a:t>
            </a:r>
          </a:p>
        </p:txBody>
      </p:sp>
      <p:sp>
        <p:nvSpPr>
          <p:cNvPr id="4" name="スライド番号プレースホルダー 3">
            <a:extLst>
              <a:ext uri="{FF2B5EF4-FFF2-40B4-BE49-F238E27FC236}">
                <a16:creationId xmlns:a16="http://schemas.microsoft.com/office/drawing/2014/main" id="{259499C3-09EC-1BAE-666B-6C8F0D562960}"/>
              </a:ext>
            </a:extLst>
          </p:cNvPr>
          <p:cNvSpPr>
            <a:spLocks noGrp="1"/>
          </p:cNvSpPr>
          <p:nvPr>
            <p:ph type="sldNum" sz="quarter" idx="12"/>
          </p:nvPr>
        </p:nvSpPr>
        <p:spPr/>
        <p:txBody>
          <a:bodyPr/>
          <a:lstStyle/>
          <a:p>
            <a:fld id="{D6F57A23-CB21-D340-80A0-623F78F268E8}" type="slidenum">
              <a:rPr kumimoji="1" lang="ja-JP" altLang="en-US" smtClean="0"/>
              <a:t>23</a:t>
            </a:fld>
            <a:endParaRPr kumimoji="1" lang="ja-JP" altLang="en-US"/>
          </a:p>
        </p:txBody>
      </p:sp>
      <p:graphicFrame>
        <p:nvGraphicFramePr>
          <p:cNvPr id="8" name="グラフ 7">
            <a:extLst>
              <a:ext uri="{FF2B5EF4-FFF2-40B4-BE49-F238E27FC236}">
                <a16:creationId xmlns:a16="http://schemas.microsoft.com/office/drawing/2014/main" id="{2D33E533-B20A-A691-0396-011DCFF87E01}"/>
              </a:ext>
            </a:extLst>
          </p:cNvPr>
          <p:cNvGraphicFramePr>
            <a:graphicFrameLocks/>
          </p:cNvGraphicFramePr>
          <p:nvPr>
            <p:extLst>
              <p:ext uri="{D42A27DB-BD31-4B8C-83A1-F6EECF244321}">
                <p14:modId xmlns:p14="http://schemas.microsoft.com/office/powerpoint/2010/main" val="1126647970"/>
              </p:ext>
            </p:extLst>
          </p:nvPr>
        </p:nvGraphicFramePr>
        <p:xfrm>
          <a:off x="6336694" y="3936709"/>
          <a:ext cx="4475544" cy="2725979"/>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5DAD9501-8E47-BDBF-E500-E0EFA91D56F4}"/>
              </a:ext>
            </a:extLst>
          </p:cNvPr>
          <p:cNvSpPr txBox="1"/>
          <p:nvPr/>
        </p:nvSpPr>
        <p:spPr>
          <a:xfrm>
            <a:off x="6911991" y="3459144"/>
            <a:ext cx="3324949" cy="400110"/>
          </a:xfrm>
          <a:prstGeom prst="rect">
            <a:avLst/>
          </a:prstGeom>
          <a:noFill/>
        </p:spPr>
        <p:txBody>
          <a:bodyPr wrap="none" rtlCol="0">
            <a:spAutoFit/>
          </a:bodyPr>
          <a:lstStyle/>
          <a:p>
            <a:r>
              <a:rPr lang="en-US" altLang="ja-JP" sz="2000" u="sng" dirty="0"/>
              <a:t>number of translations (tcp)</a:t>
            </a:r>
            <a:endParaRPr kumimoji="1" lang="ja-JP" altLang="en-US" sz="2000" u="sng"/>
          </a:p>
        </p:txBody>
      </p:sp>
      <p:graphicFrame>
        <p:nvGraphicFramePr>
          <p:cNvPr id="10" name="グラフ 9">
            <a:extLst>
              <a:ext uri="{FF2B5EF4-FFF2-40B4-BE49-F238E27FC236}">
                <a16:creationId xmlns:a16="http://schemas.microsoft.com/office/drawing/2014/main" id="{4E9127A8-596F-2C66-D5FF-8A4E5EE40E2C}"/>
              </a:ext>
            </a:extLst>
          </p:cNvPr>
          <p:cNvGraphicFramePr>
            <a:graphicFrameLocks/>
          </p:cNvGraphicFramePr>
          <p:nvPr>
            <p:extLst>
              <p:ext uri="{D42A27DB-BD31-4B8C-83A1-F6EECF244321}">
                <p14:modId xmlns:p14="http://schemas.microsoft.com/office/powerpoint/2010/main" val="3869130180"/>
              </p:ext>
            </p:extLst>
          </p:nvPr>
        </p:nvGraphicFramePr>
        <p:xfrm>
          <a:off x="1379764" y="3936709"/>
          <a:ext cx="4475544" cy="2725979"/>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46310D0C-B89B-C002-858A-E194622F4B4E}"/>
              </a:ext>
            </a:extLst>
          </p:cNvPr>
          <p:cNvSpPr txBox="1"/>
          <p:nvPr/>
        </p:nvSpPr>
        <p:spPr>
          <a:xfrm>
            <a:off x="1734103" y="3459144"/>
            <a:ext cx="3766865" cy="400110"/>
          </a:xfrm>
          <a:prstGeom prst="rect">
            <a:avLst/>
          </a:prstGeom>
          <a:noFill/>
        </p:spPr>
        <p:txBody>
          <a:bodyPr wrap="none" rtlCol="0">
            <a:spAutoFit/>
          </a:bodyPr>
          <a:lstStyle/>
          <a:p>
            <a:r>
              <a:rPr lang="en-US" altLang="ja-JP" sz="2000" u="sng" dirty="0"/>
              <a:t>total size of the TCP hash tables</a:t>
            </a:r>
            <a:endParaRPr kumimoji="1" lang="ja-JP" altLang="en-US" sz="2000" u="sng"/>
          </a:p>
        </p:txBody>
      </p:sp>
      <p:cxnSp>
        <p:nvCxnSpPr>
          <p:cNvPr id="12" name="Straight Arrow Connector 6">
            <a:extLst>
              <a:ext uri="{FF2B5EF4-FFF2-40B4-BE49-F238E27FC236}">
                <a16:creationId xmlns:a16="http://schemas.microsoft.com/office/drawing/2014/main" id="{264BABD0-B2D9-DF8B-D4AE-F66285B797F8}"/>
              </a:ext>
            </a:extLst>
          </p:cNvPr>
          <p:cNvCxnSpPr>
            <a:cxnSpLocks/>
          </p:cNvCxnSpPr>
          <p:nvPr/>
        </p:nvCxnSpPr>
        <p:spPr>
          <a:xfrm flipV="1">
            <a:off x="3454400" y="4363656"/>
            <a:ext cx="943980" cy="143601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97CC9F9D-A68D-5EA3-5224-249C85444787}"/>
              </a:ext>
            </a:extLst>
          </p:cNvPr>
          <p:cNvSpPr/>
          <p:nvPr/>
        </p:nvSpPr>
        <p:spPr>
          <a:xfrm>
            <a:off x="3428679" y="4664546"/>
            <a:ext cx="497711" cy="330037"/>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C00000"/>
                </a:solidFill>
              </a:rPr>
              <a:t>8x</a:t>
            </a:r>
            <a:endParaRPr kumimoji="1" lang="ja-JP" altLang="en-US" sz="2000">
              <a:solidFill>
                <a:srgbClr val="C00000"/>
              </a:solidFill>
            </a:endParaRPr>
          </a:p>
        </p:txBody>
      </p:sp>
      <p:cxnSp>
        <p:nvCxnSpPr>
          <p:cNvPr id="6" name="Straight Arrow Connector 6">
            <a:extLst>
              <a:ext uri="{FF2B5EF4-FFF2-40B4-BE49-F238E27FC236}">
                <a16:creationId xmlns:a16="http://schemas.microsoft.com/office/drawing/2014/main" id="{ED066042-82EC-0AC1-AABB-6745F055EE4E}"/>
              </a:ext>
            </a:extLst>
          </p:cNvPr>
          <p:cNvCxnSpPr>
            <a:cxnSpLocks/>
          </p:cNvCxnSpPr>
          <p:nvPr/>
        </p:nvCxnSpPr>
        <p:spPr>
          <a:xfrm flipV="1">
            <a:off x="8398934" y="4363656"/>
            <a:ext cx="943980" cy="143601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CF24163B-EE23-0C8A-7CFF-CE40CF2BC0F0}"/>
              </a:ext>
            </a:extLst>
          </p:cNvPr>
          <p:cNvSpPr/>
          <p:nvPr/>
        </p:nvSpPr>
        <p:spPr>
          <a:xfrm>
            <a:off x="8373213" y="4664546"/>
            <a:ext cx="497711" cy="330037"/>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C00000"/>
                </a:solidFill>
              </a:rPr>
              <a:t>8x</a:t>
            </a:r>
            <a:endParaRPr kumimoji="1" lang="ja-JP" altLang="en-US" sz="2000">
              <a:solidFill>
                <a:srgbClr val="C00000"/>
              </a:solidFill>
            </a:endParaRPr>
          </a:p>
        </p:txBody>
      </p:sp>
    </p:spTree>
    <p:extLst>
      <p:ext uri="{BB962C8B-B14F-4D97-AF65-F5344CB8AC3E}">
        <p14:creationId xmlns:p14="http://schemas.microsoft.com/office/powerpoint/2010/main" val="164282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EAFA70-CB6D-218F-7EA2-F96CAAF2C417}"/>
              </a:ext>
            </a:extLst>
          </p:cNvPr>
          <p:cNvSpPr>
            <a:spLocks noGrp="1"/>
          </p:cNvSpPr>
          <p:nvPr>
            <p:ph type="title"/>
          </p:nvPr>
        </p:nvSpPr>
        <p:spPr/>
        <p:txBody>
          <a:bodyPr/>
          <a:lstStyle/>
          <a:p>
            <a:r>
              <a:rPr kumimoji="1" lang="en-US" altLang="ja-JP" dirty="0"/>
              <a:t>Impact on System Performance</a:t>
            </a:r>
            <a:endParaRPr kumimoji="1" lang="ja-JP" altLang="en-US"/>
          </a:p>
        </p:txBody>
      </p:sp>
      <p:sp>
        <p:nvSpPr>
          <p:cNvPr id="3" name="コンテンツ プレースホルダー 2">
            <a:extLst>
              <a:ext uri="{FF2B5EF4-FFF2-40B4-BE49-F238E27FC236}">
                <a16:creationId xmlns:a16="http://schemas.microsoft.com/office/drawing/2014/main" id="{6E88D06B-D2D3-1D6C-6CB7-8553A7001ED1}"/>
              </a:ext>
            </a:extLst>
          </p:cNvPr>
          <p:cNvSpPr>
            <a:spLocks noGrp="1"/>
          </p:cNvSpPr>
          <p:nvPr>
            <p:ph idx="1"/>
          </p:nvPr>
        </p:nvSpPr>
        <p:spPr/>
        <p:txBody>
          <a:bodyPr/>
          <a:lstStyle/>
          <a:p>
            <a:r>
              <a:rPr lang="en" altLang="ja-JP" dirty="0"/>
              <a:t>We executed sysbench in the target system</a:t>
            </a:r>
          </a:p>
          <a:p>
            <a:pPr lvl="1"/>
            <a:r>
              <a:rPr lang="en" altLang="ja-JP" dirty="0"/>
              <a:t>IDS collected system information at 0-20s intervals</a:t>
            </a:r>
            <a:endParaRPr lang="en-US" altLang="ja-JP" dirty="0"/>
          </a:p>
          <a:p>
            <a:pPr lvl="1"/>
            <a:r>
              <a:rPr lang="en-US" altLang="ja-JP" dirty="0"/>
              <a:t>The trend is similar on the emulator and the real device</a:t>
            </a:r>
          </a:p>
          <a:p>
            <a:pPr lvl="1"/>
            <a:r>
              <a:rPr lang="en-US" altLang="ja-JP" dirty="0"/>
              <a:t>Performance degradation was 0.7-22%</a:t>
            </a:r>
          </a:p>
        </p:txBody>
      </p:sp>
      <p:sp>
        <p:nvSpPr>
          <p:cNvPr id="4" name="スライド番号プレースホルダー 3">
            <a:extLst>
              <a:ext uri="{FF2B5EF4-FFF2-40B4-BE49-F238E27FC236}">
                <a16:creationId xmlns:a16="http://schemas.microsoft.com/office/drawing/2014/main" id="{5A19EE1C-3202-5706-C789-2ED90082BC39}"/>
              </a:ext>
            </a:extLst>
          </p:cNvPr>
          <p:cNvSpPr>
            <a:spLocks noGrp="1"/>
          </p:cNvSpPr>
          <p:nvPr>
            <p:ph type="sldNum" sz="quarter" idx="12"/>
          </p:nvPr>
        </p:nvSpPr>
        <p:spPr/>
        <p:txBody>
          <a:bodyPr/>
          <a:lstStyle/>
          <a:p>
            <a:fld id="{D6F57A23-CB21-D340-80A0-623F78F268E8}" type="slidenum">
              <a:rPr kumimoji="1" lang="ja-JP" altLang="en-US" smtClean="0"/>
              <a:t>24</a:t>
            </a:fld>
            <a:endParaRPr kumimoji="1" lang="ja-JP" altLang="en-US"/>
          </a:p>
        </p:txBody>
      </p:sp>
      <p:sp>
        <p:nvSpPr>
          <p:cNvPr id="8" name="テキスト ボックス 7">
            <a:extLst>
              <a:ext uri="{FF2B5EF4-FFF2-40B4-BE49-F238E27FC236}">
                <a16:creationId xmlns:a16="http://schemas.microsoft.com/office/drawing/2014/main" id="{3936E290-FF26-02FE-4530-C6274A2F9794}"/>
              </a:ext>
            </a:extLst>
          </p:cNvPr>
          <p:cNvSpPr txBox="1"/>
          <p:nvPr/>
        </p:nvSpPr>
        <p:spPr>
          <a:xfrm>
            <a:off x="8259801" y="3228943"/>
            <a:ext cx="1393138" cy="400110"/>
          </a:xfrm>
          <a:prstGeom prst="rect">
            <a:avLst/>
          </a:prstGeom>
          <a:noFill/>
        </p:spPr>
        <p:txBody>
          <a:bodyPr wrap="none" rtlCol="0">
            <a:spAutoFit/>
          </a:bodyPr>
          <a:lstStyle/>
          <a:p>
            <a:r>
              <a:rPr lang="en-US" altLang="ja-JP" sz="2000" u="sng" dirty="0"/>
              <a:t>real device</a:t>
            </a:r>
            <a:endParaRPr kumimoji="1" lang="ja-JP" altLang="en-US" sz="2000" u="sng"/>
          </a:p>
        </p:txBody>
      </p:sp>
      <p:graphicFrame>
        <p:nvGraphicFramePr>
          <p:cNvPr id="5" name="グラフ 4">
            <a:extLst>
              <a:ext uri="{FF2B5EF4-FFF2-40B4-BE49-F238E27FC236}">
                <a16:creationId xmlns:a16="http://schemas.microsoft.com/office/drawing/2014/main" id="{57E0A402-EB25-0CE9-6F26-E1FD38860331}"/>
              </a:ext>
            </a:extLst>
          </p:cNvPr>
          <p:cNvGraphicFramePr>
            <a:graphicFrameLocks/>
          </p:cNvGraphicFramePr>
          <p:nvPr>
            <p:extLst>
              <p:ext uri="{D42A27DB-BD31-4B8C-83A1-F6EECF244321}">
                <p14:modId xmlns:p14="http://schemas.microsoft.com/office/powerpoint/2010/main" val="1668311467"/>
              </p:ext>
            </p:extLst>
          </p:nvPr>
        </p:nvGraphicFramePr>
        <p:xfrm>
          <a:off x="744130" y="3429001"/>
          <a:ext cx="5217341" cy="3428999"/>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73F7A7D7-7C80-6113-4B6D-EEE14FBC103D}"/>
              </a:ext>
            </a:extLst>
          </p:cNvPr>
          <p:cNvSpPr txBox="1"/>
          <p:nvPr/>
        </p:nvSpPr>
        <p:spPr>
          <a:xfrm>
            <a:off x="3203906" y="3228944"/>
            <a:ext cx="1203791" cy="400110"/>
          </a:xfrm>
          <a:prstGeom prst="rect">
            <a:avLst/>
          </a:prstGeom>
          <a:noFill/>
        </p:spPr>
        <p:txBody>
          <a:bodyPr wrap="none" rtlCol="0">
            <a:spAutoFit/>
          </a:bodyPr>
          <a:lstStyle/>
          <a:p>
            <a:r>
              <a:rPr lang="en-US" altLang="ja-JP" sz="2000" u="sng" dirty="0"/>
              <a:t>emulator</a:t>
            </a:r>
            <a:endParaRPr kumimoji="1" lang="ja-JP" altLang="en-US" sz="2000" u="sng"/>
          </a:p>
        </p:txBody>
      </p:sp>
      <p:graphicFrame>
        <p:nvGraphicFramePr>
          <p:cNvPr id="9" name="グラフ 8">
            <a:extLst>
              <a:ext uri="{FF2B5EF4-FFF2-40B4-BE49-F238E27FC236}">
                <a16:creationId xmlns:a16="http://schemas.microsoft.com/office/drawing/2014/main" id="{7632FE9C-EB76-292F-0155-796CE1FB3566}"/>
              </a:ext>
            </a:extLst>
          </p:cNvPr>
          <p:cNvGraphicFramePr>
            <a:graphicFrameLocks/>
          </p:cNvGraphicFramePr>
          <p:nvPr>
            <p:extLst>
              <p:ext uri="{D42A27DB-BD31-4B8C-83A1-F6EECF244321}">
                <p14:modId xmlns:p14="http://schemas.microsoft.com/office/powerpoint/2010/main" val="3713141509"/>
              </p:ext>
            </p:extLst>
          </p:nvPr>
        </p:nvGraphicFramePr>
        <p:xfrm>
          <a:off x="6230531" y="3429002"/>
          <a:ext cx="4792797" cy="34289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5070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4EE7A-59A3-ED6B-B7BE-9F9A35AC6B19}"/>
              </a:ext>
            </a:extLst>
          </p:cNvPr>
          <p:cNvSpPr>
            <a:spLocks noGrp="1"/>
          </p:cNvSpPr>
          <p:nvPr>
            <p:ph type="title"/>
          </p:nvPr>
        </p:nvSpPr>
        <p:spPr/>
        <p:txBody>
          <a:bodyPr/>
          <a:lstStyle/>
          <a:p>
            <a:r>
              <a:rPr kumimoji="1" lang="en-US" altLang="ja-JP" dirty="0"/>
              <a:t>Related Work</a:t>
            </a:r>
            <a:endParaRPr kumimoji="1" lang="ja-JP" altLang="en-US"/>
          </a:p>
        </p:txBody>
      </p:sp>
      <p:sp>
        <p:nvSpPr>
          <p:cNvPr id="3" name="コンテンツ プレースホルダー 2">
            <a:extLst>
              <a:ext uri="{FF2B5EF4-FFF2-40B4-BE49-F238E27FC236}">
                <a16:creationId xmlns:a16="http://schemas.microsoft.com/office/drawing/2014/main" id="{0E870407-4725-3233-C5DE-D96A649A2DD2}"/>
              </a:ext>
            </a:extLst>
          </p:cNvPr>
          <p:cNvSpPr>
            <a:spLocks noGrp="1"/>
          </p:cNvSpPr>
          <p:nvPr>
            <p:ph idx="1"/>
          </p:nvPr>
        </p:nvSpPr>
        <p:spPr/>
        <p:txBody>
          <a:bodyPr/>
          <a:lstStyle/>
          <a:p>
            <a:r>
              <a:rPr kumimoji="1" lang="en-US" altLang="ja-JP" dirty="0"/>
              <a:t>IDS with SMM </a:t>
            </a:r>
            <a:r>
              <a:rPr kumimoji="1" lang="en-US" altLang="ja-JP" sz="2200" dirty="0"/>
              <a:t>[Rutkowska+, BlackHat’08][Zhang+, DSN’13]…</a:t>
            </a:r>
          </a:p>
          <a:p>
            <a:pPr lvl="1"/>
            <a:r>
              <a:rPr lang="en" altLang="ja-JP" dirty="0"/>
              <a:t>Securely execute host-based IDS by using SMM</a:t>
            </a:r>
          </a:p>
          <a:p>
            <a:pPr lvl="1"/>
            <a:r>
              <a:rPr lang="en" altLang="ja-JP" dirty="0"/>
              <a:t>Not easy to update IDS embedded into BIOS</a:t>
            </a:r>
          </a:p>
          <a:p>
            <a:r>
              <a:rPr kumimoji="1" lang="en-US" altLang="ja-JP" dirty="0"/>
              <a:t>SSdetector </a:t>
            </a:r>
            <a:r>
              <a:rPr kumimoji="1" lang="en-US" altLang="ja-JP" sz="2200" dirty="0"/>
              <a:t>[Koga+, TrustCom’23]</a:t>
            </a:r>
          </a:p>
          <a:p>
            <a:pPr lvl="1"/>
            <a:r>
              <a:rPr lang="en" altLang="ja-JP" dirty="0"/>
              <a:t>Securely execute updatable IDS by combining Intel SGX and SMM</a:t>
            </a:r>
          </a:p>
          <a:p>
            <a:pPr lvl="1"/>
            <a:r>
              <a:rPr lang="en" altLang="ja-JP" dirty="0"/>
              <a:t>Need to send heartbeats to IDS to monitor the state of IDS</a:t>
            </a:r>
            <a:endParaRPr kumimoji="1" lang="en-US" altLang="ja-JP" dirty="0"/>
          </a:p>
          <a:p>
            <a:r>
              <a:rPr lang="en-US" altLang="ja-JP" dirty="0"/>
              <a:t>Elasticlave </a:t>
            </a:r>
            <a:r>
              <a:rPr lang="en-US" altLang="ja-JP" sz="2200" dirty="0"/>
              <a:t>[Yu+, Security’22]</a:t>
            </a:r>
          </a:p>
          <a:p>
            <a:pPr lvl="1"/>
            <a:r>
              <a:rPr lang="en" altLang="ja-JP" dirty="0"/>
              <a:t>Allow flexible memory sharing among enclaves and the target system</a:t>
            </a:r>
            <a:endParaRPr lang="en-US" altLang="ja-JP" dirty="0"/>
          </a:p>
          <a:p>
            <a:pPr lvl="1"/>
            <a:r>
              <a:rPr kumimoji="1" lang="en" altLang="ja-JP" dirty="0"/>
              <a:t>Assume that they share part of the memory</a:t>
            </a:r>
            <a:endParaRPr kumimoji="1" lang="ja-JP" altLang="en-US"/>
          </a:p>
        </p:txBody>
      </p:sp>
      <p:sp>
        <p:nvSpPr>
          <p:cNvPr id="4" name="スライド番号プレースホルダー 3">
            <a:extLst>
              <a:ext uri="{FF2B5EF4-FFF2-40B4-BE49-F238E27FC236}">
                <a16:creationId xmlns:a16="http://schemas.microsoft.com/office/drawing/2014/main" id="{5C89853F-79BF-5276-E4C0-B5B71909585F}"/>
              </a:ext>
            </a:extLst>
          </p:cNvPr>
          <p:cNvSpPr>
            <a:spLocks noGrp="1"/>
          </p:cNvSpPr>
          <p:nvPr>
            <p:ph type="sldNum" sz="quarter" idx="12"/>
          </p:nvPr>
        </p:nvSpPr>
        <p:spPr/>
        <p:txBody>
          <a:bodyPr/>
          <a:lstStyle/>
          <a:p>
            <a:fld id="{D6F57A23-CB21-D340-80A0-623F78F268E8}" type="slidenum">
              <a:rPr kumimoji="1" lang="ja-JP" altLang="en-US" smtClean="0"/>
              <a:t>25</a:t>
            </a:fld>
            <a:endParaRPr kumimoji="1" lang="ja-JP" altLang="en-US"/>
          </a:p>
        </p:txBody>
      </p:sp>
    </p:spTree>
    <p:extLst>
      <p:ext uri="{BB962C8B-B14F-4D97-AF65-F5344CB8AC3E}">
        <p14:creationId xmlns:p14="http://schemas.microsoft.com/office/powerpoint/2010/main" val="321488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E84F-D5DB-31BE-7544-A384ED019015}"/>
              </a:ext>
            </a:extLst>
          </p:cNvPr>
          <p:cNvSpPr>
            <a:spLocks noGrp="1"/>
          </p:cNvSpPr>
          <p:nvPr>
            <p:ph type="title"/>
          </p:nvPr>
        </p:nvSpPr>
        <p:spPr>
          <a:xfrm>
            <a:off x="609600" y="225779"/>
            <a:ext cx="10992899" cy="902933"/>
          </a:xfrm>
        </p:spPr>
        <p:txBody>
          <a:bodyPr/>
          <a:lstStyle/>
          <a:p>
            <a:r>
              <a:rPr lang="en-JP"/>
              <a:t>Conclusion</a:t>
            </a:r>
          </a:p>
        </p:txBody>
      </p:sp>
      <p:sp>
        <p:nvSpPr>
          <p:cNvPr id="3" name="Content Placeholder 2">
            <a:extLst>
              <a:ext uri="{FF2B5EF4-FFF2-40B4-BE49-F238E27FC236}">
                <a16:creationId xmlns:a16="http://schemas.microsoft.com/office/drawing/2014/main" id="{AAD0DB98-7CA4-BB56-B96C-3BFE8D6E4104}"/>
              </a:ext>
            </a:extLst>
          </p:cNvPr>
          <p:cNvSpPr>
            <a:spLocks noGrp="1"/>
          </p:cNvSpPr>
          <p:nvPr>
            <p:ph idx="1"/>
          </p:nvPr>
        </p:nvSpPr>
        <p:spPr>
          <a:xfrm>
            <a:off x="609600" y="1300163"/>
            <a:ext cx="10992899" cy="5191074"/>
          </a:xfrm>
        </p:spPr>
        <p:txBody>
          <a:bodyPr>
            <a:normAutofit/>
          </a:bodyPr>
          <a:lstStyle/>
          <a:p>
            <a:r>
              <a:rPr lang="en-JP" dirty="0"/>
              <a:t>We proposed </a:t>
            </a:r>
            <a:r>
              <a:rPr lang="en-US" dirty="0"/>
              <a:t>Keyspector</a:t>
            </a:r>
            <a:r>
              <a:rPr lang="en-JP" dirty="0"/>
              <a:t> </a:t>
            </a:r>
            <a:r>
              <a:rPr lang="en" altLang="ja-JP" dirty="0"/>
              <a:t>for enabling the secure execution of IDS using RISC-V Keystone</a:t>
            </a:r>
            <a:endParaRPr lang="en-JP" dirty="0"/>
          </a:p>
          <a:p>
            <a:pPr lvl="1"/>
            <a:r>
              <a:rPr lang="en" altLang="ja-JP" dirty="0"/>
              <a:t>IDS directly accesses the memory of the target system</a:t>
            </a:r>
          </a:p>
          <a:p>
            <a:pPr lvl="1"/>
            <a:r>
              <a:rPr lang="en" altLang="ja-JP" dirty="0"/>
              <a:t>The security monitor limits enclaves that can share system memory</a:t>
            </a:r>
            <a:endParaRPr lang="en-JP" dirty="0"/>
          </a:p>
          <a:p>
            <a:pPr lvl="1"/>
            <a:r>
              <a:rPr lang="en" altLang="ja-JP" dirty="0"/>
              <a:t>Collect the OS data of the target system</a:t>
            </a:r>
          </a:p>
          <a:p>
            <a:pPr lvl="1"/>
            <a:r>
              <a:rPr lang="en" altLang="ja-JP" dirty="0"/>
              <a:t>The overhead was 10% on a real IoT device</a:t>
            </a:r>
          </a:p>
          <a:p>
            <a:r>
              <a:rPr lang="en-JP" dirty="0"/>
              <a:t>Future work</a:t>
            </a:r>
          </a:p>
          <a:p>
            <a:pPr lvl="1"/>
            <a:r>
              <a:rPr lang="en" altLang="ja-JP" dirty="0"/>
              <a:t>Integrate controlled memory sharing with remote attestation</a:t>
            </a:r>
            <a:endParaRPr lang="en-JP" dirty="0"/>
          </a:p>
          <a:p>
            <a:pPr lvl="1"/>
            <a:r>
              <a:rPr lang="en" altLang="ja-JP" dirty="0"/>
              <a:t>Monitor the state of the enclave running IDS</a:t>
            </a:r>
          </a:p>
          <a:p>
            <a:pPr lvl="1"/>
            <a:r>
              <a:rPr lang="en" altLang="ja-JP" dirty="0"/>
              <a:t>Collect other types of system information</a:t>
            </a:r>
          </a:p>
          <a:p>
            <a:pPr lvl="1"/>
            <a:endParaRPr lang="en" altLang="ja-JP" dirty="0"/>
          </a:p>
          <a:p>
            <a:pPr lvl="1"/>
            <a:endParaRPr lang="en-JP" dirty="0"/>
          </a:p>
        </p:txBody>
      </p:sp>
      <p:sp>
        <p:nvSpPr>
          <p:cNvPr id="4" name="Slide Number Placeholder 3">
            <a:extLst>
              <a:ext uri="{FF2B5EF4-FFF2-40B4-BE49-F238E27FC236}">
                <a16:creationId xmlns:a16="http://schemas.microsoft.com/office/drawing/2014/main" id="{85F34527-9340-06AB-1398-E6FEC80FC4F2}"/>
              </a:ext>
            </a:extLst>
          </p:cNvPr>
          <p:cNvSpPr>
            <a:spLocks noGrp="1"/>
          </p:cNvSpPr>
          <p:nvPr>
            <p:ph type="sldNum" sz="quarter" idx="12"/>
          </p:nvPr>
        </p:nvSpPr>
        <p:spPr>
          <a:xfrm>
            <a:off x="11116162" y="66077"/>
            <a:ext cx="917852" cy="365125"/>
          </a:xfrm>
        </p:spPr>
        <p:txBody>
          <a:bodyPr/>
          <a:lstStyle/>
          <a:p>
            <a:fld id="{D6F57A23-CB21-D340-80A0-623F78F268E8}" type="slidenum">
              <a:rPr lang="ja-JP" altLang="en-US" smtClean="0"/>
              <a:pPr/>
              <a:t>26</a:t>
            </a:fld>
            <a:endParaRPr lang="ja-JP" altLang="en-US"/>
          </a:p>
        </p:txBody>
      </p:sp>
    </p:spTree>
    <p:extLst>
      <p:ext uri="{BB962C8B-B14F-4D97-AF65-F5344CB8AC3E}">
        <p14:creationId xmlns:p14="http://schemas.microsoft.com/office/powerpoint/2010/main" val="200791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B7C8D7-8E37-D84C-47D3-CB8DA2E4BD96}"/>
              </a:ext>
            </a:extLst>
          </p:cNvPr>
          <p:cNvSpPr>
            <a:spLocks noGrp="1"/>
          </p:cNvSpPr>
          <p:nvPr>
            <p:ph type="title"/>
          </p:nvPr>
        </p:nvSpPr>
        <p:spPr/>
        <p:txBody>
          <a:bodyPr/>
          <a:lstStyle/>
          <a:p>
            <a:r>
              <a:rPr lang="en-US" altLang="ja-JP" dirty="0"/>
              <a:t>Secure Execution of IDS</a:t>
            </a:r>
            <a:endParaRPr kumimoji="1" lang="ja-JP" altLang="en-US"/>
          </a:p>
        </p:txBody>
      </p:sp>
      <p:sp>
        <p:nvSpPr>
          <p:cNvPr id="3" name="コンテンツ プレースホルダー 2">
            <a:extLst>
              <a:ext uri="{FF2B5EF4-FFF2-40B4-BE49-F238E27FC236}">
                <a16:creationId xmlns:a16="http://schemas.microsoft.com/office/drawing/2014/main" id="{F9C8B428-D3BC-5BF1-4CDB-804CD159543E}"/>
              </a:ext>
            </a:extLst>
          </p:cNvPr>
          <p:cNvSpPr>
            <a:spLocks noGrp="1"/>
          </p:cNvSpPr>
          <p:nvPr>
            <p:ph idx="1"/>
          </p:nvPr>
        </p:nvSpPr>
        <p:spPr/>
        <p:txBody>
          <a:bodyPr/>
          <a:lstStyle/>
          <a:p>
            <a:r>
              <a:rPr lang="en-US" altLang="ja-JP" dirty="0"/>
              <a:t>Intrusion detection systems (IDS) are used to detect attacks</a:t>
            </a:r>
          </a:p>
          <a:p>
            <a:pPr lvl="1"/>
            <a:r>
              <a:rPr lang="en-US" altLang="ja-JP" dirty="0"/>
              <a:t>Not easy to securely execute host-based IDS</a:t>
            </a:r>
          </a:p>
          <a:p>
            <a:pPr lvl="1"/>
            <a:r>
              <a:rPr lang="en-US" altLang="ja-JP" dirty="0"/>
              <a:t>IDS itself may be tampered with by intruders</a:t>
            </a:r>
          </a:p>
          <a:p>
            <a:r>
              <a:rPr lang="en-US" altLang="ja-JP" dirty="0"/>
              <a:t>Securely executed with trusted execution environments (TEEs)</a:t>
            </a:r>
          </a:p>
          <a:p>
            <a:pPr lvl="1"/>
            <a:r>
              <a:rPr lang="en-US" altLang="ja-JP" dirty="0"/>
              <a:t>Security feature</a:t>
            </a:r>
            <a:r>
              <a:rPr kumimoji="1" lang="en-US" altLang="ja-JP" dirty="0"/>
              <a:t> </a:t>
            </a:r>
            <a:r>
              <a:rPr lang="en-US" altLang="ja-JP" dirty="0"/>
              <a:t>provided by recent processors</a:t>
            </a:r>
          </a:p>
          <a:p>
            <a:pPr lvl="1"/>
            <a:r>
              <a:rPr kumimoji="1" lang="en-US" altLang="ja-JP" dirty="0"/>
              <a:t>Protect IDS even from the operating system</a:t>
            </a:r>
            <a:endParaRPr kumimoji="1" lang="ja-JP" altLang="en-US"/>
          </a:p>
        </p:txBody>
      </p:sp>
      <p:sp>
        <p:nvSpPr>
          <p:cNvPr id="4" name="スライド番号プレースホルダー 3">
            <a:extLst>
              <a:ext uri="{FF2B5EF4-FFF2-40B4-BE49-F238E27FC236}">
                <a16:creationId xmlns:a16="http://schemas.microsoft.com/office/drawing/2014/main" id="{1F5EBC3B-304E-5657-0731-D6D1C0565FEF}"/>
              </a:ext>
            </a:extLst>
          </p:cNvPr>
          <p:cNvSpPr>
            <a:spLocks noGrp="1"/>
          </p:cNvSpPr>
          <p:nvPr>
            <p:ph type="sldNum" sz="quarter" idx="12"/>
          </p:nvPr>
        </p:nvSpPr>
        <p:spPr/>
        <p:txBody>
          <a:bodyPr/>
          <a:lstStyle/>
          <a:p>
            <a:fld id="{D6F57A23-CB21-D340-80A0-623F78F268E8}" type="slidenum">
              <a:rPr kumimoji="1" lang="ja-JP" altLang="en-US" smtClean="0"/>
              <a:t>3</a:t>
            </a:fld>
            <a:endParaRPr kumimoji="1" lang="ja-JP" altLang="en-US"/>
          </a:p>
        </p:txBody>
      </p:sp>
      <p:pic>
        <p:nvPicPr>
          <p:cNvPr id="5" name="図 4" descr="記号, コンピュータ が含まれている画像&#10;&#10;自動的に生成された説明">
            <a:extLst>
              <a:ext uri="{FF2B5EF4-FFF2-40B4-BE49-F238E27FC236}">
                <a16:creationId xmlns:a16="http://schemas.microsoft.com/office/drawing/2014/main" id="{6E1B4054-E860-010D-3B68-CAE940CFB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837" y="4743491"/>
            <a:ext cx="1406564" cy="1406564"/>
          </a:xfrm>
          <a:prstGeom prst="rect">
            <a:avLst/>
          </a:prstGeom>
        </p:spPr>
      </p:pic>
      <p:sp>
        <p:nvSpPr>
          <p:cNvPr id="6" name="L 字 5">
            <a:extLst>
              <a:ext uri="{FF2B5EF4-FFF2-40B4-BE49-F238E27FC236}">
                <a16:creationId xmlns:a16="http://schemas.microsoft.com/office/drawing/2014/main" id="{3723908D-993F-4C25-51D9-E5DF7EB8F7C0}"/>
              </a:ext>
            </a:extLst>
          </p:cNvPr>
          <p:cNvSpPr/>
          <p:nvPr/>
        </p:nvSpPr>
        <p:spPr>
          <a:xfrm>
            <a:off x="5262299" y="4653455"/>
            <a:ext cx="4045944" cy="1760290"/>
          </a:xfrm>
          <a:prstGeom prst="corner">
            <a:avLst>
              <a:gd name="adj1" fmla="val 38193"/>
              <a:gd name="adj2" fmla="val 135243"/>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7720E45-0586-9DD3-F534-BFDC7E249CEF}"/>
              </a:ext>
            </a:extLst>
          </p:cNvPr>
          <p:cNvSpPr txBox="1"/>
          <p:nvPr/>
        </p:nvSpPr>
        <p:spPr>
          <a:xfrm>
            <a:off x="3059226" y="6171600"/>
            <a:ext cx="995785" cy="369332"/>
          </a:xfrm>
          <a:prstGeom prst="rect">
            <a:avLst/>
          </a:prstGeom>
          <a:noFill/>
        </p:spPr>
        <p:txBody>
          <a:bodyPr wrap="none" rtlCol="0">
            <a:spAutoFit/>
          </a:bodyPr>
          <a:lstStyle/>
          <a:p>
            <a:r>
              <a:rPr kumimoji="1" lang="en-US" altLang="ja-JP" dirty="0"/>
              <a:t>intruder</a:t>
            </a:r>
            <a:endParaRPr kumimoji="1" lang="ja-JP" altLang="en-US"/>
          </a:p>
        </p:txBody>
      </p:sp>
      <p:sp>
        <p:nvSpPr>
          <p:cNvPr id="8" name="正方形/長方形 7">
            <a:extLst>
              <a:ext uri="{FF2B5EF4-FFF2-40B4-BE49-F238E27FC236}">
                <a16:creationId xmlns:a16="http://schemas.microsoft.com/office/drawing/2014/main" id="{43177647-3427-B716-D62E-C6845A9BD36A}"/>
              </a:ext>
            </a:extLst>
          </p:cNvPr>
          <p:cNvSpPr/>
          <p:nvPr/>
        </p:nvSpPr>
        <p:spPr>
          <a:xfrm>
            <a:off x="5474416" y="5375279"/>
            <a:ext cx="1996544" cy="917574"/>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OS</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220A5FD6-4214-D1DB-EEED-A1F3C0B12772}"/>
              </a:ext>
            </a:extLst>
          </p:cNvPr>
          <p:cNvSpPr/>
          <p:nvPr/>
        </p:nvSpPr>
        <p:spPr>
          <a:xfrm>
            <a:off x="5832140" y="5754670"/>
            <a:ext cx="1259339" cy="416930"/>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10" name="正方形/長方形 9">
            <a:extLst>
              <a:ext uri="{FF2B5EF4-FFF2-40B4-BE49-F238E27FC236}">
                <a16:creationId xmlns:a16="http://schemas.microsoft.com/office/drawing/2014/main" id="{CD662C1C-82D6-7607-C11A-ABE237ED52C7}"/>
              </a:ext>
            </a:extLst>
          </p:cNvPr>
          <p:cNvSpPr/>
          <p:nvPr/>
        </p:nvSpPr>
        <p:spPr>
          <a:xfrm>
            <a:off x="5259732" y="4269065"/>
            <a:ext cx="2414531" cy="338555"/>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target system</a:t>
            </a:r>
            <a:endParaRPr kumimoji="1" lang="ja-JP" altLang="en-US">
              <a:solidFill>
                <a:schemeClr val="tx1"/>
              </a:solidFill>
            </a:endParaRPr>
          </a:p>
        </p:txBody>
      </p:sp>
      <p:sp>
        <p:nvSpPr>
          <p:cNvPr id="11" name="乗算記号 10">
            <a:extLst>
              <a:ext uri="{FF2B5EF4-FFF2-40B4-BE49-F238E27FC236}">
                <a16:creationId xmlns:a16="http://schemas.microsoft.com/office/drawing/2014/main" id="{FBFE44F5-95B2-3C7E-A49B-B28702E75BB7}"/>
              </a:ext>
            </a:extLst>
          </p:cNvPr>
          <p:cNvSpPr/>
          <p:nvPr/>
        </p:nvSpPr>
        <p:spPr>
          <a:xfrm>
            <a:off x="5372624" y="5456398"/>
            <a:ext cx="2200128" cy="997732"/>
          </a:xfrm>
          <a:prstGeom prst="mathMultiply">
            <a:avLst>
              <a:gd name="adj1" fmla="val 1326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09F38EB-639A-DB49-309F-8910C1825375}"/>
              </a:ext>
            </a:extLst>
          </p:cNvPr>
          <p:cNvSpPr/>
          <p:nvPr/>
        </p:nvSpPr>
        <p:spPr>
          <a:xfrm>
            <a:off x="5832139" y="4808890"/>
            <a:ext cx="1259339" cy="416930"/>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13" name="乗算記号 12">
            <a:extLst>
              <a:ext uri="{FF2B5EF4-FFF2-40B4-BE49-F238E27FC236}">
                <a16:creationId xmlns:a16="http://schemas.microsoft.com/office/drawing/2014/main" id="{0B1EC87F-53F2-331F-EFEA-FD8B194D1D22}"/>
              </a:ext>
            </a:extLst>
          </p:cNvPr>
          <p:cNvSpPr/>
          <p:nvPr/>
        </p:nvSpPr>
        <p:spPr>
          <a:xfrm>
            <a:off x="5363198" y="4508520"/>
            <a:ext cx="2200128" cy="997732"/>
          </a:xfrm>
          <a:prstGeom prst="mathMultiply">
            <a:avLst>
              <a:gd name="adj1" fmla="val 1326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6">
            <a:extLst>
              <a:ext uri="{FF2B5EF4-FFF2-40B4-BE49-F238E27FC236}">
                <a16:creationId xmlns:a16="http://schemas.microsoft.com/office/drawing/2014/main" id="{611B84AE-E2C7-A20D-31E8-D1971FBBBA26}"/>
              </a:ext>
            </a:extLst>
          </p:cNvPr>
          <p:cNvSpPr/>
          <p:nvPr/>
        </p:nvSpPr>
        <p:spPr>
          <a:xfrm>
            <a:off x="4254316" y="5098661"/>
            <a:ext cx="820865" cy="696223"/>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5" name="正方形/長方形 14">
            <a:extLst>
              <a:ext uri="{FF2B5EF4-FFF2-40B4-BE49-F238E27FC236}">
                <a16:creationId xmlns:a16="http://schemas.microsoft.com/office/drawing/2014/main" id="{1C35C3C4-C711-BA58-2FAE-0FC1D870A949}"/>
              </a:ext>
            </a:extLst>
          </p:cNvPr>
          <p:cNvSpPr/>
          <p:nvPr/>
        </p:nvSpPr>
        <p:spPr>
          <a:xfrm>
            <a:off x="7726286" y="4653455"/>
            <a:ext cx="1581957" cy="1004031"/>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7EA6007-E26A-1BE4-C4E3-CCFFEAECF62F}"/>
              </a:ext>
            </a:extLst>
          </p:cNvPr>
          <p:cNvSpPr/>
          <p:nvPr/>
        </p:nvSpPr>
        <p:spPr>
          <a:xfrm>
            <a:off x="7887594" y="4958349"/>
            <a:ext cx="1259339" cy="416930"/>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246C734A-A28B-C9B6-3BBC-802060019913}"/>
              </a:ext>
            </a:extLst>
          </p:cNvPr>
          <p:cNvSpPr/>
          <p:nvPr/>
        </p:nvSpPr>
        <p:spPr>
          <a:xfrm>
            <a:off x="7674263" y="4266753"/>
            <a:ext cx="1633980" cy="33292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TEE</a:t>
            </a:r>
            <a:endParaRPr kumimoji="1" lang="ja-JP" altLang="en-US">
              <a:solidFill>
                <a:schemeClr val="tx1"/>
              </a:solidFill>
            </a:endParaRPr>
          </a:p>
        </p:txBody>
      </p:sp>
    </p:spTree>
    <p:extLst>
      <p:ext uri="{BB962C8B-B14F-4D97-AF65-F5344CB8AC3E}">
        <p14:creationId xmlns:p14="http://schemas.microsoft.com/office/powerpoint/2010/main" val="22345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3" presetClass="entr" presetSubtype="10" fill="hold" grpId="0" nodeType="after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A1A05C4B-F9C3-31E0-735D-7DC2F1CB6B04}"/>
              </a:ext>
            </a:extLst>
          </p:cNvPr>
          <p:cNvSpPr/>
          <p:nvPr/>
        </p:nvSpPr>
        <p:spPr>
          <a:xfrm>
            <a:off x="3450020" y="6092636"/>
            <a:ext cx="5291959" cy="454908"/>
          </a:xfrm>
          <a:prstGeom prst="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Ins="4320000" rtlCol="0" anchor="ctr"/>
          <a:lstStyle/>
          <a:p>
            <a:pPr algn="ctr"/>
            <a:r>
              <a:rPr kumimoji="1" lang="en-US" altLang="ja-JP" dirty="0">
                <a:solidFill>
                  <a:schemeClr val="tx1"/>
                </a:solidFill>
              </a:rPr>
              <a:t>BIOS</a:t>
            </a:r>
            <a:endParaRPr kumimoji="1" lang="ja-JP" altLang="en-US">
              <a:solidFill>
                <a:schemeClr val="tx1"/>
              </a:solidFill>
            </a:endParaRPr>
          </a:p>
        </p:txBody>
      </p:sp>
      <p:sp>
        <p:nvSpPr>
          <p:cNvPr id="2" name="タイトル 1">
            <a:extLst>
              <a:ext uri="{FF2B5EF4-FFF2-40B4-BE49-F238E27FC236}">
                <a16:creationId xmlns:a16="http://schemas.microsoft.com/office/drawing/2014/main" id="{A3BA05CB-6B7C-9DEA-E388-95814DA835CE}"/>
              </a:ext>
            </a:extLst>
          </p:cNvPr>
          <p:cNvSpPr>
            <a:spLocks noGrp="1"/>
          </p:cNvSpPr>
          <p:nvPr>
            <p:ph type="title"/>
          </p:nvPr>
        </p:nvSpPr>
        <p:spPr/>
        <p:txBody>
          <a:bodyPr/>
          <a:lstStyle/>
          <a:p>
            <a:r>
              <a:rPr kumimoji="1" lang="en-US" altLang="ja-JP" dirty="0"/>
              <a:t>Protecting IDS with Intel SGX</a:t>
            </a:r>
            <a:endParaRPr kumimoji="1" lang="ja-JP" altLang="en-US"/>
          </a:p>
        </p:txBody>
      </p:sp>
      <p:sp>
        <p:nvSpPr>
          <p:cNvPr id="3" name="コンテンツ プレースホルダー 2">
            <a:extLst>
              <a:ext uri="{FF2B5EF4-FFF2-40B4-BE49-F238E27FC236}">
                <a16:creationId xmlns:a16="http://schemas.microsoft.com/office/drawing/2014/main" id="{B6D4F487-0CB1-9074-5377-764C34671F4C}"/>
              </a:ext>
            </a:extLst>
          </p:cNvPr>
          <p:cNvSpPr>
            <a:spLocks noGrp="1"/>
          </p:cNvSpPr>
          <p:nvPr>
            <p:ph idx="1"/>
          </p:nvPr>
        </p:nvSpPr>
        <p:spPr/>
        <p:txBody>
          <a:bodyPr>
            <a:normAutofit/>
          </a:bodyPr>
          <a:lstStyle/>
          <a:p>
            <a:r>
              <a:rPr lang="en-US" altLang="ja-JP" dirty="0"/>
              <a:t>Execute IDS in a protection domain called an SGX enclave</a:t>
            </a:r>
          </a:p>
          <a:p>
            <a:pPr lvl="1"/>
            <a:r>
              <a:rPr lang="en-US" altLang="ja-JP" dirty="0"/>
              <a:t>Verify the digital signature of the code running in an enclave</a:t>
            </a:r>
          </a:p>
          <a:p>
            <a:pPr lvl="1"/>
            <a:r>
              <a:rPr lang="en-US" altLang="ja-JP" dirty="0"/>
              <a:t>Encrypt and integrity-check enclave memory</a:t>
            </a:r>
          </a:p>
          <a:p>
            <a:r>
              <a:rPr lang="en-US" altLang="ja-JP" dirty="0"/>
              <a:t>Monitor OS data in system memory </a:t>
            </a:r>
            <a:r>
              <a:rPr lang="en-US" altLang="ja-JP" sz="2200" dirty="0"/>
              <a:t>[Koga+, TrustCom’23]</a:t>
            </a:r>
          </a:p>
          <a:p>
            <a:pPr lvl="1"/>
            <a:r>
              <a:rPr lang="en-US" altLang="ja-JP" dirty="0"/>
              <a:t>An enclave in an application cannot directly access system memory</a:t>
            </a:r>
          </a:p>
          <a:p>
            <a:pPr lvl="1"/>
            <a:r>
              <a:rPr lang="en-US" altLang="ja-JP" dirty="0"/>
              <a:t>Obtain memory data via BIOS in System Management Mode (SMM)</a:t>
            </a:r>
            <a:endParaRPr kumimoji="1" lang="ja-JP" altLang="en-US"/>
          </a:p>
        </p:txBody>
      </p:sp>
      <p:sp>
        <p:nvSpPr>
          <p:cNvPr id="4" name="スライド番号プレースホルダー 3">
            <a:extLst>
              <a:ext uri="{FF2B5EF4-FFF2-40B4-BE49-F238E27FC236}">
                <a16:creationId xmlns:a16="http://schemas.microsoft.com/office/drawing/2014/main" id="{8429E120-EA25-B33E-C1C5-37BCD5DBD682}"/>
              </a:ext>
            </a:extLst>
          </p:cNvPr>
          <p:cNvSpPr>
            <a:spLocks noGrp="1"/>
          </p:cNvSpPr>
          <p:nvPr>
            <p:ph type="sldNum" sz="quarter" idx="12"/>
          </p:nvPr>
        </p:nvSpPr>
        <p:spPr/>
        <p:txBody>
          <a:bodyPr/>
          <a:lstStyle/>
          <a:p>
            <a:fld id="{D6F57A23-CB21-D340-80A0-623F78F268E8}" type="slidenum">
              <a:rPr kumimoji="1" lang="ja-JP" altLang="en-US" smtClean="0"/>
              <a:t>4</a:t>
            </a:fld>
            <a:endParaRPr kumimoji="1" lang="ja-JP" altLang="en-US"/>
          </a:p>
        </p:txBody>
      </p:sp>
      <p:sp>
        <p:nvSpPr>
          <p:cNvPr id="14" name="正方形/長方形 13">
            <a:extLst>
              <a:ext uri="{FF2B5EF4-FFF2-40B4-BE49-F238E27FC236}">
                <a16:creationId xmlns:a16="http://schemas.microsoft.com/office/drawing/2014/main" id="{10C0A58A-FD7B-FD74-4871-BAD835A1EE0B}"/>
              </a:ext>
            </a:extLst>
          </p:cNvPr>
          <p:cNvSpPr/>
          <p:nvPr/>
        </p:nvSpPr>
        <p:spPr>
          <a:xfrm>
            <a:off x="3454584" y="4541657"/>
            <a:ext cx="5291959" cy="1294051"/>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Ins="4320000" rtlCol="0" anchor="ctr"/>
          <a:lstStyle/>
          <a:p>
            <a:pPr algn="ctr"/>
            <a:r>
              <a:rPr kumimoji="1" lang="en-US" altLang="ja-JP" dirty="0">
                <a:solidFill>
                  <a:schemeClr val="tx1"/>
                </a:solidFill>
              </a:rPr>
              <a:t>target</a:t>
            </a:r>
          </a:p>
          <a:p>
            <a:pPr algn="ctr"/>
            <a:r>
              <a:rPr kumimoji="1" lang="en-US" altLang="ja-JP" dirty="0">
                <a:solidFill>
                  <a:schemeClr val="tx1"/>
                </a:solidFill>
              </a:rPr>
              <a:t>system</a:t>
            </a: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66B2DFE9-B4B1-A48E-6B47-8A47C18D9F5A}"/>
              </a:ext>
            </a:extLst>
          </p:cNvPr>
          <p:cNvSpPr/>
          <p:nvPr/>
        </p:nvSpPr>
        <p:spPr>
          <a:xfrm>
            <a:off x="4843187" y="5363887"/>
            <a:ext cx="3162693" cy="338025"/>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OS</a:t>
            </a: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030C5F3F-4FD8-F374-1979-DC57DE332415}"/>
              </a:ext>
            </a:extLst>
          </p:cNvPr>
          <p:cNvSpPr/>
          <p:nvPr/>
        </p:nvSpPr>
        <p:spPr>
          <a:xfrm>
            <a:off x="4843187" y="4687880"/>
            <a:ext cx="3162693" cy="518820"/>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Ins="2268000" rtlCol="0" anchor="ctr"/>
          <a:lstStyle/>
          <a:p>
            <a:pPr algn="ctr"/>
            <a:r>
              <a:rPr lang="en-US" altLang="ja-JP" dirty="0">
                <a:solidFill>
                  <a:schemeClr val="tx1"/>
                </a:solidFill>
              </a:rPr>
              <a:t>enclave</a:t>
            </a: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5AD90FD9-B5E4-94BE-FF39-808284B7BFBA}"/>
              </a:ext>
            </a:extLst>
          </p:cNvPr>
          <p:cNvSpPr/>
          <p:nvPr/>
        </p:nvSpPr>
        <p:spPr>
          <a:xfrm>
            <a:off x="5974677" y="4771954"/>
            <a:ext cx="1923381"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cxnSp>
        <p:nvCxnSpPr>
          <p:cNvPr id="11" name="直線矢印コネクタ 6">
            <a:extLst>
              <a:ext uri="{FF2B5EF4-FFF2-40B4-BE49-F238E27FC236}">
                <a16:creationId xmlns:a16="http://schemas.microsoft.com/office/drawing/2014/main" id="{7B427783-F886-1B67-77AE-B5F9488973E7}"/>
              </a:ext>
            </a:extLst>
          </p:cNvPr>
          <p:cNvCxnSpPr>
            <a:cxnSpLocks/>
            <a:endCxn id="15" idx="2"/>
          </p:cNvCxnSpPr>
          <p:nvPr/>
        </p:nvCxnSpPr>
        <p:spPr>
          <a:xfrm rot="10800000" flipV="1">
            <a:off x="6424534" y="4945854"/>
            <a:ext cx="1473524" cy="756057"/>
          </a:xfrm>
          <a:prstGeom prst="bentConnector4">
            <a:avLst>
              <a:gd name="adj1" fmla="val -34584"/>
              <a:gd name="adj2" fmla="val 180405"/>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72E6839D-3E57-8178-573D-6A474552455B}"/>
              </a:ext>
            </a:extLst>
          </p:cNvPr>
          <p:cNvSpPr/>
          <p:nvPr/>
        </p:nvSpPr>
        <p:spPr>
          <a:xfrm>
            <a:off x="8479056" y="5363887"/>
            <a:ext cx="1108170" cy="309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solidFill>
                  <a:srgbClr val="C00000"/>
                </a:solidFill>
              </a:rPr>
              <a:t>monitor</a:t>
            </a:r>
            <a:endParaRPr kumimoji="1" lang="ja-JP" altLang="en-US" b="1" i="1">
              <a:solidFill>
                <a:srgbClr val="C00000"/>
              </a:solidFill>
            </a:endParaRPr>
          </a:p>
        </p:txBody>
      </p:sp>
    </p:spTree>
    <p:extLst>
      <p:ext uri="{BB962C8B-B14F-4D97-AF65-F5344CB8AC3E}">
        <p14:creationId xmlns:p14="http://schemas.microsoft.com/office/powerpoint/2010/main" val="326306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09A7E-5614-AC62-066A-48B6E07E60D1}"/>
              </a:ext>
            </a:extLst>
          </p:cNvPr>
          <p:cNvSpPr>
            <a:spLocks noGrp="1"/>
          </p:cNvSpPr>
          <p:nvPr>
            <p:ph type="title"/>
          </p:nvPr>
        </p:nvSpPr>
        <p:spPr/>
        <p:txBody>
          <a:bodyPr/>
          <a:lstStyle/>
          <a:p>
            <a:r>
              <a:rPr kumimoji="1" lang="en-US" altLang="ja-JP" dirty="0"/>
              <a:t>Issues of Using SGX</a:t>
            </a:r>
            <a:endParaRPr kumimoji="1" lang="ja-JP" altLang="en-US"/>
          </a:p>
        </p:txBody>
      </p:sp>
      <p:sp>
        <p:nvSpPr>
          <p:cNvPr id="3" name="コンテンツ プレースホルダー 2">
            <a:extLst>
              <a:ext uri="{FF2B5EF4-FFF2-40B4-BE49-F238E27FC236}">
                <a16:creationId xmlns:a16="http://schemas.microsoft.com/office/drawing/2014/main" id="{923F6798-077C-F32C-AA92-344410BB85B2}"/>
              </a:ext>
            </a:extLst>
          </p:cNvPr>
          <p:cNvSpPr>
            <a:spLocks noGrp="1"/>
          </p:cNvSpPr>
          <p:nvPr>
            <p:ph idx="1"/>
          </p:nvPr>
        </p:nvSpPr>
        <p:spPr/>
        <p:txBody>
          <a:bodyPr/>
          <a:lstStyle/>
          <a:p>
            <a:r>
              <a:rPr lang="en-US" altLang="ja-JP" dirty="0"/>
              <a:t>Significant overhead in memory data acquisition</a:t>
            </a:r>
          </a:p>
          <a:p>
            <a:pPr lvl="1"/>
            <a:r>
              <a:rPr lang="en-US" altLang="ja-JP" dirty="0"/>
              <a:t>IDS must invoke BIOS using System Management Interrupts</a:t>
            </a:r>
          </a:p>
          <a:p>
            <a:pPr lvl="1"/>
            <a:r>
              <a:rPr lang="en-US" altLang="ja-JP" dirty="0"/>
              <a:t>Memory data must be encrypted and integrity-checked</a:t>
            </a:r>
          </a:p>
          <a:p>
            <a:pPr lvl="1"/>
            <a:r>
              <a:rPr lang="en-US" altLang="ja-JP" dirty="0"/>
              <a:t>The entire system is halted while the SMM program is executed</a:t>
            </a:r>
          </a:p>
          <a:p>
            <a:r>
              <a:rPr lang="en-US" altLang="ja-JP" dirty="0"/>
              <a:t>Cannot be applied to IoT devices</a:t>
            </a:r>
          </a:p>
          <a:p>
            <a:pPr lvl="1"/>
            <a:r>
              <a:rPr lang="en-US" altLang="ja-JP" dirty="0"/>
              <a:t>SGX is currently supported only on server-grade processors</a:t>
            </a:r>
          </a:p>
        </p:txBody>
      </p:sp>
      <p:sp>
        <p:nvSpPr>
          <p:cNvPr id="4" name="スライド番号プレースホルダー 3">
            <a:extLst>
              <a:ext uri="{FF2B5EF4-FFF2-40B4-BE49-F238E27FC236}">
                <a16:creationId xmlns:a16="http://schemas.microsoft.com/office/drawing/2014/main" id="{E98D9503-4248-11A5-2DDE-850D65E27C05}"/>
              </a:ext>
            </a:extLst>
          </p:cNvPr>
          <p:cNvSpPr>
            <a:spLocks noGrp="1"/>
          </p:cNvSpPr>
          <p:nvPr>
            <p:ph type="sldNum" sz="quarter" idx="12"/>
          </p:nvPr>
        </p:nvSpPr>
        <p:spPr/>
        <p:txBody>
          <a:bodyPr/>
          <a:lstStyle/>
          <a:p>
            <a:fld id="{D6F57A23-CB21-D340-80A0-623F78F268E8}" type="slidenum">
              <a:rPr kumimoji="1" lang="ja-JP" altLang="en-US" smtClean="0"/>
              <a:t>5</a:t>
            </a:fld>
            <a:endParaRPr kumimoji="1" lang="ja-JP" altLang="en-US"/>
          </a:p>
        </p:txBody>
      </p:sp>
      <p:sp>
        <p:nvSpPr>
          <p:cNvPr id="5" name="正方形/長方形 4">
            <a:extLst>
              <a:ext uri="{FF2B5EF4-FFF2-40B4-BE49-F238E27FC236}">
                <a16:creationId xmlns:a16="http://schemas.microsoft.com/office/drawing/2014/main" id="{41292B7C-B6D3-CB19-A886-8FD69D3AA63B}"/>
              </a:ext>
            </a:extLst>
          </p:cNvPr>
          <p:cNvSpPr/>
          <p:nvPr/>
        </p:nvSpPr>
        <p:spPr>
          <a:xfrm>
            <a:off x="3454584" y="6151622"/>
            <a:ext cx="5291959" cy="566913"/>
          </a:xfrm>
          <a:prstGeom prst="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Ins="4320000" rtlCol="0" anchor="ctr"/>
          <a:lstStyle/>
          <a:p>
            <a:pPr algn="ctr"/>
            <a:r>
              <a:rPr kumimoji="1" lang="en-US" altLang="ja-JP" dirty="0">
                <a:solidFill>
                  <a:schemeClr val="tx1"/>
                </a:solidFill>
              </a:rPr>
              <a:t>BIOS</a:t>
            </a:r>
            <a:endParaRPr kumimoji="1" lang="ja-JP" altLang="en-US">
              <a:solidFill>
                <a:schemeClr val="tx1"/>
              </a:solidFill>
            </a:endParaRPr>
          </a:p>
        </p:txBody>
      </p:sp>
      <p:sp>
        <p:nvSpPr>
          <p:cNvPr id="7" name="正方形/長方形 6">
            <a:extLst>
              <a:ext uri="{FF2B5EF4-FFF2-40B4-BE49-F238E27FC236}">
                <a16:creationId xmlns:a16="http://schemas.microsoft.com/office/drawing/2014/main" id="{5DBE3F2C-4F27-7679-9C5D-A016F442BB4E}"/>
              </a:ext>
            </a:extLst>
          </p:cNvPr>
          <p:cNvSpPr/>
          <p:nvPr/>
        </p:nvSpPr>
        <p:spPr>
          <a:xfrm>
            <a:off x="3454584" y="4419743"/>
            <a:ext cx="5291959" cy="1294051"/>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Ins="4320000" rtlCol="0" anchor="ctr"/>
          <a:lstStyle/>
          <a:p>
            <a:pPr algn="ctr"/>
            <a:r>
              <a:rPr kumimoji="1" lang="en-US" altLang="ja-JP" dirty="0">
                <a:solidFill>
                  <a:schemeClr val="tx1"/>
                </a:solidFill>
              </a:rPr>
              <a:t>target</a:t>
            </a:r>
          </a:p>
          <a:p>
            <a:pPr algn="ctr"/>
            <a:r>
              <a:rPr kumimoji="1" lang="en-US" altLang="ja-JP" dirty="0">
                <a:solidFill>
                  <a:schemeClr val="tx1"/>
                </a:solidFill>
              </a:rPr>
              <a:t>system</a:t>
            </a:r>
            <a:endParaRPr kumimoji="1" lang="ja-JP" altLang="en-US">
              <a:solidFill>
                <a:schemeClr val="tx1"/>
              </a:solidFill>
            </a:endParaRPr>
          </a:p>
        </p:txBody>
      </p:sp>
      <p:sp>
        <p:nvSpPr>
          <p:cNvPr id="8" name="正方形/長方形 7">
            <a:extLst>
              <a:ext uri="{FF2B5EF4-FFF2-40B4-BE49-F238E27FC236}">
                <a16:creationId xmlns:a16="http://schemas.microsoft.com/office/drawing/2014/main" id="{D207F984-E8CC-82BE-6F5E-797565316F48}"/>
              </a:ext>
            </a:extLst>
          </p:cNvPr>
          <p:cNvSpPr/>
          <p:nvPr/>
        </p:nvSpPr>
        <p:spPr>
          <a:xfrm>
            <a:off x="4931289" y="5226922"/>
            <a:ext cx="3619546" cy="338025"/>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OS</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273472B1-A17B-1F7D-BF23-AAE0FE90ACBD}"/>
              </a:ext>
            </a:extLst>
          </p:cNvPr>
          <p:cNvSpPr/>
          <p:nvPr/>
        </p:nvSpPr>
        <p:spPr>
          <a:xfrm>
            <a:off x="4931289" y="4550915"/>
            <a:ext cx="3619545" cy="518820"/>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Ins="2484000" rtlCol="0" anchor="ctr"/>
          <a:lstStyle/>
          <a:p>
            <a:pPr algn="ctr"/>
            <a:r>
              <a:rPr lang="en-US" altLang="ja-JP" dirty="0">
                <a:solidFill>
                  <a:schemeClr val="tx1"/>
                </a:solidFill>
              </a:rPr>
              <a:t>enclave</a:t>
            </a:r>
            <a:endParaRPr kumimoji="1" lang="ja-JP" altLang="en-US">
              <a:solidFill>
                <a:schemeClr val="tx1"/>
              </a:solidFill>
            </a:endParaRPr>
          </a:p>
        </p:txBody>
      </p:sp>
      <p:sp>
        <p:nvSpPr>
          <p:cNvPr id="10" name="正方形/長方形 9">
            <a:extLst>
              <a:ext uri="{FF2B5EF4-FFF2-40B4-BE49-F238E27FC236}">
                <a16:creationId xmlns:a16="http://schemas.microsoft.com/office/drawing/2014/main" id="{E1AE6FF1-E810-1AC5-80DC-4C0292DECE92}"/>
              </a:ext>
            </a:extLst>
          </p:cNvPr>
          <p:cNvSpPr/>
          <p:nvPr/>
        </p:nvSpPr>
        <p:spPr>
          <a:xfrm>
            <a:off x="6468430" y="4637121"/>
            <a:ext cx="1923381"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12" name="正方形/長方形 11">
            <a:extLst>
              <a:ext uri="{FF2B5EF4-FFF2-40B4-BE49-F238E27FC236}">
                <a16:creationId xmlns:a16="http://schemas.microsoft.com/office/drawing/2014/main" id="{BBEFCE59-B113-BA86-762E-BF718C188067}"/>
              </a:ext>
            </a:extLst>
          </p:cNvPr>
          <p:cNvSpPr/>
          <p:nvPr/>
        </p:nvSpPr>
        <p:spPr>
          <a:xfrm>
            <a:off x="4931289" y="6291183"/>
            <a:ext cx="3619545" cy="30938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SMM program</a:t>
            </a:r>
            <a:endParaRPr kumimoji="1" lang="ja-JP" altLang="en-US">
              <a:solidFill>
                <a:schemeClr val="tx1"/>
              </a:solidFill>
            </a:endParaRPr>
          </a:p>
        </p:txBody>
      </p:sp>
      <p:sp>
        <p:nvSpPr>
          <p:cNvPr id="35" name="正方形/長方形 34">
            <a:extLst>
              <a:ext uri="{FF2B5EF4-FFF2-40B4-BE49-F238E27FC236}">
                <a16:creationId xmlns:a16="http://schemas.microsoft.com/office/drawing/2014/main" id="{0691BBE3-824D-AA32-2B38-F414BFE92980}"/>
              </a:ext>
            </a:extLst>
          </p:cNvPr>
          <p:cNvSpPr/>
          <p:nvPr/>
        </p:nvSpPr>
        <p:spPr>
          <a:xfrm>
            <a:off x="7436751" y="5736398"/>
            <a:ext cx="714694" cy="309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solidFill>
                  <a:srgbClr val="C00000"/>
                </a:solidFill>
              </a:rPr>
              <a:t>SMI</a:t>
            </a:r>
            <a:endParaRPr kumimoji="1" lang="ja-JP" altLang="en-US" b="1" i="1">
              <a:solidFill>
                <a:srgbClr val="C00000"/>
              </a:solidFill>
            </a:endParaRPr>
          </a:p>
        </p:txBody>
      </p:sp>
      <p:sp>
        <p:nvSpPr>
          <p:cNvPr id="36" name="正方形/長方形 35">
            <a:extLst>
              <a:ext uri="{FF2B5EF4-FFF2-40B4-BE49-F238E27FC236}">
                <a16:creationId xmlns:a16="http://schemas.microsoft.com/office/drawing/2014/main" id="{97D1248B-AACD-4C3C-0905-B1B874E3A102}"/>
              </a:ext>
            </a:extLst>
          </p:cNvPr>
          <p:cNvSpPr/>
          <p:nvPr/>
        </p:nvSpPr>
        <p:spPr>
          <a:xfrm>
            <a:off x="5854090" y="5798859"/>
            <a:ext cx="961689" cy="309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i="1" dirty="0">
                <a:solidFill>
                  <a:srgbClr val="C00000"/>
                </a:solidFill>
              </a:rPr>
              <a:t>a</a:t>
            </a:r>
            <a:r>
              <a:rPr kumimoji="1" lang="en-US" altLang="ja-JP" b="1" i="1" dirty="0">
                <a:solidFill>
                  <a:srgbClr val="C00000"/>
                </a:solidFill>
              </a:rPr>
              <a:t>ccess</a:t>
            </a:r>
            <a:endParaRPr kumimoji="1" lang="ja-JP" altLang="en-US" b="1" i="1">
              <a:solidFill>
                <a:srgbClr val="C00000"/>
              </a:solidFill>
            </a:endParaRPr>
          </a:p>
        </p:txBody>
      </p:sp>
      <p:sp>
        <p:nvSpPr>
          <p:cNvPr id="38" name="正方形/長方形 37">
            <a:extLst>
              <a:ext uri="{FF2B5EF4-FFF2-40B4-BE49-F238E27FC236}">
                <a16:creationId xmlns:a16="http://schemas.microsoft.com/office/drawing/2014/main" id="{9A8AA022-26D4-0228-896C-917E419CFE64}"/>
              </a:ext>
            </a:extLst>
          </p:cNvPr>
          <p:cNvSpPr/>
          <p:nvPr/>
        </p:nvSpPr>
        <p:spPr>
          <a:xfrm>
            <a:off x="3465468" y="4422187"/>
            <a:ext cx="5281909" cy="1294050"/>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0" name="直線矢印コネクタ 19">
            <a:extLst>
              <a:ext uri="{FF2B5EF4-FFF2-40B4-BE49-F238E27FC236}">
                <a16:creationId xmlns:a16="http://schemas.microsoft.com/office/drawing/2014/main" id="{0C595908-88BA-AB3E-191A-5831BCC58F48}"/>
              </a:ext>
            </a:extLst>
          </p:cNvPr>
          <p:cNvCxnSpPr>
            <a:cxnSpLocks/>
            <a:stCxn id="10" idx="2"/>
          </p:cNvCxnSpPr>
          <p:nvPr/>
        </p:nvCxnSpPr>
        <p:spPr>
          <a:xfrm>
            <a:off x="7430121" y="4975146"/>
            <a:ext cx="0" cy="1322938"/>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8458ECEB-061E-C203-0970-4828B50704A1}"/>
              </a:ext>
            </a:extLst>
          </p:cNvPr>
          <p:cNvCxnSpPr>
            <a:cxnSpLocks/>
          </p:cNvCxnSpPr>
          <p:nvPr/>
        </p:nvCxnSpPr>
        <p:spPr>
          <a:xfrm flipV="1">
            <a:off x="5854090" y="5564947"/>
            <a:ext cx="0" cy="726236"/>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9" name="正方形/長方形 38">
            <a:extLst>
              <a:ext uri="{FF2B5EF4-FFF2-40B4-BE49-F238E27FC236}">
                <a16:creationId xmlns:a16="http://schemas.microsoft.com/office/drawing/2014/main" id="{0F3E94FB-119F-CABB-990B-525FAC7E5D8D}"/>
              </a:ext>
            </a:extLst>
          </p:cNvPr>
          <p:cNvSpPr/>
          <p:nvPr/>
        </p:nvSpPr>
        <p:spPr>
          <a:xfrm>
            <a:off x="8726533" y="4912114"/>
            <a:ext cx="683705" cy="309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i="1" dirty="0">
                <a:solidFill>
                  <a:sysClr val="windowText" lastClr="000000"/>
                </a:solidFill>
              </a:rPr>
              <a:t>halt</a:t>
            </a:r>
            <a:endParaRPr kumimoji="1" lang="ja-JP" altLang="en-US" b="1" i="1">
              <a:solidFill>
                <a:sysClr val="windowText" lastClr="000000"/>
              </a:solidFill>
            </a:endParaRPr>
          </a:p>
        </p:txBody>
      </p:sp>
    </p:spTree>
    <p:extLst>
      <p:ext uri="{BB962C8B-B14F-4D97-AF65-F5344CB8AC3E}">
        <p14:creationId xmlns:p14="http://schemas.microsoft.com/office/powerpoint/2010/main" val="262270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5">
            <a:extLst>
              <a:ext uri="{FF2B5EF4-FFF2-40B4-BE49-F238E27FC236}">
                <a16:creationId xmlns:a16="http://schemas.microsoft.com/office/drawing/2014/main" id="{899B86F4-A3DB-E993-180D-7956CF072223}"/>
              </a:ext>
            </a:extLst>
          </p:cNvPr>
          <p:cNvSpPr/>
          <p:nvPr/>
        </p:nvSpPr>
        <p:spPr>
          <a:xfrm>
            <a:off x="2916439" y="4218058"/>
            <a:ext cx="3169799" cy="1997998"/>
          </a:xfrm>
          <a:custGeom>
            <a:avLst/>
            <a:gdLst>
              <a:gd name="connsiteX0" fmla="*/ 0 w 2987040"/>
              <a:gd name="connsiteY0" fmla="*/ 1612669 h 1612669"/>
              <a:gd name="connsiteX1" fmla="*/ 2987040 w 2987040"/>
              <a:gd name="connsiteY1" fmla="*/ 1612669 h 1612669"/>
              <a:gd name="connsiteX2" fmla="*/ 2987040 w 2987040"/>
              <a:gd name="connsiteY2" fmla="*/ 0 h 1612669"/>
            </a:gdLst>
            <a:ahLst/>
            <a:cxnLst>
              <a:cxn ang="0">
                <a:pos x="connsiteX0" y="connsiteY0"/>
              </a:cxn>
              <a:cxn ang="0">
                <a:pos x="connsiteX1" y="connsiteY1"/>
              </a:cxn>
              <a:cxn ang="0">
                <a:pos x="connsiteX2" y="connsiteY2"/>
              </a:cxn>
            </a:cxnLst>
            <a:rect l="l" t="t" r="r" b="b"/>
            <a:pathLst>
              <a:path w="2987040" h="1612669">
                <a:moveTo>
                  <a:pt x="0" y="1612669"/>
                </a:moveTo>
                <a:lnTo>
                  <a:pt x="2987040" y="1612669"/>
                </a:lnTo>
                <a:lnTo>
                  <a:pt x="2987040" y="0"/>
                </a:lnTo>
              </a:path>
            </a:pathLst>
          </a:cu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98B77F8-730F-EA2B-19BF-EC321168D1EF}"/>
              </a:ext>
            </a:extLst>
          </p:cNvPr>
          <p:cNvSpPr/>
          <p:nvPr/>
        </p:nvSpPr>
        <p:spPr>
          <a:xfrm>
            <a:off x="5562825" y="4916420"/>
            <a:ext cx="1068447" cy="309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solidFill>
                  <a:srgbClr val="C00000"/>
                </a:solidFill>
              </a:rPr>
              <a:t>monitor</a:t>
            </a:r>
            <a:endParaRPr kumimoji="1" lang="ja-JP" altLang="en-US" b="1" i="1">
              <a:solidFill>
                <a:srgbClr val="C00000"/>
              </a:solidFill>
            </a:endParaRPr>
          </a:p>
        </p:txBody>
      </p:sp>
      <p:sp>
        <p:nvSpPr>
          <p:cNvPr id="2" name="タイトル 1">
            <a:extLst>
              <a:ext uri="{FF2B5EF4-FFF2-40B4-BE49-F238E27FC236}">
                <a16:creationId xmlns:a16="http://schemas.microsoft.com/office/drawing/2014/main" id="{E49DFBAE-76FE-CE5B-9BC5-3C4333983782}"/>
              </a:ext>
            </a:extLst>
          </p:cNvPr>
          <p:cNvSpPr>
            <a:spLocks noGrp="1"/>
          </p:cNvSpPr>
          <p:nvPr>
            <p:ph type="title"/>
          </p:nvPr>
        </p:nvSpPr>
        <p:spPr/>
        <p:txBody>
          <a:bodyPr/>
          <a:lstStyle/>
          <a:p>
            <a:r>
              <a:rPr kumimoji="1" lang="en-US" altLang="ja-JP" dirty="0"/>
              <a:t>Protecting IDS </a:t>
            </a:r>
            <a:r>
              <a:rPr lang="en-US" altLang="ja-JP" dirty="0"/>
              <a:t>with</a:t>
            </a:r>
            <a:r>
              <a:rPr kumimoji="1" lang="en-US" altLang="ja-JP" dirty="0"/>
              <a:t> Arm TrustZone</a:t>
            </a:r>
            <a:endParaRPr kumimoji="1" lang="ja-JP" altLang="en-US"/>
          </a:p>
        </p:txBody>
      </p:sp>
      <p:sp>
        <p:nvSpPr>
          <p:cNvPr id="3" name="コンテンツ プレースホルダー 2">
            <a:extLst>
              <a:ext uri="{FF2B5EF4-FFF2-40B4-BE49-F238E27FC236}">
                <a16:creationId xmlns:a16="http://schemas.microsoft.com/office/drawing/2014/main" id="{5D3341F0-4AA7-C050-93EF-2F85F7801312}"/>
              </a:ext>
            </a:extLst>
          </p:cNvPr>
          <p:cNvSpPr>
            <a:spLocks noGrp="1"/>
          </p:cNvSpPr>
          <p:nvPr>
            <p:ph idx="1"/>
          </p:nvPr>
        </p:nvSpPr>
        <p:spPr/>
        <p:txBody>
          <a:bodyPr/>
          <a:lstStyle/>
          <a:p>
            <a:r>
              <a:rPr lang="en" altLang="ja-JP" dirty="0"/>
              <a:t>Execute IDS in the secure world of TrustZone </a:t>
            </a:r>
            <a:r>
              <a:rPr lang="en" altLang="ja-JP" sz="2200" dirty="0"/>
              <a:t>[Guerra+, QRS’18]</a:t>
            </a:r>
          </a:p>
          <a:p>
            <a:pPr lvl="1"/>
            <a:r>
              <a:rPr lang="en" altLang="ja-JP" dirty="0"/>
              <a:t>Monitor OS data in the normal world</a:t>
            </a:r>
          </a:p>
          <a:p>
            <a:pPr lvl="1"/>
            <a:r>
              <a:rPr lang="en" altLang="ja-JP" dirty="0"/>
              <a:t>Directly access the system memory of the normal world</a:t>
            </a:r>
          </a:p>
          <a:p>
            <a:pPr lvl="1"/>
            <a:r>
              <a:rPr kumimoji="1" lang="en-US" altLang="ja-JP" dirty="0"/>
              <a:t>Ar</a:t>
            </a:r>
            <a:r>
              <a:rPr lang="en-US" altLang="ja-JP" dirty="0"/>
              <a:t>m processors are commonly used in IoT devices</a:t>
            </a:r>
            <a:endParaRPr kumimoji="1" lang="en-US" altLang="ja-JP" dirty="0"/>
          </a:p>
          <a:p>
            <a:r>
              <a:rPr kumimoji="1" lang="en-US" altLang="ja-JP" dirty="0"/>
              <a:t>The secure world has higher privileges than necessary</a:t>
            </a:r>
            <a:endParaRPr lang="en-US" altLang="ja-JP" dirty="0"/>
          </a:p>
          <a:p>
            <a:pPr lvl="1"/>
            <a:r>
              <a:rPr lang="en" altLang="ja-JP" dirty="0"/>
              <a:t>Developing IDS in the secure world requires great caution</a:t>
            </a:r>
            <a:endParaRPr lang="en-US" altLang="ja-JP" dirty="0"/>
          </a:p>
          <a:p>
            <a:pPr lvl="1"/>
            <a:endParaRPr kumimoji="1" lang="ja-JP" altLang="en-US"/>
          </a:p>
        </p:txBody>
      </p:sp>
      <p:sp>
        <p:nvSpPr>
          <p:cNvPr id="4" name="スライド番号プレースホルダー 3">
            <a:extLst>
              <a:ext uri="{FF2B5EF4-FFF2-40B4-BE49-F238E27FC236}">
                <a16:creationId xmlns:a16="http://schemas.microsoft.com/office/drawing/2014/main" id="{080DC750-A425-5F5D-3980-F8F6151EB0AE}"/>
              </a:ext>
            </a:extLst>
          </p:cNvPr>
          <p:cNvSpPr>
            <a:spLocks noGrp="1"/>
          </p:cNvSpPr>
          <p:nvPr>
            <p:ph type="sldNum" sz="quarter" idx="12"/>
          </p:nvPr>
        </p:nvSpPr>
        <p:spPr/>
        <p:txBody>
          <a:bodyPr/>
          <a:lstStyle/>
          <a:p>
            <a:fld id="{D6F57A23-CB21-D340-80A0-623F78F268E8}" type="slidenum">
              <a:rPr kumimoji="1" lang="ja-JP" altLang="en-US" smtClean="0"/>
              <a:t>6</a:t>
            </a:fld>
            <a:endParaRPr kumimoji="1" lang="ja-JP" altLang="en-US"/>
          </a:p>
        </p:txBody>
      </p:sp>
      <p:sp>
        <p:nvSpPr>
          <p:cNvPr id="7" name="正方形/長方形 6">
            <a:extLst>
              <a:ext uri="{FF2B5EF4-FFF2-40B4-BE49-F238E27FC236}">
                <a16:creationId xmlns:a16="http://schemas.microsoft.com/office/drawing/2014/main" id="{C3FEFEF0-AF83-B834-4FAC-679B9B5CF9C1}"/>
              </a:ext>
            </a:extLst>
          </p:cNvPr>
          <p:cNvSpPr/>
          <p:nvPr/>
        </p:nvSpPr>
        <p:spPr>
          <a:xfrm>
            <a:off x="2924312" y="4767603"/>
            <a:ext cx="2644288" cy="132007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7845EF9-1868-DD61-0AC4-5E6950E3C1D6}"/>
              </a:ext>
            </a:extLst>
          </p:cNvPr>
          <p:cNvSpPr/>
          <p:nvPr/>
        </p:nvSpPr>
        <p:spPr>
          <a:xfrm>
            <a:off x="2916440" y="6356350"/>
            <a:ext cx="6359120" cy="365125"/>
          </a:xfrm>
          <a:prstGeom prst="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secure monitor</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B99A0FA6-8666-AFB2-8931-76044B4E7D8D}"/>
              </a:ext>
            </a:extLst>
          </p:cNvPr>
          <p:cNvSpPr/>
          <p:nvPr/>
        </p:nvSpPr>
        <p:spPr>
          <a:xfrm>
            <a:off x="6631272" y="4762819"/>
            <a:ext cx="2644288" cy="1320076"/>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750434B-CEF9-4737-9EE9-A52E25C2E0FE}"/>
              </a:ext>
            </a:extLst>
          </p:cNvPr>
          <p:cNvSpPr/>
          <p:nvPr/>
        </p:nvSpPr>
        <p:spPr>
          <a:xfrm>
            <a:off x="6884412" y="4977645"/>
            <a:ext cx="615904"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2FB09D54-893E-BAA3-B9FB-70540305BFFA}"/>
              </a:ext>
            </a:extLst>
          </p:cNvPr>
          <p:cNvSpPr/>
          <p:nvPr/>
        </p:nvSpPr>
        <p:spPr>
          <a:xfrm>
            <a:off x="6884411" y="5546999"/>
            <a:ext cx="2146463"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trusted OS</a:t>
            </a:r>
            <a:endParaRPr kumimoji="1" lang="ja-JP" altLang="en-US">
              <a:solidFill>
                <a:schemeClr val="tx1"/>
              </a:solidFill>
            </a:endParaRPr>
          </a:p>
        </p:txBody>
      </p:sp>
      <p:sp>
        <p:nvSpPr>
          <p:cNvPr id="12" name="正方形/長方形 11">
            <a:extLst>
              <a:ext uri="{FF2B5EF4-FFF2-40B4-BE49-F238E27FC236}">
                <a16:creationId xmlns:a16="http://schemas.microsoft.com/office/drawing/2014/main" id="{35D0A5B5-2D53-5062-D4D9-B049238B1EA5}"/>
              </a:ext>
            </a:extLst>
          </p:cNvPr>
          <p:cNvSpPr/>
          <p:nvPr/>
        </p:nvSpPr>
        <p:spPr>
          <a:xfrm>
            <a:off x="3162166" y="5549846"/>
            <a:ext cx="2146463"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OS</a:t>
            </a: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BDEB7CFE-A32D-BEF5-E3FE-10585DF5F341}"/>
              </a:ext>
            </a:extLst>
          </p:cNvPr>
          <p:cNvSpPr/>
          <p:nvPr/>
        </p:nvSpPr>
        <p:spPr>
          <a:xfrm>
            <a:off x="3170139" y="4972675"/>
            <a:ext cx="2146463" cy="345703"/>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application</a:t>
            </a: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ACB75F43-B19F-AB65-C8E5-4669470AE459}"/>
              </a:ext>
            </a:extLst>
          </p:cNvPr>
          <p:cNvSpPr/>
          <p:nvPr/>
        </p:nvSpPr>
        <p:spPr>
          <a:xfrm>
            <a:off x="2658471" y="4218058"/>
            <a:ext cx="3169798" cy="57604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normal world</a:t>
            </a:r>
            <a:r>
              <a:rPr lang="en-US" altLang="ja-JP" dirty="0">
                <a:solidFill>
                  <a:schemeClr val="tx1"/>
                </a:solidFill>
              </a:rPr>
              <a:t> </a:t>
            </a:r>
            <a:r>
              <a:rPr kumimoji="1" lang="en-US" altLang="ja-JP" dirty="0">
                <a:solidFill>
                  <a:schemeClr val="tx1"/>
                </a:solidFill>
              </a:rPr>
              <a:t>(</a:t>
            </a:r>
            <a:r>
              <a:rPr lang="en-US" altLang="ja-JP" dirty="0">
                <a:solidFill>
                  <a:schemeClr val="tx1"/>
                </a:solidFill>
              </a:rPr>
              <a:t>target system</a:t>
            </a:r>
            <a:r>
              <a:rPr kumimoji="1" lang="en-US" altLang="ja-JP" dirty="0">
                <a:solidFill>
                  <a:schemeClr val="tx1"/>
                </a:solidFill>
              </a:rPr>
              <a:t>)</a:t>
            </a: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68C9B2A1-9A96-33DD-A343-40BDFA989E0E}"/>
              </a:ext>
            </a:extLst>
          </p:cNvPr>
          <p:cNvSpPr/>
          <p:nvPr/>
        </p:nvSpPr>
        <p:spPr>
          <a:xfrm>
            <a:off x="6631272" y="4218057"/>
            <a:ext cx="2644288" cy="54615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secure world</a:t>
            </a: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9858A269-25D3-2D00-9BD8-1272494A4646}"/>
              </a:ext>
            </a:extLst>
          </p:cNvPr>
          <p:cNvSpPr/>
          <p:nvPr/>
        </p:nvSpPr>
        <p:spPr>
          <a:xfrm>
            <a:off x="7624532" y="4977645"/>
            <a:ext cx="615904" cy="345703"/>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a:t>
            </a: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62726684-BD75-86FE-DCC2-A029D358184E}"/>
              </a:ext>
            </a:extLst>
          </p:cNvPr>
          <p:cNvSpPr/>
          <p:nvPr/>
        </p:nvSpPr>
        <p:spPr>
          <a:xfrm>
            <a:off x="8364653" y="4969967"/>
            <a:ext cx="615904" cy="345703"/>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a:t>
            </a:r>
            <a:endParaRPr kumimoji="1" lang="ja-JP" altLang="en-US">
              <a:solidFill>
                <a:schemeClr val="tx1"/>
              </a:solidFill>
            </a:endParaRPr>
          </a:p>
        </p:txBody>
      </p:sp>
      <p:cxnSp>
        <p:nvCxnSpPr>
          <p:cNvPr id="19" name="直線矢印コネクタ 18">
            <a:extLst>
              <a:ext uri="{FF2B5EF4-FFF2-40B4-BE49-F238E27FC236}">
                <a16:creationId xmlns:a16="http://schemas.microsoft.com/office/drawing/2014/main" id="{54604C6E-B136-3457-68A5-411EDB12FB72}"/>
              </a:ext>
            </a:extLst>
          </p:cNvPr>
          <p:cNvCxnSpPr>
            <a:cxnSpLocks/>
            <a:stCxn id="10" idx="1"/>
            <a:endCxn id="12" idx="3"/>
          </p:cNvCxnSpPr>
          <p:nvPr/>
        </p:nvCxnSpPr>
        <p:spPr>
          <a:xfrm flipH="1">
            <a:off x="5308629" y="5146658"/>
            <a:ext cx="1575783" cy="57604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9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14B9-C119-65A0-0B6F-28E2802114EC}"/>
              </a:ext>
            </a:extLst>
          </p:cNvPr>
          <p:cNvSpPr>
            <a:spLocks noGrp="1"/>
          </p:cNvSpPr>
          <p:nvPr>
            <p:ph type="title"/>
          </p:nvPr>
        </p:nvSpPr>
        <p:spPr>
          <a:xfrm>
            <a:off x="609600" y="225779"/>
            <a:ext cx="10992899" cy="902933"/>
          </a:xfrm>
        </p:spPr>
        <p:txBody>
          <a:bodyPr/>
          <a:lstStyle/>
          <a:p>
            <a:r>
              <a:rPr lang="en-US" dirty="0"/>
              <a:t>Our Approach: Keyspector</a:t>
            </a:r>
            <a:endParaRPr lang="en-JP"/>
          </a:p>
        </p:txBody>
      </p:sp>
      <p:sp>
        <p:nvSpPr>
          <p:cNvPr id="3" name="Content Placeholder 2">
            <a:extLst>
              <a:ext uri="{FF2B5EF4-FFF2-40B4-BE49-F238E27FC236}">
                <a16:creationId xmlns:a16="http://schemas.microsoft.com/office/drawing/2014/main" id="{C05C67BB-B27A-CDB8-60CF-B55E753161FD}"/>
              </a:ext>
            </a:extLst>
          </p:cNvPr>
          <p:cNvSpPr>
            <a:spLocks noGrp="1"/>
          </p:cNvSpPr>
          <p:nvPr>
            <p:ph idx="1"/>
          </p:nvPr>
        </p:nvSpPr>
        <p:spPr>
          <a:xfrm>
            <a:off x="609600" y="1300163"/>
            <a:ext cx="10992899" cy="5191074"/>
          </a:xfrm>
        </p:spPr>
        <p:txBody>
          <a:bodyPr/>
          <a:lstStyle/>
          <a:p>
            <a:r>
              <a:rPr lang="en-US" altLang="ja-JP" dirty="0"/>
              <a:t>Enable the secure execution of IDS using RISC-V Keystone </a:t>
            </a:r>
          </a:p>
          <a:p>
            <a:pPr lvl="1"/>
            <a:r>
              <a:rPr lang="en-US" altLang="ja-JP" dirty="0"/>
              <a:t>Keystone is a TEE for RISC-V processors</a:t>
            </a:r>
          </a:p>
          <a:p>
            <a:pPr lvl="1"/>
            <a:r>
              <a:rPr lang="en-US" altLang="ja-JP" dirty="0"/>
              <a:t>RISC-V is expected to be widely adopted in IoT devices</a:t>
            </a:r>
            <a:endParaRPr lang="ja-JP"/>
          </a:p>
          <a:p>
            <a:r>
              <a:rPr lang="en" altLang="ja-JP" dirty="0"/>
              <a:t>Execute IDS inside a Keystone enclave</a:t>
            </a:r>
          </a:p>
          <a:p>
            <a:pPr lvl="1"/>
            <a:r>
              <a:rPr lang="en" altLang="ja-JP" dirty="0"/>
              <a:t>An enclave is strictly isolated from the target system</a:t>
            </a:r>
            <a:endParaRPr lang="en-US" altLang="ja-JP" dirty="0"/>
          </a:p>
          <a:p>
            <a:pPr lvl="1"/>
            <a:r>
              <a:rPr lang="en" altLang="ja-JP" dirty="0"/>
              <a:t>The security monitor in the highest privilege enforces the isolation</a:t>
            </a:r>
          </a:p>
          <a:p>
            <a:pPr lvl="1"/>
            <a:endParaRPr lang="en-US" altLang="ja-JP" dirty="0"/>
          </a:p>
        </p:txBody>
      </p:sp>
      <p:sp>
        <p:nvSpPr>
          <p:cNvPr id="4" name="Slide Number Placeholder 3">
            <a:extLst>
              <a:ext uri="{FF2B5EF4-FFF2-40B4-BE49-F238E27FC236}">
                <a16:creationId xmlns:a16="http://schemas.microsoft.com/office/drawing/2014/main" id="{B2FF827D-E5F1-A36F-8438-536ADD05C576}"/>
              </a:ext>
            </a:extLst>
          </p:cNvPr>
          <p:cNvSpPr>
            <a:spLocks noGrp="1"/>
          </p:cNvSpPr>
          <p:nvPr>
            <p:ph type="sldNum" sz="quarter" idx="12"/>
          </p:nvPr>
        </p:nvSpPr>
        <p:spPr>
          <a:xfrm>
            <a:off x="11116162" y="66077"/>
            <a:ext cx="917852" cy="365125"/>
          </a:xfrm>
        </p:spPr>
        <p:txBody>
          <a:bodyPr/>
          <a:lstStyle/>
          <a:p>
            <a:fld id="{D6F57A23-CB21-D340-80A0-623F78F268E8}" type="slidenum">
              <a:rPr lang="ja-JP" altLang="en-US" smtClean="0"/>
              <a:pPr/>
              <a:t>7</a:t>
            </a:fld>
            <a:endParaRPr lang="ja-JP" altLang="en-US"/>
          </a:p>
        </p:txBody>
      </p:sp>
      <p:grpSp>
        <p:nvGrpSpPr>
          <p:cNvPr id="24" name="グループ化 23">
            <a:extLst>
              <a:ext uri="{FF2B5EF4-FFF2-40B4-BE49-F238E27FC236}">
                <a16:creationId xmlns:a16="http://schemas.microsoft.com/office/drawing/2014/main" id="{0D8C9BFD-C0DE-5F65-326A-6517DAF040D0}"/>
              </a:ext>
            </a:extLst>
          </p:cNvPr>
          <p:cNvGrpSpPr/>
          <p:nvPr/>
        </p:nvGrpSpPr>
        <p:grpSpPr>
          <a:xfrm>
            <a:off x="2084566" y="4265000"/>
            <a:ext cx="8022867" cy="2338567"/>
            <a:chOff x="1709530" y="4317265"/>
            <a:chExt cx="8022867" cy="2338567"/>
          </a:xfrm>
        </p:grpSpPr>
        <p:sp>
          <p:nvSpPr>
            <p:cNvPr id="25" name="正方形/長方形 24">
              <a:extLst>
                <a:ext uri="{FF2B5EF4-FFF2-40B4-BE49-F238E27FC236}">
                  <a16:creationId xmlns:a16="http://schemas.microsoft.com/office/drawing/2014/main" id="{B0227A80-D8FA-44D6-74A8-63018E5BE444}"/>
                </a:ext>
              </a:extLst>
            </p:cNvPr>
            <p:cNvSpPr/>
            <p:nvPr/>
          </p:nvSpPr>
          <p:spPr>
            <a:xfrm>
              <a:off x="6808630" y="4628487"/>
              <a:ext cx="2644288" cy="1320076"/>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EE001E34-30E7-0790-A18A-0DC54A131E29}"/>
                </a:ext>
              </a:extLst>
            </p:cNvPr>
            <p:cNvSpPr/>
            <p:nvPr/>
          </p:nvSpPr>
          <p:spPr>
            <a:xfrm>
              <a:off x="6766541" y="4676658"/>
              <a:ext cx="2644288" cy="1320076"/>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2F07C9BA-C251-BD8F-3ADB-E18DC4CB229C}"/>
                </a:ext>
              </a:extLst>
            </p:cNvPr>
            <p:cNvSpPr/>
            <p:nvPr/>
          </p:nvSpPr>
          <p:spPr>
            <a:xfrm>
              <a:off x="3017492" y="4728511"/>
              <a:ext cx="2644288" cy="132007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FF939CB9-61BC-4702-8880-520D04F786F0}"/>
                </a:ext>
              </a:extLst>
            </p:cNvPr>
            <p:cNvSpPr/>
            <p:nvPr/>
          </p:nvSpPr>
          <p:spPr>
            <a:xfrm>
              <a:off x="3009619" y="6290707"/>
              <a:ext cx="6359120" cy="365125"/>
            </a:xfrm>
            <a:prstGeom prst="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security monitor</a:t>
              </a:r>
              <a:endParaRPr kumimoji="1" lang="ja-JP" altLang="en-US">
                <a:solidFill>
                  <a:schemeClr val="tx1"/>
                </a:solidFill>
              </a:endParaRPr>
            </a:p>
          </p:txBody>
        </p:sp>
        <p:sp>
          <p:nvSpPr>
            <p:cNvPr id="29" name="正方形/長方形 28">
              <a:extLst>
                <a:ext uri="{FF2B5EF4-FFF2-40B4-BE49-F238E27FC236}">
                  <a16:creationId xmlns:a16="http://schemas.microsoft.com/office/drawing/2014/main" id="{D393A6BC-9F5C-6C58-FC76-E08F11D7F267}"/>
                </a:ext>
              </a:extLst>
            </p:cNvPr>
            <p:cNvSpPr/>
            <p:nvPr/>
          </p:nvSpPr>
          <p:spPr>
            <a:xfrm>
              <a:off x="6724452" y="4723727"/>
              <a:ext cx="2644288" cy="1320076"/>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32233691-2039-6193-7FB5-220551E4EE5C}"/>
                </a:ext>
              </a:extLst>
            </p:cNvPr>
            <p:cNvSpPr/>
            <p:nvPr/>
          </p:nvSpPr>
          <p:spPr>
            <a:xfrm>
              <a:off x="6977591" y="4938553"/>
              <a:ext cx="2146463"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31" name="正方形/長方形 30">
              <a:extLst>
                <a:ext uri="{FF2B5EF4-FFF2-40B4-BE49-F238E27FC236}">
                  <a16:creationId xmlns:a16="http://schemas.microsoft.com/office/drawing/2014/main" id="{510F6021-392C-48B5-97C1-2292BA6CA1D2}"/>
                </a:ext>
              </a:extLst>
            </p:cNvPr>
            <p:cNvSpPr/>
            <p:nvPr/>
          </p:nvSpPr>
          <p:spPr>
            <a:xfrm>
              <a:off x="6977591" y="5507907"/>
              <a:ext cx="2146463"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runtime</a:t>
              </a:r>
              <a:endParaRPr kumimoji="1" lang="ja-JP" altLang="en-US">
                <a:solidFill>
                  <a:schemeClr val="tx1"/>
                </a:solidFill>
              </a:endParaRPr>
            </a:p>
          </p:txBody>
        </p:sp>
        <p:sp>
          <p:nvSpPr>
            <p:cNvPr id="32" name="正方形/長方形 31">
              <a:extLst>
                <a:ext uri="{FF2B5EF4-FFF2-40B4-BE49-F238E27FC236}">
                  <a16:creationId xmlns:a16="http://schemas.microsoft.com/office/drawing/2014/main" id="{00EA25B7-C20E-FB92-A97E-0FB0D536D9C2}"/>
                </a:ext>
              </a:extLst>
            </p:cNvPr>
            <p:cNvSpPr/>
            <p:nvPr/>
          </p:nvSpPr>
          <p:spPr>
            <a:xfrm>
              <a:off x="3263318" y="5515974"/>
              <a:ext cx="2146463"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OS</a:t>
              </a:r>
              <a:endParaRPr kumimoji="1" lang="ja-JP" altLang="en-US">
                <a:solidFill>
                  <a:schemeClr val="tx1"/>
                </a:solidFill>
              </a:endParaRPr>
            </a:p>
          </p:txBody>
        </p:sp>
        <p:sp>
          <p:nvSpPr>
            <p:cNvPr id="33" name="正方形/長方形 32">
              <a:extLst>
                <a:ext uri="{FF2B5EF4-FFF2-40B4-BE49-F238E27FC236}">
                  <a16:creationId xmlns:a16="http://schemas.microsoft.com/office/drawing/2014/main" id="{AF014323-3DB4-BB4D-3BD3-276E056CDA10}"/>
                </a:ext>
              </a:extLst>
            </p:cNvPr>
            <p:cNvSpPr/>
            <p:nvPr/>
          </p:nvSpPr>
          <p:spPr>
            <a:xfrm>
              <a:off x="3263319" y="4933583"/>
              <a:ext cx="2146463" cy="345703"/>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application</a:t>
              </a:r>
              <a:endParaRPr kumimoji="1" lang="ja-JP" altLang="en-US">
                <a:solidFill>
                  <a:schemeClr val="tx1"/>
                </a:solidFill>
              </a:endParaRPr>
            </a:p>
          </p:txBody>
        </p:sp>
        <p:sp>
          <p:nvSpPr>
            <p:cNvPr id="34" name="正方形/長方形 33">
              <a:extLst>
                <a:ext uri="{FF2B5EF4-FFF2-40B4-BE49-F238E27FC236}">
                  <a16:creationId xmlns:a16="http://schemas.microsoft.com/office/drawing/2014/main" id="{4ED421D2-E1FF-7DA0-3924-13C1C7126B64}"/>
                </a:ext>
              </a:extLst>
            </p:cNvPr>
            <p:cNvSpPr/>
            <p:nvPr/>
          </p:nvSpPr>
          <p:spPr>
            <a:xfrm>
              <a:off x="3298081" y="4321030"/>
              <a:ext cx="2127380"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target system</a:t>
              </a:r>
              <a:endParaRPr kumimoji="1" lang="ja-JP" altLang="en-US">
                <a:solidFill>
                  <a:schemeClr val="tx1"/>
                </a:solidFill>
              </a:endParaRPr>
            </a:p>
          </p:txBody>
        </p:sp>
        <p:sp>
          <p:nvSpPr>
            <p:cNvPr id="35" name="正方形/長方形 34">
              <a:extLst>
                <a:ext uri="{FF2B5EF4-FFF2-40B4-BE49-F238E27FC236}">
                  <a16:creationId xmlns:a16="http://schemas.microsoft.com/office/drawing/2014/main" id="{7E4DB0CB-5916-9113-C2AD-906474F70A0C}"/>
                </a:ext>
              </a:extLst>
            </p:cNvPr>
            <p:cNvSpPr/>
            <p:nvPr/>
          </p:nvSpPr>
          <p:spPr>
            <a:xfrm>
              <a:off x="6987132" y="4317265"/>
              <a:ext cx="2127380"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a:t>
              </a:r>
              <a:endParaRPr kumimoji="1" lang="ja-JP" altLang="en-US">
                <a:solidFill>
                  <a:schemeClr val="tx1"/>
                </a:solidFill>
              </a:endParaRPr>
            </a:p>
          </p:txBody>
        </p:sp>
        <p:sp>
          <p:nvSpPr>
            <p:cNvPr id="36" name="テキスト ボックス 35">
              <a:extLst>
                <a:ext uri="{FF2B5EF4-FFF2-40B4-BE49-F238E27FC236}">
                  <a16:creationId xmlns:a16="http://schemas.microsoft.com/office/drawing/2014/main" id="{E7069A30-DC0F-4C1F-0C64-DB1152A20343}"/>
                </a:ext>
              </a:extLst>
            </p:cNvPr>
            <p:cNvSpPr txBox="1"/>
            <p:nvPr/>
          </p:nvSpPr>
          <p:spPr>
            <a:xfrm>
              <a:off x="5654142" y="4872930"/>
              <a:ext cx="1063817" cy="369332"/>
            </a:xfrm>
            <a:prstGeom prst="rect">
              <a:avLst/>
            </a:prstGeom>
            <a:noFill/>
          </p:spPr>
          <p:txBody>
            <a:bodyPr wrap="none" rtlCol="0">
              <a:spAutoFit/>
            </a:bodyPr>
            <a:lstStyle/>
            <a:p>
              <a:r>
                <a:rPr lang="en-US" altLang="ja-JP" b="1" i="1" dirty="0">
                  <a:solidFill>
                    <a:srgbClr val="C00000"/>
                  </a:solidFill>
                </a:rPr>
                <a:t>monitor</a:t>
              </a:r>
              <a:endParaRPr kumimoji="1" lang="ja-JP" altLang="en-US" b="1" i="1">
                <a:solidFill>
                  <a:srgbClr val="C00000"/>
                </a:solidFill>
              </a:endParaRPr>
            </a:p>
          </p:txBody>
        </p:sp>
        <p:cxnSp>
          <p:nvCxnSpPr>
            <p:cNvPr id="38" name="直線矢印コネクタ 37">
              <a:extLst>
                <a:ext uri="{FF2B5EF4-FFF2-40B4-BE49-F238E27FC236}">
                  <a16:creationId xmlns:a16="http://schemas.microsoft.com/office/drawing/2014/main" id="{5BFF225D-5F45-8CF2-8EFC-F138F4EE09C4}"/>
                </a:ext>
              </a:extLst>
            </p:cNvPr>
            <p:cNvCxnSpPr>
              <a:cxnSpLocks/>
              <a:stCxn id="30" idx="1"/>
              <a:endCxn id="32" idx="3"/>
            </p:cNvCxnSpPr>
            <p:nvPr/>
          </p:nvCxnSpPr>
          <p:spPr>
            <a:xfrm flipH="1">
              <a:off x="5409781" y="5107566"/>
              <a:ext cx="1567810" cy="58126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CA5980B-009C-1110-EF7E-D403E9D8CBAA}"/>
                </a:ext>
              </a:extLst>
            </p:cNvPr>
            <p:cNvCxnSpPr>
              <a:cxnSpLocks/>
            </p:cNvCxnSpPr>
            <p:nvPr/>
          </p:nvCxnSpPr>
          <p:spPr>
            <a:xfrm>
              <a:off x="1709530" y="6176963"/>
              <a:ext cx="8022867"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正方形/長方形 41">
              <a:extLst>
                <a:ext uri="{FF2B5EF4-FFF2-40B4-BE49-F238E27FC236}">
                  <a16:creationId xmlns:a16="http://schemas.microsoft.com/office/drawing/2014/main" id="{CADB954C-44A5-FD5B-0B00-9E5653540C46}"/>
                </a:ext>
              </a:extLst>
            </p:cNvPr>
            <p:cNvSpPr/>
            <p:nvPr/>
          </p:nvSpPr>
          <p:spPr>
            <a:xfrm>
              <a:off x="1709530" y="6314441"/>
              <a:ext cx="1113729"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M-mode</a:t>
              </a:r>
              <a:endParaRPr kumimoji="1" lang="ja-JP" altLang="en-US">
                <a:solidFill>
                  <a:schemeClr val="tx1"/>
                </a:solidFill>
              </a:endParaRPr>
            </a:p>
          </p:txBody>
        </p:sp>
      </p:grpSp>
    </p:spTree>
    <p:extLst>
      <p:ext uri="{BB962C8B-B14F-4D97-AF65-F5344CB8AC3E}">
        <p14:creationId xmlns:p14="http://schemas.microsoft.com/office/powerpoint/2010/main" val="41361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EC0D3A-A7A0-74E9-C0D2-B02C795D4333}"/>
              </a:ext>
            </a:extLst>
          </p:cNvPr>
          <p:cNvSpPr>
            <a:spLocks noGrp="1"/>
          </p:cNvSpPr>
          <p:nvPr>
            <p:ph type="title"/>
          </p:nvPr>
        </p:nvSpPr>
        <p:spPr/>
        <p:txBody>
          <a:bodyPr/>
          <a:lstStyle/>
          <a:p>
            <a:r>
              <a:rPr lang="en-US" altLang="ja-JP" dirty="0"/>
              <a:t>Advantages of Keyspector</a:t>
            </a:r>
            <a:endParaRPr kumimoji="1" lang="ja-JP" altLang="en-US"/>
          </a:p>
        </p:txBody>
      </p:sp>
      <p:sp>
        <p:nvSpPr>
          <p:cNvPr id="3" name="コンテンツ プレースホルダー 2">
            <a:extLst>
              <a:ext uri="{FF2B5EF4-FFF2-40B4-BE49-F238E27FC236}">
                <a16:creationId xmlns:a16="http://schemas.microsoft.com/office/drawing/2014/main" id="{3441B1A0-5C11-F85D-4854-D2C061958ABD}"/>
              </a:ext>
            </a:extLst>
          </p:cNvPr>
          <p:cNvSpPr>
            <a:spLocks noGrp="1"/>
          </p:cNvSpPr>
          <p:nvPr>
            <p:ph idx="1"/>
          </p:nvPr>
        </p:nvSpPr>
        <p:spPr/>
        <p:txBody>
          <a:bodyPr/>
          <a:lstStyle/>
          <a:p>
            <a:r>
              <a:rPr lang="en" altLang="ja-JP" dirty="0"/>
              <a:t>Allow IDS to directly access system memory unlike SGX</a:t>
            </a:r>
          </a:p>
          <a:p>
            <a:pPr lvl="1"/>
            <a:r>
              <a:rPr lang="en" altLang="ja-JP" dirty="0"/>
              <a:t>Not rely on trusted components (BIOS) to obtain memory data</a:t>
            </a:r>
          </a:p>
          <a:p>
            <a:pPr lvl="1"/>
            <a:r>
              <a:rPr lang="en" altLang="ja-JP" dirty="0"/>
              <a:t>Not need to encrypt or integrity-check obtained memory data</a:t>
            </a:r>
          </a:p>
          <a:p>
            <a:r>
              <a:rPr lang="en" altLang="ja-JP" dirty="0"/>
              <a:t>Can protect the target system from erroneous IDS</a:t>
            </a:r>
          </a:p>
          <a:p>
            <a:pPr lvl="1"/>
            <a:r>
              <a:rPr lang="en" altLang="ja-JP" dirty="0"/>
              <a:t>An enclave has lower privileges than the secure world in TrustZone</a:t>
            </a:r>
          </a:p>
          <a:p>
            <a:pPr lvl="1"/>
            <a:r>
              <a:rPr lang="en" altLang="ja-JP" dirty="0"/>
              <a:t>IDS cannot destroy system memory</a:t>
            </a:r>
          </a:p>
          <a:p>
            <a:endParaRPr kumimoji="1" lang="ja-JP" altLang="en-US" dirty="0"/>
          </a:p>
        </p:txBody>
      </p:sp>
      <p:sp>
        <p:nvSpPr>
          <p:cNvPr id="4" name="スライド番号プレースホルダー 3">
            <a:extLst>
              <a:ext uri="{FF2B5EF4-FFF2-40B4-BE49-F238E27FC236}">
                <a16:creationId xmlns:a16="http://schemas.microsoft.com/office/drawing/2014/main" id="{835B90BE-2923-A8A3-3BDE-E928BA5A7A2A}"/>
              </a:ext>
            </a:extLst>
          </p:cNvPr>
          <p:cNvSpPr>
            <a:spLocks noGrp="1"/>
          </p:cNvSpPr>
          <p:nvPr>
            <p:ph type="sldNum" sz="quarter" idx="12"/>
          </p:nvPr>
        </p:nvSpPr>
        <p:spPr/>
        <p:txBody>
          <a:bodyPr/>
          <a:lstStyle/>
          <a:p>
            <a:fld id="{D6F57A23-CB21-D340-80A0-623F78F268E8}" type="slidenum">
              <a:rPr kumimoji="1" lang="ja-JP" altLang="en-US" smtClean="0"/>
              <a:t>8</a:t>
            </a:fld>
            <a:endParaRPr kumimoji="1" lang="ja-JP" altLang="en-US"/>
          </a:p>
        </p:txBody>
      </p:sp>
      <p:grpSp>
        <p:nvGrpSpPr>
          <p:cNvPr id="28" name="グループ化 27">
            <a:extLst>
              <a:ext uri="{FF2B5EF4-FFF2-40B4-BE49-F238E27FC236}">
                <a16:creationId xmlns:a16="http://schemas.microsoft.com/office/drawing/2014/main" id="{5E6BF825-0808-CA66-8A36-B4A44F903106}"/>
              </a:ext>
            </a:extLst>
          </p:cNvPr>
          <p:cNvGrpSpPr/>
          <p:nvPr/>
        </p:nvGrpSpPr>
        <p:grpSpPr>
          <a:xfrm>
            <a:off x="3534027" y="4269038"/>
            <a:ext cx="5123946" cy="2497324"/>
            <a:chOff x="3167642" y="4219381"/>
            <a:chExt cx="5123946" cy="2497324"/>
          </a:xfrm>
        </p:grpSpPr>
        <p:cxnSp>
          <p:nvCxnSpPr>
            <p:cNvPr id="40" name="直線コネクタ 39">
              <a:extLst>
                <a:ext uri="{FF2B5EF4-FFF2-40B4-BE49-F238E27FC236}">
                  <a16:creationId xmlns:a16="http://schemas.microsoft.com/office/drawing/2014/main" id="{28EA2252-84D9-AFEB-7519-153C619C8D06}"/>
                </a:ext>
              </a:extLst>
            </p:cNvPr>
            <p:cNvCxnSpPr>
              <a:cxnSpLocks/>
            </p:cNvCxnSpPr>
            <p:nvPr/>
          </p:nvCxnSpPr>
          <p:spPr>
            <a:xfrm>
              <a:off x="3168574" y="5783305"/>
              <a:ext cx="0" cy="482353"/>
            </a:xfrm>
            <a:prstGeom prst="line">
              <a:avLst/>
            </a:prstGeom>
            <a:ln w="19050" cmpd="sng">
              <a:solidFill>
                <a:schemeClr val="tx1"/>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C9CC1437-E5D6-CF02-71FA-500ABE3D759D}"/>
                </a:ext>
              </a:extLst>
            </p:cNvPr>
            <p:cNvCxnSpPr>
              <a:cxnSpLocks/>
            </p:cNvCxnSpPr>
            <p:nvPr/>
          </p:nvCxnSpPr>
          <p:spPr>
            <a:xfrm>
              <a:off x="5195058" y="5783305"/>
              <a:ext cx="1599756" cy="458855"/>
            </a:xfrm>
            <a:prstGeom prst="line">
              <a:avLst/>
            </a:prstGeom>
            <a:ln w="19050" cmpd="sng">
              <a:solidFill>
                <a:schemeClr val="tx1"/>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正方形/長方形 14">
              <a:extLst>
                <a:ext uri="{FF2B5EF4-FFF2-40B4-BE49-F238E27FC236}">
                  <a16:creationId xmlns:a16="http://schemas.microsoft.com/office/drawing/2014/main" id="{0505CC0A-7CC7-6D7F-5D3A-605216E18769}"/>
                </a:ext>
              </a:extLst>
            </p:cNvPr>
            <p:cNvSpPr/>
            <p:nvPr/>
          </p:nvSpPr>
          <p:spPr>
            <a:xfrm>
              <a:off x="3168574" y="4219381"/>
              <a:ext cx="2022701"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target system</a:t>
              </a:r>
              <a:endParaRPr kumimoji="1" lang="ja-JP" altLang="en-US" dirty="0">
                <a:solidFill>
                  <a:schemeClr val="tx1"/>
                </a:solidFill>
              </a:endParaRPr>
            </a:p>
          </p:txBody>
        </p:sp>
        <p:sp>
          <p:nvSpPr>
            <p:cNvPr id="16" name="正方形/長方形 15">
              <a:extLst>
                <a:ext uri="{FF2B5EF4-FFF2-40B4-BE49-F238E27FC236}">
                  <a16:creationId xmlns:a16="http://schemas.microsoft.com/office/drawing/2014/main" id="{28482A8C-9DB4-51BF-5730-462D81E73DE9}"/>
                </a:ext>
              </a:extLst>
            </p:cNvPr>
            <p:cNvSpPr/>
            <p:nvPr/>
          </p:nvSpPr>
          <p:spPr>
            <a:xfrm>
              <a:off x="6267955" y="4219381"/>
              <a:ext cx="2023633"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38927368-D3CD-5DED-A048-AB76D7EE9DE0}"/>
                </a:ext>
              </a:extLst>
            </p:cNvPr>
            <p:cNvSpPr/>
            <p:nvPr/>
          </p:nvSpPr>
          <p:spPr>
            <a:xfrm>
              <a:off x="3167642" y="4587791"/>
              <a:ext cx="2027416" cy="1195514"/>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FBCD693-2AF0-1278-C2F6-0DE49E35530D}"/>
                </a:ext>
              </a:extLst>
            </p:cNvPr>
            <p:cNvSpPr/>
            <p:nvPr/>
          </p:nvSpPr>
          <p:spPr>
            <a:xfrm>
              <a:off x="6267955" y="4587791"/>
              <a:ext cx="2023633" cy="1195514"/>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66054C2-3A4F-92F3-183F-DD6BD2EF1EFD}"/>
                </a:ext>
              </a:extLst>
            </p:cNvPr>
            <p:cNvSpPr/>
            <p:nvPr/>
          </p:nvSpPr>
          <p:spPr>
            <a:xfrm>
              <a:off x="6563509" y="4771101"/>
              <a:ext cx="1426872"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0A381CF3-B5A3-E267-DAE9-B4D0A7E733A9}"/>
                </a:ext>
              </a:extLst>
            </p:cNvPr>
            <p:cNvSpPr/>
            <p:nvPr/>
          </p:nvSpPr>
          <p:spPr>
            <a:xfrm>
              <a:off x="3428637" y="5247829"/>
              <a:ext cx="1505425"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OS</a:t>
              </a: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CA906A3A-3465-10AC-C6D5-512296D7D1C8}"/>
                </a:ext>
              </a:extLst>
            </p:cNvPr>
            <p:cNvSpPr/>
            <p:nvPr/>
          </p:nvSpPr>
          <p:spPr>
            <a:xfrm>
              <a:off x="3437634" y="4740552"/>
              <a:ext cx="1505425" cy="345703"/>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application</a:t>
              </a: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33B510D0-08B0-DB3C-5B6C-1E98450E24FE}"/>
                </a:ext>
              </a:extLst>
            </p:cNvPr>
            <p:cNvSpPr txBox="1"/>
            <p:nvPr/>
          </p:nvSpPr>
          <p:spPr>
            <a:xfrm>
              <a:off x="5248576" y="5148368"/>
              <a:ext cx="666914" cy="369332"/>
            </a:xfrm>
            <a:prstGeom prst="rect">
              <a:avLst/>
            </a:prstGeom>
            <a:noFill/>
            <a:ln>
              <a:noFill/>
            </a:ln>
          </p:spPr>
          <p:txBody>
            <a:bodyPr wrap="none" rtlCol="0">
              <a:spAutoFit/>
            </a:bodyPr>
            <a:lstStyle/>
            <a:p>
              <a:r>
                <a:rPr lang="en-US" altLang="ja-JP" b="1" i="1" dirty="0">
                  <a:solidFill>
                    <a:srgbClr val="0070C0"/>
                  </a:solidFill>
                </a:rPr>
                <a:t>read</a:t>
              </a:r>
              <a:endParaRPr kumimoji="1" lang="ja-JP" altLang="en-US" b="1" i="1" dirty="0">
                <a:solidFill>
                  <a:srgbClr val="0070C0"/>
                </a:solidFill>
              </a:endParaRPr>
            </a:p>
          </p:txBody>
        </p:sp>
        <p:cxnSp>
          <p:nvCxnSpPr>
            <p:cNvPr id="19" name="直線矢印コネクタ 18">
              <a:extLst>
                <a:ext uri="{FF2B5EF4-FFF2-40B4-BE49-F238E27FC236}">
                  <a16:creationId xmlns:a16="http://schemas.microsoft.com/office/drawing/2014/main" id="{78A289B0-B906-5D27-B1CB-5BC7B9ED8D7A}"/>
                </a:ext>
              </a:extLst>
            </p:cNvPr>
            <p:cNvCxnSpPr>
              <a:cxnSpLocks/>
            </p:cNvCxnSpPr>
            <p:nvPr/>
          </p:nvCxnSpPr>
          <p:spPr>
            <a:xfrm flipH="1">
              <a:off x="6006959" y="5124242"/>
              <a:ext cx="1398648" cy="11179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25AFE48B-6245-BF9B-F455-D87720EC4747}"/>
                </a:ext>
              </a:extLst>
            </p:cNvPr>
            <p:cNvSpPr/>
            <p:nvPr/>
          </p:nvSpPr>
          <p:spPr>
            <a:xfrm>
              <a:off x="3167642" y="6257850"/>
              <a:ext cx="3627172" cy="458855"/>
            </a:xfrm>
            <a:prstGeom prst="rect">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system memory</a:t>
              </a:r>
              <a:endParaRPr kumimoji="1" lang="ja-JP" altLang="en-US">
                <a:solidFill>
                  <a:schemeClr val="bg1"/>
                </a:solidFill>
              </a:endParaRPr>
            </a:p>
          </p:txBody>
        </p:sp>
        <p:cxnSp>
          <p:nvCxnSpPr>
            <p:cNvPr id="25" name="直線矢印コネクタ 24">
              <a:extLst>
                <a:ext uri="{FF2B5EF4-FFF2-40B4-BE49-F238E27FC236}">
                  <a16:creationId xmlns:a16="http://schemas.microsoft.com/office/drawing/2014/main" id="{B4024A09-D304-E329-77B0-B529FA0DDBAE}"/>
                </a:ext>
              </a:extLst>
            </p:cNvPr>
            <p:cNvCxnSpPr>
              <a:cxnSpLocks/>
            </p:cNvCxnSpPr>
            <p:nvPr/>
          </p:nvCxnSpPr>
          <p:spPr>
            <a:xfrm flipV="1">
              <a:off x="4893851" y="4966570"/>
              <a:ext cx="1669658" cy="127616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8A811D8F-B3DD-5209-2EEC-0CD765E25933}"/>
                </a:ext>
              </a:extLst>
            </p:cNvPr>
            <p:cNvSpPr txBox="1"/>
            <p:nvPr/>
          </p:nvSpPr>
          <p:spPr>
            <a:xfrm>
              <a:off x="7048895" y="5373171"/>
              <a:ext cx="740716" cy="369332"/>
            </a:xfrm>
            <a:prstGeom prst="rect">
              <a:avLst/>
            </a:prstGeom>
            <a:noFill/>
          </p:spPr>
          <p:txBody>
            <a:bodyPr wrap="none" rtlCol="0">
              <a:spAutoFit/>
            </a:bodyPr>
            <a:lstStyle/>
            <a:p>
              <a:r>
                <a:rPr lang="en-US" altLang="ja-JP" b="1" i="1" dirty="0"/>
                <a:t>write</a:t>
              </a:r>
              <a:endParaRPr kumimoji="1" lang="ja-JP" altLang="en-US" b="1" i="1" dirty="0"/>
            </a:p>
          </p:txBody>
        </p:sp>
        <p:sp>
          <p:nvSpPr>
            <p:cNvPr id="32" name="乗算記号 19">
              <a:extLst>
                <a:ext uri="{FF2B5EF4-FFF2-40B4-BE49-F238E27FC236}">
                  <a16:creationId xmlns:a16="http://schemas.microsoft.com/office/drawing/2014/main" id="{2A69E0AB-C38F-24E3-21F4-C29465EE8DBE}"/>
                </a:ext>
              </a:extLst>
            </p:cNvPr>
            <p:cNvSpPr/>
            <p:nvPr/>
          </p:nvSpPr>
          <p:spPr>
            <a:xfrm rot="2712420">
              <a:off x="5991494" y="5548988"/>
              <a:ext cx="1100064" cy="498866"/>
            </a:xfrm>
            <a:prstGeom prst="mathMultiply">
              <a:avLst>
                <a:gd name="adj1" fmla="val 1326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8121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ECA6E0-2846-917E-0325-8748888015EF}"/>
              </a:ext>
            </a:extLst>
          </p:cNvPr>
          <p:cNvSpPr>
            <a:spLocks noGrp="1"/>
          </p:cNvSpPr>
          <p:nvPr>
            <p:ph type="title"/>
          </p:nvPr>
        </p:nvSpPr>
        <p:spPr/>
        <p:txBody>
          <a:bodyPr/>
          <a:lstStyle/>
          <a:p>
            <a:r>
              <a:rPr lang="en" altLang="ja-JP" dirty="0"/>
              <a:t>Monitoring the State of Enclaves</a:t>
            </a:r>
            <a:endParaRPr kumimoji="1" lang="ja-JP" altLang="en-US"/>
          </a:p>
        </p:txBody>
      </p:sp>
      <p:sp>
        <p:nvSpPr>
          <p:cNvPr id="3" name="コンテンツ プレースホルダー 2">
            <a:extLst>
              <a:ext uri="{FF2B5EF4-FFF2-40B4-BE49-F238E27FC236}">
                <a16:creationId xmlns:a16="http://schemas.microsoft.com/office/drawing/2014/main" id="{411D4B98-31E4-4959-288A-55677AA9139E}"/>
              </a:ext>
            </a:extLst>
          </p:cNvPr>
          <p:cNvSpPr>
            <a:spLocks noGrp="1"/>
          </p:cNvSpPr>
          <p:nvPr>
            <p:ph idx="1"/>
          </p:nvPr>
        </p:nvSpPr>
        <p:spPr/>
        <p:txBody>
          <a:bodyPr/>
          <a:lstStyle/>
          <a:p>
            <a:r>
              <a:rPr lang="en" altLang="ja-JP" dirty="0"/>
              <a:t>Intruders can stop the low-privileged enclave running IDS</a:t>
            </a:r>
          </a:p>
          <a:p>
            <a:pPr lvl="1"/>
            <a:r>
              <a:rPr lang="en" altLang="ja-JP" dirty="0"/>
              <a:t>The target system can create, run, and terminate enclaves</a:t>
            </a:r>
          </a:p>
          <a:p>
            <a:pPr lvl="1"/>
            <a:r>
              <a:rPr lang="en" altLang="ja-JP" dirty="0"/>
              <a:t>Difficult to prevent this type of attack</a:t>
            </a:r>
          </a:p>
          <a:p>
            <a:r>
              <a:rPr lang="en" altLang="ja-JP" dirty="0"/>
              <a:t>The security monitor inspects the state of the enclave</a:t>
            </a:r>
          </a:p>
          <a:p>
            <a:pPr lvl="1"/>
            <a:r>
              <a:rPr lang="en" altLang="ja-JP" dirty="0"/>
              <a:t>Check for the presence of the enclave</a:t>
            </a:r>
          </a:p>
          <a:p>
            <a:pPr lvl="1"/>
            <a:r>
              <a:rPr lang="en" altLang="ja-JP" dirty="0"/>
              <a:t>Confirm that the enclave is periodically scheduled</a:t>
            </a:r>
          </a:p>
          <a:p>
            <a:pPr lvl="1"/>
            <a:endParaRPr lang="en" altLang="ja-JP" dirty="0"/>
          </a:p>
          <a:p>
            <a:endParaRPr kumimoji="1" lang="ja-JP" altLang="en-US"/>
          </a:p>
        </p:txBody>
      </p:sp>
      <p:sp>
        <p:nvSpPr>
          <p:cNvPr id="4" name="スライド番号プレースホルダー 3">
            <a:extLst>
              <a:ext uri="{FF2B5EF4-FFF2-40B4-BE49-F238E27FC236}">
                <a16:creationId xmlns:a16="http://schemas.microsoft.com/office/drawing/2014/main" id="{D87EEA62-F3F7-6608-9AB6-3E192098E6AB}"/>
              </a:ext>
            </a:extLst>
          </p:cNvPr>
          <p:cNvSpPr>
            <a:spLocks noGrp="1"/>
          </p:cNvSpPr>
          <p:nvPr>
            <p:ph type="sldNum" sz="quarter" idx="12"/>
          </p:nvPr>
        </p:nvSpPr>
        <p:spPr/>
        <p:txBody>
          <a:bodyPr/>
          <a:lstStyle/>
          <a:p>
            <a:fld id="{D6F57A23-CB21-D340-80A0-623F78F268E8}" type="slidenum">
              <a:rPr kumimoji="1" lang="ja-JP" altLang="en-US" smtClean="0"/>
              <a:t>9</a:t>
            </a:fld>
            <a:endParaRPr kumimoji="1" lang="ja-JP" altLang="en-US"/>
          </a:p>
        </p:txBody>
      </p:sp>
      <p:sp>
        <p:nvSpPr>
          <p:cNvPr id="5" name="正方形/長方形 4">
            <a:extLst>
              <a:ext uri="{FF2B5EF4-FFF2-40B4-BE49-F238E27FC236}">
                <a16:creationId xmlns:a16="http://schemas.microsoft.com/office/drawing/2014/main" id="{63326D43-85CC-21B0-1955-1F32127F559F}"/>
              </a:ext>
            </a:extLst>
          </p:cNvPr>
          <p:cNvSpPr/>
          <p:nvPr/>
        </p:nvSpPr>
        <p:spPr>
          <a:xfrm>
            <a:off x="3392528" y="4676246"/>
            <a:ext cx="2644288" cy="1059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3B3D293-15D8-B042-5D4F-FB27934C67B9}"/>
              </a:ext>
            </a:extLst>
          </p:cNvPr>
          <p:cNvSpPr/>
          <p:nvPr/>
        </p:nvSpPr>
        <p:spPr>
          <a:xfrm>
            <a:off x="3384655" y="6238442"/>
            <a:ext cx="6359120" cy="365125"/>
          </a:xfrm>
          <a:prstGeom prst="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security monitor</a:t>
            </a:r>
            <a:endParaRPr kumimoji="1" lang="ja-JP" altLang="en-US">
              <a:solidFill>
                <a:schemeClr val="tx1"/>
              </a:solidFill>
            </a:endParaRPr>
          </a:p>
        </p:txBody>
      </p:sp>
      <p:sp>
        <p:nvSpPr>
          <p:cNvPr id="7" name="正方形/長方形 6">
            <a:extLst>
              <a:ext uri="{FF2B5EF4-FFF2-40B4-BE49-F238E27FC236}">
                <a16:creationId xmlns:a16="http://schemas.microsoft.com/office/drawing/2014/main" id="{D3636158-E47F-0414-A6FF-3F52BA80A83E}"/>
              </a:ext>
            </a:extLst>
          </p:cNvPr>
          <p:cNvSpPr/>
          <p:nvPr/>
        </p:nvSpPr>
        <p:spPr>
          <a:xfrm>
            <a:off x="7099488" y="4671462"/>
            <a:ext cx="2644288" cy="1064320"/>
          </a:xfrm>
          <a:prstGeom prst="rect">
            <a:avLst/>
          </a:prstGeom>
          <a:solidFill>
            <a:schemeClr val="accent6">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37D146C-2569-AD90-8F04-6DBCC80229B7}"/>
              </a:ext>
            </a:extLst>
          </p:cNvPr>
          <p:cNvSpPr/>
          <p:nvPr/>
        </p:nvSpPr>
        <p:spPr>
          <a:xfrm>
            <a:off x="7352627" y="4796992"/>
            <a:ext cx="2146463" cy="338025"/>
          </a:xfrm>
          <a:prstGeom prst="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IDS</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9170AD0B-183A-D6B9-CD71-DEA18F33B954}"/>
              </a:ext>
            </a:extLst>
          </p:cNvPr>
          <p:cNvSpPr/>
          <p:nvPr/>
        </p:nvSpPr>
        <p:spPr>
          <a:xfrm>
            <a:off x="7343085" y="5252925"/>
            <a:ext cx="2146463" cy="345703"/>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runtime</a:t>
            </a:r>
            <a:endParaRPr kumimoji="1" lang="ja-JP" altLang="en-US">
              <a:solidFill>
                <a:schemeClr val="tx1"/>
              </a:solidFill>
            </a:endParaRPr>
          </a:p>
        </p:txBody>
      </p:sp>
      <p:sp>
        <p:nvSpPr>
          <p:cNvPr id="10" name="正方形/長方形 9">
            <a:extLst>
              <a:ext uri="{FF2B5EF4-FFF2-40B4-BE49-F238E27FC236}">
                <a16:creationId xmlns:a16="http://schemas.microsoft.com/office/drawing/2014/main" id="{4AF6DC3C-82F1-091B-CAA2-22949138A849}"/>
              </a:ext>
            </a:extLst>
          </p:cNvPr>
          <p:cNvSpPr/>
          <p:nvPr/>
        </p:nvSpPr>
        <p:spPr>
          <a:xfrm>
            <a:off x="3673117" y="4352943"/>
            <a:ext cx="2127380"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target system</a:t>
            </a: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8D16F72A-8937-8244-04D8-7F4AE4F6CADE}"/>
              </a:ext>
            </a:extLst>
          </p:cNvPr>
          <p:cNvSpPr/>
          <p:nvPr/>
        </p:nvSpPr>
        <p:spPr>
          <a:xfrm>
            <a:off x="7352627" y="4352943"/>
            <a:ext cx="2127380" cy="32614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enclave</a:t>
            </a:r>
            <a:endParaRPr kumimoji="1" lang="ja-JP" altLang="en-US">
              <a:solidFill>
                <a:schemeClr val="tx1"/>
              </a:solidFill>
            </a:endParaRPr>
          </a:p>
        </p:txBody>
      </p:sp>
      <p:sp>
        <p:nvSpPr>
          <p:cNvPr id="12" name="楕円 14">
            <a:extLst>
              <a:ext uri="{FF2B5EF4-FFF2-40B4-BE49-F238E27FC236}">
                <a16:creationId xmlns:a16="http://schemas.microsoft.com/office/drawing/2014/main" id="{18585A63-309A-7F87-349C-CA94D408B3E5}"/>
              </a:ext>
            </a:extLst>
          </p:cNvPr>
          <p:cNvSpPr/>
          <p:nvPr/>
        </p:nvSpPr>
        <p:spPr>
          <a:xfrm>
            <a:off x="3868285" y="4867334"/>
            <a:ext cx="1692774" cy="67257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process</a:t>
            </a:r>
            <a:endParaRPr kumimoji="1" lang="ja-JP" altLang="en-US"/>
          </a:p>
        </p:txBody>
      </p:sp>
      <p:cxnSp>
        <p:nvCxnSpPr>
          <p:cNvPr id="13" name="直線矢印コネクタ 12">
            <a:extLst>
              <a:ext uri="{FF2B5EF4-FFF2-40B4-BE49-F238E27FC236}">
                <a16:creationId xmlns:a16="http://schemas.microsoft.com/office/drawing/2014/main" id="{8716E536-79EC-5473-B837-576AEC8C6B40}"/>
              </a:ext>
            </a:extLst>
          </p:cNvPr>
          <p:cNvCxnSpPr>
            <a:cxnSpLocks/>
            <a:stCxn id="12" idx="6"/>
            <a:endCxn id="7" idx="1"/>
          </p:cNvCxnSpPr>
          <p:nvPr/>
        </p:nvCxnSpPr>
        <p:spPr>
          <a:xfrm>
            <a:off x="5561059" y="5203622"/>
            <a:ext cx="153842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AF76D491-1A73-EC07-08D8-6E4146B2E3E0}"/>
              </a:ext>
            </a:extLst>
          </p:cNvPr>
          <p:cNvCxnSpPr>
            <a:cxnSpLocks/>
            <a:endCxn id="7" idx="2"/>
          </p:cNvCxnSpPr>
          <p:nvPr/>
        </p:nvCxnSpPr>
        <p:spPr>
          <a:xfrm flipH="1" flipV="1">
            <a:off x="8421632" y="5735782"/>
            <a:ext cx="4226" cy="50266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7BDF92C-D5FA-481B-D69C-3BD5C8FB80CE}"/>
              </a:ext>
            </a:extLst>
          </p:cNvPr>
          <p:cNvSpPr txBox="1"/>
          <p:nvPr/>
        </p:nvSpPr>
        <p:spPr>
          <a:xfrm>
            <a:off x="6126827" y="4804274"/>
            <a:ext cx="848117" cy="369332"/>
          </a:xfrm>
          <a:prstGeom prst="rect">
            <a:avLst/>
          </a:prstGeom>
          <a:noFill/>
        </p:spPr>
        <p:txBody>
          <a:bodyPr wrap="none" rtlCol="0">
            <a:spAutoFit/>
          </a:bodyPr>
          <a:lstStyle/>
          <a:p>
            <a:r>
              <a:rPr lang="en-US" altLang="ja-JP" b="1" i="1" dirty="0">
                <a:solidFill>
                  <a:srgbClr val="C00000"/>
                </a:solidFill>
              </a:rPr>
              <a:t>create</a:t>
            </a:r>
            <a:endParaRPr kumimoji="1" lang="ja-JP" altLang="en-US" b="1" i="1">
              <a:solidFill>
                <a:srgbClr val="C00000"/>
              </a:solidFill>
            </a:endParaRPr>
          </a:p>
        </p:txBody>
      </p:sp>
      <p:sp>
        <p:nvSpPr>
          <p:cNvPr id="16" name="テキスト ボックス 15">
            <a:extLst>
              <a:ext uri="{FF2B5EF4-FFF2-40B4-BE49-F238E27FC236}">
                <a16:creationId xmlns:a16="http://schemas.microsoft.com/office/drawing/2014/main" id="{C74E104F-4C57-F21F-83D4-EAD28EAB3A1E}"/>
              </a:ext>
            </a:extLst>
          </p:cNvPr>
          <p:cNvSpPr txBox="1"/>
          <p:nvPr/>
        </p:nvSpPr>
        <p:spPr>
          <a:xfrm>
            <a:off x="7206562" y="5866585"/>
            <a:ext cx="1063817" cy="369332"/>
          </a:xfrm>
          <a:prstGeom prst="rect">
            <a:avLst/>
          </a:prstGeom>
          <a:noFill/>
        </p:spPr>
        <p:txBody>
          <a:bodyPr wrap="none" rtlCol="0">
            <a:spAutoFit/>
          </a:bodyPr>
          <a:lstStyle/>
          <a:p>
            <a:r>
              <a:rPr kumimoji="1" lang="en-US" altLang="ja-JP" b="1" i="1" dirty="0">
                <a:solidFill>
                  <a:srgbClr val="C00000"/>
                </a:solidFill>
              </a:rPr>
              <a:t>monitor</a:t>
            </a:r>
            <a:endParaRPr kumimoji="1" lang="ja-JP" altLang="en-US" b="1" i="1">
              <a:solidFill>
                <a:srgbClr val="C00000"/>
              </a:solidFill>
            </a:endParaRPr>
          </a:p>
        </p:txBody>
      </p:sp>
      <p:pic>
        <p:nvPicPr>
          <p:cNvPr id="17" name="図 16" descr="記号, コンピュータ が含まれている画像&#10;&#10;自動的に生成された説明">
            <a:extLst>
              <a:ext uri="{FF2B5EF4-FFF2-40B4-BE49-F238E27FC236}">
                <a16:creationId xmlns:a16="http://schemas.microsoft.com/office/drawing/2014/main" id="{6A71259B-5757-84E9-0FE2-24A7C952B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056" y="4480450"/>
            <a:ext cx="1406564" cy="1406564"/>
          </a:xfrm>
          <a:prstGeom prst="rect">
            <a:avLst/>
          </a:prstGeom>
        </p:spPr>
      </p:pic>
      <p:sp>
        <p:nvSpPr>
          <p:cNvPr id="18" name="右矢印 6">
            <a:extLst>
              <a:ext uri="{FF2B5EF4-FFF2-40B4-BE49-F238E27FC236}">
                <a16:creationId xmlns:a16="http://schemas.microsoft.com/office/drawing/2014/main" id="{F4EC2151-59E9-F1ED-AC17-D05019C2AE2F}"/>
              </a:ext>
            </a:extLst>
          </p:cNvPr>
          <p:cNvSpPr/>
          <p:nvPr/>
        </p:nvSpPr>
        <p:spPr>
          <a:xfrm>
            <a:off x="2664142" y="4826266"/>
            <a:ext cx="900187" cy="754710"/>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9" name="テキスト ボックス 18">
            <a:extLst>
              <a:ext uri="{FF2B5EF4-FFF2-40B4-BE49-F238E27FC236}">
                <a16:creationId xmlns:a16="http://schemas.microsoft.com/office/drawing/2014/main" id="{C4ED73C4-DA9A-CBCD-A152-CE0F3D58211E}"/>
              </a:ext>
            </a:extLst>
          </p:cNvPr>
          <p:cNvSpPr txBox="1"/>
          <p:nvPr/>
        </p:nvSpPr>
        <p:spPr>
          <a:xfrm>
            <a:off x="1499235" y="5887014"/>
            <a:ext cx="995785" cy="369332"/>
          </a:xfrm>
          <a:prstGeom prst="rect">
            <a:avLst/>
          </a:prstGeom>
          <a:noFill/>
        </p:spPr>
        <p:txBody>
          <a:bodyPr wrap="none" rtlCol="0">
            <a:spAutoFit/>
          </a:bodyPr>
          <a:lstStyle/>
          <a:p>
            <a:r>
              <a:rPr kumimoji="1" lang="en-US" altLang="ja-JP" dirty="0"/>
              <a:t>intruder</a:t>
            </a:r>
            <a:endParaRPr kumimoji="1" lang="ja-JP" altLang="en-US"/>
          </a:p>
        </p:txBody>
      </p:sp>
      <p:sp>
        <p:nvSpPr>
          <p:cNvPr id="20" name="乗算記号 19">
            <a:extLst>
              <a:ext uri="{FF2B5EF4-FFF2-40B4-BE49-F238E27FC236}">
                <a16:creationId xmlns:a16="http://schemas.microsoft.com/office/drawing/2014/main" id="{B30CEF63-1372-0850-27C8-64DCD208B929}"/>
              </a:ext>
            </a:extLst>
          </p:cNvPr>
          <p:cNvSpPr/>
          <p:nvPr/>
        </p:nvSpPr>
        <p:spPr>
          <a:xfrm>
            <a:off x="3614608" y="4708567"/>
            <a:ext cx="2200128" cy="997732"/>
          </a:xfrm>
          <a:prstGeom prst="mathMultiply">
            <a:avLst>
              <a:gd name="adj1" fmla="val 1326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乗算記号 20">
            <a:extLst>
              <a:ext uri="{FF2B5EF4-FFF2-40B4-BE49-F238E27FC236}">
                <a16:creationId xmlns:a16="http://schemas.microsoft.com/office/drawing/2014/main" id="{BF0A3B6A-CE27-AC67-B034-4758E76DF68E}"/>
              </a:ext>
            </a:extLst>
          </p:cNvPr>
          <p:cNvSpPr/>
          <p:nvPr/>
        </p:nvSpPr>
        <p:spPr>
          <a:xfrm>
            <a:off x="7335807" y="4708567"/>
            <a:ext cx="2200128" cy="997732"/>
          </a:xfrm>
          <a:prstGeom prst="mathMultiply">
            <a:avLst>
              <a:gd name="adj1" fmla="val 1326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089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5" grpId="0"/>
      <p:bldP spid="16" grpId="0"/>
      <p:bldP spid="18" grpId="0" animBg="1"/>
      <p:bldP spid="20" grpId="0" animBg="1"/>
      <p:bldP spid="2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sl-iwano">
      <a:majorFont>
        <a:latin typeface="Segoe UI"/>
        <a:ea typeface="メイリオ"/>
        <a:cs typeface=""/>
      </a:majorFont>
      <a:minorFont>
        <a:latin typeface="Segoe UI"/>
        <a:ea typeface="メイリオ"/>
        <a:cs typeface=""/>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bg1"/>
        </a:solidFill>
      </a:spPr>
      <a:bodyPr rtlCol="0" anchor="ctr"/>
      <a:lstStyle>
        <a:defPPr algn="ctr">
          <a:defRPr>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28575" cmpd="sng">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エッセンシャル.thmx</Template>
  <TotalTime>182692</TotalTime>
  <Words>4842</Words>
  <Application>Microsoft Macintosh PowerPoint</Application>
  <PresentationFormat>Widescreen</PresentationFormat>
  <Paragraphs>659</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Consolas</vt:lpstr>
      <vt:lpstr>Courier New</vt:lpstr>
      <vt:lpstr>Segoe UI</vt:lpstr>
      <vt:lpstr>エッセンシャル</vt:lpstr>
      <vt:lpstr>Keyspector: Secure Monitoring of  IoT Devices Using RISC-V Keystone</vt:lpstr>
      <vt:lpstr>Attacks against IoT Devices</vt:lpstr>
      <vt:lpstr>Secure Execution of IDS</vt:lpstr>
      <vt:lpstr>Protecting IDS with Intel SGX</vt:lpstr>
      <vt:lpstr>Issues of Using SGX</vt:lpstr>
      <vt:lpstr>Protecting IDS with Arm TrustZone</vt:lpstr>
      <vt:lpstr>Our Approach: Keyspector</vt:lpstr>
      <vt:lpstr>Advantages of Keyspector</vt:lpstr>
      <vt:lpstr>Monitoring the State of Enclaves</vt:lpstr>
      <vt:lpstr>Threat Model</vt:lpstr>
      <vt:lpstr>Basics of Memory Access Control</vt:lpstr>
      <vt:lpstr>Sharing System Memory with Enclaves</vt:lpstr>
      <vt:lpstr>Controlled Sharing with the Security Monitor</vt:lpstr>
      <vt:lpstr>Controlled Sharing with Remote Attestation</vt:lpstr>
      <vt:lpstr>Accessing System Memory</vt:lpstr>
      <vt:lpstr>Accessing OS Data</vt:lpstr>
      <vt:lpstr>Address Translation for RISC-V</vt:lpstr>
      <vt:lpstr>Developed IDS</vt:lpstr>
      <vt:lpstr>Experiments</vt:lpstr>
      <vt:lpstr>Capability Tests of IDS</vt:lpstr>
      <vt:lpstr>Collection Time of System Information</vt:lpstr>
      <vt:lpstr>Breakdown of the Collection Time</vt:lpstr>
      <vt:lpstr>Collection Time of TCP information</vt:lpstr>
      <vt:lpstr>Impact on System Performance</vt:lpstr>
      <vt:lpstr>Related Work</vt:lpstr>
      <vt:lpstr>Conclusion</vt:lpstr>
    </vt:vector>
  </TitlesOfParts>
  <Company>Kyushu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IWANO Takahito</cp:lastModifiedBy>
  <cp:revision>692</cp:revision>
  <cp:lastPrinted>2019-08-17T14:50:09Z</cp:lastPrinted>
  <dcterms:created xsi:type="dcterms:W3CDTF">2014-07-04T01:06:17Z</dcterms:created>
  <dcterms:modified xsi:type="dcterms:W3CDTF">2025-11-02T00:33:34Z</dcterms:modified>
</cp:coreProperties>
</file>