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86" r:id="rId5"/>
    <p:sldId id="261" r:id="rId6"/>
    <p:sldId id="262" r:id="rId7"/>
    <p:sldId id="263" r:id="rId8"/>
    <p:sldId id="280" r:id="rId9"/>
    <p:sldId id="264" r:id="rId10"/>
    <p:sldId id="282" r:id="rId11"/>
    <p:sldId id="287" r:id="rId12"/>
    <p:sldId id="270" r:id="rId13"/>
    <p:sldId id="288" r:id="rId14"/>
    <p:sldId id="284" r:id="rId15"/>
    <p:sldId id="285" r:id="rId16"/>
    <p:sldId id="276" r:id="rId17"/>
    <p:sldId id="260" r:id="rId18"/>
    <p:sldId id="259" r:id="rId19"/>
    <p:sldId id="265" r:id="rId20"/>
    <p:sldId id="283" r:id="rId21"/>
    <p:sldId id="281"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E700EC-D4EE-3748-A473-CE2FA1C4ED73}" v="1" dt="2025-03-18T05:03:39.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OTO Shota" userId="78e0d1c8-89f6-40b8-8c99-c8eda541ca05" providerId="ADAL" clId="{21E700EC-D4EE-3748-A473-CE2FA1C4ED73}"/>
    <pc:docChg chg="modSld">
      <pc:chgData name="KIMOTO Shota" userId="78e0d1c8-89f6-40b8-8c99-c8eda541ca05" providerId="ADAL" clId="{21E700EC-D4EE-3748-A473-CE2FA1C4ED73}" dt="2025-03-18T05:03:39.799" v="0" actId="20577"/>
      <pc:docMkLst>
        <pc:docMk/>
      </pc:docMkLst>
      <pc:sldChg chg="modNotesTx">
        <pc:chgData name="KIMOTO Shota" userId="78e0d1c8-89f6-40b8-8c99-c8eda541ca05" providerId="ADAL" clId="{21E700EC-D4EE-3748-A473-CE2FA1C4ED73}" dt="2025-03-18T05:03:39.799" v="0" actId="20577"/>
        <pc:sldMkLst>
          <pc:docMk/>
          <pc:sldMk cId="3082092978" sldId="257"/>
        </pc:sldMkLst>
      </pc:sldChg>
    </pc:docChg>
  </pc:docChgLst>
  <pc:docChgLst>
    <pc:chgData name="KIMOTO Shota" userId="78e0d1c8-89f6-40b8-8c99-c8eda541ca05" providerId="ADAL" clId="{CA5FE24D-11DF-4A43-9B8D-864AB6CAD1CE}"/>
    <pc:docChg chg="modSld">
      <pc:chgData name="KIMOTO Shota" userId="78e0d1c8-89f6-40b8-8c99-c8eda541ca05" providerId="ADAL" clId="{CA5FE24D-11DF-4A43-9B8D-864AB6CAD1CE}" dt="2025-03-18T04:09:31.515" v="106" actId="20577"/>
      <pc:docMkLst>
        <pc:docMk/>
      </pc:docMkLst>
      <pc:sldChg chg="modNotesTx">
        <pc:chgData name="KIMOTO Shota" userId="78e0d1c8-89f6-40b8-8c99-c8eda541ca05" providerId="ADAL" clId="{CA5FE24D-11DF-4A43-9B8D-864AB6CAD1CE}" dt="2025-03-18T04:09:31.515" v="106" actId="20577"/>
        <pc:sldMkLst>
          <pc:docMk/>
          <pc:sldMk cId="857039806" sldId="26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RIU-docker-memcached-150MB.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7-OVR-docker-memcached-150MB.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209-CRIU-dumptime.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7-OVR-docker-memcached-150MB.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RIU-docker-memcached-150MB.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RIU-docker-memcached-150MB.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ontainer-fi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4June&#23455;&#3944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4May&#23455;&#39443;.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800" b="1" i="0" u="none" strike="noStrike" kern="1200" spc="0" baseline="0">
                <a:solidFill>
                  <a:schemeClr val="tx1"/>
                </a:solidFill>
                <a:latin typeface="+mn-lt"/>
                <a:ea typeface="+mn-ea"/>
                <a:cs typeface="+mn-cs"/>
              </a:defRPr>
            </a:pPr>
            <a:r>
              <a:rPr lang="ja-JP"/>
              <a:t>状態復元時間</a:t>
            </a:r>
          </a:p>
        </c:rich>
      </c:tx>
      <c:overlay val="0"/>
      <c:spPr>
        <a:noFill/>
        <a:ln>
          <a:noFill/>
        </a:ln>
        <a:effectLst/>
      </c:spPr>
      <c:txPr>
        <a:bodyPr rot="0" spcFirstLastPara="1" vertOverflow="ellipsis" vert="horz" wrap="square" anchor="ctr" anchorCtr="1"/>
        <a:lstStyle/>
        <a:p>
          <a:pPr>
            <a:defRPr lang="ja-JP" sz="18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Sheet7!$L$2</c:f>
              <c:strCache>
                <c:ptCount val="1"/>
                <c:pt idx="0">
                  <c:v>低負荷</c:v>
                </c:pt>
              </c:strCache>
            </c:strRef>
          </c:tx>
          <c:spPr>
            <a:solidFill>
              <a:schemeClr val="accent1"/>
            </a:solidFill>
            <a:ln>
              <a:noFill/>
            </a:ln>
            <a:effectLst/>
          </c:spPr>
          <c:invertIfNegative val="0"/>
          <c:val>
            <c:numRef>
              <c:f>Sheet7!$L$10</c:f>
              <c:numCache>
                <c:formatCode>General</c:formatCode>
                <c:ptCount val="1"/>
                <c:pt idx="0">
                  <c:v>151.41844444444445</c:v>
                </c:pt>
              </c:numCache>
            </c:numRef>
          </c:val>
          <c:extLst>
            <c:ext xmlns:c16="http://schemas.microsoft.com/office/drawing/2014/chart" uri="{C3380CC4-5D6E-409C-BE32-E72D297353CC}">
              <c16:uniqueId val="{00000000-62E0-264F-9BAE-EFF66CDC2884}"/>
            </c:ext>
          </c:extLst>
        </c:ser>
        <c:ser>
          <c:idx val="1"/>
          <c:order val="1"/>
          <c:tx>
            <c:strRef>
              <c:f>Sheet7!$M$2</c:f>
              <c:strCache>
                <c:ptCount val="1"/>
                <c:pt idx="0">
                  <c:v>高負荷</c:v>
                </c:pt>
              </c:strCache>
            </c:strRef>
          </c:tx>
          <c:spPr>
            <a:solidFill>
              <a:schemeClr val="accent2"/>
            </a:solidFill>
            <a:ln>
              <a:noFill/>
            </a:ln>
            <a:effectLst/>
          </c:spPr>
          <c:invertIfNegative val="0"/>
          <c:val>
            <c:numRef>
              <c:f>Sheet7!$M$10</c:f>
              <c:numCache>
                <c:formatCode>General</c:formatCode>
                <c:ptCount val="1"/>
                <c:pt idx="0">
                  <c:v>885.69010000000003</c:v>
                </c:pt>
              </c:numCache>
            </c:numRef>
          </c:val>
          <c:extLst>
            <c:ext xmlns:c16="http://schemas.microsoft.com/office/drawing/2014/chart" uri="{C3380CC4-5D6E-409C-BE32-E72D297353CC}">
              <c16:uniqueId val="{00000001-62E0-264F-9BAE-EFF66CDC2884}"/>
            </c:ext>
          </c:extLst>
        </c:ser>
        <c:dLbls>
          <c:showLegendKey val="0"/>
          <c:showVal val="0"/>
          <c:showCatName val="0"/>
          <c:showSerName val="0"/>
          <c:showPercent val="0"/>
          <c:showBubbleSize val="0"/>
        </c:dLbls>
        <c:gapWidth val="219"/>
        <c:overlap val="-27"/>
        <c:axId val="2092654304"/>
        <c:axId val="810385856"/>
      </c:barChart>
      <c:catAx>
        <c:axId val="2092654304"/>
        <c:scaling>
          <c:orientation val="minMax"/>
        </c:scaling>
        <c:delete val="1"/>
        <c:axPos val="b"/>
        <c:majorTickMark val="none"/>
        <c:minorTickMark val="none"/>
        <c:tickLblPos val="nextTo"/>
        <c:crossAx val="810385856"/>
        <c:crosses val="autoZero"/>
        <c:auto val="1"/>
        <c:lblAlgn val="ctr"/>
        <c:lblOffset val="100"/>
        <c:noMultiLvlLbl val="0"/>
      </c:catAx>
      <c:valAx>
        <c:axId val="8103858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r>
                  <a:rPr lang="ja-JP" altLang="en-US"/>
                  <a:t>復元時間</a:t>
                </a:r>
                <a:r>
                  <a:rPr lang="en-US" altLang="ja-JP"/>
                  <a:t>[s]</a:t>
                </a:r>
                <a:endParaRPr lang="ja-JP"/>
              </a:p>
            </c:rich>
          </c:tx>
          <c:overlay val="0"/>
          <c:spPr>
            <a:noFill/>
            <a:ln>
              <a:noFill/>
            </a:ln>
            <a:effectLst/>
          </c:spPr>
          <c:txPr>
            <a:bodyPr rot="-54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crossAx val="2092654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b="1" i="0" baseline="0">
          <a:solidFill>
            <a:schemeClr val="tx1"/>
          </a:solidFill>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sz="1800" b="0" i="0" u="none" strike="noStrike" baseline="0">
                <a:solidFill>
                  <a:schemeClr val="tx1"/>
                </a:solidFill>
                <a:latin typeface="Calibri" panose="020F0502020204030204"/>
                <a:ea typeface="Yu Gothic" panose="020B0400000000000000" pitchFamily="50" charset="-128"/>
              </a:rPr>
              <a:t>状態保存時間</a:t>
            </a:r>
            <a:r>
              <a:rPr lang="en-US" altLang="ja-JP" sz="1800" b="0" i="0" u="none" strike="noStrike" baseline="0">
                <a:solidFill>
                  <a:schemeClr val="tx1"/>
                </a:solidFill>
                <a:latin typeface="Calibri" panose="020F0502020204030204"/>
                <a:ea typeface="Yu Gothic" panose="020B0400000000000000" pitchFamily="50" charset="-128"/>
              </a:rPr>
              <a:t> [</a:t>
            </a:r>
            <a:r>
              <a:rPr lang="ja-JP" altLang="en-US" sz="1800" b="0" i="0" u="none" strike="noStrike" baseline="0">
                <a:solidFill>
                  <a:schemeClr val="tx1"/>
                </a:solidFill>
                <a:latin typeface="Calibri" panose="020F0502020204030204"/>
                <a:ea typeface="Yu Gothic" panose="020B0400000000000000" pitchFamily="50" charset="-128"/>
              </a:rPr>
              <a:t>朝倉</a:t>
            </a:r>
            <a:r>
              <a:rPr lang="en-US" altLang="ja-JP" sz="1800" b="0" i="0" u="none" strike="noStrike" baseline="0">
                <a:solidFill>
                  <a:schemeClr val="tx1"/>
                </a:solidFill>
                <a:latin typeface="Calibri" panose="020F0502020204030204"/>
                <a:ea typeface="Yu Gothic" panose="020B0400000000000000" pitchFamily="50" charset="-128"/>
              </a:rPr>
              <a:t>’24]</a:t>
            </a:r>
            <a:endParaRPr lang="ja-JP" altLang="en-US" sz="1800" b="0" i="0" u="none" strike="noStrike" baseline="0">
              <a:solidFill>
                <a:schemeClr val="tx1"/>
              </a:solidFill>
              <a:latin typeface="Calibri" panose="020F0502020204030204"/>
              <a:ea typeface="Yu Gothic" panose="020B0400000000000000" pitchFamily="50" charset="-128"/>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ltLang="en-US"/>
        </a:p>
      </c:txPr>
    </c:title>
    <c:autoTitleDeleted val="0"/>
    <c:plotArea>
      <c:layout/>
      <c:barChart>
        <c:barDir val="col"/>
        <c:grouping val="clustered"/>
        <c:varyColors val="0"/>
        <c:ser>
          <c:idx val="0"/>
          <c:order val="0"/>
          <c:tx>
            <c:strRef>
              <c:f>Sheet1!$D$184</c:f>
              <c:strCache>
                <c:ptCount val="1"/>
                <c:pt idx="0">
                  <c:v>低負荷</c:v>
                </c:pt>
              </c:strCache>
            </c:strRef>
          </c:tx>
          <c:spPr>
            <a:solidFill>
              <a:schemeClr val="accent1"/>
            </a:solidFill>
            <a:ln>
              <a:noFill/>
            </a:ln>
            <a:effectLst/>
          </c:spPr>
          <c:invertIfNegative val="0"/>
          <c:val>
            <c:numRef>
              <c:f>Sheet1!$D$185</c:f>
              <c:numCache>
                <c:formatCode>General</c:formatCode>
                <c:ptCount val="1"/>
                <c:pt idx="0">
                  <c:v>110.61599999999999</c:v>
                </c:pt>
              </c:numCache>
            </c:numRef>
          </c:val>
          <c:extLst>
            <c:ext xmlns:c16="http://schemas.microsoft.com/office/drawing/2014/chart" uri="{C3380CC4-5D6E-409C-BE32-E72D297353CC}">
              <c16:uniqueId val="{00000000-9B53-A949-888B-D20B242A8A80}"/>
            </c:ext>
          </c:extLst>
        </c:ser>
        <c:ser>
          <c:idx val="1"/>
          <c:order val="1"/>
          <c:tx>
            <c:strRef>
              <c:f>Sheet1!$E$184</c:f>
              <c:strCache>
                <c:ptCount val="1"/>
                <c:pt idx="0">
                  <c:v>高負荷</c:v>
                </c:pt>
              </c:strCache>
            </c:strRef>
          </c:tx>
          <c:spPr>
            <a:solidFill>
              <a:schemeClr val="accent2"/>
            </a:solidFill>
            <a:ln>
              <a:noFill/>
            </a:ln>
            <a:effectLst/>
          </c:spPr>
          <c:invertIfNegative val="0"/>
          <c:val>
            <c:numRef>
              <c:f>Sheet1!$E$185</c:f>
              <c:numCache>
                <c:formatCode>General</c:formatCode>
                <c:ptCount val="1"/>
                <c:pt idx="0">
                  <c:v>173.03199999999998</c:v>
                </c:pt>
              </c:numCache>
            </c:numRef>
          </c:val>
          <c:extLst>
            <c:ext xmlns:c16="http://schemas.microsoft.com/office/drawing/2014/chart" uri="{C3380CC4-5D6E-409C-BE32-E72D297353CC}">
              <c16:uniqueId val="{00000001-9B53-A949-888B-D20B242A8A80}"/>
            </c:ext>
          </c:extLst>
        </c:ser>
        <c:dLbls>
          <c:showLegendKey val="0"/>
          <c:showVal val="0"/>
          <c:showCatName val="0"/>
          <c:showSerName val="0"/>
          <c:showPercent val="0"/>
          <c:showBubbleSize val="0"/>
        </c:dLbls>
        <c:gapWidth val="276"/>
        <c:overlap val="-51"/>
        <c:axId val="770877599"/>
        <c:axId val="770874719"/>
      </c:barChart>
      <c:catAx>
        <c:axId val="770877599"/>
        <c:scaling>
          <c:orientation val="minMax"/>
        </c:scaling>
        <c:delete val="1"/>
        <c:axPos val="b"/>
        <c:numFmt formatCode="General" sourceLinked="1"/>
        <c:majorTickMark val="none"/>
        <c:minorTickMark val="none"/>
        <c:tickLblPos val="nextTo"/>
        <c:crossAx val="770874719"/>
        <c:crosses val="autoZero"/>
        <c:auto val="1"/>
        <c:lblAlgn val="ctr"/>
        <c:lblOffset val="100"/>
        <c:noMultiLvlLbl val="0"/>
      </c:catAx>
      <c:valAx>
        <c:axId val="7708747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ja-JP" sz="1800" b="0" i="0" kern="1200" baseline="0">
                    <a:solidFill>
                      <a:schemeClr val="tx1"/>
                    </a:solidFill>
                    <a:effectLst/>
                  </a:rPr>
                  <a:t>保存時間</a:t>
                </a:r>
                <a:r>
                  <a:rPr lang="en-US" altLang="ja-JP" sz="1800" b="0" i="0" kern="1200" baseline="0">
                    <a:solidFill>
                      <a:schemeClr val="tx1"/>
                    </a:solidFill>
                    <a:effectLst/>
                  </a:rPr>
                  <a:t>[s]</a:t>
                </a:r>
                <a:endParaRPr lang="ja-JP" altLang="ja-JP" sz="1800" baseline="0">
                  <a:solidFill>
                    <a:schemeClr val="tx1"/>
                  </a:solidFill>
                  <a:effectLst/>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lt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7708775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t>復元時間の内訳</a:t>
            </a:r>
          </a:p>
        </c:rich>
      </c:tx>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526-4547-9988-2BF4F66196B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526-4547-9988-2BF4F66196B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526-4547-9988-2BF4F66196B3}"/>
              </c:ext>
            </c:extLst>
          </c:dPt>
          <c:cat>
            <c:strRef>
              <c:f>graph!$B$15:$B$17</c:f>
              <c:strCache>
                <c:ptCount val="3"/>
                <c:pt idx="0">
                  <c:v>OS内</c:v>
                </c:pt>
                <c:pt idx="1">
                  <c:v>VM外</c:v>
                </c:pt>
                <c:pt idx="2">
                  <c:v>プロセス</c:v>
                </c:pt>
              </c:strCache>
            </c:strRef>
          </c:cat>
          <c:val>
            <c:numRef>
              <c:f>graph!$G$15:$G$17</c:f>
              <c:numCache>
                <c:formatCode>0.00000000</c:formatCode>
                <c:ptCount val="3"/>
                <c:pt idx="0" formatCode="0.000000000000000000_ ">
                  <c:v>1.4148750000358558E-4</c:v>
                </c:pt>
                <c:pt idx="1">
                  <c:v>42.328074324099994</c:v>
                </c:pt>
                <c:pt idx="2" formatCode="0.0000000000_ ">
                  <c:v>10.719509056199994</c:v>
                </c:pt>
              </c:numCache>
            </c:numRef>
          </c:val>
          <c:extLst>
            <c:ext xmlns:c16="http://schemas.microsoft.com/office/drawing/2014/chart" uri="{C3380CC4-5D6E-409C-BE32-E72D297353CC}">
              <c16:uniqueId val="{00000006-5526-4547-9988-2BF4F66196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lang="ja-JP"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800" b="1" i="0" u="none" strike="noStrike" kern="1200" spc="0" baseline="0">
                <a:solidFill>
                  <a:schemeClr val="tx1"/>
                </a:solidFill>
                <a:latin typeface="+mn-lt"/>
                <a:ea typeface="+mn-ea"/>
                <a:cs typeface="+mn-cs"/>
              </a:defRPr>
            </a:pPr>
            <a:r>
              <a:rPr lang="ja-JP" altLang="en-US"/>
              <a:t>状態保存時間</a:t>
            </a:r>
          </a:p>
        </c:rich>
      </c:tx>
      <c:overlay val="0"/>
      <c:spPr>
        <a:noFill/>
        <a:ln>
          <a:noFill/>
        </a:ln>
        <a:effectLst/>
      </c:spPr>
      <c:txPr>
        <a:bodyPr rot="0" spcFirstLastPara="1" vertOverflow="ellipsis" vert="horz" wrap="square" anchor="ctr" anchorCtr="1"/>
        <a:lstStyle/>
        <a:p>
          <a:pPr>
            <a:defRPr lang="ja-JP" sz="18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Sheet1!$A$3</c:f>
              <c:strCache>
                <c:ptCount val="1"/>
                <c:pt idx="0">
                  <c:v>低負荷</c:v>
                </c:pt>
              </c:strCache>
            </c:strRef>
          </c:tx>
          <c:spPr>
            <a:solidFill>
              <a:schemeClr val="accent1"/>
            </a:solidFill>
            <a:ln>
              <a:noFill/>
            </a:ln>
            <a:effectLst/>
          </c:spPr>
          <c:invertIfNegative val="0"/>
          <c:val>
            <c:numRef>
              <c:f>Sheet1!$L$13</c:f>
              <c:numCache>
                <c:formatCode>0_);[Red]\(0\)</c:formatCode>
                <c:ptCount val="1"/>
                <c:pt idx="0">
                  <c:v>143.19999999999999</c:v>
                </c:pt>
              </c:numCache>
            </c:numRef>
          </c:val>
          <c:extLst>
            <c:ext xmlns:c16="http://schemas.microsoft.com/office/drawing/2014/chart" uri="{C3380CC4-5D6E-409C-BE32-E72D297353CC}">
              <c16:uniqueId val="{00000000-3A11-274B-8DCF-8796C5967271}"/>
            </c:ext>
          </c:extLst>
        </c:ser>
        <c:ser>
          <c:idx val="1"/>
          <c:order val="1"/>
          <c:tx>
            <c:strRef>
              <c:f>Sheet1!$A$4</c:f>
              <c:strCache>
                <c:ptCount val="1"/>
                <c:pt idx="0">
                  <c:v>高負荷</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3A11-274B-8DCF-8796C5967271}"/>
              </c:ext>
            </c:extLst>
          </c:dPt>
          <c:val>
            <c:numRef>
              <c:f>Sheet1!$M$13</c:f>
              <c:numCache>
                <c:formatCode>0_);[Red]\(0\)</c:formatCode>
                <c:ptCount val="1"/>
                <c:pt idx="0">
                  <c:v>619.70000000000005</c:v>
                </c:pt>
              </c:numCache>
            </c:numRef>
          </c:val>
          <c:extLst>
            <c:ext xmlns:c16="http://schemas.microsoft.com/office/drawing/2014/chart" uri="{C3380CC4-5D6E-409C-BE32-E72D297353CC}">
              <c16:uniqueId val="{00000003-3A11-274B-8DCF-8796C5967271}"/>
            </c:ext>
          </c:extLst>
        </c:ser>
        <c:dLbls>
          <c:showLegendKey val="0"/>
          <c:showVal val="0"/>
          <c:showCatName val="0"/>
          <c:showSerName val="0"/>
          <c:showPercent val="0"/>
          <c:showBubbleSize val="0"/>
        </c:dLbls>
        <c:gapWidth val="219"/>
        <c:overlap val="-27"/>
        <c:axId val="1969588511"/>
        <c:axId val="281981456"/>
      </c:barChart>
      <c:catAx>
        <c:axId val="1969588511"/>
        <c:scaling>
          <c:orientation val="minMax"/>
        </c:scaling>
        <c:delete val="1"/>
        <c:axPos val="b"/>
        <c:majorTickMark val="none"/>
        <c:minorTickMark val="none"/>
        <c:tickLblPos val="nextTo"/>
        <c:crossAx val="281981456"/>
        <c:crosses val="autoZero"/>
        <c:auto val="1"/>
        <c:lblAlgn val="ctr"/>
        <c:lblOffset val="100"/>
        <c:noMultiLvlLbl val="0"/>
      </c:catAx>
      <c:valAx>
        <c:axId val="281981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r>
                  <a:rPr lang="ja-JP" altLang="en-US"/>
                  <a:t>保存時間</a:t>
                </a:r>
                <a:r>
                  <a:rPr lang="en-US" altLang="ja-JP"/>
                  <a:t>[s]</a:t>
                </a:r>
                <a:endParaRPr lang="ja-JP"/>
              </a:p>
            </c:rich>
          </c:tx>
          <c:overlay val="0"/>
          <c:spPr>
            <a:noFill/>
            <a:ln>
              <a:noFill/>
            </a:ln>
            <a:effectLst/>
          </c:spPr>
          <c:txPr>
            <a:bodyPr rot="-54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crossAx val="19695885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b="1" i="0" baseline="0">
          <a:solidFill>
            <a:schemeClr val="tx1"/>
          </a:solidFill>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t>復元</a:t>
            </a:r>
            <a:r>
              <a:rPr lang="ja-JP" altLang="en-US"/>
              <a:t>処理</a:t>
            </a:r>
            <a:r>
              <a:rPr lang="ja-JP"/>
              <a:t>の内訳</a:t>
            </a:r>
          </a:p>
        </c:rich>
      </c:tx>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CFB-244C-8D75-5C16DA65080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CFB-244C-8D75-5C16DA65080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CFB-244C-8D75-5C16DA650803}"/>
              </c:ext>
            </c:extLst>
          </c:dPt>
          <c:cat>
            <c:strRef>
              <c:f>graph!$B$15:$B$17</c:f>
              <c:strCache>
                <c:ptCount val="3"/>
                <c:pt idx="0">
                  <c:v>OS内</c:v>
                </c:pt>
                <c:pt idx="1">
                  <c:v>VM外</c:v>
                </c:pt>
                <c:pt idx="2">
                  <c:v>プロセス</c:v>
                </c:pt>
              </c:strCache>
            </c:strRef>
          </c:cat>
          <c:val>
            <c:numRef>
              <c:f>graph!$G$15:$G$17</c:f>
              <c:numCache>
                <c:formatCode>0.00000000</c:formatCode>
                <c:ptCount val="3"/>
                <c:pt idx="0" formatCode="0.000000000000000000_ ">
                  <c:v>1.4148750000358558E-4</c:v>
                </c:pt>
                <c:pt idx="1">
                  <c:v>42.328074324099994</c:v>
                </c:pt>
                <c:pt idx="2" formatCode="0.0000000000_ ">
                  <c:v>10.719509056199994</c:v>
                </c:pt>
              </c:numCache>
            </c:numRef>
          </c:val>
          <c:extLst>
            <c:ext xmlns:c16="http://schemas.microsoft.com/office/drawing/2014/chart" uri="{C3380CC4-5D6E-409C-BE32-E72D297353CC}">
              <c16:uniqueId val="{00000006-2CFB-244C-8D75-5C16DA65080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lang="ja-JP"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1" i="0" u="none" strike="noStrike" kern="1200" spc="0" baseline="0">
                <a:solidFill>
                  <a:schemeClr val="tx1"/>
                </a:solidFill>
                <a:latin typeface="+mn-lt"/>
                <a:ea typeface="+mn-ea"/>
                <a:cs typeface="+mn-cs"/>
              </a:defRPr>
            </a:pPr>
            <a:r>
              <a:rPr lang="ja-JP"/>
              <a:t>高負荷時の復元時間</a:t>
            </a:r>
          </a:p>
        </c:rich>
      </c:tx>
      <c:overlay val="0"/>
      <c:spPr>
        <a:noFill/>
        <a:ln>
          <a:noFill/>
        </a:ln>
        <a:effectLst/>
      </c:spPr>
      <c:txPr>
        <a:bodyPr rot="0" spcFirstLastPara="1" vertOverflow="ellipsis" vert="horz" wrap="square" anchor="ctr" anchorCtr="1"/>
        <a:lstStyle/>
        <a:p>
          <a:pPr>
            <a:defRPr lang="ja-JP" sz="1440" b="1"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tx>
            <c:v>従来</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Sheet7!$H$15:$M$15</c:f>
              <c:numCache>
                <c:formatCode>General</c:formatCode>
                <c:ptCount val="6"/>
                <c:pt idx="0">
                  <c:v>0</c:v>
                </c:pt>
                <c:pt idx="1">
                  <c:v>1</c:v>
                </c:pt>
                <c:pt idx="2">
                  <c:v>2</c:v>
                </c:pt>
                <c:pt idx="3">
                  <c:v>3</c:v>
                </c:pt>
                <c:pt idx="4">
                  <c:v>4</c:v>
                </c:pt>
                <c:pt idx="5">
                  <c:v>5</c:v>
                </c:pt>
              </c:numCache>
            </c:numRef>
          </c:cat>
          <c:val>
            <c:numRef>
              <c:f>Sheet7!$H$23:$M$23</c:f>
              <c:numCache>
                <c:formatCode>0</c:formatCode>
                <c:ptCount val="6"/>
                <c:pt idx="0">
                  <c:v>61.989599999999996</c:v>
                </c:pt>
                <c:pt idx="1">
                  <c:v>193.66060000000002</c:v>
                </c:pt>
                <c:pt idx="2">
                  <c:v>360.18860000000001</c:v>
                </c:pt>
                <c:pt idx="3">
                  <c:v>529.53800000000012</c:v>
                </c:pt>
                <c:pt idx="4">
                  <c:v>682.51379999999995</c:v>
                </c:pt>
                <c:pt idx="5">
                  <c:v>885.69010000000003</c:v>
                </c:pt>
              </c:numCache>
            </c:numRef>
          </c:val>
          <c:smooth val="0"/>
          <c:extLst>
            <c:ext xmlns:c16="http://schemas.microsoft.com/office/drawing/2014/chart" uri="{C3380CC4-5D6E-409C-BE32-E72D297353CC}">
              <c16:uniqueId val="{00000000-F860-144D-B71C-60EE15699285}"/>
            </c:ext>
          </c:extLst>
        </c:ser>
        <c:ser>
          <c:idx val="1"/>
          <c:order val="1"/>
          <c:tx>
            <c:v>OVrestorer</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Sheet7!$H$15:$M$15</c:f>
              <c:numCache>
                <c:formatCode>General</c:formatCode>
                <c:ptCount val="6"/>
                <c:pt idx="0">
                  <c:v>0</c:v>
                </c:pt>
                <c:pt idx="1">
                  <c:v>1</c:v>
                </c:pt>
                <c:pt idx="2">
                  <c:v>2</c:v>
                </c:pt>
                <c:pt idx="3">
                  <c:v>3</c:v>
                </c:pt>
                <c:pt idx="4">
                  <c:v>4</c:v>
                </c:pt>
                <c:pt idx="5">
                  <c:v>5</c:v>
                </c:pt>
              </c:numCache>
            </c:numRef>
          </c:cat>
          <c:val>
            <c:numRef>
              <c:f>[2]graph!$H$10:$M$10</c:f>
              <c:numCache>
                <c:formatCode>General</c:formatCode>
                <c:ptCount val="6"/>
                <c:pt idx="0">
                  <c:v>74.31564978610001</c:v>
                </c:pt>
                <c:pt idx="1">
                  <c:v>100.58845304729999</c:v>
                </c:pt>
                <c:pt idx="2">
                  <c:v>112.42456288539999</c:v>
                </c:pt>
                <c:pt idx="3">
                  <c:v>134.14096216870001</c:v>
                </c:pt>
                <c:pt idx="4">
                  <c:v>149.39138420640001</c:v>
                </c:pt>
                <c:pt idx="5">
                  <c:v>170.70177215569998</c:v>
                </c:pt>
              </c:numCache>
            </c:numRef>
          </c:val>
          <c:smooth val="0"/>
          <c:extLst>
            <c:ext xmlns:c16="http://schemas.microsoft.com/office/drawing/2014/chart" uri="{C3380CC4-5D6E-409C-BE32-E72D297353CC}">
              <c16:uniqueId val="{00000001-F860-144D-B71C-60EE15699285}"/>
            </c:ext>
          </c:extLst>
        </c:ser>
        <c:dLbls>
          <c:showLegendKey val="0"/>
          <c:showVal val="0"/>
          <c:showCatName val="0"/>
          <c:showSerName val="0"/>
          <c:showPercent val="0"/>
          <c:showBubbleSize val="0"/>
        </c:dLbls>
        <c:marker val="1"/>
        <c:smooth val="0"/>
        <c:axId val="56971104"/>
        <c:axId val="57537552"/>
      </c:lineChart>
      <c:catAx>
        <c:axId val="56971104"/>
        <c:scaling>
          <c:orientation val="minMax"/>
        </c:scaling>
        <c:delete val="0"/>
        <c:axPos val="b"/>
        <c:title>
          <c:tx>
            <c:rich>
              <a:bodyPr rot="0" spcFirstLastPara="1" vertOverflow="ellipsis" vert="horz" wrap="square" anchor="ctr" anchorCtr="1"/>
              <a:lstStyle/>
              <a:p>
                <a:pPr>
                  <a:defRPr lang="ja-JP" sz="1200" b="1" i="0" u="none" strike="noStrike" kern="1200" baseline="0">
                    <a:solidFill>
                      <a:schemeClr val="tx1"/>
                    </a:solidFill>
                    <a:latin typeface="+mn-lt"/>
                    <a:ea typeface="+mn-ea"/>
                    <a:cs typeface="+mn-cs"/>
                  </a:defRPr>
                </a:pPr>
                <a:r>
                  <a:rPr lang="ja-JP"/>
                  <a:t>コンテナのメモリサイズ</a:t>
                </a:r>
                <a:r>
                  <a:rPr lang="en-US"/>
                  <a:t>[GB]</a:t>
                </a:r>
                <a:endParaRPr lang="ja-JP"/>
              </a:p>
            </c:rich>
          </c:tx>
          <c:overlay val="0"/>
          <c:spPr>
            <a:noFill/>
            <a:ln>
              <a:noFill/>
            </a:ln>
            <a:effectLst/>
          </c:spPr>
          <c:txPr>
            <a:bodyPr rot="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crossAx val="57537552"/>
        <c:crosses val="autoZero"/>
        <c:auto val="1"/>
        <c:lblAlgn val="ctr"/>
        <c:lblOffset val="100"/>
        <c:noMultiLvlLbl val="0"/>
      </c:catAx>
      <c:valAx>
        <c:axId val="575375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r>
                  <a:rPr lang="ja-JP"/>
                  <a:t>復元時間</a:t>
                </a:r>
                <a:r>
                  <a:rPr lang="en-US"/>
                  <a:t>[s]</a:t>
                </a:r>
                <a:endParaRPr lang="ja-JP"/>
              </a:p>
            </c:rich>
          </c:tx>
          <c:overlay val="0"/>
          <c:spPr>
            <a:noFill/>
            <a:ln>
              <a:noFill/>
            </a:ln>
            <a:effectLst/>
          </c:spPr>
          <c:txPr>
            <a:bodyPr rot="-54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crossAx val="56971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2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1" i="0" baseline="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t>低負荷時の復元時間</a:t>
            </a:r>
          </a:p>
        </c:rich>
      </c:tx>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tx>
            <c:v>従来</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Sheet7!$H$15:$M$15</c:f>
              <c:numCache>
                <c:formatCode>General</c:formatCode>
                <c:ptCount val="6"/>
                <c:pt idx="0">
                  <c:v>0</c:v>
                </c:pt>
                <c:pt idx="1">
                  <c:v>1</c:v>
                </c:pt>
                <c:pt idx="2">
                  <c:v>2</c:v>
                </c:pt>
                <c:pt idx="3">
                  <c:v>3</c:v>
                </c:pt>
                <c:pt idx="4">
                  <c:v>4</c:v>
                </c:pt>
                <c:pt idx="5">
                  <c:v>5</c:v>
                </c:pt>
              </c:numCache>
            </c:numRef>
          </c:cat>
          <c:val>
            <c:numRef>
              <c:f>Sheet7!$B$23:$G$23</c:f>
              <c:numCache>
                <c:formatCode>0</c:formatCode>
                <c:ptCount val="6"/>
                <c:pt idx="0">
                  <c:v>7.6686999999999994</c:v>
                </c:pt>
                <c:pt idx="1">
                  <c:v>32.276899999999998</c:v>
                </c:pt>
                <c:pt idx="2">
                  <c:v>58.272599999999997</c:v>
                </c:pt>
                <c:pt idx="3">
                  <c:v>89.382799999999989</c:v>
                </c:pt>
                <c:pt idx="4">
                  <c:v>112.96380000000002</c:v>
                </c:pt>
                <c:pt idx="5">
                  <c:v>151.41844444444445</c:v>
                </c:pt>
              </c:numCache>
            </c:numRef>
          </c:val>
          <c:smooth val="0"/>
          <c:extLst>
            <c:ext xmlns:c16="http://schemas.microsoft.com/office/drawing/2014/chart" uri="{C3380CC4-5D6E-409C-BE32-E72D297353CC}">
              <c16:uniqueId val="{00000000-3FE8-4944-8F77-35E066889A79}"/>
            </c:ext>
          </c:extLst>
        </c:ser>
        <c:ser>
          <c:idx val="1"/>
          <c:order val="1"/>
          <c:tx>
            <c:v>OVrestorer</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Sheet7!$H$15:$M$15</c:f>
              <c:numCache>
                <c:formatCode>General</c:formatCode>
                <c:ptCount val="6"/>
                <c:pt idx="0">
                  <c:v>0</c:v>
                </c:pt>
                <c:pt idx="1">
                  <c:v>1</c:v>
                </c:pt>
                <c:pt idx="2">
                  <c:v>2</c:v>
                </c:pt>
                <c:pt idx="3">
                  <c:v>3</c:v>
                </c:pt>
                <c:pt idx="4">
                  <c:v>4</c:v>
                </c:pt>
                <c:pt idx="5">
                  <c:v>5</c:v>
                </c:pt>
              </c:numCache>
            </c:numRef>
          </c:cat>
          <c:val>
            <c:numRef>
              <c:f>[2]graph!$B$10:$G$10</c:f>
              <c:numCache>
                <c:formatCode>General</c:formatCode>
                <c:ptCount val="6"/>
                <c:pt idx="0">
                  <c:v>7.7068228181999983</c:v>
                </c:pt>
                <c:pt idx="1">
                  <c:v>19.734476862200001</c:v>
                </c:pt>
                <c:pt idx="2">
                  <c:v>31.169693128999995</c:v>
                </c:pt>
                <c:pt idx="3">
                  <c:v>38.562583335599996</c:v>
                </c:pt>
                <c:pt idx="4">
                  <c:v>43.2554017215</c:v>
                </c:pt>
                <c:pt idx="5">
                  <c:v>53.047724867799992</c:v>
                </c:pt>
              </c:numCache>
            </c:numRef>
          </c:val>
          <c:smooth val="0"/>
          <c:extLst>
            <c:ext xmlns:c16="http://schemas.microsoft.com/office/drawing/2014/chart" uri="{C3380CC4-5D6E-409C-BE32-E72D297353CC}">
              <c16:uniqueId val="{00000001-3FE8-4944-8F77-35E066889A79}"/>
            </c:ext>
          </c:extLst>
        </c:ser>
        <c:dLbls>
          <c:showLegendKey val="0"/>
          <c:showVal val="0"/>
          <c:showCatName val="0"/>
          <c:showSerName val="0"/>
          <c:showPercent val="0"/>
          <c:showBubbleSize val="0"/>
        </c:dLbls>
        <c:marker val="1"/>
        <c:smooth val="0"/>
        <c:axId val="1189771999"/>
        <c:axId val="1965882015"/>
      </c:lineChart>
      <c:catAx>
        <c:axId val="1189771999"/>
        <c:scaling>
          <c:orientation val="minMax"/>
        </c:scaling>
        <c:delete val="0"/>
        <c:axPos val="b"/>
        <c:title>
          <c:tx>
            <c:rich>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t>コンテナのメモリサイズ</a:t>
                </a:r>
                <a:r>
                  <a:rPr lang="en-US"/>
                  <a:t>[GB]</a:t>
                </a:r>
                <a:endParaRPr lang="ja-JP"/>
              </a:p>
            </c:rich>
          </c:tx>
          <c:overlay val="0"/>
          <c:spPr>
            <a:noFill/>
            <a:ln>
              <a:no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crossAx val="1965882015"/>
        <c:crosses val="autoZero"/>
        <c:auto val="1"/>
        <c:lblAlgn val="ctr"/>
        <c:lblOffset val="100"/>
        <c:noMultiLvlLbl val="0"/>
      </c:catAx>
      <c:valAx>
        <c:axId val="19658820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t>復元時間</a:t>
                </a:r>
                <a:r>
                  <a:rPr lang="en-US"/>
                  <a:t>[s]</a:t>
                </a:r>
                <a:endParaRPr lang="ja-JP"/>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crossAx val="1189771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Sheet1!$E$51:$I$51</c:f>
              <c:strCache>
                <c:ptCount val="5"/>
                <c:pt idx="0">
                  <c:v>75</c:v>
                </c:pt>
                <c:pt idx="1">
                  <c:v>100</c:v>
                </c:pt>
                <c:pt idx="2">
                  <c:v>125</c:v>
                </c:pt>
                <c:pt idx="3">
                  <c:v>150</c:v>
                </c:pt>
                <c:pt idx="4">
                  <c:v>なし</c:v>
                </c:pt>
              </c:strCache>
            </c:strRef>
          </c:cat>
          <c:val>
            <c:numRef>
              <c:f>Sheet1!$L$31:$L$34</c:f>
              <c:numCache>
                <c:formatCode>General</c:formatCode>
                <c:ptCount val="4"/>
                <c:pt idx="0">
                  <c:v>79.22</c:v>
                </c:pt>
                <c:pt idx="1">
                  <c:v>104</c:v>
                </c:pt>
                <c:pt idx="2">
                  <c:v>103.9</c:v>
                </c:pt>
                <c:pt idx="3">
                  <c:v>105.5</c:v>
                </c:pt>
              </c:numCache>
            </c:numRef>
          </c:val>
          <c:extLst>
            <c:ext xmlns:c16="http://schemas.microsoft.com/office/drawing/2014/chart" uri="{C3380CC4-5D6E-409C-BE32-E72D297353CC}">
              <c16:uniqueId val="{00000000-764D-B44B-846E-5DA1D3FB4786}"/>
            </c:ext>
          </c:extLst>
        </c:ser>
        <c:dLbls>
          <c:showLegendKey val="0"/>
          <c:showVal val="0"/>
          <c:showCatName val="0"/>
          <c:showSerName val="0"/>
          <c:showPercent val="0"/>
          <c:showBubbleSize val="0"/>
        </c:dLbls>
        <c:gapWidth val="219"/>
        <c:axId val="1614774943"/>
        <c:axId val="1615912271"/>
      </c:barChart>
      <c:lineChart>
        <c:grouping val="standard"/>
        <c:varyColors val="0"/>
        <c:ser>
          <c:idx val="1"/>
          <c:order val="1"/>
          <c:spPr>
            <a:ln w="28575" cap="rnd">
              <a:solidFill>
                <a:srgbClr val="00B0F0">
                  <a:alpha val="0"/>
                </a:srgbClr>
              </a:solidFill>
              <a:round/>
            </a:ln>
            <a:effectLst/>
          </c:spPr>
          <c:marker>
            <c:symbol val="none"/>
          </c:marker>
          <c:trendline>
            <c:spPr>
              <a:ln w="31750" cap="rnd">
                <a:solidFill>
                  <a:srgbClr val="00B0F0"/>
                </a:solidFill>
                <a:prstDash val="sysDash"/>
              </a:ln>
              <a:effectLst/>
            </c:spPr>
            <c:trendlineType val="linear"/>
            <c:forward val="0.5"/>
            <c:backward val="0.5"/>
            <c:dispRSqr val="0"/>
            <c:dispEq val="0"/>
          </c:trendline>
          <c:cat>
            <c:numRef>
              <c:f>[1]Sheet1!$X$5:$AC$5</c:f>
              <c:numCache>
                <c:formatCode>General</c:formatCode>
                <c:ptCount val="6"/>
                <c:pt idx="0">
                  <c:v>30</c:v>
                </c:pt>
                <c:pt idx="1">
                  <c:v>50</c:v>
                </c:pt>
                <c:pt idx="2">
                  <c:v>75</c:v>
                </c:pt>
                <c:pt idx="3">
                  <c:v>100</c:v>
                </c:pt>
                <c:pt idx="4">
                  <c:v>125</c:v>
                </c:pt>
                <c:pt idx="5">
                  <c:v>150</c:v>
                </c:pt>
              </c:numCache>
            </c:numRef>
          </c:cat>
          <c:val>
            <c:numRef>
              <c:f>Sheet1!$L$28:$O$28</c:f>
              <c:numCache>
                <c:formatCode>General</c:formatCode>
                <c:ptCount val="4"/>
                <c:pt idx="0">
                  <c:v>106.9</c:v>
                </c:pt>
                <c:pt idx="1">
                  <c:v>106.9</c:v>
                </c:pt>
                <c:pt idx="2">
                  <c:v>106.9</c:v>
                </c:pt>
                <c:pt idx="3">
                  <c:v>106.9</c:v>
                </c:pt>
              </c:numCache>
            </c:numRef>
          </c:val>
          <c:smooth val="0"/>
          <c:extLst>
            <c:ext xmlns:c16="http://schemas.microsoft.com/office/drawing/2014/chart" uri="{C3380CC4-5D6E-409C-BE32-E72D297353CC}">
              <c16:uniqueId val="{00000002-764D-B44B-846E-5DA1D3FB4786}"/>
            </c:ext>
          </c:extLst>
        </c:ser>
        <c:dLbls>
          <c:showLegendKey val="0"/>
          <c:showVal val="0"/>
          <c:showCatName val="0"/>
          <c:showSerName val="0"/>
          <c:showPercent val="0"/>
          <c:showBubbleSize val="0"/>
        </c:dLbls>
        <c:marker val="1"/>
        <c:smooth val="0"/>
        <c:axId val="1614774943"/>
        <c:axId val="1615912271"/>
      </c:lineChart>
      <c:catAx>
        <c:axId val="1614774943"/>
        <c:scaling>
          <c:orientation val="minMax"/>
        </c:scaling>
        <c:delete val="0"/>
        <c:axPos val="b"/>
        <c:title>
          <c:tx>
            <c:rich>
              <a:bodyPr rot="0" spcFirstLastPara="1" vertOverflow="ellipsis" vert="horz" wrap="square" anchor="ctr" anchorCtr="1"/>
              <a:lstStyle/>
              <a:p>
                <a:pPr>
                  <a:defRPr lang="ja-JP" sz="1500" b="1" i="0" u="none" strike="noStrike" kern="1200" baseline="0">
                    <a:solidFill>
                      <a:schemeClr val="tx1"/>
                    </a:solidFill>
                    <a:latin typeface="+mn-lt"/>
                    <a:ea typeface="+mn-ea"/>
                    <a:cs typeface="+mn-cs"/>
                  </a:defRPr>
                </a:pPr>
                <a:r>
                  <a:rPr lang="ja-JP" altLang="en-US" sz="1400" b="1" i="0" u="none" strike="noStrike" kern="1200" baseline="0">
                    <a:solidFill>
                      <a:sysClr val="windowText" lastClr="000000"/>
                    </a:solidFill>
                  </a:rPr>
                  <a:t>帯域制限</a:t>
                </a:r>
                <a:r>
                  <a:rPr lang="en-US" altLang="ja-JP" sz="1400" b="1" i="0" u="none" strike="noStrike" kern="1200" baseline="0">
                    <a:solidFill>
                      <a:sysClr val="windowText" lastClr="000000"/>
                    </a:solidFill>
                  </a:rPr>
                  <a:t>[MB/s]</a:t>
                </a:r>
                <a:endParaRPr lang="ja-JP" altLang="ja-JP" sz="1400" b="1" i="0" u="none" strike="noStrike" kern="1200" baseline="0">
                  <a:solidFill>
                    <a:sysClr val="windowText" lastClr="000000"/>
                  </a:solidFill>
                </a:endParaRPr>
              </a:p>
            </c:rich>
          </c:tx>
          <c:overlay val="0"/>
          <c:spPr>
            <a:noFill/>
            <a:ln>
              <a:noFill/>
            </a:ln>
            <a:effectLst/>
          </c:spPr>
          <c:txPr>
            <a:bodyPr rot="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lt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crossAx val="1615912271"/>
        <c:crosses val="autoZero"/>
        <c:auto val="1"/>
        <c:lblAlgn val="ctr"/>
        <c:lblOffset val="100"/>
        <c:noMultiLvlLbl val="0"/>
      </c:catAx>
      <c:valAx>
        <c:axId val="1615912271"/>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r>
                  <a:rPr lang="ja-JP" altLang="en-US" sz="1400" b="1" i="0" u="none" strike="noStrike" kern="1200" baseline="0">
                    <a:solidFill>
                      <a:sysClr val="windowText" lastClr="000000"/>
                    </a:solidFill>
                  </a:rPr>
                  <a:t>ディスクアクセス性能</a:t>
                </a:r>
                <a:r>
                  <a:rPr lang="en-US" altLang="ja-JP" sz="1400" b="1" i="0" u="none" strike="noStrike" kern="1200" baseline="0">
                    <a:solidFill>
                      <a:sysClr val="windowText" lastClr="000000"/>
                    </a:solidFill>
                  </a:rPr>
                  <a:t>[MB/s]</a:t>
                </a:r>
                <a:endParaRPr lang="ja-JP" altLang="ja-JP" sz="1400" b="1" i="0" u="none" strike="noStrike" kern="1200" baseline="0">
                  <a:solidFill>
                    <a:sysClr val="windowText" lastClr="000000"/>
                  </a:solidFill>
                </a:endParaRPr>
              </a:p>
            </c:rich>
          </c:tx>
          <c:overlay val="0"/>
          <c:spPr>
            <a:noFill/>
            <a:ln>
              <a:noFill/>
            </a:ln>
            <a:effectLst/>
          </c:spPr>
          <c:txPr>
            <a:bodyPr rot="-54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lt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500" b="1" i="0" u="none" strike="noStrike" kern="1200" baseline="0">
                <a:solidFill>
                  <a:schemeClr val="tx1"/>
                </a:solidFill>
                <a:latin typeface="+mn-lt"/>
                <a:ea typeface="+mn-ea"/>
                <a:cs typeface="+mn-cs"/>
              </a:defRPr>
            </a:pPr>
            <a:endParaRPr lang="ja-JP"/>
          </a:p>
        </c:txPr>
        <c:crossAx val="1614774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b="1" i="0" baseline="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ltLang="en-US" sz="1560" b="1" i="0" u="none" strike="noStrike" kern="1200" spc="0" baseline="0">
                <a:solidFill>
                  <a:sysClr val="windowText" lastClr="000000"/>
                </a:solidFill>
              </a:rPr>
              <a:t>高負荷時の復元時間</a:t>
            </a:r>
            <a:endParaRPr lang="ja-JP" altLang="ja-JP" sz="1560" b="1" i="0" u="none" strike="noStrike" kern="1200" spc="0" baseline="0">
              <a:solidFill>
                <a:sysClr val="windowText" lastClr="000000"/>
              </a:solidFill>
            </a:endParaRPr>
          </a:p>
        </c:rich>
      </c:tx>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ja-JP" altLang="ja-JP"/>
        </a:p>
      </c:txPr>
    </c:title>
    <c:autoTitleDeleted val="0"/>
    <c:plotArea>
      <c:layout/>
      <c:lineChart>
        <c:grouping val="standard"/>
        <c:varyColors val="0"/>
        <c:ser>
          <c:idx val="0"/>
          <c:order val="0"/>
          <c:tx>
            <c:v>従来</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Sheet1!$U$22:$X$22</c:f>
              <c:numCache>
                <c:formatCode>General</c:formatCode>
                <c:ptCount val="4"/>
                <c:pt idx="0">
                  <c:v>75</c:v>
                </c:pt>
                <c:pt idx="1">
                  <c:v>100</c:v>
                </c:pt>
                <c:pt idx="2">
                  <c:v>125</c:v>
                </c:pt>
                <c:pt idx="3">
                  <c:v>150</c:v>
                </c:pt>
              </c:numCache>
            </c:numRef>
          </c:cat>
          <c:val>
            <c:numRef>
              <c:f>Sheet1!$U$37:$X$37</c:f>
              <c:numCache>
                <c:formatCode>General</c:formatCode>
                <c:ptCount val="4"/>
                <c:pt idx="0">
                  <c:v>161.40594266666665</c:v>
                </c:pt>
                <c:pt idx="1">
                  <c:v>141.87368166666664</c:v>
                </c:pt>
                <c:pt idx="2">
                  <c:v>137.22969999999998</c:v>
                </c:pt>
                <c:pt idx="3">
                  <c:v>132.054473</c:v>
                </c:pt>
              </c:numCache>
            </c:numRef>
          </c:val>
          <c:smooth val="0"/>
          <c:extLst>
            <c:ext xmlns:c16="http://schemas.microsoft.com/office/drawing/2014/chart" uri="{C3380CC4-5D6E-409C-BE32-E72D297353CC}">
              <c16:uniqueId val="{00000000-C2F3-6643-B79E-362B09CC4210}"/>
            </c:ext>
          </c:extLst>
        </c:ser>
        <c:ser>
          <c:idx val="1"/>
          <c:order val="1"/>
          <c:tx>
            <c:v>OVrestorer</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Sheet1!$U$22:$X$22</c:f>
              <c:numCache>
                <c:formatCode>General</c:formatCode>
                <c:ptCount val="4"/>
                <c:pt idx="0">
                  <c:v>75</c:v>
                </c:pt>
                <c:pt idx="1">
                  <c:v>100</c:v>
                </c:pt>
                <c:pt idx="2">
                  <c:v>125</c:v>
                </c:pt>
                <c:pt idx="3">
                  <c:v>150</c:v>
                </c:pt>
              </c:numCache>
            </c:numRef>
          </c:cat>
          <c:val>
            <c:numRef>
              <c:f>Sheet1!$U$38:$X$38</c:f>
              <c:numCache>
                <c:formatCode>General</c:formatCode>
                <c:ptCount val="4"/>
                <c:pt idx="0">
                  <c:v>45.916494</c:v>
                </c:pt>
                <c:pt idx="1">
                  <c:v>56.728808999999998</c:v>
                </c:pt>
                <c:pt idx="2">
                  <c:v>60.259764999999994</c:v>
                </c:pt>
                <c:pt idx="3">
                  <c:v>70.457026333333332</c:v>
                </c:pt>
              </c:numCache>
            </c:numRef>
          </c:val>
          <c:smooth val="0"/>
          <c:extLst>
            <c:ext xmlns:c16="http://schemas.microsoft.com/office/drawing/2014/chart" uri="{C3380CC4-5D6E-409C-BE32-E72D297353CC}">
              <c16:uniqueId val="{00000001-C2F3-6643-B79E-362B09CC4210}"/>
            </c:ext>
          </c:extLst>
        </c:ser>
        <c:ser>
          <c:idx val="2"/>
          <c:order val="2"/>
          <c:spPr>
            <a:ln w="22225" cap="rnd">
              <a:solidFill>
                <a:schemeClr val="bg1">
                  <a:alpha val="0"/>
                </a:schemeClr>
              </a:solidFill>
              <a:round/>
            </a:ln>
            <a:effectLst/>
          </c:spPr>
          <c:marker>
            <c:symbol val="none"/>
          </c:marker>
          <c:trendline>
            <c:spPr>
              <a:ln w="31750" cap="rnd">
                <a:solidFill>
                  <a:schemeClr val="accent1"/>
                </a:solidFill>
                <a:prstDash val="sysDash"/>
              </a:ln>
              <a:effectLst/>
            </c:spPr>
            <c:trendlineType val="linear"/>
            <c:forward val="0.5"/>
            <c:backward val="0.5"/>
            <c:dispRSqr val="0"/>
            <c:dispEq val="0"/>
          </c:trendline>
          <c:val>
            <c:numRef>
              <c:f>(Sheet1!$Y$37,Sheet1!$Y$37,Sheet1!$Y$37,Sheet1!$Y$37)</c:f>
              <c:numCache>
                <c:formatCode>General</c:formatCode>
                <c:ptCount val="4"/>
                <c:pt idx="0">
                  <c:v>166.49907330000002</c:v>
                </c:pt>
                <c:pt idx="1">
                  <c:v>166.49907330000002</c:v>
                </c:pt>
                <c:pt idx="2">
                  <c:v>166.49907330000002</c:v>
                </c:pt>
                <c:pt idx="3">
                  <c:v>166.49907330000002</c:v>
                </c:pt>
              </c:numCache>
            </c:numRef>
          </c:val>
          <c:smooth val="0"/>
          <c:extLst>
            <c:ext xmlns:c16="http://schemas.microsoft.com/office/drawing/2014/chart" uri="{C3380CC4-5D6E-409C-BE32-E72D297353CC}">
              <c16:uniqueId val="{00000003-C2F3-6643-B79E-362B09CC4210}"/>
            </c:ext>
          </c:extLst>
        </c:ser>
        <c:ser>
          <c:idx val="3"/>
          <c:order val="3"/>
          <c:spPr>
            <a:ln w="28575" cap="rnd">
              <a:solidFill>
                <a:schemeClr val="bg1">
                  <a:alpha val="0"/>
                </a:schemeClr>
              </a:solidFill>
              <a:round/>
            </a:ln>
            <a:effectLst/>
          </c:spPr>
          <c:marker>
            <c:symbol val="none"/>
          </c:marker>
          <c:trendline>
            <c:spPr>
              <a:ln w="31750" cap="rnd">
                <a:solidFill>
                  <a:schemeClr val="accent2"/>
                </a:solidFill>
                <a:prstDash val="sysDash"/>
              </a:ln>
              <a:effectLst/>
            </c:spPr>
            <c:trendlineType val="linear"/>
            <c:forward val="0.5"/>
            <c:backward val="0.5"/>
            <c:dispRSqr val="0"/>
            <c:dispEq val="0"/>
          </c:trendline>
          <c:val>
            <c:numRef>
              <c:f>(Sheet1!$Y$38,Sheet1!$Y$38,Sheet1!$Y$38,Sheet1!$Y$38)</c:f>
              <c:numCache>
                <c:formatCode>General</c:formatCode>
                <c:ptCount val="4"/>
                <c:pt idx="0">
                  <c:v>279.53802159999998</c:v>
                </c:pt>
                <c:pt idx="1">
                  <c:v>279.53802159999998</c:v>
                </c:pt>
                <c:pt idx="2">
                  <c:v>279.53802159999998</c:v>
                </c:pt>
                <c:pt idx="3">
                  <c:v>279.53802159999998</c:v>
                </c:pt>
              </c:numCache>
            </c:numRef>
          </c:val>
          <c:smooth val="0"/>
          <c:extLst>
            <c:ext xmlns:c16="http://schemas.microsoft.com/office/drawing/2014/chart" uri="{C3380CC4-5D6E-409C-BE32-E72D297353CC}">
              <c16:uniqueId val="{00000005-C2F3-6643-B79E-362B09CC4210}"/>
            </c:ext>
          </c:extLst>
        </c:ser>
        <c:dLbls>
          <c:showLegendKey val="0"/>
          <c:showVal val="0"/>
          <c:showCatName val="0"/>
          <c:showSerName val="0"/>
          <c:showPercent val="0"/>
          <c:showBubbleSize val="0"/>
        </c:dLbls>
        <c:marker val="1"/>
        <c:smooth val="0"/>
        <c:axId val="4504112"/>
        <c:axId val="4485504"/>
      </c:lineChart>
      <c:catAx>
        <c:axId val="4504112"/>
        <c:scaling>
          <c:orientation val="minMax"/>
        </c:scaling>
        <c:delete val="0"/>
        <c:axPos val="b"/>
        <c:title>
          <c:tx>
            <c:rich>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ltLang="en-US"/>
                  <a:t>帯域制限</a:t>
                </a:r>
                <a:r>
                  <a:rPr lang="en-US" altLang="ja-JP"/>
                  <a:t>[MB/s]</a:t>
                </a:r>
                <a:endParaRPr lang="ja-JP" altLang="en-US"/>
              </a:p>
            </c:rich>
          </c:tx>
          <c:overlay val="0"/>
          <c:spPr>
            <a:noFill/>
            <a:ln>
              <a:no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crossAx val="4485504"/>
        <c:crosses val="autoZero"/>
        <c:auto val="1"/>
        <c:lblAlgn val="ctr"/>
        <c:lblOffset val="100"/>
        <c:noMultiLvlLbl val="0"/>
      </c:catAx>
      <c:valAx>
        <c:axId val="4485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ltLang="en-US"/>
                  <a:t>復元時間</a:t>
                </a:r>
                <a:r>
                  <a:rPr lang="en-US" altLang="ja-JP"/>
                  <a:t>[s]</a:t>
                </a:r>
                <a:endParaRPr lang="ja-JP" altLang="en-US"/>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crossAx val="4504112"/>
        <c:crosses val="autoZero"/>
        <c:crossBetween val="between"/>
      </c:valAx>
      <c:spPr>
        <a:noFill/>
        <a:ln>
          <a:noFill/>
        </a:ln>
        <a:effectLst/>
      </c:spPr>
    </c:plotArea>
    <c:legend>
      <c:legendPos val="b"/>
      <c:legendEntry>
        <c:idx val="2"/>
        <c:delete val="1"/>
      </c:legendEntry>
      <c:legendEntry>
        <c:idx val="3"/>
        <c:delete val="1"/>
      </c:legendEntry>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00" b="1" i="0" baseline="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ltLang="en-US"/>
              <a:t>低負荷時の復元時間</a:t>
            </a:r>
            <a:endParaRPr lang="ja-JP"/>
          </a:p>
        </c:rich>
      </c:tx>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v>従来</c:v>
          </c:tx>
          <c:spPr>
            <a:solidFill>
              <a:schemeClr val="accent1"/>
            </a:solidFill>
            <a:ln>
              <a:noFill/>
            </a:ln>
            <a:effectLst/>
          </c:spPr>
          <c:invertIfNegative val="0"/>
          <c:val>
            <c:numRef>
              <c:f>Sheet1!$Y$94</c:f>
              <c:numCache>
                <c:formatCode>General</c:formatCode>
                <c:ptCount val="1"/>
                <c:pt idx="0">
                  <c:v>37.450919299999995</c:v>
                </c:pt>
              </c:numCache>
            </c:numRef>
          </c:val>
          <c:extLst>
            <c:ext xmlns:c16="http://schemas.microsoft.com/office/drawing/2014/chart" uri="{C3380CC4-5D6E-409C-BE32-E72D297353CC}">
              <c16:uniqueId val="{00000000-7645-A946-A62C-F3B618AADEF8}"/>
            </c:ext>
          </c:extLst>
        </c:ser>
        <c:ser>
          <c:idx val="1"/>
          <c:order val="1"/>
          <c:tx>
            <c:v>OVrestorer</c:v>
          </c:tx>
          <c:spPr>
            <a:solidFill>
              <a:schemeClr val="accent2"/>
            </a:solidFill>
            <a:ln>
              <a:noFill/>
            </a:ln>
            <a:effectLst/>
          </c:spPr>
          <c:invertIfNegative val="0"/>
          <c:val>
            <c:numRef>
              <c:f>Sheet1!$Y$95</c:f>
              <c:numCache>
                <c:formatCode>General</c:formatCode>
                <c:ptCount val="1"/>
                <c:pt idx="0">
                  <c:v>28.593619199999999</c:v>
                </c:pt>
              </c:numCache>
            </c:numRef>
          </c:val>
          <c:extLst>
            <c:ext xmlns:c16="http://schemas.microsoft.com/office/drawing/2014/chart" uri="{C3380CC4-5D6E-409C-BE32-E72D297353CC}">
              <c16:uniqueId val="{00000001-7645-A946-A62C-F3B618AADEF8}"/>
            </c:ext>
          </c:extLst>
        </c:ser>
        <c:dLbls>
          <c:showLegendKey val="0"/>
          <c:showVal val="0"/>
          <c:showCatName val="0"/>
          <c:showSerName val="0"/>
          <c:showPercent val="0"/>
          <c:showBubbleSize val="0"/>
        </c:dLbls>
        <c:gapWidth val="219"/>
        <c:overlap val="-27"/>
        <c:axId val="37738944"/>
        <c:axId val="1239799392"/>
      </c:barChart>
      <c:catAx>
        <c:axId val="37738944"/>
        <c:scaling>
          <c:orientation val="minMax"/>
        </c:scaling>
        <c:delete val="1"/>
        <c:axPos val="b"/>
        <c:majorTickMark val="none"/>
        <c:minorTickMark val="none"/>
        <c:tickLblPos val="nextTo"/>
        <c:crossAx val="1239799392"/>
        <c:crosses val="autoZero"/>
        <c:auto val="1"/>
        <c:lblAlgn val="ctr"/>
        <c:lblOffset val="100"/>
        <c:noMultiLvlLbl val="0"/>
      </c:catAx>
      <c:valAx>
        <c:axId val="1239799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ltLang="en-US"/>
                  <a:t>復元時間</a:t>
                </a:r>
                <a:r>
                  <a:rPr lang="en-US" altLang="ja-JP"/>
                  <a:t>[s]</a:t>
                </a:r>
                <a:endParaRPr lang="ja-JP"/>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crossAx val="3773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ja-JP" sz="1800" b="0" i="0" kern="1200" spc="0" baseline="0">
                <a:solidFill>
                  <a:schemeClr val="tx1"/>
                </a:solidFill>
                <a:effectLst/>
              </a:rPr>
              <a:t>状態</a:t>
            </a:r>
            <a:r>
              <a:rPr lang="ja-JP" altLang="en-US" sz="1800" b="0" i="0" kern="1200" spc="0" baseline="0">
                <a:solidFill>
                  <a:schemeClr val="tx1"/>
                </a:solidFill>
                <a:effectLst/>
              </a:rPr>
              <a:t>保存</a:t>
            </a:r>
            <a:r>
              <a:rPr lang="ja-JP" altLang="ja-JP" sz="1800" b="0" i="0" kern="1200" spc="0" baseline="0">
                <a:solidFill>
                  <a:schemeClr val="tx1"/>
                </a:solidFill>
                <a:effectLst/>
              </a:rPr>
              <a:t>時間</a:t>
            </a:r>
            <a:r>
              <a:rPr lang="en-US" altLang="ja-JP" sz="1800" b="0" i="0" kern="1200" spc="0" baseline="0">
                <a:solidFill>
                  <a:schemeClr val="tx1"/>
                </a:solidFill>
                <a:effectLst/>
              </a:rPr>
              <a:t> [</a:t>
            </a:r>
            <a:r>
              <a:rPr lang="ja-JP" altLang="en-US" sz="1800" b="0" i="0" kern="1200" spc="0" baseline="0">
                <a:solidFill>
                  <a:schemeClr val="tx1"/>
                </a:solidFill>
                <a:effectLst/>
              </a:rPr>
              <a:t>朝倉</a:t>
            </a:r>
            <a:r>
              <a:rPr lang="en-US" altLang="ja-JP" sz="1800" b="0" i="0" kern="1200" spc="0" baseline="0">
                <a:solidFill>
                  <a:schemeClr val="tx1"/>
                </a:solidFill>
                <a:effectLst/>
              </a:rPr>
              <a:t>’24]</a:t>
            </a:r>
            <a:endParaRPr lang="ja-JP" altLang="ja-JP" sz="1800">
              <a:solidFill>
                <a:schemeClr val="tx1"/>
              </a:solidFill>
              <a:effectLst/>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ltLang="ja-JP"/>
        </a:p>
      </c:txPr>
    </c:title>
    <c:autoTitleDeleted val="0"/>
    <c:plotArea>
      <c:layout/>
      <c:barChart>
        <c:barDir val="col"/>
        <c:grouping val="clustered"/>
        <c:varyColors val="0"/>
        <c:ser>
          <c:idx val="0"/>
          <c:order val="0"/>
          <c:tx>
            <c:strRef>
              <c:f>Sheet1!$D$174</c:f>
              <c:strCache>
                <c:ptCount val="1"/>
                <c:pt idx="0">
                  <c:v>ホスト</c:v>
                </c:pt>
              </c:strCache>
            </c:strRef>
          </c:tx>
          <c:spPr>
            <a:solidFill>
              <a:schemeClr val="accent1"/>
            </a:solidFill>
            <a:ln>
              <a:noFill/>
            </a:ln>
            <a:effectLst/>
          </c:spPr>
          <c:invertIfNegative val="0"/>
          <c:val>
            <c:numRef>
              <c:f>Sheet1!$D$175</c:f>
              <c:numCache>
                <c:formatCode>General</c:formatCode>
                <c:ptCount val="1"/>
                <c:pt idx="0">
                  <c:v>79.278666666666666</c:v>
                </c:pt>
              </c:numCache>
            </c:numRef>
          </c:val>
          <c:extLst>
            <c:ext xmlns:c16="http://schemas.microsoft.com/office/drawing/2014/chart" uri="{C3380CC4-5D6E-409C-BE32-E72D297353CC}">
              <c16:uniqueId val="{00000000-9524-A04A-8D71-16B09EBB2591}"/>
            </c:ext>
          </c:extLst>
        </c:ser>
        <c:ser>
          <c:idx val="1"/>
          <c:order val="1"/>
          <c:tx>
            <c:strRef>
              <c:f>Sheet1!$E$174</c:f>
              <c:strCache>
                <c:ptCount val="1"/>
                <c:pt idx="0">
                  <c:v>VM</c:v>
                </c:pt>
              </c:strCache>
            </c:strRef>
          </c:tx>
          <c:spPr>
            <a:solidFill>
              <a:schemeClr val="accent2"/>
            </a:solidFill>
            <a:ln>
              <a:noFill/>
            </a:ln>
            <a:effectLst/>
          </c:spPr>
          <c:invertIfNegative val="0"/>
          <c:val>
            <c:numRef>
              <c:f>Sheet1!$E$175</c:f>
              <c:numCache>
                <c:formatCode>General</c:formatCode>
                <c:ptCount val="1"/>
                <c:pt idx="0">
                  <c:v>104.98833333333333</c:v>
                </c:pt>
              </c:numCache>
            </c:numRef>
          </c:val>
          <c:extLst>
            <c:ext xmlns:c16="http://schemas.microsoft.com/office/drawing/2014/chart" uri="{C3380CC4-5D6E-409C-BE32-E72D297353CC}">
              <c16:uniqueId val="{00000001-9524-A04A-8D71-16B09EBB2591}"/>
            </c:ext>
          </c:extLst>
        </c:ser>
        <c:dLbls>
          <c:showLegendKey val="0"/>
          <c:showVal val="0"/>
          <c:showCatName val="0"/>
          <c:showSerName val="0"/>
          <c:showPercent val="0"/>
          <c:showBubbleSize val="0"/>
        </c:dLbls>
        <c:gapWidth val="276"/>
        <c:overlap val="-51"/>
        <c:axId val="627530367"/>
        <c:axId val="972847167"/>
      </c:barChart>
      <c:catAx>
        <c:axId val="627530367"/>
        <c:scaling>
          <c:orientation val="minMax"/>
        </c:scaling>
        <c:delete val="1"/>
        <c:axPos val="b"/>
        <c:numFmt formatCode="General" sourceLinked="1"/>
        <c:majorTickMark val="none"/>
        <c:minorTickMark val="none"/>
        <c:tickLblPos val="nextTo"/>
        <c:crossAx val="972847167"/>
        <c:crosses val="autoZero"/>
        <c:auto val="1"/>
        <c:lblAlgn val="ctr"/>
        <c:lblOffset val="100"/>
        <c:noMultiLvlLbl val="0"/>
      </c:catAx>
      <c:valAx>
        <c:axId val="9728471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ja-JP" sz="1800" b="0" i="0" kern="1200" baseline="0">
                    <a:solidFill>
                      <a:schemeClr val="tx1"/>
                    </a:solidFill>
                    <a:effectLst/>
                  </a:rPr>
                  <a:t>保存時間</a:t>
                </a:r>
                <a:r>
                  <a:rPr lang="en-US" altLang="ja-JP" sz="1800" b="0" i="0" kern="1200" baseline="0">
                    <a:solidFill>
                      <a:schemeClr val="tx1"/>
                    </a:solidFill>
                    <a:effectLst/>
                  </a:rPr>
                  <a:t>[s]</a:t>
                </a:r>
                <a:endParaRPr lang="ja-JP" altLang="ja-JP" sz="1800" baseline="0">
                  <a:solidFill>
                    <a:schemeClr val="tx1"/>
                  </a:solidFill>
                  <a:effectLst/>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lt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627530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0.5597</cdr:x>
      <cdr:y>0.36624</cdr:y>
    </cdr:from>
    <cdr:to>
      <cdr:x>0.62439</cdr:x>
      <cdr:y>0.65621</cdr:y>
    </cdr:to>
    <cdr:cxnSp macro="">
      <cdr:nvCxnSpPr>
        <cdr:cNvPr id="2" name="Straight Arrow Connector 4">
          <a:extLst xmlns:a="http://schemas.openxmlformats.org/drawingml/2006/main">
            <a:ext uri="{FF2B5EF4-FFF2-40B4-BE49-F238E27FC236}">
              <a16:creationId xmlns:a16="http://schemas.microsoft.com/office/drawing/2014/main" id="{FD641C4A-2CE1-E28F-4068-DB5A7667C982}"/>
            </a:ext>
          </a:extLst>
        </cdr:cNvPr>
        <cdr:cNvCxnSpPr>
          <a:cxnSpLocks xmlns:a="http://schemas.openxmlformats.org/drawingml/2006/main"/>
        </cdr:cNvCxnSpPr>
      </cdr:nvCxnSpPr>
      <cdr:spPr>
        <a:xfrm xmlns:a="http://schemas.openxmlformats.org/drawingml/2006/main" flipV="1">
          <a:off x="1730613" y="1049094"/>
          <a:ext cx="200025" cy="830625"/>
        </a:xfrm>
        <a:prstGeom xmlns:a="http://schemas.openxmlformats.org/drawingml/2006/main" prst="straightConnector1">
          <a:avLst/>
        </a:prstGeom>
        <a:ln xmlns:a="http://schemas.openxmlformats.org/drawingml/2006/main" w="571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0.34336</cdr:x>
      <cdr:y>0.34394</cdr:y>
    </cdr:from>
    <cdr:to>
      <cdr:x>0.6206</cdr:x>
      <cdr:y>0.48362</cdr:y>
    </cdr:to>
    <cdr:sp macro="" textlink="">
      <cdr:nvSpPr>
        <cdr:cNvPr id="3" name="テキスト ボックス 7">
          <a:extLst xmlns:a="http://schemas.openxmlformats.org/drawingml/2006/main">
            <a:ext uri="{FF2B5EF4-FFF2-40B4-BE49-F238E27FC236}">
              <a16:creationId xmlns:a16="http://schemas.microsoft.com/office/drawing/2014/main" id="{6BF41581-A2EC-3025-A4E7-4FCF2933B32F}"/>
            </a:ext>
          </a:extLst>
        </cdr:cNvPr>
        <cdr:cNvSpPr txBox="1"/>
      </cdr:nvSpPr>
      <cdr:spPr>
        <a:xfrm xmlns:a="http://schemas.openxmlformats.org/drawingml/2006/main" flipH="1">
          <a:off x="1061672" y="985215"/>
          <a:ext cx="857252"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2000" b="1" dirty="0"/>
            <a:t>5.8</a:t>
          </a:r>
          <a:r>
            <a:rPr lang="ja-JP" altLang="en-US" sz="2000" b="1"/>
            <a:t>倍</a:t>
          </a:r>
          <a:endParaRPr kumimoji="1" lang="ja-JP" altLang="en-US" sz="20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0.58524</cdr:x>
      <cdr:y>0.41435</cdr:y>
    </cdr:from>
    <cdr:to>
      <cdr:x>0.65509</cdr:x>
      <cdr:y>0.6961</cdr:y>
    </cdr:to>
    <cdr:cxnSp macro="">
      <cdr:nvCxnSpPr>
        <cdr:cNvPr id="3" name="Straight Arrow Connector 4">
          <a:extLst xmlns:a="http://schemas.openxmlformats.org/drawingml/2006/main">
            <a:ext uri="{FF2B5EF4-FFF2-40B4-BE49-F238E27FC236}">
              <a16:creationId xmlns:a16="http://schemas.microsoft.com/office/drawing/2014/main" id="{DD519F1F-DB5E-6F6F-1496-F5B7F35E432B}"/>
            </a:ext>
          </a:extLst>
        </cdr:cNvPr>
        <cdr:cNvCxnSpPr>
          <a:cxnSpLocks xmlns:a="http://schemas.openxmlformats.org/drawingml/2006/main"/>
        </cdr:cNvCxnSpPr>
      </cdr:nvCxnSpPr>
      <cdr:spPr>
        <a:xfrm xmlns:a="http://schemas.openxmlformats.org/drawingml/2006/main" flipV="1">
          <a:off x="1675978" y="1221544"/>
          <a:ext cx="200025" cy="830625"/>
        </a:xfrm>
        <a:prstGeom xmlns:a="http://schemas.openxmlformats.org/drawingml/2006/main" prst="straightConnector1">
          <a:avLst/>
        </a:prstGeom>
        <a:ln xmlns:a="http://schemas.openxmlformats.org/drawingml/2006/main" w="571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0.33634</cdr:x>
      <cdr:y>0.33625</cdr:y>
    </cdr:from>
    <cdr:to>
      <cdr:x>0.63568</cdr:x>
      <cdr:y>0.47196</cdr:y>
    </cdr:to>
    <cdr:sp macro="" textlink="">
      <cdr:nvSpPr>
        <cdr:cNvPr id="6" name="テキスト ボックス 7">
          <a:extLst xmlns:a="http://schemas.openxmlformats.org/drawingml/2006/main">
            <a:ext uri="{FF2B5EF4-FFF2-40B4-BE49-F238E27FC236}">
              <a16:creationId xmlns:a16="http://schemas.microsoft.com/office/drawing/2014/main" id="{17F50342-D0B1-72FB-BB4A-C6477A6CB5CB}"/>
            </a:ext>
          </a:extLst>
        </cdr:cNvPr>
        <cdr:cNvSpPr txBox="1"/>
      </cdr:nvSpPr>
      <cdr:spPr>
        <a:xfrm xmlns:a="http://schemas.openxmlformats.org/drawingml/2006/main" flipH="1">
          <a:off x="963181" y="991284"/>
          <a:ext cx="857252"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2000" b="1" dirty="0"/>
            <a:t>4.3</a:t>
          </a:r>
          <a:r>
            <a:rPr lang="ja-JP" altLang="en-US" sz="2000" b="1"/>
            <a:t>倍</a:t>
          </a:r>
          <a:endParaRPr kumimoji="1" lang="ja-JP" altLang="en-US" sz="20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0.64336</cdr:x>
      <cdr:y>0.16092</cdr:y>
    </cdr:from>
    <cdr:to>
      <cdr:x>0.89875</cdr:x>
      <cdr:y>0.30677</cdr:y>
    </cdr:to>
    <cdr:sp macro="" textlink="">
      <cdr:nvSpPr>
        <cdr:cNvPr id="2" name="テキスト ボックス 7">
          <a:extLst xmlns:a="http://schemas.openxmlformats.org/drawingml/2006/main">
            <a:ext uri="{FF2B5EF4-FFF2-40B4-BE49-F238E27FC236}">
              <a16:creationId xmlns:a16="http://schemas.microsoft.com/office/drawing/2014/main" id="{0F35B5D9-5BEE-2A6A-8756-3BDF57AFC3E5}"/>
            </a:ext>
          </a:extLst>
        </cdr:cNvPr>
        <cdr:cNvSpPr txBox="1"/>
      </cdr:nvSpPr>
      <cdr:spPr>
        <a:xfrm xmlns:a="http://schemas.openxmlformats.org/drawingml/2006/main" flipH="1">
          <a:off x="1877986" y="441446"/>
          <a:ext cx="745496" cy="4000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2000" b="1" dirty="0"/>
            <a:t>25</a:t>
          </a:r>
          <a:r>
            <a:rPr kumimoji="1" lang="en-US" altLang="ja-JP" sz="2000" b="1" dirty="0"/>
            <a:t>%</a:t>
          </a:r>
          <a:endParaRPr kumimoji="1" lang="ja-JP" altLang="en-US" sz="20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1D07CE-C000-5D46-A92A-CEE94B8EA89D}" type="datetimeFigureOut">
              <a:rPr kumimoji="1" lang="ja-JP" altLang="en-US" smtClean="0"/>
              <a:t>2025/3/17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F75A0-530D-3B41-9D6F-A8A2ED0EED88}" type="slidenum">
              <a:rPr kumimoji="1" lang="ja-JP" altLang="en-US" smtClean="0"/>
              <a:t>‹#›</a:t>
            </a:fld>
            <a:endParaRPr kumimoji="1" lang="ja-JP" altLang="en-US"/>
          </a:p>
        </p:txBody>
      </p:sp>
    </p:spTree>
    <p:extLst>
      <p:ext uri="{BB962C8B-B14F-4D97-AF65-F5344CB8AC3E}">
        <p14:creationId xmlns:p14="http://schemas.microsoft.com/office/powerpoint/2010/main" val="651797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a:t>
            </a:fld>
            <a:endParaRPr kumimoji="1" lang="ja-JP" altLang="en-US"/>
          </a:p>
        </p:txBody>
      </p:sp>
    </p:spTree>
    <p:extLst>
      <p:ext uri="{BB962C8B-B14F-4D97-AF65-F5344CB8AC3E}">
        <p14:creationId xmlns:p14="http://schemas.microsoft.com/office/powerpoint/2010/main" val="4135229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確保と解放の矢印</a:t>
            </a:r>
            <a:endParaRPr kumimoji="1" lang="en-US" altLang="ja-JP"/>
          </a:p>
          <a:p>
            <a:r>
              <a:rPr kumimoji="1" lang="en-US" altLang="ja-JP"/>
              <a:t>VM</a:t>
            </a:r>
            <a:r>
              <a:rPr kumimoji="1" lang="ja-JP" altLang="en-US"/>
              <a:t>の外からできないことを強調</a:t>
            </a:r>
            <a:endParaRPr kumimoji="1" lang="en-US" altLang="ja-JP"/>
          </a:p>
          <a:p>
            <a:r>
              <a:rPr kumimoji="1" lang="ja-JP" altLang="en-US"/>
              <a:t>なんのためにやっているのかわかりやすく</a:t>
            </a:r>
            <a:endParaRPr kumimoji="1" lang="en-US" altLang="ja-JP"/>
          </a:p>
          <a:p>
            <a:r>
              <a:rPr kumimoji="1" lang="en-US" altLang="ja-JP"/>
              <a:t>VM</a:t>
            </a:r>
            <a:r>
              <a:rPr kumimoji="1" lang="ja-JP" altLang="en-US"/>
              <a:t>外に出してから</a:t>
            </a:r>
            <a:r>
              <a:rPr kumimoji="1" lang="en-US" altLang="ja-JP"/>
              <a:t>OS</a:t>
            </a:r>
            <a:r>
              <a:rPr kumimoji="1" lang="ja-JP" altLang="en-US"/>
              <a:t>に戻すアニメーション</a:t>
            </a:r>
            <a:endParaRPr kumimoji="1" lang="en-US" altLang="ja-JP"/>
          </a:p>
          <a:p>
            <a:r>
              <a:rPr kumimoji="1" lang="ja-JP" altLang="en-US"/>
              <a:t>いらなくなった</a:t>
            </a:r>
            <a:r>
              <a:rPr kumimoji="1" lang="en-US" altLang="ja-JP"/>
              <a:t>cred</a:t>
            </a:r>
            <a:r>
              <a:rPr kumimoji="1" lang="ja-JP" altLang="en-US"/>
              <a:t>も外に出してから解放ように</a:t>
            </a:r>
            <a:endParaRPr kumimoji="1" lang="en-US" altLang="ja-JP"/>
          </a:p>
          <a:p>
            <a:endParaRPr kumimoji="1" lang="en-US" altLang="ja-JP"/>
          </a:p>
          <a:p>
            <a:r>
              <a:rPr kumimoji="1" lang="ja-JP" altLang="en-US"/>
              <a:t>共有しているからコピー（</a:t>
            </a:r>
            <a:r>
              <a:rPr kumimoji="1" lang="en-US" altLang="ja-JP"/>
              <a:t>OS</a:t>
            </a:r>
            <a:r>
              <a:rPr kumimoji="1" lang="ja-JP" altLang="en-US"/>
              <a:t>の実装がそうなっているので</a:t>
            </a:r>
            <a:r>
              <a:rPr kumimoji="1" lang="en-US" altLang="ja-JP"/>
              <a:t>VM</a:t>
            </a:r>
            <a:r>
              <a:rPr kumimoji="1" lang="ja-JP" altLang="en-US"/>
              <a:t>外からも同じようにやっている）</a:t>
            </a:r>
            <a:endParaRPr kumimoji="1" lang="en-US" altLang="ja-JP"/>
          </a:p>
          <a:p>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10</a:t>
            </a:fld>
            <a:endParaRPr kumimoji="1" lang="ja-JP" altLang="en-US"/>
          </a:p>
        </p:txBody>
      </p:sp>
    </p:spTree>
    <p:extLst>
      <p:ext uri="{BB962C8B-B14F-4D97-AF65-F5344CB8AC3E}">
        <p14:creationId xmlns:p14="http://schemas.microsoft.com/office/powerpoint/2010/main" val="495819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書き換えはなぜやらない→処理を分けるのが難易度が高い</a:t>
            </a:r>
            <a:endParaRPr lang="en-US" altLang="ja-JP"/>
          </a:p>
          <a:p>
            <a:r>
              <a:rPr lang="ja-JP" altLang="en-US"/>
              <a:t>アドレス変換のオーバヘッドがでかい</a:t>
            </a:r>
            <a:endParaRPr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11</a:t>
            </a:fld>
            <a:endParaRPr kumimoji="1" lang="ja-JP" altLang="en-US"/>
          </a:p>
        </p:txBody>
      </p:sp>
    </p:spTree>
    <p:extLst>
      <p:ext uri="{BB962C8B-B14F-4D97-AF65-F5344CB8AC3E}">
        <p14:creationId xmlns:p14="http://schemas.microsoft.com/office/powerpoint/2010/main" val="444722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12</a:t>
            </a:fld>
            <a:endParaRPr kumimoji="1" lang="ja-JP" altLang="en-US"/>
          </a:p>
        </p:txBody>
      </p:sp>
    </p:spTree>
    <p:extLst>
      <p:ext uri="{BB962C8B-B14F-4D97-AF65-F5344CB8AC3E}">
        <p14:creationId xmlns:p14="http://schemas.microsoft.com/office/powerpoint/2010/main" val="842383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復元時間の内訳</a:t>
            </a:r>
            <a:endParaRPr kumimoji="1" lang="en-US" altLang="ja-JP"/>
          </a:p>
          <a:p>
            <a:endParaRPr kumimoji="1" lang="en-US" altLang="ja-JP"/>
          </a:p>
          <a:p>
            <a:r>
              <a:rPr kumimoji="1" lang="ja-JP" altLang="en-US"/>
              <a:t>画像（ラベル付大事）</a:t>
            </a:r>
            <a:endParaRPr kumimoji="1" lang="en-US" altLang="ja-JP"/>
          </a:p>
          <a:p>
            <a:r>
              <a:rPr kumimoji="1" lang="ja-JP" altLang="en-US"/>
              <a:t>１データを入れたところ</a:t>
            </a:r>
            <a:r>
              <a:rPr kumimoji="1" lang="en-US" altLang="ja-JP"/>
              <a:t>(set</a:t>
            </a:r>
            <a:r>
              <a:rPr kumimoji="1" lang="ja-JP" altLang="en-US"/>
              <a:t>のところ</a:t>
            </a:r>
            <a:r>
              <a:rPr kumimoji="1" lang="en-US" altLang="ja-JP"/>
              <a:t>)</a:t>
            </a:r>
          </a:p>
          <a:p>
            <a:r>
              <a:rPr kumimoji="1" lang="ja-JP" altLang="en-US"/>
              <a:t>２保存</a:t>
            </a:r>
            <a:endParaRPr kumimoji="1" lang="en-US" altLang="ja-JP"/>
          </a:p>
          <a:p>
            <a:r>
              <a:rPr kumimoji="1" lang="ja-JP" altLang="en-US"/>
              <a:t>３強制終了（障害発生を検知したという前提にする）</a:t>
            </a:r>
            <a:endParaRPr kumimoji="1" lang="en-US" altLang="ja-JP"/>
          </a:p>
          <a:p>
            <a:r>
              <a:rPr kumimoji="1" lang="ja-JP" altLang="en-US"/>
              <a:t>４復元</a:t>
            </a:r>
            <a:r>
              <a:rPr kumimoji="1" lang="en-US" altLang="ja-JP"/>
              <a:t>(get)</a:t>
            </a:r>
            <a:r>
              <a:rPr kumimoji="1" lang="ja-JP" altLang="en-US"/>
              <a:t>、ホスト側の写真（</a:t>
            </a:r>
            <a:r>
              <a:rPr kumimoji="1" lang="en-US" altLang="ja-JP" err="1"/>
              <a:t>prntf</a:t>
            </a:r>
            <a:r>
              <a:rPr kumimoji="1" lang="ja-JP" altLang="en-US"/>
              <a:t>で調整）</a:t>
            </a:r>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13</a:t>
            </a:fld>
            <a:endParaRPr kumimoji="1" lang="ja-JP" altLang="en-US"/>
          </a:p>
        </p:txBody>
      </p:sp>
    </p:spTree>
    <p:extLst>
      <p:ext uri="{BB962C8B-B14F-4D97-AF65-F5344CB8AC3E}">
        <p14:creationId xmlns:p14="http://schemas.microsoft.com/office/powerpoint/2010/main" val="1458399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続いてコンテナの復元性能について調べました。</a:t>
            </a:r>
            <a:endParaRPr kumimoji="1" lang="en-US" altLang="ja-JP"/>
          </a:p>
          <a:p>
            <a:r>
              <a:rPr kumimoji="1" lang="ja-JP" altLang="en-US"/>
              <a:t>メモリサイズを変えて</a:t>
            </a:r>
            <a:r>
              <a:rPr kumimoji="1" lang="en-US" altLang="ja-JP"/>
              <a:t>〜〜</a:t>
            </a:r>
          </a:p>
          <a:p>
            <a:r>
              <a:rPr kumimoji="1" lang="ja-JP" altLang="en-US"/>
              <a:t>結果より</a:t>
            </a:r>
            <a:r>
              <a:rPr kumimoji="1" lang="en-US" altLang="ja-JP"/>
              <a:t>〜</a:t>
            </a:r>
          </a:p>
          <a:p>
            <a:r>
              <a:rPr kumimoji="1" lang="ja-JP" altLang="en-US"/>
              <a:t>この結果は</a:t>
            </a:r>
            <a:r>
              <a:rPr kumimoji="1" lang="en-US" altLang="ja-JP" err="1"/>
              <a:t>OVrestorer</a:t>
            </a:r>
            <a:r>
              <a:rPr kumimoji="1" lang="ja-JP" altLang="en-US"/>
              <a:t>が</a:t>
            </a:r>
            <a:r>
              <a:rPr kumimoji="1" lang="en-US" altLang="ja-JP"/>
              <a:t>〜〜</a:t>
            </a:r>
            <a:r>
              <a:rPr kumimoji="1" lang="ja-JP" altLang="en-US"/>
              <a:t>コピー処理を削減できたからだと考察します。</a:t>
            </a:r>
            <a:endParaRPr kumimoji="1" lang="en-US" altLang="ja-JP"/>
          </a:p>
          <a:p>
            <a:r>
              <a:rPr kumimoji="1" lang="ja-JP" altLang="en-US"/>
              <a:t>また、</a:t>
            </a:r>
            <a:r>
              <a:rPr kumimoji="1" lang="en-US" altLang="ja-JP"/>
              <a:t>〜〜〜</a:t>
            </a:r>
          </a:p>
          <a:p>
            <a:r>
              <a:rPr kumimoji="1" lang="ja-JP" altLang="en-US"/>
              <a:t>結果として</a:t>
            </a:r>
            <a:endParaRPr kumimoji="1" lang="en-US" altLang="ja-JP"/>
          </a:p>
          <a:p>
            <a:r>
              <a:rPr kumimoji="1" lang="ja-JP" altLang="en-US"/>
              <a:t>この結果は負荷をかけるためのディスクアクセスと復元に使う</a:t>
            </a:r>
            <a:r>
              <a:rPr lang="ja-JP" altLang="en-US"/>
              <a:t>状態ファイルに対するアクセスとの競合を</a:t>
            </a:r>
            <a:r>
              <a:rPr kumimoji="1" lang="en-US" altLang="ja-JP" err="1"/>
              <a:t>OVrestorer</a:t>
            </a:r>
            <a:r>
              <a:rPr kumimoji="1" lang="ja-JP" altLang="en-US"/>
              <a:t>が抑制できたからだと考察します。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状態ファイルのコピーを削減した影響を取り除いた場合の性能を調べるために</a:t>
            </a:r>
            <a:r>
              <a:rPr kumimoji="1" lang="ja-JP" altLang="en-US"/>
              <a:t>プロセスのみの復元性能についても調べました。</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14</a:t>
            </a:fld>
            <a:endParaRPr kumimoji="1" lang="ja-JP" altLang="en-US"/>
          </a:p>
        </p:txBody>
      </p:sp>
    </p:spTree>
    <p:extLst>
      <p:ext uri="{BB962C8B-B14F-4D97-AF65-F5344CB8AC3E}">
        <p14:creationId xmlns:p14="http://schemas.microsoft.com/office/powerpoint/2010/main" val="4140774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9D0CB-47F4-01A3-ED11-8BE6122897D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37A7D14-300B-FCF7-F1B1-A0621920A7B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4B6C7F0-5C0E-B73E-D819-4856212C8763}"/>
              </a:ext>
            </a:extLst>
          </p:cNvPr>
          <p:cNvSpPr>
            <a:spLocks noGrp="1"/>
          </p:cNvSpPr>
          <p:nvPr>
            <p:ph type="body" idx="1"/>
          </p:nvPr>
        </p:nvSpPr>
        <p:spPr/>
        <p:txBody>
          <a:bodyPr/>
          <a:lstStyle/>
          <a:p>
            <a:r>
              <a:rPr lang="ja-JP" altLang="en-US"/>
              <a:t>５</a:t>
            </a:r>
            <a:r>
              <a:rPr lang="en-US" altLang="ja-JP"/>
              <a:t>GB</a:t>
            </a:r>
            <a:r>
              <a:rPr lang="ja-JP" altLang="en-US"/>
              <a:t>の</a:t>
            </a:r>
            <a:r>
              <a:rPr lang="en-US" altLang="ja-JP"/>
              <a:t>〜〜〜</a:t>
            </a:r>
          </a:p>
          <a:p>
            <a:r>
              <a:rPr lang="ja-JP" altLang="en-US"/>
              <a:t>結果として</a:t>
            </a:r>
            <a:r>
              <a:rPr lang="en-US" altLang="ja-JP"/>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また帯域制限をした時のコンテナのディスクアクセス性能を測定しました。</a:t>
            </a:r>
            <a:endParaRPr lang="en-US" altLang="ja-JP"/>
          </a:p>
          <a:p>
            <a:endParaRPr lang="en-US" altLang="ja-JP"/>
          </a:p>
          <a:p>
            <a:endParaRPr kumimoji="1" lang="en-US" altLang="ja-JP"/>
          </a:p>
          <a:p>
            <a:r>
              <a:rPr kumimoji="1" lang="en-US" altLang="ja-JP"/>
              <a:t>Docker</a:t>
            </a:r>
            <a:r>
              <a:rPr kumimoji="1" lang="ja-JP" altLang="en-US"/>
              <a:t>のコピーの影響を取り除いた場合の性能をみるために実験３</a:t>
            </a:r>
            <a:endParaRPr kumimoji="1" lang="en-US" altLang="ja-JP"/>
          </a:p>
          <a:p>
            <a:r>
              <a:rPr kumimoji="1" lang="en-US" altLang="ja-JP"/>
              <a:t>75MB</a:t>
            </a:r>
            <a:r>
              <a:rPr kumimoji="1" lang="ja-JP" altLang="en-US"/>
              <a:t>以上にグラフを変換</a:t>
            </a:r>
            <a:endParaRPr kumimoji="1" lang="en-US" altLang="ja-JP"/>
          </a:p>
          <a:p>
            <a:r>
              <a:rPr kumimoji="1" lang="ja-JP" altLang="en-US"/>
              <a:t>高負荷のやつを折れ線グラフに（色を実験</a:t>
            </a:r>
            <a:r>
              <a:rPr kumimoji="1" lang="en-US" altLang="ja-JP"/>
              <a:t>2</a:t>
            </a:r>
            <a:r>
              <a:rPr kumimoji="1" lang="ja-JP" altLang="en-US"/>
              <a:t>に統一）</a:t>
            </a:r>
            <a:endParaRPr kumimoji="1" lang="en-US" altLang="ja-JP"/>
          </a:p>
          <a:p>
            <a:endParaRPr kumimoji="1" lang="ja-JP" altLang="en-US"/>
          </a:p>
        </p:txBody>
      </p:sp>
      <p:sp>
        <p:nvSpPr>
          <p:cNvPr id="4" name="スライド番号プレースホルダー 3">
            <a:extLst>
              <a:ext uri="{FF2B5EF4-FFF2-40B4-BE49-F238E27FC236}">
                <a16:creationId xmlns:a16="http://schemas.microsoft.com/office/drawing/2014/main" id="{7354A8CE-C0FD-B76F-0136-160CA80F1FF4}"/>
              </a:ext>
            </a:extLst>
          </p:cNvPr>
          <p:cNvSpPr>
            <a:spLocks noGrp="1"/>
          </p:cNvSpPr>
          <p:nvPr>
            <p:ph type="sldNum" sz="quarter" idx="5"/>
          </p:nvPr>
        </p:nvSpPr>
        <p:spPr/>
        <p:txBody>
          <a:bodyPr/>
          <a:lstStyle/>
          <a:p>
            <a:fld id="{5C0F75A0-530D-3B41-9D6F-A8A2ED0EED88}" type="slidenum">
              <a:rPr kumimoji="1" lang="ja-JP" altLang="en-US" smtClean="0"/>
              <a:t>15</a:t>
            </a:fld>
            <a:endParaRPr kumimoji="1" lang="ja-JP" altLang="en-US"/>
          </a:p>
        </p:txBody>
      </p:sp>
    </p:spTree>
    <p:extLst>
      <p:ext uri="{BB962C8B-B14F-4D97-AF65-F5344CB8AC3E}">
        <p14:creationId xmlns:p14="http://schemas.microsoft.com/office/powerpoint/2010/main" val="1564979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16</a:t>
            </a:fld>
            <a:endParaRPr kumimoji="1" lang="ja-JP" altLang="en-US"/>
          </a:p>
        </p:txBody>
      </p:sp>
    </p:spTree>
    <p:extLst>
      <p:ext uri="{BB962C8B-B14F-4D97-AF65-F5344CB8AC3E}">
        <p14:creationId xmlns:p14="http://schemas.microsoft.com/office/powerpoint/2010/main" val="2118054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もう一つの問題点として仮想マシン</a:t>
            </a:r>
            <a:r>
              <a:rPr kumimoji="1" lang="en-US" altLang="ja-JP"/>
              <a:t>(VM)</a:t>
            </a:r>
            <a:r>
              <a:rPr kumimoji="1" lang="ja-JP" altLang="en-US"/>
              <a:t>による仮想化の影響があります。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VM</a:t>
            </a:r>
            <a:r>
              <a:rPr lang="ja-JP" altLang="en-US"/>
              <a:t>は物理マシンより柔軟な扱いができるため、クラウドではコンテナを</a:t>
            </a:r>
            <a:r>
              <a:rPr lang="en-US" altLang="ja-JP"/>
              <a:t>VM</a:t>
            </a:r>
            <a:r>
              <a:rPr lang="ja-JP" altLang="en-US"/>
              <a:t>内で動作させることが多い</a:t>
            </a:r>
            <a:r>
              <a:rPr kumimoji="1" lang="ja-JP" altLang="en-US"/>
              <a:t>です。</a:t>
            </a:r>
            <a:endParaRPr kumimoji="1" lang="en-US" altLang="ja-JP"/>
          </a:p>
          <a:p>
            <a:r>
              <a:rPr kumimoji="1" lang="ja-JP" altLang="en-US"/>
              <a:t>しかし、</a:t>
            </a:r>
            <a:r>
              <a:rPr kumimoji="1" lang="en-US" altLang="ja-JP"/>
              <a:t>VM</a:t>
            </a:r>
            <a:r>
              <a:rPr kumimoji="1" lang="ja-JP" altLang="en-US"/>
              <a:t>内で動作するマイグレーション機構が仮想化の影響を受けてしまいます。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ネットワーク仮想化がオーバヘッドの主な原因であり、これにより</a:t>
            </a:r>
            <a:r>
              <a:rPr lang="ja-JP" altLang="en-US"/>
              <a:t>保存したコンテナの状態を転送する性能が低下すると先行研究で報告されています。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右下の図のようにコンテナの状態保存性能も仮想化により低下することが先行研究で報告されています。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グラフの説明</a:t>
            </a:r>
            <a:endParaRPr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17</a:t>
            </a:fld>
            <a:endParaRPr kumimoji="1" lang="ja-JP" altLang="en-US"/>
          </a:p>
        </p:txBody>
      </p:sp>
    </p:spTree>
    <p:extLst>
      <p:ext uri="{BB962C8B-B14F-4D97-AF65-F5344CB8AC3E}">
        <p14:creationId xmlns:p14="http://schemas.microsoft.com/office/powerpoint/2010/main" val="1114539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コンテナマイグレーションにはいくつか問題点があります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まず、負荷分散の際など、</a:t>
            </a:r>
            <a:r>
              <a:rPr lang="ja-JP" altLang="en-US"/>
              <a:t>マイグレーション時にはホストが高負荷であることも多い</a:t>
            </a:r>
            <a:r>
              <a:rPr kumimoji="1" lang="ja-JP" altLang="en-US"/>
              <a:t>ですが、</a:t>
            </a:r>
            <a:r>
              <a:rPr lang="ja-JP" altLang="en-US"/>
              <a:t>ホストの負荷がコンテナマイグレーションの性能に影響を及ぼすという問題点があります。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ホストが高負荷であると、</a:t>
            </a:r>
            <a:r>
              <a:rPr lang="ja-JP" altLang="en-US"/>
              <a:t>ホスト内で動作するマイグレーション機構の性能が低下</a:t>
            </a:r>
            <a:r>
              <a:rPr kumimoji="1" lang="ja-JP" altLang="en-US"/>
              <a:t>したり、</a:t>
            </a:r>
            <a:r>
              <a:rPr lang="ja-JP" altLang="en-US">
                <a:effectLst/>
                <a:latin typeface="Hiragino Sans" panose="020B0400000000000000" pitchFamily="34" charset="-128"/>
                <a:ea typeface="Hiragino Sans" panose="020B0400000000000000" pitchFamily="34" charset="-128"/>
              </a:rPr>
              <a:t>マイグレーションによる負荷の増大により</a:t>
            </a:r>
            <a:r>
              <a:rPr kumimoji="1" lang="ja-JP" altLang="en-US"/>
              <a:t>コンテナの性能が低下してしまいます。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先行研究では、ホストが高負荷であるとコンテナの状態を保存する時間が右下のグラフのように約</a:t>
            </a:r>
            <a:r>
              <a:rPr kumimoji="1" lang="en-US" altLang="ja-JP"/>
              <a:t>1.5</a:t>
            </a:r>
            <a:r>
              <a:rPr kumimoji="1" lang="ja-JP" altLang="en-US"/>
              <a:t>倍増加すると報告されています。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データの説明</a:t>
            </a:r>
            <a:endParaRPr kumimoji="1" lang="en-US" altLang="ja-JP"/>
          </a:p>
          <a:p>
            <a:r>
              <a:rPr kumimoji="1" lang="ja-JP" altLang="en-US"/>
              <a:t>グラフの説明</a:t>
            </a:r>
            <a:r>
              <a:rPr kumimoji="1" lang="en-US" altLang="ja-JP"/>
              <a:t>(</a:t>
            </a:r>
            <a:r>
              <a:rPr kumimoji="1" lang="ja-JP" altLang="en-US"/>
              <a:t>時間が何倍増加したかとかも</a:t>
            </a:r>
            <a:r>
              <a:rPr kumimoji="1" lang="en-US" altLang="ja-JP"/>
              <a:t>)</a:t>
            </a:r>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18</a:t>
            </a:fld>
            <a:endParaRPr kumimoji="1" lang="ja-JP" altLang="en-US"/>
          </a:p>
        </p:txBody>
      </p:sp>
    </p:spTree>
    <p:extLst>
      <p:ext uri="{BB962C8B-B14F-4D97-AF65-F5344CB8AC3E}">
        <p14:creationId xmlns:p14="http://schemas.microsoft.com/office/powerpoint/2010/main" val="2441426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続いて、ファイルシステム情報の復元についてです。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ファイルシステム情報の内、現在</a:t>
            </a:r>
            <a:r>
              <a:rPr lang="ja-JP" altLang="en-US"/>
              <a:t>ファイル等の作成時に設定されるアクセス権が格納された</a:t>
            </a:r>
            <a:r>
              <a:rPr lang="en-US" altLang="ja-JP" err="1"/>
              <a:t>umask</a:t>
            </a:r>
            <a:r>
              <a:rPr lang="ja-JP" altLang="en-US"/>
              <a:t>のみ</a:t>
            </a:r>
            <a:r>
              <a:rPr kumimoji="1" lang="en-US" altLang="ja-JP"/>
              <a:t>VM</a:t>
            </a:r>
            <a:r>
              <a:rPr kumimoji="1" lang="ja-JP" altLang="en-US"/>
              <a:t>外から復元できています。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復元の流れについてですが、</a:t>
            </a:r>
            <a:r>
              <a:rPr lang="en-US" altLang="ja-JP"/>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a:p>
          <a:p>
            <a:r>
              <a:rPr kumimoji="1" lang="ja-JP" altLang="en-US"/>
              <a:t>イメージファイルの説明</a:t>
            </a:r>
            <a:endParaRPr kumimoji="1" lang="en-US" altLang="ja-JP"/>
          </a:p>
          <a:p>
            <a:r>
              <a:rPr kumimoji="1" lang="ja-JP" altLang="en-US"/>
              <a:t>プロセス構造体って？</a:t>
            </a:r>
            <a:r>
              <a:rPr lang="ja-JP" altLang="en-US" b="0" i="0">
                <a:solidFill>
                  <a:srgbClr val="D1D5DB"/>
                </a:solidFill>
                <a:effectLst/>
                <a:latin typeface="Söhne"/>
              </a:rPr>
              <a:t>個々のプロセスに関する情報を管理するためのデータ構造</a:t>
            </a:r>
            <a:endParaRPr kumimoji="1" lang="en-US" altLang="ja-JP"/>
          </a:p>
          <a:p>
            <a:r>
              <a:rPr kumimoji="1" lang="ja-JP" altLang="en-US"/>
              <a:t>ファイルシステム構造体って？</a:t>
            </a:r>
            <a:r>
              <a:rPr lang="ja-JP" altLang="en-US" b="0" i="0">
                <a:solidFill>
                  <a:srgbClr val="D1D5DB"/>
                </a:solidFill>
                <a:effectLst/>
                <a:latin typeface="Söhne"/>
              </a:rPr>
              <a:t>ファイルシステムに関連する情報を管理するためのデータ構造</a:t>
            </a:r>
            <a:endParaRPr kumimoji="1" lang="en-US" altLang="ja-JP"/>
          </a:p>
          <a:p>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19</a:t>
            </a:fld>
            <a:endParaRPr kumimoji="1" lang="ja-JP" altLang="en-US"/>
          </a:p>
        </p:txBody>
      </p:sp>
    </p:spTree>
    <p:extLst>
      <p:ext uri="{BB962C8B-B14F-4D97-AF65-F5344CB8AC3E}">
        <p14:creationId xmlns:p14="http://schemas.microsoft.com/office/powerpoint/2010/main" val="1186615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近年、</a:t>
            </a:r>
            <a:r>
              <a:rPr kumimoji="1" lang="en-US" altLang="ja-JP"/>
              <a:t>Amazon</a:t>
            </a:r>
            <a:r>
              <a:rPr kumimoji="1" lang="ja-JP" altLang="en-US"/>
              <a:t>の</a:t>
            </a:r>
            <a:r>
              <a:rPr kumimoji="1" lang="en-US" altLang="ja-JP"/>
              <a:t>ECS,EKS</a:t>
            </a:r>
            <a:r>
              <a:rPr kumimoji="1" lang="ja-JP" altLang="en-US"/>
              <a:t>、</a:t>
            </a:r>
            <a:r>
              <a:rPr kumimoji="1" lang="en-US" altLang="ja-JP"/>
              <a:t>Google</a:t>
            </a:r>
            <a:r>
              <a:rPr kumimoji="1" lang="ja-JP" altLang="en-US"/>
              <a:t>の</a:t>
            </a:r>
            <a:r>
              <a:rPr kumimoji="1" lang="en-US" altLang="ja-JP"/>
              <a:t>GKE</a:t>
            </a:r>
            <a:r>
              <a:rPr kumimoji="1" lang="ja-JP" altLang="en-US"/>
              <a:t>、</a:t>
            </a:r>
            <a:r>
              <a:rPr kumimoji="1" lang="en-US" altLang="ja-JP"/>
              <a:t>〜〜〜</a:t>
            </a:r>
            <a:r>
              <a:rPr kumimoji="1" lang="ja-JP" altLang="en-US"/>
              <a:t>などコンテナを提供するクラウドサービスが普及してきています。</a:t>
            </a:r>
            <a:endParaRPr kumimoji="1" lang="en-US" altLang="ja-JP"/>
          </a:p>
          <a:p>
            <a:r>
              <a:rPr kumimoji="1" lang="ja-JP" altLang="en-US"/>
              <a:t>コンテナとは</a:t>
            </a:r>
            <a:r>
              <a:rPr kumimoji="1" lang="en-US" altLang="ja-JP"/>
              <a:t>〜</a:t>
            </a:r>
            <a:r>
              <a:rPr kumimoji="1" lang="ja-JP" altLang="en-US"/>
              <a:t>で幾つか</a:t>
            </a:r>
            <a:r>
              <a:rPr kumimoji="1" lang="en-US" altLang="ja-JP"/>
              <a:t>〜〜</a:t>
            </a:r>
            <a:r>
              <a:rPr kumimoji="1" lang="ja-JP" altLang="en-US"/>
              <a:t>構成されています。</a:t>
            </a:r>
            <a:endParaRPr kumimoji="1" lang="en-US" altLang="ja-JP"/>
          </a:p>
          <a:p>
            <a:r>
              <a:rPr kumimoji="1" lang="ja-JP" altLang="en-US"/>
              <a:t>コンテナ管理機構が</a:t>
            </a:r>
            <a:r>
              <a:rPr kumimoji="1" lang="en-US" altLang="ja-JP"/>
              <a:t>〜</a:t>
            </a:r>
          </a:p>
          <a:p>
            <a:r>
              <a:rPr kumimoji="1" lang="ja-JP" altLang="en-US"/>
              <a:t>先ほど述べたクラウドサービスでは、物理マシンより柔軟に扱える仮想マシン（</a:t>
            </a:r>
            <a:r>
              <a:rPr kumimoji="1" lang="en-US" altLang="ja-JP"/>
              <a:t>VM</a:t>
            </a:r>
            <a:r>
              <a:rPr kumimoji="1" lang="ja-JP" altLang="en-US"/>
              <a:t>）の中でコンテナを動作させることが多いです。</a:t>
            </a:r>
            <a:endParaRPr kumimoji="1" lang="en-US" altLang="ja-JP"/>
          </a:p>
          <a:p>
            <a:endParaRPr kumimoji="1" lang="en-US" altLang="ja-JP"/>
          </a:p>
          <a:p>
            <a:endParaRPr kumimoji="1" lang="en-US" altLang="ja-JP"/>
          </a:p>
          <a:p>
            <a:r>
              <a:rPr kumimoji="1" lang="ja-JP" altLang="en-US"/>
              <a:t>クラウドで動かす理由ー＞管理が容易</a:t>
            </a:r>
          </a:p>
          <a:p>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a:t>
            </a:fld>
            <a:endParaRPr kumimoji="1" lang="ja-JP" altLang="en-US"/>
          </a:p>
        </p:txBody>
      </p:sp>
    </p:spTree>
    <p:extLst>
      <p:ext uri="{BB962C8B-B14F-4D97-AF65-F5344CB8AC3E}">
        <p14:creationId xmlns:p14="http://schemas.microsoft.com/office/powerpoint/2010/main" val="1886244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復元時間の内訳</a:t>
            </a:r>
            <a:endParaRPr kumimoji="1" lang="en-US" altLang="ja-JP"/>
          </a:p>
          <a:p>
            <a:endParaRPr kumimoji="1" lang="en-US" altLang="ja-JP"/>
          </a:p>
          <a:p>
            <a:r>
              <a:rPr kumimoji="1" lang="ja-JP" altLang="en-US"/>
              <a:t>画像（ラベル付大事）</a:t>
            </a:r>
            <a:endParaRPr kumimoji="1" lang="en-US" altLang="ja-JP"/>
          </a:p>
          <a:p>
            <a:r>
              <a:rPr kumimoji="1" lang="ja-JP" altLang="en-US"/>
              <a:t>１データを入れたところ</a:t>
            </a:r>
            <a:r>
              <a:rPr kumimoji="1" lang="en-US" altLang="ja-JP"/>
              <a:t>(set</a:t>
            </a:r>
            <a:r>
              <a:rPr kumimoji="1" lang="ja-JP" altLang="en-US"/>
              <a:t>のところ</a:t>
            </a:r>
            <a:r>
              <a:rPr kumimoji="1" lang="en-US" altLang="ja-JP"/>
              <a:t>)</a:t>
            </a:r>
          </a:p>
          <a:p>
            <a:r>
              <a:rPr kumimoji="1" lang="ja-JP" altLang="en-US"/>
              <a:t>２保存</a:t>
            </a:r>
            <a:endParaRPr kumimoji="1" lang="en-US" altLang="ja-JP"/>
          </a:p>
          <a:p>
            <a:r>
              <a:rPr kumimoji="1" lang="ja-JP" altLang="en-US"/>
              <a:t>３強制終了（障害発生を検知したという前提にする）</a:t>
            </a:r>
            <a:endParaRPr kumimoji="1" lang="en-US" altLang="ja-JP"/>
          </a:p>
          <a:p>
            <a:r>
              <a:rPr kumimoji="1" lang="ja-JP" altLang="en-US"/>
              <a:t>４復元</a:t>
            </a:r>
            <a:r>
              <a:rPr kumimoji="1" lang="en-US" altLang="ja-JP"/>
              <a:t>(get)</a:t>
            </a:r>
            <a:r>
              <a:rPr kumimoji="1" lang="ja-JP" altLang="en-US"/>
              <a:t>、ホスト側の写真（</a:t>
            </a:r>
            <a:r>
              <a:rPr kumimoji="1" lang="en-US" altLang="ja-JP" err="1"/>
              <a:t>prntf</a:t>
            </a:r>
            <a:r>
              <a:rPr kumimoji="1" lang="ja-JP" altLang="en-US"/>
              <a:t>で調整）</a:t>
            </a:r>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20</a:t>
            </a:fld>
            <a:endParaRPr kumimoji="1" lang="ja-JP" altLang="en-US"/>
          </a:p>
        </p:txBody>
      </p:sp>
    </p:spTree>
    <p:extLst>
      <p:ext uri="{BB962C8B-B14F-4D97-AF65-F5344CB8AC3E}">
        <p14:creationId xmlns:p14="http://schemas.microsoft.com/office/powerpoint/2010/main" val="1458399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21</a:t>
            </a:fld>
            <a:endParaRPr kumimoji="1" lang="ja-JP" altLang="en-US"/>
          </a:p>
        </p:txBody>
      </p:sp>
    </p:spTree>
    <p:extLst>
      <p:ext uri="{BB962C8B-B14F-4D97-AF65-F5344CB8AC3E}">
        <p14:creationId xmlns:p14="http://schemas.microsoft.com/office/powerpoint/2010/main" val="4219235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このコンテナは攻撃</a:t>
            </a:r>
            <a:r>
              <a:rPr kumimoji="1" lang="en-US" altLang="ja-JP"/>
              <a:t>〜〜〜</a:t>
            </a:r>
          </a:p>
          <a:p>
            <a:r>
              <a:rPr kumimoji="1" lang="ja-JP" altLang="en-US"/>
              <a:t>左下の図のようにコンテナ管理機構のチェックポイント機能</a:t>
            </a:r>
            <a:r>
              <a:rPr kumimoji="1" lang="en-US" altLang="ja-JP"/>
              <a:t>〜〜</a:t>
            </a:r>
          </a:p>
          <a:p>
            <a:r>
              <a:rPr kumimoji="1" lang="ja-JP" altLang="en-US"/>
              <a:t>この機能はメモリ</a:t>
            </a:r>
            <a:r>
              <a:rPr kumimoji="1" lang="en-US" altLang="ja-JP"/>
              <a:t>〜〜</a:t>
            </a:r>
          </a:p>
          <a:p>
            <a:r>
              <a:rPr kumimoji="1" lang="ja-JP" altLang="en-US"/>
              <a:t>そして、攻撃を検知した際に保存した状態を用いてコンテナを速やかに復旧することができます。</a:t>
            </a:r>
            <a:endParaRPr kumimoji="1" lang="en-US" altLang="ja-JP"/>
          </a:p>
          <a:p>
            <a:r>
              <a:rPr kumimoji="1" lang="ja-JP" altLang="en-US"/>
              <a:t>右下の図のようにコンテナ管理機構の</a:t>
            </a:r>
            <a:r>
              <a:rPr kumimoji="1" lang="en-US" altLang="ja-JP"/>
              <a:t>〜〜〜</a:t>
            </a:r>
          </a:p>
          <a:p>
            <a:r>
              <a:rPr kumimoji="1" lang="ja-JP" altLang="en-US"/>
              <a:t>この機能はコンテナを</a:t>
            </a:r>
            <a:r>
              <a:rPr kumimoji="1" lang="en-US" altLang="ja-JP"/>
              <a:t>〜〜〜</a:t>
            </a:r>
            <a:r>
              <a:rPr kumimoji="1" lang="ja-JP" altLang="en-US"/>
              <a:t>良いです。</a:t>
            </a:r>
            <a:endParaRPr kumimoji="1" lang="en-US" altLang="ja-JP"/>
          </a:p>
          <a:p>
            <a:endParaRPr kumimoji="1" lang="en-US" altLang="ja-JP"/>
          </a:p>
          <a:p>
            <a:endParaRPr kumimoji="1" lang="en-US" altLang="ja-JP"/>
          </a:p>
          <a:p>
            <a:r>
              <a:rPr kumimoji="1" lang="ja-JP" altLang="en-US"/>
              <a:t>データを容易する時間がかかる</a:t>
            </a:r>
            <a:endParaRPr kumimoji="1" lang="en-US" altLang="ja-JP"/>
          </a:p>
          <a:p>
            <a:r>
              <a:rPr kumimoji="1" lang="ja-JP" altLang="en-US"/>
              <a:t>保存して戻した方が早い</a:t>
            </a:r>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3</a:t>
            </a:fld>
            <a:endParaRPr kumimoji="1" lang="ja-JP" altLang="en-US"/>
          </a:p>
        </p:txBody>
      </p:sp>
    </p:spTree>
    <p:extLst>
      <p:ext uri="{BB962C8B-B14F-4D97-AF65-F5344CB8AC3E}">
        <p14:creationId xmlns:p14="http://schemas.microsoft.com/office/powerpoint/2010/main" val="360205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a:t>
            </a:r>
            <a:r>
              <a:rPr lang="ja-JP" altLang="en-US"/>
              <a:t>コンテナのチェックポイント・リストア機能は仮想化と</a:t>
            </a:r>
            <a:r>
              <a:rPr lang="en-US" altLang="ja-JP"/>
              <a:t>〜〜〜</a:t>
            </a:r>
            <a:r>
              <a:rPr lang="ja-JP" altLang="en-US"/>
              <a:t>。</a:t>
            </a:r>
            <a:endParaRPr lang="en-US" altLang="ja-JP"/>
          </a:p>
          <a:p>
            <a:r>
              <a:rPr kumimoji="1" lang="ja-JP" altLang="en-US"/>
              <a:t>まず、</a:t>
            </a:r>
            <a:endParaRPr kumimoji="1" lang="en-US" altLang="ja-JP"/>
          </a:p>
          <a:p>
            <a:r>
              <a:rPr kumimoji="1" lang="ja-JP" altLang="en-US"/>
              <a:t>また、</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4</a:t>
            </a:fld>
            <a:endParaRPr kumimoji="1" lang="ja-JP" altLang="en-US"/>
          </a:p>
        </p:txBody>
      </p:sp>
    </p:spTree>
    <p:extLst>
      <p:ext uri="{BB962C8B-B14F-4D97-AF65-F5344CB8AC3E}">
        <p14:creationId xmlns:p14="http://schemas.microsoft.com/office/powerpoint/2010/main" val="2441426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そこで先行研究では</a:t>
            </a:r>
            <a:r>
              <a:rPr lang="en-US" altLang="ja-JP"/>
              <a:t>VM</a:t>
            </a:r>
            <a:r>
              <a:rPr lang="ja-JP" altLang="en-US"/>
              <a:t>内で動作しているコンテナの状態を</a:t>
            </a:r>
            <a:r>
              <a:rPr lang="en-US" altLang="ja-JP"/>
              <a:t>VM</a:t>
            </a:r>
            <a:r>
              <a:rPr lang="ja-JP" altLang="en-US"/>
              <a:t>外で保存することを可能にしています。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保存・復元にフォーカス</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応用の仕方が違う</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マイグレーションの流れをアニメーション</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5</a:t>
            </a:fld>
            <a:endParaRPr kumimoji="1" lang="ja-JP" altLang="en-US"/>
          </a:p>
        </p:txBody>
      </p:sp>
    </p:spTree>
    <p:extLst>
      <p:ext uri="{BB962C8B-B14F-4D97-AF65-F5344CB8AC3E}">
        <p14:creationId xmlns:p14="http://schemas.microsoft.com/office/powerpoint/2010/main" val="87187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そこで私は、</a:t>
            </a:r>
            <a:r>
              <a:rPr lang="en-US" altLang="ja-JP"/>
              <a:t>VM</a:t>
            </a:r>
            <a:r>
              <a:rPr lang="ja-JP" altLang="en-US"/>
              <a:t>の外から</a:t>
            </a:r>
            <a:r>
              <a:rPr lang="en-US" altLang="ja-JP"/>
              <a:t>VM</a:t>
            </a:r>
            <a:r>
              <a:rPr lang="ja-JP" altLang="en-US"/>
              <a:t>内にコンテナの状態を復元</a:t>
            </a:r>
            <a:r>
              <a:rPr kumimoji="1" lang="ja-JP" altLang="en-US"/>
              <a:t>する機構である</a:t>
            </a:r>
            <a:r>
              <a:rPr lang="en-US" altLang="ja-JP" err="1"/>
              <a:t>OVrestorer</a:t>
            </a:r>
            <a:r>
              <a:rPr lang="ja-JP" altLang="en-US"/>
              <a:t>を提案します。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従来は</a:t>
            </a:r>
            <a:r>
              <a:rPr lang="en-US" altLang="ja-JP"/>
              <a:t>VM</a:t>
            </a:r>
            <a:r>
              <a:rPr lang="ja-JP" altLang="en-US"/>
              <a:t>内でコンテナ復元機構が動作していましたが、</a:t>
            </a:r>
            <a:r>
              <a:rPr lang="en-US" altLang="ja-JP" err="1"/>
              <a:t>OVrestorer</a:t>
            </a:r>
            <a:r>
              <a:rPr lang="ja-JP" altLang="en-US"/>
              <a:t>ではコンテナ復元機構をコンテナが復元される</a:t>
            </a:r>
            <a:r>
              <a:rPr lang="en" altLang="ja-JP"/>
              <a:t>VM</a:t>
            </a:r>
            <a:r>
              <a:rPr lang="ja-JP" altLang="en-US"/>
              <a:t>の外で動作させる</a:t>
            </a:r>
            <a:endParaRPr kumimoji="1" lang="en-US" altLang="ja-JP"/>
          </a:p>
          <a:p>
            <a:endParaRPr kumimoji="1" lang="en-US" altLang="ja-JP"/>
          </a:p>
          <a:p>
            <a:r>
              <a:rPr kumimoji="1" lang="ja-JP" altLang="en-US"/>
              <a:t>空のコンテナって？</a:t>
            </a:r>
            <a:endParaRPr kumimoji="1" lang="en-US" altLang="ja-JP"/>
          </a:p>
          <a:p>
            <a:r>
              <a:rPr kumimoji="1" lang="ja-JP" altLang="en-US"/>
              <a:t>まだプロセスが動いていない、動く環境だけ</a:t>
            </a:r>
            <a:endParaRPr kumimoji="1" lang="en-US" altLang="ja-JP"/>
          </a:p>
          <a:p>
            <a:r>
              <a:rPr kumimoji="1" lang="ja-JP" altLang="en-US"/>
              <a:t>プロセスが何もないデフォルトの仮想環境だけある</a:t>
            </a:r>
            <a:endParaRPr kumimoji="1" lang="en-US" altLang="ja-JP"/>
          </a:p>
          <a:p>
            <a:r>
              <a:rPr kumimoji="1" lang="ja-JP" altLang="en-US"/>
              <a:t>ネットワークだとネットワークが使える環境で</a:t>
            </a:r>
            <a:r>
              <a:rPr kumimoji="1" lang="en-US" altLang="ja-JP"/>
              <a:t>IP</a:t>
            </a:r>
            <a:r>
              <a:rPr kumimoji="1" lang="ja-JP" altLang="en-US"/>
              <a:t>アドレスは後から</a:t>
            </a:r>
            <a:endParaRPr kumimoji="1" lang="en-US" altLang="ja-JP"/>
          </a:p>
          <a:p>
            <a:r>
              <a:rPr kumimoji="1" lang="ja-JP" altLang="en-US"/>
              <a:t>概念はあるけど手はつけてない</a:t>
            </a:r>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6</a:t>
            </a:fld>
            <a:endParaRPr kumimoji="1" lang="ja-JP" altLang="en-US"/>
          </a:p>
        </p:txBody>
      </p:sp>
    </p:spTree>
    <p:extLst>
      <p:ext uri="{BB962C8B-B14F-4D97-AF65-F5344CB8AC3E}">
        <p14:creationId xmlns:p14="http://schemas.microsoft.com/office/powerpoint/2010/main" val="48404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CPU</a:t>
            </a:r>
            <a:r>
              <a:rPr kumimoji="1" lang="ja-JP" altLang="en-US"/>
              <a:t>が２個しか割り当てられなかったら残りも余ってる</a:t>
            </a:r>
            <a:endParaRPr kumimoji="1" lang="en-US" altLang="ja-JP"/>
          </a:p>
          <a:p>
            <a:r>
              <a:rPr kumimoji="1" lang="ja-JP" altLang="en-US"/>
              <a:t>上の方は</a:t>
            </a:r>
            <a:r>
              <a:rPr kumimoji="1" lang="en-US" altLang="ja-JP"/>
              <a:t>CPU</a:t>
            </a:r>
            <a:r>
              <a:rPr kumimoji="1" lang="ja-JP" altLang="en-US"/>
              <a:t>が制限する</a:t>
            </a:r>
            <a:endParaRPr kumimoji="1" lang="en-US" altLang="ja-JP"/>
          </a:p>
          <a:p>
            <a:r>
              <a:rPr kumimoji="1" lang="ja-JP" altLang="en-US"/>
              <a:t>したの方は他の余ってるやつが使えるよー</a:t>
            </a:r>
          </a:p>
          <a:p>
            <a:endParaRPr kumimoji="1" lang="ja-JP" altLang="en-US"/>
          </a:p>
          <a:p>
            <a:r>
              <a:rPr kumimoji="1" lang="ja-JP" altLang="en-US"/>
              <a:t>理想的には影響は出ない→０ではない</a:t>
            </a:r>
            <a:endParaRPr kumimoji="1" lang="en-US" altLang="ja-JP"/>
          </a:p>
          <a:p>
            <a:r>
              <a:rPr kumimoji="1" lang="ja-JP" altLang="en-US"/>
              <a:t>ただし、</a:t>
            </a:r>
            <a:r>
              <a:rPr kumimoji="1" lang="en-US" altLang="ja-JP"/>
              <a:t>VM</a:t>
            </a:r>
            <a:r>
              <a:rPr kumimoji="1" lang="ja-JP" altLang="en-US"/>
              <a:t>内は影響を受ける可能性がある</a:t>
            </a:r>
            <a:endParaRPr kumimoji="1" lang="en-US" altLang="ja-JP"/>
          </a:p>
          <a:p>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7</a:t>
            </a:fld>
            <a:endParaRPr kumimoji="1" lang="ja-JP" altLang="en-US"/>
          </a:p>
        </p:txBody>
      </p:sp>
    </p:spTree>
    <p:extLst>
      <p:ext uri="{BB962C8B-B14F-4D97-AF65-F5344CB8AC3E}">
        <p14:creationId xmlns:p14="http://schemas.microsoft.com/office/powerpoint/2010/main" val="2607325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今から</a:t>
            </a:r>
            <a:r>
              <a:rPr kumimoji="1" lang="en-US" altLang="ja-JP" err="1"/>
              <a:t>OVrestorer</a:t>
            </a:r>
            <a:r>
              <a:rPr kumimoji="1" lang="ja-JP" altLang="en-US"/>
              <a:t>の実装の</a:t>
            </a:r>
            <a:r>
              <a:rPr lang="ja-JP" altLang="en-US">
                <a:effectLst/>
                <a:latin typeface="Hiragino Sans" panose="020B0400000000000000" pitchFamily="34" charset="-128"/>
                <a:ea typeface="Hiragino Sans" panose="020B0400000000000000" pitchFamily="34" charset="-128"/>
              </a:rPr>
              <a:t>例として、プロセスメモリの復元について説明します。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err="1">
                <a:effectLst/>
                <a:latin typeface="Hiragino Sans" panose="020B0400000000000000" pitchFamily="34" charset="-128"/>
                <a:ea typeface="Hiragino Sans" panose="020B0400000000000000" pitchFamily="34" charset="-128"/>
              </a:rPr>
              <a:t>Ovrestore</a:t>
            </a:r>
            <a:r>
              <a:rPr kumimoji="1" lang="ja-JP" altLang="en-US">
                <a:effectLst/>
                <a:latin typeface="Hiragino Sans" panose="020B0400000000000000" pitchFamily="34" charset="-128"/>
                <a:ea typeface="Hiragino Sans" panose="020B0400000000000000" pitchFamily="34" charset="-128"/>
              </a:rPr>
              <a:t>は</a:t>
            </a:r>
            <a:r>
              <a:rPr kumimoji="1" lang="en-US" altLang="ja-JP"/>
              <a:t>VM</a:t>
            </a:r>
            <a:r>
              <a:rPr kumimoji="1" lang="ja-JP" altLang="en-US"/>
              <a:t>外からプロセスのメモリ上のデータ</a:t>
            </a:r>
            <a:r>
              <a:rPr lang="ja-JP" altLang="en-US"/>
              <a:t>を</a:t>
            </a:r>
            <a:r>
              <a:rPr kumimoji="1" lang="ja-JP" altLang="en-US"/>
              <a:t>復元します。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a:effectLst/>
              <a:latin typeface="Hiragino Sans" panose="020B0400000000000000" pitchFamily="34" charset="-128"/>
              <a:ea typeface="Hiragino Sans" panose="020B0400000000000000" pitchFamily="34" charset="-128"/>
            </a:endParaRPr>
          </a:p>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8</a:t>
            </a:fld>
            <a:endParaRPr kumimoji="1" lang="ja-JP" altLang="en-US"/>
          </a:p>
        </p:txBody>
      </p:sp>
    </p:spTree>
    <p:extLst>
      <p:ext uri="{BB962C8B-B14F-4D97-AF65-F5344CB8AC3E}">
        <p14:creationId xmlns:p14="http://schemas.microsoft.com/office/powerpoint/2010/main" val="3992613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9</a:t>
            </a:fld>
            <a:endParaRPr kumimoji="1" lang="ja-JP" altLang="en-US"/>
          </a:p>
        </p:txBody>
      </p:sp>
    </p:spTree>
    <p:extLst>
      <p:ext uri="{BB962C8B-B14F-4D97-AF65-F5344CB8AC3E}">
        <p14:creationId xmlns:p14="http://schemas.microsoft.com/office/powerpoint/2010/main" val="4287159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65D687-DD27-5893-3C30-94E2980B0BAD}"/>
              </a:ext>
            </a:extLst>
          </p:cNvPr>
          <p:cNvSpPr>
            <a:spLocks noGrp="1"/>
          </p:cNvSpPr>
          <p:nvPr>
            <p:ph type="ctrTitle"/>
          </p:nvPr>
        </p:nvSpPr>
        <p:spPr>
          <a:xfrm>
            <a:off x="1524000" y="1122363"/>
            <a:ext cx="9144000" cy="2387600"/>
          </a:xfrm>
        </p:spPr>
        <p:txBody>
          <a:bodyPr anchor="b">
            <a:normAutofit/>
          </a:bodyPr>
          <a:lstStyle>
            <a:lvl1pPr algn="ctr">
              <a:defRPr sz="54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110357-2B0C-6363-DDF5-B7660C8220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3D736A-C6C1-84CE-ACBC-1B1055C05E69}"/>
              </a:ext>
            </a:extLst>
          </p:cNvPr>
          <p:cNvSpPr>
            <a:spLocks noGrp="1"/>
          </p:cNvSpPr>
          <p:nvPr>
            <p:ph type="dt" sz="half" idx="10"/>
          </p:nvPr>
        </p:nvSpPr>
        <p:spPr/>
        <p:txBody>
          <a:bodyPr/>
          <a:lstStyle/>
          <a:p>
            <a:fld id="{FDC5BB55-A5BC-054B-8495-7EC6683B56A8}" type="datetime1">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26228DE1-1AC5-79F2-17F2-D1FE2073BCE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9B29B7-9685-C40C-E042-5B2D7567B65C}"/>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61901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9A449-C29F-B8E6-CE93-203EB4E0BB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68E29E8-5D90-3576-F559-7D2A18261FB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3CD780-ABBF-3A71-2930-A7B61B6ACCDA}"/>
              </a:ext>
            </a:extLst>
          </p:cNvPr>
          <p:cNvSpPr>
            <a:spLocks noGrp="1"/>
          </p:cNvSpPr>
          <p:nvPr>
            <p:ph type="dt" sz="half" idx="10"/>
          </p:nvPr>
        </p:nvSpPr>
        <p:spPr/>
        <p:txBody>
          <a:bodyPr/>
          <a:lstStyle/>
          <a:p>
            <a:fld id="{0BF4B092-82C8-ED4F-BFE3-44558B2DA1BB}" type="datetime1">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7FED2752-E065-C0AE-EC27-040EA404EA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65F591-BBC1-934F-EB2B-7386EDEC6ECC}"/>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404557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9BE0747-5432-3B1A-E5FA-58E8B97579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C5A1387-5918-FA9B-5C6C-6F5D598D2F2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2B3C5-C236-D181-BCFA-92C5F4510945}"/>
              </a:ext>
            </a:extLst>
          </p:cNvPr>
          <p:cNvSpPr>
            <a:spLocks noGrp="1"/>
          </p:cNvSpPr>
          <p:nvPr>
            <p:ph type="dt" sz="half" idx="10"/>
          </p:nvPr>
        </p:nvSpPr>
        <p:spPr/>
        <p:txBody>
          <a:bodyPr/>
          <a:lstStyle/>
          <a:p>
            <a:fld id="{C76A1252-247A-C341-9F6D-3969F5317D1F}" type="datetime1">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DC3035E7-1FCF-EF56-E38B-040B3E5036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F553D3-BC4A-AC23-C352-0E9EB3A71B05}"/>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22919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1D4D3-C092-3A19-B3D4-C78DA1A204AC}"/>
              </a:ext>
            </a:extLst>
          </p:cNvPr>
          <p:cNvSpPr>
            <a:spLocks noGrp="1"/>
          </p:cNvSpPr>
          <p:nvPr>
            <p:ph type="title"/>
          </p:nvPr>
        </p:nvSpPr>
        <p:spPr>
          <a:xfrm>
            <a:off x="838200" y="365126"/>
            <a:ext cx="10515600" cy="958467"/>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8E080B-7CD3-1775-3DB5-9BE5FE2DB578}"/>
              </a:ext>
            </a:extLst>
          </p:cNvPr>
          <p:cNvSpPr>
            <a:spLocks noGrp="1"/>
          </p:cNvSpPr>
          <p:nvPr>
            <p:ph idx="1"/>
          </p:nvPr>
        </p:nvSpPr>
        <p:spPr>
          <a:xfrm>
            <a:off x="838200" y="1418898"/>
            <a:ext cx="10880834" cy="47580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01678B-C0B3-D9C3-42C9-DB62C5178A66}"/>
              </a:ext>
            </a:extLst>
          </p:cNvPr>
          <p:cNvSpPr>
            <a:spLocks noGrp="1"/>
          </p:cNvSpPr>
          <p:nvPr>
            <p:ph type="dt" sz="half" idx="10"/>
          </p:nvPr>
        </p:nvSpPr>
        <p:spPr/>
        <p:txBody>
          <a:bodyPr/>
          <a:lstStyle/>
          <a:p>
            <a:fld id="{6FEF5673-56A9-464D-BEBC-8070AC7991EF}" type="datetime1">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B64324F0-9481-0A8B-0A20-C870A42635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9E123-D7BD-AA66-56B6-124DD5911014}"/>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36405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9D5A0B-01CB-CD6B-B3AA-82B18C0389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3537BB-70C4-DA57-8F0F-A5E050281D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0F7197-17F1-7588-C6D8-74814B8F5F34}"/>
              </a:ext>
            </a:extLst>
          </p:cNvPr>
          <p:cNvSpPr>
            <a:spLocks noGrp="1"/>
          </p:cNvSpPr>
          <p:nvPr>
            <p:ph type="dt" sz="half" idx="10"/>
          </p:nvPr>
        </p:nvSpPr>
        <p:spPr/>
        <p:txBody>
          <a:bodyPr/>
          <a:lstStyle/>
          <a:p>
            <a:fld id="{51151CAE-180F-8948-B3D7-CD33A28D7D2E}" type="datetime1">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AFDD4EB7-40B4-5796-5314-B2CC7263DA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F5948E-B12A-0755-120F-0DF729A23FA6}"/>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64732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BEEE3A-13D6-8CAC-2428-11333011DCF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C4DAFA6-ABF7-D74B-5BF1-17873A2149C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30FCCE-6BE3-2F9A-266A-FE58A949A4D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D3847C8-DE1C-409C-7CE5-095B47ED3AB6}"/>
              </a:ext>
            </a:extLst>
          </p:cNvPr>
          <p:cNvSpPr>
            <a:spLocks noGrp="1"/>
          </p:cNvSpPr>
          <p:nvPr>
            <p:ph type="dt" sz="half" idx="10"/>
          </p:nvPr>
        </p:nvSpPr>
        <p:spPr/>
        <p:txBody>
          <a:bodyPr/>
          <a:lstStyle/>
          <a:p>
            <a:fld id="{1A9B60EE-A590-CE41-93FC-94AD89695171}" type="datetime1">
              <a:rPr kumimoji="1" lang="ja-JP" altLang="en-US" smtClean="0"/>
              <a:t>2025/3/17</a:t>
            </a:fld>
            <a:endParaRPr kumimoji="1" lang="ja-JP" altLang="en-US"/>
          </a:p>
        </p:txBody>
      </p:sp>
      <p:sp>
        <p:nvSpPr>
          <p:cNvPr id="6" name="フッター プレースホルダー 5">
            <a:extLst>
              <a:ext uri="{FF2B5EF4-FFF2-40B4-BE49-F238E27FC236}">
                <a16:creationId xmlns:a16="http://schemas.microsoft.com/office/drawing/2014/main" id="{C8430A71-8C2D-2495-3942-DA399815BCC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341122-A8CE-B84D-F15D-602CC73A088B}"/>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35216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71AB4A-8B3E-4F5B-E802-76E7B185C4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4DCB27-426D-EAEE-9624-CE1337B5D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F3BCDC7-77EB-E08A-78C8-C7D32F79B63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DB549E-D8C3-5D8A-9757-B38C75E432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B6D6DED-F996-64B3-3B5C-9523CF04F95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470A132-D49A-7341-AB3D-33DCA93CE1EA}"/>
              </a:ext>
            </a:extLst>
          </p:cNvPr>
          <p:cNvSpPr>
            <a:spLocks noGrp="1"/>
          </p:cNvSpPr>
          <p:nvPr>
            <p:ph type="dt" sz="half" idx="10"/>
          </p:nvPr>
        </p:nvSpPr>
        <p:spPr/>
        <p:txBody>
          <a:bodyPr/>
          <a:lstStyle/>
          <a:p>
            <a:fld id="{F450E840-D0D0-F542-9CDB-9FA924716B9F}" type="datetime1">
              <a:rPr kumimoji="1" lang="ja-JP" altLang="en-US" smtClean="0"/>
              <a:t>2025/3/17</a:t>
            </a:fld>
            <a:endParaRPr kumimoji="1" lang="ja-JP" altLang="en-US"/>
          </a:p>
        </p:txBody>
      </p:sp>
      <p:sp>
        <p:nvSpPr>
          <p:cNvPr id="8" name="フッター プレースホルダー 7">
            <a:extLst>
              <a:ext uri="{FF2B5EF4-FFF2-40B4-BE49-F238E27FC236}">
                <a16:creationId xmlns:a16="http://schemas.microsoft.com/office/drawing/2014/main" id="{D89A5338-3B90-C676-97AB-86D88DADBC8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7EB8998-B1E6-D059-C323-6A211E2D1C7D}"/>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08100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F2FA75-C991-0A64-CA33-42E9AC98CD4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E9F07D2-1796-AEFA-9E7F-614C3033B1D8}"/>
              </a:ext>
            </a:extLst>
          </p:cNvPr>
          <p:cNvSpPr>
            <a:spLocks noGrp="1"/>
          </p:cNvSpPr>
          <p:nvPr>
            <p:ph type="dt" sz="half" idx="10"/>
          </p:nvPr>
        </p:nvSpPr>
        <p:spPr/>
        <p:txBody>
          <a:bodyPr/>
          <a:lstStyle/>
          <a:p>
            <a:fld id="{5EA27624-4A12-0E4C-B941-1D1120F1C4D6}" type="datetime1">
              <a:rPr kumimoji="1" lang="ja-JP" altLang="en-US" smtClean="0"/>
              <a:t>2025/3/17</a:t>
            </a:fld>
            <a:endParaRPr kumimoji="1" lang="ja-JP" altLang="en-US"/>
          </a:p>
        </p:txBody>
      </p:sp>
      <p:sp>
        <p:nvSpPr>
          <p:cNvPr id="4" name="フッター プレースホルダー 3">
            <a:extLst>
              <a:ext uri="{FF2B5EF4-FFF2-40B4-BE49-F238E27FC236}">
                <a16:creationId xmlns:a16="http://schemas.microsoft.com/office/drawing/2014/main" id="{82ABDF63-14AD-D95A-1B04-0F7E361CA26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CCE7FBB-0C3D-4C0A-D03F-6323472BA07E}"/>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740603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8FF9020-D8A5-F9AB-4F58-C74F041DD9B5}"/>
              </a:ext>
            </a:extLst>
          </p:cNvPr>
          <p:cNvSpPr>
            <a:spLocks noGrp="1"/>
          </p:cNvSpPr>
          <p:nvPr>
            <p:ph type="dt" sz="half" idx="10"/>
          </p:nvPr>
        </p:nvSpPr>
        <p:spPr/>
        <p:txBody>
          <a:bodyPr/>
          <a:lstStyle/>
          <a:p>
            <a:fld id="{AE85263B-8BBD-714F-B94E-09996B5BA91C}" type="datetime1">
              <a:rPr kumimoji="1" lang="ja-JP" altLang="en-US" smtClean="0"/>
              <a:t>2025/3/17</a:t>
            </a:fld>
            <a:endParaRPr kumimoji="1" lang="ja-JP" altLang="en-US"/>
          </a:p>
        </p:txBody>
      </p:sp>
      <p:sp>
        <p:nvSpPr>
          <p:cNvPr id="3" name="フッター プレースホルダー 2">
            <a:extLst>
              <a:ext uri="{FF2B5EF4-FFF2-40B4-BE49-F238E27FC236}">
                <a16:creationId xmlns:a16="http://schemas.microsoft.com/office/drawing/2014/main" id="{C67D3538-8BDF-FC05-7354-D0ADD1A3E44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D98F003-E893-067A-7EF3-08DA78D86F3E}"/>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35536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3DC192-0157-B2B5-2C84-0CF275F7B08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17649B-50C0-5951-045F-4890F9111A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1E0D3A3-3DB6-6F93-EDCB-791C66E72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B72FC30-81A7-F4D8-1005-70148F9AEC35}"/>
              </a:ext>
            </a:extLst>
          </p:cNvPr>
          <p:cNvSpPr>
            <a:spLocks noGrp="1"/>
          </p:cNvSpPr>
          <p:nvPr>
            <p:ph type="dt" sz="half" idx="10"/>
          </p:nvPr>
        </p:nvSpPr>
        <p:spPr/>
        <p:txBody>
          <a:bodyPr/>
          <a:lstStyle/>
          <a:p>
            <a:fld id="{B8224D8F-98A7-F44E-AF6A-4ABD1B16934D}" type="datetime1">
              <a:rPr kumimoji="1" lang="ja-JP" altLang="en-US" smtClean="0"/>
              <a:t>2025/3/17</a:t>
            </a:fld>
            <a:endParaRPr kumimoji="1" lang="ja-JP" altLang="en-US"/>
          </a:p>
        </p:txBody>
      </p:sp>
      <p:sp>
        <p:nvSpPr>
          <p:cNvPr id="6" name="フッター プレースホルダー 5">
            <a:extLst>
              <a:ext uri="{FF2B5EF4-FFF2-40B4-BE49-F238E27FC236}">
                <a16:creationId xmlns:a16="http://schemas.microsoft.com/office/drawing/2014/main" id="{93275152-7AAB-B361-1033-9195F868FD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B46180-4394-A9A8-228C-F60989F55A1B}"/>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7786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C509D-606B-5F35-0BE3-588B02848CD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89FB23D-FF11-14F3-2BE2-604A3058A0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38E5317-B430-A7D3-6557-BD566EC9C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EAF9FE-6CDC-3B5A-FCCB-590DE5BE7C39}"/>
              </a:ext>
            </a:extLst>
          </p:cNvPr>
          <p:cNvSpPr>
            <a:spLocks noGrp="1"/>
          </p:cNvSpPr>
          <p:nvPr>
            <p:ph type="dt" sz="half" idx="10"/>
          </p:nvPr>
        </p:nvSpPr>
        <p:spPr/>
        <p:txBody>
          <a:bodyPr/>
          <a:lstStyle/>
          <a:p>
            <a:fld id="{50258A3E-78A2-8D43-BD85-36949FA861DC}" type="datetime1">
              <a:rPr kumimoji="1" lang="ja-JP" altLang="en-US" smtClean="0"/>
              <a:t>2025/3/17</a:t>
            </a:fld>
            <a:endParaRPr kumimoji="1" lang="ja-JP" altLang="en-US"/>
          </a:p>
        </p:txBody>
      </p:sp>
      <p:sp>
        <p:nvSpPr>
          <p:cNvPr id="6" name="フッター プレースホルダー 5">
            <a:extLst>
              <a:ext uri="{FF2B5EF4-FFF2-40B4-BE49-F238E27FC236}">
                <a16:creationId xmlns:a16="http://schemas.microsoft.com/office/drawing/2014/main" id="{95DA662C-E0ED-1708-0E47-0BAEF8A659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6BD8B64-894C-D0F3-9EC0-5873FA57469D}"/>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74887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B9204D9-603E-7BA6-8781-E2501E465492}"/>
              </a:ext>
            </a:extLst>
          </p:cNvPr>
          <p:cNvSpPr>
            <a:spLocks noGrp="1"/>
          </p:cNvSpPr>
          <p:nvPr>
            <p:ph type="title"/>
          </p:nvPr>
        </p:nvSpPr>
        <p:spPr>
          <a:xfrm>
            <a:off x="838200" y="365126"/>
            <a:ext cx="10515600" cy="113785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ECD3DFD-2573-43E4-022B-192FA0277C3F}"/>
              </a:ext>
            </a:extLst>
          </p:cNvPr>
          <p:cNvSpPr>
            <a:spLocks noGrp="1"/>
          </p:cNvSpPr>
          <p:nvPr>
            <p:ph type="body" idx="1"/>
          </p:nvPr>
        </p:nvSpPr>
        <p:spPr>
          <a:xfrm>
            <a:off x="838200" y="1650124"/>
            <a:ext cx="10515600" cy="452683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F99206-B3EA-342F-AC24-6146A18C20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BB013-6DDB-D945-ABE4-540DC0108BAD}" type="datetime1">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2AA390DF-EB41-6459-87E9-E7BBBEDD2F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066E07B-7C7A-E2EF-20FB-F076DC631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3341581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b="1" i="0"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b="0" i="0" kern="1200">
          <a:solidFill>
            <a:schemeClr val="tx1"/>
          </a:solidFill>
          <a:latin typeface="Yu Gothic Medium" panose="020B0400000000000000" pitchFamily="34" charset="-128"/>
          <a:ea typeface="Yu Gothic Medium"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tx1"/>
          </a:solidFill>
          <a:latin typeface="Yu Gothic Medium" panose="020B0400000000000000" pitchFamily="34" charset="-128"/>
          <a:ea typeface="Yu Gothic Medium"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200" b="0" i="0" kern="1200">
          <a:solidFill>
            <a:schemeClr val="tx1"/>
          </a:solidFill>
          <a:latin typeface="Yu Gothic Medium" panose="020B0400000000000000" pitchFamily="34" charset="-128"/>
          <a:ea typeface="Yu Gothic Medium"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Medium" panose="020B0400000000000000" pitchFamily="34" charset="-128"/>
          <a:ea typeface="Yu Gothic Medium"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Medium" panose="020B0400000000000000" pitchFamily="34" charset="-128"/>
          <a:ea typeface="Yu Gothic Medium"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3.xml"/><Relationship Id="rId7"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hart" Target="../charts/chart11.xml"/><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98617-BDE5-DB20-AFF6-306E660042F1}"/>
              </a:ext>
            </a:extLst>
          </p:cNvPr>
          <p:cNvSpPr>
            <a:spLocks noGrp="1"/>
          </p:cNvSpPr>
          <p:nvPr>
            <p:ph type="ctrTitle"/>
          </p:nvPr>
        </p:nvSpPr>
        <p:spPr/>
        <p:txBody>
          <a:bodyPr>
            <a:normAutofit/>
          </a:bodyPr>
          <a:lstStyle/>
          <a:p>
            <a:r>
              <a:rPr lang="ja-JP" altLang="en-US"/>
              <a:t>コンテナに対する攻撃からの高速な復旧のための</a:t>
            </a:r>
            <a:br>
              <a:rPr lang="en-US" altLang="ja-JP"/>
            </a:br>
            <a:r>
              <a:rPr lang="en-US" altLang="ja-JP"/>
              <a:t>VM</a:t>
            </a:r>
            <a:r>
              <a:rPr lang="ja-JP" altLang="en-US"/>
              <a:t>外</a:t>
            </a:r>
            <a:r>
              <a:rPr kumimoji="1" lang="ja-JP" altLang="en-US"/>
              <a:t>状態復元機構</a:t>
            </a:r>
          </a:p>
        </p:txBody>
      </p:sp>
      <p:sp>
        <p:nvSpPr>
          <p:cNvPr id="3" name="字幕 2">
            <a:extLst>
              <a:ext uri="{FF2B5EF4-FFF2-40B4-BE49-F238E27FC236}">
                <a16:creationId xmlns:a16="http://schemas.microsoft.com/office/drawing/2014/main" id="{42137081-6A81-39A9-9B3C-FD61690CD26B}"/>
              </a:ext>
            </a:extLst>
          </p:cNvPr>
          <p:cNvSpPr>
            <a:spLocks noGrp="1"/>
          </p:cNvSpPr>
          <p:nvPr>
            <p:ph type="subTitle" idx="1"/>
          </p:nvPr>
        </p:nvSpPr>
        <p:spPr/>
        <p:txBody>
          <a:bodyPr>
            <a:normAutofit/>
          </a:bodyPr>
          <a:lstStyle/>
          <a:p>
            <a:r>
              <a:rPr kumimoji="1" lang="en-US" altLang="ja-JP"/>
              <a:t>2025/3/18</a:t>
            </a:r>
          </a:p>
          <a:p>
            <a:r>
              <a:rPr kumimoji="1" lang="ja-JP" altLang="en-US"/>
              <a:t>九州工業大学</a:t>
            </a:r>
          </a:p>
          <a:p>
            <a:r>
              <a:rPr lang="ja-JP" altLang="en-US"/>
              <a:t>木本翔太</a:t>
            </a:r>
            <a:r>
              <a:rPr kumimoji="1" lang="ja-JP" altLang="en-US"/>
              <a:t>　光来健一</a:t>
            </a:r>
          </a:p>
        </p:txBody>
      </p:sp>
      <p:sp>
        <p:nvSpPr>
          <p:cNvPr id="5" name="スライド番号プレースホルダー 4">
            <a:extLst>
              <a:ext uri="{FF2B5EF4-FFF2-40B4-BE49-F238E27FC236}">
                <a16:creationId xmlns:a16="http://schemas.microsoft.com/office/drawing/2014/main" id="{AA9CFDDA-D812-B997-8294-5A20C9A0780A}"/>
              </a:ext>
            </a:extLst>
          </p:cNvPr>
          <p:cNvSpPr>
            <a:spLocks noGrp="1"/>
          </p:cNvSpPr>
          <p:nvPr>
            <p:ph type="sldNum" sz="quarter" idx="12"/>
          </p:nvPr>
        </p:nvSpPr>
        <p:spPr/>
        <p:txBody>
          <a:bodyPr/>
          <a:lstStyle/>
          <a:p>
            <a:fld id="{748F7E27-9821-1144-B706-2A64A6E5983E}" type="slidenum">
              <a:rPr kumimoji="1" lang="ja-JP" altLang="en-US" smtClean="0"/>
              <a:t>1</a:t>
            </a:fld>
            <a:endParaRPr kumimoji="1" lang="ja-JP" altLang="en-US"/>
          </a:p>
        </p:txBody>
      </p:sp>
    </p:spTree>
    <p:extLst>
      <p:ext uri="{BB962C8B-B14F-4D97-AF65-F5344CB8AC3E}">
        <p14:creationId xmlns:p14="http://schemas.microsoft.com/office/powerpoint/2010/main" val="1039068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7554E5-3A19-FE14-9122-A59804848FB1}"/>
              </a:ext>
            </a:extLst>
          </p:cNvPr>
          <p:cNvSpPr>
            <a:spLocks noGrp="1"/>
          </p:cNvSpPr>
          <p:nvPr>
            <p:ph type="title"/>
          </p:nvPr>
        </p:nvSpPr>
        <p:spPr/>
        <p:txBody>
          <a:bodyPr>
            <a:normAutofit/>
          </a:bodyPr>
          <a:lstStyle/>
          <a:p>
            <a:r>
              <a:rPr lang="en-JP" altLang="ja-JP"/>
              <a:t>OSデータの確保・解放の非同期実行</a:t>
            </a:r>
            <a:endParaRPr kumimoji="1" lang="ja-JP" altLang="en-US"/>
          </a:p>
        </p:txBody>
      </p:sp>
      <p:sp>
        <p:nvSpPr>
          <p:cNvPr id="3" name="コンテンツ プレースホルダー 2">
            <a:extLst>
              <a:ext uri="{FF2B5EF4-FFF2-40B4-BE49-F238E27FC236}">
                <a16:creationId xmlns:a16="http://schemas.microsoft.com/office/drawing/2014/main" id="{A0F45AB7-897E-3259-6D25-87F753E132D3}"/>
              </a:ext>
            </a:extLst>
          </p:cNvPr>
          <p:cNvSpPr>
            <a:spLocks noGrp="1"/>
          </p:cNvSpPr>
          <p:nvPr>
            <p:ph idx="1"/>
          </p:nvPr>
        </p:nvSpPr>
        <p:spPr/>
        <p:txBody>
          <a:bodyPr/>
          <a:lstStyle/>
          <a:p>
            <a:r>
              <a:rPr lang="en-JP" altLang="ja-JP"/>
              <a:t>VM</a:t>
            </a:r>
            <a:r>
              <a:rPr lang="ja-JP" altLang="en-JP"/>
              <a:t>内の</a:t>
            </a:r>
            <a:r>
              <a:rPr lang="ja-JP" altLang="en-US"/>
              <a:t>コンテナ復元支援機構が</a:t>
            </a:r>
            <a:r>
              <a:rPr lang="en-US" altLang="ja-JP"/>
              <a:t>OS</a:t>
            </a:r>
            <a:r>
              <a:rPr lang="ja-JP" altLang="en-US"/>
              <a:t>データを事前に確保</a:t>
            </a:r>
            <a:endParaRPr lang="en-US" altLang="ja-JP"/>
          </a:p>
          <a:p>
            <a:pPr lvl="1"/>
            <a:r>
              <a:rPr lang="ja-JP" altLang="en-US"/>
              <a:t>必要になる可能性のある</a:t>
            </a:r>
            <a:r>
              <a:rPr lang="en-US" altLang="ja-JP"/>
              <a:t>OS</a:t>
            </a:r>
            <a:r>
              <a:rPr lang="ja-JP" altLang="en-US"/>
              <a:t>データを特定のメモリ領域に格納</a:t>
            </a:r>
            <a:endParaRPr lang="en-US" altLang="ja-JP"/>
          </a:p>
          <a:p>
            <a:pPr lvl="1"/>
            <a:r>
              <a:rPr lang="en-US" altLang="ja-JP"/>
              <a:t>VM</a:t>
            </a:r>
            <a:r>
              <a:rPr lang="ja-JP" altLang="en-US"/>
              <a:t>外のコンテナ復元機構はその領域から</a:t>
            </a:r>
            <a:r>
              <a:rPr lang="en-US" altLang="ja-JP"/>
              <a:t>OS</a:t>
            </a:r>
            <a:r>
              <a:rPr lang="ja-JP" altLang="en-US"/>
              <a:t>データを取り出して利用</a:t>
            </a:r>
            <a:endParaRPr lang="en-US" altLang="ja-JP"/>
          </a:p>
          <a:p>
            <a:r>
              <a:rPr lang="en-JP" altLang="ja-JP"/>
              <a:t>VM</a:t>
            </a:r>
            <a:r>
              <a:rPr lang="ja-JP" altLang="en-JP"/>
              <a:t>内の</a:t>
            </a:r>
            <a:r>
              <a:rPr lang="ja-JP" altLang="en-US"/>
              <a:t>コンテナ復元支援機構が</a:t>
            </a:r>
            <a:r>
              <a:rPr lang="en-US" altLang="ja-JP"/>
              <a:t>OS</a:t>
            </a:r>
            <a:r>
              <a:rPr lang="ja-JP" altLang="en-US"/>
              <a:t>データを後で解放</a:t>
            </a:r>
            <a:endParaRPr lang="en-US" altLang="ja-JP"/>
          </a:p>
          <a:p>
            <a:pPr lvl="1"/>
            <a:r>
              <a:rPr lang="en-US" altLang="ja-JP"/>
              <a:t>VM</a:t>
            </a:r>
            <a:r>
              <a:rPr lang="ja-JP" altLang="en-US"/>
              <a:t>外のコンテナ復元機構は不要になった</a:t>
            </a:r>
            <a:r>
              <a:rPr lang="en-US" altLang="ja-JP"/>
              <a:t>OS</a:t>
            </a:r>
            <a:r>
              <a:rPr lang="ja-JP" altLang="en-US"/>
              <a:t>データを</a:t>
            </a:r>
            <a:r>
              <a:rPr lang="en-JP" altLang="ja-JP"/>
              <a:t>VM</a:t>
            </a:r>
            <a:r>
              <a:rPr lang="ja-JP" altLang="en-US"/>
              <a:t>の特定のメモリ領域に格納するだけ</a:t>
            </a:r>
            <a:endParaRPr lang="en-US" altLang="ja-JP"/>
          </a:p>
        </p:txBody>
      </p:sp>
      <p:sp>
        <p:nvSpPr>
          <p:cNvPr id="4" name="スライド番号プレースホルダー 3">
            <a:extLst>
              <a:ext uri="{FF2B5EF4-FFF2-40B4-BE49-F238E27FC236}">
                <a16:creationId xmlns:a16="http://schemas.microsoft.com/office/drawing/2014/main" id="{33B6B231-5B32-CFFC-A090-CE0DA0AA1DFE}"/>
              </a:ext>
            </a:extLst>
          </p:cNvPr>
          <p:cNvSpPr>
            <a:spLocks noGrp="1"/>
          </p:cNvSpPr>
          <p:nvPr>
            <p:ph type="sldNum" sz="quarter" idx="12"/>
          </p:nvPr>
        </p:nvSpPr>
        <p:spPr/>
        <p:txBody>
          <a:bodyPr/>
          <a:lstStyle/>
          <a:p>
            <a:fld id="{748F7E27-9821-1144-B706-2A64A6E5983E}" type="slidenum">
              <a:rPr kumimoji="1" lang="ja-JP" altLang="en-US" smtClean="0"/>
              <a:t>10</a:t>
            </a:fld>
            <a:endParaRPr kumimoji="1" lang="ja-JP" altLang="en-US"/>
          </a:p>
        </p:txBody>
      </p:sp>
      <p:sp>
        <p:nvSpPr>
          <p:cNvPr id="5" name="正方形/長方形 18">
            <a:extLst>
              <a:ext uri="{FF2B5EF4-FFF2-40B4-BE49-F238E27FC236}">
                <a16:creationId xmlns:a16="http://schemas.microsoft.com/office/drawing/2014/main" id="{C97E62C7-4E99-1219-371B-430314D5AFC2}"/>
              </a:ext>
            </a:extLst>
          </p:cNvPr>
          <p:cNvSpPr/>
          <p:nvPr/>
        </p:nvSpPr>
        <p:spPr>
          <a:xfrm>
            <a:off x="5373999" y="3647070"/>
            <a:ext cx="6563852" cy="27101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Rounded Rectangle 10">
            <a:extLst>
              <a:ext uri="{FF2B5EF4-FFF2-40B4-BE49-F238E27FC236}">
                <a16:creationId xmlns:a16="http://schemas.microsoft.com/office/drawing/2014/main" id="{1FDB19F5-5DAC-4C36-43DA-EA43C99B888A}"/>
              </a:ext>
            </a:extLst>
          </p:cNvPr>
          <p:cNvSpPr/>
          <p:nvPr/>
        </p:nvSpPr>
        <p:spPr>
          <a:xfrm>
            <a:off x="957610" y="4687206"/>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a:t>
            </a:r>
            <a:endParaRPr lang="en-US" altLang="ja-JP">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1" name="テキスト ボックス 10">
            <a:extLst>
              <a:ext uri="{FF2B5EF4-FFF2-40B4-BE49-F238E27FC236}">
                <a16:creationId xmlns:a16="http://schemas.microsoft.com/office/drawing/2014/main" id="{023A7CA6-A414-138A-2C28-E2CC0C214F85}"/>
              </a:ext>
            </a:extLst>
          </p:cNvPr>
          <p:cNvSpPr txBox="1"/>
          <p:nvPr/>
        </p:nvSpPr>
        <p:spPr>
          <a:xfrm>
            <a:off x="7963173" y="4763124"/>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確保</a:t>
            </a:r>
            <a:endParaRPr lang="en-US" altLang="ja-JP">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6764A3CF-2A66-D29F-2EA6-9079160A6624}"/>
              </a:ext>
            </a:extLst>
          </p:cNvPr>
          <p:cNvSpPr txBox="1"/>
          <p:nvPr/>
        </p:nvSpPr>
        <p:spPr>
          <a:xfrm>
            <a:off x="8776254" y="3663002"/>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四角形: 角を丸くする 6">
            <a:extLst>
              <a:ext uri="{FF2B5EF4-FFF2-40B4-BE49-F238E27FC236}">
                <a16:creationId xmlns:a16="http://schemas.microsoft.com/office/drawing/2014/main" id="{D1C58668-D7AF-27DF-A0C8-15981420751F}"/>
              </a:ext>
            </a:extLst>
          </p:cNvPr>
          <p:cNvSpPr/>
          <p:nvPr/>
        </p:nvSpPr>
        <p:spPr>
          <a:xfrm>
            <a:off x="9050184" y="4020178"/>
            <a:ext cx="2620966" cy="22076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4" name="四角形: 角を丸くする 16">
            <a:extLst>
              <a:ext uri="{FF2B5EF4-FFF2-40B4-BE49-F238E27FC236}">
                <a16:creationId xmlns:a16="http://schemas.microsoft.com/office/drawing/2014/main" id="{DDE6A7A2-017B-1E17-1621-5F7AF4E7B2F3}"/>
              </a:ext>
            </a:extLst>
          </p:cNvPr>
          <p:cNvSpPr/>
          <p:nvPr/>
        </p:nvSpPr>
        <p:spPr>
          <a:xfrm>
            <a:off x="9189341" y="5302584"/>
            <a:ext cx="2280657" cy="69996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69C85C26-01B9-E644-6E38-0C3730BC866F}"/>
              </a:ext>
            </a:extLst>
          </p:cNvPr>
          <p:cNvSpPr txBox="1"/>
          <p:nvPr/>
        </p:nvSpPr>
        <p:spPr>
          <a:xfrm>
            <a:off x="9702721" y="4076343"/>
            <a:ext cx="1535650" cy="369332"/>
          </a:xfrm>
          <a:prstGeom prst="rect">
            <a:avLst/>
          </a:prstGeom>
          <a:noFill/>
        </p:spPr>
        <p:txBody>
          <a:bodyPr wrap="square" rtlCol="0">
            <a:spAutoFit/>
          </a:bodyPr>
          <a:lstStyle/>
          <a:p>
            <a:r>
              <a:rPr lang="en-US" altLang="ja-JP">
                <a:latin typeface="Yu Gothic Medium" panose="020B0400000000000000" pitchFamily="34" charset="-128"/>
                <a:ea typeface="Yu Gothic Medium" panose="020B0400000000000000" pitchFamily="34" charset="-128"/>
              </a:rPr>
              <a:t>OS</a:t>
            </a:r>
          </a:p>
        </p:txBody>
      </p:sp>
      <p:sp>
        <p:nvSpPr>
          <p:cNvPr id="22" name="テキスト ボックス 21">
            <a:extLst>
              <a:ext uri="{FF2B5EF4-FFF2-40B4-BE49-F238E27FC236}">
                <a16:creationId xmlns:a16="http://schemas.microsoft.com/office/drawing/2014/main" id="{54A2D09E-EC56-021D-5CF6-8C647E366FF8}"/>
              </a:ext>
            </a:extLst>
          </p:cNvPr>
          <p:cNvSpPr txBox="1"/>
          <p:nvPr/>
        </p:nvSpPr>
        <p:spPr>
          <a:xfrm>
            <a:off x="2142390" y="4800895"/>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書き換え</a:t>
            </a:r>
            <a:endParaRPr lang="en-US" altLang="ja-JP">
              <a:latin typeface="Yu Gothic Medium" panose="020B0400000000000000" pitchFamily="34" charset="-128"/>
              <a:ea typeface="Yu Gothic Medium" panose="020B0400000000000000" pitchFamily="34" charset="-128"/>
            </a:endParaRPr>
          </a:p>
        </p:txBody>
      </p:sp>
      <p:sp>
        <p:nvSpPr>
          <p:cNvPr id="20" name="正方形/長方形 18">
            <a:extLst>
              <a:ext uri="{FF2B5EF4-FFF2-40B4-BE49-F238E27FC236}">
                <a16:creationId xmlns:a16="http://schemas.microsoft.com/office/drawing/2014/main" id="{C7072855-ECF7-197A-D601-337538B5AA0E}"/>
              </a:ext>
            </a:extLst>
          </p:cNvPr>
          <p:cNvSpPr/>
          <p:nvPr/>
        </p:nvSpPr>
        <p:spPr>
          <a:xfrm>
            <a:off x="6145532" y="3803528"/>
            <a:ext cx="1818843" cy="1176692"/>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8">
            <a:extLst>
              <a:ext uri="{FF2B5EF4-FFF2-40B4-BE49-F238E27FC236}">
                <a16:creationId xmlns:a16="http://schemas.microsoft.com/office/drawing/2014/main" id="{473051F2-DC3D-E865-7712-D0C1208E2005}"/>
              </a:ext>
            </a:extLst>
          </p:cNvPr>
          <p:cNvSpPr/>
          <p:nvPr/>
        </p:nvSpPr>
        <p:spPr>
          <a:xfrm>
            <a:off x="6123690" y="5152624"/>
            <a:ext cx="1818843" cy="1127482"/>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Rounded Rectangle 8">
            <a:extLst>
              <a:ext uri="{FF2B5EF4-FFF2-40B4-BE49-F238E27FC236}">
                <a16:creationId xmlns:a16="http://schemas.microsoft.com/office/drawing/2014/main" id="{1B9C9507-DFCB-6514-D54E-D885DDAD2B27}"/>
              </a:ext>
            </a:extLst>
          </p:cNvPr>
          <p:cNvSpPr>
            <a:spLocks/>
          </p:cNvSpPr>
          <p:nvPr/>
        </p:nvSpPr>
        <p:spPr>
          <a:xfrm>
            <a:off x="6349632" y="3972789"/>
            <a:ext cx="1459442" cy="863904"/>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solidFill>
                  <a:schemeClr val="tx1"/>
                </a:solidFill>
                <a:latin typeface="Yu Gothic Medium" panose="020B0400000000000000" pitchFamily="34" charset="-128"/>
                <a:ea typeface="Yu Gothic Medium" panose="020B0400000000000000" pitchFamily="34" charset="-128"/>
              </a:rPr>
              <a:t>cred</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p:txBody>
      </p:sp>
      <p:sp>
        <p:nvSpPr>
          <p:cNvPr id="18" name="四角形: 角を丸くする 6">
            <a:extLst>
              <a:ext uri="{FF2B5EF4-FFF2-40B4-BE49-F238E27FC236}">
                <a16:creationId xmlns:a16="http://schemas.microsoft.com/office/drawing/2014/main" id="{44C09E9D-74F1-559B-E56C-7A6867C328E7}"/>
              </a:ext>
            </a:extLst>
          </p:cNvPr>
          <p:cNvSpPr/>
          <p:nvPr/>
        </p:nvSpPr>
        <p:spPr>
          <a:xfrm>
            <a:off x="6598617" y="4345927"/>
            <a:ext cx="1013767"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latin typeface="Yu Gothic Medium" panose="020B0400000000000000" pitchFamily="34" charset="-128"/>
                <a:ea typeface="Yu Gothic Medium" panose="020B0400000000000000" pitchFamily="34" charset="-128"/>
              </a:rPr>
              <a:t>gid</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23" name="直線矢印コネクタ 22">
            <a:extLst>
              <a:ext uri="{FF2B5EF4-FFF2-40B4-BE49-F238E27FC236}">
                <a16:creationId xmlns:a16="http://schemas.microsoft.com/office/drawing/2014/main" id="{F3A9F80A-E4BF-AE9A-D9B4-58CAE18A1F66}"/>
              </a:ext>
            </a:extLst>
          </p:cNvPr>
          <p:cNvCxnSpPr>
            <a:cxnSpLocks/>
          </p:cNvCxnSpPr>
          <p:nvPr/>
        </p:nvCxnSpPr>
        <p:spPr>
          <a:xfrm flipV="1">
            <a:off x="2343610" y="5002124"/>
            <a:ext cx="1545508" cy="2833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678CA64C-C373-BA8B-446C-34E45D36C91A}"/>
              </a:ext>
            </a:extLst>
          </p:cNvPr>
          <p:cNvSpPr txBox="1"/>
          <p:nvPr/>
        </p:nvSpPr>
        <p:spPr>
          <a:xfrm>
            <a:off x="5014292" y="3874211"/>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確保用</a:t>
            </a:r>
            <a:endParaRPr lang="en-US" altLang="ja-JP">
              <a:latin typeface="Yu Gothic Medium" panose="020B0400000000000000" pitchFamily="34" charset="-128"/>
              <a:ea typeface="Yu Gothic Medium" panose="020B0400000000000000" pitchFamily="34" charset="-128"/>
            </a:endParaRPr>
          </a:p>
        </p:txBody>
      </p:sp>
      <p:sp>
        <p:nvSpPr>
          <p:cNvPr id="29" name="テキスト ボックス 28">
            <a:extLst>
              <a:ext uri="{FF2B5EF4-FFF2-40B4-BE49-F238E27FC236}">
                <a16:creationId xmlns:a16="http://schemas.microsoft.com/office/drawing/2014/main" id="{052EF7D0-65BA-5638-297C-D109AA258A52}"/>
              </a:ext>
            </a:extLst>
          </p:cNvPr>
          <p:cNvSpPr txBox="1"/>
          <p:nvPr/>
        </p:nvSpPr>
        <p:spPr>
          <a:xfrm>
            <a:off x="5014291" y="5686564"/>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解放用</a:t>
            </a:r>
            <a:endParaRPr lang="en-US" altLang="ja-JP">
              <a:latin typeface="Yu Gothic Medium" panose="020B0400000000000000" pitchFamily="34" charset="-128"/>
              <a:ea typeface="Yu Gothic Medium" panose="020B0400000000000000" pitchFamily="34" charset="-128"/>
            </a:endParaRPr>
          </a:p>
        </p:txBody>
      </p:sp>
      <p:sp>
        <p:nvSpPr>
          <p:cNvPr id="27" name="Rounded Rectangle 8">
            <a:extLst>
              <a:ext uri="{FF2B5EF4-FFF2-40B4-BE49-F238E27FC236}">
                <a16:creationId xmlns:a16="http://schemas.microsoft.com/office/drawing/2014/main" id="{15217153-CC28-AC8C-7867-2AFA9859D812}"/>
              </a:ext>
            </a:extLst>
          </p:cNvPr>
          <p:cNvSpPr>
            <a:spLocks/>
          </p:cNvSpPr>
          <p:nvPr/>
        </p:nvSpPr>
        <p:spPr>
          <a:xfrm>
            <a:off x="10033271" y="4370899"/>
            <a:ext cx="1459442" cy="863904"/>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solidFill>
                  <a:schemeClr val="tx1"/>
                </a:solidFill>
                <a:latin typeface="Yu Gothic Medium" panose="020B0400000000000000" pitchFamily="34" charset="-128"/>
                <a:ea typeface="Yu Gothic Medium" panose="020B0400000000000000" pitchFamily="34" charset="-128"/>
              </a:rPr>
              <a:t>cred</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p:txBody>
      </p:sp>
      <p:sp>
        <p:nvSpPr>
          <p:cNvPr id="7" name="TextBox 22">
            <a:extLst>
              <a:ext uri="{FF2B5EF4-FFF2-40B4-BE49-F238E27FC236}">
                <a16:creationId xmlns:a16="http://schemas.microsoft.com/office/drawing/2014/main" id="{F3E1FC31-D35C-97F8-B722-E45A8EE52DE8}"/>
              </a:ext>
            </a:extLst>
          </p:cNvPr>
          <p:cNvSpPr txBox="1"/>
          <p:nvPr/>
        </p:nvSpPr>
        <p:spPr>
          <a:xfrm>
            <a:off x="468922" y="4126523"/>
            <a:ext cx="2501006" cy="369332"/>
          </a:xfrm>
          <a:prstGeom prst="rect">
            <a:avLst/>
          </a:prstGeom>
          <a:noFill/>
        </p:spPr>
        <p:txBody>
          <a:bodyPr wrap="none" rtlCol="0">
            <a:spAutoFit/>
          </a:bodyPr>
          <a:lstStyle/>
          <a:p>
            <a:r>
              <a:rPr lang="en-JP" u="sng"/>
              <a:t>例：グループIDの復元</a:t>
            </a:r>
          </a:p>
        </p:txBody>
      </p:sp>
      <p:cxnSp>
        <p:nvCxnSpPr>
          <p:cNvPr id="8" name="直線矢印コネクタ 7">
            <a:extLst>
              <a:ext uri="{FF2B5EF4-FFF2-40B4-BE49-F238E27FC236}">
                <a16:creationId xmlns:a16="http://schemas.microsoft.com/office/drawing/2014/main" id="{62EC1EFE-4E2E-8D47-5D2F-726A95A06FAC}"/>
              </a:ext>
            </a:extLst>
          </p:cNvPr>
          <p:cNvCxnSpPr>
            <a:cxnSpLocks/>
          </p:cNvCxnSpPr>
          <p:nvPr/>
        </p:nvCxnSpPr>
        <p:spPr>
          <a:xfrm flipH="1" flipV="1">
            <a:off x="7845351" y="4705927"/>
            <a:ext cx="1343990" cy="75030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77B917D-289D-40BF-1498-0218AAD55054}"/>
              </a:ext>
            </a:extLst>
          </p:cNvPr>
          <p:cNvCxnSpPr>
            <a:cxnSpLocks/>
            <a:stCxn id="14" idx="1"/>
          </p:cNvCxnSpPr>
          <p:nvPr/>
        </p:nvCxnSpPr>
        <p:spPr>
          <a:xfrm flipH="1">
            <a:off x="7749341" y="5652564"/>
            <a:ext cx="1440000" cy="4497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8CB77068-A84E-F5A2-9C5E-AEB120B98F26}"/>
              </a:ext>
            </a:extLst>
          </p:cNvPr>
          <p:cNvSpPr txBox="1"/>
          <p:nvPr/>
        </p:nvSpPr>
        <p:spPr>
          <a:xfrm>
            <a:off x="7831785" y="567174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解放</a:t>
            </a:r>
            <a:endParaRPr lang="en-US" altLang="ja-JP">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ABD87ED4-9F63-7B24-AF87-579C66C1333E}"/>
              </a:ext>
            </a:extLst>
          </p:cNvPr>
          <p:cNvSpPr txBox="1"/>
          <p:nvPr/>
        </p:nvSpPr>
        <p:spPr>
          <a:xfrm>
            <a:off x="2420739" y="5493436"/>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格納</a:t>
            </a:r>
            <a:endParaRPr lang="en-US" altLang="ja-JP">
              <a:latin typeface="Yu Gothic Medium" panose="020B0400000000000000" pitchFamily="34" charset="-128"/>
              <a:ea typeface="Yu Gothic Medium" panose="020B0400000000000000" pitchFamily="34" charset="-128"/>
            </a:endParaRPr>
          </a:p>
        </p:txBody>
      </p:sp>
      <p:cxnSp>
        <p:nvCxnSpPr>
          <p:cNvPr id="10" name="直線矢印コネクタ 9">
            <a:extLst>
              <a:ext uri="{FF2B5EF4-FFF2-40B4-BE49-F238E27FC236}">
                <a16:creationId xmlns:a16="http://schemas.microsoft.com/office/drawing/2014/main" id="{95CEA575-62D6-DB46-8EF6-B65917D72D62}"/>
              </a:ext>
            </a:extLst>
          </p:cNvPr>
          <p:cNvCxnSpPr>
            <a:cxnSpLocks/>
          </p:cNvCxnSpPr>
          <p:nvPr/>
        </p:nvCxnSpPr>
        <p:spPr>
          <a:xfrm>
            <a:off x="2346768" y="5425790"/>
            <a:ext cx="4006022" cy="25843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92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blinds(horizontal)">
                                      <p:cBhvr>
                                        <p:cTn id="15" dur="500"/>
                                        <p:tgtEl>
                                          <p:spTgt spid="1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linds(horizontal)">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1" nodeType="clickEffect">
                                  <p:stCondLst>
                                    <p:cond delay="0"/>
                                  </p:stCondLst>
                                  <p:childTnLst>
                                    <p:animMotion origin="layout" path="M -2.5E-6 -3.7037E-6 L -0.21601 0.06505 " pathEditMode="relative" rAng="0" ptsTypes="AA">
                                      <p:cBhvr>
                                        <p:cTn id="22" dur="2000" fill="hold"/>
                                        <p:tgtEl>
                                          <p:spTgt spid="18"/>
                                        </p:tgtEl>
                                        <p:attrNameLst>
                                          <p:attrName>ppt_x</p:attrName>
                                          <p:attrName>ppt_y</p:attrName>
                                        </p:attrNameLst>
                                      </p:cBhvr>
                                      <p:rCtr x="-10807" y="3241"/>
                                    </p:animMotion>
                                  </p:childTnLst>
                                </p:cTn>
                              </p:par>
                              <p:par>
                                <p:cTn id="23" presetID="0" presetClass="path" presetSubtype="0" accel="50000" decel="50000" fill="hold" grpId="1" nodeType="withEffect">
                                  <p:stCondLst>
                                    <p:cond delay="0"/>
                                  </p:stCondLst>
                                  <p:childTnLst>
                                    <p:animMotion origin="layout" path="M 1.04167E-6 -1.11111E-6 L -0.2138 0.06667 " pathEditMode="relative" rAng="0" ptsTypes="AA">
                                      <p:cBhvr>
                                        <p:cTn id="24" dur="2000" fill="hold"/>
                                        <p:tgtEl>
                                          <p:spTgt spid="17"/>
                                        </p:tgtEl>
                                        <p:attrNameLst>
                                          <p:attrName>ppt_x</p:attrName>
                                          <p:attrName>ppt_y</p:attrName>
                                        </p:attrNameLst>
                                      </p:cBhvr>
                                      <p:rCtr x="-10690" y="3333"/>
                                    </p:animMotion>
                                  </p:childTnLst>
                                </p:cTn>
                              </p:par>
                              <p:par>
                                <p:cTn id="25" presetID="3" presetClass="exit" presetSubtype="10" fill="hold" grpId="1" nodeType="withEffect">
                                  <p:stCondLst>
                                    <p:cond delay="0"/>
                                  </p:stCondLst>
                                  <p:childTnLst>
                                    <p:animEffect transition="out" filter="blinds(horizontal)">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par>
                                <p:cTn id="28" presetID="3" presetClass="exit" presetSubtype="10" fill="hold" nodeType="withEffect">
                                  <p:stCondLst>
                                    <p:cond delay="0"/>
                                  </p:stCondLst>
                                  <p:childTnLst>
                                    <p:animEffect transition="out" filter="blinds(horizontal)">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linds(horizontal)">
                                      <p:cBhvr>
                                        <p:cTn id="35" dur="500"/>
                                        <p:tgtEl>
                                          <p:spTgt spid="22"/>
                                        </p:tgtEl>
                                      </p:cBhvr>
                                    </p:animEffect>
                                  </p:childTnLst>
                                </p:cTn>
                              </p:par>
                              <p:par>
                                <p:cTn id="36" presetID="3" presetClass="entr" presetSubtype="10"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blinds(horizontal)">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xit" presetSubtype="10" fill="hold" nodeType="clickEffect">
                                  <p:stCondLst>
                                    <p:cond delay="0"/>
                                  </p:stCondLst>
                                  <p:childTnLst>
                                    <p:animEffect transition="out" filter="blinds(horizontal)">
                                      <p:cBhvr>
                                        <p:cTn id="42" dur="500"/>
                                        <p:tgtEl>
                                          <p:spTgt spid="23"/>
                                        </p:tgtEl>
                                      </p:cBhvr>
                                    </p:animEffect>
                                    <p:set>
                                      <p:cBhvr>
                                        <p:cTn id="43" dur="1" fill="hold">
                                          <p:stCondLst>
                                            <p:cond delay="499"/>
                                          </p:stCondLst>
                                        </p:cTn>
                                        <p:tgtEl>
                                          <p:spTgt spid="23"/>
                                        </p:tgtEl>
                                        <p:attrNameLst>
                                          <p:attrName>style.visibility</p:attrName>
                                        </p:attrNameLst>
                                      </p:cBhvr>
                                      <p:to>
                                        <p:strVal val="hidden"/>
                                      </p:to>
                                    </p:set>
                                  </p:childTnLst>
                                </p:cTn>
                              </p:par>
                              <p:par>
                                <p:cTn id="44" presetID="3" presetClass="exit" presetSubtype="10" fill="hold" grpId="1" nodeType="withEffect">
                                  <p:stCondLst>
                                    <p:cond delay="0"/>
                                  </p:stCondLst>
                                  <p:childTnLst>
                                    <p:animEffect transition="out" filter="blinds(horizontal)">
                                      <p:cBhvr>
                                        <p:cTn id="45" dur="500"/>
                                        <p:tgtEl>
                                          <p:spTgt spid="22"/>
                                        </p:tgtEl>
                                      </p:cBhvr>
                                    </p:animEffect>
                                    <p:set>
                                      <p:cBhvr>
                                        <p:cTn id="46" dur="1" fill="hold">
                                          <p:stCondLst>
                                            <p:cond delay="499"/>
                                          </p:stCondLst>
                                        </p:cTn>
                                        <p:tgtEl>
                                          <p:spTgt spid="2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0" presetClass="path" presetSubtype="0" accel="50000" decel="50000" fill="hold" grpId="2" nodeType="clickEffect">
                                  <p:stCondLst>
                                    <p:cond delay="0"/>
                                  </p:stCondLst>
                                  <p:childTnLst>
                                    <p:animMotion origin="layout" path="M -0.2125 0.06644 L 0.26107 0.06019 " pathEditMode="relative" rAng="0" ptsTypes="AA">
                                      <p:cBhvr>
                                        <p:cTn id="50" dur="2000" fill="hold"/>
                                        <p:tgtEl>
                                          <p:spTgt spid="17"/>
                                        </p:tgtEl>
                                        <p:attrNameLst>
                                          <p:attrName>ppt_x</p:attrName>
                                          <p:attrName>ppt_y</p:attrName>
                                        </p:attrNameLst>
                                      </p:cBhvr>
                                      <p:rCtr x="23672" y="-324"/>
                                    </p:animMotion>
                                  </p:childTnLst>
                                </p:cTn>
                              </p:par>
                              <p:par>
                                <p:cTn id="51" presetID="0" presetClass="path" presetSubtype="0" accel="50000" decel="50000" fill="hold" grpId="2" nodeType="withEffect">
                                  <p:stCondLst>
                                    <p:cond delay="0"/>
                                  </p:stCondLst>
                                  <p:childTnLst>
                                    <p:animMotion origin="layout" path="M -0.21601 0.06505 L 0.25886 0.06412 " pathEditMode="relative" rAng="0" ptsTypes="AA">
                                      <p:cBhvr>
                                        <p:cTn id="52" dur="2000" fill="hold"/>
                                        <p:tgtEl>
                                          <p:spTgt spid="18"/>
                                        </p:tgtEl>
                                        <p:attrNameLst>
                                          <p:attrName>ppt_x</p:attrName>
                                          <p:attrName>ppt_y</p:attrName>
                                        </p:attrNameLst>
                                      </p:cBhvr>
                                      <p:rCtr x="23737" y="-46"/>
                                    </p:animMotion>
                                  </p:childTnLst>
                                </p:cTn>
                              </p:par>
                              <p:par>
                                <p:cTn id="53" presetID="0" presetClass="path" presetSubtype="0" accel="50000" decel="50000" fill="hold" grpId="0" nodeType="withEffect">
                                  <p:stCondLst>
                                    <p:cond delay="0"/>
                                  </p:stCondLst>
                                  <p:childTnLst>
                                    <p:animMotion origin="layout" path="M -2.5E-6 -1.48148E-6 L -0.30807 0.13241 " pathEditMode="relative" rAng="0" ptsTypes="AA">
                                      <p:cBhvr>
                                        <p:cTn id="54" dur="2000" fill="hold"/>
                                        <p:tgtEl>
                                          <p:spTgt spid="27"/>
                                        </p:tgtEl>
                                        <p:attrNameLst>
                                          <p:attrName>ppt_x</p:attrName>
                                          <p:attrName>ppt_y</p:attrName>
                                        </p:attrNameLst>
                                      </p:cBhvr>
                                      <p:rCtr x="-15404" y="6620"/>
                                    </p:animMotion>
                                  </p:childTnLst>
                                </p:cTn>
                              </p:par>
                              <p:par>
                                <p:cTn id="55" presetID="3" presetClass="entr" presetSubtype="1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linds(horizontal)">
                                      <p:cBhvr>
                                        <p:cTn id="57" dur="500"/>
                                        <p:tgtEl>
                                          <p:spTgt spid="9"/>
                                        </p:tgtEl>
                                      </p:cBhvr>
                                    </p:animEffect>
                                  </p:childTnLst>
                                </p:cTn>
                              </p:par>
                              <p:par>
                                <p:cTn id="58" presetID="3" presetClass="entr" presetSubtype="10" fill="hold" nodeType="with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blinds(horizontal)">
                                      <p:cBhvr>
                                        <p:cTn id="60" dur="500"/>
                                        <p:tgtEl>
                                          <p:spTgt spid="10"/>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blinds(horizontal)">
                                      <p:cBhvr>
                                        <p:cTn id="65" dur="500"/>
                                        <p:tgtEl>
                                          <p:spTgt spid="24"/>
                                        </p:tgtEl>
                                      </p:cBhvr>
                                    </p:animEffect>
                                  </p:childTnLst>
                                </p:cTn>
                              </p:par>
                              <p:par>
                                <p:cTn id="66" presetID="3" presetClass="entr" presetSubtype="10" fill="hold"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blinds(horizontal)">
                                      <p:cBhvr>
                                        <p:cTn id="68" dur="500"/>
                                        <p:tgtEl>
                                          <p:spTgt spid="19"/>
                                        </p:tgtEl>
                                      </p:cBhvr>
                                    </p:animEffect>
                                  </p:childTnLst>
                                </p:cTn>
                              </p:par>
                              <p:par>
                                <p:cTn id="69" presetID="3" presetClass="exit" presetSubtype="10" fill="hold" grpId="1" nodeType="withEffect">
                                  <p:stCondLst>
                                    <p:cond delay="0"/>
                                  </p:stCondLst>
                                  <p:childTnLst>
                                    <p:animEffect transition="out" filter="blinds(horizontal)">
                                      <p:cBhvr>
                                        <p:cTn id="70" dur="500"/>
                                        <p:tgtEl>
                                          <p:spTgt spid="27"/>
                                        </p:tgtEl>
                                      </p:cBhvr>
                                    </p:animEffect>
                                    <p:set>
                                      <p:cBhvr>
                                        <p:cTn id="71" dur="1" fill="hold">
                                          <p:stCondLst>
                                            <p:cond delay="499"/>
                                          </p:stCondLst>
                                        </p:cTn>
                                        <p:tgtEl>
                                          <p:spTgt spid="27"/>
                                        </p:tgtEl>
                                        <p:attrNameLst>
                                          <p:attrName>style.visibility</p:attrName>
                                        </p:attrNameLst>
                                      </p:cBhvr>
                                      <p:to>
                                        <p:strVal val="hidden"/>
                                      </p:to>
                                    </p:set>
                                  </p:childTnLst>
                                </p:cTn>
                              </p:par>
                              <p:par>
                                <p:cTn id="72" presetID="3" presetClass="exit" presetSubtype="10" fill="hold" grpId="1" nodeType="withEffect">
                                  <p:stCondLst>
                                    <p:cond delay="0"/>
                                  </p:stCondLst>
                                  <p:childTnLst>
                                    <p:animEffect transition="out" filter="blinds(horizontal)">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3" presetClass="exit" presetSubtype="10" fill="hold" nodeType="withEffect">
                                  <p:stCondLst>
                                    <p:cond delay="0"/>
                                  </p:stCondLst>
                                  <p:childTnLst>
                                    <p:animEffect transition="out" filter="blinds(horizontal)">
                                      <p:cBhvr>
                                        <p:cTn id="76" dur="500"/>
                                        <p:tgtEl>
                                          <p:spTgt spid="10"/>
                                        </p:tgtEl>
                                      </p:cBhvr>
                                    </p:animEffect>
                                    <p:set>
                                      <p:cBhvr>
                                        <p:cTn id="7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22" grpId="0"/>
      <p:bldP spid="22" grpId="1"/>
      <p:bldP spid="17" grpId="0" animBg="1"/>
      <p:bldP spid="17" grpId="1" animBg="1"/>
      <p:bldP spid="17" grpId="2" animBg="1"/>
      <p:bldP spid="18" grpId="0" animBg="1"/>
      <p:bldP spid="18" grpId="1" animBg="1"/>
      <p:bldP spid="18" grpId="2" animBg="1"/>
      <p:bldP spid="27" grpId="0" animBg="1"/>
      <p:bldP spid="27" grpId="1" animBg="1"/>
      <p:bldP spid="24" grpId="0"/>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9E1F77-9EF7-CDE5-16EC-1A47B81BDF0C}"/>
              </a:ext>
            </a:extLst>
          </p:cNvPr>
          <p:cNvSpPr>
            <a:spLocks noGrp="1"/>
          </p:cNvSpPr>
          <p:nvPr>
            <p:ph type="title"/>
          </p:nvPr>
        </p:nvSpPr>
        <p:spPr/>
        <p:txBody>
          <a:bodyPr/>
          <a:lstStyle/>
          <a:p>
            <a:r>
              <a:rPr lang="en-JP" altLang="ja-JP"/>
              <a:t>VM</a:t>
            </a:r>
            <a:r>
              <a:rPr lang="ja-JP" altLang="en-US"/>
              <a:t>内の</a:t>
            </a:r>
            <a:r>
              <a:rPr lang="en-US" altLang="ja-JP"/>
              <a:t>OS</a:t>
            </a:r>
            <a:r>
              <a:rPr lang="ja-JP" altLang="en-US"/>
              <a:t>の機能を用いた</a:t>
            </a:r>
            <a:r>
              <a:rPr kumimoji="1" lang="ja-JP" altLang="en-US"/>
              <a:t>復元</a:t>
            </a:r>
          </a:p>
        </p:txBody>
      </p:sp>
      <p:sp>
        <p:nvSpPr>
          <p:cNvPr id="3" name="コンテンツ プレースホルダー 2">
            <a:extLst>
              <a:ext uri="{FF2B5EF4-FFF2-40B4-BE49-F238E27FC236}">
                <a16:creationId xmlns:a16="http://schemas.microsoft.com/office/drawing/2014/main" id="{F7F6A621-B9A7-7538-70AD-63E86CE3ED3E}"/>
              </a:ext>
            </a:extLst>
          </p:cNvPr>
          <p:cNvSpPr>
            <a:spLocks noGrp="1"/>
          </p:cNvSpPr>
          <p:nvPr>
            <p:ph idx="1"/>
          </p:nvPr>
        </p:nvSpPr>
        <p:spPr/>
        <p:txBody>
          <a:bodyPr/>
          <a:lstStyle/>
          <a:p>
            <a:r>
              <a:rPr lang="en-JP" altLang="ja-JP"/>
              <a:t>VM</a:t>
            </a:r>
            <a:r>
              <a:rPr lang="ja-JP" altLang="en-JP"/>
              <a:t>外の</a:t>
            </a:r>
            <a:r>
              <a:rPr lang="ja-JP" altLang="en-US"/>
              <a:t>コンテナ復元機構が</a:t>
            </a:r>
            <a:r>
              <a:rPr lang="en-US" altLang="ja-JP"/>
              <a:t>VM</a:t>
            </a:r>
            <a:r>
              <a:rPr lang="ja-JP" altLang="en-US"/>
              <a:t>ソケットを用いて状態を送信</a:t>
            </a:r>
            <a:endParaRPr lang="en-US" altLang="ja-JP"/>
          </a:p>
          <a:p>
            <a:pPr lvl="1"/>
            <a:r>
              <a:rPr lang="en-US" altLang="ja-JP"/>
              <a:t>OS</a:t>
            </a:r>
            <a:r>
              <a:rPr lang="ja-JP" altLang="en-US"/>
              <a:t>内のコンテナ復元支援機構が</a:t>
            </a:r>
            <a:r>
              <a:rPr lang="en" altLang="ja-JP"/>
              <a:t>OS</a:t>
            </a:r>
            <a:r>
              <a:rPr lang="ja-JP" altLang="en-US"/>
              <a:t>の機能を用いてプロセスの状態を変更</a:t>
            </a:r>
            <a:endParaRPr lang="en-US" altLang="ja-JP"/>
          </a:p>
          <a:p>
            <a:pPr lvl="1"/>
            <a:r>
              <a:rPr kumimoji="1" lang="en-US" altLang="ja-JP"/>
              <a:t>OS</a:t>
            </a:r>
            <a:r>
              <a:rPr kumimoji="1" lang="ja-JP" altLang="en-US"/>
              <a:t>の機能を用いてハードウェアを操作</a:t>
            </a:r>
            <a:endParaRPr kumimoji="1" lang="en-US" altLang="ja-JP"/>
          </a:p>
          <a:p>
            <a:r>
              <a:rPr kumimoji="1" lang="ja-JP" altLang="en-US"/>
              <a:t>例：プロセスが設定したインターバルタイマーの復元</a:t>
            </a:r>
            <a:endParaRPr kumimoji="1" lang="en-US" altLang="ja-JP"/>
          </a:p>
          <a:p>
            <a:pPr lvl="1"/>
            <a:r>
              <a:rPr kumimoji="1" lang="ja-JP" altLang="en-US"/>
              <a:t>シグナル構造体の</a:t>
            </a:r>
            <a:r>
              <a:rPr kumimoji="1" lang="en-US" altLang="ja-JP" err="1"/>
              <a:t>real_timer</a:t>
            </a:r>
            <a:r>
              <a:rPr kumimoji="1" lang="ja-JP" altLang="en-US"/>
              <a:t>メンバを書き換え</a:t>
            </a:r>
            <a:endParaRPr lang="en-US" altLang="ja-JP"/>
          </a:p>
          <a:p>
            <a:pPr lvl="1"/>
            <a:r>
              <a:rPr lang="ja-JP" altLang="en-US"/>
              <a:t>ハードウェアにタイマーを設定</a:t>
            </a:r>
            <a:endParaRPr lang="en-US" altLang="ja-JP"/>
          </a:p>
          <a:p>
            <a:pPr lvl="1"/>
            <a:endParaRPr kumimoji="1" lang="en-US" altLang="ja-JP"/>
          </a:p>
        </p:txBody>
      </p:sp>
      <p:sp>
        <p:nvSpPr>
          <p:cNvPr id="4" name="スライド番号プレースホルダー 3">
            <a:extLst>
              <a:ext uri="{FF2B5EF4-FFF2-40B4-BE49-F238E27FC236}">
                <a16:creationId xmlns:a16="http://schemas.microsoft.com/office/drawing/2014/main" id="{C32E595F-88B7-F900-6068-DAE4707F48DE}"/>
              </a:ext>
            </a:extLst>
          </p:cNvPr>
          <p:cNvSpPr>
            <a:spLocks noGrp="1"/>
          </p:cNvSpPr>
          <p:nvPr>
            <p:ph type="sldNum" sz="quarter" idx="12"/>
          </p:nvPr>
        </p:nvSpPr>
        <p:spPr/>
        <p:txBody>
          <a:bodyPr/>
          <a:lstStyle/>
          <a:p>
            <a:fld id="{748F7E27-9821-1144-B706-2A64A6E5983E}" type="slidenum">
              <a:rPr kumimoji="1" lang="ja-JP" altLang="en-US" smtClean="0"/>
              <a:t>11</a:t>
            </a:fld>
            <a:endParaRPr kumimoji="1" lang="ja-JP" altLang="en-US"/>
          </a:p>
        </p:txBody>
      </p:sp>
      <p:sp>
        <p:nvSpPr>
          <p:cNvPr id="14" name="正方形/長方形 18">
            <a:extLst>
              <a:ext uri="{FF2B5EF4-FFF2-40B4-BE49-F238E27FC236}">
                <a16:creationId xmlns:a16="http://schemas.microsoft.com/office/drawing/2014/main" id="{A8E02568-33FE-D55A-7186-4F462DA13AF2}"/>
              </a:ext>
            </a:extLst>
          </p:cNvPr>
          <p:cNvSpPr/>
          <p:nvPr/>
        </p:nvSpPr>
        <p:spPr>
          <a:xfrm>
            <a:off x="6703891" y="3736298"/>
            <a:ext cx="3715456" cy="3039640"/>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Rounded Rectangle 10">
            <a:extLst>
              <a:ext uri="{FF2B5EF4-FFF2-40B4-BE49-F238E27FC236}">
                <a16:creationId xmlns:a16="http://schemas.microsoft.com/office/drawing/2014/main" id="{73BDAC74-9B5D-4B84-A1C0-C975265FBE1A}"/>
              </a:ext>
            </a:extLst>
          </p:cNvPr>
          <p:cNvSpPr/>
          <p:nvPr/>
        </p:nvSpPr>
        <p:spPr>
          <a:xfrm>
            <a:off x="3563937" y="4592496"/>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a:t>
            </a:r>
            <a:endParaRPr lang="en-US" altLang="ja-JP">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7" name="正方形/長方形 25">
            <a:extLst>
              <a:ext uri="{FF2B5EF4-FFF2-40B4-BE49-F238E27FC236}">
                <a16:creationId xmlns:a16="http://schemas.microsoft.com/office/drawing/2014/main" id="{B2998CE4-12FD-7167-C17E-FA8D0C7DC302}"/>
              </a:ext>
            </a:extLst>
          </p:cNvPr>
          <p:cNvSpPr/>
          <p:nvPr/>
        </p:nvSpPr>
        <p:spPr>
          <a:xfrm>
            <a:off x="863967" y="4844949"/>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a:solidFill>
                  <a:schemeClr val="tx1"/>
                </a:solidFill>
                <a:latin typeface="Yu Gothic Medium" panose="020B0400000000000000" pitchFamily="34" charset="-128"/>
                <a:ea typeface="Yu Gothic Medium" panose="020B0400000000000000" pitchFamily="34" charset="-128"/>
              </a:rPr>
              <a:t>状態</a:t>
            </a:r>
            <a:endParaRPr kumimoji="1" lang="en-US" altLang="ja-JP" sz="2000">
              <a:solidFill>
                <a:schemeClr val="tx1"/>
              </a:solidFill>
              <a:latin typeface="Yu Gothic Medium" panose="020B0400000000000000" pitchFamily="34" charset="-128"/>
              <a:ea typeface="Yu Gothic Medium" panose="020B0400000000000000" pitchFamily="34" charset="-128"/>
            </a:endParaRPr>
          </a:p>
          <a:p>
            <a:pPr algn="ct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a:solidFill>
                <a:schemeClr val="tx1"/>
              </a:solidFill>
              <a:latin typeface="Yu Gothic Medium" panose="020B0400000000000000" pitchFamily="34" charset="-128"/>
              <a:ea typeface="Yu Gothic Medium" panose="020B0400000000000000" pitchFamily="34" charset="-128"/>
            </a:endParaRPr>
          </a:p>
        </p:txBody>
      </p:sp>
      <p:cxnSp>
        <p:nvCxnSpPr>
          <p:cNvPr id="18" name="直線矢印コネクタ 7">
            <a:extLst>
              <a:ext uri="{FF2B5EF4-FFF2-40B4-BE49-F238E27FC236}">
                <a16:creationId xmlns:a16="http://schemas.microsoft.com/office/drawing/2014/main" id="{68B9804D-AF21-7BE6-FD53-D10E39E0E017}"/>
              </a:ext>
            </a:extLst>
          </p:cNvPr>
          <p:cNvCxnSpPr>
            <a:cxnSpLocks/>
          </p:cNvCxnSpPr>
          <p:nvPr/>
        </p:nvCxnSpPr>
        <p:spPr>
          <a:xfrm flipV="1">
            <a:off x="2560452" y="5195496"/>
            <a:ext cx="1003485" cy="17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8">
            <a:extLst>
              <a:ext uri="{FF2B5EF4-FFF2-40B4-BE49-F238E27FC236}">
                <a16:creationId xmlns:a16="http://schemas.microsoft.com/office/drawing/2014/main" id="{D63716E9-DF62-3D28-AC5F-40626BF2E360}"/>
              </a:ext>
            </a:extLst>
          </p:cNvPr>
          <p:cNvSpPr txBox="1"/>
          <p:nvPr/>
        </p:nvSpPr>
        <p:spPr>
          <a:xfrm>
            <a:off x="2534685" y="4738210"/>
            <a:ext cx="1485901"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解析</a:t>
            </a:r>
            <a:endParaRPr kumimoji="1" lang="en-US" altLang="ja-JP">
              <a:latin typeface="Yu Gothic Medium" panose="020B0400000000000000" pitchFamily="34" charset="-128"/>
              <a:ea typeface="Yu Gothic Medium" panose="020B0400000000000000" pitchFamily="34" charset="-128"/>
            </a:endParaRPr>
          </a:p>
        </p:txBody>
      </p:sp>
      <p:sp>
        <p:nvSpPr>
          <p:cNvPr id="21" name="テキスト ボックス 9">
            <a:extLst>
              <a:ext uri="{FF2B5EF4-FFF2-40B4-BE49-F238E27FC236}">
                <a16:creationId xmlns:a16="http://schemas.microsoft.com/office/drawing/2014/main" id="{899420A7-E889-3483-12EC-72CEF26686CF}"/>
              </a:ext>
            </a:extLst>
          </p:cNvPr>
          <p:cNvSpPr txBox="1"/>
          <p:nvPr/>
        </p:nvSpPr>
        <p:spPr>
          <a:xfrm>
            <a:off x="4914182" y="5676679"/>
            <a:ext cx="1485901" cy="369332"/>
          </a:xfrm>
          <a:prstGeom prst="rect">
            <a:avLst/>
          </a:prstGeom>
          <a:noFill/>
        </p:spPr>
        <p:txBody>
          <a:bodyPr wrap="square" rtlCol="0">
            <a:spAutoFit/>
          </a:bodyPr>
          <a:lstStyle/>
          <a:p>
            <a:pPr algn="ctr"/>
            <a:r>
              <a:rPr lang="en-US" altLang="ja-JP">
                <a:latin typeface="Yu Gothic Medium" panose="020B0400000000000000" pitchFamily="34" charset="-128"/>
                <a:ea typeface="Yu Gothic Medium" panose="020B0400000000000000" pitchFamily="34" charset="-128"/>
              </a:rPr>
              <a:t>VM</a:t>
            </a:r>
            <a:r>
              <a:rPr lang="ja-JP" altLang="en-US">
                <a:latin typeface="Yu Gothic Medium" panose="020B0400000000000000" pitchFamily="34" charset="-128"/>
                <a:ea typeface="Yu Gothic Medium" panose="020B0400000000000000" pitchFamily="34" charset="-128"/>
              </a:rPr>
              <a:t>ソケット</a:t>
            </a:r>
            <a:endParaRPr lang="en-US" altLang="ja-JP">
              <a:latin typeface="Yu Gothic Medium" panose="020B0400000000000000" pitchFamily="34" charset="-128"/>
              <a:ea typeface="Yu Gothic Medium" panose="020B0400000000000000" pitchFamily="34" charset="-128"/>
            </a:endParaRPr>
          </a:p>
        </p:txBody>
      </p:sp>
      <p:sp>
        <p:nvSpPr>
          <p:cNvPr id="22" name="テキスト ボックス 10">
            <a:extLst>
              <a:ext uri="{FF2B5EF4-FFF2-40B4-BE49-F238E27FC236}">
                <a16:creationId xmlns:a16="http://schemas.microsoft.com/office/drawing/2014/main" id="{B93B0C3C-223A-03C0-B4AB-D5D6327C32AC}"/>
              </a:ext>
            </a:extLst>
          </p:cNvPr>
          <p:cNvSpPr txBox="1"/>
          <p:nvPr/>
        </p:nvSpPr>
        <p:spPr>
          <a:xfrm>
            <a:off x="7251572" y="5047443"/>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sp>
        <p:nvSpPr>
          <p:cNvPr id="23" name="テキスト ボックス 11">
            <a:extLst>
              <a:ext uri="{FF2B5EF4-FFF2-40B4-BE49-F238E27FC236}">
                <a16:creationId xmlns:a16="http://schemas.microsoft.com/office/drawing/2014/main" id="{86B764ED-3DCB-8EC4-E645-DC42964E8EF3}"/>
              </a:ext>
            </a:extLst>
          </p:cNvPr>
          <p:cNvSpPr txBox="1"/>
          <p:nvPr/>
        </p:nvSpPr>
        <p:spPr>
          <a:xfrm>
            <a:off x="7867649" y="3740074"/>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25" name="四角形: 角を丸くする 6">
            <a:extLst>
              <a:ext uri="{FF2B5EF4-FFF2-40B4-BE49-F238E27FC236}">
                <a16:creationId xmlns:a16="http://schemas.microsoft.com/office/drawing/2014/main" id="{B05DDBF0-72EA-F7F2-4A3D-E6E527EA9229}"/>
              </a:ext>
            </a:extLst>
          </p:cNvPr>
          <p:cNvSpPr/>
          <p:nvPr/>
        </p:nvSpPr>
        <p:spPr>
          <a:xfrm>
            <a:off x="6971785" y="4109406"/>
            <a:ext cx="3101757" cy="22076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6" name="四角形: 角を丸くする 16">
            <a:extLst>
              <a:ext uri="{FF2B5EF4-FFF2-40B4-BE49-F238E27FC236}">
                <a16:creationId xmlns:a16="http://schemas.microsoft.com/office/drawing/2014/main" id="{7CA9DBAC-B3B4-11AC-536E-C36D9831F700}"/>
              </a:ext>
            </a:extLst>
          </p:cNvPr>
          <p:cNvSpPr/>
          <p:nvPr/>
        </p:nvSpPr>
        <p:spPr>
          <a:xfrm>
            <a:off x="7098439" y="5771708"/>
            <a:ext cx="2793422" cy="44118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sp>
        <p:nvSpPr>
          <p:cNvPr id="27" name="テキスト ボックス 30">
            <a:extLst>
              <a:ext uri="{FF2B5EF4-FFF2-40B4-BE49-F238E27FC236}">
                <a16:creationId xmlns:a16="http://schemas.microsoft.com/office/drawing/2014/main" id="{A821104A-C98D-AA92-49B6-60E552D5476F}"/>
              </a:ext>
            </a:extLst>
          </p:cNvPr>
          <p:cNvSpPr txBox="1"/>
          <p:nvPr/>
        </p:nvSpPr>
        <p:spPr>
          <a:xfrm>
            <a:off x="8356211" y="4152938"/>
            <a:ext cx="1535650" cy="369332"/>
          </a:xfrm>
          <a:prstGeom prst="rect">
            <a:avLst/>
          </a:prstGeom>
          <a:noFill/>
        </p:spPr>
        <p:txBody>
          <a:bodyPr wrap="square" rtlCol="0">
            <a:spAutoFit/>
          </a:bodyPr>
          <a:lstStyle/>
          <a:p>
            <a:r>
              <a:rPr lang="en-US" altLang="ja-JP">
                <a:latin typeface="Yu Gothic Medium" panose="020B0400000000000000" pitchFamily="34" charset="-128"/>
                <a:ea typeface="Yu Gothic Medium" panose="020B0400000000000000" pitchFamily="34" charset="-128"/>
              </a:rPr>
              <a:t>OS</a:t>
            </a:r>
          </a:p>
        </p:txBody>
      </p:sp>
      <p:cxnSp>
        <p:nvCxnSpPr>
          <p:cNvPr id="30" name="直線矢印コネクタ 32">
            <a:extLst>
              <a:ext uri="{FF2B5EF4-FFF2-40B4-BE49-F238E27FC236}">
                <a16:creationId xmlns:a16="http://schemas.microsoft.com/office/drawing/2014/main" id="{1CB4E441-5C94-B0A0-4FD6-C853E165767F}"/>
              </a:ext>
            </a:extLst>
          </p:cNvPr>
          <p:cNvCxnSpPr>
            <a:cxnSpLocks/>
            <a:stCxn id="16" idx="3"/>
            <a:endCxn id="26" idx="1"/>
          </p:cNvCxnSpPr>
          <p:nvPr/>
        </p:nvCxnSpPr>
        <p:spPr>
          <a:xfrm>
            <a:off x="4949937" y="5195496"/>
            <a:ext cx="2148502" cy="79680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Rounded Rectangle 8">
            <a:extLst>
              <a:ext uri="{FF2B5EF4-FFF2-40B4-BE49-F238E27FC236}">
                <a16:creationId xmlns:a16="http://schemas.microsoft.com/office/drawing/2014/main" id="{74595130-ED54-2051-96CA-FA94E163A713}"/>
              </a:ext>
            </a:extLst>
          </p:cNvPr>
          <p:cNvSpPr>
            <a:spLocks/>
          </p:cNvSpPr>
          <p:nvPr/>
        </p:nvSpPr>
        <p:spPr>
          <a:xfrm>
            <a:off x="7041771" y="4685618"/>
            <a:ext cx="2916000" cy="956712"/>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シグナル構造体</a:t>
            </a: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p:txBody>
      </p:sp>
      <p:sp>
        <p:nvSpPr>
          <p:cNvPr id="34" name="四角形: 角を丸くする 6">
            <a:extLst>
              <a:ext uri="{FF2B5EF4-FFF2-40B4-BE49-F238E27FC236}">
                <a16:creationId xmlns:a16="http://schemas.microsoft.com/office/drawing/2014/main" id="{8166D99B-0CA4-AAB6-35FF-04668E906918}"/>
              </a:ext>
            </a:extLst>
          </p:cNvPr>
          <p:cNvSpPr/>
          <p:nvPr/>
        </p:nvSpPr>
        <p:spPr>
          <a:xfrm>
            <a:off x="7267614" y="5169553"/>
            <a:ext cx="1476000"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r</a:t>
            </a:r>
            <a:r>
              <a:rPr kumimoji="1" lang="en-US" altLang="ja-JP" err="1">
                <a:solidFill>
                  <a:schemeClr val="tx1"/>
                </a:solidFill>
                <a:latin typeface="Yu Gothic Medium" panose="020B0400000000000000" pitchFamily="34" charset="-128"/>
                <a:ea typeface="Yu Gothic Medium" panose="020B0400000000000000" pitchFamily="34" charset="-128"/>
              </a:rPr>
              <a:t>eal_timer</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35" name="直線矢印コネクタ 23">
            <a:extLst>
              <a:ext uri="{FF2B5EF4-FFF2-40B4-BE49-F238E27FC236}">
                <a16:creationId xmlns:a16="http://schemas.microsoft.com/office/drawing/2014/main" id="{8CBCA5F2-5281-7A13-4058-09EC60813590}"/>
              </a:ext>
            </a:extLst>
          </p:cNvPr>
          <p:cNvCxnSpPr>
            <a:cxnSpLocks/>
            <a:endCxn id="34" idx="2"/>
          </p:cNvCxnSpPr>
          <p:nvPr/>
        </p:nvCxnSpPr>
        <p:spPr>
          <a:xfrm flipV="1">
            <a:off x="8005614" y="5529553"/>
            <a:ext cx="0" cy="26894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正方形/長方形 25">
            <a:extLst>
              <a:ext uri="{FF2B5EF4-FFF2-40B4-BE49-F238E27FC236}">
                <a16:creationId xmlns:a16="http://schemas.microsoft.com/office/drawing/2014/main" id="{B15D46C9-F0F5-EAD9-4BAB-46B17FCD42E4}"/>
              </a:ext>
            </a:extLst>
          </p:cNvPr>
          <p:cNvSpPr/>
          <p:nvPr/>
        </p:nvSpPr>
        <p:spPr>
          <a:xfrm>
            <a:off x="7115908" y="6368949"/>
            <a:ext cx="2930769" cy="336651"/>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タイマーハードウェア</a:t>
            </a:r>
            <a:endParaRPr kumimoji="1" lang="en-US" altLang="ja-JP" sz="2000">
              <a:solidFill>
                <a:schemeClr val="tx1"/>
              </a:solidFill>
              <a:latin typeface="Yu Gothic Medium" panose="020B0400000000000000" pitchFamily="34" charset="-128"/>
              <a:ea typeface="Yu Gothic Medium" panose="020B0400000000000000" pitchFamily="34" charset="-128"/>
            </a:endParaRPr>
          </a:p>
        </p:txBody>
      </p:sp>
      <p:cxnSp>
        <p:nvCxnSpPr>
          <p:cNvPr id="37" name="直線矢印コネクタ 23">
            <a:extLst>
              <a:ext uri="{FF2B5EF4-FFF2-40B4-BE49-F238E27FC236}">
                <a16:creationId xmlns:a16="http://schemas.microsoft.com/office/drawing/2014/main" id="{B980550F-6698-609F-B0D0-2B952C7E6F0F}"/>
              </a:ext>
            </a:extLst>
          </p:cNvPr>
          <p:cNvCxnSpPr>
            <a:cxnSpLocks/>
          </p:cNvCxnSpPr>
          <p:nvPr/>
        </p:nvCxnSpPr>
        <p:spPr>
          <a:xfrm>
            <a:off x="7936523" y="6107723"/>
            <a:ext cx="0" cy="28135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94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linds(horizontal)">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blinds(horizontal)">
                                      <p:cBhvr>
                                        <p:cTn id="23" dur="500"/>
                                        <p:tgtEl>
                                          <p:spTgt spid="3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blinds(horizontal)">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blinds(horizontal)">
                                      <p:cBhvr>
                                        <p:cTn id="3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5174-9B0A-C397-990A-848651563000}"/>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3913191F-BC5A-BBFF-5F0B-408FCE52750F}"/>
              </a:ext>
            </a:extLst>
          </p:cNvPr>
          <p:cNvSpPr>
            <a:spLocks noGrp="1"/>
          </p:cNvSpPr>
          <p:nvPr>
            <p:ph idx="1"/>
          </p:nvPr>
        </p:nvSpPr>
        <p:spPr/>
        <p:txBody>
          <a:bodyPr/>
          <a:lstStyle/>
          <a:p>
            <a:r>
              <a:rPr kumimoji="1" lang="en-US" altLang="ja-JP" err="1"/>
              <a:t>OVrestorer</a:t>
            </a:r>
            <a:r>
              <a:rPr kumimoji="1" lang="ja-JP" altLang="en-US"/>
              <a:t>の</a:t>
            </a:r>
            <a:r>
              <a:rPr lang="ja-JP" altLang="en-US"/>
              <a:t>動作</a:t>
            </a:r>
            <a:r>
              <a:rPr kumimoji="1" lang="ja-JP" altLang="en-US"/>
              <a:t>と性能を調べる実験を行った</a:t>
            </a:r>
            <a:endParaRPr kumimoji="1" lang="en-US" altLang="ja-JP"/>
          </a:p>
          <a:p>
            <a:pPr lvl="1"/>
            <a:r>
              <a:rPr kumimoji="1" lang="en-US" altLang="ja-JP"/>
              <a:t>VM</a:t>
            </a:r>
            <a:r>
              <a:rPr kumimoji="1" lang="ja-JP" altLang="en-US"/>
              <a:t>外にも</a:t>
            </a:r>
            <a:r>
              <a:rPr kumimoji="1" lang="en-US" altLang="ja-JP"/>
              <a:t>OS</a:t>
            </a:r>
            <a:r>
              <a:rPr kumimoji="1" lang="ja-JP" altLang="en-US"/>
              <a:t>内にも実装できていない復元機能はプロセスとして</a:t>
            </a:r>
            <a:r>
              <a:rPr lang="ja-JP" altLang="en-US"/>
              <a:t>実行</a:t>
            </a:r>
            <a:endParaRPr kumimoji="1" lang="en-US" altLang="ja-JP"/>
          </a:p>
          <a:p>
            <a:pPr lvl="1"/>
            <a:r>
              <a:rPr lang="ja-JP" altLang="en-US"/>
              <a:t>コンテナ</a:t>
            </a:r>
            <a:r>
              <a:rPr kumimoji="1" lang="ja-JP" altLang="en-US"/>
              <a:t>の状態を</a:t>
            </a:r>
            <a:r>
              <a:rPr lang="ja-JP" altLang="en-US"/>
              <a:t>正しく</a:t>
            </a:r>
            <a:r>
              <a:rPr kumimoji="1" lang="ja-JP" altLang="en-US"/>
              <a:t>復元できることを確認</a:t>
            </a:r>
            <a:endParaRPr kumimoji="1" lang="en-US" altLang="ja-JP"/>
          </a:p>
          <a:p>
            <a:pPr lvl="1"/>
            <a:r>
              <a:rPr lang="ja-JP" altLang="en-US"/>
              <a:t>コンテナの復元性能を測定し，</a:t>
            </a:r>
            <a:r>
              <a:rPr lang="en-US" altLang="ja-JP"/>
              <a:t>VM</a:t>
            </a:r>
            <a:r>
              <a:rPr lang="ja-JP" altLang="en-US"/>
              <a:t>内で従来</a:t>
            </a:r>
            <a:r>
              <a:rPr kumimoji="1" lang="ja-JP" altLang="en-US"/>
              <a:t>ツールを用いた場合</a:t>
            </a:r>
            <a:r>
              <a:rPr lang="ja-JP" altLang="en-US"/>
              <a:t>と</a:t>
            </a:r>
            <a:r>
              <a:rPr kumimoji="1" lang="ja-JP" altLang="en-US"/>
              <a:t>比較</a:t>
            </a:r>
            <a:endParaRPr kumimoji="1" lang="en-US" altLang="ja-JP"/>
          </a:p>
          <a:p>
            <a:pPr lvl="2"/>
            <a:r>
              <a:rPr lang="en-US" altLang="ja-JP"/>
              <a:t>VM</a:t>
            </a:r>
            <a:r>
              <a:rPr lang="ja-JP" altLang="en-US"/>
              <a:t>内でディスクに負荷をかけた場合とも比較</a:t>
            </a:r>
            <a:endParaRPr kumimoji="1" lang="en-US" altLang="ja-JP"/>
          </a:p>
          <a:p>
            <a:pPr lvl="2"/>
            <a:endParaRPr kumimoji="1" lang="en-US" altLang="ja-JP"/>
          </a:p>
          <a:p>
            <a:pPr lvl="1"/>
            <a:endParaRPr kumimoji="1" lang="en-US" altLang="ja-JP"/>
          </a:p>
        </p:txBody>
      </p:sp>
      <p:graphicFrame>
        <p:nvGraphicFramePr>
          <p:cNvPr id="5" name="表 14">
            <a:extLst>
              <a:ext uri="{FF2B5EF4-FFF2-40B4-BE49-F238E27FC236}">
                <a16:creationId xmlns:a16="http://schemas.microsoft.com/office/drawing/2014/main" id="{727AA1D8-AFC1-4866-81D1-73668D143EE6}"/>
              </a:ext>
            </a:extLst>
          </p:cNvPr>
          <p:cNvGraphicFramePr>
            <a:graphicFrameLocks noGrp="1"/>
          </p:cNvGraphicFramePr>
          <p:nvPr>
            <p:extLst>
              <p:ext uri="{D42A27DB-BD31-4B8C-83A1-F6EECF244321}">
                <p14:modId xmlns:p14="http://schemas.microsoft.com/office/powerpoint/2010/main" val="875699263"/>
              </p:ext>
            </p:extLst>
          </p:nvPr>
        </p:nvGraphicFramePr>
        <p:xfrm>
          <a:off x="1087414" y="3775428"/>
          <a:ext cx="4188117" cy="2397760"/>
        </p:xfrm>
        <a:graphic>
          <a:graphicData uri="http://schemas.openxmlformats.org/drawingml/2006/table">
            <a:tbl>
              <a:tblPr firstRow="1" bandRow="1">
                <a:tableStyleId>{5C22544A-7EE6-4342-B048-85BDC9FD1C3A}</a:tableStyleId>
              </a:tblPr>
              <a:tblGrid>
                <a:gridCol w="1396039">
                  <a:extLst>
                    <a:ext uri="{9D8B030D-6E8A-4147-A177-3AD203B41FA5}">
                      <a16:colId xmlns:a16="http://schemas.microsoft.com/office/drawing/2014/main" val="2541460748"/>
                    </a:ext>
                  </a:extLst>
                </a:gridCol>
                <a:gridCol w="1396039">
                  <a:extLst>
                    <a:ext uri="{9D8B030D-6E8A-4147-A177-3AD203B41FA5}">
                      <a16:colId xmlns:a16="http://schemas.microsoft.com/office/drawing/2014/main" val="3531492522"/>
                    </a:ext>
                  </a:extLst>
                </a:gridCol>
                <a:gridCol w="1396039">
                  <a:extLst>
                    <a:ext uri="{9D8B030D-6E8A-4147-A177-3AD203B41FA5}">
                      <a16:colId xmlns:a16="http://schemas.microsoft.com/office/drawing/2014/main" val="22231298"/>
                    </a:ext>
                  </a:extLst>
                </a:gridCol>
              </a:tblGrid>
              <a:tr h="370840">
                <a:tc>
                  <a:txBody>
                    <a:bodyPr/>
                    <a:lstStyle/>
                    <a:p>
                      <a:endParaRPr kumimoji="1" lang="ja-JP" altLang="en-US"/>
                    </a:p>
                  </a:txBody>
                  <a:tcPr/>
                </a:tc>
                <a:tc>
                  <a:txBody>
                    <a:bodyPr/>
                    <a:lstStyle/>
                    <a:p>
                      <a:pPr algn="ctr"/>
                      <a:r>
                        <a:rPr kumimoji="1" lang="ja-JP" altLang="en-US"/>
                        <a:t>ホスト</a:t>
                      </a:r>
                    </a:p>
                  </a:txBody>
                  <a:tcPr/>
                </a:tc>
                <a:tc>
                  <a:txBody>
                    <a:bodyPr/>
                    <a:lstStyle/>
                    <a:p>
                      <a:pPr algn="ctr"/>
                      <a:r>
                        <a:rPr kumimoji="1" lang="en-US" altLang="ja-JP"/>
                        <a:t>VM</a:t>
                      </a:r>
                      <a:endParaRPr kumimoji="1" lang="ja-JP" altLang="en-US"/>
                    </a:p>
                  </a:txBody>
                  <a:tcPr/>
                </a:tc>
                <a:extLst>
                  <a:ext uri="{0D108BD9-81ED-4DB2-BD59-A6C34878D82A}">
                    <a16:rowId xmlns:a16="http://schemas.microsoft.com/office/drawing/2014/main" val="1273152440"/>
                  </a:ext>
                </a:extLst>
              </a:tr>
              <a:tr h="370840">
                <a:tc>
                  <a:txBody>
                    <a:bodyPr/>
                    <a:lstStyle/>
                    <a:p>
                      <a:pPr algn="ctr"/>
                      <a:r>
                        <a:rPr kumimoji="1" lang="en-US" altLang="ja-JP"/>
                        <a:t>CPU</a:t>
                      </a:r>
                      <a:r>
                        <a:rPr kumimoji="1" lang="ja-JP" altLang="en-US"/>
                        <a:t>コア数</a:t>
                      </a:r>
                    </a:p>
                  </a:txBody>
                  <a:tcPr/>
                </a:tc>
                <a:tc>
                  <a:txBody>
                    <a:bodyPr/>
                    <a:lstStyle/>
                    <a:p>
                      <a:pPr algn="ctr"/>
                      <a:r>
                        <a:rPr kumimoji="1" lang="en-US" altLang="ja-JP"/>
                        <a:t>16</a:t>
                      </a:r>
                      <a:endParaRPr kumimoji="1" lang="ja-JP" altLang="en-US">
                        <a:solidFill>
                          <a:schemeClr val="tx1"/>
                        </a:solidFill>
                      </a:endParaRPr>
                    </a:p>
                  </a:txBody>
                  <a:tcPr/>
                </a:tc>
                <a:tc>
                  <a:txBody>
                    <a:bodyPr/>
                    <a:lstStyle/>
                    <a:p>
                      <a:pPr algn="ctr"/>
                      <a:r>
                        <a:rPr kumimoji="1" lang="en-US" altLang="ja-JP">
                          <a:solidFill>
                            <a:schemeClr val="tx1"/>
                          </a:solidFill>
                        </a:rPr>
                        <a:t>4</a:t>
                      </a:r>
                      <a:endParaRPr kumimoji="1" lang="ja-JP" altLang="en-US">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a:t>メモリ</a:t>
                      </a:r>
                    </a:p>
                  </a:txBody>
                  <a:tcPr/>
                </a:tc>
                <a:tc>
                  <a:txBody>
                    <a:bodyPr/>
                    <a:lstStyle/>
                    <a:p>
                      <a:pPr algn="ctr"/>
                      <a:r>
                        <a:rPr kumimoji="1" lang="en-US" altLang="ja-JP"/>
                        <a:t>64GB</a:t>
                      </a:r>
                      <a:endParaRPr kumimoji="1" lang="ja-JP" altLang="en-US"/>
                    </a:p>
                  </a:txBody>
                  <a:tcPr/>
                </a:tc>
                <a:tc>
                  <a:txBody>
                    <a:bodyPr/>
                    <a:lstStyle/>
                    <a:p>
                      <a:pPr algn="ctr"/>
                      <a:r>
                        <a:rPr kumimoji="1" lang="en-US" altLang="ja-JP"/>
                        <a:t>30GB</a:t>
                      </a:r>
                      <a:endParaRPr kumimoji="1" lang="ja-JP" altLang="en-US"/>
                    </a:p>
                  </a:txBody>
                  <a:tcPr/>
                </a:tc>
                <a:extLst>
                  <a:ext uri="{0D108BD9-81ED-4DB2-BD59-A6C34878D82A}">
                    <a16:rowId xmlns:a16="http://schemas.microsoft.com/office/drawing/2014/main" val="427729779"/>
                  </a:ext>
                </a:extLst>
              </a:tr>
              <a:tr h="370840">
                <a:tc>
                  <a:txBody>
                    <a:bodyPr/>
                    <a:lstStyle/>
                    <a:p>
                      <a:pPr algn="ctr"/>
                      <a:r>
                        <a:rPr kumimoji="1" lang="en-US" altLang="ja-JP">
                          <a:solidFill>
                            <a:schemeClr val="tx1"/>
                          </a:solidFill>
                        </a:rPr>
                        <a:t>OS</a:t>
                      </a:r>
                      <a:endParaRPr kumimoji="1" lang="ja-JP" altLang="en-US">
                        <a:solidFill>
                          <a:schemeClr val="tx1"/>
                        </a:solidFill>
                      </a:endParaRPr>
                    </a:p>
                  </a:txBody>
                  <a:tcPr/>
                </a:tc>
                <a:tc>
                  <a:txBody>
                    <a:bodyPr/>
                    <a:lstStyle/>
                    <a:p>
                      <a:pPr algn="ctr"/>
                      <a:r>
                        <a:rPr kumimoji="1" lang="en-US" altLang="ja-JP"/>
                        <a:t>Linux 5.15</a:t>
                      </a:r>
                      <a:endParaRPr kumimoji="1" lang="ja-JP" altLang="en-US"/>
                    </a:p>
                  </a:txBody>
                  <a:tcPr/>
                </a:tc>
                <a:tc>
                  <a:txBody>
                    <a:bodyPr/>
                    <a:lstStyle/>
                    <a:p>
                      <a:pPr algn="ctr"/>
                      <a:r>
                        <a:rPr kumimoji="1" lang="en-US" altLang="ja-JP"/>
                        <a:t>Linux 5.15</a:t>
                      </a:r>
                      <a:endParaRPr kumimoji="1" lang="ja-JP" altLang="en-US"/>
                    </a:p>
                  </a:txBody>
                  <a:tcPr/>
                </a:tc>
                <a:extLst>
                  <a:ext uri="{0D108BD9-81ED-4DB2-BD59-A6C34878D82A}">
                    <a16:rowId xmlns:a16="http://schemas.microsoft.com/office/drawing/2014/main" val="1383050256"/>
                  </a:ext>
                </a:extLst>
              </a:tr>
              <a:tr h="370840">
                <a:tc>
                  <a:txBody>
                    <a:bodyPr/>
                    <a:lstStyle/>
                    <a:p>
                      <a:pPr algn="ctr"/>
                      <a:r>
                        <a:rPr kumimoji="1" lang="ja-JP" altLang="en-US">
                          <a:solidFill>
                            <a:schemeClr val="tx1"/>
                          </a:solidFill>
                        </a:rPr>
                        <a:t>仮想化</a:t>
                      </a:r>
                    </a:p>
                  </a:txBody>
                  <a:tcPr/>
                </a:tc>
                <a:tc>
                  <a:txBody>
                    <a:bodyPr/>
                    <a:lstStyle/>
                    <a:p>
                      <a:pPr algn="ctr"/>
                      <a:r>
                        <a:rPr kumimoji="1" lang="en-US" altLang="ja-JP"/>
                        <a:t>QEMU-KVM</a:t>
                      </a:r>
                    </a:p>
                    <a:p>
                      <a:pPr algn="ctr"/>
                      <a:r>
                        <a:rPr kumimoji="1" lang="en-US" altLang="ja-JP"/>
                        <a:t>4.2.0</a:t>
                      </a:r>
                      <a:endParaRPr kumimoji="1" lang="ja-JP" altLang="en-US"/>
                    </a:p>
                  </a:txBody>
                  <a:tcPr/>
                </a:tc>
                <a:tc>
                  <a:txBody>
                    <a:bodyPr/>
                    <a:lstStyle/>
                    <a:p>
                      <a:pPr algn="ctr"/>
                      <a:r>
                        <a:rPr kumimoji="1" lang="en-US" altLang="ja-JP"/>
                        <a:t>-</a:t>
                      </a:r>
                      <a:endParaRPr kumimoji="1" lang="ja-JP" altLang="en-US"/>
                    </a:p>
                  </a:txBody>
                  <a:tcPr/>
                </a:tc>
                <a:extLst>
                  <a:ext uri="{0D108BD9-81ED-4DB2-BD59-A6C34878D82A}">
                    <a16:rowId xmlns:a16="http://schemas.microsoft.com/office/drawing/2014/main" val="2270479662"/>
                  </a:ext>
                </a:extLst>
              </a:tr>
            </a:tbl>
          </a:graphicData>
        </a:graphic>
      </p:graphicFrame>
      <p:sp>
        <p:nvSpPr>
          <p:cNvPr id="9" name="スライド番号プレースホルダー 8">
            <a:extLst>
              <a:ext uri="{FF2B5EF4-FFF2-40B4-BE49-F238E27FC236}">
                <a16:creationId xmlns:a16="http://schemas.microsoft.com/office/drawing/2014/main" id="{DDA09166-A8E6-36C4-5E5B-3491074F57E3}"/>
              </a:ext>
            </a:extLst>
          </p:cNvPr>
          <p:cNvSpPr>
            <a:spLocks noGrp="1"/>
          </p:cNvSpPr>
          <p:nvPr>
            <p:ph type="sldNum" sz="quarter" idx="12"/>
          </p:nvPr>
        </p:nvSpPr>
        <p:spPr/>
        <p:txBody>
          <a:bodyPr/>
          <a:lstStyle/>
          <a:p>
            <a:fld id="{748F7E27-9821-1144-B706-2A64A6E5983E}" type="slidenum">
              <a:rPr kumimoji="1" lang="ja-JP" altLang="en-US" smtClean="0"/>
              <a:t>12</a:t>
            </a:fld>
            <a:endParaRPr kumimoji="1" lang="ja-JP" altLang="en-US"/>
          </a:p>
        </p:txBody>
      </p:sp>
      <p:sp>
        <p:nvSpPr>
          <p:cNvPr id="4" name="正方形/長方形 18">
            <a:extLst>
              <a:ext uri="{FF2B5EF4-FFF2-40B4-BE49-F238E27FC236}">
                <a16:creationId xmlns:a16="http://schemas.microsoft.com/office/drawing/2014/main" id="{9CBC375D-02BF-8168-13FB-BFAB2C32F67C}"/>
              </a:ext>
            </a:extLst>
          </p:cNvPr>
          <p:cNvSpPr/>
          <p:nvPr/>
        </p:nvSpPr>
        <p:spPr>
          <a:xfrm>
            <a:off x="6303933" y="3783323"/>
            <a:ext cx="4558350" cy="2078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6" name="Rounded Rectangle 10">
            <a:extLst>
              <a:ext uri="{FF2B5EF4-FFF2-40B4-BE49-F238E27FC236}">
                <a16:creationId xmlns:a16="http://schemas.microsoft.com/office/drawing/2014/main" id="{C55CB1E8-E101-E332-B6E5-9EAB42033784}"/>
              </a:ext>
            </a:extLst>
          </p:cNvPr>
          <p:cNvSpPr/>
          <p:nvPr/>
        </p:nvSpPr>
        <p:spPr>
          <a:xfrm>
            <a:off x="6303933" y="6165515"/>
            <a:ext cx="4558350" cy="42745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VM外コンテナ復元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7" name="テキスト ボックス 6">
            <a:extLst>
              <a:ext uri="{FF2B5EF4-FFF2-40B4-BE49-F238E27FC236}">
                <a16:creationId xmlns:a16="http://schemas.microsoft.com/office/drawing/2014/main" id="{B560778C-FB5E-238E-0E0C-112C49C1A283}"/>
              </a:ext>
            </a:extLst>
          </p:cNvPr>
          <p:cNvSpPr txBox="1"/>
          <p:nvPr/>
        </p:nvSpPr>
        <p:spPr>
          <a:xfrm>
            <a:off x="7961998" y="3812567"/>
            <a:ext cx="838200"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8" name="四角形: 角を丸くする 6">
            <a:extLst>
              <a:ext uri="{FF2B5EF4-FFF2-40B4-BE49-F238E27FC236}">
                <a16:creationId xmlns:a16="http://schemas.microsoft.com/office/drawing/2014/main" id="{5FB6F550-6BDC-B8AD-11BA-5BFC4264123F}"/>
              </a:ext>
            </a:extLst>
          </p:cNvPr>
          <p:cNvSpPr/>
          <p:nvPr/>
        </p:nvSpPr>
        <p:spPr>
          <a:xfrm>
            <a:off x="6564139" y="4889331"/>
            <a:ext cx="3101757" cy="85267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0" name="四角形: 角を丸くする 16">
            <a:extLst>
              <a:ext uri="{FF2B5EF4-FFF2-40B4-BE49-F238E27FC236}">
                <a16:creationId xmlns:a16="http://schemas.microsoft.com/office/drawing/2014/main" id="{B29C9ECC-0331-4C75-0E21-7F0C522B9331}"/>
              </a:ext>
            </a:extLst>
          </p:cNvPr>
          <p:cNvSpPr/>
          <p:nvPr/>
        </p:nvSpPr>
        <p:spPr>
          <a:xfrm>
            <a:off x="8593480" y="4041278"/>
            <a:ext cx="2138667" cy="62701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kumimoji="1" lang="ja-JP" altLang="en-US">
                <a:solidFill>
                  <a:schemeClr val="tx1"/>
                </a:solidFill>
                <a:latin typeface="Yu Gothic Medium" panose="020B0400000000000000" pitchFamily="34" charset="-128"/>
                <a:ea typeface="Yu Gothic Medium" panose="020B0400000000000000" pitchFamily="34" charset="-128"/>
              </a:rPr>
              <a:t>復元支援プロセス</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sp>
        <p:nvSpPr>
          <p:cNvPr id="11" name="四角形: 角を丸くする 6">
            <a:extLst>
              <a:ext uri="{FF2B5EF4-FFF2-40B4-BE49-F238E27FC236}">
                <a16:creationId xmlns:a16="http://schemas.microsoft.com/office/drawing/2014/main" id="{C8C07DFB-9EF3-A2A4-9961-3226697112E8}"/>
              </a:ext>
            </a:extLst>
          </p:cNvPr>
          <p:cNvSpPr/>
          <p:nvPr/>
        </p:nvSpPr>
        <p:spPr>
          <a:xfrm>
            <a:off x="6545425" y="4009880"/>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13" name="テキスト ボックス 12">
            <a:extLst>
              <a:ext uri="{FF2B5EF4-FFF2-40B4-BE49-F238E27FC236}">
                <a16:creationId xmlns:a16="http://schemas.microsoft.com/office/drawing/2014/main" id="{B9CA1EC5-02B2-0DD9-E5CE-35474D84BA4B}"/>
              </a:ext>
            </a:extLst>
          </p:cNvPr>
          <p:cNvSpPr txBox="1"/>
          <p:nvPr/>
        </p:nvSpPr>
        <p:spPr>
          <a:xfrm>
            <a:off x="5476619" y="5039355"/>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sp>
        <p:nvSpPr>
          <p:cNvPr id="14" name="テキスト ボックス 13">
            <a:extLst>
              <a:ext uri="{FF2B5EF4-FFF2-40B4-BE49-F238E27FC236}">
                <a16:creationId xmlns:a16="http://schemas.microsoft.com/office/drawing/2014/main" id="{B9A7A702-1312-52D2-9070-1E01AA86E78A}"/>
              </a:ext>
            </a:extLst>
          </p:cNvPr>
          <p:cNvSpPr txBox="1"/>
          <p:nvPr/>
        </p:nvSpPr>
        <p:spPr>
          <a:xfrm>
            <a:off x="6656169" y="4567736"/>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cxnSp>
        <p:nvCxnSpPr>
          <p:cNvPr id="15" name="Elbow Connector 25">
            <a:extLst>
              <a:ext uri="{FF2B5EF4-FFF2-40B4-BE49-F238E27FC236}">
                <a16:creationId xmlns:a16="http://schemas.microsoft.com/office/drawing/2014/main" id="{7B21AAD7-5035-F53C-4982-0BC956B01F78}"/>
              </a:ext>
            </a:extLst>
          </p:cNvPr>
          <p:cNvCxnSpPr>
            <a:cxnSpLocks/>
            <a:stCxn id="6" idx="1"/>
            <a:endCxn id="11" idx="1"/>
          </p:cNvCxnSpPr>
          <p:nvPr/>
        </p:nvCxnSpPr>
        <p:spPr>
          <a:xfrm rot="10800000" flipH="1">
            <a:off x="6303933" y="4279328"/>
            <a:ext cx="241492" cy="2099917"/>
          </a:xfrm>
          <a:prstGeom prst="bentConnector3">
            <a:avLst>
              <a:gd name="adj1" fmla="val -94662"/>
            </a:avLst>
          </a:prstGeom>
          <a:ln w="127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65D85EF5-F50E-24E2-73DA-8D93805978A5}"/>
              </a:ext>
            </a:extLst>
          </p:cNvPr>
          <p:cNvSpPr txBox="1"/>
          <p:nvPr/>
        </p:nvSpPr>
        <p:spPr>
          <a:xfrm>
            <a:off x="7358063" y="4895822"/>
            <a:ext cx="1499964" cy="369332"/>
          </a:xfrm>
          <a:prstGeom prst="rect">
            <a:avLst/>
          </a:prstGeom>
          <a:noFill/>
        </p:spPr>
        <p:txBody>
          <a:bodyPr wrap="square" rtlCol="0">
            <a:spAutoFit/>
          </a:bodyPr>
          <a:lstStyle/>
          <a:p>
            <a:pPr algn="ctr"/>
            <a:r>
              <a:rPr lang="en-US" altLang="ja-JP">
                <a:latin typeface="Yu Gothic Medium" panose="020B0400000000000000" pitchFamily="34" charset="-128"/>
                <a:ea typeface="Yu Gothic Medium" panose="020B0400000000000000" pitchFamily="34" charset="-128"/>
              </a:rPr>
              <a:t>OS</a:t>
            </a:r>
            <a:r>
              <a:rPr lang="ja-JP" altLang="en-US">
                <a:latin typeface="Yu Gothic Medium" panose="020B0400000000000000" pitchFamily="34" charset="-128"/>
                <a:ea typeface="Yu Gothic Medium" panose="020B0400000000000000" pitchFamily="34" charset="-128"/>
              </a:rPr>
              <a:t>カーネル</a:t>
            </a:r>
            <a:endParaRPr lang="en-US" altLang="ja-JP">
              <a:latin typeface="Yu Gothic Medium" panose="020B0400000000000000" pitchFamily="34" charset="-128"/>
              <a:ea typeface="Yu Gothic Medium" panose="020B0400000000000000" pitchFamily="34" charset="-128"/>
            </a:endParaRPr>
          </a:p>
        </p:txBody>
      </p:sp>
      <p:cxnSp>
        <p:nvCxnSpPr>
          <p:cNvPr id="17" name="直線矢印コネクタ 16">
            <a:extLst>
              <a:ext uri="{FF2B5EF4-FFF2-40B4-BE49-F238E27FC236}">
                <a16:creationId xmlns:a16="http://schemas.microsoft.com/office/drawing/2014/main" id="{B30CF681-8BB7-E013-CAA0-9B0EDF3B79B3}"/>
              </a:ext>
            </a:extLst>
          </p:cNvPr>
          <p:cNvCxnSpPr>
            <a:cxnSpLocks/>
          </p:cNvCxnSpPr>
          <p:nvPr/>
        </p:nvCxnSpPr>
        <p:spPr>
          <a:xfrm flipH="1" flipV="1">
            <a:off x="9957652" y="4668297"/>
            <a:ext cx="302419" cy="1478255"/>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8" name="直線矢印コネクタ 27">
            <a:extLst>
              <a:ext uri="{FF2B5EF4-FFF2-40B4-BE49-F238E27FC236}">
                <a16:creationId xmlns:a16="http://schemas.microsoft.com/office/drawing/2014/main" id="{D8850CDF-A3FD-B883-417E-B17F4ACCE186}"/>
              </a:ext>
            </a:extLst>
          </p:cNvPr>
          <p:cNvCxnSpPr>
            <a:stCxn id="10" idx="1"/>
          </p:cNvCxnSpPr>
          <p:nvPr/>
        </p:nvCxnSpPr>
        <p:spPr>
          <a:xfrm flipH="1" flipV="1">
            <a:off x="8031327" y="4279327"/>
            <a:ext cx="562153" cy="754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四角形: 角を丸くする 16">
            <a:extLst>
              <a:ext uri="{FF2B5EF4-FFF2-40B4-BE49-F238E27FC236}">
                <a16:creationId xmlns:a16="http://schemas.microsoft.com/office/drawing/2014/main" id="{DC3B3951-3FFB-0AD2-9745-C105272B6856}"/>
              </a:ext>
            </a:extLst>
          </p:cNvPr>
          <p:cNvSpPr/>
          <p:nvPr/>
        </p:nvSpPr>
        <p:spPr>
          <a:xfrm>
            <a:off x="6707408" y="5218569"/>
            <a:ext cx="2793422" cy="44118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cxnSp>
        <p:nvCxnSpPr>
          <p:cNvPr id="30" name="直線矢印コネクタ 29">
            <a:extLst>
              <a:ext uri="{FF2B5EF4-FFF2-40B4-BE49-F238E27FC236}">
                <a16:creationId xmlns:a16="http://schemas.microsoft.com/office/drawing/2014/main" id="{9DAB696F-5D85-7ACA-3F13-495A75DB8379}"/>
              </a:ext>
            </a:extLst>
          </p:cNvPr>
          <p:cNvCxnSpPr>
            <a:cxnSpLocks/>
          </p:cNvCxnSpPr>
          <p:nvPr/>
        </p:nvCxnSpPr>
        <p:spPr>
          <a:xfrm flipH="1" flipV="1">
            <a:off x="8104119" y="5659753"/>
            <a:ext cx="478989" cy="505762"/>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45" name="直線矢印コネクタ 44">
            <a:extLst>
              <a:ext uri="{FF2B5EF4-FFF2-40B4-BE49-F238E27FC236}">
                <a16:creationId xmlns:a16="http://schemas.microsoft.com/office/drawing/2014/main" id="{44022514-2607-DFB8-4FEE-AB3467CA8636}"/>
              </a:ext>
            </a:extLst>
          </p:cNvPr>
          <p:cNvCxnSpPr>
            <a:cxnSpLocks/>
            <a:endCxn id="11" idx="2"/>
          </p:cNvCxnSpPr>
          <p:nvPr/>
        </p:nvCxnSpPr>
        <p:spPr>
          <a:xfrm flipV="1">
            <a:off x="7158617" y="4548773"/>
            <a:ext cx="129759" cy="654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B8662BED-3B8C-7DAB-116F-B57CC4206468}"/>
              </a:ext>
            </a:extLst>
          </p:cNvPr>
          <p:cNvSpPr txBox="1"/>
          <p:nvPr/>
        </p:nvSpPr>
        <p:spPr>
          <a:xfrm>
            <a:off x="7961998" y="4323774"/>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sp>
        <p:nvSpPr>
          <p:cNvPr id="52" name="テキスト ボックス 26">
            <a:extLst>
              <a:ext uri="{FF2B5EF4-FFF2-40B4-BE49-F238E27FC236}">
                <a16:creationId xmlns:a16="http://schemas.microsoft.com/office/drawing/2014/main" id="{7EC250DC-3004-06E5-D9D6-3E41CF6C0AFE}"/>
              </a:ext>
            </a:extLst>
          </p:cNvPr>
          <p:cNvSpPr txBox="1"/>
          <p:nvPr/>
        </p:nvSpPr>
        <p:spPr>
          <a:xfrm>
            <a:off x="2467133" y="6321365"/>
            <a:ext cx="1406377"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実験環境</a:t>
            </a:r>
          </a:p>
        </p:txBody>
      </p:sp>
    </p:spTree>
    <p:extLst>
      <p:ext uri="{BB962C8B-B14F-4D97-AF65-F5344CB8AC3E}">
        <p14:creationId xmlns:p14="http://schemas.microsoft.com/office/powerpoint/2010/main" val="1239158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63DED-E49D-45B5-9657-CD16C74E85C9}"/>
            </a:ext>
          </a:extLst>
        </p:cNvPr>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4ED6FC2B-B02C-12A6-9384-61F7CEAB3D73}"/>
              </a:ext>
            </a:extLst>
          </p:cNvPr>
          <p:cNvGraphicFramePr>
            <a:graphicFrameLocks/>
          </p:cNvGraphicFramePr>
          <p:nvPr>
            <p:extLst>
              <p:ext uri="{D42A27DB-BD31-4B8C-83A1-F6EECF244321}">
                <p14:modId xmlns:p14="http://schemas.microsoft.com/office/powerpoint/2010/main" val="3355567885"/>
              </p:ext>
            </p:extLst>
          </p:nvPr>
        </p:nvGraphicFramePr>
        <p:xfrm>
          <a:off x="9441156" y="3858322"/>
          <a:ext cx="2448799"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コンテンツ プレースホルダー 2">
            <a:extLst>
              <a:ext uri="{FF2B5EF4-FFF2-40B4-BE49-F238E27FC236}">
                <a16:creationId xmlns:a16="http://schemas.microsoft.com/office/drawing/2014/main" id="{98FE86D9-9AC5-F4E1-382B-411F5968F4EB}"/>
              </a:ext>
            </a:extLst>
          </p:cNvPr>
          <p:cNvSpPr>
            <a:spLocks noGrp="1"/>
          </p:cNvSpPr>
          <p:nvPr>
            <p:ph idx="1"/>
          </p:nvPr>
        </p:nvSpPr>
        <p:spPr>
          <a:xfrm>
            <a:off x="838199" y="1418898"/>
            <a:ext cx="11078497" cy="4758066"/>
          </a:xfrm>
        </p:spPr>
        <p:txBody>
          <a:bodyPr/>
          <a:lstStyle/>
          <a:p>
            <a:r>
              <a:rPr lang="en-US" altLang="ja-JP"/>
              <a:t>VM</a:t>
            </a:r>
            <a:r>
              <a:rPr lang="ja-JP" altLang="en-US"/>
              <a:t>内で</a:t>
            </a:r>
            <a:r>
              <a:rPr lang="en-US" altLang="ja-JP"/>
              <a:t>Docker</a:t>
            </a:r>
            <a:r>
              <a:rPr lang="ja-JP" altLang="en-US"/>
              <a:t>のコマンドを実行してコンテナの状態を保存</a:t>
            </a:r>
            <a:endParaRPr lang="en-US" altLang="ja-JP"/>
          </a:p>
          <a:p>
            <a:pPr lvl="1"/>
            <a:r>
              <a:rPr lang="ja-JP" altLang="en-US"/>
              <a:t>コンテナではキャッシュサーバの</a:t>
            </a:r>
            <a:r>
              <a:rPr lang="en-US" altLang="ja-JP" err="1"/>
              <a:t>memcached</a:t>
            </a:r>
            <a:r>
              <a:rPr lang="ja-JP" altLang="en-US"/>
              <a:t>を実行し，データを格納</a:t>
            </a:r>
            <a:endParaRPr lang="en-US" altLang="ja-JP"/>
          </a:p>
          <a:p>
            <a:pPr lvl="1"/>
            <a:r>
              <a:rPr lang="ja-JP" altLang="en-US"/>
              <a:t>状態保存後にコンテナを強制終了</a:t>
            </a:r>
            <a:endParaRPr lang="en-US" altLang="ja-JP"/>
          </a:p>
          <a:p>
            <a:r>
              <a:rPr lang="en-US" altLang="ja-JP" err="1"/>
              <a:t>OVrestorer</a:t>
            </a:r>
            <a:r>
              <a:rPr lang="ja-JP" altLang="en-US"/>
              <a:t>を用いて</a:t>
            </a:r>
            <a:r>
              <a:rPr lang="en-US" altLang="ja-JP"/>
              <a:t>VM</a:t>
            </a:r>
            <a:r>
              <a:rPr lang="ja-JP" altLang="en-US"/>
              <a:t>外でコンテナの状態を復元</a:t>
            </a:r>
            <a:endParaRPr lang="en-US" altLang="ja-JP"/>
          </a:p>
          <a:p>
            <a:pPr lvl="1"/>
            <a:r>
              <a:rPr kumimoji="1" lang="ja-JP" altLang="en-US"/>
              <a:t>復元後に</a:t>
            </a:r>
            <a:r>
              <a:rPr kumimoji="1" lang="en-US" altLang="ja-JP" err="1"/>
              <a:t>memcached</a:t>
            </a:r>
            <a:r>
              <a:rPr kumimoji="1" lang="ja-JP" altLang="en-US"/>
              <a:t>から保存したデータが取り出せることを確認</a:t>
            </a:r>
            <a:endParaRPr kumimoji="1" lang="en-US" altLang="ja-JP"/>
          </a:p>
        </p:txBody>
      </p:sp>
      <p:sp>
        <p:nvSpPr>
          <p:cNvPr id="2" name="タイトル 1">
            <a:extLst>
              <a:ext uri="{FF2B5EF4-FFF2-40B4-BE49-F238E27FC236}">
                <a16:creationId xmlns:a16="http://schemas.microsoft.com/office/drawing/2014/main" id="{7308578F-4D98-9909-416E-2F2B33E42669}"/>
              </a:ext>
            </a:extLst>
          </p:cNvPr>
          <p:cNvSpPr>
            <a:spLocks noGrp="1"/>
          </p:cNvSpPr>
          <p:nvPr>
            <p:ph type="title"/>
          </p:nvPr>
        </p:nvSpPr>
        <p:spPr/>
        <p:txBody>
          <a:bodyPr/>
          <a:lstStyle/>
          <a:p>
            <a:r>
              <a:rPr lang="ja-JP" altLang="en-US"/>
              <a:t>実験１：コンテナ</a:t>
            </a:r>
            <a:r>
              <a:rPr kumimoji="1" lang="ja-JP" altLang="en-US"/>
              <a:t>の状態復元の確認</a:t>
            </a:r>
          </a:p>
        </p:txBody>
      </p:sp>
      <p:sp>
        <p:nvSpPr>
          <p:cNvPr id="6" name="スライド番号プレースホルダー 5">
            <a:extLst>
              <a:ext uri="{FF2B5EF4-FFF2-40B4-BE49-F238E27FC236}">
                <a16:creationId xmlns:a16="http://schemas.microsoft.com/office/drawing/2014/main" id="{32CF7E22-B0E0-C793-883B-DF4EE22D6823}"/>
              </a:ext>
            </a:extLst>
          </p:cNvPr>
          <p:cNvSpPr>
            <a:spLocks noGrp="1"/>
          </p:cNvSpPr>
          <p:nvPr>
            <p:ph type="sldNum" sz="quarter" idx="12"/>
          </p:nvPr>
        </p:nvSpPr>
        <p:spPr/>
        <p:txBody>
          <a:bodyPr/>
          <a:lstStyle/>
          <a:p>
            <a:fld id="{748F7E27-9821-1144-B706-2A64A6E5983E}" type="slidenum">
              <a:rPr kumimoji="1" lang="ja-JP" altLang="en-US" smtClean="0"/>
              <a:t>13</a:t>
            </a:fld>
            <a:endParaRPr kumimoji="1" lang="ja-JP" altLang="en-US"/>
          </a:p>
        </p:txBody>
      </p:sp>
      <p:pic>
        <p:nvPicPr>
          <p:cNvPr id="8" name="図 7" descr="テキスト&#10;&#10;AI によって生成されたコンテンツは間違っている可能性があります。">
            <a:extLst>
              <a:ext uri="{FF2B5EF4-FFF2-40B4-BE49-F238E27FC236}">
                <a16:creationId xmlns:a16="http://schemas.microsoft.com/office/drawing/2014/main" id="{5A2F0030-8CA3-DBB1-0A56-BECDD3A15426}"/>
              </a:ext>
            </a:extLst>
          </p:cNvPr>
          <p:cNvPicPr>
            <a:picLocks noChangeAspect="1"/>
          </p:cNvPicPr>
          <p:nvPr/>
        </p:nvPicPr>
        <p:blipFill>
          <a:blip r:embed="rId4"/>
          <a:srcRect t="48839" r="75046" b="25190"/>
          <a:stretch/>
        </p:blipFill>
        <p:spPr>
          <a:xfrm>
            <a:off x="6056884" y="5531006"/>
            <a:ext cx="2284225" cy="807143"/>
          </a:xfrm>
          <a:prstGeom prst="rect">
            <a:avLst/>
          </a:prstGeom>
        </p:spPr>
      </p:pic>
      <p:pic>
        <p:nvPicPr>
          <p:cNvPr id="9" name="図 8" descr="テキスト&#10;&#10;AI によって生成されたコンテンツは間違っている可能性があります。">
            <a:extLst>
              <a:ext uri="{FF2B5EF4-FFF2-40B4-BE49-F238E27FC236}">
                <a16:creationId xmlns:a16="http://schemas.microsoft.com/office/drawing/2014/main" id="{665390B8-2C0B-06A5-C48B-E4EB92C6E0BE}"/>
              </a:ext>
            </a:extLst>
          </p:cNvPr>
          <p:cNvPicPr>
            <a:picLocks noChangeAspect="1"/>
          </p:cNvPicPr>
          <p:nvPr/>
        </p:nvPicPr>
        <p:blipFill>
          <a:blip r:embed="rId5"/>
          <a:srcRect l="28027" t="72038" r="45258" b="19809"/>
          <a:stretch/>
        </p:blipFill>
        <p:spPr>
          <a:xfrm>
            <a:off x="423743" y="6099715"/>
            <a:ext cx="3292036" cy="390293"/>
          </a:xfrm>
          <a:prstGeom prst="rect">
            <a:avLst/>
          </a:prstGeom>
        </p:spPr>
      </p:pic>
      <p:pic>
        <p:nvPicPr>
          <p:cNvPr id="4" name="図 3" descr="テキスト&#10;&#10;AI によって生成されたコンテンツは間違っている可能性があります。">
            <a:extLst>
              <a:ext uri="{FF2B5EF4-FFF2-40B4-BE49-F238E27FC236}">
                <a16:creationId xmlns:a16="http://schemas.microsoft.com/office/drawing/2014/main" id="{A40CD4C3-E29D-6CFB-62B5-A0B92A4146EA}"/>
              </a:ext>
            </a:extLst>
          </p:cNvPr>
          <p:cNvPicPr>
            <a:picLocks noChangeAspect="1"/>
          </p:cNvPicPr>
          <p:nvPr/>
        </p:nvPicPr>
        <p:blipFill>
          <a:blip r:embed="rId6"/>
          <a:srcRect t="68315" r="70168" b="19025"/>
          <a:stretch/>
        </p:blipFill>
        <p:spPr>
          <a:xfrm>
            <a:off x="2008943" y="3695444"/>
            <a:ext cx="2494674" cy="809649"/>
          </a:xfrm>
          <a:prstGeom prst="rect">
            <a:avLst/>
          </a:prstGeom>
        </p:spPr>
      </p:pic>
      <p:sp>
        <p:nvSpPr>
          <p:cNvPr id="15" name="テキスト ボックス 7">
            <a:extLst>
              <a:ext uri="{FF2B5EF4-FFF2-40B4-BE49-F238E27FC236}">
                <a16:creationId xmlns:a16="http://schemas.microsoft.com/office/drawing/2014/main" id="{A4C36678-4DFA-8C4E-BD50-9C8FF338A4DA}"/>
              </a:ext>
            </a:extLst>
          </p:cNvPr>
          <p:cNvSpPr txBox="1"/>
          <p:nvPr/>
        </p:nvSpPr>
        <p:spPr>
          <a:xfrm flipH="1">
            <a:off x="382364" y="3696549"/>
            <a:ext cx="1691759"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en-US" altLang="ja-JP" b="1"/>
              <a:t>1. </a:t>
            </a:r>
            <a:r>
              <a:rPr kumimoji="1" lang="ja-JP" altLang="en-US" b="1"/>
              <a:t>データ格納</a:t>
            </a:r>
          </a:p>
        </p:txBody>
      </p:sp>
      <p:sp>
        <p:nvSpPr>
          <p:cNvPr id="16" name="テキスト ボックス 7">
            <a:extLst>
              <a:ext uri="{FF2B5EF4-FFF2-40B4-BE49-F238E27FC236}">
                <a16:creationId xmlns:a16="http://schemas.microsoft.com/office/drawing/2014/main" id="{044C0EC7-B747-6F64-8F8F-C88756373A70}"/>
              </a:ext>
            </a:extLst>
          </p:cNvPr>
          <p:cNvSpPr txBox="1"/>
          <p:nvPr/>
        </p:nvSpPr>
        <p:spPr>
          <a:xfrm flipH="1">
            <a:off x="382818" y="4620059"/>
            <a:ext cx="2494193"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b="1"/>
              <a:t>2. VM</a:t>
            </a:r>
            <a:r>
              <a:rPr lang="ja-JP" altLang="en-US" b="1"/>
              <a:t>内での状態保存</a:t>
            </a:r>
            <a:endParaRPr kumimoji="1" lang="ja-JP" altLang="en-US" b="1"/>
          </a:p>
        </p:txBody>
      </p:sp>
      <p:sp>
        <p:nvSpPr>
          <p:cNvPr id="17" name="テキスト ボックス 7">
            <a:extLst>
              <a:ext uri="{FF2B5EF4-FFF2-40B4-BE49-F238E27FC236}">
                <a16:creationId xmlns:a16="http://schemas.microsoft.com/office/drawing/2014/main" id="{481903B8-EC42-1C45-B3EE-F5ADEF5BDB52}"/>
              </a:ext>
            </a:extLst>
          </p:cNvPr>
          <p:cNvSpPr txBox="1"/>
          <p:nvPr/>
        </p:nvSpPr>
        <p:spPr>
          <a:xfrm flipH="1">
            <a:off x="390680" y="5738348"/>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en-US" altLang="ja-JP" b="1"/>
              <a:t>3. </a:t>
            </a:r>
            <a:r>
              <a:rPr kumimoji="1" lang="ja-JP" altLang="en-US" b="1"/>
              <a:t>強制終了</a:t>
            </a:r>
          </a:p>
        </p:txBody>
      </p:sp>
      <p:sp>
        <p:nvSpPr>
          <p:cNvPr id="18" name="テキスト ボックス 7">
            <a:extLst>
              <a:ext uri="{FF2B5EF4-FFF2-40B4-BE49-F238E27FC236}">
                <a16:creationId xmlns:a16="http://schemas.microsoft.com/office/drawing/2014/main" id="{83518A87-0304-2BF9-AB39-55EA53931CE1}"/>
              </a:ext>
            </a:extLst>
          </p:cNvPr>
          <p:cNvSpPr txBox="1"/>
          <p:nvPr/>
        </p:nvSpPr>
        <p:spPr>
          <a:xfrm flipH="1">
            <a:off x="5984060" y="5146996"/>
            <a:ext cx="1933302"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b="1"/>
              <a:t>5.  </a:t>
            </a:r>
            <a:r>
              <a:rPr lang="ja-JP" altLang="en-US" b="1"/>
              <a:t>データ取得</a:t>
            </a:r>
            <a:endParaRPr kumimoji="1" lang="ja-JP" altLang="en-US" b="1"/>
          </a:p>
        </p:txBody>
      </p:sp>
      <p:sp>
        <p:nvSpPr>
          <p:cNvPr id="19" name="テキスト ボックス 7">
            <a:extLst>
              <a:ext uri="{FF2B5EF4-FFF2-40B4-BE49-F238E27FC236}">
                <a16:creationId xmlns:a16="http://schemas.microsoft.com/office/drawing/2014/main" id="{7FE879BC-7643-38CB-5C76-63DA5D7E895B}"/>
              </a:ext>
            </a:extLst>
          </p:cNvPr>
          <p:cNvSpPr txBox="1"/>
          <p:nvPr/>
        </p:nvSpPr>
        <p:spPr>
          <a:xfrm flipH="1">
            <a:off x="5933202" y="3574544"/>
            <a:ext cx="2797198"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b="1"/>
              <a:t>4. VM</a:t>
            </a:r>
            <a:r>
              <a:rPr lang="ja-JP" altLang="en-US" b="1"/>
              <a:t>外での状態復元</a:t>
            </a:r>
            <a:endParaRPr kumimoji="1" lang="ja-JP" altLang="en-US" b="1"/>
          </a:p>
        </p:txBody>
      </p:sp>
      <p:pic>
        <p:nvPicPr>
          <p:cNvPr id="14" name="図 13" descr="テキスト&#10;&#10;AI によって生成されたコンテンツは間違っている可能性があります。">
            <a:extLst>
              <a:ext uri="{FF2B5EF4-FFF2-40B4-BE49-F238E27FC236}">
                <a16:creationId xmlns:a16="http://schemas.microsoft.com/office/drawing/2014/main" id="{EA03DB85-9854-2D27-4503-BB05B7B7928E}"/>
              </a:ext>
            </a:extLst>
          </p:cNvPr>
          <p:cNvPicPr>
            <a:picLocks noChangeAspect="1"/>
          </p:cNvPicPr>
          <p:nvPr/>
        </p:nvPicPr>
        <p:blipFill>
          <a:blip r:embed="rId7"/>
          <a:stretch>
            <a:fillRect/>
          </a:stretch>
        </p:blipFill>
        <p:spPr>
          <a:xfrm>
            <a:off x="377098" y="4963472"/>
            <a:ext cx="4845065" cy="705592"/>
          </a:xfrm>
          <a:prstGeom prst="rect">
            <a:avLst/>
          </a:prstGeom>
        </p:spPr>
      </p:pic>
      <p:pic>
        <p:nvPicPr>
          <p:cNvPr id="22" name="図 21" descr="テキスト&#10;&#10;AI によって生成されたコンテンツは間違っている可能性があります。">
            <a:extLst>
              <a:ext uri="{FF2B5EF4-FFF2-40B4-BE49-F238E27FC236}">
                <a16:creationId xmlns:a16="http://schemas.microsoft.com/office/drawing/2014/main" id="{3EF8962C-88C3-C6A4-1A3B-D306AF82ED67}"/>
              </a:ext>
            </a:extLst>
          </p:cNvPr>
          <p:cNvPicPr>
            <a:picLocks noChangeAspect="1"/>
          </p:cNvPicPr>
          <p:nvPr/>
        </p:nvPicPr>
        <p:blipFill>
          <a:blip r:embed="rId8"/>
          <a:stretch>
            <a:fillRect/>
          </a:stretch>
        </p:blipFill>
        <p:spPr>
          <a:xfrm>
            <a:off x="5907455" y="3943876"/>
            <a:ext cx="3264254" cy="1214606"/>
          </a:xfrm>
          <a:prstGeom prst="rect">
            <a:avLst/>
          </a:prstGeom>
        </p:spPr>
      </p:pic>
    </p:spTree>
    <p:extLst>
      <p:ext uri="{BB962C8B-B14F-4D97-AF65-F5344CB8AC3E}">
        <p14:creationId xmlns:p14="http://schemas.microsoft.com/office/powerpoint/2010/main" val="138214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F33BE962-CFFF-FB3B-D297-241B666BCCE9}"/>
              </a:ext>
            </a:extLst>
          </p:cNvPr>
          <p:cNvGraphicFramePr>
            <a:graphicFrameLocks/>
          </p:cNvGraphicFramePr>
          <p:nvPr>
            <p:extLst>
              <p:ext uri="{D42A27DB-BD31-4B8C-83A1-F6EECF244321}">
                <p14:modId xmlns:p14="http://schemas.microsoft.com/office/powerpoint/2010/main" val="3623646116"/>
              </p:ext>
            </p:extLst>
          </p:nvPr>
        </p:nvGraphicFramePr>
        <p:xfrm>
          <a:off x="6096000" y="3797931"/>
          <a:ext cx="4267200" cy="31720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D3A0B86A-783B-C599-A6D7-2F5AAC419733}"/>
              </a:ext>
            </a:extLst>
          </p:cNvPr>
          <p:cNvGraphicFramePr>
            <a:graphicFrameLocks/>
          </p:cNvGraphicFramePr>
          <p:nvPr>
            <p:extLst>
              <p:ext uri="{D42A27DB-BD31-4B8C-83A1-F6EECF244321}">
                <p14:modId xmlns:p14="http://schemas.microsoft.com/office/powerpoint/2010/main" val="237418594"/>
              </p:ext>
            </p:extLst>
          </p:nvPr>
        </p:nvGraphicFramePr>
        <p:xfrm>
          <a:off x="1133532" y="3797931"/>
          <a:ext cx="4399402" cy="3058089"/>
        </p:xfrm>
        <a:graphic>
          <a:graphicData uri="http://schemas.openxmlformats.org/drawingml/2006/chart">
            <c:chart xmlns:c="http://schemas.openxmlformats.org/drawingml/2006/chart" xmlns:r="http://schemas.openxmlformats.org/officeDocument/2006/relationships" r:id="rId4"/>
          </a:graphicData>
        </a:graphic>
      </p:graphicFrame>
      <p:sp>
        <p:nvSpPr>
          <p:cNvPr id="3" name="コンテンツ プレースホルダー 2">
            <a:extLst>
              <a:ext uri="{FF2B5EF4-FFF2-40B4-BE49-F238E27FC236}">
                <a16:creationId xmlns:a16="http://schemas.microsoft.com/office/drawing/2014/main" id="{6C46DE06-347D-BFC9-0B0F-45E9E31B3818}"/>
              </a:ext>
            </a:extLst>
          </p:cNvPr>
          <p:cNvSpPr>
            <a:spLocks noGrp="1"/>
          </p:cNvSpPr>
          <p:nvPr>
            <p:ph idx="1"/>
          </p:nvPr>
        </p:nvSpPr>
        <p:spPr/>
        <p:txBody>
          <a:bodyPr/>
          <a:lstStyle/>
          <a:p>
            <a:r>
              <a:rPr lang="ja-JP" altLang="en-US"/>
              <a:t>メモリサイズの異なるコンテナ</a:t>
            </a:r>
            <a:r>
              <a:rPr kumimoji="1" lang="ja-JP" altLang="en-US"/>
              <a:t>の復元にかかる時間</a:t>
            </a:r>
            <a:r>
              <a:rPr lang="ja-JP" altLang="en-US"/>
              <a:t>を測定</a:t>
            </a:r>
            <a:endParaRPr kumimoji="1" lang="en-US" altLang="ja-JP"/>
          </a:p>
          <a:p>
            <a:pPr lvl="1"/>
            <a:r>
              <a:rPr lang="ja-JP" altLang="en-US"/>
              <a:t>従来より最大</a:t>
            </a:r>
            <a:r>
              <a:rPr lang="en-US" altLang="ja-JP"/>
              <a:t>2.8</a:t>
            </a:r>
            <a:r>
              <a:rPr lang="ja-JP" altLang="en-US"/>
              <a:t>倍高速に復元できた</a:t>
            </a:r>
            <a:endParaRPr lang="en-US" altLang="ja-JP"/>
          </a:p>
          <a:p>
            <a:pPr lvl="1"/>
            <a:r>
              <a:rPr lang="ja-JP" altLang="en-US"/>
              <a:t>仮想化のオーバヘッドと</a:t>
            </a:r>
            <a:r>
              <a:rPr lang="en-US" altLang="ja-JP"/>
              <a:t>Docker</a:t>
            </a:r>
            <a:r>
              <a:rPr lang="ja-JP" altLang="en-US"/>
              <a:t>による状態ファイルのコピーを削減</a:t>
            </a:r>
            <a:endParaRPr lang="en-US" altLang="ja-JP"/>
          </a:p>
          <a:p>
            <a:r>
              <a:rPr lang="en-US" altLang="ja-JP"/>
              <a:t>VM</a:t>
            </a:r>
            <a:r>
              <a:rPr lang="ja-JP" altLang="en-US"/>
              <a:t>を高負荷にした場合のコンテナの復元時間を測定</a:t>
            </a:r>
            <a:endParaRPr lang="en-US" altLang="ja-JP"/>
          </a:p>
          <a:p>
            <a:pPr lvl="1"/>
            <a:r>
              <a:rPr lang="ja-JP" altLang="en-US"/>
              <a:t>従来より最大</a:t>
            </a:r>
            <a:r>
              <a:rPr lang="en-US" altLang="ja-JP"/>
              <a:t>5.2</a:t>
            </a:r>
            <a:r>
              <a:rPr lang="ja-JP" altLang="en-US"/>
              <a:t>倍高速に復元できた</a:t>
            </a:r>
            <a:endParaRPr lang="en-US" altLang="ja-JP"/>
          </a:p>
          <a:p>
            <a:pPr lvl="1"/>
            <a:r>
              <a:rPr lang="ja-JP" altLang="en-US"/>
              <a:t>状態ファイルの読み込みとディスクに対する負荷の競合を抑制</a:t>
            </a:r>
            <a:endParaRPr lang="en-US" altLang="ja-JP"/>
          </a:p>
          <a:p>
            <a:endParaRPr kumimoji="1" lang="ja-JP" altLang="en-US"/>
          </a:p>
        </p:txBody>
      </p:sp>
      <p:sp>
        <p:nvSpPr>
          <p:cNvPr id="2" name="タイトル 1">
            <a:extLst>
              <a:ext uri="{FF2B5EF4-FFF2-40B4-BE49-F238E27FC236}">
                <a16:creationId xmlns:a16="http://schemas.microsoft.com/office/drawing/2014/main" id="{F127B9CF-0084-1A17-EEBC-0281518DED99}"/>
              </a:ext>
            </a:extLst>
          </p:cNvPr>
          <p:cNvSpPr>
            <a:spLocks noGrp="1"/>
          </p:cNvSpPr>
          <p:nvPr>
            <p:ph type="title"/>
          </p:nvPr>
        </p:nvSpPr>
        <p:spPr/>
        <p:txBody>
          <a:bodyPr/>
          <a:lstStyle/>
          <a:p>
            <a:r>
              <a:rPr kumimoji="1" lang="ja-JP" altLang="en-US"/>
              <a:t>実験２：</a:t>
            </a:r>
            <a:r>
              <a:rPr lang="ja-JP" altLang="en-US"/>
              <a:t>コンテナ</a:t>
            </a:r>
            <a:r>
              <a:rPr kumimoji="1" lang="ja-JP" altLang="en-US"/>
              <a:t>の復元性能</a:t>
            </a:r>
          </a:p>
        </p:txBody>
      </p:sp>
      <p:sp>
        <p:nvSpPr>
          <p:cNvPr id="4" name="スライド番号プレースホルダー 3">
            <a:extLst>
              <a:ext uri="{FF2B5EF4-FFF2-40B4-BE49-F238E27FC236}">
                <a16:creationId xmlns:a16="http://schemas.microsoft.com/office/drawing/2014/main" id="{B622EB87-32A2-2889-F6E6-B18663B5A996}"/>
              </a:ext>
            </a:extLst>
          </p:cNvPr>
          <p:cNvSpPr>
            <a:spLocks noGrp="1"/>
          </p:cNvSpPr>
          <p:nvPr>
            <p:ph type="sldNum" sz="quarter" idx="12"/>
          </p:nvPr>
        </p:nvSpPr>
        <p:spPr/>
        <p:txBody>
          <a:bodyPr/>
          <a:lstStyle/>
          <a:p>
            <a:fld id="{748F7E27-9821-1144-B706-2A64A6E5983E}" type="slidenum">
              <a:rPr kumimoji="1" lang="ja-JP" altLang="en-US" smtClean="0"/>
              <a:t>14</a:t>
            </a:fld>
            <a:endParaRPr kumimoji="1" lang="ja-JP" altLang="en-US"/>
          </a:p>
        </p:txBody>
      </p:sp>
      <p:cxnSp>
        <p:nvCxnSpPr>
          <p:cNvPr id="10" name="Straight Arrow Connector 4">
            <a:extLst>
              <a:ext uri="{FF2B5EF4-FFF2-40B4-BE49-F238E27FC236}">
                <a16:creationId xmlns:a16="http://schemas.microsoft.com/office/drawing/2014/main" id="{043638F0-6E95-B367-8E03-D8CC735D5585}"/>
              </a:ext>
            </a:extLst>
          </p:cNvPr>
          <p:cNvCxnSpPr>
            <a:cxnSpLocks/>
          </p:cNvCxnSpPr>
          <p:nvPr/>
        </p:nvCxnSpPr>
        <p:spPr>
          <a:xfrm>
            <a:off x="5171008" y="4807638"/>
            <a:ext cx="0" cy="4985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4">
            <a:extLst>
              <a:ext uri="{FF2B5EF4-FFF2-40B4-BE49-F238E27FC236}">
                <a16:creationId xmlns:a16="http://schemas.microsoft.com/office/drawing/2014/main" id="{1E1CEEE1-B0EA-E382-041B-2B653E015F02}"/>
              </a:ext>
            </a:extLst>
          </p:cNvPr>
          <p:cNvCxnSpPr>
            <a:cxnSpLocks/>
          </p:cNvCxnSpPr>
          <p:nvPr/>
        </p:nvCxnSpPr>
        <p:spPr>
          <a:xfrm>
            <a:off x="9982200" y="4622045"/>
            <a:ext cx="0" cy="80991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7">
            <a:extLst>
              <a:ext uri="{FF2B5EF4-FFF2-40B4-BE49-F238E27FC236}">
                <a16:creationId xmlns:a16="http://schemas.microsoft.com/office/drawing/2014/main" id="{F4F516C7-794F-2AA1-3A6E-D4619578EDE3}"/>
              </a:ext>
            </a:extLst>
          </p:cNvPr>
          <p:cNvSpPr txBox="1"/>
          <p:nvPr/>
        </p:nvSpPr>
        <p:spPr>
          <a:xfrm flipH="1">
            <a:off x="5276333" y="4906055"/>
            <a:ext cx="857252" cy="400110"/>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2000" b="1"/>
              <a:t>2.8</a:t>
            </a:r>
            <a:r>
              <a:rPr lang="ja-JP" altLang="en-US" sz="2000" b="1"/>
              <a:t>倍</a:t>
            </a:r>
            <a:endParaRPr kumimoji="1" lang="ja-JP" altLang="en-US" sz="2000" b="1"/>
          </a:p>
        </p:txBody>
      </p:sp>
      <p:sp>
        <p:nvSpPr>
          <p:cNvPr id="15" name="テキスト ボックス 7">
            <a:extLst>
              <a:ext uri="{FF2B5EF4-FFF2-40B4-BE49-F238E27FC236}">
                <a16:creationId xmlns:a16="http://schemas.microsoft.com/office/drawing/2014/main" id="{64D628B6-BEB4-BE38-D113-00BA987F5B24}"/>
              </a:ext>
            </a:extLst>
          </p:cNvPr>
          <p:cNvSpPr txBox="1"/>
          <p:nvPr/>
        </p:nvSpPr>
        <p:spPr>
          <a:xfrm flipH="1">
            <a:off x="10086154" y="4991898"/>
            <a:ext cx="857252" cy="400110"/>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2000" b="1"/>
              <a:t>5.2</a:t>
            </a:r>
            <a:r>
              <a:rPr lang="ja-JP" altLang="en-US" sz="2000" b="1"/>
              <a:t>倍</a:t>
            </a:r>
            <a:endParaRPr kumimoji="1" lang="ja-JP" altLang="en-US" sz="2000" b="1"/>
          </a:p>
        </p:txBody>
      </p:sp>
    </p:spTree>
    <p:extLst>
      <p:ext uri="{BB962C8B-B14F-4D97-AF65-F5344CB8AC3E}">
        <p14:creationId xmlns:p14="http://schemas.microsoft.com/office/powerpoint/2010/main" val="56400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BE9FF-D1E0-3CC5-FE5F-C5C76ECD7E55}"/>
            </a:ext>
          </a:extLst>
        </p:cNvPr>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075D5E2D-A7EE-7C43-9D8F-99122FE38584}"/>
              </a:ext>
            </a:extLst>
          </p:cNvPr>
          <p:cNvGraphicFramePr>
            <a:graphicFrameLocks/>
          </p:cNvGraphicFramePr>
          <p:nvPr>
            <p:extLst>
              <p:ext uri="{D42A27DB-BD31-4B8C-83A1-F6EECF244321}">
                <p14:modId xmlns:p14="http://schemas.microsoft.com/office/powerpoint/2010/main" val="3334412627"/>
              </p:ext>
            </p:extLst>
          </p:nvPr>
        </p:nvGraphicFramePr>
        <p:xfrm>
          <a:off x="7886786" y="3576499"/>
          <a:ext cx="3725980" cy="32201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ACA5B3FE-3A40-0066-4C2A-89699982E399}"/>
              </a:ext>
            </a:extLst>
          </p:cNvPr>
          <p:cNvGraphicFramePr>
            <a:graphicFrameLocks/>
          </p:cNvGraphicFramePr>
          <p:nvPr>
            <p:extLst>
              <p:ext uri="{D42A27DB-BD31-4B8C-83A1-F6EECF244321}">
                <p14:modId xmlns:p14="http://schemas.microsoft.com/office/powerpoint/2010/main" val="1597346778"/>
              </p:ext>
            </p:extLst>
          </p:nvPr>
        </p:nvGraphicFramePr>
        <p:xfrm>
          <a:off x="3059903" y="3687720"/>
          <a:ext cx="4588366" cy="32201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a:extLst>
              <a:ext uri="{FF2B5EF4-FFF2-40B4-BE49-F238E27FC236}">
                <a16:creationId xmlns:a16="http://schemas.microsoft.com/office/drawing/2014/main" id="{E15B10FA-F522-806E-2A14-27D3CCD11869}"/>
              </a:ext>
            </a:extLst>
          </p:cNvPr>
          <p:cNvGraphicFramePr>
            <a:graphicFrameLocks/>
          </p:cNvGraphicFramePr>
          <p:nvPr>
            <p:extLst>
              <p:ext uri="{D42A27DB-BD31-4B8C-83A1-F6EECF244321}">
                <p14:modId xmlns:p14="http://schemas.microsoft.com/office/powerpoint/2010/main" val="2901601979"/>
              </p:ext>
            </p:extLst>
          </p:nvPr>
        </p:nvGraphicFramePr>
        <p:xfrm>
          <a:off x="181259" y="3814964"/>
          <a:ext cx="291905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3" name="コンテンツ プレースホルダー 2">
            <a:extLst>
              <a:ext uri="{FF2B5EF4-FFF2-40B4-BE49-F238E27FC236}">
                <a16:creationId xmlns:a16="http://schemas.microsoft.com/office/drawing/2014/main" id="{A95556B1-3794-B533-6C21-B5B80DB2495F}"/>
              </a:ext>
            </a:extLst>
          </p:cNvPr>
          <p:cNvSpPr>
            <a:spLocks noGrp="1"/>
          </p:cNvSpPr>
          <p:nvPr>
            <p:ph idx="1"/>
          </p:nvPr>
        </p:nvSpPr>
        <p:spPr>
          <a:xfrm>
            <a:off x="838200" y="1418898"/>
            <a:ext cx="11049000" cy="4758066"/>
          </a:xfrm>
        </p:spPr>
        <p:txBody>
          <a:bodyPr/>
          <a:lstStyle/>
          <a:p>
            <a:r>
              <a:rPr kumimoji="1" lang="en-US" altLang="ja-JP"/>
              <a:t>5GB</a:t>
            </a:r>
            <a:r>
              <a:rPr kumimoji="1" lang="ja-JP" altLang="en-US"/>
              <a:t>のメモリを使うプロセスのみの復元にかかる時間</a:t>
            </a:r>
            <a:r>
              <a:rPr lang="ja-JP" altLang="en-US"/>
              <a:t>を測定</a:t>
            </a:r>
            <a:endParaRPr kumimoji="1" lang="en-US" altLang="ja-JP"/>
          </a:p>
          <a:p>
            <a:pPr lvl="1"/>
            <a:r>
              <a:rPr lang="en-US" altLang="ja-JP"/>
              <a:t>VM</a:t>
            </a:r>
            <a:r>
              <a:rPr lang="ja-JP" altLang="en-US"/>
              <a:t>が低負荷の場合，仮想化の影響がなくなったことで</a:t>
            </a:r>
            <a:r>
              <a:rPr lang="en-US" altLang="ja-JP"/>
              <a:t>25%</a:t>
            </a:r>
            <a:r>
              <a:rPr lang="ja-JP" altLang="en-US"/>
              <a:t>高速に</a:t>
            </a:r>
            <a:endParaRPr lang="en-US" altLang="ja-JP"/>
          </a:p>
          <a:p>
            <a:pPr lvl="1"/>
            <a:r>
              <a:rPr lang="en-US" altLang="ja-JP"/>
              <a:t>VM</a:t>
            </a:r>
            <a:r>
              <a:rPr lang="ja-JP" altLang="en-US"/>
              <a:t>が高負荷の場合，ディスク帯域制限により</a:t>
            </a:r>
            <a:r>
              <a:rPr lang="en-US" altLang="ja-JP"/>
              <a:t>1.8</a:t>
            </a:r>
            <a:r>
              <a:rPr lang="ja-JP" altLang="en-US"/>
              <a:t>倍以上高速に</a:t>
            </a:r>
            <a:endParaRPr lang="en-US" altLang="ja-JP"/>
          </a:p>
          <a:p>
            <a:r>
              <a:rPr lang="ja-JP" altLang="en-US"/>
              <a:t>帯域制限時のコンテナのディスクアクセス性能を測定</a:t>
            </a:r>
            <a:endParaRPr lang="en" altLang="ja-JP"/>
          </a:p>
          <a:p>
            <a:pPr lvl="1"/>
            <a:r>
              <a:rPr lang="en" altLang="ja-JP"/>
              <a:t>100MB/s</a:t>
            </a:r>
            <a:r>
              <a:rPr lang="ja-JP" altLang="en-US"/>
              <a:t>以上の制限では性能はほとんど低下しなかった</a:t>
            </a:r>
          </a:p>
          <a:p>
            <a:endParaRPr kumimoji="1" lang="ja-JP" altLang="en-US"/>
          </a:p>
        </p:txBody>
      </p:sp>
      <p:sp>
        <p:nvSpPr>
          <p:cNvPr id="2" name="タイトル 1">
            <a:extLst>
              <a:ext uri="{FF2B5EF4-FFF2-40B4-BE49-F238E27FC236}">
                <a16:creationId xmlns:a16="http://schemas.microsoft.com/office/drawing/2014/main" id="{EBFD4E27-2233-6A17-8AF7-E6CA22F94FAF}"/>
              </a:ext>
            </a:extLst>
          </p:cNvPr>
          <p:cNvSpPr>
            <a:spLocks noGrp="1"/>
          </p:cNvSpPr>
          <p:nvPr>
            <p:ph type="title"/>
          </p:nvPr>
        </p:nvSpPr>
        <p:spPr/>
        <p:txBody>
          <a:bodyPr/>
          <a:lstStyle/>
          <a:p>
            <a:r>
              <a:rPr kumimoji="1" lang="ja-JP" altLang="en-US"/>
              <a:t>実験</a:t>
            </a:r>
            <a:r>
              <a:rPr kumimoji="1" lang="en-US" altLang="ja-JP"/>
              <a:t>3</a:t>
            </a:r>
            <a:r>
              <a:rPr kumimoji="1" lang="ja-JP" altLang="en-US"/>
              <a:t>：プロセスのみの復元性能</a:t>
            </a:r>
          </a:p>
        </p:txBody>
      </p:sp>
      <p:sp>
        <p:nvSpPr>
          <p:cNvPr id="4" name="スライド番号プレースホルダー 3">
            <a:extLst>
              <a:ext uri="{FF2B5EF4-FFF2-40B4-BE49-F238E27FC236}">
                <a16:creationId xmlns:a16="http://schemas.microsoft.com/office/drawing/2014/main" id="{E1E9CD6F-EF95-8793-D215-C044A035853A}"/>
              </a:ext>
            </a:extLst>
          </p:cNvPr>
          <p:cNvSpPr>
            <a:spLocks noGrp="1"/>
          </p:cNvSpPr>
          <p:nvPr>
            <p:ph type="sldNum" sz="quarter" idx="12"/>
          </p:nvPr>
        </p:nvSpPr>
        <p:spPr/>
        <p:txBody>
          <a:bodyPr/>
          <a:lstStyle/>
          <a:p>
            <a:fld id="{748F7E27-9821-1144-B706-2A64A6E5983E}" type="slidenum">
              <a:rPr kumimoji="1" lang="ja-JP" altLang="en-US" smtClean="0"/>
              <a:t>15</a:t>
            </a:fld>
            <a:endParaRPr kumimoji="1" lang="ja-JP" altLang="en-US"/>
          </a:p>
        </p:txBody>
      </p:sp>
      <p:cxnSp>
        <p:nvCxnSpPr>
          <p:cNvPr id="9" name="Straight Arrow Connector 4">
            <a:extLst>
              <a:ext uri="{FF2B5EF4-FFF2-40B4-BE49-F238E27FC236}">
                <a16:creationId xmlns:a16="http://schemas.microsoft.com/office/drawing/2014/main" id="{4D356EE2-0B78-3083-1753-FA1393C2C7B2}"/>
              </a:ext>
            </a:extLst>
          </p:cNvPr>
          <p:cNvCxnSpPr>
            <a:cxnSpLocks/>
          </p:cNvCxnSpPr>
          <p:nvPr/>
        </p:nvCxnSpPr>
        <p:spPr>
          <a:xfrm>
            <a:off x="1955257" y="4472327"/>
            <a:ext cx="505323" cy="3141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DD519F1F-DB5E-6F6F-1496-F5B7F35E432B}"/>
              </a:ext>
            </a:extLst>
          </p:cNvPr>
          <p:cNvCxnSpPr>
            <a:cxnSpLocks/>
          </p:cNvCxnSpPr>
          <p:nvPr/>
        </p:nvCxnSpPr>
        <p:spPr>
          <a:xfrm>
            <a:off x="7150096" y="5083277"/>
            <a:ext cx="0" cy="3330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7">
            <a:extLst>
              <a:ext uri="{FF2B5EF4-FFF2-40B4-BE49-F238E27FC236}">
                <a16:creationId xmlns:a16="http://schemas.microsoft.com/office/drawing/2014/main" id="{17F50342-D0B1-72FB-BB4A-C6477A6CB5CB}"/>
              </a:ext>
            </a:extLst>
          </p:cNvPr>
          <p:cNvSpPr txBox="1"/>
          <p:nvPr/>
        </p:nvSpPr>
        <p:spPr>
          <a:xfrm flipH="1">
            <a:off x="7064806" y="5297785"/>
            <a:ext cx="857252" cy="400110"/>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2000" b="1"/>
              <a:t>1.8</a:t>
            </a:r>
            <a:r>
              <a:rPr lang="ja-JP" altLang="en-US" sz="2000" b="1"/>
              <a:t>倍</a:t>
            </a:r>
            <a:endParaRPr kumimoji="1" lang="ja-JP" altLang="en-US" sz="2000" b="1"/>
          </a:p>
        </p:txBody>
      </p:sp>
      <p:sp>
        <p:nvSpPr>
          <p:cNvPr id="21" name="テキスト ボックス 7">
            <a:extLst>
              <a:ext uri="{FF2B5EF4-FFF2-40B4-BE49-F238E27FC236}">
                <a16:creationId xmlns:a16="http://schemas.microsoft.com/office/drawing/2014/main" id="{120B434C-FB12-B38D-3B4A-13DC22632CBB}"/>
              </a:ext>
            </a:extLst>
          </p:cNvPr>
          <p:cNvSpPr txBox="1"/>
          <p:nvPr/>
        </p:nvSpPr>
        <p:spPr>
          <a:xfrm flipH="1">
            <a:off x="6253316" y="4629390"/>
            <a:ext cx="2227862" cy="292388"/>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sz="1300" b="1"/>
              <a:t>従来（制限なし）</a:t>
            </a:r>
            <a:endParaRPr kumimoji="1" lang="ja-JP" altLang="en-US" sz="1300" b="1"/>
          </a:p>
        </p:txBody>
      </p:sp>
      <p:sp>
        <p:nvSpPr>
          <p:cNvPr id="22" name="テキスト ボックス 7">
            <a:extLst>
              <a:ext uri="{FF2B5EF4-FFF2-40B4-BE49-F238E27FC236}">
                <a16:creationId xmlns:a16="http://schemas.microsoft.com/office/drawing/2014/main" id="{7F03BE29-7A96-DF76-B921-20C74285A2B9}"/>
              </a:ext>
            </a:extLst>
          </p:cNvPr>
          <p:cNvSpPr txBox="1"/>
          <p:nvPr/>
        </p:nvSpPr>
        <p:spPr>
          <a:xfrm flipH="1">
            <a:off x="5611811" y="3996810"/>
            <a:ext cx="2227862" cy="292388"/>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1300" b="1" err="1"/>
              <a:t>OVrestorer</a:t>
            </a:r>
            <a:r>
              <a:rPr lang="ja-JP" altLang="en-US" sz="1300" b="1"/>
              <a:t>（制限なし）</a:t>
            </a:r>
            <a:endParaRPr kumimoji="1" lang="ja-JP" altLang="en-US" sz="1300" b="1"/>
          </a:p>
        </p:txBody>
      </p:sp>
      <p:sp>
        <p:nvSpPr>
          <p:cNvPr id="10" name="テキスト ボックス 7">
            <a:extLst>
              <a:ext uri="{FF2B5EF4-FFF2-40B4-BE49-F238E27FC236}">
                <a16:creationId xmlns:a16="http://schemas.microsoft.com/office/drawing/2014/main" id="{ABF673FF-9D60-864D-6D35-B8DE3D8B3DDB}"/>
              </a:ext>
            </a:extLst>
          </p:cNvPr>
          <p:cNvSpPr txBox="1"/>
          <p:nvPr/>
        </p:nvSpPr>
        <p:spPr>
          <a:xfrm flipH="1">
            <a:off x="8756041" y="3772453"/>
            <a:ext cx="2227862" cy="292388"/>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sz="1300" b="1"/>
              <a:t>制限なし</a:t>
            </a:r>
            <a:endParaRPr kumimoji="1" lang="ja-JP" altLang="en-US" sz="1300" b="1"/>
          </a:p>
        </p:txBody>
      </p:sp>
    </p:spTree>
    <p:extLst>
      <p:ext uri="{BB962C8B-B14F-4D97-AF65-F5344CB8AC3E}">
        <p14:creationId xmlns:p14="http://schemas.microsoft.com/office/powerpoint/2010/main" val="2891233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CAAC9D-D2A0-7A14-3FA5-0EF09CBA92DC}"/>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0EFCF471-42BA-B771-4820-C0CF9010E185}"/>
              </a:ext>
            </a:extLst>
          </p:cNvPr>
          <p:cNvSpPr>
            <a:spLocks noGrp="1"/>
          </p:cNvSpPr>
          <p:nvPr>
            <p:ph idx="1"/>
          </p:nvPr>
        </p:nvSpPr>
        <p:spPr/>
        <p:txBody>
          <a:bodyPr>
            <a:normAutofit/>
          </a:bodyPr>
          <a:lstStyle/>
          <a:p>
            <a:pPr lvl="0"/>
            <a:r>
              <a:rPr lang="en-US" altLang="ja-JP" noProof="0"/>
              <a:t>VM</a:t>
            </a:r>
            <a:r>
              <a:rPr lang="ja-JP" altLang="en-US" noProof="0"/>
              <a:t>外から</a:t>
            </a:r>
            <a:r>
              <a:rPr lang="en-US" altLang="ja-JP" noProof="0"/>
              <a:t>VM</a:t>
            </a:r>
            <a:r>
              <a:rPr lang="ja-JP" altLang="en-US" noProof="0"/>
              <a:t>内にコンテナの状態を復元する</a:t>
            </a:r>
            <a:r>
              <a:rPr lang="en-US" altLang="ja-JP" err="1"/>
              <a:t>OVrestorer</a:t>
            </a:r>
            <a:r>
              <a:rPr lang="ja-JP" altLang="en-US" noProof="0"/>
              <a:t>を提案</a:t>
            </a:r>
            <a:endParaRPr lang="en-US" altLang="ja-JP" noProof="0"/>
          </a:p>
          <a:p>
            <a:pPr lvl="1"/>
            <a:r>
              <a:rPr lang="en-US" altLang="ja-JP"/>
              <a:t>VM</a:t>
            </a:r>
            <a:r>
              <a:rPr lang="ja-JP" altLang="en-US"/>
              <a:t>のメモリ上にあるプロセスの状態を保存しておいた状態で上書き</a:t>
            </a:r>
            <a:endParaRPr lang="en-US" altLang="ja-JP"/>
          </a:p>
          <a:p>
            <a:pPr lvl="1"/>
            <a:r>
              <a:rPr lang="en-US" altLang="ja-JP"/>
              <a:t>VM</a:t>
            </a:r>
            <a:r>
              <a:rPr lang="ja-JP" altLang="en-US"/>
              <a:t>内のコンテナ復元支援機構と協調して動作</a:t>
            </a:r>
            <a:endParaRPr lang="en-US" altLang="ja-JP" noProof="0"/>
          </a:p>
          <a:p>
            <a:pPr lvl="1"/>
            <a:r>
              <a:rPr lang="ja-JP" altLang="en-US"/>
              <a:t>仮想化や負荷が状態復元に及ぼす影響を最小化</a:t>
            </a:r>
            <a:endParaRPr lang="en-US" altLang="ja-JP"/>
          </a:p>
          <a:p>
            <a:pPr lvl="1"/>
            <a:r>
              <a:rPr lang="en-US" altLang="ja-JP"/>
              <a:t>VM</a:t>
            </a:r>
            <a:r>
              <a:rPr lang="ja-JP" altLang="en-US"/>
              <a:t>が高負荷でも高速にコンテナを復元できること</a:t>
            </a:r>
            <a:r>
              <a:rPr lang="ja-JP" altLang="en-US" noProof="0"/>
              <a:t>を確認</a:t>
            </a:r>
            <a:endParaRPr lang="en-US" altLang="ja-JP" noProof="0"/>
          </a:p>
          <a:p>
            <a:pPr lvl="1"/>
            <a:endParaRPr lang="en-US" altLang="ja-JP"/>
          </a:p>
          <a:p>
            <a:r>
              <a:rPr lang="ja-JP" altLang="en-US"/>
              <a:t>今後の課題</a:t>
            </a:r>
            <a:endParaRPr lang="en-US" altLang="ja-JP"/>
          </a:p>
          <a:p>
            <a:pPr lvl="1"/>
            <a:r>
              <a:rPr lang="ja-JP" altLang="en-US"/>
              <a:t>コンテナのより多くの状態を</a:t>
            </a:r>
            <a:r>
              <a:rPr lang="en-US" altLang="ja-JP"/>
              <a:t>VM</a:t>
            </a:r>
            <a:r>
              <a:rPr lang="ja-JP" altLang="en-US"/>
              <a:t>外から復元できるようにする</a:t>
            </a:r>
            <a:endParaRPr lang="en-US" altLang="ja-JP"/>
          </a:p>
          <a:p>
            <a:pPr lvl="1"/>
            <a:r>
              <a:rPr lang="en-JP" altLang="ja-JP"/>
              <a:t>VM</a:t>
            </a:r>
            <a:r>
              <a:rPr lang="ja-JP" altLang="en-JP"/>
              <a:t>外</a:t>
            </a:r>
            <a:r>
              <a:rPr lang="ja-JP" altLang="en-US"/>
              <a:t>から復元できない状態はすべて</a:t>
            </a:r>
            <a:r>
              <a:rPr lang="en-US" altLang="ja-JP"/>
              <a:t>OS</a:t>
            </a:r>
            <a:r>
              <a:rPr lang="ja-JP" altLang="en-US"/>
              <a:t>内で復元できるようにする</a:t>
            </a:r>
          </a:p>
        </p:txBody>
      </p:sp>
      <p:sp>
        <p:nvSpPr>
          <p:cNvPr id="5" name="スライド番号プレースホルダー 4">
            <a:extLst>
              <a:ext uri="{FF2B5EF4-FFF2-40B4-BE49-F238E27FC236}">
                <a16:creationId xmlns:a16="http://schemas.microsoft.com/office/drawing/2014/main" id="{B78F303F-FE4F-A774-FC08-283C861E6360}"/>
              </a:ext>
            </a:extLst>
          </p:cNvPr>
          <p:cNvSpPr>
            <a:spLocks noGrp="1"/>
          </p:cNvSpPr>
          <p:nvPr>
            <p:ph type="sldNum" sz="quarter" idx="12"/>
          </p:nvPr>
        </p:nvSpPr>
        <p:spPr/>
        <p:txBody>
          <a:bodyPr/>
          <a:lstStyle/>
          <a:p>
            <a:fld id="{748F7E27-9821-1144-B706-2A64A6E5983E}" type="slidenum">
              <a:rPr kumimoji="1" lang="ja-JP" altLang="en-US" smtClean="0"/>
              <a:t>16</a:t>
            </a:fld>
            <a:endParaRPr kumimoji="1" lang="ja-JP" altLang="en-US"/>
          </a:p>
        </p:txBody>
      </p:sp>
    </p:spTree>
    <p:extLst>
      <p:ext uri="{BB962C8B-B14F-4D97-AF65-F5344CB8AC3E}">
        <p14:creationId xmlns:p14="http://schemas.microsoft.com/office/powerpoint/2010/main" val="3529155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B97E2072-E2AC-1AEA-71C6-ABE08D2C6D7A}"/>
              </a:ext>
            </a:extLst>
          </p:cNvPr>
          <p:cNvSpPr/>
          <p:nvPr/>
        </p:nvSpPr>
        <p:spPr>
          <a:xfrm>
            <a:off x="2073485" y="4335202"/>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B694A41-2CA3-94FE-AADD-E421B06BD5DB}"/>
              </a:ext>
            </a:extLst>
          </p:cNvPr>
          <p:cNvSpPr>
            <a:spLocks noGrp="1"/>
          </p:cNvSpPr>
          <p:nvPr>
            <p:ph type="title"/>
          </p:nvPr>
        </p:nvSpPr>
        <p:spPr/>
        <p:txBody>
          <a:bodyPr/>
          <a:lstStyle/>
          <a:p>
            <a:r>
              <a:rPr kumimoji="1" lang="ja-JP" altLang="en-US"/>
              <a:t>仮想マシン</a:t>
            </a:r>
            <a:r>
              <a:rPr kumimoji="1" lang="en-US" altLang="ja-JP"/>
              <a:t>(VM)</a:t>
            </a:r>
            <a:r>
              <a:rPr kumimoji="1" lang="ja-JP" altLang="en-US"/>
              <a:t>による仮想化の影響</a:t>
            </a:r>
          </a:p>
        </p:txBody>
      </p:sp>
      <p:sp>
        <p:nvSpPr>
          <p:cNvPr id="3" name="コンテンツ プレースホルダー 2">
            <a:extLst>
              <a:ext uri="{FF2B5EF4-FFF2-40B4-BE49-F238E27FC236}">
                <a16:creationId xmlns:a16="http://schemas.microsoft.com/office/drawing/2014/main" id="{940EDF8F-EBA1-D4ED-CBAF-F1A37F6BCBC3}"/>
              </a:ext>
            </a:extLst>
          </p:cNvPr>
          <p:cNvSpPr>
            <a:spLocks noGrp="1"/>
          </p:cNvSpPr>
          <p:nvPr>
            <p:ph idx="1"/>
          </p:nvPr>
        </p:nvSpPr>
        <p:spPr>
          <a:xfrm>
            <a:off x="838200" y="1418898"/>
            <a:ext cx="11059886" cy="4758066"/>
          </a:xfrm>
        </p:spPr>
        <p:txBody>
          <a:bodyPr/>
          <a:lstStyle/>
          <a:p>
            <a:r>
              <a:rPr lang="ja-JP" altLang="en-US"/>
              <a:t>クラウドではコンテナを</a:t>
            </a:r>
            <a:r>
              <a:rPr lang="en-US" altLang="ja-JP"/>
              <a:t>VM</a:t>
            </a:r>
            <a:r>
              <a:rPr lang="ja-JP" altLang="en-US"/>
              <a:t>内で動作させることが多い</a:t>
            </a:r>
            <a:endParaRPr lang="en-US" altLang="ja-JP"/>
          </a:p>
          <a:p>
            <a:pPr lvl="1"/>
            <a:r>
              <a:rPr lang="en-US" altLang="ja-JP"/>
              <a:t>VM</a:t>
            </a:r>
            <a:r>
              <a:rPr lang="ja-JP" altLang="en-US"/>
              <a:t>は物理マシンより柔軟な扱いができるため</a:t>
            </a:r>
            <a:endParaRPr lang="en-US" altLang="ja-JP"/>
          </a:p>
          <a:p>
            <a:r>
              <a:rPr lang="en-US" altLang="ja-JP"/>
              <a:t>VM</a:t>
            </a:r>
            <a:r>
              <a:rPr lang="ja-JP" altLang="en-US"/>
              <a:t>内で動作する状態保存復元機構が仮想化の影響を受ける</a:t>
            </a:r>
            <a:endParaRPr lang="en-US" altLang="ja-JP"/>
          </a:p>
          <a:p>
            <a:pPr lvl="1"/>
            <a:r>
              <a:rPr lang="ja-JP" altLang="en-US"/>
              <a:t>コンテナの状態保存性能が仮想化により低下</a:t>
            </a:r>
            <a:r>
              <a:rPr lang="en-US" altLang="ja-JP"/>
              <a:t> </a:t>
            </a:r>
            <a:r>
              <a:rPr lang="en-US" altLang="ja-JP" sz="2000"/>
              <a:t>[</a:t>
            </a:r>
            <a:r>
              <a:rPr lang="ja-JP" altLang="en-US" sz="2000"/>
              <a:t>朝倉</a:t>
            </a:r>
            <a:r>
              <a:rPr lang="en-US" altLang="ja-JP" sz="2000"/>
              <a:t>+,OS</a:t>
            </a:r>
            <a:r>
              <a:rPr lang="ja-JP" altLang="en-US" sz="2000"/>
              <a:t>研究会</a:t>
            </a:r>
            <a:r>
              <a:rPr lang="en-US" altLang="ja-JP" sz="2000"/>
              <a:t>’24]</a:t>
            </a:r>
          </a:p>
          <a:p>
            <a:pPr lvl="1"/>
            <a:r>
              <a:rPr lang="ja-JP" altLang="en-US"/>
              <a:t>コンテナマイグレーションの性能も低下する</a:t>
            </a:r>
            <a:endParaRPr lang="en-US" altLang="ja-JP"/>
          </a:p>
          <a:p>
            <a:pPr lvl="2"/>
            <a:r>
              <a:rPr lang="ja-JP" altLang="en-US"/>
              <a:t>オーバヘッドの主な原因はネットワーク仮想化と報告</a:t>
            </a:r>
            <a:r>
              <a:rPr lang="en-US" altLang="ja-JP"/>
              <a:t> </a:t>
            </a:r>
            <a:r>
              <a:rPr lang="en-US" altLang="ja-JP" sz="1800"/>
              <a:t>[Prakash+, VEE’22]</a:t>
            </a:r>
          </a:p>
        </p:txBody>
      </p:sp>
      <p:sp>
        <p:nvSpPr>
          <p:cNvPr id="4" name="正方形/長方形 18">
            <a:extLst>
              <a:ext uri="{FF2B5EF4-FFF2-40B4-BE49-F238E27FC236}">
                <a16:creationId xmlns:a16="http://schemas.microsoft.com/office/drawing/2014/main" id="{A3ECAFA8-14AB-05EB-F59A-F162943228C6}"/>
              </a:ext>
            </a:extLst>
          </p:cNvPr>
          <p:cNvSpPr/>
          <p:nvPr/>
        </p:nvSpPr>
        <p:spPr>
          <a:xfrm>
            <a:off x="2327377" y="4386107"/>
            <a:ext cx="3530936" cy="2092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四角形: 角を丸くする 11">
            <a:extLst>
              <a:ext uri="{FF2B5EF4-FFF2-40B4-BE49-F238E27FC236}">
                <a16:creationId xmlns:a16="http://schemas.microsoft.com/office/drawing/2014/main" id="{0BB2EB90-3708-7A40-2BF8-35D37E6B6D69}"/>
              </a:ext>
            </a:extLst>
          </p:cNvPr>
          <p:cNvSpPr/>
          <p:nvPr/>
        </p:nvSpPr>
        <p:spPr>
          <a:xfrm>
            <a:off x="2419349" y="4797336"/>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テキスト ボックス 6">
            <a:extLst>
              <a:ext uri="{FF2B5EF4-FFF2-40B4-BE49-F238E27FC236}">
                <a16:creationId xmlns:a16="http://schemas.microsoft.com/office/drawing/2014/main" id="{EF87B516-9C11-1B6E-B475-3AFD9F208EBF}"/>
              </a:ext>
            </a:extLst>
          </p:cNvPr>
          <p:cNvSpPr txBox="1"/>
          <p:nvPr/>
        </p:nvSpPr>
        <p:spPr>
          <a:xfrm>
            <a:off x="3785754" y="4448046"/>
            <a:ext cx="838200"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D3EBDBAA-27D1-F0E1-93D3-21678D49D638}"/>
              </a:ext>
            </a:extLst>
          </p:cNvPr>
          <p:cNvSpPr txBox="1"/>
          <p:nvPr/>
        </p:nvSpPr>
        <p:spPr>
          <a:xfrm>
            <a:off x="3646054" y="4000066"/>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FC22F76F-FDE3-4A4E-EB64-24EF613C8811}"/>
              </a:ext>
            </a:extLst>
          </p:cNvPr>
          <p:cNvSpPr/>
          <p:nvPr/>
        </p:nvSpPr>
        <p:spPr>
          <a:xfrm>
            <a:off x="2700010" y="5893958"/>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状態保存復元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Explosion 2 16">
            <a:extLst>
              <a:ext uri="{FF2B5EF4-FFF2-40B4-BE49-F238E27FC236}">
                <a16:creationId xmlns:a16="http://schemas.microsoft.com/office/drawing/2014/main" id="{AFF4648E-464C-6531-44D6-61013B4FCA4B}"/>
              </a:ext>
            </a:extLst>
          </p:cNvPr>
          <p:cNvSpPr/>
          <p:nvPr/>
        </p:nvSpPr>
        <p:spPr>
          <a:xfrm>
            <a:off x="2089690" y="4305213"/>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43B3B973-59D6-1572-C0DA-426AA5C138BB}"/>
              </a:ext>
            </a:extLst>
          </p:cNvPr>
          <p:cNvSpPr/>
          <p:nvPr/>
        </p:nvSpPr>
        <p:spPr>
          <a:xfrm>
            <a:off x="4273910" y="4789936"/>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4CF65892-3DD3-5491-B7E5-C63ED6B66233}"/>
              </a:ext>
            </a:extLst>
          </p:cNvPr>
          <p:cNvSpPr/>
          <p:nvPr/>
        </p:nvSpPr>
        <p:spPr>
          <a:xfrm rot="19194042">
            <a:off x="3333781" y="5438318"/>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a:extLst>
              <a:ext uri="{FF2B5EF4-FFF2-40B4-BE49-F238E27FC236}">
                <a16:creationId xmlns:a16="http://schemas.microsoft.com/office/drawing/2014/main" id="{6202ECBF-8B11-98B4-9C63-EB3248961A21}"/>
              </a:ext>
            </a:extLst>
          </p:cNvPr>
          <p:cNvSpPr/>
          <p:nvPr/>
        </p:nvSpPr>
        <p:spPr>
          <a:xfrm rot="13707560">
            <a:off x="4188891" y="5398986"/>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4F09F39F-83D2-1C49-874E-BA9E7D1AA20F}"/>
              </a:ext>
            </a:extLst>
          </p:cNvPr>
          <p:cNvSpPr/>
          <p:nvPr/>
        </p:nvSpPr>
        <p:spPr>
          <a:xfrm>
            <a:off x="4601587" y="5379730"/>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C0696B6-D179-5B74-CB1A-67EBEB64272A}"/>
              </a:ext>
            </a:extLst>
          </p:cNvPr>
          <p:cNvSpPr/>
          <p:nvPr/>
        </p:nvSpPr>
        <p:spPr>
          <a:xfrm>
            <a:off x="2407134" y="5535765"/>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graphicFrame>
        <p:nvGraphicFramePr>
          <p:cNvPr id="16" name="グラフ 5">
            <a:extLst>
              <a:ext uri="{FF2B5EF4-FFF2-40B4-BE49-F238E27FC236}">
                <a16:creationId xmlns:a16="http://schemas.microsoft.com/office/drawing/2014/main" id="{EFA23A72-0AB2-5CE3-22FB-7CEA0B8EA6A2}"/>
              </a:ext>
            </a:extLst>
          </p:cNvPr>
          <p:cNvGraphicFramePr>
            <a:graphicFrameLocks/>
          </p:cNvGraphicFramePr>
          <p:nvPr>
            <p:extLst>
              <p:ext uri="{D42A27DB-BD31-4B8C-83A1-F6EECF244321}">
                <p14:modId xmlns:p14="http://schemas.microsoft.com/office/powerpoint/2010/main" val="1438626205"/>
              </p:ext>
            </p:extLst>
          </p:nvPr>
        </p:nvGraphicFramePr>
        <p:xfrm>
          <a:off x="6484980" y="3940727"/>
          <a:ext cx="4883344" cy="2878006"/>
        </p:xfrm>
        <a:graphic>
          <a:graphicData uri="http://schemas.openxmlformats.org/drawingml/2006/chart">
            <c:chart xmlns:c="http://schemas.openxmlformats.org/drawingml/2006/chart" xmlns:r="http://schemas.openxmlformats.org/officeDocument/2006/relationships" r:id="rId3"/>
          </a:graphicData>
        </a:graphic>
      </p:graphicFrame>
      <p:sp>
        <p:nvSpPr>
          <p:cNvPr id="19" name="スライド番号プレースホルダー 18">
            <a:extLst>
              <a:ext uri="{FF2B5EF4-FFF2-40B4-BE49-F238E27FC236}">
                <a16:creationId xmlns:a16="http://schemas.microsoft.com/office/drawing/2014/main" id="{9CF5E104-0FEA-D4BB-346B-E29D3E7E371F}"/>
              </a:ext>
            </a:extLst>
          </p:cNvPr>
          <p:cNvSpPr>
            <a:spLocks noGrp="1"/>
          </p:cNvSpPr>
          <p:nvPr>
            <p:ph type="sldNum" sz="quarter" idx="12"/>
          </p:nvPr>
        </p:nvSpPr>
        <p:spPr/>
        <p:txBody>
          <a:bodyPr/>
          <a:lstStyle/>
          <a:p>
            <a:fld id="{748F7E27-9821-1144-B706-2A64A6E5983E}" type="slidenum">
              <a:rPr kumimoji="1" lang="ja-JP" altLang="en-US" smtClean="0"/>
              <a:t>17</a:t>
            </a:fld>
            <a:endParaRPr kumimoji="1" lang="ja-JP" altLang="en-US"/>
          </a:p>
        </p:txBody>
      </p:sp>
    </p:spTree>
    <p:extLst>
      <p:ext uri="{BB962C8B-B14F-4D97-AF65-F5344CB8AC3E}">
        <p14:creationId xmlns:p14="http://schemas.microsoft.com/office/powerpoint/2010/main" val="1658481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ADCC7B6B-C1EA-0D45-4845-A12A57C57BE8}"/>
              </a:ext>
            </a:extLst>
          </p:cNvPr>
          <p:cNvSpPr/>
          <p:nvPr/>
        </p:nvSpPr>
        <p:spPr>
          <a:xfrm>
            <a:off x="1730586" y="4281575"/>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78BBFAA-1A9C-453A-EB2C-FD540225CBE2}"/>
              </a:ext>
            </a:extLst>
          </p:cNvPr>
          <p:cNvSpPr>
            <a:spLocks noGrp="1"/>
          </p:cNvSpPr>
          <p:nvPr>
            <p:ph type="title"/>
          </p:nvPr>
        </p:nvSpPr>
        <p:spPr/>
        <p:txBody>
          <a:bodyPr/>
          <a:lstStyle/>
          <a:p>
            <a:r>
              <a:rPr lang="ja-JP" altLang="en-US"/>
              <a:t>仮想化と</a:t>
            </a:r>
            <a:r>
              <a:rPr kumimoji="1" lang="ja-JP" altLang="en-US"/>
              <a:t>負荷の影響</a:t>
            </a:r>
          </a:p>
        </p:txBody>
      </p:sp>
      <p:sp>
        <p:nvSpPr>
          <p:cNvPr id="3" name="コンテンツ プレースホルダー 2">
            <a:extLst>
              <a:ext uri="{FF2B5EF4-FFF2-40B4-BE49-F238E27FC236}">
                <a16:creationId xmlns:a16="http://schemas.microsoft.com/office/drawing/2014/main" id="{B21F0B68-1709-D582-A156-16119D2B7853}"/>
              </a:ext>
            </a:extLst>
          </p:cNvPr>
          <p:cNvSpPr>
            <a:spLocks noGrp="1"/>
          </p:cNvSpPr>
          <p:nvPr>
            <p:ph idx="1"/>
          </p:nvPr>
        </p:nvSpPr>
        <p:spPr/>
        <p:txBody>
          <a:bodyPr/>
          <a:lstStyle/>
          <a:p>
            <a:r>
              <a:rPr lang="en" altLang="ja-JP"/>
              <a:t>VM</a:t>
            </a:r>
            <a:r>
              <a:rPr lang="ja-JP" altLang="en-US"/>
              <a:t>内で動作するコンテナ管理機構は仮想化の影響を受ける</a:t>
            </a:r>
          </a:p>
          <a:p>
            <a:pPr lvl="1"/>
            <a:r>
              <a:rPr lang="ja-JP" altLang="en-US"/>
              <a:t>仮想化のオーバヘッドによりコンテナの状態の保存・復元性能が低下</a:t>
            </a:r>
          </a:p>
          <a:p>
            <a:r>
              <a:rPr lang="ja-JP" altLang="en-US"/>
              <a:t>コンテナ管理機構は</a:t>
            </a:r>
            <a:r>
              <a:rPr lang="en" altLang="ja-JP"/>
              <a:t>VM</a:t>
            </a:r>
            <a:r>
              <a:rPr lang="ja-JP" altLang="en-US"/>
              <a:t>の負荷の影響も受ける</a:t>
            </a:r>
          </a:p>
          <a:p>
            <a:pPr lvl="1"/>
            <a:r>
              <a:rPr lang="en" altLang="ja-JP"/>
              <a:t>VM</a:t>
            </a:r>
            <a:r>
              <a:rPr lang="ja-JP" altLang="en-US"/>
              <a:t>内にある多くのコンテナのいくつかの負荷が高くなった場合</a:t>
            </a:r>
          </a:p>
          <a:p>
            <a:pPr lvl="1"/>
            <a:r>
              <a:rPr lang="ja-JP" altLang="en-US"/>
              <a:t>負荷によりコンテナの状態の保存・復元性能が低下</a:t>
            </a:r>
          </a:p>
          <a:p>
            <a:pPr lvl="1"/>
            <a:r>
              <a:rPr lang="ja-JP" altLang="en-US"/>
              <a:t>保存・復元処理による負荷の増大によりコンテナの性能も低下</a:t>
            </a:r>
          </a:p>
        </p:txBody>
      </p:sp>
      <p:sp>
        <p:nvSpPr>
          <p:cNvPr id="5" name="四角形: 角を丸くする 11">
            <a:extLst>
              <a:ext uri="{FF2B5EF4-FFF2-40B4-BE49-F238E27FC236}">
                <a16:creationId xmlns:a16="http://schemas.microsoft.com/office/drawing/2014/main" id="{43510B43-F384-D03F-9763-A2BF399B3125}"/>
              </a:ext>
            </a:extLst>
          </p:cNvPr>
          <p:cNvSpPr/>
          <p:nvPr/>
        </p:nvSpPr>
        <p:spPr>
          <a:xfrm>
            <a:off x="2076450" y="474370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C9E6F132-4086-9758-A001-A167BA2C040F}"/>
              </a:ext>
            </a:extLst>
          </p:cNvPr>
          <p:cNvSpPr txBox="1"/>
          <p:nvPr/>
        </p:nvSpPr>
        <p:spPr>
          <a:xfrm>
            <a:off x="3303155" y="3935881"/>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43B1B207-4644-E497-DF7D-82B2B6FDCA33}"/>
              </a:ext>
            </a:extLst>
          </p:cNvPr>
          <p:cNvSpPr/>
          <p:nvPr/>
        </p:nvSpPr>
        <p:spPr>
          <a:xfrm>
            <a:off x="2357111" y="584033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状態保存復元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Explosion 2 16">
            <a:extLst>
              <a:ext uri="{FF2B5EF4-FFF2-40B4-BE49-F238E27FC236}">
                <a16:creationId xmlns:a16="http://schemas.microsoft.com/office/drawing/2014/main" id="{0CDB42AE-9D99-EBDC-1B89-129802DAB8FA}"/>
              </a:ext>
            </a:extLst>
          </p:cNvPr>
          <p:cNvSpPr/>
          <p:nvPr/>
        </p:nvSpPr>
        <p:spPr>
          <a:xfrm>
            <a:off x="1464656" y="3868074"/>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7894D36A-84AA-5F8B-2EE9-0DAA89985F0A}"/>
              </a:ext>
            </a:extLst>
          </p:cNvPr>
          <p:cNvSpPr/>
          <p:nvPr/>
        </p:nvSpPr>
        <p:spPr>
          <a:xfrm>
            <a:off x="3931011" y="473630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DF847BFB-BC71-2D56-B1B0-1805D1EC7D28}"/>
              </a:ext>
            </a:extLst>
          </p:cNvPr>
          <p:cNvSpPr/>
          <p:nvPr/>
        </p:nvSpPr>
        <p:spPr>
          <a:xfrm rot="19194042">
            <a:off x="2990882" y="5384691"/>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31E43A43-FF94-1370-8E30-D9BD86E04D85}"/>
              </a:ext>
            </a:extLst>
          </p:cNvPr>
          <p:cNvSpPr/>
          <p:nvPr/>
        </p:nvSpPr>
        <p:spPr>
          <a:xfrm>
            <a:off x="4795479" y="5142852"/>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3BB0321-F9E9-BF33-7D4F-47B71A628180}"/>
              </a:ext>
            </a:extLst>
          </p:cNvPr>
          <p:cNvSpPr/>
          <p:nvPr/>
        </p:nvSpPr>
        <p:spPr>
          <a:xfrm>
            <a:off x="1827943" y="5547783"/>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graphicFrame>
        <p:nvGraphicFramePr>
          <p:cNvPr id="4" name="グラフ 4">
            <a:extLst>
              <a:ext uri="{FF2B5EF4-FFF2-40B4-BE49-F238E27FC236}">
                <a16:creationId xmlns:a16="http://schemas.microsoft.com/office/drawing/2014/main" id="{C18A19D1-6734-8A87-0D89-AA5A23EBC459}"/>
              </a:ext>
            </a:extLst>
          </p:cNvPr>
          <p:cNvGraphicFramePr>
            <a:graphicFrameLocks/>
          </p:cNvGraphicFramePr>
          <p:nvPr>
            <p:extLst>
              <p:ext uri="{D42A27DB-BD31-4B8C-83A1-F6EECF244321}">
                <p14:modId xmlns:p14="http://schemas.microsoft.com/office/powerpoint/2010/main" val="2842909338"/>
              </p:ext>
            </p:extLst>
          </p:nvPr>
        </p:nvGraphicFramePr>
        <p:xfrm>
          <a:off x="6278617" y="3987515"/>
          <a:ext cx="4493484"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6" name="スライド番号プレースホルダー 15">
            <a:extLst>
              <a:ext uri="{FF2B5EF4-FFF2-40B4-BE49-F238E27FC236}">
                <a16:creationId xmlns:a16="http://schemas.microsoft.com/office/drawing/2014/main" id="{5613C2B1-B2B6-FCFA-D63B-89247B75BA26}"/>
              </a:ext>
            </a:extLst>
          </p:cNvPr>
          <p:cNvSpPr>
            <a:spLocks noGrp="1"/>
          </p:cNvSpPr>
          <p:nvPr>
            <p:ph type="sldNum" sz="quarter" idx="12"/>
          </p:nvPr>
        </p:nvSpPr>
        <p:spPr/>
        <p:txBody>
          <a:bodyPr/>
          <a:lstStyle/>
          <a:p>
            <a:fld id="{748F7E27-9821-1144-B706-2A64A6E5983E}" type="slidenum">
              <a:rPr kumimoji="1" lang="ja-JP" altLang="en-US" smtClean="0"/>
              <a:t>18</a:t>
            </a:fld>
            <a:endParaRPr kumimoji="1" lang="ja-JP" altLang="en-US"/>
          </a:p>
        </p:txBody>
      </p:sp>
    </p:spTree>
    <p:extLst>
      <p:ext uri="{BB962C8B-B14F-4D97-AF65-F5344CB8AC3E}">
        <p14:creationId xmlns:p14="http://schemas.microsoft.com/office/powerpoint/2010/main" val="23647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E4874C-9F59-6CFC-91E6-2B3EA041D4A1}"/>
              </a:ext>
            </a:extLst>
          </p:cNvPr>
          <p:cNvSpPr>
            <a:spLocks noGrp="1"/>
          </p:cNvSpPr>
          <p:nvPr>
            <p:ph type="title"/>
          </p:nvPr>
        </p:nvSpPr>
        <p:spPr/>
        <p:txBody>
          <a:bodyPr/>
          <a:lstStyle/>
          <a:p>
            <a:r>
              <a:rPr kumimoji="1" lang="ja-JP" altLang="en-US"/>
              <a:t>ファイルシステム情報の復元（一部）</a:t>
            </a:r>
          </a:p>
        </p:txBody>
      </p:sp>
      <p:sp>
        <p:nvSpPr>
          <p:cNvPr id="3" name="コンテンツ プレースホルダー 2">
            <a:extLst>
              <a:ext uri="{FF2B5EF4-FFF2-40B4-BE49-F238E27FC236}">
                <a16:creationId xmlns:a16="http://schemas.microsoft.com/office/drawing/2014/main" id="{190B932B-1EF2-5EE0-6568-24141FA5E8E6}"/>
              </a:ext>
            </a:extLst>
          </p:cNvPr>
          <p:cNvSpPr>
            <a:spLocks noGrp="1"/>
          </p:cNvSpPr>
          <p:nvPr>
            <p:ph idx="1"/>
          </p:nvPr>
        </p:nvSpPr>
        <p:spPr/>
        <p:txBody>
          <a:bodyPr/>
          <a:lstStyle/>
          <a:p>
            <a:r>
              <a:rPr kumimoji="1" lang="en-US" altLang="ja-JP"/>
              <a:t>VM</a:t>
            </a:r>
            <a:r>
              <a:rPr kumimoji="1" lang="ja-JP" altLang="en-US"/>
              <a:t>外からプロセスのファイルシステム情報を復元</a:t>
            </a:r>
            <a:endParaRPr kumimoji="1" lang="en-US" altLang="ja-JP"/>
          </a:p>
          <a:p>
            <a:pPr lvl="1"/>
            <a:r>
              <a:rPr lang="ja-JP" altLang="en-US"/>
              <a:t>ファイル等の作成時に設定されるアクセス権</a:t>
            </a:r>
            <a:r>
              <a:rPr lang="en-US" altLang="ja-JP"/>
              <a:t>(</a:t>
            </a:r>
            <a:r>
              <a:rPr lang="en-US" altLang="ja-JP" err="1"/>
              <a:t>umask</a:t>
            </a:r>
            <a:r>
              <a:rPr lang="en-US" altLang="ja-JP"/>
              <a:t>)</a:t>
            </a:r>
          </a:p>
          <a:p>
            <a:r>
              <a:rPr lang="ja-JP" altLang="en-US"/>
              <a:t>ファイルシステム構造体の</a:t>
            </a:r>
            <a:r>
              <a:rPr kumimoji="1" lang="en-US" altLang="ja-JP" err="1"/>
              <a:t>umask</a:t>
            </a:r>
            <a:r>
              <a:rPr kumimoji="1" lang="ja-JP" altLang="en-US"/>
              <a:t>メンバの値を</a:t>
            </a:r>
            <a:r>
              <a:rPr lang="ja-JP" altLang="en-US"/>
              <a:t>書き換え</a:t>
            </a:r>
            <a:endParaRPr lang="en-US" altLang="ja-JP"/>
          </a:p>
          <a:p>
            <a:pPr lvl="1"/>
            <a:r>
              <a:rPr lang="ja-JP" altLang="en-US"/>
              <a:t>状態が保存されたイメージファイルを解析し，</a:t>
            </a:r>
            <a:r>
              <a:rPr lang="en-US" altLang="ja-JP" err="1"/>
              <a:t>umask</a:t>
            </a:r>
            <a:r>
              <a:rPr lang="ja-JP" altLang="en-US"/>
              <a:t>の値を取得</a:t>
            </a:r>
            <a:endParaRPr kumimoji="1" lang="en-US" altLang="ja-JP"/>
          </a:p>
          <a:p>
            <a:pPr lvl="1"/>
            <a:r>
              <a:rPr lang="ja-JP" altLang="en-US"/>
              <a:t>プロセス</a:t>
            </a:r>
            <a:r>
              <a:rPr lang="en-US" altLang="ja-JP"/>
              <a:t>ID</a:t>
            </a:r>
            <a:r>
              <a:rPr lang="ja-JP" altLang="en-US"/>
              <a:t>からプロセス</a:t>
            </a:r>
            <a:r>
              <a:rPr lang="ja-JP" altLang="en-US">
                <a:solidFill>
                  <a:schemeClr val="tx1"/>
                </a:solidFill>
                <a:latin typeface="Yu Gothic Medium" panose="020B0400000000000000" pitchFamily="34" charset="-128"/>
                <a:ea typeface="Yu Gothic Medium" panose="020B0400000000000000" pitchFamily="34" charset="-128"/>
              </a:rPr>
              <a:t>構造体を探し，ファイルシステム構造体を特定</a:t>
            </a:r>
            <a:endParaRPr lang="en-US" altLang="ja-JP">
              <a:solidFill>
                <a:schemeClr val="tx1"/>
              </a:solidFill>
              <a:latin typeface="Yu Gothic Medium" panose="020B0400000000000000" pitchFamily="34" charset="-128"/>
              <a:ea typeface="Yu Gothic Medium" panose="020B0400000000000000" pitchFamily="34" charset="-128"/>
            </a:endParaRPr>
          </a:p>
          <a:p>
            <a:pPr lvl="1"/>
            <a:endParaRPr lang="en-JP" altLang="ja-JP">
              <a:solidFill>
                <a:schemeClr val="tx1"/>
              </a:solidFill>
              <a:latin typeface="Yu Gothic Medium" panose="020B0400000000000000" pitchFamily="34" charset="-128"/>
              <a:ea typeface="Yu Gothic Medium" panose="020B0400000000000000" pitchFamily="34" charset="-128"/>
            </a:endParaRPr>
          </a:p>
          <a:p>
            <a:pPr lvl="1"/>
            <a:endParaRPr kumimoji="1" lang="ja-JP" altLang="en-US"/>
          </a:p>
        </p:txBody>
      </p:sp>
      <p:sp>
        <p:nvSpPr>
          <p:cNvPr id="6" name="Rounded Rectangle 10">
            <a:extLst>
              <a:ext uri="{FF2B5EF4-FFF2-40B4-BE49-F238E27FC236}">
                <a16:creationId xmlns:a16="http://schemas.microsoft.com/office/drawing/2014/main" id="{13DF9D46-59D5-5CD6-315C-77F32C4E013C}"/>
              </a:ext>
            </a:extLst>
          </p:cNvPr>
          <p:cNvSpPr/>
          <p:nvPr/>
        </p:nvSpPr>
        <p:spPr>
          <a:xfrm>
            <a:off x="4293449" y="4996573"/>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7" name="正方形/長方形 18">
            <a:extLst>
              <a:ext uri="{FF2B5EF4-FFF2-40B4-BE49-F238E27FC236}">
                <a16:creationId xmlns:a16="http://schemas.microsoft.com/office/drawing/2014/main" id="{3D16CB7D-C77D-95D9-6393-6DD2FB8725E7}"/>
              </a:ext>
            </a:extLst>
          </p:cNvPr>
          <p:cNvSpPr/>
          <p:nvPr/>
        </p:nvSpPr>
        <p:spPr>
          <a:xfrm>
            <a:off x="7111282" y="4302328"/>
            <a:ext cx="4046832" cy="227354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BB14FE9-8CD8-EF6A-E930-10B48E8E7706}"/>
              </a:ext>
            </a:extLst>
          </p:cNvPr>
          <p:cNvSpPr txBox="1"/>
          <p:nvPr/>
        </p:nvSpPr>
        <p:spPr>
          <a:xfrm>
            <a:off x="8391748" y="4302328"/>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19E8DB7C-2889-702A-0EAB-D9C812711E97}"/>
              </a:ext>
            </a:extLst>
          </p:cNvPr>
          <p:cNvSpPr/>
          <p:nvPr/>
        </p:nvSpPr>
        <p:spPr>
          <a:xfrm>
            <a:off x="7239875" y="4609882"/>
            <a:ext cx="3721038" cy="175937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Rounded Rectangle 8">
            <a:extLst>
              <a:ext uri="{FF2B5EF4-FFF2-40B4-BE49-F238E27FC236}">
                <a16:creationId xmlns:a16="http://schemas.microsoft.com/office/drawing/2014/main" id="{E3F0F0D6-CA9F-C506-539E-0817279C613B}"/>
              </a:ext>
            </a:extLst>
          </p:cNvPr>
          <p:cNvSpPr>
            <a:spLocks noChangeAspect="1"/>
          </p:cNvSpPr>
          <p:nvPr/>
        </p:nvSpPr>
        <p:spPr>
          <a:xfrm>
            <a:off x="7405481" y="5847404"/>
            <a:ext cx="2914816" cy="432000"/>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ファイルシステム構造体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11" name="Rounded Rectangle 8">
            <a:extLst>
              <a:ext uri="{FF2B5EF4-FFF2-40B4-BE49-F238E27FC236}">
                <a16:creationId xmlns:a16="http://schemas.microsoft.com/office/drawing/2014/main" id="{81DD3F32-AC22-A60C-099E-3EBDC8F556B9}"/>
              </a:ext>
            </a:extLst>
          </p:cNvPr>
          <p:cNvSpPr>
            <a:spLocks/>
          </p:cNvSpPr>
          <p:nvPr/>
        </p:nvSpPr>
        <p:spPr>
          <a:xfrm>
            <a:off x="7404889" y="5847404"/>
            <a:ext cx="2916000" cy="432000"/>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プロセス構造体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23596649-C7BA-47BF-5E8A-F3ACBB7A02C7}"/>
              </a:ext>
            </a:extLst>
          </p:cNvPr>
          <p:cNvSpPr txBox="1"/>
          <p:nvPr/>
        </p:nvSpPr>
        <p:spPr>
          <a:xfrm>
            <a:off x="9915954" y="5271451"/>
            <a:ext cx="1485901" cy="369332"/>
          </a:xfrm>
          <a:prstGeom prst="rect">
            <a:avLst/>
          </a:prstGeom>
          <a:noFill/>
        </p:spPr>
        <p:txBody>
          <a:bodyPr wrap="square" rtlCol="0">
            <a:spAutoFit/>
          </a:bodyPr>
          <a:lstStyle/>
          <a:p>
            <a:pPr algn="ctr"/>
            <a:r>
              <a:rPr lang="en-US" altLang="ja-JP">
                <a:latin typeface="Yu Gothic Medium" panose="020B0400000000000000" pitchFamily="34" charset="-128"/>
                <a:ea typeface="Yu Gothic Medium" panose="020B0400000000000000" pitchFamily="34" charset="-128"/>
              </a:rPr>
              <a:t>OS</a:t>
            </a:r>
            <a:endParaRPr kumimoji="1" lang="ja-JP" altLang="en-US">
              <a:latin typeface="Yu Gothic Medium" panose="020B0400000000000000" pitchFamily="34" charset="-128"/>
              <a:ea typeface="Yu Gothic Medium" panose="020B0400000000000000" pitchFamily="34" charset="-128"/>
            </a:endParaRPr>
          </a:p>
        </p:txBody>
      </p:sp>
      <p:sp>
        <p:nvSpPr>
          <p:cNvPr id="13" name="Rounded Rectangle 8">
            <a:extLst>
              <a:ext uri="{FF2B5EF4-FFF2-40B4-BE49-F238E27FC236}">
                <a16:creationId xmlns:a16="http://schemas.microsoft.com/office/drawing/2014/main" id="{BECDA42F-794C-ECB4-3F9A-98DC22373B80}"/>
              </a:ext>
            </a:extLst>
          </p:cNvPr>
          <p:cNvSpPr>
            <a:spLocks/>
          </p:cNvSpPr>
          <p:nvPr/>
        </p:nvSpPr>
        <p:spPr>
          <a:xfrm>
            <a:off x="7440895" y="4733198"/>
            <a:ext cx="2916000" cy="923396"/>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ファイルシステム構造体</a:t>
            </a: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JP">
              <a:solidFill>
                <a:schemeClr val="tx1"/>
              </a:solidFill>
              <a:latin typeface="Yu Gothic Medium" panose="020B0400000000000000" pitchFamily="34" charset="-128"/>
              <a:ea typeface="Yu Gothic Medium" panose="020B0400000000000000" pitchFamily="34" charset="-128"/>
            </a:endParaRPr>
          </a:p>
        </p:txBody>
      </p:sp>
      <p:sp>
        <p:nvSpPr>
          <p:cNvPr id="14" name="正方形/長方形 25">
            <a:extLst>
              <a:ext uri="{FF2B5EF4-FFF2-40B4-BE49-F238E27FC236}">
                <a16:creationId xmlns:a16="http://schemas.microsoft.com/office/drawing/2014/main" id="{86854EDD-9DF1-27F3-984C-5484572B3033}"/>
              </a:ext>
            </a:extLst>
          </p:cNvPr>
          <p:cNvSpPr/>
          <p:nvPr/>
        </p:nvSpPr>
        <p:spPr>
          <a:xfrm>
            <a:off x="1358900" y="5228981"/>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イメージ</a:t>
            </a: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a:solidFill>
                <a:schemeClr val="tx1"/>
              </a:solidFill>
              <a:latin typeface="Yu Gothic Medium" panose="020B0400000000000000" pitchFamily="34" charset="-128"/>
              <a:ea typeface="Yu Gothic Medium" panose="020B0400000000000000" pitchFamily="34" charset="-128"/>
            </a:endParaRPr>
          </a:p>
        </p:txBody>
      </p:sp>
      <p:sp>
        <p:nvSpPr>
          <p:cNvPr id="15" name="四角形: 角を丸くする 6">
            <a:extLst>
              <a:ext uri="{FF2B5EF4-FFF2-40B4-BE49-F238E27FC236}">
                <a16:creationId xmlns:a16="http://schemas.microsoft.com/office/drawing/2014/main" id="{F3E24D97-3292-A51A-6CF2-6D6E07A1FBE9}"/>
              </a:ext>
            </a:extLst>
          </p:cNvPr>
          <p:cNvSpPr/>
          <p:nvPr/>
        </p:nvSpPr>
        <p:spPr>
          <a:xfrm>
            <a:off x="7660311" y="5238729"/>
            <a:ext cx="1476000"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umask</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16" name="Straight Arrow Connector 24">
            <a:extLst>
              <a:ext uri="{FF2B5EF4-FFF2-40B4-BE49-F238E27FC236}">
                <a16:creationId xmlns:a16="http://schemas.microsoft.com/office/drawing/2014/main" id="{9344DB7C-1D98-8B11-1C8C-A1C87DFF52C7}"/>
              </a:ext>
            </a:extLst>
          </p:cNvPr>
          <p:cNvCxnSpPr>
            <a:cxnSpLocks/>
            <a:stCxn id="11" idx="1"/>
            <a:endCxn id="6" idx="3"/>
          </p:cNvCxnSpPr>
          <p:nvPr/>
        </p:nvCxnSpPr>
        <p:spPr>
          <a:xfrm flipH="1" flipV="1">
            <a:off x="5679449" y="5599573"/>
            <a:ext cx="1725440" cy="463831"/>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24">
            <a:extLst>
              <a:ext uri="{FF2B5EF4-FFF2-40B4-BE49-F238E27FC236}">
                <a16:creationId xmlns:a16="http://schemas.microsoft.com/office/drawing/2014/main" id="{E9C81D7C-0538-9E27-B666-8BB15057D722}"/>
              </a:ext>
            </a:extLst>
          </p:cNvPr>
          <p:cNvCxnSpPr>
            <a:cxnSpLocks/>
          </p:cNvCxnSpPr>
          <p:nvPr/>
        </p:nvCxnSpPr>
        <p:spPr>
          <a:xfrm>
            <a:off x="9703337" y="5418729"/>
            <a:ext cx="0" cy="469756"/>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8" name="直線矢印コネクタ 17">
            <a:extLst>
              <a:ext uri="{FF2B5EF4-FFF2-40B4-BE49-F238E27FC236}">
                <a16:creationId xmlns:a16="http://schemas.microsoft.com/office/drawing/2014/main" id="{4DA64460-394F-7A7F-9C4F-5FB320B84654}"/>
              </a:ext>
            </a:extLst>
          </p:cNvPr>
          <p:cNvCxnSpPr>
            <a:cxnSpLocks/>
            <a:stCxn id="6" idx="1"/>
            <a:endCxn id="14" idx="3"/>
          </p:cNvCxnSpPr>
          <p:nvPr/>
        </p:nvCxnSpPr>
        <p:spPr>
          <a:xfrm flipH="1" flipV="1">
            <a:off x="3055385" y="5581268"/>
            <a:ext cx="1238064" cy="1830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A03C6F7-8662-915A-3C16-31E15CAD91D7}"/>
              </a:ext>
            </a:extLst>
          </p:cNvPr>
          <p:cNvSpPr txBox="1"/>
          <p:nvPr/>
        </p:nvSpPr>
        <p:spPr>
          <a:xfrm>
            <a:off x="2931466" y="5709985"/>
            <a:ext cx="1485901"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解析</a:t>
            </a:r>
            <a:endParaRPr kumimoji="1" lang="en-US" altLang="ja-JP">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98EA5651-57F7-3E95-6D16-CD66B0D4BD45}"/>
              </a:ext>
            </a:extLst>
          </p:cNvPr>
          <p:cNvSpPr txBox="1"/>
          <p:nvPr/>
        </p:nvSpPr>
        <p:spPr>
          <a:xfrm>
            <a:off x="5807411" y="595153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探索</a:t>
            </a:r>
            <a:endParaRPr lang="en-US" altLang="ja-JP">
              <a:latin typeface="Yu Gothic Medium" panose="020B0400000000000000" pitchFamily="34" charset="-128"/>
              <a:ea typeface="Yu Gothic Medium" panose="020B0400000000000000" pitchFamily="34" charset="-128"/>
            </a:endParaRPr>
          </a:p>
        </p:txBody>
      </p:sp>
      <p:sp>
        <p:nvSpPr>
          <p:cNvPr id="21" name="テキスト ボックス 20">
            <a:extLst>
              <a:ext uri="{FF2B5EF4-FFF2-40B4-BE49-F238E27FC236}">
                <a16:creationId xmlns:a16="http://schemas.microsoft.com/office/drawing/2014/main" id="{3DC64E52-D866-EE8D-1A24-C841485C341C}"/>
              </a:ext>
            </a:extLst>
          </p:cNvPr>
          <p:cNvSpPr txBox="1"/>
          <p:nvPr/>
        </p:nvSpPr>
        <p:spPr>
          <a:xfrm>
            <a:off x="5845286" y="5121130"/>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書き換え</a:t>
            </a:r>
            <a:endParaRPr lang="en-US" altLang="ja-JP">
              <a:latin typeface="Yu Gothic Medium" panose="020B0400000000000000" pitchFamily="34" charset="-128"/>
              <a:ea typeface="Yu Gothic Medium" panose="020B0400000000000000" pitchFamily="34" charset="-128"/>
            </a:endParaRPr>
          </a:p>
        </p:txBody>
      </p:sp>
      <p:cxnSp>
        <p:nvCxnSpPr>
          <p:cNvPr id="22" name="直線矢印コネクタ 21">
            <a:extLst>
              <a:ext uri="{FF2B5EF4-FFF2-40B4-BE49-F238E27FC236}">
                <a16:creationId xmlns:a16="http://schemas.microsoft.com/office/drawing/2014/main" id="{9A3117E4-8829-ECFC-153F-F951E184AA76}"/>
              </a:ext>
            </a:extLst>
          </p:cNvPr>
          <p:cNvCxnSpPr>
            <a:cxnSpLocks/>
            <a:stCxn id="6" idx="3"/>
            <a:endCxn id="15" idx="1"/>
          </p:cNvCxnSpPr>
          <p:nvPr/>
        </p:nvCxnSpPr>
        <p:spPr>
          <a:xfrm flipV="1">
            <a:off x="5679449" y="5418729"/>
            <a:ext cx="1980862" cy="18084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A42D2EF9-FA63-9133-1C01-03F21CDBFC13}"/>
              </a:ext>
            </a:extLst>
          </p:cNvPr>
          <p:cNvSpPr>
            <a:spLocks noGrp="1"/>
          </p:cNvSpPr>
          <p:nvPr>
            <p:ph type="sldNum" sz="quarter" idx="12"/>
          </p:nvPr>
        </p:nvSpPr>
        <p:spPr/>
        <p:txBody>
          <a:bodyPr/>
          <a:lstStyle/>
          <a:p>
            <a:fld id="{748F7E27-9821-1144-B706-2A64A6E5983E}" type="slidenum">
              <a:rPr kumimoji="1" lang="ja-JP" altLang="en-US" smtClean="0"/>
              <a:t>19</a:t>
            </a:fld>
            <a:endParaRPr kumimoji="1" lang="ja-JP" altLang="en-US"/>
          </a:p>
        </p:txBody>
      </p:sp>
    </p:spTree>
    <p:extLst>
      <p:ext uri="{BB962C8B-B14F-4D97-AF65-F5344CB8AC3E}">
        <p14:creationId xmlns:p14="http://schemas.microsoft.com/office/powerpoint/2010/main" val="96430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linds(horizontal)">
                                      <p:cBhvr>
                                        <p:cTn id="18" dur="500"/>
                                        <p:tgtEl>
                                          <p:spTgt spid="2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linds(horizontal)">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6C0C1F-2719-3FAE-1EFC-EB60C535DB61}"/>
              </a:ext>
            </a:extLst>
          </p:cNvPr>
          <p:cNvSpPr>
            <a:spLocks noGrp="1"/>
          </p:cNvSpPr>
          <p:nvPr>
            <p:ph type="title"/>
          </p:nvPr>
        </p:nvSpPr>
        <p:spPr/>
        <p:txBody>
          <a:bodyPr/>
          <a:lstStyle/>
          <a:p>
            <a:r>
              <a:rPr lang="ja-JP" altLang="en-US"/>
              <a:t>コンテナ</a:t>
            </a:r>
            <a:endParaRPr kumimoji="1" lang="ja-JP" altLang="en-US"/>
          </a:p>
        </p:txBody>
      </p:sp>
      <p:sp>
        <p:nvSpPr>
          <p:cNvPr id="3" name="コンテンツ プレースホルダー 2">
            <a:extLst>
              <a:ext uri="{FF2B5EF4-FFF2-40B4-BE49-F238E27FC236}">
                <a16:creationId xmlns:a16="http://schemas.microsoft.com/office/drawing/2014/main" id="{30D98ADD-66E5-6328-57BF-37E6F2C7D0FD}"/>
              </a:ext>
            </a:extLst>
          </p:cNvPr>
          <p:cNvSpPr>
            <a:spLocks noGrp="1"/>
          </p:cNvSpPr>
          <p:nvPr>
            <p:ph idx="1"/>
          </p:nvPr>
        </p:nvSpPr>
        <p:spPr/>
        <p:txBody>
          <a:bodyPr/>
          <a:lstStyle/>
          <a:p>
            <a:pPr marL="457200" indent="-457200">
              <a:buFont typeface="Arial" panose="020B0604020202020204" pitchFamily="34" charset="0"/>
              <a:buChar char="•"/>
            </a:pPr>
            <a:r>
              <a:rPr lang="ja-JP" altLang="en-US" sz="2800"/>
              <a:t>コンテナを提供するクラウドの普及</a:t>
            </a:r>
            <a:endParaRPr lang="en-US" altLang="ja-JP" sz="2800"/>
          </a:p>
          <a:p>
            <a:pPr marL="914400" lvl="1" indent="-457200">
              <a:buFont typeface="Arial" panose="020B0604020202020204" pitchFamily="34" charset="0"/>
              <a:buChar char="•"/>
            </a:pPr>
            <a:r>
              <a:rPr lang="en-JP" altLang="ja-JP" sz="2400"/>
              <a:t>例：</a:t>
            </a:r>
            <a:r>
              <a:rPr lang="en-US" altLang="ja-JP" sz="2400"/>
              <a:t>Amazon ECS/EKS</a:t>
            </a:r>
            <a:r>
              <a:rPr lang="ja-JP" altLang="en-US" sz="2400"/>
              <a:t>，</a:t>
            </a:r>
            <a:r>
              <a:rPr lang="en-US" altLang="ja-JP" sz="2400"/>
              <a:t>Google GKE</a:t>
            </a:r>
            <a:r>
              <a:rPr lang="ja-JP" altLang="en-US" sz="2400"/>
              <a:t>，</a:t>
            </a:r>
            <a:r>
              <a:rPr lang="en-US" altLang="ja-JP" sz="2400"/>
              <a:t>Microsoft AKS</a:t>
            </a:r>
          </a:p>
          <a:p>
            <a:pPr marL="914400" lvl="1" indent="-457200"/>
            <a:r>
              <a:rPr lang="ja-JP" altLang="en-US"/>
              <a:t>クラウドではコンテナを</a:t>
            </a:r>
            <a:r>
              <a:rPr lang="ja-JP" altLang="en-US" sz="2400"/>
              <a:t>仮想マシン</a:t>
            </a:r>
            <a:r>
              <a:rPr lang="en-US" altLang="ja-JP" sz="2400"/>
              <a:t>(</a:t>
            </a:r>
            <a:r>
              <a:rPr lang="en-US" altLang="ja-JP"/>
              <a:t>VM)</a:t>
            </a:r>
            <a:r>
              <a:rPr lang="ja-JP" altLang="en-US"/>
              <a:t>内で動作させることが多い</a:t>
            </a:r>
            <a:endParaRPr lang="en-US" altLang="ja-JP"/>
          </a:p>
          <a:p>
            <a:pPr marL="457200" indent="-457200">
              <a:buFont typeface="Arial" panose="020B0604020202020204" pitchFamily="34" charset="0"/>
              <a:buChar char="•"/>
            </a:pPr>
            <a:r>
              <a:rPr lang="ja-JP" altLang="en-US" sz="2800"/>
              <a:t>コンテナは</a:t>
            </a:r>
            <a:r>
              <a:rPr lang="en-US" altLang="ja-JP" sz="2800"/>
              <a:t>OS</a:t>
            </a:r>
            <a:r>
              <a:rPr lang="ja-JP" altLang="en-US" sz="2800"/>
              <a:t>が提供する軽量な仮想環境</a:t>
            </a:r>
            <a:endParaRPr lang="en-US" altLang="ja-JP" sz="2800"/>
          </a:p>
          <a:p>
            <a:pPr marL="914400" lvl="1" indent="-457200">
              <a:buFont typeface="Arial" panose="020B0604020202020204" pitchFamily="34" charset="0"/>
              <a:buChar char="•"/>
            </a:pPr>
            <a:r>
              <a:rPr lang="ja-JP" altLang="en-US" sz="2400"/>
              <a:t>いくつかのプロセスとその実行環境で構成</a:t>
            </a:r>
            <a:endParaRPr lang="en-US" altLang="ja-JP" sz="2400"/>
          </a:p>
          <a:p>
            <a:pPr marL="914400" lvl="1" indent="-457200">
              <a:buFont typeface="Arial" panose="020B0604020202020204" pitchFamily="34" charset="0"/>
              <a:buChar char="•"/>
            </a:pPr>
            <a:r>
              <a:rPr lang="ja-JP" altLang="en-US" sz="2400"/>
              <a:t>コンテナ管理機構がコンテナの作成や起動などを行う</a:t>
            </a:r>
            <a:endParaRPr kumimoji="1" lang="ja-JP" altLang="en-US"/>
          </a:p>
        </p:txBody>
      </p:sp>
      <p:sp>
        <p:nvSpPr>
          <p:cNvPr id="24" name="スライド番号プレースホルダー 23">
            <a:extLst>
              <a:ext uri="{FF2B5EF4-FFF2-40B4-BE49-F238E27FC236}">
                <a16:creationId xmlns:a16="http://schemas.microsoft.com/office/drawing/2014/main" id="{F0D58D29-54F6-4222-C359-0EE23F7E057C}"/>
              </a:ext>
            </a:extLst>
          </p:cNvPr>
          <p:cNvSpPr>
            <a:spLocks noGrp="1"/>
          </p:cNvSpPr>
          <p:nvPr>
            <p:ph type="sldNum" sz="quarter" idx="12"/>
          </p:nvPr>
        </p:nvSpPr>
        <p:spPr/>
        <p:txBody>
          <a:bodyPr/>
          <a:lstStyle/>
          <a:p>
            <a:fld id="{748F7E27-9821-1144-B706-2A64A6E5983E}" type="slidenum">
              <a:rPr kumimoji="1" lang="ja-JP" altLang="en-US" smtClean="0"/>
              <a:t>2</a:t>
            </a:fld>
            <a:endParaRPr kumimoji="1" lang="ja-JP" altLang="en-US"/>
          </a:p>
        </p:txBody>
      </p:sp>
      <p:sp>
        <p:nvSpPr>
          <p:cNvPr id="4" name="正方形/長方形 25">
            <a:extLst>
              <a:ext uri="{FF2B5EF4-FFF2-40B4-BE49-F238E27FC236}">
                <a16:creationId xmlns:a16="http://schemas.microsoft.com/office/drawing/2014/main" id="{6C38D32D-634A-4828-823C-0230730B921B}"/>
              </a:ext>
            </a:extLst>
          </p:cNvPr>
          <p:cNvSpPr/>
          <p:nvPr/>
        </p:nvSpPr>
        <p:spPr>
          <a:xfrm>
            <a:off x="4170215" y="4189632"/>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9">
            <a:extLst>
              <a:ext uri="{FF2B5EF4-FFF2-40B4-BE49-F238E27FC236}">
                <a16:creationId xmlns:a16="http://schemas.microsoft.com/office/drawing/2014/main" id="{F9EB7528-F5DA-716D-9303-EEEBFD07792C}"/>
              </a:ext>
            </a:extLst>
          </p:cNvPr>
          <p:cNvSpPr/>
          <p:nvPr/>
        </p:nvSpPr>
        <p:spPr>
          <a:xfrm>
            <a:off x="4348264" y="5470654"/>
            <a:ext cx="3199375" cy="369332"/>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四角形: 角を丸くする 14">
            <a:extLst>
              <a:ext uri="{FF2B5EF4-FFF2-40B4-BE49-F238E27FC236}">
                <a16:creationId xmlns:a16="http://schemas.microsoft.com/office/drawing/2014/main" id="{D64CF4AD-A031-4272-043A-DA5ABABF0D9E}"/>
              </a:ext>
            </a:extLst>
          </p:cNvPr>
          <p:cNvSpPr/>
          <p:nvPr/>
        </p:nvSpPr>
        <p:spPr>
          <a:xfrm>
            <a:off x="4381426" y="460465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四角形: 角を丸くする 15">
            <a:extLst>
              <a:ext uri="{FF2B5EF4-FFF2-40B4-BE49-F238E27FC236}">
                <a16:creationId xmlns:a16="http://schemas.microsoft.com/office/drawing/2014/main" id="{3BDA26F5-B224-510C-EECE-4D3EEEDC2519}"/>
              </a:ext>
            </a:extLst>
          </p:cNvPr>
          <p:cNvSpPr/>
          <p:nvPr/>
        </p:nvSpPr>
        <p:spPr>
          <a:xfrm>
            <a:off x="6061737" y="460465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正方形/長方形 7">
            <a:extLst>
              <a:ext uri="{FF2B5EF4-FFF2-40B4-BE49-F238E27FC236}">
                <a16:creationId xmlns:a16="http://schemas.microsoft.com/office/drawing/2014/main" id="{A5125103-51C7-6294-91A6-8CF8D6A33D98}"/>
              </a:ext>
            </a:extLst>
          </p:cNvPr>
          <p:cNvSpPr/>
          <p:nvPr/>
        </p:nvSpPr>
        <p:spPr>
          <a:xfrm>
            <a:off x="4530377" y="4994737"/>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プロセス</a:t>
            </a:r>
          </a:p>
        </p:txBody>
      </p:sp>
      <p:sp>
        <p:nvSpPr>
          <p:cNvPr id="13" name="テキスト ボックス 12">
            <a:extLst>
              <a:ext uri="{FF2B5EF4-FFF2-40B4-BE49-F238E27FC236}">
                <a16:creationId xmlns:a16="http://schemas.microsoft.com/office/drawing/2014/main" id="{4D3B478A-F68F-2296-B57C-00D6AFC0F1A1}"/>
              </a:ext>
            </a:extLst>
          </p:cNvPr>
          <p:cNvSpPr txBox="1"/>
          <p:nvPr/>
        </p:nvSpPr>
        <p:spPr>
          <a:xfrm>
            <a:off x="4427614" y="4641117"/>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14" name="テキスト ボックス 13">
            <a:extLst>
              <a:ext uri="{FF2B5EF4-FFF2-40B4-BE49-F238E27FC236}">
                <a16:creationId xmlns:a16="http://schemas.microsoft.com/office/drawing/2014/main" id="{32CD22DF-3DF8-A2C5-DCCE-6E0302C8FF9A}"/>
              </a:ext>
            </a:extLst>
          </p:cNvPr>
          <p:cNvSpPr txBox="1"/>
          <p:nvPr/>
        </p:nvSpPr>
        <p:spPr>
          <a:xfrm>
            <a:off x="6080375" y="4633167"/>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17" name="正方形/長方形 16">
            <a:extLst>
              <a:ext uri="{FF2B5EF4-FFF2-40B4-BE49-F238E27FC236}">
                <a16:creationId xmlns:a16="http://schemas.microsoft.com/office/drawing/2014/main" id="{969C9EF2-5011-32BA-F0B7-444323461B0D}"/>
              </a:ext>
            </a:extLst>
          </p:cNvPr>
          <p:cNvSpPr/>
          <p:nvPr/>
        </p:nvSpPr>
        <p:spPr>
          <a:xfrm>
            <a:off x="6210688" y="4997219"/>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プロセス</a:t>
            </a:r>
          </a:p>
        </p:txBody>
      </p:sp>
      <p:sp>
        <p:nvSpPr>
          <p:cNvPr id="21" name="四角形: 角を丸くする 6">
            <a:extLst>
              <a:ext uri="{FF2B5EF4-FFF2-40B4-BE49-F238E27FC236}">
                <a16:creationId xmlns:a16="http://schemas.microsoft.com/office/drawing/2014/main" id="{4ADFFBB8-5AD9-CDC8-1608-C7BA84BE3514}"/>
              </a:ext>
            </a:extLst>
          </p:cNvPr>
          <p:cNvSpPr/>
          <p:nvPr/>
        </p:nvSpPr>
        <p:spPr>
          <a:xfrm>
            <a:off x="4348264" y="5891803"/>
            <a:ext cx="3199375" cy="36933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solidFill>
              </a:rPr>
              <a:t>OS</a:t>
            </a:r>
            <a:endParaRPr kumimoji="1" lang="ja-JP" altLang="en-US">
              <a:solidFill>
                <a:schemeClr val="tx1"/>
              </a:solidFill>
            </a:endParaRPr>
          </a:p>
        </p:txBody>
      </p:sp>
      <p:sp>
        <p:nvSpPr>
          <p:cNvPr id="22" name="テキスト ボックス 21">
            <a:extLst>
              <a:ext uri="{FF2B5EF4-FFF2-40B4-BE49-F238E27FC236}">
                <a16:creationId xmlns:a16="http://schemas.microsoft.com/office/drawing/2014/main" id="{41BF7DB6-70CA-6725-44F3-D6DEDA083C22}"/>
              </a:ext>
            </a:extLst>
          </p:cNvPr>
          <p:cNvSpPr txBox="1"/>
          <p:nvPr/>
        </p:nvSpPr>
        <p:spPr>
          <a:xfrm>
            <a:off x="5606432" y="4240988"/>
            <a:ext cx="683038"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308209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78263DED-E49D-45B5-9657-CD16C74E85C9}"/>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8FE86D9-9AC5-F4E1-382B-411F5968F4EB}"/>
              </a:ext>
            </a:extLst>
          </p:cNvPr>
          <p:cNvSpPr>
            <a:spLocks noGrp="1"/>
          </p:cNvSpPr>
          <p:nvPr>
            <p:ph idx="1"/>
          </p:nvPr>
        </p:nvSpPr>
        <p:spPr>
          <a:xfrm>
            <a:off x="838199" y="1418898"/>
            <a:ext cx="11078497" cy="4758066"/>
          </a:xfrm>
        </p:spPr>
        <p:txBody>
          <a:bodyPr/>
          <a:lstStyle/>
          <a:p>
            <a:r>
              <a:rPr lang="en-US" altLang="ja-JP"/>
              <a:t>VM</a:t>
            </a:r>
            <a:r>
              <a:rPr lang="ja-JP" altLang="en-US"/>
              <a:t>内で</a:t>
            </a:r>
            <a:r>
              <a:rPr lang="en-US" altLang="ja-JP"/>
              <a:t>Docker</a:t>
            </a:r>
            <a:r>
              <a:rPr lang="ja-JP" altLang="en-US"/>
              <a:t>のコマンドを実行してコンテナの状態を保存</a:t>
            </a:r>
            <a:endParaRPr lang="en-US" altLang="ja-JP"/>
          </a:p>
          <a:p>
            <a:pPr lvl="1"/>
            <a:r>
              <a:rPr lang="ja-JP" altLang="en-US"/>
              <a:t>コンテナではキャッシュサーバの</a:t>
            </a:r>
            <a:r>
              <a:rPr lang="en-US" altLang="ja-JP" err="1"/>
              <a:t>memcached</a:t>
            </a:r>
            <a:r>
              <a:rPr lang="ja-JP" altLang="en-US"/>
              <a:t>を実行し，データを格納</a:t>
            </a:r>
            <a:endParaRPr lang="en-US" altLang="ja-JP"/>
          </a:p>
          <a:p>
            <a:pPr lvl="1"/>
            <a:r>
              <a:rPr lang="ja-JP" altLang="en-US"/>
              <a:t>状態保存後にコンテナを強制終了</a:t>
            </a:r>
            <a:endParaRPr lang="en-US" altLang="ja-JP"/>
          </a:p>
          <a:p>
            <a:r>
              <a:rPr lang="en-US" altLang="ja-JP" err="1"/>
              <a:t>OVrestorer</a:t>
            </a:r>
            <a:r>
              <a:rPr lang="ja-JP" altLang="en-US"/>
              <a:t>を用いて</a:t>
            </a:r>
            <a:r>
              <a:rPr lang="en-US" altLang="ja-JP"/>
              <a:t>VM</a:t>
            </a:r>
            <a:r>
              <a:rPr lang="ja-JP" altLang="en-US"/>
              <a:t>外でコンテナの状態を復元</a:t>
            </a:r>
            <a:endParaRPr lang="en-US" altLang="ja-JP"/>
          </a:p>
          <a:p>
            <a:pPr lvl="1"/>
            <a:r>
              <a:rPr kumimoji="1" lang="ja-JP" altLang="en-US"/>
              <a:t>コンテナの復元後に</a:t>
            </a:r>
            <a:r>
              <a:rPr kumimoji="1" lang="en-US" altLang="ja-JP" err="1"/>
              <a:t>memcached</a:t>
            </a:r>
            <a:r>
              <a:rPr kumimoji="1" lang="ja-JP" altLang="en-US"/>
              <a:t>に接続できることを確認</a:t>
            </a:r>
            <a:endParaRPr kumimoji="1" lang="en-US" altLang="ja-JP"/>
          </a:p>
          <a:p>
            <a:pPr lvl="1"/>
            <a:r>
              <a:rPr kumimoji="1" lang="ja-JP" altLang="en-US"/>
              <a:t>保存</a:t>
            </a:r>
            <a:r>
              <a:rPr lang="ja-JP" altLang="en-US"/>
              <a:t>前に格納したデータが取り出せることを確認</a:t>
            </a:r>
            <a:endParaRPr kumimoji="1" lang="en-US" altLang="ja-JP"/>
          </a:p>
          <a:p>
            <a:endParaRPr kumimoji="1" lang="ja-JP" altLang="en-US"/>
          </a:p>
        </p:txBody>
      </p:sp>
      <p:sp>
        <p:nvSpPr>
          <p:cNvPr id="2" name="タイトル 1">
            <a:extLst>
              <a:ext uri="{FF2B5EF4-FFF2-40B4-BE49-F238E27FC236}">
                <a16:creationId xmlns:a16="http://schemas.microsoft.com/office/drawing/2014/main" id="{7308578F-4D98-9909-416E-2F2B33E42669}"/>
              </a:ext>
            </a:extLst>
          </p:cNvPr>
          <p:cNvSpPr>
            <a:spLocks noGrp="1"/>
          </p:cNvSpPr>
          <p:nvPr>
            <p:ph type="title"/>
          </p:nvPr>
        </p:nvSpPr>
        <p:spPr/>
        <p:txBody>
          <a:bodyPr/>
          <a:lstStyle/>
          <a:p>
            <a:r>
              <a:rPr lang="ja-JP" altLang="en-US"/>
              <a:t>実験１：コンテナ</a:t>
            </a:r>
            <a:r>
              <a:rPr kumimoji="1" lang="ja-JP" altLang="en-US"/>
              <a:t>の状態復元の確認</a:t>
            </a:r>
          </a:p>
        </p:txBody>
      </p:sp>
      <p:sp>
        <p:nvSpPr>
          <p:cNvPr id="6" name="スライド番号プレースホルダー 5">
            <a:extLst>
              <a:ext uri="{FF2B5EF4-FFF2-40B4-BE49-F238E27FC236}">
                <a16:creationId xmlns:a16="http://schemas.microsoft.com/office/drawing/2014/main" id="{32CF7E22-B0E0-C793-883B-DF4EE22D6823}"/>
              </a:ext>
            </a:extLst>
          </p:cNvPr>
          <p:cNvSpPr>
            <a:spLocks noGrp="1"/>
          </p:cNvSpPr>
          <p:nvPr>
            <p:ph type="sldNum" sz="quarter" idx="12"/>
          </p:nvPr>
        </p:nvSpPr>
        <p:spPr/>
        <p:txBody>
          <a:bodyPr/>
          <a:lstStyle/>
          <a:p>
            <a:fld id="{748F7E27-9821-1144-B706-2A64A6E5983E}" type="slidenum">
              <a:rPr kumimoji="1" lang="ja-JP" altLang="en-US" smtClean="0"/>
              <a:t>20</a:t>
            </a:fld>
            <a:endParaRPr kumimoji="1" lang="ja-JP" altLang="en-US"/>
          </a:p>
        </p:txBody>
      </p:sp>
      <p:pic>
        <p:nvPicPr>
          <p:cNvPr id="8" name="図 7" descr="テキスト&#10;&#10;AI によって生成されたコンテンツは間違っている可能性があります。">
            <a:extLst>
              <a:ext uri="{FF2B5EF4-FFF2-40B4-BE49-F238E27FC236}">
                <a16:creationId xmlns:a16="http://schemas.microsoft.com/office/drawing/2014/main" id="{5A2F0030-8CA3-DBB1-0A56-BECDD3A15426}"/>
              </a:ext>
            </a:extLst>
          </p:cNvPr>
          <p:cNvPicPr>
            <a:picLocks noChangeAspect="1"/>
          </p:cNvPicPr>
          <p:nvPr/>
        </p:nvPicPr>
        <p:blipFill>
          <a:blip r:embed="rId3"/>
          <a:srcRect r="28484" b="25103"/>
          <a:stretch/>
        </p:blipFill>
        <p:spPr>
          <a:xfrm>
            <a:off x="5432420" y="4078409"/>
            <a:ext cx="4341300" cy="1543587"/>
          </a:xfrm>
          <a:prstGeom prst="rect">
            <a:avLst/>
          </a:prstGeom>
        </p:spPr>
      </p:pic>
      <p:pic>
        <p:nvPicPr>
          <p:cNvPr id="9" name="図 8" descr="テキスト&#10;&#10;AI によって生成されたコンテンツは間違っている可能性があります。">
            <a:extLst>
              <a:ext uri="{FF2B5EF4-FFF2-40B4-BE49-F238E27FC236}">
                <a16:creationId xmlns:a16="http://schemas.microsoft.com/office/drawing/2014/main" id="{665390B8-2C0B-06A5-C48B-E4EB92C6E0BE}"/>
              </a:ext>
            </a:extLst>
          </p:cNvPr>
          <p:cNvPicPr>
            <a:picLocks noChangeAspect="1"/>
          </p:cNvPicPr>
          <p:nvPr/>
        </p:nvPicPr>
        <p:blipFill>
          <a:blip r:embed="rId4"/>
          <a:srcRect t="72020" r="38286"/>
          <a:stretch/>
        </p:blipFill>
        <p:spPr>
          <a:xfrm>
            <a:off x="105698" y="5775781"/>
            <a:ext cx="4997382" cy="879987"/>
          </a:xfrm>
          <a:prstGeom prst="rect">
            <a:avLst/>
          </a:prstGeom>
        </p:spPr>
      </p:pic>
      <p:pic>
        <p:nvPicPr>
          <p:cNvPr id="4" name="図 3" descr="テキスト&#10;&#10;AI によって生成されたコンテンツは間違っている可能性があります。">
            <a:extLst>
              <a:ext uri="{FF2B5EF4-FFF2-40B4-BE49-F238E27FC236}">
                <a16:creationId xmlns:a16="http://schemas.microsoft.com/office/drawing/2014/main" id="{A40CD4C3-E29D-6CFB-62B5-A0B92A4146EA}"/>
              </a:ext>
            </a:extLst>
          </p:cNvPr>
          <p:cNvPicPr>
            <a:picLocks noChangeAspect="1"/>
          </p:cNvPicPr>
          <p:nvPr/>
        </p:nvPicPr>
        <p:blipFill>
          <a:blip r:embed="rId5"/>
          <a:srcRect t="68315" r="70168" b="14836"/>
          <a:stretch/>
        </p:blipFill>
        <p:spPr>
          <a:xfrm>
            <a:off x="1362174" y="3896166"/>
            <a:ext cx="1773136" cy="765862"/>
          </a:xfrm>
          <a:prstGeom prst="rect">
            <a:avLst/>
          </a:prstGeom>
        </p:spPr>
      </p:pic>
      <p:pic>
        <p:nvPicPr>
          <p:cNvPr id="11" name="図 10" descr="テキスト&#10;&#10;AI によって生成されたコンテンツは間違っている可能性があります。">
            <a:extLst>
              <a:ext uri="{FF2B5EF4-FFF2-40B4-BE49-F238E27FC236}">
                <a16:creationId xmlns:a16="http://schemas.microsoft.com/office/drawing/2014/main" id="{D52B0A67-87DB-12BD-AB36-7A8546985521}"/>
              </a:ext>
            </a:extLst>
          </p:cNvPr>
          <p:cNvPicPr>
            <a:picLocks noChangeAspect="1"/>
          </p:cNvPicPr>
          <p:nvPr/>
        </p:nvPicPr>
        <p:blipFill>
          <a:blip r:embed="rId6"/>
          <a:stretch>
            <a:fillRect/>
          </a:stretch>
        </p:blipFill>
        <p:spPr>
          <a:xfrm>
            <a:off x="105698" y="4906657"/>
            <a:ext cx="5052552" cy="534010"/>
          </a:xfrm>
          <a:prstGeom prst="rect">
            <a:avLst/>
          </a:prstGeom>
        </p:spPr>
      </p:pic>
      <p:pic>
        <p:nvPicPr>
          <p:cNvPr id="13" name="図 12" descr="テキスト&#10;&#10;AI によって生成されたコンテンツは間違っている可能性があります。">
            <a:extLst>
              <a:ext uri="{FF2B5EF4-FFF2-40B4-BE49-F238E27FC236}">
                <a16:creationId xmlns:a16="http://schemas.microsoft.com/office/drawing/2014/main" id="{19F29411-8A3F-38E4-F058-8ECB757B4EA7}"/>
              </a:ext>
            </a:extLst>
          </p:cNvPr>
          <p:cNvPicPr>
            <a:picLocks noChangeAspect="1"/>
          </p:cNvPicPr>
          <p:nvPr/>
        </p:nvPicPr>
        <p:blipFill>
          <a:blip r:embed="rId7"/>
          <a:stretch>
            <a:fillRect/>
          </a:stretch>
        </p:blipFill>
        <p:spPr>
          <a:xfrm>
            <a:off x="5425046" y="5928494"/>
            <a:ext cx="5656189" cy="808027"/>
          </a:xfrm>
          <a:prstGeom prst="rect">
            <a:avLst/>
          </a:prstGeom>
        </p:spPr>
      </p:pic>
      <p:sp>
        <p:nvSpPr>
          <p:cNvPr id="15" name="テキスト ボックス 7">
            <a:extLst>
              <a:ext uri="{FF2B5EF4-FFF2-40B4-BE49-F238E27FC236}">
                <a16:creationId xmlns:a16="http://schemas.microsoft.com/office/drawing/2014/main" id="{A4C36678-4DFA-8C4E-BD50-9C8FF338A4DA}"/>
              </a:ext>
            </a:extLst>
          </p:cNvPr>
          <p:cNvSpPr txBox="1"/>
          <p:nvPr/>
        </p:nvSpPr>
        <p:spPr>
          <a:xfrm flipH="1">
            <a:off x="58982" y="3852667"/>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ja-JP" altLang="en-US" b="1"/>
              <a:t>データ格納</a:t>
            </a:r>
          </a:p>
        </p:txBody>
      </p:sp>
      <p:sp>
        <p:nvSpPr>
          <p:cNvPr id="16" name="テキスト ボックス 7">
            <a:extLst>
              <a:ext uri="{FF2B5EF4-FFF2-40B4-BE49-F238E27FC236}">
                <a16:creationId xmlns:a16="http://schemas.microsoft.com/office/drawing/2014/main" id="{044C0EC7-B747-6F64-8F8F-C88756373A70}"/>
              </a:ext>
            </a:extLst>
          </p:cNvPr>
          <p:cNvSpPr txBox="1"/>
          <p:nvPr/>
        </p:nvSpPr>
        <p:spPr>
          <a:xfrm flipH="1">
            <a:off x="92890" y="4608909"/>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b="1"/>
              <a:t>保存</a:t>
            </a:r>
            <a:endParaRPr kumimoji="1" lang="ja-JP" altLang="en-US" b="1"/>
          </a:p>
        </p:txBody>
      </p:sp>
      <p:sp>
        <p:nvSpPr>
          <p:cNvPr id="17" name="テキスト ボックス 7">
            <a:extLst>
              <a:ext uri="{FF2B5EF4-FFF2-40B4-BE49-F238E27FC236}">
                <a16:creationId xmlns:a16="http://schemas.microsoft.com/office/drawing/2014/main" id="{481903B8-EC42-1C45-B3EE-F5ADEF5BDB52}"/>
              </a:ext>
            </a:extLst>
          </p:cNvPr>
          <p:cNvSpPr txBox="1"/>
          <p:nvPr/>
        </p:nvSpPr>
        <p:spPr>
          <a:xfrm flipH="1">
            <a:off x="56147" y="5459568"/>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ja-JP" altLang="en-US" b="1"/>
              <a:t>強制終了</a:t>
            </a:r>
          </a:p>
        </p:txBody>
      </p:sp>
      <p:sp>
        <p:nvSpPr>
          <p:cNvPr id="18" name="テキスト ボックス 7">
            <a:extLst>
              <a:ext uri="{FF2B5EF4-FFF2-40B4-BE49-F238E27FC236}">
                <a16:creationId xmlns:a16="http://schemas.microsoft.com/office/drawing/2014/main" id="{83518A87-0304-2BF9-AB39-55EA53931CE1}"/>
              </a:ext>
            </a:extLst>
          </p:cNvPr>
          <p:cNvSpPr txBox="1"/>
          <p:nvPr/>
        </p:nvSpPr>
        <p:spPr>
          <a:xfrm flipH="1">
            <a:off x="4434045" y="4009573"/>
            <a:ext cx="1564104" cy="646331"/>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b="1"/>
              <a:t>復元後の</a:t>
            </a:r>
            <a:endParaRPr lang="en-US" altLang="ja-JP" b="1"/>
          </a:p>
          <a:p>
            <a:r>
              <a:rPr lang="ja-JP" altLang="en-US" b="1"/>
              <a:t>コンテナ</a:t>
            </a:r>
            <a:endParaRPr kumimoji="1" lang="ja-JP" altLang="en-US" b="1"/>
          </a:p>
        </p:txBody>
      </p:sp>
      <p:sp>
        <p:nvSpPr>
          <p:cNvPr id="19" name="テキスト ボックス 7">
            <a:extLst>
              <a:ext uri="{FF2B5EF4-FFF2-40B4-BE49-F238E27FC236}">
                <a16:creationId xmlns:a16="http://schemas.microsoft.com/office/drawing/2014/main" id="{7FE879BC-7643-38CB-5C76-63DA5D7E895B}"/>
              </a:ext>
            </a:extLst>
          </p:cNvPr>
          <p:cNvSpPr txBox="1"/>
          <p:nvPr/>
        </p:nvSpPr>
        <p:spPr>
          <a:xfrm flipH="1">
            <a:off x="5375645" y="5615218"/>
            <a:ext cx="2797198"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b="1"/>
              <a:t>復元後の</a:t>
            </a:r>
            <a:r>
              <a:rPr lang="en-US" altLang="ja-JP" b="1"/>
              <a:t>VM</a:t>
            </a:r>
            <a:r>
              <a:rPr lang="ja-JP" altLang="en-US" b="1"/>
              <a:t>外復元機構</a:t>
            </a:r>
            <a:endParaRPr kumimoji="1" lang="ja-JP" altLang="en-US" b="1"/>
          </a:p>
        </p:txBody>
      </p:sp>
      <p:graphicFrame>
        <p:nvGraphicFramePr>
          <p:cNvPr id="5" name="グラフ 4">
            <a:extLst>
              <a:ext uri="{FF2B5EF4-FFF2-40B4-BE49-F238E27FC236}">
                <a16:creationId xmlns:a16="http://schemas.microsoft.com/office/drawing/2014/main" id="{4ED6FC2B-B02C-12A6-9384-61F7CEAB3D73}"/>
              </a:ext>
            </a:extLst>
          </p:cNvPr>
          <p:cNvGraphicFramePr>
            <a:graphicFrameLocks/>
          </p:cNvGraphicFramePr>
          <p:nvPr>
            <p:extLst>
              <p:ext uri="{D42A27DB-BD31-4B8C-83A1-F6EECF244321}">
                <p14:modId xmlns:p14="http://schemas.microsoft.com/office/powerpoint/2010/main" val="4150952541"/>
              </p:ext>
            </p:extLst>
          </p:nvPr>
        </p:nvGraphicFramePr>
        <p:xfrm>
          <a:off x="9070535" y="3867449"/>
          <a:ext cx="2743201" cy="2488901"/>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231105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CAAC9D-D2A0-7A14-3FA5-0EF09CBA92DC}"/>
              </a:ext>
            </a:extLst>
          </p:cNvPr>
          <p:cNvSpPr>
            <a:spLocks noGrp="1"/>
          </p:cNvSpPr>
          <p:nvPr>
            <p:ph type="title"/>
          </p:nvPr>
        </p:nvSpPr>
        <p:spPr/>
        <p:txBody>
          <a:bodyPr/>
          <a:lstStyle/>
          <a:p>
            <a:r>
              <a:rPr lang="ja-JP" altLang="en-US"/>
              <a:t>今後の計画</a:t>
            </a:r>
            <a:endParaRPr kumimoji="1" lang="ja-JP" altLang="en-US"/>
          </a:p>
        </p:txBody>
      </p:sp>
      <p:sp>
        <p:nvSpPr>
          <p:cNvPr id="3" name="コンテンツ プレースホルダー 2">
            <a:extLst>
              <a:ext uri="{FF2B5EF4-FFF2-40B4-BE49-F238E27FC236}">
                <a16:creationId xmlns:a16="http://schemas.microsoft.com/office/drawing/2014/main" id="{0EFCF471-42BA-B771-4820-C0CF9010E185}"/>
              </a:ext>
            </a:extLst>
          </p:cNvPr>
          <p:cNvSpPr>
            <a:spLocks noGrp="1"/>
          </p:cNvSpPr>
          <p:nvPr>
            <p:ph idx="1"/>
          </p:nvPr>
        </p:nvSpPr>
        <p:spPr/>
        <p:txBody>
          <a:bodyPr/>
          <a:lstStyle/>
          <a:p>
            <a:pPr lvl="0"/>
            <a:r>
              <a:rPr lang="en-US" altLang="ja-JP"/>
              <a:t>VM</a:t>
            </a:r>
            <a:r>
              <a:rPr lang="ja-JP" altLang="en-US"/>
              <a:t>外で復元できるコンテナの状態を増やす</a:t>
            </a:r>
          </a:p>
          <a:p>
            <a:pPr lvl="1"/>
            <a:r>
              <a:rPr lang="en" altLang="ja-JP"/>
              <a:t>OS</a:t>
            </a:r>
            <a:r>
              <a:rPr lang="ja-JP" altLang="en-US"/>
              <a:t>カーネル内に確保しておいたメモリを</a:t>
            </a:r>
            <a:r>
              <a:rPr lang="en" altLang="ja-JP"/>
              <a:t>VM</a:t>
            </a:r>
            <a:r>
              <a:rPr lang="ja-JP" altLang="en-US"/>
              <a:t>外で使えるようにすることで，メモリ割り当てが必要になる状態も復元</a:t>
            </a:r>
          </a:p>
          <a:p>
            <a:pPr lvl="0"/>
            <a:r>
              <a:rPr lang="en-US" altLang="ja-JP"/>
              <a:t>VM</a:t>
            </a:r>
            <a:r>
              <a:rPr lang="ja-JP" altLang="en-US"/>
              <a:t>の</a:t>
            </a:r>
            <a:r>
              <a:rPr lang="en-US" altLang="ja-JP"/>
              <a:t>OS</a:t>
            </a:r>
            <a:r>
              <a:rPr lang="ja-JP" altLang="en-US"/>
              <a:t>カーネル内で復元できる</a:t>
            </a:r>
            <a:r>
              <a:rPr lang="en-US" altLang="ja-JP"/>
              <a:t>VM</a:t>
            </a:r>
            <a:r>
              <a:rPr lang="ja-JP" altLang="en-US"/>
              <a:t>外で復元できないコンテナの状態を増やす</a:t>
            </a:r>
          </a:p>
          <a:p>
            <a:pPr lvl="1"/>
            <a:r>
              <a:rPr lang="en-US" altLang="ja-JP"/>
              <a:t>VM</a:t>
            </a:r>
            <a:r>
              <a:rPr lang="ja-JP" altLang="en-US"/>
              <a:t>内のプロセスを用いずに復元を行えるようにする</a:t>
            </a:r>
          </a:p>
          <a:p>
            <a:r>
              <a:rPr lang="ja-JP" altLang="en-US"/>
              <a:t>性能測定</a:t>
            </a:r>
          </a:p>
          <a:p>
            <a:pPr lvl="1"/>
            <a:r>
              <a:rPr lang="en" altLang="ja-JP"/>
              <a:t>VM</a:t>
            </a:r>
            <a:r>
              <a:rPr lang="ja-JP" altLang="en-US"/>
              <a:t>に様々な負荷をかけて復元性能を比較</a:t>
            </a:r>
          </a:p>
          <a:p>
            <a:endParaRPr lang="ja-JP" altLang="en-US"/>
          </a:p>
          <a:p>
            <a:pPr marL="0" lvl="0" indent="0">
              <a:buNone/>
            </a:pPr>
            <a:endParaRPr lang="en-US" altLang="ja-JP"/>
          </a:p>
        </p:txBody>
      </p:sp>
      <p:sp>
        <p:nvSpPr>
          <p:cNvPr id="5" name="スライド番号プレースホルダー 4">
            <a:extLst>
              <a:ext uri="{FF2B5EF4-FFF2-40B4-BE49-F238E27FC236}">
                <a16:creationId xmlns:a16="http://schemas.microsoft.com/office/drawing/2014/main" id="{B78F303F-FE4F-A774-FC08-283C861E6360}"/>
              </a:ext>
            </a:extLst>
          </p:cNvPr>
          <p:cNvSpPr>
            <a:spLocks noGrp="1"/>
          </p:cNvSpPr>
          <p:nvPr>
            <p:ph type="sldNum" sz="quarter" idx="12"/>
          </p:nvPr>
        </p:nvSpPr>
        <p:spPr/>
        <p:txBody>
          <a:bodyPr/>
          <a:lstStyle/>
          <a:p>
            <a:fld id="{748F7E27-9821-1144-B706-2A64A6E5983E}" type="slidenum">
              <a:rPr kumimoji="1" lang="ja-JP" altLang="en-US" smtClean="0"/>
              <a:t>21</a:t>
            </a:fld>
            <a:endParaRPr kumimoji="1" lang="ja-JP" altLang="en-US"/>
          </a:p>
        </p:txBody>
      </p:sp>
    </p:spTree>
    <p:extLst>
      <p:ext uri="{BB962C8B-B14F-4D97-AF65-F5344CB8AC3E}">
        <p14:creationId xmlns:p14="http://schemas.microsoft.com/office/powerpoint/2010/main" val="104263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CB4212-684D-7B02-CE15-9DE51AAAD110}"/>
              </a:ext>
            </a:extLst>
          </p:cNvPr>
          <p:cNvSpPr>
            <a:spLocks noGrp="1"/>
          </p:cNvSpPr>
          <p:nvPr>
            <p:ph type="title"/>
          </p:nvPr>
        </p:nvSpPr>
        <p:spPr/>
        <p:txBody>
          <a:bodyPr/>
          <a:lstStyle/>
          <a:p>
            <a:r>
              <a:rPr lang="ja-JP" altLang="en-US"/>
              <a:t>コンテナのチェックポイント・リストア</a:t>
            </a:r>
          </a:p>
        </p:txBody>
      </p:sp>
      <p:sp>
        <p:nvSpPr>
          <p:cNvPr id="3" name="コンテンツ プレースホルダー 2">
            <a:extLst>
              <a:ext uri="{FF2B5EF4-FFF2-40B4-BE49-F238E27FC236}">
                <a16:creationId xmlns:a16="http://schemas.microsoft.com/office/drawing/2014/main" id="{9C466FCC-DBB5-E758-6291-F4B4DE641185}"/>
              </a:ext>
            </a:extLst>
          </p:cNvPr>
          <p:cNvSpPr>
            <a:spLocks noGrp="1"/>
          </p:cNvSpPr>
          <p:nvPr>
            <p:ph idx="1"/>
          </p:nvPr>
        </p:nvSpPr>
        <p:spPr/>
        <p:txBody>
          <a:bodyPr/>
          <a:lstStyle/>
          <a:p>
            <a:r>
              <a:rPr lang="ja-JP" altLang="en-US"/>
              <a:t>コンテナは攻撃に備えて状態を保存しておくことが可能</a:t>
            </a:r>
          </a:p>
          <a:p>
            <a:pPr lvl="1"/>
            <a:r>
              <a:rPr lang="ja-JP" altLang="en-US"/>
              <a:t>チェックポイント機能を用いて定期的にコンテナの状態を保存</a:t>
            </a:r>
          </a:p>
          <a:p>
            <a:pPr lvl="1"/>
            <a:r>
              <a:rPr lang="ja-JP" altLang="en-US"/>
              <a:t>メモリ上に大量のデータを保持するビッグデータ処理の場合に特に有用</a:t>
            </a:r>
          </a:p>
          <a:p>
            <a:r>
              <a:rPr lang="ja-JP" altLang="en-US"/>
              <a:t>攻撃を検知した際にコンテナを速やかに復旧</a:t>
            </a:r>
          </a:p>
          <a:p>
            <a:pPr lvl="1"/>
            <a:r>
              <a:rPr lang="ja-JP" altLang="en-US"/>
              <a:t>リストア機能を用いて保存しておいた状態に復元して再開</a:t>
            </a:r>
          </a:p>
          <a:p>
            <a:pPr lvl="1"/>
            <a:r>
              <a:rPr lang="ja-JP" altLang="en-US"/>
              <a:t>コンテナを再起動して同じ処理をやり直すより効率がよい</a:t>
            </a:r>
          </a:p>
          <a:p>
            <a:pPr marL="457200" lvl="1" indent="0">
              <a:buNone/>
            </a:pPr>
            <a:endParaRPr lang="en-US" altLang="ja-JP"/>
          </a:p>
          <a:p>
            <a:endParaRPr lang="ja-JP" altLang="en-US"/>
          </a:p>
        </p:txBody>
      </p:sp>
      <p:sp>
        <p:nvSpPr>
          <p:cNvPr id="4" name="正方形/長方形 18">
            <a:extLst>
              <a:ext uri="{FF2B5EF4-FFF2-40B4-BE49-F238E27FC236}">
                <a16:creationId xmlns:a16="http://schemas.microsoft.com/office/drawing/2014/main" id="{12D56534-7AF3-F72D-766B-350DB46E772C}"/>
              </a:ext>
            </a:extLst>
          </p:cNvPr>
          <p:cNvSpPr/>
          <p:nvPr/>
        </p:nvSpPr>
        <p:spPr>
          <a:xfrm>
            <a:off x="6096000" y="4015749"/>
            <a:ext cx="3559870" cy="212520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10">
            <a:extLst>
              <a:ext uri="{FF2B5EF4-FFF2-40B4-BE49-F238E27FC236}">
                <a16:creationId xmlns:a16="http://schemas.microsoft.com/office/drawing/2014/main" id="{86496DC7-F154-57ED-039F-8C539C60AB9F}"/>
              </a:ext>
            </a:extLst>
          </p:cNvPr>
          <p:cNvSpPr/>
          <p:nvPr/>
        </p:nvSpPr>
        <p:spPr>
          <a:xfrm>
            <a:off x="6491203" y="549731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テキスト ボックス 19">
            <a:extLst>
              <a:ext uri="{FF2B5EF4-FFF2-40B4-BE49-F238E27FC236}">
                <a16:creationId xmlns:a16="http://schemas.microsoft.com/office/drawing/2014/main" id="{9C10C2FB-93BB-9703-8B1E-6FBC6EBE4D84}"/>
              </a:ext>
            </a:extLst>
          </p:cNvPr>
          <p:cNvSpPr txBox="1"/>
          <p:nvPr/>
        </p:nvSpPr>
        <p:spPr>
          <a:xfrm>
            <a:off x="6926589" y="6196104"/>
            <a:ext cx="1898691" cy="400110"/>
          </a:xfrm>
          <a:prstGeom prst="rect">
            <a:avLst/>
          </a:prstGeom>
          <a:noFill/>
        </p:spPr>
        <p:txBody>
          <a:bodyPr wrap="square" rtlCol="0">
            <a:spAutoFit/>
          </a:bodyPr>
          <a:lstStyle/>
          <a:p>
            <a:pPr algn="ctr"/>
            <a:r>
              <a:rPr kumimoji="1" lang="ja-JP" altLang="en-US" sz="2000">
                <a:latin typeface="Yu Gothic Medium" panose="020B0400000000000000" pitchFamily="34" charset="-128"/>
                <a:ea typeface="Yu Gothic Medium" panose="020B0400000000000000" pitchFamily="34" charset="-128"/>
              </a:rPr>
              <a:t>リストア</a:t>
            </a:r>
          </a:p>
        </p:txBody>
      </p:sp>
      <p:sp>
        <p:nvSpPr>
          <p:cNvPr id="7" name="正方形/長方形 25">
            <a:extLst>
              <a:ext uri="{FF2B5EF4-FFF2-40B4-BE49-F238E27FC236}">
                <a16:creationId xmlns:a16="http://schemas.microsoft.com/office/drawing/2014/main" id="{B3B63F49-16CB-0CA6-0176-6D949193478B}"/>
              </a:ext>
            </a:extLst>
          </p:cNvPr>
          <p:cNvSpPr/>
          <p:nvPr/>
        </p:nvSpPr>
        <p:spPr>
          <a:xfrm>
            <a:off x="1705650" y="4015749"/>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26">
            <a:extLst>
              <a:ext uri="{FF2B5EF4-FFF2-40B4-BE49-F238E27FC236}">
                <a16:creationId xmlns:a16="http://schemas.microsoft.com/office/drawing/2014/main" id="{50B446D8-38B3-DF11-AD7A-01FBC740A65F}"/>
              </a:ext>
            </a:extLst>
          </p:cNvPr>
          <p:cNvSpPr txBox="1"/>
          <p:nvPr/>
        </p:nvSpPr>
        <p:spPr>
          <a:xfrm>
            <a:off x="2295460" y="6220850"/>
            <a:ext cx="2386277" cy="400110"/>
          </a:xfrm>
          <a:prstGeom prst="rect">
            <a:avLst/>
          </a:prstGeom>
          <a:noFill/>
        </p:spPr>
        <p:txBody>
          <a:bodyPr wrap="square" rtlCol="0">
            <a:spAutoFit/>
          </a:bodyPr>
          <a:lstStyle/>
          <a:p>
            <a:pPr algn="ctr"/>
            <a:r>
              <a:rPr kumimoji="1" lang="ja-JP" altLang="en-US" sz="2000">
                <a:latin typeface="Yu Gothic Medium" panose="020B0400000000000000" pitchFamily="34" charset="-128"/>
                <a:ea typeface="Yu Gothic Medium" panose="020B0400000000000000" pitchFamily="34" charset="-128"/>
              </a:rPr>
              <a:t>チェックポイント</a:t>
            </a:r>
          </a:p>
        </p:txBody>
      </p:sp>
      <p:sp>
        <p:nvSpPr>
          <p:cNvPr id="9" name="Rounded Rectangle 9">
            <a:extLst>
              <a:ext uri="{FF2B5EF4-FFF2-40B4-BE49-F238E27FC236}">
                <a16:creationId xmlns:a16="http://schemas.microsoft.com/office/drawing/2014/main" id="{E39C57B7-1C82-CC57-4BA1-CDD39B3C0015}"/>
              </a:ext>
            </a:extLst>
          </p:cNvPr>
          <p:cNvSpPr/>
          <p:nvPr/>
        </p:nvSpPr>
        <p:spPr>
          <a:xfrm>
            <a:off x="2082977" y="5497906"/>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四角形: 角を丸くする 14">
            <a:extLst>
              <a:ext uri="{FF2B5EF4-FFF2-40B4-BE49-F238E27FC236}">
                <a16:creationId xmlns:a16="http://schemas.microsoft.com/office/drawing/2014/main" id="{8722170B-6DB1-9DA1-CCB6-F1C9E1F09213}"/>
              </a:ext>
            </a:extLst>
          </p:cNvPr>
          <p:cNvSpPr/>
          <p:nvPr/>
        </p:nvSpPr>
        <p:spPr>
          <a:xfrm>
            <a:off x="2718101" y="4444532"/>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4" name="四角形: 角を丸くする 17">
            <a:extLst>
              <a:ext uri="{FF2B5EF4-FFF2-40B4-BE49-F238E27FC236}">
                <a16:creationId xmlns:a16="http://schemas.microsoft.com/office/drawing/2014/main" id="{A03015B4-7548-527D-FB38-EE7C01E36F1A}"/>
              </a:ext>
            </a:extLst>
          </p:cNvPr>
          <p:cNvSpPr/>
          <p:nvPr/>
        </p:nvSpPr>
        <p:spPr>
          <a:xfrm>
            <a:off x="7021340" y="443499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5" name="スライド番号プレースホルダー 14">
            <a:extLst>
              <a:ext uri="{FF2B5EF4-FFF2-40B4-BE49-F238E27FC236}">
                <a16:creationId xmlns:a16="http://schemas.microsoft.com/office/drawing/2014/main" id="{E636355C-379E-2142-24BF-32450F2600CA}"/>
              </a:ext>
            </a:extLst>
          </p:cNvPr>
          <p:cNvSpPr>
            <a:spLocks noGrp="1"/>
          </p:cNvSpPr>
          <p:nvPr>
            <p:ph type="sldNum" sz="quarter" idx="12"/>
          </p:nvPr>
        </p:nvSpPr>
        <p:spPr/>
        <p:txBody>
          <a:bodyPr/>
          <a:lstStyle/>
          <a:p>
            <a:fld id="{9E187134-FE1B-F142-BA3A-6F1C7A64052E}" type="slidenum">
              <a:rPr kumimoji="1" lang="ja-JP" altLang="en-US" smtClean="0"/>
              <a:t>3</a:t>
            </a:fld>
            <a:endParaRPr kumimoji="1" lang="ja-JP" altLang="en-US"/>
          </a:p>
        </p:txBody>
      </p:sp>
      <p:sp>
        <p:nvSpPr>
          <p:cNvPr id="18" name="正方形/長方形 17">
            <a:extLst>
              <a:ext uri="{FF2B5EF4-FFF2-40B4-BE49-F238E27FC236}">
                <a16:creationId xmlns:a16="http://schemas.microsoft.com/office/drawing/2014/main" id="{4470FB41-347D-00FF-A4BD-6D92822D521B}"/>
              </a:ext>
            </a:extLst>
          </p:cNvPr>
          <p:cNvSpPr/>
          <p:nvPr/>
        </p:nvSpPr>
        <p:spPr>
          <a:xfrm>
            <a:off x="2867052" y="4834610"/>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プロセス</a:t>
            </a:r>
          </a:p>
        </p:txBody>
      </p:sp>
      <p:sp>
        <p:nvSpPr>
          <p:cNvPr id="19" name="正方形/長方形 18">
            <a:extLst>
              <a:ext uri="{FF2B5EF4-FFF2-40B4-BE49-F238E27FC236}">
                <a16:creationId xmlns:a16="http://schemas.microsoft.com/office/drawing/2014/main" id="{B3006B35-98C0-D699-5E10-A0E7F9569951}"/>
              </a:ext>
            </a:extLst>
          </p:cNvPr>
          <p:cNvSpPr/>
          <p:nvPr/>
        </p:nvSpPr>
        <p:spPr>
          <a:xfrm>
            <a:off x="7170291" y="4835444"/>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22" name="テキスト ボックス 21">
            <a:extLst>
              <a:ext uri="{FF2B5EF4-FFF2-40B4-BE49-F238E27FC236}">
                <a16:creationId xmlns:a16="http://schemas.microsoft.com/office/drawing/2014/main" id="{B8EDD149-F9A3-833C-8F7C-A5D7244CFD54}"/>
              </a:ext>
            </a:extLst>
          </p:cNvPr>
          <p:cNvSpPr txBox="1"/>
          <p:nvPr/>
        </p:nvSpPr>
        <p:spPr>
          <a:xfrm>
            <a:off x="7077251" y="4088379"/>
            <a:ext cx="1374081" cy="369332"/>
          </a:xfrm>
          <a:prstGeom prst="rect">
            <a:avLst/>
          </a:prstGeom>
          <a:noFill/>
        </p:spPr>
        <p:txBody>
          <a:bodyPr wrap="square" rtlCol="0">
            <a:spAutoFit/>
          </a:bodyPr>
          <a:lstStyle/>
          <a:p>
            <a:pPr algn="ctr"/>
            <a:r>
              <a:rPr lang="ja-JP" altLang="en-US"/>
              <a:t>コンテナ</a:t>
            </a:r>
            <a:endParaRPr kumimoji="1" lang="ja-JP" altLang="en-US"/>
          </a:p>
        </p:txBody>
      </p:sp>
      <p:sp>
        <p:nvSpPr>
          <p:cNvPr id="17" name="テキスト ボックス 16">
            <a:extLst>
              <a:ext uri="{FF2B5EF4-FFF2-40B4-BE49-F238E27FC236}">
                <a16:creationId xmlns:a16="http://schemas.microsoft.com/office/drawing/2014/main" id="{A5E3984B-BCF2-A734-F52F-C55E5B862184}"/>
              </a:ext>
            </a:extLst>
          </p:cNvPr>
          <p:cNvSpPr txBox="1"/>
          <p:nvPr/>
        </p:nvSpPr>
        <p:spPr>
          <a:xfrm>
            <a:off x="2822575" y="4111658"/>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11" name="正方形/長方形 25">
            <a:extLst>
              <a:ext uri="{FF2B5EF4-FFF2-40B4-BE49-F238E27FC236}">
                <a16:creationId xmlns:a16="http://schemas.microsoft.com/office/drawing/2014/main" id="{476F1ABB-6A8C-CB97-78A0-95D84FCF5B45}"/>
              </a:ext>
            </a:extLst>
          </p:cNvPr>
          <p:cNvSpPr/>
          <p:nvPr/>
        </p:nvSpPr>
        <p:spPr>
          <a:xfrm>
            <a:off x="2868054" y="4760938"/>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
        <p:nvSpPr>
          <p:cNvPr id="13" name="正方形/長方形 25">
            <a:extLst>
              <a:ext uri="{FF2B5EF4-FFF2-40B4-BE49-F238E27FC236}">
                <a16:creationId xmlns:a16="http://schemas.microsoft.com/office/drawing/2014/main" id="{34B85680-32DA-79A9-ED5E-8BDE60A82E71}"/>
              </a:ext>
            </a:extLst>
          </p:cNvPr>
          <p:cNvSpPr/>
          <p:nvPr/>
        </p:nvSpPr>
        <p:spPr>
          <a:xfrm>
            <a:off x="7187716" y="5563443"/>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82114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42" presetClass="path" presetSubtype="0" accel="50000" decel="50000" fill="hold" grpId="1" nodeType="withEffect">
                                  <p:stCondLst>
                                    <p:cond delay="0"/>
                                  </p:stCondLst>
                                  <p:childTnLst>
                                    <p:animMotion origin="layout" path="M -0.00104 -0.00115 L -0.00521 0.11274 " pathEditMode="relative" rAng="0" ptsTypes="AA">
                                      <p:cBhvr>
                                        <p:cTn id="9" dur="2000" fill="hold"/>
                                        <p:tgtEl>
                                          <p:spTgt spid="11"/>
                                        </p:tgtEl>
                                        <p:attrNameLst>
                                          <p:attrName>ppt_x</p:attrName>
                                          <p:attrName>ppt_y</p:attrName>
                                        </p:attrNameLst>
                                      </p:cBhvr>
                                      <p:rCtr x="-208" y="5694"/>
                                    </p:animMotion>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2" nodeType="clickEffect">
                                  <p:stCondLst>
                                    <p:cond delay="0"/>
                                  </p:stCondLst>
                                  <p:childTnLst>
                                    <p:animEffect transition="out" filter="fade">
                                      <p:cBhvr>
                                        <p:cTn id="13" dur="500"/>
                                        <p:tgtEl>
                                          <p:spTgt spid="11"/>
                                        </p:tgtEl>
                                      </p:cBhvr>
                                    </p:animEffect>
                                    <p:set>
                                      <p:cBhvr>
                                        <p:cTn id="14" dur="1" fill="hold">
                                          <p:stCondLst>
                                            <p:cond delay="499"/>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42" presetClass="path" presetSubtype="0" accel="50000" decel="50000" fill="hold" grpId="1" nodeType="withEffect">
                                  <p:stCondLst>
                                    <p:cond delay="0"/>
                                  </p:stCondLst>
                                  <p:childTnLst>
                                    <p:animMotion origin="layout" path="M 0.00091 -0.00046 L 0.00325 -0.0949 " pathEditMode="relative" rAng="0" ptsTypes="AA">
                                      <p:cBhvr>
                                        <p:cTn id="21" dur="2000" fill="hold"/>
                                        <p:tgtEl>
                                          <p:spTgt spid="13"/>
                                        </p:tgtEl>
                                        <p:attrNameLst>
                                          <p:attrName>ppt_x</p:attrName>
                                          <p:attrName>ppt_y</p:attrName>
                                        </p:attrNameLst>
                                      </p:cBhvr>
                                      <p:rCtr x="117" y="-4722"/>
                                    </p:animMotion>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2" nodeType="clickEffect">
                                  <p:stCondLst>
                                    <p:cond delay="0"/>
                                  </p:stCondLst>
                                  <p:childTnLst>
                                    <p:animEffect transition="out" filter="fade">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linds(horizontal)">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2" grpId="0"/>
      <p:bldP spid="11" grpId="0" animBg="1"/>
      <p:bldP spid="11" grpId="1" animBg="1"/>
      <p:bldP spid="11" grpId="2" animBg="1"/>
      <p:bldP spid="13" grpId="0" animBg="1"/>
      <p:bldP spid="13" grpId="1" animBg="1"/>
      <p:bldP spid="13"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ADCC7B6B-C1EA-0D45-4845-A12A57C57BE8}"/>
              </a:ext>
            </a:extLst>
          </p:cNvPr>
          <p:cNvSpPr/>
          <p:nvPr/>
        </p:nvSpPr>
        <p:spPr>
          <a:xfrm>
            <a:off x="923870" y="4281575"/>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3" name="正方形/長方形 18">
            <a:extLst>
              <a:ext uri="{FF2B5EF4-FFF2-40B4-BE49-F238E27FC236}">
                <a16:creationId xmlns:a16="http://schemas.microsoft.com/office/drawing/2014/main" id="{B78FBEEB-D180-7529-EB84-F46B0C74295B}"/>
              </a:ext>
            </a:extLst>
          </p:cNvPr>
          <p:cNvSpPr/>
          <p:nvPr/>
        </p:nvSpPr>
        <p:spPr>
          <a:xfrm>
            <a:off x="1170466" y="4400186"/>
            <a:ext cx="3530936" cy="2092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78BBFAA-1A9C-453A-EB2C-FD540225CBE2}"/>
              </a:ext>
            </a:extLst>
          </p:cNvPr>
          <p:cNvSpPr>
            <a:spLocks noGrp="1"/>
          </p:cNvSpPr>
          <p:nvPr>
            <p:ph type="title"/>
          </p:nvPr>
        </p:nvSpPr>
        <p:spPr/>
        <p:txBody>
          <a:bodyPr/>
          <a:lstStyle/>
          <a:p>
            <a:r>
              <a:rPr kumimoji="1" lang="ja-JP" altLang="en-US"/>
              <a:t>仮想化と負荷の影響</a:t>
            </a:r>
          </a:p>
        </p:txBody>
      </p:sp>
      <p:sp>
        <p:nvSpPr>
          <p:cNvPr id="3" name="コンテンツ プレースホルダー 2">
            <a:extLst>
              <a:ext uri="{FF2B5EF4-FFF2-40B4-BE49-F238E27FC236}">
                <a16:creationId xmlns:a16="http://schemas.microsoft.com/office/drawing/2014/main" id="{B21F0B68-1709-D582-A156-16119D2B7853}"/>
              </a:ext>
            </a:extLst>
          </p:cNvPr>
          <p:cNvSpPr>
            <a:spLocks noGrp="1"/>
          </p:cNvSpPr>
          <p:nvPr>
            <p:ph idx="1"/>
          </p:nvPr>
        </p:nvSpPr>
        <p:spPr/>
        <p:txBody>
          <a:bodyPr/>
          <a:lstStyle/>
          <a:p>
            <a:r>
              <a:rPr lang="en-US" altLang="ja-JP"/>
              <a:t>VM</a:t>
            </a:r>
            <a:r>
              <a:rPr lang="ja-JP" altLang="en-US"/>
              <a:t>内で動作するコンテナ管理機構は仮想化の影響を受ける</a:t>
            </a:r>
            <a:endParaRPr lang="en-US" altLang="ja-JP"/>
          </a:p>
          <a:p>
            <a:pPr lvl="1"/>
            <a:r>
              <a:rPr lang="ja-JP" altLang="en-US"/>
              <a:t>仮想化のオーバヘッドによりコンテナの状態の保存・復元性能が低下</a:t>
            </a:r>
            <a:endParaRPr lang="en-US" altLang="ja-JP" sz="2000"/>
          </a:p>
          <a:p>
            <a:r>
              <a:rPr lang="ja-JP" altLang="en-US"/>
              <a:t>コンテナ管理機構は</a:t>
            </a:r>
            <a:r>
              <a:rPr lang="en-US" altLang="ja-JP"/>
              <a:t>VM</a:t>
            </a:r>
            <a:r>
              <a:rPr lang="ja-JP" altLang="en-US"/>
              <a:t>内のコンテナの負荷の影響も受ける</a:t>
            </a:r>
            <a:endParaRPr lang="en-US" altLang="ja-JP"/>
          </a:p>
          <a:p>
            <a:pPr lvl="1"/>
            <a:r>
              <a:rPr lang="en-US" altLang="ja-JP"/>
              <a:t>VM</a:t>
            </a:r>
            <a:r>
              <a:rPr lang="ja-JP" altLang="en-US"/>
              <a:t>内では多くのコンテナが動いており，負荷が高いコンテナもある</a:t>
            </a:r>
            <a:endParaRPr lang="en-US" altLang="ja-JP"/>
          </a:p>
          <a:p>
            <a:pPr lvl="1"/>
            <a:r>
              <a:rPr lang="ja-JP" altLang="en-US"/>
              <a:t>負荷によりコンテナの状態の保存・復元性能が低下</a:t>
            </a:r>
            <a:endParaRPr lang="en-US" altLang="ja-JP"/>
          </a:p>
          <a:p>
            <a:pPr lvl="1"/>
            <a:r>
              <a:rPr lang="ja-JP" altLang="en-US"/>
              <a:t>コンテナ管理機構による保存・復元処理はコンテナの性能にも影響</a:t>
            </a:r>
            <a:endParaRPr kumimoji="1" lang="ja-JP" altLang="en-US"/>
          </a:p>
        </p:txBody>
      </p:sp>
      <p:sp>
        <p:nvSpPr>
          <p:cNvPr id="5" name="四角形: 角を丸くする 11">
            <a:extLst>
              <a:ext uri="{FF2B5EF4-FFF2-40B4-BE49-F238E27FC236}">
                <a16:creationId xmlns:a16="http://schemas.microsoft.com/office/drawing/2014/main" id="{43510B43-F384-D03F-9763-A2BF399B3125}"/>
              </a:ext>
            </a:extLst>
          </p:cNvPr>
          <p:cNvSpPr/>
          <p:nvPr/>
        </p:nvSpPr>
        <p:spPr>
          <a:xfrm>
            <a:off x="1269734" y="474370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C9E6F132-4086-9758-A001-A167BA2C040F}"/>
              </a:ext>
            </a:extLst>
          </p:cNvPr>
          <p:cNvSpPr txBox="1"/>
          <p:nvPr/>
        </p:nvSpPr>
        <p:spPr>
          <a:xfrm>
            <a:off x="2496439" y="3935881"/>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43B1B207-4644-E497-DF7D-82B2B6FDCA33}"/>
              </a:ext>
            </a:extLst>
          </p:cNvPr>
          <p:cNvSpPr/>
          <p:nvPr/>
        </p:nvSpPr>
        <p:spPr>
          <a:xfrm>
            <a:off x="1550395" y="584033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Explosion 2 16">
            <a:extLst>
              <a:ext uri="{FF2B5EF4-FFF2-40B4-BE49-F238E27FC236}">
                <a16:creationId xmlns:a16="http://schemas.microsoft.com/office/drawing/2014/main" id="{0CDB42AE-9D99-EBDC-1B89-129802DAB8FA}"/>
              </a:ext>
            </a:extLst>
          </p:cNvPr>
          <p:cNvSpPr/>
          <p:nvPr/>
        </p:nvSpPr>
        <p:spPr>
          <a:xfrm>
            <a:off x="657940" y="3868074"/>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7894D36A-84AA-5F8B-2EE9-0DAA89985F0A}"/>
              </a:ext>
            </a:extLst>
          </p:cNvPr>
          <p:cNvSpPr/>
          <p:nvPr/>
        </p:nvSpPr>
        <p:spPr>
          <a:xfrm>
            <a:off x="3124295" y="473630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DF847BFB-BC71-2D56-B1B0-1805D1EC7D28}"/>
              </a:ext>
            </a:extLst>
          </p:cNvPr>
          <p:cNvSpPr/>
          <p:nvPr/>
        </p:nvSpPr>
        <p:spPr>
          <a:xfrm rot="19194042">
            <a:off x="2184166" y="5384691"/>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31E43A43-FF94-1370-8E30-D9BD86E04D85}"/>
              </a:ext>
            </a:extLst>
          </p:cNvPr>
          <p:cNvSpPr/>
          <p:nvPr/>
        </p:nvSpPr>
        <p:spPr>
          <a:xfrm>
            <a:off x="3988763" y="5142852"/>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3BB0321-F9E9-BF33-7D4F-47B71A628180}"/>
              </a:ext>
            </a:extLst>
          </p:cNvPr>
          <p:cNvSpPr/>
          <p:nvPr/>
        </p:nvSpPr>
        <p:spPr>
          <a:xfrm>
            <a:off x="1021227" y="5547783"/>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7" name="テキスト ボックス 16">
            <a:extLst>
              <a:ext uri="{FF2B5EF4-FFF2-40B4-BE49-F238E27FC236}">
                <a16:creationId xmlns:a16="http://schemas.microsoft.com/office/drawing/2014/main" id="{8D9D452C-E1AF-D5B2-EAA1-90A4B7DAB9EB}"/>
              </a:ext>
            </a:extLst>
          </p:cNvPr>
          <p:cNvSpPr txBox="1"/>
          <p:nvPr/>
        </p:nvSpPr>
        <p:spPr>
          <a:xfrm>
            <a:off x="2542596" y="4433498"/>
            <a:ext cx="838200"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6" name="スライド番号プレースホルダー 15">
            <a:extLst>
              <a:ext uri="{FF2B5EF4-FFF2-40B4-BE49-F238E27FC236}">
                <a16:creationId xmlns:a16="http://schemas.microsoft.com/office/drawing/2014/main" id="{5613C2B1-B2B6-FCFA-D63B-89247B75BA26}"/>
              </a:ext>
            </a:extLst>
          </p:cNvPr>
          <p:cNvSpPr>
            <a:spLocks noGrp="1"/>
          </p:cNvSpPr>
          <p:nvPr>
            <p:ph type="sldNum" sz="quarter" idx="12"/>
          </p:nvPr>
        </p:nvSpPr>
        <p:spPr/>
        <p:txBody>
          <a:bodyPr/>
          <a:lstStyle/>
          <a:p>
            <a:fld id="{748F7E27-9821-1144-B706-2A64A6E5983E}" type="slidenum">
              <a:rPr kumimoji="1" lang="ja-JP" altLang="en-US" smtClean="0"/>
              <a:t>4</a:t>
            </a:fld>
            <a:endParaRPr kumimoji="1" lang="ja-JP" altLang="en-US"/>
          </a:p>
        </p:txBody>
      </p:sp>
      <p:graphicFrame>
        <p:nvGraphicFramePr>
          <p:cNvPr id="18" name="グラフ 17">
            <a:extLst>
              <a:ext uri="{FF2B5EF4-FFF2-40B4-BE49-F238E27FC236}">
                <a16:creationId xmlns:a16="http://schemas.microsoft.com/office/drawing/2014/main" id="{1FBDC0DA-919D-CEDA-432C-45BBAB90C8A7}"/>
              </a:ext>
            </a:extLst>
          </p:cNvPr>
          <p:cNvGraphicFramePr>
            <a:graphicFrameLocks/>
          </p:cNvGraphicFramePr>
          <p:nvPr>
            <p:extLst>
              <p:ext uri="{D42A27DB-BD31-4B8C-83A1-F6EECF244321}">
                <p14:modId xmlns:p14="http://schemas.microsoft.com/office/powerpoint/2010/main" val="2064646271"/>
              </p:ext>
            </p:extLst>
          </p:nvPr>
        </p:nvGraphicFramePr>
        <p:xfrm>
          <a:off x="8051562" y="3993499"/>
          <a:ext cx="3092049" cy="28645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a:extLst>
              <a:ext uri="{FF2B5EF4-FFF2-40B4-BE49-F238E27FC236}">
                <a16:creationId xmlns:a16="http://schemas.microsoft.com/office/drawing/2014/main" id="{9A674C78-1E2E-1D9C-608D-AA95E3169431}"/>
              </a:ext>
            </a:extLst>
          </p:cNvPr>
          <p:cNvGraphicFramePr>
            <a:graphicFrameLocks/>
          </p:cNvGraphicFramePr>
          <p:nvPr>
            <p:extLst>
              <p:ext uri="{D42A27DB-BD31-4B8C-83A1-F6EECF244321}">
                <p14:modId xmlns:p14="http://schemas.microsoft.com/office/powerpoint/2010/main" val="158863652"/>
              </p:ext>
            </p:extLst>
          </p:nvPr>
        </p:nvGraphicFramePr>
        <p:xfrm>
          <a:off x="5191896" y="3964272"/>
          <a:ext cx="2863753" cy="29480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833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41">
            <a:extLst>
              <a:ext uri="{FF2B5EF4-FFF2-40B4-BE49-F238E27FC236}">
                <a16:creationId xmlns:a16="http://schemas.microsoft.com/office/drawing/2014/main" id="{C2EC8549-8862-9BBB-1314-5064B27EA34E}"/>
              </a:ext>
            </a:extLst>
          </p:cNvPr>
          <p:cNvSpPr/>
          <p:nvPr/>
        </p:nvSpPr>
        <p:spPr>
          <a:xfrm>
            <a:off x="2562151" y="4276787"/>
            <a:ext cx="3277895" cy="233021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4DF0A3B7-E204-6E23-0576-43EBB52E54B9}"/>
              </a:ext>
            </a:extLst>
          </p:cNvPr>
          <p:cNvSpPr>
            <a:spLocks noGrp="1"/>
          </p:cNvSpPr>
          <p:nvPr>
            <p:ph type="title"/>
          </p:nvPr>
        </p:nvSpPr>
        <p:spPr/>
        <p:txBody>
          <a:bodyPr>
            <a:normAutofit/>
          </a:bodyPr>
          <a:lstStyle/>
          <a:p>
            <a:r>
              <a:rPr kumimoji="1" lang="ja-JP" altLang="en-US"/>
              <a:t>先行研究</a:t>
            </a:r>
            <a:r>
              <a:rPr lang="en-US" altLang="ja-JP" sz="3200"/>
              <a:t>[Asakura+, CloudCom’24]</a:t>
            </a:r>
            <a:endParaRPr kumimoji="1" lang="ja-JP" altLang="en-US" sz="3200"/>
          </a:p>
        </p:txBody>
      </p:sp>
      <p:sp>
        <p:nvSpPr>
          <p:cNvPr id="3" name="コンテンツ プレースホルダー 2">
            <a:extLst>
              <a:ext uri="{FF2B5EF4-FFF2-40B4-BE49-F238E27FC236}">
                <a16:creationId xmlns:a16="http://schemas.microsoft.com/office/drawing/2014/main" id="{30B13FE2-4E4C-8BB4-5373-A9C850C4C1BB}"/>
              </a:ext>
            </a:extLst>
          </p:cNvPr>
          <p:cNvSpPr>
            <a:spLocks noGrp="1"/>
          </p:cNvSpPr>
          <p:nvPr>
            <p:ph idx="1"/>
          </p:nvPr>
        </p:nvSpPr>
        <p:spPr/>
        <p:txBody>
          <a:bodyPr/>
          <a:lstStyle/>
          <a:p>
            <a:r>
              <a:rPr lang="en-US" altLang="ja-JP"/>
              <a:t>VM</a:t>
            </a:r>
            <a:r>
              <a:rPr lang="ja-JP" altLang="en-US"/>
              <a:t>内で動作しているコンテナの状態を</a:t>
            </a:r>
            <a:r>
              <a:rPr lang="en-US" altLang="ja-JP"/>
              <a:t>VM</a:t>
            </a:r>
            <a:r>
              <a:rPr lang="ja-JP" altLang="en-US"/>
              <a:t>外で保存</a:t>
            </a:r>
            <a:endParaRPr lang="en-US" altLang="ja-JP"/>
          </a:p>
          <a:p>
            <a:pPr lvl="1"/>
            <a:r>
              <a:rPr lang="en" altLang="ja-JP"/>
              <a:t>VM</a:t>
            </a:r>
            <a:r>
              <a:rPr lang="ja-JP" altLang="en-US"/>
              <a:t>外のコンテナ保存機構が</a:t>
            </a:r>
            <a:r>
              <a:rPr lang="en" altLang="ja-JP"/>
              <a:t>VM</a:t>
            </a:r>
            <a:r>
              <a:rPr lang="ja-JP" altLang="en-US"/>
              <a:t>のメモリ上にあるコンテナの状態を解析</a:t>
            </a:r>
          </a:p>
          <a:p>
            <a:pPr lvl="1"/>
            <a:r>
              <a:rPr lang="ja-JP" altLang="en-US"/>
              <a:t>コンテナの状態の保存処理が仮想化や負荷の影響を受けにくい</a:t>
            </a:r>
          </a:p>
          <a:p>
            <a:r>
              <a:rPr lang="ja-JP" altLang="en-US"/>
              <a:t>コンテナの状態の復元は従来と同様に</a:t>
            </a:r>
            <a:r>
              <a:rPr lang="en-US" altLang="ja-JP"/>
              <a:t>VM</a:t>
            </a:r>
            <a:r>
              <a:rPr lang="ja-JP" altLang="en-US"/>
              <a:t>内で実行</a:t>
            </a:r>
            <a:endParaRPr lang="en-US" altLang="ja-JP"/>
          </a:p>
          <a:p>
            <a:pPr lvl="1"/>
            <a:r>
              <a:rPr lang="ja-JP" altLang="en-US"/>
              <a:t>状態復元は状態保存と比べて非常に複雑であるため実現が容易ではない</a:t>
            </a:r>
            <a:endParaRPr lang="en-US" altLang="ja-JP"/>
          </a:p>
          <a:p>
            <a:pPr lvl="1"/>
            <a:r>
              <a:rPr lang="ja-JP" altLang="en-US"/>
              <a:t>状態復元時の仮想化や負荷の影響への対処はまだ行えていない</a:t>
            </a:r>
            <a:endParaRPr lang="en-US" altLang="ja-JP"/>
          </a:p>
          <a:p>
            <a:endParaRPr kumimoji="1" lang="ja-JP" altLang="en-US"/>
          </a:p>
        </p:txBody>
      </p:sp>
      <p:sp>
        <p:nvSpPr>
          <p:cNvPr id="4" name="正方形/長方形 18">
            <a:extLst>
              <a:ext uri="{FF2B5EF4-FFF2-40B4-BE49-F238E27FC236}">
                <a16:creationId xmlns:a16="http://schemas.microsoft.com/office/drawing/2014/main" id="{8A0414F4-C24F-EA12-4D18-4D94B985FE67}"/>
              </a:ext>
            </a:extLst>
          </p:cNvPr>
          <p:cNvSpPr/>
          <p:nvPr/>
        </p:nvSpPr>
        <p:spPr>
          <a:xfrm>
            <a:off x="2685465" y="4392123"/>
            <a:ext cx="3048174" cy="154541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四角形: 角を丸くする 6">
            <a:extLst>
              <a:ext uri="{FF2B5EF4-FFF2-40B4-BE49-F238E27FC236}">
                <a16:creationId xmlns:a16="http://schemas.microsoft.com/office/drawing/2014/main" id="{17D319C8-6D5B-29EE-BA4E-118ABA16B668}"/>
              </a:ext>
            </a:extLst>
          </p:cNvPr>
          <p:cNvSpPr/>
          <p:nvPr/>
        </p:nvSpPr>
        <p:spPr>
          <a:xfrm>
            <a:off x="3595676" y="4938222"/>
            <a:ext cx="1210842" cy="730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6" name="Rounded Rectangle 10">
            <a:extLst>
              <a:ext uri="{FF2B5EF4-FFF2-40B4-BE49-F238E27FC236}">
                <a16:creationId xmlns:a16="http://schemas.microsoft.com/office/drawing/2014/main" id="{06FA57AE-88C7-5CBD-AA7F-E11BB0C79F5C}"/>
              </a:ext>
            </a:extLst>
          </p:cNvPr>
          <p:cNvSpPr/>
          <p:nvPr/>
        </p:nvSpPr>
        <p:spPr>
          <a:xfrm>
            <a:off x="2685466" y="6061149"/>
            <a:ext cx="3048174" cy="422239"/>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コンテナ保存</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8" name="テキスト ボックス 7">
            <a:extLst>
              <a:ext uri="{FF2B5EF4-FFF2-40B4-BE49-F238E27FC236}">
                <a16:creationId xmlns:a16="http://schemas.microsoft.com/office/drawing/2014/main" id="{B2F55917-123C-D8CB-2115-D2035FC72A7E}"/>
              </a:ext>
            </a:extLst>
          </p:cNvPr>
          <p:cNvSpPr txBox="1"/>
          <p:nvPr/>
        </p:nvSpPr>
        <p:spPr>
          <a:xfrm>
            <a:off x="3868033" y="4445279"/>
            <a:ext cx="683038"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正方形/長方形 41">
            <a:extLst>
              <a:ext uri="{FF2B5EF4-FFF2-40B4-BE49-F238E27FC236}">
                <a16:creationId xmlns:a16="http://schemas.microsoft.com/office/drawing/2014/main" id="{64A31CCD-EE73-6AF1-26E9-D8486BF47E38}"/>
              </a:ext>
            </a:extLst>
          </p:cNvPr>
          <p:cNvSpPr/>
          <p:nvPr/>
        </p:nvSpPr>
        <p:spPr>
          <a:xfrm>
            <a:off x="6405391" y="4284563"/>
            <a:ext cx="3283047" cy="233021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D2289448-DC2F-6CAB-8898-3B78B0DDA2E5}"/>
              </a:ext>
            </a:extLst>
          </p:cNvPr>
          <p:cNvSpPr txBox="1"/>
          <p:nvPr/>
        </p:nvSpPr>
        <p:spPr>
          <a:xfrm>
            <a:off x="7169043" y="3930968"/>
            <a:ext cx="1760894"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10" name="正方形/長方形 18">
            <a:extLst>
              <a:ext uri="{FF2B5EF4-FFF2-40B4-BE49-F238E27FC236}">
                <a16:creationId xmlns:a16="http://schemas.microsoft.com/office/drawing/2014/main" id="{333ECBB5-2348-CB37-AF1C-73AF936F18E3}"/>
              </a:ext>
            </a:extLst>
          </p:cNvPr>
          <p:cNvSpPr/>
          <p:nvPr/>
        </p:nvSpPr>
        <p:spPr>
          <a:xfrm>
            <a:off x="6610833" y="4392123"/>
            <a:ext cx="2877314" cy="209126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四角形: 角を丸くする 11">
            <a:extLst>
              <a:ext uri="{FF2B5EF4-FFF2-40B4-BE49-F238E27FC236}">
                <a16:creationId xmlns:a16="http://schemas.microsoft.com/office/drawing/2014/main" id="{74291349-1E70-C84B-3190-453877DADC16}"/>
              </a:ext>
            </a:extLst>
          </p:cNvPr>
          <p:cNvSpPr/>
          <p:nvPr/>
        </p:nvSpPr>
        <p:spPr>
          <a:xfrm>
            <a:off x="7444069" y="4943990"/>
            <a:ext cx="1210842" cy="730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12" name="Rounded Rectangle 10">
            <a:extLst>
              <a:ext uri="{FF2B5EF4-FFF2-40B4-BE49-F238E27FC236}">
                <a16:creationId xmlns:a16="http://schemas.microsoft.com/office/drawing/2014/main" id="{F97FFA46-82CE-BEBC-6627-294CCBDBFBDF}"/>
              </a:ext>
            </a:extLst>
          </p:cNvPr>
          <p:cNvSpPr/>
          <p:nvPr/>
        </p:nvSpPr>
        <p:spPr>
          <a:xfrm>
            <a:off x="6709543" y="5930134"/>
            <a:ext cx="2656130" cy="49927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4" name="テキスト ボックス 13">
            <a:extLst>
              <a:ext uri="{FF2B5EF4-FFF2-40B4-BE49-F238E27FC236}">
                <a16:creationId xmlns:a16="http://schemas.microsoft.com/office/drawing/2014/main" id="{1287B3B1-84FF-16CE-0306-3D598C0284E6}"/>
              </a:ext>
            </a:extLst>
          </p:cNvPr>
          <p:cNvSpPr txBox="1"/>
          <p:nvPr/>
        </p:nvSpPr>
        <p:spPr>
          <a:xfrm>
            <a:off x="7707971" y="4411207"/>
            <a:ext cx="683038"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463D28F4-7BE3-96CB-4A82-244088269605}"/>
              </a:ext>
            </a:extLst>
          </p:cNvPr>
          <p:cNvSpPr txBox="1"/>
          <p:nvPr/>
        </p:nvSpPr>
        <p:spPr>
          <a:xfrm>
            <a:off x="3310898" y="3938372"/>
            <a:ext cx="1780399"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20" name="Explosion 2 16">
            <a:extLst>
              <a:ext uri="{FF2B5EF4-FFF2-40B4-BE49-F238E27FC236}">
                <a16:creationId xmlns:a16="http://schemas.microsoft.com/office/drawing/2014/main" id="{7319C804-1B69-F1CC-34B2-14B8AE638A61}"/>
              </a:ext>
            </a:extLst>
          </p:cNvPr>
          <p:cNvSpPr/>
          <p:nvPr/>
        </p:nvSpPr>
        <p:spPr>
          <a:xfrm>
            <a:off x="2359877" y="4629609"/>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1" name="Explosion 2 16">
            <a:extLst>
              <a:ext uri="{FF2B5EF4-FFF2-40B4-BE49-F238E27FC236}">
                <a16:creationId xmlns:a16="http://schemas.microsoft.com/office/drawing/2014/main" id="{D2D4A328-64A0-D853-5131-3AB07DF2D8DB}"/>
              </a:ext>
            </a:extLst>
          </p:cNvPr>
          <p:cNvSpPr/>
          <p:nvPr/>
        </p:nvSpPr>
        <p:spPr>
          <a:xfrm>
            <a:off x="6341049" y="4488623"/>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3" name="スライド番号プレースホルダー 22">
            <a:extLst>
              <a:ext uri="{FF2B5EF4-FFF2-40B4-BE49-F238E27FC236}">
                <a16:creationId xmlns:a16="http://schemas.microsoft.com/office/drawing/2014/main" id="{ED113150-3C92-85A5-EC6A-D7868E003548}"/>
              </a:ext>
            </a:extLst>
          </p:cNvPr>
          <p:cNvSpPr>
            <a:spLocks noGrp="1"/>
          </p:cNvSpPr>
          <p:nvPr>
            <p:ph type="sldNum" sz="quarter" idx="12"/>
          </p:nvPr>
        </p:nvSpPr>
        <p:spPr/>
        <p:txBody>
          <a:bodyPr/>
          <a:lstStyle/>
          <a:p>
            <a:fld id="{748F7E27-9821-1144-B706-2A64A6E5983E}" type="slidenum">
              <a:rPr kumimoji="1" lang="ja-JP" altLang="en-US" smtClean="0"/>
              <a:t>5</a:t>
            </a:fld>
            <a:endParaRPr kumimoji="1" lang="ja-JP" altLang="en-US"/>
          </a:p>
        </p:txBody>
      </p:sp>
    </p:spTree>
    <p:extLst>
      <p:ext uri="{BB962C8B-B14F-4D97-AF65-F5344CB8AC3E}">
        <p14:creationId xmlns:p14="http://schemas.microsoft.com/office/powerpoint/2010/main" val="857039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2BB392-D56E-C28C-5A25-F562C0B9C38B}"/>
              </a:ext>
            </a:extLst>
          </p:cNvPr>
          <p:cNvSpPr>
            <a:spLocks noGrp="1"/>
          </p:cNvSpPr>
          <p:nvPr>
            <p:ph type="title"/>
          </p:nvPr>
        </p:nvSpPr>
        <p:spPr/>
        <p:txBody>
          <a:bodyPr/>
          <a:lstStyle/>
          <a:p>
            <a:r>
              <a:rPr kumimoji="1" lang="ja-JP" altLang="en-US"/>
              <a:t>提案</a:t>
            </a:r>
            <a:r>
              <a:rPr lang="ja-JP" altLang="en-US"/>
              <a:t>：</a:t>
            </a:r>
            <a:r>
              <a:rPr lang="en-US" altLang="ja-JP" err="1"/>
              <a:t>OVrestorer</a:t>
            </a:r>
            <a:endParaRPr kumimoji="1" lang="ja-JP" altLang="en-US"/>
          </a:p>
        </p:txBody>
      </p:sp>
      <p:sp>
        <p:nvSpPr>
          <p:cNvPr id="3" name="コンテンツ プレースホルダー 2">
            <a:extLst>
              <a:ext uri="{FF2B5EF4-FFF2-40B4-BE49-F238E27FC236}">
                <a16:creationId xmlns:a16="http://schemas.microsoft.com/office/drawing/2014/main" id="{0C542B33-E6E7-D48F-8E41-6558C3A9A129}"/>
              </a:ext>
            </a:extLst>
          </p:cNvPr>
          <p:cNvSpPr>
            <a:spLocks noGrp="1"/>
          </p:cNvSpPr>
          <p:nvPr>
            <p:ph idx="1"/>
          </p:nvPr>
        </p:nvSpPr>
        <p:spPr/>
        <p:txBody>
          <a:bodyPr/>
          <a:lstStyle/>
          <a:p>
            <a:r>
              <a:rPr lang="en-US" altLang="ja-JP"/>
              <a:t>VM</a:t>
            </a:r>
            <a:r>
              <a:rPr lang="ja-JP" altLang="en-US"/>
              <a:t>の外から</a:t>
            </a:r>
            <a:r>
              <a:rPr lang="en-US" altLang="ja-JP"/>
              <a:t>VM</a:t>
            </a:r>
            <a:r>
              <a:rPr lang="ja-JP" altLang="en-US"/>
              <a:t>内にコンテナの状態を復元</a:t>
            </a:r>
            <a:endParaRPr lang="en-US" altLang="ja-JP"/>
          </a:p>
          <a:p>
            <a:pPr lvl="1"/>
            <a:r>
              <a:rPr lang="ja-JP" altLang="en-US"/>
              <a:t>コンテナを復元する</a:t>
            </a:r>
            <a:r>
              <a:rPr lang="en" altLang="ja-JP"/>
              <a:t>VM</a:t>
            </a:r>
            <a:r>
              <a:rPr lang="ja-JP" altLang="en-US"/>
              <a:t>の外でコンテナ復元機構を動作させる</a:t>
            </a:r>
            <a:endParaRPr lang="en-US" altLang="ja-JP"/>
          </a:p>
          <a:p>
            <a:pPr lvl="1"/>
            <a:r>
              <a:rPr lang="en-US" altLang="ja-JP"/>
              <a:t>VM</a:t>
            </a:r>
            <a:r>
              <a:rPr lang="ja-JP" altLang="en-US"/>
              <a:t>内に空のコンテナを作成し，保存しておいたコンテナの状態で上書き</a:t>
            </a:r>
            <a:endParaRPr lang="en-US" altLang="ja-JP"/>
          </a:p>
          <a:p>
            <a:r>
              <a:rPr lang="ja-JP" altLang="en-US"/>
              <a:t>主にコンテナを構成するプロセスの状態を復元</a:t>
            </a:r>
            <a:endParaRPr lang="en-US" altLang="ja-JP"/>
          </a:p>
          <a:p>
            <a:pPr lvl="1"/>
            <a:r>
              <a:rPr lang="ja-JP" altLang="en-US"/>
              <a:t>コンテナ特有の状態の多くもプロセスの状態に含まれる</a:t>
            </a:r>
            <a:endParaRPr lang="en-US" altLang="ja-JP"/>
          </a:p>
          <a:p>
            <a:pPr lvl="1"/>
            <a:r>
              <a:rPr lang="en-US" altLang="ja-JP"/>
              <a:t>VM</a:t>
            </a:r>
            <a:r>
              <a:rPr lang="ja-JP" altLang="en-US"/>
              <a:t>のメモリ上にある</a:t>
            </a:r>
            <a:r>
              <a:rPr lang="en-US" altLang="ja-JP"/>
              <a:t>OS</a:t>
            </a:r>
            <a:r>
              <a:rPr lang="ja-JP" altLang="en-US"/>
              <a:t>データを解析してプロセスの状態を書き換える</a:t>
            </a:r>
            <a:endParaRPr lang="en-US" altLang="ja-JP"/>
          </a:p>
          <a:p>
            <a:endParaRPr kumimoji="1" lang="ja-JP" altLang="en-US"/>
          </a:p>
        </p:txBody>
      </p:sp>
      <p:sp>
        <p:nvSpPr>
          <p:cNvPr id="17" name="スライド番号プレースホルダー 16">
            <a:extLst>
              <a:ext uri="{FF2B5EF4-FFF2-40B4-BE49-F238E27FC236}">
                <a16:creationId xmlns:a16="http://schemas.microsoft.com/office/drawing/2014/main" id="{3C574E3C-D2BE-CC01-0F84-F5857A804693}"/>
              </a:ext>
            </a:extLst>
          </p:cNvPr>
          <p:cNvSpPr>
            <a:spLocks noGrp="1"/>
          </p:cNvSpPr>
          <p:nvPr>
            <p:ph type="sldNum" sz="quarter" idx="12"/>
          </p:nvPr>
        </p:nvSpPr>
        <p:spPr/>
        <p:txBody>
          <a:bodyPr/>
          <a:lstStyle/>
          <a:p>
            <a:fld id="{748F7E27-9821-1144-B706-2A64A6E5983E}" type="slidenum">
              <a:rPr kumimoji="1" lang="ja-JP" altLang="en-US" smtClean="0"/>
              <a:t>6</a:t>
            </a:fld>
            <a:endParaRPr kumimoji="1" lang="ja-JP" altLang="en-US"/>
          </a:p>
        </p:txBody>
      </p:sp>
      <p:sp>
        <p:nvSpPr>
          <p:cNvPr id="27" name="正方形/長方形 41">
            <a:extLst>
              <a:ext uri="{FF2B5EF4-FFF2-40B4-BE49-F238E27FC236}">
                <a16:creationId xmlns:a16="http://schemas.microsoft.com/office/drawing/2014/main" id="{624A3337-4496-EEDD-3020-43E9850B28FB}"/>
              </a:ext>
            </a:extLst>
          </p:cNvPr>
          <p:cNvSpPr/>
          <p:nvPr/>
        </p:nvSpPr>
        <p:spPr>
          <a:xfrm>
            <a:off x="3238213" y="4475059"/>
            <a:ext cx="6297672" cy="1881291"/>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0A8AABA2-1FA5-EB64-3582-F8C290E44A69}"/>
              </a:ext>
            </a:extLst>
          </p:cNvPr>
          <p:cNvSpPr txBox="1"/>
          <p:nvPr/>
        </p:nvSpPr>
        <p:spPr>
          <a:xfrm>
            <a:off x="5196721" y="4118999"/>
            <a:ext cx="2065576" cy="369332"/>
          </a:xfrm>
          <a:prstGeom prst="rect">
            <a:avLst/>
          </a:prstGeom>
          <a:noFill/>
        </p:spPr>
        <p:txBody>
          <a:bodyPr wrap="square" rtlCol="0">
            <a:spAutoFit/>
          </a:bodyPr>
          <a:lstStyle/>
          <a:p>
            <a:pPr algn="ctr"/>
            <a:r>
              <a:rPr kumimoji="1" lang="ja-JP" altLang="en-US"/>
              <a:t>ホスト</a:t>
            </a:r>
          </a:p>
        </p:txBody>
      </p:sp>
      <p:sp>
        <p:nvSpPr>
          <p:cNvPr id="31" name="正方形/長方形 18">
            <a:extLst>
              <a:ext uri="{FF2B5EF4-FFF2-40B4-BE49-F238E27FC236}">
                <a16:creationId xmlns:a16="http://schemas.microsoft.com/office/drawing/2014/main" id="{BAD41C74-902C-6190-2400-3EAB2AB49A19}"/>
              </a:ext>
            </a:extLst>
          </p:cNvPr>
          <p:cNvSpPr/>
          <p:nvPr/>
        </p:nvSpPr>
        <p:spPr>
          <a:xfrm>
            <a:off x="6862026" y="4855910"/>
            <a:ext cx="2190300" cy="135620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32" name="Rounded Rectangle 10">
            <a:extLst>
              <a:ext uri="{FF2B5EF4-FFF2-40B4-BE49-F238E27FC236}">
                <a16:creationId xmlns:a16="http://schemas.microsoft.com/office/drawing/2014/main" id="{B68BB0C1-F43E-29F6-2646-97C17614A2E4}"/>
              </a:ext>
            </a:extLst>
          </p:cNvPr>
          <p:cNvSpPr/>
          <p:nvPr/>
        </p:nvSpPr>
        <p:spPr>
          <a:xfrm>
            <a:off x="4217936" y="4643181"/>
            <a:ext cx="1803911" cy="64476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コンテナ</a:t>
            </a:r>
            <a:endParaRPr lang="en-US">
              <a:solidFill>
                <a:schemeClr val="tx1"/>
              </a:solidFill>
              <a:latin typeface="Yu Gothic Medium" panose="020B0400000000000000" pitchFamily="34" charset="-128"/>
              <a:ea typeface="Yu Gothic Medium" panose="020B0400000000000000" pitchFamily="34" charset="-128"/>
            </a:endParaRPr>
          </a:p>
          <a:p>
            <a:pPr algn="ctr"/>
            <a:r>
              <a:rPr lang="en-US" err="1">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34" name="テキスト ボックス 33">
            <a:extLst>
              <a:ext uri="{FF2B5EF4-FFF2-40B4-BE49-F238E27FC236}">
                <a16:creationId xmlns:a16="http://schemas.microsoft.com/office/drawing/2014/main" id="{F4EBE33C-0231-8EDD-C998-9C88E715EF61}"/>
              </a:ext>
            </a:extLst>
          </p:cNvPr>
          <p:cNvSpPr txBox="1"/>
          <p:nvPr/>
        </p:nvSpPr>
        <p:spPr>
          <a:xfrm>
            <a:off x="7239914" y="4510602"/>
            <a:ext cx="1485902"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35" name="四角形: 角を丸くする 6">
            <a:extLst>
              <a:ext uri="{FF2B5EF4-FFF2-40B4-BE49-F238E27FC236}">
                <a16:creationId xmlns:a16="http://schemas.microsoft.com/office/drawing/2014/main" id="{74B51848-D3C6-162B-26E7-8440E3A55C2A}"/>
              </a:ext>
            </a:extLst>
          </p:cNvPr>
          <p:cNvSpPr/>
          <p:nvPr/>
        </p:nvSpPr>
        <p:spPr>
          <a:xfrm>
            <a:off x="7239914" y="5391711"/>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36" name="テキスト ボックス 35">
            <a:extLst>
              <a:ext uri="{FF2B5EF4-FFF2-40B4-BE49-F238E27FC236}">
                <a16:creationId xmlns:a16="http://schemas.microsoft.com/office/drawing/2014/main" id="{B9F3EDEE-2882-0A9A-8885-BB06F7C7891A}"/>
              </a:ext>
            </a:extLst>
          </p:cNvPr>
          <p:cNvSpPr txBox="1"/>
          <p:nvPr/>
        </p:nvSpPr>
        <p:spPr>
          <a:xfrm>
            <a:off x="6168007" y="4810715"/>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cxnSp>
        <p:nvCxnSpPr>
          <p:cNvPr id="37" name="直線矢印コネクタ 36">
            <a:extLst>
              <a:ext uri="{FF2B5EF4-FFF2-40B4-BE49-F238E27FC236}">
                <a16:creationId xmlns:a16="http://schemas.microsoft.com/office/drawing/2014/main" id="{396159EF-7CD9-726C-0A34-31C2EEFFC9C8}"/>
              </a:ext>
            </a:extLst>
          </p:cNvPr>
          <p:cNvCxnSpPr>
            <a:cxnSpLocks/>
            <a:stCxn id="42" idx="0"/>
            <a:endCxn id="32" idx="2"/>
          </p:cNvCxnSpPr>
          <p:nvPr/>
        </p:nvCxnSpPr>
        <p:spPr>
          <a:xfrm flipV="1">
            <a:off x="5116032" y="5287948"/>
            <a:ext cx="3860" cy="48159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23A3A583-1C3B-F2B4-CB24-7E6156BADA3E}"/>
              </a:ext>
            </a:extLst>
          </p:cNvPr>
          <p:cNvSpPr txBox="1"/>
          <p:nvPr/>
        </p:nvSpPr>
        <p:spPr>
          <a:xfrm>
            <a:off x="3039256" y="5355967"/>
            <a:ext cx="2381253"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コンテナの状態</a:t>
            </a:r>
            <a:endParaRPr kumimoji="1" lang="ja-JP" altLang="en-US">
              <a:latin typeface="Yu Gothic Medium" panose="020B0400000000000000" pitchFamily="34" charset="-128"/>
              <a:ea typeface="Yu Gothic Medium" panose="020B0400000000000000" pitchFamily="34" charset="-128"/>
            </a:endParaRPr>
          </a:p>
        </p:txBody>
      </p:sp>
      <p:cxnSp>
        <p:nvCxnSpPr>
          <p:cNvPr id="39" name="直線矢印コネクタ 38">
            <a:extLst>
              <a:ext uri="{FF2B5EF4-FFF2-40B4-BE49-F238E27FC236}">
                <a16:creationId xmlns:a16="http://schemas.microsoft.com/office/drawing/2014/main" id="{EF0C725A-411D-9AAF-924B-E3E82B1F03ED}"/>
              </a:ext>
            </a:extLst>
          </p:cNvPr>
          <p:cNvCxnSpPr>
            <a:cxnSpLocks/>
            <a:stCxn id="32" idx="3"/>
            <a:endCxn id="40" idx="1"/>
          </p:cNvCxnSpPr>
          <p:nvPr/>
        </p:nvCxnSpPr>
        <p:spPr>
          <a:xfrm>
            <a:off x="6021847" y="4965565"/>
            <a:ext cx="1367018" cy="69559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AB29E504-8A4B-B256-89FB-05A9D25F420A}"/>
              </a:ext>
            </a:extLst>
          </p:cNvPr>
          <p:cNvSpPr/>
          <p:nvPr/>
        </p:nvSpPr>
        <p:spPr>
          <a:xfrm>
            <a:off x="7388865" y="5517157"/>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41" name="テキスト ボックス 40">
            <a:extLst>
              <a:ext uri="{FF2B5EF4-FFF2-40B4-BE49-F238E27FC236}">
                <a16:creationId xmlns:a16="http://schemas.microsoft.com/office/drawing/2014/main" id="{957CCC34-3FB9-F84D-99DF-AD28680BC8C5}"/>
              </a:ext>
            </a:extLst>
          </p:cNvPr>
          <p:cNvSpPr txBox="1"/>
          <p:nvPr/>
        </p:nvSpPr>
        <p:spPr>
          <a:xfrm>
            <a:off x="7292065" y="5103282"/>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42" name="四角形: 角を丸くする 6">
            <a:extLst>
              <a:ext uri="{FF2B5EF4-FFF2-40B4-BE49-F238E27FC236}">
                <a16:creationId xmlns:a16="http://schemas.microsoft.com/office/drawing/2014/main" id="{61467650-4738-69C5-6B0E-40CE9A2786B5}"/>
              </a:ext>
            </a:extLst>
          </p:cNvPr>
          <p:cNvSpPr/>
          <p:nvPr/>
        </p:nvSpPr>
        <p:spPr>
          <a:xfrm>
            <a:off x="4119735" y="5769539"/>
            <a:ext cx="1992594"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状態ファイル</a:t>
            </a:r>
          </a:p>
        </p:txBody>
      </p:sp>
    </p:spTree>
    <p:extLst>
      <p:ext uri="{BB962C8B-B14F-4D97-AF65-F5344CB8AC3E}">
        <p14:creationId xmlns:p14="http://schemas.microsoft.com/office/powerpoint/2010/main" val="335539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53F96-CB4B-FB91-CE2F-13582A6023DD}"/>
              </a:ext>
            </a:extLst>
          </p:cNvPr>
          <p:cNvSpPr>
            <a:spLocks noGrp="1"/>
          </p:cNvSpPr>
          <p:nvPr>
            <p:ph type="title"/>
          </p:nvPr>
        </p:nvSpPr>
        <p:spPr/>
        <p:txBody>
          <a:bodyPr/>
          <a:lstStyle/>
          <a:p>
            <a:r>
              <a:rPr lang="en-US" altLang="ja-JP" err="1"/>
              <a:t>OVrestorer</a:t>
            </a:r>
            <a:r>
              <a:rPr lang="ja-JP" altLang="en-US"/>
              <a:t>による復元</a:t>
            </a:r>
            <a:r>
              <a:rPr kumimoji="1" lang="ja-JP" altLang="en-US"/>
              <a:t>性能の改善</a:t>
            </a:r>
          </a:p>
        </p:txBody>
      </p:sp>
      <p:sp>
        <p:nvSpPr>
          <p:cNvPr id="3" name="コンテンツ プレースホルダー 2">
            <a:extLst>
              <a:ext uri="{FF2B5EF4-FFF2-40B4-BE49-F238E27FC236}">
                <a16:creationId xmlns:a16="http://schemas.microsoft.com/office/drawing/2014/main" id="{5BADD6E3-85AF-AA97-F2E1-CD580BE2E6AF}"/>
              </a:ext>
            </a:extLst>
          </p:cNvPr>
          <p:cNvSpPr>
            <a:spLocks noGrp="1"/>
          </p:cNvSpPr>
          <p:nvPr>
            <p:ph idx="1"/>
          </p:nvPr>
        </p:nvSpPr>
        <p:spPr/>
        <p:txBody>
          <a:bodyPr/>
          <a:lstStyle/>
          <a:p>
            <a:r>
              <a:rPr lang="en-JP" altLang="ja-JP"/>
              <a:t>VM</a:t>
            </a:r>
            <a:r>
              <a:rPr lang="ja-JP" altLang="en-JP"/>
              <a:t>外</a:t>
            </a:r>
            <a:r>
              <a:rPr lang="ja-JP" altLang="en-US"/>
              <a:t>で動作するコンテナ復元機構は仮想化の影響を受けない</a:t>
            </a:r>
            <a:endParaRPr lang="en-US" altLang="ja-JP"/>
          </a:p>
          <a:p>
            <a:pPr lvl="1"/>
            <a:r>
              <a:rPr lang="ja-JP" altLang="en-US"/>
              <a:t>仮想化のオーバヘッドは</a:t>
            </a:r>
            <a:r>
              <a:rPr lang="en-US" altLang="ja-JP"/>
              <a:t>VM</a:t>
            </a:r>
            <a:r>
              <a:rPr lang="ja-JP" altLang="en-US"/>
              <a:t>内で実行する処理</a:t>
            </a:r>
            <a:r>
              <a:rPr lang="ja-JP" altLang="en-JP"/>
              <a:t>にしか</a:t>
            </a:r>
            <a:r>
              <a:rPr lang="ja-JP" altLang="en-US"/>
              <a:t>かからない</a:t>
            </a:r>
            <a:endParaRPr lang="en-US" altLang="ja-JP"/>
          </a:p>
          <a:p>
            <a:r>
              <a:rPr lang="ja-JP" altLang="en-US"/>
              <a:t>コンテナ復元機構は</a:t>
            </a:r>
            <a:r>
              <a:rPr lang="en-US" altLang="ja-JP"/>
              <a:t>VM</a:t>
            </a:r>
            <a:r>
              <a:rPr lang="ja-JP" altLang="en-US"/>
              <a:t>内の負荷の影響を基本的には受けない</a:t>
            </a:r>
            <a:endParaRPr lang="en-US" altLang="ja-JP"/>
          </a:p>
          <a:p>
            <a:pPr lvl="1"/>
            <a:r>
              <a:rPr lang="ja-JP" altLang="en-US"/>
              <a:t>負荷の種類によっては影響を受ける場合もある</a:t>
            </a:r>
            <a:endParaRPr lang="en-US" altLang="ja-JP"/>
          </a:p>
          <a:p>
            <a:pPr lvl="2"/>
            <a:r>
              <a:rPr lang="ja-JP" altLang="en-US"/>
              <a:t>例：コンテナ復元機構とコンテナが同じディスクにアクセスする場合</a:t>
            </a:r>
            <a:endParaRPr lang="en-US" altLang="ja-JP"/>
          </a:p>
          <a:p>
            <a:pPr lvl="1"/>
            <a:r>
              <a:rPr lang="ja-JP" altLang="en-US"/>
              <a:t>コンテナ復元時に</a:t>
            </a:r>
            <a:r>
              <a:rPr lang="en" altLang="ja-JP"/>
              <a:t>VM</a:t>
            </a:r>
            <a:r>
              <a:rPr lang="ja-JP" altLang="en-US"/>
              <a:t>のリソース制限を行うことで負荷の影響を抑える</a:t>
            </a:r>
          </a:p>
          <a:p>
            <a:pPr lvl="2"/>
            <a:endParaRPr lang="ja-JP" altLang="en-US"/>
          </a:p>
          <a:p>
            <a:pPr lvl="2"/>
            <a:endParaRPr lang="ja-JP" altLang="en-US"/>
          </a:p>
          <a:p>
            <a:pPr lvl="2"/>
            <a:endParaRPr lang="en-US" altLang="ja-JP"/>
          </a:p>
        </p:txBody>
      </p:sp>
      <p:sp>
        <p:nvSpPr>
          <p:cNvPr id="11" name="正方形/長方形 41">
            <a:extLst>
              <a:ext uri="{FF2B5EF4-FFF2-40B4-BE49-F238E27FC236}">
                <a16:creationId xmlns:a16="http://schemas.microsoft.com/office/drawing/2014/main" id="{C4FA2B9D-90EE-9FBC-9DBC-2D0621FA29C1}"/>
              </a:ext>
            </a:extLst>
          </p:cNvPr>
          <p:cNvSpPr/>
          <p:nvPr/>
        </p:nvSpPr>
        <p:spPr>
          <a:xfrm>
            <a:off x="2416783" y="4153797"/>
            <a:ext cx="6207929" cy="2604154"/>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2" name="正方形/長方形 18">
            <a:extLst>
              <a:ext uri="{FF2B5EF4-FFF2-40B4-BE49-F238E27FC236}">
                <a16:creationId xmlns:a16="http://schemas.microsoft.com/office/drawing/2014/main" id="{2B625231-7479-9DD3-969E-860A76D725AF}"/>
              </a:ext>
            </a:extLst>
          </p:cNvPr>
          <p:cNvSpPr/>
          <p:nvPr/>
        </p:nvSpPr>
        <p:spPr>
          <a:xfrm>
            <a:off x="4699647" y="4513931"/>
            <a:ext cx="3559870" cy="1474611"/>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5" name="四角形: 角を丸くする 6">
            <a:extLst>
              <a:ext uri="{FF2B5EF4-FFF2-40B4-BE49-F238E27FC236}">
                <a16:creationId xmlns:a16="http://schemas.microsoft.com/office/drawing/2014/main" id="{71407097-2D95-6F45-C81C-68DE86D714FF}"/>
              </a:ext>
            </a:extLst>
          </p:cNvPr>
          <p:cNvSpPr/>
          <p:nvPr/>
        </p:nvSpPr>
        <p:spPr>
          <a:xfrm>
            <a:off x="4920388" y="5291878"/>
            <a:ext cx="1485902" cy="50457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コンテナ１</a:t>
            </a:r>
          </a:p>
        </p:txBody>
      </p:sp>
      <p:sp>
        <p:nvSpPr>
          <p:cNvPr id="19" name="テキスト ボックス 18">
            <a:extLst>
              <a:ext uri="{FF2B5EF4-FFF2-40B4-BE49-F238E27FC236}">
                <a16:creationId xmlns:a16="http://schemas.microsoft.com/office/drawing/2014/main" id="{B97979A9-BDFB-BED3-D3D0-4AD5D340B571}"/>
              </a:ext>
            </a:extLst>
          </p:cNvPr>
          <p:cNvSpPr txBox="1"/>
          <p:nvPr/>
        </p:nvSpPr>
        <p:spPr>
          <a:xfrm>
            <a:off x="4463086" y="4166386"/>
            <a:ext cx="2065576" cy="369332"/>
          </a:xfrm>
          <a:prstGeom prst="rect">
            <a:avLst/>
          </a:prstGeom>
          <a:noFill/>
        </p:spPr>
        <p:txBody>
          <a:bodyPr wrap="square" rtlCol="0">
            <a:spAutoFit/>
          </a:bodyPr>
          <a:lstStyle/>
          <a:p>
            <a:pPr algn="ctr"/>
            <a:r>
              <a:rPr kumimoji="1" lang="ja-JP" altLang="en-US"/>
              <a:t>ホスト</a:t>
            </a:r>
          </a:p>
        </p:txBody>
      </p:sp>
      <p:sp>
        <p:nvSpPr>
          <p:cNvPr id="20" name="Explosion 2 16">
            <a:extLst>
              <a:ext uri="{FF2B5EF4-FFF2-40B4-BE49-F238E27FC236}">
                <a16:creationId xmlns:a16="http://schemas.microsoft.com/office/drawing/2014/main" id="{81FCF625-512A-2FE6-FB5D-B960C870D3E7}"/>
              </a:ext>
            </a:extLst>
          </p:cNvPr>
          <p:cNvSpPr/>
          <p:nvPr/>
        </p:nvSpPr>
        <p:spPr>
          <a:xfrm>
            <a:off x="7645056" y="4287839"/>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5" name="スライド番号プレースホルダー 4">
            <a:extLst>
              <a:ext uri="{FF2B5EF4-FFF2-40B4-BE49-F238E27FC236}">
                <a16:creationId xmlns:a16="http://schemas.microsoft.com/office/drawing/2014/main" id="{A4E7DE07-9872-8D17-B8FB-32A76E57E82D}"/>
              </a:ext>
            </a:extLst>
          </p:cNvPr>
          <p:cNvSpPr>
            <a:spLocks noGrp="1"/>
          </p:cNvSpPr>
          <p:nvPr>
            <p:ph type="sldNum" sz="quarter" idx="12"/>
          </p:nvPr>
        </p:nvSpPr>
        <p:spPr/>
        <p:txBody>
          <a:bodyPr/>
          <a:lstStyle/>
          <a:p>
            <a:fld id="{748F7E27-9821-1144-B706-2A64A6E5983E}" type="slidenum">
              <a:rPr kumimoji="1" lang="ja-JP" altLang="en-US" smtClean="0"/>
              <a:t>7</a:t>
            </a:fld>
            <a:endParaRPr kumimoji="1" lang="ja-JP" altLang="en-US"/>
          </a:p>
        </p:txBody>
      </p:sp>
      <p:sp>
        <p:nvSpPr>
          <p:cNvPr id="7" name="四角形: 角を丸くする 15">
            <a:extLst>
              <a:ext uri="{FF2B5EF4-FFF2-40B4-BE49-F238E27FC236}">
                <a16:creationId xmlns:a16="http://schemas.microsoft.com/office/drawing/2014/main" id="{04F4BB6C-A2C4-8B88-3F7A-A4F36E3D1EBF}"/>
              </a:ext>
            </a:extLst>
          </p:cNvPr>
          <p:cNvSpPr/>
          <p:nvPr/>
        </p:nvSpPr>
        <p:spPr>
          <a:xfrm>
            <a:off x="6618062" y="5289872"/>
            <a:ext cx="1485902" cy="50457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4" name="Rounded Rectangle 10">
            <a:extLst>
              <a:ext uri="{FF2B5EF4-FFF2-40B4-BE49-F238E27FC236}">
                <a16:creationId xmlns:a16="http://schemas.microsoft.com/office/drawing/2014/main" id="{1EF38FCE-92AA-2C02-FF63-79218E79C7DD}"/>
              </a:ext>
            </a:extLst>
          </p:cNvPr>
          <p:cNvSpPr/>
          <p:nvPr/>
        </p:nvSpPr>
        <p:spPr>
          <a:xfrm>
            <a:off x="2735076" y="4601632"/>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正方形/長方形 9">
            <a:extLst>
              <a:ext uri="{FF2B5EF4-FFF2-40B4-BE49-F238E27FC236}">
                <a16:creationId xmlns:a16="http://schemas.microsoft.com/office/drawing/2014/main" id="{2292B134-3AE7-35BB-826F-FEDC4A3537B2}"/>
              </a:ext>
            </a:extLst>
          </p:cNvPr>
          <p:cNvSpPr/>
          <p:nvPr/>
        </p:nvSpPr>
        <p:spPr>
          <a:xfrm>
            <a:off x="4340649" y="6311311"/>
            <a:ext cx="2331971" cy="2955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ディスク</a:t>
            </a:r>
          </a:p>
        </p:txBody>
      </p:sp>
      <p:cxnSp>
        <p:nvCxnSpPr>
          <p:cNvPr id="13" name="直線矢印コネクタ 12">
            <a:extLst>
              <a:ext uri="{FF2B5EF4-FFF2-40B4-BE49-F238E27FC236}">
                <a16:creationId xmlns:a16="http://schemas.microsoft.com/office/drawing/2014/main" id="{62B788F9-02EA-0445-2947-2F0B102127D7}"/>
              </a:ext>
            </a:extLst>
          </p:cNvPr>
          <p:cNvCxnSpPr>
            <a:cxnSpLocks/>
            <a:stCxn id="4" idx="2"/>
          </p:cNvCxnSpPr>
          <p:nvPr/>
        </p:nvCxnSpPr>
        <p:spPr>
          <a:xfrm>
            <a:off x="3428076" y="5807632"/>
            <a:ext cx="1285891" cy="49573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8" name="直線矢印コネクタ 17">
            <a:extLst>
              <a:ext uri="{FF2B5EF4-FFF2-40B4-BE49-F238E27FC236}">
                <a16:creationId xmlns:a16="http://schemas.microsoft.com/office/drawing/2014/main" id="{ABC42116-E1B8-F6FB-B1C1-94D05A7AE120}"/>
              </a:ext>
            </a:extLst>
          </p:cNvPr>
          <p:cNvCxnSpPr>
            <a:cxnSpLocks/>
            <a:stCxn id="7" idx="2"/>
          </p:cNvCxnSpPr>
          <p:nvPr/>
        </p:nvCxnSpPr>
        <p:spPr>
          <a:xfrm flipH="1">
            <a:off x="5912652" y="5794442"/>
            <a:ext cx="1448361" cy="50892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4" name="Explosion 2 16">
            <a:extLst>
              <a:ext uri="{FF2B5EF4-FFF2-40B4-BE49-F238E27FC236}">
                <a16:creationId xmlns:a16="http://schemas.microsoft.com/office/drawing/2014/main" id="{4FB0BB28-DE96-F6BE-CACE-E72F81E9F6A5}"/>
              </a:ext>
            </a:extLst>
          </p:cNvPr>
          <p:cNvSpPr/>
          <p:nvPr/>
        </p:nvSpPr>
        <p:spPr>
          <a:xfrm>
            <a:off x="6158350" y="5935610"/>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5" name="テキスト ボックス 24">
            <a:extLst>
              <a:ext uri="{FF2B5EF4-FFF2-40B4-BE49-F238E27FC236}">
                <a16:creationId xmlns:a16="http://schemas.microsoft.com/office/drawing/2014/main" id="{A8985040-DD84-3B48-B7D6-EC2165EEAA9E}"/>
              </a:ext>
            </a:extLst>
          </p:cNvPr>
          <p:cNvSpPr txBox="1"/>
          <p:nvPr/>
        </p:nvSpPr>
        <p:spPr>
          <a:xfrm>
            <a:off x="2529572" y="5985708"/>
            <a:ext cx="2065576" cy="369332"/>
          </a:xfrm>
          <a:prstGeom prst="rect">
            <a:avLst/>
          </a:prstGeom>
          <a:noFill/>
        </p:spPr>
        <p:txBody>
          <a:bodyPr wrap="square" rtlCol="0">
            <a:spAutoFit/>
          </a:bodyPr>
          <a:lstStyle/>
          <a:p>
            <a:pPr algn="ctr"/>
            <a:r>
              <a:rPr lang="ja-JP" altLang="en-US"/>
              <a:t>アクセス</a:t>
            </a:r>
            <a:endParaRPr kumimoji="1" lang="ja-JP" altLang="en-US"/>
          </a:p>
        </p:txBody>
      </p:sp>
      <p:sp>
        <p:nvSpPr>
          <p:cNvPr id="27" name="テキスト ボックス 26">
            <a:extLst>
              <a:ext uri="{FF2B5EF4-FFF2-40B4-BE49-F238E27FC236}">
                <a16:creationId xmlns:a16="http://schemas.microsoft.com/office/drawing/2014/main" id="{2E6C472D-C368-96E4-BAD2-9DA96591E003}"/>
              </a:ext>
            </a:extLst>
          </p:cNvPr>
          <p:cNvSpPr txBox="1"/>
          <p:nvPr/>
        </p:nvSpPr>
        <p:spPr>
          <a:xfrm>
            <a:off x="5785711" y="4620479"/>
            <a:ext cx="1485902"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D8E7D4B4-03E7-FBA2-1C3C-45594E46C6DE}"/>
              </a:ext>
            </a:extLst>
          </p:cNvPr>
          <p:cNvSpPr txBox="1"/>
          <p:nvPr/>
        </p:nvSpPr>
        <p:spPr>
          <a:xfrm>
            <a:off x="4133288" y="4927826"/>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cxnSp>
        <p:nvCxnSpPr>
          <p:cNvPr id="8" name="直線矢印コネクタ 7">
            <a:extLst>
              <a:ext uri="{FF2B5EF4-FFF2-40B4-BE49-F238E27FC236}">
                <a16:creationId xmlns:a16="http://schemas.microsoft.com/office/drawing/2014/main" id="{8D87F4BC-9379-380B-1423-44981DD04759}"/>
              </a:ext>
            </a:extLst>
          </p:cNvPr>
          <p:cNvCxnSpPr>
            <a:cxnSpLocks/>
            <a:endCxn id="15" idx="1"/>
          </p:cNvCxnSpPr>
          <p:nvPr/>
        </p:nvCxnSpPr>
        <p:spPr>
          <a:xfrm>
            <a:off x="4136344" y="5207160"/>
            <a:ext cx="784044" cy="33700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21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par>
                                <p:cTn id="11" presetID="3" presetClass="entr" presetSubtype="1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8">
            <a:extLst>
              <a:ext uri="{FF2B5EF4-FFF2-40B4-BE49-F238E27FC236}">
                <a16:creationId xmlns:a16="http://schemas.microsoft.com/office/drawing/2014/main" id="{B600642C-4967-5589-CE44-CAA39F721805}"/>
              </a:ext>
            </a:extLst>
          </p:cNvPr>
          <p:cNvSpPr/>
          <p:nvPr/>
        </p:nvSpPr>
        <p:spPr>
          <a:xfrm>
            <a:off x="6540087" y="4047684"/>
            <a:ext cx="5310985" cy="2562991"/>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9A5825A-997C-00A7-CE67-096CCEFE9C04}"/>
              </a:ext>
            </a:extLst>
          </p:cNvPr>
          <p:cNvSpPr>
            <a:spLocks noGrp="1"/>
          </p:cNvSpPr>
          <p:nvPr>
            <p:ph type="title"/>
          </p:nvPr>
        </p:nvSpPr>
        <p:spPr/>
        <p:txBody>
          <a:bodyPr/>
          <a:lstStyle/>
          <a:p>
            <a:r>
              <a:rPr kumimoji="1" lang="ja-JP" altLang="en-US"/>
              <a:t>例：プロセスメモリの復元</a:t>
            </a:r>
          </a:p>
        </p:txBody>
      </p:sp>
      <p:sp>
        <p:nvSpPr>
          <p:cNvPr id="3" name="コンテンツ プレースホルダー 2">
            <a:extLst>
              <a:ext uri="{FF2B5EF4-FFF2-40B4-BE49-F238E27FC236}">
                <a16:creationId xmlns:a16="http://schemas.microsoft.com/office/drawing/2014/main" id="{96291F36-3324-58BB-656A-416AE90F033E}"/>
              </a:ext>
            </a:extLst>
          </p:cNvPr>
          <p:cNvSpPr>
            <a:spLocks noGrp="1"/>
          </p:cNvSpPr>
          <p:nvPr>
            <p:ph idx="1"/>
          </p:nvPr>
        </p:nvSpPr>
        <p:spPr/>
        <p:txBody>
          <a:bodyPr/>
          <a:lstStyle/>
          <a:p>
            <a:r>
              <a:rPr kumimoji="1" lang="en-US" altLang="ja-JP"/>
              <a:t>VM</a:t>
            </a:r>
            <a:r>
              <a:rPr kumimoji="1" lang="ja-JP" altLang="en-US"/>
              <a:t>外からプロセスのメモリ上のデータ</a:t>
            </a:r>
            <a:r>
              <a:rPr lang="ja-JP" altLang="en-US"/>
              <a:t>を</a:t>
            </a:r>
            <a:r>
              <a:rPr kumimoji="1" lang="ja-JP" altLang="en-US"/>
              <a:t>復元</a:t>
            </a:r>
            <a:endParaRPr kumimoji="1" lang="en-US" altLang="ja-JP"/>
          </a:p>
          <a:p>
            <a:pPr lvl="1"/>
            <a:r>
              <a:rPr lang="en-US" altLang="ja-JP"/>
              <a:t>VM</a:t>
            </a:r>
            <a:r>
              <a:rPr lang="ja-JP" altLang="en-US"/>
              <a:t>のメモリを解析して，プロセスメモリを管理するメモリ構造体を特定</a:t>
            </a:r>
            <a:endParaRPr lang="en-US" altLang="ja-JP"/>
          </a:p>
          <a:p>
            <a:pPr lvl="1"/>
            <a:r>
              <a:rPr lang="ja-JP" altLang="en-US"/>
              <a:t>ファイルに保存しておいたデータをプロセスメモリに書き込み</a:t>
            </a:r>
            <a:endParaRPr lang="en-US" altLang="ja-JP"/>
          </a:p>
          <a:p>
            <a:r>
              <a:rPr lang="ja-JP" altLang="en-US"/>
              <a:t>プロセスメモリとして使われている</a:t>
            </a:r>
            <a:r>
              <a:rPr lang="en-US" altLang="ja-JP"/>
              <a:t>VM</a:t>
            </a:r>
            <a:r>
              <a:rPr lang="ja-JP" altLang="en-US"/>
              <a:t>のメモリを特定する必要</a:t>
            </a:r>
            <a:endParaRPr lang="en-US" altLang="ja-JP"/>
          </a:p>
          <a:p>
            <a:pPr lvl="1"/>
            <a:r>
              <a:rPr lang="ja-JP" altLang="en-US"/>
              <a:t>メモリ構造体からプロセスが使用しているページテーブルを取得</a:t>
            </a:r>
            <a:endParaRPr lang="en-US" altLang="ja-JP"/>
          </a:p>
          <a:p>
            <a:pPr lvl="1"/>
            <a:r>
              <a:rPr lang="ja-JP" altLang="en-US"/>
              <a:t>ページテーブルを用いてプロセスメモリの物理アドレスを取得</a:t>
            </a:r>
            <a:endParaRPr lang="en-US" altLang="ja-JP"/>
          </a:p>
          <a:p>
            <a:pPr lvl="1"/>
            <a:endParaRPr lang="en-US" altLang="ja-JP"/>
          </a:p>
        </p:txBody>
      </p:sp>
      <p:sp>
        <p:nvSpPr>
          <p:cNvPr id="4" name="スライド番号プレースホルダー 3">
            <a:extLst>
              <a:ext uri="{FF2B5EF4-FFF2-40B4-BE49-F238E27FC236}">
                <a16:creationId xmlns:a16="http://schemas.microsoft.com/office/drawing/2014/main" id="{677030FB-8E63-758B-D82C-6A0FC360EF89}"/>
              </a:ext>
            </a:extLst>
          </p:cNvPr>
          <p:cNvSpPr>
            <a:spLocks noGrp="1"/>
          </p:cNvSpPr>
          <p:nvPr>
            <p:ph type="sldNum" sz="quarter" idx="12"/>
          </p:nvPr>
        </p:nvSpPr>
        <p:spPr/>
        <p:txBody>
          <a:bodyPr/>
          <a:lstStyle/>
          <a:p>
            <a:fld id="{748F7E27-9821-1144-B706-2A64A6E5983E}" type="slidenum">
              <a:rPr kumimoji="1" lang="ja-JP" altLang="en-US" smtClean="0"/>
              <a:t>8</a:t>
            </a:fld>
            <a:endParaRPr kumimoji="1" lang="ja-JP" altLang="en-US"/>
          </a:p>
        </p:txBody>
      </p:sp>
      <p:sp>
        <p:nvSpPr>
          <p:cNvPr id="5" name="Rounded Rectangle 10">
            <a:extLst>
              <a:ext uri="{FF2B5EF4-FFF2-40B4-BE49-F238E27FC236}">
                <a16:creationId xmlns:a16="http://schemas.microsoft.com/office/drawing/2014/main" id="{5C3B952C-DC0B-E291-04BD-0CA2C1281F12}"/>
              </a:ext>
            </a:extLst>
          </p:cNvPr>
          <p:cNvSpPr/>
          <p:nvPr/>
        </p:nvSpPr>
        <p:spPr>
          <a:xfrm>
            <a:off x="4034707" y="4797669"/>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正方形/長方形 25">
            <a:extLst>
              <a:ext uri="{FF2B5EF4-FFF2-40B4-BE49-F238E27FC236}">
                <a16:creationId xmlns:a16="http://schemas.microsoft.com/office/drawing/2014/main" id="{56DA17CB-FE6C-2062-A12B-FC46E1A43FD3}"/>
              </a:ext>
            </a:extLst>
          </p:cNvPr>
          <p:cNvSpPr/>
          <p:nvPr/>
        </p:nvSpPr>
        <p:spPr>
          <a:xfrm>
            <a:off x="970238" y="5048382"/>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a:solidFill>
                  <a:schemeClr val="tx1"/>
                </a:solidFill>
                <a:latin typeface="Yu Gothic Medium" panose="020B0400000000000000" pitchFamily="34" charset="-128"/>
                <a:ea typeface="Yu Gothic Medium" panose="020B0400000000000000" pitchFamily="34" charset="-128"/>
              </a:rPr>
              <a:t>状態</a:t>
            </a:r>
            <a:endParaRPr kumimoji="1" lang="en-US" altLang="ja-JP" sz="2000">
              <a:solidFill>
                <a:schemeClr val="tx1"/>
              </a:solidFill>
              <a:latin typeface="Yu Gothic Medium" panose="020B0400000000000000" pitchFamily="34" charset="-128"/>
              <a:ea typeface="Yu Gothic Medium" panose="020B0400000000000000" pitchFamily="34" charset="-128"/>
            </a:endParaRPr>
          </a:p>
          <a:p>
            <a:pPr algn="ct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a:solidFill>
                <a:schemeClr val="tx1"/>
              </a:solidFill>
              <a:latin typeface="Yu Gothic Medium" panose="020B0400000000000000" pitchFamily="34" charset="-128"/>
              <a:ea typeface="Yu Gothic Medium" panose="020B0400000000000000" pitchFamily="34" charset="-128"/>
            </a:endParaRPr>
          </a:p>
        </p:txBody>
      </p:sp>
      <p:cxnSp>
        <p:nvCxnSpPr>
          <p:cNvPr id="7" name="直線矢印コネクタ 6">
            <a:extLst>
              <a:ext uri="{FF2B5EF4-FFF2-40B4-BE49-F238E27FC236}">
                <a16:creationId xmlns:a16="http://schemas.microsoft.com/office/drawing/2014/main" id="{A3005143-B29F-BE89-39A8-4571AC37C4D7}"/>
              </a:ext>
            </a:extLst>
          </p:cNvPr>
          <p:cNvCxnSpPr>
            <a:cxnSpLocks/>
            <a:stCxn id="6" idx="3"/>
          </p:cNvCxnSpPr>
          <p:nvPr/>
        </p:nvCxnSpPr>
        <p:spPr>
          <a:xfrm>
            <a:off x="2666723" y="5400669"/>
            <a:ext cx="136798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13E4239-BCA2-BDA2-CE10-0A9C377A3285}"/>
              </a:ext>
            </a:extLst>
          </p:cNvPr>
          <p:cNvSpPr txBox="1"/>
          <p:nvPr/>
        </p:nvSpPr>
        <p:spPr>
          <a:xfrm>
            <a:off x="2607392" y="553348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読み込み</a:t>
            </a:r>
            <a:endParaRPr kumimoji="1" lang="en-US" altLang="ja-JP">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207A62EB-5C1E-64CC-449F-61DFCC854D44}"/>
              </a:ext>
            </a:extLst>
          </p:cNvPr>
          <p:cNvSpPr txBox="1"/>
          <p:nvPr/>
        </p:nvSpPr>
        <p:spPr>
          <a:xfrm>
            <a:off x="5320806" y="5911913"/>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解析</a:t>
            </a:r>
            <a:endParaRPr lang="en-US" altLang="ja-JP">
              <a:latin typeface="Yu Gothic Medium" panose="020B0400000000000000" pitchFamily="34" charset="-128"/>
              <a:ea typeface="Yu Gothic Medium" panose="020B0400000000000000" pitchFamily="34" charset="-128"/>
            </a:endParaRPr>
          </a:p>
        </p:txBody>
      </p:sp>
      <p:sp>
        <p:nvSpPr>
          <p:cNvPr id="10" name="テキスト ボックス 9">
            <a:extLst>
              <a:ext uri="{FF2B5EF4-FFF2-40B4-BE49-F238E27FC236}">
                <a16:creationId xmlns:a16="http://schemas.microsoft.com/office/drawing/2014/main" id="{3FE834B7-3AE7-8BE9-EB9E-E6A377526FC8}"/>
              </a:ext>
            </a:extLst>
          </p:cNvPr>
          <p:cNvSpPr txBox="1"/>
          <p:nvPr/>
        </p:nvSpPr>
        <p:spPr>
          <a:xfrm>
            <a:off x="5302790" y="4789031"/>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書き込み</a:t>
            </a:r>
            <a:endParaRPr lang="en-US" altLang="ja-JP">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81982980-A95F-C96F-BE44-1CCF67335F5D}"/>
              </a:ext>
            </a:extLst>
          </p:cNvPr>
          <p:cNvSpPr txBox="1"/>
          <p:nvPr/>
        </p:nvSpPr>
        <p:spPr>
          <a:xfrm>
            <a:off x="10285280" y="4428337"/>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四角形: 角を丸くする 6">
            <a:extLst>
              <a:ext uri="{FF2B5EF4-FFF2-40B4-BE49-F238E27FC236}">
                <a16:creationId xmlns:a16="http://schemas.microsoft.com/office/drawing/2014/main" id="{D07BB3F4-BACF-C250-1FC0-A6D8B90D2CC1}"/>
              </a:ext>
            </a:extLst>
          </p:cNvPr>
          <p:cNvSpPr/>
          <p:nvPr/>
        </p:nvSpPr>
        <p:spPr>
          <a:xfrm>
            <a:off x="6742900" y="5439102"/>
            <a:ext cx="4610899" cy="1100851"/>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Rounded Rectangle 8">
            <a:extLst>
              <a:ext uri="{FF2B5EF4-FFF2-40B4-BE49-F238E27FC236}">
                <a16:creationId xmlns:a16="http://schemas.microsoft.com/office/drawing/2014/main" id="{C108D3ED-3336-82CD-3B17-6B3570E5A1BA}"/>
              </a:ext>
            </a:extLst>
          </p:cNvPr>
          <p:cNvSpPr>
            <a:spLocks/>
          </p:cNvSpPr>
          <p:nvPr/>
        </p:nvSpPr>
        <p:spPr>
          <a:xfrm>
            <a:off x="6997556" y="5856815"/>
            <a:ext cx="2533453" cy="478525"/>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メモリ構造体</a:t>
            </a:r>
            <a:endParaRPr lang="en-US" altLang="ja-JP">
              <a:solidFill>
                <a:schemeClr val="tx1"/>
              </a:solidFill>
              <a:latin typeface="Yu Gothic Medium" panose="020B0400000000000000" pitchFamily="34" charset="-128"/>
              <a:ea typeface="Yu Gothic Medium" panose="020B0400000000000000" pitchFamily="34" charset="-128"/>
            </a:endParaRPr>
          </a:p>
        </p:txBody>
      </p:sp>
      <p:cxnSp>
        <p:nvCxnSpPr>
          <p:cNvPr id="19" name="Straight Arrow Connector 24">
            <a:extLst>
              <a:ext uri="{FF2B5EF4-FFF2-40B4-BE49-F238E27FC236}">
                <a16:creationId xmlns:a16="http://schemas.microsoft.com/office/drawing/2014/main" id="{8EC94185-3308-9818-A2A3-60A3D83D1FF8}"/>
              </a:ext>
            </a:extLst>
          </p:cNvPr>
          <p:cNvCxnSpPr>
            <a:cxnSpLocks/>
            <a:endCxn id="5" idx="3"/>
          </p:cNvCxnSpPr>
          <p:nvPr/>
        </p:nvCxnSpPr>
        <p:spPr>
          <a:xfrm flipH="1" flipV="1">
            <a:off x="5420707" y="5400669"/>
            <a:ext cx="1569153" cy="813548"/>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20" name="四角形: 角を丸くする 6">
            <a:extLst>
              <a:ext uri="{FF2B5EF4-FFF2-40B4-BE49-F238E27FC236}">
                <a16:creationId xmlns:a16="http://schemas.microsoft.com/office/drawing/2014/main" id="{D7027997-1EF4-62F1-2048-1C902753FCEC}"/>
              </a:ext>
            </a:extLst>
          </p:cNvPr>
          <p:cNvSpPr/>
          <p:nvPr/>
        </p:nvSpPr>
        <p:spPr>
          <a:xfrm>
            <a:off x="7406957" y="4408942"/>
            <a:ext cx="2011453" cy="81961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プロセス</a:t>
            </a: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lang="en-US" altLang="ja-JP">
              <a:solidFill>
                <a:schemeClr val="tx1"/>
              </a:solidFill>
              <a:latin typeface="Yu Gothic Medium" panose="020B0400000000000000" pitchFamily="34" charset="-128"/>
              <a:ea typeface="Yu Gothic Medium" panose="020B0400000000000000" pitchFamily="34" charset="-128"/>
            </a:endParaRPr>
          </a:p>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1" name="Rectangle 7">
            <a:extLst>
              <a:ext uri="{FF2B5EF4-FFF2-40B4-BE49-F238E27FC236}">
                <a16:creationId xmlns:a16="http://schemas.microsoft.com/office/drawing/2014/main" id="{F846E278-7794-583F-2C9A-EAB2C4D393D4}"/>
              </a:ext>
            </a:extLst>
          </p:cNvPr>
          <p:cNvSpPr/>
          <p:nvPr/>
        </p:nvSpPr>
        <p:spPr>
          <a:xfrm>
            <a:off x="7636123" y="4711054"/>
            <a:ext cx="1606349" cy="422179"/>
          </a:xfrm>
          <a:prstGeom prst="rect">
            <a:avLst/>
          </a:prstGeom>
          <a:solidFill>
            <a:schemeClr val="accent6">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2" name="Rectangle 8">
            <a:extLst>
              <a:ext uri="{FF2B5EF4-FFF2-40B4-BE49-F238E27FC236}">
                <a16:creationId xmlns:a16="http://schemas.microsoft.com/office/drawing/2014/main" id="{CBFFE95A-1F2D-31BE-C561-4850BE2D210E}"/>
              </a:ext>
            </a:extLst>
          </p:cNvPr>
          <p:cNvSpPr/>
          <p:nvPr/>
        </p:nvSpPr>
        <p:spPr>
          <a:xfrm>
            <a:off x="7891498" y="4717365"/>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3" name="Rectangle 9">
            <a:extLst>
              <a:ext uri="{FF2B5EF4-FFF2-40B4-BE49-F238E27FC236}">
                <a16:creationId xmlns:a16="http://schemas.microsoft.com/office/drawing/2014/main" id="{FF1F1FBC-3EF7-A45B-2B34-9AC57B8964B7}"/>
              </a:ext>
            </a:extLst>
          </p:cNvPr>
          <p:cNvSpPr/>
          <p:nvPr/>
        </p:nvSpPr>
        <p:spPr>
          <a:xfrm>
            <a:off x="8631914" y="4713045"/>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24" name="直線矢印コネクタ 23">
            <a:extLst>
              <a:ext uri="{FF2B5EF4-FFF2-40B4-BE49-F238E27FC236}">
                <a16:creationId xmlns:a16="http://schemas.microsoft.com/office/drawing/2014/main" id="{7BCCA80F-A3EC-455C-10D3-2066A5FDA327}"/>
              </a:ext>
            </a:extLst>
          </p:cNvPr>
          <p:cNvCxnSpPr>
            <a:cxnSpLocks/>
            <a:stCxn id="5" idx="3"/>
            <a:endCxn id="21" idx="1"/>
          </p:cNvCxnSpPr>
          <p:nvPr/>
        </p:nvCxnSpPr>
        <p:spPr>
          <a:xfrm flipV="1">
            <a:off x="5420707" y="4922144"/>
            <a:ext cx="2215416" cy="47852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18">
            <a:extLst>
              <a:ext uri="{FF2B5EF4-FFF2-40B4-BE49-F238E27FC236}">
                <a16:creationId xmlns:a16="http://schemas.microsoft.com/office/drawing/2014/main" id="{3F72FA73-D432-4B14-FEF3-ECD7AC30971C}"/>
              </a:ext>
            </a:extLst>
          </p:cNvPr>
          <p:cNvSpPr/>
          <p:nvPr/>
        </p:nvSpPr>
        <p:spPr>
          <a:xfrm>
            <a:off x="9879397" y="5543167"/>
            <a:ext cx="1376369" cy="82230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rPr>
              <a:t>ページ</a:t>
            </a:r>
            <a:endParaRPr lang="en-US" altLang="ja-JP">
              <a:solidFill>
                <a:schemeClr val="tx1"/>
              </a:solidFill>
            </a:endParaRPr>
          </a:p>
          <a:p>
            <a:pPr algn="ctr"/>
            <a:r>
              <a:rPr lang="ja-JP" altLang="en-US">
                <a:solidFill>
                  <a:schemeClr val="tx1"/>
                </a:solidFill>
              </a:rPr>
              <a:t>テーブル</a:t>
            </a:r>
            <a:endParaRPr kumimoji="1" lang="ja-JP" altLang="en-US">
              <a:solidFill>
                <a:schemeClr val="tx1"/>
              </a:solidFill>
            </a:endParaRPr>
          </a:p>
        </p:txBody>
      </p:sp>
      <p:cxnSp>
        <p:nvCxnSpPr>
          <p:cNvPr id="32" name="Straight Arrow Connector 24">
            <a:extLst>
              <a:ext uri="{FF2B5EF4-FFF2-40B4-BE49-F238E27FC236}">
                <a16:creationId xmlns:a16="http://schemas.microsoft.com/office/drawing/2014/main" id="{9BFB334B-802E-76C5-6C67-37AB1E836533}"/>
              </a:ext>
            </a:extLst>
          </p:cNvPr>
          <p:cNvCxnSpPr>
            <a:cxnSpLocks/>
            <a:stCxn id="29" idx="1"/>
            <a:endCxn id="16" idx="3"/>
          </p:cNvCxnSpPr>
          <p:nvPr/>
        </p:nvCxnSpPr>
        <p:spPr>
          <a:xfrm flipH="1">
            <a:off x="9531009" y="5954319"/>
            <a:ext cx="348388" cy="141759"/>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7" name="Straight Arrow Connector 24">
            <a:extLst>
              <a:ext uri="{FF2B5EF4-FFF2-40B4-BE49-F238E27FC236}">
                <a16:creationId xmlns:a16="http://schemas.microsoft.com/office/drawing/2014/main" id="{D8B7FD3E-0FB2-59E8-266E-61E8CF77036F}"/>
              </a:ext>
            </a:extLst>
          </p:cNvPr>
          <p:cNvCxnSpPr>
            <a:cxnSpLocks/>
            <a:stCxn id="21" idx="2"/>
            <a:endCxn id="16" idx="0"/>
          </p:cNvCxnSpPr>
          <p:nvPr/>
        </p:nvCxnSpPr>
        <p:spPr>
          <a:xfrm flipH="1">
            <a:off x="8264283" y="5133233"/>
            <a:ext cx="175015" cy="723582"/>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642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blinds(horizontal)">
                                      <p:cBhvr>
                                        <p:cTn id="15" dur="500"/>
                                        <p:tgtEl>
                                          <p:spTgt spid="3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blinds(horizontal)">
                                      <p:cBhvr>
                                        <p:cTn id="3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82E18-CFCC-0C05-BAF0-2FC671B81C75}"/>
              </a:ext>
            </a:extLst>
          </p:cNvPr>
          <p:cNvSpPr>
            <a:spLocks noGrp="1"/>
          </p:cNvSpPr>
          <p:nvPr>
            <p:ph type="title"/>
          </p:nvPr>
        </p:nvSpPr>
        <p:spPr/>
        <p:txBody>
          <a:bodyPr/>
          <a:lstStyle/>
          <a:p>
            <a:r>
              <a:rPr kumimoji="1" lang="ja-JP" altLang="en-US"/>
              <a:t>コンテナ復元支援機構との協調</a:t>
            </a:r>
          </a:p>
        </p:txBody>
      </p:sp>
      <p:sp>
        <p:nvSpPr>
          <p:cNvPr id="3" name="コンテンツ プレースホルダー 2">
            <a:extLst>
              <a:ext uri="{FF2B5EF4-FFF2-40B4-BE49-F238E27FC236}">
                <a16:creationId xmlns:a16="http://schemas.microsoft.com/office/drawing/2014/main" id="{263384D3-E756-CC63-4817-0B4713D8D1A2}"/>
              </a:ext>
            </a:extLst>
          </p:cNvPr>
          <p:cNvSpPr>
            <a:spLocks noGrp="1"/>
          </p:cNvSpPr>
          <p:nvPr>
            <p:ph idx="1"/>
          </p:nvPr>
        </p:nvSpPr>
        <p:spPr/>
        <p:txBody>
          <a:bodyPr/>
          <a:lstStyle/>
          <a:p>
            <a:r>
              <a:rPr lang="en" altLang="ja-JP"/>
              <a:t>VM</a:t>
            </a:r>
            <a:r>
              <a:rPr lang="ja-JP" altLang="en-US"/>
              <a:t>外からコンテナのすべての状態を復元するのは容易ではない</a:t>
            </a:r>
            <a:endParaRPr lang="en-US" altLang="ja-JP"/>
          </a:p>
          <a:p>
            <a:pPr lvl="1"/>
            <a:r>
              <a:rPr lang="ja-JP" altLang="en-US"/>
              <a:t>例：</a:t>
            </a:r>
            <a:r>
              <a:rPr lang="en-JP" altLang="ja-JP"/>
              <a:t>OS</a:t>
            </a:r>
            <a:r>
              <a:rPr lang="ja-JP" altLang="en-JP"/>
              <a:t>データの</a:t>
            </a:r>
            <a:r>
              <a:rPr lang="ja-JP" altLang="en-US"/>
              <a:t>確保・解放，ハードウェアの操作</a:t>
            </a:r>
            <a:endParaRPr lang="en-US" altLang="ja-JP"/>
          </a:p>
          <a:p>
            <a:pPr lvl="1"/>
            <a:r>
              <a:rPr lang="ja-JP" altLang="en-US"/>
              <a:t>状態保存と違い，すべての状態を復元するまで動作を確認できない</a:t>
            </a:r>
            <a:endParaRPr lang="en" altLang="ja-JP"/>
          </a:p>
          <a:p>
            <a:r>
              <a:rPr lang="en" altLang="ja-JP"/>
              <a:t>VM</a:t>
            </a:r>
            <a:r>
              <a:rPr lang="ja-JP" altLang="en-US"/>
              <a:t>内で動作するコンテナ復元支援機構と協調して復元</a:t>
            </a:r>
            <a:endParaRPr lang="en-US" altLang="ja-JP"/>
          </a:p>
          <a:p>
            <a:pPr lvl="1"/>
            <a:r>
              <a:rPr lang="en-US" altLang="ja-JP"/>
              <a:t>VM</a:t>
            </a:r>
            <a:r>
              <a:rPr lang="ja-JP" altLang="en-US"/>
              <a:t>外のコンテナ復元機構が必要に応じて呼び出す</a:t>
            </a:r>
            <a:endParaRPr lang="en-US" altLang="ja-JP"/>
          </a:p>
          <a:p>
            <a:pPr lvl="1"/>
            <a:r>
              <a:rPr lang="ja-JP" altLang="en-US"/>
              <a:t>コンテナ復元支援機構を</a:t>
            </a:r>
            <a:r>
              <a:rPr lang="en-US" altLang="ja-JP"/>
              <a:t>OS</a:t>
            </a:r>
            <a:r>
              <a:rPr lang="ja-JP" altLang="en-US"/>
              <a:t>内で動作させ，負荷や仮想化の影響を軽減</a:t>
            </a:r>
            <a:endParaRPr lang="en-US" altLang="ja-JP"/>
          </a:p>
        </p:txBody>
      </p:sp>
      <p:sp>
        <p:nvSpPr>
          <p:cNvPr id="22" name="スライド番号プレースホルダー 21">
            <a:extLst>
              <a:ext uri="{FF2B5EF4-FFF2-40B4-BE49-F238E27FC236}">
                <a16:creationId xmlns:a16="http://schemas.microsoft.com/office/drawing/2014/main" id="{F9AA3C76-9E67-84D3-E2D1-5803DF25E327}"/>
              </a:ext>
            </a:extLst>
          </p:cNvPr>
          <p:cNvSpPr>
            <a:spLocks noGrp="1"/>
          </p:cNvSpPr>
          <p:nvPr>
            <p:ph type="sldNum" sz="quarter" idx="12"/>
          </p:nvPr>
        </p:nvSpPr>
        <p:spPr/>
        <p:txBody>
          <a:bodyPr/>
          <a:lstStyle/>
          <a:p>
            <a:fld id="{748F7E27-9821-1144-B706-2A64A6E5983E}" type="slidenum">
              <a:rPr kumimoji="1" lang="ja-JP" altLang="en-US" smtClean="0"/>
              <a:t>9</a:t>
            </a:fld>
            <a:endParaRPr kumimoji="1" lang="ja-JP" altLang="en-US"/>
          </a:p>
        </p:txBody>
      </p:sp>
      <p:sp>
        <p:nvSpPr>
          <p:cNvPr id="4" name="正方形/長方形 41">
            <a:extLst>
              <a:ext uri="{FF2B5EF4-FFF2-40B4-BE49-F238E27FC236}">
                <a16:creationId xmlns:a16="http://schemas.microsoft.com/office/drawing/2014/main" id="{856080AE-053B-6429-3754-8E7CB935D7FD}"/>
              </a:ext>
            </a:extLst>
          </p:cNvPr>
          <p:cNvSpPr/>
          <p:nvPr/>
        </p:nvSpPr>
        <p:spPr>
          <a:xfrm>
            <a:off x="3049528" y="4309058"/>
            <a:ext cx="6274581" cy="2183816"/>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697BB5F-970D-1D3F-9EAE-CF6456B9682E}"/>
              </a:ext>
            </a:extLst>
          </p:cNvPr>
          <p:cNvSpPr txBox="1"/>
          <p:nvPr/>
        </p:nvSpPr>
        <p:spPr>
          <a:xfrm>
            <a:off x="5356319" y="3961122"/>
            <a:ext cx="2065576" cy="369332"/>
          </a:xfrm>
          <a:prstGeom prst="rect">
            <a:avLst/>
          </a:prstGeom>
          <a:noFill/>
        </p:spPr>
        <p:txBody>
          <a:bodyPr wrap="square" rtlCol="0">
            <a:spAutoFit/>
          </a:bodyPr>
          <a:lstStyle/>
          <a:p>
            <a:pPr algn="ctr"/>
            <a:r>
              <a:rPr kumimoji="1" lang="ja-JP" altLang="en-US"/>
              <a:t>ホスト</a:t>
            </a:r>
          </a:p>
        </p:txBody>
      </p:sp>
      <p:sp>
        <p:nvSpPr>
          <p:cNvPr id="6" name="正方形/長方形 18">
            <a:extLst>
              <a:ext uri="{FF2B5EF4-FFF2-40B4-BE49-F238E27FC236}">
                <a16:creationId xmlns:a16="http://schemas.microsoft.com/office/drawing/2014/main" id="{488319F4-126B-2018-2230-FCAB43504504}"/>
              </a:ext>
            </a:extLst>
          </p:cNvPr>
          <p:cNvSpPr/>
          <p:nvPr/>
        </p:nvSpPr>
        <p:spPr>
          <a:xfrm>
            <a:off x="6339833" y="4594574"/>
            <a:ext cx="2580977" cy="1812377"/>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Rounded Rectangle 10">
            <a:extLst>
              <a:ext uri="{FF2B5EF4-FFF2-40B4-BE49-F238E27FC236}">
                <a16:creationId xmlns:a16="http://schemas.microsoft.com/office/drawing/2014/main" id="{19D025C0-677A-3044-3E3F-B3D97AA4AD88}"/>
              </a:ext>
            </a:extLst>
          </p:cNvPr>
          <p:cNvSpPr/>
          <p:nvPr/>
        </p:nvSpPr>
        <p:spPr>
          <a:xfrm>
            <a:off x="3838864" y="4609624"/>
            <a:ext cx="2065576" cy="792265"/>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VM外コンテナ</a:t>
            </a:r>
            <a:endParaRPr lang="en-US">
              <a:solidFill>
                <a:schemeClr val="tx1"/>
              </a:solidFill>
              <a:latin typeface="Yu Gothic Medium" panose="020B0400000000000000" pitchFamily="34" charset="-128"/>
              <a:ea typeface="Yu Gothic Medium" panose="020B0400000000000000" pitchFamily="34" charset="-128"/>
            </a:endParaRPr>
          </a:p>
          <a:p>
            <a:pPr algn="ctr"/>
            <a:r>
              <a:rPr lang="en-US" err="1">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8" name="テキスト ボックス 7">
            <a:extLst>
              <a:ext uri="{FF2B5EF4-FFF2-40B4-BE49-F238E27FC236}">
                <a16:creationId xmlns:a16="http://schemas.microsoft.com/office/drawing/2014/main" id="{9F377E4E-35D3-7D14-C1E9-813156D7DE52}"/>
              </a:ext>
            </a:extLst>
          </p:cNvPr>
          <p:cNvSpPr txBox="1"/>
          <p:nvPr/>
        </p:nvSpPr>
        <p:spPr>
          <a:xfrm>
            <a:off x="6831325" y="4309058"/>
            <a:ext cx="1485902"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BB6CEFC8-E722-DCC3-1A01-690607AC4453}"/>
              </a:ext>
            </a:extLst>
          </p:cNvPr>
          <p:cNvSpPr/>
          <p:nvPr/>
        </p:nvSpPr>
        <p:spPr>
          <a:xfrm>
            <a:off x="6892811" y="5373404"/>
            <a:ext cx="1899071" cy="9654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0" name="四角形: 角を丸くする 16">
            <a:extLst>
              <a:ext uri="{FF2B5EF4-FFF2-40B4-BE49-F238E27FC236}">
                <a16:creationId xmlns:a16="http://schemas.microsoft.com/office/drawing/2014/main" id="{41E4BF1B-832F-1D07-6D4A-D010716F768B}"/>
              </a:ext>
            </a:extLst>
          </p:cNvPr>
          <p:cNvSpPr/>
          <p:nvPr/>
        </p:nvSpPr>
        <p:spPr>
          <a:xfrm>
            <a:off x="6992682" y="5691387"/>
            <a:ext cx="1676320" cy="594667"/>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a:solidFill>
                <a:schemeClr val="tx1"/>
              </a:solidFill>
              <a:latin typeface="Yu Gothic Medium" panose="020B0400000000000000" pitchFamily="34" charset="-128"/>
              <a:ea typeface="Yu Gothic Medium" panose="020B0400000000000000" pitchFamily="34" charset="-128"/>
            </a:endParaRPr>
          </a:p>
          <a:p>
            <a:pPr algn="ctr"/>
            <a:r>
              <a:rPr kumimoji="1" lang="ja-JP" altLang="en-US">
                <a:solidFill>
                  <a:schemeClr val="tx1"/>
                </a:solidFill>
                <a:latin typeface="Yu Gothic Medium" panose="020B0400000000000000" pitchFamily="34" charset="-128"/>
                <a:ea typeface="Yu Gothic Medium" panose="020B0400000000000000" pitchFamily="34" charset="-128"/>
              </a:rPr>
              <a:t>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a:solidFill>
                <a:schemeClr val="tx1"/>
              </a:solidFill>
              <a:latin typeface="Yu Gothic Medium" panose="020B0400000000000000" pitchFamily="34" charset="-128"/>
              <a:ea typeface="Yu Gothic Medium" panose="020B0400000000000000" pitchFamily="34" charset="-128"/>
            </a:endParaRPr>
          </a:p>
        </p:txBody>
      </p:sp>
      <p:sp>
        <p:nvSpPr>
          <p:cNvPr id="11" name="四角形: 角を丸くする 6">
            <a:extLst>
              <a:ext uri="{FF2B5EF4-FFF2-40B4-BE49-F238E27FC236}">
                <a16:creationId xmlns:a16="http://schemas.microsoft.com/office/drawing/2014/main" id="{5BD6D9AB-89F7-5BE8-6799-86E5368A0A3F}"/>
              </a:ext>
            </a:extLst>
          </p:cNvPr>
          <p:cNvSpPr/>
          <p:nvPr/>
        </p:nvSpPr>
        <p:spPr>
          <a:xfrm>
            <a:off x="6892811" y="4688362"/>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cxnSp>
        <p:nvCxnSpPr>
          <p:cNvPr id="12" name="Straight Arrow Connector 24">
            <a:extLst>
              <a:ext uri="{FF2B5EF4-FFF2-40B4-BE49-F238E27FC236}">
                <a16:creationId xmlns:a16="http://schemas.microsoft.com/office/drawing/2014/main" id="{F9982EBF-95C2-ABC2-46A0-593065322301}"/>
              </a:ext>
            </a:extLst>
          </p:cNvPr>
          <p:cNvCxnSpPr>
            <a:cxnSpLocks/>
          </p:cNvCxnSpPr>
          <p:nvPr/>
        </p:nvCxnSpPr>
        <p:spPr>
          <a:xfrm>
            <a:off x="7098314" y="5227255"/>
            <a:ext cx="0" cy="464132"/>
          </a:xfrm>
          <a:prstGeom prst="straightConnector1">
            <a:avLst/>
          </a:prstGeom>
          <a:ln w="28575">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F5E297E0-1BA0-B238-1820-B2CA822B3168}"/>
              </a:ext>
            </a:extLst>
          </p:cNvPr>
          <p:cNvSpPr txBox="1"/>
          <p:nvPr/>
        </p:nvSpPr>
        <p:spPr>
          <a:xfrm>
            <a:off x="5704329" y="5544172"/>
            <a:ext cx="1601076" cy="369332"/>
          </a:xfrm>
          <a:prstGeom prst="rect">
            <a:avLst/>
          </a:prstGeom>
          <a:noFill/>
        </p:spPr>
        <p:txBody>
          <a:bodyPr wrap="square" rtlCol="0">
            <a:spAutoFit/>
          </a:bodyPr>
          <a:lstStyle/>
          <a:p>
            <a:r>
              <a:rPr kumimoji="1" lang="ja-JP" altLang="en-US">
                <a:latin typeface="Yu Gothic Medium" panose="020B0400000000000000" pitchFamily="34" charset="-128"/>
                <a:ea typeface="Yu Gothic Medium" panose="020B0400000000000000" pitchFamily="34" charset="-128"/>
              </a:rPr>
              <a:t>通信</a:t>
            </a:r>
          </a:p>
        </p:txBody>
      </p:sp>
      <p:sp>
        <p:nvSpPr>
          <p:cNvPr id="14" name="テキスト ボックス 13">
            <a:extLst>
              <a:ext uri="{FF2B5EF4-FFF2-40B4-BE49-F238E27FC236}">
                <a16:creationId xmlns:a16="http://schemas.microsoft.com/office/drawing/2014/main" id="{77560000-AC1F-178B-ABBF-A6F088DFFB98}"/>
              </a:ext>
            </a:extLst>
          </p:cNvPr>
          <p:cNvSpPr txBox="1"/>
          <p:nvPr/>
        </p:nvSpPr>
        <p:spPr>
          <a:xfrm>
            <a:off x="5932533" y="4584883"/>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D09D76C4-F418-B9EB-4168-AD5A06B3186A}"/>
              </a:ext>
            </a:extLst>
          </p:cNvPr>
          <p:cNvSpPr txBox="1"/>
          <p:nvPr/>
        </p:nvSpPr>
        <p:spPr>
          <a:xfrm>
            <a:off x="6389107" y="5252221"/>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sp>
        <p:nvSpPr>
          <p:cNvPr id="16" name="テキスト ボックス 15">
            <a:extLst>
              <a:ext uri="{FF2B5EF4-FFF2-40B4-BE49-F238E27FC236}">
                <a16:creationId xmlns:a16="http://schemas.microsoft.com/office/drawing/2014/main" id="{1E4BA7A3-8480-24CC-DBFE-D403D2214E1A}"/>
              </a:ext>
            </a:extLst>
          </p:cNvPr>
          <p:cNvSpPr txBox="1"/>
          <p:nvPr/>
        </p:nvSpPr>
        <p:spPr>
          <a:xfrm>
            <a:off x="7426686" y="5373404"/>
            <a:ext cx="1555564" cy="369332"/>
          </a:xfrm>
          <a:prstGeom prst="rect">
            <a:avLst/>
          </a:prstGeom>
          <a:noFill/>
        </p:spPr>
        <p:txBody>
          <a:bodyPr wrap="square" rtlCol="0">
            <a:spAutoFit/>
          </a:bodyPr>
          <a:lstStyle/>
          <a:p>
            <a:r>
              <a:rPr lang="en-US" altLang="ja-JP">
                <a:latin typeface="Yu Gothic Medium" panose="020B0400000000000000" pitchFamily="34" charset="-128"/>
                <a:ea typeface="Yu Gothic Medium" panose="020B0400000000000000" pitchFamily="34" charset="-128"/>
              </a:rPr>
              <a:t>OS</a:t>
            </a:r>
          </a:p>
        </p:txBody>
      </p:sp>
      <p:cxnSp>
        <p:nvCxnSpPr>
          <p:cNvPr id="17" name="直線矢印コネクタ 16">
            <a:extLst>
              <a:ext uri="{FF2B5EF4-FFF2-40B4-BE49-F238E27FC236}">
                <a16:creationId xmlns:a16="http://schemas.microsoft.com/office/drawing/2014/main" id="{E7BEC384-50E8-6A4D-A658-0B1A21FB4581}"/>
              </a:ext>
            </a:extLst>
          </p:cNvPr>
          <p:cNvCxnSpPr>
            <a:cxnSpLocks/>
          </p:cNvCxnSpPr>
          <p:nvPr/>
        </p:nvCxnSpPr>
        <p:spPr>
          <a:xfrm flipV="1">
            <a:off x="4813646" y="5400966"/>
            <a:ext cx="0" cy="512538"/>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12A8AC56-BA89-9C2D-B6D1-7BF1D47C3B36}"/>
              </a:ext>
            </a:extLst>
          </p:cNvPr>
          <p:cNvCxnSpPr>
            <a:cxnSpLocks/>
          </p:cNvCxnSpPr>
          <p:nvPr/>
        </p:nvCxnSpPr>
        <p:spPr>
          <a:xfrm>
            <a:off x="5776857" y="5400966"/>
            <a:ext cx="1215825" cy="572094"/>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46CC8EC4-0943-5E39-E726-5EA504061A52}"/>
              </a:ext>
            </a:extLst>
          </p:cNvPr>
          <p:cNvSpPr txBox="1"/>
          <p:nvPr/>
        </p:nvSpPr>
        <p:spPr>
          <a:xfrm>
            <a:off x="3049527" y="5517789"/>
            <a:ext cx="1794044"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コンテナの状態</a:t>
            </a:r>
            <a:endParaRPr kumimoji="1" lang="ja-JP" altLang="en-US">
              <a:latin typeface="Yu Gothic Medium" panose="020B0400000000000000" pitchFamily="34" charset="-128"/>
              <a:ea typeface="Yu Gothic Medium" panose="020B0400000000000000" pitchFamily="34" charset="-128"/>
            </a:endParaRPr>
          </a:p>
        </p:txBody>
      </p:sp>
      <p:cxnSp>
        <p:nvCxnSpPr>
          <p:cNvPr id="20" name="直線矢印コネクタ 19">
            <a:extLst>
              <a:ext uri="{FF2B5EF4-FFF2-40B4-BE49-F238E27FC236}">
                <a16:creationId xmlns:a16="http://schemas.microsoft.com/office/drawing/2014/main" id="{D86BC6CD-A9F0-9D22-B431-A14BCDFAE23E}"/>
              </a:ext>
            </a:extLst>
          </p:cNvPr>
          <p:cNvCxnSpPr>
            <a:cxnSpLocks/>
            <a:endCxn id="11" idx="1"/>
          </p:cNvCxnSpPr>
          <p:nvPr/>
        </p:nvCxnSpPr>
        <p:spPr>
          <a:xfrm flipV="1">
            <a:off x="5888882" y="4957809"/>
            <a:ext cx="1003929" cy="2702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四角形: 角を丸くする 6">
            <a:extLst>
              <a:ext uri="{FF2B5EF4-FFF2-40B4-BE49-F238E27FC236}">
                <a16:creationId xmlns:a16="http://schemas.microsoft.com/office/drawing/2014/main" id="{F94BD3BB-A253-1511-06BA-AEFB9CCBC098}"/>
              </a:ext>
            </a:extLst>
          </p:cNvPr>
          <p:cNvSpPr/>
          <p:nvPr/>
        </p:nvSpPr>
        <p:spPr>
          <a:xfrm>
            <a:off x="3817349" y="5930677"/>
            <a:ext cx="1992594"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状態ファイル</a:t>
            </a:r>
          </a:p>
        </p:txBody>
      </p:sp>
    </p:spTree>
    <p:extLst>
      <p:ext uri="{BB962C8B-B14F-4D97-AF65-F5344CB8AC3E}">
        <p14:creationId xmlns:p14="http://schemas.microsoft.com/office/powerpoint/2010/main" val="19120161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21</Notes>
  <HiddenSlides>5</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テーマ</vt:lpstr>
      <vt:lpstr>コンテナに対する攻撃からの高速な復旧のための VM外状態復元機構</vt:lpstr>
      <vt:lpstr>コンテナ</vt:lpstr>
      <vt:lpstr>コンテナのチェックポイント・リストア</vt:lpstr>
      <vt:lpstr>仮想化と負荷の影響</vt:lpstr>
      <vt:lpstr>先行研究[Asakura+, CloudCom’24]</vt:lpstr>
      <vt:lpstr>提案：OVrestorer</vt:lpstr>
      <vt:lpstr>OVrestorerによる復元性能の改善</vt:lpstr>
      <vt:lpstr>例：プロセスメモリの復元</vt:lpstr>
      <vt:lpstr>コンテナ復元支援機構との協調</vt:lpstr>
      <vt:lpstr>OSデータの確保・解放の非同期実行</vt:lpstr>
      <vt:lpstr>VM内のOSの機能を用いた復元</vt:lpstr>
      <vt:lpstr>実験</vt:lpstr>
      <vt:lpstr>実験１：コンテナの状態復元の確認</vt:lpstr>
      <vt:lpstr>実験２：コンテナの復元性能</vt:lpstr>
      <vt:lpstr>実験3：プロセスのみの復元性能</vt:lpstr>
      <vt:lpstr>まとめ</vt:lpstr>
      <vt:lpstr>仮想マシン(VM)による仮想化の影響</vt:lpstr>
      <vt:lpstr>仮想化と負荷の影響</vt:lpstr>
      <vt:lpstr>ファイルシステム情報の復元（一部）</vt:lpstr>
      <vt:lpstr>実験１：コンテナの状態復元の確認</vt:lpstr>
      <vt:lpstr>今後の計画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KIMOTO Shouta</dc:creator>
  <cp:revision>1</cp:revision>
  <dcterms:created xsi:type="dcterms:W3CDTF">2023-07-24T07:35:32Z</dcterms:created>
  <dcterms:modified xsi:type="dcterms:W3CDTF">2025-03-18T05:03:41Z</dcterms:modified>
</cp:coreProperties>
</file>