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1" r:id="rId3"/>
    <p:sldId id="311" r:id="rId4"/>
    <p:sldId id="313" r:id="rId5"/>
    <p:sldId id="323" r:id="rId6"/>
    <p:sldId id="324" r:id="rId7"/>
    <p:sldId id="339" r:id="rId8"/>
    <p:sldId id="337" r:id="rId9"/>
    <p:sldId id="341" r:id="rId10"/>
    <p:sldId id="333" r:id="rId11"/>
    <p:sldId id="322" r:id="rId12"/>
    <p:sldId id="328" r:id="rId13"/>
    <p:sldId id="314" r:id="rId14"/>
    <p:sldId id="327" r:id="rId15"/>
    <p:sldId id="326" r:id="rId16"/>
    <p:sldId id="332" r:id="rId17"/>
    <p:sldId id="338" r:id="rId18"/>
    <p:sldId id="335" r:id="rId19"/>
    <p:sldId id="330" r:id="rId20"/>
    <p:sldId id="280" r:id="rId21"/>
    <p:sldId id="334" r:id="rId22"/>
    <p:sldId id="303" r:id="rId23"/>
    <p:sldId id="336" r:id="rId24"/>
    <p:sldId id="276" r:id="rId25"/>
    <p:sldId id="281" r:id="rId26"/>
    <p:sldId id="321" r:id="rId27"/>
    <p:sldId id="320" r:id="rId28"/>
    <p:sldId id="307" r:id="rId29"/>
    <p:sldId id="310" r:id="rId30"/>
    <p:sldId id="325"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FEF"/>
    <a:srgbClr val="0083B3"/>
    <a:srgbClr val="DA0504"/>
    <a:srgbClr val="41B3AA"/>
    <a:srgbClr val="FBE4D6"/>
    <a:srgbClr val="95C9F0"/>
    <a:srgbClr val="0183B3"/>
    <a:srgbClr val="96DCF9"/>
    <a:srgbClr val="4DA72E"/>
    <a:srgbClr val="E3F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8" autoAdjust="0"/>
    <p:restoredTop sz="82898"/>
  </p:normalViewPr>
  <p:slideViewPr>
    <p:cSldViewPr snapToGrid="0">
      <p:cViewPr>
        <p:scale>
          <a:sx n="130" d="100"/>
          <a:sy n="130" d="100"/>
        </p:scale>
        <p:origin x="1360" y="64"/>
      </p:cViewPr>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kouki/&#30740;&#31350;&#23460;/&#20013;&#38291;&#30330;&#34920;/1&#22238;&#30446;_0924/SMM%20monitor&#12398;&#27604;&#36611;&#12463;&#12441;&#12521;&#125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kouki/Desktop/&#30740;&#31350;&#23460;/&#20013;&#38291;&#30330;&#34920;/SMM%20monitor&#12398;&#27604;&#36611;&#12463;&#12441;&#12521;&#1250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2361207740686"/>
          <c:y val="7.3980314960629914E-2"/>
          <c:w val="0.73930073991452694"/>
          <c:h val="0.8290642035130224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DC-884F-9A2B-2B2B301625C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FFDC-884F-9A2B-2B2B301625C0}"/>
              </c:ext>
            </c:extLst>
          </c:dPt>
          <c:cat>
            <c:strRef>
              <c:f>Sheet1!$B$6:$B$7</c:f>
              <c:strCache>
                <c:ptCount val="2"/>
                <c:pt idx="0">
                  <c:v>SEV monitor</c:v>
                </c:pt>
                <c:pt idx="1">
                  <c:v>SMM monitor</c:v>
                </c:pt>
              </c:strCache>
            </c:strRef>
          </c:cat>
          <c:val>
            <c:numRef>
              <c:f>Sheet1!$C$6:$C$7</c:f>
              <c:numCache>
                <c:formatCode>General</c:formatCode>
                <c:ptCount val="2"/>
                <c:pt idx="0">
                  <c:v>497</c:v>
                </c:pt>
                <c:pt idx="1">
                  <c:v>1392</c:v>
                </c:pt>
              </c:numCache>
            </c:numRef>
          </c:val>
          <c:extLst>
            <c:ext xmlns:c16="http://schemas.microsoft.com/office/drawing/2014/chart" uri="{C3380CC4-5D6E-409C-BE32-E72D297353CC}">
              <c16:uniqueId val="{00000004-FFDC-884F-9A2B-2B2B301625C0}"/>
            </c:ext>
          </c:extLst>
        </c:ser>
        <c:dLbls>
          <c:showLegendKey val="0"/>
          <c:showVal val="0"/>
          <c:showCatName val="0"/>
          <c:showSerName val="0"/>
          <c:showPercent val="0"/>
          <c:showBubbleSize val="0"/>
        </c:dLbls>
        <c:gapWidth val="219"/>
        <c:overlap val="-27"/>
        <c:axId val="2118884911"/>
        <c:axId val="23775456"/>
      </c:barChart>
      <c:catAx>
        <c:axId val="2118884911"/>
        <c:scaling>
          <c:orientation val="minMax"/>
        </c:scaling>
        <c:delete val="1"/>
        <c:axPos val="b"/>
        <c:numFmt formatCode="General" sourceLinked="1"/>
        <c:majorTickMark val="none"/>
        <c:minorTickMark val="none"/>
        <c:tickLblPos val="nextTo"/>
        <c:crossAx val="23775456"/>
        <c:crosses val="autoZero"/>
        <c:auto val="1"/>
        <c:lblAlgn val="ctr"/>
        <c:lblOffset val="100"/>
        <c:noMultiLvlLbl val="0"/>
      </c:catAx>
      <c:valAx>
        <c:axId val="23775456"/>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eiryo UI" panose="020B0604030504040204" pitchFamily="34" charset="-128"/>
                    <a:ea typeface="Meiryo UI" panose="020B0604030504040204" pitchFamily="34" charset="-128"/>
                    <a:cs typeface="+mn-cs"/>
                  </a:defRPr>
                </a:pPr>
                <a:r>
                  <a:rPr lang="ja-JP" sz="1800">
                    <a:solidFill>
                      <a:schemeClr val="tx1"/>
                    </a:solidFill>
                  </a:rPr>
                  <a:t>取得時間</a:t>
                </a:r>
                <a:r>
                  <a:rPr lang="en-US" altLang="ja-JP" sz="1800">
                    <a:solidFill>
                      <a:schemeClr val="tx1"/>
                    </a:solidFill>
                  </a:rPr>
                  <a:t>[</a:t>
                </a:r>
                <a:r>
                  <a:rPr lang="en-US" sz="1800">
                    <a:solidFill>
                      <a:schemeClr val="tx1"/>
                    </a:solidFill>
                  </a:rPr>
                  <a:t>μs]</a:t>
                </a:r>
                <a:endParaRPr lang="ja-JP" sz="1800">
                  <a:solidFill>
                    <a:schemeClr val="tx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eiryo UI" panose="020B0604030504040204" pitchFamily="34" charset="-128"/>
                  <a:ea typeface="Meiryo UI" panose="020B0604030504040204" pitchFamily="34"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iryo UI" panose="020B0604030504040204" pitchFamily="34" charset="-128"/>
                <a:ea typeface="Meiryo UI" panose="020B0604030504040204" pitchFamily="34" charset="-128"/>
                <a:cs typeface="+mn-cs"/>
              </a:defRPr>
            </a:pPr>
            <a:endParaRPr lang="ja-JP"/>
          </a:p>
        </c:txPr>
        <c:crossAx val="21188849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34" charset="-128"/>
          <a:ea typeface="Meiryo UI" panose="020B0604030504040204" pitchFamily="34"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28B-AB4D-9EFE-B14CCEE0DFFA}"/>
              </c:ext>
            </c:extLst>
          </c:dPt>
          <c:dPt>
            <c:idx val="1"/>
            <c:invertIfNegative val="0"/>
            <c:bubble3D val="0"/>
            <c:spPr>
              <a:solidFill>
                <a:srgbClr val="00B0F0"/>
              </a:solidFill>
              <a:ln>
                <a:noFill/>
              </a:ln>
              <a:effectLst/>
            </c:spPr>
            <c:extLst>
              <c:ext xmlns:c16="http://schemas.microsoft.com/office/drawing/2014/chart" uri="{C3380CC4-5D6E-409C-BE32-E72D297353CC}">
                <c16:uniqueId val="{00000003-E28B-AB4D-9EFE-B14CCEE0DFF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E28B-AB4D-9EFE-B14CCEE0DFFA}"/>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SEV monitor</c:v>
                </c:pt>
                <c:pt idx="1">
                  <c:v>プロキシ</c:v>
                </c:pt>
                <c:pt idx="2">
                  <c:v>SMM monitor</c:v>
                </c:pt>
              </c:strCache>
            </c:strRef>
          </c:cat>
          <c:val>
            <c:numRef>
              <c:f>Sheet1!$C$6:$C$8</c:f>
              <c:numCache>
                <c:formatCode>General</c:formatCode>
                <c:ptCount val="3"/>
                <c:pt idx="0">
                  <c:v>497</c:v>
                </c:pt>
                <c:pt idx="1">
                  <c:v>885</c:v>
                </c:pt>
                <c:pt idx="2">
                  <c:v>1392</c:v>
                </c:pt>
              </c:numCache>
            </c:numRef>
          </c:val>
          <c:extLst>
            <c:ext xmlns:c16="http://schemas.microsoft.com/office/drawing/2014/chart" uri="{C3380CC4-5D6E-409C-BE32-E72D297353CC}">
              <c16:uniqueId val="{00000006-E28B-AB4D-9EFE-B14CCEE0DFFA}"/>
            </c:ext>
          </c:extLst>
        </c:ser>
        <c:dLbls>
          <c:showLegendKey val="0"/>
          <c:showVal val="0"/>
          <c:showCatName val="0"/>
          <c:showSerName val="0"/>
          <c:showPercent val="0"/>
          <c:showBubbleSize val="0"/>
        </c:dLbls>
        <c:gapWidth val="219"/>
        <c:overlap val="-27"/>
        <c:axId val="2118884911"/>
        <c:axId val="23775456"/>
      </c:barChart>
      <c:catAx>
        <c:axId val="2118884911"/>
        <c:scaling>
          <c:orientation val="minMax"/>
        </c:scaling>
        <c:delete val="1"/>
        <c:axPos val="b"/>
        <c:numFmt formatCode="General" sourceLinked="1"/>
        <c:majorTickMark val="none"/>
        <c:minorTickMark val="none"/>
        <c:tickLblPos val="nextTo"/>
        <c:crossAx val="23775456"/>
        <c:crosses val="autoZero"/>
        <c:auto val="1"/>
        <c:lblAlgn val="ctr"/>
        <c:lblOffset val="100"/>
        <c:noMultiLvlLbl val="0"/>
      </c:catAx>
      <c:valAx>
        <c:axId val="2377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r>
                  <a:rPr lang="ja-JP" altLang="en-US" sz="1200"/>
                  <a:t>取得時間</a:t>
                </a:r>
                <a:r>
                  <a:rPr lang="en-US" altLang="ja-JP" sz="1200"/>
                  <a:t>(μs)</a:t>
                </a:r>
                <a:endParaRPr lang="ja-JP" altLang="en-US" sz="1200"/>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1888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ysClr val="windowText" lastClr="000000"/>
      </a:solid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P4プログラムなし</c:v>
                </c:pt>
              </c:strCache>
            </c:strRef>
          </c:tx>
          <c:spPr>
            <a:solidFill>
              <a:srgbClr val="71AD47"/>
            </a:solidFill>
            <a:ln>
              <a:noFill/>
            </a:ln>
            <a:effectLst/>
          </c:spPr>
          <c:invertIfNegative val="0"/>
          <c:cat>
            <c:numRef>
              <c:f>Sheet1!$A$2</c:f>
              <c:numCache>
                <c:formatCode>General</c:formatCode>
                <c:ptCount val="1"/>
              </c:numCache>
            </c:numRef>
          </c:cat>
          <c:val>
            <c:numRef>
              <c:f>Sheet1!$B$2</c:f>
              <c:numCache>
                <c:formatCode>General</c:formatCode>
                <c:ptCount val="1"/>
                <c:pt idx="0">
                  <c:v>70.490792139999996</c:v>
                </c:pt>
              </c:numCache>
            </c:numRef>
          </c:val>
          <c:extLst>
            <c:ext xmlns:c16="http://schemas.microsoft.com/office/drawing/2014/chart" uri="{C3380CC4-5D6E-409C-BE32-E72D297353CC}">
              <c16:uniqueId val="{00000000-ED04-1043-9B2E-C10839A9A440}"/>
            </c:ext>
          </c:extLst>
        </c:ser>
        <c:ser>
          <c:idx val="1"/>
          <c:order val="1"/>
          <c:tx>
            <c:strRef>
              <c:f>Sheet1!$C$1</c:f>
              <c:strCache>
                <c:ptCount val="1"/>
                <c:pt idx="0">
                  <c:v>パース処理のみ</c:v>
                </c:pt>
              </c:strCache>
            </c:strRef>
          </c:tx>
          <c:spPr>
            <a:solidFill>
              <a:srgbClr val="5B9BD5"/>
            </a:solidFill>
            <a:ln>
              <a:noFill/>
            </a:ln>
            <a:effectLst/>
          </c:spPr>
          <c:invertIfNegative val="0"/>
          <c:cat>
            <c:numRef>
              <c:f>Sheet1!$A$2</c:f>
              <c:numCache>
                <c:formatCode>General</c:formatCode>
                <c:ptCount val="1"/>
              </c:numCache>
            </c:numRef>
          </c:cat>
          <c:val>
            <c:numRef>
              <c:f>Sheet1!$C$2</c:f>
              <c:numCache>
                <c:formatCode>General</c:formatCode>
                <c:ptCount val="1"/>
                <c:pt idx="0">
                  <c:v>74.432452549999994</c:v>
                </c:pt>
              </c:numCache>
            </c:numRef>
          </c:val>
          <c:extLst>
            <c:ext xmlns:c16="http://schemas.microsoft.com/office/drawing/2014/chart" uri="{C3380CC4-5D6E-409C-BE32-E72D297353CC}">
              <c16:uniqueId val="{00000001-ED04-1043-9B2E-C10839A9A440}"/>
            </c:ext>
          </c:extLst>
        </c:ser>
        <c:ser>
          <c:idx val="2"/>
          <c:order val="2"/>
          <c:tx>
            <c:strRef>
              <c:f>Sheet1!$D$1</c:f>
              <c:strCache>
                <c:ptCount val="1"/>
                <c:pt idx="0">
                  <c:v>パース処理＋
VM内情報の参照</c:v>
                </c:pt>
              </c:strCache>
            </c:strRef>
          </c:tx>
          <c:spPr>
            <a:solidFill>
              <a:srgbClr val="FFC000"/>
            </a:solidFill>
            <a:ln>
              <a:noFill/>
            </a:ln>
            <a:effectLst/>
          </c:spPr>
          <c:invertIfNegative val="0"/>
          <c:cat>
            <c:numRef>
              <c:f>Sheet1!$A$2</c:f>
              <c:numCache>
                <c:formatCode>General</c:formatCode>
                <c:ptCount val="1"/>
              </c:numCache>
            </c:numRef>
          </c:cat>
          <c:val>
            <c:numRef>
              <c:f>Sheet1!$D$2</c:f>
              <c:numCache>
                <c:formatCode>General</c:formatCode>
                <c:ptCount val="1"/>
                <c:pt idx="0">
                  <c:v>66.550203809999999</c:v>
                </c:pt>
              </c:numCache>
            </c:numRef>
          </c:val>
          <c:extLst>
            <c:ext xmlns:c16="http://schemas.microsoft.com/office/drawing/2014/chart" uri="{C3380CC4-5D6E-409C-BE32-E72D297353CC}">
              <c16:uniqueId val="{00000002-ED04-1043-9B2E-C10839A9A440}"/>
            </c:ext>
          </c:extLst>
        </c:ser>
        <c:dLbls>
          <c:showLegendKey val="0"/>
          <c:showVal val="0"/>
          <c:showCatName val="0"/>
          <c:showSerName val="0"/>
          <c:showPercent val="0"/>
          <c:showBubbleSize val="0"/>
        </c:dLbls>
        <c:gapWidth val="219"/>
        <c:overlap val="-27"/>
        <c:axId val="604904912"/>
        <c:axId val="604906624"/>
      </c:barChart>
      <c:catAx>
        <c:axId val="604904912"/>
        <c:scaling>
          <c:orientation val="minMax"/>
        </c:scaling>
        <c:delete val="0"/>
        <c:axPos val="b"/>
        <c:numFmt formatCode="General" sourceLinked="1"/>
        <c:majorTickMark val="none"/>
        <c:minorTickMark val="none"/>
        <c:tickLblPos val="nextTo"/>
        <c:spPr>
          <a:noFill/>
          <a:ln w="9525" cap="flat" cmpd="sng" algn="ctr">
            <a:solidFill>
              <a:schemeClr val="bg2">
                <a:lumMod val="20000"/>
                <a:lumOff val="80000"/>
              </a:schemeClr>
            </a:solidFill>
            <a:round/>
          </a:ln>
          <a:effectLst/>
        </c:spPr>
        <c:txPr>
          <a:bodyPr rot="-60000000" spcFirstLastPara="1" vertOverflow="ellipsis" vert="horz" wrap="square" anchor="ctr" anchorCtr="1"/>
          <a:lstStyle/>
          <a:p>
            <a:pPr>
              <a:defRPr lang="ja-JP" sz="105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crossAx val="604906624"/>
        <c:crosses val="autoZero"/>
        <c:auto val="1"/>
        <c:lblAlgn val="ctr"/>
        <c:lblOffset val="100"/>
        <c:noMultiLvlLbl val="0"/>
      </c:catAx>
      <c:valAx>
        <c:axId val="604906624"/>
        <c:scaling>
          <c:orientation val="minMax"/>
          <c:min val="0"/>
        </c:scaling>
        <c:delete val="0"/>
        <c:axPos val="l"/>
        <c:majorGridlines>
          <c:spPr>
            <a:ln w="9525" cap="flat" cmpd="sng" algn="ctr">
              <a:solidFill>
                <a:schemeClr val="bg2">
                  <a:lumMod val="20000"/>
                  <a:lumOff val="80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r>
                  <a:rPr lang="en-US" sz="1400"/>
                  <a:t>スループット</a:t>
                </a:r>
                <a:r>
                  <a:rPr lang="ja-JP" altLang="en-US" sz="1400"/>
                  <a:t> </a:t>
                </a:r>
                <a:r>
                  <a:rPr lang="en-US" altLang="ja-JP" sz="1400"/>
                  <a:t>[Mbps]</a:t>
                </a:r>
                <a:endParaRPr lang="en-US" sz="1400"/>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crossAx val="60490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424242"/>
          </a:solidFill>
          <a:latin typeface="Hiragino Kaku Gothic ProN W3" panose="020B0300000000000000" pitchFamily="34" charset="-128"/>
          <a:ea typeface="Hiragino Kaku Gothic ProN W3" panose="020B0300000000000000" pitchFamily="34"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64</c:v>
                </c:pt>
              </c:strCache>
            </c:strRef>
          </c:tx>
          <c:spPr>
            <a:solidFill>
              <a:srgbClr val="71AD47"/>
            </a:solidFill>
            <a:ln>
              <a:noFill/>
            </a:ln>
            <a:effectLst/>
          </c:spPr>
          <c:invertIfNegative val="0"/>
          <c:cat>
            <c:strRef>
              <c:f>Sheet1!$A$2</c:f>
              <c:strCache>
                <c:ptCount val="1"/>
                <c:pt idx="0">
                  <c:v>スループット [Mbps]</c:v>
                </c:pt>
              </c:strCache>
            </c:strRef>
          </c:cat>
          <c:val>
            <c:numRef>
              <c:f>Sheet1!$B$2</c:f>
              <c:numCache>
                <c:formatCode>General</c:formatCode>
                <c:ptCount val="1"/>
                <c:pt idx="0">
                  <c:v>3.37</c:v>
                </c:pt>
              </c:numCache>
            </c:numRef>
          </c:val>
          <c:extLst>
            <c:ext xmlns:c16="http://schemas.microsoft.com/office/drawing/2014/chart" uri="{C3380CC4-5D6E-409C-BE32-E72D297353CC}">
              <c16:uniqueId val="{00000000-2AF9-E04C-A47F-E321C6C76D1F}"/>
            </c:ext>
          </c:extLst>
        </c:ser>
        <c:ser>
          <c:idx val="1"/>
          <c:order val="1"/>
          <c:tx>
            <c:strRef>
              <c:f>Sheet1!$C$1</c:f>
              <c:strCache>
                <c:ptCount val="1"/>
                <c:pt idx="0">
                  <c:v>512</c:v>
                </c:pt>
              </c:strCache>
            </c:strRef>
          </c:tx>
          <c:spPr>
            <a:solidFill>
              <a:srgbClr val="5B9BD5"/>
            </a:solidFill>
            <a:ln>
              <a:noFill/>
            </a:ln>
            <a:effectLst/>
          </c:spPr>
          <c:invertIfNegative val="0"/>
          <c:cat>
            <c:strRef>
              <c:f>Sheet1!$A$2</c:f>
              <c:strCache>
                <c:ptCount val="1"/>
                <c:pt idx="0">
                  <c:v>スループット [Mbps]</c:v>
                </c:pt>
              </c:strCache>
            </c:strRef>
          </c:cat>
          <c:val>
            <c:numRef>
              <c:f>Sheet1!$C$2</c:f>
              <c:numCache>
                <c:formatCode>General</c:formatCode>
                <c:ptCount val="1"/>
                <c:pt idx="0">
                  <c:v>25.6</c:v>
                </c:pt>
              </c:numCache>
            </c:numRef>
          </c:val>
          <c:extLst>
            <c:ext xmlns:c16="http://schemas.microsoft.com/office/drawing/2014/chart" uri="{C3380CC4-5D6E-409C-BE32-E72D297353CC}">
              <c16:uniqueId val="{00000001-2AF9-E04C-A47F-E321C6C76D1F}"/>
            </c:ext>
          </c:extLst>
        </c:ser>
        <c:ser>
          <c:idx val="2"/>
          <c:order val="2"/>
          <c:tx>
            <c:strRef>
              <c:f>Sheet1!$D$1</c:f>
              <c:strCache>
                <c:ptCount val="1"/>
                <c:pt idx="0">
                  <c:v>1500</c:v>
                </c:pt>
              </c:strCache>
            </c:strRef>
          </c:tx>
          <c:spPr>
            <a:solidFill>
              <a:srgbClr val="FFC000"/>
            </a:solidFill>
            <a:ln>
              <a:noFill/>
            </a:ln>
            <a:effectLst/>
          </c:spPr>
          <c:invertIfNegative val="0"/>
          <c:cat>
            <c:strRef>
              <c:f>Sheet1!$A$2</c:f>
              <c:strCache>
                <c:ptCount val="1"/>
                <c:pt idx="0">
                  <c:v>スループット [Mbps]</c:v>
                </c:pt>
              </c:strCache>
            </c:strRef>
          </c:cat>
          <c:val>
            <c:numRef>
              <c:f>Sheet1!$D$2</c:f>
              <c:numCache>
                <c:formatCode>General</c:formatCode>
                <c:ptCount val="1"/>
                <c:pt idx="0">
                  <c:v>62.5</c:v>
                </c:pt>
              </c:numCache>
            </c:numRef>
          </c:val>
          <c:extLst>
            <c:ext xmlns:c16="http://schemas.microsoft.com/office/drawing/2014/chart" uri="{C3380CC4-5D6E-409C-BE32-E72D297353CC}">
              <c16:uniqueId val="{00000002-2AF9-E04C-A47F-E321C6C76D1F}"/>
            </c:ext>
          </c:extLst>
        </c:ser>
        <c:dLbls>
          <c:showLegendKey val="0"/>
          <c:showVal val="0"/>
          <c:showCatName val="0"/>
          <c:showSerName val="0"/>
          <c:showPercent val="0"/>
          <c:showBubbleSize val="0"/>
        </c:dLbls>
        <c:gapWidth val="219"/>
        <c:overlap val="-27"/>
        <c:axId val="1722061136"/>
        <c:axId val="1722062848"/>
      </c:barChart>
      <c:catAx>
        <c:axId val="1722061136"/>
        <c:scaling>
          <c:orientation val="minMax"/>
        </c:scaling>
        <c:delete val="1"/>
        <c:axPos val="b"/>
        <c:title>
          <c:tx>
            <c:rich>
              <a:bodyPr rot="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r>
                  <a:rPr lang="en-US" sz="1400"/>
                  <a:t>パケットサイズ</a:t>
                </a:r>
                <a:r>
                  <a:rPr lang="ja-JP" altLang="en-US" sz="1400"/>
                  <a:t> </a:t>
                </a:r>
                <a:r>
                  <a:rPr lang="en-US" altLang="ja-JP" sz="1400"/>
                  <a:t>[Bytes]</a:t>
                </a:r>
                <a:endParaRPr lang="en-US" sz="1400"/>
              </a:p>
            </c:rich>
          </c:tx>
          <c:layout>
            <c:manualLayout>
              <c:xMode val="edge"/>
              <c:yMode val="edge"/>
              <c:x val="0.33689566136817872"/>
              <c:y val="0.86925300409101458"/>
            </c:manualLayout>
          </c:layout>
          <c:overlay val="0"/>
          <c:spPr>
            <a:noFill/>
            <a:ln>
              <a:noFill/>
            </a:ln>
            <a:effectLst/>
          </c:spPr>
          <c:txPr>
            <a:bodyPr rot="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title>
        <c:numFmt formatCode="General" sourceLinked="1"/>
        <c:majorTickMark val="none"/>
        <c:minorTickMark val="none"/>
        <c:tickLblPos val="nextTo"/>
        <c:crossAx val="1722062848"/>
        <c:crosses val="autoZero"/>
        <c:auto val="1"/>
        <c:lblAlgn val="ctr"/>
        <c:lblOffset val="100"/>
        <c:noMultiLvlLbl val="0"/>
      </c:catAx>
      <c:valAx>
        <c:axId val="1722062848"/>
        <c:scaling>
          <c:orientation val="minMax"/>
        </c:scaling>
        <c:delete val="0"/>
        <c:axPos val="l"/>
        <c:majorGridlines>
          <c:spPr>
            <a:ln w="9525" cap="flat" cmpd="sng" algn="ctr">
              <a:solidFill>
                <a:schemeClr val="bg2">
                  <a:lumMod val="20000"/>
                  <a:lumOff val="80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r>
                  <a:rPr lang="en-JP"/>
                  <a:t>スループット</a:t>
                </a:r>
                <a:r>
                  <a:rPr lang="ja-JP" altLang="en-US"/>
                  <a:t> </a:t>
                </a:r>
                <a:r>
                  <a:rPr lang="en-US" altLang="ja-JP"/>
                  <a:t>[Mbps]</a:t>
                </a:r>
                <a:endParaRPr lang="en-US"/>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crossAx val="1722061136"/>
        <c:crosses val="autoZero"/>
        <c:crossBetween val="between"/>
      </c:valAx>
      <c:spPr>
        <a:noFill/>
        <a:ln>
          <a:noFill/>
        </a:ln>
        <a:effectLst/>
      </c:spPr>
    </c:plotArea>
    <c:legend>
      <c:legendPos val="b"/>
      <c:layout>
        <c:manualLayout>
          <c:xMode val="edge"/>
          <c:yMode val="edge"/>
          <c:x val="0.33807983860364754"/>
          <c:y val="0.75687591838735879"/>
          <c:w val="0.45690831717923375"/>
          <c:h val="0.10577154632277341"/>
        </c:manualLayout>
      </c:layout>
      <c:overlay val="0"/>
      <c:spPr>
        <a:noFill/>
        <a:ln>
          <a:noFill/>
        </a:ln>
        <a:effectLst/>
      </c:spPr>
      <c:txPr>
        <a:bodyPr rot="0" spcFirstLastPara="1" vertOverflow="ellipsis" vert="horz" wrap="square" anchor="ctr" anchorCtr="1"/>
        <a:lstStyle/>
        <a:p>
          <a:pPr>
            <a:defRPr lang="ja-JP" sz="1400" b="0" i="0" u="none" strike="noStrike" kern="1200" baseline="0">
              <a:solidFill>
                <a:srgbClr val="424242"/>
              </a:solidFill>
              <a:latin typeface="Hiragino Kaku Gothic ProN W3" panose="020B0300000000000000" pitchFamily="34" charset="-128"/>
              <a:ea typeface="Hiragino Kaku Gothic ProN W3" panose="020B0300000000000000"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424242"/>
          </a:solidFill>
          <a:latin typeface="Hiragino Kaku Gothic ProN W3" panose="020B0300000000000000" pitchFamily="34" charset="-128"/>
          <a:ea typeface="Hiragino Kaku Gothic ProN W3" panose="020B0300000000000000" pitchFamily="3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0.33171</cdr:x>
      <cdr:y>0.8891</cdr:y>
    </cdr:from>
    <cdr:to>
      <cdr:x>0.53766</cdr:x>
      <cdr:y>0.99773</cdr:y>
    </cdr:to>
    <cdr:sp macro="" textlink="">
      <cdr:nvSpPr>
        <cdr:cNvPr id="2" name="テキスト ボックス 1">
          <a:extLst xmlns:a="http://schemas.openxmlformats.org/drawingml/2006/main">
            <a:ext uri="{FF2B5EF4-FFF2-40B4-BE49-F238E27FC236}">
              <a16:creationId xmlns:a16="http://schemas.microsoft.com/office/drawing/2014/main" id="{09E2EA0B-D893-146E-D961-E08A18AD3C6B}"/>
            </a:ext>
          </a:extLst>
        </cdr:cNvPr>
        <cdr:cNvSpPr txBox="1"/>
      </cdr:nvSpPr>
      <cdr:spPr>
        <a:xfrm xmlns:a="http://schemas.openxmlformats.org/drawingml/2006/main">
          <a:off x="1436999" y="2935795"/>
          <a:ext cx="892201" cy="358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err="1"/>
            <a:t>SEVmonitor</a:t>
          </a:r>
          <a:endParaRPr lang="ja-JP" altLang="en-US" sz="1800"/>
        </a:p>
        <a:p xmlns:a="http://schemas.openxmlformats.org/drawingml/2006/main">
          <a:endParaRPr lang="ja-JP" altLang="en-US" sz="1800"/>
        </a:p>
      </cdr:txBody>
    </cdr:sp>
  </cdr:relSizeAnchor>
  <cdr:relSizeAnchor xmlns:cdr="http://schemas.openxmlformats.org/drawingml/2006/chartDrawing">
    <cdr:from>
      <cdr:x>0.71979</cdr:x>
      <cdr:y>0.89137</cdr:y>
    </cdr:from>
    <cdr:to>
      <cdr:x>0.92574</cdr:x>
      <cdr:y>1</cdr:y>
    </cdr:to>
    <cdr:sp macro="" textlink="">
      <cdr:nvSpPr>
        <cdr:cNvPr id="3" name="テキスト ボックス 1">
          <a:extLst xmlns:a="http://schemas.openxmlformats.org/drawingml/2006/main">
            <a:ext uri="{FF2B5EF4-FFF2-40B4-BE49-F238E27FC236}">
              <a16:creationId xmlns:a16="http://schemas.microsoft.com/office/drawing/2014/main" id="{15A15155-BF5A-77D2-F683-D2585B97F7B3}"/>
            </a:ext>
          </a:extLst>
        </cdr:cNvPr>
        <cdr:cNvSpPr txBox="1"/>
      </cdr:nvSpPr>
      <cdr:spPr>
        <a:xfrm xmlns:a="http://schemas.openxmlformats.org/drawingml/2006/main">
          <a:off x="3118236" y="2943304"/>
          <a:ext cx="892200" cy="3586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err="1"/>
            <a:t>SMMmonitor</a:t>
          </a:r>
          <a:endParaRPr lang="ja-JP" altLang="en-US" sz="1800"/>
        </a:p>
        <a:p xmlns:a="http://schemas.openxmlformats.org/drawingml/2006/main">
          <a:endParaRPr lang="ja-JP" altLang="en-US" sz="1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F53CD-DC77-BB4D-9B26-06C33741EC16}"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700B4-6640-184D-B722-D5332F2B247B}" type="slidenum">
              <a:rPr kumimoji="1" lang="ja-JP" altLang="en-US" smtClean="0"/>
              <a:t>‹#›</a:t>
            </a:fld>
            <a:endParaRPr kumimoji="1" lang="ja-JP" altLang="en-US"/>
          </a:p>
        </p:txBody>
      </p:sp>
    </p:spTree>
    <p:extLst>
      <p:ext uri="{BB962C8B-B14F-4D97-AF65-F5344CB8AC3E}">
        <p14:creationId xmlns:p14="http://schemas.microsoft.com/office/powerpoint/2010/main" val="1616076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en-US" altLang="ja-JP" sz="1200" dirty="0" err="1">
                <a:latin typeface="Meiryo" panose="020B0604030504040204" pitchFamily="34" charset="-128"/>
                <a:ea typeface="Meiryo" panose="020B0604030504040204" pitchFamily="34" charset="-128"/>
              </a:rPr>
              <a:t>uBPF</a:t>
            </a:r>
            <a:r>
              <a:rPr kumimoji="1" lang="ja-JP" altLang="en-US" sz="1200">
                <a:latin typeface="Meiryo" panose="020B0604030504040204" pitchFamily="34" charset="-128"/>
                <a:ea typeface="Meiryo" panose="020B0604030504040204" pitchFamily="34" charset="-128"/>
              </a:rPr>
              <a:t>プログラムを用いた</a:t>
            </a:r>
            <a:r>
              <a:rPr lang="ja-JP" altLang="en-US" sz="1200">
                <a:effectLst/>
                <a:latin typeface="Meiryo" panose="020B0604030504040204" pitchFamily="34" charset="-128"/>
                <a:ea typeface="Meiryo" panose="020B0604030504040204" pitchFamily="34" charset="-128"/>
              </a:rPr>
              <a:t>データ一括取得による</a:t>
            </a:r>
            <a:r>
              <a:rPr kumimoji="1" lang="ja-JP" altLang="en-US" sz="1200">
                <a:latin typeface="Meiryo" panose="020B0604030504040204" pitchFamily="34" charset="-128"/>
                <a:ea typeface="Meiryo" panose="020B0604030504040204" pitchFamily="34" charset="-128"/>
              </a:rPr>
              <a:t>機密</a:t>
            </a:r>
            <a:r>
              <a:rPr kumimoji="1" lang="en" altLang="ja-JP" sz="1200" dirty="0">
                <a:latin typeface="Meiryo" panose="020B0604030504040204" pitchFamily="34" charset="-128"/>
                <a:ea typeface="Meiryo" panose="020B0604030504040204" pitchFamily="34" charset="-128"/>
              </a:rPr>
              <a:t>VM</a:t>
            </a:r>
            <a:r>
              <a:rPr kumimoji="1" lang="ja-JP" altLang="en-US" sz="1200">
                <a:latin typeface="Meiryo" panose="020B0604030504040204" pitchFamily="34" charset="-128"/>
                <a:ea typeface="Meiryo" panose="020B0604030504040204" pitchFamily="34" charset="-128"/>
              </a:rPr>
              <a:t>の</a:t>
            </a:r>
            <a:r>
              <a:rPr lang="ja-JP" altLang="en-US" sz="1200">
                <a:latin typeface="Meiryo" panose="020B0604030504040204" pitchFamily="34" charset="-128"/>
                <a:ea typeface="Meiryo" panose="020B0604030504040204" pitchFamily="34" charset="-128"/>
              </a:rPr>
              <a:t>高速な</a:t>
            </a:r>
            <a:r>
              <a:rPr kumimoji="1" lang="ja-JP" altLang="en-US" sz="1200">
                <a:latin typeface="Meiryo" panose="020B0604030504040204" pitchFamily="34" charset="-128"/>
                <a:ea typeface="Meiryo" panose="020B0604030504040204" pitchFamily="34" charset="-128"/>
              </a:rPr>
              <a:t>監視」と題しまして光</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来研の山口紘輝が発表します．</a:t>
            </a:r>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a:t>
            </a:fld>
            <a:endParaRPr kumimoji="1" lang="ja-JP" altLang="en-US"/>
          </a:p>
        </p:txBody>
      </p:sp>
    </p:spTree>
    <p:extLst>
      <p:ext uri="{BB962C8B-B14F-4D97-AF65-F5344CB8AC3E}">
        <p14:creationId xmlns:p14="http://schemas.microsoft.com/office/powerpoint/2010/main" val="221392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1" dirty="0" err="1"/>
              <a:t>eBPF</a:t>
            </a:r>
            <a:r>
              <a:rPr lang="ja-JP" altLang="en-US" b="1"/>
              <a:t>との比較</a:t>
            </a:r>
          </a:p>
          <a:p>
            <a:pPr>
              <a:buFont typeface="Arial" panose="020B0604020202020204" pitchFamily="34" charset="0"/>
              <a:buChar char="•"/>
            </a:pPr>
            <a:r>
              <a:rPr lang="en" altLang="ja-JP" dirty="0" err="1"/>
              <a:t>eBPF</a:t>
            </a:r>
            <a:r>
              <a:rPr lang="ja-JP" altLang="en-US"/>
              <a:t>は主に</a:t>
            </a:r>
            <a:r>
              <a:rPr lang="en" altLang="ja-JP" dirty="0"/>
              <a:t>Linux</a:t>
            </a:r>
            <a:r>
              <a:rPr lang="ja-JP" altLang="en-US"/>
              <a:t>カーネル内で動作するプログラムですが，</a:t>
            </a:r>
            <a:r>
              <a:rPr lang="en" altLang="ja-JP" dirty="0" err="1"/>
              <a:t>uBPF</a:t>
            </a:r>
            <a:r>
              <a:rPr lang="ja-JP" altLang="en-US"/>
              <a:t>はユーザーモードで動作します．</a:t>
            </a:r>
          </a:p>
          <a:p>
            <a:pPr>
              <a:buFont typeface="Arial" panose="020B0604020202020204" pitchFamily="34" charset="0"/>
              <a:buChar char="•"/>
            </a:pPr>
            <a:r>
              <a:rPr lang="en" altLang="ja-JP" dirty="0"/>
              <a:t>BIOS</a:t>
            </a:r>
            <a:r>
              <a:rPr lang="ja-JP" altLang="en-US"/>
              <a:t>や仮想化環境において，</a:t>
            </a:r>
            <a:r>
              <a:rPr lang="en" altLang="ja-JP" dirty="0" err="1"/>
              <a:t>uBPF</a:t>
            </a:r>
            <a:r>
              <a:rPr lang="ja-JP" altLang="en-US"/>
              <a:t>の方が実装が簡単で柔軟</a:t>
            </a:r>
            <a:endParaRPr lang="en-US" altLang="ja-JP" dirty="0"/>
          </a:p>
          <a:p>
            <a:pPr>
              <a:buFont typeface="Arial" panose="020B0604020202020204" pitchFamily="34" charset="0"/>
              <a:buChar char="•"/>
            </a:pPr>
            <a:endParaRPr lang="en-US" altLang="ja-JP" dirty="0"/>
          </a:p>
          <a:p>
            <a:pPr>
              <a:buFont typeface="Arial" panose="020B0604020202020204" pitchFamily="34" charset="0"/>
              <a:buChar char="•"/>
            </a:pPr>
            <a:r>
              <a:rPr lang="ja-JP" altLang="en-US"/>
              <a:t>システム管理モード（</a:t>
            </a:r>
            <a:r>
              <a:rPr lang="en" altLang="ja-JP" dirty="0"/>
              <a:t>SMM</a:t>
            </a:r>
            <a:r>
              <a:rPr lang="ja-JP" altLang="en"/>
              <a:t>）</a:t>
            </a:r>
            <a:r>
              <a:rPr lang="ja-JP" altLang="en-US"/>
              <a:t>を利用して</a:t>
            </a:r>
            <a:r>
              <a:rPr lang="en" altLang="ja-JP" dirty="0" err="1"/>
              <a:t>uBPF</a:t>
            </a:r>
            <a:r>
              <a:rPr lang="ja-JP" altLang="en-US"/>
              <a:t>プログラムを安全に実行し，データを一括取得して</a:t>
            </a:r>
            <a:r>
              <a:rPr lang="en" altLang="ja-JP" dirty="0"/>
              <a:t>SMI</a:t>
            </a:r>
            <a:r>
              <a:rPr lang="ja-JP" altLang="en-US"/>
              <a:t>の挿入回数を減らすことで監視性能を向上を確認しました．</a:t>
            </a:r>
            <a:endParaRPr lang="en-US" altLang="ja-JP" dirty="0"/>
          </a:p>
          <a:p>
            <a:pPr>
              <a:buFont typeface="Arial" panose="020B0604020202020204" pitchFamily="34" charset="0"/>
              <a:buChar char="•"/>
            </a:pP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b="1"/>
              <a:t>シンプルなデータ（</a:t>
            </a:r>
            <a:r>
              <a:rPr lang="en" altLang="ja-JP" b="1" dirty="0"/>
              <a:t>CPU </a:t>
            </a:r>
            <a:r>
              <a:rPr lang="ja-JP" altLang="en-US" b="1"/>
              <a:t>使用率，メモリ情報など）</a:t>
            </a:r>
            <a:r>
              <a:rPr lang="ja-JP" altLang="en-US"/>
              <a:t> を取得可能だが，</a:t>
            </a:r>
            <a:r>
              <a:rPr lang="ja-JP" altLang="en-US" b="1"/>
              <a:t>より詳細な </a:t>
            </a:r>
            <a:r>
              <a:rPr lang="en" altLang="ja-JP" b="1" dirty="0"/>
              <a:t>OS </a:t>
            </a:r>
            <a:r>
              <a:rPr lang="ja-JP" altLang="en-US" b="1"/>
              <a:t>内部の情報（プロセス情報，ネットワーク統計，システムコール監視など）を取得できない</a:t>
            </a:r>
            <a:r>
              <a:rPr lang="ja-JP" altLang="en-US"/>
              <a:t>．→これらに対応したヘルパー関数の実装</a:t>
            </a:r>
          </a:p>
          <a:p>
            <a:pPr>
              <a:buFont typeface="Arial" panose="020B0604020202020204" pitchFamily="34" charset="0"/>
              <a:buChar char="•"/>
            </a:pPr>
            <a:endParaRPr lang="en-US" altLang="ja-JP" dirty="0"/>
          </a:p>
          <a:p>
            <a:r>
              <a:rPr lang="ja-JP" altLang="en-US" b="0" i="0">
                <a:effectLst/>
                <a:latin typeface="Helvetica" pitchFamily="2" charset="0"/>
              </a:rPr>
              <a:t>現在の実装では，</a:t>
            </a:r>
            <a:r>
              <a:rPr lang="en" altLang="ja-JP" b="0" i="0" dirty="0" err="1">
                <a:effectLst/>
                <a:latin typeface="Helvetica" pitchFamily="2" charset="0"/>
              </a:rPr>
              <a:t>uBPF</a:t>
            </a:r>
            <a:r>
              <a:rPr lang="en" altLang="ja-JP" b="0" i="0" dirty="0">
                <a:effectLst/>
                <a:latin typeface="Helvetica" pitchFamily="2" charset="0"/>
              </a:rPr>
              <a:t> </a:t>
            </a:r>
            <a:r>
              <a:rPr lang="ja-JP" altLang="en-US" b="0" i="0">
                <a:effectLst/>
                <a:latin typeface="Helvetica" pitchFamily="2" charset="0"/>
              </a:rPr>
              <a:t>のバイトコードをインタープリタ方式で実行しており，命令の逐次解釈による処理遅延が発生している．これを解決するために，</a:t>
            </a:r>
            <a:r>
              <a:rPr lang="en" altLang="ja-JP" b="0" i="0" dirty="0">
                <a:effectLst/>
                <a:latin typeface="Helvetica" pitchFamily="2" charset="0"/>
              </a:rPr>
              <a:t>JIT </a:t>
            </a:r>
            <a:r>
              <a:rPr lang="ja-JP" altLang="en-US" b="0" i="0">
                <a:effectLst/>
                <a:latin typeface="Helvetica" pitchFamily="2" charset="0"/>
              </a:rPr>
              <a:t>コンパイルの導入が有効であると考えられる．</a:t>
            </a:r>
          </a:p>
          <a:p>
            <a:pPr>
              <a:buFont typeface="Arial" panose="020B0604020202020204" pitchFamily="34" charset="0"/>
              <a:buChar char="•"/>
            </a:pPr>
            <a:endParaRPr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10</a:t>
            </a:fld>
            <a:endParaRPr kumimoji="1" lang="ja-JP" altLang="en-US"/>
          </a:p>
        </p:txBody>
      </p:sp>
    </p:spTree>
    <p:extLst>
      <p:ext uri="{BB962C8B-B14F-4D97-AF65-F5344CB8AC3E}">
        <p14:creationId xmlns:p14="http://schemas.microsoft.com/office/powerpoint/2010/main" val="188700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n-ea"/>
                <a:ea typeface="+mn-ea"/>
              </a:rPr>
              <a:t>仮想アドレスをキーとするハッシュ表に登録</a:t>
            </a:r>
            <a:r>
              <a:rPr kumimoji="1" lang="ja-JP" altLang="en-US">
                <a:latin typeface="+mn-ea"/>
                <a:ea typeface="+mn-ea"/>
              </a:rPr>
              <a:t>：</a:t>
            </a:r>
            <a:r>
              <a:rPr lang="ja-JP" altLang="en-US"/>
              <a:t>仮想アドレスをキーにすることで，後からそのアドレスに関連付けられたデータを効率的に検索・取得できます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12</a:t>
            </a:fld>
            <a:endParaRPr kumimoji="1" lang="ja-JP" altLang="en-US"/>
          </a:p>
        </p:txBody>
      </p:sp>
    </p:spTree>
    <p:extLst>
      <p:ext uri="{BB962C8B-B14F-4D97-AF65-F5344CB8AC3E}">
        <p14:creationId xmlns:p14="http://schemas.microsoft.com/office/powerpoint/2010/main" val="285432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オーバーヘッドについて：まだ，検証はできていないがおそらく</a:t>
            </a:r>
            <a:r>
              <a:rPr kumimoji="1" lang="en-US" altLang="ja-JP" dirty="0"/>
              <a:t>S</a:t>
            </a:r>
            <a:r>
              <a:rPr lang="en" altLang="ja-JP" dirty="0"/>
              <a:t>MI</a:t>
            </a:r>
            <a:r>
              <a:rPr lang="ja-JP" altLang="en-US"/>
              <a:t>を挿入してメモリデータを取得する際の通信が原因だと思われる</a:t>
            </a:r>
            <a:endParaRPr lang="en-US" altLang="ja-JP" dirty="0"/>
          </a:p>
          <a:p>
            <a:r>
              <a:rPr lang="ja-JP" altLang="en-US"/>
              <a:t>図の</a:t>
            </a:r>
            <a:r>
              <a:rPr lang="en-US" altLang="ja-JP" dirty="0" err="1"/>
              <a:t>SEVmonitor</a:t>
            </a:r>
            <a:r>
              <a:rPr lang="ja-JP" altLang="en-US"/>
              <a:t>は共有メモリありの可能性が高い</a:t>
            </a:r>
            <a:endParaRPr lang="en-US" altLang="ja-JP" dirty="0"/>
          </a:p>
          <a:p>
            <a:r>
              <a:rPr lang="ja-JP" altLang="en-US"/>
              <a:t>プロシキは共有メモリなし</a:t>
            </a:r>
            <a:endParaRPr lang="en-US" altLang="ja-JP" dirty="0"/>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13</a:t>
            </a:fld>
            <a:endParaRPr kumimoji="1" lang="ja-JP" altLang="en-US"/>
          </a:p>
        </p:txBody>
      </p:sp>
    </p:spTree>
    <p:extLst>
      <p:ext uri="{BB962C8B-B14F-4D97-AF65-F5344CB8AC3E}">
        <p14:creationId xmlns:p14="http://schemas.microsoft.com/office/powerpoint/2010/main" val="229408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lang="en-US" altLang="ja-JP" dirty="0"/>
          </a:p>
          <a:p>
            <a:r>
              <a:rPr lang="ja-JP" altLang="en-US" b="1"/>
              <a:t>ランタイムで割り当てられたメモリ</a:t>
            </a:r>
            <a:r>
              <a:rPr lang="ja-JP" altLang="en-US"/>
              <a:t>（</a:t>
            </a:r>
            <a:r>
              <a:rPr lang="en" altLang="ja-JP" dirty="0" err="1"/>
              <a:t>uBPF</a:t>
            </a:r>
            <a:r>
              <a:rPr lang="ja-JP" altLang="en-US"/>
              <a:t>プログラム専用の安全なメモリ）</a:t>
            </a:r>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14</a:t>
            </a:fld>
            <a:endParaRPr kumimoji="1" lang="ja-JP" altLang="en-US"/>
          </a:p>
        </p:txBody>
      </p:sp>
    </p:spTree>
    <p:extLst>
      <p:ext uri="{BB962C8B-B14F-4D97-AF65-F5344CB8AC3E}">
        <p14:creationId xmlns:p14="http://schemas.microsoft.com/office/powerpoint/2010/main" val="107066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lang="en-US" altLang="ja-JP" dirty="0"/>
          </a:p>
          <a:p>
            <a:r>
              <a:rPr lang="ja-JP" altLang="en-US"/>
              <a:t>システムマネジメントモード</a:t>
            </a:r>
            <a:r>
              <a:rPr lang="en-US" altLang="ja-JP" dirty="0"/>
              <a:t>(</a:t>
            </a:r>
            <a:r>
              <a:rPr lang="en" altLang="ja-JP" dirty="0"/>
              <a:t>SMM)</a:t>
            </a:r>
            <a:r>
              <a:rPr lang="ja-JP" altLang="en-US"/>
              <a:t>：</a:t>
            </a:r>
            <a:r>
              <a:rPr lang="en-US" altLang="ja-JP" dirty="0">
                <a:solidFill>
                  <a:srgbClr val="000000"/>
                </a:solidFill>
                <a:effectLst/>
                <a:latin typeface="Helvetica" pitchFamily="2" charset="0"/>
              </a:rPr>
              <a:t>86 </a:t>
            </a:r>
            <a:r>
              <a:rPr lang="ja-JP" altLang="en-US">
                <a:solidFill>
                  <a:srgbClr val="000000"/>
                </a:solidFill>
                <a:effectLst/>
                <a:latin typeface="Helvetica" pitchFamily="2" charset="0"/>
              </a:rPr>
              <a:t>プロセッサが備える特別な動作モードの一種であり，通常の動作モードとは独立した環境を提供する．この独立した環境では，ユーザやオペレーティングシステムからのアクセスが制限されるため，セキュリティ上の機能を実行する場合に重要</a:t>
            </a:r>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15</a:t>
            </a:fld>
            <a:endParaRPr kumimoji="1" lang="ja-JP" altLang="en-US"/>
          </a:p>
        </p:txBody>
      </p:sp>
    </p:spTree>
    <p:extLst>
      <p:ext uri="{BB962C8B-B14F-4D97-AF65-F5344CB8AC3E}">
        <p14:creationId xmlns:p14="http://schemas.microsoft.com/office/powerpoint/2010/main" val="164386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16</a:t>
            </a:fld>
            <a:endParaRPr kumimoji="1" lang="ja-JP" altLang="en-US"/>
          </a:p>
        </p:txBody>
      </p:sp>
    </p:spTree>
    <p:extLst>
      <p:ext uri="{BB962C8B-B14F-4D97-AF65-F5344CB8AC3E}">
        <p14:creationId xmlns:p14="http://schemas.microsoft.com/office/powerpoint/2010/main" val="3095211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17</a:t>
            </a:fld>
            <a:endParaRPr kumimoji="1" lang="ja-JP" altLang="en-US"/>
          </a:p>
        </p:txBody>
      </p:sp>
    </p:spTree>
    <p:extLst>
      <p:ext uri="{BB962C8B-B14F-4D97-AF65-F5344CB8AC3E}">
        <p14:creationId xmlns:p14="http://schemas.microsoft.com/office/powerpoint/2010/main" val="407558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lang="en-US" altLang="ja-JP" dirty="0"/>
          </a:p>
          <a:p>
            <a:r>
              <a:rPr lang="ja-JP" altLang="en-US"/>
              <a:t>システムマネジメントモード</a:t>
            </a:r>
            <a:r>
              <a:rPr lang="en-US" altLang="ja-JP" dirty="0"/>
              <a:t>(</a:t>
            </a:r>
            <a:r>
              <a:rPr lang="en" altLang="ja-JP" dirty="0"/>
              <a:t>SMM)</a:t>
            </a:r>
            <a:r>
              <a:rPr lang="ja-JP" altLang="en-US"/>
              <a:t>：</a:t>
            </a:r>
            <a:r>
              <a:rPr lang="en-US" altLang="ja-JP" dirty="0">
                <a:solidFill>
                  <a:srgbClr val="000000"/>
                </a:solidFill>
                <a:effectLst/>
                <a:latin typeface="Helvetica" pitchFamily="2" charset="0"/>
              </a:rPr>
              <a:t>86 </a:t>
            </a:r>
            <a:r>
              <a:rPr lang="ja-JP" altLang="en-US">
                <a:solidFill>
                  <a:srgbClr val="000000"/>
                </a:solidFill>
                <a:effectLst/>
                <a:latin typeface="Helvetica" pitchFamily="2" charset="0"/>
              </a:rPr>
              <a:t>プロセッサが備える特別な動作モードの一種であり，通常の動作モードとは独立した環境を提供する．この独立した環境では，ユーザやオペレーティングシステムからのアクセスが制限されるため，セキュリティ上の機能を実行する場合に重要</a:t>
            </a:r>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18</a:t>
            </a:fld>
            <a:endParaRPr kumimoji="1" lang="ja-JP" altLang="en-US"/>
          </a:p>
        </p:txBody>
      </p:sp>
    </p:spTree>
    <p:extLst>
      <p:ext uri="{BB962C8B-B14F-4D97-AF65-F5344CB8AC3E}">
        <p14:creationId xmlns:p14="http://schemas.microsoft.com/office/powerpoint/2010/main" val="153293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KVM</a:t>
            </a:r>
            <a:r>
              <a:rPr lang="ja-JP" altLang="en"/>
              <a:t>（</a:t>
            </a:r>
            <a:r>
              <a:rPr lang="en" altLang="ja-JP" dirty="0"/>
              <a:t>Kernel-based Virtual Machine</a:t>
            </a:r>
            <a:r>
              <a:rPr lang="ja-JP" altLang="en"/>
              <a:t>）</a:t>
            </a:r>
            <a:r>
              <a:rPr lang="ja-JP" altLang="en-US"/>
              <a:t>：</a:t>
            </a:r>
            <a:r>
              <a:rPr lang="en" altLang="ja-JP" dirty="0"/>
              <a:t>KVM</a:t>
            </a:r>
            <a:r>
              <a:rPr lang="ja-JP" altLang="en-US"/>
              <a:t>は</a:t>
            </a:r>
            <a:r>
              <a:rPr lang="en" altLang="ja-JP" dirty="0"/>
              <a:t>Linux</a:t>
            </a:r>
            <a:r>
              <a:rPr lang="ja-JP" altLang="en-US"/>
              <a:t>カーネルに組み込まれた仮想化のためのモジュール．ハードウェア仮想化技術（</a:t>
            </a:r>
            <a:r>
              <a:rPr lang="en" altLang="ja-JP" dirty="0"/>
              <a:t>Intel VT-x</a:t>
            </a:r>
            <a:r>
              <a:rPr lang="ja-JP" altLang="en-US"/>
              <a:t>や</a:t>
            </a:r>
            <a:r>
              <a:rPr lang="en" altLang="ja-JP" dirty="0"/>
              <a:t>AMD-V</a:t>
            </a:r>
            <a:r>
              <a:rPr lang="ja-JP" altLang="en"/>
              <a:t>）</a:t>
            </a:r>
            <a:r>
              <a:rPr lang="ja-JP" altLang="en-US"/>
              <a:t>を利用し，仮想マシンを効率的に実行します．</a:t>
            </a:r>
            <a:r>
              <a:rPr lang="en" altLang="ja-JP" dirty="0"/>
              <a:t>KVM</a:t>
            </a:r>
            <a:r>
              <a:rPr lang="ja-JP" altLang="en-US"/>
              <a:t>を有効化することで，</a:t>
            </a:r>
            <a:r>
              <a:rPr lang="en" altLang="ja-JP" dirty="0"/>
              <a:t>Linux OS</a:t>
            </a:r>
            <a:r>
              <a:rPr lang="ja-JP" altLang="en-US"/>
              <a:t>がハイパーバイザとして機能し，複数の仮想マシンを実行できるようになる</a:t>
            </a:r>
            <a:endParaRPr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19</a:t>
            </a:fld>
            <a:endParaRPr kumimoji="1" lang="ja-JP" altLang="en-US"/>
          </a:p>
        </p:txBody>
      </p:sp>
    </p:spTree>
    <p:extLst>
      <p:ext uri="{BB962C8B-B14F-4D97-AF65-F5344CB8AC3E}">
        <p14:creationId xmlns:p14="http://schemas.microsoft.com/office/powerpoint/2010/main" val="187951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6BE5D51-2456-4A99-9844-4413583AB693}" type="slidenum">
              <a:rPr kumimoji="1" lang="ja-JP" altLang="en-US" smtClean="0"/>
              <a:t>20</a:t>
            </a:fld>
            <a:endParaRPr kumimoji="1" lang="ja-JP" altLang="en-US"/>
          </a:p>
        </p:txBody>
      </p:sp>
    </p:spTree>
    <p:extLst>
      <p:ext uri="{BB962C8B-B14F-4D97-AF65-F5344CB8AC3E}">
        <p14:creationId xmlns:p14="http://schemas.microsoft.com/office/powerpoint/2010/main" val="7751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「最近では，</a:t>
            </a:r>
            <a:r>
              <a:rPr lang="ja-JP" altLang="en-US" b="1"/>
              <a:t>クラウド上で仮想マシン（</a:t>
            </a:r>
            <a:r>
              <a:rPr lang="en" altLang="ja-JP" b="1" dirty="0"/>
              <a:t>VM</a:t>
            </a:r>
            <a:r>
              <a:rPr lang="ja-JP" altLang="en" b="1"/>
              <a:t>）</a:t>
            </a:r>
            <a:r>
              <a:rPr lang="ja-JP" altLang="en-US" b="1"/>
              <a:t>を利用することが増えてきました．</a:t>
            </a:r>
            <a:br>
              <a:rPr lang="ja-JP" altLang="en-US"/>
            </a:br>
            <a:r>
              <a:rPr lang="ja-JP" altLang="en-US"/>
              <a:t>その中で，</a:t>
            </a:r>
            <a:r>
              <a:rPr lang="ja-JP" altLang="en-US" b="1"/>
              <a:t>機密情報を扱</a:t>
            </a:r>
            <a:endParaRPr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t>う </a:t>
            </a:r>
            <a:r>
              <a:rPr lang="en" altLang="ja-JP" b="1" dirty="0"/>
              <a:t>VM </a:t>
            </a:r>
            <a:r>
              <a:rPr lang="ja-JP" altLang="en-US" b="1"/>
              <a:t>も増えていますが，それに伴ってセキュリティの問題が発生しています．</a:t>
            </a:r>
            <a:br>
              <a:rPr lang="ja-JP" altLang="en-US"/>
            </a:br>
            <a:r>
              <a:rPr lang="ja-JP" altLang="en-US"/>
              <a:t>特に，</a:t>
            </a:r>
            <a:r>
              <a:rPr lang="ja-JP" altLang="en-US" b="1"/>
              <a:t>内部犯による盗聴が大きな課題</a:t>
            </a:r>
            <a:r>
              <a:rPr lang="ja-JP" altLang="en-US"/>
              <a:t> となっています．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そこで，</a:t>
            </a:r>
            <a:r>
              <a:rPr lang="ja-JP" altLang="en-US" b="1"/>
              <a:t>最近のクラウドでは，</a:t>
            </a:r>
            <a:r>
              <a:rPr lang="en" altLang="ja-JP" b="1" dirty="0"/>
              <a:t>AMD SEV</a:t>
            </a:r>
            <a:r>
              <a:rPr lang="ja-JP" altLang="en-US" b="1"/>
              <a:t>などを用いて，</a:t>
            </a:r>
            <a:br>
              <a:rPr lang="ja-JP" altLang="en-US" b="1"/>
            </a:br>
            <a:r>
              <a:rPr lang="en" altLang="ja-JP" b="1" dirty="0"/>
              <a:t>VM </a:t>
            </a:r>
            <a:r>
              <a:rPr lang="ja-JP" altLang="en-US" b="1"/>
              <a:t>のメモリを暗号化する機密</a:t>
            </a:r>
            <a:r>
              <a:rPr lang="en" altLang="ja-JP" b="1" dirty="0"/>
              <a:t>VM</a:t>
            </a:r>
            <a:r>
              <a:rPr lang="ja-JP" altLang="en-US" b="1"/>
              <a:t>が提供されています．</a:t>
            </a:r>
            <a:br>
              <a:rPr lang="ja-JP" altLang="en-US"/>
            </a:br>
            <a:r>
              <a:rPr lang="ja-JP" altLang="en-US"/>
              <a:t>しかし，</a:t>
            </a:r>
            <a:r>
              <a:rPr lang="ja-JP" altLang="en-US" b="1"/>
              <a:t>この機密 </a:t>
            </a:r>
            <a:r>
              <a:rPr lang="en" altLang="ja-JP" b="1" dirty="0"/>
              <a:t>VM </a:t>
            </a:r>
            <a:r>
              <a:rPr lang="ja-JP" altLang="en-US" b="1"/>
              <a:t>であっても，</a:t>
            </a:r>
            <a:r>
              <a:rPr lang="en" altLang="ja-JP" b="1" dirty="0"/>
              <a:t>VM</a:t>
            </a:r>
            <a:r>
              <a:rPr lang="ja-JP" altLang="en-US" b="1"/>
              <a:t>内に侵入されてしまうと，機密情報を守ることができません．」</a:t>
            </a:r>
            <a:endParaRPr lang="en-US" altLang="ja-JP" b="1" i="0" dirty="0">
              <a:solidFill>
                <a:srgbClr val="333333"/>
              </a:solidFill>
              <a:effectLst/>
              <a:latin typeface="Yu Gothic Medium" panose="020B0400000000000000" pitchFamily="34" charset="-128"/>
              <a:ea typeface="Yu Gothic Medium"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i="0" dirty="0">
              <a:solidFill>
                <a:srgbClr val="333333"/>
              </a:solidFill>
              <a:effectLst/>
              <a:latin typeface="Yu Gothic Medium" panose="020B0400000000000000" pitchFamily="34" charset="-128"/>
              <a:ea typeface="Yu Gothic Medium"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i="0">
                <a:solidFill>
                  <a:srgbClr val="333333"/>
                </a:solidFill>
                <a:effectLst/>
                <a:latin typeface="Yu Gothic Medium" panose="020B0400000000000000" pitchFamily="34" charset="-128"/>
                <a:ea typeface="Yu Gothic Medium" panose="020B0400000000000000" pitchFamily="34" charset="-128"/>
              </a:rPr>
              <a:t>情報セキュリティ</a:t>
            </a:r>
            <a:r>
              <a:rPr lang="en-US" altLang="ja-JP" b="1" i="0" dirty="0">
                <a:solidFill>
                  <a:srgbClr val="333333"/>
                </a:solidFill>
                <a:effectLst/>
                <a:latin typeface="Yu Gothic Medium" panose="020B0400000000000000" pitchFamily="34" charset="-128"/>
                <a:ea typeface="Yu Gothic Medium" panose="020B0400000000000000" pitchFamily="34" charset="-128"/>
              </a:rPr>
              <a:t>10</a:t>
            </a:r>
            <a:r>
              <a:rPr lang="ja-JP" altLang="en-US" b="1" i="0">
                <a:solidFill>
                  <a:srgbClr val="333333"/>
                </a:solidFill>
                <a:effectLst/>
                <a:latin typeface="Yu Gothic Medium" panose="020B0400000000000000" pitchFamily="34" charset="-128"/>
                <a:ea typeface="Yu Gothic Medium" panose="020B0400000000000000" pitchFamily="34" charset="-128"/>
              </a:rPr>
              <a:t>大脅威 </a:t>
            </a:r>
            <a:r>
              <a:rPr lang="en-US" altLang="ja-JP" b="1" i="0" dirty="0">
                <a:solidFill>
                  <a:srgbClr val="333333"/>
                </a:solidFill>
                <a:effectLst/>
                <a:latin typeface="Yu Gothic Medium" panose="020B0400000000000000" pitchFamily="34" charset="-128"/>
                <a:ea typeface="Yu Gothic Medium" panose="020B0400000000000000" pitchFamily="34" charset="-128"/>
              </a:rPr>
              <a:t>2024</a:t>
            </a:r>
            <a:endParaRPr kumimoji="1" lang="en" altLang="ja-JP" dirty="0"/>
          </a:p>
          <a:p>
            <a:r>
              <a:rPr kumimoji="1" lang="en" altLang="ja-JP" dirty="0"/>
              <a:t>https://</a:t>
            </a:r>
            <a:r>
              <a:rPr kumimoji="1" lang="en" altLang="ja-JP" dirty="0" err="1"/>
              <a:t>www.ipa.go.jp</a:t>
            </a:r>
            <a:r>
              <a:rPr kumimoji="1" lang="en" altLang="ja-JP" dirty="0"/>
              <a:t>/security/10threats/10threats2024.html</a:t>
            </a:r>
          </a:p>
          <a:p>
            <a:r>
              <a:rPr kumimoji="1" lang="en" altLang="ja-JP" dirty="0"/>
              <a:t>25</a:t>
            </a:r>
            <a:r>
              <a:rPr kumimoji="1" lang="ja-JP" altLang="en-US"/>
              <a:t>年版も出ている</a:t>
            </a:r>
            <a:endParaRPr kumimoji="1" lang="en" altLang="ja-JP" dirty="0"/>
          </a:p>
          <a:p>
            <a:r>
              <a:rPr lang="ja-JP" altLang="en-US"/>
              <a:t>内部犯</a:t>
            </a:r>
            <a:r>
              <a:rPr kumimoji="1" lang="ja-JP" altLang="en-US"/>
              <a:t>：</a:t>
            </a:r>
            <a:r>
              <a:rPr lang="ja-JP" altLang="en-US"/>
              <a:t>クラウド運営者や権限を持つ従業員など，システムにアクセスできる人物</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2</a:t>
            </a:fld>
            <a:endParaRPr kumimoji="1" lang="ja-JP" altLang="en-US"/>
          </a:p>
        </p:txBody>
      </p:sp>
    </p:spTree>
    <p:extLst>
      <p:ext uri="{BB962C8B-B14F-4D97-AF65-F5344CB8AC3E}">
        <p14:creationId xmlns:p14="http://schemas.microsoft.com/office/powerpoint/2010/main" val="36889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21</a:t>
            </a:fld>
            <a:endParaRPr kumimoji="1" lang="ja-JP" altLang="en-US"/>
          </a:p>
        </p:txBody>
      </p:sp>
    </p:spTree>
    <p:extLst>
      <p:ext uri="{BB962C8B-B14F-4D97-AF65-F5344CB8AC3E}">
        <p14:creationId xmlns:p14="http://schemas.microsoft.com/office/powerpoint/2010/main" val="416440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vsock</a:t>
            </a:r>
          </a:p>
        </p:txBody>
      </p:sp>
    </p:spTree>
    <p:extLst>
      <p:ext uri="{BB962C8B-B14F-4D97-AF65-F5344CB8AC3E}">
        <p14:creationId xmlns:p14="http://schemas.microsoft.com/office/powerpoint/2010/main" val="39537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6BE5D51-2456-4A99-9844-4413583AB693}" type="slidenum">
              <a:rPr kumimoji="1" lang="ja-JP" altLang="en-US" smtClean="0"/>
              <a:t>23</a:t>
            </a:fld>
            <a:endParaRPr kumimoji="1" lang="ja-JP" altLang="en-US"/>
          </a:p>
        </p:txBody>
      </p:sp>
    </p:spTree>
    <p:extLst>
      <p:ext uri="{BB962C8B-B14F-4D97-AF65-F5344CB8AC3E}">
        <p14:creationId xmlns:p14="http://schemas.microsoft.com/office/powerpoint/2010/main" val="414932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暗号化の話</a:t>
            </a:r>
            <a:endParaRPr kumimoji="1" lang="en-US" altLang="ja-JP" dirty="0"/>
          </a:p>
          <a:p>
            <a:r>
              <a:rPr kumimoji="1" lang="ja-JP" altLang="en-US"/>
              <a:t>なんで暗号化するかまでは話す必要なし</a:t>
            </a:r>
          </a:p>
        </p:txBody>
      </p:sp>
      <p:sp>
        <p:nvSpPr>
          <p:cNvPr id="4" name="スライド番号プレースホルダー 3"/>
          <p:cNvSpPr>
            <a:spLocks noGrp="1"/>
          </p:cNvSpPr>
          <p:nvPr>
            <p:ph type="sldNum" sz="quarter" idx="5"/>
          </p:nvPr>
        </p:nvSpPr>
        <p:spPr/>
        <p:txBody>
          <a:bodyPr/>
          <a:lstStyle/>
          <a:p>
            <a:fld id="{D6BE5D51-2456-4A99-9844-4413583AB693}" type="slidenum">
              <a:rPr kumimoji="1" lang="ja-JP" altLang="en-US" smtClean="0"/>
              <a:t>24</a:t>
            </a:fld>
            <a:endParaRPr kumimoji="1" lang="ja-JP" altLang="en-US"/>
          </a:p>
        </p:txBody>
      </p:sp>
    </p:spTree>
    <p:extLst>
      <p:ext uri="{BB962C8B-B14F-4D97-AF65-F5344CB8AC3E}">
        <p14:creationId xmlns:p14="http://schemas.microsoft.com/office/powerpoint/2010/main" val="188276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そこで先行研究の</a:t>
            </a:r>
            <a:r>
              <a:rPr kumimoji="1" lang="en-US" altLang="ja-JP" dirty="0" err="1"/>
              <a:t>SEVmonitor</a:t>
            </a:r>
            <a:r>
              <a:rPr kumimoji="1" lang="ja-JP" altLang="en-US" dirty="0"/>
              <a:t>では</a:t>
            </a:r>
            <a:r>
              <a:rPr kumimoji="1" lang="en-US" altLang="ja-JP" dirty="0"/>
              <a:t>SEV</a:t>
            </a:r>
            <a:r>
              <a:rPr kumimoji="1" lang="ja-JP" altLang="en-US" dirty="0"/>
              <a:t>で保護された</a:t>
            </a:r>
            <a:r>
              <a:rPr kumimoji="1" lang="en-US" altLang="ja-JP" dirty="0"/>
              <a:t>VM</a:t>
            </a:r>
            <a:r>
              <a:rPr kumimoji="1" lang="ja-JP" altLang="en-US" dirty="0"/>
              <a:t>に対する安全な</a:t>
            </a:r>
            <a:r>
              <a:rPr kumimoji="1" lang="en-US" altLang="ja-JP" dirty="0"/>
              <a:t>IDS</a:t>
            </a:r>
            <a:r>
              <a:rPr kumimoji="1" lang="ja-JP" altLang="en-US" dirty="0"/>
              <a:t>オフロードを実現</a:t>
            </a:r>
            <a:r>
              <a:rPr kumimoji="1" lang="ja-JP" altLang="en-US"/>
              <a:t>しています．</a:t>
            </a:r>
            <a:endParaRPr kumimoji="1" lang="en-US" altLang="ja-JP" dirty="0"/>
          </a:p>
          <a:p>
            <a:r>
              <a:rPr kumimoji="1" lang="ja-JP" altLang="en-US" dirty="0"/>
              <a:t>～～</a:t>
            </a:r>
            <a:endParaRPr kumimoji="1" lang="en-US" altLang="ja-JP" dirty="0"/>
          </a:p>
          <a:p>
            <a:r>
              <a:rPr kumimoji="1" lang="ja-JP" altLang="en-US" dirty="0"/>
              <a:t>またエージェントは監視対象</a:t>
            </a:r>
            <a:r>
              <a:rPr kumimoji="1" lang="en-US" altLang="ja-JP" dirty="0"/>
              <a:t>VM</a:t>
            </a:r>
            <a:r>
              <a:rPr kumimoji="1" lang="ja-JP" altLang="en-US" dirty="0"/>
              <a:t>内で安全に</a:t>
            </a:r>
            <a:r>
              <a:rPr kumimoji="1" lang="ja-JP" altLang="en-US"/>
              <a:t>動作し，用いる</a:t>
            </a:r>
            <a:r>
              <a:rPr kumimoji="1" lang="ja-JP" altLang="en-US" dirty="0"/>
              <a:t>環境によってトレードオフが</a:t>
            </a:r>
            <a:r>
              <a:rPr kumimoji="1" lang="ja-JP" altLang="en-US"/>
              <a:t>存在します．</a:t>
            </a:r>
            <a:endParaRPr kumimoji="1" lang="ja-JP" altLang="en-US" dirty="0"/>
          </a:p>
        </p:txBody>
      </p:sp>
      <p:sp>
        <p:nvSpPr>
          <p:cNvPr id="4" name="スライド番号プレースホルダー 3"/>
          <p:cNvSpPr>
            <a:spLocks noGrp="1"/>
          </p:cNvSpPr>
          <p:nvPr>
            <p:ph type="sldNum" sz="quarter" idx="5"/>
          </p:nvPr>
        </p:nvSpPr>
        <p:spPr/>
        <p:txBody>
          <a:bodyPr/>
          <a:lstStyle/>
          <a:p>
            <a:fld id="{659CBA28-8516-49A3-9515-5727F7EFA2F8}" type="slidenum">
              <a:rPr kumimoji="1" lang="ja-JP" altLang="en-US" smtClean="0"/>
              <a:t>25</a:t>
            </a:fld>
            <a:endParaRPr kumimoji="1" lang="ja-JP" altLang="en-US"/>
          </a:p>
        </p:txBody>
      </p:sp>
    </p:spTree>
    <p:extLst>
      <p:ext uri="{BB962C8B-B14F-4D97-AF65-F5344CB8AC3E}">
        <p14:creationId xmlns:p14="http://schemas.microsoft.com/office/powerpoint/2010/main" val="95530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システムマネジメント割込み</a:t>
            </a:r>
            <a:r>
              <a:rPr kumimoji="1" lang="en-US" altLang="ja-JP" dirty="0"/>
              <a:t>(SMM)</a:t>
            </a:r>
            <a:r>
              <a:rPr kumimoji="1" lang="ja-JP" altLang="en-US"/>
              <a:t>：コ</a:t>
            </a:r>
            <a:r>
              <a:rPr lang="ja-JP" altLang="en-US"/>
              <a:t>ンピュータシステムの</a:t>
            </a:r>
            <a:r>
              <a:rPr lang="en" altLang="ja-JP" dirty="0"/>
              <a:t>CPU</a:t>
            </a:r>
            <a:r>
              <a:rPr lang="ja-JP" altLang="en-US"/>
              <a:t>に発生する特別なタイプの割込み．主に，通常のオペレーティングシステムの動作から独立したシステム管理やハードウェアの制御を行うために使用．電源管理，</a:t>
            </a:r>
            <a:r>
              <a:rPr lang="ja-JP" altLang="en-US" b="1"/>
              <a:t>セキュリティ</a:t>
            </a:r>
            <a:r>
              <a:rPr lang="en-US" altLang="ja-JP" dirty="0"/>
              <a:t>: </a:t>
            </a:r>
            <a:r>
              <a:rPr lang="ja-JP" altLang="en-US"/>
              <a:t>一部のセキュリティ機能（例えば，</a:t>
            </a:r>
            <a:r>
              <a:rPr lang="en" altLang="ja-JP" dirty="0"/>
              <a:t>BIOS</a:t>
            </a:r>
            <a:r>
              <a:rPr lang="ja-JP" altLang="en-US"/>
              <a:t>パスワードの管理や暗号化機能）を</a:t>
            </a:r>
            <a:r>
              <a:rPr lang="en" altLang="ja-JP" dirty="0"/>
              <a:t>SMM</a:t>
            </a:r>
            <a:r>
              <a:rPr lang="ja-JP" altLang="en-US"/>
              <a:t>内で処理し，</a:t>
            </a:r>
            <a:r>
              <a:rPr lang="en" altLang="ja-JP" dirty="0"/>
              <a:t>OS</a:t>
            </a:r>
            <a:r>
              <a:rPr lang="ja-JP" altLang="en-US"/>
              <a:t>レベルでの攻撃から保護する，</a:t>
            </a:r>
            <a:r>
              <a:rPr lang="en" altLang="ja-JP" dirty="0"/>
              <a:t>SMI</a:t>
            </a:r>
            <a:r>
              <a:rPr lang="ja-JP" altLang="en-US"/>
              <a:t>は，ハードウェアの保守や障害の検知，ファームウェアの更新などにも使用．</a:t>
            </a:r>
            <a:r>
              <a:rPr lang="ja-JP" altLang="en-US" b="1"/>
              <a:t>パフォーマンス影響</a:t>
            </a:r>
            <a:r>
              <a:rPr lang="en-US" altLang="ja-JP" dirty="0"/>
              <a:t>: </a:t>
            </a:r>
            <a:r>
              <a:rPr lang="en" altLang="ja-JP" dirty="0"/>
              <a:t>SMI</a:t>
            </a:r>
            <a:r>
              <a:rPr lang="ja-JP" altLang="en-US"/>
              <a:t>が発生すると，通常の</a:t>
            </a:r>
            <a:r>
              <a:rPr lang="en" altLang="ja-JP" dirty="0"/>
              <a:t>CPU</a:t>
            </a:r>
            <a:r>
              <a:rPr lang="ja-JP" altLang="en-US"/>
              <a:t>処理が一時停止するため，頻繁に発生するとパフォーマンスに悪影響を及ぼすことがある．</a:t>
            </a:r>
            <a:r>
              <a:rPr lang="ja-JP" altLang="en-US" b="1"/>
              <a:t>セキュリティリスク</a:t>
            </a:r>
            <a:r>
              <a:rPr lang="en-US" altLang="ja-JP" dirty="0"/>
              <a:t>: </a:t>
            </a:r>
            <a:r>
              <a:rPr lang="en" altLang="ja-JP" dirty="0"/>
              <a:t>SMM</a:t>
            </a:r>
            <a:r>
              <a:rPr lang="ja-JP" altLang="en-US"/>
              <a:t>の処理が外部から干渉されることがあると，セキュリティ上の脆弱性が発生する可能性．</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26</a:t>
            </a:fld>
            <a:endParaRPr kumimoji="1" lang="ja-JP" altLang="en-US"/>
          </a:p>
        </p:txBody>
      </p:sp>
    </p:spTree>
    <p:extLst>
      <p:ext uri="{BB962C8B-B14F-4D97-AF65-F5344CB8AC3E}">
        <p14:creationId xmlns:p14="http://schemas.microsoft.com/office/powerpoint/2010/main" val="2788916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b="0" i="0" dirty="0">
                <a:solidFill>
                  <a:srgbClr val="161616"/>
                </a:solidFill>
                <a:effectLst/>
                <a:highlight>
                  <a:srgbClr val="FFFFFF"/>
                </a:highlight>
                <a:latin typeface="IBM Plex Sans JP"/>
              </a:rPr>
              <a:t>Just-In-Time (JIT) </a:t>
            </a:r>
            <a:r>
              <a:rPr lang="ja-JP" altLang="en-US" b="0" i="0">
                <a:solidFill>
                  <a:srgbClr val="161616"/>
                </a:solidFill>
                <a:effectLst/>
                <a:highlight>
                  <a:srgbClr val="FFFFFF"/>
                </a:highlight>
                <a:latin typeface="IBM Plex Sans JP"/>
              </a:rPr>
              <a:t>コンパイラーは，実行時にバイトコードをネイティブ・マシン・コードにコンパイルすることによって </a:t>
            </a:r>
            <a:r>
              <a:rPr lang="en" altLang="ja-JP" b="0" i="0" dirty="0">
                <a:solidFill>
                  <a:srgbClr val="161616"/>
                </a:solidFill>
                <a:effectLst/>
                <a:highlight>
                  <a:srgbClr val="FFFFFF"/>
                </a:highlight>
                <a:latin typeface="IBM Plex Sans JP"/>
              </a:rPr>
              <a:t>Java™ </a:t>
            </a:r>
            <a:r>
              <a:rPr lang="ja-JP" altLang="en-US" b="0" i="0">
                <a:solidFill>
                  <a:srgbClr val="161616"/>
                </a:solidFill>
                <a:effectLst/>
                <a:highlight>
                  <a:srgbClr val="FFFFFF"/>
                </a:highlight>
                <a:latin typeface="IBM Plex Sans JP"/>
              </a:rPr>
              <a:t>アプリケーションのパフォーマンスを向上させるランタイム環境のコンポーネントです．</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27</a:t>
            </a:fld>
            <a:endParaRPr kumimoji="1" lang="ja-JP" altLang="en-US"/>
          </a:p>
        </p:txBody>
      </p:sp>
    </p:spTree>
    <p:extLst>
      <p:ext uri="{BB962C8B-B14F-4D97-AF65-F5344CB8AC3E}">
        <p14:creationId xmlns:p14="http://schemas.microsoft.com/office/powerpoint/2010/main" val="88942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lang="en" altLang="ja-JP" dirty="0" err="1"/>
              <a:t>uBPF</a:t>
            </a:r>
            <a:r>
              <a:rPr lang="ja-JP" altLang="en-US"/>
              <a:t>は</a:t>
            </a:r>
            <a:r>
              <a:rPr lang="en" altLang="ja-JP" dirty="0" err="1"/>
              <a:t>eBPF</a:t>
            </a:r>
            <a:r>
              <a:rPr lang="ja-JP" altLang="en-US"/>
              <a:t>よりも制約が少ないユーザ空間</a:t>
            </a:r>
            <a:r>
              <a:rPr lang="en" altLang="ja-JP" dirty="0"/>
              <a:t>BPF</a:t>
            </a:r>
            <a:endParaRPr lang="en-US" altLang="ja-JP" dirty="0"/>
          </a:p>
          <a:p>
            <a:r>
              <a:rPr lang="en-US" altLang="ja-JP" dirty="0"/>
              <a:t>BIOS</a:t>
            </a:r>
            <a:r>
              <a:rPr lang="ja-JP" altLang="en-US"/>
              <a:t>に一括取得や部分的な情報を所得するプログラムを組み込む</a:t>
            </a:r>
            <a:endParaRPr lang="en-US" altLang="ja-JP" dirty="0"/>
          </a:p>
          <a:p>
            <a:pPr lvl="1"/>
            <a:r>
              <a:rPr lang="ja-JP" altLang="en-US"/>
              <a:t>高速化や柔軟性を高める</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28</a:t>
            </a:fld>
            <a:endParaRPr kumimoji="1" lang="ja-JP" altLang="en-US"/>
          </a:p>
        </p:txBody>
      </p:sp>
    </p:spTree>
    <p:extLst>
      <p:ext uri="{BB962C8B-B14F-4D97-AF65-F5344CB8AC3E}">
        <p14:creationId xmlns:p14="http://schemas.microsoft.com/office/powerpoint/2010/main" val="107643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effectLst/>
                <a:latin typeface="Helvetica Neue" panose="02000503000000020004" pitchFamily="2" charset="0"/>
              </a:rPr>
              <a:t>uBPF</a:t>
            </a:r>
            <a:r>
              <a:rPr lang="ja-JP" altLang="en-US">
                <a:effectLst/>
                <a:latin typeface="Helvetica Neue" panose="02000503000000020004" pitchFamily="2" charset="0"/>
              </a:rPr>
              <a:t>は</a:t>
            </a:r>
            <a:r>
              <a:rPr lang="en" altLang="ja-JP" dirty="0" err="1">
                <a:effectLst/>
                <a:latin typeface="Helvetica Neue" panose="02000503000000020004" pitchFamily="2" charset="0"/>
              </a:rPr>
              <a:t>eBPF</a:t>
            </a:r>
            <a:r>
              <a:rPr lang="ja-JP" altLang="en-US">
                <a:effectLst/>
                <a:latin typeface="Helvetica Neue" panose="02000503000000020004" pitchFamily="2" charset="0"/>
              </a:rPr>
              <a:t>よりも制約が少ないユーザ空間</a:t>
            </a:r>
            <a:r>
              <a:rPr lang="en" altLang="ja-JP" dirty="0">
                <a:effectLst/>
                <a:latin typeface="Helvetica Neue" panose="02000503000000020004" pitchFamily="2" charset="0"/>
              </a:rPr>
              <a:t>BPF</a:t>
            </a:r>
          </a:p>
          <a:p>
            <a:r>
              <a:rPr lang="en" altLang="ja-JP" dirty="0">
                <a:effectLst/>
                <a:latin typeface="Helvetica Neue" panose="02000503000000020004" pitchFamily="2" charset="0"/>
                <a:ea typeface="Hiragino Sans" panose="020B0400000000000000" pitchFamily="34" charset="-128"/>
              </a:rPr>
              <a:t>BIOS</a:t>
            </a:r>
            <a:r>
              <a:rPr lang="ja-JP" altLang="en-US">
                <a:effectLst/>
                <a:latin typeface="Hiragino Sans" panose="020B0400000000000000" pitchFamily="34" charset="-128"/>
                <a:ea typeface="Hiragino Sans" panose="020B0400000000000000" pitchFamily="34" charset="-128"/>
              </a:rPr>
              <a:t>に一括取得や部分的な情報を所得するプログラムを組み込む</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effectLst/>
                <a:latin typeface="Hiragino Sans" panose="020B0400000000000000" pitchFamily="34" charset="-128"/>
                <a:ea typeface="Hiragino Sans" panose="020B0400000000000000" pitchFamily="34" charset="-128"/>
              </a:rPr>
              <a:t>高速化や柔軟性を高める</a:t>
            </a:r>
          </a:p>
          <a:p>
            <a:endParaRPr kumimoji="1" lang="en-US" altLang="ja-JP" dirty="0"/>
          </a:p>
          <a:p>
            <a:endParaRPr kumimoji="1" lang="en-US" altLang="ja-JP" dirty="0"/>
          </a:p>
          <a:p>
            <a:r>
              <a:rPr kumimoji="1" lang="ja-JP" altLang="en-US"/>
              <a:t>どういうシステムの流れになるか</a:t>
            </a:r>
            <a:endParaRPr kumimoji="1" lang="en-US" altLang="ja-JP" dirty="0"/>
          </a:p>
          <a:p>
            <a:r>
              <a:rPr kumimoji="1" lang="ja-JP" altLang="en-US"/>
              <a:t>ランタイムについて</a:t>
            </a:r>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29</a:t>
            </a:fld>
            <a:endParaRPr kumimoji="1" lang="ja-JP" altLang="en-US"/>
          </a:p>
        </p:txBody>
      </p:sp>
    </p:spTree>
    <p:extLst>
      <p:ext uri="{BB962C8B-B14F-4D97-AF65-F5344CB8AC3E}">
        <p14:creationId xmlns:p14="http://schemas.microsoft.com/office/powerpoint/2010/main" val="3986779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30</a:t>
            </a:fld>
            <a:endParaRPr kumimoji="1" lang="ja-JP" altLang="en-US"/>
          </a:p>
        </p:txBody>
      </p:sp>
    </p:spTree>
    <p:extLst>
      <p:ext uri="{BB962C8B-B14F-4D97-AF65-F5344CB8AC3E}">
        <p14:creationId xmlns:p14="http://schemas.microsoft.com/office/powerpoint/2010/main" val="204245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3CB3-0658-E145-5280-A8E1162800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E30EC2-7C9D-4050-A042-A698AF879B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041946-E2DE-6E80-A3F3-4FD01205FE49}"/>
              </a:ext>
            </a:extLst>
          </p:cNvPr>
          <p:cNvSpPr>
            <a:spLocks noGrp="1"/>
          </p:cNvSpPr>
          <p:nvPr>
            <p:ph type="body" idx="1"/>
          </p:nvPr>
        </p:nvSpPr>
        <p:spPr/>
        <p:txBody>
          <a:bodyPr/>
          <a:lstStyle/>
          <a:p>
            <a:r>
              <a:rPr lang="ja-JP" altLang="en-US"/>
              <a:t>「クラウド環境では，</a:t>
            </a:r>
            <a:r>
              <a:rPr lang="en-US" altLang="ja-JP" dirty="0"/>
              <a:t>VM</a:t>
            </a:r>
            <a:r>
              <a:rPr lang="ja-JP" altLang="en-US"/>
              <a:t>の安全性を確保するために </a:t>
            </a:r>
            <a:r>
              <a:rPr lang="ja-JP" altLang="en-US" b="1"/>
              <a:t>侵入検知システム（</a:t>
            </a:r>
            <a:r>
              <a:rPr lang="en" altLang="ja-JP" b="1" dirty="0"/>
              <a:t>IDS</a:t>
            </a:r>
            <a:r>
              <a:rPr lang="ja-JP" altLang="en" b="1"/>
              <a:t>）</a:t>
            </a:r>
            <a:r>
              <a:rPr lang="en" altLang="ja-JP" dirty="0"/>
              <a:t> </a:t>
            </a:r>
            <a:r>
              <a:rPr lang="ja-JP" altLang="en-US"/>
              <a:t>を使って監視する必要があります．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この</a:t>
            </a:r>
            <a:r>
              <a:rPr lang="en-US" altLang="ja-JP" dirty="0"/>
              <a:t>IDS</a:t>
            </a:r>
            <a:r>
              <a:rPr lang="ja-JP" altLang="en-US"/>
              <a:t>は</a:t>
            </a:r>
            <a:r>
              <a:rPr kumimoji="1" lang="ja-JP" altLang="en-US">
                <a:latin typeface="Meiryo" panose="020B0604030504040204" pitchFamily="34" charset="-128"/>
                <a:ea typeface="Meiryo" panose="020B0604030504040204" pitchFamily="34" charset="-128"/>
              </a:rPr>
              <a:t>侵入者に機密情報を盗聴される前に検知して対処します</a:t>
            </a:r>
            <a:endParaRPr lang="en-US" altLang="ja-JP" dirty="0"/>
          </a:p>
          <a:p>
            <a:r>
              <a:rPr lang="ja-JP" altLang="en-US"/>
              <a:t>ただし，</a:t>
            </a:r>
            <a:r>
              <a:rPr lang="en" altLang="ja-JP" b="1" dirty="0"/>
              <a:t>IDS</a:t>
            </a:r>
            <a:r>
              <a:rPr lang="ja-JP" altLang="en-US" b="1"/>
              <a:t>を</a:t>
            </a:r>
            <a:r>
              <a:rPr lang="en-US" altLang="ja-JP" b="1" dirty="0"/>
              <a:t>VM</a:t>
            </a:r>
            <a:r>
              <a:rPr lang="ja-JP" altLang="en-US" b="1"/>
              <a:t>の中で動作させると，攻撃者が侵入したときに無効化されるリスク</a:t>
            </a:r>
            <a:r>
              <a:rPr lang="ja-JP" altLang="en-US"/>
              <a:t> があります．</a:t>
            </a:r>
          </a:p>
          <a:p>
            <a:r>
              <a:rPr lang="ja-JP" altLang="en-US"/>
              <a:t>そのため，最近では </a:t>
            </a:r>
            <a:r>
              <a:rPr lang="en-US" altLang="ja-JP" b="1" dirty="0"/>
              <a:t>VM</a:t>
            </a:r>
            <a:r>
              <a:rPr lang="ja-JP" altLang="en-US" b="1"/>
              <a:t>の外部から監視を行う「</a:t>
            </a:r>
            <a:r>
              <a:rPr lang="en" altLang="ja-JP" b="1" dirty="0"/>
              <a:t>IDS</a:t>
            </a:r>
            <a:r>
              <a:rPr lang="ja-JP" altLang="en-US" b="1"/>
              <a:t>オフロード」</a:t>
            </a:r>
            <a:r>
              <a:rPr lang="ja-JP" altLang="en-US"/>
              <a:t> という手法が用いられています．</a:t>
            </a:r>
            <a:endParaRPr lang="en-US" altLang="ja-JP" dirty="0"/>
          </a:p>
          <a:p>
            <a:r>
              <a:rPr lang="ja-JP" altLang="en-US"/>
              <a:t>これは，仮想マシンのメモリを解析することで，</a:t>
            </a:r>
            <a:r>
              <a:rPr lang="en" altLang="ja-JP" dirty="0"/>
              <a:t>OS</a:t>
            </a:r>
            <a:r>
              <a:rPr lang="ja-JP" altLang="en-US"/>
              <a:t>の状態を監視するものです．</a:t>
            </a:r>
          </a:p>
          <a:p>
            <a:r>
              <a:rPr lang="ja-JP" altLang="en-US"/>
              <a:t>しかし，</a:t>
            </a:r>
            <a:r>
              <a:rPr lang="en" altLang="ja-JP" b="1" dirty="0"/>
              <a:t>SEV</a:t>
            </a:r>
            <a:r>
              <a:rPr lang="ja-JP" altLang="en-US"/>
              <a:t>を用いた</a:t>
            </a:r>
            <a:r>
              <a:rPr lang="en-US" altLang="ja-JP" b="1" dirty="0"/>
              <a:t>VM</a:t>
            </a:r>
            <a:r>
              <a:rPr lang="ja-JP" altLang="en-US"/>
              <a:t>は，メモリが暗号化されているため，従来の方法ではメモリの内容を直接取得することができません．」</a:t>
            </a:r>
            <a:endParaRPr lang="en" altLang="ja-JP" dirty="0"/>
          </a:p>
          <a:p>
            <a:endParaRPr lang="en" altLang="ja-JP" dirty="0"/>
          </a:p>
          <a:p>
            <a:r>
              <a:rPr lang="en" altLang="ja-JP" dirty="0"/>
              <a:t>IDS</a:t>
            </a:r>
            <a:r>
              <a:rPr lang="ja-JP" altLang="en-US"/>
              <a:t>オフロードのメリット：</a:t>
            </a:r>
            <a:r>
              <a:rPr lang="en" altLang="ja-JP" dirty="0"/>
              <a:t>VM</a:t>
            </a:r>
            <a:r>
              <a:rPr lang="ja-JP" altLang="en-US"/>
              <a:t>内に直接監視機能を持たずに，外部から監視できる点．これにより，侵入時にも監視機能が無効化されるリスクを軽減する</a:t>
            </a:r>
            <a:endParaRPr lang="en-US" altLang="ja-JP" dirty="0"/>
          </a:p>
          <a:p>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F1F12C22-F222-5847-1CA2-E4CFC2EF456A}"/>
              </a:ext>
            </a:extLst>
          </p:cNvPr>
          <p:cNvSpPr>
            <a:spLocks noGrp="1"/>
          </p:cNvSpPr>
          <p:nvPr>
            <p:ph type="sldNum" sz="quarter" idx="5"/>
          </p:nvPr>
        </p:nvSpPr>
        <p:spPr/>
        <p:txBody>
          <a:bodyPr/>
          <a:lstStyle/>
          <a:p>
            <a:fld id="{2A2700B4-6640-184D-B722-D5332F2B247B}" type="slidenum">
              <a:rPr kumimoji="1" lang="ja-JP" altLang="en-US" smtClean="0"/>
              <a:t>3</a:t>
            </a:fld>
            <a:endParaRPr kumimoji="1" lang="ja-JP" altLang="en-US"/>
          </a:p>
        </p:txBody>
      </p:sp>
    </p:spTree>
    <p:extLst>
      <p:ext uri="{BB962C8B-B14F-4D97-AF65-F5344CB8AC3E}">
        <p14:creationId xmlns:p14="http://schemas.microsoft.com/office/powerpoint/2010/main" val="396855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a:t>
            </a:r>
            <a:r>
              <a:rPr kumimoji="1" lang="en-US" altLang="ja-JP" dirty="0" err="1"/>
              <a:t>SMMmonitor</a:t>
            </a:r>
            <a:r>
              <a:rPr kumimoji="1" lang="ja-JP" altLang="en-US"/>
              <a:t>という手法が提案されています．</a:t>
            </a:r>
            <a:endParaRPr kumimoji="1" lang="en-US" altLang="ja-JP" dirty="0"/>
          </a:p>
          <a:p>
            <a:r>
              <a:rPr kumimoji="1" lang="en-US" altLang="ja-JP" dirty="0" err="1"/>
              <a:t>SMMmonitor</a:t>
            </a:r>
            <a:r>
              <a:rPr kumimoji="1" lang="ja-JP" altLang="en-US"/>
              <a:t>は</a:t>
            </a:r>
            <a:r>
              <a:rPr lang="en" altLang="ja-JP" b="1" dirty="0"/>
              <a:t>VM </a:t>
            </a:r>
            <a:r>
              <a:rPr lang="ja-JP" altLang="en-US" b="1"/>
              <a:t>内で動作するエージェントを使ってメモリデータを取得</a:t>
            </a:r>
            <a:r>
              <a:rPr lang="ja-JP" altLang="en-US"/>
              <a:t> し，</a:t>
            </a:r>
            <a:r>
              <a:rPr lang="en" altLang="ja-JP" dirty="0"/>
              <a:t>VM </a:t>
            </a:r>
            <a:r>
              <a:rPr lang="ja-JP" altLang="en-US"/>
              <a:t>に対して </a:t>
            </a:r>
            <a:r>
              <a:rPr lang="en" altLang="ja-JP" dirty="0"/>
              <a:t>SMI</a:t>
            </a:r>
            <a:r>
              <a:rPr lang="ja-JP" altLang="en-US"/>
              <a:t>を挿入することで，</a:t>
            </a:r>
            <a:r>
              <a:rPr lang="en" altLang="ja-JP" b="1" dirty="0"/>
              <a:t>BIOS </a:t>
            </a:r>
            <a:r>
              <a:rPr lang="ja-JP" altLang="en-US" b="1"/>
              <a:t>内のエージェントを安全に実行し，データを取得する仕組み</a:t>
            </a:r>
            <a:r>
              <a:rPr lang="ja-JP" altLang="en-US"/>
              <a:t> になっています．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この手法は，</a:t>
            </a:r>
            <a:r>
              <a:rPr kumimoji="1" lang="en-US" altLang="ja-JP" dirty="0">
                <a:latin typeface="+mn-ea"/>
                <a:ea typeface="+mn-ea"/>
              </a:rPr>
              <a:t>SMI</a:t>
            </a:r>
            <a:r>
              <a:rPr kumimoji="1" lang="ja-JP" altLang="en-US">
                <a:latin typeface="+mn-ea"/>
                <a:ea typeface="+mn-ea"/>
              </a:rPr>
              <a:t>を挿入してエージェントを実行するオーバヘッドが大きいという問題点があり．</a:t>
            </a:r>
            <a:r>
              <a:rPr kumimoji="1" lang="en-US" altLang="ja-JP" dirty="0" err="1">
                <a:latin typeface="+mn-ea"/>
                <a:ea typeface="+mn-ea"/>
              </a:rPr>
              <a:t>SEVmonitor</a:t>
            </a:r>
            <a:r>
              <a:rPr kumimoji="1" lang="ja-JP" altLang="en-US">
                <a:latin typeface="+mn-ea"/>
                <a:ea typeface="+mn-ea"/>
              </a:rPr>
              <a:t>と比較して</a:t>
            </a:r>
            <a:r>
              <a:rPr lang="ja-JP" altLang="en-US"/>
              <a:t>約</a:t>
            </a:r>
            <a:r>
              <a:rPr lang="en-US" altLang="ja-JP" dirty="0"/>
              <a:t>2.8</a:t>
            </a:r>
            <a:r>
              <a:rPr lang="ja-JP" altLang="en-US"/>
              <a:t>倍の取得時間に差ができました．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また，</a:t>
            </a:r>
            <a:r>
              <a:rPr lang="ja-JP" altLang="en-US" b="1"/>
              <a:t>メモリデータを取得するたびに </a:t>
            </a:r>
            <a:r>
              <a:rPr lang="en" altLang="ja-JP" b="1" dirty="0"/>
              <a:t>SMI </a:t>
            </a:r>
            <a:r>
              <a:rPr lang="ja-JP" altLang="en-US" b="1"/>
              <a:t>を発生させる必要があるため，大きなオーバーヘッドが発生</a:t>
            </a:r>
            <a:r>
              <a:rPr lang="ja-JP" altLang="en-US"/>
              <a:t>してしまいます．</a:t>
            </a:r>
            <a:r>
              <a:rPr kumimoji="1" lang="ja-JP" altLang="en-US">
                <a:latin typeface="+mn-lt"/>
                <a:ea typeface="+mn-ea"/>
              </a:rPr>
              <a:t>」</a:t>
            </a:r>
            <a:endParaRPr kumimoji="1" lang="en-US" altLang="ja-JP" dirty="0">
              <a:latin typeface="+mn-ea"/>
              <a:ea typeface="+mn-ea"/>
            </a:endParaRPr>
          </a:p>
          <a:p>
            <a:endParaRPr kumimoji="1" lang="en-US" altLang="ja-JP" dirty="0"/>
          </a:p>
          <a:p>
            <a:endParaRPr kumimoji="1" lang="en-US" altLang="ja-JP" dirty="0"/>
          </a:p>
          <a:p>
            <a:r>
              <a:rPr kumimoji="1" lang="en-US" altLang="ja-JP" dirty="0" err="1"/>
              <a:t>SMMmonitor</a:t>
            </a:r>
            <a:r>
              <a:rPr kumimoji="1" lang="ja-JP" altLang="en-US"/>
              <a:t>だと一括取得できない理由：アドレスごとの取得になるので一括取得にはならず，かえって時間がかかる可能性がある</a:t>
            </a:r>
            <a:endParaRPr kumimoji="1" lang="en-US" altLang="ja-JP" dirty="0"/>
          </a:p>
          <a:p>
            <a:endParaRPr kumimoji="1" lang="en-US" altLang="ja-JP" dirty="0">
              <a:latin typeface="+mn-lt"/>
              <a:ea typeface="+mn-ea"/>
            </a:endParaRPr>
          </a:p>
          <a:p>
            <a:r>
              <a:rPr kumimoji="1" lang="en-US" altLang="ja-JP" dirty="0">
                <a:latin typeface="+mn-lt"/>
                <a:ea typeface="+mn-ea"/>
              </a:rPr>
              <a:t>SMM</a:t>
            </a:r>
            <a:r>
              <a:rPr kumimoji="1" lang="ja-JP" altLang="en-US">
                <a:latin typeface="+mn-lt"/>
                <a:ea typeface="+mn-ea"/>
              </a:rPr>
              <a:t>の利点：</a:t>
            </a:r>
            <a:r>
              <a:rPr kumimoji="1" lang="en" altLang="ja-JP" dirty="0">
                <a:latin typeface="Meiryo" panose="020B0604030504040204" pitchFamily="34" charset="-128"/>
                <a:ea typeface="Meiryo" panose="020B0604030504040204" pitchFamily="34" charset="-128"/>
              </a:rPr>
              <a:t>OS</a:t>
            </a:r>
            <a:r>
              <a:rPr kumimoji="1" lang="ja-JP" altLang="en-US">
                <a:latin typeface="Meiryo" panose="020B0604030504040204" pitchFamily="34" charset="-128"/>
                <a:ea typeface="Meiryo" panose="020B0604030504040204" pitchFamily="34" charset="-128"/>
              </a:rPr>
              <a:t>が攻撃を受けたとしてもエージェントは無効化されない．エージェントの実行中以外はシステム性能が低下しない</a:t>
            </a:r>
            <a:endParaRPr kumimoji="1" lang="ja-JP" altLang="en-US"/>
          </a:p>
          <a:p>
            <a:endParaRPr kumimoji="1" lang="en-US" altLang="ja-JP" dirty="0"/>
          </a:p>
          <a:p>
            <a:endParaRPr kumimoji="1" lang="en-US" altLang="ja-JP" dirty="0"/>
          </a:p>
          <a:p>
            <a:r>
              <a:rPr kumimoji="1" lang="ja-JP" altLang="en-US"/>
              <a:t>文ごとの入り方</a:t>
            </a:r>
            <a:endParaRPr kumimoji="1" lang="en-US" altLang="ja-JP" dirty="0"/>
          </a:p>
          <a:p>
            <a:r>
              <a:rPr kumimoji="1" lang="ja-JP" altLang="en-US"/>
              <a:t>先行研究が</a:t>
            </a:r>
            <a:r>
              <a:rPr kumimoji="1" lang="ja-JP" altLang="en-US" u="sng"/>
              <a:t>提案されている</a:t>
            </a:r>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4</a:t>
            </a:fld>
            <a:endParaRPr kumimoji="1" lang="ja-JP" altLang="en-US"/>
          </a:p>
        </p:txBody>
      </p:sp>
    </p:spTree>
    <p:extLst>
      <p:ext uri="{BB962C8B-B14F-4D97-AF65-F5344CB8AC3E}">
        <p14:creationId xmlns:p14="http://schemas.microsoft.com/office/powerpoint/2010/main" val="188002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a:latin typeface="Meiryo" panose="020B0604030504040204" pitchFamily="34" charset="-128"/>
                <a:ea typeface="Meiryo" panose="020B0604030504040204" pitchFamily="34" charset="-128"/>
              </a:rPr>
              <a:t>「本研究では，新たに</a:t>
            </a:r>
            <a:r>
              <a:rPr lang="en-US" altLang="ja-JP" b="0" dirty="0">
                <a:latin typeface="Meiryo" panose="020B0604030504040204" pitchFamily="34" charset="-128"/>
                <a:ea typeface="Meiryo" panose="020B0604030504040204" pitchFamily="34" charset="-128"/>
              </a:rPr>
              <a:t>『</a:t>
            </a:r>
            <a:r>
              <a:rPr lang="en" altLang="ja-JP" b="0" dirty="0" err="1">
                <a:latin typeface="Meiryo" panose="020B0604030504040204" pitchFamily="34" charset="-128"/>
                <a:ea typeface="Meiryo" panose="020B0604030504040204" pitchFamily="34" charset="-128"/>
              </a:rPr>
              <a:t>uBPF</a:t>
            </a:r>
            <a:r>
              <a:rPr lang="en" altLang="ja-JP" b="0" dirty="0">
                <a:latin typeface="Meiryo" panose="020B0604030504040204" pitchFamily="34" charset="-128"/>
                <a:ea typeface="Meiryo" panose="020B0604030504040204" pitchFamily="34" charset="-128"/>
              </a:rPr>
              <a:t>-SV』</a:t>
            </a:r>
            <a:r>
              <a:rPr lang="ja-JP" altLang="en-US" b="0">
                <a:latin typeface="Meiryo" panose="020B0604030504040204" pitchFamily="34" charset="-128"/>
                <a:ea typeface="Meiryo" panose="020B0604030504040204" pitchFamily="34" charset="-128"/>
              </a:rPr>
              <a:t>という手法を提案します．</a:t>
            </a:r>
            <a:br>
              <a:rPr lang="ja-JP" altLang="en-US" b="0">
                <a:latin typeface="Meiryo" panose="020B0604030504040204" pitchFamily="34" charset="-128"/>
                <a:ea typeface="Meiryo" panose="020B0604030504040204" pitchFamily="34" charset="-128"/>
              </a:rPr>
            </a:br>
            <a:r>
              <a:rPr lang="ja-JP" altLang="en-US" b="0">
                <a:latin typeface="Meiryo" panose="020B0604030504040204" pitchFamily="34" charset="-128"/>
                <a:ea typeface="Meiryo" panose="020B0604030504040204" pitchFamily="34" charset="-128"/>
              </a:rPr>
              <a:t>この手法では，</a:t>
            </a:r>
            <a:r>
              <a:rPr lang="en" altLang="ja-JP" b="0" dirty="0">
                <a:latin typeface="Meiryo" panose="020B0604030504040204" pitchFamily="34" charset="-128"/>
                <a:ea typeface="Meiryo" panose="020B0604030504040204" pitchFamily="34" charset="-128"/>
              </a:rPr>
              <a:t>BIOS</a:t>
            </a:r>
            <a:r>
              <a:rPr lang="ja-JP" altLang="en-US" b="0">
                <a:latin typeface="Meiryo" panose="020B0604030504040204" pitchFamily="34" charset="-128"/>
                <a:ea typeface="Meiryo" panose="020B0604030504040204" pitchFamily="34" charset="-128"/>
              </a:rPr>
              <a:t>に</a:t>
            </a:r>
            <a:r>
              <a:rPr lang="en" altLang="ja-JP" b="0" dirty="0" err="1">
                <a:latin typeface="Meiryo" panose="020B0604030504040204" pitchFamily="34" charset="-128"/>
                <a:ea typeface="Meiryo" panose="020B0604030504040204" pitchFamily="34" charset="-128"/>
              </a:rPr>
              <a:t>uBPF</a:t>
            </a:r>
            <a:r>
              <a:rPr lang="ja-JP" altLang="en-US" b="0">
                <a:latin typeface="Meiryo" panose="020B0604030504040204" pitchFamily="34" charset="-128"/>
                <a:ea typeface="Meiryo" panose="020B0604030504040204" pitchFamily="34" charset="-128"/>
              </a:rPr>
              <a:t>プログラムを送り込み，</a:t>
            </a:r>
            <a:r>
              <a:rPr lang="en" altLang="ja-JP" b="0" dirty="0">
                <a:latin typeface="Meiryo" panose="020B0604030504040204" pitchFamily="34" charset="-128"/>
                <a:ea typeface="Meiryo" panose="020B0604030504040204" pitchFamily="34" charset="-128"/>
              </a:rPr>
              <a:t>VM</a:t>
            </a:r>
            <a:r>
              <a:rPr lang="ja-JP" altLang="en-US" b="0">
                <a:latin typeface="Meiryo" panose="020B0604030504040204" pitchFamily="34" charset="-128"/>
                <a:ea typeface="Meiryo" panose="020B0604030504040204" pitchFamily="34" charset="-128"/>
              </a:rPr>
              <a:t>のメモリデータを一括取得することで，従来の方法よりも 監視性能を向上させる ことを目指します．</a:t>
            </a:r>
          </a:p>
          <a:p>
            <a:r>
              <a:rPr lang="ja-JP" altLang="en-US" b="0">
                <a:latin typeface="Meiryo" panose="020B0604030504040204" pitchFamily="34" charset="-128"/>
                <a:ea typeface="Meiryo" panose="020B0604030504040204" pitchFamily="34" charset="-128"/>
              </a:rPr>
              <a:t>具体的には，</a:t>
            </a:r>
            <a:r>
              <a:rPr lang="en" altLang="ja-JP" b="0" dirty="0">
                <a:latin typeface="Meiryo" panose="020B0604030504040204" pitchFamily="34" charset="-128"/>
                <a:ea typeface="Meiryo" panose="020B0604030504040204" pitchFamily="34" charset="-128"/>
              </a:rPr>
              <a:t>BIOS</a:t>
            </a:r>
            <a:r>
              <a:rPr lang="ja-JP" altLang="en-US" b="0">
                <a:latin typeface="Meiryo" panose="020B0604030504040204" pitchFamily="34" charset="-128"/>
                <a:ea typeface="Meiryo" panose="020B0604030504040204" pitchFamily="34" charset="-128"/>
              </a:rPr>
              <a:t>内で</a:t>
            </a:r>
            <a:r>
              <a:rPr lang="en" altLang="ja-JP" b="0" dirty="0" err="1">
                <a:latin typeface="Meiryo" panose="020B0604030504040204" pitchFamily="34" charset="-128"/>
                <a:ea typeface="Meiryo" panose="020B0604030504040204" pitchFamily="34" charset="-128"/>
              </a:rPr>
              <a:t>uBPF</a:t>
            </a:r>
            <a:r>
              <a:rPr lang="ja-JP" altLang="en-US" b="0">
                <a:latin typeface="Meiryo" panose="020B0604030504040204" pitchFamily="34" charset="-128"/>
                <a:ea typeface="Meiryo" panose="020B0604030504040204" pitchFamily="34" charset="-128"/>
              </a:rPr>
              <a:t>プログラムを実行し，</a:t>
            </a:r>
            <a:r>
              <a:rPr lang="en" altLang="ja-JP" b="0" dirty="0">
                <a:latin typeface="Meiryo" panose="020B0604030504040204" pitchFamily="34" charset="-128"/>
                <a:ea typeface="Meiryo" panose="020B0604030504040204" pitchFamily="34" charset="-128"/>
              </a:rPr>
              <a:t>OS</a:t>
            </a:r>
            <a:r>
              <a:rPr lang="ja-JP" altLang="en-US" b="0">
                <a:latin typeface="Meiryo" panose="020B0604030504040204" pitchFamily="34" charset="-128"/>
                <a:ea typeface="Meiryo" panose="020B0604030504040204" pitchFamily="34" charset="-128"/>
              </a:rPr>
              <a:t>のメモリデータを解析して</a:t>
            </a:r>
            <a:r>
              <a:rPr lang="ja-JP" altLang="en-US">
                <a:latin typeface="+mn-ea"/>
                <a:ea typeface="+mn-ea"/>
              </a:rPr>
              <a:t>メモリデータを収集</a:t>
            </a:r>
            <a:r>
              <a:rPr lang="ja-JP" altLang="en-US" b="0">
                <a:latin typeface="Meiryo" panose="020B0604030504040204" pitchFamily="34" charset="-128"/>
                <a:ea typeface="Meiryo" panose="020B0604030504040204" pitchFamily="34" charset="-128"/>
              </a:rPr>
              <a:t>を行います．</a:t>
            </a:r>
            <a:endParaRPr lang="en-US" altLang="ja-JP" b="0" dirty="0">
              <a:latin typeface="Meiryo" panose="020B0604030504040204" pitchFamily="34" charset="-128"/>
              <a:ea typeface="Meiryo" panose="020B0604030504040204" pitchFamily="34" charset="-128"/>
            </a:endParaRPr>
          </a:p>
          <a:p>
            <a:r>
              <a:rPr lang="ja-JP" altLang="en-US" b="0">
                <a:latin typeface="Meiryo" panose="020B0604030504040204" pitchFamily="34" charset="-128"/>
                <a:ea typeface="Meiryo" panose="020B0604030504040204" pitchFamily="34" charset="-128"/>
              </a:rPr>
              <a:t>この手法を用いることで，</a:t>
            </a:r>
            <a:r>
              <a:rPr lang="en" altLang="ja-JP" b="0" dirty="0">
                <a:latin typeface="Meiryo" panose="020B0604030504040204" pitchFamily="34" charset="-128"/>
                <a:ea typeface="Meiryo" panose="020B0604030504040204" pitchFamily="34" charset="-128"/>
              </a:rPr>
              <a:t>SMI</a:t>
            </a:r>
            <a:r>
              <a:rPr lang="ja-JP" altLang="en-US" b="0">
                <a:latin typeface="Meiryo" panose="020B0604030504040204" pitchFamily="34" charset="-128"/>
                <a:ea typeface="Meiryo" panose="020B0604030504040204" pitchFamily="34" charset="-128"/>
              </a:rPr>
              <a:t>の挿入回数を減らし，監視性能の向上を見込むことができます．</a:t>
            </a:r>
            <a:br>
              <a:rPr lang="ja-JP" altLang="en-US" b="0">
                <a:latin typeface="Meiryo" panose="020B0604030504040204" pitchFamily="34" charset="-128"/>
                <a:ea typeface="Meiryo" panose="020B0604030504040204" pitchFamily="34" charset="-128"/>
              </a:rPr>
            </a:br>
            <a:r>
              <a:rPr lang="ja-JP" altLang="en-US"/>
              <a:t>さらに，</a:t>
            </a:r>
            <a:r>
              <a:rPr lang="ja-JP" altLang="en-US" b="1"/>
              <a:t>ロード時に </a:t>
            </a:r>
            <a:r>
              <a:rPr lang="en" altLang="ja-JP" b="1" dirty="0" err="1"/>
              <a:t>uBPF</a:t>
            </a:r>
            <a:r>
              <a:rPr lang="en" altLang="ja-JP" b="1" dirty="0"/>
              <a:t> </a:t>
            </a:r>
            <a:r>
              <a:rPr lang="ja-JP" altLang="en-US" b="1"/>
              <a:t>プログラムを検証し，安全に実行する仕組み</a:t>
            </a:r>
            <a:r>
              <a:rPr lang="ja-JP" altLang="en-US"/>
              <a:t> を導入しています．</a:t>
            </a:r>
            <a:br>
              <a:rPr lang="ja-JP" altLang="en-US"/>
            </a:br>
            <a:r>
              <a:rPr lang="ja-JP" altLang="en-US"/>
              <a:t>また，</a:t>
            </a:r>
            <a:r>
              <a:rPr lang="en" altLang="ja-JP" b="1" dirty="0"/>
              <a:t>CPU </a:t>
            </a:r>
            <a:r>
              <a:rPr lang="ja-JP" altLang="en-US" b="1"/>
              <a:t>のシステム管理モード（</a:t>
            </a:r>
            <a:r>
              <a:rPr lang="en" altLang="ja-JP" b="1" dirty="0"/>
              <a:t>SMM</a:t>
            </a:r>
            <a:r>
              <a:rPr lang="ja-JP" altLang="en" b="1"/>
              <a:t>）</a:t>
            </a:r>
            <a:r>
              <a:rPr lang="ja-JP" altLang="en-US" b="1"/>
              <a:t>を活用することで，</a:t>
            </a:r>
            <a:r>
              <a:rPr lang="en" altLang="ja-JP" b="1" dirty="0" err="1"/>
              <a:t>uBPF</a:t>
            </a:r>
            <a:r>
              <a:rPr lang="en" altLang="ja-JP" b="1" dirty="0"/>
              <a:t> </a:t>
            </a:r>
            <a:r>
              <a:rPr lang="ja-JP" altLang="en-US" b="1"/>
              <a:t>プログラムを外部からの攻撃から保護</a:t>
            </a:r>
            <a:r>
              <a:rPr lang="ja-JP" altLang="en-US"/>
              <a:t> しています．</a:t>
            </a:r>
            <a:br>
              <a:rPr lang="ja-JP" altLang="en-US" b="0">
                <a:latin typeface="Meiryo" panose="020B0604030504040204" pitchFamily="34" charset="-128"/>
                <a:ea typeface="Meiryo" panose="020B0604030504040204" pitchFamily="34" charset="-128"/>
              </a:rPr>
            </a:br>
            <a:r>
              <a:rPr lang="ja-JP" altLang="en-US" b="0">
                <a:latin typeface="Meiryo" panose="020B0604030504040204" pitchFamily="34" charset="-128"/>
                <a:ea typeface="Meiryo" panose="020B0604030504040204" pitchFamily="34" charset="-128"/>
              </a:rPr>
              <a:t>」</a:t>
            </a:r>
            <a:endParaRPr lang="en-US" altLang="ja-JP" b="0" dirty="0">
              <a:latin typeface="Meiryo" panose="020B0604030504040204" pitchFamily="34" charset="-128"/>
              <a:ea typeface="Meiryo" panose="020B0604030504040204" pitchFamily="34" charset="-128"/>
            </a:endParaRPr>
          </a:p>
          <a:p>
            <a:endParaRPr lang="en-US" altLang="ja-JP" b="0" dirty="0">
              <a:latin typeface="Meiryo" panose="020B0604030504040204" pitchFamily="34" charset="-128"/>
              <a:ea typeface="Meiryo" panose="020B0604030504040204" pitchFamily="34" charset="-128"/>
            </a:endParaRPr>
          </a:p>
          <a:p>
            <a:r>
              <a:rPr lang="ja-JP" altLang="en-US"/>
              <a:t>何らかのミスで，ヘルパー関数がシステムメモリの内容を書き換えることはできる？→</a:t>
            </a:r>
            <a:r>
              <a:rPr lang="ja-JP" altLang="en-US" b="0" i="0">
                <a:solidFill>
                  <a:srgbClr val="D1D2D3"/>
                </a:solidFill>
                <a:effectLst/>
                <a:highlight>
                  <a:srgbClr val="222529"/>
                </a:highlight>
                <a:latin typeface="NotoSansJP"/>
              </a:rPr>
              <a:t>書き換えることはできる．</a:t>
            </a:r>
            <a:r>
              <a:rPr lang="en" altLang="ja-JP" b="0" i="0" dirty="0">
                <a:solidFill>
                  <a:srgbClr val="D1D2D3"/>
                </a:solidFill>
                <a:effectLst/>
                <a:highlight>
                  <a:srgbClr val="222529"/>
                </a:highlight>
                <a:latin typeface="NotoSansJP"/>
              </a:rPr>
              <a:t>BIOS</a:t>
            </a:r>
            <a:r>
              <a:rPr lang="ja-JP" altLang="en-US" b="0" i="0">
                <a:solidFill>
                  <a:srgbClr val="D1D2D3"/>
                </a:solidFill>
                <a:effectLst/>
                <a:highlight>
                  <a:srgbClr val="222529"/>
                </a:highlight>
                <a:latin typeface="NotoSansJP"/>
              </a:rPr>
              <a:t>のページテーブルでシステムメモリを読み込み専用に設定することで，ヘルパー関数が間違えて書き込むことを防ぐことができる．</a:t>
            </a:r>
            <a:endParaRPr lang="en-US" altLang="ja-JP" b="0" i="0" dirty="0">
              <a:solidFill>
                <a:srgbClr val="D1D2D3"/>
              </a:solidFill>
              <a:effectLst/>
              <a:highlight>
                <a:srgbClr val="222529"/>
              </a:highlight>
              <a:latin typeface="NotoSansJP"/>
            </a:endParaRPr>
          </a:p>
          <a:p>
            <a:endParaRPr lang="en-US" altLang="ja-JP" b="0" i="0" dirty="0">
              <a:solidFill>
                <a:srgbClr val="D1D2D3"/>
              </a:solidFill>
              <a:effectLst/>
              <a:highlight>
                <a:srgbClr val="222529"/>
              </a:highlight>
              <a:latin typeface="NotoSansJP"/>
              <a:ea typeface="Meiryo" panose="020B0604030504040204" pitchFamily="34" charset="-128"/>
            </a:endParaRPr>
          </a:p>
          <a:p>
            <a:r>
              <a:rPr lang="ja-JP" altLang="en-US" b="0" i="0">
                <a:solidFill>
                  <a:srgbClr val="D1D2D3"/>
                </a:solidFill>
                <a:effectLst/>
                <a:latin typeface="Monaco" pitchFamily="2" charset="0"/>
              </a:rPr>
              <a:t>ヘルパー関数は外部メモリに安全にアクセス可能とは？→ヘルパー関数の動作によるメモリアクセス等でシステムが落ちたりしないことを保証する</a:t>
            </a:r>
            <a:endParaRPr lang="ja-JP" altLang="en-US" b="0">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5</a:t>
            </a:fld>
            <a:endParaRPr kumimoji="1" lang="ja-JP" altLang="en-US"/>
          </a:p>
        </p:txBody>
      </p:sp>
    </p:spTree>
    <p:extLst>
      <p:ext uri="{BB962C8B-B14F-4D97-AF65-F5344CB8AC3E}">
        <p14:creationId xmlns:p14="http://schemas.microsoft.com/office/powerpoint/2010/main" val="181270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n-ea"/>
                <a:ea typeface="+mn-ea"/>
              </a:rPr>
              <a:t>「</a:t>
            </a:r>
            <a:r>
              <a:rPr lang="en-US" altLang="ja-JP" dirty="0">
                <a:latin typeface="+mn-ea"/>
                <a:ea typeface="+mn-ea"/>
              </a:rPr>
              <a:t>IDS</a:t>
            </a:r>
            <a:r>
              <a:rPr lang="ja-JP" altLang="en-US">
                <a:latin typeface="+mn-ea"/>
                <a:ea typeface="+mn-ea"/>
              </a:rPr>
              <a:t>が必要とする</a:t>
            </a:r>
            <a:r>
              <a:rPr lang="en-US" altLang="ja-JP" dirty="0" err="1">
                <a:latin typeface="+mn-ea"/>
                <a:ea typeface="+mn-ea"/>
              </a:rPr>
              <a:t>uBPF</a:t>
            </a:r>
            <a:r>
              <a:rPr lang="ja-JP" altLang="en-US">
                <a:latin typeface="+mn-ea"/>
                <a:ea typeface="+mn-ea"/>
              </a:rPr>
              <a:t>プログラムを監視対象</a:t>
            </a:r>
            <a:r>
              <a:rPr lang="en-US" altLang="ja-JP" dirty="0">
                <a:latin typeface="+mn-ea"/>
                <a:ea typeface="+mn-ea"/>
              </a:rPr>
              <a:t>VM</a:t>
            </a:r>
            <a:r>
              <a:rPr lang="ja-JP" altLang="en-JP">
                <a:latin typeface="+mn-ea"/>
                <a:ea typeface="+mn-ea"/>
              </a:rPr>
              <a:t>に</a:t>
            </a:r>
            <a:r>
              <a:rPr lang="ja-JP" altLang="en-US">
                <a:latin typeface="+mn-ea"/>
                <a:ea typeface="+mn-ea"/>
              </a:rPr>
              <a:t>送り込む」流れです．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n-ea"/>
                <a:ea typeface="+mn-ea"/>
              </a:rPr>
              <a:t>はじめに，</a:t>
            </a:r>
            <a:r>
              <a:rPr lang="en-US" altLang="ja-JP" dirty="0">
                <a:latin typeface="+mn-ea"/>
                <a:ea typeface="+mn-ea"/>
              </a:rPr>
              <a:t>IDS</a:t>
            </a:r>
            <a:r>
              <a:rPr lang="ja-JP" altLang="en-US">
                <a:latin typeface="+mn-ea"/>
                <a:ea typeface="+mn-ea"/>
              </a:rPr>
              <a:t>が</a:t>
            </a:r>
            <a:r>
              <a:rPr lang="en-US" altLang="ja-JP" dirty="0" err="1">
                <a:latin typeface="+mn-ea"/>
                <a:ea typeface="+mn-ea"/>
              </a:rPr>
              <a:t>uBPF</a:t>
            </a:r>
            <a:r>
              <a:rPr lang="ja-JP" altLang="en-US">
                <a:latin typeface="+mn-ea"/>
                <a:ea typeface="+mn-ea"/>
              </a:rPr>
              <a:t>プログラムを共有メモリに格納し，</a:t>
            </a:r>
            <a:r>
              <a:rPr lang="en-US" altLang="ja-JP" dirty="0">
                <a:latin typeface="+mn-ea"/>
                <a:ea typeface="+mn-ea"/>
              </a:rPr>
              <a:t>VM</a:t>
            </a:r>
            <a:r>
              <a:rPr lang="ja-JP" altLang="en-US">
                <a:latin typeface="+mn-ea"/>
                <a:ea typeface="+mn-ea"/>
              </a:rPr>
              <a:t>に</a:t>
            </a:r>
            <a:r>
              <a:rPr lang="en-US" altLang="ja-JP" dirty="0">
                <a:latin typeface="+mn-ea"/>
                <a:ea typeface="+mn-ea"/>
              </a:rPr>
              <a:t>SMI</a:t>
            </a:r>
            <a:r>
              <a:rPr lang="ja-JP" altLang="en-US">
                <a:latin typeface="+mn-ea"/>
                <a:ea typeface="+mn-ea"/>
              </a:rPr>
              <a:t>を挿入します．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SMI</a:t>
            </a:r>
            <a:r>
              <a:rPr lang="ja-JP" altLang="en-US">
                <a:latin typeface="+mn-ea"/>
                <a:ea typeface="+mn-ea"/>
              </a:rPr>
              <a:t>を受けた</a:t>
            </a:r>
            <a:r>
              <a:rPr lang="en-US" altLang="ja-JP" dirty="0">
                <a:latin typeface="+mn-ea"/>
                <a:ea typeface="+mn-ea"/>
              </a:rPr>
              <a:t>BIOS</a:t>
            </a:r>
            <a:r>
              <a:rPr lang="ja-JP" altLang="en-US">
                <a:latin typeface="+mn-ea"/>
                <a:ea typeface="+mn-ea"/>
              </a:rPr>
              <a:t>内のエージェントが，</a:t>
            </a:r>
            <a:r>
              <a:rPr lang="en-US" altLang="ja-JP" dirty="0" err="1">
                <a:latin typeface="+mn-ea"/>
                <a:ea typeface="+mn-ea"/>
              </a:rPr>
              <a:t>uBPF</a:t>
            </a:r>
            <a:r>
              <a:rPr lang="ja-JP" altLang="en-US">
                <a:latin typeface="+mn-ea"/>
                <a:ea typeface="+mn-ea"/>
              </a:rPr>
              <a:t>プログラムを</a:t>
            </a:r>
            <a:r>
              <a:rPr lang="en-US" altLang="ja-JP" dirty="0" err="1">
                <a:latin typeface="+mn-ea"/>
                <a:ea typeface="+mn-ea"/>
              </a:rPr>
              <a:t>uBPF</a:t>
            </a:r>
            <a:r>
              <a:rPr lang="ja-JP" altLang="en-US">
                <a:latin typeface="+mn-ea"/>
                <a:ea typeface="+mn-ea"/>
              </a:rPr>
              <a:t>ランタイムにロード</a:t>
            </a:r>
            <a:r>
              <a:rPr lang="ja-JP" altLang="en-US" b="0" i="0">
                <a:solidFill>
                  <a:srgbClr val="161616"/>
                </a:solidFill>
                <a:effectLst/>
                <a:highlight>
                  <a:srgbClr val="FFFFFF"/>
                </a:highlight>
                <a:latin typeface="IBM Plex Sans JP"/>
              </a:rPr>
              <a:t>することで，</a:t>
            </a:r>
            <a:r>
              <a:rPr lang="en-US" altLang="ja-JP" b="0" i="0" dirty="0" err="1">
                <a:solidFill>
                  <a:srgbClr val="161616"/>
                </a:solidFill>
                <a:effectLst/>
                <a:highlight>
                  <a:srgbClr val="FFFFFF"/>
                </a:highlight>
                <a:latin typeface="IBM Plex Sans JP"/>
              </a:rPr>
              <a:t>uBPF</a:t>
            </a:r>
            <a:r>
              <a:rPr lang="ja-JP" altLang="en-US" b="0" i="0">
                <a:solidFill>
                  <a:srgbClr val="161616"/>
                </a:solidFill>
                <a:effectLst/>
                <a:highlight>
                  <a:srgbClr val="FFFFFF"/>
                </a:highlight>
                <a:latin typeface="IBM Plex Sans JP"/>
              </a:rPr>
              <a:t>プログラムのロードが完了します．</a:t>
            </a:r>
            <a:endParaRPr lang="en-US" altLang="ja-JP" b="0" i="0" dirty="0">
              <a:solidFill>
                <a:srgbClr val="161616"/>
              </a:solidFill>
              <a:effectLst/>
              <a:highlight>
                <a:srgbClr val="FFFFFF"/>
              </a:highlight>
              <a:latin typeface="IBM Plex Sans J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161616"/>
                </a:solidFill>
                <a:effectLst/>
                <a:highlight>
                  <a:srgbClr val="FFFFFF"/>
                </a:highlight>
                <a:latin typeface="IBM Plex Sans JP"/>
              </a:rPr>
              <a:t>次にデータ取得の流れです．</a:t>
            </a:r>
            <a:endParaRPr lang="en-US" altLang="ja-JP" b="0" i="0" dirty="0">
              <a:solidFill>
                <a:srgbClr val="161616"/>
              </a:solidFill>
              <a:effectLst/>
              <a:highlight>
                <a:srgbClr val="FFFFFF"/>
              </a:highlight>
              <a:latin typeface="IBM Plex Sans J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IDS</a:t>
            </a:r>
            <a:r>
              <a:rPr lang="ja-JP" altLang="en-US">
                <a:latin typeface="+mn-ea"/>
                <a:ea typeface="+mn-ea"/>
              </a:rPr>
              <a:t>が要求を共有メモリに格納し，</a:t>
            </a:r>
            <a:r>
              <a:rPr lang="en-US" altLang="ja-JP" dirty="0">
                <a:latin typeface="+mn-ea"/>
                <a:ea typeface="+mn-ea"/>
              </a:rPr>
              <a:t>2</a:t>
            </a:r>
            <a:r>
              <a:rPr lang="ja-JP" altLang="en-US">
                <a:latin typeface="+mn-ea"/>
                <a:ea typeface="+mn-ea"/>
              </a:rPr>
              <a:t>回目の</a:t>
            </a:r>
            <a:r>
              <a:rPr lang="en-US" altLang="ja-JP" dirty="0">
                <a:latin typeface="+mn-ea"/>
                <a:ea typeface="+mn-ea"/>
              </a:rPr>
              <a:t>SMI</a:t>
            </a:r>
            <a:r>
              <a:rPr lang="ja-JP" altLang="en-US">
                <a:latin typeface="+mn-ea"/>
                <a:ea typeface="+mn-ea"/>
              </a:rPr>
              <a:t>を挿入することで，</a:t>
            </a:r>
            <a:r>
              <a:rPr lang="en-US" altLang="ja-JP" dirty="0" err="1">
                <a:latin typeface="+mn-ea"/>
                <a:ea typeface="+mn-ea"/>
              </a:rPr>
              <a:t>uBPF</a:t>
            </a:r>
            <a:r>
              <a:rPr lang="ja-JP" altLang="en-US">
                <a:latin typeface="+mn-ea"/>
                <a:ea typeface="+mn-ea"/>
              </a:rPr>
              <a:t>プログラムを実行します．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プログラムが</a:t>
            </a:r>
            <a:r>
              <a:rPr lang="ja-JP" altLang="en-US"/>
              <a:t>収集したメモリデータを共有メモリに格納することで，データ一括取得が終わります．」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D1D2D3"/>
                </a:solidFill>
                <a:effectLst/>
                <a:latin typeface="Monaco" pitchFamily="2" charset="0"/>
              </a:rPr>
              <a:t>要求（</a:t>
            </a:r>
            <a:r>
              <a:rPr lang="en" altLang="ja-JP" b="0" i="0" dirty="0" err="1">
                <a:solidFill>
                  <a:srgbClr val="D1D2D3"/>
                </a:solidFill>
                <a:effectLst/>
                <a:latin typeface="Monaco" pitchFamily="2" charset="0"/>
              </a:rPr>
              <a:t>Cmd</a:t>
            </a:r>
            <a:r>
              <a:rPr lang="ja-JP" altLang="en-US" b="0" i="0">
                <a:solidFill>
                  <a:srgbClr val="D1D2D3"/>
                </a:solidFill>
                <a:effectLst/>
                <a:latin typeface="Monaco" pitchFamily="2" charset="0"/>
              </a:rPr>
              <a:t>の指定）とは？→</a:t>
            </a:r>
            <a:r>
              <a:rPr lang="en" altLang="ja-JP" b="0" i="0" dirty="0" err="1">
                <a:solidFill>
                  <a:srgbClr val="D1D2D3"/>
                </a:solidFill>
                <a:effectLst/>
                <a:latin typeface="Monaco" pitchFamily="2" charset="0"/>
              </a:rPr>
              <a:t>smi</a:t>
            </a:r>
            <a:r>
              <a:rPr lang="ja-JP" altLang="en-US" b="0" i="0">
                <a:solidFill>
                  <a:srgbClr val="D1D2D3"/>
                </a:solidFill>
                <a:effectLst/>
                <a:latin typeface="Monaco" pitchFamily="2" charset="0"/>
              </a:rPr>
              <a:t>が送られたときにそれが</a:t>
            </a:r>
            <a:r>
              <a:rPr lang="en" altLang="ja-JP" b="0" i="0" dirty="0" err="1">
                <a:solidFill>
                  <a:srgbClr val="D1D2D3"/>
                </a:solidFill>
                <a:effectLst/>
                <a:latin typeface="Monaco" pitchFamily="2" charset="0"/>
              </a:rPr>
              <a:t>ubpf</a:t>
            </a:r>
            <a:r>
              <a:rPr lang="ja-JP" altLang="en-US" b="0" i="0">
                <a:solidFill>
                  <a:srgbClr val="D1D2D3"/>
                </a:solidFill>
                <a:effectLst/>
                <a:latin typeface="Monaco" pitchFamily="2" charset="0"/>
              </a:rPr>
              <a:t>プログラムのロードか実行かを識別するため．将来的には複数の</a:t>
            </a:r>
            <a:r>
              <a:rPr lang="en" altLang="ja-JP" b="0" i="0" dirty="0" err="1">
                <a:solidFill>
                  <a:srgbClr val="D1D2D3"/>
                </a:solidFill>
                <a:effectLst/>
                <a:latin typeface="Monaco" pitchFamily="2" charset="0"/>
              </a:rPr>
              <a:t>ubpf</a:t>
            </a:r>
            <a:r>
              <a:rPr lang="ja-JP" altLang="en-US" b="0" i="0">
                <a:solidFill>
                  <a:srgbClr val="D1D2D3"/>
                </a:solidFill>
                <a:effectLst/>
                <a:latin typeface="Monaco" pitchFamily="2" charset="0"/>
              </a:rPr>
              <a:t>プログラムの呼び出しにも応用できる</a:t>
            </a:r>
            <a:endParaRPr lang="en-US" altLang="ja-JP" dirty="0">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b="0" i="0" dirty="0">
              <a:solidFill>
                <a:srgbClr val="161616"/>
              </a:solidFill>
              <a:effectLst/>
              <a:highlight>
                <a:srgbClr val="FFFFFF"/>
              </a:highlight>
              <a:latin typeface="IBM Plex Sans JP"/>
            </a:endParaRPr>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6</a:t>
            </a:fld>
            <a:endParaRPr kumimoji="1" lang="ja-JP" altLang="en-US"/>
          </a:p>
        </p:txBody>
      </p:sp>
    </p:spTree>
    <p:extLst>
      <p:ext uri="{BB962C8B-B14F-4D97-AF65-F5344CB8AC3E}">
        <p14:creationId xmlns:p14="http://schemas.microsoft.com/office/powerpoint/2010/main" val="418176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「このスライドでは，</a:t>
            </a:r>
            <a:r>
              <a:rPr lang="en-US" altLang="ja-JP" dirty="0" err="1"/>
              <a:t>uBPF</a:t>
            </a:r>
            <a:r>
              <a:rPr lang="ja-JP" altLang="en-US"/>
              <a:t>プログラムのデータ取得の流れを説明します．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err="1"/>
              <a:t>uBPF</a:t>
            </a:r>
            <a:r>
              <a:rPr lang="ja-JP" altLang="en-US"/>
              <a:t>プログラムは</a:t>
            </a:r>
            <a:r>
              <a:rPr lang="ja-JP" altLang="en-US" u="none">
                <a:latin typeface="+mn-ea"/>
                <a:ea typeface="+mn-ea"/>
              </a:rPr>
              <a:t>システムメモリや共有メモリにはアクセスできないため，</a:t>
            </a:r>
            <a:r>
              <a:rPr lang="en" altLang="ja-JP" dirty="0" err="1">
                <a:latin typeface="+mn-ea"/>
                <a:ea typeface="+mn-ea"/>
              </a:rPr>
              <a:t>uBPF</a:t>
            </a:r>
            <a:r>
              <a:rPr lang="ja-JP" altLang="en-US">
                <a:latin typeface="+mn-ea"/>
                <a:ea typeface="+mn-ea"/>
              </a:rPr>
              <a:t>ランタイムのヘルパー関数経由で外部メモリにアクセスを行います．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mn-ea"/>
                <a:ea typeface="+mn-ea"/>
              </a:rPr>
              <a:t>↓</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err="1"/>
              <a:t>uBPF</a:t>
            </a:r>
            <a:r>
              <a:rPr lang="ja-JP" altLang="en-US"/>
              <a:t>プログラムは，</a:t>
            </a:r>
            <a:r>
              <a:rPr lang="ja-JP" altLang="en-US" b="1"/>
              <a:t>仮想アドレスを物理アドレスに変換し，この物理アドレスを利用してシステムメモリから</a:t>
            </a:r>
            <a:r>
              <a:rPr lang="ja-JP" altLang="en-US"/>
              <a:t>共有メモリにデータをコピーします．</a:t>
            </a:r>
            <a:endParaRPr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dirty="0">
              <a:latin typeface="+mn-ea"/>
              <a:ea typeface="+mn-ea"/>
            </a:endParaRPr>
          </a:p>
          <a:p>
            <a:r>
              <a:rPr lang="en" altLang="ja-JP" dirty="0" err="1"/>
              <a:t>uBPF</a:t>
            </a:r>
            <a:r>
              <a:rPr lang="en" altLang="ja-JP" dirty="0"/>
              <a:t> </a:t>
            </a:r>
            <a:r>
              <a:rPr lang="ja-JP" altLang="en-US"/>
              <a:t>の</a:t>
            </a:r>
            <a:r>
              <a:rPr lang="ja-JP" altLang="en-US" b="1"/>
              <a:t>ヘルパー関数を使うことで、外部メモリに安全にアクセスすることができます。</a:t>
            </a:r>
            <a:endParaRPr lang="ja-JP" altLang="en-US"/>
          </a:p>
          <a:p>
            <a:r>
              <a:rPr lang="ja-JP" altLang="en-US"/>
              <a:t>また、</a:t>
            </a:r>
            <a:r>
              <a:rPr lang="ja-JP" altLang="en-US" b="1"/>
              <a:t>仮想アドレスの変換に失敗した場合、不正なアドレスにはアクセスしないようになっています。</a:t>
            </a:r>
            <a:br>
              <a:rPr lang="ja-JP" altLang="en-US"/>
            </a:br>
            <a:r>
              <a:rPr lang="ja-JP" altLang="en-US"/>
              <a:t>これによって、</a:t>
            </a:r>
            <a:r>
              <a:rPr lang="ja-JP" altLang="en-US" b="1"/>
              <a:t>誤ったメモリアクセスや不正なデータの取得を防ぐことができます。</a:t>
            </a:r>
            <a:endParaRPr lang="ja-JP" altLang="en-US"/>
          </a:p>
          <a:p>
            <a:r>
              <a:rPr lang="ja-JP" altLang="en-US"/>
              <a:t>さらに、</a:t>
            </a:r>
            <a:r>
              <a:rPr lang="ja-JP" altLang="en-US" b="1"/>
              <a:t>コピーするデータは、共有メモリの許可された範囲内に限定されています。</a:t>
            </a:r>
            <a:br>
              <a:rPr lang="ja-JP" altLang="en-US"/>
            </a:br>
            <a:r>
              <a:rPr lang="ja-JP" altLang="en-US"/>
              <a:t>つまり、</a:t>
            </a:r>
            <a:r>
              <a:rPr lang="ja-JP" altLang="en-US" b="1"/>
              <a:t>許可されていない領域へのデータの書き込みは発生しない仕組み</a:t>
            </a:r>
            <a:r>
              <a:rPr lang="ja-JP" altLang="en-US"/>
              <a:t> になっています。」</a:t>
            </a:r>
          </a:p>
          <a:p>
            <a:endParaRPr lang="en" altLang="ja-JP" u="none" dirty="0"/>
          </a:p>
          <a:p>
            <a:r>
              <a:rPr lang="en" altLang="ja-JP" dirty="0" err="1"/>
              <a:t>uBPF</a:t>
            </a:r>
            <a:r>
              <a:rPr lang="ja-JP" altLang="en-US"/>
              <a:t>プログラム：仮想アドレス，コピーするサイズ，共有メモリに書く際のオフセット，呼び出したいヘルパー関数の番号が指定されている．バイトコード</a:t>
            </a:r>
            <a:endParaRPr lang="en-US" altLang="ja-JP" dirty="0"/>
          </a:p>
          <a:p>
            <a:endParaRPr lang="en-US" altLang="ja-JP" dirty="0"/>
          </a:p>
          <a:p>
            <a:r>
              <a:rPr lang="ja-JP" altLang="en-US"/>
              <a:t>共有メモリへのアクセス制限はどうやって実現？→</a:t>
            </a:r>
            <a:r>
              <a:rPr lang="ja-JP" altLang="en-US" b="0" i="0">
                <a:solidFill>
                  <a:srgbClr val="D1D2D3"/>
                </a:solidFill>
                <a:effectLst/>
                <a:highlight>
                  <a:srgbClr val="222529"/>
                </a:highlight>
                <a:latin typeface="NotoSansJP"/>
              </a:rPr>
              <a:t>現在はアクセス制限をしていない，ヘルパー関数内に実装する必要がある．</a:t>
            </a:r>
            <a:endParaRPr lang="en-US" altLang="ja-JP" b="0" i="0" dirty="0">
              <a:solidFill>
                <a:srgbClr val="D1D2D3"/>
              </a:solidFill>
              <a:effectLst/>
              <a:highlight>
                <a:srgbClr val="222529"/>
              </a:highlight>
              <a:latin typeface="NotoSansJP"/>
            </a:endParaRPr>
          </a:p>
          <a:p>
            <a:endParaRPr lang="en-US" altLang="ja-JP" b="0" i="0" dirty="0">
              <a:solidFill>
                <a:srgbClr val="D1D2D3"/>
              </a:solidFill>
              <a:effectLst/>
              <a:highlight>
                <a:srgbClr val="222529"/>
              </a:highlight>
              <a:latin typeface="NotoSansJP"/>
            </a:endParaRPr>
          </a:p>
          <a:p>
            <a:r>
              <a:rPr lang="ja-JP" altLang="en-US" b="0" i="0">
                <a:solidFill>
                  <a:srgbClr val="D1D2D3"/>
                </a:solidFill>
                <a:effectLst/>
                <a:highlight>
                  <a:srgbClr val="222529"/>
                </a:highlight>
                <a:latin typeface="NotoSansJP"/>
              </a:rPr>
              <a:t>共有メモリは現在暗号化していない</a:t>
            </a:r>
            <a:endParaRPr lang="en-US" altLang="ja-JP" dirty="0"/>
          </a:p>
          <a:p>
            <a:endParaRPr lang="en" altLang="ja-JP" dirty="0"/>
          </a:p>
          <a:p>
            <a:r>
              <a:rPr lang="en" altLang="ja-JP" dirty="0" err="1"/>
              <a:t>uBPF</a:t>
            </a:r>
            <a:r>
              <a:rPr lang="ja-JP" altLang="en-US"/>
              <a:t>プログラムはロード時に検証が行われ，メモリアクセスに関しても安全性が確認されるため，</a:t>
            </a:r>
            <a:r>
              <a:rPr lang="en" altLang="ja-JP" dirty="0"/>
              <a:t>BIOS</a:t>
            </a:r>
            <a:r>
              <a:rPr lang="ja-JP" altLang="en-US"/>
              <a:t>内でも安全に実行可能</a:t>
            </a:r>
            <a:endParaRPr lang="en-US" altLang="ja-JP" dirty="0"/>
          </a:p>
          <a:p>
            <a:r>
              <a:rPr lang="ja-JP" altLang="en-US"/>
              <a:t>システムマネジメントモード</a:t>
            </a:r>
            <a:r>
              <a:rPr lang="en-US" altLang="ja-JP" dirty="0"/>
              <a:t>(</a:t>
            </a:r>
            <a:r>
              <a:rPr lang="en" altLang="ja-JP" dirty="0"/>
              <a:t>SMM)</a:t>
            </a:r>
            <a:r>
              <a:rPr lang="ja-JP" altLang="en-US"/>
              <a:t>：</a:t>
            </a:r>
            <a:r>
              <a:rPr lang="en-US" altLang="ja-JP" dirty="0">
                <a:solidFill>
                  <a:srgbClr val="000000"/>
                </a:solidFill>
                <a:effectLst/>
                <a:latin typeface="Helvetica" pitchFamily="2" charset="0"/>
              </a:rPr>
              <a:t>86 </a:t>
            </a:r>
            <a:r>
              <a:rPr lang="ja-JP" altLang="en-US">
                <a:solidFill>
                  <a:srgbClr val="000000"/>
                </a:solidFill>
                <a:effectLst/>
                <a:latin typeface="Helvetica" pitchFamily="2" charset="0"/>
              </a:rPr>
              <a:t>プロセッサが備える特別な動作モードの一種であり，通常の動作モードとは独立した環境を提供する．この独立した環境では，ユーザやオペレーティングシステムからのアクセスが制限されるため，セキュリティ上の機能を実行する場合に重要</a:t>
            </a:r>
          </a:p>
          <a:p>
            <a:endParaRPr kumimoji="1" lang="ja-JP" altLang="en-US"/>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7</a:t>
            </a:fld>
            <a:endParaRPr kumimoji="1" lang="ja-JP" altLang="en-US"/>
          </a:p>
        </p:txBody>
      </p:sp>
    </p:spTree>
    <p:extLst>
      <p:ext uri="{BB962C8B-B14F-4D97-AF65-F5344CB8AC3E}">
        <p14:creationId xmlns:p14="http://schemas.microsoft.com/office/powerpoint/2010/main" val="398606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「ここでは，</a:t>
            </a:r>
            <a:r>
              <a:rPr lang="en" altLang="ja-JP" b="1" dirty="0" err="1"/>
              <a:t>uBPF</a:t>
            </a:r>
            <a:r>
              <a:rPr lang="ja-JP" altLang="en-US" b="1"/>
              <a:t>プログラムを用いて</a:t>
            </a:r>
            <a:r>
              <a:rPr lang="en" altLang="ja-JP" b="1" dirty="0"/>
              <a:t>OS</a:t>
            </a:r>
            <a:r>
              <a:rPr lang="ja-JP" altLang="en-US" b="1"/>
              <a:t>データを一括取得する際の性能を測定しました．</a:t>
            </a:r>
            <a:br>
              <a:rPr lang="ja-JP" altLang="en-US"/>
            </a:br>
            <a:r>
              <a:rPr lang="en-US" altLang="ja-JP" dirty="0" err="1"/>
              <a:t>uBPF</a:t>
            </a:r>
            <a:r>
              <a:rPr lang="en-US" altLang="ja-JP" dirty="0"/>
              <a:t>-SV</a:t>
            </a:r>
            <a:r>
              <a:rPr lang="ja-JP" altLang="en-US"/>
              <a:t>の</a:t>
            </a:r>
            <a:r>
              <a:rPr lang="en-US" altLang="ja-JP" dirty="0" err="1"/>
              <a:t>uBPF</a:t>
            </a:r>
            <a:r>
              <a:rPr lang="ja-JP" altLang="en-US"/>
              <a:t>プログラムのロード時間は最初の</a:t>
            </a:r>
            <a:r>
              <a:rPr lang="en-US" altLang="ja-JP" dirty="0"/>
              <a:t>1</a:t>
            </a:r>
            <a:r>
              <a:rPr lang="ja-JP" altLang="en-US"/>
              <a:t>回のみであるため含んでいません．</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比較対象として，</a:t>
            </a:r>
            <a:r>
              <a:rPr lang="en-US" altLang="ja-JP" dirty="0"/>
              <a:t>BIOS</a:t>
            </a:r>
            <a:r>
              <a:rPr lang="ja-JP" altLang="en-US"/>
              <a:t>内のエージェント経由で１つずつデータ取得する先行研究である</a:t>
            </a:r>
            <a:r>
              <a:rPr lang="en-US" altLang="ja-JP" dirty="0" err="1"/>
              <a:t>SMMmonitor</a:t>
            </a:r>
            <a:r>
              <a:rPr lang="ja-JP" altLang="en-US" b="1"/>
              <a:t>と</a:t>
            </a:r>
            <a:r>
              <a:rPr lang="en" altLang="ja-JP" b="1" dirty="0" err="1"/>
              <a:t>uBPF</a:t>
            </a:r>
            <a:r>
              <a:rPr lang="en" altLang="ja-JP" b="1" dirty="0"/>
              <a:t>-SV</a:t>
            </a:r>
            <a:r>
              <a:rPr lang="ja-JP" altLang="en-US" b="1"/>
              <a:t>を比較しました．</a:t>
            </a:r>
            <a:endParaRPr lang="en-US" altLang="ja-JP" b="1" dirty="0"/>
          </a:p>
          <a:p>
            <a:endParaRPr lang="en-US" altLang="ja-JP" b="1" dirty="0"/>
          </a:p>
          <a:p>
            <a:r>
              <a:rPr lang="ja-JP" altLang="en-US" b="1"/>
              <a:t>一括取得により監視性能が約</a:t>
            </a:r>
            <a:r>
              <a:rPr lang="en-US" altLang="ja-JP" b="1" dirty="0"/>
              <a:t>58%</a:t>
            </a:r>
            <a:r>
              <a:rPr lang="ja-JP" altLang="en-US" b="1"/>
              <a:t>向上した</a:t>
            </a:r>
            <a:r>
              <a:rPr lang="ja-JP" altLang="en-US"/>
              <a:t>ことが確認できました．</a:t>
            </a:r>
            <a:br>
              <a:rPr lang="ja-JP" altLang="en-US"/>
            </a:br>
            <a:r>
              <a:rPr lang="ja-JP" altLang="en-US"/>
              <a:t>また，</a:t>
            </a:r>
            <a:r>
              <a:rPr lang="en" altLang="ja-JP" dirty="0"/>
              <a:t>OS</a:t>
            </a:r>
            <a:r>
              <a:rPr lang="ja-JP" altLang="en-US"/>
              <a:t>のバージョン情報など，</a:t>
            </a:r>
            <a:r>
              <a:rPr lang="ja-JP" altLang="en-US" b="1"/>
              <a:t>正しくデータを取得できることも検証</a:t>
            </a:r>
            <a:r>
              <a:rPr lang="ja-JP" altLang="en-US"/>
              <a:t>しました．」</a:t>
            </a:r>
            <a:endParaRPr lang="en-US" altLang="ja-JP" dirty="0"/>
          </a:p>
          <a:p>
            <a:endParaRPr kumimoji="1" lang="en-US" altLang="ja-JP" b="1" dirty="0"/>
          </a:p>
          <a:p>
            <a:r>
              <a:rPr lang="en" altLang="ja-JP" b="0" i="0" dirty="0">
                <a:solidFill>
                  <a:srgbClr val="ECECEC"/>
                </a:solidFill>
                <a:effectLst/>
                <a:highlight>
                  <a:srgbClr val="101218"/>
                </a:highlight>
                <a:latin typeface="Arial" panose="020B0604020202020204" pitchFamily="34" charset="0"/>
              </a:rPr>
              <a:t>GiB</a:t>
            </a:r>
            <a:r>
              <a:rPr lang="ja-JP" altLang="en-US" b="0" i="0">
                <a:solidFill>
                  <a:srgbClr val="ECECEC"/>
                </a:solidFill>
                <a:effectLst/>
                <a:highlight>
                  <a:srgbClr val="101218"/>
                </a:highlight>
                <a:latin typeface="Arial" panose="020B0604020202020204" pitchFamily="34" charset="0"/>
              </a:rPr>
              <a:t>は</a:t>
            </a:r>
            <a:r>
              <a:rPr lang="ja-JP" altLang="en-US" b="0" i="0">
                <a:solidFill>
                  <a:srgbClr val="FFFFFF"/>
                </a:solidFill>
                <a:effectLst/>
                <a:latin typeface="Arial" panose="020B0604020202020204" pitchFamily="34" charset="0"/>
              </a:rPr>
              <a:t>ギビバイト</a:t>
            </a:r>
            <a:endParaRPr lang="en-US" altLang="ja-JP" b="0" i="0" dirty="0">
              <a:solidFill>
                <a:srgbClr val="FFFFFF"/>
              </a:solidFill>
              <a:effectLst/>
              <a:latin typeface="Arial" panose="020B0604020202020204" pitchFamily="34" charset="0"/>
            </a:endParaRPr>
          </a:p>
          <a:p>
            <a:endParaRPr kumimoji="1" lang="en-US" altLang="ja-JP" b="0" i="0" dirty="0">
              <a:solidFill>
                <a:srgbClr val="FFFFFF"/>
              </a:solidFill>
              <a:effectLst/>
              <a:latin typeface="Arial" panose="020B0604020202020204" pitchFamily="34" charset="0"/>
            </a:endParaRPr>
          </a:p>
          <a:p>
            <a:r>
              <a:rPr lang="en-US" altLang="ja-JP" b="0" i="0" dirty="0">
                <a:solidFill>
                  <a:srgbClr val="D1D2D3"/>
                </a:solidFill>
                <a:effectLst/>
                <a:highlight>
                  <a:srgbClr val="222529"/>
                </a:highlight>
                <a:latin typeface="NotoSansJP"/>
              </a:rPr>
              <a:t>vCPU</a:t>
            </a:r>
            <a:r>
              <a:rPr lang="ja-JP" altLang="en-US" b="0" i="0">
                <a:solidFill>
                  <a:srgbClr val="D1D2D3"/>
                </a:solidFill>
                <a:effectLst/>
                <a:highlight>
                  <a:srgbClr val="222529"/>
                </a:highlight>
                <a:latin typeface="NotoSansJP"/>
              </a:rPr>
              <a:t>が１な点，レジスタの値を読む時に</a:t>
            </a:r>
            <a:r>
              <a:rPr lang="en" altLang="ja-JP" b="0" i="0" dirty="0">
                <a:solidFill>
                  <a:srgbClr val="D1D2D3"/>
                </a:solidFill>
                <a:effectLst/>
                <a:highlight>
                  <a:srgbClr val="222529"/>
                </a:highlight>
                <a:latin typeface="NotoSansJP"/>
              </a:rPr>
              <a:t>CPU</a:t>
            </a:r>
            <a:r>
              <a:rPr lang="en-US" altLang="ja-JP" b="0" i="0" dirty="0">
                <a:solidFill>
                  <a:srgbClr val="D1D2D3"/>
                </a:solidFill>
                <a:effectLst/>
                <a:highlight>
                  <a:srgbClr val="222529"/>
                </a:highlight>
                <a:latin typeface="NotoSansJP"/>
              </a:rPr>
              <a:t>0</a:t>
            </a:r>
            <a:r>
              <a:rPr lang="ja-JP" altLang="en-US" b="0" i="0">
                <a:solidFill>
                  <a:srgbClr val="D1D2D3"/>
                </a:solidFill>
                <a:effectLst/>
                <a:highlight>
                  <a:srgbClr val="222529"/>
                </a:highlight>
                <a:latin typeface="NotoSansJP"/>
              </a:rPr>
              <a:t>に固定しているので，２つ以上割り当てていると，どの</a:t>
            </a:r>
            <a:r>
              <a:rPr lang="en" altLang="ja-JP" b="0" i="0" dirty="0">
                <a:solidFill>
                  <a:srgbClr val="D1D2D3"/>
                </a:solidFill>
                <a:effectLst/>
                <a:highlight>
                  <a:srgbClr val="222529"/>
                </a:highlight>
                <a:latin typeface="NotoSansJP"/>
              </a:rPr>
              <a:t>CPU</a:t>
            </a:r>
            <a:r>
              <a:rPr lang="ja-JP" altLang="en-US" b="0" i="0">
                <a:solidFill>
                  <a:srgbClr val="D1D2D3"/>
                </a:solidFill>
                <a:effectLst/>
                <a:highlight>
                  <a:srgbClr val="222529"/>
                </a:highlight>
                <a:latin typeface="NotoSansJP"/>
              </a:rPr>
              <a:t>に値がセットされるかによって動いたり動かなかったりします．</a:t>
            </a:r>
            <a:endParaRPr kumimoji="1" lang="en-US" altLang="ja-JP" b="1" dirty="0"/>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8</a:t>
            </a:fld>
            <a:endParaRPr kumimoji="1" lang="ja-JP" altLang="en-US"/>
          </a:p>
        </p:txBody>
      </p:sp>
    </p:spTree>
    <p:extLst>
      <p:ext uri="{BB962C8B-B14F-4D97-AF65-F5344CB8AC3E}">
        <p14:creationId xmlns:p14="http://schemas.microsoft.com/office/powerpoint/2010/main" val="55771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lang="ja-JP" altLang="en-US"/>
              <a:t>次に，</a:t>
            </a:r>
            <a:r>
              <a:rPr lang="en" altLang="ja-JP" b="1" dirty="0"/>
              <a:t>SMI </a:t>
            </a:r>
            <a:r>
              <a:rPr lang="ja-JP" altLang="en-US" b="1"/>
              <a:t>の挿入がシステム性能に与える影響</a:t>
            </a:r>
            <a:r>
              <a:rPr lang="ja-JP" altLang="en-US"/>
              <a:t> を測定しました．</a:t>
            </a:r>
            <a:endParaRPr kumimoji="1" lang="en-US" altLang="ja-JP" dirty="0"/>
          </a:p>
          <a:p>
            <a:r>
              <a:rPr kumimoji="1" lang="ja-JP" altLang="en-US"/>
              <a:t>ここでは，</a:t>
            </a:r>
            <a:r>
              <a:rPr lang="en-JP" altLang="ja-JP"/>
              <a:t>IDSからSMIを</a:t>
            </a:r>
            <a:r>
              <a:rPr lang="ja-JP" altLang="en-US"/>
              <a:t>高頻度に</a:t>
            </a:r>
            <a:r>
              <a:rPr lang="en-JP" altLang="ja-JP"/>
              <a:t>挿入し続けた時のシステム性能を測定</a:t>
            </a:r>
            <a:r>
              <a:rPr lang="ja-JP" altLang="en-US"/>
              <a:t>しました．また，</a:t>
            </a:r>
            <a:r>
              <a:rPr lang="en-US" altLang="ja-JP" dirty="0" err="1"/>
              <a:t>smi</a:t>
            </a:r>
            <a:r>
              <a:rPr lang="ja-JP" altLang="en-US"/>
              <a:t>を受けた</a:t>
            </a:r>
            <a:r>
              <a:rPr lang="en-JP" altLang="ja-JP"/>
              <a:t>エージェントはデバッグ出力のみを行うよう</a:t>
            </a:r>
            <a:r>
              <a:rPr lang="ja-JP" altLang="en-US"/>
              <a:t>しています．</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JP" altLang="ja-JP"/>
              <a:t>SMI挿入により大幅にシステム性能が低下</a:t>
            </a:r>
            <a:r>
              <a:rPr lang="ja-JP" altLang="en-US"/>
              <a:t>したことがわかりました．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これにより，</a:t>
            </a:r>
            <a:r>
              <a:rPr lang="en-JP" altLang="ja-JP"/>
              <a:t>uBPF-SVを用いてSMI挿入回数を減らすことで性能</a:t>
            </a:r>
            <a:r>
              <a:rPr lang="ja-JP" altLang="en-US"/>
              <a:t>低下を抑制可能であると言えます．</a:t>
            </a:r>
            <a:endParaRPr kumimoji="1" lang="en-US" altLang="ja-JP" dirty="0"/>
          </a:p>
          <a:p>
            <a:endParaRPr kumimoji="1" lang="en-US" altLang="ja-JP" dirty="0"/>
          </a:p>
          <a:p>
            <a:r>
              <a:rPr kumimoji="1" lang="en-US" altLang="ja-JP" dirty="0"/>
              <a:t>CPU</a:t>
            </a:r>
            <a:r>
              <a:rPr kumimoji="1" lang="ja-JP" altLang="en-US"/>
              <a:t>性能</a:t>
            </a:r>
            <a:r>
              <a:rPr kumimoji="1" lang="en-US" altLang="ja-JP" dirty="0"/>
              <a:t>(events/sec)</a:t>
            </a:r>
            <a:r>
              <a:rPr kumimoji="1" lang="ja-JP" altLang="en-US"/>
              <a:t>：１秒あたりに処理されたタスク，</a:t>
            </a:r>
            <a:r>
              <a:rPr lang="ja-JP" altLang="en-US"/>
              <a:t>値が高いほど </a:t>
            </a:r>
            <a:r>
              <a:rPr lang="en" altLang="ja-JP" b="1" dirty="0"/>
              <a:t>CPU </a:t>
            </a:r>
            <a:r>
              <a:rPr lang="ja-JP" altLang="en-US" b="1"/>
              <a:t>の処理能力が高い</a:t>
            </a:r>
            <a:endParaRPr kumimoji="1" lang="en-US" altLang="ja-JP" dirty="0"/>
          </a:p>
          <a:p>
            <a:r>
              <a:rPr kumimoji="1" lang="ja-JP" altLang="en-US"/>
              <a:t>メモリ性能</a:t>
            </a:r>
            <a:r>
              <a:rPr kumimoji="1" lang="en-US" altLang="ja-JP" dirty="0"/>
              <a:t>(MiB/sec)</a:t>
            </a:r>
            <a:r>
              <a:rPr kumimoji="1" lang="ja-JP" altLang="en-US"/>
              <a:t>：</a:t>
            </a:r>
            <a:r>
              <a:rPr lang="en-US" altLang="ja-JP" dirty="0"/>
              <a:t>1</a:t>
            </a:r>
            <a:r>
              <a:rPr lang="ja-JP" altLang="en-US"/>
              <a:t>秒あたりにメモリが </a:t>
            </a:r>
            <a:r>
              <a:rPr lang="ja-JP" altLang="en-US" b="1"/>
              <a:t>読み書きできるデータ量（</a:t>
            </a:r>
            <a:r>
              <a:rPr lang="en" altLang="ja-JP" b="1" dirty="0"/>
              <a:t>MiB = </a:t>
            </a:r>
            <a:r>
              <a:rPr lang="ja-JP" altLang="en-US" b="1"/>
              <a:t>メビバイト），</a:t>
            </a:r>
            <a:r>
              <a:rPr lang="ja-JP" altLang="en-US"/>
              <a:t>値が高いほど </a:t>
            </a:r>
            <a:r>
              <a:rPr lang="ja-JP" altLang="en-US" b="1"/>
              <a:t>メモリアクセスが高速で、システム全体の処理がスムーズ</a:t>
            </a:r>
            <a:endParaRPr kumimoji="1" lang="en-US" altLang="ja-JP" dirty="0"/>
          </a:p>
          <a:p>
            <a:endParaRPr kumimoji="1" lang="ja-JP"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a:p>
        </p:txBody>
      </p:sp>
      <p:sp>
        <p:nvSpPr>
          <p:cNvPr id="4" name="スライド番号プレースホルダー 3"/>
          <p:cNvSpPr>
            <a:spLocks noGrp="1"/>
          </p:cNvSpPr>
          <p:nvPr>
            <p:ph type="sldNum" sz="quarter" idx="5"/>
          </p:nvPr>
        </p:nvSpPr>
        <p:spPr/>
        <p:txBody>
          <a:bodyPr/>
          <a:lstStyle/>
          <a:p>
            <a:fld id="{2A2700B4-6640-184D-B722-D5332F2B247B}" type="slidenum">
              <a:rPr kumimoji="1" lang="ja-JP" altLang="en-US" smtClean="0"/>
              <a:t>9</a:t>
            </a:fld>
            <a:endParaRPr kumimoji="1" lang="ja-JP" altLang="en-US"/>
          </a:p>
        </p:txBody>
      </p:sp>
    </p:spTree>
    <p:extLst>
      <p:ext uri="{BB962C8B-B14F-4D97-AF65-F5344CB8AC3E}">
        <p14:creationId xmlns:p14="http://schemas.microsoft.com/office/powerpoint/2010/main" val="193178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FEDEEA-7360-EA83-8CA8-6016FC295505}"/>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26F0F0-DA78-D8DA-E390-29070D7DF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2F194CA-0A60-D3F0-6518-31143FFA7197}"/>
              </a:ext>
            </a:extLst>
          </p:cNvPr>
          <p:cNvSpPr>
            <a:spLocks noGrp="1"/>
          </p:cNvSpPr>
          <p:nvPr>
            <p:ph type="dt" sz="half" idx="10"/>
          </p:nvPr>
        </p:nvSpPr>
        <p:spPr/>
        <p:txBody>
          <a:bodyPr/>
          <a:lstStyle/>
          <a:p>
            <a:fld id="{FDAF5E11-0342-A24E-9917-33F00552C18F}" type="datetime1">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AB1BEEE3-5110-CB83-234A-1422AC2D83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AB95F3-0ED8-87BB-ED93-BDD55D05BC34}"/>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26110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E0C0C-C6D9-0BA6-5329-D50BBFF2EBE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35E58D-9FEF-2DAA-6BE7-9B26ADBAC66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7FAE74-BD13-9599-B7A1-0D35D357C96D}"/>
              </a:ext>
            </a:extLst>
          </p:cNvPr>
          <p:cNvSpPr>
            <a:spLocks noGrp="1"/>
          </p:cNvSpPr>
          <p:nvPr>
            <p:ph type="dt" sz="half" idx="10"/>
          </p:nvPr>
        </p:nvSpPr>
        <p:spPr/>
        <p:txBody>
          <a:bodyPr/>
          <a:lstStyle/>
          <a:p>
            <a:fld id="{7CBA7A7B-72EC-7C48-8340-8847368A86EA}" type="datetime1">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592AA0F4-94FC-588E-BF07-1BB5035C1F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470793-B3B7-E90A-DE49-6F1300267CB5}"/>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24568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EF1A7E-0CEB-1B03-4EB6-30597CB646E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54BA87-CC03-F935-7331-B668733ED56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FFA125-ABB2-F9C6-8D07-8694000D5763}"/>
              </a:ext>
            </a:extLst>
          </p:cNvPr>
          <p:cNvSpPr>
            <a:spLocks noGrp="1"/>
          </p:cNvSpPr>
          <p:nvPr>
            <p:ph type="dt" sz="half" idx="10"/>
          </p:nvPr>
        </p:nvSpPr>
        <p:spPr/>
        <p:txBody>
          <a:bodyPr/>
          <a:lstStyle/>
          <a:p>
            <a:fld id="{4ACE5A52-6508-4C4E-9664-69E67C62D50D}" type="datetime1">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BDF130AE-F1EF-6B76-96D0-EAFA5BC068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800272-3E8E-F588-239F-8DB710272C15}"/>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135955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661897" y="-87682"/>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b="0" i="0" dirty="0">
                <a:latin typeface="Hiragino Kaku Gothic ProN W3" panose="020B0300000000000000" pitchFamily="34" charset="-128"/>
                <a:ea typeface="Hiragino Kaku Gothic ProN W3" panose="020B0300000000000000" pitchFamily="34" charset="-128"/>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b="0" i="0" dirty="0">
                <a:latin typeface="Hiragino Kaku Gothic ProN W3" panose="020B0300000000000000" pitchFamily="34" charset="-128"/>
                <a:ea typeface="Hiragino Kaku Gothic ProN W3" panose="020B0300000000000000" pitchFamily="34" charset="-128"/>
              </a:endParaRPr>
            </a:p>
          </p:txBody>
        </p:sp>
      </p:grpSp>
      <p:sp>
        <p:nvSpPr>
          <p:cNvPr id="88" name="Google Shape;88;p4"/>
          <p:cNvSpPr txBox="1">
            <a:spLocks noGrp="1"/>
          </p:cNvSpPr>
          <p:nvPr>
            <p:ph type="title"/>
          </p:nvPr>
        </p:nvSpPr>
        <p:spPr>
          <a:xfrm>
            <a:off x="1556657" y="304800"/>
            <a:ext cx="10005423" cy="88558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3600" b="1" i="0">
                <a:latin typeface="Hiragino Kaku Gothic ProN W6" panose="020B0300000000000000" pitchFamily="34" charset="-128"/>
                <a:ea typeface="Hiragino Kaku Gothic ProN W6" panose="020B0300000000000000" pitchFamily="34" charset="-128"/>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89" name="Google Shape;89;p4"/>
          <p:cNvSpPr txBox="1">
            <a:spLocks noGrp="1"/>
          </p:cNvSpPr>
          <p:nvPr>
            <p:ph type="body" idx="1" hasCustomPrompt="1"/>
          </p:nvPr>
        </p:nvSpPr>
        <p:spPr>
          <a:xfrm>
            <a:off x="629920" y="1362493"/>
            <a:ext cx="10932160" cy="4855428"/>
          </a:xfrm>
          <a:prstGeom prst="rect">
            <a:avLst/>
          </a:prstGeom>
        </p:spPr>
        <p:txBody>
          <a:bodyPr spcFirstLastPara="1" wrap="square" lIns="91425" tIns="91425" rIns="91425" bIns="91425" anchor="t" anchorCtr="0">
            <a:normAutofit/>
          </a:bodyPr>
          <a:lstStyle>
            <a:lvl1pPr marL="444500" lvl="0" indent="-301625" fontAlgn="ctr">
              <a:spcBef>
                <a:spcPts val="0"/>
              </a:spcBef>
              <a:spcAft>
                <a:spcPts val="0"/>
              </a:spcAft>
              <a:buSzPct val="100000"/>
              <a:buFont typeface="Arial" panose="020B0604020202020204" pitchFamily="34" charset="0"/>
              <a:buChar char="•"/>
              <a:tabLst/>
              <a:defRPr sz="2800" b="0" i="0">
                <a:latin typeface="Hiragino Kaku Gothic ProN W3" panose="020B0300000000000000" pitchFamily="34" charset="-128"/>
                <a:ea typeface="Hiragino Kaku Gothic ProN W3" panose="020B0300000000000000" pitchFamily="34" charset="-128"/>
              </a:defRPr>
            </a:lvl1pPr>
            <a:lvl2pPr marL="954900" lvl="1" indent="-342900" fontAlgn="ctr">
              <a:spcBef>
                <a:spcPts val="0"/>
              </a:spcBef>
              <a:spcAft>
                <a:spcPts val="0"/>
              </a:spcAft>
              <a:buSzPct val="65000"/>
              <a:buFont typeface="Courier New" panose="02070309020205020404" pitchFamily="49" charset="0"/>
              <a:buChar char="o"/>
              <a:defRPr sz="2400" b="0" i="0">
                <a:latin typeface="Hiragino Kaku Gothic ProN W3" panose="020B0300000000000000" pitchFamily="34" charset="-128"/>
                <a:ea typeface="Hiragino Kaku Gothic ProN W3" panose="020B0300000000000000" pitchFamily="34" charset="-128"/>
              </a:defRPr>
            </a:lvl2pPr>
            <a:lvl3pPr marL="1422900" lvl="2" indent="-342900" fontAlgn="ctr">
              <a:spcBef>
                <a:spcPts val="0"/>
              </a:spcBef>
              <a:spcAft>
                <a:spcPts val="0"/>
              </a:spcAft>
              <a:buSzPct val="100000"/>
              <a:buFont typeface="Arial" panose="020B0604020202020204" pitchFamily="34" charset="0"/>
              <a:buChar char="•"/>
              <a:defRPr sz="2200" b="0" i="0">
                <a:latin typeface="Hiragino Kaku Gothic ProN W3" panose="020B0300000000000000" pitchFamily="34" charset="-128"/>
                <a:ea typeface="Hiragino Kaku Gothic ProN W3" panose="020B0300000000000000" pitchFamily="34" charset="-128"/>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r>
              <a:rPr lang="en-US" dirty="0"/>
              <a:t>1</a:t>
            </a:r>
          </a:p>
          <a:p>
            <a:pPr lvl="1"/>
            <a:r>
              <a:rPr lang="en-US" dirty="0"/>
              <a:t>2</a:t>
            </a:r>
          </a:p>
          <a:p>
            <a:pPr lvl="2"/>
            <a:r>
              <a:rPr lang="en-US" dirty="0"/>
              <a:t>3</a:t>
            </a: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7482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37060-3C80-2E2E-F053-42022C9616C3}"/>
              </a:ext>
            </a:extLst>
          </p:cNvPr>
          <p:cNvSpPr>
            <a:spLocks noGrp="1"/>
          </p:cNvSpPr>
          <p:nvPr>
            <p:ph type="title"/>
          </p:nvPr>
        </p:nvSpPr>
        <p:spPr>
          <a:xfrm>
            <a:off x="838200" y="438411"/>
            <a:ext cx="10515600" cy="889347"/>
          </a:xfrm>
        </p:spPr>
        <p:txBody>
          <a:bodyPr>
            <a:normAutofit/>
          </a:bodyPr>
          <a:lstStyle>
            <a:lvl1pPr>
              <a:defRPr sz="4400">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224489-899E-5AD1-D04C-38C85DF0F1E2}"/>
              </a:ext>
            </a:extLst>
          </p:cNvPr>
          <p:cNvSpPr>
            <a:spLocks noGrp="1"/>
          </p:cNvSpPr>
          <p:nvPr>
            <p:ph idx="1"/>
          </p:nvPr>
        </p:nvSpPr>
        <p:spPr>
          <a:xfrm>
            <a:off x="838200" y="1465545"/>
            <a:ext cx="10515600" cy="4711418"/>
          </a:xfrm>
        </p:spPr>
        <p:txBody>
          <a:bodyPr/>
          <a:lstStyle>
            <a:lvl1pPr>
              <a:defRPr sz="2800">
                <a:latin typeface="Meiryo" panose="020B0604030504040204" pitchFamily="34" charset="-128"/>
                <a:ea typeface="Meiryo" panose="020B0604030504040204" pitchFamily="34" charset="-128"/>
              </a:defRPr>
            </a:lvl1pPr>
            <a:lvl2pPr>
              <a:defRPr sz="2400">
                <a:latin typeface="Meiryo" panose="020B0604030504040204" pitchFamily="34" charset="-128"/>
                <a:ea typeface="Meiryo" panose="020B0604030504040204" pitchFamily="34" charset="-128"/>
              </a:defRPr>
            </a:lvl2pPr>
            <a:lvl3pPr>
              <a:defRPr sz="2200">
                <a:latin typeface="Meiryo" panose="020B0604030504040204" pitchFamily="34" charset="-128"/>
                <a:ea typeface="Meiryo" panose="020B0604030504040204" pitchFamily="34" charset="-128"/>
              </a:defRPr>
            </a:lvl3pPr>
            <a:lvl4pPr>
              <a:defRPr sz="2200">
                <a:latin typeface="Meiryo" panose="020B0604030504040204" pitchFamily="34" charset="-128"/>
                <a:ea typeface="Meiryo" panose="020B0604030504040204" pitchFamily="34" charset="-128"/>
              </a:defRPr>
            </a:lvl4pPr>
            <a:lvl5pPr>
              <a:defRPr sz="2000">
                <a:latin typeface="Meiryo" panose="020B0604030504040204" pitchFamily="34" charset="-128"/>
                <a:ea typeface="Meiryo"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D249412-8047-29F8-8C99-AE56A595E831}"/>
              </a:ext>
            </a:extLst>
          </p:cNvPr>
          <p:cNvSpPr>
            <a:spLocks noGrp="1"/>
          </p:cNvSpPr>
          <p:nvPr>
            <p:ph type="dt" sz="half" idx="10"/>
          </p:nvPr>
        </p:nvSpPr>
        <p:spPr/>
        <p:txBody>
          <a:bodyPr/>
          <a:lstStyle/>
          <a:p>
            <a:fld id="{CCE02700-09CC-D44B-B06F-4DF4C25A63EE}" type="datetime1">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BBCA07FC-F928-3DD0-8476-B06459234E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DAFB8E-4524-18E9-B88F-B93EAE4ADC07}"/>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37984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E97FDB-4837-11B8-8E98-E4FE797910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F93D20-5411-B574-1AEE-25AFCDF56C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836E9E-9143-7D1D-6F4B-80035C0B08F4}"/>
              </a:ext>
            </a:extLst>
          </p:cNvPr>
          <p:cNvSpPr>
            <a:spLocks noGrp="1"/>
          </p:cNvSpPr>
          <p:nvPr>
            <p:ph type="dt" sz="half" idx="10"/>
          </p:nvPr>
        </p:nvSpPr>
        <p:spPr/>
        <p:txBody>
          <a:bodyPr/>
          <a:lstStyle/>
          <a:p>
            <a:fld id="{52F1FFB2-23B6-124B-B933-EF897B879201}" type="datetime1">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870613CC-015D-C57A-E27E-ED89A37BD7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A37058-4EF1-AF95-0288-796315BD10E4}"/>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41814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C078A-5A57-AD3E-811D-62CD41A801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CDD866-1767-94D5-3278-3D3D2012F32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2AFCAA8-271E-7FC9-FD68-08A24B7294C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029E0BC-BEF2-789D-B0DB-AB270350C957}"/>
              </a:ext>
            </a:extLst>
          </p:cNvPr>
          <p:cNvSpPr>
            <a:spLocks noGrp="1"/>
          </p:cNvSpPr>
          <p:nvPr>
            <p:ph type="dt" sz="half" idx="10"/>
          </p:nvPr>
        </p:nvSpPr>
        <p:spPr/>
        <p:txBody>
          <a:bodyPr/>
          <a:lstStyle/>
          <a:p>
            <a:fld id="{397A8971-0265-674A-B263-86A1F1E98DCF}" type="datetime1">
              <a:rPr kumimoji="1" lang="ja-JP" altLang="en-US" smtClean="0"/>
              <a:t>2025/2/18</a:t>
            </a:fld>
            <a:endParaRPr kumimoji="1" lang="ja-JP" altLang="en-US"/>
          </a:p>
        </p:txBody>
      </p:sp>
      <p:sp>
        <p:nvSpPr>
          <p:cNvPr id="6" name="フッター プレースホルダー 5">
            <a:extLst>
              <a:ext uri="{FF2B5EF4-FFF2-40B4-BE49-F238E27FC236}">
                <a16:creationId xmlns:a16="http://schemas.microsoft.com/office/drawing/2014/main" id="{49072A28-C9C7-D6F6-477E-2F0C178D4D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A819A7-64B3-6F98-FA11-A9899E01AEB1}"/>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402640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7D0082-35D3-F1D3-2D0A-9B348ED847B9}"/>
              </a:ext>
            </a:extLst>
          </p:cNvPr>
          <p:cNvSpPr>
            <a:spLocks noGrp="1"/>
          </p:cNvSpPr>
          <p:nvPr>
            <p:ph type="title"/>
          </p:nvPr>
        </p:nvSpPr>
        <p:spPr>
          <a:xfrm>
            <a:off x="839788" y="365125"/>
            <a:ext cx="10515600" cy="1325563"/>
          </a:xfrm>
        </p:spPr>
        <p:txBody>
          <a:bodyPr>
            <a:normAutofit/>
          </a:bodyPr>
          <a:lstStyle>
            <a:lvl1pPr>
              <a:defRPr sz="44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3DB74D-5FDF-1778-892A-B03C1B2AE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888B34-07D7-5815-EF2F-66F3EC1C503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750BD5E-10F2-4D18-A8E6-A69199BC5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98FE213-F073-CA2B-DC85-E59EBAD3CE7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7477308-1E9F-D37A-E2E7-04CDB02DFF8B}"/>
              </a:ext>
            </a:extLst>
          </p:cNvPr>
          <p:cNvSpPr>
            <a:spLocks noGrp="1"/>
          </p:cNvSpPr>
          <p:nvPr>
            <p:ph type="dt" sz="half" idx="10"/>
          </p:nvPr>
        </p:nvSpPr>
        <p:spPr/>
        <p:txBody>
          <a:bodyPr/>
          <a:lstStyle/>
          <a:p>
            <a:fld id="{E9F3D587-22DF-684A-A5AE-BE0665C87D6F}" type="datetime1">
              <a:rPr kumimoji="1" lang="ja-JP" altLang="en-US" smtClean="0"/>
              <a:t>2025/2/18</a:t>
            </a:fld>
            <a:endParaRPr kumimoji="1" lang="ja-JP" altLang="en-US"/>
          </a:p>
        </p:txBody>
      </p:sp>
      <p:sp>
        <p:nvSpPr>
          <p:cNvPr id="8" name="フッター プレースホルダー 7">
            <a:extLst>
              <a:ext uri="{FF2B5EF4-FFF2-40B4-BE49-F238E27FC236}">
                <a16:creationId xmlns:a16="http://schemas.microsoft.com/office/drawing/2014/main" id="{0FF9AA51-4D4E-58B1-DB58-17297DC09D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06BBE63-76B3-7767-DC7E-EC9E6A087CB5}"/>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423732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8F2134-B2E0-5176-A9A9-BA3427CFF1C0}"/>
              </a:ext>
            </a:extLst>
          </p:cNvPr>
          <p:cNvSpPr>
            <a:spLocks noGrp="1"/>
          </p:cNvSpPr>
          <p:nvPr>
            <p:ph type="title"/>
          </p:nvPr>
        </p:nvSpPr>
        <p:spPr/>
        <p:txBody>
          <a:bodyPr>
            <a:normAutofit/>
          </a:bodyPr>
          <a:lstStyle>
            <a:lvl1pPr>
              <a:defRPr sz="2700"/>
            </a:lvl1p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59455F6-BA94-6084-FEBF-C04A398A3CCD}"/>
              </a:ext>
            </a:extLst>
          </p:cNvPr>
          <p:cNvSpPr>
            <a:spLocks noGrp="1"/>
          </p:cNvSpPr>
          <p:nvPr>
            <p:ph type="dt" sz="half" idx="10"/>
          </p:nvPr>
        </p:nvSpPr>
        <p:spPr/>
        <p:txBody>
          <a:bodyPr/>
          <a:lstStyle/>
          <a:p>
            <a:fld id="{01063B33-E14E-1B4A-BBDD-B724CC723714}" type="datetime1">
              <a:rPr kumimoji="1" lang="ja-JP" altLang="en-US" smtClean="0"/>
              <a:t>2025/2/18</a:t>
            </a:fld>
            <a:endParaRPr kumimoji="1" lang="ja-JP" altLang="en-US"/>
          </a:p>
        </p:txBody>
      </p:sp>
      <p:sp>
        <p:nvSpPr>
          <p:cNvPr id="4" name="フッター プレースホルダー 3">
            <a:extLst>
              <a:ext uri="{FF2B5EF4-FFF2-40B4-BE49-F238E27FC236}">
                <a16:creationId xmlns:a16="http://schemas.microsoft.com/office/drawing/2014/main" id="{36A438AB-AD86-2EF2-F121-34F3A468CB5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24306A9-DD17-18AA-E61C-DAC708DC6197}"/>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82255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F7EB18-40E5-E91A-6BA8-7E0EDA6EA06C}"/>
              </a:ext>
            </a:extLst>
          </p:cNvPr>
          <p:cNvSpPr>
            <a:spLocks noGrp="1"/>
          </p:cNvSpPr>
          <p:nvPr>
            <p:ph type="dt" sz="half" idx="10"/>
          </p:nvPr>
        </p:nvSpPr>
        <p:spPr/>
        <p:txBody>
          <a:bodyPr/>
          <a:lstStyle/>
          <a:p>
            <a:fld id="{9FF98258-5BCD-5146-BA1A-4C309FCA11ED}" type="datetime1">
              <a:rPr kumimoji="1" lang="ja-JP" altLang="en-US" smtClean="0"/>
              <a:t>2025/2/18</a:t>
            </a:fld>
            <a:endParaRPr kumimoji="1" lang="ja-JP" altLang="en-US"/>
          </a:p>
        </p:txBody>
      </p:sp>
      <p:sp>
        <p:nvSpPr>
          <p:cNvPr id="3" name="フッター プレースホルダー 2">
            <a:extLst>
              <a:ext uri="{FF2B5EF4-FFF2-40B4-BE49-F238E27FC236}">
                <a16:creationId xmlns:a16="http://schemas.microsoft.com/office/drawing/2014/main" id="{BFB9E058-F677-36A6-F9B3-5A2CA75C0C7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F63DDF-3FFD-D787-994D-293060E35105}"/>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111236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9B448-3DDB-A260-34B7-073B9E03E0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CB31DA-640C-DA41-B3F3-71CB93C2D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76F8C1F-B816-9BF8-9BBB-1E39A8EC8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E864D7-69DE-5F47-86E2-2ACC0C2ED5BB}"/>
              </a:ext>
            </a:extLst>
          </p:cNvPr>
          <p:cNvSpPr>
            <a:spLocks noGrp="1"/>
          </p:cNvSpPr>
          <p:nvPr>
            <p:ph type="dt" sz="half" idx="10"/>
          </p:nvPr>
        </p:nvSpPr>
        <p:spPr/>
        <p:txBody>
          <a:bodyPr/>
          <a:lstStyle/>
          <a:p>
            <a:fld id="{2E5DDB52-DF3B-D440-BE39-378BF0F1C506}" type="datetime1">
              <a:rPr kumimoji="1" lang="ja-JP" altLang="en-US" smtClean="0"/>
              <a:t>2025/2/18</a:t>
            </a:fld>
            <a:endParaRPr kumimoji="1" lang="ja-JP" altLang="en-US"/>
          </a:p>
        </p:txBody>
      </p:sp>
      <p:sp>
        <p:nvSpPr>
          <p:cNvPr id="6" name="フッター プレースホルダー 5">
            <a:extLst>
              <a:ext uri="{FF2B5EF4-FFF2-40B4-BE49-F238E27FC236}">
                <a16:creationId xmlns:a16="http://schemas.microsoft.com/office/drawing/2014/main" id="{C710F01F-0A2E-3222-974E-AB78DB994C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A99CE9-EACD-D32D-9325-38F8A6733D8E}"/>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162027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2522B-FF4B-4A56-56AE-E35AC37C2A4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0F13833-0DC4-8DDC-80B3-EA202E463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6903C246-8667-22C4-13FC-B69B6730A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011D670-C4C8-C1D5-EF42-579E70D7B64F}"/>
              </a:ext>
            </a:extLst>
          </p:cNvPr>
          <p:cNvSpPr>
            <a:spLocks noGrp="1"/>
          </p:cNvSpPr>
          <p:nvPr>
            <p:ph type="dt" sz="half" idx="10"/>
          </p:nvPr>
        </p:nvSpPr>
        <p:spPr/>
        <p:txBody>
          <a:bodyPr/>
          <a:lstStyle/>
          <a:p>
            <a:fld id="{DE60E7B3-8FBB-A64D-BC2C-51E382073ADA}" type="datetime1">
              <a:rPr kumimoji="1" lang="ja-JP" altLang="en-US" smtClean="0"/>
              <a:t>2025/2/18</a:t>
            </a:fld>
            <a:endParaRPr kumimoji="1" lang="ja-JP" altLang="en-US"/>
          </a:p>
        </p:txBody>
      </p:sp>
      <p:sp>
        <p:nvSpPr>
          <p:cNvPr id="6" name="フッター プレースホルダー 5">
            <a:extLst>
              <a:ext uri="{FF2B5EF4-FFF2-40B4-BE49-F238E27FC236}">
                <a16:creationId xmlns:a16="http://schemas.microsoft.com/office/drawing/2014/main" id="{011D62E9-2B93-4060-9A86-2653D48029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895EF8-5600-733E-9EDB-0606381F516A}"/>
              </a:ext>
            </a:extLst>
          </p:cNvPr>
          <p:cNvSpPr>
            <a:spLocks noGrp="1"/>
          </p:cNvSpPr>
          <p:nvPr>
            <p:ph type="sldNum" sz="quarter" idx="12"/>
          </p:nvPr>
        </p:nvSpPr>
        <p:spPr/>
        <p:txBody>
          <a:body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182677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FE7261E-7817-EAE7-D5DA-ED21CD132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4A3257-067E-58C0-F24E-ABD18ED23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F18EAC61-10D3-B22B-547D-D0FE0D4F8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560F1B-3665-964F-9AE3-043980143CAE}" type="datetime1">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8B2C6ADF-4BED-D48F-D19D-D95A62C1D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3DCB700-DDCC-4C55-D86B-D956E3068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E39FC4-6479-41AC-BBE6-1F53D5005476}" type="slidenum">
              <a:rPr kumimoji="1" lang="ja-JP" altLang="en-US" smtClean="0"/>
              <a:t>‹#›</a:t>
            </a:fld>
            <a:endParaRPr kumimoji="1" lang="ja-JP" altLang="en-US"/>
          </a:p>
        </p:txBody>
      </p:sp>
    </p:spTree>
    <p:extLst>
      <p:ext uri="{BB962C8B-B14F-4D97-AF65-F5344CB8AC3E}">
        <p14:creationId xmlns:p14="http://schemas.microsoft.com/office/powerpoint/2010/main" val="38018277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3951C-0E44-FAFE-303D-6F324BBAF372}"/>
              </a:ext>
            </a:extLst>
          </p:cNvPr>
          <p:cNvSpPr>
            <a:spLocks noGrp="1"/>
          </p:cNvSpPr>
          <p:nvPr>
            <p:ph type="ctrTitle"/>
          </p:nvPr>
        </p:nvSpPr>
        <p:spPr>
          <a:xfrm>
            <a:off x="179037" y="522514"/>
            <a:ext cx="11833925" cy="2906486"/>
          </a:xfrm>
        </p:spPr>
        <p:txBody>
          <a:bodyPr>
            <a:normAutofit/>
          </a:bodyPr>
          <a:lstStyle/>
          <a:p>
            <a:r>
              <a:rPr kumimoji="1" lang="en-US" altLang="ja-JP" sz="4400" dirty="0" err="1">
                <a:latin typeface="Meiryo" panose="020B0604030504040204" pitchFamily="34" charset="-128"/>
                <a:ea typeface="Meiryo" panose="020B0604030504040204" pitchFamily="34" charset="-128"/>
              </a:rPr>
              <a:t>uBPF</a:t>
            </a:r>
            <a:r>
              <a:rPr kumimoji="1" lang="ja-JP" altLang="en-US" sz="4400">
                <a:latin typeface="Meiryo" panose="020B0604030504040204" pitchFamily="34" charset="-128"/>
                <a:ea typeface="Meiryo" panose="020B0604030504040204" pitchFamily="34" charset="-128"/>
              </a:rPr>
              <a:t>プログラムを用いた</a:t>
            </a:r>
            <a:br>
              <a:rPr kumimoji="1" lang="en-US" altLang="ja-JP" sz="4400" dirty="0">
                <a:latin typeface="Meiryo" panose="020B0604030504040204" pitchFamily="34" charset="-128"/>
                <a:ea typeface="Meiryo" panose="020B0604030504040204" pitchFamily="34" charset="-128"/>
              </a:rPr>
            </a:br>
            <a:r>
              <a:rPr lang="ja-JP" altLang="en-US" sz="4400">
                <a:effectLst/>
                <a:latin typeface="Meiryo" panose="020B0604030504040204" pitchFamily="34" charset="-128"/>
                <a:ea typeface="Meiryo" panose="020B0604030504040204" pitchFamily="34" charset="-128"/>
              </a:rPr>
              <a:t>データ一括取得による</a:t>
            </a:r>
            <a:r>
              <a:rPr kumimoji="1" lang="ja-JP" altLang="en-US" sz="4400">
                <a:latin typeface="Meiryo" panose="020B0604030504040204" pitchFamily="34" charset="-128"/>
                <a:ea typeface="Meiryo" panose="020B0604030504040204" pitchFamily="34" charset="-128"/>
              </a:rPr>
              <a:t>機密</a:t>
            </a:r>
            <a:r>
              <a:rPr kumimoji="1" lang="en" altLang="ja-JP" sz="4400" dirty="0">
                <a:latin typeface="Meiryo" panose="020B0604030504040204" pitchFamily="34" charset="-128"/>
                <a:ea typeface="Meiryo" panose="020B0604030504040204" pitchFamily="34" charset="-128"/>
              </a:rPr>
              <a:t>VM</a:t>
            </a:r>
            <a:r>
              <a:rPr kumimoji="1" lang="ja-JP" altLang="en-US" sz="4400">
                <a:latin typeface="Meiryo" panose="020B0604030504040204" pitchFamily="34" charset="-128"/>
                <a:ea typeface="Meiryo" panose="020B0604030504040204" pitchFamily="34" charset="-128"/>
              </a:rPr>
              <a:t>の</a:t>
            </a:r>
            <a:r>
              <a:rPr lang="ja-JP" altLang="en-US" sz="4400">
                <a:latin typeface="Meiryo" panose="020B0604030504040204" pitchFamily="34" charset="-128"/>
                <a:ea typeface="Meiryo" panose="020B0604030504040204" pitchFamily="34" charset="-128"/>
              </a:rPr>
              <a:t>高速な</a:t>
            </a:r>
            <a:r>
              <a:rPr kumimoji="1" lang="ja-JP" altLang="en-US" sz="4400">
                <a:latin typeface="Meiryo" panose="020B0604030504040204" pitchFamily="34" charset="-128"/>
                <a:ea typeface="Meiryo" panose="020B0604030504040204" pitchFamily="34" charset="-128"/>
              </a:rPr>
              <a:t>監視</a:t>
            </a:r>
          </a:p>
        </p:txBody>
      </p:sp>
      <p:sp>
        <p:nvSpPr>
          <p:cNvPr id="3" name="字幕 2">
            <a:extLst>
              <a:ext uri="{FF2B5EF4-FFF2-40B4-BE49-F238E27FC236}">
                <a16:creationId xmlns:a16="http://schemas.microsoft.com/office/drawing/2014/main" id="{2194BF9A-0CBC-5EFC-D3D7-82E3AB3523F8}"/>
              </a:ext>
            </a:extLst>
          </p:cNvPr>
          <p:cNvSpPr>
            <a:spLocks noGrp="1"/>
          </p:cNvSpPr>
          <p:nvPr>
            <p:ph type="subTitle" idx="1"/>
          </p:nvPr>
        </p:nvSpPr>
        <p:spPr/>
        <p:txBody>
          <a:bodyPr>
            <a:normAutofit/>
          </a:bodyPr>
          <a:lstStyle/>
          <a:p>
            <a:r>
              <a:rPr kumimoji="1" lang="ja-JP" altLang="en-US" sz="2800">
                <a:latin typeface="Meiryo" panose="020B0604030504040204" pitchFamily="34" charset="-128"/>
                <a:ea typeface="Meiryo" panose="020B0604030504040204" pitchFamily="34" charset="-128"/>
              </a:rPr>
              <a:t>九州工業大学 情報工学部 </a:t>
            </a:r>
            <a:endParaRPr kumimoji="1" lang="en-US" altLang="ja-JP" sz="2800" dirty="0">
              <a:latin typeface="Meiryo" panose="020B0604030504040204" pitchFamily="34" charset="-128"/>
              <a:ea typeface="Meiryo" panose="020B0604030504040204" pitchFamily="34" charset="-128"/>
            </a:endParaRPr>
          </a:p>
          <a:p>
            <a:r>
              <a:rPr kumimoji="1" lang="ja-JP" altLang="en-US" sz="2800">
                <a:latin typeface="Meiryo" panose="020B0604030504040204" pitchFamily="34" charset="-128"/>
                <a:ea typeface="Meiryo" panose="020B0604030504040204" pitchFamily="34" charset="-128"/>
              </a:rPr>
              <a:t>情報・通信工学科</a:t>
            </a:r>
            <a:r>
              <a:rPr kumimoji="1" lang="en-US" altLang="ja-JP" sz="2800" dirty="0">
                <a:latin typeface="Meiryo" panose="020B0604030504040204" pitchFamily="34" charset="-128"/>
                <a:ea typeface="Meiryo" panose="020B0604030504040204" pitchFamily="34" charset="-128"/>
              </a:rPr>
              <a:t> </a:t>
            </a:r>
            <a:r>
              <a:rPr lang="ja-JP" altLang="en-US" sz="2800">
                <a:latin typeface="Meiryo" panose="020B0604030504040204" pitchFamily="34" charset="-128"/>
                <a:ea typeface="Meiryo" panose="020B0604030504040204" pitchFamily="34" charset="-128"/>
              </a:rPr>
              <a:t>光来研究室</a:t>
            </a:r>
            <a:endParaRPr lang="en-US" altLang="ja-JP" sz="2800" dirty="0">
              <a:latin typeface="Meiryo" panose="020B0604030504040204" pitchFamily="34" charset="-128"/>
              <a:ea typeface="Meiryo" panose="020B0604030504040204" pitchFamily="34" charset="-128"/>
            </a:endParaRPr>
          </a:p>
          <a:p>
            <a:r>
              <a:rPr kumimoji="1" lang="en-US" altLang="ja-JP" sz="2800" dirty="0">
                <a:latin typeface="Meiryo" panose="020B0604030504040204" pitchFamily="34" charset="-128"/>
                <a:ea typeface="Meiryo" panose="020B0604030504040204" pitchFamily="34" charset="-128"/>
              </a:rPr>
              <a:t>212C1161 </a:t>
            </a:r>
            <a:r>
              <a:rPr kumimoji="1" lang="ja-JP" altLang="en-US" sz="2800">
                <a:latin typeface="Meiryo" panose="020B0604030504040204" pitchFamily="34" charset="-128"/>
                <a:ea typeface="Meiryo" panose="020B0604030504040204" pitchFamily="34" charset="-128"/>
              </a:rPr>
              <a:t>山口紘輝</a:t>
            </a:r>
          </a:p>
        </p:txBody>
      </p:sp>
      <p:sp>
        <p:nvSpPr>
          <p:cNvPr id="5" name="スライド番号プレースホルダー 4">
            <a:extLst>
              <a:ext uri="{FF2B5EF4-FFF2-40B4-BE49-F238E27FC236}">
                <a16:creationId xmlns:a16="http://schemas.microsoft.com/office/drawing/2014/main" id="{DF3B6713-84E1-FC33-BC9C-15A0547A1D79}"/>
              </a:ext>
            </a:extLst>
          </p:cNvPr>
          <p:cNvSpPr>
            <a:spLocks noGrp="1"/>
          </p:cNvSpPr>
          <p:nvPr>
            <p:ph type="sldNum" sz="quarter" idx="12"/>
          </p:nvPr>
        </p:nvSpPr>
        <p:spPr/>
        <p:txBody>
          <a:bodyPr/>
          <a:lstStyle/>
          <a:p>
            <a:fld id="{EEE39FC4-6479-41AC-BBE6-1F53D5005476}" type="slidenum">
              <a:rPr kumimoji="1" lang="ja-JP" altLang="en-US" smtClean="0">
                <a:latin typeface="Meiryo" panose="020B0604030504040204" pitchFamily="34" charset="-128"/>
                <a:ea typeface="Meiryo" panose="020B0604030504040204" pitchFamily="34" charset="-128"/>
              </a:rPr>
              <a:t>1</a:t>
            </a:fld>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6533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ja-JP" altLang="en-US" sz="3600"/>
              <a:t>まとめ</a:t>
            </a:r>
            <a:endParaRPr kumimoji="1" lang="ja-JP" altLang="en-US" sz="3600"/>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4720660"/>
          </a:xfrm>
        </p:spPr>
        <p:txBody>
          <a:bodyPr>
            <a:normAutofit/>
          </a:bodyPr>
          <a:lstStyle/>
          <a:p>
            <a:r>
              <a:rPr lang="en-US" altLang="ja-JP" dirty="0"/>
              <a:t>BIOS</a:t>
            </a:r>
            <a:r>
              <a:rPr lang="ja-JP" altLang="en-US"/>
              <a:t>に</a:t>
            </a:r>
            <a:r>
              <a:rPr lang="en-US" altLang="ja-JP" dirty="0" err="1"/>
              <a:t>uBPF</a:t>
            </a:r>
            <a:r>
              <a:rPr lang="ja-JP" altLang="en-US"/>
              <a:t>プログラムを送り込んでメモリデータを一括取得する</a:t>
            </a:r>
            <a:r>
              <a:rPr lang="en-US" altLang="ja-JP" dirty="0" err="1">
                <a:solidFill>
                  <a:srgbClr val="0083B3"/>
                </a:solidFill>
              </a:rPr>
              <a:t>uBPF</a:t>
            </a:r>
            <a:r>
              <a:rPr lang="en-US" altLang="ja-JP" dirty="0">
                <a:solidFill>
                  <a:srgbClr val="0083B3"/>
                </a:solidFill>
              </a:rPr>
              <a:t>-SV</a:t>
            </a:r>
            <a:r>
              <a:rPr lang="ja-JP" altLang="en-US"/>
              <a:t>を提案</a:t>
            </a:r>
            <a:endParaRPr lang="en-US" altLang="ja-JP" dirty="0"/>
          </a:p>
          <a:p>
            <a:pPr lvl="1"/>
            <a:r>
              <a:rPr lang="en-US" altLang="ja-JP" dirty="0"/>
              <a:t>CPU</a:t>
            </a:r>
            <a:r>
              <a:rPr lang="ja-JP" altLang="en-US"/>
              <a:t>のシステム管理モードを用いて</a:t>
            </a:r>
            <a:r>
              <a:rPr lang="en-US" altLang="ja-JP" dirty="0" err="1"/>
              <a:t>uBPF</a:t>
            </a:r>
            <a:r>
              <a:rPr lang="ja-JP" altLang="en-US"/>
              <a:t>プログラムを保護</a:t>
            </a:r>
          </a:p>
          <a:p>
            <a:pPr lvl="1"/>
            <a:r>
              <a:rPr lang="en-US" altLang="ja-JP" dirty="0" err="1"/>
              <a:t>uBPF</a:t>
            </a:r>
            <a:r>
              <a:rPr lang="ja-JP" altLang="en-US"/>
              <a:t>プログラムのロード時に検証を行い</a:t>
            </a:r>
            <a:r>
              <a:rPr lang="en-US" altLang="ja-JP" dirty="0"/>
              <a:t>BIOS</a:t>
            </a:r>
            <a:r>
              <a:rPr lang="ja-JP" altLang="en-US"/>
              <a:t>内で安全に実行</a:t>
            </a:r>
          </a:p>
          <a:p>
            <a:pPr lvl="1"/>
            <a:r>
              <a:rPr lang="en-US" altLang="ja-JP" dirty="0" err="1"/>
              <a:t>uBPF</a:t>
            </a:r>
            <a:r>
              <a:rPr lang="ja-JP" altLang="en-US"/>
              <a:t>プログラムはヘルパー関数を用いて外部メモリに安全にアクセス</a:t>
            </a:r>
            <a:endParaRPr lang="en-US" altLang="ja-JP" dirty="0"/>
          </a:p>
          <a:p>
            <a:pPr lvl="1"/>
            <a:r>
              <a:rPr lang="ja-JP" altLang="en-US"/>
              <a:t>一括取得により監視性能が向上することを確認</a:t>
            </a:r>
            <a:endParaRPr lang="en-US" altLang="ja-JP" dirty="0"/>
          </a:p>
          <a:p>
            <a:r>
              <a:rPr lang="ja-JP" altLang="en-US"/>
              <a:t>今後の課題</a:t>
            </a:r>
            <a:endParaRPr lang="en-US" altLang="ja-JP" dirty="0"/>
          </a:p>
          <a:p>
            <a:pPr lvl="1"/>
            <a:r>
              <a:rPr lang="en-US" altLang="ja-JP" dirty="0" err="1"/>
              <a:t>uBPF</a:t>
            </a:r>
            <a:r>
              <a:rPr lang="ja-JP" altLang="en-US"/>
              <a:t>プログラムを用いて複雑な</a:t>
            </a:r>
            <a:r>
              <a:rPr lang="en-US" altLang="ja-JP" dirty="0"/>
              <a:t>OS</a:t>
            </a:r>
            <a:r>
              <a:rPr lang="ja-JP" altLang="en-US"/>
              <a:t>データを解析できるようにする</a:t>
            </a:r>
            <a:endParaRPr lang="en-US" altLang="ja-JP" dirty="0"/>
          </a:p>
          <a:p>
            <a:pPr lvl="1"/>
            <a:r>
              <a:rPr lang="en-US" altLang="ja-JP" dirty="0" err="1"/>
              <a:t>uBPF</a:t>
            </a:r>
            <a:r>
              <a:rPr lang="ja-JP" altLang="en-US"/>
              <a:t>プログラムを</a:t>
            </a:r>
            <a:r>
              <a:rPr lang="en-US" altLang="ja-JP" dirty="0"/>
              <a:t>JIT</a:t>
            </a:r>
            <a:r>
              <a:rPr lang="ja-JP" altLang="en-US"/>
              <a:t>コンパイルして性能向上</a:t>
            </a:r>
            <a:endParaRPr lang="en-US" altLang="ja-JP" dirty="0"/>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10</a:t>
            </a:fld>
            <a:endParaRPr kumimoji="1" lang="ja-JP" altLang="en-US"/>
          </a:p>
        </p:txBody>
      </p:sp>
    </p:spTree>
    <p:extLst>
      <p:ext uri="{BB962C8B-B14F-4D97-AF65-F5344CB8AC3E}">
        <p14:creationId xmlns:p14="http://schemas.microsoft.com/office/powerpoint/2010/main" val="156463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2194BF9A-0CBC-5EFC-D3D7-82E3AB3523F8}"/>
              </a:ext>
            </a:extLst>
          </p:cNvPr>
          <p:cNvSpPr>
            <a:spLocks noGrp="1"/>
          </p:cNvSpPr>
          <p:nvPr>
            <p:ph type="subTitle" idx="1"/>
          </p:nvPr>
        </p:nvSpPr>
        <p:spPr/>
        <p:txBody>
          <a:bodyPr>
            <a:normAutofit/>
          </a:bodyPr>
          <a:lstStyle/>
          <a:p>
            <a:r>
              <a:rPr kumimoji="1" lang="ja-JP" altLang="en-US" sz="2800">
                <a:latin typeface="Meiryo" panose="020B0604030504040204" pitchFamily="34" charset="-128"/>
                <a:ea typeface="Meiryo" panose="020B0604030504040204" pitchFamily="34" charset="-128"/>
              </a:rPr>
              <a:t>九州工業大学 情報工学部 情報・通信工学科</a:t>
            </a:r>
            <a:endParaRPr kumimoji="1" lang="en-US" altLang="ja-JP" sz="28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光来研究室</a:t>
            </a:r>
            <a:endParaRPr lang="en-US" altLang="ja-JP" sz="2800" dirty="0">
              <a:latin typeface="Meiryo" panose="020B0604030504040204" pitchFamily="34" charset="-128"/>
              <a:ea typeface="Meiryo" panose="020B0604030504040204" pitchFamily="34" charset="-128"/>
            </a:endParaRPr>
          </a:p>
          <a:p>
            <a:r>
              <a:rPr kumimoji="1" lang="en-US" altLang="ja-JP" sz="2800" dirty="0">
                <a:latin typeface="Meiryo" panose="020B0604030504040204" pitchFamily="34" charset="-128"/>
                <a:ea typeface="Meiryo" panose="020B0604030504040204" pitchFamily="34" charset="-128"/>
              </a:rPr>
              <a:t>212C1161 </a:t>
            </a:r>
            <a:r>
              <a:rPr kumimoji="1" lang="ja-JP" altLang="en-US" sz="2800">
                <a:latin typeface="Meiryo" panose="020B0604030504040204" pitchFamily="34" charset="-128"/>
                <a:ea typeface="Meiryo" panose="020B0604030504040204" pitchFamily="34" charset="-128"/>
              </a:rPr>
              <a:t>山口紘輝</a:t>
            </a:r>
          </a:p>
        </p:txBody>
      </p:sp>
      <p:sp>
        <p:nvSpPr>
          <p:cNvPr id="5" name="スライド番号プレースホルダー 4">
            <a:extLst>
              <a:ext uri="{FF2B5EF4-FFF2-40B4-BE49-F238E27FC236}">
                <a16:creationId xmlns:a16="http://schemas.microsoft.com/office/drawing/2014/main" id="{DF3B6713-84E1-FC33-BC9C-15A0547A1D79}"/>
              </a:ext>
            </a:extLst>
          </p:cNvPr>
          <p:cNvSpPr>
            <a:spLocks noGrp="1"/>
          </p:cNvSpPr>
          <p:nvPr>
            <p:ph type="sldNum" sz="quarter" idx="12"/>
          </p:nvPr>
        </p:nvSpPr>
        <p:spPr/>
        <p:txBody>
          <a:bodyPr/>
          <a:lstStyle/>
          <a:p>
            <a:fld id="{EEE39FC4-6479-41AC-BBE6-1F53D5005476}" type="slidenum">
              <a:rPr kumimoji="1" lang="ja-JP" altLang="en-US" smtClean="0">
                <a:latin typeface="Meiryo" panose="020B0604030504040204" pitchFamily="34" charset="-128"/>
                <a:ea typeface="Meiryo" panose="020B0604030504040204" pitchFamily="34" charset="-128"/>
              </a:rPr>
              <a:t>11</a:t>
            </a:fld>
            <a:endParaRPr kumimoji="1" lang="ja-JP" altLang="en-US">
              <a:latin typeface="Meiryo" panose="020B0604030504040204" pitchFamily="34" charset="-128"/>
              <a:ea typeface="Meiryo" panose="020B0604030504040204" pitchFamily="34" charset="-128"/>
            </a:endParaRPr>
          </a:p>
        </p:txBody>
      </p:sp>
      <p:sp>
        <p:nvSpPr>
          <p:cNvPr id="7" name="タイトル 1">
            <a:extLst>
              <a:ext uri="{FF2B5EF4-FFF2-40B4-BE49-F238E27FC236}">
                <a16:creationId xmlns:a16="http://schemas.microsoft.com/office/drawing/2014/main" id="{284B7BF0-799A-1CF9-5004-80599642CC34}"/>
              </a:ext>
            </a:extLst>
          </p:cNvPr>
          <p:cNvSpPr txBox="1">
            <a:spLocks/>
          </p:cNvSpPr>
          <p:nvPr/>
        </p:nvSpPr>
        <p:spPr>
          <a:xfrm>
            <a:off x="179037" y="522514"/>
            <a:ext cx="11833925" cy="29064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a:solidFill>
                  <a:schemeClr val="tx1"/>
                </a:solidFill>
                <a:latin typeface="+mj-lt"/>
                <a:ea typeface="+mj-ea"/>
                <a:cs typeface="+mj-cs"/>
              </a:defRPr>
            </a:lvl1pPr>
          </a:lstStyle>
          <a:p>
            <a:r>
              <a:rPr lang="en-US" altLang="ja-JP" sz="4400" dirty="0" err="1">
                <a:latin typeface="Meiryo" panose="020B0604030504040204" pitchFamily="34" charset="-128"/>
                <a:ea typeface="Meiryo" panose="020B0604030504040204" pitchFamily="34" charset="-128"/>
              </a:rPr>
              <a:t>uBPF</a:t>
            </a:r>
            <a:r>
              <a:rPr lang="ja-JP" altLang="en-US" sz="4400">
                <a:latin typeface="Meiryo" panose="020B0604030504040204" pitchFamily="34" charset="-128"/>
                <a:ea typeface="Meiryo" panose="020B0604030504040204" pitchFamily="34" charset="-128"/>
              </a:rPr>
              <a:t>プログラムを用いた</a:t>
            </a:r>
            <a:br>
              <a:rPr lang="en-US" altLang="ja-JP" sz="4400" dirty="0">
                <a:latin typeface="Meiryo" panose="020B0604030504040204" pitchFamily="34" charset="-128"/>
                <a:ea typeface="Meiryo" panose="020B0604030504040204" pitchFamily="34" charset="-128"/>
              </a:rPr>
            </a:br>
            <a:r>
              <a:rPr lang="ja-JP" altLang="en-US" sz="4400">
                <a:latin typeface="Meiryo" panose="020B0604030504040204" pitchFamily="34" charset="-128"/>
                <a:ea typeface="Meiryo" panose="020B0604030504040204" pitchFamily="34" charset="-128"/>
              </a:rPr>
              <a:t>データ一括取得による機密</a:t>
            </a:r>
            <a:r>
              <a:rPr lang="en" altLang="ja-JP" sz="4400" dirty="0">
                <a:latin typeface="Meiryo" panose="020B0604030504040204" pitchFamily="34" charset="-128"/>
                <a:ea typeface="Meiryo" panose="020B0604030504040204" pitchFamily="34" charset="-128"/>
              </a:rPr>
              <a:t>VM</a:t>
            </a:r>
            <a:r>
              <a:rPr lang="ja-JP" altLang="en-US" sz="4400">
                <a:latin typeface="Meiryo" panose="020B0604030504040204" pitchFamily="34" charset="-128"/>
                <a:ea typeface="Meiryo" panose="020B0604030504040204" pitchFamily="34" charset="-128"/>
              </a:rPr>
              <a:t>の高速な監視</a:t>
            </a:r>
          </a:p>
        </p:txBody>
      </p:sp>
    </p:spTree>
    <p:extLst>
      <p:ext uri="{BB962C8B-B14F-4D97-AF65-F5344CB8AC3E}">
        <p14:creationId xmlns:p14="http://schemas.microsoft.com/office/powerpoint/2010/main" val="188610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latin typeface="+mn-ea"/>
                <a:ea typeface="+mn-ea"/>
              </a:rPr>
              <a:t>メモリデータのキャッシュ</a:t>
            </a: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2862637"/>
          </a:xfrm>
        </p:spPr>
        <p:txBody>
          <a:bodyPr>
            <a:normAutofit/>
          </a:bodyPr>
          <a:lstStyle/>
          <a:p>
            <a:r>
              <a:rPr lang="en-US" altLang="ja-JP" dirty="0">
                <a:latin typeface="+mn-ea"/>
                <a:ea typeface="+mn-ea"/>
              </a:rPr>
              <a:t>IDS</a:t>
            </a:r>
            <a:r>
              <a:rPr lang="ja-JP" altLang="en-US">
                <a:latin typeface="+mn-ea"/>
                <a:ea typeface="+mn-ea"/>
              </a:rPr>
              <a:t>は共有メモリに格納されたメモリデータを取得</a:t>
            </a:r>
            <a:endParaRPr lang="en-US" altLang="ja-JP" dirty="0">
              <a:latin typeface="+mn-ea"/>
              <a:ea typeface="+mn-ea"/>
            </a:endParaRPr>
          </a:p>
          <a:p>
            <a:pPr lvl="1"/>
            <a:r>
              <a:rPr lang="ja-JP" altLang="en-US">
                <a:latin typeface="+mn-ea"/>
                <a:ea typeface="+mn-ea"/>
              </a:rPr>
              <a:t>一連のデータを取得し終わるまで繰り返し取得</a:t>
            </a:r>
            <a:endParaRPr lang="en-US" altLang="ja-JP" dirty="0">
              <a:latin typeface="+mn-ea"/>
              <a:ea typeface="+mn-ea"/>
            </a:endParaRPr>
          </a:p>
          <a:p>
            <a:r>
              <a:rPr lang="ja-JP" altLang="en-US">
                <a:latin typeface="+mn-ea"/>
                <a:ea typeface="+mn-ea"/>
              </a:rPr>
              <a:t>共有メモリ上のメモリデータを</a:t>
            </a:r>
            <a:r>
              <a:rPr lang="en-US" altLang="ja-JP" dirty="0">
                <a:latin typeface="+mn-ea"/>
                <a:ea typeface="+mn-ea"/>
              </a:rPr>
              <a:t>IDS VM</a:t>
            </a:r>
            <a:r>
              <a:rPr lang="ja-JP" altLang="en-US">
                <a:latin typeface="+mn-ea"/>
                <a:ea typeface="+mn-ea"/>
              </a:rPr>
              <a:t>内でキャッシュ</a:t>
            </a:r>
            <a:endParaRPr lang="en-US" altLang="ja-JP" dirty="0">
              <a:latin typeface="+mn-ea"/>
              <a:ea typeface="+mn-ea"/>
            </a:endParaRPr>
          </a:p>
          <a:p>
            <a:pPr lvl="1"/>
            <a:r>
              <a:rPr lang="ja-JP" altLang="en-US">
                <a:latin typeface="+mn-ea"/>
                <a:ea typeface="+mn-ea"/>
              </a:rPr>
              <a:t>仮想アドレスをキーとするハッシュ表に登録</a:t>
            </a:r>
            <a:endParaRPr lang="en-US" altLang="ja-JP" dirty="0">
              <a:latin typeface="+mn-ea"/>
              <a:ea typeface="+mn-ea"/>
            </a:endParaRPr>
          </a:p>
          <a:p>
            <a:r>
              <a:rPr lang="en-JP" altLang="ja-JP" dirty="0">
                <a:latin typeface="+mn-ea"/>
                <a:ea typeface="+mn-ea"/>
              </a:rPr>
              <a:t>IDS</a:t>
            </a:r>
            <a:r>
              <a:rPr lang="ja-JP" altLang="en-US">
                <a:latin typeface="+mn-ea"/>
                <a:ea typeface="+mn-ea"/>
              </a:rPr>
              <a:t>が</a:t>
            </a:r>
            <a:r>
              <a:rPr lang="en-US" altLang="ja-JP" dirty="0">
                <a:latin typeface="+mn-ea"/>
                <a:ea typeface="+mn-ea"/>
              </a:rPr>
              <a:t>OS</a:t>
            </a:r>
            <a:r>
              <a:rPr lang="ja-JP" altLang="en-US">
                <a:latin typeface="+mn-ea"/>
                <a:ea typeface="+mn-ea"/>
              </a:rPr>
              <a:t>データを必要とした時にキャッシュから取り出す</a:t>
            </a:r>
            <a:endParaRPr lang="en-US" altLang="ja-JP" dirty="0">
              <a:latin typeface="+mn-ea"/>
              <a:ea typeface="+mn-ea"/>
            </a:endParaRPr>
          </a:p>
          <a:p>
            <a:pPr lvl="1"/>
            <a:endParaRPr lang="en-US" altLang="ja-JP" dirty="0">
              <a:latin typeface="+mn-ea"/>
              <a:ea typeface="+mn-ea"/>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latin typeface="+mn-ea"/>
              </a:rPr>
              <a:t>12</a:t>
            </a:fld>
            <a:endParaRPr kumimoji="1" lang="ja-JP" altLang="en-US">
              <a:latin typeface="+mn-ea"/>
            </a:endParaRPr>
          </a:p>
        </p:txBody>
      </p:sp>
      <p:sp>
        <p:nvSpPr>
          <p:cNvPr id="18" name="正方形/長方形 7">
            <a:extLst>
              <a:ext uri="{FF2B5EF4-FFF2-40B4-BE49-F238E27FC236}">
                <a16:creationId xmlns:a16="http://schemas.microsoft.com/office/drawing/2014/main" id="{F0FE2E19-9FED-6612-E753-8A330F2BAD86}"/>
              </a:ext>
            </a:extLst>
          </p:cNvPr>
          <p:cNvSpPr/>
          <p:nvPr/>
        </p:nvSpPr>
        <p:spPr>
          <a:xfrm>
            <a:off x="6705520" y="5325318"/>
            <a:ext cx="1457863" cy="4658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n-ea"/>
              </a:rPr>
              <a:t>共有メモリ</a:t>
            </a:r>
          </a:p>
        </p:txBody>
      </p:sp>
      <p:sp>
        <p:nvSpPr>
          <p:cNvPr id="8" name="TextBox 7">
            <a:extLst>
              <a:ext uri="{FF2B5EF4-FFF2-40B4-BE49-F238E27FC236}">
                <a16:creationId xmlns:a16="http://schemas.microsoft.com/office/drawing/2014/main" id="{5983EFCC-D16B-1749-C2F1-155C64820358}"/>
              </a:ext>
            </a:extLst>
          </p:cNvPr>
          <p:cNvSpPr txBox="1"/>
          <p:nvPr/>
        </p:nvSpPr>
        <p:spPr>
          <a:xfrm>
            <a:off x="3904073" y="3966565"/>
            <a:ext cx="979755" cy="369332"/>
          </a:xfrm>
          <a:prstGeom prst="rect">
            <a:avLst/>
          </a:prstGeom>
          <a:noFill/>
        </p:spPr>
        <p:txBody>
          <a:bodyPr wrap="none" rtlCol="0">
            <a:spAutoFit/>
          </a:bodyPr>
          <a:lstStyle/>
          <a:p>
            <a:r>
              <a:rPr lang="en-JP" dirty="0">
                <a:latin typeface="+mn-ea"/>
              </a:rPr>
              <a:t>IDS VM</a:t>
            </a:r>
          </a:p>
        </p:txBody>
      </p:sp>
      <p:sp>
        <p:nvSpPr>
          <p:cNvPr id="7" name="四角形: 角を丸くする 6">
            <a:extLst>
              <a:ext uri="{FF2B5EF4-FFF2-40B4-BE49-F238E27FC236}">
                <a16:creationId xmlns:a16="http://schemas.microsoft.com/office/drawing/2014/main" id="{06499EFF-2127-6691-14F1-65D8FE97AAF4}"/>
              </a:ext>
            </a:extLst>
          </p:cNvPr>
          <p:cNvSpPr/>
          <p:nvPr/>
        </p:nvSpPr>
        <p:spPr>
          <a:xfrm>
            <a:off x="3355608" y="4374004"/>
            <a:ext cx="2059055" cy="1641206"/>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31" name="正方形/長方形 30">
            <a:extLst>
              <a:ext uri="{FF2B5EF4-FFF2-40B4-BE49-F238E27FC236}">
                <a16:creationId xmlns:a16="http://schemas.microsoft.com/office/drawing/2014/main" id="{B47EC3D4-C7FF-1DA4-432F-EC2B0D5B3651}"/>
              </a:ext>
            </a:extLst>
          </p:cNvPr>
          <p:cNvSpPr/>
          <p:nvPr/>
        </p:nvSpPr>
        <p:spPr>
          <a:xfrm>
            <a:off x="3695583" y="4635427"/>
            <a:ext cx="1457863" cy="465802"/>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IDS</a:t>
            </a:r>
            <a:endParaRPr kumimoji="1" lang="ja-JP" altLang="en-US">
              <a:solidFill>
                <a:schemeClr val="tx1"/>
              </a:solidFill>
              <a:latin typeface="+mn-ea"/>
            </a:endParaRPr>
          </a:p>
        </p:txBody>
      </p:sp>
      <p:cxnSp>
        <p:nvCxnSpPr>
          <p:cNvPr id="46" name="直線矢印コネクタ 45">
            <a:extLst>
              <a:ext uri="{FF2B5EF4-FFF2-40B4-BE49-F238E27FC236}">
                <a16:creationId xmlns:a16="http://schemas.microsoft.com/office/drawing/2014/main" id="{8E525957-86C0-82CE-BEAF-B67E283F1886}"/>
              </a:ext>
            </a:extLst>
          </p:cNvPr>
          <p:cNvCxnSpPr>
            <a:cxnSpLocks/>
            <a:stCxn id="18" idx="1"/>
          </p:cNvCxnSpPr>
          <p:nvPr/>
        </p:nvCxnSpPr>
        <p:spPr>
          <a:xfrm flipH="1">
            <a:off x="5141207" y="5558220"/>
            <a:ext cx="1564313" cy="2943"/>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正方形/長方形 30">
            <a:extLst>
              <a:ext uri="{FF2B5EF4-FFF2-40B4-BE49-F238E27FC236}">
                <a16:creationId xmlns:a16="http://schemas.microsoft.com/office/drawing/2014/main" id="{922E3F5A-E70F-989E-86FD-87342FA3D81A}"/>
              </a:ext>
            </a:extLst>
          </p:cNvPr>
          <p:cNvSpPr/>
          <p:nvPr/>
        </p:nvSpPr>
        <p:spPr>
          <a:xfrm>
            <a:off x="3695583" y="5325318"/>
            <a:ext cx="1457863" cy="465802"/>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n-ea"/>
              </a:rPr>
              <a:t>キャッシュ</a:t>
            </a:r>
          </a:p>
        </p:txBody>
      </p:sp>
    </p:spTree>
    <p:extLst>
      <p:ext uri="{BB962C8B-B14F-4D97-AF65-F5344CB8AC3E}">
        <p14:creationId xmlns:p14="http://schemas.microsoft.com/office/powerpoint/2010/main" val="173567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99AB-1264-ADAF-2894-564D80C55935}"/>
              </a:ext>
            </a:extLst>
          </p:cNvPr>
          <p:cNvSpPr>
            <a:spLocks noGrp="1"/>
          </p:cNvSpPr>
          <p:nvPr>
            <p:ph type="title"/>
          </p:nvPr>
        </p:nvSpPr>
        <p:spPr>
          <a:xfrm>
            <a:off x="838200" y="438411"/>
            <a:ext cx="10515600" cy="560971"/>
          </a:xfrm>
        </p:spPr>
        <p:txBody>
          <a:bodyPr>
            <a:noAutofit/>
          </a:bodyPr>
          <a:lstStyle/>
          <a:p>
            <a:r>
              <a:rPr kumimoji="1" lang="ja-JP" altLang="en-US" sz="3600">
                <a:latin typeface="+mn-ea"/>
                <a:ea typeface="+mn-ea"/>
              </a:rPr>
              <a:t>先行研究の問題点</a:t>
            </a:r>
            <a:endParaRPr lang="en-JP" sz="3600">
              <a:latin typeface="+mn-ea"/>
              <a:ea typeface="+mn-ea"/>
            </a:endParaRPr>
          </a:p>
        </p:txBody>
      </p:sp>
      <p:sp>
        <p:nvSpPr>
          <p:cNvPr id="3" name="Content Placeholder 2">
            <a:extLst>
              <a:ext uri="{FF2B5EF4-FFF2-40B4-BE49-F238E27FC236}">
                <a16:creationId xmlns:a16="http://schemas.microsoft.com/office/drawing/2014/main" id="{AB37BD9D-0388-8D52-FFC6-4C384BC5BFB8}"/>
              </a:ext>
            </a:extLst>
          </p:cNvPr>
          <p:cNvSpPr>
            <a:spLocks noGrp="1"/>
          </p:cNvSpPr>
          <p:nvPr>
            <p:ph idx="1"/>
          </p:nvPr>
        </p:nvSpPr>
        <p:spPr>
          <a:xfrm>
            <a:off x="884679" y="1222940"/>
            <a:ext cx="10515600" cy="4711418"/>
          </a:xfrm>
        </p:spPr>
        <p:txBody>
          <a:bodyPr/>
          <a:lstStyle/>
          <a:p>
            <a:r>
              <a:rPr kumimoji="1" lang="en-US" altLang="ja-JP" dirty="0">
                <a:latin typeface="+mn-ea"/>
                <a:ea typeface="+mn-ea"/>
              </a:rPr>
              <a:t>IDS</a:t>
            </a:r>
            <a:r>
              <a:rPr kumimoji="1" lang="ja-JP" altLang="en-US">
                <a:latin typeface="+mn-ea"/>
                <a:ea typeface="+mn-ea"/>
              </a:rPr>
              <a:t>が</a:t>
            </a:r>
            <a:r>
              <a:rPr kumimoji="1" lang="en-US" altLang="ja-JP" dirty="0">
                <a:latin typeface="+mn-ea"/>
                <a:ea typeface="+mn-ea"/>
              </a:rPr>
              <a:t>VM</a:t>
            </a:r>
            <a:r>
              <a:rPr kumimoji="1" lang="ja-JP" altLang="en-US">
                <a:latin typeface="+mn-ea"/>
                <a:ea typeface="+mn-ea"/>
              </a:rPr>
              <a:t>を監視するためのオーバヘッドが大きい</a:t>
            </a:r>
            <a:endParaRPr kumimoji="1" lang="en-US" altLang="ja-JP" dirty="0">
              <a:latin typeface="+mn-ea"/>
              <a:ea typeface="+mn-ea"/>
            </a:endParaRPr>
          </a:p>
          <a:p>
            <a:pPr lvl="1"/>
            <a:r>
              <a:rPr kumimoji="1" lang="en-US" altLang="ja-JP" dirty="0">
                <a:latin typeface="+mn-ea"/>
                <a:ea typeface="+mn-ea"/>
              </a:rPr>
              <a:t>VM</a:t>
            </a:r>
            <a:r>
              <a:rPr kumimoji="1" lang="ja-JP" altLang="en-US">
                <a:latin typeface="+mn-ea"/>
                <a:ea typeface="+mn-ea"/>
              </a:rPr>
              <a:t>のデバイスエミュレータと通信して</a:t>
            </a:r>
            <a:r>
              <a:rPr kumimoji="1" lang="en" altLang="ja-JP" dirty="0">
                <a:latin typeface="+mn-ea"/>
                <a:ea typeface="+mn-ea"/>
              </a:rPr>
              <a:t>SMI</a:t>
            </a:r>
            <a:r>
              <a:rPr kumimoji="1" lang="ja-JP" altLang="en-US">
                <a:latin typeface="+mn-ea"/>
                <a:ea typeface="+mn-ea"/>
              </a:rPr>
              <a:t>を挿入する必要</a:t>
            </a:r>
            <a:endParaRPr kumimoji="1" lang="en-US" altLang="ja-JP" dirty="0">
              <a:latin typeface="+mn-ea"/>
              <a:ea typeface="+mn-ea"/>
            </a:endParaRPr>
          </a:p>
          <a:p>
            <a:r>
              <a:rPr lang="en" altLang="ja-JP" dirty="0">
                <a:latin typeface="+mn-ea"/>
                <a:ea typeface="+mn-ea"/>
              </a:rPr>
              <a:t>VM</a:t>
            </a:r>
            <a:r>
              <a:rPr lang="ja-JP" altLang="en-US">
                <a:latin typeface="+mn-ea"/>
                <a:ea typeface="+mn-ea"/>
              </a:rPr>
              <a:t>のメモリ上にある</a:t>
            </a:r>
            <a:r>
              <a:rPr lang="en" altLang="ja-JP" dirty="0">
                <a:latin typeface="+mn-ea"/>
                <a:ea typeface="+mn-ea"/>
              </a:rPr>
              <a:t>OS</a:t>
            </a:r>
            <a:r>
              <a:rPr lang="ja-JP" altLang="en-US">
                <a:latin typeface="+mn-ea"/>
                <a:ea typeface="+mn-ea"/>
              </a:rPr>
              <a:t>のバージョン情報を取得する時間</a:t>
            </a:r>
            <a:endParaRPr lang="en-US" altLang="ja-JP" dirty="0">
              <a:latin typeface="+mn-ea"/>
              <a:ea typeface="+mn-ea"/>
            </a:endParaRPr>
          </a:p>
          <a:p>
            <a:pPr lvl="1"/>
            <a:r>
              <a:rPr lang="en-JP" altLang="ja-JP">
                <a:latin typeface="+mn-ea"/>
                <a:ea typeface="+mn-ea"/>
              </a:rPr>
              <a:t>OS</a:t>
            </a:r>
            <a:r>
              <a:rPr lang="ja-JP" altLang="en-US">
                <a:latin typeface="+mn-ea"/>
                <a:ea typeface="+mn-ea"/>
              </a:rPr>
              <a:t>内のエージェントと通信する</a:t>
            </a:r>
            <a:r>
              <a:rPr lang="en-US" altLang="ja-JP" dirty="0" err="1">
                <a:latin typeface="+mn-ea"/>
                <a:ea typeface="+mn-ea"/>
              </a:rPr>
              <a:t>SEVmonitor</a:t>
            </a:r>
            <a:r>
              <a:rPr lang="en-US" altLang="ja-JP" dirty="0">
                <a:latin typeface="+mn-ea"/>
                <a:ea typeface="+mn-ea"/>
              </a:rPr>
              <a:t> </a:t>
            </a:r>
            <a:r>
              <a:rPr lang="en-US" altLang="ja-JP" sz="2000" dirty="0">
                <a:latin typeface="+mn-ea"/>
                <a:ea typeface="+mn-ea"/>
              </a:rPr>
              <a:t>[</a:t>
            </a:r>
            <a:r>
              <a:rPr lang="ja-JP" altLang="en-US" sz="2000">
                <a:latin typeface="+mn-ea"/>
                <a:ea typeface="+mn-ea"/>
              </a:rPr>
              <a:t>能野</a:t>
            </a:r>
            <a:r>
              <a:rPr lang="en-US" altLang="ja-JP" sz="2000" dirty="0">
                <a:latin typeface="+mn-ea"/>
                <a:ea typeface="+mn-ea"/>
              </a:rPr>
              <a:t>+, CSS'22]</a:t>
            </a:r>
            <a:r>
              <a:rPr lang="en-US" altLang="ja-JP" dirty="0">
                <a:latin typeface="+mn-ea"/>
                <a:ea typeface="+mn-ea"/>
              </a:rPr>
              <a:t> </a:t>
            </a:r>
            <a:r>
              <a:rPr lang="ja-JP" altLang="en-US">
                <a:latin typeface="+mn-ea"/>
                <a:ea typeface="+mn-ea"/>
              </a:rPr>
              <a:t>の</a:t>
            </a:r>
            <a:r>
              <a:rPr lang="en-US" altLang="ja-JP" dirty="0">
                <a:latin typeface="+mn-ea"/>
                <a:ea typeface="+mn-ea"/>
              </a:rPr>
              <a:t>2.8</a:t>
            </a:r>
            <a:r>
              <a:rPr lang="ja-JP" altLang="en-US">
                <a:latin typeface="+mn-ea"/>
                <a:ea typeface="+mn-ea"/>
              </a:rPr>
              <a:t>倍</a:t>
            </a:r>
            <a:endParaRPr lang="en" altLang="ja-JP" dirty="0">
              <a:latin typeface="+mn-ea"/>
              <a:ea typeface="+mn-ea"/>
            </a:endParaRPr>
          </a:p>
          <a:p>
            <a:pPr lvl="1"/>
            <a:r>
              <a:rPr lang="en-US" altLang="ja-JP" dirty="0">
                <a:latin typeface="+mn-ea"/>
                <a:ea typeface="+mn-ea"/>
              </a:rPr>
              <a:t>VM</a:t>
            </a:r>
            <a:r>
              <a:rPr lang="ja-JP" altLang="en-US">
                <a:latin typeface="+mn-ea"/>
                <a:ea typeface="+mn-ea"/>
              </a:rPr>
              <a:t>内のプロキシと通信して</a:t>
            </a:r>
            <a:r>
              <a:rPr lang="en-US" altLang="ja-JP" dirty="0">
                <a:latin typeface="+mn-ea"/>
                <a:ea typeface="+mn-ea"/>
              </a:rPr>
              <a:t>SMI</a:t>
            </a:r>
            <a:r>
              <a:rPr lang="ja-JP" altLang="en-US">
                <a:latin typeface="+mn-ea"/>
                <a:ea typeface="+mn-ea"/>
              </a:rPr>
              <a:t>を発生させる先行研究</a:t>
            </a:r>
            <a:r>
              <a:rPr lang="en-US" altLang="ja-JP" dirty="0">
                <a:latin typeface="+mn-ea"/>
                <a:ea typeface="+mn-ea"/>
              </a:rPr>
              <a:t> </a:t>
            </a:r>
            <a:r>
              <a:rPr lang="en-US" altLang="ja-JP" sz="2000" dirty="0">
                <a:latin typeface="+mn-ea"/>
                <a:ea typeface="+mn-ea"/>
              </a:rPr>
              <a:t>[</a:t>
            </a:r>
            <a:r>
              <a:rPr lang="ja-JP" altLang="en-US" sz="2000">
                <a:latin typeface="+mn-ea"/>
                <a:ea typeface="+mn-ea"/>
              </a:rPr>
              <a:t>武田</a:t>
            </a:r>
            <a:r>
              <a:rPr lang="en-US" altLang="ja-JP" sz="2000" dirty="0">
                <a:latin typeface="+mn-ea"/>
                <a:ea typeface="+mn-ea"/>
              </a:rPr>
              <a:t>, </a:t>
            </a:r>
            <a:r>
              <a:rPr lang="ja-JP" altLang="en-US" sz="2000">
                <a:latin typeface="+mn-ea"/>
                <a:ea typeface="+mn-ea"/>
              </a:rPr>
              <a:t>卒論</a:t>
            </a:r>
            <a:r>
              <a:rPr lang="en-US" altLang="ja-JP" sz="2000" dirty="0">
                <a:latin typeface="+mn-ea"/>
                <a:ea typeface="+mn-ea"/>
              </a:rPr>
              <a:t>'23]</a:t>
            </a:r>
            <a:r>
              <a:rPr lang="en-US" altLang="ja-JP" dirty="0">
                <a:latin typeface="+mn-ea"/>
                <a:ea typeface="+mn-ea"/>
              </a:rPr>
              <a:t> </a:t>
            </a:r>
            <a:r>
              <a:rPr lang="ja-JP" altLang="en-US">
                <a:latin typeface="+mn-ea"/>
                <a:ea typeface="+mn-ea"/>
              </a:rPr>
              <a:t>の</a:t>
            </a:r>
            <a:r>
              <a:rPr lang="en-US" altLang="ja-JP" dirty="0">
                <a:latin typeface="+mn-ea"/>
                <a:ea typeface="+mn-ea"/>
              </a:rPr>
              <a:t>1.6</a:t>
            </a:r>
            <a:r>
              <a:rPr lang="ja-JP" altLang="en-US">
                <a:latin typeface="+mn-ea"/>
                <a:ea typeface="+mn-ea"/>
              </a:rPr>
              <a:t>倍</a:t>
            </a:r>
            <a:endParaRPr lang="en-US" altLang="ja-JP" dirty="0">
              <a:latin typeface="+mn-ea"/>
              <a:ea typeface="+mn-ea"/>
            </a:endParaRPr>
          </a:p>
          <a:p>
            <a:endParaRPr lang="en-JP">
              <a:latin typeface="+mn-ea"/>
              <a:ea typeface="+mn-ea"/>
            </a:endParaRPr>
          </a:p>
        </p:txBody>
      </p:sp>
      <p:sp>
        <p:nvSpPr>
          <p:cNvPr id="4" name="Slide Number Placeholder 3">
            <a:extLst>
              <a:ext uri="{FF2B5EF4-FFF2-40B4-BE49-F238E27FC236}">
                <a16:creationId xmlns:a16="http://schemas.microsoft.com/office/drawing/2014/main" id="{696D947F-95E9-21EC-2926-A56424135BE9}"/>
              </a:ext>
            </a:extLst>
          </p:cNvPr>
          <p:cNvSpPr>
            <a:spLocks noGrp="1"/>
          </p:cNvSpPr>
          <p:nvPr>
            <p:ph type="sldNum" sz="quarter" idx="12"/>
          </p:nvPr>
        </p:nvSpPr>
        <p:spPr/>
        <p:txBody>
          <a:bodyPr/>
          <a:lstStyle/>
          <a:p>
            <a:fld id="{EEE39FC4-6479-41AC-BBE6-1F53D5005476}" type="slidenum">
              <a:rPr kumimoji="1" lang="ja-JP" altLang="en-US" smtClean="0">
                <a:latin typeface="+mn-ea"/>
              </a:rPr>
              <a:t>13</a:t>
            </a:fld>
            <a:endParaRPr kumimoji="1" lang="ja-JP" altLang="en-US">
              <a:latin typeface="+mn-ea"/>
            </a:endParaRPr>
          </a:p>
        </p:txBody>
      </p:sp>
      <p:graphicFrame>
        <p:nvGraphicFramePr>
          <p:cNvPr id="5" name="グラフ 4">
            <a:extLst>
              <a:ext uri="{FF2B5EF4-FFF2-40B4-BE49-F238E27FC236}">
                <a16:creationId xmlns:a16="http://schemas.microsoft.com/office/drawing/2014/main" id="{9ACC5475-7FF0-968E-30E1-7E744DA00926}"/>
              </a:ext>
            </a:extLst>
          </p:cNvPr>
          <p:cNvGraphicFramePr>
            <a:graphicFrameLocks/>
          </p:cNvGraphicFramePr>
          <p:nvPr>
            <p:extLst>
              <p:ext uri="{D42A27DB-BD31-4B8C-83A1-F6EECF244321}">
                <p14:modId xmlns:p14="http://schemas.microsoft.com/office/powerpoint/2010/main" val="1717381872"/>
              </p:ext>
            </p:extLst>
          </p:nvPr>
        </p:nvGraphicFramePr>
        <p:xfrm>
          <a:off x="3581401" y="3844636"/>
          <a:ext cx="4877334" cy="2784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175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en-US" altLang="ja-JP" sz="3600" dirty="0">
                <a:latin typeface="+mn-ea"/>
                <a:ea typeface="+mn-ea"/>
              </a:rPr>
              <a:t>uBPF</a:t>
            </a:r>
            <a:r>
              <a:rPr lang="ja-JP" altLang="en-US" sz="3600">
                <a:latin typeface="+mn-ea"/>
                <a:ea typeface="+mn-ea"/>
              </a:rPr>
              <a:t>における外部メモリアクセス</a:t>
            </a:r>
            <a:endParaRPr kumimoji="1" lang="ja-JP" altLang="en-US" sz="3600">
              <a:latin typeface="+mn-ea"/>
              <a:ea typeface="+mn-ea"/>
            </a:endParaRP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4712454"/>
          </a:xfrm>
        </p:spPr>
        <p:txBody>
          <a:bodyPr>
            <a:normAutofit/>
          </a:bodyPr>
          <a:lstStyle/>
          <a:p>
            <a:r>
              <a:rPr lang="en" altLang="ja-JP" dirty="0" err="1">
                <a:latin typeface="+mn-ea"/>
                <a:ea typeface="+mn-ea"/>
              </a:rPr>
              <a:t>uBPF</a:t>
            </a:r>
            <a:r>
              <a:rPr lang="ja-JP" altLang="en-US">
                <a:latin typeface="+mn-ea"/>
                <a:ea typeface="+mn-ea"/>
              </a:rPr>
              <a:t>プログラムはシステムメモリや共有メモリにはアクセスできない</a:t>
            </a:r>
            <a:endParaRPr lang="en-US" altLang="ja-JP" dirty="0">
              <a:latin typeface="+mn-ea"/>
              <a:ea typeface="+mn-ea"/>
            </a:endParaRPr>
          </a:p>
          <a:p>
            <a:pPr lvl="1"/>
            <a:r>
              <a:rPr lang="en-US" altLang="ja-JP" dirty="0">
                <a:latin typeface="+mn-ea"/>
                <a:ea typeface="+mn-ea"/>
              </a:rPr>
              <a:t>uBPF</a:t>
            </a:r>
            <a:r>
              <a:rPr lang="ja-JP" altLang="en-US">
                <a:latin typeface="+mn-ea"/>
                <a:ea typeface="+mn-ea"/>
              </a:rPr>
              <a:t>ランタイムで割り当てられたメモリにのみアクセス可能</a:t>
            </a:r>
            <a:endParaRPr lang="en" altLang="ja-JP" dirty="0">
              <a:latin typeface="+mn-ea"/>
              <a:ea typeface="+mn-ea"/>
            </a:endParaRPr>
          </a:p>
          <a:p>
            <a:r>
              <a:rPr lang="en" altLang="ja-JP" dirty="0" err="1">
                <a:latin typeface="+mn-ea"/>
                <a:ea typeface="+mn-ea"/>
              </a:rPr>
              <a:t>uBPF</a:t>
            </a:r>
            <a:r>
              <a:rPr lang="ja-JP" altLang="en-US">
                <a:latin typeface="+mn-ea"/>
                <a:ea typeface="+mn-ea"/>
              </a:rPr>
              <a:t>ランタイムに２種類のヘルパー関数を用意</a:t>
            </a:r>
            <a:endParaRPr lang="en-US" altLang="ja-JP" dirty="0">
              <a:latin typeface="+mn-ea"/>
              <a:ea typeface="+mn-ea"/>
            </a:endParaRPr>
          </a:p>
          <a:p>
            <a:pPr lvl="1"/>
            <a:r>
              <a:rPr lang="ja-JP" altLang="en-US">
                <a:latin typeface="+mn-ea"/>
                <a:ea typeface="+mn-ea"/>
              </a:rPr>
              <a:t>システムメモリからデータを取得</a:t>
            </a:r>
            <a:endParaRPr lang="en-US" altLang="ja-JP" dirty="0">
              <a:latin typeface="+mn-ea"/>
              <a:ea typeface="+mn-ea"/>
            </a:endParaRPr>
          </a:p>
          <a:p>
            <a:pPr lvl="1"/>
            <a:r>
              <a:rPr lang="ja-JP" altLang="en-US">
                <a:latin typeface="+mn-ea"/>
                <a:ea typeface="+mn-ea"/>
              </a:rPr>
              <a:t>システムメモリ上のデータを共有メモリにコピー</a:t>
            </a:r>
            <a:endParaRPr lang="en-US" altLang="ja-JP" dirty="0">
              <a:latin typeface="+mn-ea"/>
              <a:ea typeface="+mn-ea"/>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latin typeface="+mn-ea"/>
              </a:rPr>
              <a:t>14</a:t>
            </a:fld>
            <a:endParaRPr kumimoji="1" lang="ja-JP" altLang="en-US">
              <a:latin typeface="+mn-ea"/>
            </a:endParaRPr>
          </a:p>
        </p:txBody>
      </p:sp>
      <p:grpSp>
        <p:nvGrpSpPr>
          <p:cNvPr id="8" name="グループ化 7">
            <a:extLst>
              <a:ext uri="{FF2B5EF4-FFF2-40B4-BE49-F238E27FC236}">
                <a16:creationId xmlns:a16="http://schemas.microsoft.com/office/drawing/2014/main" id="{FFA3BC09-614E-8A66-12F6-B06FC145B55D}"/>
              </a:ext>
            </a:extLst>
          </p:cNvPr>
          <p:cNvGrpSpPr/>
          <p:nvPr/>
        </p:nvGrpSpPr>
        <p:grpSpPr>
          <a:xfrm>
            <a:off x="1947504" y="3907560"/>
            <a:ext cx="7910174" cy="2668948"/>
            <a:chOff x="1947504" y="3907560"/>
            <a:chExt cx="7910174" cy="2668948"/>
          </a:xfrm>
        </p:grpSpPr>
        <p:grpSp>
          <p:nvGrpSpPr>
            <p:cNvPr id="5" name="グループ化 4">
              <a:extLst>
                <a:ext uri="{FF2B5EF4-FFF2-40B4-BE49-F238E27FC236}">
                  <a16:creationId xmlns:a16="http://schemas.microsoft.com/office/drawing/2014/main" id="{2614EAFE-1194-1FCF-CA45-36E9EE00D0DA}"/>
                </a:ext>
              </a:extLst>
            </p:cNvPr>
            <p:cNvGrpSpPr/>
            <p:nvPr/>
          </p:nvGrpSpPr>
          <p:grpSpPr>
            <a:xfrm>
              <a:off x="2511844" y="3907560"/>
              <a:ext cx="7345834" cy="2668948"/>
              <a:chOff x="3062843" y="3575949"/>
              <a:chExt cx="7345834" cy="3015077"/>
            </a:xfrm>
          </p:grpSpPr>
          <p:sp>
            <p:nvSpPr>
              <p:cNvPr id="32" name="四角形: 角を丸くする 6">
                <a:extLst>
                  <a:ext uri="{FF2B5EF4-FFF2-40B4-BE49-F238E27FC236}">
                    <a16:creationId xmlns:a16="http://schemas.microsoft.com/office/drawing/2014/main" id="{53AC9B2B-D1CA-8067-EC17-C9E0B85CF562}"/>
                  </a:ext>
                </a:extLst>
              </p:cNvPr>
              <p:cNvSpPr/>
              <p:nvPr/>
            </p:nvSpPr>
            <p:spPr>
              <a:xfrm>
                <a:off x="5642341" y="3575949"/>
                <a:ext cx="4766336" cy="301507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n-ea"/>
                </a:endParaRPr>
              </a:p>
            </p:txBody>
          </p:sp>
          <p:sp>
            <p:nvSpPr>
              <p:cNvPr id="33" name="正方形/長方形 7">
                <a:extLst>
                  <a:ext uri="{FF2B5EF4-FFF2-40B4-BE49-F238E27FC236}">
                    <a16:creationId xmlns:a16="http://schemas.microsoft.com/office/drawing/2014/main" id="{97C44847-88FE-A88B-13C7-1E7E9DB6E9E7}"/>
                  </a:ext>
                </a:extLst>
              </p:cNvPr>
              <p:cNvSpPr/>
              <p:nvPr/>
            </p:nvSpPr>
            <p:spPr>
              <a:xfrm>
                <a:off x="7082681" y="3825834"/>
                <a:ext cx="1418221" cy="391283"/>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n-ea"/>
                  </a:rPr>
                  <a:t>システム</a:t>
                </a:r>
              </a:p>
            </p:txBody>
          </p:sp>
          <p:sp>
            <p:nvSpPr>
              <p:cNvPr id="34" name="テキスト ボックス 11">
                <a:extLst>
                  <a:ext uri="{FF2B5EF4-FFF2-40B4-BE49-F238E27FC236}">
                    <a16:creationId xmlns:a16="http://schemas.microsoft.com/office/drawing/2014/main" id="{0B156689-0F3F-1C52-0F72-F8CE129BB0AA}"/>
                  </a:ext>
                </a:extLst>
              </p:cNvPr>
              <p:cNvSpPr txBox="1"/>
              <p:nvPr/>
            </p:nvSpPr>
            <p:spPr>
              <a:xfrm>
                <a:off x="8764774" y="3827847"/>
                <a:ext cx="1512424" cy="417230"/>
              </a:xfrm>
              <a:prstGeom prst="rect">
                <a:avLst/>
              </a:prstGeom>
              <a:noFill/>
            </p:spPr>
            <p:txBody>
              <a:bodyPr wrap="square" rtlCol="0">
                <a:spAutoFit/>
              </a:bodyPr>
              <a:lstStyle/>
              <a:p>
                <a:r>
                  <a:rPr lang="ja-JP" altLang="en-US">
                    <a:latin typeface="+mn-ea"/>
                  </a:rPr>
                  <a:t>監視対象</a:t>
                </a:r>
                <a:r>
                  <a:rPr lang="en-US" altLang="ja-JP" dirty="0">
                    <a:latin typeface="+mn-ea"/>
                  </a:rPr>
                  <a:t>VM</a:t>
                </a:r>
                <a:endParaRPr kumimoji="1" lang="ja-JP" altLang="en-US">
                  <a:latin typeface="+mn-ea"/>
                </a:endParaRPr>
              </a:p>
            </p:txBody>
          </p:sp>
          <p:sp>
            <p:nvSpPr>
              <p:cNvPr id="35" name="正方形/長方形 14">
                <a:extLst>
                  <a:ext uri="{FF2B5EF4-FFF2-40B4-BE49-F238E27FC236}">
                    <a16:creationId xmlns:a16="http://schemas.microsoft.com/office/drawing/2014/main" id="{E594D967-F0C6-23F0-5A1C-AB41A13041E5}"/>
                  </a:ext>
                </a:extLst>
              </p:cNvPr>
              <p:cNvSpPr/>
              <p:nvPr/>
            </p:nvSpPr>
            <p:spPr>
              <a:xfrm>
                <a:off x="6467532" y="5876389"/>
                <a:ext cx="3580249" cy="465927"/>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solidFill>
                      <a:schemeClr val="tx1"/>
                    </a:solidFill>
                    <a:latin typeface="+mn-ea"/>
                  </a:rPr>
                  <a:t>エージェント</a:t>
                </a:r>
                <a:endParaRPr kumimoji="1" lang="ja-JP" altLang="en-US">
                  <a:solidFill>
                    <a:schemeClr val="tx1"/>
                  </a:solidFill>
                  <a:latin typeface="+mn-ea"/>
                </a:endParaRPr>
              </a:p>
            </p:txBody>
          </p:sp>
          <p:sp>
            <p:nvSpPr>
              <p:cNvPr id="36" name="四角形: 対角を切り取る 15">
                <a:extLst>
                  <a:ext uri="{FF2B5EF4-FFF2-40B4-BE49-F238E27FC236}">
                    <a16:creationId xmlns:a16="http://schemas.microsoft.com/office/drawing/2014/main" id="{352C9DAA-EA26-203D-1649-577DAC255582}"/>
                  </a:ext>
                </a:extLst>
              </p:cNvPr>
              <p:cNvSpPr/>
              <p:nvPr/>
            </p:nvSpPr>
            <p:spPr>
              <a:xfrm>
                <a:off x="6177600" y="4431103"/>
                <a:ext cx="3975416" cy="1995446"/>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n-ea"/>
                </a:endParaRPr>
              </a:p>
            </p:txBody>
          </p:sp>
          <p:sp>
            <p:nvSpPr>
              <p:cNvPr id="37" name="正方形/長方形 16">
                <a:extLst>
                  <a:ext uri="{FF2B5EF4-FFF2-40B4-BE49-F238E27FC236}">
                    <a16:creationId xmlns:a16="http://schemas.microsoft.com/office/drawing/2014/main" id="{77C5A554-B480-3CAB-1EC4-B94869F5793B}"/>
                  </a:ext>
                </a:extLst>
              </p:cNvPr>
              <p:cNvSpPr/>
              <p:nvPr/>
            </p:nvSpPr>
            <p:spPr>
              <a:xfrm>
                <a:off x="6300028" y="4288923"/>
                <a:ext cx="782653" cy="3503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BIOS</a:t>
                </a:r>
                <a:endParaRPr kumimoji="1" lang="ja-JP" altLang="en-US">
                  <a:solidFill>
                    <a:schemeClr val="tx1"/>
                  </a:solidFill>
                  <a:latin typeface="+mn-ea"/>
                </a:endParaRPr>
              </a:p>
            </p:txBody>
          </p:sp>
          <p:sp>
            <p:nvSpPr>
              <p:cNvPr id="48" name="テキスト ボックス 47">
                <a:extLst>
                  <a:ext uri="{FF2B5EF4-FFF2-40B4-BE49-F238E27FC236}">
                    <a16:creationId xmlns:a16="http://schemas.microsoft.com/office/drawing/2014/main" id="{2106C5AB-BAA8-59F2-B355-0499A2A662E1}"/>
                  </a:ext>
                </a:extLst>
              </p:cNvPr>
              <p:cNvSpPr txBox="1"/>
              <p:nvPr/>
            </p:nvSpPr>
            <p:spPr>
              <a:xfrm>
                <a:off x="3062843" y="3888548"/>
                <a:ext cx="1338828" cy="417230"/>
              </a:xfrm>
              <a:prstGeom prst="rect">
                <a:avLst/>
              </a:prstGeom>
              <a:noFill/>
            </p:spPr>
            <p:txBody>
              <a:bodyPr wrap="none" rtlCol="0">
                <a:spAutoFit/>
              </a:bodyPr>
              <a:lstStyle/>
              <a:p>
                <a:r>
                  <a:rPr kumimoji="1" lang="ja-JP" altLang="en-US">
                    <a:latin typeface="+mn-ea"/>
                  </a:rPr>
                  <a:t>共有メモリ</a:t>
                </a:r>
              </a:p>
            </p:txBody>
          </p:sp>
        </p:grpSp>
        <p:sp>
          <p:nvSpPr>
            <p:cNvPr id="6" name="正方形/長方形 5">
              <a:extLst>
                <a:ext uri="{FF2B5EF4-FFF2-40B4-BE49-F238E27FC236}">
                  <a16:creationId xmlns:a16="http://schemas.microsoft.com/office/drawing/2014/main" id="{306238BF-AFD6-738E-7139-2EB4323F6E03}"/>
                </a:ext>
              </a:extLst>
            </p:cNvPr>
            <p:cNvSpPr/>
            <p:nvPr/>
          </p:nvSpPr>
          <p:spPr>
            <a:xfrm>
              <a:off x="5916533" y="5322810"/>
              <a:ext cx="3580249" cy="537416"/>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a:endParaRPr kumimoji="1" lang="ja-JP" altLang="en-US">
                <a:solidFill>
                  <a:schemeClr val="tx1"/>
                </a:solidFill>
                <a:latin typeface="+mn-ea"/>
              </a:endParaRPr>
            </a:p>
          </p:txBody>
        </p:sp>
        <p:sp>
          <p:nvSpPr>
            <p:cNvPr id="11" name="TextBox 10">
              <a:extLst>
                <a:ext uri="{FF2B5EF4-FFF2-40B4-BE49-F238E27FC236}">
                  <a16:creationId xmlns:a16="http://schemas.microsoft.com/office/drawing/2014/main" id="{2FA7374B-FC4B-2FDD-2CE6-F8449C831E48}"/>
                </a:ext>
              </a:extLst>
            </p:cNvPr>
            <p:cNvSpPr txBox="1"/>
            <p:nvPr/>
          </p:nvSpPr>
          <p:spPr>
            <a:xfrm>
              <a:off x="8157954" y="5297204"/>
              <a:ext cx="1338828" cy="646331"/>
            </a:xfrm>
            <a:prstGeom prst="rect">
              <a:avLst/>
            </a:prstGeom>
            <a:noFill/>
          </p:spPr>
          <p:txBody>
            <a:bodyPr wrap="none" rtlCol="0">
              <a:spAutoFit/>
            </a:bodyPr>
            <a:lstStyle/>
            <a:p>
              <a:pPr algn="ctr"/>
              <a:r>
                <a:rPr kumimoji="1" lang="en-US" altLang="ja-JP" dirty="0">
                  <a:solidFill>
                    <a:schemeClr val="tx1"/>
                  </a:solidFill>
                  <a:latin typeface="+mn-ea"/>
                </a:rPr>
                <a:t>uBPF</a:t>
              </a:r>
            </a:p>
            <a:p>
              <a:pPr algn="ctr"/>
              <a:r>
                <a:rPr kumimoji="1" lang="ja-JP" altLang="en-US">
                  <a:solidFill>
                    <a:schemeClr val="tx1"/>
                  </a:solidFill>
                  <a:latin typeface="+mn-ea"/>
                </a:rPr>
                <a:t>ランタイム</a:t>
              </a:r>
            </a:p>
          </p:txBody>
        </p:sp>
        <p:sp>
          <p:nvSpPr>
            <p:cNvPr id="12" name="Rectangle 11">
              <a:extLst>
                <a:ext uri="{FF2B5EF4-FFF2-40B4-BE49-F238E27FC236}">
                  <a16:creationId xmlns:a16="http://schemas.microsoft.com/office/drawing/2014/main" id="{E92F14D7-BC48-3DB6-C098-7AD9486BF3CB}"/>
                </a:ext>
              </a:extLst>
            </p:cNvPr>
            <p:cNvSpPr/>
            <p:nvPr/>
          </p:nvSpPr>
          <p:spPr>
            <a:xfrm>
              <a:off x="6151675" y="5437512"/>
              <a:ext cx="1710834" cy="345769"/>
            </a:xfrm>
            <a:prstGeom prst="rect">
              <a:avLst/>
            </a:prstGeom>
            <a:solidFill>
              <a:schemeClr val="bg1"/>
            </a:solidFill>
            <a:ln w="19050">
              <a:solidFill>
                <a:srgbClr val="DA050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JP" dirty="0">
                  <a:solidFill>
                    <a:srgbClr val="DA0504"/>
                  </a:solidFill>
                  <a:latin typeface="+mn-ea"/>
                </a:rPr>
                <a:t>ヘルパー関数</a:t>
              </a:r>
            </a:p>
          </p:txBody>
        </p:sp>
        <p:cxnSp>
          <p:nvCxnSpPr>
            <p:cNvPr id="14" name="Straight Arrow Connector 13">
              <a:extLst>
                <a:ext uri="{FF2B5EF4-FFF2-40B4-BE49-F238E27FC236}">
                  <a16:creationId xmlns:a16="http://schemas.microsoft.com/office/drawing/2014/main" id="{6887BCE0-34B2-85C8-DE50-5DF1BD72EF2D}"/>
                </a:ext>
              </a:extLst>
            </p:cNvPr>
            <p:cNvCxnSpPr>
              <a:cxnSpLocks/>
              <a:stCxn id="7" idx="3"/>
              <a:endCxn id="12" idx="1"/>
            </p:cNvCxnSpPr>
            <p:nvPr/>
          </p:nvCxnSpPr>
          <p:spPr>
            <a:xfrm>
              <a:off x="4321855" y="5077242"/>
              <a:ext cx="1829820" cy="533155"/>
            </a:xfrm>
            <a:prstGeom prst="straightConnector1">
              <a:avLst/>
            </a:prstGeom>
            <a:ln w="57150">
              <a:solidFill>
                <a:srgbClr val="DA0504"/>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70FC1A2-ED36-038E-1A60-4F2E2696DEEC}"/>
                </a:ext>
              </a:extLst>
            </p:cNvPr>
            <p:cNvCxnSpPr>
              <a:cxnSpLocks/>
              <a:stCxn id="33" idx="2"/>
              <a:endCxn id="12" idx="0"/>
            </p:cNvCxnSpPr>
            <p:nvPr/>
          </p:nvCxnSpPr>
          <p:spPr>
            <a:xfrm flipH="1">
              <a:off x="7007092" y="4475123"/>
              <a:ext cx="233701" cy="962389"/>
            </a:xfrm>
            <a:prstGeom prst="straightConnector1">
              <a:avLst/>
            </a:prstGeom>
            <a:ln w="57150">
              <a:solidFill>
                <a:srgbClr val="DA0504"/>
              </a:solidFill>
              <a:tailEnd type="triangle"/>
            </a:ln>
          </p:spPr>
          <p:style>
            <a:lnRef idx="2">
              <a:schemeClr val="accent1"/>
            </a:lnRef>
            <a:fillRef idx="0">
              <a:schemeClr val="accent1"/>
            </a:fillRef>
            <a:effectRef idx="1">
              <a:schemeClr val="accent1"/>
            </a:effectRef>
            <a:fontRef idx="minor">
              <a:schemeClr val="tx1"/>
            </a:fontRef>
          </p:style>
        </p:cxnSp>
        <p:sp>
          <p:nvSpPr>
            <p:cNvPr id="17" name="正方形/長方形 5">
              <a:extLst>
                <a:ext uri="{FF2B5EF4-FFF2-40B4-BE49-F238E27FC236}">
                  <a16:creationId xmlns:a16="http://schemas.microsoft.com/office/drawing/2014/main" id="{B4E3D197-1A34-DD59-9A27-D8278E393A15}"/>
                </a:ext>
              </a:extLst>
            </p:cNvPr>
            <p:cNvSpPr/>
            <p:nvPr/>
          </p:nvSpPr>
          <p:spPr>
            <a:xfrm>
              <a:off x="7447920" y="4908948"/>
              <a:ext cx="2048862" cy="310151"/>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tx1"/>
                  </a:solidFill>
                  <a:latin typeface="+mn-ea"/>
                </a:rPr>
                <a:t>uBPF</a:t>
              </a:r>
              <a:r>
                <a:rPr kumimoji="1" lang="ja-JP" altLang="en-US">
                  <a:solidFill>
                    <a:schemeClr val="tx1"/>
                  </a:solidFill>
                  <a:latin typeface="+mn-ea"/>
                </a:rPr>
                <a:t>プログラム</a:t>
              </a:r>
            </a:p>
          </p:txBody>
        </p:sp>
        <p:sp>
          <p:nvSpPr>
            <p:cNvPr id="7" name="正方形/長方形 7">
              <a:extLst>
                <a:ext uri="{FF2B5EF4-FFF2-40B4-BE49-F238E27FC236}">
                  <a16:creationId xmlns:a16="http://schemas.microsoft.com/office/drawing/2014/main" id="{182385A8-D292-936E-D365-6B1FD10A8071}"/>
                </a:ext>
              </a:extLst>
            </p:cNvPr>
            <p:cNvSpPr/>
            <p:nvPr/>
          </p:nvSpPr>
          <p:spPr>
            <a:xfrm>
              <a:off x="1947504" y="4714262"/>
              <a:ext cx="2374351" cy="725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n-ea"/>
              </a:endParaRPr>
            </a:p>
          </p:txBody>
        </p:sp>
        <p:sp>
          <p:nvSpPr>
            <p:cNvPr id="15" name="正方形/長方形 7">
              <a:extLst>
                <a:ext uri="{FF2B5EF4-FFF2-40B4-BE49-F238E27FC236}">
                  <a16:creationId xmlns:a16="http://schemas.microsoft.com/office/drawing/2014/main" id="{6FD14193-3793-D164-2A7B-0975B6BFDECB}"/>
                </a:ext>
              </a:extLst>
            </p:cNvPr>
            <p:cNvSpPr/>
            <p:nvPr/>
          </p:nvSpPr>
          <p:spPr>
            <a:xfrm>
              <a:off x="2329059" y="4844638"/>
              <a:ext cx="1606169" cy="43877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n-ea"/>
                </a:rPr>
                <a:t>メモリデータ</a:t>
              </a:r>
            </a:p>
          </p:txBody>
        </p:sp>
      </p:grpSp>
    </p:spTree>
    <p:extLst>
      <p:ext uri="{BB962C8B-B14F-4D97-AF65-F5344CB8AC3E}">
        <p14:creationId xmlns:p14="http://schemas.microsoft.com/office/powerpoint/2010/main" val="367543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C8464250-4F17-8B89-3211-D3F85180F6ED}"/>
              </a:ext>
            </a:extLst>
          </p:cNvPr>
          <p:cNvGrpSpPr/>
          <p:nvPr/>
        </p:nvGrpSpPr>
        <p:grpSpPr>
          <a:xfrm>
            <a:off x="1586248" y="3999001"/>
            <a:ext cx="9112461" cy="2775639"/>
            <a:chOff x="1858377" y="3844244"/>
            <a:chExt cx="9112461" cy="2775639"/>
          </a:xfrm>
        </p:grpSpPr>
        <p:sp>
          <p:nvSpPr>
            <p:cNvPr id="8" name="正方形/長方形 7">
              <a:extLst>
                <a:ext uri="{FF2B5EF4-FFF2-40B4-BE49-F238E27FC236}">
                  <a16:creationId xmlns:a16="http://schemas.microsoft.com/office/drawing/2014/main" id="{7079974A-3840-30FA-11DE-03D9B42D5A21}"/>
                </a:ext>
              </a:extLst>
            </p:cNvPr>
            <p:cNvSpPr/>
            <p:nvPr/>
          </p:nvSpPr>
          <p:spPr>
            <a:xfrm>
              <a:off x="4733086" y="4383027"/>
              <a:ext cx="2374351" cy="725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n-ea"/>
              </a:endParaRPr>
            </a:p>
          </p:txBody>
        </p:sp>
        <p:sp>
          <p:nvSpPr>
            <p:cNvPr id="11" name="四角形: 角を丸くする 6">
              <a:extLst>
                <a:ext uri="{FF2B5EF4-FFF2-40B4-BE49-F238E27FC236}">
                  <a16:creationId xmlns:a16="http://schemas.microsoft.com/office/drawing/2014/main" id="{3AB63D8F-5ECF-3147-A81F-1184D3EA0F4D}"/>
                </a:ext>
              </a:extLst>
            </p:cNvPr>
            <p:cNvSpPr/>
            <p:nvPr/>
          </p:nvSpPr>
          <p:spPr>
            <a:xfrm>
              <a:off x="1858377" y="4255511"/>
              <a:ext cx="2059055" cy="999671"/>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13" name="TextBox 12">
              <a:extLst>
                <a:ext uri="{FF2B5EF4-FFF2-40B4-BE49-F238E27FC236}">
                  <a16:creationId xmlns:a16="http://schemas.microsoft.com/office/drawing/2014/main" id="{FAE2EC53-80B0-848B-C3D9-4E2D4E347084}"/>
                </a:ext>
              </a:extLst>
            </p:cNvPr>
            <p:cNvSpPr txBox="1"/>
            <p:nvPr/>
          </p:nvSpPr>
          <p:spPr>
            <a:xfrm>
              <a:off x="2372729" y="3844244"/>
              <a:ext cx="979755" cy="369332"/>
            </a:xfrm>
            <a:prstGeom prst="rect">
              <a:avLst/>
            </a:prstGeom>
            <a:noFill/>
          </p:spPr>
          <p:txBody>
            <a:bodyPr wrap="none" rtlCol="0">
              <a:spAutoFit/>
            </a:bodyPr>
            <a:lstStyle/>
            <a:p>
              <a:r>
                <a:rPr lang="en-JP" dirty="0">
                  <a:latin typeface="+mn-ea"/>
                </a:rPr>
                <a:t>IDS VM</a:t>
              </a:r>
            </a:p>
          </p:txBody>
        </p:sp>
        <p:grpSp>
          <p:nvGrpSpPr>
            <p:cNvPr id="9" name="グループ化 8">
              <a:extLst>
                <a:ext uri="{FF2B5EF4-FFF2-40B4-BE49-F238E27FC236}">
                  <a16:creationId xmlns:a16="http://schemas.microsoft.com/office/drawing/2014/main" id="{2DD818E0-6C32-5F54-D6C4-3206C5EF38D0}"/>
                </a:ext>
              </a:extLst>
            </p:cNvPr>
            <p:cNvGrpSpPr/>
            <p:nvPr/>
          </p:nvGrpSpPr>
          <p:grpSpPr>
            <a:xfrm>
              <a:off x="2164239" y="4030512"/>
              <a:ext cx="8806599" cy="2589371"/>
              <a:chOff x="2434516" y="4030512"/>
              <a:chExt cx="8806599" cy="2589371"/>
            </a:xfrm>
          </p:grpSpPr>
          <p:grpSp>
            <p:nvGrpSpPr>
              <p:cNvPr id="5" name="グループ化 4">
                <a:extLst>
                  <a:ext uri="{FF2B5EF4-FFF2-40B4-BE49-F238E27FC236}">
                    <a16:creationId xmlns:a16="http://schemas.microsoft.com/office/drawing/2014/main" id="{2614EAFE-1194-1FCF-CA45-36E9EE00D0DA}"/>
                  </a:ext>
                </a:extLst>
              </p:cNvPr>
              <p:cNvGrpSpPr/>
              <p:nvPr/>
            </p:nvGrpSpPr>
            <p:grpSpPr>
              <a:xfrm>
                <a:off x="2434516" y="4030512"/>
                <a:ext cx="8806599" cy="2589371"/>
                <a:chOff x="2041400" y="3551073"/>
                <a:chExt cx="8806599" cy="2925176"/>
              </a:xfrm>
            </p:grpSpPr>
            <p:sp>
              <p:nvSpPr>
                <p:cNvPr id="31" name="正方形/長方形 30">
                  <a:extLst>
                    <a:ext uri="{FF2B5EF4-FFF2-40B4-BE49-F238E27FC236}">
                      <a16:creationId xmlns:a16="http://schemas.microsoft.com/office/drawing/2014/main" id="{B47EC3D4-C7FF-1DA4-432F-EC2B0D5B3651}"/>
                    </a:ext>
                  </a:extLst>
                </p:cNvPr>
                <p:cNvSpPr/>
                <p:nvPr/>
              </p:nvSpPr>
              <p:spPr>
                <a:xfrm>
                  <a:off x="2041400" y="4096257"/>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IDS</a:t>
                  </a:r>
                  <a:endParaRPr kumimoji="1" lang="ja-JP" altLang="en-US">
                    <a:solidFill>
                      <a:schemeClr val="tx1"/>
                    </a:solidFill>
                    <a:latin typeface="+mn-ea"/>
                  </a:endParaRPr>
                </a:p>
              </p:txBody>
            </p:sp>
            <p:sp>
              <p:nvSpPr>
                <p:cNvPr id="32" name="四角形: 角を丸くする 6">
                  <a:extLst>
                    <a:ext uri="{FF2B5EF4-FFF2-40B4-BE49-F238E27FC236}">
                      <a16:creationId xmlns:a16="http://schemas.microsoft.com/office/drawing/2014/main" id="{53AC9B2B-D1CA-8067-EC17-C9E0B85CF562}"/>
                    </a:ext>
                  </a:extLst>
                </p:cNvPr>
                <p:cNvSpPr/>
                <p:nvPr/>
              </p:nvSpPr>
              <p:spPr>
                <a:xfrm>
                  <a:off x="8259598" y="3925893"/>
                  <a:ext cx="2588401" cy="2550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33" name="正方形/長方形 7">
                  <a:extLst>
                    <a:ext uri="{FF2B5EF4-FFF2-40B4-BE49-F238E27FC236}">
                      <a16:creationId xmlns:a16="http://schemas.microsoft.com/office/drawing/2014/main" id="{97C44847-88FE-A88B-13C7-1E7E9DB6E9E7}"/>
                    </a:ext>
                  </a:extLst>
                </p:cNvPr>
                <p:cNvSpPr/>
                <p:nvPr/>
              </p:nvSpPr>
              <p:spPr>
                <a:xfrm>
                  <a:off x="8844687" y="4011881"/>
                  <a:ext cx="1418221" cy="391283"/>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n-ea"/>
                    </a:rPr>
                    <a:t>システム</a:t>
                  </a:r>
                </a:p>
              </p:txBody>
            </p:sp>
            <p:sp>
              <p:nvSpPr>
                <p:cNvPr id="34" name="テキスト ボックス 11">
                  <a:extLst>
                    <a:ext uri="{FF2B5EF4-FFF2-40B4-BE49-F238E27FC236}">
                      <a16:creationId xmlns:a16="http://schemas.microsoft.com/office/drawing/2014/main" id="{0B156689-0F3F-1C52-0F72-F8CE129BB0AA}"/>
                    </a:ext>
                  </a:extLst>
                </p:cNvPr>
                <p:cNvSpPr txBox="1"/>
                <p:nvPr/>
              </p:nvSpPr>
              <p:spPr>
                <a:xfrm>
                  <a:off x="8848384" y="3576587"/>
                  <a:ext cx="1512424" cy="417230"/>
                </a:xfrm>
                <a:prstGeom prst="rect">
                  <a:avLst/>
                </a:prstGeom>
                <a:noFill/>
              </p:spPr>
              <p:txBody>
                <a:bodyPr wrap="square" rtlCol="0">
                  <a:spAutoFit/>
                </a:bodyPr>
                <a:lstStyle/>
                <a:p>
                  <a:r>
                    <a:rPr lang="ja-JP" altLang="en-US">
                      <a:latin typeface="+mn-ea"/>
                    </a:rPr>
                    <a:t>監視対象</a:t>
                  </a:r>
                  <a:r>
                    <a:rPr lang="en-US" altLang="ja-JP">
                      <a:latin typeface="+mn-ea"/>
                    </a:rPr>
                    <a:t>VM</a:t>
                  </a:r>
                  <a:endParaRPr kumimoji="1" lang="ja-JP" altLang="en-US">
                    <a:latin typeface="+mn-ea"/>
                  </a:endParaRPr>
                </a:p>
              </p:txBody>
            </p:sp>
            <p:sp>
              <p:nvSpPr>
                <p:cNvPr id="35" name="正方形/長方形 14">
                  <a:extLst>
                    <a:ext uri="{FF2B5EF4-FFF2-40B4-BE49-F238E27FC236}">
                      <a16:creationId xmlns:a16="http://schemas.microsoft.com/office/drawing/2014/main" id="{E594D967-F0C6-23F0-5A1C-AB41A13041E5}"/>
                    </a:ext>
                  </a:extLst>
                </p:cNvPr>
                <p:cNvSpPr/>
                <p:nvPr/>
              </p:nvSpPr>
              <p:spPr>
                <a:xfrm>
                  <a:off x="8529366" y="5777343"/>
                  <a:ext cx="2048862" cy="412477"/>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solidFill>
                        <a:schemeClr val="tx1"/>
                      </a:solidFill>
                      <a:latin typeface="+mn-ea"/>
                    </a:rPr>
                    <a:t>エージェント</a:t>
                  </a:r>
                  <a:endParaRPr kumimoji="1" lang="ja-JP" altLang="en-US">
                    <a:solidFill>
                      <a:schemeClr val="tx1"/>
                    </a:solidFill>
                    <a:latin typeface="+mn-ea"/>
                  </a:endParaRPr>
                </a:p>
              </p:txBody>
            </p:sp>
            <p:sp>
              <p:nvSpPr>
                <p:cNvPr id="36" name="四角形: 対角を切り取る 15">
                  <a:extLst>
                    <a:ext uri="{FF2B5EF4-FFF2-40B4-BE49-F238E27FC236}">
                      <a16:creationId xmlns:a16="http://schemas.microsoft.com/office/drawing/2014/main" id="{352C9DAA-EA26-203D-1649-577DAC255582}"/>
                    </a:ext>
                  </a:extLst>
                </p:cNvPr>
                <p:cNvSpPr/>
                <p:nvPr/>
              </p:nvSpPr>
              <p:spPr>
                <a:xfrm>
                  <a:off x="8356784" y="4666266"/>
                  <a:ext cx="2356178" cy="1690489"/>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latin typeface="+mn-ea"/>
                  </a:endParaRPr>
                </a:p>
              </p:txBody>
            </p:sp>
            <p:sp>
              <p:nvSpPr>
                <p:cNvPr id="37" name="正方形/長方形 16">
                  <a:extLst>
                    <a:ext uri="{FF2B5EF4-FFF2-40B4-BE49-F238E27FC236}">
                      <a16:creationId xmlns:a16="http://schemas.microsoft.com/office/drawing/2014/main" id="{77C5A554-B480-3CAB-1EC4-B94869F5793B}"/>
                    </a:ext>
                  </a:extLst>
                </p:cNvPr>
                <p:cNvSpPr/>
                <p:nvPr/>
              </p:nvSpPr>
              <p:spPr>
                <a:xfrm>
                  <a:off x="8310484" y="4479976"/>
                  <a:ext cx="782653" cy="35037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BIOS</a:t>
                  </a:r>
                  <a:endParaRPr kumimoji="1" lang="ja-JP" altLang="en-US">
                    <a:solidFill>
                      <a:schemeClr val="tx1"/>
                    </a:solidFill>
                    <a:latin typeface="+mn-ea"/>
                  </a:endParaRPr>
                </a:p>
              </p:txBody>
            </p:sp>
            <p:cxnSp>
              <p:nvCxnSpPr>
                <p:cNvPr id="46" name="直線矢印コネクタ 45">
                  <a:extLst>
                    <a:ext uri="{FF2B5EF4-FFF2-40B4-BE49-F238E27FC236}">
                      <a16:creationId xmlns:a16="http://schemas.microsoft.com/office/drawing/2014/main" id="{8E525957-86C0-82CE-BEAF-B67E283F1886}"/>
                    </a:ext>
                  </a:extLst>
                </p:cNvPr>
                <p:cNvCxnSpPr>
                  <a:cxnSpLocks/>
                  <a:stCxn id="31" idx="3"/>
                </p:cNvCxnSpPr>
                <p:nvPr/>
              </p:nvCxnSpPr>
              <p:spPr>
                <a:xfrm>
                  <a:off x="3499263" y="4359362"/>
                  <a:ext cx="1110984"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8" name="テキスト ボックス 47">
                  <a:extLst>
                    <a:ext uri="{FF2B5EF4-FFF2-40B4-BE49-F238E27FC236}">
                      <a16:creationId xmlns:a16="http://schemas.microsoft.com/office/drawing/2014/main" id="{2106C5AB-BAA8-59F2-B355-0499A2A662E1}"/>
                    </a:ext>
                  </a:extLst>
                </p:cNvPr>
                <p:cNvSpPr txBox="1"/>
                <p:nvPr/>
              </p:nvSpPr>
              <p:spPr>
                <a:xfrm>
                  <a:off x="5128008" y="3551073"/>
                  <a:ext cx="1338828" cy="417230"/>
                </a:xfrm>
                <a:prstGeom prst="rect">
                  <a:avLst/>
                </a:prstGeom>
                <a:noFill/>
              </p:spPr>
              <p:txBody>
                <a:bodyPr wrap="none" rtlCol="0">
                  <a:spAutoFit/>
                </a:bodyPr>
                <a:lstStyle/>
                <a:p>
                  <a:r>
                    <a:rPr kumimoji="1" lang="ja-JP" altLang="en-US">
                      <a:latin typeface="+mn-ea"/>
                    </a:rPr>
                    <a:t>共有メモリ</a:t>
                  </a:r>
                </a:p>
              </p:txBody>
            </p:sp>
          </p:grpSp>
          <p:sp>
            <p:nvSpPr>
              <p:cNvPr id="6" name="正方形/長方形 5">
                <a:extLst>
                  <a:ext uri="{FF2B5EF4-FFF2-40B4-BE49-F238E27FC236}">
                    <a16:creationId xmlns:a16="http://schemas.microsoft.com/office/drawing/2014/main" id="{306238BF-AFD6-738E-7139-2EB4323F6E03}"/>
                  </a:ext>
                </a:extLst>
              </p:cNvPr>
              <p:cNvSpPr/>
              <p:nvPr/>
            </p:nvSpPr>
            <p:spPr>
              <a:xfrm>
                <a:off x="8933014" y="5602685"/>
                <a:ext cx="2048862" cy="310151"/>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tx1"/>
                    </a:solidFill>
                    <a:latin typeface="+mn-ea"/>
                  </a:rPr>
                  <a:t>uBPF</a:t>
                </a:r>
                <a:r>
                  <a:rPr kumimoji="1" lang="ja-JP" altLang="en-US">
                    <a:solidFill>
                      <a:schemeClr val="tx1"/>
                    </a:solidFill>
                    <a:latin typeface="+mn-ea"/>
                  </a:rPr>
                  <a:t>ランタイム</a:t>
                </a:r>
              </a:p>
            </p:txBody>
          </p:sp>
          <p:sp>
            <p:nvSpPr>
              <p:cNvPr id="26" name="正方形/長方形 5">
                <a:extLst>
                  <a:ext uri="{FF2B5EF4-FFF2-40B4-BE49-F238E27FC236}">
                    <a16:creationId xmlns:a16="http://schemas.microsoft.com/office/drawing/2014/main" id="{7E496AB3-0141-C15A-BC0C-ECE17359F0E2}"/>
                  </a:ext>
                </a:extLst>
              </p:cNvPr>
              <p:cNvSpPr/>
              <p:nvPr/>
            </p:nvSpPr>
            <p:spPr>
              <a:xfrm>
                <a:off x="8933014" y="5204166"/>
                <a:ext cx="2048862" cy="310151"/>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tx1"/>
                    </a:solidFill>
                    <a:latin typeface="+mn-ea"/>
                  </a:rPr>
                  <a:t>uBPF</a:t>
                </a:r>
                <a:r>
                  <a:rPr kumimoji="1" lang="ja-JP" altLang="en-US">
                    <a:solidFill>
                      <a:schemeClr val="tx1"/>
                    </a:solidFill>
                    <a:latin typeface="+mn-ea"/>
                  </a:rPr>
                  <a:t>プログラム</a:t>
                </a:r>
              </a:p>
            </p:txBody>
          </p:sp>
        </p:grpSp>
        <p:cxnSp>
          <p:nvCxnSpPr>
            <p:cNvPr id="49" name="直線矢印コネクタ 48">
              <a:extLst>
                <a:ext uri="{FF2B5EF4-FFF2-40B4-BE49-F238E27FC236}">
                  <a16:creationId xmlns:a16="http://schemas.microsoft.com/office/drawing/2014/main" id="{A25F0192-5A1C-2A41-3502-60D9DA90844D}"/>
                </a:ext>
              </a:extLst>
            </p:cNvPr>
            <p:cNvCxnSpPr>
              <a:cxnSpLocks/>
              <a:stCxn id="8" idx="3"/>
              <a:endCxn id="35" idx="1"/>
            </p:cNvCxnSpPr>
            <p:nvPr/>
          </p:nvCxnSpPr>
          <p:spPr>
            <a:xfrm>
              <a:off x="7107437" y="4746007"/>
              <a:ext cx="1544768" cy="1437765"/>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正方形/長方形 7">
              <a:extLst>
                <a:ext uri="{FF2B5EF4-FFF2-40B4-BE49-F238E27FC236}">
                  <a16:creationId xmlns:a16="http://schemas.microsoft.com/office/drawing/2014/main" id="{60DB2971-D67B-E232-DF74-93FED86DECE1}"/>
                </a:ext>
              </a:extLst>
            </p:cNvPr>
            <p:cNvSpPr/>
            <p:nvPr/>
          </p:nvSpPr>
          <p:spPr>
            <a:xfrm>
              <a:off x="5117176" y="4530514"/>
              <a:ext cx="1606169" cy="43877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n-ea"/>
                </a:rPr>
                <a:t>メモリデータ</a:t>
              </a:r>
            </a:p>
          </p:txBody>
        </p:sp>
        <p:cxnSp>
          <p:nvCxnSpPr>
            <p:cNvPr id="14" name="Elbow Connector 13">
              <a:extLst>
                <a:ext uri="{FF2B5EF4-FFF2-40B4-BE49-F238E27FC236}">
                  <a16:creationId xmlns:a16="http://schemas.microsoft.com/office/drawing/2014/main" id="{174DCD18-2764-7083-4792-7861886487EE}"/>
                </a:ext>
              </a:extLst>
            </p:cNvPr>
            <p:cNvCxnSpPr/>
            <p:nvPr/>
          </p:nvCxnSpPr>
          <p:spPr>
            <a:xfrm rot="16200000" flipH="1">
              <a:off x="5140955" y="2767514"/>
              <a:ext cx="1245261" cy="5740829"/>
            </a:xfrm>
            <a:prstGeom prst="bentConnector2">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テキスト ボックス 6">
              <a:extLst>
                <a:ext uri="{FF2B5EF4-FFF2-40B4-BE49-F238E27FC236}">
                  <a16:creationId xmlns:a16="http://schemas.microsoft.com/office/drawing/2014/main" id="{4A5FA284-C9CF-264F-FC0A-0D1D5213EDB3}"/>
                </a:ext>
              </a:extLst>
            </p:cNvPr>
            <p:cNvSpPr txBox="1"/>
            <p:nvPr/>
          </p:nvSpPr>
          <p:spPr>
            <a:xfrm>
              <a:off x="4888373" y="5846024"/>
              <a:ext cx="2558451" cy="369332"/>
            </a:xfrm>
            <a:prstGeom prst="rect">
              <a:avLst/>
            </a:prstGeom>
            <a:noFill/>
          </p:spPr>
          <p:txBody>
            <a:bodyPr wrap="square" rtlCol="0">
              <a:spAutoFit/>
            </a:bodyPr>
            <a:lstStyle/>
            <a:p>
              <a:r>
                <a:rPr kumimoji="1" lang="en-US" altLang="ja-JP" dirty="0">
                  <a:latin typeface="Meiryo" panose="020B0604030504040204" pitchFamily="34" charset="-128"/>
                  <a:ea typeface="Meiryo" panose="020B0604030504040204" pitchFamily="34" charset="-128"/>
                </a:rPr>
                <a:t>SMI</a:t>
              </a:r>
              <a:r>
                <a:rPr kumimoji="1" lang="ja-JP" altLang="en-US">
                  <a:latin typeface="Meiryo" panose="020B0604030504040204" pitchFamily="34" charset="-128"/>
                  <a:ea typeface="Meiryo" panose="020B0604030504040204" pitchFamily="34" charset="-128"/>
                </a:rPr>
                <a:t>インジェクション</a:t>
              </a:r>
            </a:p>
          </p:txBody>
        </p:sp>
      </p:grpSp>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en" altLang="ja-JP" sz="3600" dirty="0" err="1">
                <a:latin typeface="+mn-ea"/>
                <a:ea typeface="+mn-ea"/>
              </a:rPr>
              <a:t>uBPF</a:t>
            </a:r>
            <a:r>
              <a:rPr lang="ja-JP" altLang="en-US" sz="3600">
                <a:latin typeface="+mn-ea"/>
                <a:ea typeface="+mn-ea"/>
              </a:rPr>
              <a:t>プログラムの実行</a:t>
            </a:r>
            <a:endParaRPr kumimoji="1" lang="ja-JP" altLang="en-US" sz="3600">
              <a:latin typeface="+mn-ea"/>
              <a:ea typeface="+mn-ea"/>
            </a:endParaRP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1"/>
            <a:ext cx="10515600" cy="3658356"/>
          </a:xfrm>
        </p:spPr>
        <p:txBody>
          <a:bodyPr>
            <a:normAutofit/>
          </a:bodyPr>
          <a:lstStyle/>
          <a:p>
            <a:r>
              <a:rPr lang="ja-JP" altLang="en-US">
                <a:latin typeface="+mn-ea"/>
                <a:ea typeface="+mn-ea"/>
              </a:rPr>
              <a:t>データ取得のために</a:t>
            </a:r>
            <a:r>
              <a:rPr lang="en-US" altLang="ja-JP" dirty="0">
                <a:latin typeface="+mn-ea"/>
                <a:ea typeface="+mn-ea"/>
              </a:rPr>
              <a:t>SMI</a:t>
            </a:r>
            <a:r>
              <a:rPr lang="ja-JP" altLang="en-US">
                <a:latin typeface="+mn-ea"/>
                <a:ea typeface="+mn-ea"/>
              </a:rPr>
              <a:t>インジェクションを挿入</a:t>
            </a:r>
            <a:endParaRPr lang="en-US" altLang="ja-JP" dirty="0">
              <a:latin typeface="+mn-ea"/>
              <a:ea typeface="+mn-ea"/>
            </a:endParaRPr>
          </a:p>
          <a:p>
            <a:pPr lvl="1"/>
            <a:r>
              <a:rPr lang="ja-JP" altLang="en-US">
                <a:latin typeface="+mn-ea"/>
                <a:ea typeface="+mn-ea"/>
              </a:rPr>
              <a:t>エージェントを呼び出し指定された</a:t>
            </a:r>
            <a:r>
              <a:rPr lang="en" altLang="ja-JP" dirty="0" err="1">
                <a:latin typeface="+mn-ea"/>
                <a:ea typeface="+mn-ea"/>
              </a:rPr>
              <a:t>uBPF</a:t>
            </a:r>
            <a:r>
              <a:rPr lang="ja-JP" altLang="en-US">
                <a:latin typeface="+mn-ea"/>
                <a:ea typeface="+mn-ea"/>
              </a:rPr>
              <a:t>プログラムを実行</a:t>
            </a:r>
            <a:endParaRPr lang="en-US" altLang="ja-JP" dirty="0">
              <a:latin typeface="+mn-ea"/>
              <a:ea typeface="+mn-ea"/>
            </a:endParaRPr>
          </a:p>
          <a:p>
            <a:r>
              <a:rPr lang="en" altLang="ja-JP" dirty="0" err="1">
                <a:latin typeface="+mn-ea"/>
                <a:ea typeface="+mn-ea"/>
              </a:rPr>
              <a:t>uBPF</a:t>
            </a:r>
            <a:r>
              <a:rPr lang="ja-JP" altLang="en-US">
                <a:latin typeface="+mn-ea"/>
                <a:ea typeface="+mn-ea"/>
              </a:rPr>
              <a:t>プログラムはシステムメモリや共有メモリには</a:t>
            </a:r>
            <a:r>
              <a:rPr lang="ja-JP" altLang="en-US" u="sng">
                <a:latin typeface="+mn-ea"/>
                <a:ea typeface="+mn-ea"/>
              </a:rPr>
              <a:t>アクセスできない</a:t>
            </a:r>
            <a:endParaRPr lang="en" altLang="ja-JP" u="sng" dirty="0">
              <a:latin typeface="+mn-ea"/>
              <a:ea typeface="+mn-ea"/>
            </a:endParaRPr>
          </a:p>
          <a:p>
            <a:pPr lvl="1"/>
            <a:r>
              <a:rPr lang="en-US" altLang="ja-JP" dirty="0" err="1">
                <a:latin typeface="+mn-ea"/>
                <a:ea typeface="+mn-ea"/>
              </a:rPr>
              <a:t>uBPF</a:t>
            </a:r>
            <a:r>
              <a:rPr lang="ja-JP" altLang="en-US">
                <a:latin typeface="+mn-ea"/>
                <a:ea typeface="+mn-ea"/>
              </a:rPr>
              <a:t>ランタイムに用意された</a:t>
            </a:r>
            <a:r>
              <a:rPr lang="ja-JP" altLang="en-US">
                <a:solidFill>
                  <a:srgbClr val="0083B3"/>
                </a:solidFill>
                <a:latin typeface="+mn-ea"/>
                <a:ea typeface="+mn-ea"/>
              </a:rPr>
              <a:t>ヘルパー関数</a:t>
            </a:r>
            <a:r>
              <a:rPr lang="ja-JP" altLang="en-US">
                <a:latin typeface="+mn-ea"/>
                <a:ea typeface="+mn-ea"/>
              </a:rPr>
              <a:t>を使用</a:t>
            </a:r>
            <a:endParaRPr lang="en-US" altLang="ja-JP" dirty="0">
              <a:latin typeface="+mn-ea"/>
              <a:ea typeface="+mn-ea"/>
            </a:endParaRPr>
          </a:p>
          <a:p>
            <a:pPr lvl="1"/>
            <a:r>
              <a:rPr lang="ja-JP" altLang="en-US">
                <a:latin typeface="+mn-ea"/>
                <a:ea typeface="+mn-ea"/>
              </a:rPr>
              <a:t>システムメモリ上の</a:t>
            </a:r>
            <a:r>
              <a:rPr lang="en-US" altLang="ja-JP" dirty="0">
                <a:latin typeface="+mn-ea"/>
                <a:ea typeface="+mn-ea"/>
              </a:rPr>
              <a:t>OS</a:t>
            </a:r>
            <a:r>
              <a:rPr lang="ja-JP" altLang="en-US">
                <a:latin typeface="+mn-ea"/>
                <a:ea typeface="+mn-ea"/>
              </a:rPr>
              <a:t>のデータ構造をたどってデータを収集して教諭メモリに格納</a:t>
            </a:r>
            <a:endParaRPr lang="en-US" altLang="ja-JP" dirty="0">
              <a:latin typeface="+mn-ea"/>
              <a:ea typeface="+mn-ea"/>
            </a:endParaRPr>
          </a:p>
          <a:p>
            <a:endParaRPr kumimoji="1" lang="ja-JP" altLang="en-US">
              <a:latin typeface="+mn-ea"/>
              <a:ea typeface="+mn-ea"/>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solidFill>
                  <a:schemeClr val="tx1"/>
                </a:solidFill>
                <a:latin typeface="+mn-ea"/>
              </a:rPr>
              <a:t>15</a:t>
            </a:fld>
            <a:endParaRPr kumimoji="1" lang="ja-JP" altLang="en-US">
              <a:solidFill>
                <a:schemeClr val="tx1"/>
              </a:solidFill>
              <a:latin typeface="+mn-ea"/>
            </a:endParaRPr>
          </a:p>
        </p:txBody>
      </p:sp>
    </p:spTree>
    <p:extLst>
      <p:ext uri="{BB962C8B-B14F-4D97-AF65-F5344CB8AC3E}">
        <p14:creationId xmlns:p14="http://schemas.microsoft.com/office/powerpoint/2010/main" val="142640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t>関連研究</a:t>
            </a: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4720660"/>
          </a:xfrm>
        </p:spPr>
        <p:txBody>
          <a:bodyPr>
            <a:normAutofit/>
          </a:bodyPr>
          <a:lstStyle/>
          <a:p>
            <a:r>
              <a:rPr kumimoji="1" lang="en" altLang="ja-JP" dirty="0" err="1">
                <a:latin typeface="Meiryo" panose="020B0604030504040204" pitchFamily="34" charset="-128"/>
                <a:ea typeface="Meiryo" panose="020B0604030504040204" pitchFamily="34" charset="-128"/>
              </a:rPr>
              <a:t>eBPFmonitor</a:t>
            </a:r>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上杉</a:t>
            </a:r>
            <a:r>
              <a:rPr kumimoji="1" lang="en-US" altLang="ja-JP" dirty="0">
                <a:latin typeface="Meiryo" panose="020B0604030504040204" pitchFamily="34" charset="-128"/>
                <a:ea typeface="Meiryo" panose="020B0604030504040204" pitchFamily="34" charset="-128"/>
              </a:rPr>
              <a:t>+, OS</a:t>
            </a:r>
            <a:r>
              <a:rPr kumimoji="1" lang="ja-JP" altLang="en-US">
                <a:latin typeface="Meiryo" panose="020B0604030504040204" pitchFamily="34" charset="-128"/>
                <a:ea typeface="Meiryo" panose="020B0604030504040204" pitchFamily="34" charset="-128"/>
              </a:rPr>
              <a:t>研</a:t>
            </a:r>
            <a:r>
              <a:rPr kumimoji="1" lang="en-US" altLang="ja-JP" dirty="0">
                <a:latin typeface="Meiryo" panose="020B0604030504040204" pitchFamily="34" charset="-128"/>
                <a:ea typeface="Meiryo" panose="020B0604030504040204" pitchFamily="34" charset="-128"/>
              </a:rPr>
              <a:t>’23]</a:t>
            </a:r>
          </a:p>
          <a:p>
            <a:pPr lvl="1"/>
            <a:r>
              <a:rPr lang="en-US" altLang="ja-JP" dirty="0">
                <a:latin typeface="Meiryo" panose="020B0604030504040204" pitchFamily="34" charset="-128"/>
                <a:ea typeface="Meiryo" panose="020B0604030504040204" pitchFamily="34" charset="-128"/>
              </a:rPr>
              <a:t>SEV</a:t>
            </a:r>
            <a:r>
              <a:rPr lang="ja-JP" altLang="en-US">
                <a:latin typeface="Meiryo" panose="020B0604030504040204" pitchFamily="34" charset="-128"/>
                <a:ea typeface="Meiryo" panose="020B0604030504040204" pitchFamily="34" charset="-128"/>
              </a:rPr>
              <a:t>で保護された</a:t>
            </a:r>
            <a:r>
              <a:rPr lang="en-US"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に対して</a:t>
            </a:r>
            <a:r>
              <a:rPr lang="en-US" altLang="ja-JP" dirty="0">
                <a:latin typeface="Meiryo" panose="020B0604030504040204" pitchFamily="34" charset="-128"/>
                <a:ea typeface="Meiryo" panose="020B0604030504040204" pitchFamily="34" charset="-128"/>
              </a:rPr>
              <a:t>OS</a:t>
            </a:r>
            <a:r>
              <a:rPr lang="ja-JP" altLang="en-US">
                <a:latin typeface="Meiryo" panose="020B0604030504040204" pitchFamily="34" charset="-128"/>
                <a:ea typeface="Meiryo" panose="020B0604030504040204" pitchFamily="34" charset="-128"/>
              </a:rPr>
              <a:t>データを先読みすることにより</a:t>
            </a:r>
            <a:r>
              <a:rPr lang="en-US"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の監視を高速化</a:t>
            </a:r>
            <a:endParaRPr lang="en-US" altLang="ja-JP" dirty="0">
              <a:latin typeface="Meiryo" panose="020B0604030504040204" pitchFamily="34" charset="-128"/>
              <a:ea typeface="Meiryo" panose="020B0604030504040204" pitchFamily="34" charset="-128"/>
            </a:endParaRPr>
          </a:p>
          <a:p>
            <a:pPr lvl="1"/>
            <a:r>
              <a:rPr lang="en-US"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に</a:t>
            </a:r>
            <a:r>
              <a:rPr lang="en-US" altLang="ja-JP" dirty="0" err="1">
                <a:latin typeface="Meiryo" panose="020B0604030504040204" pitchFamily="34" charset="-128"/>
                <a:ea typeface="Meiryo" panose="020B0604030504040204" pitchFamily="34" charset="-128"/>
              </a:rPr>
              <a:t>eBPF</a:t>
            </a:r>
            <a:r>
              <a:rPr lang="ja-JP" altLang="en-US">
                <a:latin typeface="Meiryo" panose="020B0604030504040204" pitchFamily="34" charset="-128"/>
                <a:ea typeface="Meiryo" panose="020B0604030504040204" pitchFamily="34" charset="-128"/>
              </a:rPr>
              <a:t>プログラムを送り込んで</a:t>
            </a:r>
            <a:r>
              <a:rPr lang="en-US" altLang="ja-JP" dirty="0">
                <a:latin typeface="Meiryo" panose="020B0604030504040204" pitchFamily="34" charset="-128"/>
                <a:ea typeface="Meiryo" panose="020B0604030504040204" pitchFamily="34" charset="-128"/>
              </a:rPr>
              <a:t>OS</a:t>
            </a:r>
            <a:r>
              <a:rPr lang="ja-JP" altLang="en-US">
                <a:latin typeface="Meiryo" panose="020B0604030504040204" pitchFamily="34" charset="-128"/>
                <a:ea typeface="Meiryo" panose="020B0604030504040204" pitchFamily="34" charset="-128"/>
              </a:rPr>
              <a:t>データを柔軟に収集</a:t>
            </a:r>
            <a:endParaRPr lang="en-US" altLang="ja-JP" dirty="0">
              <a:latin typeface="Meiryo" panose="020B0604030504040204" pitchFamily="34" charset="-128"/>
              <a:ea typeface="Meiryo" panose="020B0604030504040204" pitchFamily="34" charset="-128"/>
            </a:endParaRPr>
          </a:p>
          <a:p>
            <a:pPr lvl="2"/>
            <a:r>
              <a:rPr lang="en-US" altLang="ja-JP" dirty="0" err="1">
                <a:latin typeface="Meiryo" panose="020B0604030504040204" pitchFamily="34" charset="-128"/>
                <a:ea typeface="Meiryo" panose="020B0604030504040204" pitchFamily="34" charset="-128"/>
              </a:rPr>
              <a:t>eBPF</a:t>
            </a:r>
            <a:r>
              <a:rPr lang="ja-JP" altLang="en-US">
                <a:latin typeface="Meiryo" panose="020B0604030504040204" pitchFamily="34" charset="-128"/>
                <a:ea typeface="Meiryo" panose="020B0604030504040204" pitchFamily="34" charset="-128"/>
              </a:rPr>
              <a:t>プログラムは</a:t>
            </a:r>
            <a:r>
              <a:rPr lang="en-US" altLang="ja-JP" dirty="0">
                <a:latin typeface="Meiryo" panose="020B0604030504040204" pitchFamily="34" charset="-128"/>
                <a:ea typeface="Meiryo" panose="020B0604030504040204" pitchFamily="34" charset="-128"/>
              </a:rPr>
              <a:t>Linux</a:t>
            </a:r>
            <a:r>
              <a:rPr lang="ja-JP" altLang="en-US"/>
              <a:t>カーネルでのみ実行可能</a:t>
            </a:r>
            <a:endParaRPr lang="en-US" altLang="ja-JP" dirty="0">
              <a:latin typeface="Meiryo" panose="020B0604030504040204" pitchFamily="34" charset="-128"/>
              <a:ea typeface="Meiryo" panose="020B0604030504040204" pitchFamily="34" charset="-128"/>
            </a:endParaRPr>
          </a:p>
          <a:p>
            <a:r>
              <a:rPr lang="en" altLang="ja-JP" dirty="0"/>
              <a:t>P</a:t>
            </a:r>
            <a:r>
              <a:rPr kumimoji="1" lang="en" altLang="ja-JP" dirty="0">
                <a:latin typeface="Meiryo" panose="020B0604030504040204" pitchFamily="34" charset="-128"/>
                <a:ea typeface="Meiryo" panose="020B0604030504040204" pitchFamily="34" charset="-128"/>
              </a:rPr>
              <a:t>4rt-OVS [</a:t>
            </a:r>
            <a:r>
              <a:rPr kumimoji="1" lang="en-US" altLang="ja-JP" dirty="0" err="1">
                <a:latin typeface="Meiryo" panose="020B0604030504040204" pitchFamily="34" charset="-128"/>
                <a:ea typeface="Meiryo" panose="020B0604030504040204" pitchFamily="34" charset="-128"/>
              </a:rPr>
              <a:t>Osinski</a:t>
            </a:r>
            <a:r>
              <a:rPr kumimoji="1" lang="en-US" altLang="ja-JP" dirty="0">
                <a:latin typeface="Meiryo" panose="020B0604030504040204" pitchFamily="34" charset="-128"/>
                <a:ea typeface="Meiryo" panose="020B0604030504040204" pitchFamily="34" charset="-128"/>
              </a:rPr>
              <a:t>+, Networking'20</a:t>
            </a:r>
            <a:r>
              <a:rPr kumimoji="1" lang="en" altLang="ja-JP" dirty="0">
                <a:latin typeface="Meiryo" panose="020B0604030504040204" pitchFamily="34" charset="-128"/>
                <a:ea typeface="Meiryo" panose="020B0604030504040204" pitchFamily="34" charset="-128"/>
              </a:rPr>
              <a:t>]</a:t>
            </a:r>
          </a:p>
          <a:p>
            <a:pPr lvl="1"/>
            <a:r>
              <a:rPr kumimoji="1" lang="en" altLang="ja-JP" dirty="0">
                <a:latin typeface="Meiryo" panose="020B0604030504040204" pitchFamily="34" charset="-128"/>
                <a:ea typeface="Meiryo" panose="020B0604030504040204" pitchFamily="34" charset="-128"/>
              </a:rPr>
              <a:t>P4</a:t>
            </a:r>
            <a:r>
              <a:rPr kumimoji="1" lang="ja-JP" altLang="en-US">
                <a:latin typeface="Meiryo" panose="020B0604030504040204" pitchFamily="34" charset="-128"/>
                <a:ea typeface="Meiryo" panose="020B0604030504040204" pitchFamily="34" charset="-128"/>
              </a:rPr>
              <a:t>言語で書かれたプログラムをパケット到着時に実行可能な仮想</a:t>
            </a:r>
            <a:r>
              <a:rPr kumimoji="1" lang="en-US" altLang="ja-JP" dirty="0">
                <a:latin typeface="Meiryo" panose="020B0604030504040204" pitchFamily="34" charset="-128"/>
                <a:ea typeface="Meiryo" panose="020B0604030504040204" pitchFamily="34" charset="-128"/>
              </a:rPr>
              <a:t>P4</a:t>
            </a:r>
            <a:r>
              <a:rPr kumimoji="1" lang="ja-JP" altLang="en-US">
                <a:latin typeface="Meiryo" panose="020B0604030504040204" pitchFamily="34" charset="-128"/>
                <a:ea typeface="Meiryo" panose="020B0604030504040204" pitchFamily="34" charset="-128"/>
              </a:rPr>
              <a:t>スイッチ</a:t>
            </a:r>
            <a:endParaRPr kumimoji="1" lang="en-US" altLang="ja-JP" dirty="0">
              <a:latin typeface="Meiryo" panose="020B0604030504040204" pitchFamily="34" charset="-128"/>
              <a:ea typeface="Meiryo" panose="020B0604030504040204" pitchFamily="34" charset="-128"/>
            </a:endParaRPr>
          </a:p>
          <a:p>
            <a:pPr lvl="1"/>
            <a:r>
              <a:rPr lang="en-US" altLang="ja-JP" dirty="0"/>
              <a:t>P4</a:t>
            </a:r>
            <a:r>
              <a:rPr lang="ja-JP" altLang="en-US"/>
              <a:t>プログラムは</a:t>
            </a:r>
            <a:r>
              <a:rPr lang="en-US" altLang="ja-JP" dirty="0"/>
              <a:t>uBPF</a:t>
            </a:r>
            <a:r>
              <a:rPr lang="ja-JP" altLang="en-US"/>
              <a:t>バイトコードにコンパイルされて仮想</a:t>
            </a:r>
            <a:r>
              <a:rPr lang="en-US" altLang="ja-JP" dirty="0"/>
              <a:t>P4</a:t>
            </a:r>
            <a:r>
              <a:rPr lang="ja-JP" altLang="en-US"/>
              <a:t>スイッチ内で安全に実行</a:t>
            </a:r>
            <a:endParaRPr lang="en-US" altLang="ja-JP" dirty="0"/>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16</a:t>
            </a:fld>
            <a:endParaRPr kumimoji="1" lang="ja-JP" altLang="en-US"/>
          </a:p>
        </p:txBody>
      </p:sp>
    </p:spTree>
    <p:extLst>
      <p:ext uri="{BB962C8B-B14F-4D97-AF65-F5344CB8AC3E}">
        <p14:creationId xmlns:p14="http://schemas.microsoft.com/office/powerpoint/2010/main" val="96962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t>その他</a:t>
            </a: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4720660"/>
          </a:xfrm>
        </p:spPr>
        <p:txBody>
          <a:bodyPr>
            <a:normAutofit/>
          </a:bodyPr>
          <a:lstStyle/>
          <a:p>
            <a:endParaRPr lang="en-US" altLang="ja-JP" dirty="0"/>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17</a:t>
            </a:fld>
            <a:endParaRPr kumimoji="1" lang="ja-JP" altLang="en-US"/>
          </a:p>
        </p:txBody>
      </p:sp>
      <p:grpSp>
        <p:nvGrpSpPr>
          <p:cNvPr id="5" name="グループ化 4">
            <a:extLst>
              <a:ext uri="{FF2B5EF4-FFF2-40B4-BE49-F238E27FC236}">
                <a16:creationId xmlns:a16="http://schemas.microsoft.com/office/drawing/2014/main" id="{5514C0C0-1D22-F200-B394-06F975729C57}"/>
              </a:ext>
            </a:extLst>
          </p:cNvPr>
          <p:cNvGrpSpPr/>
          <p:nvPr/>
        </p:nvGrpSpPr>
        <p:grpSpPr>
          <a:xfrm>
            <a:off x="1104998" y="3986393"/>
            <a:ext cx="9384233" cy="2171523"/>
            <a:chOff x="1104998" y="4024004"/>
            <a:chExt cx="9384233" cy="2171523"/>
          </a:xfrm>
        </p:grpSpPr>
        <p:sp>
          <p:nvSpPr>
            <p:cNvPr id="6" name="角丸四角形 5">
              <a:extLst>
                <a:ext uri="{FF2B5EF4-FFF2-40B4-BE49-F238E27FC236}">
                  <a16:creationId xmlns:a16="http://schemas.microsoft.com/office/drawing/2014/main" id="{57F48600-51B2-195B-583B-B70A859908A9}"/>
                </a:ext>
              </a:extLst>
            </p:cNvPr>
            <p:cNvSpPr/>
            <p:nvPr/>
          </p:nvSpPr>
          <p:spPr>
            <a:xfrm>
              <a:off x="4520352" y="4141012"/>
              <a:ext cx="5968879" cy="2054515"/>
            </a:xfrm>
            <a:prstGeom prst="roundRect">
              <a:avLst/>
            </a:prstGeom>
            <a:solidFill>
              <a:srgbClr val="F2CFEF"/>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7" name="角丸四角形 6">
              <a:extLst>
                <a:ext uri="{FF2B5EF4-FFF2-40B4-BE49-F238E27FC236}">
                  <a16:creationId xmlns:a16="http://schemas.microsoft.com/office/drawing/2014/main" id="{0DB8D689-42AB-C6E6-4B03-374D9D6E610F}"/>
                </a:ext>
              </a:extLst>
            </p:cNvPr>
            <p:cNvSpPr/>
            <p:nvPr/>
          </p:nvSpPr>
          <p:spPr>
            <a:xfrm>
              <a:off x="5214028" y="4714020"/>
              <a:ext cx="2054516" cy="1267689"/>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sz="2800">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VM</a:t>
              </a:r>
              <a:endParaRPr kumimoji="1" lang="ja-JP" altLang="en-US" sz="2800">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endParaRPr>
            </a:p>
          </p:txBody>
        </p:sp>
        <p:pic>
          <p:nvPicPr>
            <p:cNvPr id="8" name="グラフィックス 7" descr="ユーザー 単色塗りつぶし">
              <a:extLst>
                <a:ext uri="{FF2B5EF4-FFF2-40B4-BE49-F238E27FC236}">
                  <a16:creationId xmlns:a16="http://schemas.microsoft.com/office/drawing/2014/main" id="{D947753F-C1A0-CBF9-6969-08F048A92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0580" y="4024004"/>
              <a:ext cx="2054515" cy="2054515"/>
            </a:xfrm>
            <a:prstGeom prst="rect">
              <a:avLst/>
            </a:prstGeom>
          </p:spPr>
        </p:pic>
        <p:sp>
          <p:nvSpPr>
            <p:cNvPr id="9" name="テキスト ボックス 8">
              <a:extLst>
                <a:ext uri="{FF2B5EF4-FFF2-40B4-BE49-F238E27FC236}">
                  <a16:creationId xmlns:a16="http://schemas.microsoft.com/office/drawing/2014/main" id="{9E52B965-6BC0-759E-2A39-ECCC4D7931A8}"/>
                </a:ext>
              </a:extLst>
            </p:cNvPr>
            <p:cNvSpPr txBox="1"/>
            <p:nvPr/>
          </p:nvSpPr>
          <p:spPr>
            <a:xfrm>
              <a:off x="8446566" y="5804417"/>
              <a:ext cx="1800493"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クラウド内部犯</a:t>
              </a:r>
            </a:p>
          </p:txBody>
        </p:sp>
        <p:sp>
          <p:nvSpPr>
            <p:cNvPr id="10" name="左矢印 9">
              <a:extLst>
                <a:ext uri="{FF2B5EF4-FFF2-40B4-BE49-F238E27FC236}">
                  <a16:creationId xmlns:a16="http://schemas.microsoft.com/office/drawing/2014/main" id="{8554180E-37B0-EE76-4AD8-A822542EE6C2}"/>
                </a:ext>
              </a:extLst>
            </p:cNvPr>
            <p:cNvSpPr/>
            <p:nvPr/>
          </p:nvSpPr>
          <p:spPr>
            <a:xfrm>
              <a:off x="7337981" y="5087154"/>
              <a:ext cx="952599" cy="324684"/>
            </a:xfrm>
            <a:prstGeom prst="leftArrow">
              <a:avLst/>
            </a:prstGeom>
            <a:solidFill>
              <a:srgbClr val="DA050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A0504"/>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63F942A-BADC-6E1C-97E2-4F9B20E02CBF}"/>
                </a:ext>
              </a:extLst>
            </p:cNvPr>
            <p:cNvSpPr txBox="1"/>
            <p:nvPr/>
          </p:nvSpPr>
          <p:spPr>
            <a:xfrm>
              <a:off x="7497783" y="4798938"/>
              <a:ext cx="817968"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盗聴</a:t>
              </a:r>
            </a:p>
          </p:txBody>
        </p:sp>
        <p:pic>
          <p:nvPicPr>
            <p:cNvPr id="12" name="グラフィックス 11" descr="ユーザー 単色塗りつぶし">
              <a:extLst>
                <a:ext uri="{FF2B5EF4-FFF2-40B4-BE49-F238E27FC236}">
                  <a16:creationId xmlns:a16="http://schemas.microsoft.com/office/drawing/2014/main" id="{DA005226-9B71-294D-3267-3948809BBA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98" y="4063297"/>
              <a:ext cx="2054515" cy="2054515"/>
            </a:xfrm>
            <a:prstGeom prst="rect">
              <a:avLst/>
            </a:prstGeom>
          </p:spPr>
        </p:pic>
        <p:sp>
          <p:nvSpPr>
            <p:cNvPr id="13" name="左矢印 12">
              <a:extLst>
                <a:ext uri="{FF2B5EF4-FFF2-40B4-BE49-F238E27FC236}">
                  <a16:creationId xmlns:a16="http://schemas.microsoft.com/office/drawing/2014/main" id="{4963A58A-4D23-B941-35F5-2D604A4F795E}"/>
                </a:ext>
              </a:extLst>
            </p:cNvPr>
            <p:cNvSpPr/>
            <p:nvPr/>
          </p:nvSpPr>
          <p:spPr>
            <a:xfrm rot="10800000">
              <a:off x="3054029" y="5087154"/>
              <a:ext cx="1750350" cy="324684"/>
            </a:xfrm>
            <a:prstGeom prst="lef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4C7C36F4-BC4F-A51D-11AE-E06C2D2ACE17}"/>
                </a:ext>
              </a:extLst>
            </p:cNvPr>
            <p:cNvSpPr txBox="1"/>
            <p:nvPr/>
          </p:nvSpPr>
          <p:spPr>
            <a:xfrm>
              <a:off x="3558248" y="4797206"/>
              <a:ext cx="817968"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利用</a:t>
              </a:r>
              <a:endParaRPr kumimoji="1" lang="ja-JP" altLang="en-US">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33287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079974A-3840-30FA-11DE-03D9B42D5A21}"/>
              </a:ext>
            </a:extLst>
          </p:cNvPr>
          <p:cNvSpPr/>
          <p:nvPr/>
        </p:nvSpPr>
        <p:spPr>
          <a:xfrm>
            <a:off x="4733086" y="4383027"/>
            <a:ext cx="2374351" cy="725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n-ea"/>
            </a:endParaRPr>
          </a:p>
        </p:txBody>
      </p:sp>
      <p:sp>
        <p:nvSpPr>
          <p:cNvPr id="11" name="四角形: 角を丸くする 6">
            <a:extLst>
              <a:ext uri="{FF2B5EF4-FFF2-40B4-BE49-F238E27FC236}">
                <a16:creationId xmlns:a16="http://schemas.microsoft.com/office/drawing/2014/main" id="{3AB63D8F-5ECF-3147-A81F-1184D3EA0F4D}"/>
              </a:ext>
            </a:extLst>
          </p:cNvPr>
          <p:cNvSpPr/>
          <p:nvPr/>
        </p:nvSpPr>
        <p:spPr>
          <a:xfrm>
            <a:off x="1824264" y="4251683"/>
            <a:ext cx="2059055" cy="999671"/>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13" name="TextBox 12">
            <a:extLst>
              <a:ext uri="{FF2B5EF4-FFF2-40B4-BE49-F238E27FC236}">
                <a16:creationId xmlns:a16="http://schemas.microsoft.com/office/drawing/2014/main" id="{FAE2EC53-80B0-848B-C3D9-4E2D4E347084}"/>
              </a:ext>
            </a:extLst>
          </p:cNvPr>
          <p:cNvSpPr txBox="1"/>
          <p:nvPr/>
        </p:nvSpPr>
        <p:spPr>
          <a:xfrm>
            <a:off x="2372729" y="3844244"/>
            <a:ext cx="979755" cy="369332"/>
          </a:xfrm>
          <a:prstGeom prst="rect">
            <a:avLst/>
          </a:prstGeom>
          <a:noFill/>
        </p:spPr>
        <p:txBody>
          <a:bodyPr wrap="none" rtlCol="0">
            <a:spAutoFit/>
          </a:bodyPr>
          <a:lstStyle/>
          <a:p>
            <a:r>
              <a:rPr lang="en-JP" dirty="0">
                <a:latin typeface="+mn-ea"/>
              </a:rPr>
              <a:t>IDS VM</a:t>
            </a:r>
          </a:p>
        </p:txBody>
      </p:sp>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en" altLang="ja-JP" sz="3600" dirty="0" err="1">
                <a:latin typeface="+mn-ea"/>
                <a:ea typeface="+mn-ea"/>
              </a:rPr>
              <a:t>uBPF</a:t>
            </a:r>
            <a:r>
              <a:rPr lang="ja-JP" altLang="en-US" sz="3600">
                <a:latin typeface="+mn-ea"/>
                <a:ea typeface="+mn-ea"/>
              </a:rPr>
              <a:t>プログラムの実行</a:t>
            </a:r>
            <a:endParaRPr kumimoji="1" lang="ja-JP" altLang="en-US" sz="3600">
              <a:latin typeface="+mn-ea"/>
              <a:ea typeface="+mn-ea"/>
            </a:endParaRP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2862637"/>
          </a:xfrm>
        </p:spPr>
        <p:txBody>
          <a:bodyPr>
            <a:normAutofit/>
          </a:bodyPr>
          <a:lstStyle/>
          <a:p>
            <a:r>
              <a:rPr lang="en-US" altLang="ja-JP" dirty="0">
                <a:latin typeface="+mn-ea"/>
                <a:ea typeface="+mn-ea"/>
              </a:rPr>
              <a:t>IDS</a:t>
            </a:r>
            <a:r>
              <a:rPr lang="ja-JP" altLang="en-US">
                <a:latin typeface="+mn-ea"/>
                <a:ea typeface="+mn-ea"/>
              </a:rPr>
              <a:t>はメモリデータを一括取得する際に</a:t>
            </a:r>
            <a:r>
              <a:rPr lang="en-US" altLang="ja-JP" dirty="0">
                <a:latin typeface="+mn-ea"/>
                <a:ea typeface="+mn-ea"/>
              </a:rPr>
              <a:t>uBPF</a:t>
            </a:r>
            <a:r>
              <a:rPr lang="ja-JP" altLang="en-US">
                <a:latin typeface="+mn-ea"/>
                <a:ea typeface="+mn-ea"/>
              </a:rPr>
              <a:t>プログラムを実行</a:t>
            </a:r>
            <a:endParaRPr lang="en-US" altLang="ja-JP" dirty="0">
              <a:latin typeface="+mn-ea"/>
              <a:ea typeface="+mn-ea"/>
            </a:endParaRPr>
          </a:p>
          <a:p>
            <a:pPr lvl="1"/>
            <a:r>
              <a:rPr lang="ja-JP" altLang="en-US">
                <a:latin typeface="+mn-ea"/>
                <a:ea typeface="+mn-ea"/>
              </a:rPr>
              <a:t>実行する</a:t>
            </a:r>
            <a:r>
              <a:rPr lang="en-US" altLang="ja-JP" dirty="0">
                <a:latin typeface="+mn-ea"/>
                <a:ea typeface="+mn-ea"/>
              </a:rPr>
              <a:t>uBPF</a:t>
            </a:r>
            <a:r>
              <a:rPr lang="ja-JP" altLang="en-US">
                <a:latin typeface="+mn-ea"/>
                <a:ea typeface="+mn-ea"/>
              </a:rPr>
              <a:t>プログラムを共有メモリ経由で指定</a:t>
            </a:r>
            <a:endParaRPr lang="en" altLang="ja-JP" dirty="0">
              <a:latin typeface="+mn-ea"/>
              <a:ea typeface="+mn-ea"/>
            </a:endParaRPr>
          </a:p>
          <a:p>
            <a:pPr lvl="1"/>
            <a:r>
              <a:rPr lang="en" altLang="ja-JP" dirty="0">
                <a:latin typeface="+mn-ea"/>
                <a:ea typeface="+mn-ea"/>
              </a:rPr>
              <a:t>SMI</a:t>
            </a:r>
            <a:r>
              <a:rPr lang="ja-JP" altLang="en-US">
                <a:latin typeface="+mn-ea"/>
                <a:ea typeface="+mn-ea"/>
              </a:rPr>
              <a:t>インジェクションでエージェントを呼び出す</a:t>
            </a:r>
            <a:endParaRPr lang="en-US" altLang="ja-JP" dirty="0">
              <a:latin typeface="+mn-ea"/>
              <a:ea typeface="+mn-ea"/>
            </a:endParaRPr>
          </a:p>
          <a:p>
            <a:r>
              <a:rPr lang="ja-JP" altLang="en-US">
                <a:latin typeface="+mn-ea"/>
                <a:ea typeface="+mn-ea"/>
              </a:rPr>
              <a:t>エージェントが指定された</a:t>
            </a:r>
            <a:r>
              <a:rPr lang="en" altLang="ja-JP" dirty="0" err="1">
                <a:latin typeface="+mn-ea"/>
                <a:ea typeface="+mn-ea"/>
              </a:rPr>
              <a:t>uBPF</a:t>
            </a:r>
            <a:r>
              <a:rPr lang="ja-JP" altLang="en-US">
                <a:latin typeface="+mn-ea"/>
                <a:ea typeface="+mn-ea"/>
              </a:rPr>
              <a:t>プログラムを実行</a:t>
            </a:r>
            <a:endParaRPr lang="en-US" altLang="ja-JP" dirty="0">
              <a:latin typeface="+mn-ea"/>
              <a:ea typeface="+mn-ea"/>
            </a:endParaRPr>
          </a:p>
          <a:p>
            <a:pPr lvl="1"/>
            <a:r>
              <a:rPr lang="ja-JP" altLang="en-US">
                <a:latin typeface="+mn-ea"/>
                <a:ea typeface="+mn-ea"/>
              </a:rPr>
              <a:t>システムメモリ上の</a:t>
            </a:r>
            <a:r>
              <a:rPr lang="en-US" altLang="ja-JP" dirty="0">
                <a:latin typeface="+mn-ea"/>
                <a:ea typeface="+mn-ea"/>
              </a:rPr>
              <a:t>OS</a:t>
            </a:r>
            <a:r>
              <a:rPr lang="ja-JP" altLang="en-US">
                <a:latin typeface="+mn-ea"/>
                <a:ea typeface="+mn-ea"/>
              </a:rPr>
              <a:t>のデータ構造をたどってデータを収集</a:t>
            </a:r>
            <a:endParaRPr lang="en-US" altLang="ja-JP" dirty="0">
              <a:latin typeface="+mn-ea"/>
              <a:ea typeface="+mn-ea"/>
            </a:endParaRPr>
          </a:p>
          <a:p>
            <a:pPr lvl="1"/>
            <a:r>
              <a:rPr lang="ja-JP" altLang="en-US">
                <a:latin typeface="+mn-ea"/>
                <a:ea typeface="+mn-ea"/>
              </a:rPr>
              <a:t>収集したデータを共有メモリに格納</a:t>
            </a:r>
            <a:endParaRPr lang="en-US" altLang="ja-JP" dirty="0">
              <a:latin typeface="+mn-ea"/>
              <a:ea typeface="+mn-ea"/>
            </a:endParaRPr>
          </a:p>
          <a:p>
            <a:endParaRPr kumimoji="1" lang="ja-JP" altLang="en-US">
              <a:latin typeface="+mn-ea"/>
              <a:ea typeface="+mn-ea"/>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solidFill>
                  <a:schemeClr val="tx1"/>
                </a:solidFill>
                <a:latin typeface="+mn-ea"/>
              </a:rPr>
              <a:t>18</a:t>
            </a:fld>
            <a:endParaRPr kumimoji="1" lang="ja-JP" altLang="en-US">
              <a:solidFill>
                <a:schemeClr val="tx1"/>
              </a:solidFill>
              <a:latin typeface="+mn-ea"/>
            </a:endParaRPr>
          </a:p>
        </p:txBody>
      </p:sp>
      <p:grpSp>
        <p:nvGrpSpPr>
          <p:cNvPr id="9" name="グループ化 8">
            <a:extLst>
              <a:ext uri="{FF2B5EF4-FFF2-40B4-BE49-F238E27FC236}">
                <a16:creationId xmlns:a16="http://schemas.microsoft.com/office/drawing/2014/main" id="{2DD818E0-6C32-5F54-D6C4-3206C5EF38D0}"/>
              </a:ext>
            </a:extLst>
          </p:cNvPr>
          <p:cNvGrpSpPr/>
          <p:nvPr/>
        </p:nvGrpSpPr>
        <p:grpSpPr>
          <a:xfrm>
            <a:off x="2164239" y="4030508"/>
            <a:ext cx="8857399" cy="2690967"/>
            <a:chOff x="2434516" y="4030508"/>
            <a:chExt cx="8857399" cy="2690967"/>
          </a:xfrm>
        </p:grpSpPr>
        <p:grpSp>
          <p:nvGrpSpPr>
            <p:cNvPr id="5" name="グループ化 4">
              <a:extLst>
                <a:ext uri="{FF2B5EF4-FFF2-40B4-BE49-F238E27FC236}">
                  <a16:creationId xmlns:a16="http://schemas.microsoft.com/office/drawing/2014/main" id="{2614EAFE-1194-1FCF-CA45-36E9EE00D0DA}"/>
                </a:ext>
              </a:extLst>
            </p:cNvPr>
            <p:cNvGrpSpPr/>
            <p:nvPr/>
          </p:nvGrpSpPr>
          <p:grpSpPr>
            <a:xfrm>
              <a:off x="2434516" y="4030508"/>
              <a:ext cx="8857399" cy="2690967"/>
              <a:chOff x="2041400" y="3551073"/>
              <a:chExt cx="8857399" cy="3039952"/>
            </a:xfrm>
          </p:grpSpPr>
          <p:sp>
            <p:nvSpPr>
              <p:cNvPr id="31" name="正方形/長方形 30">
                <a:extLst>
                  <a:ext uri="{FF2B5EF4-FFF2-40B4-BE49-F238E27FC236}">
                    <a16:creationId xmlns:a16="http://schemas.microsoft.com/office/drawing/2014/main" id="{B47EC3D4-C7FF-1DA4-432F-EC2B0D5B3651}"/>
                  </a:ext>
                </a:extLst>
              </p:cNvPr>
              <p:cNvSpPr/>
              <p:nvPr/>
            </p:nvSpPr>
            <p:spPr>
              <a:xfrm>
                <a:off x="2041400" y="4096257"/>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IDS</a:t>
                </a:r>
                <a:endParaRPr kumimoji="1" lang="ja-JP" altLang="en-US">
                  <a:solidFill>
                    <a:schemeClr val="tx1"/>
                  </a:solidFill>
                  <a:latin typeface="+mn-ea"/>
                </a:endParaRPr>
              </a:p>
            </p:txBody>
          </p:sp>
          <p:sp>
            <p:nvSpPr>
              <p:cNvPr id="32" name="四角形: 角を丸くする 6">
                <a:extLst>
                  <a:ext uri="{FF2B5EF4-FFF2-40B4-BE49-F238E27FC236}">
                    <a16:creationId xmlns:a16="http://schemas.microsoft.com/office/drawing/2014/main" id="{53AC9B2B-D1CA-8067-EC17-C9E0B85CF562}"/>
                  </a:ext>
                </a:extLst>
              </p:cNvPr>
              <p:cNvSpPr/>
              <p:nvPr/>
            </p:nvSpPr>
            <p:spPr>
              <a:xfrm>
                <a:off x="8310398" y="4040669"/>
                <a:ext cx="2588401" cy="2550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33" name="正方形/長方形 7">
                <a:extLst>
                  <a:ext uri="{FF2B5EF4-FFF2-40B4-BE49-F238E27FC236}">
                    <a16:creationId xmlns:a16="http://schemas.microsoft.com/office/drawing/2014/main" id="{97C44847-88FE-A88B-13C7-1E7E9DB6E9E7}"/>
                  </a:ext>
                </a:extLst>
              </p:cNvPr>
              <p:cNvSpPr/>
              <p:nvPr/>
            </p:nvSpPr>
            <p:spPr>
              <a:xfrm>
                <a:off x="8895487" y="4126658"/>
                <a:ext cx="1418221" cy="391283"/>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n-ea"/>
                  </a:rPr>
                  <a:t>システム</a:t>
                </a:r>
              </a:p>
            </p:txBody>
          </p:sp>
          <p:sp>
            <p:nvSpPr>
              <p:cNvPr id="34" name="テキスト ボックス 11">
                <a:extLst>
                  <a:ext uri="{FF2B5EF4-FFF2-40B4-BE49-F238E27FC236}">
                    <a16:creationId xmlns:a16="http://schemas.microsoft.com/office/drawing/2014/main" id="{0B156689-0F3F-1C52-0F72-F8CE129BB0AA}"/>
                  </a:ext>
                </a:extLst>
              </p:cNvPr>
              <p:cNvSpPr txBox="1"/>
              <p:nvPr/>
            </p:nvSpPr>
            <p:spPr>
              <a:xfrm>
                <a:off x="8848384" y="3576587"/>
                <a:ext cx="1512424" cy="417230"/>
              </a:xfrm>
              <a:prstGeom prst="rect">
                <a:avLst/>
              </a:prstGeom>
              <a:noFill/>
            </p:spPr>
            <p:txBody>
              <a:bodyPr wrap="square" rtlCol="0">
                <a:spAutoFit/>
              </a:bodyPr>
              <a:lstStyle/>
              <a:p>
                <a:r>
                  <a:rPr lang="ja-JP" altLang="en-US">
                    <a:latin typeface="+mn-ea"/>
                  </a:rPr>
                  <a:t>監視対象</a:t>
                </a:r>
                <a:r>
                  <a:rPr lang="en-US" altLang="ja-JP">
                    <a:latin typeface="+mn-ea"/>
                  </a:rPr>
                  <a:t>VM</a:t>
                </a:r>
                <a:endParaRPr kumimoji="1" lang="ja-JP" altLang="en-US">
                  <a:latin typeface="+mn-ea"/>
                </a:endParaRPr>
              </a:p>
            </p:txBody>
          </p:sp>
          <p:sp>
            <p:nvSpPr>
              <p:cNvPr id="35" name="正方形/長方形 14">
                <a:extLst>
                  <a:ext uri="{FF2B5EF4-FFF2-40B4-BE49-F238E27FC236}">
                    <a16:creationId xmlns:a16="http://schemas.microsoft.com/office/drawing/2014/main" id="{E594D967-F0C6-23F0-5A1C-AB41A13041E5}"/>
                  </a:ext>
                </a:extLst>
              </p:cNvPr>
              <p:cNvSpPr/>
              <p:nvPr/>
            </p:nvSpPr>
            <p:spPr>
              <a:xfrm>
                <a:off x="8580166" y="5892120"/>
                <a:ext cx="2048862" cy="412477"/>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solidFill>
                      <a:schemeClr val="tx1"/>
                    </a:solidFill>
                    <a:latin typeface="+mn-ea"/>
                  </a:rPr>
                  <a:t>エージェント</a:t>
                </a:r>
                <a:endParaRPr kumimoji="1" lang="ja-JP" altLang="en-US">
                  <a:solidFill>
                    <a:schemeClr val="tx1"/>
                  </a:solidFill>
                  <a:latin typeface="+mn-ea"/>
                </a:endParaRPr>
              </a:p>
            </p:txBody>
          </p:sp>
          <p:sp>
            <p:nvSpPr>
              <p:cNvPr id="36" name="四角形: 対角を切り取る 15">
                <a:extLst>
                  <a:ext uri="{FF2B5EF4-FFF2-40B4-BE49-F238E27FC236}">
                    <a16:creationId xmlns:a16="http://schemas.microsoft.com/office/drawing/2014/main" id="{352C9DAA-EA26-203D-1649-577DAC255582}"/>
                  </a:ext>
                </a:extLst>
              </p:cNvPr>
              <p:cNvSpPr/>
              <p:nvPr/>
            </p:nvSpPr>
            <p:spPr>
              <a:xfrm>
                <a:off x="8466496" y="4781044"/>
                <a:ext cx="2297266" cy="1645505"/>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latin typeface="+mn-ea"/>
                </a:endParaRPr>
              </a:p>
            </p:txBody>
          </p:sp>
          <p:sp>
            <p:nvSpPr>
              <p:cNvPr id="37" name="正方形/長方形 16">
                <a:extLst>
                  <a:ext uri="{FF2B5EF4-FFF2-40B4-BE49-F238E27FC236}">
                    <a16:creationId xmlns:a16="http://schemas.microsoft.com/office/drawing/2014/main" id="{77C5A554-B480-3CAB-1EC4-B94869F5793B}"/>
                  </a:ext>
                </a:extLst>
              </p:cNvPr>
              <p:cNvSpPr/>
              <p:nvPr/>
            </p:nvSpPr>
            <p:spPr>
              <a:xfrm>
                <a:off x="8407584" y="4594754"/>
                <a:ext cx="782653" cy="3503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BIOS</a:t>
                </a:r>
                <a:endParaRPr kumimoji="1" lang="ja-JP" altLang="en-US">
                  <a:solidFill>
                    <a:schemeClr val="tx1"/>
                  </a:solidFill>
                  <a:latin typeface="+mn-ea"/>
                </a:endParaRPr>
              </a:p>
            </p:txBody>
          </p:sp>
          <p:sp>
            <p:nvSpPr>
              <p:cNvPr id="38" name="テキスト ボックス 37">
                <a:extLst>
                  <a:ext uri="{FF2B5EF4-FFF2-40B4-BE49-F238E27FC236}">
                    <a16:creationId xmlns:a16="http://schemas.microsoft.com/office/drawing/2014/main" id="{EAF5A284-C425-F9C5-AB0A-B1BD321D7165}"/>
                  </a:ext>
                </a:extLst>
              </p:cNvPr>
              <p:cNvSpPr txBox="1"/>
              <p:nvPr/>
            </p:nvSpPr>
            <p:spPr>
              <a:xfrm>
                <a:off x="6947558" y="5691723"/>
                <a:ext cx="616485" cy="417230"/>
              </a:xfrm>
              <a:prstGeom prst="rect">
                <a:avLst/>
              </a:prstGeom>
              <a:noFill/>
            </p:spPr>
            <p:txBody>
              <a:bodyPr wrap="square" rtlCol="0">
                <a:spAutoFit/>
              </a:bodyPr>
              <a:lstStyle/>
              <a:p>
                <a:r>
                  <a:rPr kumimoji="1" lang="en-US" altLang="ja-JP" dirty="0">
                    <a:latin typeface="+mn-ea"/>
                  </a:rPr>
                  <a:t>SMI</a:t>
                </a:r>
                <a:endParaRPr kumimoji="1" lang="ja-JP" altLang="en-US">
                  <a:latin typeface="+mn-ea"/>
                </a:endParaRPr>
              </a:p>
            </p:txBody>
          </p:sp>
          <p:cxnSp>
            <p:nvCxnSpPr>
              <p:cNvPr id="46" name="直線矢印コネクタ 45">
                <a:extLst>
                  <a:ext uri="{FF2B5EF4-FFF2-40B4-BE49-F238E27FC236}">
                    <a16:creationId xmlns:a16="http://schemas.microsoft.com/office/drawing/2014/main" id="{8E525957-86C0-82CE-BEAF-B67E283F1886}"/>
                  </a:ext>
                </a:extLst>
              </p:cNvPr>
              <p:cNvCxnSpPr>
                <a:cxnSpLocks/>
                <a:stCxn id="31" idx="3"/>
              </p:cNvCxnSpPr>
              <p:nvPr/>
            </p:nvCxnSpPr>
            <p:spPr>
              <a:xfrm>
                <a:off x="3499263" y="4359362"/>
                <a:ext cx="1110984"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8" name="テキスト ボックス 47">
                <a:extLst>
                  <a:ext uri="{FF2B5EF4-FFF2-40B4-BE49-F238E27FC236}">
                    <a16:creationId xmlns:a16="http://schemas.microsoft.com/office/drawing/2014/main" id="{2106C5AB-BAA8-59F2-B355-0499A2A662E1}"/>
                  </a:ext>
                </a:extLst>
              </p:cNvPr>
              <p:cNvSpPr txBox="1"/>
              <p:nvPr/>
            </p:nvSpPr>
            <p:spPr>
              <a:xfrm>
                <a:off x="5128008" y="3551073"/>
                <a:ext cx="1338828" cy="417230"/>
              </a:xfrm>
              <a:prstGeom prst="rect">
                <a:avLst/>
              </a:prstGeom>
              <a:noFill/>
            </p:spPr>
            <p:txBody>
              <a:bodyPr wrap="none" rtlCol="0">
                <a:spAutoFit/>
              </a:bodyPr>
              <a:lstStyle/>
              <a:p>
                <a:r>
                  <a:rPr kumimoji="1" lang="ja-JP" altLang="en-US">
                    <a:latin typeface="+mn-ea"/>
                  </a:rPr>
                  <a:t>共有メモリ</a:t>
                </a:r>
              </a:p>
            </p:txBody>
          </p:sp>
        </p:grpSp>
        <p:sp>
          <p:nvSpPr>
            <p:cNvPr id="6" name="正方形/長方形 5">
              <a:extLst>
                <a:ext uri="{FF2B5EF4-FFF2-40B4-BE49-F238E27FC236}">
                  <a16:creationId xmlns:a16="http://schemas.microsoft.com/office/drawing/2014/main" id="{306238BF-AFD6-738E-7139-2EB4323F6E03}"/>
                </a:ext>
              </a:extLst>
            </p:cNvPr>
            <p:cNvSpPr/>
            <p:nvPr/>
          </p:nvSpPr>
          <p:spPr>
            <a:xfrm>
              <a:off x="8983814" y="5704285"/>
              <a:ext cx="2048862" cy="310151"/>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tx1"/>
                  </a:solidFill>
                  <a:latin typeface="+mn-ea"/>
                </a:rPr>
                <a:t>uBPF</a:t>
              </a:r>
              <a:r>
                <a:rPr kumimoji="1" lang="ja-JP" altLang="en-US">
                  <a:solidFill>
                    <a:schemeClr val="tx1"/>
                  </a:solidFill>
                  <a:latin typeface="+mn-ea"/>
                </a:rPr>
                <a:t>ランタイム</a:t>
              </a:r>
            </a:p>
          </p:txBody>
        </p:sp>
        <p:sp>
          <p:nvSpPr>
            <p:cNvPr id="26" name="正方形/長方形 5">
              <a:extLst>
                <a:ext uri="{FF2B5EF4-FFF2-40B4-BE49-F238E27FC236}">
                  <a16:creationId xmlns:a16="http://schemas.microsoft.com/office/drawing/2014/main" id="{7E496AB3-0141-C15A-BC0C-ECE17359F0E2}"/>
                </a:ext>
              </a:extLst>
            </p:cNvPr>
            <p:cNvSpPr/>
            <p:nvPr/>
          </p:nvSpPr>
          <p:spPr>
            <a:xfrm>
              <a:off x="8983814" y="5305766"/>
              <a:ext cx="2048862" cy="310151"/>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tx1"/>
                  </a:solidFill>
                  <a:latin typeface="+mn-ea"/>
                </a:rPr>
                <a:t>uBPF</a:t>
              </a:r>
              <a:r>
                <a:rPr kumimoji="1" lang="ja-JP" altLang="en-US">
                  <a:solidFill>
                    <a:schemeClr val="tx1"/>
                  </a:solidFill>
                  <a:latin typeface="+mn-ea"/>
                </a:rPr>
                <a:t>プログラム</a:t>
              </a:r>
            </a:p>
          </p:txBody>
        </p:sp>
      </p:grpSp>
      <p:cxnSp>
        <p:nvCxnSpPr>
          <p:cNvPr id="49" name="直線矢印コネクタ 48">
            <a:extLst>
              <a:ext uri="{FF2B5EF4-FFF2-40B4-BE49-F238E27FC236}">
                <a16:creationId xmlns:a16="http://schemas.microsoft.com/office/drawing/2014/main" id="{A25F0192-5A1C-2A41-3502-60D9DA90844D}"/>
              </a:ext>
            </a:extLst>
          </p:cNvPr>
          <p:cNvCxnSpPr>
            <a:cxnSpLocks/>
            <a:stCxn id="8" idx="3"/>
            <a:endCxn id="35" idx="1"/>
          </p:cNvCxnSpPr>
          <p:nvPr/>
        </p:nvCxnSpPr>
        <p:spPr>
          <a:xfrm>
            <a:off x="7107437" y="4746007"/>
            <a:ext cx="1595568" cy="153936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7" name="正方形/長方形 7">
            <a:extLst>
              <a:ext uri="{FF2B5EF4-FFF2-40B4-BE49-F238E27FC236}">
                <a16:creationId xmlns:a16="http://schemas.microsoft.com/office/drawing/2014/main" id="{60DB2971-D67B-E232-DF74-93FED86DECE1}"/>
              </a:ext>
            </a:extLst>
          </p:cNvPr>
          <p:cNvSpPr/>
          <p:nvPr/>
        </p:nvSpPr>
        <p:spPr>
          <a:xfrm>
            <a:off x="5225602" y="4562808"/>
            <a:ext cx="1606169" cy="43877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n-ea"/>
              </a:rPr>
              <a:t>メモリデータ</a:t>
            </a:r>
          </a:p>
        </p:txBody>
      </p:sp>
      <p:cxnSp>
        <p:nvCxnSpPr>
          <p:cNvPr id="14" name="Elbow Connector 13">
            <a:extLst>
              <a:ext uri="{FF2B5EF4-FFF2-40B4-BE49-F238E27FC236}">
                <a16:creationId xmlns:a16="http://schemas.microsoft.com/office/drawing/2014/main" id="{174DCD18-2764-7083-4792-7861886487EE}"/>
              </a:ext>
            </a:extLst>
          </p:cNvPr>
          <p:cNvCxnSpPr/>
          <p:nvPr/>
        </p:nvCxnSpPr>
        <p:spPr>
          <a:xfrm rot="16200000" flipH="1">
            <a:off x="5140955" y="2731122"/>
            <a:ext cx="1245261" cy="5740829"/>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05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latin typeface="+mn-ea"/>
                <a:ea typeface="+mn-ea"/>
              </a:rPr>
              <a:t>進捗状況</a:t>
            </a: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3645388"/>
          </a:xfrm>
        </p:spPr>
        <p:txBody>
          <a:bodyPr>
            <a:normAutofit/>
          </a:bodyPr>
          <a:lstStyle/>
          <a:p>
            <a:r>
              <a:rPr lang="ja-JP" altLang="en-US">
                <a:latin typeface="+mn-ea"/>
                <a:ea typeface="+mn-ea"/>
              </a:rPr>
              <a:t>先行研究の</a:t>
            </a:r>
            <a:r>
              <a:rPr lang="en-US" altLang="ja-JP" dirty="0" err="1">
                <a:latin typeface="+mn-ea"/>
                <a:ea typeface="+mn-ea"/>
              </a:rPr>
              <a:t>SMMmonitor</a:t>
            </a:r>
            <a:r>
              <a:rPr lang="ja-JP" altLang="en-US">
                <a:latin typeface="+mn-ea"/>
                <a:ea typeface="+mn-ea"/>
              </a:rPr>
              <a:t>を最新の環境に移植</a:t>
            </a:r>
            <a:endParaRPr lang="en-US" altLang="ja-JP" dirty="0">
              <a:latin typeface="+mn-ea"/>
              <a:ea typeface="+mn-ea"/>
            </a:endParaRPr>
          </a:p>
          <a:p>
            <a:pPr lvl="1"/>
            <a:r>
              <a:rPr lang="en-US" altLang="ja-JP" dirty="0">
                <a:latin typeface="+mn-ea"/>
                <a:ea typeface="+mn-ea"/>
              </a:rPr>
              <a:t>SMI</a:t>
            </a:r>
            <a:r>
              <a:rPr lang="ja-JP" altLang="en-US">
                <a:latin typeface="+mn-ea"/>
                <a:ea typeface="+mn-ea"/>
              </a:rPr>
              <a:t>インジェクション機構を</a:t>
            </a:r>
            <a:r>
              <a:rPr lang="en-US" altLang="ja-JP" dirty="0">
                <a:latin typeface="+mn-ea"/>
                <a:ea typeface="+mn-ea"/>
              </a:rPr>
              <a:t>KVM</a:t>
            </a:r>
            <a:r>
              <a:rPr lang="ja-JP" altLang="en-US">
                <a:latin typeface="+mn-ea"/>
                <a:ea typeface="+mn-ea"/>
              </a:rPr>
              <a:t>と</a:t>
            </a:r>
            <a:r>
              <a:rPr lang="en-US" altLang="ja-JP" dirty="0">
                <a:latin typeface="+mn-ea"/>
                <a:ea typeface="+mn-ea"/>
              </a:rPr>
              <a:t>QEMU</a:t>
            </a:r>
            <a:r>
              <a:rPr lang="ja-JP" altLang="en-US">
                <a:latin typeface="+mn-ea"/>
                <a:ea typeface="+mn-ea"/>
              </a:rPr>
              <a:t>に実装</a:t>
            </a:r>
            <a:endParaRPr lang="en-US" altLang="ja-JP" dirty="0">
              <a:latin typeface="+mn-ea"/>
              <a:ea typeface="+mn-ea"/>
            </a:endParaRPr>
          </a:p>
          <a:p>
            <a:pPr lvl="1"/>
            <a:r>
              <a:rPr lang="ja-JP" altLang="en-US">
                <a:latin typeface="+mn-ea"/>
                <a:ea typeface="+mn-ea"/>
              </a:rPr>
              <a:t>エージェントを</a:t>
            </a:r>
            <a:r>
              <a:rPr lang="en-US" altLang="ja-JP" dirty="0">
                <a:latin typeface="+mn-ea"/>
                <a:ea typeface="+mn-ea"/>
              </a:rPr>
              <a:t>UEFI BIOS (OVMF) </a:t>
            </a:r>
            <a:r>
              <a:rPr lang="ja-JP" altLang="en-US">
                <a:latin typeface="+mn-ea"/>
                <a:ea typeface="+mn-ea"/>
              </a:rPr>
              <a:t>に実装</a:t>
            </a:r>
            <a:endParaRPr lang="en-US" altLang="ja-JP" dirty="0">
              <a:latin typeface="+mn-ea"/>
              <a:ea typeface="+mn-ea"/>
            </a:endParaRPr>
          </a:p>
          <a:p>
            <a:pPr lvl="1"/>
            <a:r>
              <a:rPr lang="ja-JP" altLang="en-US">
                <a:latin typeface="+mn-ea"/>
                <a:ea typeface="+mn-ea"/>
              </a:rPr>
              <a:t>共有メモリを使うためのカーネルモジュール</a:t>
            </a:r>
            <a:endParaRPr lang="en-US" altLang="ja-JP" dirty="0">
              <a:latin typeface="+mn-ea"/>
              <a:ea typeface="+mn-ea"/>
            </a:endParaRPr>
          </a:p>
          <a:p>
            <a:r>
              <a:rPr lang="en-US" altLang="ja-JP" dirty="0">
                <a:latin typeface="+mn-ea"/>
                <a:ea typeface="+mn-ea"/>
              </a:rPr>
              <a:t>uBPF</a:t>
            </a:r>
            <a:r>
              <a:rPr lang="ja-JP" altLang="en-US">
                <a:latin typeface="+mn-ea"/>
                <a:ea typeface="+mn-ea"/>
              </a:rPr>
              <a:t>ランタイムを</a:t>
            </a:r>
            <a:r>
              <a:rPr lang="en-US" altLang="ja-JP" dirty="0">
                <a:latin typeface="+mn-ea"/>
                <a:ea typeface="+mn-ea"/>
              </a:rPr>
              <a:t>OVMF</a:t>
            </a:r>
            <a:r>
              <a:rPr lang="ja-JP" altLang="en-US">
                <a:latin typeface="+mn-ea"/>
                <a:ea typeface="+mn-ea"/>
              </a:rPr>
              <a:t>に移植</a:t>
            </a:r>
            <a:endParaRPr lang="en-US" altLang="ja-JP" dirty="0">
              <a:latin typeface="+mn-ea"/>
              <a:ea typeface="+mn-ea"/>
            </a:endParaRPr>
          </a:p>
          <a:p>
            <a:pPr lvl="1"/>
            <a:r>
              <a:rPr lang="ja-JP" altLang="en-US">
                <a:latin typeface="+mn-ea"/>
                <a:ea typeface="+mn-ea"/>
              </a:rPr>
              <a:t>標準</a:t>
            </a:r>
            <a:r>
              <a:rPr lang="en-US" altLang="ja-JP" dirty="0">
                <a:latin typeface="+mn-ea"/>
                <a:ea typeface="+mn-ea"/>
              </a:rPr>
              <a:t>C</a:t>
            </a:r>
            <a:r>
              <a:rPr lang="ja-JP" altLang="en-US">
                <a:latin typeface="+mn-ea"/>
                <a:ea typeface="+mn-ea"/>
              </a:rPr>
              <a:t>ライブラリを使っている部分を修正</a:t>
            </a:r>
            <a:endParaRPr lang="en-US" altLang="ja-JP" dirty="0">
              <a:latin typeface="+mn-ea"/>
              <a:ea typeface="+mn-ea"/>
            </a:endParaRPr>
          </a:p>
          <a:p>
            <a:r>
              <a:rPr lang="en-US" altLang="ja-JP" dirty="0">
                <a:latin typeface="+mn-ea"/>
                <a:ea typeface="+mn-ea"/>
              </a:rPr>
              <a:t>uBPF</a:t>
            </a:r>
            <a:r>
              <a:rPr lang="ja-JP" altLang="en-US">
                <a:latin typeface="+mn-ea"/>
                <a:ea typeface="+mn-ea"/>
              </a:rPr>
              <a:t>ランタイムにヘルパー関数を実装中</a:t>
            </a:r>
            <a:endParaRPr lang="en-US" altLang="ja-JP" dirty="0">
              <a:latin typeface="+mn-ea"/>
              <a:ea typeface="+mn-ea"/>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latin typeface="+mn-ea"/>
              </a:rPr>
              <a:t>19</a:t>
            </a:fld>
            <a:endParaRPr kumimoji="1" lang="ja-JP" altLang="en-US">
              <a:latin typeface="+mn-ea"/>
            </a:endParaRPr>
          </a:p>
        </p:txBody>
      </p:sp>
    </p:spTree>
    <p:extLst>
      <p:ext uri="{BB962C8B-B14F-4D97-AF65-F5344CB8AC3E}">
        <p14:creationId xmlns:p14="http://schemas.microsoft.com/office/powerpoint/2010/main" val="230963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C20DF-E95C-446C-61E8-808960664271}"/>
              </a:ext>
            </a:extLst>
          </p:cNvPr>
          <p:cNvSpPr>
            <a:spLocks noGrp="1"/>
          </p:cNvSpPr>
          <p:nvPr>
            <p:ph type="title"/>
          </p:nvPr>
        </p:nvSpPr>
        <p:spPr>
          <a:xfrm>
            <a:off x="838200" y="438411"/>
            <a:ext cx="10515600" cy="560971"/>
          </a:xfrm>
        </p:spPr>
        <p:txBody>
          <a:bodyPr>
            <a:noAutofit/>
          </a:bodyPr>
          <a:lstStyle/>
          <a:p>
            <a:pPr algn="l"/>
            <a:r>
              <a:rPr kumimoji="1" lang="ja-JP" altLang="en-US" sz="3600"/>
              <a:t>クラウドにおける機密</a:t>
            </a:r>
            <a:r>
              <a:rPr kumimoji="1" lang="en-US" altLang="ja-JP" sz="3600" dirty="0"/>
              <a:t>VM</a:t>
            </a:r>
            <a:endParaRPr kumimoji="1" lang="ja-JP" altLang="en-US" sz="3600"/>
          </a:p>
        </p:txBody>
      </p:sp>
      <p:sp>
        <p:nvSpPr>
          <p:cNvPr id="3" name="コンテンツ プレースホルダー 2">
            <a:extLst>
              <a:ext uri="{FF2B5EF4-FFF2-40B4-BE49-F238E27FC236}">
                <a16:creationId xmlns:a16="http://schemas.microsoft.com/office/drawing/2014/main" id="{8B91A94A-E4F7-369F-1CC9-DD8FA55387AA}"/>
              </a:ext>
            </a:extLst>
          </p:cNvPr>
          <p:cNvSpPr>
            <a:spLocks noGrp="1"/>
          </p:cNvSpPr>
          <p:nvPr>
            <p:ph idx="1"/>
          </p:nvPr>
        </p:nvSpPr>
        <p:spPr>
          <a:xfrm>
            <a:off x="884679" y="1222940"/>
            <a:ext cx="10515600" cy="4711418"/>
          </a:xfrm>
        </p:spPr>
        <p:txBody>
          <a:bodyPr/>
          <a:lstStyle/>
          <a:p>
            <a:pPr>
              <a:spcBef>
                <a:spcPts val="768"/>
              </a:spcBef>
            </a:pPr>
            <a:r>
              <a:rPr kumimoji="1" lang="ja-JP" altLang="en-US"/>
              <a:t>クラウド</a:t>
            </a:r>
            <a:r>
              <a:rPr lang="ja-JP" altLang="en-US"/>
              <a:t>によって</a:t>
            </a:r>
            <a:r>
              <a:rPr kumimoji="1" lang="ja-JP" altLang="en-US"/>
              <a:t>提供</a:t>
            </a:r>
            <a:r>
              <a:rPr lang="ja-JP" altLang="en-US"/>
              <a:t>され</a:t>
            </a:r>
            <a:r>
              <a:rPr kumimoji="1" lang="ja-JP" altLang="en-US"/>
              <a:t>る仮想マシン</a:t>
            </a:r>
            <a:r>
              <a:rPr kumimoji="1" lang="en-US" altLang="ja-JP" dirty="0"/>
              <a:t>(VM)</a:t>
            </a:r>
            <a:r>
              <a:rPr kumimoji="1" lang="ja-JP" altLang="en-US"/>
              <a:t>の利用の増加</a:t>
            </a:r>
            <a:endParaRPr kumimoji="1" lang="en-US" altLang="ja-JP" dirty="0"/>
          </a:p>
          <a:p>
            <a:pPr lvl="1">
              <a:spcBef>
                <a:spcPts val="768"/>
              </a:spcBef>
            </a:pPr>
            <a:r>
              <a:rPr lang="en-US" altLang="ja-JP" dirty="0"/>
              <a:t>VM</a:t>
            </a:r>
            <a:r>
              <a:rPr lang="ja-JP" altLang="en-US"/>
              <a:t>内で機密情報も扱われるようになっている</a:t>
            </a:r>
            <a:endParaRPr lang="en-US" altLang="ja-JP" dirty="0"/>
          </a:p>
          <a:p>
            <a:pPr lvl="1">
              <a:spcBef>
                <a:spcPts val="768"/>
              </a:spcBef>
            </a:pPr>
            <a:r>
              <a:rPr lang="ja-JP" altLang="en-US"/>
              <a:t>内部犯による盗聴が問題となっている</a:t>
            </a:r>
            <a:endParaRPr kumimoji="1" lang="en-US" altLang="ja-JP" dirty="0"/>
          </a:p>
          <a:p>
            <a:r>
              <a:rPr lang="ja-JP" altLang="en-US"/>
              <a:t>最近のクラウドは内部犯への対策として機密</a:t>
            </a:r>
            <a:r>
              <a:rPr lang="en-US" altLang="ja-JP" dirty="0"/>
              <a:t>VM</a:t>
            </a:r>
            <a:r>
              <a:rPr lang="ja-JP" altLang="en-US"/>
              <a:t>を提供</a:t>
            </a:r>
            <a:endParaRPr lang="en-US" altLang="ja-JP" dirty="0"/>
          </a:p>
          <a:p>
            <a:pPr lvl="1"/>
            <a:r>
              <a:rPr lang="en-US" altLang="ja-JP" dirty="0">
                <a:solidFill>
                  <a:srgbClr val="0183B3"/>
                </a:solidFill>
              </a:rPr>
              <a:t>AMD SEV</a:t>
            </a:r>
            <a:r>
              <a:rPr lang="ja-JP" altLang="en-US"/>
              <a:t>などを用いて</a:t>
            </a:r>
            <a:r>
              <a:rPr lang="en-US" altLang="ja-JP" dirty="0"/>
              <a:t>VM</a:t>
            </a:r>
            <a:r>
              <a:rPr lang="ja-JP" altLang="en-US"/>
              <a:t>のメモリ等を保護</a:t>
            </a:r>
            <a:endParaRPr lang="en-US" altLang="ja-JP" dirty="0"/>
          </a:p>
          <a:p>
            <a:pPr lvl="1"/>
            <a:r>
              <a:rPr kumimoji="1" lang="en" altLang="ja-JP" dirty="0"/>
              <a:t>VM</a:t>
            </a:r>
            <a:r>
              <a:rPr kumimoji="1" lang="ja-JP" altLang="en-US"/>
              <a:t>内に侵入されると機密情報へのアクセスを防げない</a:t>
            </a:r>
            <a:endParaRPr kumimoji="1" lang="en-US" altLang="ja-JP" dirty="0"/>
          </a:p>
        </p:txBody>
      </p:sp>
      <p:sp>
        <p:nvSpPr>
          <p:cNvPr id="4" name="スライド番号プレースホルダー 3">
            <a:extLst>
              <a:ext uri="{FF2B5EF4-FFF2-40B4-BE49-F238E27FC236}">
                <a16:creationId xmlns:a16="http://schemas.microsoft.com/office/drawing/2014/main" id="{2DF51D8A-9C3F-C599-DB83-878106C10991}"/>
              </a:ext>
            </a:extLst>
          </p:cNvPr>
          <p:cNvSpPr>
            <a:spLocks noGrp="1"/>
          </p:cNvSpPr>
          <p:nvPr>
            <p:ph type="sldNum" sz="quarter" idx="12"/>
          </p:nvPr>
        </p:nvSpPr>
        <p:spPr/>
        <p:txBody>
          <a:bodyPr/>
          <a:lstStyle/>
          <a:p>
            <a:fld id="{A2DAF6EC-2C59-9941-AA93-00E19ED16896}" type="slidenum">
              <a:rPr kumimoji="1" lang="ja-JP" altLang="en-US" smtClean="0">
                <a:latin typeface="Meiryo" panose="020B0604030504040204" pitchFamily="34" charset="-128"/>
                <a:ea typeface="Meiryo" panose="020B0604030504040204" pitchFamily="34" charset="-128"/>
              </a:rPr>
              <a:t>2</a:t>
            </a:fld>
            <a:endParaRPr kumimoji="1" lang="ja-JP" altLang="en-US">
              <a:latin typeface="Meiryo" panose="020B0604030504040204" pitchFamily="34" charset="-128"/>
              <a:ea typeface="Meiryo" panose="020B0604030504040204" pitchFamily="34" charset="-128"/>
            </a:endParaRPr>
          </a:p>
        </p:txBody>
      </p:sp>
      <p:sp>
        <p:nvSpPr>
          <p:cNvPr id="6" name="雲 5">
            <a:extLst>
              <a:ext uri="{FF2B5EF4-FFF2-40B4-BE49-F238E27FC236}">
                <a16:creationId xmlns:a16="http://schemas.microsoft.com/office/drawing/2014/main" id="{6293E688-3AE3-D724-64BE-352C81F3A5AF}"/>
              </a:ext>
            </a:extLst>
          </p:cNvPr>
          <p:cNvSpPr/>
          <p:nvPr/>
        </p:nvSpPr>
        <p:spPr>
          <a:xfrm>
            <a:off x="470267" y="3886587"/>
            <a:ext cx="11106381" cy="2971413"/>
          </a:xfrm>
          <a:prstGeom prst="cloud">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rgbClr val="FF0000"/>
              </a:solidFill>
            </a:endParaRPr>
          </a:p>
        </p:txBody>
      </p:sp>
      <p:grpSp>
        <p:nvGrpSpPr>
          <p:cNvPr id="11" name="グループ化 10">
            <a:extLst>
              <a:ext uri="{FF2B5EF4-FFF2-40B4-BE49-F238E27FC236}">
                <a16:creationId xmlns:a16="http://schemas.microsoft.com/office/drawing/2014/main" id="{4C17E8F1-682B-AFAC-C8CF-F18B0B6C6F3C}"/>
              </a:ext>
            </a:extLst>
          </p:cNvPr>
          <p:cNvGrpSpPr/>
          <p:nvPr/>
        </p:nvGrpSpPr>
        <p:grpSpPr>
          <a:xfrm>
            <a:off x="2243011" y="4175724"/>
            <a:ext cx="7338675" cy="2154296"/>
            <a:chOff x="2243011" y="4331001"/>
            <a:chExt cx="7338675" cy="2154296"/>
          </a:xfrm>
        </p:grpSpPr>
        <p:grpSp>
          <p:nvGrpSpPr>
            <p:cNvPr id="15" name="グループ化 14">
              <a:extLst>
                <a:ext uri="{FF2B5EF4-FFF2-40B4-BE49-F238E27FC236}">
                  <a16:creationId xmlns:a16="http://schemas.microsoft.com/office/drawing/2014/main" id="{C308C982-2F56-49EE-9568-1B8D9AE6D518}"/>
                </a:ext>
              </a:extLst>
            </p:cNvPr>
            <p:cNvGrpSpPr/>
            <p:nvPr/>
          </p:nvGrpSpPr>
          <p:grpSpPr>
            <a:xfrm>
              <a:off x="7527171" y="4331001"/>
              <a:ext cx="2054515" cy="2154296"/>
              <a:chOff x="8541583" y="4408408"/>
              <a:chExt cx="2054515" cy="2154296"/>
            </a:xfrm>
          </p:grpSpPr>
          <p:pic>
            <p:nvPicPr>
              <p:cNvPr id="18" name="グラフィックス 17" descr="ユーザー 単色塗りつぶし">
                <a:extLst>
                  <a:ext uri="{FF2B5EF4-FFF2-40B4-BE49-F238E27FC236}">
                    <a16:creationId xmlns:a16="http://schemas.microsoft.com/office/drawing/2014/main" id="{A253BC8F-4378-ADE3-3A60-CFF840930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1583" y="4408408"/>
                <a:ext cx="2054515" cy="2054515"/>
              </a:xfrm>
              <a:prstGeom prst="rect">
                <a:avLst/>
              </a:prstGeom>
            </p:spPr>
          </p:pic>
          <p:sp>
            <p:nvSpPr>
              <p:cNvPr id="19" name="テキスト ボックス 18">
                <a:extLst>
                  <a:ext uri="{FF2B5EF4-FFF2-40B4-BE49-F238E27FC236}">
                    <a16:creationId xmlns:a16="http://schemas.microsoft.com/office/drawing/2014/main" id="{8FA2EF49-F6E1-EE89-6182-0D95C64D4D50}"/>
                  </a:ext>
                </a:extLst>
              </p:cNvPr>
              <p:cNvSpPr txBox="1"/>
              <p:nvPr/>
            </p:nvSpPr>
            <p:spPr>
              <a:xfrm>
                <a:off x="9130258" y="6193372"/>
                <a:ext cx="877163"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内部犯</a:t>
                </a:r>
              </a:p>
            </p:txBody>
          </p:sp>
        </p:grpSp>
        <p:sp>
          <p:nvSpPr>
            <p:cNvPr id="7" name="角丸四角形 12">
              <a:extLst>
                <a:ext uri="{FF2B5EF4-FFF2-40B4-BE49-F238E27FC236}">
                  <a16:creationId xmlns:a16="http://schemas.microsoft.com/office/drawing/2014/main" id="{9AFBEF44-D40A-3BE0-858B-804291FBBFEF}"/>
                </a:ext>
              </a:extLst>
            </p:cNvPr>
            <p:cNvSpPr/>
            <p:nvPr/>
          </p:nvSpPr>
          <p:spPr>
            <a:xfrm>
              <a:off x="2243011" y="4849941"/>
              <a:ext cx="2701636" cy="1267689"/>
            </a:xfrm>
            <a:prstGeom prst="roundRect">
              <a:avLst/>
            </a:prstGeom>
            <a:solidFill>
              <a:srgbClr val="95C9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1D1228DD-1078-29B3-8948-E8C0AF0C7422}"/>
                </a:ext>
              </a:extLst>
            </p:cNvPr>
            <p:cNvSpPr/>
            <p:nvPr/>
          </p:nvSpPr>
          <p:spPr>
            <a:xfrm>
              <a:off x="2845685" y="5539501"/>
              <a:ext cx="1496287" cy="394857"/>
            </a:xfrm>
            <a:prstGeom prst="rect">
              <a:avLst/>
            </a:prstGeom>
            <a:solidFill>
              <a:srgbClr val="F2CFE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solidFill>
                    <a:sysClr val="windowText" lastClr="000000"/>
                  </a:solidFill>
                  <a:latin typeface="Meiryo" panose="020B0604030504040204" pitchFamily="34" charset="-128"/>
                  <a:ea typeface="Meiryo" panose="020B0604030504040204" pitchFamily="34" charset="-128"/>
                </a:rPr>
                <a:t>機密情報</a:t>
              </a:r>
            </a:p>
          </p:txBody>
        </p:sp>
        <p:sp>
          <p:nvSpPr>
            <p:cNvPr id="9" name="テキスト ボックス 8">
              <a:extLst>
                <a:ext uri="{FF2B5EF4-FFF2-40B4-BE49-F238E27FC236}">
                  <a16:creationId xmlns:a16="http://schemas.microsoft.com/office/drawing/2014/main" id="{00272FBB-1018-8F04-F3EC-0F7FFF5BF816}"/>
                </a:ext>
              </a:extLst>
            </p:cNvPr>
            <p:cNvSpPr txBox="1"/>
            <p:nvPr/>
          </p:nvSpPr>
          <p:spPr>
            <a:xfrm>
              <a:off x="3096287" y="5024269"/>
              <a:ext cx="995785"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機密</a:t>
              </a:r>
              <a:r>
                <a:rPr kumimoji="1" lang="en-US" altLang="ja-JP" dirty="0">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grpSp>
      <p:sp>
        <p:nvSpPr>
          <p:cNvPr id="10" name="テキスト ボックス 9">
            <a:extLst>
              <a:ext uri="{FF2B5EF4-FFF2-40B4-BE49-F238E27FC236}">
                <a16:creationId xmlns:a16="http://schemas.microsoft.com/office/drawing/2014/main" id="{E841C1FF-A8B8-8132-9DFB-8CA6BF651B80}"/>
              </a:ext>
            </a:extLst>
          </p:cNvPr>
          <p:cNvSpPr txBox="1"/>
          <p:nvPr/>
        </p:nvSpPr>
        <p:spPr>
          <a:xfrm>
            <a:off x="10142693" y="3810377"/>
            <a:ext cx="1620957" cy="523220"/>
          </a:xfrm>
          <a:prstGeom prst="rect">
            <a:avLst/>
          </a:prstGeom>
          <a:noFill/>
        </p:spPr>
        <p:txBody>
          <a:bodyPr wrap="none" rtlCol="0">
            <a:spAutoFit/>
          </a:bodyPr>
          <a:lstStyle/>
          <a:p>
            <a:r>
              <a:rPr kumimoji="1" lang="ja-JP" altLang="en-US" sz="2800" b="1">
                <a:ln w="22225">
                  <a:noFill/>
                  <a:prstDash val="solid"/>
                </a:ln>
                <a:solidFill>
                  <a:schemeClr val="accent2">
                    <a:lumMod val="75000"/>
                  </a:schemeClr>
                </a:solidFill>
              </a:rPr>
              <a:t>クラウド</a:t>
            </a:r>
          </a:p>
        </p:txBody>
      </p:sp>
      <p:sp>
        <p:nvSpPr>
          <p:cNvPr id="5" name="左矢印 4">
            <a:extLst>
              <a:ext uri="{FF2B5EF4-FFF2-40B4-BE49-F238E27FC236}">
                <a16:creationId xmlns:a16="http://schemas.microsoft.com/office/drawing/2014/main" id="{5EEF5A33-54D5-16E2-B617-F6B20520AF75}"/>
              </a:ext>
            </a:extLst>
          </p:cNvPr>
          <p:cNvSpPr/>
          <p:nvPr/>
        </p:nvSpPr>
        <p:spPr>
          <a:xfrm>
            <a:off x="5189474" y="4911178"/>
            <a:ext cx="2607723" cy="369332"/>
          </a:xfrm>
          <a:prstGeom prst="leftArrow">
            <a:avLst/>
          </a:prstGeom>
          <a:solidFill>
            <a:srgbClr val="DA05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A0504"/>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1F9CD786-65C7-D51A-30F9-B51F904178FE}"/>
              </a:ext>
            </a:extLst>
          </p:cNvPr>
          <p:cNvSpPr txBox="1"/>
          <p:nvPr/>
        </p:nvSpPr>
        <p:spPr>
          <a:xfrm>
            <a:off x="6603573" y="4610683"/>
            <a:ext cx="1340833"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盗聴</a:t>
            </a:r>
            <a:endParaRPr kumimoji="1" lang="ja-JP" altLang="en-US">
              <a:latin typeface="Meiryo" panose="020B0604030504040204" pitchFamily="34" charset="-128"/>
              <a:ea typeface="Meiryo" panose="020B0604030504040204" pitchFamily="34" charset="-128"/>
            </a:endParaRPr>
          </a:p>
        </p:txBody>
      </p:sp>
      <p:sp>
        <p:nvSpPr>
          <p:cNvPr id="13" name="乗算記号 12">
            <a:extLst>
              <a:ext uri="{FF2B5EF4-FFF2-40B4-BE49-F238E27FC236}">
                <a16:creationId xmlns:a16="http://schemas.microsoft.com/office/drawing/2014/main" id="{C2E6ABBC-0A58-B41E-7F35-9A770E9425D7}"/>
              </a:ext>
            </a:extLst>
          </p:cNvPr>
          <p:cNvSpPr/>
          <p:nvPr/>
        </p:nvSpPr>
        <p:spPr>
          <a:xfrm>
            <a:off x="5482300" y="4647486"/>
            <a:ext cx="845851" cy="825174"/>
          </a:xfrm>
          <a:prstGeom prst="mathMultiply">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 name="左矢印 21">
            <a:extLst>
              <a:ext uri="{FF2B5EF4-FFF2-40B4-BE49-F238E27FC236}">
                <a16:creationId xmlns:a16="http://schemas.microsoft.com/office/drawing/2014/main" id="{F8ADC312-6B60-C777-0B6D-5EA97945F66B}"/>
              </a:ext>
            </a:extLst>
          </p:cNvPr>
          <p:cNvSpPr/>
          <p:nvPr/>
        </p:nvSpPr>
        <p:spPr>
          <a:xfrm>
            <a:off x="4504267" y="5350535"/>
            <a:ext cx="3292929" cy="369332"/>
          </a:xfrm>
          <a:prstGeom prst="leftArrow">
            <a:avLst/>
          </a:prstGeom>
          <a:solidFill>
            <a:srgbClr val="DA05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A0504"/>
              </a:solidFill>
              <a:latin typeface="Meiryo" panose="020B0604030504040204" pitchFamily="34" charset="-128"/>
              <a:ea typeface="Meiryo" panose="020B0604030504040204" pitchFamily="34" charset="-128"/>
            </a:endParaRPr>
          </a:p>
        </p:txBody>
      </p:sp>
      <p:sp>
        <p:nvSpPr>
          <p:cNvPr id="16" name="テキスト ボックス 22">
            <a:extLst>
              <a:ext uri="{FF2B5EF4-FFF2-40B4-BE49-F238E27FC236}">
                <a16:creationId xmlns:a16="http://schemas.microsoft.com/office/drawing/2014/main" id="{324E74C8-56E0-18F0-C392-CF0920A8EC0B}"/>
              </a:ext>
            </a:extLst>
          </p:cNvPr>
          <p:cNvSpPr txBox="1"/>
          <p:nvPr/>
        </p:nvSpPr>
        <p:spPr>
          <a:xfrm>
            <a:off x="5974005" y="5709134"/>
            <a:ext cx="1340833"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侵入</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8506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3B6D435-869C-91C1-BA90-F9A919613BD4}"/>
              </a:ext>
            </a:extLst>
          </p:cNvPr>
          <p:cNvSpPr>
            <a:spLocks noGrp="1"/>
          </p:cNvSpPr>
          <p:nvPr>
            <p:ph type="title"/>
          </p:nvPr>
        </p:nvSpPr>
        <p:spPr>
          <a:xfrm>
            <a:off x="838200" y="365125"/>
            <a:ext cx="10515600" cy="1325563"/>
          </a:xfrm>
        </p:spPr>
        <p:txBody>
          <a:bodyPr/>
          <a:lstStyle/>
          <a:p>
            <a:r>
              <a:rPr lang="en-US" altLang="ja-JP" b="1" dirty="0"/>
              <a:t>2025/02/12</a:t>
            </a:r>
            <a:r>
              <a:rPr lang="ja-JP" altLang="en-US" b="1"/>
              <a:t> 修論発表</a:t>
            </a:r>
            <a:endParaRPr kumimoji="1" lang="ja-JP" altLang="en-US" b="1" dirty="0"/>
          </a:p>
        </p:txBody>
      </p:sp>
      <p:sp>
        <p:nvSpPr>
          <p:cNvPr id="6" name="コンテンツ プレースホルダー 2">
            <a:extLst>
              <a:ext uri="{FF2B5EF4-FFF2-40B4-BE49-F238E27FC236}">
                <a16:creationId xmlns:a16="http://schemas.microsoft.com/office/drawing/2014/main" id="{844169E6-65C8-F55A-A0AA-9C9C7D054559}"/>
              </a:ext>
            </a:extLst>
          </p:cNvPr>
          <p:cNvSpPr>
            <a:spLocks noGrp="1"/>
          </p:cNvSpPr>
          <p:nvPr>
            <p:ph idx="1"/>
          </p:nvPr>
        </p:nvSpPr>
        <p:spPr>
          <a:xfrm>
            <a:off x="838200" y="1825625"/>
            <a:ext cx="10515600" cy="4667250"/>
          </a:xfrm>
        </p:spPr>
        <p:txBody>
          <a:bodyPr/>
          <a:lstStyle/>
          <a:p>
            <a:r>
              <a:rPr lang="ja-JP" altLang="en-US"/>
              <a:t>青い図形の上に文字を書くと見えにくい（色の濃さによる）</a:t>
            </a:r>
            <a:endParaRPr lang="en-US" altLang="ja-JP" dirty="0"/>
          </a:p>
          <a:p>
            <a:r>
              <a:rPr lang="en-US" altLang="ja-JP" dirty="0"/>
              <a:t>VM</a:t>
            </a:r>
            <a:r>
              <a:rPr lang="ja-JP" altLang="en-US"/>
              <a:t>からのアクセス対する安全性は？</a:t>
            </a:r>
            <a:endParaRPr lang="en-US" altLang="ja-JP" dirty="0"/>
          </a:p>
          <a:p>
            <a:endParaRPr lang="en-US" altLang="ja-JP" dirty="0"/>
          </a:p>
          <a:p>
            <a:r>
              <a:rPr lang="en-US" altLang="ja-JP" dirty="0" err="1"/>
              <a:t>uBPF</a:t>
            </a:r>
            <a:r>
              <a:rPr lang="ja-JP" altLang="en-US"/>
              <a:t>でループを回せば？</a:t>
            </a:r>
            <a:endParaRPr lang="en-US" altLang="ja-JP" dirty="0"/>
          </a:p>
          <a:p>
            <a:endParaRPr lang="en-US" altLang="ja-JP" dirty="0"/>
          </a:p>
        </p:txBody>
      </p:sp>
      <p:sp>
        <p:nvSpPr>
          <p:cNvPr id="7" name="スライド番号プレースホルダー 3">
            <a:extLst>
              <a:ext uri="{FF2B5EF4-FFF2-40B4-BE49-F238E27FC236}">
                <a16:creationId xmlns:a16="http://schemas.microsoft.com/office/drawing/2014/main" id="{50964227-743E-ED47-8233-AF03C67EB138}"/>
              </a:ext>
            </a:extLst>
          </p:cNvPr>
          <p:cNvSpPr>
            <a:spLocks noGrp="1"/>
          </p:cNvSpPr>
          <p:nvPr>
            <p:ph type="sldNum" sz="quarter" idx="12"/>
          </p:nvPr>
        </p:nvSpPr>
        <p:spPr>
          <a:xfrm>
            <a:off x="8610600" y="6311900"/>
            <a:ext cx="2743200" cy="365125"/>
          </a:xfrm>
        </p:spPr>
        <p:txBody>
          <a:bodyPr/>
          <a:lstStyle/>
          <a:p>
            <a:fld id="{3B143BD1-B82B-40A9-AF29-64D23C6EA1A4}" type="slidenum">
              <a:rPr kumimoji="1" lang="ja-JP" altLang="en-US" smtClean="0"/>
              <a:t>20</a:t>
            </a:fld>
            <a:endParaRPr kumimoji="1" lang="ja-JP" altLang="en-US"/>
          </a:p>
        </p:txBody>
      </p:sp>
    </p:spTree>
    <p:extLst>
      <p:ext uri="{BB962C8B-B14F-4D97-AF65-F5344CB8AC3E}">
        <p14:creationId xmlns:p14="http://schemas.microsoft.com/office/powerpoint/2010/main" val="222905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latin typeface="Meiryo" panose="020B0604030504040204" pitchFamily="34" charset="-128"/>
                <a:ea typeface="Meiryo" panose="020B0604030504040204" pitchFamily="34" charset="-128"/>
              </a:rPr>
              <a:t>今後の計画</a:t>
            </a:r>
            <a:endParaRPr kumimoji="1" lang="ja-JP" altLang="en-US" sz="3600"/>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4720660"/>
          </a:xfrm>
        </p:spPr>
        <p:txBody>
          <a:bodyPr>
            <a:normAutofit/>
          </a:bodyPr>
          <a:lstStyle/>
          <a:p>
            <a:r>
              <a:rPr lang="en-US" altLang="ja-JP" dirty="0"/>
              <a:t>uBPF</a:t>
            </a:r>
            <a:r>
              <a:rPr lang="ja-JP" altLang="en-US"/>
              <a:t>ランタイムにヘルパー関数を実装</a:t>
            </a:r>
            <a:endParaRPr lang="en-US" altLang="ja-JP" dirty="0"/>
          </a:p>
          <a:p>
            <a:pPr lvl="1"/>
            <a:r>
              <a:rPr lang="ja-JP" altLang="en-US"/>
              <a:t>システムメモリと共有メモリにアクセスできるようにする</a:t>
            </a:r>
            <a:endParaRPr lang="en-US" altLang="ja-JP" dirty="0"/>
          </a:p>
          <a:p>
            <a:r>
              <a:rPr lang="en-US" altLang="ja-JP" dirty="0"/>
              <a:t>uBPF</a:t>
            </a:r>
            <a:r>
              <a:rPr lang="ja-JP" altLang="en-US"/>
              <a:t>プログラムで</a:t>
            </a:r>
            <a:r>
              <a:rPr lang="en-US" altLang="ja-JP" dirty="0"/>
              <a:t>OS</a:t>
            </a:r>
            <a:r>
              <a:rPr lang="ja-JP" altLang="en-US"/>
              <a:t>データを取得できるようにする</a:t>
            </a:r>
            <a:endParaRPr lang="en-US" altLang="ja-JP" dirty="0"/>
          </a:p>
          <a:p>
            <a:pPr lvl="1"/>
            <a:r>
              <a:rPr lang="ja-JP" altLang="en-US"/>
              <a:t>例：</a:t>
            </a:r>
            <a:r>
              <a:rPr lang="en-JP" altLang="ja-JP"/>
              <a:t>OS</a:t>
            </a:r>
            <a:r>
              <a:rPr lang="ja-JP" altLang="en-JP"/>
              <a:t>内の</a:t>
            </a:r>
            <a:r>
              <a:rPr lang="ja-JP" altLang="en-US"/>
              <a:t>文字列，プロセスリスト</a:t>
            </a:r>
            <a:endParaRPr lang="en-US" altLang="ja-JP" dirty="0"/>
          </a:p>
          <a:p>
            <a:r>
              <a:rPr lang="en-US" altLang="ja-JP" dirty="0"/>
              <a:t>uBPF</a:t>
            </a:r>
            <a:r>
              <a:rPr lang="ja-JP" altLang="en-US"/>
              <a:t>プログラムを送り込めるようにする</a:t>
            </a:r>
            <a:endParaRPr lang="en-US" altLang="ja-JP" dirty="0"/>
          </a:p>
          <a:p>
            <a:pPr lvl="1"/>
            <a:r>
              <a:rPr lang="ja-JP" altLang="en-US"/>
              <a:t>現状は</a:t>
            </a:r>
            <a:r>
              <a:rPr lang="en-US" altLang="ja-JP" dirty="0"/>
              <a:t>uBPF</a:t>
            </a:r>
            <a:r>
              <a:rPr lang="ja-JP" altLang="en-US"/>
              <a:t>ランタイムにバイトコードを埋め込んでいる</a:t>
            </a:r>
            <a:endParaRPr lang="en-US" altLang="ja-JP" dirty="0"/>
          </a:p>
          <a:p>
            <a:r>
              <a:rPr lang="en" altLang="ja-JP" dirty="0"/>
              <a:t>JIT</a:t>
            </a:r>
            <a:r>
              <a:rPr lang="ja-JP" altLang="en-US"/>
              <a:t>コンパイルしたコードを実行できるようにする</a:t>
            </a:r>
            <a:endParaRPr lang="en-US" altLang="ja-JP" dirty="0"/>
          </a:p>
          <a:p>
            <a:pPr lvl="1"/>
            <a:r>
              <a:rPr lang="ja-JP" altLang="en-US"/>
              <a:t>生成されたコードが置かれた</a:t>
            </a:r>
            <a:r>
              <a:rPr lang="en-US" altLang="ja-JP" dirty="0"/>
              <a:t>OVMF</a:t>
            </a:r>
            <a:r>
              <a:rPr lang="ja-JP" altLang="en-US"/>
              <a:t>のメモリを実行可能に設定</a:t>
            </a:r>
            <a:endParaRPr lang="en-US" altLang="ja-JP" dirty="0"/>
          </a:p>
          <a:p>
            <a:endParaRPr lang="en-US" altLang="ja-JP" dirty="0"/>
          </a:p>
          <a:p>
            <a:endParaRPr lang="ja-JP" altLang="en-US"/>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21</a:t>
            </a:fld>
            <a:endParaRPr kumimoji="1" lang="ja-JP" altLang="en-US"/>
          </a:p>
        </p:txBody>
      </p:sp>
    </p:spTree>
    <p:extLst>
      <p:ext uri="{BB962C8B-B14F-4D97-AF65-F5344CB8AC3E}">
        <p14:creationId xmlns:p14="http://schemas.microsoft.com/office/powerpoint/2010/main" val="27768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805C-02D5-A827-718C-8ADEC68E532E}"/>
              </a:ext>
            </a:extLst>
          </p:cNvPr>
          <p:cNvSpPr>
            <a:spLocks noGrp="1"/>
          </p:cNvSpPr>
          <p:nvPr>
            <p:ph type="title"/>
          </p:nvPr>
        </p:nvSpPr>
        <p:spPr/>
        <p:txBody>
          <a:bodyPr>
            <a:normAutofit/>
          </a:bodyPr>
          <a:lstStyle/>
          <a:p>
            <a:r>
              <a:rPr lang="en-JP" dirty="0">
                <a:solidFill>
                  <a:srgbClr val="424242"/>
                </a:solidFill>
              </a:rPr>
              <a:t>実験2：転送性能</a:t>
            </a:r>
          </a:p>
        </p:txBody>
      </p:sp>
      <p:sp>
        <p:nvSpPr>
          <p:cNvPr id="3" name="Text Placeholder 2">
            <a:extLst>
              <a:ext uri="{FF2B5EF4-FFF2-40B4-BE49-F238E27FC236}">
                <a16:creationId xmlns:a16="http://schemas.microsoft.com/office/drawing/2014/main" id="{1EAA71E9-9C87-270F-ED6E-D2735768282F}"/>
              </a:ext>
            </a:extLst>
          </p:cNvPr>
          <p:cNvSpPr>
            <a:spLocks noGrp="1"/>
          </p:cNvSpPr>
          <p:nvPr>
            <p:ph type="body" idx="1"/>
          </p:nvPr>
        </p:nvSpPr>
        <p:spPr>
          <a:xfrm>
            <a:off x="629920" y="1362491"/>
            <a:ext cx="11562080" cy="2533673"/>
          </a:xfrm>
        </p:spPr>
        <p:txBody>
          <a:bodyPr>
            <a:normAutofit/>
          </a:bodyPr>
          <a:lstStyle/>
          <a:p>
            <a:r>
              <a:rPr lang="en-JP" dirty="0">
                <a:solidFill>
                  <a:srgbClr val="424242"/>
                </a:solidFill>
              </a:rPr>
              <a:t>様々なパケットサイズでICMPのスループットを測定</a:t>
            </a:r>
          </a:p>
          <a:p>
            <a:pPr lvl="1"/>
            <a:r>
              <a:rPr lang="en-JP" dirty="0">
                <a:solidFill>
                  <a:srgbClr val="424242"/>
                </a:solidFill>
              </a:rPr>
              <a:t>最大で 62.5 Mbps（標準のOpen vSwitchでは</a:t>
            </a:r>
            <a:r>
              <a:rPr lang="ja-JP" altLang="en-US">
                <a:solidFill>
                  <a:srgbClr val="424242"/>
                </a:solidFill>
              </a:rPr>
              <a:t>最大 </a:t>
            </a:r>
            <a:r>
              <a:rPr lang="en-US" altLang="ja-JP" dirty="0">
                <a:solidFill>
                  <a:srgbClr val="424242"/>
                </a:solidFill>
              </a:rPr>
              <a:t>538 Mbps</a:t>
            </a:r>
            <a:r>
              <a:rPr lang="ja-JP" altLang="en-US">
                <a:solidFill>
                  <a:srgbClr val="424242"/>
                </a:solidFill>
              </a:rPr>
              <a:t>）</a:t>
            </a:r>
            <a:endParaRPr lang="en-US" altLang="ja-JP" dirty="0">
              <a:solidFill>
                <a:srgbClr val="424242"/>
              </a:solidFill>
            </a:endParaRPr>
          </a:p>
          <a:p>
            <a:pPr lvl="1"/>
            <a:r>
              <a:rPr lang="en-US" altLang="ja-JP" dirty="0">
                <a:solidFill>
                  <a:srgbClr val="424242"/>
                </a:solidFill>
              </a:rPr>
              <a:t>P4 VM</a:t>
            </a:r>
            <a:r>
              <a:rPr lang="ja-JP" altLang="en-US">
                <a:solidFill>
                  <a:srgbClr val="424242"/>
                </a:solidFill>
              </a:rPr>
              <a:t>へのパケット転送を</a:t>
            </a:r>
            <a:r>
              <a:rPr lang="en-US" altLang="ja-JP" dirty="0">
                <a:solidFill>
                  <a:srgbClr val="424242"/>
                </a:solidFill>
              </a:rPr>
              <a:t>TCP/IP</a:t>
            </a:r>
            <a:r>
              <a:rPr lang="ja-JP" altLang="en-US">
                <a:solidFill>
                  <a:srgbClr val="424242"/>
                </a:solidFill>
              </a:rPr>
              <a:t>で行っているオーバヘッドが大きい</a:t>
            </a:r>
            <a:endParaRPr lang="en-JP" altLang="ja-JP" dirty="0">
              <a:solidFill>
                <a:srgbClr val="424242"/>
              </a:solidFill>
            </a:endParaRPr>
          </a:p>
          <a:p>
            <a:pPr lvl="1"/>
            <a:endParaRPr lang="en-JP" altLang="ja-JP" sz="600" dirty="0">
              <a:solidFill>
                <a:srgbClr val="424242"/>
              </a:solidFill>
            </a:endParaRPr>
          </a:p>
          <a:p>
            <a:r>
              <a:rPr lang="en-JP" altLang="ja-JP" dirty="0">
                <a:solidFill>
                  <a:srgbClr val="424242"/>
                </a:solidFill>
              </a:rPr>
              <a:t>P4</a:t>
            </a:r>
            <a:r>
              <a:rPr lang="ja-JP" altLang="en-US">
                <a:solidFill>
                  <a:srgbClr val="424242"/>
                </a:solidFill>
              </a:rPr>
              <a:t>プログラムの実行オーバヘッドを測定</a:t>
            </a:r>
            <a:endParaRPr lang="en-US" altLang="ja-JP" dirty="0">
              <a:solidFill>
                <a:srgbClr val="424242"/>
              </a:solidFill>
            </a:endParaRPr>
          </a:p>
          <a:p>
            <a:pPr lvl="1"/>
            <a:r>
              <a:rPr lang="ja-JP" altLang="en-US">
                <a:solidFill>
                  <a:srgbClr val="424242"/>
                </a:solidFill>
              </a:rPr>
              <a:t>パケットヘッダのパース処理や</a:t>
            </a:r>
            <a:r>
              <a:rPr lang="en-US" altLang="ja-JP" dirty="0">
                <a:solidFill>
                  <a:srgbClr val="424242"/>
                </a:solidFill>
              </a:rPr>
              <a:t>VM</a:t>
            </a:r>
            <a:r>
              <a:rPr lang="ja-JP" altLang="en-US">
                <a:solidFill>
                  <a:srgbClr val="424242"/>
                </a:solidFill>
              </a:rPr>
              <a:t>内情報の参照による影響は小さい</a:t>
            </a:r>
            <a:endParaRPr lang="en-US" altLang="ja-JP" dirty="0">
              <a:solidFill>
                <a:srgbClr val="424242"/>
              </a:solidFill>
            </a:endParaRPr>
          </a:p>
        </p:txBody>
      </p:sp>
      <p:sp>
        <p:nvSpPr>
          <p:cNvPr id="4" name="Slide Number Placeholder 3">
            <a:extLst>
              <a:ext uri="{FF2B5EF4-FFF2-40B4-BE49-F238E27FC236}">
                <a16:creationId xmlns:a16="http://schemas.microsoft.com/office/drawing/2014/main" id="{C065F3D5-7096-3B42-E9C5-68281355A2BE}"/>
              </a:ext>
            </a:extLst>
          </p:cNvPr>
          <p:cNvSpPr>
            <a:spLocks noGrp="1"/>
          </p:cNvSpPr>
          <p:nvPr>
            <p:ph type="sldNum" idx="12"/>
          </p:nvPr>
        </p:nvSpPr>
        <p:spPr/>
        <p:txBody>
          <a:bodyPr/>
          <a:lstStyle/>
          <a:p>
            <a:fld id="{00000000-1234-1234-1234-123412341234}" type="slidenum">
              <a:rPr lang="en-US" altLang="ja" smtClean="0"/>
              <a:pPr/>
              <a:t>22</a:t>
            </a:fld>
            <a:endParaRPr lang="ja" altLang="en-US"/>
          </a:p>
        </p:txBody>
      </p:sp>
      <p:graphicFrame>
        <p:nvGraphicFramePr>
          <p:cNvPr id="9" name="Chart 8">
            <a:extLst>
              <a:ext uri="{FF2B5EF4-FFF2-40B4-BE49-F238E27FC236}">
                <a16:creationId xmlns:a16="http://schemas.microsoft.com/office/drawing/2014/main" id="{E1558DCD-9717-0F64-80EA-2A576F4CB157}"/>
              </a:ext>
            </a:extLst>
          </p:cNvPr>
          <p:cNvGraphicFramePr/>
          <p:nvPr/>
        </p:nvGraphicFramePr>
        <p:xfrm>
          <a:off x="6003758" y="4066884"/>
          <a:ext cx="5558322" cy="2696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2F367FB-8287-CB56-531E-924D3CA90871}"/>
              </a:ext>
            </a:extLst>
          </p:cNvPr>
          <p:cNvGraphicFramePr/>
          <p:nvPr/>
        </p:nvGraphicFramePr>
        <p:xfrm>
          <a:off x="1211940" y="4066884"/>
          <a:ext cx="4319337" cy="2773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401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3B6D435-869C-91C1-BA90-F9A919613BD4}"/>
              </a:ext>
            </a:extLst>
          </p:cNvPr>
          <p:cNvSpPr>
            <a:spLocks noGrp="1"/>
          </p:cNvSpPr>
          <p:nvPr>
            <p:ph type="title"/>
          </p:nvPr>
        </p:nvSpPr>
        <p:spPr>
          <a:xfrm>
            <a:off x="838200" y="365125"/>
            <a:ext cx="10515600" cy="1325563"/>
          </a:xfrm>
        </p:spPr>
        <p:txBody>
          <a:bodyPr/>
          <a:lstStyle/>
          <a:p>
            <a:r>
              <a:rPr lang="ja-JP" altLang="en-US" b="1" dirty="0"/>
              <a:t>提案：</a:t>
            </a:r>
            <a:r>
              <a:rPr lang="en-US" altLang="ja-JP" b="1" dirty="0" err="1"/>
              <a:t>eBPFmonitor</a:t>
            </a:r>
            <a:endParaRPr kumimoji="1" lang="ja-JP" altLang="en-US" b="1" dirty="0"/>
          </a:p>
        </p:txBody>
      </p:sp>
      <p:sp>
        <p:nvSpPr>
          <p:cNvPr id="6" name="コンテンツ プレースホルダー 2">
            <a:extLst>
              <a:ext uri="{FF2B5EF4-FFF2-40B4-BE49-F238E27FC236}">
                <a16:creationId xmlns:a16="http://schemas.microsoft.com/office/drawing/2014/main" id="{844169E6-65C8-F55A-A0AA-9C9C7D054559}"/>
              </a:ext>
            </a:extLst>
          </p:cNvPr>
          <p:cNvSpPr>
            <a:spLocks noGrp="1"/>
          </p:cNvSpPr>
          <p:nvPr>
            <p:ph idx="1"/>
          </p:nvPr>
        </p:nvSpPr>
        <p:spPr>
          <a:xfrm>
            <a:off x="838200" y="1825625"/>
            <a:ext cx="10515600" cy="4351338"/>
          </a:xfrm>
        </p:spPr>
        <p:txBody>
          <a:bodyPr/>
          <a:lstStyle/>
          <a:p>
            <a:r>
              <a:rPr lang="en-US" altLang="ja-JP" dirty="0"/>
              <a:t>SEV</a:t>
            </a:r>
            <a:r>
              <a:rPr lang="ja-JP" altLang="en-US" dirty="0"/>
              <a:t>で保護された</a:t>
            </a:r>
            <a:r>
              <a:rPr lang="en-US" altLang="ja-JP" dirty="0"/>
              <a:t>VM</a:t>
            </a:r>
            <a:r>
              <a:rPr lang="ja-JP" altLang="en-US" dirty="0"/>
              <a:t>内の</a:t>
            </a:r>
            <a:r>
              <a:rPr lang="en-US" altLang="ja-JP" dirty="0"/>
              <a:t>OS</a:t>
            </a:r>
            <a:r>
              <a:rPr lang="ja-JP" altLang="en-US" dirty="0"/>
              <a:t>データを先読みして一括取得</a:t>
            </a:r>
            <a:endParaRPr lang="en-US" altLang="ja-JP" dirty="0"/>
          </a:p>
          <a:p>
            <a:pPr lvl="1"/>
            <a:r>
              <a:rPr lang="en-US" altLang="ja-JP" dirty="0"/>
              <a:t>IDS</a:t>
            </a:r>
            <a:r>
              <a:rPr lang="ja-JP" altLang="en-US" dirty="0"/>
              <a:t>からの</a:t>
            </a:r>
            <a:r>
              <a:rPr lang="en-US" altLang="ja-JP" dirty="0"/>
              <a:t>1</a:t>
            </a:r>
            <a:r>
              <a:rPr lang="ja-JP" altLang="en-US" dirty="0"/>
              <a:t>回の要求でエージェントがメモリデータを一括で返送</a:t>
            </a:r>
            <a:endParaRPr lang="en-US" altLang="ja-JP" dirty="0"/>
          </a:p>
          <a:p>
            <a:pPr lvl="1"/>
            <a:r>
              <a:rPr lang="ja-JP" altLang="en-US" dirty="0"/>
              <a:t>通信オーバヘッドを</a:t>
            </a:r>
            <a:r>
              <a:rPr lang="ja-JP" altLang="en-US"/>
              <a:t>削減し，</a:t>
            </a:r>
            <a:r>
              <a:rPr lang="en-US" altLang="ja-JP" dirty="0"/>
              <a:t>VM</a:t>
            </a:r>
            <a:r>
              <a:rPr lang="ja-JP" altLang="en-US" dirty="0"/>
              <a:t>の監視を高速化</a:t>
            </a:r>
            <a:endParaRPr lang="en-US" altLang="ja-JP" dirty="0"/>
          </a:p>
          <a:p>
            <a:r>
              <a:rPr lang="en-US" altLang="ja-JP" dirty="0"/>
              <a:t>VM</a:t>
            </a:r>
            <a:r>
              <a:rPr lang="ja-JP" altLang="en-US" dirty="0"/>
              <a:t>に</a:t>
            </a:r>
            <a:r>
              <a:rPr lang="en-US" altLang="ja-JP" dirty="0" err="1"/>
              <a:t>eBPF</a:t>
            </a:r>
            <a:r>
              <a:rPr lang="ja-JP" altLang="en-US" dirty="0"/>
              <a:t>プログラムを送り込んで</a:t>
            </a:r>
            <a:r>
              <a:rPr lang="en-US" altLang="ja-JP" dirty="0"/>
              <a:t>OS</a:t>
            </a:r>
            <a:r>
              <a:rPr lang="ja-JP" altLang="en-US" dirty="0"/>
              <a:t>データを収集</a:t>
            </a:r>
            <a:endParaRPr lang="en-US" altLang="ja-JP" dirty="0"/>
          </a:p>
          <a:p>
            <a:pPr lvl="1"/>
            <a:r>
              <a:rPr lang="en-US" altLang="ja-JP" dirty="0" err="1"/>
              <a:t>eBPF</a:t>
            </a:r>
            <a:r>
              <a:rPr lang="ja-JP" altLang="en-US" dirty="0"/>
              <a:t>は</a:t>
            </a:r>
            <a:r>
              <a:rPr lang="en-US" altLang="ja-JP" dirty="0"/>
              <a:t>OS</a:t>
            </a:r>
            <a:r>
              <a:rPr lang="ja-JP" altLang="en-US" dirty="0"/>
              <a:t>内で性能等を監視するために用いられる</a:t>
            </a:r>
            <a:r>
              <a:rPr lang="en-US" altLang="ja-JP" dirty="0"/>
              <a:t>Linux</a:t>
            </a:r>
            <a:r>
              <a:rPr lang="ja-JP" altLang="en-US" dirty="0"/>
              <a:t>の機構</a:t>
            </a:r>
            <a:endParaRPr lang="en-US" altLang="ja-JP" dirty="0"/>
          </a:p>
          <a:p>
            <a:pPr lvl="1"/>
            <a:r>
              <a:rPr lang="en-US" altLang="ja-JP" dirty="0" err="1"/>
              <a:t>eBPF</a:t>
            </a:r>
            <a:r>
              <a:rPr lang="ja-JP" altLang="en-US" dirty="0"/>
              <a:t>プログラムがポインタをたどって</a:t>
            </a:r>
            <a:r>
              <a:rPr lang="en-US" altLang="ja-JP" dirty="0"/>
              <a:t>OS</a:t>
            </a:r>
            <a:r>
              <a:rPr lang="ja-JP" altLang="en-US" dirty="0"/>
              <a:t>データを先読み</a:t>
            </a:r>
            <a:endParaRPr lang="en-US" altLang="ja-JP" dirty="0"/>
          </a:p>
        </p:txBody>
      </p:sp>
      <p:sp>
        <p:nvSpPr>
          <p:cNvPr id="7" name="スライド番号プレースホルダー 3">
            <a:extLst>
              <a:ext uri="{FF2B5EF4-FFF2-40B4-BE49-F238E27FC236}">
                <a16:creationId xmlns:a16="http://schemas.microsoft.com/office/drawing/2014/main" id="{50964227-743E-ED47-8233-AF03C67EB138}"/>
              </a:ext>
            </a:extLst>
          </p:cNvPr>
          <p:cNvSpPr>
            <a:spLocks noGrp="1"/>
          </p:cNvSpPr>
          <p:nvPr>
            <p:ph type="sldNum" sz="quarter" idx="12"/>
          </p:nvPr>
        </p:nvSpPr>
        <p:spPr>
          <a:xfrm>
            <a:off x="8610600" y="6311900"/>
            <a:ext cx="2743200" cy="365125"/>
          </a:xfrm>
        </p:spPr>
        <p:txBody>
          <a:bodyPr/>
          <a:lstStyle/>
          <a:p>
            <a:fld id="{3B143BD1-B82B-40A9-AF29-64D23C6EA1A4}" type="slidenum">
              <a:rPr kumimoji="1" lang="ja-JP" altLang="en-US" smtClean="0"/>
              <a:t>23</a:t>
            </a:fld>
            <a:endParaRPr kumimoji="1" lang="ja-JP" altLang="en-US"/>
          </a:p>
        </p:txBody>
      </p:sp>
      <p:grpSp>
        <p:nvGrpSpPr>
          <p:cNvPr id="8" name="グループ化 7">
            <a:extLst>
              <a:ext uri="{FF2B5EF4-FFF2-40B4-BE49-F238E27FC236}">
                <a16:creationId xmlns:a16="http://schemas.microsoft.com/office/drawing/2014/main" id="{98AE01CF-7F0A-2259-56BE-3D20266A935B}"/>
              </a:ext>
            </a:extLst>
          </p:cNvPr>
          <p:cNvGrpSpPr/>
          <p:nvPr/>
        </p:nvGrpSpPr>
        <p:grpSpPr>
          <a:xfrm>
            <a:off x="1667610" y="4716119"/>
            <a:ext cx="8856780" cy="1802156"/>
            <a:chOff x="1366720" y="4900269"/>
            <a:chExt cx="8856780" cy="1802156"/>
          </a:xfrm>
        </p:grpSpPr>
        <p:grpSp>
          <p:nvGrpSpPr>
            <p:cNvPr id="3" name="グループ化 2">
              <a:extLst>
                <a:ext uri="{FF2B5EF4-FFF2-40B4-BE49-F238E27FC236}">
                  <a16:creationId xmlns:a16="http://schemas.microsoft.com/office/drawing/2014/main" id="{D428AF17-784C-DABB-E12B-DF86E7EC124B}"/>
                </a:ext>
              </a:extLst>
            </p:cNvPr>
            <p:cNvGrpSpPr>
              <a:grpSpLocks/>
            </p:cNvGrpSpPr>
            <p:nvPr/>
          </p:nvGrpSpPr>
          <p:grpSpPr>
            <a:xfrm>
              <a:off x="1366720" y="4902412"/>
              <a:ext cx="1587525" cy="1625746"/>
              <a:chOff x="5816672" y="4769771"/>
              <a:chExt cx="1587525" cy="1625746"/>
            </a:xfrm>
          </p:grpSpPr>
          <p:sp>
            <p:nvSpPr>
              <p:cNvPr id="38" name="四角形: 角を丸くする 37">
                <a:extLst>
                  <a:ext uri="{FF2B5EF4-FFF2-40B4-BE49-F238E27FC236}">
                    <a16:creationId xmlns:a16="http://schemas.microsoft.com/office/drawing/2014/main" id="{A677AE62-8536-FF92-56FC-649C224FEF33}"/>
                  </a:ext>
                </a:extLst>
              </p:cNvPr>
              <p:cNvSpPr>
                <a:spLocks/>
              </p:cNvSpPr>
              <p:nvPr/>
            </p:nvSpPr>
            <p:spPr>
              <a:xfrm>
                <a:off x="5816672" y="4769771"/>
                <a:ext cx="1587525" cy="1245152"/>
              </a:xfrm>
              <a:prstGeom prst="roundRect">
                <a:avLst/>
              </a:prstGeom>
              <a:pattFill prst="pct5">
                <a:fgClr>
                  <a:schemeClr val="tx1"/>
                </a:fgClr>
                <a:bgClr>
                  <a:srgbClr val="CCECFF"/>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正方形/長方形 19">
                <a:extLst>
                  <a:ext uri="{FF2B5EF4-FFF2-40B4-BE49-F238E27FC236}">
                    <a16:creationId xmlns:a16="http://schemas.microsoft.com/office/drawing/2014/main" id="{D39EF981-028C-1A87-073E-D7E017D81DED}"/>
                  </a:ext>
                </a:extLst>
              </p:cNvPr>
              <p:cNvSpPr>
                <a:spLocks/>
              </p:cNvSpPr>
              <p:nvPr/>
            </p:nvSpPr>
            <p:spPr>
              <a:xfrm>
                <a:off x="6118164" y="5223580"/>
                <a:ext cx="984539" cy="4064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IDS</a:t>
                </a:r>
                <a:endParaRPr kumimoji="1" lang="en-US" altLang="ja-JP" b="1" dirty="0">
                  <a:solidFill>
                    <a:schemeClr val="tx1"/>
                  </a:solidFill>
                </a:endParaRPr>
              </a:p>
            </p:txBody>
          </p:sp>
          <p:sp>
            <p:nvSpPr>
              <p:cNvPr id="40" name="テキスト ボックス 39">
                <a:extLst>
                  <a:ext uri="{FF2B5EF4-FFF2-40B4-BE49-F238E27FC236}">
                    <a16:creationId xmlns:a16="http://schemas.microsoft.com/office/drawing/2014/main" id="{357E019F-EF05-1AE0-6FE8-BDB0505754D6}"/>
                  </a:ext>
                </a:extLst>
              </p:cNvPr>
              <p:cNvSpPr txBox="1">
                <a:spLocks/>
              </p:cNvSpPr>
              <p:nvPr/>
            </p:nvSpPr>
            <p:spPr>
              <a:xfrm>
                <a:off x="6024430" y="5995407"/>
                <a:ext cx="1230431" cy="400110"/>
              </a:xfrm>
              <a:prstGeom prst="rect">
                <a:avLst/>
              </a:prstGeom>
              <a:noFill/>
            </p:spPr>
            <p:txBody>
              <a:bodyPr wrap="square" rtlCol="0">
                <a:spAutoFit/>
              </a:bodyPr>
              <a:lstStyle/>
              <a:p>
                <a:r>
                  <a:rPr kumimoji="1" lang="en-US" altLang="ja-JP" sz="2000" b="1" dirty="0"/>
                  <a:t>IDS VM</a:t>
                </a:r>
              </a:p>
            </p:txBody>
          </p:sp>
        </p:grpSp>
        <p:sp>
          <p:nvSpPr>
            <p:cNvPr id="4" name="テキスト ボックス 3">
              <a:extLst>
                <a:ext uri="{FF2B5EF4-FFF2-40B4-BE49-F238E27FC236}">
                  <a16:creationId xmlns:a16="http://schemas.microsoft.com/office/drawing/2014/main" id="{8D957267-F1EE-F269-9554-C136A572B7D5}"/>
                </a:ext>
              </a:extLst>
            </p:cNvPr>
            <p:cNvSpPr txBox="1">
              <a:spLocks/>
            </p:cNvSpPr>
            <p:nvPr/>
          </p:nvSpPr>
          <p:spPr>
            <a:xfrm>
              <a:off x="3015665" y="4992036"/>
              <a:ext cx="697627" cy="400110"/>
            </a:xfrm>
            <a:prstGeom prst="rect">
              <a:avLst/>
            </a:prstGeom>
            <a:noFill/>
          </p:spPr>
          <p:txBody>
            <a:bodyPr wrap="none" rtlCol="0">
              <a:spAutoFit/>
            </a:bodyPr>
            <a:lstStyle/>
            <a:p>
              <a:r>
                <a:rPr kumimoji="1" lang="ja-JP" altLang="en-US" sz="2000" b="1" dirty="0"/>
                <a:t>一括</a:t>
              </a:r>
            </a:p>
          </p:txBody>
        </p:sp>
        <p:grpSp>
          <p:nvGrpSpPr>
            <p:cNvPr id="26" name="グループ化 25">
              <a:extLst>
                <a:ext uri="{FF2B5EF4-FFF2-40B4-BE49-F238E27FC236}">
                  <a16:creationId xmlns:a16="http://schemas.microsoft.com/office/drawing/2014/main" id="{E0F039E2-2C0E-04C5-AD5E-CF79D37475EC}"/>
                </a:ext>
              </a:extLst>
            </p:cNvPr>
            <p:cNvGrpSpPr>
              <a:grpSpLocks/>
            </p:cNvGrpSpPr>
            <p:nvPr/>
          </p:nvGrpSpPr>
          <p:grpSpPr>
            <a:xfrm>
              <a:off x="3876280" y="4900269"/>
              <a:ext cx="6347220" cy="1802156"/>
              <a:chOff x="4620802" y="1562160"/>
              <a:chExt cx="6347220" cy="1802156"/>
            </a:xfrm>
          </p:grpSpPr>
          <p:sp>
            <p:nvSpPr>
              <p:cNvPr id="28" name="四角形: 角を丸くする 27">
                <a:extLst>
                  <a:ext uri="{FF2B5EF4-FFF2-40B4-BE49-F238E27FC236}">
                    <a16:creationId xmlns:a16="http://schemas.microsoft.com/office/drawing/2014/main" id="{9620044F-D954-3240-BBD0-A04EBA7B2673}"/>
                  </a:ext>
                </a:extLst>
              </p:cNvPr>
              <p:cNvSpPr>
                <a:spLocks/>
              </p:cNvSpPr>
              <p:nvPr/>
            </p:nvSpPr>
            <p:spPr>
              <a:xfrm>
                <a:off x="4620802" y="1562160"/>
                <a:ext cx="6347220" cy="1404000"/>
              </a:xfrm>
              <a:prstGeom prst="roundRect">
                <a:avLst/>
              </a:prstGeom>
              <a:pattFill prst="pct5">
                <a:fgClr>
                  <a:schemeClr val="tx1"/>
                </a:fgClr>
                <a:bgClr>
                  <a:schemeClr val="accent2">
                    <a:lumMod val="60000"/>
                    <a:lumOff val="40000"/>
                  </a:schemeClr>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29" name="テキスト ボックス 28">
                <a:extLst>
                  <a:ext uri="{FF2B5EF4-FFF2-40B4-BE49-F238E27FC236}">
                    <a16:creationId xmlns:a16="http://schemas.microsoft.com/office/drawing/2014/main" id="{443D47CE-C131-C785-3EFC-48583813B18F}"/>
                  </a:ext>
                </a:extLst>
              </p:cNvPr>
              <p:cNvSpPr txBox="1">
                <a:spLocks/>
              </p:cNvSpPr>
              <p:nvPr/>
            </p:nvSpPr>
            <p:spPr>
              <a:xfrm flipH="1">
                <a:off x="6774799" y="2964206"/>
                <a:ext cx="1750926" cy="400110"/>
              </a:xfrm>
              <a:prstGeom prst="rect">
                <a:avLst/>
              </a:prstGeom>
              <a:noFill/>
            </p:spPr>
            <p:txBody>
              <a:bodyPr wrap="square" rtlCol="0">
                <a:spAutoFit/>
              </a:bodyPr>
              <a:lstStyle/>
              <a:p>
                <a:r>
                  <a:rPr kumimoji="1" lang="ja-JP" altLang="en-US" sz="2000" b="1" dirty="0">
                    <a:solidFill>
                      <a:schemeClr val="tx1"/>
                    </a:solidFill>
                  </a:rPr>
                  <a:t>監視対象</a:t>
                </a:r>
                <a:r>
                  <a:rPr kumimoji="1" lang="en-US" altLang="ja-JP" sz="2000" b="1" dirty="0">
                    <a:solidFill>
                      <a:schemeClr val="tx1"/>
                    </a:solidFill>
                  </a:rPr>
                  <a:t>VM</a:t>
                </a:r>
                <a:endParaRPr kumimoji="1" lang="ja-JP" altLang="en-US" sz="2000" b="1" dirty="0">
                  <a:solidFill>
                    <a:schemeClr val="tx1"/>
                  </a:solidFill>
                </a:endParaRPr>
              </a:p>
            </p:txBody>
          </p:sp>
          <p:sp>
            <p:nvSpPr>
              <p:cNvPr id="30" name="正方形/長方形 29">
                <a:extLst>
                  <a:ext uri="{FF2B5EF4-FFF2-40B4-BE49-F238E27FC236}">
                    <a16:creationId xmlns:a16="http://schemas.microsoft.com/office/drawing/2014/main" id="{251091ED-257C-F210-A6B2-EEC96AC613C4}"/>
                  </a:ext>
                </a:extLst>
              </p:cNvPr>
              <p:cNvSpPr>
                <a:spLocks/>
              </p:cNvSpPr>
              <p:nvPr/>
            </p:nvSpPr>
            <p:spPr>
              <a:xfrm>
                <a:off x="4885294" y="1644001"/>
                <a:ext cx="1750926" cy="42976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エージェント</a:t>
                </a:r>
              </a:p>
            </p:txBody>
          </p:sp>
          <p:sp>
            <p:nvSpPr>
              <p:cNvPr id="31" name="正方形/長方形 30">
                <a:extLst>
                  <a:ext uri="{FF2B5EF4-FFF2-40B4-BE49-F238E27FC236}">
                    <a16:creationId xmlns:a16="http://schemas.microsoft.com/office/drawing/2014/main" id="{9DA04010-DE21-0649-BAB7-95D60EB07F03}"/>
                  </a:ext>
                </a:extLst>
              </p:cNvPr>
              <p:cNvSpPr>
                <a:spLocks/>
              </p:cNvSpPr>
              <p:nvPr/>
            </p:nvSpPr>
            <p:spPr>
              <a:xfrm>
                <a:off x="6875561" y="2497999"/>
                <a:ext cx="3858339" cy="3916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メモリ</a:t>
                </a:r>
              </a:p>
            </p:txBody>
          </p:sp>
          <p:grpSp>
            <p:nvGrpSpPr>
              <p:cNvPr id="32" name="グループ化 31">
                <a:extLst>
                  <a:ext uri="{FF2B5EF4-FFF2-40B4-BE49-F238E27FC236}">
                    <a16:creationId xmlns:a16="http://schemas.microsoft.com/office/drawing/2014/main" id="{9D999F7B-C8CB-791F-D7D3-BDC20FAB1083}"/>
                  </a:ext>
                </a:extLst>
              </p:cNvPr>
              <p:cNvGrpSpPr>
                <a:grpSpLocks/>
              </p:cNvGrpSpPr>
              <p:nvPr/>
            </p:nvGrpSpPr>
            <p:grpSpPr>
              <a:xfrm>
                <a:off x="7726539" y="2098790"/>
                <a:ext cx="473534" cy="400088"/>
                <a:chOff x="6670451" y="7835418"/>
                <a:chExt cx="473534" cy="412505"/>
              </a:xfrm>
            </p:grpSpPr>
            <p:cxnSp>
              <p:nvCxnSpPr>
                <p:cNvPr id="35" name="直線矢印コネクタ 34">
                  <a:extLst>
                    <a:ext uri="{FF2B5EF4-FFF2-40B4-BE49-F238E27FC236}">
                      <a16:creationId xmlns:a16="http://schemas.microsoft.com/office/drawing/2014/main" id="{6B84F011-5CC8-B103-8938-30E0D86C161A}"/>
                    </a:ext>
                  </a:extLst>
                </p:cNvPr>
                <p:cNvCxnSpPr>
                  <a:cxnSpLocks/>
                </p:cNvCxnSpPr>
                <p:nvPr/>
              </p:nvCxnSpPr>
              <p:spPr>
                <a:xfrm>
                  <a:off x="6900302" y="7835418"/>
                  <a:ext cx="0" cy="40383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13">
                  <a:extLst>
                    <a:ext uri="{FF2B5EF4-FFF2-40B4-BE49-F238E27FC236}">
                      <a16:creationId xmlns:a16="http://schemas.microsoft.com/office/drawing/2014/main" id="{18D0927F-D091-BBB3-C124-2A0CC26D130E}"/>
                    </a:ext>
                  </a:extLst>
                </p:cNvPr>
                <p:cNvCxnSpPr>
                  <a:cxnSpLocks/>
                </p:cNvCxnSpPr>
                <p:nvPr/>
              </p:nvCxnSpPr>
              <p:spPr>
                <a:xfrm>
                  <a:off x="6670451" y="7835427"/>
                  <a:ext cx="1" cy="40383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13">
                  <a:extLst>
                    <a:ext uri="{FF2B5EF4-FFF2-40B4-BE49-F238E27FC236}">
                      <a16:creationId xmlns:a16="http://schemas.microsoft.com/office/drawing/2014/main" id="{A02FE119-0953-513B-9621-4FD9953A05A9}"/>
                    </a:ext>
                  </a:extLst>
                </p:cNvPr>
                <p:cNvCxnSpPr>
                  <a:cxnSpLocks/>
                </p:cNvCxnSpPr>
                <p:nvPr/>
              </p:nvCxnSpPr>
              <p:spPr>
                <a:xfrm>
                  <a:off x="7143984" y="7844091"/>
                  <a:ext cx="1" cy="40383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 name="正方形/長方形 32">
                <a:extLst>
                  <a:ext uri="{FF2B5EF4-FFF2-40B4-BE49-F238E27FC236}">
                    <a16:creationId xmlns:a16="http://schemas.microsoft.com/office/drawing/2014/main" id="{542792B4-7CC0-CB7B-B47C-E16C9324BE08}"/>
                  </a:ext>
                </a:extLst>
              </p:cNvPr>
              <p:cNvSpPr>
                <a:spLocks/>
              </p:cNvSpPr>
              <p:nvPr/>
            </p:nvSpPr>
            <p:spPr>
              <a:xfrm>
                <a:off x="7141466" y="1618104"/>
                <a:ext cx="1654448" cy="48156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solidFill>
                      <a:schemeClr val="tx1"/>
                    </a:solidFill>
                  </a:rPr>
                  <a:t>eBPF</a:t>
                </a:r>
                <a:endParaRPr kumimoji="1" lang="en-US" altLang="ja-JP" b="1" dirty="0">
                  <a:solidFill>
                    <a:schemeClr val="tx1"/>
                  </a:solidFill>
                </a:endParaRPr>
              </a:p>
              <a:p>
                <a:pPr algn="ctr"/>
                <a:r>
                  <a:rPr kumimoji="1" lang="ja-JP" altLang="en-US" b="1" dirty="0">
                    <a:solidFill>
                      <a:schemeClr val="tx1"/>
                    </a:solidFill>
                  </a:rPr>
                  <a:t>プログラム</a:t>
                </a:r>
              </a:p>
            </p:txBody>
          </p:sp>
          <p:cxnSp>
            <p:nvCxnSpPr>
              <p:cNvPr id="34" name="直線矢印コネクタ 33">
                <a:extLst>
                  <a:ext uri="{FF2B5EF4-FFF2-40B4-BE49-F238E27FC236}">
                    <a16:creationId xmlns:a16="http://schemas.microsoft.com/office/drawing/2014/main" id="{624AFBB1-4BF4-EBEA-D8CB-A3AFF7BBCB0A}"/>
                  </a:ext>
                </a:extLst>
              </p:cNvPr>
              <p:cNvCxnSpPr>
                <a:cxnSpLocks/>
              </p:cNvCxnSpPr>
              <p:nvPr/>
            </p:nvCxnSpPr>
            <p:spPr>
              <a:xfrm flipH="1">
                <a:off x="6636220" y="1858886"/>
                <a:ext cx="478685"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7" name="直線矢印コネクタ 26">
              <a:extLst>
                <a:ext uri="{FF2B5EF4-FFF2-40B4-BE49-F238E27FC236}">
                  <a16:creationId xmlns:a16="http://schemas.microsoft.com/office/drawing/2014/main" id="{24E36E00-306D-6B9A-ABBF-0CF2954A837F}"/>
                </a:ext>
              </a:extLst>
            </p:cNvPr>
            <p:cNvCxnSpPr>
              <a:cxnSpLocks/>
              <a:stCxn id="30" idx="1"/>
            </p:cNvCxnSpPr>
            <p:nvPr/>
          </p:nvCxnSpPr>
          <p:spPr>
            <a:xfrm flipH="1">
              <a:off x="2679312" y="5196995"/>
              <a:ext cx="1461460" cy="34694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8B0FBD21-CA91-1A38-BEF9-9E1105D36ACE}"/>
                </a:ext>
              </a:extLst>
            </p:cNvPr>
            <p:cNvGrpSpPr/>
            <p:nvPr/>
          </p:nvGrpSpPr>
          <p:grpSpPr>
            <a:xfrm>
              <a:off x="8129582" y="4994682"/>
              <a:ext cx="1859797" cy="715501"/>
              <a:chOff x="6730640" y="4556402"/>
              <a:chExt cx="1859797" cy="696920"/>
            </a:xfrm>
          </p:grpSpPr>
          <p:sp>
            <p:nvSpPr>
              <p:cNvPr id="11" name="正方形/長方形 18">
                <a:extLst>
                  <a:ext uri="{FF2B5EF4-FFF2-40B4-BE49-F238E27FC236}">
                    <a16:creationId xmlns:a16="http://schemas.microsoft.com/office/drawing/2014/main" id="{728E9CE7-D9EC-12B6-0252-5BD1963C89A0}"/>
                  </a:ext>
                </a:extLst>
              </p:cNvPr>
              <p:cNvSpPr/>
              <p:nvPr/>
            </p:nvSpPr>
            <p:spPr>
              <a:xfrm>
                <a:off x="6848683" y="4614523"/>
                <a:ext cx="1741754" cy="6387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2" name="正方形/長方形 18">
                <a:extLst>
                  <a:ext uri="{FF2B5EF4-FFF2-40B4-BE49-F238E27FC236}">
                    <a16:creationId xmlns:a16="http://schemas.microsoft.com/office/drawing/2014/main" id="{C07D80F1-DB9D-A930-C7BF-30492357FF8B}"/>
                  </a:ext>
                </a:extLst>
              </p:cNvPr>
              <p:cNvSpPr/>
              <p:nvPr/>
            </p:nvSpPr>
            <p:spPr>
              <a:xfrm>
                <a:off x="6957642" y="4917533"/>
                <a:ext cx="1585674" cy="279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システム</a:t>
                </a:r>
              </a:p>
            </p:txBody>
          </p:sp>
          <p:sp>
            <p:nvSpPr>
              <p:cNvPr id="13" name="テキスト ボックス 12">
                <a:extLst>
                  <a:ext uri="{FF2B5EF4-FFF2-40B4-BE49-F238E27FC236}">
                    <a16:creationId xmlns:a16="http://schemas.microsoft.com/office/drawing/2014/main" id="{737120E6-83EB-1569-0251-946D5AD1BA97}"/>
                  </a:ext>
                </a:extLst>
              </p:cNvPr>
              <p:cNvSpPr txBox="1"/>
              <p:nvPr/>
            </p:nvSpPr>
            <p:spPr>
              <a:xfrm>
                <a:off x="6730640" y="4556402"/>
                <a:ext cx="1210588" cy="389719"/>
              </a:xfrm>
              <a:prstGeom prst="rect">
                <a:avLst/>
              </a:prstGeom>
              <a:noFill/>
            </p:spPr>
            <p:txBody>
              <a:bodyPr wrap="none" rtlCol="0">
                <a:spAutoFit/>
              </a:bodyPr>
              <a:lstStyle/>
              <a:p>
                <a:r>
                  <a:rPr kumimoji="1" lang="ja-JP" altLang="en-US" sz="2000" b="1" dirty="0"/>
                  <a:t>コンテナ</a:t>
                </a:r>
              </a:p>
            </p:txBody>
          </p:sp>
        </p:grpSp>
      </p:grpSp>
    </p:spTree>
    <p:extLst>
      <p:ext uri="{BB962C8B-B14F-4D97-AF65-F5344CB8AC3E}">
        <p14:creationId xmlns:p14="http://schemas.microsoft.com/office/powerpoint/2010/main" val="3894602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8C001E-5CA0-8019-10BE-02359E44F4A4}"/>
              </a:ext>
            </a:extLst>
          </p:cNvPr>
          <p:cNvSpPr>
            <a:spLocks noGrp="1"/>
          </p:cNvSpPr>
          <p:nvPr>
            <p:ph type="title"/>
          </p:nvPr>
        </p:nvSpPr>
        <p:spPr>
          <a:xfrm>
            <a:off x="838200" y="365125"/>
            <a:ext cx="10515600" cy="1325563"/>
          </a:xfrm>
        </p:spPr>
        <p:txBody>
          <a:bodyPr/>
          <a:lstStyle/>
          <a:p>
            <a:r>
              <a:rPr lang="en-US" dirty="0"/>
              <a:t>OS</a:t>
            </a:r>
            <a:r>
              <a:rPr lang="en-JP" dirty="0"/>
              <a:t>データ</a:t>
            </a:r>
            <a:r>
              <a:rPr lang="ja-JP" altLang="en-US" dirty="0"/>
              <a:t>の一括取得の流れ</a:t>
            </a:r>
            <a:endParaRPr lang="en-JP" dirty="0"/>
          </a:p>
        </p:txBody>
      </p:sp>
      <p:sp>
        <p:nvSpPr>
          <p:cNvPr id="6" name="Content Placeholder 2">
            <a:extLst>
              <a:ext uri="{FF2B5EF4-FFF2-40B4-BE49-F238E27FC236}">
                <a16:creationId xmlns:a16="http://schemas.microsoft.com/office/drawing/2014/main" id="{0D59899E-6A7B-1F3D-A7DF-432572E60EAD}"/>
              </a:ext>
            </a:extLst>
          </p:cNvPr>
          <p:cNvSpPr>
            <a:spLocks noGrp="1"/>
          </p:cNvSpPr>
          <p:nvPr>
            <p:ph idx="1"/>
          </p:nvPr>
        </p:nvSpPr>
        <p:spPr>
          <a:xfrm>
            <a:off x="838200" y="1825625"/>
            <a:ext cx="10515600" cy="4351338"/>
          </a:xfrm>
        </p:spPr>
        <p:txBody>
          <a:bodyPr/>
          <a:lstStyle/>
          <a:p>
            <a:r>
              <a:rPr lang="en-US" altLang="ja-JP" dirty="0" err="1"/>
              <a:t>eBPF</a:t>
            </a:r>
            <a:r>
              <a:rPr lang="ja-JP" altLang="en-US" dirty="0"/>
              <a:t>プログラムを</a:t>
            </a:r>
            <a:r>
              <a:rPr lang="en-US" altLang="ja-JP" dirty="0"/>
              <a:t>VM</a:t>
            </a:r>
            <a:r>
              <a:rPr lang="ja-JP" altLang="en-US"/>
              <a:t>に送り込み，</a:t>
            </a:r>
            <a:r>
              <a:rPr lang="en-US" altLang="ja-JP" dirty="0"/>
              <a:t>VM</a:t>
            </a:r>
            <a:r>
              <a:rPr lang="ja-JP" altLang="en-US" dirty="0"/>
              <a:t>内の</a:t>
            </a:r>
            <a:r>
              <a:rPr lang="en-US" altLang="ja-JP" dirty="0"/>
              <a:t>OS</a:t>
            </a:r>
            <a:r>
              <a:rPr lang="ja-JP" altLang="en-US" dirty="0"/>
              <a:t>にロード</a:t>
            </a:r>
            <a:endParaRPr lang="en-US" altLang="ja-JP" dirty="0"/>
          </a:p>
          <a:p>
            <a:pPr lvl="1"/>
            <a:r>
              <a:rPr lang="ja-JP" altLang="en-US" dirty="0"/>
              <a:t>その</a:t>
            </a:r>
            <a:r>
              <a:rPr lang="en-US" altLang="ja-JP" dirty="0" err="1"/>
              <a:t>eBPF</a:t>
            </a:r>
            <a:r>
              <a:rPr lang="ja-JP" altLang="en-US" dirty="0"/>
              <a:t>プログラムを呼び出すためのイベントを</a:t>
            </a:r>
            <a:r>
              <a:rPr lang="en-US" altLang="ja-JP" dirty="0"/>
              <a:t>OS</a:t>
            </a:r>
            <a:r>
              <a:rPr lang="ja-JP" altLang="en-US" dirty="0"/>
              <a:t>に設定</a:t>
            </a:r>
            <a:endParaRPr lang="en-US" altLang="ja-JP" dirty="0"/>
          </a:p>
          <a:p>
            <a:r>
              <a:rPr lang="en-US" altLang="ja-JP" dirty="0"/>
              <a:t>OS</a:t>
            </a:r>
            <a:r>
              <a:rPr lang="ja-JP" altLang="en-US" dirty="0"/>
              <a:t>データの一括取得要求</a:t>
            </a:r>
            <a:r>
              <a:rPr lang="ja-JP" altLang="en-US"/>
              <a:t>を送り，</a:t>
            </a:r>
            <a:r>
              <a:rPr lang="en-US" altLang="ja-JP" dirty="0" err="1"/>
              <a:t>eBPF</a:t>
            </a:r>
            <a:r>
              <a:rPr lang="ja-JP" altLang="en-US" dirty="0"/>
              <a:t>プログラムを実行</a:t>
            </a:r>
            <a:endParaRPr lang="en-US" altLang="ja-JP" dirty="0"/>
          </a:p>
          <a:p>
            <a:pPr lvl="1"/>
            <a:r>
              <a:rPr lang="en-US" altLang="ja-JP" dirty="0" err="1"/>
              <a:t>eBPF</a:t>
            </a:r>
            <a:r>
              <a:rPr lang="ja-JP" altLang="en-US" dirty="0"/>
              <a:t>プログラムが</a:t>
            </a:r>
            <a:r>
              <a:rPr lang="en-US" altLang="ja-JP" dirty="0"/>
              <a:t>OS</a:t>
            </a:r>
            <a:r>
              <a:rPr lang="ja-JP" altLang="en-US" dirty="0"/>
              <a:t>データのアドレス一覧を収集</a:t>
            </a:r>
            <a:endParaRPr lang="en-US" altLang="ja-JP" dirty="0"/>
          </a:p>
          <a:p>
            <a:r>
              <a:rPr lang="ja-JP" altLang="en-US" dirty="0"/>
              <a:t>アドレスに対応する暗号メモリデータを</a:t>
            </a:r>
            <a:r>
              <a:rPr lang="ja-JP" altLang="en-US"/>
              <a:t>取得し，</a:t>
            </a:r>
            <a:r>
              <a:rPr lang="en-US" altLang="ja-JP" dirty="0"/>
              <a:t>IDS</a:t>
            </a:r>
            <a:r>
              <a:rPr lang="ja-JP" altLang="en-US" dirty="0"/>
              <a:t>に返送</a:t>
            </a:r>
            <a:endParaRPr lang="en-US" altLang="ja-JP" dirty="0"/>
          </a:p>
          <a:p>
            <a:pPr lvl="1"/>
            <a:r>
              <a:rPr lang="en-US" altLang="ja-JP" dirty="0"/>
              <a:t>IDS</a:t>
            </a:r>
            <a:r>
              <a:rPr lang="ja-JP" altLang="en-US" dirty="0"/>
              <a:t>はメモリデータを</a:t>
            </a:r>
            <a:r>
              <a:rPr lang="ja-JP" altLang="en-US"/>
              <a:t>復号し，キャッシュ</a:t>
            </a:r>
            <a:r>
              <a:rPr lang="ja-JP" altLang="en-US" dirty="0"/>
              <a:t>に保存して利用</a:t>
            </a:r>
            <a:endParaRPr lang="en-JP" altLang="ja-JP" dirty="0"/>
          </a:p>
        </p:txBody>
      </p:sp>
      <p:sp>
        <p:nvSpPr>
          <p:cNvPr id="7" name="Slide Number Placeholder 3">
            <a:extLst>
              <a:ext uri="{FF2B5EF4-FFF2-40B4-BE49-F238E27FC236}">
                <a16:creationId xmlns:a16="http://schemas.microsoft.com/office/drawing/2014/main" id="{37D72D8F-4958-65A0-77AF-9D7929B8523E}"/>
              </a:ext>
            </a:extLst>
          </p:cNvPr>
          <p:cNvSpPr>
            <a:spLocks noGrp="1"/>
          </p:cNvSpPr>
          <p:nvPr>
            <p:ph type="sldNum" sz="quarter" idx="12"/>
          </p:nvPr>
        </p:nvSpPr>
        <p:spPr>
          <a:xfrm>
            <a:off x="8610600" y="6356350"/>
            <a:ext cx="2743200" cy="365125"/>
          </a:xfrm>
        </p:spPr>
        <p:txBody>
          <a:bodyPr/>
          <a:lstStyle/>
          <a:p>
            <a:fld id="{3B143BD1-B82B-40A9-AF29-64D23C6EA1A4}" type="slidenum">
              <a:rPr lang="ja-JP" altLang="en-US" smtClean="0"/>
              <a:pPr/>
              <a:t>24</a:t>
            </a:fld>
            <a:endParaRPr lang="ja-JP" altLang="en-US"/>
          </a:p>
        </p:txBody>
      </p:sp>
      <p:sp>
        <p:nvSpPr>
          <p:cNvPr id="2" name="テキスト ボックス 1">
            <a:extLst>
              <a:ext uri="{FF2B5EF4-FFF2-40B4-BE49-F238E27FC236}">
                <a16:creationId xmlns:a16="http://schemas.microsoft.com/office/drawing/2014/main" id="{077A51D7-9788-5247-6DCD-C0AD65A5DA38}"/>
              </a:ext>
            </a:extLst>
          </p:cNvPr>
          <p:cNvSpPr txBox="1">
            <a:spLocks/>
          </p:cNvSpPr>
          <p:nvPr/>
        </p:nvSpPr>
        <p:spPr>
          <a:xfrm flipH="1">
            <a:off x="6576509" y="6281423"/>
            <a:ext cx="1872814" cy="400110"/>
          </a:xfrm>
          <a:prstGeom prst="rect">
            <a:avLst/>
          </a:prstGeom>
          <a:noFill/>
        </p:spPr>
        <p:txBody>
          <a:bodyPr wrap="square" rtlCol="0">
            <a:spAutoFit/>
          </a:bodyPr>
          <a:lstStyle/>
          <a:p>
            <a:r>
              <a:rPr kumimoji="1" lang="ja-JP" altLang="en-US" sz="2000" b="1" dirty="0">
                <a:solidFill>
                  <a:schemeClr val="tx1"/>
                </a:solidFill>
              </a:rPr>
              <a:t>監視対象</a:t>
            </a:r>
            <a:r>
              <a:rPr kumimoji="1" lang="en-US" altLang="ja-JP" sz="2000" b="1" dirty="0">
                <a:solidFill>
                  <a:schemeClr val="tx1"/>
                </a:solidFill>
              </a:rPr>
              <a:t>VM</a:t>
            </a:r>
            <a:endParaRPr kumimoji="1" lang="ja-JP" altLang="en-US" sz="2000" b="1" dirty="0">
              <a:solidFill>
                <a:schemeClr val="tx1"/>
              </a:solidFill>
            </a:endParaRPr>
          </a:p>
        </p:txBody>
      </p:sp>
      <p:sp>
        <p:nvSpPr>
          <p:cNvPr id="3" name="四角形: 角を丸くする 35">
            <a:extLst>
              <a:ext uri="{FF2B5EF4-FFF2-40B4-BE49-F238E27FC236}">
                <a16:creationId xmlns:a16="http://schemas.microsoft.com/office/drawing/2014/main" id="{F35141F3-3CE1-C0AC-AEBD-774AE3DBBC69}"/>
              </a:ext>
            </a:extLst>
          </p:cNvPr>
          <p:cNvSpPr>
            <a:spLocks/>
          </p:cNvSpPr>
          <p:nvPr/>
        </p:nvSpPr>
        <p:spPr>
          <a:xfrm>
            <a:off x="4666918" y="4703337"/>
            <a:ext cx="5784268" cy="1608563"/>
          </a:xfrm>
          <a:prstGeom prst="roundRect">
            <a:avLst/>
          </a:prstGeom>
          <a:pattFill prst="pct5">
            <a:fgClr>
              <a:schemeClr val="tx1"/>
            </a:fgClr>
            <a:bgClr>
              <a:schemeClr val="accent2">
                <a:lumMod val="60000"/>
                <a:lumOff val="40000"/>
              </a:schemeClr>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4" name="正方形/長方形 3">
            <a:extLst>
              <a:ext uri="{FF2B5EF4-FFF2-40B4-BE49-F238E27FC236}">
                <a16:creationId xmlns:a16="http://schemas.microsoft.com/office/drawing/2014/main" id="{F2BA74D9-9E1C-9E46-446D-78EA5EC15A70}"/>
              </a:ext>
            </a:extLst>
          </p:cNvPr>
          <p:cNvSpPr>
            <a:spLocks/>
          </p:cNvSpPr>
          <p:nvPr/>
        </p:nvSpPr>
        <p:spPr>
          <a:xfrm>
            <a:off x="8069711" y="4846588"/>
            <a:ext cx="2225898" cy="139025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8" name="正方形/長方形 7">
            <a:extLst>
              <a:ext uri="{FF2B5EF4-FFF2-40B4-BE49-F238E27FC236}">
                <a16:creationId xmlns:a16="http://schemas.microsoft.com/office/drawing/2014/main" id="{1C0E97D3-BD52-9F23-E531-20DAFFAFA979}"/>
              </a:ext>
            </a:extLst>
          </p:cNvPr>
          <p:cNvSpPr>
            <a:spLocks/>
          </p:cNvSpPr>
          <p:nvPr/>
        </p:nvSpPr>
        <p:spPr>
          <a:xfrm>
            <a:off x="4907140" y="4932365"/>
            <a:ext cx="1633613" cy="1218702"/>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b="1">
                <a:solidFill>
                  <a:schemeClr val="tx1"/>
                </a:solidFill>
              </a:rPr>
              <a:t>エージェント</a:t>
            </a:r>
            <a:endParaRPr kumimoji="1" lang="en-US" altLang="ja-JP" sz="1900" b="1" dirty="0">
              <a:solidFill>
                <a:schemeClr val="tx1"/>
              </a:solidFill>
            </a:endParaRPr>
          </a:p>
        </p:txBody>
      </p:sp>
      <p:sp>
        <p:nvSpPr>
          <p:cNvPr id="9" name="正方形/長方形 8">
            <a:extLst>
              <a:ext uri="{FF2B5EF4-FFF2-40B4-BE49-F238E27FC236}">
                <a16:creationId xmlns:a16="http://schemas.microsoft.com/office/drawing/2014/main" id="{BB08B5C4-D8EA-F976-90BA-3559CB154909}"/>
              </a:ext>
            </a:extLst>
          </p:cNvPr>
          <p:cNvSpPr>
            <a:spLocks/>
          </p:cNvSpPr>
          <p:nvPr/>
        </p:nvSpPr>
        <p:spPr>
          <a:xfrm>
            <a:off x="8339003" y="5117146"/>
            <a:ext cx="1654448" cy="99205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solidFill>
                  <a:schemeClr val="tx1"/>
                </a:solidFill>
              </a:rPr>
              <a:t>eBPF</a:t>
            </a:r>
            <a:endParaRPr kumimoji="1" lang="en-US" altLang="ja-JP" sz="2000" b="1" dirty="0">
              <a:solidFill>
                <a:schemeClr val="tx1"/>
              </a:solidFill>
            </a:endParaRPr>
          </a:p>
          <a:p>
            <a:pPr algn="ctr"/>
            <a:r>
              <a:rPr kumimoji="1" lang="ja-JP" altLang="en-US" sz="2000" b="1" dirty="0">
                <a:solidFill>
                  <a:schemeClr val="tx1"/>
                </a:solidFill>
              </a:rPr>
              <a:t>プログラム</a:t>
            </a:r>
          </a:p>
        </p:txBody>
      </p:sp>
      <p:sp>
        <p:nvSpPr>
          <p:cNvPr id="10" name="テキスト ボックス 9">
            <a:extLst>
              <a:ext uri="{FF2B5EF4-FFF2-40B4-BE49-F238E27FC236}">
                <a16:creationId xmlns:a16="http://schemas.microsoft.com/office/drawing/2014/main" id="{A7B99068-BDB5-5784-E1A8-92F0BE60F2BE}"/>
              </a:ext>
            </a:extLst>
          </p:cNvPr>
          <p:cNvSpPr txBox="1">
            <a:spLocks/>
          </p:cNvSpPr>
          <p:nvPr/>
        </p:nvSpPr>
        <p:spPr>
          <a:xfrm>
            <a:off x="8012241" y="4792483"/>
            <a:ext cx="548548" cy="400110"/>
          </a:xfrm>
          <a:prstGeom prst="rect">
            <a:avLst/>
          </a:prstGeom>
          <a:noFill/>
        </p:spPr>
        <p:txBody>
          <a:bodyPr wrap="none" rtlCol="0">
            <a:spAutoFit/>
          </a:bodyPr>
          <a:lstStyle/>
          <a:p>
            <a:r>
              <a:rPr kumimoji="1" lang="en-US" altLang="ja-JP" sz="2000" b="1" dirty="0"/>
              <a:t>OS</a:t>
            </a:r>
            <a:endParaRPr kumimoji="1" lang="ja-JP" altLang="en-US" sz="2000" b="1" dirty="0"/>
          </a:p>
        </p:txBody>
      </p:sp>
      <p:grpSp>
        <p:nvGrpSpPr>
          <p:cNvPr id="11" name="グループ化 10">
            <a:extLst>
              <a:ext uri="{FF2B5EF4-FFF2-40B4-BE49-F238E27FC236}">
                <a16:creationId xmlns:a16="http://schemas.microsoft.com/office/drawing/2014/main" id="{3F9CD049-489B-16B2-0E90-40C2816BB915}"/>
              </a:ext>
            </a:extLst>
          </p:cNvPr>
          <p:cNvGrpSpPr>
            <a:grpSpLocks/>
          </p:cNvGrpSpPr>
          <p:nvPr/>
        </p:nvGrpSpPr>
        <p:grpSpPr>
          <a:xfrm>
            <a:off x="1460616" y="4952383"/>
            <a:ext cx="1587525" cy="1608912"/>
            <a:chOff x="5816672" y="4929266"/>
            <a:chExt cx="1587525" cy="1608912"/>
          </a:xfrm>
        </p:grpSpPr>
        <p:sp>
          <p:nvSpPr>
            <p:cNvPr id="12" name="四角形: 角を丸くする 41">
              <a:extLst>
                <a:ext uri="{FF2B5EF4-FFF2-40B4-BE49-F238E27FC236}">
                  <a16:creationId xmlns:a16="http://schemas.microsoft.com/office/drawing/2014/main" id="{797AABE5-ED40-49A3-3029-2C9C949AB5BF}"/>
                </a:ext>
              </a:extLst>
            </p:cNvPr>
            <p:cNvSpPr>
              <a:spLocks/>
            </p:cNvSpPr>
            <p:nvPr/>
          </p:nvSpPr>
          <p:spPr>
            <a:xfrm>
              <a:off x="5816672" y="4929266"/>
              <a:ext cx="1587525" cy="1245152"/>
            </a:xfrm>
            <a:prstGeom prst="roundRect">
              <a:avLst/>
            </a:prstGeom>
            <a:pattFill prst="pct5">
              <a:fgClr>
                <a:schemeClr val="tx1"/>
              </a:fgClr>
              <a:bgClr>
                <a:srgbClr val="CCECFF"/>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VM</a:t>
              </a:r>
              <a:endParaRPr kumimoji="1" lang="ja-JP" altLang="en-US" dirty="0">
                <a:solidFill>
                  <a:schemeClr val="tx1"/>
                </a:solidFill>
              </a:endParaRPr>
            </a:p>
          </p:txBody>
        </p:sp>
        <p:sp>
          <p:nvSpPr>
            <p:cNvPr id="13" name="正方形/長方形 19">
              <a:extLst>
                <a:ext uri="{FF2B5EF4-FFF2-40B4-BE49-F238E27FC236}">
                  <a16:creationId xmlns:a16="http://schemas.microsoft.com/office/drawing/2014/main" id="{00C1B7CA-247F-6BDA-2771-D10E50D180A9}"/>
                </a:ext>
              </a:extLst>
            </p:cNvPr>
            <p:cNvSpPr>
              <a:spLocks/>
            </p:cNvSpPr>
            <p:nvPr/>
          </p:nvSpPr>
          <p:spPr>
            <a:xfrm>
              <a:off x="6118164" y="5163363"/>
              <a:ext cx="984539" cy="8116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IDS</a:t>
              </a:r>
              <a:endParaRPr kumimoji="1" lang="en-US" altLang="ja-JP" b="1" dirty="0">
                <a:solidFill>
                  <a:schemeClr val="tx1"/>
                </a:solidFill>
              </a:endParaRPr>
            </a:p>
          </p:txBody>
        </p:sp>
        <p:sp>
          <p:nvSpPr>
            <p:cNvPr id="14" name="テキスト ボックス 13">
              <a:extLst>
                <a:ext uri="{FF2B5EF4-FFF2-40B4-BE49-F238E27FC236}">
                  <a16:creationId xmlns:a16="http://schemas.microsoft.com/office/drawing/2014/main" id="{960C50A5-8234-B870-65DB-1A0FCD91DA2A}"/>
                </a:ext>
              </a:extLst>
            </p:cNvPr>
            <p:cNvSpPr txBox="1">
              <a:spLocks/>
            </p:cNvSpPr>
            <p:nvPr/>
          </p:nvSpPr>
          <p:spPr>
            <a:xfrm>
              <a:off x="6077595" y="6138068"/>
              <a:ext cx="1230431" cy="400110"/>
            </a:xfrm>
            <a:prstGeom prst="rect">
              <a:avLst/>
            </a:prstGeom>
            <a:noFill/>
          </p:spPr>
          <p:txBody>
            <a:bodyPr wrap="square" rtlCol="0">
              <a:spAutoFit/>
            </a:bodyPr>
            <a:lstStyle/>
            <a:p>
              <a:r>
                <a:rPr kumimoji="1" lang="en-US" altLang="ja-JP" sz="2000" b="1" dirty="0"/>
                <a:t>IDS VM</a:t>
              </a:r>
            </a:p>
          </p:txBody>
        </p:sp>
      </p:grpSp>
      <p:grpSp>
        <p:nvGrpSpPr>
          <p:cNvPr id="15" name="グループ化 14">
            <a:extLst>
              <a:ext uri="{FF2B5EF4-FFF2-40B4-BE49-F238E27FC236}">
                <a16:creationId xmlns:a16="http://schemas.microsoft.com/office/drawing/2014/main" id="{7EB3AB3B-24F5-A0F4-2CBC-6B7282654A9A}"/>
              </a:ext>
            </a:extLst>
          </p:cNvPr>
          <p:cNvGrpSpPr>
            <a:grpSpLocks/>
          </p:cNvGrpSpPr>
          <p:nvPr/>
        </p:nvGrpSpPr>
        <p:grpSpPr>
          <a:xfrm>
            <a:off x="2804044" y="5422377"/>
            <a:ext cx="2088000" cy="400110"/>
            <a:chOff x="2897034" y="5266802"/>
            <a:chExt cx="2088000" cy="400110"/>
          </a:xfrm>
        </p:grpSpPr>
        <p:cxnSp>
          <p:nvCxnSpPr>
            <p:cNvPr id="17" name="直線矢印コネクタ 16">
              <a:extLst>
                <a:ext uri="{FF2B5EF4-FFF2-40B4-BE49-F238E27FC236}">
                  <a16:creationId xmlns:a16="http://schemas.microsoft.com/office/drawing/2014/main" id="{F6CA65BE-75EA-1018-A03D-3FF479A84D4F}"/>
                </a:ext>
              </a:extLst>
            </p:cNvPr>
            <p:cNvCxnSpPr>
              <a:cxnSpLocks/>
            </p:cNvCxnSpPr>
            <p:nvPr/>
          </p:nvCxnSpPr>
          <p:spPr>
            <a:xfrm flipH="1">
              <a:off x="2897034" y="5625208"/>
              <a:ext cx="2088000" cy="0"/>
            </a:xfrm>
            <a:prstGeom prst="straightConnector1">
              <a:avLst/>
            </a:prstGeom>
            <a:ln w="571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C22277A-CE20-B182-D0CF-0F6F71CC44AC}"/>
                </a:ext>
              </a:extLst>
            </p:cNvPr>
            <p:cNvSpPr txBox="1">
              <a:spLocks/>
            </p:cNvSpPr>
            <p:nvPr/>
          </p:nvSpPr>
          <p:spPr>
            <a:xfrm>
              <a:off x="3611657" y="5266802"/>
              <a:ext cx="867275" cy="400110"/>
            </a:xfrm>
            <a:prstGeom prst="rect">
              <a:avLst/>
            </a:prstGeom>
            <a:noFill/>
          </p:spPr>
          <p:txBody>
            <a:bodyPr wrap="square" rtlCol="0">
              <a:spAutoFit/>
            </a:bodyPr>
            <a:lstStyle/>
            <a:p>
              <a:r>
                <a:rPr kumimoji="1" lang="ja-JP" altLang="en-US" sz="2000" b="1" dirty="0"/>
                <a:t>要求</a:t>
              </a:r>
            </a:p>
          </p:txBody>
        </p:sp>
      </p:grpSp>
      <p:grpSp>
        <p:nvGrpSpPr>
          <p:cNvPr id="19" name="グループ化 18">
            <a:extLst>
              <a:ext uri="{FF2B5EF4-FFF2-40B4-BE49-F238E27FC236}">
                <a16:creationId xmlns:a16="http://schemas.microsoft.com/office/drawing/2014/main" id="{B28446DB-489C-A6F8-1A8B-2E84C34F678B}"/>
              </a:ext>
            </a:extLst>
          </p:cNvPr>
          <p:cNvGrpSpPr>
            <a:grpSpLocks/>
          </p:cNvGrpSpPr>
          <p:nvPr/>
        </p:nvGrpSpPr>
        <p:grpSpPr>
          <a:xfrm>
            <a:off x="2775375" y="5906466"/>
            <a:ext cx="2088000" cy="418428"/>
            <a:chOff x="2868365" y="5750891"/>
            <a:chExt cx="2088000" cy="418428"/>
          </a:xfrm>
        </p:grpSpPr>
        <p:cxnSp>
          <p:nvCxnSpPr>
            <p:cNvPr id="20" name="直線矢印コネクタ 7">
              <a:extLst>
                <a:ext uri="{FF2B5EF4-FFF2-40B4-BE49-F238E27FC236}">
                  <a16:creationId xmlns:a16="http://schemas.microsoft.com/office/drawing/2014/main" id="{D4563FF7-D222-3E9C-385D-29244646476D}"/>
                </a:ext>
              </a:extLst>
            </p:cNvPr>
            <p:cNvCxnSpPr>
              <a:cxnSpLocks/>
            </p:cNvCxnSpPr>
            <p:nvPr/>
          </p:nvCxnSpPr>
          <p:spPr>
            <a:xfrm>
              <a:off x="2868365" y="5750891"/>
              <a:ext cx="2088000" cy="0"/>
            </a:xfrm>
            <a:prstGeom prst="straightConnector1">
              <a:avLst/>
            </a:prstGeom>
            <a:ln w="571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B246533-6289-B9D4-F494-F41E91C0852C}"/>
                </a:ext>
              </a:extLst>
            </p:cNvPr>
            <p:cNvSpPr txBox="1">
              <a:spLocks/>
            </p:cNvSpPr>
            <p:nvPr/>
          </p:nvSpPr>
          <p:spPr>
            <a:xfrm>
              <a:off x="3066682" y="5769209"/>
              <a:ext cx="1723549" cy="400110"/>
            </a:xfrm>
            <a:prstGeom prst="rect">
              <a:avLst/>
            </a:prstGeom>
            <a:noFill/>
          </p:spPr>
          <p:txBody>
            <a:bodyPr wrap="none" rtlCol="0">
              <a:spAutoFit/>
            </a:bodyPr>
            <a:lstStyle/>
            <a:p>
              <a:r>
                <a:rPr kumimoji="1" lang="ja-JP" altLang="en-US" sz="2000" b="1" dirty="0"/>
                <a:t>メモリデータ</a:t>
              </a:r>
            </a:p>
          </p:txBody>
        </p:sp>
      </p:grpSp>
      <p:grpSp>
        <p:nvGrpSpPr>
          <p:cNvPr id="22" name="グループ化 21">
            <a:extLst>
              <a:ext uri="{FF2B5EF4-FFF2-40B4-BE49-F238E27FC236}">
                <a16:creationId xmlns:a16="http://schemas.microsoft.com/office/drawing/2014/main" id="{5D225BB5-EAD8-5C61-7B4B-A15A9040D731}"/>
              </a:ext>
            </a:extLst>
          </p:cNvPr>
          <p:cNvGrpSpPr>
            <a:grpSpLocks/>
          </p:cNvGrpSpPr>
          <p:nvPr/>
        </p:nvGrpSpPr>
        <p:grpSpPr>
          <a:xfrm>
            <a:off x="2804919" y="4903363"/>
            <a:ext cx="2088000" cy="400110"/>
            <a:chOff x="449357" y="4816784"/>
            <a:chExt cx="2088000" cy="400110"/>
          </a:xfrm>
        </p:grpSpPr>
        <p:cxnSp>
          <p:nvCxnSpPr>
            <p:cNvPr id="23" name="直線矢印コネクタ 22">
              <a:extLst>
                <a:ext uri="{FF2B5EF4-FFF2-40B4-BE49-F238E27FC236}">
                  <a16:creationId xmlns:a16="http://schemas.microsoft.com/office/drawing/2014/main" id="{6EEC6C84-8099-BBA7-1C90-99D9CBB3A49C}"/>
                </a:ext>
              </a:extLst>
            </p:cNvPr>
            <p:cNvCxnSpPr>
              <a:cxnSpLocks/>
            </p:cNvCxnSpPr>
            <p:nvPr/>
          </p:nvCxnSpPr>
          <p:spPr>
            <a:xfrm flipH="1">
              <a:off x="449357" y="5159028"/>
              <a:ext cx="2088000"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11D5B6E-6701-87AB-52DE-01A0EB804021}"/>
                </a:ext>
              </a:extLst>
            </p:cNvPr>
            <p:cNvSpPr txBox="1">
              <a:spLocks/>
            </p:cNvSpPr>
            <p:nvPr/>
          </p:nvSpPr>
          <p:spPr>
            <a:xfrm>
              <a:off x="1064501" y="4816784"/>
              <a:ext cx="952545" cy="400110"/>
            </a:xfrm>
            <a:prstGeom prst="rect">
              <a:avLst/>
            </a:prstGeom>
            <a:noFill/>
          </p:spPr>
          <p:txBody>
            <a:bodyPr wrap="square" rtlCol="0">
              <a:spAutoFit/>
            </a:bodyPr>
            <a:lstStyle/>
            <a:p>
              <a:r>
                <a:rPr kumimoji="1" lang="ja-JP" altLang="en-US" sz="2000" b="1" dirty="0"/>
                <a:t>ロード</a:t>
              </a:r>
            </a:p>
          </p:txBody>
        </p:sp>
      </p:grpSp>
      <p:grpSp>
        <p:nvGrpSpPr>
          <p:cNvPr id="25" name="グループ化 24">
            <a:extLst>
              <a:ext uri="{FF2B5EF4-FFF2-40B4-BE49-F238E27FC236}">
                <a16:creationId xmlns:a16="http://schemas.microsoft.com/office/drawing/2014/main" id="{17043C1F-5908-E2B5-A6E1-956969B7A6DC}"/>
              </a:ext>
            </a:extLst>
          </p:cNvPr>
          <p:cNvGrpSpPr>
            <a:grpSpLocks/>
          </p:cNvGrpSpPr>
          <p:nvPr/>
        </p:nvGrpSpPr>
        <p:grpSpPr>
          <a:xfrm>
            <a:off x="6576509" y="4890216"/>
            <a:ext cx="1735253" cy="369332"/>
            <a:chOff x="6647766" y="4644275"/>
            <a:chExt cx="1735253" cy="369332"/>
          </a:xfrm>
        </p:grpSpPr>
        <p:cxnSp>
          <p:nvCxnSpPr>
            <p:cNvPr id="26" name="直線矢印コネクタ 25">
              <a:extLst>
                <a:ext uri="{FF2B5EF4-FFF2-40B4-BE49-F238E27FC236}">
                  <a16:creationId xmlns:a16="http://schemas.microsoft.com/office/drawing/2014/main" id="{37FDA0D4-50F0-94DE-50DE-DB5CE04256FB}"/>
                </a:ext>
              </a:extLst>
            </p:cNvPr>
            <p:cNvCxnSpPr>
              <a:cxnSpLocks/>
            </p:cNvCxnSpPr>
            <p:nvPr/>
          </p:nvCxnSpPr>
          <p:spPr>
            <a:xfrm flipH="1">
              <a:off x="6647766" y="4934612"/>
              <a:ext cx="1735253"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80A6A0F-CDAA-9872-D4F4-0EAEC42A002D}"/>
                </a:ext>
              </a:extLst>
            </p:cNvPr>
            <p:cNvSpPr txBox="1">
              <a:spLocks/>
            </p:cNvSpPr>
            <p:nvPr/>
          </p:nvSpPr>
          <p:spPr>
            <a:xfrm>
              <a:off x="6834413" y="4644275"/>
              <a:ext cx="877163" cy="369332"/>
            </a:xfrm>
            <a:prstGeom prst="rect">
              <a:avLst/>
            </a:prstGeom>
            <a:noFill/>
          </p:spPr>
          <p:txBody>
            <a:bodyPr wrap="none" rtlCol="0">
              <a:spAutoFit/>
            </a:bodyPr>
            <a:lstStyle/>
            <a:p>
              <a:r>
                <a:rPr kumimoji="1" lang="ja-JP" altLang="en-US" b="1" dirty="0"/>
                <a:t>ロード</a:t>
              </a:r>
            </a:p>
          </p:txBody>
        </p:sp>
      </p:grpSp>
      <p:grpSp>
        <p:nvGrpSpPr>
          <p:cNvPr id="28" name="グループ化 27">
            <a:extLst>
              <a:ext uri="{FF2B5EF4-FFF2-40B4-BE49-F238E27FC236}">
                <a16:creationId xmlns:a16="http://schemas.microsoft.com/office/drawing/2014/main" id="{695C8B7C-84D5-4DAB-914D-4A1C1353FC45}"/>
              </a:ext>
            </a:extLst>
          </p:cNvPr>
          <p:cNvGrpSpPr>
            <a:grpSpLocks/>
          </p:cNvGrpSpPr>
          <p:nvPr/>
        </p:nvGrpSpPr>
        <p:grpSpPr>
          <a:xfrm>
            <a:off x="6505780" y="5339848"/>
            <a:ext cx="1785611" cy="369332"/>
            <a:chOff x="6571311" y="5041962"/>
            <a:chExt cx="1785611" cy="369332"/>
          </a:xfrm>
        </p:grpSpPr>
        <p:cxnSp>
          <p:nvCxnSpPr>
            <p:cNvPr id="29" name="直線矢印コネクタ 28">
              <a:extLst>
                <a:ext uri="{FF2B5EF4-FFF2-40B4-BE49-F238E27FC236}">
                  <a16:creationId xmlns:a16="http://schemas.microsoft.com/office/drawing/2014/main" id="{E8F4AE1A-DBD4-4ABC-A6F7-006D3EBA6F1E}"/>
                </a:ext>
              </a:extLst>
            </p:cNvPr>
            <p:cNvCxnSpPr>
              <a:cxnSpLocks/>
            </p:cNvCxnSpPr>
            <p:nvPr/>
          </p:nvCxnSpPr>
          <p:spPr>
            <a:xfrm flipH="1">
              <a:off x="6647766" y="5367269"/>
              <a:ext cx="1709156" cy="0"/>
            </a:xfrm>
            <a:prstGeom prst="straightConnector1">
              <a:avLst/>
            </a:prstGeom>
            <a:ln w="38100">
              <a:solidFill>
                <a:schemeClr val="accent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A5852A3-7D79-9B3F-B8CF-61683ACE16AB}"/>
                </a:ext>
              </a:extLst>
            </p:cNvPr>
            <p:cNvSpPr txBox="1">
              <a:spLocks/>
            </p:cNvSpPr>
            <p:nvPr/>
          </p:nvSpPr>
          <p:spPr>
            <a:xfrm>
              <a:off x="6571311" y="5041962"/>
              <a:ext cx="1569660" cy="369332"/>
            </a:xfrm>
            <a:prstGeom prst="rect">
              <a:avLst/>
            </a:prstGeom>
            <a:noFill/>
          </p:spPr>
          <p:txBody>
            <a:bodyPr wrap="none" rtlCol="0">
              <a:spAutoFit/>
            </a:bodyPr>
            <a:lstStyle/>
            <a:p>
              <a:r>
                <a:rPr kumimoji="1" lang="ja-JP" altLang="en-US" b="1" dirty="0"/>
                <a:t>イベント発生</a:t>
              </a:r>
            </a:p>
          </p:txBody>
        </p:sp>
      </p:grpSp>
      <p:grpSp>
        <p:nvGrpSpPr>
          <p:cNvPr id="31" name="グループ化 30">
            <a:extLst>
              <a:ext uri="{FF2B5EF4-FFF2-40B4-BE49-F238E27FC236}">
                <a16:creationId xmlns:a16="http://schemas.microsoft.com/office/drawing/2014/main" id="{C28DDF27-102E-9877-EE16-DF6E60C3BB37}"/>
              </a:ext>
            </a:extLst>
          </p:cNvPr>
          <p:cNvGrpSpPr>
            <a:grpSpLocks/>
          </p:cNvGrpSpPr>
          <p:nvPr/>
        </p:nvGrpSpPr>
        <p:grpSpPr>
          <a:xfrm>
            <a:off x="6548878" y="5735076"/>
            <a:ext cx="1754729" cy="369332"/>
            <a:chOff x="6766540" y="5868065"/>
            <a:chExt cx="1754729" cy="369332"/>
          </a:xfrm>
        </p:grpSpPr>
        <p:cxnSp>
          <p:nvCxnSpPr>
            <p:cNvPr id="32" name="直線矢印コネクタ 31">
              <a:extLst>
                <a:ext uri="{FF2B5EF4-FFF2-40B4-BE49-F238E27FC236}">
                  <a16:creationId xmlns:a16="http://schemas.microsoft.com/office/drawing/2014/main" id="{26B710DC-E37F-8E8D-555B-C194A21AE26F}"/>
                </a:ext>
              </a:extLst>
            </p:cNvPr>
            <p:cNvCxnSpPr>
              <a:cxnSpLocks/>
            </p:cNvCxnSpPr>
            <p:nvPr/>
          </p:nvCxnSpPr>
          <p:spPr>
            <a:xfrm flipH="1">
              <a:off x="6793269" y="6165060"/>
              <a:ext cx="172800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DCFE2DBF-A184-BFC1-B7EB-AA13F99E5008}"/>
                </a:ext>
              </a:extLst>
            </p:cNvPr>
            <p:cNvSpPr txBox="1">
              <a:spLocks/>
            </p:cNvSpPr>
            <p:nvPr/>
          </p:nvSpPr>
          <p:spPr>
            <a:xfrm>
              <a:off x="6766540" y="5868065"/>
              <a:ext cx="1569660" cy="369332"/>
            </a:xfrm>
            <a:prstGeom prst="rect">
              <a:avLst/>
            </a:prstGeom>
            <a:noFill/>
          </p:spPr>
          <p:txBody>
            <a:bodyPr wrap="none" rtlCol="0">
              <a:spAutoFit/>
            </a:bodyPr>
            <a:lstStyle/>
            <a:p>
              <a:r>
                <a:rPr kumimoji="1" lang="ja-JP" altLang="en-US" b="1" dirty="0"/>
                <a:t>アドレス一覧</a:t>
              </a:r>
            </a:p>
          </p:txBody>
        </p:sp>
      </p:grpSp>
      <p:sp>
        <p:nvSpPr>
          <p:cNvPr id="34" name="正方形/長方形 33">
            <a:extLst>
              <a:ext uri="{FF2B5EF4-FFF2-40B4-BE49-F238E27FC236}">
                <a16:creationId xmlns:a16="http://schemas.microsoft.com/office/drawing/2014/main" id="{7D116263-ACD8-A1C2-A870-937D45F3B290}"/>
              </a:ext>
            </a:extLst>
          </p:cNvPr>
          <p:cNvSpPr>
            <a:spLocks/>
          </p:cNvSpPr>
          <p:nvPr/>
        </p:nvSpPr>
        <p:spPr>
          <a:xfrm>
            <a:off x="1879774" y="4637225"/>
            <a:ext cx="1522419" cy="6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solidFill>
                  <a:schemeClr val="tx1"/>
                </a:solidFill>
              </a:rPr>
              <a:t>eBPF</a:t>
            </a:r>
            <a:endParaRPr kumimoji="1" lang="en-US" altLang="ja-JP" sz="2000" b="1" dirty="0">
              <a:solidFill>
                <a:schemeClr val="tx1"/>
              </a:solidFill>
            </a:endParaRPr>
          </a:p>
          <a:p>
            <a:pPr algn="ctr"/>
            <a:r>
              <a:rPr kumimoji="1" lang="ja-JP" altLang="en-US" sz="2000" b="1" dirty="0">
                <a:solidFill>
                  <a:schemeClr val="tx1"/>
                </a:solidFill>
              </a:rPr>
              <a:t>プログラム</a:t>
            </a:r>
          </a:p>
        </p:txBody>
      </p:sp>
    </p:spTree>
    <p:extLst>
      <p:ext uri="{BB962C8B-B14F-4D97-AF65-F5344CB8AC3E}">
        <p14:creationId xmlns:p14="http://schemas.microsoft.com/office/powerpoint/2010/main" val="18505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100" fill="hold"/>
                                        <p:tgtEl>
                                          <p:spTgt spid="34"/>
                                        </p:tgtEl>
                                        <p:attrNameLst>
                                          <p:attrName>fillcolor</p:attrName>
                                        </p:attrNameLst>
                                      </p:cBhvr>
                                      <p:to>
                                        <a:srgbClr val="CC66FF"/>
                                      </p:to>
                                    </p:animClr>
                                    <p:set>
                                      <p:cBhvr>
                                        <p:cTn id="11" dur="100" fill="hold"/>
                                        <p:tgtEl>
                                          <p:spTgt spid="34"/>
                                        </p:tgtEl>
                                        <p:attrNameLst>
                                          <p:attrName>fill.type</p:attrName>
                                        </p:attrNameLst>
                                      </p:cBhvr>
                                      <p:to>
                                        <p:strVal val="solid"/>
                                      </p:to>
                                    </p:set>
                                    <p:set>
                                      <p:cBhvr>
                                        <p:cTn id="12" dur="100" fill="hold"/>
                                        <p:tgtEl>
                                          <p:spTgt spid="3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54167E-6 -1.85185E-6 L 0.26419 0.00463 " pathEditMode="relative" rAng="0" ptsTypes="AA">
                                      <p:cBhvr>
                                        <p:cTn id="16" dur="700" fill="hold"/>
                                        <p:tgtEl>
                                          <p:spTgt spid="34"/>
                                        </p:tgtEl>
                                        <p:attrNameLst>
                                          <p:attrName>ppt_x</p:attrName>
                                          <p:attrName>ppt_y</p:attrName>
                                        </p:attrNameLst>
                                      </p:cBhvr>
                                      <p:rCtr x="13203" y="23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0A74-44C9-886C-37BB-BF53191E088C}"/>
              </a:ext>
            </a:extLst>
          </p:cNvPr>
          <p:cNvSpPr>
            <a:spLocks noGrp="1"/>
          </p:cNvSpPr>
          <p:nvPr>
            <p:ph type="title"/>
          </p:nvPr>
        </p:nvSpPr>
        <p:spPr/>
        <p:txBody>
          <a:bodyPr/>
          <a:lstStyle/>
          <a:p>
            <a:r>
              <a:rPr lang="en-JP" b="1" dirty="0">
                <a:latin typeface="Yu Gothic" panose="020B0400000000000000" pitchFamily="34" charset="-128"/>
                <a:ea typeface="Yu Gothic" panose="020B0400000000000000" pitchFamily="34" charset="-128"/>
              </a:rPr>
              <a:t>先行研究：SEVmonitor </a:t>
            </a:r>
            <a:r>
              <a:rPr lang="en-JP" sz="2800" b="1" dirty="0">
                <a:latin typeface="Yu Gothic" panose="020B0400000000000000" pitchFamily="34" charset="-128"/>
                <a:ea typeface="Yu Gothic" panose="020B0400000000000000" pitchFamily="34" charset="-128"/>
              </a:rPr>
              <a:t>[能野+, CSS'22]</a:t>
            </a:r>
            <a:endParaRPr lang="en-JP" dirty="0"/>
          </a:p>
        </p:txBody>
      </p:sp>
      <p:sp>
        <p:nvSpPr>
          <p:cNvPr id="3" name="Content Placeholder 2">
            <a:extLst>
              <a:ext uri="{FF2B5EF4-FFF2-40B4-BE49-F238E27FC236}">
                <a16:creationId xmlns:a16="http://schemas.microsoft.com/office/drawing/2014/main" id="{0E4CE8FE-8FD2-CA69-D4D3-31C109ACB0E1}"/>
              </a:ext>
            </a:extLst>
          </p:cNvPr>
          <p:cNvSpPr>
            <a:spLocks noGrp="1"/>
          </p:cNvSpPr>
          <p:nvPr>
            <p:ph idx="1"/>
          </p:nvPr>
        </p:nvSpPr>
        <p:spPr>
          <a:xfrm>
            <a:off x="838200" y="1465545"/>
            <a:ext cx="10515600" cy="3156207"/>
          </a:xfrm>
        </p:spPr>
        <p:txBody>
          <a:bodyPr>
            <a:normAutofit/>
          </a:bodyPr>
          <a:lstStyle/>
          <a:p>
            <a:r>
              <a:rPr lang="en-US" dirty="0" err="1"/>
              <a:t>SEVで保護されたVMに対する</a:t>
            </a:r>
            <a:r>
              <a:rPr lang="ja-JP" altLang="en-US" dirty="0"/>
              <a:t>安全な</a:t>
            </a:r>
            <a:r>
              <a:rPr lang="en-US" dirty="0"/>
              <a:t>IDS</a:t>
            </a:r>
            <a:r>
              <a:rPr lang="ja-JP" altLang="en-US" dirty="0"/>
              <a:t>オフロードを実現</a:t>
            </a:r>
            <a:endParaRPr lang="en-US" altLang="ja-JP" dirty="0"/>
          </a:p>
          <a:p>
            <a:pPr lvl="1"/>
            <a:r>
              <a:rPr lang="en-JP" altLang="ja-JP" dirty="0"/>
              <a:t>IDS</a:t>
            </a:r>
            <a:r>
              <a:rPr lang="ja-JP" altLang="en-JP" dirty="0"/>
              <a:t>は</a:t>
            </a:r>
            <a:r>
              <a:rPr lang="ja-JP" altLang="en-US" dirty="0"/>
              <a:t>監視対象</a:t>
            </a:r>
            <a:r>
              <a:rPr lang="en-US" altLang="ja-JP" dirty="0"/>
              <a:t>VM</a:t>
            </a:r>
            <a:r>
              <a:rPr lang="ja-JP" altLang="en-US" dirty="0"/>
              <a:t>内のエージェント経由でメモリデータを取得</a:t>
            </a:r>
            <a:endParaRPr lang="en-US" altLang="ja-JP" dirty="0"/>
          </a:p>
          <a:p>
            <a:pPr lvl="1"/>
            <a:r>
              <a:rPr lang="ja-JP" altLang="en-US" dirty="0"/>
              <a:t>監視対象システムを隔離環境に閉じ込め，外側にエージェントを配置</a:t>
            </a:r>
            <a:endParaRPr lang="en-US" altLang="ja-JP" dirty="0"/>
          </a:p>
          <a:p>
            <a:r>
              <a:rPr lang="ja-JP" altLang="en-US" dirty="0"/>
              <a:t>用いる隔離環境によって様々なトレードオフが存在</a:t>
            </a:r>
            <a:endParaRPr lang="en-US" altLang="ja-JP" dirty="0"/>
          </a:p>
          <a:p>
            <a:pPr lvl="1"/>
            <a:r>
              <a:rPr lang="en-JP"/>
              <a:t>コンテナに隔離すると，OS</a:t>
            </a:r>
            <a:r>
              <a:rPr lang="en-JP" dirty="0"/>
              <a:t>内のエージェントが攻撃を受けやすい</a:t>
            </a:r>
          </a:p>
          <a:p>
            <a:pPr lvl="1"/>
            <a:r>
              <a:rPr lang="en-JP" dirty="0"/>
              <a:t>VM内に作成した内部VMに隔離すると，システムの性能が低下</a:t>
            </a:r>
            <a:endParaRPr lang="en-US" dirty="0"/>
          </a:p>
        </p:txBody>
      </p:sp>
      <p:sp>
        <p:nvSpPr>
          <p:cNvPr id="4" name="Slide Number Placeholder 3">
            <a:extLst>
              <a:ext uri="{FF2B5EF4-FFF2-40B4-BE49-F238E27FC236}">
                <a16:creationId xmlns:a16="http://schemas.microsoft.com/office/drawing/2014/main" id="{F76F231A-8CA4-629E-1C2F-748CCB6B77DC}"/>
              </a:ext>
            </a:extLst>
          </p:cNvPr>
          <p:cNvSpPr>
            <a:spLocks noGrp="1"/>
          </p:cNvSpPr>
          <p:nvPr>
            <p:ph type="sldNum" sz="quarter" idx="12"/>
          </p:nvPr>
        </p:nvSpPr>
        <p:spPr/>
        <p:txBody>
          <a:bodyPr/>
          <a:lstStyle/>
          <a:p>
            <a:fld id="{E22AA8A4-0C60-4D6B-8A82-DC523D96F80F}" type="slidenum">
              <a:rPr kumimoji="1" lang="ja-JP" altLang="en-US" smtClean="0"/>
              <a:t>25</a:t>
            </a:fld>
            <a:endParaRPr kumimoji="1" lang="ja-JP" altLang="en-US"/>
          </a:p>
        </p:txBody>
      </p:sp>
      <p:sp>
        <p:nvSpPr>
          <p:cNvPr id="32" name="正方形/長方形 7">
            <a:extLst>
              <a:ext uri="{FF2B5EF4-FFF2-40B4-BE49-F238E27FC236}">
                <a16:creationId xmlns:a16="http://schemas.microsoft.com/office/drawing/2014/main" id="{E65438E6-0069-DFAA-0884-FCFE2BBC06B2}"/>
              </a:ext>
            </a:extLst>
          </p:cNvPr>
          <p:cNvSpPr/>
          <p:nvPr/>
        </p:nvSpPr>
        <p:spPr>
          <a:xfrm>
            <a:off x="939284" y="5349152"/>
            <a:ext cx="1457863" cy="5262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IDS</a:t>
            </a:r>
            <a:endParaRPr kumimoji="1" lang="ja-JP" altLang="en-US" dirty="0">
              <a:solidFill>
                <a:schemeClr val="tx1"/>
              </a:solidFill>
            </a:endParaRPr>
          </a:p>
        </p:txBody>
      </p:sp>
      <p:sp>
        <p:nvSpPr>
          <p:cNvPr id="35" name="テキスト ボックス 18">
            <a:extLst>
              <a:ext uri="{FF2B5EF4-FFF2-40B4-BE49-F238E27FC236}">
                <a16:creationId xmlns:a16="http://schemas.microsoft.com/office/drawing/2014/main" id="{07F22C56-C162-28D3-8B05-2CD7144B0E1B}"/>
              </a:ext>
            </a:extLst>
          </p:cNvPr>
          <p:cNvSpPr txBox="1"/>
          <p:nvPr/>
        </p:nvSpPr>
        <p:spPr>
          <a:xfrm>
            <a:off x="2967783" y="5243278"/>
            <a:ext cx="644394" cy="369332"/>
          </a:xfrm>
          <a:prstGeom prst="rect">
            <a:avLst/>
          </a:prstGeom>
          <a:noFill/>
        </p:spPr>
        <p:txBody>
          <a:bodyPr wrap="square" rtlCol="0">
            <a:spAutoFit/>
          </a:bodyPr>
          <a:lstStyle/>
          <a:p>
            <a:r>
              <a:rPr kumimoji="1" lang="ja-JP" altLang="en-US" dirty="0"/>
              <a:t>通信</a:t>
            </a:r>
          </a:p>
        </p:txBody>
      </p:sp>
      <p:sp>
        <p:nvSpPr>
          <p:cNvPr id="36" name="四角形: 角を丸くする 4">
            <a:extLst>
              <a:ext uri="{FF2B5EF4-FFF2-40B4-BE49-F238E27FC236}">
                <a16:creationId xmlns:a16="http://schemas.microsoft.com/office/drawing/2014/main" id="{E2470A52-1820-6B8B-902F-179BD3A52C7F}"/>
              </a:ext>
            </a:extLst>
          </p:cNvPr>
          <p:cNvSpPr/>
          <p:nvPr/>
        </p:nvSpPr>
        <p:spPr>
          <a:xfrm>
            <a:off x="3891394" y="4777239"/>
            <a:ext cx="3579962" cy="156869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endParaRPr>
          </a:p>
        </p:txBody>
      </p:sp>
      <p:sp>
        <p:nvSpPr>
          <p:cNvPr id="37" name="テキスト ボックス 5">
            <a:extLst>
              <a:ext uri="{FF2B5EF4-FFF2-40B4-BE49-F238E27FC236}">
                <a16:creationId xmlns:a16="http://schemas.microsoft.com/office/drawing/2014/main" id="{FE7130E6-DD27-2DF4-70B3-F9FD899B8E04}"/>
              </a:ext>
            </a:extLst>
          </p:cNvPr>
          <p:cNvSpPr txBox="1"/>
          <p:nvPr/>
        </p:nvSpPr>
        <p:spPr>
          <a:xfrm>
            <a:off x="4917936" y="4425585"/>
            <a:ext cx="1526877" cy="369332"/>
          </a:xfrm>
          <a:prstGeom prst="rect">
            <a:avLst/>
          </a:prstGeom>
          <a:noFill/>
        </p:spPr>
        <p:txBody>
          <a:bodyPr wrap="square" rtlCol="0">
            <a:spAutoFit/>
          </a:bodyPr>
          <a:lstStyle/>
          <a:p>
            <a:r>
              <a:rPr kumimoji="1" lang="ja-JP" altLang="en-US" dirty="0"/>
              <a:t>監視対象</a:t>
            </a:r>
            <a:r>
              <a:rPr kumimoji="1" lang="en-US" altLang="ja-JP" dirty="0"/>
              <a:t>VM</a:t>
            </a:r>
            <a:endParaRPr kumimoji="1" lang="ja-JP" altLang="en-US" dirty="0"/>
          </a:p>
        </p:txBody>
      </p:sp>
      <p:sp>
        <p:nvSpPr>
          <p:cNvPr id="38" name="正方形/長方形 6">
            <a:extLst>
              <a:ext uri="{FF2B5EF4-FFF2-40B4-BE49-F238E27FC236}">
                <a16:creationId xmlns:a16="http://schemas.microsoft.com/office/drawing/2014/main" id="{F8F3DEB5-E9C4-A1F5-CED5-F38F07EFED25}"/>
              </a:ext>
            </a:extLst>
          </p:cNvPr>
          <p:cNvSpPr/>
          <p:nvPr/>
        </p:nvSpPr>
        <p:spPr>
          <a:xfrm>
            <a:off x="4434857" y="4958394"/>
            <a:ext cx="2510287" cy="5262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0000"/>
              </a:solidFill>
            </a:endParaRPr>
          </a:p>
        </p:txBody>
      </p:sp>
      <p:sp>
        <p:nvSpPr>
          <p:cNvPr id="39" name="正方形/長方形 7">
            <a:extLst>
              <a:ext uri="{FF2B5EF4-FFF2-40B4-BE49-F238E27FC236}">
                <a16:creationId xmlns:a16="http://schemas.microsoft.com/office/drawing/2014/main" id="{FA917776-7531-222D-0492-F80F6250265E}"/>
              </a:ext>
            </a:extLst>
          </p:cNvPr>
          <p:cNvSpPr/>
          <p:nvPr/>
        </p:nvSpPr>
        <p:spPr>
          <a:xfrm>
            <a:off x="5064585" y="5096841"/>
            <a:ext cx="1380228" cy="2928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システム</a:t>
            </a:r>
            <a:endParaRPr kumimoji="1" lang="ja-JP" altLang="en-US" dirty="0">
              <a:solidFill>
                <a:schemeClr val="tx1"/>
              </a:solidFill>
            </a:endParaRPr>
          </a:p>
        </p:txBody>
      </p:sp>
      <p:sp>
        <p:nvSpPr>
          <p:cNvPr id="40" name="四角形: 1 つの角を切り取る 9">
            <a:extLst>
              <a:ext uri="{FF2B5EF4-FFF2-40B4-BE49-F238E27FC236}">
                <a16:creationId xmlns:a16="http://schemas.microsoft.com/office/drawing/2014/main" id="{AC9BEDD6-597B-FF27-D992-17D7ACF067BC}"/>
              </a:ext>
            </a:extLst>
          </p:cNvPr>
          <p:cNvSpPr/>
          <p:nvPr/>
        </p:nvSpPr>
        <p:spPr>
          <a:xfrm>
            <a:off x="4434857" y="4794917"/>
            <a:ext cx="888521" cy="292874"/>
          </a:xfrm>
          <a:prstGeom prst="snip1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tx1"/>
                </a:solidFill>
              </a:rPr>
              <a:t>コンテナ</a:t>
            </a:r>
          </a:p>
        </p:txBody>
      </p:sp>
      <p:sp>
        <p:nvSpPr>
          <p:cNvPr id="41" name="正方形/長方形 10">
            <a:extLst>
              <a:ext uri="{FF2B5EF4-FFF2-40B4-BE49-F238E27FC236}">
                <a16:creationId xmlns:a16="http://schemas.microsoft.com/office/drawing/2014/main" id="{81E6DB71-BA9E-5227-DC54-96A89BFBC456}"/>
              </a:ext>
            </a:extLst>
          </p:cNvPr>
          <p:cNvSpPr/>
          <p:nvPr/>
        </p:nvSpPr>
        <p:spPr>
          <a:xfrm>
            <a:off x="4434857" y="5691639"/>
            <a:ext cx="2510287" cy="5262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0000"/>
              </a:solidFill>
            </a:endParaRPr>
          </a:p>
        </p:txBody>
      </p:sp>
      <p:sp>
        <p:nvSpPr>
          <p:cNvPr id="42" name="正方形/長方形 11">
            <a:extLst>
              <a:ext uri="{FF2B5EF4-FFF2-40B4-BE49-F238E27FC236}">
                <a16:creationId xmlns:a16="http://schemas.microsoft.com/office/drawing/2014/main" id="{321F3A69-3A5C-E16C-2044-2A36BC4EA378}"/>
              </a:ext>
            </a:extLst>
          </p:cNvPr>
          <p:cNvSpPr/>
          <p:nvPr/>
        </p:nvSpPr>
        <p:spPr>
          <a:xfrm>
            <a:off x="5064585" y="5830086"/>
            <a:ext cx="1380228" cy="29287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solidFill>
                  <a:schemeClr val="tx1"/>
                </a:solidFill>
              </a:rPr>
              <a:t>エージェント</a:t>
            </a:r>
          </a:p>
        </p:txBody>
      </p:sp>
      <p:sp>
        <p:nvSpPr>
          <p:cNvPr id="43" name="四角形: 1 つの角を切り取る 12">
            <a:extLst>
              <a:ext uri="{FF2B5EF4-FFF2-40B4-BE49-F238E27FC236}">
                <a16:creationId xmlns:a16="http://schemas.microsoft.com/office/drawing/2014/main" id="{8B397070-24B0-5C95-1A29-FF42A05A1910}"/>
              </a:ext>
            </a:extLst>
          </p:cNvPr>
          <p:cNvSpPr/>
          <p:nvPr/>
        </p:nvSpPr>
        <p:spPr>
          <a:xfrm>
            <a:off x="4434858" y="5528162"/>
            <a:ext cx="629728" cy="292874"/>
          </a:xfrm>
          <a:prstGeom prst="snip1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rPr>
              <a:t>OS</a:t>
            </a:r>
            <a:endParaRPr kumimoji="1" lang="ja-JP" altLang="en-US" sz="1200" dirty="0">
              <a:solidFill>
                <a:schemeClr val="tx1"/>
              </a:solidFill>
            </a:endParaRPr>
          </a:p>
        </p:txBody>
      </p:sp>
      <p:sp>
        <p:nvSpPr>
          <p:cNvPr id="44" name="四角形: 角を丸くする 13">
            <a:extLst>
              <a:ext uri="{FF2B5EF4-FFF2-40B4-BE49-F238E27FC236}">
                <a16:creationId xmlns:a16="http://schemas.microsoft.com/office/drawing/2014/main" id="{56D4A7F6-EED3-1742-BE5D-A55ADC14271D}"/>
              </a:ext>
            </a:extLst>
          </p:cNvPr>
          <p:cNvSpPr/>
          <p:nvPr/>
        </p:nvSpPr>
        <p:spPr>
          <a:xfrm>
            <a:off x="7935194" y="4777239"/>
            <a:ext cx="3579962" cy="156869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endParaRPr>
          </a:p>
        </p:txBody>
      </p:sp>
      <p:sp>
        <p:nvSpPr>
          <p:cNvPr id="45" name="テキスト ボックス 14">
            <a:extLst>
              <a:ext uri="{FF2B5EF4-FFF2-40B4-BE49-F238E27FC236}">
                <a16:creationId xmlns:a16="http://schemas.microsoft.com/office/drawing/2014/main" id="{2114DC8D-5E51-DB5A-35B4-4FD48C53C134}"/>
              </a:ext>
            </a:extLst>
          </p:cNvPr>
          <p:cNvSpPr txBox="1"/>
          <p:nvPr/>
        </p:nvSpPr>
        <p:spPr>
          <a:xfrm>
            <a:off x="8961736" y="4425585"/>
            <a:ext cx="1526877" cy="369332"/>
          </a:xfrm>
          <a:prstGeom prst="rect">
            <a:avLst/>
          </a:prstGeom>
          <a:noFill/>
        </p:spPr>
        <p:txBody>
          <a:bodyPr wrap="square" rtlCol="0">
            <a:spAutoFit/>
          </a:bodyPr>
          <a:lstStyle/>
          <a:p>
            <a:r>
              <a:rPr kumimoji="1" lang="ja-JP" altLang="en-US" dirty="0"/>
              <a:t>監視対象</a:t>
            </a:r>
            <a:r>
              <a:rPr kumimoji="1" lang="en-US" altLang="ja-JP" dirty="0"/>
              <a:t>VM</a:t>
            </a:r>
            <a:endParaRPr kumimoji="1" lang="ja-JP" altLang="en-US" dirty="0"/>
          </a:p>
        </p:txBody>
      </p:sp>
      <p:sp>
        <p:nvSpPr>
          <p:cNvPr id="46" name="正方形/長方形 15">
            <a:extLst>
              <a:ext uri="{FF2B5EF4-FFF2-40B4-BE49-F238E27FC236}">
                <a16:creationId xmlns:a16="http://schemas.microsoft.com/office/drawing/2014/main" id="{26BA28B7-805A-3C86-0E48-AE3B84564401}"/>
              </a:ext>
            </a:extLst>
          </p:cNvPr>
          <p:cNvSpPr/>
          <p:nvPr/>
        </p:nvSpPr>
        <p:spPr>
          <a:xfrm>
            <a:off x="8478657" y="4958394"/>
            <a:ext cx="2510287" cy="52621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0000"/>
              </a:solidFill>
            </a:endParaRPr>
          </a:p>
        </p:txBody>
      </p:sp>
      <p:sp>
        <p:nvSpPr>
          <p:cNvPr id="47" name="正方形/長方形 16">
            <a:extLst>
              <a:ext uri="{FF2B5EF4-FFF2-40B4-BE49-F238E27FC236}">
                <a16:creationId xmlns:a16="http://schemas.microsoft.com/office/drawing/2014/main" id="{8D5BD908-3A71-FF99-0AE6-99C7DD80E89B}"/>
              </a:ext>
            </a:extLst>
          </p:cNvPr>
          <p:cNvSpPr/>
          <p:nvPr/>
        </p:nvSpPr>
        <p:spPr>
          <a:xfrm>
            <a:off x="9108385" y="5096841"/>
            <a:ext cx="1380228" cy="2928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システム</a:t>
            </a:r>
            <a:endParaRPr kumimoji="1" lang="ja-JP" altLang="en-US" dirty="0">
              <a:solidFill>
                <a:schemeClr val="tx1"/>
              </a:solidFill>
            </a:endParaRPr>
          </a:p>
        </p:txBody>
      </p:sp>
      <p:sp>
        <p:nvSpPr>
          <p:cNvPr id="48" name="四角形: 1 つの角を切り取る 17">
            <a:extLst>
              <a:ext uri="{FF2B5EF4-FFF2-40B4-BE49-F238E27FC236}">
                <a16:creationId xmlns:a16="http://schemas.microsoft.com/office/drawing/2014/main" id="{B96D224B-CA5E-616A-E880-94CEFD032F6A}"/>
              </a:ext>
            </a:extLst>
          </p:cNvPr>
          <p:cNvSpPr/>
          <p:nvPr/>
        </p:nvSpPr>
        <p:spPr>
          <a:xfrm>
            <a:off x="8478657" y="4794917"/>
            <a:ext cx="888521" cy="292874"/>
          </a:xfrm>
          <a:prstGeom prst="snip1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内部</a:t>
            </a:r>
            <a:r>
              <a:rPr lang="en-US" altLang="ja-JP" sz="1200" dirty="0">
                <a:solidFill>
                  <a:schemeClr val="tx1"/>
                </a:solidFill>
              </a:rPr>
              <a:t>VM</a:t>
            </a:r>
            <a:endParaRPr kumimoji="1" lang="ja-JP" altLang="en-US" sz="1200" dirty="0">
              <a:solidFill>
                <a:schemeClr val="tx1"/>
              </a:solidFill>
            </a:endParaRPr>
          </a:p>
        </p:txBody>
      </p:sp>
      <p:sp>
        <p:nvSpPr>
          <p:cNvPr id="49" name="正方形/長方形 18">
            <a:extLst>
              <a:ext uri="{FF2B5EF4-FFF2-40B4-BE49-F238E27FC236}">
                <a16:creationId xmlns:a16="http://schemas.microsoft.com/office/drawing/2014/main" id="{B31469E7-D324-D1B0-30AE-131C18792696}"/>
              </a:ext>
            </a:extLst>
          </p:cNvPr>
          <p:cNvSpPr/>
          <p:nvPr/>
        </p:nvSpPr>
        <p:spPr>
          <a:xfrm>
            <a:off x="8478657" y="5691639"/>
            <a:ext cx="2510287" cy="5262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0000"/>
              </a:solidFill>
            </a:endParaRPr>
          </a:p>
        </p:txBody>
      </p:sp>
      <p:sp>
        <p:nvSpPr>
          <p:cNvPr id="50" name="正方形/長方形 19">
            <a:extLst>
              <a:ext uri="{FF2B5EF4-FFF2-40B4-BE49-F238E27FC236}">
                <a16:creationId xmlns:a16="http://schemas.microsoft.com/office/drawing/2014/main" id="{18CE9020-B5DA-F736-BFBD-E2A579C7B843}"/>
              </a:ext>
            </a:extLst>
          </p:cNvPr>
          <p:cNvSpPr/>
          <p:nvPr/>
        </p:nvSpPr>
        <p:spPr>
          <a:xfrm>
            <a:off x="9108385" y="5830086"/>
            <a:ext cx="1380228" cy="29287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solidFill>
                  <a:schemeClr val="tx1"/>
                </a:solidFill>
              </a:rPr>
              <a:t>エージェント</a:t>
            </a:r>
          </a:p>
        </p:txBody>
      </p:sp>
      <p:sp>
        <p:nvSpPr>
          <p:cNvPr id="51" name="四角形: 1 つの角を切り取る 20">
            <a:extLst>
              <a:ext uri="{FF2B5EF4-FFF2-40B4-BE49-F238E27FC236}">
                <a16:creationId xmlns:a16="http://schemas.microsoft.com/office/drawing/2014/main" id="{51A1589C-4117-4775-AC88-7608A460F1C7}"/>
              </a:ext>
            </a:extLst>
          </p:cNvPr>
          <p:cNvSpPr/>
          <p:nvPr/>
        </p:nvSpPr>
        <p:spPr>
          <a:xfrm>
            <a:off x="8478657" y="5528162"/>
            <a:ext cx="1311217" cy="292874"/>
          </a:xfrm>
          <a:prstGeom prst="snip1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tx1"/>
                </a:solidFill>
              </a:rPr>
              <a:t>ハイパーバイザ</a:t>
            </a:r>
          </a:p>
        </p:txBody>
      </p:sp>
      <p:cxnSp>
        <p:nvCxnSpPr>
          <p:cNvPr id="34" name="直線矢印コネクタ 17">
            <a:extLst>
              <a:ext uri="{FF2B5EF4-FFF2-40B4-BE49-F238E27FC236}">
                <a16:creationId xmlns:a16="http://schemas.microsoft.com/office/drawing/2014/main" id="{6D35B1B6-C591-7C50-6159-F89888646C79}"/>
              </a:ext>
            </a:extLst>
          </p:cNvPr>
          <p:cNvCxnSpPr>
            <a:cxnSpLocks/>
            <a:stCxn id="32" idx="3"/>
            <a:endCxn id="42" idx="1"/>
          </p:cNvCxnSpPr>
          <p:nvPr/>
        </p:nvCxnSpPr>
        <p:spPr>
          <a:xfrm>
            <a:off x="2397147" y="5612258"/>
            <a:ext cx="2667438" cy="36426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929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2C35-05D7-53C3-834A-CAC41A6F987D}"/>
              </a:ext>
            </a:extLst>
          </p:cNvPr>
          <p:cNvSpPr>
            <a:spLocks noGrp="1"/>
          </p:cNvSpPr>
          <p:nvPr>
            <p:ph type="title"/>
          </p:nvPr>
        </p:nvSpPr>
        <p:spPr/>
        <p:txBody>
          <a:bodyPr>
            <a:normAutofit/>
          </a:bodyPr>
          <a:lstStyle/>
          <a:p>
            <a:r>
              <a:rPr lang="en-JP" sz="3600">
                <a:latin typeface="Meiryo" panose="020B0604030504040204" pitchFamily="34" charset="-128"/>
                <a:ea typeface="Meiryo" panose="020B0604030504040204" pitchFamily="34" charset="-128"/>
              </a:rPr>
              <a:t>SMIインジェクション </a:t>
            </a:r>
            <a:r>
              <a:rPr kumimoji="1" lang="en" altLang="ja-JP" sz="24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j-cs"/>
              </a:rPr>
              <a:t>[</a:t>
            </a:r>
            <a:r>
              <a:rPr kumimoji="1" lang="ja-JP" altLang="en-US" sz="2400" b="0" i="0" u="none" strike="noStrike" kern="0" cap="none" spc="0" normalizeH="0" baseline="0" noProof="0">
                <a:ln>
                  <a:noFill/>
                </a:ln>
                <a:effectLst/>
                <a:uLnTx/>
                <a:uFillTx/>
                <a:latin typeface="Meiryo" panose="020B0604030504040204" pitchFamily="34" charset="-128"/>
                <a:ea typeface="Meiryo" panose="020B0604030504040204" pitchFamily="34" charset="-128"/>
                <a:cs typeface="+mj-cs"/>
              </a:rPr>
              <a:t>末永</a:t>
            </a:r>
            <a:r>
              <a:rPr kumimoji="1" lang="en-US" altLang="ja-JP" sz="24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j-cs"/>
              </a:rPr>
              <a:t>, </a:t>
            </a:r>
            <a:r>
              <a:rPr kumimoji="1" lang="ja-JP" altLang="en-US" sz="2400" b="0" i="0" u="none" strike="noStrike" kern="0" cap="none" spc="0" normalizeH="0" baseline="0" noProof="0">
                <a:ln>
                  <a:noFill/>
                </a:ln>
                <a:effectLst/>
                <a:uLnTx/>
                <a:uFillTx/>
                <a:latin typeface="Meiryo" panose="020B0604030504040204" pitchFamily="34" charset="-128"/>
                <a:ea typeface="Meiryo" panose="020B0604030504040204" pitchFamily="34" charset="-128"/>
                <a:cs typeface="+mj-cs"/>
              </a:rPr>
              <a:t>卒論</a:t>
            </a:r>
            <a:r>
              <a:rPr kumimoji="1" lang="en-US" altLang="ja-JP" sz="24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j-cs"/>
              </a:rPr>
              <a:t>'24]</a:t>
            </a:r>
            <a:endParaRPr lang="en-JP" sz="240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600DBA16-257A-9DA0-801A-ED731318CA14}"/>
              </a:ext>
            </a:extLst>
          </p:cNvPr>
          <p:cNvSpPr>
            <a:spLocks noGrp="1"/>
          </p:cNvSpPr>
          <p:nvPr>
            <p:ph idx="1"/>
          </p:nvPr>
        </p:nvSpPr>
        <p:spPr/>
        <p:txBody>
          <a:bodyPr/>
          <a:lstStyle/>
          <a:p>
            <a:r>
              <a:rPr lang="en-JP" altLang="ja-JP"/>
              <a:t>VM</a:t>
            </a:r>
            <a:r>
              <a:rPr lang="ja-JP" altLang="en-JP"/>
              <a:t>の</a:t>
            </a:r>
            <a:r>
              <a:rPr lang="ja-JP" altLang="en-US"/>
              <a:t>外から</a:t>
            </a:r>
            <a:r>
              <a:rPr lang="en-US" altLang="ja-JP" dirty="0"/>
              <a:t>SMI</a:t>
            </a:r>
            <a:r>
              <a:rPr lang="ja-JP" altLang="en-US"/>
              <a:t>を挿入する</a:t>
            </a:r>
            <a:r>
              <a:rPr lang="ja-JP" altLang="en-JP"/>
              <a:t>ため</a:t>
            </a:r>
            <a:r>
              <a:rPr lang="ja-JP" altLang="en-US"/>
              <a:t>に用いる手法</a:t>
            </a:r>
            <a:endParaRPr lang="en-US" altLang="ja-JP" dirty="0"/>
          </a:p>
          <a:p>
            <a:pPr lvl="1"/>
            <a:r>
              <a:rPr lang="en-US" altLang="ja-JP" dirty="0"/>
              <a:t>VM</a:t>
            </a:r>
            <a:r>
              <a:rPr lang="ja-JP" altLang="en-US"/>
              <a:t>のデバイスエミュレータに</a:t>
            </a:r>
            <a:r>
              <a:rPr lang="en-US" altLang="ja-JP" dirty="0"/>
              <a:t>SMI</a:t>
            </a:r>
            <a:r>
              <a:rPr lang="ja-JP" altLang="en-US"/>
              <a:t>挿入コマンドを送信</a:t>
            </a:r>
            <a:endParaRPr lang="en-US" altLang="ja-JP" dirty="0"/>
          </a:p>
          <a:p>
            <a:pPr lvl="1"/>
            <a:r>
              <a:rPr lang="ja-JP" altLang="en-US"/>
              <a:t>デバイスエミュレータは</a:t>
            </a:r>
            <a:r>
              <a:rPr kumimoji="1" lang="ja-JP" altLang="en-US"/>
              <a:t>ハイパーバイザを呼び出す</a:t>
            </a:r>
            <a:endParaRPr kumimoji="1" lang="en-US" altLang="ja-JP" dirty="0"/>
          </a:p>
          <a:p>
            <a:r>
              <a:rPr kumimoji="1" lang="ja-JP" altLang="en-US"/>
              <a:t>ハイパーバイザが</a:t>
            </a:r>
            <a:r>
              <a:rPr kumimoji="1" lang="en-US" altLang="ja-JP" dirty="0"/>
              <a:t>VM</a:t>
            </a:r>
            <a:r>
              <a:rPr kumimoji="1" lang="ja-JP" altLang="en-US"/>
              <a:t>に対して</a:t>
            </a:r>
            <a:r>
              <a:rPr kumimoji="1" lang="en-US" altLang="ja-JP" dirty="0"/>
              <a:t>SMI</a:t>
            </a:r>
            <a:r>
              <a:rPr kumimoji="1" lang="ja-JP" altLang="en-US"/>
              <a:t>を発生させる</a:t>
            </a:r>
            <a:endParaRPr kumimoji="1" lang="en-US" altLang="ja-JP" dirty="0"/>
          </a:p>
          <a:p>
            <a:pPr lvl="1"/>
            <a:r>
              <a:rPr kumimoji="1" lang="en-US" altLang="ja-JP" dirty="0"/>
              <a:t>VM</a:t>
            </a:r>
            <a:r>
              <a:rPr kumimoji="1" lang="ja-JP" altLang="en-US"/>
              <a:t>内で動作する</a:t>
            </a:r>
            <a:r>
              <a:rPr kumimoji="1" lang="en-US" altLang="ja-JP" dirty="0"/>
              <a:t>BIOS</a:t>
            </a:r>
            <a:r>
              <a:rPr kumimoji="1" lang="ja-JP" altLang="en-US"/>
              <a:t>内の</a:t>
            </a:r>
            <a:r>
              <a:rPr kumimoji="1" lang="en-US" altLang="ja-JP" dirty="0"/>
              <a:t>SMI</a:t>
            </a:r>
            <a:r>
              <a:rPr kumimoji="1" lang="ja-JP" altLang="en-US"/>
              <a:t>ハンドラが呼び出される</a:t>
            </a:r>
            <a:endParaRPr kumimoji="1" lang="en-US" altLang="ja-JP" dirty="0"/>
          </a:p>
          <a:p>
            <a:pPr lvl="1"/>
            <a:r>
              <a:rPr lang="en-US" altLang="ja-JP" dirty="0"/>
              <a:t>SMI</a:t>
            </a:r>
            <a:r>
              <a:rPr lang="ja-JP" altLang="en-US"/>
              <a:t>ハンドラがエージェントを呼び出す</a:t>
            </a:r>
            <a:endParaRPr kumimoji="1" lang="en-US" altLang="ja-JP" dirty="0"/>
          </a:p>
        </p:txBody>
      </p:sp>
      <p:sp>
        <p:nvSpPr>
          <p:cNvPr id="4" name="Slide Number Placeholder 3">
            <a:extLst>
              <a:ext uri="{FF2B5EF4-FFF2-40B4-BE49-F238E27FC236}">
                <a16:creationId xmlns:a16="http://schemas.microsoft.com/office/drawing/2014/main" id="{43998C53-9025-1F78-2099-28F4F5E7FE61}"/>
              </a:ext>
            </a:extLst>
          </p:cNvPr>
          <p:cNvSpPr>
            <a:spLocks noGrp="1"/>
          </p:cNvSpPr>
          <p:nvPr>
            <p:ph type="sldNum" sz="quarter" idx="12"/>
          </p:nvPr>
        </p:nvSpPr>
        <p:spPr/>
        <p:txBody>
          <a:bodyPr/>
          <a:lstStyle/>
          <a:p>
            <a:fld id="{EEE39FC4-6479-41AC-BBE6-1F53D5005476}" type="slidenum">
              <a:rPr kumimoji="1" lang="ja-JP" altLang="en-US" smtClean="0"/>
              <a:t>26</a:t>
            </a:fld>
            <a:endParaRPr kumimoji="1" lang="ja-JP" altLang="en-US"/>
          </a:p>
        </p:txBody>
      </p:sp>
      <p:grpSp>
        <p:nvGrpSpPr>
          <p:cNvPr id="14" name="グループ化 13">
            <a:extLst>
              <a:ext uri="{FF2B5EF4-FFF2-40B4-BE49-F238E27FC236}">
                <a16:creationId xmlns:a16="http://schemas.microsoft.com/office/drawing/2014/main" id="{FFC54729-A20D-C837-E8E7-C4E3D9F3CE22}"/>
              </a:ext>
            </a:extLst>
          </p:cNvPr>
          <p:cNvGrpSpPr/>
          <p:nvPr/>
        </p:nvGrpSpPr>
        <p:grpSpPr>
          <a:xfrm>
            <a:off x="1061865" y="4136214"/>
            <a:ext cx="9562404" cy="2585262"/>
            <a:chOff x="668749" y="3670487"/>
            <a:chExt cx="9562404" cy="2920538"/>
          </a:xfrm>
        </p:grpSpPr>
        <p:sp>
          <p:nvSpPr>
            <p:cNvPr id="15" name="正方形/長方形 14">
              <a:extLst>
                <a:ext uri="{FF2B5EF4-FFF2-40B4-BE49-F238E27FC236}">
                  <a16:creationId xmlns:a16="http://schemas.microsoft.com/office/drawing/2014/main" id="{DB4A81C5-D177-D238-DD9B-27958228FC3E}"/>
                </a:ext>
              </a:extLst>
            </p:cNvPr>
            <p:cNvSpPr/>
            <p:nvPr/>
          </p:nvSpPr>
          <p:spPr>
            <a:xfrm>
              <a:off x="2143759" y="3979692"/>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IDS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6" name="四角形: 角を丸くする 6">
              <a:extLst>
                <a:ext uri="{FF2B5EF4-FFF2-40B4-BE49-F238E27FC236}">
                  <a16:creationId xmlns:a16="http://schemas.microsoft.com/office/drawing/2014/main" id="{1502C14A-FF5D-A5CA-8E86-7247E848F1D7}"/>
                </a:ext>
              </a:extLst>
            </p:cNvPr>
            <p:cNvSpPr/>
            <p:nvPr/>
          </p:nvSpPr>
          <p:spPr>
            <a:xfrm>
              <a:off x="8310398" y="4040669"/>
              <a:ext cx="1920755" cy="2550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17" name="正方形/長方形 7">
              <a:extLst>
                <a:ext uri="{FF2B5EF4-FFF2-40B4-BE49-F238E27FC236}">
                  <a16:creationId xmlns:a16="http://schemas.microsoft.com/office/drawing/2014/main" id="{A2289DAB-09F5-8FA6-B80F-FF42042A1D4B}"/>
                </a:ext>
              </a:extLst>
            </p:cNvPr>
            <p:cNvSpPr/>
            <p:nvPr/>
          </p:nvSpPr>
          <p:spPr>
            <a:xfrm>
              <a:off x="8561666" y="4236735"/>
              <a:ext cx="1418221" cy="391283"/>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システム</a:t>
              </a:r>
            </a:p>
          </p:txBody>
        </p:sp>
        <p:sp>
          <p:nvSpPr>
            <p:cNvPr id="18" name="テキスト ボックス 11">
              <a:extLst>
                <a:ext uri="{FF2B5EF4-FFF2-40B4-BE49-F238E27FC236}">
                  <a16:creationId xmlns:a16="http://schemas.microsoft.com/office/drawing/2014/main" id="{70F304E8-1D13-606F-6BA5-49450C2BF331}"/>
                </a:ext>
              </a:extLst>
            </p:cNvPr>
            <p:cNvSpPr txBox="1"/>
            <p:nvPr/>
          </p:nvSpPr>
          <p:spPr>
            <a:xfrm>
              <a:off x="8561666" y="3670487"/>
              <a:ext cx="1512424"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19" name="正方形/長方形 14">
              <a:extLst>
                <a:ext uri="{FF2B5EF4-FFF2-40B4-BE49-F238E27FC236}">
                  <a16:creationId xmlns:a16="http://schemas.microsoft.com/office/drawing/2014/main" id="{7066D3BB-527C-D0C5-8790-D1F39780B5FA}"/>
                </a:ext>
              </a:extLst>
            </p:cNvPr>
            <p:cNvSpPr/>
            <p:nvPr/>
          </p:nvSpPr>
          <p:spPr>
            <a:xfrm>
              <a:off x="8511161" y="5876389"/>
              <a:ext cx="1536620" cy="30566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a:solidFill>
                    <a:schemeClr val="tx1"/>
                  </a:solidFill>
                  <a:latin typeface="Meiryo" panose="020B0604030504040204" pitchFamily="34" charset="-128"/>
                  <a:ea typeface="Meiryo" panose="020B0604030504040204" pitchFamily="34" charset="-128"/>
                </a:rPr>
                <a:t>エージェント</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20" name="四角形: 対角を切り取る 15">
              <a:extLst>
                <a:ext uri="{FF2B5EF4-FFF2-40B4-BE49-F238E27FC236}">
                  <a16:creationId xmlns:a16="http://schemas.microsoft.com/office/drawing/2014/main" id="{73463657-367B-64F4-832D-AF593A62B13C}"/>
                </a:ext>
              </a:extLst>
            </p:cNvPr>
            <p:cNvSpPr/>
            <p:nvPr/>
          </p:nvSpPr>
          <p:spPr>
            <a:xfrm>
              <a:off x="8466496" y="4990940"/>
              <a:ext cx="1686520" cy="1435608"/>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21" name="正方形/長方形 16">
              <a:extLst>
                <a:ext uri="{FF2B5EF4-FFF2-40B4-BE49-F238E27FC236}">
                  <a16:creationId xmlns:a16="http://schemas.microsoft.com/office/drawing/2014/main" id="{6670093E-B3A0-394B-037C-0E4364FC0287}"/>
                </a:ext>
              </a:extLst>
            </p:cNvPr>
            <p:cNvSpPr/>
            <p:nvPr/>
          </p:nvSpPr>
          <p:spPr>
            <a:xfrm>
              <a:off x="8496818" y="4837012"/>
              <a:ext cx="782653" cy="2431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22688537-D68C-11A0-2BAF-56AFF4EC351F}"/>
                </a:ext>
              </a:extLst>
            </p:cNvPr>
            <p:cNvSpPr txBox="1"/>
            <p:nvPr/>
          </p:nvSpPr>
          <p:spPr>
            <a:xfrm>
              <a:off x="6909859" y="5736308"/>
              <a:ext cx="616485" cy="369332"/>
            </a:xfrm>
            <a:prstGeom prst="rect">
              <a:avLst/>
            </a:prstGeom>
            <a:noFill/>
          </p:spPr>
          <p:txBody>
            <a:bodyPr wrap="square" rtlCol="0">
              <a:spAutoFit/>
            </a:bodyPr>
            <a:lstStyle/>
            <a:p>
              <a:r>
                <a:rPr kumimoji="1" lang="en-US" altLang="ja-JP">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sp>
          <p:nvSpPr>
            <p:cNvPr id="23" name="Rectangle 4">
              <a:extLst>
                <a:ext uri="{FF2B5EF4-FFF2-40B4-BE49-F238E27FC236}">
                  <a16:creationId xmlns:a16="http://schemas.microsoft.com/office/drawing/2014/main" id="{29AEE486-BAF9-8336-9596-AE3F5C377396}"/>
                </a:ext>
              </a:extLst>
            </p:cNvPr>
            <p:cNvSpPr/>
            <p:nvPr/>
          </p:nvSpPr>
          <p:spPr>
            <a:xfrm>
              <a:off x="2054608" y="4998497"/>
              <a:ext cx="2547444" cy="4006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デバイスエミュレータ</a:t>
              </a:r>
              <a:endParaRPr lang="en-JP">
                <a:solidFill>
                  <a:schemeClr val="tx1"/>
                </a:solidFill>
                <a:latin typeface="Meiryo" panose="020B0604030504040204" pitchFamily="34" charset="-128"/>
                <a:ea typeface="Meiryo" panose="020B0604030504040204" pitchFamily="34" charset="-128"/>
              </a:endParaRPr>
            </a:p>
          </p:txBody>
        </p:sp>
        <p:sp>
          <p:nvSpPr>
            <p:cNvPr id="24" name="Rectangle 5">
              <a:extLst>
                <a:ext uri="{FF2B5EF4-FFF2-40B4-BE49-F238E27FC236}">
                  <a16:creationId xmlns:a16="http://schemas.microsoft.com/office/drawing/2014/main" id="{55FC13C8-251C-D33E-EFD3-4E01B27784C2}"/>
                </a:ext>
              </a:extLst>
            </p:cNvPr>
            <p:cNvSpPr/>
            <p:nvPr/>
          </p:nvSpPr>
          <p:spPr>
            <a:xfrm>
              <a:off x="3717477" y="5876389"/>
              <a:ext cx="2414428" cy="4006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ハイパーバイザ</a:t>
              </a:r>
              <a:endParaRPr lang="en-JP">
                <a:solidFill>
                  <a:schemeClr val="tx1"/>
                </a:solidFill>
                <a:latin typeface="Meiryo" panose="020B0604030504040204" pitchFamily="34" charset="-128"/>
                <a:ea typeface="Meiryo" panose="020B0604030504040204" pitchFamily="34" charset="-128"/>
              </a:endParaRPr>
            </a:p>
          </p:txBody>
        </p:sp>
        <p:cxnSp>
          <p:nvCxnSpPr>
            <p:cNvPr id="25" name="Straight Arrow Connector 8">
              <a:extLst>
                <a:ext uri="{FF2B5EF4-FFF2-40B4-BE49-F238E27FC236}">
                  <a16:creationId xmlns:a16="http://schemas.microsoft.com/office/drawing/2014/main" id="{27625A0E-B8CE-FB1C-B53E-6B9A6D8569A6}"/>
                </a:ext>
              </a:extLst>
            </p:cNvPr>
            <p:cNvCxnSpPr>
              <a:cxnSpLocks/>
              <a:stCxn id="15" idx="2"/>
              <a:endCxn id="23" idx="0"/>
            </p:cNvCxnSpPr>
            <p:nvPr/>
          </p:nvCxnSpPr>
          <p:spPr>
            <a:xfrm>
              <a:off x="2872691" y="4505903"/>
              <a:ext cx="455639" cy="492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9">
              <a:extLst>
                <a:ext uri="{FF2B5EF4-FFF2-40B4-BE49-F238E27FC236}">
                  <a16:creationId xmlns:a16="http://schemas.microsoft.com/office/drawing/2014/main" id="{292B2A04-9374-5376-31E4-74BEAC1F5330}"/>
                </a:ext>
              </a:extLst>
            </p:cNvPr>
            <p:cNvCxnSpPr>
              <a:cxnSpLocks/>
              <a:stCxn id="23" idx="2"/>
              <a:endCxn id="24" idx="0"/>
            </p:cNvCxnSpPr>
            <p:nvPr/>
          </p:nvCxnSpPr>
          <p:spPr>
            <a:xfrm>
              <a:off x="3328330" y="5399191"/>
              <a:ext cx="1596361" cy="4771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直線矢印コネクタ 26">
              <a:extLst>
                <a:ext uri="{FF2B5EF4-FFF2-40B4-BE49-F238E27FC236}">
                  <a16:creationId xmlns:a16="http://schemas.microsoft.com/office/drawing/2014/main" id="{AE72523F-3DE8-C9D0-6913-AF442701F2BA}"/>
                </a:ext>
              </a:extLst>
            </p:cNvPr>
            <p:cNvCxnSpPr>
              <a:cxnSpLocks/>
              <a:stCxn id="24" idx="3"/>
            </p:cNvCxnSpPr>
            <p:nvPr/>
          </p:nvCxnSpPr>
          <p:spPr>
            <a:xfrm>
              <a:off x="6131905" y="6076736"/>
              <a:ext cx="23743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テキスト ボックス 27">
              <a:extLst>
                <a:ext uri="{FF2B5EF4-FFF2-40B4-BE49-F238E27FC236}">
                  <a16:creationId xmlns:a16="http://schemas.microsoft.com/office/drawing/2014/main" id="{9D11BDAE-D5C6-22E0-F02E-4A85342ABC2E}"/>
                </a:ext>
              </a:extLst>
            </p:cNvPr>
            <p:cNvSpPr txBox="1"/>
            <p:nvPr/>
          </p:nvSpPr>
          <p:spPr>
            <a:xfrm>
              <a:off x="668749" y="4612893"/>
              <a:ext cx="2346385" cy="307777"/>
            </a:xfrm>
            <a:prstGeom prst="rect">
              <a:avLst/>
            </a:prstGeom>
            <a:noFill/>
          </p:spPr>
          <p:txBody>
            <a:bodyPr wrap="square" rtlCol="0">
              <a:spAutoFit/>
            </a:bodyPr>
            <a:lstStyle/>
            <a:p>
              <a:r>
                <a:rPr kumimoji="1" lang="en-US" altLang="ja-JP" sz="1400">
                  <a:latin typeface="Meiryo" panose="020B0604030504040204" pitchFamily="34" charset="-128"/>
                  <a:ea typeface="Meiryo" panose="020B0604030504040204" pitchFamily="34" charset="-128"/>
                </a:rPr>
                <a:t>SMI</a:t>
              </a:r>
              <a:r>
                <a:rPr kumimoji="1" lang="ja-JP" altLang="en-US" sz="1400">
                  <a:latin typeface="Meiryo" panose="020B0604030504040204" pitchFamily="34" charset="-128"/>
                  <a:ea typeface="Meiryo" panose="020B0604030504040204" pitchFamily="34" charset="-128"/>
                </a:rPr>
                <a:t>インジェクション要求</a:t>
              </a:r>
            </a:p>
          </p:txBody>
        </p:sp>
        <p:cxnSp>
          <p:nvCxnSpPr>
            <p:cNvPr id="30" name="直線矢印コネクタ 29">
              <a:extLst>
                <a:ext uri="{FF2B5EF4-FFF2-40B4-BE49-F238E27FC236}">
                  <a16:creationId xmlns:a16="http://schemas.microsoft.com/office/drawing/2014/main" id="{21D2F68D-5AB2-E38A-C866-1FBA5091EFD8}"/>
                </a:ext>
              </a:extLst>
            </p:cNvPr>
            <p:cNvCxnSpPr>
              <a:cxnSpLocks/>
              <a:stCxn id="15" idx="3"/>
              <a:endCxn id="35" idx="1"/>
            </p:cNvCxnSpPr>
            <p:nvPr/>
          </p:nvCxnSpPr>
          <p:spPr>
            <a:xfrm flipV="1">
              <a:off x="3601622" y="4236735"/>
              <a:ext cx="1024165" cy="606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1" name="直線矢印コネクタ 30">
              <a:extLst>
                <a:ext uri="{FF2B5EF4-FFF2-40B4-BE49-F238E27FC236}">
                  <a16:creationId xmlns:a16="http://schemas.microsoft.com/office/drawing/2014/main" id="{581E3473-82AD-B224-48FA-A19B5EC57670}"/>
                </a:ext>
              </a:extLst>
            </p:cNvPr>
            <p:cNvCxnSpPr>
              <a:cxnSpLocks/>
              <a:stCxn id="35" idx="3"/>
              <a:endCxn id="19" idx="1"/>
            </p:cNvCxnSpPr>
            <p:nvPr/>
          </p:nvCxnSpPr>
          <p:spPr>
            <a:xfrm>
              <a:off x="6083650" y="4236735"/>
              <a:ext cx="2427511" cy="179248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3" name="正方形/長方形 32">
              <a:extLst>
                <a:ext uri="{FF2B5EF4-FFF2-40B4-BE49-F238E27FC236}">
                  <a16:creationId xmlns:a16="http://schemas.microsoft.com/office/drawing/2014/main" id="{F8F5CD9C-330B-C4A7-D857-D20FA86AE87B}"/>
                </a:ext>
              </a:extLst>
            </p:cNvPr>
            <p:cNvSpPr/>
            <p:nvPr/>
          </p:nvSpPr>
          <p:spPr>
            <a:xfrm>
              <a:off x="8511161" y="5176156"/>
              <a:ext cx="1536620" cy="6071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bg1"/>
                  </a:solidFill>
                  <a:latin typeface="Meiryo" panose="020B0604030504040204" pitchFamily="34" charset="-128"/>
                  <a:ea typeface="Meiryo" panose="020B0604030504040204" pitchFamily="34" charset="-128"/>
                </a:rPr>
                <a:t>uBPF</a:t>
              </a:r>
            </a:p>
            <a:p>
              <a:pPr algn="ctr"/>
              <a:r>
                <a:rPr kumimoji="1" lang="ja-JP" altLang="en-US">
                  <a:solidFill>
                    <a:schemeClr val="bg1"/>
                  </a:solidFill>
                  <a:latin typeface="Meiryo" panose="020B0604030504040204" pitchFamily="34" charset="-128"/>
                  <a:ea typeface="Meiryo" panose="020B0604030504040204" pitchFamily="34" charset="-128"/>
                </a:rPr>
                <a:t>プログラム</a:t>
              </a:r>
            </a:p>
          </p:txBody>
        </p:sp>
      </p:grpSp>
      <p:sp>
        <p:nvSpPr>
          <p:cNvPr id="35" name="正方形/長方形 7">
            <a:extLst>
              <a:ext uri="{FF2B5EF4-FFF2-40B4-BE49-F238E27FC236}">
                <a16:creationId xmlns:a16="http://schemas.microsoft.com/office/drawing/2014/main" id="{EEED71C5-EBAB-E18C-7FA4-46F11A5CFBDD}"/>
              </a:ext>
            </a:extLst>
          </p:cNvPr>
          <p:cNvSpPr/>
          <p:nvPr/>
        </p:nvSpPr>
        <p:spPr>
          <a:xfrm>
            <a:off x="5018903" y="4374351"/>
            <a:ext cx="1457863" cy="5262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共有メモリ</a:t>
            </a:r>
          </a:p>
        </p:txBody>
      </p:sp>
      <p:sp>
        <p:nvSpPr>
          <p:cNvPr id="38" name="右矢印 37">
            <a:extLst>
              <a:ext uri="{FF2B5EF4-FFF2-40B4-BE49-F238E27FC236}">
                <a16:creationId xmlns:a16="http://schemas.microsoft.com/office/drawing/2014/main" id="{A95DBDD1-ED0B-96EA-8B40-741E68F121B4}"/>
              </a:ext>
            </a:extLst>
          </p:cNvPr>
          <p:cNvSpPr/>
          <p:nvPr/>
        </p:nvSpPr>
        <p:spPr>
          <a:xfrm rot="2685372">
            <a:off x="3122442" y="4849911"/>
            <a:ext cx="75744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9" name="右矢印 38">
            <a:extLst>
              <a:ext uri="{FF2B5EF4-FFF2-40B4-BE49-F238E27FC236}">
                <a16:creationId xmlns:a16="http://schemas.microsoft.com/office/drawing/2014/main" id="{CA346239-B27B-3908-DAF3-FAB9E206DEF1}"/>
              </a:ext>
            </a:extLst>
          </p:cNvPr>
          <p:cNvSpPr/>
          <p:nvPr/>
        </p:nvSpPr>
        <p:spPr>
          <a:xfrm rot="612966">
            <a:off x="3957812" y="5646448"/>
            <a:ext cx="1193582"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0" name="右矢印 39">
            <a:extLst>
              <a:ext uri="{FF2B5EF4-FFF2-40B4-BE49-F238E27FC236}">
                <a16:creationId xmlns:a16="http://schemas.microsoft.com/office/drawing/2014/main" id="{CF86893B-A8DC-AB32-012C-09D9366046DA}"/>
              </a:ext>
            </a:extLst>
          </p:cNvPr>
          <p:cNvSpPr/>
          <p:nvPr/>
        </p:nvSpPr>
        <p:spPr>
          <a:xfrm>
            <a:off x="6559301" y="6116522"/>
            <a:ext cx="214421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5" name="円形吹き出し 4">
            <a:extLst>
              <a:ext uri="{FF2B5EF4-FFF2-40B4-BE49-F238E27FC236}">
                <a16:creationId xmlns:a16="http://schemas.microsoft.com/office/drawing/2014/main" id="{CC20FD16-D94F-2958-1BC8-64DDFDCB2D2D}"/>
              </a:ext>
            </a:extLst>
          </p:cNvPr>
          <p:cNvSpPr/>
          <p:nvPr/>
        </p:nvSpPr>
        <p:spPr>
          <a:xfrm>
            <a:off x="10649477" y="5489116"/>
            <a:ext cx="1216111" cy="646694"/>
          </a:xfrm>
          <a:prstGeom prst="wedgeEllipseCallout">
            <a:avLst>
              <a:gd name="adj1" fmla="val -64381"/>
              <a:gd name="adj2" fmla="val 6910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solidFill>
                  <a:sysClr val="windowText" lastClr="000000"/>
                </a:solidFill>
                <a:latin typeface="Meiryo" panose="020B0604030504040204" pitchFamily="34" charset="-128"/>
                <a:ea typeface="Meiryo" panose="020B0604030504040204" pitchFamily="34" charset="-128"/>
              </a:rPr>
              <a:t>起動</a:t>
            </a:r>
          </a:p>
        </p:txBody>
      </p:sp>
    </p:spTree>
    <p:extLst>
      <p:ext uri="{BB962C8B-B14F-4D97-AF65-F5344CB8AC3E}">
        <p14:creationId xmlns:p14="http://schemas.microsoft.com/office/powerpoint/2010/main" val="313622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A378-CE4A-B331-7211-9980F81DE3F4}"/>
              </a:ext>
            </a:extLst>
          </p:cNvPr>
          <p:cNvSpPr>
            <a:spLocks noGrp="1"/>
          </p:cNvSpPr>
          <p:nvPr>
            <p:ph type="title"/>
          </p:nvPr>
        </p:nvSpPr>
        <p:spPr/>
        <p:txBody>
          <a:bodyPr/>
          <a:lstStyle/>
          <a:p>
            <a:r>
              <a:rPr lang="en"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プログラムの送り込み</a:t>
            </a:r>
            <a:endParaRPr lang="en-JP"/>
          </a:p>
        </p:txBody>
      </p:sp>
      <p:sp>
        <p:nvSpPr>
          <p:cNvPr id="3" name="Content Placeholder 2">
            <a:extLst>
              <a:ext uri="{FF2B5EF4-FFF2-40B4-BE49-F238E27FC236}">
                <a16:creationId xmlns:a16="http://schemas.microsoft.com/office/drawing/2014/main" id="{E7969227-91AF-02C7-B94C-92123E7E8B4D}"/>
              </a:ext>
            </a:extLst>
          </p:cNvPr>
          <p:cNvSpPr>
            <a:spLocks noGrp="1"/>
          </p:cNvSpPr>
          <p:nvPr>
            <p:ph idx="1"/>
          </p:nvPr>
        </p:nvSpPr>
        <p:spPr>
          <a:xfrm>
            <a:off x="838200" y="1465545"/>
            <a:ext cx="10515600" cy="3783894"/>
          </a:xfrm>
        </p:spPr>
        <p:txBody>
          <a:bodyPr>
            <a:normAutofit/>
          </a:bodyPr>
          <a:lstStyle/>
          <a:p>
            <a:r>
              <a:rPr lang="ja-JP" altLang="en-US">
                <a:latin typeface="Meiryo" panose="020B0604030504040204" pitchFamily="34" charset="-128"/>
                <a:ea typeface="Meiryo" panose="020B0604030504040204" pitchFamily="34" charset="-128"/>
              </a:rPr>
              <a:t>送り込む</a:t>
            </a:r>
            <a:r>
              <a:rPr lang="en-US" altLang="ja-JP" dirty="0">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プログラムを共有メモリに格納</a:t>
            </a:r>
            <a:endParaRPr lang="en-US" altLang="ja-JP" dirty="0">
              <a:latin typeface="Meiryo" panose="020B0604030504040204" pitchFamily="34" charset="-128"/>
              <a:ea typeface="Meiryo" panose="020B0604030504040204" pitchFamily="34" charset="-128"/>
            </a:endParaRPr>
          </a:p>
          <a:p>
            <a:pPr lvl="1"/>
            <a:r>
              <a:rPr lang="en-US" altLang="ja-JP" dirty="0"/>
              <a:t>IDS VM</a:t>
            </a:r>
            <a:r>
              <a:rPr lang="ja-JP" altLang="en-US"/>
              <a:t>と監視対象</a:t>
            </a:r>
            <a:r>
              <a:rPr lang="en-US" altLang="ja-JP" dirty="0"/>
              <a:t>VM</a:t>
            </a:r>
            <a:r>
              <a:rPr lang="ja-JP" altLang="en-US"/>
              <a:t>の間で共有メモリを確立</a:t>
            </a:r>
            <a:endParaRPr lang="en" altLang="ja-JP" dirty="0">
              <a:latin typeface="Meiryo" panose="020B0604030504040204" pitchFamily="34" charset="-128"/>
              <a:ea typeface="Meiryo" panose="020B0604030504040204" pitchFamily="34" charset="-128"/>
            </a:endParaRPr>
          </a:p>
          <a:p>
            <a:pPr lvl="1"/>
            <a:r>
              <a:rPr lang="en"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に</a:t>
            </a:r>
            <a:r>
              <a:rPr lang="en" altLang="ja-JP" dirty="0">
                <a:latin typeface="Meiryo" panose="020B0604030504040204" pitchFamily="34" charset="-128"/>
                <a:ea typeface="Meiryo" panose="020B0604030504040204" pitchFamily="34" charset="-128"/>
              </a:rPr>
              <a:t>SMI</a:t>
            </a:r>
            <a:r>
              <a:rPr lang="ja-JP" altLang="en-US">
                <a:latin typeface="Meiryo" panose="020B0604030504040204" pitchFamily="34" charset="-128"/>
                <a:ea typeface="Meiryo" panose="020B0604030504040204" pitchFamily="34" charset="-128"/>
              </a:rPr>
              <a:t>を挿入して</a:t>
            </a:r>
            <a:r>
              <a:rPr lang="en-US" altLang="ja-JP" dirty="0">
                <a:latin typeface="Meiryo" panose="020B0604030504040204" pitchFamily="34" charset="-128"/>
                <a:ea typeface="Meiryo" panose="020B0604030504040204" pitchFamily="34" charset="-128"/>
              </a:rPr>
              <a:t>BIOS</a:t>
            </a:r>
            <a:r>
              <a:rPr lang="ja-JP" altLang="en-US">
                <a:latin typeface="Meiryo" panose="020B0604030504040204" pitchFamily="34" charset="-128"/>
                <a:ea typeface="Meiryo" panose="020B0604030504040204" pitchFamily="34" charset="-128"/>
              </a:rPr>
              <a:t>内エージェントを呼び出</a:t>
            </a:r>
            <a:r>
              <a:rPr lang="ja-JP" altLang="en-US"/>
              <a:t>す</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エージェントが</a:t>
            </a:r>
            <a:r>
              <a:rPr lang="en-US" altLang="ja-JP" dirty="0">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プログラムをランタイムにロード</a:t>
            </a:r>
            <a:endParaRPr lang="en-US" altLang="ja-JP" dirty="0">
              <a:latin typeface="Meiryo" panose="020B0604030504040204" pitchFamily="34" charset="-128"/>
              <a:ea typeface="Meiryo" panose="020B0604030504040204" pitchFamily="34" charset="-128"/>
            </a:endParaRPr>
          </a:p>
          <a:p>
            <a:pPr lvl="1"/>
            <a:r>
              <a:rPr lang="en-JP"/>
              <a:t>高速に実行できるようにJITコンパイルを行う</a:t>
            </a:r>
          </a:p>
        </p:txBody>
      </p:sp>
      <p:sp>
        <p:nvSpPr>
          <p:cNvPr id="4" name="Slide Number Placeholder 3">
            <a:extLst>
              <a:ext uri="{FF2B5EF4-FFF2-40B4-BE49-F238E27FC236}">
                <a16:creationId xmlns:a16="http://schemas.microsoft.com/office/drawing/2014/main" id="{CC627365-1703-0B1B-261C-E609FBBA19D5}"/>
              </a:ext>
            </a:extLst>
          </p:cNvPr>
          <p:cNvSpPr>
            <a:spLocks noGrp="1"/>
          </p:cNvSpPr>
          <p:nvPr>
            <p:ph type="sldNum" sz="quarter" idx="12"/>
          </p:nvPr>
        </p:nvSpPr>
        <p:spPr>
          <a:xfrm>
            <a:off x="8610600" y="6396852"/>
            <a:ext cx="2743200" cy="324623"/>
          </a:xfrm>
        </p:spPr>
        <p:txBody>
          <a:bodyPr/>
          <a:lstStyle/>
          <a:p>
            <a:fld id="{EEE39FC4-6479-41AC-BBE6-1F53D5005476}" type="slidenum">
              <a:rPr kumimoji="1" lang="ja-JP" altLang="en-US" smtClean="0"/>
              <a:t>27</a:t>
            </a:fld>
            <a:endParaRPr kumimoji="1" lang="ja-JP" altLang="en-US"/>
          </a:p>
        </p:txBody>
      </p:sp>
      <p:sp>
        <p:nvSpPr>
          <p:cNvPr id="5" name="四角形: 角を丸くする 6">
            <a:extLst>
              <a:ext uri="{FF2B5EF4-FFF2-40B4-BE49-F238E27FC236}">
                <a16:creationId xmlns:a16="http://schemas.microsoft.com/office/drawing/2014/main" id="{9D696A0E-E583-9617-49C0-4470CCF7B5C1}"/>
              </a:ext>
            </a:extLst>
          </p:cNvPr>
          <p:cNvSpPr/>
          <p:nvPr/>
        </p:nvSpPr>
        <p:spPr>
          <a:xfrm>
            <a:off x="8310398" y="4338938"/>
            <a:ext cx="1920755" cy="239061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grpSp>
        <p:nvGrpSpPr>
          <p:cNvPr id="6" name="グループ化 5">
            <a:extLst>
              <a:ext uri="{FF2B5EF4-FFF2-40B4-BE49-F238E27FC236}">
                <a16:creationId xmlns:a16="http://schemas.microsoft.com/office/drawing/2014/main" id="{78F91C3B-F764-B732-2797-E0EA81450488}"/>
              </a:ext>
            </a:extLst>
          </p:cNvPr>
          <p:cNvGrpSpPr/>
          <p:nvPr/>
        </p:nvGrpSpPr>
        <p:grpSpPr>
          <a:xfrm>
            <a:off x="1174615" y="3721417"/>
            <a:ext cx="10208732" cy="2705130"/>
            <a:chOff x="1174615" y="3310965"/>
            <a:chExt cx="10234666" cy="3115583"/>
          </a:xfrm>
        </p:grpSpPr>
        <p:sp>
          <p:nvSpPr>
            <p:cNvPr id="7" name="正方形/長方形 6">
              <a:extLst>
                <a:ext uri="{FF2B5EF4-FFF2-40B4-BE49-F238E27FC236}">
                  <a16:creationId xmlns:a16="http://schemas.microsoft.com/office/drawing/2014/main" id="{22286D6C-09FB-4B2C-3AE0-C194F153F137}"/>
                </a:ext>
              </a:extLst>
            </p:cNvPr>
            <p:cNvSpPr/>
            <p:nvPr/>
          </p:nvSpPr>
          <p:spPr>
            <a:xfrm>
              <a:off x="2143759" y="3979692"/>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IDS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ECC93F95-D4FD-F77E-97B9-AE606CEB602E}"/>
                </a:ext>
              </a:extLst>
            </p:cNvPr>
            <p:cNvSpPr/>
            <p:nvPr/>
          </p:nvSpPr>
          <p:spPr>
            <a:xfrm>
              <a:off x="8561666" y="4236735"/>
              <a:ext cx="1418221" cy="391283"/>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システム</a:t>
              </a:r>
            </a:p>
          </p:txBody>
        </p:sp>
        <p:sp>
          <p:nvSpPr>
            <p:cNvPr id="9" name="テキスト ボックス 11">
              <a:extLst>
                <a:ext uri="{FF2B5EF4-FFF2-40B4-BE49-F238E27FC236}">
                  <a16:creationId xmlns:a16="http://schemas.microsoft.com/office/drawing/2014/main" id="{7A1D4237-2310-D6FB-8977-4CAC5D503739}"/>
                </a:ext>
              </a:extLst>
            </p:cNvPr>
            <p:cNvSpPr txBox="1"/>
            <p:nvPr/>
          </p:nvSpPr>
          <p:spPr>
            <a:xfrm>
              <a:off x="8561666" y="3670487"/>
              <a:ext cx="1512424"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10" name="正方形/長方形 14">
              <a:extLst>
                <a:ext uri="{FF2B5EF4-FFF2-40B4-BE49-F238E27FC236}">
                  <a16:creationId xmlns:a16="http://schemas.microsoft.com/office/drawing/2014/main" id="{2532550F-65C3-D294-EC12-6AB4091CDE18}"/>
                </a:ext>
              </a:extLst>
            </p:cNvPr>
            <p:cNvSpPr/>
            <p:nvPr/>
          </p:nvSpPr>
          <p:spPr>
            <a:xfrm>
              <a:off x="8511161" y="5876389"/>
              <a:ext cx="1536620" cy="30566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a:solidFill>
                    <a:schemeClr val="tx1"/>
                  </a:solidFill>
                  <a:latin typeface="Meiryo" panose="020B0604030504040204" pitchFamily="34" charset="-128"/>
                  <a:ea typeface="Meiryo" panose="020B0604030504040204" pitchFamily="34" charset="-128"/>
                </a:rPr>
                <a:t>エージェント</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11" name="四角形: 対角を切り取る 15">
              <a:extLst>
                <a:ext uri="{FF2B5EF4-FFF2-40B4-BE49-F238E27FC236}">
                  <a16:creationId xmlns:a16="http://schemas.microsoft.com/office/drawing/2014/main" id="{BBDE4E9F-28C6-FDBF-A5EE-A37DD27CA914}"/>
                </a:ext>
              </a:extLst>
            </p:cNvPr>
            <p:cNvSpPr/>
            <p:nvPr/>
          </p:nvSpPr>
          <p:spPr>
            <a:xfrm>
              <a:off x="8466496" y="4990940"/>
              <a:ext cx="1686520" cy="1435608"/>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12" name="正方形/長方形 16">
              <a:extLst>
                <a:ext uri="{FF2B5EF4-FFF2-40B4-BE49-F238E27FC236}">
                  <a16:creationId xmlns:a16="http://schemas.microsoft.com/office/drawing/2014/main" id="{DFFE7DDC-EFC5-F7D3-00CD-F3F11DD5E5F6}"/>
                </a:ext>
              </a:extLst>
            </p:cNvPr>
            <p:cNvSpPr/>
            <p:nvPr/>
          </p:nvSpPr>
          <p:spPr>
            <a:xfrm>
              <a:off x="8496818" y="4733338"/>
              <a:ext cx="782653" cy="346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66B9FE8C-1F51-384A-06B7-D102F644828E}"/>
                </a:ext>
              </a:extLst>
            </p:cNvPr>
            <p:cNvSpPr txBox="1"/>
            <p:nvPr/>
          </p:nvSpPr>
          <p:spPr>
            <a:xfrm>
              <a:off x="6909859" y="5736308"/>
              <a:ext cx="616485" cy="369332"/>
            </a:xfrm>
            <a:prstGeom prst="rect">
              <a:avLst/>
            </a:prstGeom>
            <a:noFill/>
          </p:spPr>
          <p:txBody>
            <a:bodyPr wrap="square" rtlCol="0">
              <a:spAutoFit/>
            </a:bodyPr>
            <a:lstStyle/>
            <a:p>
              <a:r>
                <a:rPr kumimoji="1" lang="en-US" altLang="ja-JP">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sp>
          <p:nvSpPr>
            <p:cNvPr id="14" name="Rectangle 4">
              <a:extLst>
                <a:ext uri="{FF2B5EF4-FFF2-40B4-BE49-F238E27FC236}">
                  <a16:creationId xmlns:a16="http://schemas.microsoft.com/office/drawing/2014/main" id="{9B900CA3-051B-AFCC-02BF-0BD7566177A4}"/>
                </a:ext>
              </a:extLst>
            </p:cNvPr>
            <p:cNvSpPr/>
            <p:nvPr/>
          </p:nvSpPr>
          <p:spPr>
            <a:xfrm>
              <a:off x="2054608" y="4998497"/>
              <a:ext cx="2547444" cy="4006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デバイスエミュレータ</a:t>
              </a:r>
              <a:endParaRPr lang="en-JP">
                <a:solidFill>
                  <a:schemeClr val="tx1"/>
                </a:solidFill>
                <a:latin typeface="Meiryo" panose="020B0604030504040204" pitchFamily="34" charset="-128"/>
                <a:ea typeface="Meiryo" panose="020B0604030504040204" pitchFamily="34" charset="-128"/>
              </a:endParaRPr>
            </a:p>
          </p:txBody>
        </p:sp>
        <p:sp>
          <p:nvSpPr>
            <p:cNvPr id="15" name="Rectangle 5">
              <a:extLst>
                <a:ext uri="{FF2B5EF4-FFF2-40B4-BE49-F238E27FC236}">
                  <a16:creationId xmlns:a16="http://schemas.microsoft.com/office/drawing/2014/main" id="{709B5779-3925-9ADC-DDAE-7322D012EAC4}"/>
                </a:ext>
              </a:extLst>
            </p:cNvPr>
            <p:cNvSpPr/>
            <p:nvPr/>
          </p:nvSpPr>
          <p:spPr>
            <a:xfrm>
              <a:off x="3717477" y="5876389"/>
              <a:ext cx="2414428" cy="4006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ハイパーバイザ</a:t>
              </a:r>
              <a:endParaRPr lang="en-JP">
                <a:solidFill>
                  <a:schemeClr val="tx1"/>
                </a:solidFill>
                <a:latin typeface="Meiryo" panose="020B0604030504040204" pitchFamily="34" charset="-128"/>
                <a:ea typeface="Meiryo" panose="020B0604030504040204" pitchFamily="34" charset="-128"/>
              </a:endParaRPr>
            </a:p>
          </p:txBody>
        </p:sp>
        <p:cxnSp>
          <p:nvCxnSpPr>
            <p:cNvPr id="16" name="Straight Arrow Connector 8">
              <a:extLst>
                <a:ext uri="{FF2B5EF4-FFF2-40B4-BE49-F238E27FC236}">
                  <a16:creationId xmlns:a16="http://schemas.microsoft.com/office/drawing/2014/main" id="{06E36BE0-451E-FCCA-B1AF-4C2B74E07E24}"/>
                </a:ext>
              </a:extLst>
            </p:cNvPr>
            <p:cNvCxnSpPr>
              <a:cxnSpLocks/>
              <a:stCxn id="7" idx="2"/>
              <a:endCxn id="14" idx="0"/>
            </p:cNvCxnSpPr>
            <p:nvPr/>
          </p:nvCxnSpPr>
          <p:spPr>
            <a:xfrm>
              <a:off x="2872691" y="4505903"/>
              <a:ext cx="455639" cy="492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9">
              <a:extLst>
                <a:ext uri="{FF2B5EF4-FFF2-40B4-BE49-F238E27FC236}">
                  <a16:creationId xmlns:a16="http://schemas.microsoft.com/office/drawing/2014/main" id="{8752ACCB-D71C-5D0B-D5CF-79014746814C}"/>
                </a:ext>
              </a:extLst>
            </p:cNvPr>
            <p:cNvCxnSpPr>
              <a:cxnSpLocks/>
              <a:stCxn id="14" idx="2"/>
              <a:endCxn id="15" idx="0"/>
            </p:cNvCxnSpPr>
            <p:nvPr/>
          </p:nvCxnSpPr>
          <p:spPr>
            <a:xfrm>
              <a:off x="3328330" y="5399191"/>
              <a:ext cx="1596361" cy="4771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直線矢印コネクタ 17">
              <a:extLst>
                <a:ext uri="{FF2B5EF4-FFF2-40B4-BE49-F238E27FC236}">
                  <a16:creationId xmlns:a16="http://schemas.microsoft.com/office/drawing/2014/main" id="{7F30C37F-F8ED-8016-8213-5CC07414E087}"/>
                </a:ext>
              </a:extLst>
            </p:cNvPr>
            <p:cNvCxnSpPr>
              <a:cxnSpLocks/>
              <a:stCxn id="15" idx="3"/>
            </p:cNvCxnSpPr>
            <p:nvPr/>
          </p:nvCxnSpPr>
          <p:spPr>
            <a:xfrm>
              <a:off x="6131905" y="6076736"/>
              <a:ext cx="23743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テキスト ボックス 18">
              <a:extLst>
                <a:ext uri="{FF2B5EF4-FFF2-40B4-BE49-F238E27FC236}">
                  <a16:creationId xmlns:a16="http://schemas.microsoft.com/office/drawing/2014/main" id="{767EEFDC-169A-5D88-81E8-496F43368E63}"/>
                </a:ext>
              </a:extLst>
            </p:cNvPr>
            <p:cNvSpPr txBox="1"/>
            <p:nvPr/>
          </p:nvSpPr>
          <p:spPr>
            <a:xfrm>
              <a:off x="1174615" y="4612565"/>
              <a:ext cx="2346385" cy="307777"/>
            </a:xfrm>
            <a:prstGeom prst="rect">
              <a:avLst/>
            </a:prstGeom>
            <a:noFill/>
          </p:spPr>
          <p:txBody>
            <a:bodyPr wrap="square" rtlCol="0">
              <a:spAutoFit/>
            </a:bodyPr>
            <a:lstStyle/>
            <a:p>
              <a:r>
                <a:rPr kumimoji="1" lang="en-US" altLang="ja-JP" sz="1400">
                  <a:latin typeface="Meiryo" panose="020B0604030504040204" pitchFamily="34" charset="-128"/>
                  <a:ea typeface="Meiryo" panose="020B0604030504040204" pitchFamily="34" charset="-128"/>
                </a:rPr>
                <a:t>SMI</a:t>
              </a:r>
              <a:r>
                <a:rPr kumimoji="1" lang="ja-JP" altLang="en-US" sz="1400">
                  <a:latin typeface="Meiryo" panose="020B0604030504040204" pitchFamily="34" charset="-128"/>
                  <a:ea typeface="Meiryo" panose="020B0604030504040204" pitchFamily="34" charset="-128"/>
                </a:rPr>
                <a:t>インジェクション要求</a:t>
              </a:r>
            </a:p>
          </p:txBody>
        </p:sp>
        <p:sp>
          <p:nvSpPr>
            <p:cNvPr id="20" name="正方形/長方形 7">
              <a:extLst>
                <a:ext uri="{FF2B5EF4-FFF2-40B4-BE49-F238E27FC236}">
                  <a16:creationId xmlns:a16="http://schemas.microsoft.com/office/drawing/2014/main" id="{56433C74-ECE8-C322-1B40-EF75A445CE71}"/>
                </a:ext>
              </a:extLst>
            </p:cNvPr>
            <p:cNvSpPr/>
            <p:nvPr/>
          </p:nvSpPr>
          <p:spPr>
            <a:xfrm>
              <a:off x="4610247" y="3704053"/>
              <a:ext cx="2374351" cy="10653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cxnSp>
          <p:nvCxnSpPr>
            <p:cNvPr id="21" name="直線矢印コネクタ 20">
              <a:extLst>
                <a:ext uri="{FF2B5EF4-FFF2-40B4-BE49-F238E27FC236}">
                  <a16:creationId xmlns:a16="http://schemas.microsoft.com/office/drawing/2014/main" id="{D0026656-CEB6-4633-78F8-9A115A38E9AE}"/>
                </a:ext>
              </a:extLst>
            </p:cNvPr>
            <p:cNvCxnSpPr>
              <a:cxnSpLocks/>
              <a:stCxn id="7" idx="3"/>
              <a:endCxn id="20" idx="1"/>
            </p:cNvCxnSpPr>
            <p:nvPr/>
          </p:nvCxnSpPr>
          <p:spPr>
            <a:xfrm flipV="1">
              <a:off x="3601622" y="4236735"/>
              <a:ext cx="1008625" cy="60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ECA2EA8A-CE75-8ECB-DB23-3136487825E5}"/>
                </a:ext>
              </a:extLst>
            </p:cNvPr>
            <p:cNvCxnSpPr>
              <a:cxnSpLocks/>
              <a:stCxn id="20" idx="3"/>
              <a:endCxn id="10" idx="1"/>
            </p:cNvCxnSpPr>
            <p:nvPr/>
          </p:nvCxnSpPr>
          <p:spPr>
            <a:xfrm>
              <a:off x="6984598" y="4236735"/>
              <a:ext cx="1526563" cy="179248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3" name="テキスト ボックス 22">
              <a:extLst>
                <a:ext uri="{FF2B5EF4-FFF2-40B4-BE49-F238E27FC236}">
                  <a16:creationId xmlns:a16="http://schemas.microsoft.com/office/drawing/2014/main" id="{B577862B-EBC4-760A-3236-20458907C6A1}"/>
                </a:ext>
              </a:extLst>
            </p:cNvPr>
            <p:cNvSpPr txBox="1"/>
            <p:nvPr/>
          </p:nvSpPr>
          <p:spPr>
            <a:xfrm>
              <a:off x="5128008" y="3310965"/>
              <a:ext cx="1338828" cy="369331"/>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共有メモリ</a:t>
              </a:r>
            </a:p>
          </p:txBody>
        </p:sp>
        <p:sp>
          <p:nvSpPr>
            <p:cNvPr id="24" name="正方形/長方形 23">
              <a:extLst>
                <a:ext uri="{FF2B5EF4-FFF2-40B4-BE49-F238E27FC236}">
                  <a16:creationId xmlns:a16="http://schemas.microsoft.com/office/drawing/2014/main" id="{2FE0541C-B59D-E22E-36FF-43E318EF573F}"/>
                </a:ext>
              </a:extLst>
            </p:cNvPr>
            <p:cNvSpPr/>
            <p:nvPr/>
          </p:nvSpPr>
          <p:spPr>
            <a:xfrm>
              <a:off x="8511161" y="5176156"/>
              <a:ext cx="1536620" cy="6071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bg1"/>
                  </a:solidFill>
                  <a:latin typeface="Meiryo" panose="020B0604030504040204" pitchFamily="34" charset="-128"/>
                  <a:ea typeface="Meiryo" panose="020B0604030504040204" pitchFamily="34" charset="-128"/>
                </a:rPr>
                <a:t>uBPF</a:t>
              </a:r>
            </a:p>
            <a:p>
              <a:pPr algn="ctr"/>
              <a:r>
                <a:rPr kumimoji="1" lang="ja-JP" altLang="en-US">
                  <a:solidFill>
                    <a:schemeClr val="bg1"/>
                  </a:solidFill>
                  <a:latin typeface="Meiryo" panose="020B0604030504040204" pitchFamily="34" charset="-128"/>
                  <a:ea typeface="Meiryo" panose="020B0604030504040204" pitchFamily="34" charset="-128"/>
                </a:rPr>
                <a:t>プログラム</a:t>
              </a:r>
            </a:p>
          </p:txBody>
        </p:sp>
        <p:sp>
          <p:nvSpPr>
            <p:cNvPr id="25" name="正方形/長方形 24">
              <a:extLst>
                <a:ext uri="{FF2B5EF4-FFF2-40B4-BE49-F238E27FC236}">
                  <a16:creationId xmlns:a16="http://schemas.microsoft.com/office/drawing/2014/main" id="{8D6EEA9C-74D2-18A0-4011-0650F59ECF39}"/>
                </a:ext>
              </a:extLst>
            </p:cNvPr>
            <p:cNvSpPr/>
            <p:nvPr/>
          </p:nvSpPr>
          <p:spPr>
            <a:xfrm>
              <a:off x="5360865" y="4063715"/>
              <a:ext cx="1536620" cy="6071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bg1"/>
                  </a:solidFill>
                  <a:latin typeface="Meiryo" panose="020B0604030504040204" pitchFamily="34" charset="-128"/>
                  <a:ea typeface="Meiryo" panose="020B0604030504040204" pitchFamily="34" charset="-128"/>
                </a:rPr>
                <a:t>uBPF</a:t>
              </a:r>
            </a:p>
            <a:p>
              <a:pPr algn="ctr"/>
              <a:r>
                <a:rPr kumimoji="1" lang="ja-JP" altLang="en-US">
                  <a:solidFill>
                    <a:schemeClr val="bg1"/>
                  </a:solidFill>
                  <a:latin typeface="Meiryo" panose="020B0604030504040204" pitchFamily="34" charset="-128"/>
                  <a:ea typeface="Meiryo" panose="020B0604030504040204" pitchFamily="34" charset="-128"/>
                </a:rPr>
                <a:t>プログラム</a:t>
              </a:r>
            </a:p>
          </p:txBody>
        </p:sp>
        <p:sp>
          <p:nvSpPr>
            <p:cNvPr id="26" name="右矢印 25">
              <a:extLst>
                <a:ext uri="{FF2B5EF4-FFF2-40B4-BE49-F238E27FC236}">
                  <a16:creationId xmlns:a16="http://schemas.microsoft.com/office/drawing/2014/main" id="{92C93CD8-AC9E-F437-04DD-CDD50B19402F}"/>
                </a:ext>
              </a:extLst>
            </p:cNvPr>
            <p:cNvSpPr/>
            <p:nvPr/>
          </p:nvSpPr>
          <p:spPr>
            <a:xfrm rot="2685372">
              <a:off x="2840735" y="4473034"/>
              <a:ext cx="75744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 name="右矢印 26">
              <a:extLst>
                <a:ext uri="{FF2B5EF4-FFF2-40B4-BE49-F238E27FC236}">
                  <a16:creationId xmlns:a16="http://schemas.microsoft.com/office/drawing/2014/main" id="{B22C5DFF-620A-3C46-F4E6-12BA6217CAF5}"/>
                </a:ext>
              </a:extLst>
            </p:cNvPr>
            <p:cNvSpPr/>
            <p:nvPr/>
          </p:nvSpPr>
          <p:spPr>
            <a:xfrm rot="1371640">
              <a:off x="3526875" y="5391716"/>
              <a:ext cx="1193582"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 name="右矢印 27">
              <a:extLst>
                <a:ext uri="{FF2B5EF4-FFF2-40B4-BE49-F238E27FC236}">
                  <a16:creationId xmlns:a16="http://schemas.microsoft.com/office/drawing/2014/main" id="{42B70D85-ADCF-E41B-0D77-715A787C1CF0}"/>
                </a:ext>
              </a:extLst>
            </p:cNvPr>
            <p:cNvSpPr/>
            <p:nvPr/>
          </p:nvSpPr>
          <p:spPr>
            <a:xfrm>
              <a:off x="6247011" y="5913063"/>
              <a:ext cx="2249807"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 name="右矢印 28">
              <a:extLst>
                <a:ext uri="{FF2B5EF4-FFF2-40B4-BE49-F238E27FC236}">
                  <a16:creationId xmlns:a16="http://schemas.microsoft.com/office/drawing/2014/main" id="{651C46C7-2D1D-7C59-0778-4D6664D72F27}"/>
                </a:ext>
              </a:extLst>
            </p:cNvPr>
            <p:cNvSpPr/>
            <p:nvPr/>
          </p:nvSpPr>
          <p:spPr>
            <a:xfrm>
              <a:off x="3551929" y="3996977"/>
              <a:ext cx="1193582"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 name="右矢印 29">
              <a:extLst>
                <a:ext uri="{FF2B5EF4-FFF2-40B4-BE49-F238E27FC236}">
                  <a16:creationId xmlns:a16="http://schemas.microsoft.com/office/drawing/2014/main" id="{6C44FB0B-7002-661C-FD66-BF298FC586E6}"/>
                </a:ext>
              </a:extLst>
            </p:cNvPr>
            <p:cNvSpPr/>
            <p:nvPr/>
          </p:nvSpPr>
          <p:spPr>
            <a:xfrm rot="1669722">
              <a:off x="6620439" y="4669313"/>
              <a:ext cx="2122199"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1" name="円形吹き出し 30">
              <a:extLst>
                <a:ext uri="{FF2B5EF4-FFF2-40B4-BE49-F238E27FC236}">
                  <a16:creationId xmlns:a16="http://schemas.microsoft.com/office/drawing/2014/main" id="{637FCC7B-7125-E6C5-0CF3-A994C490D7B7}"/>
                </a:ext>
              </a:extLst>
            </p:cNvPr>
            <p:cNvSpPr/>
            <p:nvPr/>
          </p:nvSpPr>
          <p:spPr>
            <a:xfrm>
              <a:off x="10190081" y="5198844"/>
              <a:ext cx="1219200" cy="744818"/>
            </a:xfrm>
            <a:prstGeom prst="wedgeEllipseCallout">
              <a:avLst>
                <a:gd name="adj1" fmla="val -64381"/>
                <a:gd name="adj2" fmla="val 6910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solidFill>
                    <a:sysClr val="windowText" lastClr="000000"/>
                  </a:solidFill>
                  <a:latin typeface="Meiryo" panose="020B0604030504040204" pitchFamily="34" charset="-128"/>
                  <a:ea typeface="Meiryo" panose="020B0604030504040204" pitchFamily="34" charset="-128"/>
                </a:rPr>
                <a:t>起動</a:t>
              </a:r>
            </a:p>
          </p:txBody>
        </p:sp>
      </p:grpSp>
    </p:spTree>
    <p:extLst>
      <p:ext uri="{BB962C8B-B14F-4D97-AF65-F5344CB8AC3E}">
        <p14:creationId xmlns:p14="http://schemas.microsoft.com/office/powerpoint/2010/main" val="2690604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A9B92-E3D6-4AB2-D68E-9BFB8A17C5DD}"/>
              </a:ext>
            </a:extLst>
          </p:cNvPr>
          <p:cNvSpPr>
            <a:spLocks noGrp="1"/>
          </p:cNvSpPr>
          <p:nvPr>
            <p:ph type="title"/>
          </p:nvPr>
        </p:nvSpPr>
        <p:spPr/>
        <p:txBody>
          <a:bodyPr/>
          <a:lstStyle/>
          <a:p>
            <a:r>
              <a:rPr lang="en"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プログラムの実行</a:t>
            </a:r>
            <a:endParaRPr kumimoji="1" lang="ja-JP" altLang="en-US"/>
          </a:p>
        </p:txBody>
      </p:sp>
      <p:sp>
        <p:nvSpPr>
          <p:cNvPr id="3" name="コンテンツ プレースホルダー 2">
            <a:extLst>
              <a:ext uri="{FF2B5EF4-FFF2-40B4-BE49-F238E27FC236}">
                <a16:creationId xmlns:a16="http://schemas.microsoft.com/office/drawing/2014/main" id="{DF11E39D-57A5-46D9-5D74-95FB09E1E7FB}"/>
              </a:ext>
            </a:extLst>
          </p:cNvPr>
          <p:cNvSpPr>
            <a:spLocks noGrp="1"/>
          </p:cNvSpPr>
          <p:nvPr>
            <p:ph idx="1"/>
          </p:nvPr>
        </p:nvSpPr>
        <p:spPr/>
        <p:txBody>
          <a:bodyPr/>
          <a:lstStyle/>
          <a:p>
            <a:r>
              <a:rPr lang="en-US" altLang="ja-JP" dirty="0">
                <a:latin typeface="Meiryo" panose="020B0604030504040204" pitchFamily="34" charset="-128"/>
                <a:ea typeface="Meiryo" panose="020B0604030504040204" pitchFamily="34" charset="-128"/>
              </a:rPr>
              <a:t>IDS</a:t>
            </a:r>
            <a:r>
              <a:rPr lang="ja-JP" altLang="en-US"/>
              <a:t>は</a:t>
            </a:r>
            <a:r>
              <a:rPr lang="ja-JP" altLang="en-US">
                <a:latin typeface="Meiryo" panose="020B0604030504040204" pitchFamily="34" charset="-128"/>
                <a:ea typeface="Meiryo" panose="020B0604030504040204" pitchFamily="34" charset="-128"/>
              </a:rPr>
              <a:t>メモリデータを一括取得する際に</a:t>
            </a:r>
            <a:r>
              <a:rPr lang="en-US" altLang="ja-JP" dirty="0">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プログラムを実行</a:t>
            </a:r>
            <a:endParaRPr lang="en-US" altLang="ja-JP" dirty="0">
              <a:latin typeface="Meiryo" panose="020B0604030504040204" pitchFamily="34" charset="-128"/>
              <a:ea typeface="Meiryo" panose="020B0604030504040204" pitchFamily="34" charset="-128"/>
            </a:endParaRPr>
          </a:p>
          <a:p>
            <a:pPr lvl="1"/>
            <a:r>
              <a:rPr lang="en" altLang="ja-JP" dirty="0">
                <a:latin typeface="Meiryo" panose="020B0604030504040204" pitchFamily="34" charset="-128"/>
                <a:ea typeface="Meiryo" panose="020B0604030504040204" pitchFamily="34" charset="-128"/>
              </a:rPr>
              <a:t>SMI</a:t>
            </a:r>
            <a:r>
              <a:rPr lang="ja-JP" altLang="en-US">
                <a:latin typeface="Meiryo" panose="020B0604030504040204" pitchFamily="34" charset="-128"/>
                <a:ea typeface="Meiryo" panose="020B0604030504040204" pitchFamily="34" charset="-128"/>
              </a:rPr>
              <a:t>インジェクションでエージェントを呼び出す</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エージェントが</a:t>
            </a:r>
            <a:r>
              <a:rPr lang="en"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プログラムを実行</a:t>
            </a:r>
            <a:endParaRPr lang="en-US" altLang="ja-JP" dirty="0">
              <a:latin typeface="Meiryo" panose="020B0604030504040204" pitchFamily="34" charset="-128"/>
              <a:ea typeface="Meiryo" panose="020B0604030504040204" pitchFamily="34" charset="-128"/>
            </a:endParaRPr>
          </a:p>
          <a:p>
            <a:pPr lvl="1"/>
            <a:r>
              <a:rPr lang="en-US" altLang="ja-JP" dirty="0"/>
              <a:t>uBPF</a:t>
            </a:r>
            <a:r>
              <a:rPr lang="ja-JP" altLang="en-US"/>
              <a:t>プログラムは</a:t>
            </a:r>
            <a:r>
              <a:rPr lang="en-US" altLang="ja-JP" dirty="0"/>
              <a:t>OS</a:t>
            </a:r>
            <a:r>
              <a:rPr lang="ja-JP" altLang="en-US"/>
              <a:t>のデータ構造をたどってデータを収集</a:t>
            </a:r>
            <a:endParaRPr lang="en-US" altLang="ja-JP" dirty="0"/>
          </a:p>
          <a:p>
            <a:pPr lvl="1"/>
            <a:r>
              <a:rPr lang="ja-JP" altLang="en-US"/>
              <a:t>収集したデータを共有メモリに格納</a:t>
            </a:r>
            <a:endParaRPr lang="en-US" altLang="ja-JP" dirty="0">
              <a:latin typeface="Meiryo" panose="020B0604030504040204" pitchFamily="34" charset="-128"/>
              <a:ea typeface="Meiryo" panose="020B0604030504040204" pitchFamily="34" charset="-128"/>
            </a:endParaRPr>
          </a:p>
          <a:p>
            <a:pPr lvl="1"/>
            <a:endParaRPr lang="en-US" altLang="ja-JP" dirty="0">
              <a:latin typeface="Meiryo" panose="020B0604030504040204" pitchFamily="34" charset="-128"/>
              <a:ea typeface="Meiryo" panose="020B0604030504040204" pitchFamily="34" charset="-128"/>
            </a:endParaRPr>
          </a:p>
          <a:p>
            <a:endParaRPr kumimoji="1" lang="ja-JP" altLang="en-US"/>
          </a:p>
        </p:txBody>
      </p:sp>
      <p:sp>
        <p:nvSpPr>
          <p:cNvPr id="4" name="スライド番号プレースホルダー 3">
            <a:extLst>
              <a:ext uri="{FF2B5EF4-FFF2-40B4-BE49-F238E27FC236}">
                <a16:creationId xmlns:a16="http://schemas.microsoft.com/office/drawing/2014/main" id="{0C7CA5BC-8FD4-7434-7455-DC89051C4A31}"/>
              </a:ext>
            </a:extLst>
          </p:cNvPr>
          <p:cNvSpPr>
            <a:spLocks noGrp="1"/>
          </p:cNvSpPr>
          <p:nvPr>
            <p:ph type="sldNum" sz="quarter" idx="12"/>
          </p:nvPr>
        </p:nvSpPr>
        <p:spPr/>
        <p:txBody>
          <a:bodyPr/>
          <a:lstStyle/>
          <a:p>
            <a:fld id="{A2DAF6EC-2C59-9941-AA93-00E19ED16896}" type="slidenum">
              <a:rPr kumimoji="1" lang="ja-JP" altLang="en-US" smtClean="0"/>
              <a:t>28</a:t>
            </a:fld>
            <a:endParaRPr kumimoji="1" lang="ja-JP" altLang="en-US"/>
          </a:p>
        </p:txBody>
      </p:sp>
      <p:grpSp>
        <p:nvGrpSpPr>
          <p:cNvPr id="5" name="グループ化 4">
            <a:extLst>
              <a:ext uri="{FF2B5EF4-FFF2-40B4-BE49-F238E27FC236}">
                <a16:creationId xmlns:a16="http://schemas.microsoft.com/office/drawing/2014/main" id="{DDF17B90-EA84-BAFE-BA05-3EAD83EE227D}"/>
              </a:ext>
            </a:extLst>
          </p:cNvPr>
          <p:cNvGrpSpPr/>
          <p:nvPr/>
        </p:nvGrpSpPr>
        <p:grpSpPr>
          <a:xfrm>
            <a:off x="1305242" y="3522735"/>
            <a:ext cx="10234666" cy="3059068"/>
            <a:chOff x="1473191" y="3297267"/>
            <a:chExt cx="10234666" cy="3059068"/>
          </a:xfrm>
        </p:grpSpPr>
        <p:sp>
          <p:nvSpPr>
            <p:cNvPr id="6" name="正方形/長方形 5">
              <a:extLst>
                <a:ext uri="{FF2B5EF4-FFF2-40B4-BE49-F238E27FC236}">
                  <a16:creationId xmlns:a16="http://schemas.microsoft.com/office/drawing/2014/main" id="{7FCA3539-5C18-7397-ACA1-11047AD65F61}"/>
                </a:ext>
              </a:extLst>
            </p:cNvPr>
            <p:cNvSpPr/>
            <p:nvPr/>
          </p:nvSpPr>
          <p:spPr>
            <a:xfrm>
              <a:off x="2442335" y="3606472"/>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IDS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7" name="四角形: 角を丸くする 6">
              <a:extLst>
                <a:ext uri="{FF2B5EF4-FFF2-40B4-BE49-F238E27FC236}">
                  <a16:creationId xmlns:a16="http://schemas.microsoft.com/office/drawing/2014/main" id="{A8AF8C1C-661A-1295-375B-1BC938C69BAC}"/>
                </a:ext>
              </a:extLst>
            </p:cNvPr>
            <p:cNvSpPr/>
            <p:nvPr/>
          </p:nvSpPr>
          <p:spPr>
            <a:xfrm>
              <a:off x="8608974" y="3667448"/>
              <a:ext cx="1920755" cy="268888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587BD336-D4E7-E7A1-B466-1E4BE1191324}"/>
                </a:ext>
              </a:extLst>
            </p:cNvPr>
            <p:cNvSpPr/>
            <p:nvPr/>
          </p:nvSpPr>
          <p:spPr>
            <a:xfrm>
              <a:off x="8860242" y="3863515"/>
              <a:ext cx="1418221" cy="391283"/>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システム</a:t>
              </a:r>
            </a:p>
          </p:txBody>
        </p:sp>
        <p:sp>
          <p:nvSpPr>
            <p:cNvPr id="9" name="テキスト ボックス 11">
              <a:extLst>
                <a:ext uri="{FF2B5EF4-FFF2-40B4-BE49-F238E27FC236}">
                  <a16:creationId xmlns:a16="http://schemas.microsoft.com/office/drawing/2014/main" id="{CA9D25DE-B2BB-1EF9-1CBF-AEC934084C90}"/>
                </a:ext>
              </a:extLst>
            </p:cNvPr>
            <p:cNvSpPr txBox="1"/>
            <p:nvPr/>
          </p:nvSpPr>
          <p:spPr>
            <a:xfrm>
              <a:off x="8860242" y="3297267"/>
              <a:ext cx="1512424"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10" name="正方形/長方形 14">
              <a:extLst>
                <a:ext uri="{FF2B5EF4-FFF2-40B4-BE49-F238E27FC236}">
                  <a16:creationId xmlns:a16="http://schemas.microsoft.com/office/drawing/2014/main" id="{4072CE32-3EF4-BFCA-004D-5C9E197BD9F1}"/>
                </a:ext>
              </a:extLst>
            </p:cNvPr>
            <p:cNvSpPr/>
            <p:nvPr/>
          </p:nvSpPr>
          <p:spPr>
            <a:xfrm>
              <a:off x="8809737" y="5503169"/>
              <a:ext cx="1536620" cy="30566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a:solidFill>
                    <a:schemeClr val="tx1"/>
                  </a:solidFill>
                  <a:latin typeface="Meiryo" panose="020B0604030504040204" pitchFamily="34" charset="-128"/>
                  <a:ea typeface="Meiryo" panose="020B0604030504040204" pitchFamily="34" charset="-128"/>
                </a:rPr>
                <a:t>エージェント</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11" name="四角形: 対角を切り取る 15">
              <a:extLst>
                <a:ext uri="{FF2B5EF4-FFF2-40B4-BE49-F238E27FC236}">
                  <a16:creationId xmlns:a16="http://schemas.microsoft.com/office/drawing/2014/main" id="{799D405A-DE98-698B-E5B2-F196D70B1BBC}"/>
                </a:ext>
              </a:extLst>
            </p:cNvPr>
            <p:cNvSpPr/>
            <p:nvPr/>
          </p:nvSpPr>
          <p:spPr>
            <a:xfrm>
              <a:off x="8765072" y="4617720"/>
              <a:ext cx="1686520" cy="1435608"/>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12" name="正方形/長方形 16">
              <a:extLst>
                <a:ext uri="{FF2B5EF4-FFF2-40B4-BE49-F238E27FC236}">
                  <a16:creationId xmlns:a16="http://schemas.microsoft.com/office/drawing/2014/main" id="{6CCC7762-3FAB-B0FF-DACE-382BF66138C8}"/>
                </a:ext>
              </a:extLst>
            </p:cNvPr>
            <p:cNvSpPr/>
            <p:nvPr/>
          </p:nvSpPr>
          <p:spPr>
            <a:xfrm>
              <a:off x="8795394" y="4463792"/>
              <a:ext cx="782653" cy="2431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ADCC3CEE-389A-889B-D254-1C44B0596491}"/>
                </a:ext>
              </a:extLst>
            </p:cNvPr>
            <p:cNvSpPr txBox="1"/>
            <p:nvPr/>
          </p:nvSpPr>
          <p:spPr>
            <a:xfrm>
              <a:off x="7208435" y="5363088"/>
              <a:ext cx="616485" cy="369332"/>
            </a:xfrm>
            <a:prstGeom prst="rect">
              <a:avLst/>
            </a:prstGeom>
            <a:noFill/>
          </p:spPr>
          <p:txBody>
            <a:bodyPr wrap="square" rtlCol="0">
              <a:spAutoFit/>
            </a:bodyPr>
            <a:lstStyle/>
            <a:p>
              <a:r>
                <a:rPr kumimoji="1" lang="en-US" altLang="ja-JP">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sp>
          <p:nvSpPr>
            <p:cNvPr id="14" name="Rectangle 4">
              <a:extLst>
                <a:ext uri="{FF2B5EF4-FFF2-40B4-BE49-F238E27FC236}">
                  <a16:creationId xmlns:a16="http://schemas.microsoft.com/office/drawing/2014/main" id="{323579F5-4B40-8EDA-E5E3-4C992A6912A1}"/>
                </a:ext>
              </a:extLst>
            </p:cNvPr>
            <p:cNvSpPr/>
            <p:nvPr/>
          </p:nvSpPr>
          <p:spPr>
            <a:xfrm>
              <a:off x="2353184" y="4625277"/>
              <a:ext cx="2547444" cy="4006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デバイスエミュレータ</a:t>
              </a:r>
              <a:endParaRPr lang="en-JP">
                <a:solidFill>
                  <a:schemeClr val="tx1"/>
                </a:solidFill>
                <a:latin typeface="Meiryo" panose="020B0604030504040204" pitchFamily="34" charset="-128"/>
                <a:ea typeface="Meiryo" panose="020B0604030504040204" pitchFamily="34" charset="-128"/>
              </a:endParaRPr>
            </a:p>
          </p:txBody>
        </p:sp>
        <p:sp>
          <p:nvSpPr>
            <p:cNvPr id="15" name="Rectangle 5">
              <a:extLst>
                <a:ext uri="{FF2B5EF4-FFF2-40B4-BE49-F238E27FC236}">
                  <a16:creationId xmlns:a16="http://schemas.microsoft.com/office/drawing/2014/main" id="{A6BF2D01-31E8-E88F-E932-A7AAA764E32F}"/>
                </a:ext>
              </a:extLst>
            </p:cNvPr>
            <p:cNvSpPr/>
            <p:nvPr/>
          </p:nvSpPr>
          <p:spPr>
            <a:xfrm>
              <a:off x="4016053" y="5503169"/>
              <a:ext cx="2414428" cy="4006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ハイパーバイザ</a:t>
              </a:r>
              <a:endParaRPr lang="en-JP">
                <a:solidFill>
                  <a:schemeClr val="tx1"/>
                </a:solidFill>
                <a:latin typeface="Meiryo" panose="020B0604030504040204" pitchFamily="34" charset="-128"/>
                <a:ea typeface="Meiryo" panose="020B0604030504040204" pitchFamily="34" charset="-128"/>
              </a:endParaRPr>
            </a:p>
          </p:txBody>
        </p:sp>
        <p:cxnSp>
          <p:nvCxnSpPr>
            <p:cNvPr id="16" name="Straight Arrow Connector 8">
              <a:extLst>
                <a:ext uri="{FF2B5EF4-FFF2-40B4-BE49-F238E27FC236}">
                  <a16:creationId xmlns:a16="http://schemas.microsoft.com/office/drawing/2014/main" id="{77C1C43C-AC6C-4227-DE55-1853391D0A4F}"/>
                </a:ext>
              </a:extLst>
            </p:cNvPr>
            <p:cNvCxnSpPr>
              <a:cxnSpLocks/>
              <a:stCxn id="6" idx="2"/>
              <a:endCxn id="14" idx="0"/>
            </p:cNvCxnSpPr>
            <p:nvPr/>
          </p:nvCxnSpPr>
          <p:spPr>
            <a:xfrm>
              <a:off x="3171267" y="4132683"/>
              <a:ext cx="455639" cy="492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9">
              <a:extLst>
                <a:ext uri="{FF2B5EF4-FFF2-40B4-BE49-F238E27FC236}">
                  <a16:creationId xmlns:a16="http://schemas.microsoft.com/office/drawing/2014/main" id="{E144C6A6-6784-E00A-C157-C75CC3821DBE}"/>
                </a:ext>
              </a:extLst>
            </p:cNvPr>
            <p:cNvCxnSpPr>
              <a:cxnSpLocks/>
              <a:stCxn id="14" idx="2"/>
              <a:endCxn id="15" idx="0"/>
            </p:cNvCxnSpPr>
            <p:nvPr/>
          </p:nvCxnSpPr>
          <p:spPr>
            <a:xfrm>
              <a:off x="3626906" y="5025971"/>
              <a:ext cx="1596361" cy="477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E246D876-ADFD-F427-86B2-32A5D032F6FF}"/>
                </a:ext>
              </a:extLst>
            </p:cNvPr>
            <p:cNvCxnSpPr>
              <a:cxnSpLocks/>
              <a:stCxn id="15" idx="3"/>
            </p:cNvCxnSpPr>
            <p:nvPr/>
          </p:nvCxnSpPr>
          <p:spPr>
            <a:xfrm>
              <a:off x="6430481" y="5703516"/>
              <a:ext cx="23743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テキスト ボックス 18">
              <a:extLst>
                <a:ext uri="{FF2B5EF4-FFF2-40B4-BE49-F238E27FC236}">
                  <a16:creationId xmlns:a16="http://schemas.microsoft.com/office/drawing/2014/main" id="{677A9EB8-66C5-BE9C-EFB2-14207D667470}"/>
                </a:ext>
              </a:extLst>
            </p:cNvPr>
            <p:cNvSpPr txBox="1"/>
            <p:nvPr/>
          </p:nvSpPr>
          <p:spPr>
            <a:xfrm>
              <a:off x="1473191" y="4239345"/>
              <a:ext cx="2346385" cy="307777"/>
            </a:xfrm>
            <a:prstGeom prst="rect">
              <a:avLst/>
            </a:prstGeom>
            <a:noFill/>
          </p:spPr>
          <p:txBody>
            <a:bodyPr wrap="square" rtlCol="0">
              <a:spAutoFit/>
            </a:bodyPr>
            <a:lstStyle/>
            <a:p>
              <a:r>
                <a:rPr kumimoji="1" lang="en-US" altLang="ja-JP" sz="1400">
                  <a:latin typeface="Meiryo" panose="020B0604030504040204" pitchFamily="34" charset="-128"/>
                  <a:ea typeface="Meiryo" panose="020B0604030504040204" pitchFamily="34" charset="-128"/>
                </a:rPr>
                <a:t>SMI</a:t>
              </a:r>
              <a:r>
                <a:rPr kumimoji="1" lang="ja-JP" altLang="en-US" sz="1400">
                  <a:latin typeface="Meiryo" panose="020B0604030504040204" pitchFamily="34" charset="-128"/>
                  <a:ea typeface="Meiryo" panose="020B0604030504040204" pitchFamily="34" charset="-128"/>
                </a:rPr>
                <a:t>インジェクション要求</a:t>
              </a:r>
            </a:p>
          </p:txBody>
        </p:sp>
        <p:sp>
          <p:nvSpPr>
            <p:cNvPr id="20" name="正方形/長方形 7">
              <a:extLst>
                <a:ext uri="{FF2B5EF4-FFF2-40B4-BE49-F238E27FC236}">
                  <a16:creationId xmlns:a16="http://schemas.microsoft.com/office/drawing/2014/main" id="{445528EF-DD99-FF37-5BCB-8100029FAB52}"/>
                </a:ext>
              </a:extLst>
            </p:cNvPr>
            <p:cNvSpPr/>
            <p:nvPr/>
          </p:nvSpPr>
          <p:spPr>
            <a:xfrm>
              <a:off x="5367067" y="3606472"/>
              <a:ext cx="1457863" cy="5262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共有メモリ</a:t>
              </a:r>
            </a:p>
          </p:txBody>
        </p:sp>
        <p:cxnSp>
          <p:nvCxnSpPr>
            <p:cNvPr id="21" name="直線矢印コネクタ 20">
              <a:extLst>
                <a:ext uri="{FF2B5EF4-FFF2-40B4-BE49-F238E27FC236}">
                  <a16:creationId xmlns:a16="http://schemas.microsoft.com/office/drawing/2014/main" id="{240C93E5-4F09-5450-646D-50A262F2CFB8}"/>
                </a:ext>
              </a:extLst>
            </p:cNvPr>
            <p:cNvCxnSpPr>
              <a:cxnSpLocks/>
              <a:stCxn id="6" idx="3"/>
              <a:endCxn id="20" idx="1"/>
            </p:cNvCxnSpPr>
            <p:nvPr/>
          </p:nvCxnSpPr>
          <p:spPr>
            <a:xfrm>
              <a:off x="3900198" y="3869578"/>
              <a:ext cx="146686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8E304994-0494-8021-8C51-5137B22CC767}"/>
                </a:ext>
              </a:extLst>
            </p:cNvPr>
            <p:cNvCxnSpPr>
              <a:cxnSpLocks/>
              <a:stCxn id="20" idx="3"/>
              <a:endCxn id="10" idx="1"/>
            </p:cNvCxnSpPr>
            <p:nvPr/>
          </p:nvCxnSpPr>
          <p:spPr>
            <a:xfrm>
              <a:off x="6824930" y="3869578"/>
              <a:ext cx="1984807" cy="17864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3" name="正方形/長方形 22">
              <a:extLst>
                <a:ext uri="{FF2B5EF4-FFF2-40B4-BE49-F238E27FC236}">
                  <a16:creationId xmlns:a16="http://schemas.microsoft.com/office/drawing/2014/main" id="{14D362E1-0D23-876C-39B7-2FB96D2AE69A}"/>
                </a:ext>
              </a:extLst>
            </p:cNvPr>
            <p:cNvSpPr/>
            <p:nvPr/>
          </p:nvSpPr>
          <p:spPr>
            <a:xfrm>
              <a:off x="8809737" y="4802936"/>
              <a:ext cx="1536620" cy="6071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bg1"/>
                  </a:solidFill>
                  <a:latin typeface="Meiryo" panose="020B0604030504040204" pitchFamily="34" charset="-128"/>
                  <a:ea typeface="Meiryo" panose="020B0604030504040204" pitchFamily="34" charset="-128"/>
                </a:rPr>
                <a:t>uBPF</a:t>
              </a:r>
            </a:p>
            <a:p>
              <a:pPr algn="ctr"/>
              <a:r>
                <a:rPr kumimoji="1" lang="ja-JP" altLang="en-US">
                  <a:solidFill>
                    <a:schemeClr val="bg1"/>
                  </a:solidFill>
                  <a:latin typeface="Meiryo" panose="020B0604030504040204" pitchFamily="34" charset="-128"/>
                  <a:ea typeface="Meiryo" panose="020B0604030504040204" pitchFamily="34" charset="-128"/>
                </a:rPr>
                <a:t>プログラム</a:t>
              </a:r>
            </a:p>
          </p:txBody>
        </p:sp>
        <p:sp>
          <p:nvSpPr>
            <p:cNvPr id="24" name="右矢印 23">
              <a:extLst>
                <a:ext uri="{FF2B5EF4-FFF2-40B4-BE49-F238E27FC236}">
                  <a16:creationId xmlns:a16="http://schemas.microsoft.com/office/drawing/2014/main" id="{CDDFAFC0-7A26-1B2D-1751-3648B86D98BC}"/>
                </a:ext>
              </a:extLst>
            </p:cNvPr>
            <p:cNvSpPr/>
            <p:nvPr/>
          </p:nvSpPr>
          <p:spPr>
            <a:xfrm rot="2685372">
              <a:off x="3139311" y="4099814"/>
              <a:ext cx="75744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 name="右矢印 24">
              <a:extLst>
                <a:ext uri="{FF2B5EF4-FFF2-40B4-BE49-F238E27FC236}">
                  <a16:creationId xmlns:a16="http://schemas.microsoft.com/office/drawing/2014/main" id="{8C801649-AA42-6DB7-504F-2006A63F7AAD}"/>
                </a:ext>
              </a:extLst>
            </p:cNvPr>
            <p:cNvSpPr/>
            <p:nvPr/>
          </p:nvSpPr>
          <p:spPr>
            <a:xfrm rot="1371640">
              <a:off x="3825451" y="5018496"/>
              <a:ext cx="1193582"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 name="右矢印 25">
              <a:extLst>
                <a:ext uri="{FF2B5EF4-FFF2-40B4-BE49-F238E27FC236}">
                  <a16:creationId xmlns:a16="http://schemas.microsoft.com/office/drawing/2014/main" id="{FCF74F2F-DDD6-0803-53AD-6E0B5E0B75D5}"/>
                </a:ext>
              </a:extLst>
            </p:cNvPr>
            <p:cNvSpPr/>
            <p:nvPr/>
          </p:nvSpPr>
          <p:spPr>
            <a:xfrm>
              <a:off x="6545587" y="5539843"/>
              <a:ext cx="2249807"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 name="右矢印 26">
              <a:extLst>
                <a:ext uri="{FF2B5EF4-FFF2-40B4-BE49-F238E27FC236}">
                  <a16:creationId xmlns:a16="http://schemas.microsoft.com/office/drawing/2014/main" id="{1FFBF09A-8D0B-6BEE-D659-B6927B0651DF}"/>
                </a:ext>
              </a:extLst>
            </p:cNvPr>
            <p:cNvSpPr/>
            <p:nvPr/>
          </p:nvSpPr>
          <p:spPr>
            <a:xfrm rot="16200000">
              <a:off x="9487806" y="5156368"/>
              <a:ext cx="18048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 name="円形吹き出し 27">
              <a:extLst>
                <a:ext uri="{FF2B5EF4-FFF2-40B4-BE49-F238E27FC236}">
                  <a16:creationId xmlns:a16="http://schemas.microsoft.com/office/drawing/2014/main" id="{C9387DB4-39A6-1502-D28E-DD86A8EB701F}"/>
                </a:ext>
              </a:extLst>
            </p:cNvPr>
            <p:cNvSpPr/>
            <p:nvPr/>
          </p:nvSpPr>
          <p:spPr>
            <a:xfrm>
              <a:off x="10488657" y="4825624"/>
              <a:ext cx="1219200" cy="744818"/>
            </a:xfrm>
            <a:prstGeom prst="wedgeEllipseCallout">
              <a:avLst>
                <a:gd name="adj1" fmla="val -64381"/>
                <a:gd name="adj2" fmla="val 6910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solidFill>
                    <a:sysClr val="windowText" lastClr="000000"/>
                  </a:solidFill>
                  <a:latin typeface="Meiryo" panose="020B0604030504040204" pitchFamily="34" charset="-128"/>
                  <a:ea typeface="Meiryo" panose="020B0604030504040204" pitchFamily="34" charset="-128"/>
                </a:rPr>
                <a:t>実行</a:t>
              </a:r>
            </a:p>
          </p:txBody>
        </p:sp>
      </p:grpSp>
      <p:sp>
        <p:nvSpPr>
          <p:cNvPr id="30" name="右矢印 29">
            <a:extLst>
              <a:ext uri="{FF2B5EF4-FFF2-40B4-BE49-F238E27FC236}">
                <a16:creationId xmlns:a16="http://schemas.microsoft.com/office/drawing/2014/main" id="{2D8303D6-0E85-4937-52A2-C3BD1A0E9CF5}"/>
              </a:ext>
            </a:extLst>
          </p:cNvPr>
          <p:cNvSpPr/>
          <p:nvPr/>
        </p:nvSpPr>
        <p:spPr>
          <a:xfrm rot="12752994">
            <a:off x="6349647" y="4506046"/>
            <a:ext cx="2600276"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 name="右矢印 28">
            <a:extLst>
              <a:ext uri="{FF2B5EF4-FFF2-40B4-BE49-F238E27FC236}">
                <a16:creationId xmlns:a16="http://schemas.microsoft.com/office/drawing/2014/main" id="{5E07FE8E-8E85-E516-BE07-3585E5242488}"/>
              </a:ext>
            </a:extLst>
          </p:cNvPr>
          <p:cNvSpPr/>
          <p:nvPr/>
        </p:nvSpPr>
        <p:spPr>
          <a:xfrm rot="16200000">
            <a:off x="9536449" y="4478632"/>
            <a:ext cx="75744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9277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D1E4B-03EA-1625-8AB1-6C2BFC2E4F21}"/>
              </a:ext>
            </a:extLst>
          </p:cNvPr>
          <p:cNvSpPr>
            <a:spLocks noGrp="1"/>
          </p:cNvSpPr>
          <p:nvPr>
            <p:ph type="title"/>
          </p:nvPr>
        </p:nvSpPr>
        <p:spPr/>
        <p:txBody>
          <a:bodyPr/>
          <a:lstStyle/>
          <a:p>
            <a:r>
              <a:rPr lang="en-US" altLang="ja-JP" dirty="0">
                <a:latin typeface="Meiryo" panose="020B0604030504040204" pitchFamily="34" charset="-128"/>
                <a:ea typeface="Meiryo" panose="020B0604030504040204" pitchFamily="34" charset="-128"/>
              </a:rPr>
              <a:t>uBPF</a:t>
            </a:r>
            <a:r>
              <a:rPr lang="ja-JP" altLang="en-US"/>
              <a:t>における外部</a:t>
            </a:r>
            <a:r>
              <a:rPr lang="ja-JP" altLang="en-US">
                <a:latin typeface="Meiryo" panose="020B0604030504040204" pitchFamily="34" charset="-128"/>
                <a:ea typeface="Meiryo" panose="020B0604030504040204" pitchFamily="34" charset="-128"/>
              </a:rPr>
              <a:t>メモリアクセス</a:t>
            </a:r>
            <a:endParaRPr kumimoji="1" lang="ja-JP" altLang="en-US"/>
          </a:p>
        </p:txBody>
      </p:sp>
      <p:sp>
        <p:nvSpPr>
          <p:cNvPr id="3" name="コンテンツ プレースホルダー 2">
            <a:extLst>
              <a:ext uri="{FF2B5EF4-FFF2-40B4-BE49-F238E27FC236}">
                <a16:creationId xmlns:a16="http://schemas.microsoft.com/office/drawing/2014/main" id="{F12D4EED-98BC-1087-4E13-483E8DEF95AE}"/>
              </a:ext>
            </a:extLst>
          </p:cNvPr>
          <p:cNvSpPr>
            <a:spLocks noGrp="1"/>
          </p:cNvSpPr>
          <p:nvPr>
            <p:ph idx="1"/>
          </p:nvPr>
        </p:nvSpPr>
        <p:spPr>
          <a:xfrm>
            <a:off x="838200" y="1465545"/>
            <a:ext cx="10515600" cy="3606388"/>
          </a:xfrm>
        </p:spPr>
        <p:txBody>
          <a:bodyPr>
            <a:normAutofit/>
          </a:bodyPr>
          <a:lstStyle/>
          <a:p>
            <a:r>
              <a:rPr lang="en"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プログラムはシステムのメモリや共有メモリにはアクセスできない</a:t>
            </a:r>
            <a:endParaRPr lang="en-US" altLang="ja-JP" dirty="0">
              <a:latin typeface="Meiryo" panose="020B0604030504040204" pitchFamily="34" charset="-128"/>
              <a:ea typeface="Meiryo" panose="020B0604030504040204" pitchFamily="34" charset="-128"/>
            </a:endParaRPr>
          </a:p>
          <a:p>
            <a:pPr lvl="1"/>
            <a:r>
              <a:rPr lang="ja-JP" altLang="en-US"/>
              <a:t>ランタイムによって割り当てられたメモリにのみアクセス可</a:t>
            </a:r>
            <a:endParaRPr lang="en" altLang="ja-JP" dirty="0">
              <a:latin typeface="Meiryo" panose="020B0604030504040204" pitchFamily="34" charset="-128"/>
              <a:ea typeface="Meiryo" panose="020B0604030504040204" pitchFamily="34" charset="-128"/>
            </a:endParaRPr>
          </a:p>
          <a:p>
            <a:r>
              <a:rPr lang="en"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ランタイムに２種類のヘルパー関数を</a:t>
            </a:r>
            <a:r>
              <a:rPr lang="ja-JP" altLang="en-US"/>
              <a:t>用意</a:t>
            </a:r>
            <a:endParaRPr lang="en-US" altLang="ja-JP" dirty="0">
              <a:latin typeface="Meiryo" panose="020B0604030504040204" pitchFamily="34" charset="-128"/>
              <a:ea typeface="Meiryo" panose="020B0604030504040204" pitchFamily="34" charset="-128"/>
            </a:endParaRPr>
          </a:p>
          <a:p>
            <a:pPr lvl="1"/>
            <a:r>
              <a:rPr lang="en" altLang="ja-JP" b="1" i="0" dirty="0" err="1">
                <a:solidFill>
                  <a:srgbClr val="E8912D"/>
                </a:solidFill>
                <a:effectLst/>
                <a:latin typeface="Monaco" pitchFamily="2" charset="0"/>
              </a:rPr>
              <a:t>helper_fetch_sysmem</a:t>
            </a:r>
            <a:r>
              <a:rPr lang="ja-JP" altLang="en-US" b="1" i="0">
                <a:solidFill>
                  <a:srgbClr val="E8912D"/>
                </a:solidFill>
                <a:effectLst/>
                <a:latin typeface="Monaco" pitchFamily="2" charset="0"/>
              </a:rPr>
              <a:t>：</a:t>
            </a:r>
            <a:r>
              <a:rPr lang="ja-JP" altLang="en-US">
                <a:latin typeface="Meiryo" panose="020B0604030504040204" pitchFamily="34" charset="-128"/>
                <a:ea typeface="Meiryo" panose="020B0604030504040204" pitchFamily="34" charset="-128"/>
              </a:rPr>
              <a:t>システムメモリからデータを取得</a:t>
            </a:r>
            <a:endParaRPr lang="en-US" altLang="ja-JP" dirty="0">
              <a:latin typeface="Meiryo" panose="020B0604030504040204" pitchFamily="34" charset="-128"/>
              <a:ea typeface="Meiryo" panose="020B0604030504040204" pitchFamily="34" charset="-128"/>
            </a:endParaRPr>
          </a:p>
          <a:p>
            <a:pPr lvl="1"/>
            <a:r>
              <a:rPr lang="en" altLang="ja-JP" b="1" i="0" dirty="0" err="1">
                <a:solidFill>
                  <a:srgbClr val="E8912D"/>
                </a:solidFill>
                <a:effectLst/>
                <a:latin typeface="Monaco" pitchFamily="2" charset="0"/>
              </a:rPr>
              <a:t>helper_copy_to_shmem</a:t>
            </a:r>
            <a:r>
              <a:rPr lang="ja-JP" altLang="en-US" b="1" i="0">
                <a:solidFill>
                  <a:srgbClr val="E8912D"/>
                </a:solidFill>
                <a:effectLst/>
                <a:latin typeface="Monaco" pitchFamily="2" charset="0"/>
              </a:rPr>
              <a:t>：</a:t>
            </a:r>
            <a:r>
              <a:rPr lang="ja-JP" altLang="en-US"/>
              <a:t>システムメモリのデータを共有メモリにコピー</a:t>
            </a:r>
            <a:endParaRPr lang="en-US" altLang="ja-JP"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DE317FC9-773C-C7A6-2D6E-512A1B47724C}"/>
              </a:ext>
            </a:extLst>
          </p:cNvPr>
          <p:cNvSpPr>
            <a:spLocks noGrp="1"/>
          </p:cNvSpPr>
          <p:nvPr>
            <p:ph type="sldNum" sz="quarter" idx="12"/>
          </p:nvPr>
        </p:nvSpPr>
        <p:spPr/>
        <p:txBody>
          <a:bodyPr/>
          <a:lstStyle/>
          <a:p>
            <a:fld id="{A2DAF6EC-2C59-9941-AA93-00E19ED16896}" type="slidenum">
              <a:rPr kumimoji="1" lang="ja-JP" altLang="en-US" smtClean="0"/>
              <a:t>29</a:t>
            </a:fld>
            <a:endParaRPr kumimoji="1" lang="ja-JP" altLang="en-US"/>
          </a:p>
        </p:txBody>
      </p:sp>
      <p:sp>
        <p:nvSpPr>
          <p:cNvPr id="5" name="正方形/長方形 4">
            <a:extLst>
              <a:ext uri="{FF2B5EF4-FFF2-40B4-BE49-F238E27FC236}">
                <a16:creationId xmlns:a16="http://schemas.microsoft.com/office/drawing/2014/main" id="{533F9956-33C6-8862-BD24-E6800E010E7A}"/>
              </a:ext>
            </a:extLst>
          </p:cNvPr>
          <p:cNvSpPr/>
          <p:nvPr/>
        </p:nvSpPr>
        <p:spPr>
          <a:xfrm>
            <a:off x="1987056" y="4131283"/>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IDS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6" name="四角形: 角を丸くする 6">
            <a:extLst>
              <a:ext uri="{FF2B5EF4-FFF2-40B4-BE49-F238E27FC236}">
                <a16:creationId xmlns:a16="http://schemas.microsoft.com/office/drawing/2014/main" id="{88A50FB2-90BF-161B-7D24-6BD98F3D6C14}"/>
              </a:ext>
            </a:extLst>
          </p:cNvPr>
          <p:cNvSpPr/>
          <p:nvPr/>
        </p:nvSpPr>
        <p:spPr>
          <a:xfrm>
            <a:off x="8153695" y="4192259"/>
            <a:ext cx="1920755" cy="268888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7" name="正方形/長方形 7">
            <a:extLst>
              <a:ext uri="{FF2B5EF4-FFF2-40B4-BE49-F238E27FC236}">
                <a16:creationId xmlns:a16="http://schemas.microsoft.com/office/drawing/2014/main" id="{4E626666-B9BF-12BB-BA3E-EA2022CCA61A}"/>
              </a:ext>
            </a:extLst>
          </p:cNvPr>
          <p:cNvSpPr/>
          <p:nvPr/>
        </p:nvSpPr>
        <p:spPr>
          <a:xfrm>
            <a:off x="8404963" y="4388326"/>
            <a:ext cx="1418221" cy="391283"/>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システム</a:t>
            </a:r>
          </a:p>
        </p:txBody>
      </p:sp>
      <p:sp>
        <p:nvSpPr>
          <p:cNvPr id="8" name="テキスト ボックス 11">
            <a:extLst>
              <a:ext uri="{FF2B5EF4-FFF2-40B4-BE49-F238E27FC236}">
                <a16:creationId xmlns:a16="http://schemas.microsoft.com/office/drawing/2014/main" id="{A8B6ED4F-4A3F-1BA9-DD17-22C022F1475A}"/>
              </a:ext>
            </a:extLst>
          </p:cNvPr>
          <p:cNvSpPr txBox="1"/>
          <p:nvPr/>
        </p:nvSpPr>
        <p:spPr>
          <a:xfrm>
            <a:off x="8445489" y="3897756"/>
            <a:ext cx="1512424"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9" name="正方形/長方形 14">
            <a:extLst>
              <a:ext uri="{FF2B5EF4-FFF2-40B4-BE49-F238E27FC236}">
                <a16:creationId xmlns:a16="http://schemas.microsoft.com/office/drawing/2014/main" id="{4D64092F-830D-73E6-B0F9-B269B27B4C68}"/>
              </a:ext>
            </a:extLst>
          </p:cNvPr>
          <p:cNvSpPr/>
          <p:nvPr/>
        </p:nvSpPr>
        <p:spPr>
          <a:xfrm>
            <a:off x="8354458" y="6027980"/>
            <a:ext cx="1536620" cy="30566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a:solidFill>
                  <a:schemeClr val="tx1"/>
                </a:solidFill>
                <a:latin typeface="Meiryo" panose="020B0604030504040204" pitchFamily="34" charset="-128"/>
                <a:ea typeface="Meiryo" panose="020B0604030504040204" pitchFamily="34" charset="-128"/>
              </a:rPr>
              <a:t>エージェント</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10" name="四角形: 対角を切り取る 15">
            <a:extLst>
              <a:ext uri="{FF2B5EF4-FFF2-40B4-BE49-F238E27FC236}">
                <a16:creationId xmlns:a16="http://schemas.microsoft.com/office/drawing/2014/main" id="{AB37538C-BC13-E29D-7147-7538F56C141C}"/>
              </a:ext>
            </a:extLst>
          </p:cNvPr>
          <p:cNvSpPr/>
          <p:nvPr/>
        </p:nvSpPr>
        <p:spPr>
          <a:xfrm>
            <a:off x="8309793" y="5142531"/>
            <a:ext cx="1686520" cy="1435608"/>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11" name="正方形/長方形 16">
            <a:extLst>
              <a:ext uri="{FF2B5EF4-FFF2-40B4-BE49-F238E27FC236}">
                <a16:creationId xmlns:a16="http://schemas.microsoft.com/office/drawing/2014/main" id="{239BB8BE-1C09-3D0D-8B5E-7B0F9AAABD6F}"/>
              </a:ext>
            </a:extLst>
          </p:cNvPr>
          <p:cNvSpPr/>
          <p:nvPr/>
        </p:nvSpPr>
        <p:spPr>
          <a:xfrm>
            <a:off x="8340115" y="4988603"/>
            <a:ext cx="782653" cy="2431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42730E23-9721-AA71-1379-C886A680400F}"/>
              </a:ext>
            </a:extLst>
          </p:cNvPr>
          <p:cNvSpPr txBox="1"/>
          <p:nvPr/>
        </p:nvSpPr>
        <p:spPr>
          <a:xfrm>
            <a:off x="6753156" y="5887899"/>
            <a:ext cx="616485" cy="369332"/>
          </a:xfrm>
          <a:prstGeom prst="rect">
            <a:avLst/>
          </a:prstGeom>
          <a:noFill/>
        </p:spPr>
        <p:txBody>
          <a:bodyPr wrap="square" rtlCol="0">
            <a:spAutoFit/>
          </a:bodyPr>
          <a:lstStyle/>
          <a:p>
            <a:r>
              <a:rPr kumimoji="1" lang="en-US" altLang="ja-JP">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sp>
        <p:nvSpPr>
          <p:cNvPr id="13" name="Rectangle 4">
            <a:extLst>
              <a:ext uri="{FF2B5EF4-FFF2-40B4-BE49-F238E27FC236}">
                <a16:creationId xmlns:a16="http://schemas.microsoft.com/office/drawing/2014/main" id="{A4131F05-7340-977B-E8DB-630E89D1CE62}"/>
              </a:ext>
            </a:extLst>
          </p:cNvPr>
          <p:cNvSpPr/>
          <p:nvPr/>
        </p:nvSpPr>
        <p:spPr>
          <a:xfrm>
            <a:off x="1897905" y="5150088"/>
            <a:ext cx="2547444" cy="4006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デバイスエミュレータ</a:t>
            </a:r>
            <a:endParaRPr lang="en-JP">
              <a:solidFill>
                <a:schemeClr val="tx1"/>
              </a:solidFill>
              <a:latin typeface="Meiryo" panose="020B0604030504040204" pitchFamily="34" charset="-128"/>
              <a:ea typeface="Meiryo" panose="020B0604030504040204" pitchFamily="34" charset="-128"/>
            </a:endParaRPr>
          </a:p>
        </p:txBody>
      </p:sp>
      <p:sp>
        <p:nvSpPr>
          <p:cNvPr id="14" name="Rectangle 5">
            <a:extLst>
              <a:ext uri="{FF2B5EF4-FFF2-40B4-BE49-F238E27FC236}">
                <a16:creationId xmlns:a16="http://schemas.microsoft.com/office/drawing/2014/main" id="{EE06E7AE-6FAE-96C8-472E-7F8A2C560680}"/>
              </a:ext>
            </a:extLst>
          </p:cNvPr>
          <p:cNvSpPr/>
          <p:nvPr/>
        </p:nvSpPr>
        <p:spPr>
          <a:xfrm>
            <a:off x="3560774" y="6027980"/>
            <a:ext cx="2414428" cy="4006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ハイパーバイザ</a:t>
            </a:r>
            <a:endParaRPr lang="en-JP">
              <a:solidFill>
                <a:schemeClr val="tx1"/>
              </a:solidFill>
              <a:latin typeface="Meiryo" panose="020B0604030504040204" pitchFamily="34" charset="-128"/>
              <a:ea typeface="Meiryo" panose="020B0604030504040204" pitchFamily="34" charset="-128"/>
            </a:endParaRPr>
          </a:p>
        </p:txBody>
      </p:sp>
      <p:cxnSp>
        <p:nvCxnSpPr>
          <p:cNvPr id="15" name="Straight Arrow Connector 8">
            <a:extLst>
              <a:ext uri="{FF2B5EF4-FFF2-40B4-BE49-F238E27FC236}">
                <a16:creationId xmlns:a16="http://schemas.microsoft.com/office/drawing/2014/main" id="{03B26867-B8F7-F00C-4E54-F8BBF6E98ED8}"/>
              </a:ext>
            </a:extLst>
          </p:cNvPr>
          <p:cNvCxnSpPr>
            <a:cxnSpLocks/>
            <a:stCxn id="5" idx="2"/>
            <a:endCxn id="13" idx="0"/>
          </p:cNvCxnSpPr>
          <p:nvPr/>
        </p:nvCxnSpPr>
        <p:spPr>
          <a:xfrm>
            <a:off x="2715988" y="4657494"/>
            <a:ext cx="455639" cy="492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9">
            <a:extLst>
              <a:ext uri="{FF2B5EF4-FFF2-40B4-BE49-F238E27FC236}">
                <a16:creationId xmlns:a16="http://schemas.microsoft.com/office/drawing/2014/main" id="{ACF23C16-4CF4-A6B5-1DF0-9E6A34F29C46}"/>
              </a:ext>
            </a:extLst>
          </p:cNvPr>
          <p:cNvCxnSpPr>
            <a:cxnSpLocks/>
            <a:stCxn id="13" idx="2"/>
            <a:endCxn id="14" idx="0"/>
          </p:cNvCxnSpPr>
          <p:nvPr/>
        </p:nvCxnSpPr>
        <p:spPr>
          <a:xfrm>
            <a:off x="3171627" y="5550782"/>
            <a:ext cx="1596361" cy="477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6A045A96-5244-961B-9ADF-DC1BD1C78573}"/>
              </a:ext>
            </a:extLst>
          </p:cNvPr>
          <p:cNvCxnSpPr>
            <a:cxnSpLocks/>
            <a:stCxn id="14" idx="3"/>
          </p:cNvCxnSpPr>
          <p:nvPr/>
        </p:nvCxnSpPr>
        <p:spPr>
          <a:xfrm>
            <a:off x="5975202" y="6228327"/>
            <a:ext cx="23743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テキスト ボックス 17">
            <a:extLst>
              <a:ext uri="{FF2B5EF4-FFF2-40B4-BE49-F238E27FC236}">
                <a16:creationId xmlns:a16="http://schemas.microsoft.com/office/drawing/2014/main" id="{BD79381B-DE79-16CC-69CD-FE05F46F5E28}"/>
              </a:ext>
            </a:extLst>
          </p:cNvPr>
          <p:cNvSpPr txBox="1"/>
          <p:nvPr/>
        </p:nvSpPr>
        <p:spPr>
          <a:xfrm>
            <a:off x="1017912" y="4764156"/>
            <a:ext cx="2346385" cy="307777"/>
          </a:xfrm>
          <a:prstGeom prst="rect">
            <a:avLst/>
          </a:prstGeom>
          <a:noFill/>
        </p:spPr>
        <p:txBody>
          <a:bodyPr wrap="square" rtlCol="0">
            <a:spAutoFit/>
          </a:bodyPr>
          <a:lstStyle/>
          <a:p>
            <a:r>
              <a:rPr kumimoji="1" lang="en-US" altLang="ja-JP" sz="1400">
                <a:latin typeface="Meiryo" panose="020B0604030504040204" pitchFamily="34" charset="-128"/>
                <a:ea typeface="Meiryo" panose="020B0604030504040204" pitchFamily="34" charset="-128"/>
              </a:rPr>
              <a:t>SMI</a:t>
            </a:r>
            <a:r>
              <a:rPr kumimoji="1" lang="ja-JP" altLang="en-US" sz="1400">
                <a:latin typeface="Meiryo" panose="020B0604030504040204" pitchFamily="34" charset="-128"/>
                <a:ea typeface="Meiryo" panose="020B0604030504040204" pitchFamily="34" charset="-128"/>
              </a:rPr>
              <a:t>インジェクション要求</a:t>
            </a:r>
          </a:p>
        </p:txBody>
      </p:sp>
      <p:sp>
        <p:nvSpPr>
          <p:cNvPr id="19" name="正方形/長方形 7">
            <a:extLst>
              <a:ext uri="{FF2B5EF4-FFF2-40B4-BE49-F238E27FC236}">
                <a16:creationId xmlns:a16="http://schemas.microsoft.com/office/drawing/2014/main" id="{6E3ED1F7-FD3D-69C0-C386-625450C85553}"/>
              </a:ext>
            </a:extLst>
          </p:cNvPr>
          <p:cNvSpPr/>
          <p:nvPr/>
        </p:nvSpPr>
        <p:spPr>
          <a:xfrm>
            <a:off x="4911788" y="4131283"/>
            <a:ext cx="1457863" cy="5262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共有メモリ</a:t>
            </a:r>
          </a:p>
        </p:txBody>
      </p:sp>
      <p:cxnSp>
        <p:nvCxnSpPr>
          <p:cNvPr id="20" name="直線矢印コネクタ 19">
            <a:extLst>
              <a:ext uri="{FF2B5EF4-FFF2-40B4-BE49-F238E27FC236}">
                <a16:creationId xmlns:a16="http://schemas.microsoft.com/office/drawing/2014/main" id="{D67FD63D-0CB9-FC56-0DB4-48B9C754D63D}"/>
              </a:ext>
            </a:extLst>
          </p:cNvPr>
          <p:cNvCxnSpPr>
            <a:cxnSpLocks/>
            <a:stCxn id="5" idx="3"/>
            <a:endCxn id="19" idx="1"/>
          </p:cNvCxnSpPr>
          <p:nvPr/>
        </p:nvCxnSpPr>
        <p:spPr>
          <a:xfrm>
            <a:off x="3444919" y="4394389"/>
            <a:ext cx="146686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98534DF9-8047-FB39-19F2-FFE4D0465949}"/>
              </a:ext>
            </a:extLst>
          </p:cNvPr>
          <p:cNvCxnSpPr>
            <a:cxnSpLocks/>
            <a:stCxn id="19" idx="3"/>
            <a:endCxn id="9" idx="1"/>
          </p:cNvCxnSpPr>
          <p:nvPr/>
        </p:nvCxnSpPr>
        <p:spPr>
          <a:xfrm>
            <a:off x="6369651" y="4394389"/>
            <a:ext cx="1984807" cy="17864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2E786CE6-3368-DA64-5C78-90D1490E9549}"/>
              </a:ext>
            </a:extLst>
          </p:cNvPr>
          <p:cNvSpPr/>
          <p:nvPr/>
        </p:nvSpPr>
        <p:spPr>
          <a:xfrm>
            <a:off x="8354458" y="5327747"/>
            <a:ext cx="1536620" cy="6071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bg1"/>
                </a:solidFill>
                <a:latin typeface="Meiryo" panose="020B0604030504040204" pitchFamily="34" charset="-128"/>
                <a:ea typeface="Meiryo" panose="020B0604030504040204" pitchFamily="34" charset="-128"/>
              </a:rPr>
              <a:t>uBPF</a:t>
            </a:r>
          </a:p>
          <a:p>
            <a:pPr algn="ctr"/>
            <a:r>
              <a:rPr kumimoji="1" lang="ja-JP" altLang="en-US">
                <a:solidFill>
                  <a:schemeClr val="bg1"/>
                </a:solidFill>
                <a:latin typeface="Meiryo" panose="020B0604030504040204" pitchFamily="34" charset="-128"/>
                <a:ea typeface="Meiryo" panose="020B0604030504040204" pitchFamily="34" charset="-128"/>
              </a:rPr>
              <a:t>プログラム</a:t>
            </a:r>
          </a:p>
        </p:txBody>
      </p:sp>
      <p:sp>
        <p:nvSpPr>
          <p:cNvPr id="23" name="右矢印 22">
            <a:extLst>
              <a:ext uri="{FF2B5EF4-FFF2-40B4-BE49-F238E27FC236}">
                <a16:creationId xmlns:a16="http://schemas.microsoft.com/office/drawing/2014/main" id="{037E875E-0077-E8BB-D7BC-C35970B27836}"/>
              </a:ext>
            </a:extLst>
          </p:cNvPr>
          <p:cNvSpPr/>
          <p:nvPr/>
        </p:nvSpPr>
        <p:spPr>
          <a:xfrm rot="16200000">
            <a:off x="9438986" y="4802517"/>
            <a:ext cx="75744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 name="右矢印 23">
            <a:extLst>
              <a:ext uri="{FF2B5EF4-FFF2-40B4-BE49-F238E27FC236}">
                <a16:creationId xmlns:a16="http://schemas.microsoft.com/office/drawing/2014/main" id="{630FA3B6-E2E7-0B31-128D-770083BB1483}"/>
              </a:ext>
            </a:extLst>
          </p:cNvPr>
          <p:cNvSpPr/>
          <p:nvPr/>
        </p:nvSpPr>
        <p:spPr>
          <a:xfrm rot="13319661">
            <a:off x="6031112" y="5060128"/>
            <a:ext cx="2600276"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 name="右矢印 24">
            <a:extLst>
              <a:ext uri="{FF2B5EF4-FFF2-40B4-BE49-F238E27FC236}">
                <a16:creationId xmlns:a16="http://schemas.microsoft.com/office/drawing/2014/main" id="{59075C68-2DB8-082C-9B8F-682F0E700FC9}"/>
              </a:ext>
            </a:extLst>
          </p:cNvPr>
          <p:cNvSpPr/>
          <p:nvPr/>
        </p:nvSpPr>
        <p:spPr>
          <a:xfrm rot="5400000">
            <a:off x="8925499" y="4802517"/>
            <a:ext cx="757444" cy="51348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2462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4C957-3B3A-16C7-8E29-6D7330CB3CB0}"/>
            </a:ext>
          </a:extLst>
        </p:cNvPr>
        <p:cNvGrpSpPr/>
        <p:nvPr/>
      </p:nvGrpSpPr>
      <p:grpSpPr>
        <a:xfrm>
          <a:off x="0" y="0"/>
          <a:ext cx="0" cy="0"/>
          <a:chOff x="0" y="0"/>
          <a:chExt cx="0" cy="0"/>
        </a:xfrm>
      </p:grpSpPr>
      <p:sp>
        <p:nvSpPr>
          <p:cNvPr id="8" name="雲 7">
            <a:extLst>
              <a:ext uri="{FF2B5EF4-FFF2-40B4-BE49-F238E27FC236}">
                <a16:creationId xmlns:a16="http://schemas.microsoft.com/office/drawing/2014/main" id="{847DC3AB-3C19-FE5F-D7A5-61E076CD7081}"/>
              </a:ext>
            </a:extLst>
          </p:cNvPr>
          <p:cNvSpPr/>
          <p:nvPr/>
        </p:nvSpPr>
        <p:spPr>
          <a:xfrm>
            <a:off x="470267" y="3886587"/>
            <a:ext cx="11106381" cy="2971413"/>
          </a:xfrm>
          <a:prstGeom prst="cloud">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rgbClr val="FF0000"/>
              </a:solidFill>
            </a:endParaRPr>
          </a:p>
        </p:txBody>
      </p:sp>
      <p:sp>
        <p:nvSpPr>
          <p:cNvPr id="2" name="タイトル 1">
            <a:extLst>
              <a:ext uri="{FF2B5EF4-FFF2-40B4-BE49-F238E27FC236}">
                <a16:creationId xmlns:a16="http://schemas.microsoft.com/office/drawing/2014/main" id="{B92ABB9F-D630-AECB-6CE9-8404360B4390}"/>
              </a:ext>
            </a:extLst>
          </p:cNvPr>
          <p:cNvSpPr>
            <a:spLocks noGrp="1"/>
          </p:cNvSpPr>
          <p:nvPr>
            <p:ph type="title"/>
          </p:nvPr>
        </p:nvSpPr>
        <p:spPr>
          <a:xfrm>
            <a:off x="838200" y="438411"/>
            <a:ext cx="10515600" cy="560971"/>
          </a:xfrm>
        </p:spPr>
        <p:txBody>
          <a:bodyPr>
            <a:noAutofit/>
          </a:bodyPr>
          <a:lstStyle/>
          <a:p>
            <a:r>
              <a:rPr kumimoji="1" lang="ja-JP" altLang="en-US" sz="3600">
                <a:latin typeface="Meiryo" panose="020B0604030504040204" pitchFamily="34" charset="-128"/>
                <a:ea typeface="Meiryo" panose="020B0604030504040204" pitchFamily="34" charset="-128"/>
              </a:rPr>
              <a:t>機密</a:t>
            </a:r>
            <a:r>
              <a:rPr kumimoji="1" lang="en-US" altLang="ja-JP" sz="3600" dirty="0">
                <a:latin typeface="Meiryo" panose="020B0604030504040204" pitchFamily="34" charset="-128"/>
                <a:ea typeface="Meiryo" panose="020B0604030504040204" pitchFamily="34" charset="-128"/>
              </a:rPr>
              <a:t>VM</a:t>
            </a:r>
            <a:r>
              <a:rPr kumimoji="1" lang="ja-JP" altLang="en-US" sz="3600">
                <a:latin typeface="Meiryo" panose="020B0604030504040204" pitchFamily="34" charset="-128"/>
                <a:ea typeface="Meiryo" panose="020B0604030504040204" pitchFamily="34" charset="-128"/>
              </a:rPr>
              <a:t>に対する</a:t>
            </a:r>
            <a:r>
              <a:rPr kumimoji="1" lang="en-US" altLang="ja-JP" sz="3600" dirty="0">
                <a:latin typeface="Meiryo" panose="020B0604030504040204" pitchFamily="34" charset="-128"/>
                <a:ea typeface="Meiryo" panose="020B0604030504040204" pitchFamily="34" charset="-128"/>
              </a:rPr>
              <a:t>IDS</a:t>
            </a:r>
            <a:r>
              <a:rPr kumimoji="1" lang="ja-JP" altLang="en-US" sz="3600">
                <a:latin typeface="Meiryo" panose="020B0604030504040204" pitchFamily="34" charset="-128"/>
                <a:ea typeface="Meiryo" panose="020B0604030504040204" pitchFamily="34" charset="-128"/>
              </a:rPr>
              <a:t>オフロード</a:t>
            </a:r>
            <a:endParaRPr kumimoji="1" lang="ja-JP" altLang="en-US" sz="3600"/>
          </a:p>
        </p:txBody>
      </p:sp>
      <p:sp>
        <p:nvSpPr>
          <p:cNvPr id="3" name="コンテンツ プレースホルダー 2">
            <a:extLst>
              <a:ext uri="{FF2B5EF4-FFF2-40B4-BE49-F238E27FC236}">
                <a16:creationId xmlns:a16="http://schemas.microsoft.com/office/drawing/2014/main" id="{B21C7C27-8F1B-978F-746F-B8C2A951F09A}"/>
              </a:ext>
            </a:extLst>
          </p:cNvPr>
          <p:cNvSpPr>
            <a:spLocks noGrp="1"/>
          </p:cNvSpPr>
          <p:nvPr>
            <p:ph idx="1"/>
          </p:nvPr>
        </p:nvSpPr>
        <p:spPr>
          <a:xfrm>
            <a:off x="884679" y="1243101"/>
            <a:ext cx="10515600" cy="4711418"/>
          </a:xfrm>
        </p:spPr>
        <p:txBody>
          <a:bodyPr/>
          <a:lstStyle/>
          <a:p>
            <a:r>
              <a:rPr kumimoji="1" lang="ja-JP" altLang="en-US">
                <a:solidFill>
                  <a:srgbClr val="0183B3"/>
                </a:solidFill>
                <a:latin typeface="Meiryo" panose="020B0604030504040204" pitchFamily="34" charset="-128"/>
                <a:ea typeface="Meiryo" panose="020B0604030504040204" pitchFamily="34" charset="-128"/>
              </a:rPr>
              <a:t>侵入検知システム</a:t>
            </a:r>
            <a:r>
              <a:rPr kumimoji="1" lang="en-US" altLang="ja-JP" dirty="0">
                <a:solidFill>
                  <a:srgbClr val="0183B3"/>
                </a:solidFill>
                <a:latin typeface="Meiryo" panose="020B0604030504040204" pitchFamily="34" charset="-128"/>
                <a:ea typeface="Meiryo" panose="020B0604030504040204" pitchFamily="34" charset="-128"/>
              </a:rPr>
              <a:t>(IDS</a:t>
            </a:r>
            <a:r>
              <a:rPr lang="en-US" altLang="ja-JP" dirty="0">
                <a:solidFill>
                  <a:srgbClr val="0183B3"/>
                </a:solidFill>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を用いて</a:t>
            </a:r>
            <a:r>
              <a:rPr kumimoji="1" lang="en-US" altLang="ja-JP" dirty="0">
                <a:latin typeface="Meiryo" panose="020B0604030504040204" pitchFamily="34" charset="-128"/>
                <a:ea typeface="Meiryo" panose="020B0604030504040204" pitchFamily="34" charset="-128"/>
              </a:rPr>
              <a:t>VM</a:t>
            </a:r>
            <a:r>
              <a:rPr kumimoji="1" lang="ja-JP" altLang="en-US">
                <a:latin typeface="Meiryo" panose="020B0604030504040204" pitchFamily="34" charset="-128"/>
                <a:ea typeface="Meiryo" panose="020B0604030504040204" pitchFamily="34" charset="-128"/>
              </a:rPr>
              <a:t>の監視を行う必要</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侵入者に機密情報を盗聴される前に検知して対処</a:t>
            </a:r>
            <a:endParaRPr kumimoji="1" lang="en-US" altLang="ja-JP" dirty="0">
              <a:latin typeface="Meiryo" panose="020B0604030504040204" pitchFamily="34" charset="-128"/>
              <a:ea typeface="Meiryo" panose="020B0604030504040204" pitchFamily="34" charset="-128"/>
            </a:endParaRPr>
          </a:p>
          <a:p>
            <a:pPr lvl="1"/>
            <a:r>
              <a:rPr kumimoji="1" lang="en-US"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内で</a:t>
            </a:r>
            <a:r>
              <a:rPr lang="en-US" altLang="ja-JP" dirty="0">
                <a:latin typeface="Meiryo" panose="020B0604030504040204" pitchFamily="34" charset="-128"/>
                <a:ea typeface="Meiryo" panose="020B0604030504040204" pitchFamily="34" charset="-128"/>
              </a:rPr>
              <a:t>IDS</a:t>
            </a:r>
            <a:r>
              <a:rPr lang="ja-JP" altLang="en-US">
                <a:latin typeface="Meiryo" panose="020B0604030504040204" pitchFamily="34" charset="-128"/>
                <a:ea typeface="Meiryo" panose="020B0604030504040204" pitchFamily="34" charset="-128"/>
              </a:rPr>
              <a:t>を動作させると侵入時に無効化される可能性</a:t>
            </a:r>
            <a:endParaRPr lang="en-US" altLang="ja-JP" dirty="0">
              <a:latin typeface="Meiryo" panose="020B0604030504040204" pitchFamily="34" charset="-128"/>
              <a:ea typeface="Meiryo" panose="020B0604030504040204" pitchFamily="34" charset="-128"/>
            </a:endParaRPr>
          </a:p>
          <a:p>
            <a:r>
              <a:rPr kumimoji="1" lang="en-US" altLang="ja-JP" dirty="0">
                <a:latin typeface="Meiryo" panose="020B0604030504040204" pitchFamily="34" charset="-128"/>
                <a:ea typeface="Meiryo" panose="020B0604030504040204" pitchFamily="34" charset="-128"/>
              </a:rPr>
              <a:t>VM</a:t>
            </a:r>
            <a:r>
              <a:rPr kumimoji="1" lang="ja-JP" altLang="en-US">
                <a:latin typeface="Meiryo" panose="020B0604030504040204" pitchFamily="34" charset="-128"/>
                <a:ea typeface="Meiryo" panose="020B0604030504040204" pitchFamily="34" charset="-128"/>
              </a:rPr>
              <a:t>の外から安全に監視を行う</a:t>
            </a:r>
            <a:r>
              <a:rPr kumimoji="1" lang="en-US" altLang="ja-JP" dirty="0">
                <a:solidFill>
                  <a:srgbClr val="0183B3"/>
                </a:solidFill>
                <a:latin typeface="Meiryo" panose="020B0604030504040204" pitchFamily="34" charset="-128"/>
                <a:ea typeface="Meiryo" panose="020B0604030504040204" pitchFamily="34" charset="-128"/>
              </a:rPr>
              <a:t>IDS</a:t>
            </a:r>
            <a:r>
              <a:rPr kumimoji="1" lang="ja-JP" altLang="en-US">
                <a:solidFill>
                  <a:srgbClr val="0183B3"/>
                </a:solidFill>
                <a:latin typeface="Meiryo" panose="020B0604030504040204" pitchFamily="34" charset="-128"/>
                <a:ea typeface="Meiryo" panose="020B0604030504040204" pitchFamily="34" charset="-128"/>
              </a:rPr>
              <a:t>オフロード</a:t>
            </a:r>
            <a:r>
              <a:rPr kumimoji="1" lang="ja-JP" altLang="en-US">
                <a:latin typeface="Meiryo" panose="020B0604030504040204" pitchFamily="34" charset="-128"/>
                <a:ea typeface="Meiryo" panose="020B0604030504040204" pitchFamily="34" charset="-128"/>
              </a:rPr>
              <a:t>が用いられる</a:t>
            </a:r>
            <a:endParaRPr kumimoji="1" lang="en-US" altLang="ja-JP" dirty="0">
              <a:latin typeface="Meiryo" panose="020B0604030504040204" pitchFamily="34" charset="-128"/>
              <a:ea typeface="Meiryo" panose="020B0604030504040204" pitchFamily="34" charset="-128"/>
            </a:endParaRPr>
          </a:p>
          <a:p>
            <a:pPr lvl="1"/>
            <a:r>
              <a:rPr lang="en-US"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のメモリを解析することで</a:t>
            </a:r>
            <a:r>
              <a:rPr lang="en-US" altLang="ja-JP" dirty="0">
                <a:latin typeface="Meiryo" panose="020B0604030504040204" pitchFamily="34" charset="-128"/>
                <a:ea typeface="Meiryo" panose="020B0604030504040204" pitchFamily="34" charset="-128"/>
              </a:rPr>
              <a:t>OS</a:t>
            </a:r>
            <a:r>
              <a:rPr lang="ja-JP" altLang="en-US">
                <a:latin typeface="Meiryo" panose="020B0604030504040204" pitchFamily="34" charset="-128"/>
                <a:ea typeface="Meiryo" panose="020B0604030504040204" pitchFamily="34" charset="-128"/>
              </a:rPr>
              <a:t>データを監視</a:t>
            </a:r>
            <a:endParaRPr lang="en-US" altLang="ja-JP" dirty="0">
              <a:latin typeface="Meiryo" panose="020B0604030504040204" pitchFamily="34" charset="-128"/>
              <a:ea typeface="Meiryo" panose="020B0604030504040204" pitchFamily="34" charset="-128"/>
            </a:endParaRPr>
          </a:p>
          <a:p>
            <a:pPr lvl="1"/>
            <a:r>
              <a:rPr lang="ja-JP" altLang="en-US"/>
              <a:t>メモリが</a:t>
            </a:r>
            <a:r>
              <a:rPr lang="ja-JP" altLang="en-US">
                <a:latin typeface="Meiryo" panose="020B0604030504040204" pitchFamily="34" charset="-128"/>
                <a:ea typeface="Meiryo" panose="020B0604030504040204" pitchFamily="34" charset="-128"/>
              </a:rPr>
              <a:t>暗号化された機密</a:t>
            </a:r>
            <a:r>
              <a:rPr lang="en-US" altLang="ja-JP" dirty="0">
                <a:latin typeface="Meiryo" panose="020B0604030504040204" pitchFamily="34" charset="-128"/>
                <a:ea typeface="Meiryo" panose="020B0604030504040204" pitchFamily="34" charset="-128"/>
              </a:rPr>
              <a:t>VM</a:t>
            </a:r>
            <a:r>
              <a:rPr lang="ja-JP" altLang="en-US">
                <a:latin typeface="Meiryo" panose="020B0604030504040204" pitchFamily="34" charset="-128"/>
                <a:ea typeface="Meiryo" panose="020B0604030504040204" pitchFamily="34" charset="-128"/>
              </a:rPr>
              <a:t>からは情報を取得できない</a:t>
            </a:r>
            <a:endParaRPr kumimoji="1" lang="en-US" altLang="ja-JP"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088C6D80-A3F2-5A27-4958-D91F71BE6208}"/>
              </a:ext>
            </a:extLst>
          </p:cNvPr>
          <p:cNvSpPr>
            <a:spLocks noGrp="1"/>
          </p:cNvSpPr>
          <p:nvPr>
            <p:ph type="sldNum" sz="quarter" idx="12"/>
          </p:nvPr>
        </p:nvSpPr>
        <p:spPr/>
        <p:txBody>
          <a:bodyPr/>
          <a:lstStyle/>
          <a:p>
            <a:fld id="{A2DAF6EC-2C59-9941-AA93-00E19ED16896}" type="slidenum">
              <a:rPr kumimoji="1" lang="ja-JP" altLang="en-US" smtClean="0"/>
              <a:t>3</a:t>
            </a:fld>
            <a:endParaRPr kumimoji="1" lang="ja-JP" altLang="en-US"/>
          </a:p>
        </p:txBody>
      </p:sp>
      <p:grpSp>
        <p:nvGrpSpPr>
          <p:cNvPr id="7" name="グループ化 6">
            <a:extLst>
              <a:ext uri="{FF2B5EF4-FFF2-40B4-BE49-F238E27FC236}">
                <a16:creationId xmlns:a16="http://schemas.microsoft.com/office/drawing/2014/main" id="{DB8AA158-31F5-BFFE-AA1A-17B8C90AB814}"/>
              </a:ext>
            </a:extLst>
          </p:cNvPr>
          <p:cNvGrpSpPr/>
          <p:nvPr/>
        </p:nvGrpSpPr>
        <p:grpSpPr>
          <a:xfrm>
            <a:off x="1045059" y="4784541"/>
            <a:ext cx="6799306" cy="1267689"/>
            <a:chOff x="2784205" y="4784541"/>
            <a:chExt cx="6799306" cy="1267689"/>
          </a:xfrm>
        </p:grpSpPr>
        <p:sp>
          <p:nvSpPr>
            <p:cNvPr id="11" name="左矢印 9">
              <a:extLst>
                <a:ext uri="{FF2B5EF4-FFF2-40B4-BE49-F238E27FC236}">
                  <a16:creationId xmlns:a16="http://schemas.microsoft.com/office/drawing/2014/main" id="{0BFE1DD5-7C6A-C0B4-A43F-7119B06FB9FF}"/>
                </a:ext>
              </a:extLst>
            </p:cNvPr>
            <p:cNvSpPr/>
            <p:nvPr/>
          </p:nvSpPr>
          <p:spPr>
            <a:xfrm rot="10800000">
              <a:off x="4392684" y="5232638"/>
              <a:ext cx="2355116" cy="324684"/>
            </a:xfrm>
            <a:prstGeom prst="lef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 name="テキスト ボックス 10">
              <a:extLst>
                <a:ext uri="{FF2B5EF4-FFF2-40B4-BE49-F238E27FC236}">
                  <a16:creationId xmlns:a16="http://schemas.microsoft.com/office/drawing/2014/main" id="{5AEC4F86-DFCE-9C5B-A53B-88B190B84E8D}"/>
                </a:ext>
              </a:extLst>
            </p:cNvPr>
            <p:cNvSpPr txBox="1"/>
            <p:nvPr/>
          </p:nvSpPr>
          <p:spPr>
            <a:xfrm>
              <a:off x="4624204" y="5004037"/>
              <a:ext cx="817968"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監視</a:t>
              </a:r>
            </a:p>
          </p:txBody>
        </p:sp>
        <p:sp>
          <p:nvSpPr>
            <p:cNvPr id="13" name="乗算記号 11">
              <a:extLst>
                <a:ext uri="{FF2B5EF4-FFF2-40B4-BE49-F238E27FC236}">
                  <a16:creationId xmlns:a16="http://schemas.microsoft.com/office/drawing/2014/main" id="{C2F04C62-17AE-8E28-6A52-9DF0ACE78E66}"/>
                </a:ext>
              </a:extLst>
            </p:cNvPr>
            <p:cNvSpPr/>
            <p:nvPr/>
          </p:nvSpPr>
          <p:spPr>
            <a:xfrm>
              <a:off x="5226879" y="4960782"/>
              <a:ext cx="845851" cy="825174"/>
            </a:xfrm>
            <a:prstGeom prst="mathMultiply">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 name="角丸四角形 12">
              <a:extLst>
                <a:ext uri="{FF2B5EF4-FFF2-40B4-BE49-F238E27FC236}">
                  <a16:creationId xmlns:a16="http://schemas.microsoft.com/office/drawing/2014/main" id="{DFE3C1AA-8DBB-6C11-7E75-3F372BBE1381}"/>
                </a:ext>
              </a:extLst>
            </p:cNvPr>
            <p:cNvSpPr/>
            <p:nvPr/>
          </p:nvSpPr>
          <p:spPr>
            <a:xfrm>
              <a:off x="6881875" y="4784541"/>
              <a:ext cx="2701636" cy="1267689"/>
            </a:xfrm>
            <a:prstGeom prst="roundRect">
              <a:avLst/>
            </a:prstGeom>
            <a:solidFill>
              <a:srgbClr val="95C9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5" name="正方形/長方形 13">
              <a:extLst>
                <a:ext uri="{FF2B5EF4-FFF2-40B4-BE49-F238E27FC236}">
                  <a16:creationId xmlns:a16="http://schemas.microsoft.com/office/drawing/2014/main" id="{982EEC4B-1B16-9FEE-A431-E7DEC91E6091}"/>
                </a:ext>
              </a:extLst>
            </p:cNvPr>
            <p:cNvSpPr/>
            <p:nvPr/>
          </p:nvSpPr>
          <p:spPr>
            <a:xfrm>
              <a:off x="2784205" y="5198785"/>
              <a:ext cx="1496287" cy="394857"/>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a:solidFill>
                    <a:sysClr val="windowText" lastClr="000000"/>
                  </a:solidFill>
                  <a:latin typeface="Meiryo" panose="020B0604030504040204" pitchFamily="34" charset="-128"/>
                  <a:ea typeface="Meiryo" panose="020B0604030504040204" pitchFamily="34" charset="-128"/>
                </a:rPr>
                <a:t>IDS</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9" name="正方形/長方形 7">
              <a:extLst>
                <a:ext uri="{FF2B5EF4-FFF2-40B4-BE49-F238E27FC236}">
                  <a16:creationId xmlns:a16="http://schemas.microsoft.com/office/drawing/2014/main" id="{84FBD256-966E-59A5-3C2B-4470048B705D}"/>
                </a:ext>
              </a:extLst>
            </p:cNvPr>
            <p:cNvSpPr/>
            <p:nvPr/>
          </p:nvSpPr>
          <p:spPr>
            <a:xfrm>
              <a:off x="7484547" y="5362316"/>
              <a:ext cx="1496287" cy="394857"/>
            </a:xfrm>
            <a:prstGeom prst="rect">
              <a:avLst/>
            </a:prstGeom>
            <a:solidFill>
              <a:srgbClr val="F2CFE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solidFill>
                    <a:sysClr val="windowText" lastClr="000000"/>
                  </a:solidFill>
                  <a:latin typeface="Meiryo" panose="020B0604030504040204" pitchFamily="34" charset="-128"/>
                  <a:ea typeface="Meiryo" panose="020B0604030504040204" pitchFamily="34" charset="-128"/>
                </a:rPr>
                <a:t>機密情報</a:t>
              </a:r>
            </a:p>
          </p:txBody>
        </p:sp>
        <p:sp>
          <p:nvSpPr>
            <p:cNvPr id="10" name="テキスト ボックス 8">
              <a:extLst>
                <a:ext uri="{FF2B5EF4-FFF2-40B4-BE49-F238E27FC236}">
                  <a16:creationId xmlns:a16="http://schemas.microsoft.com/office/drawing/2014/main" id="{FAB6B826-4B9B-CA23-AC72-12BC65D5434C}"/>
                </a:ext>
              </a:extLst>
            </p:cNvPr>
            <p:cNvSpPr txBox="1"/>
            <p:nvPr/>
          </p:nvSpPr>
          <p:spPr>
            <a:xfrm>
              <a:off x="7734799" y="4849941"/>
              <a:ext cx="995785"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機密</a:t>
              </a:r>
              <a:r>
                <a:rPr kumimoji="1" lang="en-US" altLang="ja-JP" dirty="0">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grpSp>
      <p:sp>
        <p:nvSpPr>
          <p:cNvPr id="16" name="テキスト ボックス 15">
            <a:extLst>
              <a:ext uri="{FF2B5EF4-FFF2-40B4-BE49-F238E27FC236}">
                <a16:creationId xmlns:a16="http://schemas.microsoft.com/office/drawing/2014/main" id="{8F370FED-D7B6-A6FB-6E60-822936E472C9}"/>
              </a:ext>
            </a:extLst>
          </p:cNvPr>
          <p:cNvSpPr txBox="1"/>
          <p:nvPr/>
        </p:nvSpPr>
        <p:spPr>
          <a:xfrm>
            <a:off x="10142693" y="3810377"/>
            <a:ext cx="1620957" cy="523220"/>
          </a:xfrm>
          <a:prstGeom prst="rect">
            <a:avLst/>
          </a:prstGeom>
          <a:noFill/>
        </p:spPr>
        <p:txBody>
          <a:bodyPr wrap="none" rtlCol="0">
            <a:spAutoFit/>
          </a:bodyPr>
          <a:lstStyle/>
          <a:p>
            <a:r>
              <a:rPr kumimoji="1" lang="ja-JP" altLang="en-US" sz="2800" b="1">
                <a:ln w="22225">
                  <a:noFill/>
                  <a:prstDash val="solid"/>
                </a:ln>
                <a:solidFill>
                  <a:schemeClr val="accent2">
                    <a:lumMod val="75000"/>
                  </a:schemeClr>
                </a:solidFill>
              </a:rPr>
              <a:t>クラウド</a:t>
            </a:r>
          </a:p>
        </p:txBody>
      </p:sp>
      <p:grpSp>
        <p:nvGrpSpPr>
          <p:cNvPr id="21" name="グループ化 20">
            <a:extLst>
              <a:ext uri="{FF2B5EF4-FFF2-40B4-BE49-F238E27FC236}">
                <a16:creationId xmlns:a16="http://schemas.microsoft.com/office/drawing/2014/main" id="{66DEFBD4-5B92-1725-E6BE-6D6D89AED682}"/>
              </a:ext>
            </a:extLst>
          </p:cNvPr>
          <p:cNvGrpSpPr/>
          <p:nvPr/>
        </p:nvGrpSpPr>
        <p:grpSpPr>
          <a:xfrm>
            <a:off x="7404537" y="4441523"/>
            <a:ext cx="2988897" cy="1770343"/>
            <a:chOff x="7404537" y="4441523"/>
            <a:chExt cx="2988897" cy="1770343"/>
          </a:xfrm>
        </p:grpSpPr>
        <p:pic>
          <p:nvPicPr>
            <p:cNvPr id="17" name="グラフィックス 17" descr="ユーザー 単色塗りつぶし">
              <a:extLst>
                <a:ext uri="{FF2B5EF4-FFF2-40B4-BE49-F238E27FC236}">
                  <a16:creationId xmlns:a16="http://schemas.microsoft.com/office/drawing/2014/main" id="{2FB595F8-6591-BE26-7EF1-63FDC11D6E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0000" y="4441523"/>
              <a:ext cx="1583434" cy="1583434"/>
            </a:xfrm>
            <a:prstGeom prst="rect">
              <a:avLst/>
            </a:prstGeom>
          </p:spPr>
        </p:pic>
        <p:sp>
          <p:nvSpPr>
            <p:cNvPr id="18" name="左矢印 21">
              <a:extLst>
                <a:ext uri="{FF2B5EF4-FFF2-40B4-BE49-F238E27FC236}">
                  <a16:creationId xmlns:a16="http://schemas.microsoft.com/office/drawing/2014/main" id="{2AA1B2D8-5700-7ACD-32E0-CDB1FFAD1904}"/>
                </a:ext>
              </a:extLst>
            </p:cNvPr>
            <p:cNvSpPr/>
            <p:nvPr/>
          </p:nvSpPr>
          <p:spPr>
            <a:xfrm>
              <a:off x="7404537" y="5168155"/>
              <a:ext cx="1496287" cy="369332"/>
            </a:xfrm>
            <a:prstGeom prst="leftArrow">
              <a:avLst/>
            </a:prstGeom>
            <a:solidFill>
              <a:srgbClr val="DA05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A0504"/>
                </a:solidFill>
                <a:latin typeface="Meiryo" panose="020B0604030504040204" pitchFamily="34" charset="-128"/>
                <a:ea typeface="Meiryo" panose="020B0604030504040204" pitchFamily="34" charset="-128"/>
              </a:endParaRPr>
            </a:p>
          </p:txBody>
        </p:sp>
        <p:sp>
          <p:nvSpPr>
            <p:cNvPr id="19" name="テキスト ボックス 22">
              <a:extLst>
                <a:ext uri="{FF2B5EF4-FFF2-40B4-BE49-F238E27FC236}">
                  <a16:creationId xmlns:a16="http://schemas.microsoft.com/office/drawing/2014/main" id="{B62541BE-8AEB-6EE6-BC12-ACE09BA6222F}"/>
                </a:ext>
              </a:extLst>
            </p:cNvPr>
            <p:cNvSpPr txBox="1"/>
            <p:nvPr/>
          </p:nvSpPr>
          <p:spPr>
            <a:xfrm>
              <a:off x="8014685" y="5537487"/>
              <a:ext cx="1340833"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侵入</a:t>
              </a:r>
              <a:endParaRPr kumimoji="1" lang="ja-JP" altLang="en-US">
                <a:latin typeface="Meiryo" panose="020B0604030504040204" pitchFamily="34" charset="-128"/>
                <a:ea typeface="Meiryo" panose="020B0604030504040204" pitchFamily="34" charset="-128"/>
              </a:endParaRPr>
            </a:p>
          </p:txBody>
        </p:sp>
        <p:sp>
          <p:nvSpPr>
            <p:cNvPr id="20" name="テキスト ボックス 18">
              <a:extLst>
                <a:ext uri="{FF2B5EF4-FFF2-40B4-BE49-F238E27FC236}">
                  <a16:creationId xmlns:a16="http://schemas.microsoft.com/office/drawing/2014/main" id="{4A452BD9-CF64-5BBD-0778-3853EBFB342A}"/>
                </a:ext>
              </a:extLst>
            </p:cNvPr>
            <p:cNvSpPr txBox="1"/>
            <p:nvPr/>
          </p:nvSpPr>
          <p:spPr>
            <a:xfrm>
              <a:off x="9202174" y="5842534"/>
              <a:ext cx="877163"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内部犯</a:t>
              </a:r>
            </a:p>
          </p:txBody>
        </p:sp>
      </p:grpSp>
    </p:spTree>
    <p:extLst>
      <p:ext uri="{BB962C8B-B14F-4D97-AF65-F5344CB8AC3E}">
        <p14:creationId xmlns:p14="http://schemas.microsoft.com/office/powerpoint/2010/main" val="391729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en-JP" altLang="ja-JP" sz="3600">
                <a:latin typeface="Meiryo" panose="020B0604030504040204" pitchFamily="34" charset="-128"/>
                <a:ea typeface="Meiryo" panose="020B0604030504040204" pitchFamily="34" charset="-128"/>
              </a:rPr>
              <a:t>SMIインジェクション </a:t>
            </a:r>
            <a:r>
              <a:rPr kumimoji="1" lang="en" altLang="ja-JP" sz="24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j-cs"/>
              </a:rPr>
              <a:t>[</a:t>
            </a:r>
            <a:r>
              <a:rPr kumimoji="1" lang="ja-JP" altLang="en-US" sz="2400" b="0" i="0" u="none" strike="noStrike" kern="0" cap="none" spc="0" normalizeH="0" baseline="0" noProof="0">
                <a:ln>
                  <a:noFill/>
                </a:ln>
                <a:effectLst/>
                <a:uLnTx/>
                <a:uFillTx/>
                <a:latin typeface="Meiryo" panose="020B0604030504040204" pitchFamily="34" charset="-128"/>
                <a:ea typeface="Meiryo" panose="020B0604030504040204" pitchFamily="34" charset="-128"/>
                <a:cs typeface="+mj-cs"/>
              </a:rPr>
              <a:t>末永</a:t>
            </a:r>
            <a:r>
              <a:rPr kumimoji="1" lang="en-US" altLang="ja-JP" sz="24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j-cs"/>
              </a:rPr>
              <a:t>, </a:t>
            </a:r>
            <a:r>
              <a:rPr kumimoji="1" lang="ja-JP" altLang="en-US" sz="2400" b="0" i="0" u="none" strike="noStrike" kern="0" cap="none" spc="0" normalizeH="0" baseline="0" noProof="0">
                <a:ln>
                  <a:noFill/>
                </a:ln>
                <a:effectLst/>
                <a:uLnTx/>
                <a:uFillTx/>
                <a:latin typeface="Meiryo" panose="020B0604030504040204" pitchFamily="34" charset="-128"/>
                <a:ea typeface="Meiryo" panose="020B0604030504040204" pitchFamily="34" charset="-128"/>
                <a:cs typeface="+mj-cs"/>
              </a:rPr>
              <a:t>卒論</a:t>
            </a:r>
            <a:r>
              <a:rPr kumimoji="1" lang="en-US" altLang="ja-JP" sz="24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j-cs"/>
              </a:rPr>
              <a:t>'24]</a:t>
            </a:r>
            <a:endParaRPr kumimoji="1" lang="ja-JP" altLang="en-US" sz="3600"/>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2862637"/>
          </a:xfrm>
        </p:spPr>
        <p:txBody>
          <a:bodyPr>
            <a:normAutofit/>
          </a:bodyPr>
          <a:lstStyle/>
          <a:p>
            <a:r>
              <a:rPr lang="ja-JP" altLang="en-US"/>
              <a:t>監視対象</a:t>
            </a:r>
            <a:r>
              <a:rPr lang="en-JP" altLang="ja-JP"/>
              <a:t>VM</a:t>
            </a:r>
            <a:r>
              <a:rPr lang="ja-JP" altLang="en-JP"/>
              <a:t>の</a:t>
            </a:r>
            <a:r>
              <a:rPr lang="ja-JP" altLang="en-US"/>
              <a:t>外から</a:t>
            </a:r>
            <a:r>
              <a:rPr lang="en-US" altLang="ja-JP" dirty="0"/>
              <a:t>SMI</a:t>
            </a:r>
            <a:r>
              <a:rPr lang="ja-JP" altLang="en-US"/>
              <a:t>を挿入する</a:t>
            </a:r>
            <a:r>
              <a:rPr lang="ja-JP" altLang="en-JP"/>
              <a:t>ため</a:t>
            </a:r>
            <a:r>
              <a:rPr lang="ja-JP" altLang="en-US"/>
              <a:t>に用いる手法</a:t>
            </a:r>
            <a:endParaRPr lang="en-US" altLang="ja-JP" dirty="0"/>
          </a:p>
          <a:p>
            <a:pPr lvl="1"/>
            <a:r>
              <a:rPr lang="en-US" altLang="ja-JP" dirty="0"/>
              <a:t>VM</a:t>
            </a:r>
            <a:r>
              <a:rPr lang="ja-JP" altLang="en-US"/>
              <a:t>のデバイスエミュレータに</a:t>
            </a:r>
            <a:r>
              <a:rPr lang="en-US" altLang="ja-JP" dirty="0"/>
              <a:t>SMI</a:t>
            </a:r>
            <a:r>
              <a:rPr lang="ja-JP" altLang="en-US"/>
              <a:t>挿入コマンドを送信</a:t>
            </a:r>
            <a:endParaRPr lang="en-US" altLang="ja-JP" dirty="0"/>
          </a:p>
          <a:p>
            <a:pPr lvl="1"/>
            <a:r>
              <a:rPr lang="ja-JP" altLang="en-US"/>
              <a:t>デバイスエミュレータは</a:t>
            </a:r>
            <a:r>
              <a:rPr kumimoji="1" lang="ja-JP" altLang="en-US"/>
              <a:t>ハイパーバイザを呼び出す</a:t>
            </a:r>
            <a:endParaRPr kumimoji="1" lang="en-US" altLang="ja-JP" dirty="0"/>
          </a:p>
          <a:p>
            <a:r>
              <a:rPr kumimoji="1" lang="ja-JP" altLang="en-US"/>
              <a:t>ハイパーバイザが監視対象</a:t>
            </a:r>
            <a:r>
              <a:rPr kumimoji="1" lang="en-US" altLang="ja-JP" dirty="0"/>
              <a:t>VM</a:t>
            </a:r>
            <a:r>
              <a:rPr kumimoji="1" lang="ja-JP" altLang="en-US"/>
              <a:t>に対して</a:t>
            </a:r>
            <a:r>
              <a:rPr kumimoji="1" lang="en-US" altLang="ja-JP" dirty="0"/>
              <a:t>SMI</a:t>
            </a:r>
            <a:r>
              <a:rPr kumimoji="1" lang="ja-JP" altLang="en-US"/>
              <a:t>を発生させる</a:t>
            </a:r>
            <a:endParaRPr kumimoji="1" lang="en-US" altLang="ja-JP" dirty="0"/>
          </a:p>
          <a:p>
            <a:pPr lvl="1"/>
            <a:r>
              <a:rPr lang="en" altLang="ja-JP" dirty="0"/>
              <a:t>BIOS</a:t>
            </a:r>
            <a:r>
              <a:rPr lang="ja-JP" altLang="en-US"/>
              <a:t>内の</a:t>
            </a:r>
            <a:r>
              <a:rPr lang="en" altLang="ja-JP" dirty="0"/>
              <a:t>SMI</a:t>
            </a:r>
            <a:r>
              <a:rPr lang="ja-JP" altLang="en-US"/>
              <a:t>ハンドラを呼び出し，エージェントを起動</a:t>
            </a:r>
            <a:endParaRPr lang="en-US" altLang="ja-JP" dirty="0"/>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30</a:t>
            </a:fld>
            <a:endParaRPr kumimoji="1" lang="ja-JP" altLang="en-US"/>
          </a:p>
        </p:txBody>
      </p:sp>
      <p:grpSp>
        <p:nvGrpSpPr>
          <p:cNvPr id="5" name="グループ化 4">
            <a:extLst>
              <a:ext uri="{FF2B5EF4-FFF2-40B4-BE49-F238E27FC236}">
                <a16:creationId xmlns:a16="http://schemas.microsoft.com/office/drawing/2014/main" id="{2614EAFE-1194-1FCF-CA45-36E9EE00D0DA}"/>
              </a:ext>
            </a:extLst>
          </p:cNvPr>
          <p:cNvGrpSpPr/>
          <p:nvPr/>
        </p:nvGrpSpPr>
        <p:grpSpPr>
          <a:xfrm>
            <a:off x="791721" y="4136214"/>
            <a:ext cx="9562271" cy="2585262"/>
            <a:chOff x="668882" y="3670487"/>
            <a:chExt cx="9562271" cy="2920538"/>
          </a:xfrm>
        </p:grpSpPr>
        <p:sp>
          <p:nvSpPr>
            <p:cNvPr id="31" name="正方形/長方形 30">
              <a:extLst>
                <a:ext uri="{FF2B5EF4-FFF2-40B4-BE49-F238E27FC236}">
                  <a16:creationId xmlns:a16="http://schemas.microsoft.com/office/drawing/2014/main" id="{B47EC3D4-C7FF-1DA4-432F-EC2B0D5B3651}"/>
                </a:ext>
              </a:extLst>
            </p:cNvPr>
            <p:cNvSpPr/>
            <p:nvPr/>
          </p:nvSpPr>
          <p:spPr>
            <a:xfrm>
              <a:off x="2041400" y="4096257"/>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IDS_VM</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32" name="四角形: 角を丸くする 6">
              <a:extLst>
                <a:ext uri="{FF2B5EF4-FFF2-40B4-BE49-F238E27FC236}">
                  <a16:creationId xmlns:a16="http://schemas.microsoft.com/office/drawing/2014/main" id="{53AC9B2B-D1CA-8067-EC17-C9E0B85CF562}"/>
                </a:ext>
              </a:extLst>
            </p:cNvPr>
            <p:cNvSpPr/>
            <p:nvPr/>
          </p:nvSpPr>
          <p:spPr>
            <a:xfrm>
              <a:off x="8310398" y="4040669"/>
              <a:ext cx="1920755" cy="2550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33" name="正方形/長方形 7">
              <a:extLst>
                <a:ext uri="{FF2B5EF4-FFF2-40B4-BE49-F238E27FC236}">
                  <a16:creationId xmlns:a16="http://schemas.microsoft.com/office/drawing/2014/main" id="{97C44847-88FE-A88B-13C7-1E7E9DB6E9E7}"/>
                </a:ext>
              </a:extLst>
            </p:cNvPr>
            <p:cNvSpPr/>
            <p:nvPr/>
          </p:nvSpPr>
          <p:spPr>
            <a:xfrm>
              <a:off x="8538389" y="4359837"/>
              <a:ext cx="1418221" cy="391283"/>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システム</a:t>
              </a:r>
            </a:p>
          </p:txBody>
        </p:sp>
        <p:sp>
          <p:nvSpPr>
            <p:cNvPr id="34" name="テキスト ボックス 11">
              <a:extLst>
                <a:ext uri="{FF2B5EF4-FFF2-40B4-BE49-F238E27FC236}">
                  <a16:creationId xmlns:a16="http://schemas.microsoft.com/office/drawing/2014/main" id="{0B156689-0F3F-1C52-0F72-F8CE129BB0AA}"/>
                </a:ext>
              </a:extLst>
            </p:cNvPr>
            <p:cNvSpPr txBox="1"/>
            <p:nvPr/>
          </p:nvSpPr>
          <p:spPr>
            <a:xfrm>
              <a:off x="8561666" y="3670487"/>
              <a:ext cx="1512424" cy="369332"/>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dirty="0">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35" name="正方形/長方形 14">
              <a:extLst>
                <a:ext uri="{FF2B5EF4-FFF2-40B4-BE49-F238E27FC236}">
                  <a16:creationId xmlns:a16="http://schemas.microsoft.com/office/drawing/2014/main" id="{E594D967-F0C6-23F0-5A1C-AB41A13041E5}"/>
                </a:ext>
              </a:extLst>
            </p:cNvPr>
            <p:cNvSpPr/>
            <p:nvPr/>
          </p:nvSpPr>
          <p:spPr>
            <a:xfrm>
              <a:off x="8511161" y="5780737"/>
              <a:ext cx="1536620" cy="401319"/>
            </a:xfrm>
            <a:prstGeom prst="rect">
              <a:avLst/>
            </a:prstGeom>
            <a:solidFill>
              <a:schemeClr val="accent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a:solidFill>
                    <a:schemeClr val="tx1"/>
                  </a:solidFill>
                  <a:latin typeface="Meiryo" panose="020B0604030504040204" pitchFamily="34" charset="-128"/>
                  <a:ea typeface="Meiryo" panose="020B0604030504040204" pitchFamily="34" charset="-128"/>
                </a:rPr>
                <a:t>エージェント</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36" name="四角形: 対角を切り取る 15">
              <a:extLst>
                <a:ext uri="{FF2B5EF4-FFF2-40B4-BE49-F238E27FC236}">
                  <a16:creationId xmlns:a16="http://schemas.microsoft.com/office/drawing/2014/main" id="{352C9DAA-EA26-203D-1649-577DAC255582}"/>
                </a:ext>
              </a:extLst>
            </p:cNvPr>
            <p:cNvSpPr/>
            <p:nvPr/>
          </p:nvSpPr>
          <p:spPr>
            <a:xfrm>
              <a:off x="8466496" y="5070287"/>
              <a:ext cx="1686520" cy="1356261"/>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37" name="正方形/長方形 16">
              <a:extLst>
                <a:ext uri="{FF2B5EF4-FFF2-40B4-BE49-F238E27FC236}">
                  <a16:creationId xmlns:a16="http://schemas.microsoft.com/office/drawing/2014/main" id="{77C5A554-B480-3CAB-1EC4-B94869F5793B}"/>
                </a:ext>
              </a:extLst>
            </p:cNvPr>
            <p:cNvSpPr/>
            <p:nvPr/>
          </p:nvSpPr>
          <p:spPr>
            <a:xfrm>
              <a:off x="8464846" y="4856834"/>
              <a:ext cx="782653" cy="3503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EAF5A284-C425-F9C5-AB0A-B1BD321D7165}"/>
                </a:ext>
              </a:extLst>
            </p:cNvPr>
            <p:cNvSpPr txBox="1"/>
            <p:nvPr/>
          </p:nvSpPr>
          <p:spPr>
            <a:xfrm>
              <a:off x="7012033" y="5607676"/>
              <a:ext cx="616485" cy="369332"/>
            </a:xfrm>
            <a:prstGeom prst="rect">
              <a:avLst/>
            </a:prstGeom>
            <a:noFill/>
          </p:spPr>
          <p:txBody>
            <a:bodyPr wrap="square" rtlCol="0">
              <a:spAutoFit/>
            </a:bodyPr>
            <a:lstStyle/>
            <a:p>
              <a:r>
                <a:rPr kumimoji="1" lang="en-US" altLang="ja-JP" dirty="0">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sp>
          <p:nvSpPr>
            <p:cNvPr id="39" name="Rectangle 4">
              <a:extLst>
                <a:ext uri="{FF2B5EF4-FFF2-40B4-BE49-F238E27FC236}">
                  <a16:creationId xmlns:a16="http://schemas.microsoft.com/office/drawing/2014/main" id="{BF8E889C-D786-368E-FA55-1F5373EDDC48}"/>
                </a:ext>
              </a:extLst>
            </p:cNvPr>
            <p:cNvSpPr/>
            <p:nvPr/>
          </p:nvSpPr>
          <p:spPr>
            <a:xfrm>
              <a:off x="2023506" y="5302305"/>
              <a:ext cx="2547444" cy="400695"/>
            </a:xfrm>
            <a:prstGeom prst="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デバイスエミュレータ</a:t>
              </a:r>
              <a:endParaRPr lang="en-JP">
                <a:solidFill>
                  <a:schemeClr val="tx1"/>
                </a:solidFill>
                <a:latin typeface="Meiryo" panose="020B0604030504040204" pitchFamily="34" charset="-128"/>
                <a:ea typeface="Meiryo" panose="020B0604030504040204" pitchFamily="34" charset="-128"/>
              </a:endParaRPr>
            </a:p>
          </p:txBody>
        </p:sp>
        <p:sp>
          <p:nvSpPr>
            <p:cNvPr id="40" name="Rectangle 5">
              <a:extLst>
                <a:ext uri="{FF2B5EF4-FFF2-40B4-BE49-F238E27FC236}">
                  <a16:creationId xmlns:a16="http://schemas.microsoft.com/office/drawing/2014/main" id="{CA38B727-2CD3-C892-5618-08775EB08301}"/>
                </a:ext>
              </a:extLst>
            </p:cNvPr>
            <p:cNvSpPr/>
            <p:nvPr/>
          </p:nvSpPr>
          <p:spPr>
            <a:xfrm>
              <a:off x="4771957" y="5776661"/>
              <a:ext cx="1847636" cy="4006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ハイパーバイザ</a:t>
              </a:r>
              <a:endParaRPr lang="en-JP">
                <a:solidFill>
                  <a:schemeClr val="tx1"/>
                </a:solidFill>
                <a:latin typeface="Meiryo" panose="020B0604030504040204" pitchFamily="34" charset="-128"/>
                <a:ea typeface="Meiryo" panose="020B0604030504040204" pitchFamily="34" charset="-128"/>
              </a:endParaRPr>
            </a:p>
          </p:txBody>
        </p:sp>
        <p:cxnSp>
          <p:nvCxnSpPr>
            <p:cNvPr id="41" name="Straight Arrow Connector 8">
              <a:extLst>
                <a:ext uri="{FF2B5EF4-FFF2-40B4-BE49-F238E27FC236}">
                  <a16:creationId xmlns:a16="http://schemas.microsoft.com/office/drawing/2014/main" id="{92A23752-78A6-31F4-865B-6694781C987A}"/>
                </a:ext>
              </a:extLst>
            </p:cNvPr>
            <p:cNvCxnSpPr>
              <a:cxnSpLocks/>
              <a:stCxn id="31" idx="2"/>
              <a:endCxn id="39" idx="0"/>
            </p:cNvCxnSpPr>
            <p:nvPr/>
          </p:nvCxnSpPr>
          <p:spPr>
            <a:xfrm>
              <a:off x="2770332" y="4622468"/>
              <a:ext cx="526896" cy="679837"/>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9">
              <a:extLst>
                <a:ext uri="{FF2B5EF4-FFF2-40B4-BE49-F238E27FC236}">
                  <a16:creationId xmlns:a16="http://schemas.microsoft.com/office/drawing/2014/main" id="{FBD1CC0B-2D24-15CC-E39C-854DE94C2349}"/>
                </a:ext>
              </a:extLst>
            </p:cNvPr>
            <p:cNvCxnSpPr>
              <a:cxnSpLocks/>
              <a:stCxn id="39" idx="2"/>
              <a:endCxn id="40" idx="1"/>
            </p:cNvCxnSpPr>
            <p:nvPr/>
          </p:nvCxnSpPr>
          <p:spPr>
            <a:xfrm>
              <a:off x="3297228" y="5702999"/>
              <a:ext cx="1474729" cy="27401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直線矢印コネクタ 42">
              <a:extLst>
                <a:ext uri="{FF2B5EF4-FFF2-40B4-BE49-F238E27FC236}">
                  <a16:creationId xmlns:a16="http://schemas.microsoft.com/office/drawing/2014/main" id="{698E6014-421C-B438-0D0B-D5BE1B4851A7}"/>
                </a:ext>
              </a:extLst>
            </p:cNvPr>
            <p:cNvCxnSpPr>
              <a:cxnSpLocks/>
              <a:stCxn id="40" idx="3"/>
              <a:endCxn id="35" idx="1"/>
            </p:cNvCxnSpPr>
            <p:nvPr/>
          </p:nvCxnSpPr>
          <p:spPr>
            <a:xfrm>
              <a:off x="6619593" y="5977009"/>
              <a:ext cx="1891568" cy="4388"/>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テキスト ボックス 43">
              <a:extLst>
                <a:ext uri="{FF2B5EF4-FFF2-40B4-BE49-F238E27FC236}">
                  <a16:creationId xmlns:a16="http://schemas.microsoft.com/office/drawing/2014/main" id="{04F44899-040B-4491-E381-8D447689B02B}"/>
                </a:ext>
              </a:extLst>
            </p:cNvPr>
            <p:cNvSpPr txBox="1"/>
            <p:nvPr/>
          </p:nvSpPr>
          <p:spPr>
            <a:xfrm>
              <a:off x="668882" y="4866964"/>
              <a:ext cx="2346385" cy="307777"/>
            </a:xfrm>
            <a:prstGeom prst="rect">
              <a:avLst/>
            </a:prstGeom>
            <a:noFill/>
          </p:spPr>
          <p:txBody>
            <a:bodyPr wrap="square" rtlCol="0">
              <a:spAutoFit/>
            </a:bodyPr>
            <a:lstStyle/>
            <a:p>
              <a:r>
                <a:rPr kumimoji="1" lang="en-US" altLang="ja-JP" sz="1400" dirty="0">
                  <a:latin typeface="Meiryo" panose="020B0604030504040204" pitchFamily="34" charset="-128"/>
                  <a:ea typeface="Meiryo" panose="020B0604030504040204" pitchFamily="34" charset="-128"/>
                </a:rPr>
                <a:t>SMI</a:t>
              </a:r>
              <a:r>
                <a:rPr kumimoji="1" lang="ja-JP" altLang="en-US" sz="1400">
                  <a:latin typeface="Meiryo" panose="020B0604030504040204" pitchFamily="34" charset="-128"/>
                  <a:ea typeface="Meiryo" panose="020B0604030504040204" pitchFamily="34" charset="-128"/>
                </a:rPr>
                <a:t>インジェクション要求</a:t>
              </a:r>
            </a:p>
          </p:txBody>
        </p:sp>
        <p:cxnSp>
          <p:nvCxnSpPr>
            <p:cNvPr id="46" name="直線矢印コネクタ 45">
              <a:extLst>
                <a:ext uri="{FF2B5EF4-FFF2-40B4-BE49-F238E27FC236}">
                  <a16:creationId xmlns:a16="http://schemas.microsoft.com/office/drawing/2014/main" id="{8E525957-86C0-82CE-BEAF-B67E283F1886}"/>
                </a:ext>
              </a:extLst>
            </p:cNvPr>
            <p:cNvCxnSpPr>
              <a:cxnSpLocks/>
              <a:stCxn id="31" idx="3"/>
              <a:endCxn id="12" idx="1"/>
            </p:cNvCxnSpPr>
            <p:nvPr/>
          </p:nvCxnSpPr>
          <p:spPr>
            <a:xfrm>
              <a:off x="3499263" y="4359362"/>
              <a:ext cx="1564313" cy="1616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7" name="直線矢印コネクタ 46">
              <a:extLst>
                <a:ext uri="{FF2B5EF4-FFF2-40B4-BE49-F238E27FC236}">
                  <a16:creationId xmlns:a16="http://schemas.microsoft.com/office/drawing/2014/main" id="{4111288E-72FB-C20E-9A50-1522F5BF13E2}"/>
                </a:ext>
              </a:extLst>
            </p:cNvPr>
            <p:cNvCxnSpPr>
              <a:cxnSpLocks/>
              <a:stCxn id="12" idx="3"/>
              <a:endCxn id="35" idx="1"/>
            </p:cNvCxnSpPr>
            <p:nvPr/>
          </p:nvCxnSpPr>
          <p:spPr>
            <a:xfrm>
              <a:off x="6521439" y="4375527"/>
              <a:ext cx="1989722" cy="160587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
        <p:nvSpPr>
          <p:cNvPr id="7" name="円形吹き出し 6">
            <a:extLst>
              <a:ext uri="{FF2B5EF4-FFF2-40B4-BE49-F238E27FC236}">
                <a16:creationId xmlns:a16="http://schemas.microsoft.com/office/drawing/2014/main" id="{AFABD545-F16E-0E93-B397-11A788413691}"/>
              </a:ext>
            </a:extLst>
          </p:cNvPr>
          <p:cNvSpPr/>
          <p:nvPr/>
        </p:nvSpPr>
        <p:spPr>
          <a:xfrm>
            <a:off x="10245841" y="5465487"/>
            <a:ext cx="1216111" cy="646694"/>
          </a:xfrm>
          <a:prstGeom prst="wedgeEllipseCallout">
            <a:avLst>
              <a:gd name="adj1" fmla="val -64381"/>
              <a:gd name="adj2" fmla="val 6910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solidFill>
                  <a:sysClr val="windowText" lastClr="000000"/>
                </a:solidFill>
                <a:latin typeface="Meiryo" panose="020B0604030504040204" pitchFamily="34" charset="-128"/>
                <a:ea typeface="Meiryo" panose="020B0604030504040204" pitchFamily="34" charset="-128"/>
              </a:rPr>
              <a:t>起動</a:t>
            </a:r>
          </a:p>
        </p:txBody>
      </p:sp>
      <p:sp>
        <p:nvSpPr>
          <p:cNvPr id="8" name="テキスト ボックス 7">
            <a:extLst>
              <a:ext uri="{FF2B5EF4-FFF2-40B4-BE49-F238E27FC236}">
                <a16:creationId xmlns:a16="http://schemas.microsoft.com/office/drawing/2014/main" id="{E8E155EB-C86E-F846-05EA-FAB1AA9F60FC}"/>
              </a:ext>
            </a:extLst>
          </p:cNvPr>
          <p:cNvSpPr txBox="1"/>
          <p:nvPr/>
        </p:nvSpPr>
        <p:spPr>
          <a:xfrm>
            <a:off x="3303009" y="4993217"/>
            <a:ext cx="543739" cy="523220"/>
          </a:xfrm>
          <a:prstGeom prst="rect">
            <a:avLst/>
          </a:prstGeom>
          <a:noFill/>
        </p:spPr>
        <p:txBody>
          <a:bodyPr wrap="none" rtlCol="0">
            <a:spAutoFit/>
          </a:bodyPr>
          <a:lstStyle/>
          <a:p>
            <a:r>
              <a:rPr kumimoji="1" lang="en-US" altLang="ja-JP" sz="2800" dirty="0">
                <a:solidFill>
                  <a:srgbClr val="FF0000"/>
                </a:solidFill>
              </a:rPr>
              <a:t>❶</a:t>
            </a:r>
            <a:endParaRPr kumimoji="1" lang="ja-JP" altLang="en-US" sz="2800">
              <a:solidFill>
                <a:srgbClr val="FF0000"/>
              </a:solidFill>
            </a:endParaRPr>
          </a:p>
        </p:txBody>
      </p:sp>
      <p:sp>
        <p:nvSpPr>
          <p:cNvPr id="10" name="テキスト ボックス 9">
            <a:extLst>
              <a:ext uri="{FF2B5EF4-FFF2-40B4-BE49-F238E27FC236}">
                <a16:creationId xmlns:a16="http://schemas.microsoft.com/office/drawing/2014/main" id="{94AD22CB-7F7E-6214-1AE3-352920E9069B}"/>
              </a:ext>
            </a:extLst>
          </p:cNvPr>
          <p:cNvSpPr txBox="1"/>
          <p:nvPr/>
        </p:nvSpPr>
        <p:spPr>
          <a:xfrm>
            <a:off x="3703553" y="6046819"/>
            <a:ext cx="434245" cy="523220"/>
          </a:xfrm>
          <a:prstGeom prst="rect">
            <a:avLst/>
          </a:prstGeom>
          <a:noFill/>
        </p:spPr>
        <p:txBody>
          <a:bodyPr wrap="square" rtlCol="0">
            <a:spAutoFit/>
          </a:bodyPr>
          <a:lstStyle/>
          <a:p>
            <a:r>
              <a:rPr kumimoji="1" lang="en-US" altLang="ja-JP" sz="2800" dirty="0">
                <a:solidFill>
                  <a:srgbClr val="FF0000"/>
                </a:solidFill>
              </a:rPr>
              <a:t>❷</a:t>
            </a:r>
            <a:endParaRPr kumimoji="1" lang="ja-JP" altLang="en-US" sz="2800">
              <a:solidFill>
                <a:srgbClr val="FF0000"/>
              </a:solidFill>
            </a:endParaRPr>
          </a:p>
        </p:txBody>
      </p:sp>
      <p:sp>
        <p:nvSpPr>
          <p:cNvPr id="11" name="テキスト ボックス 10">
            <a:extLst>
              <a:ext uri="{FF2B5EF4-FFF2-40B4-BE49-F238E27FC236}">
                <a16:creationId xmlns:a16="http://schemas.microsoft.com/office/drawing/2014/main" id="{4F20C143-46BA-265D-9557-565F15D9A270}"/>
              </a:ext>
            </a:extLst>
          </p:cNvPr>
          <p:cNvSpPr txBox="1"/>
          <p:nvPr/>
        </p:nvSpPr>
        <p:spPr>
          <a:xfrm>
            <a:off x="7180183" y="6224166"/>
            <a:ext cx="543739" cy="523220"/>
          </a:xfrm>
          <a:prstGeom prst="rect">
            <a:avLst/>
          </a:prstGeom>
          <a:noFill/>
        </p:spPr>
        <p:txBody>
          <a:bodyPr wrap="none" rtlCol="0">
            <a:spAutoFit/>
          </a:bodyPr>
          <a:lstStyle/>
          <a:p>
            <a:r>
              <a:rPr lang="en-US" altLang="ja-JP" sz="2800" dirty="0">
                <a:solidFill>
                  <a:srgbClr val="FF0000"/>
                </a:solidFill>
              </a:rPr>
              <a:t>❸</a:t>
            </a:r>
            <a:endParaRPr kumimoji="1" lang="ja-JP" altLang="en-US" sz="2800">
              <a:solidFill>
                <a:srgbClr val="FF0000"/>
              </a:solidFill>
            </a:endParaRPr>
          </a:p>
        </p:txBody>
      </p:sp>
      <p:sp>
        <p:nvSpPr>
          <p:cNvPr id="12" name="正方形/長方形 7">
            <a:extLst>
              <a:ext uri="{FF2B5EF4-FFF2-40B4-BE49-F238E27FC236}">
                <a16:creationId xmlns:a16="http://schemas.microsoft.com/office/drawing/2014/main" id="{AEA51E98-90E0-CFCA-C4C6-335D36083F2E}"/>
              </a:ext>
            </a:extLst>
          </p:cNvPr>
          <p:cNvSpPr/>
          <p:nvPr/>
        </p:nvSpPr>
        <p:spPr>
          <a:xfrm>
            <a:off x="5186415" y="4527415"/>
            <a:ext cx="1457863" cy="4658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共有メモリ</a:t>
            </a:r>
          </a:p>
        </p:txBody>
      </p:sp>
    </p:spTree>
    <p:extLst>
      <p:ext uri="{BB962C8B-B14F-4D97-AF65-F5344CB8AC3E}">
        <p14:creationId xmlns:p14="http://schemas.microsoft.com/office/powerpoint/2010/main" val="365280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グラフ 37">
            <a:extLst>
              <a:ext uri="{FF2B5EF4-FFF2-40B4-BE49-F238E27FC236}">
                <a16:creationId xmlns:a16="http://schemas.microsoft.com/office/drawing/2014/main" id="{0CFDACC0-F9AC-214C-BFCC-6E537E864E43}"/>
              </a:ext>
            </a:extLst>
          </p:cNvPr>
          <p:cNvGraphicFramePr>
            <a:graphicFrameLocks/>
          </p:cNvGraphicFramePr>
          <p:nvPr>
            <p:extLst>
              <p:ext uri="{D42A27DB-BD31-4B8C-83A1-F6EECF244321}">
                <p14:modId xmlns:p14="http://schemas.microsoft.com/office/powerpoint/2010/main" val="4020281183"/>
              </p:ext>
            </p:extLst>
          </p:nvPr>
        </p:nvGraphicFramePr>
        <p:xfrm>
          <a:off x="6772851" y="3556001"/>
          <a:ext cx="4332122" cy="330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B3B922E-434B-2964-A361-9ECC7E211B2A}"/>
              </a:ext>
            </a:extLst>
          </p:cNvPr>
          <p:cNvSpPr>
            <a:spLocks noGrp="1"/>
          </p:cNvSpPr>
          <p:nvPr>
            <p:ph type="title"/>
          </p:nvPr>
        </p:nvSpPr>
        <p:spPr>
          <a:xfrm>
            <a:off x="838200" y="438412"/>
            <a:ext cx="10515600" cy="560970"/>
          </a:xfrm>
        </p:spPr>
        <p:txBody>
          <a:bodyPr>
            <a:normAutofit fontScale="90000"/>
          </a:bodyPr>
          <a:lstStyle/>
          <a:p>
            <a:r>
              <a:rPr kumimoji="1" lang="ja-JP" altLang="en-US" sz="4000" kern="0">
                <a:solidFill>
                  <a:sysClr val="windowText" lastClr="000000"/>
                </a:solidFill>
                <a:latin typeface="Meiryo" panose="020B0604030504040204" pitchFamily="34" charset="-128"/>
                <a:ea typeface="Meiryo" panose="020B0604030504040204" pitchFamily="34" charset="-128"/>
              </a:rPr>
              <a:t>先行研究：</a:t>
            </a:r>
            <a:r>
              <a:rPr kumimoji="1" lang="en" altLang="ja-JP" sz="4000" kern="0" dirty="0" err="1">
                <a:solidFill>
                  <a:sysClr val="windowText" lastClr="000000"/>
                </a:solidFill>
                <a:latin typeface="Meiryo" panose="020B0604030504040204" pitchFamily="34" charset="-128"/>
                <a:ea typeface="Meiryo" panose="020B0604030504040204" pitchFamily="34" charset="-128"/>
              </a:rPr>
              <a:t>SMMmonitor</a:t>
            </a:r>
            <a:r>
              <a:rPr kumimoji="1" lang="en" altLang="ja-JP" sz="4000" kern="0" dirty="0">
                <a:solidFill>
                  <a:sysClr val="windowText" lastClr="000000"/>
                </a:solidFill>
                <a:latin typeface="Meiryo" panose="020B0604030504040204" pitchFamily="34" charset="-128"/>
                <a:ea typeface="Meiryo" panose="020B0604030504040204" pitchFamily="34" charset="-128"/>
              </a:rPr>
              <a:t> </a:t>
            </a:r>
            <a:r>
              <a:rPr kumimoji="1" lang="en" altLang="ja-JP" sz="2400" kern="0" dirty="0">
                <a:latin typeface="Meiryo" panose="020B0604030504040204" pitchFamily="34" charset="-128"/>
                <a:ea typeface="Meiryo" panose="020B0604030504040204" pitchFamily="34" charset="-128"/>
              </a:rPr>
              <a:t>[</a:t>
            </a:r>
            <a:r>
              <a:rPr kumimoji="1" lang="ja-JP" altLang="en-US" sz="2400" kern="0">
                <a:latin typeface="Meiryo" panose="020B0604030504040204" pitchFamily="34" charset="-128"/>
                <a:ea typeface="Meiryo" panose="020B0604030504040204" pitchFamily="34" charset="-128"/>
              </a:rPr>
              <a:t>末永</a:t>
            </a:r>
            <a:r>
              <a:rPr kumimoji="1" lang="en-US" altLang="ja-JP" sz="2400" kern="0" dirty="0">
                <a:latin typeface="Meiryo" panose="020B0604030504040204" pitchFamily="34" charset="-128"/>
                <a:ea typeface="Meiryo" panose="020B0604030504040204" pitchFamily="34" charset="-128"/>
              </a:rPr>
              <a:t>, </a:t>
            </a:r>
            <a:r>
              <a:rPr kumimoji="1" lang="ja-JP" altLang="en-US" sz="2400" kern="0">
                <a:latin typeface="Meiryo" panose="020B0604030504040204" pitchFamily="34" charset="-128"/>
                <a:ea typeface="Meiryo" panose="020B0604030504040204" pitchFamily="34" charset="-128"/>
              </a:rPr>
              <a:t>卒論</a:t>
            </a:r>
            <a:r>
              <a:rPr kumimoji="1" lang="en-US" altLang="ja-JP" sz="2400" kern="0" dirty="0">
                <a:latin typeface="Meiryo" panose="020B0604030504040204" pitchFamily="34" charset="-128"/>
                <a:ea typeface="Meiryo" panose="020B0604030504040204" pitchFamily="34" charset="-128"/>
              </a:rPr>
              <a:t>'24]</a:t>
            </a:r>
            <a:endParaRPr lang="en-JP" sz="2400"/>
          </a:p>
        </p:txBody>
      </p:sp>
      <p:sp>
        <p:nvSpPr>
          <p:cNvPr id="3" name="Content Placeholder 2">
            <a:extLst>
              <a:ext uri="{FF2B5EF4-FFF2-40B4-BE49-F238E27FC236}">
                <a16:creationId xmlns:a16="http://schemas.microsoft.com/office/drawing/2014/main" id="{E6E3F7E4-91A5-104E-A166-3FEAF8B11E82}"/>
              </a:ext>
            </a:extLst>
          </p:cNvPr>
          <p:cNvSpPr>
            <a:spLocks noGrp="1"/>
          </p:cNvSpPr>
          <p:nvPr>
            <p:ph idx="1"/>
          </p:nvPr>
        </p:nvSpPr>
        <p:spPr>
          <a:xfrm>
            <a:off x="884679" y="1222940"/>
            <a:ext cx="10515600" cy="3923212"/>
          </a:xfrm>
        </p:spPr>
        <p:txBody>
          <a:bodyPr>
            <a:normAutofit/>
          </a:bodyPr>
          <a:lstStyle/>
          <a:p>
            <a:r>
              <a:rPr kumimoji="1" lang="en" altLang="ja-JP" dirty="0">
                <a:latin typeface="Meiryo" panose="020B0604030504040204" pitchFamily="34" charset="-128"/>
                <a:ea typeface="Meiryo" panose="020B0604030504040204" pitchFamily="34" charset="-128"/>
              </a:rPr>
              <a:t>VM</a:t>
            </a:r>
            <a:r>
              <a:rPr kumimoji="1" lang="ja-JP" altLang="en-US">
                <a:latin typeface="Meiryo" panose="020B0604030504040204" pitchFamily="34" charset="-128"/>
                <a:ea typeface="Meiryo" panose="020B0604030504040204" pitchFamily="34" charset="-128"/>
              </a:rPr>
              <a:t>内で動作するエージェント経由でメモリデータを取得</a:t>
            </a:r>
            <a:endParaRPr kumimoji="1" lang="en-US" altLang="ja-JP" dirty="0">
              <a:latin typeface="Meiryo" panose="020B0604030504040204" pitchFamily="34" charset="-128"/>
              <a:ea typeface="Meiryo" panose="020B0604030504040204" pitchFamily="34" charset="-128"/>
            </a:endParaRPr>
          </a:p>
          <a:p>
            <a:pPr lvl="1"/>
            <a:r>
              <a:rPr kumimoji="1" lang="en-US" altLang="ja-JP" dirty="0">
                <a:latin typeface="Meiryo" panose="020B0604030504040204" pitchFamily="34" charset="-128"/>
                <a:ea typeface="Meiryo" panose="020B0604030504040204" pitchFamily="34" charset="-128"/>
              </a:rPr>
              <a:t>VM</a:t>
            </a:r>
            <a:r>
              <a:rPr kumimoji="1" lang="ja-JP" altLang="en-US">
                <a:latin typeface="Meiryo" panose="020B0604030504040204" pitchFamily="34" charset="-128"/>
                <a:ea typeface="Meiryo" panose="020B0604030504040204" pitchFamily="34" charset="-128"/>
              </a:rPr>
              <a:t>に割込み</a:t>
            </a:r>
            <a:r>
              <a:rPr kumimoji="1" lang="en-US" altLang="ja-JP" dirty="0">
                <a:latin typeface="Meiryo" panose="020B0604030504040204" pitchFamily="34" charset="-128"/>
                <a:ea typeface="Meiryo" panose="020B0604030504040204" pitchFamily="34" charset="-128"/>
              </a:rPr>
              <a:t>(</a:t>
            </a:r>
            <a:r>
              <a:rPr kumimoji="1" lang="en-US" altLang="ja-JP" dirty="0">
                <a:solidFill>
                  <a:srgbClr val="0183B3"/>
                </a:solidFill>
                <a:latin typeface="Meiryo" panose="020B0604030504040204" pitchFamily="34" charset="-128"/>
                <a:ea typeface="Meiryo" panose="020B0604030504040204" pitchFamily="34" charset="-128"/>
              </a:rPr>
              <a:t>SMI</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を挿入して</a:t>
            </a:r>
            <a:r>
              <a:rPr kumimoji="1" lang="en-US" altLang="ja-JP" dirty="0">
                <a:latin typeface="Meiryo" panose="020B0604030504040204" pitchFamily="34" charset="-128"/>
                <a:ea typeface="Meiryo" panose="020B0604030504040204" pitchFamily="34" charset="-128"/>
              </a:rPr>
              <a:t>BIOS</a:t>
            </a:r>
            <a:r>
              <a:rPr kumimoji="1" lang="ja-JP" altLang="en-US">
                <a:latin typeface="Meiryo" panose="020B0604030504040204" pitchFamily="34" charset="-128"/>
                <a:ea typeface="Meiryo" panose="020B0604030504040204" pitchFamily="34" charset="-128"/>
              </a:rPr>
              <a:t>内のエージェントを</a:t>
            </a:r>
            <a:r>
              <a:rPr lang="ja-JP" altLang="en-US"/>
              <a:t>安全に実行</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エージェントが共有メモリに要求されたメモリデータを</a:t>
            </a:r>
            <a:r>
              <a:rPr lang="ja-JP" altLang="en-US"/>
              <a:t>格納</a:t>
            </a:r>
            <a:endParaRPr lang="en-US" altLang="ja-JP" dirty="0">
              <a:latin typeface="Meiryo" panose="020B0604030504040204" pitchFamily="34" charset="-128"/>
              <a:ea typeface="Meiryo" panose="020B0604030504040204" pitchFamily="34" charset="-128"/>
            </a:endParaRPr>
          </a:p>
          <a:p>
            <a:r>
              <a:rPr kumimoji="1" lang="en-US" altLang="ja-JP" dirty="0">
                <a:latin typeface="+mn-ea"/>
                <a:ea typeface="+mn-ea"/>
              </a:rPr>
              <a:t>SMI</a:t>
            </a:r>
            <a:r>
              <a:rPr kumimoji="1" lang="ja-JP" altLang="en-US">
                <a:latin typeface="+mn-ea"/>
                <a:ea typeface="+mn-ea"/>
              </a:rPr>
              <a:t>を挿入してエージェントを実行するオーバヘッドが大きい</a:t>
            </a:r>
            <a:endParaRPr kumimoji="1" lang="en-US" altLang="ja-JP" dirty="0">
              <a:latin typeface="+mn-ea"/>
              <a:ea typeface="+mn-ea"/>
            </a:endParaRPr>
          </a:p>
          <a:p>
            <a:pPr lvl="1"/>
            <a:r>
              <a:rPr lang="en-JP" altLang="ja-JP" dirty="0">
                <a:latin typeface="+mn-ea"/>
                <a:ea typeface="+mn-ea"/>
              </a:rPr>
              <a:t>OS</a:t>
            </a:r>
            <a:r>
              <a:rPr lang="ja-JP" altLang="en-JP">
                <a:latin typeface="+mn-ea"/>
                <a:ea typeface="+mn-ea"/>
              </a:rPr>
              <a:t>内で</a:t>
            </a:r>
            <a:r>
              <a:rPr lang="ja-JP" altLang="en-US">
                <a:latin typeface="+mn-ea"/>
                <a:ea typeface="+mn-ea"/>
              </a:rPr>
              <a:t>エージェントを動かす</a:t>
            </a:r>
            <a:r>
              <a:rPr lang="en-US" altLang="ja-JP" dirty="0" err="1">
                <a:latin typeface="+mn-ea"/>
                <a:ea typeface="+mn-ea"/>
              </a:rPr>
              <a:t>SEVmonitor</a:t>
            </a:r>
            <a:r>
              <a:rPr lang="en-US" altLang="ja-JP" dirty="0">
                <a:latin typeface="+mn-ea"/>
                <a:ea typeface="+mn-ea"/>
              </a:rPr>
              <a:t> </a:t>
            </a:r>
            <a:r>
              <a:rPr lang="en-US" altLang="ja-JP" sz="2000" dirty="0">
                <a:latin typeface="+mn-ea"/>
                <a:ea typeface="+mn-ea"/>
              </a:rPr>
              <a:t>[</a:t>
            </a:r>
            <a:r>
              <a:rPr lang="ja-JP" altLang="en-US" sz="2000">
                <a:latin typeface="+mn-ea"/>
                <a:ea typeface="+mn-ea"/>
              </a:rPr>
              <a:t>能野</a:t>
            </a:r>
            <a:r>
              <a:rPr lang="en-US" altLang="ja-JP" sz="2000" dirty="0">
                <a:latin typeface="+mn-ea"/>
                <a:ea typeface="+mn-ea"/>
              </a:rPr>
              <a:t>+, CSS'22]</a:t>
            </a:r>
            <a:r>
              <a:rPr lang="en-US" altLang="ja-JP" dirty="0">
                <a:latin typeface="+mn-ea"/>
                <a:ea typeface="+mn-ea"/>
              </a:rPr>
              <a:t> </a:t>
            </a:r>
            <a:r>
              <a:rPr lang="ja-JP" altLang="en-US">
                <a:latin typeface="+mn-ea"/>
                <a:ea typeface="+mn-ea"/>
              </a:rPr>
              <a:t>の</a:t>
            </a:r>
            <a:r>
              <a:rPr lang="en-US" altLang="ja-JP" dirty="0">
                <a:latin typeface="+mn-ea"/>
                <a:ea typeface="+mn-ea"/>
              </a:rPr>
              <a:t>2.8</a:t>
            </a:r>
            <a:r>
              <a:rPr lang="ja-JP" altLang="en-US">
                <a:latin typeface="+mn-ea"/>
                <a:ea typeface="+mn-ea"/>
              </a:rPr>
              <a:t>倍</a:t>
            </a:r>
            <a:endParaRPr lang="en-US" altLang="ja-JP" dirty="0">
              <a:latin typeface="+mn-ea"/>
              <a:ea typeface="+mn-ea"/>
            </a:endParaRPr>
          </a:p>
          <a:p>
            <a:pPr lvl="1"/>
            <a:r>
              <a:rPr lang="ja-JP" altLang="en-US">
                <a:latin typeface="+mn-ea"/>
                <a:ea typeface="+mn-ea"/>
              </a:rPr>
              <a:t>メモリデータを取得するたびに</a:t>
            </a:r>
            <a:r>
              <a:rPr lang="en-US" altLang="ja-JP" dirty="0">
                <a:latin typeface="+mn-ea"/>
                <a:ea typeface="+mn-ea"/>
              </a:rPr>
              <a:t>SMI</a:t>
            </a:r>
            <a:r>
              <a:rPr lang="ja-JP" altLang="en-US">
                <a:latin typeface="+mn-ea"/>
                <a:ea typeface="+mn-ea"/>
              </a:rPr>
              <a:t>を挿入するための時間がかかる</a:t>
            </a:r>
            <a:endParaRPr lang="en-US" altLang="ja-JP" dirty="0">
              <a:latin typeface="+mn-ea"/>
              <a:ea typeface="+mn-ea"/>
            </a:endParaRPr>
          </a:p>
        </p:txBody>
      </p:sp>
      <p:sp>
        <p:nvSpPr>
          <p:cNvPr id="4" name="Slide Number Placeholder 3">
            <a:extLst>
              <a:ext uri="{FF2B5EF4-FFF2-40B4-BE49-F238E27FC236}">
                <a16:creationId xmlns:a16="http://schemas.microsoft.com/office/drawing/2014/main" id="{ACED97B4-85C1-D7F3-6155-F2DA03A319ED}"/>
              </a:ext>
            </a:extLst>
          </p:cNvPr>
          <p:cNvSpPr>
            <a:spLocks noGrp="1"/>
          </p:cNvSpPr>
          <p:nvPr>
            <p:ph type="sldNum" sz="quarter" idx="12"/>
          </p:nvPr>
        </p:nvSpPr>
        <p:spPr/>
        <p:txBody>
          <a:bodyPr/>
          <a:lstStyle/>
          <a:p>
            <a:fld id="{EEE39FC4-6479-41AC-BBE6-1F53D5005476}" type="slidenum">
              <a:rPr kumimoji="1" lang="ja-JP" altLang="en-US" smtClean="0"/>
              <a:t>4</a:t>
            </a:fld>
            <a:endParaRPr kumimoji="1" lang="ja-JP" altLang="en-US"/>
          </a:p>
        </p:txBody>
      </p:sp>
      <p:sp>
        <p:nvSpPr>
          <p:cNvPr id="7" name="右矢印 6">
            <a:extLst>
              <a:ext uri="{FF2B5EF4-FFF2-40B4-BE49-F238E27FC236}">
                <a16:creationId xmlns:a16="http://schemas.microsoft.com/office/drawing/2014/main" id="{B3BF1997-B1C4-11E6-0ABF-BCDF60731EC3}"/>
              </a:ext>
            </a:extLst>
          </p:cNvPr>
          <p:cNvSpPr/>
          <p:nvPr/>
        </p:nvSpPr>
        <p:spPr>
          <a:xfrm rot="19020002">
            <a:off x="8417337" y="4794836"/>
            <a:ext cx="1719876" cy="468351"/>
          </a:xfrm>
          <a:prstGeom prst="rightArrow">
            <a:avLst/>
          </a:prstGeom>
          <a:solidFill>
            <a:srgbClr val="DA0504"/>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0" name="テキスト ボックス 9">
            <a:extLst>
              <a:ext uri="{FF2B5EF4-FFF2-40B4-BE49-F238E27FC236}">
                <a16:creationId xmlns:a16="http://schemas.microsoft.com/office/drawing/2014/main" id="{E67EACE8-BA64-F31C-5DCC-E9A2DCE663B3}"/>
              </a:ext>
            </a:extLst>
          </p:cNvPr>
          <p:cNvSpPr txBox="1"/>
          <p:nvPr/>
        </p:nvSpPr>
        <p:spPr>
          <a:xfrm>
            <a:off x="8034627" y="4536884"/>
            <a:ext cx="1242648" cy="369332"/>
          </a:xfrm>
          <a:prstGeom prst="rect">
            <a:avLst/>
          </a:prstGeom>
          <a:noFill/>
        </p:spPr>
        <p:txBody>
          <a:bodyPr wrap="none" rtlCol="0">
            <a:spAutoFit/>
          </a:bodyPr>
          <a:lstStyle/>
          <a:p>
            <a:r>
              <a:rPr kumimoji="1" lang="en-US" altLang="ja-JP" dirty="0">
                <a:solidFill>
                  <a:srgbClr val="C00000"/>
                </a:solidFill>
                <a:latin typeface="Meiryo" panose="020B0604030504040204" pitchFamily="34" charset="-128"/>
                <a:ea typeface="Meiryo" panose="020B0604030504040204" pitchFamily="34" charset="-128"/>
              </a:rPr>
              <a:t>2.8</a:t>
            </a:r>
            <a:r>
              <a:rPr kumimoji="1" lang="ja-JP" altLang="en-US">
                <a:solidFill>
                  <a:srgbClr val="C00000"/>
                </a:solidFill>
                <a:latin typeface="Meiryo" panose="020B0604030504040204" pitchFamily="34" charset="-128"/>
                <a:ea typeface="Meiryo" panose="020B0604030504040204" pitchFamily="34" charset="-128"/>
              </a:rPr>
              <a:t>倍増加</a:t>
            </a:r>
          </a:p>
        </p:txBody>
      </p:sp>
      <p:grpSp>
        <p:nvGrpSpPr>
          <p:cNvPr id="5" name="グループ化 4">
            <a:extLst>
              <a:ext uri="{FF2B5EF4-FFF2-40B4-BE49-F238E27FC236}">
                <a16:creationId xmlns:a16="http://schemas.microsoft.com/office/drawing/2014/main" id="{670EB7F5-3853-0B91-6274-9212B2DB3306}"/>
              </a:ext>
            </a:extLst>
          </p:cNvPr>
          <p:cNvGrpSpPr/>
          <p:nvPr/>
        </p:nvGrpSpPr>
        <p:grpSpPr>
          <a:xfrm>
            <a:off x="73234" y="4643438"/>
            <a:ext cx="6611398" cy="1809210"/>
            <a:chOff x="1478273" y="1533525"/>
            <a:chExt cx="9197374" cy="2497031"/>
          </a:xfrm>
        </p:grpSpPr>
        <p:sp>
          <p:nvSpPr>
            <p:cNvPr id="6" name="正方形/長方形 5">
              <a:extLst>
                <a:ext uri="{FF2B5EF4-FFF2-40B4-BE49-F238E27FC236}">
                  <a16:creationId xmlns:a16="http://schemas.microsoft.com/office/drawing/2014/main" id="{1DAE2DFF-3CF1-D146-6645-8201C2948FFD}"/>
                </a:ext>
              </a:extLst>
            </p:cNvPr>
            <p:cNvSpPr/>
            <p:nvPr/>
          </p:nvSpPr>
          <p:spPr>
            <a:xfrm>
              <a:off x="4387093" y="2072308"/>
              <a:ext cx="2693085" cy="7259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8" name="四角形: 角を丸くする 6">
              <a:extLst>
                <a:ext uri="{FF2B5EF4-FFF2-40B4-BE49-F238E27FC236}">
                  <a16:creationId xmlns:a16="http://schemas.microsoft.com/office/drawing/2014/main" id="{78D64CB1-DADD-FE5B-BAB7-2068477A0C99}"/>
                </a:ext>
              </a:extLst>
            </p:cNvPr>
            <p:cNvSpPr/>
            <p:nvPr/>
          </p:nvSpPr>
          <p:spPr>
            <a:xfrm>
              <a:off x="1478273" y="1940964"/>
              <a:ext cx="2059055" cy="999671"/>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9" name="TextBox 12">
              <a:extLst>
                <a:ext uri="{FF2B5EF4-FFF2-40B4-BE49-F238E27FC236}">
                  <a16:creationId xmlns:a16="http://schemas.microsoft.com/office/drawing/2014/main" id="{0DBED659-C26A-9BF6-1EAE-174DB536A960}"/>
                </a:ext>
              </a:extLst>
            </p:cNvPr>
            <p:cNvSpPr txBox="1"/>
            <p:nvPr/>
          </p:nvSpPr>
          <p:spPr>
            <a:xfrm>
              <a:off x="1797061" y="1533525"/>
              <a:ext cx="1024639" cy="369331"/>
            </a:xfrm>
            <a:prstGeom prst="rect">
              <a:avLst/>
            </a:prstGeom>
            <a:noFill/>
          </p:spPr>
          <p:txBody>
            <a:bodyPr wrap="none" rtlCol="0">
              <a:spAutoFit/>
            </a:bodyPr>
            <a:lstStyle/>
            <a:p>
              <a:r>
                <a:rPr lang="en-JP" dirty="0">
                  <a:latin typeface="Meiryo" panose="020B0604030504040204" pitchFamily="34" charset="-128"/>
                  <a:ea typeface="Meiryo" panose="020B0604030504040204" pitchFamily="34" charset="-128"/>
                </a:rPr>
                <a:t>IDS VM</a:t>
              </a:r>
            </a:p>
          </p:txBody>
        </p:sp>
        <p:grpSp>
          <p:nvGrpSpPr>
            <p:cNvPr id="11" name="グループ化 10">
              <a:extLst>
                <a:ext uri="{FF2B5EF4-FFF2-40B4-BE49-F238E27FC236}">
                  <a16:creationId xmlns:a16="http://schemas.microsoft.com/office/drawing/2014/main" id="{55F16992-4AA9-4C24-3AFD-2D041903B71F}"/>
                </a:ext>
              </a:extLst>
            </p:cNvPr>
            <p:cNvGrpSpPr/>
            <p:nvPr/>
          </p:nvGrpSpPr>
          <p:grpSpPr>
            <a:xfrm>
              <a:off x="1818248" y="1597094"/>
              <a:ext cx="8857399" cy="2433462"/>
              <a:chOff x="2041400" y="3412466"/>
              <a:chExt cx="8857399" cy="2749050"/>
            </a:xfrm>
          </p:grpSpPr>
          <p:sp>
            <p:nvSpPr>
              <p:cNvPr id="23" name="正方形/長方形 22">
                <a:extLst>
                  <a:ext uri="{FF2B5EF4-FFF2-40B4-BE49-F238E27FC236}">
                    <a16:creationId xmlns:a16="http://schemas.microsoft.com/office/drawing/2014/main" id="{15468235-2FAA-FB58-27FF-C56A827D9875}"/>
                  </a:ext>
                </a:extLst>
              </p:cNvPr>
              <p:cNvSpPr/>
              <p:nvPr/>
            </p:nvSpPr>
            <p:spPr>
              <a:xfrm>
                <a:off x="2041400" y="4096257"/>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IDS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4" name="四角形: 角を丸くする 6">
                <a:extLst>
                  <a:ext uri="{FF2B5EF4-FFF2-40B4-BE49-F238E27FC236}">
                    <a16:creationId xmlns:a16="http://schemas.microsoft.com/office/drawing/2014/main" id="{1965A748-2D8E-87AD-12D3-C3C58ED621B9}"/>
                  </a:ext>
                </a:extLst>
              </p:cNvPr>
              <p:cNvSpPr/>
              <p:nvPr/>
            </p:nvSpPr>
            <p:spPr>
              <a:xfrm>
                <a:off x="7875115" y="3941826"/>
                <a:ext cx="3023684" cy="221969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25" name="正方形/長方形 7">
                <a:extLst>
                  <a:ext uri="{FF2B5EF4-FFF2-40B4-BE49-F238E27FC236}">
                    <a16:creationId xmlns:a16="http://schemas.microsoft.com/office/drawing/2014/main" id="{373E7129-0AB8-17AD-0A26-0488A0918CF8}"/>
                  </a:ext>
                </a:extLst>
              </p:cNvPr>
              <p:cNvSpPr/>
              <p:nvPr/>
            </p:nvSpPr>
            <p:spPr>
              <a:xfrm>
                <a:off x="8343182" y="4067253"/>
                <a:ext cx="2094198" cy="448289"/>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tIns="108000" rtlCol="0" anchor="ctr"/>
              <a:lstStyle/>
              <a:p>
                <a:pPr algn="ctr"/>
                <a:r>
                  <a:rPr kumimoji="1" lang="ja-JP" altLang="en-US">
                    <a:solidFill>
                      <a:schemeClr val="tx1"/>
                    </a:solidFill>
                    <a:latin typeface="Meiryo" panose="020B0604030504040204" pitchFamily="34" charset="-128"/>
                    <a:ea typeface="Meiryo" panose="020B0604030504040204" pitchFamily="34" charset="-128"/>
                  </a:rPr>
                  <a:t>システム</a:t>
                </a:r>
              </a:p>
            </p:txBody>
          </p:sp>
          <p:sp>
            <p:nvSpPr>
              <p:cNvPr id="26" name="テキスト ボックス 11">
                <a:extLst>
                  <a:ext uri="{FF2B5EF4-FFF2-40B4-BE49-F238E27FC236}">
                    <a16:creationId xmlns:a16="http://schemas.microsoft.com/office/drawing/2014/main" id="{22E58E76-BC2E-8CD0-485E-7A7D6AD8AD3D}"/>
                  </a:ext>
                </a:extLst>
              </p:cNvPr>
              <p:cNvSpPr txBox="1"/>
              <p:nvPr/>
            </p:nvSpPr>
            <p:spPr>
              <a:xfrm>
                <a:off x="8290180" y="3457779"/>
                <a:ext cx="2141298" cy="575851"/>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dirty="0">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27" name="正方形/長方形 14">
                <a:extLst>
                  <a:ext uri="{FF2B5EF4-FFF2-40B4-BE49-F238E27FC236}">
                    <a16:creationId xmlns:a16="http://schemas.microsoft.com/office/drawing/2014/main" id="{11716C4C-8014-5EA0-F144-6F796353805C}"/>
                  </a:ext>
                </a:extLst>
              </p:cNvPr>
              <p:cNvSpPr/>
              <p:nvPr/>
            </p:nvSpPr>
            <p:spPr>
              <a:xfrm>
                <a:off x="8407585" y="5189507"/>
                <a:ext cx="2221446" cy="412196"/>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tIns="108000" rtlCol="0" anchor="ctr" anchorCtr="1"/>
              <a:lstStyle/>
              <a:p>
                <a:pPr algn="ctr"/>
                <a:r>
                  <a:rPr lang="ja-JP" altLang="en-US">
                    <a:solidFill>
                      <a:schemeClr val="tx1"/>
                    </a:solidFill>
                    <a:latin typeface="Meiryo" panose="020B0604030504040204" pitchFamily="34" charset="-128"/>
                    <a:ea typeface="Meiryo" panose="020B0604030504040204" pitchFamily="34" charset="-128"/>
                  </a:rPr>
                  <a:t>エージェント</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8" name="四角形: 対角を切り取る 15">
                <a:extLst>
                  <a:ext uri="{FF2B5EF4-FFF2-40B4-BE49-F238E27FC236}">
                    <a16:creationId xmlns:a16="http://schemas.microsoft.com/office/drawing/2014/main" id="{ED068CE8-9FA8-E1A8-14B9-41D4A17728BC}"/>
                  </a:ext>
                </a:extLst>
              </p:cNvPr>
              <p:cNvSpPr/>
              <p:nvPr/>
            </p:nvSpPr>
            <p:spPr>
              <a:xfrm>
                <a:off x="8090347" y="4781044"/>
                <a:ext cx="2673415" cy="1168789"/>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29" name="正方形/長方形 16">
                <a:extLst>
                  <a:ext uri="{FF2B5EF4-FFF2-40B4-BE49-F238E27FC236}">
                    <a16:creationId xmlns:a16="http://schemas.microsoft.com/office/drawing/2014/main" id="{561AB84B-BD35-A9E0-F480-55216C13A1DB}"/>
                  </a:ext>
                </a:extLst>
              </p:cNvPr>
              <p:cNvSpPr/>
              <p:nvPr/>
            </p:nvSpPr>
            <p:spPr>
              <a:xfrm>
                <a:off x="8075774" y="4594753"/>
                <a:ext cx="1185132" cy="412196"/>
              </a:xfrm>
              <a:prstGeom prst="rect">
                <a:avLst/>
              </a:prstGeom>
              <a:ln/>
            </p:spPr>
            <p:style>
              <a:lnRef idx="2">
                <a:schemeClr val="dk1"/>
              </a:lnRef>
              <a:fillRef idx="1">
                <a:schemeClr val="lt1"/>
              </a:fillRef>
              <a:effectRef idx="0">
                <a:schemeClr val="dk1"/>
              </a:effectRef>
              <a:fontRef idx="minor">
                <a:schemeClr val="dk1"/>
              </a:fontRef>
            </p:style>
            <p:txBody>
              <a:bodyPr tIns="108000"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68CE3223-8B66-E4AD-3A40-EC99E49FE788}"/>
                  </a:ext>
                </a:extLst>
              </p:cNvPr>
              <p:cNvSpPr txBox="1"/>
              <p:nvPr/>
            </p:nvSpPr>
            <p:spPr>
              <a:xfrm>
                <a:off x="6077688" y="4941312"/>
                <a:ext cx="1447125" cy="575851"/>
              </a:xfrm>
              <a:prstGeom prst="rect">
                <a:avLst/>
              </a:prstGeom>
              <a:noFill/>
            </p:spPr>
            <p:txBody>
              <a:bodyPr wrap="square" rtlCol="0">
                <a:spAutoFit/>
              </a:bodyPr>
              <a:lstStyle/>
              <a:p>
                <a:r>
                  <a:rPr kumimoji="1" lang="en-US" altLang="ja-JP" dirty="0">
                    <a:solidFill>
                      <a:srgbClr val="084A56"/>
                    </a:solidFill>
                    <a:latin typeface="Meiryo" panose="020B0604030504040204" pitchFamily="34" charset="-128"/>
                    <a:ea typeface="Meiryo" panose="020B0604030504040204" pitchFamily="34" charset="-128"/>
                  </a:rPr>
                  <a:t>SMI</a:t>
                </a:r>
                <a:endParaRPr kumimoji="1" lang="ja-JP" altLang="en-US">
                  <a:solidFill>
                    <a:srgbClr val="084A56"/>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4AD07E4A-DCD6-AD27-90DF-0FBD7FA4C9E0}"/>
                  </a:ext>
                </a:extLst>
              </p:cNvPr>
              <p:cNvSpPr txBox="1"/>
              <p:nvPr/>
            </p:nvSpPr>
            <p:spPr>
              <a:xfrm>
                <a:off x="5128008" y="3412466"/>
                <a:ext cx="1937062" cy="57585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共有メモリ</a:t>
                </a:r>
              </a:p>
            </p:txBody>
          </p:sp>
        </p:grpSp>
        <p:sp>
          <p:nvSpPr>
            <p:cNvPr id="13" name="正方形/長方形 7">
              <a:extLst>
                <a:ext uri="{FF2B5EF4-FFF2-40B4-BE49-F238E27FC236}">
                  <a16:creationId xmlns:a16="http://schemas.microsoft.com/office/drawing/2014/main" id="{134652F9-AD7C-4E35-8522-9BDF7BBDE07B}"/>
                </a:ext>
              </a:extLst>
            </p:cNvPr>
            <p:cNvSpPr/>
            <p:nvPr/>
          </p:nvSpPr>
          <p:spPr>
            <a:xfrm>
              <a:off x="4771185" y="2202387"/>
              <a:ext cx="2185066" cy="463759"/>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kumimoji="1" lang="ja-JP" altLang="en-US">
                  <a:solidFill>
                    <a:schemeClr val="tx1"/>
                  </a:solidFill>
                  <a:latin typeface="Meiryo" panose="020B0604030504040204" pitchFamily="34" charset="-128"/>
                  <a:ea typeface="Meiryo" panose="020B0604030504040204" pitchFamily="34" charset="-128"/>
                </a:rPr>
                <a:t>メモリデータ</a:t>
              </a:r>
            </a:p>
          </p:txBody>
        </p:sp>
        <p:cxnSp>
          <p:nvCxnSpPr>
            <p:cNvPr id="14" name="直線コネクタ 13">
              <a:extLst>
                <a:ext uri="{FF2B5EF4-FFF2-40B4-BE49-F238E27FC236}">
                  <a16:creationId xmlns:a16="http://schemas.microsoft.com/office/drawing/2014/main" id="{187A4820-48B9-5A86-A90E-2C42215CFDAC}"/>
                </a:ext>
              </a:extLst>
            </p:cNvPr>
            <p:cNvCxnSpPr>
              <a:cxnSpLocks/>
              <a:stCxn id="8" idx="3"/>
              <a:endCxn id="6" idx="1"/>
            </p:cNvCxnSpPr>
            <p:nvPr/>
          </p:nvCxnSpPr>
          <p:spPr>
            <a:xfrm flipV="1">
              <a:off x="3537329" y="2435287"/>
              <a:ext cx="849765" cy="5512"/>
            </a:xfrm>
            <a:prstGeom prst="line">
              <a:avLst/>
            </a:prstGeom>
          </p:spPr>
          <p:style>
            <a:lnRef idx="2">
              <a:schemeClr val="dk1"/>
            </a:lnRef>
            <a:fillRef idx="0">
              <a:schemeClr val="dk1"/>
            </a:fillRef>
            <a:effectRef idx="1">
              <a:schemeClr val="dk1"/>
            </a:effectRef>
            <a:fontRef idx="minor">
              <a:schemeClr val="tx1"/>
            </a:fontRef>
          </p:style>
        </p:cxnSp>
        <p:cxnSp>
          <p:nvCxnSpPr>
            <p:cNvPr id="15" name="直線コネクタ 14">
              <a:extLst>
                <a:ext uri="{FF2B5EF4-FFF2-40B4-BE49-F238E27FC236}">
                  <a16:creationId xmlns:a16="http://schemas.microsoft.com/office/drawing/2014/main" id="{62E5FC70-6EC7-165E-9705-6C895343A50B}"/>
                </a:ext>
              </a:extLst>
            </p:cNvPr>
            <p:cNvCxnSpPr>
              <a:cxnSpLocks/>
              <a:stCxn id="6" idx="3"/>
              <a:endCxn id="27" idx="1"/>
            </p:cNvCxnSpPr>
            <p:nvPr/>
          </p:nvCxnSpPr>
          <p:spPr>
            <a:xfrm>
              <a:off x="7080179" y="2435287"/>
              <a:ext cx="1104254" cy="917284"/>
            </a:xfrm>
            <a:prstGeom prst="line">
              <a:avLst/>
            </a:prstGeom>
          </p:spPr>
          <p:style>
            <a:lnRef idx="2">
              <a:schemeClr val="dk1"/>
            </a:lnRef>
            <a:fillRef idx="0">
              <a:schemeClr val="dk1"/>
            </a:fillRef>
            <a:effectRef idx="1">
              <a:schemeClr val="dk1"/>
            </a:effectRef>
            <a:fontRef idx="minor">
              <a:schemeClr val="tx1"/>
            </a:fontRef>
          </p:style>
        </p:cxnSp>
        <p:cxnSp>
          <p:nvCxnSpPr>
            <p:cNvPr id="17" name="カギ線コネクタ 16">
              <a:extLst>
                <a:ext uri="{FF2B5EF4-FFF2-40B4-BE49-F238E27FC236}">
                  <a16:creationId xmlns:a16="http://schemas.microsoft.com/office/drawing/2014/main" id="{49F5D505-2CC7-1A30-0675-D5E4A47AF735}"/>
                </a:ext>
              </a:extLst>
            </p:cNvPr>
            <p:cNvCxnSpPr>
              <a:cxnSpLocks/>
              <a:stCxn id="23" idx="2"/>
              <a:endCxn id="27" idx="1"/>
            </p:cNvCxnSpPr>
            <p:nvPr/>
          </p:nvCxnSpPr>
          <p:spPr>
            <a:xfrm rot="16200000" flipH="1">
              <a:off x="5023615" y="191753"/>
              <a:ext cx="684382" cy="5637253"/>
            </a:xfrm>
            <a:prstGeom prst="bentConnector2">
              <a:avLst/>
            </a:prstGeom>
          </p:spPr>
          <p:style>
            <a:lnRef idx="2">
              <a:schemeClr val="dk1"/>
            </a:lnRef>
            <a:fillRef idx="0">
              <a:schemeClr val="dk1"/>
            </a:fillRef>
            <a:effectRef idx="1">
              <a:schemeClr val="dk1"/>
            </a:effectRef>
            <a:fontRef idx="minor">
              <a:schemeClr val="tx1"/>
            </a:fontRef>
          </p:style>
        </p:cxnSp>
        <p:sp>
          <p:nvSpPr>
            <p:cNvPr id="18" name="右矢印 17">
              <a:extLst>
                <a:ext uri="{FF2B5EF4-FFF2-40B4-BE49-F238E27FC236}">
                  <a16:creationId xmlns:a16="http://schemas.microsoft.com/office/drawing/2014/main" id="{2FCF80F4-5694-AF73-CE87-11173FF2EBED}"/>
                </a:ext>
              </a:extLst>
            </p:cNvPr>
            <p:cNvSpPr/>
            <p:nvPr/>
          </p:nvSpPr>
          <p:spPr>
            <a:xfrm>
              <a:off x="6058561" y="3425321"/>
              <a:ext cx="447676" cy="270453"/>
            </a:xfrm>
            <a:prstGeom prst="rightArrow">
              <a:avLst/>
            </a:prstGeom>
            <a:solidFill>
              <a:srgbClr val="084A56"/>
            </a:solidFill>
            <a:ln>
              <a:solidFill>
                <a:srgbClr val="084A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84A56"/>
                </a:solidFill>
              </a:endParaRPr>
            </a:p>
          </p:txBody>
        </p:sp>
        <p:sp>
          <p:nvSpPr>
            <p:cNvPr id="19" name="右矢印 18">
              <a:extLst>
                <a:ext uri="{FF2B5EF4-FFF2-40B4-BE49-F238E27FC236}">
                  <a16:creationId xmlns:a16="http://schemas.microsoft.com/office/drawing/2014/main" id="{493F9855-0D2C-8561-2A8C-3EC6BF7DD375}"/>
                </a:ext>
              </a:extLst>
            </p:cNvPr>
            <p:cNvSpPr/>
            <p:nvPr/>
          </p:nvSpPr>
          <p:spPr>
            <a:xfrm rot="10800000">
              <a:off x="3685897" y="2521279"/>
              <a:ext cx="487422" cy="270453"/>
            </a:xfrm>
            <a:prstGeom prst="rightArrow">
              <a:avLst/>
            </a:prstGeom>
            <a:solidFill>
              <a:srgbClr val="FB5451"/>
            </a:solidFill>
            <a:ln>
              <a:solidFill>
                <a:srgbClr val="FB54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0" name="右矢印 19">
              <a:extLst>
                <a:ext uri="{FF2B5EF4-FFF2-40B4-BE49-F238E27FC236}">
                  <a16:creationId xmlns:a16="http://schemas.microsoft.com/office/drawing/2014/main" id="{63F2CCB2-B5A3-C0CD-0A8F-66262F55BD46}"/>
                </a:ext>
              </a:extLst>
            </p:cNvPr>
            <p:cNvSpPr/>
            <p:nvPr/>
          </p:nvSpPr>
          <p:spPr>
            <a:xfrm>
              <a:off x="3704868" y="2065684"/>
              <a:ext cx="487422" cy="270453"/>
            </a:xfrm>
            <a:prstGeom prst="rightArrow">
              <a:avLst/>
            </a:prstGeom>
            <a:solidFill>
              <a:srgbClr val="FB5451"/>
            </a:solidFill>
            <a:ln>
              <a:solidFill>
                <a:srgbClr val="FB54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1" name="右矢印 20">
              <a:extLst>
                <a:ext uri="{FF2B5EF4-FFF2-40B4-BE49-F238E27FC236}">
                  <a16:creationId xmlns:a16="http://schemas.microsoft.com/office/drawing/2014/main" id="{85AE20AE-AAEC-1FA8-47FE-B2A31229DC84}"/>
                </a:ext>
              </a:extLst>
            </p:cNvPr>
            <p:cNvSpPr/>
            <p:nvPr/>
          </p:nvSpPr>
          <p:spPr>
            <a:xfrm rot="12885619">
              <a:off x="7098658" y="2769019"/>
              <a:ext cx="487422" cy="270453"/>
            </a:xfrm>
            <a:prstGeom prst="rightArrow">
              <a:avLst/>
            </a:prstGeom>
            <a:solidFill>
              <a:srgbClr val="FB5451"/>
            </a:solidFill>
            <a:ln>
              <a:solidFill>
                <a:srgbClr val="FB54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22" name="右矢印 21">
              <a:extLst>
                <a:ext uri="{FF2B5EF4-FFF2-40B4-BE49-F238E27FC236}">
                  <a16:creationId xmlns:a16="http://schemas.microsoft.com/office/drawing/2014/main" id="{6C9582C0-616F-9F8C-FAA2-325330A77E06}"/>
                </a:ext>
              </a:extLst>
            </p:cNvPr>
            <p:cNvSpPr/>
            <p:nvPr/>
          </p:nvSpPr>
          <p:spPr>
            <a:xfrm rot="2215215">
              <a:off x="7290369" y="2403262"/>
              <a:ext cx="487422" cy="270453"/>
            </a:xfrm>
            <a:prstGeom prst="rightArrow">
              <a:avLst/>
            </a:prstGeom>
            <a:solidFill>
              <a:srgbClr val="FB5451"/>
            </a:solidFill>
            <a:ln>
              <a:solidFill>
                <a:srgbClr val="FB54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grpSp>
    </p:spTree>
    <p:extLst>
      <p:ext uri="{BB962C8B-B14F-4D97-AF65-F5344CB8AC3E}">
        <p14:creationId xmlns:p14="http://schemas.microsoft.com/office/powerpoint/2010/main" val="156605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latin typeface="Meiryo" panose="020B0604030504040204" pitchFamily="34" charset="-128"/>
                <a:ea typeface="Meiryo" panose="020B0604030504040204" pitchFamily="34" charset="-128"/>
              </a:rPr>
              <a:t>提案：</a:t>
            </a:r>
            <a:r>
              <a:rPr kumimoji="1" lang="en-US" altLang="ja-JP" sz="3600" dirty="0" err="1">
                <a:latin typeface="Meiryo" panose="020B0604030504040204" pitchFamily="34" charset="-128"/>
                <a:ea typeface="Meiryo" panose="020B0604030504040204" pitchFamily="34" charset="-128"/>
              </a:rPr>
              <a:t>uBPF</a:t>
            </a:r>
            <a:r>
              <a:rPr kumimoji="1" lang="en-US" altLang="ja-JP" sz="3600" dirty="0">
                <a:latin typeface="Meiryo" panose="020B0604030504040204" pitchFamily="34" charset="-128"/>
                <a:ea typeface="Meiryo" panose="020B0604030504040204" pitchFamily="34" charset="-128"/>
              </a:rPr>
              <a:t>-SV</a:t>
            </a:r>
            <a:endParaRPr kumimoji="1" lang="ja-JP" altLang="en-US" sz="3600"/>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719492" cy="3330832"/>
          </a:xfrm>
        </p:spPr>
        <p:txBody>
          <a:bodyPr>
            <a:normAutofit/>
          </a:bodyPr>
          <a:lstStyle/>
          <a:p>
            <a:r>
              <a:rPr lang="en-US" altLang="ja-JP" dirty="0">
                <a:latin typeface="Meiryo" panose="020B0604030504040204" pitchFamily="34" charset="-128"/>
                <a:ea typeface="Meiryo" panose="020B0604030504040204" pitchFamily="34" charset="-128"/>
              </a:rPr>
              <a:t>BIOS</a:t>
            </a:r>
            <a:r>
              <a:rPr lang="ja-JP" altLang="en-US">
                <a:latin typeface="Meiryo" panose="020B0604030504040204" pitchFamily="34" charset="-128"/>
                <a:ea typeface="Meiryo" panose="020B0604030504040204" pitchFamily="34" charset="-128"/>
              </a:rPr>
              <a:t>に</a:t>
            </a:r>
            <a:r>
              <a:rPr lang="en-US" altLang="ja-JP" dirty="0">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プログラムを送り込み，メモリデータを一括取得</a:t>
            </a:r>
            <a:endParaRPr lang="en-US" altLang="ja-JP" dirty="0">
              <a:latin typeface="Meiryo" panose="020B0604030504040204" pitchFamily="34" charset="-128"/>
              <a:ea typeface="Meiryo" panose="020B0604030504040204" pitchFamily="34" charset="-128"/>
            </a:endParaRPr>
          </a:p>
          <a:p>
            <a:pPr lvl="1"/>
            <a:r>
              <a:rPr lang="en-US" altLang="ja-JP" dirty="0">
                <a:latin typeface="+mn-ea"/>
                <a:ea typeface="+mn-ea"/>
              </a:rPr>
              <a:t>BIOS</a:t>
            </a:r>
            <a:r>
              <a:rPr lang="ja-JP" altLang="en-US">
                <a:latin typeface="+mn-ea"/>
                <a:ea typeface="+mn-ea"/>
              </a:rPr>
              <a:t>内のエージェントが</a:t>
            </a:r>
            <a:r>
              <a:rPr lang="en-US" altLang="ja-JP" dirty="0" err="1">
                <a:latin typeface="+mn-ea"/>
                <a:ea typeface="+mn-ea"/>
              </a:rPr>
              <a:t>uBPF</a:t>
            </a:r>
            <a:r>
              <a:rPr lang="ja-JP" altLang="en-US">
                <a:latin typeface="+mn-ea"/>
                <a:ea typeface="+mn-ea"/>
              </a:rPr>
              <a:t>プログラムを実行</a:t>
            </a:r>
            <a:endParaRPr lang="en-US" altLang="ja-JP" dirty="0">
              <a:latin typeface="+mn-ea"/>
              <a:ea typeface="+mn-ea"/>
            </a:endParaRPr>
          </a:p>
          <a:p>
            <a:pPr lvl="1"/>
            <a:r>
              <a:rPr lang="en-US" altLang="ja-JP" dirty="0" err="1">
                <a:latin typeface="+mn-ea"/>
                <a:ea typeface="+mn-ea"/>
              </a:rPr>
              <a:t>uBPF</a:t>
            </a:r>
            <a:r>
              <a:rPr lang="ja-JP" altLang="en-US">
                <a:latin typeface="+mn-ea"/>
                <a:ea typeface="+mn-ea"/>
              </a:rPr>
              <a:t>プログラムが</a:t>
            </a:r>
            <a:r>
              <a:rPr lang="en-US" altLang="ja-JP" dirty="0">
                <a:latin typeface="+mn-ea"/>
                <a:ea typeface="+mn-ea"/>
              </a:rPr>
              <a:t>OS</a:t>
            </a:r>
            <a:r>
              <a:rPr lang="ja-JP" altLang="en-US">
                <a:latin typeface="+mn-ea"/>
                <a:ea typeface="+mn-ea"/>
              </a:rPr>
              <a:t>データを解析してメモリデータを収集</a:t>
            </a:r>
          </a:p>
          <a:p>
            <a:pPr lvl="1"/>
            <a:r>
              <a:rPr lang="ja-JP" altLang="en-US">
                <a:latin typeface="+mn-ea"/>
                <a:ea typeface="+mn-ea"/>
              </a:rPr>
              <a:t>１つずつ取得するより</a:t>
            </a:r>
            <a:r>
              <a:rPr lang="en-US" altLang="ja-JP" dirty="0">
                <a:latin typeface="+mn-ea"/>
                <a:ea typeface="+mn-ea"/>
              </a:rPr>
              <a:t>SMI</a:t>
            </a:r>
            <a:r>
              <a:rPr lang="ja-JP" altLang="en-US">
                <a:latin typeface="+mn-ea"/>
                <a:ea typeface="+mn-ea"/>
              </a:rPr>
              <a:t>の挿入回数を減らせるため監視性能が向上</a:t>
            </a:r>
          </a:p>
          <a:p>
            <a:r>
              <a:rPr lang="ja-JP" altLang="en-US">
                <a:latin typeface="+mn-ea"/>
                <a:ea typeface="+mn-ea"/>
              </a:rPr>
              <a:t>ロード時に</a:t>
            </a:r>
            <a:r>
              <a:rPr lang="en-US" altLang="ja-JP" dirty="0" err="1">
                <a:latin typeface="+mn-ea"/>
                <a:ea typeface="+mn-ea"/>
              </a:rPr>
              <a:t>uBPF</a:t>
            </a:r>
            <a:r>
              <a:rPr lang="ja-JP" altLang="en-US">
                <a:latin typeface="+mn-ea"/>
                <a:ea typeface="+mn-ea"/>
              </a:rPr>
              <a:t>プログラムを検証し，</a:t>
            </a:r>
            <a:r>
              <a:rPr lang="en-US" altLang="ja-JP" dirty="0">
                <a:latin typeface="+mn-ea"/>
                <a:ea typeface="+mn-ea"/>
              </a:rPr>
              <a:t>BIOS</a:t>
            </a:r>
            <a:r>
              <a:rPr lang="ja-JP" altLang="en-US">
                <a:latin typeface="+mn-ea"/>
                <a:ea typeface="+mn-ea"/>
              </a:rPr>
              <a:t>内で安全に実行</a:t>
            </a:r>
          </a:p>
          <a:p>
            <a:pPr lvl="1"/>
            <a:r>
              <a:rPr lang="en-US" altLang="ja-JP" dirty="0">
                <a:latin typeface="+mn-ea"/>
                <a:ea typeface="+mn-ea"/>
              </a:rPr>
              <a:t>CPU</a:t>
            </a:r>
            <a:r>
              <a:rPr lang="ja-JP" altLang="en-US">
                <a:latin typeface="+mn-ea"/>
                <a:ea typeface="+mn-ea"/>
              </a:rPr>
              <a:t>のシステム管理モードにより</a:t>
            </a:r>
            <a:r>
              <a:rPr lang="en-US" altLang="ja-JP" dirty="0" err="1">
                <a:latin typeface="+mn-ea"/>
                <a:ea typeface="+mn-ea"/>
              </a:rPr>
              <a:t>uBPF</a:t>
            </a:r>
            <a:r>
              <a:rPr lang="ja-JP" altLang="en-US">
                <a:latin typeface="+mn-ea"/>
                <a:ea typeface="+mn-ea"/>
              </a:rPr>
              <a:t>プログラムをシステムから保護</a:t>
            </a:r>
          </a:p>
          <a:p>
            <a:pPr lvl="1"/>
            <a:endParaRPr lang="ja-JP" altLang="en-US" dirty="0">
              <a:latin typeface="+mn-ea"/>
              <a:ea typeface="+mn-ea"/>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5</a:t>
            </a:fld>
            <a:endParaRPr kumimoji="1" lang="ja-JP" altLang="en-US"/>
          </a:p>
        </p:txBody>
      </p:sp>
      <p:grpSp>
        <p:nvGrpSpPr>
          <p:cNvPr id="24" name="グループ化 23">
            <a:extLst>
              <a:ext uri="{FF2B5EF4-FFF2-40B4-BE49-F238E27FC236}">
                <a16:creationId xmlns:a16="http://schemas.microsoft.com/office/drawing/2014/main" id="{4A8E9315-0D85-4E0A-79CD-08934937CC24}"/>
              </a:ext>
            </a:extLst>
          </p:cNvPr>
          <p:cNvGrpSpPr/>
          <p:nvPr/>
        </p:nvGrpSpPr>
        <p:grpSpPr>
          <a:xfrm>
            <a:off x="1590009" y="3944139"/>
            <a:ext cx="9112461" cy="2775639"/>
            <a:chOff x="1778864" y="3068992"/>
            <a:chExt cx="9112461" cy="2775639"/>
          </a:xfrm>
        </p:grpSpPr>
        <p:grpSp>
          <p:nvGrpSpPr>
            <p:cNvPr id="25" name="グループ化 24">
              <a:extLst>
                <a:ext uri="{FF2B5EF4-FFF2-40B4-BE49-F238E27FC236}">
                  <a16:creationId xmlns:a16="http://schemas.microsoft.com/office/drawing/2014/main" id="{594265AD-F952-EB24-BEEF-A4DAB5D4D5CE}"/>
                </a:ext>
              </a:extLst>
            </p:cNvPr>
            <p:cNvGrpSpPr/>
            <p:nvPr/>
          </p:nvGrpSpPr>
          <p:grpSpPr>
            <a:xfrm>
              <a:off x="1778864" y="3068992"/>
              <a:ext cx="9112461" cy="2775639"/>
              <a:chOff x="1858377" y="3844244"/>
              <a:chExt cx="9112461" cy="2775639"/>
            </a:xfrm>
          </p:grpSpPr>
          <p:sp>
            <p:nvSpPr>
              <p:cNvPr id="28" name="正方形/長方形 27">
                <a:extLst>
                  <a:ext uri="{FF2B5EF4-FFF2-40B4-BE49-F238E27FC236}">
                    <a16:creationId xmlns:a16="http://schemas.microsoft.com/office/drawing/2014/main" id="{470E6AFC-2F98-3D57-540F-850981452598}"/>
                  </a:ext>
                </a:extLst>
              </p:cNvPr>
              <p:cNvSpPr/>
              <p:nvPr/>
            </p:nvSpPr>
            <p:spPr>
              <a:xfrm>
                <a:off x="4733086" y="4383027"/>
                <a:ext cx="2374351" cy="725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n-ea"/>
                </a:endParaRPr>
              </a:p>
            </p:txBody>
          </p:sp>
          <p:sp>
            <p:nvSpPr>
              <p:cNvPr id="29" name="四角形: 角を丸くする 6">
                <a:extLst>
                  <a:ext uri="{FF2B5EF4-FFF2-40B4-BE49-F238E27FC236}">
                    <a16:creationId xmlns:a16="http://schemas.microsoft.com/office/drawing/2014/main" id="{3009CDF5-5A42-EDE9-F70B-505BD79725AF}"/>
                  </a:ext>
                </a:extLst>
              </p:cNvPr>
              <p:cNvSpPr/>
              <p:nvPr/>
            </p:nvSpPr>
            <p:spPr>
              <a:xfrm>
                <a:off x="1858377" y="4255511"/>
                <a:ext cx="2059055" cy="999671"/>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30" name="TextBox 12">
                <a:extLst>
                  <a:ext uri="{FF2B5EF4-FFF2-40B4-BE49-F238E27FC236}">
                    <a16:creationId xmlns:a16="http://schemas.microsoft.com/office/drawing/2014/main" id="{D6920F05-92C0-9D5A-976C-A1A09FD0791C}"/>
                  </a:ext>
                </a:extLst>
              </p:cNvPr>
              <p:cNvSpPr txBox="1"/>
              <p:nvPr/>
            </p:nvSpPr>
            <p:spPr>
              <a:xfrm>
                <a:off x="2372729" y="3844244"/>
                <a:ext cx="979755" cy="369332"/>
              </a:xfrm>
              <a:prstGeom prst="rect">
                <a:avLst/>
              </a:prstGeom>
              <a:noFill/>
            </p:spPr>
            <p:txBody>
              <a:bodyPr wrap="none" rtlCol="0">
                <a:spAutoFit/>
              </a:bodyPr>
              <a:lstStyle/>
              <a:p>
                <a:r>
                  <a:rPr lang="en-JP" dirty="0">
                    <a:latin typeface="+mn-ea"/>
                  </a:rPr>
                  <a:t>IDS VM</a:t>
                </a:r>
              </a:p>
            </p:txBody>
          </p:sp>
          <p:grpSp>
            <p:nvGrpSpPr>
              <p:cNvPr id="39" name="グループ化 38">
                <a:extLst>
                  <a:ext uri="{FF2B5EF4-FFF2-40B4-BE49-F238E27FC236}">
                    <a16:creationId xmlns:a16="http://schemas.microsoft.com/office/drawing/2014/main" id="{1AD012DE-9FE9-D570-8DB5-19417DD58A43}"/>
                  </a:ext>
                </a:extLst>
              </p:cNvPr>
              <p:cNvGrpSpPr/>
              <p:nvPr/>
            </p:nvGrpSpPr>
            <p:grpSpPr>
              <a:xfrm>
                <a:off x="2164239" y="4030512"/>
                <a:ext cx="8806599" cy="2589371"/>
                <a:chOff x="2041400" y="3551073"/>
                <a:chExt cx="8806599" cy="2925176"/>
              </a:xfrm>
            </p:grpSpPr>
            <p:sp>
              <p:nvSpPr>
                <p:cNvPr id="43" name="正方形/長方形 42">
                  <a:extLst>
                    <a:ext uri="{FF2B5EF4-FFF2-40B4-BE49-F238E27FC236}">
                      <a16:creationId xmlns:a16="http://schemas.microsoft.com/office/drawing/2014/main" id="{2EEAA967-DD2C-A45D-CDBC-F51C38BC0210}"/>
                    </a:ext>
                  </a:extLst>
                </p:cNvPr>
                <p:cNvSpPr/>
                <p:nvPr/>
              </p:nvSpPr>
              <p:spPr>
                <a:xfrm>
                  <a:off x="2041400" y="4096257"/>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IDS</a:t>
                  </a:r>
                  <a:endParaRPr kumimoji="1" lang="ja-JP" altLang="en-US">
                    <a:solidFill>
                      <a:schemeClr val="tx1"/>
                    </a:solidFill>
                    <a:latin typeface="+mn-ea"/>
                  </a:endParaRPr>
                </a:p>
              </p:txBody>
            </p:sp>
            <p:sp>
              <p:nvSpPr>
                <p:cNvPr id="44" name="四角形: 角を丸くする 6">
                  <a:extLst>
                    <a:ext uri="{FF2B5EF4-FFF2-40B4-BE49-F238E27FC236}">
                      <a16:creationId xmlns:a16="http://schemas.microsoft.com/office/drawing/2014/main" id="{A2F686AA-E97E-E3F2-F327-460DE088B702}"/>
                    </a:ext>
                  </a:extLst>
                </p:cNvPr>
                <p:cNvSpPr/>
                <p:nvPr/>
              </p:nvSpPr>
              <p:spPr>
                <a:xfrm>
                  <a:off x="8259598" y="3925893"/>
                  <a:ext cx="2588401" cy="2550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45" name="正方形/長方形 7">
                  <a:extLst>
                    <a:ext uri="{FF2B5EF4-FFF2-40B4-BE49-F238E27FC236}">
                      <a16:creationId xmlns:a16="http://schemas.microsoft.com/office/drawing/2014/main" id="{A7E9C7B6-66A1-FBE0-E9A9-2E48BCE1CC69}"/>
                    </a:ext>
                  </a:extLst>
                </p:cNvPr>
                <p:cNvSpPr/>
                <p:nvPr/>
              </p:nvSpPr>
              <p:spPr>
                <a:xfrm>
                  <a:off x="8844687" y="4011881"/>
                  <a:ext cx="1418221" cy="391283"/>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n-ea"/>
                    </a:rPr>
                    <a:t>システム</a:t>
                  </a:r>
                </a:p>
              </p:txBody>
            </p:sp>
            <p:sp>
              <p:nvSpPr>
                <p:cNvPr id="49" name="テキスト ボックス 11">
                  <a:extLst>
                    <a:ext uri="{FF2B5EF4-FFF2-40B4-BE49-F238E27FC236}">
                      <a16:creationId xmlns:a16="http://schemas.microsoft.com/office/drawing/2014/main" id="{42AF1849-4F8D-D6AE-211A-AC8ED82034E4}"/>
                    </a:ext>
                  </a:extLst>
                </p:cNvPr>
                <p:cNvSpPr txBox="1"/>
                <p:nvPr/>
              </p:nvSpPr>
              <p:spPr>
                <a:xfrm>
                  <a:off x="8848384" y="3576587"/>
                  <a:ext cx="1512424" cy="417230"/>
                </a:xfrm>
                <a:prstGeom prst="rect">
                  <a:avLst/>
                </a:prstGeom>
                <a:noFill/>
              </p:spPr>
              <p:txBody>
                <a:bodyPr wrap="square" rtlCol="0">
                  <a:spAutoFit/>
                </a:bodyPr>
                <a:lstStyle/>
                <a:p>
                  <a:r>
                    <a:rPr lang="ja-JP" altLang="en-US">
                      <a:latin typeface="+mn-ea"/>
                    </a:rPr>
                    <a:t>監視対象</a:t>
                  </a:r>
                  <a:r>
                    <a:rPr lang="en-US" altLang="ja-JP">
                      <a:latin typeface="+mn-ea"/>
                    </a:rPr>
                    <a:t>VM</a:t>
                  </a:r>
                  <a:endParaRPr kumimoji="1" lang="ja-JP" altLang="en-US">
                    <a:latin typeface="+mn-ea"/>
                  </a:endParaRPr>
                </a:p>
              </p:txBody>
            </p:sp>
            <p:sp>
              <p:nvSpPr>
                <p:cNvPr id="50" name="正方形/長方形 14">
                  <a:extLst>
                    <a:ext uri="{FF2B5EF4-FFF2-40B4-BE49-F238E27FC236}">
                      <a16:creationId xmlns:a16="http://schemas.microsoft.com/office/drawing/2014/main" id="{FAAAF396-11BC-9D31-6DAE-F0B73D24FA04}"/>
                    </a:ext>
                  </a:extLst>
                </p:cNvPr>
                <p:cNvSpPr/>
                <p:nvPr/>
              </p:nvSpPr>
              <p:spPr>
                <a:xfrm>
                  <a:off x="8529366" y="5777343"/>
                  <a:ext cx="2048862" cy="412477"/>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solidFill>
                        <a:schemeClr val="tx1"/>
                      </a:solidFill>
                      <a:latin typeface="+mn-ea"/>
                    </a:rPr>
                    <a:t>エージェント</a:t>
                  </a:r>
                  <a:endParaRPr kumimoji="1" lang="ja-JP" altLang="en-US">
                    <a:solidFill>
                      <a:schemeClr val="tx1"/>
                    </a:solidFill>
                    <a:latin typeface="+mn-ea"/>
                  </a:endParaRPr>
                </a:p>
              </p:txBody>
            </p:sp>
            <p:cxnSp>
              <p:nvCxnSpPr>
                <p:cNvPr id="53" name="直線矢印コネクタ 52">
                  <a:extLst>
                    <a:ext uri="{FF2B5EF4-FFF2-40B4-BE49-F238E27FC236}">
                      <a16:creationId xmlns:a16="http://schemas.microsoft.com/office/drawing/2014/main" id="{D370DE3E-EB02-1AE5-5713-83C1949CE431}"/>
                    </a:ext>
                  </a:extLst>
                </p:cNvPr>
                <p:cNvCxnSpPr>
                  <a:cxnSpLocks/>
                  <a:stCxn id="43" idx="3"/>
                </p:cNvCxnSpPr>
                <p:nvPr/>
              </p:nvCxnSpPr>
              <p:spPr>
                <a:xfrm>
                  <a:off x="3499263" y="4359362"/>
                  <a:ext cx="1110984"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4" name="テキスト ボックス 53">
                  <a:extLst>
                    <a:ext uri="{FF2B5EF4-FFF2-40B4-BE49-F238E27FC236}">
                      <a16:creationId xmlns:a16="http://schemas.microsoft.com/office/drawing/2014/main" id="{1DAF54BF-5EB4-3104-F11B-69DFB40DF4D5}"/>
                    </a:ext>
                  </a:extLst>
                </p:cNvPr>
                <p:cNvSpPr txBox="1"/>
                <p:nvPr/>
              </p:nvSpPr>
              <p:spPr>
                <a:xfrm>
                  <a:off x="5128008" y="3551073"/>
                  <a:ext cx="1338828" cy="417230"/>
                </a:xfrm>
                <a:prstGeom prst="rect">
                  <a:avLst/>
                </a:prstGeom>
                <a:noFill/>
              </p:spPr>
              <p:txBody>
                <a:bodyPr wrap="none" rtlCol="0">
                  <a:spAutoFit/>
                </a:bodyPr>
                <a:lstStyle/>
                <a:p>
                  <a:r>
                    <a:rPr kumimoji="1" lang="ja-JP" altLang="en-US">
                      <a:latin typeface="+mn-ea"/>
                    </a:rPr>
                    <a:t>共有メモリ</a:t>
                  </a:r>
                </a:p>
              </p:txBody>
            </p:sp>
          </p:grpSp>
          <p:cxnSp>
            <p:nvCxnSpPr>
              <p:cNvPr id="40" name="直線矢印コネクタ 39">
                <a:extLst>
                  <a:ext uri="{FF2B5EF4-FFF2-40B4-BE49-F238E27FC236}">
                    <a16:creationId xmlns:a16="http://schemas.microsoft.com/office/drawing/2014/main" id="{595F5FD4-BF41-1EF5-98A8-A162F30641AD}"/>
                  </a:ext>
                </a:extLst>
              </p:cNvPr>
              <p:cNvCxnSpPr>
                <a:cxnSpLocks/>
                <a:stCxn id="28" idx="3"/>
                <a:endCxn id="50" idx="1"/>
              </p:cNvCxnSpPr>
              <p:nvPr/>
            </p:nvCxnSpPr>
            <p:spPr>
              <a:xfrm>
                <a:off x="7107437" y="4746007"/>
                <a:ext cx="1544768" cy="1437765"/>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Elbow Connector 13">
                <a:extLst>
                  <a:ext uri="{FF2B5EF4-FFF2-40B4-BE49-F238E27FC236}">
                    <a16:creationId xmlns:a16="http://schemas.microsoft.com/office/drawing/2014/main" id="{2DF7F2F2-C052-DE24-57A0-08F7DE2F027C}"/>
                  </a:ext>
                </a:extLst>
              </p:cNvPr>
              <p:cNvCxnSpPr/>
              <p:nvPr/>
            </p:nvCxnSpPr>
            <p:spPr>
              <a:xfrm rot="16200000" flipH="1">
                <a:off x="5140955" y="2770878"/>
                <a:ext cx="1245261" cy="5740829"/>
              </a:xfrm>
              <a:prstGeom prst="bentConnector2">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テキスト ボックス 41">
                <a:extLst>
                  <a:ext uri="{FF2B5EF4-FFF2-40B4-BE49-F238E27FC236}">
                    <a16:creationId xmlns:a16="http://schemas.microsoft.com/office/drawing/2014/main" id="{48B7F561-0F84-4742-8201-053BFD16C564}"/>
                  </a:ext>
                </a:extLst>
              </p:cNvPr>
              <p:cNvSpPr txBox="1"/>
              <p:nvPr/>
            </p:nvSpPr>
            <p:spPr>
              <a:xfrm>
                <a:off x="6107573" y="5846024"/>
                <a:ext cx="732927" cy="369332"/>
              </a:xfrm>
              <a:prstGeom prst="rect">
                <a:avLst/>
              </a:prstGeom>
              <a:noFill/>
            </p:spPr>
            <p:txBody>
              <a:bodyPr wrap="square" rtlCol="0">
                <a:spAutoFit/>
              </a:bodyPr>
              <a:lstStyle/>
              <a:p>
                <a:r>
                  <a:rPr kumimoji="1" lang="en-US" altLang="ja-JP" dirty="0">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grpSp>
        <p:sp>
          <p:nvSpPr>
            <p:cNvPr id="26" name="正方形/長方形 25">
              <a:extLst>
                <a:ext uri="{FF2B5EF4-FFF2-40B4-BE49-F238E27FC236}">
                  <a16:creationId xmlns:a16="http://schemas.microsoft.com/office/drawing/2014/main" id="{FED53202-BC4A-FCCD-FF07-6AAA4171E7C2}"/>
                </a:ext>
              </a:extLst>
            </p:cNvPr>
            <p:cNvSpPr/>
            <p:nvPr/>
          </p:nvSpPr>
          <p:spPr>
            <a:xfrm>
              <a:off x="8579656" y="4513051"/>
              <a:ext cx="2041897" cy="567312"/>
            </a:xfrm>
            <a:prstGeom prst="rect">
              <a:avLst/>
            </a:prstGeom>
            <a:solidFill>
              <a:schemeClr val="accent3">
                <a:lumMod val="20000"/>
                <a:lumOff val="8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kumimoji="1" lang="en-US" altLang="ja-JP" dirty="0">
                  <a:solidFill>
                    <a:schemeClr val="tx1"/>
                  </a:solidFill>
                  <a:latin typeface="+mn-ea"/>
                </a:rPr>
                <a:t>uBPF</a:t>
              </a:r>
            </a:p>
            <a:p>
              <a:pPr algn="ctr"/>
              <a:r>
                <a:rPr lang="ja-JP" altLang="en-US">
                  <a:solidFill>
                    <a:schemeClr val="tx1"/>
                  </a:solidFill>
                  <a:latin typeface="+mn-ea"/>
                </a:rPr>
                <a:t>プログラム</a:t>
              </a:r>
              <a:endParaRPr kumimoji="1" lang="ja-JP" altLang="en-US">
                <a:solidFill>
                  <a:schemeClr val="tx1"/>
                </a:solidFill>
                <a:latin typeface="+mn-ea"/>
              </a:endParaRPr>
            </a:p>
          </p:txBody>
        </p:sp>
      </p:grpSp>
      <p:sp>
        <p:nvSpPr>
          <p:cNvPr id="55" name="正方形/長方形 7">
            <a:extLst>
              <a:ext uri="{FF2B5EF4-FFF2-40B4-BE49-F238E27FC236}">
                <a16:creationId xmlns:a16="http://schemas.microsoft.com/office/drawing/2014/main" id="{687E1C5E-DED4-FB90-B612-50C640C2182C}"/>
              </a:ext>
            </a:extLst>
          </p:cNvPr>
          <p:cNvSpPr/>
          <p:nvPr/>
        </p:nvSpPr>
        <p:spPr>
          <a:xfrm>
            <a:off x="4845047" y="4632106"/>
            <a:ext cx="1606169" cy="43877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n-ea"/>
              </a:rPr>
              <a:t>メモリデータ</a:t>
            </a:r>
          </a:p>
        </p:txBody>
      </p:sp>
      <p:sp>
        <p:nvSpPr>
          <p:cNvPr id="57" name="四角形: 対角を切り取る 15">
            <a:extLst>
              <a:ext uri="{FF2B5EF4-FFF2-40B4-BE49-F238E27FC236}">
                <a16:creationId xmlns:a16="http://schemas.microsoft.com/office/drawing/2014/main" id="{30351EEF-5B25-E7C9-C194-A4F9C9683EE5}"/>
              </a:ext>
            </a:extLst>
          </p:cNvPr>
          <p:cNvSpPr/>
          <p:nvPr/>
        </p:nvSpPr>
        <p:spPr>
          <a:xfrm>
            <a:off x="8207494" y="5119275"/>
            <a:ext cx="2356178" cy="1496424"/>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latin typeface="+mn-ea"/>
            </a:endParaRPr>
          </a:p>
        </p:txBody>
      </p:sp>
      <p:sp>
        <p:nvSpPr>
          <p:cNvPr id="58" name="正方形/長方形 16">
            <a:extLst>
              <a:ext uri="{FF2B5EF4-FFF2-40B4-BE49-F238E27FC236}">
                <a16:creationId xmlns:a16="http://schemas.microsoft.com/office/drawing/2014/main" id="{A42C9217-E446-BD63-0469-E1406EEFF08A}"/>
              </a:ext>
            </a:extLst>
          </p:cNvPr>
          <p:cNvSpPr/>
          <p:nvPr/>
        </p:nvSpPr>
        <p:spPr>
          <a:xfrm>
            <a:off x="8161194" y="4954371"/>
            <a:ext cx="782653" cy="3101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BIOS</a:t>
            </a:r>
            <a:endParaRPr kumimoji="1" lang="ja-JP" altLang="en-US">
              <a:solidFill>
                <a:schemeClr val="tx1"/>
              </a:solidFill>
              <a:latin typeface="+mn-ea"/>
            </a:endParaRPr>
          </a:p>
        </p:txBody>
      </p:sp>
    </p:spTree>
    <p:extLst>
      <p:ext uri="{BB962C8B-B14F-4D97-AF65-F5344CB8AC3E}">
        <p14:creationId xmlns:p14="http://schemas.microsoft.com/office/powerpoint/2010/main" val="80572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en-US" altLang="ja-JP" sz="3600" dirty="0" err="1">
                <a:latin typeface="+mn-ea"/>
                <a:ea typeface="+mn-ea"/>
              </a:rPr>
              <a:t>uBPF</a:t>
            </a:r>
            <a:r>
              <a:rPr lang="ja-JP" altLang="en-US" sz="3600">
                <a:latin typeface="+mn-ea"/>
                <a:ea typeface="+mn-ea"/>
              </a:rPr>
              <a:t>プログラムを用いた一括取得</a:t>
            </a:r>
            <a:endParaRPr kumimoji="1" lang="ja-JP" altLang="en-US" sz="3600">
              <a:latin typeface="+mn-ea"/>
              <a:ea typeface="+mn-ea"/>
            </a:endParaRP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4028414"/>
          </a:xfrm>
        </p:spPr>
        <p:txBody>
          <a:bodyPr>
            <a:normAutofit/>
          </a:bodyPr>
          <a:lstStyle/>
          <a:p>
            <a:r>
              <a:rPr lang="en-US" altLang="ja-JP" dirty="0">
                <a:latin typeface="+mn-ea"/>
                <a:ea typeface="+mn-ea"/>
              </a:rPr>
              <a:t>IDS</a:t>
            </a:r>
            <a:r>
              <a:rPr lang="ja-JP" altLang="en-US">
                <a:latin typeface="+mn-ea"/>
                <a:ea typeface="+mn-ea"/>
              </a:rPr>
              <a:t>が必要とする</a:t>
            </a:r>
            <a:r>
              <a:rPr lang="en-US" altLang="ja-JP" dirty="0" err="1">
                <a:latin typeface="+mn-ea"/>
                <a:ea typeface="+mn-ea"/>
              </a:rPr>
              <a:t>uBPF</a:t>
            </a:r>
            <a:r>
              <a:rPr lang="ja-JP" altLang="en-US">
                <a:latin typeface="+mn-ea"/>
                <a:ea typeface="+mn-ea"/>
              </a:rPr>
              <a:t>プログラムを監視対象</a:t>
            </a:r>
            <a:r>
              <a:rPr lang="en-US" altLang="ja-JP" dirty="0">
                <a:latin typeface="+mn-ea"/>
                <a:ea typeface="+mn-ea"/>
              </a:rPr>
              <a:t>VM</a:t>
            </a:r>
            <a:r>
              <a:rPr lang="ja-JP" altLang="en-JP">
                <a:latin typeface="+mn-ea"/>
                <a:ea typeface="+mn-ea"/>
              </a:rPr>
              <a:t>に</a:t>
            </a:r>
            <a:r>
              <a:rPr lang="ja-JP" altLang="en-US">
                <a:latin typeface="+mn-ea"/>
                <a:ea typeface="+mn-ea"/>
              </a:rPr>
              <a:t>送り込む</a:t>
            </a:r>
            <a:endParaRPr lang="en-US" altLang="ja-JP" dirty="0">
              <a:latin typeface="+mn-ea"/>
              <a:ea typeface="+mn-ea"/>
            </a:endParaRPr>
          </a:p>
          <a:p>
            <a:pPr lvl="1"/>
            <a:r>
              <a:rPr lang="en-US" altLang="ja-JP" dirty="0" err="1">
                <a:latin typeface="+mn-ea"/>
                <a:ea typeface="+mn-ea"/>
              </a:rPr>
              <a:t>uBPF</a:t>
            </a:r>
            <a:r>
              <a:rPr lang="ja-JP" altLang="en-US">
                <a:latin typeface="+mn-ea"/>
                <a:ea typeface="+mn-ea"/>
              </a:rPr>
              <a:t>プログラムを共有メモリに格納し，監視対象</a:t>
            </a:r>
            <a:r>
              <a:rPr lang="en-US" altLang="ja-JP" dirty="0">
                <a:latin typeface="+mn-ea"/>
                <a:ea typeface="+mn-ea"/>
              </a:rPr>
              <a:t>VM</a:t>
            </a:r>
            <a:r>
              <a:rPr lang="ja-JP" altLang="en-US">
                <a:latin typeface="+mn-ea"/>
                <a:ea typeface="+mn-ea"/>
              </a:rPr>
              <a:t>に</a:t>
            </a:r>
            <a:r>
              <a:rPr lang="en-US" altLang="ja-JP" dirty="0">
                <a:latin typeface="+mn-ea"/>
                <a:ea typeface="+mn-ea"/>
              </a:rPr>
              <a:t>SMI</a:t>
            </a:r>
            <a:r>
              <a:rPr lang="ja-JP" altLang="en-US">
                <a:latin typeface="+mn-ea"/>
                <a:ea typeface="+mn-ea"/>
              </a:rPr>
              <a:t>を挿入</a:t>
            </a:r>
            <a:endParaRPr lang="en-US" altLang="ja-JP" dirty="0">
              <a:latin typeface="+mn-ea"/>
              <a:ea typeface="+mn-ea"/>
            </a:endParaRPr>
          </a:p>
          <a:p>
            <a:pPr lvl="1"/>
            <a:r>
              <a:rPr lang="en-US" altLang="ja-JP" dirty="0">
                <a:latin typeface="+mn-ea"/>
                <a:ea typeface="+mn-ea"/>
              </a:rPr>
              <a:t>BIOS</a:t>
            </a:r>
            <a:r>
              <a:rPr lang="ja-JP" altLang="en-US">
                <a:latin typeface="+mn-ea"/>
                <a:ea typeface="+mn-ea"/>
              </a:rPr>
              <a:t>内のエージェントが</a:t>
            </a:r>
            <a:r>
              <a:rPr lang="en-US" altLang="ja-JP" dirty="0" err="1">
                <a:latin typeface="+mn-ea"/>
                <a:ea typeface="+mn-ea"/>
              </a:rPr>
              <a:t>uBPF</a:t>
            </a:r>
            <a:r>
              <a:rPr lang="ja-JP" altLang="en-US">
                <a:latin typeface="+mn-ea"/>
                <a:ea typeface="+mn-ea"/>
              </a:rPr>
              <a:t>プログラムを</a:t>
            </a:r>
            <a:r>
              <a:rPr lang="en-US" altLang="ja-JP" dirty="0" err="1">
                <a:latin typeface="+mn-ea"/>
                <a:ea typeface="+mn-ea"/>
              </a:rPr>
              <a:t>uBPF</a:t>
            </a:r>
            <a:r>
              <a:rPr lang="ja-JP" altLang="en-US">
                <a:latin typeface="+mn-ea"/>
                <a:ea typeface="+mn-ea"/>
              </a:rPr>
              <a:t>ランタイムにロード</a:t>
            </a:r>
            <a:endParaRPr lang="en-US" altLang="ja-JP" dirty="0">
              <a:latin typeface="+mn-ea"/>
              <a:ea typeface="+mn-ea"/>
            </a:endParaRPr>
          </a:p>
          <a:p>
            <a:r>
              <a:rPr lang="en-US" altLang="ja-JP" dirty="0">
                <a:latin typeface="+mn-ea"/>
                <a:ea typeface="+mn-ea"/>
              </a:rPr>
              <a:t>IDS</a:t>
            </a:r>
            <a:r>
              <a:rPr lang="ja-JP" altLang="en-US">
                <a:latin typeface="+mn-ea"/>
                <a:ea typeface="+mn-ea"/>
              </a:rPr>
              <a:t>がエージェントにメモリデータの一括取得要求を送る</a:t>
            </a:r>
            <a:endParaRPr lang="en-US" altLang="ja-JP" dirty="0">
              <a:latin typeface="+mn-ea"/>
              <a:ea typeface="+mn-ea"/>
            </a:endParaRPr>
          </a:p>
          <a:p>
            <a:pPr lvl="1"/>
            <a:r>
              <a:rPr lang="ja-JP" altLang="en-US">
                <a:latin typeface="+mn-ea"/>
                <a:ea typeface="+mn-ea"/>
              </a:rPr>
              <a:t>要求を共有メモリに格納し，</a:t>
            </a:r>
            <a:r>
              <a:rPr lang="en-US" altLang="ja-JP" dirty="0">
                <a:latin typeface="+mn-ea"/>
                <a:ea typeface="+mn-ea"/>
              </a:rPr>
              <a:t>SMI</a:t>
            </a:r>
            <a:r>
              <a:rPr lang="ja-JP" altLang="en-US">
                <a:latin typeface="+mn-ea"/>
                <a:ea typeface="+mn-ea"/>
              </a:rPr>
              <a:t>を挿入して</a:t>
            </a:r>
            <a:r>
              <a:rPr lang="en-US" altLang="ja-JP" dirty="0" err="1">
                <a:latin typeface="+mn-ea"/>
                <a:ea typeface="+mn-ea"/>
              </a:rPr>
              <a:t>uBPF</a:t>
            </a:r>
            <a:r>
              <a:rPr lang="ja-JP" altLang="en-US">
                <a:latin typeface="+mn-ea"/>
                <a:ea typeface="+mn-ea"/>
              </a:rPr>
              <a:t>プログラムを実行</a:t>
            </a:r>
            <a:endParaRPr lang="en-US" altLang="ja-JP" dirty="0">
              <a:latin typeface="+mn-ea"/>
              <a:ea typeface="+mn-ea"/>
            </a:endParaRPr>
          </a:p>
          <a:p>
            <a:pPr lvl="1"/>
            <a:r>
              <a:rPr lang="en-US" altLang="ja-JP" dirty="0" err="1">
                <a:latin typeface="Meiryo" panose="020B0604030504040204" pitchFamily="34" charset="-128"/>
                <a:ea typeface="Meiryo" panose="020B0604030504040204" pitchFamily="34" charset="-128"/>
              </a:rPr>
              <a:t>uBPF</a:t>
            </a:r>
            <a:r>
              <a:rPr lang="ja-JP" altLang="en-US">
                <a:latin typeface="Meiryo" panose="020B0604030504040204" pitchFamily="34" charset="-128"/>
                <a:ea typeface="Meiryo" panose="020B0604030504040204" pitchFamily="34" charset="-128"/>
              </a:rPr>
              <a:t>プログラムが</a:t>
            </a:r>
            <a:r>
              <a:rPr lang="ja-JP" altLang="en-US"/>
              <a:t>収集したメモリデータを共有メモリに格納</a:t>
            </a:r>
            <a:endParaRPr lang="en-US" altLang="ja-JP"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latin typeface="+mn-ea"/>
              </a:rPr>
              <a:t>6</a:t>
            </a:fld>
            <a:endParaRPr kumimoji="1" lang="ja-JP" altLang="en-US">
              <a:latin typeface="+mn-ea"/>
            </a:endParaRPr>
          </a:p>
        </p:txBody>
      </p:sp>
      <p:grpSp>
        <p:nvGrpSpPr>
          <p:cNvPr id="16" name="グループ化 15">
            <a:extLst>
              <a:ext uri="{FF2B5EF4-FFF2-40B4-BE49-F238E27FC236}">
                <a16:creationId xmlns:a16="http://schemas.microsoft.com/office/drawing/2014/main" id="{7EA7C3DA-A5F2-0609-30BC-BD251A4D4188}"/>
              </a:ext>
            </a:extLst>
          </p:cNvPr>
          <p:cNvGrpSpPr/>
          <p:nvPr/>
        </p:nvGrpSpPr>
        <p:grpSpPr>
          <a:xfrm>
            <a:off x="1590009" y="3997304"/>
            <a:ext cx="9112461" cy="2775639"/>
            <a:chOff x="1858377" y="3844244"/>
            <a:chExt cx="9112461" cy="2775639"/>
          </a:xfrm>
        </p:grpSpPr>
        <p:sp>
          <p:nvSpPr>
            <p:cNvPr id="20" name="四角形: 角を丸くする 6">
              <a:extLst>
                <a:ext uri="{FF2B5EF4-FFF2-40B4-BE49-F238E27FC236}">
                  <a16:creationId xmlns:a16="http://schemas.microsoft.com/office/drawing/2014/main" id="{3918AB22-9556-80E2-A87E-8106ECA20B18}"/>
                </a:ext>
              </a:extLst>
            </p:cNvPr>
            <p:cNvSpPr/>
            <p:nvPr/>
          </p:nvSpPr>
          <p:spPr>
            <a:xfrm>
              <a:off x="1858377" y="4255511"/>
              <a:ext cx="2059055" cy="999671"/>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19" name="正方形/長方形 18">
              <a:extLst>
                <a:ext uri="{FF2B5EF4-FFF2-40B4-BE49-F238E27FC236}">
                  <a16:creationId xmlns:a16="http://schemas.microsoft.com/office/drawing/2014/main" id="{B92F334B-77B2-7828-5113-A6C2B92EC6B3}"/>
                </a:ext>
              </a:extLst>
            </p:cNvPr>
            <p:cNvSpPr/>
            <p:nvPr/>
          </p:nvSpPr>
          <p:spPr>
            <a:xfrm>
              <a:off x="4733086" y="4383027"/>
              <a:ext cx="2374351" cy="725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n-ea"/>
              </a:endParaRPr>
            </a:p>
          </p:txBody>
        </p:sp>
        <p:sp>
          <p:nvSpPr>
            <p:cNvPr id="21" name="TextBox 12">
              <a:extLst>
                <a:ext uri="{FF2B5EF4-FFF2-40B4-BE49-F238E27FC236}">
                  <a16:creationId xmlns:a16="http://schemas.microsoft.com/office/drawing/2014/main" id="{E0A7F194-5E59-FF02-52DA-F9488A60E332}"/>
                </a:ext>
              </a:extLst>
            </p:cNvPr>
            <p:cNvSpPr txBox="1"/>
            <p:nvPr/>
          </p:nvSpPr>
          <p:spPr>
            <a:xfrm>
              <a:off x="2372729" y="3844244"/>
              <a:ext cx="979755" cy="369332"/>
            </a:xfrm>
            <a:prstGeom prst="rect">
              <a:avLst/>
            </a:prstGeom>
            <a:noFill/>
          </p:spPr>
          <p:txBody>
            <a:bodyPr wrap="none" rtlCol="0">
              <a:spAutoFit/>
            </a:bodyPr>
            <a:lstStyle/>
            <a:p>
              <a:r>
                <a:rPr lang="en-JP" dirty="0">
                  <a:latin typeface="+mn-ea"/>
                </a:rPr>
                <a:t>IDS VM</a:t>
              </a:r>
            </a:p>
          </p:txBody>
        </p:sp>
        <p:grpSp>
          <p:nvGrpSpPr>
            <p:cNvPr id="22" name="グループ化 21">
              <a:extLst>
                <a:ext uri="{FF2B5EF4-FFF2-40B4-BE49-F238E27FC236}">
                  <a16:creationId xmlns:a16="http://schemas.microsoft.com/office/drawing/2014/main" id="{439135BD-4F52-5261-FCB1-0779BCB15526}"/>
                </a:ext>
              </a:extLst>
            </p:cNvPr>
            <p:cNvGrpSpPr/>
            <p:nvPr/>
          </p:nvGrpSpPr>
          <p:grpSpPr>
            <a:xfrm>
              <a:off x="2164239" y="4030512"/>
              <a:ext cx="8806599" cy="2589371"/>
              <a:chOff x="2041400" y="3551073"/>
              <a:chExt cx="8806599" cy="2925176"/>
            </a:xfrm>
          </p:grpSpPr>
          <p:sp>
            <p:nvSpPr>
              <p:cNvPr id="26" name="正方形/長方形 25">
                <a:extLst>
                  <a:ext uri="{FF2B5EF4-FFF2-40B4-BE49-F238E27FC236}">
                    <a16:creationId xmlns:a16="http://schemas.microsoft.com/office/drawing/2014/main" id="{DD3FBDD1-D63C-4F9A-DB7A-130127734CF0}"/>
                  </a:ext>
                </a:extLst>
              </p:cNvPr>
              <p:cNvSpPr/>
              <p:nvPr/>
            </p:nvSpPr>
            <p:spPr>
              <a:xfrm>
                <a:off x="2041400" y="4096257"/>
                <a:ext cx="1457863" cy="526211"/>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IDS</a:t>
                </a:r>
                <a:endParaRPr kumimoji="1" lang="ja-JP" altLang="en-US">
                  <a:solidFill>
                    <a:schemeClr val="tx1"/>
                  </a:solidFill>
                  <a:latin typeface="+mn-ea"/>
                </a:endParaRPr>
              </a:p>
            </p:txBody>
          </p:sp>
          <p:sp>
            <p:nvSpPr>
              <p:cNvPr id="27" name="四角形: 角を丸くする 6">
                <a:extLst>
                  <a:ext uri="{FF2B5EF4-FFF2-40B4-BE49-F238E27FC236}">
                    <a16:creationId xmlns:a16="http://schemas.microsoft.com/office/drawing/2014/main" id="{2F671AD3-4949-D74A-DB0B-661D57D1E145}"/>
                  </a:ext>
                </a:extLst>
              </p:cNvPr>
              <p:cNvSpPr/>
              <p:nvPr/>
            </p:nvSpPr>
            <p:spPr>
              <a:xfrm>
                <a:off x="8259598" y="3925893"/>
                <a:ext cx="2588401" cy="2550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n-ea"/>
                </a:endParaRPr>
              </a:p>
            </p:txBody>
          </p:sp>
          <p:sp>
            <p:nvSpPr>
              <p:cNvPr id="28" name="正方形/長方形 7">
                <a:extLst>
                  <a:ext uri="{FF2B5EF4-FFF2-40B4-BE49-F238E27FC236}">
                    <a16:creationId xmlns:a16="http://schemas.microsoft.com/office/drawing/2014/main" id="{0C8E54DC-0CA5-44C4-8441-F12453C96D21}"/>
                  </a:ext>
                </a:extLst>
              </p:cNvPr>
              <p:cNvSpPr/>
              <p:nvPr/>
            </p:nvSpPr>
            <p:spPr>
              <a:xfrm>
                <a:off x="8844687" y="4011881"/>
                <a:ext cx="1418221" cy="391283"/>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solidFill>
                      <a:schemeClr val="tx1"/>
                    </a:solidFill>
                    <a:latin typeface="+mn-ea"/>
                  </a:rPr>
                  <a:t>システム</a:t>
                </a:r>
              </a:p>
            </p:txBody>
          </p:sp>
          <p:sp>
            <p:nvSpPr>
              <p:cNvPr id="29" name="テキスト ボックス 11">
                <a:extLst>
                  <a:ext uri="{FF2B5EF4-FFF2-40B4-BE49-F238E27FC236}">
                    <a16:creationId xmlns:a16="http://schemas.microsoft.com/office/drawing/2014/main" id="{24E2C3C9-DE6C-97C3-219B-E768551AEB78}"/>
                  </a:ext>
                </a:extLst>
              </p:cNvPr>
              <p:cNvSpPr txBox="1"/>
              <p:nvPr/>
            </p:nvSpPr>
            <p:spPr>
              <a:xfrm>
                <a:off x="8848384" y="3576587"/>
                <a:ext cx="1512424" cy="417230"/>
              </a:xfrm>
              <a:prstGeom prst="rect">
                <a:avLst/>
              </a:prstGeom>
              <a:noFill/>
            </p:spPr>
            <p:txBody>
              <a:bodyPr wrap="square" rtlCol="0">
                <a:spAutoFit/>
              </a:bodyPr>
              <a:lstStyle/>
              <a:p>
                <a:r>
                  <a:rPr lang="ja-JP" altLang="en-US">
                    <a:latin typeface="+mn-ea"/>
                  </a:rPr>
                  <a:t>監視対象</a:t>
                </a:r>
                <a:r>
                  <a:rPr lang="en-US" altLang="ja-JP">
                    <a:latin typeface="+mn-ea"/>
                  </a:rPr>
                  <a:t>VM</a:t>
                </a:r>
                <a:endParaRPr kumimoji="1" lang="ja-JP" altLang="en-US">
                  <a:latin typeface="+mn-ea"/>
                </a:endParaRPr>
              </a:p>
            </p:txBody>
          </p:sp>
          <p:sp>
            <p:nvSpPr>
              <p:cNvPr id="30" name="正方形/長方形 14">
                <a:extLst>
                  <a:ext uri="{FF2B5EF4-FFF2-40B4-BE49-F238E27FC236}">
                    <a16:creationId xmlns:a16="http://schemas.microsoft.com/office/drawing/2014/main" id="{BE030EEB-B52A-375A-36C4-80BB21FF6DE6}"/>
                  </a:ext>
                </a:extLst>
              </p:cNvPr>
              <p:cNvSpPr/>
              <p:nvPr/>
            </p:nvSpPr>
            <p:spPr>
              <a:xfrm>
                <a:off x="8529366" y="5777343"/>
                <a:ext cx="2048862" cy="412477"/>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solidFill>
                      <a:schemeClr val="tx1"/>
                    </a:solidFill>
                    <a:latin typeface="+mn-ea"/>
                  </a:rPr>
                  <a:t>エージェント</a:t>
                </a:r>
                <a:endParaRPr kumimoji="1" lang="ja-JP" altLang="en-US">
                  <a:solidFill>
                    <a:schemeClr val="tx1"/>
                  </a:solidFill>
                  <a:latin typeface="+mn-ea"/>
                </a:endParaRPr>
              </a:p>
            </p:txBody>
          </p:sp>
          <p:cxnSp>
            <p:nvCxnSpPr>
              <p:cNvPr id="41" name="直線矢印コネクタ 40">
                <a:extLst>
                  <a:ext uri="{FF2B5EF4-FFF2-40B4-BE49-F238E27FC236}">
                    <a16:creationId xmlns:a16="http://schemas.microsoft.com/office/drawing/2014/main" id="{36FC49C0-9394-D7D7-0126-F91EC39BA466}"/>
                  </a:ext>
                </a:extLst>
              </p:cNvPr>
              <p:cNvCxnSpPr>
                <a:cxnSpLocks/>
                <a:stCxn id="26" idx="3"/>
              </p:cNvCxnSpPr>
              <p:nvPr/>
            </p:nvCxnSpPr>
            <p:spPr>
              <a:xfrm>
                <a:off x="3499263" y="4359362"/>
                <a:ext cx="111098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テキスト ボックス 41">
                <a:extLst>
                  <a:ext uri="{FF2B5EF4-FFF2-40B4-BE49-F238E27FC236}">
                    <a16:creationId xmlns:a16="http://schemas.microsoft.com/office/drawing/2014/main" id="{9D271487-F932-83C6-7E3A-FE543BC6991B}"/>
                  </a:ext>
                </a:extLst>
              </p:cNvPr>
              <p:cNvSpPr txBox="1"/>
              <p:nvPr/>
            </p:nvSpPr>
            <p:spPr>
              <a:xfrm>
                <a:off x="5128008" y="3551073"/>
                <a:ext cx="1338828" cy="417230"/>
              </a:xfrm>
              <a:prstGeom prst="rect">
                <a:avLst/>
              </a:prstGeom>
              <a:noFill/>
            </p:spPr>
            <p:txBody>
              <a:bodyPr wrap="none" rtlCol="0">
                <a:spAutoFit/>
              </a:bodyPr>
              <a:lstStyle/>
              <a:p>
                <a:r>
                  <a:rPr kumimoji="1" lang="ja-JP" altLang="en-US">
                    <a:latin typeface="+mn-ea"/>
                  </a:rPr>
                  <a:t>共有メモリ</a:t>
                </a:r>
              </a:p>
            </p:txBody>
          </p:sp>
        </p:grpSp>
        <p:cxnSp>
          <p:nvCxnSpPr>
            <p:cNvPr id="23" name="直線矢印コネクタ 22">
              <a:extLst>
                <a:ext uri="{FF2B5EF4-FFF2-40B4-BE49-F238E27FC236}">
                  <a16:creationId xmlns:a16="http://schemas.microsoft.com/office/drawing/2014/main" id="{929B8872-D01A-93BD-0DF7-F72E73B70D35}"/>
                </a:ext>
              </a:extLst>
            </p:cNvPr>
            <p:cNvCxnSpPr>
              <a:cxnSpLocks/>
              <a:stCxn id="19" idx="3"/>
              <a:endCxn id="30" idx="1"/>
            </p:cNvCxnSpPr>
            <p:nvPr/>
          </p:nvCxnSpPr>
          <p:spPr>
            <a:xfrm>
              <a:off x="7107437" y="4746007"/>
              <a:ext cx="1544768" cy="143776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Elbow Connector 13">
              <a:extLst>
                <a:ext uri="{FF2B5EF4-FFF2-40B4-BE49-F238E27FC236}">
                  <a16:creationId xmlns:a16="http://schemas.microsoft.com/office/drawing/2014/main" id="{FB0525B7-BDDF-5783-033D-542BF8EE28B9}"/>
                </a:ext>
              </a:extLst>
            </p:cNvPr>
            <p:cNvCxnSpPr>
              <a:cxnSpLocks/>
              <a:stCxn id="26" idx="2"/>
            </p:cNvCxnSpPr>
            <p:nvPr/>
          </p:nvCxnSpPr>
          <p:spPr>
            <a:xfrm rot="16200000" flipH="1">
              <a:off x="5121080" y="2751004"/>
              <a:ext cx="1285010" cy="5740828"/>
            </a:xfrm>
            <a:prstGeom prst="bentConnector2">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テキスト ボックス 24">
              <a:extLst>
                <a:ext uri="{FF2B5EF4-FFF2-40B4-BE49-F238E27FC236}">
                  <a16:creationId xmlns:a16="http://schemas.microsoft.com/office/drawing/2014/main" id="{FAB4DF69-4209-D368-453E-FB667B90F8F9}"/>
                </a:ext>
              </a:extLst>
            </p:cNvPr>
            <p:cNvSpPr txBox="1"/>
            <p:nvPr/>
          </p:nvSpPr>
          <p:spPr>
            <a:xfrm>
              <a:off x="4888373" y="5846024"/>
              <a:ext cx="2558451" cy="369332"/>
            </a:xfrm>
            <a:prstGeom prst="rect">
              <a:avLst/>
            </a:prstGeom>
            <a:noFill/>
          </p:spPr>
          <p:txBody>
            <a:bodyPr wrap="square" rtlCol="0">
              <a:spAutoFit/>
            </a:bodyPr>
            <a:lstStyle/>
            <a:p>
              <a:r>
                <a:rPr kumimoji="1" lang="en-US" altLang="ja-JP" dirty="0">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grpSp>
      <p:sp>
        <p:nvSpPr>
          <p:cNvPr id="17" name="正方形/長方形 16">
            <a:extLst>
              <a:ext uri="{FF2B5EF4-FFF2-40B4-BE49-F238E27FC236}">
                <a16:creationId xmlns:a16="http://schemas.microsoft.com/office/drawing/2014/main" id="{D2F99409-0A1C-76D0-AC94-AD6BCD2AD4A5}"/>
              </a:ext>
            </a:extLst>
          </p:cNvPr>
          <p:cNvSpPr/>
          <p:nvPr/>
        </p:nvSpPr>
        <p:spPr>
          <a:xfrm>
            <a:off x="8390801" y="5388198"/>
            <a:ext cx="2041897" cy="567312"/>
          </a:xfrm>
          <a:prstGeom prst="rect">
            <a:avLst/>
          </a:prstGeom>
          <a:solidFill>
            <a:schemeClr val="accent3">
              <a:lumMod val="20000"/>
              <a:lumOff val="8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kumimoji="1" lang="en-US" altLang="ja-JP" dirty="0">
                <a:solidFill>
                  <a:schemeClr val="tx1"/>
                </a:solidFill>
                <a:latin typeface="+mn-ea"/>
              </a:rPr>
              <a:t>uBPF</a:t>
            </a:r>
          </a:p>
          <a:p>
            <a:pPr algn="ctr"/>
            <a:r>
              <a:rPr kumimoji="1" lang="ja-JP" altLang="en-US">
                <a:solidFill>
                  <a:schemeClr val="tx1"/>
                </a:solidFill>
                <a:latin typeface="+mn-ea"/>
              </a:rPr>
              <a:t>ランタイム</a:t>
            </a:r>
          </a:p>
        </p:txBody>
      </p:sp>
      <p:sp>
        <p:nvSpPr>
          <p:cNvPr id="90" name="四角形: 対角を切り取る 15">
            <a:extLst>
              <a:ext uri="{FF2B5EF4-FFF2-40B4-BE49-F238E27FC236}">
                <a16:creationId xmlns:a16="http://schemas.microsoft.com/office/drawing/2014/main" id="{835476E6-B3E1-1604-2A36-02336E5A226A}"/>
              </a:ext>
            </a:extLst>
          </p:cNvPr>
          <p:cNvSpPr/>
          <p:nvPr/>
        </p:nvSpPr>
        <p:spPr>
          <a:xfrm>
            <a:off x="8207494" y="5119275"/>
            <a:ext cx="2356178" cy="1496424"/>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latin typeface="+mn-ea"/>
            </a:endParaRPr>
          </a:p>
        </p:txBody>
      </p:sp>
      <p:sp>
        <p:nvSpPr>
          <p:cNvPr id="91" name="正方形/長方形 16">
            <a:extLst>
              <a:ext uri="{FF2B5EF4-FFF2-40B4-BE49-F238E27FC236}">
                <a16:creationId xmlns:a16="http://schemas.microsoft.com/office/drawing/2014/main" id="{EEC06029-B938-9FE3-F134-FF2B5DA79F0D}"/>
              </a:ext>
            </a:extLst>
          </p:cNvPr>
          <p:cNvSpPr/>
          <p:nvPr/>
        </p:nvSpPr>
        <p:spPr>
          <a:xfrm>
            <a:off x="8161194" y="4954371"/>
            <a:ext cx="782653" cy="3101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n-ea"/>
              </a:rPr>
              <a:t>BIOS</a:t>
            </a:r>
            <a:endParaRPr kumimoji="1" lang="ja-JP" altLang="en-US">
              <a:solidFill>
                <a:schemeClr val="tx1"/>
              </a:solidFill>
              <a:latin typeface="+mn-ea"/>
            </a:endParaRPr>
          </a:p>
        </p:txBody>
      </p:sp>
      <p:sp>
        <p:nvSpPr>
          <p:cNvPr id="18" name="正方形/長方形 17">
            <a:extLst>
              <a:ext uri="{FF2B5EF4-FFF2-40B4-BE49-F238E27FC236}">
                <a16:creationId xmlns:a16="http://schemas.microsoft.com/office/drawing/2014/main" id="{D166F750-D7ED-F1E9-B834-51F512C3C027}"/>
              </a:ext>
            </a:extLst>
          </p:cNvPr>
          <p:cNvSpPr/>
          <p:nvPr/>
        </p:nvSpPr>
        <p:spPr>
          <a:xfrm>
            <a:off x="2909573" y="4313282"/>
            <a:ext cx="1536620" cy="589643"/>
          </a:xfrm>
          <a:prstGeom prst="rect">
            <a:avLst/>
          </a:prstGeom>
          <a:solidFill>
            <a:schemeClr val="accent3">
              <a:lumMod val="20000"/>
              <a:lumOff val="8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tIns="46800" rtlCol="0" anchor="t" anchorCtr="1"/>
          <a:lstStyle/>
          <a:p>
            <a:pPr algn="ctr"/>
            <a:r>
              <a:rPr kumimoji="1" lang="en-US" altLang="ja-JP" dirty="0">
                <a:solidFill>
                  <a:schemeClr val="tx1"/>
                </a:solidFill>
                <a:latin typeface="+mn-ea"/>
              </a:rPr>
              <a:t>uBPF</a:t>
            </a:r>
          </a:p>
          <a:p>
            <a:pPr algn="ctr"/>
            <a:r>
              <a:rPr kumimoji="1" lang="ja-JP" altLang="en-US">
                <a:solidFill>
                  <a:schemeClr val="tx1"/>
                </a:solidFill>
                <a:latin typeface="+mn-ea"/>
              </a:rPr>
              <a:t>プログラム</a:t>
            </a:r>
          </a:p>
        </p:txBody>
      </p:sp>
      <p:cxnSp>
        <p:nvCxnSpPr>
          <p:cNvPr id="94" name="Elbow Connector 13">
            <a:extLst>
              <a:ext uri="{FF2B5EF4-FFF2-40B4-BE49-F238E27FC236}">
                <a16:creationId xmlns:a16="http://schemas.microsoft.com/office/drawing/2014/main" id="{2885904C-56B2-9C54-76E0-D7B35F9941F9}"/>
              </a:ext>
            </a:extLst>
          </p:cNvPr>
          <p:cNvCxnSpPr>
            <a:cxnSpLocks/>
          </p:cNvCxnSpPr>
          <p:nvPr/>
        </p:nvCxnSpPr>
        <p:spPr>
          <a:xfrm rot="16200000" flipH="1">
            <a:off x="4852711" y="2904064"/>
            <a:ext cx="1285010" cy="5740828"/>
          </a:xfrm>
          <a:prstGeom prst="bentConnector2">
            <a:avLst/>
          </a:prstGeom>
          <a:ln w="38100" cap="flat" cmpd="sng" algn="ctr">
            <a:solidFill>
              <a:srgbClr val="DA050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6" name="正方形/長方形 95">
            <a:extLst>
              <a:ext uri="{FF2B5EF4-FFF2-40B4-BE49-F238E27FC236}">
                <a16:creationId xmlns:a16="http://schemas.microsoft.com/office/drawing/2014/main" id="{08369111-5599-D986-03DF-62229B515E9C}"/>
              </a:ext>
            </a:extLst>
          </p:cNvPr>
          <p:cNvSpPr/>
          <p:nvPr/>
        </p:nvSpPr>
        <p:spPr>
          <a:xfrm>
            <a:off x="4629287" y="5976068"/>
            <a:ext cx="2588401" cy="4008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dirty="0">
                <a:solidFill>
                  <a:srgbClr val="FF0000"/>
                </a:solidFill>
                <a:latin typeface="Meiryo" panose="020B0604030504040204" pitchFamily="34" charset="-128"/>
                <a:ea typeface="Meiryo" panose="020B0604030504040204" pitchFamily="34" charset="-128"/>
              </a:rPr>
              <a:t>SMI</a:t>
            </a:r>
            <a:endParaRPr kumimoji="1" lang="ja-JP" altLang="en-US">
              <a:solidFill>
                <a:srgbClr val="FF0000"/>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3D36A858-7B41-6E66-EFB8-F2121F5826C3}"/>
              </a:ext>
            </a:extLst>
          </p:cNvPr>
          <p:cNvSpPr/>
          <p:nvPr/>
        </p:nvSpPr>
        <p:spPr>
          <a:xfrm>
            <a:off x="4624181" y="5996106"/>
            <a:ext cx="2588401" cy="4008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dirty="0">
                <a:solidFill>
                  <a:srgbClr val="FF0000"/>
                </a:solidFill>
                <a:latin typeface="Meiryo" panose="020B0604030504040204" pitchFamily="34" charset="-128"/>
                <a:ea typeface="Meiryo" panose="020B0604030504040204" pitchFamily="34" charset="-128"/>
              </a:rPr>
              <a:t>SMI</a:t>
            </a:r>
            <a:endParaRPr kumimoji="1" lang="ja-JP" altLang="en-US">
              <a:solidFill>
                <a:srgbClr val="FF0000"/>
              </a:solidFill>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22F56AE1-0D1C-97B7-BB7F-AA06FB0E37EC}"/>
              </a:ext>
            </a:extLst>
          </p:cNvPr>
          <p:cNvSpPr/>
          <p:nvPr/>
        </p:nvSpPr>
        <p:spPr>
          <a:xfrm>
            <a:off x="2489200" y="4300115"/>
            <a:ext cx="1956993" cy="400240"/>
          </a:xfrm>
          <a:prstGeom prst="rect">
            <a:avLst/>
          </a:prstGeom>
          <a:solidFill>
            <a:schemeClr val="accent3">
              <a:lumMod val="20000"/>
              <a:lumOff val="8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tIns="46800" rtlCol="0" anchor="ctr" anchorCtr="0"/>
          <a:lstStyle/>
          <a:p>
            <a:pPr algn="ctr"/>
            <a:r>
              <a:rPr kumimoji="1" lang="ja-JP" altLang="en-US">
                <a:solidFill>
                  <a:schemeClr val="tx1"/>
                </a:solidFill>
                <a:latin typeface="+mn-ea"/>
              </a:rPr>
              <a:t>一括取得要求</a:t>
            </a:r>
            <a:endParaRPr kumimoji="1" lang="en-US" altLang="ja-JP" dirty="0">
              <a:solidFill>
                <a:schemeClr val="tx1"/>
              </a:solidFill>
              <a:latin typeface="+mn-ea"/>
            </a:endParaRPr>
          </a:p>
        </p:txBody>
      </p:sp>
    </p:spTree>
    <p:extLst>
      <p:ext uri="{BB962C8B-B14F-4D97-AF65-F5344CB8AC3E}">
        <p14:creationId xmlns:p14="http://schemas.microsoft.com/office/powerpoint/2010/main" val="198192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2.22222E-6 L 0.19232 0.04421 " pathEditMode="relative" rAng="0" ptsTypes="AA">
                                      <p:cBhvr>
                                        <p:cTn id="6" dur="2000" fill="hold"/>
                                        <p:tgtEl>
                                          <p:spTgt spid="18"/>
                                        </p:tgtEl>
                                        <p:attrNameLst>
                                          <p:attrName>ppt_x</p:attrName>
                                          <p:attrName>ppt_y</p:attrName>
                                        </p:attrNameLst>
                                      </p:cBhvr>
                                      <p:rCtr x="9609" y="219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xit" presetSubtype="0" fill="hold" grpId="1" nodeType="withEffect">
                                  <p:stCondLst>
                                    <p:cond delay="2500"/>
                                  </p:stCondLst>
                                  <p:childTnLst>
                                    <p:set>
                                      <p:cBhvr>
                                        <p:cTn id="14" dur="1" fill="hold">
                                          <p:stCondLst>
                                            <p:cond delay="0"/>
                                          </p:stCondLst>
                                        </p:cTn>
                                        <p:tgtEl>
                                          <p:spTgt spid="96"/>
                                        </p:tgtEl>
                                        <p:attrNameLst>
                                          <p:attrName>style.visibility</p:attrName>
                                        </p:attrNameLst>
                                      </p:cBhvr>
                                      <p:to>
                                        <p:strVal val="hidden"/>
                                      </p:to>
                                    </p:set>
                                  </p:childTnLst>
                                </p:cTn>
                              </p:par>
                              <p:par>
                                <p:cTn id="15" presetID="1" presetClass="exit" presetSubtype="0" fill="hold" nodeType="withEffect">
                                  <p:stCondLst>
                                    <p:cond delay="2500"/>
                                  </p:stCondLst>
                                  <p:childTnLst>
                                    <p:set>
                                      <p:cBhvr>
                                        <p:cTn id="16" dur="1" fill="hold">
                                          <p:stCondLst>
                                            <p:cond delay="0"/>
                                          </p:stCondLst>
                                        </p:cTn>
                                        <p:tgtEl>
                                          <p:spTgt spid="9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19232 0.04421 L 0.5905 0.16111 " pathEditMode="relative" rAng="0" ptsTypes="AA">
                                      <p:cBhvr>
                                        <p:cTn id="20" dur="2000" fill="hold"/>
                                        <p:tgtEl>
                                          <p:spTgt spid="18"/>
                                        </p:tgtEl>
                                        <p:attrNameLst>
                                          <p:attrName>ppt_x</p:attrName>
                                          <p:attrName>ppt_y</p:attrName>
                                        </p:attrNameLst>
                                      </p:cBhvr>
                                      <p:rCtr x="19922" y="5856"/>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5E-6 0 L 0.1849 0.06042 " pathEditMode="relative" rAng="0" ptsTypes="AA">
                                      <p:cBhvr>
                                        <p:cTn id="28" dur="2000" fill="hold"/>
                                        <p:tgtEl>
                                          <p:spTgt spid="5"/>
                                        </p:tgtEl>
                                        <p:attrNameLst>
                                          <p:attrName>ppt_x</p:attrName>
                                          <p:attrName>ppt_y</p:attrName>
                                        </p:attrNameLst>
                                      </p:cBhvr>
                                      <p:rCtr x="9245" y="300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xit" presetSubtype="0" fill="hold" nodeType="withEffect">
                                  <p:stCondLst>
                                    <p:cond delay="2500"/>
                                  </p:stCondLst>
                                  <p:childTnLst>
                                    <p:set>
                                      <p:cBhvr>
                                        <p:cTn id="36" dur="1" fill="hold">
                                          <p:stCondLst>
                                            <p:cond delay="0"/>
                                          </p:stCondLst>
                                        </p:cTn>
                                        <p:tgtEl>
                                          <p:spTgt spid="94"/>
                                        </p:tgtEl>
                                        <p:attrNameLst>
                                          <p:attrName>style.visibility</p:attrName>
                                        </p:attrNameLst>
                                      </p:cBhvr>
                                      <p:to>
                                        <p:strVal val="hidden"/>
                                      </p:to>
                                    </p:set>
                                  </p:childTnLst>
                                </p:cTn>
                              </p:par>
                              <p:par>
                                <p:cTn id="37" presetID="1" presetClass="exit" presetSubtype="0" fill="hold" grpId="1" nodeType="withEffect">
                                  <p:stCondLst>
                                    <p:cond delay="250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2" nodeType="clickEffect">
                                  <p:stCondLst>
                                    <p:cond delay="0"/>
                                  </p:stCondLst>
                                  <p:childTnLst>
                                    <p:animScale>
                                      <p:cBhvr>
                                        <p:cTn id="4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96" grpId="0" animBg="1"/>
      <p:bldP spid="96" grpId="1" animBg="1"/>
      <p:bldP spid="6" grpId="0" animBg="1"/>
      <p:bldP spid="6" grpId="1" animBg="1"/>
      <p:bldP spid="5" grpId="0" animBg="1"/>
      <p:bldP spid="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lang="en-US" altLang="ja-JP" sz="3600" dirty="0" err="1"/>
              <a:t>uBPF</a:t>
            </a:r>
            <a:r>
              <a:rPr lang="ja-JP" altLang="en-US" sz="3600"/>
              <a:t>プログラムによる外部メモリアクセス</a:t>
            </a:r>
            <a:endParaRPr kumimoji="1" lang="ja-JP" altLang="en-US" sz="3600"/>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8" y="1222941"/>
            <a:ext cx="10666855" cy="2964686"/>
          </a:xfrm>
        </p:spPr>
        <p:txBody>
          <a:bodyPr>
            <a:normAutofit/>
          </a:bodyPr>
          <a:lstStyle/>
          <a:p>
            <a:r>
              <a:rPr lang="en" altLang="ja-JP" dirty="0" err="1"/>
              <a:t>uBPF</a:t>
            </a:r>
            <a:r>
              <a:rPr lang="ja-JP" altLang="en-US"/>
              <a:t>ランタイムのヘルパー関数経由で外部メモリにアクセス</a:t>
            </a:r>
            <a:endParaRPr lang="en-US" altLang="ja-JP" dirty="0"/>
          </a:p>
          <a:p>
            <a:pPr lvl="1"/>
            <a:r>
              <a:rPr lang="en-US" altLang="ja-JP" dirty="0" err="1"/>
              <a:t>uBPF</a:t>
            </a:r>
            <a:r>
              <a:rPr lang="ja-JP" altLang="en-US"/>
              <a:t>プログラムが指定した仮想アドレスを物理アドレスに変換</a:t>
            </a:r>
            <a:endParaRPr lang="en-US" altLang="ja-JP" dirty="0"/>
          </a:p>
          <a:p>
            <a:pPr lvl="1"/>
            <a:r>
              <a:rPr lang="ja-JP" altLang="en-US"/>
              <a:t>物理アドレスを用いてシステムメモリから共有メモリにデータをコピー</a:t>
            </a:r>
            <a:endParaRPr lang="en-US" altLang="ja-JP" dirty="0"/>
          </a:p>
          <a:p>
            <a:r>
              <a:rPr lang="ja-JP" altLang="en-US"/>
              <a:t>ヘルパー関数は外部メモリに安全にアクセス可能</a:t>
            </a:r>
            <a:endParaRPr lang="en-US" altLang="ja-JP" dirty="0"/>
          </a:p>
          <a:p>
            <a:pPr lvl="1"/>
            <a:r>
              <a:rPr lang="ja-JP" altLang="en-US"/>
              <a:t>アドレス変換に失敗する不正な仮想アドレスにはアクセスしない</a:t>
            </a:r>
            <a:endParaRPr lang="en-US" altLang="ja-JP" dirty="0"/>
          </a:p>
          <a:p>
            <a:pPr lvl="1"/>
            <a:r>
              <a:rPr lang="ja-JP" altLang="en-US"/>
              <a:t>共有メモリのアドレス範囲にしかデータをコピーしない</a:t>
            </a:r>
            <a:endParaRPr lang="en-US" altLang="ja-JP" dirty="0"/>
          </a:p>
          <a:p>
            <a:pPr lvl="1"/>
            <a:endParaRPr lang="en-US" altLang="ja-JP" dirty="0">
              <a:solidFill>
                <a:srgbClr val="FF0000"/>
              </a:solidFill>
            </a:endParaRPr>
          </a:p>
          <a:p>
            <a:endParaRPr kumimoji="1" lang="ja-JP" altLang="en-US"/>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solidFill>
                  <a:schemeClr val="tx1"/>
                </a:solidFill>
                <a:latin typeface="Meiryo" panose="020B0604030504040204" pitchFamily="34" charset="-128"/>
                <a:ea typeface="Meiryo" panose="020B0604030504040204" pitchFamily="34" charset="-128"/>
              </a:rPr>
              <a:t>7</a:t>
            </a:fld>
            <a:endParaRPr kumimoji="1" lang="ja-JP" altLang="en-US">
              <a:solidFill>
                <a:schemeClr val="tx1"/>
              </a:solidFill>
              <a:latin typeface="Meiryo" panose="020B0604030504040204" pitchFamily="34" charset="-128"/>
              <a:ea typeface="Meiryo" panose="020B0604030504040204" pitchFamily="34" charset="-128"/>
            </a:endParaRPr>
          </a:p>
        </p:txBody>
      </p:sp>
      <p:grpSp>
        <p:nvGrpSpPr>
          <p:cNvPr id="15" name="グループ化 14">
            <a:extLst>
              <a:ext uri="{FF2B5EF4-FFF2-40B4-BE49-F238E27FC236}">
                <a16:creationId xmlns:a16="http://schemas.microsoft.com/office/drawing/2014/main" id="{56757BF3-C300-6D92-1E85-4B5848B035E8}"/>
              </a:ext>
            </a:extLst>
          </p:cNvPr>
          <p:cNvGrpSpPr/>
          <p:nvPr/>
        </p:nvGrpSpPr>
        <p:grpSpPr>
          <a:xfrm>
            <a:off x="3689801" y="3756788"/>
            <a:ext cx="7443637" cy="2964686"/>
            <a:chOff x="3006091" y="3241857"/>
            <a:chExt cx="7443637" cy="3349169"/>
          </a:xfrm>
        </p:grpSpPr>
        <p:sp>
          <p:nvSpPr>
            <p:cNvPr id="25" name="四角形: 角を丸くする 6">
              <a:extLst>
                <a:ext uri="{FF2B5EF4-FFF2-40B4-BE49-F238E27FC236}">
                  <a16:creationId xmlns:a16="http://schemas.microsoft.com/office/drawing/2014/main" id="{110B5A50-B98F-7DFC-A7F9-FD2CD9B3D151}"/>
                </a:ext>
              </a:extLst>
            </p:cNvPr>
            <p:cNvSpPr/>
            <p:nvPr/>
          </p:nvSpPr>
          <p:spPr>
            <a:xfrm>
              <a:off x="5642341" y="3241857"/>
              <a:ext cx="4766336" cy="334916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27" name="正方形/長方形 7">
              <a:extLst>
                <a:ext uri="{FF2B5EF4-FFF2-40B4-BE49-F238E27FC236}">
                  <a16:creationId xmlns:a16="http://schemas.microsoft.com/office/drawing/2014/main" id="{2D6371C3-D707-79A6-F341-7E9D3A961270}"/>
                </a:ext>
              </a:extLst>
            </p:cNvPr>
            <p:cNvSpPr/>
            <p:nvPr/>
          </p:nvSpPr>
          <p:spPr>
            <a:xfrm>
              <a:off x="6098762" y="3315758"/>
              <a:ext cx="2737669" cy="921798"/>
            </a:xfrm>
            <a:prstGeom prst="rect">
              <a:avLst/>
            </a:prstGeom>
            <a:solidFill>
              <a:schemeClr val="accent5">
                <a:lumMod val="20000"/>
                <a:lumOff val="80000"/>
              </a:schemeClr>
            </a:solidFill>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28" name="テキスト ボックス 11">
              <a:extLst>
                <a:ext uri="{FF2B5EF4-FFF2-40B4-BE49-F238E27FC236}">
                  <a16:creationId xmlns:a16="http://schemas.microsoft.com/office/drawing/2014/main" id="{E406626D-EACB-5257-9E16-82C5898607BD}"/>
                </a:ext>
              </a:extLst>
            </p:cNvPr>
            <p:cNvSpPr txBox="1"/>
            <p:nvPr/>
          </p:nvSpPr>
          <p:spPr>
            <a:xfrm>
              <a:off x="8937304" y="3652433"/>
              <a:ext cx="1512424" cy="417230"/>
            </a:xfrm>
            <a:prstGeom prst="rect">
              <a:avLst/>
            </a:prstGeom>
            <a:noFill/>
          </p:spPr>
          <p:txBody>
            <a:bodyPr wrap="square" rtlCol="0">
              <a:spAutoFit/>
            </a:bodyPr>
            <a:lstStyle/>
            <a:p>
              <a:r>
                <a:rPr lang="ja-JP" altLang="en-US">
                  <a:latin typeface="Meiryo" panose="020B0604030504040204" pitchFamily="34" charset="-128"/>
                  <a:ea typeface="Meiryo" panose="020B0604030504040204" pitchFamily="34" charset="-128"/>
                </a:rPr>
                <a:t>監視対象</a:t>
              </a:r>
              <a:r>
                <a:rPr lang="en-US" altLang="ja-JP" dirty="0">
                  <a:latin typeface="Meiryo" panose="020B0604030504040204" pitchFamily="34" charset="-128"/>
                  <a:ea typeface="Meiryo" panose="020B0604030504040204" pitchFamily="34" charset="-128"/>
                </a:rPr>
                <a:t>VM</a:t>
              </a:r>
              <a:endParaRPr kumimoji="1" lang="ja-JP" altLang="en-US">
                <a:latin typeface="Meiryo" panose="020B0604030504040204" pitchFamily="34" charset="-128"/>
                <a:ea typeface="Meiryo" panose="020B0604030504040204" pitchFamily="34" charset="-128"/>
              </a:endParaRPr>
            </a:p>
          </p:txBody>
        </p:sp>
        <p:sp>
          <p:nvSpPr>
            <p:cNvPr id="29" name="正方形/長方形 14">
              <a:extLst>
                <a:ext uri="{FF2B5EF4-FFF2-40B4-BE49-F238E27FC236}">
                  <a16:creationId xmlns:a16="http://schemas.microsoft.com/office/drawing/2014/main" id="{7477304A-B19A-F19A-5543-5D156C5F7BF8}"/>
                </a:ext>
              </a:extLst>
            </p:cNvPr>
            <p:cNvSpPr/>
            <p:nvPr/>
          </p:nvSpPr>
          <p:spPr>
            <a:xfrm>
              <a:off x="6467532" y="5876389"/>
              <a:ext cx="3580249" cy="465927"/>
            </a:xfrm>
            <a:prstGeom prst="rect">
              <a:avLst/>
            </a:prstGeom>
            <a:solidFill>
              <a:schemeClr val="accent2">
                <a:lumMod val="20000"/>
                <a:lumOff val="8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solidFill>
                    <a:schemeClr val="tx1"/>
                  </a:solidFill>
                  <a:latin typeface="Meiryo" panose="020B0604030504040204" pitchFamily="34" charset="-128"/>
                  <a:ea typeface="Meiryo" panose="020B0604030504040204" pitchFamily="34" charset="-128"/>
                </a:rPr>
                <a:t>エージェント</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30" name="四角形: 対角を切り取る 15">
              <a:extLst>
                <a:ext uri="{FF2B5EF4-FFF2-40B4-BE49-F238E27FC236}">
                  <a16:creationId xmlns:a16="http://schemas.microsoft.com/office/drawing/2014/main" id="{67BFF98D-A30F-B42C-986B-AEEF56404BAF}"/>
                </a:ext>
              </a:extLst>
            </p:cNvPr>
            <p:cNvSpPr/>
            <p:nvPr/>
          </p:nvSpPr>
          <p:spPr>
            <a:xfrm>
              <a:off x="6177600" y="4431103"/>
              <a:ext cx="3975416" cy="1995446"/>
            </a:xfrm>
            <a:prstGeom prst="snip2Diag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FF0000"/>
                </a:solidFill>
                <a:latin typeface="Meiryo" panose="020B0604030504040204" pitchFamily="34" charset="-128"/>
                <a:ea typeface="Meiryo" panose="020B0604030504040204" pitchFamily="34" charset="-128"/>
              </a:endParaRPr>
            </a:p>
          </p:txBody>
        </p:sp>
        <p:sp>
          <p:nvSpPr>
            <p:cNvPr id="38" name="正方形/長方形 16">
              <a:extLst>
                <a:ext uri="{FF2B5EF4-FFF2-40B4-BE49-F238E27FC236}">
                  <a16:creationId xmlns:a16="http://schemas.microsoft.com/office/drawing/2014/main" id="{F0350E36-BEE6-D1F6-9FD3-40EE5276BE2F}"/>
                </a:ext>
              </a:extLst>
            </p:cNvPr>
            <p:cNvSpPr/>
            <p:nvPr/>
          </p:nvSpPr>
          <p:spPr>
            <a:xfrm>
              <a:off x="6300028" y="4288923"/>
              <a:ext cx="782653" cy="3503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BIOS</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C502FC65-66FE-EE28-A5EF-90832DF6C7D8}"/>
                </a:ext>
              </a:extLst>
            </p:cNvPr>
            <p:cNvSpPr txBox="1"/>
            <p:nvPr/>
          </p:nvSpPr>
          <p:spPr>
            <a:xfrm>
              <a:off x="3006091" y="4069143"/>
              <a:ext cx="1338828" cy="417230"/>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共有メモリ</a:t>
              </a:r>
            </a:p>
          </p:txBody>
        </p:sp>
      </p:grpSp>
      <p:sp>
        <p:nvSpPr>
          <p:cNvPr id="16" name="正方形/長方形 15">
            <a:extLst>
              <a:ext uri="{FF2B5EF4-FFF2-40B4-BE49-F238E27FC236}">
                <a16:creationId xmlns:a16="http://schemas.microsoft.com/office/drawing/2014/main" id="{7B6CA5FC-4A19-CF00-D243-3B5A62BAF678}"/>
              </a:ext>
            </a:extLst>
          </p:cNvPr>
          <p:cNvSpPr/>
          <p:nvPr/>
        </p:nvSpPr>
        <p:spPr>
          <a:xfrm>
            <a:off x="7151242" y="5467777"/>
            <a:ext cx="3580249" cy="537416"/>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a:endParaRPr kumimoji="1" lang="ja-JP" altLang="en-US">
              <a:solidFill>
                <a:schemeClr val="tx1"/>
              </a:solidFill>
              <a:latin typeface="Meiryo" panose="020B0604030504040204" pitchFamily="34" charset="-128"/>
              <a:ea typeface="Meiryo" panose="020B0604030504040204" pitchFamily="34" charset="-128"/>
            </a:endParaRPr>
          </a:p>
        </p:txBody>
      </p:sp>
      <p:sp>
        <p:nvSpPr>
          <p:cNvPr id="18" name="TextBox 10">
            <a:extLst>
              <a:ext uri="{FF2B5EF4-FFF2-40B4-BE49-F238E27FC236}">
                <a16:creationId xmlns:a16="http://schemas.microsoft.com/office/drawing/2014/main" id="{AA0CEF5E-86A4-2C9E-2F7A-43EE15EC2A13}"/>
              </a:ext>
            </a:extLst>
          </p:cNvPr>
          <p:cNvSpPr txBox="1"/>
          <p:nvPr/>
        </p:nvSpPr>
        <p:spPr>
          <a:xfrm>
            <a:off x="9392663" y="5442171"/>
            <a:ext cx="1338828" cy="646331"/>
          </a:xfrm>
          <a:prstGeom prst="rect">
            <a:avLst/>
          </a:prstGeom>
          <a:noFill/>
        </p:spPr>
        <p:txBody>
          <a:bodyPr wrap="none" rtlCol="0">
            <a:spAutoFit/>
          </a:bodyPr>
          <a:lstStyle/>
          <a:p>
            <a:pPr algn="ctr"/>
            <a:r>
              <a:rPr kumimoji="1" lang="en-US" altLang="ja-JP" dirty="0">
                <a:solidFill>
                  <a:schemeClr val="tx1"/>
                </a:solidFill>
                <a:latin typeface="Meiryo" panose="020B0604030504040204" pitchFamily="34" charset="-128"/>
                <a:ea typeface="Meiryo" panose="020B0604030504040204" pitchFamily="34" charset="-128"/>
              </a:rPr>
              <a:t>uBPF</a:t>
            </a:r>
          </a:p>
          <a:p>
            <a:pPr algn="ctr"/>
            <a:r>
              <a:rPr kumimoji="1" lang="ja-JP" altLang="en-US">
                <a:solidFill>
                  <a:schemeClr val="tx1"/>
                </a:solidFill>
                <a:latin typeface="Meiryo" panose="020B0604030504040204" pitchFamily="34" charset="-128"/>
                <a:ea typeface="Meiryo" panose="020B0604030504040204" pitchFamily="34" charset="-128"/>
              </a:rPr>
              <a:t>ランタイム</a:t>
            </a:r>
          </a:p>
        </p:txBody>
      </p:sp>
      <p:sp>
        <p:nvSpPr>
          <p:cNvPr id="19" name="Rectangle 11">
            <a:extLst>
              <a:ext uri="{FF2B5EF4-FFF2-40B4-BE49-F238E27FC236}">
                <a16:creationId xmlns:a16="http://schemas.microsoft.com/office/drawing/2014/main" id="{C057714B-C77F-AD16-B1EF-46116EDE4F37}"/>
              </a:ext>
            </a:extLst>
          </p:cNvPr>
          <p:cNvSpPr/>
          <p:nvPr/>
        </p:nvSpPr>
        <p:spPr>
          <a:xfrm>
            <a:off x="7386384" y="5608472"/>
            <a:ext cx="1710834" cy="319776"/>
          </a:xfrm>
          <a:prstGeom prst="rect">
            <a:avLst/>
          </a:prstGeom>
          <a:solidFill>
            <a:schemeClr val="tx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JP" dirty="0">
                <a:solidFill>
                  <a:srgbClr val="FFFF00"/>
                </a:solidFill>
                <a:latin typeface="Meiryo" panose="020B0604030504040204" pitchFamily="34" charset="-128"/>
                <a:ea typeface="Meiryo" panose="020B0604030504040204" pitchFamily="34" charset="-128"/>
              </a:rPr>
              <a:t>ヘルパー関数</a:t>
            </a:r>
          </a:p>
        </p:txBody>
      </p:sp>
      <p:sp>
        <p:nvSpPr>
          <p:cNvPr id="22" name="正方形/長方形 5">
            <a:extLst>
              <a:ext uri="{FF2B5EF4-FFF2-40B4-BE49-F238E27FC236}">
                <a16:creationId xmlns:a16="http://schemas.microsoft.com/office/drawing/2014/main" id="{A6D0861B-E736-BCB9-A212-22E0733509F4}"/>
              </a:ext>
            </a:extLst>
          </p:cNvPr>
          <p:cNvSpPr/>
          <p:nvPr/>
        </p:nvSpPr>
        <p:spPr>
          <a:xfrm>
            <a:off x="8682629" y="5053915"/>
            <a:ext cx="2048862" cy="310151"/>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uBPF</a:t>
            </a:r>
            <a:r>
              <a:rPr kumimoji="1" lang="ja-JP" altLang="en-US">
                <a:solidFill>
                  <a:schemeClr val="tx1"/>
                </a:solidFill>
                <a:latin typeface="Meiryo" panose="020B0604030504040204" pitchFamily="34" charset="-128"/>
                <a:ea typeface="Meiryo" panose="020B0604030504040204" pitchFamily="34" charset="-128"/>
              </a:rPr>
              <a:t>プログラム</a:t>
            </a:r>
          </a:p>
        </p:txBody>
      </p:sp>
      <p:sp>
        <p:nvSpPr>
          <p:cNvPr id="23" name="正方形/長方形 7">
            <a:extLst>
              <a:ext uri="{FF2B5EF4-FFF2-40B4-BE49-F238E27FC236}">
                <a16:creationId xmlns:a16="http://schemas.microsoft.com/office/drawing/2014/main" id="{DC7D1BC3-2690-22BA-B0E2-8FC0A7A39E35}"/>
              </a:ext>
            </a:extLst>
          </p:cNvPr>
          <p:cNvSpPr/>
          <p:nvPr/>
        </p:nvSpPr>
        <p:spPr>
          <a:xfrm>
            <a:off x="3182213" y="4859229"/>
            <a:ext cx="2374351" cy="725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grpSp>
        <p:nvGrpSpPr>
          <p:cNvPr id="47" name="グループ化 46">
            <a:extLst>
              <a:ext uri="{FF2B5EF4-FFF2-40B4-BE49-F238E27FC236}">
                <a16:creationId xmlns:a16="http://schemas.microsoft.com/office/drawing/2014/main" id="{53F292F3-3084-6AEE-56EE-FC0261DD6220}"/>
              </a:ext>
            </a:extLst>
          </p:cNvPr>
          <p:cNvGrpSpPr/>
          <p:nvPr/>
        </p:nvGrpSpPr>
        <p:grpSpPr>
          <a:xfrm>
            <a:off x="441851" y="4310849"/>
            <a:ext cx="2059055" cy="1410938"/>
            <a:chOff x="1586248" y="3999001"/>
            <a:chExt cx="2059055" cy="1410938"/>
          </a:xfrm>
        </p:grpSpPr>
        <p:sp>
          <p:nvSpPr>
            <p:cNvPr id="43" name="四角形: 角を丸くする 6">
              <a:extLst>
                <a:ext uri="{FF2B5EF4-FFF2-40B4-BE49-F238E27FC236}">
                  <a16:creationId xmlns:a16="http://schemas.microsoft.com/office/drawing/2014/main" id="{68B8AAC7-D9ED-456B-C4F6-DE063418D43E}"/>
                </a:ext>
              </a:extLst>
            </p:cNvPr>
            <p:cNvSpPr/>
            <p:nvPr/>
          </p:nvSpPr>
          <p:spPr>
            <a:xfrm>
              <a:off x="1586248" y="4410268"/>
              <a:ext cx="2059055" cy="999671"/>
            </a:xfrm>
            <a:prstGeom prst="roundRect">
              <a:avLst/>
            </a:prstGeom>
            <a:solidFill>
              <a:srgbClr val="4DA72E"/>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44" name="TextBox 12">
              <a:extLst>
                <a:ext uri="{FF2B5EF4-FFF2-40B4-BE49-F238E27FC236}">
                  <a16:creationId xmlns:a16="http://schemas.microsoft.com/office/drawing/2014/main" id="{DA0EF3AC-B509-0363-D3A8-B0B7CA80371D}"/>
                </a:ext>
              </a:extLst>
            </p:cNvPr>
            <p:cNvSpPr txBox="1"/>
            <p:nvPr/>
          </p:nvSpPr>
          <p:spPr>
            <a:xfrm>
              <a:off x="2100600" y="3999001"/>
              <a:ext cx="1024639" cy="369332"/>
            </a:xfrm>
            <a:prstGeom prst="rect">
              <a:avLst/>
            </a:prstGeom>
            <a:noFill/>
          </p:spPr>
          <p:txBody>
            <a:bodyPr wrap="none" rtlCol="0">
              <a:spAutoFit/>
            </a:bodyPr>
            <a:lstStyle/>
            <a:p>
              <a:r>
                <a:rPr lang="en-JP" dirty="0">
                  <a:latin typeface="Meiryo" panose="020B0604030504040204" pitchFamily="34" charset="-128"/>
                  <a:ea typeface="Meiryo" panose="020B0604030504040204" pitchFamily="34" charset="-128"/>
                </a:rPr>
                <a:t>IDS VM</a:t>
              </a:r>
            </a:p>
          </p:txBody>
        </p:sp>
        <p:sp>
          <p:nvSpPr>
            <p:cNvPr id="45" name="正方形/長方形 44">
              <a:extLst>
                <a:ext uri="{FF2B5EF4-FFF2-40B4-BE49-F238E27FC236}">
                  <a16:creationId xmlns:a16="http://schemas.microsoft.com/office/drawing/2014/main" id="{ED0118B9-8B7F-D652-7961-6090AC5DD545}"/>
                </a:ext>
              </a:extLst>
            </p:cNvPr>
            <p:cNvSpPr/>
            <p:nvPr/>
          </p:nvSpPr>
          <p:spPr>
            <a:xfrm>
              <a:off x="1892110" y="4667867"/>
              <a:ext cx="1457863" cy="465803"/>
            </a:xfrm>
            <a:prstGeom prst="rect">
              <a:avLst/>
            </a:prstGeom>
            <a:solidFill>
              <a:srgbClr val="96DCF9"/>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IDS</a:t>
              </a:r>
              <a:endParaRPr kumimoji="1" lang="ja-JP" altLang="en-US">
                <a:solidFill>
                  <a:schemeClr val="tx1"/>
                </a:solidFill>
                <a:latin typeface="Meiryo" panose="020B0604030504040204" pitchFamily="34" charset="-128"/>
                <a:ea typeface="Meiryo" panose="020B0604030504040204" pitchFamily="34" charset="-128"/>
              </a:endParaRPr>
            </a:p>
          </p:txBody>
        </p:sp>
      </p:grpSp>
      <p:cxnSp>
        <p:nvCxnSpPr>
          <p:cNvPr id="56" name="直線矢印コネクタ 55">
            <a:extLst>
              <a:ext uri="{FF2B5EF4-FFF2-40B4-BE49-F238E27FC236}">
                <a16:creationId xmlns:a16="http://schemas.microsoft.com/office/drawing/2014/main" id="{1541321D-8720-6FE0-1116-3D494C06A6B2}"/>
              </a:ext>
            </a:extLst>
          </p:cNvPr>
          <p:cNvCxnSpPr>
            <a:cxnSpLocks/>
            <a:stCxn id="23" idx="1"/>
          </p:cNvCxnSpPr>
          <p:nvPr/>
        </p:nvCxnSpPr>
        <p:spPr>
          <a:xfrm flipH="1" flipV="1">
            <a:off x="2187948" y="5219287"/>
            <a:ext cx="994265" cy="292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Elbow Connector 13">
            <a:extLst>
              <a:ext uri="{FF2B5EF4-FFF2-40B4-BE49-F238E27FC236}">
                <a16:creationId xmlns:a16="http://schemas.microsoft.com/office/drawing/2014/main" id="{675044D8-F688-5701-01D5-A0F1CF5DCC5D}"/>
              </a:ext>
            </a:extLst>
          </p:cNvPr>
          <p:cNvCxnSpPr>
            <a:cxnSpLocks/>
          </p:cNvCxnSpPr>
          <p:nvPr/>
        </p:nvCxnSpPr>
        <p:spPr>
          <a:xfrm rot="16200000" flipH="1">
            <a:off x="3888866" y="3034597"/>
            <a:ext cx="849580" cy="5674597"/>
          </a:xfrm>
          <a:prstGeom prst="bentConnector2">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直線矢印コネクタ 63">
            <a:extLst>
              <a:ext uri="{FF2B5EF4-FFF2-40B4-BE49-F238E27FC236}">
                <a16:creationId xmlns:a16="http://schemas.microsoft.com/office/drawing/2014/main" id="{0D8E5B80-BE3F-96BB-2F99-3D74792F5A5F}"/>
              </a:ext>
            </a:extLst>
          </p:cNvPr>
          <p:cNvCxnSpPr>
            <a:cxnSpLocks/>
            <a:endCxn id="23" idx="3"/>
          </p:cNvCxnSpPr>
          <p:nvPr/>
        </p:nvCxnSpPr>
        <p:spPr>
          <a:xfrm flipH="1" flipV="1">
            <a:off x="5556564" y="5222209"/>
            <a:ext cx="1594678" cy="96594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正方形/長方形 7">
            <a:extLst>
              <a:ext uri="{FF2B5EF4-FFF2-40B4-BE49-F238E27FC236}">
                <a16:creationId xmlns:a16="http://schemas.microsoft.com/office/drawing/2014/main" id="{6AC13B4A-6B08-E851-1D13-09B82A9E1941}"/>
              </a:ext>
            </a:extLst>
          </p:cNvPr>
          <p:cNvSpPr/>
          <p:nvPr/>
        </p:nvSpPr>
        <p:spPr>
          <a:xfrm>
            <a:off x="6883541" y="4002761"/>
            <a:ext cx="1606169" cy="43877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1"/>
                </a:solidFill>
                <a:latin typeface="Meiryo" panose="020B0604030504040204" pitchFamily="34" charset="-128"/>
                <a:ea typeface="Meiryo" panose="020B0604030504040204" pitchFamily="34" charset="-128"/>
              </a:rPr>
              <a:t>メモリデータ</a:t>
            </a:r>
          </a:p>
        </p:txBody>
      </p:sp>
      <p:sp>
        <p:nvSpPr>
          <p:cNvPr id="67" name="テキスト ボックス 66">
            <a:extLst>
              <a:ext uri="{FF2B5EF4-FFF2-40B4-BE49-F238E27FC236}">
                <a16:creationId xmlns:a16="http://schemas.microsoft.com/office/drawing/2014/main" id="{AE2D0997-26D0-3521-1E43-E3B74755F13D}"/>
              </a:ext>
            </a:extLst>
          </p:cNvPr>
          <p:cNvSpPr txBox="1"/>
          <p:nvPr/>
        </p:nvSpPr>
        <p:spPr>
          <a:xfrm>
            <a:off x="8450928" y="4063863"/>
            <a:ext cx="1107996"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システム</a:t>
            </a:r>
          </a:p>
        </p:txBody>
      </p:sp>
      <p:sp>
        <p:nvSpPr>
          <p:cNvPr id="5" name="テキスト ボックス 4">
            <a:extLst>
              <a:ext uri="{FF2B5EF4-FFF2-40B4-BE49-F238E27FC236}">
                <a16:creationId xmlns:a16="http://schemas.microsoft.com/office/drawing/2014/main" id="{8EE5C9BA-2576-79F9-1522-AD6BFC71F52F}"/>
              </a:ext>
            </a:extLst>
          </p:cNvPr>
          <p:cNvSpPr txBox="1"/>
          <p:nvPr/>
        </p:nvSpPr>
        <p:spPr>
          <a:xfrm>
            <a:off x="4888229" y="5945919"/>
            <a:ext cx="732927" cy="369332"/>
          </a:xfrm>
          <a:prstGeom prst="rect">
            <a:avLst/>
          </a:prstGeom>
          <a:noFill/>
        </p:spPr>
        <p:txBody>
          <a:bodyPr wrap="square" rtlCol="0">
            <a:spAutoFit/>
          </a:bodyPr>
          <a:lstStyle/>
          <a:p>
            <a:r>
              <a:rPr kumimoji="1" lang="en-US" altLang="ja-JP" dirty="0">
                <a:latin typeface="Meiryo" panose="020B0604030504040204" pitchFamily="34" charset="-128"/>
                <a:ea typeface="Meiryo" panose="020B0604030504040204" pitchFamily="34" charset="-128"/>
              </a:rPr>
              <a:t>SMI</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6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04167E-6 -2.22222E-6 L 0.03242 0.19792 " pathEditMode="relative" rAng="0" ptsTypes="AA">
                                      <p:cBhvr>
                                        <p:cTn id="6" dur="2000" fill="hold"/>
                                        <p:tgtEl>
                                          <p:spTgt spid="24"/>
                                        </p:tgtEl>
                                        <p:attrNameLst>
                                          <p:attrName>ppt_x</p:attrName>
                                          <p:attrName>ppt_y</p:attrName>
                                        </p:attrNameLst>
                                      </p:cBhvr>
                                      <p:rCtr x="1615" y="988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3242 0.19792 L -0.28516 0.14653 " pathEditMode="relative" rAng="0" ptsTypes="AA">
                                      <p:cBhvr>
                                        <p:cTn id="10" dur="2000" fill="hold"/>
                                        <p:tgtEl>
                                          <p:spTgt spid="24"/>
                                        </p:tgtEl>
                                        <p:attrNameLst>
                                          <p:attrName>ppt_x</p:attrName>
                                          <p:attrName>ppt_y</p:attrName>
                                        </p:attrNameLst>
                                      </p:cBhvr>
                                      <p:rCtr x="-15885"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2960D80-5CE1-57E1-1810-41030A0EA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4154"/>
            <a:ext cx="5247747" cy="3135326"/>
          </a:xfrm>
          <a:prstGeom prst="rect">
            <a:avLst/>
          </a:prstGeom>
        </p:spPr>
      </p:pic>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t>実験</a:t>
            </a:r>
            <a:r>
              <a:rPr lang="en-US" altLang="ja-JP" sz="3600" dirty="0"/>
              <a:t>1</a:t>
            </a:r>
            <a:r>
              <a:rPr lang="ja-JP" altLang="en-US" sz="3600"/>
              <a:t>：</a:t>
            </a:r>
            <a:r>
              <a:rPr kumimoji="1" lang="ja-JP" altLang="en-US" sz="3600"/>
              <a:t>監視性能</a:t>
            </a: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3645388"/>
          </a:xfrm>
        </p:spPr>
        <p:txBody>
          <a:bodyPr>
            <a:normAutofit/>
          </a:bodyPr>
          <a:lstStyle/>
          <a:p>
            <a:r>
              <a:rPr lang="en-US" altLang="ja-JP" dirty="0"/>
              <a:t>VM</a:t>
            </a:r>
            <a:r>
              <a:rPr lang="ja-JP" altLang="en-US"/>
              <a:t>内の</a:t>
            </a:r>
            <a:r>
              <a:rPr lang="en-US" altLang="ja-JP" dirty="0"/>
              <a:t>OS</a:t>
            </a:r>
            <a:r>
              <a:rPr lang="ja-JP" altLang="en-US"/>
              <a:t>データを一括取得するのにかかる時間を測定</a:t>
            </a:r>
            <a:endParaRPr lang="en-US" altLang="ja-JP" dirty="0"/>
          </a:p>
          <a:p>
            <a:pPr lvl="1"/>
            <a:r>
              <a:rPr lang="en-US" altLang="ja-JP" dirty="0" err="1"/>
              <a:t>uBPF</a:t>
            </a:r>
            <a:r>
              <a:rPr lang="ja-JP" altLang="en-US"/>
              <a:t>プログラムのロード時間は最初の</a:t>
            </a:r>
            <a:r>
              <a:rPr lang="en-US" altLang="ja-JP" dirty="0"/>
              <a:t>1</a:t>
            </a:r>
            <a:r>
              <a:rPr lang="ja-JP" altLang="en-US"/>
              <a:t>回のみであるため含まない</a:t>
            </a:r>
            <a:endParaRPr lang="en-US" altLang="ja-JP" dirty="0"/>
          </a:p>
          <a:p>
            <a:pPr lvl="1"/>
            <a:r>
              <a:rPr lang="en-US" altLang="ja-JP" dirty="0"/>
              <a:t>BIOS</a:t>
            </a:r>
            <a:r>
              <a:rPr lang="ja-JP" altLang="en-US"/>
              <a:t>内のエージェント経由で１つずつデータ取得する先行研究と比較</a:t>
            </a:r>
            <a:endParaRPr lang="en-US" altLang="ja-JP" dirty="0"/>
          </a:p>
          <a:p>
            <a:r>
              <a:rPr lang="ja-JP" altLang="en-US"/>
              <a:t>２つの</a:t>
            </a:r>
            <a:r>
              <a:rPr lang="en-US" altLang="ja-JP" dirty="0"/>
              <a:t>OS</a:t>
            </a:r>
            <a:r>
              <a:rPr lang="ja-JP" altLang="en-US"/>
              <a:t>データを一括取得することにより</a:t>
            </a:r>
            <a:r>
              <a:rPr lang="en-US" altLang="ja-JP" dirty="0">
                <a:solidFill>
                  <a:srgbClr val="0083B3"/>
                </a:solidFill>
              </a:rPr>
              <a:t>58%</a:t>
            </a:r>
            <a:r>
              <a:rPr lang="ja-JP" altLang="en-US">
                <a:solidFill>
                  <a:srgbClr val="0083B3"/>
                </a:solidFill>
              </a:rPr>
              <a:t>の高速化</a:t>
            </a:r>
          </a:p>
          <a:p>
            <a:pPr lvl="1"/>
            <a:r>
              <a:rPr lang="en-JP" altLang="ja-JP" dirty="0"/>
              <a:t>OS</a:t>
            </a:r>
            <a:r>
              <a:rPr lang="ja-JP" altLang="en-JP"/>
              <a:t>の</a:t>
            </a:r>
            <a:r>
              <a:rPr lang="ja-JP" altLang="en-US"/>
              <a:t>バージョン情報を含む</a:t>
            </a:r>
            <a:r>
              <a:rPr lang="en-US" altLang="ja-JP" dirty="0"/>
              <a:t>2</a:t>
            </a:r>
            <a:r>
              <a:rPr lang="ja-JP" altLang="en-US"/>
              <a:t>つの文字列を正しく取得できた</a:t>
            </a:r>
            <a:endParaRPr lang="en-JP" altLang="ja-JP" dirty="0"/>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8</a:t>
            </a:fld>
            <a:endParaRPr kumimoji="1" lang="ja-JP" altLang="en-US"/>
          </a:p>
        </p:txBody>
      </p:sp>
      <p:pic>
        <p:nvPicPr>
          <p:cNvPr id="11" name="図 10">
            <a:extLst>
              <a:ext uri="{FF2B5EF4-FFF2-40B4-BE49-F238E27FC236}">
                <a16:creationId xmlns:a16="http://schemas.microsoft.com/office/drawing/2014/main" id="{BA778A25-459D-ED3C-700B-667D63D969D6}"/>
              </a:ext>
            </a:extLst>
          </p:cNvPr>
          <p:cNvPicPr>
            <a:picLocks noChangeAspect="1"/>
          </p:cNvPicPr>
          <p:nvPr/>
        </p:nvPicPr>
        <p:blipFill>
          <a:blip r:embed="rId4">
            <a:extLst>
              <a:ext uri="{28A0092B-C50C-407E-A947-70E740481C1C}">
                <a14:useLocalDpi xmlns:a14="http://schemas.microsoft.com/office/drawing/2010/main" val="0"/>
              </a:ext>
            </a:extLst>
          </a:blip>
          <a:srcRect t="32664" b="25879"/>
          <a:stretch/>
        </p:blipFill>
        <p:spPr>
          <a:xfrm>
            <a:off x="5427812" y="3587803"/>
            <a:ext cx="5853494" cy="1018573"/>
          </a:xfrm>
          <a:prstGeom prst="rect">
            <a:avLst/>
          </a:prstGeom>
        </p:spPr>
      </p:pic>
      <p:sp>
        <p:nvSpPr>
          <p:cNvPr id="15" name="正方形/長方形 18">
            <a:extLst>
              <a:ext uri="{FF2B5EF4-FFF2-40B4-BE49-F238E27FC236}">
                <a16:creationId xmlns:a16="http://schemas.microsoft.com/office/drawing/2014/main" id="{3572D0C7-3FC0-A081-CBB4-F077F970B721}"/>
              </a:ext>
            </a:extLst>
          </p:cNvPr>
          <p:cNvSpPr/>
          <p:nvPr/>
        </p:nvSpPr>
        <p:spPr>
          <a:xfrm>
            <a:off x="5433075" y="3575651"/>
            <a:ext cx="5853494" cy="554572"/>
          </a:xfrm>
          <a:prstGeom prst="rect">
            <a:avLst/>
          </a:prstGeom>
          <a:noFill/>
          <a:ln w="28575">
            <a:solidFill>
              <a:srgbClr val="41B3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6" name="正方形/長方形 20">
            <a:extLst>
              <a:ext uri="{FF2B5EF4-FFF2-40B4-BE49-F238E27FC236}">
                <a16:creationId xmlns:a16="http://schemas.microsoft.com/office/drawing/2014/main" id="{14CCB9E9-22C5-6183-9388-04593B253F38}"/>
              </a:ext>
            </a:extLst>
          </p:cNvPr>
          <p:cNvSpPr/>
          <p:nvPr/>
        </p:nvSpPr>
        <p:spPr>
          <a:xfrm>
            <a:off x="5433075" y="4258821"/>
            <a:ext cx="5853494" cy="354002"/>
          </a:xfrm>
          <a:prstGeom prst="rect">
            <a:avLst/>
          </a:prstGeom>
          <a:noFill/>
          <a:ln w="28575">
            <a:solidFill>
              <a:srgbClr val="41B3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 name="右矢印 4">
            <a:extLst>
              <a:ext uri="{FF2B5EF4-FFF2-40B4-BE49-F238E27FC236}">
                <a16:creationId xmlns:a16="http://schemas.microsoft.com/office/drawing/2014/main" id="{4C2D0C78-AE90-B7B9-22F1-2A3F110154FB}"/>
              </a:ext>
            </a:extLst>
          </p:cNvPr>
          <p:cNvSpPr/>
          <p:nvPr/>
        </p:nvSpPr>
        <p:spPr>
          <a:xfrm rot="2177606">
            <a:off x="2456454" y="4416228"/>
            <a:ext cx="1586375" cy="468351"/>
          </a:xfrm>
          <a:prstGeom prst="rightArrow">
            <a:avLst/>
          </a:prstGeom>
          <a:solidFill>
            <a:srgbClr val="0083B3"/>
          </a:solidFill>
          <a:ln>
            <a:solidFill>
              <a:srgbClr val="0083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 name="テキスト ボックス 5">
            <a:extLst>
              <a:ext uri="{FF2B5EF4-FFF2-40B4-BE49-F238E27FC236}">
                <a16:creationId xmlns:a16="http://schemas.microsoft.com/office/drawing/2014/main" id="{AB3E7C89-E90D-AB49-1AAE-73DA8A9EEF4C}"/>
              </a:ext>
            </a:extLst>
          </p:cNvPr>
          <p:cNvSpPr txBox="1"/>
          <p:nvPr/>
        </p:nvSpPr>
        <p:spPr>
          <a:xfrm>
            <a:off x="3207773" y="4182388"/>
            <a:ext cx="184731" cy="369332"/>
          </a:xfrm>
          <a:prstGeom prst="rect">
            <a:avLst/>
          </a:prstGeom>
          <a:noFill/>
        </p:spPr>
        <p:txBody>
          <a:bodyPr wrap="none" rtlCol="0">
            <a:spAutoFit/>
          </a:bodyPr>
          <a:lstStyle/>
          <a:p>
            <a:endParaRPr kumimoji="1" lang="en-US" altLang="ja-JP" dirty="0">
              <a:solidFill>
                <a:srgbClr val="0083B3"/>
              </a:solidFill>
              <a:latin typeface="Meiryo" panose="020B0604030504040204" pitchFamily="34" charset="-128"/>
              <a:ea typeface="Meiryo" panose="020B0604030504040204" pitchFamily="34" charset="-128"/>
            </a:endParaRPr>
          </a:p>
        </p:txBody>
      </p:sp>
      <p:graphicFrame>
        <p:nvGraphicFramePr>
          <p:cNvPr id="18" name="Table 4">
            <a:extLst>
              <a:ext uri="{FF2B5EF4-FFF2-40B4-BE49-F238E27FC236}">
                <a16:creationId xmlns:a16="http://schemas.microsoft.com/office/drawing/2014/main" id="{07B53E83-CCDE-FA83-9431-F2BF0335CCA3}"/>
              </a:ext>
            </a:extLst>
          </p:cNvPr>
          <p:cNvGraphicFramePr>
            <a:graphicFrameLocks noGrp="1"/>
          </p:cNvGraphicFramePr>
          <p:nvPr>
            <p:extLst>
              <p:ext uri="{D42A27DB-BD31-4B8C-83A1-F6EECF244321}">
                <p14:modId xmlns:p14="http://schemas.microsoft.com/office/powerpoint/2010/main" val="3979695218"/>
              </p:ext>
            </p:extLst>
          </p:nvPr>
        </p:nvGraphicFramePr>
        <p:xfrm>
          <a:off x="5185701" y="4703512"/>
          <a:ext cx="6867754" cy="1706880"/>
        </p:xfrm>
        <a:graphic>
          <a:graphicData uri="http://schemas.openxmlformats.org/drawingml/2006/table">
            <a:tbl>
              <a:tblPr firstRow="1" bandRow="1">
                <a:tableStyleId>{2D5ABB26-0587-4C30-8999-92F81FD0307C}</a:tableStyleId>
              </a:tblPr>
              <a:tblGrid>
                <a:gridCol w="2225971">
                  <a:extLst>
                    <a:ext uri="{9D8B030D-6E8A-4147-A177-3AD203B41FA5}">
                      <a16:colId xmlns:a16="http://schemas.microsoft.com/office/drawing/2014/main" val="3286504600"/>
                    </a:ext>
                  </a:extLst>
                </a:gridCol>
                <a:gridCol w="2203383">
                  <a:extLst>
                    <a:ext uri="{9D8B030D-6E8A-4147-A177-3AD203B41FA5}">
                      <a16:colId xmlns:a16="http://schemas.microsoft.com/office/drawing/2014/main" val="1090295072"/>
                    </a:ext>
                  </a:extLst>
                </a:gridCol>
                <a:gridCol w="2438400">
                  <a:extLst>
                    <a:ext uri="{9D8B030D-6E8A-4147-A177-3AD203B41FA5}">
                      <a16:colId xmlns:a16="http://schemas.microsoft.com/office/drawing/2014/main" val="2827658566"/>
                    </a:ext>
                  </a:extLst>
                </a:gridCol>
              </a:tblGrid>
              <a:tr h="330980">
                <a:tc>
                  <a:txBody>
                    <a:bodyPr/>
                    <a:lstStyle/>
                    <a:p>
                      <a:endParaRPr lang="en-JP" sz="1600" b="1" i="0" dirty="0">
                        <a:solidFill>
                          <a:schemeClr val="tx1"/>
                        </a:solidFill>
                        <a:latin typeface="Meiryo" panose="020B0604030504040204" pitchFamily="34" charset="-128"/>
                        <a:ea typeface="Meiryo" panose="020B0604030504040204" pitchFamily="34" charset="-128"/>
                      </a:endParaRPr>
                    </a:p>
                  </a:txBody>
                  <a:tcPr anchor="ctr">
                    <a:lnT w="38100" cap="flat" cmpd="sng" algn="ctr">
                      <a:solidFill>
                        <a:srgbClr val="424242"/>
                      </a:solidFill>
                      <a:prstDash val="solid"/>
                      <a:round/>
                      <a:headEnd type="none" w="med" len="med"/>
                      <a:tailEnd type="none" w="med" len="med"/>
                    </a:lnT>
                    <a:lnB w="19050" cap="flat" cmpd="sng" algn="ctr">
                      <a:solidFill>
                        <a:srgbClr val="424242"/>
                      </a:solidFill>
                      <a:prstDash val="solid"/>
                      <a:round/>
                      <a:headEnd type="none" w="med" len="med"/>
                      <a:tailEnd type="none" w="med" len="med"/>
                    </a:lnB>
                  </a:tcPr>
                </a:tc>
                <a:tc>
                  <a:txBody>
                    <a:bodyPr/>
                    <a:lstStyle/>
                    <a:p>
                      <a:r>
                        <a:rPr lang="en-US" b="1" dirty="0" err="1">
                          <a:latin typeface="Meiryo" panose="020B0604030504040204" pitchFamily="34" charset="-128"/>
                          <a:ea typeface="Meiryo" panose="020B0604030504040204" pitchFamily="34" charset="-128"/>
                        </a:rPr>
                        <a:t>ホスト</a:t>
                      </a:r>
                      <a:endParaRPr lang="en-JP" b="1" dirty="0">
                        <a:latin typeface="Meiryo" panose="020B0604030504040204" pitchFamily="34" charset="-128"/>
                        <a:ea typeface="Meiryo" panose="020B0604030504040204" pitchFamily="34" charset="-128"/>
                      </a:endParaRPr>
                    </a:p>
                  </a:txBody>
                  <a:tcPr anchor="ctr">
                    <a:lnT w="38100" cap="flat" cmpd="sng" algn="ctr">
                      <a:solidFill>
                        <a:srgbClr val="424242"/>
                      </a:solidFill>
                      <a:prstDash val="solid"/>
                      <a:round/>
                      <a:headEnd type="none" w="med" len="med"/>
                      <a:tailEnd type="none" w="med" len="med"/>
                    </a:lnT>
                    <a:lnB w="19050" cap="flat" cmpd="sng" algn="ctr">
                      <a:solidFill>
                        <a:srgbClr val="424242"/>
                      </a:solidFill>
                      <a:prstDash val="solid"/>
                      <a:round/>
                      <a:headEnd type="none" w="med" len="med"/>
                      <a:tailEnd type="none" w="med" len="med"/>
                    </a:lnB>
                  </a:tcPr>
                </a:tc>
                <a:tc>
                  <a:txBody>
                    <a:bodyPr/>
                    <a:lstStyle/>
                    <a:p>
                      <a:r>
                        <a:rPr lang="en-US" altLang="ja-JP" sz="1600" b="1" i="0" dirty="0">
                          <a:solidFill>
                            <a:schemeClr val="tx1"/>
                          </a:solidFill>
                          <a:latin typeface="Meiryo" panose="020B0604030504040204" pitchFamily="34" charset="-128"/>
                          <a:ea typeface="Meiryo" panose="020B0604030504040204" pitchFamily="34" charset="-128"/>
                        </a:rPr>
                        <a:t>IDS VM</a:t>
                      </a:r>
                      <a:r>
                        <a:rPr lang="ja-JP" altLang="en-US" sz="1600" b="1" i="0">
                          <a:solidFill>
                            <a:schemeClr val="tx1"/>
                          </a:solidFill>
                          <a:latin typeface="Meiryo" panose="020B0604030504040204" pitchFamily="34" charset="-128"/>
                          <a:ea typeface="Meiryo" panose="020B0604030504040204" pitchFamily="34" charset="-128"/>
                        </a:rPr>
                        <a:t>＆監視対象</a:t>
                      </a:r>
                      <a:r>
                        <a:rPr lang="en-US" altLang="ja-JP" sz="1600" b="1" i="0" dirty="0">
                          <a:solidFill>
                            <a:schemeClr val="tx1"/>
                          </a:solidFill>
                          <a:latin typeface="Meiryo" panose="020B0604030504040204" pitchFamily="34" charset="-128"/>
                          <a:ea typeface="Meiryo" panose="020B0604030504040204" pitchFamily="34" charset="-128"/>
                        </a:rPr>
                        <a:t>VM</a:t>
                      </a:r>
                      <a:endParaRPr lang="en-JP" sz="1600" b="1" i="0" dirty="0">
                        <a:solidFill>
                          <a:schemeClr val="tx1"/>
                        </a:solidFill>
                        <a:latin typeface="Meiryo" panose="020B0604030504040204" pitchFamily="34" charset="-128"/>
                        <a:ea typeface="Meiryo" panose="020B0604030504040204" pitchFamily="34" charset="-128"/>
                      </a:endParaRPr>
                    </a:p>
                  </a:txBody>
                  <a:tcPr anchor="ctr">
                    <a:lnT w="38100" cap="flat" cmpd="sng" algn="ctr">
                      <a:solidFill>
                        <a:srgbClr val="424242"/>
                      </a:solidFill>
                      <a:prstDash val="solid"/>
                      <a:round/>
                      <a:headEnd type="none" w="med" len="med"/>
                      <a:tailEnd type="none" w="med" len="med"/>
                    </a:lnT>
                    <a:lnB w="19050" cap="flat" cmpd="sng" algn="ctr">
                      <a:solidFill>
                        <a:srgbClr val="424242"/>
                      </a:solidFill>
                      <a:prstDash val="solid"/>
                      <a:round/>
                      <a:headEnd type="none" w="med" len="med"/>
                      <a:tailEnd type="none" w="med" len="med"/>
                    </a:lnB>
                  </a:tcPr>
                </a:tc>
                <a:extLst>
                  <a:ext uri="{0D108BD9-81ED-4DB2-BD59-A6C34878D82A}">
                    <a16:rowId xmlns:a16="http://schemas.microsoft.com/office/drawing/2014/main" val="3192945602"/>
                  </a:ext>
                </a:extLst>
              </a:tr>
              <a:tr h="327504">
                <a:tc>
                  <a:txBody>
                    <a:bodyPr/>
                    <a:lstStyle/>
                    <a:p>
                      <a:r>
                        <a:rPr lang="en-JP" sz="1600">
                          <a:solidFill>
                            <a:schemeClr val="tx1"/>
                          </a:solidFill>
                          <a:latin typeface="Meiryo" panose="020B0604030504040204" pitchFamily="34" charset="-128"/>
                          <a:ea typeface="Meiryo" panose="020B0604030504040204" pitchFamily="34" charset="-128"/>
                        </a:rPr>
                        <a:t>CPU</a:t>
                      </a:r>
                      <a:r>
                        <a:rPr lang="en-US" sz="1600" dirty="0">
                          <a:solidFill>
                            <a:schemeClr val="tx1"/>
                          </a:solidFill>
                          <a:latin typeface="Meiryo" panose="020B0604030504040204" pitchFamily="34" charset="-128"/>
                          <a:ea typeface="Meiryo" panose="020B0604030504040204" pitchFamily="34" charset="-128"/>
                        </a:rPr>
                        <a:t>(vCPU)</a:t>
                      </a:r>
                      <a:endParaRPr lang="en-JP" sz="1600" dirty="0">
                        <a:solidFill>
                          <a:schemeClr val="tx1"/>
                        </a:solidFill>
                        <a:latin typeface="Meiryo" panose="020B0604030504040204" pitchFamily="34" charset="-128"/>
                        <a:ea typeface="Meiryo" panose="020B0604030504040204" pitchFamily="34" charset="-128"/>
                      </a:endParaRPr>
                    </a:p>
                  </a:txBody>
                  <a:tcPr anchor="ctr">
                    <a:lnT w="19050" cap="flat" cmpd="sng" algn="ctr">
                      <a:solidFill>
                        <a:srgbClr val="424242"/>
                      </a:solidFill>
                      <a:prstDash val="solid"/>
                      <a:round/>
                      <a:headEnd type="none" w="med" len="med"/>
                      <a:tailEnd type="none" w="med" len="med"/>
                    </a:lnT>
                  </a:tcPr>
                </a:tc>
                <a:tc>
                  <a:txBody>
                    <a:bodyPr/>
                    <a:lstStyle/>
                    <a:p>
                      <a:r>
                        <a:rPr lang="en-JP" sz="1600">
                          <a:solidFill>
                            <a:schemeClr val="tx1"/>
                          </a:solidFill>
                          <a:latin typeface="Meiryo" panose="020B0604030504040204" pitchFamily="34" charset="-128"/>
                          <a:ea typeface="Meiryo" panose="020B0604030504040204" pitchFamily="34" charset="-128"/>
                        </a:rPr>
                        <a:t>Intel Core i7-14700</a:t>
                      </a:r>
                    </a:p>
                  </a:txBody>
                  <a:tcPr anchor="ctr">
                    <a:lnT w="19050" cap="flat" cmpd="sng" algn="ctr">
                      <a:solidFill>
                        <a:srgbClr val="424242"/>
                      </a:solidFill>
                      <a:prstDash val="solid"/>
                      <a:round/>
                      <a:headEnd type="none" w="med" len="med"/>
                      <a:tailEnd type="none" w="med" len="med"/>
                    </a:lnT>
                  </a:tcPr>
                </a:tc>
                <a:tc>
                  <a:txBody>
                    <a:bodyPr/>
                    <a:lstStyle/>
                    <a:p>
                      <a:r>
                        <a:rPr lang="en-US" sz="1600" dirty="0">
                          <a:solidFill>
                            <a:schemeClr val="tx1"/>
                          </a:solidFill>
                          <a:latin typeface="Meiryo" panose="020B0604030504040204" pitchFamily="34" charset="-128"/>
                          <a:ea typeface="Meiryo" panose="020B0604030504040204" pitchFamily="34" charset="-128"/>
                        </a:rPr>
                        <a:t>1コア</a:t>
                      </a:r>
                      <a:endParaRPr lang="en-JP" sz="1600">
                        <a:solidFill>
                          <a:schemeClr val="tx1"/>
                        </a:solidFill>
                        <a:latin typeface="Meiryo" panose="020B0604030504040204" pitchFamily="34" charset="-128"/>
                        <a:ea typeface="Meiryo" panose="020B0604030504040204" pitchFamily="34" charset="-128"/>
                      </a:endParaRPr>
                    </a:p>
                  </a:txBody>
                  <a:tcPr anchor="ctr">
                    <a:lnT w="19050" cap="flat" cmpd="sng" algn="ctr">
                      <a:solidFill>
                        <a:srgbClr val="424242"/>
                      </a:solidFill>
                      <a:prstDash val="solid"/>
                      <a:round/>
                      <a:headEnd type="none" w="med" len="med"/>
                      <a:tailEnd type="none" w="med" len="med"/>
                    </a:lnT>
                  </a:tcPr>
                </a:tc>
                <a:extLst>
                  <a:ext uri="{0D108BD9-81ED-4DB2-BD59-A6C34878D82A}">
                    <a16:rowId xmlns:a16="http://schemas.microsoft.com/office/drawing/2014/main" val="2191397901"/>
                  </a:ext>
                </a:extLst>
              </a:tr>
              <a:tr h="327504">
                <a:tc>
                  <a:txBody>
                    <a:bodyPr/>
                    <a:lstStyle/>
                    <a:p>
                      <a:r>
                        <a:rPr lang="en-JP" sz="1600" dirty="0">
                          <a:solidFill>
                            <a:schemeClr val="tx1"/>
                          </a:solidFill>
                          <a:latin typeface="Meiryo" panose="020B0604030504040204" pitchFamily="34" charset="-128"/>
                          <a:ea typeface="Meiryo" panose="020B0604030504040204" pitchFamily="34" charset="-128"/>
                        </a:rPr>
                        <a:t>メモリ</a:t>
                      </a:r>
                    </a:p>
                  </a:txBody>
                  <a:tcPr anchor="ctr"/>
                </a:tc>
                <a:tc>
                  <a:txBody>
                    <a:bodyPr/>
                    <a:lstStyle/>
                    <a:p>
                      <a:r>
                        <a:rPr lang="en-US" sz="1600" dirty="0">
                          <a:solidFill>
                            <a:schemeClr val="tx1"/>
                          </a:solidFill>
                          <a:latin typeface="Meiryo" panose="020B0604030504040204" pitchFamily="34" charset="-128"/>
                          <a:ea typeface="Meiryo" panose="020B0604030504040204" pitchFamily="34" charset="-128"/>
                        </a:rPr>
                        <a:t>192</a:t>
                      </a:r>
                      <a:r>
                        <a:rPr lang="en-JP" sz="1600">
                          <a:solidFill>
                            <a:schemeClr val="tx1"/>
                          </a:solidFill>
                          <a:latin typeface="Meiryo" panose="020B0604030504040204" pitchFamily="34" charset="-128"/>
                          <a:ea typeface="Meiryo" panose="020B0604030504040204" pitchFamily="34" charset="-128"/>
                        </a:rPr>
                        <a:t>G</a:t>
                      </a:r>
                      <a:r>
                        <a:rPr lang="en-US" sz="1600" dirty="0" err="1">
                          <a:solidFill>
                            <a:schemeClr val="tx1"/>
                          </a:solidFill>
                          <a:latin typeface="Meiryo" panose="020B0604030504040204" pitchFamily="34" charset="-128"/>
                          <a:ea typeface="Meiryo" panose="020B0604030504040204" pitchFamily="34" charset="-128"/>
                        </a:rPr>
                        <a:t>i</a:t>
                      </a:r>
                      <a:r>
                        <a:rPr lang="en-JP" sz="1600">
                          <a:solidFill>
                            <a:schemeClr val="tx1"/>
                          </a:solidFill>
                          <a:latin typeface="Meiryo" panose="020B0604030504040204" pitchFamily="34" charset="-128"/>
                          <a:ea typeface="Meiryo" panose="020B0604030504040204" pitchFamily="34" charset="-128"/>
                        </a:rPr>
                        <a:t>B</a:t>
                      </a:r>
                      <a:endParaRPr lang="en-JP" sz="1600" dirty="0">
                        <a:solidFill>
                          <a:schemeClr val="tx1"/>
                        </a:solidFill>
                        <a:latin typeface="Meiryo" panose="020B0604030504040204" pitchFamily="34" charset="-128"/>
                        <a:ea typeface="Meiryo" panose="020B0604030504040204" pitchFamily="34" charset="-128"/>
                      </a:endParaRPr>
                    </a:p>
                  </a:txBody>
                  <a:tcPr anchor="ctr"/>
                </a:tc>
                <a:tc>
                  <a:txBody>
                    <a:bodyPr/>
                    <a:lstStyle/>
                    <a:p>
                      <a:r>
                        <a:rPr lang="en-US" sz="1600" dirty="0">
                          <a:solidFill>
                            <a:schemeClr val="tx1"/>
                          </a:solidFill>
                          <a:latin typeface="Meiryo" panose="020B0604030504040204" pitchFamily="34" charset="-128"/>
                          <a:ea typeface="Meiryo" panose="020B0604030504040204" pitchFamily="34" charset="-128"/>
                        </a:rPr>
                        <a:t>4GB</a:t>
                      </a:r>
                      <a:endParaRPr lang="en-JP" sz="1600" dirty="0">
                        <a:solidFill>
                          <a:schemeClr val="tx1"/>
                        </a:solidFill>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874436082"/>
                  </a:ext>
                </a:extLst>
              </a:tr>
              <a:tr h="327504">
                <a:tc>
                  <a:txBody>
                    <a:bodyPr/>
                    <a:lstStyle/>
                    <a:p>
                      <a:r>
                        <a:rPr lang="ja-JP" altLang="en-US" sz="1600">
                          <a:solidFill>
                            <a:schemeClr val="tx1"/>
                          </a:solidFill>
                          <a:latin typeface="Meiryo" panose="020B0604030504040204" pitchFamily="34" charset="-128"/>
                          <a:ea typeface="Meiryo" panose="020B0604030504040204" pitchFamily="34" charset="-128"/>
                        </a:rPr>
                        <a:t>カーネル</a:t>
                      </a:r>
                      <a:endParaRPr lang="en-JP" sz="1600" dirty="0">
                        <a:solidFill>
                          <a:schemeClr val="tx1"/>
                        </a:solidFill>
                        <a:latin typeface="Meiryo" panose="020B0604030504040204" pitchFamily="34" charset="-128"/>
                        <a:ea typeface="Meiryo" panose="020B0604030504040204" pitchFamily="34" charset="-128"/>
                      </a:endParaRPr>
                    </a:p>
                  </a:txBody>
                  <a:tcPr anchor="ctr"/>
                </a:tc>
                <a:tc>
                  <a:txBody>
                    <a:bodyPr/>
                    <a:lstStyle/>
                    <a:p>
                      <a:r>
                        <a:rPr lang="en-JP" sz="1600">
                          <a:solidFill>
                            <a:schemeClr val="tx1"/>
                          </a:solidFill>
                          <a:latin typeface="Meiryo" panose="020B0604030504040204" pitchFamily="34" charset="-128"/>
                          <a:ea typeface="Meiryo" panose="020B0604030504040204" pitchFamily="34" charset="-128"/>
                        </a:rPr>
                        <a:t>Linux 6.</a:t>
                      </a:r>
                      <a:r>
                        <a:rPr lang="en-US" sz="1600" dirty="0">
                          <a:solidFill>
                            <a:schemeClr val="tx1"/>
                          </a:solidFill>
                          <a:latin typeface="Meiryo" panose="020B0604030504040204" pitchFamily="34" charset="-128"/>
                          <a:ea typeface="Meiryo" panose="020B0604030504040204" pitchFamily="34" charset="-128"/>
                        </a:rPr>
                        <a:t>8</a:t>
                      </a:r>
                      <a:r>
                        <a:rPr lang="en-JP" sz="1600">
                          <a:solidFill>
                            <a:schemeClr val="tx1"/>
                          </a:solidFill>
                          <a:latin typeface="Meiryo" panose="020B0604030504040204" pitchFamily="34" charset="-128"/>
                          <a:ea typeface="Meiryo" panose="020B0604030504040204" pitchFamily="34" charset="-128"/>
                        </a:rPr>
                        <a:t>.0</a:t>
                      </a:r>
                      <a:endParaRPr lang="en-JP" sz="1600" dirty="0">
                        <a:solidFill>
                          <a:schemeClr val="tx1"/>
                        </a:solidFill>
                        <a:latin typeface="Meiryo" panose="020B0604030504040204" pitchFamily="34" charset="-128"/>
                        <a:ea typeface="Meiryo" panose="020B0604030504040204" pitchFamily="34"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altLang="ja-JP" sz="1600">
                          <a:solidFill>
                            <a:schemeClr val="tx1"/>
                          </a:solidFill>
                          <a:latin typeface="Meiryo" panose="020B0604030504040204" pitchFamily="34" charset="-128"/>
                          <a:ea typeface="Meiryo" panose="020B0604030504040204" pitchFamily="34" charset="-128"/>
                        </a:rPr>
                        <a:t>Linux 6.</a:t>
                      </a:r>
                      <a:r>
                        <a:rPr lang="en-US" altLang="ja-JP" sz="1600" dirty="0">
                          <a:solidFill>
                            <a:schemeClr val="tx1"/>
                          </a:solidFill>
                          <a:latin typeface="Meiryo" panose="020B0604030504040204" pitchFamily="34" charset="-128"/>
                          <a:ea typeface="Meiryo" panose="020B0604030504040204" pitchFamily="34" charset="-128"/>
                        </a:rPr>
                        <a:t>8</a:t>
                      </a:r>
                      <a:r>
                        <a:rPr lang="en-JP" altLang="ja-JP" sz="1600">
                          <a:solidFill>
                            <a:schemeClr val="tx1"/>
                          </a:solidFill>
                          <a:latin typeface="Meiryo" panose="020B0604030504040204" pitchFamily="34" charset="-128"/>
                          <a:ea typeface="Meiryo" panose="020B0604030504040204" pitchFamily="34" charset="-128"/>
                        </a:rPr>
                        <a:t>.0</a:t>
                      </a:r>
                    </a:p>
                  </a:txBody>
                  <a:tcPr anchor="ctr"/>
                </a:tc>
                <a:extLst>
                  <a:ext uri="{0D108BD9-81ED-4DB2-BD59-A6C34878D82A}">
                    <a16:rowId xmlns:a16="http://schemas.microsoft.com/office/drawing/2014/main" val="3894494851"/>
                  </a:ext>
                </a:extLst>
              </a:tr>
              <a:tr h="327504">
                <a:tc>
                  <a:txBody>
                    <a:bodyPr/>
                    <a:lstStyle/>
                    <a:p>
                      <a:r>
                        <a:rPr lang="en-JP" sz="1600" dirty="0">
                          <a:solidFill>
                            <a:schemeClr val="tx1"/>
                          </a:solidFill>
                          <a:latin typeface="Meiryo" panose="020B0604030504040204" pitchFamily="34" charset="-128"/>
                          <a:ea typeface="Meiryo" panose="020B0604030504040204" pitchFamily="34" charset="-128"/>
                        </a:rPr>
                        <a:t>仮想化ソフトウェア</a:t>
                      </a:r>
                    </a:p>
                  </a:txBody>
                  <a:tcPr anchor="ctr">
                    <a:lnB w="38100" cap="flat" cmpd="sng" algn="ctr">
                      <a:solidFill>
                        <a:srgbClr val="424242"/>
                      </a:solidFill>
                      <a:prstDash val="solid"/>
                      <a:round/>
                      <a:headEnd type="none" w="med" len="med"/>
                      <a:tailEnd type="none" w="med" len="med"/>
                    </a:lnB>
                  </a:tcPr>
                </a:tc>
                <a:tc>
                  <a:txBody>
                    <a:bodyPr/>
                    <a:lstStyle/>
                    <a:p>
                      <a:r>
                        <a:rPr lang="en-JP" sz="1600">
                          <a:solidFill>
                            <a:schemeClr val="tx1"/>
                          </a:solidFill>
                          <a:latin typeface="Meiryo" panose="020B0604030504040204" pitchFamily="34" charset="-128"/>
                          <a:ea typeface="Meiryo" panose="020B0604030504040204" pitchFamily="34" charset="-128"/>
                        </a:rPr>
                        <a:t>QEMU-KVM 8.2.7 </a:t>
                      </a:r>
                      <a:endParaRPr lang="en-JP" sz="1600" dirty="0">
                        <a:solidFill>
                          <a:schemeClr val="tx1"/>
                        </a:solidFill>
                        <a:latin typeface="Meiryo" panose="020B0604030504040204" pitchFamily="34" charset="-128"/>
                        <a:ea typeface="Meiryo" panose="020B0604030504040204" pitchFamily="34" charset="-128"/>
                      </a:endParaRPr>
                    </a:p>
                  </a:txBody>
                  <a:tcPr anchor="ctr">
                    <a:lnB w="38100" cap="flat" cmpd="sng" algn="ctr">
                      <a:solidFill>
                        <a:srgbClr val="424242"/>
                      </a:solidFill>
                      <a:prstDash val="solid"/>
                      <a:round/>
                      <a:headEnd type="none" w="med" len="med"/>
                      <a:tailEnd type="none" w="med" len="med"/>
                    </a:lnB>
                  </a:tcPr>
                </a:tc>
                <a:tc>
                  <a:txBody>
                    <a:bodyPr/>
                    <a:lstStyle/>
                    <a:p>
                      <a:r>
                        <a:rPr lang="en-US" sz="1600" dirty="0">
                          <a:solidFill>
                            <a:schemeClr val="tx1"/>
                          </a:solidFill>
                          <a:latin typeface="Meiryo" panose="020B0604030504040204" pitchFamily="34" charset="-128"/>
                          <a:ea typeface="Meiryo" panose="020B0604030504040204" pitchFamily="34" charset="-128"/>
                        </a:rPr>
                        <a:t>-</a:t>
                      </a:r>
                      <a:endParaRPr lang="en-JP" sz="1600" dirty="0">
                        <a:solidFill>
                          <a:schemeClr val="tx1"/>
                        </a:solidFill>
                        <a:latin typeface="Meiryo" panose="020B0604030504040204" pitchFamily="34" charset="-128"/>
                        <a:ea typeface="Meiryo" panose="020B0604030504040204" pitchFamily="34" charset="-128"/>
                      </a:endParaRPr>
                    </a:p>
                  </a:txBody>
                  <a:tcPr anchor="ctr">
                    <a:lnB w="38100" cap="flat" cmpd="sng" algn="ctr">
                      <a:solidFill>
                        <a:srgbClr val="424242"/>
                      </a:solidFill>
                      <a:prstDash val="solid"/>
                      <a:round/>
                      <a:headEnd type="none" w="med" len="med"/>
                      <a:tailEnd type="none" w="med" len="med"/>
                    </a:lnB>
                  </a:tcPr>
                </a:tc>
                <a:extLst>
                  <a:ext uri="{0D108BD9-81ED-4DB2-BD59-A6C34878D82A}">
                    <a16:rowId xmlns:a16="http://schemas.microsoft.com/office/drawing/2014/main" val="506283857"/>
                  </a:ext>
                </a:extLst>
              </a:tr>
            </a:tbl>
          </a:graphicData>
        </a:graphic>
      </p:graphicFrame>
      <p:sp>
        <p:nvSpPr>
          <p:cNvPr id="7" name="テキスト ボックス 6">
            <a:extLst>
              <a:ext uri="{FF2B5EF4-FFF2-40B4-BE49-F238E27FC236}">
                <a16:creationId xmlns:a16="http://schemas.microsoft.com/office/drawing/2014/main" id="{267E85F8-98A2-FC4D-D606-10D12EB11C92}"/>
              </a:ext>
            </a:extLst>
          </p:cNvPr>
          <p:cNvSpPr txBox="1"/>
          <p:nvPr/>
        </p:nvSpPr>
        <p:spPr>
          <a:xfrm>
            <a:off x="3094234" y="4182388"/>
            <a:ext cx="1632178" cy="369332"/>
          </a:xfrm>
          <a:prstGeom prst="rect">
            <a:avLst/>
          </a:prstGeom>
          <a:noFill/>
        </p:spPr>
        <p:txBody>
          <a:bodyPr wrap="none" rtlCol="0">
            <a:spAutoFit/>
          </a:bodyPr>
          <a:lstStyle/>
          <a:p>
            <a:r>
              <a:rPr lang="en-US" altLang="ja-JP" dirty="0">
                <a:solidFill>
                  <a:srgbClr val="0083B3"/>
                </a:solidFill>
                <a:latin typeface="Meiryo" panose="020B0604030504040204" pitchFamily="34" charset="-128"/>
                <a:ea typeface="Meiryo" panose="020B0604030504040204" pitchFamily="34" charset="-128"/>
              </a:rPr>
              <a:t>58%</a:t>
            </a:r>
            <a:r>
              <a:rPr lang="ja-JP" altLang="en-US">
                <a:solidFill>
                  <a:srgbClr val="0083B3"/>
                </a:solidFill>
                <a:latin typeface="Meiryo" panose="020B0604030504040204" pitchFamily="34" charset="-128"/>
                <a:ea typeface="Meiryo" panose="020B0604030504040204" pitchFamily="34" charset="-128"/>
              </a:rPr>
              <a:t>の高速化</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1397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75E7-95FF-6820-CCBD-4B47495DD3B6}"/>
              </a:ext>
            </a:extLst>
          </p:cNvPr>
          <p:cNvSpPr>
            <a:spLocks noGrp="1"/>
          </p:cNvSpPr>
          <p:nvPr>
            <p:ph type="title"/>
          </p:nvPr>
        </p:nvSpPr>
        <p:spPr>
          <a:xfrm>
            <a:off x="838200" y="438412"/>
            <a:ext cx="10515600" cy="560970"/>
          </a:xfrm>
        </p:spPr>
        <p:txBody>
          <a:bodyPr>
            <a:noAutofit/>
          </a:bodyPr>
          <a:lstStyle/>
          <a:p>
            <a:r>
              <a:rPr kumimoji="1" lang="ja-JP" altLang="en-US" sz="3600"/>
              <a:t>実験</a:t>
            </a:r>
            <a:r>
              <a:rPr kumimoji="1" lang="en-US" altLang="ja-JP" sz="3600" dirty="0"/>
              <a:t>2</a:t>
            </a:r>
            <a:r>
              <a:rPr kumimoji="1" lang="ja-JP" altLang="en-US" sz="3600"/>
              <a:t>：</a:t>
            </a:r>
            <a:r>
              <a:rPr kumimoji="1" lang="en" altLang="ja-JP" sz="3600" dirty="0"/>
              <a:t>SMI</a:t>
            </a:r>
            <a:r>
              <a:rPr kumimoji="1" lang="ja-JP" altLang="en-US" sz="3600"/>
              <a:t>挿入による性能低下</a:t>
            </a:r>
          </a:p>
        </p:txBody>
      </p:sp>
      <p:sp>
        <p:nvSpPr>
          <p:cNvPr id="3" name="コンテンツ プレースホルダー 2">
            <a:extLst>
              <a:ext uri="{FF2B5EF4-FFF2-40B4-BE49-F238E27FC236}">
                <a16:creationId xmlns:a16="http://schemas.microsoft.com/office/drawing/2014/main" id="{00041C7F-FF3E-B22C-DAC4-516B7978F41A}"/>
              </a:ext>
            </a:extLst>
          </p:cNvPr>
          <p:cNvSpPr>
            <a:spLocks noGrp="1"/>
          </p:cNvSpPr>
          <p:nvPr>
            <p:ph idx="1"/>
          </p:nvPr>
        </p:nvSpPr>
        <p:spPr>
          <a:xfrm>
            <a:off x="884679" y="1222940"/>
            <a:ext cx="10515600" cy="3645388"/>
          </a:xfrm>
        </p:spPr>
        <p:txBody>
          <a:bodyPr>
            <a:normAutofit/>
          </a:bodyPr>
          <a:lstStyle/>
          <a:p>
            <a:r>
              <a:rPr lang="en-JP" altLang="ja-JP"/>
              <a:t>監視対象VMへのSMIの挿入による性能低下を</a:t>
            </a:r>
            <a:r>
              <a:rPr lang="ja-JP" altLang="en-US"/>
              <a:t>調査</a:t>
            </a:r>
            <a:endParaRPr lang="en-JP" altLang="ja-JP"/>
          </a:p>
          <a:p>
            <a:pPr lvl="1"/>
            <a:r>
              <a:rPr lang="en-JP" altLang="ja-JP"/>
              <a:t>IDSからSMIを</a:t>
            </a:r>
            <a:r>
              <a:rPr lang="ja-JP" altLang="en-US"/>
              <a:t>高頻度に</a:t>
            </a:r>
            <a:r>
              <a:rPr lang="en-JP" altLang="ja-JP"/>
              <a:t>挿入し続けた時のシステム性能を測定</a:t>
            </a:r>
          </a:p>
          <a:p>
            <a:pPr lvl="1"/>
            <a:r>
              <a:rPr lang="en-JP" altLang="ja-JP"/>
              <a:t>エージェントはデバッグ出力のみを行うようにした</a:t>
            </a:r>
          </a:p>
          <a:p>
            <a:r>
              <a:rPr lang="en-JP" altLang="ja-JP"/>
              <a:t>SMI挿入により大幅にシステム性能が低下</a:t>
            </a:r>
            <a:endParaRPr lang="en-US" altLang="ja-JP" dirty="0"/>
          </a:p>
          <a:p>
            <a:pPr lvl="1"/>
            <a:r>
              <a:rPr lang="en-JP" altLang="ja-JP"/>
              <a:t>uBPF-SVを用いてSMI挿入回数を減らすことで性能</a:t>
            </a:r>
            <a:r>
              <a:rPr lang="ja-JP" altLang="en-US"/>
              <a:t>低下を抑制可能</a:t>
            </a:r>
            <a:endParaRPr lang="en-US" altLang="ja-JP" dirty="0"/>
          </a:p>
          <a:p>
            <a:pPr lvl="1"/>
            <a:r>
              <a:rPr lang="ja-JP" altLang="en-US"/>
              <a:t>一般的な運用環境ではここまで高頻度にメモリデータを取得しない</a:t>
            </a:r>
            <a:endParaRPr lang="en-US" altLang="ja-JP" dirty="0"/>
          </a:p>
          <a:p>
            <a:pPr lvl="1"/>
            <a:endParaRPr lang="en-JP" altLang="ja-JP" dirty="0"/>
          </a:p>
        </p:txBody>
      </p:sp>
      <p:sp>
        <p:nvSpPr>
          <p:cNvPr id="4" name="スライド番号プレースホルダー 3">
            <a:extLst>
              <a:ext uri="{FF2B5EF4-FFF2-40B4-BE49-F238E27FC236}">
                <a16:creationId xmlns:a16="http://schemas.microsoft.com/office/drawing/2014/main" id="{CD80ABCA-A92F-86BD-94E6-7ABF1499A1EC}"/>
              </a:ext>
            </a:extLst>
          </p:cNvPr>
          <p:cNvSpPr>
            <a:spLocks noGrp="1"/>
          </p:cNvSpPr>
          <p:nvPr>
            <p:ph type="sldNum" sz="quarter" idx="12"/>
          </p:nvPr>
        </p:nvSpPr>
        <p:spPr/>
        <p:txBody>
          <a:bodyPr/>
          <a:lstStyle/>
          <a:p>
            <a:fld id="{A2DAF6EC-2C59-9941-AA93-00E19ED16896}" type="slidenum">
              <a:rPr kumimoji="1" lang="ja-JP" altLang="en-US" smtClean="0"/>
              <a:t>9</a:t>
            </a:fld>
            <a:endParaRPr kumimoji="1" lang="ja-JP" altLang="en-US"/>
          </a:p>
        </p:txBody>
      </p:sp>
      <p:pic>
        <p:nvPicPr>
          <p:cNvPr id="12" name="図 11">
            <a:extLst>
              <a:ext uri="{FF2B5EF4-FFF2-40B4-BE49-F238E27FC236}">
                <a16:creationId xmlns:a16="http://schemas.microsoft.com/office/drawing/2014/main" id="{CF41DE28-4423-9D04-78F3-F3E1EF34F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050" y="3768960"/>
            <a:ext cx="3469407" cy="3089040"/>
          </a:xfrm>
          <a:prstGeom prst="rect">
            <a:avLst/>
          </a:prstGeom>
          <a:ln>
            <a:noFill/>
          </a:ln>
        </p:spPr>
      </p:pic>
      <p:pic>
        <p:nvPicPr>
          <p:cNvPr id="14" name="図 13">
            <a:extLst>
              <a:ext uri="{FF2B5EF4-FFF2-40B4-BE49-F238E27FC236}">
                <a16:creationId xmlns:a16="http://schemas.microsoft.com/office/drawing/2014/main" id="{DD4CD809-D22C-36DB-B4D5-C82F147C3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479" y="4089400"/>
            <a:ext cx="3860800" cy="2768600"/>
          </a:xfrm>
          <a:prstGeom prst="rect">
            <a:avLst/>
          </a:prstGeom>
        </p:spPr>
      </p:pic>
      <p:sp>
        <p:nvSpPr>
          <p:cNvPr id="17" name="右矢印 16">
            <a:extLst>
              <a:ext uri="{FF2B5EF4-FFF2-40B4-BE49-F238E27FC236}">
                <a16:creationId xmlns:a16="http://schemas.microsoft.com/office/drawing/2014/main" id="{B92FDE11-CCB9-C0D5-7470-61230AF20172}"/>
              </a:ext>
            </a:extLst>
          </p:cNvPr>
          <p:cNvSpPr/>
          <p:nvPr/>
        </p:nvSpPr>
        <p:spPr>
          <a:xfrm rot="3154724">
            <a:off x="3393214" y="5184320"/>
            <a:ext cx="1373179" cy="468351"/>
          </a:xfrm>
          <a:prstGeom prst="rightArrow">
            <a:avLst/>
          </a:prstGeom>
          <a:solidFill>
            <a:srgbClr val="DA0504"/>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0" name="テキスト ボックス 19">
            <a:extLst>
              <a:ext uri="{FF2B5EF4-FFF2-40B4-BE49-F238E27FC236}">
                <a16:creationId xmlns:a16="http://schemas.microsoft.com/office/drawing/2014/main" id="{7DCF8C68-4285-957C-692A-8FAA229C18BC}"/>
              </a:ext>
            </a:extLst>
          </p:cNvPr>
          <p:cNvSpPr txBox="1"/>
          <p:nvPr/>
        </p:nvSpPr>
        <p:spPr>
          <a:xfrm>
            <a:off x="4014665" y="4933703"/>
            <a:ext cx="1184940" cy="369332"/>
          </a:xfrm>
          <a:prstGeom prst="rect">
            <a:avLst/>
          </a:prstGeom>
          <a:noFill/>
        </p:spPr>
        <p:txBody>
          <a:bodyPr wrap="none" rtlCol="0">
            <a:spAutoFit/>
          </a:bodyPr>
          <a:lstStyle/>
          <a:p>
            <a:r>
              <a:rPr kumimoji="1" lang="en-US" altLang="ja-JP" dirty="0">
                <a:solidFill>
                  <a:srgbClr val="C00000"/>
                </a:solidFill>
                <a:latin typeface="Meiryo" panose="020B0604030504040204" pitchFamily="34" charset="-128"/>
                <a:ea typeface="Meiryo" panose="020B0604030504040204" pitchFamily="34" charset="-128"/>
              </a:rPr>
              <a:t>79%</a:t>
            </a:r>
            <a:r>
              <a:rPr lang="ja-JP" altLang="en-US">
                <a:solidFill>
                  <a:srgbClr val="C00000"/>
                </a:solidFill>
                <a:latin typeface="Meiryo" panose="020B0604030504040204" pitchFamily="34" charset="-128"/>
                <a:ea typeface="Meiryo" panose="020B0604030504040204" pitchFamily="34" charset="-128"/>
              </a:rPr>
              <a:t>減少</a:t>
            </a:r>
            <a:endParaRPr kumimoji="1" lang="ja-JP" altLang="en-US">
              <a:solidFill>
                <a:srgbClr val="C00000"/>
              </a:solidFill>
              <a:latin typeface="Meiryo" panose="020B0604030504040204" pitchFamily="34" charset="-128"/>
              <a:ea typeface="Meiryo" panose="020B0604030504040204" pitchFamily="34" charset="-128"/>
            </a:endParaRPr>
          </a:p>
        </p:txBody>
      </p:sp>
      <p:sp>
        <p:nvSpPr>
          <p:cNvPr id="21" name="右矢印 20">
            <a:extLst>
              <a:ext uri="{FF2B5EF4-FFF2-40B4-BE49-F238E27FC236}">
                <a16:creationId xmlns:a16="http://schemas.microsoft.com/office/drawing/2014/main" id="{DCC1A843-5191-843D-1BC9-40645A6E79C1}"/>
              </a:ext>
            </a:extLst>
          </p:cNvPr>
          <p:cNvSpPr/>
          <p:nvPr/>
        </p:nvSpPr>
        <p:spPr>
          <a:xfrm rot="2471973">
            <a:off x="8076480" y="5115308"/>
            <a:ext cx="1097375" cy="468351"/>
          </a:xfrm>
          <a:prstGeom prst="rightArrow">
            <a:avLst/>
          </a:prstGeom>
          <a:solidFill>
            <a:srgbClr val="DA0504"/>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9E7576AD-11EB-6F5E-37BA-3DA0EEF4B929}"/>
              </a:ext>
            </a:extLst>
          </p:cNvPr>
          <p:cNvSpPr txBox="1"/>
          <p:nvPr/>
        </p:nvSpPr>
        <p:spPr>
          <a:xfrm>
            <a:off x="8567479" y="5002148"/>
            <a:ext cx="1184940" cy="369332"/>
          </a:xfrm>
          <a:prstGeom prst="rect">
            <a:avLst/>
          </a:prstGeom>
          <a:noFill/>
        </p:spPr>
        <p:txBody>
          <a:bodyPr wrap="none" rtlCol="0">
            <a:spAutoFit/>
          </a:bodyPr>
          <a:lstStyle/>
          <a:p>
            <a:r>
              <a:rPr lang="en-US" altLang="ja-JP" dirty="0">
                <a:solidFill>
                  <a:srgbClr val="C00000"/>
                </a:solidFill>
                <a:latin typeface="Meiryo" panose="020B0604030504040204" pitchFamily="34" charset="-128"/>
                <a:ea typeface="Meiryo" panose="020B0604030504040204" pitchFamily="34" charset="-128"/>
              </a:rPr>
              <a:t>62</a:t>
            </a:r>
            <a:r>
              <a:rPr kumimoji="1" lang="en-US" altLang="ja-JP" dirty="0">
                <a:solidFill>
                  <a:srgbClr val="C00000"/>
                </a:solidFill>
                <a:latin typeface="Meiryo" panose="020B0604030504040204" pitchFamily="34" charset="-128"/>
                <a:ea typeface="Meiryo" panose="020B0604030504040204" pitchFamily="34" charset="-128"/>
              </a:rPr>
              <a:t>%</a:t>
            </a:r>
            <a:r>
              <a:rPr lang="ja-JP" altLang="en-US">
                <a:solidFill>
                  <a:srgbClr val="C00000"/>
                </a:solidFill>
                <a:latin typeface="Meiryo" panose="020B0604030504040204" pitchFamily="34" charset="-128"/>
                <a:ea typeface="Meiryo" panose="020B0604030504040204" pitchFamily="34" charset="-128"/>
              </a:rPr>
              <a:t>減少</a:t>
            </a:r>
            <a:endParaRPr kumimoji="1" lang="ja-JP" altLang="en-US">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609459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dirty="0" smtClean="0">
            <a:solidFill>
              <a:srgbClr val="FF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テンプレート" id="{38D22C19-B98B-CE42-B7DB-7A536949DDD1}" vid="{A651663E-BB01-D14A-BB3E-5C896E5506F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50744</TotalTime>
  <Words>4860</Words>
  <Application>Microsoft Macintosh PowerPoint</Application>
  <PresentationFormat>ワイド画面</PresentationFormat>
  <Paragraphs>608</Paragraphs>
  <Slides>30</Slides>
  <Notes>29</Notes>
  <HiddenSlides>19</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30</vt:i4>
      </vt:variant>
    </vt:vector>
  </HeadingPairs>
  <TitlesOfParts>
    <vt:vector size="46" baseType="lpstr">
      <vt:lpstr>Hiragino Kaku Gothic ProN W3</vt:lpstr>
      <vt:lpstr>Hiragino Kaku Gothic ProN W6</vt:lpstr>
      <vt:lpstr>Hiragino Sans</vt:lpstr>
      <vt:lpstr>IBM Plex Sans JP</vt:lpstr>
      <vt:lpstr>NotoSansJP</vt:lpstr>
      <vt:lpstr>Meiryo</vt:lpstr>
      <vt:lpstr>游ゴシック</vt:lpstr>
      <vt:lpstr>游ゴシック</vt:lpstr>
      <vt:lpstr>Yu Gothic Medium</vt:lpstr>
      <vt:lpstr>Arial</vt:lpstr>
      <vt:lpstr>Century Gothic</vt:lpstr>
      <vt:lpstr>Courier New</vt:lpstr>
      <vt:lpstr>Helvetica</vt:lpstr>
      <vt:lpstr>Helvetica Neue</vt:lpstr>
      <vt:lpstr>Monaco</vt:lpstr>
      <vt:lpstr>Office テーマ</vt:lpstr>
      <vt:lpstr>uBPFプログラムを用いた データ一括取得による機密VMの高速な監視</vt:lpstr>
      <vt:lpstr>クラウドにおける機密VM</vt:lpstr>
      <vt:lpstr>機密VMに対するIDSオフロード</vt:lpstr>
      <vt:lpstr>先行研究：SMMmonitor [末永, 卒論'24]</vt:lpstr>
      <vt:lpstr>提案：uBPF-SV</vt:lpstr>
      <vt:lpstr>uBPFプログラムを用いた一括取得</vt:lpstr>
      <vt:lpstr>uBPFプログラムによる外部メモリアクセス</vt:lpstr>
      <vt:lpstr>実験1：監視性能</vt:lpstr>
      <vt:lpstr>実験2：SMI挿入による性能低下</vt:lpstr>
      <vt:lpstr>まとめ</vt:lpstr>
      <vt:lpstr>PowerPoint プレゼンテーション</vt:lpstr>
      <vt:lpstr>メモリデータのキャッシュ</vt:lpstr>
      <vt:lpstr>先行研究の問題点</vt:lpstr>
      <vt:lpstr>uBPFにおける外部メモリアクセス</vt:lpstr>
      <vt:lpstr>uBPFプログラムの実行</vt:lpstr>
      <vt:lpstr>関連研究</vt:lpstr>
      <vt:lpstr>その他</vt:lpstr>
      <vt:lpstr>uBPFプログラムの実行</vt:lpstr>
      <vt:lpstr>進捗状況</vt:lpstr>
      <vt:lpstr>2025/02/12 修論発表</vt:lpstr>
      <vt:lpstr>今後の計画</vt:lpstr>
      <vt:lpstr>実験2：転送性能</vt:lpstr>
      <vt:lpstr>提案：eBPFmonitor</vt:lpstr>
      <vt:lpstr>OSデータの一括取得の流れ</vt:lpstr>
      <vt:lpstr>先行研究：SEVmonitor [能野+, CSS'22]</vt:lpstr>
      <vt:lpstr>SMIインジェクション [末永, 卒論'24]</vt:lpstr>
      <vt:lpstr>uBPFプログラムの送り込み</vt:lpstr>
      <vt:lpstr>uBPFプログラムの実行</vt:lpstr>
      <vt:lpstr>uBPFにおける外部メモリアクセス</vt:lpstr>
      <vt:lpstr>SMIインジェクション [末永, 卒論'24]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AMD SEV で保護されたVM の SMI インジェクションを用いた監視</dc:title>
  <dc:creator>YAMAGUCHI Kouki</dc:creator>
  <cp:lastModifiedBy>YAMAGUCHI Kouki</cp:lastModifiedBy>
  <cp:revision>80</cp:revision>
  <dcterms:created xsi:type="dcterms:W3CDTF">2024-09-05T23:38:12Z</dcterms:created>
  <dcterms:modified xsi:type="dcterms:W3CDTF">2025-02-20T01:11:48Z</dcterms:modified>
</cp:coreProperties>
</file>