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65" r:id="rId4"/>
    <p:sldId id="266" r:id="rId5"/>
    <p:sldId id="268" r:id="rId6"/>
    <p:sldId id="269" r:id="rId7"/>
    <p:sldId id="270" r:id="rId8"/>
    <p:sldId id="279" r:id="rId9"/>
    <p:sldId id="278" r:id="rId10"/>
    <p:sldId id="273" r:id="rId11"/>
    <p:sldId id="257" r:id="rId12"/>
    <p:sldId id="267" r:id="rId13"/>
    <p:sldId id="261" r:id="rId14"/>
    <p:sldId id="271" r:id="rId15"/>
    <p:sldId id="275" r:id="rId16"/>
    <p:sldId id="276" r:id="rId17"/>
    <p:sldId id="272" r:id="rId18"/>
    <p:sldId id="264" r:id="rId19"/>
    <p:sldId id="260" r:id="rId20"/>
    <p:sldId id="259" r:id="rId21"/>
    <p:sldId id="262" r:id="rId22"/>
    <p:sldId id="274" r:id="rId23"/>
    <p:sldId id="277" r:id="rId2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2"/>
    <p:restoredTop sz="94798"/>
  </p:normalViewPr>
  <p:slideViewPr>
    <p:cSldViewPr snapToGrid="0">
      <p:cViewPr varScale="1">
        <p:scale>
          <a:sx n="114" d="100"/>
          <a:sy n="114" d="100"/>
        </p:scale>
        <p:origin x="384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urakamikazuma/study/bachelor/abst/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urakamikazuma/study/bachelor/abst/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Sheet1!$A$21</c:f>
              <c:strCache>
                <c:ptCount val="1"/>
                <c:pt idx="0">
                  <c:v>監視なし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Sheet1!$B$20:$C$20</c:f>
              <c:strCache>
                <c:ptCount val="2"/>
                <c:pt idx="0">
                  <c:v>先行研究</c:v>
                </c:pt>
                <c:pt idx="1">
                  <c:v>SNPmonitor</c:v>
                </c:pt>
              </c:strCache>
            </c:strRef>
          </c:cat>
          <c:val>
            <c:numRef>
              <c:f>Sheet1!$B$21:$C$21</c:f>
              <c:numCache>
                <c:formatCode>General</c:formatCode>
                <c:ptCount val="2"/>
                <c:pt idx="0">
                  <c:v>347.71570170000001</c:v>
                </c:pt>
                <c:pt idx="1">
                  <c:v>352.64002249999999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09-8945-8FDB-A75231FA1BFF}"/>
            </c:ext>
          </c:extLst>
        </c:ser>
        <c:ser>
          <c:idx val="1"/>
          <c:order val="1"/>
          <c:tx>
            <c:strRef>
              <c:f>Sheet1!$A$22</c:f>
              <c:strCache>
                <c:ptCount val="1"/>
                <c:pt idx="0">
                  <c:v>監視あり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Sheet1!$B$20:$C$20</c:f>
              <c:strCache>
                <c:ptCount val="2"/>
                <c:pt idx="0">
                  <c:v>先行研究</c:v>
                </c:pt>
                <c:pt idx="1">
                  <c:v>SNPmonitor</c:v>
                </c:pt>
              </c:strCache>
            </c:strRef>
          </c:cat>
          <c:val>
            <c:numRef>
              <c:f>Sheet1!$B$22:$C$22</c:f>
              <c:numCache>
                <c:formatCode>General</c:formatCode>
                <c:ptCount val="2"/>
                <c:pt idx="0">
                  <c:v>346.24763889999997</c:v>
                </c:pt>
                <c:pt idx="1">
                  <c:v>337.69471539999995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09-8945-8FDB-A75231FA1B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2256224"/>
        <c:axId val="602037744"/>
      </c:barChart>
      <c:catAx>
        <c:axId val="60225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400" b="1" i="0" u="none" strike="noStrike" kern="1200" baseline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pPr>
            <a:endParaRPr lang="ja-JP"/>
          </a:p>
        </c:txPr>
        <c:crossAx val="602037744"/>
        <c:crosses val="autoZero"/>
        <c:auto val="1"/>
        <c:lblAlgn val="ctr"/>
        <c:lblOffset val="100"/>
        <c:noMultiLvlLbl val="0"/>
      </c:catAx>
      <c:valAx>
        <c:axId val="60203774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+mn-cs"/>
                  </a:defRPr>
                </a:pPr>
                <a:r>
                  <a:rPr lang="en-US" altLang="ja-JP" sz="1400" b="1" i="0" dirty="0">
                    <a:solidFill>
                      <a:schemeClr val="tx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1M loop/s</a:t>
                </a:r>
                <a:endParaRPr lang="ja-JP" altLang="en-US" sz="1400" b="1" i="0">
                  <a:solidFill>
                    <a:schemeClr val="tx1"/>
                  </a:solidFill>
                  <a:latin typeface="Yu Gothic" panose="020B0400000000000000" pitchFamily="34" charset="-128"/>
                  <a:ea typeface="Yu Gothic" panose="020B0400000000000000" pitchFamily="34" charset="-128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+mn-cs"/>
                </a:defRPr>
              </a:pPr>
              <a:endParaRPr lang="ja-JP" alt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400" b="1" i="0" u="none" strike="noStrike" kern="1200" baseline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pPr>
            <a:endParaRPr lang="ja-JP"/>
          </a:p>
        </c:txPr>
        <c:crossAx val="602256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400" b="1" i="0" u="none" strike="noStrike" kern="1200" baseline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39319346472367"/>
          <c:y val="3.9074446070842053E-2"/>
          <c:w val="0.83228054395345819"/>
          <c:h val="0.788116469546745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AB1-174F-8BA8-7686F61F9741}"/>
              </c:ext>
            </c:extLst>
          </c:dPt>
          <c:cat>
            <c:strRef>
              <c:f>Sheet1!$B$1:$C$1</c:f>
              <c:strCache>
                <c:ptCount val="2"/>
                <c:pt idx="0">
                  <c:v>先行研究</c:v>
                </c:pt>
                <c:pt idx="1">
                  <c:v>SNPmonitor</c:v>
                </c:pt>
              </c:strCache>
            </c:strRef>
          </c:cat>
          <c:val>
            <c:numRef>
              <c:f>Sheet1!$B$13:$C$13</c:f>
              <c:numCache>
                <c:formatCode>General</c:formatCode>
                <c:ptCount val="2"/>
                <c:pt idx="0">
                  <c:v>0.18438490000000002</c:v>
                </c:pt>
                <c:pt idx="1">
                  <c:v>5.8494586000000002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B1-174F-8BA8-7686F61F9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7340432"/>
        <c:axId val="277342144"/>
      </c:barChart>
      <c:catAx>
        <c:axId val="27734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400" b="1" i="0" u="none" strike="noStrike" kern="1200" baseline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pPr>
            <a:endParaRPr lang="ja-JP"/>
          </a:p>
        </c:txPr>
        <c:crossAx val="277342144"/>
        <c:crosses val="autoZero"/>
        <c:auto val="1"/>
        <c:lblAlgn val="ctr"/>
        <c:lblOffset val="100"/>
        <c:noMultiLvlLbl val="0"/>
      </c:catAx>
      <c:valAx>
        <c:axId val="27734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400" b="1" i="0" u="none" strike="noStrike" kern="1200" baseline="0">
                    <a:solidFill>
                      <a:schemeClr val="tx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+mn-cs"/>
                  </a:defRPr>
                </a:pPr>
                <a:r>
                  <a:rPr lang="ja-JP" sz="1400">
                    <a:solidFill>
                      <a:schemeClr val="tx1"/>
                    </a:solidFill>
                  </a:rPr>
                  <a:t>時間</a:t>
                </a:r>
                <a:r>
                  <a:rPr lang="en-US" sz="1400">
                    <a:solidFill>
                      <a:schemeClr val="tx1"/>
                    </a:solidFill>
                  </a:rPr>
                  <a:t>(ms)</a:t>
                </a:r>
                <a:endParaRPr lang="ja-JP" sz="140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ja-JP" sz="1400" b="1" i="0" u="none" strike="noStrike" kern="1200" baseline="0">
                  <a:solidFill>
                    <a:schemeClr val="tx1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400" b="1" i="0" u="none" strike="noStrike" kern="1200" baseline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pPr>
            <a:endParaRPr lang="ja-JP"/>
          </a:p>
        </c:txPr>
        <c:crossAx val="277340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b="1" i="0">
          <a:latin typeface="Yu Gothic" panose="020B0400000000000000" pitchFamily="34" charset="-128"/>
          <a:ea typeface="Yu Gothic" panose="020B0400000000000000" pitchFamily="34" charset="-128"/>
        </a:defRPr>
      </a:pPr>
      <a:endParaRPr lang="ja-JP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Sheet1!$D$2:$D$21</cx:f>
        <cx:lvl ptCount="20" formatCode="G/標準">
          <cx:pt idx="0">6.3369999999999997</cx:pt>
          <cx:pt idx="1">6.3220000000000001</cx:pt>
          <cx:pt idx="2">6.3600000000000003</cx:pt>
          <cx:pt idx="3">6.2300000000000004</cx:pt>
          <cx:pt idx="4">6.1820000000000004</cx:pt>
          <cx:pt idx="5">6.2909999999999995</cx:pt>
          <cx:pt idx="6">6.3239999999999998</cx:pt>
          <cx:pt idx="7">6.3079999999999998</cx:pt>
          <cx:pt idx="8">6.4289999999999994</cx:pt>
          <cx:pt idx="9">6.3160000000000007</cx:pt>
          <cx:pt idx="10">6.2690000000000001</cx:pt>
          <cx:pt idx="11">6.3029999999999999</cx:pt>
          <cx:pt idx="12">6.4969999999999999</cx:pt>
          <cx:pt idx="13">6.4770000000000003</cx:pt>
          <cx:pt idx="14">6.1269999999999998</cx:pt>
          <cx:pt idx="15">6.3029999999999999</cx:pt>
          <cx:pt idx="16">6.6390000000000002</cx:pt>
          <cx:pt idx="17">6.468</cx:pt>
          <cx:pt idx="18">6.2400000000000002</cx:pt>
          <cx:pt idx="19">6.4799999999999995</cx:pt>
        </cx:lvl>
      </cx:numDim>
    </cx:data>
  </cx:chartData>
  <cx:chart>
    <cx:plotArea>
      <cx:plotAreaRegion>
        <cx:series layoutId="boxWhisker" uniqueId="{8AB626AD-9F1B-B74B-BF92-47DF3D29D7F6}"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 hidden="1">
        <cx:catScaling gapWidth="1"/>
        <cx:tickLabels/>
      </cx:axis>
      <cx:axis id="1">
        <cx:valScaling/>
        <cx:title>
          <cx:tx>
            <cx:rich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/>
                </a:pPr>
                <a:r>
                  <a:rPr lang="ja-JP" altLang="en-US" sz="900" b="0" i="0" u="none" strike="noStrike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ptos Narrow" panose="02110004020202020204"/>
                    <a:ea typeface="游ゴシック" panose="020B0400000000000000" pitchFamily="34" charset="-128"/>
                  </a:rPr>
                  <a:t>時間</a:t>
                </a:r>
                <a:r>
                  <a:rPr lang="en-US" altLang="ja-JP" sz="900" b="0" i="0" u="none" strike="noStrike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ptos Narrow" panose="02110004020202020204"/>
                    <a:ea typeface="游ゴシック" panose="020B0400000000000000" pitchFamily="34" charset="-128"/>
                  </a:rPr>
                  <a:t>(</a:t>
                </a:r>
                <a:r>
                  <a:rPr lang="ja-JP" altLang="en-US" sz="900" b="0" i="0" u="none" strike="noStrike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ptos Narrow" panose="02110004020202020204"/>
                    <a:ea typeface="游ゴシック" panose="020B0400000000000000" pitchFamily="34" charset="-128"/>
                  </a:rPr>
                  <a:t>ミリ秒</a:t>
                </a:r>
                <a:r>
                  <a:rPr lang="en-US" altLang="ja-JP" sz="900" b="0" i="0" u="none" strike="noStrike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ptos Narrow" panose="02110004020202020204"/>
                    <a:ea typeface="游ゴシック" panose="020B0400000000000000" pitchFamily="34" charset="-128"/>
                  </a:rPr>
                  <a:t>)</a:t>
                </a:r>
                <a:endParaRPr lang="ja-JP" altLang="en-US" sz="900" b="0" i="0" u="none" strike="noStrike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ptos Narrow" panose="02110004020202020204"/>
                  <a:ea typeface="游ゴシック" panose="020B0400000000000000" pitchFamily="34" charset="-128"/>
                </a:endParaRPr>
              </a:p>
            </cx:rich>
          </cx:tx>
        </cx:title>
        <cx:majorGridlines/>
        <cx:tickLabels/>
      </cx:axis>
    </cx:plotArea>
  </cx:chart>
  <cx:spPr>
    <a:ln>
      <a:solidFill>
        <a:schemeClr val="tx1"/>
      </a:solidFill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E4F7D-03CA-DF43-AEA7-D6C39243C175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1B67C-146F-F24E-9814-8BB04412F2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2658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1B67C-146F-F24E-9814-8BB04412F29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1943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「保護」で統一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1B67C-146F-F24E-9814-8BB04412F29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262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1B67C-146F-F24E-9814-8BB04412F29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338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VMSA...VM Save Area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1B67C-146F-F24E-9814-8BB04412F29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0792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先行研究：</a:t>
            </a:r>
            <a:r>
              <a:rPr kumimoji="1" lang="en-US" altLang="ja-JP" dirty="0"/>
              <a:t>0.42%</a:t>
            </a:r>
            <a:r>
              <a:rPr kumimoji="1" lang="ja-JP" altLang="en-US"/>
              <a:t>低下</a:t>
            </a:r>
            <a:endParaRPr kumimoji="1" lang="en-US" altLang="ja-JP" dirty="0"/>
          </a:p>
          <a:p>
            <a:r>
              <a:rPr kumimoji="1" lang="en-US" altLang="ja-JP" dirty="0" err="1"/>
              <a:t>SNPmonitor</a:t>
            </a:r>
            <a:r>
              <a:rPr kumimoji="1" lang="ja-JP" altLang="en-US"/>
              <a:t>：</a:t>
            </a:r>
            <a:r>
              <a:rPr kumimoji="1" lang="en-US" altLang="ja-JP" dirty="0"/>
              <a:t>4.24%</a:t>
            </a:r>
            <a:r>
              <a:rPr kumimoji="1" lang="ja-JP" altLang="en-US"/>
              <a:t>低下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1B67C-146F-F24E-9814-8BB04412F29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3652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先行研究：</a:t>
            </a:r>
            <a:r>
              <a:rPr kumimoji="1" lang="en-US" altLang="ja-JP" dirty="0"/>
              <a:t>0.18ms</a:t>
            </a:r>
          </a:p>
          <a:p>
            <a:r>
              <a:rPr kumimoji="1" lang="en-US" altLang="ja-JP" dirty="0" err="1"/>
              <a:t>SNPmonitor</a:t>
            </a:r>
            <a:r>
              <a:rPr kumimoji="1" lang="ja-JP" altLang="en-US"/>
              <a:t>：</a:t>
            </a:r>
            <a:r>
              <a:rPr kumimoji="1" lang="en-US" altLang="ja-JP" dirty="0"/>
              <a:t>5.85ms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1B67C-146F-F24E-9814-8BB04412F29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1533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1B67C-146F-F24E-9814-8BB04412F29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8594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実際の</a:t>
            </a:r>
            <a:r>
              <a:rPr kumimoji="1" lang="en-US" altLang="ja-JP" dirty="0"/>
              <a:t>VMPL</a:t>
            </a:r>
            <a:r>
              <a:rPr kumimoji="1" lang="ja-JP" altLang="en-US"/>
              <a:t>は</a:t>
            </a:r>
            <a:r>
              <a:rPr kumimoji="1" lang="en-US" altLang="ja-JP" dirty="0"/>
              <a:t>2</a:t>
            </a:r>
            <a:r>
              <a:rPr kumimoji="1" lang="ja-JP" altLang="en-US"/>
              <a:t>だった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1B67C-146F-F24E-9814-8BB04412F29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0150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B7003C-9D5A-4ADC-6018-FFA7981DA5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75584E-662F-00D4-6ECD-888CB3FB8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6D6EE8-A916-D94C-B04E-47AFE199A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63F0-3EDF-2441-8442-3A198B4D0FD3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3D50C9-0E5A-FF89-2177-F670B4023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F7BB28-52A5-F9BB-1437-C88BFBFEC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F661635-BFD2-7C4C-95CB-D069DE4CFEF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699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68C97B-D978-BFC6-4753-A9A84EBA0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1AAA5D9-2D56-FCEF-ED9B-CFFDDA40D4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AE73A6-C981-DD9A-4391-7E79AE6B8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6221-32D0-2249-A5EB-0A0DD50B5110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DB42AFB-20CB-D16F-7A30-486379827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5A5017A-9E57-219E-EEC2-4A68B96E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661635-BFD2-7C4C-95CB-D069DE4CFE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2684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FAB441B-57AC-3713-F79D-B14E7BBB31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50EED27-452D-8853-FD5A-DD117EEBF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318BE9-3071-E21C-4CDF-20B7F8B0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9C9C-74AB-CA4F-8338-E13B9C79199C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B46412-E967-80BF-8524-2AA412372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6D50AF8-6444-E9FB-82CE-24E47DFEA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661635-BFD2-7C4C-95CB-D069DE4CFE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169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EA98F6-B4BA-9D2A-E0A7-C855E9FE1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ABCAA2-756D-1917-1A13-9FB70D80D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5743"/>
            <a:ext cx="10515600" cy="4351338"/>
          </a:xfrm>
        </p:spPr>
        <p:txBody>
          <a:bodyPr/>
          <a:lstStyle>
            <a:lvl1pPr>
              <a:defRPr b="0" i="0"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  <a:lvl2pPr>
              <a:defRPr sz="2600" b="0" i="0">
                <a:latin typeface="Yu Gothic Medium" panose="020B0400000000000000" pitchFamily="34" charset="-128"/>
                <a:ea typeface="Yu Gothic Medium" panose="020B0400000000000000" pitchFamily="34" charset="-128"/>
              </a:defRPr>
            </a:lvl2pPr>
            <a:lvl3pPr>
              <a:defRPr sz="2400" b="0" i="0">
                <a:latin typeface="Yu Gothic Medium" panose="020B0400000000000000" pitchFamily="34" charset="-128"/>
                <a:ea typeface="Yu Gothic Medium" panose="020B0400000000000000" pitchFamily="34" charset="-128"/>
              </a:defRPr>
            </a:lvl3pPr>
            <a:lvl4pPr>
              <a:defRPr b="0" i="0">
                <a:latin typeface="Yu Gothic Medium" panose="020B0400000000000000" pitchFamily="34" charset="-128"/>
                <a:ea typeface="Yu Gothic Medium" panose="020B0400000000000000" pitchFamily="34" charset="-128"/>
              </a:defRPr>
            </a:lvl4pPr>
            <a:lvl5pPr>
              <a:defRPr b="0" i="0">
                <a:latin typeface="Yu Gothic Medium" panose="020B0400000000000000" pitchFamily="34" charset="-128"/>
                <a:ea typeface="Yu Gothic Medium" panose="020B0400000000000000" pitchFamily="34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B8D624-8B48-1561-8C19-7CE3D89B9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11C5-A07D-9443-AFCA-2E211BE8EF0A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AFA362-1F8E-77BA-AB48-57EE1C702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F586B3-4FAA-0CF0-5C0E-6F7503A9D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800" b="0" i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fld id="{4F661635-BFD2-7C4C-95CB-D069DE4CFEF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30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2699D0-D88B-E230-EC57-195DC016D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0F5EA6C-AFF1-B263-BCF0-F5C133273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47F243-69DB-7C4A-A441-4D29B56CF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AFD6-1E0E-B64F-8722-1B2A1A21DB19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9DC284-4FE9-3C55-051B-4B1DF6CA8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9286F77-C995-93D3-5602-DA7E53F05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661635-BFD2-7C4C-95CB-D069DE4CFE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749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A596E0-570D-0155-E5DB-1480CE89B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66F99B0-146C-0347-CE4F-2D8E54BDCB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6FA5774-34B7-C09F-2419-02ED22A9F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61AC76E-34D2-2904-CBF9-555971D9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C324-4602-C94A-9716-1D2E7EE01374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2233FB2-863B-AE31-2395-9C0DB3839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C28C448-23F8-4AEC-A5DE-EAA0BC78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661635-BFD2-7C4C-95CB-D069DE4CFE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054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F8D594-F4B5-0880-B50F-53A97E702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C0B9670-447D-1A9F-58DE-2C1FAF567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044264C-4583-CDE5-39DA-DF24528CA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1DB8A08-6C95-1C99-2D8C-0303EB6313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93C7FCD-6293-76C8-7387-F412E4836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71550B7-B8AE-6888-53EA-95EDBEA26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6F2D-EC1E-D84F-8569-6224A51016E1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7C759BF-630A-7079-57E0-4F98485A1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EC0A7F9-E502-2DE5-A699-025890B27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661635-BFD2-7C4C-95CB-D069DE4CFE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915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D0B276-2A2A-86A3-6A3F-DCBC42825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83F217E-6D2B-A545-A423-F28DCD23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5F6B-870F-B74D-AAA9-0050BBF9ABA3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EAD7007-CAAF-0044-26DD-6AA2D4B3F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E6DE314-CEE9-9504-8403-C2E4FF336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661635-BFD2-7C4C-95CB-D069DE4CFE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07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BA7E27E-6982-8A6E-CA59-1472731D9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D88E-2160-ED47-AB24-B909E00EBCFB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F87AC07-09FF-07A0-0099-FD85927C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BD9435D-BA1A-BC1D-5DBF-2F35073F9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661635-BFD2-7C4C-95CB-D069DE4CFE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7219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28E69F-2D47-1405-9FCC-370571319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1CA908-FAAC-221B-0A79-1C01D0E46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57E3222-EBAE-1712-88DD-29CDCE7BE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8AFF919-EC9A-1AA2-4C29-9B461E66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0B386-28E3-4445-9EF0-41F4C4CDCD60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AC60A3A-90A0-267D-93D2-8CBD1E854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907D62F-6BD5-A856-CC4B-4EFAB3984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661635-BFD2-7C4C-95CB-D069DE4CFE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565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5B2956-6D79-50E5-FC72-F0D367CDC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88736C2-319F-F474-AA16-A4CB48AE51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5D8FB77-BB5E-501F-2B49-85B45C3B8D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B45FAF4-E786-8705-9E14-528587F76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7964-3F0B-254C-A3F6-205B299EECEF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90EC900-3788-A08C-A2EA-3302BD0FF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ADF47CC-A695-F034-6131-9837665F4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661635-BFD2-7C4C-95CB-D069DE4CFE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0510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32D654A-181D-1F98-597D-AF78711F5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2775155-6037-A726-A73A-6772523CC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910693F-2D03-7898-7C28-9EF238274D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58154A-F60D-9E47-AD55-F36A5588AA4F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2E0074-CE2C-69E3-E240-A5DBA72414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155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4E4D42-3361-F174-E74C-053A19D22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307" y="1041400"/>
            <a:ext cx="11663385" cy="2387600"/>
          </a:xfrm>
        </p:spPr>
        <p:txBody>
          <a:bodyPr>
            <a:normAutofit/>
          </a:bodyPr>
          <a:lstStyle/>
          <a:p>
            <a:r>
              <a:rPr kumimoji="1" lang="en-US" altLang="ja-JP" sz="4400" b="1" dirty="0"/>
              <a:t>AMD SEV-SNP</a:t>
            </a:r>
            <a:r>
              <a:rPr kumimoji="1" lang="ja-JP" altLang="en-US" sz="4400" b="1"/>
              <a:t>の</a:t>
            </a:r>
            <a:r>
              <a:rPr kumimoji="1" lang="en-US" altLang="ja-JP" sz="4400" b="1" dirty="0"/>
              <a:t>VMPL</a:t>
            </a:r>
            <a:r>
              <a:rPr kumimoji="1" lang="ja-JP" altLang="en-US" sz="4400" b="1"/>
              <a:t>によって隔離される エージェントを用いた機密</a:t>
            </a:r>
            <a:r>
              <a:rPr kumimoji="1" lang="en-US" altLang="ja-JP" sz="4400" b="1" dirty="0"/>
              <a:t>VM</a:t>
            </a:r>
            <a:r>
              <a:rPr kumimoji="1" lang="ja-JP" altLang="en-US" sz="4400" b="1"/>
              <a:t>の監視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2C06EB3-43E2-505D-A56A-4987A26AE9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>
                <a:latin typeface="Yu Gothic Medium" panose="020B0400000000000000" pitchFamily="34" charset="-128"/>
                <a:ea typeface="Yu Gothic Medium" panose="020B0400000000000000" pitchFamily="34" charset="-128"/>
              </a:rPr>
              <a:t>九州工業大学 情報工学部</a:t>
            </a:r>
            <a:endParaRPr kumimoji="1" lang="en-US" altLang="ja-JP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r>
              <a:rPr lang="ja-JP" altLang="en-US">
                <a:latin typeface="Yu Gothic Medium" panose="020B0400000000000000" pitchFamily="34" charset="-128"/>
                <a:ea typeface="Yu Gothic Medium" panose="020B0400000000000000" pitchFamily="34" charset="-128"/>
              </a:rPr>
              <a:t>情報・通信工学科 光來研究室</a:t>
            </a:r>
            <a:endParaRPr lang="en-US" altLang="ja-JP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r>
              <a:rPr lang="en-US" altLang="ja-JP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212C1156 </a:t>
            </a:r>
            <a:r>
              <a:rPr lang="ja-JP" altLang="en-US">
                <a:latin typeface="Yu Gothic Medium" panose="020B0400000000000000" pitchFamily="34" charset="-128"/>
                <a:ea typeface="Yu Gothic Medium" panose="020B0400000000000000" pitchFamily="34" charset="-128"/>
              </a:rPr>
              <a:t>村上和馬</a:t>
            </a:r>
            <a:endParaRPr kumimoji="1" lang="ja-JP" altLang="en-US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7684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44EFA3-9A96-606E-7F71-2C3C1A074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7F9CCF4-9131-C523-58C6-00B60A03C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SEV-SNP</a:t>
            </a:r>
            <a:r>
              <a:rPr kumimoji="1" lang="ja-JP" altLang="en-US"/>
              <a:t>の</a:t>
            </a:r>
            <a:r>
              <a:rPr kumimoji="1" lang="en-US" altLang="ja-JP" dirty="0"/>
              <a:t>VMPL</a:t>
            </a:r>
            <a:r>
              <a:rPr kumimoji="1" lang="ja-JP" altLang="en-US"/>
              <a:t>の機能を用いてエージェントの保護を行う</a:t>
            </a:r>
            <a:r>
              <a:rPr kumimoji="1" lang="en-US" altLang="ja-JP" dirty="0" err="1"/>
              <a:t>SNPmonitor</a:t>
            </a:r>
            <a:r>
              <a:rPr kumimoji="1" lang="ja-JP" altLang="en-US"/>
              <a:t>を提案</a:t>
            </a:r>
            <a:endParaRPr kumimoji="1" lang="en-US" altLang="ja-JP" dirty="0"/>
          </a:p>
          <a:p>
            <a:pPr lvl="1"/>
            <a:r>
              <a:rPr lang="ja-JP" altLang="en-US"/>
              <a:t>監視対象システムよりも高い特権レベルでエージェントを実行</a:t>
            </a:r>
            <a:endParaRPr lang="en-US" altLang="ja-JP" dirty="0"/>
          </a:p>
          <a:p>
            <a:pPr lvl="1"/>
            <a:r>
              <a:rPr lang="ja-JP" altLang="en-US"/>
              <a:t>システムに侵入されても影響を受けずに安全に実行可能</a:t>
            </a:r>
            <a:endParaRPr lang="en-US" altLang="ja-JP" dirty="0"/>
          </a:p>
          <a:p>
            <a:pPr lvl="1"/>
            <a:r>
              <a:rPr lang="ja-JP" altLang="en-US"/>
              <a:t>監視中のシステム性能の低下は十分に小さい</a:t>
            </a:r>
            <a:endParaRPr lang="en-US" altLang="ja-JP" dirty="0"/>
          </a:p>
          <a:p>
            <a:pPr lvl="1"/>
            <a:r>
              <a:rPr lang="ja-JP" altLang="en-US"/>
              <a:t>監視性能は先行研究と比べて低下</a:t>
            </a:r>
            <a:endParaRPr lang="en-US" altLang="ja-JP" dirty="0"/>
          </a:p>
          <a:p>
            <a:r>
              <a:rPr lang="ja-JP" altLang="en-US"/>
              <a:t>今後の課題</a:t>
            </a:r>
            <a:endParaRPr lang="en-US" altLang="ja-JP" dirty="0"/>
          </a:p>
          <a:p>
            <a:pPr lvl="1"/>
            <a:r>
              <a:rPr lang="ja-JP" altLang="en-US"/>
              <a:t>エージェントの呼び出し方法の改善による監視の高速化</a:t>
            </a:r>
            <a:endParaRPr lang="en-US" altLang="ja-JP" dirty="0"/>
          </a:p>
          <a:p>
            <a:pPr lvl="1"/>
            <a:r>
              <a:rPr lang="ja-JP" altLang="en-US"/>
              <a:t>内部</a:t>
            </a:r>
            <a:r>
              <a:rPr lang="en-US" altLang="ja-JP" dirty="0"/>
              <a:t>VM</a:t>
            </a:r>
            <a:r>
              <a:rPr lang="ja-JP" altLang="en-US"/>
              <a:t>を用いる保護や</a:t>
            </a:r>
            <a:r>
              <a:rPr lang="en-US" altLang="ja-JP" dirty="0"/>
              <a:t>BIOS</a:t>
            </a:r>
            <a:r>
              <a:rPr lang="ja-JP" altLang="en-US"/>
              <a:t>を用いる保護</a:t>
            </a:r>
            <a:r>
              <a:rPr lang="en-US" altLang="ja-JP" sz="2000" dirty="0"/>
              <a:t> [</a:t>
            </a:r>
            <a:r>
              <a:rPr lang="ja-JP" altLang="en-US" sz="2000"/>
              <a:t>末永</a:t>
            </a:r>
            <a:r>
              <a:rPr lang="en-US" altLang="ja-JP" sz="2000" dirty="0"/>
              <a:t>+, </a:t>
            </a:r>
            <a:r>
              <a:rPr lang="ja-JP" altLang="en-US" sz="2000"/>
              <a:t>卒論</a:t>
            </a:r>
            <a:r>
              <a:rPr lang="en-US" altLang="ja-JP" sz="2000" dirty="0"/>
              <a:t> ‘24] </a:t>
            </a:r>
            <a:r>
              <a:rPr lang="ja-JP" altLang="en-US"/>
              <a:t>との性能比較</a:t>
            </a:r>
            <a:endParaRPr lang="en" altLang="ja-JP" dirty="0"/>
          </a:p>
          <a:p>
            <a:pPr lvl="1"/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EC8E4A-5F57-6F47-7D91-80D0FD50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1635-BFD2-7C4C-95CB-D069DE4CFEF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189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FFCD88-3D2A-580B-D2DD-B6EDF736E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/>
              <a:t>クラウド管理者</a:t>
            </a:r>
            <a:r>
              <a:rPr kumimoji="1" lang="ja-JP" altLang="en-US" b="1"/>
              <a:t>による攻撃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FCE42E-B059-9076-8E11-B3E0DF176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近年</a:t>
            </a:r>
            <a:r>
              <a:rPr lang="ja-JP" altLang="en-US"/>
              <a:t>，</a:t>
            </a:r>
            <a:r>
              <a:rPr kumimoji="1" lang="en-US" altLang="ja-JP" dirty="0"/>
              <a:t>IaaS</a:t>
            </a:r>
            <a:r>
              <a:rPr lang="ja-JP" altLang="en-US"/>
              <a:t>型クラウドが普及している</a:t>
            </a:r>
            <a:endParaRPr lang="en-US" altLang="ja-JP" dirty="0"/>
          </a:p>
          <a:p>
            <a:pPr lvl="1"/>
            <a:r>
              <a:rPr lang="ja-JP" altLang="en-US"/>
              <a:t>仮想マシン</a:t>
            </a:r>
            <a:r>
              <a:rPr lang="en-US" altLang="ja-JP" dirty="0"/>
              <a:t>(VM)</a:t>
            </a:r>
            <a:r>
              <a:rPr lang="ja-JP" altLang="en-US"/>
              <a:t>内で機密情報を扱うように</a:t>
            </a:r>
            <a:endParaRPr lang="en-US" altLang="ja-JP" dirty="0"/>
          </a:p>
          <a:p>
            <a:r>
              <a:rPr lang="ja-JP" altLang="en-US"/>
              <a:t>悪意のあるクラウド管理者による攻撃の恐れ</a:t>
            </a:r>
            <a:endParaRPr lang="en-US" altLang="ja-JP" dirty="0"/>
          </a:p>
          <a:p>
            <a:pPr lvl="1"/>
            <a:r>
              <a:rPr lang="en-US" altLang="ja-JP" dirty="0"/>
              <a:t>IPA</a:t>
            </a:r>
            <a:r>
              <a:rPr lang="ja-JP" altLang="en-US"/>
              <a:t> 情報セキュリティ</a:t>
            </a:r>
            <a:r>
              <a:rPr lang="en-US" altLang="ja-JP" dirty="0"/>
              <a:t>10</a:t>
            </a:r>
            <a:r>
              <a:rPr lang="ja-JP" altLang="en-US"/>
              <a:t>大脅威</a:t>
            </a:r>
            <a:r>
              <a:rPr lang="en-US" altLang="ja-JP" dirty="0"/>
              <a:t>2024[</a:t>
            </a:r>
            <a:r>
              <a:rPr lang="ja-JP" altLang="en-US"/>
              <a:t>組織</a:t>
            </a:r>
            <a:r>
              <a:rPr lang="en-US" altLang="ja-JP" dirty="0"/>
              <a:t>]</a:t>
            </a:r>
            <a:r>
              <a:rPr lang="ja-JP" altLang="en-US"/>
              <a:t> ３位</a:t>
            </a:r>
            <a:br>
              <a:rPr lang="en-US" altLang="ja-JP" dirty="0"/>
            </a:br>
            <a:r>
              <a:rPr lang="ja-JP" altLang="en-US"/>
              <a:t>「内部不正による情報漏洩等の被害」</a:t>
            </a:r>
            <a:endParaRPr lang="en-US" altLang="ja-JP" dirty="0"/>
          </a:p>
          <a:p>
            <a:pPr lvl="1"/>
            <a:r>
              <a:rPr lang="ja-JP" altLang="en-US"/>
              <a:t>クラウド利用者の</a:t>
            </a:r>
            <a:r>
              <a:rPr lang="en-US" altLang="ja-JP" dirty="0"/>
              <a:t>VM</a:t>
            </a:r>
            <a:r>
              <a:rPr lang="ja-JP" altLang="en-US"/>
              <a:t>内の機密情報も対象に</a:t>
            </a:r>
            <a:endParaRPr lang="en-US" altLang="ja-JP" dirty="0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CB6C20DF-6EB2-D53C-4C04-B7979AB17116}"/>
              </a:ext>
            </a:extLst>
          </p:cNvPr>
          <p:cNvGrpSpPr/>
          <p:nvPr/>
        </p:nvGrpSpPr>
        <p:grpSpPr>
          <a:xfrm>
            <a:off x="2133601" y="4625243"/>
            <a:ext cx="804333" cy="1321297"/>
            <a:chOff x="1600200" y="4590288"/>
            <a:chExt cx="877824" cy="1480809"/>
          </a:xfrm>
          <a:solidFill>
            <a:schemeClr val="accent4"/>
          </a:solidFill>
        </p:grpSpPr>
        <p:sp>
          <p:nvSpPr>
            <p:cNvPr id="7" name="円/楕円 6">
              <a:extLst>
                <a:ext uri="{FF2B5EF4-FFF2-40B4-BE49-F238E27FC236}">
                  <a16:creationId xmlns:a16="http://schemas.microsoft.com/office/drawing/2014/main" id="{A9623404-E849-CC5E-1D4F-D8BCC1405508}"/>
                </a:ext>
              </a:extLst>
            </p:cNvPr>
            <p:cNvSpPr/>
            <p:nvPr/>
          </p:nvSpPr>
          <p:spPr>
            <a:xfrm>
              <a:off x="1600200" y="4590288"/>
              <a:ext cx="877824" cy="8778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台形 7">
              <a:extLst>
                <a:ext uri="{FF2B5EF4-FFF2-40B4-BE49-F238E27FC236}">
                  <a16:creationId xmlns:a16="http://schemas.microsoft.com/office/drawing/2014/main" id="{CDDF727E-22A6-BAE7-BBB0-5D7DF100F191}"/>
                </a:ext>
              </a:extLst>
            </p:cNvPr>
            <p:cNvSpPr/>
            <p:nvPr/>
          </p:nvSpPr>
          <p:spPr>
            <a:xfrm>
              <a:off x="1680633" y="5135001"/>
              <a:ext cx="716957" cy="936096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A6FA84BE-BDE4-391C-19DD-EE0C2A07492B}"/>
              </a:ext>
            </a:extLst>
          </p:cNvPr>
          <p:cNvSpPr/>
          <p:nvPr/>
        </p:nvSpPr>
        <p:spPr>
          <a:xfrm>
            <a:off x="3685985" y="4296833"/>
            <a:ext cx="6175096" cy="2045845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B94928F-5CF8-49AB-D45F-315AE962FD26}"/>
              </a:ext>
            </a:extLst>
          </p:cNvPr>
          <p:cNvSpPr txBox="1"/>
          <p:nvPr/>
        </p:nvSpPr>
        <p:spPr>
          <a:xfrm>
            <a:off x="1635520" y="592933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/>
              <a:t>サービス利用者</a:t>
            </a:r>
            <a:endParaRPr kumimoji="1" lang="ja-JP" altLang="en-US" sz="2000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226E1ACA-FCFC-7E0B-6BC8-316E6F21834B}"/>
              </a:ext>
            </a:extLst>
          </p:cNvPr>
          <p:cNvGrpSpPr/>
          <p:nvPr/>
        </p:nvGrpSpPr>
        <p:grpSpPr>
          <a:xfrm>
            <a:off x="8238068" y="4608042"/>
            <a:ext cx="804333" cy="1321297"/>
            <a:chOff x="1600200" y="4590288"/>
            <a:chExt cx="877824" cy="1480809"/>
          </a:xfrm>
          <a:solidFill>
            <a:srgbClr val="FF0000"/>
          </a:solidFill>
        </p:grpSpPr>
        <p:sp>
          <p:nvSpPr>
            <p:cNvPr id="13" name="円/楕円 12">
              <a:extLst>
                <a:ext uri="{FF2B5EF4-FFF2-40B4-BE49-F238E27FC236}">
                  <a16:creationId xmlns:a16="http://schemas.microsoft.com/office/drawing/2014/main" id="{63327D3F-4C74-644B-BE3D-EC040DB26E14}"/>
                </a:ext>
              </a:extLst>
            </p:cNvPr>
            <p:cNvSpPr/>
            <p:nvPr/>
          </p:nvSpPr>
          <p:spPr>
            <a:xfrm>
              <a:off x="1600200" y="4590288"/>
              <a:ext cx="877824" cy="8778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台形 13">
              <a:extLst>
                <a:ext uri="{FF2B5EF4-FFF2-40B4-BE49-F238E27FC236}">
                  <a16:creationId xmlns:a16="http://schemas.microsoft.com/office/drawing/2014/main" id="{D761D203-FC44-FD75-131E-DFF695C3F7A9}"/>
                </a:ext>
              </a:extLst>
            </p:cNvPr>
            <p:cNvSpPr/>
            <p:nvPr/>
          </p:nvSpPr>
          <p:spPr>
            <a:xfrm>
              <a:off x="1680633" y="5135001"/>
              <a:ext cx="716957" cy="936096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A800939-6528-2574-CFD6-99F17832FD2D}"/>
              </a:ext>
            </a:extLst>
          </p:cNvPr>
          <p:cNvSpPr txBox="1"/>
          <p:nvPr/>
        </p:nvSpPr>
        <p:spPr>
          <a:xfrm>
            <a:off x="7624571" y="5942568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/>
              <a:t>悪意のある管理者</a:t>
            </a:r>
            <a:endParaRPr kumimoji="1" lang="ja-JP" altLang="en-US" sz="2000"/>
          </a:p>
        </p:txBody>
      </p:sp>
      <p:sp>
        <p:nvSpPr>
          <p:cNvPr id="16" name="角丸四角形 15">
            <a:extLst>
              <a:ext uri="{FF2B5EF4-FFF2-40B4-BE49-F238E27FC236}">
                <a16:creationId xmlns:a16="http://schemas.microsoft.com/office/drawing/2014/main" id="{2E49DB54-6540-868F-4054-51D1A1CB8A4F}"/>
              </a:ext>
            </a:extLst>
          </p:cNvPr>
          <p:cNvSpPr/>
          <p:nvPr/>
        </p:nvSpPr>
        <p:spPr>
          <a:xfrm>
            <a:off x="4436534" y="4652303"/>
            <a:ext cx="1574800" cy="13575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/>
              <a:t>VM</a:t>
            </a:r>
            <a:endParaRPr kumimoji="1" lang="ja-JP" altLang="en-US" sz="2000"/>
          </a:p>
        </p:txBody>
      </p:sp>
      <p:sp>
        <p:nvSpPr>
          <p:cNvPr id="17" name="右矢印 16">
            <a:extLst>
              <a:ext uri="{FF2B5EF4-FFF2-40B4-BE49-F238E27FC236}">
                <a16:creationId xmlns:a16="http://schemas.microsoft.com/office/drawing/2014/main" id="{DDB968F7-8BCB-5687-11FF-44D9A6BB1C70}"/>
              </a:ext>
            </a:extLst>
          </p:cNvPr>
          <p:cNvSpPr/>
          <p:nvPr/>
        </p:nvSpPr>
        <p:spPr>
          <a:xfrm>
            <a:off x="3107266" y="5094079"/>
            <a:ext cx="1329267" cy="557291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/>
              <a:t>利用</a:t>
            </a:r>
          </a:p>
        </p:txBody>
      </p:sp>
      <p:sp>
        <p:nvSpPr>
          <p:cNvPr id="18" name="左矢印 17">
            <a:extLst>
              <a:ext uri="{FF2B5EF4-FFF2-40B4-BE49-F238E27FC236}">
                <a16:creationId xmlns:a16="http://schemas.microsoft.com/office/drawing/2014/main" id="{14FB74F8-C1AE-D6D1-81AD-59D6E970DE28}"/>
              </a:ext>
            </a:extLst>
          </p:cNvPr>
          <p:cNvSpPr/>
          <p:nvPr/>
        </p:nvSpPr>
        <p:spPr>
          <a:xfrm>
            <a:off x="6011334" y="5111281"/>
            <a:ext cx="2121627" cy="54009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/>
              <a:t>攻撃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CE224D3-FD0A-D859-F4B0-FF4E8399B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1635-BFD2-7C4C-95CB-D069DE4CFEF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4595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90B295-C6DA-5A08-50AC-DB350898C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/>
              <a:t>問題点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870BB1-4FBF-A955-0D62-299FAA1B0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エージェントの保護方法によりトレードオフが発生</a:t>
            </a:r>
            <a:endParaRPr lang="en-US" altLang="ja-JP" dirty="0"/>
          </a:p>
          <a:p>
            <a:pPr lvl="1"/>
            <a:r>
              <a:rPr lang="ja-JP" altLang="en-US"/>
              <a:t>コンテナによる保護</a:t>
            </a:r>
            <a:endParaRPr lang="en-US" altLang="ja-JP" dirty="0"/>
          </a:p>
          <a:p>
            <a:pPr lvl="2"/>
            <a:r>
              <a:rPr lang="ja-JP" altLang="en-US"/>
              <a:t>エージェントを</a:t>
            </a:r>
            <a:r>
              <a:rPr lang="en-US" altLang="ja-JP" dirty="0"/>
              <a:t>OS</a:t>
            </a:r>
            <a:r>
              <a:rPr lang="ja-JP" altLang="en-US"/>
              <a:t>内に実装</a:t>
            </a:r>
            <a:endParaRPr lang="en-US" altLang="ja-JP" dirty="0"/>
          </a:p>
          <a:p>
            <a:pPr lvl="2"/>
            <a:r>
              <a:rPr lang="en-US" altLang="ja-JP" dirty="0"/>
              <a:t>OS</a:t>
            </a:r>
            <a:r>
              <a:rPr lang="ja-JP" altLang="en-US"/>
              <a:t>が攻撃されると無効化される</a:t>
            </a:r>
            <a:endParaRPr lang="en-US" altLang="ja-JP" dirty="0"/>
          </a:p>
          <a:p>
            <a:pPr lvl="1"/>
            <a:r>
              <a:rPr lang="ja-JP" altLang="en-US"/>
              <a:t>内部</a:t>
            </a:r>
            <a:r>
              <a:rPr lang="en-US" altLang="ja-JP" dirty="0"/>
              <a:t>VM</a:t>
            </a:r>
            <a:r>
              <a:rPr lang="ja-JP" altLang="en-US"/>
              <a:t>による隔離</a:t>
            </a:r>
            <a:endParaRPr lang="en-US" altLang="ja-JP" dirty="0"/>
          </a:p>
          <a:p>
            <a:pPr lvl="2"/>
            <a:r>
              <a:rPr lang="ja-JP" altLang="en-US"/>
              <a:t>エージェントをハイパーバイザ内で実行</a:t>
            </a:r>
            <a:endParaRPr lang="en-US" altLang="ja-JP" dirty="0"/>
          </a:p>
          <a:p>
            <a:pPr lvl="2"/>
            <a:r>
              <a:rPr lang="ja-JP" altLang="en-US"/>
              <a:t>二重の仮想化によりシステム性能が低下</a:t>
            </a:r>
            <a:endParaRPr lang="en-US" altLang="ja-JP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B790C36-FEF1-D1E2-4A0D-0979FAA5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1635-BFD2-7C4C-95CB-D069DE4CFEFB}" type="slidenum">
              <a:rPr kumimoji="1" lang="ja-JP" altLang="en-US" smtClean="0"/>
              <a:t>11</a:t>
            </a:fld>
            <a:endParaRPr kumimoji="1" lang="ja-JP" altLang="en-US"/>
          </a:p>
        </p:txBody>
      </p:sp>
      <p:graphicFrame>
        <p:nvGraphicFramePr>
          <p:cNvPr id="10" name="表 8">
            <a:extLst>
              <a:ext uri="{FF2B5EF4-FFF2-40B4-BE49-F238E27FC236}">
                <a16:creationId xmlns:a16="http://schemas.microsoft.com/office/drawing/2014/main" id="{A568267D-A16D-94C7-CBFB-1FC3DB17FB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267134"/>
              </p:ext>
            </p:extLst>
          </p:nvPr>
        </p:nvGraphicFramePr>
        <p:xfrm>
          <a:off x="3589020" y="216633"/>
          <a:ext cx="836676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80">
                  <a:extLst>
                    <a:ext uri="{9D8B030D-6E8A-4147-A177-3AD203B41FA5}">
                      <a16:colId xmlns:a16="http://schemas.microsoft.com/office/drawing/2014/main" val="1050972317"/>
                    </a:ext>
                  </a:extLst>
                </a:gridCol>
                <a:gridCol w="1131570">
                  <a:extLst>
                    <a:ext uri="{9D8B030D-6E8A-4147-A177-3AD203B41FA5}">
                      <a16:colId xmlns:a16="http://schemas.microsoft.com/office/drawing/2014/main" val="1761378430"/>
                    </a:ext>
                  </a:extLst>
                </a:gridCol>
                <a:gridCol w="1840230">
                  <a:extLst>
                    <a:ext uri="{9D8B030D-6E8A-4147-A177-3AD203B41FA5}">
                      <a16:colId xmlns:a16="http://schemas.microsoft.com/office/drawing/2014/main" val="122358318"/>
                    </a:ext>
                  </a:extLst>
                </a:gridCol>
                <a:gridCol w="2080260">
                  <a:extLst>
                    <a:ext uri="{9D8B030D-6E8A-4147-A177-3AD203B41FA5}">
                      <a16:colId xmlns:a16="http://schemas.microsoft.com/office/drawing/2014/main" val="1722005451"/>
                    </a:ext>
                  </a:extLst>
                </a:gridCol>
                <a:gridCol w="1874520">
                  <a:extLst>
                    <a:ext uri="{9D8B030D-6E8A-4147-A177-3AD203B41FA5}">
                      <a16:colId xmlns:a16="http://schemas.microsoft.com/office/drawing/2014/main" val="3143192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>
                          <a:solidFill>
                            <a:schemeClr val="tx1"/>
                          </a:solidFill>
                        </a:rPr>
                        <a:t>安全性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>
                          <a:solidFill>
                            <a:schemeClr val="tx1"/>
                          </a:solidFill>
                        </a:rPr>
                        <a:t>システム性能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>
                          <a:solidFill>
                            <a:schemeClr val="tx1"/>
                          </a:solidFill>
                        </a:rPr>
                        <a:t>システム自由度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>
                          <a:solidFill>
                            <a:schemeClr val="tx1"/>
                          </a:solidFill>
                        </a:rPr>
                        <a:t>実装の容易さ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99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>
                          <a:solidFill>
                            <a:schemeClr val="tx1"/>
                          </a:solidFill>
                        </a:rPr>
                        <a:t>コンテナ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>
                          <a:solidFill>
                            <a:schemeClr val="tx1"/>
                          </a:solidFill>
                        </a:rPr>
                        <a:t>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>
                          <a:solidFill>
                            <a:schemeClr val="tx1"/>
                          </a:solidFill>
                        </a:rPr>
                        <a:t>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044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>
                          <a:solidFill>
                            <a:schemeClr val="tx1"/>
                          </a:solidFill>
                        </a:rPr>
                        <a:t>内部</a:t>
                      </a:r>
                      <a:r>
                        <a:rPr kumimoji="1" lang="en-US" altLang="ja-JP" sz="2000" b="0">
                          <a:solidFill>
                            <a:schemeClr val="tx1"/>
                          </a:solidFill>
                        </a:rPr>
                        <a:t>VM</a:t>
                      </a:r>
                      <a:endParaRPr kumimoji="1" lang="ja-JP" altLang="en-US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>
                          <a:solidFill>
                            <a:schemeClr val="tx1"/>
                          </a:solidFill>
                        </a:rPr>
                        <a:t>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>
                          <a:solidFill>
                            <a:schemeClr val="tx1"/>
                          </a:solidFill>
                        </a:rPr>
                        <a:t>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>
                          <a:solidFill>
                            <a:schemeClr val="tx1"/>
                          </a:solidFill>
                        </a:rPr>
                        <a:t>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>
                          <a:solidFill>
                            <a:schemeClr val="tx1"/>
                          </a:solidFill>
                        </a:rPr>
                        <a:t>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137668"/>
                  </a:ext>
                </a:extLst>
              </a:tr>
            </a:tbl>
          </a:graphicData>
        </a:graphic>
      </p:graphicFrame>
      <p:sp>
        <p:nvSpPr>
          <p:cNvPr id="11" name="角丸四角形 3">
            <a:extLst>
              <a:ext uri="{FF2B5EF4-FFF2-40B4-BE49-F238E27FC236}">
                <a16:creationId xmlns:a16="http://schemas.microsoft.com/office/drawing/2014/main" id="{990D8F4D-5C50-5D9A-1ABA-D200D1465ED1}"/>
              </a:ext>
            </a:extLst>
          </p:cNvPr>
          <p:cNvSpPr/>
          <p:nvPr/>
        </p:nvSpPr>
        <p:spPr>
          <a:xfrm>
            <a:off x="1686079" y="4583783"/>
            <a:ext cx="3692482" cy="19636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/>
              <a:t>監視対象</a:t>
            </a:r>
            <a:r>
              <a:rPr kumimoji="1" lang="en-US" altLang="ja-JP" sz="2000" dirty="0"/>
              <a:t>VM</a:t>
            </a:r>
          </a:p>
          <a:p>
            <a:pPr algn="ctr"/>
            <a:endParaRPr lang="en-US" altLang="ja-JP" sz="2000" dirty="0"/>
          </a:p>
          <a:p>
            <a:pPr algn="ctr"/>
            <a:endParaRPr kumimoji="1" lang="en-US" altLang="ja-JP" sz="2000" dirty="0"/>
          </a:p>
          <a:p>
            <a:pPr algn="ctr"/>
            <a:endParaRPr kumimoji="1" lang="en-US" altLang="ja-JP" sz="2000" dirty="0"/>
          </a:p>
          <a:p>
            <a:pPr algn="ctr"/>
            <a:endParaRPr lang="en-US" altLang="ja-JP" sz="2000" dirty="0"/>
          </a:p>
          <a:p>
            <a:pPr algn="ctr"/>
            <a:endParaRPr kumimoji="1" lang="en-US" altLang="ja-JP" sz="2000" dirty="0"/>
          </a:p>
        </p:txBody>
      </p:sp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0F3DAF03-DC96-9EE9-237A-93516F4963D6}"/>
              </a:ext>
            </a:extLst>
          </p:cNvPr>
          <p:cNvSpPr/>
          <p:nvPr/>
        </p:nvSpPr>
        <p:spPr>
          <a:xfrm>
            <a:off x="2122765" y="5066512"/>
            <a:ext cx="2860669" cy="659968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/>
              <a:t>コンテナ</a:t>
            </a:r>
          </a:p>
        </p:txBody>
      </p:sp>
      <p:sp>
        <p:nvSpPr>
          <p:cNvPr id="13" name="正方形/長方形 10">
            <a:extLst>
              <a:ext uri="{FF2B5EF4-FFF2-40B4-BE49-F238E27FC236}">
                <a16:creationId xmlns:a16="http://schemas.microsoft.com/office/drawing/2014/main" id="{7080D9B4-9776-45D7-DDBF-232C84A99D97}"/>
              </a:ext>
            </a:extLst>
          </p:cNvPr>
          <p:cNvSpPr/>
          <p:nvPr/>
        </p:nvSpPr>
        <p:spPr>
          <a:xfrm>
            <a:off x="3289851" y="5216684"/>
            <a:ext cx="1584251" cy="34198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/>
              <a:t>システム</a:t>
            </a:r>
          </a:p>
        </p:txBody>
      </p:sp>
      <p:sp>
        <p:nvSpPr>
          <p:cNvPr id="14" name="角丸四角形 13">
            <a:extLst>
              <a:ext uri="{FF2B5EF4-FFF2-40B4-BE49-F238E27FC236}">
                <a16:creationId xmlns:a16="http://schemas.microsoft.com/office/drawing/2014/main" id="{2BFF742B-C318-E1BA-A1DF-43B5C255E468}"/>
              </a:ext>
            </a:extLst>
          </p:cNvPr>
          <p:cNvSpPr/>
          <p:nvPr/>
        </p:nvSpPr>
        <p:spPr>
          <a:xfrm>
            <a:off x="2141847" y="5820021"/>
            <a:ext cx="2860670" cy="659968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/>
              <a:t>OS</a:t>
            </a:r>
            <a:endParaRPr kumimoji="1" lang="ja-JP" altLang="en-US" sz="2000"/>
          </a:p>
        </p:txBody>
      </p:sp>
      <p:sp>
        <p:nvSpPr>
          <p:cNvPr id="15" name="正方形/長方形 7">
            <a:extLst>
              <a:ext uri="{FF2B5EF4-FFF2-40B4-BE49-F238E27FC236}">
                <a16:creationId xmlns:a16="http://schemas.microsoft.com/office/drawing/2014/main" id="{A3C178E2-5E6D-03B3-DD60-7C1ECE7351FC}"/>
              </a:ext>
            </a:extLst>
          </p:cNvPr>
          <p:cNvSpPr/>
          <p:nvPr/>
        </p:nvSpPr>
        <p:spPr>
          <a:xfrm>
            <a:off x="3117354" y="5976533"/>
            <a:ext cx="1756749" cy="34198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/>
              <a:t>エージェント</a:t>
            </a:r>
            <a:endParaRPr kumimoji="1" lang="ja-JP" altLang="en-US" sz="2000"/>
          </a:p>
        </p:txBody>
      </p:sp>
      <p:sp>
        <p:nvSpPr>
          <p:cNvPr id="16" name="角丸四角形 23">
            <a:extLst>
              <a:ext uri="{FF2B5EF4-FFF2-40B4-BE49-F238E27FC236}">
                <a16:creationId xmlns:a16="http://schemas.microsoft.com/office/drawing/2014/main" id="{40C1C4DD-9158-AFA1-0BAF-0E9BD421CEA5}"/>
              </a:ext>
            </a:extLst>
          </p:cNvPr>
          <p:cNvSpPr/>
          <p:nvPr/>
        </p:nvSpPr>
        <p:spPr>
          <a:xfrm>
            <a:off x="6513031" y="4583861"/>
            <a:ext cx="3692482" cy="21026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/>
              <a:t>監視対象</a:t>
            </a:r>
            <a:r>
              <a:rPr kumimoji="1" lang="en-US" altLang="ja-JP" sz="2000" dirty="0"/>
              <a:t>VM</a:t>
            </a:r>
          </a:p>
          <a:p>
            <a:pPr algn="ctr"/>
            <a:endParaRPr lang="en-US" altLang="ja-JP" sz="2000" dirty="0"/>
          </a:p>
          <a:p>
            <a:pPr algn="ctr"/>
            <a:endParaRPr kumimoji="1" lang="en-US" altLang="ja-JP" sz="2000" dirty="0"/>
          </a:p>
          <a:p>
            <a:pPr algn="ctr"/>
            <a:endParaRPr kumimoji="1" lang="en-US" altLang="ja-JP" sz="2000" dirty="0"/>
          </a:p>
          <a:p>
            <a:pPr algn="ctr"/>
            <a:endParaRPr lang="en-US" altLang="ja-JP" sz="2000" dirty="0"/>
          </a:p>
          <a:p>
            <a:pPr algn="ctr"/>
            <a:endParaRPr kumimoji="1" lang="en-US" altLang="ja-JP" sz="2000" dirty="0"/>
          </a:p>
        </p:txBody>
      </p:sp>
      <p:sp>
        <p:nvSpPr>
          <p:cNvPr id="17" name="角丸四角形 25">
            <a:extLst>
              <a:ext uri="{FF2B5EF4-FFF2-40B4-BE49-F238E27FC236}">
                <a16:creationId xmlns:a16="http://schemas.microsoft.com/office/drawing/2014/main" id="{B4B59540-D7FD-4532-24EA-DC926F3099C0}"/>
              </a:ext>
            </a:extLst>
          </p:cNvPr>
          <p:cNvSpPr/>
          <p:nvPr/>
        </p:nvSpPr>
        <p:spPr>
          <a:xfrm>
            <a:off x="6949717" y="5066590"/>
            <a:ext cx="2860669" cy="659968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/>
              <a:t>内部</a:t>
            </a:r>
            <a:r>
              <a:rPr lang="en-US" altLang="ja-JP" sz="2000" dirty="0"/>
              <a:t>VM</a:t>
            </a:r>
            <a:endParaRPr kumimoji="1" lang="ja-JP" altLang="en-US" sz="2000"/>
          </a:p>
        </p:txBody>
      </p:sp>
      <p:sp>
        <p:nvSpPr>
          <p:cNvPr id="18" name="正方形/長方形 26">
            <a:extLst>
              <a:ext uri="{FF2B5EF4-FFF2-40B4-BE49-F238E27FC236}">
                <a16:creationId xmlns:a16="http://schemas.microsoft.com/office/drawing/2014/main" id="{14DCBEA6-DF5B-C311-25F4-D3B58E27A16B}"/>
              </a:ext>
            </a:extLst>
          </p:cNvPr>
          <p:cNvSpPr/>
          <p:nvPr/>
        </p:nvSpPr>
        <p:spPr>
          <a:xfrm>
            <a:off x="8043407" y="5216762"/>
            <a:ext cx="1657648" cy="34198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/>
              <a:t>システム</a:t>
            </a:r>
          </a:p>
        </p:txBody>
      </p:sp>
      <p:sp>
        <p:nvSpPr>
          <p:cNvPr id="19" name="角丸四角形 27">
            <a:extLst>
              <a:ext uri="{FF2B5EF4-FFF2-40B4-BE49-F238E27FC236}">
                <a16:creationId xmlns:a16="http://schemas.microsoft.com/office/drawing/2014/main" id="{A906FE0A-AA8A-9638-28C6-5E0F86FA0A2E}"/>
              </a:ext>
            </a:extLst>
          </p:cNvPr>
          <p:cNvSpPr/>
          <p:nvPr/>
        </p:nvSpPr>
        <p:spPr>
          <a:xfrm>
            <a:off x="6949717" y="5840729"/>
            <a:ext cx="2871867" cy="628651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/>
              <a:t>ハイパー</a:t>
            </a:r>
            <a:endParaRPr kumimoji="1" lang="en-US" altLang="ja-JP" sz="2000" dirty="0"/>
          </a:p>
          <a:p>
            <a:r>
              <a:rPr lang="ja-JP" altLang="en-US" sz="2000"/>
              <a:t>バイザ</a:t>
            </a:r>
            <a:endParaRPr lang="en-US" altLang="ja-JP" sz="2000" dirty="0"/>
          </a:p>
        </p:txBody>
      </p:sp>
      <p:sp>
        <p:nvSpPr>
          <p:cNvPr id="20" name="正方形/長方形 28">
            <a:extLst>
              <a:ext uri="{FF2B5EF4-FFF2-40B4-BE49-F238E27FC236}">
                <a16:creationId xmlns:a16="http://schemas.microsoft.com/office/drawing/2014/main" id="{5A2B8201-D1D3-0877-CDAF-C8BD40852F9E}"/>
              </a:ext>
            </a:extLst>
          </p:cNvPr>
          <p:cNvSpPr/>
          <p:nvPr/>
        </p:nvSpPr>
        <p:spPr>
          <a:xfrm>
            <a:off x="7992227" y="5998012"/>
            <a:ext cx="1760008" cy="34198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/>
              <a:t>エージェント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189432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A0BAEC-73A5-31F3-D7F6-8D3A44823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/>
              <a:t>SVSM</a:t>
            </a:r>
            <a:r>
              <a:rPr kumimoji="1" lang="ja-JP" altLang="en-US" b="1"/>
              <a:t>上でのエージェント実行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8DD6D61-15B4-2349-E9D0-8A6FE8DF1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234"/>
            <a:ext cx="10515601" cy="4351338"/>
          </a:xfrm>
        </p:spPr>
        <p:txBody>
          <a:bodyPr/>
          <a:lstStyle/>
          <a:p>
            <a:r>
              <a:rPr lang="en-US" altLang="ja-JP" dirty="0"/>
              <a:t>Secure VM Service Module (SVSM)</a:t>
            </a:r>
            <a:r>
              <a:rPr lang="ja-JP" altLang="en-US"/>
              <a:t>を用いて</a:t>
            </a:r>
            <a:r>
              <a:rPr lang="en-US" altLang="ja-JP" dirty="0"/>
              <a:t>VMPL</a:t>
            </a:r>
            <a:r>
              <a:rPr lang="ja-JP" altLang="en-US"/>
              <a:t>を利用</a:t>
            </a:r>
            <a:endParaRPr lang="en-US" altLang="ja-JP" dirty="0"/>
          </a:p>
          <a:p>
            <a:pPr lvl="1"/>
            <a:r>
              <a:rPr lang="en-US" altLang="ja-JP" dirty="0"/>
              <a:t>VM</a:t>
            </a:r>
            <a:r>
              <a:rPr lang="ja-JP" altLang="en-US"/>
              <a:t>内で特権モジュールを実行するためのソフトウェア</a:t>
            </a:r>
            <a:endParaRPr lang="en-US" altLang="ja-JP" dirty="0"/>
          </a:p>
          <a:p>
            <a:pPr lvl="2"/>
            <a:r>
              <a:rPr lang="ja-JP" altLang="en-US"/>
              <a:t>ゲスト</a:t>
            </a:r>
            <a:r>
              <a:rPr lang="en-US" altLang="ja-JP" dirty="0"/>
              <a:t>OS</a:t>
            </a:r>
            <a:r>
              <a:rPr lang="ja-JP" altLang="en-US"/>
              <a:t>にセキュリティ関係の機能を提供する</a:t>
            </a:r>
            <a:endParaRPr lang="en-US" altLang="ja-JP" dirty="0"/>
          </a:p>
          <a:p>
            <a:r>
              <a:rPr lang="ja-JP" altLang="en-US"/>
              <a:t>エージェントを</a:t>
            </a:r>
            <a:r>
              <a:rPr lang="en-US" altLang="ja-JP" dirty="0"/>
              <a:t>SVSM</a:t>
            </a:r>
            <a:r>
              <a:rPr lang="ja-JP" altLang="en-US"/>
              <a:t>上のインスタンスとして実行</a:t>
            </a:r>
            <a:endParaRPr lang="en-US" altLang="ja-JP" dirty="0"/>
          </a:p>
          <a:p>
            <a:pPr lvl="1"/>
            <a:r>
              <a:rPr lang="en-US" altLang="ja-JP" dirty="0"/>
              <a:t>VMPL0</a:t>
            </a:r>
            <a:r>
              <a:rPr lang="ja-JP" altLang="en-US"/>
              <a:t>でエージェントが動作</a:t>
            </a:r>
          </a:p>
          <a:p>
            <a:pPr lvl="1"/>
            <a:r>
              <a:rPr lang="ja-JP" altLang="en-US"/>
              <a:t>メモリ安全な言語である</a:t>
            </a:r>
            <a:r>
              <a:rPr lang="en-US" altLang="ja-JP" dirty="0"/>
              <a:t>Rust</a:t>
            </a:r>
            <a:r>
              <a:rPr lang="ja-JP" altLang="en-US"/>
              <a:t>で実装</a:t>
            </a:r>
            <a:endParaRPr lang="en-US" altLang="ja-JP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053D86A-E030-CAB3-8288-03677B880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1635-BFD2-7C4C-95CB-D069DE4CFEFB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1" name="角丸四角形 5">
            <a:extLst>
              <a:ext uri="{FF2B5EF4-FFF2-40B4-BE49-F238E27FC236}">
                <a16:creationId xmlns:a16="http://schemas.microsoft.com/office/drawing/2014/main" id="{3D8EF336-6358-DB59-FD20-24D9B13FDF49}"/>
              </a:ext>
            </a:extLst>
          </p:cNvPr>
          <p:cNvSpPr/>
          <p:nvPr/>
        </p:nvSpPr>
        <p:spPr>
          <a:xfrm>
            <a:off x="3325126" y="4376821"/>
            <a:ext cx="4485966" cy="197825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2000">
                <a:solidFill>
                  <a:schemeClr val="bg1"/>
                </a:solidFill>
              </a:rPr>
              <a:t>監視対象</a:t>
            </a:r>
            <a:r>
              <a:rPr kumimoji="1" lang="en-US" altLang="ja-JP" sz="2000" dirty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12" name="角丸四角形 12">
            <a:extLst>
              <a:ext uri="{FF2B5EF4-FFF2-40B4-BE49-F238E27FC236}">
                <a16:creationId xmlns:a16="http://schemas.microsoft.com/office/drawing/2014/main" id="{FED8AC94-D8AB-3D02-9D8D-9F96ADD25DD1}"/>
              </a:ext>
            </a:extLst>
          </p:cNvPr>
          <p:cNvSpPr/>
          <p:nvPr/>
        </p:nvSpPr>
        <p:spPr>
          <a:xfrm>
            <a:off x="4490908" y="4853561"/>
            <a:ext cx="2953744" cy="659968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>
                <a:solidFill>
                  <a:schemeClr val="bg1"/>
                </a:solidFill>
              </a:rPr>
              <a:t>システム</a:t>
            </a:r>
            <a:endParaRPr kumimoji="1" lang="ja-JP" altLang="en-US" sz="2000">
              <a:solidFill>
                <a:schemeClr val="bg1"/>
              </a:solidFill>
            </a:endParaRPr>
          </a:p>
        </p:txBody>
      </p:sp>
      <p:sp>
        <p:nvSpPr>
          <p:cNvPr id="13" name="正方形/長方形 13">
            <a:extLst>
              <a:ext uri="{FF2B5EF4-FFF2-40B4-BE49-F238E27FC236}">
                <a16:creationId xmlns:a16="http://schemas.microsoft.com/office/drawing/2014/main" id="{BE8FBA85-292F-9E23-68DF-33ACFD04B392}"/>
              </a:ext>
            </a:extLst>
          </p:cNvPr>
          <p:cNvSpPr/>
          <p:nvPr/>
        </p:nvSpPr>
        <p:spPr>
          <a:xfrm>
            <a:off x="5763630" y="5003733"/>
            <a:ext cx="1565360" cy="34198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>
                <a:solidFill>
                  <a:schemeClr val="bg1"/>
                </a:solidFill>
              </a:rPr>
              <a:t>ゲスト</a:t>
            </a:r>
            <a:r>
              <a:rPr kumimoji="1" lang="en-US" altLang="ja-JP" sz="2000" dirty="0">
                <a:solidFill>
                  <a:schemeClr val="bg1"/>
                </a:solidFill>
              </a:rPr>
              <a:t>OS</a:t>
            </a:r>
            <a:endParaRPr kumimoji="1" lang="ja-JP" altLang="en-US" sz="2000">
              <a:solidFill>
                <a:schemeClr val="bg1"/>
              </a:solidFill>
            </a:endParaRPr>
          </a:p>
        </p:txBody>
      </p:sp>
      <p:sp>
        <p:nvSpPr>
          <p:cNvPr id="14" name="角丸四角形 14">
            <a:extLst>
              <a:ext uri="{FF2B5EF4-FFF2-40B4-BE49-F238E27FC236}">
                <a16:creationId xmlns:a16="http://schemas.microsoft.com/office/drawing/2014/main" id="{A70BC641-E7DF-6025-7CC8-0B729A99A07F}"/>
              </a:ext>
            </a:extLst>
          </p:cNvPr>
          <p:cNvSpPr/>
          <p:nvPr/>
        </p:nvSpPr>
        <p:spPr>
          <a:xfrm>
            <a:off x="4490908" y="5607070"/>
            <a:ext cx="2944140" cy="659968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000" dirty="0">
                <a:solidFill>
                  <a:schemeClr val="bg1"/>
                </a:solidFill>
              </a:rPr>
              <a:t>SVSM</a:t>
            </a:r>
            <a:endParaRPr kumimoji="1" lang="ja-JP" altLang="en-US" sz="2000">
              <a:solidFill>
                <a:schemeClr val="bg1"/>
              </a:solidFill>
            </a:endParaRPr>
          </a:p>
        </p:txBody>
      </p:sp>
      <p:sp>
        <p:nvSpPr>
          <p:cNvPr id="15" name="正方形/長方形 15">
            <a:extLst>
              <a:ext uri="{FF2B5EF4-FFF2-40B4-BE49-F238E27FC236}">
                <a16:creationId xmlns:a16="http://schemas.microsoft.com/office/drawing/2014/main" id="{6C90D171-B272-15FC-EDC9-D780397A3735}"/>
              </a:ext>
            </a:extLst>
          </p:cNvPr>
          <p:cNvSpPr/>
          <p:nvPr/>
        </p:nvSpPr>
        <p:spPr>
          <a:xfrm>
            <a:off x="5579043" y="5763582"/>
            <a:ext cx="1749947" cy="34198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solidFill>
                  <a:schemeClr val="bg1"/>
                </a:solidFill>
              </a:rPr>
              <a:t>エージェント</a:t>
            </a:r>
            <a:endParaRPr kumimoji="1" lang="ja-JP" altLang="en-US" sz="2000">
              <a:solidFill>
                <a:schemeClr val="bg1"/>
              </a:solidFill>
            </a:endParaRPr>
          </a:p>
        </p:txBody>
      </p:sp>
      <p:sp>
        <p:nvSpPr>
          <p:cNvPr id="16" name="テキスト ボックス 28">
            <a:extLst>
              <a:ext uri="{FF2B5EF4-FFF2-40B4-BE49-F238E27FC236}">
                <a16:creationId xmlns:a16="http://schemas.microsoft.com/office/drawing/2014/main" id="{5348A4F3-3987-A253-1D1A-26C8E2F634E8}"/>
              </a:ext>
            </a:extLst>
          </p:cNvPr>
          <p:cNvSpPr txBox="1"/>
          <p:nvPr/>
        </p:nvSpPr>
        <p:spPr>
          <a:xfrm>
            <a:off x="3413307" y="5734517"/>
            <a:ext cx="1291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</a:rPr>
              <a:t>VMPL0</a:t>
            </a:r>
            <a:endParaRPr kumimoji="1" lang="ja-JP" altLang="en-US" sz="2000">
              <a:solidFill>
                <a:schemeClr val="bg1"/>
              </a:solidFill>
            </a:endParaRPr>
          </a:p>
        </p:txBody>
      </p:sp>
      <p:sp>
        <p:nvSpPr>
          <p:cNvPr id="17" name="テキスト ボックス 29">
            <a:extLst>
              <a:ext uri="{FF2B5EF4-FFF2-40B4-BE49-F238E27FC236}">
                <a16:creationId xmlns:a16="http://schemas.microsoft.com/office/drawing/2014/main" id="{F7C568A7-4465-AB72-A3B9-49B2555C738F}"/>
              </a:ext>
            </a:extLst>
          </p:cNvPr>
          <p:cNvSpPr txBox="1"/>
          <p:nvPr/>
        </p:nvSpPr>
        <p:spPr>
          <a:xfrm>
            <a:off x="3413307" y="5003733"/>
            <a:ext cx="1291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</a:rPr>
              <a:t>VMPL2</a:t>
            </a:r>
            <a:endParaRPr kumimoji="1" lang="ja-JP" alt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810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696BCF-B65E-8558-3093-FD0AFCB42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/>
              <a:t>共有メモリを用いた通信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C60640-40EA-BADB-E888-79AB9D87E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IDS</a:t>
            </a:r>
            <a:r>
              <a:rPr lang="ja-JP" altLang="en-US"/>
              <a:t> </a:t>
            </a:r>
            <a:r>
              <a:rPr lang="en-US" altLang="ja-JP" dirty="0"/>
              <a:t>VM</a:t>
            </a:r>
            <a:r>
              <a:rPr lang="ja-JP" altLang="en-US"/>
              <a:t>と監視対象</a:t>
            </a:r>
            <a:r>
              <a:rPr lang="en-US" altLang="ja-JP" dirty="0"/>
              <a:t>VM</a:t>
            </a:r>
            <a:r>
              <a:rPr lang="ja-JP" altLang="en-US"/>
              <a:t>の間に共有メモリを用意</a:t>
            </a:r>
            <a:endParaRPr lang="en-US" altLang="ja-JP" dirty="0"/>
          </a:p>
          <a:p>
            <a:pPr lvl="1"/>
            <a:r>
              <a:rPr lang="ja-JP" altLang="en-US"/>
              <a:t>ゲスト</a:t>
            </a:r>
            <a:r>
              <a:rPr lang="en-US" altLang="ja-JP" dirty="0"/>
              <a:t>OS</a:t>
            </a:r>
            <a:r>
              <a:rPr lang="ja-JP" altLang="en-US"/>
              <a:t>が共有メモリの物理アドレスをエージェントに渡す</a:t>
            </a:r>
            <a:endParaRPr lang="en-US" altLang="ja-JP" dirty="0"/>
          </a:p>
          <a:p>
            <a:pPr lvl="1"/>
            <a:r>
              <a:rPr lang="ja-JP" altLang="en-US"/>
              <a:t>エージェントはそれを</a:t>
            </a:r>
            <a:r>
              <a:rPr lang="en-US" altLang="ja-JP" dirty="0"/>
              <a:t>SVSM</a:t>
            </a:r>
            <a:r>
              <a:rPr lang="ja-JP" altLang="en-US"/>
              <a:t>のページテーブルに登録</a:t>
            </a:r>
            <a:endParaRPr lang="en-US" altLang="ja-JP" dirty="0"/>
          </a:p>
          <a:p>
            <a:pPr lvl="1"/>
            <a:r>
              <a:rPr lang="en-US" altLang="ja-JP" dirty="0"/>
              <a:t>SVSM</a:t>
            </a:r>
            <a:r>
              <a:rPr lang="ja-JP" altLang="en-US"/>
              <a:t>がアクセスでき、暗号化されないように共有ページに設定</a:t>
            </a:r>
            <a:endParaRPr lang="en-US" altLang="ja-JP" dirty="0"/>
          </a:p>
          <a:p>
            <a:r>
              <a:rPr lang="ja-JP" altLang="en-US"/>
              <a:t>共有メモリを用いて</a:t>
            </a:r>
            <a:r>
              <a:rPr lang="en-US" altLang="ja-JP" dirty="0"/>
              <a:t>IDS</a:t>
            </a:r>
            <a:r>
              <a:rPr lang="ja-JP" altLang="en-US"/>
              <a:t>とエージェントがやりとりを行う</a:t>
            </a:r>
            <a:endParaRPr lang="en-US" altLang="ja-JP" dirty="0"/>
          </a:p>
          <a:p>
            <a:pPr lvl="1"/>
            <a:r>
              <a:rPr lang="en-US" altLang="ja-JP" dirty="0"/>
              <a:t>OS</a:t>
            </a:r>
            <a:r>
              <a:rPr lang="ja-JP" altLang="en-US"/>
              <a:t>データの仮想アドレスを送り、メモリデータを返送</a:t>
            </a:r>
            <a:endParaRPr lang="en-US" altLang="ja-JP" dirty="0"/>
          </a:p>
        </p:txBody>
      </p:sp>
      <p:sp>
        <p:nvSpPr>
          <p:cNvPr id="4" name="角丸四角形 3">
            <a:extLst>
              <a:ext uri="{FF2B5EF4-FFF2-40B4-BE49-F238E27FC236}">
                <a16:creationId xmlns:a16="http://schemas.microsoft.com/office/drawing/2014/main" id="{68B5E480-3D5A-89CC-5131-05CA1CDEB2A9}"/>
              </a:ext>
            </a:extLst>
          </p:cNvPr>
          <p:cNvSpPr/>
          <p:nvPr/>
        </p:nvSpPr>
        <p:spPr>
          <a:xfrm>
            <a:off x="8393735" y="4436268"/>
            <a:ext cx="2855977" cy="21920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2000"/>
              <a:t>監視対象</a:t>
            </a:r>
            <a:r>
              <a:rPr kumimoji="1" lang="en-US" altLang="ja-JP" sz="2000" dirty="0"/>
              <a:t>VM</a:t>
            </a:r>
          </a:p>
          <a:p>
            <a:pPr algn="ctr"/>
            <a:endParaRPr kumimoji="1" lang="en-US" altLang="ja-JP" sz="2000" dirty="0"/>
          </a:p>
          <a:p>
            <a:pPr algn="ctr"/>
            <a:endParaRPr lang="en-US" altLang="ja-JP" sz="2000" dirty="0"/>
          </a:p>
          <a:p>
            <a:pPr algn="ctr"/>
            <a:endParaRPr kumimoji="1" lang="en-US" altLang="ja-JP" sz="2000" dirty="0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16F1D1EB-1DBF-51F7-01E9-0A8B271BFB70}"/>
              </a:ext>
            </a:extLst>
          </p:cNvPr>
          <p:cNvGrpSpPr/>
          <p:nvPr/>
        </p:nvGrpSpPr>
        <p:grpSpPr>
          <a:xfrm>
            <a:off x="1092078" y="4591767"/>
            <a:ext cx="1574800" cy="1357561"/>
            <a:chOff x="3666276" y="4001293"/>
            <a:chExt cx="1574800" cy="1357561"/>
          </a:xfrm>
        </p:grpSpPr>
        <p:sp>
          <p:nvSpPr>
            <p:cNvPr id="5" name="角丸四角形 4">
              <a:extLst>
                <a:ext uri="{FF2B5EF4-FFF2-40B4-BE49-F238E27FC236}">
                  <a16:creationId xmlns:a16="http://schemas.microsoft.com/office/drawing/2014/main" id="{423DD359-3CF5-B67E-8CE2-D6E5239EE39F}"/>
                </a:ext>
              </a:extLst>
            </p:cNvPr>
            <p:cNvSpPr/>
            <p:nvPr/>
          </p:nvSpPr>
          <p:spPr>
            <a:xfrm>
              <a:off x="3666276" y="4001293"/>
              <a:ext cx="1574800" cy="1357561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/>
                <a:t>IDS </a:t>
              </a:r>
              <a:r>
                <a:rPr kumimoji="1" lang="en-US" altLang="ja-JP" sz="2000" dirty="0"/>
                <a:t>VM</a:t>
              </a:r>
            </a:p>
            <a:p>
              <a:pPr algn="ctr"/>
              <a:endParaRPr lang="en-US" altLang="ja-JP" sz="2000" dirty="0"/>
            </a:p>
            <a:p>
              <a:pPr algn="ctr"/>
              <a:endParaRPr kumimoji="1" lang="en-US" altLang="ja-JP" sz="2000" dirty="0"/>
            </a:p>
            <a:p>
              <a:pPr algn="ctr"/>
              <a:endParaRPr kumimoji="1" lang="en-US" altLang="ja-JP" sz="2000" dirty="0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436CBC8B-0F71-FCE7-71FE-1D04D4925CCA}"/>
                </a:ext>
              </a:extLst>
            </p:cNvPr>
            <p:cNvSpPr/>
            <p:nvPr/>
          </p:nvSpPr>
          <p:spPr>
            <a:xfrm>
              <a:off x="4116020" y="4560577"/>
              <a:ext cx="675312" cy="381224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/>
                <a:t>IDS</a:t>
              </a:r>
              <a:endParaRPr kumimoji="1" lang="ja-JP" altLang="en-US" sz="2000"/>
            </a:p>
          </p:txBody>
        </p:sp>
      </p:grp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2CD8FDE-6880-5163-BB6D-1FCAF2C32891}"/>
              </a:ext>
            </a:extLst>
          </p:cNvPr>
          <p:cNvSpPr/>
          <p:nvPr/>
        </p:nvSpPr>
        <p:spPr>
          <a:xfrm>
            <a:off x="8931282" y="5149231"/>
            <a:ext cx="1780875" cy="34198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/>
              <a:t>エージェント</a:t>
            </a:r>
            <a:endParaRPr kumimoji="1" lang="ja-JP" altLang="en-US" sz="200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93A8157-4106-9474-707A-CE4E809617E0}"/>
              </a:ext>
            </a:extLst>
          </p:cNvPr>
          <p:cNvSpPr/>
          <p:nvPr/>
        </p:nvSpPr>
        <p:spPr>
          <a:xfrm>
            <a:off x="9339336" y="5994430"/>
            <a:ext cx="964767" cy="3525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/>
              <a:t>メモリ</a:t>
            </a: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0107295-1698-74D9-908D-6217C1D477FE}"/>
              </a:ext>
            </a:extLst>
          </p:cNvPr>
          <p:cNvCxnSpPr>
            <a:cxnSpLocks/>
            <a:stCxn id="7" idx="2"/>
            <a:endCxn id="12" idx="0"/>
          </p:cNvCxnSpPr>
          <p:nvPr/>
        </p:nvCxnSpPr>
        <p:spPr>
          <a:xfrm>
            <a:off x="9821720" y="5491212"/>
            <a:ext cx="0" cy="50321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A2E5050-FEF5-A120-BBDE-E3B2B1025D5A}"/>
              </a:ext>
            </a:extLst>
          </p:cNvPr>
          <p:cNvSpPr/>
          <p:nvPr/>
        </p:nvSpPr>
        <p:spPr>
          <a:xfrm>
            <a:off x="4510143" y="5150648"/>
            <a:ext cx="1884345" cy="3525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/>
              <a:t>共有</a:t>
            </a:r>
            <a:r>
              <a:rPr kumimoji="1" lang="ja-JP" altLang="en-US" sz="2000"/>
              <a:t>メモリ</a:t>
            </a: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DCF3D073-921A-829F-BE6E-E395C93A1B5B}"/>
              </a:ext>
            </a:extLst>
          </p:cNvPr>
          <p:cNvCxnSpPr>
            <a:cxnSpLocks/>
            <a:stCxn id="7" idx="1"/>
            <a:endCxn id="17" idx="3"/>
          </p:cNvCxnSpPr>
          <p:nvPr/>
        </p:nvCxnSpPr>
        <p:spPr>
          <a:xfrm flipH="1">
            <a:off x="6394488" y="5320222"/>
            <a:ext cx="2536794" cy="6712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F0DDFC89-21EA-D09C-826A-F44DF5097F53}"/>
              </a:ext>
            </a:extLst>
          </p:cNvPr>
          <p:cNvCxnSpPr>
            <a:cxnSpLocks/>
            <a:stCxn id="6" idx="3"/>
            <a:endCxn id="17" idx="1"/>
          </p:cNvCxnSpPr>
          <p:nvPr/>
        </p:nvCxnSpPr>
        <p:spPr>
          <a:xfrm flipV="1">
            <a:off x="2217134" y="5326934"/>
            <a:ext cx="2293009" cy="14729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スライド番号プレースホルダー 17">
            <a:extLst>
              <a:ext uri="{FF2B5EF4-FFF2-40B4-BE49-F238E27FC236}">
                <a16:creationId xmlns:a16="http://schemas.microsoft.com/office/drawing/2014/main" id="{FF39D004-EBF2-0FA6-45B2-CEFB5EEC3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1635-BFD2-7C4C-95CB-D069DE4CFEFB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5728532-D884-AB2D-42BC-0E5138D7D687}"/>
              </a:ext>
            </a:extLst>
          </p:cNvPr>
          <p:cNvSpPr txBox="1"/>
          <p:nvPr/>
        </p:nvSpPr>
        <p:spPr>
          <a:xfrm>
            <a:off x="2754681" y="4844814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/>
              <a:t>仮想アドレス</a:t>
            </a:r>
            <a:endParaRPr lang="en-US" altLang="ja-JP" sz="2000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E31734A-66F5-E91B-BCAD-CE58281DA364}"/>
              </a:ext>
            </a:extLst>
          </p:cNvPr>
          <p:cNvSpPr txBox="1"/>
          <p:nvPr/>
        </p:nvSpPr>
        <p:spPr>
          <a:xfrm>
            <a:off x="9954749" y="553540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solidFill>
                  <a:schemeClr val="bg1"/>
                </a:solidFill>
              </a:rPr>
              <a:t>読み出し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6DD3227E-BA20-E7C8-CF9A-597B097B8836}"/>
              </a:ext>
            </a:extLst>
          </p:cNvPr>
          <p:cNvSpPr txBox="1"/>
          <p:nvPr/>
        </p:nvSpPr>
        <p:spPr>
          <a:xfrm>
            <a:off x="6507690" y="484947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/>
              <a:t>メモリデータ</a:t>
            </a:r>
          </a:p>
        </p:txBody>
      </p:sp>
    </p:spTree>
    <p:extLst>
      <p:ext uri="{BB962C8B-B14F-4D97-AF65-F5344CB8AC3E}">
        <p14:creationId xmlns:p14="http://schemas.microsoft.com/office/powerpoint/2010/main" val="1443327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0D225-91E6-4362-9210-9D66E8743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実験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5EC1D-6BC0-E5B7-4978-ABE7ADA87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IDS</a:t>
            </a:r>
            <a:r>
              <a:rPr lang="ja-JP" altLang="en-US"/>
              <a:t>が監視対象</a:t>
            </a:r>
            <a:r>
              <a:rPr lang="en-US" altLang="ja-JP" dirty="0"/>
              <a:t>VM</a:t>
            </a:r>
            <a:r>
              <a:rPr lang="ja-JP" altLang="en-US"/>
              <a:t>のメモリデータ</a:t>
            </a:r>
            <a:r>
              <a:rPr lang="en-JP" dirty="0"/>
              <a:t>を取得できることを確認</a:t>
            </a:r>
          </a:p>
          <a:p>
            <a:pPr lvl="1"/>
            <a:r>
              <a:rPr lang="en-US" altLang="ja-JP" dirty="0"/>
              <a:t>IDS</a:t>
            </a:r>
            <a:r>
              <a:rPr lang="ja-JP" altLang="en-US"/>
              <a:t>が監視対象データの仮想アドレスを共有メモリに格納</a:t>
            </a:r>
            <a:endParaRPr lang="en-US" altLang="ja-JP" dirty="0"/>
          </a:p>
          <a:p>
            <a:pPr lvl="1"/>
            <a:r>
              <a:rPr lang="ja-JP" altLang="en-US"/>
              <a:t>監視対象</a:t>
            </a:r>
            <a:r>
              <a:rPr lang="en-US" altLang="ja-JP" dirty="0"/>
              <a:t>VM</a:t>
            </a:r>
            <a:r>
              <a:rPr lang="ja-JP" altLang="en-US"/>
              <a:t>で</a:t>
            </a:r>
            <a:r>
              <a:rPr lang="en-US" altLang="ja-JP" dirty="0"/>
              <a:t>SVSM</a:t>
            </a:r>
            <a:r>
              <a:rPr lang="ja-JP" altLang="en-US"/>
              <a:t>を呼び出し、エージェントがデータを共有メモリに格納</a:t>
            </a:r>
            <a:endParaRPr lang="en-US" altLang="ja-JP" dirty="0"/>
          </a:p>
          <a:p>
            <a:pPr lvl="1"/>
            <a:r>
              <a:rPr lang="en-US" altLang="ja-JP" dirty="0"/>
              <a:t>IDS</a:t>
            </a:r>
            <a:r>
              <a:rPr lang="ja-JP" altLang="en-US"/>
              <a:t>が共有メモリからデータを読み出し</a:t>
            </a:r>
            <a:endParaRPr lang="en-US" altLang="ja-JP" dirty="0"/>
          </a:p>
          <a:p>
            <a:r>
              <a:rPr lang="ja-JP" altLang="en-US"/>
              <a:t>監視対象</a:t>
            </a:r>
            <a:r>
              <a:rPr lang="en-US" altLang="ja-JP" dirty="0"/>
              <a:t>VM</a:t>
            </a:r>
            <a:r>
              <a:rPr lang="ja-JP" altLang="en-US"/>
              <a:t>で</a:t>
            </a:r>
            <a:r>
              <a:rPr lang="en-US" altLang="ja-JP" dirty="0"/>
              <a:t>SVSM</a:t>
            </a:r>
            <a:r>
              <a:rPr lang="ja-JP" altLang="en-US"/>
              <a:t>を呼び出してデータを共有メモリに</a:t>
            </a:r>
            <a:r>
              <a:rPr lang="ja-JP" altLang="en-JP"/>
              <a:t>格納</a:t>
            </a:r>
            <a:r>
              <a:rPr lang="ja-JP" altLang="en-US"/>
              <a:t>するまでの時間を測定</a:t>
            </a:r>
            <a:endParaRPr lang="en-US" altLang="ja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18C12-2FFC-E221-BFC0-E74EA448A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1635-BFD2-7C4C-95CB-D069DE4CFEFB}" type="slidenum">
              <a:rPr kumimoji="1" lang="ja-JP" altLang="en-US" smtClean="0"/>
              <a:t>14</a:t>
            </a:fld>
            <a:endParaRPr kumimoji="1" lang="ja-JP" altLang="en-US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94C754A0-1EB4-49BB-42C1-0F3077533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080709"/>
              </p:ext>
            </p:extLst>
          </p:nvPr>
        </p:nvGraphicFramePr>
        <p:xfrm>
          <a:off x="626296" y="4687570"/>
          <a:ext cx="465847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9237">
                  <a:extLst>
                    <a:ext uri="{9D8B030D-6E8A-4147-A177-3AD203B41FA5}">
                      <a16:colId xmlns:a16="http://schemas.microsoft.com/office/drawing/2014/main" val="3271248452"/>
                    </a:ext>
                  </a:extLst>
                </a:gridCol>
                <a:gridCol w="2329237">
                  <a:extLst>
                    <a:ext uri="{9D8B030D-6E8A-4147-A177-3AD203B41FA5}">
                      <a16:colId xmlns:a16="http://schemas.microsoft.com/office/drawing/2014/main" val="30917752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0" i="0" dirty="0">
                          <a:latin typeface="Yu Gothic Medium" panose="020B0400000000000000" pitchFamily="34" charset="-128"/>
                          <a:ea typeface="Yu Gothic Medium" panose="020B0400000000000000" pitchFamily="34" charset="-128"/>
                        </a:rPr>
                        <a:t>CPU</a:t>
                      </a:r>
                      <a:endParaRPr kumimoji="1" lang="ja-JP" altLang="en-US" b="0" i="0">
                        <a:latin typeface="Yu Gothic Medium" panose="020B0400000000000000" pitchFamily="34" charset="-128"/>
                        <a:ea typeface="Yu Gothic Medium" panose="020B04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800" b="0" i="0" kern="1200" dirty="0">
                          <a:solidFill>
                            <a:schemeClr val="tx1"/>
                          </a:solidFill>
                          <a:effectLst/>
                          <a:latin typeface="Yu Gothic Medium" panose="020B0400000000000000" pitchFamily="34" charset="-128"/>
                          <a:ea typeface="Yu Gothic Medium" panose="020B0400000000000000" pitchFamily="34" charset="-128"/>
                          <a:cs typeface="+mn-cs"/>
                        </a:rPr>
                        <a:t>AMD EPYC 7713P</a:t>
                      </a:r>
                      <a:endParaRPr kumimoji="1" lang="ja-JP" altLang="en-US" b="0" i="0">
                        <a:latin typeface="Yu Gothic Medium" panose="020B0400000000000000" pitchFamily="34" charset="-128"/>
                        <a:ea typeface="Yu Gothic Medium" panose="020B0400000000000000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349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0" i="0" dirty="0">
                          <a:latin typeface="Yu Gothic Medium" panose="020B0400000000000000" pitchFamily="34" charset="-128"/>
                          <a:ea typeface="Yu Gothic Medium" panose="020B0400000000000000" pitchFamily="34" charset="-128"/>
                        </a:rPr>
                        <a:t>OS</a:t>
                      </a:r>
                      <a:endParaRPr kumimoji="1" lang="ja-JP" altLang="en-US" b="0" i="0">
                        <a:latin typeface="Yu Gothic Medium" panose="020B0400000000000000" pitchFamily="34" charset="-128"/>
                        <a:ea typeface="Yu Gothic Medium" panose="020B04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i="0" dirty="0">
                          <a:latin typeface="Yu Gothic Medium" panose="020B0400000000000000" pitchFamily="34" charset="-128"/>
                          <a:ea typeface="Yu Gothic Medium" panose="020B0400000000000000" pitchFamily="34" charset="-128"/>
                        </a:rPr>
                        <a:t>Linux</a:t>
                      </a:r>
                      <a:r>
                        <a:rPr kumimoji="1" lang="ja-JP" altLang="en-US" b="0" i="0">
                          <a:latin typeface="Yu Gothic Medium" panose="020B0400000000000000" pitchFamily="34" charset="-128"/>
                          <a:ea typeface="Yu Gothic Medium" panose="020B0400000000000000" pitchFamily="34" charset="-128"/>
                        </a:rPr>
                        <a:t> </a:t>
                      </a:r>
                      <a:r>
                        <a:rPr kumimoji="1" lang="en-US" altLang="ja-JP" b="0" i="0" dirty="0">
                          <a:latin typeface="Yu Gothic Medium" panose="020B0400000000000000" pitchFamily="34" charset="-128"/>
                          <a:ea typeface="Yu Gothic Medium" panose="020B0400000000000000" pitchFamily="34" charset="-128"/>
                        </a:rPr>
                        <a:t>6.8.0+</a:t>
                      </a:r>
                      <a:endParaRPr kumimoji="1" lang="ja-JP" altLang="en-US" b="0" i="0">
                        <a:latin typeface="Yu Gothic Medium" panose="020B0400000000000000" pitchFamily="34" charset="-128"/>
                        <a:ea typeface="Yu Gothic Medium" panose="020B0400000000000000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266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b="0" i="0">
                          <a:latin typeface="Yu Gothic Medium" panose="020B0400000000000000" pitchFamily="34" charset="-128"/>
                          <a:ea typeface="Yu Gothic Medium" panose="020B0400000000000000" pitchFamily="34" charset="-128"/>
                        </a:rPr>
                        <a:t>メモリ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i="0" dirty="0">
                          <a:latin typeface="Yu Gothic Medium" panose="020B0400000000000000" pitchFamily="34" charset="-128"/>
                          <a:ea typeface="Yu Gothic Medium" panose="020B0400000000000000" pitchFamily="34" charset="-128"/>
                        </a:rPr>
                        <a:t>128GB</a:t>
                      </a:r>
                      <a:endParaRPr kumimoji="1" lang="ja-JP" altLang="en-US" b="0" i="0">
                        <a:latin typeface="Yu Gothic Medium" panose="020B0400000000000000" pitchFamily="34" charset="-128"/>
                        <a:ea typeface="Yu Gothic Medium" panose="020B0400000000000000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308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b="0" i="0">
                          <a:latin typeface="Yu Gothic Medium" panose="020B0400000000000000" pitchFamily="34" charset="-128"/>
                          <a:ea typeface="Yu Gothic Medium" panose="020B0400000000000000" pitchFamily="34" charset="-128"/>
                        </a:rPr>
                        <a:t>仮想化ソフトウェア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i="0" dirty="0">
                          <a:latin typeface="Yu Gothic Medium" panose="020B0400000000000000" pitchFamily="34" charset="-128"/>
                          <a:ea typeface="Yu Gothic Medium" panose="020B0400000000000000" pitchFamily="34" charset="-128"/>
                        </a:rPr>
                        <a:t>QEMU 8.2.0</a:t>
                      </a:r>
                      <a:endParaRPr kumimoji="1" lang="ja-JP" altLang="en-US" b="0" i="0">
                        <a:latin typeface="Yu Gothic Medium" panose="020B0400000000000000" pitchFamily="34" charset="-128"/>
                        <a:ea typeface="Yu Gothic Medium" panose="020B0400000000000000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379028"/>
                  </a:ext>
                </a:extLst>
              </a:tr>
            </a:tbl>
          </a:graphicData>
        </a:graphic>
      </p:graphicFrame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E5DE6611-0BC9-FE85-919E-77A14B5C64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389597"/>
              </p:ext>
            </p:extLst>
          </p:nvPr>
        </p:nvGraphicFramePr>
        <p:xfrm>
          <a:off x="5496674" y="4687570"/>
          <a:ext cx="29855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2750">
                  <a:extLst>
                    <a:ext uri="{9D8B030D-6E8A-4147-A177-3AD203B41FA5}">
                      <a16:colId xmlns:a16="http://schemas.microsoft.com/office/drawing/2014/main" val="3271248452"/>
                    </a:ext>
                  </a:extLst>
                </a:gridCol>
                <a:gridCol w="1492750">
                  <a:extLst>
                    <a:ext uri="{9D8B030D-6E8A-4147-A177-3AD203B41FA5}">
                      <a16:colId xmlns:a16="http://schemas.microsoft.com/office/drawing/2014/main" val="30917752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b="0" i="0">
                          <a:latin typeface="Yu Gothic Medium" panose="020B0400000000000000" pitchFamily="34" charset="-128"/>
                          <a:ea typeface="Yu Gothic Medium" panose="020B0400000000000000" pitchFamily="34" charset="-128"/>
                        </a:rPr>
                        <a:t>仮想</a:t>
                      </a:r>
                      <a:r>
                        <a:rPr kumimoji="1" lang="en-US" altLang="ja-JP" b="0" i="0" dirty="0">
                          <a:latin typeface="Yu Gothic Medium" panose="020B0400000000000000" pitchFamily="34" charset="-128"/>
                          <a:ea typeface="Yu Gothic Medium" panose="020B0400000000000000" pitchFamily="34" charset="-128"/>
                        </a:rPr>
                        <a:t>CPU</a:t>
                      </a:r>
                      <a:endParaRPr kumimoji="1" lang="ja-JP" altLang="en-US" b="0" i="0">
                        <a:latin typeface="Yu Gothic Medium" panose="020B0400000000000000" pitchFamily="34" charset="-128"/>
                        <a:ea typeface="Yu Gothic Medium" panose="020B04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0" i="0" dirty="0">
                          <a:latin typeface="Yu Gothic Medium" panose="020B0400000000000000" pitchFamily="34" charset="-128"/>
                          <a:ea typeface="Yu Gothic Medium" panose="020B0400000000000000" pitchFamily="34" charset="-128"/>
                        </a:rPr>
                        <a:t>8</a:t>
                      </a:r>
                      <a:endParaRPr kumimoji="1" lang="ja-JP" altLang="en-US" b="0" i="0">
                        <a:latin typeface="Yu Gothic Medium" panose="020B0400000000000000" pitchFamily="34" charset="-128"/>
                        <a:ea typeface="Yu Gothic Medium" panose="020B0400000000000000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349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0" i="0" dirty="0">
                          <a:latin typeface="Yu Gothic Medium" panose="020B0400000000000000" pitchFamily="34" charset="-128"/>
                          <a:ea typeface="Yu Gothic Medium" panose="020B0400000000000000" pitchFamily="34" charset="-128"/>
                        </a:rPr>
                        <a:t>OS</a:t>
                      </a:r>
                      <a:endParaRPr kumimoji="1" lang="ja-JP" altLang="en-US" b="0" i="0">
                        <a:latin typeface="Yu Gothic Medium" panose="020B0400000000000000" pitchFamily="34" charset="-128"/>
                        <a:ea typeface="Yu Gothic Medium" panose="020B04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i="0" dirty="0">
                          <a:latin typeface="Yu Gothic Medium" panose="020B0400000000000000" pitchFamily="34" charset="-128"/>
                          <a:ea typeface="Yu Gothic Medium" panose="020B0400000000000000" pitchFamily="34" charset="-128"/>
                        </a:rPr>
                        <a:t>Linux</a:t>
                      </a:r>
                      <a:r>
                        <a:rPr kumimoji="1" lang="ja-JP" altLang="en-US" b="0" i="0">
                          <a:latin typeface="Yu Gothic Medium" panose="020B0400000000000000" pitchFamily="34" charset="-128"/>
                          <a:ea typeface="Yu Gothic Medium" panose="020B0400000000000000" pitchFamily="34" charset="-128"/>
                        </a:rPr>
                        <a:t> </a:t>
                      </a:r>
                      <a:r>
                        <a:rPr kumimoji="1" lang="en-US" altLang="ja-JP" b="0" i="0" dirty="0">
                          <a:latin typeface="Yu Gothic Medium" panose="020B0400000000000000" pitchFamily="34" charset="-128"/>
                          <a:ea typeface="Yu Gothic Medium" panose="020B0400000000000000" pitchFamily="34" charset="-128"/>
                        </a:rPr>
                        <a:t>6.8.0+</a:t>
                      </a:r>
                      <a:endParaRPr kumimoji="1" lang="ja-JP" altLang="en-US" b="0" i="0">
                        <a:latin typeface="Yu Gothic Medium" panose="020B0400000000000000" pitchFamily="34" charset="-128"/>
                        <a:ea typeface="Yu Gothic Medium" panose="020B0400000000000000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266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b="0" i="0">
                          <a:latin typeface="Yu Gothic Medium" panose="020B0400000000000000" pitchFamily="34" charset="-128"/>
                          <a:ea typeface="Yu Gothic Medium" panose="020B0400000000000000" pitchFamily="34" charset="-128"/>
                        </a:rPr>
                        <a:t>メモリ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i="0" dirty="0">
                          <a:latin typeface="Yu Gothic Medium" panose="020B0400000000000000" pitchFamily="34" charset="-128"/>
                          <a:ea typeface="Yu Gothic Medium" panose="020B0400000000000000" pitchFamily="34" charset="-128"/>
                        </a:rPr>
                        <a:t>8GB</a:t>
                      </a:r>
                      <a:endParaRPr kumimoji="1" lang="ja-JP" altLang="en-US" b="0" i="0">
                        <a:latin typeface="Yu Gothic Medium" panose="020B0400000000000000" pitchFamily="34" charset="-128"/>
                        <a:ea typeface="Yu Gothic Medium" panose="020B0400000000000000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308896"/>
                  </a:ext>
                </a:extLst>
              </a:tr>
            </a:tbl>
          </a:graphicData>
        </a:graphic>
      </p:graphicFrame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065EA0B0-988C-436C-4F31-E6530834F1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082899"/>
              </p:ext>
            </p:extLst>
          </p:nvPr>
        </p:nvGraphicFramePr>
        <p:xfrm>
          <a:off x="8610600" y="4687570"/>
          <a:ext cx="29855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2750">
                  <a:extLst>
                    <a:ext uri="{9D8B030D-6E8A-4147-A177-3AD203B41FA5}">
                      <a16:colId xmlns:a16="http://schemas.microsoft.com/office/drawing/2014/main" val="3271248452"/>
                    </a:ext>
                  </a:extLst>
                </a:gridCol>
                <a:gridCol w="1492750">
                  <a:extLst>
                    <a:ext uri="{9D8B030D-6E8A-4147-A177-3AD203B41FA5}">
                      <a16:colId xmlns:a16="http://schemas.microsoft.com/office/drawing/2014/main" val="30917752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b="0" i="0">
                          <a:latin typeface="Yu Gothic Medium" panose="020B0400000000000000" pitchFamily="34" charset="-128"/>
                          <a:ea typeface="Yu Gothic Medium" panose="020B0400000000000000" pitchFamily="34" charset="-128"/>
                        </a:rPr>
                        <a:t>仮想</a:t>
                      </a:r>
                      <a:r>
                        <a:rPr kumimoji="1" lang="en-US" altLang="ja-JP" b="0" i="0" dirty="0">
                          <a:latin typeface="Yu Gothic Medium" panose="020B0400000000000000" pitchFamily="34" charset="-128"/>
                          <a:ea typeface="Yu Gothic Medium" panose="020B0400000000000000" pitchFamily="34" charset="-128"/>
                        </a:rPr>
                        <a:t>CPU</a:t>
                      </a:r>
                      <a:endParaRPr kumimoji="1" lang="ja-JP" altLang="en-US" b="0" i="0">
                        <a:latin typeface="Yu Gothic Medium" panose="020B0400000000000000" pitchFamily="34" charset="-128"/>
                        <a:ea typeface="Yu Gothic Medium" panose="020B04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0" i="0" dirty="0">
                          <a:latin typeface="Yu Gothic Medium" panose="020B0400000000000000" pitchFamily="34" charset="-128"/>
                          <a:ea typeface="Yu Gothic Medium" panose="020B0400000000000000" pitchFamily="34" charset="-128"/>
                        </a:rPr>
                        <a:t>8</a:t>
                      </a:r>
                      <a:endParaRPr kumimoji="1" lang="ja-JP" altLang="en-US" b="0" i="0">
                        <a:latin typeface="Yu Gothic Medium" panose="020B0400000000000000" pitchFamily="34" charset="-128"/>
                        <a:ea typeface="Yu Gothic Medium" panose="020B0400000000000000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349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0" i="0" dirty="0">
                          <a:latin typeface="Yu Gothic Medium" panose="020B0400000000000000" pitchFamily="34" charset="-128"/>
                          <a:ea typeface="Yu Gothic Medium" panose="020B0400000000000000" pitchFamily="34" charset="-128"/>
                        </a:rPr>
                        <a:t>OS</a:t>
                      </a:r>
                      <a:endParaRPr kumimoji="1" lang="ja-JP" altLang="en-US" b="0" i="0">
                        <a:latin typeface="Yu Gothic Medium" panose="020B0400000000000000" pitchFamily="34" charset="-128"/>
                        <a:ea typeface="Yu Gothic Medium" panose="020B04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i="0" dirty="0">
                          <a:latin typeface="Yu Gothic Medium" panose="020B0400000000000000" pitchFamily="34" charset="-128"/>
                          <a:ea typeface="Yu Gothic Medium" panose="020B0400000000000000" pitchFamily="34" charset="-128"/>
                        </a:rPr>
                        <a:t>Linux</a:t>
                      </a:r>
                      <a:r>
                        <a:rPr kumimoji="1" lang="ja-JP" altLang="en-US" b="0" i="0">
                          <a:latin typeface="Yu Gothic Medium" panose="020B0400000000000000" pitchFamily="34" charset="-128"/>
                          <a:ea typeface="Yu Gothic Medium" panose="020B0400000000000000" pitchFamily="34" charset="-128"/>
                        </a:rPr>
                        <a:t> </a:t>
                      </a:r>
                      <a:r>
                        <a:rPr kumimoji="1" lang="en-US" altLang="ja-JP" b="0" i="0" dirty="0">
                          <a:latin typeface="Yu Gothic Medium" panose="020B0400000000000000" pitchFamily="34" charset="-128"/>
                          <a:ea typeface="Yu Gothic Medium" panose="020B0400000000000000" pitchFamily="34" charset="-128"/>
                        </a:rPr>
                        <a:t>6.8.0</a:t>
                      </a:r>
                      <a:endParaRPr kumimoji="1" lang="ja-JP" altLang="en-US" b="0" i="0">
                        <a:latin typeface="Yu Gothic Medium" panose="020B0400000000000000" pitchFamily="34" charset="-128"/>
                        <a:ea typeface="Yu Gothic Medium" panose="020B0400000000000000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266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b="0" i="0">
                          <a:latin typeface="Yu Gothic Medium" panose="020B0400000000000000" pitchFamily="34" charset="-128"/>
                          <a:ea typeface="Yu Gothic Medium" panose="020B0400000000000000" pitchFamily="34" charset="-128"/>
                        </a:rPr>
                        <a:t>メモリ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i="0" dirty="0">
                          <a:latin typeface="Yu Gothic Medium" panose="020B0400000000000000" pitchFamily="34" charset="-128"/>
                          <a:ea typeface="Yu Gothic Medium" panose="020B0400000000000000" pitchFamily="34" charset="-128"/>
                        </a:rPr>
                        <a:t>8GB</a:t>
                      </a:r>
                      <a:endParaRPr kumimoji="1" lang="ja-JP" altLang="en-US" b="0" i="0">
                        <a:latin typeface="Yu Gothic Medium" panose="020B0400000000000000" pitchFamily="34" charset="-128"/>
                        <a:ea typeface="Yu Gothic Medium" panose="020B0400000000000000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308896"/>
                  </a:ext>
                </a:extLst>
              </a:tr>
            </a:tbl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194ED2A-46AC-36CC-8E2F-76A441C65D44}"/>
              </a:ext>
            </a:extLst>
          </p:cNvPr>
          <p:cNvSpPr txBox="1"/>
          <p:nvPr/>
        </p:nvSpPr>
        <p:spPr>
          <a:xfrm>
            <a:off x="2516951" y="620136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Yu Gothic Medium" panose="020B0400000000000000" pitchFamily="34" charset="-128"/>
                <a:ea typeface="Yu Gothic Medium" panose="020B0400000000000000" pitchFamily="34" charset="-128"/>
              </a:rPr>
              <a:t>ホスト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A6F3A95-2A35-E525-4F7C-3498B63A79A5}"/>
              </a:ext>
            </a:extLst>
          </p:cNvPr>
          <p:cNvSpPr txBox="1"/>
          <p:nvPr/>
        </p:nvSpPr>
        <p:spPr>
          <a:xfrm>
            <a:off x="6255088" y="5857896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Yu Gothic Medium" panose="020B0400000000000000" pitchFamily="34" charset="-128"/>
                <a:ea typeface="Yu Gothic Medium" panose="020B0400000000000000" pitchFamily="34" charset="-128"/>
              </a:rPr>
              <a:t>監視対象</a:t>
            </a:r>
            <a:r>
              <a:rPr kumimoji="1" lang="en-US" altLang="ja-JP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VM</a:t>
            </a:r>
            <a:endParaRPr kumimoji="1" lang="ja-JP" altLang="en-US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0FD862A-8A3A-9D79-E1EA-40795F2AEC1B}"/>
              </a:ext>
            </a:extLst>
          </p:cNvPr>
          <p:cNvSpPr txBox="1"/>
          <p:nvPr/>
        </p:nvSpPr>
        <p:spPr>
          <a:xfrm>
            <a:off x="9587022" y="5853665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IDS</a:t>
            </a:r>
            <a:r>
              <a:rPr lang="ja-JP" altLang="en-US">
                <a:latin typeface="Yu Gothic Medium" panose="020B0400000000000000" pitchFamily="34" charset="-128"/>
                <a:ea typeface="Yu Gothic Medium" panose="020B0400000000000000" pitchFamily="34" charset="-128"/>
              </a:rPr>
              <a:t> </a:t>
            </a:r>
            <a:r>
              <a:rPr lang="en-US" altLang="ja-JP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VM</a:t>
            </a:r>
            <a:endParaRPr kumimoji="1" lang="ja-JP" altLang="en-US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3193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9D308-52C4-F590-5C78-7862D2EA0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実験結果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450A3-A8E8-C9C1-1010-BABEB9AE2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IDS</a:t>
            </a:r>
            <a:r>
              <a:rPr lang="ja-JP" altLang="en-US"/>
              <a:t>が監視対象データを取得できたことを確認</a:t>
            </a:r>
            <a:endParaRPr lang="en-US" altLang="ja-JP" dirty="0"/>
          </a:p>
          <a:p>
            <a:pPr lvl="1"/>
            <a:r>
              <a:rPr lang="ja-JP" altLang="en-US"/>
              <a:t>監視対象</a:t>
            </a:r>
            <a:r>
              <a:rPr lang="en-US" altLang="ja-JP" dirty="0"/>
              <a:t>VM</a:t>
            </a:r>
            <a:r>
              <a:rPr lang="ja-JP" altLang="en-US"/>
              <a:t>で生成した</a:t>
            </a:r>
            <a:r>
              <a:rPr lang="en-US" altLang="ja-JP" dirty="0"/>
              <a:t>256</a:t>
            </a:r>
            <a:r>
              <a:rPr lang="ja-JP" altLang="en-US"/>
              <a:t>個の</a:t>
            </a:r>
            <a:r>
              <a:rPr lang="en-US" altLang="ja-JP" dirty="0"/>
              <a:t>8</a:t>
            </a:r>
            <a:r>
              <a:rPr lang="ja-JP" altLang="en-US"/>
              <a:t>バイトの乱数</a:t>
            </a:r>
            <a:endParaRPr lang="en-US" altLang="ja-JP" dirty="0"/>
          </a:p>
          <a:p>
            <a:r>
              <a:rPr lang="ja-JP" altLang="en-US"/>
              <a:t>エージェントを呼び出して</a:t>
            </a:r>
            <a:r>
              <a:rPr lang="en-US" altLang="ja-JP" dirty="0"/>
              <a:t>2KB</a:t>
            </a:r>
            <a:r>
              <a:rPr lang="ja-JP" altLang="en-US"/>
              <a:t>のデータを共有メモリに格納するのに平均</a:t>
            </a:r>
            <a:r>
              <a:rPr lang="en-US" altLang="ja-JP" dirty="0"/>
              <a:t>6.3</a:t>
            </a:r>
            <a:r>
              <a:rPr lang="ja-JP" altLang="en-US"/>
              <a:t>ミリ</a:t>
            </a:r>
            <a:r>
              <a:rPr lang="ja-JP" altLang="en-JP"/>
              <a:t>秒</a:t>
            </a:r>
            <a:r>
              <a:rPr lang="ja-JP" altLang="en-US"/>
              <a:t>かかった</a:t>
            </a:r>
            <a:endParaRPr lang="en-US" altLang="ja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F50E7-2A87-8B46-3332-81AC80393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1635-BFD2-7C4C-95CB-D069DE4CFEFB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8" name="図 7" descr="テーブル が含まれている画像&#10;&#10;自動的に生成された説明">
            <a:extLst>
              <a:ext uri="{FF2B5EF4-FFF2-40B4-BE49-F238E27FC236}">
                <a16:creationId xmlns:a16="http://schemas.microsoft.com/office/drawing/2014/main" id="{2EC9758C-DE77-E41B-A563-9BC798B169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2178" r="61271"/>
          <a:stretch/>
        </p:blipFill>
        <p:spPr>
          <a:xfrm>
            <a:off x="578637" y="3490508"/>
            <a:ext cx="5709205" cy="26636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DA9DAF-64AF-B694-8E97-53A4F9D11421}"/>
              </a:ext>
            </a:extLst>
          </p:cNvPr>
          <p:cNvSpPr txBox="1"/>
          <p:nvPr/>
        </p:nvSpPr>
        <p:spPr>
          <a:xfrm>
            <a:off x="1193180" y="6154195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監視対象VM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DDB648-98BA-FFD1-36BA-2EE9D538A41A}"/>
              </a:ext>
            </a:extLst>
          </p:cNvPr>
          <p:cNvSpPr txBox="1"/>
          <p:nvPr/>
        </p:nvSpPr>
        <p:spPr>
          <a:xfrm>
            <a:off x="4591299" y="6169580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IDS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グラフ 5">
                <a:extLst>
                  <a:ext uri="{FF2B5EF4-FFF2-40B4-BE49-F238E27FC236}">
                    <a16:creationId xmlns:a16="http://schemas.microsoft.com/office/drawing/2014/main" id="{1E7A8AE4-2C3C-5AE4-DC6A-444BC3B9404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287164947"/>
                  </p:ext>
                </p:extLst>
              </p:nvPr>
            </p:nvGraphicFramePr>
            <p:xfrm>
              <a:off x="7851914" y="3177899"/>
              <a:ext cx="2130286" cy="331497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7" name="グラフ 5">
                <a:extLst>
                  <a:ext uri="{FF2B5EF4-FFF2-40B4-BE49-F238E27FC236}">
                    <a16:creationId xmlns:a16="http://schemas.microsoft.com/office/drawing/2014/main" id="{1E7A8AE4-2C3C-5AE4-DC6A-444BC3B9404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51914" y="3177899"/>
                <a:ext cx="2130286" cy="331497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1234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2E0B4C-74EB-9B25-D18B-60A2F2FEA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/>
              <a:t>関連研究</a:t>
            </a:r>
            <a:endParaRPr kumimoji="1" lang="ja-JP" altLang="en-US" b="1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E74342-D42B-70DB-4146-80856C2AC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ja-JP" dirty="0" err="1"/>
              <a:t>SMMmonitor</a:t>
            </a:r>
            <a:r>
              <a:rPr lang="en-US" altLang="ja-JP" dirty="0"/>
              <a:t> [</a:t>
            </a:r>
            <a:r>
              <a:rPr lang="ja-JP" altLang="en-US"/>
              <a:t>末永</a:t>
            </a:r>
            <a:r>
              <a:rPr lang="en-US" altLang="ja-JP" dirty="0"/>
              <a:t>+, </a:t>
            </a:r>
            <a:r>
              <a:rPr lang="ja-JP" altLang="en-US"/>
              <a:t>卒論</a:t>
            </a:r>
            <a:r>
              <a:rPr lang="en-US" altLang="ja-JP" dirty="0"/>
              <a:t> ‘24]</a:t>
            </a:r>
            <a:endParaRPr lang="en" altLang="ja-JP" dirty="0"/>
          </a:p>
          <a:p>
            <a:pPr lvl="1"/>
            <a:r>
              <a:rPr lang="ja-JP" altLang="en-US"/>
              <a:t>機密</a:t>
            </a:r>
            <a:r>
              <a:rPr lang="en-US" altLang="ja-JP" dirty="0"/>
              <a:t>VM</a:t>
            </a:r>
            <a:r>
              <a:rPr lang="ja-JP" altLang="en-US"/>
              <a:t>の</a:t>
            </a:r>
            <a:r>
              <a:rPr lang="en-US" altLang="ja-JP" dirty="0"/>
              <a:t>BIOS</a:t>
            </a:r>
            <a:r>
              <a:rPr lang="ja-JP" altLang="en-US"/>
              <a:t>内にエージェントを配置してメモリデータを取得</a:t>
            </a:r>
            <a:endParaRPr lang="en-US" altLang="ja-JP" dirty="0"/>
          </a:p>
          <a:p>
            <a:pPr lvl="1"/>
            <a:r>
              <a:rPr lang="ja-JP" altLang="en-US"/>
              <a:t>エージェント実行時には監視対象システムが停止</a:t>
            </a:r>
            <a:endParaRPr lang="en-US" altLang="ja-JP" dirty="0"/>
          </a:p>
          <a:p>
            <a:pPr lvl="1"/>
            <a:r>
              <a:rPr lang="ja-JP" altLang="en-US"/>
              <a:t>提案手法ではエージェントを実行する仮想</a:t>
            </a:r>
            <a:r>
              <a:rPr lang="en-US" altLang="ja-JP" dirty="0"/>
              <a:t>CPU</a:t>
            </a:r>
            <a:r>
              <a:rPr lang="ja-JP" altLang="en-US"/>
              <a:t>以外は動作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SVSM-</a:t>
            </a:r>
            <a:r>
              <a:rPr lang="en-US" altLang="ja-JP" dirty="0" err="1"/>
              <a:t>vTPM</a:t>
            </a:r>
            <a:r>
              <a:rPr lang="en-US" altLang="ja-JP" dirty="0"/>
              <a:t> [Narayanan+, ACSAC ‘23]</a:t>
            </a:r>
          </a:p>
          <a:p>
            <a:pPr lvl="1"/>
            <a:r>
              <a:rPr lang="en-US" altLang="ja-JP" dirty="0" err="1"/>
              <a:t>vTPM</a:t>
            </a:r>
            <a:r>
              <a:rPr lang="ja-JP" altLang="en-US"/>
              <a:t>を</a:t>
            </a:r>
            <a:r>
              <a:rPr lang="en-US" altLang="ja-JP" dirty="0"/>
              <a:t>VMPL0</a:t>
            </a:r>
            <a:r>
              <a:rPr lang="ja-JP" altLang="en-US"/>
              <a:t>で安全に実行</a:t>
            </a:r>
            <a:endParaRPr lang="en-US" altLang="ja-JP" dirty="0"/>
          </a:p>
          <a:p>
            <a:pPr lvl="1"/>
            <a:r>
              <a:rPr lang="ja-JP" altLang="en-US"/>
              <a:t>システムと</a:t>
            </a:r>
            <a:r>
              <a:rPr lang="en-US" altLang="ja-JP" dirty="0" err="1"/>
              <a:t>vTPM</a:t>
            </a:r>
            <a:r>
              <a:rPr lang="ja-JP" altLang="en-US"/>
              <a:t>の間でメモリを共有してデータをやりとり</a:t>
            </a:r>
            <a:endParaRPr lang="en-US" altLang="ja-JP" dirty="0"/>
          </a:p>
          <a:p>
            <a:pPr lvl="1"/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90B70DF-1297-D796-BBB4-631AB711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1635-BFD2-7C4C-95CB-D069DE4CFEFB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5681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15499D-3A1B-0893-AE0E-06798E4AF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/>
              <a:t>今後の計画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C69293-7715-40F4-FBEC-C22630D72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プロキシの実装</a:t>
            </a:r>
            <a:endParaRPr lang="en-US" altLang="ja-JP" dirty="0"/>
          </a:p>
          <a:p>
            <a:pPr lvl="1"/>
            <a:r>
              <a:rPr lang="ja-JP" altLang="en-US"/>
              <a:t>現状では手動でゲスト</a:t>
            </a:r>
            <a:r>
              <a:rPr lang="en-US" altLang="ja-JP" dirty="0"/>
              <a:t>OS</a:t>
            </a:r>
            <a:r>
              <a:rPr lang="ja-JP" altLang="en-US"/>
              <a:t>を呼び出している</a:t>
            </a:r>
            <a:endParaRPr lang="en-US" altLang="ja-JP" dirty="0"/>
          </a:p>
          <a:p>
            <a:pPr lvl="1"/>
            <a:r>
              <a:rPr kumimoji="1" lang="en-US" altLang="ja-JP" dirty="0"/>
              <a:t>IDS</a:t>
            </a:r>
            <a:r>
              <a:rPr kumimoji="1" lang="ja-JP" altLang="en-US"/>
              <a:t>と通信して</a:t>
            </a:r>
            <a:r>
              <a:rPr kumimoji="1" lang="en-US" altLang="ja-JP" dirty="0"/>
              <a:t>OS</a:t>
            </a:r>
            <a:r>
              <a:rPr kumimoji="1" lang="ja-JP" altLang="en-US"/>
              <a:t>の仮想アドレスをエージェントに渡せるようにする</a:t>
            </a:r>
            <a:endParaRPr kumimoji="1" lang="en-US" altLang="ja-JP" dirty="0"/>
          </a:p>
          <a:p>
            <a:r>
              <a:rPr lang="ja-JP" altLang="en-US"/>
              <a:t>監視性能の評価</a:t>
            </a:r>
            <a:endParaRPr lang="en-US" altLang="ja-JP" dirty="0"/>
          </a:p>
          <a:p>
            <a:pPr lvl="1"/>
            <a:r>
              <a:rPr lang="en-US" altLang="ja-JP" dirty="0" err="1"/>
              <a:t>SEVmonitor</a:t>
            </a:r>
            <a:r>
              <a:rPr lang="ja-JP" altLang="en-US"/>
              <a:t>と比較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0AA17D4-F406-5CA5-45B4-9AE9B571D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1635-BFD2-7C4C-95CB-D069DE4CFEFB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0950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D4A5D5-CE2C-0CEF-9F69-2B211C547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/>
              <a:t>監視対象</a:t>
            </a:r>
            <a:r>
              <a:rPr lang="en-US" altLang="ja-JP" b="1"/>
              <a:t>VM</a:t>
            </a:r>
            <a:r>
              <a:rPr lang="ja-JP" altLang="en-US" b="1"/>
              <a:t>内へのエージェント配置</a:t>
            </a:r>
            <a:endParaRPr kumimoji="1" lang="ja-JP" altLang="en-US" b="1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A5965E-F83F-6680-9CDB-BE8DAE0C6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監視対象</a:t>
            </a:r>
            <a:r>
              <a:rPr kumimoji="1" lang="en-US" altLang="ja-JP"/>
              <a:t>VM</a:t>
            </a:r>
            <a:r>
              <a:rPr kumimoji="1" lang="ja-JP" altLang="en-US"/>
              <a:t>内にエージェントを配置し</a:t>
            </a:r>
            <a:r>
              <a:rPr kumimoji="1" lang="en-US" altLang="ja-JP"/>
              <a:t>, IDS</a:t>
            </a:r>
            <a:r>
              <a:rPr kumimoji="1" lang="ja-JP" altLang="en-US"/>
              <a:t>と通信</a:t>
            </a:r>
            <a:endParaRPr kumimoji="1" lang="en-US" altLang="ja-JP"/>
          </a:p>
          <a:p>
            <a:pPr lvl="1"/>
            <a:r>
              <a:rPr lang="en-US" altLang="ja-JP"/>
              <a:t>IDS</a:t>
            </a:r>
            <a:r>
              <a:rPr lang="ja-JP" altLang="en-US"/>
              <a:t>が</a:t>
            </a:r>
            <a:r>
              <a:rPr lang="en-US" altLang="ja-JP"/>
              <a:t>OS</a:t>
            </a:r>
            <a:r>
              <a:rPr lang="ja-JP" altLang="en-US"/>
              <a:t>データのアドレスを送信し</a:t>
            </a:r>
            <a:r>
              <a:rPr lang="en-US" altLang="ja-JP"/>
              <a:t>, </a:t>
            </a:r>
            <a:r>
              <a:rPr lang="ja-JP" altLang="en-US"/>
              <a:t>エージェントがメモリ内容を返信</a:t>
            </a:r>
            <a:endParaRPr kumimoji="1" lang="en-US" altLang="ja-JP"/>
          </a:p>
          <a:p>
            <a:r>
              <a:rPr kumimoji="1" lang="ja-JP" altLang="en-US"/>
              <a:t>攻撃者からエージェントを保護する必要性がある</a:t>
            </a:r>
            <a:endParaRPr kumimoji="1" lang="en-US" altLang="ja-JP"/>
          </a:p>
          <a:p>
            <a:pPr lvl="1"/>
            <a:r>
              <a:rPr lang="ja-JP" altLang="en-US"/>
              <a:t>過去にコンテナ</a:t>
            </a:r>
            <a:r>
              <a:rPr lang="en-US" altLang="ja-JP"/>
              <a:t>, </a:t>
            </a:r>
            <a:r>
              <a:rPr lang="ja-JP" altLang="en-US"/>
              <a:t>内部</a:t>
            </a:r>
            <a:r>
              <a:rPr lang="en-US" altLang="ja-JP"/>
              <a:t>VM</a:t>
            </a:r>
            <a:r>
              <a:rPr lang="ja-JP" altLang="en-US"/>
              <a:t>による保護が提案されている</a:t>
            </a:r>
            <a:endParaRPr lang="en-US" altLang="ja-JP"/>
          </a:p>
          <a:p>
            <a:pPr lvl="1"/>
            <a:r>
              <a:rPr kumimoji="1" lang="ja-JP" altLang="en-US"/>
              <a:t>手法次第で性能や安全性にトレードオフが生じる</a:t>
            </a:r>
            <a:endParaRPr kumimoji="1" lang="en-US" altLang="ja-JP"/>
          </a:p>
          <a:p>
            <a:pPr lvl="1"/>
            <a:endParaRPr kumimoji="1" lang="en-US" altLang="ja-JP"/>
          </a:p>
        </p:txBody>
      </p:sp>
      <p:sp>
        <p:nvSpPr>
          <p:cNvPr id="4" name="角丸四角形 3">
            <a:extLst>
              <a:ext uri="{FF2B5EF4-FFF2-40B4-BE49-F238E27FC236}">
                <a16:creationId xmlns:a16="http://schemas.microsoft.com/office/drawing/2014/main" id="{2E54B80B-4B47-903F-3708-488C994414ED}"/>
              </a:ext>
            </a:extLst>
          </p:cNvPr>
          <p:cNvSpPr/>
          <p:nvPr/>
        </p:nvSpPr>
        <p:spPr>
          <a:xfrm>
            <a:off x="3842717" y="4498394"/>
            <a:ext cx="2174578" cy="13575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監視対象</a:t>
            </a:r>
            <a:r>
              <a:rPr kumimoji="1" lang="en-US" altLang="ja-JP"/>
              <a:t>VM</a:t>
            </a:r>
          </a:p>
          <a:p>
            <a:pPr algn="ctr"/>
            <a:endParaRPr kumimoji="1" lang="en-US" altLang="ja-JP"/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C8DA2D57-19D1-11DA-8F6A-090E743AE6A6}"/>
              </a:ext>
            </a:extLst>
          </p:cNvPr>
          <p:cNvSpPr/>
          <p:nvPr/>
        </p:nvSpPr>
        <p:spPr>
          <a:xfrm>
            <a:off x="933690" y="4498393"/>
            <a:ext cx="1574800" cy="13575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監視用</a:t>
            </a:r>
            <a:r>
              <a:rPr kumimoji="1" lang="en-US" altLang="ja-JP"/>
              <a:t>VM</a:t>
            </a:r>
          </a:p>
          <a:p>
            <a:pPr algn="ctr"/>
            <a:endParaRPr kumimoji="1" lang="en-US" altLang="ja-JP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7F9184E-7956-681D-2227-A6B2BAD23D21}"/>
              </a:ext>
            </a:extLst>
          </p:cNvPr>
          <p:cNvSpPr/>
          <p:nvPr/>
        </p:nvSpPr>
        <p:spPr>
          <a:xfrm>
            <a:off x="1383434" y="5237398"/>
            <a:ext cx="675312" cy="34198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IDS</a:t>
            </a:r>
            <a:endParaRPr kumimoji="1" lang="ja-JP" altLang="en-US"/>
          </a:p>
        </p:txBody>
      </p:sp>
      <p:sp>
        <p:nvSpPr>
          <p:cNvPr id="7" name="右矢印 6">
            <a:extLst>
              <a:ext uri="{FF2B5EF4-FFF2-40B4-BE49-F238E27FC236}">
                <a16:creationId xmlns:a16="http://schemas.microsoft.com/office/drawing/2014/main" id="{6187EB70-34EF-E9D1-A488-47BD0AB423BA}"/>
              </a:ext>
            </a:extLst>
          </p:cNvPr>
          <p:cNvSpPr/>
          <p:nvPr/>
        </p:nvSpPr>
        <p:spPr>
          <a:xfrm>
            <a:off x="2508490" y="4957372"/>
            <a:ext cx="1334227" cy="540090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監視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C1982A8-1A26-77A7-B6F6-64FB666681CF}"/>
              </a:ext>
            </a:extLst>
          </p:cNvPr>
          <p:cNvSpPr/>
          <p:nvPr/>
        </p:nvSpPr>
        <p:spPr>
          <a:xfrm>
            <a:off x="4101182" y="5326471"/>
            <a:ext cx="1657648" cy="34198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/>
              <a:t>エージェント</a:t>
            </a:r>
            <a:endParaRPr kumimoji="1" lang="ja-JP" altLang="en-US"/>
          </a:p>
        </p:txBody>
      </p:sp>
      <p:cxnSp>
        <p:nvCxnSpPr>
          <p:cNvPr id="10" name="曲線コネクタ 9">
            <a:extLst>
              <a:ext uri="{FF2B5EF4-FFF2-40B4-BE49-F238E27FC236}">
                <a16:creationId xmlns:a16="http://schemas.microsoft.com/office/drawing/2014/main" id="{E9A0036B-35CF-0FA0-3274-8D06A41C4F6E}"/>
              </a:ext>
            </a:extLst>
          </p:cNvPr>
          <p:cNvCxnSpPr>
            <a:stCxn id="6" idx="2"/>
            <a:endCxn id="8" idx="2"/>
          </p:cNvCxnSpPr>
          <p:nvPr/>
        </p:nvCxnSpPr>
        <p:spPr>
          <a:xfrm rot="16200000" flipH="1">
            <a:off x="3281012" y="4019457"/>
            <a:ext cx="89073" cy="3208916"/>
          </a:xfrm>
          <a:prstGeom prst="curvedConnector3">
            <a:avLst>
              <a:gd name="adj1" fmla="val 356643"/>
            </a:avLst>
          </a:prstGeom>
          <a:ln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DB66B54-7298-ADAE-37D5-B93A4A69466D}"/>
              </a:ext>
            </a:extLst>
          </p:cNvPr>
          <p:cNvSpPr txBox="1"/>
          <p:nvPr/>
        </p:nvSpPr>
        <p:spPr>
          <a:xfrm>
            <a:off x="3002382" y="627596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通信</a:t>
            </a: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7A852F83-8428-1EBD-7931-2F72794711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454031"/>
              </p:ext>
            </p:extLst>
          </p:nvPr>
        </p:nvGraphicFramePr>
        <p:xfrm>
          <a:off x="6418905" y="4530389"/>
          <a:ext cx="5450188" cy="1325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166">
                  <a:extLst>
                    <a:ext uri="{9D8B030D-6E8A-4147-A177-3AD203B41FA5}">
                      <a16:colId xmlns:a16="http://schemas.microsoft.com/office/drawing/2014/main" val="1050972317"/>
                    </a:ext>
                  </a:extLst>
                </a:gridCol>
                <a:gridCol w="998878">
                  <a:extLst>
                    <a:ext uri="{9D8B030D-6E8A-4147-A177-3AD203B41FA5}">
                      <a16:colId xmlns:a16="http://schemas.microsoft.com/office/drawing/2014/main" val="1761378430"/>
                    </a:ext>
                  </a:extLst>
                </a:gridCol>
                <a:gridCol w="998975">
                  <a:extLst>
                    <a:ext uri="{9D8B030D-6E8A-4147-A177-3AD203B41FA5}">
                      <a16:colId xmlns:a16="http://schemas.microsoft.com/office/drawing/2014/main" val="122358318"/>
                    </a:ext>
                  </a:extLst>
                </a:gridCol>
                <a:gridCol w="902490">
                  <a:extLst>
                    <a:ext uri="{9D8B030D-6E8A-4147-A177-3AD203B41FA5}">
                      <a16:colId xmlns:a16="http://schemas.microsoft.com/office/drawing/2014/main" val="1722005451"/>
                    </a:ext>
                  </a:extLst>
                </a:gridCol>
                <a:gridCol w="1402679">
                  <a:extLst>
                    <a:ext uri="{9D8B030D-6E8A-4147-A177-3AD203B41FA5}">
                      <a16:colId xmlns:a16="http://schemas.microsoft.com/office/drawing/2014/main" val="3143192233"/>
                    </a:ext>
                  </a:extLst>
                </a:gridCol>
              </a:tblGrid>
              <a:tr h="555079">
                <a:tc>
                  <a:txBody>
                    <a:bodyPr/>
                    <a:lstStyle/>
                    <a:p>
                      <a:pPr algn="ctr"/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>
                          <a:solidFill>
                            <a:schemeClr val="tx1"/>
                          </a:solidFill>
                        </a:rPr>
                        <a:t>安全性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>
                          <a:solidFill>
                            <a:schemeClr val="tx1"/>
                          </a:solidFill>
                        </a:rPr>
                        <a:t>システム性能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>
                          <a:solidFill>
                            <a:schemeClr val="tx1"/>
                          </a:solidFill>
                        </a:rPr>
                        <a:t>システム</a:t>
                      </a:r>
                      <a:endParaRPr kumimoji="1" lang="en-US" altLang="ja-JP" sz="1400" b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400" b="0">
                          <a:solidFill>
                            <a:schemeClr val="tx1"/>
                          </a:solidFill>
                        </a:rPr>
                        <a:t>自由度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>
                          <a:solidFill>
                            <a:schemeClr val="tx1"/>
                          </a:solidFill>
                        </a:rPr>
                        <a:t>実装の容易さ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99853"/>
                  </a:ext>
                </a:extLst>
              </a:tr>
              <a:tr h="38524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>
                          <a:solidFill>
                            <a:schemeClr val="tx1"/>
                          </a:solidFill>
                        </a:rPr>
                        <a:t>コンテナ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>
                          <a:solidFill>
                            <a:schemeClr val="tx1"/>
                          </a:solidFill>
                        </a:rPr>
                        <a:t>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>
                          <a:solidFill>
                            <a:schemeClr val="tx1"/>
                          </a:solidFill>
                        </a:rPr>
                        <a:t>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044462"/>
                  </a:ext>
                </a:extLst>
              </a:tr>
              <a:tr h="38524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>
                          <a:solidFill>
                            <a:schemeClr val="tx1"/>
                          </a:solidFill>
                        </a:rPr>
                        <a:t>内部</a:t>
                      </a:r>
                      <a:r>
                        <a:rPr kumimoji="1" lang="en-US" altLang="ja-JP" sz="1400" b="0">
                          <a:solidFill>
                            <a:schemeClr val="tx1"/>
                          </a:solidFill>
                        </a:rPr>
                        <a:t>VM</a:t>
                      </a:r>
                      <a:endParaRPr kumimoji="1" lang="ja-JP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>
                          <a:solidFill>
                            <a:schemeClr val="tx1"/>
                          </a:solidFill>
                        </a:rPr>
                        <a:t>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>
                          <a:solidFill>
                            <a:schemeClr val="tx1"/>
                          </a:solidFill>
                        </a:rPr>
                        <a:t>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>
                          <a:solidFill>
                            <a:schemeClr val="tx1"/>
                          </a:solidFill>
                        </a:rPr>
                        <a:t>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>
                          <a:solidFill>
                            <a:schemeClr val="tx1"/>
                          </a:solidFill>
                        </a:rPr>
                        <a:t>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137668"/>
                  </a:ext>
                </a:extLst>
              </a:tr>
            </a:tbl>
          </a:graphicData>
        </a:graphic>
      </p:graphicFrame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4258F497-4325-1098-9B1E-2D630D592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1635-BFD2-7C4C-95CB-D069DE4CFEFB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5042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DA144C-9FB7-E866-E37E-AE3047F1F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/>
              <a:t>クラウドにおける機密</a:t>
            </a:r>
            <a:r>
              <a:rPr lang="en-US" altLang="ja-JP" b="1" dirty="0"/>
              <a:t>VM</a:t>
            </a:r>
            <a:endParaRPr kumimoji="1" lang="ja-JP" altLang="en-US" b="1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411A0D-03A7-D12D-581C-03A4B3CD9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/>
              <a:t>クラウドの仮想マシン</a:t>
            </a:r>
            <a:r>
              <a:rPr lang="en-US" altLang="ja-JP" dirty="0"/>
              <a:t>(VM)</a:t>
            </a:r>
            <a:r>
              <a:rPr lang="ja-JP" altLang="en-US"/>
              <a:t>内で機密情報を扱うことが増加</a:t>
            </a:r>
            <a:endParaRPr lang="en-US" altLang="ja-JP" dirty="0"/>
          </a:p>
          <a:p>
            <a:pPr lvl="1"/>
            <a:r>
              <a:rPr lang="ja-JP" altLang="en-US"/>
              <a:t>内部犯による</a:t>
            </a:r>
            <a:r>
              <a:rPr lang="en-US" altLang="ja-JP" dirty="0"/>
              <a:t>VM</a:t>
            </a:r>
            <a:r>
              <a:rPr lang="ja-JP" altLang="en-US"/>
              <a:t>内の機密情報の盗聴が問題となっている</a:t>
            </a:r>
            <a:endParaRPr lang="en-US" altLang="ja-JP" dirty="0"/>
          </a:p>
          <a:p>
            <a:pPr lvl="1"/>
            <a:r>
              <a:rPr lang="en-US" altLang="ja-JP" dirty="0"/>
              <a:t>IPA</a:t>
            </a:r>
            <a:r>
              <a:rPr lang="ja-JP" altLang="en-US"/>
              <a:t> 情報セキュリティ</a:t>
            </a:r>
            <a:r>
              <a:rPr lang="en-US" altLang="ja-JP" dirty="0"/>
              <a:t>10</a:t>
            </a:r>
            <a:r>
              <a:rPr lang="ja-JP" altLang="en-US"/>
              <a:t>大脅威</a:t>
            </a:r>
            <a:r>
              <a:rPr lang="en-US" altLang="ja-JP" dirty="0"/>
              <a:t>2025[</a:t>
            </a:r>
            <a:r>
              <a:rPr lang="ja-JP" altLang="en-US"/>
              <a:t>組織</a:t>
            </a:r>
            <a:r>
              <a:rPr lang="en-US" altLang="ja-JP" dirty="0"/>
              <a:t>]</a:t>
            </a:r>
            <a:r>
              <a:rPr lang="ja-JP" altLang="en-US"/>
              <a:t> ４位</a:t>
            </a:r>
            <a:endParaRPr lang="en-US" altLang="ja-JP" dirty="0"/>
          </a:p>
          <a:p>
            <a:pPr>
              <a:buClr>
                <a:schemeClr val="tx1"/>
              </a:buClr>
            </a:pPr>
            <a:r>
              <a:rPr kumimoji="1" lang="ja-JP" altLang="en-US">
                <a:latin typeface="Yu Gothic Medium" panose="020B0400000000000000" pitchFamily="34" charset="-128"/>
                <a:ea typeface="Yu Gothic Medium" panose="020B0400000000000000" pitchFamily="34" charset="-128"/>
              </a:rPr>
              <a:t>最近のクラウドは内部不正対策として機密</a:t>
            </a:r>
            <a:r>
              <a:rPr kumimoji="1" lang="en-US" altLang="ja-JP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VM</a:t>
            </a:r>
            <a:r>
              <a:rPr kumimoji="1" lang="ja-JP" altLang="en-US">
                <a:latin typeface="Yu Gothic Medium" panose="020B0400000000000000" pitchFamily="34" charset="-128"/>
                <a:ea typeface="Yu Gothic Medium" panose="020B0400000000000000" pitchFamily="34" charset="-128"/>
              </a:rPr>
              <a:t>を提供</a:t>
            </a:r>
            <a:endParaRPr kumimoji="1" lang="en-US" altLang="ja-JP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 lvl="1">
              <a:buClr>
                <a:schemeClr val="tx1"/>
              </a:buClr>
            </a:pPr>
            <a:r>
              <a:rPr lang="en-US" altLang="ja-JP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AMD SEV</a:t>
            </a:r>
            <a:r>
              <a:rPr lang="ja-JP" altLang="en-US">
                <a:latin typeface="Yu Gothic Medium" panose="020B0400000000000000" pitchFamily="34" charset="-128"/>
                <a:ea typeface="Yu Gothic Medium" panose="020B0400000000000000" pitchFamily="34" charset="-128"/>
              </a:rPr>
              <a:t>などの</a:t>
            </a:r>
            <a:r>
              <a:rPr lang="en-US" altLang="ja-JP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CPU</a:t>
            </a:r>
            <a:r>
              <a:rPr lang="ja-JP" altLang="en-US">
                <a:latin typeface="Yu Gothic Medium" panose="020B0400000000000000" pitchFamily="34" charset="-128"/>
                <a:ea typeface="Yu Gothic Medium" panose="020B0400000000000000" pitchFamily="34" charset="-128"/>
              </a:rPr>
              <a:t>機構を用いて</a:t>
            </a:r>
            <a:r>
              <a:rPr lang="en-US" altLang="ja-JP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VM</a:t>
            </a:r>
            <a:r>
              <a:rPr lang="ja-JP" altLang="en-US">
                <a:latin typeface="Yu Gothic Medium" panose="020B0400000000000000" pitchFamily="34" charset="-128"/>
                <a:ea typeface="Yu Gothic Medium" panose="020B0400000000000000" pitchFamily="34" charset="-128"/>
              </a:rPr>
              <a:t>を保護</a:t>
            </a:r>
            <a:endParaRPr lang="en-US" altLang="ja-JP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 lvl="1">
              <a:buClr>
                <a:schemeClr val="tx1"/>
              </a:buClr>
            </a:pPr>
            <a:r>
              <a:rPr kumimoji="1" lang="en-US" altLang="ja-JP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VM</a:t>
            </a:r>
            <a:r>
              <a:rPr kumimoji="1" lang="ja-JP" altLang="en-US">
                <a:latin typeface="Yu Gothic Medium" panose="020B0400000000000000" pitchFamily="34" charset="-128"/>
                <a:ea typeface="Yu Gothic Medium" panose="020B0400000000000000" pitchFamily="34" charset="-128"/>
              </a:rPr>
              <a:t>のメモリやレジスタを暗号化して盗聴を防ぎ、改ざんも防ぐ</a:t>
            </a:r>
            <a:endParaRPr kumimoji="1" lang="en-US" altLang="ja-JP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C04EFC9-E779-169A-F89B-C1D215CC994E}"/>
              </a:ext>
            </a:extLst>
          </p:cNvPr>
          <p:cNvGrpSpPr/>
          <p:nvPr/>
        </p:nvGrpSpPr>
        <p:grpSpPr>
          <a:xfrm>
            <a:off x="2133601" y="4625243"/>
            <a:ext cx="804333" cy="1321297"/>
            <a:chOff x="1600200" y="4590288"/>
            <a:chExt cx="877824" cy="1480809"/>
          </a:xfrm>
          <a:solidFill>
            <a:schemeClr val="accent4"/>
          </a:solidFill>
        </p:grpSpPr>
        <p:sp>
          <p:nvSpPr>
            <p:cNvPr id="5" name="円/楕円 4">
              <a:extLst>
                <a:ext uri="{FF2B5EF4-FFF2-40B4-BE49-F238E27FC236}">
                  <a16:creationId xmlns:a16="http://schemas.microsoft.com/office/drawing/2014/main" id="{5E4A3A85-EDDC-D26A-8F0B-4F8121DAE225}"/>
                </a:ext>
              </a:extLst>
            </p:cNvPr>
            <p:cNvSpPr/>
            <p:nvPr/>
          </p:nvSpPr>
          <p:spPr>
            <a:xfrm>
              <a:off x="1600200" y="4590288"/>
              <a:ext cx="877824" cy="8778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6" name="台形 5">
              <a:extLst>
                <a:ext uri="{FF2B5EF4-FFF2-40B4-BE49-F238E27FC236}">
                  <a16:creationId xmlns:a16="http://schemas.microsoft.com/office/drawing/2014/main" id="{E0FCFD72-1A09-CD48-A58E-9BCE9D4230C0}"/>
                </a:ext>
              </a:extLst>
            </p:cNvPr>
            <p:cNvSpPr/>
            <p:nvPr/>
          </p:nvSpPr>
          <p:spPr>
            <a:xfrm>
              <a:off x="1680633" y="5135001"/>
              <a:ext cx="716957" cy="936096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</p:grp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25A60B34-2C7B-BF20-348B-9377542B5EEB}"/>
              </a:ext>
            </a:extLst>
          </p:cNvPr>
          <p:cNvSpPr/>
          <p:nvPr/>
        </p:nvSpPr>
        <p:spPr>
          <a:xfrm>
            <a:off x="3685985" y="4296833"/>
            <a:ext cx="6109949" cy="2417234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D1EBA0-7765-C4BF-6DED-51FC86AB30F6}"/>
              </a:ext>
            </a:extLst>
          </p:cNvPr>
          <p:cNvSpPr txBox="1"/>
          <p:nvPr/>
        </p:nvSpPr>
        <p:spPr>
          <a:xfrm>
            <a:off x="1635520" y="592933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/>
              <a:t>サービス利用者</a:t>
            </a:r>
            <a:endParaRPr kumimoji="1" lang="ja-JP" altLang="en-US" sz="2000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6046768D-4C81-B29E-6FE5-98ECBCBF51C7}"/>
              </a:ext>
            </a:extLst>
          </p:cNvPr>
          <p:cNvGrpSpPr/>
          <p:nvPr/>
        </p:nvGrpSpPr>
        <p:grpSpPr>
          <a:xfrm>
            <a:off x="8238068" y="4608042"/>
            <a:ext cx="804333" cy="1321297"/>
            <a:chOff x="1600200" y="4590288"/>
            <a:chExt cx="877824" cy="1480809"/>
          </a:xfrm>
          <a:solidFill>
            <a:srgbClr val="FF0000"/>
          </a:solidFill>
        </p:grpSpPr>
        <p:sp>
          <p:nvSpPr>
            <p:cNvPr id="10" name="円/楕円 9">
              <a:extLst>
                <a:ext uri="{FF2B5EF4-FFF2-40B4-BE49-F238E27FC236}">
                  <a16:creationId xmlns:a16="http://schemas.microsoft.com/office/drawing/2014/main" id="{43618067-7046-FF31-D2B8-9D6A1953367D}"/>
                </a:ext>
              </a:extLst>
            </p:cNvPr>
            <p:cNvSpPr/>
            <p:nvPr/>
          </p:nvSpPr>
          <p:spPr>
            <a:xfrm>
              <a:off x="1600200" y="4590288"/>
              <a:ext cx="877824" cy="8778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台形 10">
              <a:extLst>
                <a:ext uri="{FF2B5EF4-FFF2-40B4-BE49-F238E27FC236}">
                  <a16:creationId xmlns:a16="http://schemas.microsoft.com/office/drawing/2014/main" id="{0BAB3AFA-FA18-7BE3-B10C-204B29FD89B5}"/>
                </a:ext>
              </a:extLst>
            </p:cNvPr>
            <p:cNvSpPr/>
            <p:nvPr/>
          </p:nvSpPr>
          <p:spPr>
            <a:xfrm>
              <a:off x="1680633" y="5135001"/>
              <a:ext cx="716957" cy="936096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EA144B4-1281-EA4E-4556-C52088AF3402}"/>
              </a:ext>
            </a:extLst>
          </p:cNvPr>
          <p:cNvSpPr txBox="1"/>
          <p:nvPr/>
        </p:nvSpPr>
        <p:spPr>
          <a:xfrm>
            <a:off x="8180625" y="595492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/>
              <a:t>内部犯</a:t>
            </a:r>
            <a:endParaRPr kumimoji="1" lang="ja-JP" altLang="en-US" sz="2000"/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6F6DF2E5-9E55-E628-1E91-3A93526B272F}"/>
              </a:ext>
            </a:extLst>
          </p:cNvPr>
          <p:cNvSpPr/>
          <p:nvPr/>
        </p:nvSpPr>
        <p:spPr>
          <a:xfrm>
            <a:off x="4436534" y="4652303"/>
            <a:ext cx="1574800" cy="13575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>
                <a:solidFill>
                  <a:schemeClr val="bg1"/>
                </a:solidFill>
              </a:rPr>
              <a:t>機密</a:t>
            </a:r>
            <a:r>
              <a:rPr kumimoji="1" lang="en-US" altLang="ja-JP" sz="2000" dirty="0">
                <a:solidFill>
                  <a:schemeClr val="bg1"/>
                </a:solidFill>
              </a:rPr>
              <a:t>VM</a:t>
            </a:r>
            <a:endParaRPr kumimoji="1" lang="ja-JP" altLang="en-US" sz="2000">
              <a:solidFill>
                <a:schemeClr val="bg1"/>
              </a:solidFill>
            </a:endParaRPr>
          </a:p>
        </p:txBody>
      </p:sp>
      <p:sp>
        <p:nvSpPr>
          <p:cNvPr id="14" name="右矢印 13">
            <a:extLst>
              <a:ext uri="{FF2B5EF4-FFF2-40B4-BE49-F238E27FC236}">
                <a16:creationId xmlns:a16="http://schemas.microsoft.com/office/drawing/2014/main" id="{CCB862F9-616C-18FF-87BE-7B6CE89A2EBB}"/>
              </a:ext>
            </a:extLst>
          </p:cNvPr>
          <p:cNvSpPr/>
          <p:nvPr/>
        </p:nvSpPr>
        <p:spPr>
          <a:xfrm>
            <a:off x="3107266" y="5094079"/>
            <a:ext cx="1329267" cy="557291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/>
              <a:t>利用</a:t>
            </a:r>
          </a:p>
        </p:txBody>
      </p:sp>
      <p:sp>
        <p:nvSpPr>
          <p:cNvPr id="15" name="左矢印 14">
            <a:extLst>
              <a:ext uri="{FF2B5EF4-FFF2-40B4-BE49-F238E27FC236}">
                <a16:creationId xmlns:a16="http://schemas.microsoft.com/office/drawing/2014/main" id="{42086E88-680A-5E1A-6D9A-9BC1D5FFC523}"/>
              </a:ext>
            </a:extLst>
          </p:cNvPr>
          <p:cNvSpPr/>
          <p:nvPr/>
        </p:nvSpPr>
        <p:spPr>
          <a:xfrm>
            <a:off x="6011334" y="5111281"/>
            <a:ext cx="2121627" cy="54009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/>
              <a:t>攻撃</a:t>
            </a:r>
          </a:p>
        </p:txBody>
      </p:sp>
      <p:sp>
        <p:nvSpPr>
          <p:cNvPr id="16" name="乗算記号 15">
            <a:extLst>
              <a:ext uri="{FF2B5EF4-FFF2-40B4-BE49-F238E27FC236}">
                <a16:creationId xmlns:a16="http://schemas.microsoft.com/office/drawing/2014/main" id="{5E9B1E54-7D37-4292-EC64-1059ABA39FF5}"/>
              </a:ext>
            </a:extLst>
          </p:cNvPr>
          <p:cNvSpPr/>
          <p:nvPr/>
        </p:nvSpPr>
        <p:spPr>
          <a:xfrm>
            <a:off x="6180668" y="4942574"/>
            <a:ext cx="745066" cy="897466"/>
          </a:xfrm>
          <a:prstGeom prst="mathMultiply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角丸四角形 16">
            <a:extLst>
              <a:ext uri="{FF2B5EF4-FFF2-40B4-BE49-F238E27FC236}">
                <a16:creationId xmlns:a16="http://schemas.microsoft.com/office/drawing/2014/main" id="{E30E126B-0FFD-B655-0E38-B610EBDAC4A5}"/>
              </a:ext>
            </a:extLst>
          </p:cNvPr>
          <p:cNvSpPr/>
          <p:nvPr/>
        </p:nvSpPr>
        <p:spPr>
          <a:xfrm>
            <a:off x="4436533" y="6268574"/>
            <a:ext cx="1574801" cy="34237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/>
              <a:t>CPU</a:t>
            </a:r>
            <a:endParaRPr kumimoji="1" lang="ja-JP" altLang="en-US" sz="2000"/>
          </a:p>
        </p:txBody>
      </p:sp>
      <p:sp>
        <p:nvSpPr>
          <p:cNvPr id="20" name="環状矢印 19">
            <a:extLst>
              <a:ext uri="{FF2B5EF4-FFF2-40B4-BE49-F238E27FC236}">
                <a16:creationId xmlns:a16="http://schemas.microsoft.com/office/drawing/2014/main" id="{E00F1FE6-77B7-032B-2A77-2CD52C4A2B46}"/>
              </a:ext>
            </a:extLst>
          </p:cNvPr>
          <p:cNvSpPr/>
          <p:nvPr/>
        </p:nvSpPr>
        <p:spPr>
          <a:xfrm rot="16200000">
            <a:off x="4061713" y="5728553"/>
            <a:ext cx="685800" cy="770904"/>
          </a:xfrm>
          <a:prstGeom prst="circularArrow">
            <a:avLst>
              <a:gd name="adj1" fmla="val 7343"/>
              <a:gd name="adj2" fmla="val 1015639"/>
              <a:gd name="adj3" fmla="val 20448201"/>
              <a:gd name="adj4" fmla="val 10800000"/>
              <a:gd name="adj5" fmla="val 12674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B77EEC5-64F5-7006-40B3-68CBAD6A84CC}"/>
              </a:ext>
            </a:extLst>
          </p:cNvPr>
          <p:cNvSpPr txBox="1"/>
          <p:nvPr/>
        </p:nvSpPr>
        <p:spPr>
          <a:xfrm>
            <a:off x="3655207" y="5721589"/>
            <a:ext cx="492443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000"/>
              <a:t>暗号化</a:t>
            </a:r>
          </a:p>
        </p:txBody>
      </p:sp>
      <p:sp>
        <p:nvSpPr>
          <p:cNvPr id="18" name="スライド番号プレースホルダー 17">
            <a:extLst>
              <a:ext uri="{FF2B5EF4-FFF2-40B4-BE49-F238E27FC236}">
                <a16:creationId xmlns:a16="http://schemas.microsoft.com/office/drawing/2014/main" id="{5B6C17C2-1A5D-4340-19C3-1081D288A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1635-BFD2-7C4C-95CB-D069DE4CFE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33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3DE5DA-32E8-22EA-5A85-15C627DEC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/>
              <a:t>IDS</a:t>
            </a:r>
            <a:r>
              <a:rPr kumimoji="1" lang="ja-JP" altLang="en-US" b="1"/>
              <a:t>オフロード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614FD6-05F5-1C51-09DA-74369EE1B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IDS</a:t>
            </a:r>
            <a:r>
              <a:rPr kumimoji="1" lang="ja-JP" altLang="en-US"/>
              <a:t>を</a:t>
            </a:r>
            <a:r>
              <a:rPr kumimoji="1" lang="en-US" altLang="ja-JP" dirty="0"/>
              <a:t>VM</a:t>
            </a:r>
            <a:r>
              <a:rPr kumimoji="1" lang="ja-JP" altLang="en-US"/>
              <a:t>の外で動作させることにより安全に</a:t>
            </a:r>
            <a:r>
              <a:rPr kumimoji="1" lang="en-US" altLang="ja-JP" dirty="0"/>
              <a:t>VM</a:t>
            </a:r>
            <a:r>
              <a:rPr kumimoji="1" lang="ja-JP" altLang="en-US"/>
              <a:t>を監視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VM</a:t>
            </a:r>
            <a:r>
              <a:rPr kumimoji="1" lang="ja-JP" altLang="en-US"/>
              <a:t>への</a:t>
            </a:r>
            <a:r>
              <a:rPr lang="ja-JP" altLang="en-US"/>
              <a:t>侵入者は</a:t>
            </a:r>
            <a:r>
              <a:rPr lang="en-US" altLang="ja-JP" dirty="0"/>
              <a:t>IDS</a:t>
            </a:r>
            <a:r>
              <a:rPr lang="ja-JP" altLang="en-US"/>
              <a:t>を無効化することができない</a:t>
            </a:r>
            <a:endParaRPr lang="en-US" altLang="ja-JP" dirty="0"/>
          </a:p>
          <a:p>
            <a:pPr lvl="1"/>
            <a:r>
              <a:rPr kumimoji="1" lang="en-US" altLang="ja-JP" dirty="0"/>
              <a:t>IDS</a:t>
            </a:r>
            <a:r>
              <a:rPr kumimoji="1" lang="ja-JP" altLang="en-US"/>
              <a:t>は</a:t>
            </a:r>
            <a:r>
              <a:rPr kumimoji="1" lang="en-US" altLang="ja-JP" dirty="0"/>
              <a:t>VM</a:t>
            </a:r>
            <a:r>
              <a:rPr kumimoji="1" lang="ja-JP" altLang="en-US"/>
              <a:t>のメモリやディスクを解析することで情報を取得</a:t>
            </a:r>
            <a:endParaRPr lang="en-US" altLang="ja-JP" dirty="0"/>
          </a:p>
          <a:p>
            <a:r>
              <a:rPr lang="ja-JP" altLang="en-US"/>
              <a:t>機密</a:t>
            </a:r>
            <a:r>
              <a:rPr lang="en-US" altLang="ja-JP" dirty="0"/>
              <a:t>VM</a:t>
            </a:r>
            <a:r>
              <a:rPr lang="ja-JP" altLang="en-US"/>
              <a:t>に対してはメモリ上にある情報を取得できない</a:t>
            </a:r>
            <a:endParaRPr lang="en-US" altLang="ja-JP" dirty="0"/>
          </a:p>
          <a:p>
            <a:pPr lvl="1"/>
            <a:r>
              <a:rPr lang="ja-JP" altLang="en-US"/>
              <a:t>機密</a:t>
            </a:r>
            <a:r>
              <a:rPr lang="en-US" altLang="ja-JP" dirty="0"/>
              <a:t>VM</a:t>
            </a:r>
            <a:r>
              <a:rPr lang="ja-JP" altLang="en-US"/>
              <a:t>は</a:t>
            </a:r>
            <a:r>
              <a:rPr lang="en-US" altLang="ja-JP" dirty="0"/>
              <a:t>SEV</a:t>
            </a:r>
            <a:r>
              <a:rPr lang="ja-JP" altLang="en-US"/>
              <a:t>によりメモリが暗号化されている</a:t>
            </a:r>
            <a:endParaRPr lang="en-US" altLang="ja-JP" dirty="0"/>
          </a:p>
          <a:p>
            <a:pPr lvl="1"/>
            <a:r>
              <a:rPr lang="ja-JP" altLang="en-US"/>
              <a:t>監視と攻撃は区別できない</a:t>
            </a:r>
            <a:endParaRPr lang="en-US" altLang="ja-JP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D1C98CC-ABF8-19CD-16E5-29AEC038A729}"/>
              </a:ext>
            </a:extLst>
          </p:cNvPr>
          <p:cNvGrpSpPr/>
          <p:nvPr/>
        </p:nvGrpSpPr>
        <p:grpSpPr>
          <a:xfrm>
            <a:off x="8238068" y="4608042"/>
            <a:ext cx="804333" cy="1321297"/>
            <a:chOff x="1600200" y="4590288"/>
            <a:chExt cx="877824" cy="1480809"/>
          </a:xfrm>
          <a:solidFill>
            <a:srgbClr val="FF0000"/>
          </a:solidFill>
        </p:grpSpPr>
        <p:sp>
          <p:nvSpPr>
            <p:cNvPr id="6" name="円/楕円 5">
              <a:extLst>
                <a:ext uri="{FF2B5EF4-FFF2-40B4-BE49-F238E27FC236}">
                  <a16:creationId xmlns:a16="http://schemas.microsoft.com/office/drawing/2014/main" id="{E89CB527-D5F2-C996-7F50-D59A9B9A39F1}"/>
                </a:ext>
              </a:extLst>
            </p:cNvPr>
            <p:cNvSpPr/>
            <p:nvPr/>
          </p:nvSpPr>
          <p:spPr>
            <a:xfrm>
              <a:off x="1600200" y="4590288"/>
              <a:ext cx="877824" cy="8778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台形 6">
              <a:extLst>
                <a:ext uri="{FF2B5EF4-FFF2-40B4-BE49-F238E27FC236}">
                  <a16:creationId xmlns:a16="http://schemas.microsoft.com/office/drawing/2014/main" id="{5810B00E-797D-96E4-4898-0175991B0763}"/>
                </a:ext>
              </a:extLst>
            </p:cNvPr>
            <p:cNvSpPr/>
            <p:nvPr/>
          </p:nvSpPr>
          <p:spPr>
            <a:xfrm>
              <a:off x="1680633" y="5135001"/>
              <a:ext cx="716957" cy="936096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B804A7E-FABF-5020-C7C3-58482202F0A9}"/>
              </a:ext>
            </a:extLst>
          </p:cNvPr>
          <p:cNvSpPr txBox="1"/>
          <p:nvPr/>
        </p:nvSpPr>
        <p:spPr>
          <a:xfrm>
            <a:off x="8201652" y="594256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/>
              <a:t>攻撃者</a:t>
            </a:r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1086BC8B-42DE-2A08-022E-65BF345A494E}"/>
              </a:ext>
            </a:extLst>
          </p:cNvPr>
          <p:cNvSpPr/>
          <p:nvPr/>
        </p:nvSpPr>
        <p:spPr>
          <a:xfrm>
            <a:off x="4436534" y="4652303"/>
            <a:ext cx="1574800" cy="13575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/>
              <a:t>監視対象</a:t>
            </a:r>
            <a:r>
              <a:rPr kumimoji="1" lang="en-US" altLang="ja-JP" sz="2000"/>
              <a:t>VM</a:t>
            </a:r>
          </a:p>
        </p:txBody>
      </p:sp>
      <p:sp>
        <p:nvSpPr>
          <p:cNvPr id="10" name="左矢印 9">
            <a:extLst>
              <a:ext uri="{FF2B5EF4-FFF2-40B4-BE49-F238E27FC236}">
                <a16:creationId xmlns:a16="http://schemas.microsoft.com/office/drawing/2014/main" id="{453B3EC7-2317-0430-D7E4-D02120B8C72A}"/>
              </a:ext>
            </a:extLst>
          </p:cNvPr>
          <p:cNvSpPr/>
          <p:nvPr/>
        </p:nvSpPr>
        <p:spPr>
          <a:xfrm>
            <a:off x="5678424" y="5111281"/>
            <a:ext cx="2454537" cy="54009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/>
              <a:t>侵入</a:t>
            </a:r>
          </a:p>
        </p:txBody>
      </p:sp>
      <p:sp>
        <p:nvSpPr>
          <p:cNvPr id="27" name="右矢印 26">
            <a:extLst>
              <a:ext uri="{FF2B5EF4-FFF2-40B4-BE49-F238E27FC236}">
                <a16:creationId xmlns:a16="http://schemas.microsoft.com/office/drawing/2014/main" id="{D26545C5-C244-EBF6-9F27-9E1195856815}"/>
              </a:ext>
            </a:extLst>
          </p:cNvPr>
          <p:cNvSpPr/>
          <p:nvPr/>
        </p:nvSpPr>
        <p:spPr>
          <a:xfrm>
            <a:off x="3102307" y="5111281"/>
            <a:ext cx="1334227" cy="540090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/>
              <a:t>監視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964A485-98C6-BB69-72FE-4C86D7189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1635-BFD2-7C4C-95CB-D069DE4CFEFB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0962E2B-ACB4-B77D-96BA-2224196F3788}"/>
              </a:ext>
            </a:extLst>
          </p:cNvPr>
          <p:cNvSpPr/>
          <p:nvPr/>
        </p:nvSpPr>
        <p:spPr>
          <a:xfrm>
            <a:off x="2136101" y="4931319"/>
            <a:ext cx="966206" cy="79952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IDS</a:t>
            </a:r>
            <a:endParaRPr kumimoji="1" lang="ja-JP" altLang="en-US" sz="2000"/>
          </a:p>
        </p:txBody>
      </p:sp>
      <p:sp>
        <p:nvSpPr>
          <p:cNvPr id="28" name="爆発 1 27">
            <a:extLst>
              <a:ext uri="{FF2B5EF4-FFF2-40B4-BE49-F238E27FC236}">
                <a16:creationId xmlns:a16="http://schemas.microsoft.com/office/drawing/2014/main" id="{36387386-C6A8-DA83-DD3E-F02F6DDE82B9}"/>
              </a:ext>
            </a:extLst>
          </p:cNvPr>
          <p:cNvSpPr/>
          <p:nvPr/>
        </p:nvSpPr>
        <p:spPr>
          <a:xfrm>
            <a:off x="2246216" y="5671437"/>
            <a:ext cx="1316736" cy="877824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/>
              <a:t>検知</a:t>
            </a:r>
          </a:p>
        </p:txBody>
      </p:sp>
    </p:spTree>
    <p:extLst>
      <p:ext uri="{BB962C8B-B14F-4D97-AF65-F5344CB8AC3E}">
        <p14:creationId xmlns:p14="http://schemas.microsoft.com/office/powerpoint/2010/main" val="1527931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EE5A48-6494-A768-B9CF-BDA687CD9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/>
              <a:t>進捗状況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7A971AB-E04A-5E54-D43A-7B1686031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2458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COCONUT SVSM</a:t>
            </a:r>
            <a:r>
              <a:rPr kumimoji="1" lang="ja-JP" altLang="en-US"/>
              <a:t>を用いる</a:t>
            </a:r>
            <a:endParaRPr kumimoji="1" lang="en-US" altLang="ja-JP" dirty="0"/>
          </a:p>
          <a:p>
            <a:pPr lvl="1"/>
            <a:r>
              <a:rPr lang="en-US" altLang="ja-JP" dirty="0"/>
              <a:t>GitHub</a:t>
            </a:r>
            <a:r>
              <a:rPr lang="ja-JP" altLang="en-US"/>
              <a:t>上にソースコードあり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en-US" altLang="ja-JP" dirty="0"/>
              <a:t>SVSM</a:t>
            </a:r>
            <a:r>
              <a:rPr lang="ja-JP" altLang="en-US"/>
              <a:t>からゲスト</a:t>
            </a:r>
            <a:r>
              <a:rPr lang="en-US" altLang="ja-JP" dirty="0"/>
              <a:t>OS</a:t>
            </a:r>
            <a:r>
              <a:rPr lang="ja-JP" altLang="en-US"/>
              <a:t>の起動に成功</a:t>
            </a:r>
            <a:endParaRPr lang="en-US" altLang="ja-JP" dirty="0"/>
          </a:p>
          <a:p>
            <a:r>
              <a:rPr lang="ja-JP" altLang="en-US"/>
              <a:t>ゲストから</a:t>
            </a:r>
            <a:r>
              <a:rPr lang="en-US" altLang="ja-JP" dirty="0"/>
              <a:t>SVSM</a:t>
            </a:r>
            <a:r>
              <a:rPr lang="ja-JP" altLang="en-US"/>
              <a:t>内プロトコルの呼び出しに成功</a:t>
            </a:r>
            <a:endParaRPr lang="en-US" altLang="ja-JP" dirty="0"/>
          </a:p>
          <a:p>
            <a:pPr lvl="1"/>
            <a:r>
              <a:rPr lang="ja-JP" altLang="en-US"/>
              <a:t>既存の</a:t>
            </a:r>
            <a:r>
              <a:rPr lang="en-US" altLang="ja-JP" dirty="0"/>
              <a:t>SVSM</a:t>
            </a:r>
            <a:r>
              <a:rPr lang="ja-JP" altLang="en-US"/>
              <a:t>プロトコルを呼び出せた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147C68-DB27-D320-8102-31D583CB8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1635-BFD2-7C4C-95CB-D069DE4CFEFB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9785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9C97B29-9CAF-4A0B-B121-1E55CA16F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38A118-3A57-83FA-CE1E-3009C516F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/>
              <a:t>進捗状況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8CA0DC-69F1-A527-7681-903469B2E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2458"/>
          </a:xfrm>
        </p:spPr>
        <p:txBody>
          <a:bodyPr>
            <a:normAutofit/>
          </a:bodyPr>
          <a:lstStyle/>
          <a:p>
            <a:r>
              <a:rPr lang="en-US" altLang="ja-JP" dirty="0"/>
              <a:t>SVSM</a:t>
            </a:r>
            <a:r>
              <a:rPr lang="ja-JP" altLang="en-US"/>
              <a:t>に新しくプロトコルを追加する形でエージェントを作成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ja-JP" altLang="en-US"/>
              <a:t>物理アドレスを登録するプロトコル</a:t>
            </a:r>
            <a:endParaRPr lang="en-US" altLang="ja-JP" dirty="0"/>
          </a:p>
          <a:p>
            <a:pPr lvl="1"/>
            <a:r>
              <a:rPr lang="ja-JP" altLang="en-US"/>
              <a:t>ゲスト</a:t>
            </a:r>
            <a:r>
              <a:rPr lang="en-US" altLang="ja-JP" dirty="0"/>
              <a:t>OS</a:t>
            </a:r>
            <a:r>
              <a:rPr lang="ja-JP" altLang="en-US"/>
              <a:t>で共有メモリの物理アドレスを取得し、このプロトコルで登録</a:t>
            </a:r>
            <a:endParaRPr lang="en-US" altLang="ja-JP" dirty="0"/>
          </a:p>
          <a:p>
            <a:pPr lvl="1"/>
            <a:r>
              <a:rPr lang="ja-JP" altLang="en-US"/>
              <a:t>以降はこのアドレスをもう一つのプロトコルが用いる。</a:t>
            </a:r>
            <a:endParaRPr lang="en-US" altLang="ja-JP" dirty="0"/>
          </a:p>
          <a:p>
            <a:r>
              <a:rPr lang="ja-JP" altLang="en-US"/>
              <a:t>実際にプロキシから呼び出すプロトコル</a:t>
            </a:r>
            <a:endParaRPr lang="en-US" altLang="ja-JP" dirty="0"/>
          </a:p>
          <a:p>
            <a:pPr lvl="1"/>
            <a:r>
              <a:rPr lang="en-US" altLang="ja-JP" dirty="0"/>
              <a:t>IDS</a:t>
            </a:r>
            <a:r>
              <a:rPr lang="ja-JP" altLang="en-US"/>
              <a:t>から書き込まれたアドレスへアクセスし、その内容を共有メモリに書き込む</a:t>
            </a:r>
            <a:endParaRPr lang="en-US" altLang="ja-JP" dirty="0"/>
          </a:p>
          <a:p>
            <a:pPr lvl="1"/>
            <a:r>
              <a:rPr lang="ja-JP" altLang="en-US"/>
              <a:t>プロキシからは引数を何も受け取らない</a:t>
            </a:r>
            <a:endParaRPr lang="en-US" altLang="ja-JP" dirty="0"/>
          </a:p>
          <a:p>
            <a:pPr lvl="1"/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753270-2062-04F8-E77F-3E7A30D96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1635-BFD2-7C4C-95CB-D069DE4CFEFB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522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1163B80-326D-AE86-9A1F-46067D8C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1635-BFD2-7C4C-95CB-D069DE4CFEFB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7AEFDF57-5393-8877-54B6-4DBDEC9E9315}"/>
              </a:ext>
            </a:extLst>
          </p:cNvPr>
          <p:cNvSpPr/>
          <p:nvPr/>
        </p:nvSpPr>
        <p:spPr>
          <a:xfrm>
            <a:off x="5496234" y="2202015"/>
            <a:ext cx="4485966" cy="326180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en-US" altLang="ja-JP" sz="2000" b="1" dirty="0"/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297F5AD8-994D-38DA-9BA0-1F244DDEE413}"/>
              </a:ext>
            </a:extLst>
          </p:cNvPr>
          <p:cNvSpPr/>
          <p:nvPr/>
        </p:nvSpPr>
        <p:spPr>
          <a:xfrm>
            <a:off x="2582123" y="2833274"/>
            <a:ext cx="1551898" cy="119145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en-US" altLang="ja-JP" sz="2000" b="1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4A8AC8D-B1A3-DDFD-A0DB-58B6D45C1F32}"/>
              </a:ext>
            </a:extLst>
          </p:cNvPr>
          <p:cNvSpPr/>
          <p:nvPr/>
        </p:nvSpPr>
        <p:spPr>
          <a:xfrm>
            <a:off x="3031867" y="3429000"/>
            <a:ext cx="665491" cy="34198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/>
              <a:t>IDS</a:t>
            </a:r>
            <a:endParaRPr kumimoji="1" lang="ja-JP" altLang="en-US" sz="2000" b="1"/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DC7FA43D-08BD-5DEA-646E-4E1F8159B0B1}"/>
              </a:ext>
            </a:extLst>
          </p:cNvPr>
          <p:cNvSpPr/>
          <p:nvPr/>
        </p:nvSpPr>
        <p:spPr>
          <a:xfrm>
            <a:off x="6662016" y="2691053"/>
            <a:ext cx="2953744" cy="123488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b="1">
                <a:solidFill>
                  <a:schemeClr val="bg1"/>
                </a:solidFill>
              </a:rPr>
              <a:t>システム</a:t>
            </a:r>
            <a:endParaRPr kumimoji="1" lang="ja-JP" altLang="en-US" sz="2000" b="1">
              <a:solidFill>
                <a:schemeClr val="bg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D641E2F-B50C-91BA-C2EB-DDD7F40EF979}"/>
              </a:ext>
            </a:extLst>
          </p:cNvPr>
          <p:cNvSpPr/>
          <p:nvPr/>
        </p:nvSpPr>
        <p:spPr>
          <a:xfrm>
            <a:off x="7944342" y="2797944"/>
            <a:ext cx="1565360" cy="10258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>
                <a:solidFill>
                  <a:schemeClr val="bg1"/>
                </a:solidFill>
              </a:rPr>
              <a:t>ゲスト</a:t>
            </a:r>
            <a:r>
              <a:rPr kumimoji="1" lang="en-US" altLang="ja-JP" sz="2000" b="1" dirty="0">
                <a:solidFill>
                  <a:schemeClr val="bg1"/>
                </a:solidFill>
              </a:rPr>
              <a:t>OS</a:t>
            </a:r>
          </a:p>
          <a:p>
            <a:pPr algn="ctr"/>
            <a:endParaRPr kumimoji="1" lang="en-US" altLang="ja-JP" sz="2000" b="1" dirty="0">
              <a:solidFill>
                <a:schemeClr val="bg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966875B-6F80-E0FB-05C8-E2793E2BB39B}"/>
              </a:ext>
            </a:extLst>
          </p:cNvPr>
          <p:cNvSpPr/>
          <p:nvPr/>
        </p:nvSpPr>
        <p:spPr>
          <a:xfrm>
            <a:off x="7263914" y="4624554"/>
            <a:ext cx="1749947" cy="34198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/>
              <a:t>エージェント</a:t>
            </a:r>
            <a:endParaRPr kumimoji="1" lang="ja-JP" altLang="en-US" sz="2000" b="1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4C401C6-8DAD-58C2-7928-46C29F8B72DD}"/>
              </a:ext>
            </a:extLst>
          </p:cNvPr>
          <p:cNvSpPr txBox="1"/>
          <p:nvPr/>
        </p:nvSpPr>
        <p:spPr>
          <a:xfrm>
            <a:off x="5594019" y="4595490"/>
            <a:ext cx="1291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</a:rPr>
              <a:t>VMPL0</a:t>
            </a:r>
            <a:endParaRPr kumimoji="1" lang="ja-JP" altLang="en-US" sz="2000" b="1">
              <a:solidFill>
                <a:schemeClr val="bg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07034A4-195B-084D-8160-084278302577}"/>
              </a:ext>
            </a:extLst>
          </p:cNvPr>
          <p:cNvSpPr txBox="1"/>
          <p:nvPr/>
        </p:nvSpPr>
        <p:spPr>
          <a:xfrm>
            <a:off x="5594019" y="3119966"/>
            <a:ext cx="1291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</a:rPr>
              <a:t>VMPL</a:t>
            </a:r>
            <a:r>
              <a:rPr lang="en-US" altLang="ja-JP" sz="2000" b="1" dirty="0">
                <a:solidFill>
                  <a:schemeClr val="bg1"/>
                </a:solidFill>
              </a:rPr>
              <a:t>2</a:t>
            </a:r>
            <a:endParaRPr kumimoji="1" lang="ja-JP" altLang="en-US" sz="2000" b="1">
              <a:solidFill>
                <a:schemeClr val="bg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CFD74D6-1E7D-E368-B21B-1CD482703279}"/>
              </a:ext>
            </a:extLst>
          </p:cNvPr>
          <p:cNvSpPr/>
          <p:nvPr/>
        </p:nvSpPr>
        <p:spPr>
          <a:xfrm>
            <a:off x="8163885" y="3414655"/>
            <a:ext cx="1126273" cy="33613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>
                <a:solidFill>
                  <a:schemeClr val="tx1"/>
                </a:solidFill>
              </a:rPr>
              <a:t>プロキシ</a:t>
            </a:r>
          </a:p>
        </p:txBody>
      </p:sp>
      <p:sp>
        <p:nvSpPr>
          <p:cNvPr id="16" name="下矢印 15">
            <a:extLst>
              <a:ext uri="{FF2B5EF4-FFF2-40B4-BE49-F238E27FC236}">
                <a16:creationId xmlns:a16="http://schemas.microsoft.com/office/drawing/2014/main" id="{D2F59504-1EDA-D97C-6E57-AD31965956EF}"/>
              </a:ext>
            </a:extLst>
          </p:cNvPr>
          <p:cNvSpPr/>
          <p:nvPr/>
        </p:nvSpPr>
        <p:spPr>
          <a:xfrm>
            <a:off x="8481807" y="3755468"/>
            <a:ext cx="449174" cy="869086"/>
          </a:xfrm>
          <a:prstGeom prst="downArrow">
            <a:avLst>
              <a:gd name="adj1" fmla="val 34425"/>
              <a:gd name="adj2" fmla="val 5155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7853224-361B-C2FA-CE62-A5D1D25F2DB7}"/>
              </a:ext>
            </a:extLst>
          </p:cNvPr>
          <p:cNvSpPr txBox="1"/>
          <p:nvPr/>
        </p:nvSpPr>
        <p:spPr>
          <a:xfrm>
            <a:off x="4374113" y="3162412"/>
            <a:ext cx="69762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2000" b="1"/>
              <a:t>要求</a:t>
            </a:r>
            <a:endParaRPr lang="en-US" altLang="ja-JP" sz="2000" b="1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4BCEFD8-ADD2-0A37-7103-37889CEA85A8}"/>
              </a:ext>
            </a:extLst>
          </p:cNvPr>
          <p:cNvSpPr txBox="1"/>
          <p:nvPr/>
        </p:nvSpPr>
        <p:spPr>
          <a:xfrm>
            <a:off x="8812075" y="3964999"/>
            <a:ext cx="121058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2000" b="1">
                <a:solidFill>
                  <a:schemeClr val="bg1"/>
                </a:solidFill>
              </a:rPr>
              <a:t>呼び出し</a:t>
            </a:r>
            <a:endParaRPr lang="en-US" altLang="ja-JP" sz="2000" b="1" dirty="0">
              <a:solidFill>
                <a:schemeClr val="bg1"/>
              </a:solidFill>
            </a:endParaRPr>
          </a:p>
        </p:txBody>
      </p:sp>
      <p:sp>
        <p:nvSpPr>
          <p:cNvPr id="39" name="下矢印 38">
            <a:extLst>
              <a:ext uri="{FF2B5EF4-FFF2-40B4-BE49-F238E27FC236}">
                <a16:creationId xmlns:a16="http://schemas.microsoft.com/office/drawing/2014/main" id="{A4F203E6-FACB-407F-B0DD-93D7774BFAA2}"/>
              </a:ext>
            </a:extLst>
          </p:cNvPr>
          <p:cNvSpPr/>
          <p:nvPr/>
        </p:nvSpPr>
        <p:spPr>
          <a:xfrm rot="16200000">
            <a:off x="5706036" y="1376561"/>
            <a:ext cx="449174" cy="4466528"/>
          </a:xfrm>
          <a:prstGeom prst="downArrow">
            <a:avLst>
              <a:gd name="adj1" fmla="val 34425"/>
              <a:gd name="adj2" fmla="val 5155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F5ED96A-9FC4-8FCF-450F-641493399130}"/>
              </a:ext>
            </a:extLst>
          </p:cNvPr>
          <p:cNvSpPr txBox="1"/>
          <p:nvPr/>
        </p:nvSpPr>
        <p:spPr>
          <a:xfrm>
            <a:off x="2712401" y="2955951"/>
            <a:ext cx="1291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chemeClr val="bg1"/>
                </a:solidFill>
              </a:rPr>
              <a:t>IDS</a:t>
            </a:r>
            <a:r>
              <a:rPr lang="ja-JP" altLang="en-US" sz="2000" b="1">
                <a:solidFill>
                  <a:schemeClr val="bg1"/>
                </a:solidFill>
              </a:rPr>
              <a:t> </a:t>
            </a:r>
            <a:r>
              <a:rPr lang="en-US" altLang="ja-JP" sz="2000" b="1" dirty="0">
                <a:solidFill>
                  <a:schemeClr val="bg1"/>
                </a:solidFill>
              </a:rPr>
              <a:t>VM</a:t>
            </a:r>
            <a:endParaRPr kumimoji="1" lang="ja-JP" altLang="en-US" sz="2000" b="1">
              <a:solidFill>
                <a:schemeClr val="bg1"/>
              </a:solidFill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CFA8903-01C4-4A66-EB3E-FF9985415A90}"/>
              </a:ext>
            </a:extLst>
          </p:cNvPr>
          <p:cNvSpPr txBox="1"/>
          <p:nvPr/>
        </p:nvSpPr>
        <p:spPr>
          <a:xfrm>
            <a:off x="6780703" y="2257802"/>
            <a:ext cx="1917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>
                <a:solidFill>
                  <a:schemeClr val="bg1"/>
                </a:solidFill>
              </a:rPr>
              <a:t>監視対象</a:t>
            </a:r>
            <a:r>
              <a:rPr kumimoji="1" lang="en-US" altLang="ja-JP" sz="2000" b="1" dirty="0">
                <a:solidFill>
                  <a:schemeClr val="bg1"/>
                </a:solidFill>
              </a:rPr>
              <a:t>VM</a:t>
            </a:r>
            <a:endParaRPr kumimoji="1" lang="ja-JP" altLang="en-US" sz="2000" b="1">
              <a:solidFill>
                <a:schemeClr val="bg1"/>
              </a:solidFill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B710AD35-D495-263F-4094-598D021A2AFA}"/>
              </a:ext>
            </a:extLst>
          </p:cNvPr>
          <p:cNvSpPr/>
          <p:nvPr/>
        </p:nvSpPr>
        <p:spPr>
          <a:xfrm>
            <a:off x="2422440" y="4841348"/>
            <a:ext cx="1884345" cy="3525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b="1"/>
              <a:t>共有</a:t>
            </a:r>
            <a:r>
              <a:rPr kumimoji="1" lang="ja-JP" altLang="en-US" sz="2000" b="1"/>
              <a:t>メモリ</a:t>
            </a:r>
          </a:p>
        </p:txBody>
      </p: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6196DE9E-1426-B31E-3738-33B3E20CD87C}"/>
              </a:ext>
            </a:extLst>
          </p:cNvPr>
          <p:cNvCxnSpPr>
            <a:cxnSpLocks/>
            <a:stCxn id="42" idx="0"/>
            <a:endCxn id="7" idx="2"/>
          </p:cNvCxnSpPr>
          <p:nvPr/>
        </p:nvCxnSpPr>
        <p:spPr>
          <a:xfrm flipV="1">
            <a:off x="3364613" y="3770981"/>
            <a:ext cx="0" cy="1070367"/>
          </a:xfrm>
          <a:prstGeom prst="straightConnector1">
            <a:avLst/>
          </a:prstGeom>
          <a:ln w="57150">
            <a:headEnd w="med" len="med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4CD6808-B5D9-2A31-C28F-E67DF8CABEC8}"/>
              </a:ext>
            </a:extLst>
          </p:cNvPr>
          <p:cNvSpPr txBox="1"/>
          <p:nvPr/>
        </p:nvSpPr>
        <p:spPr>
          <a:xfrm>
            <a:off x="2258326" y="427080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/>
              <a:t>読み出し</a:t>
            </a:r>
            <a:endParaRPr lang="en-US" altLang="ja-JP" sz="2000" b="1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3643FC8F-4F96-20B9-1371-C618F680C35D}"/>
              </a:ext>
            </a:extLst>
          </p:cNvPr>
          <p:cNvSpPr txBox="1"/>
          <p:nvPr/>
        </p:nvSpPr>
        <p:spPr>
          <a:xfrm>
            <a:off x="4039735" y="5412112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/>
              <a:t>メモリデータ</a:t>
            </a:r>
          </a:p>
        </p:txBody>
      </p:sp>
      <p:cxnSp>
        <p:nvCxnSpPr>
          <p:cNvPr id="52" name="曲線コネクタ 51">
            <a:extLst>
              <a:ext uri="{FF2B5EF4-FFF2-40B4-BE49-F238E27FC236}">
                <a16:creationId xmlns:a16="http://schemas.microsoft.com/office/drawing/2014/main" id="{BC74AB2B-FA0A-22F3-7153-D17910BE0E9A}"/>
              </a:ext>
            </a:extLst>
          </p:cNvPr>
          <p:cNvCxnSpPr>
            <a:stCxn id="11" idx="2"/>
            <a:endCxn id="42" idx="2"/>
          </p:cNvCxnSpPr>
          <p:nvPr/>
        </p:nvCxnSpPr>
        <p:spPr>
          <a:xfrm rot="5400000">
            <a:off x="5638059" y="2693090"/>
            <a:ext cx="227385" cy="4774275"/>
          </a:xfrm>
          <a:prstGeom prst="curvedConnector3">
            <a:avLst>
              <a:gd name="adj1" fmla="val 200534"/>
            </a:avLst>
          </a:prstGeom>
          <a:ln w="57150">
            <a:solidFill>
              <a:schemeClr val="accent2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603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05F856-BE59-C9BE-BB35-2793C01B9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IDS</a:t>
            </a:r>
            <a:r>
              <a:rPr lang="ja-JP" altLang="en-US" b="1"/>
              <a:t>による機密</a:t>
            </a:r>
            <a:r>
              <a:rPr lang="en-US" altLang="ja-JP" b="1" dirty="0"/>
              <a:t>VM</a:t>
            </a:r>
            <a:r>
              <a:rPr lang="ja-JP" altLang="en-US" b="1"/>
              <a:t>の監視の必要性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8F483C-6FF0-026B-E666-7F37B7C17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ja-JP" altLang="en-US"/>
              <a:t>機密</a:t>
            </a:r>
            <a:r>
              <a:rPr lang="en-US" altLang="ja-JP" dirty="0"/>
              <a:t>VM</a:t>
            </a:r>
            <a:r>
              <a:rPr lang="ja-JP" altLang="en-US"/>
              <a:t>であっても侵入検知システム</a:t>
            </a:r>
            <a:r>
              <a:rPr lang="en-US" altLang="ja-JP" dirty="0"/>
              <a:t>(IDS)</a:t>
            </a:r>
            <a:r>
              <a:rPr lang="ja-JP" altLang="en-US"/>
              <a:t>による監視が必要</a:t>
            </a:r>
            <a:endParaRPr lang="en-US" altLang="ja-JP" dirty="0"/>
          </a:p>
          <a:p>
            <a:pPr lvl="1">
              <a:buClr>
                <a:schemeClr val="tx1"/>
              </a:buClr>
            </a:pPr>
            <a:r>
              <a:rPr lang="en-US" altLang="ja-JP" dirty="0"/>
              <a:t>VM</a:t>
            </a:r>
            <a:r>
              <a:rPr lang="ja-JP" altLang="en-US"/>
              <a:t>に侵入されると機密情報の漏洩を防げない</a:t>
            </a:r>
            <a:endParaRPr lang="en-US" altLang="ja-JP" dirty="0"/>
          </a:p>
          <a:p>
            <a:pPr lvl="1"/>
            <a:r>
              <a:rPr kumimoji="1" lang="en-US" altLang="ja-JP" dirty="0"/>
              <a:t>IDS</a:t>
            </a:r>
            <a:r>
              <a:rPr kumimoji="1" lang="ja-JP" altLang="en-US"/>
              <a:t>を</a:t>
            </a:r>
            <a:r>
              <a:rPr kumimoji="1" lang="en-US" altLang="ja-JP" dirty="0"/>
              <a:t>VM</a:t>
            </a:r>
            <a:r>
              <a:rPr kumimoji="1" lang="ja-JP" altLang="en-US"/>
              <a:t>の外で動作させることにより安全に</a:t>
            </a:r>
            <a:r>
              <a:rPr kumimoji="1" lang="en-US" altLang="ja-JP" dirty="0"/>
              <a:t>VM</a:t>
            </a:r>
            <a:r>
              <a:rPr kumimoji="1" lang="ja-JP" altLang="en-US"/>
              <a:t>を監視可能</a:t>
            </a:r>
            <a:endParaRPr kumimoji="1" lang="en-US" altLang="ja-JP" dirty="0"/>
          </a:p>
          <a:p>
            <a:pPr lvl="1"/>
            <a:r>
              <a:rPr lang="en-JP" altLang="ja-JP" dirty="0"/>
              <a:t>IDS</a:t>
            </a:r>
            <a:r>
              <a:rPr lang="ja-JP" altLang="en-JP"/>
              <a:t>は</a:t>
            </a:r>
            <a:r>
              <a:rPr lang="en-US" altLang="ja-JP" dirty="0"/>
              <a:t>VM</a:t>
            </a:r>
            <a:r>
              <a:rPr lang="ja-JP" altLang="en-US"/>
              <a:t>のメモリを解析して監視に必要な情報を取得</a:t>
            </a:r>
            <a:endParaRPr lang="en-US" altLang="ja-JP" dirty="0"/>
          </a:p>
          <a:p>
            <a:r>
              <a:rPr lang="ja-JP" altLang="en-US"/>
              <a:t>機密</a:t>
            </a:r>
            <a:r>
              <a:rPr lang="en-US" altLang="ja-JP" dirty="0"/>
              <a:t>VM</a:t>
            </a:r>
            <a:r>
              <a:rPr lang="ja-JP" altLang="en-US"/>
              <a:t>の場合はメモリ上にある情報を外から取得できない</a:t>
            </a:r>
            <a:endParaRPr lang="en-US" altLang="ja-JP" dirty="0"/>
          </a:p>
          <a:p>
            <a:pPr lvl="1"/>
            <a:r>
              <a:rPr lang="ja-JP" altLang="en-US"/>
              <a:t>メモリが暗号化されているため</a:t>
            </a:r>
            <a:endParaRPr lang="en-US" altLang="ja-JP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A8C4E23-CF8F-BD2A-5E58-71B8A9138786}"/>
              </a:ext>
            </a:extLst>
          </p:cNvPr>
          <p:cNvGrpSpPr/>
          <p:nvPr/>
        </p:nvGrpSpPr>
        <p:grpSpPr>
          <a:xfrm>
            <a:off x="8238068" y="4608042"/>
            <a:ext cx="804333" cy="1321297"/>
            <a:chOff x="1600200" y="4590288"/>
            <a:chExt cx="877824" cy="1480809"/>
          </a:xfrm>
          <a:solidFill>
            <a:srgbClr val="FF0000"/>
          </a:solidFill>
        </p:grpSpPr>
        <p:sp>
          <p:nvSpPr>
            <p:cNvPr id="5" name="円/楕円 4">
              <a:extLst>
                <a:ext uri="{FF2B5EF4-FFF2-40B4-BE49-F238E27FC236}">
                  <a16:creationId xmlns:a16="http://schemas.microsoft.com/office/drawing/2014/main" id="{4F770ACA-156B-BF47-3EF4-A334E6E7DE80}"/>
                </a:ext>
              </a:extLst>
            </p:cNvPr>
            <p:cNvSpPr/>
            <p:nvPr/>
          </p:nvSpPr>
          <p:spPr>
            <a:xfrm>
              <a:off x="1600200" y="4590288"/>
              <a:ext cx="877824" cy="8778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台形 5">
              <a:extLst>
                <a:ext uri="{FF2B5EF4-FFF2-40B4-BE49-F238E27FC236}">
                  <a16:creationId xmlns:a16="http://schemas.microsoft.com/office/drawing/2014/main" id="{63FE980F-BEAB-9AF5-B0F8-F9BABB79BDD5}"/>
                </a:ext>
              </a:extLst>
            </p:cNvPr>
            <p:cNvSpPr/>
            <p:nvPr/>
          </p:nvSpPr>
          <p:spPr>
            <a:xfrm>
              <a:off x="1680633" y="5135001"/>
              <a:ext cx="716957" cy="936096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19A209AF-C72E-0B74-4C7E-C9BC178F14BC}"/>
              </a:ext>
            </a:extLst>
          </p:cNvPr>
          <p:cNvSpPr/>
          <p:nvPr/>
        </p:nvSpPr>
        <p:spPr>
          <a:xfrm>
            <a:off x="4436534" y="4652303"/>
            <a:ext cx="1574800" cy="13575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>
                <a:solidFill>
                  <a:schemeClr val="bg1"/>
                </a:solidFill>
              </a:rPr>
              <a:t>機密</a:t>
            </a:r>
            <a:r>
              <a:rPr kumimoji="1" lang="en-US" altLang="ja-JP" sz="2000" dirty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9" name="右矢印 8">
            <a:extLst>
              <a:ext uri="{FF2B5EF4-FFF2-40B4-BE49-F238E27FC236}">
                <a16:creationId xmlns:a16="http://schemas.microsoft.com/office/drawing/2014/main" id="{AF7377B1-BFA5-3E3C-D00E-110164316139}"/>
              </a:ext>
            </a:extLst>
          </p:cNvPr>
          <p:cNvSpPr/>
          <p:nvPr/>
        </p:nvSpPr>
        <p:spPr>
          <a:xfrm>
            <a:off x="3102307" y="5111281"/>
            <a:ext cx="1334227" cy="540090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/>
              <a:t>監視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7D28946-CB08-188E-2869-7646434FA82E}"/>
              </a:ext>
            </a:extLst>
          </p:cNvPr>
          <p:cNvSpPr/>
          <p:nvPr/>
        </p:nvSpPr>
        <p:spPr>
          <a:xfrm>
            <a:off x="2136101" y="4931319"/>
            <a:ext cx="966206" cy="79952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IDS</a:t>
            </a:r>
            <a:endParaRPr kumimoji="1" lang="ja-JP" altLang="en-US" sz="200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32F37EC-9888-A5C5-076E-6347231B9DDB}"/>
              </a:ext>
            </a:extLst>
          </p:cNvPr>
          <p:cNvSpPr txBox="1"/>
          <p:nvPr/>
        </p:nvSpPr>
        <p:spPr>
          <a:xfrm>
            <a:off x="8201652" y="594256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/>
              <a:t>攻撃者</a:t>
            </a: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9B9E2920-4E8F-47A1-E730-4774C2AC3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1635-BFD2-7C4C-95CB-D069DE4CFEFB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14" name="左矢印 13">
            <a:extLst>
              <a:ext uri="{FF2B5EF4-FFF2-40B4-BE49-F238E27FC236}">
                <a16:creationId xmlns:a16="http://schemas.microsoft.com/office/drawing/2014/main" id="{F8F041EC-17E1-933F-BABB-CD0B4254E471}"/>
              </a:ext>
            </a:extLst>
          </p:cNvPr>
          <p:cNvSpPr/>
          <p:nvPr/>
        </p:nvSpPr>
        <p:spPr>
          <a:xfrm>
            <a:off x="5678424" y="5111281"/>
            <a:ext cx="2454537" cy="54009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/>
              <a:t>侵入</a:t>
            </a:r>
          </a:p>
        </p:txBody>
      </p:sp>
      <p:sp>
        <p:nvSpPr>
          <p:cNvPr id="8" name="乗算記号 15">
            <a:extLst>
              <a:ext uri="{FF2B5EF4-FFF2-40B4-BE49-F238E27FC236}">
                <a16:creationId xmlns:a16="http://schemas.microsoft.com/office/drawing/2014/main" id="{391CA406-04EC-D5C6-7381-0CFC01633543}"/>
              </a:ext>
            </a:extLst>
          </p:cNvPr>
          <p:cNvSpPr/>
          <p:nvPr/>
        </p:nvSpPr>
        <p:spPr>
          <a:xfrm>
            <a:off x="3795814" y="4942574"/>
            <a:ext cx="745066" cy="89746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5206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14F5CFC4-275D-E0FC-8606-327418FC8E22}"/>
              </a:ext>
            </a:extLst>
          </p:cNvPr>
          <p:cNvGrpSpPr/>
          <p:nvPr/>
        </p:nvGrpSpPr>
        <p:grpSpPr>
          <a:xfrm>
            <a:off x="3503449" y="4378043"/>
            <a:ext cx="3692482" cy="1963671"/>
            <a:chOff x="3503449" y="4378043"/>
            <a:chExt cx="3692482" cy="1963671"/>
          </a:xfrm>
        </p:grpSpPr>
        <p:sp>
          <p:nvSpPr>
            <p:cNvPr id="4" name="角丸四角形 3">
              <a:extLst>
                <a:ext uri="{FF2B5EF4-FFF2-40B4-BE49-F238E27FC236}">
                  <a16:creationId xmlns:a16="http://schemas.microsoft.com/office/drawing/2014/main" id="{FE4A1123-3AB3-B5FE-30F1-C878BBEF0EA0}"/>
                </a:ext>
              </a:extLst>
            </p:cNvPr>
            <p:cNvSpPr/>
            <p:nvPr/>
          </p:nvSpPr>
          <p:spPr>
            <a:xfrm>
              <a:off x="3503449" y="4378043"/>
              <a:ext cx="3692482" cy="1963671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0" dirty="0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E245C68B-B3B5-B168-AEF4-9432602D6BF1}"/>
                </a:ext>
              </a:extLst>
            </p:cNvPr>
            <p:cNvSpPr txBox="1"/>
            <p:nvPr/>
          </p:nvSpPr>
          <p:spPr>
            <a:xfrm>
              <a:off x="4356327" y="4424385"/>
              <a:ext cx="20282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>
                  <a:solidFill>
                    <a:schemeClr val="bg1"/>
                  </a:solidFill>
                </a:rPr>
                <a:t>監視対象</a:t>
              </a:r>
              <a:r>
                <a:rPr kumimoji="1" lang="en-US" altLang="ja-JP" sz="2000" dirty="0">
                  <a:solidFill>
                    <a:schemeClr val="bg1"/>
                  </a:solidFill>
                </a:rPr>
                <a:t>VM</a:t>
              </a:r>
              <a:endParaRPr kumimoji="1" lang="ja-JP" altLang="en-US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164F3947-D8F4-6A0F-C30F-66120EE75BC9}"/>
              </a:ext>
            </a:extLst>
          </p:cNvPr>
          <p:cNvGrpSpPr/>
          <p:nvPr/>
        </p:nvGrpSpPr>
        <p:grpSpPr>
          <a:xfrm>
            <a:off x="7381711" y="4378043"/>
            <a:ext cx="3692482" cy="1963671"/>
            <a:chOff x="7381711" y="4378043"/>
            <a:chExt cx="3692482" cy="1963671"/>
          </a:xfrm>
        </p:grpSpPr>
        <p:sp>
          <p:nvSpPr>
            <p:cNvPr id="24" name="角丸四角形 23">
              <a:extLst>
                <a:ext uri="{FF2B5EF4-FFF2-40B4-BE49-F238E27FC236}">
                  <a16:creationId xmlns:a16="http://schemas.microsoft.com/office/drawing/2014/main" id="{19BFE34B-830E-8F30-7EE7-4CBDBB1404D2}"/>
                </a:ext>
              </a:extLst>
            </p:cNvPr>
            <p:cNvSpPr/>
            <p:nvPr/>
          </p:nvSpPr>
          <p:spPr>
            <a:xfrm>
              <a:off x="7381711" y="4378043"/>
              <a:ext cx="3692482" cy="1963671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0" dirty="0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30D09D70-F01D-012B-D936-027F3FD6D996}"/>
                </a:ext>
              </a:extLst>
            </p:cNvPr>
            <p:cNvSpPr txBox="1"/>
            <p:nvPr/>
          </p:nvSpPr>
          <p:spPr>
            <a:xfrm>
              <a:off x="8213811" y="4424385"/>
              <a:ext cx="20282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>
                  <a:solidFill>
                    <a:schemeClr val="bg1"/>
                  </a:solidFill>
                </a:rPr>
                <a:t>監視対象</a:t>
              </a:r>
              <a:r>
                <a:rPr kumimoji="1" lang="en-US" altLang="ja-JP" sz="2000" dirty="0">
                  <a:solidFill>
                    <a:schemeClr val="bg1"/>
                  </a:solidFill>
                </a:rPr>
                <a:t>VM</a:t>
              </a:r>
              <a:endParaRPr kumimoji="1" lang="ja-JP" altLang="en-US" sz="2000">
                <a:solidFill>
                  <a:schemeClr val="bg1"/>
                </a:solidFill>
              </a:endParaRPr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42461EE2-0501-DA17-712C-A6C00D103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/>
              <a:t>先行研究</a:t>
            </a:r>
            <a:r>
              <a:rPr kumimoji="1" lang="en-US" altLang="ja-JP" b="1" dirty="0"/>
              <a:t> </a:t>
            </a:r>
            <a:r>
              <a:rPr kumimoji="1" lang="en-US" altLang="ja-JP" sz="2800" b="1" dirty="0"/>
              <a:t>[</a:t>
            </a:r>
            <a:r>
              <a:rPr kumimoji="1" lang="ja-JP" altLang="en-US" sz="2800" b="1"/>
              <a:t>能野</a:t>
            </a:r>
            <a:r>
              <a:rPr kumimoji="1" lang="en-US" altLang="ja-JP" sz="2800" b="1" dirty="0"/>
              <a:t>+, CSS’22]</a:t>
            </a:r>
            <a:endParaRPr kumimoji="1" lang="ja-JP" altLang="en-US" b="1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D4C2AD3-F5A9-AAB7-C447-334C23B71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機密</a:t>
            </a:r>
            <a:r>
              <a:rPr kumimoji="1" lang="en-US" altLang="ja-JP" dirty="0"/>
              <a:t>VM</a:t>
            </a:r>
            <a:r>
              <a:rPr kumimoji="1" lang="ja-JP" altLang="en-US"/>
              <a:t>内に配置したエージェント経由でメモリデータを取得</a:t>
            </a:r>
            <a:endParaRPr kumimoji="1" lang="en-US" altLang="ja-JP" dirty="0"/>
          </a:p>
          <a:p>
            <a:pPr lvl="1"/>
            <a:r>
              <a:rPr lang="en-US" altLang="ja-JP" dirty="0"/>
              <a:t>IDS</a:t>
            </a:r>
            <a:r>
              <a:rPr lang="ja-JP" altLang="en-US"/>
              <a:t>はエージェントと通信して取得したメモリデータを解析</a:t>
            </a:r>
            <a:endParaRPr kumimoji="1" lang="en-US" altLang="ja-JP" dirty="0"/>
          </a:p>
          <a:p>
            <a:pPr lvl="1"/>
            <a:r>
              <a:rPr kumimoji="1" lang="ja-JP" altLang="en-US"/>
              <a:t>監視対象システムを隔離してエージェントを保護</a:t>
            </a:r>
            <a:endParaRPr kumimoji="1" lang="en-US" altLang="ja-JP" dirty="0"/>
          </a:p>
          <a:p>
            <a:r>
              <a:rPr kumimoji="1" lang="ja-JP" altLang="en-US"/>
              <a:t>エージェントの保護方法によってトレードオフが生じる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OS</a:t>
            </a:r>
            <a:r>
              <a:rPr kumimoji="1" lang="ja-JP" altLang="en-US"/>
              <a:t>レベルの保護だけではエージェントが攻撃を受けやすい</a:t>
            </a:r>
            <a:endParaRPr kumimoji="1" lang="en-US" altLang="ja-JP" dirty="0"/>
          </a:p>
          <a:p>
            <a:pPr lvl="1"/>
            <a:r>
              <a:rPr kumimoji="1" lang="ja-JP" altLang="en-US"/>
              <a:t>内部</a:t>
            </a:r>
            <a:r>
              <a:rPr kumimoji="1" lang="en-US" altLang="ja-JP" dirty="0"/>
              <a:t>VM</a:t>
            </a:r>
            <a:r>
              <a:rPr kumimoji="1" lang="ja-JP" altLang="en-US"/>
              <a:t>を用いて保護を行うとシステム</a:t>
            </a:r>
            <a:r>
              <a:rPr lang="ja-JP" altLang="en-US"/>
              <a:t>性能が大幅に低下する</a:t>
            </a:r>
            <a:endParaRPr kumimoji="1" lang="en-US" altLang="ja-JP" dirty="0"/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B41D7C89-645C-991E-F33B-7D0490AF5A0E}"/>
              </a:ext>
            </a:extLst>
          </p:cNvPr>
          <p:cNvSpPr/>
          <p:nvPr/>
        </p:nvSpPr>
        <p:spPr>
          <a:xfrm>
            <a:off x="694675" y="5217460"/>
            <a:ext cx="1574800" cy="10944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/>
              <a:t>IDS </a:t>
            </a:r>
            <a:r>
              <a:rPr kumimoji="1" lang="en-US" altLang="ja-JP" sz="2000" dirty="0"/>
              <a:t>VM</a:t>
            </a:r>
            <a:endParaRPr lang="en-US" altLang="ja-JP" sz="2000" dirty="0"/>
          </a:p>
          <a:p>
            <a:pPr algn="ctr"/>
            <a:endParaRPr kumimoji="1" lang="en-US" altLang="ja-JP" sz="2000" dirty="0"/>
          </a:p>
          <a:p>
            <a:pPr algn="ctr"/>
            <a:endParaRPr kumimoji="1" lang="en-US" altLang="ja-JP" sz="2000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39A0811-6AE2-0D3D-32F1-D5757CFB8F6A}"/>
              </a:ext>
            </a:extLst>
          </p:cNvPr>
          <p:cNvSpPr/>
          <p:nvPr/>
        </p:nvSpPr>
        <p:spPr>
          <a:xfrm>
            <a:off x="1144419" y="5746090"/>
            <a:ext cx="675312" cy="34198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IDS</a:t>
            </a:r>
            <a:endParaRPr kumimoji="1" lang="ja-JP" altLang="en-US" sz="2000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724C9849-E42B-5D2D-DB9E-D4CA0EDCF33D}"/>
              </a:ext>
            </a:extLst>
          </p:cNvPr>
          <p:cNvCxnSpPr>
            <a:cxnSpLocks/>
          </p:cNvCxnSpPr>
          <p:nvPr/>
        </p:nvCxnSpPr>
        <p:spPr>
          <a:xfrm>
            <a:off x="1847776" y="5813588"/>
            <a:ext cx="20424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2003A591-6D1D-B5F6-BA7D-4B4B7193096C}"/>
              </a:ext>
            </a:extLst>
          </p:cNvPr>
          <p:cNvCxnSpPr>
            <a:cxnSpLocks/>
          </p:cNvCxnSpPr>
          <p:nvPr/>
        </p:nvCxnSpPr>
        <p:spPr>
          <a:xfrm flipH="1">
            <a:off x="1847776" y="6001837"/>
            <a:ext cx="20424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DA00193-5521-2EE5-E570-23064D9C8E08}"/>
              </a:ext>
            </a:extLst>
          </p:cNvPr>
          <p:cNvSpPr txBox="1"/>
          <p:nvPr/>
        </p:nvSpPr>
        <p:spPr>
          <a:xfrm>
            <a:off x="2297682" y="534104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/>
              <a:t>アドレス</a:t>
            </a:r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471F129-2564-4B4B-1523-B75DE64820BF}"/>
              </a:ext>
            </a:extLst>
          </p:cNvPr>
          <p:cNvSpPr txBox="1"/>
          <p:nvPr/>
        </p:nvSpPr>
        <p:spPr>
          <a:xfrm>
            <a:off x="2165992" y="615302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/>
              <a:t>メモリデータ</a:t>
            </a:r>
            <a:endParaRPr kumimoji="1" lang="ja-JP" altLang="en-US"/>
          </a:p>
        </p:txBody>
      </p:sp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9C794FE0-AF06-214A-ECF5-FFC51691B5C6}"/>
              </a:ext>
            </a:extLst>
          </p:cNvPr>
          <p:cNvSpPr/>
          <p:nvPr/>
        </p:nvSpPr>
        <p:spPr>
          <a:xfrm>
            <a:off x="3940135" y="4860772"/>
            <a:ext cx="2860669" cy="659968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/>
              <a:t>コンテナ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1B983E3-613C-B6D9-B6F3-D0864E209156}"/>
              </a:ext>
            </a:extLst>
          </p:cNvPr>
          <p:cNvSpPr/>
          <p:nvPr/>
        </p:nvSpPr>
        <p:spPr>
          <a:xfrm>
            <a:off x="5128591" y="5010944"/>
            <a:ext cx="1562882" cy="34198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/>
              <a:t>システム</a:t>
            </a:r>
          </a:p>
        </p:txBody>
      </p:sp>
      <p:sp>
        <p:nvSpPr>
          <p:cNvPr id="26" name="角丸四角形 25">
            <a:extLst>
              <a:ext uri="{FF2B5EF4-FFF2-40B4-BE49-F238E27FC236}">
                <a16:creationId xmlns:a16="http://schemas.microsoft.com/office/drawing/2014/main" id="{533E68DB-4D92-492D-F653-D4AA68C67568}"/>
              </a:ext>
            </a:extLst>
          </p:cNvPr>
          <p:cNvSpPr/>
          <p:nvPr/>
        </p:nvSpPr>
        <p:spPr>
          <a:xfrm>
            <a:off x="7797617" y="4860772"/>
            <a:ext cx="2860669" cy="659968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/>
              <a:t>内部</a:t>
            </a:r>
            <a:r>
              <a:rPr lang="en-US" altLang="ja-JP" sz="2000" dirty="0"/>
              <a:t>VM</a:t>
            </a:r>
            <a:endParaRPr kumimoji="1" lang="ja-JP" altLang="en-US" sz="2000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8C11CFC4-5289-0D1B-574F-945198072946}"/>
              </a:ext>
            </a:extLst>
          </p:cNvPr>
          <p:cNvSpPr/>
          <p:nvPr/>
        </p:nvSpPr>
        <p:spPr>
          <a:xfrm>
            <a:off x="8912087" y="5010943"/>
            <a:ext cx="1657648" cy="34198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/>
              <a:t>システム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3D4C7373-23AA-48E3-4B2A-F4F5AC0F0D13}"/>
              </a:ext>
            </a:extLst>
          </p:cNvPr>
          <p:cNvSpPr/>
          <p:nvPr/>
        </p:nvSpPr>
        <p:spPr>
          <a:xfrm>
            <a:off x="8303600" y="5732692"/>
            <a:ext cx="1848704" cy="34198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/>
              <a:t>エージェント</a:t>
            </a:r>
            <a:endParaRPr kumimoji="1" lang="ja-JP" altLang="en-US" sz="2000"/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08F44DF5-B969-51C2-ACD5-E380E3C443A5}"/>
              </a:ext>
            </a:extLst>
          </p:cNvPr>
          <p:cNvCxnSpPr>
            <a:cxnSpLocks/>
          </p:cNvCxnSpPr>
          <p:nvPr/>
        </p:nvCxnSpPr>
        <p:spPr>
          <a:xfrm>
            <a:off x="7289756" y="4253023"/>
            <a:ext cx="0" cy="228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F8468D8-1785-002C-7271-B85C50ED1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1635-BFD2-7C4C-95CB-D069DE4CFEFB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8" name="角丸四角形 11">
            <a:extLst>
              <a:ext uri="{FF2B5EF4-FFF2-40B4-BE49-F238E27FC236}">
                <a16:creationId xmlns:a16="http://schemas.microsoft.com/office/drawing/2014/main" id="{D4F4D8A4-642F-5535-A066-87AAB09D064F}"/>
              </a:ext>
            </a:extLst>
          </p:cNvPr>
          <p:cNvSpPr/>
          <p:nvPr/>
        </p:nvSpPr>
        <p:spPr>
          <a:xfrm>
            <a:off x="3967854" y="5568084"/>
            <a:ext cx="2860669" cy="659968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000" dirty="0">
                <a:solidFill>
                  <a:schemeClr val="bg1"/>
                </a:solidFill>
              </a:rPr>
              <a:t>OS</a:t>
            </a:r>
            <a:endParaRPr kumimoji="1" lang="ja-JP" altLang="en-US" sz="2000">
              <a:solidFill>
                <a:schemeClr val="bg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2222FFD-C66C-EA0F-A69F-639B0E267B14}"/>
              </a:ext>
            </a:extLst>
          </p:cNvPr>
          <p:cNvSpPr/>
          <p:nvPr/>
        </p:nvSpPr>
        <p:spPr>
          <a:xfrm>
            <a:off x="4757739" y="5715080"/>
            <a:ext cx="1756749" cy="34198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/>
              <a:t>エージェント</a:t>
            </a:r>
            <a:endParaRPr kumimoji="1" lang="ja-JP" altLang="en-US" sz="2000"/>
          </a:p>
        </p:txBody>
      </p:sp>
      <p:sp>
        <p:nvSpPr>
          <p:cNvPr id="20" name="Explosion 1 19">
            <a:extLst>
              <a:ext uri="{FF2B5EF4-FFF2-40B4-BE49-F238E27FC236}">
                <a16:creationId xmlns:a16="http://schemas.microsoft.com/office/drawing/2014/main" id="{76C4E964-E2C0-D74E-99A1-11583C191BFF}"/>
              </a:ext>
            </a:extLst>
          </p:cNvPr>
          <p:cNvSpPr/>
          <p:nvPr/>
        </p:nvSpPr>
        <p:spPr>
          <a:xfrm>
            <a:off x="6384610" y="5557017"/>
            <a:ext cx="521555" cy="402442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14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EE4A70-18CD-5BA2-7040-52DADA37A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/>
              <a:t>提案：</a:t>
            </a:r>
            <a:r>
              <a:rPr kumimoji="1" lang="en-US" altLang="ja-JP" b="1" dirty="0" err="1"/>
              <a:t>SNPmonitor</a:t>
            </a:r>
            <a:endParaRPr kumimoji="1" lang="ja-JP" altLang="en-US" b="1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5BBA7F-71EE-5F0F-DB2C-760DF15E6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JP" altLang="ja-JP" dirty="0"/>
              <a:t>AMD </a:t>
            </a:r>
            <a:r>
              <a:rPr lang="en-US" altLang="ja-JP" dirty="0"/>
              <a:t>SEV-SNP</a:t>
            </a:r>
            <a:r>
              <a:rPr lang="ja-JP" altLang="en-US"/>
              <a:t>で導入された</a:t>
            </a:r>
            <a:r>
              <a:rPr lang="en-US" altLang="ja-JP" dirty="0"/>
              <a:t>VM</a:t>
            </a:r>
            <a:r>
              <a:rPr lang="ja-JP" altLang="en-US"/>
              <a:t>特権レベル</a:t>
            </a:r>
            <a:r>
              <a:rPr lang="en-US" altLang="ja-JP" dirty="0"/>
              <a:t>(VMPL)</a:t>
            </a:r>
            <a:r>
              <a:rPr lang="ja-JP" altLang="en-US"/>
              <a:t>を用いてエージェントを保護</a:t>
            </a:r>
            <a:endParaRPr lang="en-US" altLang="ja-JP" dirty="0"/>
          </a:p>
          <a:p>
            <a:pPr lvl="1">
              <a:buClr>
                <a:schemeClr val="tx1"/>
              </a:buClr>
            </a:pPr>
            <a:r>
              <a:rPr lang="en-US" altLang="ja-JP" dirty="0"/>
              <a:t>VMPL</a:t>
            </a:r>
            <a:r>
              <a:rPr lang="ja-JP" altLang="en-US"/>
              <a:t>は機密</a:t>
            </a:r>
            <a:r>
              <a:rPr lang="en-US" altLang="ja-JP" dirty="0"/>
              <a:t>VM</a:t>
            </a:r>
            <a:r>
              <a:rPr lang="ja-JP" altLang="en-US"/>
              <a:t>のメモリを</a:t>
            </a:r>
            <a:r>
              <a:rPr lang="en-US" altLang="ja-JP" dirty="0"/>
              <a:t>4</a:t>
            </a:r>
            <a:r>
              <a:rPr lang="ja-JP" altLang="en-US"/>
              <a:t>つの特権レベルに分割する機能</a:t>
            </a:r>
            <a:endParaRPr kumimoji="1" lang="en-US" altLang="ja-JP" dirty="0"/>
          </a:p>
          <a:p>
            <a:pPr lvl="1">
              <a:buClr>
                <a:schemeClr val="tx1"/>
              </a:buClr>
            </a:pPr>
            <a:r>
              <a:rPr lang="ja-JP" altLang="en-US"/>
              <a:t>監視対象システムより高い特権レベルでエージェントを実行</a:t>
            </a:r>
            <a:endParaRPr lang="en-US" altLang="ja-JP" dirty="0"/>
          </a:p>
          <a:p>
            <a:pPr>
              <a:buClr>
                <a:schemeClr val="tx1"/>
              </a:buClr>
            </a:pPr>
            <a:r>
              <a:rPr lang="ja-JP" altLang="en-US"/>
              <a:t>安全性とシステム性能が両立できる</a:t>
            </a:r>
            <a:endParaRPr lang="en-US" altLang="ja-JP" dirty="0"/>
          </a:p>
          <a:p>
            <a:pPr lvl="1">
              <a:buClr>
                <a:schemeClr val="tx1"/>
              </a:buClr>
            </a:pPr>
            <a:r>
              <a:rPr lang="ja-JP" altLang="en-US"/>
              <a:t>システムに侵入されてもエージェントを無効化できない</a:t>
            </a:r>
            <a:endParaRPr lang="en-US" altLang="ja-JP" dirty="0"/>
          </a:p>
          <a:p>
            <a:pPr lvl="1">
              <a:buClr>
                <a:schemeClr val="tx1"/>
              </a:buClr>
            </a:pPr>
            <a:r>
              <a:rPr lang="ja-JP" altLang="en-US"/>
              <a:t>監視対象</a:t>
            </a:r>
            <a:r>
              <a:rPr lang="en-US" altLang="ja-JP" dirty="0"/>
              <a:t>VM</a:t>
            </a:r>
            <a:r>
              <a:rPr lang="ja-JP" altLang="en-US"/>
              <a:t>内に</a:t>
            </a:r>
            <a:r>
              <a:rPr lang="en-US" altLang="ja-JP" dirty="0"/>
              <a:t>VM</a:t>
            </a:r>
            <a:r>
              <a:rPr lang="ja-JP" altLang="en-US"/>
              <a:t>を作成するよりも性能がよい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444CCD-E861-4688-BE12-BED5ABDAB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1635-BFD2-7C4C-95CB-D069DE4CFEFB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13" name="角丸四角形 5">
            <a:extLst>
              <a:ext uri="{FF2B5EF4-FFF2-40B4-BE49-F238E27FC236}">
                <a16:creationId xmlns:a16="http://schemas.microsoft.com/office/drawing/2014/main" id="{C7177DC3-4A4F-2AEB-EA8D-85ED4A110D7E}"/>
              </a:ext>
            </a:extLst>
          </p:cNvPr>
          <p:cNvSpPr/>
          <p:nvPr/>
        </p:nvSpPr>
        <p:spPr>
          <a:xfrm>
            <a:off x="4119283" y="4806244"/>
            <a:ext cx="3228190" cy="168663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en-US" altLang="ja-JP" sz="2000" dirty="0">
              <a:solidFill>
                <a:schemeClr val="bg1"/>
              </a:solidFill>
            </a:endParaRPr>
          </a:p>
        </p:txBody>
      </p:sp>
      <p:sp>
        <p:nvSpPr>
          <p:cNvPr id="6" name="角丸四角形 11">
            <a:extLst>
              <a:ext uri="{FF2B5EF4-FFF2-40B4-BE49-F238E27FC236}">
                <a16:creationId xmlns:a16="http://schemas.microsoft.com/office/drawing/2014/main" id="{EF6E206A-2DA5-04C5-DDEE-963C564A4FE8}"/>
              </a:ext>
            </a:extLst>
          </p:cNvPr>
          <p:cNvSpPr/>
          <p:nvPr/>
        </p:nvSpPr>
        <p:spPr>
          <a:xfrm>
            <a:off x="4190855" y="5300912"/>
            <a:ext cx="2825794" cy="47712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2000">
              <a:solidFill>
                <a:schemeClr val="bg1"/>
              </a:solidFill>
            </a:endParaRPr>
          </a:p>
        </p:txBody>
      </p:sp>
      <p:sp>
        <p:nvSpPr>
          <p:cNvPr id="15" name="正方形/長方形 13">
            <a:extLst>
              <a:ext uri="{FF2B5EF4-FFF2-40B4-BE49-F238E27FC236}">
                <a16:creationId xmlns:a16="http://schemas.microsoft.com/office/drawing/2014/main" id="{7483FC56-961B-BD07-F193-3008A6B518F1}"/>
              </a:ext>
            </a:extLst>
          </p:cNvPr>
          <p:cNvSpPr/>
          <p:nvPr/>
        </p:nvSpPr>
        <p:spPr>
          <a:xfrm>
            <a:off x="5389739" y="5379061"/>
            <a:ext cx="1565360" cy="34198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solidFill>
                  <a:schemeClr val="bg1"/>
                </a:solidFill>
              </a:rPr>
              <a:t>システム</a:t>
            </a:r>
            <a:endParaRPr kumimoji="1" lang="ja-JP" altLang="en-US" sz="2000">
              <a:solidFill>
                <a:schemeClr val="bg1"/>
              </a:solidFill>
            </a:endParaRPr>
          </a:p>
        </p:txBody>
      </p:sp>
      <p:sp>
        <p:nvSpPr>
          <p:cNvPr id="8" name="角丸四角形 11">
            <a:extLst>
              <a:ext uri="{FF2B5EF4-FFF2-40B4-BE49-F238E27FC236}">
                <a16:creationId xmlns:a16="http://schemas.microsoft.com/office/drawing/2014/main" id="{686BF502-AA2C-493B-4740-C67EED983127}"/>
              </a:ext>
            </a:extLst>
          </p:cNvPr>
          <p:cNvSpPr/>
          <p:nvPr/>
        </p:nvSpPr>
        <p:spPr>
          <a:xfrm>
            <a:off x="4190855" y="5897066"/>
            <a:ext cx="2917878" cy="47712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2000">
              <a:solidFill>
                <a:schemeClr val="bg1"/>
              </a:solidFill>
            </a:endParaRPr>
          </a:p>
        </p:txBody>
      </p:sp>
      <p:sp>
        <p:nvSpPr>
          <p:cNvPr id="17" name="正方形/長方形 15">
            <a:extLst>
              <a:ext uri="{FF2B5EF4-FFF2-40B4-BE49-F238E27FC236}">
                <a16:creationId xmlns:a16="http://schemas.microsoft.com/office/drawing/2014/main" id="{EB283AF0-8C07-7E78-F3AB-920BB3EF6FDD}"/>
              </a:ext>
            </a:extLst>
          </p:cNvPr>
          <p:cNvSpPr/>
          <p:nvPr/>
        </p:nvSpPr>
        <p:spPr>
          <a:xfrm>
            <a:off x="5301577" y="5991470"/>
            <a:ext cx="1749947" cy="34198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solidFill>
                  <a:schemeClr val="bg1"/>
                </a:solidFill>
              </a:rPr>
              <a:t>エージェント</a:t>
            </a:r>
            <a:endParaRPr kumimoji="1" lang="ja-JP" altLang="en-US" sz="2000">
              <a:solidFill>
                <a:schemeClr val="bg1"/>
              </a:solidFill>
            </a:endParaRPr>
          </a:p>
        </p:txBody>
      </p:sp>
      <p:sp>
        <p:nvSpPr>
          <p:cNvPr id="18" name="テキスト ボックス 28">
            <a:extLst>
              <a:ext uri="{FF2B5EF4-FFF2-40B4-BE49-F238E27FC236}">
                <a16:creationId xmlns:a16="http://schemas.microsoft.com/office/drawing/2014/main" id="{3515FCF8-E838-955D-5E39-A2C499C5AEA2}"/>
              </a:ext>
            </a:extLst>
          </p:cNvPr>
          <p:cNvSpPr txBox="1"/>
          <p:nvPr/>
        </p:nvSpPr>
        <p:spPr>
          <a:xfrm>
            <a:off x="4207464" y="5966677"/>
            <a:ext cx="1291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</a:rPr>
              <a:t>VMPL0</a:t>
            </a:r>
            <a:endParaRPr kumimoji="1" lang="ja-JP" altLang="en-US" sz="2000">
              <a:solidFill>
                <a:schemeClr val="bg1"/>
              </a:solidFill>
            </a:endParaRPr>
          </a:p>
        </p:txBody>
      </p:sp>
      <p:sp>
        <p:nvSpPr>
          <p:cNvPr id="19" name="テキスト ボックス 29">
            <a:extLst>
              <a:ext uri="{FF2B5EF4-FFF2-40B4-BE49-F238E27FC236}">
                <a16:creationId xmlns:a16="http://schemas.microsoft.com/office/drawing/2014/main" id="{F367666B-8725-B331-61A6-B880BEEE7973}"/>
              </a:ext>
            </a:extLst>
          </p:cNvPr>
          <p:cNvSpPr txBox="1"/>
          <p:nvPr/>
        </p:nvSpPr>
        <p:spPr>
          <a:xfrm>
            <a:off x="4207464" y="5367748"/>
            <a:ext cx="1291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</a:rPr>
              <a:t>VMPL2</a:t>
            </a:r>
            <a:endParaRPr kumimoji="1" lang="ja-JP" altLang="en-US" sz="2000">
              <a:solidFill>
                <a:schemeClr val="bg1"/>
              </a:solidFill>
            </a:endParaRPr>
          </a:p>
        </p:txBody>
      </p:sp>
      <p:sp>
        <p:nvSpPr>
          <p:cNvPr id="9" name="矢印: 右カーブ 14">
            <a:extLst>
              <a:ext uri="{FF2B5EF4-FFF2-40B4-BE49-F238E27FC236}">
                <a16:creationId xmlns:a16="http://schemas.microsoft.com/office/drawing/2014/main" id="{B1D3B5F4-08E5-6B8E-FB81-F23DC10DF09F}"/>
              </a:ext>
            </a:extLst>
          </p:cNvPr>
          <p:cNvSpPr/>
          <p:nvPr/>
        </p:nvSpPr>
        <p:spPr>
          <a:xfrm flipH="1">
            <a:off x="7053345" y="5459388"/>
            <a:ext cx="854159" cy="896962"/>
          </a:xfrm>
          <a:prstGeom prst="curved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solidFill>
                <a:schemeClr val="tx1"/>
              </a:solidFill>
            </a:endParaRPr>
          </a:p>
        </p:txBody>
      </p:sp>
      <p:sp>
        <p:nvSpPr>
          <p:cNvPr id="10" name="乗算記号 15">
            <a:extLst>
              <a:ext uri="{FF2B5EF4-FFF2-40B4-BE49-F238E27FC236}">
                <a16:creationId xmlns:a16="http://schemas.microsoft.com/office/drawing/2014/main" id="{2B6B6E6C-6F4B-080A-11B8-C6380391492E}"/>
              </a:ext>
            </a:extLst>
          </p:cNvPr>
          <p:cNvSpPr/>
          <p:nvPr/>
        </p:nvSpPr>
        <p:spPr>
          <a:xfrm>
            <a:off x="7498667" y="5459388"/>
            <a:ext cx="745066" cy="78163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C9578C7-34CE-BC06-3E51-2CC646CBEDA3}"/>
              </a:ext>
            </a:extLst>
          </p:cNvPr>
          <p:cNvSpPr txBox="1"/>
          <p:nvPr/>
        </p:nvSpPr>
        <p:spPr>
          <a:xfrm>
            <a:off x="4802044" y="4876009"/>
            <a:ext cx="1862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>
                <a:solidFill>
                  <a:schemeClr val="bg1"/>
                </a:solidFill>
              </a:rPr>
              <a:t>監視対象</a:t>
            </a:r>
            <a:r>
              <a:rPr lang="en-US" altLang="ja-JP" sz="2000" dirty="0">
                <a:solidFill>
                  <a:schemeClr val="bg1"/>
                </a:solidFill>
              </a:rPr>
              <a:t>VM</a:t>
            </a:r>
            <a:endParaRPr kumimoji="1" lang="ja-JP" alt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517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57D4ED-0DB9-9AC6-48B4-A98150DA1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/>
              <a:t>エージェントの呼び出し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7ACB96-F70D-5F83-925B-8FDB45AFB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IDS</a:t>
            </a:r>
            <a:r>
              <a:rPr lang="ja-JP" altLang="en-US"/>
              <a:t>はシステム内のプロキシ経由でエージェントを呼び出す</a:t>
            </a:r>
            <a:endParaRPr lang="en-US" altLang="ja-JP" dirty="0"/>
          </a:p>
          <a:p>
            <a:pPr lvl="1"/>
            <a:r>
              <a:rPr lang="en-US" altLang="ja-JP" dirty="0"/>
              <a:t>VM</a:t>
            </a:r>
            <a:r>
              <a:rPr lang="ja-JP" altLang="en-US"/>
              <a:t>の仮想ネットワークを用いてプロキシと通信</a:t>
            </a:r>
            <a:endParaRPr lang="en-US" altLang="ja-JP" dirty="0"/>
          </a:p>
          <a:p>
            <a:pPr lvl="1"/>
            <a:r>
              <a:rPr lang="ja-JP" altLang="en-US"/>
              <a:t>プロキシは</a:t>
            </a:r>
            <a:r>
              <a:rPr lang="en-US" altLang="ja-JP" dirty="0"/>
              <a:t>OS</a:t>
            </a:r>
            <a:r>
              <a:rPr lang="ja-JP" altLang="en-US"/>
              <a:t>経由でハイパーバイザを呼び出す</a:t>
            </a:r>
            <a:endParaRPr lang="en-US" altLang="ja-JP" dirty="0"/>
          </a:p>
          <a:p>
            <a:pPr lvl="1"/>
            <a:r>
              <a:rPr lang="ja-JP" altLang="en-US"/>
              <a:t>ハイパーバイザは</a:t>
            </a:r>
            <a:r>
              <a:rPr lang="en-US" altLang="ja-JP" dirty="0"/>
              <a:t>VMPL</a:t>
            </a:r>
            <a:r>
              <a:rPr lang="ja-JP" altLang="en-US"/>
              <a:t>を切り替えてエージェントを実行</a:t>
            </a:r>
            <a:endParaRPr lang="en-US" altLang="ja-JP" dirty="0"/>
          </a:p>
          <a:p>
            <a:r>
              <a:rPr lang="en-JP" altLang="ja-JP" dirty="0"/>
              <a:t>IDS</a:t>
            </a:r>
            <a:r>
              <a:rPr lang="ja-JP" altLang="en-US"/>
              <a:t>とエージェントは共有メモリを用いて通信</a:t>
            </a:r>
            <a:endParaRPr lang="en-JP" altLang="ja-JP" dirty="0"/>
          </a:p>
          <a:p>
            <a:pPr lvl="1"/>
            <a:r>
              <a:rPr lang="ja-JP" altLang="en-US"/>
              <a:t>メモリアドレスを渡し、対応するメモリデータを受け取る</a:t>
            </a:r>
            <a:endParaRPr lang="en-US" altLang="ja-JP" dirty="0"/>
          </a:p>
        </p:txBody>
      </p:sp>
      <p:sp>
        <p:nvSpPr>
          <p:cNvPr id="25" name="スライド番号プレースホルダー 24">
            <a:extLst>
              <a:ext uri="{FF2B5EF4-FFF2-40B4-BE49-F238E27FC236}">
                <a16:creationId xmlns:a16="http://schemas.microsoft.com/office/drawing/2014/main" id="{AE9CB7D0-4AAC-A89C-C300-D88110541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1635-BFD2-7C4C-95CB-D069DE4CFEFB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E5858BE7-1B33-8553-2F6D-AD33A6414094}"/>
              </a:ext>
            </a:extLst>
          </p:cNvPr>
          <p:cNvSpPr/>
          <p:nvPr/>
        </p:nvSpPr>
        <p:spPr>
          <a:xfrm>
            <a:off x="5154093" y="4261058"/>
            <a:ext cx="3971737" cy="1761620"/>
          </a:xfrm>
          <a:prstGeom prst="roundRect">
            <a:avLst>
              <a:gd name="adj" fmla="val 933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en-US" altLang="ja-JP" sz="20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E51F91A7-797E-84EE-544E-E80B6EA5EE2F}"/>
              </a:ext>
            </a:extLst>
          </p:cNvPr>
          <p:cNvSpPr/>
          <p:nvPr/>
        </p:nvSpPr>
        <p:spPr>
          <a:xfrm>
            <a:off x="2402562" y="4389048"/>
            <a:ext cx="1376787" cy="92517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en-US" altLang="ja-JP" sz="20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05C7388-A2D5-BBBF-7412-FF8E1ACD4764}"/>
              </a:ext>
            </a:extLst>
          </p:cNvPr>
          <p:cNvSpPr/>
          <p:nvPr/>
        </p:nvSpPr>
        <p:spPr>
          <a:xfrm>
            <a:off x="2730651" y="4574701"/>
            <a:ext cx="665491" cy="34198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latin typeface="Yu Gothic" panose="020B0400000000000000" pitchFamily="34" charset="-128"/>
                <a:ea typeface="Yu Gothic" panose="020B0400000000000000" pitchFamily="34" charset="-128"/>
              </a:rPr>
              <a:t>IDS</a:t>
            </a:r>
            <a:endParaRPr kumimoji="1" lang="ja-JP" altLang="en-US" sz="200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4" name="角丸四角形 13">
            <a:extLst>
              <a:ext uri="{FF2B5EF4-FFF2-40B4-BE49-F238E27FC236}">
                <a16:creationId xmlns:a16="http://schemas.microsoft.com/office/drawing/2014/main" id="{65469C91-A45B-C16B-AF80-CF368D682FFD}"/>
              </a:ext>
            </a:extLst>
          </p:cNvPr>
          <p:cNvSpPr/>
          <p:nvPr/>
        </p:nvSpPr>
        <p:spPr>
          <a:xfrm>
            <a:off x="5197712" y="4462276"/>
            <a:ext cx="3092304" cy="923984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200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DF08B138-7C24-4DD4-EC4F-4EBE78971EFB}"/>
              </a:ext>
            </a:extLst>
          </p:cNvPr>
          <p:cNvSpPr/>
          <p:nvPr/>
        </p:nvSpPr>
        <p:spPr>
          <a:xfrm>
            <a:off x="6128711" y="5441286"/>
            <a:ext cx="2948466" cy="545284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200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B5CE4FE-70BD-88E4-0EB9-31B8C0477D56}"/>
              </a:ext>
            </a:extLst>
          </p:cNvPr>
          <p:cNvSpPr/>
          <p:nvPr/>
        </p:nvSpPr>
        <p:spPr>
          <a:xfrm>
            <a:off x="6279002" y="5514600"/>
            <a:ext cx="1749947" cy="34198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latin typeface="Yu Gothic" panose="020B0400000000000000" pitchFamily="34" charset="-128"/>
                <a:ea typeface="Yu Gothic" panose="020B0400000000000000" pitchFamily="34" charset="-128"/>
              </a:rPr>
              <a:t>エージェント</a:t>
            </a:r>
            <a:endParaRPr kumimoji="1" lang="ja-JP" altLang="en-US" sz="200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DBA2F00-DF3C-F158-9C80-76C2DD06C862}"/>
              </a:ext>
            </a:extLst>
          </p:cNvPr>
          <p:cNvSpPr txBox="1"/>
          <p:nvPr/>
        </p:nvSpPr>
        <p:spPr>
          <a:xfrm>
            <a:off x="8020533" y="5497909"/>
            <a:ext cx="1056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VMPL0</a:t>
            </a:r>
            <a:endParaRPr kumimoji="1" lang="ja-JP" altLang="en-US" sz="200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7AEB239-1275-9B4B-6ECE-D759E378F3DC}"/>
              </a:ext>
            </a:extLst>
          </p:cNvPr>
          <p:cNvSpPr txBox="1"/>
          <p:nvPr/>
        </p:nvSpPr>
        <p:spPr>
          <a:xfrm>
            <a:off x="7137277" y="4724213"/>
            <a:ext cx="1291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VMPL</a:t>
            </a:r>
            <a:r>
              <a:rPr lang="en-US" altLang="ja-JP" sz="20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endParaRPr kumimoji="1" lang="ja-JP" altLang="en-US" sz="200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3C67BE82-B048-B4A8-9D2B-FF1565B2B970}"/>
              </a:ext>
            </a:extLst>
          </p:cNvPr>
          <p:cNvSpPr/>
          <p:nvPr/>
        </p:nvSpPr>
        <p:spPr>
          <a:xfrm>
            <a:off x="5453402" y="4590616"/>
            <a:ext cx="1196353" cy="33613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プロキシ</a:t>
            </a:r>
          </a:p>
        </p:txBody>
      </p:sp>
      <p:sp>
        <p:nvSpPr>
          <p:cNvPr id="23" name="下矢印 22">
            <a:extLst>
              <a:ext uri="{FF2B5EF4-FFF2-40B4-BE49-F238E27FC236}">
                <a16:creationId xmlns:a16="http://schemas.microsoft.com/office/drawing/2014/main" id="{EE1767BE-9C27-024B-88FE-5BCFAB0BB4D1}"/>
              </a:ext>
            </a:extLst>
          </p:cNvPr>
          <p:cNvSpPr/>
          <p:nvPr/>
        </p:nvSpPr>
        <p:spPr>
          <a:xfrm>
            <a:off x="5641615" y="4917846"/>
            <a:ext cx="449174" cy="1206950"/>
          </a:xfrm>
          <a:prstGeom prst="downArrow">
            <a:avLst>
              <a:gd name="adj1" fmla="val 34425"/>
              <a:gd name="adj2" fmla="val 5155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AF70D5C-A5B4-A808-4FFB-1049B7970B8D}"/>
              </a:ext>
            </a:extLst>
          </p:cNvPr>
          <p:cNvSpPr txBox="1"/>
          <p:nvPr/>
        </p:nvSpPr>
        <p:spPr>
          <a:xfrm>
            <a:off x="4073258" y="4854998"/>
            <a:ext cx="69762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2000">
                <a:latin typeface="Yu Gothic" panose="020B0400000000000000" pitchFamily="34" charset="-128"/>
                <a:ea typeface="Yu Gothic" panose="020B0400000000000000" pitchFamily="34" charset="-128"/>
              </a:rPr>
              <a:t>要求</a:t>
            </a:r>
            <a:endParaRPr lang="en-US" altLang="ja-JP" sz="20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9" name="下矢印 28">
            <a:extLst>
              <a:ext uri="{FF2B5EF4-FFF2-40B4-BE49-F238E27FC236}">
                <a16:creationId xmlns:a16="http://schemas.microsoft.com/office/drawing/2014/main" id="{A9631BA4-A2CD-9454-E698-D83EB3B31AAF}"/>
              </a:ext>
            </a:extLst>
          </p:cNvPr>
          <p:cNvSpPr/>
          <p:nvPr/>
        </p:nvSpPr>
        <p:spPr>
          <a:xfrm rot="16200000">
            <a:off x="4196906" y="3730532"/>
            <a:ext cx="449174" cy="2050703"/>
          </a:xfrm>
          <a:prstGeom prst="downArrow">
            <a:avLst>
              <a:gd name="adj1" fmla="val 34425"/>
              <a:gd name="adj2" fmla="val 5155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5AF274E-D04B-ABD8-8AC5-AED037A61932}"/>
              </a:ext>
            </a:extLst>
          </p:cNvPr>
          <p:cNvSpPr txBox="1"/>
          <p:nvPr/>
        </p:nvSpPr>
        <p:spPr>
          <a:xfrm>
            <a:off x="1193527" y="4507668"/>
            <a:ext cx="1118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latin typeface="Yu Gothic" panose="020B0400000000000000" pitchFamily="34" charset="-128"/>
                <a:ea typeface="Yu Gothic" panose="020B0400000000000000" pitchFamily="34" charset="-128"/>
              </a:rPr>
              <a:t>IDS </a:t>
            </a:r>
            <a:r>
              <a:rPr lang="en-US" altLang="ja-JP" sz="2000" dirty="0">
                <a:latin typeface="Yu Gothic" panose="020B0400000000000000" pitchFamily="34" charset="-128"/>
                <a:ea typeface="Yu Gothic" panose="020B0400000000000000" pitchFamily="34" charset="-128"/>
              </a:rPr>
              <a:t>VM</a:t>
            </a:r>
            <a:endParaRPr kumimoji="1" lang="ja-JP" altLang="en-US" sz="200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1F61F2C-E4A8-DAB2-FD87-BDEF17B93062}"/>
              </a:ext>
            </a:extLst>
          </p:cNvPr>
          <p:cNvSpPr txBox="1"/>
          <p:nvPr/>
        </p:nvSpPr>
        <p:spPr>
          <a:xfrm>
            <a:off x="8965976" y="4521127"/>
            <a:ext cx="1382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>
                <a:latin typeface="Yu Gothic" panose="020B0400000000000000" pitchFamily="34" charset="-128"/>
                <a:ea typeface="Yu Gothic" panose="020B0400000000000000" pitchFamily="34" charset="-128"/>
              </a:rPr>
              <a:t>監視対象</a:t>
            </a:r>
            <a:endParaRPr kumimoji="1" lang="en-US" altLang="ja-JP" sz="20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kumimoji="1" lang="en-US" altLang="ja-JP" sz="2000" dirty="0">
                <a:latin typeface="Yu Gothic" panose="020B0400000000000000" pitchFamily="34" charset="-128"/>
                <a:ea typeface="Yu Gothic" panose="020B0400000000000000" pitchFamily="34" charset="-128"/>
              </a:rPr>
              <a:t>VM</a:t>
            </a:r>
            <a:endParaRPr kumimoji="1" lang="ja-JP" altLang="en-US" sz="200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05A47692-4DB6-69E2-58F4-C5971CE19952}"/>
              </a:ext>
            </a:extLst>
          </p:cNvPr>
          <p:cNvSpPr/>
          <p:nvPr/>
        </p:nvSpPr>
        <p:spPr>
          <a:xfrm>
            <a:off x="2118449" y="5812686"/>
            <a:ext cx="1884345" cy="3525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latin typeface="Yu Gothic" panose="020B0400000000000000" pitchFamily="34" charset="-128"/>
                <a:ea typeface="Yu Gothic" panose="020B0400000000000000" pitchFamily="34" charset="-128"/>
              </a:rPr>
              <a:t>共有</a:t>
            </a:r>
            <a:r>
              <a:rPr kumimoji="1" lang="ja-JP" altLang="en-US" sz="2000">
                <a:latin typeface="Yu Gothic" panose="020B0400000000000000" pitchFamily="34" charset="-128"/>
                <a:ea typeface="Yu Gothic" panose="020B0400000000000000" pitchFamily="34" charset="-128"/>
              </a:rPr>
              <a:t>メモリ</a:t>
            </a: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6A21573C-F2B5-2C1E-BDFF-1C43773CDA54}"/>
              </a:ext>
            </a:extLst>
          </p:cNvPr>
          <p:cNvCxnSpPr>
            <a:cxnSpLocks/>
            <a:stCxn id="13" idx="2"/>
            <a:endCxn id="32" idx="0"/>
          </p:cNvCxnSpPr>
          <p:nvPr/>
        </p:nvCxnSpPr>
        <p:spPr>
          <a:xfrm flipH="1">
            <a:off x="3060622" y="4916682"/>
            <a:ext cx="2775" cy="896004"/>
          </a:xfrm>
          <a:prstGeom prst="straightConnector1">
            <a:avLst/>
          </a:prstGeom>
          <a:ln w="57150">
            <a:headEnd w="med" len="med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320AD20-B20E-2713-8635-C56B1C2FAA9D}"/>
              </a:ext>
            </a:extLst>
          </p:cNvPr>
          <p:cNvSpPr txBox="1"/>
          <p:nvPr/>
        </p:nvSpPr>
        <p:spPr>
          <a:xfrm>
            <a:off x="2198846" y="6365034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Yu Gothic" panose="020B0400000000000000" pitchFamily="34" charset="-128"/>
                <a:ea typeface="Yu Gothic" panose="020B0400000000000000" pitchFamily="34" charset="-128"/>
              </a:rPr>
              <a:t>メモリデータ</a:t>
            </a:r>
          </a:p>
        </p:txBody>
      </p:sp>
      <p:sp>
        <p:nvSpPr>
          <p:cNvPr id="4" name="角丸四角形 13">
            <a:extLst>
              <a:ext uri="{FF2B5EF4-FFF2-40B4-BE49-F238E27FC236}">
                <a16:creationId xmlns:a16="http://schemas.microsoft.com/office/drawing/2014/main" id="{907810CD-3482-F75E-B3AC-36262A45A27B}"/>
              </a:ext>
            </a:extLst>
          </p:cNvPr>
          <p:cNvSpPr/>
          <p:nvPr/>
        </p:nvSpPr>
        <p:spPr>
          <a:xfrm>
            <a:off x="5170830" y="6138317"/>
            <a:ext cx="4385173" cy="400595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ハイパーバイザ</a:t>
            </a:r>
            <a:endParaRPr kumimoji="1" lang="ja-JP" altLang="en-US" sz="200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2" name="下矢印 22">
            <a:extLst>
              <a:ext uri="{FF2B5EF4-FFF2-40B4-BE49-F238E27FC236}">
                <a16:creationId xmlns:a16="http://schemas.microsoft.com/office/drawing/2014/main" id="{6BDF1EB5-3CF3-00C5-8347-B0C44E708A98}"/>
              </a:ext>
            </a:extLst>
          </p:cNvPr>
          <p:cNvSpPr/>
          <p:nvPr/>
        </p:nvSpPr>
        <p:spPr>
          <a:xfrm rot="10800000">
            <a:off x="7327231" y="5856579"/>
            <a:ext cx="449174" cy="284245"/>
          </a:xfrm>
          <a:prstGeom prst="downArrow">
            <a:avLst>
              <a:gd name="adj1" fmla="val 34425"/>
              <a:gd name="adj2" fmla="val 5155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cxnSp>
        <p:nvCxnSpPr>
          <p:cNvPr id="36" name="曲線コネクタ 35">
            <a:extLst>
              <a:ext uri="{FF2B5EF4-FFF2-40B4-BE49-F238E27FC236}">
                <a16:creationId xmlns:a16="http://schemas.microsoft.com/office/drawing/2014/main" id="{5D65DA7A-4CDC-FFB7-E7E8-DD50C0A22DFF}"/>
              </a:ext>
            </a:extLst>
          </p:cNvPr>
          <p:cNvCxnSpPr>
            <a:stCxn id="16" idx="2"/>
            <a:endCxn id="32" idx="2"/>
          </p:cNvCxnSpPr>
          <p:nvPr/>
        </p:nvCxnSpPr>
        <p:spPr>
          <a:xfrm rot="5400000">
            <a:off x="4952961" y="3964242"/>
            <a:ext cx="308677" cy="4093354"/>
          </a:xfrm>
          <a:prstGeom prst="curvedConnector3">
            <a:avLst>
              <a:gd name="adj1" fmla="val 174058"/>
            </a:avLst>
          </a:prstGeom>
          <a:ln w="57150">
            <a:solidFill>
              <a:schemeClr val="accent2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4">
            <a:extLst>
              <a:ext uri="{FF2B5EF4-FFF2-40B4-BE49-F238E27FC236}">
                <a16:creationId xmlns:a16="http://schemas.microsoft.com/office/drawing/2014/main" id="{322C4281-52AE-E2F6-8D56-8ADA916B5028}"/>
              </a:ext>
            </a:extLst>
          </p:cNvPr>
          <p:cNvSpPr txBox="1"/>
          <p:nvPr/>
        </p:nvSpPr>
        <p:spPr>
          <a:xfrm>
            <a:off x="1797268" y="537058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Yu Gothic" panose="020B0400000000000000" pitchFamily="34" charset="-128"/>
                <a:ea typeface="Yu Gothic" panose="020B0400000000000000" pitchFamily="34" charset="-128"/>
              </a:rPr>
              <a:t>アドレス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7CF6C3C-C598-382A-FA60-8AC8830D42A2}"/>
              </a:ext>
            </a:extLst>
          </p:cNvPr>
          <p:cNvSpPr/>
          <p:nvPr/>
        </p:nvSpPr>
        <p:spPr>
          <a:xfrm>
            <a:off x="5419391" y="4999299"/>
            <a:ext cx="1630195" cy="31685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OS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0F578E-7667-37FD-2FE1-58EAB8EFA0C7}"/>
              </a:ext>
            </a:extLst>
          </p:cNvPr>
          <p:cNvSpPr txBox="1"/>
          <p:nvPr/>
        </p:nvSpPr>
        <p:spPr>
          <a:xfrm>
            <a:off x="-107576" y="58629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227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9" grpId="0" animBg="1"/>
      <p:bldP spid="35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4BFF72-CF23-5D8C-7075-8D1AE9CEF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エージェントによる</a:t>
            </a:r>
            <a:r>
              <a:rPr kumimoji="1" lang="ja-JP" altLang="en-US" b="1"/>
              <a:t>メモリデータの取得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5DDF84-7180-AF99-8389-9FE4588C4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JP" altLang="ja-JP" dirty="0"/>
              <a:t>IDS</a:t>
            </a:r>
            <a:r>
              <a:rPr kumimoji="1" lang="ja-JP" altLang="en-JP"/>
              <a:t>から</a:t>
            </a:r>
            <a:r>
              <a:rPr kumimoji="1" lang="ja-JP" altLang="en-US"/>
              <a:t>渡された仮想アドレスを物理アドレスに変換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OS</a:t>
            </a:r>
            <a:r>
              <a:rPr kumimoji="1" lang="ja-JP" altLang="en-US"/>
              <a:t>実行時のレジスタの値から変換用のページテーブルを特定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OS</a:t>
            </a:r>
            <a:r>
              <a:rPr kumimoji="1" lang="ja-JP" altLang="en-US"/>
              <a:t>の</a:t>
            </a:r>
            <a:r>
              <a:rPr kumimoji="1" lang="ja-JP" altLang="en-JP"/>
              <a:t>レジスタ</a:t>
            </a:r>
            <a:r>
              <a:rPr lang="ja-JP" altLang="en-US"/>
              <a:t>の値は</a:t>
            </a:r>
            <a:r>
              <a:rPr kumimoji="1" lang="ja-JP" altLang="en-US"/>
              <a:t>レジスタ保存</a:t>
            </a:r>
            <a:r>
              <a:rPr lang="ja-JP" altLang="en-US"/>
              <a:t>領域から取得</a:t>
            </a:r>
            <a:endParaRPr kumimoji="1" lang="en-US" altLang="ja-JP" dirty="0"/>
          </a:p>
          <a:p>
            <a:r>
              <a:rPr lang="ja-JP" altLang="en-US"/>
              <a:t>物理アドレスに対応する</a:t>
            </a:r>
            <a:r>
              <a:rPr kumimoji="1" lang="ja-JP" altLang="en-US"/>
              <a:t>メモリデータを取得</a:t>
            </a:r>
            <a:endParaRPr kumimoji="1" lang="en-US" altLang="ja-JP" dirty="0"/>
          </a:p>
          <a:p>
            <a:pPr lvl="1"/>
            <a:r>
              <a:rPr lang="ja-JP" altLang="en-US"/>
              <a:t>物理アドレスを自身のページテーブルに登録してアクセス</a:t>
            </a:r>
            <a:endParaRPr lang="en-US" altLang="ja-JP" dirty="0"/>
          </a:p>
          <a:p>
            <a:pPr lvl="1"/>
            <a:r>
              <a:rPr lang="ja-JP" altLang="en-US"/>
              <a:t>取得したメモリデータを</a:t>
            </a:r>
            <a:r>
              <a:rPr kumimoji="1" lang="ja-JP" altLang="en-US"/>
              <a:t>共有</a:t>
            </a:r>
            <a:r>
              <a:rPr lang="ja-JP" altLang="en-US"/>
              <a:t>メモリにコピー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18" name="スライド番号プレースホルダー 17">
            <a:extLst>
              <a:ext uri="{FF2B5EF4-FFF2-40B4-BE49-F238E27FC236}">
                <a16:creationId xmlns:a16="http://schemas.microsoft.com/office/drawing/2014/main" id="{05FEE75E-3D3F-5FB0-8125-F710D4932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1635-BFD2-7C4C-95CB-D069DE4CFEFB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4763405-0555-6400-64B8-035246D55DFF}"/>
              </a:ext>
            </a:extLst>
          </p:cNvPr>
          <p:cNvSpPr txBox="1"/>
          <p:nvPr/>
        </p:nvSpPr>
        <p:spPr>
          <a:xfrm>
            <a:off x="3935696" y="5255727"/>
            <a:ext cx="1291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</a:rPr>
              <a:t>VPML0</a:t>
            </a:r>
            <a:endParaRPr kumimoji="1" lang="ja-JP" altLang="en-US" sz="2000">
              <a:solidFill>
                <a:schemeClr val="bg1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56B5F1E-6FBB-A68A-8048-ABF2DBFC8B0A}"/>
              </a:ext>
            </a:extLst>
          </p:cNvPr>
          <p:cNvSpPr txBox="1"/>
          <p:nvPr/>
        </p:nvSpPr>
        <p:spPr>
          <a:xfrm>
            <a:off x="3935696" y="4514705"/>
            <a:ext cx="1291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</a:rPr>
              <a:t>VPML3</a:t>
            </a:r>
            <a:endParaRPr kumimoji="1" lang="ja-JP" altLang="en-US" sz="2000">
              <a:solidFill>
                <a:schemeClr val="bg1"/>
              </a:solidFill>
            </a:endParaRPr>
          </a:p>
        </p:txBody>
      </p:sp>
      <p:sp>
        <p:nvSpPr>
          <p:cNvPr id="36" name="角丸四角形 5">
            <a:extLst>
              <a:ext uri="{FF2B5EF4-FFF2-40B4-BE49-F238E27FC236}">
                <a16:creationId xmlns:a16="http://schemas.microsoft.com/office/drawing/2014/main" id="{67BDEDBF-5D7F-97BC-089E-26FEA9115A17}"/>
              </a:ext>
            </a:extLst>
          </p:cNvPr>
          <p:cNvSpPr/>
          <p:nvPr/>
        </p:nvSpPr>
        <p:spPr>
          <a:xfrm>
            <a:off x="1904414" y="4378091"/>
            <a:ext cx="8383171" cy="197825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2000"/>
              <a:t>監視対象</a:t>
            </a:r>
            <a:r>
              <a:rPr kumimoji="1" lang="en-US" altLang="ja-JP" sz="2000" dirty="0"/>
              <a:t>VM</a:t>
            </a:r>
          </a:p>
        </p:txBody>
      </p:sp>
      <p:sp>
        <p:nvSpPr>
          <p:cNvPr id="37" name="角丸四角形 12">
            <a:extLst>
              <a:ext uri="{FF2B5EF4-FFF2-40B4-BE49-F238E27FC236}">
                <a16:creationId xmlns:a16="http://schemas.microsoft.com/office/drawing/2014/main" id="{00E83716-28F1-34CC-5D68-80A5686C6380}"/>
              </a:ext>
            </a:extLst>
          </p:cNvPr>
          <p:cNvSpPr/>
          <p:nvPr/>
        </p:nvSpPr>
        <p:spPr>
          <a:xfrm>
            <a:off x="2007993" y="4854831"/>
            <a:ext cx="6154496" cy="659968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2000">
              <a:solidFill>
                <a:schemeClr val="bg1"/>
              </a:solidFill>
            </a:endParaRPr>
          </a:p>
        </p:txBody>
      </p:sp>
      <p:sp>
        <p:nvSpPr>
          <p:cNvPr id="38" name="正方形/長方形 13">
            <a:extLst>
              <a:ext uri="{FF2B5EF4-FFF2-40B4-BE49-F238E27FC236}">
                <a16:creationId xmlns:a16="http://schemas.microsoft.com/office/drawing/2014/main" id="{9B7A9818-82C8-7705-D040-8B84A1E0BEDB}"/>
              </a:ext>
            </a:extLst>
          </p:cNvPr>
          <p:cNvSpPr/>
          <p:nvPr/>
        </p:nvSpPr>
        <p:spPr>
          <a:xfrm>
            <a:off x="3373024" y="5012104"/>
            <a:ext cx="1565360" cy="34198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</a:rPr>
              <a:t>OS</a:t>
            </a:r>
            <a:endParaRPr kumimoji="1" lang="ja-JP" altLang="en-US" sz="2000">
              <a:solidFill>
                <a:schemeClr val="bg1"/>
              </a:solidFill>
            </a:endParaRPr>
          </a:p>
        </p:txBody>
      </p:sp>
      <p:sp>
        <p:nvSpPr>
          <p:cNvPr id="14" name="角丸四角形 12">
            <a:extLst>
              <a:ext uri="{FF2B5EF4-FFF2-40B4-BE49-F238E27FC236}">
                <a16:creationId xmlns:a16="http://schemas.microsoft.com/office/drawing/2014/main" id="{0758F174-EB53-74A4-5185-1DAF3611B1C6}"/>
              </a:ext>
            </a:extLst>
          </p:cNvPr>
          <p:cNvSpPr/>
          <p:nvPr/>
        </p:nvSpPr>
        <p:spPr>
          <a:xfrm>
            <a:off x="2007993" y="5578463"/>
            <a:ext cx="6621640" cy="659968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2000">
              <a:solidFill>
                <a:schemeClr val="bg1"/>
              </a:solidFill>
            </a:endParaRPr>
          </a:p>
        </p:txBody>
      </p:sp>
      <p:sp>
        <p:nvSpPr>
          <p:cNvPr id="40" name="正方形/長方形 15">
            <a:extLst>
              <a:ext uri="{FF2B5EF4-FFF2-40B4-BE49-F238E27FC236}">
                <a16:creationId xmlns:a16="http://schemas.microsoft.com/office/drawing/2014/main" id="{357A4A2B-ED55-2A4C-E182-BD8D68A80C94}"/>
              </a:ext>
            </a:extLst>
          </p:cNvPr>
          <p:cNvSpPr/>
          <p:nvPr/>
        </p:nvSpPr>
        <p:spPr>
          <a:xfrm>
            <a:off x="3188437" y="5771953"/>
            <a:ext cx="1749947" cy="34198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/>
              <a:t>エージェント</a:t>
            </a:r>
            <a:endParaRPr kumimoji="1" lang="ja-JP" altLang="en-US" sz="2000"/>
          </a:p>
        </p:txBody>
      </p:sp>
      <p:sp>
        <p:nvSpPr>
          <p:cNvPr id="41" name="テキスト ボックス 28">
            <a:extLst>
              <a:ext uri="{FF2B5EF4-FFF2-40B4-BE49-F238E27FC236}">
                <a16:creationId xmlns:a16="http://schemas.microsoft.com/office/drawing/2014/main" id="{EB9803A6-D612-B3E9-4A4D-08328A44829E}"/>
              </a:ext>
            </a:extLst>
          </p:cNvPr>
          <p:cNvSpPr txBox="1"/>
          <p:nvPr/>
        </p:nvSpPr>
        <p:spPr>
          <a:xfrm>
            <a:off x="1992596" y="5735787"/>
            <a:ext cx="1291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</a:rPr>
              <a:t>VMPL0</a:t>
            </a:r>
            <a:endParaRPr kumimoji="1" lang="ja-JP" altLang="en-US" sz="2000">
              <a:solidFill>
                <a:schemeClr val="bg1"/>
              </a:solidFill>
            </a:endParaRPr>
          </a:p>
        </p:txBody>
      </p:sp>
      <p:sp>
        <p:nvSpPr>
          <p:cNvPr id="42" name="テキスト ボックス 29">
            <a:extLst>
              <a:ext uri="{FF2B5EF4-FFF2-40B4-BE49-F238E27FC236}">
                <a16:creationId xmlns:a16="http://schemas.microsoft.com/office/drawing/2014/main" id="{4DBAF6D0-ACEF-B7E3-7354-96E8FCC54232}"/>
              </a:ext>
            </a:extLst>
          </p:cNvPr>
          <p:cNvSpPr txBox="1"/>
          <p:nvPr/>
        </p:nvSpPr>
        <p:spPr>
          <a:xfrm>
            <a:off x="2007993" y="5010842"/>
            <a:ext cx="1291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</a:rPr>
              <a:t>VMPL2</a:t>
            </a:r>
            <a:endParaRPr kumimoji="1" lang="ja-JP" altLang="en-US" sz="2000">
              <a:solidFill>
                <a:schemeClr val="bg1"/>
              </a:solidFill>
            </a:endParaRPr>
          </a:p>
        </p:txBody>
      </p:sp>
      <p:sp>
        <p:nvSpPr>
          <p:cNvPr id="43" name="Rectangle 25">
            <a:extLst>
              <a:ext uri="{FF2B5EF4-FFF2-40B4-BE49-F238E27FC236}">
                <a16:creationId xmlns:a16="http://schemas.microsoft.com/office/drawing/2014/main" id="{272A31DF-9DD4-402E-766E-A8FAD36F3DFC}"/>
              </a:ext>
            </a:extLst>
          </p:cNvPr>
          <p:cNvSpPr/>
          <p:nvPr/>
        </p:nvSpPr>
        <p:spPr>
          <a:xfrm>
            <a:off x="8397381" y="4948440"/>
            <a:ext cx="1291904" cy="5993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chemeClr val="tx1"/>
                </a:solidFill>
              </a:rPr>
              <a:t>レジスタ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>
                <a:solidFill>
                  <a:schemeClr val="tx1"/>
                </a:solidFill>
              </a:rPr>
              <a:t>保存領域</a:t>
            </a:r>
            <a:endParaRPr lang="en-JP" dirty="0">
              <a:solidFill>
                <a:schemeClr val="tx1"/>
              </a:solidFill>
            </a:endParaRPr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02791464-7CA2-561A-91D7-825460160168}"/>
              </a:ext>
            </a:extLst>
          </p:cNvPr>
          <p:cNvSpPr/>
          <p:nvPr/>
        </p:nvSpPr>
        <p:spPr>
          <a:xfrm>
            <a:off x="5016593" y="5012103"/>
            <a:ext cx="1855398" cy="3419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chemeClr val="tx1"/>
                </a:solidFill>
              </a:rPr>
              <a:t>ページテーブル</a:t>
            </a:r>
            <a:endParaRPr lang="en-JP" dirty="0">
              <a:solidFill>
                <a:schemeClr val="tx1"/>
              </a:solidFill>
            </a:endParaRPr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D3419F01-8217-448C-F098-A3550A98B3CA}"/>
              </a:ext>
            </a:extLst>
          </p:cNvPr>
          <p:cNvSpPr/>
          <p:nvPr/>
        </p:nvSpPr>
        <p:spPr>
          <a:xfrm>
            <a:off x="5016593" y="5783341"/>
            <a:ext cx="1855398" cy="3419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chemeClr val="tx1"/>
                </a:solidFill>
              </a:rPr>
              <a:t>ページテーブル</a:t>
            </a:r>
            <a:endParaRPr lang="en-JP" dirty="0">
              <a:solidFill>
                <a:schemeClr val="tx1"/>
              </a:solidFill>
            </a:endParaRPr>
          </a:p>
        </p:txBody>
      </p:sp>
      <p:cxnSp>
        <p:nvCxnSpPr>
          <p:cNvPr id="45" name="曲線コネクタ 44">
            <a:extLst>
              <a:ext uri="{FF2B5EF4-FFF2-40B4-BE49-F238E27FC236}">
                <a16:creationId xmlns:a16="http://schemas.microsoft.com/office/drawing/2014/main" id="{7C864222-4EFA-FA81-0D7A-8E46A1B6DDE9}"/>
              </a:ext>
            </a:extLst>
          </p:cNvPr>
          <p:cNvCxnSpPr>
            <a:cxnSpLocks/>
            <a:stCxn id="43" idx="0"/>
            <a:endCxn id="5" idx="0"/>
          </p:cNvCxnSpPr>
          <p:nvPr/>
        </p:nvCxnSpPr>
        <p:spPr>
          <a:xfrm rot="16200000" flipH="1" flipV="1">
            <a:off x="7461981" y="3430750"/>
            <a:ext cx="63663" cy="3099041"/>
          </a:xfrm>
          <a:prstGeom prst="curvedConnector3">
            <a:avLst>
              <a:gd name="adj1" fmla="val -266838"/>
            </a:avLst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8DB6511-4CA5-0735-8258-1E6F604ADBAE}"/>
              </a:ext>
            </a:extLst>
          </p:cNvPr>
          <p:cNvSpPr txBox="1"/>
          <p:nvPr/>
        </p:nvSpPr>
        <p:spPr>
          <a:xfrm>
            <a:off x="7250109" y="5909654"/>
            <a:ext cx="1573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solidFill>
                  <a:schemeClr val="bg1"/>
                </a:solidFill>
              </a:rPr>
              <a:t>マッピング</a:t>
            </a:r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8CC38B63-4029-0E30-203F-150DE4E626E4}"/>
              </a:ext>
            </a:extLst>
          </p:cNvPr>
          <p:cNvSpPr/>
          <p:nvPr/>
        </p:nvSpPr>
        <p:spPr>
          <a:xfrm>
            <a:off x="6944296" y="5012102"/>
            <a:ext cx="952842" cy="3419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chemeClr val="tx1"/>
                </a:solidFill>
              </a:rPr>
              <a:t>メモリ</a:t>
            </a:r>
            <a:endParaRPr lang="en-JP" dirty="0">
              <a:solidFill>
                <a:schemeClr val="tx1"/>
              </a:solidFill>
            </a:endParaRPr>
          </a:p>
        </p:txBody>
      </p:sp>
      <p:sp>
        <p:nvSpPr>
          <p:cNvPr id="8" name="曲折矢印 7">
            <a:extLst>
              <a:ext uri="{FF2B5EF4-FFF2-40B4-BE49-F238E27FC236}">
                <a16:creationId xmlns:a16="http://schemas.microsoft.com/office/drawing/2014/main" id="{D14D2394-C74B-07E4-26CB-EFD9A96A0608}"/>
              </a:ext>
            </a:extLst>
          </p:cNvPr>
          <p:cNvSpPr/>
          <p:nvPr/>
        </p:nvSpPr>
        <p:spPr>
          <a:xfrm flipH="1" flipV="1">
            <a:off x="6871954" y="5351699"/>
            <a:ext cx="704620" cy="744724"/>
          </a:xfrm>
          <a:prstGeom prst="ben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132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261CFB-0DAD-D6B1-C78D-A1E4AC516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実験１：システム性能</a:t>
            </a:r>
            <a:r>
              <a:rPr lang="ja-JP" altLang="en-US"/>
              <a:t>への影響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300C35-0D61-5B3F-1AEF-4DFE31A46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監視対象システムで</a:t>
            </a:r>
            <a:r>
              <a:rPr kumimoji="1" lang="en-US" altLang="ja-JP" dirty="0"/>
              <a:t>Dhrystone</a:t>
            </a:r>
            <a:r>
              <a:rPr kumimoji="1" lang="ja-JP" altLang="en-US"/>
              <a:t>ベンチマークを実行</a:t>
            </a:r>
            <a:endParaRPr kumimoji="1" lang="en-US" altLang="ja-JP" dirty="0"/>
          </a:p>
          <a:p>
            <a:pPr lvl="1"/>
            <a:r>
              <a:rPr lang="ja-JP" altLang="en-US"/>
              <a:t>監視しない場合と</a:t>
            </a:r>
            <a:r>
              <a:rPr lang="en-US" altLang="ja-JP" dirty="0"/>
              <a:t>10ms</a:t>
            </a:r>
            <a:r>
              <a:rPr lang="ja-JP" altLang="en-US"/>
              <a:t>ごとに監視する場合を比較</a:t>
            </a:r>
            <a:endParaRPr lang="en-US" altLang="ja-JP" dirty="0"/>
          </a:p>
          <a:p>
            <a:pPr lvl="1"/>
            <a:r>
              <a:rPr kumimoji="1" lang="en-US" altLang="ja-JP" dirty="0"/>
              <a:t>OS</a:t>
            </a:r>
            <a:r>
              <a:rPr kumimoji="1" lang="ja-JP" altLang="en-US"/>
              <a:t>内でエージェントを実行する先行研究についても同様に比較</a:t>
            </a:r>
            <a:endParaRPr kumimoji="1" lang="en-US" altLang="ja-JP" dirty="0"/>
          </a:p>
          <a:p>
            <a:r>
              <a:rPr lang="en-US" altLang="ja-JP" dirty="0" err="1"/>
              <a:t>SNPmonitor</a:t>
            </a:r>
            <a:r>
              <a:rPr lang="ja-JP" altLang="en-US"/>
              <a:t>の方が監視対象システムの性能が</a:t>
            </a:r>
            <a:r>
              <a:rPr lang="ja-JP" altLang="en-JP"/>
              <a:t>よ</a:t>
            </a:r>
            <a:r>
              <a:rPr lang="ja-JP" altLang="en-US"/>
              <a:t>り大きく低下</a:t>
            </a:r>
            <a:endParaRPr lang="en-US" altLang="ja-JP" dirty="0"/>
          </a:p>
          <a:p>
            <a:pPr lvl="1"/>
            <a:r>
              <a:rPr kumimoji="1" lang="ja-JP" altLang="en-US"/>
              <a:t>高頻度で監視しても</a:t>
            </a:r>
            <a:r>
              <a:rPr kumimoji="1" lang="en-US" altLang="ja-JP" dirty="0"/>
              <a:t>4%</a:t>
            </a:r>
            <a:r>
              <a:rPr kumimoji="1" lang="ja-JP" altLang="en-US"/>
              <a:t>程度であり、十分に小さい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D8FF14-A99F-85A1-C892-13DE9F3B9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1635-BFD2-7C4C-95CB-D069DE4CFEFB}" type="slidenum">
              <a:rPr kumimoji="1" lang="ja-JP" altLang="en-US" smtClean="0"/>
              <a:t>7</a:t>
            </a:fld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B38B637-99F1-16F1-184D-CED460AD3998}"/>
              </a:ext>
            </a:extLst>
          </p:cNvPr>
          <p:cNvGrpSpPr/>
          <p:nvPr/>
        </p:nvGrpSpPr>
        <p:grpSpPr>
          <a:xfrm>
            <a:off x="5496377" y="3762490"/>
            <a:ext cx="5527964" cy="2987514"/>
            <a:chOff x="3332018" y="3746626"/>
            <a:chExt cx="5527964" cy="2987514"/>
          </a:xfrm>
        </p:grpSpPr>
        <p:graphicFrame>
          <p:nvGraphicFramePr>
            <p:cNvPr id="13" name="グラフ 12">
              <a:extLst>
                <a:ext uri="{FF2B5EF4-FFF2-40B4-BE49-F238E27FC236}">
                  <a16:creationId xmlns:a16="http://schemas.microsoft.com/office/drawing/2014/main" id="{5E9F0539-0028-564B-E600-8E9E0002907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52288242"/>
                </p:ext>
              </p:extLst>
            </p:nvPr>
          </p:nvGraphicFramePr>
          <p:xfrm>
            <a:off x="3332018" y="4114800"/>
            <a:ext cx="5527964" cy="26193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上矢印 14">
              <a:extLst>
                <a:ext uri="{FF2B5EF4-FFF2-40B4-BE49-F238E27FC236}">
                  <a16:creationId xmlns:a16="http://schemas.microsoft.com/office/drawing/2014/main" id="{25E9B2F6-DD2D-8BF3-0BC7-6C1ADBC00835}"/>
                </a:ext>
              </a:extLst>
            </p:cNvPr>
            <p:cNvSpPr/>
            <p:nvPr/>
          </p:nvSpPr>
          <p:spPr>
            <a:xfrm rot="6199327">
              <a:off x="5255267" y="3798786"/>
              <a:ext cx="327169" cy="772837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6" name="上矢印 15">
              <a:extLst>
                <a:ext uri="{FF2B5EF4-FFF2-40B4-BE49-F238E27FC236}">
                  <a16:creationId xmlns:a16="http://schemas.microsoft.com/office/drawing/2014/main" id="{E4A83663-71AC-5EB5-086F-5FD3AC2E0547}"/>
                </a:ext>
              </a:extLst>
            </p:cNvPr>
            <p:cNvSpPr/>
            <p:nvPr/>
          </p:nvSpPr>
          <p:spPr>
            <a:xfrm rot="6199327">
              <a:off x="7423287" y="3794257"/>
              <a:ext cx="327169" cy="772837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47F21E12-EF21-0E4F-2CD5-1BBEC0B41E0A}"/>
                </a:ext>
              </a:extLst>
            </p:cNvPr>
            <p:cNvSpPr txBox="1"/>
            <p:nvPr/>
          </p:nvSpPr>
          <p:spPr>
            <a:xfrm>
              <a:off x="5019522" y="3751157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0.42%</a:t>
              </a:r>
              <a:endParaRPr kumimoji="1" lang="ja-JP" altLang="en-US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86941FCC-F6E5-26E7-263C-5A7C7E651D1A}"/>
                </a:ext>
              </a:extLst>
            </p:cNvPr>
            <p:cNvSpPr txBox="1"/>
            <p:nvPr/>
          </p:nvSpPr>
          <p:spPr>
            <a:xfrm>
              <a:off x="7187543" y="3746626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4.24%</a:t>
              </a:r>
              <a:endParaRPr kumimoji="1" lang="ja-JP" altLang="en-US"/>
            </a:p>
          </p:txBody>
        </p:sp>
      </p:grp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AEB63DF9-5F8B-DD8C-63DC-7779802CC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197945"/>
              </p:ext>
            </p:extLst>
          </p:nvPr>
        </p:nvGraphicFramePr>
        <p:xfrm>
          <a:off x="786427" y="4109796"/>
          <a:ext cx="4380491" cy="2026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0818">
                  <a:extLst>
                    <a:ext uri="{9D8B030D-6E8A-4147-A177-3AD203B41FA5}">
                      <a16:colId xmlns:a16="http://schemas.microsoft.com/office/drawing/2014/main" val="3430107761"/>
                    </a:ext>
                  </a:extLst>
                </a:gridCol>
                <a:gridCol w="1945005">
                  <a:extLst>
                    <a:ext uri="{9D8B030D-6E8A-4147-A177-3AD203B41FA5}">
                      <a16:colId xmlns:a16="http://schemas.microsoft.com/office/drawing/2014/main" val="481380124"/>
                    </a:ext>
                  </a:extLst>
                </a:gridCol>
                <a:gridCol w="974668">
                  <a:extLst>
                    <a:ext uri="{9D8B030D-6E8A-4147-A177-3AD203B41FA5}">
                      <a16:colId xmlns:a16="http://schemas.microsoft.com/office/drawing/2014/main" val="2253321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ホストマシン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VM</a:t>
                      </a:r>
                      <a:endParaRPr kumimoji="1" lang="ja-JP" altLang="en-US" sz="160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488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CPU</a:t>
                      </a:r>
                      <a:endParaRPr kumimoji="1" lang="ja-JP" altLang="en-US" sz="160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/>
                        <a:t>AMD </a:t>
                      </a:r>
                      <a:r>
                        <a:rPr lang="en" altLang="ja-JP" sz="1600" dirty="0"/>
                        <a:t>EPYC 7713P</a:t>
                      </a:r>
                      <a:endParaRPr kumimoji="1" lang="ja-JP" altLang="en-US" sz="160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8</a:t>
                      </a:r>
                      <a:r>
                        <a:rPr kumimoji="1" lang="ja-JP" altLang="en-US" sz="1600"/>
                        <a:t>コア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683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メモリ</a:t>
                      </a:r>
                      <a:endParaRPr kumimoji="1" lang="en-US" altLang="ja-JP" sz="16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128GB</a:t>
                      </a:r>
                      <a:endParaRPr kumimoji="1" lang="ja-JP" altLang="en-US" sz="16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8GB</a:t>
                      </a:r>
                      <a:endParaRPr kumimoji="1" lang="ja-JP" altLang="en-US" sz="16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655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OS</a:t>
                      </a:r>
                      <a:endParaRPr kumimoji="1" lang="ja-JP" altLang="en-US" sz="16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Linux 6.8.0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659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仮想化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/>
                        <a:t>ソフトウェア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QEMU 8.2.0</a:t>
                      </a:r>
                      <a:endParaRPr kumimoji="1" lang="ja-JP" altLang="en-US" sz="16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-</a:t>
                      </a:r>
                      <a:endParaRPr kumimoji="1" lang="ja-JP" altLang="en-US" sz="16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615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089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64AC36E0-C57F-403A-95CC-78BB37F0CF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5096396"/>
              </p:ext>
            </p:extLst>
          </p:nvPr>
        </p:nvGraphicFramePr>
        <p:xfrm>
          <a:off x="3415064" y="4211497"/>
          <a:ext cx="4931819" cy="2509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C45ACB2A-A167-F786-6090-DA9B4BE94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実験２：監視性能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F6AFD2-E70D-14C8-752D-68DE72C06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1635-BFD2-7C4C-95CB-D069DE4CFEFB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AD1EEBB9-F41D-C246-7FDE-88A04B5C9F5F}"/>
              </a:ext>
            </a:extLst>
          </p:cNvPr>
          <p:cNvSpPr txBox="1">
            <a:spLocks/>
          </p:cNvSpPr>
          <p:nvPr/>
        </p:nvSpPr>
        <p:spPr>
          <a:xfrm>
            <a:off x="838200" y="156574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b="0" i="0" kern="1200">
                <a:solidFill>
                  <a:schemeClr val="tx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b="0" i="0" kern="1200">
                <a:solidFill>
                  <a:schemeClr val="tx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b="0" i="0" kern="1200">
                <a:solidFill>
                  <a:schemeClr val="tx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0" i="0" kern="1200">
                <a:solidFill>
                  <a:schemeClr val="tx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0" i="0" kern="1200">
                <a:solidFill>
                  <a:schemeClr val="tx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1" name="コンテンツ プレースホルダー 10">
            <a:extLst>
              <a:ext uri="{FF2B5EF4-FFF2-40B4-BE49-F238E27FC236}">
                <a16:creationId xmlns:a16="http://schemas.microsoft.com/office/drawing/2014/main" id="{2B32CB9B-9EE4-4C7F-4349-20020B026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/>
              <a:t>SNPmonitor</a:t>
            </a:r>
            <a:r>
              <a:rPr lang="ja-JP" altLang="en-US"/>
              <a:t>を用いて</a:t>
            </a:r>
            <a:r>
              <a:rPr lang="en-US" altLang="ja-JP" dirty="0"/>
              <a:t>OS</a:t>
            </a:r>
            <a:r>
              <a:rPr lang="ja-JP" altLang="en-US"/>
              <a:t>データの監視にかかる時間を測定</a:t>
            </a:r>
            <a:endParaRPr lang="en-US" altLang="ja-JP" dirty="0"/>
          </a:p>
          <a:p>
            <a:pPr lvl="1"/>
            <a:r>
              <a:rPr lang="ja-JP" altLang="en-US"/>
              <a:t>監視対象</a:t>
            </a:r>
            <a:r>
              <a:rPr lang="en-JP" altLang="ja-JP" dirty="0"/>
              <a:t>OS</a:t>
            </a:r>
            <a:r>
              <a:rPr lang="ja-JP" altLang="en-JP"/>
              <a:t>の</a:t>
            </a:r>
            <a:r>
              <a:rPr lang="ja-JP" altLang="en-US"/>
              <a:t>メモリ上にあるバージョン情報を取得</a:t>
            </a:r>
            <a:endParaRPr lang="en-US" altLang="ja-JP" dirty="0"/>
          </a:p>
          <a:p>
            <a:pPr lvl="1"/>
            <a:r>
              <a:rPr lang="en-US" altLang="ja-JP" dirty="0"/>
              <a:t>OS</a:t>
            </a:r>
            <a:r>
              <a:rPr lang="ja-JP" altLang="en-US"/>
              <a:t>内でエージェントを実行する先行研究と比較</a:t>
            </a:r>
            <a:endParaRPr lang="en-US" altLang="ja-JP" dirty="0"/>
          </a:p>
          <a:p>
            <a:r>
              <a:rPr lang="ja-JP" altLang="en-US"/>
              <a:t>先行研究の</a:t>
            </a:r>
            <a:r>
              <a:rPr lang="en-US" altLang="ja-JP" dirty="0"/>
              <a:t>32</a:t>
            </a:r>
            <a:r>
              <a:rPr lang="ja-JP" altLang="en-US"/>
              <a:t>倍の時間がかかった</a:t>
            </a:r>
            <a:endParaRPr lang="en-US" altLang="ja-JP" dirty="0"/>
          </a:p>
          <a:p>
            <a:pPr lvl="1"/>
            <a:r>
              <a:rPr lang="ja-JP" altLang="en-US"/>
              <a:t>仮想ネットワークやプロキシを用いるオーバヘッドが大きい</a:t>
            </a:r>
            <a:endParaRPr lang="en-US" altLang="ja-JP" dirty="0"/>
          </a:p>
          <a:p>
            <a:pPr lvl="1"/>
            <a:r>
              <a:rPr lang="ja-JP" altLang="en-US"/>
              <a:t>ただし、先行研究はエージェントが攻撃を受けやすい</a:t>
            </a:r>
            <a:endParaRPr lang="en-US" altLang="ja-JP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3646B2A-327E-C86A-054E-835214D916E8}"/>
              </a:ext>
            </a:extLst>
          </p:cNvPr>
          <p:cNvSpPr txBox="1"/>
          <p:nvPr/>
        </p:nvSpPr>
        <p:spPr>
          <a:xfrm>
            <a:off x="5728713" y="4726614"/>
            <a:ext cx="934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31.8</a:t>
            </a:r>
            <a:r>
              <a:rPr kumimoji="1" lang="ja-JP" altLang="en-US" sz="2000">
                <a:latin typeface="Yu Gothic Medium" panose="020B0400000000000000" pitchFamily="34" charset="-128"/>
                <a:ea typeface="Yu Gothic Medium" panose="020B0400000000000000" pitchFamily="34" charset="-128"/>
              </a:rPr>
              <a:t>倍</a:t>
            </a:r>
          </a:p>
        </p:txBody>
      </p:sp>
      <p:sp>
        <p:nvSpPr>
          <p:cNvPr id="8" name="上矢印 7">
            <a:extLst>
              <a:ext uri="{FF2B5EF4-FFF2-40B4-BE49-F238E27FC236}">
                <a16:creationId xmlns:a16="http://schemas.microsoft.com/office/drawing/2014/main" id="{6B057D3D-BB34-A6D0-4AA1-0CF3DA461432}"/>
              </a:ext>
            </a:extLst>
          </p:cNvPr>
          <p:cNvSpPr/>
          <p:nvPr/>
        </p:nvSpPr>
        <p:spPr>
          <a:xfrm rot="2706993" flipH="1">
            <a:off x="5985376" y="4868052"/>
            <a:ext cx="346206" cy="115527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kern="1200"/>
          </a:p>
        </p:txBody>
      </p:sp>
    </p:spTree>
    <p:extLst>
      <p:ext uri="{BB962C8B-B14F-4D97-AF65-F5344CB8AC3E}">
        <p14:creationId xmlns:p14="http://schemas.microsoft.com/office/powerpoint/2010/main" val="1720041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FF0000"/>
          </a:solidFill>
        </a:ln>
      </a:spPr>
      <a:bodyPr rtlCol="0" anchor="ctr"/>
      <a:lstStyle>
        <a:defPPr algn="ctr">
          <a:defRPr>
            <a:solidFill>
              <a:srgbClr val="FF0000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11305</TotalTime>
  <Words>1778</Words>
  <Application>Microsoft Macintosh PowerPoint</Application>
  <PresentationFormat>ワイド画面</PresentationFormat>
  <Paragraphs>385</Paragraphs>
  <Slides>23</Slides>
  <Notes>8</Notes>
  <HiddenSlides>13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30" baseType="lpstr">
      <vt:lpstr>Yu Gothic</vt:lpstr>
      <vt:lpstr>Yu Gothic</vt:lpstr>
      <vt:lpstr>游ゴシック Light</vt:lpstr>
      <vt:lpstr>Yu Gothic Medium</vt:lpstr>
      <vt:lpstr>Aptos Narrow</vt:lpstr>
      <vt:lpstr>Arial</vt:lpstr>
      <vt:lpstr>Office テーマ</vt:lpstr>
      <vt:lpstr>AMD SEV-SNPのVMPLによって隔離される エージェントを用いた機密VMの監視</vt:lpstr>
      <vt:lpstr>クラウドにおける機密VM</vt:lpstr>
      <vt:lpstr>IDSによる機密VMの監視の必要性</vt:lpstr>
      <vt:lpstr>先行研究 [能野+, CSS’22]</vt:lpstr>
      <vt:lpstr>提案：SNPmonitor</vt:lpstr>
      <vt:lpstr>エージェントの呼び出し</vt:lpstr>
      <vt:lpstr>エージェントによるメモリデータの取得</vt:lpstr>
      <vt:lpstr>実験１：システム性能への影響</vt:lpstr>
      <vt:lpstr>実験２：監視性能</vt:lpstr>
      <vt:lpstr>まとめ</vt:lpstr>
      <vt:lpstr>クラウド管理者による攻撃</vt:lpstr>
      <vt:lpstr>問題点</vt:lpstr>
      <vt:lpstr>SVSM上でのエージェント実行</vt:lpstr>
      <vt:lpstr>共有メモリを用いた通信</vt:lpstr>
      <vt:lpstr>実験</vt:lpstr>
      <vt:lpstr>実験結果</vt:lpstr>
      <vt:lpstr>関連研究</vt:lpstr>
      <vt:lpstr>今後の計画</vt:lpstr>
      <vt:lpstr>監視対象VM内へのエージェント配置</vt:lpstr>
      <vt:lpstr>IDSオフロード</vt:lpstr>
      <vt:lpstr>進捗状況</vt:lpstr>
      <vt:lpstr>進捗状況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MURAKAMI Kazuma</dc:creator>
  <cp:lastModifiedBy>MURAKAMI Kazuma</cp:lastModifiedBy>
  <cp:revision>42</cp:revision>
  <dcterms:created xsi:type="dcterms:W3CDTF">2024-09-05T05:20:26Z</dcterms:created>
  <dcterms:modified xsi:type="dcterms:W3CDTF">2025-02-18T05:17:06Z</dcterms:modified>
</cp:coreProperties>
</file>