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9"/>
  </p:notesMasterIdLst>
  <p:sldIdLst>
    <p:sldId id="256" r:id="rId2"/>
    <p:sldId id="257" r:id="rId3"/>
    <p:sldId id="258" r:id="rId4"/>
    <p:sldId id="270" r:id="rId5"/>
    <p:sldId id="262" r:id="rId6"/>
    <p:sldId id="263" r:id="rId7"/>
    <p:sldId id="279" r:id="rId8"/>
    <p:sldId id="272" r:id="rId9"/>
    <p:sldId id="278" r:id="rId10"/>
    <p:sldId id="277" r:id="rId11"/>
    <p:sldId id="267" r:id="rId12"/>
    <p:sldId id="266" r:id="rId13"/>
    <p:sldId id="276" r:id="rId14"/>
    <p:sldId id="268" r:id="rId15"/>
    <p:sldId id="269" r:id="rId16"/>
    <p:sldId id="274" r:id="rId17"/>
    <p:sldId id="273" r:id="rId1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269408B1-6AE3-8942-86C7-1FFC42B95B60}">
          <p14:sldIdLst>
            <p14:sldId id="256"/>
            <p14:sldId id="257"/>
            <p14:sldId id="258"/>
            <p14:sldId id="270"/>
            <p14:sldId id="262"/>
            <p14:sldId id="263"/>
            <p14:sldId id="279"/>
            <p14:sldId id="272"/>
            <p14:sldId id="278"/>
            <p14:sldId id="277"/>
            <p14:sldId id="267"/>
            <p14:sldId id="266"/>
            <p14:sldId id="276"/>
            <p14:sldId id="268"/>
            <p14:sldId id="269"/>
            <p14:sldId id="274"/>
            <p14:sldId id="27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49"/>
    <p:restoredTop sz="88316"/>
  </p:normalViewPr>
  <p:slideViewPr>
    <p:cSldViewPr snapToGrid="0">
      <p:cViewPr varScale="1">
        <p:scale>
          <a:sx n="105" d="100"/>
          <a:sy n="105" d="100"/>
        </p:scale>
        <p:origin x="768" y="184"/>
      </p:cViewPr>
      <p:guideLst/>
    </p:cSldViewPr>
  </p:slideViewPr>
  <p:notesTextViewPr>
    <p:cViewPr>
      <p:scale>
        <a:sx n="105" d="100"/>
        <a:sy n="10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Users/murakamikazuma/study/data/P4Shield_v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4"/>
            </a:solidFill>
            <a:ln>
              <a:solidFill>
                <a:schemeClr val="accent1"/>
              </a:solidFill>
            </a:ln>
            <a:effectLst/>
          </c:spPr>
          <c:invertIfNegative val="0"/>
          <c:dPt>
            <c:idx val="1"/>
            <c:invertIfNegative val="0"/>
            <c:bubble3D val="0"/>
            <c:spPr>
              <a:solidFill>
                <a:schemeClr val="accent2"/>
              </a:solidFill>
              <a:ln>
                <a:solidFill>
                  <a:schemeClr val="accent1"/>
                </a:solidFill>
              </a:ln>
              <a:effectLst/>
            </c:spPr>
            <c:extLst>
              <c:ext xmlns:c16="http://schemas.microsoft.com/office/drawing/2014/chart" uri="{C3380CC4-5D6E-409C-BE32-E72D297353CC}">
                <c16:uniqueId val="{00000001-B62E-2745-809C-57199259FB72}"/>
              </c:ext>
            </c:extLst>
          </c:dPt>
          <c:errBars>
            <c:errBarType val="both"/>
            <c:errValType val="cust"/>
            <c:noEndCap val="0"/>
            <c:plus>
              <c:numRef>
                <c:f>Sheet1!$E$15:$F$15</c:f>
                <c:numCache>
                  <c:formatCode>General</c:formatCode>
                  <c:ptCount val="2"/>
                  <c:pt idx="0">
                    <c:v>1.4245349779879297E-2</c:v>
                  </c:pt>
                  <c:pt idx="1">
                    <c:v>3.5681168169482441E-2</c:v>
                  </c:pt>
                </c:numCache>
              </c:numRef>
            </c:plus>
            <c:minus>
              <c:numRef>
                <c:f>Sheet1!$E$15:$F$15</c:f>
                <c:numCache>
                  <c:formatCode>General</c:formatCode>
                  <c:ptCount val="2"/>
                  <c:pt idx="0">
                    <c:v>1.4245349779879297E-2</c:v>
                  </c:pt>
                  <c:pt idx="1">
                    <c:v>3.5681168169482441E-2</c:v>
                  </c:pt>
                </c:numCache>
              </c:numRef>
            </c:minus>
            <c:spPr>
              <a:noFill/>
              <a:ln w="9525" cap="flat" cmpd="sng" algn="ctr">
                <a:solidFill>
                  <a:schemeClr val="tx1">
                    <a:lumMod val="65000"/>
                    <a:lumOff val="35000"/>
                  </a:schemeClr>
                </a:solidFill>
                <a:round/>
              </a:ln>
              <a:effectLst/>
            </c:spPr>
          </c:errBars>
          <c:cat>
            <c:strRef>
              <c:f>Sheet1!$E$2:$F$2</c:f>
              <c:strCache>
                <c:ptCount val="2"/>
                <c:pt idx="0">
                  <c:v>P4 Shield</c:v>
                </c:pt>
                <c:pt idx="1">
                  <c:v>Parasite-P4</c:v>
                </c:pt>
              </c:strCache>
            </c:strRef>
          </c:cat>
          <c:val>
            <c:numRef>
              <c:f>Sheet1!$E$14:$F$14</c:f>
              <c:numCache>
                <c:formatCode>General</c:formatCode>
                <c:ptCount val="2"/>
                <c:pt idx="0">
                  <c:v>0.37667980000000006</c:v>
                </c:pt>
                <c:pt idx="1">
                  <c:v>1.5017394999999998</c:v>
                </c:pt>
              </c:numCache>
            </c:numRef>
          </c:val>
          <c:extLst>
            <c:ext xmlns:c16="http://schemas.microsoft.com/office/drawing/2014/chart" uri="{C3380CC4-5D6E-409C-BE32-E72D297353CC}">
              <c16:uniqueId val="{00000002-B62E-2745-809C-57199259FB72}"/>
            </c:ext>
          </c:extLst>
        </c:ser>
        <c:dLbls>
          <c:showLegendKey val="0"/>
          <c:showVal val="0"/>
          <c:showCatName val="0"/>
          <c:showSerName val="0"/>
          <c:showPercent val="0"/>
          <c:showBubbleSize val="0"/>
        </c:dLbls>
        <c:gapWidth val="100"/>
        <c:axId val="1563359231"/>
        <c:axId val="1563259375"/>
      </c:barChart>
      <c:catAx>
        <c:axId val="1563359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1" i="0" u="none" strike="noStrike" baseline="0">
                <a:solidFill>
                  <a:schemeClr val="tx1"/>
                </a:solidFill>
                <a:latin typeface="+mn-ea"/>
                <a:ea typeface="+mn-ea"/>
                <a:cs typeface="+mn-cs"/>
              </a:defRPr>
            </a:pPr>
            <a:endParaRPr lang="ja-JP"/>
          </a:p>
        </c:txPr>
        <c:crossAx val="1563259375"/>
        <c:crosses val="autoZero"/>
        <c:auto val="1"/>
        <c:lblAlgn val="ctr"/>
        <c:lblOffset val="100"/>
        <c:noMultiLvlLbl val="0"/>
      </c:catAx>
      <c:valAx>
        <c:axId val="156325937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baseline="0">
                    <a:solidFill>
                      <a:schemeClr val="tx1"/>
                    </a:solidFill>
                    <a:latin typeface="+mn-ea"/>
                    <a:ea typeface="+mn-ea"/>
                    <a:cs typeface="+mn-cs"/>
                  </a:defRPr>
                </a:pPr>
                <a:r>
                  <a:rPr lang="ja-JP" altLang="en-US"/>
                  <a:t>増加</a:t>
                </a:r>
                <a:r>
                  <a:rPr lang="ja-JP"/>
                  <a:t>時間</a:t>
                </a:r>
                <a:r>
                  <a:rPr lang="en-US" dirty="0"/>
                  <a:t>[</a:t>
                </a:r>
                <a:r>
                  <a:rPr lang="en-US" dirty="0" err="1"/>
                  <a:t>ms</a:t>
                </a:r>
                <a:r>
                  <a:rPr lang="en-US" dirty="0"/>
                  <a:t>]</a:t>
                </a:r>
                <a:endParaRPr lang="ja-JP"/>
              </a:p>
            </c:rich>
          </c:tx>
          <c:overlay val="0"/>
          <c:spPr>
            <a:noFill/>
            <a:ln>
              <a:noFill/>
            </a:ln>
            <a:effectLst/>
          </c:spPr>
          <c:txPr>
            <a:bodyPr rot="-5400000" spcFirstLastPara="1" vertOverflow="ellipsis" vert="horz" wrap="square" anchor="ctr" anchorCtr="1"/>
            <a:lstStyle/>
            <a:p>
              <a:pPr>
                <a:defRPr lang="ja-JP" sz="1400" b="1" i="0" u="none" strike="noStrike" baseline="0">
                  <a:solidFill>
                    <a:schemeClr val="tx1"/>
                  </a:solidFill>
                  <a:latin typeface="+mn-ea"/>
                  <a:ea typeface="+mn-ea"/>
                  <a:cs typeface="+mn-cs"/>
                </a:defRPr>
              </a:pPr>
              <a:endParaRPr lang="ja-JP" altLang="en-US"/>
            </a:p>
          </c:txPr>
        </c:title>
        <c:numFmt formatCode="#,##0.0_);[Red]\(#,##0.0\)" sourceLinked="0"/>
        <c:majorTickMark val="none"/>
        <c:minorTickMark val="none"/>
        <c:tickLblPos val="nextTo"/>
        <c:spPr>
          <a:noFill/>
          <a:ln>
            <a:solidFill>
              <a:schemeClr val="bg1"/>
            </a:solidFill>
          </a:ln>
          <a:effectLst/>
        </c:spPr>
        <c:txPr>
          <a:bodyPr rot="-60000000" spcFirstLastPara="1" vertOverflow="ellipsis" vert="horz" wrap="square" anchor="ctr" anchorCtr="1"/>
          <a:lstStyle/>
          <a:p>
            <a:pPr>
              <a:defRPr lang="ja-JP" sz="1400" b="1" i="0" u="none" strike="noStrike" baseline="0">
                <a:solidFill>
                  <a:schemeClr val="tx1"/>
                </a:solidFill>
                <a:latin typeface="+mn-ea"/>
                <a:ea typeface="+mn-ea"/>
                <a:cs typeface="+mn-cs"/>
              </a:defRPr>
            </a:pPr>
            <a:endParaRPr lang="ja-JP"/>
          </a:p>
        </c:txPr>
        <c:crossAx val="156335923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sz="1400" b="1">
          <a:solidFill>
            <a:schemeClr val="tx1"/>
          </a:solidFill>
          <a:latin typeface="+mn-ea"/>
          <a:ea typeface="+mn-ea"/>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F7188C-F60D-874E-8DB3-7B023F50418C}" type="datetimeFigureOut">
              <a:rPr kumimoji="1" lang="ja-JP" altLang="en-US" smtClean="0"/>
              <a:t>2025/10/29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3DAEEC-28EB-9D47-AD44-133F8C479E54}" type="slidenum">
              <a:rPr kumimoji="1" lang="ja-JP" altLang="en-US" smtClean="0"/>
              <a:t>‹#›</a:t>
            </a:fld>
            <a:endParaRPr kumimoji="1" lang="ja-JP" altLang="en-US"/>
          </a:p>
        </p:txBody>
      </p:sp>
    </p:spTree>
    <p:extLst>
      <p:ext uri="{BB962C8B-B14F-4D97-AF65-F5344CB8AC3E}">
        <p14:creationId xmlns:p14="http://schemas.microsoft.com/office/powerpoint/2010/main" val="247239471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a:t>
            </a:r>
            <a:r>
              <a:rPr kumimoji="1" lang="en-US" altLang="ja-JP" dirty="0"/>
              <a:t>VM</a:t>
            </a:r>
            <a:r>
              <a:rPr kumimoji="1" lang="ja-JP" altLang="en-US"/>
              <a:t>と連携できれば」</a:t>
            </a:r>
          </a:p>
        </p:txBody>
      </p:sp>
      <p:sp>
        <p:nvSpPr>
          <p:cNvPr id="4" name="スライド番号プレースホルダー 3"/>
          <p:cNvSpPr>
            <a:spLocks noGrp="1"/>
          </p:cNvSpPr>
          <p:nvPr>
            <p:ph type="sldNum" sz="quarter" idx="5"/>
          </p:nvPr>
        </p:nvSpPr>
        <p:spPr/>
        <p:txBody>
          <a:bodyPr/>
          <a:lstStyle/>
          <a:p>
            <a:fld id="{993DAEEC-28EB-9D47-AD44-133F8C479E54}" type="slidenum">
              <a:rPr kumimoji="1" lang="ja-JP" altLang="en-US" smtClean="0"/>
              <a:t>2</a:t>
            </a:fld>
            <a:endParaRPr kumimoji="1" lang="ja-JP" altLang="en-US"/>
          </a:p>
        </p:txBody>
      </p:sp>
    </p:spTree>
    <p:extLst>
      <p:ext uri="{BB962C8B-B14F-4D97-AF65-F5344CB8AC3E}">
        <p14:creationId xmlns:p14="http://schemas.microsoft.com/office/powerpoint/2010/main" val="1740602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93DAEEC-28EB-9D47-AD44-133F8C479E54}" type="slidenum">
              <a:rPr kumimoji="1" lang="ja-JP" altLang="en-US" smtClean="0"/>
              <a:t>5</a:t>
            </a:fld>
            <a:endParaRPr kumimoji="1" lang="ja-JP" altLang="en-US"/>
          </a:p>
        </p:txBody>
      </p:sp>
    </p:spTree>
    <p:extLst>
      <p:ext uri="{BB962C8B-B14F-4D97-AF65-F5344CB8AC3E}">
        <p14:creationId xmlns:p14="http://schemas.microsoft.com/office/powerpoint/2010/main" val="2756105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93DAEEC-28EB-9D47-AD44-133F8C479E54}" type="slidenum">
              <a:rPr kumimoji="1" lang="ja-JP" altLang="en-US" smtClean="0"/>
              <a:t>6</a:t>
            </a:fld>
            <a:endParaRPr kumimoji="1" lang="ja-JP" altLang="en-US"/>
          </a:p>
        </p:txBody>
      </p:sp>
    </p:spTree>
    <p:extLst>
      <p:ext uri="{BB962C8B-B14F-4D97-AF65-F5344CB8AC3E}">
        <p14:creationId xmlns:p14="http://schemas.microsoft.com/office/powerpoint/2010/main" val="4054284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a:t>
            </a:r>
            <a:r>
              <a:rPr kumimoji="1" lang="en-US" altLang="ja-JP" dirty="0"/>
              <a:t>VMPL0</a:t>
            </a:r>
            <a:r>
              <a:rPr kumimoji="1" lang="ja-JP" altLang="en-US"/>
              <a:t>の領域でポーリングするとユーザ</a:t>
            </a:r>
            <a:r>
              <a:rPr kumimoji="1" lang="en-US" altLang="ja-JP" dirty="0"/>
              <a:t>VM</a:t>
            </a:r>
            <a:r>
              <a:rPr kumimoji="1" lang="ja-JP" altLang="en-US"/>
              <a:t>内の仮想</a:t>
            </a:r>
            <a:r>
              <a:rPr kumimoji="1" lang="en-US" altLang="ja-JP" dirty="0"/>
              <a:t>CPU</a:t>
            </a:r>
            <a:r>
              <a:rPr kumimoji="1" lang="ja-JP" altLang="en-US"/>
              <a:t>を１つ占有してしまう</a:t>
            </a:r>
          </a:p>
        </p:txBody>
      </p:sp>
      <p:sp>
        <p:nvSpPr>
          <p:cNvPr id="4" name="スライド番号プレースホルダー 3"/>
          <p:cNvSpPr>
            <a:spLocks noGrp="1"/>
          </p:cNvSpPr>
          <p:nvPr>
            <p:ph type="sldNum" sz="quarter" idx="5"/>
          </p:nvPr>
        </p:nvSpPr>
        <p:spPr/>
        <p:txBody>
          <a:bodyPr/>
          <a:lstStyle/>
          <a:p>
            <a:fld id="{993DAEEC-28EB-9D47-AD44-133F8C479E54}" type="slidenum">
              <a:rPr kumimoji="1" lang="ja-JP" altLang="en-US" smtClean="0"/>
              <a:t>7</a:t>
            </a:fld>
            <a:endParaRPr kumimoji="1" lang="ja-JP" altLang="en-US"/>
          </a:p>
        </p:txBody>
      </p:sp>
    </p:spTree>
    <p:extLst>
      <p:ext uri="{BB962C8B-B14F-4D97-AF65-F5344CB8AC3E}">
        <p14:creationId xmlns:p14="http://schemas.microsoft.com/office/powerpoint/2010/main" val="388640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93DAEEC-28EB-9D47-AD44-133F8C479E54}" type="slidenum">
              <a:rPr kumimoji="1" lang="ja-JP" altLang="en-US" smtClean="0"/>
              <a:t>8</a:t>
            </a:fld>
            <a:endParaRPr kumimoji="1" lang="ja-JP" altLang="en-US"/>
          </a:p>
        </p:txBody>
      </p:sp>
    </p:spTree>
    <p:extLst>
      <p:ext uri="{BB962C8B-B14F-4D97-AF65-F5344CB8AC3E}">
        <p14:creationId xmlns:p14="http://schemas.microsoft.com/office/powerpoint/2010/main" val="247119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93DAEEC-28EB-9D47-AD44-133F8C479E54}" type="slidenum">
              <a:rPr kumimoji="1" lang="ja-JP" altLang="en-US" smtClean="0"/>
              <a:t>9</a:t>
            </a:fld>
            <a:endParaRPr kumimoji="1" lang="ja-JP" altLang="en-US"/>
          </a:p>
        </p:txBody>
      </p:sp>
    </p:spTree>
    <p:extLst>
      <p:ext uri="{BB962C8B-B14F-4D97-AF65-F5344CB8AC3E}">
        <p14:creationId xmlns:p14="http://schemas.microsoft.com/office/powerpoint/2010/main" val="101167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P4</a:t>
            </a:r>
            <a:r>
              <a:rPr kumimoji="1" lang="ja-JP" altLang="en-US"/>
              <a:t>プログラムを</a:t>
            </a:r>
            <a:r>
              <a:rPr kumimoji="1" lang="en-US" altLang="ja-JP" dirty="0"/>
              <a:t>eBPF</a:t>
            </a:r>
            <a:r>
              <a:rPr kumimoji="1" lang="ja-JP" altLang="en-US"/>
              <a:t>プログラムに変換して</a:t>
            </a:r>
          </a:p>
        </p:txBody>
      </p:sp>
      <p:sp>
        <p:nvSpPr>
          <p:cNvPr id="4" name="スライド番号プレースホルダー 3"/>
          <p:cNvSpPr>
            <a:spLocks noGrp="1"/>
          </p:cNvSpPr>
          <p:nvPr>
            <p:ph type="sldNum" sz="quarter" idx="5"/>
          </p:nvPr>
        </p:nvSpPr>
        <p:spPr/>
        <p:txBody>
          <a:bodyPr/>
          <a:lstStyle/>
          <a:p>
            <a:fld id="{993DAEEC-28EB-9D47-AD44-133F8C479E54}" type="slidenum">
              <a:rPr kumimoji="1" lang="ja-JP" altLang="en-US" smtClean="0"/>
              <a:t>10</a:t>
            </a:fld>
            <a:endParaRPr kumimoji="1" lang="ja-JP" altLang="en-US"/>
          </a:p>
        </p:txBody>
      </p:sp>
    </p:spTree>
    <p:extLst>
      <p:ext uri="{BB962C8B-B14F-4D97-AF65-F5344CB8AC3E}">
        <p14:creationId xmlns:p14="http://schemas.microsoft.com/office/powerpoint/2010/main" val="1180593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93DAEEC-28EB-9D47-AD44-133F8C479E54}" type="slidenum">
              <a:rPr kumimoji="1" lang="ja-JP" altLang="en-US" smtClean="0"/>
              <a:t>13</a:t>
            </a:fld>
            <a:endParaRPr kumimoji="1" lang="ja-JP" altLang="en-US"/>
          </a:p>
        </p:txBody>
      </p:sp>
    </p:spTree>
    <p:extLst>
      <p:ext uri="{BB962C8B-B14F-4D97-AF65-F5344CB8AC3E}">
        <p14:creationId xmlns:p14="http://schemas.microsoft.com/office/powerpoint/2010/main" val="444553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93DAEEC-28EB-9D47-AD44-133F8C479E54}" type="slidenum">
              <a:rPr kumimoji="1" lang="ja-JP" altLang="en-US" smtClean="0"/>
              <a:t>14</a:t>
            </a:fld>
            <a:endParaRPr kumimoji="1" lang="ja-JP" altLang="en-US"/>
          </a:p>
        </p:txBody>
      </p:sp>
    </p:spTree>
    <p:extLst>
      <p:ext uri="{BB962C8B-B14F-4D97-AF65-F5344CB8AC3E}">
        <p14:creationId xmlns:p14="http://schemas.microsoft.com/office/powerpoint/2010/main" val="2395080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679AD1-8CA4-0191-1BC6-AAE5372E94F7}"/>
              </a:ext>
            </a:extLst>
          </p:cNvPr>
          <p:cNvSpPr>
            <a:spLocks noGrp="1"/>
          </p:cNvSpPr>
          <p:nvPr>
            <p:ph type="ctrTitle"/>
          </p:nvPr>
        </p:nvSpPr>
        <p:spPr>
          <a:xfrm>
            <a:off x="1524000" y="1122363"/>
            <a:ext cx="9144000" cy="2387600"/>
          </a:xfrm>
        </p:spPr>
        <p:txBody>
          <a:bodyPr anchor="b"/>
          <a:lstStyle>
            <a:lvl1pPr algn="ctr">
              <a:defRPr sz="6000" b="1" i="0">
                <a:latin typeface="Yu Gothic" panose="020B0400000000000000" pitchFamily="34" charset="-128"/>
                <a:ea typeface="Yu Gothic" panose="020B0400000000000000" pitchFamily="34" charset="-128"/>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35BF100-9EA1-14F8-93FA-516BA44755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3BEF8B8-B5A7-ED84-7908-950DAC0A2B89}"/>
              </a:ext>
            </a:extLst>
          </p:cNvPr>
          <p:cNvSpPr>
            <a:spLocks noGrp="1"/>
          </p:cNvSpPr>
          <p:nvPr>
            <p:ph type="dt" sz="half" idx="10"/>
          </p:nvPr>
        </p:nvSpPr>
        <p:spPr/>
        <p:txBody>
          <a:bodyPr/>
          <a:lstStyle/>
          <a:p>
            <a:fld id="{8C844D78-3A43-BF47-864C-A370F4C5A7EA}"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441EAD42-0CB0-0DFA-D445-F50556E763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EA64FD5-3074-97A6-9105-B7BDC304FDEE}"/>
              </a:ext>
            </a:extLst>
          </p:cNvPr>
          <p:cNvSpPr>
            <a:spLocks noGrp="1"/>
          </p:cNvSpPr>
          <p:nvPr>
            <p:ph type="sldNum" sz="quarter" idx="12"/>
          </p:nvPr>
        </p:nvSpPr>
        <p:spPr/>
        <p:txBody>
          <a:bodyPr/>
          <a:lstStyle>
            <a:lvl1pPr>
              <a:defRPr sz="1600"/>
            </a:lvl1pPr>
          </a:lstStyle>
          <a:p>
            <a:fld id="{D523BA1F-1494-4A4D-8909-D2B40D23C2F6}" type="slidenum">
              <a:rPr lang="ja-JP" altLang="en-US" smtClean="0"/>
              <a:pPr/>
              <a:t>‹#›</a:t>
            </a:fld>
            <a:endParaRPr lang="ja-JP" altLang="en-US"/>
          </a:p>
        </p:txBody>
      </p:sp>
    </p:spTree>
    <p:extLst>
      <p:ext uri="{BB962C8B-B14F-4D97-AF65-F5344CB8AC3E}">
        <p14:creationId xmlns:p14="http://schemas.microsoft.com/office/powerpoint/2010/main" val="1625858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0E8072-873F-1AE2-F522-6BA772F1079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2A468C4-0523-B94E-6946-288A36D2CEC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59B44A-AD5C-3C26-8115-124EB539302F}"/>
              </a:ext>
            </a:extLst>
          </p:cNvPr>
          <p:cNvSpPr>
            <a:spLocks noGrp="1"/>
          </p:cNvSpPr>
          <p:nvPr>
            <p:ph type="dt" sz="half" idx="10"/>
          </p:nvPr>
        </p:nvSpPr>
        <p:spPr/>
        <p:txBody>
          <a:bodyPr/>
          <a:lstStyle/>
          <a:p>
            <a:fld id="{5B8DC539-2650-274A-A11D-096FA44CAA15}"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AA37EB30-B30B-C0B1-0B5B-95B4179A19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D7B387-4190-9A4A-EA38-C8DB948B7A8E}"/>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1661810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4DFB0A5-6771-2B1C-8C38-8588083AECC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70F1EF8-FBE6-3943-9A77-AEA32531850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A62155D-226D-F515-2DD4-08093457B1BE}"/>
              </a:ext>
            </a:extLst>
          </p:cNvPr>
          <p:cNvSpPr>
            <a:spLocks noGrp="1"/>
          </p:cNvSpPr>
          <p:nvPr>
            <p:ph type="dt" sz="half" idx="10"/>
          </p:nvPr>
        </p:nvSpPr>
        <p:spPr/>
        <p:txBody>
          <a:bodyPr/>
          <a:lstStyle/>
          <a:p>
            <a:fld id="{2A125841-EC78-D649-AC12-C7ED31A1471B}"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93305C15-2F74-5A38-0372-7E450CF6B1F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E30135-C3AF-C323-0BD3-B613EA13914C}"/>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1039091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60859D-9AEB-33E2-261E-A6D48EC9A1CE}"/>
              </a:ext>
            </a:extLst>
          </p:cNvPr>
          <p:cNvSpPr>
            <a:spLocks noGrp="1"/>
          </p:cNvSpPr>
          <p:nvPr>
            <p:ph type="title"/>
          </p:nvPr>
        </p:nvSpPr>
        <p:spPr>
          <a:xfrm>
            <a:off x="838200" y="136525"/>
            <a:ext cx="10515600" cy="1247227"/>
          </a:xfrm>
        </p:spPr>
        <p:txBody>
          <a:bodyPr/>
          <a:lstStyle>
            <a:lvl1pPr>
              <a:defRPr b="1" i="0">
                <a:latin typeface="Yu Gothic" panose="020B0400000000000000" pitchFamily="34" charset="-128"/>
                <a:ea typeface="Yu Gothic" panose="020B0400000000000000" pitchFamily="34" charset="-128"/>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9CBF5B0-E284-1986-8F64-24631FA06B81}"/>
              </a:ext>
            </a:extLst>
          </p:cNvPr>
          <p:cNvSpPr>
            <a:spLocks noGrp="1"/>
          </p:cNvSpPr>
          <p:nvPr>
            <p:ph idx="1"/>
          </p:nvPr>
        </p:nvSpPr>
        <p:spPr>
          <a:xfrm>
            <a:off x="838200" y="1509741"/>
            <a:ext cx="10515600" cy="4351338"/>
          </a:xfrm>
        </p:spPr>
        <p:txBody>
          <a:bodyPr/>
          <a:lstStyle>
            <a:lvl1pPr>
              <a:defRPr b="0" i="0">
                <a:latin typeface="Yu Gothic Medium" panose="020B0400000000000000" pitchFamily="34" charset="-128"/>
                <a:ea typeface="Yu Gothic Medium" panose="020B0400000000000000" pitchFamily="34" charset="-128"/>
              </a:defRPr>
            </a:lvl1pPr>
            <a:lvl2pPr>
              <a:defRPr b="0" i="0">
                <a:latin typeface="Yu Gothic Medium" panose="020B0400000000000000" pitchFamily="34" charset="-128"/>
                <a:ea typeface="Yu Gothic Medium" panose="020B0400000000000000" pitchFamily="34" charset="-128"/>
              </a:defRPr>
            </a:lvl2pPr>
            <a:lvl3pPr>
              <a:defRPr b="0" i="0">
                <a:latin typeface="Yu Gothic Medium" panose="020B0400000000000000" pitchFamily="34" charset="-128"/>
                <a:ea typeface="Yu Gothic Medium" panose="020B0400000000000000" pitchFamily="34" charset="-128"/>
              </a:defRPr>
            </a:lvl3pPr>
            <a:lvl4pPr>
              <a:defRPr b="0" i="0">
                <a:latin typeface="Yu Gothic Medium" panose="020B0400000000000000" pitchFamily="34" charset="-128"/>
                <a:ea typeface="Yu Gothic Medium" panose="020B0400000000000000" pitchFamily="34" charset="-128"/>
              </a:defRPr>
            </a:lvl4pPr>
            <a:lvl5pPr>
              <a:defRPr b="0" i="0">
                <a:latin typeface="Yu Gothic Medium" panose="020B0400000000000000" pitchFamily="34" charset="-128"/>
                <a:ea typeface="Yu Gothic Medium" panose="020B0400000000000000" pitchFamily="34"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807929E-08FC-5C7D-C36B-3732BC230694}"/>
              </a:ext>
            </a:extLst>
          </p:cNvPr>
          <p:cNvSpPr>
            <a:spLocks noGrp="1"/>
          </p:cNvSpPr>
          <p:nvPr>
            <p:ph type="dt" sz="half" idx="10"/>
          </p:nvPr>
        </p:nvSpPr>
        <p:spPr/>
        <p:txBody>
          <a:bodyPr/>
          <a:lstStyle/>
          <a:p>
            <a:fld id="{699E3A7F-B272-774C-B296-E665383C844E}"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8299082D-4051-E684-F97E-5774B1D57E0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41C661-6DD2-09E5-41C1-1C26C8AEE779}"/>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2061865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53640E-F7BF-6817-29CA-F74519E7C3A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0C57F5D-B484-C3A7-5C67-D9D03756D5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76670F5-D048-2740-5771-6BB2047ABACB}"/>
              </a:ext>
            </a:extLst>
          </p:cNvPr>
          <p:cNvSpPr>
            <a:spLocks noGrp="1"/>
          </p:cNvSpPr>
          <p:nvPr>
            <p:ph type="dt" sz="half" idx="10"/>
          </p:nvPr>
        </p:nvSpPr>
        <p:spPr/>
        <p:txBody>
          <a:bodyPr/>
          <a:lstStyle/>
          <a:p>
            <a:fld id="{24DABA1A-27BD-B842-99F8-3FE633FE80BC}"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28A14C86-CAF3-B819-B0F3-01154C9747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60D17FD-F3D5-884E-E2CD-A8282BD8EEEE}"/>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2257776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9CE078-F901-6261-C141-712C5831FD4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5AFA01B-1EE4-5D72-7AFB-20DFD1601E0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6DEA5A4-F16E-178F-077A-CF716174459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A2DBA0C-B499-2CC9-2C36-558965808DCA}"/>
              </a:ext>
            </a:extLst>
          </p:cNvPr>
          <p:cNvSpPr>
            <a:spLocks noGrp="1"/>
          </p:cNvSpPr>
          <p:nvPr>
            <p:ph type="dt" sz="half" idx="10"/>
          </p:nvPr>
        </p:nvSpPr>
        <p:spPr/>
        <p:txBody>
          <a:bodyPr/>
          <a:lstStyle/>
          <a:p>
            <a:fld id="{32B9F4AB-9E78-0B4A-9D77-658199D6E191}" type="datetime1">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797F12F7-2FAF-EA4E-5096-ED1D56C385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0F5EF30-57AF-3E60-3467-2735F49F818E}"/>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108463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73BDB2-F20F-7C54-A5C6-E7AA38F4A90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215381C-48F0-4337-2C5D-C3D92703EE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1B0AF3F-0331-4842-A569-F209D4066D8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A213D74-843F-AD42-4764-C4FBB17681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43291D9-F044-469B-9807-8CF18C141B6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94240DA-B414-2599-5BA0-7B16FDDED3C5}"/>
              </a:ext>
            </a:extLst>
          </p:cNvPr>
          <p:cNvSpPr>
            <a:spLocks noGrp="1"/>
          </p:cNvSpPr>
          <p:nvPr>
            <p:ph type="dt" sz="half" idx="10"/>
          </p:nvPr>
        </p:nvSpPr>
        <p:spPr/>
        <p:txBody>
          <a:bodyPr/>
          <a:lstStyle/>
          <a:p>
            <a:fld id="{AB58A027-04E4-5041-AC52-E9488A818188}" type="datetime1">
              <a:rPr kumimoji="1" lang="ja-JP" altLang="en-US" smtClean="0"/>
              <a:t>2025/10/29</a:t>
            </a:fld>
            <a:endParaRPr kumimoji="1" lang="ja-JP" altLang="en-US"/>
          </a:p>
        </p:txBody>
      </p:sp>
      <p:sp>
        <p:nvSpPr>
          <p:cNvPr id="8" name="フッター プレースホルダー 7">
            <a:extLst>
              <a:ext uri="{FF2B5EF4-FFF2-40B4-BE49-F238E27FC236}">
                <a16:creationId xmlns:a16="http://schemas.microsoft.com/office/drawing/2014/main" id="{C9F6A1AD-2B98-612F-42D2-AAB468F5993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353B4A0-101D-3A59-0A5E-A9BFAA876044}"/>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25933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AF5DD2-24C2-0E76-0799-192FA038064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FD919CA-4BE5-7AEF-8CD6-450725406BF2}"/>
              </a:ext>
            </a:extLst>
          </p:cNvPr>
          <p:cNvSpPr>
            <a:spLocks noGrp="1"/>
          </p:cNvSpPr>
          <p:nvPr>
            <p:ph type="dt" sz="half" idx="10"/>
          </p:nvPr>
        </p:nvSpPr>
        <p:spPr/>
        <p:txBody>
          <a:bodyPr/>
          <a:lstStyle/>
          <a:p>
            <a:fld id="{F029BB3E-E39B-4144-9B8B-3E2C08749EE5}" type="datetime1">
              <a:rPr kumimoji="1" lang="ja-JP" altLang="en-US" smtClean="0"/>
              <a:t>2025/10/29</a:t>
            </a:fld>
            <a:endParaRPr kumimoji="1" lang="ja-JP" altLang="en-US"/>
          </a:p>
        </p:txBody>
      </p:sp>
      <p:sp>
        <p:nvSpPr>
          <p:cNvPr id="4" name="フッター プレースホルダー 3">
            <a:extLst>
              <a:ext uri="{FF2B5EF4-FFF2-40B4-BE49-F238E27FC236}">
                <a16:creationId xmlns:a16="http://schemas.microsoft.com/office/drawing/2014/main" id="{6A862670-773E-E604-9F1B-0A7E92B874D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D74EACC-93EF-715E-1646-89BC150603DD}"/>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1258302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9332752-B9F8-1690-3B4C-2D30A1552EC0}"/>
              </a:ext>
            </a:extLst>
          </p:cNvPr>
          <p:cNvSpPr>
            <a:spLocks noGrp="1"/>
          </p:cNvSpPr>
          <p:nvPr>
            <p:ph type="dt" sz="half" idx="10"/>
          </p:nvPr>
        </p:nvSpPr>
        <p:spPr/>
        <p:txBody>
          <a:bodyPr/>
          <a:lstStyle/>
          <a:p>
            <a:fld id="{80983BF4-708C-C44B-8CB8-9E2569A6747A}" type="datetime1">
              <a:rPr kumimoji="1" lang="ja-JP" altLang="en-US" smtClean="0"/>
              <a:t>2025/10/29</a:t>
            </a:fld>
            <a:endParaRPr kumimoji="1" lang="ja-JP" altLang="en-US"/>
          </a:p>
        </p:txBody>
      </p:sp>
      <p:sp>
        <p:nvSpPr>
          <p:cNvPr id="3" name="フッター プレースホルダー 2">
            <a:extLst>
              <a:ext uri="{FF2B5EF4-FFF2-40B4-BE49-F238E27FC236}">
                <a16:creationId xmlns:a16="http://schemas.microsoft.com/office/drawing/2014/main" id="{3D94B7AD-4653-1B16-B1EF-BCF1B3BC6C4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5F310B8-9CF2-BC32-196F-A6441CBA92CB}"/>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3576563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779ECE-9669-DF79-4C07-43C04DD6334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77DB808-F4AD-FBEE-521B-38EECD9C07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44A9FEB-8206-1A72-6356-49D32641C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37FEB47-A442-F5C8-134D-053F994F0AC1}"/>
              </a:ext>
            </a:extLst>
          </p:cNvPr>
          <p:cNvSpPr>
            <a:spLocks noGrp="1"/>
          </p:cNvSpPr>
          <p:nvPr>
            <p:ph type="dt" sz="half" idx="10"/>
          </p:nvPr>
        </p:nvSpPr>
        <p:spPr/>
        <p:txBody>
          <a:bodyPr/>
          <a:lstStyle/>
          <a:p>
            <a:fld id="{D39903D1-7DCF-FD49-8D21-8452000F9702}" type="datetime1">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FF1E5D18-3C70-4133-3C74-A43AB522EEA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315102E-4D1C-4FD5-5E1B-2C27EF655DC5}"/>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3833320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D9B362-D528-3737-15C3-6D5E8C604C6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3977841-BF2E-925A-AF42-E29A2BE713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D42DDD1-53EA-78F9-F244-9D72E58E8A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5CC6342-6967-7D31-032F-9206565A53B4}"/>
              </a:ext>
            </a:extLst>
          </p:cNvPr>
          <p:cNvSpPr>
            <a:spLocks noGrp="1"/>
          </p:cNvSpPr>
          <p:nvPr>
            <p:ph type="dt" sz="half" idx="10"/>
          </p:nvPr>
        </p:nvSpPr>
        <p:spPr/>
        <p:txBody>
          <a:bodyPr/>
          <a:lstStyle/>
          <a:p>
            <a:fld id="{9A46A856-8BFF-EF4F-A620-2DD2167227D9}" type="datetime1">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86AB0F4C-A62E-365C-A1B9-381A04A3C10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61411A6-F23E-F5B2-48B1-0B6BB076601C}"/>
              </a:ext>
            </a:extLst>
          </p:cNvPr>
          <p:cNvSpPr>
            <a:spLocks noGrp="1"/>
          </p:cNvSpPr>
          <p:nvPr>
            <p:ph type="sldNum" sz="quarter" idx="12"/>
          </p:nvPr>
        </p:nvSpPr>
        <p:spPr/>
        <p:txBody>
          <a:bodyPr/>
          <a:lstStyle/>
          <a:p>
            <a:fld id="{D523BA1F-1494-4A4D-8909-D2B40D23C2F6}" type="slidenum">
              <a:rPr kumimoji="1" lang="ja-JP" altLang="en-US" smtClean="0"/>
              <a:t>‹#›</a:t>
            </a:fld>
            <a:endParaRPr kumimoji="1" lang="ja-JP" altLang="en-US"/>
          </a:p>
        </p:txBody>
      </p:sp>
    </p:spTree>
    <p:extLst>
      <p:ext uri="{BB962C8B-B14F-4D97-AF65-F5344CB8AC3E}">
        <p14:creationId xmlns:p14="http://schemas.microsoft.com/office/powerpoint/2010/main" val="2483768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41A4C71-18B0-54FA-2F21-054DB44B94BE}"/>
              </a:ext>
            </a:extLst>
          </p:cNvPr>
          <p:cNvSpPr>
            <a:spLocks noGrp="1"/>
          </p:cNvSpPr>
          <p:nvPr>
            <p:ph type="title"/>
          </p:nvPr>
        </p:nvSpPr>
        <p:spPr>
          <a:xfrm>
            <a:off x="838200" y="136525"/>
            <a:ext cx="10515600" cy="16891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B37C8E9-BBA8-41ED-A9FC-3F078A026B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4E96C96-6E52-E533-EF1C-6371B11078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F045BA6-DAED-5949-8977-5CF3D68B307C}"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62896CC0-D7FD-4514-55E5-E146E29201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3182CAE-D088-1A49-FC91-2305861A6A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82000"/>
                  </a:schemeClr>
                </a:solidFill>
              </a:defRPr>
            </a:lvl1pPr>
          </a:lstStyle>
          <a:p>
            <a:fld id="{D523BA1F-1494-4A4D-8909-D2B40D23C2F6}" type="slidenum">
              <a:rPr lang="ja-JP" altLang="en-US" smtClean="0"/>
              <a:pPr/>
              <a:t>‹#›</a:t>
            </a:fld>
            <a:endParaRPr lang="ja-JP" altLang="en-US"/>
          </a:p>
        </p:txBody>
      </p:sp>
    </p:spTree>
    <p:extLst>
      <p:ext uri="{BB962C8B-B14F-4D97-AF65-F5344CB8AC3E}">
        <p14:creationId xmlns:p14="http://schemas.microsoft.com/office/powerpoint/2010/main" val="316076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b="1" i="0" kern="1200">
          <a:solidFill>
            <a:schemeClr val="tx1"/>
          </a:solidFill>
          <a:latin typeface="Yu Gothic" panose="020B0400000000000000" pitchFamily="34" charset="-128"/>
          <a:ea typeface="Yu Gothic" panose="020B0400000000000000"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b="0" i="0" kern="1200">
          <a:solidFill>
            <a:schemeClr val="tx1"/>
          </a:solidFill>
          <a:latin typeface="Yu Gothic Medium" panose="020B0400000000000000" pitchFamily="34" charset="-128"/>
          <a:ea typeface="Yu Gothic Medium" panose="020B0400000000000000"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i="0" kern="1200">
          <a:solidFill>
            <a:schemeClr val="tx1"/>
          </a:solidFill>
          <a:latin typeface="Yu Gothic Medium" panose="020B0400000000000000" pitchFamily="34" charset="-128"/>
          <a:ea typeface="Yu Gothic Medium" panose="020B0400000000000000"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i="0" kern="1200">
          <a:solidFill>
            <a:schemeClr val="tx1"/>
          </a:solidFill>
          <a:latin typeface="Yu Gothic Medium" panose="020B0400000000000000" pitchFamily="34" charset="-128"/>
          <a:ea typeface="Yu Gothic Medium" panose="020B0400000000000000"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i="0" kern="1200">
          <a:solidFill>
            <a:schemeClr val="tx1"/>
          </a:solidFill>
          <a:latin typeface="Yu Gothic Medium" panose="020B0400000000000000" pitchFamily="34" charset="-128"/>
          <a:ea typeface="Yu Gothic Medium" panose="020B0400000000000000"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i="0" kern="1200">
          <a:solidFill>
            <a:schemeClr val="tx1"/>
          </a:solidFill>
          <a:latin typeface="Yu Gothic Medium" panose="020B0400000000000000" pitchFamily="34" charset="-128"/>
          <a:ea typeface="Yu Gothic Medium" panose="020B0400000000000000"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B22CA3-F538-39D9-B91C-42FB07897E1F}"/>
              </a:ext>
            </a:extLst>
          </p:cNvPr>
          <p:cNvSpPr>
            <a:spLocks noGrp="1"/>
          </p:cNvSpPr>
          <p:nvPr>
            <p:ph type="ctrTitle"/>
          </p:nvPr>
        </p:nvSpPr>
        <p:spPr/>
        <p:txBody>
          <a:bodyPr>
            <a:noAutofit/>
          </a:bodyPr>
          <a:lstStyle/>
          <a:p>
            <a:r>
              <a:rPr kumimoji="1" lang="en-US" altLang="ja-JP" sz="4800" dirty="0"/>
              <a:t>AMD SEV-SNP</a:t>
            </a:r>
            <a:r>
              <a:rPr kumimoji="1" lang="ja-JP" altLang="en-US" sz="4800"/>
              <a:t>の</a:t>
            </a:r>
            <a:r>
              <a:rPr kumimoji="1" lang="en-US" altLang="ja-JP" sz="4800" dirty="0"/>
              <a:t>VMPL</a:t>
            </a:r>
            <a:r>
              <a:rPr kumimoji="1" lang="ja-JP" altLang="en-US" sz="4800"/>
              <a:t>による</a:t>
            </a:r>
            <a:br>
              <a:rPr kumimoji="1" lang="en-US" altLang="ja-JP" sz="4800" dirty="0"/>
            </a:br>
            <a:r>
              <a:rPr kumimoji="1" lang="en-US" altLang="ja-JP" sz="4800" dirty="0"/>
              <a:t>P4</a:t>
            </a:r>
            <a:r>
              <a:rPr kumimoji="1" lang="ja-JP" altLang="en-US" sz="4800"/>
              <a:t>プログラムの軽量な隔離実行</a:t>
            </a:r>
          </a:p>
        </p:txBody>
      </p:sp>
      <p:sp>
        <p:nvSpPr>
          <p:cNvPr id="3" name="字幕 2">
            <a:extLst>
              <a:ext uri="{FF2B5EF4-FFF2-40B4-BE49-F238E27FC236}">
                <a16:creationId xmlns:a16="http://schemas.microsoft.com/office/drawing/2014/main" id="{1D627E9A-735A-852A-D5A1-B5A564571199}"/>
              </a:ext>
            </a:extLst>
          </p:cNvPr>
          <p:cNvSpPr>
            <a:spLocks noGrp="1"/>
          </p:cNvSpPr>
          <p:nvPr>
            <p:ph type="subTitle" idx="1"/>
          </p:nvPr>
        </p:nvSpPr>
        <p:spPr/>
        <p:txBody>
          <a:bodyPr anchor="ctr"/>
          <a:lstStyle/>
          <a:p>
            <a:r>
              <a:rPr kumimoji="1" lang="ja-JP" altLang="en-US"/>
              <a:t>九州工業大学</a:t>
            </a:r>
            <a:endParaRPr kumimoji="1" lang="en-US" altLang="ja-JP" dirty="0"/>
          </a:p>
          <a:p>
            <a:r>
              <a:rPr kumimoji="1" lang="ja-JP" altLang="en-US"/>
              <a:t>村上和馬　光来健一</a:t>
            </a:r>
          </a:p>
        </p:txBody>
      </p:sp>
    </p:spTree>
    <p:extLst>
      <p:ext uri="{BB962C8B-B14F-4D97-AF65-F5344CB8AC3E}">
        <p14:creationId xmlns:p14="http://schemas.microsoft.com/office/powerpoint/2010/main" val="2692398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B2C12-5173-6521-9AE1-B90139842461}"/>
              </a:ext>
            </a:extLst>
          </p:cNvPr>
          <p:cNvSpPr>
            <a:spLocks noGrp="1"/>
          </p:cNvSpPr>
          <p:nvPr>
            <p:ph type="title"/>
          </p:nvPr>
        </p:nvSpPr>
        <p:spPr/>
        <p:txBody>
          <a:bodyPr/>
          <a:lstStyle/>
          <a:p>
            <a:r>
              <a:rPr lang="en-US" altLang="ja-JP" dirty="0"/>
              <a:t>Parasite-P4</a:t>
            </a:r>
            <a:r>
              <a:rPr lang="ja-JP" altLang="en-US"/>
              <a:t>における</a:t>
            </a:r>
            <a:r>
              <a:rPr lang="en-JP"/>
              <a:t>安全性</a:t>
            </a:r>
            <a:endParaRPr lang="en-JP" dirty="0"/>
          </a:p>
        </p:txBody>
      </p:sp>
      <p:sp>
        <p:nvSpPr>
          <p:cNvPr id="3" name="Content Placeholder 2">
            <a:extLst>
              <a:ext uri="{FF2B5EF4-FFF2-40B4-BE49-F238E27FC236}">
                <a16:creationId xmlns:a16="http://schemas.microsoft.com/office/drawing/2014/main" id="{0200F3A1-5B92-E90F-DC11-FD55060A2512}"/>
              </a:ext>
            </a:extLst>
          </p:cNvPr>
          <p:cNvSpPr>
            <a:spLocks noGrp="1"/>
          </p:cNvSpPr>
          <p:nvPr>
            <p:ph idx="1"/>
          </p:nvPr>
        </p:nvSpPr>
        <p:spPr/>
        <p:txBody>
          <a:bodyPr/>
          <a:lstStyle/>
          <a:p>
            <a:r>
              <a:rPr lang="en-US" altLang="ja-JP" dirty="0"/>
              <a:t>P4</a:t>
            </a:r>
            <a:r>
              <a:rPr lang="ja-JP" altLang="en-US"/>
              <a:t>プログラムはユーザ</a:t>
            </a:r>
            <a:r>
              <a:rPr lang="en-US" altLang="ja-JP" dirty="0"/>
              <a:t>VM</a:t>
            </a:r>
            <a:r>
              <a:rPr lang="ja-JP" altLang="en-US"/>
              <a:t>の内外から保護される</a:t>
            </a:r>
            <a:endParaRPr lang="en-US" altLang="ja-JP" dirty="0"/>
          </a:p>
          <a:p>
            <a:pPr lvl="1"/>
            <a:r>
              <a:rPr lang="ja-JP" altLang="en-US"/>
              <a:t>仮想スイッチは保護された</a:t>
            </a:r>
            <a:r>
              <a:rPr lang="en-US" altLang="ja-JP" dirty="0"/>
              <a:t>VM</a:t>
            </a:r>
            <a:r>
              <a:rPr lang="ja-JP" altLang="en-US"/>
              <a:t>内の</a:t>
            </a:r>
            <a:r>
              <a:rPr lang="en-US" altLang="ja-JP" dirty="0"/>
              <a:t>P4</a:t>
            </a:r>
            <a:r>
              <a:rPr lang="ja-JP" altLang="en-US"/>
              <a:t>プログラムを攻撃できない</a:t>
            </a:r>
            <a:endParaRPr lang="en-US" altLang="ja-JP" dirty="0"/>
          </a:p>
          <a:p>
            <a:pPr lvl="1"/>
            <a:r>
              <a:rPr lang="en-US" altLang="ja-JP" dirty="0"/>
              <a:t>VM</a:t>
            </a:r>
            <a:r>
              <a:rPr lang="ja-JP" altLang="en-US"/>
              <a:t>内のシステムに侵入されても</a:t>
            </a:r>
            <a:r>
              <a:rPr lang="en-US" altLang="ja-JP" dirty="0"/>
              <a:t>P4</a:t>
            </a:r>
            <a:r>
              <a:rPr lang="ja-JP" altLang="en-US"/>
              <a:t>プログラムは攻撃できない</a:t>
            </a:r>
            <a:endParaRPr lang="en-US" altLang="ja-JP" dirty="0"/>
          </a:p>
          <a:p>
            <a:r>
              <a:rPr lang="en-US" altLang="ja-JP" dirty="0"/>
              <a:t>P4</a:t>
            </a:r>
            <a:r>
              <a:rPr lang="ja-JP" altLang="en-US"/>
              <a:t>プログラムはユーザ</a:t>
            </a:r>
            <a:r>
              <a:rPr lang="en-JP" dirty="0"/>
              <a:t>VM外の仮想スイッチを攻撃できない</a:t>
            </a:r>
            <a:endParaRPr lang="en-US" altLang="ja-JP" dirty="0"/>
          </a:p>
          <a:p>
            <a:pPr lvl="1"/>
            <a:r>
              <a:rPr lang="ja-JP" altLang="en-US"/>
              <a:t>一方、</a:t>
            </a:r>
            <a:r>
              <a:rPr lang="en-US" altLang="ja-JP" dirty="0"/>
              <a:t>VM</a:t>
            </a:r>
            <a:r>
              <a:rPr lang="ja-JP" altLang="en-US"/>
              <a:t>内のシステムのメモリにはアクセスできる</a:t>
            </a:r>
            <a:endParaRPr lang="en-US" altLang="ja-JP" dirty="0"/>
          </a:p>
          <a:p>
            <a:pPr lvl="1"/>
            <a:r>
              <a:rPr lang="en-JP" dirty="0"/>
              <a:t>P4プログラムの挙動がシステムに影響を及ぼす恐れがある</a:t>
            </a:r>
          </a:p>
        </p:txBody>
      </p:sp>
      <p:sp>
        <p:nvSpPr>
          <p:cNvPr id="5" name="角丸四角形 4">
            <a:extLst>
              <a:ext uri="{FF2B5EF4-FFF2-40B4-BE49-F238E27FC236}">
                <a16:creationId xmlns:a16="http://schemas.microsoft.com/office/drawing/2014/main" id="{C0E0A457-EBED-2261-EC49-D7E7E0405B71}"/>
              </a:ext>
            </a:extLst>
          </p:cNvPr>
          <p:cNvSpPr/>
          <p:nvPr/>
        </p:nvSpPr>
        <p:spPr>
          <a:xfrm>
            <a:off x="5376510" y="4535752"/>
            <a:ext cx="3325531" cy="2050628"/>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a:solidFill>
                  <a:schemeClr val="bg1"/>
                </a:solidFill>
              </a:rPr>
              <a:t>ユーザ </a:t>
            </a:r>
            <a:r>
              <a:rPr kumimoji="1" lang="en-US" altLang="ja-JP" dirty="0">
                <a:solidFill>
                  <a:schemeClr val="bg1"/>
                </a:solidFill>
              </a:rPr>
              <a:t>VM</a:t>
            </a:r>
            <a:endParaRPr kumimoji="1" lang="ja-JP" altLang="en-US">
              <a:solidFill>
                <a:schemeClr val="bg1"/>
              </a:solidFill>
            </a:endParaRPr>
          </a:p>
        </p:txBody>
      </p:sp>
      <p:sp>
        <p:nvSpPr>
          <p:cNvPr id="6" name="テキスト ボックス 5">
            <a:extLst>
              <a:ext uri="{FF2B5EF4-FFF2-40B4-BE49-F238E27FC236}">
                <a16:creationId xmlns:a16="http://schemas.microsoft.com/office/drawing/2014/main" id="{78505B28-5539-19C8-CDC3-12E380911615}"/>
              </a:ext>
            </a:extLst>
          </p:cNvPr>
          <p:cNvSpPr txBox="1"/>
          <p:nvPr/>
        </p:nvSpPr>
        <p:spPr>
          <a:xfrm>
            <a:off x="7549259" y="4526387"/>
            <a:ext cx="595035" cy="584775"/>
          </a:xfrm>
          <a:prstGeom prst="rect">
            <a:avLst/>
          </a:prstGeom>
          <a:noFill/>
        </p:spPr>
        <p:txBody>
          <a:bodyPr wrap="none" rtlCol="0">
            <a:spAutoFit/>
          </a:bodyPr>
          <a:lstStyle/>
          <a:p>
            <a:r>
              <a:rPr kumimoji="1" lang="ja-JP" altLang="en-US" sz="3200"/>
              <a:t>🔐</a:t>
            </a:r>
          </a:p>
        </p:txBody>
      </p:sp>
      <p:cxnSp>
        <p:nvCxnSpPr>
          <p:cNvPr id="25" name="直線コネクタ 24">
            <a:extLst>
              <a:ext uri="{FF2B5EF4-FFF2-40B4-BE49-F238E27FC236}">
                <a16:creationId xmlns:a16="http://schemas.microsoft.com/office/drawing/2014/main" id="{C98C6BBE-AF95-97FB-C0ED-A4C0261FBED7}"/>
              </a:ext>
            </a:extLst>
          </p:cNvPr>
          <p:cNvCxnSpPr>
            <a:cxnSpLocks/>
          </p:cNvCxnSpPr>
          <p:nvPr/>
        </p:nvCxnSpPr>
        <p:spPr>
          <a:xfrm>
            <a:off x="5611955" y="5703669"/>
            <a:ext cx="277189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1" name="スライド番号プレースホルダー 10">
            <a:extLst>
              <a:ext uri="{FF2B5EF4-FFF2-40B4-BE49-F238E27FC236}">
                <a16:creationId xmlns:a16="http://schemas.microsoft.com/office/drawing/2014/main" id="{D2606FC4-2D07-EFAF-8A27-43FD77220F78}"/>
              </a:ext>
            </a:extLst>
          </p:cNvPr>
          <p:cNvSpPr>
            <a:spLocks noGrp="1"/>
          </p:cNvSpPr>
          <p:nvPr>
            <p:ph type="sldNum" sz="quarter" idx="12"/>
          </p:nvPr>
        </p:nvSpPr>
        <p:spPr/>
        <p:txBody>
          <a:bodyPr/>
          <a:lstStyle/>
          <a:p>
            <a:fld id="{D523BA1F-1494-4A4D-8909-D2B40D23C2F6}" type="slidenum">
              <a:rPr kumimoji="1" lang="ja-JP" altLang="en-US" smtClean="0"/>
              <a:t>9</a:t>
            </a:fld>
            <a:endParaRPr kumimoji="1" lang="ja-JP" altLang="en-US"/>
          </a:p>
        </p:txBody>
      </p:sp>
      <p:sp>
        <p:nvSpPr>
          <p:cNvPr id="12" name="曲折矢印 11">
            <a:extLst>
              <a:ext uri="{FF2B5EF4-FFF2-40B4-BE49-F238E27FC236}">
                <a16:creationId xmlns:a16="http://schemas.microsoft.com/office/drawing/2014/main" id="{539E417B-CE39-E567-2846-341C6DC873E0}"/>
              </a:ext>
            </a:extLst>
          </p:cNvPr>
          <p:cNvSpPr/>
          <p:nvPr/>
        </p:nvSpPr>
        <p:spPr>
          <a:xfrm flipV="1">
            <a:off x="3464168" y="5486643"/>
            <a:ext cx="1591115" cy="819827"/>
          </a:xfrm>
          <a:prstGeom prst="bentArrow">
            <a:avLst>
              <a:gd name="adj1" fmla="val 15791"/>
              <a:gd name="adj2" fmla="val 22442"/>
              <a:gd name="adj3" fmla="val 25000"/>
              <a:gd name="adj4" fmla="val 43750"/>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6" name="下矢印 15">
            <a:extLst>
              <a:ext uri="{FF2B5EF4-FFF2-40B4-BE49-F238E27FC236}">
                <a16:creationId xmlns:a16="http://schemas.microsoft.com/office/drawing/2014/main" id="{FC1201B4-299D-5624-F1D1-D4260A907381}"/>
              </a:ext>
            </a:extLst>
          </p:cNvPr>
          <p:cNvSpPr/>
          <p:nvPr/>
        </p:nvSpPr>
        <p:spPr>
          <a:xfrm>
            <a:off x="5843848" y="5362630"/>
            <a:ext cx="268448" cy="364333"/>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8" name="角丸四角形 7">
            <a:extLst>
              <a:ext uri="{FF2B5EF4-FFF2-40B4-BE49-F238E27FC236}">
                <a16:creationId xmlns:a16="http://schemas.microsoft.com/office/drawing/2014/main" id="{8B61AB47-B6B8-E7CC-968A-4F8E5C530CB4}"/>
              </a:ext>
            </a:extLst>
          </p:cNvPr>
          <p:cNvSpPr/>
          <p:nvPr/>
        </p:nvSpPr>
        <p:spPr>
          <a:xfrm>
            <a:off x="5728846" y="5112921"/>
            <a:ext cx="1744910" cy="362125"/>
          </a:xfrm>
          <a:prstGeom prst="roundRect">
            <a:avLst/>
          </a:prstGeom>
          <a:ln/>
        </p:spPr>
        <p:style>
          <a:lnRef idx="2">
            <a:schemeClr val="accent4">
              <a:shade val="15000"/>
            </a:schemeClr>
          </a:lnRef>
          <a:fillRef idx="1">
            <a:schemeClr val="accent4"/>
          </a:fillRef>
          <a:effectRef idx="0">
            <a:schemeClr val="accent4"/>
          </a:effectRef>
          <a:fontRef idx="minor">
            <a:schemeClr val="lt1"/>
          </a:fontRef>
        </p:style>
        <p:txBody>
          <a:bodyPr rtlCol="0" anchor="t"/>
          <a:lstStyle/>
          <a:p>
            <a:pPr algn="ctr"/>
            <a:r>
              <a:rPr kumimoji="1" lang="ja-JP" altLang="en-US">
                <a:solidFill>
                  <a:schemeClr val="bg1"/>
                </a:solidFill>
              </a:rPr>
              <a:t>システム</a:t>
            </a:r>
          </a:p>
        </p:txBody>
      </p:sp>
      <p:sp>
        <p:nvSpPr>
          <p:cNvPr id="18" name="下矢印 17">
            <a:extLst>
              <a:ext uri="{FF2B5EF4-FFF2-40B4-BE49-F238E27FC236}">
                <a16:creationId xmlns:a16="http://schemas.microsoft.com/office/drawing/2014/main" id="{046C40CC-9596-BF3F-6F21-71F1B4074523}"/>
              </a:ext>
            </a:extLst>
          </p:cNvPr>
          <p:cNvSpPr/>
          <p:nvPr/>
        </p:nvSpPr>
        <p:spPr>
          <a:xfrm rot="7639817">
            <a:off x="5236925" y="5140121"/>
            <a:ext cx="268448" cy="1181952"/>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0" name="爆発 1 19">
            <a:extLst>
              <a:ext uri="{FF2B5EF4-FFF2-40B4-BE49-F238E27FC236}">
                <a16:creationId xmlns:a16="http://schemas.microsoft.com/office/drawing/2014/main" id="{523E6433-30EE-B7E8-B065-42AFE7232C7D}"/>
              </a:ext>
            </a:extLst>
          </p:cNvPr>
          <p:cNvSpPr/>
          <p:nvPr/>
        </p:nvSpPr>
        <p:spPr>
          <a:xfrm>
            <a:off x="7039274" y="5249974"/>
            <a:ext cx="578841" cy="374843"/>
          </a:xfrm>
          <a:prstGeom prst="irregularSeal1">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1" name="乗算記号 20">
            <a:extLst>
              <a:ext uri="{FF2B5EF4-FFF2-40B4-BE49-F238E27FC236}">
                <a16:creationId xmlns:a16="http://schemas.microsoft.com/office/drawing/2014/main" id="{031A2695-8D74-29F0-E4A9-3B24EB351522}"/>
              </a:ext>
            </a:extLst>
          </p:cNvPr>
          <p:cNvSpPr/>
          <p:nvPr/>
        </p:nvSpPr>
        <p:spPr>
          <a:xfrm>
            <a:off x="4481442" y="5103428"/>
            <a:ext cx="424805" cy="364332"/>
          </a:xfrm>
          <a:prstGeom prst="mathMultiply">
            <a:avLst>
              <a:gd name="adj1" fmla="val 18585"/>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2" name="乗算記号 21">
            <a:extLst>
              <a:ext uri="{FF2B5EF4-FFF2-40B4-BE49-F238E27FC236}">
                <a16:creationId xmlns:a16="http://schemas.microsoft.com/office/drawing/2014/main" id="{E9802645-976A-2BC9-4C85-C4B7412EE736}"/>
              </a:ext>
            </a:extLst>
          </p:cNvPr>
          <p:cNvSpPr/>
          <p:nvPr/>
        </p:nvSpPr>
        <p:spPr>
          <a:xfrm>
            <a:off x="5043463" y="5918137"/>
            <a:ext cx="424805" cy="364332"/>
          </a:xfrm>
          <a:prstGeom prst="mathMultiply">
            <a:avLst>
              <a:gd name="adj1" fmla="val 18585"/>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3" name="乗算記号 22">
            <a:extLst>
              <a:ext uri="{FF2B5EF4-FFF2-40B4-BE49-F238E27FC236}">
                <a16:creationId xmlns:a16="http://schemas.microsoft.com/office/drawing/2014/main" id="{6DADBBB8-6BAE-68E7-140B-27BD5DD371E7}"/>
              </a:ext>
            </a:extLst>
          </p:cNvPr>
          <p:cNvSpPr/>
          <p:nvPr/>
        </p:nvSpPr>
        <p:spPr>
          <a:xfrm>
            <a:off x="5765669" y="5647328"/>
            <a:ext cx="424805" cy="364332"/>
          </a:xfrm>
          <a:prstGeom prst="mathMultiply">
            <a:avLst>
              <a:gd name="adj1" fmla="val 18585"/>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4" name="下矢印 13">
            <a:extLst>
              <a:ext uri="{FF2B5EF4-FFF2-40B4-BE49-F238E27FC236}">
                <a16:creationId xmlns:a16="http://schemas.microsoft.com/office/drawing/2014/main" id="{6C028052-72F4-71DA-A03D-753E1EEA0C50}"/>
              </a:ext>
            </a:extLst>
          </p:cNvPr>
          <p:cNvSpPr/>
          <p:nvPr/>
        </p:nvSpPr>
        <p:spPr>
          <a:xfrm flipV="1">
            <a:off x="7157415" y="5574977"/>
            <a:ext cx="268448" cy="362125"/>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6" name="テキスト ボックス 25">
            <a:extLst>
              <a:ext uri="{FF2B5EF4-FFF2-40B4-BE49-F238E27FC236}">
                <a16:creationId xmlns:a16="http://schemas.microsoft.com/office/drawing/2014/main" id="{8EE3B180-B87F-125D-26DD-74884375BC0A}"/>
              </a:ext>
            </a:extLst>
          </p:cNvPr>
          <p:cNvSpPr txBox="1"/>
          <p:nvPr/>
        </p:nvSpPr>
        <p:spPr>
          <a:xfrm>
            <a:off x="7517733" y="5111162"/>
            <a:ext cx="957164" cy="380762"/>
          </a:xfrm>
          <a:prstGeom prst="rect">
            <a:avLst/>
          </a:prstGeom>
          <a:noFill/>
        </p:spPr>
        <p:txBody>
          <a:bodyPr wrap="square">
            <a:spAutoFit/>
          </a:bodyPr>
          <a:lstStyle/>
          <a:p>
            <a:pPr algn="r"/>
            <a:r>
              <a:rPr kumimoji="1" lang="en-US" altLang="ja-JP" dirty="0">
                <a:solidFill>
                  <a:schemeClr val="bg1"/>
                </a:solidFill>
              </a:rPr>
              <a:t>VMPL2</a:t>
            </a:r>
            <a:endParaRPr kumimoji="1" lang="ja-JP" altLang="en-US">
              <a:solidFill>
                <a:schemeClr val="bg1"/>
              </a:solidFill>
            </a:endParaRPr>
          </a:p>
        </p:txBody>
      </p:sp>
      <p:sp>
        <p:nvSpPr>
          <p:cNvPr id="27" name="テキスト ボックス 26">
            <a:extLst>
              <a:ext uri="{FF2B5EF4-FFF2-40B4-BE49-F238E27FC236}">
                <a16:creationId xmlns:a16="http://schemas.microsoft.com/office/drawing/2014/main" id="{CD665192-8DA4-5418-F24A-0C513946FEBA}"/>
              </a:ext>
            </a:extLst>
          </p:cNvPr>
          <p:cNvSpPr txBox="1"/>
          <p:nvPr/>
        </p:nvSpPr>
        <p:spPr>
          <a:xfrm>
            <a:off x="7517733" y="5905567"/>
            <a:ext cx="957164" cy="380762"/>
          </a:xfrm>
          <a:prstGeom prst="rect">
            <a:avLst/>
          </a:prstGeom>
          <a:noFill/>
        </p:spPr>
        <p:txBody>
          <a:bodyPr wrap="square">
            <a:spAutoFit/>
          </a:bodyPr>
          <a:lstStyle/>
          <a:p>
            <a:pPr algn="r"/>
            <a:r>
              <a:rPr kumimoji="1" lang="en-US" altLang="ja-JP" dirty="0">
                <a:solidFill>
                  <a:schemeClr val="bg1"/>
                </a:solidFill>
              </a:rPr>
              <a:t>VMPL0</a:t>
            </a:r>
            <a:endParaRPr kumimoji="1" lang="ja-JP" altLang="en-US">
              <a:solidFill>
                <a:schemeClr val="bg1"/>
              </a:solidFill>
            </a:endParaRPr>
          </a:p>
        </p:txBody>
      </p:sp>
      <p:sp>
        <p:nvSpPr>
          <p:cNvPr id="4" name="角丸四角形 3">
            <a:extLst>
              <a:ext uri="{FF2B5EF4-FFF2-40B4-BE49-F238E27FC236}">
                <a16:creationId xmlns:a16="http://schemas.microsoft.com/office/drawing/2014/main" id="{53630965-39BE-7C8A-FB53-8D724796E578}"/>
              </a:ext>
            </a:extLst>
          </p:cNvPr>
          <p:cNvSpPr/>
          <p:nvPr/>
        </p:nvSpPr>
        <p:spPr>
          <a:xfrm>
            <a:off x="2476486" y="5075869"/>
            <a:ext cx="2038525" cy="419450"/>
          </a:xfrm>
          <a:prstGeom prst="roundRect">
            <a:avLst/>
          </a:prstGeom>
          <a:ln/>
        </p:spPr>
        <p:style>
          <a:lnRef idx="2">
            <a:schemeClr val="accent2">
              <a:shade val="15000"/>
            </a:schemeClr>
          </a:lnRef>
          <a:fillRef idx="1">
            <a:schemeClr val="accent2"/>
          </a:fillRef>
          <a:effectRef idx="0">
            <a:schemeClr val="accent2"/>
          </a:effectRef>
          <a:fontRef idx="minor">
            <a:schemeClr val="lt1"/>
          </a:fontRef>
        </p:style>
        <p:txBody>
          <a:bodyPr rtlCol="0" anchor="t"/>
          <a:lstStyle/>
          <a:p>
            <a:pPr algn="ctr"/>
            <a:r>
              <a:rPr lang="ja-JP" altLang="en-US">
                <a:solidFill>
                  <a:schemeClr val="bg1"/>
                </a:solidFill>
              </a:rPr>
              <a:t>仮想スイッチ</a:t>
            </a:r>
            <a:endParaRPr kumimoji="1" lang="ja-JP" altLang="en-US">
              <a:solidFill>
                <a:schemeClr val="bg1"/>
              </a:solidFill>
            </a:endParaRPr>
          </a:p>
        </p:txBody>
      </p:sp>
      <p:sp>
        <p:nvSpPr>
          <p:cNvPr id="10" name="正方形/長方形 9">
            <a:extLst>
              <a:ext uri="{FF2B5EF4-FFF2-40B4-BE49-F238E27FC236}">
                <a16:creationId xmlns:a16="http://schemas.microsoft.com/office/drawing/2014/main" id="{26344068-AC24-0AE5-3C15-F8D756E809C3}"/>
              </a:ext>
            </a:extLst>
          </p:cNvPr>
          <p:cNvSpPr/>
          <p:nvPr/>
        </p:nvSpPr>
        <p:spPr>
          <a:xfrm>
            <a:off x="5682706" y="5941785"/>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Tree>
    <p:extLst>
      <p:ext uri="{BB962C8B-B14F-4D97-AF65-F5344CB8AC3E}">
        <p14:creationId xmlns:p14="http://schemas.microsoft.com/office/powerpoint/2010/main" val="1773519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18" grpId="0" animBg="1"/>
      <p:bldP spid="20" grpId="0" animBg="1"/>
      <p:bldP spid="21" grpId="0" animBg="1"/>
      <p:bldP spid="22" grpId="0" animBg="1"/>
      <p:bldP spid="23"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25DF20-07C6-EBE7-F83F-846A4D684A90}"/>
              </a:ext>
            </a:extLst>
          </p:cNvPr>
          <p:cNvSpPr>
            <a:spLocks noGrp="1"/>
          </p:cNvSpPr>
          <p:nvPr>
            <p:ph type="title"/>
          </p:nvPr>
        </p:nvSpPr>
        <p:spPr/>
        <p:txBody>
          <a:bodyPr/>
          <a:lstStyle/>
          <a:p>
            <a:r>
              <a:rPr kumimoji="1" lang="en-US" altLang="ja-JP" dirty="0" err="1"/>
              <a:t>eBPF</a:t>
            </a:r>
            <a:r>
              <a:rPr lang="ja-JP" altLang="en-US"/>
              <a:t>による</a:t>
            </a:r>
            <a:r>
              <a:rPr kumimoji="1" lang="en-US" altLang="ja-JP" dirty="0"/>
              <a:t>P4</a:t>
            </a:r>
            <a:r>
              <a:rPr kumimoji="1" lang="ja-JP" altLang="en-US"/>
              <a:t>プログラムの安全な実行</a:t>
            </a:r>
          </a:p>
        </p:txBody>
      </p:sp>
      <p:sp>
        <p:nvSpPr>
          <p:cNvPr id="3" name="コンテンツ プレースホルダー 2">
            <a:extLst>
              <a:ext uri="{FF2B5EF4-FFF2-40B4-BE49-F238E27FC236}">
                <a16:creationId xmlns:a16="http://schemas.microsoft.com/office/drawing/2014/main" id="{2FDF39FB-56CF-A4BF-D200-77D276E67083}"/>
              </a:ext>
            </a:extLst>
          </p:cNvPr>
          <p:cNvSpPr>
            <a:spLocks noGrp="1"/>
          </p:cNvSpPr>
          <p:nvPr>
            <p:ph idx="1"/>
          </p:nvPr>
        </p:nvSpPr>
        <p:spPr/>
        <p:txBody>
          <a:bodyPr/>
          <a:lstStyle/>
          <a:p>
            <a:r>
              <a:rPr kumimoji="1" lang="en-US" altLang="ja-JP" dirty="0"/>
              <a:t>P4</a:t>
            </a:r>
            <a:r>
              <a:rPr kumimoji="1" lang="ja-JP" altLang="en-US"/>
              <a:t>プログラムを</a:t>
            </a:r>
            <a:r>
              <a:rPr kumimoji="1" lang="en-US" altLang="ja-JP" dirty="0" err="1"/>
              <a:t>eBPF</a:t>
            </a:r>
            <a:r>
              <a:rPr lang="ja-JP" altLang="en-US"/>
              <a:t>を用いて</a:t>
            </a:r>
            <a:r>
              <a:rPr kumimoji="1" lang="ja-JP" altLang="en-US"/>
              <a:t>実行することでシステムを保護</a:t>
            </a:r>
            <a:endParaRPr kumimoji="1" lang="en-US" altLang="ja-JP" dirty="0"/>
          </a:p>
          <a:p>
            <a:pPr lvl="1"/>
            <a:r>
              <a:rPr lang="en-US" altLang="ja-JP" dirty="0" err="1"/>
              <a:t>eBPF</a:t>
            </a:r>
            <a:r>
              <a:rPr lang="ja-JP" altLang="en-US"/>
              <a:t>は</a:t>
            </a:r>
            <a:r>
              <a:rPr lang="en-US" altLang="ja-JP" dirty="0"/>
              <a:t>OS</a:t>
            </a:r>
            <a:r>
              <a:rPr lang="ja-JP" altLang="en-US"/>
              <a:t>カーネル内で安全にプログラムを実行するための機構</a:t>
            </a:r>
            <a:endParaRPr lang="en-US" altLang="ja-JP" dirty="0"/>
          </a:p>
          <a:p>
            <a:pPr lvl="1"/>
            <a:r>
              <a:rPr lang="ja-JP" altLang="en-US"/>
              <a:t>ロード時に検証器を用いて</a:t>
            </a:r>
            <a:r>
              <a:rPr lang="en-US" altLang="ja-JP" dirty="0"/>
              <a:t>P4</a:t>
            </a:r>
            <a:r>
              <a:rPr lang="ja-JP" altLang="en-US"/>
              <a:t>プログラムの安全性を検査</a:t>
            </a:r>
            <a:endParaRPr lang="en-US" altLang="ja-JP" dirty="0"/>
          </a:p>
          <a:p>
            <a:r>
              <a:rPr lang="en-US" altLang="ja-JP" dirty="0"/>
              <a:t>Rust</a:t>
            </a:r>
            <a:r>
              <a:rPr lang="ja-JP" altLang="en-US"/>
              <a:t>言語で記述された</a:t>
            </a:r>
            <a:r>
              <a:rPr lang="en-US" altLang="ja-JP" dirty="0" err="1"/>
              <a:t>eBPF</a:t>
            </a:r>
            <a:r>
              <a:rPr lang="ja-JP" altLang="en-US"/>
              <a:t>ランタイムを用いる</a:t>
            </a:r>
          </a:p>
          <a:p>
            <a:pPr lvl="1"/>
            <a:r>
              <a:rPr lang="ja-JP" altLang="en-US"/>
              <a:t>ランタイムに脆弱性があると</a:t>
            </a:r>
            <a:r>
              <a:rPr lang="en-US" altLang="ja-JP" dirty="0"/>
              <a:t>P4</a:t>
            </a:r>
            <a:r>
              <a:rPr lang="ja-JP" altLang="en-US"/>
              <a:t>プログラムに特権を取得される恐れ</a:t>
            </a:r>
            <a:endParaRPr lang="en-US" altLang="ja-JP" dirty="0"/>
          </a:p>
          <a:p>
            <a:pPr lvl="1"/>
            <a:r>
              <a:rPr lang="ja-JP" altLang="en-US"/>
              <a:t>ランタイムのメモリ関連の脆弱性を減らし、セキュリティを向上</a:t>
            </a:r>
            <a:endParaRPr lang="en-US" altLang="ja-JP" dirty="0"/>
          </a:p>
        </p:txBody>
      </p:sp>
      <p:sp>
        <p:nvSpPr>
          <p:cNvPr id="4" name="スライド番号プレースホルダー 3">
            <a:extLst>
              <a:ext uri="{FF2B5EF4-FFF2-40B4-BE49-F238E27FC236}">
                <a16:creationId xmlns:a16="http://schemas.microsoft.com/office/drawing/2014/main" id="{6CEAB46D-EEF4-D59D-1821-E7C687D1F505}"/>
              </a:ext>
            </a:extLst>
          </p:cNvPr>
          <p:cNvSpPr>
            <a:spLocks noGrp="1"/>
          </p:cNvSpPr>
          <p:nvPr>
            <p:ph type="sldNum" sz="quarter" idx="12"/>
          </p:nvPr>
        </p:nvSpPr>
        <p:spPr/>
        <p:txBody>
          <a:bodyPr/>
          <a:lstStyle/>
          <a:p>
            <a:fld id="{D523BA1F-1494-4A4D-8909-D2B40D23C2F6}" type="slidenum">
              <a:rPr kumimoji="1" lang="ja-JP" altLang="en-US" smtClean="0"/>
              <a:t>10</a:t>
            </a:fld>
            <a:endParaRPr kumimoji="1" lang="ja-JP" altLang="en-US"/>
          </a:p>
        </p:txBody>
      </p:sp>
      <p:sp>
        <p:nvSpPr>
          <p:cNvPr id="5" name="角丸四角形 4">
            <a:extLst>
              <a:ext uri="{FF2B5EF4-FFF2-40B4-BE49-F238E27FC236}">
                <a16:creationId xmlns:a16="http://schemas.microsoft.com/office/drawing/2014/main" id="{3670C437-C3D7-44D7-E5B7-F88DF7BE032D}"/>
              </a:ext>
            </a:extLst>
          </p:cNvPr>
          <p:cNvSpPr/>
          <p:nvPr/>
        </p:nvSpPr>
        <p:spPr>
          <a:xfrm>
            <a:off x="3056038" y="4442247"/>
            <a:ext cx="5802736" cy="2050628"/>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a:solidFill>
                  <a:schemeClr val="bg1"/>
                </a:solidFill>
              </a:rPr>
              <a:t>ユーザ </a:t>
            </a:r>
            <a:r>
              <a:rPr kumimoji="1" lang="en-US" altLang="ja-JP" dirty="0">
                <a:solidFill>
                  <a:schemeClr val="bg1"/>
                </a:solidFill>
              </a:rPr>
              <a:t>VM</a:t>
            </a:r>
            <a:endParaRPr kumimoji="1" lang="ja-JP" altLang="en-US">
              <a:solidFill>
                <a:schemeClr val="bg1"/>
              </a:solidFill>
            </a:endParaRPr>
          </a:p>
        </p:txBody>
      </p:sp>
      <p:sp>
        <p:nvSpPr>
          <p:cNvPr id="6" name="テキスト ボックス 5">
            <a:extLst>
              <a:ext uri="{FF2B5EF4-FFF2-40B4-BE49-F238E27FC236}">
                <a16:creationId xmlns:a16="http://schemas.microsoft.com/office/drawing/2014/main" id="{25D10340-7280-0ABF-3CBB-2E796FBBC5DF}"/>
              </a:ext>
            </a:extLst>
          </p:cNvPr>
          <p:cNvSpPr txBox="1"/>
          <p:nvPr/>
        </p:nvSpPr>
        <p:spPr>
          <a:xfrm>
            <a:off x="6494994" y="4442247"/>
            <a:ext cx="595035" cy="584775"/>
          </a:xfrm>
          <a:prstGeom prst="rect">
            <a:avLst/>
          </a:prstGeom>
          <a:noFill/>
        </p:spPr>
        <p:txBody>
          <a:bodyPr wrap="none" rtlCol="0">
            <a:spAutoFit/>
          </a:bodyPr>
          <a:lstStyle/>
          <a:p>
            <a:r>
              <a:rPr kumimoji="1" lang="ja-JP" altLang="en-US" sz="3200"/>
              <a:t>🔐</a:t>
            </a:r>
          </a:p>
        </p:txBody>
      </p:sp>
      <p:sp>
        <p:nvSpPr>
          <p:cNvPr id="8" name="角丸四角形 7">
            <a:extLst>
              <a:ext uri="{FF2B5EF4-FFF2-40B4-BE49-F238E27FC236}">
                <a16:creationId xmlns:a16="http://schemas.microsoft.com/office/drawing/2014/main" id="{E46BF6B3-4A9E-B5F2-BD27-B93D42D9D592}"/>
              </a:ext>
            </a:extLst>
          </p:cNvPr>
          <p:cNvSpPr/>
          <p:nvPr/>
        </p:nvSpPr>
        <p:spPr>
          <a:xfrm>
            <a:off x="3408373" y="4952494"/>
            <a:ext cx="4166885" cy="429047"/>
          </a:xfrm>
          <a:prstGeom prst="roundRect">
            <a:avLst/>
          </a:prstGeom>
          <a:ln/>
        </p:spPr>
        <p:style>
          <a:lnRef idx="2">
            <a:schemeClr val="accent4">
              <a:shade val="15000"/>
            </a:schemeClr>
          </a:lnRef>
          <a:fillRef idx="1">
            <a:schemeClr val="accent4"/>
          </a:fillRef>
          <a:effectRef idx="0">
            <a:schemeClr val="accent4"/>
          </a:effectRef>
          <a:fontRef idx="minor">
            <a:schemeClr val="lt1"/>
          </a:fontRef>
        </p:style>
        <p:txBody>
          <a:bodyPr rtlCol="0" anchor="t"/>
          <a:lstStyle/>
          <a:p>
            <a:pPr algn="ctr"/>
            <a:r>
              <a:rPr kumimoji="1" lang="ja-JP" altLang="en-US">
                <a:solidFill>
                  <a:schemeClr val="bg1"/>
                </a:solidFill>
              </a:rPr>
              <a:t>システム</a:t>
            </a:r>
          </a:p>
        </p:txBody>
      </p:sp>
      <p:sp>
        <p:nvSpPr>
          <p:cNvPr id="13" name="角丸四角形 12">
            <a:extLst>
              <a:ext uri="{FF2B5EF4-FFF2-40B4-BE49-F238E27FC236}">
                <a16:creationId xmlns:a16="http://schemas.microsoft.com/office/drawing/2014/main" id="{2ED40B71-C188-E2A7-4D36-3C9B44067599}"/>
              </a:ext>
            </a:extLst>
          </p:cNvPr>
          <p:cNvSpPr/>
          <p:nvPr/>
        </p:nvSpPr>
        <p:spPr>
          <a:xfrm>
            <a:off x="3408372" y="5685249"/>
            <a:ext cx="4166885" cy="574861"/>
          </a:xfrm>
          <a:prstGeom prst="roundRect">
            <a:avLst/>
          </a:prstGeom>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r"/>
            <a:r>
              <a:rPr kumimoji="1" lang="en-US" altLang="ja-JP" dirty="0">
                <a:solidFill>
                  <a:schemeClr val="bg1"/>
                </a:solidFill>
              </a:rPr>
              <a:t>eBPF</a:t>
            </a:r>
            <a:r>
              <a:rPr kumimoji="1" lang="ja-JP" altLang="en-US">
                <a:solidFill>
                  <a:schemeClr val="bg1"/>
                </a:solidFill>
              </a:rPr>
              <a:t>ランタイム</a:t>
            </a:r>
          </a:p>
        </p:txBody>
      </p:sp>
      <p:sp>
        <p:nvSpPr>
          <p:cNvPr id="10" name="正方形/長方形 9">
            <a:extLst>
              <a:ext uri="{FF2B5EF4-FFF2-40B4-BE49-F238E27FC236}">
                <a16:creationId xmlns:a16="http://schemas.microsoft.com/office/drawing/2014/main" id="{EDE673B8-C368-2512-ADD0-5AECC1F480C4}"/>
              </a:ext>
            </a:extLst>
          </p:cNvPr>
          <p:cNvSpPr/>
          <p:nvPr/>
        </p:nvSpPr>
        <p:spPr>
          <a:xfrm>
            <a:off x="3715666" y="5823900"/>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
        <p:nvSpPr>
          <p:cNvPr id="16" name="テキスト ボックス 15">
            <a:extLst>
              <a:ext uri="{FF2B5EF4-FFF2-40B4-BE49-F238E27FC236}">
                <a16:creationId xmlns:a16="http://schemas.microsoft.com/office/drawing/2014/main" id="{23F101DA-4522-1C44-1B14-B1B85C889FC1}"/>
              </a:ext>
            </a:extLst>
          </p:cNvPr>
          <p:cNvSpPr txBox="1"/>
          <p:nvPr/>
        </p:nvSpPr>
        <p:spPr>
          <a:xfrm>
            <a:off x="7653436" y="5822457"/>
            <a:ext cx="957164" cy="380762"/>
          </a:xfrm>
          <a:prstGeom prst="rect">
            <a:avLst/>
          </a:prstGeom>
          <a:noFill/>
        </p:spPr>
        <p:txBody>
          <a:bodyPr wrap="square">
            <a:spAutoFit/>
          </a:bodyPr>
          <a:lstStyle/>
          <a:p>
            <a:pPr algn="r"/>
            <a:r>
              <a:rPr kumimoji="1" lang="en-US" altLang="ja-JP" dirty="0">
                <a:solidFill>
                  <a:schemeClr val="bg1"/>
                </a:solidFill>
              </a:rPr>
              <a:t>VMPL0</a:t>
            </a:r>
            <a:endParaRPr kumimoji="1" lang="ja-JP" altLang="en-US">
              <a:solidFill>
                <a:schemeClr val="bg1"/>
              </a:solidFill>
            </a:endParaRPr>
          </a:p>
        </p:txBody>
      </p:sp>
      <p:cxnSp>
        <p:nvCxnSpPr>
          <p:cNvPr id="18" name="直線コネクタ 17">
            <a:extLst>
              <a:ext uri="{FF2B5EF4-FFF2-40B4-BE49-F238E27FC236}">
                <a16:creationId xmlns:a16="http://schemas.microsoft.com/office/drawing/2014/main" id="{6F3CC671-0EBA-2C44-54F9-7F59C4448C23}"/>
              </a:ext>
            </a:extLst>
          </p:cNvPr>
          <p:cNvCxnSpPr/>
          <p:nvPr/>
        </p:nvCxnSpPr>
        <p:spPr>
          <a:xfrm>
            <a:off x="3307644" y="5532622"/>
            <a:ext cx="518160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2" name="乗算記号 11">
            <a:extLst>
              <a:ext uri="{FF2B5EF4-FFF2-40B4-BE49-F238E27FC236}">
                <a16:creationId xmlns:a16="http://schemas.microsoft.com/office/drawing/2014/main" id="{4333B984-D4D7-BD18-95CB-FBBA8322B61C}"/>
              </a:ext>
            </a:extLst>
          </p:cNvPr>
          <p:cNvSpPr/>
          <p:nvPr/>
        </p:nvSpPr>
        <p:spPr>
          <a:xfrm>
            <a:off x="3637487" y="5268406"/>
            <a:ext cx="584557" cy="364332"/>
          </a:xfrm>
          <a:prstGeom prst="mathMultiply">
            <a:avLst>
              <a:gd name="adj1" fmla="val 18585"/>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1" name="下矢印 10">
            <a:extLst>
              <a:ext uri="{FF2B5EF4-FFF2-40B4-BE49-F238E27FC236}">
                <a16:creationId xmlns:a16="http://schemas.microsoft.com/office/drawing/2014/main" id="{D16F2F62-75D5-879C-7D1F-66BBFD292716}"/>
              </a:ext>
            </a:extLst>
          </p:cNvPr>
          <p:cNvSpPr/>
          <p:nvPr/>
        </p:nvSpPr>
        <p:spPr>
          <a:xfrm flipV="1">
            <a:off x="3715666" y="5532621"/>
            <a:ext cx="424804" cy="289835"/>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9" name="テキスト ボックス 18">
            <a:extLst>
              <a:ext uri="{FF2B5EF4-FFF2-40B4-BE49-F238E27FC236}">
                <a16:creationId xmlns:a16="http://schemas.microsoft.com/office/drawing/2014/main" id="{6B888947-2C5B-4EF6-FC24-CA2EE4493234}"/>
              </a:ext>
            </a:extLst>
          </p:cNvPr>
          <p:cNvSpPr txBox="1"/>
          <p:nvPr/>
        </p:nvSpPr>
        <p:spPr>
          <a:xfrm>
            <a:off x="7653436" y="4952494"/>
            <a:ext cx="957164" cy="380762"/>
          </a:xfrm>
          <a:prstGeom prst="rect">
            <a:avLst/>
          </a:prstGeom>
          <a:noFill/>
        </p:spPr>
        <p:txBody>
          <a:bodyPr wrap="square">
            <a:spAutoFit/>
          </a:bodyPr>
          <a:lstStyle/>
          <a:p>
            <a:pPr algn="r"/>
            <a:r>
              <a:rPr kumimoji="1" lang="en-US" altLang="ja-JP" dirty="0">
                <a:solidFill>
                  <a:schemeClr val="bg1"/>
                </a:solidFill>
              </a:rPr>
              <a:t>VMPL2</a:t>
            </a:r>
            <a:endParaRPr kumimoji="1" lang="ja-JP" altLang="en-US">
              <a:solidFill>
                <a:schemeClr val="bg1"/>
              </a:solidFill>
            </a:endParaRPr>
          </a:p>
        </p:txBody>
      </p:sp>
    </p:spTree>
    <p:extLst>
      <p:ext uri="{BB962C8B-B14F-4D97-AF65-F5344CB8AC3E}">
        <p14:creationId xmlns:p14="http://schemas.microsoft.com/office/powerpoint/2010/main" val="1998968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889151-8082-9515-2DF9-0DD427772328}"/>
              </a:ext>
            </a:extLst>
          </p:cNvPr>
          <p:cNvSpPr>
            <a:spLocks noGrp="1"/>
          </p:cNvSpPr>
          <p:nvPr>
            <p:ph type="title"/>
          </p:nvPr>
        </p:nvSpPr>
        <p:spPr/>
        <p:txBody>
          <a:bodyPr/>
          <a:lstStyle/>
          <a:p>
            <a:r>
              <a:rPr kumimoji="1" lang="ja-JP" altLang="en-US"/>
              <a:t>ヘルパー関数を用いたメモリアクセス</a:t>
            </a:r>
          </a:p>
        </p:txBody>
      </p:sp>
      <p:sp>
        <p:nvSpPr>
          <p:cNvPr id="3" name="コンテンツ プレースホルダー 2">
            <a:extLst>
              <a:ext uri="{FF2B5EF4-FFF2-40B4-BE49-F238E27FC236}">
                <a16:creationId xmlns:a16="http://schemas.microsoft.com/office/drawing/2014/main" id="{5D7F685B-F170-B511-E443-9609DDD4AA15}"/>
              </a:ext>
            </a:extLst>
          </p:cNvPr>
          <p:cNvSpPr>
            <a:spLocks noGrp="1"/>
          </p:cNvSpPr>
          <p:nvPr>
            <p:ph idx="1"/>
          </p:nvPr>
        </p:nvSpPr>
        <p:spPr/>
        <p:txBody>
          <a:bodyPr/>
          <a:lstStyle/>
          <a:p>
            <a:r>
              <a:rPr lang="ja-JP" altLang="en-US"/>
              <a:t>システムメモリへのアクセスを可能にするヘルパー関数を提供</a:t>
            </a:r>
            <a:endParaRPr lang="en-US" altLang="ja-JP" dirty="0"/>
          </a:p>
          <a:p>
            <a:pPr lvl="1"/>
            <a:r>
              <a:rPr lang="ja-JP" altLang="en-US"/>
              <a:t>安全のため、</a:t>
            </a:r>
            <a:r>
              <a:rPr lang="en-US" altLang="ja-JP" dirty="0" err="1"/>
              <a:t>eBPF</a:t>
            </a:r>
            <a:r>
              <a:rPr lang="ja-JP" altLang="en-US"/>
              <a:t>バイトコードはシステムメモリにアクセスできない</a:t>
            </a:r>
            <a:endParaRPr lang="en-US" altLang="ja-JP" dirty="0"/>
          </a:p>
          <a:p>
            <a:pPr lvl="1"/>
            <a:r>
              <a:rPr lang="ja-JP" altLang="en-US"/>
              <a:t>ヘルパー関数はメモリの読み込みのみを行うため安全</a:t>
            </a:r>
            <a:endParaRPr lang="en-US" altLang="ja-JP" dirty="0"/>
          </a:p>
          <a:p>
            <a:r>
              <a:rPr lang="ja-JP" altLang="en-US"/>
              <a:t>ヘルパー関数は</a:t>
            </a:r>
            <a:r>
              <a:rPr lang="en-US" altLang="ja-JP" dirty="0"/>
              <a:t>OS</a:t>
            </a:r>
            <a:r>
              <a:rPr lang="ja-JP" altLang="en-US"/>
              <a:t>データの仮想アドレスを変換してアクセス</a:t>
            </a:r>
            <a:endParaRPr lang="en-US" altLang="ja-JP" dirty="0"/>
          </a:p>
          <a:p>
            <a:pPr lvl="1"/>
            <a:r>
              <a:rPr lang="en-US" altLang="ja-JP" dirty="0"/>
              <a:t>OS</a:t>
            </a:r>
            <a:r>
              <a:rPr lang="ja-JP" altLang="en-US"/>
              <a:t>の</a:t>
            </a:r>
            <a:r>
              <a:rPr kumimoji="1" lang="ja-JP" altLang="en-US"/>
              <a:t>ページテーブルを特定して仮想アドレスを物理アドレスに変換</a:t>
            </a:r>
            <a:endParaRPr kumimoji="1" lang="en-US" altLang="ja-JP" dirty="0"/>
          </a:p>
          <a:p>
            <a:pPr lvl="1"/>
            <a:r>
              <a:rPr kumimoji="1" lang="ja-JP" altLang="en-US"/>
              <a:t>物理アドレスに対応するメモリデータを取得して返す</a:t>
            </a:r>
            <a:endParaRPr kumimoji="1" lang="en-US" altLang="ja-JP" dirty="0"/>
          </a:p>
        </p:txBody>
      </p:sp>
      <p:sp>
        <p:nvSpPr>
          <p:cNvPr id="4" name="スライド番号プレースホルダー 3">
            <a:extLst>
              <a:ext uri="{FF2B5EF4-FFF2-40B4-BE49-F238E27FC236}">
                <a16:creationId xmlns:a16="http://schemas.microsoft.com/office/drawing/2014/main" id="{EFA3AE87-EE63-63CB-0633-A11C3A403BD5}"/>
              </a:ext>
            </a:extLst>
          </p:cNvPr>
          <p:cNvSpPr>
            <a:spLocks noGrp="1"/>
          </p:cNvSpPr>
          <p:nvPr>
            <p:ph type="sldNum" sz="quarter" idx="12"/>
          </p:nvPr>
        </p:nvSpPr>
        <p:spPr/>
        <p:txBody>
          <a:bodyPr/>
          <a:lstStyle/>
          <a:p>
            <a:fld id="{D523BA1F-1494-4A4D-8909-D2B40D23C2F6}" type="slidenum">
              <a:rPr kumimoji="1" lang="ja-JP" altLang="en-US" smtClean="0"/>
              <a:t>11</a:t>
            </a:fld>
            <a:endParaRPr kumimoji="1" lang="ja-JP" altLang="en-US"/>
          </a:p>
        </p:txBody>
      </p:sp>
      <p:sp>
        <p:nvSpPr>
          <p:cNvPr id="56" name="角丸四角形 55">
            <a:extLst>
              <a:ext uri="{FF2B5EF4-FFF2-40B4-BE49-F238E27FC236}">
                <a16:creationId xmlns:a16="http://schemas.microsoft.com/office/drawing/2014/main" id="{1DABD588-054E-3D0E-6F88-F04D26A19D9C}"/>
              </a:ext>
            </a:extLst>
          </p:cNvPr>
          <p:cNvSpPr/>
          <p:nvPr/>
        </p:nvSpPr>
        <p:spPr>
          <a:xfrm>
            <a:off x="2085713" y="4441329"/>
            <a:ext cx="8020574" cy="2050628"/>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a:solidFill>
                  <a:schemeClr val="bg1"/>
                </a:solidFill>
              </a:rPr>
              <a:t>ユーザ </a:t>
            </a:r>
            <a:r>
              <a:rPr kumimoji="1" lang="en-US" altLang="ja-JP" dirty="0">
                <a:solidFill>
                  <a:schemeClr val="bg1"/>
                </a:solidFill>
              </a:rPr>
              <a:t>VM</a:t>
            </a:r>
            <a:endParaRPr kumimoji="1" lang="ja-JP" altLang="en-US">
              <a:solidFill>
                <a:schemeClr val="bg1"/>
              </a:solidFill>
            </a:endParaRPr>
          </a:p>
        </p:txBody>
      </p:sp>
      <p:sp>
        <p:nvSpPr>
          <p:cNvPr id="57" name="テキスト ボックス 56">
            <a:extLst>
              <a:ext uri="{FF2B5EF4-FFF2-40B4-BE49-F238E27FC236}">
                <a16:creationId xmlns:a16="http://schemas.microsoft.com/office/drawing/2014/main" id="{4DE4F541-6806-E711-F66F-6A4B20D0F601}"/>
              </a:ext>
            </a:extLst>
          </p:cNvPr>
          <p:cNvSpPr txBox="1"/>
          <p:nvPr/>
        </p:nvSpPr>
        <p:spPr>
          <a:xfrm>
            <a:off x="6658774" y="4479801"/>
            <a:ext cx="595035" cy="584775"/>
          </a:xfrm>
          <a:prstGeom prst="rect">
            <a:avLst/>
          </a:prstGeom>
          <a:noFill/>
        </p:spPr>
        <p:txBody>
          <a:bodyPr wrap="none" rtlCol="0">
            <a:spAutoFit/>
          </a:bodyPr>
          <a:lstStyle/>
          <a:p>
            <a:r>
              <a:rPr kumimoji="1" lang="ja-JP" altLang="en-US" sz="3200"/>
              <a:t>🔐</a:t>
            </a:r>
          </a:p>
        </p:txBody>
      </p:sp>
      <p:sp>
        <p:nvSpPr>
          <p:cNvPr id="58" name="角丸四角形 57">
            <a:extLst>
              <a:ext uri="{FF2B5EF4-FFF2-40B4-BE49-F238E27FC236}">
                <a16:creationId xmlns:a16="http://schemas.microsoft.com/office/drawing/2014/main" id="{85948E4E-2629-EC4A-ACDD-EC62B70BCB2A}"/>
              </a:ext>
            </a:extLst>
          </p:cNvPr>
          <p:cNvSpPr/>
          <p:nvPr/>
        </p:nvSpPr>
        <p:spPr>
          <a:xfrm>
            <a:off x="2641600" y="4909848"/>
            <a:ext cx="6181171" cy="574861"/>
          </a:xfrm>
          <a:prstGeom prst="roundRect">
            <a:avLst/>
          </a:prstGeom>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kumimoji="1" lang="ja-JP" altLang="en-US">
                <a:solidFill>
                  <a:schemeClr val="bg1"/>
                </a:solidFill>
              </a:rPr>
              <a:t>システム</a:t>
            </a:r>
          </a:p>
        </p:txBody>
      </p:sp>
      <p:sp>
        <p:nvSpPr>
          <p:cNvPr id="59" name="角丸四角形 58">
            <a:extLst>
              <a:ext uri="{FF2B5EF4-FFF2-40B4-BE49-F238E27FC236}">
                <a16:creationId xmlns:a16="http://schemas.microsoft.com/office/drawing/2014/main" id="{0C10FAFF-0755-FA93-99C2-D8872F464AB9}"/>
              </a:ext>
            </a:extLst>
          </p:cNvPr>
          <p:cNvSpPr/>
          <p:nvPr/>
        </p:nvSpPr>
        <p:spPr>
          <a:xfrm>
            <a:off x="2641601" y="5684331"/>
            <a:ext cx="6181170" cy="574861"/>
          </a:xfrm>
          <a:prstGeom prst="roundRect">
            <a:avLst/>
          </a:prstGeom>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r"/>
            <a:r>
              <a:rPr kumimoji="1" lang="en-US" altLang="ja-JP" dirty="0">
                <a:solidFill>
                  <a:schemeClr val="bg1"/>
                </a:solidFill>
              </a:rPr>
              <a:t>eBPF</a:t>
            </a:r>
            <a:r>
              <a:rPr kumimoji="1" lang="ja-JP" altLang="en-US">
                <a:solidFill>
                  <a:schemeClr val="bg1"/>
                </a:solidFill>
              </a:rPr>
              <a:t>ランタイム</a:t>
            </a:r>
          </a:p>
        </p:txBody>
      </p:sp>
      <p:sp>
        <p:nvSpPr>
          <p:cNvPr id="60" name="正方形/長方形 59">
            <a:extLst>
              <a:ext uri="{FF2B5EF4-FFF2-40B4-BE49-F238E27FC236}">
                <a16:creationId xmlns:a16="http://schemas.microsoft.com/office/drawing/2014/main" id="{2D87FE73-4F20-F750-02AB-2C4B16AD3678}"/>
              </a:ext>
            </a:extLst>
          </p:cNvPr>
          <p:cNvSpPr/>
          <p:nvPr/>
        </p:nvSpPr>
        <p:spPr>
          <a:xfrm>
            <a:off x="5020231" y="5811283"/>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
        <p:nvSpPr>
          <p:cNvPr id="61" name="テキスト ボックス 60">
            <a:extLst>
              <a:ext uri="{FF2B5EF4-FFF2-40B4-BE49-F238E27FC236}">
                <a16:creationId xmlns:a16="http://schemas.microsoft.com/office/drawing/2014/main" id="{D9AAF7AF-D615-F7F7-9666-AD47041E13C2}"/>
              </a:ext>
            </a:extLst>
          </p:cNvPr>
          <p:cNvSpPr txBox="1"/>
          <p:nvPr/>
        </p:nvSpPr>
        <p:spPr>
          <a:xfrm>
            <a:off x="8900949" y="5821539"/>
            <a:ext cx="957164" cy="380762"/>
          </a:xfrm>
          <a:prstGeom prst="rect">
            <a:avLst/>
          </a:prstGeom>
          <a:noFill/>
        </p:spPr>
        <p:txBody>
          <a:bodyPr wrap="square">
            <a:spAutoFit/>
          </a:bodyPr>
          <a:lstStyle/>
          <a:p>
            <a:pPr algn="r"/>
            <a:r>
              <a:rPr kumimoji="1" lang="en-US" altLang="ja-JP" dirty="0">
                <a:solidFill>
                  <a:schemeClr val="bg1"/>
                </a:solidFill>
              </a:rPr>
              <a:t>VMPL0</a:t>
            </a:r>
            <a:endParaRPr kumimoji="1" lang="ja-JP" altLang="en-US">
              <a:solidFill>
                <a:schemeClr val="bg1"/>
              </a:solidFill>
            </a:endParaRPr>
          </a:p>
        </p:txBody>
      </p:sp>
      <p:cxnSp>
        <p:nvCxnSpPr>
          <p:cNvPr id="62" name="直線コネクタ 61">
            <a:extLst>
              <a:ext uri="{FF2B5EF4-FFF2-40B4-BE49-F238E27FC236}">
                <a16:creationId xmlns:a16="http://schemas.microsoft.com/office/drawing/2014/main" id="{E3F1F19F-2168-1085-781B-7F98E48B5725}"/>
              </a:ext>
            </a:extLst>
          </p:cNvPr>
          <p:cNvCxnSpPr>
            <a:cxnSpLocks/>
          </p:cNvCxnSpPr>
          <p:nvPr/>
        </p:nvCxnSpPr>
        <p:spPr>
          <a:xfrm>
            <a:off x="2432069" y="5573267"/>
            <a:ext cx="7275779"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63" name="テキスト ボックス 62">
            <a:extLst>
              <a:ext uri="{FF2B5EF4-FFF2-40B4-BE49-F238E27FC236}">
                <a16:creationId xmlns:a16="http://schemas.microsoft.com/office/drawing/2014/main" id="{3418D534-9D7C-2BF3-EAE5-42B41C5D2504}"/>
              </a:ext>
            </a:extLst>
          </p:cNvPr>
          <p:cNvSpPr txBox="1"/>
          <p:nvPr/>
        </p:nvSpPr>
        <p:spPr>
          <a:xfrm>
            <a:off x="8900949" y="4951576"/>
            <a:ext cx="957164" cy="380762"/>
          </a:xfrm>
          <a:prstGeom prst="rect">
            <a:avLst/>
          </a:prstGeom>
          <a:noFill/>
        </p:spPr>
        <p:txBody>
          <a:bodyPr wrap="square">
            <a:spAutoFit/>
          </a:bodyPr>
          <a:lstStyle/>
          <a:p>
            <a:pPr algn="r"/>
            <a:r>
              <a:rPr kumimoji="1" lang="en-US" altLang="ja-JP" dirty="0">
                <a:solidFill>
                  <a:schemeClr val="bg1"/>
                </a:solidFill>
              </a:rPr>
              <a:t>VMPL2</a:t>
            </a:r>
            <a:endParaRPr kumimoji="1" lang="ja-JP" altLang="en-US">
              <a:solidFill>
                <a:schemeClr val="bg1"/>
              </a:solidFill>
            </a:endParaRPr>
          </a:p>
        </p:txBody>
      </p:sp>
      <p:sp>
        <p:nvSpPr>
          <p:cNvPr id="64" name="下矢印 63">
            <a:extLst>
              <a:ext uri="{FF2B5EF4-FFF2-40B4-BE49-F238E27FC236}">
                <a16:creationId xmlns:a16="http://schemas.microsoft.com/office/drawing/2014/main" id="{898B08D3-C53E-A034-E12B-B66A6DAF8978}"/>
              </a:ext>
            </a:extLst>
          </p:cNvPr>
          <p:cNvSpPr/>
          <p:nvPr/>
        </p:nvSpPr>
        <p:spPr>
          <a:xfrm rot="16200000" flipH="1">
            <a:off x="4585737" y="5701289"/>
            <a:ext cx="313099" cy="555888"/>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67" name="下矢印 66">
            <a:extLst>
              <a:ext uri="{FF2B5EF4-FFF2-40B4-BE49-F238E27FC236}">
                <a16:creationId xmlns:a16="http://schemas.microsoft.com/office/drawing/2014/main" id="{ABF024CD-AB78-77DE-1DBC-AF7F6FC77DDC}"/>
              </a:ext>
            </a:extLst>
          </p:cNvPr>
          <p:cNvSpPr/>
          <p:nvPr/>
        </p:nvSpPr>
        <p:spPr>
          <a:xfrm>
            <a:off x="3048914" y="5321519"/>
            <a:ext cx="313099" cy="505767"/>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70" name="下矢印 69">
            <a:extLst>
              <a:ext uri="{FF2B5EF4-FFF2-40B4-BE49-F238E27FC236}">
                <a16:creationId xmlns:a16="http://schemas.microsoft.com/office/drawing/2014/main" id="{D3F98638-98D0-56F6-7C49-46F794542131}"/>
              </a:ext>
            </a:extLst>
          </p:cNvPr>
          <p:cNvSpPr/>
          <p:nvPr/>
        </p:nvSpPr>
        <p:spPr>
          <a:xfrm rot="14369634" flipV="1">
            <a:off x="4753738" y="4983539"/>
            <a:ext cx="313099" cy="1009360"/>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68" name="正方形/長方形 67">
            <a:extLst>
              <a:ext uri="{FF2B5EF4-FFF2-40B4-BE49-F238E27FC236}">
                <a16:creationId xmlns:a16="http://schemas.microsoft.com/office/drawing/2014/main" id="{1850641B-B955-EE0C-84BC-02D30E0E0E86}"/>
              </a:ext>
            </a:extLst>
          </p:cNvPr>
          <p:cNvSpPr/>
          <p:nvPr/>
        </p:nvSpPr>
        <p:spPr>
          <a:xfrm>
            <a:off x="2866170" y="5806748"/>
            <a:ext cx="1598173" cy="323316"/>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a:solidFill>
                  <a:schemeClr val="tx1"/>
                </a:solidFill>
              </a:rPr>
              <a:t>ヘルパー関数</a:t>
            </a:r>
          </a:p>
        </p:txBody>
      </p:sp>
      <p:sp>
        <p:nvSpPr>
          <p:cNvPr id="65" name="正方形/長方形 64">
            <a:extLst>
              <a:ext uri="{FF2B5EF4-FFF2-40B4-BE49-F238E27FC236}">
                <a16:creationId xmlns:a16="http://schemas.microsoft.com/office/drawing/2014/main" id="{48C7FF2B-E7A0-F2F5-EE84-011BA1065595}"/>
              </a:ext>
            </a:extLst>
          </p:cNvPr>
          <p:cNvSpPr/>
          <p:nvPr/>
        </p:nvSpPr>
        <p:spPr>
          <a:xfrm>
            <a:off x="5175087" y="5039254"/>
            <a:ext cx="2078722" cy="31604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OS</a:t>
            </a:r>
            <a:r>
              <a:rPr kumimoji="1" lang="ja-JP" altLang="en-US">
                <a:solidFill>
                  <a:schemeClr val="tx1"/>
                </a:solidFill>
              </a:rPr>
              <a:t>データ</a:t>
            </a:r>
          </a:p>
        </p:txBody>
      </p:sp>
      <p:sp>
        <p:nvSpPr>
          <p:cNvPr id="69" name="正方形/長方形 68">
            <a:extLst>
              <a:ext uri="{FF2B5EF4-FFF2-40B4-BE49-F238E27FC236}">
                <a16:creationId xmlns:a16="http://schemas.microsoft.com/office/drawing/2014/main" id="{18AD8387-1297-ED06-816D-850FF478E78C}"/>
              </a:ext>
            </a:extLst>
          </p:cNvPr>
          <p:cNvSpPr/>
          <p:nvPr/>
        </p:nvSpPr>
        <p:spPr>
          <a:xfrm>
            <a:off x="2859802" y="5039253"/>
            <a:ext cx="2078721" cy="31604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ページテーブル</a:t>
            </a:r>
            <a:endParaRPr kumimoji="1" lang="ja-JP" altLang="en-US">
              <a:solidFill>
                <a:schemeClr val="tx1"/>
              </a:solidFill>
            </a:endParaRPr>
          </a:p>
        </p:txBody>
      </p:sp>
    </p:spTree>
    <p:extLst>
      <p:ext uri="{BB962C8B-B14F-4D97-AF65-F5344CB8AC3E}">
        <p14:creationId xmlns:p14="http://schemas.microsoft.com/office/powerpoint/2010/main" val="3211689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71921-875A-144D-9E3C-C641B898244A}"/>
              </a:ext>
            </a:extLst>
          </p:cNvPr>
          <p:cNvSpPr>
            <a:spLocks noGrp="1"/>
          </p:cNvSpPr>
          <p:nvPr>
            <p:ph type="title"/>
          </p:nvPr>
        </p:nvSpPr>
        <p:spPr/>
        <p:txBody>
          <a:bodyPr/>
          <a:lstStyle/>
          <a:p>
            <a:r>
              <a:rPr lang="en-JP" dirty="0"/>
              <a:t>実験</a:t>
            </a:r>
          </a:p>
        </p:txBody>
      </p:sp>
      <p:sp>
        <p:nvSpPr>
          <p:cNvPr id="3" name="Content Placeholder 2">
            <a:extLst>
              <a:ext uri="{FF2B5EF4-FFF2-40B4-BE49-F238E27FC236}">
                <a16:creationId xmlns:a16="http://schemas.microsoft.com/office/drawing/2014/main" id="{EBEAABBE-6ABC-BC5C-9DB0-84AC1BAB5A7E}"/>
              </a:ext>
            </a:extLst>
          </p:cNvPr>
          <p:cNvSpPr>
            <a:spLocks noGrp="1"/>
          </p:cNvSpPr>
          <p:nvPr>
            <p:ph idx="1"/>
          </p:nvPr>
        </p:nvSpPr>
        <p:spPr/>
        <p:txBody>
          <a:bodyPr/>
          <a:lstStyle/>
          <a:p>
            <a:r>
              <a:rPr lang="en-US" dirty="0"/>
              <a:t>Parasite-P4の有効性を確かめる実験を行った</a:t>
            </a:r>
          </a:p>
          <a:p>
            <a:pPr lvl="1"/>
            <a:r>
              <a:rPr lang="en-US" altLang="ja-JP" dirty="0"/>
              <a:t>P4</a:t>
            </a:r>
            <a:r>
              <a:rPr lang="ja-JP" altLang="en-US"/>
              <a:t>プログラムを用いてパケットフィルタリングが行えることを確認</a:t>
            </a:r>
            <a:endParaRPr lang="en-US" altLang="ja-JP" dirty="0"/>
          </a:p>
          <a:p>
            <a:pPr lvl="1"/>
            <a:r>
              <a:rPr lang="en-US" dirty="0" err="1"/>
              <a:t>通信レイテンシの増加を</a:t>
            </a:r>
            <a:r>
              <a:rPr lang="ja-JP" altLang="en-US"/>
              <a:t>測定</a:t>
            </a:r>
            <a:endParaRPr lang="en-US" altLang="ja-JP" dirty="0"/>
          </a:p>
          <a:p>
            <a:pPr lvl="1"/>
            <a:r>
              <a:rPr lang="ja-JP" altLang="en-US"/>
              <a:t>仮想スイッチを模した簡易プログラムを使用</a:t>
            </a:r>
            <a:endParaRPr lang="en-JP" dirty="0"/>
          </a:p>
          <a:p>
            <a:r>
              <a:rPr lang="ja-JP" altLang="en-US"/>
              <a:t>比較対象</a:t>
            </a:r>
            <a:endParaRPr lang="en-US" altLang="ja-JP" dirty="0"/>
          </a:p>
          <a:p>
            <a:pPr lvl="1"/>
            <a:r>
              <a:rPr lang="en-US" altLang="ja-JP" dirty="0"/>
              <a:t>P4 VM</a:t>
            </a:r>
            <a:r>
              <a:rPr lang="ja-JP" altLang="en-US"/>
              <a:t>を用いて</a:t>
            </a:r>
            <a:r>
              <a:rPr lang="en-US" altLang="ja-JP" dirty="0"/>
              <a:t>P4</a:t>
            </a:r>
            <a:r>
              <a:rPr lang="ja-JP" altLang="en-US"/>
              <a:t>プログラムを実行する</a:t>
            </a:r>
            <a:r>
              <a:rPr lang="en-US" altLang="ja-JP" dirty="0"/>
              <a:t>P4 Shield</a:t>
            </a:r>
          </a:p>
        </p:txBody>
      </p:sp>
      <p:graphicFrame>
        <p:nvGraphicFramePr>
          <p:cNvPr id="10" name="表 9">
            <a:extLst>
              <a:ext uri="{FF2B5EF4-FFF2-40B4-BE49-F238E27FC236}">
                <a16:creationId xmlns:a16="http://schemas.microsoft.com/office/drawing/2014/main" id="{2D46FCAA-4CFA-0AC7-73FD-54E526E03FE1}"/>
              </a:ext>
            </a:extLst>
          </p:cNvPr>
          <p:cNvGraphicFramePr>
            <a:graphicFrameLocks noGrp="1"/>
          </p:cNvGraphicFramePr>
          <p:nvPr>
            <p:extLst>
              <p:ext uri="{D42A27DB-BD31-4B8C-83A1-F6EECF244321}">
                <p14:modId xmlns:p14="http://schemas.microsoft.com/office/powerpoint/2010/main" val="3656518728"/>
              </p:ext>
            </p:extLst>
          </p:nvPr>
        </p:nvGraphicFramePr>
        <p:xfrm>
          <a:off x="2032000" y="4638675"/>
          <a:ext cx="8128000" cy="185420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1033597605"/>
                    </a:ext>
                  </a:extLst>
                </a:gridCol>
                <a:gridCol w="3108587">
                  <a:extLst>
                    <a:ext uri="{9D8B030D-6E8A-4147-A177-3AD203B41FA5}">
                      <a16:colId xmlns:a16="http://schemas.microsoft.com/office/drawing/2014/main" val="3670883629"/>
                    </a:ext>
                  </a:extLst>
                </a:gridCol>
                <a:gridCol w="1442906">
                  <a:extLst>
                    <a:ext uri="{9D8B030D-6E8A-4147-A177-3AD203B41FA5}">
                      <a16:colId xmlns:a16="http://schemas.microsoft.com/office/drawing/2014/main" val="3723743741"/>
                    </a:ext>
                  </a:extLst>
                </a:gridCol>
                <a:gridCol w="1544507">
                  <a:extLst>
                    <a:ext uri="{9D8B030D-6E8A-4147-A177-3AD203B41FA5}">
                      <a16:colId xmlns:a16="http://schemas.microsoft.com/office/drawing/2014/main" val="1033657890"/>
                    </a:ext>
                  </a:extLst>
                </a:gridCol>
              </a:tblGrid>
              <a:tr h="370840">
                <a:tc>
                  <a:txBody>
                    <a:bodyPr/>
                    <a:lstStyle/>
                    <a:p>
                      <a:pPr algn="ctr"/>
                      <a:endParaRPr kumimoji="1" lang="ja-JP" altLang="en-US"/>
                    </a:p>
                  </a:txBody>
                  <a:tcPr>
                    <a:lnB w="28575"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a:txBody>
                    <a:bodyPr/>
                    <a:lstStyle/>
                    <a:p>
                      <a:pPr algn="ctr"/>
                      <a:r>
                        <a:rPr kumimoji="1" lang="ja-JP" altLang="en-US"/>
                        <a:t>ホスト</a:t>
                      </a:r>
                    </a:p>
                  </a:txBody>
                  <a:tcPr>
                    <a:lnB w="28575" cap="flat" cmpd="sng" algn="ctr">
                      <a:solidFill>
                        <a:schemeClr val="tx1"/>
                      </a:solidFill>
                      <a:prstDash val="solid"/>
                      <a:round/>
                      <a:headEnd type="none" w="med" len="med"/>
                      <a:tailEnd type="none" w="med" len="med"/>
                    </a:lnB>
                  </a:tcPr>
                </a:tc>
                <a:tc>
                  <a:txBody>
                    <a:bodyPr/>
                    <a:lstStyle/>
                    <a:p>
                      <a:pPr algn="ctr"/>
                      <a:r>
                        <a:rPr kumimoji="1" lang="ja-JP" altLang="en-US"/>
                        <a:t>ユーザ</a:t>
                      </a:r>
                      <a:r>
                        <a:rPr kumimoji="1" lang="en-US" altLang="ja-JP" dirty="0"/>
                        <a:t>VM</a:t>
                      </a:r>
                      <a:endParaRPr kumimoji="1" lang="ja-JP" altLang="en-US"/>
                    </a:p>
                  </a:txBody>
                  <a:tcPr>
                    <a:lnB w="28575" cap="flat" cmpd="sng" algn="ctr">
                      <a:solidFill>
                        <a:schemeClr val="tx1"/>
                      </a:solidFill>
                      <a:prstDash val="solid"/>
                      <a:round/>
                      <a:headEnd type="none" w="med" len="med"/>
                      <a:tailEnd type="none" w="med" len="med"/>
                    </a:lnB>
                  </a:tcPr>
                </a:tc>
                <a:tc>
                  <a:txBody>
                    <a:bodyPr/>
                    <a:lstStyle/>
                    <a:p>
                      <a:pPr algn="ctr"/>
                      <a:r>
                        <a:rPr kumimoji="1" lang="en-US" altLang="ja-JP" dirty="0"/>
                        <a:t>P4 VM</a:t>
                      </a:r>
                      <a:endParaRPr kumimoji="1" lang="ja-JP" altLang="en-US"/>
                    </a:p>
                  </a:txBody>
                  <a:tcP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1146024"/>
                  </a:ext>
                </a:extLst>
              </a:tr>
              <a:tr h="370840">
                <a:tc>
                  <a:txBody>
                    <a:bodyPr/>
                    <a:lstStyle/>
                    <a:p>
                      <a:pPr algn="ctr"/>
                      <a:r>
                        <a:rPr kumimoji="1" lang="en-US" altLang="ja-JP" dirty="0"/>
                        <a:t>CPU</a:t>
                      </a:r>
                      <a:endParaRPr kumimoji="1" lang="ja-JP" altLang="en-US"/>
                    </a:p>
                  </a:txBody>
                  <a:tcPr>
                    <a:lnT w="28575" cap="flat" cmpd="sng" algn="ctr">
                      <a:solidFill>
                        <a:schemeClr val="tx1"/>
                      </a:solidFill>
                      <a:prstDash val="solid"/>
                      <a:round/>
                      <a:headEnd type="none" w="med" len="med"/>
                      <a:tailEnd type="none" w="med" len="med"/>
                    </a:lnT>
                  </a:tcPr>
                </a:tc>
                <a:tc>
                  <a:txBody>
                    <a:bodyPr/>
                    <a:lstStyle/>
                    <a:p>
                      <a:pPr algn="ctr"/>
                      <a:r>
                        <a:rPr kumimoji="1" lang="en-US" altLang="ja-JP" dirty="0"/>
                        <a:t>AMD EPYC 7713P(64</a:t>
                      </a:r>
                      <a:r>
                        <a:rPr kumimoji="1" lang="ja-JP" altLang="en-US"/>
                        <a:t>コア</a:t>
                      </a:r>
                      <a:r>
                        <a:rPr kumimoji="1" lang="en-US" altLang="ja-JP" dirty="0"/>
                        <a:t>)</a:t>
                      </a:r>
                      <a:endParaRPr kumimoji="1" lang="ja-JP" altLang="en-US"/>
                    </a:p>
                  </a:txBody>
                  <a:tcPr>
                    <a:lnT w="28575" cap="flat" cmpd="sng" algn="ctr">
                      <a:solidFill>
                        <a:schemeClr val="tx1"/>
                      </a:solidFill>
                      <a:prstDash val="solid"/>
                      <a:round/>
                      <a:headEnd type="none" w="med" len="med"/>
                      <a:tailEnd type="none" w="med" len="med"/>
                    </a:lnT>
                  </a:tcPr>
                </a:tc>
                <a:tc>
                  <a:txBody>
                    <a:bodyPr/>
                    <a:lstStyle/>
                    <a:p>
                      <a:pPr algn="ctr"/>
                      <a:r>
                        <a:rPr kumimoji="1" lang="en-US" altLang="ja-JP" dirty="0"/>
                        <a:t>8</a:t>
                      </a:r>
                      <a:r>
                        <a:rPr kumimoji="1" lang="ja-JP" altLang="en-US"/>
                        <a:t>コア</a:t>
                      </a:r>
                    </a:p>
                  </a:txBody>
                  <a:tcPr>
                    <a:lnT w="28575" cap="flat" cmpd="sng" algn="ctr">
                      <a:solidFill>
                        <a:schemeClr val="tx1"/>
                      </a:solidFill>
                      <a:prstDash val="solid"/>
                      <a:round/>
                      <a:headEnd type="none" w="med" len="med"/>
                      <a:tailEnd type="none" w="med" len="med"/>
                    </a:lnT>
                  </a:tcPr>
                </a:tc>
                <a:tc>
                  <a:txBody>
                    <a:bodyPr/>
                    <a:lstStyle/>
                    <a:p>
                      <a:pPr algn="ctr"/>
                      <a:r>
                        <a:rPr kumimoji="1" lang="en-US" altLang="ja-JP" dirty="0"/>
                        <a:t>8</a:t>
                      </a:r>
                      <a:r>
                        <a:rPr kumimoji="1" lang="ja-JP" altLang="en-US"/>
                        <a:t>コア</a:t>
                      </a:r>
                    </a:p>
                  </a:txBody>
                  <a:tcP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660565697"/>
                  </a:ext>
                </a:extLst>
              </a:tr>
              <a:tr h="370840">
                <a:tc>
                  <a:txBody>
                    <a:bodyPr/>
                    <a:lstStyle/>
                    <a:p>
                      <a:pPr algn="ctr"/>
                      <a:r>
                        <a:rPr kumimoji="1" lang="ja-JP" altLang="en-US"/>
                        <a:t>メモリ</a:t>
                      </a:r>
                    </a:p>
                  </a:txBody>
                  <a:tcPr/>
                </a:tc>
                <a:tc>
                  <a:txBody>
                    <a:bodyPr/>
                    <a:lstStyle/>
                    <a:p>
                      <a:pPr algn="ctr"/>
                      <a:r>
                        <a:rPr kumimoji="1" lang="en-US" altLang="ja-JP" dirty="0"/>
                        <a:t>128GB</a:t>
                      </a:r>
                      <a:endParaRPr kumimoji="1" lang="ja-JP" altLang="en-US"/>
                    </a:p>
                  </a:txBody>
                  <a:tcPr/>
                </a:tc>
                <a:tc>
                  <a:txBody>
                    <a:bodyPr/>
                    <a:lstStyle/>
                    <a:p>
                      <a:pPr algn="ctr"/>
                      <a:r>
                        <a:rPr kumimoji="1" lang="en-US" altLang="ja-JP" dirty="0"/>
                        <a:t>8GB</a:t>
                      </a:r>
                      <a:endParaRPr kumimoji="1" lang="ja-JP" altLang="en-US"/>
                    </a:p>
                  </a:txBody>
                  <a:tcPr/>
                </a:tc>
                <a:tc>
                  <a:txBody>
                    <a:bodyPr/>
                    <a:lstStyle/>
                    <a:p>
                      <a:pPr algn="ctr"/>
                      <a:r>
                        <a:rPr kumimoji="1" lang="en-US" altLang="ja-JP" dirty="0"/>
                        <a:t>8GB</a:t>
                      </a:r>
                      <a:endParaRPr kumimoji="1" lang="ja-JP" altLang="en-US"/>
                    </a:p>
                  </a:txBody>
                  <a:tcPr/>
                </a:tc>
                <a:extLst>
                  <a:ext uri="{0D108BD9-81ED-4DB2-BD59-A6C34878D82A}">
                    <a16:rowId xmlns:a16="http://schemas.microsoft.com/office/drawing/2014/main" val="3052397547"/>
                  </a:ext>
                </a:extLst>
              </a:tr>
              <a:tr h="370840">
                <a:tc>
                  <a:txBody>
                    <a:bodyPr/>
                    <a:lstStyle/>
                    <a:p>
                      <a:pPr algn="ctr"/>
                      <a:r>
                        <a:rPr kumimoji="1" lang="en-US" altLang="ja-JP" dirty="0"/>
                        <a:t>OS</a:t>
                      </a:r>
                      <a:endParaRPr kumimoji="1" lang="ja-JP" altLang="en-US"/>
                    </a:p>
                  </a:txBody>
                  <a:tcPr/>
                </a:tc>
                <a:tc>
                  <a:txBody>
                    <a:bodyPr/>
                    <a:lstStyle/>
                    <a:p>
                      <a:pPr algn="ctr"/>
                      <a:r>
                        <a:rPr kumimoji="1" lang="en-US" altLang="ja-JP" dirty="0"/>
                        <a:t>Linux 6.11</a:t>
                      </a:r>
                      <a:endParaRPr kumimoji="1" lang="ja-JP" altLang="en-US"/>
                    </a:p>
                  </a:txBody>
                  <a:tcPr/>
                </a:tc>
                <a:tc>
                  <a:txBody>
                    <a:bodyPr/>
                    <a:lstStyle/>
                    <a:p>
                      <a:pPr algn="ctr"/>
                      <a:r>
                        <a:rPr kumimoji="1" lang="en-US" altLang="ja-JP" dirty="0"/>
                        <a:t>Linux 6.11</a:t>
                      </a:r>
                      <a:endParaRPr kumimoji="1" lang="ja-JP" altLang="en-US"/>
                    </a:p>
                  </a:txBody>
                  <a:tcPr/>
                </a:tc>
                <a:tc>
                  <a:txBody>
                    <a:bodyPr/>
                    <a:lstStyle/>
                    <a:p>
                      <a:pPr algn="ctr"/>
                      <a:r>
                        <a:rPr kumimoji="1" lang="en-US" altLang="ja-JP" dirty="0"/>
                        <a:t>Linux 6.8</a:t>
                      </a:r>
                      <a:endParaRPr kumimoji="1" lang="ja-JP" altLang="en-US"/>
                    </a:p>
                  </a:txBody>
                  <a:tcPr/>
                </a:tc>
                <a:extLst>
                  <a:ext uri="{0D108BD9-81ED-4DB2-BD59-A6C34878D82A}">
                    <a16:rowId xmlns:a16="http://schemas.microsoft.com/office/drawing/2014/main" val="3504777291"/>
                  </a:ext>
                </a:extLst>
              </a:tr>
              <a:tr h="370840">
                <a:tc>
                  <a:txBody>
                    <a:bodyPr/>
                    <a:lstStyle/>
                    <a:p>
                      <a:pPr algn="ctr"/>
                      <a:r>
                        <a:rPr kumimoji="1" lang="ja-JP" altLang="en-US"/>
                        <a:t>ハイパーバイザ</a:t>
                      </a:r>
                    </a:p>
                  </a:txBody>
                  <a:tcPr/>
                </a:tc>
                <a:tc>
                  <a:txBody>
                    <a:bodyPr/>
                    <a:lstStyle/>
                    <a:p>
                      <a:pPr algn="ctr"/>
                      <a:r>
                        <a:rPr kumimoji="1" lang="en-US" altLang="ja-JP" dirty="0"/>
                        <a:t>QEMU-KVM 9.1.50</a:t>
                      </a:r>
                      <a:endParaRPr kumimoji="1" lang="ja-JP" altLang="en-US"/>
                    </a:p>
                  </a:txBody>
                  <a:tcPr/>
                </a:tc>
                <a:tc>
                  <a:txBody>
                    <a:bodyPr/>
                    <a:lstStyle/>
                    <a:p>
                      <a:pPr algn="ctr"/>
                      <a:r>
                        <a:rPr kumimoji="1" lang="en-US" altLang="ja-JP" dirty="0"/>
                        <a:t>-</a:t>
                      </a:r>
                      <a:endParaRPr kumimoji="1" lang="ja-JP" altLang="en-US"/>
                    </a:p>
                  </a:txBody>
                  <a:tcPr/>
                </a:tc>
                <a:tc>
                  <a:txBody>
                    <a:bodyPr/>
                    <a:lstStyle/>
                    <a:p>
                      <a:pPr algn="ctr"/>
                      <a:r>
                        <a:rPr kumimoji="1" lang="en-US" altLang="ja-JP" dirty="0"/>
                        <a:t>-</a:t>
                      </a:r>
                      <a:endParaRPr kumimoji="1" lang="ja-JP" altLang="en-US"/>
                    </a:p>
                  </a:txBody>
                  <a:tcPr/>
                </a:tc>
                <a:extLst>
                  <a:ext uri="{0D108BD9-81ED-4DB2-BD59-A6C34878D82A}">
                    <a16:rowId xmlns:a16="http://schemas.microsoft.com/office/drawing/2014/main" val="1041566070"/>
                  </a:ext>
                </a:extLst>
              </a:tr>
            </a:tbl>
          </a:graphicData>
        </a:graphic>
      </p:graphicFrame>
      <p:sp>
        <p:nvSpPr>
          <p:cNvPr id="11" name="スライド番号プレースホルダー 10">
            <a:extLst>
              <a:ext uri="{FF2B5EF4-FFF2-40B4-BE49-F238E27FC236}">
                <a16:creationId xmlns:a16="http://schemas.microsoft.com/office/drawing/2014/main" id="{1A0ED687-E529-7481-3A2B-1C817663C658}"/>
              </a:ext>
            </a:extLst>
          </p:cNvPr>
          <p:cNvSpPr>
            <a:spLocks noGrp="1"/>
          </p:cNvSpPr>
          <p:nvPr>
            <p:ph type="sldNum" sz="quarter" idx="12"/>
          </p:nvPr>
        </p:nvSpPr>
        <p:spPr/>
        <p:txBody>
          <a:bodyPr/>
          <a:lstStyle/>
          <a:p>
            <a:fld id="{D523BA1F-1494-4A4D-8909-D2B40D23C2F6}" type="slidenum">
              <a:rPr kumimoji="1" lang="ja-JP" altLang="en-US" smtClean="0"/>
              <a:t>12</a:t>
            </a:fld>
            <a:endParaRPr kumimoji="1" lang="ja-JP" altLang="en-US"/>
          </a:p>
        </p:txBody>
      </p:sp>
    </p:spTree>
    <p:extLst>
      <p:ext uri="{BB962C8B-B14F-4D97-AF65-F5344CB8AC3E}">
        <p14:creationId xmlns:p14="http://schemas.microsoft.com/office/powerpoint/2010/main" val="1672370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8C8189-2AEC-9FAC-2E29-0FAA85DEE601}"/>
              </a:ext>
            </a:extLst>
          </p:cNvPr>
          <p:cNvSpPr>
            <a:spLocks noGrp="1"/>
          </p:cNvSpPr>
          <p:nvPr>
            <p:ph type="title"/>
          </p:nvPr>
        </p:nvSpPr>
        <p:spPr/>
        <p:txBody>
          <a:bodyPr/>
          <a:lstStyle/>
          <a:p>
            <a:r>
              <a:rPr kumimoji="1" lang="ja-JP" altLang="en-US"/>
              <a:t>実験１：動作確認</a:t>
            </a:r>
          </a:p>
        </p:txBody>
      </p:sp>
      <p:sp>
        <p:nvSpPr>
          <p:cNvPr id="3" name="コンテンツ プレースホルダー 2">
            <a:extLst>
              <a:ext uri="{FF2B5EF4-FFF2-40B4-BE49-F238E27FC236}">
                <a16:creationId xmlns:a16="http://schemas.microsoft.com/office/drawing/2014/main" id="{3AF4702A-766E-C348-F67E-371FF94698FC}"/>
              </a:ext>
            </a:extLst>
          </p:cNvPr>
          <p:cNvSpPr>
            <a:spLocks noGrp="1"/>
          </p:cNvSpPr>
          <p:nvPr>
            <p:ph idx="1"/>
          </p:nvPr>
        </p:nvSpPr>
        <p:spPr/>
        <p:txBody>
          <a:bodyPr/>
          <a:lstStyle/>
          <a:p>
            <a:r>
              <a:rPr lang="en-US" altLang="ja-JP" dirty="0"/>
              <a:t>P4</a:t>
            </a:r>
            <a:r>
              <a:rPr lang="ja-JP" altLang="en-US"/>
              <a:t>プログラムが</a:t>
            </a:r>
            <a:r>
              <a:rPr lang="en-US" altLang="ja-JP" dirty="0"/>
              <a:t>OS</a:t>
            </a:r>
            <a:r>
              <a:rPr lang="ja-JP" altLang="en-US"/>
              <a:t>の状態に基づいてパケットフィルタリング</a:t>
            </a:r>
            <a:endParaRPr kumimoji="1" lang="en-US" altLang="ja-JP" dirty="0"/>
          </a:p>
          <a:p>
            <a:pPr lvl="1"/>
            <a:r>
              <a:rPr lang="en-US" altLang="ja-JP" dirty="0"/>
              <a:t>OS</a:t>
            </a:r>
            <a:r>
              <a:rPr lang="ja-JP" altLang="en-US"/>
              <a:t>が</a:t>
            </a:r>
            <a:r>
              <a:rPr lang="en-US" altLang="ja-JP" dirty="0"/>
              <a:t>TCP</a:t>
            </a:r>
            <a:r>
              <a:rPr lang="ja-JP" altLang="en-US"/>
              <a:t>通信に用いるメモリ量を基にパケットの転送・破棄を判断</a:t>
            </a:r>
            <a:endParaRPr lang="en-US" altLang="ja-JP" dirty="0"/>
          </a:p>
          <a:p>
            <a:pPr lvl="1"/>
            <a:r>
              <a:rPr lang="ja-JP" altLang="en-US"/>
              <a:t>メモリ使用量が多い時にはパケットを破棄</a:t>
            </a:r>
            <a:endParaRPr lang="en-US" altLang="ja-JP" dirty="0"/>
          </a:p>
          <a:p>
            <a:r>
              <a:rPr lang="ja-JP" altLang="en-US"/>
              <a:t>ユーザ</a:t>
            </a:r>
            <a:r>
              <a:rPr lang="en-US" altLang="ja-JP" dirty="0"/>
              <a:t>VM</a:t>
            </a:r>
            <a:r>
              <a:rPr lang="ja-JP" altLang="en-US"/>
              <a:t>の通信状態に応じて正しく判断されることを確認</a:t>
            </a:r>
            <a:endParaRPr lang="en-US" altLang="ja-JP" dirty="0"/>
          </a:p>
          <a:p>
            <a:pPr lvl="1"/>
            <a:r>
              <a:rPr kumimoji="1" lang="ja-JP" altLang="en-US"/>
              <a:t>通信していない時はパケットを転送</a:t>
            </a:r>
            <a:endParaRPr kumimoji="1" lang="en-US" altLang="ja-JP" dirty="0"/>
          </a:p>
          <a:p>
            <a:pPr lvl="1"/>
            <a:r>
              <a:rPr kumimoji="1" lang="en-US" altLang="ja-JP" dirty="0" err="1"/>
              <a:t>iperf</a:t>
            </a:r>
            <a:r>
              <a:rPr lang="ja-JP" altLang="en-US"/>
              <a:t>を用いて</a:t>
            </a:r>
            <a:r>
              <a:rPr kumimoji="1" lang="ja-JP" altLang="en-US"/>
              <a:t>通信を行った時はパケットを破棄</a:t>
            </a:r>
          </a:p>
        </p:txBody>
      </p:sp>
      <p:sp>
        <p:nvSpPr>
          <p:cNvPr id="4" name="スライド番号プレースホルダー 3">
            <a:extLst>
              <a:ext uri="{FF2B5EF4-FFF2-40B4-BE49-F238E27FC236}">
                <a16:creationId xmlns:a16="http://schemas.microsoft.com/office/drawing/2014/main" id="{47FFEE05-E67A-131B-7E0A-6FCDBABE9241}"/>
              </a:ext>
            </a:extLst>
          </p:cNvPr>
          <p:cNvSpPr>
            <a:spLocks noGrp="1"/>
          </p:cNvSpPr>
          <p:nvPr>
            <p:ph type="sldNum" sz="quarter" idx="12"/>
          </p:nvPr>
        </p:nvSpPr>
        <p:spPr/>
        <p:txBody>
          <a:bodyPr/>
          <a:lstStyle/>
          <a:p>
            <a:fld id="{D523BA1F-1494-4A4D-8909-D2B40D23C2F6}" type="slidenum">
              <a:rPr kumimoji="1" lang="ja-JP" altLang="en-US" smtClean="0"/>
              <a:t>13</a:t>
            </a:fld>
            <a:endParaRPr kumimoji="1" lang="ja-JP" altLang="en-US"/>
          </a:p>
        </p:txBody>
      </p:sp>
      <p:sp>
        <p:nvSpPr>
          <p:cNvPr id="57" name="角丸四角形 56">
            <a:extLst>
              <a:ext uri="{FF2B5EF4-FFF2-40B4-BE49-F238E27FC236}">
                <a16:creationId xmlns:a16="http://schemas.microsoft.com/office/drawing/2014/main" id="{7DBFF2B0-46AB-B5C8-57AD-104BBF7441B4}"/>
              </a:ext>
            </a:extLst>
          </p:cNvPr>
          <p:cNvSpPr/>
          <p:nvPr/>
        </p:nvSpPr>
        <p:spPr>
          <a:xfrm>
            <a:off x="5512213" y="4422924"/>
            <a:ext cx="3098387" cy="1850670"/>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a:solidFill>
                  <a:schemeClr val="bg1"/>
                </a:solidFill>
              </a:rPr>
              <a:t>ユーザ </a:t>
            </a:r>
            <a:r>
              <a:rPr kumimoji="1" lang="en-US" altLang="ja-JP" dirty="0">
                <a:solidFill>
                  <a:schemeClr val="bg1"/>
                </a:solidFill>
              </a:rPr>
              <a:t>VM</a:t>
            </a:r>
            <a:endParaRPr kumimoji="1" lang="ja-JP" altLang="en-US">
              <a:solidFill>
                <a:schemeClr val="bg1"/>
              </a:solidFill>
            </a:endParaRPr>
          </a:p>
        </p:txBody>
      </p:sp>
      <p:sp>
        <p:nvSpPr>
          <p:cNvPr id="58" name="テキスト ボックス 57">
            <a:extLst>
              <a:ext uri="{FF2B5EF4-FFF2-40B4-BE49-F238E27FC236}">
                <a16:creationId xmlns:a16="http://schemas.microsoft.com/office/drawing/2014/main" id="{E32D9785-5130-02C3-012A-F9CF03532D21}"/>
              </a:ext>
            </a:extLst>
          </p:cNvPr>
          <p:cNvSpPr txBox="1"/>
          <p:nvPr/>
        </p:nvSpPr>
        <p:spPr>
          <a:xfrm>
            <a:off x="7684962" y="4413559"/>
            <a:ext cx="595035" cy="584775"/>
          </a:xfrm>
          <a:prstGeom prst="rect">
            <a:avLst/>
          </a:prstGeom>
          <a:noFill/>
        </p:spPr>
        <p:txBody>
          <a:bodyPr wrap="none" rtlCol="0">
            <a:spAutoFit/>
          </a:bodyPr>
          <a:lstStyle/>
          <a:p>
            <a:r>
              <a:rPr kumimoji="1" lang="ja-JP" altLang="en-US" sz="3200"/>
              <a:t>🔐</a:t>
            </a:r>
          </a:p>
        </p:txBody>
      </p:sp>
      <p:sp>
        <p:nvSpPr>
          <p:cNvPr id="59" name="角丸四角形 58">
            <a:extLst>
              <a:ext uri="{FF2B5EF4-FFF2-40B4-BE49-F238E27FC236}">
                <a16:creationId xmlns:a16="http://schemas.microsoft.com/office/drawing/2014/main" id="{A535EE24-8B25-C9EC-482F-BD5CBE079F3F}"/>
              </a:ext>
            </a:extLst>
          </p:cNvPr>
          <p:cNvSpPr/>
          <p:nvPr/>
        </p:nvSpPr>
        <p:spPr>
          <a:xfrm>
            <a:off x="5864549" y="5000093"/>
            <a:ext cx="1744910" cy="362125"/>
          </a:xfrm>
          <a:prstGeom prst="roundRect">
            <a:avLst/>
          </a:prstGeom>
          <a:ln/>
        </p:spPr>
        <p:style>
          <a:lnRef idx="2">
            <a:schemeClr val="accent4">
              <a:shade val="15000"/>
            </a:schemeClr>
          </a:lnRef>
          <a:fillRef idx="1">
            <a:schemeClr val="accent4"/>
          </a:fillRef>
          <a:effectRef idx="0">
            <a:schemeClr val="accent4"/>
          </a:effectRef>
          <a:fontRef idx="minor">
            <a:schemeClr val="lt1"/>
          </a:fontRef>
        </p:style>
        <p:txBody>
          <a:bodyPr rtlCol="0" anchor="t"/>
          <a:lstStyle/>
          <a:p>
            <a:pPr algn="ctr"/>
            <a:r>
              <a:rPr kumimoji="1" lang="ja-JP" altLang="en-US">
                <a:solidFill>
                  <a:schemeClr val="bg1"/>
                </a:solidFill>
              </a:rPr>
              <a:t>システム</a:t>
            </a:r>
          </a:p>
        </p:txBody>
      </p:sp>
      <p:sp>
        <p:nvSpPr>
          <p:cNvPr id="60" name="右矢印 59">
            <a:extLst>
              <a:ext uri="{FF2B5EF4-FFF2-40B4-BE49-F238E27FC236}">
                <a16:creationId xmlns:a16="http://schemas.microsoft.com/office/drawing/2014/main" id="{BB10ACE1-2DF0-D670-8C28-0E5FD1113DAE}"/>
              </a:ext>
            </a:extLst>
          </p:cNvPr>
          <p:cNvSpPr/>
          <p:nvPr/>
        </p:nvSpPr>
        <p:spPr>
          <a:xfrm>
            <a:off x="4556674" y="5997288"/>
            <a:ext cx="1261735" cy="186668"/>
          </a:xfrm>
          <a:prstGeom prst="rightArrow">
            <a:avLst/>
          </a:prstGeom>
          <a:solidFill>
            <a:srgbClr val="FF0000"/>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FF0000"/>
              </a:solidFill>
            </a:endParaRPr>
          </a:p>
        </p:txBody>
      </p:sp>
      <p:sp>
        <p:nvSpPr>
          <p:cNvPr id="61" name="右矢印 60">
            <a:extLst>
              <a:ext uri="{FF2B5EF4-FFF2-40B4-BE49-F238E27FC236}">
                <a16:creationId xmlns:a16="http://schemas.microsoft.com/office/drawing/2014/main" id="{309AE05F-ACDE-29CF-E7E7-19661AB50B6E}"/>
              </a:ext>
            </a:extLst>
          </p:cNvPr>
          <p:cNvSpPr/>
          <p:nvPr/>
        </p:nvSpPr>
        <p:spPr>
          <a:xfrm rot="10800000">
            <a:off x="4556675" y="5808839"/>
            <a:ext cx="1307873" cy="164316"/>
          </a:xfrm>
          <a:prstGeom prst="rightArrow">
            <a:avLst/>
          </a:prstGeom>
          <a:solidFill>
            <a:srgbClr val="FF0000"/>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FF0000"/>
              </a:solidFill>
            </a:endParaRPr>
          </a:p>
        </p:txBody>
      </p:sp>
      <p:cxnSp>
        <p:nvCxnSpPr>
          <p:cNvPr id="30" name="曲線コネクタ 29">
            <a:extLst>
              <a:ext uri="{FF2B5EF4-FFF2-40B4-BE49-F238E27FC236}">
                <a16:creationId xmlns:a16="http://schemas.microsoft.com/office/drawing/2014/main" id="{0994BEE9-44A0-2110-BC2D-EA5AC7656145}"/>
              </a:ext>
            </a:extLst>
          </p:cNvPr>
          <p:cNvCxnSpPr>
            <a:cxnSpLocks/>
            <a:stCxn id="59" idx="1"/>
          </p:cNvCxnSpPr>
          <p:nvPr/>
        </p:nvCxnSpPr>
        <p:spPr>
          <a:xfrm rot="10800000">
            <a:off x="4696907" y="4442730"/>
            <a:ext cx="1167642" cy="738426"/>
          </a:xfrm>
          <a:prstGeom prst="curvedConnector3">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62" name="テキスト ボックス 61">
            <a:extLst>
              <a:ext uri="{FF2B5EF4-FFF2-40B4-BE49-F238E27FC236}">
                <a16:creationId xmlns:a16="http://schemas.microsoft.com/office/drawing/2014/main" id="{A062EF81-E14C-021D-FE6F-7A0BBEC13AD9}"/>
              </a:ext>
            </a:extLst>
          </p:cNvPr>
          <p:cNvSpPr txBox="1"/>
          <p:nvPr/>
        </p:nvSpPr>
        <p:spPr>
          <a:xfrm>
            <a:off x="7653436" y="4998334"/>
            <a:ext cx="957164" cy="380762"/>
          </a:xfrm>
          <a:prstGeom prst="rect">
            <a:avLst/>
          </a:prstGeom>
          <a:noFill/>
        </p:spPr>
        <p:txBody>
          <a:bodyPr wrap="square">
            <a:spAutoFit/>
          </a:bodyPr>
          <a:lstStyle/>
          <a:p>
            <a:pPr algn="r"/>
            <a:r>
              <a:rPr kumimoji="1" lang="en-US" altLang="ja-JP" dirty="0">
                <a:solidFill>
                  <a:schemeClr val="bg1"/>
                </a:solidFill>
              </a:rPr>
              <a:t>VMPL2</a:t>
            </a:r>
            <a:endParaRPr kumimoji="1" lang="ja-JP" altLang="en-US">
              <a:solidFill>
                <a:schemeClr val="bg1"/>
              </a:solidFill>
            </a:endParaRPr>
          </a:p>
        </p:txBody>
      </p:sp>
      <p:sp>
        <p:nvSpPr>
          <p:cNvPr id="63" name="テキスト ボックス 62">
            <a:extLst>
              <a:ext uri="{FF2B5EF4-FFF2-40B4-BE49-F238E27FC236}">
                <a16:creationId xmlns:a16="http://schemas.microsoft.com/office/drawing/2014/main" id="{134C9F4B-21E4-AE52-DD1F-F985C2391F60}"/>
              </a:ext>
            </a:extLst>
          </p:cNvPr>
          <p:cNvSpPr txBox="1"/>
          <p:nvPr/>
        </p:nvSpPr>
        <p:spPr>
          <a:xfrm>
            <a:off x="7653436" y="5792739"/>
            <a:ext cx="957164" cy="380762"/>
          </a:xfrm>
          <a:prstGeom prst="rect">
            <a:avLst/>
          </a:prstGeom>
          <a:noFill/>
        </p:spPr>
        <p:txBody>
          <a:bodyPr wrap="square">
            <a:spAutoFit/>
          </a:bodyPr>
          <a:lstStyle/>
          <a:p>
            <a:pPr algn="r"/>
            <a:r>
              <a:rPr kumimoji="1" lang="en-US" altLang="ja-JP" dirty="0">
                <a:solidFill>
                  <a:schemeClr val="bg1"/>
                </a:solidFill>
              </a:rPr>
              <a:t>VMPL0</a:t>
            </a:r>
            <a:endParaRPr kumimoji="1" lang="ja-JP" altLang="en-US">
              <a:solidFill>
                <a:schemeClr val="bg1"/>
              </a:solidFill>
            </a:endParaRPr>
          </a:p>
        </p:txBody>
      </p:sp>
      <p:cxnSp>
        <p:nvCxnSpPr>
          <p:cNvPr id="64" name="直線コネクタ 63">
            <a:extLst>
              <a:ext uri="{FF2B5EF4-FFF2-40B4-BE49-F238E27FC236}">
                <a16:creationId xmlns:a16="http://schemas.microsoft.com/office/drawing/2014/main" id="{27B0BD06-99D4-F245-5DC7-5C445F0EB7B3}"/>
              </a:ext>
            </a:extLst>
          </p:cNvPr>
          <p:cNvCxnSpPr>
            <a:cxnSpLocks/>
          </p:cNvCxnSpPr>
          <p:nvPr/>
        </p:nvCxnSpPr>
        <p:spPr>
          <a:xfrm>
            <a:off x="5747658" y="5590841"/>
            <a:ext cx="277189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65" name="テキスト ボックス 64">
            <a:extLst>
              <a:ext uri="{FF2B5EF4-FFF2-40B4-BE49-F238E27FC236}">
                <a16:creationId xmlns:a16="http://schemas.microsoft.com/office/drawing/2014/main" id="{7767AF4F-45C9-F06F-56C6-08DDE69AE455}"/>
              </a:ext>
            </a:extLst>
          </p:cNvPr>
          <p:cNvSpPr txBox="1"/>
          <p:nvPr/>
        </p:nvSpPr>
        <p:spPr>
          <a:xfrm>
            <a:off x="2782867" y="5320396"/>
            <a:ext cx="595035" cy="338554"/>
          </a:xfrm>
          <a:prstGeom prst="rect">
            <a:avLst/>
          </a:prstGeom>
          <a:noFill/>
        </p:spPr>
        <p:txBody>
          <a:bodyPr wrap="none" rtlCol="0">
            <a:spAutoFit/>
          </a:bodyPr>
          <a:lstStyle/>
          <a:p>
            <a:r>
              <a:rPr kumimoji="1" lang="ja-JP" altLang="en-US" sz="1600"/>
              <a:t>要求</a:t>
            </a:r>
          </a:p>
        </p:txBody>
      </p:sp>
      <p:sp>
        <p:nvSpPr>
          <p:cNvPr id="67" name="下矢印 66">
            <a:extLst>
              <a:ext uri="{FF2B5EF4-FFF2-40B4-BE49-F238E27FC236}">
                <a16:creationId xmlns:a16="http://schemas.microsoft.com/office/drawing/2014/main" id="{8731FB1E-9225-5AD9-C7CC-F6D49121EDF8}"/>
              </a:ext>
            </a:extLst>
          </p:cNvPr>
          <p:cNvSpPr/>
          <p:nvPr/>
        </p:nvSpPr>
        <p:spPr>
          <a:xfrm>
            <a:off x="3246593" y="5188447"/>
            <a:ext cx="324196" cy="648406"/>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37" name="テキスト ボックス 36">
            <a:extLst>
              <a:ext uri="{FF2B5EF4-FFF2-40B4-BE49-F238E27FC236}">
                <a16:creationId xmlns:a16="http://schemas.microsoft.com/office/drawing/2014/main" id="{57DF245A-74CF-24DA-FF14-FC7F0EBD9FF4}"/>
              </a:ext>
            </a:extLst>
          </p:cNvPr>
          <p:cNvSpPr txBox="1"/>
          <p:nvPr/>
        </p:nvSpPr>
        <p:spPr>
          <a:xfrm>
            <a:off x="4926618" y="4175308"/>
            <a:ext cx="646331" cy="369332"/>
          </a:xfrm>
          <a:prstGeom prst="rect">
            <a:avLst/>
          </a:prstGeom>
          <a:noFill/>
        </p:spPr>
        <p:txBody>
          <a:bodyPr wrap="square" rtlCol="0">
            <a:spAutoFit/>
          </a:bodyPr>
          <a:lstStyle/>
          <a:p>
            <a:r>
              <a:rPr kumimoji="1" lang="ja-JP" altLang="en-US"/>
              <a:t>通信</a:t>
            </a:r>
          </a:p>
        </p:txBody>
      </p:sp>
      <p:sp>
        <p:nvSpPr>
          <p:cNvPr id="68" name="下矢印 67">
            <a:extLst>
              <a:ext uri="{FF2B5EF4-FFF2-40B4-BE49-F238E27FC236}">
                <a16:creationId xmlns:a16="http://schemas.microsoft.com/office/drawing/2014/main" id="{A960058E-6A1F-4746-C199-C85FEE3B0E1D}"/>
              </a:ext>
            </a:extLst>
          </p:cNvPr>
          <p:cNvSpPr/>
          <p:nvPr/>
        </p:nvSpPr>
        <p:spPr>
          <a:xfrm flipV="1">
            <a:off x="3824640" y="5208059"/>
            <a:ext cx="317621" cy="671094"/>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69" name="角丸四角形 68">
            <a:extLst>
              <a:ext uri="{FF2B5EF4-FFF2-40B4-BE49-F238E27FC236}">
                <a16:creationId xmlns:a16="http://schemas.microsoft.com/office/drawing/2014/main" id="{E7473787-4CA4-9C5A-8200-B2214048BED5}"/>
              </a:ext>
            </a:extLst>
          </p:cNvPr>
          <p:cNvSpPr/>
          <p:nvPr/>
        </p:nvSpPr>
        <p:spPr>
          <a:xfrm>
            <a:off x="2892489" y="4788609"/>
            <a:ext cx="1654801" cy="419450"/>
          </a:xfrm>
          <a:prstGeom prst="roundRect">
            <a:avLst/>
          </a:prstGeom>
          <a:ln/>
        </p:spPr>
        <p:style>
          <a:lnRef idx="2">
            <a:schemeClr val="accent2">
              <a:shade val="15000"/>
            </a:schemeClr>
          </a:lnRef>
          <a:fillRef idx="1">
            <a:schemeClr val="accent2"/>
          </a:fillRef>
          <a:effectRef idx="0">
            <a:schemeClr val="accent2"/>
          </a:effectRef>
          <a:fontRef idx="minor">
            <a:schemeClr val="lt1"/>
          </a:fontRef>
        </p:style>
        <p:txBody>
          <a:bodyPr rtlCol="0" anchor="t"/>
          <a:lstStyle/>
          <a:p>
            <a:pPr algn="ctr"/>
            <a:r>
              <a:rPr lang="ja-JP" altLang="en-US">
                <a:solidFill>
                  <a:schemeClr val="bg1"/>
                </a:solidFill>
              </a:rPr>
              <a:t>仮想スイッチ</a:t>
            </a:r>
            <a:endParaRPr kumimoji="1" lang="ja-JP" altLang="en-US">
              <a:solidFill>
                <a:schemeClr val="bg1"/>
              </a:solidFill>
            </a:endParaRPr>
          </a:p>
        </p:txBody>
      </p:sp>
      <p:sp>
        <p:nvSpPr>
          <p:cNvPr id="70" name="正方形/長方形 69">
            <a:extLst>
              <a:ext uri="{FF2B5EF4-FFF2-40B4-BE49-F238E27FC236}">
                <a16:creationId xmlns:a16="http://schemas.microsoft.com/office/drawing/2014/main" id="{6CCABC73-223D-1BA9-15AD-2EECEA73D915}"/>
              </a:ext>
            </a:extLst>
          </p:cNvPr>
          <p:cNvSpPr/>
          <p:nvPr/>
        </p:nvSpPr>
        <p:spPr>
          <a:xfrm>
            <a:off x="2901874" y="5828957"/>
            <a:ext cx="1654801"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tx1"/>
                </a:solidFill>
              </a:rPr>
              <a:t>共有メモリ</a:t>
            </a:r>
          </a:p>
        </p:txBody>
      </p:sp>
      <p:sp>
        <p:nvSpPr>
          <p:cNvPr id="73" name="下矢印 72">
            <a:extLst>
              <a:ext uri="{FF2B5EF4-FFF2-40B4-BE49-F238E27FC236}">
                <a16:creationId xmlns:a16="http://schemas.microsoft.com/office/drawing/2014/main" id="{FCD9D574-28FB-273D-AB91-811614779998}"/>
              </a:ext>
            </a:extLst>
          </p:cNvPr>
          <p:cNvSpPr/>
          <p:nvPr/>
        </p:nvSpPr>
        <p:spPr>
          <a:xfrm>
            <a:off x="6578192" y="5371583"/>
            <a:ext cx="317621" cy="457374"/>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74" name="正方形/長方形 73">
            <a:extLst>
              <a:ext uri="{FF2B5EF4-FFF2-40B4-BE49-F238E27FC236}">
                <a16:creationId xmlns:a16="http://schemas.microsoft.com/office/drawing/2014/main" id="{A6A31B00-3FAC-64CC-2B00-61E4012DD1DE}"/>
              </a:ext>
            </a:extLst>
          </p:cNvPr>
          <p:cNvSpPr/>
          <p:nvPr/>
        </p:nvSpPr>
        <p:spPr>
          <a:xfrm>
            <a:off x="5818409" y="5828957"/>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
        <p:nvSpPr>
          <p:cNvPr id="80" name="角丸四角形吹き出し 79">
            <a:extLst>
              <a:ext uri="{FF2B5EF4-FFF2-40B4-BE49-F238E27FC236}">
                <a16:creationId xmlns:a16="http://schemas.microsoft.com/office/drawing/2014/main" id="{32AD37EB-FF55-329F-8FC9-8DE40C8C45B2}"/>
              </a:ext>
            </a:extLst>
          </p:cNvPr>
          <p:cNvSpPr/>
          <p:nvPr/>
        </p:nvSpPr>
        <p:spPr>
          <a:xfrm>
            <a:off x="5167603" y="5358161"/>
            <a:ext cx="737312" cy="338554"/>
          </a:xfrm>
          <a:prstGeom prst="wedgeRoundRectCallout">
            <a:avLst>
              <a:gd name="adj1" fmla="val 44558"/>
              <a:gd name="adj2" fmla="val 91965"/>
              <a:gd name="adj3" fmla="val 16667"/>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破棄</a:t>
            </a:r>
            <a:endParaRPr kumimoji="1" lang="ja-JP" altLang="en-US">
              <a:solidFill>
                <a:schemeClr val="tx1"/>
              </a:solidFill>
            </a:endParaRPr>
          </a:p>
        </p:txBody>
      </p:sp>
    </p:spTree>
    <p:extLst>
      <p:ext uri="{BB962C8B-B14F-4D97-AF65-F5344CB8AC3E}">
        <p14:creationId xmlns:p14="http://schemas.microsoft.com/office/powerpoint/2010/main" val="1102593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0C2AE9-6512-650B-1D47-6C67513A7465}"/>
              </a:ext>
            </a:extLst>
          </p:cNvPr>
          <p:cNvSpPr>
            <a:spLocks noGrp="1"/>
          </p:cNvSpPr>
          <p:nvPr>
            <p:ph type="title"/>
          </p:nvPr>
        </p:nvSpPr>
        <p:spPr/>
        <p:txBody>
          <a:bodyPr/>
          <a:lstStyle/>
          <a:p>
            <a:r>
              <a:rPr kumimoji="1" lang="ja-JP" altLang="en-US"/>
              <a:t>実験２：性能測定</a:t>
            </a:r>
          </a:p>
        </p:txBody>
      </p:sp>
      <p:sp>
        <p:nvSpPr>
          <p:cNvPr id="3" name="コンテンツ プレースホルダー 2">
            <a:extLst>
              <a:ext uri="{FF2B5EF4-FFF2-40B4-BE49-F238E27FC236}">
                <a16:creationId xmlns:a16="http://schemas.microsoft.com/office/drawing/2014/main" id="{334C1CB5-7165-F5F8-986A-7BA54AFC61F6}"/>
              </a:ext>
            </a:extLst>
          </p:cNvPr>
          <p:cNvSpPr>
            <a:spLocks noGrp="1"/>
          </p:cNvSpPr>
          <p:nvPr>
            <p:ph idx="1"/>
          </p:nvPr>
        </p:nvSpPr>
        <p:spPr/>
        <p:txBody>
          <a:bodyPr/>
          <a:lstStyle/>
          <a:p>
            <a:r>
              <a:rPr kumimoji="1" lang="ja-JP" altLang="en-US"/>
              <a:t>通信レイテンシの増加を測定</a:t>
            </a:r>
            <a:endParaRPr lang="en-US" altLang="ja-JP" dirty="0"/>
          </a:p>
          <a:p>
            <a:pPr lvl="1"/>
            <a:r>
              <a:rPr kumimoji="1" lang="ja-JP" altLang="en-US"/>
              <a:t>仮想スイッチがパケットデータを共有メモリに書き込んでから</a:t>
            </a:r>
            <a:endParaRPr kumimoji="1" lang="en-US" altLang="ja-JP" dirty="0"/>
          </a:p>
          <a:p>
            <a:pPr lvl="1"/>
            <a:r>
              <a:rPr kumimoji="1" lang="en-US" altLang="ja-JP" dirty="0"/>
              <a:t>P4</a:t>
            </a:r>
            <a:r>
              <a:rPr kumimoji="1" lang="ja-JP" altLang="en-US"/>
              <a:t>プログラムの実行結果を受け取るまで</a:t>
            </a:r>
            <a:endParaRPr kumimoji="1" lang="en-US" altLang="ja-JP" dirty="0"/>
          </a:p>
          <a:p>
            <a:r>
              <a:rPr kumimoji="1" lang="en-US" altLang="ja-JP" dirty="0"/>
              <a:t>Parasite-P4</a:t>
            </a:r>
            <a:r>
              <a:rPr kumimoji="1" lang="ja-JP" altLang="en-US"/>
              <a:t>におけるレイテンシの</a:t>
            </a:r>
            <a:r>
              <a:rPr lang="ja-JP" altLang="en-US"/>
              <a:t>増加は</a:t>
            </a:r>
            <a:r>
              <a:rPr kumimoji="1" lang="en-US" altLang="ja-JP" dirty="0"/>
              <a:t>P4 Shield</a:t>
            </a:r>
            <a:r>
              <a:rPr kumimoji="1" lang="ja-JP" altLang="en-US"/>
              <a:t>の</a:t>
            </a:r>
            <a:r>
              <a:rPr lang="en-US" altLang="ja-JP" dirty="0"/>
              <a:t>3.9</a:t>
            </a:r>
            <a:r>
              <a:rPr lang="ja-JP" altLang="en-US"/>
              <a:t>倍</a:t>
            </a:r>
            <a:endParaRPr lang="en-US" altLang="ja-JP" dirty="0"/>
          </a:p>
          <a:p>
            <a:pPr lvl="1"/>
            <a:r>
              <a:rPr kumimoji="1" lang="en-US" altLang="ja-JP" dirty="0"/>
              <a:t>VMPL</a:t>
            </a:r>
            <a:r>
              <a:rPr kumimoji="1" lang="ja-JP" altLang="en-US"/>
              <a:t>の切り替えにかかるオーバヘッド</a:t>
            </a:r>
            <a:r>
              <a:rPr kumimoji="1" lang="en-US" altLang="ja-JP" dirty="0"/>
              <a:t>(0.06ms</a:t>
            </a:r>
            <a:r>
              <a:rPr kumimoji="1" lang="ja-JP" altLang="en-US"/>
              <a:t>の約半分</a:t>
            </a:r>
            <a:r>
              <a:rPr kumimoji="1" lang="en-US" altLang="ja-JP" dirty="0"/>
              <a:t>)</a:t>
            </a:r>
          </a:p>
          <a:p>
            <a:pPr lvl="1"/>
            <a:r>
              <a:rPr kumimoji="1" lang="en-US" altLang="ja-JP" dirty="0"/>
              <a:t>OS</a:t>
            </a:r>
            <a:r>
              <a:rPr kumimoji="1" lang="ja-JP" altLang="en-US"/>
              <a:t>データの物理アドレスの特定とメモリマッピングのオーバヘッド</a:t>
            </a:r>
            <a:endParaRPr kumimoji="1" lang="en-US" altLang="ja-JP" dirty="0"/>
          </a:p>
        </p:txBody>
      </p:sp>
      <p:sp>
        <p:nvSpPr>
          <p:cNvPr id="4" name="スライド番号プレースホルダー 3">
            <a:extLst>
              <a:ext uri="{FF2B5EF4-FFF2-40B4-BE49-F238E27FC236}">
                <a16:creationId xmlns:a16="http://schemas.microsoft.com/office/drawing/2014/main" id="{1D726E20-D090-82F6-D216-8671DBA4AECA}"/>
              </a:ext>
            </a:extLst>
          </p:cNvPr>
          <p:cNvSpPr>
            <a:spLocks noGrp="1"/>
          </p:cNvSpPr>
          <p:nvPr>
            <p:ph type="sldNum" sz="quarter" idx="12"/>
          </p:nvPr>
        </p:nvSpPr>
        <p:spPr/>
        <p:txBody>
          <a:bodyPr/>
          <a:lstStyle/>
          <a:p>
            <a:fld id="{D523BA1F-1494-4A4D-8909-D2B40D23C2F6}" type="slidenum">
              <a:rPr kumimoji="1" lang="ja-JP" altLang="en-US" smtClean="0"/>
              <a:t>14</a:t>
            </a:fld>
            <a:endParaRPr kumimoji="1" lang="ja-JP" altLang="en-US"/>
          </a:p>
        </p:txBody>
      </p:sp>
      <p:graphicFrame>
        <p:nvGraphicFramePr>
          <p:cNvPr id="6" name="グラフ 5">
            <a:extLst>
              <a:ext uri="{FF2B5EF4-FFF2-40B4-BE49-F238E27FC236}">
                <a16:creationId xmlns:a16="http://schemas.microsoft.com/office/drawing/2014/main" id="{363362FA-5E7C-BD4B-C7D8-4966C8FCBBC0}"/>
              </a:ext>
            </a:extLst>
          </p:cNvPr>
          <p:cNvGraphicFramePr>
            <a:graphicFrameLocks/>
          </p:cNvGraphicFramePr>
          <p:nvPr>
            <p:extLst>
              <p:ext uri="{D42A27DB-BD31-4B8C-83A1-F6EECF244321}">
                <p14:modId xmlns:p14="http://schemas.microsoft.com/office/powerpoint/2010/main" val="905123383"/>
              </p:ext>
            </p:extLst>
          </p:nvPr>
        </p:nvGraphicFramePr>
        <p:xfrm>
          <a:off x="3651698" y="3976658"/>
          <a:ext cx="45847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9" name="下矢印 8">
            <a:extLst>
              <a:ext uri="{FF2B5EF4-FFF2-40B4-BE49-F238E27FC236}">
                <a16:creationId xmlns:a16="http://schemas.microsoft.com/office/drawing/2014/main" id="{5FFF2747-009F-A87E-6FEE-9ECE247F4A53}"/>
              </a:ext>
            </a:extLst>
          </p:cNvPr>
          <p:cNvSpPr/>
          <p:nvPr/>
        </p:nvSpPr>
        <p:spPr>
          <a:xfrm rot="12791886">
            <a:off x="6130569" y="4824253"/>
            <a:ext cx="280771" cy="1048010"/>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0" name="テキスト ボックス 9">
            <a:extLst>
              <a:ext uri="{FF2B5EF4-FFF2-40B4-BE49-F238E27FC236}">
                <a16:creationId xmlns:a16="http://schemas.microsoft.com/office/drawing/2014/main" id="{B912AB70-C26E-2367-31FF-131605146BEE}"/>
              </a:ext>
            </a:extLst>
          </p:cNvPr>
          <p:cNvSpPr txBox="1"/>
          <p:nvPr/>
        </p:nvSpPr>
        <p:spPr>
          <a:xfrm>
            <a:off x="5776293" y="4648247"/>
            <a:ext cx="745717" cy="369332"/>
          </a:xfrm>
          <a:prstGeom prst="rect">
            <a:avLst/>
          </a:prstGeom>
          <a:noFill/>
        </p:spPr>
        <p:txBody>
          <a:bodyPr wrap="none" rtlCol="0">
            <a:spAutoFit/>
          </a:bodyPr>
          <a:lstStyle/>
          <a:p>
            <a:r>
              <a:rPr kumimoji="1" lang="en-US" altLang="ja-JP" b="1" dirty="0"/>
              <a:t>3.9</a:t>
            </a:r>
            <a:r>
              <a:rPr kumimoji="1" lang="ja-JP" altLang="en-US" b="1"/>
              <a:t>倍</a:t>
            </a:r>
          </a:p>
        </p:txBody>
      </p:sp>
    </p:spTree>
    <p:extLst>
      <p:ext uri="{BB962C8B-B14F-4D97-AF65-F5344CB8AC3E}">
        <p14:creationId xmlns:p14="http://schemas.microsoft.com/office/powerpoint/2010/main" val="486333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0A983-8B39-2819-A473-C9609E6DF712}"/>
              </a:ext>
            </a:extLst>
          </p:cNvPr>
          <p:cNvSpPr>
            <a:spLocks noGrp="1"/>
          </p:cNvSpPr>
          <p:nvPr>
            <p:ph type="title"/>
          </p:nvPr>
        </p:nvSpPr>
        <p:spPr/>
        <p:txBody>
          <a:bodyPr/>
          <a:lstStyle/>
          <a:p>
            <a:r>
              <a:rPr kumimoji="1" lang="ja-JP" altLang="en-US"/>
              <a:t>まとめ</a:t>
            </a:r>
          </a:p>
        </p:txBody>
      </p:sp>
      <p:sp>
        <p:nvSpPr>
          <p:cNvPr id="3" name="コンテンツ プレースホルダー 2">
            <a:extLst>
              <a:ext uri="{FF2B5EF4-FFF2-40B4-BE49-F238E27FC236}">
                <a16:creationId xmlns:a16="http://schemas.microsoft.com/office/drawing/2014/main" id="{AC9B2422-554C-D09B-04EF-B7D5C2921B78}"/>
              </a:ext>
            </a:extLst>
          </p:cNvPr>
          <p:cNvSpPr>
            <a:spLocks noGrp="1"/>
          </p:cNvSpPr>
          <p:nvPr>
            <p:ph idx="1"/>
          </p:nvPr>
        </p:nvSpPr>
        <p:spPr/>
        <p:txBody>
          <a:bodyPr/>
          <a:lstStyle/>
          <a:p>
            <a:r>
              <a:rPr kumimoji="1" lang="en-US" altLang="ja-JP" dirty="0"/>
              <a:t>AMD SEV-SNP</a:t>
            </a:r>
            <a:r>
              <a:rPr kumimoji="1" lang="ja-JP" altLang="en-US"/>
              <a:t>の</a:t>
            </a:r>
            <a:r>
              <a:rPr kumimoji="1" lang="en-US" altLang="ja-JP" dirty="0"/>
              <a:t>VMPL</a:t>
            </a:r>
            <a:r>
              <a:rPr kumimoji="1" lang="ja-JP" altLang="en-US"/>
              <a:t>によりユーザ</a:t>
            </a:r>
            <a:r>
              <a:rPr kumimoji="1" lang="en-US" altLang="ja-JP" dirty="0"/>
              <a:t>VM</a:t>
            </a:r>
            <a:r>
              <a:rPr kumimoji="1" lang="ja-JP" altLang="en-US"/>
              <a:t>内の隔離環境で</a:t>
            </a:r>
            <a:r>
              <a:rPr kumimoji="1" lang="en-US" altLang="ja-JP" dirty="0"/>
              <a:t>P4</a:t>
            </a:r>
            <a:r>
              <a:rPr kumimoji="1" lang="ja-JP" altLang="en-US"/>
              <a:t>プログラムを安全に実行する</a:t>
            </a:r>
            <a:r>
              <a:rPr kumimoji="1" lang="en-US" altLang="ja-JP" dirty="0"/>
              <a:t>Parasite-P4</a:t>
            </a:r>
            <a:r>
              <a:rPr kumimoji="1" lang="ja-JP" altLang="en-US"/>
              <a:t>を提案</a:t>
            </a:r>
            <a:endParaRPr kumimoji="1" lang="en-US" altLang="ja-JP" dirty="0"/>
          </a:p>
          <a:p>
            <a:pPr lvl="1"/>
            <a:r>
              <a:rPr kumimoji="1" lang="en-US" altLang="ja-JP" dirty="0"/>
              <a:t>VM</a:t>
            </a:r>
            <a:r>
              <a:rPr kumimoji="1" lang="ja-JP" altLang="en-US"/>
              <a:t>内で</a:t>
            </a:r>
            <a:r>
              <a:rPr kumimoji="1" lang="en-US" altLang="ja-JP" dirty="0"/>
              <a:t>P4</a:t>
            </a:r>
            <a:r>
              <a:rPr kumimoji="1" lang="ja-JP" altLang="en-US"/>
              <a:t>プログラム</a:t>
            </a:r>
            <a:r>
              <a:rPr lang="ja-JP" altLang="en-US"/>
              <a:t>を高い権限で実行して</a:t>
            </a:r>
            <a:r>
              <a:rPr lang="en-US" altLang="ja-JP" dirty="0"/>
              <a:t>OS</a:t>
            </a:r>
            <a:r>
              <a:rPr lang="ja-JP" altLang="en-US"/>
              <a:t>データを取得</a:t>
            </a:r>
            <a:endParaRPr kumimoji="1" lang="en-US" altLang="ja-JP" dirty="0"/>
          </a:p>
          <a:p>
            <a:pPr lvl="1"/>
            <a:r>
              <a:rPr lang="en-US" altLang="ja-JP" dirty="0" err="1"/>
              <a:t>eBPF</a:t>
            </a:r>
            <a:r>
              <a:rPr lang="ja-JP" altLang="en-US"/>
              <a:t>を用いて</a:t>
            </a:r>
            <a:r>
              <a:rPr lang="en-US" altLang="ja-JP" dirty="0"/>
              <a:t>P4</a:t>
            </a:r>
            <a:r>
              <a:rPr lang="ja-JP" altLang="en-US"/>
              <a:t>プログラムを実行することで</a:t>
            </a:r>
            <a:r>
              <a:rPr lang="en-US" altLang="ja-JP" dirty="0"/>
              <a:t>VM</a:t>
            </a:r>
            <a:r>
              <a:rPr lang="ja-JP" altLang="en-US"/>
              <a:t>を保護</a:t>
            </a:r>
            <a:endParaRPr lang="en-US" altLang="ja-JP" dirty="0"/>
          </a:p>
          <a:p>
            <a:pPr lvl="1"/>
            <a:r>
              <a:rPr lang="en-US" altLang="ja-JP" dirty="0"/>
              <a:t>VM</a:t>
            </a:r>
            <a:r>
              <a:rPr lang="ja-JP" altLang="en-US"/>
              <a:t>内情報を用いたパケット処理の動作と性能を確認</a:t>
            </a:r>
            <a:endParaRPr lang="en-US" altLang="ja-JP" dirty="0"/>
          </a:p>
          <a:p>
            <a:r>
              <a:rPr lang="ja-JP" altLang="en-US"/>
              <a:t>今後の課題</a:t>
            </a:r>
            <a:endParaRPr lang="en-US" altLang="ja-JP" dirty="0"/>
          </a:p>
          <a:p>
            <a:pPr lvl="1"/>
            <a:r>
              <a:rPr lang="ja-JP" altLang="en-US"/>
              <a:t>システムのメモリを事前にマッピングすることによる高速化</a:t>
            </a:r>
            <a:endParaRPr lang="en-US" altLang="ja-JP" dirty="0"/>
          </a:p>
          <a:p>
            <a:pPr lvl="1"/>
            <a:r>
              <a:rPr lang="en-US" altLang="ja-JP" dirty="0"/>
              <a:t>OS</a:t>
            </a:r>
            <a:r>
              <a:rPr lang="ja-JP" altLang="en-US"/>
              <a:t>の複雑なデータ構造を解析する</a:t>
            </a:r>
            <a:r>
              <a:rPr lang="en-US" altLang="ja-JP" dirty="0"/>
              <a:t>P4</a:t>
            </a:r>
            <a:r>
              <a:rPr lang="ja-JP" altLang="en-US"/>
              <a:t>プログラムの適用</a:t>
            </a:r>
            <a:endParaRPr lang="en-US" altLang="ja-JP" dirty="0"/>
          </a:p>
        </p:txBody>
      </p:sp>
      <p:sp>
        <p:nvSpPr>
          <p:cNvPr id="4" name="スライド番号プレースホルダー 3">
            <a:extLst>
              <a:ext uri="{FF2B5EF4-FFF2-40B4-BE49-F238E27FC236}">
                <a16:creationId xmlns:a16="http://schemas.microsoft.com/office/drawing/2014/main" id="{65CDB3B6-FBD2-F6CF-A28A-D013A6AF127D}"/>
              </a:ext>
            </a:extLst>
          </p:cNvPr>
          <p:cNvSpPr>
            <a:spLocks noGrp="1"/>
          </p:cNvSpPr>
          <p:nvPr>
            <p:ph type="sldNum" sz="quarter" idx="12"/>
          </p:nvPr>
        </p:nvSpPr>
        <p:spPr/>
        <p:txBody>
          <a:bodyPr/>
          <a:lstStyle/>
          <a:p>
            <a:fld id="{D523BA1F-1494-4A4D-8909-D2B40D23C2F6}" type="slidenum">
              <a:rPr kumimoji="1" lang="ja-JP" altLang="en-US" smtClean="0"/>
              <a:t>15</a:t>
            </a:fld>
            <a:endParaRPr kumimoji="1" lang="ja-JP" altLang="en-US"/>
          </a:p>
        </p:txBody>
      </p:sp>
    </p:spTree>
    <p:extLst>
      <p:ext uri="{BB962C8B-B14F-4D97-AF65-F5344CB8AC3E}">
        <p14:creationId xmlns:p14="http://schemas.microsoft.com/office/powerpoint/2010/main" val="3479880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2787A4-438C-6005-16A5-67867F920A86}"/>
              </a:ext>
            </a:extLst>
          </p:cNvPr>
          <p:cNvSpPr>
            <a:spLocks noGrp="1"/>
          </p:cNvSpPr>
          <p:nvPr>
            <p:ph type="title"/>
          </p:nvPr>
        </p:nvSpPr>
        <p:spPr/>
        <p:txBody>
          <a:bodyPr/>
          <a:lstStyle/>
          <a:p>
            <a:r>
              <a:rPr kumimoji="1" lang="ja-JP" altLang="en-US"/>
              <a:t>関連研究</a:t>
            </a:r>
          </a:p>
        </p:txBody>
      </p:sp>
      <p:sp>
        <p:nvSpPr>
          <p:cNvPr id="3" name="コンテンツ プレースホルダー 2">
            <a:extLst>
              <a:ext uri="{FF2B5EF4-FFF2-40B4-BE49-F238E27FC236}">
                <a16:creationId xmlns:a16="http://schemas.microsoft.com/office/drawing/2014/main" id="{38822B10-3BD2-35E7-C55B-0D487E625D15}"/>
              </a:ext>
            </a:extLst>
          </p:cNvPr>
          <p:cNvSpPr>
            <a:spLocks noGrp="1"/>
          </p:cNvSpPr>
          <p:nvPr>
            <p:ph idx="1"/>
          </p:nvPr>
        </p:nvSpPr>
        <p:spPr/>
        <p:txBody>
          <a:bodyPr/>
          <a:lstStyle/>
          <a:p>
            <a:r>
              <a:rPr kumimoji="1" lang="en-US" altLang="ja-JP" dirty="0"/>
              <a:t>P4rt-OVS</a:t>
            </a:r>
            <a:r>
              <a:rPr lang="en-US" altLang="ja-JP" dirty="0"/>
              <a:t>[</a:t>
            </a:r>
            <a:r>
              <a:rPr lang="en-US" altLang="ja-JP" dirty="0" err="1"/>
              <a:t>Osiński</a:t>
            </a:r>
            <a:r>
              <a:rPr lang="en-US" altLang="ja-JP" dirty="0"/>
              <a:t>+, IFIP Networking’20]</a:t>
            </a:r>
          </a:p>
          <a:p>
            <a:pPr lvl="1"/>
            <a:r>
              <a:rPr lang="ja-JP" altLang="en-US"/>
              <a:t>仮想スイッチ内で</a:t>
            </a:r>
            <a:r>
              <a:rPr lang="en-US" altLang="ja-JP" dirty="0" err="1"/>
              <a:t>uBPF</a:t>
            </a:r>
            <a:r>
              <a:rPr lang="ja-JP" altLang="en-US"/>
              <a:t>により</a:t>
            </a:r>
            <a:r>
              <a:rPr lang="en-US" altLang="ja-JP" dirty="0"/>
              <a:t>P4</a:t>
            </a:r>
            <a:r>
              <a:rPr lang="ja-JP" altLang="en-US"/>
              <a:t>プログラムを安全に実行</a:t>
            </a:r>
            <a:endParaRPr lang="en-US" altLang="ja-JP" dirty="0"/>
          </a:p>
          <a:p>
            <a:pPr lvl="1"/>
            <a:r>
              <a:rPr lang="en-US" altLang="ja-JP" dirty="0"/>
              <a:t>P4</a:t>
            </a:r>
            <a:r>
              <a:rPr lang="ja-JP" altLang="en-US"/>
              <a:t>プログラム自身は仮想スイッチから保護されない</a:t>
            </a:r>
            <a:endParaRPr lang="en-US" altLang="ja-JP" dirty="0"/>
          </a:p>
          <a:p>
            <a:r>
              <a:rPr kumimoji="1" lang="en-US" altLang="ja-JP" dirty="0" err="1"/>
              <a:t>EndBox</a:t>
            </a:r>
            <a:r>
              <a:rPr kumimoji="1" lang="en-US" altLang="ja-JP" dirty="0"/>
              <a:t>[Goltzsche</a:t>
            </a:r>
            <a:r>
              <a:rPr lang="en-US" altLang="ja-JP" dirty="0"/>
              <a:t>+,DSN’18</a:t>
            </a:r>
            <a:r>
              <a:rPr kumimoji="1" lang="en-US" altLang="ja-JP" dirty="0"/>
              <a:t>]</a:t>
            </a:r>
          </a:p>
          <a:p>
            <a:pPr lvl="1"/>
            <a:r>
              <a:rPr kumimoji="1" lang="en-US" altLang="ja-JP" dirty="0"/>
              <a:t>Intel SGX</a:t>
            </a:r>
            <a:r>
              <a:rPr kumimoji="1" lang="ja-JP" altLang="en-US"/>
              <a:t>を用いてミドルボックス機能をクライアント側で実行</a:t>
            </a:r>
            <a:endParaRPr kumimoji="1" lang="en-US" altLang="ja-JP" dirty="0"/>
          </a:p>
          <a:p>
            <a:pPr lvl="1"/>
            <a:r>
              <a:rPr lang="en-US" altLang="ja-JP" dirty="0"/>
              <a:t>SGX</a:t>
            </a:r>
            <a:r>
              <a:rPr lang="ja-JP" altLang="en-US"/>
              <a:t>のメモリ暗号化や整合性検査により安全にミドルボックスを実行</a:t>
            </a:r>
            <a:endParaRPr lang="en-US" altLang="ja-JP" dirty="0"/>
          </a:p>
          <a:p>
            <a:r>
              <a:rPr lang="en-US" altLang="ja-JP" dirty="0"/>
              <a:t>00SEVen[Schwarz+,USENIX’2024]</a:t>
            </a:r>
          </a:p>
          <a:p>
            <a:pPr lvl="1"/>
            <a:r>
              <a:rPr kumimoji="1" lang="en-US" altLang="ja-JP" dirty="0"/>
              <a:t>AMD SEV-SNP</a:t>
            </a:r>
            <a:r>
              <a:rPr lang="ja-JP" altLang="en-US"/>
              <a:t>の</a:t>
            </a:r>
            <a:r>
              <a:rPr lang="en-US" altLang="ja-JP" dirty="0"/>
              <a:t>VMPL</a:t>
            </a:r>
            <a:r>
              <a:rPr lang="ja-JP" altLang="en-US"/>
              <a:t>よる安全な</a:t>
            </a:r>
            <a:r>
              <a:rPr lang="en-US" altLang="ja-JP" dirty="0"/>
              <a:t>VM</a:t>
            </a:r>
            <a:r>
              <a:rPr lang="ja-JP" altLang="en-US"/>
              <a:t>イントロスペクション</a:t>
            </a:r>
            <a:endParaRPr lang="en-US" altLang="ja-JP" dirty="0"/>
          </a:p>
          <a:p>
            <a:pPr lvl="1"/>
            <a:r>
              <a:rPr kumimoji="1" lang="ja-JP" altLang="en-US"/>
              <a:t>ホスト</a:t>
            </a:r>
            <a:r>
              <a:rPr kumimoji="1" lang="en-US" altLang="ja-JP" dirty="0"/>
              <a:t>OS</a:t>
            </a:r>
            <a:r>
              <a:rPr kumimoji="1" lang="ja-JP" altLang="en-US"/>
              <a:t>上のプロキシが直接</a:t>
            </a:r>
            <a:r>
              <a:rPr kumimoji="1" lang="en-US" altLang="ja-JP" dirty="0"/>
              <a:t>VMPL</a:t>
            </a:r>
            <a:r>
              <a:rPr kumimoji="1" lang="ja-JP" altLang="en-US"/>
              <a:t>を外部から切り替え</a:t>
            </a:r>
            <a:endParaRPr kumimoji="1" lang="en-US" altLang="ja-JP" dirty="0"/>
          </a:p>
        </p:txBody>
      </p:sp>
      <p:sp>
        <p:nvSpPr>
          <p:cNvPr id="4" name="スライド番号プレースホルダー 3">
            <a:extLst>
              <a:ext uri="{FF2B5EF4-FFF2-40B4-BE49-F238E27FC236}">
                <a16:creationId xmlns:a16="http://schemas.microsoft.com/office/drawing/2014/main" id="{C9E97D63-9227-1780-5795-D2EABBE7B9AF}"/>
              </a:ext>
            </a:extLst>
          </p:cNvPr>
          <p:cNvSpPr>
            <a:spLocks noGrp="1"/>
          </p:cNvSpPr>
          <p:nvPr>
            <p:ph type="sldNum" sz="quarter" idx="12"/>
          </p:nvPr>
        </p:nvSpPr>
        <p:spPr/>
        <p:txBody>
          <a:bodyPr/>
          <a:lstStyle/>
          <a:p>
            <a:fld id="{D523BA1F-1494-4A4D-8909-D2B40D23C2F6}" type="slidenum">
              <a:rPr kumimoji="1" lang="ja-JP" altLang="en-US" smtClean="0"/>
              <a:t>16</a:t>
            </a:fld>
            <a:endParaRPr kumimoji="1" lang="ja-JP" altLang="en-US"/>
          </a:p>
        </p:txBody>
      </p:sp>
    </p:spTree>
    <p:extLst>
      <p:ext uri="{BB962C8B-B14F-4D97-AF65-F5344CB8AC3E}">
        <p14:creationId xmlns:p14="http://schemas.microsoft.com/office/powerpoint/2010/main" val="1783436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a:extLst>
              <a:ext uri="{FF2B5EF4-FFF2-40B4-BE49-F238E27FC236}">
                <a16:creationId xmlns:a16="http://schemas.microsoft.com/office/drawing/2014/main" id="{BA769D51-1F6B-3BA3-7D10-819C00B14383}"/>
              </a:ext>
            </a:extLst>
          </p:cNvPr>
          <p:cNvSpPr/>
          <p:nvPr/>
        </p:nvSpPr>
        <p:spPr>
          <a:xfrm>
            <a:off x="3463290" y="4338084"/>
            <a:ext cx="6435090" cy="2383391"/>
          </a:xfrm>
          <a:prstGeom prst="round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 name="タイトル 1">
            <a:extLst>
              <a:ext uri="{FF2B5EF4-FFF2-40B4-BE49-F238E27FC236}">
                <a16:creationId xmlns:a16="http://schemas.microsoft.com/office/drawing/2014/main" id="{06A5D512-23BD-8761-F217-DE839324C17F}"/>
              </a:ext>
            </a:extLst>
          </p:cNvPr>
          <p:cNvSpPr>
            <a:spLocks noGrp="1"/>
          </p:cNvSpPr>
          <p:nvPr>
            <p:ph type="title"/>
          </p:nvPr>
        </p:nvSpPr>
        <p:spPr/>
        <p:txBody>
          <a:bodyPr/>
          <a:lstStyle/>
          <a:p>
            <a:r>
              <a:rPr kumimoji="1" lang="ja-JP" altLang="en-US"/>
              <a:t>仮想</a:t>
            </a:r>
            <a:r>
              <a:rPr kumimoji="1" lang="en-US" altLang="ja-JP" dirty="0"/>
              <a:t>P4</a:t>
            </a:r>
            <a:r>
              <a:rPr kumimoji="1" lang="ja-JP" altLang="en-US"/>
              <a:t>スイッチ</a:t>
            </a:r>
          </a:p>
        </p:txBody>
      </p:sp>
      <p:sp>
        <p:nvSpPr>
          <p:cNvPr id="3" name="コンテンツ プレースホルダー 2">
            <a:extLst>
              <a:ext uri="{FF2B5EF4-FFF2-40B4-BE49-F238E27FC236}">
                <a16:creationId xmlns:a16="http://schemas.microsoft.com/office/drawing/2014/main" id="{E218D91E-9865-0552-9B89-C9E9824492DF}"/>
              </a:ext>
            </a:extLst>
          </p:cNvPr>
          <p:cNvSpPr>
            <a:spLocks noGrp="1"/>
          </p:cNvSpPr>
          <p:nvPr>
            <p:ph idx="1"/>
          </p:nvPr>
        </p:nvSpPr>
        <p:spPr/>
        <p:txBody>
          <a:bodyPr/>
          <a:lstStyle/>
          <a:p>
            <a:r>
              <a:rPr kumimoji="1" lang="en-US" altLang="ja-JP" dirty="0"/>
              <a:t>P4</a:t>
            </a:r>
            <a:r>
              <a:rPr kumimoji="1" lang="ja-JP" altLang="en-US"/>
              <a:t>言語により機能を拡張で</a:t>
            </a:r>
            <a:r>
              <a:rPr lang="ja-JP" altLang="en-US"/>
              <a:t>きるネットワークスイッチの登場</a:t>
            </a:r>
            <a:endParaRPr lang="en-US" altLang="ja-JP" dirty="0"/>
          </a:p>
          <a:p>
            <a:pPr lvl="1"/>
            <a:r>
              <a:rPr kumimoji="1" lang="ja-JP" altLang="en-US"/>
              <a:t>動的なパケットフィルタリング、パケットデータの書き換えなど</a:t>
            </a:r>
            <a:endParaRPr kumimoji="1" lang="en-US" altLang="ja-JP" dirty="0"/>
          </a:p>
          <a:p>
            <a:pPr lvl="1"/>
            <a:r>
              <a:rPr lang="ja-JP" altLang="en-US"/>
              <a:t>新機能を搭載したスイッチの登場を待つことなく新技術を利用可能</a:t>
            </a:r>
            <a:endParaRPr lang="en-US" altLang="ja-JP" dirty="0"/>
          </a:p>
          <a:p>
            <a:r>
              <a:rPr lang="ja-JP" altLang="en-US"/>
              <a:t>仮想マシン</a:t>
            </a:r>
            <a:r>
              <a:rPr lang="en-US" altLang="ja-JP" dirty="0"/>
              <a:t>(VM)</a:t>
            </a:r>
            <a:r>
              <a:rPr lang="ja-JP" altLang="en-US"/>
              <a:t>用の仮想</a:t>
            </a:r>
            <a:r>
              <a:rPr lang="en-US" altLang="ja-JP" dirty="0"/>
              <a:t>P4</a:t>
            </a:r>
            <a:r>
              <a:rPr lang="ja-JP" altLang="en-US"/>
              <a:t>スイッチが開発されている</a:t>
            </a:r>
            <a:endParaRPr lang="en-US" altLang="ja-JP" dirty="0"/>
          </a:p>
          <a:p>
            <a:pPr lvl="1"/>
            <a:r>
              <a:rPr lang="en-US" altLang="ja-JP" dirty="0"/>
              <a:t>VM</a:t>
            </a:r>
            <a:r>
              <a:rPr lang="ja-JP" altLang="en-US"/>
              <a:t>の送受信するパケットはすべて仮想スイッチを経由</a:t>
            </a:r>
            <a:endParaRPr lang="en-US" altLang="ja-JP" dirty="0"/>
          </a:p>
          <a:p>
            <a:pPr lvl="1"/>
            <a:r>
              <a:rPr lang="ja-JP" altLang="en-US"/>
              <a:t>仮想</a:t>
            </a:r>
            <a:r>
              <a:rPr lang="en-US" altLang="ja-JP" dirty="0"/>
              <a:t>P4</a:t>
            </a:r>
            <a:r>
              <a:rPr lang="ja-JP" altLang="en-US"/>
              <a:t>スイッチはパケット転送時に</a:t>
            </a:r>
            <a:r>
              <a:rPr lang="en-US" altLang="ja-JP" dirty="0"/>
              <a:t>P4</a:t>
            </a:r>
            <a:r>
              <a:rPr lang="ja-JP" altLang="en-US"/>
              <a:t>プログラムを実行可能</a:t>
            </a:r>
            <a:endParaRPr lang="en-US" altLang="ja-JP" dirty="0"/>
          </a:p>
        </p:txBody>
      </p:sp>
      <p:grpSp>
        <p:nvGrpSpPr>
          <p:cNvPr id="7" name="グループ化 6">
            <a:extLst>
              <a:ext uri="{FF2B5EF4-FFF2-40B4-BE49-F238E27FC236}">
                <a16:creationId xmlns:a16="http://schemas.microsoft.com/office/drawing/2014/main" id="{C161C7BB-CC26-A2D6-FAAA-89458967FA7F}"/>
              </a:ext>
            </a:extLst>
          </p:cNvPr>
          <p:cNvGrpSpPr/>
          <p:nvPr/>
        </p:nvGrpSpPr>
        <p:grpSpPr>
          <a:xfrm>
            <a:off x="4853032" y="5198409"/>
            <a:ext cx="2038525" cy="869594"/>
            <a:chOff x="2676087" y="5053035"/>
            <a:chExt cx="2038525" cy="869594"/>
          </a:xfrm>
        </p:grpSpPr>
        <p:sp>
          <p:nvSpPr>
            <p:cNvPr id="5" name="角丸四角形 4">
              <a:extLst>
                <a:ext uri="{FF2B5EF4-FFF2-40B4-BE49-F238E27FC236}">
                  <a16:creationId xmlns:a16="http://schemas.microsoft.com/office/drawing/2014/main" id="{5FCBD1E7-697B-10F8-7EB6-B5DFE43883F1}"/>
                </a:ext>
              </a:extLst>
            </p:cNvPr>
            <p:cNvSpPr/>
            <p:nvPr/>
          </p:nvSpPr>
          <p:spPr>
            <a:xfrm>
              <a:off x="2676087" y="5053035"/>
              <a:ext cx="2038525" cy="869594"/>
            </a:xfrm>
            <a:prstGeom prst="roundRect">
              <a:avLst/>
            </a:prstGeom>
            <a:ln/>
          </p:spPr>
          <p:style>
            <a:lnRef idx="2">
              <a:schemeClr val="accent2">
                <a:shade val="15000"/>
              </a:schemeClr>
            </a:lnRef>
            <a:fillRef idx="1">
              <a:schemeClr val="accent2"/>
            </a:fillRef>
            <a:effectRef idx="0">
              <a:schemeClr val="accent2"/>
            </a:effectRef>
            <a:fontRef idx="minor">
              <a:schemeClr val="lt1"/>
            </a:fontRef>
          </p:style>
          <p:txBody>
            <a:bodyPr rtlCol="0" anchor="t"/>
            <a:lstStyle/>
            <a:p>
              <a:pPr algn="ctr"/>
              <a:r>
                <a:rPr kumimoji="1" lang="ja-JP" altLang="en-US">
                  <a:solidFill>
                    <a:schemeClr val="bg1"/>
                  </a:solidFill>
                </a:rPr>
                <a:t>仮想</a:t>
              </a:r>
              <a:r>
                <a:rPr kumimoji="1" lang="en-US" altLang="ja-JP" dirty="0">
                  <a:solidFill>
                    <a:schemeClr val="bg1"/>
                  </a:solidFill>
                </a:rPr>
                <a:t>P4</a:t>
              </a:r>
              <a:r>
                <a:rPr kumimoji="1" lang="ja-JP" altLang="en-US">
                  <a:solidFill>
                    <a:schemeClr val="bg1"/>
                  </a:solidFill>
                </a:rPr>
                <a:t>スイッチ</a:t>
              </a:r>
            </a:p>
          </p:txBody>
        </p:sp>
        <p:sp>
          <p:nvSpPr>
            <p:cNvPr id="6" name="正方形/長方形 5">
              <a:extLst>
                <a:ext uri="{FF2B5EF4-FFF2-40B4-BE49-F238E27FC236}">
                  <a16:creationId xmlns:a16="http://schemas.microsoft.com/office/drawing/2014/main" id="{4DC5D508-A081-5E46-9403-19976AABA2DE}"/>
                </a:ext>
              </a:extLst>
            </p:cNvPr>
            <p:cNvSpPr/>
            <p:nvPr/>
          </p:nvSpPr>
          <p:spPr>
            <a:xfrm>
              <a:off x="2776754" y="5478010"/>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grpSp>
      <p:sp>
        <p:nvSpPr>
          <p:cNvPr id="8" name="正方形/長方形 7">
            <a:extLst>
              <a:ext uri="{FF2B5EF4-FFF2-40B4-BE49-F238E27FC236}">
                <a16:creationId xmlns:a16="http://schemas.microsoft.com/office/drawing/2014/main" id="{501B1384-ABC9-24CB-64BC-E8F5FF6E9D70}"/>
              </a:ext>
            </a:extLst>
          </p:cNvPr>
          <p:cNvSpPr/>
          <p:nvPr/>
        </p:nvSpPr>
        <p:spPr>
          <a:xfrm>
            <a:off x="2828486" y="5423481"/>
            <a:ext cx="1208015" cy="41945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rgbClr val="FF0000"/>
                </a:solidFill>
              </a:rPr>
              <a:t>パケット</a:t>
            </a:r>
          </a:p>
        </p:txBody>
      </p:sp>
      <p:sp>
        <p:nvSpPr>
          <p:cNvPr id="10" name="角丸四角形 9">
            <a:extLst>
              <a:ext uri="{FF2B5EF4-FFF2-40B4-BE49-F238E27FC236}">
                <a16:creationId xmlns:a16="http://schemas.microsoft.com/office/drawing/2014/main" id="{F86B5A11-47CD-0E30-FA4F-72FC3478FFE7}"/>
              </a:ext>
            </a:extLst>
          </p:cNvPr>
          <p:cNvSpPr/>
          <p:nvPr/>
        </p:nvSpPr>
        <p:spPr>
          <a:xfrm>
            <a:off x="8205832" y="4636444"/>
            <a:ext cx="1157681" cy="528506"/>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rPr>
              <a:t>VM</a:t>
            </a:r>
            <a:endParaRPr kumimoji="1" lang="ja-JP" altLang="en-US">
              <a:solidFill>
                <a:schemeClr val="bg1"/>
              </a:solidFill>
            </a:endParaRPr>
          </a:p>
        </p:txBody>
      </p:sp>
      <p:sp>
        <p:nvSpPr>
          <p:cNvPr id="11" name="角丸四角形 10">
            <a:extLst>
              <a:ext uri="{FF2B5EF4-FFF2-40B4-BE49-F238E27FC236}">
                <a16:creationId xmlns:a16="http://schemas.microsoft.com/office/drawing/2014/main" id="{13DBF0A4-F434-B339-3770-9485E4B79A6D}"/>
              </a:ext>
            </a:extLst>
          </p:cNvPr>
          <p:cNvSpPr/>
          <p:nvPr/>
        </p:nvSpPr>
        <p:spPr>
          <a:xfrm>
            <a:off x="8205832" y="5368953"/>
            <a:ext cx="1157681" cy="528506"/>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rPr>
              <a:t>VM</a:t>
            </a:r>
            <a:endParaRPr kumimoji="1" lang="ja-JP" altLang="en-US">
              <a:solidFill>
                <a:schemeClr val="bg1"/>
              </a:solidFill>
            </a:endParaRPr>
          </a:p>
        </p:txBody>
      </p:sp>
      <p:cxnSp>
        <p:nvCxnSpPr>
          <p:cNvPr id="16" name="直線矢印コネクタ 15">
            <a:extLst>
              <a:ext uri="{FF2B5EF4-FFF2-40B4-BE49-F238E27FC236}">
                <a16:creationId xmlns:a16="http://schemas.microsoft.com/office/drawing/2014/main" id="{389A43F2-067D-60FB-6F49-BB723201D1C3}"/>
              </a:ext>
            </a:extLst>
          </p:cNvPr>
          <p:cNvCxnSpPr>
            <a:stCxn id="8" idx="3"/>
            <a:endCxn id="5" idx="1"/>
          </p:cNvCxnSpPr>
          <p:nvPr/>
        </p:nvCxnSpPr>
        <p:spPr>
          <a:xfrm>
            <a:off x="4036501" y="5633206"/>
            <a:ext cx="816531" cy="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8" name="直線矢印コネクタ 17">
            <a:extLst>
              <a:ext uri="{FF2B5EF4-FFF2-40B4-BE49-F238E27FC236}">
                <a16:creationId xmlns:a16="http://schemas.microsoft.com/office/drawing/2014/main" id="{C4979EFE-3DA9-0E9A-738C-C267DB239B0D}"/>
              </a:ext>
            </a:extLst>
          </p:cNvPr>
          <p:cNvCxnSpPr>
            <a:cxnSpLocks/>
            <a:stCxn id="5" idx="3"/>
            <a:endCxn id="10" idx="1"/>
          </p:cNvCxnSpPr>
          <p:nvPr/>
        </p:nvCxnSpPr>
        <p:spPr>
          <a:xfrm flipV="1">
            <a:off x="6891557" y="4900697"/>
            <a:ext cx="1314275" cy="732509"/>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9" name="直線矢印コネクタ 18">
            <a:extLst>
              <a:ext uri="{FF2B5EF4-FFF2-40B4-BE49-F238E27FC236}">
                <a16:creationId xmlns:a16="http://schemas.microsoft.com/office/drawing/2014/main" id="{DB9C1DE0-31C3-0A61-C147-04CF1B6EFB22}"/>
              </a:ext>
            </a:extLst>
          </p:cNvPr>
          <p:cNvCxnSpPr>
            <a:cxnSpLocks/>
            <a:stCxn id="5" idx="3"/>
            <a:endCxn id="11" idx="1"/>
          </p:cNvCxnSpPr>
          <p:nvPr/>
        </p:nvCxnSpPr>
        <p:spPr>
          <a:xfrm>
            <a:off x="6891557" y="5633206"/>
            <a:ext cx="1314275" cy="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9" name="角丸四角形 28">
            <a:extLst>
              <a:ext uri="{FF2B5EF4-FFF2-40B4-BE49-F238E27FC236}">
                <a16:creationId xmlns:a16="http://schemas.microsoft.com/office/drawing/2014/main" id="{1F290D40-22F0-3008-EFDF-E06BA90D5FA5}"/>
              </a:ext>
            </a:extLst>
          </p:cNvPr>
          <p:cNvSpPr/>
          <p:nvPr/>
        </p:nvSpPr>
        <p:spPr>
          <a:xfrm>
            <a:off x="8205832" y="6103558"/>
            <a:ext cx="1157681" cy="528506"/>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rPr>
              <a:t>VM</a:t>
            </a:r>
            <a:endParaRPr kumimoji="1" lang="ja-JP" altLang="en-US">
              <a:solidFill>
                <a:schemeClr val="bg1"/>
              </a:solidFill>
            </a:endParaRPr>
          </a:p>
        </p:txBody>
      </p:sp>
      <p:cxnSp>
        <p:nvCxnSpPr>
          <p:cNvPr id="30" name="直線矢印コネクタ 29">
            <a:extLst>
              <a:ext uri="{FF2B5EF4-FFF2-40B4-BE49-F238E27FC236}">
                <a16:creationId xmlns:a16="http://schemas.microsoft.com/office/drawing/2014/main" id="{64A0A997-5652-C0E0-A5A1-DE154FE7CD3A}"/>
              </a:ext>
            </a:extLst>
          </p:cNvPr>
          <p:cNvCxnSpPr>
            <a:cxnSpLocks/>
            <a:stCxn id="5" idx="3"/>
            <a:endCxn id="29" idx="1"/>
          </p:cNvCxnSpPr>
          <p:nvPr/>
        </p:nvCxnSpPr>
        <p:spPr>
          <a:xfrm>
            <a:off x="6891557" y="5633206"/>
            <a:ext cx="1314275" cy="734605"/>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34" name="スライド番号プレースホルダー 33">
            <a:extLst>
              <a:ext uri="{FF2B5EF4-FFF2-40B4-BE49-F238E27FC236}">
                <a16:creationId xmlns:a16="http://schemas.microsoft.com/office/drawing/2014/main" id="{7ACDF761-F45D-2786-01E3-FB1A4C413238}"/>
              </a:ext>
            </a:extLst>
          </p:cNvPr>
          <p:cNvSpPr>
            <a:spLocks noGrp="1"/>
          </p:cNvSpPr>
          <p:nvPr>
            <p:ph type="sldNum" sz="quarter" idx="12"/>
          </p:nvPr>
        </p:nvSpPr>
        <p:spPr/>
        <p:txBody>
          <a:bodyPr/>
          <a:lstStyle/>
          <a:p>
            <a:fld id="{D523BA1F-1494-4A4D-8909-D2B40D23C2F6}" type="slidenum">
              <a:rPr kumimoji="1" lang="ja-JP" altLang="en-US" smtClean="0"/>
              <a:t>1</a:t>
            </a:fld>
            <a:endParaRPr kumimoji="1" lang="ja-JP" altLang="en-US"/>
          </a:p>
        </p:txBody>
      </p:sp>
      <p:sp>
        <p:nvSpPr>
          <p:cNvPr id="13" name="TextBox 11">
            <a:extLst>
              <a:ext uri="{FF2B5EF4-FFF2-40B4-BE49-F238E27FC236}">
                <a16:creationId xmlns:a16="http://schemas.microsoft.com/office/drawing/2014/main" id="{89BB870D-6112-1F22-0F1C-FEE527AF8B67}"/>
              </a:ext>
            </a:extLst>
          </p:cNvPr>
          <p:cNvSpPr txBox="1"/>
          <p:nvPr/>
        </p:nvSpPr>
        <p:spPr>
          <a:xfrm>
            <a:off x="8672003" y="3985190"/>
            <a:ext cx="877163" cy="369332"/>
          </a:xfrm>
          <a:prstGeom prst="rect">
            <a:avLst/>
          </a:prstGeom>
          <a:noFill/>
        </p:spPr>
        <p:txBody>
          <a:bodyPr wrap="none" rtlCol="0">
            <a:spAutoFit/>
          </a:bodyPr>
          <a:lstStyle/>
          <a:p>
            <a:r>
              <a:rPr lang="en-JP" dirty="0">
                <a:solidFill>
                  <a:srgbClr val="FF0000"/>
                </a:solidFill>
              </a:rPr>
              <a:t>ホスト</a:t>
            </a:r>
          </a:p>
        </p:txBody>
      </p:sp>
    </p:spTree>
    <p:extLst>
      <p:ext uri="{BB962C8B-B14F-4D97-AF65-F5344CB8AC3E}">
        <p14:creationId xmlns:p14="http://schemas.microsoft.com/office/powerpoint/2010/main" val="622698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a:extLst>
              <a:ext uri="{FF2B5EF4-FFF2-40B4-BE49-F238E27FC236}">
                <a16:creationId xmlns:a16="http://schemas.microsoft.com/office/drawing/2014/main" id="{326D38B7-F1DC-13ED-EAFB-1AB8C13A9D0F}"/>
              </a:ext>
            </a:extLst>
          </p:cNvPr>
          <p:cNvSpPr/>
          <p:nvPr/>
        </p:nvSpPr>
        <p:spPr>
          <a:xfrm>
            <a:off x="3463290" y="4338084"/>
            <a:ext cx="6085876" cy="2383391"/>
          </a:xfrm>
          <a:prstGeom prst="round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 name="タイトル 1">
            <a:extLst>
              <a:ext uri="{FF2B5EF4-FFF2-40B4-BE49-F238E27FC236}">
                <a16:creationId xmlns:a16="http://schemas.microsoft.com/office/drawing/2014/main" id="{83B40881-7D04-DF9E-A330-D2C985A1D5D4}"/>
              </a:ext>
            </a:extLst>
          </p:cNvPr>
          <p:cNvSpPr>
            <a:spLocks noGrp="1"/>
          </p:cNvSpPr>
          <p:nvPr>
            <p:ph type="title"/>
          </p:nvPr>
        </p:nvSpPr>
        <p:spPr/>
        <p:txBody>
          <a:bodyPr/>
          <a:lstStyle/>
          <a:p>
            <a:r>
              <a:rPr lang="ja-JP" altLang="en-US"/>
              <a:t>ユーザによる</a:t>
            </a:r>
            <a:r>
              <a:rPr lang="en-US" altLang="ja-JP" dirty="0"/>
              <a:t>P4</a:t>
            </a:r>
            <a:r>
              <a:rPr lang="ja-JP" altLang="en-US"/>
              <a:t>プログラムの利用</a:t>
            </a:r>
            <a:endParaRPr kumimoji="1" lang="ja-JP" altLang="en-US"/>
          </a:p>
        </p:txBody>
      </p:sp>
      <p:sp>
        <p:nvSpPr>
          <p:cNvPr id="3" name="コンテンツ プレースホルダー 2">
            <a:extLst>
              <a:ext uri="{FF2B5EF4-FFF2-40B4-BE49-F238E27FC236}">
                <a16:creationId xmlns:a16="http://schemas.microsoft.com/office/drawing/2014/main" id="{5F00066E-6949-5973-6517-F8CB74A872DB}"/>
              </a:ext>
            </a:extLst>
          </p:cNvPr>
          <p:cNvSpPr>
            <a:spLocks noGrp="1"/>
          </p:cNvSpPr>
          <p:nvPr>
            <p:ph idx="1"/>
          </p:nvPr>
        </p:nvSpPr>
        <p:spPr/>
        <p:txBody>
          <a:bodyPr/>
          <a:lstStyle/>
          <a:p>
            <a:r>
              <a:rPr kumimoji="1" lang="ja-JP" altLang="en-US"/>
              <a:t>ユーザが</a:t>
            </a:r>
            <a:r>
              <a:rPr kumimoji="1" lang="en-US" altLang="ja-JP" dirty="0"/>
              <a:t>P4</a:t>
            </a:r>
            <a:r>
              <a:rPr kumimoji="1" lang="ja-JP" altLang="en-US"/>
              <a:t>プログラムをロードできれば柔軟な転送処理が可能</a:t>
            </a:r>
            <a:endParaRPr kumimoji="1" lang="en-US" altLang="ja-JP" dirty="0"/>
          </a:p>
          <a:p>
            <a:pPr lvl="1"/>
            <a:r>
              <a:rPr lang="ja-JP" altLang="en-US"/>
              <a:t>従来は仮想スイッチ管理者だけが</a:t>
            </a:r>
            <a:r>
              <a:rPr lang="en-US" altLang="ja-JP" dirty="0"/>
              <a:t>P4</a:t>
            </a:r>
            <a:r>
              <a:rPr lang="ja-JP" altLang="en-US"/>
              <a:t>プログラムをロード可能</a:t>
            </a:r>
            <a:endParaRPr lang="en-US" altLang="ja-JP" dirty="0"/>
          </a:p>
          <a:p>
            <a:pPr lvl="1"/>
            <a:r>
              <a:rPr kumimoji="1" lang="en-US" altLang="ja-JP" dirty="0"/>
              <a:t>VM</a:t>
            </a:r>
            <a:r>
              <a:rPr kumimoji="1" lang="ja-JP" altLang="en-US"/>
              <a:t>ごとに異なるパケット処理をすることができる</a:t>
            </a:r>
            <a:endParaRPr kumimoji="1" lang="en-US" altLang="ja-JP" dirty="0"/>
          </a:p>
          <a:p>
            <a:r>
              <a:rPr lang="ja-JP" altLang="en-US"/>
              <a:t>ユーザ</a:t>
            </a:r>
            <a:r>
              <a:rPr lang="en-US" altLang="ja-JP" dirty="0"/>
              <a:t>VM</a:t>
            </a:r>
            <a:r>
              <a:rPr lang="ja-JP" altLang="en-US"/>
              <a:t>と連携できればきめ細かいパケット転送処理が可能</a:t>
            </a:r>
            <a:endParaRPr lang="en-US" altLang="ja-JP" dirty="0"/>
          </a:p>
          <a:p>
            <a:pPr lvl="1"/>
            <a:r>
              <a:rPr lang="en-US" altLang="ja-JP" dirty="0"/>
              <a:t>VM</a:t>
            </a:r>
            <a:r>
              <a:rPr lang="ja-JP" altLang="en-US"/>
              <a:t>内のシステム情報を用いたパケット処理</a:t>
            </a:r>
            <a:endParaRPr kumimoji="1" lang="en-US" altLang="ja-JP" dirty="0"/>
          </a:p>
          <a:p>
            <a:pPr lvl="1"/>
            <a:r>
              <a:rPr lang="ja-JP" altLang="en-US"/>
              <a:t>例：送受信プロセスに基づくフィルタリング</a:t>
            </a:r>
            <a:r>
              <a:rPr lang="en-US" altLang="ja-JP" dirty="0"/>
              <a:t> </a:t>
            </a:r>
            <a:r>
              <a:rPr lang="en-US" altLang="ja-JP" sz="2000" dirty="0"/>
              <a:t>[Srivastava+, RAID’08]</a:t>
            </a:r>
          </a:p>
          <a:p>
            <a:pPr lvl="1"/>
            <a:endParaRPr kumimoji="1" lang="ja-JP" altLang="en-US"/>
          </a:p>
        </p:txBody>
      </p:sp>
      <p:sp>
        <p:nvSpPr>
          <p:cNvPr id="35" name="角丸四角形 34">
            <a:extLst>
              <a:ext uri="{FF2B5EF4-FFF2-40B4-BE49-F238E27FC236}">
                <a16:creationId xmlns:a16="http://schemas.microsoft.com/office/drawing/2014/main" id="{ACB24C67-EC26-0960-D1E7-1BCCDE47DDDA}"/>
              </a:ext>
            </a:extLst>
          </p:cNvPr>
          <p:cNvSpPr/>
          <p:nvPr/>
        </p:nvSpPr>
        <p:spPr>
          <a:xfrm>
            <a:off x="4853032" y="5198409"/>
            <a:ext cx="2038525" cy="869594"/>
          </a:xfrm>
          <a:prstGeom prst="roundRect">
            <a:avLst/>
          </a:prstGeom>
          <a:ln/>
        </p:spPr>
        <p:style>
          <a:lnRef idx="2">
            <a:schemeClr val="accent2">
              <a:shade val="15000"/>
            </a:schemeClr>
          </a:lnRef>
          <a:fillRef idx="1">
            <a:schemeClr val="accent2"/>
          </a:fillRef>
          <a:effectRef idx="0">
            <a:schemeClr val="accent2"/>
          </a:effectRef>
          <a:fontRef idx="minor">
            <a:schemeClr val="lt1"/>
          </a:fontRef>
        </p:style>
        <p:txBody>
          <a:bodyPr rtlCol="0" anchor="t"/>
          <a:lstStyle/>
          <a:p>
            <a:pPr algn="ctr"/>
            <a:r>
              <a:rPr kumimoji="1" lang="ja-JP" altLang="en-US">
                <a:solidFill>
                  <a:schemeClr val="bg1"/>
                </a:solidFill>
              </a:rPr>
              <a:t>仮想</a:t>
            </a:r>
            <a:r>
              <a:rPr kumimoji="1" lang="en-US" altLang="ja-JP" dirty="0">
                <a:solidFill>
                  <a:schemeClr val="bg1"/>
                </a:solidFill>
              </a:rPr>
              <a:t>P4</a:t>
            </a:r>
            <a:r>
              <a:rPr kumimoji="1" lang="ja-JP" altLang="en-US">
                <a:solidFill>
                  <a:schemeClr val="bg1"/>
                </a:solidFill>
              </a:rPr>
              <a:t>スイッチ</a:t>
            </a:r>
          </a:p>
        </p:txBody>
      </p:sp>
      <p:sp>
        <p:nvSpPr>
          <p:cNvPr id="36" name="正方形/長方形 35">
            <a:extLst>
              <a:ext uri="{FF2B5EF4-FFF2-40B4-BE49-F238E27FC236}">
                <a16:creationId xmlns:a16="http://schemas.microsoft.com/office/drawing/2014/main" id="{F881AF63-BB7E-7ACC-6F9B-9E6731929383}"/>
              </a:ext>
            </a:extLst>
          </p:cNvPr>
          <p:cNvSpPr/>
          <p:nvPr/>
        </p:nvSpPr>
        <p:spPr>
          <a:xfrm>
            <a:off x="4953699" y="5623384"/>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
        <p:nvSpPr>
          <p:cNvPr id="37" name="正方形/長方形 36">
            <a:extLst>
              <a:ext uri="{FF2B5EF4-FFF2-40B4-BE49-F238E27FC236}">
                <a16:creationId xmlns:a16="http://schemas.microsoft.com/office/drawing/2014/main" id="{120970C8-E177-9976-5461-B80AFEC4302A}"/>
              </a:ext>
            </a:extLst>
          </p:cNvPr>
          <p:cNvSpPr/>
          <p:nvPr/>
        </p:nvSpPr>
        <p:spPr>
          <a:xfrm>
            <a:off x="2828486" y="5423481"/>
            <a:ext cx="1208015" cy="41945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rgbClr val="FF0000"/>
                </a:solidFill>
              </a:rPr>
              <a:t>パケット</a:t>
            </a:r>
          </a:p>
        </p:txBody>
      </p:sp>
      <p:sp>
        <p:nvSpPr>
          <p:cNvPr id="39" name="角丸四角形 38">
            <a:extLst>
              <a:ext uri="{FF2B5EF4-FFF2-40B4-BE49-F238E27FC236}">
                <a16:creationId xmlns:a16="http://schemas.microsoft.com/office/drawing/2014/main" id="{6F08FD37-D3F4-0F54-52A1-F708826BD30D}"/>
              </a:ext>
            </a:extLst>
          </p:cNvPr>
          <p:cNvSpPr/>
          <p:nvPr/>
        </p:nvSpPr>
        <p:spPr>
          <a:xfrm>
            <a:off x="8205832" y="5368953"/>
            <a:ext cx="1157681" cy="528506"/>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rPr>
              <a:t>VM</a:t>
            </a:r>
            <a:endParaRPr kumimoji="1" lang="ja-JP" altLang="en-US">
              <a:solidFill>
                <a:schemeClr val="bg1"/>
              </a:solidFill>
            </a:endParaRPr>
          </a:p>
        </p:txBody>
      </p:sp>
      <p:cxnSp>
        <p:nvCxnSpPr>
          <p:cNvPr id="40" name="直線矢印コネクタ 39">
            <a:extLst>
              <a:ext uri="{FF2B5EF4-FFF2-40B4-BE49-F238E27FC236}">
                <a16:creationId xmlns:a16="http://schemas.microsoft.com/office/drawing/2014/main" id="{309E411D-8E17-C3E7-80B1-33F7E2A06721}"/>
              </a:ext>
            </a:extLst>
          </p:cNvPr>
          <p:cNvCxnSpPr>
            <a:cxnSpLocks/>
            <a:stCxn id="37" idx="3"/>
            <a:endCxn id="35" idx="1"/>
          </p:cNvCxnSpPr>
          <p:nvPr/>
        </p:nvCxnSpPr>
        <p:spPr>
          <a:xfrm>
            <a:off x="4036501" y="5633206"/>
            <a:ext cx="816531" cy="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42" name="直線矢印コネクタ 41">
            <a:extLst>
              <a:ext uri="{FF2B5EF4-FFF2-40B4-BE49-F238E27FC236}">
                <a16:creationId xmlns:a16="http://schemas.microsoft.com/office/drawing/2014/main" id="{0E63F6B8-90F5-FC98-DF4A-BE085023A40F}"/>
              </a:ext>
            </a:extLst>
          </p:cNvPr>
          <p:cNvCxnSpPr>
            <a:cxnSpLocks/>
            <a:stCxn id="35" idx="3"/>
            <a:endCxn id="39" idx="1"/>
          </p:cNvCxnSpPr>
          <p:nvPr/>
        </p:nvCxnSpPr>
        <p:spPr>
          <a:xfrm>
            <a:off x="6891557" y="5633206"/>
            <a:ext cx="1314275" cy="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56" name="曲線コネクタ 55">
            <a:extLst>
              <a:ext uri="{FF2B5EF4-FFF2-40B4-BE49-F238E27FC236}">
                <a16:creationId xmlns:a16="http://schemas.microsoft.com/office/drawing/2014/main" id="{54E8C030-DE3E-6E1F-641F-00AD54E7CEAA}"/>
              </a:ext>
            </a:extLst>
          </p:cNvPr>
          <p:cNvCxnSpPr>
            <a:cxnSpLocks/>
            <a:stCxn id="7" idx="2"/>
            <a:endCxn id="35" idx="2"/>
          </p:cNvCxnSpPr>
          <p:nvPr/>
        </p:nvCxnSpPr>
        <p:spPr>
          <a:xfrm rot="5400000" flipH="1">
            <a:off x="7959715" y="3980584"/>
            <a:ext cx="158965" cy="4333805"/>
          </a:xfrm>
          <a:prstGeom prst="curvedConnector3">
            <a:avLst>
              <a:gd name="adj1" fmla="val -200617"/>
            </a:avLst>
          </a:prstGeom>
          <a:ln>
            <a:tailEnd type="triangle"/>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9F16DC4A-9530-AA02-F2A8-0A0953624C3D}"/>
              </a:ext>
            </a:extLst>
          </p:cNvPr>
          <p:cNvSpPr/>
          <p:nvPr/>
        </p:nvSpPr>
        <p:spPr>
          <a:xfrm>
            <a:off x="7175586" y="6356350"/>
            <a:ext cx="1837189" cy="318781"/>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
        <p:nvSpPr>
          <p:cNvPr id="61" name="テキスト ボックス 60">
            <a:extLst>
              <a:ext uri="{FF2B5EF4-FFF2-40B4-BE49-F238E27FC236}">
                <a16:creationId xmlns:a16="http://schemas.microsoft.com/office/drawing/2014/main" id="{E459DC61-06A5-E90F-FA05-B0FD29B3568B}"/>
              </a:ext>
            </a:extLst>
          </p:cNvPr>
          <p:cNvSpPr txBox="1"/>
          <p:nvPr/>
        </p:nvSpPr>
        <p:spPr>
          <a:xfrm>
            <a:off x="5182043" y="6182474"/>
            <a:ext cx="800219" cy="338554"/>
          </a:xfrm>
          <a:prstGeom prst="rect">
            <a:avLst/>
          </a:prstGeom>
          <a:noFill/>
        </p:spPr>
        <p:txBody>
          <a:bodyPr wrap="none" rtlCol="0">
            <a:spAutoFit/>
          </a:bodyPr>
          <a:lstStyle/>
          <a:p>
            <a:r>
              <a:rPr kumimoji="1" lang="ja-JP" altLang="en-US" sz="1600"/>
              <a:t>ロード</a:t>
            </a:r>
          </a:p>
        </p:txBody>
      </p:sp>
      <p:cxnSp>
        <p:nvCxnSpPr>
          <p:cNvPr id="62" name="曲線コネクタ 61">
            <a:extLst>
              <a:ext uri="{FF2B5EF4-FFF2-40B4-BE49-F238E27FC236}">
                <a16:creationId xmlns:a16="http://schemas.microsoft.com/office/drawing/2014/main" id="{24048229-CA77-431F-3B04-2E95E2892717}"/>
              </a:ext>
            </a:extLst>
          </p:cNvPr>
          <p:cNvCxnSpPr>
            <a:cxnSpLocks/>
            <a:stCxn id="39" idx="0"/>
            <a:endCxn id="35" idx="0"/>
          </p:cNvCxnSpPr>
          <p:nvPr/>
        </p:nvCxnSpPr>
        <p:spPr>
          <a:xfrm rot="16200000" flipV="1">
            <a:off x="7243212" y="3827492"/>
            <a:ext cx="170544" cy="2912378"/>
          </a:xfrm>
          <a:prstGeom prst="curvedConnector3">
            <a:avLst>
              <a:gd name="adj1" fmla="val 268475"/>
            </a:avLst>
          </a:prstGeom>
          <a:ln>
            <a:tailEnd type="triangle"/>
          </a:ln>
        </p:spPr>
        <p:style>
          <a:lnRef idx="2">
            <a:schemeClr val="accent1"/>
          </a:lnRef>
          <a:fillRef idx="0">
            <a:schemeClr val="accent1"/>
          </a:fillRef>
          <a:effectRef idx="1">
            <a:schemeClr val="accent1"/>
          </a:effectRef>
          <a:fontRef idx="minor">
            <a:schemeClr val="tx1"/>
          </a:fontRef>
        </p:style>
      </p:cxnSp>
      <p:sp>
        <p:nvSpPr>
          <p:cNvPr id="67" name="正方形/長方形 66">
            <a:extLst>
              <a:ext uri="{FF2B5EF4-FFF2-40B4-BE49-F238E27FC236}">
                <a16:creationId xmlns:a16="http://schemas.microsoft.com/office/drawing/2014/main" id="{EC058198-1C1F-C319-8B10-AB15DBC7D249}"/>
              </a:ext>
            </a:extLst>
          </p:cNvPr>
          <p:cNvSpPr/>
          <p:nvPr/>
        </p:nvSpPr>
        <p:spPr>
          <a:xfrm>
            <a:off x="6867960" y="4725880"/>
            <a:ext cx="1261145" cy="318781"/>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VM</a:t>
            </a:r>
            <a:r>
              <a:rPr kumimoji="1" lang="ja-JP" altLang="en-US">
                <a:solidFill>
                  <a:schemeClr val="tx1"/>
                </a:solidFill>
              </a:rPr>
              <a:t>内情報</a:t>
            </a:r>
          </a:p>
        </p:txBody>
      </p:sp>
      <p:sp>
        <p:nvSpPr>
          <p:cNvPr id="101" name="スライド番号プレースホルダー 100">
            <a:extLst>
              <a:ext uri="{FF2B5EF4-FFF2-40B4-BE49-F238E27FC236}">
                <a16:creationId xmlns:a16="http://schemas.microsoft.com/office/drawing/2014/main" id="{C2E4CF9E-A286-6527-3415-CE8928FE6F2C}"/>
              </a:ext>
            </a:extLst>
          </p:cNvPr>
          <p:cNvSpPr>
            <a:spLocks noGrp="1"/>
          </p:cNvSpPr>
          <p:nvPr>
            <p:ph type="sldNum" sz="quarter" idx="12"/>
          </p:nvPr>
        </p:nvSpPr>
        <p:spPr/>
        <p:txBody>
          <a:bodyPr/>
          <a:lstStyle/>
          <a:p>
            <a:fld id="{D523BA1F-1494-4A4D-8909-D2B40D23C2F6}" type="slidenum">
              <a:rPr kumimoji="1" lang="ja-JP" altLang="en-US" smtClean="0"/>
              <a:t>2</a:t>
            </a:fld>
            <a:endParaRPr kumimoji="1" lang="ja-JP" altLang="en-US"/>
          </a:p>
        </p:txBody>
      </p:sp>
      <p:grpSp>
        <p:nvGrpSpPr>
          <p:cNvPr id="5" name="グループ化 4">
            <a:extLst>
              <a:ext uri="{FF2B5EF4-FFF2-40B4-BE49-F238E27FC236}">
                <a16:creationId xmlns:a16="http://schemas.microsoft.com/office/drawing/2014/main" id="{FAA2C426-D0A2-7993-BE4E-6359FECACAF8}"/>
              </a:ext>
            </a:extLst>
          </p:cNvPr>
          <p:cNvGrpSpPr/>
          <p:nvPr/>
        </p:nvGrpSpPr>
        <p:grpSpPr>
          <a:xfrm>
            <a:off x="9803934" y="4905671"/>
            <a:ext cx="804333" cy="1321297"/>
            <a:chOff x="1600200" y="4590288"/>
            <a:chExt cx="877824" cy="1480809"/>
          </a:xfrm>
          <a:solidFill>
            <a:srgbClr val="00B0F0"/>
          </a:solidFill>
        </p:grpSpPr>
        <p:sp>
          <p:nvSpPr>
            <p:cNvPr id="6" name="円/楕円 5">
              <a:extLst>
                <a:ext uri="{FF2B5EF4-FFF2-40B4-BE49-F238E27FC236}">
                  <a16:creationId xmlns:a16="http://schemas.microsoft.com/office/drawing/2014/main" id="{D06C1941-AD70-DF98-371D-050EB98B78EF}"/>
                </a:ext>
              </a:extLst>
            </p:cNvPr>
            <p:cNvSpPr/>
            <p:nvPr/>
          </p:nvSpPr>
          <p:spPr>
            <a:xfrm>
              <a:off x="1600200" y="4590288"/>
              <a:ext cx="877824" cy="877824"/>
            </a:xfrm>
            <a:prstGeom prst="ellips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台形 6">
              <a:extLst>
                <a:ext uri="{FF2B5EF4-FFF2-40B4-BE49-F238E27FC236}">
                  <a16:creationId xmlns:a16="http://schemas.microsoft.com/office/drawing/2014/main" id="{1F3D56DC-BF68-4687-B912-D4C8CC4C496A}"/>
                </a:ext>
              </a:extLst>
            </p:cNvPr>
            <p:cNvSpPr/>
            <p:nvPr/>
          </p:nvSpPr>
          <p:spPr>
            <a:xfrm>
              <a:off x="1680633" y="5135001"/>
              <a:ext cx="716957" cy="936096"/>
            </a:xfrm>
            <a:prstGeom prst="trapezoid">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 name="テキスト ボックス 7">
            <a:extLst>
              <a:ext uri="{FF2B5EF4-FFF2-40B4-BE49-F238E27FC236}">
                <a16:creationId xmlns:a16="http://schemas.microsoft.com/office/drawing/2014/main" id="{4B53D022-DBFD-DCDD-B856-A29E1D9FE2DB}"/>
              </a:ext>
            </a:extLst>
          </p:cNvPr>
          <p:cNvSpPr txBox="1"/>
          <p:nvPr/>
        </p:nvSpPr>
        <p:spPr>
          <a:xfrm>
            <a:off x="9729046" y="4574145"/>
            <a:ext cx="954107" cy="400110"/>
          </a:xfrm>
          <a:prstGeom prst="rect">
            <a:avLst/>
          </a:prstGeom>
          <a:noFill/>
        </p:spPr>
        <p:txBody>
          <a:bodyPr wrap="none" rtlCol="0">
            <a:spAutoFit/>
          </a:bodyPr>
          <a:lstStyle/>
          <a:p>
            <a:r>
              <a:rPr kumimoji="1" lang="ja-JP" altLang="en-US" sz="2000"/>
              <a:t>ユーザ</a:t>
            </a:r>
          </a:p>
        </p:txBody>
      </p:sp>
      <p:sp>
        <p:nvSpPr>
          <p:cNvPr id="11" name="TextBox 11">
            <a:extLst>
              <a:ext uri="{FF2B5EF4-FFF2-40B4-BE49-F238E27FC236}">
                <a16:creationId xmlns:a16="http://schemas.microsoft.com/office/drawing/2014/main" id="{776DAF06-2072-14E3-E789-7D6385A95BB7}"/>
              </a:ext>
            </a:extLst>
          </p:cNvPr>
          <p:cNvSpPr txBox="1"/>
          <p:nvPr/>
        </p:nvSpPr>
        <p:spPr>
          <a:xfrm>
            <a:off x="8672003" y="3985190"/>
            <a:ext cx="877163" cy="369332"/>
          </a:xfrm>
          <a:prstGeom prst="rect">
            <a:avLst/>
          </a:prstGeom>
          <a:noFill/>
        </p:spPr>
        <p:txBody>
          <a:bodyPr wrap="none" rtlCol="0">
            <a:spAutoFit/>
          </a:bodyPr>
          <a:lstStyle/>
          <a:p>
            <a:r>
              <a:rPr lang="en-JP" dirty="0">
                <a:solidFill>
                  <a:srgbClr val="FF0000"/>
                </a:solidFill>
              </a:rPr>
              <a:t>ホスト</a:t>
            </a:r>
          </a:p>
        </p:txBody>
      </p:sp>
    </p:spTree>
    <p:extLst>
      <p:ext uri="{BB962C8B-B14F-4D97-AF65-F5344CB8AC3E}">
        <p14:creationId xmlns:p14="http://schemas.microsoft.com/office/powerpoint/2010/main" val="3458316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a:extLst>
              <a:ext uri="{FF2B5EF4-FFF2-40B4-BE49-F238E27FC236}">
                <a16:creationId xmlns:a16="http://schemas.microsoft.com/office/drawing/2014/main" id="{7ED766A8-07B7-EB03-CDB6-8601DDCD75CC}"/>
              </a:ext>
            </a:extLst>
          </p:cNvPr>
          <p:cNvSpPr/>
          <p:nvPr/>
        </p:nvSpPr>
        <p:spPr>
          <a:xfrm>
            <a:off x="3463290" y="4338084"/>
            <a:ext cx="6085876" cy="2383391"/>
          </a:xfrm>
          <a:prstGeom prst="round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0" name="TextBox 11">
            <a:extLst>
              <a:ext uri="{FF2B5EF4-FFF2-40B4-BE49-F238E27FC236}">
                <a16:creationId xmlns:a16="http://schemas.microsoft.com/office/drawing/2014/main" id="{ED48F464-3E0E-5F62-A876-72CB3F93BF24}"/>
              </a:ext>
            </a:extLst>
          </p:cNvPr>
          <p:cNvSpPr txBox="1"/>
          <p:nvPr/>
        </p:nvSpPr>
        <p:spPr>
          <a:xfrm>
            <a:off x="8672003" y="3985190"/>
            <a:ext cx="877163" cy="369332"/>
          </a:xfrm>
          <a:prstGeom prst="rect">
            <a:avLst/>
          </a:prstGeom>
          <a:noFill/>
        </p:spPr>
        <p:txBody>
          <a:bodyPr wrap="none" rtlCol="0">
            <a:spAutoFit/>
          </a:bodyPr>
          <a:lstStyle/>
          <a:p>
            <a:r>
              <a:rPr lang="en-JP" dirty="0">
                <a:solidFill>
                  <a:srgbClr val="FF0000"/>
                </a:solidFill>
              </a:rPr>
              <a:t>ホスト</a:t>
            </a:r>
          </a:p>
        </p:txBody>
      </p:sp>
      <p:sp>
        <p:nvSpPr>
          <p:cNvPr id="2" name="タイトル 1">
            <a:extLst>
              <a:ext uri="{FF2B5EF4-FFF2-40B4-BE49-F238E27FC236}">
                <a16:creationId xmlns:a16="http://schemas.microsoft.com/office/drawing/2014/main" id="{19C75293-0B21-7450-FB2B-B437BE0365F0}"/>
              </a:ext>
            </a:extLst>
          </p:cNvPr>
          <p:cNvSpPr>
            <a:spLocks noGrp="1"/>
          </p:cNvSpPr>
          <p:nvPr>
            <p:ph type="title"/>
          </p:nvPr>
        </p:nvSpPr>
        <p:spPr/>
        <p:txBody>
          <a:bodyPr/>
          <a:lstStyle/>
          <a:p>
            <a:r>
              <a:rPr kumimoji="1" lang="ja-JP" altLang="en-US"/>
              <a:t>クラウドの仮想</a:t>
            </a:r>
            <a:r>
              <a:rPr kumimoji="1" lang="en-US" altLang="ja-JP" dirty="0"/>
              <a:t>P4</a:t>
            </a:r>
            <a:r>
              <a:rPr kumimoji="1" lang="ja-JP" altLang="en-US"/>
              <a:t>スイッチにおける課題</a:t>
            </a:r>
          </a:p>
        </p:txBody>
      </p:sp>
      <p:sp>
        <p:nvSpPr>
          <p:cNvPr id="3" name="コンテンツ プレースホルダー 2">
            <a:extLst>
              <a:ext uri="{FF2B5EF4-FFF2-40B4-BE49-F238E27FC236}">
                <a16:creationId xmlns:a16="http://schemas.microsoft.com/office/drawing/2014/main" id="{9999FAFE-620A-1EFB-88F1-BD759C0E9CBB}"/>
              </a:ext>
            </a:extLst>
          </p:cNvPr>
          <p:cNvSpPr>
            <a:spLocks noGrp="1"/>
          </p:cNvSpPr>
          <p:nvPr>
            <p:ph idx="1"/>
          </p:nvPr>
        </p:nvSpPr>
        <p:spPr/>
        <p:txBody>
          <a:bodyPr/>
          <a:lstStyle/>
          <a:p>
            <a:r>
              <a:rPr lang="ja-JP" altLang="en-US"/>
              <a:t>信頼できない仮想</a:t>
            </a:r>
            <a:r>
              <a:rPr lang="en-US" altLang="ja-JP" dirty="0"/>
              <a:t>P4</a:t>
            </a:r>
            <a:r>
              <a:rPr lang="ja-JP" altLang="en-US"/>
              <a:t>スイッチの存在</a:t>
            </a:r>
            <a:endParaRPr lang="en-US" altLang="ja-JP" dirty="0"/>
          </a:p>
          <a:p>
            <a:pPr lvl="1"/>
            <a:r>
              <a:rPr kumimoji="1" lang="ja-JP" altLang="en-US"/>
              <a:t>ロードしたユーザの</a:t>
            </a:r>
            <a:r>
              <a:rPr kumimoji="1" lang="en-US" altLang="ja-JP" dirty="0"/>
              <a:t>P4</a:t>
            </a:r>
            <a:r>
              <a:rPr kumimoji="1" lang="ja-JP" altLang="en-US"/>
              <a:t>プログラムの改ざん</a:t>
            </a:r>
            <a:endParaRPr kumimoji="1" lang="en-US" altLang="ja-JP" dirty="0"/>
          </a:p>
          <a:p>
            <a:pPr lvl="1"/>
            <a:r>
              <a:rPr lang="en-US" altLang="ja-JP" dirty="0"/>
              <a:t>P4</a:t>
            </a:r>
            <a:r>
              <a:rPr lang="ja-JP" altLang="en-US"/>
              <a:t>プログラムそのものや、利用する</a:t>
            </a:r>
            <a:r>
              <a:rPr lang="en-US" altLang="ja-JP" dirty="0"/>
              <a:t>VM</a:t>
            </a:r>
            <a:r>
              <a:rPr lang="ja-JP" altLang="en-US"/>
              <a:t>内情報の盗聴</a:t>
            </a:r>
            <a:endParaRPr lang="en-US" altLang="ja-JP" dirty="0"/>
          </a:p>
          <a:p>
            <a:r>
              <a:rPr kumimoji="1" lang="ja-JP" altLang="en-US"/>
              <a:t>ユーザによって不正な</a:t>
            </a:r>
            <a:r>
              <a:rPr kumimoji="1" lang="en-US" altLang="ja-JP" dirty="0"/>
              <a:t>P4</a:t>
            </a:r>
            <a:r>
              <a:rPr kumimoji="1" lang="ja-JP" altLang="en-US"/>
              <a:t>プログラムがロードされる可能性</a:t>
            </a:r>
            <a:endParaRPr kumimoji="1" lang="en-US" altLang="ja-JP" dirty="0"/>
          </a:p>
          <a:p>
            <a:pPr lvl="1"/>
            <a:r>
              <a:rPr kumimoji="1" lang="en-US" altLang="ja-JP" dirty="0"/>
              <a:t>P4</a:t>
            </a:r>
            <a:r>
              <a:rPr kumimoji="1" lang="ja-JP" altLang="en-US"/>
              <a:t>プログラムが計算リソースを占有し、仮想</a:t>
            </a:r>
            <a:r>
              <a:rPr kumimoji="1" lang="en-US" altLang="ja-JP" dirty="0"/>
              <a:t>P4</a:t>
            </a:r>
            <a:r>
              <a:rPr kumimoji="1" lang="ja-JP" altLang="en-US"/>
              <a:t>スイッチの動作に影響</a:t>
            </a:r>
            <a:endParaRPr kumimoji="1" lang="en-US" altLang="ja-JP" dirty="0"/>
          </a:p>
          <a:p>
            <a:pPr lvl="1"/>
            <a:r>
              <a:rPr kumimoji="1" lang="en-US" altLang="ja-JP" dirty="0"/>
              <a:t>P4</a:t>
            </a:r>
            <a:r>
              <a:rPr kumimoji="1" lang="ja-JP" altLang="en-US"/>
              <a:t>プログラムや</a:t>
            </a:r>
            <a:r>
              <a:rPr lang="en-US" altLang="ja-JP" dirty="0"/>
              <a:t>P4</a:t>
            </a:r>
            <a:r>
              <a:rPr lang="ja-JP" altLang="en-US"/>
              <a:t>スイッチ</a:t>
            </a:r>
            <a:r>
              <a:rPr kumimoji="1" lang="ja-JP" altLang="en-US"/>
              <a:t>の脆弱性を用いた攻撃</a:t>
            </a:r>
            <a:r>
              <a:rPr kumimoji="1" lang="en-US" altLang="ja-JP" dirty="0"/>
              <a:t> </a:t>
            </a:r>
            <a:r>
              <a:rPr kumimoji="1" lang="en-US" altLang="ja-JP" sz="2000" dirty="0"/>
              <a:t>[Dumitru+, SOSR’20]</a:t>
            </a:r>
            <a:endParaRPr kumimoji="1" lang="en-US" altLang="ja-JP" dirty="0"/>
          </a:p>
        </p:txBody>
      </p:sp>
      <p:sp>
        <p:nvSpPr>
          <p:cNvPr id="8" name="角丸四角形 7">
            <a:extLst>
              <a:ext uri="{FF2B5EF4-FFF2-40B4-BE49-F238E27FC236}">
                <a16:creationId xmlns:a16="http://schemas.microsoft.com/office/drawing/2014/main" id="{E40B9B25-5279-C162-F186-6F425AE723F5}"/>
              </a:ext>
            </a:extLst>
          </p:cNvPr>
          <p:cNvSpPr/>
          <p:nvPr/>
        </p:nvSpPr>
        <p:spPr>
          <a:xfrm>
            <a:off x="8205832" y="5368953"/>
            <a:ext cx="1157681" cy="528506"/>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rPr>
              <a:t>VM</a:t>
            </a:r>
            <a:endParaRPr kumimoji="1" lang="ja-JP" altLang="en-US">
              <a:solidFill>
                <a:schemeClr val="bg1"/>
              </a:solidFill>
            </a:endParaRPr>
          </a:p>
        </p:txBody>
      </p:sp>
      <p:grpSp>
        <p:nvGrpSpPr>
          <p:cNvPr id="4" name="グループ化 3">
            <a:extLst>
              <a:ext uri="{FF2B5EF4-FFF2-40B4-BE49-F238E27FC236}">
                <a16:creationId xmlns:a16="http://schemas.microsoft.com/office/drawing/2014/main" id="{CFEC73E3-724E-7542-082E-48E38D88617C}"/>
              </a:ext>
            </a:extLst>
          </p:cNvPr>
          <p:cNvGrpSpPr/>
          <p:nvPr/>
        </p:nvGrpSpPr>
        <p:grpSpPr>
          <a:xfrm>
            <a:off x="4853032" y="5198408"/>
            <a:ext cx="2038525" cy="1291265"/>
            <a:chOff x="2676087" y="5053034"/>
            <a:chExt cx="2038525" cy="1291265"/>
          </a:xfrm>
        </p:grpSpPr>
        <p:sp>
          <p:nvSpPr>
            <p:cNvPr id="5" name="角丸四角形 4">
              <a:extLst>
                <a:ext uri="{FF2B5EF4-FFF2-40B4-BE49-F238E27FC236}">
                  <a16:creationId xmlns:a16="http://schemas.microsoft.com/office/drawing/2014/main" id="{8E7F8244-81A5-E680-7FE5-CAEA6706669B}"/>
                </a:ext>
              </a:extLst>
            </p:cNvPr>
            <p:cNvSpPr/>
            <p:nvPr/>
          </p:nvSpPr>
          <p:spPr>
            <a:xfrm>
              <a:off x="2676087" y="5053034"/>
              <a:ext cx="2038525" cy="1291265"/>
            </a:xfrm>
            <a:prstGeom prst="roundRect">
              <a:avLst/>
            </a:prstGeom>
            <a:ln/>
          </p:spPr>
          <p:style>
            <a:lnRef idx="2">
              <a:schemeClr val="accent2">
                <a:shade val="15000"/>
              </a:schemeClr>
            </a:lnRef>
            <a:fillRef idx="1">
              <a:schemeClr val="accent2"/>
            </a:fillRef>
            <a:effectRef idx="0">
              <a:schemeClr val="accent2"/>
            </a:effectRef>
            <a:fontRef idx="minor">
              <a:schemeClr val="lt1"/>
            </a:fontRef>
          </p:style>
          <p:txBody>
            <a:bodyPr rtlCol="0" anchor="t"/>
            <a:lstStyle/>
            <a:p>
              <a:pPr algn="ctr"/>
              <a:r>
                <a:rPr kumimoji="1" lang="ja-JP" altLang="en-US">
                  <a:solidFill>
                    <a:schemeClr val="bg1"/>
                  </a:solidFill>
                </a:rPr>
                <a:t>仮想</a:t>
              </a:r>
              <a:r>
                <a:rPr kumimoji="1" lang="en-US" altLang="ja-JP" dirty="0">
                  <a:solidFill>
                    <a:schemeClr val="bg1"/>
                  </a:solidFill>
                </a:rPr>
                <a:t>P4</a:t>
              </a:r>
              <a:r>
                <a:rPr kumimoji="1" lang="ja-JP" altLang="en-US">
                  <a:solidFill>
                    <a:schemeClr val="bg1"/>
                  </a:solidFill>
                </a:rPr>
                <a:t>スイッチ</a:t>
              </a:r>
            </a:p>
          </p:txBody>
        </p:sp>
        <p:sp>
          <p:nvSpPr>
            <p:cNvPr id="6" name="正方形/長方形 5">
              <a:extLst>
                <a:ext uri="{FF2B5EF4-FFF2-40B4-BE49-F238E27FC236}">
                  <a16:creationId xmlns:a16="http://schemas.microsoft.com/office/drawing/2014/main" id="{9CF2337C-53AB-E5AB-1C47-6790469333C7}"/>
                </a:ext>
              </a:extLst>
            </p:cNvPr>
            <p:cNvSpPr/>
            <p:nvPr/>
          </p:nvSpPr>
          <p:spPr>
            <a:xfrm>
              <a:off x="2776754" y="5478010"/>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grpSp>
      <p:sp>
        <p:nvSpPr>
          <p:cNvPr id="12" name="正方形/長方形 11">
            <a:extLst>
              <a:ext uri="{FF2B5EF4-FFF2-40B4-BE49-F238E27FC236}">
                <a16:creationId xmlns:a16="http://schemas.microsoft.com/office/drawing/2014/main" id="{CD3000B9-4042-E425-4BB7-6F3D8CEB82E1}"/>
              </a:ext>
            </a:extLst>
          </p:cNvPr>
          <p:cNvSpPr/>
          <p:nvPr/>
        </p:nvSpPr>
        <p:spPr>
          <a:xfrm>
            <a:off x="4945363" y="6035212"/>
            <a:ext cx="1837189" cy="318781"/>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grpSp>
        <p:nvGrpSpPr>
          <p:cNvPr id="18" name="グループ化 17">
            <a:extLst>
              <a:ext uri="{FF2B5EF4-FFF2-40B4-BE49-F238E27FC236}">
                <a16:creationId xmlns:a16="http://schemas.microsoft.com/office/drawing/2014/main" id="{718383D4-247C-4510-D442-10362BDB35DA}"/>
              </a:ext>
            </a:extLst>
          </p:cNvPr>
          <p:cNvGrpSpPr/>
          <p:nvPr/>
        </p:nvGrpSpPr>
        <p:grpSpPr>
          <a:xfrm>
            <a:off x="1946722" y="4944181"/>
            <a:ext cx="804333" cy="1321297"/>
            <a:chOff x="1600200" y="4590288"/>
            <a:chExt cx="877824" cy="1480809"/>
          </a:xfrm>
          <a:solidFill>
            <a:srgbClr val="FF0000"/>
          </a:solidFill>
        </p:grpSpPr>
        <p:sp>
          <p:nvSpPr>
            <p:cNvPr id="19" name="円/楕円 18">
              <a:extLst>
                <a:ext uri="{FF2B5EF4-FFF2-40B4-BE49-F238E27FC236}">
                  <a16:creationId xmlns:a16="http://schemas.microsoft.com/office/drawing/2014/main" id="{13CC1333-41CD-08D8-02B9-AAD78271F59B}"/>
                </a:ext>
              </a:extLst>
            </p:cNvPr>
            <p:cNvSpPr/>
            <p:nvPr/>
          </p:nvSpPr>
          <p:spPr>
            <a:xfrm>
              <a:off x="1600200" y="4590288"/>
              <a:ext cx="877824" cy="877824"/>
            </a:xfrm>
            <a:prstGeom prst="ellips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台形 19">
              <a:extLst>
                <a:ext uri="{FF2B5EF4-FFF2-40B4-BE49-F238E27FC236}">
                  <a16:creationId xmlns:a16="http://schemas.microsoft.com/office/drawing/2014/main" id="{334E9880-A923-E5A5-C896-3DFDE4E052B2}"/>
                </a:ext>
              </a:extLst>
            </p:cNvPr>
            <p:cNvSpPr/>
            <p:nvPr/>
          </p:nvSpPr>
          <p:spPr>
            <a:xfrm>
              <a:off x="1680633" y="5135001"/>
              <a:ext cx="716957" cy="936096"/>
            </a:xfrm>
            <a:prstGeom prst="trapezoid">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1" name="テキスト ボックス 20">
            <a:extLst>
              <a:ext uri="{FF2B5EF4-FFF2-40B4-BE49-F238E27FC236}">
                <a16:creationId xmlns:a16="http://schemas.microsoft.com/office/drawing/2014/main" id="{78CE1B7D-9730-07A5-75D0-7E28DD6E3A0D}"/>
              </a:ext>
            </a:extLst>
          </p:cNvPr>
          <p:cNvSpPr txBox="1"/>
          <p:nvPr/>
        </p:nvSpPr>
        <p:spPr>
          <a:xfrm>
            <a:off x="1014858" y="4524520"/>
            <a:ext cx="2668059" cy="400110"/>
          </a:xfrm>
          <a:prstGeom prst="rect">
            <a:avLst/>
          </a:prstGeom>
          <a:noFill/>
        </p:spPr>
        <p:txBody>
          <a:bodyPr wrap="square" rtlCol="0">
            <a:spAutoFit/>
          </a:bodyPr>
          <a:lstStyle/>
          <a:p>
            <a:pPr algn="ctr"/>
            <a:r>
              <a:rPr lang="ja-JP" altLang="en-US" sz="2000"/>
              <a:t>クラウドの内部犯</a:t>
            </a:r>
            <a:endParaRPr kumimoji="1" lang="ja-JP" altLang="en-US" sz="2000"/>
          </a:p>
        </p:txBody>
      </p:sp>
      <p:cxnSp>
        <p:nvCxnSpPr>
          <p:cNvPr id="38" name="直線矢印コネクタ 37">
            <a:extLst>
              <a:ext uri="{FF2B5EF4-FFF2-40B4-BE49-F238E27FC236}">
                <a16:creationId xmlns:a16="http://schemas.microsoft.com/office/drawing/2014/main" id="{889A6E28-4170-20C1-454F-449D7ACE9575}"/>
              </a:ext>
            </a:extLst>
          </p:cNvPr>
          <p:cNvCxnSpPr>
            <a:cxnSpLocks/>
            <a:endCxn id="6" idx="1"/>
          </p:cNvCxnSpPr>
          <p:nvPr/>
        </p:nvCxnSpPr>
        <p:spPr>
          <a:xfrm>
            <a:off x="3330429" y="5283680"/>
            <a:ext cx="1623270" cy="499095"/>
          </a:xfrm>
          <a:prstGeom prst="straightConnector1">
            <a:avLst/>
          </a:prstGeom>
          <a:ln w="762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41" name="テキスト ボックス 40">
            <a:extLst>
              <a:ext uri="{FF2B5EF4-FFF2-40B4-BE49-F238E27FC236}">
                <a16:creationId xmlns:a16="http://schemas.microsoft.com/office/drawing/2014/main" id="{3DC2246D-0283-1BAE-18AD-178FCF6652CF}"/>
              </a:ext>
            </a:extLst>
          </p:cNvPr>
          <p:cNvSpPr txBox="1"/>
          <p:nvPr/>
        </p:nvSpPr>
        <p:spPr>
          <a:xfrm>
            <a:off x="3437260" y="5036099"/>
            <a:ext cx="1415772" cy="338554"/>
          </a:xfrm>
          <a:prstGeom prst="rect">
            <a:avLst/>
          </a:prstGeom>
          <a:noFill/>
        </p:spPr>
        <p:txBody>
          <a:bodyPr wrap="none" rtlCol="0">
            <a:spAutoFit/>
          </a:bodyPr>
          <a:lstStyle/>
          <a:p>
            <a:r>
              <a:rPr lang="ja-JP" altLang="en-US" sz="1600"/>
              <a:t>改ざん・盗聴</a:t>
            </a:r>
            <a:endParaRPr kumimoji="1" lang="ja-JP" altLang="en-US" sz="1600"/>
          </a:p>
        </p:txBody>
      </p:sp>
      <p:sp>
        <p:nvSpPr>
          <p:cNvPr id="45" name="スライド番号プレースホルダー 44">
            <a:extLst>
              <a:ext uri="{FF2B5EF4-FFF2-40B4-BE49-F238E27FC236}">
                <a16:creationId xmlns:a16="http://schemas.microsoft.com/office/drawing/2014/main" id="{8FDF4109-7499-B102-A77C-E88B17EA85F3}"/>
              </a:ext>
            </a:extLst>
          </p:cNvPr>
          <p:cNvSpPr>
            <a:spLocks noGrp="1"/>
          </p:cNvSpPr>
          <p:nvPr>
            <p:ph type="sldNum" sz="quarter" idx="12"/>
          </p:nvPr>
        </p:nvSpPr>
        <p:spPr/>
        <p:txBody>
          <a:bodyPr/>
          <a:lstStyle/>
          <a:p>
            <a:fld id="{D523BA1F-1494-4A4D-8909-D2B40D23C2F6}" type="slidenum">
              <a:rPr kumimoji="1" lang="ja-JP" altLang="en-US" smtClean="0"/>
              <a:t>3</a:t>
            </a:fld>
            <a:endParaRPr kumimoji="1" lang="ja-JP" altLang="en-US"/>
          </a:p>
        </p:txBody>
      </p:sp>
      <p:sp>
        <p:nvSpPr>
          <p:cNvPr id="26" name="爆発 1 25">
            <a:extLst>
              <a:ext uri="{FF2B5EF4-FFF2-40B4-BE49-F238E27FC236}">
                <a16:creationId xmlns:a16="http://schemas.microsoft.com/office/drawing/2014/main" id="{B179276F-C522-E22B-377B-FD5A6C988CB1}"/>
              </a:ext>
            </a:extLst>
          </p:cNvPr>
          <p:cNvSpPr/>
          <p:nvPr/>
        </p:nvSpPr>
        <p:spPr>
          <a:xfrm>
            <a:off x="6409981" y="5432601"/>
            <a:ext cx="578841" cy="374843"/>
          </a:xfrm>
          <a:prstGeom prst="irregularSeal1">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2" name="U ターン矢印 21">
            <a:extLst>
              <a:ext uri="{FF2B5EF4-FFF2-40B4-BE49-F238E27FC236}">
                <a16:creationId xmlns:a16="http://schemas.microsoft.com/office/drawing/2014/main" id="{2E0E9031-E730-ADA2-286E-8756F35B946C}"/>
              </a:ext>
            </a:extLst>
          </p:cNvPr>
          <p:cNvSpPr/>
          <p:nvPr/>
        </p:nvSpPr>
        <p:spPr>
          <a:xfrm rot="5400000" flipH="1">
            <a:off x="6919406" y="5384262"/>
            <a:ext cx="744362" cy="1018070"/>
          </a:xfrm>
          <a:prstGeom prst="uturnArrow">
            <a:avLst>
              <a:gd name="adj1" fmla="val 12867"/>
              <a:gd name="adj2" fmla="val 25000"/>
              <a:gd name="adj3" fmla="val 25000"/>
              <a:gd name="adj4" fmla="val 43750"/>
              <a:gd name="adj5" fmla="val 76345"/>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cxnSp>
        <p:nvCxnSpPr>
          <p:cNvPr id="23" name="曲線コネクタ 22">
            <a:extLst>
              <a:ext uri="{FF2B5EF4-FFF2-40B4-BE49-F238E27FC236}">
                <a16:creationId xmlns:a16="http://schemas.microsoft.com/office/drawing/2014/main" id="{06E9B56B-354B-A314-05EC-E743C651BA4E}"/>
              </a:ext>
            </a:extLst>
          </p:cNvPr>
          <p:cNvCxnSpPr>
            <a:cxnSpLocks/>
          </p:cNvCxnSpPr>
          <p:nvPr/>
        </p:nvCxnSpPr>
        <p:spPr>
          <a:xfrm rot="16200000" flipV="1">
            <a:off x="7243212" y="3827492"/>
            <a:ext cx="170544" cy="2912378"/>
          </a:xfrm>
          <a:prstGeom prst="curvedConnector3">
            <a:avLst>
              <a:gd name="adj1" fmla="val 268475"/>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曲線コネクタ 23">
            <a:extLst>
              <a:ext uri="{FF2B5EF4-FFF2-40B4-BE49-F238E27FC236}">
                <a16:creationId xmlns:a16="http://schemas.microsoft.com/office/drawing/2014/main" id="{B508C292-0D97-2127-D400-D81E8831175B}"/>
              </a:ext>
            </a:extLst>
          </p:cNvPr>
          <p:cNvCxnSpPr>
            <a:cxnSpLocks/>
            <a:stCxn id="28" idx="2"/>
            <a:endCxn id="12" idx="2"/>
          </p:cNvCxnSpPr>
          <p:nvPr/>
        </p:nvCxnSpPr>
        <p:spPr>
          <a:xfrm rot="5400000">
            <a:off x="7971517" y="4119409"/>
            <a:ext cx="127025" cy="4342142"/>
          </a:xfrm>
          <a:prstGeom prst="curvedConnector3">
            <a:avLst>
              <a:gd name="adj1" fmla="val 272143"/>
            </a:avLst>
          </a:prstGeom>
          <a:ln>
            <a:tailEnd type="triangle"/>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6EB94106-395D-040C-AD8B-BB49420AEE52}"/>
              </a:ext>
            </a:extLst>
          </p:cNvPr>
          <p:cNvGrpSpPr/>
          <p:nvPr/>
        </p:nvGrpSpPr>
        <p:grpSpPr>
          <a:xfrm>
            <a:off x="9803934" y="4905671"/>
            <a:ext cx="804333" cy="1321297"/>
            <a:chOff x="1600200" y="4590288"/>
            <a:chExt cx="877824" cy="1480809"/>
          </a:xfrm>
          <a:solidFill>
            <a:srgbClr val="00B0F0"/>
          </a:solidFill>
        </p:grpSpPr>
        <p:sp>
          <p:nvSpPr>
            <p:cNvPr id="27" name="円/楕円 26">
              <a:extLst>
                <a:ext uri="{FF2B5EF4-FFF2-40B4-BE49-F238E27FC236}">
                  <a16:creationId xmlns:a16="http://schemas.microsoft.com/office/drawing/2014/main" id="{E2BAC811-8872-6D11-83A5-ADE8EA0BF85B}"/>
                </a:ext>
              </a:extLst>
            </p:cNvPr>
            <p:cNvSpPr/>
            <p:nvPr/>
          </p:nvSpPr>
          <p:spPr>
            <a:xfrm>
              <a:off x="1600200" y="4590288"/>
              <a:ext cx="877824" cy="877824"/>
            </a:xfrm>
            <a:prstGeom prst="ellips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台形 27">
              <a:extLst>
                <a:ext uri="{FF2B5EF4-FFF2-40B4-BE49-F238E27FC236}">
                  <a16:creationId xmlns:a16="http://schemas.microsoft.com/office/drawing/2014/main" id="{95D164B4-B4C1-5790-3CCC-75AFC655E927}"/>
                </a:ext>
              </a:extLst>
            </p:cNvPr>
            <p:cNvSpPr/>
            <p:nvPr/>
          </p:nvSpPr>
          <p:spPr>
            <a:xfrm>
              <a:off x="1680633" y="5135001"/>
              <a:ext cx="716957" cy="936096"/>
            </a:xfrm>
            <a:prstGeom prst="trapezoid">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9" name="テキスト ボックス 28">
            <a:extLst>
              <a:ext uri="{FF2B5EF4-FFF2-40B4-BE49-F238E27FC236}">
                <a16:creationId xmlns:a16="http://schemas.microsoft.com/office/drawing/2014/main" id="{85E05C24-7C9A-CD68-BCA1-880F81AED8EF}"/>
              </a:ext>
            </a:extLst>
          </p:cNvPr>
          <p:cNvSpPr txBox="1"/>
          <p:nvPr/>
        </p:nvSpPr>
        <p:spPr>
          <a:xfrm>
            <a:off x="9729046" y="4574145"/>
            <a:ext cx="954107" cy="400110"/>
          </a:xfrm>
          <a:prstGeom prst="rect">
            <a:avLst/>
          </a:prstGeom>
          <a:noFill/>
        </p:spPr>
        <p:txBody>
          <a:bodyPr wrap="none" rtlCol="0">
            <a:spAutoFit/>
          </a:bodyPr>
          <a:lstStyle/>
          <a:p>
            <a:r>
              <a:rPr kumimoji="1" lang="ja-JP" altLang="en-US" sz="2000"/>
              <a:t>ユーザ</a:t>
            </a:r>
          </a:p>
        </p:txBody>
      </p:sp>
      <p:sp>
        <p:nvSpPr>
          <p:cNvPr id="15" name="正方形/長方形 14">
            <a:extLst>
              <a:ext uri="{FF2B5EF4-FFF2-40B4-BE49-F238E27FC236}">
                <a16:creationId xmlns:a16="http://schemas.microsoft.com/office/drawing/2014/main" id="{F63A20E4-5821-682A-110E-79241E6C80C9}"/>
              </a:ext>
            </a:extLst>
          </p:cNvPr>
          <p:cNvSpPr/>
          <p:nvPr/>
        </p:nvSpPr>
        <p:spPr>
          <a:xfrm>
            <a:off x="6867960" y="4725880"/>
            <a:ext cx="1261145" cy="318781"/>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VM</a:t>
            </a:r>
            <a:r>
              <a:rPr kumimoji="1" lang="ja-JP" altLang="en-US">
                <a:solidFill>
                  <a:schemeClr val="tx1"/>
                </a:solidFill>
              </a:rPr>
              <a:t>内情報</a:t>
            </a:r>
          </a:p>
        </p:txBody>
      </p:sp>
    </p:spTree>
    <p:extLst>
      <p:ext uri="{BB962C8B-B14F-4D97-AF65-F5344CB8AC3E}">
        <p14:creationId xmlns:p14="http://schemas.microsoft.com/office/powerpoint/2010/main" val="3991930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a:extLst>
              <a:ext uri="{FF2B5EF4-FFF2-40B4-BE49-F238E27FC236}">
                <a16:creationId xmlns:a16="http://schemas.microsoft.com/office/drawing/2014/main" id="{76C30D91-570D-A2C9-92E5-3240D66692A2}"/>
              </a:ext>
            </a:extLst>
          </p:cNvPr>
          <p:cNvSpPr/>
          <p:nvPr/>
        </p:nvSpPr>
        <p:spPr>
          <a:xfrm>
            <a:off x="2984997" y="4440718"/>
            <a:ext cx="6085876" cy="2383391"/>
          </a:xfrm>
          <a:prstGeom prst="round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3" name="TextBox 11">
            <a:extLst>
              <a:ext uri="{FF2B5EF4-FFF2-40B4-BE49-F238E27FC236}">
                <a16:creationId xmlns:a16="http://schemas.microsoft.com/office/drawing/2014/main" id="{2B4D5127-8708-CDE8-FC5E-6D1BE4A95C26}"/>
              </a:ext>
            </a:extLst>
          </p:cNvPr>
          <p:cNvSpPr txBox="1"/>
          <p:nvPr/>
        </p:nvSpPr>
        <p:spPr>
          <a:xfrm>
            <a:off x="8193710" y="4087824"/>
            <a:ext cx="877163" cy="369332"/>
          </a:xfrm>
          <a:prstGeom prst="rect">
            <a:avLst/>
          </a:prstGeom>
          <a:noFill/>
        </p:spPr>
        <p:txBody>
          <a:bodyPr wrap="none" rtlCol="0">
            <a:spAutoFit/>
          </a:bodyPr>
          <a:lstStyle/>
          <a:p>
            <a:r>
              <a:rPr lang="en-JP" dirty="0">
                <a:solidFill>
                  <a:srgbClr val="FF0000"/>
                </a:solidFill>
              </a:rPr>
              <a:t>ホスト</a:t>
            </a:r>
          </a:p>
        </p:txBody>
      </p:sp>
      <p:sp>
        <p:nvSpPr>
          <p:cNvPr id="29" name="角丸四角形 28">
            <a:extLst>
              <a:ext uri="{FF2B5EF4-FFF2-40B4-BE49-F238E27FC236}">
                <a16:creationId xmlns:a16="http://schemas.microsoft.com/office/drawing/2014/main" id="{47A8444B-86B2-1958-4013-4D6DEF3B9F37}"/>
              </a:ext>
            </a:extLst>
          </p:cNvPr>
          <p:cNvSpPr/>
          <p:nvPr/>
        </p:nvSpPr>
        <p:spPr>
          <a:xfrm>
            <a:off x="3154844" y="5677360"/>
            <a:ext cx="2521573" cy="1034511"/>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a:solidFill>
                  <a:schemeClr val="bg1"/>
                </a:solidFill>
              </a:rPr>
              <a:t>ユーザ</a:t>
            </a:r>
            <a:r>
              <a:rPr kumimoji="1" lang="en-US" altLang="ja-JP" dirty="0">
                <a:solidFill>
                  <a:schemeClr val="bg1"/>
                </a:solidFill>
              </a:rPr>
              <a:t>A</a:t>
            </a:r>
            <a:r>
              <a:rPr kumimoji="1" lang="ja-JP" altLang="en-US">
                <a:solidFill>
                  <a:schemeClr val="bg1"/>
                </a:solidFill>
              </a:rPr>
              <a:t>の</a:t>
            </a:r>
            <a:r>
              <a:rPr kumimoji="1" lang="en-US" altLang="ja-JP" dirty="0">
                <a:solidFill>
                  <a:schemeClr val="bg1"/>
                </a:solidFill>
              </a:rPr>
              <a:t>P4 VM</a:t>
            </a:r>
            <a:endParaRPr kumimoji="1" lang="ja-JP" altLang="en-US">
              <a:solidFill>
                <a:schemeClr val="bg1"/>
              </a:solidFill>
            </a:endParaRPr>
          </a:p>
        </p:txBody>
      </p:sp>
      <p:sp>
        <p:nvSpPr>
          <p:cNvPr id="2" name="タイトル 1">
            <a:extLst>
              <a:ext uri="{FF2B5EF4-FFF2-40B4-BE49-F238E27FC236}">
                <a16:creationId xmlns:a16="http://schemas.microsoft.com/office/drawing/2014/main" id="{B643E0E9-76C5-6490-D7FC-194A1F9764AA}"/>
              </a:ext>
            </a:extLst>
          </p:cNvPr>
          <p:cNvSpPr>
            <a:spLocks noGrp="1"/>
          </p:cNvSpPr>
          <p:nvPr>
            <p:ph type="title"/>
          </p:nvPr>
        </p:nvSpPr>
        <p:spPr/>
        <p:txBody>
          <a:bodyPr/>
          <a:lstStyle/>
          <a:p>
            <a:r>
              <a:rPr kumimoji="1" lang="ja-JP" altLang="en-US"/>
              <a:t>先行研究：</a:t>
            </a:r>
            <a:r>
              <a:rPr kumimoji="1" lang="en-US" altLang="ja-JP" dirty="0"/>
              <a:t>P4 Shield </a:t>
            </a:r>
            <a:r>
              <a:rPr kumimoji="1" lang="en-US" altLang="ja-JP" sz="3200" dirty="0"/>
              <a:t>[</a:t>
            </a:r>
            <a:r>
              <a:rPr kumimoji="1" lang="ja-JP" altLang="en-US" sz="3200"/>
              <a:t>岩井</a:t>
            </a:r>
            <a:r>
              <a:rPr kumimoji="1" lang="en-US" altLang="ja-JP" sz="3200" dirty="0"/>
              <a:t>+, CSEC</a:t>
            </a:r>
            <a:r>
              <a:rPr lang="ja-JP" altLang="en-US" sz="3200"/>
              <a:t>研</a:t>
            </a:r>
            <a:r>
              <a:rPr kumimoji="1" lang="en-US" altLang="ja-JP" sz="3200" dirty="0"/>
              <a:t>’24]</a:t>
            </a:r>
            <a:endParaRPr kumimoji="1" lang="ja-JP" altLang="en-US"/>
          </a:p>
        </p:txBody>
      </p:sp>
      <p:sp>
        <p:nvSpPr>
          <p:cNvPr id="3" name="コンテンツ プレースホルダー 2">
            <a:extLst>
              <a:ext uri="{FF2B5EF4-FFF2-40B4-BE49-F238E27FC236}">
                <a16:creationId xmlns:a16="http://schemas.microsoft.com/office/drawing/2014/main" id="{1FCAA243-618C-8E67-D72A-19E60FD42FE8}"/>
              </a:ext>
            </a:extLst>
          </p:cNvPr>
          <p:cNvSpPr>
            <a:spLocks noGrp="1"/>
          </p:cNvSpPr>
          <p:nvPr>
            <p:ph idx="1"/>
          </p:nvPr>
        </p:nvSpPr>
        <p:spPr/>
        <p:txBody>
          <a:bodyPr/>
          <a:lstStyle/>
          <a:p>
            <a:r>
              <a:rPr kumimoji="1" lang="ja-JP" altLang="en-US"/>
              <a:t>ユーザの</a:t>
            </a:r>
            <a:r>
              <a:rPr kumimoji="1" lang="en-US" altLang="ja-JP" dirty="0"/>
              <a:t>P4</a:t>
            </a:r>
            <a:r>
              <a:rPr kumimoji="1" lang="ja-JP" altLang="en-US"/>
              <a:t>プログラムを専用の</a:t>
            </a:r>
            <a:r>
              <a:rPr kumimoji="1" lang="en-US" altLang="ja-JP" dirty="0"/>
              <a:t>P4 VM</a:t>
            </a:r>
            <a:r>
              <a:rPr kumimoji="1" lang="ja-JP" altLang="en-US"/>
              <a:t>内で</a:t>
            </a:r>
            <a:r>
              <a:rPr lang="ja-JP" altLang="en-US"/>
              <a:t>隔離して</a:t>
            </a:r>
            <a:r>
              <a:rPr kumimoji="1" lang="ja-JP" altLang="en-US"/>
              <a:t>実行</a:t>
            </a:r>
            <a:r>
              <a:rPr kumimoji="1" lang="en-US" altLang="ja-JP" dirty="0"/>
              <a:t>	</a:t>
            </a:r>
          </a:p>
          <a:p>
            <a:pPr lvl="1"/>
            <a:r>
              <a:rPr lang="ja-JP" altLang="en-US"/>
              <a:t>ユーザごとに</a:t>
            </a:r>
            <a:r>
              <a:rPr lang="en-US" altLang="ja-JP" dirty="0"/>
              <a:t>P4</a:t>
            </a:r>
            <a:r>
              <a:rPr lang="ja-JP" altLang="en-US"/>
              <a:t> </a:t>
            </a:r>
            <a:r>
              <a:rPr lang="en-US" altLang="ja-JP" dirty="0"/>
              <a:t>VM</a:t>
            </a:r>
            <a:r>
              <a:rPr lang="ja-JP" altLang="en-US"/>
              <a:t>を用意し、仮想スイッチからパケットを転送</a:t>
            </a:r>
            <a:endParaRPr lang="en-US" altLang="ja-JP" dirty="0"/>
          </a:p>
          <a:p>
            <a:pPr lvl="1"/>
            <a:r>
              <a:rPr lang="en-US" altLang="ja-JP" dirty="0"/>
              <a:t>P4</a:t>
            </a:r>
            <a:r>
              <a:rPr lang="ja-JP" altLang="en-US"/>
              <a:t> </a:t>
            </a:r>
            <a:r>
              <a:rPr lang="en-US" altLang="ja-JP" dirty="0"/>
              <a:t>VM</a:t>
            </a:r>
            <a:r>
              <a:rPr lang="ja-JP" altLang="en-US"/>
              <a:t>は</a:t>
            </a:r>
            <a:r>
              <a:rPr lang="en-US" altLang="ja-JP" dirty="0"/>
              <a:t>AMD SEV</a:t>
            </a:r>
            <a:r>
              <a:rPr lang="ja-JP" altLang="en-US"/>
              <a:t>によりメモリを暗号化して保護</a:t>
            </a:r>
            <a:endParaRPr lang="en-US" altLang="ja-JP" dirty="0"/>
          </a:p>
          <a:p>
            <a:r>
              <a:rPr lang="ja-JP" altLang="en-US"/>
              <a:t>ユーザごとに</a:t>
            </a:r>
            <a:r>
              <a:rPr lang="en-US" altLang="ja-JP" dirty="0"/>
              <a:t>P4 VM</a:t>
            </a:r>
            <a:r>
              <a:rPr lang="ja-JP" altLang="en-US"/>
              <a:t>を余分に作成する必要</a:t>
            </a:r>
            <a:endParaRPr lang="en-US" altLang="ja-JP" dirty="0"/>
          </a:p>
          <a:p>
            <a:pPr lvl="1"/>
            <a:r>
              <a:rPr kumimoji="1" lang="ja-JP" altLang="en-US"/>
              <a:t>サーバの</a:t>
            </a:r>
            <a:r>
              <a:rPr kumimoji="1" lang="en-US" altLang="ja-JP" dirty="0"/>
              <a:t>CPU</a:t>
            </a:r>
            <a:r>
              <a:rPr kumimoji="1" lang="ja-JP" altLang="en-US"/>
              <a:t>、メモリ、ディスク等のリソースを使う</a:t>
            </a:r>
            <a:endParaRPr kumimoji="1" lang="en-US" altLang="ja-JP" dirty="0"/>
          </a:p>
          <a:p>
            <a:pPr lvl="1"/>
            <a:r>
              <a:rPr lang="ja-JP" altLang="en-US"/>
              <a:t>そのコストはユーザの利用料金に反映</a:t>
            </a:r>
            <a:endParaRPr kumimoji="1" lang="en-US" altLang="ja-JP" dirty="0"/>
          </a:p>
        </p:txBody>
      </p:sp>
      <p:sp>
        <p:nvSpPr>
          <p:cNvPr id="5" name="角丸四角形 4">
            <a:extLst>
              <a:ext uri="{FF2B5EF4-FFF2-40B4-BE49-F238E27FC236}">
                <a16:creationId xmlns:a16="http://schemas.microsoft.com/office/drawing/2014/main" id="{01C42F58-6425-09E8-AFEB-3DCE130C755B}"/>
              </a:ext>
            </a:extLst>
          </p:cNvPr>
          <p:cNvSpPr/>
          <p:nvPr/>
        </p:nvSpPr>
        <p:spPr>
          <a:xfrm>
            <a:off x="3396369" y="4690972"/>
            <a:ext cx="2038525" cy="419450"/>
          </a:xfrm>
          <a:prstGeom prst="roundRect">
            <a:avLst/>
          </a:prstGeom>
          <a:ln/>
        </p:spPr>
        <p:style>
          <a:lnRef idx="2">
            <a:schemeClr val="accent2">
              <a:shade val="15000"/>
            </a:schemeClr>
          </a:lnRef>
          <a:fillRef idx="1">
            <a:schemeClr val="accent2"/>
          </a:fillRef>
          <a:effectRef idx="0">
            <a:schemeClr val="accent2"/>
          </a:effectRef>
          <a:fontRef idx="minor">
            <a:schemeClr val="lt1"/>
          </a:fontRef>
        </p:style>
        <p:txBody>
          <a:bodyPr rtlCol="0" anchor="t"/>
          <a:lstStyle/>
          <a:p>
            <a:pPr algn="ctr"/>
            <a:r>
              <a:rPr lang="ja-JP" altLang="en-US">
                <a:solidFill>
                  <a:schemeClr val="bg1"/>
                </a:solidFill>
              </a:rPr>
              <a:t>仮想スイッチ</a:t>
            </a:r>
            <a:endParaRPr kumimoji="1" lang="ja-JP" altLang="en-US">
              <a:solidFill>
                <a:schemeClr val="bg1"/>
              </a:solidFill>
            </a:endParaRPr>
          </a:p>
        </p:txBody>
      </p:sp>
      <p:sp>
        <p:nvSpPr>
          <p:cNvPr id="6" name="正方形/長方形 5">
            <a:extLst>
              <a:ext uri="{FF2B5EF4-FFF2-40B4-BE49-F238E27FC236}">
                <a16:creationId xmlns:a16="http://schemas.microsoft.com/office/drawing/2014/main" id="{67391678-2A51-5A81-F47A-806D1CC7BE51}"/>
              </a:ext>
            </a:extLst>
          </p:cNvPr>
          <p:cNvSpPr/>
          <p:nvPr/>
        </p:nvSpPr>
        <p:spPr>
          <a:xfrm>
            <a:off x="3497035" y="6183502"/>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
        <p:nvSpPr>
          <p:cNvPr id="7" name="正方形/長方形 6">
            <a:extLst>
              <a:ext uri="{FF2B5EF4-FFF2-40B4-BE49-F238E27FC236}">
                <a16:creationId xmlns:a16="http://schemas.microsoft.com/office/drawing/2014/main" id="{EF55DDB0-5D5A-94C1-5DA6-5CDBC15B37CE}"/>
              </a:ext>
            </a:extLst>
          </p:cNvPr>
          <p:cNvSpPr/>
          <p:nvPr/>
        </p:nvSpPr>
        <p:spPr>
          <a:xfrm>
            <a:off x="1030673" y="4690972"/>
            <a:ext cx="1208015" cy="41945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rgbClr val="FF0000"/>
                </a:solidFill>
              </a:rPr>
              <a:t>パケット</a:t>
            </a:r>
          </a:p>
        </p:txBody>
      </p:sp>
      <p:cxnSp>
        <p:nvCxnSpPr>
          <p:cNvPr id="10" name="直線矢印コネクタ 9">
            <a:extLst>
              <a:ext uri="{FF2B5EF4-FFF2-40B4-BE49-F238E27FC236}">
                <a16:creationId xmlns:a16="http://schemas.microsoft.com/office/drawing/2014/main" id="{F7E3A6E8-8248-4165-43CB-D77A9D468896}"/>
              </a:ext>
            </a:extLst>
          </p:cNvPr>
          <p:cNvCxnSpPr>
            <a:cxnSpLocks/>
            <a:stCxn id="7" idx="3"/>
            <a:endCxn id="5" idx="1"/>
          </p:cNvCxnSpPr>
          <p:nvPr/>
        </p:nvCxnSpPr>
        <p:spPr>
          <a:xfrm>
            <a:off x="2238688" y="4900697"/>
            <a:ext cx="1157681" cy="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1" name="直線矢印コネクタ 10">
            <a:extLst>
              <a:ext uri="{FF2B5EF4-FFF2-40B4-BE49-F238E27FC236}">
                <a16:creationId xmlns:a16="http://schemas.microsoft.com/office/drawing/2014/main" id="{C10AB737-226E-8434-89EE-E6D888458055}"/>
              </a:ext>
            </a:extLst>
          </p:cNvPr>
          <p:cNvCxnSpPr>
            <a:cxnSpLocks/>
            <a:stCxn id="5" idx="3"/>
          </p:cNvCxnSpPr>
          <p:nvPr/>
        </p:nvCxnSpPr>
        <p:spPr>
          <a:xfrm>
            <a:off x="5434894" y="4900697"/>
            <a:ext cx="1387759" cy="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6EC96756-DE56-E3AC-3E2A-6ABB36B22F44}"/>
              </a:ext>
            </a:extLst>
          </p:cNvPr>
          <p:cNvCxnSpPr>
            <a:cxnSpLocks/>
          </p:cNvCxnSpPr>
          <p:nvPr/>
        </p:nvCxnSpPr>
        <p:spPr>
          <a:xfrm>
            <a:off x="4021348" y="5110422"/>
            <a:ext cx="0" cy="594092"/>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33" name="直線矢印コネクタ 32">
            <a:extLst>
              <a:ext uri="{FF2B5EF4-FFF2-40B4-BE49-F238E27FC236}">
                <a16:creationId xmlns:a16="http://schemas.microsoft.com/office/drawing/2014/main" id="{37FC654B-9697-1E5F-7B06-5779A51D589D}"/>
              </a:ext>
            </a:extLst>
          </p:cNvPr>
          <p:cNvCxnSpPr>
            <a:cxnSpLocks/>
          </p:cNvCxnSpPr>
          <p:nvPr/>
        </p:nvCxnSpPr>
        <p:spPr>
          <a:xfrm flipV="1">
            <a:off x="4717634" y="5110422"/>
            <a:ext cx="0" cy="594092"/>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39" name="テキスト ボックス 38">
            <a:extLst>
              <a:ext uri="{FF2B5EF4-FFF2-40B4-BE49-F238E27FC236}">
                <a16:creationId xmlns:a16="http://schemas.microsoft.com/office/drawing/2014/main" id="{82B4AC99-7827-9773-C4A9-8DA5A223E6D3}"/>
              </a:ext>
            </a:extLst>
          </p:cNvPr>
          <p:cNvSpPr txBox="1"/>
          <p:nvPr/>
        </p:nvSpPr>
        <p:spPr>
          <a:xfrm>
            <a:off x="5203102" y="5632414"/>
            <a:ext cx="595035" cy="584775"/>
          </a:xfrm>
          <a:prstGeom prst="rect">
            <a:avLst/>
          </a:prstGeom>
          <a:noFill/>
        </p:spPr>
        <p:txBody>
          <a:bodyPr wrap="none" rtlCol="0">
            <a:spAutoFit/>
          </a:bodyPr>
          <a:lstStyle/>
          <a:p>
            <a:r>
              <a:rPr kumimoji="1" lang="ja-JP" altLang="en-US" sz="3200"/>
              <a:t>🔐</a:t>
            </a:r>
          </a:p>
        </p:txBody>
      </p:sp>
      <p:sp>
        <p:nvSpPr>
          <p:cNvPr id="42" name="スライド番号プレースホルダー 41">
            <a:extLst>
              <a:ext uri="{FF2B5EF4-FFF2-40B4-BE49-F238E27FC236}">
                <a16:creationId xmlns:a16="http://schemas.microsoft.com/office/drawing/2014/main" id="{D8801FB0-8791-B31D-D824-09B1EBAAB92F}"/>
              </a:ext>
            </a:extLst>
          </p:cNvPr>
          <p:cNvSpPr>
            <a:spLocks noGrp="1"/>
          </p:cNvSpPr>
          <p:nvPr>
            <p:ph type="sldNum" sz="quarter" idx="12"/>
          </p:nvPr>
        </p:nvSpPr>
        <p:spPr/>
        <p:txBody>
          <a:bodyPr/>
          <a:lstStyle/>
          <a:p>
            <a:fld id="{D523BA1F-1494-4A4D-8909-D2B40D23C2F6}" type="slidenum">
              <a:rPr kumimoji="1" lang="ja-JP" altLang="en-US" smtClean="0"/>
              <a:t>4</a:t>
            </a:fld>
            <a:endParaRPr kumimoji="1" lang="ja-JP" altLang="en-US"/>
          </a:p>
        </p:txBody>
      </p:sp>
      <p:cxnSp>
        <p:nvCxnSpPr>
          <p:cNvPr id="4" name="曲線コネクタ 3">
            <a:extLst>
              <a:ext uri="{FF2B5EF4-FFF2-40B4-BE49-F238E27FC236}">
                <a16:creationId xmlns:a16="http://schemas.microsoft.com/office/drawing/2014/main" id="{7B552EE1-8D88-13C9-3426-C110CEA05E0F}"/>
              </a:ext>
            </a:extLst>
          </p:cNvPr>
          <p:cNvCxnSpPr>
            <a:cxnSpLocks/>
            <a:stCxn id="18" idx="1"/>
          </p:cNvCxnSpPr>
          <p:nvPr/>
        </p:nvCxnSpPr>
        <p:spPr>
          <a:xfrm rot="10800000" flipV="1">
            <a:off x="5334224" y="5809337"/>
            <a:ext cx="4625526" cy="512723"/>
          </a:xfrm>
          <a:prstGeom prst="curvedConnector3">
            <a:avLst>
              <a:gd name="adj1" fmla="val 50000"/>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5" name="正方形/長方形 14">
            <a:extLst>
              <a:ext uri="{FF2B5EF4-FFF2-40B4-BE49-F238E27FC236}">
                <a16:creationId xmlns:a16="http://schemas.microsoft.com/office/drawing/2014/main" id="{70A8C45D-ECA8-F1BB-2C72-6CC3B2874D47}"/>
              </a:ext>
            </a:extLst>
          </p:cNvPr>
          <p:cNvSpPr/>
          <p:nvPr/>
        </p:nvSpPr>
        <p:spPr>
          <a:xfrm>
            <a:off x="7107186" y="5910125"/>
            <a:ext cx="1837189" cy="318781"/>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grpSp>
        <p:nvGrpSpPr>
          <p:cNvPr id="16" name="グループ化 15">
            <a:extLst>
              <a:ext uri="{FF2B5EF4-FFF2-40B4-BE49-F238E27FC236}">
                <a16:creationId xmlns:a16="http://schemas.microsoft.com/office/drawing/2014/main" id="{2E0BBA03-9304-99A1-82CD-9E34EFDC57CA}"/>
              </a:ext>
            </a:extLst>
          </p:cNvPr>
          <p:cNvGrpSpPr/>
          <p:nvPr/>
        </p:nvGrpSpPr>
        <p:grpSpPr>
          <a:xfrm>
            <a:off x="9803934" y="4905671"/>
            <a:ext cx="804333" cy="1321297"/>
            <a:chOff x="1600200" y="4590288"/>
            <a:chExt cx="877824" cy="1480809"/>
          </a:xfrm>
          <a:solidFill>
            <a:srgbClr val="00B0F0"/>
          </a:solidFill>
        </p:grpSpPr>
        <p:sp>
          <p:nvSpPr>
            <p:cNvPr id="17" name="円/楕円 16">
              <a:extLst>
                <a:ext uri="{FF2B5EF4-FFF2-40B4-BE49-F238E27FC236}">
                  <a16:creationId xmlns:a16="http://schemas.microsoft.com/office/drawing/2014/main" id="{998DB9EF-8839-DBDA-EC67-0333DF134125}"/>
                </a:ext>
              </a:extLst>
            </p:cNvPr>
            <p:cNvSpPr/>
            <p:nvPr/>
          </p:nvSpPr>
          <p:spPr>
            <a:xfrm>
              <a:off x="1600200" y="4590288"/>
              <a:ext cx="877824" cy="877824"/>
            </a:xfrm>
            <a:prstGeom prst="ellips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台形 17">
              <a:extLst>
                <a:ext uri="{FF2B5EF4-FFF2-40B4-BE49-F238E27FC236}">
                  <a16:creationId xmlns:a16="http://schemas.microsoft.com/office/drawing/2014/main" id="{442BC037-93D0-E7E3-B38A-FC9F59160299}"/>
                </a:ext>
              </a:extLst>
            </p:cNvPr>
            <p:cNvSpPr/>
            <p:nvPr/>
          </p:nvSpPr>
          <p:spPr>
            <a:xfrm>
              <a:off x="1680633" y="5135001"/>
              <a:ext cx="716957" cy="936096"/>
            </a:xfrm>
            <a:prstGeom prst="trapezoid">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a:extLst>
              <a:ext uri="{FF2B5EF4-FFF2-40B4-BE49-F238E27FC236}">
                <a16:creationId xmlns:a16="http://schemas.microsoft.com/office/drawing/2014/main" id="{D0A0A174-8F97-C8D9-250A-A27C4AD93997}"/>
              </a:ext>
            </a:extLst>
          </p:cNvPr>
          <p:cNvSpPr txBox="1"/>
          <p:nvPr/>
        </p:nvSpPr>
        <p:spPr>
          <a:xfrm>
            <a:off x="9645690" y="4579627"/>
            <a:ext cx="1120820" cy="400110"/>
          </a:xfrm>
          <a:prstGeom prst="rect">
            <a:avLst/>
          </a:prstGeom>
          <a:noFill/>
        </p:spPr>
        <p:txBody>
          <a:bodyPr wrap="none" rtlCol="0">
            <a:spAutoFit/>
          </a:bodyPr>
          <a:lstStyle/>
          <a:p>
            <a:r>
              <a:rPr kumimoji="1" lang="ja-JP" altLang="en-US" sz="2000"/>
              <a:t>ユーザ</a:t>
            </a:r>
            <a:r>
              <a:rPr kumimoji="1" lang="en-US" altLang="ja-JP" sz="2000" dirty="0"/>
              <a:t>A</a:t>
            </a:r>
            <a:endParaRPr kumimoji="1" lang="ja-JP" altLang="en-US" sz="2000"/>
          </a:p>
        </p:txBody>
      </p:sp>
      <p:cxnSp>
        <p:nvCxnSpPr>
          <p:cNvPr id="21" name="曲線コネクタ 20">
            <a:extLst>
              <a:ext uri="{FF2B5EF4-FFF2-40B4-BE49-F238E27FC236}">
                <a16:creationId xmlns:a16="http://schemas.microsoft.com/office/drawing/2014/main" id="{7720C1DC-1A1B-D506-7300-06445745F7D7}"/>
              </a:ext>
            </a:extLst>
          </p:cNvPr>
          <p:cNvCxnSpPr>
            <a:cxnSpLocks/>
            <a:stCxn id="8" idx="2"/>
            <a:endCxn id="29" idx="3"/>
          </p:cNvCxnSpPr>
          <p:nvPr/>
        </p:nvCxnSpPr>
        <p:spPr>
          <a:xfrm rot="5400000">
            <a:off x="6118066" y="4723302"/>
            <a:ext cx="1029666" cy="1912963"/>
          </a:xfrm>
          <a:prstGeom prst="curvedConnector2">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B120873A-E813-5FB7-AED7-A6BC502A46E8}"/>
              </a:ext>
            </a:extLst>
          </p:cNvPr>
          <p:cNvSpPr/>
          <p:nvPr/>
        </p:nvSpPr>
        <p:spPr>
          <a:xfrm>
            <a:off x="6804940" y="5335999"/>
            <a:ext cx="1261145" cy="318781"/>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VM</a:t>
            </a:r>
            <a:r>
              <a:rPr kumimoji="1" lang="ja-JP" altLang="en-US">
                <a:solidFill>
                  <a:schemeClr val="tx1"/>
                </a:solidFill>
              </a:rPr>
              <a:t>内情報</a:t>
            </a:r>
          </a:p>
        </p:txBody>
      </p:sp>
      <p:sp>
        <p:nvSpPr>
          <p:cNvPr id="27" name="角丸四角形 26">
            <a:extLst>
              <a:ext uri="{FF2B5EF4-FFF2-40B4-BE49-F238E27FC236}">
                <a16:creationId xmlns:a16="http://schemas.microsoft.com/office/drawing/2014/main" id="{B69691C3-D482-F05F-7A69-95EE761E662F}"/>
              </a:ext>
            </a:extLst>
          </p:cNvPr>
          <p:cNvSpPr/>
          <p:nvPr/>
        </p:nvSpPr>
        <p:spPr>
          <a:xfrm>
            <a:off x="6822653" y="4543241"/>
            <a:ext cx="1340188" cy="528506"/>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bg1"/>
                </a:solidFill>
              </a:rPr>
              <a:t>ユーザ</a:t>
            </a:r>
            <a:r>
              <a:rPr kumimoji="1" lang="en-US" altLang="ja-JP" dirty="0">
                <a:solidFill>
                  <a:schemeClr val="bg1"/>
                </a:solidFill>
              </a:rPr>
              <a:t>VM</a:t>
            </a:r>
            <a:endParaRPr kumimoji="1" lang="ja-JP" altLang="en-US">
              <a:solidFill>
                <a:schemeClr val="bg1"/>
              </a:solidFill>
            </a:endParaRPr>
          </a:p>
        </p:txBody>
      </p:sp>
      <p:sp>
        <p:nvSpPr>
          <p:cNvPr id="8" name="角丸四角形 7">
            <a:extLst>
              <a:ext uri="{FF2B5EF4-FFF2-40B4-BE49-F238E27FC236}">
                <a16:creationId xmlns:a16="http://schemas.microsoft.com/office/drawing/2014/main" id="{E628DB8E-DD62-EAB0-FB53-CF843FDC3E15}"/>
              </a:ext>
            </a:extLst>
          </p:cNvPr>
          <p:cNvSpPr/>
          <p:nvPr/>
        </p:nvSpPr>
        <p:spPr>
          <a:xfrm>
            <a:off x="6919286" y="4636444"/>
            <a:ext cx="1340188" cy="528506"/>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bg1"/>
                </a:solidFill>
              </a:rPr>
              <a:t>ユーザ</a:t>
            </a:r>
            <a:r>
              <a:rPr kumimoji="1" lang="en-US" altLang="ja-JP" dirty="0">
                <a:solidFill>
                  <a:schemeClr val="bg1"/>
                </a:solidFill>
              </a:rPr>
              <a:t>A</a:t>
            </a:r>
            <a:r>
              <a:rPr kumimoji="1" lang="ja-JP" altLang="en-US">
                <a:solidFill>
                  <a:schemeClr val="bg1"/>
                </a:solidFill>
              </a:rPr>
              <a:t> の</a:t>
            </a:r>
            <a:r>
              <a:rPr kumimoji="1" lang="en-US" altLang="ja-JP" dirty="0">
                <a:solidFill>
                  <a:schemeClr val="bg1"/>
                </a:solidFill>
              </a:rPr>
              <a:t>VM</a:t>
            </a:r>
            <a:endParaRPr kumimoji="1" lang="ja-JP" altLang="en-US">
              <a:solidFill>
                <a:schemeClr val="bg1"/>
              </a:solidFill>
            </a:endParaRPr>
          </a:p>
        </p:txBody>
      </p:sp>
    </p:spTree>
    <p:extLst>
      <p:ext uri="{BB962C8B-B14F-4D97-AF65-F5344CB8AC3E}">
        <p14:creationId xmlns:p14="http://schemas.microsoft.com/office/powerpoint/2010/main" val="785135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角丸四角形 19">
            <a:extLst>
              <a:ext uri="{FF2B5EF4-FFF2-40B4-BE49-F238E27FC236}">
                <a16:creationId xmlns:a16="http://schemas.microsoft.com/office/drawing/2014/main" id="{ED0B306F-933F-8AE0-307B-6301E2217B28}"/>
              </a:ext>
            </a:extLst>
          </p:cNvPr>
          <p:cNvSpPr/>
          <p:nvPr/>
        </p:nvSpPr>
        <p:spPr>
          <a:xfrm>
            <a:off x="2509284" y="4338084"/>
            <a:ext cx="7039882" cy="2383391"/>
          </a:xfrm>
          <a:prstGeom prst="round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2" name="TextBox 11">
            <a:extLst>
              <a:ext uri="{FF2B5EF4-FFF2-40B4-BE49-F238E27FC236}">
                <a16:creationId xmlns:a16="http://schemas.microsoft.com/office/drawing/2014/main" id="{0818DF3F-A1F4-E479-229D-30E8CEB9EB10}"/>
              </a:ext>
            </a:extLst>
          </p:cNvPr>
          <p:cNvSpPr txBox="1"/>
          <p:nvPr/>
        </p:nvSpPr>
        <p:spPr>
          <a:xfrm>
            <a:off x="8672003" y="3985190"/>
            <a:ext cx="877163" cy="369332"/>
          </a:xfrm>
          <a:prstGeom prst="rect">
            <a:avLst/>
          </a:prstGeom>
          <a:noFill/>
        </p:spPr>
        <p:txBody>
          <a:bodyPr wrap="none" rtlCol="0">
            <a:spAutoFit/>
          </a:bodyPr>
          <a:lstStyle/>
          <a:p>
            <a:r>
              <a:rPr lang="en-JP" dirty="0">
                <a:solidFill>
                  <a:srgbClr val="FF0000"/>
                </a:solidFill>
              </a:rPr>
              <a:t>ホスト</a:t>
            </a:r>
          </a:p>
        </p:txBody>
      </p:sp>
      <p:sp>
        <p:nvSpPr>
          <p:cNvPr id="2" name="タイトル 1">
            <a:extLst>
              <a:ext uri="{FF2B5EF4-FFF2-40B4-BE49-F238E27FC236}">
                <a16:creationId xmlns:a16="http://schemas.microsoft.com/office/drawing/2014/main" id="{83487980-E611-CCB4-B9E2-59018F2B2D04}"/>
              </a:ext>
            </a:extLst>
          </p:cNvPr>
          <p:cNvSpPr>
            <a:spLocks noGrp="1"/>
          </p:cNvSpPr>
          <p:nvPr>
            <p:ph type="title"/>
          </p:nvPr>
        </p:nvSpPr>
        <p:spPr/>
        <p:txBody>
          <a:bodyPr/>
          <a:lstStyle/>
          <a:p>
            <a:r>
              <a:rPr kumimoji="1" lang="ja-JP" altLang="en-US"/>
              <a:t>提案：</a:t>
            </a:r>
            <a:r>
              <a:rPr kumimoji="1" lang="en-US" altLang="ja-JP" dirty="0"/>
              <a:t>Parasite-P4</a:t>
            </a:r>
            <a:endParaRPr kumimoji="1" lang="ja-JP" altLang="en-US"/>
          </a:p>
        </p:txBody>
      </p:sp>
      <p:sp>
        <p:nvSpPr>
          <p:cNvPr id="3" name="コンテンツ プレースホルダー 2">
            <a:extLst>
              <a:ext uri="{FF2B5EF4-FFF2-40B4-BE49-F238E27FC236}">
                <a16:creationId xmlns:a16="http://schemas.microsoft.com/office/drawing/2014/main" id="{92212D50-FB01-679E-7D31-EABB34AACC64}"/>
              </a:ext>
            </a:extLst>
          </p:cNvPr>
          <p:cNvSpPr>
            <a:spLocks noGrp="1"/>
          </p:cNvSpPr>
          <p:nvPr>
            <p:ph idx="1"/>
          </p:nvPr>
        </p:nvSpPr>
        <p:spPr/>
        <p:txBody>
          <a:bodyPr/>
          <a:lstStyle/>
          <a:p>
            <a:r>
              <a:rPr kumimoji="1" lang="ja-JP" altLang="en-US"/>
              <a:t>ユーザ</a:t>
            </a:r>
            <a:r>
              <a:rPr kumimoji="1" lang="en-US" altLang="ja-JP" dirty="0"/>
              <a:t>VM</a:t>
            </a:r>
            <a:r>
              <a:rPr kumimoji="1" lang="ja-JP" altLang="en-US"/>
              <a:t>内の隔離環境で</a:t>
            </a:r>
            <a:r>
              <a:rPr lang="en-US" altLang="ja-JP" dirty="0"/>
              <a:t>P4</a:t>
            </a:r>
            <a:r>
              <a:rPr lang="ja-JP" altLang="en-US"/>
              <a:t>プログラムを安全に実行</a:t>
            </a:r>
            <a:endParaRPr lang="en-US" altLang="ja-JP" dirty="0"/>
          </a:p>
          <a:p>
            <a:pPr lvl="1"/>
            <a:r>
              <a:rPr kumimoji="1" lang="en-US" altLang="ja-JP" dirty="0"/>
              <a:t>AMD SEV-SNP</a:t>
            </a:r>
            <a:r>
              <a:rPr kumimoji="1" lang="ja-JP" altLang="en-US"/>
              <a:t>の</a:t>
            </a:r>
            <a:r>
              <a:rPr kumimoji="1" lang="en-US" altLang="ja-JP" dirty="0"/>
              <a:t>VM</a:t>
            </a:r>
            <a:r>
              <a:rPr kumimoji="1" lang="ja-JP" altLang="en-US"/>
              <a:t>特権レベル</a:t>
            </a:r>
            <a:r>
              <a:rPr kumimoji="1" lang="en-US" altLang="ja-JP" dirty="0"/>
              <a:t>(VMPL)</a:t>
            </a:r>
            <a:r>
              <a:rPr kumimoji="1" lang="ja-JP" altLang="en-US"/>
              <a:t>を用いて隔離環境を作成</a:t>
            </a:r>
            <a:endParaRPr kumimoji="1" lang="en-US" altLang="ja-JP" dirty="0"/>
          </a:p>
          <a:p>
            <a:pPr lvl="1"/>
            <a:r>
              <a:rPr kumimoji="1" lang="ja-JP" altLang="en-US"/>
              <a:t>最も高い特権</a:t>
            </a:r>
            <a:r>
              <a:rPr lang="ja-JP" altLang="en-US"/>
              <a:t>レベル</a:t>
            </a:r>
            <a:r>
              <a:rPr kumimoji="1" lang="ja-JP" altLang="en-US"/>
              <a:t>で</a:t>
            </a:r>
            <a:r>
              <a:rPr kumimoji="1" lang="en-US" altLang="ja-JP" dirty="0"/>
              <a:t>P4</a:t>
            </a:r>
            <a:r>
              <a:rPr kumimoji="1" lang="ja-JP" altLang="en-US"/>
              <a:t>プログラムを実行</a:t>
            </a:r>
            <a:endParaRPr kumimoji="1" lang="en-US" altLang="ja-JP" dirty="0"/>
          </a:p>
          <a:p>
            <a:pPr lvl="1"/>
            <a:r>
              <a:rPr lang="ja-JP" altLang="en-US"/>
              <a:t>より低い特権レベルでシステム</a:t>
            </a:r>
            <a:r>
              <a:rPr lang="en-US" altLang="ja-JP" dirty="0"/>
              <a:t>(OS</a:t>
            </a:r>
            <a:r>
              <a:rPr lang="ja-JP" altLang="en-US"/>
              <a:t>やサービス</a:t>
            </a:r>
            <a:r>
              <a:rPr lang="en-US" altLang="ja-JP" dirty="0"/>
              <a:t>)</a:t>
            </a:r>
            <a:r>
              <a:rPr lang="ja-JP" altLang="en-US"/>
              <a:t>を実行</a:t>
            </a:r>
            <a:endParaRPr lang="en-US" altLang="ja-JP" dirty="0"/>
          </a:p>
          <a:p>
            <a:r>
              <a:rPr kumimoji="1" lang="en-US" altLang="ja-JP" dirty="0"/>
              <a:t>P4 VM</a:t>
            </a:r>
            <a:r>
              <a:rPr kumimoji="1" lang="ja-JP" altLang="en-US"/>
              <a:t>を用いずに</a:t>
            </a:r>
            <a:r>
              <a:rPr kumimoji="1" lang="en-US" altLang="ja-JP" dirty="0"/>
              <a:t>P4</a:t>
            </a:r>
            <a:r>
              <a:rPr kumimoji="1" lang="ja-JP" altLang="en-US"/>
              <a:t>プログラムを隔離実行</a:t>
            </a:r>
            <a:endParaRPr kumimoji="1" lang="en-US" altLang="ja-JP" dirty="0"/>
          </a:p>
          <a:p>
            <a:pPr lvl="1"/>
            <a:r>
              <a:rPr kumimoji="1" lang="en-US" altLang="ja-JP" dirty="0"/>
              <a:t>P4 Shield</a:t>
            </a:r>
            <a:r>
              <a:rPr kumimoji="1" lang="ja-JP" altLang="en-US"/>
              <a:t>より少ないリソース</a:t>
            </a:r>
            <a:r>
              <a:rPr kumimoji="1" lang="en-US" altLang="ja-JP" dirty="0"/>
              <a:t>(1.2MB)</a:t>
            </a:r>
            <a:r>
              <a:rPr kumimoji="1" lang="ja-JP" altLang="en-US"/>
              <a:t>で</a:t>
            </a:r>
            <a:r>
              <a:rPr kumimoji="1" lang="en-US" altLang="ja-JP" dirty="0"/>
              <a:t>P4</a:t>
            </a:r>
            <a:r>
              <a:rPr kumimoji="1" lang="ja-JP" altLang="en-US"/>
              <a:t>プログラムを実行可能</a:t>
            </a:r>
            <a:endParaRPr kumimoji="1" lang="en-US" altLang="ja-JP" dirty="0"/>
          </a:p>
          <a:p>
            <a:pPr lvl="1"/>
            <a:endParaRPr kumimoji="1" lang="en-US" altLang="ja-JP" dirty="0"/>
          </a:p>
        </p:txBody>
      </p:sp>
      <p:sp>
        <p:nvSpPr>
          <p:cNvPr id="50" name="スライド番号プレースホルダー 49">
            <a:extLst>
              <a:ext uri="{FF2B5EF4-FFF2-40B4-BE49-F238E27FC236}">
                <a16:creationId xmlns:a16="http://schemas.microsoft.com/office/drawing/2014/main" id="{DCCE2DD6-1CAD-B2B5-07B2-726E009689CC}"/>
              </a:ext>
            </a:extLst>
          </p:cNvPr>
          <p:cNvSpPr>
            <a:spLocks noGrp="1"/>
          </p:cNvSpPr>
          <p:nvPr>
            <p:ph type="sldNum" sz="quarter" idx="12"/>
          </p:nvPr>
        </p:nvSpPr>
        <p:spPr/>
        <p:txBody>
          <a:bodyPr/>
          <a:lstStyle/>
          <a:p>
            <a:fld id="{D523BA1F-1494-4A4D-8909-D2B40D23C2F6}" type="slidenum">
              <a:rPr kumimoji="1" lang="ja-JP" altLang="en-US" smtClean="0"/>
              <a:t>5</a:t>
            </a:fld>
            <a:endParaRPr kumimoji="1" lang="ja-JP" altLang="en-US"/>
          </a:p>
        </p:txBody>
      </p:sp>
      <p:sp>
        <p:nvSpPr>
          <p:cNvPr id="11" name="角丸四角形 10">
            <a:extLst>
              <a:ext uri="{FF2B5EF4-FFF2-40B4-BE49-F238E27FC236}">
                <a16:creationId xmlns:a16="http://schemas.microsoft.com/office/drawing/2014/main" id="{C1756582-D430-F17D-EFEB-B65666BB264A}"/>
              </a:ext>
            </a:extLst>
          </p:cNvPr>
          <p:cNvSpPr/>
          <p:nvPr/>
        </p:nvSpPr>
        <p:spPr>
          <a:xfrm>
            <a:off x="3033438" y="5067559"/>
            <a:ext cx="2038525" cy="419450"/>
          </a:xfrm>
          <a:prstGeom prst="roundRect">
            <a:avLst/>
          </a:prstGeom>
          <a:ln/>
        </p:spPr>
        <p:style>
          <a:lnRef idx="2">
            <a:schemeClr val="accent2">
              <a:shade val="15000"/>
            </a:schemeClr>
          </a:lnRef>
          <a:fillRef idx="1">
            <a:schemeClr val="accent2"/>
          </a:fillRef>
          <a:effectRef idx="0">
            <a:schemeClr val="accent2"/>
          </a:effectRef>
          <a:fontRef idx="minor">
            <a:schemeClr val="lt1"/>
          </a:fontRef>
        </p:style>
        <p:txBody>
          <a:bodyPr rtlCol="0" anchor="t"/>
          <a:lstStyle/>
          <a:p>
            <a:pPr algn="ctr"/>
            <a:r>
              <a:rPr lang="ja-JP" altLang="en-US">
                <a:solidFill>
                  <a:schemeClr val="bg1"/>
                </a:solidFill>
              </a:rPr>
              <a:t>仮想スイッチ</a:t>
            </a:r>
            <a:endParaRPr kumimoji="1" lang="ja-JP" altLang="en-US">
              <a:solidFill>
                <a:schemeClr val="bg1"/>
              </a:solidFill>
            </a:endParaRPr>
          </a:p>
        </p:txBody>
      </p:sp>
      <p:sp>
        <p:nvSpPr>
          <p:cNvPr id="12" name="角丸四角形 11">
            <a:extLst>
              <a:ext uri="{FF2B5EF4-FFF2-40B4-BE49-F238E27FC236}">
                <a16:creationId xmlns:a16="http://schemas.microsoft.com/office/drawing/2014/main" id="{FE63C73E-4434-CD9F-E66F-34B63012FB67}"/>
              </a:ext>
            </a:extLst>
          </p:cNvPr>
          <p:cNvSpPr/>
          <p:nvPr/>
        </p:nvSpPr>
        <p:spPr>
          <a:xfrm>
            <a:off x="5933462" y="4527442"/>
            <a:ext cx="3325531" cy="2050628"/>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a:solidFill>
                  <a:schemeClr val="bg1"/>
                </a:solidFill>
              </a:rPr>
              <a:t>ユーザ </a:t>
            </a:r>
            <a:r>
              <a:rPr kumimoji="1" lang="en-US" altLang="ja-JP" dirty="0">
                <a:solidFill>
                  <a:schemeClr val="bg1"/>
                </a:solidFill>
              </a:rPr>
              <a:t>VM</a:t>
            </a:r>
            <a:endParaRPr kumimoji="1" lang="ja-JP" altLang="en-US">
              <a:solidFill>
                <a:schemeClr val="bg1"/>
              </a:solidFill>
            </a:endParaRPr>
          </a:p>
        </p:txBody>
      </p:sp>
      <p:sp>
        <p:nvSpPr>
          <p:cNvPr id="13" name="テキスト ボックス 12">
            <a:extLst>
              <a:ext uri="{FF2B5EF4-FFF2-40B4-BE49-F238E27FC236}">
                <a16:creationId xmlns:a16="http://schemas.microsoft.com/office/drawing/2014/main" id="{EB5ED4EE-3647-7333-080F-F6DCDA8EFA4B}"/>
              </a:ext>
            </a:extLst>
          </p:cNvPr>
          <p:cNvSpPr txBox="1"/>
          <p:nvPr/>
        </p:nvSpPr>
        <p:spPr>
          <a:xfrm>
            <a:off x="8106211" y="4518077"/>
            <a:ext cx="595035" cy="584775"/>
          </a:xfrm>
          <a:prstGeom prst="rect">
            <a:avLst/>
          </a:prstGeom>
          <a:noFill/>
        </p:spPr>
        <p:txBody>
          <a:bodyPr wrap="none" rtlCol="0">
            <a:spAutoFit/>
          </a:bodyPr>
          <a:lstStyle/>
          <a:p>
            <a:r>
              <a:rPr kumimoji="1" lang="ja-JP" altLang="en-US" sz="3200"/>
              <a:t>🔐</a:t>
            </a:r>
          </a:p>
        </p:txBody>
      </p:sp>
      <p:sp>
        <p:nvSpPr>
          <p:cNvPr id="14" name="角丸四角形 13">
            <a:extLst>
              <a:ext uri="{FF2B5EF4-FFF2-40B4-BE49-F238E27FC236}">
                <a16:creationId xmlns:a16="http://schemas.microsoft.com/office/drawing/2014/main" id="{D6308D4E-819C-2F23-9F8B-5CB7252023AB}"/>
              </a:ext>
            </a:extLst>
          </p:cNvPr>
          <p:cNvSpPr/>
          <p:nvPr/>
        </p:nvSpPr>
        <p:spPr>
          <a:xfrm>
            <a:off x="6285798" y="5104611"/>
            <a:ext cx="1744910" cy="362125"/>
          </a:xfrm>
          <a:prstGeom prst="roundRect">
            <a:avLst/>
          </a:prstGeom>
          <a:ln/>
        </p:spPr>
        <p:style>
          <a:lnRef idx="2">
            <a:schemeClr val="accent4">
              <a:shade val="15000"/>
            </a:schemeClr>
          </a:lnRef>
          <a:fillRef idx="1">
            <a:schemeClr val="accent4"/>
          </a:fillRef>
          <a:effectRef idx="0">
            <a:schemeClr val="accent4"/>
          </a:effectRef>
          <a:fontRef idx="minor">
            <a:schemeClr val="lt1"/>
          </a:fontRef>
        </p:style>
        <p:txBody>
          <a:bodyPr rtlCol="0" anchor="t"/>
          <a:lstStyle/>
          <a:p>
            <a:pPr algn="ctr"/>
            <a:r>
              <a:rPr kumimoji="1" lang="ja-JP" altLang="en-US">
                <a:solidFill>
                  <a:schemeClr val="bg1"/>
                </a:solidFill>
              </a:rPr>
              <a:t>システム</a:t>
            </a:r>
          </a:p>
        </p:txBody>
      </p:sp>
      <p:sp>
        <p:nvSpPr>
          <p:cNvPr id="15" name="正方形/長方形 14">
            <a:extLst>
              <a:ext uri="{FF2B5EF4-FFF2-40B4-BE49-F238E27FC236}">
                <a16:creationId xmlns:a16="http://schemas.microsoft.com/office/drawing/2014/main" id="{F8874430-9558-F473-C3B8-F17558602F9D}"/>
              </a:ext>
            </a:extLst>
          </p:cNvPr>
          <p:cNvSpPr/>
          <p:nvPr/>
        </p:nvSpPr>
        <p:spPr>
          <a:xfrm>
            <a:off x="6239658" y="5933475"/>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
        <p:nvSpPr>
          <p:cNvPr id="16" name="テキスト ボックス 15">
            <a:extLst>
              <a:ext uri="{FF2B5EF4-FFF2-40B4-BE49-F238E27FC236}">
                <a16:creationId xmlns:a16="http://schemas.microsoft.com/office/drawing/2014/main" id="{44A9A32F-F751-002A-1A4E-F5EDA6D84EB4}"/>
              </a:ext>
            </a:extLst>
          </p:cNvPr>
          <p:cNvSpPr txBox="1"/>
          <p:nvPr/>
        </p:nvSpPr>
        <p:spPr>
          <a:xfrm>
            <a:off x="8074685" y="5102852"/>
            <a:ext cx="957164" cy="380762"/>
          </a:xfrm>
          <a:prstGeom prst="rect">
            <a:avLst/>
          </a:prstGeom>
          <a:noFill/>
        </p:spPr>
        <p:txBody>
          <a:bodyPr wrap="square">
            <a:spAutoFit/>
          </a:bodyPr>
          <a:lstStyle/>
          <a:p>
            <a:pPr algn="r"/>
            <a:r>
              <a:rPr kumimoji="1" lang="en-US" altLang="ja-JP" dirty="0">
                <a:solidFill>
                  <a:schemeClr val="bg1"/>
                </a:solidFill>
              </a:rPr>
              <a:t>VMPL2</a:t>
            </a:r>
            <a:endParaRPr kumimoji="1" lang="ja-JP" altLang="en-US">
              <a:solidFill>
                <a:schemeClr val="bg1"/>
              </a:solidFill>
            </a:endParaRPr>
          </a:p>
        </p:txBody>
      </p:sp>
      <p:sp>
        <p:nvSpPr>
          <p:cNvPr id="18" name="テキスト ボックス 17">
            <a:extLst>
              <a:ext uri="{FF2B5EF4-FFF2-40B4-BE49-F238E27FC236}">
                <a16:creationId xmlns:a16="http://schemas.microsoft.com/office/drawing/2014/main" id="{70B6318D-E5AA-B608-E069-F8DB48D32C17}"/>
              </a:ext>
            </a:extLst>
          </p:cNvPr>
          <p:cNvSpPr txBox="1"/>
          <p:nvPr/>
        </p:nvSpPr>
        <p:spPr>
          <a:xfrm>
            <a:off x="8074685" y="5897257"/>
            <a:ext cx="957164" cy="380762"/>
          </a:xfrm>
          <a:prstGeom prst="rect">
            <a:avLst/>
          </a:prstGeom>
          <a:noFill/>
        </p:spPr>
        <p:txBody>
          <a:bodyPr wrap="square">
            <a:spAutoFit/>
          </a:bodyPr>
          <a:lstStyle/>
          <a:p>
            <a:pPr algn="r"/>
            <a:r>
              <a:rPr kumimoji="1" lang="en-US" altLang="ja-JP" dirty="0">
                <a:solidFill>
                  <a:schemeClr val="bg1"/>
                </a:solidFill>
              </a:rPr>
              <a:t>VMPL0</a:t>
            </a:r>
            <a:endParaRPr kumimoji="1" lang="ja-JP" altLang="en-US">
              <a:solidFill>
                <a:schemeClr val="bg1"/>
              </a:solidFill>
            </a:endParaRPr>
          </a:p>
        </p:txBody>
      </p:sp>
      <p:cxnSp>
        <p:nvCxnSpPr>
          <p:cNvPr id="19" name="直線コネクタ 18">
            <a:extLst>
              <a:ext uri="{FF2B5EF4-FFF2-40B4-BE49-F238E27FC236}">
                <a16:creationId xmlns:a16="http://schemas.microsoft.com/office/drawing/2014/main" id="{F3A95DCA-DE0E-FE73-C8DD-A37BE5914084}"/>
              </a:ext>
            </a:extLst>
          </p:cNvPr>
          <p:cNvCxnSpPr>
            <a:cxnSpLocks/>
          </p:cNvCxnSpPr>
          <p:nvPr/>
        </p:nvCxnSpPr>
        <p:spPr>
          <a:xfrm>
            <a:off x="6168907" y="5695359"/>
            <a:ext cx="277189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81670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a:extLst>
              <a:ext uri="{FF2B5EF4-FFF2-40B4-BE49-F238E27FC236}">
                <a16:creationId xmlns:a16="http://schemas.microsoft.com/office/drawing/2014/main" id="{B99FBDA0-1761-F718-ED9F-6C257BEDF7EF}"/>
              </a:ext>
            </a:extLst>
          </p:cNvPr>
          <p:cNvSpPr/>
          <p:nvPr/>
        </p:nvSpPr>
        <p:spPr>
          <a:xfrm>
            <a:off x="2509284" y="4338084"/>
            <a:ext cx="8389438" cy="2383391"/>
          </a:xfrm>
          <a:prstGeom prst="round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 name="Title 1">
            <a:extLst>
              <a:ext uri="{FF2B5EF4-FFF2-40B4-BE49-F238E27FC236}">
                <a16:creationId xmlns:a16="http://schemas.microsoft.com/office/drawing/2014/main" id="{739C44E1-76A2-E40E-4B3D-B079DAC1EC24}"/>
              </a:ext>
            </a:extLst>
          </p:cNvPr>
          <p:cNvSpPr>
            <a:spLocks noGrp="1"/>
          </p:cNvSpPr>
          <p:nvPr>
            <p:ph type="title"/>
          </p:nvPr>
        </p:nvSpPr>
        <p:spPr/>
        <p:txBody>
          <a:bodyPr/>
          <a:lstStyle/>
          <a:p>
            <a:r>
              <a:rPr lang="en-JP" dirty="0"/>
              <a:t>P4プログラム実行の流れ</a:t>
            </a:r>
          </a:p>
        </p:txBody>
      </p:sp>
      <p:sp>
        <p:nvSpPr>
          <p:cNvPr id="3" name="Content Placeholder 2">
            <a:extLst>
              <a:ext uri="{FF2B5EF4-FFF2-40B4-BE49-F238E27FC236}">
                <a16:creationId xmlns:a16="http://schemas.microsoft.com/office/drawing/2014/main" id="{EA24FC26-BFE8-7150-1114-C99CEB68869D}"/>
              </a:ext>
            </a:extLst>
          </p:cNvPr>
          <p:cNvSpPr>
            <a:spLocks noGrp="1"/>
          </p:cNvSpPr>
          <p:nvPr>
            <p:ph idx="1"/>
          </p:nvPr>
        </p:nvSpPr>
        <p:spPr/>
        <p:txBody>
          <a:bodyPr/>
          <a:lstStyle/>
          <a:p>
            <a:r>
              <a:rPr lang="en-JP" dirty="0"/>
              <a:t>仮想スイッチはパケット受信時にユーザVMにパケットを転送</a:t>
            </a:r>
          </a:p>
          <a:p>
            <a:pPr lvl="1"/>
            <a:r>
              <a:rPr lang="en-JP" dirty="0"/>
              <a:t>ユーザVMとの間の共有メモリにパケットデータを書き込み</a:t>
            </a:r>
          </a:p>
          <a:p>
            <a:pPr lvl="1"/>
            <a:r>
              <a:rPr lang="en-JP" dirty="0"/>
              <a:t>ユーザVMはVMPLを切り替えてP4プログラムを実行</a:t>
            </a:r>
          </a:p>
          <a:p>
            <a:r>
              <a:rPr lang="en-US" altLang="ja-JP" dirty="0"/>
              <a:t>P4</a:t>
            </a:r>
            <a:r>
              <a:rPr lang="ja-JP" altLang="en-US"/>
              <a:t>プログラムは実行結果を仮想スイッチに返送</a:t>
            </a:r>
            <a:endParaRPr lang="en-US" altLang="ja-JP" dirty="0"/>
          </a:p>
          <a:p>
            <a:pPr lvl="1"/>
            <a:r>
              <a:rPr lang="ja-JP" altLang="en-US"/>
              <a:t>共有メモリに転送を許可するか破棄するかの判定を書き込み</a:t>
            </a:r>
            <a:endParaRPr lang="en-US" altLang="ja-JP" dirty="0"/>
          </a:p>
          <a:p>
            <a:pPr lvl="1"/>
            <a:r>
              <a:rPr lang="en-US" altLang="ja-JP" dirty="0"/>
              <a:t>VMPL</a:t>
            </a:r>
            <a:r>
              <a:rPr lang="ja-JP" altLang="en-US"/>
              <a:t>を切り替えて元のシステムの実行に戻す</a:t>
            </a:r>
            <a:endParaRPr lang="en-US" altLang="ja-JP" dirty="0"/>
          </a:p>
          <a:p>
            <a:endParaRPr lang="en-JP" dirty="0"/>
          </a:p>
        </p:txBody>
      </p:sp>
      <p:sp>
        <p:nvSpPr>
          <p:cNvPr id="5" name="角丸四角形 4">
            <a:extLst>
              <a:ext uri="{FF2B5EF4-FFF2-40B4-BE49-F238E27FC236}">
                <a16:creationId xmlns:a16="http://schemas.microsoft.com/office/drawing/2014/main" id="{5D244AA1-0E30-0D13-1221-21ED09851508}"/>
              </a:ext>
            </a:extLst>
          </p:cNvPr>
          <p:cNvSpPr/>
          <p:nvPr/>
        </p:nvSpPr>
        <p:spPr>
          <a:xfrm>
            <a:off x="3033438" y="5067559"/>
            <a:ext cx="2038525" cy="419450"/>
          </a:xfrm>
          <a:prstGeom prst="roundRect">
            <a:avLst/>
          </a:prstGeom>
          <a:ln/>
        </p:spPr>
        <p:style>
          <a:lnRef idx="2">
            <a:schemeClr val="accent2">
              <a:shade val="15000"/>
            </a:schemeClr>
          </a:lnRef>
          <a:fillRef idx="1">
            <a:schemeClr val="accent2"/>
          </a:fillRef>
          <a:effectRef idx="0">
            <a:schemeClr val="accent2"/>
          </a:effectRef>
          <a:fontRef idx="minor">
            <a:schemeClr val="lt1"/>
          </a:fontRef>
        </p:style>
        <p:txBody>
          <a:bodyPr rtlCol="0" anchor="t"/>
          <a:lstStyle/>
          <a:p>
            <a:pPr algn="ctr"/>
            <a:r>
              <a:rPr lang="ja-JP" altLang="en-US">
                <a:solidFill>
                  <a:schemeClr val="bg1"/>
                </a:solidFill>
              </a:rPr>
              <a:t>仮想スイッチ</a:t>
            </a:r>
            <a:endParaRPr kumimoji="1" lang="ja-JP" altLang="en-US">
              <a:solidFill>
                <a:schemeClr val="bg1"/>
              </a:solidFill>
            </a:endParaRPr>
          </a:p>
        </p:txBody>
      </p:sp>
      <p:sp>
        <p:nvSpPr>
          <p:cNvPr id="6" name="正方形/長方形 5">
            <a:extLst>
              <a:ext uri="{FF2B5EF4-FFF2-40B4-BE49-F238E27FC236}">
                <a16:creationId xmlns:a16="http://schemas.microsoft.com/office/drawing/2014/main" id="{2837C1FF-2207-DA84-DBA6-F5C2A4C6F986}"/>
              </a:ext>
            </a:extLst>
          </p:cNvPr>
          <p:cNvSpPr/>
          <p:nvPr/>
        </p:nvSpPr>
        <p:spPr>
          <a:xfrm>
            <a:off x="612184" y="5067559"/>
            <a:ext cx="1208015" cy="41945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rgbClr val="FF0000"/>
                </a:solidFill>
              </a:rPr>
              <a:t>パケット</a:t>
            </a:r>
          </a:p>
        </p:txBody>
      </p:sp>
      <p:sp>
        <p:nvSpPr>
          <p:cNvPr id="7" name="角丸四角形 6">
            <a:extLst>
              <a:ext uri="{FF2B5EF4-FFF2-40B4-BE49-F238E27FC236}">
                <a16:creationId xmlns:a16="http://schemas.microsoft.com/office/drawing/2014/main" id="{B31070A1-65F7-54B7-5A2A-B73B815FD355}"/>
              </a:ext>
            </a:extLst>
          </p:cNvPr>
          <p:cNvSpPr/>
          <p:nvPr/>
        </p:nvSpPr>
        <p:spPr>
          <a:xfrm>
            <a:off x="5933462" y="4527442"/>
            <a:ext cx="3325531" cy="2050628"/>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a:solidFill>
                  <a:schemeClr val="bg1"/>
                </a:solidFill>
              </a:rPr>
              <a:t>ユーザ </a:t>
            </a:r>
            <a:r>
              <a:rPr kumimoji="1" lang="en-US" altLang="ja-JP" dirty="0">
                <a:solidFill>
                  <a:schemeClr val="bg1"/>
                </a:solidFill>
              </a:rPr>
              <a:t>VM</a:t>
            </a:r>
            <a:endParaRPr kumimoji="1" lang="ja-JP" altLang="en-US">
              <a:solidFill>
                <a:schemeClr val="bg1"/>
              </a:solidFill>
            </a:endParaRPr>
          </a:p>
        </p:txBody>
      </p:sp>
      <p:cxnSp>
        <p:nvCxnSpPr>
          <p:cNvPr id="8" name="直線矢印コネクタ 7">
            <a:extLst>
              <a:ext uri="{FF2B5EF4-FFF2-40B4-BE49-F238E27FC236}">
                <a16:creationId xmlns:a16="http://schemas.microsoft.com/office/drawing/2014/main" id="{C82EAE7E-651F-84A0-4662-1B3DC162C9F9}"/>
              </a:ext>
            </a:extLst>
          </p:cNvPr>
          <p:cNvCxnSpPr>
            <a:cxnSpLocks/>
            <a:stCxn id="6" idx="3"/>
            <a:endCxn id="5" idx="1"/>
          </p:cNvCxnSpPr>
          <p:nvPr/>
        </p:nvCxnSpPr>
        <p:spPr>
          <a:xfrm>
            <a:off x="1820199" y="5277284"/>
            <a:ext cx="1213239" cy="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E2F18B99-E179-2FF3-9C10-B3392B7512FB}"/>
              </a:ext>
            </a:extLst>
          </p:cNvPr>
          <p:cNvSpPr txBox="1"/>
          <p:nvPr/>
        </p:nvSpPr>
        <p:spPr>
          <a:xfrm>
            <a:off x="8106211" y="4518077"/>
            <a:ext cx="595035" cy="584775"/>
          </a:xfrm>
          <a:prstGeom prst="rect">
            <a:avLst/>
          </a:prstGeom>
          <a:noFill/>
        </p:spPr>
        <p:txBody>
          <a:bodyPr wrap="none" rtlCol="0">
            <a:spAutoFit/>
          </a:bodyPr>
          <a:lstStyle/>
          <a:p>
            <a:r>
              <a:rPr kumimoji="1" lang="ja-JP" altLang="en-US" sz="3200"/>
              <a:t>🔐</a:t>
            </a:r>
          </a:p>
        </p:txBody>
      </p:sp>
      <p:sp>
        <p:nvSpPr>
          <p:cNvPr id="11" name="角丸四角形 10">
            <a:extLst>
              <a:ext uri="{FF2B5EF4-FFF2-40B4-BE49-F238E27FC236}">
                <a16:creationId xmlns:a16="http://schemas.microsoft.com/office/drawing/2014/main" id="{2A16321B-DCDC-8AD7-36EF-2F342D6922B9}"/>
              </a:ext>
            </a:extLst>
          </p:cNvPr>
          <p:cNvSpPr/>
          <p:nvPr/>
        </p:nvSpPr>
        <p:spPr>
          <a:xfrm>
            <a:off x="6285798" y="5104611"/>
            <a:ext cx="1744910" cy="362125"/>
          </a:xfrm>
          <a:prstGeom prst="roundRect">
            <a:avLst/>
          </a:prstGeom>
          <a:ln/>
        </p:spPr>
        <p:style>
          <a:lnRef idx="2">
            <a:schemeClr val="accent4">
              <a:shade val="15000"/>
            </a:schemeClr>
          </a:lnRef>
          <a:fillRef idx="1">
            <a:schemeClr val="accent4"/>
          </a:fillRef>
          <a:effectRef idx="0">
            <a:schemeClr val="accent4"/>
          </a:effectRef>
          <a:fontRef idx="minor">
            <a:schemeClr val="lt1"/>
          </a:fontRef>
        </p:style>
        <p:txBody>
          <a:bodyPr rtlCol="0" anchor="t"/>
          <a:lstStyle/>
          <a:p>
            <a:pPr algn="ctr"/>
            <a:r>
              <a:rPr kumimoji="1" lang="ja-JP" altLang="en-US">
                <a:solidFill>
                  <a:schemeClr val="bg1"/>
                </a:solidFill>
              </a:rPr>
              <a:t>システム</a:t>
            </a:r>
          </a:p>
        </p:txBody>
      </p:sp>
      <p:sp>
        <p:nvSpPr>
          <p:cNvPr id="13" name="正方形/長方形 12">
            <a:extLst>
              <a:ext uri="{FF2B5EF4-FFF2-40B4-BE49-F238E27FC236}">
                <a16:creationId xmlns:a16="http://schemas.microsoft.com/office/drawing/2014/main" id="{ED6E00EE-E362-EE21-A2E1-2E8D143A240C}"/>
              </a:ext>
            </a:extLst>
          </p:cNvPr>
          <p:cNvSpPr/>
          <p:nvPr/>
        </p:nvSpPr>
        <p:spPr>
          <a:xfrm>
            <a:off x="6239658" y="5933475"/>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cxnSp>
        <p:nvCxnSpPr>
          <p:cNvPr id="16" name="直線矢印コネクタ 15">
            <a:extLst>
              <a:ext uri="{FF2B5EF4-FFF2-40B4-BE49-F238E27FC236}">
                <a16:creationId xmlns:a16="http://schemas.microsoft.com/office/drawing/2014/main" id="{816C5792-E52A-A646-0423-D3C139949C73}"/>
              </a:ext>
            </a:extLst>
          </p:cNvPr>
          <p:cNvCxnSpPr>
            <a:cxnSpLocks/>
          </p:cNvCxnSpPr>
          <p:nvPr/>
        </p:nvCxnSpPr>
        <p:spPr>
          <a:xfrm>
            <a:off x="5093632" y="5187625"/>
            <a:ext cx="1213835" cy="839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8" name="正方形/長方形 17">
            <a:extLst>
              <a:ext uri="{FF2B5EF4-FFF2-40B4-BE49-F238E27FC236}">
                <a16:creationId xmlns:a16="http://schemas.microsoft.com/office/drawing/2014/main" id="{609FAD9A-33A3-E193-F24D-54ACFE0716A8}"/>
              </a:ext>
            </a:extLst>
          </p:cNvPr>
          <p:cNvSpPr/>
          <p:nvPr/>
        </p:nvSpPr>
        <p:spPr>
          <a:xfrm>
            <a:off x="3033438" y="5933475"/>
            <a:ext cx="2038525"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tx1"/>
                </a:solidFill>
              </a:rPr>
              <a:t>共有メモリ</a:t>
            </a:r>
          </a:p>
        </p:txBody>
      </p:sp>
      <p:cxnSp>
        <p:nvCxnSpPr>
          <p:cNvPr id="19" name="直線矢印コネクタ 18">
            <a:extLst>
              <a:ext uri="{FF2B5EF4-FFF2-40B4-BE49-F238E27FC236}">
                <a16:creationId xmlns:a16="http://schemas.microsoft.com/office/drawing/2014/main" id="{1D0872B8-ED22-251B-37E4-DB0B1394DC56}"/>
              </a:ext>
            </a:extLst>
          </p:cNvPr>
          <p:cNvCxnSpPr>
            <a:cxnSpLocks/>
          </p:cNvCxnSpPr>
          <p:nvPr/>
        </p:nvCxnSpPr>
        <p:spPr>
          <a:xfrm>
            <a:off x="3598877" y="5487009"/>
            <a:ext cx="0" cy="446466"/>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22" name="直線矢印コネクタ 21">
            <a:extLst>
              <a:ext uri="{FF2B5EF4-FFF2-40B4-BE49-F238E27FC236}">
                <a16:creationId xmlns:a16="http://schemas.microsoft.com/office/drawing/2014/main" id="{70388411-DD7A-7239-62D0-DAA02FD5CF15}"/>
              </a:ext>
            </a:extLst>
          </p:cNvPr>
          <p:cNvCxnSpPr>
            <a:cxnSpLocks/>
          </p:cNvCxnSpPr>
          <p:nvPr/>
        </p:nvCxnSpPr>
        <p:spPr>
          <a:xfrm flipV="1">
            <a:off x="4513277" y="5487009"/>
            <a:ext cx="0" cy="446466"/>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2617DA6B-178D-277E-0673-695A6712F489}"/>
              </a:ext>
            </a:extLst>
          </p:cNvPr>
          <p:cNvSpPr txBox="1"/>
          <p:nvPr/>
        </p:nvSpPr>
        <p:spPr>
          <a:xfrm>
            <a:off x="4904319" y="5572692"/>
            <a:ext cx="1107996" cy="369332"/>
          </a:xfrm>
          <a:prstGeom prst="rect">
            <a:avLst/>
          </a:prstGeom>
          <a:noFill/>
        </p:spPr>
        <p:txBody>
          <a:bodyPr wrap="none" rtlCol="0">
            <a:spAutoFit/>
          </a:bodyPr>
          <a:lstStyle/>
          <a:p>
            <a:r>
              <a:rPr kumimoji="1" lang="ja-JP" altLang="en-US"/>
              <a:t>実行結果</a:t>
            </a:r>
          </a:p>
        </p:txBody>
      </p:sp>
      <p:cxnSp>
        <p:nvCxnSpPr>
          <p:cNvPr id="34" name="直線矢印コネクタ 33">
            <a:extLst>
              <a:ext uri="{FF2B5EF4-FFF2-40B4-BE49-F238E27FC236}">
                <a16:creationId xmlns:a16="http://schemas.microsoft.com/office/drawing/2014/main" id="{F3034FC8-5890-8670-8009-46CC39911CA7}"/>
              </a:ext>
            </a:extLst>
          </p:cNvPr>
          <p:cNvCxnSpPr>
            <a:cxnSpLocks/>
          </p:cNvCxnSpPr>
          <p:nvPr/>
        </p:nvCxnSpPr>
        <p:spPr>
          <a:xfrm>
            <a:off x="5093632" y="5347376"/>
            <a:ext cx="409081" cy="839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36" name="乗算記号 35">
            <a:extLst>
              <a:ext uri="{FF2B5EF4-FFF2-40B4-BE49-F238E27FC236}">
                <a16:creationId xmlns:a16="http://schemas.microsoft.com/office/drawing/2014/main" id="{D470D648-7B3E-0E7E-CF34-38DD8F7AF314}"/>
              </a:ext>
            </a:extLst>
          </p:cNvPr>
          <p:cNvSpPr/>
          <p:nvPr/>
        </p:nvSpPr>
        <p:spPr>
          <a:xfrm>
            <a:off x="5484648" y="5218721"/>
            <a:ext cx="292916" cy="276837"/>
          </a:xfrm>
          <a:prstGeom prst="mathMultiply">
            <a:avLst>
              <a:gd name="adj1" fmla="val 2467"/>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37" name="右矢印 36">
            <a:extLst>
              <a:ext uri="{FF2B5EF4-FFF2-40B4-BE49-F238E27FC236}">
                <a16:creationId xmlns:a16="http://schemas.microsoft.com/office/drawing/2014/main" id="{5F07EB3A-1A05-6BCF-4A2E-D3241B78BA1A}"/>
              </a:ext>
            </a:extLst>
          </p:cNvPr>
          <p:cNvSpPr/>
          <p:nvPr/>
        </p:nvSpPr>
        <p:spPr>
          <a:xfrm>
            <a:off x="5083069" y="6101806"/>
            <a:ext cx="1146026" cy="185301"/>
          </a:xfrm>
          <a:prstGeom prst="rightArrow">
            <a:avLst/>
          </a:prstGeom>
          <a:solidFill>
            <a:srgbClr val="FFFF00"/>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FF0000"/>
              </a:solidFill>
            </a:endParaRPr>
          </a:p>
        </p:txBody>
      </p:sp>
      <p:sp>
        <p:nvSpPr>
          <p:cNvPr id="38" name="右矢印 37">
            <a:extLst>
              <a:ext uri="{FF2B5EF4-FFF2-40B4-BE49-F238E27FC236}">
                <a16:creationId xmlns:a16="http://schemas.microsoft.com/office/drawing/2014/main" id="{9377AC4B-E5A2-2AAE-677A-A96BFBA71ED3}"/>
              </a:ext>
            </a:extLst>
          </p:cNvPr>
          <p:cNvSpPr/>
          <p:nvPr/>
        </p:nvSpPr>
        <p:spPr>
          <a:xfrm rot="10800000">
            <a:off x="5083069" y="5892372"/>
            <a:ext cx="1146026" cy="185301"/>
          </a:xfrm>
          <a:prstGeom prst="rightArrow">
            <a:avLst/>
          </a:prstGeom>
          <a:solidFill>
            <a:srgbClr val="FFFF00"/>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FF0000"/>
              </a:solidFill>
            </a:endParaRPr>
          </a:p>
        </p:txBody>
      </p:sp>
      <p:sp>
        <p:nvSpPr>
          <p:cNvPr id="39" name="スライド番号プレースホルダー 38">
            <a:extLst>
              <a:ext uri="{FF2B5EF4-FFF2-40B4-BE49-F238E27FC236}">
                <a16:creationId xmlns:a16="http://schemas.microsoft.com/office/drawing/2014/main" id="{B4707225-1353-CDA5-3110-6A1828C34AE2}"/>
              </a:ext>
            </a:extLst>
          </p:cNvPr>
          <p:cNvSpPr>
            <a:spLocks noGrp="1"/>
          </p:cNvSpPr>
          <p:nvPr>
            <p:ph type="sldNum" sz="quarter" idx="12"/>
          </p:nvPr>
        </p:nvSpPr>
        <p:spPr/>
        <p:txBody>
          <a:bodyPr/>
          <a:lstStyle/>
          <a:p>
            <a:fld id="{D523BA1F-1494-4A4D-8909-D2B40D23C2F6}" type="slidenum">
              <a:rPr kumimoji="1" lang="ja-JP" altLang="en-US" smtClean="0"/>
              <a:t>6</a:t>
            </a:fld>
            <a:endParaRPr kumimoji="1" lang="ja-JP" altLang="en-US"/>
          </a:p>
        </p:txBody>
      </p:sp>
      <p:sp>
        <p:nvSpPr>
          <p:cNvPr id="14" name="左カーブ矢印 13">
            <a:extLst>
              <a:ext uri="{FF2B5EF4-FFF2-40B4-BE49-F238E27FC236}">
                <a16:creationId xmlns:a16="http://schemas.microsoft.com/office/drawing/2014/main" id="{26398B78-E319-AB1C-6655-775AAD3FBB1A}"/>
              </a:ext>
            </a:extLst>
          </p:cNvPr>
          <p:cNvSpPr/>
          <p:nvPr/>
        </p:nvSpPr>
        <p:spPr>
          <a:xfrm>
            <a:off x="9061154" y="5187625"/>
            <a:ext cx="760179" cy="1064631"/>
          </a:xfrm>
          <a:prstGeom prst="curvedLeft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5" name="テキスト ボックス 14">
            <a:extLst>
              <a:ext uri="{FF2B5EF4-FFF2-40B4-BE49-F238E27FC236}">
                <a16:creationId xmlns:a16="http://schemas.microsoft.com/office/drawing/2014/main" id="{C4B76033-08DE-497F-44BE-609771B53AA9}"/>
              </a:ext>
            </a:extLst>
          </p:cNvPr>
          <p:cNvSpPr txBox="1"/>
          <p:nvPr/>
        </p:nvSpPr>
        <p:spPr>
          <a:xfrm>
            <a:off x="9790726" y="5450841"/>
            <a:ext cx="1107996" cy="369332"/>
          </a:xfrm>
          <a:prstGeom prst="rect">
            <a:avLst/>
          </a:prstGeom>
          <a:noFill/>
        </p:spPr>
        <p:txBody>
          <a:bodyPr wrap="none" rtlCol="0">
            <a:spAutoFit/>
          </a:bodyPr>
          <a:lstStyle/>
          <a:p>
            <a:r>
              <a:rPr kumimoji="1" lang="ja-JP" altLang="en-US"/>
              <a:t>切り替え</a:t>
            </a:r>
          </a:p>
        </p:txBody>
      </p:sp>
      <p:sp>
        <p:nvSpPr>
          <p:cNvPr id="20" name="テキスト ボックス 19">
            <a:extLst>
              <a:ext uri="{FF2B5EF4-FFF2-40B4-BE49-F238E27FC236}">
                <a16:creationId xmlns:a16="http://schemas.microsoft.com/office/drawing/2014/main" id="{0BF48C84-1CEC-7B17-82C4-1E476AE2B6D4}"/>
              </a:ext>
            </a:extLst>
          </p:cNvPr>
          <p:cNvSpPr txBox="1"/>
          <p:nvPr/>
        </p:nvSpPr>
        <p:spPr>
          <a:xfrm>
            <a:off x="8074685" y="5102852"/>
            <a:ext cx="957164" cy="380762"/>
          </a:xfrm>
          <a:prstGeom prst="rect">
            <a:avLst/>
          </a:prstGeom>
          <a:noFill/>
        </p:spPr>
        <p:txBody>
          <a:bodyPr wrap="square">
            <a:spAutoFit/>
          </a:bodyPr>
          <a:lstStyle/>
          <a:p>
            <a:pPr algn="r"/>
            <a:r>
              <a:rPr kumimoji="1" lang="en-US" altLang="ja-JP" dirty="0">
                <a:solidFill>
                  <a:schemeClr val="bg1"/>
                </a:solidFill>
              </a:rPr>
              <a:t>VMPL2</a:t>
            </a:r>
            <a:endParaRPr kumimoji="1" lang="ja-JP" altLang="en-US">
              <a:solidFill>
                <a:schemeClr val="bg1"/>
              </a:solidFill>
            </a:endParaRPr>
          </a:p>
        </p:txBody>
      </p:sp>
      <p:sp>
        <p:nvSpPr>
          <p:cNvPr id="21" name="テキスト ボックス 20">
            <a:extLst>
              <a:ext uri="{FF2B5EF4-FFF2-40B4-BE49-F238E27FC236}">
                <a16:creationId xmlns:a16="http://schemas.microsoft.com/office/drawing/2014/main" id="{8BE73224-51D3-FC30-074A-A86F8FC5FBDD}"/>
              </a:ext>
            </a:extLst>
          </p:cNvPr>
          <p:cNvSpPr txBox="1"/>
          <p:nvPr/>
        </p:nvSpPr>
        <p:spPr>
          <a:xfrm>
            <a:off x="8074685" y="5897257"/>
            <a:ext cx="957164" cy="380762"/>
          </a:xfrm>
          <a:prstGeom prst="rect">
            <a:avLst/>
          </a:prstGeom>
          <a:noFill/>
        </p:spPr>
        <p:txBody>
          <a:bodyPr wrap="square">
            <a:spAutoFit/>
          </a:bodyPr>
          <a:lstStyle/>
          <a:p>
            <a:pPr algn="r"/>
            <a:r>
              <a:rPr kumimoji="1" lang="en-US" altLang="ja-JP" dirty="0">
                <a:solidFill>
                  <a:schemeClr val="bg1"/>
                </a:solidFill>
              </a:rPr>
              <a:t>VMPL0</a:t>
            </a:r>
            <a:endParaRPr kumimoji="1" lang="ja-JP" altLang="en-US">
              <a:solidFill>
                <a:schemeClr val="bg1"/>
              </a:solidFill>
            </a:endParaRPr>
          </a:p>
        </p:txBody>
      </p:sp>
      <p:cxnSp>
        <p:nvCxnSpPr>
          <p:cNvPr id="24" name="直線コネクタ 23">
            <a:extLst>
              <a:ext uri="{FF2B5EF4-FFF2-40B4-BE49-F238E27FC236}">
                <a16:creationId xmlns:a16="http://schemas.microsoft.com/office/drawing/2014/main" id="{FE9AFC36-2C16-6F75-00FF-0D7C2A3417AC}"/>
              </a:ext>
            </a:extLst>
          </p:cNvPr>
          <p:cNvCxnSpPr>
            <a:cxnSpLocks/>
          </p:cNvCxnSpPr>
          <p:nvPr/>
        </p:nvCxnSpPr>
        <p:spPr>
          <a:xfrm>
            <a:off x="6168907" y="5695359"/>
            <a:ext cx="277189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7F90A47B-9963-B3F0-204C-E0F59BAD12F3}"/>
              </a:ext>
            </a:extLst>
          </p:cNvPr>
          <p:cNvSpPr txBox="1"/>
          <p:nvPr/>
        </p:nvSpPr>
        <p:spPr>
          <a:xfrm>
            <a:off x="8672003" y="3985190"/>
            <a:ext cx="877163" cy="369332"/>
          </a:xfrm>
          <a:prstGeom prst="rect">
            <a:avLst/>
          </a:prstGeom>
          <a:noFill/>
        </p:spPr>
        <p:txBody>
          <a:bodyPr wrap="none" rtlCol="0">
            <a:spAutoFit/>
          </a:bodyPr>
          <a:lstStyle/>
          <a:p>
            <a:r>
              <a:rPr lang="en-JP" dirty="0">
                <a:solidFill>
                  <a:srgbClr val="FF0000"/>
                </a:solidFill>
              </a:rPr>
              <a:t>ホスト</a:t>
            </a:r>
          </a:p>
        </p:txBody>
      </p:sp>
    </p:spTree>
    <p:extLst>
      <p:ext uri="{BB962C8B-B14F-4D97-AF65-F5344CB8AC3E}">
        <p14:creationId xmlns:p14="http://schemas.microsoft.com/office/powerpoint/2010/main" val="1121573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6" grpId="0" animBg="1"/>
      <p:bldP spid="37" grpId="0" animBg="1"/>
      <p:bldP spid="38" grpId="0" animBg="1"/>
      <p:bldP spid="14" grpId="0" animBg="1"/>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6EFADC-2D44-BF35-071F-228E51D44D83}"/>
              </a:ext>
            </a:extLst>
          </p:cNvPr>
          <p:cNvSpPr>
            <a:spLocks noGrp="1"/>
          </p:cNvSpPr>
          <p:nvPr>
            <p:ph type="title"/>
          </p:nvPr>
        </p:nvSpPr>
        <p:spPr/>
        <p:txBody>
          <a:bodyPr/>
          <a:lstStyle/>
          <a:p>
            <a:r>
              <a:rPr kumimoji="1" lang="ja-JP" altLang="en-US"/>
              <a:t>仮想スイッチと</a:t>
            </a:r>
            <a:r>
              <a:rPr kumimoji="1" lang="en-US" altLang="ja-JP" dirty="0"/>
              <a:t>P4</a:t>
            </a:r>
            <a:r>
              <a:rPr kumimoji="1" lang="ja-JP" altLang="en-US"/>
              <a:t>プログラムの通信</a:t>
            </a:r>
          </a:p>
        </p:txBody>
      </p:sp>
      <p:sp>
        <p:nvSpPr>
          <p:cNvPr id="3" name="コンテンツ プレースホルダー 2">
            <a:extLst>
              <a:ext uri="{FF2B5EF4-FFF2-40B4-BE49-F238E27FC236}">
                <a16:creationId xmlns:a16="http://schemas.microsoft.com/office/drawing/2014/main" id="{FF40E532-4E25-2900-01FF-438CCCACDBDB}"/>
              </a:ext>
            </a:extLst>
          </p:cNvPr>
          <p:cNvSpPr>
            <a:spLocks noGrp="1"/>
          </p:cNvSpPr>
          <p:nvPr>
            <p:ph idx="1"/>
          </p:nvPr>
        </p:nvSpPr>
        <p:spPr/>
        <p:txBody>
          <a:bodyPr/>
          <a:lstStyle/>
          <a:p>
            <a:r>
              <a:rPr kumimoji="1" lang="ja-JP" altLang="en-US"/>
              <a:t>ユーザ</a:t>
            </a:r>
            <a:r>
              <a:rPr kumimoji="1" lang="en-US" altLang="ja-JP" dirty="0"/>
              <a:t>VM</a:t>
            </a:r>
            <a:r>
              <a:rPr kumimoji="1" lang="ja-JP" altLang="en-US"/>
              <a:t>内</a:t>
            </a:r>
            <a:r>
              <a:rPr lang="ja-JP" altLang="en-US"/>
              <a:t>の</a:t>
            </a:r>
            <a:r>
              <a:rPr lang="en-US" altLang="ja-JP" dirty="0"/>
              <a:t>OS</a:t>
            </a:r>
            <a:r>
              <a:rPr lang="ja-JP" altLang="en-US"/>
              <a:t>が共有メモリをポーリングして要求を待つ</a:t>
            </a:r>
            <a:endParaRPr lang="en-US" altLang="ja-JP" dirty="0"/>
          </a:p>
          <a:p>
            <a:pPr lvl="1"/>
            <a:r>
              <a:rPr kumimoji="1" lang="ja-JP" altLang="en-US"/>
              <a:t>高精度カーネルタイマを用いて</a:t>
            </a:r>
            <a:r>
              <a:rPr kumimoji="1" lang="en-US" altLang="ja-JP" dirty="0"/>
              <a:t>10μs</a:t>
            </a:r>
            <a:r>
              <a:rPr kumimoji="1" lang="ja-JP" altLang="en-US"/>
              <a:t>おきにチェック</a:t>
            </a:r>
            <a:endParaRPr kumimoji="1" lang="en-US" altLang="ja-JP" dirty="0"/>
          </a:p>
          <a:p>
            <a:pPr lvl="1"/>
            <a:r>
              <a:rPr kumimoji="1" lang="ja-JP" altLang="en-US"/>
              <a:t>仮想スイッチからの要求があればハイパーバイザを呼び出し</a:t>
            </a:r>
            <a:endParaRPr kumimoji="1" lang="en-US" altLang="ja-JP" dirty="0"/>
          </a:p>
          <a:p>
            <a:pPr lvl="1"/>
            <a:r>
              <a:rPr kumimoji="1" lang="ja-JP" altLang="en-US"/>
              <a:t>ハイパーバイザが</a:t>
            </a:r>
            <a:r>
              <a:rPr kumimoji="1" lang="en-US" altLang="ja-JP" dirty="0"/>
              <a:t>VMPL</a:t>
            </a:r>
            <a:r>
              <a:rPr kumimoji="1" lang="ja-JP" altLang="en-US"/>
              <a:t>を切り替えて</a:t>
            </a:r>
            <a:r>
              <a:rPr kumimoji="1" lang="en-US" altLang="ja-JP" dirty="0"/>
              <a:t>P4</a:t>
            </a:r>
            <a:r>
              <a:rPr kumimoji="1" lang="ja-JP" altLang="en-US"/>
              <a:t>プログラムを呼び出し</a:t>
            </a:r>
            <a:endParaRPr kumimoji="1" lang="en-US" altLang="ja-JP" dirty="0"/>
          </a:p>
          <a:p>
            <a:r>
              <a:rPr kumimoji="1" lang="ja-JP" altLang="en-US"/>
              <a:t>要求の書き込み後は仮想スイッチも共有メモリをポーリング</a:t>
            </a:r>
            <a:endParaRPr kumimoji="1" lang="en-US" altLang="ja-JP" dirty="0"/>
          </a:p>
          <a:p>
            <a:pPr lvl="1"/>
            <a:r>
              <a:rPr kumimoji="1" lang="en-US" altLang="ja-JP" dirty="0"/>
              <a:t>P4</a:t>
            </a:r>
            <a:r>
              <a:rPr kumimoji="1" lang="ja-JP" altLang="en-US"/>
              <a:t>プログラムの実行結果</a:t>
            </a:r>
            <a:r>
              <a:rPr lang="ja-JP" altLang="en-US"/>
              <a:t>が返ってくればパケット転送処理を行う</a:t>
            </a:r>
            <a:endParaRPr kumimoji="1" lang="en-US" altLang="ja-JP" dirty="0"/>
          </a:p>
        </p:txBody>
      </p:sp>
      <p:sp>
        <p:nvSpPr>
          <p:cNvPr id="4" name="スライド番号プレースホルダー 3">
            <a:extLst>
              <a:ext uri="{FF2B5EF4-FFF2-40B4-BE49-F238E27FC236}">
                <a16:creationId xmlns:a16="http://schemas.microsoft.com/office/drawing/2014/main" id="{C863CE65-4E7A-E4D6-0CD0-42FCA0D6D840}"/>
              </a:ext>
            </a:extLst>
          </p:cNvPr>
          <p:cNvSpPr>
            <a:spLocks noGrp="1"/>
          </p:cNvSpPr>
          <p:nvPr>
            <p:ph type="sldNum" sz="quarter" idx="12"/>
          </p:nvPr>
        </p:nvSpPr>
        <p:spPr/>
        <p:txBody>
          <a:bodyPr/>
          <a:lstStyle/>
          <a:p>
            <a:fld id="{D523BA1F-1494-4A4D-8909-D2B40D23C2F6}" type="slidenum">
              <a:rPr kumimoji="1" lang="ja-JP" altLang="en-US" smtClean="0"/>
              <a:t>7</a:t>
            </a:fld>
            <a:endParaRPr kumimoji="1" lang="ja-JP" altLang="en-US"/>
          </a:p>
        </p:txBody>
      </p:sp>
      <p:sp>
        <p:nvSpPr>
          <p:cNvPr id="7" name="角丸四角形 6">
            <a:extLst>
              <a:ext uri="{FF2B5EF4-FFF2-40B4-BE49-F238E27FC236}">
                <a16:creationId xmlns:a16="http://schemas.microsoft.com/office/drawing/2014/main" id="{D616E7FC-849B-3CA6-D90B-6D3963A36BE2}"/>
              </a:ext>
            </a:extLst>
          </p:cNvPr>
          <p:cNvSpPr/>
          <p:nvPr/>
        </p:nvSpPr>
        <p:spPr>
          <a:xfrm>
            <a:off x="5210256" y="4537036"/>
            <a:ext cx="3325531" cy="1363287"/>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a:solidFill>
                  <a:schemeClr val="bg1"/>
                </a:solidFill>
              </a:rPr>
              <a:t>ユーザ </a:t>
            </a:r>
            <a:r>
              <a:rPr kumimoji="1" lang="en-US" altLang="ja-JP" dirty="0">
                <a:solidFill>
                  <a:schemeClr val="bg1"/>
                </a:solidFill>
              </a:rPr>
              <a:t>VM</a:t>
            </a:r>
            <a:endParaRPr kumimoji="1" lang="ja-JP" altLang="en-US">
              <a:solidFill>
                <a:schemeClr val="bg1"/>
              </a:solidFill>
            </a:endParaRPr>
          </a:p>
        </p:txBody>
      </p:sp>
      <p:sp>
        <p:nvSpPr>
          <p:cNvPr id="9" name="テキスト ボックス 8">
            <a:extLst>
              <a:ext uri="{FF2B5EF4-FFF2-40B4-BE49-F238E27FC236}">
                <a16:creationId xmlns:a16="http://schemas.microsoft.com/office/drawing/2014/main" id="{C8D8A3BA-FFFD-5317-C267-C57F725A9754}"/>
              </a:ext>
            </a:extLst>
          </p:cNvPr>
          <p:cNvSpPr txBox="1"/>
          <p:nvPr/>
        </p:nvSpPr>
        <p:spPr>
          <a:xfrm>
            <a:off x="7351479" y="4538834"/>
            <a:ext cx="595035" cy="584775"/>
          </a:xfrm>
          <a:prstGeom prst="rect">
            <a:avLst/>
          </a:prstGeom>
          <a:noFill/>
        </p:spPr>
        <p:txBody>
          <a:bodyPr wrap="none" rtlCol="0">
            <a:spAutoFit/>
          </a:bodyPr>
          <a:lstStyle/>
          <a:p>
            <a:r>
              <a:rPr kumimoji="1" lang="ja-JP" altLang="en-US" sz="3200"/>
              <a:t>🔐</a:t>
            </a:r>
          </a:p>
        </p:txBody>
      </p:sp>
      <p:sp>
        <p:nvSpPr>
          <p:cNvPr id="11" name="正方形/長方形 10">
            <a:extLst>
              <a:ext uri="{FF2B5EF4-FFF2-40B4-BE49-F238E27FC236}">
                <a16:creationId xmlns:a16="http://schemas.microsoft.com/office/drawing/2014/main" id="{FD59868E-89EC-1B24-48DF-1F869E5B5C94}"/>
              </a:ext>
            </a:extLst>
          </p:cNvPr>
          <p:cNvSpPr/>
          <p:nvPr/>
        </p:nvSpPr>
        <p:spPr>
          <a:xfrm>
            <a:off x="5514290" y="5451277"/>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
        <p:nvSpPr>
          <p:cNvPr id="13" name="正方形/長方形 12">
            <a:extLst>
              <a:ext uri="{FF2B5EF4-FFF2-40B4-BE49-F238E27FC236}">
                <a16:creationId xmlns:a16="http://schemas.microsoft.com/office/drawing/2014/main" id="{BFD9625D-D9C0-CDDA-836E-11A791FA5E8D}"/>
              </a:ext>
            </a:extLst>
          </p:cNvPr>
          <p:cNvSpPr/>
          <p:nvPr/>
        </p:nvSpPr>
        <p:spPr>
          <a:xfrm>
            <a:off x="1696833" y="6034683"/>
            <a:ext cx="2726311"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tx1"/>
                </a:solidFill>
              </a:rPr>
              <a:t>共有メモリ</a:t>
            </a:r>
          </a:p>
        </p:txBody>
      </p:sp>
      <p:sp>
        <p:nvSpPr>
          <p:cNvPr id="22" name="左カーブ矢印 21">
            <a:extLst>
              <a:ext uri="{FF2B5EF4-FFF2-40B4-BE49-F238E27FC236}">
                <a16:creationId xmlns:a16="http://schemas.microsoft.com/office/drawing/2014/main" id="{ABFF0CC2-20BE-2365-A160-8028E754FC6A}"/>
              </a:ext>
            </a:extLst>
          </p:cNvPr>
          <p:cNvSpPr/>
          <p:nvPr/>
        </p:nvSpPr>
        <p:spPr>
          <a:xfrm flipV="1">
            <a:off x="8535787" y="5413055"/>
            <a:ext cx="760179" cy="887685"/>
          </a:xfrm>
          <a:prstGeom prst="curvedLeft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3" name="テキスト ボックス 22">
            <a:extLst>
              <a:ext uri="{FF2B5EF4-FFF2-40B4-BE49-F238E27FC236}">
                <a16:creationId xmlns:a16="http://schemas.microsoft.com/office/drawing/2014/main" id="{FDCF02B8-60BF-F2A4-6B9A-EFA15CFF6ACC}"/>
              </a:ext>
            </a:extLst>
          </p:cNvPr>
          <p:cNvSpPr txBox="1"/>
          <p:nvPr/>
        </p:nvSpPr>
        <p:spPr>
          <a:xfrm>
            <a:off x="8726805" y="5262792"/>
            <a:ext cx="1758815" cy="369332"/>
          </a:xfrm>
          <a:prstGeom prst="rect">
            <a:avLst/>
          </a:prstGeom>
          <a:noFill/>
        </p:spPr>
        <p:txBody>
          <a:bodyPr wrap="none" rtlCol="0">
            <a:spAutoFit/>
          </a:bodyPr>
          <a:lstStyle/>
          <a:p>
            <a:r>
              <a:rPr kumimoji="1" lang="en-US" altLang="ja-JP" dirty="0"/>
              <a:t>VMPL</a:t>
            </a:r>
            <a:r>
              <a:rPr kumimoji="1" lang="ja-JP" altLang="en-US"/>
              <a:t>切り替え</a:t>
            </a:r>
          </a:p>
        </p:txBody>
      </p:sp>
      <p:sp>
        <p:nvSpPr>
          <p:cNvPr id="24" name="テキスト ボックス 23">
            <a:extLst>
              <a:ext uri="{FF2B5EF4-FFF2-40B4-BE49-F238E27FC236}">
                <a16:creationId xmlns:a16="http://schemas.microsoft.com/office/drawing/2014/main" id="{A1EE1968-B04A-C58F-527A-9B3D21754F26}"/>
              </a:ext>
            </a:extLst>
          </p:cNvPr>
          <p:cNvSpPr txBox="1"/>
          <p:nvPr/>
        </p:nvSpPr>
        <p:spPr>
          <a:xfrm>
            <a:off x="7284978" y="4950398"/>
            <a:ext cx="957164" cy="380762"/>
          </a:xfrm>
          <a:prstGeom prst="rect">
            <a:avLst/>
          </a:prstGeom>
          <a:noFill/>
        </p:spPr>
        <p:txBody>
          <a:bodyPr wrap="square">
            <a:spAutoFit/>
          </a:bodyPr>
          <a:lstStyle/>
          <a:p>
            <a:pPr algn="r"/>
            <a:r>
              <a:rPr kumimoji="1" lang="en-US" altLang="ja-JP" dirty="0">
                <a:solidFill>
                  <a:schemeClr val="bg1"/>
                </a:solidFill>
              </a:rPr>
              <a:t>VMPL2</a:t>
            </a:r>
            <a:endParaRPr kumimoji="1" lang="ja-JP" altLang="en-US">
              <a:solidFill>
                <a:schemeClr val="bg1"/>
              </a:solidFill>
            </a:endParaRPr>
          </a:p>
        </p:txBody>
      </p:sp>
      <p:sp>
        <p:nvSpPr>
          <p:cNvPr id="25" name="テキスト ボックス 24">
            <a:extLst>
              <a:ext uri="{FF2B5EF4-FFF2-40B4-BE49-F238E27FC236}">
                <a16:creationId xmlns:a16="http://schemas.microsoft.com/office/drawing/2014/main" id="{23DCFF01-FB36-A833-504D-5CFFFC1B5F0D}"/>
              </a:ext>
            </a:extLst>
          </p:cNvPr>
          <p:cNvSpPr txBox="1"/>
          <p:nvPr/>
        </p:nvSpPr>
        <p:spPr>
          <a:xfrm>
            <a:off x="7321869" y="5434331"/>
            <a:ext cx="957164" cy="380762"/>
          </a:xfrm>
          <a:prstGeom prst="rect">
            <a:avLst/>
          </a:prstGeom>
          <a:noFill/>
        </p:spPr>
        <p:txBody>
          <a:bodyPr wrap="square">
            <a:spAutoFit/>
          </a:bodyPr>
          <a:lstStyle/>
          <a:p>
            <a:pPr algn="r"/>
            <a:r>
              <a:rPr kumimoji="1" lang="en-US" altLang="ja-JP" dirty="0">
                <a:solidFill>
                  <a:schemeClr val="bg1"/>
                </a:solidFill>
              </a:rPr>
              <a:t>VMPL0</a:t>
            </a:r>
            <a:endParaRPr kumimoji="1" lang="ja-JP" altLang="en-US">
              <a:solidFill>
                <a:schemeClr val="bg1"/>
              </a:solidFill>
            </a:endParaRPr>
          </a:p>
        </p:txBody>
      </p:sp>
      <p:cxnSp>
        <p:nvCxnSpPr>
          <p:cNvPr id="26" name="直線コネクタ 25">
            <a:extLst>
              <a:ext uri="{FF2B5EF4-FFF2-40B4-BE49-F238E27FC236}">
                <a16:creationId xmlns:a16="http://schemas.microsoft.com/office/drawing/2014/main" id="{AB6AF7BD-6F9D-F70E-B7C8-BB571C2310E1}"/>
              </a:ext>
            </a:extLst>
          </p:cNvPr>
          <p:cNvCxnSpPr>
            <a:cxnSpLocks/>
          </p:cNvCxnSpPr>
          <p:nvPr/>
        </p:nvCxnSpPr>
        <p:spPr>
          <a:xfrm>
            <a:off x="5470249" y="5378241"/>
            <a:ext cx="277189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32" name="下矢印 31">
            <a:extLst>
              <a:ext uri="{FF2B5EF4-FFF2-40B4-BE49-F238E27FC236}">
                <a16:creationId xmlns:a16="http://schemas.microsoft.com/office/drawing/2014/main" id="{66045852-62AB-6BDF-17E2-6C825E1598C0}"/>
              </a:ext>
            </a:extLst>
          </p:cNvPr>
          <p:cNvSpPr/>
          <p:nvPr/>
        </p:nvSpPr>
        <p:spPr>
          <a:xfrm>
            <a:off x="1696833" y="5576565"/>
            <a:ext cx="324196" cy="449861"/>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33" name="テキスト ボックス 32">
            <a:extLst>
              <a:ext uri="{FF2B5EF4-FFF2-40B4-BE49-F238E27FC236}">
                <a16:creationId xmlns:a16="http://schemas.microsoft.com/office/drawing/2014/main" id="{34286A2E-A35F-BBCB-7523-318E1ED220F3}"/>
              </a:ext>
            </a:extLst>
          </p:cNvPr>
          <p:cNvSpPr txBox="1"/>
          <p:nvPr/>
        </p:nvSpPr>
        <p:spPr>
          <a:xfrm>
            <a:off x="4033852" y="4710853"/>
            <a:ext cx="1210588" cy="338554"/>
          </a:xfrm>
          <a:prstGeom prst="rect">
            <a:avLst/>
          </a:prstGeom>
          <a:noFill/>
        </p:spPr>
        <p:txBody>
          <a:bodyPr wrap="none" rtlCol="0">
            <a:spAutoFit/>
          </a:bodyPr>
          <a:lstStyle/>
          <a:p>
            <a:r>
              <a:rPr lang="ja-JP" altLang="en-US" sz="1600"/>
              <a:t>ポーリング</a:t>
            </a:r>
            <a:endParaRPr kumimoji="1" lang="ja-JP" altLang="en-US" sz="1600"/>
          </a:p>
        </p:txBody>
      </p:sp>
      <p:sp>
        <p:nvSpPr>
          <p:cNvPr id="36" name="角丸四角形 35">
            <a:extLst>
              <a:ext uri="{FF2B5EF4-FFF2-40B4-BE49-F238E27FC236}">
                <a16:creationId xmlns:a16="http://schemas.microsoft.com/office/drawing/2014/main" id="{8F7983C7-F64D-18A3-8DD6-52165DD476FC}"/>
              </a:ext>
            </a:extLst>
          </p:cNvPr>
          <p:cNvSpPr/>
          <p:nvPr/>
        </p:nvSpPr>
        <p:spPr>
          <a:xfrm>
            <a:off x="4829695" y="6001168"/>
            <a:ext cx="3706092" cy="355182"/>
          </a:xfrm>
          <a:prstGeom prst="roundRect">
            <a:avLst/>
          </a:prstGeom>
          <a:ln/>
        </p:spPr>
        <p:style>
          <a:lnRef idx="2">
            <a:schemeClr val="accent4">
              <a:shade val="15000"/>
            </a:schemeClr>
          </a:lnRef>
          <a:fillRef idx="1">
            <a:schemeClr val="accent4"/>
          </a:fillRef>
          <a:effectRef idx="0">
            <a:schemeClr val="accent4"/>
          </a:effectRef>
          <a:fontRef idx="minor">
            <a:schemeClr val="lt1"/>
          </a:fontRef>
        </p:style>
        <p:txBody>
          <a:bodyPr rtlCol="0" anchor="t"/>
          <a:lstStyle/>
          <a:p>
            <a:pPr algn="ctr"/>
            <a:r>
              <a:rPr kumimoji="1" lang="ja-JP" altLang="en-US">
                <a:solidFill>
                  <a:schemeClr val="bg1"/>
                </a:solidFill>
              </a:rPr>
              <a:t>ハイパーバイザ</a:t>
            </a:r>
          </a:p>
        </p:txBody>
      </p:sp>
      <p:sp>
        <p:nvSpPr>
          <p:cNvPr id="38" name="曲折矢印 37">
            <a:extLst>
              <a:ext uri="{FF2B5EF4-FFF2-40B4-BE49-F238E27FC236}">
                <a16:creationId xmlns:a16="http://schemas.microsoft.com/office/drawing/2014/main" id="{DC59A808-313A-740A-E117-7BEBAF9717E2}"/>
              </a:ext>
            </a:extLst>
          </p:cNvPr>
          <p:cNvSpPr/>
          <p:nvPr/>
        </p:nvSpPr>
        <p:spPr>
          <a:xfrm rot="10800000" flipH="1" flipV="1">
            <a:off x="3906875" y="4943319"/>
            <a:ext cx="1592131" cy="1083108"/>
          </a:xfrm>
          <a:prstGeom prst="bentArrow">
            <a:avLst>
              <a:gd name="adj1" fmla="val 10760"/>
              <a:gd name="adj2" fmla="val 12854"/>
              <a:gd name="adj3" fmla="val 11597"/>
              <a:gd name="adj4" fmla="val 43750"/>
            </a:avLst>
          </a:prstGeom>
          <a:solidFill>
            <a:srgbClr val="FFFF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39" name="テキスト ボックス 38">
            <a:extLst>
              <a:ext uri="{FF2B5EF4-FFF2-40B4-BE49-F238E27FC236}">
                <a16:creationId xmlns:a16="http://schemas.microsoft.com/office/drawing/2014/main" id="{5919AF41-3087-D26A-7F9F-A54F73EA82E9}"/>
              </a:ext>
            </a:extLst>
          </p:cNvPr>
          <p:cNvSpPr txBox="1"/>
          <p:nvPr/>
        </p:nvSpPr>
        <p:spPr>
          <a:xfrm>
            <a:off x="4302585" y="5447458"/>
            <a:ext cx="1005403" cy="338554"/>
          </a:xfrm>
          <a:prstGeom prst="rect">
            <a:avLst/>
          </a:prstGeom>
          <a:noFill/>
        </p:spPr>
        <p:txBody>
          <a:bodyPr wrap="none" rtlCol="0">
            <a:spAutoFit/>
          </a:bodyPr>
          <a:lstStyle/>
          <a:p>
            <a:r>
              <a:rPr lang="ja-JP" altLang="en-US" sz="1600"/>
              <a:t>呼び出し</a:t>
            </a:r>
            <a:endParaRPr kumimoji="1" lang="ja-JP" altLang="en-US" sz="1600"/>
          </a:p>
        </p:txBody>
      </p:sp>
      <p:sp>
        <p:nvSpPr>
          <p:cNvPr id="40" name="テキスト ボックス 39">
            <a:extLst>
              <a:ext uri="{FF2B5EF4-FFF2-40B4-BE49-F238E27FC236}">
                <a16:creationId xmlns:a16="http://schemas.microsoft.com/office/drawing/2014/main" id="{A7CD8409-4DF8-CE3E-ABA4-3C6CDB2DCD3C}"/>
              </a:ext>
            </a:extLst>
          </p:cNvPr>
          <p:cNvSpPr txBox="1"/>
          <p:nvPr/>
        </p:nvSpPr>
        <p:spPr>
          <a:xfrm>
            <a:off x="1111345" y="5624712"/>
            <a:ext cx="595035" cy="338554"/>
          </a:xfrm>
          <a:prstGeom prst="rect">
            <a:avLst/>
          </a:prstGeom>
          <a:noFill/>
        </p:spPr>
        <p:txBody>
          <a:bodyPr wrap="none" rtlCol="0">
            <a:spAutoFit/>
          </a:bodyPr>
          <a:lstStyle/>
          <a:p>
            <a:r>
              <a:rPr kumimoji="1" lang="ja-JP" altLang="en-US" sz="1600"/>
              <a:t>要求</a:t>
            </a:r>
          </a:p>
        </p:txBody>
      </p:sp>
      <p:sp>
        <p:nvSpPr>
          <p:cNvPr id="5" name="角丸四角形 4">
            <a:extLst>
              <a:ext uri="{FF2B5EF4-FFF2-40B4-BE49-F238E27FC236}">
                <a16:creationId xmlns:a16="http://schemas.microsoft.com/office/drawing/2014/main" id="{21E2BAA5-B63A-3A80-11C7-D7861A2F15E7}"/>
              </a:ext>
            </a:extLst>
          </p:cNvPr>
          <p:cNvSpPr/>
          <p:nvPr/>
        </p:nvSpPr>
        <p:spPr>
          <a:xfrm>
            <a:off x="1696833" y="5157576"/>
            <a:ext cx="1627577" cy="419450"/>
          </a:xfrm>
          <a:prstGeom prst="roundRect">
            <a:avLst/>
          </a:prstGeom>
          <a:ln/>
        </p:spPr>
        <p:style>
          <a:lnRef idx="2">
            <a:schemeClr val="accent2">
              <a:shade val="15000"/>
            </a:schemeClr>
          </a:lnRef>
          <a:fillRef idx="1">
            <a:schemeClr val="accent2"/>
          </a:fillRef>
          <a:effectRef idx="0">
            <a:schemeClr val="accent2"/>
          </a:effectRef>
          <a:fontRef idx="minor">
            <a:schemeClr val="lt1"/>
          </a:fontRef>
        </p:style>
        <p:txBody>
          <a:bodyPr rtlCol="0" anchor="t"/>
          <a:lstStyle/>
          <a:p>
            <a:pPr algn="ctr"/>
            <a:r>
              <a:rPr lang="ja-JP" altLang="en-US">
                <a:solidFill>
                  <a:schemeClr val="bg1"/>
                </a:solidFill>
              </a:rPr>
              <a:t>仮想スイッチ</a:t>
            </a:r>
            <a:endParaRPr kumimoji="1" lang="ja-JP" altLang="en-US">
              <a:solidFill>
                <a:schemeClr val="bg1"/>
              </a:solidFill>
            </a:endParaRPr>
          </a:p>
        </p:txBody>
      </p:sp>
      <p:sp>
        <p:nvSpPr>
          <p:cNvPr id="37" name="曲折矢印 36">
            <a:extLst>
              <a:ext uri="{FF2B5EF4-FFF2-40B4-BE49-F238E27FC236}">
                <a16:creationId xmlns:a16="http://schemas.microsoft.com/office/drawing/2014/main" id="{0167BC77-FADF-7039-B848-D2CDC32A5D85}"/>
              </a:ext>
            </a:extLst>
          </p:cNvPr>
          <p:cNvSpPr/>
          <p:nvPr/>
        </p:nvSpPr>
        <p:spPr>
          <a:xfrm rot="5400000" flipV="1">
            <a:off x="4952579" y="5334341"/>
            <a:ext cx="819092" cy="514562"/>
          </a:xfrm>
          <a:prstGeom prst="bentArrow">
            <a:avLst>
              <a:gd name="adj1" fmla="val 20153"/>
              <a:gd name="adj2" fmla="val 30810"/>
              <a:gd name="adj3" fmla="val 25000"/>
              <a:gd name="adj4" fmla="val 36211"/>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0" name="角丸四角形 9">
            <a:extLst>
              <a:ext uri="{FF2B5EF4-FFF2-40B4-BE49-F238E27FC236}">
                <a16:creationId xmlns:a16="http://schemas.microsoft.com/office/drawing/2014/main" id="{105D885F-B783-D80F-D915-B3977A35431C}"/>
              </a:ext>
            </a:extLst>
          </p:cNvPr>
          <p:cNvSpPr/>
          <p:nvPr/>
        </p:nvSpPr>
        <p:spPr>
          <a:xfrm>
            <a:off x="5540068" y="4959871"/>
            <a:ext cx="1744910" cy="362125"/>
          </a:xfrm>
          <a:prstGeom prst="roundRect">
            <a:avLst/>
          </a:prstGeom>
          <a:ln/>
        </p:spPr>
        <p:style>
          <a:lnRef idx="2">
            <a:schemeClr val="accent4">
              <a:shade val="15000"/>
            </a:schemeClr>
          </a:lnRef>
          <a:fillRef idx="1">
            <a:schemeClr val="accent4"/>
          </a:fillRef>
          <a:effectRef idx="0">
            <a:schemeClr val="accent4"/>
          </a:effectRef>
          <a:fontRef idx="minor">
            <a:schemeClr val="lt1"/>
          </a:fontRef>
        </p:style>
        <p:txBody>
          <a:bodyPr rtlCol="0" anchor="t"/>
          <a:lstStyle/>
          <a:p>
            <a:pPr algn="ctr"/>
            <a:r>
              <a:rPr kumimoji="1" lang="ja-JP" altLang="en-US">
                <a:solidFill>
                  <a:schemeClr val="bg1"/>
                </a:solidFill>
              </a:rPr>
              <a:t>システム</a:t>
            </a:r>
          </a:p>
        </p:txBody>
      </p:sp>
    </p:spTree>
    <p:extLst>
      <p:ext uri="{BB962C8B-B14F-4D97-AF65-F5344CB8AC3E}">
        <p14:creationId xmlns:p14="http://schemas.microsoft.com/office/powerpoint/2010/main" val="3085801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p:bldP spid="32" grpId="0" animBg="1"/>
      <p:bldP spid="33" grpId="0"/>
      <p:bldP spid="38" grpId="0" animBg="1"/>
      <p:bldP spid="39" grpId="0"/>
      <p:bldP spid="40" grpId="0"/>
      <p:bldP spid="3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8D14-1C1A-5686-C2B9-29E2004C7513}"/>
              </a:ext>
            </a:extLst>
          </p:cNvPr>
          <p:cNvSpPr>
            <a:spLocks noGrp="1"/>
          </p:cNvSpPr>
          <p:nvPr>
            <p:ph type="title"/>
          </p:nvPr>
        </p:nvSpPr>
        <p:spPr/>
        <p:txBody>
          <a:bodyPr/>
          <a:lstStyle/>
          <a:p>
            <a:r>
              <a:rPr lang="ja-JP" altLang="en-US"/>
              <a:t>ユーザ</a:t>
            </a:r>
            <a:r>
              <a:rPr lang="en-US" altLang="ja-JP" dirty="0"/>
              <a:t>VM</a:t>
            </a:r>
            <a:r>
              <a:rPr lang="ja-JP" altLang="en-US"/>
              <a:t>内のシステム情報の取得</a:t>
            </a:r>
            <a:endParaRPr lang="en-JP" dirty="0"/>
          </a:p>
        </p:txBody>
      </p:sp>
      <p:sp>
        <p:nvSpPr>
          <p:cNvPr id="3" name="Content Placeholder 2">
            <a:extLst>
              <a:ext uri="{FF2B5EF4-FFF2-40B4-BE49-F238E27FC236}">
                <a16:creationId xmlns:a16="http://schemas.microsoft.com/office/drawing/2014/main" id="{9390917B-DD60-CCF9-C679-DC7C918018ED}"/>
              </a:ext>
            </a:extLst>
          </p:cNvPr>
          <p:cNvSpPr>
            <a:spLocks noGrp="1"/>
          </p:cNvSpPr>
          <p:nvPr>
            <p:ph idx="1"/>
          </p:nvPr>
        </p:nvSpPr>
        <p:spPr/>
        <p:txBody>
          <a:bodyPr/>
          <a:lstStyle/>
          <a:p>
            <a:r>
              <a:rPr lang="ja-JP" altLang="en-US"/>
              <a:t>ユーザ</a:t>
            </a:r>
            <a:r>
              <a:rPr lang="en-US" altLang="ja-JP" dirty="0"/>
              <a:t>VM</a:t>
            </a:r>
            <a:r>
              <a:rPr lang="ja-JP" altLang="en-US"/>
              <a:t>内のシステム情報を柔軟に取得可能</a:t>
            </a:r>
            <a:endParaRPr lang="en-US" altLang="ja-JP" dirty="0"/>
          </a:p>
          <a:p>
            <a:pPr lvl="1"/>
            <a:r>
              <a:rPr lang="ja-JP" altLang="en-US"/>
              <a:t>先行研究ではユーザ</a:t>
            </a:r>
            <a:r>
              <a:rPr lang="en-US" altLang="ja-JP" dirty="0"/>
              <a:t>VM</a:t>
            </a:r>
            <a:r>
              <a:rPr lang="ja-JP" altLang="en-US"/>
              <a:t>から渡されたシステム情報のみを利用可</a:t>
            </a:r>
            <a:endParaRPr lang="en-US" altLang="ja-JP" dirty="0"/>
          </a:p>
          <a:p>
            <a:pPr lvl="1"/>
            <a:r>
              <a:rPr lang="ja-JP" altLang="en-US"/>
              <a:t>システムのメモリ上にある</a:t>
            </a:r>
            <a:r>
              <a:rPr lang="en-US" altLang="ja-JP" dirty="0"/>
              <a:t>OS</a:t>
            </a:r>
            <a:r>
              <a:rPr lang="ja-JP" altLang="en-US"/>
              <a:t>データを解析</a:t>
            </a:r>
            <a:endParaRPr lang="en-US" altLang="ja-JP" dirty="0"/>
          </a:p>
          <a:p>
            <a:pPr lvl="1"/>
            <a:r>
              <a:rPr lang="en-JP" altLang="ja-JP" dirty="0"/>
              <a:t>OS</a:t>
            </a:r>
            <a:r>
              <a:rPr lang="ja-JP" altLang="en-JP"/>
              <a:t>の</a:t>
            </a:r>
            <a:r>
              <a:rPr lang="ja-JP" altLang="en-US"/>
              <a:t>ソースコードを利用して解析プログラムを記述</a:t>
            </a:r>
            <a:endParaRPr lang="en-US" altLang="ja-JP" dirty="0"/>
          </a:p>
          <a:p>
            <a:r>
              <a:rPr lang="en-JP" altLang="ja-JP" dirty="0"/>
              <a:t>P4</a:t>
            </a:r>
            <a:r>
              <a:rPr lang="ja-JP" altLang="en-JP"/>
              <a:t>プログラム</a:t>
            </a:r>
            <a:r>
              <a:rPr lang="ja-JP" altLang="en-US"/>
              <a:t>から解析プログラムを呼び出して利用</a:t>
            </a:r>
            <a:endParaRPr lang="en-US" altLang="ja-JP" dirty="0"/>
          </a:p>
          <a:p>
            <a:pPr lvl="1"/>
            <a:r>
              <a:rPr lang="ja-JP" altLang="en-US"/>
              <a:t>解析プログラムを</a:t>
            </a:r>
            <a:r>
              <a:rPr lang="en-US" altLang="ja-JP" dirty="0"/>
              <a:t>P4</a:t>
            </a:r>
            <a:r>
              <a:rPr lang="ja-JP" altLang="en-US"/>
              <a:t>プログラムの外部関数として定義</a:t>
            </a:r>
            <a:endParaRPr lang="en-US" altLang="ja-JP" dirty="0"/>
          </a:p>
        </p:txBody>
      </p:sp>
      <p:sp>
        <p:nvSpPr>
          <p:cNvPr id="4" name="スライド番号プレースホルダー 3">
            <a:extLst>
              <a:ext uri="{FF2B5EF4-FFF2-40B4-BE49-F238E27FC236}">
                <a16:creationId xmlns:a16="http://schemas.microsoft.com/office/drawing/2014/main" id="{4892A06F-D6B2-8574-7DDE-B90FE62B6B7C}"/>
              </a:ext>
            </a:extLst>
          </p:cNvPr>
          <p:cNvSpPr>
            <a:spLocks noGrp="1"/>
          </p:cNvSpPr>
          <p:nvPr>
            <p:ph type="sldNum" sz="quarter" idx="12"/>
          </p:nvPr>
        </p:nvSpPr>
        <p:spPr/>
        <p:txBody>
          <a:bodyPr/>
          <a:lstStyle/>
          <a:p>
            <a:fld id="{D523BA1F-1494-4A4D-8909-D2B40D23C2F6}" type="slidenum">
              <a:rPr kumimoji="1" lang="ja-JP" altLang="en-US" smtClean="0"/>
              <a:t>8</a:t>
            </a:fld>
            <a:endParaRPr kumimoji="1" lang="ja-JP" altLang="en-US"/>
          </a:p>
        </p:txBody>
      </p:sp>
      <p:sp>
        <p:nvSpPr>
          <p:cNvPr id="5" name="角丸四角形 4">
            <a:extLst>
              <a:ext uri="{FF2B5EF4-FFF2-40B4-BE49-F238E27FC236}">
                <a16:creationId xmlns:a16="http://schemas.microsoft.com/office/drawing/2014/main" id="{1306599E-D6D9-C0D3-5799-3D81558DAACA}"/>
              </a:ext>
            </a:extLst>
          </p:cNvPr>
          <p:cNvSpPr/>
          <p:nvPr/>
        </p:nvSpPr>
        <p:spPr>
          <a:xfrm>
            <a:off x="2085713" y="4441329"/>
            <a:ext cx="8020574" cy="2050628"/>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a:solidFill>
                  <a:schemeClr val="bg1"/>
                </a:solidFill>
              </a:rPr>
              <a:t>ユーザ </a:t>
            </a:r>
            <a:r>
              <a:rPr kumimoji="1" lang="en-US" altLang="ja-JP" dirty="0">
                <a:solidFill>
                  <a:schemeClr val="bg1"/>
                </a:solidFill>
              </a:rPr>
              <a:t>VM</a:t>
            </a:r>
            <a:endParaRPr kumimoji="1" lang="ja-JP" altLang="en-US">
              <a:solidFill>
                <a:schemeClr val="bg1"/>
              </a:solidFill>
            </a:endParaRPr>
          </a:p>
        </p:txBody>
      </p:sp>
      <p:sp>
        <p:nvSpPr>
          <p:cNvPr id="6" name="テキスト ボックス 5">
            <a:extLst>
              <a:ext uri="{FF2B5EF4-FFF2-40B4-BE49-F238E27FC236}">
                <a16:creationId xmlns:a16="http://schemas.microsoft.com/office/drawing/2014/main" id="{7060DBFA-F233-B6DE-63D2-425B1616CE20}"/>
              </a:ext>
            </a:extLst>
          </p:cNvPr>
          <p:cNvSpPr txBox="1"/>
          <p:nvPr/>
        </p:nvSpPr>
        <p:spPr>
          <a:xfrm>
            <a:off x="6658774" y="4479801"/>
            <a:ext cx="595035" cy="584775"/>
          </a:xfrm>
          <a:prstGeom prst="rect">
            <a:avLst/>
          </a:prstGeom>
          <a:noFill/>
        </p:spPr>
        <p:txBody>
          <a:bodyPr wrap="none" rtlCol="0">
            <a:spAutoFit/>
          </a:bodyPr>
          <a:lstStyle/>
          <a:p>
            <a:r>
              <a:rPr kumimoji="1" lang="ja-JP" altLang="en-US" sz="3200"/>
              <a:t>🔐</a:t>
            </a:r>
          </a:p>
        </p:txBody>
      </p:sp>
      <p:sp>
        <p:nvSpPr>
          <p:cNvPr id="7" name="角丸四角形 6">
            <a:extLst>
              <a:ext uri="{FF2B5EF4-FFF2-40B4-BE49-F238E27FC236}">
                <a16:creationId xmlns:a16="http://schemas.microsoft.com/office/drawing/2014/main" id="{7CB77688-F6C2-C852-45BC-4C8AABE1D67D}"/>
              </a:ext>
            </a:extLst>
          </p:cNvPr>
          <p:cNvSpPr/>
          <p:nvPr/>
        </p:nvSpPr>
        <p:spPr>
          <a:xfrm>
            <a:off x="2641600" y="4909848"/>
            <a:ext cx="6181171" cy="574861"/>
          </a:xfrm>
          <a:prstGeom prst="roundRect">
            <a:avLst/>
          </a:prstGeom>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kumimoji="1" lang="ja-JP" altLang="en-US">
                <a:solidFill>
                  <a:schemeClr val="bg1"/>
                </a:solidFill>
              </a:rPr>
              <a:t>システム</a:t>
            </a:r>
          </a:p>
        </p:txBody>
      </p:sp>
      <p:sp>
        <p:nvSpPr>
          <p:cNvPr id="9" name="正方形/長方形 8">
            <a:extLst>
              <a:ext uri="{FF2B5EF4-FFF2-40B4-BE49-F238E27FC236}">
                <a16:creationId xmlns:a16="http://schemas.microsoft.com/office/drawing/2014/main" id="{C51CC199-6194-CC17-1C79-910FBDED05D7}"/>
              </a:ext>
            </a:extLst>
          </p:cNvPr>
          <p:cNvSpPr/>
          <p:nvPr/>
        </p:nvSpPr>
        <p:spPr>
          <a:xfrm>
            <a:off x="5499627" y="5822982"/>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tx1"/>
                </a:solidFill>
              </a:rPr>
              <a:t>解析プログラム</a:t>
            </a:r>
          </a:p>
        </p:txBody>
      </p:sp>
      <p:sp>
        <p:nvSpPr>
          <p:cNvPr id="10" name="テキスト ボックス 9">
            <a:extLst>
              <a:ext uri="{FF2B5EF4-FFF2-40B4-BE49-F238E27FC236}">
                <a16:creationId xmlns:a16="http://schemas.microsoft.com/office/drawing/2014/main" id="{47D288EA-D2A3-C8F8-1129-2E9BFC923326}"/>
              </a:ext>
            </a:extLst>
          </p:cNvPr>
          <p:cNvSpPr txBox="1"/>
          <p:nvPr/>
        </p:nvSpPr>
        <p:spPr>
          <a:xfrm>
            <a:off x="8900949" y="5821539"/>
            <a:ext cx="957164" cy="380762"/>
          </a:xfrm>
          <a:prstGeom prst="rect">
            <a:avLst/>
          </a:prstGeom>
          <a:noFill/>
        </p:spPr>
        <p:txBody>
          <a:bodyPr wrap="square">
            <a:spAutoFit/>
          </a:bodyPr>
          <a:lstStyle/>
          <a:p>
            <a:pPr algn="r"/>
            <a:r>
              <a:rPr kumimoji="1" lang="en-US" altLang="ja-JP" dirty="0">
                <a:solidFill>
                  <a:schemeClr val="bg1"/>
                </a:solidFill>
              </a:rPr>
              <a:t>VMPL0</a:t>
            </a:r>
            <a:endParaRPr kumimoji="1" lang="ja-JP" altLang="en-US">
              <a:solidFill>
                <a:schemeClr val="bg1"/>
              </a:solidFill>
            </a:endParaRPr>
          </a:p>
        </p:txBody>
      </p:sp>
      <p:cxnSp>
        <p:nvCxnSpPr>
          <p:cNvPr id="12" name="直線コネクタ 11">
            <a:extLst>
              <a:ext uri="{FF2B5EF4-FFF2-40B4-BE49-F238E27FC236}">
                <a16:creationId xmlns:a16="http://schemas.microsoft.com/office/drawing/2014/main" id="{72A4D746-E0B4-8E25-2D6A-A0810CB4B3D2}"/>
              </a:ext>
            </a:extLst>
          </p:cNvPr>
          <p:cNvCxnSpPr>
            <a:cxnSpLocks/>
          </p:cNvCxnSpPr>
          <p:nvPr/>
        </p:nvCxnSpPr>
        <p:spPr>
          <a:xfrm>
            <a:off x="2432069" y="5573267"/>
            <a:ext cx="7275779"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4" name="テキスト ボックス 13">
            <a:extLst>
              <a:ext uri="{FF2B5EF4-FFF2-40B4-BE49-F238E27FC236}">
                <a16:creationId xmlns:a16="http://schemas.microsoft.com/office/drawing/2014/main" id="{EDCC5194-4DDB-B79F-0992-78750DCC0D01}"/>
              </a:ext>
            </a:extLst>
          </p:cNvPr>
          <p:cNvSpPr txBox="1"/>
          <p:nvPr/>
        </p:nvSpPr>
        <p:spPr>
          <a:xfrm>
            <a:off x="8900949" y="4951576"/>
            <a:ext cx="957164" cy="380762"/>
          </a:xfrm>
          <a:prstGeom prst="rect">
            <a:avLst/>
          </a:prstGeom>
          <a:noFill/>
        </p:spPr>
        <p:txBody>
          <a:bodyPr wrap="square">
            <a:spAutoFit/>
          </a:bodyPr>
          <a:lstStyle/>
          <a:p>
            <a:pPr algn="r"/>
            <a:r>
              <a:rPr kumimoji="1" lang="en-US" altLang="ja-JP" dirty="0">
                <a:solidFill>
                  <a:schemeClr val="bg1"/>
                </a:solidFill>
              </a:rPr>
              <a:t>VMPL2</a:t>
            </a:r>
            <a:endParaRPr kumimoji="1" lang="ja-JP" altLang="en-US">
              <a:solidFill>
                <a:schemeClr val="bg1"/>
              </a:solidFill>
            </a:endParaRPr>
          </a:p>
        </p:txBody>
      </p:sp>
      <p:sp>
        <p:nvSpPr>
          <p:cNvPr id="20" name="下矢印 19">
            <a:extLst>
              <a:ext uri="{FF2B5EF4-FFF2-40B4-BE49-F238E27FC236}">
                <a16:creationId xmlns:a16="http://schemas.microsoft.com/office/drawing/2014/main" id="{62592E5E-3D34-227A-657F-455DD205AB2B}"/>
              </a:ext>
            </a:extLst>
          </p:cNvPr>
          <p:cNvSpPr/>
          <p:nvPr/>
        </p:nvSpPr>
        <p:spPr>
          <a:xfrm>
            <a:off x="6331618" y="5292998"/>
            <a:ext cx="313099" cy="527720"/>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1" name="正方形/長方形 20">
            <a:extLst>
              <a:ext uri="{FF2B5EF4-FFF2-40B4-BE49-F238E27FC236}">
                <a16:creationId xmlns:a16="http://schemas.microsoft.com/office/drawing/2014/main" id="{348EA3D9-1396-C968-3344-1DD7B4425F98}"/>
              </a:ext>
            </a:extLst>
          </p:cNvPr>
          <p:cNvSpPr/>
          <p:nvPr/>
        </p:nvSpPr>
        <p:spPr>
          <a:xfrm>
            <a:off x="3179861" y="5039254"/>
            <a:ext cx="4073948" cy="31604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OS</a:t>
            </a:r>
            <a:r>
              <a:rPr kumimoji="1" lang="ja-JP" altLang="en-US">
                <a:solidFill>
                  <a:schemeClr val="tx1"/>
                </a:solidFill>
              </a:rPr>
              <a:t>データ</a:t>
            </a:r>
          </a:p>
        </p:txBody>
      </p:sp>
      <p:sp>
        <p:nvSpPr>
          <p:cNvPr id="16" name="正方形/長方形 15">
            <a:extLst>
              <a:ext uri="{FF2B5EF4-FFF2-40B4-BE49-F238E27FC236}">
                <a16:creationId xmlns:a16="http://schemas.microsoft.com/office/drawing/2014/main" id="{ADDAB826-489B-949D-1914-E65437AFC5F7}"/>
              </a:ext>
            </a:extLst>
          </p:cNvPr>
          <p:cNvSpPr/>
          <p:nvPr/>
        </p:nvSpPr>
        <p:spPr>
          <a:xfrm>
            <a:off x="3134757" y="5822982"/>
            <a:ext cx="1837189" cy="31878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P4</a:t>
            </a:r>
            <a:r>
              <a:rPr kumimoji="1" lang="ja-JP" altLang="en-US">
                <a:solidFill>
                  <a:schemeClr val="tx1"/>
                </a:solidFill>
              </a:rPr>
              <a:t>プログラム</a:t>
            </a:r>
          </a:p>
        </p:txBody>
      </p:sp>
      <p:sp>
        <p:nvSpPr>
          <p:cNvPr id="11" name="下矢印 10">
            <a:extLst>
              <a:ext uri="{FF2B5EF4-FFF2-40B4-BE49-F238E27FC236}">
                <a16:creationId xmlns:a16="http://schemas.microsoft.com/office/drawing/2014/main" id="{A6515C04-D618-E3BF-4EC4-2FCB19091AE3}"/>
              </a:ext>
            </a:extLst>
          </p:cNvPr>
          <p:cNvSpPr/>
          <p:nvPr/>
        </p:nvSpPr>
        <p:spPr>
          <a:xfrm rot="16200000" flipV="1">
            <a:off x="5079235" y="5722346"/>
            <a:ext cx="313099" cy="527680"/>
          </a:xfrm>
          <a:prstGeom prst="down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Tree>
    <p:extLst>
      <p:ext uri="{BB962C8B-B14F-4D97-AF65-F5344CB8AC3E}">
        <p14:creationId xmlns:p14="http://schemas.microsoft.com/office/powerpoint/2010/main" val="117431193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rgbClr val="FF0000"/>
          </a:solidFill>
        </a:ln>
      </a:spPr>
      <a:bodyPr rtlCol="0" anchor="ctr"/>
      <a:lstStyle>
        <a:defPPr algn="ctr">
          <a:defRPr>
            <a:solidFill>
              <a:srgbClr val="FF0000"/>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13422</TotalTime>
  <Words>1451</Words>
  <Application>Microsoft Macintosh PowerPoint</Application>
  <PresentationFormat>ワイド画面</PresentationFormat>
  <Paragraphs>280</Paragraphs>
  <Slides>17</Slides>
  <Notes>9</Notes>
  <HiddenSlides>1</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17</vt:i4>
      </vt:variant>
    </vt:vector>
  </HeadingPairs>
  <TitlesOfParts>
    <vt:vector size="22" baseType="lpstr">
      <vt:lpstr>Yu Gothic</vt:lpstr>
      <vt:lpstr>Yu Gothic</vt:lpstr>
      <vt:lpstr>Yu Gothic Medium</vt:lpstr>
      <vt:lpstr>Arial</vt:lpstr>
      <vt:lpstr>Office テーマ</vt:lpstr>
      <vt:lpstr>AMD SEV-SNPのVMPLによる P4プログラムの軽量な隔離実行</vt:lpstr>
      <vt:lpstr>仮想P4スイッチ</vt:lpstr>
      <vt:lpstr>ユーザによるP4プログラムの利用</vt:lpstr>
      <vt:lpstr>クラウドの仮想P4スイッチにおける課題</vt:lpstr>
      <vt:lpstr>先行研究：P4 Shield [岩井+, CSEC研’24]</vt:lpstr>
      <vt:lpstr>提案：Parasite-P4</vt:lpstr>
      <vt:lpstr>P4プログラム実行の流れ</vt:lpstr>
      <vt:lpstr>仮想スイッチとP4プログラムの通信</vt:lpstr>
      <vt:lpstr>ユーザVM内のシステム情報の取得</vt:lpstr>
      <vt:lpstr>Parasite-P4における安全性</vt:lpstr>
      <vt:lpstr>eBPFによるP4プログラムの安全な実行</vt:lpstr>
      <vt:lpstr>ヘルパー関数を用いたメモリアクセス</vt:lpstr>
      <vt:lpstr>実験</vt:lpstr>
      <vt:lpstr>実験１：動作確認</vt:lpstr>
      <vt:lpstr>実験２：性能測定</vt:lpstr>
      <vt:lpstr>まとめ</vt:lpstr>
      <vt:lpstr>関連研究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MURAKAMI Kazuma</dc:creator>
  <cp:lastModifiedBy>MURAKAMI Kazuma</cp:lastModifiedBy>
  <cp:revision>48</cp:revision>
  <dcterms:created xsi:type="dcterms:W3CDTF">2025-10-16T06:43:59Z</dcterms:created>
  <dcterms:modified xsi:type="dcterms:W3CDTF">2025-10-29T02:09:20Z</dcterms:modified>
</cp:coreProperties>
</file>