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60" r:id="rId4"/>
    <p:sldId id="261" r:id="rId5"/>
    <p:sldId id="262" r:id="rId6"/>
    <p:sldId id="263" r:id="rId7"/>
    <p:sldId id="291" r:id="rId8"/>
    <p:sldId id="264" r:id="rId9"/>
    <p:sldId id="276" r:id="rId10"/>
    <p:sldId id="277" r:id="rId11"/>
    <p:sldId id="292" r:id="rId12"/>
    <p:sldId id="290" r:id="rId13"/>
    <p:sldId id="265" r:id="rId14"/>
    <p:sldId id="289" r:id="rId15"/>
    <p:sldId id="286" r:id="rId16"/>
    <p:sldId id="280" r:id="rId17"/>
    <p:sldId id="284" r:id="rId18"/>
    <p:sldId id="288" r:id="rId19"/>
    <p:sldId id="273" r:id="rId20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69B"/>
    <a:srgbClr val="C2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9"/>
    <p:restoredTop sz="78716"/>
  </p:normalViewPr>
  <p:slideViewPr>
    <p:cSldViewPr snapToGrid="0" snapToObjects="1">
      <p:cViewPr varScale="1">
        <p:scale>
          <a:sx n="100" d="100"/>
          <a:sy n="100" d="100"/>
        </p:scale>
        <p:origin x="32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60" d="100"/>
          <a:sy n="160" d="100"/>
        </p:scale>
        <p:origin x="1632" y="-16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SEV-tracker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Upload</c:v>
                </c:pt>
                <c:pt idx="1">
                  <c:v>Boot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0.59</c:v>
                </c:pt>
                <c:pt idx="1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4-3043-8F14-32150B65FA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KVM+Linux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Upload</c:v>
                </c:pt>
                <c:pt idx="1">
                  <c:v>Boot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28.7</c:v>
                </c:pt>
                <c:pt idx="1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4-3043-8F14-32150B65F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350655"/>
        <c:axId val="657352367"/>
      </c:barChart>
      <c:catAx>
        <c:axId val="6573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57352367"/>
        <c:crosses val="autoZero"/>
        <c:auto val="1"/>
        <c:lblAlgn val="ctr"/>
        <c:lblOffset val="100"/>
        <c:noMultiLvlLbl val="0"/>
      </c:catAx>
      <c:valAx>
        <c:axId val="65735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573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9345238095238093"/>
          <c:y val="0.13311291062284036"/>
          <c:w val="0.26867071303587053"/>
          <c:h val="0.2343093660200450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SEV-tracker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0.49</c:v>
                </c:pt>
                <c:pt idx="1">
                  <c:v>0.98</c:v>
                </c:pt>
                <c:pt idx="2">
                  <c:v>1.95</c:v>
                </c:pt>
                <c:pt idx="3">
                  <c:v>3.91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113.4</c:v>
                </c:pt>
                <c:pt idx="1">
                  <c:v>102.9</c:v>
                </c:pt>
                <c:pt idx="2">
                  <c:v>99.4</c:v>
                </c:pt>
                <c:pt idx="3">
                  <c:v>84.2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CE-2042-98FF-7148C2BC6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KVM+Linux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0.49</c:v>
                </c:pt>
                <c:pt idx="1">
                  <c:v>0.98</c:v>
                </c:pt>
                <c:pt idx="2">
                  <c:v>1.95</c:v>
                </c:pt>
                <c:pt idx="3">
                  <c:v>3.91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32.700000000000003</c:v>
                </c:pt>
                <c:pt idx="2">
                  <c:v>31.1</c:v>
                </c:pt>
                <c:pt idx="3">
                  <c:v>29.2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CE-2042-98FF-7148C2BC6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972767"/>
        <c:axId val="1081980799"/>
      </c:scatterChart>
      <c:valAx>
        <c:axId val="1081972767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access per</a:t>
                </a:r>
                <a:r>
                  <a:rPr lang="en-US" baseline="0" dirty="0"/>
                  <a:t> page (KB)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81980799"/>
        <c:crosses val="autoZero"/>
        <c:crossBetween val="midCat"/>
      </c:valAx>
      <c:valAx>
        <c:axId val="1081980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</a:t>
                </a:r>
                <a:r>
                  <a:rPr lang="en-US" baseline="0" dirty="0"/>
                  <a:t> (req/s)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81972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SEV-tracker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0.49</c:v>
                </c:pt>
                <c:pt idx="1">
                  <c:v>0.98</c:v>
                </c:pt>
                <c:pt idx="2">
                  <c:v>1.95</c:v>
                </c:pt>
                <c:pt idx="3">
                  <c:v>3.91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68.400000000000006</c:v>
                </c:pt>
                <c:pt idx="1">
                  <c:v>59</c:v>
                </c:pt>
                <c:pt idx="2">
                  <c:v>55.9</c:v>
                </c:pt>
                <c:pt idx="3">
                  <c:v>44.5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CE-2042-98FF-7148C2BC6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KVM+Linux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0.49</c:v>
                </c:pt>
                <c:pt idx="1">
                  <c:v>0.98</c:v>
                </c:pt>
                <c:pt idx="2">
                  <c:v>1.95</c:v>
                </c:pt>
                <c:pt idx="3">
                  <c:v>3.91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0.73</c:v>
                </c:pt>
                <c:pt idx="1">
                  <c:v>0.72</c:v>
                </c:pt>
                <c:pt idx="2">
                  <c:v>0.73</c:v>
                </c:pt>
                <c:pt idx="3">
                  <c:v>0.73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CE-2042-98FF-7148C2BC6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972767"/>
        <c:axId val="1081980799"/>
      </c:scatterChart>
      <c:valAx>
        <c:axId val="1081972767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access per</a:t>
                </a:r>
                <a:r>
                  <a:rPr lang="en-US" baseline="0" dirty="0"/>
                  <a:t> page (KB)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81980799"/>
        <c:crosses val="autoZero"/>
        <c:crossBetween val="midCat"/>
      </c:valAx>
      <c:valAx>
        <c:axId val="1081980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</a:t>
                </a:r>
                <a:r>
                  <a:rPr lang="en-US" baseline="0" dirty="0"/>
                  <a:t> (req/s)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0819727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Kenichi Kourai from Kyushu Institute of Technology.</a:t>
            </a:r>
          </a:p>
          <a:p>
            <a:r>
              <a:rPr kumimoji="1" lang="en-US" altLang="ja-JP" dirty="0"/>
              <a:t>I’m </a:t>
            </a:r>
            <a:r>
              <a:rPr kumimoji="1" lang="en-US" altLang="ja-JP" dirty="0" err="1"/>
              <a:t>gonna</a:t>
            </a:r>
            <a:r>
              <a:rPr kumimoji="1" lang="en-US" altLang="ja-JP" dirty="0"/>
              <a:t> talk about </a:t>
            </a:r>
            <a:r>
              <a:rPr lang="en-US" sz="1200" dirty="0"/>
              <a:t>Secure Privacy Control inside Clouds with AMD SEV and Nested Virtualization.</a:t>
            </a:r>
          </a:p>
          <a:p>
            <a:r>
              <a:rPr kumimoji="1" lang="en-US" altLang="ja-JP" dirty="0"/>
              <a:t>This is joint work with my students.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SEV-tracker runs a user VM inside a cloud VM by using nested virtualization.</a:t>
            </a:r>
          </a:p>
          <a:p>
            <a:r>
              <a:rPr lang="en-US" dirty="0"/>
              <a:t>This degrades the performance of a cloud service running the user VM.</a:t>
            </a:r>
          </a:p>
          <a:p>
            <a:r>
              <a:rPr lang="en-US" dirty="0"/>
              <a:t>In addition to the virtualization overhead of the user VM, a cloud service suffers from that of the cloud VM.</a:t>
            </a:r>
          </a:p>
          <a:p>
            <a:endParaRPr lang="en-US" dirty="0"/>
          </a:p>
          <a:p>
            <a:r>
              <a:rPr lang="en-US" dirty="0"/>
              <a:t>To mitigate this overhead, our system uses a lightweight hypervisor as a user hypervisor.</a:t>
            </a:r>
          </a:p>
          <a:p>
            <a:r>
              <a:rPr lang="en-US" dirty="0"/>
              <a:t>Since the user hypervisor is specialized to monitor only one cloud service, it provides functionalities required to run only one VM.</a:t>
            </a:r>
          </a:p>
          <a:p>
            <a:r>
              <a:rPr lang="en-US" dirty="0"/>
              <a:t>In addition, the user hypervisor virtualizes only part of network devices that are required to track and control data 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6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77AC-D55A-D72D-A535-784586CD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F9832-390C-8C5D-4ACC-1D99EE338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B2006-10A4-B8EF-8BE6-7003717C3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Furthermore, SEV-tracker runs a </a:t>
            </a:r>
            <a:r>
              <a:rPr lang="en-US" dirty="0" err="1"/>
              <a:t>unikernel</a:t>
            </a:r>
            <a:r>
              <a:rPr lang="en-US" dirty="0"/>
              <a:t> as a cloud service in a user VM.</a:t>
            </a:r>
          </a:p>
          <a:p>
            <a:r>
              <a:rPr lang="en-US" dirty="0"/>
              <a:t>A </a:t>
            </a:r>
            <a:r>
              <a:rPr lang="en-US" dirty="0" err="1"/>
              <a:t>unikernel</a:t>
            </a:r>
            <a:r>
              <a:rPr lang="en-US" dirty="0"/>
              <a:t> is a specialized appliance constructed using a lightweight library operating system.</a:t>
            </a:r>
          </a:p>
          <a:p>
            <a:r>
              <a:rPr lang="en-US" dirty="0"/>
              <a:t>A library OS links only necessary OS functionalities provided as libraries to an application.</a:t>
            </a:r>
          </a:p>
          <a:p>
            <a:endParaRPr lang="en-US" dirty="0"/>
          </a:p>
          <a:p>
            <a:r>
              <a:rPr lang="en-US" dirty="0"/>
              <a:t>A library OS eliminates the overhead of the general-purpose OS.</a:t>
            </a:r>
          </a:p>
          <a:p>
            <a:r>
              <a:rPr lang="en-US" dirty="0"/>
              <a:t>It reduces the boot time and requires less memory.</a:t>
            </a:r>
          </a:p>
          <a:p>
            <a:r>
              <a:rPr lang="en-US" dirty="0"/>
              <a:t>This is suitable for our usage of running a cloud service per user.</a:t>
            </a:r>
          </a:p>
          <a:p>
            <a:r>
              <a:rPr lang="en-US" dirty="0"/>
              <a:t>Using a </a:t>
            </a:r>
            <a:r>
              <a:rPr lang="en-US" dirty="0" err="1"/>
              <a:t>unikernel</a:t>
            </a:r>
            <a:r>
              <a:rPr lang="en-US" dirty="0"/>
              <a:t> makes the overhead of a user VM close to that of an OS process.</a:t>
            </a:r>
          </a:p>
          <a:p>
            <a:r>
              <a:rPr lang="en-US" dirty="0"/>
              <a:t>As such, SEV-tracker is expected to achieve the performance between single-level virtualization and fully nested virtualization.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FE1E9-BCA6-D608-0000-BC7FA44D0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07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deploy a cloud service in SEV-tracker, the user first uploads the disk image of a user hypervisor to a cloud server.</a:t>
            </a:r>
          </a:p>
          <a:p>
            <a:r>
              <a:rPr lang="en-US" dirty="0"/>
              <a:t>The disk image contains a user hypervisor and a UEFI shell script.</a:t>
            </a:r>
          </a:p>
          <a:p>
            <a:r>
              <a:rPr lang="en-US" dirty="0"/>
              <a:t>If the cloud service accesses other services, the cloud server forwards the disk image to other servers recursively.</a:t>
            </a:r>
          </a:p>
          <a:p>
            <a:endParaRPr lang="en-US" dirty="0"/>
          </a:p>
          <a:p>
            <a:r>
              <a:rPr lang="en-US" dirty="0"/>
              <a:t>Next, to boot a per-user cloud service, the cloud creates a cloud VM and runs UEFI BIOS.</a:t>
            </a:r>
          </a:p>
          <a:p>
            <a:r>
              <a:rPr lang="en-US" dirty="0"/>
              <a:t>When the BIOS executes the UEFI shell, the shell executes the shell script contained in the user's disk image, and the shell script boots a user hypervisor.</a:t>
            </a:r>
          </a:p>
          <a:p>
            <a:r>
              <a:rPr lang="en-US" dirty="0"/>
              <a:t>Then, the user hypervisor creates a user VM and runs a cloud service contained in the cloud's disk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44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enable users to track and control data flow, SEV-tracker monitors all the communications of a cloud service.</a:t>
            </a:r>
          </a:p>
          <a:p>
            <a:r>
              <a:rPr lang="en-US" dirty="0"/>
              <a:t>Whenever a cloud service in a user VM sends or receives a network packet, the user hypervisor captures and analyzes it.</a:t>
            </a:r>
          </a:p>
          <a:p>
            <a:r>
              <a:rPr lang="en-US" dirty="0"/>
              <a:t>If that communication is not permitted by the user's policy, the user hypervisor discards that packet.</a:t>
            </a:r>
          </a:p>
          <a:p>
            <a:r>
              <a:rPr lang="en-US" dirty="0"/>
              <a:t>Then, it sends a communication log to a user's log server in the cloud.</a:t>
            </a:r>
          </a:p>
          <a:p>
            <a:endParaRPr lang="en-US" dirty="0"/>
          </a:p>
          <a:p>
            <a:r>
              <a:rPr lang="en-US" dirty="0"/>
              <a:t>To protect communication logs in a cloud, SEV-tracker runs a user's log server in a VM protected by SEV.</a:t>
            </a:r>
          </a:p>
          <a:p>
            <a:r>
              <a:rPr lang="en-US" dirty="0"/>
              <a:t>The communication between a user hypervisor and the log server is encrypted.</a:t>
            </a:r>
          </a:p>
          <a:p>
            <a:r>
              <a:rPr lang="en-US" dirty="0"/>
              <a:t>Its integrity is also checked using message authentication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8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SEV-tracker visualizes the communication logs and shows data flow inside clouds to the user intuitively.</a:t>
            </a:r>
          </a:p>
          <a:p>
            <a:r>
              <a:rPr lang="en-US" dirty="0"/>
              <a:t>It re-constructs packets from communication logs so that existing visualization tools can analyze communications.</a:t>
            </a:r>
          </a:p>
          <a:p>
            <a:endParaRPr lang="en-US" dirty="0"/>
          </a:p>
          <a:p>
            <a:r>
              <a:rPr lang="en-US" dirty="0"/>
              <a:t>SEV-tracker supports three modes of data-flow visualization.</a:t>
            </a:r>
          </a:p>
          <a:p>
            <a:r>
              <a:rPr lang="en-US" dirty="0"/>
              <a:t>It can visualize communication logs after the user finishes using cloud services.</a:t>
            </a:r>
          </a:p>
          <a:p>
            <a:r>
              <a:rPr lang="en-US" dirty="0"/>
              <a:t>Using this mode, the user can grasp the overview of the communication.</a:t>
            </a:r>
          </a:p>
          <a:p>
            <a:r>
              <a:rPr lang="en-US" dirty="0"/>
              <a:t>If SEV-tracker shows communication information one by one, the user can grasp the data flow of the cloud services more easily.</a:t>
            </a:r>
          </a:p>
          <a:p>
            <a:r>
              <a:rPr lang="en-US" dirty="0"/>
              <a:t>In addition, SEV-tracker can periodically collect communication logs from log servers and visualize them.</a:t>
            </a:r>
          </a:p>
          <a:p>
            <a:r>
              <a:rPr lang="en-US" dirty="0"/>
              <a:t>This allows the user to grasp data flow in near real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55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 several experiments to examine the effectiveness of SEV-tracker.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confirmed whether the user could easily grasp data flow in a cloud by visualization.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we inspected the performance of SEV-tracker.</a:t>
            </a:r>
          </a:p>
          <a:p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cloud servers, we used two hosts described in this table.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created one cloud VM per host and ran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BitVisor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user hypervisor.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created one user VM in a cloud VM and ran </a:t>
            </a:r>
            <a:r>
              <a:rPr kumimoji="1"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Unikraft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guest OS.</a:t>
            </a:r>
          </a:p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comparison, we ran KVM as a user hypervisor in a cloud VM and Linux as a guest OS in a user VM.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84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SEV-tracker, we ran the cloud service on the two hosts.</a:t>
            </a:r>
          </a:p>
          <a:p>
            <a:r>
              <a:rPr lang="en-US" dirty="0"/>
              <a:t>As illustrated in the left-hand side figure, the two cloud services communicated with each other.</a:t>
            </a:r>
          </a:p>
          <a:p>
            <a:r>
              <a:rPr lang="en-US" dirty="0"/>
              <a:t>The user accessed cloud service 1 on host 1.</a:t>
            </a:r>
          </a:p>
          <a:p>
            <a:r>
              <a:rPr lang="en-US" dirty="0"/>
              <a:t>Cloud service 1 first accessed a DNS server and then accessed cloud service 2 on host 2.</a:t>
            </a:r>
          </a:p>
          <a:p>
            <a:r>
              <a:rPr lang="en-US" dirty="0"/>
              <a:t>Cloud service 2 accessed an external service.</a:t>
            </a:r>
          </a:p>
          <a:p>
            <a:r>
              <a:rPr lang="en-US" dirty="0"/>
              <a:t>We assumed that this communication was unintended.</a:t>
            </a:r>
          </a:p>
          <a:p>
            <a:endParaRPr lang="en-US" dirty="0"/>
          </a:p>
          <a:p>
            <a:r>
              <a:rPr lang="en-US" dirty="0"/>
              <a:t>The right-hand side figure shows the visualized data flow of the cloud services.</a:t>
            </a:r>
          </a:p>
          <a:p>
            <a:r>
              <a:rPr lang="en-US" dirty="0"/>
              <a:t>We confirmed that the obtained data flow matched the actual data flow.</a:t>
            </a:r>
          </a:p>
          <a:p>
            <a:r>
              <a:rPr lang="en-US" dirty="0"/>
              <a:t>Using this data flow, the user could detect illegal communication with the external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0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We measured the time to deploy a cloud service.</a:t>
            </a:r>
          </a:p>
          <a:p>
            <a:r>
              <a:rPr lang="en-JP" dirty="0"/>
              <a:t>First, a user uploaded his disk image to a cloud.</a:t>
            </a:r>
          </a:p>
          <a:p>
            <a:r>
              <a:rPr lang="en-JP" dirty="0"/>
              <a:t>Next, a cloud VM is created and a user hypervisor is booted in it.</a:t>
            </a:r>
          </a:p>
          <a:p>
            <a:r>
              <a:rPr lang="en-JP" dirty="0"/>
              <a:t>Then, it creates a user VM and a cloud service with the library OS is booted.</a:t>
            </a:r>
          </a:p>
          <a:p>
            <a:endParaRPr lang="en-JP" dirty="0"/>
          </a:p>
          <a:p>
            <a:r>
              <a:rPr lang="en-JP" dirty="0"/>
              <a:t>As shown in the left-hand side figure, SEV-tracker was 22x faster than the combination of KVM and Linux.</a:t>
            </a:r>
          </a:p>
          <a:p>
            <a:r>
              <a:rPr lang="en-JP" dirty="0"/>
              <a:t>The upload time was 49x shorter because the size of the disk image was 328x smaller.</a:t>
            </a:r>
          </a:p>
          <a:p>
            <a:r>
              <a:rPr lang="en-JP" dirty="0"/>
              <a:t>The boot time was 18x shorter.</a:t>
            </a:r>
          </a:p>
          <a:p>
            <a:r>
              <a:rPr lang="en-JP" dirty="0"/>
              <a:t>The right-hand side figure is the video of the boot process of a cloud service.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98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measured the performance of cloud services using SEV-tracker.</a:t>
            </a:r>
          </a:p>
          <a:p>
            <a:r>
              <a:rPr lang="en-US" dirty="0"/>
              <a:t>We used two cloud services.</a:t>
            </a:r>
          </a:p>
          <a:p>
            <a:r>
              <a:rPr lang="en-US" dirty="0"/>
              <a:t>One simulated big data analysis, which allocated 100 MB of memory per request and accessed it.</a:t>
            </a:r>
          </a:p>
          <a:p>
            <a:r>
              <a:rPr lang="en-US" dirty="0"/>
              <a:t>The other simulated an in-memory database, which allocated 250 MB of memory at boot time and accessed it.</a:t>
            </a:r>
          </a:p>
          <a:p>
            <a:endParaRPr lang="en-US" dirty="0"/>
          </a:p>
          <a:p>
            <a:r>
              <a:rPr lang="en-US" dirty="0"/>
              <a:t>These two figures show the throughput of the services when we changed the data size accessed per page.</a:t>
            </a:r>
          </a:p>
          <a:p>
            <a:r>
              <a:rPr lang="en-US" dirty="0"/>
              <a:t>SEV-tracker always outperformed the combination of KVM and Linux.</a:t>
            </a:r>
          </a:p>
          <a:p>
            <a:r>
              <a:rPr lang="en-US" dirty="0"/>
              <a:t>This is because Linux caused frequent swaps due to memory pressure.</a:t>
            </a:r>
          </a:p>
          <a:p>
            <a:r>
              <a:rPr lang="en-US" dirty="0"/>
              <a:t>It needed more memory than </a:t>
            </a:r>
            <a:r>
              <a:rPr lang="en-US" dirty="0" err="1"/>
              <a:t>unikernel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837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we proposed SEV-tracker for enabling secure privacy control inside clouds.</a:t>
            </a:r>
          </a:p>
          <a:p>
            <a:r>
              <a:rPr lang="en-US" dirty="0"/>
              <a:t>SEV-tracker injects a user hypervisor into an SEV-enabled cloud VM and allows the user to securely track and control the data flow of a cloud service.</a:t>
            </a:r>
          </a:p>
          <a:p>
            <a:r>
              <a:rPr lang="en-US" dirty="0"/>
              <a:t>To mitigate the overhead of nested virtualization, SEV-tracker uses a lightweight hypervisor and </a:t>
            </a:r>
            <a:r>
              <a:rPr lang="en-US" dirty="0" err="1"/>
              <a:t>unikernel</a:t>
            </a:r>
            <a:r>
              <a:rPr lang="en-US" dirty="0"/>
              <a:t> for running cloud services.</a:t>
            </a:r>
          </a:p>
          <a:p>
            <a:r>
              <a:rPr lang="en-US" dirty="0"/>
              <a:t>We showed that SEV-tracker outperformed the general-purpose hypervisor and guest OS.</a:t>
            </a:r>
          </a:p>
          <a:p>
            <a:endParaRPr lang="en-US" dirty="0"/>
          </a:p>
          <a:p>
            <a:r>
              <a:rPr lang="en-US" dirty="0"/>
              <a:t>One of our future work is to examine service performance using SEV-enabled VMs.</a:t>
            </a:r>
          </a:p>
          <a:p>
            <a:r>
              <a:rPr lang="en-US" dirty="0"/>
              <a:t>Then, we are planning to run various microservices and </a:t>
            </a:r>
            <a:r>
              <a:rPr lang="en-US" dirty="0" err="1"/>
              <a:t>multicloud</a:t>
            </a:r>
            <a:r>
              <a:rPr lang="en-US" dirty="0"/>
              <a:t> services and track and control their data 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33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public clouds deal with a huge amount of personal data in various services provided to users.</a:t>
            </a:r>
          </a:p>
          <a:p>
            <a:r>
              <a:rPr lang="en-US" dirty="0"/>
              <a:t>An example of personal data is information that can identify and distinguish individuals.</a:t>
            </a:r>
          </a:p>
          <a:p>
            <a:r>
              <a:rPr lang="en-US" dirty="0"/>
              <a:t>To protect personal data, regulations such as GDPR have been established and clouds should obey such regulations.</a:t>
            </a:r>
          </a:p>
          <a:p>
            <a:endParaRPr lang="en-US" dirty="0"/>
          </a:p>
          <a:p>
            <a:r>
              <a:rPr lang="en-US" dirty="0"/>
              <a:t>Nevertheless, the leaks of personal data have become a significant concern of cloud users.</a:t>
            </a:r>
          </a:p>
          <a:p>
            <a:r>
              <a:rPr lang="en-US" dirty="0"/>
              <a:t>For example, information on more than a hundred million customers leaked out from Capital One in 2019 due to the misconfiguration of a web application firewall.</a:t>
            </a:r>
          </a:p>
          <a:p>
            <a:r>
              <a:rPr lang="en-US" dirty="0"/>
              <a:t>It is not easy to prevent the leaks of personal data because that happens unexpectedly even if clouds make great efforts to protect personal data.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96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factors for increasing information leakage is that clouds provide more and more complex services.</a:t>
            </a:r>
          </a:p>
          <a:p>
            <a:r>
              <a:rPr lang="en-US" dirty="0"/>
              <a:t>In clouds, it is common to coordinate multiple services in a microservices architecture.</a:t>
            </a:r>
          </a:p>
          <a:p>
            <a:r>
              <a:rPr lang="en-US" dirty="0"/>
              <a:t>Microservices are a method of developing software by dividing one large service into multiple small services.</a:t>
            </a:r>
          </a:p>
          <a:p>
            <a:r>
              <a:rPr lang="en-US" dirty="0"/>
              <a:t>Furthermore, one cloud service can use several services provided by multiple clouds.</a:t>
            </a:r>
          </a:p>
          <a:p>
            <a:endParaRPr lang="en-JP" dirty="0"/>
          </a:p>
          <a:p>
            <a:r>
              <a:rPr lang="en-US" dirty="0"/>
              <a:t>In such clouds, personal data is distributed to various services.</a:t>
            </a:r>
          </a:p>
          <a:p>
            <a:r>
              <a:rPr lang="en-US" dirty="0"/>
              <a:t>Since a microservices architecture handles requests by exchanging data, personal data can also be transferred to multiple microservices.</a:t>
            </a:r>
          </a:p>
          <a:p>
            <a:r>
              <a:rPr lang="en-US" dirty="0"/>
              <a:t>In the </a:t>
            </a:r>
            <a:r>
              <a:rPr lang="en-US" dirty="0" err="1"/>
              <a:t>multicloud</a:t>
            </a:r>
            <a:r>
              <a:rPr lang="en-US" dirty="0"/>
              <a:t> deployment, personal data is transferred not only within a cloud but also across clouds.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24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public clouds, the detailed flow of personal data that cloud services deal with is basically not disclosed to the users.</a:t>
            </a:r>
          </a:p>
          <a:p>
            <a:r>
              <a:rPr lang="en-US" dirty="0"/>
              <a:t>Usually, users cannot know to which cloud services their personal data is transferred.</a:t>
            </a:r>
          </a:p>
          <a:p>
            <a:r>
              <a:rPr lang="en-US" dirty="0"/>
              <a:t>They often cannot determine in which data centers their personal data is stored around the world.</a:t>
            </a:r>
          </a:p>
          <a:p>
            <a:r>
              <a:rPr lang="en-US" dirty="0"/>
              <a:t>It is more difficult to control the flow of personal data.</a:t>
            </a:r>
          </a:p>
          <a:p>
            <a:endParaRPr lang="en-US" dirty="0"/>
          </a:p>
          <a:p>
            <a:r>
              <a:rPr lang="en-US" dirty="0"/>
              <a:t>Private clouds can be used to protect personal data.</a:t>
            </a:r>
          </a:p>
          <a:p>
            <a:r>
              <a:rPr lang="en-US" dirty="0"/>
              <a:t>They can limit the flow of personal data to within one organization, country, or region.</a:t>
            </a:r>
          </a:p>
          <a:p>
            <a:r>
              <a:rPr lang="en-US" dirty="0"/>
              <a:t>However, they inherently increase costs, compared to public clouds.</a:t>
            </a:r>
          </a:p>
          <a:p>
            <a:r>
              <a:rPr lang="en-US" dirty="0"/>
              <a:t>In addition, users cannot confirm whether the flow of personal data is actually restricted as expected.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64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regain control of personal data from clouds, a privacy control mechanism is needed for public clouds.</a:t>
            </a:r>
          </a:p>
          <a:p>
            <a:r>
              <a:rPr lang="en-US" dirty="0"/>
              <a:t>It enables users to track and control the flow of their personal data.</a:t>
            </a:r>
          </a:p>
          <a:p>
            <a:r>
              <a:rPr lang="en-US" dirty="0"/>
              <a:t>Users could ask the privacy control mechanism which cloud services their personal data has been transferred to.</a:t>
            </a:r>
          </a:p>
          <a:p>
            <a:r>
              <a:rPr lang="en-US" dirty="0"/>
              <a:t>In addition, they could limit data flow in advance to decrease the possibility of information leaks.</a:t>
            </a:r>
          </a:p>
          <a:p>
            <a:endParaRPr lang="en-US" dirty="0"/>
          </a:p>
          <a:p>
            <a:r>
              <a:rPr lang="en-US" dirty="0"/>
              <a:t>However, users cannot fully trust the privacy control mechanism provided by public clouds themselves.</a:t>
            </a:r>
          </a:p>
          <a:p>
            <a:r>
              <a:rPr lang="en-US" dirty="0"/>
              <a:t>This is because users have no means of confirming that clouds' privacy control mechanism tracks and controls personal data properly.</a:t>
            </a:r>
          </a:p>
          <a:p>
            <a:r>
              <a:rPr lang="en-US" dirty="0"/>
              <a:t>Clouds can easily bypass their own privacy control mechanism and transfer personal data to data collection servers in secret.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41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propose SEV-tracker for enabling users to run their own privacy control mechanisms inside clouds.</a:t>
            </a:r>
          </a:p>
          <a:p>
            <a:r>
              <a:rPr lang="en-US" dirty="0"/>
              <a:t>Such mechanisms guarantee that personal data is tracked and controlled correctly even in clouds.</a:t>
            </a:r>
          </a:p>
          <a:p>
            <a:endParaRPr lang="en-US" dirty="0"/>
          </a:p>
          <a:p>
            <a:r>
              <a:rPr lang="en-US" dirty="0"/>
              <a:t>For this purpose, a user injects his own hypervisor called a user hypervisor into clouds.</a:t>
            </a:r>
          </a:p>
          <a:p>
            <a:r>
              <a:rPr lang="en-US" dirty="0"/>
              <a:t>A hypervisor is a virtualization software for running virtual machines.</a:t>
            </a:r>
          </a:p>
          <a:p>
            <a:r>
              <a:rPr lang="en-US" dirty="0"/>
              <a:t>Since clouds usually do not allow users to run their custom hypervisors, SEV-tracker runs a user hypervisor in a VM provided by a cloud.</a:t>
            </a:r>
          </a:p>
          <a:p>
            <a:r>
              <a:rPr lang="en-US" dirty="0"/>
              <a:t>In this cloud VM, the injected user hypervisor creates a VM called a user VM.</a:t>
            </a:r>
          </a:p>
          <a:p>
            <a:r>
              <a:rPr lang="en-US" dirty="0"/>
              <a:t>Then, the cloud runs a cloud service dedicated to the user in this user VM.</a:t>
            </a:r>
          </a:p>
          <a:p>
            <a:r>
              <a:rPr lang="en-US" dirty="0"/>
              <a:t>A privacy control mechanism contained in the user hypervisor monitors and controls the cloud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02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SEV-tracker, individual end users could inject their own user hypervisors into clouds, but this is too costly.</a:t>
            </a:r>
          </a:p>
          <a:p>
            <a:r>
              <a:rPr lang="en-US" dirty="0"/>
              <a:t>Since at least one cloud VM is required per user, the number of VMs would increase dramatically in clouds.</a:t>
            </a:r>
          </a:p>
          <a:p>
            <a:r>
              <a:rPr lang="en-US" dirty="0"/>
              <a:t>So, instead of end users, the organization can inject its own hypervisor and share a cloud service running on top of that user hypervisor among its members.</a:t>
            </a:r>
          </a:p>
          <a:p>
            <a:r>
              <a:rPr lang="en-US" dirty="0"/>
              <a:t>Then, the members share the data flow tracked by the privacy control mechanism for that cloud service.</a:t>
            </a:r>
          </a:p>
          <a:p>
            <a:endParaRPr lang="en-US" dirty="0"/>
          </a:p>
          <a:p>
            <a:r>
              <a:rPr lang="en-US" dirty="0"/>
              <a:t>If end users cannot trust their organizations, they may be able to rely on trusted third parties.</a:t>
            </a:r>
          </a:p>
          <a:p>
            <a:r>
              <a:rPr lang="en-US" dirty="0"/>
              <a:t>They can use a cloud service running on the user hypervisor injected by a trusted third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46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a cloud and its user cannot trust each other.</a:t>
            </a:r>
          </a:p>
          <a:p>
            <a:r>
              <a:rPr lang="en-US" dirty="0"/>
              <a:t>So, a cloud and a user hypervisor have to be protected from each other.  </a:t>
            </a:r>
          </a:p>
          <a:p>
            <a:r>
              <a:rPr lang="en-US" dirty="0"/>
              <a:t>Thanks to the isolation of a cloud VM, cloud infrastructure can be protected from the user hypervisor.</a:t>
            </a:r>
          </a:p>
          <a:p>
            <a:r>
              <a:rPr lang="en-US" dirty="0"/>
              <a:t>However, the user hypervisor can suffer from attacks from the cloud because cloud infrastructure has higher privileges than the user hypervisor.</a:t>
            </a:r>
          </a:p>
          <a:p>
            <a:r>
              <a:rPr lang="en-US" dirty="0"/>
              <a:t>In such a case, the cloud can bypass the user's privacy control mechanism.</a:t>
            </a:r>
          </a:p>
          <a:p>
            <a:endParaRPr lang="en-US" dirty="0"/>
          </a:p>
          <a:p>
            <a:r>
              <a:rPr lang="en-US" dirty="0"/>
              <a:t>Similarly, the user hypervisor is protected from a cloud service by the isolation of a user VM.</a:t>
            </a:r>
          </a:p>
          <a:p>
            <a:r>
              <a:rPr lang="en-US" dirty="0"/>
              <a:t>However, the user hypervisor can steal sensitive data in the cloud service.</a:t>
            </a:r>
          </a:p>
          <a:p>
            <a:r>
              <a:rPr lang="en-US" dirty="0"/>
              <a:t>If this kind of attack is possible, the cloud would not run the cloud service in the user 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12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SEV-tracker provides mutual protection using trusted execution environments, specifically, AMD SEV.</a:t>
            </a:r>
          </a:p>
          <a:p>
            <a:r>
              <a:rPr lang="en-US" dirty="0"/>
              <a:t>SEV is a security feature of AMD processors and transparently encrypts the memory of a VM.</a:t>
            </a:r>
          </a:p>
          <a:p>
            <a:endParaRPr lang="en-US" dirty="0"/>
          </a:p>
          <a:p>
            <a:r>
              <a:rPr lang="en-US" dirty="0"/>
              <a:t>To protect a user hypervisor from cloud infrastructure, SEV-tracker applies SEV to a cloud VM.</a:t>
            </a:r>
          </a:p>
          <a:p>
            <a:r>
              <a:rPr lang="en-US" dirty="0"/>
              <a:t>So, the cloud cannot attack the user hypervisor running in the cloud VM.</a:t>
            </a:r>
          </a:p>
          <a:p>
            <a:r>
              <a:rPr lang="en-US" dirty="0"/>
              <a:t>It cannot disable the privacy control mechanism in the user hypervisor.</a:t>
            </a:r>
          </a:p>
          <a:p>
            <a:endParaRPr lang="en-US" dirty="0"/>
          </a:p>
          <a:p>
            <a:r>
              <a:rPr lang="en-US" dirty="0"/>
              <a:t>Also, SEV-tracker applies SEV to a user VM to protect a cloud service from the user hypervisor.</a:t>
            </a:r>
          </a:p>
          <a:p>
            <a:r>
              <a:rPr lang="en-US" dirty="0"/>
              <a:t>So, the user hypervisor cannot attack the cloud service running in the user VM.</a:t>
            </a:r>
          </a:p>
          <a:p>
            <a:r>
              <a:rPr lang="en-US" dirty="0"/>
              <a:t>It cannot steal sensitive data of the cloud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7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28601"/>
            <a:ext cx="10993967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93965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2054116" y="4846320"/>
            <a:ext cx="14760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54232" y="0"/>
            <a:ext cx="14760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>
            <a:noAutofit/>
          </a:bodyPr>
          <a:lstStyle>
            <a:lvl1pPr>
              <a:defRPr sz="4000" b="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7801"/>
            <a:ext cx="10993967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10007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1100077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162" y="66077"/>
            <a:ext cx="91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57864" y="0"/>
            <a:ext cx="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57864" y="1371600"/>
            <a:ext cx="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Secure Privacy Control inside Clouds</a:t>
            </a:r>
            <a:br>
              <a:rPr lang="en-US" sz="4800" dirty="0"/>
            </a:br>
            <a:r>
              <a:rPr lang="en-US" sz="4800" dirty="0"/>
              <a:t>with AMD SEV and Nested Virtualization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Naoya Ando, Kazuki Takiguchi, and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Kenichi Kourai</a:t>
            </a:r>
            <a:endParaRPr lang="en-US" altLang="ja-JP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8"/>
    </mc:Choice>
    <mc:Fallback xmlns="">
      <p:transition spd="slow" advTm="113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174E-3712-31F2-967F-334C584F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Using a Lightweight Hypervisor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13991-C163-E28C-D590-02D09085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Hypervisor injection needs nested virtualization</a:t>
            </a:r>
          </a:p>
          <a:p>
            <a:pPr lvl="1"/>
            <a:r>
              <a:rPr lang="en-US" altLang="ja-JP" dirty="0"/>
              <a:t>Run a user VM on top of a user hypervisor in a cloud VM</a:t>
            </a:r>
          </a:p>
          <a:p>
            <a:pPr lvl="1"/>
            <a:r>
              <a:rPr lang="en-US" altLang="ja-JP" dirty="0"/>
              <a:t>Degrade the performance of a cloud service running in a user VM</a:t>
            </a:r>
          </a:p>
          <a:p>
            <a:r>
              <a:rPr lang="en-US" altLang="ja-JP" dirty="0"/>
              <a:t>Use a lightweight hypervisor as a user hypervisor</a:t>
            </a:r>
          </a:p>
          <a:p>
            <a:pPr lvl="1"/>
            <a:r>
              <a:rPr lang="en-US" altLang="ja-JP" dirty="0"/>
              <a:t>Provide functions necessary for running one VM</a:t>
            </a:r>
          </a:p>
          <a:p>
            <a:pPr lvl="1"/>
            <a:r>
              <a:rPr lang="en-US" altLang="ja-JP" dirty="0"/>
              <a:t>Virtualize part of network devices necessary for tracking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F4F7-424A-0C92-F955-45E97F65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四角形: 角を丸くする 11">
            <a:extLst>
              <a:ext uri="{FF2B5EF4-FFF2-40B4-BE49-F238E27FC236}">
                <a16:creationId xmlns:a16="http://schemas.microsoft.com/office/drawing/2014/main" id="{DBDD02C6-3470-A4A7-E2D1-4F36EA7BD05A}"/>
              </a:ext>
            </a:extLst>
          </p:cNvPr>
          <p:cNvSpPr/>
          <p:nvPr/>
        </p:nvSpPr>
        <p:spPr>
          <a:xfrm>
            <a:off x="3060701" y="4362196"/>
            <a:ext cx="5524500" cy="21544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15">
            <a:extLst>
              <a:ext uri="{FF2B5EF4-FFF2-40B4-BE49-F238E27FC236}">
                <a16:creationId xmlns:a16="http://schemas.microsoft.com/office/drawing/2014/main" id="{79751C8B-C31F-63AF-A35B-EBC8E664EC00}"/>
              </a:ext>
            </a:extLst>
          </p:cNvPr>
          <p:cNvSpPr txBox="1"/>
          <p:nvPr/>
        </p:nvSpPr>
        <p:spPr>
          <a:xfrm>
            <a:off x="7186793" y="5254750"/>
            <a:ext cx="123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四角形: 角を丸くする 19">
            <a:extLst>
              <a:ext uri="{FF2B5EF4-FFF2-40B4-BE49-F238E27FC236}">
                <a16:creationId xmlns:a16="http://schemas.microsoft.com/office/drawing/2014/main" id="{75169023-E264-AE52-6015-DA658D563D5A}"/>
              </a:ext>
            </a:extLst>
          </p:cNvPr>
          <p:cNvSpPr/>
          <p:nvPr/>
        </p:nvSpPr>
        <p:spPr>
          <a:xfrm>
            <a:off x="3253327" y="4568902"/>
            <a:ext cx="3740839" cy="119421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9" name="四角形: 角を丸くする 20">
            <a:extLst>
              <a:ext uri="{FF2B5EF4-FFF2-40B4-BE49-F238E27FC236}">
                <a16:creationId xmlns:a16="http://schemas.microsoft.com/office/drawing/2014/main" id="{8694F407-315A-94DA-4BF8-9F8AEF6850A7}"/>
              </a:ext>
            </a:extLst>
          </p:cNvPr>
          <p:cNvSpPr/>
          <p:nvPr/>
        </p:nvSpPr>
        <p:spPr>
          <a:xfrm>
            <a:off x="3491835" y="5152240"/>
            <a:ext cx="2083466" cy="44137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P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OS</a:t>
            </a:r>
            <a:endParaRPr kumimoji="0" lang="ja-JP" altLang="en-US" b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22">
            <a:extLst>
              <a:ext uri="{FF2B5EF4-FFF2-40B4-BE49-F238E27FC236}">
                <a16:creationId xmlns:a16="http://schemas.microsoft.com/office/drawing/2014/main" id="{6E0F52A6-A67C-612F-4F3F-924B2A5BBDE5}"/>
              </a:ext>
            </a:extLst>
          </p:cNvPr>
          <p:cNvSpPr txBox="1"/>
          <p:nvPr/>
        </p:nvSpPr>
        <p:spPr>
          <a:xfrm>
            <a:off x="5708688" y="4916774"/>
            <a:ext cx="117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四角形: 角を丸くする 16">
            <a:extLst>
              <a:ext uri="{FF2B5EF4-FFF2-40B4-BE49-F238E27FC236}">
                <a16:creationId xmlns:a16="http://schemas.microsoft.com/office/drawing/2014/main" id="{92CF3F7B-72F3-BE70-1054-D6DE1CEBBEED}"/>
              </a:ext>
            </a:extLst>
          </p:cNvPr>
          <p:cNvSpPr/>
          <p:nvPr/>
        </p:nvSpPr>
        <p:spPr>
          <a:xfrm>
            <a:off x="3491835" y="4710862"/>
            <a:ext cx="2083466" cy="441378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四角形: 角を丸くする 31">
            <a:extLst>
              <a:ext uri="{FF2B5EF4-FFF2-40B4-BE49-F238E27FC236}">
                <a16:creationId xmlns:a16="http://schemas.microsoft.com/office/drawing/2014/main" id="{7664D372-EBB6-1B6A-297E-E030D7979306}"/>
              </a:ext>
            </a:extLst>
          </p:cNvPr>
          <p:cNvSpPr/>
          <p:nvPr/>
        </p:nvSpPr>
        <p:spPr>
          <a:xfrm>
            <a:off x="3253327" y="5854274"/>
            <a:ext cx="3740839" cy="44522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lightweight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0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619A-AB9A-9C65-D53A-7EB604C94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B184-1830-F3AB-2321-8F49B9BE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Using a Lightweight 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DEF5-5B36-2A96-2289-C9DAF0AC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Run a </a:t>
            </a:r>
            <a:r>
              <a:rPr lang="en-US" altLang="ja-JP" dirty="0" err="1"/>
              <a:t>unikernel</a:t>
            </a:r>
            <a:r>
              <a:rPr lang="en-US" altLang="ja-JP" dirty="0"/>
              <a:t> as a cloud service in a user VM</a:t>
            </a:r>
          </a:p>
          <a:p>
            <a:pPr lvl="1"/>
            <a:r>
              <a:rPr lang="en-US" altLang="ja-JP" dirty="0"/>
              <a:t>A </a:t>
            </a:r>
            <a:r>
              <a:rPr lang="en-US" altLang="ja-JP" dirty="0" err="1"/>
              <a:t>unikernel</a:t>
            </a:r>
            <a:r>
              <a:rPr lang="en-US" altLang="ja-JP" dirty="0"/>
              <a:t> is a specialized appliance constructed using a library OS</a:t>
            </a:r>
          </a:p>
          <a:p>
            <a:pPr lvl="1"/>
            <a:r>
              <a:rPr lang="en-US" altLang="ja-JP" dirty="0"/>
              <a:t>Link only necessary OS functions to an application</a:t>
            </a:r>
          </a:p>
          <a:p>
            <a:r>
              <a:rPr lang="en-US" altLang="ja-JP" dirty="0"/>
              <a:t>Eliminate the overhead of the general-purpose OS</a:t>
            </a:r>
          </a:p>
          <a:p>
            <a:pPr lvl="1"/>
            <a:r>
              <a:rPr lang="en-US" altLang="ja-JP" dirty="0"/>
              <a:t>Achieve fast boot and less memory</a:t>
            </a:r>
          </a:p>
          <a:p>
            <a:pPr lvl="1"/>
            <a:r>
              <a:rPr lang="en-US" altLang="ja-JP" dirty="0"/>
              <a:t>Make the overhead of a user VM close to that of an OS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51613-1C3C-74F9-48BA-D0F4877C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四角形: 角を丸くする 11">
            <a:extLst>
              <a:ext uri="{FF2B5EF4-FFF2-40B4-BE49-F238E27FC236}">
                <a16:creationId xmlns:a16="http://schemas.microsoft.com/office/drawing/2014/main" id="{44E47641-8056-4AF3-753B-7FDAE78AD9E3}"/>
              </a:ext>
            </a:extLst>
          </p:cNvPr>
          <p:cNvSpPr/>
          <p:nvPr/>
        </p:nvSpPr>
        <p:spPr>
          <a:xfrm>
            <a:off x="3060701" y="4362196"/>
            <a:ext cx="5524500" cy="21544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15">
            <a:extLst>
              <a:ext uri="{FF2B5EF4-FFF2-40B4-BE49-F238E27FC236}">
                <a16:creationId xmlns:a16="http://schemas.microsoft.com/office/drawing/2014/main" id="{BAB22CDF-2907-BDBB-0156-752E4FD05B55}"/>
              </a:ext>
            </a:extLst>
          </p:cNvPr>
          <p:cNvSpPr txBox="1"/>
          <p:nvPr/>
        </p:nvSpPr>
        <p:spPr>
          <a:xfrm>
            <a:off x="7186793" y="5254750"/>
            <a:ext cx="123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四角形: 角を丸くする 19">
            <a:extLst>
              <a:ext uri="{FF2B5EF4-FFF2-40B4-BE49-F238E27FC236}">
                <a16:creationId xmlns:a16="http://schemas.microsoft.com/office/drawing/2014/main" id="{4AAD86EB-0F6D-9B12-8CFD-AC3AEF909CA2}"/>
              </a:ext>
            </a:extLst>
          </p:cNvPr>
          <p:cNvSpPr/>
          <p:nvPr/>
        </p:nvSpPr>
        <p:spPr>
          <a:xfrm>
            <a:off x="3253327" y="4568902"/>
            <a:ext cx="3740839" cy="119421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9" name="四角形: 角を丸くする 20">
            <a:extLst>
              <a:ext uri="{FF2B5EF4-FFF2-40B4-BE49-F238E27FC236}">
                <a16:creationId xmlns:a16="http://schemas.microsoft.com/office/drawing/2014/main" id="{4C9639D6-01E6-1314-3B3F-5CB2B2BB0B6E}"/>
              </a:ext>
            </a:extLst>
          </p:cNvPr>
          <p:cNvSpPr/>
          <p:nvPr/>
        </p:nvSpPr>
        <p:spPr>
          <a:xfrm>
            <a:off x="3491835" y="5152240"/>
            <a:ext cx="2083466" cy="44137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P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OS</a:t>
            </a:r>
            <a:endParaRPr kumimoji="0" lang="ja-JP" altLang="en-US" b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22">
            <a:extLst>
              <a:ext uri="{FF2B5EF4-FFF2-40B4-BE49-F238E27FC236}">
                <a16:creationId xmlns:a16="http://schemas.microsoft.com/office/drawing/2014/main" id="{42A47D15-B453-1C5F-689A-CE6B8565ECCB}"/>
              </a:ext>
            </a:extLst>
          </p:cNvPr>
          <p:cNvSpPr txBox="1"/>
          <p:nvPr/>
        </p:nvSpPr>
        <p:spPr>
          <a:xfrm>
            <a:off x="5708688" y="4916774"/>
            <a:ext cx="117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四角形: 角を丸くする 16">
            <a:extLst>
              <a:ext uri="{FF2B5EF4-FFF2-40B4-BE49-F238E27FC236}">
                <a16:creationId xmlns:a16="http://schemas.microsoft.com/office/drawing/2014/main" id="{399983EE-61A8-AB5A-A469-DC2FDF201546}"/>
              </a:ext>
            </a:extLst>
          </p:cNvPr>
          <p:cNvSpPr/>
          <p:nvPr/>
        </p:nvSpPr>
        <p:spPr>
          <a:xfrm>
            <a:off x="3491835" y="4710862"/>
            <a:ext cx="2083466" cy="441378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四角形: 角を丸くする 31">
            <a:extLst>
              <a:ext uri="{FF2B5EF4-FFF2-40B4-BE49-F238E27FC236}">
                <a16:creationId xmlns:a16="http://schemas.microsoft.com/office/drawing/2014/main" id="{FE5C322D-A434-BF22-235B-2487B04E1D1B}"/>
              </a:ext>
            </a:extLst>
          </p:cNvPr>
          <p:cNvSpPr/>
          <p:nvPr/>
        </p:nvSpPr>
        <p:spPr>
          <a:xfrm>
            <a:off x="3253327" y="5854274"/>
            <a:ext cx="3740839" cy="44522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lightweight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5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8F51-4992-C7C7-BC28-A44BBC73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Deployment of Cloud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C19E8-DC1A-91C2-ED24-6ADC202F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The user uploads the disk image of a user hypervisor</a:t>
            </a:r>
          </a:p>
          <a:p>
            <a:pPr lvl="1"/>
            <a:r>
              <a:rPr lang="en-JP" dirty="0"/>
              <a:t>Contain a user hypervisor and a UEFI shell script</a:t>
            </a:r>
          </a:p>
          <a:p>
            <a:pPr lvl="1"/>
            <a:r>
              <a:rPr lang="en-JP" dirty="0"/>
              <a:t>The cloud server forwards it to the other server if necessary</a:t>
            </a:r>
          </a:p>
          <a:p>
            <a:r>
              <a:rPr lang="en-JP" dirty="0"/>
              <a:t>The cloud boots a per-user cloud service in a cloud VM</a:t>
            </a:r>
          </a:p>
          <a:p>
            <a:pPr lvl="1"/>
            <a:r>
              <a:rPr lang="en-JP" dirty="0"/>
              <a:t>Boot the user hypervisor on UEFI BIOS using the script</a:t>
            </a:r>
          </a:p>
          <a:p>
            <a:pPr lvl="1"/>
            <a:r>
              <a:rPr lang="en-JP" dirty="0"/>
              <a:t>Boot a cloud service in a user VM using the cloud’s disk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6EC48-7F89-D52E-89CE-29BB894A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8" name="図 25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7C707204-80E1-C0A5-FED4-C3DDA7E1B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1" y="4873043"/>
            <a:ext cx="1140489" cy="1140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3C964-4E4B-342E-A0EA-0CF6E5EC3154}"/>
              </a:ext>
            </a:extLst>
          </p:cNvPr>
          <p:cNvSpPr txBox="1"/>
          <p:nvPr/>
        </p:nvSpPr>
        <p:spPr>
          <a:xfrm>
            <a:off x="1002367" y="594908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DA9A857-B135-269A-1679-7A5704667D0C}"/>
              </a:ext>
            </a:extLst>
          </p:cNvPr>
          <p:cNvSpPr/>
          <p:nvPr/>
        </p:nvSpPr>
        <p:spPr>
          <a:xfrm>
            <a:off x="3391386" y="4320540"/>
            <a:ext cx="7206253" cy="2170697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四角形: 角を丸くする 11">
            <a:extLst>
              <a:ext uri="{FF2B5EF4-FFF2-40B4-BE49-F238E27FC236}">
                <a16:creationId xmlns:a16="http://schemas.microsoft.com/office/drawing/2014/main" id="{0827C3EB-D23F-F47D-7D57-3B2771DDB01B}"/>
              </a:ext>
            </a:extLst>
          </p:cNvPr>
          <p:cNvSpPr/>
          <p:nvPr/>
        </p:nvSpPr>
        <p:spPr>
          <a:xfrm>
            <a:off x="4527874" y="4371546"/>
            <a:ext cx="5524500" cy="2170697"/>
          </a:xfrm>
          <a:prstGeom prst="roundRect">
            <a:avLst/>
          </a:prstGeom>
          <a:solidFill>
            <a:srgbClr val="C4D69B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15">
            <a:extLst>
              <a:ext uri="{FF2B5EF4-FFF2-40B4-BE49-F238E27FC236}">
                <a16:creationId xmlns:a16="http://schemas.microsoft.com/office/drawing/2014/main" id="{5E5EB106-7B96-037C-3E31-4A7525FE6D9A}"/>
              </a:ext>
            </a:extLst>
          </p:cNvPr>
          <p:cNvSpPr txBox="1"/>
          <p:nvPr/>
        </p:nvSpPr>
        <p:spPr>
          <a:xfrm>
            <a:off x="8653966" y="5229375"/>
            <a:ext cx="123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四角形: 角を丸くする 19">
            <a:extLst>
              <a:ext uri="{FF2B5EF4-FFF2-40B4-BE49-F238E27FC236}">
                <a16:creationId xmlns:a16="http://schemas.microsoft.com/office/drawing/2014/main" id="{F08B2B47-8B90-D0C5-CE04-FB8DE7823F16}"/>
              </a:ext>
            </a:extLst>
          </p:cNvPr>
          <p:cNvSpPr/>
          <p:nvPr/>
        </p:nvSpPr>
        <p:spPr>
          <a:xfrm>
            <a:off x="4720500" y="4543528"/>
            <a:ext cx="3766643" cy="7172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4" name="テキスト ボックス 22">
            <a:extLst>
              <a:ext uri="{FF2B5EF4-FFF2-40B4-BE49-F238E27FC236}">
                <a16:creationId xmlns:a16="http://schemas.microsoft.com/office/drawing/2014/main" id="{F53B0489-B7AA-6D0D-F2C8-345A43247F1F}"/>
              </a:ext>
            </a:extLst>
          </p:cNvPr>
          <p:cNvSpPr txBox="1"/>
          <p:nvPr/>
        </p:nvSpPr>
        <p:spPr>
          <a:xfrm>
            <a:off x="4863323" y="4695916"/>
            <a:ext cx="117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四角形: 角を丸くする 16">
            <a:extLst>
              <a:ext uri="{FF2B5EF4-FFF2-40B4-BE49-F238E27FC236}">
                <a16:creationId xmlns:a16="http://schemas.microsoft.com/office/drawing/2014/main" id="{044383AF-B3D6-BC26-6495-B69FF6661268}"/>
              </a:ext>
            </a:extLst>
          </p:cNvPr>
          <p:cNvSpPr/>
          <p:nvPr/>
        </p:nvSpPr>
        <p:spPr>
          <a:xfrm>
            <a:off x="6229924" y="4681441"/>
            <a:ext cx="2083466" cy="4413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6" name="四角形: 角を丸くする 31">
            <a:extLst>
              <a:ext uri="{FF2B5EF4-FFF2-40B4-BE49-F238E27FC236}">
                <a16:creationId xmlns:a16="http://schemas.microsoft.com/office/drawing/2014/main" id="{42C1E3C4-3B47-7234-92C7-F47599E1826F}"/>
              </a:ext>
            </a:extLst>
          </p:cNvPr>
          <p:cNvSpPr/>
          <p:nvPr/>
        </p:nvSpPr>
        <p:spPr>
          <a:xfrm>
            <a:off x="4720500" y="5361698"/>
            <a:ext cx="3766642" cy="44522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C33EE8CA-BE69-4F27-818F-B1A0FC3D4213}"/>
              </a:ext>
            </a:extLst>
          </p:cNvPr>
          <p:cNvSpPr/>
          <p:nvPr/>
        </p:nvSpPr>
        <p:spPr>
          <a:xfrm>
            <a:off x="3538055" y="5305278"/>
            <a:ext cx="475062" cy="558062"/>
          </a:xfrm>
          <a:prstGeom prst="foldedCorner">
            <a:avLst>
              <a:gd name="adj" fmla="val 37821"/>
            </a:avLst>
          </a:prstGeom>
          <a:solidFill>
            <a:srgbClr val="C4D6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576E79-4A72-D385-2B8F-AAEC6E3F8440}"/>
              </a:ext>
            </a:extLst>
          </p:cNvPr>
          <p:cNvCxnSpPr/>
          <p:nvPr/>
        </p:nvCxnSpPr>
        <p:spPr>
          <a:xfrm>
            <a:off x="2083446" y="5579181"/>
            <a:ext cx="130794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081B6A0-F33E-8824-E867-63C1AD70BBF2}"/>
              </a:ext>
            </a:extLst>
          </p:cNvPr>
          <p:cNvSpPr txBox="1"/>
          <p:nvPr/>
        </p:nvSpPr>
        <p:spPr>
          <a:xfrm>
            <a:off x="2264087" y="5624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upload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4373D9-026E-4F58-87E5-E69BCDF8EEA5}"/>
              </a:ext>
            </a:extLst>
          </p:cNvPr>
          <p:cNvSpPr txBox="1"/>
          <p:nvPr/>
        </p:nvSpPr>
        <p:spPr>
          <a:xfrm>
            <a:off x="3390474" y="588627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JP" dirty="0"/>
              <a:t>isk</a:t>
            </a:r>
          </a:p>
          <a:p>
            <a:pPr algn="ctr"/>
            <a:r>
              <a:rPr lang="en-JP" dirty="0"/>
              <a:t>image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3E66D6-267B-BF50-A939-9D6679CE5C27}"/>
              </a:ext>
            </a:extLst>
          </p:cNvPr>
          <p:cNvSpPr txBox="1"/>
          <p:nvPr/>
        </p:nvSpPr>
        <p:spPr>
          <a:xfrm>
            <a:off x="10413651" y="5902614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JP" dirty="0"/>
              <a:t>isk</a:t>
            </a:r>
          </a:p>
          <a:p>
            <a:pPr algn="ctr"/>
            <a:r>
              <a:rPr lang="en-JP" dirty="0"/>
              <a:t>image</a:t>
            </a:r>
          </a:p>
        </p:txBody>
      </p:sp>
      <p:sp>
        <p:nvSpPr>
          <p:cNvPr id="25" name="四角形: 角を丸くする 31">
            <a:extLst>
              <a:ext uri="{FF2B5EF4-FFF2-40B4-BE49-F238E27FC236}">
                <a16:creationId xmlns:a16="http://schemas.microsoft.com/office/drawing/2014/main" id="{115DB4FA-800A-60E9-4036-B14E6D16A50D}"/>
              </a:ext>
            </a:extLst>
          </p:cNvPr>
          <p:cNvSpPr/>
          <p:nvPr/>
        </p:nvSpPr>
        <p:spPr>
          <a:xfrm>
            <a:off x="4720499" y="5926467"/>
            <a:ext cx="3766641" cy="4452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UEFI BIOS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9C4C6940-445A-AB60-37EF-520C77F36970}"/>
              </a:ext>
            </a:extLst>
          </p:cNvPr>
          <p:cNvSpPr/>
          <p:nvPr/>
        </p:nvSpPr>
        <p:spPr>
          <a:xfrm>
            <a:off x="10582642" y="5322761"/>
            <a:ext cx="475062" cy="558062"/>
          </a:xfrm>
          <a:prstGeom prst="foldedCorner">
            <a:avLst>
              <a:gd name="adj" fmla="val 3782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A270E8-2AAB-0535-1C31-CB45C9F85B94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4013117" y="5584309"/>
            <a:ext cx="707383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DE7C9420-E316-FD6A-CD12-A36A6D44D79B}"/>
              </a:ext>
            </a:extLst>
          </p:cNvPr>
          <p:cNvCxnSpPr>
            <a:cxnSpLocks/>
            <a:stCxn id="26" idx="0"/>
            <a:endCxn id="15" idx="3"/>
          </p:cNvCxnSpPr>
          <p:nvPr/>
        </p:nvCxnSpPr>
        <p:spPr>
          <a:xfrm rot="16200000" flipV="1">
            <a:off x="9356467" y="3859054"/>
            <a:ext cx="420631" cy="2506783"/>
          </a:xfrm>
          <a:prstGeom prst="bentConnector2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7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29356F12-70C0-A47A-1FF4-D21411B2E1BB}"/>
              </a:ext>
            </a:extLst>
          </p:cNvPr>
          <p:cNvSpPr/>
          <p:nvPr/>
        </p:nvSpPr>
        <p:spPr>
          <a:xfrm>
            <a:off x="2349499" y="4942242"/>
            <a:ext cx="4724401" cy="1548995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B3C04-1425-4626-41D3-2EF9A2F4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Tracking and Controlling Data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1B20-F0BC-5358-CAD9-0DE2DCC0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A user hypervisor tracks the communication of a service</a:t>
            </a:r>
          </a:p>
          <a:p>
            <a:pPr lvl="1"/>
            <a:r>
              <a:rPr lang="en-US" altLang="ja-JP" dirty="0"/>
              <a:t>Analyze packets sent/received by a cloud service</a:t>
            </a:r>
          </a:p>
          <a:p>
            <a:pPr lvl="1"/>
            <a:r>
              <a:rPr lang="en-US" altLang="ja-JP" dirty="0"/>
              <a:t>Send communication logs to a user's log server running in a cloud</a:t>
            </a:r>
          </a:p>
          <a:p>
            <a:r>
              <a:rPr lang="en-US" altLang="ja-JP" dirty="0"/>
              <a:t>Protect communication logs in a cloud</a:t>
            </a:r>
          </a:p>
          <a:p>
            <a:pPr lvl="1"/>
            <a:r>
              <a:rPr lang="en-US" altLang="ja-JP" dirty="0"/>
              <a:t>Run a user’s log server in a VM protected by SEV</a:t>
            </a:r>
          </a:p>
          <a:p>
            <a:pPr lvl="1"/>
            <a:r>
              <a:rPr lang="en-US" altLang="ja-JP" dirty="0"/>
              <a:t>Encrypt communication between a user hypervisor and the log server</a:t>
            </a:r>
          </a:p>
          <a:p>
            <a:pPr lvl="1"/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3B6B4-FE87-124B-F04E-4877DC7C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7" name="角丸四角形 28">
            <a:extLst>
              <a:ext uri="{FF2B5EF4-FFF2-40B4-BE49-F238E27FC236}">
                <a16:creationId xmlns:a16="http://schemas.microsoft.com/office/drawing/2014/main" id="{C8553691-F3CC-0E53-4B44-CD72FEB51F7D}"/>
              </a:ext>
            </a:extLst>
          </p:cNvPr>
          <p:cNvSpPr/>
          <p:nvPr/>
        </p:nvSpPr>
        <p:spPr>
          <a:xfrm>
            <a:off x="2705008" y="5397693"/>
            <a:ext cx="1101065" cy="7036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</a:t>
            </a:r>
          </a:p>
          <a:p>
            <a:pPr algn="ctr"/>
            <a:r>
              <a:rPr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endParaRPr kumimoji="1" lang="ja-JP" alt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四角形: 角を丸くする 30">
            <a:extLst>
              <a:ext uri="{FF2B5EF4-FFF2-40B4-BE49-F238E27FC236}">
                <a16:creationId xmlns:a16="http://schemas.microsoft.com/office/drawing/2014/main" id="{2FDA0CEF-D2C3-227E-9350-4FF6EFE37775}"/>
              </a:ext>
            </a:extLst>
          </p:cNvPr>
          <p:cNvSpPr/>
          <p:nvPr/>
        </p:nvSpPr>
        <p:spPr>
          <a:xfrm>
            <a:off x="4042330" y="4717981"/>
            <a:ext cx="2498170" cy="140433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7" name="テキスト ボックス 33">
            <a:extLst>
              <a:ext uri="{FF2B5EF4-FFF2-40B4-BE49-F238E27FC236}">
                <a16:creationId xmlns:a16="http://schemas.microsoft.com/office/drawing/2014/main" id="{E81F71E4-A92D-1982-0004-200E9EA14B63}"/>
              </a:ext>
            </a:extLst>
          </p:cNvPr>
          <p:cNvSpPr txBox="1"/>
          <p:nvPr/>
        </p:nvSpPr>
        <p:spPr>
          <a:xfrm>
            <a:off x="4536372" y="4311113"/>
            <a:ext cx="15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四角形: 角を丸くする 31">
            <a:extLst>
              <a:ext uri="{FF2B5EF4-FFF2-40B4-BE49-F238E27FC236}">
                <a16:creationId xmlns:a16="http://schemas.microsoft.com/office/drawing/2014/main" id="{B4F9D424-4F85-3F8D-BEE0-C151720035FE}"/>
              </a:ext>
            </a:extLst>
          </p:cNvPr>
          <p:cNvSpPr/>
          <p:nvPr/>
        </p:nvSpPr>
        <p:spPr>
          <a:xfrm>
            <a:off x="4259745" y="5522315"/>
            <a:ext cx="2077555" cy="44522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7F91EA-459A-D63C-8D5A-A20C64124610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3806073" y="5744926"/>
            <a:ext cx="453672" cy="458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図 25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FFE2ABA1-02C3-11D9-94D5-2D7D888D4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2" y="4892569"/>
            <a:ext cx="1140489" cy="114048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E29C9F1-3443-7B89-BE8B-36CE81D369BC}"/>
              </a:ext>
            </a:extLst>
          </p:cNvPr>
          <p:cNvSpPr txBox="1"/>
          <p:nvPr/>
        </p:nvSpPr>
        <p:spPr>
          <a:xfrm>
            <a:off x="840318" y="596861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031494-F57A-5B9C-F865-1BB0BF5D35E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1840145" y="5660649"/>
            <a:ext cx="864863" cy="8885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loud 55">
            <a:extLst>
              <a:ext uri="{FF2B5EF4-FFF2-40B4-BE49-F238E27FC236}">
                <a16:creationId xmlns:a16="http://schemas.microsoft.com/office/drawing/2014/main" id="{1AB5F366-BE82-AFC4-82F9-0728824626DD}"/>
              </a:ext>
            </a:extLst>
          </p:cNvPr>
          <p:cNvSpPr/>
          <p:nvPr/>
        </p:nvSpPr>
        <p:spPr>
          <a:xfrm>
            <a:off x="7226301" y="4943369"/>
            <a:ext cx="4547040" cy="1548995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7" name="角丸四角形 28">
            <a:extLst>
              <a:ext uri="{FF2B5EF4-FFF2-40B4-BE49-F238E27FC236}">
                <a16:creationId xmlns:a16="http://schemas.microsoft.com/office/drawing/2014/main" id="{069C745C-DE71-D1E2-ADB9-03384EF90931}"/>
              </a:ext>
            </a:extLst>
          </p:cNvPr>
          <p:cNvSpPr/>
          <p:nvPr/>
        </p:nvSpPr>
        <p:spPr>
          <a:xfrm>
            <a:off x="10351251" y="5394238"/>
            <a:ext cx="1101065" cy="7036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</a:t>
            </a:r>
          </a:p>
          <a:p>
            <a:pPr algn="ctr"/>
            <a:r>
              <a:rPr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endParaRPr kumimoji="1" lang="ja-JP" alt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四角形: 角を丸くする 30">
            <a:extLst>
              <a:ext uri="{FF2B5EF4-FFF2-40B4-BE49-F238E27FC236}">
                <a16:creationId xmlns:a16="http://schemas.microsoft.com/office/drawing/2014/main" id="{8D77FCF2-1E8D-C321-6666-DA18CE8D97AD}"/>
              </a:ext>
            </a:extLst>
          </p:cNvPr>
          <p:cNvSpPr/>
          <p:nvPr/>
        </p:nvSpPr>
        <p:spPr>
          <a:xfrm>
            <a:off x="7626800" y="4719108"/>
            <a:ext cx="2498170" cy="140433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9" name="テキスト ボックス 33">
            <a:extLst>
              <a:ext uri="{FF2B5EF4-FFF2-40B4-BE49-F238E27FC236}">
                <a16:creationId xmlns:a16="http://schemas.microsoft.com/office/drawing/2014/main" id="{1EC0E1DE-4FF8-035E-F112-13CBC86CC798}"/>
              </a:ext>
            </a:extLst>
          </p:cNvPr>
          <p:cNvSpPr txBox="1"/>
          <p:nvPr/>
        </p:nvSpPr>
        <p:spPr>
          <a:xfrm>
            <a:off x="8120842" y="4299540"/>
            <a:ext cx="15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四角形: 角を丸くする 31">
            <a:extLst>
              <a:ext uri="{FF2B5EF4-FFF2-40B4-BE49-F238E27FC236}">
                <a16:creationId xmlns:a16="http://schemas.microsoft.com/office/drawing/2014/main" id="{A5C66026-82B5-1E01-FD51-1D7B3485ADA3}"/>
              </a:ext>
            </a:extLst>
          </p:cNvPr>
          <p:cNvSpPr/>
          <p:nvPr/>
        </p:nvSpPr>
        <p:spPr>
          <a:xfrm>
            <a:off x="7844215" y="5523442"/>
            <a:ext cx="2077555" cy="44522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B286283-CF32-383C-CF7D-FCDB14AF36F4}"/>
              </a:ext>
            </a:extLst>
          </p:cNvPr>
          <p:cNvCxnSpPr>
            <a:cxnSpLocks/>
            <a:stCxn id="61" idx="3"/>
            <a:endCxn id="57" idx="1"/>
          </p:cNvCxnSpPr>
          <p:nvPr/>
        </p:nvCxnSpPr>
        <p:spPr>
          <a:xfrm>
            <a:off x="9921770" y="5746053"/>
            <a:ext cx="429481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C3D88-B3F4-3A59-F8A5-7B903D45761E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6337300" y="5135681"/>
            <a:ext cx="149980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四角形: 角を丸くする 16">
            <a:extLst>
              <a:ext uri="{FF2B5EF4-FFF2-40B4-BE49-F238E27FC236}">
                <a16:creationId xmlns:a16="http://schemas.microsoft.com/office/drawing/2014/main" id="{D7F451A7-4C82-D00F-D31F-45A102673CC4}"/>
              </a:ext>
            </a:extLst>
          </p:cNvPr>
          <p:cNvSpPr/>
          <p:nvPr/>
        </p:nvSpPr>
        <p:spPr>
          <a:xfrm>
            <a:off x="4259744" y="4914992"/>
            <a:ext cx="2077555" cy="441378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2" name="四角形: 角を丸くする 16">
            <a:extLst>
              <a:ext uri="{FF2B5EF4-FFF2-40B4-BE49-F238E27FC236}">
                <a16:creationId xmlns:a16="http://schemas.microsoft.com/office/drawing/2014/main" id="{9E949019-526D-5DB3-7AFB-D1BC73A71ABA}"/>
              </a:ext>
            </a:extLst>
          </p:cNvPr>
          <p:cNvSpPr/>
          <p:nvPr/>
        </p:nvSpPr>
        <p:spPr>
          <a:xfrm>
            <a:off x="7837106" y="4914992"/>
            <a:ext cx="2077555" cy="441378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3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F490-0146-224C-32BB-B5D46B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Visualizing Data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760E6-BEDB-9FF9-A773-388DD780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3438" cy="5191125"/>
          </a:xfrm>
        </p:spPr>
        <p:txBody>
          <a:bodyPr/>
          <a:lstStyle/>
          <a:p>
            <a:r>
              <a:rPr lang="en-US" altLang="ja-JP" dirty="0"/>
              <a:t>Visualize the communication logs to grasp data flow</a:t>
            </a:r>
          </a:p>
          <a:p>
            <a:pPr lvl="1"/>
            <a:r>
              <a:rPr lang="en-US" altLang="ja-JP" dirty="0"/>
              <a:t>Re-construct packets from the logs to use existing visualization tools</a:t>
            </a:r>
          </a:p>
          <a:p>
            <a:r>
              <a:rPr lang="en-US" altLang="ja-JP" dirty="0"/>
              <a:t>Support three visualization modes</a:t>
            </a:r>
          </a:p>
          <a:p>
            <a:pPr lvl="1"/>
            <a:r>
              <a:rPr lang="en-US" altLang="ja-JP" dirty="0"/>
              <a:t>Show the entire data flow after using cloud services</a:t>
            </a:r>
          </a:p>
          <a:p>
            <a:pPr lvl="1"/>
            <a:r>
              <a:rPr lang="en-US" altLang="ja-JP" dirty="0"/>
              <a:t>Replay communication one by one after use</a:t>
            </a:r>
          </a:p>
          <a:p>
            <a:pPr lvl="1"/>
            <a:r>
              <a:rPr lang="en-US" altLang="ja-JP" dirty="0"/>
              <a:t>Show communication in near real time while using cloud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A20CE-4C17-BB83-91F2-FB6F9B94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9F64CF-D9D4-91C1-E883-E43FED6C27BB}"/>
              </a:ext>
            </a:extLst>
          </p:cNvPr>
          <p:cNvSpPr/>
          <p:nvPr/>
        </p:nvSpPr>
        <p:spPr>
          <a:xfrm>
            <a:off x="3826105" y="4934793"/>
            <a:ext cx="1805651" cy="717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visualization</a:t>
            </a:r>
          </a:p>
          <a:p>
            <a:pPr algn="ctr"/>
            <a:r>
              <a:rPr lang="en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728AC-F674-A907-3167-62F3BF2129BA}"/>
              </a:ext>
            </a:extLst>
          </p:cNvPr>
          <p:cNvSpPr/>
          <p:nvPr/>
        </p:nvSpPr>
        <p:spPr>
          <a:xfrm>
            <a:off x="1740061" y="4651213"/>
            <a:ext cx="1188333" cy="1284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3E2F02-E692-9012-F32A-8B57B4D9AE4E}"/>
              </a:ext>
            </a:extLst>
          </p:cNvPr>
          <p:cNvSpPr/>
          <p:nvPr/>
        </p:nvSpPr>
        <p:spPr>
          <a:xfrm>
            <a:off x="2064153" y="4887444"/>
            <a:ext cx="266220" cy="2662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B98769-80C0-D3C9-FFBD-1A1371D7977F}"/>
              </a:ext>
            </a:extLst>
          </p:cNvPr>
          <p:cNvSpPr/>
          <p:nvPr/>
        </p:nvSpPr>
        <p:spPr>
          <a:xfrm>
            <a:off x="2492415" y="5189434"/>
            <a:ext cx="266220" cy="2662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56F43D-03A1-4982-60E7-C630BEA5AE08}"/>
              </a:ext>
            </a:extLst>
          </p:cNvPr>
          <p:cNvSpPr/>
          <p:nvPr/>
        </p:nvSpPr>
        <p:spPr>
          <a:xfrm>
            <a:off x="1978263" y="5417905"/>
            <a:ext cx="266220" cy="2662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A442DE-9FD1-03A1-4AB4-90B2A31C90F8}"/>
              </a:ext>
            </a:extLst>
          </p:cNvPr>
          <p:cNvCxnSpPr>
            <a:cxnSpLocks/>
            <a:stCxn id="12" idx="6"/>
            <a:endCxn id="11" idx="3"/>
          </p:cNvCxnSpPr>
          <p:nvPr/>
        </p:nvCxnSpPr>
        <p:spPr>
          <a:xfrm flipV="1">
            <a:off x="2244483" y="5416667"/>
            <a:ext cx="286919" cy="13434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92B149-2274-2CD8-AE19-5B6DF939D1CA}"/>
              </a:ext>
            </a:extLst>
          </p:cNvPr>
          <p:cNvCxnSpPr>
            <a:cxnSpLocks/>
            <a:stCxn id="11" idx="1"/>
            <a:endCxn id="10" idx="6"/>
          </p:cNvCxnSpPr>
          <p:nvPr/>
        </p:nvCxnSpPr>
        <p:spPr>
          <a:xfrm flipH="1" flipV="1">
            <a:off x="2330373" y="5020554"/>
            <a:ext cx="201029" cy="2078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A9A7A34-7B7F-B81F-EDAE-EC02BF3655C2}"/>
              </a:ext>
            </a:extLst>
          </p:cNvPr>
          <p:cNvSpPr/>
          <p:nvPr/>
        </p:nvSpPr>
        <p:spPr>
          <a:xfrm>
            <a:off x="6815723" y="4934793"/>
            <a:ext cx="1351184" cy="717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</a:t>
            </a:r>
          </a:p>
          <a:p>
            <a:pPr algn="ctr"/>
            <a:r>
              <a:rPr lang="en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9AC9E7-5898-F268-E1EE-83E33372B6CA}"/>
              </a:ext>
            </a:extLst>
          </p:cNvPr>
          <p:cNvCxnSpPr>
            <a:stCxn id="22" idx="1"/>
            <a:endCxn id="23" idx="3"/>
          </p:cNvCxnSpPr>
          <p:nvPr/>
        </p:nvCxnSpPr>
        <p:spPr>
          <a:xfrm flipH="1">
            <a:off x="8166907" y="5293608"/>
            <a:ext cx="1183967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69A6D6-7165-8D2B-6019-A6E4A2FF8F3F}"/>
              </a:ext>
            </a:extLst>
          </p:cNvPr>
          <p:cNvCxnSpPr>
            <a:cxnSpLocks/>
            <a:stCxn id="23" idx="1"/>
            <a:endCxn id="8" idx="3"/>
          </p:cNvCxnSpPr>
          <p:nvPr/>
        </p:nvCxnSpPr>
        <p:spPr>
          <a:xfrm flipH="1">
            <a:off x="5631756" y="5293608"/>
            <a:ext cx="1183967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53BF88-5036-7666-7512-CF5A6199192E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2928394" y="5293608"/>
            <a:ext cx="897711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B50D145-0D6B-BEE7-21F2-A149A6986587}"/>
              </a:ext>
            </a:extLst>
          </p:cNvPr>
          <p:cNvSpPr txBox="1"/>
          <p:nvPr/>
        </p:nvSpPr>
        <p:spPr>
          <a:xfrm>
            <a:off x="5712737" y="53737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packets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51E157-1012-F5EE-CD7E-6D6626A0CFC2}"/>
              </a:ext>
            </a:extLst>
          </p:cNvPr>
          <p:cNvSpPr txBox="1"/>
          <p:nvPr/>
        </p:nvSpPr>
        <p:spPr>
          <a:xfrm>
            <a:off x="8342098" y="537317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logs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BC83DA25-1242-B108-29CF-C6E7FAA2EA67}"/>
              </a:ext>
            </a:extLst>
          </p:cNvPr>
          <p:cNvSpPr/>
          <p:nvPr/>
        </p:nvSpPr>
        <p:spPr>
          <a:xfrm>
            <a:off x="9232500" y="5131562"/>
            <a:ext cx="2349900" cy="936794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2" name="角丸四角形 28">
            <a:extLst>
              <a:ext uri="{FF2B5EF4-FFF2-40B4-BE49-F238E27FC236}">
                <a16:creationId xmlns:a16="http://schemas.microsoft.com/office/drawing/2014/main" id="{33592DEF-75B0-8EC3-0AA6-6CA09EC189CF}"/>
              </a:ext>
            </a:extLst>
          </p:cNvPr>
          <p:cNvSpPr/>
          <p:nvPr/>
        </p:nvSpPr>
        <p:spPr>
          <a:xfrm>
            <a:off x="9350874" y="4941793"/>
            <a:ext cx="1101065" cy="7036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</a:t>
            </a:r>
          </a:p>
          <a:p>
            <a:pPr algn="ctr"/>
            <a:r>
              <a:rPr lang="en-US" altLang="ja-JP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endParaRPr kumimoji="1" lang="ja-JP" alt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図 25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6F59406E-A4B7-7462-AA32-B3669D67C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7" y="5047753"/>
            <a:ext cx="1140489" cy="114048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665CA3-E016-9FA5-60A0-CB39C391CD63}"/>
              </a:ext>
            </a:extLst>
          </p:cNvPr>
          <p:cNvSpPr txBox="1"/>
          <p:nvPr/>
        </p:nvSpPr>
        <p:spPr>
          <a:xfrm>
            <a:off x="1050286" y="608881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273781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14ED-4CF3-9169-6698-4C47DB98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F11B-CB1E-B849-D85A-1064304E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We conducted several experiments using SEV-tracker</a:t>
            </a:r>
          </a:p>
          <a:p>
            <a:pPr lvl="1"/>
            <a:r>
              <a:rPr lang="en-JP" dirty="0"/>
              <a:t>Visualize data flow among services</a:t>
            </a:r>
          </a:p>
          <a:p>
            <a:pPr lvl="1"/>
            <a:r>
              <a:rPr lang="en-JP" dirty="0"/>
              <a:t>Examine the deployment and service performance</a:t>
            </a:r>
          </a:p>
          <a:p>
            <a:r>
              <a:rPr lang="en-JP" dirty="0"/>
              <a:t>Comparison</a:t>
            </a:r>
          </a:p>
          <a:p>
            <a:pPr lvl="1"/>
            <a:r>
              <a:rPr lang="en-JP" dirty="0"/>
              <a:t>Use KVM as a general-purpose hypervisor</a:t>
            </a:r>
          </a:p>
          <a:p>
            <a:pPr lvl="1"/>
            <a:r>
              <a:rPr lang="en-JP" dirty="0"/>
              <a:t>Use Linux as a general-purpose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BD211-7459-9024-F614-5898F683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557F9-7CCE-245D-100B-1139A9DE7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58388"/>
              </p:ext>
            </p:extLst>
          </p:nvPr>
        </p:nvGraphicFramePr>
        <p:xfrm>
          <a:off x="472614" y="4266197"/>
          <a:ext cx="5633435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056030482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1653966663"/>
                    </a:ext>
                  </a:extLst>
                </a:gridCol>
                <a:gridCol w="2118075">
                  <a:extLst>
                    <a:ext uri="{9D8B030D-6E8A-4147-A177-3AD203B41FA5}">
                      <a16:colId xmlns:a16="http://schemas.microsoft.com/office/drawing/2014/main" val="121904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host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host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0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AMD EPYC 7402P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AMD EPYC 7262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3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256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128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8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NIC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JP" dirty="0"/>
                        <a:t>Broadcom 57416 (10GbE)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5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JP" dirty="0"/>
                        <a:t>Linux 5.4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3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hypervisor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JP" dirty="0"/>
                        <a:t>QEMU-KVM 4.2.1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320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63F682-7D74-D607-A624-478ADDC10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41127"/>
              </p:ext>
            </p:extLst>
          </p:nvPr>
        </p:nvGraphicFramePr>
        <p:xfrm>
          <a:off x="6522941" y="4266197"/>
          <a:ext cx="519644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5325">
                  <a:extLst>
                    <a:ext uri="{9D8B030D-6E8A-4147-A177-3AD203B41FA5}">
                      <a16:colId xmlns:a16="http://schemas.microsoft.com/office/drawing/2014/main" val="3056030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3966663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21904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SEV-tracker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KVM+Linux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30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vCPU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93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400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4 GB + 400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8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BitVisor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QEMU-KVM 4.2.1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8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guest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Unikraft 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Linux 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3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38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>
            <a:extLst>
              <a:ext uri="{FF2B5EF4-FFF2-40B4-BE49-F238E27FC236}">
                <a16:creationId xmlns:a16="http://schemas.microsoft.com/office/drawing/2014/main" id="{7BCF2C04-E3AB-6BB4-626F-C081E16E8107}"/>
              </a:ext>
            </a:extLst>
          </p:cNvPr>
          <p:cNvSpPr/>
          <p:nvPr/>
        </p:nvSpPr>
        <p:spPr>
          <a:xfrm>
            <a:off x="2217355" y="5217836"/>
            <a:ext cx="4173142" cy="1293721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B240A04D-96C2-A721-CB65-ED66937ED0BE}"/>
              </a:ext>
            </a:extLst>
          </p:cNvPr>
          <p:cNvSpPr/>
          <p:nvPr/>
        </p:nvSpPr>
        <p:spPr>
          <a:xfrm>
            <a:off x="936138" y="4159462"/>
            <a:ext cx="2526030" cy="1019834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9C403-6657-8AEA-176B-F5FBC1A9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Data Flow Analysis by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ED406-12A6-A321-A452-7BC4BF83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5" name="comlog">
            <a:hlinkClick r:id="" action="ppaction://media"/>
            <a:extLst>
              <a:ext uri="{FF2B5EF4-FFF2-40B4-BE49-F238E27FC236}">
                <a16:creationId xmlns:a16="http://schemas.microsoft.com/office/drawing/2014/main" id="{3FE0341B-64AE-6727-2C16-B1998468B0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8775" y="2273694"/>
            <a:ext cx="4703555" cy="3807976"/>
          </a:xfrm>
          <a:prstGeom prst="rect">
            <a:avLst/>
          </a:prstGeom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DA0045-15FF-4BDD-FFA8-8A6E988B0F1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420190" y="6137569"/>
            <a:ext cx="307569" cy="3739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DDB10D-01C1-9C30-DC5B-691146EBF1AA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>
            <a:off x="3896420" y="5894458"/>
            <a:ext cx="790470" cy="242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4D2CAA-8E9A-EE3B-7FC8-44D5B4B368E6}"/>
              </a:ext>
            </a:extLst>
          </p:cNvPr>
          <p:cNvCxnSpPr>
            <a:cxnSpLocks/>
            <a:stCxn id="12" idx="0"/>
            <a:endCxn id="16" idx="2"/>
          </p:cNvCxnSpPr>
          <p:nvPr/>
        </p:nvCxnSpPr>
        <p:spPr>
          <a:xfrm flipH="1" flipV="1">
            <a:off x="2199153" y="4909599"/>
            <a:ext cx="963968" cy="7441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四角形: 角を丸くする 26">
            <a:extLst>
              <a:ext uri="{FF2B5EF4-FFF2-40B4-BE49-F238E27FC236}">
                <a16:creationId xmlns:a16="http://schemas.microsoft.com/office/drawing/2014/main" id="{11A30962-48A6-8519-EF0B-A88AF2CD1DD7}"/>
              </a:ext>
            </a:extLst>
          </p:cNvPr>
          <p:cNvSpPr/>
          <p:nvPr/>
        </p:nvSpPr>
        <p:spPr>
          <a:xfrm>
            <a:off x="3804533" y="4765819"/>
            <a:ext cx="1135878" cy="6714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DNS</a:t>
            </a: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  <a:endParaRPr kumimoji="1" lang="ja-JP" altLang="en-US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3C8EC-A431-AF0F-ABDE-D0417FDBBCC0}"/>
              </a:ext>
            </a:extLst>
          </p:cNvPr>
          <p:cNvSpPr txBox="1"/>
          <p:nvPr/>
        </p:nvSpPr>
        <p:spPr>
          <a:xfrm>
            <a:off x="7950277" y="6198982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Visualized data flow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952072-DDF8-DD35-A1C9-AB72D0CA8CF5}"/>
              </a:ext>
            </a:extLst>
          </p:cNvPr>
          <p:cNvCxnSpPr>
            <a:cxnSpLocks/>
          </p:cNvCxnSpPr>
          <p:nvPr/>
        </p:nvCxnSpPr>
        <p:spPr>
          <a:xfrm flipH="1" flipV="1">
            <a:off x="4686890" y="5434451"/>
            <a:ext cx="218692" cy="252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F9A53E-7F89-3F0B-B7A4-161E14ABD3BD}"/>
              </a:ext>
            </a:extLst>
          </p:cNvPr>
          <p:cNvSpPr txBox="1"/>
          <p:nvPr/>
        </p:nvSpPr>
        <p:spPr>
          <a:xfrm>
            <a:off x="5218444" y="770826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</a:p>
        </p:txBody>
      </p:sp>
      <p:sp>
        <p:nvSpPr>
          <p:cNvPr id="7" name="四角形: 角を丸くする 16">
            <a:extLst>
              <a:ext uri="{FF2B5EF4-FFF2-40B4-BE49-F238E27FC236}">
                <a16:creationId xmlns:a16="http://schemas.microsoft.com/office/drawing/2014/main" id="{4AF306DF-86EF-784D-181E-C7C94BAAB740}"/>
              </a:ext>
            </a:extLst>
          </p:cNvPr>
          <p:cNvSpPr/>
          <p:nvPr/>
        </p:nvSpPr>
        <p:spPr>
          <a:xfrm>
            <a:off x="4686890" y="5651346"/>
            <a:ext cx="1466599" cy="48622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1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四角形: 角を丸くする 16">
            <a:extLst>
              <a:ext uri="{FF2B5EF4-FFF2-40B4-BE49-F238E27FC236}">
                <a16:creationId xmlns:a16="http://schemas.microsoft.com/office/drawing/2014/main" id="{F470106F-F835-F62F-E052-222F5CA9EF42}"/>
              </a:ext>
            </a:extLst>
          </p:cNvPr>
          <p:cNvSpPr/>
          <p:nvPr/>
        </p:nvSpPr>
        <p:spPr>
          <a:xfrm>
            <a:off x="2429821" y="5653768"/>
            <a:ext cx="1466599" cy="48622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2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6" name="四角形: 角を丸くする 16">
            <a:extLst>
              <a:ext uri="{FF2B5EF4-FFF2-40B4-BE49-F238E27FC236}">
                <a16:creationId xmlns:a16="http://schemas.microsoft.com/office/drawing/2014/main" id="{B6BBDAE0-405C-68AE-AA06-B98B62BD9696}"/>
              </a:ext>
            </a:extLst>
          </p:cNvPr>
          <p:cNvSpPr/>
          <p:nvPr/>
        </p:nvSpPr>
        <p:spPr>
          <a:xfrm>
            <a:off x="1465853" y="4299602"/>
            <a:ext cx="1466599" cy="60999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</a:t>
            </a: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0F6A4-46DE-AE9D-A987-0A0AB0932383}"/>
              </a:ext>
            </a:extLst>
          </p:cNvPr>
          <p:cNvSpPr txBox="1"/>
          <p:nvPr/>
        </p:nvSpPr>
        <p:spPr>
          <a:xfrm>
            <a:off x="518311" y="4924151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1600" dirty="0">
                <a:solidFill>
                  <a:srgbClr val="C23E1C"/>
                </a:solidFill>
              </a:rPr>
              <a:t>205.251.242.103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75CF0-E48F-AE97-DCED-9D5355FF1E4C}"/>
              </a:ext>
            </a:extLst>
          </p:cNvPr>
          <p:cNvSpPr txBox="1"/>
          <p:nvPr/>
        </p:nvSpPr>
        <p:spPr>
          <a:xfrm>
            <a:off x="5762863" y="632689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060F-0E43-2116-6001-237665E77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We visualized data flow from obtained logs</a:t>
            </a:r>
          </a:p>
          <a:p>
            <a:pPr lvl="1"/>
            <a:r>
              <a:rPr lang="en-JP" dirty="0"/>
              <a:t>Two services communicated with each other</a:t>
            </a:r>
          </a:p>
          <a:p>
            <a:pPr lvl="1"/>
            <a:r>
              <a:rPr lang="en-JP" dirty="0"/>
              <a:t>One service accessed an external service </a:t>
            </a:r>
          </a:p>
          <a:p>
            <a:r>
              <a:rPr lang="en-JP" dirty="0"/>
              <a:t>The user could detect illegal data flow</a:t>
            </a:r>
            <a:br>
              <a:rPr lang="en-JP" dirty="0"/>
            </a:br>
            <a:r>
              <a:rPr lang="en-JP" dirty="0"/>
              <a:t>intuitively</a:t>
            </a:r>
          </a:p>
          <a:p>
            <a:pPr lvl="1"/>
            <a:r>
              <a:rPr lang="en-JP" dirty="0"/>
              <a:t>Communication with the external service</a:t>
            </a:r>
          </a:p>
          <a:p>
            <a:pPr lvl="1"/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552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unch-time-2">
            <a:hlinkClick r:id="" action="ppaction://media"/>
            <a:extLst>
              <a:ext uri="{FF2B5EF4-FFF2-40B4-BE49-F238E27FC236}">
                <a16:creationId xmlns:a16="http://schemas.microsoft.com/office/drawing/2014/main" id="{D603A7CD-FF1A-83E3-C034-C2FF9E85FD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3741" y="2514387"/>
            <a:ext cx="4813087" cy="3597783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B6F322-F938-7318-507B-CE8AE24F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Deployment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7BD3-15F6-D069-3819-A5C0FA5D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>
            <a:normAutofit/>
          </a:bodyPr>
          <a:lstStyle/>
          <a:p>
            <a:r>
              <a:rPr lang="en-JP" dirty="0"/>
              <a:t>We measured the time to deploy a cloud service</a:t>
            </a:r>
          </a:p>
          <a:p>
            <a:pPr lvl="1"/>
            <a:r>
              <a:rPr lang="en-JP" dirty="0"/>
              <a:t>Upload a user’s disk image to a cloud</a:t>
            </a:r>
          </a:p>
          <a:p>
            <a:pPr lvl="1"/>
            <a:r>
              <a:rPr lang="en-JP" dirty="0"/>
              <a:t>Boot two VMs and a cloud service</a:t>
            </a:r>
          </a:p>
          <a:p>
            <a:r>
              <a:rPr lang="en-JP" dirty="0"/>
              <a:t>22x faster than KVM+Linux</a:t>
            </a:r>
          </a:p>
          <a:p>
            <a:pPr lvl="1"/>
            <a:r>
              <a:rPr lang="en-JP" dirty="0"/>
              <a:t>The upload time was 49x shorter</a:t>
            </a:r>
          </a:p>
          <a:p>
            <a:pPr lvl="1"/>
            <a:r>
              <a:rPr lang="en-JP" dirty="0"/>
              <a:t>The boot time was 18x shorter</a:t>
            </a:r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54458-973B-823F-F4E3-7BFA3C57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 anchor="ctr">
            <a:normAutofit lnSpcReduction="10000"/>
          </a:bodyPr>
          <a:lstStyle/>
          <a:p>
            <a:fld id="{D6F57A23-CB21-D340-80A0-623F78F268E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7B7C3-B7CE-BB45-C651-B019CFA4E32B}"/>
              </a:ext>
            </a:extLst>
          </p:cNvPr>
          <p:cNvSpPr txBox="1"/>
          <p:nvPr/>
        </p:nvSpPr>
        <p:spPr>
          <a:xfrm>
            <a:off x="7584948" y="6181437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Boot process of a cloud service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0CFCCD9-C285-2B69-9DB0-38102D3A6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157233"/>
              </p:ext>
            </p:extLst>
          </p:nvPr>
        </p:nvGraphicFramePr>
        <p:xfrm>
          <a:off x="985409" y="4155440"/>
          <a:ext cx="5120640" cy="256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22BB2E-5DB8-381B-25CF-DAE1E0E3D731}"/>
              </a:ext>
            </a:extLst>
          </p:cNvPr>
          <p:cNvCxnSpPr/>
          <p:nvPr/>
        </p:nvCxnSpPr>
        <p:spPr>
          <a:xfrm flipV="1">
            <a:off x="2499360" y="5618480"/>
            <a:ext cx="314960" cy="49369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C6CCF0-8D06-DECE-2FE3-609DCA211C6D}"/>
              </a:ext>
            </a:extLst>
          </p:cNvPr>
          <p:cNvCxnSpPr>
            <a:cxnSpLocks/>
          </p:cNvCxnSpPr>
          <p:nvPr/>
        </p:nvCxnSpPr>
        <p:spPr>
          <a:xfrm flipV="1">
            <a:off x="4572000" y="4765040"/>
            <a:ext cx="335280" cy="134713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755F-9E2A-374F-12DA-792E5FCD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Service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34CF-2594-72FE-8A14-6593E686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We measured the performance of a cloud service</a:t>
            </a:r>
          </a:p>
          <a:p>
            <a:pPr lvl="1"/>
            <a:r>
              <a:rPr lang="en-JP" dirty="0"/>
              <a:t>(a) Allocate 100 MB per request for big data analysis</a:t>
            </a:r>
          </a:p>
          <a:p>
            <a:pPr lvl="1"/>
            <a:r>
              <a:rPr lang="en-JP" dirty="0"/>
              <a:t>(b) Allocate 250 MB at boot time for in-memory database</a:t>
            </a:r>
          </a:p>
          <a:p>
            <a:r>
              <a:rPr lang="en-JP" dirty="0"/>
              <a:t>SEV-tracker outperformed KVM+Linux</a:t>
            </a:r>
          </a:p>
          <a:p>
            <a:pPr lvl="1"/>
            <a:r>
              <a:rPr lang="en-JP" dirty="0"/>
              <a:t>Linux caused frequent swaps due to memory pressure (400 MB)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47B47-0207-8E00-5DD4-E7E487FB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DBC18F-3FBF-6AA2-795C-89E682553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418755"/>
              </p:ext>
            </p:extLst>
          </p:nvPr>
        </p:nvGraphicFramePr>
        <p:xfrm>
          <a:off x="1016221" y="3738881"/>
          <a:ext cx="4521200" cy="302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702972-59DC-A412-E979-3C1A469BC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426455"/>
              </p:ext>
            </p:extLst>
          </p:nvPr>
        </p:nvGraphicFramePr>
        <p:xfrm>
          <a:off x="6289040" y="3738880"/>
          <a:ext cx="4521200" cy="302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145275-2F3D-444A-6249-D63E4B24450F}"/>
              </a:ext>
            </a:extLst>
          </p:cNvPr>
          <p:cNvSpPr txBox="1"/>
          <p:nvPr/>
        </p:nvSpPr>
        <p:spPr>
          <a:xfrm>
            <a:off x="2062480" y="482499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(a) big data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2A89B-FE3A-A122-3EC6-7411350BDEF9}"/>
              </a:ext>
            </a:extLst>
          </p:cNvPr>
          <p:cNvSpPr txBox="1"/>
          <p:nvPr/>
        </p:nvSpPr>
        <p:spPr>
          <a:xfrm>
            <a:off x="7255289" y="519432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(b) in-memory database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DF99A168-463B-89DD-B2E5-65964699254A}"/>
              </a:ext>
            </a:extLst>
          </p:cNvPr>
          <p:cNvSpPr/>
          <p:nvPr/>
        </p:nvSpPr>
        <p:spPr>
          <a:xfrm>
            <a:off x="4531360" y="4897120"/>
            <a:ext cx="426720" cy="4818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BE8C6C8-804A-CAC1-4AB4-8F10A26A2136}"/>
              </a:ext>
            </a:extLst>
          </p:cNvPr>
          <p:cNvSpPr/>
          <p:nvPr/>
        </p:nvSpPr>
        <p:spPr>
          <a:xfrm>
            <a:off x="9990943" y="5222238"/>
            <a:ext cx="426720" cy="4818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7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E84F-D5DB-31BE-7544-A384ED01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DB98-7CA4-BB56-B96C-3BFE8D6E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We proposed SEV-tracker for secure privacy control</a:t>
            </a:r>
          </a:p>
          <a:p>
            <a:pPr lvl="1"/>
            <a:r>
              <a:rPr lang="en-JP" dirty="0"/>
              <a:t>Inject a user hypervisor into an SEV-enabled cloud VM</a:t>
            </a:r>
          </a:p>
          <a:p>
            <a:pPr lvl="1"/>
            <a:r>
              <a:rPr lang="en-JP" dirty="0"/>
              <a:t>Track and control the data flow of a cloud service in a user VM</a:t>
            </a:r>
          </a:p>
          <a:p>
            <a:pPr lvl="1"/>
            <a:r>
              <a:rPr lang="en-JP" dirty="0"/>
              <a:t>Use lightweight hypervisor and unikernel to reduce overhead</a:t>
            </a:r>
          </a:p>
          <a:p>
            <a:pPr lvl="1"/>
            <a:r>
              <a:rPr lang="en-JP" dirty="0"/>
              <a:t>Outperformed the general-purpose hypervisor and guest OS</a:t>
            </a:r>
          </a:p>
          <a:p>
            <a:r>
              <a:rPr lang="en-JP" dirty="0"/>
              <a:t>Future work</a:t>
            </a:r>
          </a:p>
          <a:p>
            <a:pPr lvl="1"/>
            <a:r>
              <a:rPr lang="en-JP" dirty="0"/>
              <a:t>Examine service performance using SEV-enabled VMs</a:t>
            </a:r>
          </a:p>
          <a:p>
            <a:pPr lvl="1"/>
            <a:r>
              <a:rPr lang="en-JP" dirty="0"/>
              <a:t>Run various microservices and multicloud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4527-9340-06AB-1398-E6FEC80F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79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223D-5B64-955D-D741-F6719237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Leaks of Personal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5C8A-CB8E-F169-140D-AAC86CE5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Public clouds deal with a huge amount of personal data</a:t>
            </a:r>
          </a:p>
          <a:p>
            <a:pPr lvl="1"/>
            <a:r>
              <a:rPr lang="en-JP" dirty="0"/>
              <a:t>E.g., information that can identify and distinguish individuals</a:t>
            </a:r>
          </a:p>
          <a:p>
            <a:pPr lvl="1"/>
            <a:r>
              <a:rPr lang="en-US" altLang="ja-JP" dirty="0"/>
              <a:t>Clouds obey regulations such as GDPR</a:t>
            </a:r>
          </a:p>
          <a:p>
            <a:r>
              <a:rPr lang="en-US" altLang="ja-JP" dirty="0"/>
              <a:t>The leaks of personal data become a significant concern</a:t>
            </a:r>
          </a:p>
          <a:p>
            <a:pPr lvl="1"/>
            <a:r>
              <a:rPr lang="en-US" altLang="ja-JP" dirty="0"/>
              <a:t>E.g., 100M+ customer information leaked from Capital One in 2019</a:t>
            </a:r>
          </a:p>
          <a:p>
            <a:pPr lvl="1"/>
            <a:r>
              <a:rPr lang="en-US" altLang="ja-JP" dirty="0"/>
              <a:t>It is not easy to prevent the leaks of personal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6D134-FF6A-C1BA-6089-D1B2AF45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2</a:t>
            </a:fld>
            <a:endParaRPr lang="ja-JP" altLang="en-US"/>
          </a:p>
        </p:txBody>
      </p:sp>
      <p:cxnSp>
        <p:nvCxnSpPr>
          <p:cNvPr id="6" name="直線矢印コネクタ 23">
            <a:extLst>
              <a:ext uri="{FF2B5EF4-FFF2-40B4-BE49-F238E27FC236}">
                <a16:creationId xmlns:a16="http://schemas.microsoft.com/office/drawing/2014/main" id="{E4DBE231-B292-5C1F-A0A3-C8B4FF15247F}"/>
              </a:ext>
            </a:extLst>
          </p:cNvPr>
          <p:cNvCxnSpPr>
            <a:cxnSpLocks/>
          </p:cNvCxnSpPr>
          <p:nvPr/>
        </p:nvCxnSpPr>
        <p:spPr>
          <a:xfrm>
            <a:off x="7780745" y="5044319"/>
            <a:ext cx="12914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236AF8CC-091F-F4EA-9273-3289F5B0AE36}"/>
              </a:ext>
            </a:extLst>
          </p:cNvPr>
          <p:cNvSpPr txBox="1"/>
          <p:nvPr/>
        </p:nvSpPr>
        <p:spPr>
          <a:xfrm>
            <a:off x="7955271" y="4572358"/>
            <a:ext cx="934729" cy="391522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leaks</a:t>
            </a:r>
            <a:endParaRPr lang="ja-JP" altLang="en-US" b="1" dirty="0"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cxnSp>
        <p:nvCxnSpPr>
          <p:cNvPr id="8" name="直線矢印コネクタ 29">
            <a:extLst>
              <a:ext uri="{FF2B5EF4-FFF2-40B4-BE49-F238E27FC236}">
                <a16:creationId xmlns:a16="http://schemas.microsoft.com/office/drawing/2014/main" id="{8987A739-6E6D-48BA-9E8D-E9B597D25602}"/>
              </a:ext>
            </a:extLst>
          </p:cNvPr>
          <p:cNvCxnSpPr>
            <a:cxnSpLocks/>
          </p:cNvCxnSpPr>
          <p:nvPr/>
        </p:nvCxnSpPr>
        <p:spPr>
          <a:xfrm flipH="1">
            <a:off x="7780745" y="5476367"/>
            <a:ext cx="12914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464DAF22-CFCB-93F2-8975-EF71F5C82961}"/>
              </a:ext>
            </a:extLst>
          </p:cNvPr>
          <p:cNvSpPr txBox="1"/>
          <p:nvPr/>
        </p:nvSpPr>
        <p:spPr>
          <a:xfrm>
            <a:off x="7737174" y="5535683"/>
            <a:ext cx="1370922" cy="391522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attacks</a:t>
            </a:r>
            <a:endParaRPr lang="ja-JP" altLang="en-US" b="1" dirty="0"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801DC5F8-B913-08F7-D1A2-02CB68C6AB36}"/>
              </a:ext>
            </a:extLst>
          </p:cNvPr>
          <p:cNvSpPr txBox="1"/>
          <p:nvPr/>
        </p:nvSpPr>
        <p:spPr>
          <a:xfrm>
            <a:off x="1627336" y="5834529"/>
            <a:ext cx="884969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F74B691-821D-F0D4-716D-275748CF581E}"/>
              </a:ext>
            </a:extLst>
          </p:cNvPr>
          <p:cNvSpPr/>
          <p:nvPr/>
        </p:nvSpPr>
        <p:spPr>
          <a:xfrm>
            <a:off x="4019413" y="4594222"/>
            <a:ext cx="3525185" cy="1620757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8" name="図 8" descr="暗い, 記号, ノートパソコン, 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1B967E1-0E55-F9D4-79EE-9DAB365D9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03" y="4662124"/>
            <a:ext cx="1138234" cy="1137879"/>
          </a:xfrm>
          <a:prstGeom prst="rect">
            <a:avLst/>
          </a:prstGeom>
        </p:spPr>
      </p:pic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7BD9778A-2D17-D9BC-D6A0-5399271760F6}"/>
              </a:ext>
            </a:extLst>
          </p:cNvPr>
          <p:cNvSpPr txBox="1"/>
          <p:nvPr/>
        </p:nvSpPr>
        <p:spPr>
          <a:xfrm>
            <a:off x="9216484" y="5800003"/>
            <a:ext cx="1210555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08E3F34F-A456-EA13-6D6C-972AE6190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7" y="4643321"/>
            <a:ext cx="1238921" cy="12389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120518-82AD-94FC-87C7-2B1CA544E708}"/>
              </a:ext>
            </a:extLst>
          </p:cNvPr>
          <p:cNvSpPr txBox="1"/>
          <p:nvPr/>
        </p:nvSpPr>
        <p:spPr>
          <a:xfrm>
            <a:off x="3666275" y="448924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</a:p>
        </p:txBody>
      </p:sp>
      <p:sp>
        <p:nvSpPr>
          <p:cNvPr id="13" name="正方形/長方形 13">
            <a:extLst>
              <a:ext uri="{FF2B5EF4-FFF2-40B4-BE49-F238E27FC236}">
                <a16:creationId xmlns:a16="http://schemas.microsoft.com/office/drawing/2014/main" id="{8CFA277A-366E-972C-7A50-FB02025205C1}"/>
              </a:ext>
            </a:extLst>
          </p:cNvPr>
          <p:cNvSpPr/>
          <p:nvPr/>
        </p:nvSpPr>
        <p:spPr>
          <a:xfrm>
            <a:off x="5105399" y="5051413"/>
            <a:ext cx="1325882" cy="7167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</a:t>
            </a: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ja-JP" altLang="en-US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直線矢印コネクタ 32">
            <a:extLst>
              <a:ext uri="{FF2B5EF4-FFF2-40B4-BE49-F238E27FC236}">
                <a16:creationId xmlns:a16="http://schemas.microsoft.com/office/drawing/2014/main" id="{AA316AD1-640E-97F6-791F-7870113CD87E}"/>
              </a:ext>
            </a:extLst>
          </p:cNvPr>
          <p:cNvCxnSpPr>
            <a:cxnSpLocks/>
          </p:cNvCxnSpPr>
          <p:nvPr/>
        </p:nvCxnSpPr>
        <p:spPr>
          <a:xfrm>
            <a:off x="2843302" y="5458610"/>
            <a:ext cx="11168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850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935B313-2EDC-0B28-2D09-ADBD7A8B4015}"/>
              </a:ext>
            </a:extLst>
          </p:cNvPr>
          <p:cNvSpPr/>
          <p:nvPr/>
        </p:nvSpPr>
        <p:spPr>
          <a:xfrm>
            <a:off x="3170428" y="4621401"/>
            <a:ext cx="3525185" cy="1620757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C348B-D77D-CE33-7360-B1148F70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Complex Cloud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DE13-3589-778E-3D92-9363EFC8F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Service complexity is one factor to information leaks</a:t>
            </a:r>
          </a:p>
          <a:p>
            <a:pPr lvl="1"/>
            <a:r>
              <a:rPr lang="en-US" altLang="ja-JP" dirty="0"/>
              <a:t>Coordinate many small services in a microservices architecture</a:t>
            </a:r>
          </a:p>
          <a:p>
            <a:pPr lvl="1"/>
            <a:r>
              <a:rPr lang="en-US" altLang="ja-JP" dirty="0"/>
              <a:t>Use several services provided by multiple clouds (</a:t>
            </a:r>
            <a:r>
              <a:rPr lang="en-US" altLang="ja-JP" dirty="0" err="1"/>
              <a:t>multicloud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Personal data is distributed to various services in clouds</a:t>
            </a:r>
          </a:p>
          <a:p>
            <a:pPr lvl="1"/>
            <a:r>
              <a:rPr lang="en-US" altLang="ja-JP" dirty="0"/>
              <a:t>Multiple microservices consisting of one large service</a:t>
            </a:r>
          </a:p>
          <a:p>
            <a:pPr lvl="1"/>
            <a:r>
              <a:rPr lang="en-US" altLang="ja-JP" dirty="0"/>
              <a:t>Not only within a cloud but also across clouds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4E0C3-C1CC-7705-DE13-A5EB8B16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25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945479F4-D0F2-B35E-0EBF-EBAB0A90F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9" y="4717356"/>
            <a:ext cx="1238921" cy="1238921"/>
          </a:xfrm>
          <a:prstGeom prst="rect">
            <a:avLst/>
          </a:prstGeom>
        </p:spPr>
      </p:pic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38357415-0872-973F-F847-999B1A513704}"/>
              </a:ext>
            </a:extLst>
          </p:cNvPr>
          <p:cNvSpPr txBox="1"/>
          <p:nvPr/>
        </p:nvSpPr>
        <p:spPr>
          <a:xfrm>
            <a:off x="1073357" y="5846863"/>
            <a:ext cx="884969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直線矢印コネクタ 32">
            <a:extLst>
              <a:ext uri="{FF2B5EF4-FFF2-40B4-BE49-F238E27FC236}">
                <a16:creationId xmlns:a16="http://schemas.microsoft.com/office/drawing/2014/main" id="{DF61F365-6372-1545-CAA8-46E030FB9274}"/>
              </a:ext>
            </a:extLst>
          </p:cNvPr>
          <p:cNvCxnSpPr>
            <a:cxnSpLocks/>
          </p:cNvCxnSpPr>
          <p:nvPr/>
        </p:nvCxnSpPr>
        <p:spPr>
          <a:xfrm>
            <a:off x="2317923" y="5431779"/>
            <a:ext cx="11168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" name="四角形: 角を丸くする 16">
            <a:extLst>
              <a:ext uri="{FF2B5EF4-FFF2-40B4-BE49-F238E27FC236}">
                <a16:creationId xmlns:a16="http://schemas.microsoft.com/office/drawing/2014/main" id="{D1AD150C-D541-D613-9A79-57FF78332E30}"/>
              </a:ext>
            </a:extLst>
          </p:cNvPr>
          <p:cNvSpPr/>
          <p:nvPr/>
        </p:nvSpPr>
        <p:spPr>
          <a:xfrm>
            <a:off x="3434747" y="5106013"/>
            <a:ext cx="1138234" cy="62272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</a:t>
            </a: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8" name="四角形: 角を丸くする 16">
            <a:extLst>
              <a:ext uri="{FF2B5EF4-FFF2-40B4-BE49-F238E27FC236}">
                <a16:creationId xmlns:a16="http://schemas.microsoft.com/office/drawing/2014/main" id="{E99BF2BC-96C3-C6E2-7D74-14C5085E9781}"/>
              </a:ext>
            </a:extLst>
          </p:cNvPr>
          <p:cNvSpPr/>
          <p:nvPr/>
        </p:nvSpPr>
        <p:spPr>
          <a:xfrm>
            <a:off x="5089368" y="4513117"/>
            <a:ext cx="1138234" cy="62272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</a:t>
            </a: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9" name="四角形: 角を丸くする 16">
            <a:extLst>
              <a:ext uri="{FF2B5EF4-FFF2-40B4-BE49-F238E27FC236}">
                <a16:creationId xmlns:a16="http://schemas.microsoft.com/office/drawing/2014/main" id="{73F3CF2C-AAE6-2FF1-8529-8C16B537EBC8}"/>
              </a:ext>
            </a:extLst>
          </p:cNvPr>
          <p:cNvSpPr/>
          <p:nvPr/>
        </p:nvSpPr>
        <p:spPr>
          <a:xfrm>
            <a:off x="4985385" y="5631677"/>
            <a:ext cx="1138234" cy="62272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</a:t>
            </a: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10" name="直線矢印コネクタ 32">
            <a:extLst>
              <a:ext uri="{FF2B5EF4-FFF2-40B4-BE49-F238E27FC236}">
                <a16:creationId xmlns:a16="http://schemas.microsoft.com/office/drawing/2014/main" id="{F09EDE79-4045-E72E-0B50-241B997DDFB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547355" y="4824479"/>
            <a:ext cx="542013" cy="36541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2" name="直線矢印コネクタ 32">
            <a:extLst>
              <a:ext uri="{FF2B5EF4-FFF2-40B4-BE49-F238E27FC236}">
                <a16:creationId xmlns:a16="http://schemas.microsoft.com/office/drawing/2014/main" id="{0F310D53-A874-2D00-81B8-637C0F9296A9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5554502" y="5135840"/>
            <a:ext cx="103983" cy="49583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4" name="直線矢印コネクタ 32">
            <a:extLst>
              <a:ext uri="{FF2B5EF4-FFF2-40B4-BE49-F238E27FC236}">
                <a16:creationId xmlns:a16="http://schemas.microsoft.com/office/drawing/2014/main" id="{E8B1889C-7EFB-C1E1-5C51-8414697B0DF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572981" y="5587877"/>
            <a:ext cx="412404" cy="35516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Cloud 28">
            <a:extLst>
              <a:ext uri="{FF2B5EF4-FFF2-40B4-BE49-F238E27FC236}">
                <a16:creationId xmlns:a16="http://schemas.microsoft.com/office/drawing/2014/main" id="{5566D051-70FE-B3F6-162C-10EB7C2714EF}"/>
              </a:ext>
            </a:extLst>
          </p:cNvPr>
          <p:cNvSpPr/>
          <p:nvPr/>
        </p:nvSpPr>
        <p:spPr>
          <a:xfrm>
            <a:off x="7264730" y="4784519"/>
            <a:ext cx="2173492" cy="1128190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" name="四角形: 角を丸くする 16">
            <a:extLst>
              <a:ext uri="{FF2B5EF4-FFF2-40B4-BE49-F238E27FC236}">
                <a16:creationId xmlns:a16="http://schemas.microsoft.com/office/drawing/2014/main" id="{9A309760-A36B-EE43-4F76-7302890A42FB}"/>
              </a:ext>
            </a:extLst>
          </p:cNvPr>
          <p:cNvSpPr/>
          <p:nvPr/>
        </p:nvSpPr>
        <p:spPr>
          <a:xfrm>
            <a:off x="7791382" y="5095076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32" name="直線矢印コネクタ 32">
            <a:extLst>
              <a:ext uri="{FF2B5EF4-FFF2-40B4-BE49-F238E27FC236}">
                <a16:creationId xmlns:a16="http://schemas.microsoft.com/office/drawing/2014/main" id="{0F31537F-839A-EA66-5AAA-CB4B0CE239B7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>
            <a:off x="6227602" y="4824479"/>
            <a:ext cx="1563780" cy="5123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36" name="図 8" descr="暗い, 記号, ノートパソコン, 座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71BA470-1DDD-BC91-9A19-24D524473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127" y="4702591"/>
            <a:ext cx="1138234" cy="1137879"/>
          </a:xfrm>
          <a:prstGeom prst="rect">
            <a:avLst/>
          </a:prstGeom>
        </p:spPr>
      </p:pic>
      <p:cxnSp>
        <p:nvCxnSpPr>
          <p:cNvPr id="37" name="直線矢印コネクタ 32">
            <a:extLst>
              <a:ext uri="{FF2B5EF4-FFF2-40B4-BE49-F238E27FC236}">
                <a16:creationId xmlns:a16="http://schemas.microsoft.com/office/drawing/2014/main" id="{B8AC3F77-09E2-8132-6B0C-4398B249873F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929616" y="5336816"/>
            <a:ext cx="1116824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9" name="テキスト ボックス 1">
            <a:extLst>
              <a:ext uri="{FF2B5EF4-FFF2-40B4-BE49-F238E27FC236}">
                <a16:creationId xmlns:a16="http://schemas.microsoft.com/office/drawing/2014/main" id="{D6D74339-8585-8C5A-0FFB-2BD719607868}"/>
              </a:ext>
            </a:extLst>
          </p:cNvPr>
          <p:cNvSpPr txBox="1"/>
          <p:nvPr/>
        </p:nvSpPr>
        <p:spPr>
          <a:xfrm>
            <a:off x="10019308" y="5840470"/>
            <a:ext cx="1210555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DC820C-DA37-C327-4631-DA074B30B426}"/>
              </a:ext>
            </a:extLst>
          </p:cNvPr>
          <p:cNvSpPr txBox="1"/>
          <p:nvPr/>
        </p:nvSpPr>
        <p:spPr>
          <a:xfrm>
            <a:off x="7385661" y="591668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93778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2A35-E934-47FB-18CE-138B8A81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Data Flow inside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E26A-0A32-D28D-6D32-D258EF98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The flow of personal data inside clouds is not disclosed</a:t>
            </a:r>
            <a:endParaRPr lang="ja-JP" altLang="en-US"/>
          </a:p>
          <a:p>
            <a:pPr lvl="1"/>
            <a:r>
              <a:rPr lang="en-US" altLang="ja-JP" dirty="0"/>
              <a:t>Users cannot know cloud services where personal data is transferred</a:t>
            </a:r>
          </a:p>
          <a:p>
            <a:pPr lvl="1"/>
            <a:r>
              <a:rPr lang="en-US" dirty="0"/>
              <a:t>They cannot determine datacenters where their data is stored</a:t>
            </a:r>
          </a:p>
          <a:p>
            <a:r>
              <a:rPr lang="en-US" dirty="0"/>
              <a:t>Private clouds can be used to protect personal data</a:t>
            </a:r>
          </a:p>
          <a:p>
            <a:pPr lvl="1"/>
            <a:r>
              <a:rPr lang="en-US" dirty="0"/>
              <a:t>Increase costs, compared with public clouds</a:t>
            </a:r>
          </a:p>
          <a:p>
            <a:pPr lvl="1"/>
            <a:r>
              <a:rPr lang="en-US" dirty="0"/>
              <a:t>Users cannot confirm whether data flow is restricted as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0DA97-690E-414C-3136-C5F5EDD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9F764C6B-1492-3009-8E11-8E241DD84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9" y="4717356"/>
            <a:ext cx="1238921" cy="1238921"/>
          </a:xfrm>
          <a:prstGeom prst="rect">
            <a:avLst/>
          </a:prstGeom>
        </p:spPr>
      </p:pic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4A2641D-49B5-A1DB-C641-B08F79E324E2}"/>
              </a:ext>
            </a:extLst>
          </p:cNvPr>
          <p:cNvSpPr txBox="1"/>
          <p:nvPr/>
        </p:nvSpPr>
        <p:spPr>
          <a:xfrm>
            <a:off x="1381967" y="5846863"/>
            <a:ext cx="884969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直線矢印コネクタ 32">
            <a:extLst>
              <a:ext uri="{FF2B5EF4-FFF2-40B4-BE49-F238E27FC236}">
                <a16:creationId xmlns:a16="http://schemas.microsoft.com/office/drawing/2014/main" id="{19EFD5D0-6DD4-539C-CCAD-C18370F28CD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651760" y="5431779"/>
            <a:ext cx="140485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62B99F-77CD-6254-4C91-A63FD78E52D8}"/>
              </a:ext>
            </a:extLst>
          </p:cNvPr>
          <p:cNvSpPr txBox="1"/>
          <p:nvPr/>
        </p:nvSpPr>
        <p:spPr>
          <a:xfrm>
            <a:off x="2028730" y="453705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四角形: 角を丸くする 16">
            <a:extLst>
              <a:ext uri="{FF2B5EF4-FFF2-40B4-BE49-F238E27FC236}">
                <a16:creationId xmlns:a16="http://schemas.microsoft.com/office/drawing/2014/main" id="{6BE3E5D4-C145-4776-C66A-8B6E685CEA35}"/>
              </a:ext>
            </a:extLst>
          </p:cNvPr>
          <p:cNvSpPr/>
          <p:nvPr/>
        </p:nvSpPr>
        <p:spPr>
          <a:xfrm>
            <a:off x="5813975" y="4890994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四角形: 角を丸くする 16">
            <a:extLst>
              <a:ext uri="{FF2B5EF4-FFF2-40B4-BE49-F238E27FC236}">
                <a16:creationId xmlns:a16="http://schemas.microsoft.com/office/drawing/2014/main" id="{E2859311-73A6-6B86-667F-8752F320F093}"/>
              </a:ext>
            </a:extLst>
          </p:cNvPr>
          <p:cNvSpPr/>
          <p:nvPr/>
        </p:nvSpPr>
        <p:spPr>
          <a:xfrm>
            <a:off x="8729236" y="5125174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13" name="直線矢印コネクタ 32">
            <a:extLst>
              <a:ext uri="{FF2B5EF4-FFF2-40B4-BE49-F238E27FC236}">
                <a16:creationId xmlns:a16="http://schemas.microsoft.com/office/drawing/2014/main" id="{4B2609C1-7FCE-3967-DFBF-1480B198D5B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194846" y="5132735"/>
            <a:ext cx="619129" cy="29904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直線矢印コネクタ 32">
            <a:extLst>
              <a:ext uri="{FF2B5EF4-FFF2-40B4-BE49-F238E27FC236}">
                <a16:creationId xmlns:a16="http://schemas.microsoft.com/office/drawing/2014/main" id="{00B72B82-2F71-90F8-D893-3BC756B5E68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952209" y="5132735"/>
            <a:ext cx="1777027" cy="2341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" name="Cloud 8">
            <a:extLst>
              <a:ext uri="{FF2B5EF4-FFF2-40B4-BE49-F238E27FC236}">
                <a16:creationId xmlns:a16="http://schemas.microsoft.com/office/drawing/2014/main" id="{4E171673-E0B0-DD00-E00D-4C6E0F2B7C8E}"/>
              </a:ext>
            </a:extLst>
          </p:cNvPr>
          <p:cNvSpPr/>
          <p:nvPr/>
        </p:nvSpPr>
        <p:spPr>
          <a:xfrm>
            <a:off x="8119158" y="4777554"/>
            <a:ext cx="2358390" cy="1178723"/>
          </a:xfrm>
          <a:prstGeom prst="cloud">
            <a:avLst/>
          </a:prstGeom>
          <a:solidFill>
            <a:srgbClr val="000000">
              <a:alpha val="70196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82935" tIns="41468" rIns="82935" bIns="41468"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1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42" name="Cloud 8">
            <a:extLst>
              <a:ext uri="{FF2B5EF4-FFF2-40B4-BE49-F238E27FC236}">
                <a16:creationId xmlns:a16="http://schemas.microsoft.com/office/drawing/2014/main" id="{63A7F45A-51F1-27F4-0D7E-2B8BAF807C04}"/>
              </a:ext>
            </a:extLst>
          </p:cNvPr>
          <p:cNvSpPr/>
          <p:nvPr/>
        </p:nvSpPr>
        <p:spPr>
          <a:xfrm>
            <a:off x="3340462" y="4400552"/>
            <a:ext cx="4249058" cy="2000247"/>
          </a:xfrm>
          <a:prstGeom prst="cloud">
            <a:avLst/>
          </a:prstGeom>
          <a:solidFill>
            <a:srgbClr val="000000">
              <a:alpha val="70196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82935" tIns="41468" rIns="82935" bIns="41468"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1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9" name="四角形: 角を丸くする 16">
            <a:extLst>
              <a:ext uri="{FF2B5EF4-FFF2-40B4-BE49-F238E27FC236}">
                <a16:creationId xmlns:a16="http://schemas.microsoft.com/office/drawing/2014/main" id="{9165ECFD-BB77-854C-9F26-CA12CB4F9B95}"/>
              </a:ext>
            </a:extLst>
          </p:cNvPr>
          <p:cNvSpPr/>
          <p:nvPr/>
        </p:nvSpPr>
        <p:spPr>
          <a:xfrm>
            <a:off x="4056612" y="5190038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20" name="直線矢印コネクタ 32">
            <a:extLst>
              <a:ext uri="{FF2B5EF4-FFF2-40B4-BE49-F238E27FC236}">
                <a16:creationId xmlns:a16="http://schemas.microsoft.com/office/drawing/2014/main" id="{B793574E-E709-4C14-96B3-B16CE0E228DD}"/>
              </a:ext>
            </a:extLst>
          </p:cNvPr>
          <p:cNvCxnSpPr>
            <a:cxnSpLocks/>
          </p:cNvCxnSpPr>
          <p:nvPr/>
        </p:nvCxnSpPr>
        <p:spPr>
          <a:xfrm flipV="1">
            <a:off x="9867470" y="5027461"/>
            <a:ext cx="907997" cy="347015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377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1E9C-B79B-8E89-8DF5-3862CA80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Need for a Privacy Control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84C6-BBB1-A879-BEEC-80C09894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A privacy control mechanism is necessary inside clouds</a:t>
            </a:r>
          </a:p>
          <a:p>
            <a:pPr lvl="1"/>
            <a:r>
              <a:rPr lang="en-US" dirty="0"/>
              <a:t>Users can know cloud services accessing their personal data</a:t>
            </a:r>
            <a:endParaRPr lang="en-JP" dirty="0"/>
          </a:p>
          <a:p>
            <a:pPr lvl="1"/>
            <a:r>
              <a:rPr lang="en-US" altLang="ja-JP" dirty="0"/>
              <a:t>Information leaks can be prevented by restricting data flow</a:t>
            </a:r>
            <a:endParaRPr lang="ja-JP" altLang="en-US"/>
          </a:p>
          <a:p>
            <a:r>
              <a:rPr lang="en-US" altLang="ja-JP" dirty="0"/>
              <a:t>Users cannot trust the mechanism provided by clouds</a:t>
            </a:r>
          </a:p>
          <a:p>
            <a:pPr lvl="1"/>
            <a:r>
              <a:rPr lang="en-US" altLang="ja-JP" dirty="0"/>
              <a:t>They cannot confirm that the mechanism works properly</a:t>
            </a:r>
          </a:p>
          <a:p>
            <a:pPr lvl="1"/>
            <a:r>
              <a:rPr lang="en-US" altLang="ja-JP" dirty="0"/>
              <a:t>Clouds can bypass it and transfer personal data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C53A1-7D50-DDD0-9B8B-ABC4B857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0" name="テキスト ボックス 27">
            <a:extLst>
              <a:ext uri="{FF2B5EF4-FFF2-40B4-BE49-F238E27FC236}">
                <a16:creationId xmlns:a16="http://schemas.microsoft.com/office/drawing/2014/main" id="{382EAB6E-64A8-581D-5898-BB97D246711A}"/>
              </a:ext>
            </a:extLst>
          </p:cNvPr>
          <p:cNvSpPr txBox="1"/>
          <p:nvPr/>
        </p:nvSpPr>
        <p:spPr>
          <a:xfrm>
            <a:off x="5199890" y="5200099"/>
            <a:ext cx="2488058" cy="360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Track/</a:t>
            </a:r>
            <a:r>
              <a:rPr lang="en-US" altLang="ja-JP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</a:t>
            </a:r>
            <a:endParaRPr lang="en-US" altLang="ja-JP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411E35A-B470-1E11-2C96-C1BA4D53B0FB}"/>
              </a:ext>
            </a:extLst>
          </p:cNvPr>
          <p:cNvSpPr/>
          <p:nvPr/>
        </p:nvSpPr>
        <p:spPr>
          <a:xfrm>
            <a:off x="3667016" y="4320540"/>
            <a:ext cx="6768574" cy="2170697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9" name="四角形: 角を丸くする 16">
            <a:extLst>
              <a:ext uri="{FF2B5EF4-FFF2-40B4-BE49-F238E27FC236}">
                <a16:creationId xmlns:a16="http://schemas.microsoft.com/office/drawing/2014/main" id="{9F9BCE20-C8A1-2C5D-CE22-0F2C05D990EB}"/>
              </a:ext>
            </a:extLst>
          </p:cNvPr>
          <p:cNvSpPr/>
          <p:nvPr/>
        </p:nvSpPr>
        <p:spPr>
          <a:xfrm>
            <a:off x="4630773" y="4550908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0" name="四角形: 角を丸くする 28">
            <a:extLst>
              <a:ext uri="{FF2B5EF4-FFF2-40B4-BE49-F238E27FC236}">
                <a16:creationId xmlns:a16="http://schemas.microsoft.com/office/drawing/2014/main" id="{7AFC0A49-5E49-2173-5882-C554369D8F83}"/>
              </a:ext>
            </a:extLst>
          </p:cNvPr>
          <p:cNvSpPr/>
          <p:nvPr/>
        </p:nvSpPr>
        <p:spPr>
          <a:xfrm>
            <a:off x="4288160" y="5640984"/>
            <a:ext cx="3537466" cy="460638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 control mechanism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1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7CC9A566-48E2-87B0-E22F-79A3819E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59" y="4717356"/>
            <a:ext cx="1238921" cy="1238921"/>
          </a:xfrm>
          <a:prstGeom prst="rect">
            <a:avLst/>
          </a:prstGeom>
        </p:spPr>
      </p:pic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437807A2-8A71-41A6-E28D-758124D61F15}"/>
              </a:ext>
            </a:extLst>
          </p:cNvPr>
          <p:cNvSpPr txBox="1"/>
          <p:nvPr/>
        </p:nvSpPr>
        <p:spPr>
          <a:xfrm>
            <a:off x="1587707" y="5846863"/>
            <a:ext cx="884969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直線矢印コネクタ 32">
            <a:extLst>
              <a:ext uri="{FF2B5EF4-FFF2-40B4-BE49-F238E27FC236}">
                <a16:creationId xmlns:a16="http://schemas.microsoft.com/office/drawing/2014/main" id="{786FA1EE-2F1C-6895-6555-31809B943F6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746076" y="4792649"/>
            <a:ext cx="1884697" cy="38784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" name="直線矢印コネクタ 32">
            <a:extLst>
              <a:ext uri="{FF2B5EF4-FFF2-40B4-BE49-F238E27FC236}">
                <a16:creationId xmlns:a16="http://schemas.microsoft.com/office/drawing/2014/main" id="{F725D4BB-4F73-1604-C65F-B863F5576735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7560140" y="4792649"/>
            <a:ext cx="1013242" cy="32731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" name="直線矢印コネクタ 32">
            <a:extLst>
              <a:ext uri="{FF2B5EF4-FFF2-40B4-BE49-F238E27FC236}">
                <a16:creationId xmlns:a16="http://schemas.microsoft.com/office/drawing/2014/main" id="{4C1A2B93-83E0-EAF0-F06B-0E581CE1B6B0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199890" y="5034390"/>
            <a:ext cx="0" cy="606594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32" name="四角形: 角を丸くする 16">
            <a:extLst>
              <a:ext uri="{FF2B5EF4-FFF2-40B4-BE49-F238E27FC236}">
                <a16:creationId xmlns:a16="http://schemas.microsoft.com/office/drawing/2014/main" id="{479AF441-410F-CC2D-949D-18D16BD21DD8}"/>
              </a:ext>
            </a:extLst>
          </p:cNvPr>
          <p:cNvSpPr/>
          <p:nvPr/>
        </p:nvSpPr>
        <p:spPr>
          <a:xfrm>
            <a:off x="6421906" y="4550908"/>
            <a:ext cx="1138234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34" name="直線矢印コネクタ 32">
            <a:extLst>
              <a:ext uri="{FF2B5EF4-FFF2-40B4-BE49-F238E27FC236}">
                <a16:creationId xmlns:a16="http://schemas.microsoft.com/office/drawing/2014/main" id="{3F8C028F-5525-FCE0-E480-19DD48BDDAA2}"/>
              </a:ext>
            </a:extLst>
          </p:cNvPr>
          <p:cNvCxnSpPr>
            <a:cxnSpLocks/>
            <a:stCxn id="19" idx="3"/>
            <a:endCxn id="32" idx="1"/>
          </p:cNvCxnSpPr>
          <p:nvPr/>
        </p:nvCxnSpPr>
        <p:spPr>
          <a:xfrm>
            <a:off x="5769007" y="4792649"/>
            <a:ext cx="65289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直線矢印コネクタ 32">
            <a:extLst>
              <a:ext uri="{FF2B5EF4-FFF2-40B4-BE49-F238E27FC236}">
                <a16:creationId xmlns:a16="http://schemas.microsoft.com/office/drawing/2014/main" id="{F4C3D56E-79E6-4D38-CAF5-EA741DD08706}"/>
              </a:ext>
            </a:extLst>
          </p:cNvPr>
          <p:cNvCxnSpPr>
            <a:cxnSpLocks/>
          </p:cNvCxnSpPr>
          <p:nvPr/>
        </p:nvCxnSpPr>
        <p:spPr>
          <a:xfrm flipV="1">
            <a:off x="6991023" y="5034390"/>
            <a:ext cx="0" cy="606594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 w="med" len="med"/>
            <a:tailEnd type="triangle" w="med" len="med"/>
          </a:ln>
          <a:effectLst/>
        </p:spPr>
      </p:cxnSp>
      <p:cxnSp>
        <p:nvCxnSpPr>
          <p:cNvPr id="43" name="直線矢印コネクタ 32">
            <a:extLst>
              <a:ext uri="{FF2B5EF4-FFF2-40B4-BE49-F238E27FC236}">
                <a16:creationId xmlns:a16="http://schemas.microsoft.com/office/drawing/2014/main" id="{3303E1E1-B5B4-7FC6-FF2C-39ACD3A90CC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825626" y="5560844"/>
            <a:ext cx="668042" cy="310459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47" name="テキスト ボックス 1">
            <a:extLst>
              <a:ext uri="{FF2B5EF4-FFF2-40B4-BE49-F238E27FC236}">
                <a16:creationId xmlns:a16="http://schemas.microsoft.com/office/drawing/2014/main" id="{7C38BB08-DDE2-4714-536F-8255536CE840}"/>
              </a:ext>
            </a:extLst>
          </p:cNvPr>
          <p:cNvSpPr txBox="1"/>
          <p:nvPr/>
        </p:nvSpPr>
        <p:spPr>
          <a:xfrm>
            <a:off x="5179565" y="5163478"/>
            <a:ext cx="1835566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track/control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図 12" descr="テーブル, リモコン, ビデオ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1AA1095-229B-63DA-CBF5-4E9E62E2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489" y="4792649"/>
            <a:ext cx="1382553" cy="1123200"/>
          </a:xfrm>
          <a:prstGeom prst="rect">
            <a:avLst/>
          </a:prstGeom>
        </p:spPr>
      </p:pic>
      <p:cxnSp>
        <p:nvCxnSpPr>
          <p:cNvPr id="50" name="直線矢印コネクタ 32">
            <a:extLst>
              <a:ext uri="{FF2B5EF4-FFF2-40B4-BE49-F238E27FC236}">
                <a16:creationId xmlns:a16="http://schemas.microsoft.com/office/drawing/2014/main" id="{8D9A0282-8CD8-F8B7-4B33-EA99FF9A6F92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783274" y="5570113"/>
            <a:ext cx="1504886" cy="30119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55" name="テキスト ボックス 1">
            <a:extLst>
              <a:ext uri="{FF2B5EF4-FFF2-40B4-BE49-F238E27FC236}">
                <a16:creationId xmlns:a16="http://schemas.microsoft.com/office/drawing/2014/main" id="{2E7D7E6C-82DC-D8EF-E88B-F68205BF85C0}"/>
              </a:ext>
            </a:extLst>
          </p:cNvPr>
          <p:cNvSpPr txBox="1"/>
          <p:nvPr/>
        </p:nvSpPr>
        <p:spPr>
          <a:xfrm>
            <a:off x="2746076" y="5806090"/>
            <a:ext cx="1210590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trusted?</a:t>
            </a:r>
            <a:endParaRPr lang="ja-JP" altLang="en-US" sz="1800" b="1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5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>
            <a:extLst>
              <a:ext uri="{FF2B5EF4-FFF2-40B4-BE49-F238E27FC236}">
                <a16:creationId xmlns:a16="http://schemas.microsoft.com/office/drawing/2014/main" id="{9758DA33-E2F3-9449-9579-5435D1B70AB2}"/>
              </a:ext>
            </a:extLst>
          </p:cNvPr>
          <p:cNvSpPr/>
          <p:nvPr/>
        </p:nvSpPr>
        <p:spPr>
          <a:xfrm>
            <a:off x="2614593" y="5420337"/>
            <a:ext cx="9133789" cy="1204942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314B9-C119-65A0-0B6F-28E28021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SEV-tracker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67BB-B27A-CDB8-60CF-B55E7531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Enable running a user’s own privacy control mechanism</a:t>
            </a:r>
          </a:p>
          <a:p>
            <a:pPr lvl="1"/>
            <a:r>
              <a:rPr lang="en-US" altLang="ja-JP" dirty="0"/>
              <a:t>It is guaranteed that personal data is tracked and controlled</a:t>
            </a:r>
            <a:endParaRPr lang="ja-JP"/>
          </a:p>
          <a:p>
            <a:r>
              <a:rPr lang="en-US" altLang="ja-JP" dirty="0"/>
              <a:t>Inject a user hypervisor for privacy control into clouds</a:t>
            </a:r>
          </a:p>
          <a:p>
            <a:pPr lvl="1"/>
            <a:r>
              <a:rPr lang="en-US" altLang="ja-JP" dirty="0"/>
              <a:t>Run the user hypervisor in a VM provided by a cloud</a:t>
            </a:r>
          </a:p>
          <a:p>
            <a:pPr lvl="1"/>
            <a:r>
              <a:rPr lang="en-US" altLang="ja-JP" dirty="0"/>
              <a:t>Run a cloud service for a user in a VM created by the user hypervisor</a:t>
            </a:r>
          </a:p>
          <a:p>
            <a:pPr lvl="1"/>
            <a:r>
              <a:rPr lang="en-US" altLang="ja-JP" dirty="0"/>
              <a:t>Monitor and control the cloud service in the user hypervisor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F827D-E5F1-A36F-8438-536ADD05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9" name="四角形: 角を丸くする 30">
            <a:extLst>
              <a:ext uri="{FF2B5EF4-FFF2-40B4-BE49-F238E27FC236}">
                <a16:creationId xmlns:a16="http://schemas.microsoft.com/office/drawing/2014/main" id="{24B464B3-5BF1-8F4F-9D8D-F70AA191324A}"/>
              </a:ext>
            </a:extLst>
          </p:cNvPr>
          <p:cNvSpPr/>
          <p:nvPr/>
        </p:nvSpPr>
        <p:spPr>
          <a:xfrm>
            <a:off x="3184478" y="4377690"/>
            <a:ext cx="8075701" cy="1943099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3" name="四角形: 角を丸くする 31">
            <a:extLst>
              <a:ext uri="{FF2B5EF4-FFF2-40B4-BE49-F238E27FC236}">
                <a16:creationId xmlns:a16="http://schemas.microsoft.com/office/drawing/2014/main" id="{1049825F-4E22-8ABB-855E-7BA665E5F124}"/>
              </a:ext>
            </a:extLst>
          </p:cNvPr>
          <p:cNvSpPr/>
          <p:nvPr/>
        </p:nvSpPr>
        <p:spPr>
          <a:xfrm>
            <a:off x="3475817" y="5469581"/>
            <a:ext cx="6135244" cy="682957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                                                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2643EC3-91AA-BF1D-CBEA-3A37EBE9509B}"/>
              </a:ext>
            </a:extLst>
          </p:cNvPr>
          <p:cNvSpPr txBox="1"/>
          <p:nvPr/>
        </p:nvSpPr>
        <p:spPr>
          <a:xfrm>
            <a:off x="9680577" y="5137056"/>
            <a:ext cx="15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FDE1BF2-1CFD-E6AA-E656-4B6B7FC73770}"/>
              </a:ext>
            </a:extLst>
          </p:cNvPr>
          <p:cNvSpPr/>
          <p:nvPr/>
        </p:nvSpPr>
        <p:spPr>
          <a:xfrm>
            <a:off x="3463085" y="4549140"/>
            <a:ext cx="6135244" cy="7596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9" name="四角形: 角を丸くする 28">
            <a:extLst>
              <a:ext uri="{FF2B5EF4-FFF2-40B4-BE49-F238E27FC236}">
                <a16:creationId xmlns:a16="http://schemas.microsoft.com/office/drawing/2014/main" id="{791CE0B1-EB62-9527-4B79-1F2A37CE77CE}"/>
              </a:ext>
            </a:extLst>
          </p:cNvPr>
          <p:cNvSpPr/>
          <p:nvPr/>
        </p:nvSpPr>
        <p:spPr>
          <a:xfrm>
            <a:off x="3734108" y="5591934"/>
            <a:ext cx="3577576" cy="450120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 control mechanism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四角形: 角を丸くする 16">
            <a:extLst>
              <a:ext uri="{FF2B5EF4-FFF2-40B4-BE49-F238E27FC236}">
                <a16:creationId xmlns:a16="http://schemas.microsoft.com/office/drawing/2014/main" id="{D2DDC4C9-1A06-2288-F75D-AEB91311D9E3}"/>
              </a:ext>
            </a:extLst>
          </p:cNvPr>
          <p:cNvSpPr/>
          <p:nvPr/>
        </p:nvSpPr>
        <p:spPr>
          <a:xfrm>
            <a:off x="4544951" y="4683182"/>
            <a:ext cx="1955890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BF16032C-E56D-903F-D3B5-E783706DD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6" y="4798414"/>
            <a:ext cx="1238921" cy="1238921"/>
          </a:xfrm>
          <a:prstGeom prst="rect">
            <a:avLst/>
          </a:prstGeom>
        </p:spPr>
      </p:pic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60401623-53C0-05B4-21F3-8A4EE6C2099D}"/>
              </a:ext>
            </a:extLst>
          </p:cNvPr>
          <p:cNvSpPr txBox="1"/>
          <p:nvPr/>
        </p:nvSpPr>
        <p:spPr>
          <a:xfrm>
            <a:off x="961394" y="5927921"/>
            <a:ext cx="884969" cy="360745"/>
          </a:xfrm>
          <a:prstGeom prst="rect">
            <a:avLst/>
          </a:prstGeom>
          <a:noFill/>
        </p:spPr>
        <p:txBody>
          <a:bodyPr rot="0" spcFirstLastPara="0" vert="horz" wrap="square" lIns="82935" tIns="41468" rIns="82935" bIns="414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7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5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2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09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36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4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1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18" algn="l" defTabSz="1043055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ja-JP" altLang="en-US" sz="18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直線矢印コネクタ 32">
            <a:extLst>
              <a:ext uri="{FF2B5EF4-FFF2-40B4-BE49-F238E27FC236}">
                <a16:creationId xmlns:a16="http://schemas.microsoft.com/office/drawing/2014/main" id="{2BE78CB0-8DC1-7358-A379-BD96D0ED1696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236896" y="5521501"/>
            <a:ext cx="1238921" cy="28955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F5CD11-D51A-3C16-DD3F-42811D6C28CB}"/>
              </a:ext>
            </a:extLst>
          </p:cNvPr>
          <p:cNvSpPr txBox="1"/>
          <p:nvPr/>
        </p:nvSpPr>
        <p:spPr>
          <a:xfrm>
            <a:off x="2174659" y="569659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AEA0A-C05D-3A4A-FA2F-58D52E9E1C7B}"/>
              </a:ext>
            </a:extLst>
          </p:cNvPr>
          <p:cNvSpPr txBox="1"/>
          <p:nvPr/>
        </p:nvSpPr>
        <p:spPr>
          <a:xfrm>
            <a:off x="7490397" y="5617874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hypervisor</a:t>
            </a:r>
          </a:p>
        </p:txBody>
      </p:sp>
      <p:cxnSp>
        <p:nvCxnSpPr>
          <p:cNvPr id="14" name="直線矢印コネクタ 32">
            <a:extLst>
              <a:ext uri="{FF2B5EF4-FFF2-40B4-BE49-F238E27FC236}">
                <a16:creationId xmlns:a16="http://schemas.microsoft.com/office/drawing/2014/main" id="{A6170C94-75E6-0EAD-F80E-BCB5CDDA6F4E}"/>
              </a:ext>
            </a:extLst>
          </p:cNvPr>
          <p:cNvCxnSpPr>
            <a:cxnSpLocks/>
            <a:stCxn id="39" idx="0"/>
            <a:endCxn id="5" idx="2"/>
          </p:cNvCxnSpPr>
          <p:nvPr/>
        </p:nvCxnSpPr>
        <p:spPr>
          <a:xfrm flipV="1">
            <a:off x="5522896" y="5166664"/>
            <a:ext cx="0" cy="42527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6C340C-7AC9-0A79-70B1-E9205971865A}"/>
              </a:ext>
            </a:extLst>
          </p:cNvPr>
          <p:cNvSpPr txBox="1"/>
          <p:nvPr/>
        </p:nvSpPr>
        <p:spPr>
          <a:xfrm>
            <a:off x="7821965" y="474025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</a:p>
        </p:txBody>
      </p:sp>
    </p:spTree>
    <p:extLst>
      <p:ext uri="{BB962C8B-B14F-4D97-AF65-F5344CB8AC3E}">
        <p14:creationId xmlns:p14="http://schemas.microsoft.com/office/powerpoint/2010/main" val="41361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52B-9957-D2C8-A699-2FFEA0A4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Deployment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3630-6D1D-4656-2444-775371B2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JP" dirty="0"/>
              <a:t>Hypervisor injection by individual end users is costly</a:t>
            </a:r>
          </a:p>
          <a:p>
            <a:pPr lvl="1"/>
            <a:r>
              <a:rPr lang="en-JP" dirty="0"/>
              <a:t>At least one cloud VM is required per user</a:t>
            </a:r>
          </a:p>
          <a:p>
            <a:r>
              <a:rPr lang="en-JP" dirty="0"/>
              <a:t>The organization of end users can inject a user hypervisor</a:t>
            </a:r>
          </a:p>
          <a:p>
            <a:pPr lvl="1"/>
            <a:r>
              <a:rPr lang="en-JP" dirty="0"/>
              <a:t>The members share information on data flow</a:t>
            </a:r>
          </a:p>
          <a:p>
            <a:pPr lvl="2"/>
            <a:r>
              <a:rPr lang="en-JP" dirty="0"/>
              <a:t>Personal data itself is not exposed</a:t>
            </a:r>
          </a:p>
          <a:p>
            <a:r>
              <a:rPr lang="en-JP" dirty="0"/>
              <a:t>The trusted third party can inject a user hypervisor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8E419-1668-F1AA-8041-72ADE00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8" name="四角形: 角を丸くする 30">
            <a:extLst>
              <a:ext uri="{FF2B5EF4-FFF2-40B4-BE49-F238E27FC236}">
                <a16:creationId xmlns:a16="http://schemas.microsoft.com/office/drawing/2014/main" id="{9D2EAB57-FEBC-B227-1418-24828AD518C8}"/>
              </a:ext>
            </a:extLst>
          </p:cNvPr>
          <p:cNvSpPr/>
          <p:nvPr/>
        </p:nvSpPr>
        <p:spPr>
          <a:xfrm>
            <a:off x="4328932" y="4413071"/>
            <a:ext cx="3831221" cy="184984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0" name="四角形: 角を丸くする 34">
            <a:extLst>
              <a:ext uri="{FF2B5EF4-FFF2-40B4-BE49-F238E27FC236}">
                <a16:creationId xmlns:a16="http://schemas.microsoft.com/office/drawing/2014/main" id="{FCC50372-0443-5262-F186-8887DF383EA2}"/>
              </a:ext>
            </a:extLst>
          </p:cNvPr>
          <p:cNvSpPr/>
          <p:nvPr/>
        </p:nvSpPr>
        <p:spPr>
          <a:xfrm>
            <a:off x="4498196" y="4619549"/>
            <a:ext cx="3495529" cy="8385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6C760-A8BA-568A-A8B3-6ACA7AAD78DB}"/>
              </a:ext>
            </a:extLst>
          </p:cNvPr>
          <p:cNvSpPr txBox="1"/>
          <p:nvPr/>
        </p:nvSpPr>
        <p:spPr>
          <a:xfrm>
            <a:off x="1346148" y="5928325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</a:t>
            </a:r>
          </a:p>
        </p:txBody>
      </p:sp>
      <p:sp>
        <p:nvSpPr>
          <p:cNvPr id="16" name="四角形: 角を丸くする 31">
            <a:extLst>
              <a:ext uri="{FF2B5EF4-FFF2-40B4-BE49-F238E27FC236}">
                <a16:creationId xmlns:a16="http://schemas.microsoft.com/office/drawing/2014/main" id="{F2A2F24B-D3C4-07AD-5A80-EE439AAFA3E7}"/>
              </a:ext>
            </a:extLst>
          </p:cNvPr>
          <p:cNvSpPr/>
          <p:nvPr/>
        </p:nvSpPr>
        <p:spPr>
          <a:xfrm>
            <a:off x="4498197" y="5637901"/>
            <a:ext cx="3495528" cy="44522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979BF6E-7647-B763-505F-B9662073C9F5}"/>
              </a:ext>
            </a:extLst>
          </p:cNvPr>
          <p:cNvSpPr/>
          <p:nvPr/>
        </p:nvSpPr>
        <p:spPr>
          <a:xfrm>
            <a:off x="4653928" y="4808480"/>
            <a:ext cx="1955890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18" name="直線矢印コネクタ 32">
            <a:extLst>
              <a:ext uri="{FF2B5EF4-FFF2-40B4-BE49-F238E27FC236}">
                <a16:creationId xmlns:a16="http://schemas.microsoft.com/office/drawing/2014/main" id="{3EB49544-3160-EB95-CBAE-2FFFA2564A8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75636" y="5415290"/>
            <a:ext cx="1222561" cy="44522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F08C6C-A4A3-7437-6F00-D2A186B2565D}"/>
              </a:ext>
            </a:extLst>
          </p:cNvPr>
          <p:cNvSpPr txBox="1"/>
          <p:nvPr/>
        </p:nvSpPr>
        <p:spPr>
          <a:xfrm>
            <a:off x="3457248" y="513063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31228C-F7E4-4E08-10F3-864766EE83E9}"/>
              </a:ext>
            </a:extLst>
          </p:cNvPr>
          <p:cNvSpPr txBox="1"/>
          <p:nvPr/>
        </p:nvSpPr>
        <p:spPr>
          <a:xfrm>
            <a:off x="6749948" y="485416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0D942B-85E2-F2DD-B846-D7C063F30F75}"/>
              </a:ext>
            </a:extLst>
          </p:cNvPr>
          <p:cNvSpPr txBox="1"/>
          <p:nvPr/>
        </p:nvSpPr>
        <p:spPr>
          <a:xfrm>
            <a:off x="5668139" y="628815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C2B16-4AF2-B423-C6EC-575436BEC599}"/>
              </a:ext>
            </a:extLst>
          </p:cNvPr>
          <p:cNvSpPr/>
          <p:nvPr/>
        </p:nvSpPr>
        <p:spPr>
          <a:xfrm>
            <a:off x="940130" y="4551971"/>
            <a:ext cx="2453832" cy="13079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pic>
        <p:nvPicPr>
          <p:cNvPr id="13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CCF5CAA4-88FA-C35A-2783-0B4279F4F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09" y="4860138"/>
            <a:ext cx="567754" cy="567754"/>
          </a:xfrm>
          <a:prstGeom prst="rect">
            <a:avLst/>
          </a:prstGeom>
        </p:spPr>
      </p:pic>
      <p:pic>
        <p:nvPicPr>
          <p:cNvPr id="14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B77B8BB0-9688-7A7E-D2C8-272B7C086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69" y="5189121"/>
            <a:ext cx="567754" cy="567754"/>
          </a:xfrm>
          <a:prstGeom prst="rect">
            <a:avLst/>
          </a:prstGeom>
        </p:spPr>
      </p:pic>
      <p:pic>
        <p:nvPicPr>
          <p:cNvPr id="15" name="図 26" descr="座る, コンピュータ, クマ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79F052B3-A290-96FF-61E8-9D23BB92B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67" y="4758449"/>
            <a:ext cx="567754" cy="5677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3FF4C30-1795-13E5-6363-572808CCD20D}"/>
              </a:ext>
            </a:extLst>
          </p:cNvPr>
          <p:cNvSpPr txBox="1"/>
          <p:nvPr/>
        </p:nvSpPr>
        <p:spPr>
          <a:xfrm>
            <a:off x="8966897" y="5784568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trusted third party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1F0461-D7BE-77DF-B283-60A07F588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60" y="4606638"/>
            <a:ext cx="1636763" cy="1233716"/>
          </a:xfrm>
          <a:prstGeom prst="rect">
            <a:avLst/>
          </a:prstGeom>
        </p:spPr>
      </p:pic>
      <p:cxnSp>
        <p:nvCxnSpPr>
          <p:cNvPr id="31" name="直線矢印コネクタ 32">
            <a:extLst>
              <a:ext uri="{FF2B5EF4-FFF2-40B4-BE49-F238E27FC236}">
                <a16:creationId xmlns:a16="http://schemas.microsoft.com/office/drawing/2014/main" id="{E4A7D62A-503E-A3B6-BBE7-0E029D082BD4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993725" y="5436701"/>
            <a:ext cx="1507416" cy="4238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676813-0818-D20F-A5DF-B0DEADBFEF3E}"/>
              </a:ext>
            </a:extLst>
          </p:cNvPr>
          <p:cNvSpPr txBox="1"/>
          <p:nvPr/>
        </p:nvSpPr>
        <p:spPr>
          <a:xfrm>
            <a:off x="8396909" y="515706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inject</a:t>
            </a:r>
          </a:p>
        </p:txBody>
      </p:sp>
    </p:spTree>
    <p:extLst>
      <p:ext uri="{BB962C8B-B14F-4D97-AF65-F5344CB8AC3E}">
        <p14:creationId xmlns:p14="http://schemas.microsoft.com/office/powerpoint/2010/main" val="26093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>
            <a:extLst>
              <a:ext uri="{FF2B5EF4-FFF2-40B4-BE49-F238E27FC236}">
                <a16:creationId xmlns:a16="http://schemas.microsoft.com/office/drawing/2014/main" id="{7ADA972E-5E67-CFB1-24B8-D0BC984515C3}"/>
              </a:ext>
            </a:extLst>
          </p:cNvPr>
          <p:cNvSpPr/>
          <p:nvPr/>
        </p:nvSpPr>
        <p:spPr>
          <a:xfrm>
            <a:off x="1077571" y="5352350"/>
            <a:ext cx="10169549" cy="1204942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60BAF-ABEB-4559-CF2D-5290696B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 dirty="0"/>
              <a:t>Threat Model: Cloud vs.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2D70-AABA-E145-C172-5A38FCA4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/>
          <a:lstStyle/>
          <a:p>
            <a:r>
              <a:rPr lang="en-US" altLang="ja-JP" dirty="0"/>
              <a:t>A user hypervisor can suffer from attacks from a cloud</a:t>
            </a:r>
          </a:p>
          <a:p>
            <a:pPr lvl="1"/>
            <a:r>
              <a:rPr lang="en-US" altLang="ja-JP" dirty="0"/>
              <a:t>A cloud has higher privileges than a cloud VM</a:t>
            </a:r>
          </a:p>
          <a:p>
            <a:pPr lvl="1"/>
            <a:r>
              <a:rPr lang="en-US" altLang="ja-JP" dirty="0"/>
              <a:t>Bypass a privacy control mechanism or modify tracking information</a:t>
            </a:r>
          </a:p>
          <a:p>
            <a:r>
              <a:rPr lang="en-US" altLang="ja-JP" dirty="0"/>
              <a:t>A cloud service can be attacked by a user hypervisor</a:t>
            </a:r>
          </a:p>
          <a:p>
            <a:pPr lvl="1"/>
            <a:r>
              <a:rPr lang="en-US" altLang="ja-JP" dirty="0"/>
              <a:t>A user hypervisor has higher privileges than a user VM</a:t>
            </a:r>
          </a:p>
          <a:p>
            <a:pPr lvl="1"/>
            <a:r>
              <a:rPr lang="en-US" altLang="ja-JP" dirty="0"/>
              <a:t>Steal/modify sensitive data in a cloud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F5492-90F2-4F65-BDDD-E57A061B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2" name="四角形: 角を丸くする 30">
            <a:extLst>
              <a:ext uri="{FF2B5EF4-FFF2-40B4-BE49-F238E27FC236}">
                <a16:creationId xmlns:a16="http://schemas.microsoft.com/office/drawing/2014/main" id="{C89C87A4-46CE-49B8-F98B-E316D61E5A14}"/>
              </a:ext>
            </a:extLst>
          </p:cNvPr>
          <p:cNvSpPr/>
          <p:nvPr/>
        </p:nvSpPr>
        <p:spPr>
          <a:xfrm>
            <a:off x="2556607" y="4369226"/>
            <a:ext cx="8075701" cy="1943099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3" name="四角形: 角を丸くする 31">
            <a:extLst>
              <a:ext uri="{FF2B5EF4-FFF2-40B4-BE49-F238E27FC236}">
                <a16:creationId xmlns:a16="http://schemas.microsoft.com/office/drawing/2014/main" id="{6CAB95D0-ACFB-E256-74BE-2D3AFAA5327D}"/>
              </a:ext>
            </a:extLst>
          </p:cNvPr>
          <p:cNvSpPr/>
          <p:nvPr/>
        </p:nvSpPr>
        <p:spPr>
          <a:xfrm>
            <a:off x="2847946" y="5461117"/>
            <a:ext cx="6135244" cy="682957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                                                 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4" name="テキスト ボックス 33">
            <a:extLst>
              <a:ext uri="{FF2B5EF4-FFF2-40B4-BE49-F238E27FC236}">
                <a16:creationId xmlns:a16="http://schemas.microsoft.com/office/drawing/2014/main" id="{EA47C09A-FBEB-C7B4-122E-C1EDFE6D1465}"/>
              </a:ext>
            </a:extLst>
          </p:cNvPr>
          <p:cNvSpPr txBox="1"/>
          <p:nvPr/>
        </p:nvSpPr>
        <p:spPr>
          <a:xfrm>
            <a:off x="9052706" y="5128592"/>
            <a:ext cx="151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四角形: 角を丸くする 34">
            <a:extLst>
              <a:ext uri="{FF2B5EF4-FFF2-40B4-BE49-F238E27FC236}">
                <a16:creationId xmlns:a16="http://schemas.microsoft.com/office/drawing/2014/main" id="{86AE1BB2-4CE6-0A11-CDFB-74CA33F9DA3A}"/>
              </a:ext>
            </a:extLst>
          </p:cNvPr>
          <p:cNvSpPr/>
          <p:nvPr/>
        </p:nvSpPr>
        <p:spPr>
          <a:xfrm>
            <a:off x="2835214" y="4540676"/>
            <a:ext cx="6135244" cy="7596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6" name="四角形: 角を丸くする 28">
            <a:extLst>
              <a:ext uri="{FF2B5EF4-FFF2-40B4-BE49-F238E27FC236}">
                <a16:creationId xmlns:a16="http://schemas.microsoft.com/office/drawing/2014/main" id="{C879CDD1-B525-6F53-06A9-759737CE2523}"/>
              </a:ext>
            </a:extLst>
          </p:cNvPr>
          <p:cNvSpPr/>
          <p:nvPr/>
        </p:nvSpPr>
        <p:spPr>
          <a:xfrm>
            <a:off x="3106237" y="5583470"/>
            <a:ext cx="3577576" cy="450120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 control mechanism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7" name="四角形: 角を丸くする 16">
            <a:extLst>
              <a:ext uri="{FF2B5EF4-FFF2-40B4-BE49-F238E27FC236}">
                <a16:creationId xmlns:a16="http://schemas.microsoft.com/office/drawing/2014/main" id="{D30FEA20-EC06-1C59-CFCC-1AE98E973987}"/>
              </a:ext>
            </a:extLst>
          </p:cNvPr>
          <p:cNvSpPr/>
          <p:nvPr/>
        </p:nvSpPr>
        <p:spPr>
          <a:xfrm>
            <a:off x="3917080" y="4674718"/>
            <a:ext cx="1955890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A90C8-227C-D2F3-DD5B-2F99F7C5286A}"/>
              </a:ext>
            </a:extLst>
          </p:cNvPr>
          <p:cNvSpPr txBox="1"/>
          <p:nvPr/>
        </p:nvSpPr>
        <p:spPr>
          <a:xfrm>
            <a:off x="6862526" y="560941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hypervisor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AAA52-018E-893A-231C-D1A79248276D}"/>
              </a:ext>
            </a:extLst>
          </p:cNvPr>
          <p:cNvSpPr txBox="1"/>
          <p:nvPr/>
        </p:nvSpPr>
        <p:spPr>
          <a:xfrm>
            <a:off x="7194094" y="473179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56049EA-537C-CF80-B26C-D08AB39A6950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023110" y="5808530"/>
            <a:ext cx="1083127" cy="3355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直線矢印コネクタ 17">
            <a:extLst>
              <a:ext uri="{FF2B5EF4-FFF2-40B4-BE49-F238E27FC236}">
                <a16:creationId xmlns:a16="http://schemas.microsoft.com/office/drawing/2014/main" id="{A0A482C1-4F93-C307-4E33-93023C72F277}"/>
              </a:ext>
            </a:extLst>
          </p:cNvPr>
          <p:cNvCxnSpPr>
            <a:cxnSpLocks/>
          </p:cNvCxnSpPr>
          <p:nvPr/>
        </p:nvCxnSpPr>
        <p:spPr>
          <a:xfrm flipH="1" flipV="1">
            <a:off x="5955218" y="5037459"/>
            <a:ext cx="1019934" cy="571951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C85FC07-431E-605F-724C-60AE528A0627}"/>
              </a:ext>
            </a:extLst>
          </p:cNvPr>
          <p:cNvSpPr txBox="1"/>
          <p:nvPr/>
        </p:nvSpPr>
        <p:spPr>
          <a:xfrm>
            <a:off x="1598106" y="562811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41E991-52C3-D06B-D27B-A46D380FCD2E}"/>
              </a:ext>
            </a:extLst>
          </p:cNvPr>
          <p:cNvSpPr txBox="1"/>
          <p:nvPr/>
        </p:nvSpPr>
        <p:spPr>
          <a:xfrm>
            <a:off x="6146314" y="479415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</a:t>
            </a:r>
          </a:p>
        </p:txBody>
      </p:sp>
      <p:sp>
        <p:nvSpPr>
          <p:cNvPr id="41" name="テキスト ボックス 33">
            <a:extLst>
              <a:ext uri="{FF2B5EF4-FFF2-40B4-BE49-F238E27FC236}">
                <a16:creationId xmlns:a16="http://schemas.microsoft.com/office/drawing/2014/main" id="{37C7772A-80DE-20BA-046E-2444047F460B}"/>
              </a:ext>
            </a:extLst>
          </p:cNvPr>
          <p:cNvSpPr txBox="1"/>
          <p:nvPr/>
        </p:nvSpPr>
        <p:spPr>
          <a:xfrm>
            <a:off x="1019873" y="6060625"/>
            <a:ext cx="11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0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riangle 62">
            <a:extLst>
              <a:ext uri="{FF2B5EF4-FFF2-40B4-BE49-F238E27FC236}">
                <a16:creationId xmlns:a16="http://schemas.microsoft.com/office/drawing/2014/main" id="{1FF2FB4A-0573-ED62-6675-D9CB37D76A24}"/>
              </a:ext>
            </a:extLst>
          </p:cNvPr>
          <p:cNvSpPr/>
          <p:nvPr/>
        </p:nvSpPr>
        <p:spPr>
          <a:xfrm rot="16200000">
            <a:off x="5815152" y="4838583"/>
            <a:ext cx="1378506" cy="1466619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39BC2-BFFB-EB66-450D-E6306A1B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/>
          <a:lstStyle/>
          <a:p>
            <a:r>
              <a:rPr lang="en-JP"/>
              <a:t>Mutual Protection with TEEs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55F9-FFCC-AD82-5997-195A8868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163"/>
            <a:ext cx="11120438" cy="5191125"/>
          </a:xfrm>
        </p:spPr>
        <p:txBody>
          <a:bodyPr/>
          <a:lstStyle/>
          <a:p>
            <a:r>
              <a:rPr lang="en-JP" dirty="0"/>
              <a:t>Protect a user hypervisor in a cloud VM from a cloud</a:t>
            </a:r>
          </a:p>
          <a:p>
            <a:pPr lvl="1"/>
            <a:r>
              <a:rPr lang="en-JP" dirty="0"/>
              <a:t>Encrypt the memory of a cloud VM using AMD SEV</a:t>
            </a:r>
          </a:p>
          <a:p>
            <a:pPr lvl="1"/>
            <a:r>
              <a:rPr lang="en-US" dirty="0"/>
              <a:t>Prevent the cloud from disabling a privacy control mechanism</a:t>
            </a:r>
            <a:endParaRPr lang="en-JP" dirty="0"/>
          </a:p>
          <a:p>
            <a:r>
              <a:rPr lang="en-JP" dirty="0"/>
              <a:t>Protect a cloud service in a user VM from a user hypervisor</a:t>
            </a:r>
          </a:p>
          <a:p>
            <a:pPr lvl="1"/>
            <a:r>
              <a:rPr lang="en-JP" dirty="0"/>
              <a:t>Encrypt the memory of a user VM using SEV with a different key</a:t>
            </a:r>
          </a:p>
          <a:p>
            <a:pPr lvl="1"/>
            <a:r>
              <a:rPr lang="en-US" dirty="0"/>
              <a:t>Prevent the user hypervisor from stealing the cloud service’s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241EE-2EE0-6807-9C36-CDF5DC62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162" y="66077"/>
            <a:ext cx="917852" cy="365125"/>
          </a:xfrm>
        </p:spPr>
        <p:txBody>
          <a:bodyPr/>
          <a:lstStyle/>
          <a:p>
            <a:fld id="{D6F57A23-CB21-D340-80A0-623F78F268E8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四角形: 角を丸くする 30">
            <a:extLst>
              <a:ext uri="{FF2B5EF4-FFF2-40B4-BE49-F238E27FC236}">
                <a16:creationId xmlns:a16="http://schemas.microsoft.com/office/drawing/2014/main" id="{DEA3093E-3CC3-FD62-0CCA-4C50260F5FE9}"/>
              </a:ext>
            </a:extLst>
          </p:cNvPr>
          <p:cNvSpPr/>
          <p:nvPr/>
        </p:nvSpPr>
        <p:spPr>
          <a:xfrm>
            <a:off x="1520190" y="4686300"/>
            <a:ext cx="4732020" cy="1804987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6" name="四角形: 角を丸くする 31">
            <a:extLst>
              <a:ext uri="{FF2B5EF4-FFF2-40B4-BE49-F238E27FC236}">
                <a16:creationId xmlns:a16="http://schemas.microsoft.com/office/drawing/2014/main" id="{C30E57E0-0436-134F-2FA7-7E5DEA30A69F}"/>
              </a:ext>
            </a:extLst>
          </p:cNvPr>
          <p:cNvSpPr/>
          <p:nvPr/>
        </p:nvSpPr>
        <p:spPr>
          <a:xfrm>
            <a:off x="1747488" y="5783133"/>
            <a:ext cx="4285460" cy="496269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kern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33">
            <a:extLst>
              <a:ext uri="{FF2B5EF4-FFF2-40B4-BE49-F238E27FC236}">
                <a16:creationId xmlns:a16="http://schemas.microsoft.com/office/drawing/2014/main" id="{43743020-F5A0-364C-3088-188F9EB8A614}"/>
              </a:ext>
            </a:extLst>
          </p:cNvPr>
          <p:cNvSpPr txBox="1"/>
          <p:nvPr/>
        </p:nvSpPr>
        <p:spPr>
          <a:xfrm>
            <a:off x="2330866" y="4258207"/>
            <a:ext cx="31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SEV-protected</a:t>
            </a:r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cloud VM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四角形: 角を丸くする 34">
            <a:extLst>
              <a:ext uri="{FF2B5EF4-FFF2-40B4-BE49-F238E27FC236}">
                <a16:creationId xmlns:a16="http://schemas.microsoft.com/office/drawing/2014/main" id="{FD0D51A0-73F0-73B0-F71B-885F03DD5CA4}"/>
              </a:ext>
            </a:extLst>
          </p:cNvPr>
          <p:cNvSpPr/>
          <p:nvPr/>
        </p:nvSpPr>
        <p:spPr>
          <a:xfrm>
            <a:off x="1760220" y="4882641"/>
            <a:ext cx="4272728" cy="7596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0" name="四角形: 角を丸くする 16">
            <a:extLst>
              <a:ext uri="{FF2B5EF4-FFF2-40B4-BE49-F238E27FC236}">
                <a16:creationId xmlns:a16="http://schemas.microsoft.com/office/drawing/2014/main" id="{6F6EC0CB-D15C-4EBF-429F-BEAB63AD2D32}"/>
              </a:ext>
            </a:extLst>
          </p:cNvPr>
          <p:cNvSpPr/>
          <p:nvPr/>
        </p:nvSpPr>
        <p:spPr>
          <a:xfrm>
            <a:off x="2182993" y="5016683"/>
            <a:ext cx="1955890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D699C-74CE-F134-DBD8-C290B756D75C}"/>
              </a:ext>
            </a:extLst>
          </p:cNvPr>
          <p:cNvSpPr txBox="1"/>
          <p:nvPr/>
        </p:nvSpPr>
        <p:spPr>
          <a:xfrm>
            <a:off x="4565194" y="507375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VM</a:t>
            </a:r>
          </a:p>
        </p:txBody>
      </p:sp>
      <p:sp>
        <p:nvSpPr>
          <p:cNvPr id="15" name="四角形: 角を丸くする 30">
            <a:extLst>
              <a:ext uri="{FF2B5EF4-FFF2-40B4-BE49-F238E27FC236}">
                <a16:creationId xmlns:a16="http://schemas.microsoft.com/office/drawing/2014/main" id="{7D38DE8E-44E1-5329-6C2C-4B897AD26C75}"/>
              </a:ext>
            </a:extLst>
          </p:cNvPr>
          <p:cNvSpPr/>
          <p:nvPr/>
        </p:nvSpPr>
        <p:spPr>
          <a:xfrm>
            <a:off x="1520190" y="4686299"/>
            <a:ext cx="4732020" cy="1804987"/>
          </a:xfrm>
          <a:prstGeom prst="roundRect">
            <a:avLst/>
          </a:prstGeom>
          <a:solidFill>
            <a:srgbClr val="000000">
              <a:alpha val="69804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7" name="四角形: 角を丸くする 31">
            <a:extLst>
              <a:ext uri="{FF2B5EF4-FFF2-40B4-BE49-F238E27FC236}">
                <a16:creationId xmlns:a16="http://schemas.microsoft.com/office/drawing/2014/main" id="{A0143CC9-2362-B492-19A7-25DEFE261B36}"/>
              </a:ext>
            </a:extLst>
          </p:cNvPr>
          <p:cNvSpPr/>
          <p:nvPr/>
        </p:nvSpPr>
        <p:spPr>
          <a:xfrm>
            <a:off x="7135693" y="5764877"/>
            <a:ext cx="4285460" cy="496269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kern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hypervisor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9" name="四角形: 角を丸くする 34">
            <a:extLst>
              <a:ext uri="{FF2B5EF4-FFF2-40B4-BE49-F238E27FC236}">
                <a16:creationId xmlns:a16="http://schemas.microsoft.com/office/drawing/2014/main" id="{7D5C549A-DE67-DC9B-1BEF-8809B6BEB423}"/>
              </a:ext>
            </a:extLst>
          </p:cNvPr>
          <p:cNvSpPr/>
          <p:nvPr/>
        </p:nvSpPr>
        <p:spPr>
          <a:xfrm>
            <a:off x="7148425" y="4864385"/>
            <a:ext cx="4272728" cy="75961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0" name="四角形: 角を丸くする 16">
            <a:extLst>
              <a:ext uri="{FF2B5EF4-FFF2-40B4-BE49-F238E27FC236}">
                <a16:creationId xmlns:a16="http://schemas.microsoft.com/office/drawing/2014/main" id="{AF5D468F-48E3-3D44-54F7-D05EFA9AAEC2}"/>
              </a:ext>
            </a:extLst>
          </p:cNvPr>
          <p:cNvSpPr/>
          <p:nvPr/>
        </p:nvSpPr>
        <p:spPr>
          <a:xfrm>
            <a:off x="7571198" y="4998427"/>
            <a:ext cx="1955890" cy="48348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service</a:t>
            </a:r>
            <a:endParaRPr kumimoji="0" lang="ja-JP" altLang="en-US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2" name="四角形: 角を丸くする 30">
            <a:extLst>
              <a:ext uri="{FF2B5EF4-FFF2-40B4-BE49-F238E27FC236}">
                <a16:creationId xmlns:a16="http://schemas.microsoft.com/office/drawing/2014/main" id="{54A1157C-D1CF-ECBE-C791-7BB095175C2D}"/>
              </a:ext>
            </a:extLst>
          </p:cNvPr>
          <p:cNvSpPr/>
          <p:nvPr/>
        </p:nvSpPr>
        <p:spPr>
          <a:xfrm>
            <a:off x="7135693" y="4873513"/>
            <a:ext cx="4285460" cy="759619"/>
          </a:xfrm>
          <a:prstGeom prst="roundRect">
            <a:avLst/>
          </a:prstGeom>
          <a:solidFill>
            <a:srgbClr val="000000">
              <a:alpha val="69804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29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8" name="テキスト ボックス 33">
            <a:extLst>
              <a:ext uri="{FF2B5EF4-FFF2-40B4-BE49-F238E27FC236}">
                <a16:creationId xmlns:a16="http://schemas.microsoft.com/office/drawing/2014/main" id="{4AED55B9-6A95-8C67-CF2D-A186359F3D13}"/>
              </a:ext>
            </a:extLst>
          </p:cNvPr>
          <p:cNvSpPr txBox="1"/>
          <p:nvPr/>
        </p:nvSpPr>
        <p:spPr>
          <a:xfrm>
            <a:off x="7662861" y="4460962"/>
            <a:ext cx="324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SEV-protected</a:t>
            </a:r>
            <a:r>
              <a:rPr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user VM</a:t>
            </a:r>
            <a:endParaRPr lang="ja-JP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直線矢印コネクタ 17">
            <a:extLst>
              <a:ext uri="{FF2B5EF4-FFF2-40B4-BE49-F238E27FC236}">
                <a16:creationId xmlns:a16="http://schemas.microsoft.com/office/drawing/2014/main" id="{E1F790F5-8B77-4710-CE2F-C8EC565F6150}"/>
              </a:ext>
            </a:extLst>
          </p:cNvPr>
          <p:cNvCxnSpPr>
            <a:cxnSpLocks/>
          </p:cNvCxnSpPr>
          <p:nvPr/>
        </p:nvCxnSpPr>
        <p:spPr>
          <a:xfrm>
            <a:off x="1185530" y="5880728"/>
            <a:ext cx="574690" cy="15053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直線矢印コネクタ 17">
            <a:extLst>
              <a:ext uri="{FF2B5EF4-FFF2-40B4-BE49-F238E27FC236}">
                <a16:creationId xmlns:a16="http://schemas.microsoft.com/office/drawing/2014/main" id="{415F0574-D57F-D0B5-DB6C-6AE1E714A3B3}"/>
              </a:ext>
            </a:extLst>
          </p:cNvPr>
          <p:cNvCxnSpPr>
            <a:cxnSpLocks/>
          </p:cNvCxnSpPr>
          <p:nvPr/>
        </p:nvCxnSpPr>
        <p:spPr>
          <a:xfrm flipH="1" flipV="1">
            <a:off x="9395460" y="5443090"/>
            <a:ext cx="225590" cy="3663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テキスト ボックス 33">
            <a:extLst>
              <a:ext uri="{FF2B5EF4-FFF2-40B4-BE49-F238E27FC236}">
                <a16:creationId xmlns:a16="http://schemas.microsoft.com/office/drawing/2014/main" id="{CA6511EC-363B-2528-34CE-FD210DCC97A1}"/>
              </a:ext>
            </a:extLst>
          </p:cNvPr>
          <p:cNvSpPr txBox="1"/>
          <p:nvPr/>
        </p:nvSpPr>
        <p:spPr>
          <a:xfrm>
            <a:off x="217663" y="5668921"/>
            <a:ext cx="11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992"/>
            <a:r>
              <a:rPr lang="en-US" altLang="ja-JP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lang="ja-JP" altLang="en-US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95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178266</TotalTime>
  <Words>3536</Words>
  <Application>Microsoft Macintosh PowerPoint</Application>
  <PresentationFormat>Widescreen</PresentationFormat>
  <Paragraphs>472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Tahoma</vt:lpstr>
      <vt:lpstr>エッセンシャル</vt:lpstr>
      <vt:lpstr>Secure Privacy Control inside Clouds with AMD SEV and Nested Virtualization</vt:lpstr>
      <vt:lpstr>Leaks of Personal Data</vt:lpstr>
      <vt:lpstr>Complex Cloud Services</vt:lpstr>
      <vt:lpstr>Data Flow inside Clouds</vt:lpstr>
      <vt:lpstr>Need for a Privacy Control Mechanism</vt:lpstr>
      <vt:lpstr>SEV-tracker</vt:lpstr>
      <vt:lpstr>Deployment Model</vt:lpstr>
      <vt:lpstr>Threat Model: Cloud vs. User</vt:lpstr>
      <vt:lpstr>Mutual Protection with TEEs</vt:lpstr>
      <vt:lpstr>Using a Lightweight Hypervisor</vt:lpstr>
      <vt:lpstr>Using a Lightweight Operating System</vt:lpstr>
      <vt:lpstr>Deployment of Cloud Services</vt:lpstr>
      <vt:lpstr>Tracking and Controlling Data Flow</vt:lpstr>
      <vt:lpstr>Visualizing Data Flow</vt:lpstr>
      <vt:lpstr>Experiments</vt:lpstr>
      <vt:lpstr>Data Flow Analysis by Visualization</vt:lpstr>
      <vt:lpstr>Deployment Time</vt:lpstr>
      <vt:lpstr>Service Performance</vt:lpstr>
      <vt:lpstr>Conclusion</vt:lpstr>
    </vt:vector>
  </TitlesOfParts>
  <Company>Kyushu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KORAI Kenichi</cp:lastModifiedBy>
  <cp:revision>2867</cp:revision>
  <cp:lastPrinted>2019-08-17T14:50:09Z</cp:lastPrinted>
  <dcterms:created xsi:type="dcterms:W3CDTF">2014-07-04T01:06:17Z</dcterms:created>
  <dcterms:modified xsi:type="dcterms:W3CDTF">2025-07-09T12:14:07Z</dcterms:modified>
</cp:coreProperties>
</file>