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1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22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57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7" r:id="rId3"/>
    <p:sldId id="283" r:id="rId4"/>
    <p:sldId id="282" r:id="rId5"/>
    <p:sldId id="281" r:id="rId6"/>
    <p:sldId id="266" r:id="rId7"/>
    <p:sldId id="279" r:id="rId8"/>
    <p:sldId id="268" r:id="rId9"/>
    <p:sldId id="267" r:id="rId10"/>
    <p:sldId id="270" r:id="rId11"/>
    <p:sldId id="271" r:id="rId12"/>
    <p:sldId id="272" r:id="rId13"/>
    <p:sldId id="273" r:id="rId14"/>
    <p:sldId id="290" r:id="rId15"/>
    <p:sldId id="291" r:id="rId16"/>
    <p:sldId id="292" r:id="rId17"/>
    <p:sldId id="293" r:id="rId18"/>
    <p:sldId id="284" r:id="rId19"/>
    <p:sldId id="285" r:id="rId20"/>
    <p:sldId id="278" r:id="rId21"/>
    <p:sldId id="289" r:id="rId22"/>
    <p:sldId id="288" r:id="rId23"/>
    <p:sldId id="286" r:id="rId24"/>
    <p:sldId id="287" r:id="rId25"/>
  </p:sldIdLst>
  <p:sldSz cx="12192000" cy="6858000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4D69B"/>
    <a:srgbClr val="C23E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中間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687"/>
    <p:restoredTop sz="89101"/>
  </p:normalViewPr>
  <p:slideViewPr>
    <p:cSldViewPr snapToGrid="0" snapToObjects="1">
      <p:cViewPr varScale="1">
        <p:scale>
          <a:sx n="90" d="100"/>
          <a:sy n="90" d="100"/>
        </p:scale>
        <p:origin x="232" y="21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 snapToObjects="1">
      <p:cViewPr>
        <p:scale>
          <a:sx n="170" d="100"/>
          <a:sy n="170" d="100"/>
        </p:scale>
        <p:origin x="736" y="-34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sng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600" u="sng" dirty="0"/>
              <a:t>OS version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sng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e1000e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Docker</c:v>
                </c:pt>
                <c:pt idx="1">
                  <c:v>BitVisor</c:v>
                </c:pt>
                <c:pt idx="2">
                  <c:v>Xen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0.88</c:v>
                </c:pt>
                <c:pt idx="1">
                  <c:v>1.0900000000000001</c:v>
                </c:pt>
                <c:pt idx="2">
                  <c:v>1.68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FD-2641-9BFD-721C24B54EF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virtio-net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Docker</c:v>
                </c:pt>
                <c:pt idx="1">
                  <c:v>BitVisor</c:v>
                </c:pt>
                <c:pt idx="2">
                  <c:v>Xen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0.73</c:v>
                </c:pt>
                <c:pt idx="1">
                  <c:v>0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5FD-2641-9BFD-721C24B54EF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shared memory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Docker</c:v>
                </c:pt>
                <c:pt idx="1">
                  <c:v>BitVisor</c:v>
                </c:pt>
                <c:pt idx="2">
                  <c:v>Xen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0.28000000000000003</c:v>
                </c:pt>
                <c:pt idx="1">
                  <c:v>0.36</c:v>
                </c:pt>
                <c:pt idx="2">
                  <c:v>0.33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5FD-2641-9BFD-721C24B54E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06418352"/>
        <c:axId val="906373648"/>
      </c:barChart>
      <c:catAx>
        <c:axId val="906418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906373648"/>
        <c:crosses val="autoZero"/>
        <c:auto val="1"/>
        <c:lblAlgn val="ctr"/>
        <c:lblOffset val="100"/>
        <c:noMultiLvlLbl val="0"/>
      </c:catAx>
      <c:valAx>
        <c:axId val="906373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time (</a:t>
                </a:r>
                <a:r>
                  <a:rPr lang="en-US" dirty="0" err="1"/>
                  <a:t>ms</a:t>
                </a:r>
                <a:r>
                  <a:rPr lang="en-US" dirty="0"/>
                  <a:t>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JP"/>
            </a:p>
          </c:txPr>
        </c:title>
        <c:numFmt formatCode="#,##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906418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en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sng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600" u="sng" dirty="0"/>
              <a:t>proc</a:t>
            </a:r>
            <a:r>
              <a:rPr lang="en-US" sz="1600" u="sng" baseline="0" dirty="0"/>
              <a:t> filesystem</a:t>
            </a:r>
            <a:endParaRPr lang="en-US" sz="1600" u="sng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sng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e1000e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Docker</c:v>
                </c:pt>
                <c:pt idx="1">
                  <c:v>BitVisor</c:v>
                </c:pt>
                <c:pt idx="2">
                  <c:v>Xen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219</c:v>
                </c:pt>
                <c:pt idx="1">
                  <c:v>284</c:v>
                </c:pt>
                <c:pt idx="2">
                  <c:v>295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FD-2641-9BFD-721C24B54EF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virtio-net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Docker</c:v>
                </c:pt>
                <c:pt idx="1">
                  <c:v>BitVisor</c:v>
                </c:pt>
                <c:pt idx="2">
                  <c:v>Xen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168</c:v>
                </c:pt>
                <c:pt idx="1">
                  <c:v>0</c:v>
                </c:pt>
                <c:pt idx="2">
                  <c:v>293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5FD-2641-9BFD-721C24B54EF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shared memory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Docker</c:v>
                </c:pt>
                <c:pt idx="1">
                  <c:v>BitVisor</c:v>
                </c:pt>
                <c:pt idx="2">
                  <c:v>Xen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179</c:v>
                </c:pt>
                <c:pt idx="1">
                  <c:v>122</c:v>
                </c:pt>
                <c:pt idx="2">
                  <c:v>221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5FD-2641-9BFD-721C24B54E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06418352"/>
        <c:axId val="906373648"/>
      </c:barChart>
      <c:catAx>
        <c:axId val="906418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906373648"/>
        <c:crosses val="autoZero"/>
        <c:auto val="1"/>
        <c:lblAlgn val="ctr"/>
        <c:lblOffset val="100"/>
        <c:noMultiLvlLbl val="0"/>
      </c:catAx>
      <c:valAx>
        <c:axId val="906373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time (</a:t>
                </a:r>
                <a:r>
                  <a:rPr lang="en-US" dirty="0" err="1"/>
                  <a:t>ms</a:t>
                </a:r>
                <a:r>
                  <a:rPr lang="en-US" dirty="0"/>
                  <a:t>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JP"/>
            </a:p>
          </c:txPr>
        </c:title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906418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en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sng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600" u="sng" dirty="0"/>
              <a:t>SEV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sng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 SEV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e1000e</c:v>
                </c:pt>
                <c:pt idx="1">
                  <c:v>virtio-net</c:v>
                </c:pt>
                <c:pt idx="2">
                  <c:v>shared memory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2.92</c:v>
                </c:pt>
                <c:pt idx="1">
                  <c:v>2.68</c:v>
                </c:pt>
                <c:pt idx="2">
                  <c:v>2.33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FE-D042-B655-9A840B2072F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SEV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e1000e</c:v>
                </c:pt>
                <c:pt idx="1">
                  <c:v>virtio-net</c:v>
                </c:pt>
                <c:pt idx="2">
                  <c:v>shared memory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3.62</c:v>
                </c:pt>
                <c:pt idx="1">
                  <c:v>3.23</c:v>
                </c:pt>
                <c:pt idx="2">
                  <c:v>2.25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0FE-D042-B655-9A840B2072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06418352"/>
        <c:axId val="906373648"/>
      </c:barChart>
      <c:catAx>
        <c:axId val="906418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906373648"/>
        <c:crosses val="autoZero"/>
        <c:auto val="1"/>
        <c:lblAlgn val="ctr"/>
        <c:lblOffset val="100"/>
        <c:noMultiLvlLbl val="0"/>
      </c:catAx>
      <c:valAx>
        <c:axId val="906373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time (</a:t>
                </a:r>
                <a:r>
                  <a:rPr lang="en-US" dirty="0" err="1"/>
                  <a:t>ms</a:t>
                </a:r>
                <a:r>
                  <a:rPr lang="en-US" dirty="0"/>
                  <a:t>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JP"/>
            </a:p>
          </c:txPr>
        </c:title>
        <c:numFmt formatCode="#,##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906418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en-JP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sng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600" u="sng" dirty="0"/>
              <a:t>encryption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sng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 encryption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e1000e</c:v>
                </c:pt>
                <c:pt idx="1">
                  <c:v>virtio-net</c:v>
                </c:pt>
                <c:pt idx="2">
                  <c:v>shared memory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0.78</c:v>
                </c:pt>
                <c:pt idx="1">
                  <c:v>0.67</c:v>
                </c:pt>
                <c:pt idx="2">
                  <c:v>0.27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FE-D042-B655-9A840B2072F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encryption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e1000e</c:v>
                </c:pt>
                <c:pt idx="1">
                  <c:v>virtio-net</c:v>
                </c:pt>
                <c:pt idx="2">
                  <c:v>shared memory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0.88</c:v>
                </c:pt>
                <c:pt idx="1">
                  <c:v>0.73</c:v>
                </c:pt>
                <c:pt idx="2">
                  <c:v>0.28000000000000003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0FE-D042-B655-9A840B2072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06418352"/>
        <c:axId val="906373648"/>
      </c:barChart>
      <c:catAx>
        <c:axId val="906418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906373648"/>
        <c:crosses val="autoZero"/>
        <c:auto val="1"/>
        <c:lblAlgn val="ctr"/>
        <c:lblOffset val="100"/>
        <c:noMultiLvlLbl val="0"/>
      </c:catAx>
      <c:valAx>
        <c:axId val="906373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time (</a:t>
                </a:r>
                <a:r>
                  <a:rPr lang="en-US" dirty="0" err="1"/>
                  <a:t>ms</a:t>
                </a:r>
                <a:r>
                  <a:rPr lang="en-US" dirty="0"/>
                  <a:t>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JP"/>
            </a:p>
          </c:txPr>
        </c:title>
        <c:numFmt formatCode="#,##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906418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en-JP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sng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600" u="sng"/>
              <a:t>Web performance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sng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Linux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1631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761-D647-8894-F95061C2225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Docker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1722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761-D647-8894-F95061C2225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KVM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1103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761-D647-8894-F95061C2225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BitVisor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1325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761-D647-8894-F95061C22258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Xen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Sheet1!$F$2</c:f>
              <c:numCache>
                <c:formatCode>General</c:formatCode>
                <c:ptCount val="1"/>
                <c:pt idx="0">
                  <c:v>1382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AC-7040-99E1-34E1987C28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25140463"/>
        <c:axId val="1925002095"/>
      </c:barChart>
      <c:catAx>
        <c:axId val="1925140463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925002095"/>
        <c:crosses val="autoZero"/>
        <c:auto val="1"/>
        <c:lblAlgn val="ctr"/>
        <c:lblOffset val="100"/>
        <c:noMultiLvlLbl val="0"/>
      </c:catAx>
      <c:valAx>
        <c:axId val="1925002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req/s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92514046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2167282809611829E-2"/>
          <c:y val="0.86649778477410333"/>
          <c:w val="0.7974680527457173"/>
          <c:h val="9.393014094250755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en-JP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sng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600" u="sng" dirty="0"/>
              <a:t>network</a:t>
            </a:r>
            <a:r>
              <a:rPr lang="en-US" sz="1600" u="sng" baseline="0" dirty="0"/>
              <a:t> performance</a:t>
            </a:r>
            <a:endParaRPr lang="en-US" sz="1600" u="sng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sng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Linux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General</c:formatCode>
                <c:ptCount val="1"/>
                <c:pt idx="0">
                  <c:v>1.99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51-114E-B25C-9B8922D5135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Docker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General</c:formatCode>
                <c:ptCount val="1"/>
                <c:pt idx="0">
                  <c:v>1.9139999999999999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A51-114E-B25C-9B8922D5135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KVM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Sheet1!$D$2</c:f>
              <c:numCache>
                <c:formatCode>General</c:formatCode>
                <c:ptCount val="1"/>
                <c:pt idx="0">
                  <c:v>1.52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A51-114E-B25C-9B8922D5135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BitVisor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Sheet1!$E$2</c:f>
              <c:numCache>
                <c:formatCode>General</c:formatCode>
                <c:ptCount val="1"/>
                <c:pt idx="0">
                  <c:v>1.766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A51-114E-B25C-9B8922D51359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Xen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Sheet1!$F$2</c:f>
              <c:numCache>
                <c:formatCode>General</c:formatCode>
                <c:ptCount val="1"/>
                <c:pt idx="0">
                  <c:v>1.8120000000000001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A51-114E-B25C-9B8922D513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06418352"/>
        <c:axId val="906373648"/>
      </c:barChart>
      <c:catAx>
        <c:axId val="906418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906373648"/>
        <c:crosses val="autoZero"/>
        <c:auto val="1"/>
        <c:lblAlgn val="ctr"/>
        <c:lblOffset val="100"/>
        <c:noMultiLvlLbl val="0"/>
      </c:catAx>
      <c:valAx>
        <c:axId val="906373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Gbps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JP"/>
            </a:p>
          </c:txPr>
        </c:title>
        <c:numFmt formatCode="#,##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906418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en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856EED-7446-B449-95F5-54A40F559C28}" type="datetimeFigureOut">
              <a:rPr kumimoji="1" lang="ja-JP" altLang="en-US" smtClean="0"/>
              <a:t>2025/11/29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81FF87-A0FA-744E-99AC-2A27029109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041598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99D9B7-1707-9149-8299-9DC14D42B111}" type="datetimeFigureOut">
              <a:rPr kumimoji="1" lang="ja-JP" altLang="en-US" smtClean="0"/>
              <a:t>2025/11/29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F1B9D0-55A2-ED4B-88D2-EABFA36E43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396179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I’m Kenichi Kourai from Kyushu Institute of Technology.</a:t>
            </a:r>
          </a:p>
          <a:p>
            <a:r>
              <a:rPr kumimoji="1" lang="en-US" altLang="ja-JP" dirty="0"/>
              <a:t>I’m </a:t>
            </a:r>
            <a:r>
              <a:rPr kumimoji="1" lang="en-US" altLang="ja-JP" dirty="0" err="1"/>
              <a:t>gonna</a:t>
            </a:r>
            <a:r>
              <a:rPr kumimoji="1" lang="en-US" altLang="ja-JP" dirty="0"/>
              <a:t> talk about </a:t>
            </a:r>
            <a:r>
              <a:rPr lang="en-US" dirty="0"/>
              <a:t>Secure Monitoring of Confidential VMs with Isolated Agents.</a:t>
            </a:r>
            <a:endParaRPr lang="en-US" sz="1200" dirty="0"/>
          </a:p>
          <a:p>
            <a:r>
              <a:rPr kumimoji="1" lang="en-US" altLang="ja-JP" dirty="0"/>
              <a:t>This is joint work with my student.</a:t>
            </a:r>
          </a:p>
          <a:p>
            <a:endParaRPr lang="en-US" altLang="ja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15905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To protect the agent, </a:t>
            </a:r>
            <a:r>
              <a:rPr lang="en-US" altLang="ja-JP" kern="100" dirty="0" err="1">
                <a:ea typeface="Meiryo" panose="020B0604030504040204" pitchFamily="34" charset="-128"/>
                <a:cs typeface="Times New Roman" panose="02020603050405020304" pitchFamily="18" charset="0"/>
              </a:rPr>
              <a:t>SEVmonitor</a:t>
            </a: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 creates an isolated execution environment inside a target VM.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It confines a target system to that environment.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Then, the agent is placed outside the environment.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This allows the agent to be independent of the system and run securely.</a:t>
            </a:r>
          </a:p>
          <a:p>
            <a:pPr algn="just">
              <a:tabLst>
                <a:tab pos="2988310" algn="l"/>
              </a:tabLst>
            </a:pPr>
            <a:endParaRPr lang="en-US" altLang="ja-JP" kern="100" dirty="0">
              <a:ea typeface="Meiryo" panose="020B0604030504040204" pitchFamily="34" charset="-128"/>
              <a:cs typeface="Times New Roman" panose="02020603050405020304" pitchFamily="18" charset="0"/>
            </a:endParaRP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The isolated execution environment can be created in various ways.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There are various tradeoffs between isolated execution environments, for example, in terms of security, performance, functionality, and so on.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Currently, we have implemented two methods using different isolated execution environments.</a:t>
            </a:r>
          </a:p>
          <a:p>
            <a:pPr algn="just">
              <a:tabLst>
                <a:tab pos="2988310" algn="l"/>
              </a:tabLst>
            </a:pPr>
            <a:endParaRPr lang="en-US" altLang="ja-JP" kern="100" dirty="0">
              <a:ea typeface="Meiryo" panose="020B060403050404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2281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The first method is to run the monitored system inside a container created in the target VM.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A container is a lightweight virtualization mechanism provided by the OS.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The agent is placed in the OS outside containers.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It can directly access the memory where OS data is stored.</a:t>
            </a:r>
          </a:p>
          <a:p>
            <a:pPr algn="just">
              <a:tabLst>
                <a:tab pos="2988310" algn="l"/>
              </a:tabLst>
            </a:pPr>
            <a:endParaRPr lang="en-US" altLang="ja-JP" kern="100" dirty="0">
              <a:ea typeface="Meiryo" panose="020B0604030504040204" pitchFamily="34" charset="-128"/>
              <a:cs typeface="Times New Roman" panose="02020603050405020304" pitchFamily="18" charset="0"/>
            </a:endParaRP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The virtualization overhead due to containers is small.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So, system performance in a container does not degrade largely.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The agent can use rich OS features such as network communication functions.</a:t>
            </a:r>
          </a:p>
          <a:p>
            <a:pPr algn="just">
              <a:tabLst>
                <a:tab pos="2988310" algn="l"/>
              </a:tabLst>
            </a:pPr>
            <a:endParaRPr lang="en-US" altLang="ja-JP" kern="100" dirty="0">
              <a:ea typeface="Meiryo" panose="020B0604030504040204" pitchFamily="34" charset="-128"/>
              <a:cs typeface="Times New Roman" panose="02020603050405020304" pitchFamily="18" charset="0"/>
            </a:endParaRP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However, isolation by containers is not so strong.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If the OS is attacked via a container, the agent may be disabled.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In addition, containers do not have the privileges to make changes to the OS. 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As a result, the system in a container can be limited in its functionality.</a:t>
            </a:r>
          </a:p>
          <a:p>
            <a:pPr algn="just">
              <a:tabLst>
                <a:tab pos="2988310" algn="l"/>
              </a:tabLst>
            </a:pPr>
            <a:endParaRPr lang="en-US" altLang="ja-JP" kern="100" dirty="0">
              <a:ea typeface="Meiryo" panose="020B060403050404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62285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in-kernel agent uses the kernel socket API when using a virtual network.</a:t>
            </a:r>
          </a:p>
          <a:p>
            <a:r>
              <a:rPr lang="en-US" dirty="0"/>
              <a:t>To enable the agent to receive management commands, the agent uses the non-blocking mode to wait for requests from IDS.</a:t>
            </a:r>
          </a:p>
          <a:p>
            <a:r>
              <a:rPr lang="en-US" dirty="0"/>
              <a:t>It executes the accept and </a:t>
            </a:r>
            <a:r>
              <a:rPr lang="en-US" dirty="0" err="1"/>
              <a:t>recvmsg</a:t>
            </a:r>
            <a:r>
              <a:rPr lang="en-US" dirty="0"/>
              <a:t> kernel functions repeatedly.</a:t>
            </a:r>
          </a:p>
          <a:p>
            <a:r>
              <a:rPr lang="en-US" dirty="0"/>
              <a:t>To prevent the agent from occupying one CPU with a busy loop in the kernel, the agent waits for several hundred microseconds between function invocations.</a:t>
            </a:r>
          </a:p>
          <a:p>
            <a:endParaRPr lang="en-US" dirty="0"/>
          </a:p>
          <a:p>
            <a:r>
              <a:rPr lang="en-US" dirty="0"/>
              <a:t>The agent uses the virtual device to access shared memory.</a:t>
            </a:r>
          </a:p>
          <a:p>
            <a:r>
              <a:rPr lang="en-US" dirty="0"/>
              <a:t>It remaps the memory of the virtual device onto the kernel address spaces and directly accesses the shared memory.</a:t>
            </a:r>
          </a:p>
          <a:p>
            <a:r>
              <a:rPr lang="en-US" dirty="0"/>
              <a:t>In contrast, IDS maps the shared memory onto the process address space using our device driver.</a:t>
            </a:r>
          </a:p>
          <a:p>
            <a:r>
              <a:rPr lang="en-US" dirty="0"/>
              <a:t>To unencrypt the shared memory, our device driver configures the page tables used for a confidential VM.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72789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The second method is to run the monitored system inside an inner VM created in the target VM.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The agent is placed in the hypervisor for running the inner VM.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It indirectly accesses OS data using VM introspection.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Since the inner VM is not a confidential VM, the agent can access the memory.</a:t>
            </a:r>
          </a:p>
          <a:p>
            <a:pPr algn="just">
              <a:tabLst>
                <a:tab pos="2988310" algn="l"/>
              </a:tabLst>
            </a:pPr>
            <a:endParaRPr lang="en-US" altLang="ja-JP" kern="100" dirty="0">
              <a:ea typeface="Meiryo" panose="020B0604030504040204" pitchFamily="34" charset="-128"/>
              <a:cs typeface="Times New Roman" panose="02020603050405020304" pitchFamily="18" charset="0"/>
            </a:endParaRP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Isolation by inner VMs is stronger than that by containers.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It is more difficult to attack the agent from intruders in the monitored system.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Since the OS in the inner VM can be customized freely, system flexibility is higher.</a:t>
            </a:r>
          </a:p>
          <a:p>
            <a:pPr algn="just">
              <a:tabLst>
                <a:tab pos="2988310" algn="l"/>
              </a:tabLst>
            </a:pPr>
            <a:endParaRPr lang="en-US" altLang="ja-JP" kern="100" dirty="0">
              <a:ea typeface="Meiryo" panose="020B0604030504040204" pitchFamily="34" charset="-128"/>
              <a:cs typeface="Times New Roman" panose="02020603050405020304" pitchFamily="18" charset="0"/>
            </a:endParaRP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However, system performance degrades largely because of the large overhead of creating a VM inside a VM using nested virtualization.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In addition, the hypervisor has minimal features and makes it difficult to implement the agent.</a:t>
            </a:r>
          </a:p>
          <a:p>
            <a:pPr algn="just">
              <a:tabLst>
                <a:tab pos="2988310" algn="l"/>
              </a:tabLst>
            </a:pPr>
            <a:endParaRPr lang="en-US" altLang="ja-JP" kern="100" dirty="0">
              <a:ea typeface="Meiryo" panose="020B060403050404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42682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reduce the overhead of nested virtualization, </a:t>
            </a:r>
            <a:r>
              <a:rPr lang="en-US" dirty="0" err="1"/>
              <a:t>SEVmonitor</a:t>
            </a:r>
            <a:r>
              <a:rPr lang="en-US" dirty="0"/>
              <a:t> uses </a:t>
            </a:r>
            <a:r>
              <a:rPr lang="en-US" dirty="0" err="1"/>
              <a:t>BitVisor</a:t>
            </a:r>
            <a:r>
              <a:rPr lang="en-US" dirty="0"/>
              <a:t> in the target VM.</a:t>
            </a:r>
          </a:p>
          <a:p>
            <a:r>
              <a:rPr lang="en-US" dirty="0"/>
              <a:t>Since </a:t>
            </a:r>
            <a:r>
              <a:rPr lang="en-US" dirty="0" err="1"/>
              <a:t>BitVisor</a:t>
            </a:r>
            <a:r>
              <a:rPr lang="en-US" dirty="0"/>
              <a:t> is optimized to run only one VM, it is more lightweight than general-purpose hypervisors running multiple VMs, e.g., KVM.</a:t>
            </a:r>
          </a:p>
          <a:p>
            <a:r>
              <a:rPr lang="en-US" dirty="0" err="1"/>
              <a:t>BitVisor</a:t>
            </a:r>
            <a:r>
              <a:rPr lang="en-US" dirty="0"/>
              <a:t> virtualizes I/O devices only when it needs to interpose I/O.</a:t>
            </a:r>
          </a:p>
          <a:p>
            <a:r>
              <a:rPr lang="en-US" dirty="0"/>
              <a:t>So, </a:t>
            </a:r>
            <a:r>
              <a:rPr lang="en-US" dirty="0" err="1"/>
              <a:t>SEVmonitor</a:t>
            </a:r>
            <a:r>
              <a:rPr lang="en-US" dirty="0"/>
              <a:t> can prevent the degradation of I/O performance because it does not need to virtualize any I/O devices.</a:t>
            </a:r>
          </a:p>
          <a:p>
            <a:endParaRPr lang="en-US" dirty="0"/>
          </a:p>
          <a:p>
            <a:r>
              <a:rPr lang="en-US" dirty="0"/>
              <a:t>To enable the agent to use the virtual network of the target VM, </a:t>
            </a:r>
            <a:r>
              <a:rPr lang="en-US" dirty="0" err="1"/>
              <a:t>BitVisor</a:t>
            </a:r>
            <a:r>
              <a:rPr lang="en-US" dirty="0"/>
              <a:t> shares the virtual NIC between the agent and the hypervisor.</a:t>
            </a:r>
          </a:p>
          <a:p>
            <a:r>
              <a:rPr lang="en-US" dirty="0"/>
              <a:t>Then, it assigns an IP address different from that used in the inner VM.</a:t>
            </a:r>
          </a:p>
          <a:p>
            <a:r>
              <a:rPr lang="en-US" dirty="0"/>
              <a:t>To enable this, the target VM uses the virtual e1000 device, although more efficient </a:t>
            </a:r>
            <a:r>
              <a:rPr lang="en-US" dirty="0" err="1"/>
              <a:t>virtio</a:t>
            </a:r>
            <a:r>
              <a:rPr lang="en-US" dirty="0"/>
              <a:t>-net is usually used in virtualized systems.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2395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When the in-hypervisor agent communicates with IDS using a virtual network, it uses </a:t>
            </a:r>
            <a:r>
              <a:rPr lang="en-US" dirty="0" err="1"/>
              <a:t>lwIP</a:t>
            </a:r>
            <a:r>
              <a:rPr lang="en-US" dirty="0"/>
              <a:t>, which is a lightweight TCP/IP stack.</a:t>
            </a:r>
          </a:p>
          <a:p>
            <a:r>
              <a:rPr lang="en-US" dirty="0"/>
              <a:t>Since </a:t>
            </a:r>
            <a:r>
              <a:rPr lang="en-US" dirty="0" err="1"/>
              <a:t>BitVisor</a:t>
            </a:r>
            <a:r>
              <a:rPr lang="en-US" dirty="0"/>
              <a:t> does not support the socket API in </a:t>
            </a:r>
            <a:r>
              <a:rPr lang="en-US" dirty="0" err="1"/>
              <a:t>lwIP</a:t>
            </a:r>
            <a:r>
              <a:rPr lang="en-US" dirty="0"/>
              <a:t>, the agent uses its Raw API.</a:t>
            </a:r>
          </a:p>
          <a:p>
            <a:r>
              <a:rPr lang="en-US" dirty="0"/>
              <a:t>Unlike the socket API, when it receives a request from IDS, the registered callback is invoked.</a:t>
            </a:r>
          </a:p>
          <a:p>
            <a:endParaRPr lang="en-US" dirty="0"/>
          </a:p>
          <a:p>
            <a:r>
              <a:rPr lang="en-US" dirty="0"/>
              <a:t>When the agent communicates with IDS using shared memory, it leverages the shared memory established between the IDS VM and the inner VM.</a:t>
            </a:r>
          </a:p>
          <a:p>
            <a:r>
              <a:rPr lang="en-US" dirty="0"/>
              <a:t>This is because the device driver for shared memory is not provided for </a:t>
            </a:r>
            <a:r>
              <a:rPr lang="en-US" dirty="0" err="1"/>
              <a:t>BitVisor</a:t>
            </a:r>
            <a:r>
              <a:rPr lang="en-US" dirty="0"/>
              <a:t>.</a:t>
            </a:r>
          </a:p>
          <a:p>
            <a:r>
              <a:rPr lang="en-US" dirty="0"/>
              <a:t>The device driver in the inner VM obtains the physical address of the shared memory and passes it to the agent.</a:t>
            </a:r>
          </a:p>
          <a:p>
            <a:r>
              <a:rPr lang="en-US" dirty="0"/>
              <a:t>We assume that the monitored system in the inner VM is not compromised at its boot time.</a:t>
            </a:r>
          </a:p>
          <a:p>
            <a:r>
              <a:rPr lang="en-US" dirty="0"/>
              <a:t>Since the agent cannot wait for requests using polling, unlike the in-kernel agent, it periodically checks requests in the shared memory using an interval timer.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57925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 another way of reducing the overhead of nested virtualization, </a:t>
            </a:r>
            <a:r>
              <a:rPr lang="en-US" dirty="0" err="1"/>
              <a:t>SEVmonitor</a:t>
            </a:r>
            <a:r>
              <a:rPr lang="en-US" dirty="0"/>
              <a:t> can use Xen and run the monitored system in a para-virtualized VM.</a:t>
            </a:r>
          </a:p>
          <a:p>
            <a:r>
              <a:rPr lang="en-US" dirty="0"/>
              <a:t>A para-virtualized VM enables the efficient execution by modifying the guest OS.</a:t>
            </a:r>
          </a:p>
          <a:p>
            <a:r>
              <a:rPr lang="en-US" dirty="0"/>
              <a:t>In particular, </a:t>
            </a:r>
            <a:r>
              <a:rPr lang="en-US" dirty="0" err="1"/>
              <a:t>SEVmonitor</a:t>
            </a:r>
            <a:r>
              <a:rPr lang="en-US" dirty="0"/>
              <a:t> uses Domain 0 as a para-virtualized VM.</a:t>
            </a:r>
          </a:p>
          <a:p>
            <a:r>
              <a:rPr lang="en-US" dirty="0"/>
              <a:t>Since Domain 0 virtualizes no I/O devices, the degradation of I/O performance is suppressed in the inner VM.</a:t>
            </a:r>
          </a:p>
          <a:p>
            <a:r>
              <a:rPr lang="en-US" dirty="0"/>
              <a:t>Although Domain 0 has privileges for managing the entire virtualized system, the hypervisor is protected from Domain 0.</a:t>
            </a:r>
          </a:p>
          <a:p>
            <a:endParaRPr lang="en-US" dirty="0"/>
          </a:p>
          <a:p>
            <a:r>
              <a:rPr lang="en-US" dirty="0"/>
              <a:t>When the in-hypervisor agent communicates with IDS using a virtual network, it uses a proxy running in Domain 0.</a:t>
            </a:r>
          </a:p>
          <a:p>
            <a:r>
              <a:rPr lang="en-US" dirty="0"/>
              <a:t>This is because the Xen hypervisor does not provide network functions.</a:t>
            </a:r>
          </a:p>
          <a:p>
            <a:r>
              <a:rPr lang="en-US" dirty="0"/>
              <a:t>When the proxy receives a request from IDS, it invokes the agent to obtain the requested memory data of Domain 0.</a:t>
            </a:r>
          </a:p>
          <a:p>
            <a:r>
              <a:rPr lang="en-US" dirty="0"/>
              <a:t>The obtained memory data is encrypted by the agent and can be decrypted only by IDS.</a:t>
            </a:r>
          </a:p>
          <a:p>
            <a:r>
              <a:rPr lang="en-US" dirty="0"/>
              <a:t>Therefore, memory data does not leak to intruders via the proxy in Domain 0.</a:t>
            </a:r>
          </a:p>
          <a:p>
            <a:r>
              <a:rPr lang="en-US" dirty="0"/>
              <a:t>Like </a:t>
            </a:r>
            <a:r>
              <a:rPr lang="en-US" dirty="0" err="1"/>
              <a:t>BitVisor</a:t>
            </a:r>
            <a:r>
              <a:rPr lang="en-US" dirty="0"/>
              <a:t>, the agent can use the shared memory established by Domain 0.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707609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There are tradeoffs between </a:t>
            </a:r>
            <a:r>
              <a:rPr lang="en-US" dirty="0" err="1"/>
              <a:t>BitVisor</a:t>
            </a:r>
            <a:r>
              <a:rPr lang="en-US" dirty="0"/>
              <a:t> and Xen's Domain 0.</a:t>
            </a:r>
          </a:p>
          <a:p>
            <a:r>
              <a:rPr lang="en-US" dirty="0"/>
              <a:t>Since the in-hypervisor agent in Xen needs the proxy to communicate with IDS, its monitoring performance is worse than that of </a:t>
            </a:r>
            <a:r>
              <a:rPr lang="en-US" dirty="0" err="1"/>
              <a:t>BitVisor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However, the system performance of a para-virtualized Domain 0 is better than that of a fully virtualized VM in </a:t>
            </a:r>
            <a:r>
              <a:rPr lang="en-US" dirty="0" err="1"/>
              <a:t>BitVisor</a:t>
            </a:r>
            <a:r>
              <a:rPr lang="en-US" dirty="0"/>
              <a:t>.</a:t>
            </a:r>
          </a:p>
          <a:p>
            <a:r>
              <a:rPr lang="en-US" dirty="0"/>
              <a:t>In addition, Domain 0 can directly use the </a:t>
            </a:r>
            <a:r>
              <a:rPr lang="en-US" dirty="0" err="1"/>
              <a:t>virtio</a:t>
            </a:r>
            <a:r>
              <a:rPr lang="en-US" dirty="0"/>
              <a:t>-net device provided by the target VM in the passthrough mode because it is not necessary to support that device in the Xen hypervisor.</a:t>
            </a:r>
          </a:p>
          <a:p>
            <a:r>
              <a:rPr lang="en-US" dirty="0" err="1"/>
              <a:t>BitVisor</a:t>
            </a:r>
            <a:r>
              <a:rPr lang="en-US" dirty="0"/>
              <a:t> supports only the e1000 device, whose performance is worse than </a:t>
            </a:r>
            <a:r>
              <a:rPr lang="en-US" dirty="0" err="1"/>
              <a:t>virtio</a:t>
            </a:r>
            <a:r>
              <a:rPr lang="en-US" dirty="0"/>
              <a:t>-net.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309719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show the effectiveness of </a:t>
            </a:r>
            <a:r>
              <a:rPr lang="en-US" dirty="0" err="1"/>
              <a:t>SEVmonitor</a:t>
            </a:r>
            <a:r>
              <a:rPr lang="en-US" dirty="0"/>
              <a:t>, we conducted several experiments.</a:t>
            </a:r>
          </a:p>
          <a:p>
            <a:r>
              <a:rPr lang="en-US" dirty="0"/>
              <a:t>First, we confirmed that offloaded IDS could obtain various OS data in a VM using </a:t>
            </a:r>
            <a:r>
              <a:rPr lang="en-US" dirty="0" err="1"/>
              <a:t>SEVmonitor</a:t>
            </a:r>
            <a:r>
              <a:rPr lang="en-US" dirty="0"/>
              <a:t>.</a:t>
            </a:r>
          </a:p>
          <a:p>
            <a:r>
              <a:rPr lang="en-US" dirty="0"/>
              <a:t>Then, we examined the monitoring performance and overhead of </a:t>
            </a:r>
            <a:r>
              <a:rPr lang="en-US" dirty="0" err="1"/>
              <a:t>SEVmonitor</a:t>
            </a:r>
            <a:r>
              <a:rPr lang="en-US" dirty="0"/>
              <a:t>.</a:t>
            </a:r>
          </a:p>
          <a:p>
            <a:r>
              <a:rPr lang="en-US" dirty="0"/>
              <a:t>As an TEE used by confidential VMs, we used AMD SEV.</a:t>
            </a:r>
          </a:p>
          <a:p>
            <a:r>
              <a:rPr lang="en-US" dirty="0"/>
              <a:t>We always enabled SEV for an IDS VM, but we applied SEV to a target VM only when using the in-kernel agent.</a:t>
            </a:r>
          </a:p>
          <a:p>
            <a:r>
              <a:rPr lang="en-US" dirty="0"/>
              <a:t>We have implemented SEV support for an inner VM created by </a:t>
            </a:r>
            <a:r>
              <a:rPr lang="en-US" dirty="0" err="1"/>
              <a:t>BitVisor</a:t>
            </a:r>
            <a:r>
              <a:rPr lang="en-US" dirty="0"/>
              <a:t> and Xen, but we have not integrated it with </a:t>
            </a:r>
            <a:r>
              <a:rPr lang="en-US" dirty="0" err="1"/>
              <a:t>SEVmonitor</a:t>
            </a:r>
            <a:r>
              <a:rPr lang="en-US" dirty="0"/>
              <a:t> yet.</a:t>
            </a:r>
          </a:p>
          <a:p>
            <a:endParaRPr lang="en-US" dirty="0"/>
          </a:p>
          <a:p>
            <a:r>
              <a:rPr lang="en-US" dirty="0"/>
              <a:t>In a target VM, we used a Docker container for the in-kernel agent.</a:t>
            </a:r>
          </a:p>
          <a:p>
            <a:r>
              <a:rPr lang="en-US" dirty="0"/>
              <a:t>For the in-hypervisor agent, we used </a:t>
            </a:r>
            <a:r>
              <a:rPr lang="en-US" dirty="0" err="1"/>
              <a:t>BitVisor's</a:t>
            </a:r>
            <a:r>
              <a:rPr lang="en-US" dirty="0"/>
              <a:t> VM and Xen's Domain 0.</a:t>
            </a:r>
          </a:p>
          <a:p>
            <a:r>
              <a:rPr lang="en-US" dirty="0"/>
              <a:t>For communication, we used e1000, </a:t>
            </a:r>
            <a:r>
              <a:rPr lang="en-US" dirty="0" err="1"/>
              <a:t>virtio</a:t>
            </a:r>
            <a:r>
              <a:rPr lang="en-US" dirty="0"/>
              <a:t>-net, and shared memory.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661539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First, we ran an IDS that obtained the version of the guest OS in the target VM.</a:t>
            </a:r>
          </a:p>
          <a:p>
            <a:r>
              <a:rPr lang="en-US" dirty="0"/>
              <a:t>This IDS sent one request to the agent and received memory data of 4 KB.</a:t>
            </a:r>
          </a:p>
          <a:p>
            <a:r>
              <a:rPr lang="en-US" dirty="0"/>
              <a:t>As a result, the IDS could obtain the OS version.</a:t>
            </a:r>
          </a:p>
          <a:p>
            <a:endParaRPr lang="en-US" dirty="0"/>
          </a:p>
          <a:p>
            <a:r>
              <a:rPr lang="en-US" dirty="0"/>
              <a:t>Next, we ran an IDS that obtained information on processes.</a:t>
            </a:r>
          </a:p>
          <a:p>
            <a:r>
              <a:rPr lang="en-US" dirty="0"/>
              <a:t>This IDS traversed the process list and obtained the IDs and names.</a:t>
            </a:r>
          </a:p>
          <a:p>
            <a:r>
              <a:rPr lang="en-US" dirty="0"/>
              <a:t>It sent 119 requests and received memory data of 476 KB.</a:t>
            </a:r>
          </a:p>
          <a:p>
            <a:r>
              <a:rPr lang="en-US" dirty="0"/>
              <a:t>As a result, the IDS could obtain information on 119 processes.</a:t>
            </a:r>
          </a:p>
          <a:p>
            <a:endParaRPr lang="en-US" dirty="0"/>
          </a:p>
          <a:p>
            <a:r>
              <a:rPr lang="en-US" dirty="0"/>
              <a:t>Finally, we ran an IDS that obtained the information provided by the proc filesystem.</a:t>
            </a:r>
          </a:p>
          <a:p>
            <a:r>
              <a:rPr lang="en-US" dirty="0"/>
              <a:t>The proc filesystem is often used to monitor the system states.</a:t>
            </a:r>
          </a:p>
          <a:p>
            <a:r>
              <a:rPr lang="en-US" dirty="0"/>
              <a:t>This IDS sent 717 requests and received memory data of 2.8 MB.</a:t>
            </a:r>
          </a:p>
          <a:p>
            <a:r>
              <a:rPr lang="en-US" dirty="0"/>
              <a:t>We confirmed that the obtained data were basically the same as those in the target VM.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67044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Infrastructure-as-a-Service clouds are widely used and provide virtual machines to users.</a:t>
            </a:r>
          </a:p>
          <a:p>
            <a:r>
              <a:rPr lang="en-US" dirty="0"/>
              <a:t>The users can construct their systems including the operating system from scratch in the VMs.</a:t>
            </a:r>
          </a:p>
          <a:p>
            <a:r>
              <a:rPr lang="en-US" dirty="0"/>
              <a:t>Recently, users deal with sensitive information even in VMs provided by public clouds.</a:t>
            </a:r>
          </a:p>
          <a:p>
            <a:endParaRPr lang="en-US" dirty="0"/>
          </a:p>
          <a:p>
            <a:r>
              <a:rPr lang="en-US" dirty="0"/>
              <a:t>So, insiders in clouds become a significant risk for users.</a:t>
            </a:r>
          </a:p>
          <a:p>
            <a:r>
              <a:rPr lang="en-US" dirty="0"/>
              <a:t>It is reported that insiders such as malicious administrators might exist inside clouds.</a:t>
            </a:r>
          </a:p>
          <a:p>
            <a:r>
              <a:rPr lang="en-US" dirty="0"/>
              <a:t>They can eavesdrop on sensitive data stored in the memory and disks of VMs.</a:t>
            </a:r>
          </a:p>
          <a:p>
            <a:r>
              <a:rPr lang="en-US" dirty="0"/>
              <a:t>In addition, they can tamper with sensitive data and the code that handles it.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598539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measured the time needed to obtain system information in the target VM via the agent.</a:t>
            </a:r>
          </a:p>
          <a:p>
            <a:r>
              <a:rPr lang="en-US" dirty="0"/>
              <a:t>The left-hand side figure shows the performance when we obtained the OS version.</a:t>
            </a:r>
          </a:p>
          <a:p>
            <a:r>
              <a:rPr lang="en-US" dirty="0"/>
              <a:t>When we used the virtual network, using </a:t>
            </a:r>
            <a:r>
              <a:rPr lang="en-US" dirty="0" err="1"/>
              <a:t>virtio</a:t>
            </a:r>
            <a:r>
              <a:rPr lang="en-US" dirty="0"/>
              <a:t>-net was 17-29% faster than using e1000.</a:t>
            </a:r>
          </a:p>
          <a:p>
            <a:r>
              <a:rPr lang="en-US" dirty="0"/>
              <a:t>Docker-based </a:t>
            </a:r>
            <a:r>
              <a:rPr lang="en-US" dirty="0" err="1"/>
              <a:t>SEVmonitor</a:t>
            </a:r>
            <a:r>
              <a:rPr lang="en-US" dirty="0"/>
              <a:t> was the fastest, and Xen-based one was the slowest.</a:t>
            </a:r>
          </a:p>
          <a:p>
            <a:r>
              <a:rPr lang="en-US" dirty="0"/>
              <a:t>Using shared memory was much faster than using the virtual network.</a:t>
            </a:r>
          </a:p>
          <a:p>
            <a:r>
              <a:rPr lang="en-US" dirty="0"/>
              <a:t>The performance difference was small between the three types of </a:t>
            </a:r>
            <a:r>
              <a:rPr lang="en-US" dirty="0" err="1"/>
              <a:t>SEVmonitor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The right-hand side figure shows the time for obtaining data for the proc filesystem.</a:t>
            </a:r>
          </a:p>
          <a:p>
            <a:r>
              <a:rPr lang="en-US" dirty="0"/>
              <a:t>The trend was similar, but using </a:t>
            </a:r>
            <a:r>
              <a:rPr lang="en-US" dirty="0" err="1"/>
              <a:t>virtio</a:t>
            </a:r>
            <a:r>
              <a:rPr lang="en-US" dirty="0"/>
              <a:t>-net was not faster in Xen.</a:t>
            </a:r>
          </a:p>
          <a:p>
            <a:r>
              <a:rPr lang="en-US" dirty="0"/>
              <a:t>Using shared memory in </a:t>
            </a:r>
            <a:r>
              <a:rPr lang="en-US" dirty="0" err="1"/>
              <a:t>BitVisor</a:t>
            </a:r>
            <a:r>
              <a:rPr lang="en-US" dirty="0"/>
              <a:t> was much faster.</a:t>
            </a:r>
          </a:p>
          <a:p>
            <a:r>
              <a:rPr lang="en-US" dirty="0"/>
              <a:t>This is because the timer could wake up the agent more quickly.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228083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examined the overhead of confidential VMs with SEV.</a:t>
            </a:r>
          </a:p>
          <a:p>
            <a:r>
              <a:rPr lang="en-US" dirty="0"/>
              <a:t>We ran the in-kernel agent and compared monitoring performance with and without SEV.</a:t>
            </a:r>
          </a:p>
          <a:p>
            <a:r>
              <a:rPr lang="en-US" dirty="0"/>
              <a:t>As shown in the left-hand side figure, when we used the virtual network, using SEV degraded the monitoring performance by 17-19%.</a:t>
            </a:r>
          </a:p>
          <a:p>
            <a:r>
              <a:rPr lang="en-US" dirty="0"/>
              <a:t>This was mainly caused by data copies from and to DMA bounce buffers, which was used for network I/O.</a:t>
            </a:r>
          </a:p>
          <a:p>
            <a:r>
              <a:rPr lang="en-US" dirty="0"/>
              <a:t>On the other hand, the overhead of SEV was negligible when we used shared memory.</a:t>
            </a:r>
          </a:p>
          <a:p>
            <a:endParaRPr lang="en-US" dirty="0"/>
          </a:p>
          <a:p>
            <a:r>
              <a:rPr lang="en-US" dirty="0"/>
              <a:t>Next, we examined the overhead of encrypting data between IDS and the agent.</a:t>
            </a:r>
          </a:p>
          <a:p>
            <a:r>
              <a:rPr lang="en-US" dirty="0"/>
              <a:t>We compared the time needed to obtain information with and without the encryption of communication data in Docker-based </a:t>
            </a:r>
            <a:r>
              <a:rPr lang="en-US" dirty="0" err="1"/>
              <a:t>SEVmonitor</a:t>
            </a:r>
            <a:r>
              <a:rPr lang="en-US" dirty="0"/>
              <a:t>.</a:t>
            </a:r>
          </a:p>
          <a:p>
            <a:r>
              <a:rPr lang="en-US" dirty="0"/>
              <a:t>As shown in the right-hand side figure, the overhead of data encryption was 4-13%.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061980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examine the overhead of isolating the agent from the monitored system, we first measured the network performance of the target VM.</a:t>
            </a:r>
          </a:p>
          <a:p>
            <a:r>
              <a:rPr lang="en-US" dirty="0"/>
              <a:t>When we isolated the monitored system using a Docker container, the performance degradation was only 4%.</a:t>
            </a:r>
          </a:p>
          <a:p>
            <a:r>
              <a:rPr lang="en-US" dirty="0"/>
              <a:t>In contrast, that was 24% when we used an inner VM created by KVM.</a:t>
            </a:r>
          </a:p>
          <a:p>
            <a:r>
              <a:rPr lang="en-US" dirty="0" err="1"/>
              <a:t>BitVisor</a:t>
            </a:r>
            <a:r>
              <a:rPr lang="en-US" dirty="0"/>
              <a:t> and Xen improved the performance by 16-19%.</a:t>
            </a:r>
          </a:p>
          <a:p>
            <a:endParaRPr lang="en-US" dirty="0"/>
          </a:p>
          <a:p>
            <a:r>
              <a:rPr lang="en-US" dirty="0"/>
              <a:t>Next, we measured the performance of the Web server running in the target VM.</a:t>
            </a:r>
          </a:p>
          <a:p>
            <a:r>
              <a:rPr lang="en-US" dirty="0"/>
              <a:t>When we used a Docker container, the throughput improved for some reason.</a:t>
            </a:r>
          </a:p>
          <a:p>
            <a:r>
              <a:rPr lang="en-US" dirty="0"/>
              <a:t>When we used an inner VM, the throughput degraded due to nested virtualization.</a:t>
            </a:r>
          </a:p>
          <a:p>
            <a:r>
              <a:rPr lang="en-US" dirty="0"/>
              <a:t>For an inner VM created by KVM, the performance degradation was 32%.</a:t>
            </a:r>
          </a:p>
          <a:p>
            <a:r>
              <a:rPr lang="en-US" dirty="0"/>
              <a:t>In contrast, </a:t>
            </a:r>
            <a:r>
              <a:rPr lang="en-US" dirty="0" err="1"/>
              <a:t>BitVisor</a:t>
            </a:r>
            <a:r>
              <a:rPr lang="en-US" dirty="0"/>
              <a:t> and Xen improved the performance by 20-25%.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347196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00SEVen is yet another method to monitor confidential VMs.</a:t>
            </a:r>
          </a:p>
          <a:p>
            <a:r>
              <a:rPr lang="en-US" dirty="0"/>
              <a:t>It securely runs an agent in the higher privilege inside a confidential VM using AMD SEV-SNP's VMPL.</a:t>
            </a:r>
          </a:p>
          <a:p>
            <a:r>
              <a:rPr lang="en-US" dirty="0"/>
              <a:t>However, 00SEVen heavily relies on the hypervisor to switch VMPLs.</a:t>
            </a:r>
          </a:p>
          <a:p>
            <a:endParaRPr lang="en-US" dirty="0"/>
          </a:p>
          <a:p>
            <a:r>
              <a:rPr lang="en-US" dirty="0"/>
              <a:t>There are several monitoring systems using Intel SGX, which is another TEE.</a:t>
            </a:r>
          </a:p>
          <a:p>
            <a:r>
              <a:rPr lang="en-US" dirty="0"/>
              <a:t>To protect an agent in an SGX enclave, </a:t>
            </a:r>
            <a:r>
              <a:rPr lang="en-US" dirty="0" err="1"/>
              <a:t>Ryoan</a:t>
            </a:r>
            <a:r>
              <a:rPr lang="en-US" dirty="0"/>
              <a:t> and </a:t>
            </a:r>
            <a:r>
              <a:rPr lang="en-US" dirty="0" err="1"/>
              <a:t>AccTEE</a:t>
            </a:r>
            <a:r>
              <a:rPr lang="en-US" dirty="0"/>
              <a:t> construct a sandbox inside the enclave.</a:t>
            </a:r>
          </a:p>
          <a:p>
            <a:r>
              <a:rPr lang="en-US" dirty="0"/>
              <a:t>However, it is difficult to apply them to the entire system in a confidential VM.</a:t>
            </a:r>
          </a:p>
          <a:p>
            <a:endParaRPr lang="en-US" dirty="0"/>
          </a:p>
          <a:p>
            <a:r>
              <a:rPr lang="en-US" dirty="0" err="1"/>
              <a:t>SGmonitor</a:t>
            </a:r>
            <a:r>
              <a:rPr lang="en-US" dirty="0"/>
              <a:t> runs host-based IDS in an SGX enclave.</a:t>
            </a:r>
          </a:p>
          <a:p>
            <a:r>
              <a:rPr lang="en-US" dirty="0"/>
              <a:t>The IDS obtains the memory data of the target VM via the hypervisor.</a:t>
            </a:r>
          </a:p>
          <a:p>
            <a:r>
              <a:rPr lang="en-US" dirty="0"/>
              <a:t>This system needs to trust the underlying hypervisor.</a:t>
            </a:r>
          </a:p>
          <a:p>
            <a:r>
              <a:rPr lang="en-US" dirty="0" err="1"/>
              <a:t>SEVmonitor</a:t>
            </a:r>
            <a:r>
              <a:rPr lang="en-US" dirty="0"/>
              <a:t> trusts the agent that securely runs in the target confidential VM.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945564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proposed </a:t>
            </a:r>
            <a:r>
              <a:rPr lang="en-US" dirty="0" err="1"/>
              <a:t>SEVmonitor</a:t>
            </a:r>
            <a:r>
              <a:rPr lang="en-US" dirty="0"/>
              <a:t> to enable secure IDS offloading for confidential VMs.</a:t>
            </a:r>
          </a:p>
          <a:p>
            <a:r>
              <a:rPr lang="en-US" dirty="0" err="1"/>
              <a:t>SEVmonitor</a:t>
            </a:r>
            <a:r>
              <a:rPr lang="en-US" dirty="0"/>
              <a:t> confines the target system in an isolated execution environment in a target VM and securely runs an agent outside it.</a:t>
            </a:r>
          </a:p>
          <a:p>
            <a:r>
              <a:rPr lang="en-US" dirty="0"/>
              <a:t>IDS securely runs in another confidential VM and communicates with the agent to obtain memory data.</a:t>
            </a:r>
          </a:p>
          <a:p>
            <a:r>
              <a:rPr lang="en-US" dirty="0"/>
              <a:t>Our experiments showed that IDS could obtain OS data from a confidential VM efficiently.</a:t>
            </a:r>
          </a:p>
          <a:p>
            <a:endParaRPr lang="en-US" dirty="0"/>
          </a:p>
          <a:p>
            <a:r>
              <a:rPr lang="en-US" dirty="0"/>
              <a:t>One of our future work is to improve monitoring performance.</a:t>
            </a:r>
          </a:p>
          <a:p>
            <a:r>
              <a:rPr lang="en-US" dirty="0"/>
              <a:t>The communication overhead can be reduced by obtaining necessary data in batches.</a:t>
            </a:r>
          </a:p>
          <a:p>
            <a:r>
              <a:rPr lang="en-US" dirty="0"/>
              <a:t>Another direction is to support other methods for isolating agents.</a:t>
            </a:r>
          </a:p>
          <a:p>
            <a:r>
              <a:rPr lang="en-US" dirty="0"/>
              <a:t>For example, </a:t>
            </a:r>
            <a:r>
              <a:rPr lang="en-US" dirty="0" err="1"/>
              <a:t>SEVmonitor</a:t>
            </a:r>
            <a:r>
              <a:rPr lang="en-US" dirty="0"/>
              <a:t> can place an agent in BIOS running in a confidential VM.</a:t>
            </a:r>
          </a:p>
          <a:p>
            <a:r>
              <a:rPr lang="en-US" dirty="0"/>
              <a:t>Such an agent is more secure than the in-kernel agent, while system performance is better than using an inner VM.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3713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To address this issue, recent IaaS clouds provide confidential VMs to users, e.g., in Amazon Web Services, Google Cloud, and Microsoft Azure.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Confidential VMs are protected by hardware-based trusted execution environments (TEEs).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Examples of TEEs are AMD SEV, Intel TDX, and Arm CCA.</a:t>
            </a:r>
          </a:p>
          <a:p>
            <a:pPr algn="just">
              <a:tabLst>
                <a:tab pos="2988310" algn="l"/>
              </a:tabLst>
            </a:pPr>
            <a:endParaRPr lang="en-US" altLang="ja-JP" kern="100" dirty="0">
              <a:ea typeface="Meiryo" panose="020B0604030504040204" pitchFamily="34" charset="-128"/>
              <a:cs typeface="Times New Roman" panose="02020603050405020304" pitchFamily="18" charset="0"/>
            </a:endParaRP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For instance, SEV protects the memory of VMs transparently.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Data is encrypted when it is written to the memory inside VMs.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The data is decrypted when it is read from the memory inside VMs.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Since the encryption keys are securely managed by hardware, even cloud insiders who have privileges for managing VMs cannot eavesdrop on the memory of VMs.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In addition, the integrity of the memory is preserved.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Attackers cannot tamper with data in the memory.</a:t>
            </a:r>
          </a:p>
          <a:p>
            <a:pPr algn="just">
              <a:tabLst>
                <a:tab pos="2988310" algn="l"/>
              </a:tabLst>
            </a:pPr>
            <a:endParaRPr lang="en-US" altLang="ja-JP" kern="100" dirty="0">
              <a:ea typeface="Meiryo" panose="020B060403050404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94915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Even though the memory of confidential VMs is encrypted, it is not protected if attackers intrude into the VMs.</a:t>
            </a:r>
          </a:p>
          <a:p>
            <a:r>
              <a:rPr lang="en-US" dirty="0"/>
              <a:t>This is because the memory protection is effective only against attacks from the outside of the VMs.</a:t>
            </a:r>
          </a:p>
          <a:p>
            <a:r>
              <a:rPr lang="en-US" dirty="0"/>
              <a:t>Since the memory is transparently decrypted inside VMs, intruders could easily eavesdrop on sensitive information in memory.</a:t>
            </a:r>
          </a:p>
          <a:p>
            <a:r>
              <a:rPr lang="en-US" dirty="0"/>
              <a:t>From the perspective of processors, they cannot be distinguished from legitimate users in VMs.</a:t>
            </a:r>
          </a:p>
          <a:p>
            <a:endParaRPr lang="en-US" dirty="0"/>
          </a:p>
          <a:p>
            <a:r>
              <a:rPr lang="en-US" dirty="0"/>
              <a:t>Therefore, it is still necessary to detect attacks inside VMs using intrusion detection systems.</a:t>
            </a:r>
          </a:p>
          <a:p>
            <a:r>
              <a:rPr lang="en-US" dirty="0"/>
              <a:t>In particular, host-based IDS monitors the system states in VMs and finds the symptoms of intrusion.</a:t>
            </a:r>
          </a:p>
          <a:p>
            <a:r>
              <a:rPr lang="en-US" dirty="0"/>
              <a:t>For example, it can detect malicious applications running in the system.</a:t>
            </a:r>
          </a:p>
          <a:p>
            <a:r>
              <a:rPr lang="en-US" dirty="0"/>
              <a:t>This type of IDS runs inside VMs, so it could be easily disabled by intruders.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45368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To protect IDS from intruders, a technique called IDS offloading has been proposed.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This technique securely runs host-based IDS outside VMs.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Since VMs are strongly isolated from the outside world, intruders inside VMs cannot attack offloaded IDS.</a:t>
            </a:r>
          </a:p>
          <a:p>
            <a:pPr algn="just">
              <a:tabLst>
                <a:tab pos="2988310" algn="l"/>
              </a:tabLst>
            </a:pPr>
            <a:endParaRPr lang="en-US" altLang="ja-JP" kern="100" dirty="0">
              <a:ea typeface="Meiryo" panose="020B0604030504040204" pitchFamily="34" charset="-128"/>
              <a:cs typeface="Times New Roman" panose="02020603050405020304" pitchFamily="18" charset="0"/>
            </a:endParaRP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Using IDS offloading, host-based IDS must monitor the system in a VM from the outside.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But it cannot access the system internals as before IDS offloading.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Traditionally, IDS can access the system state via the OS because it runs inside a VM.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Offloaded IDS can access only the raw, unstructured memory of VMs.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So, it analyzes OS data obtained from the memory of VMs using a technique called VM introspection.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As such, intruders cannot disable offloaded IDS, while offloaded IDS can detect intruders.</a:t>
            </a:r>
          </a:p>
          <a:p>
            <a:pPr algn="just">
              <a:tabLst>
                <a:tab pos="2988310" algn="l"/>
              </a:tabLst>
            </a:pPr>
            <a:endParaRPr lang="en-US" altLang="ja-JP" kern="100" dirty="0">
              <a:ea typeface="Meiryo" panose="020B060403050404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98629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However, there are two issues with applying IDS offloading to confidential VMs.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The first issue is that confidential VMs cannot be monitored from the outside of them. 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This is because VMs' memory is encrypted.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Offloaded IDS cannot analyze VMs' memory to obtain necessary information.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From the perspective of processors, offloaded IDS cannot be distinguished from cloud insiders.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Therefore, IDS has no means of decrypting the memory of VMs.</a:t>
            </a:r>
          </a:p>
          <a:p>
            <a:pPr algn="just">
              <a:tabLst>
                <a:tab pos="2988310" algn="l"/>
              </a:tabLst>
            </a:pPr>
            <a:endParaRPr lang="en-US" altLang="ja-JP" kern="100" dirty="0">
              <a:ea typeface="Meiryo" panose="020B0604030504040204" pitchFamily="34" charset="-128"/>
              <a:cs typeface="Times New Roman" panose="02020603050405020304" pitchFamily="18" charset="0"/>
            </a:endParaRP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The second issue is that there is a risk that sensitive data could leak via IDS.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This is because IDS may obtain confidential data in VM's memory.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To monitor the system states, IDS obtains OS data, which could contain sensitive information.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If cloud insiders could compromise IDS, they could obtain the sensitive information that is kept inside IDS.</a:t>
            </a:r>
          </a:p>
          <a:p>
            <a:pPr algn="just">
              <a:tabLst>
                <a:tab pos="2988310" algn="l"/>
              </a:tabLst>
            </a:pPr>
            <a:endParaRPr lang="en-US" altLang="ja-JP" kern="100" dirty="0">
              <a:ea typeface="Meiryo" panose="020B060403050404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4169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So, we propose </a:t>
            </a:r>
            <a:r>
              <a:rPr lang="en-US" altLang="ja-JP" kern="100" dirty="0" err="1">
                <a:ea typeface="Meiryo" panose="020B0604030504040204" pitchFamily="34" charset="-128"/>
                <a:cs typeface="Times New Roman" panose="02020603050405020304" pitchFamily="18" charset="0"/>
              </a:rPr>
              <a:t>SEVmonitor</a:t>
            </a: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 to enable secure IDS offloading for confidential VMs.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 err="1">
                <a:ea typeface="Meiryo" panose="020B0604030504040204" pitchFamily="34" charset="-128"/>
                <a:cs typeface="Times New Roman" panose="02020603050405020304" pitchFamily="18" charset="0"/>
              </a:rPr>
              <a:t>SEVmonitor</a:t>
            </a: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 runs agents securely inside VMs to obtain VMs’ memory data.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Agents are small software installed in VMs.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Unlike traditional agents used for monitoring, ours are very simple.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They just return the requested memory data by communicating with offloaded IDS.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Using agents, offloaded IDS can monitor VMs from the outside of them even if their memory is encrypted.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This addresses the first issue.</a:t>
            </a:r>
          </a:p>
          <a:p>
            <a:pPr algn="just">
              <a:tabLst>
                <a:tab pos="2988310" algn="l"/>
              </a:tabLst>
            </a:pPr>
            <a:endParaRPr lang="en-US" altLang="ja-JP" kern="100" dirty="0">
              <a:ea typeface="Meiryo" panose="020B0604030504040204" pitchFamily="34" charset="-128"/>
              <a:cs typeface="Times New Roman" panose="02020603050405020304" pitchFamily="18" charset="0"/>
            </a:endParaRPr>
          </a:p>
          <a:p>
            <a:pPr algn="just">
              <a:tabLst>
                <a:tab pos="2988310" algn="l"/>
              </a:tabLst>
            </a:pPr>
            <a:r>
              <a:rPr lang="en-US" altLang="ja-JP" kern="100" dirty="0" err="1">
                <a:ea typeface="Meiryo" panose="020B0604030504040204" pitchFamily="34" charset="-128"/>
                <a:cs typeface="Times New Roman" panose="02020603050405020304" pitchFamily="18" charset="0"/>
              </a:rPr>
              <a:t>SEVmonitor</a:t>
            </a: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 also runs IDS securely inside other confidential VMs called IDS VMs.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This protects IDS against cloud insiders existing outside VMs and prevents the leak of memory data via IDS.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It is difficult for attackers to intrude into IDS VMs because only IDS is running in them.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This addresses the second issue.</a:t>
            </a:r>
          </a:p>
          <a:p>
            <a:pPr algn="just">
              <a:tabLst>
                <a:tab pos="2988310" algn="l"/>
              </a:tabLst>
            </a:pPr>
            <a:endParaRPr lang="en-US" altLang="ja-JP" kern="100" dirty="0">
              <a:ea typeface="Meiryo" panose="020B060403050404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86454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IDS transparently obtains memory data with the </a:t>
            </a:r>
            <a:r>
              <a:rPr lang="en-US" altLang="ja-JP" kern="100" dirty="0" err="1">
                <a:ea typeface="Meiryo" panose="020B0604030504040204" pitchFamily="34" charset="-128"/>
                <a:cs typeface="Times New Roman" panose="02020603050405020304" pitchFamily="18" charset="0"/>
              </a:rPr>
              <a:t>SEVmonitor</a:t>
            </a: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 library.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The library communicates with agents using the virtual network.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However, the virtual network can be attacked by cloud insiders.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So, the library encrypts a requested memory address and sends it to the agent.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Then, the agent decrypts it, encrypts obtained memory data corresponding to the address, and sends it back to the library.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Finally, the library decrypts it and provides memory data to IDS.</a:t>
            </a:r>
          </a:p>
          <a:p>
            <a:pPr algn="just">
              <a:tabLst>
                <a:tab pos="2988310" algn="l"/>
              </a:tabLst>
            </a:pPr>
            <a:endParaRPr lang="en-US" altLang="ja-JP" kern="100" dirty="0">
              <a:ea typeface="Meiryo" panose="020B0604030504040204" pitchFamily="34" charset="-128"/>
              <a:cs typeface="Times New Roman" panose="02020603050405020304" pitchFamily="18" charset="0"/>
            </a:endParaRP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The virtual network incurs communication overhead.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So, the library and the agent can use shared memory established between VMs. 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The shared memory could be transparently encrypted because it belongs to the confidential VMs.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However, one of the two VMs cannot access it because the encryption keys are different between the two VMs.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So, the library and the agent encrypt shared memory by themselves.</a:t>
            </a:r>
          </a:p>
          <a:p>
            <a:pPr algn="just">
              <a:tabLst>
                <a:tab pos="2988310" algn="l"/>
              </a:tabLst>
            </a:pPr>
            <a:endParaRPr lang="en-US" altLang="ja-JP" kern="100" dirty="0">
              <a:ea typeface="Meiryo" panose="020B060403050404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50623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Since the agents run in target VMs, intruders inside VMs can attack them.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This is similar to IDS running in VMs.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If the agents are compromised by intruders, IDS cannot obtain memory data correctly nor monitor the VMs. </a:t>
            </a:r>
          </a:p>
          <a:p>
            <a:pPr algn="just">
              <a:tabLst>
                <a:tab pos="2988310" algn="l"/>
              </a:tabLst>
            </a:pPr>
            <a:endParaRPr lang="en-US" altLang="ja-JP" kern="100" dirty="0">
              <a:ea typeface="Meiryo" panose="020B0604030504040204" pitchFamily="34" charset="-128"/>
              <a:cs typeface="Times New Roman" panose="02020603050405020304" pitchFamily="18" charset="0"/>
            </a:endParaRP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So, agents need to be protected inside target VMs.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You may think, if this is possible, IDS could be protected inside target VMs in a similar way.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However, there is a big difference between an agent and IDS.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Our agent is much smaller than IDS.</a:t>
            </a:r>
          </a:p>
          <a:p>
            <a:pPr algn="just">
              <a:tabLst>
                <a:tab pos="2988310" algn="l"/>
              </a:tabLst>
            </a:pPr>
            <a:r>
              <a:rPr lang="en-US" altLang="ja-JP" kern="100" dirty="0">
                <a:ea typeface="Meiryo" panose="020B0604030504040204" pitchFamily="34" charset="-128"/>
                <a:cs typeface="Times New Roman" panose="02020603050405020304" pitchFamily="18" charset="0"/>
              </a:rPr>
              <a:t>So, it is easier to securely run small agents than large IDS.</a:t>
            </a:r>
          </a:p>
          <a:p>
            <a:pPr algn="just">
              <a:tabLst>
                <a:tab pos="2988310" algn="l"/>
              </a:tabLst>
            </a:pPr>
            <a:endParaRPr lang="en-US" altLang="ja-JP" kern="100" dirty="0">
              <a:ea typeface="Meiryo" panose="020B060403050404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1B9D0-55A2-ED4B-88D2-EABFA36E430D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7661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599" y="228601"/>
            <a:ext cx="10993967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3600" cap="none" spc="-80" baseline="0">
                <a:solidFill>
                  <a:schemeClr val="tx1"/>
                </a:solidFill>
                <a:latin typeface="Tahoma" charset="0"/>
                <a:ea typeface="MS PGothic" charset="-128"/>
                <a:cs typeface="Tahoma" charset="0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800600"/>
            <a:ext cx="10993965" cy="1371601"/>
          </a:xfrm>
        </p:spPr>
        <p:txBody>
          <a:bodyPr>
            <a:normAutofit/>
          </a:bodyPr>
          <a:lstStyle>
            <a:lvl1pPr marL="0" indent="0" algn="l">
              <a:buNone/>
              <a:defRPr sz="2400" b="0" cap="none" spc="120" baseline="0">
                <a:solidFill>
                  <a:srgbClr val="C00000"/>
                </a:solidFill>
                <a:latin typeface="Tahoma" charset="0"/>
                <a:ea typeface="MS PGothic" charset="-128"/>
                <a:cs typeface="Tahoma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/>
          <a:lstStyle/>
          <a:p>
            <a:fld id="{B4D39169-43CC-354D-B33E-6809D8D3D472}" type="datetime1">
              <a:rPr kumimoji="1" lang="en-US" altLang="ja-JP" smtClean="0"/>
              <a:t>11/29/25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Rectangle 8"/>
          <p:cNvSpPr/>
          <p:nvPr/>
        </p:nvSpPr>
        <p:spPr>
          <a:xfrm>
            <a:off x="12054116" y="4846320"/>
            <a:ext cx="147600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12054232" y="0"/>
            <a:ext cx="147600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/>
          <a:lstStyle/>
          <a:p>
            <a:fld id="{26B80597-8588-E24B-8D6F-BA0818DFC19A}" type="datetime1">
              <a:rPr kumimoji="1" lang="en-US" altLang="ja-JP" smtClean="0"/>
              <a:t>11/29/25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/>
          <a:lstStyle/>
          <a:p>
            <a:fld id="{00327C5A-2C66-EB4C-938C-B2F6D2764303}" type="datetime1">
              <a:rPr kumimoji="1" lang="en-US" altLang="ja-JP" smtClean="0"/>
              <a:t>11/29/25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5779"/>
            <a:ext cx="10992899" cy="902933"/>
          </a:xfrm>
        </p:spPr>
        <p:txBody>
          <a:bodyPr>
            <a:noAutofit/>
          </a:bodyPr>
          <a:lstStyle>
            <a:lvl1pPr>
              <a:defRPr sz="4000" b="0" cap="none" baseline="0">
                <a:solidFill>
                  <a:srgbClr val="C00000"/>
                </a:solidFill>
                <a:latin typeface="Tahoma" charset="0"/>
                <a:ea typeface="MS PGothic" charset="-128"/>
                <a:cs typeface="MS PGothic" charset="-128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00163"/>
            <a:ext cx="10992899" cy="5191074"/>
          </a:xfrm>
        </p:spPr>
        <p:txBody>
          <a:bodyPr lIns="108000" rIns="108000"/>
          <a:lstStyle>
            <a:lvl1pPr marL="276225" indent="-277813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30000"/>
              <a:buFont typeface="Arial"/>
              <a:buChar char="•"/>
              <a:defRPr sz="2800">
                <a:latin typeface="Tahoma" charset="0"/>
                <a:ea typeface="MS PGothic" charset="-128"/>
                <a:cs typeface="MS PGothic" charset="-128"/>
              </a:defRPr>
            </a:lvl1pPr>
            <a:lvl2pPr marL="622300" indent="-260350">
              <a:buClr>
                <a:schemeClr val="tx2"/>
              </a:buClr>
              <a:buSzPct val="130000"/>
              <a:buFont typeface="Arial"/>
              <a:buChar char="•"/>
              <a:defRPr sz="2600">
                <a:latin typeface="Tahoma" charset="0"/>
                <a:ea typeface="MS PGothic" charset="-128"/>
                <a:cs typeface="MS PGothic" charset="-128"/>
              </a:defRPr>
            </a:lvl2pPr>
            <a:lvl3pPr marL="984250" indent="-261938">
              <a:buClr>
                <a:schemeClr val="tx2"/>
              </a:buClr>
              <a:buSzPct val="130000"/>
              <a:buFont typeface="Arial"/>
              <a:buChar char="•"/>
              <a:defRPr sz="2400">
                <a:latin typeface="Tahoma" charset="0"/>
                <a:ea typeface="MS PGothic" charset="-128"/>
                <a:cs typeface="MS PGothic" charset="-128"/>
              </a:defRPr>
            </a:lvl3pPr>
            <a:lvl4pPr marL="1344613" indent="-247650">
              <a:buClr>
                <a:schemeClr val="tx2"/>
              </a:buClr>
              <a:buSzPct val="130000"/>
              <a:buFont typeface="Arial"/>
              <a:buChar char="•"/>
              <a:defRPr sz="2200">
                <a:latin typeface="Tahoma" charset="0"/>
                <a:ea typeface="MS PGothic" charset="-128"/>
                <a:cs typeface="MS PGothic" charset="-128"/>
              </a:defRPr>
            </a:lvl4pPr>
            <a:lvl5pPr marL="1792288" indent="-260350">
              <a:buClr>
                <a:schemeClr val="tx2"/>
              </a:buClr>
              <a:buSzPct val="130000"/>
              <a:buFont typeface="Arial"/>
              <a:buChar char="•"/>
              <a:tabLst>
                <a:tab pos="1792288" algn="l"/>
              </a:tabLst>
              <a:defRPr sz="2000">
                <a:latin typeface="Tahoma" charset="0"/>
                <a:ea typeface="MS PGothic" charset="-128"/>
                <a:cs typeface="MS PGothic" charset="-128"/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 dirty="0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 dirty="0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 dirty="0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 dirty="0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47801"/>
            <a:ext cx="10993967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4800" b="0" cap="none" spc="-80" baseline="0">
                <a:solidFill>
                  <a:schemeClr val="tx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28601"/>
            <a:ext cx="103632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/>
          <a:lstStyle/>
          <a:p>
            <a:fld id="{05FE8C84-541C-3D44-B9FE-2AF890D7F35E}" type="datetime1">
              <a:rPr kumimoji="1" lang="en-US" altLang="ja-JP" smtClean="0"/>
              <a:t>11/29/25</a:t>
            </a:fld>
            <a:endParaRPr kumimoji="1" lang="ja-JP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74240" y="1574800"/>
            <a:ext cx="4389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86880" y="1574800"/>
            <a:ext cx="4389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/>
          <a:lstStyle/>
          <a:p>
            <a:fld id="{EAAF463E-FBB7-B04E-A671-4BEF2652EC21}" type="datetime1">
              <a:rPr kumimoji="1" lang="en-US" altLang="ja-JP" smtClean="0"/>
              <a:t>11/29/25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0176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0176" y="2259366"/>
            <a:ext cx="438912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90944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90944" y="2259366"/>
            <a:ext cx="438912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/>
          <a:lstStyle/>
          <a:p>
            <a:fld id="{AF0D4B2B-C88E-7444-A00C-F80CD9119F05}" type="datetime1">
              <a:rPr kumimoji="1" lang="en-US" altLang="ja-JP" smtClean="0"/>
              <a:t>11/29/25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/>
          <a:lstStyle/>
          <a:p>
            <a:fld id="{B41709F7-5939-B84F-8A8E-17CF51F38FB0}" type="datetime1">
              <a:rPr kumimoji="1" lang="en-US" altLang="ja-JP" smtClean="0"/>
              <a:t>11/29/25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/>
          <a:lstStyle/>
          <a:p>
            <a:fld id="{7101A9B3-1295-5247-8BE8-AA52927A28E9}" type="datetime1">
              <a:rPr kumimoji="1" lang="en-US" altLang="ja-JP" smtClean="0"/>
              <a:t>11/29/25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600200"/>
            <a:ext cx="6815667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600200"/>
            <a:ext cx="4011084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/>
          <a:lstStyle/>
          <a:p>
            <a:fld id="{D1357784-8B35-DB4F-AB5D-63C2CCF9BD3F}" type="datetime1">
              <a:rPr kumimoji="1" lang="en-US" altLang="ja-JP" smtClean="0"/>
              <a:t>11/29/25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2001499" y="4846320"/>
            <a:ext cx="190501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12001169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プレースホルダーまでドラッグするかアイコンをクリックして図を追加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5715000"/>
            <a:ext cx="108712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/>
          <a:lstStyle/>
          <a:p>
            <a:fld id="{1552B714-0073-CB4B-9192-BD9D6D8133DA}" type="datetime1">
              <a:rPr kumimoji="1" lang="en-US" altLang="ja-JP" smtClean="0"/>
              <a:t>11/29/25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6F57A23-CB21-D340-80A0-623F78F268E8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09600" y="4953000"/>
            <a:ext cx="108712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1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152718"/>
            <a:ext cx="11100079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52600"/>
            <a:ext cx="11100077" cy="47687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116162" y="66077"/>
            <a:ext cx="9178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>
                <a:solidFill>
                  <a:schemeClr val="tx2"/>
                </a:solidFill>
              </a:defRPr>
            </a:lvl1pPr>
          </a:lstStyle>
          <a:p>
            <a:fld id="{D6F57A23-CB21-D340-80A0-623F78F268E8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7" name="Rectangle 6"/>
          <p:cNvSpPr/>
          <p:nvPr/>
        </p:nvSpPr>
        <p:spPr>
          <a:xfrm>
            <a:off x="12057864" y="0"/>
            <a:ext cx="144000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12057864" y="1371600"/>
            <a:ext cx="144000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59" r:id="rId2"/>
    <p:sldLayoutId id="2147483860" r:id="rId3"/>
    <p:sldLayoutId id="2147483861" r:id="rId4"/>
    <p:sldLayoutId id="2147483862" r:id="rId5"/>
    <p:sldLayoutId id="2147483863" r:id="rId6"/>
    <p:sldLayoutId id="2147483864" r:id="rId7"/>
    <p:sldLayoutId id="2147483865" r:id="rId8"/>
    <p:sldLayoutId id="2147483866" r:id="rId9"/>
    <p:sldLayoutId id="2147483867" r:id="rId10"/>
    <p:sldLayoutId id="2147483868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kumimoji="1"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/>
              <a:t>Secure Monitoring of Confidential VMs with Isolated Agents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en-US" altLang="ja-JP" dirty="0">
                <a:solidFill>
                  <a:schemeClr val="tx1"/>
                </a:solidFill>
                <a:latin typeface="Tahoma"/>
                <a:cs typeface="Tahoma"/>
              </a:rPr>
              <a:t>Tomoharu Nono and </a:t>
            </a:r>
            <a:r>
              <a:rPr lang="en-US" altLang="ja-JP" u="sng" dirty="0">
                <a:solidFill>
                  <a:schemeClr val="tx1"/>
                </a:solidFill>
                <a:latin typeface="Tahoma"/>
                <a:cs typeface="Tahoma"/>
              </a:rPr>
              <a:t>Kenichi Kourai</a:t>
            </a:r>
          </a:p>
          <a:p>
            <a:pPr algn="r"/>
            <a:r>
              <a:rPr lang="en-US" altLang="ja-JP" dirty="0">
                <a:solidFill>
                  <a:schemeClr val="tx1"/>
                </a:solidFill>
                <a:latin typeface="Tahoma"/>
                <a:cs typeface="Tahoma"/>
              </a:rPr>
              <a:t>Kyushu Institute of Technology, Japan</a:t>
            </a:r>
          </a:p>
        </p:txBody>
      </p:sp>
    </p:spTree>
    <p:extLst>
      <p:ext uri="{BB962C8B-B14F-4D97-AF65-F5344CB8AC3E}">
        <p14:creationId xmlns:p14="http://schemas.microsoft.com/office/powerpoint/2010/main" val="1855995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308"/>
    </mc:Choice>
    <mc:Fallback xmlns="">
      <p:transition spd="slow" advTm="11308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5BCAE-F22E-741A-16EB-6FC465F3B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Isolated Execution Environments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D5DAB1-D4F6-0308-05B0-1CA2E4F596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" altLang="ja-JP" dirty="0"/>
              <a:t>Create an isolated execution environment in a target VM</a:t>
            </a:r>
          </a:p>
          <a:p>
            <a:pPr lvl="1"/>
            <a:r>
              <a:rPr lang="en" altLang="ja-JP" dirty="0"/>
              <a:t>Confine the monitored system to that environment</a:t>
            </a:r>
          </a:p>
          <a:p>
            <a:pPr lvl="1"/>
            <a:r>
              <a:rPr lang="en" altLang="ja-JP" dirty="0"/>
              <a:t>Securely place an agent outside it</a:t>
            </a:r>
          </a:p>
          <a:p>
            <a:r>
              <a:rPr lang="en" altLang="ja-JP" dirty="0"/>
              <a:t>Tradeoffs between isolated execution environments</a:t>
            </a:r>
          </a:p>
          <a:p>
            <a:pPr lvl="1"/>
            <a:r>
              <a:rPr lang="en" altLang="ja-JP" dirty="0"/>
              <a:t>Security, performance, functionality, ...</a:t>
            </a:r>
          </a:p>
          <a:p>
            <a:pPr lvl="1"/>
            <a:r>
              <a:rPr lang="en" dirty="0" err="1"/>
              <a:t>SEVmonitor</a:t>
            </a:r>
            <a:r>
              <a:rPr lang="en" dirty="0"/>
              <a:t> supports two isolation methods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96B177-841A-3C97-00D0-309DA3042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10</a:t>
            </a:fld>
            <a:endParaRPr kumimoji="1" lang="ja-JP" altLang="en-US"/>
          </a:p>
        </p:txBody>
      </p:sp>
      <p:sp>
        <p:nvSpPr>
          <p:cNvPr id="5" name="角丸四角形 5">
            <a:extLst>
              <a:ext uri="{FF2B5EF4-FFF2-40B4-BE49-F238E27FC236}">
                <a16:creationId xmlns:a16="http://schemas.microsoft.com/office/drawing/2014/main" id="{D5682AC5-E571-FC62-CDF7-201039E0BF68}"/>
              </a:ext>
            </a:extLst>
          </p:cNvPr>
          <p:cNvSpPr/>
          <p:nvPr/>
        </p:nvSpPr>
        <p:spPr>
          <a:xfrm>
            <a:off x="3722062" y="4725199"/>
            <a:ext cx="4443351" cy="175384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 w="76200" cap="flat" cmpd="sng" algn="ctr">
            <a:solidFill>
              <a:schemeClr val="tx2">
                <a:lumMod val="50000"/>
              </a:scheme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1" i="1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6" name="テキスト ボックス 6">
            <a:extLst>
              <a:ext uri="{FF2B5EF4-FFF2-40B4-BE49-F238E27FC236}">
                <a16:creationId xmlns:a16="http://schemas.microsoft.com/office/drawing/2014/main" id="{AB1CBF44-5481-0850-2B40-DE3D1C69E707}"/>
              </a:ext>
            </a:extLst>
          </p:cNvPr>
          <p:cNvSpPr txBox="1"/>
          <p:nvPr/>
        </p:nvSpPr>
        <p:spPr>
          <a:xfrm>
            <a:off x="5168476" y="4261569"/>
            <a:ext cx="12939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" altLang="ja-JP" sz="2000" dirty="0">
                <a:solidFill>
                  <a:prstClr val="black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target VM</a:t>
            </a:r>
            <a:endParaRPr lang="ja-JP" altLang="en-US" sz="2000" strike="sngStrike">
              <a:solidFill>
                <a:prstClr val="black"/>
              </a:solidFill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7" name="テキスト ボックス 8">
            <a:extLst>
              <a:ext uri="{FF2B5EF4-FFF2-40B4-BE49-F238E27FC236}">
                <a16:creationId xmlns:a16="http://schemas.microsoft.com/office/drawing/2014/main" id="{07804D54-F66B-E6B2-203B-3FD938275366}"/>
              </a:ext>
            </a:extLst>
          </p:cNvPr>
          <p:cNvSpPr txBox="1"/>
          <p:nvPr/>
        </p:nvSpPr>
        <p:spPr>
          <a:xfrm>
            <a:off x="4012554" y="5402067"/>
            <a:ext cx="975026" cy="400110"/>
          </a:xfrm>
          <a:prstGeom prst="rect">
            <a:avLst/>
          </a:prstGeom>
          <a:solidFill>
            <a:srgbClr val="92D050"/>
          </a:solidFill>
          <a:ln w="22225">
            <a:solidFill>
              <a:sysClr val="windowText" lastClr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00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agent</a:t>
            </a:r>
            <a:endParaRPr kumimoji="0" lang="ja-JP" altLang="en-US" sz="200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8" name="テキスト ボックス 17">
            <a:extLst>
              <a:ext uri="{FF2B5EF4-FFF2-40B4-BE49-F238E27FC236}">
                <a16:creationId xmlns:a16="http://schemas.microsoft.com/office/drawing/2014/main" id="{E7DEC548-44F2-89F5-7E2B-7C7CC1115DCE}"/>
              </a:ext>
            </a:extLst>
          </p:cNvPr>
          <p:cNvSpPr txBox="1"/>
          <p:nvPr/>
        </p:nvSpPr>
        <p:spPr>
          <a:xfrm>
            <a:off x="5261070" y="5008876"/>
            <a:ext cx="2630853" cy="1169551"/>
          </a:xfrm>
          <a:prstGeom prst="rect">
            <a:avLst/>
          </a:prstGeom>
          <a:solidFill>
            <a:sysClr val="window" lastClr="FFFFFF"/>
          </a:solidFill>
          <a:ln w="571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400" b="1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  <a:cs typeface="Arial" panose="020B060402020202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400" b="1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  <a:cs typeface="Arial" panose="020B060402020202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400" b="1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  <a:cs typeface="Arial" panose="020B060402020202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800" b="1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9" name="正方形/長方形 22">
            <a:extLst>
              <a:ext uri="{FF2B5EF4-FFF2-40B4-BE49-F238E27FC236}">
                <a16:creationId xmlns:a16="http://schemas.microsoft.com/office/drawing/2014/main" id="{74027270-4458-DC96-40FD-27AC79F47B07}"/>
              </a:ext>
            </a:extLst>
          </p:cNvPr>
          <p:cNvSpPr/>
          <p:nvPr/>
        </p:nvSpPr>
        <p:spPr>
          <a:xfrm>
            <a:off x="5540862" y="5532137"/>
            <a:ext cx="1328471" cy="409587"/>
          </a:xfrm>
          <a:prstGeom prst="rect">
            <a:avLst/>
          </a:prstGeom>
          <a:solidFill>
            <a:srgbClr val="0070C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00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system</a:t>
            </a:r>
            <a:endParaRPr kumimoji="0" lang="ja-JP" altLang="en-US" sz="2000" u="none" strike="noStrike" kern="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12" name="TextBox 7">
            <a:extLst>
              <a:ext uri="{FF2B5EF4-FFF2-40B4-BE49-F238E27FC236}">
                <a16:creationId xmlns:a16="http://schemas.microsoft.com/office/drawing/2014/main" id="{8ED8D7AD-BBF3-84C6-973E-E606209255B3}"/>
              </a:ext>
            </a:extLst>
          </p:cNvPr>
          <p:cNvSpPr txBox="1"/>
          <p:nvPr/>
        </p:nvSpPr>
        <p:spPr>
          <a:xfrm>
            <a:off x="5324869" y="5031010"/>
            <a:ext cx="263085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defTabSz="914400"/>
            <a:r>
              <a:rPr lang="en" altLang="ja-JP" sz="2000" dirty="0">
                <a:solidFill>
                  <a:prstClr val="black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isolated environment</a:t>
            </a:r>
            <a:endParaRPr lang="en-JP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図 19">
            <a:extLst>
              <a:ext uri="{FF2B5EF4-FFF2-40B4-BE49-F238E27FC236}">
                <a16:creationId xmlns:a16="http://schemas.microsoft.com/office/drawing/2014/main" id="{B325F719-28C9-5411-144A-C35EFC7052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76230" y="5358679"/>
            <a:ext cx="712236" cy="712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8414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FBF4F-1095-BAC4-5AE9-F8BDA8D18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Method 1: Isolation by Containers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560806-ABAE-D327-2028-F73CE9A231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" altLang="ja-JP" dirty="0"/>
              <a:t>Run the monitored system in a container</a:t>
            </a:r>
          </a:p>
          <a:p>
            <a:pPr lvl="1"/>
            <a:r>
              <a:rPr lang="en" altLang="ja-JP" dirty="0"/>
              <a:t>Place an agent in the OS and directly access OS data</a:t>
            </a:r>
          </a:p>
          <a:p>
            <a:r>
              <a:rPr lang="en" altLang="ja-JP" dirty="0"/>
              <a:t>Pros</a:t>
            </a:r>
          </a:p>
          <a:p>
            <a:pPr lvl="1"/>
            <a:r>
              <a:rPr lang="en" altLang="ja-JP" dirty="0"/>
              <a:t>System performance does not degrade largely</a:t>
            </a:r>
          </a:p>
          <a:p>
            <a:pPr lvl="1"/>
            <a:r>
              <a:rPr lang="en" altLang="ja-JP" dirty="0"/>
              <a:t>The agent can use rich OS features</a:t>
            </a:r>
          </a:p>
          <a:p>
            <a:r>
              <a:rPr lang="en-US" altLang="ja-JP" dirty="0"/>
              <a:t>Cons</a:t>
            </a:r>
          </a:p>
          <a:p>
            <a:pPr lvl="1"/>
            <a:r>
              <a:rPr lang="en" altLang="ja-JP" dirty="0"/>
              <a:t>Isolation is relatively weak</a:t>
            </a:r>
          </a:p>
          <a:p>
            <a:pPr lvl="1"/>
            <a:r>
              <a:rPr lang="en" altLang="ja-JP" dirty="0"/>
              <a:t>The system can use limited OS features</a:t>
            </a:r>
            <a:endParaRPr lang="en-US" altLang="ja-JP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2A4BE5-1DEC-31F7-C88B-52FC59F75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11</a:t>
            </a:fld>
            <a:endParaRPr kumimoji="1" lang="ja-JP" altLang="en-US"/>
          </a:p>
        </p:txBody>
      </p:sp>
      <p:sp>
        <p:nvSpPr>
          <p:cNvPr id="14" name="角丸四角形 4">
            <a:extLst>
              <a:ext uri="{FF2B5EF4-FFF2-40B4-BE49-F238E27FC236}">
                <a16:creationId xmlns:a16="http://schemas.microsoft.com/office/drawing/2014/main" id="{EE4BFE36-C815-DFCE-3277-6B4FFA4A7B86}"/>
              </a:ext>
            </a:extLst>
          </p:cNvPr>
          <p:cNvSpPr/>
          <p:nvPr/>
        </p:nvSpPr>
        <p:spPr>
          <a:xfrm>
            <a:off x="7991678" y="3860800"/>
            <a:ext cx="3512024" cy="2433673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 w="76200" cap="flat" cmpd="sng" algn="ctr">
            <a:solidFill>
              <a:schemeClr val="tx2">
                <a:lumMod val="50000"/>
              </a:scheme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1" i="1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15" name="テキスト ボックス 5">
            <a:extLst>
              <a:ext uri="{FF2B5EF4-FFF2-40B4-BE49-F238E27FC236}">
                <a16:creationId xmlns:a16="http://schemas.microsoft.com/office/drawing/2014/main" id="{22ECA620-4FB6-8C67-2C84-DB4F6FBC08C0}"/>
              </a:ext>
            </a:extLst>
          </p:cNvPr>
          <p:cNvSpPr txBox="1"/>
          <p:nvPr/>
        </p:nvSpPr>
        <p:spPr>
          <a:xfrm>
            <a:off x="8473916" y="3413420"/>
            <a:ext cx="25475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altLang="ja-JP" sz="2000" dirty="0">
                <a:solidFill>
                  <a:prstClr val="black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target VM</a:t>
            </a:r>
            <a:endParaRPr lang="ja-JP" altLang="en-US" sz="2000" strike="sngStrike">
              <a:solidFill>
                <a:prstClr val="black"/>
              </a:solidFill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16" name="正方形/長方形 11">
            <a:extLst>
              <a:ext uri="{FF2B5EF4-FFF2-40B4-BE49-F238E27FC236}">
                <a16:creationId xmlns:a16="http://schemas.microsoft.com/office/drawing/2014/main" id="{B3DFA7D4-CB03-099A-ACE0-E6101FA06E5B}"/>
              </a:ext>
            </a:extLst>
          </p:cNvPr>
          <p:cNvSpPr/>
          <p:nvPr/>
        </p:nvSpPr>
        <p:spPr>
          <a:xfrm>
            <a:off x="8248315" y="5358475"/>
            <a:ext cx="2955583" cy="627666"/>
          </a:xfrm>
          <a:prstGeom prst="rect">
            <a:avLst/>
          </a:prstGeom>
          <a:solidFill>
            <a:sysClr val="window" lastClr="FFFFFF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600" b="1" i="1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17" name="テキスト ボックス 12">
            <a:extLst>
              <a:ext uri="{FF2B5EF4-FFF2-40B4-BE49-F238E27FC236}">
                <a16:creationId xmlns:a16="http://schemas.microsoft.com/office/drawing/2014/main" id="{D931315E-F678-4478-508F-6FFB165C5FDA}"/>
              </a:ext>
            </a:extLst>
          </p:cNvPr>
          <p:cNvSpPr txBox="1"/>
          <p:nvPr/>
        </p:nvSpPr>
        <p:spPr>
          <a:xfrm>
            <a:off x="8304898" y="5475175"/>
            <a:ext cx="688945" cy="400110"/>
          </a:xfrm>
          <a:prstGeom prst="rect">
            <a:avLst/>
          </a:prstGeom>
          <a:solidFill>
            <a:sysClr val="window" lastClr="FFFFFF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00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OS</a:t>
            </a:r>
            <a:endParaRPr kumimoji="0" lang="ja-JP" altLang="en-US" sz="200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2E86BF82-C020-7917-7093-AE36CFE34BEC}"/>
              </a:ext>
            </a:extLst>
          </p:cNvPr>
          <p:cNvSpPr txBox="1"/>
          <p:nvPr/>
        </p:nvSpPr>
        <p:spPr>
          <a:xfrm>
            <a:off x="9250721" y="5475175"/>
            <a:ext cx="993936" cy="400110"/>
          </a:xfrm>
          <a:prstGeom prst="rect">
            <a:avLst/>
          </a:prstGeom>
          <a:solidFill>
            <a:srgbClr val="92D05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00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agent</a:t>
            </a:r>
            <a:endParaRPr kumimoji="0" lang="ja-JP" altLang="en-US" sz="200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19" name="テキスト ボックス 17">
            <a:extLst>
              <a:ext uri="{FF2B5EF4-FFF2-40B4-BE49-F238E27FC236}">
                <a16:creationId xmlns:a16="http://schemas.microsoft.com/office/drawing/2014/main" id="{07EC396D-56DB-4561-E6B0-00057E3F9283}"/>
              </a:ext>
            </a:extLst>
          </p:cNvPr>
          <p:cNvSpPr txBox="1"/>
          <p:nvPr/>
        </p:nvSpPr>
        <p:spPr>
          <a:xfrm>
            <a:off x="8248315" y="4126570"/>
            <a:ext cx="2955581" cy="954107"/>
          </a:xfrm>
          <a:prstGeom prst="rect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800" b="1" i="1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  <a:cs typeface="Arial" panose="020B060402020202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400" b="1" i="1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  <a:cs typeface="Arial" panose="020B060402020202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400" b="1" i="1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946995D-78A3-680D-CDF0-0AB796E22674}"/>
              </a:ext>
            </a:extLst>
          </p:cNvPr>
          <p:cNvSpPr txBox="1"/>
          <p:nvPr/>
        </p:nvSpPr>
        <p:spPr>
          <a:xfrm>
            <a:off x="8248313" y="4121862"/>
            <a:ext cx="1133644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defTabSz="91440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container</a:t>
            </a:r>
            <a:endParaRPr lang="en-JP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テキスト ボックス 17">
            <a:extLst>
              <a:ext uri="{FF2B5EF4-FFF2-40B4-BE49-F238E27FC236}">
                <a16:creationId xmlns:a16="http://schemas.microsoft.com/office/drawing/2014/main" id="{615B2286-CD24-2715-4455-F8113B011B20}"/>
              </a:ext>
            </a:extLst>
          </p:cNvPr>
          <p:cNvSpPr txBox="1"/>
          <p:nvPr/>
        </p:nvSpPr>
        <p:spPr>
          <a:xfrm>
            <a:off x="8856921" y="4519296"/>
            <a:ext cx="1775637" cy="400110"/>
          </a:xfrm>
          <a:prstGeom prst="rect">
            <a:avLst/>
          </a:prstGeom>
          <a:solidFill>
            <a:srgbClr val="0070C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00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system</a:t>
            </a:r>
          </a:p>
        </p:txBody>
      </p:sp>
      <p:cxnSp>
        <p:nvCxnSpPr>
          <p:cNvPr id="23" name="直線矢印コネクタ 12">
            <a:extLst>
              <a:ext uri="{FF2B5EF4-FFF2-40B4-BE49-F238E27FC236}">
                <a16:creationId xmlns:a16="http://schemas.microsoft.com/office/drawing/2014/main" id="{77C472B6-EAC9-9911-40DB-90FE3C7D7516}"/>
              </a:ext>
            </a:extLst>
          </p:cNvPr>
          <p:cNvCxnSpPr>
            <a:cxnSpLocks/>
            <a:stCxn id="18" idx="0"/>
            <a:endCxn id="21" idx="2"/>
          </p:cNvCxnSpPr>
          <p:nvPr/>
        </p:nvCxnSpPr>
        <p:spPr>
          <a:xfrm flipH="1" flipV="1">
            <a:off x="9744740" y="4919406"/>
            <a:ext cx="2949" cy="555769"/>
          </a:xfrm>
          <a:prstGeom prst="straightConnector1">
            <a:avLst/>
          </a:prstGeom>
          <a:noFill/>
          <a:ln w="6350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3303800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A53B4-4804-9A57-9C55-689FF53A3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In-kernel 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D1346A-8892-9B1B-5E6E-3AF9B60277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The agent uses the kernel socket API for a virtual network</a:t>
            </a:r>
          </a:p>
          <a:p>
            <a:pPr lvl="1"/>
            <a:r>
              <a:rPr lang="en-JP" dirty="0"/>
              <a:t>Use the non-blocking mode to accept management commands</a:t>
            </a:r>
          </a:p>
          <a:p>
            <a:pPr lvl="1"/>
            <a:r>
              <a:rPr lang="en-JP" dirty="0"/>
              <a:t>Invoke accept/recvmsg in a busy loop with a wait time</a:t>
            </a:r>
          </a:p>
          <a:p>
            <a:r>
              <a:rPr lang="en-JP" dirty="0"/>
              <a:t>The agent uses the virtual device for shared memory </a:t>
            </a:r>
          </a:p>
          <a:p>
            <a:pPr lvl="1"/>
            <a:r>
              <a:rPr lang="en-JP" dirty="0"/>
              <a:t>Remap the memory of the virtual device</a:t>
            </a:r>
          </a:p>
          <a:p>
            <a:pPr lvl="1"/>
            <a:r>
              <a:rPr lang="en-JP" dirty="0"/>
              <a:t>IDS also maps it so that it is not encrypted by processors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870BF4-C0D5-63EF-A847-670BEB035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12</a:t>
            </a:fld>
            <a:endParaRPr kumimoji="1" lang="ja-JP" altLang="en-US"/>
          </a:p>
        </p:txBody>
      </p:sp>
      <p:sp>
        <p:nvSpPr>
          <p:cNvPr id="5" name="角丸四角形 22">
            <a:extLst>
              <a:ext uri="{FF2B5EF4-FFF2-40B4-BE49-F238E27FC236}">
                <a16:creationId xmlns:a16="http://schemas.microsoft.com/office/drawing/2014/main" id="{C1817688-7949-39C7-5540-9380BEBDCE49}"/>
              </a:ext>
            </a:extLst>
          </p:cNvPr>
          <p:cNvSpPr/>
          <p:nvPr/>
        </p:nvSpPr>
        <p:spPr>
          <a:xfrm>
            <a:off x="2368419" y="4734510"/>
            <a:ext cx="2224646" cy="137967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76200" cap="flat" cmpd="sng" algn="ctr">
            <a:solidFill>
              <a:schemeClr val="tx2">
                <a:lumMod val="50000"/>
              </a:scheme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000" b="1" i="1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6" name="角丸四角形 20">
            <a:extLst>
              <a:ext uri="{FF2B5EF4-FFF2-40B4-BE49-F238E27FC236}">
                <a16:creationId xmlns:a16="http://schemas.microsoft.com/office/drawing/2014/main" id="{66C5B9E5-C1BD-0410-0979-B5C8593E2E75}"/>
              </a:ext>
            </a:extLst>
          </p:cNvPr>
          <p:cNvSpPr/>
          <p:nvPr/>
        </p:nvSpPr>
        <p:spPr>
          <a:xfrm>
            <a:off x="7291283" y="4740958"/>
            <a:ext cx="2224646" cy="137967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 w="76200" cap="flat" cmpd="sng" algn="ctr">
            <a:solidFill>
              <a:schemeClr val="tx2">
                <a:lumMod val="50000"/>
              </a:scheme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1" i="1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7" name="テキスト ボックス 12">
            <a:extLst>
              <a:ext uri="{FF2B5EF4-FFF2-40B4-BE49-F238E27FC236}">
                <a16:creationId xmlns:a16="http://schemas.microsoft.com/office/drawing/2014/main" id="{232AE051-5241-4C50-208D-32DFA6954EE8}"/>
              </a:ext>
            </a:extLst>
          </p:cNvPr>
          <p:cNvSpPr txBox="1"/>
          <p:nvPr/>
        </p:nvSpPr>
        <p:spPr>
          <a:xfrm>
            <a:off x="7129399" y="4305785"/>
            <a:ext cx="25484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" altLang="ja-JP" sz="2000" dirty="0">
                <a:solidFill>
                  <a:prstClr val="black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target VM</a:t>
            </a:r>
            <a:endParaRPr lang="ja-JP" altLang="en-US" sz="2000">
              <a:solidFill>
                <a:prstClr val="black"/>
              </a:solidFill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8" name="テキスト ボックス 14">
            <a:extLst>
              <a:ext uri="{FF2B5EF4-FFF2-40B4-BE49-F238E27FC236}">
                <a16:creationId xmlns:a16="http://schemas.microsoft.com/office/drawing/2014/main" id="{8126EA65-DB3E-9DD8-DBBF-804B71BCEDB5}"/>
              </a:ext>
            </a:extLst>
          </p:cNvPr>
          <p:cNvSpPr txBox="1"/>
          <p:nvPr/>
        </p:nvSpPr>
        <p:spPr>
          <a:xfrm>
            <a:off x="7890056" y="4939318"/>
            <a:ext cx="1027093" cy="400110"/>
          </a:xfrm>
          <a:prstGeom prst="rect">
            <a:avLst/>
          </a:prstGeom>
          <a:solidFill>
            <a:srgbClr val="92D050"/>
          </a:solidFill>
          <a:ln w="22225">
            <a:solidFill>
              <a:sysClr val="windowText" lastClr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" altLang="ja-JP" sz="200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agent</a:t>
            </a:r>
            <a:endParaRPr kumimoji="0" lang="ja-JP" altLang="en-US" sz="200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9" name="テキスト ボックス 13">
            <a:extLst>
              <a:ext uri="{FF2B5EF4-FFF2-40B4-BE49-F238E27FC236}">
                <a16:creationId xmlns:a16="http://schemas.microsoft.com/office/drawing/2014/main" id="{F3F6E4D1-A78F-9998-3379-39F206DA4CE9}"/>
              </a:ext>
            </a:extLst>
          </p:cNvPr>
          <p:cNvSpPr txBox="1"/>
          <p:nvPr/>
        </p:nvSpPr>
        <p:spPr>
          <a:xfrm>
            <a:off x="3106284" y="4939318"/>
            <a:ext cx="814647" cy="400110"/>
          </a:xfrm>
          <a:prstGeom prst="rect">
            <a:avLst/>
          </a:prstGeom>
          <a:solidFill>
            <a:srgbClr val="FFC000"/>
          </a:solidFill>
          <a:ln w="22225">
            <a:solidFill>
              <a:sysClr val="windowText" lastClr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00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IDS</a:t>
            </a:r>
            <a:endParaRPr kumimoji="0" lang="ja-JP" altLang="en-US" sz="200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11" name="テキスト ボックス 21">
            <a:extLst>
              <a:ext uri="{FF2B5EF4-FFF2-40B4-BE49-F238E27FC236}">
                <a16:creationId xmlns:a16="http://schemas.microsoft.com/office/drawing/2014/main" id="{C71416E3-AF07-FB90-3EE2-60D99F9F8572}"/>
              </a:ext>
            </a:extLst>
          </p:cNvPr>
          <p:cNvSpPr txBox="1"/>
          <p:nvPr/>
        </p:nvSpPr>
        <p:spPr>
          <a:xfrm>
            <a:off x="2850599" y="4305785"/>
            <a:ext cx="13260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altLang="ja-JP" sz="2000" dirty="0">
                <a:solidFill>
                  <a:prstClr val="black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IDS VM</a:t>
            </a:r>
            <a:endParaRPr lang="ja-JP" altLang="en-US" sz="2000">
              <a:solidFill>
                <a:prstClr val="black"/>
              </a:solidFill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026626C-C147-92E1-F090-AE40F34E37AA}"/>
              </a:ext>
            </a:extLst>
          </p:cNvPr>
          <p:cNvSpPr/>
          <p:nvPr/>
        </p:nvSpPr>
        <p:spPr>
          <a:xfrm>
            <a:off x="5300773" y="5570543"/>
            <a:ext cx="1282802" cy="763534"/>
          </a:xfrm>
          <a:prstGeom prst="rect">
            <a:avLst/>
          </a:prstGeom>
          <a:solidFill>
            <a:srgbClr val="00B0F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JP" sz="20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shared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JP" sz="200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memory</a:t>
            </a:r>
          </a:p>
        </p:txBody>
      </p:sp>
      <p:sp>
        <p:nvSpPr>
          <p:cNvPr id="16" name="テキスト ボックス 14">
            <a:extLst>
              <a:ext uri="{FF2B5EF4-FFF2-40B4-BE49-F238E27FC236}">
                <a16:creationId xmlns:a16="http://schemas.microsoft.com/office/drawing/2014/main" id="{32928632-A074-9546-691B-C3626ACF920D}"/>
              </a:ext>
            </a:extLst>
          </p:cNvPr>
          <p:cNvSpPr txBox="1"/>
          <p:nvPr/>
        </p:nvSpPr>
        <p:spPr>
          <a:xfrm>
            <a:off x="2635821" y="5510879"/>
            <a:ext cx="1755569" cy="40011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2225">
            <a:solidFill>
              <a:sysClr val="windowText" lastClr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" altLang="ja-JP" sz="2000" kern="0" dirty="0">
                <a:solidFill>
                  <a:prstClr val="black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virtual</a:t>
            </a:r>
            <a:r>
              <a:rPr kumimoji="0" lang="en" altLang="ja-JP" sz="200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 device</a:t>
            </a:r>
            <a:endParaRPr kumimoji="0" lang="ja-JP" altLang="en-US" sz="200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17" name="テキスト ボックス 14">
            <a:extLst>
              <a:ext uri="{FF2B5EF4-FFF2-40B4-BE49-F238E27FC236}">
                <a16:creationId xmlns:a16="http://schemas.microsoft.com/office/drawing/2014/main" id="{39157045-B4AB-C2B7-61D5-720B073628B0}"/>
              </a:ext>
            </a:extLst>
          </p:cNvPr>
          <p:cNvSpPr txBox="1"/>
          <p:nvPr/>
        </p:nvSpPr>
        <p:spPr>
          <a:xfrm>
            <a:off x="7533073" y="5529973"/>
            <a:ext cx="1741057" cy="40011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2225">
            <a:solidFill>
              <a:sysClr val="windowText" lastClr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" altLang="ja-JP" sz="200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virtual device</a:t>
            </a:r>
            <a:endParaRPr kumimoji="0" lang="ja-JP" altLang="en-US" sz="200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8F63857-9BB7-87D8-254A-6EDB87A910E3}"/>
              </a:ext>
            </a:extLst>
          </p:cNvPr>
          <p:cNvCxnSpPr>
            <a:cxnSpLocks/>
            <a:stCxn id="16" idx="3"/>
            <a:endCxn id="12" idx="1"/>
          </p:cNvCxnSpPr>
          <p:nvPr/>
        </p:nvCxnSpPr>
        <p:spPr>
          <a:xfrm>
            <a:off x="4391390" y="5710934"/>
            <a:ext cx="909383" cy="241376"/>
          </a:xfrm>
          <a:prstGeom prst="line">
            <a:avLst/>
          </a:prstGeom>
          <a:ln w="28575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95AE4A7-6A05-8A87-4713-322B1737556A}"/>
              </a:ext>
            </a:extLst>
          </p:cNvPr>
          <p:cNvCxnSpPr>
            <a:cxnSpLocks/>
            <a:stCxn id="12" idx="3"/>
            <a:endCxn id="17" idx="1"/>
          </p:cNvCxnSpPr>
          <p:nvPr/>
        </p:nvCxnSpPr>
        <p:spPr>
          <a:xfrm flipV="1">
            <a:off x="6583575" y="5730028"/>
            <a:ext cx="949498" cy="222282"/>
          </a:xfrm>
          <a:prstGeom prst="line">
            <a:avLst/>
          </a:prstGeom>
          <a:ln w="28575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98548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F37AB-86F6-97C0-D4B9-C48433443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Method 2: Isolation by Inner VMs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EBD466-64B1-0A4C-7E2C-54AC7AB95C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" altLang="ja-JP" dirty="0"/>
              <a:t>Run the monitored system in an inner VM</a:t>
            </a:r>
          </a:p>
          <a:p>
            <a:pPr lvl="1"/>
            <a:r>
              <a:rPr lang="en" altLang="ja-JP" dirty="0"/>
              <a:t>Place an agent in the hypervisor and access OS data with </a:t>
            </a:r>
            <a:r>
              <a:rPr lang="en" altLang="ja-JP" dirty="0" err="1"/>
              <a:t>VMI</a:t>
            </a:r>
            <a:endParaRPr lang="en" altLang="ja-JP" dirty="0"/>
          </a:p>
          <a:p>
            <a:r>
              <a:rPr lang="en" altLang="ja-JP" dirty="0"/>
              <a:t>Pros</a:t>
            </a:r>
          </a:p>
          <a:p>
            <a:pPr lvl="1"/>
            <a:r>
              <a:rPr lang="en" altLang="ja-JP" dirty="0"/>
              <a:t>Isolation by VMs is stronger</a:t>
            </a:r>
          </a:p>
          <a:p>
            <a:pPr lvl="1"/>
            <a:r>
              <a:rPr lang="en" altLang="ja-JP" dirty="0"/>
              <a:t>The system can use all the OS features</a:t>
            </a:r>
          </a:p>
          <a:p>
            <a:r>
              <a:rPr lang="en" altLang="ja-JP" dirty="0"/>
              <a:t>Cons</a:t>
            </a:r>
          </a:p>
          <a:p>
            <a:pPr lvl="1"/>
            <a:r>
              <a:rPr lang="en" altLang="ja-JP" dirty="0"/>
              <a:t>System performance degrades largely</a:t>
            </a:r>
          </a:p>
          <a:p>
            <a:pPr lvl="1"/>
            <a:r>
              <a:rPr lang="en" altLang="ja-JP" dirty="0"/>
              <a:t>The agent can use only minimal features</a:t>
            </a:r>
            <a:br>
              <a:rPr lang="en" altLang="ja-JP" dirty="0"/>
            </a:br>
            <a:r>
              <a:rPr lang="en" altLang="ja-JP" dirty="0"/>
              <a:t>in the </a:t>
            </a:r>
            <a:r>
              <a:rPr lang="en-US" altLang="ja-JP" dirty="0"/>
              <a:t>hypervisor</a:t>
            </a:r>
            <a:endParaRPr lang="en" altLang="ja-JP" dirty="0"/>
          </a:p>
          <a:p>
            <a:endParaRPr lang="en-JP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443573-B716-FD67-A310-24A39F2AF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13</a:t>
            </a:fld>
            <a:endParaRPr kumimoji="1" lang="ja-JP" altLang="en-US"/>
          </a:p>
        </p:txBody>
      </p:sp>
      <p:sp>
        <p:nvSpPr>
          <p:cNvPr id="5" name="角丸四角形 10">
            <a:extLst>
              <a:ext uri="{FF2B5EF4-FFF2-40B4-BE49-F238E27FC236}">
                <a16:creationId xmlns:a16="http://schemas.microsoft.com/office/drawing/2014/main" id="{77ABD9DF-CD58-3D81-C21E-E44101E0122F}"/>
              </a:ext>
            </a:extLst>
          </p:cNvPr>
          <p:cNvSpPr/>
          <p:nvPr/>
        </p:nvSpPr>
        <p:spPr>
          <a:xfrm>
            <a:off x="7907884" y="3189768"/>
            <a:ext cx="3642617" cy="303028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 w="76200" cap="flat" cmpd="sng" algn="ctr">
            <a:solidFill>
              <a:schemeClr val="tx2">
                <a:lumMod val="50000"/>
              </a:scheme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1" i="1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7" name="角丸四角形 16">
            <a:extLst>
              <a:ext uri="{FF2B5EF4-FFF2-40B4-BE49-F238E27FC236}">
                <a16:creationId xmlns:a16="http://schemas.microsoft.com/office/drawing/2014/main" id="{89084373-5DFD-F5BB-8AFC-10159AD301A0}"/>
              </a:ext>
            </a:extLst>
          </p:cNvPr>
          <p:cNvSpPr/>
          <p:nvPr/>
        </p:nvSpPr>
        <p:spPr>
          <a:xfrm>
            <a:off x="8237237" y="3429001"/>
            <a:ext cx="3009582" cy="164930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571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1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　　</a:t>
            </a:r>
          </a:p>
        </p:txBody>
      </p:sp>
      <p:sp>
        <p:nvSpPr>
          <p:cNvPr id="9" name="テキスト ボックス 24">
            <a:extLst>
              <a:ext uri="{FF2B5EF4-FFF2-40B4-BE49-F238E27FC236}">
                <a16:creationId xmlns:a16="http://schemas.microsoft.com/office/drawing/2014/main" id="{3CA10D10-9D63-4FD4-65D4-E329ED26D4BA}"/>
              </a:ext>
            </a:extLst>
          </p:cNvPr>
          <p:cNvSpPr txBox="1"/>
          <p:nvPr/>
        </p:nvSpPr>
        <p:spPr>
          <a:xfrm>
            <a:off x="8190018" y="3464322"/>
            <a:ext cx="1635395" cy="400110"/>
          </a:xfrm>
          <a:prstGeom prst="rect">
            <a:avLst/>
          </a:prstGeom>
          <a:noFill/>
          <a:ln w="34925">
            <a:noFill/>
          </a:ln>
        </p:spPr>
        <p:txBody>
          <a:bodyPr wrap="square" rtlCol="0">
            <a:spAutoFit/>
          </a:bodyPr>
          <a:lstStyle/>
          <a:p>
            <a:pPr algn="ctr" defTabSz="914400"/>
            <a:r>
              <a:rPr lang="en-US" altLang="ja-JP" sz="2000" dirty="0"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inner VM</a:t>
            </a:r>
            <a:endParaRPr lang="ja-JP" altLang="en-US" sz="2000"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10" name="テキスト ボックス 25">
            <a:extLst>
              <a:ext uri="{FF2B5EF4-FFF2-40B4-BE49-F238E27FC236}">
                <a16:creationId xmlns:a16="http://schemas.microsoft.com/office/drawing/2014/main" id="{5941C51D-2FC0-81EF-46F2-3E2029C12806}"/>
              </a:ext>
            </a:extLst>
          </p:cNvPr>
          <p:cNvSpPr txBox="1"/>
          <p:nvPr/>
        </p:nvSpPr>
        <p:spPr>
          <a:xfrm>
            <a:off x="8455699" y="2744998"/>
            <a:ext cx="25469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altLang="ja-JP" sz="2000" dirty="0">
                <a:solidFill>
                  <a:prstClr val="black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target VM</a:t>
            </a:r>
            <a:endParaRPr lang="ja-JP" altLang="en-US" sz="2000" strike="sngStrike">
              <a:solidFill>
                <a:prstClr val="black"/>
              </a:solidFill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11" name="正方形/長方形 22">
            <a:extLst>
              <a:ext uri="{FF2B5EF4-FFF2-40B4-BE49-F238E27FC236}">
                <a16:creationId xmlns:a16="http://schemas.microsoft.com/office/drawing/2014/main" id="{4FA7A776-786C-DB90-6E8E-8C8ABF2F67BE}"/>
              </a:ext>
            </a:extLst>
          </p:cNvPr>
          <p:cNvSpPr/>
          <p:nvPr/>
        </p:nvSpPr>
        <p:spPr>
          <a:xfrm>
            <a:off x="8574095" y="3877525"/>
            <a:ext cx="2310193" cy="1000377"/>
          </a:xfrm>
          <a:prstGeom prst="rect">
            <a:avLst/>
          </a:prstGeom>
          <a:solidFill>
            <a:srgbClr val="0070C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000" u="none" strike="noStrike" kern="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13" name="正方形/長方形 22">
            <a:extLst>
              <a:ext uri="{FF2B5EF4-FFF2-40B4-BE49-F238E27FC236}">
                <a16:creationId xmlns:a16="http://schemas.microsoft.com/office/drawing/2014/main" id="{C83B810A-7C7A-60E3-5DE5-09F674D0F7C8}"/>
              </a:ext>
            </a:extLst>
          </p:cNvPr>
          <p:cNvSpPr/>
          <p:nvPr/>
        </p:nvSpPr>
        <p:spPr>
          <a:xfrm>
            <a:off x="8833036" y="4296540"/>
            <a:ext cx="1792310" cy="400110"/>
          </a:xfrm>
          <a:prstGeom prst="rect">
            <a:avLst/>
          </a:prstGeom>
          <a:solidFill>
            <a:sysClr val="window" lastClr="FFFFFF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00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OS</a:t>
            </a:r>
            <a:endParaRPr kumimoji="0" lang="ja-JP" altLang="en-US" sz="200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4F260F0-9BE6-1219-97E2-1928008CD871}"/>
              </a:ext>
            </a:extLst>
          </p:cNvPr>
          <p:cNvSpPr/>
          <p:nvPr/>
        </p:nvSpPr>
        <p:spPr>
          <a:xfrm>
            <a:off x="8232882" y="5238176"/>
            <a:ext cx="3013937" cy="705424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JP" sz="200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8" name="テキスト ボックス 17">
            <a:extLst>
              <a:ext uri="{FF2B5EF4-FFF2-40B4-BE49-F238E27FC236}">
                <a16:creationId xmlns:a16="http://schemas.microsoft.com/office/drawing/2014/main" id="{517E9C78-E731-2B35-15C4-E99FCE709E23}"/>
              </a:ext>
            </a:extLst>
          </p:cNvPr>
          <p:cNvSpPr txBox="1"/>
          <p:nvPr/>
        </p:nvSpPr>
        <p:spPr>
          <a:xfrm>
            <a:off x="9899104" y="5380956"/>
            <a:ext cx="961427" cy="400110"/>
          </a:xfrm>
          <a:prstGeom prst="rect">
            <a:avLst/>
          </a:prstGeom>
          <a:solidFill>
            <a:srgbClr val="92D05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00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agent</a:t>
            </a:r>
            <a:endParaRPr kumimoji="0" lang="ja-JP" altLang="en-US" sz="200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cxnSp>
        <p:nvCxnSpPr>
          <p:cNvPr id="12" name="直線矢印コネクタ 12">
            <a:extLst>
              <a:ext uri="{FF2B5EF4-FFF2-40B4-BE49-F238E27FC236}">
                <a16:creationId xmlns:a16="http://schemas.microsoft.com/office/drawing/2014/main" id="{E3C9D4D7-6B8E-C657-E039-AE503DFDD7D5}"/>
              </a:ext>
            </a:extLst>
          </p:cNvPr>
          <p:cNvCxnSpPr>
            <a:cxnSpLocks/>
          </p:cNvCxnSpPr>
          <p:nvPr/>
        </p:nvCxnSpPr>
        <p:spPr>
          <a:xfrm flipV="1">
            <a:off x="10379818" y="4880345"/>
            <a:ext cx="0" cy="498168"/>
          </a:xfrm>
          <a:prstGeom prst="straightConnector1">
            <a:avLst/>
          </a:prstGeom>
          <a:noFill/>
          <a:ln w="6350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sp>
        <p:nvSpPr>
          <p:cNvPr id="14" name="テキスト ボックス 14">
            <a:extLst>
              <a:ext uri="{FF2B5EF4-FFF2-40B4-BE49-F238E27FC236}">
                <a16:creationId xmlns:a16="http://schemas.microsoft.com/office/drawing/2014/main" id="{97BEDEA9-35A4-37CF-734E-7696A4F7D8DA}"/>
              </a:ext>
            </a:extLst>
          </p:cNvPr>
          <p:cNvSpPr txBox="1"/>
          <p:nvPr/>
        </p:nvSpPr>
        <p:spPr>
          <a:xfrm>
            <a:off x="8361510" y="5390833"/>
            <a:ext cx="13676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altLang="ja-JP" sz="2000" dirty="0">
                <a:solidFill>
                  <a:prstClr val="black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hypervisor</a:t>
            </a:r>
            <a:endParaRPr lang="ja-JP" altLang="en-US" sz="2000">
              <a:solidFill>
                <a:prstClr val="black"/>
              </a:solidFill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F0BA039-A561-3BDC-CD3F-B7B5719FF051}"/>
              </a:ext>
            </a:extLst>
          </p:cNvPr>
          <p:cNvSpPr txBox="1"/>
          <p:nvPr/>
        </p:nvSpPr>
        <p:spPr>
          <a:xfrm>
            <a:off x="9241957" y="3887126"/>
            <a:ext cx="9957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sz="2000" dirty="0">
                <a:solidFill>
                  <a:schemeClr val="bg1"/>
                </a:solidFill>
              </a:rPr>
              <a:t>system</a:t>
            </a:r>
          </a:p>
        </p:txBody>
      </p:sp>
    </p:spTree>
    <p:extLst>
      <p:ext uri="{BB962C8B-B14F-4D97-AF65-F5344CB8AC3E}">
        <p14:creationId xmlns:p14="http://schemas.microsoft.com/office/powerpoint/2010/main" val="29835493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9CB6D-DAF8-F93F-15CD-E85DE95A8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Agent for BitVisor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C1FA8F-5833-1FB1-33AB-9F6EF4EF05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BitVisor is a lightweight hypervisor to run only one VM</a:t>
            </a:r>
          </a:p>
          <a:p>
            <a:pPr lvl="1"/>
            <a:r>
              <a:rPr lang="en-JP" dirty="0"/>
              <a:t>Virtualize I/O devices only when interposing I/O</a:t>
            </a:r>
          </a:p>
          <a:p>
            <a:pPr lvl="1"/>
            <a:r>
              <a:rPr lang="en-JP" dirty="0"/>
              <a:t>Reduce the overhead of nested virtualization</a:t>
            </a:r>
          </a:p>
          <a:p>
            <a:r>
              <a:rPr lang="en-JP" dirty="0"/>
              <a:t>The agent shares the virtual NIC with the inner VM</a:t>
            </a:r>
          </a:p>
          <a:p>
            <a:pPr lvl="1"/>
            <a:r>
              <a:rPr lang="en-JP" dirty="0"/>
              <a:t>Assign an IP address different from that used in the inner VM</a:t>
            </a:r>
          </a:p>
          <a:p>
            <a:pPr lvl="1"/>
            <a:r>
              <a:rPr lang="en-JP" dirty="0"/>
              <a:t>Use a virtual e1000 device instead of virtio-net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5B45BF-6BFE-0886-D865-A189A942B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14</a:t>
            </a:fld>
            <a:endParaRPr kumimoji="1" lang="ja-JP" altLang="en-US"/>
          </a:p>
        </p:txBody>
      </p:sp>
      <p:sp>
        <p:nvSpPr>
          <p:cNvPr id="5" name="角丸四角形 10">
            <a:extLst>
              <a:ext uri="{FF2B5EF4-FFF2-40B4-BE49-F238E27FC236}">
                <a16:creationId xmlns:a16="http://schemas.microsoft.com/office/drawing/2014/main" id="{A7FD563D-8A89-F30A-646B-8A174DEAAC53}"/>
              </a:ext>
            </a:extLst>
          </p:cNvPr>
          <p:cNvSpPr/>
          <p:nvPr/>
        </p:nvSpPr>
        <p:spPr>
          <a:xfrm>
            <a:off x="3200538" y="4713237"/>
            <a:ext cx="5537058" cy="179832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 w="76200" cap="flat" cmpd="sng" algn="ctr">
            <a:solidFill>
              <a:schemeClr val="tx2">
                <a:lumMod val="50000"/>
              </a:scheme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1" i="1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6" name="角丸四角形 16">
            <a:extLst>
              <a:ext uri="{FF2B5EF4-FFF2-40B4-BE49-F238E27FC236}">
                <a16:creationId xmlns:a16="http://schemas.microsoft.com/office/drawing/2014/main" id="{E33D3FCE-E274-5DA5-DDF0-25FD4E875B72}"/>
              </a:ext>
            </a:extLst>
          </p:cNvPr>
          <p:cNvSpPr/>
          <p:nvPr/>
        </p:nvSpPr>
        <p:spPr>
          <a:xfrm>
            <a:off x="4246879" y="4954183"/>
            <a:ext cx="2171263" cy="47143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571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00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Meiryo" panose="020B0604030504040204" pitchFamily="34" charset="-128"/>
                <a:cs typeface="Arial" panose="020B0604020202020204" pitchFamily="34" charset="0"/>
              </a:rPr>
              <a:t>inner VM</a:t>
            </a:r>
            <a:endParaRPr kumimoji="0" lang="ja-JP" altLang="en-US" sz="200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8" name="テキスト ボックス 25">
            <a:extLst>
              <a:ext uri="{FF2B5EF4-FFF2-40B4-BE49-F238E27FC236}">
                <a16:creationId xmlns:a16="http://schemas.microsoft.com/office/drawing/2014/main" id="{85FCA592-A2A7-64D6-D726-C13367E2E59A}"/>
              </a:ext>
            </a:extLst>
          </p:cNvPr>
          <p:cNvSpPr txBox="1"/>
          <p:nvPr/>
        </p:nvSpPr>
        <p:spPr>
          <a:xfrm>
            <a:off x="4695574" y="4262474"/>
            <a:ext cx="25469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altLang="ja-JP" sz="2000" dirty="0">
                <a:solidFill>
                  <a:prstClr val="black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target VM</a:t>
            </a:r>
            <a:endParaRPr lang="ja-JP" altLang="en-US" sz="2000" strike="sngStrike">
              <a:solidFill>
                <a:prstClr val="black"/>
              </a:solidFill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5AA756A-13FA-5478-1584-30A3B75D198D}"/>
              </a:ext>
            </a:extLst>
          </p:cNvPr>
          <p:cNvSpPr/>
          <p:nvPr/>
        </p:nvSpPr>
        <p:spPr>
          <a:xfrm>
            <a:off x="4259716" y="5608706"/>
            <a:ext cx="2171263" cy="705424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JP" sz="200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12" name="テキスト ボックス 17">
            <a:extLst>
              <a:ext uri="{FF2B5EF4-FFF2-40B4-BE49-F238E27FC236}">
                <a16:creationId xmlns:a16="http://schemas.microsoft.com/office/drawing/2014/main" id="{1E896C51-A92D-D9B2-9338-13FCB1CD3FD5}"/>
              </a:ext>
            </a:extLst>
          </p:cNvPr>
          <p:cNvSpPr txBox="1"/>
          <p:nvPr/>
        </p:nvSpPr>
        <p:spPr>
          <a:xfrm>
            <a:off x="4965046" y="5764947"/>
            <a:ext cx="961427" cy="400110"/>
          </a:xfrm>
          <a:prstGeom prst="rect">
            <a:avLst/>
          </a:prstGeom>
          <a:solidFill>
            <a:srgbClr val="92D05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00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agent</a:t>
            </a:r>
            <a:endParaRPr kumimoji="0" lang="ja-JP" altLang="en-US" sz="200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CB2B89D-A869-9DA6-0EB6-541A18B472C3}"/>
              </a:ext>
            </a:extLst>
          </p:cNvPr>
          <p:cNvSpPr/>
          <p:nvPr/>
        </p:nvSpPr>
        <p:spPr>
          <a:xfrm>
            <a:off x="7136309" y="5759014"/>
            <a:ext cx="1118604" cy="400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JP" sz="200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e1000e</a:t>
            </a:r>
          </a:p>
        </p:txBody>
      </p:sp>
      <p:cxnSp>
        <p:nvCxnSpPr>
          <p:cNvPr id="19" name="Elbow Connector 18">
            <a:extLst>
              <a:ext uri="{FF2B5EF4-FFF2-40B4-BE49-F238E27FC236}">
                <a16:creationId xmlns:a16="http://schemas.microsoft.com/office/drawing/2014/main" id="{013F0554-EA27-AB59-AA42-ABEF10EEFA72}"/>
              </a:ext>
            </a:extLst>
          </p:cNvPr>
          <p:cNvCxnSpPr>
            <a:cxnSpLocks/>
            <a:stCxn id="17" idx="0"/>
            <a:endCxn id="6" idx="3"/>
          </p:cNvCxnSpPr>
          <p:nvPr/>
        </p:nvCxnSpPr>
        <p:spPr>
          <a:xfrm rot="16200000" flipV="1">
            <a:off x="6772321" y="4835723"/>
            <a:ext cx="569113" cy="1277469"/>
          </a:xfrm>
          <a:prstGeom prst="bentConnector2">
            <a:avLst/>
          </a:prstGeom>
          <a:ln w="28575" cmpd="sng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5B392A28-BC7D-6C1F-0E61-1C161BCF6D1B}"/>
              </a:ext>
            </a:extLst>
          </p:cNvPr>
          <p:cNvCxnSpPr>
            <a:cxnSpLocks/>
            <a:stCxn id="17" idx="1"/>
            <a:endCxn id="12" idx="3"/>
          </p:cNvCxnSpPr>
          <p:nvPr/>
        </p:nvCxnSpPr>
        <p:spPr>
          <a:xfrm flipH="1">
            <a:off x="5926473" y="5959069"/>
            <a:ext cx="1209836" cy="5933"/>
          </a:xfrm>
          <a:prstGeom prst="straightConnector1">
            <a:avLst/>
          </a:prstGeom>
          <a:ln w="28575" cmpd="sng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73332FC8-99B0-1EF5-7761-3E37DBC2C1AF}"/>
              </a:ext>
            </a:extLst>
          </p:cNvPr>
          <p:cNvCxnSpPr>
            <a:cxnSpLocks/>
            <a:endCxn id="17" idx="2"/>
          </p:cNvCxnSpPr>
          <p:nvPr/>
        </p:nvCxnSpPr>
        <p:spPr>
          <a:xfrm flipV="1">
            <a:off x="7695611" y="6159124"/>
            <a:ext cx="0" cy="520254"/>
          </a:xfrm>
          <a:prstGeom prst="straightConnector1">
            <a:avLst/>
          </a:prstGeom>
          <a:ln w="28575" cmpd="sng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2DF32D44-75C2-3C1F-FC7D-226A4F7D0085}"/>
              </a:ext>
            </a:extLst>
          </p:cNvPr>
          <p:cNvSpPr txBox="1"/>
          <p:nvPr/>
        </p:nvSpPr>
        <p:spPr>
          <a:xfrm>
            <a:off x="3242333" y="5944798"/>
            <a:ext cx="975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BitVisor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243FF5F-EE9A-0155-1BE4-070D9D9FD8B9}"/>
              </a:ext>
            </a:extLst>
          </p:cNvPr>
          <p:cNvSpPr txBox="1"/>
          <p:nvPr/>
        </p:nvSpPr>
        <p:spPr>
          <a:xfrm>
            <a:off x="6781496" y="4805179"/>
            <a:ext cx="590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IP 1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61211DA-1092-EF2C-D8B8-D42EC3158E3E}"/>
              </a:ext>
            </a:extLst>
          </p:cNvPr>
          <p:cNvSpPr txBox="1"/>
          <p:nvPr/>
        </p:nvSpPr>
        <p:spPr>
          <a:xfrm>
            <a:off x="6486062" y="5565520"/>
            <a:ext cx="590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IP 2</a:t>
            </a:r>
          </a:p>
        </p:txBody>
      </p:sp>
    </p:spTree>
    <p:extLst>
      <p:ext uri="{BB962C8B-B14F-4D97-AF65-F5344CB8AC3E}">
        <p14:creationId xmlns:p14="http://schemas.microsoft.com/office/powerpoint/2010/main" val="21733721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DE365-1BBC-913D-1BBA-FEDFA201A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In-hypervisor 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EAA631-3713-2234-63F5-EB645A8541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The agent communicates using the Raw API of lwIP</a:t>
            </a:r>
          </a:p>
          <a:p>
            <a:pPr lvl="1"/>
            <a:r>
              <a:rPr lang="en-JP" dirty="0"/>
              <a:t>lwIP is a lightweight TCP/IP stack for embedded systems</a:t>
            </a:r>
          </a:p>
          <a:p>
            <a:pPr lvl="1"/>
            <a:r>
              <a:rPr lang="en-JP" dirty="0"/>
              <a:t>Its registered callback is invoked when a request is received</a:t>
            </a:r>
          </a:p>
          <a:p>
            <a:r>
              <a:rPr lang="en-JP" dirty="0"/>
              <a:t>The agent leverages the shared memory of the inner VM</a:t>
            </a:r>
          </a:p>
          <a:p>
            <a:pPr lvl="1"/>
            <a:r>
              <a:rPr lang="en-JP" dirty="0"/>
              <a:t>The inner VM establishes shared memory and registers its address</a:t>
            </a:r>
          </a:p>
          <a:p>
            <a:pPr lvl="1"/>
            <a:r>
              <a:rPr lang="en-JP" dirty="0"/>
              <a:t>Check requests in the shared memory using an interval timer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EC4C69-388C-3636-1A4F-CAE03F48F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15</a:t>
            </a:fld>
            <a:endParaRPr kumimoji="1" lang="ja-JP" altLang="en-US"/>
          </a:p>
        </p:txBody>
      </p:sp>
      <p:sp>
        <p:nvSpPr>
          <p:cNvPr id="5" name="角丸四角形 10">
            <a:extLst>
              <a:ext uri="{FF2B5EF4-FFF2-40B4-BE49-F238E27FC236}">
                <a16:creationId xmlns:a16="http://schemas.microsoft.com/office/drawing/2014/main" id="{C427F993-7A9C-A54B-5E91-FCE8B0263D92}"/>
              </a:ext>
            </a:extLst>
          </p:cNvPr>
          <p:cNvSpPr/>
          <p:nvPr/>
        </p:nvSpPr>
        <p:spPr>
          <a:xfrm>
            <a:off x="3556000" y="4713237"/>
            <a:ext cx="5659120" cy="179832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 w="76200" cap="flat" cmpd="sng" algn="ctr">
            <a:solidFill>
              <a:schemeClr val="tx2">
                <a:lumMod val="50000"/>
              </a:scheme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1" i="1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6" name="角丸四角形 16">
            <a:extLst>
              <a:ext uri="{FF2B5EF4-FFF2-40B4-BE49-F238E27FC236}">
                <a16:creationId xmlns:a16="http://schemas.microsoft.com/office/drawing/2014/main" id="{87320D5A-51F7-AC3A-97B3-8AEE7D826B1C}"/>
              </a:ext>
            </a:extLst>
          </p:cNvPr>
          <p:cNvSpPr/>
          <p:nvPr/>
        </p:nvSpPr>
        <p:spPr>
          <a:xfrm>
            <a:off x="4648081" y="4954183"/>
            <a:ext cx="3009582" cy="47143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571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00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Meiryo" panose="020B0604030504040204" pitchFamily="34" charset="-128"/>
                <a:cs typeface="Arial" panose="020B0604020202020204" pitchFamily="34" charset="0"/>
              </a:rPr>
              <a:t>inner VM</a:t>
            </a:r>
            <a:endParaRPr kumimoji="0" lang="ja-JP" altLang="en-US" sz="200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7" name="テキスト ボックス 25">
            <a:extLst>
              <a:ext uri="{FF2B5EF4-FFF2-40B4-BE49-F238E27FC236}">
                <a16:creationId xmlns:a16="http://schemas.microsoft.com/office/drawing/2014/main" id="{9721287A-6675-685E-9CF3-5EBD31CDAAAD}"/>
              </a:ext>
            </a:extLst>
          </p:cNvPr>
          <p:cNvSpPr txBox="1"/>
          <p:nvPr/>
        </p:nvSpPr>
        <p:spPr>
          <a:xfrm>
            <a:off x="5160056" y="4253991"/>
            <a:ext cx="25469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altLang="ja-JP" sz="2000" dirty="0">
                <a:solidFill>
                  <a:prstClr val="black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target VM</a:t>
            </a:r>
            <a:endParaRPr lang="ja-JP" altLang="en-US" sz="2000" strike="sngStrike">
              <a:solidFill>
                <a:prstClr val="black"/>
              </a:solidFill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01E597C-49F2-EC6F-3B30-72701EF61EAF}"/>
              </a:ext>
            </a:extLst>
          </p:cNvPr>
          <p:cNvSpPr/>
          <p:nvPr/>
        </p:nvSpPr>
        <p:spPr>
          <a:xfrm>
            <a:off x="4656562" y="5608706"/>
            <a:ext cx="3013937" cy="705424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JP" sz="200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9" name="テキスト ボックス 17">
            <a:extLst>
              <a:ext uri="{FF2B5EF4-FFF2-40B4-BE49-F238E27FC236}">
                <a16:creationId xmlns:a16="http://schemas.microsoft.com/office/drawing/2014/main" id="{C846241E-C0DB-928C-CE92-95E6D6D28AE8}"/>
              </a:ext>
            </a:extLst>
          </p:cNvPr>
          <p:cNvSpPr txBox="1"/>
          <p:nvPr/>
        </p:nvSpPr>
        <p:spPr>
          <a:xfrm>
            <a:off x="4886680" y="5764947"/>
            <a:ext cx="961427" cy="400110"/>
          </a:xfrm>
          <a:prstGeom prst="rect">
            <a:avLst/>
          </a:prstGeom>
          <a:solidFill>
            <a:srgbClr val="92D05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00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agent</a:t>
            </a:r>
            <a:endParaRPr kumimoji="0" lang="ja-JP" altLang="en-US" sz="200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10" name="テキスト ボックス 17">
            <a:extLst>
              <a:ext uri="{FF2B5EF4-FFF2-40B4-BE49-F238E27FC236}">
                <a16:creationId xmlns:a16="http://schemas.microsoft.com/office/drawing/2014/main" id="{1BA23E03-B63B-13E1-75B2-A43F60788136}"/>
              </a:ext>
            </a:extLst>
          </p:cNvPr>
          <p:cNvSpPr txBox="1"/>
          <p:nvPr/>
        </p:nvSpPr>
        <p:spPr>
          <a:xfrm>
            <a:off x="6433549" y="5764947"/>
            <a:ext cx="961427" cy="400110"/>
          </a:xfrm>
          <a:prstGeom prst="rect">
            <a:avLst/>
          </a:prstGeom>
          <a:solidFill>
            <a:srgbClr val="92D05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00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lwIP</a:t>
            </a:r>
            <a:endParaRPr kumimoji="0" lang="ja-JP" altLang="en-US" sz="200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18C4C82-1368-144F-BA2B-8E5C4A6F11E4}"/>
              </a:ext>
            </a:extLst>
          </p:cNvPr>
          <p:cNvSpPr/>
          <p:nvPr/>
        </p:nvSpPr>
        <p:spPr>
          <a:xfrm>
            <a:off x="7893317" y="5764947"/>
            <a:ext cx="1118604" cy="400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JP" sz="200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vNIC</a:t>
            </a:r>
          </a:p>
        </p:txBody>
      </p:sp>
      <p:cxnSp>
        <p:nvCxnSpPr>
          <p:cNvPr id="12" name="Elbow Connector 11">
            <a:extLst>
              <a:ext uri="{FF2B5EF4-FFF2-40B4-BE49-F238E27FC236}">
                <a16:creationId xmlns:a16="http://schemas.microsoft.com/office/drawing/2014/main" id="{AE700F3C-DBF5-0D61-866A-892189FD9866}"/>
              </a:ext>
            </a:extLst>
          </p:cNvPr>
          <p:cNvCxnSpPr>
            <a:stCxn id="11" idx="0"/>
            <a:endCxn id="6" idx="3"/>
          </p:cNvCxnSpPr>
          <p:nvPr/>
        </p:nvCxnSpPr>
        <p:spPr>
          <a:xfrm rot="16200000" flipV="1">
            <a:off x="7767618" y="5079946"/>
            <a:ext cx="575046" cy="794956"/>
          </a:xfrm>
          <a:prstGeom prst="bentConnector2">
            <a:avLst/>
          </a:prstGeom>
          <a:ln w="28575" cmpd="sng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49BDF23-733B-2EEB-7302-DD3544C06721}"/>
              </a:ext>
            </a:extLst>
          </p:cNvPr>
          <p:cNvCxnSpPr>
            <a:stCxn id="11" idx="1"/>
            <a:endCxn id="10" idx="3"/>
          </p:cNvCxnSpPr>
          <p:nvPr/>
        </p:nvCxnSpPr>
        <p:spPr>
          <a:xfrm flipH="1">
            <a:off x="7394976" y="5965002"/>
            <a:ext cx="498341" cy="0"/>
          </a:xfrm>
          <a:prstGeom prst="straightConnector1">
            <a:avLst/>
          </a:prstGeom>
          <a:ln w="28575" cmpd="sng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4834E1A-2C79-6A38-CCF9-D44F992C72F1}"/>
              </a:ext>
            </a:extLst>
          </p:cNvPr>
          <p:cNvCxnSpPr>
            <a:cxnSpLocks/>
            <a:endCxn id="11" idx="2"/>
          </p:cNvCxnSpPr>
          <p:nvPr/>
        </p:nvCxnSpPr>
        <p:spPr>
          <a:xfrm flipV="1">
            <a:off x="8452619" y="6165057"/>
            <a:ext cx="0" cy="520254"/>
          </a:xfrm>
          <a:prstGeom prst="straightConnector1">
            <a:avLst/>
          </a:prstGeom>
          <a:ln w="28575" cmpd="sng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310A1CA-6DC4-EAED-DF41-7A47E6D513FA}"/>
              </a:ext>
            </a:extLst>
          </p:cNvPr>
          <p:cNvCxnSpPr>
            <a:cxnSpLocks/>
            <a:stCxn id="10" idx="1"/>
            <a:endCxn id="9" idx="3"/>
          </p:cNvCxnSpPr>
          <p:nvPr/>
        </p:nvCxnSpPr>
        <p:spPr>
          <a:xfrm flipH="1">
            <a:off x="5848107" y="5965002"/>
            <a:ext cx="585442" cy="0"/>
          </a:xfrm>
          <a:prstGeom prst="straightConnector1">
            <a:avLst/>
          </a:prstGeom>
          <a:ln w="28575" cmpd="sng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E6351F53-9D3F-2F24-5F75-F53A804BEDF3}"/>
              </a:ext>
            </a:extLst>
          </p:cNvPr>
          <p:cNvSpPr txBox="1"/>
          <p:nvPr/>
        </p:nvSpPr>
        <p:spPr>
          <a:xfrm>
            <a:off x="3648405" y="5951644"/>
            <a:ext cx="975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BitVisor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EC7FB4F-A822-629E-0A5D-9C945036ED37}"/>
              </a:ext>
            </a:extLst>
          </p:cNvPr>
          <p:cNvSpPr/>
          <p:nvPr/>
        </p:nvSpPr>
        <p:spPr>
          <a:xfrm>
            <a:off x="1807822" y="4808133"/>
            <a:ext cx="1282802" cy="763534"/>
          </a:xfrm>
          <a:prstGeom prst="rect">
            <a:avLst/>
          </a:prstGeom>
          <a:solidFill>
            <a:srgbClr val="00B0F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JP" sz="20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shared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JP" sz="200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memory</a:t>
            </a:r>
          </a:p>
        </p:txBody>
      </p:sp>
      <p:cxnSp>
        <p:nvCxnSpPr>
          <p:cNvPr id="19" name="Elbow Connector 18">
            <a:extLst>
              <a:ext uri="{FF2B5EF4-FFF2-40B4-BE49-F238E27FC236}">
                <a16:creationId xmlns:a16="http://schemas.microsoft.com/office/drawing/2014/main" id="{FEA935B1-6C06-BF46-B2A5-5D4E26C50CEA}"/>
              </a:ext>
            </a:extLst>
          </p:cNvPr>
          <p:cNvCxnSpPr>
            <a:stCxn id="17" idx="3"/>
            <a:endCxn id="9" idx="0"/>
          </p:cNvCxnSpPr>
          <p:nvPr/>
        </p:nvCxnSpPr>
        <p:spPr>
          <a:xfrm>
            <a:off x="3090624" y="5189900"/>
            <a:ext cx="2276770" cy="575047"/>
          </a:xfrm>
          <a:prstGeom prst="bentConnector2">
            <a:avLst/>
          </a:prstGeom>
          <a:ln w="28575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41620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ABEF4-D819-FFCF-A9EB-84E2527CA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Agent for Xen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B5C537-9D31-BB41-D340-78F3D63198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Xen is a hypervisor supporting para-virtualized VMs</a:t>
            </a:r>
          </a:p>
          <a:p>
            <a:pPr lvl="1"/>
            <a:r>
              <a:rPr lang="en-JP" dirty="0"/>
              <a:t>Enable efficient execution by modifying the guest OS</a:t>
            </a:r>
          </a:p>
          <a:p>
            <a:pPr lvl="1"/>
            <a:r>
              <a:rPr lang="en-JP" dirty="0"/>
              <a:t>Run the monitored system in Dom0 that virtualized no I/O devices</a:t>
            </a:r>
          </a:p>
          <a:p>
            <a:r>
              <a:rPr lang="en-JP" dirty="0"/>
              <a:t>The agent communicates with IDS via the proxy in Dom0</a:t>
            </a:r>
          </a:p>
          <a:p>
            <a:pPr lvl="1"/>
            <a:r>
              <a:rPr lang="en-JP" dirty="0"/>
              <a:t>Securely return encrypted memory data via the proxy</a:t>
            </a:r>
          </a:p>
          <a:p>
            <a:pPr lvl="1"/>
            <a:r>
              <a:rPr lang="en-JP" dirty="0"/>
              <a:t>Can use the shared memory established by Dom0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94C076-23AD-BA81-8B89-0A8778BE8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16</a:t>
            </a:fld>
            <a:endParaRPr kumimoji="1" lang="ja-JP" altLang="en-US"/>
          </a:p>
        </p:txBody>
      </p:sp>
      <p:sp>
        <p:nvSpPr>
          <p:cNvPr id="5" name="角丸四角形 10">
            <a:extLst>
              <a:ext uri="{FF2B5EF4-FFF2-40B4-BE49-F238E27FC236}">
                <a16:creationId xmlns:a16="http://schemas.microsoft.com/office/drawing/2014/main" id="{3642AC18-5D0F-A12B-4786-9B0C35D3272D}"/>
              </a:ext>
            </a:extLst>
          </p:cNvPr>
          <p:cNvSpPr/>
          <p:nvPr/>
        </p:nvSpPr>
        <p:spPr>
          <a:xfrm>
            <a:off x="3474019" y="4429760"/>
            <a:ext cx="5103730" cy="2000517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 w="76200" cap="flat" cmpd="sng" algn="ctr">
            <a:solidFill>
              <a:schemeClr val="tx2">
                <a:lumMod val="50000"/>
              </a:scheme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1" i="1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6" name="角丸四角形 16">
            <a:extLst>
              <a:ext uri="{FF2B5EF4-FFF2-40B4-BE49-F238E27FC236}">
                <a16:creationId xmlns:a16="http://schemas.microsoft.com/office/drawing/2014/main" id="{CE8160E6-4C21-80B4-2FD8-DB17C70E5FBB}"/>
              </a:ext>
            </a:extLst>
          </p:cNvPr>
          <p:cNvSpPr/>
          <p:nvPr/>
        </p:nvSpPr>
        <p:spPr>
          <a:xfrm>
            <a:off x="3822190" y="4638915"/>
            <a:ext cx="2808608" cy="70542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571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00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7" name="テキスト ボックス 25">
            <a:extLst>
              <a:ext uri="{FF2B5EF4-FFF2-40B4-BE49-F238E27FC236}">
                <a16:creationId xmlns:a16="http://schemas.microsoft.com/office/drawing/2014/main" id="{F1C69018-3A1F-2566-274C-A81DDB77057F}"/>
              </a:ext>
            </a:extLst>
          </p:cNvPr>
          <p:cNvSpPr txBox="1"/>
          <p:nvPr/>
        </p:nvSpPr>
        <p:spPr>
          <a:xfrm>
            <a:off x="1492577" y="5197359"/>
            <a:ext cx="25469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altLang="ja-JP" sz="2000" dirty="0">
                <a:solidFill>
                  <a:prstClr val="black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target VM</a:t>
            </a:r>
            <a:endParaRPr lang="ja-JP" altLang="en-US" sz="2000" strike="sngStrike">
              <a:solidFill>
                <a:prstClr val="black"/>
              </a:solidFill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840F773-2043-6454-08C8-64DC4129F6D9}"/>
              </a:ext>
            </a:extLst>
          </p:cNvPr>
          <p:cNvSpPr/>
          <p:nvPr/>
        </p:nvSpPr>
        <p:spPr>
          <a:xfrm>
            <a:off x="3822189" y="5527426"/>
            <a:ext cx="2821445" cy="705424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JP" sz="200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9" name="テキスト ボックス 17">
            <a:extLst>
              <a:ext uri="{FF2B5EF4-FFF2-40B4-BE49-F238E27FC236}">
                <a16:creationId xmlns:a16="http://schemas.microsoft.com/office/drawing/2014/main" id="{79B6A875-38C2-058D-5CD3-58990582FBCC}"/>
              </a:ext>
            </a:extLst>
          </p:cNvPr>
          <p:cNvSpPr txBox="1"/>
          <p:nvPr/>
        </p:nvSpPr>
        <p:spPr>
          <a:xfrm>
            <a:off x="5177701" y="5683667"/>
            <a:ext cx="961427" cy="400110"/>
          </a:xfrm>
          <a:prstGeom prst="rect">
            <a:avLst/>
          </a:prstGeom>
          <a:solidFill>
            <a:srgbClr val="92D05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00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agent</a:t>
            </a:r>
            <a:endParaRPr kumimoji="0" lang="ja-JP" altLang="en-US" sz="200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9F38611-AEF8-EFBE-F68E-251C2B4D3F3D}"/>
              </a:ext>
            </a:extLst>
          </p:cNvPr>
          <p:cNvSpPr/>
          <p:nvPr/>
        </p:nvSpPr>
        <p:spPr>
          <a:xfrm>
            <a:off x="7124348" y="5683667"/>
            <a:ext cx="1118604" cy="400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JP" sz="200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vNIC</a:t>
            </a:r>
          </a:p>
        </p:txBody>
      </p:sp>
      <p:cxnSp>
        <p:nvCxnSpPr>
          <p:cNvPr id="11" name="Elbow Connector 10">
            <a:extLst>
              <a:ext uri="{FF2B5EF4-FFF2-40B4-BE49-F238E27FC236}">
                <a16:creationId xmlns:a16="http://schemas.microsoft.com/office/drawing/2014/main" id="{15A87926-2D97-46BD-15A7-2F8EA4C3A961}"/>
              </a:ext>
            </a:extLst>
          </p:cNvPr>
          <p:cNvCxnSpPr>
            <a:cxnSpLocks/>
            <a:stCxn id="10" idx="0"/>
            <a:endCxn id="18" idx="3"/>
          </p:cNvCxnSpPr>
          <p:nvPr/>
        </p:nvCxnSpPr>
        <p:spPr>
          <a:xfrm rot="16200000" flipV="1">
            <a:off x="6678580" y="4678597"/>
            <a:ext cx="705424" cy="1304716"/>
          </a:xfrm>
          <a:prstGeom prst="bentConnector2">
            <a:avLst/>
          </a:prstGeom>
          <a:ln w="28575" cmpd="sng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B257CA4-6B83-059D-610F-44A938E80CB4}"/>
              </a:ext>
            </a:extLst>
          </p:cNvPr>
          <p:cNvCxnSpPr>
            <a:cxnSpLocks/>
            <a:stCxn id="18" idx="2"/>
            <a:endCxn id="9" idx="0"/>
          </p:cNvCxnSpPr>
          <p:nvPr/>
        </p:nvCxnSpPr>
        <p:spPr>
          <a:xfrm flipH="1">
            <a:off x="5658415" y="5178298"/>
            <a:ext cx="239806" cy="505369"/>
          </a:xfrm>
          <a:prstGeom prst="straightConnector1">
            <a:avLst/>
          </a:prstGeom>
          <a:ln w="28575" cmpd="sng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79ABC58-271C-C9CC-FF7B-3A07045A43D5}"/>
              </a:ext>
            </a:extLst>
          </p:cNvPr>
          <p:cNvCxnSpPr>
            <a:cxnSpLocks/>
            <a:endCxn id="10" idx="2"/>
          </p:cNvCxnSpPr>
          <p:nvPr/>
        </p:nvCxnSpPr>
        <p:spPr>
          <a:xfrm flipV="1">
            <a:off x="7683650" y="6083777"/>
            <a:ext cx="0" cy="520254"/>
          </a:xfrm>
          <a:prstGeom prst="straightConnector1">
            <a:avLst/>
          </a:prstGeom>
          <a:ln w="28575" cmpd="sng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DE9DFA78-2860-29DB-31BC-F8979EFA6E87}"/>
              </a:ext>
            </a:extLst>
          </p:cNvPr>
          <p:cNvSpPr txBox="1"/>
          <p:nvPr/>
        </p:nvSpPr>
        <p:spPr>
          <a:xfrm>
            <a:off x="3932484" y="5689012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Xen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8470112E-F2F7-8530-DCE8-C42B0AF24F68}"/>
              </a:ext>
            </a:extLst>
          </p:cNvPr>
          <p:cNvSpPr txBox="1"/>
          <p:nvPr/>
        </p:nvSpPr>
        <p:spPr>
          <a:xfrm>
            <a:off x="5417507" y="4778188"/>
            <a:ext cx="961427" cy="400110"/>
          </a:xfrm>
          <a:prstGeom prst="rect">
            <a:avLst/>
          </a:prstGeom>
          <a:solidFill>
            <a:srgbClr val="92D05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00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proxy</a:t>
            </a:r>
            <a:endParaRPr kumimoji="0" lang="ja-JP" altLang="en-US" sz="200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318D30E-9BC5-D2CC-105C-78BE15543C93}"/>
              </a:ext>
            </a:extLst>
          </p:cNvPr>
          <p:cNvSpPr txBox="1"/>
          <p:nvPr/>
        </p:nvSpPr>
        <p:spPr>
          <a:xfrm>
            <a:off x="3916793" y="4793577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Domain 0</a:t>
            </a:r>
          </a:p>
        </p:txBody>
      </p:sp>
    </p:spTree>
    <p:extLst>
      <p:ext uri="{BB962C8B-B14F-4D97-AF65-F5344CB8AC3E}">
        <p14:creationId xmlns:p14="http://schemas.microsoft.com/office/powerpoint/2010/main" val="37632810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5CF8D-973B-537D-4433-7A7CA6B20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Comparison between BitVisor and Xen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3F670B-62B0-BA0D-A898-9D7D413EB3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BitVisor can achieve higher monitoring performance</a:t>
            </a:r>
          </a:p>
          <a:p>
            <a:pPr lvl="1"/>
            <a:r>
              <a:rPr lang="en-JP" dirty="0"/>
              <a:t>Xen needs the proxy in Dom0 for network communication</a:t>
            </a:r>
          </a:p>
          <a:p>
            <a:pPr lvl="1"/>
            <a:r>
              <a:rPr lang="en-JP" dirty="0"/>
              <a:t>Both can achieve similar performance when using shared memory</a:t>
            </a:r>
          </a:p>
          <a:p>
            <a:r>
              <a:rPr lang="en-JP" dirty="0"/>
              <a:t>Xen's Dom0 can achieve higher system performance</a:t>
            </a:r>
          </a:p>
          <a:p>
            <a:pPr lvl="1"/>
            <a:r>
              <a:rPr lang="en-JP" dirty="0"/>
              <a:t>BitVisor's VM is fully virtualized</a:t>
            </a:r>
          </a:p>
          <a:p>
            <a:pPr lvl="1"/>
            <a:r>
              <a:rPr lang="en-JP" dirty="0"/>
              <a:t>Dom0 can use virtio-net, while BitVisor uses e1000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641249-E5A7-CB80-18A0-2A415096B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17</a:t>
            </a:fld>
            <a:endParaRPr kumimoji="1" lang="ja-JP" alt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5C1F399-D136-F21E-48EE-255FC6E616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434568"/>
              </p:ext>
            </p:extLst>
          </p:nvPr>
        </p:nvGraphicFramePr>
        <p:xfrm>
          <a:off x="2042049" y="4834466"/>
          <a:ext cx="8127999" cy="11125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55855299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984535978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7775529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J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JP" dirty="0"/>
                        <a:t>BitVisor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JP" dirty="0"/>
                        <a:t>Xen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53737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JP" dirty="0"/>
                        <a:t>monitoring performance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JP" dirty="0"/>
                        <a:t>✔︎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JP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89031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JP" dirty="0"/>
                        <a:t>system performance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J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P" dirty="0"/>
                        <a:t>✔︎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94457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4809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71D30-AA21-B5EE-D800-7CE54B394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Experiments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C375CE-2A7F-441F-E3E3-D417C3A836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We conducted several experiments using SEVmonitor</a:t>
            </a:r>
          </a:p>
          <a:p>
            <a:pPr lvl="1"/>
            <a:r>
              <a:rPr lang="en-JP" dirty="0"/>
              <a:t>Confirmed that offloaded IDS could obtain various OS data</a:t>
            </a:r>
          </a:p>
          <a:p>
            <a:pPr lvl="1"/>
            <a:r>
              <a:rPr lang="en-JP" dirty="0"/>
              <a:t>Examined the monitoring performance and overhead</a:t>
            </a:r>
          </a:p>
          <a:p>
            <a:r>
              <a:rPr lang="en-JP" dirty="0"/>
              <a:t>Comparison</a:t>
            </a:r>
          </a:p>
          <a:p>
            <a:pPr lvl="1"/>
            <a:r>
              <a:rPr lang="en-JP" dirty="0"/>
              <a:t>Isolation: Docker conatiner, BitVisor's VM, and Xen's Dom0</a:t>
            </a:r>
          </a:p>
          <a:p>
            <a:pPr lvl="1"/>
            <a:r>
              <a:rPr lang="en-JP" dirty="0"/>
              <a:t>Communication: e1000, virtio-net, and shared memory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64DBC6-5443-151A-2C73-95118F560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18</a:t>
            </a:fld>
            <a:endParaRPr kumimoji="1" lang="ja-JP" alt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91E5330-EFF0-C48F-8E46-6517D6D2B3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2492396"/>
              </p:ext>
            </p:extLst>
          </p:nvPr>
        </p:nvGraphicFramePr>
        <p:xfrm>
          <a:off x="1255776" y="4457981"/>
          <a:ext cx="9485376" cy="1854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707120">
                  <a:extLst>
                    <a:ext uri="{9D8B030D-6E8A-4147-A177-3AD203B41FA5}">
                      <a16:colId xmlns:a16="http://schemas.microsoft.com/office/drawing/2014/main" val="2749623373"/>
                    </a:ext>
                  </a:extLst>
                </a:gridCol>
                <a:gridCol w="2560080">
                  <a:extLst>
                    <a:ext uri="{9D8B030D-6E8A-4147-A177-3AD203B41FA5}">
                      <a16:colId xmlns:a16="http://schemas.microsoft.com/office/drawing/2014/main" val="3790113317"/>
                    </a:ext>
                  </a:extLst>
                </a:gridCol>
                <a:gridCol w="2554224">
                  <a:extLst>
                    <a:ext uri="{9D8B030D-6E8A-4147-A177-3AD203B41FA5}">
                      <a16:colId xmlns:a16="http://schemas.microsoft.com/office/drawing/2014/main" val="3845027816"/>
                    </a:ext>
                  </a:extLst>
                </a:gridCol>
                <a:gridCol w="2663952">
                  <a:extLst>
                    <a:ext uri="{9D8B030D-6E8A-4147-A177-3AD203B41FA5}">
                      <a16:colId xmlns:a16="http://schemas.microsoft.com/office/drawing/2014/main" val="32029543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JP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host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target VM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IDS VM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9551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JP" dirty="0"/>
                        <a:t>virtual CPU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AMD EPYC 7262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7805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JP" dirty="0"/>
                        <a:t>memory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128 GB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2 GB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2 GB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15622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JP" dirty="0"/>
                        <a:t>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Linux 5.11.22 / 5.4.55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Linux 5.4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Linux 5.4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23700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JP" dirty="0"/>
                        <a:t>hypervisor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QEMU-KVM 6.2.0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BitVisor / Xen 4.16.1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JP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98105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08663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E1A21-F14F-6661-4CCA-9843F1641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System Monitoring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DC65A9-2B0F-4C32-E748-C6D60AD58D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IDS could obtain system information in the target VM</a:t>
            </a:r>
          </a:p>
          <a:p>
            <a:pPr lvl="1"/>
            <a:r>
              <a:rPr lang="en-JP" dirty="0"/>
              <a:t>OS version</a:t>
            </a:r>
          </a:p>
          <a:p>
            <a:pPr lvl="2"/>
            <a:r>
              <a:rPr lang="en-JP" dirty="0"/>
              <a:t>Sent one request and received memory data of 4 KB</a:t>
            </a:r>
          </a:p>
          <a:p>
            <a:pPr lvl="1"/>
            <a:r>
              <a:rPr lang="en-JP" dirty="0"/>
              <a:t>Process list</a:t>
            </a:r>
          </a:p>
          <a:p>
            <a:pPr lvl="2"/>
            <a:r>
              <a:rPr lang="en-JP" dirty="0"/>
              <a:t>Sent 119 requests and received memory data of 476 KB</a:t>
            </a:r>
          </a:p>
          <a:p>
            <a:pPr lvl="1"/>
            <a:r>
              <a:rPr lang="en-JP" dirty="0"/>
              <a:t>Proc filesystem</a:t>
            </a:r>
          </a:p>
          <a:p>
            <a:pPr lvl="2"/>
            <a:r>
              <a:rPr lang="en-JP" dirty="0"/>
              <a:t>Sent 717 requests and received memory data of 2.8 MB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785A94-A6E9-E6A3-A7C3-C8F84F81A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19</a:t>
            </a:fld>
            <a:endParaRPr kumimoji="1" lang="ja-JP" altLang="en-US"/>
          </a:p>
        </p:txBody>
      </p:sp>
      <p:pic>
        <p:nvPicPr>
          <p:cNvPr id="5" name="図 5" descr="テキスト&#10;&#10;自動的に生成された説明">
            <a:extLst>
              <a:ext uri="{FF2B5EF4-FFF2-40B4-BE49-F238E27FC236}">
                <a16:creationId xmlns:a16="http://schemas.microsoft.com/office/drawing/2014/main" id="{856F1367-4E25-F093-D216-B10201135E4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0710" r="43153" b="22815"/>
          <a:stretch>
            <a:fillRect/>
          </a:stretch>
        </p:blipFill>
        <p:spPr>
          <a:xfrm>
            <a:off x="5456438" y="4643754"/>
            <a:ext cx="2600324" cy="1895276"/>
          </a:xfrm>
          <a:prstGeom prst="rect">
            <a:avLst/>
          </a:prstGeom>
        </p:spPr>
      </p:pic>
      <p:pic>
        <p:nvPicPr>
          <p:cNvPr id="7" name="Picture 6" descr="A screenshot of a computer screen&#10;&#10;AI-generated content may be incorrect.">
            <a:extLst>
              <a:ext uri="{FF2B5EF4-FFF2-40B4-BE49-F238E27FC236}">
                <a16:creationId xmlns:a16="http://schemas.microsoft.com/office/drawing/2014/main" id="{3C20C2C6-572B-25D6-75F7-BB82A2207F2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b="18459"/>
          <a:stretch>
            <a:fillRect/>
          </a:stretch>
        </p:blipFill>
        <p:spPr>
          <a:xfrm>
            <a:off x="8283975" y="4762902"/>
            <a:ext cx="3535621" cy="1659168"/>
          </a:xfrm>
          <a:prstGeom prst="rect">
            <a:avLst/>
          </a:prstGeom>
        </p:spPr>
      </p:pic>
      <p:pic>
        <p:nvPicPr>
          <p:cNvPr id="8" name="図 8">
            <a:extLst>
              <a:ext uri="{FF2B5EF4-FFF2-40B4-BE49-F238E27FC236}">
                <a16:creationId xmlns:a16="http://schemas.microsoft.com/office/drawing/2014/main" id="{2CF36435-0309-117C-24CB-29F96CFA7B2E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t="24129" r="64917" b="21034"/>
          <a:stretch>
            <a:fillRect/>
          </a:stretch>
        </p:blipFill>
        <p:spPr>
          <a:xfrm>
            <a:off x="309706" y="5104124"/>
            <a:ext cx="4919519" cy="714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9101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A3B24E-3A8D-F66F-8B06-9BFE9764D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Insider Risk in Clouds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78B77-C927-91A4-F96D-A3700EFA2A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Infrastructure-as-a-Service (IaaS) clouds are widely used</a:t>
            </a:r>
          </a:p>
          <a:p>
            <a:pPr lvl="1"/>
            <a:r>
              <a:rPr lang="en-JP" dirty="0"/>
              <a:t>Provide virtual machines (VMs) to users</a:t>
            </a:r>
          </a:p>
          <a:p>
            <a:pPr lvl="1"/>
            <a:r>
              <a:rPr lang="en-JP" dirty="0"/>
              <a:t>Users often deal with sensitive data in VMs</a:t>
            </a:r>
          </a:p>
          <a:p>
            <a:r>
              <a:rPr lang="en-JP" dirty="0"/>
              <a:t>Cloud insiders become a significant risk</a:t>
            </a:r>
          </a:p>
          <a:p>
            <a:pPr lvl="1"/>
            <a:r>
              <a:rPr lang="en-JP" dirty="0"/>
              <a:t>Eavesdrop on sensitive data stored in the memory of VMs</a:t>
            </a:r>
          </a:p>
          <a:p>
            <a:pPr lvl="1"/>
            <a:r>
              <a:rPr lang="en-JP" dirty="0"/>
              <a:t>Tamper with sensitive data and the code handling it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D5BA09-7AB0-F636-BC0D-0DDA14016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5" name="Cloud 4">
            <a:extLst>
              <a:ext uri="{FF2B5EF4-FFF2-40B4-BE49-F238E27FC236}">
                <a16:creationId xmlns:a16="http://schemas.microsoft.com/office/drawing/2014/main" id="{A293ECC3-F241-73BA-ECE9-A0E64DF6B952}"/>
              </a:ext>
            </a:extLst>
          </p:cNvPr>
          <p:cNvSpPr/>
          <p:nvPr/>
        </p:nvSpPr>
        <p:spPr>
          <a:xfrm>
            <a:off x="2401541" y="4901716"/>
            <a:ext cx="7231326" cy="1538721"/>
          </a:xfrm>
          <a:prstGeom prst="cloud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7" name="テキスト ボックス 8">
            <a:extLst>
              <a:ext uri="{FF2B5EF4-FFF2-40B4-BE49-F238E27FC236}">
                <a16:creationId xmlns:a16="http://schemas.microsoft.com/office/drawing/2014/main" id="{32378DE4-0389-3CA9-76CA-D2D0855D793D}"/>
              </a:ext>
            </a:extLst>
          </p:cNvPr>
          <p:cNvSpPr txBox="1"/>
          <p:nvPr/>
        </p:nvSpPr>
        <p:spPr>
          <a:xfrm>
            <a:off x="4528551" y="4449550"/>
            <a:ext cx="7197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altLang="ja-JP" sz="2000" dirty="0">
                <a:solidFill>
                  <a:prstClr val="black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VM</a:t>
            </a:r>
            <a:endParaRPr lang="ja-JP" altLang="en-US" sz="2000">
              <a:solidFill>
                <a:prstClr val="black"/>
              </a:solidFill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8" name="テキスト ボックス 9">
            <a:extLst>
              <a:ext uri="{FF2B5EF4-FFF2-40B4-BE49-F238E27FC236}">
                <a16:creationId xmlns:a16="http://schemas.microsoft.com/office/drawing/2014/main" id="{095CAF2D-6F98-5B89-C2EC-4E43AFC496F1}"/>
              </a:ext>
            </a:extLst>
          </p:cNvPr>
          <p:cNvSpPr txBox="1"/>
          <p:nvPr/>
        </p:nvSpPr>
        <p:spPr>
          <a:xfrm>
            <a:off x="7335336" y="4528585"/>
            <a:ext cx="9412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" altLang="ja-JP" sz="2000" dirty="0">
                <a:solidFill>
                  <a:prstClr val="black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insider</a:t>
            </a:r>
            <a:endParaRPr lang="ja-JP" altLang="en-US" sz="2000">
              <a:solidFill>
                <a:prstClr val="black"/>
              </a:solidFill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grpSp>
        <p:nvGrpSpPr>
          <p:cNvPr id="9" name="Group 2822">
            <a:extLst>
              <a:ext uri="{FF2B5EF4-FFF2-40B4-BE49-F238E27FC236}">
                <a16:creationId xmlns:a16="http://schemas.microsoft.com/office/drawing/2014/main" id="{487C7DC6-CEE6-0401-00AE-AB32F12C73AD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7357661" y="4955490"/>
            <a:ext cx="605334" cy="826243"/>
            <a:chOff x="6777" y="1528"/>
            <a:chExt cx="719" cy="1064"/>
          </a:xfrm>
        </p:grpSpPr>
        <p:sp>
          <p:nvSpPr>
            <p:cNvPr id="10" name="Freeform 2823">
              <a:extLst>
                <a:ext uri="{FF2B5EF4-FFF2-40B4-BE49-F238E27FC236}">
                  <a16:creationId xmlns:a16="http://schemas.microsoft.com/office/drawing/2014/main" id="{6C802F77-77F6-29FB-142F-EFE13E038ED1}"/>
                </a:ext>
              </a:extLst>
            </p:cNvPr>
            <p:cNvSpPr>
              <a:spLocks/>
            </p:cNvSpPr>
            <p:nvPr/>
          </p:nvSpPr>
          <p:spPr bwMode="auto">
            <a:xfrm>
              <a:off x="6892" y="2046"/>
              <a:ext cx="604" cy="546"/>
            </a:xfrm>
            <a:custGeom>
              <a:avLst/>
              <a:gdLst>
                <a:gd name="T0" fmla="*/ 192 w 604"/>
                <a:gd name="T1" fmla="*/ 10 h 546"/>
                <a:gd name="T2" fmla="*/ 332 w 604"/>
                <a:gd name="T3" fmla="*/ 26 h 546"/>
                <a:gd name="T4" fmla="*/ 460 w 604"/>
                <a:gd name="T5" fmla="*/ 30 h 546"/>
                <a:gd name="T6" fmla="*/ 484 w 604"/>
                <a:gd name="T7" fmla="*/ 66 h 546"/>
                <a:gd name="T8" fmla="*/ 504 w 604"/>
                <a:gd name="T9" fmla="*/ 198 h 546"/>
                <a:gd name="T10" fmla="*/ 520 w 604"/>
                <a:gd name="T11" fmla="*/ 298 h 546"/>
                <a:gd name="T12" fmla="*/ 536 w 604"/>
                <a:gd name="T13" fmla="*/ 342 h 546"/>
                <a:gd name="T14" fmla="*/ 556 w 604"/>
                <a:gd name="T15" fmla="*/ 378 h 546"/>
                <a:gd name="T16" fmla="*/ 524 w 604"/>
                <a:gd name="T17" fmla="*/ 398 h 546"/>
                <a:gd name="T18" fmla="*/ 580 w 604"/>
                <a:gd name="T19" fmla="*/ 422 h 546"/>
                <a:gd name="T20" fmla="*/ 604 w 604"/>
                <a:gd name="T21" fmla="*/ 430 h 546"/>
                <a:gd name="T22" fmla="*/ 552 w 604"/>
                <a:gd name="T23" fmla="*/ 458 h 546"/>
                <a:gd name="T24" fmla="*/ 528 w 604"/>
                <a:gd name="T25" fmla="*/ 466 h 546"/>
                <a:gd name="T26" fmla="*/ 464 w 604"/>
                <a:gd name="T27" fmla="*/ 450 h 546"/>
                <a:gd name="T28" fmla="*/ 436 w 604"/>
                <a:gd name="T29" fmla="*/ 410 h 546"/>
                <a:gd name="T30" fmla="*/ 440 w 604"/>
                <a:gd name="T31" fmla="*/ 422 h 546"/>
                <a:gd name="T32" fmla="*/ 444 w 604"/>
                <a:gd name="T33" fmla="*/ 406 h 546"/>
                <a:gd name="T34" fmla="*/ 432 w 604"/>
                <a:gd name="T35" fmla="*/ 302 h 546"/>
                <a:gd name="T36" fmla="*/ 424 w 604"/>
                <a:gd name="T37" fmla="*/ 270 h 546"/>
                <a:gd name="T38" fmla="*/ 420 w 604"/>
                <a:gd name="T39" fmla="*/ 194 h 546"/>
                <a:gd name="T40" fmla="*/ 408 w 604"/>
                <a:gd name="T41" fmla="*/ 182 h 546"/>
                <a:gd name="T42" fmla="*/ 336 w 604"/>
                <a:gd name="T43" fmla="*/ 146 h 546"/>
                <a:gd name="T44" fmla="*/ 332 w 604"/>
                <a:gd name="T45" fmla="*/ 190 h 546"/>
                <a:gd name="T46" fmla="*/ 324 w 604"/>
                <a:gd name="T47" fmla="*/ 214 h 546"/>
                <a:gd name="T48" fmla="*/ 332 w 604"/>
                <a:gd name="T49" fmla="*/ 246 h 546"/>
                <a:gd name="T50" fmla="*/ 312 w 604"/>
                <a:gd name="T51" fmla="*/ 346 h 546"/>
                <a:gd name="T52" fmla="*/ 308 w 604"/>
                <a:gd name="T53" fmla="*/ 430 h 546"/>
                <a:gd name="T54" fmla="*/ 312 w 604"/>
                <a:gd name="T55" fmla="*/ 442 h 546"/>
                <a:gd name="T56" fmla="*/ 324 w 604"/>
                <a:gd name="T57" fmla="*/ 450 h 546"/>
                <a:gd name="T58" fmla="*/ 316 w 604"/>
                <a:gd name="T59" fmla="*/ 474 h 546"/>
                <a:gd name="T60" fmla="*/ 332 w 604"/>
                <a:gd name="T61" fmla="*/ 510 h 546"/>
                <a:gd name="T62" fmla="*/ 264 w 604"/>
                <a:gd name="T63" fmla="*/ 546 h 546"/>
                <a:gd name="T64" fmla="*/ 212 w 604"/>
                <a:gd name="T65" fmla="*/ 534 h 546"/>
                <a:gd name="T66" fmla="*/ 220 w 604"/>
                <a:gd name="T67" fmla="*/ 494 h 546"/>
                <a:gd name="T68" fmla="*/ 228 w 604"/>
                <a:gd name="T69" fmla="*/ 470 h 546"/>
                <a:gd name="T70" fmla="*/ 224 w 604"/>
                <a:gd name="T71" fmla="*/ 450 h 546"/>
                <a:gd name="T72" fmla="*/ 200 w 604"/>
                <a:gd name="T73" fmla="*/ 442 h 546"/>
                <a:gd name="T74" fmla="*/ 208 w 604"/>
                <a:gd name="T75" fmla="*/ 418 h 546"/>
                <a:gd name="T76" fmla="*/ 212 w 604"/>
                <a:gd name="T77" fmla="*/ 406 h 546"/>
                <a:gd name="T78" fmla="*/ 200 w 604"/>
                <a:gd name="T79" fmla="*/ 346 h 546"/>
                <a:gd name="T80" fmla="*/ 208 w 604"/>
                <a:gd name="T81" fmla="*/ 306 h 546"/>
                <a:gd name="T82" fmla="*/ 212 w 604"/>
                <a:gd name="T83" fmla="*/ 286 h 546"/>
                <a:gd name="T84" fmla="*/ 208 w 604"/>
                <a:gd name="T85" fmla="*/ 190 h 546"/>
                <a:gd name="T86" fmla="*/ 164 w 604"/>
                <a:gd name="T87" fmla="*/ 174 h 546"/>
                <a:gd name="T88" fmla="*/ 52 w 604"/>
                <a:gd name="T89" fmla="*/ 130 h 546"/>
                <a:gd name="T90" fmla="*/ 8 w 604"/>
                <a:gd name="T91" fmla="*/ 94 h 546"/>
                <a:gd name="T92" fmla="*/ 0 w 604"/>
                <a:gd name="T93" fmla="*/ 82 h 546"/>
                <a:gd name="T94" fmla="*/ 0 w 604"/>
                <a:gd name="T95" fmla="*/ 38 h 546"/>
                <a:gd name="T96" fmla="*/ 192 w 604"/>
                <a:gd name="T97" fmla="*/ 10 h 54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604"/>
                <a:gd name="T148" fmla="*/ 0 h 546"/>
                <a:gd name="T149" fmla="*/ 604 w 604"/>
                <a:gd name="T150" fmla="*/ 546 h 54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604" h="546">
                  <a:moveTo>
                    <a:pt x="192" y="10"/>
                  </a:moveTo>
                  <a:cubicBezTo>
                    <a:pt x="242" y="0"/>
                    <a:pt x="285" y="14"/>
                    <a:pt x="332" y="26"/>
                  </a:cubicBezTo>
                  <a:cubicBezTo>
                    <a:pt x="377" y="21"/>
                    <a:pt x="414" y="27"/>
                    <a:pt x="460" y="30"/>
                  </a:cubicBezTo>
                  <a:cubicBezTo>
                    <a:pt x="472" y="42"/>
                    <a:pt x="479" y="50"/>
                    <a:pt x="484" y="66"/>
                  </a:cubicBezTo>
                  <a:cubicBezTo>
                    <a:pt x="487" y="113"/>
                    <a:pt x="499" y="152"/>
                    <a:pt x="504" y="198"/>
                  </a:cubicBezTo>
                  <a:cubicBezTo>
                    <a:pt x="507" y="226"/>
                    <a:pt x="507" y="271"/>
                    <a:pt x="520" y="298"/>
                  </a:cubicBezTo>
                  <a:cubicBezTo>
                    <a:pt x="527" y="312"/>
                    <a:pt x="529" y="329"/>
                    <a:pt x="536" y="342"/>
                  </a:cubicBezTo>
                  <a:cubicBezTo>
                    <a:pt x="559" y="383"/>
                    <a:pt x="547" y="351"/>
                    <a:pt x="556" y="378"/>
                  </a:cubicBezTo>
                  <a:cubicBezTo>
                    <a:pt x="548" y="383"/>
                    <a:pt x="524" y="397"/>
                    <a:pt x="524" y="398"/>
                  </a:cubicBezTo>
                  <a:cubicBezTo>
                    <a:pt x="524" y="411"/>
                    <a:pt x="570" y="419"/>
                    <a:pt x="580" y="422"/>
                  </a:cubicBezTo>
                  <a:cubicBezTo>
                    <a:pt x="588" y="424"/>
                    <a:pt x="604" y="430"/>
                    <a:pt x="604" y="430"/>
                  </a:cubicBezTo>
                  <a:cubicBezTo>
                    <a:pt x="587" y="447"/>
                    <a:pt x="575" y="451"/>
                    <a:pt x="552" y="458"/>
                  </a:cubicBezTo>
                  <a:cubicBezTo>
                    <a:pt x="544" y="460"/>
                    <a:pt x="528" y="466"/>
                    <a:pt x="528" y="466"/>
                  </a:cubicBezTo>
                  <a:cubicBezTo>
                    <a:pt x="506" y="462"/>
                    <a:pt x="483" y="463"/>
                    <a:pt x="464" y="450"/>
                  </a:cubicBezTo>
                  <a:cubicBezTo>
                    <a:pt x="452" y="433"/>
                    <a:pt x="456" y="417"/>
                    <a:pt x="436" y="410"/>
                  </a:cubicBezTo>
                  <a:cubicBezTo>
                    <a:pt x="437" y="414"/>
                    <a:pt x="436" y="424"/>
                    <a:pt x="440" y="422"/>
                  </a:cubicBezTo>
                  <a:cubicBezTo>
                    <a:pt x="445" y="420"/>
                    <a:pt x="444" y="411"/>
                    <a:pt x="444" y="406"/>
                  </a:cubicBezTo>
                  <a:cubicBezTo>
                    <a:pt x="444" y="371"/>
                    <a:pt x="440" y="336"/>
                    <a:pt x="432" y="302"/>
                  </a:cubicBezTo>
                  <a:cubicBezTo>
                    <a:pt x="430" y="291"/>
                    <a:pt x="424" y="270"/>
                    <a:pt x="424" y="270"/>
                  </a:cubicBezTo>
                  <a:cubicBezTo>
                    <a:pt x="423" y="245"/>
                    <a:pt x="425" y="219"/>
                    <a:pt x="420" y="194"/>
                  </a:cubicBezTo>
                  <a:cubicBezTo>
                    <a:pt x="419" y="188"/>
                    <a:pt x="411" y="187"/>
                    <a:pt x="408" y="182"/>
                  </a:cubicBezTo>
                  <a:cubicBezTo>
                    <a:pt x="384" y="146"/>
                    <a:pt x="384" y="152"/>
                    <a:pt x="336" y="146"/>
                  </a:cubicBezTo>
                  <a:cubicBezTo>
                    <a:pt x="332" y="164"/>
                    <a:pt x="337" y="172"/>
                    <a:pt x="332" y="190"/>
                  </a:cubicBezTo>
                  <a:cubicBezTo>
                    <a:pt x="330" y="198"/>
                    <a:pt x="324" y="214"/>
                    <a:pt x="324" y="214"/>
                  </a:cubicBezTo>
                  <a:cubicBezTo>
                    <a:pt x="326" y="225"/>
                    <a:pt x="333" y="235"/>
                    <a:pt x="332" y="246"/>
                  </a:cubicBezTo>
                  <a:cubicBezTo>
                    <a:pt x="330" y="279"/>
                    <a:pt x="317" y="313"/>
                    <a:pt x="312" y="346"/>
                  </a:cubicBezTo>
                  <a:cubicBezTo>
                    <a:pt x="315" y="377"/>
                    <a:pt x="314" y="399"/>
                    <a:pt x="308" y="430"/>
                  </a:cubicBezTo>
                  <a:cubicBezTo>
                    <a:pt x="309" y="434"/>
                    <a:pt x="309" y="439"/>
                    <a:pt x="312" y="442"/>
                  </a:cubicBezTo>
                  <a:cubicBezTo>
                    <a:pt x="315" y="446"/>
                    <a:pt x="323" y="445"/>
                    <a:pt x="324" y="450"/>
                  </a:cubicBezTo>
                  <a:cubicBezTo>
                    <a:pt x="325" y="458"/>
                    <a:pt x="316" y="474"/>
                    <a:pt x="316" y="474"/>
                  </a:cubicBezTo>
                  <a:cubicBezTo>
                    <a:pt x="326" y="503"/>
                    <a:pt x="319" y="491"/>
                    <a:pt x="332" y="510"/>
                  </a:cubicBezTo>
                  <a:cubicBezTo>
                    <a:pt x="324" y="541"/>
                    <a:pt x="291" y="537"/>
                    <a:pt x="264" y="546"/>
                  </a:cubicBezTo>
                  <a:cubicBezTo>
                    <a:pt x="244" y="544"/>
                    <a:pt x="213" y="545"/>
                    <a:pt x="212" y="534"/>
                  </a:cubicBezTo>
                  <a:cubicBezTo>
                    <a:pt x="211" y="520"/>
                    <a:pt x="216" y="507"/>
                    <a:pt x="220" y="494"/>
                  </a:cubicBezTo>
                  <a:cubicBezTo>
                    <a:pt x="223" y="486"/>
                    <a:pt x="228" y="470"/>
                    <a:pt x="228" y="470"/>
                  </a:cubicBezTo>
                  <a:cubicBezTo>
                    <a:pt x="227" y="463"/>
                    <a:pt x="229" y="455"/>
                    <a:pt x="224" y="450"/>
                  </a:cubicBezTo>
                  <a:cubicBezTo>
                    <a:pt x="218" y="444"/>
                    <a:pt x="200" y="442"/>
                    <a:pt x="200" y="442"/>
                  </a:cubicBezTo>
                  <a:cubicBezTo>
                    <a:pt x="203" y="434"/>
                    <a:pt x="205" y="426"/>
                    <a:pt x="208" y="418"/>
                  </a:cubicBezTo>
                  <a:cubicBezTo>
                    <a:pt x="209" y="414"/>
                    <a:pt x="212" y="406"/>
                    <a:pt x="212" y="406"/>
                  </a:cubicBezTo>
                  <a:cubicBezTo>
                    <a:pt x="207" y="385"/>
                    <a:pt x="203" y="369"/>
                    <a:pt x="200" y="346"/>
                  </a:cubicBezTo>
                  <a:cubicBezTo>
                    <a:pt x="203" y="333"/>
                    <a:pt x="205" y="319"/>
                    <a:pt x="208" y="306"/>
                  </a:cubicBezTo>
                  <a:cubicBezTo>
                    <a:pt x="209" y="299"/>
                    <a:pt x="212" y="286"/>
                    <a:pt x="212" y="286"/>
                  </a:cubicBezTo>
                  <a:cubicBezTo>
                    <a:pt x="214" y="262"/>
                    <a:pt x="218" y="215"/>
                    <a:pt x="208" y="190"/>
                  </a:cubicBezTo>
                  <a:cubicBezTo>
                    <a:pt x="206" y="184"/>
                    <a:pt x="170" y="176"/>
                    <a:pt x="164" y="174"/>
                  </a:cubicBezTo>
                  <a:cubicBezTo>
                    <a:pt x="136" y="146"/>
                    <a:pt x="90" y="134"/>
                    <a:pt x="52" y="130"/>
                  </a:cubicBezTo>
                  <a:cubicBezTo>
                    <a:pt x="26" y="123"/>
                    <a:pt x="24" y="118"/>
                    <a:pt x="8" y="94"/>
                  </a:cubicBezTo>
                  <a:cubicBezTo>
                    <a:pt x="5" y="90"/>
                    <a:pt x="0" y="82"/>
                    <a:pt x="0" y="82"/>
                  </a:cubicBezTo>
                  <a:cubicBezTo>
                    <a:pt x="5" y="66"/>
                    <a:pt x="0" y="55"/>
                    <a:pt x="0" y="38"/>
                  </a:cubicBezTo>
                  <a:lnTo>
                    <a:pt x="192" y="10"/>
                  </a:lnTo>
                  <a:close/>
                </a:path>
              </a:pathLst>
            </a:custGeom>
            <a:solidFill>
              <a:sysClr val="windowText" lastClr="000000"/>
            </a:solidFill>
            <a:ln w="9525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1" name="Freeform 2824">
              <a:extLst>
                <a:ext uri="{FF2B5EF4-FFF2-40B4-BE49-F238E27FC236}">
                  <a16:creationId xmlns:a16="http://schemas.microsoft.com/office/drawing/2014/main" id="{1CB89EEB-86FB-7B3A-EADD-AE35E8A935CB}"/>
                </a:ext>
              </a:extLst>
            </p:cNvPr>
            <p:cNvSpPr>
              <a:spLocks/>
            </p:cNvSpPr>
            <p:nvPr/>
          </p:nvSpPr>
          <p:spPr bwMode="auto">
            <a:xfrm>
              <a:off x="6855" y="1528"/>
              <a:ext cx="217" cy="243"/>
            </a:xfrm>
            <a:custGeom>
              <a:avLst/>
              <a:gdLst>
                <a:gd name="T0" fmla="*/ 89 w 217"/>
                <a:gd name="T1" fmla="*/ 24 h 243"/>
                <a:gd name="T2" fmla="*/ 113 w 217"/>
                <a:gd name="T3" fmla="*/ 0 h 243"/>
                <a:gd name="T4" fmla="*/ 149 w 217"/>
                <a:gd name="T5" fmla="*/ 12 h 243"/>
                <a:gd name="T6" fmla="*/ 217 w 217"/>
                <a:gd name="T7" fmla="*/ 56 h 243"/>
                <a:gd name="T8" fmla="*/ 213 w 217"/>
                <a:gd name="T9" fmla="*/ 72 h 243"/>
                <a:gd name="T10" fmla="*/ 201 w 217"/>
                <a:gd name="T11" fmla="*/ 80 h 243"/>
                <a:gd name="T12" fmla="*/ 217 w 217"/>
                <a:gd name="T13" fmla="*/ 104 h 243"/>
                <a:gd name="T14" fmla="*/ 169 w 217"/>
                <a:gd name="T15" fmla="*/ 200 h 243"/>
                <a:gd name="T16" fmla="*/ 141 w 217"/>
                <a:gd name="T17" fmla="*/ 228 h 243"/>
                <a:gd name="T18" fmla="*/ 133 w 217"/>
                <a:gd name="T19" fmla="*/ 240 h 243"/>
                <a:gd name="T20" fmla="*/ 69 w 217"/>
                <a:gd name="T21" fmla="*/ 212 h 243"/>
                <a:gd name="T22" fmla="*/ 41 w 217"/>
                <a:gd name="T23" fmla="*/ 160 h 243"/>
                <a:gd name="T24" fmla="*/ 17 w 217"/>
                <a:gd name="T25" fmla="*/ 152 h 243"/>
                <a:gd name="T26" fmla="*/ 21 w 217"/>
                <a:gd name="T27" fmla="*/ 108 h 243"/>
                <a:gd name="T28" fmla="*/ 29 w 217"/>
                <a:gd name="T29" fmla="*/ 96 h 243"/>
                <a:gd name="T30" fmla="*/ 21 w 217"/>
                <a:gd name="T31" fmla="*/ 72 h 243"/>
                <a:gd name="T32" fmla="*/ 49 w 217"/>
                <a:gd name="T33" fmla="*/ 32 h 243"/>
                <a:gd name="T34" fmla="*/ 89 w 217"/>
                <a:gd name="T35" fmla="*/ 24 h 24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17"/>
                <a:gd name="T55" fmla="*/ 0 h 243"/>
                <a:gd name="T56" fmla="*/ 217 w 217"/>
                <a:gd name="T57" fmla="*/ 243 h 24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17" h="243">
                  <a:moveTo>
                    <a:pt x="89" y="24"/>
                  </a:moveTo>
                  <a:cubicBezTo>
                    <a:pt x="82" y="4"/>
                    <a:pt x="96" y="6"/>
                    <a:pt x="113" y="0"/>
                  </a:cubicBezTo>
                  <a:cubicBezTo>
                    <a:pt x="138" y="8"/>
                    <a:pt x="120" y="19"/>
                    <a:pt x="149" y="12"/>
                  </a:cubicBezTo>
                  <a:cubicBezTo>
                    <a:pt x="181" y="34"/>
                    <a:pt x="191" y="17"/>
                    <a:pt x="217" y="56"/>
                  </a:cubicBezTo>
                  <a:cubicBezTo>
                    <a:pt x="216" y="61"/>
                    <a:pt x="216" y="67"/>
                    <a:pt x="213" y="72"/>
                  </a:cubicBezTo>
                  <a:cubicBezTo>
                    <a:pt x="210" y="76"/>
                    <a:pt x="200" y="75"/>
                    <a:pt x="201" y="80"/>
                  </a:cubicBezTo>
                  <a:cubicBezTo>
                    <a:pt x="202" y="90"/>
                    <a:pt x="217" y="104"/>
                    <a:pt x="217" y="104"/>
                  </a:cubicBezTo>
                  <a:cubicBezTo>
                    <a:pt x="187" y="124"/>
                    <a:pt x="179" y="167"/>
                    <a:pt x="169" y="200"/>
                  </a:cubicBezTo>
                  <a:cubicBezTo>
                    <a:pt x="165" y="213"/>
                    <a:pt x="141" y="228"/>
                    <a:pt x="141" y="228"/>
                  </a:cubicBezTo>
                  <a:cubicBezTo>
                    <a:pt x="138" y="232"/>
                    <a:pt x="138" y="238"/>
                    <a:pt x="133" y="240"/>
                  </a:cubicBezTo>
                  <a:cubicBezTo>
                    <a:pt x="123" y="243"/>
                    <a:pt x="78" y="218"/>
                    <a:pt x="69" y="212"/>
                  </a:cubicBezTo>
                  <a:cubicBezTo>
                    <a:pt x="61" y="200"/>
                    <a:pt x="53" y="168"/>
                    <a:pt x="41" y="160"/>
                  </a:cubicBezTo>
                  <a:cubicBezTo>
                    <a:pt x="34" y="156"/>
                    <a:pt x="17" y="152"/>
                    <a:pt x="17" y="152"/>
                  </a:cubicBezTo>
                  <a:cubicBezTo>
                    <a:pt x="4" y="133"/>
                    <a:pt x="0" y="122"/>
                    <a:pt x="21" y="108"/>
                  </a:cubicBezTo>
                  <a:cubicBezTo>
                    <a:pt x="24" y="104"/>
                    <a:pt x="29" y="101"/>
                    <a:pt x="29" y="96"/>
                  </a:cubicBezTo>
                  <a:cubicBezTo>
                    <a:pt x="29" y="88"/>
                    <a:pt x="21" y="72"/>
                    <a:pt x="21" y="72"/>
                  </a:cubicBezTo>
                  <a:cubicBezTo>
                    <a:pt x="28" y="51"/>
                    <a:pt x="28" y="39"/>
                    <a:pt x="49" y="32"/>
                  </a:cubicBezTo>
                  <a:cubicBezTo>
                    <a:pt x="57" y="9"/>
                    <a:pt x="70" y="18"/>
                    <a:pt x="89" y="24"/>
                  </a:cubicBezTo>
                  <a:close/>
                </a:path>
              </a:pathLst>
            </a:custGeom>
            <a:solidFill>
              <a:sysClr val="windowText" lastClr="000000"/>
            </a:solidFill>
            <a:ln w="9525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2" name="Freeform 2825">
              <a:extLst>
                <a:ext uri="{FF2B5EF4-FFF2-40B4-BE49-F238E27FC236}">
                  <a16:creationId xmlns:a16="http://schemas.microsoft.com/office/drawing/2014/main" id="{6A4266BC-C36E-7E0D-8FE7-93124F26B6FE}"/>
                </a:ext>
              </a:extLst>
            </p:cNvPr>
            <p:cNvSpPr>
              <a:spLocks/>
            </p:cNvSpPr>
            <p:nvPr/>
          </p:nvSpPr>
          <p:spPr bwMode="auto">
            <a:xfrm>
              <a:off x="6777" y="1680"/>
              <a:ext cx="351" cy="468"/>
            </a:xfrm>
            <a:custGeom>
              <a:avLst/>
              <a:gdLst>
                <a:gd name="T0" fmla="*/ 131 w 351"/>
                <a:gd name="T1" fmla="*/ 0 h 468"/>
                <a:gd name="T2" fmla="*/ 115 w 351"/>
                <a:gd name="T3" fmla="*/ 32 h 468"/>
                <a:gd name="T4" fmla="*/ 99 w 351"/>
                <a:gd name="T5" fmla="*/ 56 h 468"/>
                <a:gd name="T6" fmla="*/ 47 w 351"/>
                <a:gd name="T7" fmla="*/ 120 h 468"/>
                <a:gd name="T8" fmla="*/ 19 w 351"/>
                <a:gd name="T9" fmla="*/ 156 h 468"/>
                <a:gd name="T10" fmla="*/ 11 w 351"/>
                <a:gd name="T11" fmla="*/ 196 h 468"/>
                <a:gd name="T12" fmla="*/ 23 w 351"/>
                <a:gd name="T13" fmla="*/ 376 h 468"/>
                <a:gd name="T14" fmla="*/ 83 w 351"/>
                <a:gd name="T15" fmla="*/ 424 h 468"/>
                <a:gd name="T16" fmla="*/ 123 w 351"/>
                <a:gd name="T17" fmla="*/ 460 h 468"/>
                <a:gd name="T18" fmla="*/ 155 w 351"/>
                <a:gd name="T19" fmla="*/ 468 h 468"/>
                <a:gd name="T20" fmla="*/ 315 w 351"/>
                <a:gd name="T21" fmla="*/ 428 h 468"/>
                <a:gd name="T22" fmla="*/ 343 w 351"/>
                <a:gd name="T23" fmla="*/ 396 h 468"/>
                <a:gd name="T24" fmla="*/ 339 w 351"/>
                <a:gd name="T25" fmla="*/ 356 h 468"/>
                <a:gd name="T26" fmla="*/ 327 w 351"/>
                <a:gd name="T27" fmla="*/ 352 h 468"/>
                <a:gd name="T28" fmla="*/ 303 w 351"/>
                <a:gd name="T29" fmla="*/ 300 h 468"/>
                <a:gd name="T30" fmla="*/ 323 w 351"/>
                <a:gd name="T31" fmla="*/ 264 h 468"/>
                <a:gd name="T32" fmla="*/ 343 w 351"/>
                <a:gd name="T33" fmla="*/ 160 h 468"/>
                <a:gd name="T34" fmla="*/ 291 w 351"/>
                <a:gd name="T35" fmla="*/ 84 h 468"/>
                <a:gd name="T36" fmla="*/ 239 w 351"/>
                <a:gd name="T37" fmla="*/ 60 h 468"/>
                <a:gd name="T38" fmla="*/ 131 w 351"/>
                <a:gd name="T39" fmla="*/ 0 h 468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351"/>
                <a:gd name="T61" fmla="*/ 0 h 468"/>
                <a:gd name="T62" fmla="*/ 351 w 351"/>
                <a:gd name="T63" fmla="*/ 468 h 468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351" h="468">
                  <a:moveTo>
                    <a:pt x="131" y="0"/>
                  </a:moveTo>
                  <a:cubicBezTo>
                    <a:pt x="126" y="11"/>
                    <a:pt x="122" y="22"/>
                    <a:pt x="115" y="32"/>
                  </a:cubicBezTo>
                  <a:cubicBezTo>
                    <a:pt x="110" y="40"/>
                    <a:pt x="99" y="56"/>
                    <a:pt x="99" y="56"/>
                  </a:cubicBezTo>
                  <a:cubicBezTo>
                    <a:pt x="92" y="84"/>
                    <a:pt x="76" y="110"/>
                    <a:pt x="47" y="120"/>
                  </a:cubicBezTo>
                  <a:cubicBezTo>
                    <a:pt x="20" y="147"/>
                    <a:pt x="27" y="133"/>
                    <a:pt x="19" y="156"/>
                  </a:cubicBezTo>
                  <a:cubicBezTo>
                    <a:pt x="25" y="173"/>
                    <a:pt x="16" y="180"/>
                    <a:pt x="11" y="196"/>
                  </a:cubicBezTo>
                  <a:cubicBezTo>
                    <a:pt x="7" y="272"/>
                    <a:pt x="0" y="306"/>
                    <a:pt x="23" y="376"/>
                  </a:cubicBezTo>
                  <a:cubicBezTo>
                    <a:pt x="32" y="403"/>
                    <a:pt x="63" y="410"/>
                    <a:pt x="83" y="424"/>
                  </a:cubicBezTo>
                  <a:cubicBezTo>
                    <a:pt x="98" y="434"/>
                    <a:pt x="123" y="460"/>
                    <a:pt x="123" y="460"/>
                  </a:cubicBezTo>
                  <a:cubicBezTo>
                    <a:pt x="146" y="452"/>
                    <a:pt x="148" y="441"/>
                    <a:pt x="155" y="468"/>
                  </a:cubicBezTo>
                  <a:cubicBezTo>
                    <a:pt x="209" y="455"/>
                    <a:pt x="261" y="441"/>
                    <a:pt x="315" y="428"/>
                  </a:cubicBezTo>
                  <a:cubicBezTo>
                    <a:pt x="351" y="406"/>
                    <a:pt x="351" y="420"/>
                    <a:pt x="343" y="396"/>
                  </a:cubicBezTo>
                  <a:cubicBezTo>
                    <a:pt x="342" y="383"/>
                    <a:pt x="344" y="369"/>
                    <a:pt x="339" y="356"/>
                  </a:cubicBezTo>
                  <a:cubicBezTo>
                    <a:pt x="338" y="352"/>
                    <a:pt x="330" y="355"/>
                    <a:pt x="327" y="352"/>
                  </a:cubicBezTo>
                  <a:cubicBezTo>
                    <a:pt x="322" y="347"/>
                    <a:pt x="306" y="309"/>
                    <a:pt x="303" y="300"/>
                  </a:cubicBezTo>
                  <a:cubicBezTo>
                    <a:pt x="311" y="288"/>
                    <a:pt x="315" y="276"/>
                    <a:pt x="323" y="264"/>
                  </a:cubicBezTo>
                  <a:cubicBezTo>
                    <a:pt x="318" y="214"/>
                    <a:pt x="328" y="205"/>
                    <a:pt x="343" y="160"/>
                  </a:cubicBezTo>
                  <a:cubicBezTo>
                    <a:pt x="337" y="105"/>
                    <a:pt x="342" y="97"/>
                    <a:pt x="291" y="84"/>
                  </a:cubicBezTo>
                  <a:cubicBezTo>
                    <a:pt x="285" y="80"/>
                    <a:pt x="247" y="60"/>
                    <a:pt x="239" y="60"/>
                  </a:cubicBezTo>
                  <a:lnTo>
                    <a:pt x="131" y="0"/>
                  </a:lnTo>
                  <a:close/>
                </a:path>
              </a:pathLst>
            </a:custGeom>
            <a:solidFill>
              <a:sysClr val="windowText" lastClr="000000"/>
            </a:solidFill>
            <a:ln w="9525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</p:grpSp>
      <p:sp>
        <p:nvSpPr>
          <p:cNvPr id="14" name="テキスト ボックス 16">
            <a:extLst>
              <a:ext uri="{FF2B5EF4-FFF2-40B4-BE49-F238E27FC236}">
                <a16:creationId xmlns:a16="http://schemas.microsoft.com/office/drawing/2014/main" id="{AEF86BA4-A2B4-0F08-D47C-FADF21614767}"/>
              </a:ext>
            </a:extLst>
          </p:cNvPr>
          <p:cNvSpPr txBox="1"/>
          <p:nvPr/>
        </p:nvSpPr>
        <p:spPr>
          <a:xfrm>
            <a:off x="6024564" y="4927116"/>
            <a:ext cx="1088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altLang="ja-JP" sz="2000" dirty="0">
                <a:solidFill>
                  <a:prstClr val="black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attack</a:t>
            </a:r>
            <a:endParaRPr lang="ja-JP" altLang="en-US" sz="2000">
              <a:solidFill>
                <a:prstClr val="black"/>
              </a:solidFill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16" name="角丸四角形 38">
            <a:extLst>
              <a:ext uri="{FF2B5EF4-FFF2-40B4-BE49-F238E27FC236}">
                <a16:creationId xmlns:a16="http://schemas.microsoft.com/office/drawing/2014/main" id="{51D93F98-82B4-E957-D608-8421FF130F79}"/>
              </a:ext>
            </a:extLst>
          </p:cNvPr>
          <p:cNvSpPr/>
          <p:nvPr/>
        </p:nvSpPr>
        <p:spPr>
          <a:xfrm>
            <a:off x="3990164" y="4886131"/>
            <a:ext cx="1789808" cy="103838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1" i="1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CC28387-3C5B-B76C-F4EF-E07B7BC9C003}"/>
              </a:ext>
            </a:extLst>
          </p:cNvPr>
          <p:cNvSpPr/>
          <p:nvPr/>
        </p:nvSpPr>
        <p:spPr>
          <a:xfrm>
            <a:off x="4331505" y="5098200"/>
            <a:ext cx="1107125" cy="61424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/>
                </a:solidFill>
              </a:rPr>
              <a:t>sensitive</a:t>
            </a:r>
          </a:p>
          <a:p>
            <a:pPr algn="ctr"/>
            <a:r>
              <a:rPr lang="en-JP" dirty="0">
                <a:solidFill>
                  <a:schemeClr val="tx1"/>
                </a:solidFill>
              </a:rPr>
              <a:t>data</a:t>
            </a:r>
          </a:p>
        </p:txBody>
      </p:sp>
      <p:cxnSp>
        <p:nvCxnSpPr>
          <p:cNvPr id="15" name="直線矢印コネクタ 17">
            <a:extLst>
              <a:ext uri="{FF2B5EF4-FFF2-40B4-BE49-F238E27FC236}">
                <a16:creationId xmlns:a16="http://schemas.microsoft.com/office/drawing/2014/main" id="{4213E66E-1F23-3792-09F0-22A9EC0236F9}"/>
              </a:ext>
            </a:extLst>
          </p:cNvPr>
          <p:cNvCxnSpPr>
            <a:cxnSpLocks/>
            <a:endCxn id="17" idx="3"/>
          </p:cNvCxnSpPr>
          <p:nvPr/>
        </p:nvCxnSpPr>
        <p:spPr>
          <a:xfrm flipH="1">
            <a:off x="5438630" y="5405323"/>
            <a:ext cx="1803794" cy="0"/>
          </a:xfrm>
          <a:prstGeom prst="straightConnector1">
            <a:avLst/>
          </a:prstGeom>
          <a:noFill/>
          <a:ln w="47625" cap="flat" cmpd="sng" algn="ctr">
            <a:solidFill>
              <a:srgbClr val="FF0000"/>
            </a:solidFill>
            <a:prstDash val="solid"/>
            <a:miter lim="800000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9670785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17111-E9C8-3C32-13EE-6EBD5939A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Monitoring Performance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85DD35-4C19-3C16-60A2-547B183502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We measured the time for obtaining system information</a:t>
            </a:r>
          </a:p>
          <a:p>
            <a:pPr lvl="1"/>
            <a:r>
              <a:rPr lang="en-JP" dirty="0"/>
              <a:t>Using virtio-net was basically faster than using e1000</a:t>
            </a:r>
          </a:p>
          <a:p>
            <a:pPr lvl="1"/>
            <a:r>
              <a:rPr lang="en-JP" dirty="0"/>
              <a:t>Performance with shared memory was similar for OS version</a:t>
            </a:r>
          </a:p>
          <a:p>
            <a:pPr lvl="1"/>
            <a:r>
              <a:rPr lang="en-JP" dirty="0"/>
              <a:t>That was largely different for the proc filesystem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057404-6CCF-1CA3-4E49-233D6E2FF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20</a:t>
            </a:fld>
            <a:endParaRPr kumimoji="1" lang="ja-JP" altLang="en-US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701D0849-AFCC-C254-6AB0-8899D6FC14D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67992629"/>
              </p:ext>
            </p:extLst>
          </p:nvPr>
        </p:nvGraphicFramePr>
        <p:xfrm>
          <a:off x="308918" y="3429000"/>
          <a:ext cx="5696465" cy="3233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885DB90C-D259-FB3B-427D-82C876AD33B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64462030"/>
              </p:ext>
            </p:extLst>
          </p:nvPr>
        </p:nvGraphicFramePr>
        <p:xfrm>
          <a:off x="6096000" y="3429000"/>
          <a:ext cx="5696465" cy="3233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D6B3358-CAE4-ECA5-0E0C-F15BE2A50A45}"/>
              </a:ext>
            </a:extLst>
          </p:cNvPr>
          <p:cNvCxnSpPr>
            <a:cxnSpLocks/>
          </p:cNvCxnSpPr>
          <p:nvPr/>
        </p:nvCxnSpPr>
        <p:spPr>
          <a:xfrm>
            <a:off x="1578984" y="4789762"/>
            <a:ext cx="459881" cy="256082"/>
          </a:xfrm>
          <a:prstGeom prst="straightConnector1">
            <a:avLst/>
          </a:prstGeom>
          <a:ln w="28575" cmpd="sng">
            <a:solidFill>
              <a:schemeClr val="tx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BC492189-4E2A-D24B-49FA-7A9F0ED550EB}"/>
              </a:ext>
            </a:extLst>
          </p:cNvPr>
          <p:cNvSpPr txBox="1"/>
          <p:nvPr/>
        </p:nvSpPr>
        <p:spPr>
          <a:xfrm>
            <a:off x="1693216" y="4519371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>
                <a:solidFill>
                  <a:srgbClr val="C00000"/>
                </a:solidFill>
              </a:rPr>
              <a:t>17%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A482236-3CC0-E5A8-1B4B-34DF3F3D3756}"/>
              </a:ext>
            </a:extLst>
          </p:cNvPr>
          <p:cNvSpPr txBox="1"/>
          <p:nvPr/>
        </p:nvSpPr>
        <p:spPr>
          <a:xfrm>
            <a:off x="4976547" y="3963943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>
                <a:solidFill>
                  <a:srgbClr val="C00000"/>
                </a:solidFill>
              </a:rPr>
              <a:t>29%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AA0BFEE4-CCBC-E020-B1F2-7EC7DB1ADEE2}"/>
              </a:ext>
            </a:extLst>
          </p:cNvPr>
          <p:cNvCxnSpPr>
            <a:cxnSpLocks/>
          </p:cNvCxnSpPr>
          <p:nvPr/>
        </p:nvCxnSpPr>
        <p:spPr>
          <a:xfrm>
            <a:off x="4896563" y="4106077"/>
            <a:ext cx="281493" cy="413294"/>
          </a:xfrm>
          <a:prstGeom prst="straightConnector1">
            <a:avLst/>
          </a:prstGeom>
          <a:ln w="28575" cmpd="sng">
            <a:solidFill>
              <a:schemeClr val="tx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CD16F30C-F446-FA35-5E67-2F40A7DAAB4B}"/>
              </a:ext>
            </a:extLst>
          </p:cNvPr>
          <p:cNvCxnSpPr>
            <a:cxnSpLocks/>
          </p:cNvCxnSpPr>
          <p:nvPr/>
        </p:nvCxnSpPr>
        <p:spPr>
          <a:xfrm>
            <a:off x="7570381" y="4519371"/>
            <a:ext cx="314110" cy="270391"/>
          </a:xfrm>
          <a:prstGeom prst="straightConnector1">
            <a:avLst/>
          </a:prstGeom>
          <a:ln w="28575" cmpd="sng">
            <a:solidFill>
              <a:schemeClr val="tx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D371ED34-1015-F382-308A-407C24573691}"/>
              </a:ext>
            </a:extLst>
          </p:cNvPr>
          <p:cNvSpPr txBox="1"/>
          <p:nvPr/>
        </p:nvSpPr>
        <p:spPr>
          <a:xfrm>
            <a:off x="7677575" y="4293368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>
                <a:solidFill>
                  <a:srgbClr val="C00000"/>
                </a:solidFill>
              </a:rPr>
              <a:t>23%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887D588-068F-482C-2012-989285746A61}"/>
              </a:ext>
            </a:extLst>
          </p:cNvPr>
          <p:cNvCxnSpPr>
            <a:cxnSpLocks/>
          </p:cNvCxnSpPr>
          <p:nvPr/>
        </p:nvCxnSpPr>
        <p:spPr>
          <a:xfrm>
            <a:off x="10529776" y="4094783"/>
            <a:ext cx="400494" cy="11294"/>
          </a:xfrm>
          <a:prstGeom prst="straightConnector1">
            <a:avLst/>
          </a:prstGeom>
          <a:ln w="28575" cmpd="sng">
            <a:solidFill>
              <a:schemeClr val="tx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8A083508-2509-6D92-9464-A4706247EDAB}"/>
              </a:ext>
            </a:extLst>
          </p:cNvPr>
          <p:cNvSpPr txBox="1"/>
          <p:nvPr/>
        </p:nvSpPr>
        <p:spPr>
          <a:xfrm>
            <a:off x="3296093" y="5557837"/>
            <a:ext cx="4844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sz="1400" dirty="0"/>
              <a:t>N/A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EDF21DF-3569-5F0E-F4B1-055C58843FC5}"/>
              </a:ext>
            </a:extLst>
          </p:cNvPr>
          <p:cNvSpPr txBox="1"/>
          <p:nvPr/>
        </p:nvSpPr>
        <p:spPr>
          <a:xfrm>
            <a:off x="9115647" y="5581143"/>
            <a:ext cx="4844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sz="1400" dirty="0"/>
              <a:t>N/A</a:t>
            </a:r>
          </a:p>
        </p:txBody>
      </p:sp>
    </p:spTree>
    <p:extLst>
      <p:ext uri="{BB962C8B-B14F-4D97-AF65-F5344CB8AC3E}">
        <p14:creationId xmlns:p14="http://schemas.microsoft.com/office/powerpoint/2010/main" val="24630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92595-F0F0-EBAE-BEB2-6479494E6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Protection Overhead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287410-8581-96B9-609B-F88A076DF4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We measured the overhead of confidential VMs with SEV</a:t>
            </a:r>
          </a:p>
          <a:p>
            <a:pPr lvl="1"/>
            <a:r>
              <a:rPr lang="en-JP" dirty="0"/>
              <a:t>Monitoring performance with a virtual network decreased by 17-19%</a:t>
            </a:r>
          </a:p>
          <a:p>
            <a:pPr lvl="1"/>
            <a:r>
              <a:rPr lang="en-JP" dirty="0"/>
              <a:t>The overhead was neglibigle for shared memory</a:t>
            </a:r>
          </a:p>
          <a:p>
            <a:r>
              <a:rPr lang="en-JP" dirty="0"/>
              <a:t>We measured the overhead of data encryption</a:t>
            </a:r>
          </a:p>
          <a:p>
            <a:pPr lvl="1"/>
            <a:r>
              <a:rPr lang="en-JP" dirty="0"/>
              <a:t>Monitoring performance decreased by 4-13%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6742CF-EC18-F7C9-BC36-6AD68BCBD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21</a:t>
            </a:fld>
            <a:endParaRPr kumimoji="1" lang="ja-JP" altLang="en-US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C068B41C-AAA7-9B0E-48AC-C1F4909B59C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48110819"/>
              </p:ext>
            </p:extLst>
          </p:nvPr>
        </p:nvGraphicFramePr>
        <p:xfrm>
          <a:off x="308918" y="3768811"/>
          <a:ext cx="5696465" cy="30231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268DDFFA-38C0-DA5D-E02B-D016066B4A8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852973"/>
              </p:ext>
            </p:extLst>
          </p:nvPr>
        </p:nvGraphicFramePr>
        <p:xfrm>
          <a:off x="6186617" y="3768809"/>
          <a:ext cx="5696465" cy="3023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B90AB2B-B968-467F-7969-F4D050B298B7}"/>
              </a:ext>
            </a:extLst>
          </p:cNvPr>
          <p:cNvCxnSpPr>
            <a:cxnSpLocks/>
          </p:cNvCxnSpPr>
          <p:nvPr/>
        </p:nvCxnSpPr>
        <p:spPr>
          <a:xfrm flipV="1">
            <a:off x="1723575" y="4275438"/>
            <a:ext cx="401787" cy="238749"/>
          </a:xfrm>
          <a:prstGeom prst="straightConnector1">
            <a:avLst/>
          </a:prstGeom>
          <a:ln w="28575" cmpd="sng">
            <a:solidFill>
              <a:schemeClr val="tx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8BE8CDC2-0EAB-E650-2EE9-01CC74BF43EB}"/>
              </a:ext>
            </a:extLst>
          </p:cNvPr>
          <p:cNvCxnSpPr>
            <a:cxnSpLocks/>
          </p:cNvCxnSpPr>
          <p:nvPr/>
        </p:nvCxnSpPr>
        <p:spPr>
          <a:xfrm flipV="1">
            <a:off x="3239337" y="4398783"/>
            <a:ext cx="401787" cy="238749"/>
          </a:xfrm>
          <a:prstGeom prst="straightConnector1">
            <a:avLst/>
          </a:prstGeom>
          <a:ln w="28575" cmpd="sng">
            <a:solidFill>
              <a:schemeClr val="tx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91E4820-D270-47D1-46FE-88252DEF9DA7}"/>
              </a:ext>
            </a:extLst>
          </p:cNvPr>
          <p:cNvCxnSpPr>
            <a:cxnSpLocks/>
          </p:cNvCxnSpPr>
          <p:nvPr/>
        </p:nvCxnSpPr>
        <p:spPr>
          <a:xfrm flipV="1">
            <a:off x="7549978" y="4275438"/>
            <a:ext cx="494271" cy="190881"/>
          </a:xfrm>
          <a:prstGeom prst="straightConnector1">
            <a:avLst/>
          </a:prstGeom>
          <a:ln w="28575" cmpd="sng">
            <a:solidFill>
              <a:schemeClr val="tx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6BB8FCA-9FD1-027E-2BF6-6624050241B0}"/>
              </a:ext>
            </a:extLst>
          </p:cNvPr>
          <p:cNvCxnSpPr>
            <a:cxnSpLocks/>
          </p:cNvCxnSpPr>
          <p:nvPr/>
        </p:nvCxnSpPr>
        <p:spPr>
          <a:xfrm flipV="1">
            <a:off x="9160474" y="4503390"/>
            <a:ext cx="494271" cy="190881"/>
          </a:xfrm>
          <a:prstGeom prst="straightConnector1">
            <a:avLst/>
          </a:prstGeom>
          <a:ln w="28575" cmpd="sng">
            <a:solidFill>
              <a:schemeClr val="tx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02717BF-F952-F9D5-1110-E8C9B5B28014}"/>
              </a:ext>
            </a:extLst>
          </p:cNvPr>
          <p:cNvCxnSpPr>
            <a:cxnSpLocks/>
          </p:cNvCxnSpPr>
          <p:nvPr/>
        </p:nvCxnSpPr>
        <p:spPr>
          <a:xfrm flipV="1">
            <a:off x="10733901" y="5280365"/>
            <a:ext cx="486034" cy="95440"/>
          </a:xfrm>
          <a:prstGeom prst="straightConnector1">
            <a:avLst/>
          </a:prstGeom>
          <a:ln w="28575" cmpd="sng">
            <a:solidFill>
              <a:schemeClr val="tx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44DA4C9A-3BBA-6A9C-2367-97A1503E86D4}"/>
              </a:ext>
            </a:extLst>
          </p:cNvPr>
          <p:cNvCxnSpPr>
            <a:cxnSpLocks/>
          </p:cNvCxnSpPr>
          <p:nvPr/>
        </p:nvCxnSpPr>
        <p:spPr>
          <a:xfrm>
            <a:off x="4831490" y="4789711"/>
            <a:ext cx="506629" cy="0"/>
          </a:xfrm>
          <a:prstGeom prst="straightConnector1">
            <a:avLst/>
          </a:prstGeom>
          <a:ln w="28575" cmpd="sng">
            <a:solidFill>
              <a:schemeClr val="tx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8510AEB3-918F-B8B5-7FCA-C3A302BB5771}"/>
              </a:ext>
            </a:extLst>
          </p:cNvPr>
          <p:cNvSpPr txBox="1"/>
          <p:nvPr/>
        </p:nvSpPr>
        <p:spPr>
          <a:xfrm>
            <a:off x="10701844" y="4911033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>
                <a:solidFill>
                  <a:srgbClr val="C00000"/>
                </a:solidFill>
              </a:rPr>
              <a:t>4%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58D8B40-A969-CBC0-210C-B306F66DADDD}"/>
              </a:ext>
            </a:extLst>
          </p:cNvPr>
          <p:cNvSpPr txBox="1"/>
          <p:nvPr/>
        </p:nvSpPr>
        <p:spPr>
          <a:xfrm>
            <a:off x="7426606" y="3930820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>
                <a:solidFill>
                  <a:srgbClr val="C00000"/>
                </a:solidFill>
              </a:rPr>
              <a:t>13%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C399F9E-F876-1E57-A615-22D1C01227CF}"/>
              </a:ext>
            </a:extLst>
          </p:cNvPr>
          <p:cNvSpPr txBox="1"/>
          <p:nvPr/>
        </p:nvSpPr>
        <p:spPr>
          <a:xfrm>
            <a:off x="9037104" y="4198569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>
                <a:solidFill>
                  <a:srgbClr val="C00000"/>
                </a:solidFill>
              </a:rPr>
              <a:t>9%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1B4389E-77E2-A576-8DF9-2E8183D3ADF9}"/>
              </a:ext>
            </a:extLst>
          </p:cNvPr>
          <p:cNvSpPr txBox="1"/>
          <p:nvPr/>
        </p:nvSpPr>
        <p:spPr>
          <a:xfrm>
            <a:off x="1479031" y="3974752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>
                <a:solidFill>
                  <a:srgbClr val="C00000"/>
                </a:solidFill>
              </a:rPr>
              <a:t>19%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C5EE34E-7931-93AE-1BA1-1456284E3FCA}"/>
              </a:ext>
            </a:extLst>
          </p:cNvPr>
          <p:cNvSpPr txBox="1"/>
          <p:nvPr/>
        </p:nvSpPr>
        <p:spPr>
          <a:xfrm>
            <a:off x="2887483" y="4163591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>
                <a:solidFill>
                  <a:srgbClr val="C00000"/>
                </a:solidFill>
              </a:rPr>
              <a:t>17%</a:t>
            </a:r>
          </a:p>
        </p:txBody>
      </p:sp>
    </p:spTree>
    <p:extLst>
      <p:ext uri="{BB962C8B-B14F-4D97-AF65-F5344CB8AC3E}">
        <p14:creationId xmlns:p14="http://schemas.microsoft.com/office/powerpoint/2010/main" val="26880305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6A1C4-0875-2372-166B-85FA70CED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Isolation Overhead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CEC8C8-06D3-4847-DDB7-F412418309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We measured the performance of the monitored system</a:t>
            </a:r>
          </a:p>
          <a:p>
            <a:pPr lvl="1"/>
            <a:r>
              <a:rPr lang="en-JP" dirty="0"/>
              <a:t>The Docker container decreased network performance only by 4%</a:t>
            </a:r>
          </a:p>
          <a:p>
            <a:pPr lvl="2"/>
            <a:r>
              <a:rPr lang="en-JP" dirty="0"/>
              <a:t>Improved Web performance for some reason</a:t>
            </a:r>
          </a:p>
          <a:p>
            <a:pPr lvl="1"/>
            <a:r>
              <a:rPr lang="en-JP" dirty="0"/>
              <a:t>BitVisor and Xen achieved 16-25% higher performance than KVM</a:t>
            </a:r>
          </a:p>
          <a:p>
            <a:endParaRPr lang="en-JP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4FA9E3-4F85-8F80-AB56-FF1AA502B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22</a:t>
            </a:fld>
            <a:endParaRPr kumimoji="1" lang="ja-JP" altLang="en-US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37B331E9-3650-FACB-69E7-F8B2BD7F59F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74162182"/>
              </p:ext>
            </p:extLst>
          </p:nvPr>
        </p:nvGraphicFramePr>
        <p:xfrm>
          <a:off x="6105939" y="3429000"/>
          <a:ext cx="5496560" cy="32032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ED6F020-146A-8F51-BE7F-D4613C56ABCA}"/>
              </a:ext>
            </a:extLst>
          </p:cNvPr>
          <p:cNvCxnSpPr>
            <a:cxnSpLocks/>
          </p:cNvCxnSpPr>
          <p:nvPr/>
        </p:nvCxnSpPr>
        <p:spPr>
          <a:xfrm flipV="1">
            <a:off x="9403114" y="4355595"/>
            <a:ext cx="1013632" cy="239573"/>
          </a:xfrm>
          <a:prstGeom prst="straightConnector1">
            <a:avLst/>
          </a:prstGeom>
          <a:ln w="28575" cmpd="sng">
            <a:solidFill>
              <a:schemeClr val="tx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A7FA7B5C-64BC-9ED0-D8B3-99FE7340C88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98915913"/>
              </p:ext>
            </p:extLst>
          </p:nvPr>
        </p:nvGraphicFramePr>
        <p:xfrm>
          <a:off x="308377" y="3435178"/>
          <a:ext cx="5696465" cy="3233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59ACC6B8-FB61-0529-CAF9-2C84E60703CB}"/>
              </a:ext>
            </a:extLst>
          </p:cNvPr>
          <p:cNvCxnSpPr>
            <a:cxnSpLocks/>
          </p:cNvCxnSpPr>
          <p:nvPr/>
        </p:nvCxnSpPr>
        <p:spPr>
          <a:xfrm flipV="1">
            <a:off x="3595816" y="4246652"/>
            <a:ext cx="1087395" cy="237343"/>
          </a:xfrm>
          <a:prstGeom prst="straightConnector1">
            <a:avLst/>
          </a:prstGeom>
          <a:ln w="28575" cmpd="sng">
            <a:solidFill>
              <a:schemeClr val="tx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C8E2A6A-8111-F9C1-F9DC-6C76612F36DD}"/>
              </a:ext>
            </a:extLst>
          </p:cNvPr>
          <p:cNvCxnSpPr>
            <a:cxnSpLocks/>
          </p:cNvCxnSpPr>
          <p:nvPr/>
        </p:nvCxnSpPr>
        <p:spPr>
          <a:xfrm>
            <a:off x="2196822" y="4196637"/>
            <a:ext cx="595806" cy="119352"/>
          </a:xfrm>
          <a:prstGeom prst="straightConnector1">
            <a:avLst/>
          </a:prstGeom>
          <a:ln w="28575" cmpd="sng">
            <a:solidFill>
              <a:schemeClr val="tx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2F6EE30B-EDB7-E9E4-22B4-10601FC747E8}"/>
              </a:ext>
            </a:extLst>
          </p:cNvPr>
          <p:cNvSpPr txBox="1"/>
          <p:nvPr/>
        </p:nvSpPr>
        <p:spPr>
          <a:xfrm>
            <a:off x="9311776" y="4009482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>
                <a:solidFill>
                  <a:srgbClr val="C00000"/>
                </a:solidFill>
              </a:rPr>
              <a:t>20-25%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4E28096-3913-E352-927D-13F320A89CB5}"/>
              </a:ext>
            </a:extLst>
          </p:cNvPr>
          <p:cNvSpPr txBox="1"/>
          <p:nvPr/>
        </p:nvSpPr>
        <p:spPr>
          <a:xfrm>
            <a:off x="3408636" y="3943212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>
                <a:solidFill>
                  <a:srgbClr val="C00000"/>
                </a:solidFill>
              </a:rPr>
              <a:t>16-19%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DD3123B-9D3D-41F2-3414-89DC38D166AB}"/>
              </a:ext>
            </a:extLst>
          </p:cNvPr>
          <p:cNvSpPr txBox="1"/>
          <p:nvPr/>
        </p:nvSpPr>
        <p:spPr>
          <a:xfrm>
            <a:off x="2378014" y="3861887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dirty="0">
                <a:solidFill>
                  <a:srgbClr val="C00000"/>
                </a:solidFill>
              </a:rPr>
              <a:t>4%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959BB00B-733B-67E5-A203-CD634A788624}"/>
              </a:ext>
            </a:extLst>
          </p:cNvPr>
          <p:cNvCxnSpPr>
            <a:cxnSpLocks/>
          </p:cNvCxnSpPr>
          <p:nvPr/>
        </p:nvCxnSpPr>
        <p:spPr>
          <a:xfrm flipV="1">
            <a:off x="8000808" y="4009482"/>
            <a:ext cx="716722" cy="171073"/>
          </a:xfrm>
          <a:prstGeom prst="straightConnector1">
            <a:avLst/>
          </a:prstGeom>
          <a:ln w="28575" cmpd="sng">
            <a:solidFill>
              <a:schemeClr val="tx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00451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61838-56FB-2432-E931-62DFDDAE6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Related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FBD2E7-2400-06AC-6131-7EBEFCC5DF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00SEVen </a:t>
            </a:r>
            <a:r>
              <a:rPr lang="en-JP" sz="2400" dirty="0"/>
              <a:t>[</a:t>
            </a:r>
            <a:r>
              <a:rPr lang="en-US" sz="2400" dirty="0"/>
              <a:t>Schwarz+, </a:t>
            </a:r>
            <a:r>
              <a:rPr lang="en-US" sz="2400" dirty="0" err="1"/>
              <a:t>Security'24</a:t>
            </a:r>
            <a:r>
              <a:rPr lang="en-JP" sz="2400" dirty="0"/>
              <a:t>]</a:t>
            </a:r>
          </a:p>
          <a:p>
            <a:pPr lvl="1"/>
            <a:r>
              <a:rPr lang="en-JP" dirty="0"/>
              <a:t>Run an agent in a confidential VM securely using SEV-SNP's VMPL</a:t>
            </a:r>
          </a:p>
          <a:p>
            <a:pPr lvl="1"/>
            <a:r>
              <a:rPr lang="en-JP" dirty="0"/>
              <a:t>Heavily rely on an untrusted hypervisor to switch to the agent</a:t>
            </a:r>
          </a:p>
          <a:p>
            <a:r>
              <a:rPr lang="en-JP" dirty="0"/>
              <a:t>Ryoan </a:t>
            </a:r>
            <a:r>
              <a:rPr lang="en-JP" sz="2400" dirty="0"/>
              <a:t>[</a:t>
            </a:r>
            <a:r>
              <a:rPr lang="en-US" sz="2400" dirty="0"/>
              <a:t>Hunt+, </a:t>
            </a:r>
            <a:r>
              <a:rPr lang="en-US" sz="2400" dirty="0" err="1"/>
              <a:t>OSDI'16</a:t>
            </a:r>
            <a:r>
              <a:rPr lang="en-JP" sz="2400" dirty="0"/>
              <a:t>]</a:t>
            </a:r>
            <a:r>
              <a:rPr lang="en-JP" dirty="0"/>
              <a:t>, AccTEE </a:t>
            </a:r>
            <a:r>
              <a:rPr lang="en-JP" sz="2400" dirty="0"/>
              <a:t>[</a:t>
            </a:r>
            <a:r>
              <a:rPr lang="en-US" sz="2400" dirty="0" err="1"/>
              <a:t>Goltzsche</a:t>
            </a:r>
            <a:r>
              <a:rPr lang="en-US" sz="2400" dirty="0"/>
              <a:t>+, </a:t>
            </a:r>
            <a:r>
              <a:rPr lang="en-US" sz="2400" dirty="0" err="1"/>
              <a:t>Middleware'19</a:t>
            </a:r>
            <a:r>
              <a:rPr lang="en-JP" sz="2400" dirty="0"/>
              <a:t>]</a:t>
            </a:r>
            <a:endParaRPr lang="en-JP" dirty="0"/>
          </a:p>
          <a:p>
            <a:pPr lvl="1"/>
            <a:r>
              <a:rPr lang="en-JP" dirty="0"/>
              <a:t>Construct an sandbox in an SGX enclave to protect an agent</a:t>
            </a:r>
          </a:p>
          <a:p>
            <a:pPr lvl="1"/>
            <a:r>
              <a:rPr lang="en-JP" dirty="0"/>
              <a:t>Difficult to apply NaCl and WebAssembly to the entire system</a:t>
            </a:r>
          </a:p>
          <a:p>
            <a:r>
              <a:rPr lang="en-JP" dirty="0"/>
              <a:t>SGmonitor </a:t>
            </a:r>
            <a:r>
              <a:rPr lang="en-JP" sz="2400" dirty="0"/>
              <a:t>[Nakano+, CLOUD'21]</a:t>
            </a:r>
            <a:endParaRPr lang="en-JP" dirty="0"/>
          </a:p>
          <a:p>
            <a:pPr lvl="1"/>
            <a:r>
              <a:rPr lang="en-JP" dirty="0"/>
              <a:t>IDS in an SGX enclave obtains memory data via the hypervisor</a:t>
            </a:r>
          </a:p>
          <a:p>
            <a:pPr lvl="1"/>
            <a:r>
              <a:rPr lang="en-JP" dirty="0"/>
              <a:t>Need to partially trust the hypervisor in clouds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818AE2-0045-4AB5-D669-343E187C8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3306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BF6BF-4648-B188-F9FC-AA64DCDC1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B2D806-531C-9A72-01D9-5161A19EBC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We proposed SEVmonitor to enable secure IDS offloading for confidential VMs</a:t>
            </a:r>
          </a:p>
          <a:p>
            <a:pPr lvl="1"/>
            <a:r>
              <a:rPr lang="en-JP" dirty="0"/>
              <a:t>Confine the monitored system in an isolated execution environment</a:t>
            </a:r>
          </a:p>
          <a:p>
            <a:pPr lvl="2"/>
            <a:r>
              <a:rPr lang="en-JP" dirty="0"/>
              <a:t>Place an agent outside the execution environment securely</a:t>
            </a:r>
          </a:p>
          <a:p>
            <a:pPr lvl="1"/>
            <a:r>
              <a:rPr lang="en-JP" dirty="0"/>
              <a:t>Run IDS in other confidential VMs</a:t>
            </a:r>
          </a:p>
          <a:p>
            <a:pPr lvl="1"/>
            <a:r>
              <a:rPr lang="en-JP" dirty="0"/>
              <a:t>Offloaded IDS could obtain OS data efficiently</a:t>
            </a:r>
          </a:p>
          <a:p>
            <a:r>
              <a:rPr lang="en-JP" dirty="0"/>
              <a:t>Future work</a:t>
            </a:r>
          </a:p>
          <a:p>
            <a:pPr lvl="1"/>
            <a:r>
              <a:rPr lang="en-JP" dirty="0"/>
              <a:t>Improve monitoring performance by obtaining data in batches</a:t>
            </a:r>
          </a:p>
          <a:p>
            <a:pPr lvl="1"/>
            <a:r>
              <a:rPr lang="en-JP" dirty="0"/>
              <a:t>Support other methods, e.g., placing an agent in BIOS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807A0A-39A9-60AF-006A-5591386E4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4408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loud 24">
            <a:extLst>
              <a:ext uri="{FF2B5EF4-FFF2-40B4-BE49-F238E27FC236}">
                <a16:creationId xmlns:a16="http://schemas.microsoft.com/office/drawing/2014/main" id="{D650BF25-9B6E-5460-C774-B2658BFE3798}"/>
              </a:ext>
            </a:extLst>
          </p:cNvPr>
          <p:cNvSpPr/>
          <p:nvPr/>
        </p:nvSpPr>
        <p:spPr>
          <a:xfrm>
            <a:off x="2523461" y="4798636"/>
            <a:ext cx="7231326" cy="1538721"/>
          </a:xfrm>
          <a:prstGeom prst="cloud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B78890-695F-A4D9-5A3B-0F51019CB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Confidential VMs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05E7D-B1C3-3C2C-C731-4C6014D33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Recent clouds provide confidential VMs</a:t>
            </a:r>
          </a:p>
          <a:p>
            <a:pPr lvl="1"/>
            <a:r>
              <a:rPr lang="en-US" altLang="ja-JP" dirty="0"/>
              <a:t>Protected by hardware-based trusted execution environments (TEEs)</a:t>
            </a:r>
          </a:p>
          <a:p>
            <a:pPr lvl="1"/>
            <a:r>
              <a:rPr lang="en-US" altLang="ja-JP" dirty="0"/>
              <a:t>E.g., AMD SEV, Intel TDX, and Arm CCA</a:t>
            </a:r>
          </a:p>
          <a:p>
            <a:r>
              <a:rPr lang="en-US" altLang="ja-JP" dirty="0"/>
              <a:t>Protect the memory of VMs transparently</a:t>
            </a:r>
          </a:p>
          <a:p>
            <a:pPr lvl="1"/>
            <a:r>
              <a:rPr lang="en-US" altLang="ja-JP" dirty="0"/>
              <a:t>Encrypt data when the data is written inside VMs</a:t>
            </a:r>
          </a:p>
          <a:p>
            <a:pPr lvl="1"/>
            <a:r>
              <a:rPr lang="en-US" altLang="ja-JP" dirty="0"/>
              <a:t>Preserve the integrity of the memory of VMs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A61C1A-FD86-BCB0-3B18-E8EC2220B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8" name="角丸四角形 7">
            <a:extLst>
              <a:ext uri="{FF2B5EF4-FFF2-40B4-BE49-F238E27FC236}">
                <a16:creationId xmlns:a16="http://schemas.microsoft.com/office/drawing/2014/main" id="{0B84D981-EE08-7B3D-687D-DC6D3DBDDE36}"/>
              </a:ext>
            </a:extLst>
          </p:cNvPr>
          <p:cNvSpPr/>
          <p:nvPr/>
        </p:nvSpPr>
        <p:spPr>
          <a:xfrm>
            <a:off x="4521200" y="4736887"/>
            <a:ext cx="1596071" cy="852079"/>
          </a:xfrm>
          <a:prstGeom prst="roundRect">
            <a:avLst/>
          </a:prstGeom>
          <a:solidFill>
            <a:srgbClr val="ED7D31">
              <a:lumMod val="60000"/>
              <a:lumOff val="40000"/>
            </a:srgbClr>
          </a:solidFill>
          <a:ln w="381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1" i="1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31C58B8-E305-B346-9DD8-4A86DAF3EDC6}"/>
              </a:ext>
            </a:extLst>
          </p:cNvPr>
          <p:cNvSpPr txBox="1"/>
          <p:nvPr/>
        </p:nvSpPr>
        <p:spPr>
          <a:xfrm>
            <a:off x="4945111" y="4302230"/>
            <a:ext cx="7197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altLang="ja-JP" sz="2000" dirty="0">
                <a:solidFill>
                  <a:prstClr val="black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VM</a:t>
            </a:r>
            <a:endParaRPr lang="ja-JP" altLang="en-US" sz="2000">
              <a:solidFill>
                <a:prstClr val="black"/>
              </a:solidFill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340FFBB-0E11-17B4-517F-5CE6FC789B15}"/>
              </a:ext>
            </a:extLst>
          </p:cNvPr>
          <p:cNvSpPr txBox="1"/>
          <p:nvPr/>
        </p:nvSpPr>
        <p:spPr>
          <a:xfrm>
            <a:off x="7751896" y="4381265"/>
            <a:ext cx="9412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" altLang="ja-JP" sz="2000" dirty="0">
                <a:solidFill>
                  <a:prstClr val="black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insider</a:t>
            </a:r>
            <a:endParaRPr lang="ja-JP" altLang="en-US" sz="2000">
              <a:solidFill>
                <a:prstClr val="black"/>
              </a:solidFill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grpSp>
        <p:nvGrpSpPr>
          <p:cNvPr id="12" name="Group 2822">
            <a:extLst>
              <a:ext uri="{FF2B5EF4-FFF2-40B4-BE49-F238E27FC236}">
                <a16:creationId xmlns:a16="http://schemas.microsoft.com/office/drawing/2014/main" id="{318B3795-836E-6C42-BD5E-63C7BA0A4069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7774221" y="4808170"/>
            <a:ext cx="605334" cy="826243"/>
            <a:chOff x="6777" y="1528"/>
            <a:chExt cx="719" cy="1064"/>
          </a:xfrm>
        </p:grpSpPr>
        <p:sp>
          <p:nvSpPr>
            <p:cNvPr id="13" name="Freeform 2823">
              <a:extLst>
                <a:ext uri="{FF2B5EF4-FFF2-40B4-BE49-F238E27FC236}">
                  <a16:creationId xmlns:a16="http://schemas.microsoft.com/office/drawing/2014/main" id="{BF2378AC-CC43-C780-DA19-8D2061943E8D}"/>
                </a:ext>
              </a:extLst>
            </p:cNvPr>
            <p:cNvSpPr>
              <a:spLocks/>
            </p:cNvSpPr>
            <p:nvPr/>
          </p:nvSpPr>
          <p:spPr bwMode="auto">
            <a:xfrm>
              <a:off x="6892" y="2046"/>
              <a:ext cx="604" cy="546"/>
            </a:xfrm>
            <a:custGeom>
              <a:avLst/>
              <a:gdLst>
                <a:gd name="T0" fmla="*/ 192 w 604"/>
                <a:gd name="T1" fmla="*/ 10 h 546"/>
                <a:gd name="T2" fmla="*/ 332 w 604"/>
                <a:gd name="T3" fmla="*/ 26 h 546"/>
                <a:gd name="T4" fmla="*/ 460 w 604"/>
                <a:gd name="T5" fmla="*/ 30 h 546"/>
                <a:gd name="T6" fmla="*/ 484 w 604"/>
                <a:gd name="T7" fmla="*/ 66 h 546"/>
                <a:gd name="T8" fmla="*/ 504 w 604"/>
                <a:gd name="T9" fmla="*/ 198 h 546"/>
                <a:gd name="T10" fmla="*/ 520 w 604"/>
                <a:gd name="T11" fmla="*/ 298 h 546"/>
                <a:gd name="T12" fmla="*/ 536 w 604"/>
                <a:gd name="T13" fmla="*/ 342 h 546"/>
                <a:gd name="T14" fmla="*/ 556 w 604"/>
                <a:gd name="T15" fmla="*/ 378 h 546"/>
                <a:gd name="T16" fmla="*/ 524 w 604"/>
                <a:gd name="T17" fmla="*/ 398 h 546"/>
                <a:gd name="T18" fmla="*/ 580 w 604"/>
                <a:gd name="T19" fmla="*/ 422 h 546"/>
                <a:gd name="T20" fmla="*/ 604 w 604"/>
                <a:gd name="T21" fmla="*/ 430 h 546"/>
                <a:gd name="T22" fmla="*/ 552 w 604"/>
                <a:gd name="T23" fmla="*/ 458 h 546"/>
                <a:gd name="T24" fmla="*/ 528 w 604"/>
                <a:gd name="T25" fmla="*/ 466 h 546"/>
                <a:gd name="T26" fmla="*/ 464 w 604"/>
                <a:gd name="T27" fmla="*/ 450 h 546"/>
                <a:gd name="T28" fmla="*/ 436 w 604"/>
                <a:gd name="T29" fmla="*/ 410 h 546"/>
                <a:gd name="T30" fmla="*/ 440 w 604"/>
                <a:gd name="T31" fmla="*/ 422 h 546"/>
                <a:gd name="T32" fmla="*/ 444 w 604"/>
                <a:gd name="T33" fmla="*/ 406 h 546"/>
                <a:gd name="T34" fmla="*/ 432 w 604"/>
                <a:gd name="T35" fmla="*/ 302 h 546"/>
                <a:gd name="T36" fmla="*/ 424 w 604"/>
                <a:gd name="T37" fmla="*/ 270 h 546"/>
                <a:gd name="T38" fmla="*/ 420 w 604"/>
                <a:gd name="T39" fmla="*/ 194 h 546"/>
                <a:gd name="T40" fmla="*/ 408 w 604"/>
                <a:gd name="T41" fmla="*/ 182 h 546"/>
                <a:gd name="T42" fmla="*/ 336 w 604"/>
                <a:gd name="T43" fmla="*/ 146 h 546"/>
                <a:gd name="T44" fmla="*/ 332 w 604"/>
                <a:gd name="T45" fmla="*/ 190 h 546"/>
                <a:gd name="T46" fmla="*/ 324 w 604"/>
                <a:gd name="T47" fmla="*/ 214 h 546"/>
                <a:gd name="T48" fmla="*/ 332 w 604"/>
                <a:gd name="T49" fmla="*/ 246 h 546"/>
                <a:gd name="T50" fmla="*/ 312 w 604"/>
                <a:gd name="T51" fmla="*/ 346 h 546"/>
                <a:gd name="T52" fmla="*/ 308 w 604"/>
                <a:gd name="T53" fmla="*/ 430 h 546"/>
                <a:gd name="T54" fmla="*/ 312 w 604"/>
                <a:gd name="T55" fmla="*/ 442 h 546"/>
                <a:gd name="T56" fmla="*/ 324 w 604"/>
                <a:gd name="T57" fmla="*/ 450 h 546"/>
                <a:gd name="T58" fmla="*/ 316 w 604"/>
                <a:gd name="T59" fmla="*/ 474 h 546"/>
                <a:gd name="T60" fmla="*/ 332 w 604"/>
                <a:gd name="T61" fmla="*/ 510 h 546"/>
                <a:gd name="T62" fmla="*/ 264 w 604"/>
                <a:gd name="T63" fmla="*/ 546 h 546"/>
                <a:gd name="T64" fmla="*/ 212 w 604"/>
                <a:gd name="T65" fmla="*/ 534 h 546"/>
                <a:gd name="T66" fmla="*/ 220 w 604"/>
                <a:gd name="T67" fmla="*/ 494 h 546"/>
                <a:gd name="T68" fmla="*/ 228 w 604"/>
                <a:gd name="T69" fmla="*/ 470 h 546"/>
                <a:gd name="T70" fmla="*/ 224 w 604"/>
                <a:gd name="T71" fmla="*/ 450 h 546"/>
                <a:gd name="T72" fmla="*/ 200 w 604"/>
                <a:gd name="T73" fmla="*/ 442 h 546"/>
                <a:gd name="T74" fmla="*/ 208 w 604"/>
                <a:gd name="T75" fmla="*/ 418 h 546"/>
                <a:gd name="T76" fmla="*/ 212 w 604"/>
                <a:gd name="T77" fmla="*/ 406 h 546"/>
                <a:gd name="T78" fmla="*/ 200 w 604"/>
                <a:gd name="T79" fmla="*/ 346 h 546"/>
                <a:gd name="T80" fmla="*/ 208 w 604"/>
                <a:gd name="T81" fmla="*/ 306 h 546"/>
                <a:gd name="T82" fmla="*/ 212 w 604"/>
                <a:gd name="T83" fmla="*/ 286 h 546"/>
                <a:gd name="T84" fmla="*/ 208 w 604"/>
                <a:gd name="T85" fmla="*/ 190 h 546"/>
                <a:gd name="T86" fmla="*/ 164 w 604"/>
                <a:gd name="T87" fmla="*/ 174 h 546"/>
                <a:gd name="T88" fmla="*/ 52 w 604"/>
                <a:gd name="T89" fmla="*/ 130 h 546"/>
                <a:gd name="T90" fmla="*/ 8 w 604"/>
                <a:gd name="T91" fmla="*/ 94 h 546"/>
                <a:gd name="T92" fmla="*/ 0 w 604"/>
                <a:gd name="T93" fmla="*/ 82 h 546"/>
                <a:gd name="T94" fmla="*/ 0 w 604"/>
                <a:gd name="T95" fmla="*/ 38 h 546"/>
                <a:gd name="T96" fmla="*/ 192 w 604"/>
                <a:gd name="T97" fmla="*/ 10 h 54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604"/>
                <a:gd name="T148" fmla="*/ 0 h 546"/>
                <a:gd name="T149" fmla="*/ 604 w 604"/>
                <a:gd name="T150" fmla="*/ 546 h 54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604" h="546">
                  <a:moveTo>
                    <a:pt x="192" y="10"/>
                  </a:moveTo>
                  <a:cubicBezTo>
                    <a:pt x="242" y="0"/>
                    <a:pt x="285" y="14"/>
                    <a:pt x="332" y="26"/>
                  </a:cubicBezTo>
                  <a:cubicBezTo>
                    <a:pt x="377" y="21"/>
                    <a:pt x="414" y="27"/>
                    <a:pt x="460" y="30"/>
                  </a:cubicBezTo>
                  <a:cubicBezTo>
                    <a:pt x="472" y="42"/>
                    <a:pt x="479" y="50"/>
                    <a:pt x="484" y="66"/>
                  </a:cubicBezTo>
                  <a:cubicBezTo>
                    <a:pt x="487" y="113"/>
                    <a:pt x="499" y="152"/>
                    <a:pt x="504" y="198"/>
                  </a:cubicBezTo>
                  <a:cubicBezTo>
                    <a:pt x="507" y="226"/>
                    <a:pt x="507" y="271"/>
                    <a:pt x="520" y="298"/>
                  </a:cubicBezTo>
                  <a:cubicBezTo>
                    <a:pt x="527" y="312"/>
                    <a:pt x="529" y="329"/>
                    <a:pt x="536" y="342"/>
                  </a:cubicBezTo>
                  <a:cubicBezTo>
                    <a:pt x="559" y="383"/>
                    <a:pt x="547" y="351"/>
                    <a:pt x="556" y="378"/>
                  </a:cubicBezTo>
                  <a:cubicBezTo>
                    <a:pt x="548" y="383"/>
                    <a:pt x="524" y="397"/>
                    <a:pt x="524" y="398"/>
                  </a:cubicBezTo>
                  <a:cubicBezTo>
                    <a:pt x="524" y="411"/>
                    <a:pt x="570" y="419"/>
                    <a:pt x="580" y="422"/>
                  </a:cubicBezTo>
                  <a:cubicBezTo>
                    <a:pt x="588" y="424"/>
                    <a:pt x="604" y="430"/>
                    <a:pt x="604" y="430"/>
                  </a:cubicBezTo>
                  <a:cubicBezTo>
                    <a:pt x="587" y="447"/>
                    <a:pt x="575" y="451"/>
                    <a:pt x="552" y="458"/>
                  </a:cubicBezTo>
                  <a:cubicBezTo>
                    <a:pt x="544" y="460"/>
                    <a:pt x="528" y="466"/>
                    <a:pt x="528" y="466"/>
                  </a:cubicBezTo>
                  <a:cubicBezTo>
                    <a:pt x="506" y="462"/>
                    <a:pt x="483" y="463"/>
                    <a:pt x="464" y="450"/>
                  </a:cubicBezTo>
                  <a:cubicBezTo>
                    <a:pt x="452" y="433"/>
                    <a:pt x="456" y="417"/>
                    <a:pt x="436" y="410"/>
                  </a:cubicBezTo>
                  <a:cubicBezTo>
                    <a:pt x="437" y="414"/>
                    <a:pt x="436" y="424"/>
                    <a:pt x="440" y="422"/>
                  </a:cubicBezTo>
                  <a:cubicBezTo>
                    <a:pt x="445" y="420"/>
                    <a:pt x="444" y="411"/>
                    <a:pt x="444" y="406"/>
                  </a:cubicBezTo>
                  <a:cubicBezTo>
                    <a:pt x="444" y="371"/>
                    <a:pt x="440" y="336"/>
                    <a:pt x="432" y="302"/>
                  </a:cubicBezTo>
                  <a:cubicBezTo>
                    <a:pt x="430" y="291"/>
                    <a:pt x="424" y="270"/>
                    <a:pt x="424" y="270"/>
                  </a:cubicBezTo>
                  <a:cubicBezTo>
                    <a:pt x="423" y="245"/>
                    <a:pt x="425" y="219"/>
                    <a:pt x="420" y="194"/>
                  </a:cubicBezTo>
                  <a:cubicBezTo>
                    <a:pt x="419" y="188"/>
                    <a:pt x="411" y="187"/>
                    <a:pt x="408" y="182"/>
                  </a:cubicBezTo>
                  <a:cubicBezTo>
                    <a:pt x="384" y="146"/>
                    <a:pt x="384" y="152"/>
                    <a:pt x="336" y="146"/>
                  </a:cubicBezTo>
                  <a:cubicBezTo>
                    <a:pt x="332" y="164"/>
                    <a:pt x="337" y="172"/>
                    <a:pt x="332" y="190"/>
                  </a:cubicBezTo>
                  <a:cubicBezTo>
                    <a:pt x="330" y="198"/>
                    <a:pt x="324" y="214"/>
                    <a:pt x="324" y="214"/>
                  </a:cubicBezTo>
                  <a:cubicBezTo>
                    <a:pt x="326" y="225"/>
                    <a:pt x="333" y="235"/>
                    <a:pt x="332" y="246"/>
                  </a:cubicBezTo>
                  <a:cubicBezTo>
                    <a:pt x="330" y="279"/>
                    <a:pt x="317" y="313"/>
                    <a:pt x="312" y="346"/>
                  </a:cubicBezTo>
                  <a:cubicBezTo>
                    <a:pt x="315" y="377"/>
                    <a:pt x="314" y="399"/>
                    <a:pt x="308" y="430"/>
                  </a:cubicBezTo>
                  <a:cubicBezTo>
                    <a:pt x="309" y="434"/>
                    <a:pt x="309" y="439"/>
                    <a:pt x="312" y="442"/>
                  </a:cubicBezTo>
                  <a:cubicBezTo>
                    <a:pt x="315" y="446"/>
                    <a:pt x="323" y="445"/>
                    <a:pt x="324" y="450"/>
                  </a:cubicBezTo>
                  <a:cubicBezTo>
                    <a:pt x="325" y="458"/>
                    <a:pt x="316" y="474"/>
                    <a:pt x="316" y="474"/>
                  </a:cubicBezTo>
                  <a:cubicBezTo>
                    <a:pt x="326" y="503"/>
                    <a:pt x="319" y="491"/>
                    <a:pt x="332" y="510"/>
                  </a:cubicBezTo>
                  <a:cubicBezTo>
                    <a:pt x="324" y="541"/>
                    <a:pt x="291" y="537"/>
                    <a:pt x="264" y="546"/>
                  </a:cubicBezTo>
                  <a:cubicBezTo>
                    <a:pt x="244" y="544"/>
                    <a:pt x="213" y="545"/>
                    <a:pt x="212" y="534"/>
                  </a:cubicBezTo>
                  <a:cubicBezTo>
                    <a:pt x="211" y="520"/>
                    <a:pt x="216" y="507"/>
                    <a:pt x="220" y="494"/>
                  </a:cubicBezTo>
                  <a:cubicBezTo>
                    <a:pt x="223" y="486"/>
                    <a:pt x="228" y="470"/>
                    <a:pt x="228" y="470"/>
                  </a:cubicBezTo>
                  <a:cubicBezTo>
                    <a:pt x="227" y="463"/>
                    <a:pt x="229" y="455"/>
                    <a:pt x="224" y="450"/>
                  </a:cubicBezTo>
                  <a:cubicBezTo>
                    <a:pt x="218" y="444"/>
                    <a:pt x="200" y="442"/>
                    <a:pt x="200" y="442"/>
                  </a:cubicBezTo>
                  <a:cubicBezTo>
                    <a:pt x="203" y="434"/>
                    <a:pt x="205" y="426"/>
                    <a:pt x="208" y="418"/>
                  </a:cubicBezTo>
                  <a:cubicBezTo>
                    <a:pt x="209" y="414"/>
                    <a:pt x="212" y="406"/>
                    <a:pt x="212" y="406"/>
                  </a:cubicBezTo>
                  <a:cubicBezTo>
                    <a:pt x="207" y="385"/>
                    <a:pt x="203" y="369"/>
                    <a:pt x="200" y="346"/>
                  </a:cubicBezTo>
                  <a:cubicBezTo>
                    <a:pt x="203" y="333"/>
                    <a:pt x="205" y="319"/>
                    <a:pt x="208" y="306"/>
                  </a:cubicBezTo>
                  <a:cubicBezTo>
                    <a:pt x="209" y="299"/>
                    <a:pt x="212" y="286"/>
                    <a:pt x="212" y="286"/>
                  </a:cubicBezTo>
                  <a:cubicBezTo>
                    <a:pt x="214" y="262"/>
                    <a:pt x="218" y="215"/>
                    <a:pt x="208" y="190"/>
                  </a:cubicBezTo>
                  <a:cubicBezTo>
                    <a:pt x="206" y="184"/>
                    <a:pt x="170" y="176"/>
                    <a:pt x="164" y="174"/>
                  </a:cubicBezTo>
                  <a:cubicBezTo>
                    <a:pt x="136" y="146"/>
                    <a:pt x="90" y="134"/>
                    <a:pt x="52" y="130"/>
                  </a:cubicBezTo>
                  <a:cubicBezTo>
                    <a:pt x="26" y="123"/>
                    <a:pt x="24" y="118"/>
                    <a:pt x="8" y="94"/>
                  </a:cubicBezTo>
                  <a:cubicBezTo>
                    <a:pt x="5" y="90"/>
                    <a:pt x="0" y="82"/>
                    <a:pt x="0" y="82"/>
                  </a:cubicBezTo>
                  <a:cubicBezTo>
                    <a:pt x="5" y="66"/>
                    <a:pt x="0" y="55"/>
                    <a:pt x="0" y="38"/>
                  </a:cubicBezTo>
                  <a:lnTo>
                    <a:pt x="192" y="10"/>
                  </a:lnTo>
                  <a:close/>
                </a:path>
              </a:pathLst>
            </a:custGeom>
            <a:solidFill>
              <a:sysClr val="windowText" lastClr="000000"/>
            </a:solidFill>
            <a:ln w="9525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4" name="Freeform 2824">
              <a:extLst>
                <a:ext uri="{FF2B5EF4-FFF2-40B4-BE49-F238E27FC236}">
                  <a16:creationId xmlns:a16="http://schemas.microsoft.com/office/drawing/2014/main" id="{144D677E-F49B-5534-4BA0-C89DAC96BBA0}"/>
                </a:ext>
              </a:extLst>
            </p:cNvPr>
            <p:cNvSpPr>
              <a:spLocks/>
            </p:cNvSpPr>
            <p:nvPr/>
          </p:nvSpPr>
          <p:spPr bwMode="auto">
            <a:xfrm>
              <a:off x="6855" y="1528"/>
              <a:ext cx="217" cy="243"/>
            </a:xfrm>
            <a:custGeom>
              <a:avLst/>
              <a:gdLst>
                <a:gd name="T0" fmla="*/ 89 w 217"/>
                <a:gd name="T1" fmla="*/ 24 h 243"/>
                <a:gd name="T2" fmla="*/ 113 w 217"/>
                <a:gd name="T3" fmla="*/ 0 h 243"/>
                <a:gd name="T4" fmla="*/ 149 w 217"/>
                <a:gd name="T5" fmla="*/ 12 h 243"/>
                <a:gd name="T6" fmla="*/ 217 w 217"/>
                <a:gd name="T7" fmla="*/ 56 h 243"/>
                <a:gd name="T8" fmla="*/ 213 w 217"/>
                <a:gd name="T9" fmla="*/ 72 h 243"/>
                <a:gd name="T10" fmla="*/ 201 w 217"/>
                <a:gd name="T11" fmla="*/ 80 h 243"/>
                <a:gd name="T12" fmla="*/ 217 w 217"/>
                <a:gd name="T13" fmla="*/ 104 h 243"/>
                <a:gd name="T14" fmla="*/ 169 w 217"/>
                <a:gd name="T15" fmla="*/ 200 h 243"/>
                <a:gd name="T16" fmla="*/ 141 w 217"/>
                <a:gd name="T17" fmla="*/ 228 h 243"/>
                <a:gd name="T18" fmla="*/ 133 w 217"/>
                <a:gd name="T19" fmla="*/ 240 h 243"/>
                <a:gd name="T20" fmla="*/ 69 w 217"/>
                <a:gd name="T21" fmla="*/ 212 h 243"/>
                <a:gd name="T22" fmla="*/ 41 w 217"/>
                <a:gd name="T23" fmla="*/ 160 h 243"/>
                <a:gd name="T24" fmla="*/ 17 w 217"/>
                <a:gd name="T25" fmla="*/ 152 h 243"/>
                <a:gd name="T26" fmla="*/ 21 w 217"/>
                <a:gd name="T27" fmla="*/ 108 h 243"/>
                <a:gd name="T28" fmla="*/ 29 w 217"/>
                <a:gd name="T29" fmla="*/ 96 h 243"/>
                <a:gd name="T30" fmla="*/ 21 w 217"/>
                <a:gd name="T31" fmla="*/ 72 h 243"/>
                <a:gd name="T32" fmla="*/ 49 w 217"/>
                <a:gd name="T33" fmla="*/ 32 h 243"/>
                <a:gd name="T34" fmla="*/ 89 w 217"/>
                <a:gd name="T35" fmla="*/ 24 h 24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17"/>
                <a:gd name="T55" fmla="*/ 0 h 243"/>
                <a:gd name="T56" fmla="*/ 217 w 217"/>
                <a:gd name="T57" fmla="*/ 243 h 24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17" h="243">
                  <a:moveTo>
                    <a:pt x="89" y="24"/>
                  </a:moveTo>
                  <a:cubicBezTo>
                    <a:pt x="82" y="4"/>
                    <a:pt x="96" y="6"/>
                    <a:pt x="113" y="0"/>
                  </a:cubicBezTo>
                  <a:cubicBezTo>
                    <a:pt x="138" y="8"/>
                    <a:pt x="120" y="19"/>
                    <a:pt x="149" y="12"/>
                  </a:cubicBezTo>
                  <a:cubicBezTo>
                    <a:pt x="181" y="34"/>
                    <a:pt x="191" y="17"/>
                    <a:pt x="217" y="56"/>
                  </a:cubicBezTo>
                  <a:cubicBezTo>
                    <a:pt x="216" y="61"/>
                    <a:pt x="216" y="67"/>
                    <a:pt x="213" y="72"/>
                  </a:cubicBezTo>
                  <a:cubicBezTo>
                    <a:pt x="210" y="76"/>
                    <a:pt x="200" y="75"/>
                    <a:pt x="201" y="80"/>
                  </a:cubicBezTo>
                  <a:cubicBezTo>
                    <a:pt x="202" y="90"/>
                    <a:pt x="217" y="104"/>
                    <a:pt x="217" y="104"/>
                  </a:cubicBezTo>
                  <a:cubicBezTo>
                    <a:pt x="187" y="124"/>
                    <a:pt x="179" y="167"/>
                    <a:pt x="169" y="200"/>
                  </a:cubicBezTo>
                  <a:cubicBezTo>
                    <a:pt x="165" y="213"/>
                    <a:pt x="141" y="228"/>
                    <a:pt x="141" y="228"/>
                  </a:cubicBezTo>
                  <a:cubicBezTo>
                    <a:pt x="138" y="232"/>
                    <a:pt x="138" y="238"/>
                    <a:pt x="133" y="240"/>
                  </a:cubicBezTo>
                  <a:cubicBezTo>
                    <a:pt x="123" y="243"/>
                    <a:pt x="78" y="218"/>
                    <a:pt x="69" y="212"/>
                  </a:cubicBezTo>
                  <a:cubicBezTo>
                    <a:pt x="61" y="200"/>
                    <a:pt x="53" y="168"/>
                    <a:pt x="41" y="160"/>
                  </a:cubicBezTo>
                  <a:cubicBezTo>
                    <a:pt x="34" y="156"/>
                    <a:pt x="17" y="152"/>
                    <a:pt x="17" y="152"/>
                  </a:cubicBezTo>
                  <a:cubicBezTo>
                    <a:pt x="4" y="133"/>
                    <a:pt x="0" y="122"/>
                    <a:pt x="21" y="108"/>
                  </a:cubicBezTo>
                  <a:cubicBezTo>
                    <a:pt x="24" y="104"/>
                    <a:pt x="29" y="101"/>
                    <a:pt x="29" y="96"/>
                  </a:cubicBezTo>
                  <a:cubicBezTo>
                    <a:pt x="29" y="88"/>
                    <a:pt x="21" y="72"/>
                    <a:pt x="21" y="72"/>
                  </a:cubicBezTo>
                  <a:cubicBezTo>
                    <a:pt x="28" y="51"/>
                    <a:pt x="28" y="39"/>
                    <a:pt x="49" y="32"/>
                  </a:cubicBezTo>
                  <a:cubicBezTo>
                    <a:pt x="57" y="9"/>
                    <a:pt x="70" y="18"/>
                    <a:pt x="89" y="24"/>
                  </a:cubicBezTo>
                  <a:close/>
                </a:path>
              </a:pathLst>
            </a:custGeom>
            <a:solidFill>
              <a:sysClr val="windowText" lastClr="000000"/>
            </a:solidFill>
            <a:ln w="9525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5" name="Freeform 2825">
              <a:extLst>
                <a:ext uri="{FF2B5EF4-FFF2-40B4-BE49-F238E27FC236}">
                  <a16:creationId xmlns:a16="http://schemas.microsoft.com/office/drawing/2014/main" id="{B2BDA48A-D9B4-E21F-2159-26EB8FF25093}"/>
                </a:ext>
              </a:extLst>
            </p:cNvPr>
            <p:cNvSpPr>
              <a:spLocks/>
            </p:cNvSpPr>
            <p:nvPr/>
          </p:nvSpPr>
          <p:spPr bwMode="auto">
            <a:xfrm>
              <a:off x="6777" y="1680"/>
              <a:ext cx="351" cy="468"/>
            </a:xfrm>
            <a:custGeom>
              <a:avLst/>
              <a:gdLst>
                <a:gd name="T0" fmla="*/ 131 w 351"/>
                <a:gd name="T1" fmla="*/ 0 h 468"/>
                <a:gd name="T2" fmla="*/ 115 w 351"/>
                <a:gd name="T3" fmla="*/ 32 h 468"/>
                <a:gd name="T4" fmla="*/ 99 w 351"/>
                <a:gd name="T5" fmla="*/ 56 h 468"/>
                <a:gd name="T6" fmla="*/ 47 w 351"/>
                <a:gd name="T7" fmla="*/ 120 h 468"/>
                <a:gd name="T8" fmla="*/ 19 w 351"/>
                <a:gd name="T9" fmla="*/ 156 h 468"/>
                <a:gd name="T10" fmla="*/ 11 w 351"/>
                <a:gd name="T11" fmla="*/ 196 h 468"/>
                <a:gd name="T12" fmla="*/ 23 w 351"/>
                <a:gd name="T13" fmla="*/ 376 h 468"/>
                <a:gd name="T14" fmla="*/ 83 w 351"/>
                <a:gd name="T15" fmla="*/ 424 h 468"/>
                <a:gd name="T16" fmla="*/ 123 w 351"/>
                <a:gd name="T17" fmla="*/ 460 h 468"/>
                <a:gd name="T18" fmla="*/ 155 w 351"/>
                <a:gd name="T19" fmla="*/ 468 h 468"/>
                <a:gd name="T20" fmla="*/ 315 w 351"/>
                <a:gd name="T21" fmla="*/ 428 h 468"/>
                <a:gd name="T22" fmla="*/ 343 w 351"/>
                <a:gd name="T23" fmla="*/ 396 h 468"/>
                <a:gd name="T24" fmla="*/ 339 w 351"/>
                <a:gd name="T25" fmla="*/ 356 h 468"/>
                <a:gd name="T26" fmla="*/ 327 w 351"/>
                <a:gd name="T27" fmla="*/ 352 h 468"/>
                <a:gd name="T28" fmla="*/ 303 w 351"/>
                <a:gd name="T29" fmla="*/ 300 h 468"/>
                <a:gd name="T30" fmla="*/ 323 w 351"/>
                <a:gd name="T31" fmla="*/ 264 h 468"/>
                <a:gd name="T32" fmla="*/ 343 w 351"/>
                <a:gd name="T33" fmla="*/ 160 h 468"/>
                <a:gd name="T34" fmla="*/ 291 w 351"/>
                <a:gd name="T35" fmla="*/ 84 h 468"/>
                <a:gd name="T36" fmla="*/ 239 w 351"/>
                <a:gd name="T37" fmla="*/ 60 h 468"/>
                <a:gd name="T38" fmla="*/ 131 w 351"/>
                <a:gd name="T39" fmla="*/ 0 h 468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351"/>
                <a:gd name="T61" fmla="*/ 0 h 468"/>
                <a:gd name="T62" fmla="*/ 351 w 351"/>
                <a:gd name="T63" fmla="*/ 468 h 468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351" h="468">
                  <a:moveTo>
                    <a:pt x="131" y="0"/>
                  </a:moveTo>
                  <a:cubicBezTo>
                    <a:pt x="126" y="11"/>
                    <a:pt x="122" y="22"/>
                    <a:pt x="115" y="32"/>
                  </a:cubicBezTo>
                  <a:cubicBezTo>
                    <a:pt x="110" y="40"/>
                    <a:pt x="99" y="56"/>
                    <a:pt x="99" y="56"/>
                  </a:cubicBezTo>
                  <a:cubicBezTo>
                    <a:pt x="92" y="84"/>
                    <a:pt x="76" y="110"/>
                    <a:pt x="47" y="120"/>
                  </a:cubicBezTo>
                  <a:cubicBezTo>
                    <a:pt x="20" y="147"/>
                    <a:pt x="27" y="133"/>
                    <a:pt x="19" y="156"/>
                  </a:cubicBezTo>
                  <a:cubicBezTo>
                    <a:pt x="25" y="173"/>
                    <a:pt x="16" y="180"/>
                    <a:pt x="11" y="196"/>
                  </a:cubicBezTo>
                  <a:cubicBezTo>
                    <a:pt x="7" y="272"/>
                    <a:pt x="0" y="306"/>
                    <a:pt x="23" y="376"/>
                  </a:cubicBezTo>
                  <a:cubicBezTo>
                    <a:pt x="32" y="403"/>
                    <a:pt x="63" y="410"/>
                    <a:pt x="83" y="424"/>
                  </a:cubicBezTo>
                  <a:cubicBezTo>
                    <a:pt x="98" y="434"/>
                    <a:pt x="123" y="460"/>
                    <a:pt x="123" y="460"/>
                  </a:cubicBezTo>
                  <a:cubicBezTo>
                    <a:pt x="146" y="452"/>
                    <a:pt x="148" y="441"/>
                    <a:pt x="155" y="468"/>
                  </a:cubicBezTo>
                  <a:cubicBezTo>
                    <a:pt x="209" y="455"/>
                    <a:pt x="261" y="441"/>
                    <a:pt x="315" y="428"/>
                  </a:cubicBezTo>
                  <a:cubicBezTo>
                    <a:pt x="351" y="406"/>
                    <a:pt x="351" y="420"/>
                    <a:pt x="343" y="396"/>
                  </a:cubicBezTo>
                  <a:cubicBezTo>
                    <a:pt x="342" y="383"/>
                    <a:pt x="344" y="369"/>
                    <a:pt x="339" y="356"/>
                  </a:cubicBezTo>
                  <a:cubicBezTo>
                    <a:pt x="338" y="352"/>
                    <a:pt x="330" y="355"/>
                    <a:pt x="327" y="352"/>
                  </a:cubicBezTo>
                  <a:cubicBezTo>
                    <a:pt x="322" y="347"/>
                    <a:pt x="306" y="309"/>
                    <a:pt x="303" y="300"/>
                  </a:cubicBezTo>
                  <a:cubicBezTo>
                    <a:pt x="311" y="288"/>
                    <a:pt x="315" y="276"/>
                    <a:pt x="323" y="264"/>
                  </a:cubicBezTo>
                  <a:cubicBezTo>
                    <a:pt x="318" y="214"/>
                    <a:pt x="328" y="205"/>
                    <a:pt x="343" y="160"/>
                  </a:cubicBezTo>
                  <a:cubicBezTo>
                    <a:pt x="337" y="105"/>
                    <a:pt x="342" y="97"/>
                    <a:pt x="291" y="84"/>
                  </a:cubicBezTo>
                  <a:cubicBezTo>
                    <a:pt x="285" y="80"/>
                    <a:pt x="247" y="60"/>
                    <a:pt x="239" y="60"/>
                  </a:cubicBezTo>
                  <a:lnTo>
                    <a:pt x="131" y="0"/>
                  </a:lnTo>
                  <a:close/>
                </a:path>
              </a:pathLst>
            </a:custGeom>
            <a:solidFill>
              <a:sysClr val="windowText" lastClr="000000"/>
            </a:solidFill>
            <a:ln w="9525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</p:grpSp>
      <p:sp>
        <p:nvSpPr>
          <p:cNvPr id="16" name="角丸四角形 15">
            <a:extLst>
              <a:ext uri="{FF2B5EF4-FFF2-40B4-BE49-F238E27FC236}">
                <a16:creationId xmlns:a16="http://schemas.microsoft.com/office/drawing/2014/main" id="{7D051E8F-7E69-9EA4-6032-FB3EBF1EAB95}"/>
              </a:ext>
            </a:extLst>
          </p:cNvPr>
          <p:cNvSpPr/>
          <p:nvPr/>
        </p:nvSpPr>
        <p:spPr>
          <a:xfrm>
            <a:off x="4506927" y="4736887"/>
            <a:ext cx="1596071" cy="852079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 w="76200" cap="flat" cmpd="sng" algn="ctr">
            <a:solidFill>
              <a:schemeClr val="tx2">
                <a:lumMod val="50000"/>
              </a:scheme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1" i="1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cxnSp>
        <p:nvCxnSpPr>
          <p:cNvPr id="18" name="直線矢印コネクタ 17">
            <a:extLst>
              <a:ext uri="{FF2B5EF4-FFF2-40B4-BE49-F238E27FC236}">
                <a16:creationId xmlns:a16="http://schemas.microsoft.com/office/drawing/2014/main" id="{34BF1ACA-916A-3876-A7B2-8E582D2F0FF8}"/>
              </a:ext>
            </a:extLst>
          </p:cNvPr>
          <p:cNvCxnSpPr>
            <a:cxnSpLocks/>
          </p:cNvCxnSpPr>
          <p:nvPr/>
        </p:nvCxnSpPr>
        <p:spPr>
          <a:xfrm flipH="1" flipV="1">
            <a:off x="6121563" y="5176498"/>
            <a:ext cx="1612204" cy="8612"/>
          </a:xfrm>
          <a:prstGeom prst="straightConnector1">
            <a:avLst/>
          </a:prstGeom>
          <a:noFill/>
          <a:ln w="47625" cap="flat" cmpd="sng" algn="ctr">
            <a:solidFill>
              <a:srgbClr val="FF0000"/>
            </a:solidFill>
            <a:prstDash val="sysDash"/>
            <a:miter lim="800000"/>
            <a:tailEnd type="triangle"/>
          </a:ln>
          <a:effectLst/>
        </p:spPr>
      </p:cxnSp>
      <p:sp>
        <p:nvSpPr>
          <p:cNvPr id="22" name="角丸四角形 24">
            <a:extLst>
              <a:ext uri="{FF2B5EF4-FFF2-40B4-BE49-F238E27FC236}">
                <a16:creationId xmlns:a16="http://schemas.microsoft.com/office/drawing/2014/main" id="{47680F2E-FB71-E1D1-1E5E-B1F4B7E98F8B}"/>
              </a:ext>
            </a:extLst>
          </p:cNvPr>
          <p:cNvSpPr/>
          <p:nvPr/>
        </p:nvSpPr>
        <p:spPr>
          <a:xfrm flipV="1">
            <a:off x="4506928" y="5721688"/>
            <a:ext cx="1610344" cy="658879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254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900" b="1" i="1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pic>
        <p:nvPicPr>
          <p:cNvPr id="23" name="Picture 11">
            <a:extLst>
              <a:ext uri="{FF2B5EF4-FFF2-40B4-BE49-F238E27FC236}">
                <a16:creationId xmlns:a16="http://schemas.microsoft.com/office/drawing/2014/main" id="{B68364D5-C1A3-31FA-A0A5-D4759482AB49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duotone>
              <a:srgbClr val="ED7D31">
                <a:shade val="45000"/>
                <a:satMod val="135000"/>
              </a:srgbClr>
              <a:prstClr val="white"/>
            </a:duotone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817" y="5914280"/>
            <a:ext cx="658812" cy="302400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テキスト ボックス 30">
            <a:extLst>
              <a:ext uri="{FF2B5EF4-FFF2-40B4-BE49-F238E27FC236}">
                <a16:creationId xmlns:a16="http://schemas.microsoft.com/office/drawing/2014/main" id="{B48AD952-B182-D92C-BE85-8A85C5ED2BB2}"/>
              </a:ext>
            </a:extLst>
          </p:cNvPr>
          <p:cNvSpPr txBox="1"/>
          <p:nvPr/>
        </p:nvSpPr>
        <p:spPr>
          <a:xfrm>
            <a:off x="5458116" y="5859548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altLang="ja-JP" sz="2000" dirty="0">
                <a:solidFill>
                  <a:prstClr val="black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key</a:t>
            </a:r>
            <a:endParaRPr lang="ja-JP" altLang="en-US" sz="2000">
              <a:solidFill>
                <a:prstClr val="black"/>
              </a:solidFill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20" name="テキスト ボックス 22">
            <a:extLst>
              <a:ext uri="{FF2B5EF4-FFF2-40B4-BE49-F238E27FC236}">
                <a16:creationId xmlns:a16="http://schemas.microsoft.com/office/drawing/2014/main" id="{80B564AA-1469-3501-50D0-5474DC167B33}"/>
              </a:ext>
            </a:extLst>
          </p:cNvPr>
          <p:cNvSpPr txBox="1"/>
          <p:nvPr/>
        </p:nvSpPr>
        <p:spPr>
          <a:xfrm>
            <a:off x="3713860" y="5868029"/>
            <a:ext cx="7280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US" altLang="ja-JP" sz="2000" dirty="0">
                <a:solidFill>
                  <a:prstClr val="black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CPU</a:t>
            </a:r>
            <a:endParaRPr lang="ja-JP" altLang="en-US" sz="2000">
              <a:solidFill>
                <a:prstClr val="black"/>
              </a:solidFill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E34396-5B49-009D-9A14-4F0D5D406C2F}"/>
              </a:ext>
            </a:extLst>
          </p:cNvPr>
          <p:cNvSpPr txBox="1"/>
          <p:nvPr/>
        </p:nvSpPr>
        <p:spPr>
          <a:xfrm>
            <a:off x="6721243" y="5185110"/>
            <a:ext cx="4347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sz="3200" b="1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356099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loud 22">
            <a:extLst>
              <a:ext uri="{FF2B5EF4-FFF2-40B4-BE49-F238E27FC236}">
                <a16:creationId xmlns:a16="http://schemas.microsoft.com/office/drawing/2014/main" id="{EDFBFA69-943F-713A-9E7C-D6871EDCD52C}"/>
              </a:ext>
            </a:extLst>
          </p:cNvPr>
          <p:cNvSpPr/>
          <p:nvPr/>
        </p:nvSpPr>
        <p:spPr>
          <a:xfrm>
            <a:off x="2712205" y="5597945"/>
            <a:ext cx="6571276" cy="1031251"/>
          </a:xfrm>
          <a:prstGeom prst="cloud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98006BC-176D-0BA0-2B77-A3A8DA840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altLang="ja-JP" dirty="0"/>
              <a:t>Intrusion Detection Systems (IDS)</a:t>
            </a:r>
            <a:endParaRPr lang="en-JP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73279A-24E1-F252-361A-E018A305D5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Confidential VMs are not protected from intruders</a:t>
            </a:r>
          </a:p>
          <a:p>
            <a:pPr lvl="1"/>
            <a:r>
              <a:rPr lang="en-US" altLang="ja-JP" dirty="0"/>
              <a:t>Effective only against attacks from the outside of VMs (insiders)</a:t>
            </a:r>
          </a:p>
          <a:p>
            <a:pPr lvl="1"/>
            <a:r>
              <a:rPr lang="en-US" altLang="ja-JP" dirty="0"/>
              <a:t>Decrypt data when intruders access memory inside VMs</a:t>
            </a:r>
          </a:p>
          <a:p>
            <a:r>
              <a:rPr lang="en-US" altLang="ja-JP" dirty="0"/>
              <a:t>Still need to detect attacks inside VMs using IDS</a:t>
            </a:r>
          </a:p>
          <a:p>
            <a:pPr lvl="1"/>
            <a:r>
              <a:rPr lang="en-JP" dirty="0"/>
              <a:t>Host-based IDS monitors the system states in VMs</a:t>
            </a:r>
          </a:p>
          <a:p>
            <a:pPr lvl="1"/>
            <a:r>
              <a:rPr lang="en-JP" dirty="0"/>
              <a:t>Intruders in VMs can disable IDS easily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12592A-8935-9A8D-5127-029DA1332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5" name="角丸四角形 38">
            <a:extLst>
              <a:ext uri="{FF2B5EF4-FFF2-40B4-BE49-F238E27FC236}">
                <a16:creationId xmlns:a16="http://schemas.microsoft.com/office/drawing/2014/main" id="{5785E7F2-901E-9AB2-2FE3-F50883F9FBA3}"/>
              </a:ext>
            </a:extLst>
          </p:cNvPr>
          <p:cNvSpPr/>
          <p:nvPr/>
        </p:nvSpPr>
        <p:spPr>
          <a:xfrm>
            <a:off x="3704094" y="4760372"/>
            <a:ext cx="4664991" cy="164373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 w="76200" cap="flat" cmpd="sng" algn="ctr">
            <a:solidFill>
              <a:schemeClr val="tx2">
                <a:lumMod val="50000"/>
              </a:scheme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1" i="1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  <a:cs typeface="+mn-cs"/>
            </a:endParaRPr>
          </a:p>
        </p:txBody>
      </p:sp>
      <p:sp>
        <p:nvSpPr>
          <p:cNvPr id="6" name="テキスト ボックス 28">
            <a:extLst>
              <a:ext uri="{FF2B5EF4-FFF2-40B4-BE49-F238E27FC236}">
                <a16:creationId xmlns:a16="http://schemas.microsoft.com/office/drawing/2014/main" id="{8CA86F90-0133-A578-03A2-32CC2F8CB46C}"/>
              </a:ext>
            </a:extLst>
          </p:cNvPr>
          <p:cNvSpPr txBox="1"/>
          <p:nvPr/>
        </p:nvSpPr>
        <p:spPr>
          <a:xfrm>
            <a:off x="4591202" y="4972746"/>
            <a:ext cx="852551" cy="400110"/>
          </a:xfrm>
          <a:prstGeom prst="rect">
            <a:avLst/>
          </a:prstGeom>
          <a:solidFill>
            <a:srgbClr val="FFC000"/>
          </a:solidFill>
          <a:ln w="25400">
            <a:solidFill>
              <a:sysClr val="windowText" lastClr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00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IDS</a:t>
            </a:r>
            <a:endParaRPr kumimoji="0" lang="ja-JP" altLang="en-US" sz="200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63937D1-9948-3233-70D5-50DD712DA42B}"/>
              </a:ext>
            </a:extLst>
          </p:cNvPr>
          <p:cNvSpPr/>
          <p:nvPr/>
        </p:nvSpPr>
        <p:spPr>
          <a:xfrm>
            <a:off x="4395406" y="5773966"/>
            <a:ext cx="1244142" cy="436226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sz="2000" dirty="0">
                <a:solidFill>
                  <a:schemeClr val="bg1"/>
                </a:solidFill>
              </a:rPr>
              <a:t>system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97FF5C23-9BA3-29CF-487B-8FE9FA4E0268}"/>
              </a:ext>
            </a:extLst>
          </p:cNvPr>
          <p:cNvCxnSpPr>
            <a:cxnSpLocks/>
            <a:stCxn id="7" idx="0"/>
            <a:endCxn id="6" idx="2"/>
          </p:cNvCxnSpPr>
          <p:nvPr/>
        </p:nvCxnSpPr>
        <p:spPr>
          <a:xfrm flipV="1">
            <a:off x="5017477" y="5372856"/>
            <a:ext cx="1" cy="401110"/>
          </a:xfrm>
          <a:prstGeom prst="straightConnector1">
            <a:avLst/>
          </a:prstGeom>
          <a:ln w="28575" cmpd="sng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253D0747-D62B-B97E-B757-7E859D298D98}"/>
              </a:ext>
            </a:extLst>
          </p:cNvPr>
          <p:cNvSpPr txBox="1"/>
          <p:nvPr/>
        </p:nvSpPr>
        <p:spPr>
          <a:xfrm>
            <a:off x="5751895" y="4300683"/>
            <a:ext cx="5693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sz="2000" dirty="0"/>
              <a:t>VM</a:t>
            </a:r>
          </a:p>
        </p:txBody>
      </p:sp>
      <p:cxnSp>
        <p:nvCxnSpPr>
          <p:cNvPr id="17" name="直線矢印コネクタ 40">
            <a:extLst>
              <a:ext uri="{FF2B5EF4-FFF2-40B4-BE49-F238E27FC236}">
                <a16:creationId xmlns:a16="http://schemas.microsoft.com/office/drawing/2014/main" id="{C331F423-C8FC-7D2B-3687-88722E7A65C7}"/>
              </a:ext>
            </a:extLst>
          </p:cNvPr>
          <p:cNvCxnSpPr>
            <a:cxnSpLocks/>
            <a:endCxn id="7" idx="3"/>
          </p:cNvCxnSpPr>
          <p:nvPr/>
        </p:nvCxnSpPr>
        <p:spPr>
          <a:xfrm flipH="1">
            <a:off x="5639548" y="5992079"/>
            <a:ext cx="1273536" cy="0"/>
          </a:xfrm>
          <a:prstGeom prst="straightConnector1">
            <a:avLst/>
          </a:prstGeom>
          <a:noFill/>
          <a:ln w="47625" cap="flat" cmpd="sng" algn="ctr">
            <a:solidFill>
              <a:srgbClr val="FF0000"/>
            </a:solidFill>
            <a:prstDash val="solid"/>
            <a:miter lim="800000"/>
            <a:tailEnd type="triangle"/>
          </a:ln>
          <a:effectLst/>
        </p:spPr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8156E45E-492A-3D7A-E181-72BD94A68EA1}"/>
              </a:ext>
            </a:extLst>
          </p:cNvPr>
          <p:cNvSpPr txBox="1"/>
          <p:nvPr/>
        </p:nvSpPr>
        <p:spPr>
          <a:xfrm>
            <a:off x="3959755" y="5344252"/>
            <a:ext cx="10390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sz="2000" dirty="0"/>
              <a:t>monitor</a:t>
            </a:r>
          </a:p>
        </p:txBody>
      </p:sp>
      <p:pic>
        <p:nvPicPr>
          <p:cNvPr id="10" name="図 19">
            <a:extLst>
              <a:ext uri="{FF2B5EF4-FFF2-40B4-BE49-F238E27FC236}">
                <a16:creationId xmlns:a16="http://schemas.microsoft.com/office/drawing/2014/main" id="{EE5F8397-5530-ACDE-3609-3C7E17C832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9732" y="5436483"/>
            <a:ext cx="789675" cy="78967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1F1E1164-1239-5C9F-2F4F-0B8F76196BCE}"/>
              </a:ext>
            </a:extLst>
          </p:cNvPr>
          <p:cNvSpPr txBox="1"/>
          <p:nvPr/>
        </p:nvSpPr>
        <p:spPr>
          <a:xfrm>
            <a:off x="6913084" y="4990636"/>
            <a:ext cx="10534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JP" sz="2000" dirty="0"/>
              <a:t>intruder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FF046F6-8F1B-2085-A06A-3D75563796F8}"/>
              </a:ext>
            </a:extLst>
          </p:cNvPr>
          <p:cNvSpPr txBox="1"/>
          <p:nvPr/>
        </p:nvSpPr>
        <p:spPr>
          <a:xfrm>
            <a:off x="5903860" y="5544307"/>
            <a:ext cx="10534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JP" sz="2000" dirty="0"/>
              <a:t>attack</a:t>
            </a:r>
          </a:p>
        </p:txBody>
      </p:sp>
    </p:spTree>
    <p:extLst>
      <p:ext uri="{BB962C8B-B14F-4D97-AF65-F5344CB8AC3E}">
        <p14:creationId xmlns:p14="http://schemas.microsoft.com/office/powerpoint/2010/main" val="730728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D3500-D80E-6E18-9368-E5E9DFACA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IDS Offloading </a:t>
            </a:r>
            <a:r>
              <a:rPr lang="en-US" altLang="ja-JP" sz="2800" dirty="0"/>
              <a:t>[Garfinkel+, NDSS'03]</a:t>
            </a:r>
            <a:endParaRPr lang="en-JP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F4568D-32CD-3D33-91C7-DDD66A790B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Enable IDS to run outside VMs securely</a:t>
            </a:r>
          </a:p>
          <a:p>
            <a:pPr lvl="1"/>
            <a:r>
              <a:rPr lang="en-US" altLang="ja-JP" dirty="0"/>
              <a:t>Intruders in VMs cannot attack offloaded IDS</a:t>
            </a:r>
          </a:p>
          <a:p>
            <a:pPr lvl="1"/>
            <a:r>
              <a:rPr lang="en-US" altLang="ja-JP" dirty="0"/>
              <a:t>Thanks to strong isolation by VMs</a:t>
            </a:r>
          </a:p>
          <a:p>
            <a:r>
              <a:rPr lang="en-US" altLang="ja-JP" dirty="0"/>
              <a:t>Offloaded IDS monitors the systems outside VMs</a:t>
            </a:r>
          </a:p>
          <a:p>
            <a:pPr lvl="1"/>
            <a:r>
              <a:rPr lang="en-US" altLang="ja-JP" dirty="0"/>
              <a:t>Cannot access the system internals as before IDS offloading</a:t>
            </a:r>
          </a:p>
          <a:p>
            <a:pPr lvl="1"/>
            <a:r>
              <a:rPr lang="en-US" altLang="ja-JP" dirty="0"/>
              <a:t>Analyze OS data in the memory of </a:t>
            </a:r>
            <a:r>
              <a:rPr lang="en-US" altLang="ja-JP" dirty="0" err="1"/>
              <a:t>VMs</a:t>
            </a:r>
            <a:r>
              <a:rPr lang="en-US" altLang="ja-JP" dirty="0"/>
              <a:t> with </a:t>
            </a:r>
            <a:r>
              <a:rPr lang="en-US" altLang="ja-JP" dirty="0" err="1"/>
              <a:t>VM</a:t>
            </a:r>
            <a:r>
              <a:rPr lang="en-US" altLang="ja-JP" dirty="0"/>
              <a:t> introspection (</a:t>
            </a:r>
            <a:r>
              <a:rPr lang="en-US" altLang="ja-JP" dirty="0" err="1"/>
              <a:t>VMI</a:t>
            </a:r>
            <a:r>
              <a:rPr lang="en-US" altLang="ja-JP" dirty="0"/>
              <a:t>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43BCAE-E1D8-E6EB-7D19-33F85E128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F6EEFD3-97FC-D8B5-1939-861FEBBAF1FE}"/>
              </a:ext>
            </a:extLst>
          </p:cNvPr>
          <p:cNvSpPr txBox="1"/>
          <p:nvPr/>
        </p:nvSpPr>
        <p:spPr>
          <a:xfrm>
            <a:off x="4186157" y="4729827"/>
            <a:ext cx="9494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sz="2000" dirty="0">
                <a:solidFill>
                  <a:schemeClr val="tx2"/>
                </a:solidFill>
              </a:rPr>
              <a:t>offload</a:t>
            </a:r>
          </a:p>
        </p:txBody>
      </p:sp>
      <p:sp>
        <p:nvSpPr>
          <p:cNvPr id="8" name="Cloud 7">
            <a:extLst>
              <a:ext uri="{FF2B5EF4-FFF2-40B4-BE49-F238E27FC236}">
                <a16:creationId xmlns:a16="http://schemas.microsoft.com/office/drawing/2014/main" id="{BFA0AC2E-269B-973E-7D60-E1AEDA42D4AD}"/>
              </a:ext>
            </a:extLst>
          </p:cNvPr>
          <p:cNvSpPr/>
          <p:nvPr/>
        </p:nvSpPr>
        <p:spPr>
          <a:xfrm>
            <a:off x="2326817" y="5329991"/>
            <a:ext cx="7040467" cy="1231298"/>
          </a:xfrm>
          <a:prstGeom prst="cloud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12" name="角丸四角形 38">
            <a:extLst>
              <a:ext uri="{FF2B5EF4-FFF2-40B4-BE49-F238E27FC236}">
                <a16:creationId xmlns:a16="http://schemas.microsoft.com/office/drawing/2014/main" id="{D5B34B0A-41A3-0594-D454-CBB1F15555B2}"/>
              </a:ext>
            </a:extLst>
          </p:cNvPr>
          <p:cNvSpPr/>
          <p:nvPr/>
        </p:nvSpPr>
        <p:spPr>
          <a:xfrm>
            <a:off x="5408107" y="4678592"/>
            <a:ext cx="3076674" cy="160176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1" i="1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F70BF4D-C0B9-23E5-6130-8BDC677D5919}"/>
              </a:ext>
            </a:extLst>
          </p:cNvPr>
          <p:cNvSpPr/>
          <p:nvPr/>
        </p:nvSpPr>
        <p:spPr>
          <a:xfrm>
            <a:off x="5789430" y="5581283"/>
            <a:ext cx="1244142" cy="436226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sz="2000" dirty="0">
                <a:solidFill>
                  <a:schemeClr val="bg1"/>
                </a:solidFill>
              </a:rPr>
              <a:t>system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3D4A7B9A-D845-CFF6-A074-0A1B2600C694}"/>
              </a:ext>
            </a:extLst>
          </p:cNvPr>
          <p:cNvCxnSpPr>
            <a:cxnSpLocks/>
            <a:stCxn id="21" idx="3"/>
            <a:endCxn id="17" idx="1"/>
          </p:cNvCxnSpPr>
          <p:nvPr/>
        </p:nvCxnSpPr>
        <p:spPr>
          <a:xfrm flipV="1">
            <a:off x="4209257" y="5799396"/>
            <a:ext cx="1580173" cy="103864"/>
          </a:xfrm>
          <a:prstGeom prst="straightConnector1">
            <a:avLst/>
          </a:prstGeom>
          <a:ln w="38100" cmpd="sng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テキスト ボックス 28">
            <a:extLst>
              <a:ext uri="{FF2B5EF4-FFF2-40B4-BE49-F238E27FC236}">
                <a16:creationId xmlns:a16="http://schemas.microsoft.com/office/drawing/2014/main" id="{8F75F3F1-8934-02C7-4C8E-FF191E7C817D}"/>
              </a:ext>
            </a:extLst>
          </p:cNvPr>
          <p:cNvSpPr txBox="1"/>
          <p:nvPr/>
        </p:nvSpPr>
        <p:spPr>
          <a:xfrm>
            <a:off x="3356706" y="5703205"/>
            <a:ext cx="852551" cy="400110"/>
          </a:xfrm>
          <a:prstGeom prst="rect">
            <a:avLst/>
          </a:prstGeom>
          <a:solidFill>
            <a:srgbClr val="FFC000"/>
          </a:solidFill>
          <a:ln w="25400">
            <a:solidFill>
              <a:sysClr val="windowText" lastClr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00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IDS</a:t>
            </a:r>
            <a:endParaRPr kumimoji="0" lang="ja-JP" altLang="en-US" sz="200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22" name="テキスト ボックス 28">
            <a:extLst>
              <a:ext uri="{FF2B5EF4-FFF2-40B4-BE49-F238E27FC236}">
                <a16:creationId xmlns:a16="http://schemas.microsoft.com/office/drawing/2014/main" id="{E484DDF0-75A8-1D15-F848-B48A78F0D432}"/>
              </a:ext>
            </a:extLst>
          </p:cNvPr>
          <p:cNvSpPr txBox="1"/>
          <p:nvPr/>
        </p:nvSpPr>
        <p:spPr>
          <a:xfrm>
            <a:off x="5953025" y="4959521"/>
            <a:ext cx="852551" cy="400110"/>
          </a:xfrm>
          <a:prstGeom prst="rect">
            <a:avLst/>
          </a:prstGeom>
          <a:solidFill>
            <a:sysClr val="window" lastClr="FFFFFF"/>
          </a:solidFill>
          <a:ln w="25400">
            <a:solidFill>
              <a:sysClr val="windowText" lastClr="000000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00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cxnSp>
        <p:nvCxnSpPr>
          <p:cNvPr id="14" name="Elbow Connector 13">
            <a:extLst>
              <a:ext uri="{FF2B5EF4-FFF2-40B4-BE49-F238E27FC236}">
                <a16:creationId xmlns:a16="http://schemas.microsoft.com/office/drawing/2014/main" id="{8AEBFF97-5CAB-347B-A778-4976D4523266}"/>
              </a:ext>
            </a:extLst>
          </p:cNvPr>
          <p:cNvCxnSpPr>
            <a:cxnSpLocks/>
            <a:stCxn id="22" idx="1"/>
            <a:endCxn id="21" idx="0"/>
          </p:cNvCxnSpPr>
          <p:nvPr/>
        </p:nvCxnSpPr>
        <p:spPr>
          <a:xfrm rot="10800000" flipV="1">
            <a:off x="3782983" y="5159575"/>
            <a:ext cx="2170043" cy="543629"/>
          </a:xfrm>
          <a:prstGeom prst="bentConnector2">
            <a:avLst/>
          </a:prstGeom>
          <a:ln w="38100" cmpd="sng">
            <a:solidFill>
              <a:schemeClr val="tx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4D814054-5ACF-684D-BBF3-EBBA5A314AE1}"/>
              </a:ext>
            </a:extLst>
          </p:cNvPr>
          <p:cNvSpPr txBox="1"/>
          <p:nvPr/>
        </p:nvSpPr>
        <p:spPr>
          <a:xfrm>
            <a:off x="4500757" y="5905962"/>
            <a:ext cx="6399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sz="2000" dirty="0"/>
              <a:t>VMI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F9BA4ED-7E02-8738-F270-6C203A06BD2F}"/>
              </a:ext>
            </a:extLst>
          </p:cNvPr>
          <p:cNvSpPr txBox="1"/>
          <p:nvPr/>
        </p:nvSpPr>
        <p:spPr>
          <a:xfrm>
            <a:off x="6709682" y="4278355"/>
            <a:ext cx="5693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sz="2000" dirty="0"/>
              <a:t>VM</a:t>
            </a:r>
          </a:p>
        </p:txBody>
      </p:sp>
      <p:pic>
        <p:nvPicPr>
          <p:cNvPr id="29" name="図 19">
            <a:extLst>
              <a:ext uri="{FF2B5EF4-FFF2-40B4-BE49-F238E27FC236}">
                <a16:creationId xmlns:a16="http://schemas.microsoft.com/office/drawing/2014/main" id="{A650AAF7-2102-8C4B-9E52-2D986EBD7F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50494" y="4902274"/>
            <a:ext cx="789675" cy="78967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6B42804-5120-59B6-7CAA-455D0B55065C}"/>
              </a:ext>
            </a:extLst>
          </p:cNvPr>
          <p:cNvSpPr txBox="1"/>
          <p:nvPr/>
        </p:nvSpPr>
        <p:spPr>
          <a:xfrm>
            <a:off x="7225797" y="5684285"/>
            <a:ext cx="10534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sz="2000" dirty="0"/>
              <a:t>intruder</a:t>
            </a:r>
          </a:p>
        </p:txBody>
      </p:sp>
    </p:spTree>
    <p:extLst>
      <p:ext uri="{BB962C8B-B14F-4D97-AF65-F5344CB8AC3E}">
        <p14:creationId xmlns:p14="http://schemas.microsoft.com/office/powerpoint/2010/main" val="24380045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loud 19">
            <a:extLst>
              <a:ext uri="{FF2B5EF4-FFF2-40B4-BE49-F238E27FC236}">
                <a16:creationId xmlns:a16="http://schemas.microsoft.com/office/drawing/2014/main" id="{8568A6D7-35B7-7FB9-C882-7B2FDE8FDF55}"/>
              </a:ext>
            </a:extLst>
          </p:cNvPr>
          <p:cNvSpPr/>
          <p:nvPr/>
        </p:nvSpPr>
        <p:spPr>
          <a:xfrm>
            <a:off x="2011680" y="5048888"/>
            <a:ext cx="7463115" cy="1366573"/>
          </a:xfrm>
          <a:prstGeom prst="cloud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91D12F-0170-123E-3709-FCACF1428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Conflict with IDS Offloading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B97E20-CBE5-3661-3583-6888998E10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Issue 1: Offloaded IDS cannot monitor confidential VMs</a:t>
            </a:r>
          </a:p>
          <a:p>
            <a:pPr lvl="1"/>
            <a:r>
              <a:rPr lang="en" altLang="ja-JP" dirty="0"/>
              <a:t>Cannot access the encrypted memory of VMs outside them</a:t>
            </a:r>
          </a:p>
          <a:p>
            <a:pPr lvl="1"/>
            <a:r>
              <a:rPr lang="en" altLang="ja-JP" dirty="0"/>
              <a:t>Processors cannot distinguish IDS from cloud insiders</a:t>
            </a:r>
          </a:p>
          <a:p>
            <a:r>
              <a:rPr lang="en" altLang="ja-JP" dirty="0"/>
              <a:t>Issue 2: Sensitive data could leak via offloaded IDS</a:t>
            </a:r>
          </a:p>
          <a:p>
            <a:pPr lvl="1"/>
            <a:r>
              <a:rPr lang="en" altLang="ja-JP" dirty="0"/>
              <a:t>IDS may obtain sensitive data from VMs</a:t>
            </a:r>
          </a:p>
          <a:p>
            <a:pPr lvl="1"/>
            <a:r>
              <a:rPr lang="en" altLang="ja-JP" dirty="0"/>
              <a:t>Cloud insiders can attack offloaded IDS instead of VMs themselves</a:t>
            </a:r>
            <a:endParaRPr lang="en-US" altLang="ja-JP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249E96-DA67-B262-BB24-5E0824D9A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6" name="テキスト ボックス 20">
            <a:extLst>
              <a:ext uri="{FF2B5EF4-FFF2-40B4-BE49-F238E27FC236}">
                <a16:creationId xmlns:a16="http://schemas.microsoft.com/office/drawing/2014/main" id="{10597E69-5A13-9630-CA08-617DCA2A0575}"/>
              </a:ext>
            </a:extLst>
          </p:cNvPr>
          <p:cNvSpPr txBox="1"/>
          <p:nvPr/>
        </p:nvSpPr>
        <p:spPr>
          <a:xfrm>
            <a:off x="6641856" y="4292141"/>
            <a:ext cx="21113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" altLang="ja-JP" sz="2000" dirty="0">
                <a:solidFill>
                  <a:prstClr val="black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target VM</a:t>
            </a:r>
            <a:endParaRPr lang="ja-JP" altLang="en-US" sz="2000">
              <a:solidFill>
                <a:prstClr val="black"/>
              </a:solidFill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7" name="角丸四角形 27">
            <a:extLst>
              <a:ext uri="{FF2B5EF4-FFF2-40B4-BE49-F238E27FC236}">
                <a16:creationId xmlns:a16="http://schemas.microsoft.com/office/drawing/2014/main" id="{BFC7891C-14BF-B464-6EAE-C8454DF5C1CA}"/>
              </a:ext>
            </a:extLst>
          </p:cNvPr>
          <p:cNvSpPr/>
          <p:nvPr/>
        </p:nvSpPr>
        <p:spPr>
          <a:xfrm>
            <a:off x="6740696" y="4743674"/>
            <a:ext cx="1913698" cy="136657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 w="76200" cap="flat" cmpd="sng" algn="ctr">
            <a:solidFill>
              <a:schemeClr val="tx2">
                <a:lumMod val="50000"/>
              </a:scheme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1" i="1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8" name="テキスト ボックス 28">
            <a:extLst>
              <a:ext uri="{FF2B5EF4-FFF2-40B4-BE49-F238E27FC236}">
                <a16:creationId xmlns:a16="http://schemas.microsoft.com/office/drawing/2014/main" id="{2CAA28A6-D102-26E1-A3FE-6799A5F244F0}"/>
              </a:ext>
            </a:extLst>
          </p:cNvPr>
          <p:cNvSpPr txBox="1"/>
          <p:nvPr/>
        </p:nvSpPr>
        <p:spPr>
          <a:xfrm>
            <a:off x="4612717" y="5226905"/>
            <a:ext cx="852551" cy="400110"/>
          </a:xfrm>
          <a:prstGeom prst="rect">
            <a:avLst/>
          </a:prstGeom>
          <a:solidFill>
            <a:srgbClr val="FFC000"/>
          </a:solidFill>
          <a:ln w="25400">
            <a:solidFill>
              <a:sysClr val="windowText" lastClr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00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IDS</a:t>
            </a:r>
            <a:endParaRPr kumimoji="0" lang="ja-JP" altLang="en-US" sz="200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cxnSp>
        <p:nvCxnSpPr>
          <p:cNvPr id="9" name="直線矢印コネクタ 31">
            <a:extLst>
              <a:ext uri="{FF2B5EF4-FFF2-40B4-BE49-F238E27FC236}">
                <a16:creationId xmlns:a16="http://schemas.microsoft.com/office/drawing/2014/main" id="{968CE2FF-2750-0C39-9E02-AC04D793531E}"/>
              </a:ext>
            </a:extLst>
          </p:cNvPr>
          <p:cNvCxnSpPr>
            <a:cxnSpLocks/>
            <a:stCxn id="8" idx="3"/>
            <a:endCxn id="7" idx="1"/>
          </p:cNvCxnSpPr>
          <p:nvPr/>
        </p:nvCxnSpPr>
        <p:spPr>
          <a:xfrm>
            <a:off x="5465268" y="5426960"/>
            <a:ext cx="1275428" cy="0"/>
          </a:xfrm>
          <a:prstGeom prst="straightConnector1">
            <a:avLst/>
          </a:prstGeom>
          <a:noFill/>
          <a:ln w="53975" cap="flat" cmpd="sng" algn="ctr">
            <a:solidFill>
              <a:srgbClr val="FF0000"/>
            </a:solidFill>
            <a:prstDash val="sysDash"/>
            <a:miter lim="800000"/>
            <a:tailEnd type="triangle"/>
          </a:ln>
          <a:effectLst/>
        </p:spPr>
      </p:cxnSp>
      <p:sp>
        <p:nvSpPr>
          <p:cNvPr id="10" name="テキスト ボックス 32">
            <a:extLst>
              <a:ext uri="{FF2B5EF4-FFF2-40B4-BE49-F238E27FC236}">
                <a16:creationId xmlns:a16="http://schemas.microsoft.com/office/drawing/2014/main" id="{DEA216DF-B68C-6E84-91B3-9C5916CAF6BD}"/>
              </a:ext>
            </a:extLst>
          </p:cNvPr>
          <p:cNvSpPr txBox="1"/>
          <p:nvPr/>
        </p:nvSpPr>
        <p:spPr>
          <a:xfrm>
            <a:off x="5390560" y="5478384"/>
            <a:ext cx="1304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altLang="ja-JP" sz="2000" dirty="0">
                <a:solidFill>
                  <a:prstClr val="black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monitor</a:t>
            </a:r>
            <a:endParaRPr lang="ja-JP" altLang="en-US" sz="2000">
              <a:solidFill>
                <a:prstClr val="black"/>
              </a:solidFill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11" name="テキスト ボックス 33">
            <a:extLst>
              <a:ext uri="{FF2B5EF4-FFF2-40B4-BE49-F238E27FC236}">
                <a16:creationId xmlns:a16="http://schemas.microsoft.com/office/drawing/2014/main" id="{A520A27A-8369-2E49-B592-49C1C84EF23B}"/>
              </a:ext>
            </a:extLst>
          </p:cNvPr>
          <p:cNvSpPr txBox="1"/>
          <p:nvPr/>
        </p:nvSpPr>
        <p:spPr>
          <a:xfrm>
            <a:off x="2874305" y="4590960"/>
            <a:ext cx="9412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" altLang="ja-JP" sz="2000" dirty="0">
                <a:solidFill>
                  <a:prstClr val="black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insider</a:t>
            </a:r>
            <a:endParaRPr lang="ja-JP" altLang="en-US" sz="2000">
              <a:solidFill>
                <a:prstClr val="black"/>
              </a:solidFill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grpSp>
        <p:nvGrpSpPr>
          <p:cNvPr id="12" name="Group 2822">
            <a:extLst>
              <a:ext uri="{FF2B5EF4-FFF2-40B4-BE49-F238E27FC236}">
                <a16:creationId xmlns:a16="http://schemas.microsoft.com/office/drawing/2014/main" id="{0AD759B8-CF82-98A9-6E38-EB48501DAA77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2938002" y="5043090"/>
            <a:ext cx="538351" cy="909376"/>
            <a:chOff x="6777" y="1528"/>
            <a:chExt cx="719" cy="1064"/>
          </a:xfrm>
        </p:grpSpPr>
        <p:sp>
          <p:nvSpPr>
            <p:cNvPr id="13" name="Freeform 2823">
              <a:extLst>
                <a:ext uri="{FF2B5EF4-FFF2-40B4-BE49-F238E27FC236}">
                  <a16:creationId xmlns:a16="http://schemas.microsoft.com/office/drawing/2014/main" id="{B340F42D-B8CF-5ACE-F7C4-5933FB18907D}"/>
                </a:ext>
              </a:extLst>
            </p:cNvPr>
            <p:cNvSpPr>
              <a:spLocks/>
            </p:cNvSpPr>
            <p:nvPr/>
          </p:nvSpPr>
          <p:spPr bwMode="auto">
            <a:xfrm>
              <a:off x="6892" y="2046"/>
              <a:ext cx="604" cy="546"/>
            </a:xfrm>
            <a:custGeom>
              <a:avLst/>
              <a:gdLst>
                <a:gd name="T0" fmla="*/ 192 w 604"/>
                <a:gd name="T1" fmla="*/ 10 h 546"/>
                <a:gd name="T2" fmla="*/ 332 w 604"/>
                <a:gd name="T3" fmla="*/ 26 h 546"/>
                <a:gd name="T4" fmla="*/ 460 w 604"/>
                <a:gd name="T5" fmla="*/ 30 h 546"/>
                <a:gd name="T6" fmla="*/ 484 w 604"/>
                <a:gd name="T7" fmla="*/ 66 h 546"/>
                <a:gd name="T8" fmla="*/ 504 w 604"/>
                <a:gd name="T9" fmla="*/ 198 h 546"/>
                <a:gd name="T10" fmla="*/ 520 w 604"/>
                <a:gd name="T11" fmla="*/ 298 h 546"/>
                <a:gd name="T12" fmla="*/ 536 w 604"/>
                <a:gd name="T13" fmla="*/ 342 h 546"/>
                <a:gd name="T14" fmla="*/ 556 w 604"/>
                <a:gd name="T15" fmla="*/ 378 h 546"/>
                <a:gd name="T16" fmla="*/ 524 w 604"/>
                <a:gd name="T17" fmla="*/ 398 h 546"/>
                <a:gd name="T18" fmla="*/ 580 w 604"/>
                <a:gd name="T19" fmla="*/ 422 h 546"/>
                <a:gd name="T20" fmla="*/ 604 w 604"/>
                <a:gd name="T21" fmla="*/ 430 h 546"/>
                <a:gd name="T22" fmla="*/ 552 w 604"/>
                <a:gd name="T23" fmla="*/ 458 h 546"/>
                <a:gd name="T24" fmla="*/ 528 w 604"/>
                <a:gd name="T25" fmla="*/ 466 h 546"/>
                <a:gd name="T26" fmla="*/ 464 w 604"/>
                <a:gd name="T27" fmla="*/ 450 h 546"/>
                <a:gd name="T28" fmla="*/ 436 w 604"/>
                <a:gd name="T29" fmla="*/ 410 h 546"/>
                <a:gd name="T30" fmla="*/ 440 w 604"/>
                <a:gd name="T31" fmla="*/ 422 h 546"/>
                <a:gd name="T32" fmla="*/ 444 w 604"/>
                <a:gd name="T33" fmla="*/ 406 h 546"/>
                <a:gd name="T34" fmla="*/ 432 w 604"/>
                <a:gd name="T35" fmla="*/ 302 h 546"/>
                <a:gd name="T36" fmla="*/ 424 w 604"/>
                <a:gd name="T37" fmla="*/ 270 h 546"/>
                <a:gd name="T38" fmla="*/ 420 w 604"/>
                <a:gd name="T39" fmla="*/ 194 h 546"/>
                <a:gd name="T40" fmla="*/ 408 w 604"/>
                <a:gd name="T41" fmla="*/ 182 h 546"/>
                <a:gd name="T42" fmla="*/ 336 w 604"/>
                <a:gd name="T43" fmla="*/ 146 h 546"/>
                <a:gd name="T44" fmla="*/ 332 w 604"/>
                <a:gd name="T45" fmla="*/ 190 h 546"/>
                <a:gd name="T46" fmla="*/ 324 w 604"/>
                <a:gd name="T47" fmla="*/ 214 h 546"/>
                <a:gd name="T48" fmla="*/ 332 w 604"/>
                <a:gd name="T49" fmla="*/ 246 h 546"/>
                <a:gd name="T50" fmla="*/ 312 w 604"/>
                <a:gd name="T51" fmla="*/ 346 h 546"/>
                <a:gd name="T52" fmla="*/ 308 w 604"/>
                <a:gd name="T53" fmla="*/ 430 h 546"/>
                <a:gd name="T54" fmla="*/ 312 w 604"/>
                <a:gd name="T55" fmla="*/ 442 h 546"/>
                <a:gd name="T56" fmla="*/ 324 w 604"/>
                <a:gd name="T57" fmla="*/ 450 h 546"/>
                <a:gd name="T58" fmla="*/ 316 w 604"/>
                <a:gd name="T59" fmla="*/ 474 h 546"/>
                <a:gd name="T60" fmla="*/ 332 w 604"/>
                <a:gd name="T61" fmla="*/ 510 h 546"/>
                <a:gd name="T62" fmla="*/ 264 w 604"/>
                <a:gd name="T63" fmla="*/ 546 h 546"/>
                <a:gd name="T64" fmla="*/ 212 w 604"/>
                <a:gd name="T65" fmla="*/ 534 h 546"/>
                <a:gd name="T66" fmla="*/ 220 w 604"/>
                <a:gd name="T67" fmla="*/ 494 h 546"/>
                <a:gd name="T68" fmla="*/ 228 w 604"/>
                <a:gd name="T69" fmla="*/ 470 h 546"/>
                <a:gd name="T70" fmla="*/ 224 w 604"/>
                <a:gd name="T71" fmla="*/ 450 h 546"/>
                <a:gd name="T72" fmla="*/ 200 w 604"/>
                <a:gd name="T73" fmla="*/ 442 h 546"/>
                <a:gd name="T74" fmla="*/ 208 w 604"/>
                <a:gd name="T75" fmla="*/ 418 h 546"/>
                <a:gd name="T76" fmla="*/ 212 w 604"/>
                <a:gd name="T77" fmla="*/ 406 h 546"/>
                <a:gd name="T78" fmla="*/ 200 w 604"/>
                <a:gd name="T79" fmla="*/ 346 h 546"/>
                <a:gd name="T80" fmla="*/ 208 w 604"/>
                <a:gd name="T81" fmla="*/ 306 h 546"/>
                <a:gd name="T82" fmla="*/ 212 w 604"/>
                <a:gd name="T83" fmla="*/ 286 h 546"/>
                <a:gd name="T84" fmla="*/ 208 w 604"/>
                <a:gd name="T85" fmla="*/ 190 h 546"/>
                <a:gd name="T86" fmla="*/ 164 w 604"/>
                <a:gd name="T87" fmla="*/ 174 h 546"/>
                <a:gd name="T88" fmla="*/ 52 w 604"/>
                <a:gd name="T89" fmla="*/ 130 h 546"/>
                <a:gd name="T90" fmla="*/ 8 w 604"/>
                <a:gd name="T91" fmla="*/ 94 h 546"/>
                <a:gd name="T92" fmla="*/ 0 w 604"/>
                <a:gd name="T93" fmla="*/ 82 h 546"/>
                <a:gd name="T94" fmla="*/ 0 w 604"/>
                <a:gd name="T95" fmla="*/ 38 h 546"/>
                <a:gd name="T96" fmla="*/ 192 w 604"/>
                <a:gd name="T97" fmla="*/ 10 h 54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604"/>
                <a:gd name="T148" fmla="*/ 0 h 546"/>
                <a:gd name="T149" fmla="*/ 604 w 604"/>
                <a:gd name="T150" fmla="*/ 546 h 54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604" h="546">
                  <a:moveTo>
                    <a:pt x="192" y="10"/>
                  </a:moveTo>
                  <a:cubicBezTo>
                    <a:pt x="242" y="0"/>
                    <a:pt x="285" y="14"/>
                    <a:pt x="332" y="26"/>
                  </a:cubicBezTo>
                  <a:cubicBezTo>
                    <a:pt x="377" y="21"/>
                    <a:pt x="414" y="27"/>
                    <a:pt x="460" y="30"/>
                  </a:cubicBezTo>
                  <a:cubicBezTo>
                    <a:pt x="472" y="42"/>
                    <a:pt x="479" y="50"/>
                    <a:pt x="484" y="66"/>
                  </a:cubicBezTo>
                  <a:cubicBezTo>
                    <a:pt x="487" y="113"/>
                    <a:pt x="499" y="152"/>
                    <a:pt x="504" y="198"/>
                  </a:cubicBezTo>
                  <a:cubicBezTo>
                    <a:pt x="507" y="226"/>
                    <a:pt x="507" y="271"/>
                    <a:pt x="520" y="298"/>
                  </a:cubicBezTo>
                  <a:cubicBezTo>
                    <a:pt x="527" y="312"/>
                    <a:pt x="529" y="329"/>
                    <a:pt x="536" y="342"/>
                  </a:cubicBezTo>
                  <a:cubicBezTo>
                    <a:pt x="559" y="383"/>
                    <a:pt x="547" y="351"/>
                    <a:pt x="556" y="378"/>
                  </a:cubicBezTo>
                  <a:cubicBezTo>
                    <a:pt x="548" y="383"/>
                    <a:pt x="524" y="397"/>
                    <a:pt x="524" y="398"/>
                  </a:cubicBezTo>
                  <a:cubicBezTo>
                    <a:pt x="524" y="411"/>
                    <a:pt x="570" y="419"/>
                    <a:pt x="580" y="422"/>
                  </a:cubicBezTo>
                  <a:cubicBezTo>
                    <a:pt x="588" y="424"/>
                    <a:pt x="604" y="430"/>
                    <a:pt x="604" y="430"/>
                  </a:cubicBezTo>
                  <a:cubicBezTo>
                    <a:pt x="587" y="447"/>
                    <a:pt x="575" y="451"/>
                    <a:pt x="552" y="458"/>
                  </a:cubicBezTo>
                  <a:cubicBezTo>
                    <a:pt x="544" y="460"/>
                    <a:pt x="528" y="466"/>
                    <a:pt x="528" y="466"/>
                  </a:cubicBezTo>
                  <a:cubicBezTo>
                    <a:pt x="506" y="462"/>
                    <a:pt x="483" y="463"/>
                    <a:pt x="464" y="450"/>
                  </a:cubicBezTo>
                  <a:cubicBezTo>
                    <a:pt x="452" y="433"/>
                    <a:pt x="456" y="417"/>
                    <a:pt x="436" y="410"/>
                  </a:cubicBezTo>
                  <a:cubicBezTo>
                    <a:pt x="437" y="414"/>
                    <a:pt x="436" y="424"/>
                    <a:pt x="440" y="422"/>
                  </a:cubicBezTo>
                  <a:cubicBezTo>
                    <a:pt x="445" y="420"/>
                    <a:pt x="444" y="411"/>
                    <a:pt x="444" y="406"/>
                  </a:cubicBezTo>
                  <a:cubicBezTo>
                    <a:pt x="444" y="371"/>
                    <a:pt x="440" y="336"/>
                    <a:pt x="432" y="302"/>
                  </a:cubicBezTo>
                  <a:cubicBezTo>
                    <a:pt x="430" y="291"/>
                    <a:pt x="424" y="270"/>
                    <a:pt x="424" y="270"/>
                  </a:cubicBezTo>
                  <a:cubicBezTo>
                    <a:pt x="423" y="245"/>
                    <a:pt x="425" y="219"/>
                    <a:pt x="420" y="194"/>
                  </a:cubicBezTo>
                  <a:cubicBezTo>
                    <a:pt x="419" y="188"/>
                    <a:pt x="411" y="187"/>
                    <a:pt x="408" y="182"/>
                  </a:cubicBezTo>
                  <a:cubicBezTo>
                    <a:pt x="384" y="146"/>
                    <a:pt x="384" y="152"/>
                    <a:pt x="336" y="146"/>
                  </a:cubicBezTo>
                  <a:cubicBezTo>
                    <a:pt x="332" y="164"/>
                    <a:pt x="337" y="172"/>
                    <a:pt x="332" y="190"/>
                  </a:cubicBezTo>
                  <a:cubicBezTo>
                    <a:pt x="330" y="198"/>
                    <a:pt x="324" y="214"/>
                    <a:pt x="324" y="214"/>
                  </a:cubicBezTo>
                  <a:cubicBezTo>
                    <a:pt x="326" y="225"/>
                    <a:pt x="333" y="235"/>
                    <a:pt x="332" y="246"/>
                  </a:cubicBezTo>
                  <a:cubicBezTo>
                    <a:pt x="330" y="279"/>
                    <a:pt x="317" y="313"/>
                    <a:pt x="312" y="346"/>
                  </a:cubicBezTo>
                  <a:cubicBezTo>
                    <a:pt x="315" y="377"/>
                    <a:pt x="314" y="399"/>
                    <a:pt x="308" y="430"/>
                  </a:cubicBezTo>
                  <a:cubicBezTo>
                    <a:pt x="309" y="434"/>
                    <a:pt x="309" y="439"/>
                    <a:pt x="312" y="442"/>
                  </a:cubicBezTo>
                  <a:cubicBezTo>
                    <a:pt x="315" y="446"/>
                    <a:pt x="323" y="445"/>
                    <a:pt x="324" y="450"/>
                  </a:cubicBezTo>
                  <a:cubicBezTo>
                    <a:pt x="325" y="458"/>
                    <a:pt x="316" y="474"/>
                    <a:pt x="316" y="474"/>
                  </a:cubicBezTo>
                  <a:cubicBezTo>
                    <a:pt x="326" y="503"/>
                    <a:pt x="319" y="491"/>
                    <a:pt x="332" y="510"/>
                  </a:cubicBezTo>
                  <a:cubicBezTo>
                    <a:pt x="324" y="541"/>
                    <a:pt x="291" y="537"/>
                    <a:pt x="264" y="546"/>
                  </a:cubicBezTo>
                  <a:cubicBezTo>
                    <a:pt x="244" y="544"/>
                    <a:pt x="213" y="545"/>
                    <a:pt x="212" y="534"/>
                  </a:cubicBezTo>
                  <a:cubicBezTo>
                    <a:pt x="211" y="520"/>
                    <a:pt x="216" y="507"/>
                    <a:pt x="220" y="494"/>
                  </a:cubicBezTo>
                  <a:cubicBezTo>
                    <a:pt x="223" y="486"/>
                    <a:pt x="228" y="470"/>
                    <a:pt x="228" y="470"/>
                  </a:cubicBezTo>
                  <a:cubicBezTo>
                    <a:pt x="227" y="463"/>
                    <a:pt x="229" y="455"/>
                    <a:pt x="224" y="450"/>
                  </a:cubicBezTo>
                  <a:cubicBezTo>
                    <a:pt x="218" y="444"/>
                    <a:pt x="200" y="442"/>
                    <a:pt x="200" y="442"/>
                  </a:cubicBezTo>
                  <a:cubicBezTo>
                    <a:pt x="203" y="434"/>
                    <a:pt x="205" y="426"/>
                    <a:pt x="208" y="418"/>
                  </a:cubicBezTo>
                  <a:cubicBezTo>
                    <a:pt x="209" y="414"/>
                    <a:pt x="212" y="406"/>
                    <a:pt x="212" y="406"/>
                  </a:cubicBezTo>
                  <a:cubicBezTo>
                    <a:pt x="207" y="385"/>
                    <a:pt x="203" y="369"/>
                    <a:pt x="200" y="346"/>
                  </a:cubicBezTo>
                  <a:cubicBezTo>
                    <a:pt x="203" y="333"/>
                    <a:pt x="205" y="319"/>
                    <a:pt x="208" y="306"/>
                  </a:cubicBezTo>
                  <a:cubicBezTo>
                    <a:pt x="209" y="299"/>
                    <a:pt x="212" y="286"/>
                    <a:pt x="212" y="286"/>
                  </a:cubicBezTo>
                  <a:cubicBezTo>
                    <a:pt x="214" y="262"/>
                    <a:pt x="218" y="215"/>
                    <a:pt x="208" y="190"/>
                  </a:cubicBezTo>
                  <a:cubicBezTo>
                    <a:pt x="206" y="184"/>
                    <a:pt x="170" y="176"/>
                    <a:pt x="164" y="174"/>
                  </a:cubicBezTo>
                  <a:cubicBezTo>
                    <a:pt x="136" y="146"/>
                    <a:pt x="90" y="134"/>
                    <a:pt x="52" y="130"/>
                  </a:cubicBezTo>
                  <a:cubicBezTo>
                    <a:pt x="26" y="123"/>
                    <a:pt x="24" y="118"/>
                    <a:pt x="8" y="94"/>
                  </a:cubicBezTo>
                  <a:cubicBezTo>
                    <a:pt x="5" y="90"/>
                    <a:pt x="0" y="82"/>
                    <a:pt x="0" y="82"/>
                  </a:cubicBezTo>
                  <a:cubicBezTo>
                    <a:pt x="5" y="66"/>
                    <a:pt x="0" y="55"/>
                    <a:pt x="0" y="38"/>
                  </a:cubicBezTo>
                  <a:lnTo>
                    <a:pt x="192" y="10"/>
                  </a:lnTo>
                  <a:close/>
                </a:path>
              </a:pathLst>
            </a:custGeom>
            <a:solidFill>
              <a:sysClr val="windowText" lastClr="000000"/>
            </a:solidFill>
            <a:ln w="9525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4" name="Freeform 2824">
              <a:extLst>
                <a:ext uri="{FF2B5EF4-FFF2-40B4-BE49-F238E27FC236}">
                  <a16:creationId xmlns:a16="http://schemas.microsoft.com/office/drawing/2014/main" id="{6F4DDFE3-35D8-2A69-0B2C-B4960189701E}"/>
                </a:ext>
              </a:extLst>
            </p:cNvPr>
            <p:cNvSpPr>
              <a:spLocks/>
            </p:cNvSpPr>
            <p:nvPr/>
          </p:nvSpPr>
          <p:spPr bwMode="auto">
            <a:xfrm>
              <a:off x="6855" y="1528"/>
              <a:ext cx="217" cy="243"/>
            </a:xfrm>
            <a:custGeom>
              <a:avLst/>
              <a:gdLst>
                <a:gd name="T0" fmla="*/ 89 w 217"/>
                <a:gd name="T1" fmla="*/ 24 h 243"/>
                <a:gd name="T2" fmla="*/ 113 w 217"/>
                <a:gd name="T3" fmla="*/ 0 h 243"/>
                <a:gd name="T4" fmla="*/ 149 w 217"/>
                <a:gd name="T5" fmla="*/ 12 h 243"/>
                <a:gd name="T6" fmla="*/ 217 w 217"/>
                <a:gd name="T7" fmla="*/ 56 h 243"/>
                <a:gd name="T8" fmla="*/ 213 w 217"/>
                <a:gd name="T9" fmla="*/ 72 h 243"/>
                <a:gd name="T10" fmla="*/ 201 w 217"/>
                <a:gd name="T11" fmla="*/ 80 h 243"/>
                <a:gd name="T12" fmla="*/ 217 w 217"/>
                <a:gd name="T13" fmla="*/ 104 h 243"/>
                <a:gd name="T14" fmla="*/ 169 w 217"/>
                <a:gd name="T15" fmla="*/ 200 h 243"/>
                <a:gd name="T16" fmla="*/ 141 w 217"/>
                <a:gd name="T17" fmla="*/ 228 h 243"/>
                <a:gd name="T18" fmla="*/ 133 w 217"/>
                <a:gd name="T19" fmla="*/ 240 h 243"/>
                <a:gd name="T20" fmla="*/ 69 w 217"/>
                <a:gd name="T21" fmla="*/ 212 h 243"/>
                <a:gd name="T22" fmla="*/ 41 w 217"/>
                <a:gd name="T23" fmla="*/ 160 h 243"/>
                <a:gd name="T24" fmla="*/ 17 w 217"/>
                <a:gd name="T25" fmla="*/ 152 h 243"/>
                <a:gd name="T26" fmla="*/ 21 w 217"/>
                <a:gd name="T27" fmla="*/ 108 h 243"/>
                <a:gd name="T28" fmla="*/ 29 w 217"/>
                <a:gd name="T29" fmla="*/ 96 h 243"/>
                <a:gd name="T30" fmla="*/ 21 w 217"/>
                <a:gd name="T31" fmla="*/ 72 h 243"/>
                <a:gd name="T32" fmla="*/ 49 w 217"/>
                <a:gd name="T33" fmla="*/ 32 h 243"/>
                <a:gd name="T34" fmla="*/ 89 w 217"/>
                <a:gd name="T35" fmla="*/ 24 h 24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17"/>
                <a:gd name="T55" fmla="*/ 0 h 243"/>
                <a:gd name="T56" fmla="*/ 217 w 217"/>
                <a:gd name="T57" fmla="*/ 243 h 24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17" h="243">
                  <a:moveTo>
                    <a:pt x="89" y="24"/>
                  </a:moveTo>
                  <a:cubicBezTo>
                    <a:pt x="82" y="4"/>
                    <a:pt x="96" y="6"/>
                    <a:pt x="113" y="0"/>
                  </a:cubicBezTo>
                  <a:cubicBezTo>
                    <a:pt x="138" y="8"/>
                    <a:pt x="120" y="19"/>
                    <a:pt x="149" y="12"/>
                  </a:cubicBezTo>
                  <a:cubicBezTo>
                    <a:pt x="181" y="34"/>
                    <a:pt x="191" y="17"/>
                    <a:pt x="217" y="56"/>
                  </a:cubicBezTo>
                  <a:cubicBezTo>
                    <a:pt x="216" y="61"/>
                    <a:pt x="216" y="67"/>
                    <a:pt x="213" y="72"/>
                  </a:cubicBezTo>
                  <a:cubicBezTo>
                    <a:pt x="210" y="76"/>
                    <a:pt x="200" y="75"/>
                    <a:pt x="201" y="80"/>
                  </a:cubicBezTo>
                  <a:cubicBezTo>
                    <a:pt x="202" y="90"/>
                    <a:pt x="217" y="104"/>
                    <a:pt x="217" y="104"/>
                  </a:cubicBezTo>
                  <a:cubicBezTo>
                    <a:pt x="187" y="124"/>
                    <a:pt x="179" y="167"/>
                    <a:pt x="169" y="200"/>
                  </a:cubicBezTo>
                  <a:cubicBezTo>
                    <a:pt x="165" y="213"/>
                    <a:pt x="141" y="228"/>
                    <a:pt x="141" y="228"/>
                  </a:cubicBezTo>
                  <a:cubicBezTo>
                    <a:pt x="138" y="232"/>
                    <a:pt x="138" y="238"/>
                    <a:pt x="133" y="240"/>
                  </a:cubicBezTo>
                  <a:cubicBezTo>
                    <a:pt x="123" y="243"/>
                    <a:pt x="78" y="218"/>
                    <a:pt x="69" y="212"/>
                  </a:cubicBezTo>
                  <a:cubicBezTo>
                    <a:pt x="61" y="200"/>
                    <a:pt x="53" y="168"/>
                    <a:pt x="41" y="160"/>
                  </a:cubicBezTo>
                  <a:cubicBezTo>
                    <a:pt x="34" y="156"/>
                    <a:pt x="17" y="152"/>
                    <a:pt x="17" y="152"/>
                  </a:cubicBezTo>
                  <a:cubicBezTo>
                    <a:pt x="4" y="133"/>
                    <a:pt x="0" y="122"/>
                    <a:pt x="21" y="108"/>
                  </a:cubicBezTo>
                  <a:cubicBezTo>
                    <a:pt x="24" y="104"/>
                    <a:pt x="29" y="101"/>
                    <a:pt x="29" y="96"/>
                  </a:cubicBezTo>
                  <a:cubicBezTo>
                    <a:pt x="29" y="88"/>
                    <a:pt x="21" y="72"/>
                    <a:pt x="21" y="72"/>
                  </a:cubicBezTo>
                  <a:cubicBezTo>
                    <a:pt x="28" y="51"/>
                    <a:pt x="28" y="39"/>
                    <a:pt x="49" y="32"/>
                  </a:cubicBezTo>
                  <a:cubicBezTo>
                    <a:pt x="57" y="9"/>
                    <a:pt x="70" y="18"/>
                    <a:pt x="89" y="24"/>
                  </a:cubicBezTo>
                  <a:close/>
                </a:path>
              </a:pathLst>
            </a:custGeom>
            <a:solidFill>
              <a:sysClr val="windowText" lastClr="000000"/>
            </a:solidFill>
            <a:ln w="9525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5" name="Freeform 2825">
              <a:extLst>
                <a:ext uri="{FF2B5EF4-FFF2-40B4-BE49-F238E27FC236}">
                  <a16:creationId xmlns:a16="http://schemas.microsoft.com/office/drawing/2014/main" id="{919F0D3C-E47C-87F1-79B3-1E5353C280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777" y="1680"/>
              <a:ext cx="351" cy="468"/>
            </a:xfrm>
            <a:custGeom>
              <a:avLst/>
              <a:gdLst>
                <a:gd name="T0" fmla="*/ 131 w 351"/>
                <a:gd name="T1" fmla="*/ 0 h 468"/>
                <a:gd name="T2" fmla="*/ 115 w 351"/>
                <a:gd name="T3" fmla="*/ 32 h 468"/>
                <a:gd name="T4" fmla="*/ 99 w 351"/>
                <a:gd name="T5" fmla="*/ 56 h 468"/>
                <a:gd name="T6" fmla="*/ 47 w 351"/>
                <a:gd name="T7" fmla="*/ 120 h 468"/>
                <a:gd name="T8" fmla="*/ 19 w 351"/>
                <a:gd name="T9" fmla="*/ 156 h 468"/>
                <a:gd name="T10" fmla="*/ 11 w 351"/>
                <a:gd name="T11" fmla="*/ 196 h 468"/>
                <a:gd name="T12" fmla="*/ 23 w 351"/>
                <a:gd name="T13" fmla="*/ 376 h 468"/>
                <a:gd name="T14" fmla="*/ 83 w 351"/>
                <a:gd name="T15" fmla="*/ 424 h 468"/>
                <a:gd name="T16" fmla="*/ 123 w 351"/>
                <a:gd name="T17" fmla="*/ 460 h 468"/>
                <a:gd name="T18" fmla="*/ 155 w 351"/>
                <a:gd name="T19" fmla="*/ 468 h 468"/>
                <a:gd name="T20" fmla="*/ 315 w 351"/>
                <a:gd name="T21" fmla="*/ 428 h 468"/>
                <a:gd name="T22" fmla="*/ 343 w 351"/>
                <a:gd name="T23" fmla="*/ 396 h 468"/>
                <a:gd name="T24" fmla="*/ 339 w 351"/>
                <a:gd name="T25" fmla="*/ 356 h 468"/>
                <a:gd name="T26" fmla="*/ 327 w 351"/>
                <a:gd name="T27" fmla="*/ 352 h 468"/>
                <a:gd name="T28" fmla="*/ 303 w 351"/>
                <a:gd name="T29" fmla="*/ 300 h 468"/>
                <a:gd name="T30" fmla="*/ 323 w 351"/>
                <a:gd name="T31" fmla="*/ 264 h 468"/>
                <a:gd name="T32" fmla="*/ 343 w 351"/>
                <a:gd name="T33" fmla="*/ 160 h 468"/>
                <a:gd name="T34" fmla="*/ 291 w 351"/>
                <a:gd name="T35" fmla="*/ 84 h 468"/>
                <a:gd name="T36" fmla="*/ 239 w 351"/>
                <a:gd name="T37" fmla="*/ 60 h 468"/>
                <a:gd name="T38" fmla="*/ 131 w 351"/>
                <a:gd name="T39" fmla="*/ 0 h 468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351"/>
                <a:gd name="T61" fmla="*/ 0 h 468"/>
                <a:gd name="T62" fmla="*/ 351 w 351"/>
                <a:gd name="T63" fmla="*/ 468 h 468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351" h="468">
                  <a:moveTo>
                    <a:pt x="131" y="0"/>
                  </a:moveTo>
                  <a:cubicBezTo>
                    <a:pt x="126" y="11"/>
                    <a:pt x="122" y="22"/>
                    <a:pt x="115" y="32"/>
                  </a:cubicBezTo>
                  <a:cubicBezTo>
                    <a:pt x="110" y="40"/>
                    <a:pt x="99" y="56"/>
                    <a:pt x="99" y="56"/>
                  </a:cubicBezTo>
                  <a:cubicBezTo>
                    <a:pt x="92" y="84"/>
                    <a:pt x="76" y="110"/>
                    <a:pt x="47" y="120"/>
                  </a:cubicBezTo>
                  <a:cubicBezTo>
                    <a:pt x="20" y="147"/>
                    <a:pt x="27" y="133"/>
                    <a:pt x="19" y="156"/>
                  </a:cubicBezTo>
                  <a:cubicBezTo>
                    <a:pt x="25" y="173"/>
                    <a:pt x="16" y="180"/>
                    <a:pt x="11" y="196"/>
                  </a:cubicBezTo>
                  <a:cubicBezTo>
                    <a:pt x="7" y="272"/>
                    <a:pt x="0" y="306"/>
                    <a:pt x="23" y="376"/>
                  </a:cubicBezTo>
                  <a:cubicBezTo>
                    <a:pt x="32" y="403"/>
                    <a:pt x="63" y="410"/>
                    <a:pt x="83" y="424"/>
                  </a:cubicBezTo>
                  <a:cubicBezTo>
                    <a:pt x="98" y="434"/>
                    <a:pt x="123" y="460"/>
                    <a:pt x="123" y="460"/>
                  </a:cubicBezTo>
                  <a:cubicBezTo>
                    <a:pt x="146" y="452"/>
                    <a:pt x="148" y="441"/>
                    <a:pt x="155" y="468"/>
                  </a:cubicBezTo>
                  <a:cubicBezTo>
                    <a:pt x="209" y="455"/>
                    <a:pt x="261" y="441"/>
                    <a:pt x="315" y="428"/>
                  </a:cubicBezTo>
                  <a:cubicBezTo>
                    <a:pt x="351" y="406"/>
                    <a:pt x="351" y="420"/>
                    <a:pt x="343" y="396"/>
                  </a:cubicBezTo>
                  <a:cubicBezTo>
                    <a:pt x="342" y="383"/>
                    <a:pt x="344" y="369"/>
                    <a:pt x="339" y="356"/>
                  </a:cubicBezTo>
                  <a:cubicBezTo>
                    <a:pt x="338" y="352"/>
                    <a:pt x="330" y="355"/>
                    <a:pt x="327" y="352"/>
                  </a:cubicBezTo>
                  <a:cubicBezTo>
                    <a:pt x="322" y="347"/>
                    <a:pt x="306" y="309"/>
                    <a:pt x="303" y="300"/>
                  </a:cubicBezTo>
                  <a:cubicBezTo>
                    <a:pt x="311" y="288"/>
                    <a:pt x="315" y="276"/>
                    <a:pt x="323" y="264"/>
                  </a:cubicBezTo>
                  <a:cubicBezTo>
                    <a:pt x="318" y="214"/>
                    <a:pt x="328" y="205"/>
                    <a:pt x="343" y="160"/>
                  </a:cubicBezTo>
                  <a:cubicBezTo>
                    <a:pt x="337" y="105"/>
                    <a:pt x="342" y="97"/>
                    <a:pt x="291" y="84"/>
                  </a:cubicBezTo>
                  <a:cubicBezTo>
                    <a:pt x="285" y="80"/>
                    <a:pt x="247" y="60"/>
                    <a:pt x="239" y="60"/>
                  </a:cubicBezTo>
                  <a:lnTo>
                    <a:pt x="131" y="0"/>
                  </a:lnTo>
                  <a:close/>
                </a:path>
              </a:pathLst>
            </a:custGeom>
            <a:solidFill>
              <a:sysClr val="windowText" lastClr="000000"/>
            </a:solidFill>
            <a:ln w="9525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</p:grpSp>
      <p:sp>
        <p:nvSpPr>
          <p:cNvPr id="16" name="テキスト ボックス 38">
            <a:extLst>
              <a:ext uri="{FF2B5EF4-FFF2-40B4-BE49-F238E27FC236}">
                <a16:creationId xmlns:a16="http://schemas.microsoft.com/office/drawing/2014/main" id="{84BA78B5-5888-D1A0-2968-CF625911690E}"/>
              </a:ext>
            </a:extLst>
          </p:cNvPr>
          <p:cNvSpPr txBox="1"/>
          <p:nvPr/>
        </p:nvSpPr>
        <p:spPr>
          <a:xfrm>
            <a:off x="3583182" y="5460430"/>
            <a:ext cx="10326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altLang="ja-JP" sz="2000" dirty="0">
                <a:solidFill>
                  <a:prstClr val="black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attack</a:t>
            </a:r>
            <a:endParaRPr lang="ja-JP" altLang="en-US" sz="2000">
              <a:solidFill>
                <a:prstClr val="black"/>
              </a:solidFill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cxnSp>
        <p:nvCxnSpPr>
          <p:cNvPr id="17" name="直線矢印コネクタ 39">
            <a:extLst>
              <a:ext uri="{FF2B5EF4-FFF2-40B4-BE49-F238E27FC236}">
                <a16:creationId xmlns:a16="http://schemas.microsoft.com/office/drawing/2014/main" id="{B88D5003-C4C4-F1D1-700C-082F4BE8C185}"/>
              </a:ext>
            </a:extLst>
          </p:cNvPr>
          <p:cNvCxnSpPr>
            <a:cxnSpLocks/>
            <a:endCxn id="8" idx="1"/>
          </p:cNvCxnSpPr>
          <p:nvPr/>
        </p:nvCxnSpPr>
        <p:spPr>
          <a:xfrm>
            <a:off x="3618695" y="5426960"/>
            <a:ext cx="994022" cy="0"/>
          </a:xfrm>
          <a:prstGeom prst="straightConnector1">
            <a:avLst/>
          </a:prstGeom>
          <a:noFill/>
          <a:ln w="47625" cap="flat" cmpd="sng" algn="ctr">
            <a:solidFill>
              <a:srgbClr val="FF0000"/>
            </a:solidFill>
            <a:prstDash val="solid"/>
            <a:miter lim="800000"/>
            <a:tailEnd type="triangle"/>
          </a:ln>
          <a:effectLst/>
        </p:spPr>
      </p:cxnSp>
      <p:sp>
        <p:nvSpPr>
          <p:cNvPr id="19" name="テキスト ボックス 40">
            <a:extLst>
              <a:ext uri="{FF2B5EF4-FFF2-40B4-BE49-F238E27FC236}">
                <a16:creationId xmlns:a16="http://schemas.microsoft.com/office/drawing/2014/main" id="{927D11C8-59DE-6C81-3ADA-4536820C68E5}"/>
              </a:ext>
            </a:extLst>
          </p:cNvPr>
          <p:cNvSpPr txBox="1"/>
          <p:nvPr/>
        </p:nvSpPr>
        <p:spPr>
          <a:xfrm>
            <a:off x="7059831" y="5073017"/>
            <a:ext cx="1275427" cy="707886"/>
          </a:xfrm>
          <a:prstGeom prst="rect">
            <a:avLst/>
          </a:prstGeom>
          <a:solidFill>
            <a:sysClr val="window" lastClr="FFFFFF"/>
          </a:solidFill>
          <a:ln w="25400">
            <a:solidFill>
              <a:sysClr val="windowText" lastClr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" altLang="ja-JP" sz="200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sensitive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" altLang="ja-JP" sz="200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data</a:t>
            </a:r>
            <a:endParaRPr kumimoji="0" lang="ja-JP" altLang="en-US" sz="200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DA60707-909B-E92F-095F-6C71508D5C89}"/>
              </a:ext>
            </a:extLst>
          </p:cNvPr>
          <p:cNvSpPr txBox="1"/>
          <p:nvPr/>
        </p:nvSpPr>
        <p:spPr>
          <a:xfrm>
            <a:off x="5898191" y="4822460"/>
            <a:ext cx="4347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sz="3200" b="1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850070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loud 18">
            <a:extLst>
              <a:ext uri="{FF2B5EF4-FFF2-40B4-BE49-F238E27FC236}">
                <a16:creationId xmlns:a16="http://schemas.microsoft.com/office/drawing/2014/main" id="{9196415F-1C84-CFA1-BF0A-F08A3D31C81A}"/>
              </a:ext>
            </a:extLst>
          </p:cNvPr>
          <p:cNvSpPr/>
          <p:nvPr/>
        </p:nvSpPr>
        <p:spPr>
          <a:xfrm>
            <a:off x="1565328" y="5612780"/>
            <a:ext cx="8711818" cy="1021336"/>
          </a:xfrm>
          <a:prstGeom prst="cloud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61FD41-67F7-A5A9-4227-3693E712B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SEVmonitor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9A6C2E-AC7C-52B3-992D-31F4E2E853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Enable IDS offloading for confidential </a:t>
            </a:r>
            <a:r>
              <a:rPr lang="en-US" altLang="ja-JP" dirty="0" err="1"/>
              <a:t>VMs</a:t>
            </a:r>
            <a:r>
              <a:rPr lang="en-US" altLang="ja-JP" dirty="0"/>
              <a:t> using agents</a:t>
            </a:r>
          </a:p>
          <a:p>
            <a:pPr lvl="1"/>
            <a:r>
              <a:rPr lang="en-US" altLang="ja-JP" dirty="0"/>
              <a:t>Run agents securely inside VMs to obtain memory data</a:t>
            </a:r>
          </a:p>
          <a:p>
            <a:pPr lvl="1"/>
            <a:r>
              <a:rPr lang="en-US" altLang="ja-JP" dirty="0"/>
              <a:t>IDS obtains memory data by communicating with the agents</a:t>
            </a:r>
          </a:p>
          <a:p>
            <a:r>
              <a:rPr lang="en-US" altLang="ja-JP" dirty="0"/>
              <a:t>Run IDS securely in other confidential VMs (IDS VMs)</a:t>
            </a:r>
          </a:p>
          <a:p>
            <a:pPr lvl="1"/>
            <a:r>
              <a:rPr lang="en-US" altLang="ja-JP" dirty="0"/>
              <a:t>Prevent attacks from cloud insiders</a:t>
            </a:r>
          </a:p>
          <a:p>
            <a:pPr lvl="1"/>
            <a:r>
              <a:rPr lang="en-US" altLang="ja-JP" dirty="0"/>
              <a:t>Difficult to intrude into IDS VMs because only IDS is running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D3A592-C9BA-766A-CA5E-AA02A12C8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5" name="角丸四角形 22">
            <a:extLst>
              <a:ext uri="{FF2B5EF4-FFF2-40B4-BE49-F238E27FC236}">
                <a16:creationId xmlns:a16="http://schemas.microsoft.com/office/drawing/2014/main" id="{0261F08B-8515-C364-AFF7-D8481D7C906A}"/>
              </a:ext>
            </a:extLst>
          </p:cNvPr>
          <p:cNvSpPr/>
          <p:nvPr/>
        </p:nvSpPr>
        <p:spPr>
          <a:xfrm>
            <a:off x="4085584" y="4729981"/>
            <a:ext cx="1599350" cy="166494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76200" cap="flat" cmpd="sng" algn="ctr">
            <a:solidFill>
              <a:schemeClr val="tx2">
                <a:lumMod val="50000"/>
              </a:scheme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1" i="1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6" name="角丸四角形 20">
            <a:extLst>
              <a:ext uri="{FF2B5EF4-FFF2-40B4-BE49-F238E27FC236}">
                <a16:creationId xmlns:a16="http://schemas.microsoft.com/office/drawing/2014/main" id="{EB78ECA3-53F1-4998-00E7-CD9BA18822AF}"/>
              </a:ext>
            </a:extLst>
          </p:cNvPr>
          <p:cNvSpPr/>
          <p:nvPr/>
        </p:nvSpPr>
        <p:spPr>
          <a:xfrm>
            <a:off x="7241097" y="4736430"/>
            <a:ext cx="2047220" cy="1664947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 w="76200" cap="flat" cmpd="sng" algn="ctr">
            <a:solidFill>
              <a:schemeClr val="tx2">
                <a:lumMod val="50000"/>
              </a:scheme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1" i="1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7" name="テキスト ボックス 12">
            <a:extLst>
              <a:ext uri="{FF2B5EF4-FFF2-40B4-BE49-F238E27FC236}">
                <a16:creationId xmlns:a16="http://schemas.microsoft.com/office/drawing/2014/main" id="{A66232BE-D5A4-D026-944D-0A908C32AF39}"/>
              </a:ext>
            </a:extLst>
          </p:cNvPr>
          <p:cNvSpPr txBox="1"/>
          <p:nvPr/>
        </p:nvSpPr>
        <p:spPr>
          <a:xfrm>
            <a:off x="7009070" y="4296544"/>
            <a:ext cx="25484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" altLang="ja-JP" sz="2000" dirty="0">
                <a:solidFill>
                  <a:prstClr val="black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target VM</a:t>
            </a:r>
            <a:endParaRPr lang="ja-JP" altLang="en-US" sz="2000">
              <a:solidFill>
                <a:prstClr val="black"/>
              </a:solidFill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8" name="テキスト ボックス 14">
            <a:extLst>
              <a:ext uri="{FF2B5EF4-FFF2-40B4-BE49-F238E27FC236}">
                <a16:creationId xmlns:a16="http://schemas.microsoft.com/office/drawing/2014/main" id="{6BFB417B-C0C6-93F6-2A3A-22DDD4D15132}"/>
              </a:ext>
            </a:extLst>
          </p:cNvPr>
          <p:cNvSpPr txBox="1"/>
          <p:nvPr/>
        </p:nvSpPr>
        <p:spPr>
          <a:xfrm>
            <a:off x="7806402" y="5003147"/>
            <a:ext cx="953748" cy="400110"/>
          </a:xfrm>
          <a:prstGeom prst="rect">
            <a:avLst/>
          </a:prstGeom>
          <a:solidFill>
            <a:srgbClr val="92D050"/>
          </a:solidFill>
          <a:ln w="22225">
            <a:solidFill>
              <a:sysClr val="windowText" lastClr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" altLang="ja-JP" sz="200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agent</a:t>
            </a:r>
            <a:endParaRPr kumimoji="0" lang="ja-JP" altLang="en-US" sz="200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cxnSp>
        <p:nvCxnSpPr>
          <p:cNvPr id="9" name="直線矢印コネクタ 16">
            <a:extLst>
              <a:ext uri="{FF2B5EF4-FFF2-40B4-BE49-F238E27FC236}">
                <a16:creationId xmlns:a16="http://schemas.microsoft.com/office/drawing/2014/main" id="{ED932CD0-FAA3-208E-0F3A-662705A3FEE8}"/>
              </a:ext>
            </a:extLst>
          </p:cNvPr>
          <p:cNvCxnSpPr>
            <a:cxnSpLocks/>
            <a:stCxn id="8" idx="2"/>
            <a:endCxn id="10" idx="0"/>
          </p:cNvCxnSpPr>
          <p:nvPr/>
        </p:nvCxnSpPr>
        <p:spPr>
          <a:xfrm>
            <a:off x="8283276" y="5403257"/>
            <a:ext cx="0" cy="343560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miter lim="800000"/>
            <a:headEnd type="triangle" w="med" len="med"/>
            <a:tailEnd type="none" w="med" len="med"/>
          </a:ln>
          <a:effectLst/>
        </p:spPr>
      </p:cxnSp>
      <p:sp>
        <p:nvSpPr>
          <p:cNvPr id="10" name="テキスト ボックス 17">
            <a:extLst>
              <a:ext uri="{FF2B5EF4-FFF2-40B4-BE49-F238E27FC236}">
                <a16:creationId xmlns:a16="http://schemas.microsoft.com/office/drawing/2014/main" id="{4AE5A814-DC8E-8E21-9735-9DE970E38B81}"/>
              </a:ext>
            </a:extLst>
          </p:cNvPr>
          <p:cNvSpPr txBox="1"/>
          <p:nvPr/>
        </p:nvSpPr>
        <p:spPr>
          <a:xfrm>
            <a:off x="7571299" y="5746817"/>
            <a:ext cx="1423954" cy="400110"/>
          </a:xfrm>
          <a:prstGeom prst="rect">
            <a:avLst/>
          </a:prstGeom>
          <a:solidFill>
            <a:srgbClr val="00B0F0"/>
          </a:solidFill>
          <a:ln w="22225">
            <a:solidFill>
              <a:sysClr val="windowText" lastClr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00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memory</a:t>
            </a:r>
            <a:endParaRPr kumimoji="0" lang="ja-JP" altLang="en-US" sz="200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11" name="テキスト ボックス 13">
            <a:extLst>
              <a:ext uri="{FF2B5EF4-FFF2-40B4-BE49-F238E27FC236}">
                <a16:creationId xmlns:a16="http://schemas.microsoft.com/office/drawing/2014/main" id="{BC0DF3F1-6FDA-AAB4-2CEC-5BBD9A54C3B8}"/>
              </a:ext>
            </a:extLst>
          </p:cNvPr>
          <p:cNvSpPr txBox="1"/>
          <p:nvPr/>
        </p:nvSpPr>
        <p:spPr>
          <a:xfrm>
            <a:off x="4486117" y="5003147"/>
            <a:ext cx="814647" cy="400110"/>
          </a:xfrm>
          <a:prstGeom prst="rect">
            <a:avLst/>
          </a:prstGeom>
          <a:solidFill>
            <a:srgbClr val="FFC000"/>
          </a:solidFill>
          <a:ln w="22225">
            <a:solidFill>
              <a:sysClr val="windowText" lastClr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00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IDS</a:t>
            </a:r>
            <a:endParaRPr kumimoji="0" lang="ja-JP" altLang="en-US" sz="200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12" name="テキスト ボックス 21">
            <a:extLst>
              <a:ext uri="{FF2B5EF4-FFF2-40B4-BE49-F238E27FC236}">
                <a16:creationId xmlns:a16="http://schemas.microsoft.com/office/drawing/2014/main" id="{BCDCC947-DC96-A3DF-2B6C-3B0CA15213B2}"/>
              </a:ext>
            </a:extLst>
          </p:cNvPr>
          <p:cNvSpPr txBox="1"/>
          <p:nvPr/>
        </p:nvSpPr>
        <p:spPr>
          <a:xfrm>
            <a:off x="4222251" y="4296544"/>
            <a:ext cx="13260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altLang="ja-JP" sz="2000" dirty="0">
                <a:solidFill>
                  <a:prstClr val="black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IDS VM</a:t>
            </a:r>
            <a:endParaRPr lang="ja-JP" altLang="en-US" sz="2000">
              <a:solidFill>
                <a:prstClr val="black"/>
              </a:solidFill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cxnSp>
        <p:nvCxnSpPr>
          <p:cNvPr id="13" name="直線矢印コネクタ 14">
            <a:extLst>
              <a:ext uri="{FF2B5EF4-FFF2-40B4-BE49-F238E27FC236}">
                <a16:creationId xmlns:a16="http://schemas.microsoft.com/office/drawing/2014/main" id="{5AFDCCDA-1C39-34AD-AD40-DDB2B8DC72E2}"/>
              </a:ext>
            </a:extLst>
          </p:cNvPr>
          <p:cNvCxnSpPr>
            <a:cxnSpLocks/>
            <a:stCxn id="11" idx="3"/>
            <a:endCxn id="8" idx="1"/>
          </p:cNvCxnSpPr>
          <p:nvPr/>
        </p:nvCxnSpPr>
        <p:spPr>
          <a:xfrm>
            <a:off x="5300764" y="5203202"/>
            <a:ext cx="2505638" cy="0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miter lim="800000"/>
            <a:headEnd type="triangle" w="med" len="med"/>
            <a:tailEnd type="none" w="med" len="med"/>
          </a:ln>
          <a:effectLst/>
        </p:spPr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3038A21D-E4C3-80E2-6E3A-0EA9DBADB856}"/>
              </a:ext>
            </a:extLst>
          </p:cNvPr>
          <p:cNvSpPr txBox="1"/>
          <p:nvPr/>
        </p:nvSpPr>
        <p:spPr>
          <a:xfrm>
            <a:off x="5895339" y="4446190"/>
            <a:ext cx="11095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914400"/>
            <a:r>
              <a:rPr lang="en-JP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memory</a:t>
            </a:r>
          </a:p>
          <a:p>
            <a:pPr algn="ctr" defTabSz="914400"/>
            <a:r>
              <a:rPr lang="en-JP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</a:t>
            </a:r>
          </a:p>
        </p:txBody>
      </p:sp>
      <p:sp>
        <p:nvSpPr>
          <p:cNvPr id="15" name="テキスト ボックス 9">
            <a:extLst>
              <a:ext uri="{FF2B5EF4-FFF2-40B4-BE49-F238E27FC236}">
                <a16:creationId xmlns:a16="http://schemas.microsoft.com/office/drawing/2014/main" id="{DCA004B7-1C32-9AD7-7E66-24E9366043A0}"/>
              </a:ext>
            </a:extLst>
          </p:cNvPr>
          <p:cNvSpPr txBox="1"/>
          <p:nvPr/>
        </p:nvSpPr>
        <p:spPr>
          <a:xfrm>
            <a:off x="2327446" y="4881445"/>
            <a:ext cx="9412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" altLang="ja-JP" sz="2000" dirty="0">
                <a:solidFill>
                  <a:prstClr val="black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insider</a:t>
            </a:r>
            <a:endParaRPr lang="ja-JP" altLang="en-US" sz="2000">
              <a:solidFill>
                <a:prstClr val="black"/>
              </a:solidFill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grpSp>
        <p:nvGrpSpPr>
          <p:cNvPr id="16" name="Group 2822">
            <a:extLst>
              <a:ext uri="{FF2B5EF4-FFF2-40B4-BE49-F238E27FC236}">
                <a16:creationId xmlns:a16="http://schemas.microsoft.com/office/drawing/2014/main" id="{9649F510-8FF2-FB5A-9757-BC4E04F9291E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2349771" y="5308350"/>
            <a:ext cx="605334" cy="826243"/>
            <a:chOff x="6777" y="1528"/>
            <a:chExt cx="719" cy="1064"/>
          </a:xfrm>
        </p:grpSpPr>
        <p:sp>
          <p:nvSpPr>
            <p:cNvPr id="17" name="Freeform 2823">
              <a:extLst>
                <a:ext uri="{FF2B5EF4-FFF2-40B4-BE49-F238E27FC236}">
                  <a16:creationId xmlns:a16="http://schemas.microsoft.com/office/drawing/2014/main" id="{B2123808-381D-52CF-500B-83BF46A0A32E}"/>
                </a:ext>
              </a:extLst>
            </p:cNvPr>
            <p:cNvSpPr>
              <a:spLocks/>
            </p:cNvSpPr>
            <p:nvPr/>
          </p:nvSpPr>
          <p:spPr bwMode="auto">
            <a:xfrm>
              <a:off x="6892" y="2046"/>
              <a:ext cx="604" cy="546"/>
            </a:xfrm>
            <a:custGeom>
              <a:avLst/>
              <a:gdLst>
                <a:gd name="T0" fmla="*/ 192 w 604"/>
                <a:gd name="T1" fmla="*/ 10 h 546"/>
                <a:gd name="T2" fmla="*/ 332 w 604"/>
                <a:gd name="T3" fmla="*/ 26 h 546"/>
                <a:gd name="T4" fmla="*/ 460 w 604"/>
                <a:gd name="T5" fmla="*/ 30 h 546"/>
                <a:gd name="T6" fmla="*/ 484 w 604"/>
                <a:gd name="T7" fmla="*/ 66 h 546"/>
                <a:gd name="T8" fmla="*/ 504 w 604"/>
                <a:gd name="T9" fmla="*/ 198 h 546"/>
                <a:gd name="T10" fmla="*/ 520 w 604"/>
                <a:gd name="T11" fmla="*/ 298 h 546"/>
                <a:gd name="T12" fmla="*/ 536 w 604"/>
                <a:gd name="T13" fmla="*/ 342 h 546"/>
                <a:gd name="T14" fmla="*/ 556 w 604"/>
                <a:gd name="T15" fmla="*/ 378 h 546"/>
                <a:gd name="T16" fmla="*/ 524 w 604"/>
                <a:gd name="T17" fmla="*/ 398 h 546"/>
                <a:gd name="T18" fmla="*/ 580 w 604"/>
                <a:gd name="T19" fmla="*/ 422 h 546"/>
                <a:gd name="T20" fmla="*/ 604 w 604"/>
                <a:gd name="T21" fmla="*/ 430 h 546"/>
                <a:gd name="T22" fmla="*/ 552 w 604"/>
                <a:gd name="T23" fmla="*/ 458 h 546"/>
                <a:gd name="T24" fmla="*/ 528 w 604"/>
                <a:gd name="T25" fmla="*/ 466 h 546"/>
                <a:gd name="T26" fmla="*/ 464 w 604"/>
                <a:gd name="T27" fmla="*/ 450 h 546"/>
                <a:gd name="T28" fmla="*/ 436 w 604"/>
                <a:gd name="T29" fmla="*/ 410 h 546"/>
                <a:gd name="T30" fmla="*/ 440 w 604"/>
                <a:gd name="T31" fmla="*/ 422 h 546"/>
                <a:gd name="T32" fmla="*/ 444 w 604"/>
                <a:gd name="T33" fmla="*/ 406 h 546"/>
                <a:gd name="T34" fmla="*/ 432 w 604"/>
                <a:gd name="T35" fmla="*/ 302 h 546"/>
                <a:gd name="T36" fmla="*/ 424 w 604"/>
                <a:gd name="T37" fmla="*/ 270 h 546"/>
                <a:gd name="T38" fmla="*/ 420 w 604"/>
                <a:gd name="T39" fmla="*/ 194 h 546"/>
                <a:gd name="T40" fmla="*/ 408 w 604"/>
                <a:gd name="T41" fmla="*/ 182 h 546"/>
                <a:gd name="T42" fmla="*/ 336 w 604"/>
                <a:gd name="T43" fmla="*/ 146 h 546"/>
                <a:gd name="T44" fmla="*/ 332 w 604"/>
                <a:gd name="T45" fmla="*/ 190 h 546"/>
                <a:gd name="T46" fmla="*/ 324 w 604"/>
                <a:gd name="T47" fmla="*/ 214 h 546"/>
                <a:gd name="T48" fmla="*/ 332 w 604"/>
                <a:gd name="T49" fmla="*/ 246 h 546"/>
                <a:gd name="T50" fmla="*/ 312 w 604"/>
                <a:gd name="T51" fmla="*/ 346 h 546"/>
                <a:gd name="T52" fmla="*/ 308 w 604"/>
                <a:gd name="T53" fmla="*/ 430 h 546"/>
                <a:gd name="T54" fmla="*/ 312 w 604"/>
                <a:gd name="T55" fmla="*/ 442 h 546"/>
                <a:gd name="T56" fmla="*/ 324 w 604"/>
                <a:gd name="T57" fmla="*/ 450 h 546"/>
                <a:gd name="T58" fmla="*/ 316 w 604"/>
                <a:gd name="T59" fmla="*/ 474 h 546"/>
                <a:gd name="T60" fmla="*/ 332 w 604"/>
                <a:gd name="T61" fmla="*/ 510 h 546"/>
                <a:gd name="T62" fmla="*/ 264 w 604"/>
                <a:gd name="T63" fmla="*/ 546 h 546"/>
                <a:gd name="T64" fmla="*/ 212 w 604"/>
                <a:gd name="T65" fmla="*/ 534 h 546"/>
                <a:gd name="T66" fmla="*/ 220 w 604"/>
                <a:gd name="T67" fmla="*/ 494 h 546"/>
                <a:gd name="T68" fmla="*/ 228 w 604"/>
                <a:gd name="T69" fmla="*/ 470 h 546"/>
                <a:gd name="T70" fmla="*/ 224 w 604"/>
                <a:gd name="T71" fmla="*/ 450 h 546"/>
                <a:gd name="T72" fmla="*/ 200 w 604"/>
                <a:gd name="T73" fmla="*/ 442 h 546"/>
                <a:gd name="T74" fmla="*/ 208 w 604"/>
                <a:gd name="T75" fmla="*/ 418 h 546"/>
                <a:gd name="T76" fmla="*/ 212 w 604"/>
                <a:gd name="T77" fmla="*/ 406 h 546"/>
                <a:gd name="T78" fmla="*/ 200 w 604"/>
                <a:gd name="T79" fmla="*/ 346 h 546"/>
                <a:gd name="T80" fmla="*/ 208 w 604"/>
                <a:gd name="T81" fmla="*/ 306 h 546"/>
                <a:gd name="T82" fmla="*/ 212 w 604"/>
                <a:gd name="T83" fmla="*/ 286 h 546"/>
                <a:gd name="T84" fmla="*/ 208 w 604"/>
                <a:gd name="T85" fmla="*/ 190 h 546"/>
                <a:gd name="T86" fmla="*/ 164 w 604"/>
                <a:gd name="T87" fmla="*/ 174 h 546"/>
                <a:gd name="T88" fmla="*/ 52 w 604"/>
                <a:gd name="T89" fmla="*/ 130 h 546"/>
                <a:gd name="T90" fmla="*/ 8 w 604"/>
                <a:gd name="T91" fmla="*/ 94 h 546"/>
                <a:gd name="T92" fmla="*/ 0 w 604"/>
                <a:gd name="T93" fmla="*/ 82 h 546"/>
                <a:gd name="T94" fmla="*/ 0 w 604"/>
                <a:gd name="T95" fmla="*/ 38 h 546"/>
                <a:gd name="T96" fmla="*/ 192 w 604"/>
                <a:gd name="T97" fmla="*/ 10 h 54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604"/>
                <a:gd name="T148" fmla="*/ 0 h 546"/>
                <a:gd name="T149" fmla="*/ 604 w 604"/>
                <a:gd name="T150" fmla="*/ 546 h 54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604" h="546">
                  <a:moveTo>
                    <a:pt x="192" y="10"/>
                  </a:moveTo>
                  <a:cubicBezTo>
                    <a:pt x="242" y="0"/>
                    <a:pt x="285" y="14"/>
                    <a:pt x="332" y="26"/>
                  </a:cubicBezTo>
                  <a:cubicBezTo>
                    <a:pt x="377" y="21"/>
                    <a:pt x="414" y="27"/>
                    <a:pt x="460" y="30"/>
                  </a:cubicBezTo>
                  <a:cubicBezTo>
                    <a:pt x="472" y="42"/>
                    <a:pt x="479" y="50"/>
                    <a:pt x="484" y="66"/>
                  </a:cubicBezTo>
                  <a:cubicBezTo>
                    <a:pt x="487" y="113"/>
                    <a:pt x="499" y="152"/>
                    <a:pt x="504" y="198"/>
                  </a:cubicBezTo>
                  <a:cubicBezTo>
                    <a:pt x="507" y="226"/>
                    <a:pt x="507" y="271"/>
                    <a:pt x="520" y="298"/>
                  </a:cubicBezTo>
                  <a:cubicBezTo>
                    <a:pt x="527" y="312"/>
                    <a:pt x="529" y="329"/>
                    <a:pt x="536" y="342"/>
                  </a:cubicBezTo>
                  <a:cubicBezTo>
                    <a:pt x="559" y="383"/>
                    <a:pt x="547" y="351"/>
                    <a:pt x="556" y="378"/>
                  </a:cubicBezTo>
                  <a:cubicBezTo>
                    <a:pt x="548" y="383"/>
                    <a:pt x="524" y="397"/>
                    <a:pt x="524" y="398"/>
                  </a:cubicBezTo>
                  <a:cubicBezTo>
                    <a:pt x="524" y="411"/>
                    <a:pt x="570" y="419"/>
                    <a:pt x="580" y="422"/>
                  </a:cubicBezTo>
                  <a:cubicBezTo>
                    <a:pt x="588" y="424"/>
                    <a:pt x="604" y="430"/>
                    <a:pt x="604" y="430"/>
                  </a:cubicBezTo>
                  <a:cubicBezTo>
                    <a:pt x="587" y="447"/>
                    <a:pt x="575" y="451"/>
                    <a:pt x="552" y="458"/>
                  </a:cubicBezTo>
                  <a:cubicBezTo>
                    <a:pt x="544" y="460"/>
                    <a:pt x="528" y="466"/>
                    <a:pt x="528" y="466"/>
                  </a:cubicBezTo>
                  <a:cubicBezTo>
                    <a:pt x="506" y="462"/>
                    <a:pt x="483" y="463"/>
                    <a:pt x="464" y="450"/>
                  </a:cubicBezTo>
                  <a:cubicBezTo>
                    <a:pt x="452" y="433"/>
                    <a:pt x="456" y="417"/>
                    <a:pt x="436" y="410"/>
                  </a:cubicBezTo>
                  <a:cubicBezTo>
                    <a:pt x="437" y="414"/>
                    <a:pt x="436" y="424"/>
                    <a:pt x="440" y="422"/>
                  </a:cubicBezTo>
                  <a:cubicBezTo>
                    <a:pt x="445" y="420"/>
                    <a:pt x="444" y="411"/>
                    <a:pt x="444" y="406"/>
                  </a:cubicBezTo>
                  <a:cubicBezTo>
                    <a:pt x="444" y="371"/>
                    <a:pt x="440" y="336"/>
                    <a:pt x="432" y="302"/>
                  </a:cubicBezTo>
                  <a:cubicBezTo>
                    <a:pt x="430" y="291"/>
                    <a:pt x="424" y="270"/>
                    <a:pt x="424" y="270"/>
                  </a:cubicBezTo>
                  <a:cubicBezTo>
                    <a:pt x="423" y="245"/>
                    <a:pt x="425" y="219"/>
                    <a:pt x="420" y="194"/>
                  </a:cubicBezTo>
                  <a:cubicBezTo>
                    <a:pt x="419" y="188"/>
                    <a:pt x="411" y="187"/>
                    <a:pt x="408" y="182"/>
                  </a:cubicBezTo>
                  <a:cubicBezTo>
                    <a:pt x="384" y="146"/>
                    <a:pt x="384" y="152"/>
                    <a:pt x="336" y="146"/>
                  </a:cubicBezTo>
                  <a:cubicBezTo>
                    <a:pt x="332" y="164"/>
                    <a:pt x="337" y="172"/>
                    <a:pt x="332" y="190"/>
                  </a:cubicBezTo>
                  <a:cubicBezTo>
                    <a:pt x="330" y="198"/>
                    <a:pt x="324" y="214"/>
                    <a:pt x="324" y="214"/>
                  </a:cubicBezTo>
                  <a:cubicBezTo>
                    <a:pt x="326" y="225"/>
                    <a:pt x="333" y="235"/>
                    <a:pt x="332" y="246"/>
                  </a:cubicBezTo>
                  <a:cubicBezTo>
                    <a:pt x="330" y="279"/>
                    <a:pt x="317" y="313"/>
                    <a:pt x="312" y="346"/>
                  </a:cubicBezTo>
                  <a:cubicBezTo>
                    <a:pt x="315" y="377"/>
                    <a:pt x="314" y="399"/>
                    <a:pt x="308" y="430"/>
                  </a:cubicBezTo>
                  <a:cubicBezTo>
                    <a:pt x="309" y="434"/>
                    <a:pt x="309" y="439"/>
                    <a:pt x="312" y="442"/>
                  </a:cubicBezTo>
                  <a:cubicBezTo>
                    <a:pt x="315" y="446"/>
                    <a:pt x="323" y="445"/>
                    <a:pt x="324" y="450"/>
                  </a:cubicBezTo>
                  <a:cubicBezTo>
                    <a:pt x="325" y="458"/>
                    <a:pt x="316" y="474"/>
                    <a:pt x="316" y="474"/>
                  </a:cubicBezTo>
                  <a:cubicBezTo>
                    <a:pt x="326" y="503"/>
                    <a:pt x="319" y="491"/>
                    <a:pt x="332" y="510"/>
                  </a:cubicBezTo>
                  <a:cubicBezTo>
                    <a:pt x="324" y="541"/>
                    <a:pt x="291" y="537"/>
                    <a:pt x="264" y="546"/>
                  </a:cubicBezTo>
                  <a:cubicBezTo>
                    <a:pt x="244" y="544"/>
                    <a:pt x="213" y="545"/>
                    <a:pt x="212" y="534"/>
                  </a:cubicBezTo>
                  <a:cubicBezTo>
                    <a:pt x="211" y="520"/>
                    <a:pt x="216" y="507"/>
                    <a:pt x="220" y="494"/>
                  </a:cubicBezTo>
                  <a:cubicBezTo>
                    <a:pt x="223" y="486"/>
                    <a:pt x="228" y="470"/>
                    <a:pt x="228" y="470"/>
                  </a:cubicBezTo>
                  <a:cubicBezTo>
                    <a:pt x="227" y="463"/>
                    <a:pt x="229" y="455"/>
                    <a:pt x="224" y="450"/>
                  </a:cubicBezTo>
                  <a:cubicBezTo>
                    <a:pt x="218" y="444"/>
                    <a:pt x="200" y="442"/>
                    <a:pt x="200" y="442"/>
                  </a:cubicBezTo>
                  <a:cubicBezTo>
                    <a:pt x="203" y="434"/>
                    <a:pt x="205" y="426"/>
                    <a:pt x="208" y="418"/>
                  </a:cubicBezTo>
                  <a:cubicBezTo>
                    <a:pt x="209" y="414"/>
                    <a:pt x="212" y="406"/>
                    <a:pt x="212" y="406"/>
                  </a:cubicBezTo>
                  <a:cubicBezTo>
                    <a:pt x="207" y="385"/>
                    <a:pt x="203" y="369"/>
                    <a:pt x="200" y="346"/>
                  </a:cubicBezTo>
                  <a:cubicBezTo>
                    <a:pt x="203" y="333"/>
                    <a:pt x="205" y="319"/>
                    <a:pt x="208" y="306"/>
                  </a:cubicBezTo>
                  <a:cubicBezTo>
                    <a:pt x="209" y="299"/>
                    <a:pt x="212" y="286"/>
                    <a:pt x="212" y="286"/>
                  </a:cubicBezTo>
                  <a:cubicBezTo>
                    <a:pt x="214" y="262"/>
                    <a:pt x="218" y="215"/>
                    <a:pt x="208" y="190"/>
                  </a:cubicBezTo>
                  <a:cubicBezTo>
                    <a:pt x="206" y="184"/>
                    <a:pt x="170" y="176"/>
                    <a:pt x="164" y="174"/>
                  </a:cubicBezTo>
                  <a:cubicBezTo>
                    <a:pt x="136" y="146"/>
                    <a:pt x="90" y="134"/>
                    <a:pt x="52" y="130"/>
                  </a:cubicBezTo>
                  <a:cubicBezTo>
                    <a:pt x="26" y="123"/>
                    <a:pt x="24" y="118"/>
                    <a:pt x="8" y="94"/>
                  </a:cubicBezTo>
                  <a:cubicBezTo>
                    <a:pt x="5" y="90"/>
                    <a:pt x="0" y="82"/>
                    <a:pt x="0" y="82"/>
                  </a:cubicBezTo>
                  <a:cubicBezTo>
                    <a:pt x="5" y="66"/>
                    <a:pt x="0" y="55"/>
                    <a:pt x="0" y="38"/>
                  </a:cubicBezTo>
                  <a:lnTo>
                    <a:pt x="192" y="10"/>
                  </a:lnTo>
                  <a:close/>
                </a:path>
              </a:pathLst>
            </a:custGeom>
            <a:solidFill>
              <a:sysClr val="windowText" lastClr="000000"/>
            </a:solidFill>
            <a:ln w="9525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18" name="Freeform 2824">
              <a:extLst>
                <a:ext uri="{FF2B5EF4-FFF2-40B4-BE49-F238E27FC236}">
                  <a16:creationId xmlns:a16="http://schemas.microsoft.com/office/drawing/2014/main" id="{6A51281B-579E-8FCA-304A-6EBE432FD44E}"/>
                </a:ext>
              </a:extLst>
            </p:cNvPr>
            <p:cNvSpPr>
              <a:spLocks/>
            </p:cNvSpPr>
            <p:nvPr/>
          </p:nvSpPr>
          <p:spPr bwMode="auto">
            <a:xfrm>
              <a:off x="6855" y="1528"/>
              <a:ext cx="217" cy="243"/>
            </a:xfrm>
            <a:custGeom>
              <a:avLst/>
              <a:gdLst>
                <a:gd name="T0" fmla="*/ 89 w 217"/>
                <a:gd name="T1" fmla="*/ 24 h 243"/>
                <a:gd name="T2" fmla="*/ 113 w 217"/>
                <a:gd name="T3" fmla="*/ 0 h 243"/>
                <a:gd name="T4" fmla="*/ 149 w 217"/>
                <a:gd name="T5" fmla="*/ 12 h 243"/>
                <a:gd name="T6" fmla="*/ 217 w 217"/>
                <a:gd name="T7" fmla="*/ 56 h 243"/>
                <a:gd name="T8" fmla="*/ 213 w 217"/>
                <a:gd name="T9" fmla="*/ 72 h 243"/>
                <a:gd name="T10" fmla="*/ 201 w 217"/>
                <a:gd name="T11" fmla="*/ 80 h 243"/>
                <a:gd name="T12" fmla="*/ 217 w 217"/>
                <a:gd name="T13" fmla="*/ 104 h 243"/>
                <a:gd name="T14" fmla="*/ 169 w 217"/>
                <a:gd name="T15" fmla="*/ 200 h 243"/>
                <a:gd name="T16" fmla="*/ 141 w 217"/>
                <a:gd name="T17" fmla="*/ 228 h 243"/>
                <a:gd name="T18" fmla="*/ 133 w 217"/>
                <a:gd name="T19" fmla="*/ 240 h 243"/>
                <a:gd name="T20" fmla="*/ 69 w 217"/>
                <a:gd name="T21" fmla="*/ 212 h 243"/>
                <a:gd name="T22" fmla="*/ 41 w 217"/>
                <a:gd name="T23" fmla="*/ 160 h 243"/>
                <a:gd name="T24" fmla="*/ 17 w 217"/>
                <a:gd name="T25" fmla="*/ 152 h 243"/>
                <a:gd name="T26" fmla="*/ 21 w 217"/>
                <a:gd name="T27" fmla="*/ 108 h 243"/>
                <a:gd name="T28" fmla="*/ 29 w 217"/>
                <a:gd name="T29" fmla="*/ 96 h 243"/>
                <a:gd name="T30" fmla="*/ 21 w 217"/>
                <a:gd name="T31" fmla="*/ 72 h 243"/>
                <a:gd name="T32" fmla="*/ 49 w 217"/>
                <a:gd name="T33" fmla="*/ 32 h 243"/>
                <a:gd name="T34" fmla="*/ 89 w 217"/>
                <a:gd name="T35" fmla="*/ 24 h 24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17"/>
                <a:gd name="T55" fmla="*/ 0 h 243"/>
                <a:gd name="T56" fmla="*/ 217 w 217"/>
                <a:gd name="T57" fmla="*/ 243 h 24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17" h="243">
                  <a:moveTo>
                    <a:pt x="89" y="24"/>
                  </a:moveTo>
                  <a:cubicBezTo>
                    <a:pt x="82" y="4"/>
                    <a:pt x="96" y="6"/>
                    <a:pt x="113" y="0"/>
                  </a:cubicBezTo>
                  <a:cubicBezTo>
                    <a:pt x="138" y="8"/>
                    <a:pt x="120" y="19"/>
                    <a:pt x="149" y="12"/>
                  </a:cubicBezTo>
                  <a:cubicBezTo>
                    <a:pt x="181" y="34"/>
                    <a:pt x="191" y="17"/>
                    <a:pt x="217" y="56"/>
                  </a:cubicBezTo>
                  <a:cubicBezTo>
                    <a:pt x="216" y="61"/>
                    <a:pt x="216" y="67"/>
                    <a:pt x="213" y="72"/>
                  </a:cubicBezTo>
                  <a:cubicBezTo>
                    <a:pt x="210" y="76"/>
                    <a:pt x="200" y="75"/>
                    <a:pt x="201" y="80"/>
                  </a:cubicBezTo>
                  <a:cubicBezTo>
                    <a:pt x="202" y="90"/>
                    <a:pt x="217" y="104"/>
                    <a:pt x="217" y="104"/>
                  </a:cubicBezTo>
                  <a:cubicBezTo>
                    <a:pt x="187" y="124"/>
                    <a:pt x="179" y="167"/>
                    <a:pt x="169" y="200"/>
                  </a:cubicBezTo>
                  <a:cubicBezTo>
                    <a:pt x="165" y="213"/>
                    <a:pt x="141" y="228"/>
                    <a:pt x="141" y="228"/>
                  </a:cubicBezTo>
                  <a:cubicBezTo>
                    <a:pt x="138" y="232"/>
                    <a:pt x="138" y="238"/>
                    <a:pt x="133" y="240"/>
                  </a:cubicBezTo>
                  <a:cubicBezTo>
                    <a:pt x="123" y="243"/>
                    <a:pt x="78" y="218"/>
                    <a:pt x="69" y="212"/>
                  </a:cubicBezTo>
                  <a:cubicBezTo>
                    <a:pt x="61" y="200"/>
                    <a:pt x="53" y="168"/>
                    <a:pt x="41" y="160"/>
                  </a:cubicBezTo>
                  <a:cubicBezTo>
                    <a:pt x="34" y="156"/>
                    <a:pt x="17" y="152"/>
                    <a:pt x="17" y="152"/>
                  </a:cubicBezTo>
                  <a:cubicBezTo>
                    <a:pt x="4" y="133"/>
                    <a:pt x="0" y="122"/>
                    <a:pt x="21" y="108"/>
                  </a:cubicBezTo>
                  <a:cubicBezTo>
                    <a:pt x="24" y="104"/>
                    <a:pt x="29" y="101"/>
                    <a:pt x="29" y="96"/>
                  </a:cubicBezTo>
                  <a:cubicBezTo>
                    <a:pt x="29" y="88"/>
                    <a:pt x="21" y="72"/>
                    <a:pt x="21" y="72"/>
                  </a:cubicBezTo>
                  <a:cubicBezTo>
                    <a:pt x="28" y="51"/>
                    <a:pt x="28" y="39"/>
                    <a:pt x="49" y="32"/>
                  </a:cubicBezTo>
                  <a:cubicBezTo>
                    <a:pt x="57" y="9"/>
                    <a:pt x="70" y="18"/>
                    <a:pt x="89" y="24"/>
                  </a:cubicBezTo>
                  <a:close/>
                </a:path>
              </a:pathLst>
            </a:custGeom>
            <a:solidFill>
              <a:sysClr val="windowText" lastClr="000000"/>
            </a:solidFill>
            <a:ln w="9525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  <p:sp>
          <p:nvSpPr>
            <p:cNvPr id="20" name="Freeform 2825">
              <a:extLst>
                <a:ext uri="{FF2B5EF4-FFF2-40B4-BE49-F238E27FC236}">
                  <a16:creationId xmlns:a16="http://schemas.microsoft.com/office/drawing/2014/main" id="{E87FAB9B-2383-9674-99DE-A734BB5C204E}"/>
                </a:ext>
              </a:extLst>
            </p:cNvPr>
            <p:cNvSpPr>
              <a:spLocks/>
            </p:cNvSpPr>
            <p:nvPr/>
          </p:nvSpPr>
          <p:spPr bwMode="auto">
            <a:xfrm>
              <a:off x="6777" y="1680"/>
              <a:ext cx="351" cy="468"/>
            </a:xfrm>
            <a:custGeom>
              <a:avLst/>
              <a:gdLst>
                <a:gd name="T0" fmla="*/ 131 w 351"/>
                <a:gd name="T1" fmla="*/ 0 h 468"/>
                <a:gd name="T2" fmla="*/ 115 w 351"/>
                <a:gd name="T3" fmla="*/ 32 h 468"/>
                <a:gd name="T4" fmla="*/ 99 w 351"/>
                <a:gd name="T5" fmla="*/ 56 h 468"/>
                <a:gd name="T6" fmla="*/ 47 w 351"/>
                <a:gd name="T7" fmla="*/ 120 h 468"/>
                <a:gd name="T8" fmla="*/ 19 w 351"/>
                <a:gd name="T9" fmla="*/ 156 h 468"/>
                <a:gd name="T10" fmla="*/ 11 w 351"/>
                <a:gd name="T11" fmla="*/ 196 h 468"/>
                <a:gd name="T12" fmla="*/ 23 w 351"/>
                <a:gd name="T13" fmla="*/ 376 h 468"/>
                <a:gd name="T14" fmla="*/ 83 w 351"/>
                <a:gd name="T15" fmla="*/ 424 h 468"/>
                <a:gd name="T16" fmla="*/ 123 w 351"/>
                <a:gd name="T17" fmla="*/ 460 h 468"/>
                <a:gd name="T18" fmla="*/ 155 w 351"/>
                <a:gd name="T19" fmla="*/ 468 h 468"/>
                <a:gd name="T20" fmla="*/ 315 w 351"/>
                <a:gd name="T21" fmla="*/ 428 h 468"/>
                <a:gd name="T22" fmla="*/ 343 w 351"/>
                <a:gd name="T23" fmla="*/ 396 h 468"/>
                <a:gd name="T24" fmla="*/ 339 w 351"/>
                <a:gd name="T25" fmla="*/ 356 h 468"/>
                <a:gd name="T26" fmla="*/ 327 w 351"/>
                <a:gd name="T27" fmla="*/ 352 h 468"/>
                <a:gd name="T28" fmla="*/ 303 w 351"/>
                <a:gd name="T29" fmla="*/ 300 h 468"/>
                <a:gd name="T30" fmla="*/ 323 w 351"/>
                <a:gd name="T31" fmla="*/ 264 h 468"/>
                <a:gd name="T32" fmla="*/ 343 w 351"/>
                <a:gd name="T33" fmla="*/ 160 h 468"/>
                <a:gd name="T34" fmla="*/ 291 w 351"/>
                <a:gd name="T35" fmla="*/ 84 h 468"/>
                <a:gd name="T36" fmla="*/ 239 w 351"/>
                <a:gd name="T37" fmla="*/ 60 h 468"/>
                <a:gd name="T38" fmla="*/ 131 w 351"/>
                <a:gd name="T39" fmla="*/ 0 h 468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351"/>
                <a:gd name="T61" fmla="*/ 0 h 468"/>
                <a:gd name="T62" fmla="*/ 351 w 351"/>
                <a:gd name="T63" fmla="*/ 468 h 468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351" h="468">
                  <a:moveTo>
                    <a:pt x="131" y="0"/>
                  </a:moveTo>
                  <a:cubicBezTo>
                    <a:pt x="126" y="11"/>
                    <a:pt x="122" y="22"/>
                    <a:pt x="115" y="32"/>
                  </a:cubicBezTo>
                  <a:cubicBezTo>
                    <a:pt x="110" y="40"/>
                    <a:pt x="99" y="56"/>
                    <a:pt x="99" y="56"/>
                  </a:cubicBezTo>
                  <a:cubicBezTo>
                    <a:pt x="92" y="84"/>
                    <a:pt x="76" y="110"/>
                    <a:pt x="47" y="120"/>
                  </a:cubicBezTo>
                  <a:cubicBezTo>
                    <a:pt x="20" y="147"/>
                    <a:pt x="27" y="133"/>
                    <a:pt x="19" y="156"/>
                  </a:cubicBezTo>
                  <a:cubicBezTo>
                    <a:pt x="25" y="173"/>
                    <a:pt x="16" y="180"/>
                    <a:pt x="11" y="196"/>
                  </a:cubicBezTo>
                  <a:cubicBezTo>
                    <a:pt x="7" y="272"/>
                    <a:pt x="0" y="306"/>
                    <a:pt x="23" y="376"/>
                  </a:cubicBezTo>
                  <a:cubicBezTo>
                    <a:pt x="32" y="403"/>
                    <a:pt x="63" y="410"/>
                    <a:pt x="83" y="424"/>
                  </a:cubicBezTo>
                  <a:cubicBezTo>
                    <a:pt x="98" y="434"/>
                    <a:pt x="123" y="460"/>
                    <a:pt x="123" y="460"/>
                  </a:cubicBezTo>
                  <a:cubicBezTo>
                    <a:pt x="146" y="452"/>
                    <a:pt x="148" y="441"/>
                    <a:pt x="155" y="468"/>
                  </a:cubicBezTo>
                  <a:cubicBezTo>
                    <a:pt x="209" y="455"/>
                    <a:pt x="261" y="441"/>
                    <a:pt x="315" y="428"/>
                  </a:cubicBezTo>
                  <a:cubicBezTo>
                    <a:pt x="351" y="406"/>
                    <a:pt x="351" y="420"/>
                    <a:pt x="343" y="396"/>
                  </a:cubicBezTo>
                  <a:cubicBezTo>
                    <a:pt x="342" y="383"/>
                    <a:pt x="344" y="369"/>
                    <a:pt x="339" y="356"/>
                  </a:cubicBezTo>
                  <a:cubicBezTo>
                    <a:pt x="338" y="352"/>
                    <a:pt x="330" y="355"/>
                    <a:pt x="327" y="352"/>
                  </a:cubicBezTo>
                  <a:cubicBezTo>
                    <a:pt x="322" y="347"/>
                    <a:pt x="306" y="309"/>
                    <a:pt x="303" y="300"/>
                  </a:cubicBezTo>
                  <a:cubicBezTo>
                    <a:pt x="311" y="288"/>
                    <a:pt x="315" y="276"/>
                    <a:pt x="323" y="264"/>
                  </a:cubicBezTo>
                  <a:cubicBezTo>
                    <a:pt x="318" y="214"/>
                    <a:pt x="328" y="205"/>
                    <a:pt x="343" y="160"/>
                  </a:cubicBezTo>
                  <a:cubicBezTo>
                    <a:pt x="337" y="105"/>
                    <a:pt x="342" y="97"/>
                    <a:pt x="291" y="84"/>
                  </a:cubicBezTo>
                  <a:cubicBezTo>
                    <a:pt x="285" y="80"/>
                    <a:pt x="247" y="60"/>
                    <a:pt x="239" y="60"/>
                  </a:cubicBezTo>
                  <a:lnTo>
                    <a:pt x="131" y="0"/>
                  </a:lnTo>
                  <a:close/>
                </a:path>
              </a:pathLst>
            </a:custGeom>
            <a:solidFill>
              <a:sysClr val="windowText" lastClr="000000"/>
            </a:solidFill>
            <a:ln w="9525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endParaRPr>
            </a:p>
          </p:txBody>
        </p:sp>
      </p:grpSp>
      <p:cxnSp>
        <p:nvCxnSpPr>
          <p:cNvPr id="21" name="直線矢印コネクタ 17">
            <a:extLst>
              <a:ext uri="{FF2B5EF4-FFF2-40B4-BE49-F238E27FC236}">
                <a16:creationId xmlns:a16="http://schemas.microsoft.com/office/drawing/2014/main" id="{A4E793AF-5BC6-5C5A-EBE1-46B2D2725A1A}"/>
              </a:ext>
            </a:extLst>
          </p:cNvPr>
          <p:cNvCxnSpPr>
            <a:cxnSpLocks/>
          </p:cNvCxnSpPr>
          <p:nvPr/>
        </p:nvCxnSpPr>
        <p:spPr>
          <a:xfrm>
            <a:off x="3046060" y="5726168"/>
            <a:ext cx="753114" cy="0"/>
          </a:xfrm>
          <a:prstGeom prst="straightConnector1">
            <a:avLst/>
          </a:prstGeom>
          <a:noFill/>
          <a:ln w="47625" cap="flat" cmpd="sng" algn="ctr">
            <a:solidFill>
              <a:srgbClr val="FF0000"/>
            </a:solidFill>
            <a:prstDash val="sysDash"/>
            <a:miter lim="800000"/>
            <a:tailEnd type="triangle"/>
          </a:ln>
          <a:effectLst/>
        </p:spPr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C056F603-C5A2-23D7-5A8C-DF7629456F54}"/>
              </a:ext>
            </a:extLst>
          </p:cNvPr>
          <p:cNvSpPr txBox="1"/>
          <p:nvPr/>
        </p:nvSpPr>
        <p:spPr>
          <a:xfrm>
            <a:off x="3168108" y="5754289"/>
            <a:ext cx="4347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sz="3200" b="1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44278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B3A44-3B6C-0232-6528-1A2D54A54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Transparent and Secure 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0E630-524B-6A9A-D0A8-B136C52E49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IDS transparently obtains memory data with the library</a:t>
            </a:r>
          </a:p>
          <a:p>
            <a:pPr lvl="1"/>
            <a:r>
              <a:rPr lang="en-US" altLang="ja-JP" dirty="0"/>
              <a:t>The library communicates with the agent using a virtual network</a:t>
            </a:r>
          </a:p>
          <a:p>
            <a:pPr lvl="2"/>
            <a:r>
              <a:rPr lang="en-US" altLang="ja-JP" dirty="0"/>
              <a:t>Send an encrypted memory address to the agent</a:t>
            </a:r>
          </a:p>
          <a:p>
            <a:pPr lvl="2"/>
            <a:r>
              <a:rPr lang="en-US" altLang="ja-JP" dirty="0"/>
              <a:t>Receive encrypted memory data from the agent</a:t>
            </a:r>
          </a:p>
          <a:p>
            <a:pPr lvl="1"/>
            <a:r>
              <a:rPr lang="en-JP" dirty="0"/>
              <a:t>Can use shared memory between VMs</a:t>
            </a:r>
          </a:p>
          <a:p>
            <a:pPr lvl="2"/>
            <a:r>
              <a:rPr lang="en-JP" dirty="0"/>
              <a:t>Encrypt data in the shared memory by software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D188E6-CA34-CB36-E6AA-A74FA834A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8</a:t>
            </a:fld>
            <a:endParaRPr kumimoji="1" lang="ja-JP" altLang="en-US"/>
          </a:p>
        </p:txBody>
      </p:sp>
      <p:sp>
        <p:nvSpPr>
          <p:cNvPr id="18" name="角丸四角形 22">
            <a:extLst>
              <a:ext uri="{FF2B5EF4-FFF2-40B4-BE49-F238E27FC236}">
                <a16:creationId xmlns:a16="http://schemas.microsoft.com/office/drawing/2014/main" id="{2436337F-A512-56E0-BFDD-BC7D45F6E173}"/>
              </a:ext>
            </a:extLst>
          </p:cNvPr>
          <p:cNvSpPr/>
          <p:nvPr/>
        </p:nvSpPr>
        <p:spPr>
          <a:xfrm>
            <a:off x="2630552" y="4643070"/>
            <a:ext cx="1599350" cy="137967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76200" cap="flat" cmpd="sng" algn="ctr">
            <a:solidFill>
              <a:schemeClr val="tx2">
                <a:lumMod val="50000"/>
              </a:scheme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2000" b="1" i="1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19" name="角丸四角形 20">
            <a:extLst>
              <a:ext uri="{FF2B5EF4-FFF2-40B4-BE49-F238E27FC236}">
                <a16:creationId xmlns:a16="http://schemas.microsoft.com/office/drawing/2014/main" id="{3B2C0264-CF0C-330A-0439-4B032A00D132}"/>
              </a:ext>
            </a:extLst>
          </p:cNvPr>
          <p:cNvSpPr/>
          <p:nvPr/>
        </p:nvSpPr>
        <p:spPr>
          <a:xfrm>
            <a:off x="6928120" y="4649518"/>
            <a:ext cx="2224646" cy="137967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 w="76200" cap="flat" cmpd="sng" algn="ctr">
            <a:solidFill>
              <a:schemeClr val="tx2">
                <a:lumMod val="50000"/>
              </a:scheme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1" i="1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20" name="テキスト ボックス 12">
            <a:extLst>
              <a:ext uri="{FF2B5EF4-FFF2-40B4-BE49-F238E27FC236}">
                <a16:creationId xmlns:a16="http://schemas.microsoft.com/office/drawing/2014/main" id="{895675F8-C5FC-5779-6716-908AF607962D}"/>
              </a:ext>
            </a:extLst>
          </p:cNvPr>
          <p:cNvSpPr txBox="1"/>
          <p:nvPr/>
        </p:nvSpPr>
        <p:spPr>
          <a:xfrm>
            <a:off x="6766236" y="4214345"/>
            <a:ext cx="25484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" altLang="ja-JP" sz="2000" dirty="0">
                <a:solidFill>
                  <a:prstClr val="black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target VM</a:t>
            </a:r>
            <a:endParaRPr lang="ja-JP" altLang="en-US" sz="2000">
              <a:solidFill>
                <a:prstClr val="black"/>
              </a:solidFill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21" name="テキスト ボックス 14">
            <a:extLst>
              <a:ext uri="{FF2B5EF4-FFF2-40B4-BE49-F238E27FC236}">
                <a16:creationId xmlns:a16="http://schemas.microsoft.com/office/drawing/2014/main" id="{9877C268-39B9-FB8B-466D-EBD1FE89DF51}"/>
              </a:ext>
            </a:extLst>
          </p:cNvPr>
          <p:cNvSpPr txBox="1"/>
          <p:nvPr/>
        </p:nvSpPr>
        <p:spPr>
          <a:xfrm>
            <a:off x="7526896" y="5132851"/>
            <a:ext cx="1027093" cy="400110"/>
          </a:xfrm>
          <a:prstGeom prst="rect">
            <a:avLst/>
          </a:prstGeom>
          <a:solidFill>
            <a:srgbClr val="92D050"/>
          </a:solidFill>
          <a:ln w="22225">
            <a:solidFill>
              <a:sysClr val="windowText" lastClr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" altLang="ja-JP" sz="200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agent</a:t>
            </a:r>
            <a:endParaRPr kumimoji="0" lang="ja-JP" altLang="en-US" sz="200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22" name="テキスト ボックス 13">
            <a:extLst>
              <a:ext uri="{FF2B5EF4-FFF2-40B4-BE49-F238E27FC236}">
                <a16:creationId xmlns:a16="http://schemas.microsoft.com/office/drawing/2014/main" id="{031C179A-9A99-A6ED-9A14-BD742D4CB644}"/>
              </a:ext>
            </a:extLst>
          </p:cNvPr>
          <p:cNvSpPr txBox="1"/>
          <p:nvPr/>
        </p:nvSpPr>
        <p:spPr>
          <a:xfrm>
            <a:off x="3022902" y="4847878"/>
            <a:ext cx="814647" cy="400110"/>
          </a:xfrm>
          <a:prstGeom prst="rect">
            <a:avLst/>
          </a:prstGeom>
          <a:solidFill>
            <a:srgbClr val="FFC000"/>
          </a:solidFill>
          <a:ln w="22225">
            <a:solidFill>
              <a:sysClr val="windowText" lastClr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00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IDS</a:t>
            </a:r>
            <a:endParaRPr kumimoji="0" lang="ja-JP" altLang="en-US" sz="200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23" name="テキスト ボックス 19">
            <a:extLst>
              <a:ext uri="{FF2B5EF4-FFF2-40B4-BE49-F238E27FC236}">
                <a16:creationId xmlns:a16="http://schemas.microsoft.com/office/drawing/2014/main" id="{3667BDA4-E377-9B7A-CBD2-03F69A9D7C12}"/>
              </a:ext>
            </a:extLst>
          </p:cNvPr>
          <p:cNvSpPr txBox="1"/>
          <p:nvPr/>
        </p:nvSpPr>
        <p:spPr>
          <a:xfrm>
            <a:off x="4618469" y="6301899"/>
            <a:ext cx="2423266" cy="400110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 defTabSz="914400"/>
            <a:r>
              <a:rPr lang="en-JP" altLang="ja-JP" sz="2000" dirty="0">
                <a:solidFill>
                  <a:prstClr val="black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virtual network</a:t>
            </a:r>
            <a:endParaRPr lang="ja-JP" altLang="en-US" sz="2000">
              <a:solidFill>
                <a:prstClr val="black"/>
              </a:solidFill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24" name="テキスト ボックス 21">
            <a:extLst>
              <a:ext uri="{FF2B5EF4-FFF2-40B4-BE49-F238E27FC236}">
                <a16:creationId xmlns:a16="http://schemas.microsoft.com/office/drawing/2014/main" id="{BE992ED5-6392-519D-DBE9-2B3229DC24C7}"/>
              </a:ext>
            </a:extLst>
          </p:cNvPr>
          <p:cNvSpPr txBox="1"/>
          <p:nvPr/>
        </p:nvSpPr>
        <p:spPr>
          <a:xfrm>
            <a:off x="2767219" y="4209632"/>
            <a:ext cx="13260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altLang="ja-JP" sz="2000" dirty="0">
                <a:solidFill>
                  <a:prstClr val="black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IDS VM</a:t>
            </a:r>
            <a:endParaRPr lang="ja-JP" altLang="en-US" sz="2000">
              <a:solidFill>
                <a:prstClr val="black"/>
              </a:solidFill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D14141C-6859-E368-9F3D-6003692AD262}"/>
              </a:ext>
            </a:extLst>
          </p:cNvPr>
          <p:cNvSpPr/>
          <p:nvPr/>
        </p:nvSpPr>
        <p:spPr>
          <a:xfrm>
            <a:off x="5034396" y="5078902"/>
            <a:ext cx="1186185" cy="763534"/>
          </a:xfrm>
          <a:prstGeom prst="rect">
            <a:avLst/>
          </a:prstGeom>
          <a:solidFill>
            <a:srgbClr val="00B0F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JP" sz="200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shared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JP" sz="200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memory</a:t>
            </a:r>
          </a:p>
        </p:txBody>
      </p:sp>
      <p:cxnSp>
        <p:nvCxnSpPr>
          <p:cNvPr id="30" name="Elbow Connector 29">
            <a:extLst>
              <a:ext uri="{FF2B5EF4-FFF2-40B4-BE49-F238E27FC236}">
                <a16:creationId xmlns:a16="http://schemas.microsoft.com/office/drawing/2014/main" id="{0FA66399-09A0-07A5-CBD8-A6309CDC247E}"/>
              </a:ext>
            </a:extLst>
          </p:cNvPr>
          <p:cNvCxnSpPr>
            <a:cxnSpLocks/>
            <a:stCxn id="18" idx="2"/>
            <a:endCxn id="19" idx="2"/>
          </p:cNvCxnSpPr>
          <p:nvPr/>
        </p:nvCxnSpPr>
        <p:spPr>
          <a:xfrm rot="16200000" flipH="1">
            <a:off x="5732112" y="3720857"/>
            <a:ext cx="6446" cy="4610216"/>
          </a:xfrm>
          <a:prstGeom prst="bentConnector3">
            <a:avLst>
              <a:gd name="adj1" fmla="val 3646385"/>
            </a:avLst>
          </a:prstGeom>
          <a:noFill/>
          <a:ln w="76200" cap="flat" cmpd="sng" algn="ctr">
            <a:solidFill>
              <a:schemeClr val="tx2">
                <a:lumMod val="50000"/>
              </a:schemeClr>
            </a:solidFill>
            <a:prstDash val="solid"/>
            <a:miter lim="800000"/>
          </a:ln>
          <a:effectLst/>
        </p:spPr>
      </p:cxnSp>
      <p:sp>
        <p:nvSpPr>
          <p:cNvPr id="5" name="テキスト ボックス 13">
            <a:extLst>
              <a:ext uri="{FF2B5EF4-FFF2-40B4-BE49-F238E27FC236}">
                <a16:creationId xmlns:a16="http://schemas.microsoft.com/office/drawing/2014/main" id="{E83F7295-1B6F-047E-C8EB-EDBE02BDEB9F}"/>
              </a:ext>
            </a:extLst>
          </p:cNvPr>
          <p:cNvSpPr txBox="1"/>
          <p:nvPr/>
        </p:nvSpPr>
        <p:spPr>
          <a:xfrm>
            <a:off x="2892532" y="5406317"/>
            <a:ext cx="1075386" cy="400110"/>
          </a:xfrm>
          <a:prstGeom prst="rect">
            <a:avLst/>
          </a:prstGeom>
          <a:solidFill>
            <a:srgbClr val="C4D69B"/>
          </a:solidFill>
          <a:ln w="22225">
            <a:solidFill>
              <a:sysClr val="windowText" lastClr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00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library</a:t>
            </a:r>
            <a:endParaRPr kumimoji="0" lang="ja-JP" altLang="en-US" sz="200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99CDF18-7572-272D-3C61-7F95CA33C59F}"/>
              </a:ext>
            </a:extLst>
          </p:cNvPr>
          <p:cNvCxnSpPr>
            <a:cxnSpLocks/>
            <a:endCxn id="25" idx="1"/>
          </p:cNvCxnSpPr>
          <p:nvPr/>
        </p:nvCxnSpPr>
        <p:spPr>
          <a:xfrm flipV="1">
            <a:off x="3967918" y="5460669"/>
            <a:ext cx="1066478" cy="97168"/>
          </a:xfrm>
          <a:prstGeom prst="line">
            <a:avLst/>
          </a:prstGeom>
          <a:ln w="28575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63C93C3-1C45-4C59-D9AB-41E953291CF8}"/>
              </a:ext>
            </a:extLst>
          </p:cNvPr>
          <p:cNvCxnSpPr>
            <a:cxnSpLocks/>
            <a:stCxn id="25" idx="3"/>
            <a:endCxn id="21" idx="1"/>
          </p:cNvCxnSpPr>
          <p:nvPr/>
        </p:nvCxnSpPr>
        <p:spPr>
          <a:xfrm flipV="1">
            <a:off x="6220581" y="5332906"/>
            <a:ext cx="1306315" cy="127763"/>
          </a:xfrm>
          <a:prstGeom prst="line">
            <a:avLst/>
          </a:prstGeom>
          <a:ln w="28575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04004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BC2BA-8A34-45E6-D8D5-814300122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How to Protect Agents?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983E0D-7264-13F0-AC00-3DB6C5C944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JP" dirty="0"/>
              <a:t>Intruders can attack agents inside target VMs</a:t>
            </a:r>
          </a:p>
          <a:p>
            <a:pPr lvl="1"/>
            <a:r>
              <a:rPr lang="en-JP" dirty="0"/>
              <a:t>Like traditional IDS running in VMs</a:t>
            </a:r>
          </a:p>
          <a:p>
            <a:pPr lvl="1"/>
            <a:r>
              <a:rPr lang="en" altLang="ja-JP" dirty="0"/>
              <a:t>IDS cannot obtain memory data correctly with compromised agents</a:t>
            </a:r>
          </a:p>
          <a:p>
            <a:r>
              <a:rPr lang="en-JP" dirty="0"/>
              <a:t>Need to protect agents inside target VMs</a:t>
            </a:r>
          </a:p>
          <a:p>
            <a:pPr lvl="1"/>
            <a:r>
              <a:rPr lang="en-JP" dirty="0"/>
              <a:t>If this is possible, can IDS be protected in a similar way?</a:t>
            </a:r>
          </a:p>
          <a:p>
            <a:pPr lvl="1"/>
            <a:r>
              <a:rPr lang="en-JP" dirty="0"/>
              <a:t>Easier to run small agents securely than large IDS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999940-219C-8C48-8CE8-C74BFA75A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57A23-CB21-D340-80A0-623F78F268E8}" type="slidenum">
              <a:rPr kumimoji="1" lang="ja-JP" altLang="en-US" smtClean="0"/>
              <a:t>9</a:t>
            </a:fld>
            <a:endParaRPr kumimoji="1" lang="ja-JP" altLang="en-US"/>
          </a:p>
        </p:txBody>
      </p:sp>
      <p:sp>
        <p:nvSpPr>
          <p:cNvPr id="5" name="角丸四角形 20">
            <a:extLst>
              <a:ext uri="{FF2B5EF4-FFF2-40B4-BE49-F238E27FC236}">
                <a16:creationId xmlns:a16="http://schemas.microsoft.com/office/drawing/2014/main" id="{282C903F-1944-CA44-DA73-9205B7FD06FF}"/>
              </a:ext>
            </a:extLst>
          </p:cNvPr>
          <p:cNvSpPr/>
          <p:nvPr/>
        </p:nvSpPr>
        <p:spPr>
          <a:xfrm>
            <a:off x="4064000" y="4805970"/>
            <a:ext cx="3708399" cy="1664947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 w="76200" cap="flat" cmpd="sng" algn="ctr">
            <a:solidFill>
              <a:schemeClr val="tx2">
                <a:lumMod val="50000"/>
              </a:scheme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1" i="1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6" name="テキスト ボックス 12">
            <a:extLst>
              <a:ext uri="{FF2B5EF4-FFF2-40B4-BE49-F238E27FC236}">
                <a16:creationId xmlns:a16="http://schemas.microsoft.com/office/drawing/2014/main" id="{A8B47C13-0462-6EB0-97B1-CBAA56547295}"/>
              </a:ext>
            </a:extLst>
          </p:cNvPr>
          <p:cNvSpPr txBox="1"/>
          <p:nvPr/>
        </p:nvSpPr>
        <p:spPr>
          <a:xfrm>
            <a:off x="4643993" y="4336143"/>
            <a:ext cx="25484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" altLang="ja-JP" sz="2000" dirty="0">
                <a:solidFill>
                  <a:prstClr val="black"/>
                </a:solidFill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target VM</a:t>
            </a:r>
            <a:endParaRPr lang="ja-JP" altLang="en-US" sz="2000">
              <a:solidFill>
                <a:prstClr val="black"/>
              </a:solidFill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7" name="テキスト ボックス 14">
            <a:extLst>
              <a:ext uri="{FF2B5EF4-FFF2-40B4-BE49-F238E27FC236}">
                <a16:creationId xmlns:a16="http://schemas.microsoft.com/office/drawing/2014/main" id="{A8B079F7-78BB-A76A-DC50-809758D49FA9}"/>
              </a:ext>
            </a:extLst>
          </p:cNvPr>
          <p:cNvSpPr txBox="1"/>
          <p:nvPr/>
        </p:nvSpPr>
        <p:spPr>
          <a:xfrm>
            <a:off x="4669373" y="5150787"/>
            <a:ext cx="953748" cy="400110"/>
          </a:xfrm>
          <a:prstGeom prst="rect">
            <a:avLst/>
          </a:prstGeom>
          <a:solidFill>
            <a:srgbClr val="92D050"/>
          </a:solidFill>
          <a:ln w="22225">
            <a:solidFill>
              <a:sysClr val="windowText" lastClr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" altLang="ja-JP" sz="200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agent</a:t>
            </a:r>
            <a:endParaRPr kumimoji="0" lang="ja-JP" altLang="en-US" sz="200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pic>
        <p:nvPicPr>
          <p:cNvPr id="10" name="図 19">
            <a:extLst>
              <a:ext uri="{FF2B5EF4-FFF2-40B4-BE49-F238E27FC236}">
                <a16:creationId xmlns:a16="http://schemas.microsoft.com/office/drawing/2014/main" id="{C9052D53-F904-9B34-36C4-EA6D308336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8880" y="5150677"/>
            <a:ext cx="712236" cy="71223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EE00E2F-DB36-D0D3-1BEC-7F38C594E28B}"/>
              </a:ext>
            </a:extLst>
          </p:cNvPr>
          <p:cNvSpPr txBox="1"/>
          <p:nvPr/>
        </p:nvSpPr>
        <p:spPr>
          <a:xfrm>
            <a:off x="6441532" y="5835639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intruder</a:t>
            </a:r>
          </a:p>
        </p:txBody>
      </p:sp>
      <p:cxnSp>
        <p:nvCxnSpPr>
          <p:cNvPr id="12" name="直線矢印コネクタ 40">
            <a:extLst>
              <a:ext uri="{FF2B5EF4-FFF2-40B4-BE49-F238E27FC236}">
                <a16:creationId xmlns:a16="http://schemas.microsoft.com/office/drawing/2014/main" id="{F3354C1A-7B25-0543-C0C8-ECB62E36A6EE}"/>
              </a:ext>
            </a:extLst>
          </p:cNvPr>
          <p:cNvCxnSpPr>
            <a:cxnSpLocks/>
            <a:stCxn id="10" idx="1"/>
            <a:endCxn id="7" idx="3"/>
          </p:cNvCxnSpPr>
          <p:nvPr/>
        </p:nvCxnSpPr>
        <p:spPr>
          <a:xfrm flipH="1" flipV="1">
            <a:off x="5623121" y="5350842"/>
            <a:ext cx="945759" cy="155953"/>
          </a:xfrm>
          <a:prstGeom prst="straightConnector1">
            <a:avLst/>
          </a:prstGeom>
          <a:noFill/>
          <a:ln w="47625" cap="flat" cmpd="sng" algn="ctr">
            <a:solidFill>
              <a:srgbClr val="FF0000"/>
            </a:solidFill>
            <a:prstDash val="solid"/>
            <a:miter lim="800000"/>
            <a:tailEnd type="triangle"/>
          </a:ln>
          <a:effectLst/>
        </p:spPr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0FF3585D-4AAE-2E7C-4C01-4D37F3FB7BA5}"/>
              </a:ext>
            </a:extLst>
          </p:cNvPr>
          <p:cNvSpPr txBox="1"/>
          <p:nvPr/>
        </p:nvSpPr>
        <p:spPr>
          <a:xfrm>
            <a:off x="5776650" y="5003983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JP" dirty="0"/>
              <a:t>attack</a:t>
            </a:r>
          </a:p>
        </p:txBody>
      </p:sp>
      <p:sp>
        <p:nvSpPr>
          <p:cNvPr id="19" name="正方形/長方形 22">
            <a:extLst>
              <a:ext uri="{FF2B5EF4-FFF2-40B4-BE49-F238E27FC236}">
                <a16:creationId xmlns:a16="http://schemas.microsoft.com/office/drawing/2014/main" id="{B2C4CBD1-5822-6010-AAC7-CC7871CDB99D}"/>
              </a:ext>
            </a:extLst>
          </p:cNvPr>
          <p:cNvSpPr/>
          <p:nvPr/>
        </p:nvSpPr>
        <p:spPr>
          <a:xfrm>
            <a:off x="4482011" y="5747721"/>
            <a:ext cx="1328471" cy="409587"/>
          </a:xfrm>
          <a:prstGeom prst="rect">
            <a:avLst/>
          </a:prstGeom>
          <a:solidFill>
            <a:srgbClr val="0070C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00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Meiryo" panose="020B0604030504040204" pitchFamily="34" charset="-128"/>
                <a:cs typeface="Arial" panose="020B0604020202020204" pitchFamily="34" charset="0"/>
              </a:rPr>
              <a:t>system</a:t>
            </a:r>
            <a:endParaRPr kumimoji="0" lang="ja-JP" altLang="en-US" sz="2000" u="none" strike="noStrike" kern="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33110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エッセンシャル">
  <a:themeElements>
    <a:clrScheme name="エッセンシャル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エッセンシャル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エッセンシャル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>
    <a:spDef>
      <a:spPr>
        <a:solidFill>
          <a:schemeClr val="bg1"/>
        </a:solidFill>
      </a:spPr>
      <a:bodyPr rtlCol="0" anchor="ctr"/>
      <a:lstStyle>
        <a:defPPr algn="ctr">
          <a:defRPr>
            <a:solidFill>
              <a:schemeClr val="tx1"/>
            </a:solidFill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 cmpd="sng">
          <a:solidFill>
            <a:schemeClr val="tx1"/>
          </a:solidFill>
          <a:tailEnd type="arrow"/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l"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エッセンシャル.thmx</Template>
  <TotalTime>204189</TotalTime>
  <Words>4751</Words>
  <Application>Microsoft Macintosh PowerPoint</Application>
  <PresentationFormat>Widescreen</PresentationFormat>
  <Paragraphs>601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Meiryo</vt:lpstr>
      <vt:lpstr>游ゴシック Medium</vt:lpstr>
      <vt:lpstr>Arial</vt:lpstr>
      <vt:lpstr>Arial Black</vt:lpstr>
      <vt:lpstr>Calibri</vt:lpstr>
      <vt:lpstr>Tahoma</vt:lpstr>
      <vt:lpstr>エッセンシャル</vt:lpstr>
      <vt:lpstr>Secure Monitoring of Confidential VMs with Isolated Agents</vt:lpstr>
      <vt:lpstr>Insider Risk in Clouds</vt:lpstr>
      <vt:lpstr>Confidential VMs</vt:lpstr>
      <vt:lpstr>Intrusion Detection Systems (IDS)</vt:lpstr>
      <vt:lpstr>IDS Offloading [Garfinkel+, NDSS'03]</vt:lpstr>
      <vt:lpstr>Conflict with IDS Offloading</vt:lpstr>
      <vt:lpstr>SEVmonitor</vt:lpstr>
      <vt:lpstr>Transparent and Secure Communication</vt:lpstr>
      <vt:lpstr>How to Protect Agents?</vt:lpstr>
      <vt:lpstr>Isolated Execution Environments</vt:lpstr>
      <vt:lpstr>Method 1: Isolation by Containers</vt:lpstr>
      <vt:lpstr>In-kernel Communication</vt:lpstr>
      <vt:lpstr>Method 2: Isolation by Inner VMs</vt:lpstr>
      <vt:lpstr>Agent for BitVisor</vt:lpstr>
      <vt:lpstr>In-hypervisor Communication</vt:lpstr>
      <vt:lpstr>Agent for Xen</vt:lpstr>
      <vt:lpstr>Comparison between BitVisor and Xen</vt:lpstr>
      <vt:lpstr>Experiments</vt:lpstr>
      <vt:lpstr>System Monitoring</vt:lpstr>
      <vt:lpstr>Monitoring Performance</vt:lpstr>
      <vt:lpstr>Protection Overhead</vt:lpstr>
      <vt:lpstr>Isolation Overhead</vt:lpstr>
      <vt:lpstr>Related Work</vt:lpstr>
      <vt:lpstr>Conclusion</vt:lpstr>
    </vt:vector>
  </TitlesOfParts>
  <Company>Kyushu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クラウドにおける 仮想マシン・セキュリティ</dc:title>
  <dc:creator>Kourai Kenichi</dc:creator>
  <cp:lastModifiedBy>KORAI Kenichi</cp:lastModifiedBy>
  <cp:revision>3149</cp:revision>
  <cp:lastPrinted>2019-08-17T14:50:09Z</cp:lastPrinted>
  <dcterms:created xsi:type="dcterms:W3CDTF">2014-07-04T01:06:17Z</dcterms:created>
  <dcterms:modified xsi:type="dcterms:W3CDTF">2025-12-02T06:02:21Z</dcterms:modified>
</cp:coreProperties>
</file>