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88" r:id="rId2"/>
    <p:sldId id="257" r:id="rId3"/>
    <p:sldId id="286" r:id="rId4"/>
    <p:sldId id="261" r:id="rId5"/>
    <p:sldId id="287" r:id="rId6"/>
    <p:sldId id="266" r:id="rId7"/>
    <p:sldId id="282" r:id="rId8"/>
    <p:sldId id="283" r:id="rId9"/>
    <p:sldId id="284" r:id="rId10"/>
    <p:sldId id="270" r:id="rId11"/>
    <p:sldId id="28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452"/>
    <a:srgbClr val="D79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63"/>
    <p:restoredTop sz="78747"/>
  </p:normalViewPr>
  <p:slideViewPr>
    <p:cSldViewPr snapToGrid="0">
      <p:cViewPr>
        <p:scale>
          <a:sx n="92" d="100"/>
          <a:sy n="92" d="100"/>
        </p:scale>
        <p:origin x="744" y="456"/>
      </p:cViewPr>
      <p:guideLst/>
    </p:cSldViewPr>
  </p:slideViewPr>
  <p:notesTextViewPr>
    <p:cViewPr>
      <p:scale>
        <a:sx n="114" d="100"/>
        <a:sy n="114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E4F7D-03CA-DF43-AEA7-D6C39243C17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1B67C-146F-F24E-9814-8BB04412F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658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201F9-22EB-D6F2-A3DA-3F43C1504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92DF60C2-6DF4-8DEF-9D5B-EAFC1B6B56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4B945DB-7792-3E05-97B9-B8ABB951BC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BECF4B-9741-EB9C-5D22-4D188B3FE7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1B67C-146F-F24E-9814-8BB04412F29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978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1B67C-146F-F24E-9814-8BB04412F298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006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201F9-22EB-D6F2-A3DA-3F43C1504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92DF60C2-6DF4-8DEF-9D5B-EAFC1B6B56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4B945DB-7792-3E05-97B9-B8ABB951BC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BECF4B-9741-EB9C-5D22-4D188B3FE7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1B67C-146F-F24E-9814-8BB04412F298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978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1B67C-146F-F24E-9814-8BB04412F29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95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18FD1-A4EC-D786-AD22-9DFE86178D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9894238B-1016-1AC8-48AB-E474D8A501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0AFFCEBD-0AB6-3CEF-4255-9ADB0863FD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1023D2-7F73-6844-321D-301CB825FA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1B67C-146F-F24E-9814-8BB04412F29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91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1B67C-146F-F24E-9814-8BB04412F29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593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2F85F3-DD76-0F17-8524-CDBA4531A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022836E-1F1D-280C-BD59-A74FF3473B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BA01481-9970-3C80-DB00-31DBEDAF2B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627B8B-93EE-D129-66B5-7C90FFFB2C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1B67C-146F-F24E-9814-8BB04412F29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531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1B67C-146F-F24E-9814-8BB04412F29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18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1B67C-146F-F24E-9814-8BB04412F29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090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1B67C-146F-F24E-9814-8BB04412F29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667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1B67C-146F-F24E-9814-8BB04412F298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694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B7003C-9D5A-4ADC-6018-FFA7981DA5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675584E-662F-00D4-6ECD-888CB3FB8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6D6EE8-A916-D94C-B04E-47AFE199A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AECD-03BB-D94A-916D-368F450B8090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3D50C9-0E5A-FF89-2177-F670B4023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2B2A5C6-71AC-8331-39E5-D4E4EA41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5900" y="6356349"/>
            <a:ext cx="2743200" cy="365125"/>
          </a:xfrm>
        </p:spPr>
        <p:txBody>
          <a:bodyPr/>
          <a:lstStyle>
            <a:lvl1pPr>
              <a:defRPr sz="2800"/>
            </a:lvl1pPr>
          </a:lstStyle>
          <a:p>
            <a:fld id="{4F661635-BFD2-7C4C-95CB-D069DE4CFEF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99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68C97B-D978-BFC6-4753-A9A84EBA0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AAA5D9-2D56-FCEF-ED9B-CFFDDA40D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AE73A6-C981-DD9A-4391-7E79AE6B8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C5D2-E68D-9D45-B0AC-117745B185E4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B42AFB-20CB-D16F-7A30-486379827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A5017A-9E57-219E-EEC2-4A68B96E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68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FAB441B-57AC-3713-F79D-B14E7BBB3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50EED27-452D-8853-FD5A-DD117EEBF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318BE9-3071-E21C-4CDF-20B7F8B02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7702-D05B-B041-A8D3-2D584D892B17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B46412-E967-80BF-8524-2AA412372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D50AF8-6444-E9FB-82CE-24E47DFE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69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EA98F6-B4BA-9D2A-E0A7-C855E9FE1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906603"/>
          </a:xfrm>
        </p:spPr>
        <p:txBody>
          <a:bodyPr/>
          <a:lstStyle>
            <a:lvl1pPr>
              <a:defRPr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ABCAA2-756D-1917-1A13-9FB70D80D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754563"/>
          </a:xfrm>
        </p:spPr>
        <p:txBody>
          <a:bodyPr/>
          <a:lstStyle>
            <a:lvl1pPr>
              <a:defRPr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1pPr>
            <a:lvl2pPr>
              <a:defRPr sz="2600"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2pPr>
            <a:lvl3pPr>
              <a:defRPr sz="2400"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3pPr>
            <a:lvl4pPr>
              <a:defRPr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4pPr>
            <a:lvl5pPr>
              <a:defRPr b="0" i="0">
                <a:latin typeface="Yu Gothic Medium" panose="020B0400000000000000" pitchFamily="34" charset="-128"/>
                <a:ea typeface="Yu Gothic Medium" panose="020B0400000000000000" pitchFamily="34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B8D624-8B48-1561-8C19-7CE3D89B9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A0F5-4F1D-BE45-B1DE-1D2C786FA9D5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AFA362-1F8E-77BA-AB48-57EE1C702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F586B3-4FAA-0CF0-5C0E-6F7503A9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5900" y="6356349"/>
            <a:ext cx="2743200" cy="365125"/>
          </a:xfrm>
        </p:spPr>
        <p:txBody>
          <a:bodyPr/>
          <a:lstStyle>
            <a:lvl1pPr>
              <a:defRPr sz="2800"/>
            </a:lvl1pPr>
          </a:lstStyle>
          <a:p>
            <a:fld id="{4F661635-BFD2-7C4C-95CB-D069DE4CFEF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30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2699D0-D88B-E230-EC57-195DC016D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F5EA6C-AFF1-B263-BCF0-F5C133273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47F243-69DB-7C4A-A441-4D29B56CF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0D71C-B818-E441-8E3C-BB927A7ECEA1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9DC284-4FE9-3C55-051B-4B1DF6CA8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286F77-C995-93D3-5602-DA7E53F05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4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A596E0-570D-0155-E5DB-1480CE89B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6F99B0-146C-0347-CE4F-2D8E54BDC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6FA5774-34B7-C09F-2419-02ED22A9F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1AC76E-34D2-2904-CBF9-555971D99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FE46-DF9E-2543-9995-A632D9A4910D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233FB2-863B-AE31-2395-9C0DB3839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28C448-23F8-4AEC-A5DE-EAA0BC784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546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F8D594-F4B5-0880-B50F-53A97E702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0B9670-447D-1A9F-58DE-2C1FAF567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44264C-4583-CDE5-39DA-DF24528CA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1DB8A08-6C95-1C99-2D8C-0303EB631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93C7FCD-6293-76C8-7387-F412E4836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71550B7-B8AE-6888-53EA-95EDBEA26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45FE-5AA5-A342-949B-BC6B9005355D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7C759BF-630A-7079-57E0-4F98485A1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0A7F9-E502-2DE5-A699-025890B27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15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D0B276-2A2A-86A3-6A3F-DCBC42825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83F217E-6D2B-A545-A423-F28DCD23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8562F-5054-8443-B6AA-868EFF15AA68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EAD7007-CAAF-0044-26DD-6AA2D4B3F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6DE314-CEE9-9504-8403-C2E4FF33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07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BA7E27E-6982-8A6E-CA59-1472731D9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EE63-FB86-9945-94BE-2793D7BC7219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F87AC07-09FF-07A0-0099-FD85927C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D9435D-BA1A-BC1D-5DBF-2F35073F9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21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28E69F-2D47-1405-9FCC-370571319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1CA908-FAAC-221B-0A79-1C01D0E46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7E3222-EBAE-1712-88DD-29CDCE7BE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AFF919-EC9A-1AA2-4C29-9B461E66B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8C85-6CA5-3541-AE42-BF7632D8D173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C60A3A-90A0-267D-93D2-8CBD1E85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07D62F-6BD5-A856-CC4B-4EFAB398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65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5B2956-6D79-50E5-FC72-F0D367CDC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8736C2-319F-F474-AA16-A4CB48AE51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5D8FB77-BB5E-501F-2B49-85B45C3B8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45FAF4-E786-8705-9E14-528587F76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B5807-2A93-A04E-8B6A-579091DED0D1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0EC900-3788-A08C-A2EA-3302BD0FF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DF47CC-A695-F034-6131-9837665F4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51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32D654A-181D-1F98-597D-AF78711F5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775155-6037-A726-A73A-6772523CC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10693F-2D03-7898-7C28-9EF238274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6A7BF9-AF8A-1748-A1CE-AE687CC0D0F4}" type="datetime1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2E0074-CE2C-69E3-E240-A5DBA7241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D4F8C0-0529-68F7-E48E-77C1B927B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661635-BFD2-7C4C-95CB-D069DE4CF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55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48252-197C-CA3C-B8A3-7D73B24EE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861C1A-884D-3D66-C7FD-B3AB36724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Autofit/>
          </a:bodyPr>
          <a:lstStyle/>
          <a:p>
            <a:r>
              <a:rPr lang="ja" sz="5400" dirty="0"/>
              <a:t>機密コンテナとNested SEVを用いた通信の安全な追跡</a:t>
            </a:r>
            <a:endParaRPr lang="ja-JP" altLang="en-US" sz="540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1B86658C-20BD-D8D7-5223-A4510FC13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7600"/>
          </a:xfrm>
        </p:spPr>
        <p:txBody>
          <a:bodyPr anchor="ctr">
            <a:normAutofit/>
          </a:bodyPr>
          <a:lstStyle/>
          <a:p>
            <a:r>
              <a:rPr lang="ja-JP" altLang="en-US" sz="3200"/>
              <a:t>九州工業大学</a:t>
            </a:r>
            <a:r>
              <a:rPr lang="en-US" altLang="ja-JP" sz="3200" dirty="0"/>
              <a:t> </a:t>
            </a:r>
            <a:r>
              <a:rPr lang="ja-JP" altLang="en-US" sz="3200"/>
              <a:t>情報工学部</a:t>
            </a:r>
            <a:r>
              <a:rPr lang="en-US" altLang="ja-JP" sz="3200" dirty="0"/>
              <a:t> </a:t>
            </a:r>
            <a:r>
              <a:rPr lang="ja-JP" altLang="en-US" sz="3200"/>
              <a:t>情報・通信工学科</a:t>
            </a:r>
            <a:endParaRPr lang="en-US" altLang="ja-JP" sz="3200" dirty="0"/>
          </a:p>
          <a:p>
            <a:r>
              <a:rPr lang="ja-JP" altLang="en-US" sz="3200"/>
              <a:t>光來研究室</a:t>
            </a:r>
            <a:endParaRPr lang="en-US" altLang="ja-JP" sz="3200" dirty="0"/>
          </a:p>
          <a:p>
            <a:r>
              <a:rPr lang="en-US" altLang="ja-JP" sz="3200" dirty="0"/>
              <a:t>23222206 </a:t>
            </a:r>
            <a:r>
              <a:rPr lang="ja-JP" altLang="en-US" sz="3200"/>
              <a:t>田中隆樹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A50D40D4-0CD0-E4E4-C5D3-DDF4AC6FC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5900" y="6356349"/>
            <a:ext cx="2743200" cy="365125"/>
          </a:xfrm>
        </p:spPr>
        <p:txBody>
          <a:bodyPr/>
          <a:lstStyle/>
          <a:p>
            <a:fld id="{4F661635-BFD2-7C4C-95CB-D069DE4CFE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727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89AC5-45C0-AE07-7E73-A4FC7643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"/>
              <a:t>まとめ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911EC-64B4-A323-3E95-BFCE33E7D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422400"/>
            <a:ext cx="10515600" cy="5435600"/>
          </a:xfrm>
        </p:spPr>
        <p:txBody>
          <a:bodyPr/>
          <a:lstStyle/>
          <a:p>
            <a:r>
              <a:rPr lang="ja-JP" altLang="en-US"/>
              <a:t>機密コンテナの通信を安全に追跡する</a:t>
            </a:r>
            <a:r>
              <a:rPr lang="en" altLang="ja-JP" dirty="0" err="1"/>
              <a:t>CoCo</a:t>
            </a:r>
            <a:r>
              <a:rPr lang="en" altLang="ja-JP" dirty="0"/>
              <a:t>-Tracker</a:t>
            </a:r>
            <a:r>
              <a:rPr lang="ja-JP" altLang="en-US"/>
              <a:t>を提案</a:t>
            </a:r>
            <a:endParaRPr lang="en-US" altLang="ja-JP" dirty="0"/>
          </a:p>
          <a:p>
            <a:pPr lvl="1"/>
            <a:r>
              <a:rPr lang="ja-JP" altLang="en-US"/>
              <a:t>機密コンテナ内で</a:t>
            </a:r>
            <a:r>
              <a:rPr lang="en" altLang="ja-JP" dirty="0" err="1"/>
              <a:t>BitVisor</a:t>
            </a:r>
            <a:r>
              <a:rPr lang="ja-JP" altLang="en-US"/>
              <a:t>ハイパーバイザを実行</a:t>
            </a:r>
            <a:endParaRPr lang="en-US" altLang="ja-JP" dirty="0"/>
          </a:p>
          <a:p>
            <a:pPr lvl="1"/>
            <a:r>
              <a:rPr lang="en" altLang="ja-JP" dirty="0"/>
              <a:t>Nested SEV</a:t>
            </a:r>
            <a:r>
              <a:rPr lang="ja-JP" altLang="en-US"/>
              <a:t>で保護されたユーザ</a:t>
            </a:r>
            <a:r>
              <a:rPr lang="en" altLang="ja-JP" dirty="0"/>
              <a:t>VM</a:t>
            </a:r>
            <a:r>
              <a:rPr lang="ja-JP" altLang="en-US"/>
              <a:t>でマイクロサービスを実行</a:t>
            </a:r>
            <a:endParaRPr lang="en-US" altLang="ja-JP" dirty="0"/>
          </a:p>
          <a:p>
            <a:pPr lvl="1"/>
            <a:r>
              <a:rPr lang="en-US" altLang="ja-JP" dirty="0" err="1"/>
              <a:t>BitVisor</a:t>
            </a:r>
            <a:r>
              <a:rPr lang="ja-JP" altLang="en-US"/>
              <a:t>がマイクロサービスの通信ログを安全に記録</a:t>
            </a:r>
            <a:endParaRPr lang="en-US" altLang="ja-JP" dirty="0"/>
          </a:p>
          <a:p>
            <a:pPr lvl="1"/>
            <a:r>
              <a:rPr lang="ja-JP" altLang="en-US"/>
              <a:t>マイクロサービスを用いて追跡オーバヘッドを測定</a:t>
            </a:r>
            <a:endParaRPr lang="en-US" altLang="ja-JP" dirty="0"/>
          </a:p>
          <a:p>
            <a:r>
              <a:rPr lang="ja-JP" altLang="en-US"/>
              <a:t>今後の課題</a:t>
            </a:r>
            <a:endParaRPr lang="en-US" altLang="ja-JP" dirty="0"/>
          </a:p>
          <a:p>
            <a:pPr lvl="1"/>
            <a:r>
              <a:rPr lang="ja-JP" altLang="en-US"/>
              <a:t>ログ送信頻度や対象となる通信を選別してオーバヘッドを削減</a:t>
            </a:r>
            <a:endParaRPr lang="en-US" altLang="ja-JP" dirty="0"/>
          </a:p>
          <a:p>
            <a:pPr lvl="1"/>
            <a:r>
              <a:rPr lang="ja-JP" altLang="en-US"/>
              <a:t>大規模マイクロサービスやマルチクラウド環境への対応</a:t>
            </a:r>
            <a:endParaRPr lang="en-US" altLang="ja-JP" dirty="0"/>
          </a:p>
          <a:p>
            <a:pPr lvl="1"/>
            <a:r>
              <a:rPr lang="ja-JP" altLang="en-US"/>
              <a:t>異なる負荷パターン下での検証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72F49A-7963-E588-2CE9-89BC5483A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612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48252-197C-CA3C-B8A3-7D73B24EE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861C1A-884D-3D66-C7FD-B3AB36724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Autofit/>
          </a:bodyPr>
          <a:lstStyle/>
          <a:p>
            <a:r>
              <a:rPr lang="ja" sz="5400" dirty="0"/>
              <a:t>機密コンテナとNested SEVを用いた通信の安全な追跡</a:t>
            </a:r>
            <a:endParaRPr lang="ja-JP" altLang="en-US" sz="540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1B86658C-20BD-D8D7-5223-A4510FC13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7600"/>
          </a:xfrm>
        </p:spPr>
        <p:txBody>
          <a:bodyPr anchor="ctr">
            <a:normAutofit/>
          </a:bodyPr>
          <a:lstStyle/>
          <a:p>
            <a:r>
              <a:rPr lang="ja-JP" altLang="en-US" sz="3200"/>
              <a:t>九州工業大学</a:t>
            </a:r>
            <a:r>
              <a:rPr lang="en-US" altLang="ja-JP" sz="3200" dirty="0"/>
              <a:t> </a:t>
            </a:r>
            <a:r>
              <a:rPr lang="ja-JP" altLang="en-US" sz="3200"/>
              <a:t>情報工学部</a:t>
            </a:r>
            <a:r>
              <a:rPr lang="en-US" altLang="ja-JP" sz="3200" dirty="0"/>
              <a:t> </a:t>
            </a:r>
            <a:r>
              <a:rPr lang="ja-JP" altLang="en-US" sz="3200"/>
              <a:t>情報・通信工学科</a:t>
            </a:r>
            <a:endParaRPr lang="en-US" altLang="ja-JP" sz="3200" dirty="0"/>
          </a:p>
          <a:p>
            <a:r>
              <a:rPr lang="ja-JP" altLang="en-US" sz="3200"/>
              <a:t>光來研究室</a:t>
            </a:r>
            <a:endParaRPr lang="en-US" altLang="ja-JP" sz="3200" dirty="0"/>
          </a:p>
          <a:p>
            <a:r>
              <a:rPr lang="en-US" altLang="ja-JP" sz="3200" dirty="0"/>
              <a:t>23222206 </a:t>
            </a:r>
            <a:r>
              <a:rPr lang="ja-JP" altLang="en-US" sz="3200"/>
              <a:t>田中隆樹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A50D40D4-0CD0-E4E4-C5D3-DDF4AC6FC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5900" y="6356349"/>
            <a:ext cx="2743200" cy="365125"/>
          </a:xfrm>
        </p:spPr>
        <p:txBody>
          <a:bodyPr/>
          <a:lstStyle/>
          <a:p>
            <a:fld id="{4F661635-BFD2-7C4C-95CB-D069DE4CFEFB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226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4587D-8D6C-5BFE-31FA-668F3F9F2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クラウドからの</a:t>
            </a:r>
            <a:r>
              <a:rPr lang="ja" dirty="0"/>
              <a:t>データの漏洩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45E18-D032-6FE9-CC1C-1DC35D0D1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422400"/>
            <a:ext cx="10515600" cy="5435600"/>
          </a:xfrm>
        </p:spPr>
        <p:txBody>
          <a:bodyPr/>
          <a:lstStyle/>
          <a:p>
            <a:r>
              <a:rPr lang="ja-JP" altLang="en-US"/>
              <a:t>クラウドサービスで多くのパーソナルデータが扱われている</a:t>
            </a:r>
            <a:endParaRPr lang="en-US" altLang="ja-JP" dirty="0"/>
          </a:p>
          <a:p>
            <a:pPr lvl="1"/>
            <a:r>
              <a:rPr lang="ja-JP" altLang="en-US"/>
              <a:t>例：ユーザの個人情報、サービスの利用情報など</a:t>
            </a:r>
            <a:endParaRPr lang="en-US" altLang="ja-JP" dirty="0"/>
          </a:p>
          <a:p>
            <a:pPr lvl="1"/>
            <a:r>
              <a:rPr lang="ja-JP" altLang="en-US"/>
              <a:t>クラウドにデータが保存されるためセキュリティが問題に</a:t>
            </a:r>
            <a:endParaRPr lang="en-US" altLang="ja-JP" dirty="0"/>
          </a:p>
          <a:p>
            <a:r>
              <a:rPr lang="ja-JP" altLang="en-US"/>
              <a:t>クラウドを対象にした攻撃が増加</a:t>
            </a:r>
            <a:endParaRPr lang="en-US" altLang="ja-JP" dirty="0"/>
          </a:p>
          <a:p>
            <a:pPr lvl="1"/>
            <a:r>
              <a:rPr lang="ja-JP" altLang="en-US"/>
              <a:t>不適切な設定や脆弱性を利用した攻撃が数多く行われている</a:t>
            </a:r>
            <a:endParaRPr lang="en-US" altLang="ja-JP" dirty="0"/>
          </a:p>
          <a:p>
            <a:pPr lvl="1"/>
            <a:r>
              <a:rPr lang="en-US" altLang="ja-JP" dirty="0"/>
              <a:t>Capital One</a:t>
            </a:r>
            <a:r>
              <a:rPr lang="ja-JP" altLang="en-US"/>
              <a:t>：設定ミスで一億人以上の個人情報が流出</a:t>
            </a:r>
            <a:r>
              <a:rPr lang="en-US" altLang="ja-JP" dirty="0"/>
              <a:t>(2019</a:t>
            </a:r>
            <a:r>
              <a:rPr lang="ja-JP" altLang="en-US"/>
              <a:t>年</a:t>
            </a:r>
            <a:r>
              <a:rPr lang="en-US" altLang="ja-JP" dirty="0"/>
              <a:t>)</a:t>
            </a: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7D636-AD4F-04BA-2872-1C980AF8A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9EB8C23-E851-C0E1-F183-B01EB3549ACB}"/>
              </a:ext>
            </a:extLst>
          </p:cNvPr>
          <p:cNvSpPr txBox="1"/>
          <p:nvPr/>
        </p:nvSpPr>
        <p:spPr>
          <a:xfrm>
            <a:off x="1546367" y="6088520"/>
            <a:ext cx="1368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ユーザ</a:t>
            </a:r>
          </a:p>
        </p:txBody>
      </p:sp>
      <p:sp>
        <p:nvSpPr>
          <p:cNvPr id="7" name="雲 6">
            <a:extLst>
              <a:ext uri="{FF2B5EF4-FFF2-40B4-BE49-F238E27FC236}">
                <a16:creationId xmlns:a16="http://schemas.microsoft.com/office/drawing/2014/main" id="{00170ED9-F396-E145-3264-3CB7D6D077BC}"/>
              </a:ext>
            </a:extLst>
          </p:cNvPr>
          <p:cNvSpPr/>
          <p:nvPr/>
        </p:nvSpPr>
        <p:spPr>
          <a:xfrm>
            <a:off x="4207732" y="4512129"/>
            <a:ext cx="3647661" cy="187746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93B06E-56E3-1D08-1F33-27308E42B44D}"/>
              </a:ext>
            </a:extLst>
          </p:cNvPr>
          <p:cNvSpPr txBox="1"/>
          <p:nvPr/>
        </p:nvSpPr>
        <p:spPr>
          <a:xfrm>
            <a:off x="5484743" y="4843323"/>
            <a:ext cx="1222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クラウド</a:t>
            </a:r>
            <a:endParaRPr kumimoji="1" lang="ja-JP" altLang="en-US" strike="sngStrike">
              <a:solidFill>
                <a:srgbClr val="FF0000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BA58DBCD-99F8-872C-4558-23BE6AF0105F}"/>
              </a:ext>
            </a:extLst>
          </p:cNvPr>
          <p:cNvSpPr/>
          <p:nvPr/>
        </p:nvSpPr>
        <p:spPr>
          <a:xfrm>
            <a:off x="5112193" y="5450859"/>
            <a:ext cx="1858617" cy="4726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個人情報</a:t>
            </a:r>
          </a:p>
        </p:txBody>
      </p:sp>
      <p:pic>
        <p:nvPicPr>
          <p:cNvPr id="1028" name="Picture 4" descr="ハッカーのイラスト">
            <a:extLst>
              <a:ext uri="{FF2B5EF4-FFF2-40B4-BE49-F238E27FC236}">
                <a16:creationId xmlns:a16="http://schemas.microsoft.com/office/drawing/2014/main" id="{9180F868-F123-5771-D718-943A679C2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260" y="4356306"/>
            <a:ext cx="1859942" cy="185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8D0D557-82BD-3471-C68E-45BEB117DAEE}"/>
              </a:ext>
            </a:extLst>
          </p:cNvPr>
          <p:cNvSpPr txBox="1"/>
          <p:nvPr/>
        </p:nvSpPr>
        <p:spPr>
          <a:xfrm>
            <a:off x="9865859" y="6092428"/>
            <a:ext cx="93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攻撃者</a:t>
            </a:r>
          </a:p>
        </p:txBody>
      </p:sp>
      <p:sp>
        <p:nvSpPr>
          <p:cNvPr id="13" name="左右矢印 12">
            <a:extLst>
              <a:ext uri="{FF2B5EF4-FFF2-40B4-BE49-F238E27FC236}">
                <a16:creationId xmlns:a16="http://schemas.microsoft.com/office/drawing/2014/main" id="{7B4BAE4F-AC96-4015-4B4D-CE4BAFE56A5D}"/>
              </a:ext>
            </a:extLst>
          </p:cNvPr>
          <p:cNvSpPr/>
          <p:nvPr/>
        </p:nvSpPr>
        <p:spPr>
          <a:xfrm>
            <a:off x="3107810" y="5286277"/>
            <a:ext cx="1000318" cy="164582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pic>
        <p:nvPicPr>
          <p:cNvPr id="1030" name="Picture 6" descr="プログラミングをする人のイラスト（男性）">
            <a:extLst>
              <a:ext uri="{FF2B5EF4-FFF2-40B4-BE49-F238E27FC236}">
                <a16:creationId xmlns:a16="http://schemas.microsoft.com/office/drawing/2014/main" id="{32CABB83-3C8C-C9D7-7615-844F97FCB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975" y="4514479"/>
            <a:ext cx="1859942" cy="169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右矢印 13">
            <a:extLst>
              <a:ext uri="{FF2B5EF4-FFF2-40B4-BE49-F238E27FC236}">
                <a16:creationId xmlns:a16="http://schemas.microsoft.com/office/drawing/2014/main" id="{57B2039D-57A8-F7C4-1098-37051F576754}"/>
              </a:ext>
            </a:extLst>
          </p:cNvPr>
          <p:cNvSpPr/>
          <p:nvPr/>
        </p:nvSpPr>
        <p:spPr>
          <a:xfrm>
            <a:off x="8064114" y="4935656"/>
            <a:ext cx="1391479" cy="18466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5" name="右矢印 14">
            <a:extLst>
              <a:ext uri="{FF2B5EF4-FFF2-40B4-BE49-F238E27FC236}">
                <a16:creationId xmlns:a16="http://schemas.microsoft.com/office/drawing/2014/main" id="{8AC36225-3552-3278-F6F4-4194180AEB8E}"/>
              </a:ext>
            </a:extLst>
          </p:cNvPr>
          <p:cNvSpPr/>
          <p:nvPr/>
        </p:nvSpPr>
        <p:spPr>
          <a:xfrm rot="10800000">
            <a:off x="8064113" y="5537248"/>
            <a:ext cx="1391479" cy="18466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58F029-E1DD-200C-3E25-7D7020EF6DC1}"/>
              </a:ext>
            </a:extLst>
          </p:cNvPr>
          <p:cNvSpPr txBox="1"/>
          <p:nvPr/>
        </p:nvSpPr>
        <p:spPr>
          <a:xfrm>
            <a:off x="7965382" y="5785006"/>
            <a:ext cx="166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</a:rPr>
              <a:t>不正アクセス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B1D6562-D304-7BEF-73F3-A3007EAD0D5E}"/>
              </a:ext>
            </a:extLst>
          </p:cNvPr>
          <p:cNvSpPr txBox="1"/>
          <p:nvPr/>
        </p:nvSpPr>
        <p:spPr>
          <a:xfrm>
            <a:off x="8470152" y="4566324"/>
            <a:ext cx="658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漏洩</a:t>
            </a:r>
          </a:p>
        </p:txBody>
      </p:sp>
    </p:spTree>
    <p:extLst>
      <p:ext uri="{BB962C8B-B14F-4D97-AF65-F5344CB8AC3E}">
        <p14:creationId xmlns:p14="http://schemas.microsoft.com/office/powerpoint/2010/main" val="389179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FA822-6339-8DB3-88F7-47250B5403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B234-1D3D-CABB-8AF6-21A4E649F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" altLang="en-US" dirty="0"/>
              <a:t>マイクロサービスの増加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9B95-E2F2-37B2-2AE8-5BEC2E5B9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マイクロサービスを用いた大規模サービスが増えている</a:t>
            </a:r>
            <a:endParaRPr lang="en-US" altLang="ja-JP" dirty="0"/>
          </a:p>
          <a:p>
            <a:pPr lvl="1"/>
            <a:r>
              <a:rPr lang="ja-JP" altLang="en-US"/>
              <a:t>例：</a:t>
            </a:r>
            <a:r>
              <a:rPr lang="en-US" altLang="ja-JP" dirty="0"/>
              <a:t>Netflix</a:t>
            </a:r>
            <a:r>
              <a:rPr lang="ja-JP" altLang="en-US"/>
              <a:t>、メルカリ、</a:t>
            </a:r>
            <a:r>
              <a:rPr lang="en-US" altLang="ja-JP" dirty="0"/>
              <a:t>ABEMA</a:t>
            </a:r>
            <a:r>
              <a:rPr lang="ja-JP" altLang="en-US"/>
              <a:t>など</a:t>
            </a:r>
            <a:endParaRPr lang="en-US" altLang="ja-JP" dirty="0"/>
          </a:p>
          <a:p>
            <a:pPr lvl="1"/>
            <a:r>
              <a:rPr lang="ja-JP" altLang="en-US"/>
              <a:t>多数のサービスを複雑に連携させるため、設定ミスや攻撃が増加</a:t>
            </a:r>
            <a:endParaRPr lang="en-US" altLang="ja-JP" dirty="0"/>
          </a:p>
          <a:p>
            <a:r>
              <a:rPr lang="ja-JP" altLang="en-US"/>
              <a:t>クラウド内にプライバシ制御機構が必要</a:t>
            </a:r>
            <a:endParaRPr lang="en-US" altLang="ja-JP" dirty="0"/>
          </a:p>
          <a:p>
            <a:pPr lvl="1"/>
            <a:r>
              <a:rPr lang="ja-JP" altLang="en-US"/>
              <a:t>ユーザが自分のデータの流通範囲を把握できるようにしたい</a:t>
            </a:r>
            <a:endParaRPr lang="en-US" altLang="ja-JP" dirty="0"/>
          </a:p>
          <a:p>
            <a:pPr lvl="1"/>
            <a:r>
              <a:rPr lang="ja-JP" altLang="en-US"/>
              <a:t>しかし、クラウドが提供するプライバシ機構は信頼できない</a:t>
            </a:r>
            <a:endParaRPr lang="en-US" altLang="ja-JP" dirty="0"/>
          </a:p>
          <a:p>
            <a:pPr lvl="1"/>
            <a:endParaRPr lang="ja-JP" altLang="en-US"/>
          </a:p>
          <a:p>
            <a:endParaRPr lang="ja-JP" altLang="en-US"/>
          </a:p>
          <a:p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165D53-7D65-C49F-2AA7-77800278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46EBD7C-12EB-E6AC-3F0C-BC68013E5F5B}"/>
              </a:ext>
            </a:extLst>
          </p:cNvPr>
          <p:cNvSpPr txBox="1"/>
          <p:nvPr/>
        </p:nvSpPr>
        <p:spPr>
          <a:xfrm>
            <a:off x="1594236" y="6103826"/>
            <a:ext cx="1368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ユーザ</a:t>
            </a:r>
            <a:endParaRPr kumimoji="1" lang="ja-JP" altLang="en-US"/>
          </a:p>
        </p:txBody>
      </p:sp>
      <p:sp>
        <p:nvSpPr>
          <p:cNvPr id="22" name="雲 21">
            <a:extLst>
              <a:ext uri="{FF2B5EF4-FFF2-40B4-BE49-F238E27FC236}">
                <a16:creationId xmlns:a16="http://schemas.microsoft.com/office/drawing/2014/main" id="{180798E8-F53A-91F6-CE85-09A1741FBE47}"/>
              </a:ext>
            </a:extLst>
          </p:cNvPr>
          <p:cNvSpPr/>
          <p:nvPr/>
        </p:nvSpPr>
        <p:spPr>
          <a:xfrm>
            <a:off x="4138285" y="4439781"/>
            <a:ext cx="3647661" cy="187746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939BA9F-7565-081D-C4AA-0AD83E94C1FB}"/>
              </a:ext>
            </a:extLst>
          </p:cNvPr>
          <p:cNvSpPr txBox="1"/>
          <p:nvPr/>
        </p:nvSpPr>
        <p:spPr>
          <a:xfrm>
            <a:off x="5437200" y="4757321"/>
            <a:ext cx="1129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クラウド</a:t>
            </a:r>
            <a:endParaRPr kumimoji="1" lang="ja-JP" altLang="en-US" strike="sngStrike">
              <a:solidFill>
                <a:srgbClr val="FF0000"/>
              </a:solidFill>
            </a:endParaRPr>
          </a:p>
        </p:txBody>
      </p:sp>
      <p:sp>
        <p:nvSpPr>
          <p:cNvPr id="24" name="角丸四角形 23">
            <a:extLst>
              <a:ext uri="{FF2B5EF4-FFF2-40B4-BE49-F238E27FC236}">
                <a16:creationId xmlns:a16="http://schemas.microsoft.com/office/drawing/2014/main" id="{BD56539B-CD28-6B11-E62C-D71AA1537B17}"/>
              </a:ext>
            </a:extLst>
          </p:cNvPr>
          <p:cNvSpPr/>
          <p:nvPr/>
        </p:nvSpPr>
        <p:spPr>
          <a:xfrm>
            <a:off x="4535356" y="5147084"/>
            <a:ext cx="1243901" cy="71083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マイクロ</a:t>
            </a:r>
            <a:br>
              <a:rPr kumimoji="1" lang="en-US" altLang="ja-JP" dirty="0">
                <a:solidFill>
                  <a:schemeClr val="tx1"/>
                </a:solidFill>
              </a:rPr>
            </a:br>
            <a:r>
              <a:rPr kumimoji="1" lang="ja-JP" altLang="en-US">
                <a:solidFill>
                  <a:schemeClr val="tx1"/>
                </a:solidFill>
              </a:rPr>
              <a:t>サービス</a:t>
            </a:r>
          </a:p>
        </p:txBody>
      </p:sp>
      <p:pic>
        <p:nvPicPr>
          <p:cNvPr id="25" name="Picture 4" descr="ハッカーのイラスト">
            <a:extLst>
              <a:ext uri="{FF2B5EF4-FFF2-40B4-BE49-F238E27FC236}">
                <a16:creationId xmlns:a16="http://schemas.microsoft.com/office/drawing/2014/main" id="{559C6DDD-887D-BA5D-1E79-5FDF285210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1813" y="4283958"/>
            <a:ext cx="1859942" cy="185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BCFBFB4-7A82-53CD-EF4F-704492BDFE6F}"/>
              </a:ext>
            </a:extLst>
          </p:cNvPr>
          <p:cNvSpPr txBox="1"/>
          <p:nvPr/>
        </p:nvSpPr>
        <p:spPr>
          <a:xfrm>
            <a:off x="9796412" y="6103826"/>
            <a:ext cx="93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攻撃者</a:t>
            </a:r>
          </a:p>
        </p:txBody>
      </p:sp>
      <p:pic>
        <p:nvPicPr>
          <p:cNvPr id="28" name="Picture 6" descr="プログラミングをする人のイラスト（男性）">
            <a:extLst>
              <a:ext uri="{FF2B5EF4-FFF2-40B4-BE49-F238E27FC236}">
                <a16:creationId xmlns:a16="http://schemas.microsoft.com/office/drawing/2014/main" id="{84A02ECB-CA9F-7811-3922-88749A14B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528" y="4442131"/>
            <a:ext cx="1859942" cy="169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右矢印 28">
            <a:extLst>
              <a:ext uri="{FF2B5EF4-FFF2-40B4-BE49-F238E27FC236}">
                <a16:creationId xmlns:a16="http://schemas.microsoft.com/office/drawing/2014/main" id="{DE9F8E45-16B0-2CAC-5D76-432175D8E204}"/>
              </a:ext>
            </a:extLst>
          </p:cNvPr>
          <p:cNvSpPr/>
          <p:nvPr/>
        </p:nvSpPr>
        <p:spPr>
          <a:xfrm>
            <a:off x="7566957" y="5190147"/>
            <a:ext cx="1829649" cy="18466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0" name="右矢印 29">
            <a:extLst>
              <a:ext uri="{FF2B5EF4-FFF2-40B4-BE49-F238E27FC236}">
                <a16:creationId xmlns:a16="http://schemas.microsoft.com/office/drawing/2014/main" id="{BF684718-4EAF-DB49-BCB1-2EC12B9BB64F}"/>
              </a:ext>
            </a:extLst>
          </p:cNvPr>
          <p:cNvSpPr/>
          <p:nvPr/>
        </p:nvSpPr>
        <p:spPr>
          <a:xfrm rot="10800000">
            <a:off x="7556497" y="5527992"/>
            <a:ext cx="1829648" cy="12157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D0C88C-CDCC-5338-73B1-A5EFEB3FD239}"/>
              </a:ext>
            </a:extLst>
          </p:cNvPr>
          <p:cNvSpPr txBox="1"/>
          <p:nvPr/>
        </p:nvSpPr>
        <p:spPr>
          <a:xfrm>
            <a:off x="7637231" y="5680202"/>
            <a:ext cx="166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</a:rPr>
              <a:t>不正アクセス</a:t>
            </a:r>
            <a:endParaRPr kumimoji="1" lang="ja-JP" altLang="en-US" strike="sngStrike">
              <a:solidFill>
                <a:srgbClr val="FF0000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82A53B1-5B84-CA80-9C5E-458B1D27459B}"/>
              </a:ext>
            </a:extLst>
          </p:cNvPr>
          <p:cNvSpPr txBox="1"/>
          <p:nvPr/>
        </p:nvSpPr>
        <p:spPr>
          <a:xfrm>
            <a:off x="8142003" y="4870985"/>
            <a:ext cx="658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漏洩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9C49B6B-58B4-DF71-67E7-1D2BC4FE5495}"/>
              </a:ext>
            </a:extLst>
          </p:cNvPr>
          <p:cNvSpPr txBox="1"/>
          <p:nvPr/>
        </p:nvSpPr>
        <p:spPr>
          <a:xfrm>
            <a:off x="3145082" y="5055651"/>
            <a:ext cx="676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利用</a:t>
            </a:r>
          </a:p>
        </p:txBody>
      </p:sp>
      <p:sp>
        <p:nvSpPr>
          <p:cNvPr id="34" name="角丸四角形 33">
            <a:extLst>
              <a:ext uri="{FF2B5EF4-FFF2-40B4-BE49-F238E27FC236}">
                <a16:creationId xmlns:a16="http://schemas.microsoft.com/office/drawing/2014/main" id="{B1A672CB-939B-DA4C-6D79-184FEFC47707}"/>
              </a:ext>
            </a:extLst>
          </p:cNvPr>
          <p:cNvSpPr/>
          <p:nvPr/>
        </p:nvSpPr>
        <p:spPr>
          <a:xfrm>
            <a:off x="6242347" y="5150528"/>
            <a:ext cx="1243901" cy="71083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マイクロ</a:t>
            </a:r>
            <a:br>
              <a:rPr kumimoji="1" lang="en-US" altLang="ja-JP" dirty="0">
                <a:solidFill>
                  <a:schemeClr val="tx1"/>
                </a:solidFill>
              </a:rPr>
            </a:br>
            <a:r>
              <a:rPr kumimoji="1" lang="ja-JP" altLang="en-US">
                <a:solidFill>
                  <a:schemeClr val="tx1"/>
                </a:solidFill>
              </a:rPr>
              <a:t>サービス</a:t>
            </a:r>
          </a:p>
        </p:txBody>
      </p:sp>
      <p:sp>
        <p:nvSpPr>
          <p:cNvPr id="35" name="左右矢印 34">
            <a:extLst>
              <a:ext uri="{FF2B5EF4-FFF2-40B4-BE49-F238E27FC236}">
                <a16:creationId xmlns:a16="http://schemas.microsoft.com/office/drawing/2014/main" id="{2F1DF7F9-C87E-D0AD-46E2-21317DCA437D}"/>
              </a:ext>
            </a:extLst>
          </p:cNvPr>
          <p:cNvSpPr/>
          <p:nvPr/>
        </p:nvSpPr>
        <p:spPr>
          <a:xfrm>
            <a:off x="5799755" y="5404545"/>
            <a:ext cx="404346" cy="133911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" name="右矢印 4">
            <a:extLst>
              <a:ext uri="{FF2B5EF4-FFF2-40B4-BE49-F238E27FC236}">
                <a16:creationId xmlns:a16="http://schemas.microsoft.com/office/drawing/2014/main" id="{4660BBB9-74A4-6B4D-EAFA-440D19BB434F}"/>
              </a:ext>
            </a:extLst>
          </p:cNvPr>
          <p:cNvSpPr/>
          <p:nvPr/>
        </p:nvSpPr>
        <p:spPr>
          <a:xfrm>
            <a:off x="2885930" y="5341157"/>
            <a:ext cx="1194791" cy="18466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182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BAF15-1AAE-A28F-4B85-BC0673254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" dirty="0"/>
              <a:t>先行研究：SEV-tracker</a:t>
            </a:r>
            <a:r>
              <a:rPr lang="en-US" altLang="ja" dirty="0"/>
              <a:t> </a:t>
            </a:r>
            <a:r>
              <a:rPr lang="ja" sz="3200" dirty="0"/>
              <a:t>[安東</a:t>
            </a:r>
            <a:r>
              <a:rPr lang="en-US" altLang="ja" sz="3200" dirty="0"/>
              <a:t>+, OS</a:t>
            </a:r>
            <a:r>
              <a:rPr lang="ja" altLang="en-US" sz="3200" dirty="0"/>
              <a:t>研</a:t>
            </a:r>
            <a:r>
              <a:rPr lang="en-US" altLang="ja" sz="3200" dirty="0"/>
              <a:t>'</a:t>
            </a:r>
            <a:r>
              <a:rPr lang="ja" sz="3200" dirty="0"/>
              <a:t>24]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1ACEF-3351-D448-ACB5-DE12DD331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クラウド内でユーザが管理するプライバシ制御機構を実行</a:t>
            </a:r>
          </a:p>
          <a:p>
            <a:pPr lvl="1"/>
            <a:r>
              <a:rPr lang="ja-JP" altLang="en-US"/>
              <a:t>保護された仮想マシン</a:t>
            </a:r>
            <a:r>
              <a:rPr lang="en-US" altLang="ja-JP" dirty="0"/>
              <a:t>(VM)</a:t>
            </a:r>
            <a:r>
              <a:rPr lang="ja-JP" altLang="en-US"/>
              <a:t>内でユーザのハイパーバイザを実行</a:t>
            </a:r>
          </a:p>
          <a:p>
            <a:pPr lvl="1"/>
            <a:r>
              <a:rPr lang="ja-JP" altLang="en-US"/>
              <a:t>その上の保護されたユーザ</a:t>
            </a:r>
            <a:r>
              <a:rPr lang="en-US" dirty="0" err="1"/>
              <a:t>VMで</a:t>
            </a:r>
            <a:r>
              <a:rPr lang="ja-JP" altLang="en-US"/>
              <a:t>サービスを実行し、通信を追跡</a:t>
            </a:r>
            <a:endParaRPr lang="en-US" altLang="ja-JP" dirty="0"/>
          </a:p>
          <a:p>
            <a:r>
              <a:rPr lang="ja-JP" altLang="en-US"/>
              <a:t>マイクロサービスを動かすのは難しい</a:t>
            </a:r>
            <a:endParaRPr lang="en-US" altLang="ja-JP" dirty="0"/>
          </a:p>
          <a:p>
            <a:pPr lvl="1"/>
            <a:r>
              <a:rPr lang="ja-JP" altLang="en-US"/>
              <a:t>マイクロサービスは一般に</a:t>
            </a:r>
            <a:r>
              <a:rPr lang="en-US" altLang="ja-JP" dirty="0"/>
              <a:t>VM</a:t>
            </a:r>
            <a:r>
              <a:rPr lang="ja-JP" altLang="en-US"/>
              <a:t>ではなくコンテナを用いて構築</a:t>
            </a:r>
            <a:endParaRPr lang="en-JP" altLang="ja-JP" dirty="0"/>
          </a:p>
          <a:p>
            <a:pPr lvl="1"/>
            <a:r>
              <a:rPr lang="ja-JP" altLang="en-US"/>
              <a:t>専用</a:t>
            </a:r>
            <a:r>
              <a:rPr lang="en-US" altLang="ja-JP" dirty="0"/>
              <a:t>OS</a:t>
            </a:r>
            <a:r>
              <a:rPr lang="en-JP" altLang="ja-JP"/>
              <a:t>を用いてサ</a:t>
            </a:r>
            <a:r>
              <a:rPr lang="en-JP" altLang="ja-JP" dirty="0"/>
              <a:t>ービスを</a:t>
            </a:r>
            <a:r>
              <a:rPr lang="ja-JP" altLang="en-US"/>
              <a:t>作成する必要</a:t>
            </a:r>
            <a:endParaRPr lang="en-JP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5BB7B-D1D1-ABC6-ECE5-A031B375E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27B1A0D5-B7E6-D6DC-0249-5756CEC87F2F}"/>
              </a:ext>
            </a:extLst>
          </p:cNvPr>
          <p:cNvSpPr/>
          <p:nvPr/>
        </p:nvSpPr>
        <p:spPr>
          <a:xfrm>
            <a:off x="2443369" y="4360175"/>
            <a:ext cx="7305261" cy="202026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24763D43-9C95-3CBA-073C-E0A13A9A7E78}"/>
              </a:ext>
            </a:extLst>
          </p:cNvPr>
          <p:cNvSpPr/>
          <p:nvPr/>
        </p:nvSpPr>
        <p:spPr>
          <a:xfrm>
            <a:off x="2595769" y="4512576"/>
            <a:ext cx="5532783" cy="865444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068BDF-BA9C-D5C6-4408-31FD56E047ED}"/>
              </a:ext>
            </a:extLst>
          </p:cNvPr>
          <p:cNvSpPr txBox="1"/>
          <p:nvPr/>
        </p:nvSpPr>
        <p:spPr>
          <a:xfrm>
            <a:off x="8192942" y="4961428"/>
            <a:ext cx="2047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保護された</a:t>
            </a:r>
            <a:endParaRPr kumimoji="1" lang="en-US" altLang="ja-JP" dirty="0"/>
          </a:p>
          <a:p>
            <a:r>
              <a:rPr kumimoji="1" lang="ja-JP" altLang="en-US"/>
              <a:t>クラウド</a:t>
            </a:r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3E94DDC9-16AD-0E0B-DC57-9AB851836E34}"/>
              </a:ext>
            </a:extLst>
          </p:cNvPr>
          <p:cNvSpPr/>
          <p:nvPr/>
        </p:nvSpPr>
        <p:spPr>
          <a:xfrm>
            <a:off x="2595769" y="5553590"/>
            <a:ext cx="5532783" cy="67514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1B4040-AABD-C826-93B5-0BFF1DDB65D0}"/>
              </a:ext>
            </a:extLst>
          </p:cNvPr>
          <p:cNvSpPr txBox="1"/>
          <p:nvPr/>
        </p:nvSpPr>
        <p:spPr>
          <a:xfrm>
            <a:off x="5617966" y="4648258"/>
            <a:ext cx="253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保護された</a:t>
            </a:r>
            <a:endParaRPr kumimoji="1" lang="en-US" altLang="ja-JP" dirty="0"/>
          </a:p>
          <a:p>
            <a:r>
              <a:rPr kumimoji="1" lang="ja-JP" altLang="en-US"/>
              <a:t>ユーザ</a:t>
            </a:r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EEA7A8-92BD-D210-BE3D-5267523E304A}"/>
              </a:ext>
            </a:extLst>
          </p:cNvPr>
          <p:cNvSpPr txBox="1"/>
          <p:nvPr/>
        </p:nvSpPr>
        <p:spPr>
          <a:xfrm>
            <a:off x="5657155" y="5567993"/>
            <a:ext cx="2104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ユーザ・</a:t>
            </a:r>
            <a:br>
              <a:rPr kumimoji="1" lang="en-US" altLang="ja-JP" dirty="0"/>
            </a:br>
            <a:r>
              <a:rPr kumimoji="1" lang="ja-JP" altLang="en-US"/>
              <a:t>ハイパーバイザ</a:t>
            </a: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04952EE3-4F1E-A9D2-448D-6DDB6EF69BDC}"/>
              </a:ext>
            </a:extLst>
          </p:cNvPr>
          <p:cNvSpPr/>
          <p:nvPr/>
        </p:nvSpPr>
        <p:spPr>
          <a:xfrm>
            <a:off x="2697744" y="5002620"/>
            <a:ext cx="2530239" cy="31895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専用</a:t>
            </a:r>
            <a:r>
              <a:rPr kumimoji="1"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5327E52C-5627-817A-C3B8-8E41767A92EB}"/>
              </a:ext>
            </a:extLst>
          </p:cNvPr>
          <p:cNvSpPr/>
          <p:nvPr/>
        </p:nvSpPr>
        <p:spPr>
          <a:xfrm>
            <a:off x="2688011" y="4600973"/>
            <a:ext cx="2530239" cy="318951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bg1"/>
                </a:solidFill>
              </a:rPr>
              <a:t>専用サービス</a:t>
            </a:r>
          </a:p>
        </p:txBody>
      </p:sp>
      <p:sp>
        <p:nvSpPr>
          <p:cNvPr id="20" name="左右矢印 16">
            <a:extLst>
              <a:ext uri="{FF2B5EF4-FFF2-40B4-BE49-F238E27FC236}">
                <a16:creationId xmlns:a16="http://schemas.microsoft.com/office/drawing/2014/main" id="{AB06494C-0440-4636-8CF3-5F7A994AF513}"/>
              </a:ext>
            </a:extLst>
          </p:cNvPr>
          <p:cNvSpPr/>
          <p:nvPr/>
        </p:nvSpPr>
        <p:spPr>
          <a:xfrm rot="5400000" flipV="1">
            <a:off x="3243624" y="5889488"/>
            <a:ext cx="1392120" cy="271856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8D748BAF-7148-742A-BBB2-3A3E7B415C4D}"/>
              </a:ext>
            </a:extLst>
          </p:cNvPr>
          <p:cNvSpPr/>
          <p:nvPr/>
        </p:nvSpPr>
        <p:spPr>
          <a:xfrm>
            <a:off x="2697744" y="5731684"/>
            <a:ext cx="2530239" cy="31895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プライバシ制御機構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81C3885-AFF8-9A26-2143-49FB0C333763}"/>
              </a:ext>
            </a:extLst>
          </p:cNvPr>
          <p:cNvSpPr txBox="1"/>
          <p:nvPr/>
        </p:nvSpPr>
        <p:spPr>
          <a:xfrm>
            <a:off x="4075612" y="638822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通信</a:t>
            </a:r>
          </a:p>
        </p:txBody>
      </p:sp>
    </p:spTree>
    <p:extLst>
      <p:ext uri="{BB962C8B-B14F-4D97-AF65-F5344CB8AC3E}">
        <p14:creationId xmlns:p14="http://schemas.microsoft.com/office/powerpoint/2010/main" val="234759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C5DBE-7B82-2B45-3E55-956096273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7C74F-CE85-F8BF-F7BC-D74BBB314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240"/>
            <a:ext cx="10515600" cy="906603"/>
          </a:xfrm>
        </p:spPr>
        <p:txBody>
          <a:bodyPr/>
          <a:lstStyle/>
          <a:p>
            <a:r>
              <a:rPr lang="ja" altLang="en-US" dirty="0"/>
              <a:t>提案：</a:t>
            </a:r>
            <a:r>
              <a:rPr lang="en-US" altLang="ja" dirty="0" err="1"/>
              <a:t>CoCo</a:t>
            </a:r>
            <a:r>
              <a:rPr lang="en-US" altLang="ja" dirty="0"/>
              <a:t>-Tracker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CC027-AC77-B683-6B7F-41DF4DB3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754563"/>
          </a:xfrm>
        </p:spPr>
        <p:txBody>
          <a:bodyPr/>
          <a:lstStyle/>
          <a:p>
            <a:r>
              <a:rPr lang="ja-JP" altLang="en-US"/>
              <a:t>機密コンテナを用いてマイクロサービスの通信を安全に追跡</a:t>
            </a:r>
          </a:p>
          <a:p>
            <a:pPr lvl="1"/>
            <a:r>
              <a:rPr lang="ja-JP" altLang="en-US"/>
              <a:t>機密コンテナは</a:t>
            </a:r>
            <a:r>
              <a:rPr lang="en-US" altLang="ja-JP" dirty="0"/>
              <a:t>AMD </a:t>
            </a:r>
            <a:r>
              <a:rPr lang="en-US" dirty="0"/>
              <a:t>SEV</a:t>
            </a:r>
            <a:r>
              <a:rPr lang="ja-JP" altLang="en-US"/>
              <a:t>で保護された</a:t>
            </a:r>
            <a:r>
              <a:rPr lang="en-US" dirty="0"/>
              <a:t>VM</a:t>
            </a:r>
            <a:r>
              <a:rPr lang="ja-JP" altLang="en-US"/>
              <a:t>を利用して作成される</a:t>
            </a:r>
          </a:p>
          <a:p>
            <a:pPr lvl="1"/>
            <a:r>
              <a:rPr lang="ja-JP" altLang="en-US"/>
              <a:t>機密コンテナ内でユーザの</a:t>
            </a:r>
            <a:r>
              <a:rPr lang="en-US" altLang="ja-JP" dirty="0" err="1"/>
              <a:t>BitVisor</a:t>
            </a:r>
            <a:r>
              <a:rPr lang="ja-JP" altLang="en-US"/>
              <a:t>ハイパーバイザを実行</a:t>
            </a:r>
          </a:p>
          <a:p>
            <a:pPr lvl="1"/>
            <a:r>
              <a:rPr lang="ja-JP" altLang="en-US"/>
              <a:t>その上に</a:t>
            </a:r>
            <a:r>
              <a:rPr lang="en-US" altLang="ja-JP" dirty="0"/>
              <a:t>Nested </a:t>
            </a:r>
            <a:r>
              <a:rPr lang="en-US" dirty="0"/>
              <a:t>SEV</a:t>
            </a:r>
            <a:r>
              <a:rPr lang="en-US" altLang="ja-JP" sz="1600" dirty="0"/>
              <a:t> [</a:t>
            </a:r>
            <a:r>
              <a:rPr lang="ja-JP" altLang="en-US" sz="1600"/>
              <a:t>瀧口</a:t>
            </a:r>
            <a:r>
              <a:rPr lang="en-US" altLang="ja-JP" sz="1600" dirty="0"/>
              <a:t>+, ComSys’22] </a:t>
            </a:r>
            <a:r>
              <a:rPr lang="ja-JP" altLang="en-US"/>
              <a:t>で保護されたユーザ</a:t>
            </a:r>
            <a:r>
              <a:rPr lang="en-US" dirty="0"/>
              <a:t>VM</a:t>
            </a:r>
            <a:r>
              <a:rPr lang="ja-JP" altLang="en-US"/>
              <a:t>を作成</a:t>
            </a:r>
          </a:p>
          <a:p>
            <a:r>
              <a:rPr lang="ja-JP" altLang="en-US"/>
              <a:t>ユーザ</a:t>
            </a:r>
            <a:r>
              <a:rPr lang="en-US" dirty="0"/>
              <a:t>VM</a:t>
            </a:r>
            <a:r>
              <a:rPr lang="ja-JP" altLang="en-US"/>
              <a:t>内で軽量</a:t>
            </a:r>
            <a:r>
              <a:rPr lang="en-US" altLang="ja-JP" dirty="0"/>
              <a:t>Linux</a:t>
            </a:r>
            <a:r>
              <a:rPr lang="ja-JP" altLang="en-US"/>
              <a:t>を用いてマイクロサービスを実行</a:t>
            </a:r>
          </a:p>
          <a:p>
            <a:pPr lvl="1"/>
            <a:r>
              <a:rPr lang="en-US" altLang="ja-JP" dirty="0" err="1"/>
              <a:t>BitVisor</a:t>
            </a:r>
            <a:r>
              <a:rPr lang="ja-JP" altLang="en-US"/>
              <a:t>ハイパーバイザがその通信を監視</a:t>
            </a: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0B1E468D-24A8-3E95-9154-AA734EC48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5900" y="6356349"/>
            <a:ext cx="2743200" cy="365125"/>
          </a:xfrm>
        </p:spPr>
        <p:txBody>
          <a:bodyPr/>
          <a:lstStyle/>
          <a:p>
            <a:fld id="{4F661635-BFD2-7C4C-95CB-D069DE4CFEFB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E5FE601D-E85A-7F30-7B30-3CBEC5F88431}"/>
              </a:ext>
            </a:extLst>
          </p:cNvPr>
          <p:cNvSpPr/>
          <p:nvPr/>
        </p:nvSpPr>
        <p:spPr>
          <a:xfrm>
            <a:off x="2443369" y="4360175"/>
            <a:ext cx="7305261" cy="2020266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548D4679-7A05-AD95-0F4B-177CC7E35B77}"/>
              </a:ext>
            </a:extLst>
          </p:cNvPr>
          <p:cNvSpPr/>
          <p:nvPr/>
        </p:nvSpPr>
        <p:spPr>
          <a:xfrm>
            <a:off x="2595769" y="4512576"/>
            <a:ext cx="5532783" cy="8654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2C864F8-82E7-1370-8D6E-017CEB788532}"/>
              </a:ext>
            </a:extLst>
          </p:cNvPr>
          <p:cNvSpPr txBox="1"/>
          <p:nvPr/>
        </p:nvSpPr>
        <p:spPr>
          <a:xfrm>
            <a:off x="8127723" y="5202571"/>
            <a:ext cx="204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機密コンテナ</a:t>
            </a: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8A4EEF21-2D26-617D-34C5-B0E2B63ED010}"/>
              </a:ext>
            </a:extLst>
          </p:cNvPr>
          <p:cNvSpPr/>
          <p:nvPr/>
        </p:nvSpPr>
        <p:spPr>
          <a:xfrm>
            <a:off x="2595769" y="5553590"/>
            <a:ext cx="5532783" cy="67514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06C97C8-9B36-2E38-27F4-72D61AD54E3D}"/>
              </a:ext>
            </a:extLst>
          </p:cNvPr>
          <p:cNvSpPr txBox="1"/>
          <p:nvPr/>
        </p:nvSpPr>
        <p:spPr>
          <a:xfrm>
            <a:off x="5617966" y="4648258"/>
            <a:ext cx="2533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ユーザ</a:t>
            </a:r>
            <a:r>
              <a:rPr kumimoji="1" lang="en-US" altLang="ja-JP" dirty="0"/>
              <a:t>VM</a:t>
            </a:r>
          </a:p>
          <a:p>
            <a:r>
              <a:rPr lang="en-US" altLang="ja-JP" dirty="0"/>
              <a:t>(Nested SEV</a:t>
            </a:r>
            <a:r>
              <a:rPr lang="ja-JP" altLang="en-US"/>
              <a:t>で保護</a:t>
            </a:r>
            <a:r>
              <a:rPr lang="en-US" altLang="ja-JP" dirty="0"/>
              <a:t>)</a:t>
            </a:r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0481216-A954-F19B-2836-E628629C5F45}"/>
              </a:ext>
            </a:extLst>
          </p:cNvPr>
          <p:cNvSpPr txBox="1"/>
          <p:nvPr/>
        </p:nvSpPr>
        <p:spPr>
          <a:xfrm>
            <a:off x="5657155" y="5567993"/>
            <a:ext cx="2104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BitVisor</a:t>
            </a:r>
            <a:br>
              <a:rPr kumimoji="1" lang="en-US" altLang="ja-JP" dirty="0"/>
            </a:br>
            <a:r>
              <a:rPr kumimoji="1" lang="ja-JP" altLang="en-US"/>
              <a:t>ハイパーバイザ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434249F9-1698-E4AF-5996-5F6A5D2240CB}"/>
              </a:ext>
            </a:extLst>
          </p:cNvPr>
          <p:cNvSpPr/>
          <p:nvPr/>
        </p:nvSpPr>
        <p:spPr>
          <a:xfrm>
            <a:off x="2697744" y="5002620"/>
            <a:ext cx="2530239" cy="31895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軽量</a:t>
            </a:r>
            <a:r>
              <a:rPr kumimoji="1" lang="en-US" altLang="ja-JP" dirty="0">
                <a:solidFill>
                  <a:schemeClr val="tx1"/>
                </a:solidFill>
              </a:rPr>
              <a:t>Linux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角丸四角形 28">
            <a:extLst>
              <a:ext uri="{FF2B5EF4-FFF2-40B4-BE49-F238E27FC236}">
                <a16:creationId xmlns:a16="http://schemas.microsoft.com/office/drawing/2014/main" id="{852FB138-A962-7C65-2DE5-A2746C1C58B5}"/>
              </a:ext>
            </a:extLst>
          </p:cNvPr>
          <p:cNvSpPr/>
          <p:nvPr/>
        </p:nvSpPr>
        <p:spPr>
          <a:xfrm>
            <a:off x="2688011" y="4600973"/>
            <a:ext cx="2530239" cy="318951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マイクロサービス</a:t>
            </a:r>
          </a:p>
        </p:txBody>
      </p:sp>
      <p:sp>
        <p:nvSpPr>
          <p:cNvPr id="30" name="左右矢印 16">
            <a:extLst>
              <a:ext uri="{FF2B5EF4-FFF2-40B4-BE49-F238E27FC236}">
                <a16:creationId xmlns:a16="http://schemas.microsoft.com/office/drawing/2014/main" id="{A7B14F8B-831F-5200-0717-443FDD701F1D}"/>
              </a:ext>
            </a:extLst>
          </p:cNvPr>
          <p:cNvSpPr/>
          <p:nvPr/>
        </p:nvSpPr>
        <p:spPr>
          <a:xfrm rot="5400000" flipV="1">
            <a:off x="3243624" y="5889488"/>
            <a:ext cx="1392120" cy="271856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1" name="角丸四角形 30">
            <a:extLst>
              <a:ext uri="{FF2B5EF4-FFF2-40B4-BE49-F238E27FC236}">
                <a16:creationId xmlns:a16="http://schemas.microsoft.com/office/drawing/2014/main" id="{2CE0FA65-0465-B73E-6E8A-757E34693D3B}"/>
              </a:ext>
            </a:extLst>
          </p:cNvPr>
          <p:cNvSpPr/>
          <p:nvPr/>
        </p:nvSpPr>
        <p:spPr>
          <a:xfrm>
            <a:off x="2697744" y="5731684"/>
            <a:ext cx="2530239" cy="31895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プライバシ制御機構</a:t>
            </a:r>
          </a:p>
        </p:txBody>
      </p:sp>
      <p:sp>
        <p:nvSpPr>
          <p:cNvPr id="32" name="TextBox 21">
            <a:extLst>
              <a:ext uri="{FF2B5EF4-FFF2-40B4-BE49-F238E27FC236}">
                <a16:creationId xmlns:a16="http://schemas.microsoft.com/office/drawing/2014/main" id="{023CFD20-BE41-1C93-0647-0C2043970482}"/>
              </a:ext>
            </a:extLst>
          </p:cNvPr>
          <p:cNvSpPr txBox="1"/>
          <p:nvPr/>
        </p:nvSpPr>
        <p:spPr>
          <a:xfrm>
            <a:off x="4075612" y="638822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通信</a:t>
            </a:r>
          </a:p>
        </p:txBody>
      </p:sp>
    </p:spTree>
    <p:extLst>
      <p:ext uri="{BB962C8B-B14F-4D97-AF65-F5344CB8AC3E}">
        <p14:creationId xmlns:p14="http://schemas.microsoft.com/office/powerpoint/2010/main" val="806687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E767-A15C-3A40-6566-30803B768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" altLang="en-US" dirty="0"/>
              <a:t>マイクロサービスへの対応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E4A61-218D-E61F-6952-EC6C239B4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2710249"/>
          </a:xfrm>
        </p:spPr>
        <p:txBody>
          <a:bodyPr/>
          <a:lstStyle/>
          <a:p>
            <a:r>
              <a:rPr lang="en-US" dirty="0" err="1"/>
              <a:t>Kubernetes用の</a:t>
            </a:r>
            <a:r>
              <a:rPr lang="ja-JP" altLang="en-US"/>
              <a:t>マイクロサービス・フレームワークが利用可能</a:t>
            </a:r>
            <a:endParaRPr lang="en-US" dirty="0"/>
          </a:p>
          <a:p>
            <a:pPr lvl="1"/>
            <a:r>
              <a:rPr lang="ja-JP" altLang="en-US"/>
              <a:t>機密コンテナは</a:t>
            </a:r>
            <a:r>
              <a:rPr lang="en-US" altLang="ja-JP" dirty="0"/>
              <a:t>VM</a:t>
            </a:r>
            <a:r>
              <a:rPr lang="ja-JP" altLang="en-US"/>
              <a:t>ベースだが、通常のコンテナとして扱える</a:t>
            </a:r>
            <a:endParaRPr lang="en-US" altLang="ja-JP" dirty="0"/>
          </a:p>
          <a:p>
            <a:pPr lvl="1"/>
            <a:r>
              <a:rPr lang="ja-JP" altLang="en-US"/>
              <a:t>透過性の高い</a:t>
            </a:r>
            <a:r>
              <a:rPr lang="en-US" altLang="ja-JP" dirty="0" err="1"/>
              <a:t>BitVisor</a:t>
            </a:r>
            <a:r>
              <a:rPr lang="ja-JP" altLang="en-US"/>
              <a:t>が追加されても従来の機密コンテナと同等</a:t>
            </a:r>
            <a:endParaRPr lang="en-US" altLang="ja-JP" dirty="0"/>
          </a:p>
          <a:p>
            <a:r>
              <a:rPr lang="en-US" altLang="ja-JP" dirty="0"/>
              <a:t>Linux</a:t>
            </a:r>
            <a:r>
              <a:rPr lang="ja-JP" altLang="en-US"/>
              <a:t>上で動作するマイクロサービスが実行可能</a:t>
            </a:r>
            <a:endParaRPr lang="en-US" altLang="ja-JP" dirty="0"/>
          </a:p>
          <a:p>
            <a:pPr lvl="1"/>
            <a:r>
              <a:rPr lang="ja-JP" altLang="en-US"/>
              <a:t>複数プロセスを使う既存のマイクロサービスも動かせる</a:t>
            </a:r>
            <a:endParaRPr lang="en-US" altLang="ja-JP" dirty="0"/>
          </a:p>
          <a:p>
            <a:pPr lvl="1"/>
            <a:r>
              <a:rPr lang="ja-JP" altLang="en-US"/>
              <a:t>軽量</a:t>
            </a:r>
            <a:r>
              <a:rPr lang="en-US" altLang="ja-JP" dirty="0"/>
              <a:t>Linux</a:t>
            </a:r>
            <a:r>
              <a:rPr lang="ja-JP" altLang="en-US"/>
              <a:t>は起動が高速であり、少ないメモリで動作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EBA93-FA33-57D6-4DB5-C8DD2DA4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14477AF4-E7E6-DF55-EA2F-78E97C3F9604}"/>
              </a:ext>
            </a:extLst>
          </p:cNvPr>
          <p:cNvSpPr/>
          <p:nvPr/>
        </p:nvSpPr>
        <p:spPr>
          <a:xfrm>
            <a:off x="966294" y="5270269"/>
            <a:ext cx="2755727" cy="766008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2D92A8-CAC3-3157-3BF4-735A22AD3007}"/>
              </a:ext>
            </a:extLst>
          </p:cNvPr>
          <p:cNvSpPr txBox="1"/>
          <p:nvPr/>
        </p:nvSpPr>
        <p:spPr>
          <a:xfrm>
            <a:off x="1350603" y="4864922"/>
            <a:ext cx="1824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通常の</a:t>
            </a:r>
            <a:r>
              <a:rPr kumimoji="1" lang="ja-JP" altLang="en-US"/>
              <a:t>コンテナ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6A842F7C-6203-2C37-4C11-727AB7F69622}"/>
              </a:ext>
            </a:extLst>
          </p:cNvPr>
          <p:cNvSpPr/>
          <p:nvPr/>
        </p:nvSpPr>
        <p:spPr>
          <a:xfrm>
            <a:off x="1148685" y="5455112"/>
            <a:ext cx="2390943" cy="402933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マイクロサービス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5B810853-678C-5BE7-EF17-B8DF4CAFD0BF}"/>
              </a:ext>
            </a:extLst>
          </p:cNvPr>
          <p:cNvSpPr/>
          <p:nvPr/>
        </p:nvSpPr>
        <p:spPr>
          <a:xfrm>
            <a:off x="4697881" y="4839148"/>
            <a:ext cx="2755727" cy="1197970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39B01FE-3AE8-11A3-15D2-0C6D1DC23345}"/>
              </a:ext>
            </a:extLst>
          </p:cNvPr>
          <p:cNvSpPr txBox="1"/>
          <p:nvPr/>
        </p:nvSpPr>
        <p:spPr>
          <a:xfrm>
            <a:off x="4874773" y="4513381"/>
            <a:ext cx="2387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従来の機密コンテナ</a:t>
            </a:r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6B610CE2-26DE-BA0A-0AF0-2A0C2DBB36C1}"/>
              </a:ext>
            </a:extLst>
          </p:cNvPr>
          <p:cNvSpPr/>
          <p:nvPr/>
        </p:nvSpPr>
        <p:spPr>
          <a:xfrm>
            <a:off x="4874773" y="4982715"/>
            <a:ext cx="2390943" cy="402933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マイクロサービス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B2D39098-5AC8-F75A-59A7-F7D008F48551}"/>
              </a:ext>
            </a:extLst>
          </p:cNvPr>
          <p:cNvSpPr/>
          <p:nvPr/>
        </p:nvSpPr>
        <p:spPr>
          <a:xfrm>
            <a:off x="4874775" y="5461251"/>
            <a:ext cx="2390942" cy="40293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軽量</a:t>
            </a:r>
            <a:r>
              <a:rPr kumimoji="1" lang="en-US" altLang="ja-JP" dirty="0">
                <a:solidFill>
                  <a:schemeClr val="tx1"/>
                </a:solidFill>
              </a:rPr>
              <a:t>Linux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左右矢印 16">
            <a:extLst>
              <a:ext uri="{FF2B5EF4-FFF2-40B4-BE49-F238E27FC236}">
                <a16:creationId xmlns:a16="http://schemas.microsoft.com/office/drawing/2014/main" id="{161981EB-1F23-65EE-F03D-E84F42CEDB1C}"/>
              </a:ext>
            </a:extLst>
          </p:cNvPr>
          <p:cNvSpPr/>
          <p:nvPr/>
        </p:nvSpPr>
        <p:spPr>
          <a:xfrm rot="5400000" flipV="1">
            <a:off x="2178516" y="5941196"/>
            <a:ext cx="406533" cy="265016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CC6D2D51-A79B-B309-23C2-7569F7401915}"/>
              </a:ext>
            </a:extLst>
          </p:cNvPr>
          <p:cNvSpPr/>
          <p:nvPr/>
        </p:nvSpPr>
        <p:spPr>
          <a:xfrm>
            <a:off x="8423635" y="4383106"/>
            <a:ext cx="2755727" cy="1654012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CB0041F-84DF-2552-03A7-A472D95944E7}"/>
              </a:ext>
            </a:extLst>
          </p:cNvPr>
          <p:cNvSpPr txBox="1"/>
          <p:nvPr/>
        </p:nvSpPr>
        <p:spPr>
          <a:xfrm>
            <a:off x="8423635" y="4057339"/>
            <a:ext cx="2755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拡張された機密コンテナ</a:t>
            </a:r>
          </a:p>
        </p:txBody>
      </p:sp>
      <p:sp>
        <p:nvSpPr>
          <p:cNvPr id="25" name="角丸四角形 24">
            <a:extLst>
              <a:ext uri="{FF2B5EF4-FFF2-40B4-BE49-F238E27FC236}">
                <a16:creationId xmlns:a16="http://schemas.microsoft.com/office/drawing/2014/main" id="{C27C0335-2BC5-1B99-E913-91F8FCE08A16}"/>
              </a:ext>
            </a:extLst>
          </p:cNvPr>
          <p:cNvSpPr/>
          <p:nvPr/>
        </p:nvSpPr>
        <p:spPr>
          <a:xfrm>
            <a:off x="8600527" y="4526673"/>
            <a:ext cx="2390943" cy="402933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マイクロサービス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4C5A7D66-5D28-6733-E7E4-8A1C2CA6D921}"/>
              </a:ext>
            </a:extLst>
          </p:cNvPr>
          <p:cNvSpPr/>
          <p:nvPr/>
        </p:nvSpPr>
        <p:spPr>
          <a:xfrm>
            <a:off x="8600529" y="5005209"/>
            <a:ext cx="2390942" cy="40293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軽量</a:t>
            </a:r>
            <a:r>
              <a:rPr kumimoji="1" lang="en-US" altLang="ja-JP" dirty="0">
                <a:solidFill>
                  <a:schemeClr val="tx1"/>
                </a:solidFill>
              </a:rPr>
              <a:t>Linux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角丸四角形 4">
            <a:extLst>
              <a:ext uri="{FF2B5EF4-FFF2-40B4-BE49-F238E27FC236}">
                <a16:creationId xmlns:a16="http://schemas.microsoft.com/office/drawing/2014/main" id="{6473EFDE-8BCC-9928-2C28-5F346BFA96A2}"/>
              </a:ext>
            </a:extLst>
          </p:cNvPr>
          <p:cNvSpPr/>
          <p:nvPr/>
        </p:nvSpPr>
        <p:spPr>
          <a:xfrm>
            <a:off x="1012638" y="6287575"/>
            <a:ext cx="10166724" cy="406533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マイクロサービス・フレームワーク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8E60195E-9874-052A-A979-89E77C2093ED}"/>
              </a:ext>
            </a:extLst>
          </p:cNvPr>
          <p:cNvSpPr/>
          <p:nvPr/>
        </p:nvSpPr>
        <p:spPr>
          <a:xfrm>
            <a:off x="8600443" y="5481364"/>
            <a:ext cx="2390942" cy="40293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BitVisor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左右矢印 16">
            <a:extLst>
              <a:ext uri="{FF2B5EF4-FFF2-40B4-BE49-F238E27FC236}">
                <a16:creationId xmlns:a16="http://schemas.microsoft.com/office/drawing/2014/main" id="{3AD56D20-91F2-F3CB-D32E-72528C794A43}"/>
              </a:ext>
            </a:extLst>
          </p:cNvPr>
          <p:cNvSpPr/>
          <p:nvPr/>
        </p:nvSpPr>
        <p:spPr>
          <a:xfrm rot="5400000" flipV="1">
            <a:off x="8559913" y="5717125"/>
            <a:ext cx="868823" cy="250862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4" name="左右矢印 13">
            <a:extLst>
              <a:ext uri="{FF2B5EF4-FFF2-40B4-BE49-F238E27FC236}">
                <a16:creationId xmlns:a16="http://schemas.microsoft.com/office/drawing/2014/main" id="{ABF26915-77EC-9A47-E181-8F79B3F0A22D}"/>
              </a:ext>
            </a:extLst>
          </p:cNvPr>
          <p:cNvSpPr/>
          <p:nvPr/>
        </p:nvSpPr>
        <p:spPr>
          <a:xfrm rot="5400000" flipV="1">
            <a:off x="5869561" y="5941196"/>
            <a:ext cx="406534" cy="265016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38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AA112-F657-8648-7EAF-D07428FAE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BitVisorによる機密コンテナの拡張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61B14-CFAD-EB6E-850E-3B66D2886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機密コンテナの起動時にBitVisorを実行</a:t>
            </a:r>
          </a:p>
          <a:p>
            <a:pPr lvl="1"/>
            <a:r>
              <a:rPr lang="en-JP" dirty="0"/>
              <a:t>BitVisorと軽量Linuxからなるディスクイメージを用いて起動</a:t>
            </a:r>
          </a:p>
          <a:p>
            <a:r>
              <a:rPr lang="en-JP" dirty="0"/>
              <a:t>BitVisorがマイクロサービスの通信</a:t>
            </a:r>
            <a:r>
              <a:rPr kumimoji="1" lang="ja-JP" altLang="en-US"/>
              <a:t>パケットを横取りして解析</a:t>
            </a:r>
            <a:endParaRPr kumimoji="1" lang="en-US" altLang="ja-JP" dirty="0"/>
          </a:p>
          <a:p>
            <a:pPr lvl="1"/>
            <a:r>
              <a:rPr kumimoji="1" lang="ja-JP" altLang="en-US"/>
              <a:t>横取りできるようにネットワークデバイスのみを仮想化</a:t>
            </a:r>
            <a:endParaRPr kumimoji="1" lang="en-US" altLang="ja-JP" dirty="0"/>
          </a:p>
          <a:p>
            <a:pPr lvl="1"/>
            <a:r>
              <a:rPr kumimoji="1" lang="ja-JP" altLang="en-US"/>
              <a:t>通信ログ</a:t>
            </a:r>
            <a:r>
              <a:rPr lang="ja-JP" altLang="en-US"/>
              <a:t>をクラウド内で動作するユーザのログサーバに送信</a:t>
            </a:r>
            <a:endParaRPr lang="en-US" altLang="ja-JP" dirty="0"/>
          </a:p>
          <a:p>
            <a:pPr lvl="1"/>
            <a:r>
              <a:rPr lang="ja-JP" altLang="en-US"/>
              <a:t>ユーザはそれを基にクラウド内のデータ流を把握</a:t>
            </a: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08158-0E2D-E040-0451-6E7FA549B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5" name="角丸四角形 13">
            <a:extLst>
              <a:ext uri="{FF2B5EF4-FFF2-40B4-BE49-F238E27FC236}">
                <a16:creationId xmlns:a16="http://schemas.microsoft.com/office/drawing/2014/main" id="{08F6EDCD-A3AE-770C-9FE3-B9434ECCAE21}"/>
              </a:ext>
            </a:extLst>
          </p:cNvPr>
          <p:cNvSpPr/>
          <p:nvPr/>
        </p:nvSpPr>
        <p:spPr>
          <a:xfrm>
            <a:off x="5086004" y="4174499"/>
            <a:ext cx="6267796" cy="2287261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6" name="角丸四角形 14">
            <a:extLst>
              <a:ext uri="{FF2B5EF4-FFF2-40B4-BE49-F238E27FC236}">
                <a16:creationId xmlns:a16="http://schemas.microsoft.com/office/drawing/2014/main" id="{6DA67F67-B585-6C4C-1E2E-6E0581A91C56}"/>
              </a:ext>
            </a:extLst>
          </p:cNvPr>
          <p:cNvSpPr/>
          <p:nvPr/>
        </p:nvSpPr>
        <p:spPr>
          <a:xfrm>
            <a:off x="5393501" y="4429037"/>
            <a:ext cx="4257667" cy="113571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7" name="テキスト ボックス 15">
            <a:extLst>
              <a:ext uri="{FF2B5EF4-FFF2-40B4-BE49-F238E27FC236}">
                <a16:creationId xmlns:a16="http://schemas.microsoft.com/office/drawing/2014/main" id="{7C8A23E8-D3BB-1922-1464-7CDDD399BC77}"/>
              </a:ext>
            </a:extLst>
          </p:cNvPr>
          <p:cNvSpPr txBox="1"/>
          <p:nvPr/>
        </p:nvSpPr>
        <p:spPr>
          <a:xfrm>
            <a:off x="9703917" y="5194343"/>
            <a:ext cx="159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機密コンテナ</a:t>
            </a:r>
            <a:endParaRPr kumimoji="1" lang="ja-JP" altLang="en-US" strike="sngStrike">
              <a:solidFill>
                <a:srgbClr val="FF0000"/>
              </a:solidFill>
            </a:endParaRPr>
          </a:p>
        </p:txBody>
      </p:sp>
      <p:sp>
        <p:nvSpPr>
          <p:cNvPr id="9" name="角丸四角形 17">
            <a:extLst>
              <a:ext uri="{FF2B5EF4-FFF2-40B4-BE49-F238E27FC236}">
                <a16:creationId xmlns:a16="http://schemas.microsoft.com/office/drawing/2014/main" id="{B3728454-437C-EC5E-844F-BEF2ED1BF973}"/>
              </a:ext>
            </a:extLst>
          </p:cNvPr>
          <p:cNvSpPr/>
          <p:nvPr/>
        </p:nvSpPr>
        <p:spPr>
          <a:xfrm>
            <a:off x="5495478" y="4553118"/>
            <a:ext cx="2589938" cy="39600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マイクロサービス</a:t>
            </a:r>
          </a:p>
        </p:txBody>
      </p:sp>
      <p:sp>
        <p:nvSpPr>
          <p:cNvPr id="11" name="テキスト ボックス 19">
            <a:extLst>
              <a:ext uri="{FF2B5EF4-FFF2-40B4-BE49-F238E27FC236}">
                <a16:creationId xmlns:a16="http://schemas.microsoft.com/office/drawing/2014/main" id="{A8B8A24E-66A1-21E5-8CD0-0BC675E327EF}"/>
              </a:ext>
            </a:extLst>
          </p:cNvPr>
          <p:cNvSpPr txBox="1"/>
          <p:nvPr/>
        </p:nvSpPr>
        <p:spPr>
          <a:xfrm>
            <a:off x="8247241" y="4830291"/>
            <a:ext cx="1495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ユーザ</a:t>
            </a:r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12" name="角丸四角形 13">
            <a:extLst>
              <a:ext uri="{FF2B5EF4-FFF2-40B4-BE49-F238E27FC236}">
                <a16:creationId xmlns:a16="http://schemas.microsoft.com/office/drawing/2014/main" id="{3FA9F261-F39C-5A02-D539-9D456FD68912}"/>
              </a:ext>
            </a:extLst>
          </p:cNvPr>
          <p:cNvSpPr/>
          <p:nvPr/>
        </p:nvSpPr>
        <p:spPr>
          <a:xfrm>
            <a:off x="2141560" y="4194135"/>
            <a:ext cx="1763053" cy="2287261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3" name="角丸四角形 17">
            <a:extLst>
              <a:ext uri="{FF2B5EF4-FFF2-40B4-BE49-F238E27FC236}">
                <a16:creationId xmlns:a16="http://schemas.microsoft.com/office/drawing/2014/main" id="{FE6FC642-106E-8771-46DF-1A114B6C2634}"/>
              </a:ext>
            </a:extLst>
          </p:cNvPr>
          <p:cNvSpPr/>
          <p:nvPr/>
        </p:nvSpPr>
        <p:spPr>
          <a:xfrm>
            <a:off x="2513062" y="5619298"/>
            <a:ext cx="1020049" cy="685838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ログサーバ</a:t>
            </a:r>
          </a:p>
        </p:txBody>
      </p:sp>
      <p:sp>
        <p:nvSpPr>
          <p:cNvPr id="14" name="テキスト ボックス 15">
            <a:extLst>
              <a:ext uri="{FF2B5EF4-FFF2-40B4-BE49-F238E27FC236}">
                <a16:creationId xmlns:a16="http://schemas.microsoft.com/office/drawing/2014/main" id="{9F4447A0-FD7B-83E0-3334-A726DA378389}"/>
              </a:ext>
            </a:extLst>
          </p:cNvPr>
          <p:cNvSpPr txBox="1"/>
          <p:nvPr/>
        </p:nvSpPr>
        <p:spPr>
          <a:xfrm>
            <a:off x="2223874" y="4308882"/>
            <a:ext cx="1632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機密コンテナ</a:t>
            </a:r>
          </a:p>
        </p:txBody>
      </p:sp>
      <p:sp>
        <p:nvSpPr>
          <p:cNvPr id="8" name="角丸四角形 16">
            <a:extLst>
              <a:ext uri="{FF2B5EF4-FFF2-40B4-BE49-F238E27FC236}">
                <a16:creationId xmlns:a16="http://schemas.microsoft.com/office/drawing/2014/main" id="{DA2002A1-7CB5-A64E-4172-E6ED4783B2C9}"/>
              </a:ext>
            </a:extLst>
          </p:cNvPr>
          <p:cNvSpPr/>
          <p:nvPr/>
        </p:nvSpPr>
        <p:spPr>
          <a:xfrm>
            <a:off x="5393501" y="5744135"/>
            <a:ext cx="4257667" cy="45791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BitVisor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角丸四角形 18">
            <a:extLst>
              <a:ext uri="{FF2B5EF4-FFF2-40B4-BE49-F238E27FC236}">
                <a16:creationId xmlns:a16="http://schemas.microsoft.com/office/drawing/2014/main" id="{DC2DF829-1222-B1FF-AF18-CBB580DCEA96}"/>
              </a:ext>
            </a:extLst>
          </p:cNvPr>
          <p:cNvSpPr/>
          <p:nvPr/>
        </p:nvSpPr>
        <p:spPr>
          <a:xfrm>
            <a:off x="5495477" y="5068675"/>
            <a:ext cx="2589939" cy="396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軽量</a:t>
            </a:r>
            <a:r>
              <a:rPr kumimoji="1" lang="en-US" altLang="ja-JP" dirty="0">
                <a:solidFill>
                  <a:schemeClr val="tx1"/>
                </a:solidFill>
              </a:rPr>
              <a:t>Linux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65DDF0-A690-DDEE-377A-64D75871C734}"/>
              </a:ext>
            </a:extLst>
          </p:cNvPr>
          <p:cNvSpPr txBox="1"/>
          <p:nvPr/>
        </p:nvSpPr>
        <p:spPr>
          <a:xfrm>
            <a:off x="4934764" y="648139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パケット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11F140-93A4-0C24-564A-439CFEDE682A}"/>
              </a:ext>
            </a:extLst>
          </p:cNvPr>
          <p:cNvSpPr txBox="1"/>
          <p:nvPr/>
        </p:nvSpPr>
        <p:spPr>
          <a:xfrm>
            <a:off x="3935969" y="550352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通信情報</a:t>
            </a:r>
          </a:p>
        </p:txBody>
      </p:sp>
      <p:sp>
        <p:nvSpPr>
          <p:cNvPr id="21" name="角丸四角形 9">
            <a:extLst>
              <a:ext uri="{FF2B5EF4-FFF2-40B4-BE49-F238E27FC236}">
                <a16:creationId xmlns:a16="http://schemas.microsoft.com/office/drawing/2014/main" id="{81C7B753-AC50-0E95-E788-D99ABA265E69}"/>
              </a:ext>
            </a:extLst>
          </p:cNvPr>
          <p:cNvSpPr/>
          <p:nvPr/>
        </p:nvSpPr>
        <p:spPr>
          <a:xfrm>
            <a:off x="388249" y="5744135"/>
            <a:ext cx="1114816" cy="46346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ユーザ</a:t>
            </a:r>
          </a:p>
        </p:txBody>
      </p:sp>
      <p:sp>
        <p:nvSpPr>
          <p:cNvPr id="22" name="左右矢印 14">
            <a:extLst>
              <a:ext uri="{FF2B5EF4-FFF2-40B4-BE49-F238E27FC236}">
                <a16:creationId xmlns:a16="http://schemas.microsoft.com/office/drawing/2014/main" id="{6C9B19A8-B325-7A38-0B42-26A90F88CEEC}"/>
              </a:ext>
            </a:extLst>
          </p:cNvPr>
          <p:cNvSpPr/>
          <p:nvPr/>
        </p:nvSpPr>
        <p:spPr>
          <a:xfrm>
            <a:off x="1520470" y="5859012"/>
            <a:ext cx="992592" cy="206409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5" name="左右矢印 14">
            <a:extLst>
              <a:ext uri="{FF2B5EF4-FFF2-40B4-BE49-F238E27FC236}">
                <a16:creationId xmlns:a16="http://schemas.microsoft.com/office/drawing/2014/main" id="{D16A5024-6534-5EC1-6435-31173500BBA3}"/>
              </a:ext>
            </a:extLst>
          </p:cNvPr>
          <p:cNvSpPr/>
          <p:nvPr/>
        </p:nvSpPr>
        <p:spPr>
          <a:xfrm rot="5400000">
            <a:off x="5205356" y="5786525"/>
            <a:ext cx="1849244" cy="174436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7" name="右矢印 16">
            <a:extLst>
              <a:ext uri="{FF2B5EF4-FFF2-40B4-BE49-F238E27FC236}">
                <a16:creationId xmlns:a16="http://schemas.microsoft.com/office/drawing/2014/main" id="{4024BA67-B6E6-A686-9FC0-476D5ECC8A37}"/>
              </a:ext>
            </a:extLst>
          </p:cNvPr>
          <p:cNvSpPr/>
          <p:nvPr/>
        </p:nvSpPr>
        <p:spPr>
          <a:xfrm rot="10800000">
            <a:off x="3533111" y="5869884"/>
            <a:ext cx="1847568" cy="18466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55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>
            <a:extLst>
              <a:ext uri="{FF2B5EF4-FFF2-40B4-BE49-F238E27FC236}">
                <a16:creationId xmlns:a16="http://schemas.microsoft.com/office/drawing/2014/main" id="{B833707B-D10A-39C6-5901-F8682A66B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057" y="3610244"/>
            <a:ext cx="4611932" cy="285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14A1E3B3-427E-692D-0F73-D2976578D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  <a:r>
              <a:rPr kumimoji="1" lang="en-US" altLang="ja-JP" dirty="0"/>
              <a:t>1</a:t>
            </a:r>
            <a:r>
              <a:rPr kumimoji="1" lang="ja-JP" altLang="en-US"/>
              <a:t>：動作確認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BA8A5C-016F-FDA1-4C55-024A42783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435600"/>
          </a:xfrm>
        </p:spPr>
        <p:txBody>
          <a:bodyPr>
            <a:normAutofit/>
          </a:bodyPr>
          <a:lstStyle/>
          <a:p>
            <a:r>
              <a:rPr lang="en-US" altLang="ja-JP" dirty="0"/>
              <a:t>Kubernetes</a:t>
            </a:r>
            <a:r>
              <a:rPr lang="ja-JP" altLang="en-US"/>
              <a:t>上で</a:t>
            </a:r>
            <a:r>
              <a:rPr lang="en-US" altLang="ja-JP" dirty="0" err="1"/>
              <a:t>BitVisor</a:t>
            </a:r>
            <a:r>
              <a:rPr lang="ja-JP" altLang="en-US"/>
              <a:t>を用いる機密コンテナの起動を確認</a:t>
            </a:r>
            <a:endParaRPr lang="en" altLang="ja-JP" dirty="0"/>
          </a:p>
          <a:p>
            <a:pPr lvl="1"/>
            <a:r>
              <a:rPr lang="ja-JP" altLang="en-US"/>
              <a:t>自作の</a:t>
            </a:r>
            <a:r>
              <a:rPr lang="en-US" altLang="ja-JP" dirty="0"/>
              <a:t>2</a:t>
            </a:r>
            <a:r>
              <a:rPr lang="ja-JP" altLang="en-US"/>
              <a:t>つのマイクロサービスが正常に動作</a:t>
            </a:r>
            <a:endParaRPr lang="en-US" altLang="ja-JP" dirty="0"/>
          </a:p>
          <a:p>
            <a:pPr lvl="1"/>
            <a:r>
              <a:rPr lang="ja-JP" altLang="en-US"/>
              <a:t>従来より</a:t>
            </a:r>
            <a:r>
              <a:rPr lang="en-US" altLang="ja-JP" dirty="0" err="1"/>
              <a:t>BitVisor</a:t>
            </a:r>
            <a:r>
              <a:rPr lang="ja-JP" altLang="en-US"/>
              <a:t>を起動する分だけ起動時間が長くなった</a:t>
            </a:r>
            <a:endParaRPr lang="en-US" altLang="ja-JP" dirty="0"/>
          </a:p>
          <a:p>
            <a:r>
              <a:rPr lang="ja-JP" altLang="en-US"/>
              <a:t>マイクロサービスのすべての通信が追跡できることを確認</a:t>
            </a:r>
            <a:endParaRPr lang="en-US" altLang="ja-JP" dirty="0"/>
          </a:p>
          <a:p>
            <a:pPr lvl="1"/>
            <a:r>
              <a:rPr lang="ja-JP" altLang="en-US"/>
              <a:t>通信した回数だけログサーバに通信ログが保存された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A94C3E3-9F69-2CED-C16B-36D9D20C4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lang="ja-JP" altLang="en-US" smtClean="0"/>
              <a:pPr/>
              <a:t>8</a:t>
            </a:fld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14E7B1B-8E3C-7DCD-0DF8-1A7251E2E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886739"/>
              </p:ext>
            </p:extLst>
          </p:nvPr>
        </p:nvGraphicFramePr>
        <p:xfrm>
          <a:off x="1761463" y="5291902"/>
          <a:ext cx="41955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4161">
                  <a:extLst>
                    <a:ext uri="{9D8B030D-6E8A-4147-A177-3AD203B41FA5}">
                      <a16:colId xmlns:a16="http://schemas.microsoft.com/office/drawing/2014/main" val="1373670131"/>
                    </a:ext>
                  </a:extLst>
                </a:gridCol>
                <a:gridCol w="2124635">
                  <a:extLst>
                    <a:ext uri="{9D8B030D-6E8A-4147-A177-3AD203B41FA5}">
                      <a16:colId xmlns:a16="http://schemas.microsoft.com/office/drawing/2014/main" val="2989313088"/>
                    </a:ext>
                  </a:extLst>
                </a:gridCol>
                <a:gridCol w="1196787">
                  <a:extLst>
                    <a:ext uri="{9D8B030D-6E8A-4147-A177-3AD203B41FA5}">
                      <a16:colId xmlns:a16="http://schemas.microsoft.com/office/drawing/2014/main" val="2732690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ホスト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コンテナ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454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CPU</a:t>
                      </a:r>
                      <a:endParaRPr kumimoji="1" lang="ja-JP" altLang="en-US" strike="sngStrike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" altLang="ja-JP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AMD EPYC 7443P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1Core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712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メモリ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128GB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2GB</a:t>
                      </a:r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158145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B94EBD48-D4AF-B0DB-C145-F7605CDCB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816043"/>
              </p:ext>
            </p:extLst>
          </p:nvPr>
        </p:nvGraphicFramePr>
        <p:xfrm>
          <a:off x="8689340" y="190323"/>
          <a:ext cx="315976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6280">
                  <a:extLst>
                    <a:ext uri="{9D8B030D-6E8A-4147-A177-3AD203B41FA5}">
                      <a16:colId xmlns:a16="http://schemas.microsoft.com/office/drawing/2014/main" val="1373670131"/>
                    </a:ext>
                  </a:extLst>
                </a:gridCol>
                <a:gridCol w="1173480">
                  <a:extLst>
                    <a:ext uri="{9D8B030D-6E8A-4147-A177-3AD203B41FA5}">
                      <a16:colId xmlns:a16="http://schemas.microsoft.com/office/drawing/2014/main" val="2989313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ソフトウェア名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version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454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Kubernetes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1.30.0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158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Kata-Containers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3.2.0-rc0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496485"/>
                  </a:ext>
                </a:extLst>
              </a:tr>
            </a:tbl>
          </a:graphicData>
        </a:graphic>
      </p:graphicFrame>
      <p:pic>
        <p:nvPicPr>
          <p:cNvPr id="15" name="図 14">
            <a:extLst>
              <a:ext uri="{FF2B5EF4-FFF2-40B4-BE49-F238E27FC236}">
                <a16:creationId xmlns:a16="http://schemas.microsoft.com/office/drawing/2014/main" id="{930C372E-1A78-38D9-6002-F0CE47E5B20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6397"/>
          <a:stretch/>
        </p:blipFill>
        <p:spPr>
          <a:xfrm>
            <a:off x="838200" y="3868759"/>
            <a:ext cx="6445971" cy="90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77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346638-7D09-8C0A-83C4-E9641221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  <a:r>
              <a:rPr kumimoji="1" lang="en-US" altLang="ja-JP" dirty="0"/>
              <a:t>2</a:t>
            </a:r>
            <a:r>
              <a:rPr kumimoji="1" lang="ja-JP" altLang="en-US"/>
              <a:t>：応答時間</a:t>
            </a:r>
            <a:endParaRPr kumimoji="1" lang="ja-JP" altLang="en-US" strike="sngStrike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87CF4B-E5A7-FE38-C83E-349F704D3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435600"/>
          </a:xfrm>
        </p:spPr>
        <p:txBody>
          <a:bodyPr>
            <a:normAutofit/>
          </a:bodyPr>
          <a:lstStyle/>
          <a:p>
            <a:r>
              <a:rPr lang="en-US" altLang="ja-JP" dirty="0"/>
              <a:t>k6</a:t>
            </a:r>
            <a:r>
              <a:rPr lang="ja-JP" altLang="en-US"/>
              <a:t>を用いて</a:t>
            </a:r>
            <a:r>
              <a:rPr lang="en-US" altLang="ja-JP" dirty="0"/>
              <a:t>2</a:t>
            </a:r>
            <a:r>
              <a:rPr lang="ja-JP" altLang="en-US"/>
              <a:t>つのマイクロサービスに対する負荷試験を行った</a:t>
            </a:r>
            <a:endParaRPr lang="en-US" altLang="ja-JP" dirty="0"/>
          </a:p>
          <a:p>
            <a:pPr lvl="1"/>
            <a:r>
              <a:rPr lang="en-US" altLang="ja-JP" dirty="0"/>
              <a:t>1</a:t>
            </a:r>
            <a:r>
              <a:rPr lang="ja-JP" altLang="en-US"/>
              <a:t>秒あたりのリクエスト数を変化させて応答時間</a:t>
            </a:r>
            <a:r>
              <a:rPr lang="en" altLang="ja-JP" dirty="0"/>
              <a:t>p(90)</a:t>
            </a:r>
            <a:r>
              <a:rPr lang="ja-JP" altLang="en-US"/>
              <a:t>を測定</a:t>
            </a:r>
            <a:endParaRPr lang="en-US" altLang="ja-JP" dirty="0"/>
          </a:p>
          <a:p>
            <a:pPr lvl="1"/>
            <a:r>
              <a:rPr lang="en-US" altLang="ja-JP" dirty="0" err="1"/>
              <a:t>CoCo</a:t>
            </a:r>
            <a:r>
              <a:rPr lang="en-US" altLang="ja-JP" dirty="0"/>
              <a:t>-Tracker</a:t>
            </a:r>
            <a:r>
              <a:rPr lang="ja-JP" altLang="en-US"/>
              <a:t>はすべての通信のログを記録</a:t>
            </a:r>
            <a:endParaRPr lang="en-US" altLang="ja-JP" dirty="0"/>
          </a:p>
          <a:p>
            <a:r>
              <a:rPr lang="ja-JP" altLang="en-US"/>
              <a:t>比較対象</a:t>
            </a:r>
            <a:endParaRPr lang="en-US" altLang="ja-JP" dirty="0"/>
          </a:p>
          <a:p>
            <a:pPr lvl="1"/>
            <a:r>
              <a:rPr lang="ja-JP" altLang="en-US"/>
              <a:t>ログ記録なし</a:t>
            </a:r>
            <a:r>
              <a:rPr lang="en-US" altLang="ja-JP" dirty="0"/>
              <a:t> (</a:t>
            </a:r>
            <a:r>
              <a:rPr lang="ja-JP" altLang="en-US"/>
              <a:t>通信の横取りのみ</a:t>
            </a:r>
            <a:r>
              <a:rPr lang="en-US" altLang="ja-JP" dirty="0"/>
              <a:t>)</a:t>
            </a:r>
          </a:p>
          <a:p>
            <a:pPr lvl="1"/>
            <a:r>
              <a:rPr lang="ja-JP" altLang="en-US"/>
              <a:t>従来の機密コンテナ</a:t>
            </a:r>
            <a:endParaRPr lang="en-US" altLang="ja-JP" dirty="0"/>
          </a:p>
          <a:p>
            <a:r>
              <a:rPr kumimoji="1" lang="en-US" altLang="ja-JP" dirty="0" err="1"/>
              <a:t>CoCo</a:t>
            </a:r>
            <a:r>
              <a:rPr kumimoji="1" lang="en-US" altLang="ja-JP" dirty="0"/>
              <a:t>-Tracker</a:t>
            </a:r>
            <a:r>
              <a:rPr kumimoji="1" lang="ja-JP" altLang="en-US"/>
              <a:t>では</a:t>
            </a:r>
            <a:r>
              <a:rPr kumimoji="1" lang="ja-JP" altLang="en-JP"/>
              <a:t>応答</a:t>
            </a:r>
            <a:r>
              <a:rPr kumimoji="1" lang="ja-JP" altLang="en-US"/>
              <a:t>時間が増加</a:t>
            </a:r>
            <a:endParaRPr kumimoji="1" lang="en-US" altLang="ja-JP" dirty="0"/>
          </a:p>
          <a:p>
            <a:pPr lvl="1"/>
            <a:r>
              <a:rPr lang="en" altLang="ja-JP" dirty="0" err="1"/>
              <a:t>BitVisor</a:t>
            </a:r>
            <a:r>
              <a:rPr lang="ja-JP" altLang="en-US"/>
              <a:t>の導入で</a:t>
            </a:r>
            <a:r>
              <a:rPr lang="en-US" altLang="ja-JP" dirty="0"/>
              <a:t>1.2〜1.4</a:t>
            </a:r>
            <a:r>
              <a:rPr lang="ja-JP" altLang="en-US"/>
              <a:t>倍</a:t>
            </a:r>
            <a:endParaRPr lang="en-US" altLang="ja-JP" dirty="0"/>
          </a:p>
          <a:p>
            <a:pPr lvl="1"/>
            <a:r>
              <a:rPr lang="ja-JP" altLang="en-US"/>
              <a:t>ログ記録でさらに</a:t>
            </a:r>
            <a:r>
              <a:rPr lang="en-US" altLang="ja-JP" dirty="0"/>
              <a:t>1.6〜2.9</a:t>
            </a:r>
            <a:r>
              <a:rPr lang="ja-JP" altLang="en-US"/>
              <a:t>倍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195B82-956D-51B0-95ED-C276242E4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61635-BFD2-7C4C-95CB-D069DE4CFEFB}" type="slidenum">
              <a:rPr lang="ja-JP" altLang="en-US" smtClean="0"/>
              <a:pPr/>
              <a:t>9</a:t>
            </a:fld>
            <a:endParaRPr lang="ja-JP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E96F5FD-82E3-82A7-C57E-7A6BCE23A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900" y="2836749"/>
            <a:ext cx="5499100" cy="340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582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>
            <a:solidFill>
              <a:srgbClr val="FF0000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11025</TotalTime>
  <Words>815</Words>
  <Application>Microsoft Macintosh PowerPoint</Application>
  <PresentationFormat>ワイド画面</PresentationFormat>
  <Paragraphs>169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Yu Gothic</vt:lpstr>
      <vt:lpstr>Yu Gothic</vt:lpstr>
      <vt:lpstr>游ゴシック Light</vt:lpstr>
      <vt:lpstr>Yu Gothic Medium</vt:lpstr>
      <vt:lpstr>Arial</vt:lpstr>
      <vt:lpstr>Office テーマ</vt:lpstr>
      <vt:lpstr>機密コンテナとNested SEVを用いた通信の安全な追跡</vt:lpstr>
      <vt:lpstr>クラウドからのデータの漏洩</vt:lpstr>
      <vt:lpstr>マイクロサービスの増加</vt:lpstr>
      <vt:lpstr>先行研究：SEV-tracker [安東+, OS研'24]</vt:lpstr>
      <vt:lpstr>提案：CoCo-Tracker</vt:lpstr>
      <vt:lpstr>マイクロサービスへの対応</vt:lpstr>
      <vt:lpstr>BitVisorによる機密コンテナの拡張</vt:lpstr>
      <vt:lpstr>実験1：動作確認</vt:lpstr>
      <vt:lpstr>実験2：応答時間</vt:lpstr>
      <vt:lpstr>まとめ</vt:lpstr>
      <vt:lpstr>機密コンテナとNested SEVを用いた通信の安全な追跡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MURAKAMI Kazuma</dc:creator>
  <cp:lastModifiedBy>TANAKA Ryuki</cp:lastModifiedBy>
  <cp:revision>70</cp:revision>
  <dcterms:created xsi:type="dcterms:W3CDTF">2024-09-05T05:20:26Z</dcterms:created>
  <dcterms:modified xsi:type="dcterms:W3CDTF">2025-02-19T14:46:16Z</dcterms:modified>
</cp:coreProperties>
</file>