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5" r:id="rId3"/>
    <p:sldId id="282" r:id="rId4"/>
    <p:sldId id="296" r:id="rId5"/>
    <p:sldId id="283" r:id="rId6"/>
    <p:sldId id="260" r:id="rId7"/>
    <p:sldId id="298" r:id="rId8"/>
    <p:sldId id="300" r:id="rId9"/>
    <p:sldId id="290" r:id="rId10"/>
    <p:sldId id="292" r:id="rId11"/>
    <p:sldId id="299" r:id="rId12"/>
    <p:sldId id="301" r:id="rId13"/>
    <p:sldId id="268" r:id="rId14"/>
    <p:sldId id="291" r:id="rId15"/>
    <p:sldId id="293" r:id="rId16"/>
    <p:sldId id="302" r:id="rId17"/>
    <p:sldId id="304" r:id="rId18"/>
    <p:sldId id="280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8" autoAdjust="0"/>
    <p:restoredTop sz="86451" autoAdjust="0"/>
  </p:normalViewPr>
  <p:slideViewPr>
    <p:cSldViewPr snapToGrid="0">
      <p:cViewPr varScale="1">
        <p:scale>
          <a:sx n="80" d="100"/>
          <a:sy n="80" d="100"/>
        </p:scale>
        <p:origin x="224" y="800"/>
      </p:cViewPr>
      <p:guideLst/>
    </p:cSldViewPr>
  </p:slideViewPr>
  <p:outlineViewPr>
    <p:cViewPr>
      <p:scale>
        <a:sx n="33" d="100"/>
        <a:sy n="33" d="100"/>
      </p:scale>
      <p:origin x="0" y="-4592"/>
    </p:cViewPr>
  </p:outlin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6B25C-68EA-48D4-B57D-28C34AEBC36F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90666-CD9F-40E9-9C30-8B2E85B9FD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56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1652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671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345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315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034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226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597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326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071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33DAD-1A1C-49E8-A40A-A9D2F4A9198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257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33DAD-1A1C-49E8-A40A-A9D2F4A9198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957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40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914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25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803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955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90666-CD9F-40E9-9C30-8B2E85B9FD1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42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72382C-06EF-E03A-C4D1-49CDEADD4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18C748A-1A8B-2075-B0F4-258206F27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0B4413-6F5B-0BCA-7BE7-86852CAF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85AF-DF04-4DBE-A7FC-963102232500}" type="datetime1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D224C0-49E7-E473-E8C6-64B5B76C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9EC0A1-25B6-9574-B730-6B2B5672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64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07621B-F75C-0838-7903-E26048813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B046B04-4621-E408-DCA3-1DAF76A91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BB4139-E083-362E-3619-B39854ED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5BE-9239-4D3B-83A3-326AB537FD4D}" type="datetime1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9E6C7C-D97E-AD27-4C28-E9E4810E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60579F-BC7A-3CE3-67E7-E14B844B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30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A4834A6-6E2A-60C6-C98D-AAF15D146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1AA6B0B-0F3C-54D1-0032-2208A120E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D2FF9C-B4F5-79F4-829F-5633DC5F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5C35-DDD9-40AB-960B-095495E8A534}" type="datetime1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0C6582-70F9-DAB1-589E-DD16FFF4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717646-D790-964E-57C6-4DB92F8C7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968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1CDF11-F57A-C176-53E8-507A5E620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6791"/>
          </a:xfrm>
        </p:spPr>
        <p:txBody>
          <a:bodyPr/>
          <a:lstStyle>
            <a:lvl1pPr>
              <a:defRPr b="1"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60172C-C2D3-5B36-FB9A-E2FBD93C6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137"/>
            <a:ext cx="10515600" cy="4600826"/>
          </a:xfrm>
        </p:spPr>
        <p:txBody>
          <a:bodyPr/>
          <a:lstStyle>
            <a:lvl3pPr>
              <a:defRPr sz="2200"/>
            </a:lvl3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55AEFD-D5E9-842D-DB7F-083B3B691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0D2F-1890-4BAD-AC7B-64CF544D99BC}" type="datetime1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66FFF0-1E49-B391-91A9-736BD41E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A3C633-0840-21A4-E698-768ACC0E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75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9F23FC-B0E8-1F28-950B-7C3511C7F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BE0EE68-F64F-9336-19C8-769BB7CFA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F35E92-77E4-82F7-B921-4C5BDA32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444A-59D9-44CF-A8FF-AF4A7A85B2CA}" type="datetime1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09BEFC-41D6-3B56-4793-303F2166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708ED4-141F-1BED-3E3D-B5A90AA5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34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1E0167-CE6D-4A19-5B47-F8D07F22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B82E3B-332B-88F7-7AF0-D841A8377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E1FC1E4-9FC0-F2AD-4D79-77A431603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31166B-F51B-7EA2-775D-97641BD1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84AD5-2B40-480A-84E3-EFFCF185081A}" type="datetime1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B1F62D-FF90-2CE6-EDD7-4D214266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F2724BF-E28B-9712-CCEC-B89008E4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97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FDA2FD-72E5-3660-75CC-1BEA15975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24A29D-3AE6-9367-17E3-F49ED2E1D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E72F67E-7288-2ACB-848C-C76F9B457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1C95B1B-5EE9-3B35-5D83-62A007A52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A3934F2-2D74-0D5B-9C30-9646CE9B9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7274D1E-44DC-0422-D1B6-7275AC663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E2F07-ED70-49CB-9993-EACFD82AEF42}" type="datetime1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1089BBD-95BD-0E9E-AB1D-D7DDF5B9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ABE62F-90FA-CF81-5693-09CB460D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74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ADDC0F-B422-396F-AAF7-1E9976CB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334B034-DF23-052E-33E0-B21EEA94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D86C-FD87-4040-B967-480AAB69B6B2}" type="datetime1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A85D75F-29E0-6172-F16D-7FD0FFC2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9832567-868F-60F7-1DCB-B0BFE4FDD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35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BFC24EF-1826-EC01-688A-4DB7ED8EA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BD20-4AE3-42C0-825B-4C35B3796C9D}" type="datetime1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253C6A9-853C-EAD8-63A5-9EA2A258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F2CE51-0CD5-4876-E032-9E28AADD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18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508C96-8429-2D66-0B50-D908549D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D8149F-A42A-DD2B-D458-0C3F90A76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DF4045-6DA6-0F43-785F-805E7DF8D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EF33AF-2389-89EE-848C-ABAF0D24F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DD7D-F7F1-4368-AB60-0B3FDC160F01}" type="datetime1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CA51F4-2535-53B0-F5B6-0E0E25C71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EBB2E39-509A-B1E1-0DCE-E5256DD4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8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862F92-6C82-A6E3-7257-A89D730D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A9B3E0A-997B-CDEF-2838-5C6F308D2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491464-908A-908F-4CD1-CF532BAFF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FD9960-7DAD-80A7-9971-35A17361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B98D-445C-442C-BD7B-B341641FB46F}" type="datetime1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D939A6-BF49-95A6-3A5C-20D73C10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B5943D-EFE8-ACEC-2F1A-89D97269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61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4D085EF-18A8-C4EE-88F2-B6F4399E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13DE02F-6FCB-C15E-6BA5-9E95A51A0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A0062C-963A-C2C4-018B-1714C9406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93292-F539-4A37-A94C-9BC8C0C5A047}" type="datetime1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83A9BC-C938-C692-29BD-650FAB84E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476A69-3020-A9BB-A255-D7253A58C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87594-7CE7-4E98-ACDD-6565BDA76A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58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pcpilloixa1.blogspot.com/2010/03/msi-actividad-19-cuentas-de-usuario-en.htm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xpixel.net/Avatar-Grey-Account-User-Person-Operating-System-1699635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pixabay.com/en/person-user-avatar-man-suit-tie-311134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person-user-avatar-man-suit-tie-311134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maxpixel.net/Avatar-Grey-Account-User-Person-Operating-System-169963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FBC42E-084C-7BD7-E860-BA881ADF46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altLang="ja-JP" dirty="0"/>
              <a:t>VM</a:t>
            </a:r>
            <a:r>
              <a:rPr lang="ja-JP" altLang="en-US"/>
              <a:t>内で動作する</a:t>
            </a:r>
            <a:r>
              <a:rPr lang="en-US" altLang="ja-JP" dirty="0"/>
              <a:t>VM</a:t>
            </a:r>
            <a:r>
              <a:rPr lang="ja-JP" altLang="en-US"/>
              <a:t>の</a:t>
            </a:r>
            <a:r>
              <a:rPr lang="en-US" altLang="ja-JP" dirty="0"/>
              <a:t>AMD SEV/-ES/-SNP</a:t>
            </a:r>
            <a:r>
              <a:rPr lang="ja-JP" altLang="en-US"/>
              <a:t>を用いた保護</a:t>
            </a:r>
            <a:endParaRPr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AA4DF4C-6912-F184-8778-422B7E4C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9490"/>
            <a:ext cx="9144000" cy="1832126"/>
          </a:xfrm>
        </p:spPr>
        <p:txBody>
          <a:bodyPr/>
          <a:lstStyle/>
          <a:p>
            <a:r>
              <a:rPr lang="ja-JP" altLang="en-US" dirty="0"/>
              <a:t>情報創成工学専攻　情報・通信工学分野</a:t>
            </a:r>
            <a:endParaRPr lang="en-US" altLang="ja-JP" dirty="0"/>
          </a:p>
          <a:p>
            <a:r>
              <a:rPr lang="ja-JP" altLang="en-US"/>
              <a:t>光来研究室</a:t>
            </a:r>
            <a:endParaRPr lang="en-US" altLang="ja-JP" dirty="0"/>
          </a:p>
          <a:p>
            <a:r>
              <a:rPr lang="ja-JP" altLang="en-US"/>
              <a:t>瀧口</a:t>
            </a:r>
            <a:r>
              <a:rPr lang="ja-JP" altLang="en-US" dirty="0"/>
              <a:t>和樹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C1920E-0250-BB81-153D-10E9DEDA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999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12E859-6F96-5BDA-C881-255D2331F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SEV-SNP</a:t>
            </a:r>
            <a:r>
              <a:rPr lang="ja-JP" altLang="en-US"/>
              <a:t>で用いられる</a:t>
            </a:r>
            <a:r>
              <a:rPr lang="en-US" altLang="ja-JP" dirty="0"/>
              <a:t>RMP</a:t>
            </a:r>
            <a:r>
              <a:rPr lang="ja-JP" altLang="en-US"/>
              <a:t>の仮想化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E02A03-B89A-2944-3E53-7E3C20EC2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L2 VM</a:t>
            </a:r>
            <a:r>
              <a:rPr lang="ja-JP" altLang="en-US"/>
              <a:t>用にリバースマップテーブル</a:t>
            </a:r>
            <a:r>
              <a:rPr lang="en-US" altLang="ja-JP" dirty="0"/>
              <a:t> (RMP) </a:t>
            </a:r>
            <a:r>
              <a:rPr lang="ja-JP" altLang="en-US"/>
              <a:t>を仮想化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のメモリアクセス時にプロセッサが</a:t>
            </a:r>
            <a:r>
              <a:rPr lang="en-US" altLang="ja-JP" dirty="0"/>
              <a:t>RMP</a:t>
            </a:r>
            <a:r>
              <a:rPr lang="ja-JP" altLang="en-US"/>
              <a:t>をチェック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へのメモリ割り当てが変更されていないかどうか</a:t>
            </a:r>
            <a:endParaRPr lang="en-US" altLang="ja-JP" dirty="0"/>
          </a:p>
          <a:p>
            <a:r>
              <a:rPr lang="en-US" altLang="ja-JP" dirty="0"/>
              <a:t>L1</a:t>
            </a:r>
            <a:r>
              <a:rPr lang="ja-JP" altLang="en-US"/>
              <a:t>ハイパーバイザによる</a:t>
            </a:r>
            <a:r>
              <a:rPr lang="en-US" altLang="ja-JP" dirty="0"/>
              <a:t>RMP</a:t>
            </a:r>
            <a:r>
              <a:rPr lang="ja-JP" altLang="en-US"/>
              <a:t>の更新を仮想化</a:t>
            </a:r>
            <a:endParaRPr lang="en-US" altLang="ja-JP" dirty="0"/>
          </a:p>
          <a:p>
            <a:pPr lvl="1"/>
            <a:r>
              <a:rPr lang="en-US" altLang="ja-JP" dirty="0"/>
              <a:t>L0</a:t>
            </a:r>
            <a:r>
              <a:rPr lang="ja-JP" altLang="en-US"/>
              <a:t>ハイパーバイザが代わりに実</a:t>
            </a:r>
            <a:r>
              <a:rPr lang="en-US" altLang="ja-JP" dirty="0"/>
              <a:t>RMP</a:t>
            </a:r>
            <a:r>
              <a:rPr lang="ja-JP" altLang="en-US"/>
              <a:t>を更新</a:t>
            </a:r>
            <a:endParaRPr lang="en-US" altLang="ja-JP" dirty="0"/>
          </a:p>
          <a:p>
            <a:pPr lvl="1"/>
            <a:r>
              <a:rPr lang="en-US" altLang="ja-JP" dirty="0"/>
              <a:t>L1</a:t>
            </a:r>
            <a:r>
              <a:rPr lang="ja-JP" altLang="en-US"/>
              <a:t>ハイパーバイザが</a:t>
            </a:r>
            <a:r>
              <a:rPr lang="en-US" altLang="ja-JP" dirty="0"/>
              <a:t>RMP</a:t>
            </a:r>
            <a:r>
              <a:rPr lang="ja-JP" altLang="en-US"/>
              <a:t>を直接読み出せるように仮想</a:t>
            </a:r>
            <a:r>
              <a:rPr lang="en-US" altLang="ja-JP" dirty="0"/>
              <a:t>RMP</a:t>
            </a:r>
            <a:r>
              <a:rPr lang="ja-JP" altLang="en-US"/>
              <a:t>を実装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F86119-6694-C492-C231-2DA41669B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正方形/長方形 3">
            <a:extLst>
              <a:ext uri="{FF2B5EF4-FFF2-40B4-BE49-F238E27FC236}">
                <a16:creationId xmlns:a16="http://schemas.microsoft.com/office/drawing/2014/main" id="{4590EFD3-D90C-837B-217E-1423C8EA6869}"/>
              </a:ext>
            </a:extLst>
          </p:cNvPr>
          <p:cNvSpPr/>
          <p:nvPr/>
        </p:nvSpPr>
        <p:spPr>
          <a:xfrm>
            <a:off x="2418021" y="6129710"/>
            <a:ext cx="5603234" cy="4278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L0</a:t>
            </a:r>
            <a:r>
              <a:rPr lang="ja-JP" altLang="en-US" dirty="0"/>
              <a:t>ハイパーバイザ</a:t>
            </a:r>
          </a:p>
        </p:txBody>
      </p:sp>
      <p:sp>
        <p:nvSpPr>
          <p:cNvPr id="6" name="正方形/長方形 4">
            <a:extLst>
              <a:ext uri="{FF2B5EF4-FFF2-40B4-BE49-F238E27FC236}">
                <a16:creationId xmlns:a16="http://schemas.microsoft.com/office/drawing/2014/main" id="{F199C2C3-7ECF-D0C0-A5A6-9FC58C9E2D59}"/>
              </a:ext>
            </a:extLst>
          </p:cNvPr>
          <p:cNvSpPr/>
          <p:nvPr/>
        </p:nvSpPr>
        <p:spPr>
          <a:xfrm>
            <a:off x="2418020" y="4243939"/>
            <a:ext cx="5603235" cy="1640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endParaRPr lang="ja-JP" altLang="en-US" dirty="0"/>
          </a:p>
        </p:txBody>
      </p:sp>
      <p:sp>
        <p:nvSpPr>
          <p:cNvPr id="7" name="正方形/長方形 5">
            <a:extLst>
              <a:ext uri="{FF2B5EF4-FFF2-40B4-BE49-F238E27FC236}">
                <a16:creationId xmlns:a16="http://schemas.microsoft.com/office/drawing/2014/main" id="{EB362FF3-31CE-26DA-B527-57C7C91810F4}"/>
              </a:ext>
            </a:extLst>
          </p:cNvPr>
          <p:cNvSpPr/>
          <p:nvPr/>
        </p:nvSpPr>
        <p:spPr>
          <a:xfrm>
            <a:off x="3655029" y="4407133"/>
            <a:ext cx="2743201" cy="6807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endParaRPr lang="ja-JP" altLang="en-US" dirty="0"/>
          </a:p>
        </p:txBody>
      </p:sp>
      <p:sp>
        <p:nvSpPr>
          <p:cNvPr id="8" name="正方形/長方形 10">
            <a:extLst>
              <a:ext uri="{FF2B5EF4-FFF2-40B4-BE49-F238E27FC236}">
                <a16:creationId xmlns:a16="http://schemas.microsoft.com/office/drawing/2014/main" id="{228DFC1B-B285-6E2A-033D-67491D268C75}"/>
              </a:ext>
            </a:extLst>
          </p:cNvPr>
          <p:cNvSpPr/>
          <p:nvPr/>
        </p:nvSpPr>
        <p:spPr>
          <a:xfrm>
            <a:off x="3655029" y="5330573"/>
            <a:ext cx="2743200" cy="4278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L1</a:t>
            </a:r>
            <a:r>
              <a:rPr kumimoji="1" lang="ja-JP" altLang="en-US" dirty="0">
                <a:solidFill>
                  <a:schemeClr val="tx1"/>
                </a:solidFill>
              </a:rPr>
              <a:t>ハイパーバイザ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C79FE-DD9C-99BC-E21D-54536CF82087}"/>
              </a:ext>
            </a:extLst>
          </p:cNvPr>
          <p:cNvSpPr txBox="1"/>
          <p:nvPr/>
        </p:nvSpPr>
        <p:spPr>
          <a:xfrm>
            <a:off x="2597943" y="440713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L1 VM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FE41F5-D5A4-AD4B-5040-6FD24779BC16}"/>
              </a:ext>
            </a:extLst>
          </p:cNvPr>
          <p:cNvSpPr txBox="1"/>
          <p:nvPr/>
        </p:nvSpPr>
        <p:spPr>
          <a:xfrm>
            <a:off x="4588047" y="459053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L2 VM</a:t>
            </a:r>
          </a:p>
        </p:txBody>
      </p:sp>
      <p:sp>
        <p:nvSpPr>
          <p:cNvPr id="16" name="正方形/長方形 27">
            <a:extLst>
              <a:ext uri="{FF2B5EF4-FFF2-40B4-BE49-F238E27FC236}">
                <a16:creationId xmlns:a16="http://schemas.microsoft.com/office/drawing/2014/main" id="{A9882474-9354-142A-394D-C56218E65526}"/>
              </a:ext>
            </a:extLst>
          </p:cNvPr>
          <p:cNvSpPr/>
          <p:nvPr/>
        </p:nvSpPr>
        <p:spPr>
          <a:xfrm>
            <a:off x="8722328" y="6111193"/>
            <a:ext cx="965682" cy="4680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ja-JP" altLang="en-US"/>
              <a:t>実</a:t>
            </a:r>
            <a:r>
              <a:rPr kumimoji="1" lang="en-US" altLang="ja-JP" dirty="0"/>
              <a:t>RMP</a:t>
            </a:r>
            <a:endParaRPr kumimoji="1" lang="ja-JP" altLang="en-US" dirty="0"/>
          </a:p>
        </p:txBody>
      </p:sp>
      <p:sp>
        <p:nvSpPr>
          <p:cNvPr id="17" name="正方形/長方形 27">
            <a:extLst>
              <a:ext uri="{FF2B5EF4-FFF2-40B4-BE49-F238E27FC236}">
                <a16:creationId xmlns:a16="http://schemas.microsoft.com/office/drawing/2014/main" id="{DE8DBF37-8C01-89A1-4B59-0B440CB71A8D}"/>
              </a:ext>
            </a:extLst>
          </p:cNvPr>
          <p:cNvSpPr/>
          <p:nvPr/>
        </p:nvSpPr>
        <p:spPr>
          <a:xfrm>
            <a:off x="7114731" y="5174258"/>
            <a:ext cx="760391" cy="6011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ja-JP" altLang="en-US"/>
              <a:t>仮想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RMP</a:t>
            </a:r>
            <a:endParaRPr kumimoji="1" lang="ja-JP" alt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4D5E8B4-BAA9-8FF1-3AC5-A2C49A620714}"/>
              </a:ext>
            </a:extLst>
          </p:cNvPr>
          <p:cNvCxnSpPr/>
          <p:nvPr/>
        </p:nvCxnSpPr>
        <p:spPr>
          <a:xfrm>
            <a:off x="6398229" y="5546694"/>
            <a:ext cx="69705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7CE9D58-3E1A-C93C-E381-B8F3E07B4984}"/>
              </a:ext>
            </a:extLst>
          </p:cNvPr>
          <p:cNvSpPr txBox="1"/>
          <p:nvPr/>
        </p:nvSpPr>
        <p:spPr>
          <a:xfrm>
            <a:off x="6439102" y="51616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更新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441E6E-A59C-CC48-2FC6-FB2D594CEFAB}"/>
              </a:ext>
            </a:extLst>
          </p:cNvPr>
          <p:cNvCxnSpPr>
            <a:cxnSpLocks/>
          </p:cNvCxnSpPr>
          <p:nvPr/>
        </p:nvCxnSpPr>
        <p:spPr>
          <a:xfrm>
            <a:off x="6220234" y="5775436"/>
            <a:ext cx="0" cy="3548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27AC282-A1A6-9545-CA93-1C414030CED3}"/>
              </a:ext>
            </a:extLst>
          </p:cNvPr>
          <p:cNvCxnSpPr/>
          <p:nvPr/>
        </p:nvCxnSpPr>
        <p:spPr>
          <a:xfrm>
            <a:off x="8023549" y="6342229"/>
            <a:ext cx="69705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627CDC2-6B47-C164-D466-08E7253C4187}"/>
              </a:ext>
            </a:extLst>
          </p:cNvPr>
          <p:cNvSpPr txBox="1"/>
          <p:nvPr/>
        </p:nvSpPr>
        <p:spPr>
          <a:xfrm>
            <a:off x="8064422" y="595720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更新</a:t>
            </a:r>
          </a:p>
        </p:txBody>
      </p:sp>
    </p:spTree>
    <p:extLst>
      <p:ext uri="{BB962C8B-B14F-4D97-AF65-F5344CB8AC3E}">
        <p14:creationId xmlns:p14="http://schemas.microsoft.com/office/powerpoint/2010/main" val="630550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B346A9-4717-C6F7-6E37-8D82EE3D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方式</a:t>
            </a:r>
            <a:r>
              <a:rPr kumimoji="1" lang="en-US" altLang="ja-JP" dirty="0"/>
              <a:t>2</a:t>
            </a:r>
            <a:r>
              <a:rPr kumimoji="1" lang="ja-JP" altLang="en-US" dirty="0"/>
              <a:t>：</a:t>
            </a:r>
            <a:r>
              <a:rPr kumimoji="1" lang="en-US" altLang="ja-JP" dirty="0"/>
              <a:t>SEV</a:t>
            </a:r>
            <a:r>
              <a:rPr kumimoji="1" lang="ja-JP" altLang="en-US" dirty="0"/>
              <a:t>パススルー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E0DDF3-6204-453C-FDD6-12C9F4A62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L1 VM</a:t>
            </a:r>
            <a:r>
              <a:rPr kumimoji="1" lang="ja-JP" altLang="en-US"/>
              <a:t>に</a:t>
            </a:r>
            <a:r>
              <a:rPr kumimoji="1" lang="ja-JP" altLang="en-US" dirty="0"/>
              <a:t>適用されている</a:t>
            </a:r>
            <a:r>
              <a:rPr kumimoji="1" lang="en-US" altLang="ja-JP" dirty="0"/>
              <a:t>SEV</a:t>
            </a:r>
            <a:r>
              <a:rPr kumimoji="1" lang="ja-JP" altLang="en-US"/>
              <a:t>を</a:t>
            </a:r>
            <a:r>
              <a:rPr kumimoji="1" lang="ja-JP" altLang="en-US" dirty="0"/>
              <a:t>そのまま</a:t>
            </a:r>
            <a:r>
              <a:rPr kumimoji="1" lang="en-US" altLang="ja-JP" dirty="0"/>
              <a:t>L2 VM</a:t>
            </a:r>
            <a:r>
              <a:rPr kumimoji="1" lang="ja-JP" altLang="en-US"/>
              <a:t>にも</a:t>
            </a:r>
            <a:r>
              <a:rPr kumimoji="1" lang="ja-JP" altLang="en-US" dirty="0"/>
              <a:t>適用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L1 VM</a:t>
            </a:r>
            <a:r>
              <a:rPr kumimoji="1" lang="ja-JP" altLang="en-US"/>
              <a:t>と</a:t>
            </a:r>
            <a:r>
              <a:rPr kumimoji="1" lang="ja-JP" altLang="en-US" dirty="0"/>
              <a:t>同じ暗号鍵</a:t>
            </a:r>
            <a:r>
              <a:rPr kumimoji="1" lang="ja-JP" altLang="en-US"/>
              <a:t>が用いられる</a:t>
            </a:r>
            <a:endParaRPr lang="en-US" altLang="ja-JP" dirty="0"/>
          </a:p>
          <a:p>
            <a:pPr lvl="1"/>
            <a:r>
              <a:rPr kumimoji="1" lang="en-US" altLang="ja-JP" dirty="0"/>
              <a:t>L1</a:t>
            </a:r>
            <a:r>
              <a:rPr kumimoji="1" lang="ja-JP" altLang="en-US"/>
              <a:t>ハイパーバイザにアクセスされる</a:t>
            </a:r>
            <a:r>
              <a:rPr kumimoji="1" lang="en-US" altLang="ja-JP" dirty="0"/>
              <a:t>L2 VM</a:t>
            </a:r>
            <a:r>
              <a:rPr kumimoji="1" lang="ja-JP" altLang="en-US"/>
              <a:t>のメモリも暗号化できる</a:t>
            </a:r>
            <a:endParaRPr kumimoji="1" lang="en-US" altLang="ja-JP" dirty="0"/>
          </a:p>
          <a:p>
            <a:r>
              <a:rPr kumimoji="1" lang="ja-JP" altLang="en-US"/>
              <a:t>適用可能な</a:t>
            </a:r>
            <a:r>
              <a:rPr kumimoji="1" lang="en-US" altLang="ja-JP" dirty="0"/>
              <a:t>L2 VM</a:t>
            </a:r>
          </a:p>
          <a:p>
            <a:pPr lvl="1"/>
            <a:r>
              <a:rPr kumimoji="1" lang="en-US" altLang="ja-JP" dirty="0"/>
              <a:t>Hecate </a:t>
            </a:r>
            <a:r>
              <a:rPr kumimoji="1" lang="en-US" altLang="ja-JP" sz="2000" dirty="0"/>
              <a:t>[Ge+, CCS’22]</a:t>
            </a:r>
            <a:r>
              <a:rPr lang="en-US" altLang="ja-JP" dirty="0"/>
              <a:t>, </a:t>
            </a:r>
            <a:r>
              <a:rPr lang="en-US" altLang="ja-JP" dirty="0" err="1"/>
              <a:t>OpenHCL</a:t>
            </a:r>
            <a:r>
              <a:rPr kumimoji="1" lang="ja-JP" altLang="en-US"/>
              <a:t>と違い、</a:t>
            </a:r>
            <a:r>
              <a:rPr kumimoji="1" lang="en-US" altLang="ja-JP" dirty="0"/>
              <a:t>L2 VM</a:t>
            </a:r>
            <a:r>
              <a:rPr kumimoji="1" lang="ja-JP" altLang="en-US"/>
              <a:t>を２つ以上作成可能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CPU</a:t>
            </a:r>
            <a:r>
              <a:rPr kumimoji="1" lang="ja-JP" altLang="en-US"/>
              <a:t>の仮想化支援機構を用いない</a:t>
            </a:r>
            <a:r>
              <a:rPr kumimoji="1" lang="en-US" altLang="ja-JP" dirty="0"/>
              <a:t>(</a:t>
            </a:r>
            <a:r>
              <a:rPr kumimoji="1" lang="ja-JP" altLang="en-US"/>
              <a:t>準仮想化</a:t>
            </a:r>
            <a:r>
              <a:rPr kumimoji="1" lang="en-US" altLang="ja-JP" dirty="0"/>
              <a:t>) L2 VM</a:t>
            </a:r>
            <a:r>
              <a:rPr kumimoji="1" lang="ja-JP" altLang="en-US"/>
              <a:t>にも適用可能</a:t>
            </a:r>
            <a:endParaRPr kumimoji="1" lang="en-US" altLang="ja-JP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D333A0A-F55D-01EE-C1AB-68FC3930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3" name="Rectangle 23">
            <a:extLst>
              <a:ext uri="{FF2B5EF4-FFF2-40B4-BE49-F238E27FC236}">
                <a16:creationId xmlns:a16="http://schemas.microsoft.com/office/drawing/2014/main" id="{7E8C8F05-873B-2C3D-A1D4-0B2961F3B328}"/>
              </a:ext>
            </a:extLst>
          </p:cNvPr>
          <p:cNvSpPr/>
          <p:nvPr/>
        </p:nvSpPr>
        <p:spPr>
          <a:xfrm>
            <a:off x="5713337" y="4416965"/>
            <a:ext cx="2601607" cy="1759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L1 VM</a:t>
            </a:r>
          </a:p>
        </p:txBody>
      </p:sp>
      <p:sp>
        <p:nvSpPr>
          <p:cNvPr id="54" name="Rectangle 24">
            <a:extLst>
              <a:ext uri="{FF2B5EF4-FFF2-40B4-BE49-F238E27FC236}">
                <a16:creationId xmlns:a16="http://schemas.microsoft.com/office/drawing/2014/main" id="{E5853B38-DCAF-4DF7-7F9D-23DDBE12AFAC}"/>
              </a:ext>
            </a:extLst>
          </p:cNvPr>
          <p:cNvSpPr/>
          <p:nvPr/>
        </p:nvSpPr>
        <p:spPr>
          <a:xfrm>
            <a:off x="6336827" y="4612736"/>
            <a:ext cx="1322537" cy="446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L2 VM</a:t>
            </a:r>
          </a:p>
        </p:txBody>
      </p:sp>
      <p:cxnSp>
        <p:nvCxnSpPr>
          <p:cNvPr id="55" name="Elbow Connector 25">
            <a:extLst>
              <a:ext uri="{FF2B5EF4-FFF2-40B4-BE49-F238E27FC236}">
                <a16:creationId xmlns:a16="http://schemas.microsoft.com/office/drawing/2014/main" id="{55FC8546-0F1D-ABFE-52E9-DC5E099A42A2}"/>
              </a:ext>
            </a:extLst>
          </p:cNvPr>
          <p:cNvCxnSpPr>
            <a:cxnSpLocks/>
          </p:cNvCxnSpPr>
          <p:nvPr/>
        </p:nvCxnSpPr>
        <p:spPr>
          <a:xfrm flipV="1">
            <a:off x="4989256" y="5378611"/>
            <a:ext cx="724081" cy="354468"/>
          </a:xfrm>
          <a:prstGeom prst="bentConnector3">
            <a:avLst>
              <a:gd name="adj1" fmla="val 71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26">
            <a:extLst>
              <a:ext uri="{FF2B5EF4-FFF2-40B4-BE49-F238E27FC236}">
                <a16:creationId xmlns:a16="http://schemas.microsoft.com/office/drawing/2014/main" id="{C9EF1B07-E8C5-BB3F-1243-5FC1D150FE65}"/>
              </a:ext>
            </a:extLst>
          </p:cNvPr>
          <p:cNvCxnSpPr>
            <a:cxnSpLocks/>
            <a:endCxn id="54" idx="1"/>
          </p:cNvCxnSpPr>
          <p:nvPr/>
        </p:nvCxnSpPr>
        <p:spPr>
          <a:xfrm flipV="1">
            <a:off x="4831976" y="4835761"/>
            <a:ext cx="1504851" cy="896183"/>
          </a:xfrm>
          <a:prstGeom prst="bentConnector3">
            <a:avLst>
              <a:gd name="adj1" fmla="val -389"/>
            </a:avLst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27">
            <a:extLst>
              <a:ext uri="{FF2B5EF4-FFF2-40B4-BE49-F238E27FC236}">
                <a16:creationId xmlns:a16="http://schemas.microsoft.com/office/drawing/2014/main" id="{E0ECACCD-1021-6756-09EC-94C43E4050F9}"/>
              </a:ext>
            </a:extLst>
          </p:cNvPr>
          <p:cNvSpPr/>
          <p:nvPr/>
        </p:nvSpPr>
        <p:spPr>
          <a:xfrm>
            <a:off x="4487448" y="5733079"/>
            <a:ext cx="691376" cy="44388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bg1"/>
                </a:solidFill>
              </a:rPr>
              <a:t>SEV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21C8B82A-C97C-EFED-8C7F-9BBA4E59BF9E}"/>
              </a:ext>
            </a:extLst>
          </p:cNvPr>
          <p:cNvSpPr txBox="1"/>
          <p:nvPr/>
        </p:nvSpPr>
        <p:spPr>
          <a:xfrm>
            <a:off x="5009424" y="50167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適用</a:t>
            </a:r>
          </a:p>
        </p:txBody>
      </p:sp>
      <p:sp>
        <p:nvSpPr>
          <p:cNvPr id="59" name="TextBox 29">
            <a:extLst>
              <a:ext uri="{FF2B5EF4-FFF2-40B4-BE49-F238E27FC236}">
                <a16:creationId xmlns:a16="http://schemas.microsoft.com/office/drawing/2014/main" id="{1A4C967B-DC68-7FBA-9A41-3279D6CC45BB}"/>
              </a:ext>
            </a:extLst>
          </p:cNvPr>
          <p:cNvSpPr txBox="1"/>
          <p:nvPr/>
        </p:nvSpPr>
        <p:spPr>
          <a:xfrm>
            <a:off x="4828928" y="44664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適用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EEAD09-FF6D-4974-BEA6-98B995265DAC}"/>
              </a:ext>
            </a:extLst>
          </p:cNvPr>
          <p:cNvSpPr/>
          <p:nvPr/>
        </p:nvSpPr>
        <p:spPr>
          <a:xfrm>
            <a:off x="5922349" y="5281811"/>
            <a:ext cx="2151493" cy="4154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L1ハイパーバイザ</a:t>
            </a:r>
          </a:p>
        </p:txBody>
      </p:sp>
      <p:sp>
        <p:nvSpPr>
          <p:cNvPr id="5" name="正方形/長方形 34">
            <a:extLst>
              <a:ext uri="{FF2B5EF4-FFF2-40B4-BE49-F238E27FC236}">
                <a16:creationId xmlns:a16="http://schemas.microsoft.com/office/drawing/2014/main" id="{2E0E76AE-BD23-2E1C-DD7A-EB42B2364F0D}"/>
              </a:ext>
            </a:extLst>
          </p:cNvPr>
          <p:cNvSpPr/>
          <p:nvPr/>
        </p:nvSpPr>
        <p:spPr>
          <a:xfrm>
            <a:off x="2584798" y="5772458"/>
            <a:ext cx="1635394" cy="3651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>
                <a:solidFill>
                  <a:schemeClr val="bg1"/>
                </a:solidFill>
              </a:rPr>
              <a:t>物理</a:t>
            </a:r>
            <a:r>
              <a:rPr kumimoji="1" lang="en-US" altLang="ja-JP" dirty="0">
                <a:solidFill>
                  <a:schemeClr val="bg1"/>
                </a:solidFill>
              </a:rPr>
              <a:t>AMD-SP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35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3D2B9-3EBE-B45F-5367-02D420CB8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88BD62-7FFA-AD86-FA05-05591FD73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SEV-ES</a:t>
            </a:r>
            <a:r>
              <a:rPr lang="ja-JP" altLang="en-US"/>
              <a:t>で用いられる</a:t>
            </a:r>
            <a:r>
              <a:rPr lang="en-US" altLang="ja-JP" dirty="0"/>
              <a:t>CRC</a:t>
            </a:r>
            <a:r>
              <a:rPr lang="ja-JP" altLang="en-US"/>
              <a:t>の逆算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2B63D3-BC23-D946-1DC0-5DEBD6EDA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L1 VM</a:t>
            </a:r>
            <a:r>
              <a:rPr lang="ja-JP" altLang="en-US"/>
              <a:t>の起動時に</a:t>
            </a:r>
            <a:r>
              <a:rPr lang="en-US" altLang="ja-JP" dirty="0"/>
              <a:t>L2 VM</a:t>
            </a:r>
            <a:r>
              <a:rPr lang="ja-JP" altLang="en-US"/>
              <a:t>用のレジスタ退避領域も用意する必要</a:t>
            </a:r>
            <a:endParaRPr lang="en-US" altLang="ja-JP" dirty="0"/>
          </a:p>
          <a:p>
            <a:pPr lvl="1"/>
            <a:r>
              <a:rPr lang="ja-JP" altLang="en-US"/>
              <a:t>一定数のレジスタ退避領域を用意して使い回す</a:t>
            </a:r>
            <a:endParaRPr lang="en-US" altLang="ja-JP" dirty="0"/>
          </a:p>
          <a:p>
            <a:pPr lvl="1"/>
            <a:r>
              <a:rPr lang="ja-JP" altLang="en-US"/>
              <a:t>中身を変更すると別途、記録されている</a:t>
            </a:r>
            <a:r>
              <a:rPr lang="en-US" altLang="ja-JP" dirty="0"/>
              <a:t>CRC</a:t>
            </a:r>
            <a:r>
              <a:rPr lang="ja-JP" altLang="en-US"/>
              <a:t>値と一致しなくなる</a:t>
            </a:r>
            <a:endParaRPr lang="en-US" altLang="ja-JP" dirty="0"/>
          </a:p>
          <a:p>
            <a:r>
              <a:rPr lang="ja-JP" altLang="en-US"/>
              <a:t>レジスタ退避領域の</a:t>
            </a:r>
            <a:r>
              <a:rPr lang="en-US" altLang="ja-JP" dirty="0"/>
              <a:t>CRC</a:t>
            </a:r>
            <a:r>
              <a:rPr lang="ja-JP" altLang="en-US"/>
              <a:t>値が変わらないように調整</a:t>
            </a:r>
            <a:endParaRPr lang="en-US" altLang="ja-JP" dirty="0"/>
          </a:p>
          <a:p>
            <a:pPr lvl="1"/>
            <a:r>
              <a:rPr lang="ja-JP" altLang="en-US"/>
              <a:t>レジスタ退避領域の使われない部分に調整のための値を格納</a:t>
            </a:r>
            <a:endParaRPr lang="en-US" altLang="ja-JP" dirty="0"/>
          </a:p>
          <a:p>
            <a:pPr lvl="1"/>
            <a:r>
              <a:rPr lang="ja-JP" altLang="en-US"/>
              <a:t>それより前方については</a:t>
            </a:r>
            <a:r>
              <a:rPr lang="en-US" altLang="ja-JP" dirty="0"/>
              <a:t>CRC</a:t>
            </a:r>
            <a:r>
              <a:rPr lang="ja-JP" altLang="en-US"/>
              <a:t>を計算し、後方については</a:t>
            </a:r>
            <a:r>
              <a:rPr lang="en-US" altLang="ja-JP" dirty="0"/>
              <a:t>CRC</a:t>
            </a:r>
            <a:r>
              <a:rPr lang="ja-JP" altLang="en-US"/>
              <a:t>を逆算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8809DC-1B23-FF24-DAD1-D036398DF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12</a:t>
            </a:fld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EE5451C-CC9C-D41D-2B80-512BDCF0B9C0}"/>
              </a:ext>
            </a:extLst>
          </p:cNvPr>
          <p:cNvGrpSpPr/>
          <p:nvPr/>
        </p:nvGrpSpPr>
        <p:grpSpPr>
          <a:xfrm>
            <a:off x="7456009" y="4452134"/>
            <a:ext cx="3938302" cy="1308983"/>
            <a:chOff x="2937885" y="4648110"/>
            <a:chExt cx="3938302" cy="1308983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C82FF217-B751-377D-2E37-D65E6F799BE2}"/>
                </a:ext>
              </a:extLst>
            </p:cNvPr>
            <p:cNvSpPr/>
            <p:nvPr/>
          </p:nvSpPr>
          <p:spPr>
            <a:xfrm>
              <a:off x="2989987" y="5337968"/>
              <a:ext cx="1553641" cy="6191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817570B-F298-35C0-885F-70FD4F25FF80}"/>
                </a:ext>
              </a:extLst>
            </p:cNvPr>
            <p:cNvSpPr/>
            <p:nvPr/>
          </p:nvSpPr>
          <p:spPr>
            <a:xfrm>
              <a:off x="4543628" y="5337968"/>
              <a:ext cx="960959" cy="6191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chemeClr val="tx1"/>
                  </a:solidFill>
                </a:rPr>
                <a:t>調整用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C111769-64BB-36FD-7971-E6F0B3F033CF}"/>
                </a:ext>
              </a:extLst>
            </p:cNvPr>
            <p:cNvSpPr/>
            <p:nvPr/>
          </p:nvSpPr>
          <p:spPr>
            <a:xfrm>
              <a:off x="5504587" y="5337968"/>
              <a:ext cx="1332053" cy="6191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線矢印コネクタ 12">
              <a:extLst>
                <a:ext uri="{FF2B5EF4-FFF2-40B4-BE49-F238E27FC236}">
                  <a16:creationId xmlns:a16="http://schemas.microsoft.com/office/drawing/2014/main" id="{932B8B49-D8E8-0B75-433A-233BB2F671FF}"/>
                </a:ext>
              </a:extLst>
            </p:cNvPr>
            <p:cNvCxnSpPr>
              <a:cxnSpLocks/>
            </p:cNvCxnSpPr>
            <p:nvPr/>
          </p:nvCxnSpPr>
          <p:spPr>
            <a:xfrm>
              <a:off x="2989987" y="5103423"/>
              <a:ext cx="195041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矢印コネクタ 13">
              <a:extLst>
                <a:ext uri="{FF2B5EF4-FFF2-40B4-BE49-F238E27FC236}">
                  <a16:creationId xmlns:a16="http://schemas.microsoft.com/office/drawing/2014/main" id="{FB5A7C80-C38F-663C-CEA5-157C70E80711}"/>
                </a:ext>
              </a:extLst>
            </p:cNvPr>
            <p:cNvCxnSpPr>
              <a:cxnSpLocks/>
            </p:cNvCxnSpPr>
            <p:nvPr/>
          </p:nvCxnSpPr>
          <p:spPr>
            <a:xfrm>
              <a:off x="5562701" y="5103423"/>
              <a:ext cx="1273939" cy="0"/>
            </a:xfrm>
            <a:prstGeom prst="straightConnector1">
              <a:avLst/>
            </a:prstGeom>
            <a:ln w="28575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テキスト ボックス 14">
              <a:extLst>
                <a:ext uri="{FF2B5EF4-FFF2-40B4-BE49-F238E27FC236}">
                  <a16:creationId xmlns:a16="http://schemas.microsoft.com/office/drawing/2014/main" id="{BE04F78A-25CB-5C5A-2248-2D02DF55CD8E}"/>
                </a:ext>
              </a:extLst>
            </p:cNvPr>
            <p:cNvSpPr txBox="1"/>
            <p:nvPr/>
          </p:nvSpPr>
          <p:spPr>
            <a:xfrm>
              <a:off x="2937885" y="4652910"/>
              <a:ext cx="20862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生成多項式</a:t>
              </a:r>
              <a:r>
                <a:rPr kumimoji="1" lang="en-US" altLang="ja-JP" sz="2000" dirty="0"/>
                <a:t>P(x)</a:t>
              </a:r>
              <a:endParaRPr kumimoji="1" lang="ja-JP" altLang="en-US" sz="2000" dirty="0"/>
            </a:p>
          </p:txBody>
        </p:sp>
        <p:sp>
          <p:nvSpPr>
            <p:cNvPr id="15" name="テキスト ボックス 16">
              <a:extLst>
                <a:ext uri="{FF2B5EF4-FFF2-40B4-BE49-F238E27FC236}">
                  <a16:creationId xmlns:a16="http://schemas.microsoft.com/office/drawing/2014/main" id="{DE02DDF1-8990-A8D5-53CB-9EA72A74F59D}"/>
                </a:ext>
              </a:extLst>
            </p:cNvPr>
            <p:cNvSpPr txBox="1"/>
            <p:nvPr/>
          </p:nvSpPr>
          <p:spPr>
            <a:xfrm>
              <a:off x="5602248" y="4648110"/>
              <a:ext cx="12739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/>
                <a:t>x</a:t>
              </a:r>
              <a:r>
                <a:rPr kumimoji="1" lang="en-US" altLang="ja-JP" sz="2000" baseline="30000" dirty="0"/>
                <a:t>32</a:t>
              </a:r>
              <a:r>
                <a:rPr kumimoji="1" lang="en-US" altLang="ja-JP" sz="2000" dirty="0"/>
                <a:t>P(x</a:t>
              </a:r>
              <a:r>
                <a:rPr kumimoji="1" lang="en-US" altLang="ja-JP" sz="2000" baseline="30000" dirty="0"/>
                <a:t>-1</a:t>
              </a:r>
              <a:r>
                <a:rPr kumimoji="1" lang="en-US" altLang="ja-JP" sz="2000" dirty="0"/>
                <a:t>)</a:t>
              </a:r>
              <a:endParaRPr kumimoji="1" lang="ja-JP" altLang="en-US" sz="20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D743813-A8F1-9CA6-0132-97FC72B16F28}"/>
              </a:ext>
            </a:extLst>
          </p:cNvPr>
          <p:cNvSpPr txBox="1"/>
          <p:nvPr/>
        </p:nvSpPr>
        <p:spPr>
          <a:xfrm>
            <a:off x="8442861" y="584388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レジスタ退避領域</a:t>
            </a:r>
          </a:p>
        </p:txBody>
      </p:sp>
      <p:sp>
        <p:nvSpPr>
          <p:cNvPr id="18" name="正方形/長方形 4">
            <a:extLst>
              <a:ext uri="{FF2B5EF4-FFF2-40B4-BE49-F238E27FC236}">
                <a16:creationId xmlns:a16="http://schemas.microsoft.com/office/drawing/2014/main" id="{48C3166A-3AAA-222D-733C-68C940D5327D}"/>
              </a:ext>
            </a:extLst>
          </p:cNvPr>
          <p:cNvSpPr/>
          <p:nvPr/>
        </p:nvSpPr>
        <p:spPr>
          <a:xfrm>
            <a:off x="908967" y="4275069"/>
            <a:ext cx="5696059" cy="1640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endParaRPr lang="ja-JP" altLang="en-US" dirty="0"/>
          </a:p>
        </p:txBody>
      </p:sp>
      <p:sp>
        <p:nvSpPr>
          <p:cNvPr id="19" name="正方形/長方形 5">
            <a:extLst>
              <a:ext uri="{FF2B5EF4-FFF2-40B4-BE49-F238E27FC236}">
                <a16:creationId xmlns:a16="http://schemas.microsoft.com/office/drawing/2014/main" id="{E3ED72D5-0086-D8BB-E331-0D3AD572E561}"/>
              </a:ext>
            </a:extLst>
          </p:cNvPr>
          <p:cNvSpPr/>
          <p:nvPr/>
        </p:nvSpPr>
        <p:spPr>
          <a:xfrm>
            <a:off x="2145976" y="4438263"/>
            <a:ext cx="1293153" cy="6807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altLang="ja-JP" dirty="0"/>
              <a:t>L2 VM</a:t>
            </a:r>
            <a:endParaRPr lang="ja-JP" altLang="en-US" dirty="0"/>
          </a:p>
        </p:txBody>
      </p:sp>
      <p:sp>
        <p:nvSpPr>
          <p:cNvPr id="20" name="正方形/長方形 10">
            <a:extLst>
              <a:ext uri="{FF2B5EF4-FFF2-40B4-BE49-F238E27FC236}">
                <a16:creationId xmlns:a16="http://schemas.microsoft.com/office/drawing/2014/main" id="{3AC7AD65-9D71-8F2A-D3CE-CDF12D813B88}"/>
              </a:ext>
            </a:extLst>
          </p:cNvPr>
          <p:cNvSpPr/>
          <p:nvPr/>
        </p:nvSpPr>
        <p:spPr>
          <a:xfrm>
            <a:off x="2145976" y="5361703"/>
            <a:ext cx="2743200" cy="4278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L1</a:t>
            </a:r>
            <a:r>
              <a:rPr kumimoji="1" lang="ja-JP" altLang="en-US" dirty="0">
                <a:solidFill>
                  <a:schemeClr val="tx1"/>
                </a:solidFill>
              </a:rPr>
              <a:t>ハイパーバイザ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529A62-DAAF-32B2-184D-E429514CC756}"/>
              </a:ext>
            </a:extLst>
          </p:cNvPr>
          <p:cNvSpPr txBox="1"/>
          <p:nvPr/>
        </p:nvSpPr>
        <p:spPr>
          <a:xfrm>
            <a:off x="1088890" y="443826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L1 VM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1DE7D2-DDCC-01AF-FAC7-F66E8BE019E9}"/>
              </a:ext>
            </a:extLst>
          </p:cNvPr>
          <p:cNvCxnSpPr>
            <a:cxnSpLocks/>
          </p:cNvCxnSpPr>
          <p:nvPr/>
        </p:nvCxnSpPr>
        <p:spPr>
          <a:xfrm flipH="1" flipV="1">
            <a:off x="4887823" y="4807595"/>
            <a:ext cx="349879" cy="3523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5">
            <a:extLst>
              <a:ext uri="{FF2B5EF4-FFF2-40B4-BE49-F238E27FC236}">
                <a16:creationId xmlns:a16="http://schemas.microsoft.com/office/drawing/2014/main" id="{A99158A2-932B-C3C9-E96B-F0A514D8F96C}"/>
              </a:ext>
            </a:extLst>
          </p:cNvPr>
          <p:cNvSpPr/>
          <p:nvPr/>
        </p:nvSpPr>
        <p:spPr>
          <a:xfrm>
            <a:off x="5237702" y="5042738"/>
            <a:ext cx="1147055" cy="6637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ja-JP" altLang="en-US"/>
              <a:t>レジスタ</a:t>
            </a:r>
            <a:endParaRPr lang="en-US" altLang="ja-JP" dirty="0"/>
          </a:p>
          <a:p>
            <a:pPr algn="ctr"/>
            <a:r>
              <a:rPr lang="ja-JP" altLang="en-US"/>
              <a:t>退避領域</a:t>
            </a:r>
            <a:endParaRPr lang="ja-JP" altLang="en-US" dirty="0"/>
          </a:p>
        </p:txBody>
      </p:sp>
      <p:sp>
        <p:nvSpPr>
          <p:cNvPr id="30" name="正方形/長方形 5">
            <a:extLst>
              <a:ext uri="{FF2B5EF4-FFF2-40B4-BE49-F238E27FC236}">
                <a16:creationId xmlns:a16="http://schemas.microsoft.com/office/drawing/2014/main" id="{2005D44F-6C1D-42D5-AB25-321F7FB07C37}"/>
              </a:ext>
            </a:extLst>
          </p:cNvPr>
          <p:cNvSpPr/>
          <p:nvPr/>
        </p:nvSpPr>
        <p:spPr>
          <a:xfrm>
            <a:off x="3594670" y="4438263"/>
            <a:ext cx="1293153" cy="6807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altLang="ja-JP" dirty="0"/>
              <a:t>L2 VM</a:t>
            </a:r>
            <a:endParaRPr lang="ja-JP" altLang="en-US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BB81ADC-3C9D-560C-0B7A-FE95975D99D7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3439129" y="4925466"/>
            <a:ext cx="1798573" cy="4491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5">
            <a:extLst>
              <a:ext uri="{FF2B5EF4-FFF2-40B4-BE49-F238E27FC236}">
                <a16:creationId xmlns:a16="http://schemas.microsoft.com/office/drawing/2014/main" id="{8B281A6B-F605-1037-65BA-1829C31B523E}"/>
              </a:ext>
            </a:extLst>
          </p:cNvPr>
          <p:cNvSpPr/>
          <p:nvPr/>
        </p:nvSpPr>
        <p:spPr>
          <a:xfrm>
            <a:off x="5353349" y="6127096"/>
            <a:ext cx="920130" cy="393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altLang="ja-JP" dirty="0"/>
              <a:t>CRC</a:t>
            </a:r>
            <a:r>
              <a:rPr lang="ja-JP" altLang="en-US"/>
              <a:t>値</a:t>
            </a:r>
            <a:endParaRPr lang="ja-JP" alt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47F2CBB-5EE3-AD25-13F9-318C5D099257}"/>
              </a:ext>
            </a:extLst>
          </p:cNvPr>
          <p:cNvCxnSpPr>
            <a:stCxn id="29" idx="2"/>
            <a:endCxn id="42" idx="0"/>
          </p:cNvCxnSpPr>
          <p:nvPr/>
        </p:nvCxnSpPr>
        <p:spPr>
          <a:xfrm>
            <a:off x="5811230" y="5706452"/>
            <a:ext cx="2184" cy="42064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73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C2D501-22FD-2639-7682-8CF4F4A44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実装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AE7CB1-D1E3-10C8-26DD-3729A71EF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L0</a:t>
            </a:r>
            <a:r>
              <a:rPr lang="ja-JP" altLang="en-US"/>
              <a:t>ハイパーバイザとして</a:t>
            </a:r>
            <a:r>
              <a:rPr lang="en-US" altLang="ja-JP" dirty="0"/>
              <a:t>KVM</a:t>
            </a:r>
            <a:r>
              <a:rPr lang="ja-JP" altLang="en-US"/>
              <a:t>を用いて実装</a:t>
            </a:r>
            <a:endParaRPr lang="en-US" altLang="ja-JP" dirty="0"/>
          </a:p>
          <a:p>
            <a:pPr lvl="1"/>
            <a:r>
              <a:rPr lang="ja-JP" altLang="en-US"/>
              <a:t>デバイスエミュレータの</a:t>
            </a:r>
            <a:r>
              <a:rPr lang="en-US" altLang="ja-JP" dirty="0"/>
              <a:t>QEMU</a:t>
            </a:r>
            <a:r>
              <a:rPr lang="ja-JP" altLang="en-US"/>
              <a:t>にも実装</a:t>
            </a:r>
            <a:endParaRPr lang="en-US" altLang="ja-JP" dirty="0"/>
          </a:p>
          <a:p>
            <a:r>
              <a:rPr lang="en-US" altLang="ja-JP" dirty="0"/>
              <a:t>L1</a:t>
            </a:r>
            <a:r>
              <a:rPr lang="ja-JP" altLang="en-US"/>
              <a:t>ハイパーバイザとして</a:t>
            </a:r>
            <a:r>
              <a:rPr lang="en-US" altLang="ja-JP" dirty="0"/>
              <a:t>KVM, Xen, </a:t>
            </a:r>
            <a:r>
              <a:rPr lang="en-US" altLang="ja-JP" dirty="0" err="1"/>
              <a:t>BitVisor</a:t>
            </a:r>
            <a:r>
              <a:rPr lang="ja-JP" altLang="en-US"/>
              <a:t>を用いて実装</a:t>
            </a:r>
            <a:endParaRPr lang="en-US" altLang="ja-JP" dirty="0"/>
          </a:p>
          <a:p>
            <a:pPr lvl="1"/>
            <a:r>
              <a:rPr lang="en-US" altLang="ja-JP" dirty="0"/>
              <a:t>QEMU</a:t>
            </a:r>
            <a:r>
              <a:rPr lang="ja-JP" altLang="en-US"/>
              <a:t>と</a:t>
            </a:r>
            <a:r>
              <a:rPr lang="en-US" altLang="ja-JP" dirty="0"/>
              <a:t>UEFI</a:t>
            </a:r>
            <a:r>
              <a:rPr lang="ja-JP" altLang="en-US"/>
              <a:t>ファームウェアの</a:t>
            </a:r>
            <a:r>
              <a:rPr lang="en-US" altLang="ja-JP" dirty="0"/>
              <a:t>OVMF</a:t>
            </a:r>
            <a:r>
              <a:rPr lang="ja-JP" altLang="en-US"/>
              <a:t>にも実装</a:t>
            </a:r>
            <a:endParaRPr lang="en-US" altLang="ja-JP" dirty="0"/>
          </a:p>
          <a:p>
            <a:r>
              <a:rPr lang="en-US" altLang="ja-JP" dirty="0"/>
              <a:t>L2 VM</a:t>
            </a:r>
            <a:r>
              <a:rPr lang="ja-JP" altLang="en-US"/>
              <a:t>で動作する</a:t>
            </a:r>
            <a:r>
              <a:rPr lang="en-US" altLang="ja-JP" dirty="0"/>
              <a:t>OS</a:t>
            </a:r>
            <a:r>
              <a:rPr lang="ja-JP" altLang="en-US"/>
              <a:t>として</a:t>
            </a:r>
            <a:r>
              <a:rPr lang="en-US" altLang="ja-JP" dirty="0"/>
              <a:t>Linux, </a:t>
            </a:r>
            <a:r>
              <a:rPr lang="en-US" altLang="ja-JP" dirty="0" err="1"/>
              <a:t>Unikernel</a:t>
            </a:r>
            <a:r>
              <a:rPr lang="ja-JP" altLang="en-US"/>
              <a:t>をサポート</a:t>
            </a:r>
            <a:endParaRPr lang="en-US" altLang="ja-JP" dirty="0"/>
          </a:p>
          <a:p>
            <a:pPr lvl="1"/>
            <a:r>
              <a:rPr lang="en-US" altLang="ja-JP" dirty="0"/>
              <a:t>SEV-SNP</a:t>
            </a:r>
            <a:r>
              <a:rPr lang="ja-JP" altLang="en-US"/>
              <a:t>を用いた</a:t>
            </a:r>
            <a:r>
              <a:rPr lang="en-US" altLang="ja-JP" dirty="0"/>
              <a:t>SEV</a:t>
            </a:r>
            <a:r>
              <a:rPr lang="ja-JP" altLang="en-US"/>
              <a:t>パススルー用に専用ファームウェアを実装</a:t>
            </a:r>
            <a:endParaRPr lang="en-US" altLang="ja-JP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3E63B8-B98B-049B-C869-8B33CBCD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lang="ja-JP" altLang="en-US" smtClean="0"/>
              <a:pPr/>
              <a:t>13</a:t>
            </a:fld>
            <a:endParaRPr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76584574-D95D-6F5C-0909-5B792F2B6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448175"/>
              </p:ext>
            </p:extLst>
          </p:nvPr>
        </p:nvGraphicFramePr>
        <p:xfrm>
          <a:off x="856232" y="4375150"/>
          <a:ext cx="10497568" cy="1981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84927">
                  <a:extLst>
                    <a:ext uri="{9D8B030D-6E8A-4147-A177-3AD203B41FA5}">
                      <a16:colId xmlns:a16="http://schemas.microsoft.com/office/drawing/2014/main" val="2758412988"/>
                    </a:ext>
                  </a:extLst>
                </a:gridCol>
                <a:gridCol w="946297">
                  <a:extLst>
                    <a:ext uri="{9D8B030D-6E8A-4147-A177-3AD203B41FA5}">
                      <a16:colId xmlns:a16="http://schemas.microsoft.com/office/drawing/2014/main" val="1675729233"/>
                    </a:ext>
                  </a:extLst>
                </a:gridCol>
                <a:gridCol w="1488558">
                  <a:extLst>
                    <a:ext uri="{9D8B030D-6E8A-4147-A177-3AD203B41FA5}">
                      <a16:colId xmlns:a16="http://schemas.microsoft.com/office/drawing/2014/main" val="3901995506"/>
                    </a:ext>
                  </a:extLst>
                </a:gridCol>
                <a:gridCol w="1541721">
                  <a:extLst>
                    <a:ext uri="{9D8B030D-6E8A-4147-A177-3AD203B41FA5}">
                      <a16:colId xmlns:a16="http://schemas.microsoft.com/office/drawing/2014/main" val="3947767416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1595905819"/>
                    </a:ext>
                  </a:extLst>
                </a:gridCol>
                <a:gridCol w="1531089">
                  <a:extLst>
                    <a:ext uri="{9D8B030D-6E8A-4147-A177-3AD203B41FA5}">
                      <a16:colId xmlns:a16="http://schemas.microsoft.com/office/drawing/2014/main" val="422076066"/>
                    </a:ext>
                  </a:extLst>
                </a:gridCol>
                <a:gridCol w="1573618">
                  <a:extLst>
                    <a:ext uri="{9D8B030D-6E8A-4147-A177-3AD203B41FA5}">
                      <a16:colId xmlns:a16="http://schemas.microsoft.com/office/drawing/2014/main" val="593359548"/>
                    </a:ext>
                  </a:extLst>
                </a:gridCol>
              </a:tblGrid>
              <a:tr h="130884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SEV</a:t>
                      </a:r>
                      <a:r>
                        <a:rPr kumimoji="1" lang="ja-JP" altLang="en-US" sz="2000"/>
                        <a:t>仮想化</a:t>
                      </a:r>
                      <a:endParaRPr kumimoji="1" lang="ja-JP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JP" altLang="ja-JP" sz="2000" dirty="0"/>
                        <a:t>SEV</a:t>
                      </a:r>
                      <a:r>
                        <a:rPr kumimoji="1" lang="ja-JP" altLang="en-JP" sz="2000"/>
                        <a:t>パススルー</a:t>
                      </a:r>
                      <a:endParaRPr kumimoji="1" lang="ja-JP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746826"/>
                  </a:ext>
                </a:extLst>
              </a:tr>
              <a:tr h="130884"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</a:rPr>
                        <a:t>L1</a:t>
                      </a:r>
                      <a:r>
                        <a:rPr kumimoji="1" lang="ja-JP" altLang="en-US" sz="2000" b="1">
                          <a:solidFill>
                            <a:schemeClr val="bg1"/>
                          </a:solidFill>
                        </a:rPr>
                        <a:t>ハイパーバイザ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</a:rPr>
                        <a:t>SEV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</a:rPr>
                        <a:t>SEV-ES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</a:rPr>
                        <a:t>SEV-SNP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</a:rPr>
                        <a:t>SEV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</a:rPr>
                        <a:t>SEV-ES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>
                          <a:solidFill>
                            <a:schemeClr val="bg1"/>
                          </a:solidFill>
                        </a:rPr>
                        <a:t>SEV-SNP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692027"/>
                  </a:ext>
                </a:extLst>
              </a:tr>
              <a:tr h="130884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KVM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</a:rPr>
                        <a:t>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>
                          <a:solidFill>
                            <a:schemeClr val="tx1"/>
                          </a:solidFill>
                        </a:rPr>
                        <a:t>◯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>
                          <a:solidFill>
                            <a:schemeClr val="tx1"/>
                          </a:solidFill>
                        </a:rPr>
                        <a:t>◯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>
                          <a:solidFill>
                            <a:schemeClr val="tx1"/>
                          </a:solidFill>
                        </a:rPr>
                        <a:t>◯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>
                          <a:solidFill>
                            <a:schemeClr val="tx1"/>
                          </a:solidFill>
                        </a:rPr>
                        <a:t>◯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>
                          <a:solidFill>
                            <a:schemeClr val="tx1"/>
                          </a:solidFill>
                        </a:rPr>
                        <a:t>◯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120204"/>
                  </a:ext>
                </a:extLst>
              </a:tr>
              <a:tr h="130884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Xen (</a:t>
                      </a:r>
                      <a:r>
                        <a:rPr kumimoji="1" lang="ja-JP" altLang="en-US" sz="2000">
                          <a:solidFill>
                            <a:schemeClr val="tx1"/>
                          </a:solidFill>
                        </a:rPr>
                        <a:t>準仮想化</a:t>
                      </a:r>
                      <a:r>
                        <a:rPr kumimoji="1" lang="en-US" altLang="ja-JP" sz="2000" dirty="0"/>
                        <a:t>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不可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/>
                        <a:t>不可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/>
                        <a:t>不可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>
                          <a:solidFill>
                            <a:schemeClr val="tx1"/>
                          </a:solidFill>
                        </a:rPr>
                        <a:t>◯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>
                          <a:solidFill>
                            <a:schemeClr val="tx1"/>
                          </a:solidFill>
                        </a:rPr>
                        <a:t>◯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>
                          <a:solidFill>
                            <a:schemeClr val="tx1"/>
                          </a:solidFill>
                        </a:rPr>
                        <a:t>◯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832714"/>
                  </a:ext>
                </a:extLst>
              </a:tr>
              <a:tr h="173257">
                <a:tc>
                  <a:txBody>
                    <a:bodyPr/>
                    <a:lstStyle/>
                    <a:p>
                      <a:r>
                        <a:rPr kumimoji="1" lang="en-US" altLang="ja-JP" sz="2000" dirty="0" err="1">
                          <a:solidFill>
                            <a:schemeClr val="tx1"/>
                          </a:solidFill>
                        </a:rPr>
                        <a:t>BitVisor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</a:rPr>
                        <a:t>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>
                          <a:solidFill>
                            <a:schemeClr val="tx1"/>
                          </a:solidFill>
                        </a:rPr>
                        <a:t>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>
                          <a:solidFill>
                            <a:schemeClr val="tx1"/>
                          </a:solidFill>
                        </a:rPr>
                        <a:t>◯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>
                          <a:solidFill>
                            <a:schemeClr val="tx1"/>
                          </a:solidFill>
                        </a:rPr>
                        <a:t>◯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>
                          <a:solidFill>
                            <a:schemeClr val="tx1"/>
                          </a:solidFill>
                        </a:rPr>
                        <a:t>◯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>
                          <a:solidFill>
                            <a:schemeClr val="tx1"/>
                          </a:solidFill>
                        </a:rPr>
                        <a:t>◯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155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676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F55132-7F29-4CEE-FD44-4066C71D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実験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3883A3-2C0E-932E-69C9-EF2C0B6B2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Nested SEV</a:t>
            </a:r>
            <a:r>
              <a:rPr lang="ja-JP" altLang="en-US" dirty="0"/>
              <a:t>を用いて</a:t>
            </a:r>
            <a:r>
              <a:rPr lang="en-US" altLang="ja-JP" dirty="0"/>
              <a:t>L2 VM</a:t>
            </a:r>
            <a:r>
              <a:rPr lang="ja-JP" altLang="en-US"/>
              <a:t>の性能</a:t>
            </a:r>
            <a:r>
              <a:rPr lang="ja-JP" altLang="en-US" dirty="0"/>
              <a:t>を測定</a:t>
            </a:r>
            <a:endParaRPr lang="en-US" altLang="ja-JP" dirty="0"/>
          </a:p>
          <a:p>
            <a:pPr lvl="1"/>
            <a:r>
              <a:rPr lang="en-US" altLang="ja-JP" dirty="0"/>
              <a:t>Apache</a:t>
            </a:r>
            <a:r>
              <a:rPr lang="ja-JP" altLang="en-US"/>
              <a:t> </a:t>
            </a:r>
            <a:r>
              <a:rPr lang="en-US" altLang="ja-JP" dirty="0"/>
              <a:t>HTTP</a:t>
            </a:r>
            <a:r>
              <a:rPr lang="ja-JP" altLang="en-US"/>
              <a:t>サーバのリクエスト処理性能</a:t>
            </a:r>
            <a:endParaRPr lang="en-US" altLang="ja-JP" dirty="0"/>
          </a:p>
          <a:p>
            <a:pPr lvl="1"/>
            <a:r>
              <a:rPr lang="ja-JP" altLang="en-US"/>
              <a:t>起動時間</a:t>
            </a:r>
            <a:endParaRPr lang="en-US" altLang="ja-JP" dirty="0"/>
          </a:p>
          <a:p>
            <a:r>
              <a:rPr lang="ja-JP" altLang="en-US"/>
              <a:t>比較対象</a:t>
            </a:r>
            <a:endParaRPr lang="en-US" altLang="ja-JP" dirty="0"/>
          </a:p>
          <a:p>
            <a:pPr lvl="1"/>
            <a:r>
              <a:rPr lang="en-US" altLang="ja-JP" dirty="0"/>
              <a:t>L2 VM</a:t>
            </a:r>
            <a:r>
              <a:rPr lang="ja-JP" altLang="en-US" dirty="0"/>
              <a:t>に</a:t>
            </a:r>
            <a:r>
              <a:rPr lang="en-US" altLang="ja-JP" dirty="0"/>
              <a:t>SEV (3</a:t>
            </a:r>
            <a:r>
              <a:rPr lang="ja-JP" altLang="en-US" dirty="0"/>
              <a:t>種類</a:t>
            </a:r>
            <a:r>
              <a:rPr lang="en-US" altLang="ja-JP" dirty="0"/>
              <a:t>) </a:t>
            </a:r>
            <a:r>
              <a:rPr lang="ja-JP" altLang="en-US" dirty="0"/>
              <a:t>を適用する場合としない場合</a:t>
            </a:r>
            <a:endParaRPr lang="en-US" altLang="ja-JP" dirty="0"/>
          </a:p>
          <a:p>
            <a:pPr lvl="1"/>
            <a:r>
              <a:rPr lang="ja-JP" altLang="en-US" dirty="0"/>
              <a:t>ネストした仮想化なしで</a:t>
            </a:r>
            <a:r>
              <a:rPr lang="en-US" altLang="ja-JP" dirty="0"/>
              <a:t>L1 VM</a:t>
            </a:r>
            <a:r>
              <a:rPr lang="ja-JP" altLang="en-US" dirty="0"/>
              <a:t>に</a:t>
            </a:r>
            <a:r>
              <a:rPr lang="en-US" altLang="ja-JP" dirty="0"/>
              <a:t>SEV</a:t>
            </a:r>
            <a:r>
              <a:rPr lang="ja-JP" altLang="en-US" dirty="0"/>
              <a:t>を適用する場合と</a:t>
            </a:r>
            <a:r>
              <a:rPr lang="ja-JP" altLang="en-US"/>
              <a:t>しない場合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62FC52-1546-DC00-78EF-8E4670F4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lang="ja-JP" altLang="en-US" smtClean="0"/>
              <a:pPr/>
              <a:t>14</a:t>
            </a:fld>
            <a:endParaRPr lang="ja-JP" altLang="en-US"/>
          </a:p>
        </p:txBody>
      </p:sp>
      <p:graphicFrame>
        <p:nvGraphicFramePr>
          <p:cNvPr id="10" name="表 104">
            <a:extLst>
              <a:ext uri="{FF2B5EF4-FFF2-40B4-BE49-F238E27FC236}">
                <a16:creationId xmlns:a16="http://schemas.microsoft.com/office/drawing/2014/main" id="{F26502DE-8314-90E3-2528-F2F59E6CD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048948"/>
              </p:ext>
            </p:extLst>
          </p:nvPr>
        </p:nvGraphicFramePr>
        <p:xfrm>
          <a:off x="7402297" y="4362414"/>
          <a:ext cx="4216400" cy="179832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382203243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1149402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L2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Linux 6.11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56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L1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>
                          <a:solidFill>
                            <a:schemeClr val="tx1"/>
                          </a:solidFill>
                        </a:rPr>
                        <a:t>Linux/KVM 6.11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>
                          <a:solidFill>
                            <a:schemeClr val="tx1"/>
                          </a:solidFill>
                        </a:rPr>
                        <a:t>QEMU</a:t>
                      </a:r>
                      <a:r>
                        <a:rPr lang="ja-JP" altLang="en-US" sz="20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2000" dirty="0">
                          <a:solidFill>
                            <a:schemeClr val="tx1"/>
                          </a:solidFill>
                        </a:rPr>
                        <a:t>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829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L0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>
                          <a:solidFill>
                            <a:schemeClr val="tx1"/>
                          </a:solidFill>
                        </a:rPr>
                        <a:t>Linux/KVM 6.11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>
                          <a:solidFill>
                            <a:schemeClr val="tx1"/>
                          </a:solidFill>
                        </a:rPr>
                        <a:t>QEMU</a:t>
                      </a:r>
                      <a:r>
                        <a:rPr lang="ja-JP" altLang="en-US" sz="20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2000" dirty="0">
                          <a:solidFill>
                            <a:schemeClr val="tx1"/>
                          </a:solidFill>
                        </a:rPr>
                        <a:t>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62702"/>
                  </a:ext>
                </a:extLst>
              </a:tr>
            </a:tbl>
          </a:graphicData>
        </a:graphic>
      </p:graphicFrame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22625570-EFD8-E16D-6499-3B214F909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074733"/>
              </p:ext>
            </p:extLst>
          </p:nvPr>
        </p:nvGraphicFramePr>
        <p:xfrm>
          <a:off x="823851" y="4362414"/>
          <a:ext cx="5515099" cy="23774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073727">
                  <a:extLst>
                    <a:ext uri="{9D8B030D-6E8A-4147-A177-3AD203B41FA5}">
                      <a16:colId xmlns:a16="http://schemas.microsoft.com/office/drawing/2014/main" val="2143172407"/>
                    </a:ext>
                  </a:extLst>
                </a:gridCol>
                <a:gridCol w="1330037">
                  <a:extLst>
                    <a:ext uri="{9D8B030D-6E8A-4147-A177-3AD203B41FA5}">
                      <a16:colId xmlns:a16="http://schemas.microsoft.com/office/drawing/2014/main" val="251453697"/>
                    </a:ext>
                  </a:extLst>
                </a:gridCol>
                <a:gridCol w="3111335">
                  <a:extLst>
                    <a:ext uri="{9D8B030D-6E8A-4147-A177-3AD203B41FA5}">
                      <a16:colId xmlns:a16="http://schemas.microsoft.com/office/drawing/2014/main" val="2789542320"/>
                    </a:ext>
                  </a:extLst>
                </a:gridCol>
              </a:tblGrid>
              <a:tr h="31913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L2 VM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仮想</a:t>
                      </a:r>
                      <a:r>
                        <a:rPr kumimoji="1" lang="en-US" altLang="ja-JP" sz="2000" dirty="0"/>
                        <a:t>CPU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6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688990"/>
                  </a:ext>
                </a:extLst>
              </a:tr>
              <a:tr h="319133">
                <a:tc vMerge="1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</a:rPr>
                        <a:t>メモリ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/>
                        <a:t>8 GiB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209954"/>
                  </a:ext>
                </a:extLst>
              </a:tr>
              <a:tr h="319133">
                <a:tc rowSpan="2"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L1 VM 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</a:rPr>
                        <a:t>仮想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CPU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22542"/>
                  </a:ext>
                </a:extLst>
              </a:tr>
              <a:tr h="319133">
                <a:tc vMerge="1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</a:rPr>
                        <a:t>メモリ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16 GiB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914319"/>
                  </a:ext>
                </a:extLst>
              </a:tr>
              <a:tr h="319133">
                <a:tc rowSpan="2">
                  <a:txBody>
                    <a:bodyPr/>
                    <a:lstStyle/>
                    <a:p>
                      <a:r>
                        <a:rPr kumimoji="1" lang="ja-JP" altLang="en-US" sz="2000"/>
                        <a:t>ホスト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/>
                        <a:t>CPU</a:t>
                      </a:r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EPYC 9334</a:t>
                      </a:r>
                      <a:r>
                        <a:rPr kumimoji="1" lang="en-US" altLang="ja-JP" sz="2000" dirty="0"/>
                        <a:t>×1 (32</a:t>
                      </a:r>
                      <a:r>
                        <a:rPr kumimoji="1" lang="ja-JP" altLang="en-US" sz="2000" dirty="0"/>
                        <a:t>コア</a:t>
                      </a:r>
                      <a:r>
                        <a:rPr kumimoji="1" lang="en-US" altLang="ja-JP" sz="2000" dirty="0"/>
                        <a:t>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072631"/>
                  </a:ext>
                </a:extLst>
              </a:tr>
              <a:tr h="319133">
                <a:tc vMerge="1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/>
                        <a:t>メモリ</a:t>
                      </a:r>
                      <a:endParaRPr kumimoji="1" lang="ja-JP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DDR5-4800 64 GiB</a:t>
                      </a:r>
                      <a:r>
                        <a:rPr kumimoji="1" lang="en-US" altLang="ja-JP" sz="2000" dirty="0"/>
                        <a:t>×2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419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17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E2D1D4-1E0E-6951-D50B-1FF0DDF1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実験</a:t>
            </a:r>
            <a:r>
              <a:rPr lang="en-US" altLang="ja-JP" dirty="0"/>
              <a:t>1</a:t>
            </a:r>
            <a:r>
              <a:rPr lang="ja-JP" altLang="en-US"/>
              <a:t>：</a:t>
            </a:r>
            <a:r>
              <a:rPr lang="en-US" altLang="ja-JP" dirty="0"/>
              <a:t>HTTP</a:t>
            </a:r>
            <a:r>
              <a:rPr lang="ja-JP" altLang="en-US"/>
              <a:t>サーバの性能</a:t>
            </a:r>
            <a:r>
              <a:rPr lang="en-US" altLang="ja-JP" dirty="0"/>
              <a:t> (1/2)</a:t>
            </a:r>
            <a:endParaRPr lang="ja-JP" altLang="en-US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00A409A-5E82-2B82-6E72-27AEB96B0DC5}"/>
              </a:ext>
            </a:extLst>
          </p:cNvPr>
          <p:cNvSpPr txBox="1">
            <a:spLocks/>
          </p:cNvSpPr>
          <p:nvPr/>
        </p:nvSpPr>
        <p:spPr>
          <a:xfrm>
            <a:off x="838200" y="1576137"/>
            <a:ext cx="5257800" cy="4600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1093CC3-5651-26AD-845B-E5F1A4E1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8449"/>
            <a:ext cx="2743200" cy="365125"/>
          </a:xfrm>
        </p:spPr>
        <p:txBody>
          <a:bodyPr/>
          <a:lstStyle/>
          <a:p>
            <a:fld id="{DF887594-7CE7-4E98-ACDD-6565BDA76A6B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16" name="グラフィックス 15">
            <a:extLst>
              <a:ext uri="{FF2B5EF4-FFF2-40B4-BE49-F238E27FC236}">
                <a16:creationId xmlns:a16="http://schemas.microsoft.com/office/drawing/2014/main" id="{E360620E-5506-6EF2-9079-D309595F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30779" y="3578827"/>
            <a:ext cx="13187211" cy="3279173"/>
          </a:xfrm>
          <a:prstGeom prst="rect">
            <a:avLst/>
          </a:prstGeom>
        </p:spPr>
      </p:pic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CBFA0E36-FE42-F239-C202-67707C95475F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887594-7CE7-4E98-ACDD-6565BDA76A6B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15" name="コンテンツ プレースホルダー 10">
            <a:extLst>
              <a:ext uri="{FF2B5EF4-FFF2-40B4-BE49-F238E27FC236}">
                <a16:creationId xmlns:a16="http://schemas.microsoft.com/office/drawing/2014/main" id="{161F568F-54A4-76A5-6649-90464D8BD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137"/>
            <a:ext cx="10515600" cy="4600826"/>
          </a:xfrm>
        </p:spPr>
        <p:txBody>
          <a:bodyPr/>
          <a:lstStyle/>
          <a:p>
            <a:r>
              <a:rPr lang="en-US" altLang="ja-JP" dirty="0"/>
              <a:t>Apache HTTP Server</a:t>
            </a:r>
            <a:r>
              <a:rPr lang="ja-JP" altLang="en-US"/>
              <a:t>に</a:t>
            </a:r>
            <a:r>
              <a:rPr lang="en-US" altLang="ja-JP" dirty="0"/>
              <a:t>VM</a:t>
            </a:r>
            <a:r>
              <a:rPr lang="ja-JP" altLang="en-US"/>
              <a:t>外から</a:t>
            </a:r>
            <a:r>
              <a:rPr lang="en-US" altLang="ja-JP" dirty="0"/>
              <a:t>200</a:t>
            </a:r>
            <a:r>
              <a:rPr lang="ja-JP" altLang="en-US"/>
              <a:t>並列でアクセス</a:t>
            </a:r>
            <a:r>
              <a:rPr lang="en-US" altLang="ja-JP" dirty="0"/>
              <a:t> (10GbE)</a:t>
            </a:r>
          </a:p>
          <a:p>
            <a:pPr lvl="1"/>
            <a:r>
              <a:rPr lang="en-US" altLang="ja-JP" dirty="0"/>
              <a:t>45</a:t>
            </a:r>
            <a:r>
              <a:rPr lang="ja-JP" altLang="en-US"/>
              <a:t>バイトのファイルをリクエスト</a:t>
            </a:r>
            <a:endParaRPr lang="en-US" altLang="ja-JP" dirty="0"/>
          </a:p>
          <a:p>
            <a:r>
              <a:rPr lang="ja-JP" altLang="en-US"/>
              <a:t>ネストすることで性能が大幅に低下</a:t>
            </a:r>
            <a:endParaRPr lang="en-US" altLang="ja-JP" dirty="0"/>
          </a:p>
          <a:p>
            <a:pPr lvl="1"/>
            <a:r>
              <a:rPr lang="en-US" altLang="ja-JP" dirty="0"/>
              <a:t>SEV</a:t>
            </a:r>
            <a:r>
              <a:rPr lang="ja-JP" altLang="en-US"/>
              <a:t>無効、</a:t>
            </a:r>
            <a:r>
              <a:rPr lang="en-US" altLang="ja-JP" dirty="0"/>
              <a:t>SEV</a:t>
            </a:r>
            <a:r>
              <a:rPr lang="ja-JP" altLang="en-US"/>
              <a:t>、</a:t>
            </a:r>
            <a:r>
              <a:rPr lang="en-US" altLang="ja-JP" dirty="0"/>
              <a:t>SEV-ES</a:t>
            </a:r>
            <a:r>
              <a:rPr lang="ja-JP" altLang="en-US"/>
              <a:t>、</a:t>
            </a:r>
            <a:r>
              <a:rPr lang="en-US" altLang="ja-JP" dirty="0"/>
              <a:t>SEV-SNP</a:t>
            </a:r>
            <a:r>
              <a:rPr lang="ja-JP" altLang="en-US"/>
              <a:t>の順で性能低下</a:t>
            </a:r>
            <a:endParaRPr lang="en-US" altLang="ja-JP" dirty="0"/>
          </a:p>
          <a:p>
            <a:pPr lvl="1"/>
            <a:r>
              <a:rPr lang="en-US" altLang="ja-JP" dirty="0"/>
              <a:t>KVM</a:t>
            </a:r>
            <a:r>
              <a:rPr lang="ja-JP" altLang="en-US"/>
              <a:t>の</a:t>
            </a:r>
            <a:r>
              <a:rPr lang="en-US" altLang="ja-JP" dirty="0"/>
              <a:t>SEV-SNP</a:t>
            </a:r>
            <a:r>
              <a:rPr lang="ja-JP" altLang="en-US"/>
              <a:t>パススルーの性能が極端に低い</a:t>
            </a:r>
            <a:endParaRPr lang="en-US" altLang="ja-JP" dirty="0"/>
          </a:p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35192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EA455-17A8-7F69-A7AD-9D846CBDB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AE4B0E-87C5-3BA7-EC5B-B2B646D77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実験</a:t>
            </a:r>
            <a:r>
              <a:rPr lang="en-US" altLang="ja-JP" dirty="0"/>
              <a:t>1</a:t>
            </a:r>
            <a:r>
              <a:rPr lang="ja-JP" altLang="en-US"/>
              <a:t>：</a:t>
            </a:r>
            <a:r>
              <a:rPr lang="en-US" altLang="ja-JP" dirty="0"/>
              <a:t>HTTP</a:t>
            </a:r>
            <a:r>
              <a:rPr lang="ja-JP" altLang="en-US"/>
              <a:t>サーバの性能</a:t>
            </a:r>
            <a:r>
              <a:rPr lang="en-US" altLang="ja-JP" dirty="0"/>
              <a:t> (2/2)</a:t>
            </a:r>
            <a:endParaRPr lang="ja-JP" altLang="en-US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C8C0FAF-8256-E82C-4707-6BB45C34B9A1}"/>
              </a:ext>
            </a:extLst>
          </p:cNvPr>
          <p:cNvSpPr txBox="1">
            <a:spLocks/>
          </p:cNvSpPr>
          <p:nvPr/>
        </p:nvSpPr>
        <p:spPr>
          <a:xfrm>
            <a:off x="838200" y="1576137"/>
            <a:ext cx="5257800" cy="4600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コンテンツ プレースホルダー 10">
            <a:extLst>
              <a:ext uri="{FF2B5EF4-FFF2-40B4-BE49-F238E27FC236}">
                <a16:creationId xmlns:a16="http://schemas.microsoft.com/office/drawing/2014/main" id="{786E78A4-F2D5-C4D3-084E-F2247640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137"/>
            <a:ext cx="10515600" cy="4600826"/>
          </a:xfrm>
        </p:spPr>
        <p:txBody>
          <a:bodyPr/>
          <a:lstStyle/>
          <a:p>
            <a:r>
              <a:rPr lang="ja-JP" altLang="en-US"/>
              <a:t>同条件でリクエストを</a:t>
            </a:r>
            <a:r>
              <a:rPr lang="en-US" altLang="ja-JP" dirty="0"/>
              <a:t>100KB</a:t>
            </a:r>
            <a:r>
              <a:rPr lang="ja-JP" altLang="en-US"/>
              <a:t>程度の大きめのファイルに変更</a:t>
            </a:r>
            <a:endParaRPr lang="en-US" altLang="ja-JP" dirty="0"/>
          </a:p>
          <a:p>
            <a:pPr lvl="1"/>
            <a:r>
              <a:rPr lang="en-US" altLang="ja-JP" dirty="0"/>
              <a:t>10GbE</a:t>
            </a:r>
            <a:r>
              <a:rPr lang="ja-JP" altLang="en-US"/>
              <a:t>の上限に近い性能が得られた</a:t>
            </a:r>
            <a:endParaRPr lang="en-US" altLang="ja-JP" dirty="0"/>
          </a:p>
          <a:p>
            <a:pPr lvl="1"/>
            <a:r>
              <a:rPr lang="ja-JP" altLang="en-US"/>
              <a:t>小さいファイルの場合と異なり</a:t>
            </a:r>
            <a:r>
              <a:rPr lang="en-US" altLang="ja-JP" dirty="0"/>
              <a:t>KVM</a:t>
            </a:r>
            <a:r>
              <a:rPr lang="ja-JP" altLang="en-US"/>
              <a:t>のみ</a:t>
            </a:r>
            <a:r>
              <a:rPr lang="en-US" altLang="ja-JP" dirty="0"/>
              <a:t>7〜11%</a:t>
            </a:r>
            <a:r>
              <a:rPr lang="ja-JP" altLang="en-US"/>
              <a:t>程度低い</a:t>
            </a:r>
            <a:endParaRPr lang="en-US" altLang="ja-JP" dirty="0"/>
          </a:p>
          <a:p>
            <a:pPr lvl="1"/>
            <a:r>
              <a:rPr lang="en-US" altLang="ja-JP" dirty="0"/>
              <a:t>KVM</a:t>
            </a:r>
            <a:r>
              <a:rPr lang="ja-JP" altLang="en-US"/>
              <a:t>の</a:t>
            </a:r>
            <a:r>
              <a:rPr lang="en-US" altLang="ja-JP" dirty="0"/>
              <a:t>SEV-SNP</a:t>
            </a:r>
            <a:r>
              <a:rPr lang="ja-JP" altLang="en-US"/>
              <a:t>パススルーの性能はさらに悪化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CAE265-2E47-40F3-D7DF-C260857E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8449"/>
            <a:ext cx="2743200" cy="365125"/>
          </a:xfrm>
        </p:spPr>
        <p:txBody>
          <a:bodyPr/>
          <a:lstStyle/>
          <a:p>
            <a:fld id="{DF887594-7CE7-4E98-ACDD-6565BDA76A6B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16" name="グラフィックス 15">
            <a:extLst>
              <a:ext uri="{FF2B5EF4-FFF2-40B4-BE49-F238E27FC236}">
                <a16:creationId xmlns:a16="http://schemas.microsoft.com/office/drawing/2014/main" id="{797F6488-FC23-D082-2ADA-464323BAF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30779" y="3578827"/>
            <a:ext cx="13187211" cy="3279172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EB58F0D-1CB4-97EA-E323-E381CB5B4BD3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887594-7CE7-4E98-ACDD-6565BDA76A6B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0380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D880B-0595-8DF9-D358-C5CF37F54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0E31F63A-1073-F1B8-CC8B-250DEAA60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30777" y="3578827"/>
            <a:ext cx="13187207" cy="327917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D4F5891-5C61-D3C2-763C-EE577A9C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実験</a:t>
            </a:r>
            <a:r>
              <a:rPr lang="en-US" altLang="ja-JP" dirty="0"/>
              <a:t>2</a:t>
            </a:r>
            <a:r>
              <a:rPr lang="ja-JP" altLang="en-US"/>
              <a:t>：</a:t>
            </a:r>
            <a:r>
              <a:rPr lang="en-US" altLang="ja-JP" dirty="0"/>
              <a:t>VM</a:t>
            </a:r>
            <a:r>
              <a:rPr lang="ja-JP" altLang="en-US"/>
              <a:t>の起動時間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2099939-730D-09C8-0BBD-A9150FDF6847}"/>
              </a:ext>
            </a:extLst>
          </p:cNvPr>
          <p:cNvSpPr txBox="1">
            <a:spLocks/>
          </p:cNvSpPr>
          <p:nvPr/>
        </p:nvSpPr>
        <p:spPr>
          <a:xfrm>
            <a:off x="838200" y="1576137"/>
            <a:ext cx="5257800" cy="4600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コンテンツ プレースホルダー 10">
            <a:extLst>
              <a:ext uri="{FF2B5EF4-FFF2-40B4-BE49-F238E27FC236}">
                <a16:creationId xmlns:a16="http://schemas.microsoft.com/office/drawing/2014/main" id="{DE471DF8-5790-B0F1-BE17-324194DDE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137"/>
            <a:ext cx="10515600" cy="4600826"/>
          </a:xfrm>
        </p:spPr>
        <p:txBody>
          <a:bodyPr/>
          <a:lstStyle/>
          <a:p>
            <a:r>
              <a:rPr lang="en-JP" altLang="ja-JP" dirty="0"/>
              <a:t>VM</a:t>
            </a:r>
            <a:r>
              <a:rPr lang="ja-JP" altLang="en-US"/>
              <a:t>の起動にかかる時間を測定</a:t>
            </a:r>
            <a:endParaRPr lang="en-JP" altLang="ja-JP" dirty="0"/>
          </a:p>
          <a:p>
            <a:pPr lvl="1"/>
            <a:r>
              <a:rPr lang="en-JP" altLang="ja-JP" dirty="0"/>
              <a:t>L2 VM</a:t>
            </a:r>
            <a:r>
              <a:rPr lang="ja-JP" altLang="en-JP"/>
              <a:t>の</a:t>
            </a:r>
            <a:r>
              <a:rPr lang="ja-JP" altLang="en-US"/>
              <a:t>起動から</a:t>
            </a:r>
            <a:r>
              <a:rPr lang="en-US" altLang="ja-JP" dirty="0"/>
              <a:t>ssh</a:t>
            </a:r>
            <a:r>
              <a:rPr lang="ja-JP" altLang="en-US"/>
              <a:t>の接続が可能になるまでの時間</a:t>
            </a:r>
            <a:endParaRPr lang="en-US" altLang="ja-JP" dirty="0"/>
          </a:p>
          <a:p>
            <a:r>
              <a:rPr lang="en-US" altLang="ja-JP" dirty="0"/>
              <a:t>SEV</a:t>
            </a:r>
            <a:r>
              <a:rPr lang="ja-JP" altLang="en-US"/>
              <a:t>仮想化を適用した場合に起動が遅い</a:t>
            </a:r>
            <a:endParaRPr lang="en-US" altLang="ja-JP" dirty="0"/>
          </a:p>
          <a:p>
            <a:pPr lvl="1"/>
            <a:r>
              <a:rPr lang="en-US" altLang="ja-JP" dirty="0"/>
              <a:t>AMD-SP</a:t>
            </a:r>
            <a:r>
              <a:rPr lang="ja-JP" altLang="en-US"/>
              <a:t>による初期化のオーバーヘッド</a:t>
            </a:r>
            <a:endParaRPr lang="en-US" altLang="ja-JP" dirty="0"/>
          </a:p>
          <a:p>
            <a:pPr lvl="1"/>
            <a:r>
              <a:rPr lang="en-US" altLang="ja-JP" dirty="0"/>
              <a:t>SEV-SNP</a:t>
            </a:r>
            <a:r>
              <a:rPr lang="ja-JP" altLang="en-US"/>
              <a:t>仮想化では</a:t>
            </a:r>
            <a:r>
              <a:rPr lang="en-US" altLang="ja-JP" dirty="0"/>
              <a:t>VM</a:t>
            </a:r>
            <a:r>
              <a:rPr lang="ja-JP" altLang="en-US"/>
              <a:t>へのメモリ割り当ての検証に時間がかかった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F1A323-55D0-F182-C4F0-AC116ECB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8449"/>
            <a:ext cx="2743200" cy="365125"/>
          </a:xfrm>
        </p:spPr>
        <p:txBody>
          <a:bodyPr/>
          <a:lstStyle/>
          <a:p>
            <a:fld id="{DF887594-7CE7-4E98-ACDD-6565BDA76A6B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C6D64F8-A431-66CB-14F3-9FBEF120FA4B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887594-7CE7-4E98-ACDD-6565BDA76A6B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2360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D5AA0E-7AC4-8389-7C3A-B5B2EFD1F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880325-7F43-EF7D-25C1-FA135F845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ネスト</a:t>
            </a:r>
            <a:r>
              <a:rPr lang="ja-JP" altLang="en-US"/>
              <a:t>した仮想化と</a:t>
            </a:r>
            <a:r>
              <a:rPr lang="en-US" altLang="ja-JP" dirty="0"/>
              <a:t>SEV</a:t>
            </a:r>
            <a:r>
              <a:rPr lang="ja-JP" altLang="en-US"/>
              <a:t>の様々な組み合わせを可能にする</a:t>
            </a:r>
            <a:r>
              <a:rPr lang="en-US" altLang="ja-JP" dirty="0"/>
              <a:t>Nested SEV</a:t>
            </a:r>
            <a:r>
              <a:rPr lang="ja-JP" altLang="en-US"/>
              <a:t>を提案</a:t>
            </a:r>
            <a:endParaRPr lang="en-US" altLang="ja-JP" dirty="0"/>
          </a:p>
          <a:p>
            <a:pPr lvl="1"/>
            <a:r>
              <a:rPr lang="en-US" altLang="ja-JP" dirty="0"/>
              <a:t>SEV</a:t>
            </a:r>
            <a:r>
              <a:rPr lang="ja-JP" altLang="en-US"/>
              <a:t>の適用方法により</a:t>
            </a:r>
            <a:r>
              <a:rPr lang="en-US" altLang="ja-JP" dirty="0"/>
              <a:t>2</a:t>
            </a:r>
            <a:r>
              <a:rPr lang="ja-JP" altLang="en-US"/>
              <a:t>種類のシステム構成を示した</a:t>
            </a:r>
            <a:endParaRPr lang="en-US" altLang="ja-JP" dirty="0"/>
          </a:p>
          <a:p>
            <a:pPr lvl="1"/>
            <a:r>
              <a:rPr lang="en-US" altLang="ja-JP" dirty="0"/>
              <a:t>SEV</a:t>
            </a:r>
            <a:r>
              <a:rPr lang="ja-JP" altLang="en-US"/>
              <a:t>仮想化、</a:t>
            </a:r>
            <a:r>
              <a:rPr lang="en-US" altLang="ja-JP" dirty="0"/>
              <a:t>SEV</a:t>
            </a:r>
            <a:r>
              <a:rPr lang="ja-JP" altLang="en-US"/>
              <a:t>パススルーの</a:t>
            </a:r>
            <a:r>
              <a:rPr lang="en-US" altLang="ja-JP" dirty="0"/>
              <a:t>2</a:t>
            </a:r>
            <a:r>
              <a:rPr lang="ja-JP" altLang="en-US"/>
              <a:t>つ</a:t>
            </a:r>
            <a:r>
              <a:rPr lang="ja-JP" altLang="en-US" dirty="0"/>
              <a:t>の方式</a:t>
            </a:r>
            <a:r>
              <a:rPr lang="ja-JP" altLang="en-US"/>
              <a:t>を提供</a:t>
            </a:r>
            <a:endParaRPr lang="en-US" altLang="ja-JP" dirty="0"/>
          </a:p>
          <a:p>
            <a:pPr lvl="1"/>
            <a:r>
              <a:rPr lang="en-US" altLang="ja-JP" dirty="0"/>
              <a:t>SEV, SEV-ES, SEV-SNP</a:t>
            </a:r>
            <a:r>
              <a:rPr lang="ja-JP" altLang="en-US"/>
              <a:t>をサポート</a:t>
            </a:r>
            <a:endParaRPr lang="en-US" altLang="ja-JP" dirty="0"/>
          </a:p>
          <a:p>
            <a:pPr lvl="1"/>
            <a:r>
              <a:rPr lang="en-US" altLang="ja-JP" dirty="0"/>
              <a:t>L1</a:t>
            </a:r>
            <a:r>
              <a:rPr lang="ja-JP" altLang="en-US"/>
              <a:t>ハイパーバイザとして</a:t>
            </a:r>
            <a:r>
              <a:rPr lang="en-US" altLang="ja-JP" dirty="0"/>
              <a:t>KVM, Xen, </a:t>
            </a:r>
            <a:r>
              <a:rPr lang="en-US" altLang="ja-JP" dirty="0" err="1"/>
              <a:t>BitVisor</a:t>
            </a:r>
            <a:r>
              <a:rPr lang="ja-JP" altLang="en-US"/>
              <a:t>に実装</a:t>
            </a:r>
            <a:endParaRPr lang="en-US" altLang="ja-JP" dirty="0"/>
          </a:p>
          <a:p>
            <a:r>
              <a:rPr lang="ja-JP" altLang="en-US"/>
              <a:t>今後の課題</a:t>
            </a:r>
            <a:endParaRPr lang="en-US" altLang="ja-JP" dirty="0"/>
          </a:p>
          <a:p>
            <a:pPr lvl="1"/>
            <a:r>
              <a:rPr lang="en-US" altLang="ja-JP" dirty="0"/>
              <a:t>Nested SEV</a:t>
            </a:r>
            <a:r>
              <a:rPr lang="ja-JP" altLang="en-US"/>
              <a:t>の性能を向上させる</a:t>
            </a:r>
            <a:endParaRPr lang="en-US" altLang="ja-JP" dirty="0"/>
          </a:p>
          <a:p>
            <a:pPr lvl="1"/>
            <a:r>
              <a:rPr lang="en-US" altLang="ja-JP" dirty="0"/>
              <a:t>Intel TDX</a:t>
            </a:r>
            <a:r>
              <a:rPr lang="ja-JP" altLang="en-US"/>
              <a:t>をネストした仮想化に対応させる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02C6E5-619C-18C9-A035-BDC004F0D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71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6CBC4-9E10-D61D-B892-8AF7F83C3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パブリッククラウドでの機密情報の盗聴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BF0E-6032-8FC8-A85C-80986BE18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パブリッククラウドにおける仮想マシン</a:t>
            </a:r>
            <a:r>
              <a:rPr lang="en-US" altLang="ja-JP" dirty="0"/>
              <a:t>(VM)</a:t>
            </a:r>
            <a:r>
              <a:rPr lang="ja-JP" altLang="en-US"/>
              <a:t>の利用が増加</a:t>
            </a:r>
            <a:endParaRPr lang="en-US" altLang="ja-JP" dirty="0"/>
          </a:p>
          <a:p>
            <a:pPr lvl="1"/>
            <a:r>
              <a:rPr lang="ja-JP" altLang="en-JP"/>
              <a:t>ユーザ</a:t>
            </a:r>
            <a:r>
              <a:rPr lang="ja-JP" altLang="en-US"/>
              <a:t>は</a:t>
            </a:r>
            <a:r>
              <a:rPr lang="en-US" altLang="ja-JP" dirty="0"/>
              <a:t>VM</a:t>
            </a:r>
            <a:r>
              <a:rPr lang="ja-JP" altLang="en-US"/>
              <a:t>内に</a:t>
            </a:r>
            <a:r>
              <a:rPr lang="en-US" altLang="ja-JP" dirty="0"/>
              <a:t>OS</a:t>
            </a:r>
            <a:r>
              <a:rPr lang="ja-JP" altLang="en-US"/>
              <a:t>等をインストールしてシステムを構築</a:t>
            </a:r>
            <a:endParaRPr lang="en-US" altLang="ja-JP" dirty="0"/>
          </a:p>
          <a:p>
            <a:pPr lvl="1"/>
            <a:r>
              <a:rPr lang="ja-JP" altLang="en-US"/>
              <a:t>パブリッククラウドでも重要なデータが扱われるようになっている</a:t>
            </a:r>
            <a:endParaRPr lang="en-US" altLang="ja-JP" dirty="0"/>
          </a:p>
          <a:p>
            <a:r>
              <a:rPr lang="en-JP" dirty="0"/>
              <a:t>クラウドの内部犯にVM</a:t>
            </a:r>
            <a:r>
              <a:rPr lang="ja-JP" altLang="en-US"/>
              <a:t>内の機密情報が</a:t>
            </a:r>
            <a:r>
              <a:rPr lang="en-JP" dirty="0"/>
              <a:t>盗聴</a:t>
            </a:r>
            <a:r>
              <a:rPr lang="ja-JP" altLang="en-US"/>
              <a:t>される可能性</a:t>
            </a:r>
            <a:endParaRPr lang="en-JP" dirty="0"/>
          </a:p>
          <a:p>
            <a:pPr lvl="1"/>
            <a:r>
              <a:rPr lang="ja-JP" altLang="en-US"/>
              <a:t>パブリッククラウドの管理者が信頼できるとは限らない</a:t>
            </a:r>
          </a:p>
          <a:p>
            <a:pPr lvl="1"/>
            <a:r>
              <a:rPr lang="ja-JP" altLang="en-US"/>
              <a:t>管理者は</a:t>
            </a:r>
            <a:r>
              <a:rPr lang="en-US" altLang="ja-JP" dirty="0"/>
              <a:t>VM</a:t>
            </a:r>
            <a:r>
              <a:rPr lang="ja-JP" altLang="en-US"/>
              <a:t>のメモリ等に自由にアクセスしてデータを盗める</a:t>
            </a:r>
            <a:endParaRPr lang="en-US" altLang="ja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60D0C-560B-8C61-142A-30838E1F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4F7D-7D9A-497D-80D9-9140E6A739AD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05911CF-D66F-6445-321D-3EB3E088091D}"/>
              </a:ext>
            </a:extLst>
          </p:cNvPr>
          <p:cNvSpPr/>
          <p:nvPr/>
        </p:nvSpPr>
        <p:spPr>
          <a:xfrm>
            <a:off x="4084498" y="4909030"/>
            <a:ext cx="4661404" cy="1397286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rgbClr val="FF0000"/>
              </a:solidFill>
            </a:endParaRPr>
          </a:p>
        </p:txBody>
      </p:sp>
      <p:sp>
        <p:nvSpPr>
          <p:cNvPr id="7" name="正方形/長方形 22">
            <a:extLst>
              <a:ext uri="{FF2B5EF4-FFF2-40B4-BE49-F238E27FC236}">
                <a16:creationId xmlns:a16="http://schemas.microsoft.com/office/drawing/2014/main" id="{DC42975E-7EA4-2430-DADE-A85888061269}"/>
              </a:ext>
            </a:extLst>
          </p:cNvPr>
          <p:cNvSpPr/>
          <p:nvPr/>
        </p:nvSpPr>
        <p:spPr>
          <a:xfrm>
            <a:off x="4828917" y="4590531"/>
            <a:ext cx="1951891" cy="9126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kumimoji="1" lang="en-US" altLang="ja-JP" sz="1600" dirty="0"/>
              <a:t>VM</a:t>
            </a:r>
            <a:endParaRPr kumimoji="1" lang="ja-JP" altLang="en-US" sz="1600" dirty="0"/>
          </a:p>
        </p:txBody>
      </p:sp>
      <p:pic>
        <p:nvPicPr>
          <p:cNvPr id="8" name="Picture 39" descr="F:\EndUser.pct">
            <a:extLst>
              <a:ext uri="{FF2B5EF4-FFF2-40B4-BE49-F238E27FC236}">
                <a16:creationId xmlns:a16="http://schemas.microsoft.com/office/drawing/2014/main" id="{04CFD5C2-831B-B317-535C-52B9F9519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761" y="4767517"/>
            <a:ext cx="903014" cy="11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822">
            <a:extLst>
              <a:ext uri="{FF2B5EF4-FFF2-40B4-BE49-F238E27FC236}">
                <a16:creationId xmlns:a16="http://schemas.microsoft.com/office/drawing/2014/main" id="{23832BF2-9DD8-1DD6-8016-3DAB7D5E157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177589" y="4590531"/>
            <a:ext cx="668614" cy="912616"/>
            <a:chOff x="6777" y="1528"/>
            <a:chExt cx="719" cy="1064"/>
          </a:xfrm>
        </p:grpSpPr>
        <p:sp>
          <p:nvSpPr>
            <p:cNvPr id="11" name="Freeform 2823">
              <a:extLst>
                <a:ext uri="{FF2B5EF4-FFF2-40B4-BE49-F238E27FC236}">
                  <a16:creationId xmlns:a16="http://schemas.microsoft.com/office/drawing/2014/main" id="{288E3063-E4E6-6004-54FC-0F3B2840C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046"/>
              <a:ext cx="604" cy="546"/>
            </a:xfrm>
            <a:custGeom>
              <a:avLst/>
              <a:gdLst>
                <a:gd name="T0" fmla="*/ 192 w 604"/>
                <a:gd name="T1" fmla="*/ 10 h 546"/>
                <a:gd name="T2" fmla="*/ 332 w 604"/>
                <a:gd name="T3" fmla="*/ 26 h 546"/>
                <a:gd name="T4" fmla="*/ 460 w 604"/>
                <a:gd name="T5" fmla="*/ 30 h 546"/>
                <a:gd name="T6" fmla="*/ 484 w 604"/>
                <a:gd name="T7" fmla="*/ 66 h 546"/>
                <a:gd name="T8" fmla="*/ 504 w 604"/>
                <a:gd name="T9" fmla="*/ 198 h 546"/>
                <a:gd name="T10" fmla="*/ 520 w 604"/>
                <a:gd name="T11" fmla="*/ 298 h 546"/>
                <a:gd name="T12" fmla="*/ 536 w 604"/>
                <a:gd name="T13" fmla="*/ 342 h 546"/>
                <a:gd name="T14" fmla="*/ 556 w 604"/>
                <a:gd name="T15" fmla="*/ 378 h 546"/>
                <a:gd name="T16" fmla="*/ 524 w 604"/>
                <a:gd name="T17" fmla="*/ 398 h 546"/>
                <a:gd name="T18" fmla="*/ 580 w 604"/>
                <a:gd name="T19" fmla="*/ 422 h 546"/>
                <a:gd name="T20" fmla="*/ 604 w 604"/>
                <a:gd name="T21" fmla="*/ 430 h 546"/>
                <a:gd name="T22" fmla="*/ 552 w 604"/>
                <a:gd name="T23" fmla="*/ 458 h 546"/>
                <a:gd name="T24" fmla="*/ 528 w 604"/>
                <a:gd name="T25" fmla="*/ 466 h 546"/>
                <a:gd name="T26" fmla="*/ 464 w 604"/>
                <a:gd name="T27" fmla="*/ 450 h 546"/>
                <a:gd name="T28" fmla="*/ 436 w 604"/>
                <a:gd name="T29" fmla="*/ 410 h 546"/>
                <a:gd name="T30" fmla="*/ 440 w 604"/>
                <a:gd name="T31" fmla="*/ 422 h 546"/>
                <a:gd name="T32" fmla="*/ 444 w 604"/>
                <a:gd name="T33" fmla="*/ 406 h 546"/>
                <a:gd name="T34" fmla="*/ 432 w 604"/>
                <a:gd name="T35" fmla="*/ 302 h 546"/>
                <a:gd name="T36" fmla="*/ 424 w 604"/>
                <a:gd name="T37" fmla="*/ 270 h 546"/>
                <a:gd name="T38" fmla="*/ 420 w 604"/>
                <a:gd name="T39" fmla="*/ 194 h 546"/>
                <a:gd name="T40" fmla="*/ 408 w 604"/>
                <a:gd name="T41" fmla="*/ 182 h 546"/>
                <a:gd name="T42" fmla="*/ 336 w 604"/>
                <a:gd name="T43" fmla="*/ 146 h 546"/>
                <a:gd name="T44" fmla="*/ 332 w 604"/>
                <a:gd name="T45" fmla="*/ 190 h 546"/>
                <a:gd name="T46" fmla="*/ 324 w 604"/>
                <a:gd name="T47" fmla="*/ 214 h 546"/>
                <a:gd name="T48" fmla="*/ 332 w 604"/>
                <a:gd name="T49" fmla="*/ 246 h 546"/>
                <a:gd name="T50" fmla="*/ 312 w 604"/>
                <a:gd name="T51" fmla="*/ 346 h 546"/>
                <a:gd name="T52" fmla="*/ 308 w 604"/>
                <a:gd name="T53" fmla="*/ 430 h 546"/>
                <a:gd name="T54" fmla="*/ 312 w 604"/>
                <a:gd name="T55" fmla="*/ 442 h 546"/>
                <a:gd name="T56" fmla="*/ 324 w 604"/>
                <a:gd name="T57" fmla="*/ 450 h 546"/>
                <a:gd name="T58" fmla="*/ 316 w 604"/>
                <a:gd name="T59" fmla="*/ 474 h 546"/>
                <a:gd name="T60" fmla="*/ 332 w 604"/>
                <a:gd name="T61" fmla="*/ 510 h 546"/>
                <a:gd name="T62" fmla="*/ 264 w 604"/>
                <a:gd name="T63" fmla="*/ 546 h 546"/>
                <a:gd name="T64" fmla="*/ 212 w 604"/>
                <a:gd name="T65" fmla="*/ 534 h 546"/>
                <a:gd name="T66" fmla="*/ 220 w 604"/>
                <a:gd name="T67" fmla="*/ 494 h 546"/>
                <a:gd name="T68" fmla="*/ 228 w 604"/>
                <a:gd name="T69" fmla="*/ 470 h 546"/>
                <a:gd name="T70" fmla="*/ 224 w 604"/>
                <a:gd name="T71" fmla="*/ 450 h 546"/>
                <a:gd name="T72" fmla="*/ 200 w 604"/>
                <a:gd name="T73" fmla="*/ 442 h 546"/>
                <a:gd name="T74" fmla="*/ 208 w 604"/>
                <a:gd name="T75" fmla="*/ 418 h 546"/>
                <a:gd name="T76" fmla="*/ 212 w 604"/>
                <a:gd name="T77" fmla="*/ 406 h 546"/>
                <a:gd name="T78" fmla="*/ 200 w 604"/>
                <a:gd name="T79" fmla="*/ 346 h 546"/>
                <a:gd name="T80" fmla="*/ 208 w 604"/>
                <a:gd name="T81" fmla="*/ 306 h 546"/>
                <a:gd name="T82" fmla="*/ 212 w 604"/>
                <a:gd name="T83" fmla="*/ 286 h 546"/>
                <a:gd name="T84" fmla="*/ 208 w 604"/>
                <a:gd name="T85" fmla="*/ 190 h 546"/>
                <a:gd name="T86" fmla="*/ 164 w 604"/>
                <a:gd name="T87" fmla="*/ 174 h 546"/>
                <a:gd name="T88" fmla="*/ 52 w 604"/>
                <a:gd name="T89" fmla="*/ 130 h 546"/>
                <a:gd name="T90" fmla="*/ 8 w 604"/>
                <a:gd name="T91" fmla="*/ 94 h 546"/>
                <a:gd name="T92" fmla="*/ 0 w 604"/>
                <a:gd name="T93" fmla="*/ 82 h 546"/>
                <a:gd name="T94" fmla="*/ 0 w 604"/>
                <a:gd name="T95" fmla="*/ 38 h 546"/>
                <a:gd name="T96" fmla="*/ 192 w 604"/>
                <a:gd name="T97" fmla="*/ 10 h 5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4"/>
                <a:gd name="T148" fmla="*/ 0 h 546"/>
                <a:gd name="T149" fmla="*/ 604 w 604"/>
                <a:gd name="T150" fmla="*/ 546 h 5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4" h="546">
                  <a:moveTo>
                    <a:pt x="192" y="10"/>
                  </a:moveTo>
                  <a:cubicBezTo>
                    <a:pt x="242" y="0"/>
                    <a:pt x="285" y="14"/>
                    <a:pt x="332" y="26"/>
                  </a:cubicBezTo>
                  <a:cubicBezTo>
                    <a:pt x="377" y="21"/>
                    <a:pt x="414" y="27"/>
                    <a:pt x="460" y="30"/>
                  </a:cubicBezTo>
                  <a:cubicBezTo>
                    <a:pt x="472" y="42"/>
                    <a:pt x="479" y="50"/>
                    <a:pt x="484" y="66"/>
                  </a:cubicBezTo>
                  <a:cubicBezTo>
                    <a:pt x="487" y="113"/>
                    <a:pt x="499" y="152"/>
                    <a:pt x="504" y="198"/>
                  </a:cubicBezTo>
                  <a:cubicBezTo>
                    <a:pt x="507" y="226"/>
                    <a:pt x="507" y="271"/>
                    <a:pt x="520" y="298"/>
                  </a:cubicBezTo>
                  <a:cubicBezTo>
                    <a:pt x="527" y="312"/>
                    <a:pt x="529" y="329"/>
                    <a:pt x="536" y="342"/>
                  </a:cubicBezTo>
                  <a:cubicBezTo>
                    <a:pt x="559" y="383"/>
                    <a:pt x="547" y="351"/>
                    <a:pt x="556" y="378"/>
                  </a:cubicBezTo>
                  <a:cubicBezTo>
                    <a:pt x="548" y="383"/>
                    <a:pt x="524" y="397"/>
                    <a:pt x="524" y="398"/>
                  </a:cubicBezTo>
                  <a:cubicBezTo>
                    <a:pt x="524" y="411"/>
                    <a:pt x="570" y="419"/>
                    <a:pt x="580" y="422"/>
                  </a:cubicBezTo>
                  <a:cubicBezTo>
                    <a:pt x="588" y="424"/>
                    <a:pt x="604" y="430"/>
                    <a:pt x="604" y="430"/>
                  </a:cubicBezTo>
                  <a:cubicBezTo>
                    <a:pt x="587" y="447"/>
                    <a:pt x="575" y="451"/>
                    <a:pt x="552" y="458"/>
                  </a:cubicBezTo>
                  <a:cubicBezTo>
                    <a:pt x="544" y="460"/>
                    <a:pt x="528" y="466"/>
                    <a:pt x="528" y="466"/>
                  </a:cubicBezTo>
                  <a:cubicBezTo>
                    <a:pt x="506" y="462"/>
                    <a:pt x="483" y="463"/>
                    <a:pt x="464" y="450"/>
                  </a:cubicBezTo>
                  <a:cubicBezTo>
                    <a:pt x="452" y="433"/>
                    <a:pt x="456" y="417"/>
                    <a:pt x="436" y="410"/>
                  </a:cubicBezTo>
                  <a:cubicBezTo>
                    <a:pt x="437" y="414"/>
                    <a:pt x="436" y="424"/>
                    <a:pt x="440" y="422"/>
                  </a:cubicBezTo>
                  <a:cubicBezTo>
                    <a:pt x="445" y="420"/>
                    <a:pt x="444" y="411"/>
                    <a:pt x="444" y="406"/>
                  </a:cubicBezTo>
                  <a:cubicBezTo>
                    <a:pt x="444" y="371"/>
                    <a:pt x="440" y="336"/>
                    <a:pt x="432" y="302"/>
                  </a:cubicBezTo>
                  <a:cubicBezTo>
                    <a:pt x="430" y="291"/>
                    <a:pt x="424" y="270"/>
                    <a:pt x="424" y="270"/>
                  </a:cubicBezTo>
                  <a:cubicBezTo>
                    <a:pt x="423" y="245"/>
                    <a:pt x="425" y="219"/>
                    <a:pt x="420" y="194"/>
                  </a:cubicBezTo>
                  <a:cubicBezTo>
                    <a:pt x="419" y="188"/>
                    <a:pt x="411" y="187"/>
                    <a:pt x="408" y="182"/>
                  </a:cubicBezTo>
                  <a:cubicBezTo>
                    <a:pt x="384" y="146"/>
                    <a:pt x="384" y="152"/>
                    <a:pt x="336" y="146"/>
                  </a:cubicBezTo>
                  <a:cubicBezTo>
                    <a:pt x="332" y="164"/>
                    <a:pt x="337" y="172"/>
                    <a:pt x="332" y="190"/>
                  </a:cubicBezTo>
                  <a:cubicBezTo>
                    <a:pt x="330" y="198"/>
                    <a:pt x="324" y="214"/>
                    <a:pt x="324" y="214"/>
                  </a:cubicBezTo>
                  <a:cubicBezTo>
                    <a:pt x="326" y="225"/>
                    <a:pt x="333" y="235"/>
                    <a:pt x="332" y="246"/>
                  </a:cubicBezTo>
                  <a:cubicBezTo>
                    <a:pt x="330" y="279"/>
                    <a:pt x="317" y="313"/>
                    <a:pt x="312" y="346"/>
                  </a:cubicBezTo>
                  <a:cubicBezTo>
                    <a:pt x="315" y="377"/>
                    <a:pt x="314" y="399"/>
                    <a:pt x="308" y="430"/>
                  </a:cubicBezTo>
                  <a:cubicBezTo>
                    <a:pt x="309" y="434"/>
                    <a:pt x="309" y="439"/>
                    <a:pt x="312" y="442"/>
                  </a:cubicBezTo>
                  <a:cubicBezTo>
                    <a:pt x="315" y="446"/>
                    <a:pt x="323" y="445"/>
                    <a:pt x="324" y="450"/>
                  </a:cubicBezTo>
                  <a:cubicBezTo>
                    <a:pt x="325" y="458"/>
                    <a:pt x="316" y="474"/>
                    <a:pt x="316" y="474"/>
                  </a:cubicBezTo>
                  <a:cubicBezTo>
                    <a:pt x="326" y="503"/>
                    <a:pt x="319" y="491"/>
                    <a:pt x="332" y="510"/>
                  </a:cubicBezTo>
                  <a:cubicBezTo>
                    <a:pt x="324" y="541"/>
                    <a:pt x="291" y="537"/>
                    <a:pt x="264" y="546"/>
                  </a:cubicBezTo>
                  <a:cubicBezTo>
                    <a:pt x="244" y="544"/>
                    <a:pt x="213" y="545"/>
                    <a:pt x="212" y="534"/>
                  </a:cubicBezTo>
                  <a:cubicBezTo>
                    <a:pt x="211" y="520"/>
                    <a:pt x="216" y="507"/>
                    <a:pt x="220" y="494"/>
                  </a:cubicBezTo>
                  <a:cubicBezTo>
                    <a:pt x="223" y="486"/>
                    <a:pt x="228" y="470"/>
                    <a:pt x="228" y="470"/>
                  </a:cubicBezTo>
                  <a:cubicBezTo>
                    <a:pt x="227" y="463"/>
                    <a:pt x="229" y="455"/>
                    <a:pt x="224" y="450"/>
                  </a:cubicBezTo>
                  <a:cubicBezTo>
                    <a:pt x="218" y="444"/>
                    <a:pt x="200" y="442"/>
                    <a:pt x="200" y="442"/>
                  </a:cubicBezTo>
                  <a:cubicBezTo>
                    <a:pt x="203" y="434"/>
                    <a:pt x="205" y="426"/>
                    <a:pt x="208" y="418"/>
                  </a:cubicBezTo>
                  <a:cubicBezTo>
                    <a:pt x="209" y="414"/>
                    <a:pt x="212" y="406"/>
                    <a:pt x="212" y="406"/>
                  </a:cubicBezTo>
                  <a:cubicBezTo>
                    <a:pt x="207" y="385"/>
                    <a:pt x="203" y="369"/>
                    <a:pt x="200" y="346"/>
                  </a:cubicBezTo>
                  <a:cubicBezTo>
                    <a:pt x="203" y="333"/>
                    <a:pt x="205" y="319"/>
                    <a:pt x="208" y="306"/>
                  </a:cubicBezTo>
                  <a:cubicBezTo>
                    <a:pt x="209" y="299"/>
                    <a:pt x="212" y="286"/>
                    <a:pt x="212" y="286"/>
                  </a:cubicBezTo>
                  <a:cubicBezTo>
                    <a:pt x="214" y="262"/>
                    <a:pt x="218" y="215"/>
                    <a:pt x="208" y="190"/>
                  </a:cubicBezTo>
                  <a:cubicBezTo>
                    <a:pt x="206" y="184"/>
                    <a:pt x="170" y="176"/>
                    <a:pt x="164" y="174"/>
                  </a:cubicBezTo>
                  <a:cubicBezTo>
                    <a:pt x="136" y="146"/>
                    <a:pt x="90" y="134"/>
                    <a:pt x="52" y="130"/>
                  </a:cubicBezTo>
                  <a:cubicBezTo>
                    <a:pt x="26" y="123"/>
                    <a:pt x="24" y="118"/>
                    <a:pt x="8" y="94"/>
                  </a:cubicBezTo>
                  <a:cubicBezTo>
                    <a:pt x="5" y="90"/>
                    <a:pt x="0" y="82"/>
                    <a:pt x="0" y="82"/>
                  </a:cubicBezTo>
                  <a:cubicBezTo>
                    <a:pt x="5" y="66"/>
                    <a:pt x="0" y="55"/>
                    <a:pt x="0" y="38"/>
                  </a:cubicBezTo>
                  <a:lnTo>
                    <a:pt x="192" y="1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ja-JP" altLang="en-US" b="1"/>
            </a:p>
          </p:txBody>
        </p:sp>
        <p:sp>
          <p:nvSpPr>
            <p:cNvPr id="12" name="Freeform 2824">
              <a:extLst>
                <a:ext uri="{FF2B5EF4-FFF2-40B4-BE49-F238E27FC236}">
                  <a16:creationId xmlns:a16="http://schemas.microsoft.com/office/drawing/2014/main" id="{8E5B268F-C610-7B16-DC05-4A4BDE8BC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1528"/>
              <a:ext cx="217" cy="243"/>
            </a:xfrm>
            <a:custGeom>
              <a:avLst/>
              <a:gdLst>
                <a:gd name="T0" fmla="*/ 89 w 217"/>
                <a:gd name="T1" fmla="*/ 24 h 243"/>
                <a:gd name="T2" fmla="*/ 113 w 217"/>
                <a:gd name="T3" fmla="*/ 0 h 243"/>
                <a:gd name="T4" fmla="*/ 149 w 217"/>
                <a:gd name="T5" fmla="*/ 12 h 243"/>
                <a:gd name="T6" fmla="*/ 217 w 217"/>
                <a:gd name="T7" fmla="*/ 56 h 243"/>
                <a:gd name="T8" fmla="*/ 213 w 217"/>
                <a:gd name="T9" fmla="*/ 72 h 243"/>
                <a:gd name="T10" fmla="*/ 201 w 217"/>
                <a:gd name="T11" fmla="*/ 80 h 243"/>
                <a:gd name="T12" fmla="*/ 217 w 217"/>
                <a:gd name="T13" fmla="*/ 104 h 243"/>
                <a:gd name="T14" fmla="*/ 169 w 217"/>
                <a:gd name="T15" fmla="*/ 200 h 243"/>
                <a:gd name="T16" fmla="*/ 141 w 217"/>
                <a:gd name="T17" fmla="*/ 228 h 243"/>
                <a:gd name="T18" fmla="*/ 133 w 217"/>
                <a:gd name="T19" fmla="*/ 240 h 243"/>
                <a:gd name="T20" fmla="*/ 69 w 217"/>
                <a:gd name="T21" fmla="*/ 212 h 243"/>
                <a:gd name="T22" fmla="*/ 41 w 217"/>
                <a:gd name="T23" fmla="*/ 160 h 243"/>
                <a:gd name="T24" fmla="*/ 17 w 217"/>
                <a:gd name="T25" fmla="*/ 152 h 243"/>
                <a:gd name="T26" fmla="*/ 21 w 217"/>
                <a:gd name="T27" fmla="*/ 108 h 243"/>
                <a:gd name="T28" fmla="*/ 29 w 217"/>
                <a:gd name="T29" fmla="*/ 96 h 243"/>
                <a:gd name="T30" fmla="*/ 21 w 217"/>
                <a:gd name="T31" fmla="*/ 72 h 243"/>
                <a:gd name="T32" fmla="*/ 49 w 217"/>
                <a:gd name="T33" fmla="*/ 32 h 243"/>
                <a:gd name="T34" fmla="*/ 89 w 217"/>
                <a:gd name="T35" fmla="*/ 24 h 2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7"/>
                <a:gd name="T55" fmla="*/ 0 h 243"/>
                <a:gd name="T56" fmla="*/ 217 w 217"/>
                <a:gd name="T57" fmla="*/ 243 h 2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7" h="243">
                  <a:moveTo>
                    <a:pt x="89" y="24"/>
                  </a:moveTo>
                  <a:cubicBezTo>
                    <a:pt x="82" y="4"/>
                    <a:pt x="96" y="6"/>
                    <a:pt x="113" y="0"/>
                  </a:cubicBezTo>
                  <a:cubicBezTo>
                    <a:pt x="138" y="8"/>
                    <a:pt x="120" y="19"/>
                    <a:pt x="149" y="12"/>
                  </a:cubicBezTo>
                  <a:cubicBezTo>
                    <a:pt x="181" y="34"/>
                    <a:pt x="191" y="17"/>
                    <a:pt x="217" y="56"/>
                  </a:cubicBezTo>
                  <a:cubicBezTo>
                    <a:pt x="216" y="61"/>
                    <a:pt x="216" y="67"/>
                    <a:pt x="213" y="72"/>
                  </a:cubicBezTo>
                  <a:cubicBezTo>
                    <a:pt x="210" y="76"/>
                    <a:pt x="200" y="75"/>
                    <a:pt x="201" y="80"/>
                  </a:cubicBezTo>
                  <a:cubicBezTo>
                    <a:pt x="202" y="90"/>
                    <a:pt x="217" y="104"/>
                    <a:pt x="217" y="104"/>
                  </a:cubicBezTo>
                  <a:cubicBezTo>
                    <a:pt x="187" y="124"/>
                    <a:pt x="179" y="167"/>
                    <a:pt x="169" y="200"/>
                  </a:cubicBezTo>
                  <a:cubicBezTo>
                    <a:pt x="165" y="213"/>
                    <a:pt x="141" y="228"/>
                    <a:pt x="141" y="228"/>
                  </a:cubicBezTo>
                  <a:cubicBezTo>
                    <a:pt x="138" y="232"/>
                    <a:pt x="138" y="238"/>
                    <a:pt x="133" y="240"/>
                  </a:cubicBezTo>
                  <a:cubicBezTo>
                    <a:pt x="123" y="243"/>
                    <a:pt x="78" y="218"/>
                    <a:pt x="69" y="212"/>
                  </a:cubicBezTo>
                  <a:cubicBezTo>
                    <a:pt x="61" y="200"/>
                    <a:pt x="53" y="168"/>
                    <a:pt x="41" y="160"/>
                  </a:cubicBezTo>
                  <a:cubicBezTo>
                    <a:pt x="34" y="156"/>
                    <a:pt x="17" y="152"/>
                    <a:pt x="17" y="152"/>
                  </a:cubicBezTo>
                  <a:cubicBezTo>
                    <a:pt x="4" y="133"/>
                    <a:pt x="0" y="122"/>
                    <a:pt x="21" y="108"/>
                  </a:cubicBezTo>
                  <a:cubicBezTo>
                    <a:pt x="24" y="104"/>
                    <a:pt x="29" y="101"/>
                    <a:pt x="29" y="96"/>
                  </a:cubicBezTo>
                  <a:cubicBezTo>
                    <a:pt x="29" y="88"/>
                    <a:pt x="21" y="72"/>
                    <a:pt x="21" y="72"/>
                  </a:cubicBezTo>
                  <a:cubicBezTo>
                    <a:pt x="28" y="51"/>
                    <a:pt x="28" y="39"/>
                    <a:pt x="49" y="32"/>
                  </a:cubicBezTo>
                  <a:cubicBezTo>
                    <a:pt x="57" y="9"/>
                    <a:pt x="70" y="18"/>
                    <a:pt x="89" y="2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ja-JP" altLang="en-US" b="1"/>
            </a:p>
          </p:txBody>
        </p:sp>
        <p:sp>
          <p:nvSpPr>
            <p:cNvPr id="13" name="Freeform 2825">
              <a:extLst>
                <a:ext uri="{FF2B5EF4-FFF2-40B4-BE49-F238E27FC236}">
                  <a16:creationId xmlns:a16="http://schemas.microsoft.com/office/drawing/2014/main" id="{6FBAA764-7551-C59C-290D-6BC483C5A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1680"/>
              <a:ext cx="351" cy="468"/>
            </a:xfrm>
            <a:custGeom>
              <a:avLst/>
              <a:gdLst>
                <a:gd name="T0" fmla="*/ 131 w 351"/>
                <a:gd name="T1" fmla="*/ 0 h 468"/>
                <a:gd name="T2" fmla="*/ 115 w 351"/>
                <a:gd name="T3" fmla="*/ 32 h 468"/>
                <a:gd name="T4" fmla="*/ 99 w 351"/>
                <a:gd name="T5" fmla="*/ 56 h 468"/>
                <a:gd name="T6" fmla="*/ 47 w 351"/>
                <a:gd name="T7" fmla="*/ 120 h 468"/>
                <a:gd name="T8" fmla="*/ 19 w 351"/>
                <a:gd name="T9" fmla="*/ 156 h 468"/>
                <a:gd name="T10" fmla="*/ 11 w 351"/>
                <a:gd name="T11" fmla="*/ 196 h 468"/>
                <a:gd name="T12" fmla="*/ 23 w 351"/>
                <a:gd name="T13" fmla="*/ 376 h 468"/>
                <a:gd name="T14" fmla="*/ 83 w 351"/>
                <a:gd name="T15" fmla="*/ 424 h 468"/>
                <a:gd name="T16" fmla="*/ 123 w 351"/>
                <a:gd name="T17" fmla="*/ 460 h 468"/>
                <a:gd name="T18" fmla="*/ 155 w 351"/>
                <a:gd name="T19" fmla="*/ 468 h 468"/>
                <a:gd name="T20" fmla="*/ 315 w 351"/>
                <a:gd name="T21" fmla="*/ 428 h 468"/>
                <a:gd name="T22" fmla="*/ 343 w 351"/>
                <a:gd name="T23" fmla="*/ 396 h 468"/>
                <a:gd name="T24" fmla="*/ 339 w 351"/>
                <a:gd name="T25" fmla="*/ 356 h 468"/>
                <a:gd name="T26" fmla="*/ 327 w 351"/>
                <a:gd name="T27" fmla="*/ 352 h 468"/>
                <a:gd name="T28" fmla="*/ 303 w 351"/>
                <a:gd name="T29" fmla="*/ 300 h 468"/>
                <a:gd name="T30" fmla="*/ 323 w 351"/>
                <a:gd name="T31" fmla="*/ 264 h 468"/>
                <a:gd name="T32" fmla="*/ 343 w 351"/>
                <a:gd name="T33" fmla="*/ 160 h 468"/>
                <a:gd name="T34" fmla="*/ 291 w 351"/>
                <a:gd name="T35" fmla="*/ 84 h 468"/>
                <a:gd name="T36" fmla="*/ 239 w 351"/>
                <a:gd name="T37" fmla="*/ 60 h 468"/>
                <a:gd name="T38" fmla="*/ 131 w 351"/>
                <a:gd name="T39" fmla="*/ 0 h 4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1"/>
                <a:gd name="T61" fmla="*/ 0 h 468"/>
                <a:gd name="T62" fmla="*/ 351 w 351"/>
                <a:gd name="T63" fmla="*/ 468 h 4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1" h="468">
                  <a:moveTo>
                    <a:pt x="131" y="0"/>
                  </a:moveTo>
                  <a:cubicBezTo>
                    <a:pt x="126" y="11"/>
                    <a:pt x="122" y="22"/>
                    <a:pt x="115" y="32"/>
                  </a:cubicBezTo>
                  <a:cubicBezTo>
                    <a:pt x="110" y="40"/>
                    <a:pt x="99" y="56"/>
                    <a:pt x="99" y="56"/>
                  </a:cubicBezTo>
                  <a:cubicBezTo>
                    <a:pt x="92" y="84"/>
                    <a:pt x="76" y="110"/>
                    <a:pt x="47" y="120"/>
                  </a:cubicBezTo>
                  <a:cubicBezTo>
                    <a:pt x="20" y="147"/>
                    <a:pt x="27" y="133"/>
                    <a:pt x="19" y="156"/>
                  </a:cubicBezTo>
                  <a:cubicBezTo>
                    <a:pt x="25" y="173"/>
                    <a:pt x="16" y="180"/>
                    <a:pt x="11" y="196"/>
                  </a:cubicBezTo>
                  <a:cubicBezTo>
                    <a:pt x="7" y="272"/>
                    <a:pt x="0" y="306"/>
                    <a:pt x="23" y="376"/>
                  </a:cubicBezTo>
                  <a:cubicBezTo>
                    <a:pt x="32" y="403"/>
                    <a:pt x="63" y="410"/>
                    <a:pt x="83" y="424"/>
                  </a:cubicBezTo>
                  <a:cubicBezTo>
                    <a:pt x="98" y="434"/>
                    <a:pt x="123" y="460"/>
                    <a:pt x="123" y="460"/>
                  </a:cubicBezTo>
                  <a:cubicBezTo>
                    <a:pt x="146" y="452"/>
                    <a:pt x="148" y="441"/>
                    <a:pt x="155" y="468"/>
                  </a:cubicBezTo>
                  <a:cubicBezTo>
                    <a:pt x="209" y="455"/>
                    <a:pt x="261" y="441"/>
                    <a:pt x="315" y="428"/>
                  </a:cubicBezTo>
                  <a:cubicBezTo>
                    <a:pt x="351" y="406"/>
                    <a:pt x="351" y="420"/>
                    <a:pt x="343" y="396"/>
                  </a:cubicBezTo>
                  <a:cubicBezTo>
                    <a:pt x="342" y="383"/>
                    <a:pt x="344" y="369"/>
                    <a:pt x="339" y="356"/>
                  </a:cubicBezTo>
                  <a:cubicBezTo>
                    <a:pt x="338" y="352"/>
                    <a:pt x="330" y="355"/>
                    <a:pt x="327" y="352"/>
                  </a:cubicBezTo>
                  <a:cubicBezTo>
                    <a:pt x="322" y="347"/>
                    <a:pt x="306" y="309"/>
                    <a:pt x="303" y="300"/>
                  </a:cubicBezTo>
                  <a:cubicBezTo>
                    <a:pt x="311" y="288"/>
                    <a:pt x="315" y="276"/>
                    <a:pt x="323" y="264"/>
                  </a:cubicBezTo>
                  <a:cubicBezTo>
                    <a:pt x="318" y="214"/>
                    <a:pt x="328" y="205"/>
                    <a:pt x="343" y="160"/>
                  </a:cubicBezTo>
                  <a:cubicBezTo>
                    <a:pt x="337" y="105"/>
                    <a:pt x="342" y="97"/>
                    <a:pt x="291" y="84"/>
                  </a:cubicBezTo>
                  <a:cubicBezTo>
                    <a:pt x="285" y="80"/>
                    <a:pt x="247" y="60"/>
                    <a:pt x="239" y="60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ja-JP" altLang="en-US" b="1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5C8DC5F-172F-DF90-979D-34BE74D20928}"/>
              </a:ext>
            </a:extLst>
          </p:cNvPr>
          <p:cNvSpPr txBox="1"/>
          <p:nvPr/>
        </p:nvSpPr>
        <p:spPr>
          <a:xfrm>
            <a:off x="7019843" y="555984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内部犯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D445D8-719E-6931-1015-FD0BD87A1445}"/>
              </a:ext>
            </a:extLst>
          </p:cNvPr>
          <p:cNvSpPr txBox="1"/>
          <p:nvPr/>
        </p:nvSpPr>
        <p:spPr>
          <a:xfrm>
            <a:off x="2282612" y="598701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ユーザ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72E5F6-CB3F-C644-BDA5-EBDF7216567F}"/>
              </a:ext>
            </a:extLst>
          </p:cNvPr>
          <p:cNvSpPr/>
          <p:nvPr/>
        </p:nvSpPr>
        <p:spPr>
          <a:xfrm>
            <a:off x="5171936" y="4767517"/>
            <a:ext cx="1291719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機密情報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F74AB1-A034-6173-9ABC-492D4690EFE0}"/>
              </a:ext>
            </a:extLst>
          </p:cNvPr>
          <p:cNvSpPr/>
          <p:nvPr/>
        </p:nvSpPr>
        <p:spPr>
          <a:xfrm>
            <a:off x="4828917" y="5609790"/>
            <a:ext cx="1951892" cy="407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ハイパーバイザ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45C3C-49CA-6C97-7DDB-0D5FC1C3F8A7}"/>
              </a:ext>
            </a:extLst>
          </p:cNvPr>
          <p:cNvSpPr txBox="1"/>
          <p:nvPr/>
        </p:nvSpPr>
        <p:spPr>
          <a:xfrm>
            <a:off x="7902669" y="606087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パブリッククラウド</a:t>
            </a:r>
          </a:p>
        </p:txBody>
      </p:sp>
    </p:spTree>
    <p:extLst>
      <p:ext uri="{BB962C8B-B14F-4D97-AF65-F5344CB8AC3E}">
        <p14:creationId xmlns:p14="http://schemas.microsoft.com/office/powerpoint/2010/main" val="6791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74EFAE-EF27-134E-6D87-950A0E80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AMD SEV</a:t>
            </a:r>
            <a:r>
              <a:rPr lang="ja-JP" altLang="en-US" dirty="0"/>
              <a:t>による</a:t>
            </a:r>
            <a:r>
              <a:rPr lang="en-US" altLang="ja-JP" dirty="0"/>
              <a:t>VM</a:t>
            </a:r>
            <a:r>
              <a:rPr lang="ja-JP" altLang="en-US" dirty="0"/>
              <a:t>の保護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010677-D632-8F7A-9F1D-2BED52549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最近のクラウドは</a:t>
            </a:r>
            <a:r>
              <a:rPr lang="en-US" altLang="ja-JP" dirty="0"/>
              <a:t>Confidential VM</a:t>
            </a:r>
            <a:r>
              <a:rPr lang="ja-JP" altLang="en-US"/>
              <a:t>を提供</a:t>
            </a:r>
            <a:endParaRPr lang="en-US" altLang="ja-JP" dirty="0"/>
          </a:p>
          <a:p>
            <a:pPr lvl="1"/>
            <a:r>
              <a:rPr lang="en-US" altLang="ja-JP" dirty="0"/>
              <a:t>AMD</a:t>
            </a:r>
            <a:r>
              <a:rPr lang="ja-JP" altLang="en-US"/>
              <a:t>のプロセッサが提供する</a:t>
            </a:r>
            <a:r>
              <a:rPr lang="en-US" altLang="ja-JP" dirty="0"/>
              <a:t>SEV</a:t>
            </a:r>
            <a:r>
              <a:rPr lang="ja-JP" altLang="en-US"/>
              <a:t>などを用いて保護された</a:t>
            </a:r>
            <a:r>
              <a:rPr lang="en-US" altLang="ja-JP" dirty="0"/>
              <a:t>VM</a:t>
            </a:r>
          </a:p>
          <a:p>
            <a:pPr lvl="1"/>
            <a:r>
              <a:rPr lang="en-US" altLang="ja-JP" dirty="0"/>
              <a:t>VM</a:t>
            </a:r>
            <a:r>
              <a:rPr lang="ja-JP" altLang="en-US" dirty="0"/>
              <a:t>のメモリを別々の鍵で透過的</a:t>
            </a:r>
            <a:r>
              <a:rPr lang="ja-JP" altLang="en-US"/>
              <a:t>に暗号化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 dirty="0"/>
              <a:t>内でデータが書き込まれる際に暗号化、読み込まれる際</a:t>
            </a:r>
            <a:r>
              <a:rPr lang="ja-JP" altLang="en-US"/>
              <a:t>に復号</a:t>
            </a:r>
            <a:endParaRPr lang="en-US" altLang="ja-JP" dirty="0"/>
          </a:p>
          <a:p>
            <a:r>
              <a:rPr lang="ja-JP" altLang="en-US"/>
              <a:t>内部犯でさえ</a:t>
            </a:r>
            <a:r>
              <a:rPr lang="en-US" altLang="ja-JP" dirty="0"/>
              <a:t>VM</a:t>
            </a:r>
            <a:r>
              <a:rPr lang="ja-JP" altLang="en-US" dirty="0"/>
              <a:t>のメモリを盗聴すること</a:t>
            </a:r>
            <a:r>
              <a:rPr lang="ja-JP" altLang="en-US"/>
              <a:t>はできない</a:t>
            </a:r>
            <a:endParaRPr lang="en-US" altLang="ja-JP" dirty="0"/>
          </a:p>
          <a:p>
            <a:pPr lvl="1"/>
            <a:r>
              <a:rPr lang="en-US" altLang="ja-JP" dirty="0"/>
              <a:t>AMD</a:t>
            </a:r>
            <a:r>
              <a:rPr lang="ja-JP" altLang="en-US"/>
              <a:t>セキュアプロセッサ</a:t>
            </a:r>
            <a:r>
              <a:rPr lang="en-US" altLang="ja-JP" dirty="0"/>
              <a:t> (AMD-SP) </a:t>
            </a:r>
            <a:r>
              <a:rPr lang="ja-JP" altLang="en-US" dirty="0"/>
              <a:t>内にある暗号鍵</a:t>
            </a:r>
            <a:r>
              <a:rPr lang="ja-JP" altLang="en-US"/>
              <a:t>は取り出せない</a:t>
            </a:r>
            <a:endParaRPr lang="en-US" altLang="ja-JP" dirty="0"/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06FACE41-1D87-33C9-D149-E799F4DF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24F7D-7D9A-497D-80D9-9140E6A739AD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56B9D23D-1DE1-1304-11C0-95BA1B802F77}"/>
              </a:ext>
            </a:extLst>
          </p:cNvPr>
          <p:cNvCxnSpPr>
            <a:cxnSpLocks/>
            <a:stCxn id="22" idx="3"/>
            <a:endCxn id="35" idx="1"/>
          </p:cNvCxnSpPr>
          <p:nvPr/>
        </p:nvCxnSpPr>
        <p:spPr>
          <a:xfrm flipV="1">
            <a:off x="4494919" y="5545662"/>
            <a:ext cx="793166" cy="52450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FE46A00-6828-9DC6-04DD-DAB1530EB111}"/>
              </a:ext>
            </a:extLst>
          </p:cNvPr>
          <p:cNvSpPr/>
          <p:nvPr/>
        </p:nvSpPr>
        <p:spPr>
          <a:xfrm>
            <a:off x="897705" y="5879155"/>
            <a:ext cx="3597214" cy="382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ハイパーバイザ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ED9271B-C2D3-4832-E1D1-E18E4C8769A4}"/>
              </a:ext>
            </a:extLst>
          </p:cNvPr>
          <p:cNvSpPr/>
          <p:nvPr/>
        </p:nvSpPr>
        <p:spPr>
          <a:xfrm>
            <a:off x="897705" y="4502696"/>
            <a:ext cx="1120171" cy="1197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en-US" altLang="ja-JP" dirty="0"/>
              <a:t>VM</a:t>
            </a:r>
            <a:endParaRPr kumimoji="1" lang="ja-JP" altLang="en-US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718C102-4173-EEBA-5042-85C1671D55C0}"/>
              </a:ext>
            </a:extLst>
          </p:cNvPr>
          <p:cNvSpPr/>
          <p:nvPr/>
        </p:nvSpPr>
        <p:spPr>
          <a:xfrm>
            <a:off x="7505377" y="4991481"/>
            <a:ext cx="3597214" cy="8529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</a:rPr>
              <a:t>メモリーコントローラ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56BC641-A45B-792E-CC74-64B19D147762}"/>
              </a:ext>
            </a:extLst>
          </p:cNvPr>
          <p:cNvSpPr/>
          <p:nvPr/>
        </p:nvSpPr>
        <p:spPr>
          <a:xfrm>
            <a:off x="2136227" y="4502696"/>
            <a:ext cx="1120171" cy="1197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en-US" altLang="ja-JP" dirty="0"/>
              <a:t>VM</a:t>
            </a:r>
            <a:endParaRPr kumimoji="1" lang="ja-JP" altLang="en-US" dirty="0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A56B170-4447-83AA-B201-33D523D94E0F}"/>
              </a:ext>
            </a:extLst>
          </p:cNvPr>
          <p:cNvSpPr/>
          <p:nvPr/>
        </p:nvSpPr>
        <p:spPr>
          <a:xfrm>
            <a:off x="3374749" y="4502696"/>
            <a:ext cx="1120171" cy="1197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en-US" altLang="ja-JP" dirty="0"/>
              <a:t>VM</a:t>
            </a:r>
            <a:endParaRPr kumimoji="1" lang="ja-JP" altLang="en-US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84AF063-AD00-B043-C031-2DFEF4E0D84F}"/>
              </a:ext>
            </a:extLst>
          </p:cNvPr>
          <p:cNvSpPr/>
          <p:nvPr/>
        </p:nvSpPr>
        <p:spPr>
          <a:xfrm>
            <a:off x="7505377" y="5979728"/>
            <a:ext cx="3594813" cy="3148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DRAM</a:t>
            </a:r>
            <a:endParaRPr kumimoji="1" lang="ja-JP" altLang="en-US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B17AFC5-AB15-7D33-FCDB-17BD4D0A91F1}"/>
              </a:ext>
            </a:extLst>
          </p:cNvPr>
          <p:cNvSpPr/>
          <p:nvPr/>
        </p:nvSpPr>
        <p:spPr>
          <a:xfrm>
            <a:off x="7615139" y="5488009"/>
            <a:ext cx="3394785" cy="281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AES-128/AES-256</a:t>
            </a:r>
            <a:endParaRPr kumimoji="1" lang="ja-JP" altLang="en-US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1905A5CC-FD95-635F-93BE-66A2755B5A14}"/>
              </a:ext>
            </a:extLst>
          </p:cNvPr>
          <p:cNvSpPr/>
          <p:nvPr/>
        </p:nvSpPr>
        <p:spPr>
          <a:xfrm>
            <a:off x="7615139" y="5186207"/>
            <a:ext cx="917742" cy="2550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暗号鍵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02976AD-6D7D-CB5E-C184-FED80EE7F7D4}"/>
              </a:ext>
            </a:extLst>
          </p:cNvPr>
          <p:cNvSpPr/>
          <p:nvPr/>
        </p:nvSpPr>
        <p:spPr>
          <a:xfrm>
            <a:off x="8853660" y="5186207"/>
            <a:ext cx="917742" cy="2550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暗号鍵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B9DCBA4-2E84-EA75-F877-8BA43560ED2A}"/>
              </a:ext>
            </a:extLst>
          </p:cNvPr>
          <p:cNvSpPr/>
          <p:nvPr/>
        </p:nvSpPr>
        <p:spPr>
          <a:xfrm>
            <a:off x="10092182" y="5186207"/>
            <a:ext cx="917742" cy="2550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暗号鍵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EA8888B-A331-09A8-C4C0-9036EBB92902}"/>
              </a:ext>
            </a:extLst>
          </p:cNvPr>
          <p:cNvSpPr/>
          <p:nvPr/>
        </p:nvSpPr>
        <p:spPr>
          <a:xfrm>
            <a:off x="5288085" y="5125189"/>
            <a:ext cx="1523524" cy="8409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AMD-SP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D0B710C-B304-B8C8-E1B0-498A32868ED6}"/>
              </a:ext>
            </a:extLst>
          </p:cNvPr>
          <p:cNvSpPr/>
          <p:nvPr/>
        </p:nvSpPr>
        <p:spPr>
          <a:xfrm>
            <a:off x="5409722" y="5545663"/>
            <a:ext cx="357870" cy="345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鍵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AAE344D-F26A-00D2-6418-1B265A34F99E}"/>
              </a:ext>
            </a:extLst>
          </p:cNvPr>
          <p:cNvSpPr/>
          <p:nvPr/>
        </p:nvSpPr>
        <p:spPr>
          <a:xfrm>
            <a:off x="5868041" y="5545663"/>
            <a:ext cx="355478" cy="345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鍵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E4E9531-B121-0D25-0591-741799C608FC}"/>
              </a:ext>
            </a:extLst>
          </p:cNvPr>
          <p:cNvSpPr/>
          <p:nvPr/>
        </p:nvSpPr>
        <p:spPr>
          <a:xfrm>
            <a:off x="6316116" y="5543241"/>
            <a:ext cx="355478" cy="345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鍵</a:t>
            </a:r>
          </a:p>
        </p:txBody>
      </p:sp>
      <p:cxnSp>
        <p:nvCxnSpPr>
          <p:cNvPr id="18" name="コネクタ: カギ線 17">
            <a:extLst>
              <a:ext uri="{FF2B5EF4-FFF2-40B4-BE49-F238E27FC236}">
                <a16:creationId xmlns:a16="http://schemas.microsoft.com/office/drawing/2014/main" id="{1E64E0AC-DC31-9C4C-9C93-54770AFB1D7B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6811609" y="5068615"/>
            <a:ext cx="3749236" cy="477047"/>
          </a:xfrm>
          <a:prstGeom prst="bentConnector3">
            <a:avLst>
              <a:gd name="adj1" fmla="val 882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2BC9729F-193A-B6FF-6E25-272AA280B51C}"/>
              </a:ext>
            </a:extLst>
          </p:cNvPr>
          <p:cNvCxnSpPr>
            <a:cxnSpLocks/>
          </p:cNvCxnSpPr>
          <p:nvPr/>
        </p:nvCxnSpPr>
        <p:spPr>
          <a:xfrm flipV="1">
            <a:off x="10552336" y="5055394"/>
            <a:ext cx="0" cy="12517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B7A73225-115A-E614-3539-B90BECD57F66}"/>
              </a:ext>
            </a:extLst>
          </p:cNvPr>
          <p:cNvCxnSpPr>
            <a:cxnSpLocks/>
          </p:cNvCxnSpPr>
          <p:nvPr/>
        </p:nvCxnSpPr>
        <p:spPr>
          <a:xfrm flipV="1">
            <a:off x="8073670" y="5068615"/>
            <a:ext cx="0" cy="11195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1EB93E47-D417-E210-4F39-9F02C60F7B3E}"/>
              </a:ext>
            </a:extLst>
          </p:cNvPr>
          <p:cNvCxnSpPr>
            <a:cxnSpLocks/>
          </p:cNvCxnSpPr>
          <p:nvPr/>
        </p:nvCxnSpPr>
        <p:spPr>
          <a:xfrm flipV="1">
            <a:off x="9290274" y="5064919"/>
            <a:ext cx="0" cy="115646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C2470FF-9801-47CD-A92D-E2B6A2BAEA70}"/>
              </a:ext>
            </a:extLst>
          </p:cNvPr>
          <p:cNvSpPr/>
          <p:nvPr/>
        </p:nvSpPr>
        <p:spPr>
          <a:xfrm>
            <a:off x="7502976" y="4990560"/>
            <a:ext cx="3597214" cy="852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endParaRPr kumimoji="1" lang="ja-JP" altLang="en-US" sz="1200" dirty="0">
              <a:ln w="12700">
                <a:solidFill>
                  <a:schemeClr val="bg1"/>
                </a:solidFill>
              </a:ln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70895D9-BE27-F1E0-6B3D-0CBC22F2A891}"/>
              </a:ext>
            </a:extLst>
          </p:cNvPr>
          <p:cNvSpPr/>
          <p:nvPr/>
        </p:nvSpPr>
        <p:spPr>
          <a:xfrm>
            <a:off x="7513924" y="4695246"/>
            <a:ext cx="3597214" cy="212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kumimoji="1" lang="ja-JP" altLang="en-US" dirty="0"/>
              <a:t>メモリコントローラ</a:t>
            </a:r>
          </a:p>
        </p:txBody>
      </p:sp>
    </p:spTree>
    <p:extLst>
      <p:ext uri="{BB962C8B-B14F-4D97-AF65-F5344CB8AC3E}">
        <p14:creationId xmlns:p14="http://schemas.microsoft.com/office/powerpoint/2010/main" val="69119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B19C8-E633-691F-17BC-4E3A8BA0A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SEVの2つの拡張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F48AD-EE89-6D01-2F02-8E1A584D2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SEV-ES</a:t>
            </a:r>
            <a:r>
              <a:rPr lang="ja-JP" altLang="en-US"/>
              <a:t>は</a:t>
            </a:r>
            <a:r>
              <a:rPr lang="en-US" altLang="ja-JP" dirty="0"/>
              <a:t>VM</a:t>
            </a:r>
            <a:r>
              <a:rPr lang="ja-JP" altLang="en-US"/>
              <a:t>の</a:t>
            </a:r>
            <a:r>
              <a:rPr lang="en-US" altLang="ja-JP" dirty="0"/>
              <a:t>CPU</a:t>
            </a:r>
            <a:r>
              <a:rPr lang="ja-JP" altLang="en-US"/>
              <a:t>レジスタの状態も暗号化</a:t>
            </a:r>
            <a:endParaRPr lang="en-US" altLang="ja-JP" dirty="0"/>
          </a:p>
          <a:p>
            <a:pPr lvl="1"/>
            <a:r>
              <a:rPr lang="en-JP" altLang="ja-JP" dirty="0"/>
              <a:t>VM</a:t>
            </a:r>
            <a:r>
              <a:rPr lang="ja-JP" altLang="en-JP"/>
              <a:t>から</a:t>
            </a:r>
            <a:r>
              <a:rPr lang="ja-JP" altLang="en-US"/>
              <a:t>ハイパーバイザに制御が移る時にレジスタを暗号化して退避</a:t>
            </a:r>
            <a:endParaRPr lang="en-US" altLang="ja-JP" dirty="0"/>
          </a:p>
          <a:p>
            <a:pPr lvl="1"/>
            <a:r>
              <a:rPr lang="ja-JP" altLang="en-US"/>
              <a:t>レジスタからの情報漏洩や書き換えによる任意コード実行を防ぐ</a:t>
            </a:r>
            <a:endParaRPr lang="en-US" altLang="ja-JP" dirty="0"/>
          </a:p>
          <a:p>
            <a:r>
              <a:rPr lang="en-US" altLang="ja-JP" dirty="0"/>
              <a:t>SEV-SNP</a:t>
            </a:r>
            <a:r>
              <a:rPr lang="ja-JP" altLang="en-US"/>
              <a:t>は</a:t>
            </a:r>
            <a:r>
              <a:rPr lang="en-US" altLang="ja-JP" dirty="0"/>
              <a:t>VM</a:t>
            </a:r>
            <a:r>
              <a:rPr lang="ja-JP" altLang="en-US"/>
              <a:t>のメモリの整合性も保護</a:t>
            </a:r>
            <a:endParaRPr lang="en-US" altLang="ja-JP" dirty="0"/>
          </a:p>
          <a:p>
            <a:pPr lvl="1"/>
            <a:r>
              <a:rPr lang="ja-JP" altLang="en-US"/>
              <a:t>リバースマップテーブル</a:t>
            </a:r>
            <a:r>
              <a:rPr lang="en-US" altLang="ja-JP" dirty="0"/>
              <a:t> (RMP) </a:t>
            </a:r>
            <a:r>
              <a:rPr lang="ja-JP" altLang="en-US"/>
              <a:t>により</a:t>
            </a:r>
            <a:r>
              <a:rPr lang="en-US" altLang="ja-JP" dirty="0"/>
              <a:t>VM</a:t>
            </a:r>
            <a:r>
              <a:rPr lang="ja-JP" altLang="en-US"/>
              <a:t>へのメモリ割り当てを固定</a:t>
            </a:r>
            <a:endParaRPr lang="en-US" altLang="ja-JP" dirty="0"/>
          </a:p>
          <a:p>
            <a:pPr lvl="1"/>
            <a:r>
              <a:rPr lang="en-US" altLang="ja-JP" dirty="0"/>
              <a:t>VM</a:t>
            </a:r>
            <a:r>
              <a:rPr lang="ja-JP" altLang="en-US"/>
              <a:t>のメモリの一部を入れ替える攻撃を防ぐ</a:t>
            </a:r>
            <a:endParaRPr lang="en-US" altLang="ja-JP" dirty="0"/>
          </a:p>
          <a:p>
            <a:pPr lvl="1"/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2B332-1EA0-80C9-ED83-29820FA5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正方形/長方形 21">
            <a:extLst>
              <a:ext uri="{FF2B5EF4-FFF2-40B4-BE49-F238E27FC236}">
                <a16:creationId xmlns:a16="http://schemas.microsoft.com/office/drawing/2014/main" id="{32840C01-406A-0159-8A06-876CD4C7D83D}"/>
              </a:ext>
            </a:extLst>
          </p:cNvPr>
          <p:cNvSpPr/>
          <p:nvPr/>
        </p:nvSpPr>
        <p:spPr>
          <a:xfrm>
            <a:off x="5654903" y="5616238"/>
            <a:ext cx="3597214" cy="382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ハイパーバイザ</a:t>
            </a:r>
          </a:p>
        </p:txBody>
      </p:sp>
      <p:sp>
        <p:nvSpPr>
          <p:cNvPr id="6" name="正方形/長方形 22">
            <a:extLst>
              <a:ext uri="{FF2B5EF4-FFF2-40B4-BE49-F238E27FC236}">
                <a16:creationId xmlns:a16="http://schemas.microsoft.com/office/drawing/2014/main" id="{548CF786-D620-2C25-397B-A97B3240D7EE}"/>
              </a:ext>
            </a:extLst>
          </p:cNvPr>
          <p:cNvSpPr/>
          <p:nvPr/>
        </p:nvSpPr>
        <p:spPr>
          <a:xfrm>
            <a:off x="5654903" y="4274504"/>
            <a:ext cx="1120171" cy="1197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en-US" altLang="ja-JP" dirty="0"/>
              <a:t>VM</a:t>
            </a:r>
            <a:endParaRPr kumimoji="1" lang="ja-JP" altLang="en-US" dirty="0"/>
          </a:p>
        </p:txBody>
      </p:sp>
      <p:sp>
        <p:nvSpPr>
          <p:cNvPr id="7" name="正方形/長方形 25">
            <a:extLst>
              <a:ext uri="{FF2B5EF4-FFF2-40B4-BE49-F238E27FC236}">
                <a16:creationId xmlns:a16="http://schemas.microsoft.com/office/drawing/2014/main" id="{BDBE44C3-2DB4-ACD5-F42F-8320020DE67A}"/>
              </a:ext>
            </a:extLst>
          </p:cNvPr>
          <p:cNvSpPr/>
          <p:nvPr/>
        </p:nvSpPr>
        <p:spPr>
          <a:xfrm>
            <a:off x="6893425" y="4274504"/>
            <a:ext cx="1120171" cy="1197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en-US" altLang="ja-JP" dirty="0"/>
              <a:t>VM</a:t>
            </a:r>
            <a:endParaRPr kumimoji="1" lang="ja-JP" altLang="en-US" dirty="0"/>
          </a:p>
        </p:txBody>
      </p:sp>
      <p:sp>
        <p:nvSpPr>
          <p:cNvPr id="8" name="正方形/長方形 27">
            <a:extLst>
              <a:ext uri="{FF2B5EF4-FFF2-40B4-BE49-F238E27FC236}">
                <a16:creationId xmlns:a16="http://schemas.microsoft.com/office/drawing/2014/main" id="{A27D78A2-C701-0857-88DC-BA3F85D47A3C}"/>
              </a:ext>
            </a:extLst>
          </p:cNvPr>
          <p:cNvSpPr/>
          <p:nvPr/>
        </p:nvSpPr>
        <p:spPr>
          <a:xfrm>
            <a:off x="8131947" y="4274504"/>
            <a:ext cx="1120171" cy="1197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en-US" altLang="ja-JP" dirty="0"/>
              <a:t>VM</a:t>
            </a:r>
            <a:endParaRPr kumimoji="1" lang="ja-JP" altLang="en-US" dirty="0"/>
          </a:p>
        </p:txBody>
      </p:sp>
      <p:sp>
        <p:nvSpPr>
          <p:cNvPr id="9" name="正方形/長方形 27">
            <a:extLst>
              <a:ext uri="{FF2B5EF4-FFF2-40B4-BE49-F238E27FC236}">
                <a16:creationId xmlns:a16="http://schemas.microsoft.com/office/drawing/2014/main" id="{44F6209C-BA54-5BE2-250F-8EB40421C10D}"/>
              </a:ext>
            </a:extLst>
          </p:cNvPr>
          <p:cNvSpPr/>
          <p:nvPr/>
        </p:nvSpPr>
        <p:spPr>
          <a:xfrm>
            <a:off x="9630943" y="5607966"/>
            <a:ext cx="760391" cy="4680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en-US" altLang="ja-JP" dirty="0"/>
              <a:t>RMP</a:t>
            </a:r>
            <a:endParaRPr kumimoji="1" lang="ja-JP" altLang="en-US" dirty="0"/>
          </a:p>
        </p:txBody>
      </p:sp>
      <p:sp>
        <p:nvSpPr>
          <p:cNvPr id="10" name="正方形/長方形 27">
            <a:extLst>
              <a:ext uri="{FF2B5EF4-FFF2-40B4-BE49-F238E27FC236}">
                <a16:creationId xmlns:a16="http://schemas.microsoft.com/office/drawing/2014/main" id="{EBD14481-24D0-467C-97F0-71724D740088}"/>
              </a:ext>
            </a:extLst>
          </p:cNvPr>
          <p:cNvSpPr/>
          <p:nvPr/>
        </p:nvSpPr>
        <p:spPr>
          <a:xfrm>
            <a:off x="4166889" y="5471576"/>
            <a:ext cx="1257944" cy="604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ja-JP" altLang="en-US"/>
              <a:t>レジスタ</a:t>
            </a:r>
            <a:endParaRPr kumimoji="1" lang="en-US" altLang="ja-JP" dirty="0"/>
          </a:p>
          <a:p>
            <a:pPr algn="ctr"/>
            <a:r>
              <a:rPr kumimoji="1" lang="ja-JP" altLang="en-US"/>
              <a:t>退避領域</a:t>
            </a:r>
            <a:endParaRPr kumimoji="1" lang="ja-JP" altLang="en-US" dirty="0"/>
          </a:p>
        </p:txBody>
      </p:sp>
      <p:sp>
        <p:nvSpPr>
          <p:cNvPr id="11" name="正方形/長方形 27">
            <a:extLst>
              <a:ext uri="{FF2B5EF4-FFF2-40B4-BE49-F238E27FC236}">
                <a16:creationId xmlns:a16="http://schemas.microsoft.com/office/drawing/2014/main" id="{4BDDDC4B-7464-DCAB-6CFA-F9B61FA79B5F}"/>
              </a:ext>
            </a:extLst>
          </p:cNvPr>
          <p:cNvSpPr/>
          <p:nvPr/>
        </p:nvSpPr>
        <p:spPr>
          <a:xfrm>
            <a:off x="2790594" y="5471576"/>
            <a:ext cx="1257944" cy="6044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ja-JP" altLang="en-US"/>
              <a:t>レジスタ</a:t>
            </a:r>
            <a:endParaRPr kumimoji="1" lang="en-US" altLang="ja-JP" dirty="0"/>
          </a:p>
          <a:p>
            <a:pPr algn="ctr"/>
            <a:r>
              <a:rPr kumimoji="1" lang="ja-JP" altLang="en-US"/>
              <a:t>退避領域</a:t>
            </a:r>
            <a:endParaRPr kumimoji="1" lang="ja-JP" altLang="en-US" dirty="0"/>
          </a:p>
        </p:txBody>
      </p:sp>
      <p:sp>
        <p:nvSpPr>
          <p:cNvPr id="12" name="正方形/長方形 27">
            <a:extLst>
              <a:ext uri="{FF2B5EF4-FFF2-40B4-BE49-F238E27FC236}">
                <a16:creationId xmlns:a16="http://schemas.microsoft.com/office/drawing/2014/main" id="{0D984525-F4EE-3B1D-6A6C-DC7040451F47}"/>
              </a:ext>
            </a:extLst>
          </p:cNvPr>
          <p:cNvSpPr/>
          <p:nvPr/>
        </p:nvSpPr>
        <p:spPr>
          <a:xfrm>
            <a:off x="1414299" y="5471576"/>
            <a:ext cx="1257944" cy="6044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ja-JP" altLang="en-US"/>
              <a:t>レジスタ</a:t>
            </a:r>
            <a:endParaRPr kumimoji="1" lang="en-US" altLang="ja-JP" dirty="0"/>
          </a:p>
          <a:p>
            <a:pPr algn="ctr"/>
            <a:r>
              <a:rPr kumimoji="1" lang="ja-JP" altLang="en-US"/>
              <a:t>退避領域</a:t>
            </a:r>
            <a:endParaRPr kumimoji="1" lang="ja-JP" altLang="en-US" dirty="0"/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BF9C94C2-40D1-052C-7406-341B78BA4D9A}"/>
              </a:ext>
            </a:extLst>
          </p:cNvPr>
          <p:cNvCxnSpPr>
            <a:stCxn id="6" idx="1"/>
            <a:endCxn id="12" idx="0"/>
          </p:cNvCxnSpPr>
          <p:nvPr/>
        </p:nvCxnSpPr>
        <p:spPr>
          <a:xfrm rot="10800000" flipV="1">
            <a:off x="2043271" y="4873040"/>
            <a:ext cx="3611632" cy="598536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A722D28-CD98-72B5-BA82-818741C67204}"/>
              </a:ext>
            </a:extLst>
          </p:cNvPr>
          <p:cNvSpPr txBox="1"/>
          <p:nvPr/>
        </p:nvSpPr>
        <p:spPr>
          <a:xfrm>
            <a:off x="3361273" y="450370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暗号化</a:t>
            </a:r>
          </a:p>
        </p:txBody>
      </p:sp>
      <p:sp>
        <p:nvSpPr>
          <p:cNvPr id="16" name="正方形/長方形 21">
            <a:extLst>
              <a:ext uri="{FF2B5EF4-FFF2-40B4-BE49-F238E27FC236}">
                <a16:creationId xmlns:a16="http://schemas.microsoft.com/office/drawing/2014/main" id="{AE935E71-2B4A-E0E5-8943-109A2B87CDBB}"/>
              </a:ext>
            </a:extLst>
          </p:cNvPr>
          <p:cNvSpPr/>
          <p:nvPr/>
        </p:nvSpPr>
        <p:spPr>
          <a:xfrm>
            <a:off x="5654903" y="6142928"/>
            <a:ext cx="3597214" cy="3820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メモリ</a:t>
            </a:r>
            <a:endParaRPr kumimoji="1" lang="ja-JP" altLang="en-US" dirty="0"/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44E8D5C4-9D28-8D28-51E1-62F1C3F49ED0}"/>
              </a:ext>
            </a:extLst>
          </p:cNvPr>
          <p:cNvCxnSpPr>
            <a:stCxn id="8" idx="3"/>
            <a:endCxn id="9" idx="0"/>
          </p:cNvCxnSpPr>
          <p:nvPr/>
        </p:nvCxnSpPr>
        <p:spPr>
          <a:xfrm>
            <a:off x="9252118" y="4873040"/>
            <a:ext cx="759021" cy="734926"/>
          </a:xfrm>
          <a:prstGeom prst="bentConnector2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E6E40A21-2D3D-576B-80EE-CC2E3702AB41}"/>
              </a:ext>
            </a:extLst>
          </p:cNvPr>
          <p:cNvCxnSpPr>
            <a:stCxn id="9" idx="2"/>
            <a:endCxn id="16" idx="3"/>
          </p:cNvCxnSpPr>
          <p:nvPr/>
        </p:nvCxnSpPr>
        <p:spPr>
          <a:xfrm rot="5400000">
            <a:off x="9502651" y="5825454"/>
            <a:ext cx="257955" cy="759022"/>
          </a:xfrm>
          <a:prstGeom prst="bentConnector2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74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2F2C4-D492-AD60-67D9-6690725F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ネストした仮想化における</a:t>
            </a:r>
            <a:r>
              <a:rPr lang="en-US" altLang="ja-JP" dirty="0"/>
              <a:t>SEV</a:t>
            </a:r>
            <a:r>
              <a:rPr lang="ja-JP" altLang="en-US"/>
              <a:t>の利用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6AF819-B276-50B7-EC37-16FD6872B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ネスト</a:t>
            </a:r>
            <a:r>
              <a:rPr kumimoji="1" lang="ja-JP" altLang="en-US" dirty="0"/>
              <a:t>した仮想化</a:t>
            </a:r>
            <a:r>
              <a:rPr kumimoji="1" lang="ja-JP" altLang="en-US"/>
              <a:t>を用いることにより</a:t>
            </a:r>
            <a:r>
              <a:rPr kumimoji="1" lang="en-US" altLang="ja-JP" dirty="0"/>
              <a:t>VM</a:t>
            </a:r>
            <a:r>
              <a:rPr lang="ja-JP" altLang="en-US"/>
              <a:t>内</a:t>
            </a:r>
            <a:r>
              <a:rPr kumimoji="1" lang="ja-JP" altLang="en-US"/>
              <a:t>で</a:t>
            </a:r>
            <a:r>
              <a:rPr kumimoji="1" lang="en-US" altLang="ja-JP" dirty="0"/>
              <a:t>VM</a:t>
            </a:r>
            <a:r>
              <a:rPr lang="ja-JP" altLang="en-US"/>
              <a:t>が動作</a:t>
            </a:r>
            <a:r>
              <a:rPr kumimoji="1" lang="ja-JP" altLang="en-US"/>
              <a:t>可能</a:t>
            </a:r>
            <a:endParaRPr kumimoji="1" lang="en-US" altLang="ja-JP" dirty="0"/>
          </a:p>
          <a:p>
            <a:pPr lvl="1"/>
            <a:r>
              <a:rPr lang="ja-JP" altLang="en-US"/>
              <a:t>例：クラウド上で仮想クラウドを提供するのに利用</a:t>
            </a:r>
            <a:r>
              <a:rPr lang="en-US" altLang="ja-JP" dirty="0"/>
              <a:t> </a:t>
            </a:r>
            <a:r>
              <a:rPr kumimoji="1" lang="en-US" altLang="ja-JP" sz="1800" dirty="0"/>
              <a:t>[Williams+, EuroSys'12]</a:t>
            </a:r>
            <a:endParaRPr kumimoji="1" lang="en-US" altLang="ja-JP" dirty="0"/>
          </a:p>
          <a:p>
            <a:pPr lvl="1"/>
            <a:r>
              <a:rPr lang="en-US" altLang="ja-JP" dirty="0"/>
              <a:t>L0</a:t>
            </a:r>
            <a:r>
              <a:rPr lang="ja-JP" altLang="en-US"/>
              <a:t>ハイパーバイザ</a:t>
            </a:r>
            <a:r>
              <a:rPr lang="ja-JP" altLang="en-US" dirty="0"/>
              <a:t>の</a:t>
            </a:r>
            <a:r>
              <a:rPr lang="ja-JP" altLang="en-US"/>
              <a:t>上で</a:t>
            </a:r>
            <a:r>
              <a:rPr lang="en-US" altLang="ja-JP" dirty="0"/>
              <a:t>L1 VM</a:t>
            </a:r>
            <a:r>
              <a:rPr lang="ja-JP" altLang="en-US"/>
              <a:t>が動作</a:t>
            </a:r>
            <a:r>
              <a:rPr lang="en-US" altLang="ja-JP" dirty="0"/>
              <a:t> (</a:t>
            </a:r>
            <a:r>
              <a:rPr lang="ja-JP" altLang="en-US"/>
              <a:t>従来</a:t>
            </a:r>
            <a:r>
              <a:rPr lang="en-US" altLang="ja-JP" dirty="0"/>
              <a:t>)</a:t>
            </a:r>
          </a:p>
          <a:p>
            <a:pPr lvl="1"/>
            <a:r>
              <a:rPr kumimoji="1" lang="en-JP" altLang="ja-JP"/>
              <a:t>L1</a:t>
            </a:r>
            <a:r>
              <a:rPr kumimoji="1" lang="ja-JP" altLang="en-US"/>
              <a:t> </a:t>
            </a:r>
            <a:r>
              <a:rPr kumimoji="1" lang="en-US" altLang="ja-JP" dirty="0"/>
              <a:t>VM</a:t>
            </a:r>
            <a:r>
              <a:rPr kumimoji="1" lang="ja-JP" altLang="en-US"/>
              <a:t>内</a:t>
            </a:r>
            <a:r>
              <a:rPr kumimoji="1" lang="ja-JP" altLang="en-US" dirty="0"/>
              <a:t>で</a:t>
            </a:r>
            <a:r>
              <a:rPr kumimoji="1" lang="en-US" altLang="ja-JP" dirty="0"/>
              <a:t>L1</a:t>
            </a:r>
            <a:r>
              <a:rPr kumimoji="1" lang="ja-JP" altLang="en-US"/>
              <a:t>ハイパーバイザが動作し、その</a:t>
            </a:r>
            <a:r>
              <a:rPr kumimoji="1" lang="ja-JP" altLang="en-US" dirty="0"/>
              <a:t>上で</a:t>
            </a:r>
            <a:r>
              <a:rPr kumimoji="1" lang="en-US" altLang="ja-JP" dirty="0"/>
              <a:t>L2 VM</a:t>
            </a:r>
            <a:r>
              <a:rPr kumimoji="1" lang="ja-JP" altLang="en-US"/>
              <a:t>が動作</a:t>
            </a:r>
            <a:endParaRPr kumimoji="1" lang="en-US" altLang="ja-JP" dirty="0"/>
          </a:p>
          <a:p>
            <a:r>
              <a:rPr lang="ja-JP" altLang="en-US"/>
              <a:t>ネストした仮想化における</a:t>
            </a:r>
            <a:r>
              <a:rPr lang="en-US" altLang="ja-JP" dirty="0"/>
              <a:t>SEV</a:t>
            </a:r>
            <a:r>
              <a:rPr lang="ja-JP" altLang="en-US"/>
              <a:t>の利用はまだ限定的</a:t>
            </a:r>
            <a:endParaRPr lang="en-US" altLang="ja-JP" dirty="0"/>
          </a:p>
          <a:p>
            <a:pPr lvl="1"/>
            <a:r>
              <a:rPr lang="en-US" altLang="ja-JP" dirty="0"/>
              <a:t>L1 VM</a:t>
            </a:r>
            <a:r>
              <a:rPr lang="ja-JP" altLang="en-US"/>
              <a:t>が暗号化されない、</a:t>
            </a:r>
            <a:r>
              <a:rPr lang="en-US" altLang="ja-JP" dirty="0"/>
              <a:t>L2 VM</a:t>
            </a:r>
            <a:r>
              <a:rPr lang="ja-JP" altLang="en-US"/>
              <a:t>が</a:t>
            </a:r>
            <a:r>
              <a:rPr lang="en-US" altLang="ja-JP" dirty="0"/>
              <a:t>1</a:t>
            </a:r>
            <a:r>
              <a:rPr lang="ja-JP" altLang="en-US"/>
              <a:t>つに限定、</a:t>
            </a:r>
            <a:r>
              <a:rPr lang="en-US" altLang="ja-JP" dirty="0"/>
              <a:t>SEV-SNP</a:t>
            </a:r>
            <a:r>
              <a:rPr lang="ja-JP" altLang="en-US"/>
              <a:t>のみ、など</a:t>
            </a:r>
            <a:endParaRPr lang="en-US" altLang="ja-JP" dirty="0"/>
          </a:p>
        </p:txBody>
      </p:sp>
      <p:sp>
        <p:nvSpPr>
          <p:cNvPr id="5" name="正方形/長方形 3">
            <a:extLst>
              <a:ext uri="{FF2B5EF4-FFF2-40B4-BE49-F238E27FC236}">
                <a16:creationId xmlns:a16="http://schemas.microsoft.com/office/drawing/2014/main" id="{4C9FA7BC-EB48-F0EE-1AA3-1896FCEF85AC}"/>
              </a:ext>
            </a:extLst>
          </p:cNvPr>
          <p:cNvSpPr/>
          <p:nvPr/>
        </p:nvSpPr>
        <p:spPr>
          <a:xfrm>
            <a:off x="6064099" y="6133680"/>
            <a:ext cx="4277092" cy="4278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L0</a:t>
            </a:r>
            <a:r>
              <a:rPr lang="ja-JP" altLang="en-US" dirty="0"/>
              <a:t>ハイパーバイザ</a:t>
            </a:r>
          </a:p>
        </p:txBody>
      </p:sp>
      <p:sp>
        <p:nvSpPr>
          <p:cNvPr id="6" name="正方形/長方形 4">
            <a:extLst>
              <a:ext uri="{FF2B5EF4-FFF2-40B4-BE49-F238E27FC236}">
                <a16:creationId xmlns:a16="http://schemas.microsoft.com/office/drawing/2014/main" id="{BDACE020-46C2-1784-FFAE-0A24EB68924E}"/>
              </a:ext>
            </a:extLst>
          </p:cNvPr>
          <p:cNvSpPr/>
          <p:nvPr/>
        </p:nvSpPr>
        <p:spPr>
          <a:xfrm>
            <a:off x="6064098" y="4247909"/>
            <a:ext cx="4277093" cy="1640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endParaRPr lang="ja-JP" altLang="en-US" dirty="0"/>
          </a:p>
        </p:txBody>
      </p:sp>
      <p:sp>
        <p:nvSpPr>
          <p:cNvPr id="7" name="正方形/長方形 5">
            <a:extLst>
              <a:ext uri="{FF2B5EF4-FFF2-40B4-BE49-F238E27FC236}">
                <a16:creationId xmlns:a16="http://schemas.microsoft.com/office/drawing/2014/main" id="{1EE5F1FE-ED5B-449A-A746-0D90E4FEFF2D}"/>
              </a:ext>
            </a:extLst>
          </p:cNvPr>
          <p:cNvSpPr/>
          <p:nvPr/>
        </p:nvSpPr>
        <p:spPr>
          <a:xfrm>
            <a:off x="7301107" y="4411103"/>
            <a:ext cx="2743201" cy="6807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endParaRPr lang="ja-JP" altLang="en-US" dirty="0"/>
          </a:p>
        </p:txBody>
      </p:sp>
      <p:sp>
        <p:nvSpPr>
          <p:cNvPr id="8" name="正方形/長方形 10">
            <a:extLst>
              <a:ext uri="{FF2B5EF4-FFF2-40B4-BE49-F238E27FC236}">
                <a16:creationId xmlns:a16="http://schemas.microsoft.com/office/drawing/2014/main" id="{6D256072-C1F3-BD5B-B954-413AF43C4388}"/>
              </a:ext>
            </a:extLst>
          </p:cNvPr>
          <p:cNvSpPr/>
          <p:nvPr/>
        </p:nvSpPr>
        <p:spPr>
          <a:xfrm>
            <a:off x="7301107" y="5334543"/>
            <a:ext cx="2743200" cy="4278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L1</a:t>
            </a:r>
            <a:r>
              <a:rPr kumimoji="1" lang="ja-JP" altLang="en-US" dirty="0">
                <a:solidFill>
                  <a:schemeClr val="tx1"/>
                </a:solidFill>
              </a:rPr>
              <a:t>ハイパーバイザ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D7D5E797-1957-41EF-F64B-C445AF98CD23}"/>
              </a:ext>
            </a:extLst>
          </p:cNvPr>
          <p:cNvSpPr txBox="1"/>
          <p:nvPr/>
        </p:nvSpPr>
        <p:spPr>
          <a:xfrm>
            <a:off x="5263598" y="6166781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L0</a:t>
            </a:r>
            <a:endParaRPr lang="en-JP" dirty="0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7A54BCA-C1A8-8B71-8A0A-D953F3D22715}"/>
              </a:ext>
            </a:extLst>
          </p:cNvPr>
          <p:cNvSpPr txBox="1"/>
          <p:nvPr/>
        </p:nvSpPr>
        <p:spPr>
          <a:xfrm>
            <a:off x="5263598" y="5407121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</a:t>
            </a:r>
            <a:endParaRPr lang="en-JP" dirty="0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449765E7-5D76-051B-A206-6966804F080A}"/>
              </a:ext>
            </a:extLst>
          </p:cNvPr>
          <p:cNvSpPr txBox="1"/>
          <p:nvPr/>
        </p:nvSpPr>
        <p:spPr>
          <a:xfrm>
            <a:off x="5263598" y="4499857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</a:t>
            </a:r>
            <a:endParaRPr lang="en-JP" dirty="0"/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00544191-C844-4179-DAB2-54D8B48C5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554101-4B44-8113-0C4E-21232F68A715}"/>
              </a:ext>
            </a:extLst>
          </p:cNvPr>
          <p:cNvSpPr txBox="1"/>
          <p:nvPr/>
        </p:nvSpPr>
        <p:spPr>
          <a:xfrm>
            <a:off x="6244021" y="536665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L1 VM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6FAF6D-EDD9-2BA5-13C9-393D24351BC0}"/>
              </a:ext>
            </a:extLst>
          </p:cNvPr>
          <p:cNvSpPr txBox="1"/>
          <p:nvPr/>
        </p:nvSpPr>
        <p:spPr>
          <a:xfrm>
            <a:off x="8234125" y="45945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L2 VM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A037D9-3593-5F59-63F8-68169B8A2C7F}"/>
              </a:ext>
            </a:extLst>
          </p:cNvPr>
          <p:cNvCxnSpPr>
            <a:cxnSpLocks/>
          </p:cNvCxnSpPr>
          <p:nvPr/>
        </p:nvCxnSpPr>
        <p:spPr>
          <a:xfrm>
            <a:off x="5051502" y="5212737"/>
            <a:ext cx="57584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671B60-8B4B-3600-6FEF-4F217675E73A}"/>
              </a:ext>
            </a:extLst>
          </p:cNvPr>
          <p:cNvCxnSpPr>
            <a:cxnSpLocks/>
          </p:cNvCxnSpPr>
          <p:nvPr/>
        </p:nvCxnSpPr>
        <p:spPr>
          <a:xfrm>
            <a:off x="5051502" y="6014372"/>
            <a:ext cx="57584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loud 16">
            <a:extLst>
              <a:ext uri="{FF2B5EF4-FFF2-40B4-BE49-F238E27FC236}">
                <a16:creationId xmlns:a16="http://schemas.microsoft.com/office/drawing/2014/main" id="{D7BF35F5-4BB3-E2CE-8137-3F66FEFB2D83}"/>
              </a:ext>
            </a:extLst>
          </p:cNvPr>
          <p:cNvSpPr/>
          <p:nvPr/>
        </p:nvSpPr>
        <p:spPr>
          <a:xfrm>
            <a:off x="810557" y="5714810"/>
            <a:ext cx="3827170" cy="598672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パブリッククラウド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CBB458E2-63B6-B71A-5036-718901FBDA07}"/>
              </a:ext>
            </a:extLst>
          </p:cNvPr>
          <p:cNvSpPr/>
          <p:nvPr/>
        </p:nvSpPr>
        <p:spPr>
          <a:xfrm>
            <a:off x="1385338" y="4818925"/>
            <a:ext cx="2754351" cy="59867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仮想クラウド</a:t>
            </a:r>
          </a:p>
        </p:txBody>
      </p:sp>
    </p:spTree>
    <p:extLst>
      <p:ext uri="{BB962C8B-B14F-4D97-AF65-F5344CB8AC3E}">
        <p14:creationId xmlns:p14="http://schemas.microsoft.com/office/powerpoint/2010/main" val="241344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622F-51CC-A68D-108A-DD0CA2A2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提案：</a:t>
            </a:r>
            <a:r>
              <a:rPr lang="en-US" altLang="ja-JP" dirty="0"/>
              <a:t>Nested SEV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197774-794D-34E5-8C2E-03675C4F7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ネスト</a:t>
            </a:r>
            <a:r>
              <a:rPr lang="ja-JP" altLang="en-US"/>
              <a:t>した仮想化と</a:t>
            </a:r>
            <a:r>
              <a:rPr lang="en-US" altLang="ja-JP" dirty="0"/>
              <a:t>SEV</a:t>
            </a:r>
            <a:r>
              <a:rPr lang="ja-JP" altLang="en-US"/>
              <a:t>の様々な組み合わせを</a:t>
            </a:r>
            <a:r>
              <a:rPr lang="ja-JP" altLang="en-US" dirty="0"/>
              <a:t>可能にする</a:t>
            </a:r>
            <a:endParaRPr lang="en-US" altLang="ja-JP" dirty="0"/>
          </a:p>
          <a:p>
            <a:pPr lvl="1"/>
            <a:r>
              <a:rPr lang="en-US" altLang="ja-JP" dirty="0"/>
              <a:t>SEV</a:t>
            </a:r>
            <a:r>
              <a:rPr lang="ja-JP" altLang="en-US"/>
              <a:t>を適用するかどうか、どの鍵で暗号化するか、</a:t>
            </a:r>
            <a:r>
              <a:rPr lang="en-US" altLang="ja-JP" dirty="0"/>
              <a:t>SEV</a:t>
            </a:r>
            <a:r>
              <a:rPr lang="ja-JP" altLang="en-US"/>
              <a:t>の種類</a:t>
            </a:r>
            <a:endParaRPr lang="en-US" altLang="ja-JP" dirty="0"/>
          </a:p>
          <a:p>
            <a:pPr lvl="1"/>
            <a:r>
              <a:rPr lang="ja-JP" altLang="en-US"/>
              <a:t>ハイパーバイザの種類、</a:t>
            </a:r>
            <a:r>
              <a:rPr lang="en-US" altLang="ja-JP" dirty="0"/>
              <a:t>VM</a:t>
            </a:r>
            <a:r>
              <a:rPr lang="ja-JP" altLang="en-US"/>
              <a:t>の種類</a:t>
            </a:r>
            <a:endParaRPr lang="en-US" altLang="ja-JP" dirty="0"/>
          </a:p>
          <a:p>
            <a:r>
              <a:rPr lang="ja-JP" altLang="en-US"/>
              <a:t>要求に応じて使い分けることを可能にする</a:t>
            </a:r>
            <a:endParaRPr lang="en-US" altLang="ja-JP" dirty="0"/>
          </a:p>
          <a:p>
            <a:pPr lvl="1"/>
            <a:r>
              <a:rPr lang="ja-JP" altLang="en-US"/>
              <a:t>例：</a:t>
            </a:r>
            <a:r>
              <a:rPr lang="en-US" altLang="ja-JP" dirty="0"/>
              <a:t>SEV-SNP</a:t>
            </a:r>
            <a:r>
              <a:rPr lang="ja-JP" altLang="en-US"/>
              <a:t>が最もセキュリティは高いものの、性能も悪い</a:t>
            </a:r>
            <a:endParaRPr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65CBE4-D6AA-FEC4-5E4F-DCA677B8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6</a:t>
            </a:fld>
            <a:endParaRPr kumimoji="1" lang="ja-JP"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A8FFF9-D053-CC94-B0D0-0A68B4154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871951"/>
              </p:ext>
            </p:extLst>
          </p:nvPr>
        </p:nvGraphicFramePr>
        <p:xfrm>
          <a:off x="833379" y="4103166"/>
          <a:ext cx="9583837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5471">
                  <a:extLst>
                    <a:ext uri="{9D8B030D-6E8A-4147-A177-3AD203B41FA5}">
                      <a16:colId xmlns:a16="http://schemas.microsoft.com/office/drawing/2014/main" val="577231272"/>
                    </a:ext>
                  </a:extLst>
                </a:gridCol>
                <a:gridCol w="3287594">
                  <a:extLst>
                    <a:ext uri="{9D8B030D-6E8A-4147-A177-3AD203B41FA5}">
                      <a16:colId xmlns:a16="http://schemas.microsoft.com/office/drawing/2014/main" val="2168410585"/>
                    </a:ext>
                  </a:extLst>
                </a:gridCol>
                <a:gridCol w="4990772">
                  <a:extLst>
                    <a:ext uri="{9D8B030D-6E8A-4147-A177-3AD203B41FA5}">
                      <a16:colId xmlns:a16="http://schemas.microsoft.com/office/drawing/2014/main" val="1027269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JP" sz="2000" dirty="0"/>
                        <a:t>L1 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sz="2000" dirty="0"/>
                        <a:t>L2 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sz="2000" dirty="0">
                          <a:solidFill>
                            <a:schemeClr val="bg1"/>
                          </a:solidFill>
                        </a:rPr>
                        <a:t>現状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52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P" sz="2000" dirty="0">
                          <a:solidFill>
                            <a:schemeClr val="tx1"/>
                          </a:solidFill>
                        </a:rPr>
                        <a:t>非暗号化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P" sz="2000" dirty="0">
                          <a:solidFill>
                            <a:schemeClr val="tx1"/>
                          </a:solidFill>
                        </a:rPr>
                        <a:t>SEV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sz="2000" dirty="0">
                          <a:solidFill>
                            <a:schemeClr val="tx1"/>
                          </a:solidFill>
                        </a:rPr>
                        <a:t>パッチ </a:t>
                      </a:r>
                      <a:r>
                        <a:rPr lang="en-JP" sz="18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Piotrowski+, 2023</a:t>
                      </a:r>
                      <a:r>
                        <a:rPr lang="en-JP" sz="18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en-JP" sz="2000" dirty="0">
                          <a:solidFill>
                            <a:schemeClr val="tx1"/>
                          </a:solidFill>
                        </a:rPr>
                        <a:t>で限定的に実現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793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P" sz="2000" dirty="0">
                          <a:solidFill>
                            <a:schemeClr val="tx1"/>
                          </a:solidFill>
                        </a:rPr>
                        <a:t>SEV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P" sz="2000" dirty="0">
                          <a:solidFill>
                            <a:schemeClr val="tx1"/>
                          </a:solidFill>
                        </a:rPr>
                        <a:t>SEV（L1と同じ暗号鍵）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sz="2000" dirty="0">
                          <a:solidFill>
                            <a:schemeClr val="tx1"/>
                          </a:solidFill>
                        </a:rPr>
                        <a:t>Hecate </a:t>
                      </a:r>
                      <a:r>
                        <a:rPr lang="en-JP" sz="18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</a:rPr>
                        <a:t>Ge+, CCS’22</a:t>
                      </a:r>
                      <a:r>
                        <a:rPr lang="en-JP" sz="180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OpenHCL</a:t>
                      </a:r>
                      <a:r>
                        <a:rPr lang="en-JP" sz="2000">
                          <a:solidFill>
                            <a:schemeClr val="tx1"/>
                          </a:solidFill>
                        </a:rPr>
                        <a:t>で限定的に実現</a:t>
                      </a:r>
                      <a:endParaRPr lang="en-JP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219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P" sz="2000" dirty="0">
                          <a:solidFill>
                            <a:schemeClr val="tx1"/>
                          </a:solidFill>
                        </a:rPr>
                        <a:t>SEV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P" sz="2000" dirty="0">
                          <a:solidFill>
                            <a:schemeClr val="tx1"/>
                          </a:solidFill>
                        </a:rPr>
                        <a:t>SEV（L1と異なる暗号鍵）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JP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56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P" sz="2000" dirty="0">
                          <a:solidFill>
                            <a:schemeClr val="tx1"/>
                          </a:solidFill>
                        </a:rPr>
                        <a:t>SEV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P" sz="2000" dirty="0">
                          <a:solidFill>
                            <a:schemeClr val="tx1"/>
                          </a:solidFill>
                        </a:rPr>
                        <a:t>非暗号化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JP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50708"/>
                  </a:ext>
                </a:extLst>
              </a:tr>
            </a:tbl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FAAC7286-8C20-1199-27C1-579443820F6E}"/>
              </a:ext>
            </a:extLst>
          </p:cNvPr>
          <p:cNvSpPr/>
          <p:nvPr/>
        </p:nvSpPr>
        <p:spPr>
          <a:xfrm>
            <a:off x="10521388" y="4872941"/>
            <a:ext cx="218954" cy="108301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JP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37C08-0014-ED38-9CED-7F83D50D7434}"/>
              </a:ext>
            </a:extLst>
          </p:cNvPr>
          <p:cNvSpPr txBox="1"/>
          <p:nvPr/>
        </p:nvSpPr>
        <p:spPr>
          <a:xfrm>
            <a:off x="10740342" y="507602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本研究</a:t>
            </a:r>
          </a:p>
        </p:txBody>
      </p:sp>
    </p:spTree>
    <p:extLst>
      <p:ext uri="{BB962C8B-B14F-4D97-AF65-F5344CB8AC3E}">
        <p14:creationId xmlns:p14="http://schemas.microsoft.com/office/powerpoint/2010/main" val="258799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loud 12">
            <a:extLst>
              <a:ext uri="{FF2B5EF4-FFF2-40B4-BE49-F238E27FC236}">
                <a16:creationId xmlns:a16="http://schemas.microsoft.com/office/drawing/2014/main" id="{84BEA759-2E21-196F-0C6B-902662B84D23}"/>
              </a:ext>
            </a:extLst>
          </p:cNvPr>
          <p:cNvSpPr/>
          <p:nvPr/>
        </p:nvSpPr>
        <p:spPr>
          <a:xfrm>
            <a:off x="1722036" y="5618303"/>
            <a:ext cx="3827170" cy="598672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064D1C0C-2B07-A287-284C-307CE525AC52}"/>
              </a:ext>
            </a:extLst>
          </p:cNvPr>
          <p:cNvSpPr txBox="1"/>
          <p:nvPr/>
        </p:nvSpPr>
        <p:spPr>
          <a:xfrm>
            <a:off x="593546" y="625110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パブリッククラウド</a:t>
            </a:r>
          </a:p>
        </p:txBody>
      </p:sp>
      <p:pic>
        <p:nvPicPr>
          <p:cNvPr id="26" name="Picture 56">
            <a:extLst>
              <a:ext uri="{FF2B5EF4-FFF2-40B4-BE49-F238E27FC236}">
                <a16:creationId xmlns:a16="http://schemas.microsoft.com/office/drawing/2014/main" id="{204F5BA5-56E4-5D8F-A319-62C0101CC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40051" y="5400252"/>
            <a:ext cx="414515" cy="69085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5A43EB4-269A-BA9A-D6A8-6C1F5F73F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異なる暗号鍵を用いるシステム構成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6924E5-6B8B-DDF6-C1AB-C413C3282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SEV</a:t>
            </a:r>
            <a:r>
              <a:rPr lang="ja-JP" altLang="en-US" dirty="0"/>
              <a:t>で</a:t>
            </a:r>
            <a:r>
              <a:rPr lang="en-US" altLang="ja-JP" dirty="0"/>
              <a:t>L1 VM</a:t>
            </a:r>
            <a:r>
              <a:rPr lang="ja-JP" altLang="en-US" dirty="0"/>
              <a:t>と</a:t>
            </a:r>
            <a:r>
              <a:rPr lang="en-US" altLang="ja-JP" dirty="0"/>
              <a:t>L2 VM</a:t>
            </a:r>
            <a:r>
              <a:rPr lang="ja-JP" altLang="en-US" dirty="0"/>
              <a:t>それぞれのメモリを異なる鍵で暗号化</a:t>
            </a:r>
            <a:endParaRPr lang="en-US" altLang="ja-JP" dirty="0"/>
          </a:p>
          <a:p>
            <a:pPr lvl="1"/>
            <a:r>
              <a:rPr lang="en-US" altLang="ja-JP" dirty="0"/>
              <a:t>L0</a:t>
            </a:r>
            <a:r>
              <a:rPr lang="ja-JP" altLang="en-US" dirty="0"/>
              <a:t>ハイパーバイザから</a:t>
            </a:r>
            <a:r>
              <a:rPr lang="en-US" altLang="ja-JP" dirty="0"/>
              <a:t>L1</a:t>
            </a:r>
            <a:r>
              <a:rPr lang="ja-JP" altLang="en-US" dirty="0"/>
              <a:t>ハイパーバイザを保護</a:t>
            </a:r>
            <a:endParaRPr lang="en-US" altLang="ja-JP" dirty="0"/>
          </a:p>
          <a:p>
            <a:pPr lvl="1"/>
            <a:r>
              <a:rPr lang="ja-JP" altLang="en-US" dirty="0"/>
              <a:t>加えて、</a:t>
            </a:r>
            <a:r>
              <a:rPr lang="en-US" altLang="ja-JP" dirty="0"/>
              <a:t>L1</a:t>
            </a:r>
            <a:r>
              <a:rPr lang="ja-JP" altLang="en-US" dirty="0"/>
              <a:t>ハイパーバイザから</a:t>
            </a:r>
            <a:r>
              <a:rPr lang="en-US" altLang="ja-JP" dirty="0"/>
              <a:t>L2 VM</a:t>
            </a:r>
            <a:r>
              <a:rPr lang="ja-JP" altLang="en-US" dirty="0"/>
              <a:t>を保護</a:t>
            </a:r>
            <a:endParaRPr lang="en-US" altLang="ja-JP" dirty="0"/>
          </a:p>
          <a:p>
            <a:r>
              <a:rPr lang="ja-JP" altLang="en-US" dirty="0"/>
              <a:t>利用例</a:t>
            </a:r>
            <a:endParaRPr lang="en-US" altLang="ja-JP" dirty="0"/>
          </a:p>
          <a:p>
            <a:pPr lvl="1"/>
            <a:r>
              <a:rPr lang="ja-JP" altLang="en-US" dirty="0"/>
              <a:t>別のクラウド事業者による仮想パブリッククラウドの構築</a:t>
            </a:r>
            <a:endParaRPr lang="en-US" altLang="ja-JP" dirty="0"/>
          </a:p>
          <a:p>
            <a:pPr lvl="1"/>
            <a:r>
              <a:rPr lang="ja-JP" altLang="en-US" dirty="0"/>
              <a:t>ユーザの</a:t>
            </a:r>
            <a:r>
              <a:rPr lang="en-US" altLang="ja-JP" dirty="0"/>
              <a:t>L1</a:t>
            </a:r>
            <a:r>
              <a:rPr lang="ja-JP" altLang="en-US" dirty="0"/>
              <a:t>ハイパーバイザでクラウドのデータ流追跡 </a:t>
            </a:r>
            <a:r>
              <a:rPr lang="en-US" altLang="ja-JP" sz="2000" dirty="0"/>
              <a:t>[</a:t>
            </a:r>
            <a:r>
              <a:rPr lang="ja-JP" altLang="en-US" sz="2000" dirty="0"/>
              <a:t>安東</a:t>
            </a:r>
            <a:r>
              <a:rPr lang="en-US" altLang="ja-JP" sz="2000" dirty="0"/>
              <a:t>+, OS</a:t>
            </a:r>
            <a:r>
              <a:rPr lang="ja-JP" altLang="en-US" sz="2000" dirty="0"/>
              <a:t>研’</a:t>
            </a:r>
            <a:r>
              <a:rPr lang="en-US" altLang="ja-JP" sz="2000" dirty="0"/>
              <a:t>22]</a:t>
            </a:r>
            <a:endParaRPr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6725476-99A1-26EB-49BC-8D54782DD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31" name="Cloud 12">
            <a:extLst>
              <a:ext uri="{FF2B5EF4-FFF2-40B4-BE49-F238E27FC236}">
                <a16:creationId xmlns:a16="http://schemas.microsoft.com/office/drawing/2014/main" id="{92D951B4-7449-3142-0EF8-D4226ADE2924}"/>
              </a:ext>
            </a:extLst>
          </p:cNvPr>
          <p:cNvSpPr/>
          <p:nvPr/>
        </p:nvSpPr>
        <p:spPr>
          <a:xfrm>
            <a:off x="5785825" y="5761799"/>
            <a:ext cx="6058776" cy="836947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chemeClr val="tx1"/>
              </a:solidFill>
            </a:endParaRPr>
          </a:p>
        </p:txBody>
      </p: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655A2FB4-5852-F8F5-29AA-444384AAD148}"/>
              </a:ext>
            </a:extLst>
          </p:cNvPr>
          <p:cNvGrpSpPr/>
          <p:nvPr/>
        </p:nvGrpSpPr>
        <p:grpSpPr>
          <a:xfrm>
            <a:off x="6289100" y="4286532"/>
            <a:ext cx="5064699" cy="1692723"/>
            <a:chOff x="6434643" y="3683583"/>
            <a:chExt cx="5115100" cy="1979079"/>
          </a:xfrm>
        </p:grpSpPr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82295D22-8857-3FD9-3051-C6DD32E1172A}"/>
                </a:ext>
              </a:extLst>
            </p:cNvPr>
            <p:cNvSpPr/>
            <p:nvPr/>
          </p:nvSpPr>
          <p:spPr>
            <a:xfrm>
              <a:off x="6434643" y="3683583"/>
              <a:ext cx="2440157" cy="197907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algn="ctr"/>
              <a:r>
                <a:rPr lang="en-US" altLang="ja-JP" dirty="0"/>
                <a:t>L1 VM</a:t>
              </a:r>
              <a:endParaRPr lang="ja-JP" altLang="en-US" dirty="0"/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DE2170A0-71A9-A9C9-E45F-9C5E91425309}"/>
                </a:ext>
              </a:extLst>
            </p:cNvPr>
            <p:cNvSpPr/>
            <p:nvPr/>
          </p:nvSpPr>
          <p:spPr>
            <a:xfrm>
              <a:off x="6565536" y="4685740"/>
              <a:ext cx="2178365" cy="5192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46800" rtlCol="0" anchor="ctr" anchorCtr="0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</a:rPr>
                <a:t>L1</a:t>
              </a:r>
              <a:r>
                <a:rPr lang="ja-JP" altLang="en-US" dirty="0">
                  <a:solidFill>
                    <a:schemeClr val="tx1"/>
                  </a:solidFill>
                </a:rPr>
                <a:t>ハイパーバイザ</a:t>
              </a:r>
            </a:p>
          </p:txBody>
        </p:sp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11891E1C-3E7E-F47C-12C2-8CA7E58BEF7A}"/>
                </a:ext>
              </a:extLst>
            </p:cNvPr>
            <p:cNvSpPr/>
            <p:nvPr/>
          </p:nvSpPr>
          <p:spPr>
            <a:xfrm>
              <a:off x="7041212" y="3887028"/>
              <a:ext cx="1227015" cy="5192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altLang="ja-JP" dirty="0"/>
                <a:t>L2 VM</a:t>
              </a:r>
              <a:endParaRPr lang="ja-JP" altLang="en-US" dirty="0"/>
            </a:p>
          </p:txBody>
        </p:sp>
        <p:cxnSp>
          <p:nvCxnSpPr>
            <p:cNvPr id="70" name="直線矢印コネクタ 69">
              <a:extLst>
                <a:ext uri="{FF2B5EF4-FFF2-40B4-BE49-F238E27FC236}">
                  <a16:creationId xmlns:a16="http://schemas.microsoft.com/office/drawing/2014/main" id="{2920F024-8BB6-2A25-FEB3-D9075366B576}"/>
                </a:ext>
              </a:extLst>
            </p:cNvPr>
            <p:cNvCxnSpPr>
              <a:cxnSpLocks/>
              <a:stCxn id="67" idx="2"/>
              <a:endCxn id="66" idx="0"/>
            </p:cNvCxnSpPr>
            <p:nvPr/>
          </p:nvCxnSpPr>
          <p:spPr>
            <a:xfrm flipH="1">
              <a:off x="7654719" y="4406300"/>
              <a:ext cx="1" cy="27944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A4DEAE98-AD1B-DB86-5B24-5D5F4580E9C8}"/>
                </a:ext>
              </a:extLst>
            </p:cNvPr>
            <p:cNvSpPr/>
            <p:nvPr/>
          </p:nvSpPr>
          <p:spPr>
            <a:xfrm>
              <a:off x="9109586" y="3683583"/>
              <a:ext cx="2440157" cy="197907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algn="ctr"/>
              <a:r>
                <a:rPr lang="en-US" altLang="ja-JP" dirty="0"/>
                <a:t>L1 VM</a:t>
              </a:r>
              <a:endParaRPr lang="ja-JP" altLang="en-US" dirty="0"/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AFE87C55-0697-8FE4-229E-44730DEEE64C}"/>
                </a:ext>
              </a:extLst>
            </p:cNvPr>
            <p:cNvSpPr/>
            <p:nvPr/>
          </p:nvSpPr>
          <p:spPr>
            <a:xfrm>
              <a:off x="9223174" y="4688762"/>
              <a:ext cx="2178365" cy="5192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46800" rtlCol="0" anchor="ctr" anchorCtr="0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</a:rPr>
                <a:t>L1</a:t>
              </a:r>
              <a:r>
                <a:rPr lang="ja-JP" altLang="en-US" dirty="0">
                  <a:solidFill>
                    <a:schemeClr val="tx1"/>
                  </a:solidFill>
                </a:rPr>
                <a:t>ハイパーバイザ</a:t>
              </a:r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342C1879-F811-D79A-9842-89949AB5FE76}"/>
                </a:ext>
              </a:extLst>
            </p:cNvPr>
            <p:cNvSpPr/>
            <p:nvPr/>
          </p:nvSpPr>
          <p:spPr>
            <a:xfrm>
              <a:off x="9637880" y="3883148"/>
              <a:ext cx="1348951" cy="52287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altLang="ja-JP" dirty="0"/>
                <a:t>L2 VM</a:t>
              </a:r>
              <a:endParaRPr lang="ja-JP" altLang="en-US" dirty="0"/>
            </a:p>
          </p:txBody>
        </p:sp>
        <p:cxnSp>
          <p:nvCxnSpPr>
            <p:cNvPr id="77" name="直線矢印コネクタ 76">
              <a:extLst>
                <a:ext uri="{FF2B5EF4-FFF2-40B4-BE49-F238E27FC236}">
                  <a16:creationId xmlns:a16="http://schemas.microsoft.com/office/drawing/2014/main" id="{99A3437B-F3BD-5405-FC06-7675832E320D}"/>
                </a:ext>
              </a:extLst>
            </p:cNvPr>
            <p:cNvCxnSpPr>
              <a:cxnSpLocks/>
              <a:stCxn id="73" idx="0"/>
              <a:endCxn id="74" idx="2"/>
            </p:cNvCxnSpPr>
            <p:nvPr/>
          </p:nvCxnSpPr>
          <p:spPr>
            <a:xfrm flipH="1" flipV="1">
              <a:off x="10312356" y="4406018"/>
              <a:ext cx="2" cy="2827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線矢印コネクタ 77">
              <a:extLst>
                <a:ext uri="{FF2B5EF4-FFF2-40B4-BE49-F238E27FC236}">
                  <a16:creationId xmlns:a16="http://schemas.microsoft.com/office/drawing/2014/main" id="{F1064E89-3754-A7CF-39C4-8045C873E365}"/>
                </a:ext>
              </a:extLst>
            </p:cNvPr>
            <p:cNvCxnSpPr>
              <a:cxnSpLocks/>
              <a:stCxn id="66" idx="3"/>
              <a:endCxn id="73" idx="1"/>
            </p:cNvCxnSpPr>
            <p:nvPr/>
          </p:nvCxnSpPr>
          <p:spPr>
            <a:xfrm>
              <a:off x="8743901" y="4945376"/>
              <a:ext cx="479273" cy="302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E23694A-0C5A-BFD9-BF8E-B8E8E2B29147}"/>
              </a:ext>
            </a:extLst>
          </p:cNvPr>
          <p:cNvSpPr/>
          <p:nvPr/>
        </p:nvSpPr>
        <p:spPr>
          <a:xfrm>
            <a:off x="6289100" y="6126825"/>
            <a:ext cx="2416114" cy="4120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L0ハイパーバイザ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5C4A74-68E5-FE1F-98F1-68FDD7CA101C}"/>
              </a:ext>
            </a:extLst>
          </p:cNvPr>
          <p:cNvSpPr/>
          <p:nvPr/>
        </p:nvSpPr>
        <p:spPr>
          <a:xfrm>
            <a:off x="8937686" y="6134879"/>
            <a:ext cx="2416114" cy="4120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L0ハイパーバイザ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4B04728-5024-CEF4-B0D3-8BB0A515C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93973" y="5969251"/>
            <a:ext cx="414515" cy="6908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BC5195E-B4D8-6AC0-AEEB-420E13423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05805" y="4167553"/>
            <a:ext cx="414515" cy="6908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0EDC287-C3A0-43AE-E77F-7B2F7D45B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023738" y="4882672"/>
            <a:ext cx="492237" cy="690859"/>
          </a:xfrm>
          <a:prstGeom prst="rect">
            <a:avLst/>
          </a:prstGeom>
        </p:spPr>
      </p:pic>
      <p:sp>
        <p:nvSpPr>
          <p:cNvPr id="14" name="Cloud 13">
            <a:extLst>
              <a:ext uri="{FF2B5EF4-FFF2-40B4-BE49-F238E27FC236}">
                <a16:creationId xmlns:a16="http://schemas.microsoft.com/office/drawing/2014/main" id="{73A64522-AA66-A789-2A8E-3A2C619B6F64}"/>
              </a:ext>
            </a:extLst>
          </p:cNvPr>
          <p:cNvSpPr/>
          <p:nvPr/>
        </p:nvSpPr>
        <p:spPr>
          <a:xfrm>
            <a:off x="2135865" y="5025037"/>
            <a:ext cx="3085210" cy="59867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FD6E42EC-9E6F-ECDC-4D25-39832237B750}"/>
              </a:ext>
            </a:extLst>
          </p:cNvPr>
          <p:cNvSpPr txBox="1"/>
          <p:nvPr/>
        </p:nvSpPr>
        <p:spPr>
          <a:xfrm>
            <a:off x="740900" y="4656737"/>
            <a:ext cx="1800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仮想</a:t>
            </a:r>
            <a:r>
              <a:rPr lang="ja-JP" altLang="en-US" dirty="0"/>
              <a:t>パブリック</a:t>
            </a:r>
            <a:endParaRPr lang="en-JP" dirty="0"/>
          </a:p>
          <a:p>
            <a:pPr algn="ctr"/>
            <a:r>
              <a:rPr lang="en-JP" dirty="0"/>
              <a:t>クラウド</a:t>
            </a:r>
          </a:p>
        </p:txBody>
      </p:sp>
      <p:pic>
        <p:nvPicPr>
          <p:cNvPr id="21" name="Picture 40">
            <a:extLst>
              <a:ext uri="{FF2B5EF4-FFF2-40B4-BE49-F238E27FC236}">
                <a16:creationId xmlns:a16="http://schemas.microsoft.com/office/drawing/2014/main" id="{8D4AFFC1-9076-044F-B851-795201F84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03721" y="4940816"/>
            <a:ext cx="492237" cy="690859"/>
          </a:xfrm>
          <a:prstGeom prst="rect">
            <a:avLst/>
          </a:prstGeom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1CE7E7E-0991-527A-9B58-2CD9A056617F}"/>
              </a:ext>
            </a:extLst>
          </p:cNvPr>
          <p:cNvGrpSpPr/>
          <p:nvPr/>
        </p:nvGrpSpPr>
        <p:grpSpPr>
          <a:xfrm>
            <a:off x="2684956" y="4521456"/>
            <a:ext cx="2100213" cy="1575340"/>
            <a:chOff x="7590407" y="2272683"/>
            <a:chExt cx="2100213" cy="1575340"/>
          </a:xfrm>
        </p:grpSpPr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CC49812B-2E3C-76F2-2B35-5C9A2F5E9513}"/>
                </a:ext>
              </a:extLst>
            </p:cNvPr>
            <p:cNvSpPr/>
            <p:nvPr/>
          </p:nvSpPr>
          <p:spPr>
            <a:xfrm>
              <a:off x="7590407" y="2272683"/>
              <a:ext cx="2100213" cy="44388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L2</a:t>
              </a:r>
              <a:r>
                <a:rPr lang="en-US" altLang="ja-JP" dirty="0">
                  <a:solidFill>
                    <a:schemeClr val="tx1"/>
                  </a:solidFill>
                </a:rPr>
                <a:t> VM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B9BE7A2E-D839-A374-0E5C-68568BADE9F8}"/>
                </a:ext>
              </a:extLst>
            </p:cNvPr>
            <p:cNvSpPr/>
            <p:nvPr/>
          </p:nvSpPr>
          <p:spPr>
            <a:xfrm>
              <a:off x="7590407" y="2851504"/>
              <a:ext cx="2100213" cy="44388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L1</a:t>
              </a:r>
              <a:r>
                <a:rPr kumimoji="1" lang="ja-JP" altLang="en-US" dirty="0">
                  <a:solidFill>
                    <a:schemeClr val="tx1"/>
                  </a:solidFill>
                </a:rPr>
                <a:t>ハイパーバイザ</a:t>
              </a: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6D3D8C63-7FA0-0E11-2927-B958E8121621}"/>
                </a:ext>
              </a:extLst>
            </p:cNvPr>
            <p:cNvSpPr/>
            <p:nvPr/>
          </p:nvSpPr>
          <p:spPr>
            <a:xfrm>
              <a:off x="7590407" y="3404139"/>
              <a:ext cx="2100213" cy="4438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L0</a:t>
              </a:r>
              <a:r>
                <a:rPr kumimoji="1" lang="ja-JP" altLang="en-US" dirty="0">
                  <a:solidFill>
                    <a:schemeClr val="tx1"/>
                  </a:solidFill>
                </a:rPr>
                <a:t>ハイパーバイザ</a:t>
              </a:r>
            </a:p>
          </p:txBody>
        </p:sp>
      </p:grpSp>
      <p:pic>
        <p:nvPicPr>
          <p:cNvPr id="23" name="Picture 46" descr="1º PCPI IES Lloixa: [MSI] Actividad 19. Cuentas de usuario en Windows XP">
            <a:extLst>
              <a:ext uri="{FF2B5EF4-FFF2-40B4-BE49-F238E27FC236}">
                <a16:creationId xmlns:a16="http://schemas.microsoft.com/office/drawing/2014/main" id="{98C38D44-A566-8277-A931-01DCA02A92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145621" y="4181440"/>
            <a:ext cx="769455" cy="76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8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96228F-F050-9B6C-A496-EEA1034E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同じ暗号鍵を用いるシステム構成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54F7A1-C080-484E-13BF-56940E370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altLang="ja-JP" dirty="0"/>
              <a:t>SEV</a:t>
            </a:r>
            <a:r>
              <a:rPr lang="ja-JP" altLang="en-JP" dirty="0"/>
              <a:t>で</a:t>
            </a:r>
            <a:r>
              <a:rPr lang="en-US" altLang="ja-JP" dirty="0"/>
              <a:t>L1 VM</a:t>
            </a:r>
            <a:r>
              <a:rPr lang="ja-JP" altLang="en-US" dirty="0"/>
              <a:t>と</a:t>
            </a:r>
            <a:r>
              <a:rPr lang="en-US" altLang="ja-JP" dirty="0"/>
              <a:t>L2 VM</a:t>
            </a:r>
            <a:r>
              <a:rPr lang="ja-JP" altLang="en-US" dirty="0"/>
              <a:t>の両方のメモリを同じ鍵で暗号化</a:t>
            </a:r>
            <a:endParaRPr lang="en-US" altLang="ja-JP" dirty="0"/>
          </a:p>
          <a:p>
            <a:pPr lvl="1"/>
            <a:r>
              <a:rPr lang="en-US" altLang="ja-JP" dirty="0"/>
              <a:t>L0</a:t>
            </a:r>
            <a:r>
              <a:rPr lang="ja-JP" altLang="en-US" dirty="0"/>
              <a:t>ハイパーバイザから</a:t>
            </a:r>
            <a:r>
              <a:rPr lang="en-US" altLang="ja-JP" dirty="0"/>
              <a:t>L1</a:t>
            </a:r>
            <a:r>
              <a:rPr lang="ja-JP" altLang="en-US" dirty="0"/>
              <a:t>ハイパーバイザと</a:t>
            </a:r>
            <a:r>
              <a:rPr lang="en-US" altLang="ja-JP" dirty="0"/>
              <a:t>L2 VM</a:t>
            </a:r>
            <a:r>
              <a:rPr lang="ja-JP" altLang="en-US" dirty="0"/>
              <a:t>を保護</a:t>
            </a:r>
            <a:endParaRPr lang="en-US" altLang="ja-JP" dirty="0"/>
          </a:p>
          <a:p>
            <a:pPr lvl="1"/>
            <a:r>
              <a:rPr lang="en-JP" altLang="ja-JP" dirty="0"/>
              <a:t>L1</a:t>
            </a:r>
            <a:r>
              <a:rPr lang="ja-JP" altLang="en-JP" dirty="0"/>
              <a:t>ハイパーバイザは</a:t>
            </a:r>
            <a:r>
              <a:rPr lang="en-US" altLang="ja-JP" dirty="0"/>
              <a:t>L2 VM</a:t>
            </a:r>
            <a:r>
              <a:rPr lang="ja-JP" altLang="en-US" dirty="0"/>
              <a:t>に自由にアクセス可</a:t>
            </a:r>
            <a:endParaRPr lang="en-US" altLang="ja-JP" dirty="0"/>
          </a:p>
          <a:p>
            <a:r>
              <a:rPr lang="ja-JP" altLang="en-US" dirty="0"/>
              <a:t>利用例</a:t>
            </a:r>
            <a:endParaRPr lang="en-US" altLang="ja-JP" dirty="0"/>
          </a:p>
          <a:p>
            <a:pPr lvl="1"/>
            <a:r>
              <a:rPr lang="ja-JP" altLang="en-US" dirty="0"/>
              <a:t>ユーザによる仮想プライベートクラウド </a:t>
            </a:r>
            <a:r>
              <a:rPr lang="en-US" altLang="ja-JP" sz="2000" dirty="0"/>
              <a:t>[Williams+, EuroSys'12]</a:t>
            </a:r>
            <a:r>
              <a:rPr lang="en-US" altLang="ja-JP" dirty="0"/>
              <a:t> </a:t>
            </a:r>
            <a:r>
              <a:rPr lang="ja-JP" altLang="en-US" dirty="0"/>
              <a:t>の構築</a:t>
            </a:r>
            <a:endParaRPr lang="en-US" altLang="ja-JP" dirty="0"/>
          </a:p>
          <a:p>
            <a:pPr lvl="1"/>
            <a:r>
              <a:rPr lang="en-US" altLang="ja-JP" dirty="0"/>
              <a:t>L2 VM</a:t>
            </a:r>
            <a:r>
              <a:rPr lang="ja-JP" altLang="en-US" dirty="0"/>
              <a:t>のメモリを</a:t>
            </a:r>
            <a:r>
              <a:rPr lang="en-US" altLang="ja-JP" dirty="0"/>
              <a:t>L1</a:t>
            </a:r>
            <a:r>
              <a:rPr lang="ja-JP" altLang="en-US" dirty="0"/>
              <a:t>ハイパーバイザ経由で遠隔監視 </a:t>
            </a:r>
            <a:r>
              <a:rPr lang="en-US" altLang="ja-JP" sz="2000" dirty="0"/>
              <a:t>[</a:t>
            </a:r>
            <a:r>
              <a:rPr lang="ja-JP" altLang="en-US" sz="2000" dirty="0"/>
              <a:t>能野</a:t>
            </a:r>
            <a:r>
              <a:rPr lang="en-US" altLang="ja-JP" sz="2000" dirty="0"/>
              <a:t>+, CSS'22]</a:t>
            </a:r>
            <a:endParaRPr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A9F3E2-3A52-D2EB-089A-422EB5AA9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8BEE539-6670-1FAF-A830-D6CC4F915C18}"/>
              </a:ext>
            </a:extLst>
          </p:cNvPr>
          <p:cNvSpPr/>
          <p:nvPr/>
        </p:nvSpPr>
        <p:spPr>
          <a:xfrm>
            <a:off x="1722036" y="5618303"/>
            <a:ext cx="3827170" cy="598672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383ABD72-6246-A567-6BB5-62C42B3FFCE7}"/>
              </a:ext>
            </a:extLst>
          </p:cNvPr>
          <p:cNvSpPr/>
          <p:nvPr/>
        </p:nvSpPr>
        <p:spPr>
          <a:xfrm>
            <a:off x="2158045" y="4657807"/>
            <a:ext cx="3138373" cy="87492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>
              <a:solidFill>
                <a:srgbClr val="FF0000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CFC9E36-5A1E-5FB9-A829-68E602231F79}"/>
              </a:ext>
            </a:extLst>
          </p:cNvPr>
          <p:cNvGrpSpPr/>
          <p:nvPr/>
        </p:nvGrpSpPr>
        <p:grpSpPr>
          <a:xfrm>
            <a:off x="2684956" y="4521456"/>
            <a:ext cx="2100213" cy="1575340"/>
            <a:chOff x="7590407" y="2272683"/>
            <a:chExt cx="2100213" cy="157534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8FBB836D-8CDE-60D6-BB73-116A7E275E1F}"/>
                </a:ext>
              </a:extLst>
            </p:cNvPr>
            <p:cNvSpPr/>
            <p:nvPr/>
          </p:nvSpPr>
          <p:spPr>
            <a:xfrm>
              <a:off x="7590407" y="2272683"/>
              <a:ext cx="2100213" cy="44388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L2</a:t>
              </a:r>
              <a:r>
                <a:rPr lang="en-US" altLang="ja-JP" dirty="0">
                  <a:solidFill>
                    <a:schemeClr val="tx1"/>
                  </a:solidFill>
                </a:rPr>
                <a:t> VM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5A5C9F7C-34AE-E76A-5F33-D13D236A6AA6}"/>
                </a:ext>
              </a:extLst>
            </p:cNvPr>
            <p:cNvSpPr/>
            <p:nvPr/>
          </p:nvSpPr>
          <p:spPr>
            <a:xfrm>
              <a:off x="7590407" y="2851504"/>
              <a:ext cx="2100213" cy="44388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L1</a:t>
              </a:r>
              <a:r>
                <a:rPr kumimoji="1" lang="ja-JP" altLang="en-US" dirty="0">
                  <a:solidFill>
                    <a:schemeClr val="tx1"/>
                  </a:solidFill>
                </a:rPr>
                <a:t>ハイパーバイザ</a:t>
              </a: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850852D0-9273-A77C-4F96-E389C0EDCABA}"/>
                </a:ext>
              </a:extLst>
            </p:cNvPr>
            <p:cNvSpPr/>
            <p:nvPr/>
          </p:nvSpPr>
          <p:spPr>
            <a:xfrm>
              <a:off x="7590407" y="3404139"/>
              <a:ext cx="2100213" cy="4438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L0</a:t>
              </a:r>
              <a:r>
                <a:rPr kumimoji="1" lang="ja-JP" altLang="en-US" dirty="0">
                  <a:solidFill>
                    <a:schemeClr val="tx1"/>
                  </a:solidFill>
                </a:rPr>
                <a:t>ハイパーバイザ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1CCC02B-F2D1-9D2C-29F8-BAAE553BE9AA}"/>
              </a:ext>
            </a:extLst>
          </p:cNvPr>
          <p:cNvSpPr txBox="1"/>
          <p:nvPr/>
        </p:nvSpPr>
        <p:spPr>
          <a:xfrm>
            <a:off x="593546" y="625110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パブリッククラウド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140CF72B-071D-3A25-AEB6-230E073A1F50}"/>
              </a:ext>
            </a:extLst>
          </p:cNvPr>
          <p:cNvGrpSpPr/>
          <p:nvPr/>
        </p:nvGrpSpPr>
        <p:grpSpPr>
          <a:xfrm>
            <a:off x="6353907" y="4315498"/>
            <a:ext cx="4498631" cy="1673666"/>
            <a:chOff x="1259485" y="3959858"/>
            <a:chExt cx="5154402" cy="1917639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0C04EE4C-1F54-5F79-248A-DA209724EA65}"/>
                </a:ext>
              </a:extLst>
            </p:cNvPr>
            <p:cNvSpPr/>
            <p:nvPr/>
          </p:nvSpPr>
          <p:spPr>
            <a:xfrm>
              <a:off x="3473308" y="3959858"/>
              <a:ext cx="2940579" cy="191763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</a:rPr>
                <a:t>L1 VM</a:t>
              </a:r>
              <a:endParaRPr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5A30D482-E24B-2EFB-B64F-B18EFF143C38}"/>
                </a:ext>
              </a:extLst>
            </p:cNvPr>
            <p:cNvCxnSpPr>
              <a:cxnSpLocks/>
              <a:stCxn id="15" idx="0"/>
              <a:endCxn id="19" idx="2"/>
            </p:cNvCxnSpPr>
            <p:nvPr/>
          </p:nvCxnSpPr>
          <p:spPr>
            <a:xfrm flipH="1" flipV="1">
              <a:off x="4932068" y="4679668"/>
              <a:ext cx="1" cy="2659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6A3B5DEF-9493-2E6B-6FE8-519F9A896AE7}"/>
                </a:ext>
              </a:extLst>
            </p:cNvPr>
            <p:cNvSpPr/>
            <p:nvPr/>
          </p:nvSpPr>
          <p:spPr>
            <a:xfrm>
              <a:off x="4080981" y="4210459"/>
              <a:ext cx="1702174" cy="469210"/>
            </a:xfrm>
            <a:prstGeom prst="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</a:rPr>
                <a:t>L2 VM</a:t>
              </a:r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90BCCC1F-C5C8-8E50-648B-252D975587FA}"/>
                </a:ext>
              </a:extLst>
            </p:cNvPr>
            <p:cNvSpPr/>
            <p:nvPr/>
          </p:nvSpPr>
          <p:spPr>
            <a:xfrm>
              <a:off x="1259485" y="3959858"/>
              <a:ext cx="1835271" cy="191763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algn="ctr"/>
              <a:r>
                <a:rPr lang="en-US" altLang="ja-JP" dirty="0">
                  <a:solidFill>
                    <a:schemeClr val="tx1"/>
                  </a:solidFill>
                </a:rPr>
                <a:t>L1 VM</a:t>
              </a:r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A7EB1C21-E593-D46D-A602-B7FD0EE7F5CA}"/>
                </a:ext>
              </a:extLst>
            </p:cNvPr>
            <p:cNvSpPr/>
            <p:nvPr/>
          </p:nvSpPr>
          <p:spPr>
            <a:xfrm>
              <a:off x="1513850" y="4453046"/>
              <a:ext cx="1346100" cy="71241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ja-JP" altLang="en-US" dirty="0"/>
                <a:t>侵入検知</a:t>
              </a:r>
              <a:endParaRPr lang="en-US" altLang="ja-JP" dirty="0"/>
            </a:p>
            <a:p>
              <a:pPr algn="ctr"/>
              <a:r>
                <a:rPr lang="ja-JP" altLang="en-US" dirty="0"/>
                <a:t>システム</a:t>
              </a:r>
            </a:p>
          </p:txBody>
        </p:sp>
        <p:cxnSp>
          <p:nvCxnSpPr>
            <p:cNvPr id="24" name="コネクタ: カギ線 23">
              <a:extLst>
                <a:ext uri="{FF2B5EF4-FFF2-40B4-BE49-F238E27FC236}">
                  <a16:creationId xmlns:a16="http://schemas.microsoft.com/office/drawing/2014/main" id="{98460AA3-AFDC-050E-8F4C-16F1841DF821}"/>
                </a:ext>
              </a:extLst>
            </p:cNvPr>
            <p:cNvCxnSpPr>
              <a:cxnSpLocks/>
              <a:stCxn id="23" idx="3"/>
              <a:endCxn id="15" idx="1"/>
            </p:cNvCxnSpPr>
            <p:nvPr/>
          </p:nvCxnSpPr>
          <p:spPr>
            <a:xfrm>
              <a:off x="2859950" y="4809256"/>
              <a:ext cx="839559" cy="374328"/>
            </a:xfrm>
            <a:prstGeom prst="bentConnector3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32F192E-56F6-85FF-D006-5989FA0443B0}"/>
              </a:ext>
            </a:extLst>
          </p:cNvPr>
          <p:cNvSpPr txBox="1"/>
          <p:nvPr/>
        </p:nvSpPr>
        <p:spPr>
          <a:xfrm>
            <a:off x="593546" y="438674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dirty="0"/>
              <a:t>仮想プライベート</a:t>
            </a:r>
          </a:p>
          <a:p>
            <a:pPr algn="ctr"/>
            <a:r>
              <a:rPr lang="en-JP" dirty="0"/>
              <a:t>クラウド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3421E1-86B3-090E-97AF-3CD7CEB4F910}"/>
              </a:ext>
            </a:extLst>
          </p:cNvPr>
          <p:cNvSpPr/>
          <p:nvPr/>
        </p:nvSpPr>
        <p:spPr>
          <a:xfrm>
            <a:off x="8483498" y="5175828"/>
            <a:ext cx="2151493" cy="4154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L1ハイパーバイザ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E8CF8F1-9EA5-1DED-1BE5-40CAE11E37F2}"/>
              </a:ext>
            </a:extLst>
          </p:cNvPr>
          <p:cNvSpPr/>
          <p:nvPr/>
        </p:nvSpPr>
        <p:spPr>
          <a:xfrm>
            <a:off x="6353907" y="6154309"/>
            <a:ext cx="4498631" cy="4154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L0ハイパーバイザ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590AE802-3DA6-DEFC-3FE2-9C0C3089A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17129" y="4461471"/>
            <a:ext cx="492237" cy="69085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86B5034-CC1D-AA3A-4EE5-2910415E9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940051" y="5400252"/>
            <a:ext cx="414515" cy="69085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B13D95C-9C94-AFC6-E62B-52256735F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20468" y="4185289"/>
            <a:ext cx="492237" cy="69085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68DE932-9A4A-3703-840D-50CCA1126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73227" y="5989162"/>
            <a:ext cx="414515" cy="69085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D61C599-3C3A-E1FA-07EC-2766B22AF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03642" y="4185290"/>
            <a:ext cx="492237" cy="69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67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E77500-5B7B-D530-9247-A97DC9FBD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方式</a:t>
            </a:r>
            <a:r>
              <a:rPr kumimoji="1" lang="en-US" altLang="ja-JP" dirty="0"/>
              <a:t>1</a:t>
            </a:r>
            <a:r>
              <a:rPr kumimoji="1" lang="ja-JP" altLang="en-US"/>
              <a:t>：</a:t>
            </a:r>
            <a:r>
              <a:rPr kumimoji="1" lang="en-US" altLang="ja-JP" dirty="0"/>
              <a:t>SEV</a:t>
            </a:r>
            <a:r>
              <a:rPr kumimoji="1" lang="ja-JP" altLang="en-US" dirty="0"/>
              <a:t>仮想化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438B1C-F9AB-4FD9-A7BD-B959D9812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SEV</a:t>
            </a:r>
            <a:r>
              <a:rPr kumimoji="1" lang="ja-JP" altLang="en-US"/>
              <a:t>を</a:t>
            </a:r>
            <a:r>
              <a:rPr kumimoji="1" lang="ja-JP" altLang="en-JP"/>
              <a:t>仮想化</a:t>
            </a:r>
            <a:r>
              <a:rPr lang="ja-JP" altLang="en-US"/>
              <a:t>した仮想</a:t>
            </a:r>
            <a:r>
              <a:rPr lang="en-US" altLang="ja-JP" dirty="0"/>
              <a:t>SEV</a:t>
            </a:r>
            <a:r>
              <a:rPr lang="ja-JP" altLang="en-US"/>
              <a:t>を</a:t>
            </a:r>
            <a:r>
              <a:rPr kumimoji="1" lang="en-US" altLang="ja-JP" dirty="0"/>
              <a:t>L2 VM</a:t>
            </a:r>
            <a:r>
              <a:rPr kumimoji="1" lang="ja-JP" altLang="en-US" dirty="0"/>
              <a:t>に適用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L1</a:t>
            </a:r>
            <a:r>
              <a:rPr lang="en-US" altLang="ja-JP" dirty="0"/>
              <a:t> VM</a:t>
            </a:r>
            <a:r>
              <a:rPr kumimoji="1" lang="ja-JP" altLang="en-US" dirty="0"/>
              <a:t>とは異なる</a:t>
            </a:r>
            <a:r>
              <a:rPr kumimoji="1" lang="ja-JP" altLang="en-US"/>
              <a:t>暗号鍵</a:t>
            </a:r>
            <a:r>
              <a:rPr lang="ja-JP" altLang="en-US"/>
              <a:t>が</a:t>
            </a:r>
            <a:r>
              <a:rPr kumimoji="1" lang="ja-JP" altLang="en-US"/>
              <a:t>用いられる</a:t>
            </a:r>
            <a:endParaRPr kumimoji="1" lang="en-US" altLang="ja-JP" dirty="0"/>
          </a:p>
          <a:p>
            <a:pPr lvl="1"/>
            <a:r>
              <a:rPr lang="en-US" altLang="ja-JP" dirty="0"/>
              <a:t>L1</a:t>
            </a:r>
            <a:r>
              <a:rPr lang="ja-JP" altLang="en-US"/>
              <a:t>ハイパーバイザにアクセスされる</a:t>
            </a:r>
            <a:r>
              <a:rPr lang="en-US" altLang="ja-JP" dirty="0"/>
              <a:t>L2 VM</a:t>
            </a:r>
            <a:r>
              <a:rPr lang="ja-JP" altLang="en-US"/>
              <a:t>のメモリは暗号化しない</a:t>
            </a:r>
            <a:endParaRPr kumimoji="1" lang="en-US" altLang="ja-JP" dirty="0"/>
          </a:p>
          <a:p>
            <a:r>
              <a:rPr kumimoji="1" lang="ja-JP" altLang="en-US"/>
              <a:t>仮想化した</a:t>
            </a:r>
            <a:r>
              <a:rPr kumimoji="1" lang="en-US" altLang="ja-JP" dirty="0"/>
              <a:t>AMD</a:t>
            </a:r>
            <a:r>
              <a:rPr kumimoji="1" lang="ja-JP" altLang="en-US"/>
              <a:t>セキュアプロセッサ</a:t>
            </a:r>
            <a:r>
              <a:rPr kumimoji="1" lang="en-US" altLang="ja-JP" dirty="0"/>
              <a:t> (</a:t>
            </a:r>
            <a:r>
              <a:rPr kumimoji="1" lang="ja-JP" altLang="en-US"/>
              <a:t>仮想</a:t>
            </a:r>
            <a:r>
              <a:rPr kumimoji="1" lang="en-US" altLang="ja-JP" dirty="0"/>
              <a:t>AMD-SP) </a:t>
            </a:r>
            <a:r>
              <a:rPr kumimoji="1" lang="ja-JP" altLang="en-US"/>
              <a:t>を提供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L1</a:t>
            </a:r>
            <a:r>
              <a:rPr kumimoji="1" lang="ja-JP" altLang="en-US"/>
              <a:t>ハイパーバイザは仮想</a:t>
            </a:r>
            <a:r>
              <a:rPr kumimoji="1" lang="en-US" altLang="ja-JP" dirty="0"/>
              <a:t>AMD-SP</a:t>
            </a:r>
            <a:r>
              <a:rPr kumimoji="1" lang="ja-JP" altLang="en-US"/>
              <a:t>経由で物理</a:t>
            </a:r>
            <a:r>
              <a:rPr kumimoji="1" lang="en-US" altLang="ja-JP" dirty="0"/>
              <a:t>AMD-SP</a:t>
            </a:r>
            <a:r>
              <a:rPr kumimoji="1" lang="ja-JP" altLang="en-US"/>
              <a:t>にアクセス</a:t>
            </a:r>
            <a:endParaRPr kumimoji="1" lang="en-US" altLang="ja-JP" dirty="0"/>
          </a:p>
          <a:p>
            <a:pPr lvl="2"/>
            <a:r>
              <a:rPr lang="en-US" altLang="ja-JP" dirty="0"/>
              <a:t>L2 VM</a:t>
            </a:r>
            <a:r>
              <a:rPr lang="ja-JP" altLang="en-US"/>
              <a:t>用の暗号鍵も物理</a:t>
            </a:r>
            <a:r>
              <a:rPr lang="en-US" altLang="ja-JP" dirty="0"/>
              <a:t>AMD-SP</a:t>
            </a:r>
            <a:r>
              <a:rPr lang="ja-JP" altLang="en-US"/>
              <a:t>内で安全に管理</a:t>
            </a:r>
            <a:endParaRPr kumimoji="1" lang="en-US" altLang="ja-JP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1EBC96F7-D2B6-E540-46C5-1D623242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7594-7CE7-4E98-ACDD-6565BDA76A6B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63472B-DC90-D8D2-0680-4F6FDBCA3089}"/>
              </a:ext>
            </a:extLst>
          </p:cNvPr>
          <p:cNvSpPr/>
          <p:nvPr/>
        </p:nvSpPr>
        <p:spPr>
          <a:xfrm>
            <a:off x="3976205" y="4199987"/>
            <a:ext cx="3604671" cy="22928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L1 VM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E07E4D-16ED-35CD-0353-F832A81A51ED}"/>
              </a:ext>
            </a:extLst>
          </p:cNvPr>
          <p:cNvSpPr/>
          <p:nvPr/>
        </p:nvSpPr>
        <p:spPr>
          <a:xfrm>
            <a:off x="5912866" y="4432289"/>
            <a:ext cx="1322537" cy="446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L2 VM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B81354FF-2443-4F31-900A-51965F3337DB}"/>
              </a:ext>
            </a:extLst>
          </p:cNvPr>
          <p:cNvCxnSpPr>
            <a:cxnSpLocks/>
            <a:stCxn id="9" idx="0"/>
            <a:endCxn id="5" idx="1"/>
          </p:cNvCxnSpPr>
          <p:nvPr/>
        </p:nvCxnSpPr>
        <p:spPr>
          <a:xfrm rot="5400000" flipH="1" flipV="1">
            <a:off x="3217524" y="5134144"/>
            <a:ext cx="546394" cy="97096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A9AC9D90-920E-AA63-319C-A2CFAD7CD577}"/>
              </a:ext>
            </a:extLst>
          </p:cNvPr>
          <p:cNvCxnSpPr>
            <a:cxnSpLocks/>
            <a:stCxn id="14" idx="0"/>
            <a:endCxn id="6" idx="1"/>
          </p:cNvCxnSpPr>
          <p:nvPr/>
        </p:nvCxnSpPr>
        <p:spPr>
          <a:xfrm rot="5400000" flipH="1" flipV="1">
            <a:off x="4762851" y="4412970"/>
            <a:ext cx="907670" cy="1392359"/>
          </a:xfrm>
          <a:prstGeom prst="bentConnector2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C66493C-67A0-A57A-3D33-CCAA96137BF3}"/>
              </a:ext>
            </a:extLst>
          </p:cNvPr>
          <p:cNvSpPr/>
          <p:nvPr/>
        </p:nvSpPr>
        <p:spPr>
          <a:xfrm>
            <a:off x="2659549" y="5892825"/>
            <a:ext cx="691376" cy="44388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bg1"/>
                </a:solidFill>
              </a:rPr>
              <a:t>SEV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D043B6-F0E0-5FF7-FC19-7046E1310519}"/>
              </a:ext>
            </a:extLst>
          </p:cNvPr>
          <p:cNvSpPr txBox="1"/>
          <p:nvPr/>
        </p:nvSpPr>
        <p:spPr>
          <a:xfrm>
            <a:off x="3157030" y="49317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適用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ABC14C-D0B3-D868-18D2-45A3BB376D36}"/>
              </a:ext>
            </a:extLst>
          </p:cNvPr>
          <p:cNvSpPr txBox="1"/>
          <p:nvPr/>
        </p:nvSpPr>
        <p:spPr>
          <a:xfrm>
            <a:off x="4761258" y="42841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/>
              <a:t>適用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5F1545-DDBE-1302-75A8-1CAFD5EAEFDD}"/>
              </a:ext>
            </a:extLst>
          </p:cNvPr>
          <p:cNvSpPr/>
          <p:nvPr/>
        </p:nvSpPr>
        <p:spPr>
          <a:xfrm>
            <a:off x="4174819" y="5562984"/>
            <a:ext cx="691376" cy="62766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bg1"/>
                </a:solidFill>
              </a:rPr>
              <a:t>仮想</a:t>
            </a:r>
          </a:p>
          <a:p>
            <a:pPr algn="ctr"/>
            <a:r>
              <a:rPr lang="en-JP" dirty="0">
                <a:solidFill>
                  <a:schemeClr val="bg1"/>
                </a:solidFill>
              </a:rPr>
              <a:t>SEV</a:t>
            </a:r>
          </a:p>
        </p:txBody>
      </p:sp>
      <p:sp>
        <p:nvSpPr>
          <p:cNvPr id="15" name="正方形/長方形 34">
            <a:extLst>
              <a:ext uri="{FF2B5EF4-FFF2-40B4-BE49-F238E27FC236}">
                <a16:creationId xmlns:a16="http://schemas.microsoft.com/office/drawing/2014/main" id="{0C850E89-002C-4838-54A6-377F0E2916F2}"/>
              </a:ext>
            </a:extLst>
          </p:cNvPr>
          <p:cNvSpPr/>
          <p:nvPr/>
        </p:nvSpPr>
        <p:spPr>
          <a:xfrm>
            <a:off x="7920298" y="5823570"/>
            <a:ext cx="1635394" cy="3651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>
                <a:solidFill>
                  <a:schemeClr val="bg1"/>
                </a:solidFill>
              </a:rPr>
              <a:t>物理</a:t>
            </a:r>
            <a:r>
              <a:rPr kumimoji="1" lang="en-US" altLang="ja-JP" dirty="0">
                <a:solidFill>
                  <a:schemeClr val="bg1"/>
                </a:solidFill>
              </a:rPr>
              <a:t>AMD-SP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正方形/長方形 34">
            <a:extLst>
              <a:ext uri="{FF2B5EF4-FFF2-40B4-BE49-F238E27FC236}">
                <a16:creationId xmlns:a16="http://schemas.microsoft.com/office/drawing/2014/main" id="{70CDD02F-4983-3A24-A4DA-4F6491CED67F}"/>
              </a:ext>
            </a:extLst>
          </p:cNvPr>
          <p:cNvSpPr/>
          <p:nvPr/>
        </p:nvSpPr>
        <p:spPr>
          <a:xfrm>
            <a:off x="5269755" y="5653187"/>
            <a:ext cx="1779803" cy="3651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ja-JP" altLang="en-US">
                <a:solidFill>
                  <a:schemeClr val="bg1"/>
                </a:solidFill>
              </a:rPr>
              <a:t>仮想</a:t>
            </a:r>
            <a:r>
              <a:rPr kumimoji="1" lang="en-US" altLang="ja-JP" dirty="0">
                <a:solidFill>
                  <a:schemeClr val="bg1"/>
                </a:solidFill>
              </a:rPr>
              <a:t>AMD-SP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62E9C7-D1B5-DAF7-EDC4-8424D5CC931C}"/>
              </a:ext>
            </a:extLst>
          </p:cNvPr>
          <p:cNvSpPr/>
          <p:nvPr/>
        </p:nvSpPr>
        <p:spPr>
          <a:xfrm>
            <a:off x="5083910" y="5039074"/>
            <a:ext cx="2151493" cy="4154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L1ハイパーバイザ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464CB0-DD5F-4646-11AB-AB8AC07F3363}"/>
              </a:ext>
            </a:extLst>
          </p:cNvPr>
          <p:cNvCxnSpPr>
            <a:cxnSpLocks/>
            <a:stCxn id="21" idx="2"/>
            <a:endCxn id="16" idx="0"/>
          </p:cNvCxnSpPr>
          <p:nvPr/>
        </p:nvCxnSpPr>
        <p:spPr>
          <a:xfrm>
            <a:off x="6159657" y="5454488"/>
            <a:ext cx="0" cy="1986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A6ECDD-36DE-E252-A251-CE1464BC9271}"/>
              </a:ext>
            </a:extLst>
          </p:cNvPr>
          <p:cNvCxnSpPr>
            <a:cxnSpLocks/>
            <a:stCxn id="16" idx="3"/>
            <a:endCxn id="15" idx="1"/>
          </p:cNvCxnSpPr>
          <p:nvPr/>
        </p:nvCxnSpPr>
        <p:spPr>
          <a:xfrm>
            <a:off x="7049558" y="5835750"/>
            <a:ext cx="870740" cy="1703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033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FF0000"/>
          </a:solidFill>
        </a:ln>
      </a:spPr>
      <a:bodyPr rtlCol="0" anchor="ctr"/>
      <a:lstStyle>
        <a:defPPr algn="ctr">
          <a:defRPr dirty="0" smtClean="0"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1576</Words>
  <Application>Microsoft Macintosh PowerPoint</Application>
  <PresentationFormat>ワイド画面</PresentationFormat>
  <Paragraphs>332</Paragraphs>
  <Slides>18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2" baseType="lpstr">
      <vt:lpstr>游ゴシック</vt:lpstr>
      <vt:lpstr>游ゴシック Light</vt:lpstr>
      <vt:lpstr>Arial</vt:lpstr>
      <vt:lpstr>Office テーマ</vt:lpstr>
      <vt:lpstr>VM内で動作するVMのAMD SEV/-ES/-SNPを用いた保護</vt:lpstr>
      <vt:lpstr>パブリッククラウドでの機密情報の盗聴</vt:lpstr>
      <vt:lpstr>AMD SEVによるVMの保護</vt:lpstr>
      <vt:lpstr>SEVの2つの拡張</vt:lpstr>
      <vt:lpstr>ネストした仮想化におけるSEVの利用</vt:lpstr>
      <vt:lpstr>提案：Nested SEV</vt:lpstr>
      <vt:lpstr>異なる暗号鍵を用いるシステム構成</vt:lpstr>
      <vt:lpstr>同じ暗号鍵を用いるシステム構成</vt:lpstr>
      <vt:lpstr>方式1：SEV仮想化</vt:lpstr>
      <vt:lpstr>SEV-SNPで用いられるRMPの仮想化</vt:lpstr>
      <vt:lpstr>方式2：SEVパススルー</vt:lpstr>
      <vt:lpstr>SEV-ESで用いられるCRCの逆算</vt:lpstr>
      <vt:lpstr>実装</vt:lpstr>
      <vt:lpstr>実験</vt:lpstr>
      <vt:lpstr>実験1：HTTPサーバの性能 (1/2)</vt:lpstr>
      <vt:lpstr>実験1：HTTPサーバの性能 (2/2)</vt:lpstr>
      <vt:lpstr>実験2：VMの起動時間</vt:lpstr>
      <vt:lpstr>まとめ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Kazuki Takiguchi</cp:lastModifiedBy>
  <cp:revision>3</cp:revision>
  <dcterms:created xsi:type="dcterms:W3CDTF">2022-12-14T02:37:53Z</dcterms:created>
  <dcterms:modified xsi:type="dcterms:W3CDTF">2025-03-07T12:42:42Z</dcterms:modified>
</cp:coreProperties>
</file>