
<file path=[Content_Types].xml><?xml version="1.0" encoding="utf-8"?>
<Types xmlns="http://schemas.openxmlformats.org/package/2006/content-types"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30275213" cy="42803763"/>
  <p:notesSz cx="42803763" cy="30275213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401"/>
    <p:restoredTop sz="94610"/>
  </p:normalViewPr>
  <p:slideViewPr>
    <p:cSldViewPr snapToGrid="0" snapToObjects="1">
      <p:cViewPr varScale="1">
        <p:scale>
          <a:sx n="16" d="100"/>
          <a:sy n="16" d="100"/>
        </p:scale>
        <p:origin x="2840" y="3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lang="ja-JP" sz="2800" b="0" i="0" u="none" strike="noStrike">
                <a:solidFill>
                  <a:srgbClr val="000000"/>
                </a:solidFill>
                <a:latin typeface="Yu Gothic"/>
              </a:defRPr>
            </a:pPr>
            <a:r>
              <a:rPr lang="en-AU" sz="2800" b="0" i="0" u="none" strike="noStrike">
                <a:solidFill>
                  <a:srgbClr val="000000"/>
                </a:solidFill>
                <a:latin typeface="Yu Gothic"/>
              </a:rPr>
              <a:t>CoreMark </a:t>
            </a:r>
            <a:r>
              <a:rPr lang="ja-JP" altLang="en-US" sz="2800" b="0" i="0" u="none" strike="noStrike">
                <a:solidFill>
                  <a:srgbClr val="000000"/>
                </a:solidFill>
                <a:latin typeface="Yu Gothic"/>
              </a:rPr>
              <a:t>スコア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従来</c:v>
                </c:pt>
              </c:strCache>
            </c:strRef>
          </c:tx>
          <c:spPr>
            <a:solidFill>
              <a:srgbClr val="1B6E8F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ja-JP" sz="2200" b="0" i="0" u="none" strike="noStrike">
                    <a:solidFill>
                      <a:srgbClr val="000000"/>
                    </a:solidFill>
                    <a:latin typeface="Yu Gothic Medium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VM0</c:v>
                </c:pt>
                <c:pt idx="1">
                  <c:v>VM1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8528.5</c:v>
                </c:pt>
                <c:pt idx="1">
                  <c:v>8524.1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6D-4D49-BF84-52E84C86E1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PRICEE</c:v>
                </c:pt>
              </c:strCache>
            </c:strRef>
          </c:tx>
          <c:spPr>
            <a:solidFill>
              <a:srgbClr val="ED7D31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ja-JP" sz="2200" b="0" i="0" u="none" strike="noStrike">
                    <a:solidFill>
                      <a:srgbClr val="000000"/>
                    </a:solidFill>
                    <a:latin typeface="Yu Gothic Medium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Sheet1!$A$2:$A$3</c:f>
              <c:strCache>
                <c:ptCount val="2"/>
                <c:pt idx="0">
                  <c:v>VM0</c:v>
                </c:pt>
                <c:pt idx="1">
                  <c:v>VM1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2"/>
                <c:pt idx="0">
                  <c:v>8510.4</c:v>
                </c:pt>
                <c:pt idx="1">
                  <c:v>8506.5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36D-4D49-BF84-52E84C86E116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lang="ja-JP" sz="2400" b="0" i="0" u="none" strike="noStrike">
                <a:solidFill>
                  <a:srgbClr val="000000"/>
                </a:solidFill>
                <a:latin typeface="Yu Gothic Medium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0000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lang="ja-JP" sz="2000" b="0" i="0" u="none" strike="noStrike">
                <a:solidFill>
                  <a:srgbClr val="595959"/>
                </a:solidFill>
                <a:latin typeface="Yu Gothic Medium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lang="ja-JP" sz="2400">
              <a:solidFill>
                <a:srgbClr val="000000"/>
              </a:solidFill>
              <a:latin typeface="Yu Gothic Medium"/>
              <a:cs typeface="Yu Gothic Medium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title>
      <c:tx>
        <c:rich>
          <a:bodyPr/>
          <a:lstStyle/>
          <a:p>
            <a:pPr>
              <a:defRPr lang="ja-JP" sz="2800" b="0" i="0" u="none" strike="noStrike">
                <a:solidFill>
                  <a:srgbClr val="000000"/>
                </a:solidFill>
                <a:latin typeface="Yu Gothic"/>
              </a:defRPr>
            </a:pPr>
            <a:r>
              <a:rPr lang="en-AU" sz="2800" b="0" i="0" u="none" strike="noStrike">
                <a:solidFill>
                  <a:srgbClr val="000000"/>
                </a:solidFill>
                <a:latin typeface="Yu Gothic"/>
              </a:rPr>
              <a:t>nginx </a:t>
            </a:r>
            <a:r>
              <a:rPr lang="ja-JP" altLang="en-US" sz="2800" b="0" i="0" u="none" strike="noStrike">
                <a:solidFill>
                  <a:srgbClr val="000000"/>
                </a:solidFill>
                <a:latin typeface="Yu Gothic"/>
              </a:rPr>
              <a:t>最大スループット </a:t>
            </a:r>
            <a:r>
              <a:rPr lang="en-US" altLang="ja-JP" sz="2800" b="0" i="0" u="none" strike="noStrike">
                <a:solidFill>
                  <a:srgbClr val="000000"/>
                </a:solidFill>
                <a:latin typeface="Yu Gothic"/>
              </a:rPr>
              <a:t>(</a:t>
            </a:r>
            <a:r>
              <a:rPr lang="en-AU" sz="2800" b="0" i="0" u="none" strike="noStrike">
                <a:solidFill>
                  <a:srgbClr val="000000"/>
                </a:solidFill>
                <a:latin typeface="Yu Gothic"/>
              </a:rPr>
              <a:t>req/s)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従来</c:v>
                </c:pt>
              </c:strCache>
            </c:strRef>
          </c:tx>
          <c:spPr>
            <a:solidFill>
              <a:srgbClr val="1B6E8F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ja-JP" sz="2200" b="0" i="0" u="none" strike="noStrike">
                    <a:solidFill>
                      <a:srgbClr val="000000"/>
                    </a:solidFill>
                    <a:latin typeface="Yu Gothic Medium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1VMあたり（2VM構成）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20500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BD-FF4C-B6B4-96599387B9B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PRICEE</c:v>
                </c:pt>
              </c:strCache>
            </c:strRef>
          </c:tx>
          <c:spPr>
            <a:solidFill>
              <a:srgbClr val="ED7D31"/>
            </a:solidFill>
            <a:effectLst/>
          </c:spPr>
          <c:invertIfNegative val="0"/>
          <c:dLbls>
            <c:numFmt formatCode="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lang="ja-JP" sz="2200" b="0" i="0" u="none" strike="noStrike">
                    <a:solidFill>
                      <a:srgbClr val="000000"/>
                    </a:solidFill>
                    <a:latin typeface="Yu Gothic Medium"/>
                  </a:defRPr>
                </a:pPr>
                <a:endParaRPr lang="ja-JP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Sheet1!$A$2:$A$2</c:f>
              <c:strCache>
                <c:ptCount val="1"/>
                <c:pt idx="0">
                  <c:v>1VMあたり（2VM構成）</c:v>
                </c:pt>
              </c:strCache>
            </c:strRef>
          </c:cat>
          <c:val>
            <c:numRef>
              <c:f>Sheet1!$C$2:$C$2</c:f>
              <c:numCache>
                <c:formatCode>General</c:formatCode>
                <c:ptCount val="1"/>
                <c:pt idx="0">
                  <c:v>19000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BD-FF4C-B6B4-96599387B9B7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6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lang="ja-JP" sz="2400" b="0" i="0" u="none" strike="noStrike">
                <a:solidFill>
                  <a:srgbClr val="000000"/>
                </a:solidFill>
                <a:latin typeface="Yu Gothic Medium"/>
              </a:defRPr>
            </a:pPr>
            <a:endParaRPr lang="en-US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25000"/>
          <c:min val="0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0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lang="ja-JP" sz="2000" b="0" i="0" u="none" strike="noStrike">
                <a:solidFill>
                  <a:srgbClr val="595959"/>
                </a:solidFill>
                <a:latin typeface="Yu Gothic Medium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txPr>
        <a:bodyPr/>
        <a:lstStyle/>
        <a:p>
          <a:pPr>
            <a:defRPr lang="ja-JP" sz="2400">
              <a:solidFill>
                <a:srgbClr val="000000"/>
              </a:solidFill>
              <a:latin typeface="Yu Gothic Medium"/>
              <a:cs typeface="Yu Gothic Medium"/>
            </a:defRPr>
          </a:pPr>
          <a:endParaRPr lang="en-US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547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1097280"/>
            <a:ext cx="29361384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23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RISC-V PMPを用いた</a:t>
            </a:r>
            <a:endParaRPr lang="en-US" sz="8000" dirty="0"/>
          </a:p>
          <a:p>
            <a:pPr marL="0" indent="0" algn="ctr">
              <a:lnSpc>
                <a:spcPct val="95000"/>
              </a:lnSpc>
              <a:buNone/>
            </a:pPr>
            <a:r>
              <a:rPr lang="en-US" sz="8000" b="1" dirty="0">
                <a:solidFill>
                  <a:srgbClr val="23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静的パーティショニング型VMのアクセス制御機構</a:t>
            </a:r>
            <a:endParaRPr lang="en-US" sz="80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3566160"/>
            <a:ext cx="29361384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rgbClr val="23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伊藤 大輝　光来 健一　（九州工業大学）</a:t>
            </a:r>
            <a:endParaRPr lang="en-US" sz="5400" dirty="0"/>
          </a:p>
        </p:txBody>
      </p:sp>
      <p:sp>
        <p:nvSpPr>
          <p:cNvPr id="4" name="Shape 2"/>
          <p:cNvSpPr/>
          <p:nvPr/>
        </p:nvSpPr>
        <p:spPr>
          <a:xfrm>
            <a:off x="15137892" y="4846320"/>
            <a:ext cx="0" cy="37499544"/>
          </a:xfrm>
          <a:prstGeom prst="line">
            <a:avLst/>
          </a:prstGeom>
          <a:noFill/>
          <a:ln w="19050">
            <a:solidFill>
              <a:srgbClr val="A6A6A6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Shape 3"/>
          <p:cNvSpPr/>
          <p:nvPr/>
        </p:nvSpPr>
        <p:spPr>
          <a:xfrm>
            <a:off x="457200" y="4846320"/>
            <a:ext cx="14406372" cy="1234440"/>
          </a:xfrm>
          <a:prstGeom prst="rect">
            <a:avLst/>
          </a:prstGeom>
          <a:solidFill>
            <a:srgbClr val="23384A"/>
          </a:solidFill>
          <a:ln w="12700">
            <a:solidFill>
              <a:srgbClr val="23384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" name="Text 4"/>
          <p:cNvSpPr txBox="1"/>
          <p:nvPr/>
        </p:nvSpPr>
        <p:spPr>
          <a:xfrm>
            <a:off x="777240" y="4846320"/>
            <a:ext cx="1376629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1. 背景</a:t>
            </a:r>
            <a:endParaRPr lang="en-US" sz="60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309360"/>
            <a:ext cx="140406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23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組込みシステムの仮想化と脅威</a:t>
            </a:r>
            <a:endParaRPr lang="en-US" sz="540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7178040"/>
            <a:ext cx="14040612" cy="4434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組込みシステムでも仮想マシン(VM)の利用が増加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静的パーティショニング型VMが主流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各VMにCPUコアやメモリを固定的に割り当て</a:t>
            </a:r>
            <a:endParaRPr lang="en-US" sz="4400" dirty="0"/>
          </a:p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ハイパーバイザの侵害によりVM内の情報が漏洩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最も脆弱なVMからハイパーバイザの脆弱性を攻撃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すべてのVMのメモリやレジスタが盗聴可能に</a:t>
            </a:r>
            <a:endParaRPr lang="en-US" sz="4400" dirty="0"/>
          </a:p>
        </p:txBody>
      </p:sp>
      <p:sp>
        <p:nvSpPr>
          <p:cNvPr id="9" name="Text 7"/>
          <p:cNvSpPr txBox="1"/>
          <p:nvPr/>
        </p:nvSpPr>
        <p:spPr>
          <a:xfrm>
            <a:off x="640080" y="11891404"/>
            <a:ext cx="140406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r>
              <a:rPr lang="ja-JP" altLang="en-US" sz="5400" b="1">
                <a:solidFill>
                  <a:srgbClr val="23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機密</a:t>
            </a:r>
            <a:r>
              <a:rPr lang="en-AU" altLang="ja-JP" sz="5400" b="1" dirty="0">
                <a:solidFill>
                  <a:srgbClr val="23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VM</a:t>
            </a:r>
            <a:r>
              <a:rPr lang="ja-JP" altLang="en-US" sz="5400" b="1">
                <a:solidFill>
                  <a:srgbClr val="23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による保護</a:t>
            </a:r>
            <a:endParaRPr lang="en-US" sz="5400" dirty="0">
              <a:solidFill>
                <a:srgbClr val="FF0000"/>
              </a:solidFill>
            </a:endParaRPr>
          </a:p>
        </p:txBody>
      </p:sp>
      <p:sp>
        <p:nvSpPr>
          <p:cNvPr id="10" name="Text 8"/>
          <p:cNvSpPr txBox="1"/>
          <p:nvPr/>
        </p:nvSpPr>
        <p:spPr>
          <a:xfrm>
            <a:off x="640080" y="12852400"/>
            <a:ext cx="14040612" cy="57835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機密VMを用いることでハイパーバイザから保護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VMのメモリやレジスタへの不正アクセスを防止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AMD SEV，Intel TDXなどのCPU拡張を用いて実現</a:t>
            </a:r>
            <a:endParaRPr lang="en-US" sz="4400" dirty="0"/>
          </a:p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RISC-Vプロセッサも機密VM拡張(CoVE)</a:t>
            </a:r>
            <a:r>
              <a:rPr lang="en-US" sz="4400" dirty="0" err="1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を提供</a:t>
            </a:r>
            <a:endParaRPr lang="en-US" sz="4400" dirty="0">
              <a:solidFill>
                <a:srgbClr val="23384A"/>
              </a:solidFill>
              <a:latin typeface="Yu Gothic Medium" pitchFamily="34" charset="0"/>
              <a:ea typeface="Yu Gothic Medium" pitchFamily="34" charset="-122"/>
              <a:cs typeface="Yu Gothic Medium" pitchFamily="34" charset="-120"/>
            </a:endParaRPr>
          </a:p>
          <a:p>
            <a:pPr marL="914400" lvl="1" indent="-457200">
              <a:lnSpc>
                <a:spcPct val="110000"/>
              </a:lnSpc>
              <a:buSzPct val="100000"/>
              <a:buFontTx/>
              <a:buChar char="•"/>
            </a:pPr>
            <a:r>
              <a:rPr lang="en-US" altLang="ja-JP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</a:rPr>
              <a:t>RISC-</a:t>
            </a:r>
            <a:r>
              <a:rPr lang="en-US" altLang="ja-JP" sz="4400" dirty="0" err="1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</a:rPr>
              <a:t>Vプロセッサは組み込み向けに用いられる</a:t>
            </a:r>
            <a:endParaRPr lang="en-US" altLang="ja-JP" sz="4400" dirty="0"/>
          </a:p>
          <a:p>
            <a:pPr marL="914400" lvl="1" indent="-457200">
              <a:lnSpc>
                <a:spcPct val="110000"/>
              </a:lnSpc>
              <a:buSzPct val="100000"/>
              <a:buFontTx/>
              <a:buChar char="•"/>
            </a:pPr>
            <a:r>
              <a:rPr lang="en-US" sz="4400" dirty="0" err="1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信頼できるTSMが機密VMのメモリを分離</a:t>
            </a:r>
            <a:endParaRPr lang="en-US" sz="4400" dirty="0">
              <a:solidFill>
                <a:srgbClr val="23384A"/>
              </a:solidFill>
              <a:latin typeface="Yu Gothic Medium" pitchFamily="34" charset="0"/>
              <a:ea typeface="Yu Gothic Medium" pitchFamily="34" charset="-122"/>
              <a:cs typeface="Yu Gothic Medium" pitchFamily="34" charset="-120"/>
            </a:endParaRPr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 err="1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Gステージページテーブル</a:t>
            </a: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(PT)で機密VM同士を隔離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2834640" y="18486120"/>
            <a:ext cx="4198742" cy="822960"/>
          </a:xfrm>
          <a:prstGeom prst="rect">
            <a:avLst/>
          </a:prstGeom>
          <a:solidFill>
            <a:srgbClr val="C1E5F5"/>
          </a:solidFill>
          <a:ln w="25400">
            <a:solidFill>
              <a:srgbClr val="1B6E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通常VM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7307702" y="18486120"/>
            <a:ext cx="3480755" cy="822960"/>
          </a:xfrm>
          <a:prstGeom prst="rect">
            <a:avLst/>
          </a:prstGeom>
          <a:solidFill>
            <a:srgbClr val="F2AA84"/>
          </a:solidFill>
          <a:ln w="25400">
            <a:solidFill>
              <a:srgbClr val="7A3A1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機密VM</a:t>
            </a:r>
            <a:endParaRPr lang="en-US" sz="3200" dirty="0"/>
          </a:p>
        </p:txBody>
      </p:sp>
      <p:sp>
        <p:nvSpPr>
          <p:cNvPr id="13" name="Text 11"/>
          <p:cNvSpPr/>
          <p:nvPr/>
        </p:nvSpPr>
        <p:spPr>
          <a:xfrm>
            <a:off x="11017057" y="18486120"/>
            <a:ext cx="3480755" cy="822960"/>
          </a:xfrm>
          <a:prstGeom prst="rect">
            <a:avLst/>
          </a:prstGeom>
          <a:solidFill>
            <a:srgbClr val="F2AA84"/>
          </a:solidFill>
          <a:ln w="25400">
            <a:solidFill>
              <a:srgbClr val="7A3A1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機密VM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2834640" y="19674840"/>
            <a:ext cx="4198742" cy="822960"/>
          </a:xfrm>
          <a:prstGeom prst="rect">
            <a:avLst/>
          </a:prstGeom>
          <a:solidFill>
            <a:srgbClr val="C1E5F5"/>
          </a:solidFill>
          <a:ln w="25400">
            <a:solidFill>
              <a:srgbClr val="1B6E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ハイパーバイザ</a:t>
            </a:r>
            <a:endParaRPr lang="en-US" sz="3200" dirty="0"/>
          </a:p>
        </p:txBody>
      </p:sp>
      <p:sp>
        <p:nvSpPr>
          <p:cNvPr id="15" name="Text 13"/>
          <p:cNvSpPr/>
          <p:nvPr/>
        </p:nvSpPr>
        <p:spPr>
          <a:xfrm>
            <a:off x="7307702" y="19674840"/>
            <a:ext cx="7190110" cy="822960"/>
          </a:xfrm>
          <a:prstGeom prst="rect">
            <a:avLst/>
          </a:prstGeom>
          <a:solidFill>
            <a:srgbClr val="F2AA84"/>
          </a:solidFill>
          <a:ln w="25400">
            <a:solidFill>
              <a:srgbClr val="7A3A1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TSM</a:t>
            </a:r>
            <a:endParaRPr lang="en-US" sz="3200" dirty="0"/>
          </a:p>
        </p:txBody>
      </p:sp>
      <p:sp>
        <p:nvSpPr>
          <p:cNvPr id="16" name="Shape 14"/>
          <p:cNvSpPr/>
          <p:nvPr/>
        </p:nvSpPr>
        <p:spPr>
          <a:xfrm>
            <a:off x="7170542" y="18348960"/>
            <a:ext cx="0" cy="2286000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7" name="Shape 15"/>
          <p:cNvSpPr/>
          <p:nvPr/>
        </p:nvSpPr>
        <p:spPr>
          <a:xfrm>
            <a:off x="10902757" y="18348960"/>
            <a:ext cx="0" cy="1097280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8" name="Shape 16"/>
          <p:cNvSpPr/>
          <p:nvPr/>
        </p:nvSpPr>
        <p:spPr>
          <a:xfrm>
            <a:off x="7947782" y="19857720"/>
            <a:ext cx="685800" cy="777240"/>
          </a:xfrm>
          <a:prstGeom prst="foldedCorner">
            <a:avLst/>
          </a:prstGeom>
          <a:solidFill>
            <a:srgbClr val="FFFFFF"/>
          </a:solidFill>
          <a:ln w="254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9" name="Shape 17"/>
          <p:cNvSpPr/>
          <p:nvPr/>
        </p:nvSpPr>
        <p:spPr>
          <a:xfrm>
            <a:off x="13171932" y="19857720"/>
            <a:ext cx="685800" cy="777240"/>
          </a:xfrm>
          <a:prstGeom prst="foldedCorner">
            <a:avLst/>
          </a:prstGeom>
          <a:solidFill>
            <a:srgbClr val="FFFFFF"/>
          </a:solidFill>
          <a:ln w="254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0" name="Text 18"/>
          <p:cNvSpPr txBox="1"/>
          <p:nvPr/>
        </p:nvSpPr>
        <p:spPr>
          <a:xfrm>
            <a:off x="7307702" y="20680680"/>
            <a:ext cx="719011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Gステージページテーブル</a:t>
            </a:r>
            <a:endParaRPr lang="en-US" sz="28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213664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物理メモリ</a:t>
            </a:r>
            <a:endParaRPr lang="en-US" sz="2800" dirty="0"/>
          </a:p>
        </p:txBody>
      </p:sp>
      <p:sp>
        <p:nvSpPr>
          <p:cNvPr id="22" name="Text 20"/>
          <p:cNvSpPr/>
          <p:nvPr/>
        </p:nvSpPr>
        <p:spPr>
          <a:xfrm>
            <a:off x="2834640" y="21275040"/>
            <a:ext cx="4198742" cy="77724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非機密メモリ</a:t>
            </a:r>
            <a:endParaRPr lang="en-US" sz="3200" dirty="0"/>
          </a:p>
        </p:txBody>
      </p:sp>
      <p:sp>
        <p:nvSpPr>
          <p:cNvPr id="23" name="Text 21"/>
          <p:cNvSpPr/>
          <p:nvPr/>
        </p:nvSpPr>
        <p:spPr>
          <a:xfrm>
            <a:off x="7033382" y="21275040"/>
            <a:ext cx="7464430" cy="77724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機密メモリ</a:t>
            </a:r>
            <a:endParaRPr lang="en-US" sz="3200" dirty="0"/>
          </a:p>
        </p:txBody>
      </p:sp>
      <p:sp>
        <p:nvSpPr>
          <p:cNvPr id="24" name="Text 22"/>
          <p:cNvSpPr txBox="1"/>
          <p:nvPr/>
        </p:nvSpPr>
        <p:spPr>
          <a:xfrm>
            <a:off x="640080" y="22517100"/>
            <a:ext cx="140406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23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RISC-V </a:t>
            </a:r>
            <a:r>
              <a:rPr lang="en-US" sz="5400" b="1" dirty="0" err="1">
                <a:solidFill>
                  <a:srgbClr val="23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CoVEにおけるメモリ隔離の課題</a:t>
            </a:r>
            <a:endParaRPr lang="en-US" sz="5400" dirty="0"/>
          </a:p>
        </p:txBody>
      </p:sp>
      <p:sp>
        <p:nvSpPr>
          <p:cNvPr id="25" name="Text 23"/>
          <p:cNvSpPr txBox="1"/>
          <p:nvPr/>
        </p:nvSpPr>
        <p:spPr>
          <a:xfrm>
            <a:off x="640080" y="23477220"/>
            <a:ext cx="1404061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altLang="ja-JP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G</a:t>
            </a:r>
            <a:r>
              <a:rPr lang="ja-JP" altLang="en-US" sz="440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ステージ</a:t>
            </a:r>
            <a:r>
              <a:rPr lang="en-AU" altLang="ja-JP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PT</a:t>
            </a:r>
            <a:r>
              <a:rPr lang="ja-JP" altLang="en-US" sz="440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を用いたメモリ隔離</a:t>
            </a: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には2つの課題</a:t>
            </a:r>
            <a:endParaRPr lang="en-US" sz="4400" dirty="0">
              <a:solidFill>
                <a:srgbClr val="FF0000"/>
              </a:solidFill>
            </a:endParaRPr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複雑な設定のミスで意図しないメモリ共有が生じる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排他割当を強制するとVM間でメモリ共有不可</a:t>
            </a:r>
            <a:endParaRPr lang="en-US" sz="4400" dirty="0"/>
          </a:p>
        </p:txBody>
      </p:sp>
      <p:sp>
        <p:nvSpPr>
          <p:cNvPr id="26" name="Text 24"/>
          <p:cNvSpPr/>
          <p:nvPr/>
        </p:nvSpPr>
        <p:spPr>
          <a:xfrm>
            <a:off x="2834640" y="25854660"/>
            <a:ext cx="5602986" cy="822960"/>
          </a:xfrm>
          <a:prstGeom prst="rect">
            <a:avLst/>
          </a:prstGeom>
          <a:solidFill>
            <a:srgbClr val="F2AA84"/>
          </a:solidFill>
          <a:ln w="25400">
            <a:solidFill>
              <a:srgbClr val="7A3A1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機密VM1</a:t>
            </a:r>
            <a:endParaRPr lang="en-US" sz="3200" dirty="0"/>
          </a:p>
        </p:txBody>
      </p:sp>
      <p:sp>
        <p:nvSpPr>
          <p:cNvPr id="27" name="Text 25"/>
          <p:cNvSpPr/>
          <p:nvPr/>
        </p:nvSpPr>
        <p:spPr>
          <a:xfrm>
            <a:off x="8894826" y="25854660"/>
            <a:ext cx="5602986" cy="822960"/>
          </a:xfrm>
          <a:prstGeom prst="rect">
            <a:avLst/>
          </a:prstGeom>
          <a:solidFill>
            <a:srgbClr val="F2AA84"/>
          </a:solidFill>
          <a:ln w="25400">
            <a:solidFill>
              <a:srgbClr val="7A3A1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機密VM2</a:t>
            </a:r>
            <a:endParaRPr lang="en-US" sz="3200" dirty="0"/>
          </a:p>
        </p:txBody>
      </p:sp>
      <p:sp>
        <p:nvSpPr>
          <p:cNvPr id="28" name="Shape 26"/>
          <p:cNvSpPr/>
          <p:nvPr/>
        </p:nvSpPr>
        <p:spPr>
          <a:xfrm flipH="1">
            <a:off x="8633582" y="25717500"/>
            <a:ext cx="32644" cy="1097280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29" name="Shape 27"/>
          <p:cNvSpPr/>
          <p:nvPr/>
        </p:nvSpPr>
        <p:spPr>
          <a:xfrm>
            <a:off x="5270373" y="27043380"/>
            <a:ext cx="777240" cy="822960"/>
          </a:xfrm>
          <a:prstGeom prst="foldedCorner">
            <a:avLst/>
          </a:prstGeom>
          <a:solidFill>
            <a:srgbClr val="FFFFFF"/>
          </a:solidFill>
          <a:ln w="254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0" name="Shape 28"/>
          <p:cNvSpPr/>
          <p:nvPr/>
        </p:nvSpPr>
        <p:spPr>
          <a:xfrm>
            <a:off x="11330559" y="27043380"/>
            <a:ext cx="777240" cy="822960"/>
          </a:xfrm>
          <a:prstGeom prst="foldedCorner">
            <a:avLst/>
          </a:prstGeom>
          <a:solidFill>
            <a:srgbClr val="FFFFFF"/>
          </a:solidFill>
          <a:ln w="254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1" name="Text 29"/>
          <p:cNvSpPr txBox="1"/>
          <p:nvPr/>
        </p:nvSpPr>
        <p:spPr>
          <a:xfrm>
            <a:off x="6093333" y="27089100"/>
            <a:ext cx="5191506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Gステージページテーブル</a:t>
            </a:r>
            <a:endParaRPr lang="en-US" sz="2800" dirty="0"/>
          </a:p>
        </p:txBody>
      </p:sp>
      <p:sp>
        <p:nvSpPr>
          <p:cNvPr id="32" name="Text 30"/>
          <p:cNvSpPr txBox="1"/>
          <p:nvPr/>
        </p:nvSpPr>
        <p:spPr>
          <a:xfrm>
            <a:off x="548640" y="2864358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物理メモリ</a:t>
            </a:r>
            <a:endParaRPr lang="en-US" sz="2800" dirty="0"/>
          </a:p>
        </p:txBody>
      </p:sp>
      <p:sp>
        <p:nvSpPr>
          <p:cNvPr id="33" name="Text 31"/>
          <p:cNvSpPr/>
          <p:nvPr/>
        </p:nvSpPr>
        <p:spPr>
          <a:xfrm>
            <a:off x="2834640" y="28552140"/>
            <a:ext cx="11663172" cy="77724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34" name="Text 32"/>
          <p:cNvSpPr/>
          <p:nvPr/>
        </p:nvSpPr>
        <p:spPr>
          <a:xfrm>
            <a:off x="4721733" y="28552140"/>
            <a:ext cx="1828800" cy="777240"/>
          </a:xfrm>
          <a:prstGeom prst="rect">
            <a:avLst/>
          </a:prstGeom>
          <a:solidFill>
            <a:srgbClr val="C1F0C8"/>
          </a:solidFill>
          <a:ln w="2540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ページi</a:t>
            </a:r>
            <a:endParaRPr lang="en-US" sz="3200" dirty="0"/>
          </a:p>
        </p:txBody>
      </p:sp>
      <p:sp>
        <p:nvSpPr>
          <p:cNvPr id="35" name="Text 33"/>
          <p:cNvSpPr/>
          <p:nvPr/>
        </p:nvSpPr>
        <p:spPr>
          <a:xfrm>
            <a:off x="10781919" y="28552140"/>
            <a:ext cx="1828800" cy="777240"/>
          </a:xfrm>
          <a:prstGeom prst="rect">
            <a:avLst/>
          </a:prstGeom>
          <a:solidFill>
            <a:srgbClr val="C0E4F5"/>
          </a:solidFill>
          <a:ln w="2540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2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ページj</a:t>
            </a:r>
            <a:endParaRPr lang="en-US" sz="3200" dirty="0"/>
          </a:p>
        </p:txBody>
      </p:sp>
      <p:sp>
        <p:nvSpPr>
          <p:cNvPr id="36" name="Shape 34"/>
          <p:cNvSpPr/>
          <p:nvPr/>
        </p:nvSpPr>
        <p:spPr>
          <a:xfrm>
            <a:off x="5654421" y="27866340"/>
            <a:ext cx="0" cy="685800"/>
          </a:xfrm>
          <a:prstGeom prst="line">
            <a:avLst/>
          </a:prstGeom>
          <a:noFill/>
          <a:ln w="50800">
            <a:solidFill>
              <a:srgbClr val="000000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7" name="Shape 35"/>
          <p:cNvSpPr/>
          <p:nvPr/>
        </p:nvSpPr>
        <p:spPr>
          <a:xfrm>
            <a:off x="11714607" y="27866340"/>
            <a:ext cx="0" cy="685800"/>
          </a:xfrm>
          <a:prstGeom prst="line">
            <a:avLst/>
          </a:prstGeom>
          <a:noFill/>
          <a:ln w="50800">
            <a:solidFill>
              <a:srgbClr val="000000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8" name="Shape 36"/>
          <p:cNvSpPr/>
          <p:nvPr/>
        </p:nvSpPr>
        <p:spPr>
          <a:xfrm>
            <a:off x="6047613" y="27729180"/>
            <a:ext cx="5008626" cy="822960"/>
          </a:xfrm>
          <a:prstGeom prst="line">
            <a:avLst/>
          </a:prstGeom>
          <a:noFill/>
          <a:ln w="50800">
            <a:solidFill>
              <a:srgbClr val="000000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39" name="Shape 37"/>
          <p:cNvSpPr/>
          <p:nvPr/>
        </p:nvSpPr>
        <p:spPr>
          <a:xfrm>
            <a:off x="8209026" y="27637740"/>
            <a:ext cx="822960" cy="822960"/>
          </a:xfrm>
          <a:prstGeom prst="mathMultiply">
            <a:avLst/>
          </a:prstGeom>
          <a:solidFill>
            <a:srgbClr val="FF0000"/>
          </a:solidFill>
          <a:ln w="12700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1" name="Shape 39"/>
          <p:cNvSpPr/>
          <p:nvPr/>
        </p:nvSpPr>
        <p:spPr>
          <a:xfrm>
            <a:off x="457200" y="30152340"/>
            <a:ext cx="14406372" cy="1234440"/>
          </a:xfrm>
          <a:prstGeom prst="rect">
            <a:avLst/>
          </a:prstGeom>
          <a:solidFill>
            <a:srgbClr val="23384A"/>
          </a:solidFill>
          <a:ln w="12700">
            <a:solidFill>
              <a:srgbClr val="23384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2" name="Text 40"/>
          <p:cNvSpPr txBox="1"/>
          <p:nvPr/>
        </p:nvSpPr>
        <p:spPr>
          <a:xfrm>
            <a:off x="777240" y="30152340"/>
            <a:ext cx="1376629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2. PRICEE</a:t>
            </a:r>
            <a:endParaRPr lang="en-US" sz="6000" dirty="0"/>
          </a:p>
        </p:txBody>
      </p:sp>
      <p:sp>
        <p:nvSpPr>
          <p:cNvPr id="43" name="Text 41"/>
          <p:cNvSpPr txBox="1"/>
          <p:nvPr/>
        </p:nvSpPr>
        <p:spPr>
          <a:xfrm>
            <a:off x="640080" y="31615380"/>
            <a:ext cx="14040612" cy="5120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ja-JP" altLang="en-US" sz="440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メモリ領域にアクセス権を設定可能な標準ハードウェアの</a:t>
            </a:r>
            <a:r>
              <a:rPr lang="en-US" sz="4400" dirty="0" err="1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PMPを用いて静的パーティショニング型VMを隔離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 err="1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設定が単純なためメモリ領域の重複が生じない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 err="1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専用メモリ領域を用いた安全なメモリ共有も可能</a:t>
            </a:r>
            <a:endParaRPr lang="en-US" sz="4400" dirty="0"/>
          </a:p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en-US" sz="4400" dirty="0" err="1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セキュリティモニタがPMPの設定を安全に切り替え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セキュリティモニタは最高の特権レベルで動作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VMとハイパーバイザ間の遷移をトラップ</a:t>
            </a:r>
            <a:endParaRPr lang="en-US" sz="4400" dirty="0"/>
          </a:p>
        </p:txBody>
      </p:sp>
      <p:sp>
        <p:nvSpPr>
          <p:cNvPr id="44" name="Text 42"/>
          <p:cNvSpPr/>
          <p:nvPr/>
        </p:nvSpPr>
        <p:spPr>
          <a:xfrm>
            <a:off x="2883395" y="37619940"/>
            <a:ext cx="4114800" cy="731520"/>
          </a:xfrm>
          <a:prstGeom prst="rect">
            <a:avLst/>
          </a:prstGeom>
          <a:solidFill>
            <a:srgbClr val="F2AA84"/>
          </a:solidFill>
          <a:ln w="25400">
            <a:solidFill>
              <a:srgbClr val="7A3A1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機密VM 1</a:t>
            </a:r>
            <a:endParaRPr lang="en-US" sz="2800" dirty="0"/>
          </a:p>
        </p:txBody>
      </p:sp>
      <p:sp>
        <p:nvSpPr>
          <p:cNvPr id="45" name="Text 43"/>
          <p:cNvSpPr/>
          <p:nvPr/>
        </p:nvSpPr>
        <p:spPr>
          <a:xfrm>
            <a:off x="7912595" y="37619940"/>
            <a:ext cx="4114800" cy="731520"/>
          </a:xfrm>
          <a:prstGeom prst="rect">
            <a:avLst/>
          </a:prstGeom>
          <a:solidFill>
            <a:srgbClr val="F2AA84"/>
          </a:solidFill>
          <a:ln w="25400">
            <a:solidFill>
              <a:srgbClr val="7A3A1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機密VM 2</a:t>
            </a:r>
            <a:endParaRPr lang="en-US" sz="2800" dirty="0"/>
          </a:p>
        </p:txBody>
      </p:sp>
      <p:sp>
        <p:nvSpPr>
          <p:cNvPr id="46" name="Shape 44"/>
          <p:cNvSpPr/>
          <p:nvPr/>
        </p:nvSpPr>
        <p:spPr>
          <a:xfrm>
            <a:off x="7455395" y="37528500"/>
            <a:ext cx="0" cy="914400"/>
          </a:xfrm>
          <a:prstGeom prst="line">
            <a:avLst/>
          </a:prstGeom>
          <a:noFill/>
          <a:ln w="38100">
            <a:solidFill>
              <a:srgbClr val="000000"/>
            </a:solidFill>
            <a:prstDash val="dash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7" name="Text 45"/>
          <p:cNvSpPr/>
          <p:nvPr/>
        </p:nvSpPr>
        <p:spPr>
          <a:xfrm>
            <a:off x="2883395" y="38762940"/>
            <a:ext cx="9144000" cy="731520"/>
          </a:xfrm>
          <a:prstGeom prst="rect">
            <a:avLst/>
          </a:prstGeom>
          <a:solidFill>
            <a:srgbClr val="C1E5F5"/>
          </a:solidFill>
          <a:ln w="25400">
            <a:solidFill>
              <a:srgbClr val="1B6E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ハイパーバイザ (Bao)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2883395" y="40363140"/>
            <a:ext cx="9144000" cy="731520"/>
          </a:xfrm>
          <a:prstGeom prst="rect">
            <a:avLst/>
          </a:prstGeom>
          <a:solidFill>
            <a:srgbClr val="F2AA84"/>
          </a:solidFill>
          <a:ln w="25400">
            <a:solidFill>
              <a:srgbClr val="7A3A1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セキュリティモニタ (OpenSBI 拡張)</a:t>
            </a:r>
            <a:endParaRPr lang="en-US" sz="2800" dirty="0"/>
          </a:p>
        </p:txBody>
      </p:sp>
      <p:sp>
        <p:nvSpPr>
          <p:cNvPr id="49" name="Text 47"/>
          <p:cNvSpPr txBox="1"/>
          <p:nvPr/>
        </p:nvSpPr>
        <p:spPr>
          <a:xfrm>
            <a:off x="505955" y="40472868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Mモード</a:t>
            </a:r>
            <a:endParaRPr lang="en-US" sz="2800" dirty="0"/>
          </a:p>
        </p:txBody>
      </p:sp>
      <p:sp>
        <p:nvSpPr>
          <p:cNvPr id="50" name="Text 48"/>
          <p:cNvSpPr txBox="1"/>
          <p:nvPr/>
        </p:nvSpPr>
        <p:spPr>
          <a:xfrm>
            <a:off x="505955" y="41524428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物理メモリ</a:t>
            </a:r>
            <a:endParaRPr lang="en-US" sz="2800" dirty="0"/>
          </a:p>
        </p:txBody>
      </p:sp>
      <p:sp>
        <p:nvSpPr>
          <p:cNvPr id="51" name="Text 49"/>
          <p:cNvSpPr/>
          <p:nvPr/>
        </p:nvSpPr>
        <p:spPr>
          <a:xfrm>
            <a:off x="2883395" y="41460420"/>
            <a:ext cx="2194560" cy="64008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機密VM1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5077955" y="41460420"/>
            <a:ext cx="2194560" cy="640080"/>
          </a:xfrm>
          <a:prstGeom prst="rect">
            <a:avLst/>
          </a:prstGeom>
          <a:solidFill>
            <a:srgbClr val="7F7F7F"/>
          </a:solidFill>
          <a:ln w="2540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機密VM2</a:t>
            </a:r>
            <a:endParaRPr lang="en-US" sz="2800" dirty="0"/>
          </a:p>
        </p:txBody>
      </p:sp>
      <p:sp>
        <p:nvSpPr>
          <p:cNvPr id="53" name="Text 51"/>
          <p:cNvSpPr/>
          <p:nvPr/>
        </p:nvSpPr>
        <p:spPr>
          <a:xfrm>
            <a:off x="7272515" y="41460420"/>
            <a:ext cx="2926080" cy="640080"/>
          </a:xfrm>
          <a:prstGeom prst="rect">
            <a:avLst/>
          </a:prstGeom>
          <a:solidFill>
            <a:srgbClr val="7F7F7F"/>
          </a:solidFill>
          <a:ln w="2540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ハイパーバイザ</a:t>
            </a:r>
            <a:endParaRPr lang="en-US" sz="2800" dirty="0"/>
          </a:p>
        </p:txBody>
      </p:sp>
      <p:sp>
        <p:nvSpPr>
          <p:cNvPr id="54" name="Text 52"/>
          <p:cNvSpPr/>
          <p:nvPr/>
        </p:nvSpPr>
        <p:spPr>
          <a:xfrm>
            <a:off x="10564355" y="41694100"/>
            <a:ext cx="1463040" cy="64008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PMP</a:t>
            </a:r>
            <a:endParaRPr lang="en-US" sz="2800" dirty="0"/>
          </a:p>
        </p:txBody>
      </p:sp>
      <p:sp>
        <p:nvSpPr>
          <p:cNvPr id="55" name="Shape 53"/>
          <p:cNvSpPr/>
          <p:nvPr/>
        </p:nvSpPr>
        <p:spPr>
          <a:xfrm>
            <a:off x="12027395" y="37985700"/>
            <a:ext cx="548640" cy="0"/>
          </a:xfrm>
          <a:prstGeom prst="line">
            <a:avLst/>
          </a:prstGeom>
          <a:noFill/>
          <a:ln w="508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6" name="Shape 54"/>
          <p:cNvSpPr/>
          <p:nvPr/>
        </p:nvSpPr>
        <p:spPr>
          <a:xfrm>
            <a:off x="12576035" y="37985700"/>
            <a:ext cx="0" cy="2606040"/>
          </a:xfrm>
          <a:prstGeom prst="line">
            <a:avLst/>
          </a:prstGeom>
          <a:noFill/>
          <a:ln w="508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7" name="Shape 55"/>
          <p:cNvSpPr/>
          <p:nvPr/>
        </p:nvSpPr>
        <p:spPr>
          <a:xfrm flipH="1">
            <a:off x="12027395" y="40591740"/>
            <a:ext cx="548640" cy="0"/>
          </a:xfrm>
          <a:prstGeom prst="line">
            <a:avLst/>
          </a:prstGeom>
          <a:noFill/>
          <a:ln w="50800">
            <a:solidFill>
              <a:srgbClr val="000000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8" name="Text 56"/>
          <p:cNvSpPr txBox="1"/>
          <p:nvPr/>
        </p:nvSpPr>
        <p:spPr>
          <a:xfrm>
            <a:off x="12667475" y="384429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①VM Exit</a:t>
            </a:r>
            <a:endParaRPr lang="en-US" sz="2800" dirty="0"/>
          </a:p>
        </p:txBody>
      </p:sp>
      <p:sp>
        <p:nvSpPr>
          <p:cNvPr id="59" name="Text 57"/>
          <p:cNvSpPr txBox="1"/>
          <p:nvPr/>
        </p:nvSpPr>
        <p:spPr>
          <a:xfrm>
            <a:off x="12667475" y="38900100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(トラップ)</a:t>
            </a:r>
            <a:endParaRPr lang="en-US" sz="2400" dirty="0"/>
          </a:p>
        </p:txBody>
      </p:sp>
      <p:sp>
        <p:nvSpPr>
          <p:cNvPr id="60" name="Shape 58"/>
          <p:cNvSpPr/>
          <p:nvPr/>
        </p:nvSpPr>
        <p:spPr>
          <a:xfrm flipV="1">
            <a:off x="5077955" y="39494460"/>
            <a:ext cx="0" cy="868680"/>
          </a:xfrm>
          <a:prstGeom prst="line">
            <a:avLst/>
          </a:prstGeom>
          <a:noFill/>
          <a:ln w="50800">
            <a:solidFill>
              <a:srgbClr val="000000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1" name="Text 59"/>
          <p:cNvSpPr txBox="1"/>
          <p:nvPr/>
        </p:nvSpPr>
        <p:spPr>
          <a:xfrm>
            <a:off x="5215115" y="39768780"/>
            <a:ext cx="2743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②リダイレクト</a:t>
            </a:r>
            <a:endParaRPr lang="en-US" sz="2800" dirty="0"/>
          </a:p>
        </p:txBody>
      </p:sp>
      <p:sp>
        <p:nvSpPr>
          <p:cNvPr id="62" name="Shape 60"/>
          <p:cNvSpPr/>
          <p:nvPr/>
        </p:nvSpPr>
        <p:spPr>
          <a:xfrm>
            <a:off x="8735555" y="39494460"/>
            <a:ext cx="0" cy="868680"/>
          </a:xfrm>
          <a:prstGeom prst="line">
            <a:avLst/>
          </a:prstGeom>
          <a:noFill/>
          <a:ln w="50800">
            <a:solidFill>
              <a:srgbClr val="000000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3" name="Text 61"/>
          <p:cNvSpPr txBox="1"/>
          <p:nvPr/>
        </p:nvSpPr>
        <p:spPr>
          <a:xfrm>
            <a:off x="8872715" y="39768780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③VM Entry</a:t>
            </a:r>
            <a:endParaRPr lang="en-US" sz="2800" dirty="0"/>
          </a:p>
        </p:txBody>
      </p:sp>
      <p:sp>
        <p:nvSpPr>
          <p:cNvPr id="64" name="Shape 62"/>
          <p:cNvSpPr/>
          <p:nvPr/>
        </p:nvSpPr>
        <p:spPr>
          <a:xfrm flipH="1">
            <a:off x="2426195" y="40728900"/>
            <a:ext cx="457200" cy="0"/>
          </a:xfrm>
          <a:prstGeom prst="line">
            <a:avLst/>
          </a:prstGeom>
          <a:noFill/>
          <a:ln w="508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5" name="Shape 63"/>
          <p:cNvSpPr/>
          <p:nvPr/>
        </p:nvSpPr>
        <p:spPr>
          <a:xfrm flipV="1">
            <a:off x="2426195" y="37985700"/>
            <a:ext cx="0" cy="2743200"/>
          </a:xfrm>
          <a:prstGeom prst="line">
            <a:avLst/>
          </a:prstGeom>
          <a:noFill/>
          <a:ln w="50800">
            <a:solidFill>
              <a:srgbClr val="00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6" name="Shape 64"/>
          <p:cNvSpPr/>
          <p:nvPr/>
        </p:nvSpPr>
        <p:spPr>
          <a:xfrm>
            <a:off x="2426195" y="37985700"/>
            <a:ext cx="457200" cy="0"/>
          </a:xfrm>
          <a:prstGeom prst="line">
            <a:avLst/>
          </a:prstGeom>
          <a:noFill/>
          <a:ln w="50800">
            <a:solidFill>
              <a:srgbClr val="000000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7" name="Text 65"/>
          <p:cNvSpPr txBox="1"/>
          <p:nvPr/>
        </p:nvSpPr>
        <p:spPr>
          <a:xfrm>
            <a:off x="505955" y="38872668"/>
            <a:ext cx="17373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④復帰</a:t>
            </a:r>
            <a:endParaRPr lang="en-US" sz="2800" dirty="0"/>
          </a:p>
        </p:txBody>
      </p:sp>
      <p:sp>
        <p:nvSpPr>
          <p:cNvPr id="68" name="Shape 66"/>
          <p:cNvSpPr/>
          <p:nvPr/>
        </p:nvSpPr>
        <p:spPr>
          <a:xfrm flipH="1">
            <a:off x="11295873" y="41094660"/>
            <a:ext cx="0" cy="640080"/>
          </a:xfrm>
          <a:prstGeom prst="line">
            <a:avLst/>
          </a:prstGeom>
          <a:noFill/>
          <a:ln w="50800">
            <a:solidFill>
              <a:srgbClr val="000000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69" name="Text 67"/>
          <p:cNvSpPr txBox="1"/>
          <p:nvPr/>
        </p:nvSpPr>
        <p:spPr>
          <a:xfrm>
            <a:off x="12118835" y="414604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設定切り替え</a:t>
            </a:r>
            <a:endParaRPr lang="en-US" sz="2400" dirty="0"/>
          </a:p>
        </p:txBody>
      </p:sp>
      <p:sp>
        <p:nvSpPr>
          <p:cNvPr id="70" name="Text 68"/>
          <p:cNvSpPr txBox="1"/>
          <p:nvPr/>
        </p:nvSpPr>
        <p:spPr>
          <a:xfrm>
            <a:off x="15595092" y="4937760"/>
            <a:ext cx="140406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23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コンテキストに応じたPMPの設定</a:t>
            </a:r>
            <a:endParaRPr lang="en-US" sz="5400" dirty="0"/>
          </a:p>
        </p:txBody>
      </p:sp>
      <p:sp>
        <p:nvSpPr>
          <p:cNvPr id="71" name="Text 69"/>
          <p:cNvSpPr txBox="1"/>
          <p:nvPr/>
        </p:nvSpPr>
        <p:spPr>
          <a:xfrm>
            <a:off x="15595092" y="5806440"/>
            <a:ext cx="14040612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ハイパーバイザ実行中はVMのメモリを保護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ハイパーバイザのメモリのみアクセスを許可</a:t>
            </a:r>
            <a:endParaRPr lang="en-US" sz="4400" dirty="0"/>
          </a:p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VM実行中はそのVMのメモリのみアクセスを許可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 err="1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設定に従って共有メモリのアクセス権も変更</a:t>
            </a:r>
            <a:endParaRPr lang="en-US" sz="4400" dirty="0">
              <a:solidFill>
                <a:srgbClr val="FF0000"/>
              </a:solidFill>
            </a:endParaRPr>
          </a:p>
        </p:txBody>
      </p:sp>
      <p:sp>
        <p:nvSpPr>
          <p:cNvPr id="72" name="Text 70"/>
          <p:cNvSpPr txBox="1"/>
          <p:nvPr/>
        </p:nvSpPr>
        <p:spPr>
          <a:xfrm>
            <a:off x="18978372" y="8961120"/>
            <a:ext cx="2641473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ハイパーバイザ</a:t>
            </a:r>
            <a:endParaRPr lang="en-US" sz="2700" dirty="0"/>
          </a:p>
        </p:txBody>
      </p:sp>
      <p:sp>
        <p:nvSpPr>
          <p:cNvPr id="73" name="Text 71"/>
          <p:cNvSpPr txBox="1"/>
          <p:nvPr/>
        </p:nvSpPr>
        <p:spPr>
          <a:xfrm>
            <a:off x="21619845" y="8961120"/>
            <a:ext cx="2641473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VM1</a:t>
            </a:r>
            <a:endParaRPr lang="en-US" sz="2700" dirty="0"/>
          </a:p>
        </p:txBody>
      </p:sp>
      <p:sp>
        <p:nvSpPr>
          <p:cNvPr id="74" name="Text 72"/>
          <p:cNvSpPr txBox="1"/>
          <p:nvPr/>
        </p:nvSpPr>
        <p:spPr>
          <a:xfrm>
            <a:off x="24261318" y="8961120"/>
            <a:ext cx="2641473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VM2</a:t>
            </a:r>
            <a:endParaRPr lang="en-US" sz="2700" dirty="0"/>
          </a:p>
        </p:txBody>
      </p:sp>
      <p:sp>
        <p:nvSpPr>
          <p:cNvPr id="75" name="Text 73"/>
          <p:cNvSpPr txBox="1"/>
          <p:nvPr/>
        </p:nvSpPr>
        <p:spPr>
          <a:xfrm>
            <a:off x="26902791" y="8961120"/>
            <a:ext cx="2641473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7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共有</a:t>
            </a:r>
            <a:endParaRPr lang="en-US" sz="2700" dirty="0"/>
          </a:p>
        </p:txBody>
      </p:sp>
      <p:sp>
        <p:nvSpPr>
          <p:cNvPr id="76" name="Text 74"/>
          <p:cNvSpPr txBox="1"/>
          <p:nvPr/>
        </p:nvSpPr>
        <p:spPr>
          <a:xfrm>
            <a:off x="15595092" y="960120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HV 実行中</a:t>
            </a:r>
            <a:endParaRPr lang="en-US" sz="3000" dirty="0"/>
          </a:p>
        </p:txBody>
      </p:sp>
      <p:sp>
        <p:nvSpPr>
          <p:cNvPr id="77" name="Text 75"/>
          <p:cNvSpPr/>
          <p:nvPr/>
        </p:nvSpPr>
        <p:spPr>
          <a:xfrm>
            <a:off x="18978372" y="9509760"/>
            <a:ext cx="2641473" cy="640080"/>
          </a:xfrm>
          <a:prstGeom prst="rect">
            <a:avLst/>
          </a:prstGeom>
          <a:solidFill>
            <a:srgbClr val="73E2FF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78" name="Text 76"/>
          <p:cNvSpPr/>
          <p:nvPr/>
        </p:nvSpPr>
        <p:spPr>
          <a:xfrm>
            <a:off x="21619845" y="9509760"/>
            <a:ext cx="2641473" cy="640080"/>
          </a:xfrm>
          <a:prstGeom prst="rect">
            <a:avLst/>
          </a:prstGeom>
          <a:solidFill>
            <a:srgbClr val="A2A2A2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79" name="Text 77"/>
          <p:cNvSpPr/>
          <p:nvPr/>
        </p:nvSpPr>
        <p:spPr>
          <a:xfrm>
            <a:off x="24261318" y="9509760"/>
            <a:ext cx="2641473" cy="640080"/>
          </a:xfrm>
          <a:prstGeom prst="rect">
            <a:avLst/>
          </a:prstGeom>
          <a:solidFill>
            <a:srgbClr val="A2A2A2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80" name="Text 78"/>
          <p:cNvSpPr/>
          <p:nvPr/>
        </p:nvSpPr>
        <p:spPr>
          <a:xfrm>
            <a:off x="26902791" y="9509760"/>
            <a:ext cx="2641473" cy="640080"/>
          </a:xfrm>
          <a:prstGeom prst="rect">
            <a:avLst/>
          </a:prstGeom>
          <a:solidFill>
            <a:srgbClr val="A2A2A2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81" name="Text 79"/>
          <p:cNvSpPr txBox="1"/>
          <p:nvPr/>
        </p:nvSpPr>
        <p:spPr>
          <a:xfrm>
            <a:off x="15595092" y="10351008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VM1 実行中</a:t>
            </a:r>
            <a:endParaRPr lang="en-US" sz="3000" dirty="0"/>
          </a:p>
        </p:txBody>
      </p:sp>
      <p:sp>
        <p:nvSpPr>
          <p:cNvPr id="82" name="Text 80"/>
          <p:cNvSpPr/>
          <p:nvPr/>
        </p:nvSpPr>
        <p:spPr>
          <a:xfrm>
            <a:off x="18978372" y="10259568"/>
            <a:ext cx="2641473" cy="640080"/>
          </a:xfrm>
          <a:prstGeom prst="rect">
            <a:avLst/>
          </a:prstGeom>
          <a:solidFill>
            <a:srgbClr val="FFFF00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83" name="Text 81"/>
          <p:cNvSpPr/>
          <p:nvPr/>
        </p:nvSpPr>
        <p:spPr>
          <a:xfrm>
            <a:off x="21619845" y="10259568"/>
            <a:ext cx="2641473" cy="640080"/>
          </a:xfrm>
          <a:prstGeom prst="rect">
            <a:avLst/>
          </a:prstGeom>
          <a:solidFill>
            <a:srgbClr val="73E2FF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84" name="Text 82"/>
          <p:cNvSpPr/>
          <p:nvPr/>
        </p:nvSpPr>
        <p:spPr>
          <a:xfrm>
            <a:off x="24261318" y="10259568"/>
            <a:ext cx="2641473" cy="640080"/>
          </a:xfrm>
          <a:prstGeom prst="rect">
            <a:avLst/>
          </a:prstGeom>
          <a:solidFill>
            <a:srgbClr val="A2A2A2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85" name="Text 83"/>
          <p:cNvSpPr/>
          <p:nvPr/>
        </p:nvSpPr>
        <p:spPr>
          <a:xfrm>
            <a:off x="26902791" y="10259568"/>
            <a:ext cx="2641473" cy="640080"/>
          </a:xfrm>
          <a:prstGeom prst="rect">
            <a:avLst/>
          </a:prstGeom>
          <a:solidFill>
            <a:srgbClr val="73E2FF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86" name="Text 84"/>
          <p:cNvSpPr txBox="1"/>
          <p:nvPr/>
        </p:nvSpPr>
        <p:spPr>
          <a:xfrm>
            <a:off x="15595092" y="11100816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VM2 実行中</a:t>
            </a:r>
            <a:endParaRPr lang="en-US" sz="3000" dirty="0"/>
          </a:p>
        </p:txBody>
      </p:sp>
      <p:sp>
        <p:nvSpPr>
          <p:cNvPr id="87" name="Text 85"/>
          <p:cNvSpPr/>
          <p:nvPr/>
        </p:nvSpPr>
        <p:spPr>
          <a:xfrm>
            <a:off x="18978372" y="11009376"/>
            <a:ext cx="2641473" cy="640080"/>
          </a:xfrm>
          <a:prstGeom prst="rect">
            <a:avLst/>
          </a:prstGeom>
          <a:solidFill>
            <a:srgbClr val="FFFF00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88" name="Text 86"/>
          <p:cNvSpPr/>
          <p:nvPr/>
        </p:nvSpPr>
        <p:spPr>
          <a:xfrm>
            <a:off x="21619845" y="11009376"/>
            <a:ext cx="2641473" cy="640080"/>
          </a:xfrm>
          <a:prstGeom prst="rect">
            <a:avLst/>
          </a:prstGeom>
          <a:solidFill>
            <a:srgbClr val="A2A2A2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89" name="Text 87"/>
          <p:cNvSpPr/>
          <p:nvPr/>
        </p:nvSpPr>
        <p:spPr>
          <a:xfrm>
            <a:off x="24261318" y="11009376"/>
            <a:ext cx="2641473" cy="640080"/>
          </a:xfrm>
          <a:prstGeom prst="rect">
            <a:avLst/>
          </a:prstGeom>
          <a:solidFill>
            <a:srgbClr val="73E2FF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90" name="Text 88"/>
          <p:cNvSpPr/>
          <p:nvPr/>
        </p:nvSpPr>
        <p:spPr>
          <a:xfrm>
            <a:off x="26902791" y="11009376"/>
            <a:ext cx="2641473" cy="640080"/>
          </a:xfrm>
          <a:prstGeom prst="rect">
            <a:avLst/>
          </a:prstGeom>
          <a:solidFill>
            <a:srgbClr val="73E2FF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91" name="Text 89"/>
          <p:cNvSpPr/>
          <p:nvPr/>
        </p:nvSpPr>
        <p:spPr>
          <a:xfrm>
            <a:off x="17241012" y="11896344"/>
            <a:ext cx="411480" cy="411480"/>
          </a:xfrm>
          <a:prstGeom prst="rect">
            <a:avLst/>
          </a:prstGeom>
          <a:solidFill>
            <a:srgbClr val="73E2FF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92" name="Text 90"/>
          <p:cNvSpPr txBox="1"/>
          <p:nvPr/>
        </p:nvSpPr>
        <p:spPr>
          <a:xfrm>
            <a:off x="17789652" y="1180490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読み書き可</a:t>
            </a:r>
            <a:endParaRPr lang="en-US" sz="2800" dirty="0"/>
          </a:p>
        </p:txBody>
      </p:sp>
      <p:sp>
        <p:nvSpPr>
          <p:cNvPr id="93" name="Text 91"/>
          <p:cNvSpPr/>
          <p:nvPr/>
        </p:nvSpPr>
        <p:spPr>
          <a:xfrm>
            <a:off x="21172932" y="11896344"/>
            <a:ext cx="411480" cy="411480"/>
          </a:xfrm>
          <a:prstGeom prst="rect">
            <a:avLst/>
          </a:prstGeom>
          <a:solidFill>
            <a:srgbClr val="FFFF00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94" name="Text 92"/>
          <p:cNvSpPr txBox="1"/>
          <p:nvPr/>
        </p:nvSpPr>
        <p:spPr>
          <a:xfrm>
            <a:off x="21721572" y="1180490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読み取りのみ</a:t>
            </a:r>
            <a:endParaRPr lang="en-US" sz="2800" dirty="0"/>
          </a:p>
        </p:txBody>
      </p:sp>
      <p:sp>
        <p:nvSpPr>
          <p:cNvPr id="95" name="Text 93"/>
          <p:cNvSpPr/>
          <p:nvPr/>
        </p:nvSpPr>
        <p:spPr>
          <a:xfrm>
            <a:off x="25104852" y="11896344"/>
            <a:ext cx="411480" cy="411480"/>
          </a:xfrm>
          <a:prstGeom prst="rect">
            <a:avLst/>
          </a:prstGeom>
          <a:solidFill>
            <a:srgbClr val="A2A2A2"/>
          </a:solidFill>
          <a:ln w="19050">
            <a:solidFill>
              <a:srgbClr val="595959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endParaRPr lang="en-US" sz="3200" dirty="0"/>
          </a:p>
        </p:txBody>
      </p:sp>
      <p:sp>
        <p:nvSpPr>
          <p:cNvPr id="96" name="Text 94"/>
          <p:cNvSpPr txBox="1"/>
          <p:nvPr/>
        </p:nvSpPr>
        <p:spPr>
          <a:xfrm>
            <a:off x="25653492" y="11804904"/>
            <a:ext cx="3108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アクセス不可</a:t>
            </a:r>
            <a:endParaRPr lang="en-US" sz="2800" dirty="0"/>
          </a:p>
        </p:txBody>
      </p:sp>
      <p:sp>
        <p:nvSpPr>
          <p:cNvPr id="97" name="Text 95"/>
          <p:cNvSpPr txBox="1"/>
          <p:nvPr/>
        </p:nvSpPr>
        <p:spPr>
          <a:xfrm>
            <a:off x="15595092" y="12719304"/>
            <a:ext cx="1404061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5400" b="1" dirty="0">
                <a:solidFill>
                  <a:srgbClr val="23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Gステージページテーブルの保護</a:t>
            </a:r>
            <a:endParaRPr lang="en-US" sz="5400" dirty="0"/>
          </a:p>
        </p:txBody>
      </p:sp>
      <p:sp>
        <p:nvSpPr>
          <p:cNvPr id="98" name="Text 96"/>
          <p:cNvSpPr txBox="1"/>
          <p:nvPr/>
        </p:nvSpPr>
        <p:spPr>
          <a:xfrm>
            <a:off x="15595092" y="13587984"/>
            <a:ext cx="14040612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>
              <a:lnSpc>
                <a:spcPct val="110000"/>
              </a:lnSpc>
            </a:pPr>
            <a:r>
              <a:rPr lang="en-US" altLang="ja-JP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G</a:t>
            </a:r>
            <a:r>
              <a:rPr lang="ja-JP" altLang="en-US" sz="440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ステージ</a:t>
            </a:r>
            <a:r>
              <a:rPr lang="en-AU" altLang="ja-JP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PT</a:t>
            </a:r>
            <a:r>
              <a:rPr lang="ja-JP" altLang="en-US" sz="440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は</a:t>
            </a:r>
            <a:r>
              <a:rPr lang="en-US" sz="4400" dirty="0" err="1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ハイパーバイザが作成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改ざんされるとVM内のメモリ割り当てが変わる</a:t>
            </a:r>
            <a:endParaRPr lang="en-US" sz="4400" dirty="0"/>
          </a:p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セキュリティモニタに登録させて読み取り専用にする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VM Entry時にPT自体が変更されていないか確認</a:t>
            </a:r>
            <a:endParaRPr lang="en-US" sz="4400" dirty="0"/>
          </a:p>
        </p:txBody>
      </p:sp>
      <p:sp>
        <p:nvSpPr>
          <p:cNvPr id="99" name="Text 97"/>
          <p:cNvSpPr/>
          <p:nvPr/>
        </p:nvSpPr>
        <p:spPr>
          <a:xfrm>
            <a:off x="17789652" y="16834104"/>
            <a:ext cx="8595360" cy="685800"/>
          </a:xfrm>
          <a:prstGeom prst="rect">
            <a:avLst/>
          </a:prstGeom>
          <a:solidFill>
            <a:srgbClr val="F2AA84"/>
          </a:solidFill>
          <a:ln w="25400">
            <a:solidFill>
              <a:srgbClr val="7A3A1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機密VM</a:t>
            </a:r>
            <a:endParaRPr lang="en-US" sz="2800" dirty="0"/>
          </a:p>
        </p:txBody>
      </p:sp>
      <p:sp>
        <p:nvSpPr>
          <p:cNvPr id="100" name="Text 98"/>
          <p:cNvSpPr/>
          <p:nvPr/>
        </p:nvSpPr>
        <p:spPr>
          <a:xfrm>
            <a:off x="17789652" y="17702784"/>
            <a:ext cx="8595360" cy="685800"/>
          </a:xfrm>
          <a:prstGeom prst="rect">
            <a:avLst/>
          </a:prstGeom>
          <a:solidFill>
            <a:srgbClr val="C1E5F5"/>
          </a:solidFill>
          <a:ln w="25400">
            <a:solidFill>
              <a:srgbClr val="1B6E8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ハイパーバイザ</a:t>
            </a:r>
            <a:endParaRPr lang="en-US" sz="2800" dirty="0"/>
          </a:p>
        </p:txBody>
      </p:sp>
      <p:sp>
        <p:nvSpPr>
          <p:cNvPr id="101" name="Shape 99"/>
          <p:cNvSpPr/>
          <p:nvPr/>
        </p:nvSpPr>
        <p:spPr>
          <a:xfrm>
            <a:off x="25379172" y="17611344"/>
            <a:ext cx="731520" cy="822960"/>
          </a:xfrm>
          <a:prstGeom prst="foldedCorner">
            <a:avLst/>
          </a:prstGeom>
          <a:solidFill>
            <a:srgbClr val="FF0000"/>
          </a:solidFill>
          <a:ln w="25400">
            <a:solidFill>
              <a:srgbClr val="FF0000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2" name="Text 100"/>
          <p:cNvSpPr txBox="1"/>
          <p:nvPr/>
        </p:nvSpPr>
        <p:spPr>
          <a:xfrm>
            <a:off x="26476452" y="17565624"/>
            <a:ext cx="325069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Gステージ</a:t>
            </a:r>
            <a:endParaRPr lang="en-US" sz="2400" dirty="0"/>
          </a:p>
          <a:p>
            <a:pPr marL="0" indent="0" algn="l">
              <a:buNone/>
            </a:pPr>
            <a:r>
              <a:rPr lang="en-US" sz="2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ページテーブル</a:t>
            </a:r>
            <a:endParaRPr lang="en-US" sz="2400" dirty="0"/>
          </a:p>
        </p:txBody>
      </p:sp>
      <p:sp>
        <p:nvSpPr>
          <p:cNvPr id="103" name="Text 101"/>
          <p:cNvSpPr/>
          <p:nvPr/>
        </p:nvSpPr>
        <p:spPr>
          <a:xfrm>
            <a:off x="17789652" y="18845784"/>
            <a:ext cx="8595360" cy="685800"/>
          </a:xfrm>
          <a:prstGeom prst="rect">
            <a:avLst/>
          </a:prstGeom>
          <a:solidFill>
            <a:srgbClr val="F2AA84"/>
          </a:solidFill>
          <a:ln w="25400">
            <a:solidFill>
              <a:srgbClr val="7A3A16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セキュリティモニタ</a:t>
            </a:r>
            <a:endParaRPr lang="en-US" sz="2800" dirty="0"/>
          </a:p>
        </p:txBody>
      </p:sp>
      <p:sp>
        <p:nvSpPr>
          <p:cNvPr id="104" name="Shape 102"/>
          <p:cNvSpPr/>
          <p:nvPr/>
        </p:nvSpPr>
        <p:spPr>
          <a:xfrm>
            <a:off x="25744932" y="18434304"/>
            <a:ext cx="0" cy="411480"/>
          </a:xfrm>
          <a:prstGeom prst="line">
            <a:avLst/>
          </a:prstGeom>
          <a:noFill/>
          <a:ln w="50800">
            <a:solidFill>
              <a:srgbClr val="000000"/>
            </a:solidFill>
            <a:prstDash val="solid"/>
            <a:tailEnd type="triangle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05" name="Text 103"/>
          <p:cNvSpPr txBox="1"/>
          <p:nvPr/>
        </p:nvSpPr>
        <p:spPr>
          <a:xfrm>
            <a:off x="24007572" y="18388584"/>
            <a:ext cx="1645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登録</a:t>
            </a:r>
            <a:endParaRPr lang="en-US" sz="2800" dirty="0"/>
          </a:p>
        </p:txBody>
      </p:sp>
      <p:sp>
        <p:nvSpPr>
          <p:cNvPr id="106" name="Text 104"/>
          <p:cNvSpPr txBox="1"/>
          <p:nvPr/>
        </p:nvSpPr>
        <p:spPr>
          <a:xfrm>
            <a:off x="15503652" y="19732752"/>
            <a:ext cx="21945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物理メモリ</a:t>
            </a:r>
            <a:endParaRPr lang="en-US" sz="2800" dirty="0"/>
          </a:p>
        </p:txBody>
      </p:sp>
      <p:sp>
        <p:nvSpPr>
          <p:cNvPr id="107" name="Text 105"/>
          <p:cNvSpPr/>
          <p:nvPr/>
        </p:nvSpPr>
        <p:spPr>
          <a:xfrm>
            <a:off x="17789652" y="19668744"/>
            <a:ext cx="3108960" cy="64008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機密VM</a:t>
            </a:r>
            <a:endParaRPr lang="en-US" sz="2800" dirty="0"/>
          </a:p>
        </p:txBody>
      </p:sp>
      <p:sp>
        <p:nvSpPr>
          <p:cNvPr id="108" name="Text 106"/>
          <p:cNvSpPr/>
          <p:nvPr/>
        </p:nvSpPr>
        <p:spPr>
          <a:xfrm>
            <a:off x="20898612" y="19668744"/>
            <a:ext cx="3108960" cy="640080"/>
          </a:xfrm>
          <a:prstGeom prst="rect">
            <a:avLst/>
          </a:prstGeom>
          <a:solidFill>
            <a:srgbClr val="FFFFFF"/>
          </a:solidFill>
          <a:ln w="25400">
            <a:solidFill>
              <a:srgbClr val="000000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000000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ハイパーバイザ</a:t>
            </a:r>
            <a:endParaRPr lang="en-US" sz="2800" dirty="0"/>
          </a:p>
        </p:txBody>
      </p:sp>
      <p:sp>
        <p:nvSpPr>
          <p:cNvPr id="109" name="Text 107"/>
          <p:cNvSpPr/>
          <p:nvPr/>
        </p:nvSpPr>
        <p:spPr>
          <a:xfrm>
            <a:off x="24007572" y="19668744"/>
            <a:ext cx="2377440" cy="640080"/>
          </a:xfrm>
          <a:prstGeom prst="rect">
            <a:avLst/>
          </a:prstGeom>
          <a:solidFill>
            <a:srgbClr val="156082"/>
          </a:solidFill>
          <a:ln w="25400">
            <a:solidFill>
              <a:srgbClr val="156082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GステージPT</a:t>
            </a:r>
            <a:endParaRPr lang="en-US" sz="2800" dirty="0"/>
          </a:p>
        </p:txBody>
      </p:sp>
      <p:sp>
        <p:nvSpPr>
          <p:cNvPr id="110" name="Text 108"/>
          <p:cNvSpPr txBox="1"/>
          <p:nvPr/>
        </p:nvSpPr>
        <p:spPr>
          <a:xfrm>
            <a:off x="26476452" y="19732752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56082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読み取り専用</a:t>
            </a:r>
            <a:endParaRPr lang="en-US" sz="2400" dirty="0"/>
          </a:p>
        </p:txBody>
      </p:sp>
      <p:sp>
        <p:nvSpPr>
          <p:cNvPr id="111" name="Shape 109"/>
          <p:cNvSpPr/>
          <p:nvPr/>
        </p:nvSpPr>
        <p:spPr>
          <a:xfrm>
            <a:off x="15412212" y="20857464"/>
            <a:ext cx="14406372" cy="1234440"/>
          </a:xfrm>
          <a:prstGeom prst="rect">
            <a:avLst/>
          </a:prstGeom>
          <a:solidFill>
            <a:srgbClr val="23384A"/>
          </a:solidFill>
          <a:ln w="12700">
            <a:solidFill>
              <a:srgbClr val="23384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12" name="Text 110"/>
          <p:cNvSpPr txBox="1"/>
          <p:nvPr/>
        </p:nvSpPr>
        <p:spPr>
          <a:xfrm>
            <a:off x="15732252" y="20857464"/>
            <a:ext cx="1376629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3. 実験</a:t>
            </a:r>
            <a:endParaRPr lang="en-US" sz="6000" dirty="0"/>
          </a:p>
        </p:txBody>
      </p:sp>
      <p:sp>
        <p:nvSpPr>
          <p:cNvPr id="113" name="Text 111"/>
          <p:cNvSpPr txBox="1"/>
          <p:nvPr/>
        </p:nvSpPr>
        <p:spPr>
          <a:xfrm>
            <a:off x="15595092" y="22320504"/>
            <a:ext cx="14040612" cy="2148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Baoハイパーバイザの上でVMを2つ実行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機密VMを用いない従来システムと比較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SiFive P550（4コア，PMP 8エントリ）</a:t>
            </a:r>
            <a:endParaRPr lang="en-US" sz="4400" dirty="0"/>
          </a:p>
        </p:txBody>
      </p:sp>
      <p:sp>
        <p:nvSpPr>
          <p:cNvPr id="114" name="Text 112"/>
          <p:cNvSpPr txBox="1"/>
          <p:nvPr/>
        </p:nvSpPr>
        <p:spPr>
          <a:xfrm>
            <a:off x="15595092" y="24560784"/>
            <a:ext cx="14040612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Baoに攻撃コードを埋め込みVMを攻撃</a:t>
            </a:r>
            <a:endParaRPr lang="en-US" sz="4400" dirty="0"/>
          </a:p>
        </p:txBody>
      </p:sp>
      <p:graphicFrame>
        <p:nvGraphicFramePr>
          <p:cNvPr id="11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5595092" y="25338024"/>
          <a:ext cx="14036040" cy="1783080"/>
        </p:xfrm>
        <a:graphic>
          <a:graphicData uri="http://schemas.openxmlformats.org/drawingml/2006/table">
            <a:tbl>
              <a:tblPr/>
              <a:tblGrid>
                <a:gridCol w="6400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774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57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943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攻撃コードの操作</a:t>
                      </a:r>
                      <a:endParaRPr lang="en-US" sz="3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38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従来</a:t>
                      </a:r>
                      <a:endParaRPr lang="en-US" sz="3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384A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FFFF"/>
                          </a:solidFill>
                          <a:latin typeface="Yu Gothic" pitchFamily="34" charset="0"/>
                          <a:ea typeface="Yu Gothic" pitchFamily="34" charset="-122"/>
                          <a:cs typeface="Yu Gothic" pitchFamily="34" charset="-120"/>
                        </a:rPr>
                        <a:t>PRICEE</a:t>
                      </a:r>
                      <a:endParaRPr lang="en-US" sz="3200" dirty="0">
                        <a:latin typeface="Yu Gothic" charset="0"/>
                        <a:ea typeface="Yu Gothic" charset="0"/>
                        <a:cs typeface="Yu Gothic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3384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3384A"/>
                          </a:solidFill>
                          <a:latin typeface="Yu Gothic Medium" pitchFamily="34" charset="0"/>
                          <a:ea typeface="Yu Gothic Medium" pitchFamily="34" charset="-122"/>
                          <a:cs typeface="Yu Gothic Medium" pitchFamily="34" charset="-120"/>
                        </a:rPr>
                        <a:t>VMのメモリにアクセス</a:t>
                      </a:r>
                      <a:endParaRPr lang="en-US" sz="3200" dirty="0">
                        <a:latin typeface="Yu Gothic Medium" charset="0"/>
                        <a:ea typeface="Yu Gothic Medium" charset="0"/>
                        <a:cs typeface="Yu Gothic Medium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3384A"/>
                          </a:solidFill>
                          <a:latin typeface="Yu Gothic Medium" pitchFamily="34" charset="0"/>
                          <a:ea typeface="Yu Gothic Medium" pitchFamily="34" charset="-122"/>
                          <a:cs typeface="Yu Gothic Medium" pitchFamily="34" charset="-120"/>
                        </a:rPr>
                        <a:t>成功</a:t>
                      </a:r>
                      <a:endParaRPr lang="en-US" sz="3200" dirty="0">
                        <a:latin typeface="Yu Gothic Medium" charset="0"/>
                        <a:ea typeface="Yu Gothic Medium" charset="0"/>
                        <a:cs typeface="Yu Gothic Medium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0000"/>
                          </a:solidFill>
                          <a:latin typeface="Yu Gothic Medium" pitchFamily="34" charset="0"/>
                          <a:ea typeface="Yu Gothic Medium" pitchFamily="34" charset="-122"/>
                          <a:cs typeface="Yu Gothic Medium" pitchFamily="34" charset="-120"/>
                        </a:rPr>
                        <a:t>拒否（アクセス例外）</a:t>
                      </a:r>
                      <a:endParaRPr lang="en-US" sz="3200" dirty="0">
                        <a:latin typeface="Yu Gothic Medium" charset="0"/>
                        <a:ea typeface="Yu Gothic Medium" charset="0"/>
                        <a:cs typeface="Yu Gothic Medium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4360"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3384A"/>
                          </a:solidFill>
                          <a:latin typeface="Yu Gothic Medium" pitchFamily="34" charset="0"/>
                          <a:ea typeface="Yu Gothic Medium" pitchFamily="34" charset="-122"/>
                          <a:cs typeface="Yu Gothic Medium" pitchFamily="34" charset="-120"/>
                        </a:rPr>
                        <a:t>GステージPTを書き換え</a:t>
                      </a:r>
                      <a:endParaRPr lang="en-US" sz="3200" dirty="0">
                        <a:latin typeface="Yu Gothic Medium" charset="0"/>
                        <a:ea typeface="Yu Gothic Medium" charset="0"/>
                        <a:cs typeface="Yu Gothic Medium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dirty="0">
                          <a:solidFill>
                            <a:srgbClr val="23384A"/>
                          </a:solidFill>
                          <a:latin typeface="Yu Gothic Medium" pitchFamily="34" charset="0"/>
                          <a:ea typeface="Yu Gothic Medium" pitchFamily="34" charset="-122"/>
                          <a:cs typeface="Yu Gothic Medium" pitchFamily="34" charset="-120"/>
                        </a:rPr>
                        <a:t>成功</a:t>
                      </a:r>
                      <a:endParaRPr lang="en-US" sz="3200" dirty="0">
                        <a:latin typeface="Yu Gothic Medium" charset="0"/>
                        <a:ea typeface="Yu Gothic Medium" charset="0"/>
                        <a:cs typeface="Yu Gothic Medium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3200" b="1" dirty="0">
                          <a:solidFill>
                            <a:srgbClr val="FF0000"/>
                          </a:solidFill>
                          <a:latin typeface="Yu Gothic Medium" pitchFamily="34" charset="0"/>
                          <a:ea typeface="Yu Gothic Medium" pitchFamily="34" charset="-122"/>
                          <a:cs typeface="Yu Gothic Medium" pitchFamily="34" charset="-120"/>
                        </a:rPr>
                        <a:t>拒否</a:t>
                      </a:r>
                      <a:endParaRPr lang="en-US" sz="3200" dirty="0">
                        <a:latin typeface="Yu Gothic Medium" charset="0"/>
                        <a:ea typeface="Yu Gothic Medium" charset="0"/>
                        <a:cs typeface="Yu Gothic Medium" charset="0"/>
                      </a:endParaRPr>
                    </a:p>
                  </a:txBody>
                  <a:tcPr marL="45720" marR="45720" anchor="ctr">
                    <a:lnL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59595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6" name="Text 113"/>
          <p:cNvSpPr txBox="1"/>
          <p:nvPr/>
        </p:nvSpPr>
        <p:spPr>
          <a:xfrm>
            <a:off x="15595092" y="27441144"/>
            <a:ext cx="14040612" cy="3063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各VMでCoreMarkを実行しスコアを比較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性能低下は0.21%に留まった</a:t>
            </a:r>
            <a:endParaRPr lang="en-US" sz="4400" dirty="0"/>
          </a:p>
          <a:p>
            <a:pPr marL="0" indent="0">
              <a:lnSpc>
                <a:spcPct val="110000"/>
              </a:lnSpc>
              <a:spcBef>
                <a:spcPts val="1800"/>
              </a:spcBef>
              <a:buNone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外部ホストからnginxに負荷をかけ最大性能を測定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スループットは従来の93%</a:t>
            </a:r>
            <a:endParaRPr lang="en-US" sz="4400" dirty="0"/>
          </a:p>
        </p:txBody>
      </p:sp>
      <p:graphicFrame>
        <p:nvGraphicFramePr>
          <p:cNvPr id="117" name="Chart 0"/>
          <p:cNvGraphicFramePr/>
          <p:nvPr/>
        </p:nvGraphicFramePr>
        <p:xfrm>
          <a:off x="15595092" y="30595824"/>
          <a:ext cx="6883146" cy="566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18" name="Chart 1"/>
          <p:cNvGraphicFramePr/>
          <p:nvPr/>
        </p:nvGraphicFramePr>
        <p:xfrm>
          <a:off x="22752558" y="30595824"/>
          <a:ext cx="6883146" cy="5669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9" name="Shape 114"/>
          <p:cNvSpPr/>
          <p:nvPr/>
        </p:nvSpPr>
        <p:spPr>
          <a:xfrm>
            <a:off x="15412212" y="36905184"/>
            <a:ext cx="14406372" cy="1234440"/>
          </a:xfrm>
          <a:prstGeom prst="rect">
            <a:avLst/>
          </a:prstGeom>
          <a:solidFill>
            <a:srgbClr val="23384A"/>
          </a:solidFill>
          <a:ln w="12700">
            <a:solidFill>
              <a:srgbClr val="23384A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120" name="Text 115"/>
          <p:cNvSpPr txBox="1"/>
          <p:nvPr/>
        </p:nvSpPr>
        <p:spPr>
          <a:xfrm>
            <a:off x="15732252" y="36905184"/>
            <a:ext cx="13766292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6000" b="1" dirty="0">
                <a:solidFill>
                  <a:srgbClr val="FFFFFF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4. 今後の課題</a:t>
            </a:r>
            <a:endParaRPr lang="en-US" sz="6000" dirty="0"/>
          </a:p>
        </p:txBody>
      </p:sp>
      <p:sp>
        <p:nvSpPr>
          <p:cNvPr id="121" name="Text 116"/>
          <p:cNvSpPr txBox="1"/>
          <p:nvPr/>
        </p:nvSpPr>
        <p:spPr>
          <a:xfrm>
            <a:off x="15595092" y="38368224"/>
            <a:ext cx="14040612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IOPMPを用いて不正なDMAを防止</a:t>
            </a:r>
            <a:endParaRPr lang="en-US" sz="4400" dirty="0"/>
          </a:p>
          <a:p>
            <a:pPr marL="914400" lvl="1" indent="-457200">
              <a:lnSpc>
                <a:spcPct val="110000"/>
              </a:lnSpc>
              <a:buSzPct val="100000"/>
              <a:buChar char="•"/>
            </a:pPr>
            <a:r>
              <a:rPr lang="en-US" sz="44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IOPMPをサポートしたMilk-V Jupiter2に実装・実験</a:t>
            </a:r>
            <a:endParaRPr lang="en-US" sz="4400" dirty="0"/>
          </a:p>
        </p:txBody>
      </p:sp>
      <p:sp>
        <p:nvSpPr>
          <p:cNvPr id="122" name="Text 117"/>
          <p:cNvSpPr txBox="1"/>
          <p:nvPr/>
        </p:nvSpPr>
        <p:spPr>
          <a:xfrm>
            <a:off x="15757398" y="40325040"/>
            <a:ext cx="14040612" cy="1417320"/>
          </a:xfrm>
          <a:prstGeom prst="rect">
            <a:avLst/>
          </a:prstGeom>
          <a:noFill/>
          <a:ln w="19050">
            <a:solidFill>
              <a:srgbClr val="23384A"/>
            </a:solidFill>
          </a:ln>
        </p:spPr>
        <p:txBody>
          <a:bodyPr wrap="square" lIns="635" tIns="1270" rIns="1270" bIns="635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4000" b="1" dirty="0">
                <a:solidFill>
                  <a:srgbClr val="23384A"/>
                </a:solidFill>
                <a:latin typeface="Yu Gothic" pitchFamily="34" charset="0"/>
                <a:ea typeface="Yu Gothic" pitchFamily="34" charset="-122"/>
                <a:cs typeface="Yu Gothic" pitchFamily="34" charset="-120"/>
              </a:rPr>
              <a:t>謝辞　</a:t>
            </a:r>
            <a:r>
              <a:rPr lang="en-US" sz="4000" dirty="0">
                <a:solidFill>
                  <a:srgbClr val="23384A"/>
                </a:solidFill>
                <a:latin typeface="Yu Gothic Medium" pitchFamily="34" charset="0"/>
                <a:ea typeface="Yu Gothic Medium" pitchFamily="34" charset="-122"/>
                <a:cs typeface="Yu Gothic Medium" pitchFamily="34" charset="-120"/>
              </a:rPr>
              <a:t>本研究は，JST経済安全保障重要技術育成プログラム【JPMJKP24U4】の支援を受けたものである．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414</Words>
  <Application>Microsoft Macintosh PowerPoint</Application>
  <PresentationFormat>Custom</PresentationFormat>
  <Paragraphs>117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Yu Gothic</vt:lpstr>
      <vt:lpstr>Yu Gothic Medium</vt:lpstr>
      <vt:lpstr>Arial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PRICEE CSS2026 poster</dc:title>
  <dc:subject>PptxGenJS Presentation</dc:subject>
  <dc:creator>PptxGenJS</dc:creator>
  <cp:lastModifiedBy>KORAI Kenichi</cp:lastModifiedBy>
  <cp:revision>7</cp:revision>
  <dcterms:created xsi:type="dcterms:W3CDTF">2026-10-13T14:11:00Z</dcterms:created>
  <dcterms:modified xsi:type="dcterms:W3CDTF">2026-10-23T06:08:34Z</dcterms:modified>
</cp:coreProperties>
</file>